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7"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816" y="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1.png"/></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63.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image" Target="../media/image70.wmf"/><Relationship Id="rId7" Type="http://schemas.openxmlformats.org/officeDocument/2006/relationships/image" Target="../media/image74.wmf"/><Relationship Id="rId12" Type="http://schemas.openxmlformats.org/officeDocument/2006/relationships/image" Target="../media/image79.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11" Type="http://schemas.openxmlformats.org/officeDocument/2006/relationships/image" Target="../media/image78.wmf"/><Relationship Id="rId5" Type="http://schemas.openxmlformats.org/officeDocument/2006/relationships/image" Target="../media/image72.wmf"/><Relationship Id="rId10" Type="http://schemas.openxmlformats.org/officeDocument/2006/relationships/image" Target="../media/image77.wmf"/><Relationship Id="rId4" Type="http://schemas.openxmlformats.org/officeDocument/2006/relationships/image" Target="../media/image71.wmf"/><Relationship Id="rId9" Type="http://schemas.openxmlformats.org/officeDocument/2006/relationships/image" Target="../media/image7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93.wmf"/><Relationship Id="rId1" Type="http://schemas.openxmlformats.org/officeDocument/2006/relationships/image" Target="../media/image9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02.wmf"/><Relationship Id="rId7" Type="http://schemas.openxmlformats.org/officeDocument/2006/relationships/image" Target="../media/image105.wmf"/><Relationship Id="rId2" Type="http://schemas.openxmlformats.org/officeDocument/2006/relationships/image" Target="../media/image101.wmf"/><Relationship Id="rId1" Type="http://schemas.openxmlformats.org/officeDocument/2006/relationships/image" Target="../media/image100.wmf"/><Relationship Id="rId6" Type="http://schemas.openxmlformats.org/officeDocument/2006/relationships/image" Target="../media/image104.wmf"/><Relationship Id="rId5" Type="http://schemas.openxmlformats.org/officeDocument/2006/relationships/image" Target="../media/image99.wmf"/><Relationship Id="rId4" Type="http://schemas.openxmlformats.org/officeDocument/2006/relationships/image" Target="../media/image103.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 Id="rId5" Type="http://schemas.openxmlformats.org/officeDocument/2006/relationships/image" Target="../media/image112.wmf"/><Relationship Id="rId4" Type="http://schemas.openxmlformats.org/officeDocument/2006/relationships/image" Target="../media/image1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13.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5" Type="http://schemas.openxmlformats.org/officeDocument/2006/relationships/image" Target="../media/image120.wmf"/><Relationship Id="rId4" Type="http://schemas.openxmlformats.org/officeDocument/2006/relationships/image" Target="../media/image119.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22.wmf"/><Relationship Id="rId1" Type="http://schemas.openxmlformats.org/officeDocument/2006/relationships/image" Target="../media/image121.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 Id="rId5" Type="http://schemas.openxmlformats.org/officeDocument/2006/relationships/image" Target="../media/image127.wmf"/><Relationship Id="rId4" Type="http://schemas.openxmlformats.org/officeDocument/2006/relationships/image" Target="../media/image12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30.wmf"/><Relationship Id="rId2" Type="http://schemas.openxmlformats.org/officeDocument/2006/relationships/image" Target="../media/image129.wmf"/><Relationship Id="rId1" Type="http://schemas.openxmlformats.org/officeDocument/2006/relationships/image" Target="../media/image128.wmf"/><Relationship Id="rId4" Type="http://schemas.openxmlformats.org/officeDocument/2006/relationships/image" Target="../media/image131.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32.wmf"/><Relationship Id="rId4" Type="http://schemas.openxmlformats.org/officeDocument/2006/relationships/image" Target="../media/image135.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137.wmf"/><Relationship Id="rId1" Type="http://schemas.openxmlformats.org/officeDocument/2006/relationships/image" Target="../media/image136.wmf"/></Relationships>
</file>

<file path=ppt/drawings/_rels/vmlDrawing37.vml.rels><?xml version="1.0" encoding="UTF-8" standalone="yes"?>
<Relationships xmlns="http://schemas.openxmlformats.org/package/2006/relationships"><Relationship Id="rId2" Type="http://schemas.openxmlformats.org/officeDocument/2006/relationships/image" Target="../media/image139.wmf"/><Relationship Id="rId1" Type="http://schemas.openxmlformats.org/officeDocument/2006/relationships/image" Target="../media/image138.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0.wmf"/><Relationship Id="rId5" Type="http://schemas.openxmlformats.org/officeDocument/2006/relationships/image" Target="../media/image144.wmf"/><Relationship Id="rId4" Type="http://schemas.openxmlformats.org/officeDocument/2006/relationships/image" Target="../media/image143.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46.wmf"/><Relationship Id="rId1" Type="http://schemas.openxmlformats.org/officeDocument/2006/relationships/image" Target="../media/image14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148.wmf"/><Relationship Id="rId1" Type="http://schemas.openxmlformats.org/officeDocument/2006/relationships/image" Target="../media/image147.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150.wmf"/><Relationship Id="rId1" Type="http://schemas.openxmlformats.org/officeDocument/2006/relationships/image" Target="../media/image149.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52.wmf"/><Relationship Id="rId1" Type="http://schemas.openxmlformats.org/officeDocument/2006/relationships/image" Target="../media/image151.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5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image" Target="../media/image19.png"/><Relationship Id="rId4" Type="http://schemas.openxmlformats.org/officeDocument/2006/relationships/image" Target="../media/image2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5FB2B-91FE-491C-BE4C-9B1E590C236D}" type="datetimeFigureOut">
              <a:rPr lang="en-US" smtClean="0"/>
              <a:pPr/>
              <a:t>1/14/2016</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050924-18CC-4199-B4B0-79A446E23D7D}" type="slidenum">
              <a:rPr lang="en-US" smtClean="0"/>
              <a:pPr/>
              <a:t>‹#›</a:t>
            </a:fld>
            <a:endParaRPr lang="en-US"/>
          </a:p>
        </p:txBody>
      </p:sp>
    </p:spTree>
    <p:extLst>
      <p:ext uri="{BB962C8B-B14F-4D97-AF65-F5344CB8AC3E}">
        <p14:creationId xmlns:p14="http://schemas.microsoft.com/office/powerpoint/2010/main" val="273608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E620208-A641-4CFC-8059-21D0FD8C7192}" type="slidenum">
              <a:rPr lang="el-GR"/>
              <a:pPr/>
              <a:t>6</a:t>
            </a:fld>
            <a:endParaRPr lang="el-G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A45A135-2559-40A2-B48A-B8B15C25DE0C}" type="slidenum">
              <a:rPr lang="el-GR"/>
              <a:pPr/>
              <a:t>15</a:t>
            </a:fld>
            <a:endParaRPr lang="el-G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CC454A-5C6B-4C84-9FF9-3DC2792EBBAF}" type="slidenum">
              <a:rPr lang="el-GR" altLang="el-GR" smtClean="0"/>
              <a:pPr/>
              <a:t>16</a:t>
            </a:fld>
            <a:endParaRPr lang="el-GR" alt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355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3 - Θέση αριθμού διαφάνειας"/>
          <p:cNvSpPr>
            <a:spLocks noGrp="1"/>
          </p:cNvSpPr>
          <p:nvPr>
            <p:ph type="sldNum" sz="quarter" idx="5"/>
          </p:nvPr>
        </p:nvSpPr>
        <p:spPr/>
        <p:txBody>
          <a:bodyPr/>
          <a:lstStyle/>
          <a:p>
            <a:pPr>
              <a:defRPr/>
            </a:pPr>
            <a:fld id="{C469617B-0B3A-4688-906E-06B42D6C11FF}" type="slidenum">
              <a:rPr lang="el-GR" smtClean="0"/>
              <a:pPr>
                <a:defRPr/>
              </a:pPr>
              <a:t>52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457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767C36-44A2-4E69-A064-CB23A864599A}" type="slidenum">
              <a:rPr lang="el-GR" smtClean="0"/>
              <a:pPr fontAlgn="base">
                <a:spcBef>
                  <a:spcPct val="0"/>
                </a:spcBef>
                <a:spcAft>
                  <a:spcPct val="0"/>
                </a:spcAft>
                <a:defRPr/>
              </a:pPr>
              <a:t>63</a:t>
            </a:fld>
            <a:endParaRPr lang="el-G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3 - Θέση αριθμού διαφάνειας"/>
          <p:cNvSpPr>
            <a:spLocks noGrp="1"/>
          </p:cNvSpPr>
          <p:nvPr>
            <p:ph type="sldNum" sz="quarter" idx="5"/>
          </p:nvPr>
        </p:nvSpPr>
        <p:spPr/>
        <p:txBody>
          <a:bodyPr/>
          <a:lstStyle/>
          <a:p>
            <a:pPr>
              <a:defRPr/>
            </a:pPr>
            <a:fld id="{46ABAA6A-C4DC-4FD3-9426-B704AF06230F}" type="slidenum">
              <a:rPr lang="el-GR" smtClean="0"/>
              <a:pPr>
                <a:defRPr/>
              </a:pPr>
              <a:t>68</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EAF817E-87D3-4775-ABDC-82B3DDC33F09}" type="slidenum">
              <a:rPr lang="el-GR"/>
              <a:pPr/>
              <a:t>7</a:t>
            </a:fld>
            <a:endParaRPr lang="el-G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F315040-A15F-4A32-A583-C29E1B5BCA53}" type="slidenum">
              <a:rPr lang="el-GR"/>
              <a:pPr/>
              <a:t>8</a:t>
            </a:fld>
            <a:endParaRPr lang="el-G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AF96E9F-444D-4D06-A9B1-B6447D251478}" type="slidenum">
              <a:rPr lang="el-GR"/>
              <a:pPr/>
              <a:t>9</a:t>
            </a:fld>
            <a:endParaRPr lang="el-G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AF96E9F-444D-4D06-A9B1-B6447D251478}" type="slidenum">
              <a:rPr lang="el-GR"/>
              <a:pPr/>
              <a:t>10</a:t>
            </a:fld>
            <a:endParaRPr lang="el-G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2B90F0-AC43-4DA4-9E6D-5A42CBA3DE5C}" type="slidenum">
              <a:rPr lang="el-GR"/>
              <a:pPr/>
              <a:t>11</a:t>
            </a:fld>
            <a:endParaRPr lang="el-G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0CB29CE-BD09-4924-8D5E-16DB78970834}" type="slidenum">
              <a:rPr lang="el-GR"/>
              <a:pPr/>
              <a:t>12</a:t>
            </a:fld>
            <a:endParaRPr lang="el-G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876A358-334B-4892-BE81-98A8111B5A38}" type="slidenum">
              <a:rPr lang="el-GR"/>
              <a:pPr/>
              <a:t>13</a:t>
            </a:fld>
            <a:endParaRPr lang="el-G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63AC08D-BC25-4248-B23A-F57E950DF768}" type="slidenum">
              <a:rPr lang="el-GR"/>
              <a:pPr/>
              <a:t>14</a:t>
            </a:fld>
            <a:endParaRPr lang="el-G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685800" y="609600"/>
            <a:ext cx="7772400" cy="1143000"/>
          </a:xfrm>
          <a:prstGeom prst="rect">
            <a:avLst/>
          </a:prstGeom>
          <a:noFill/>
          <a:ln w="9525">
            <a:noFill/>
            <a:miter lim="800000"/>
            <a:headEnd/>
            <a:tailEnd/>
          </a:ln>
        </p:spPr>
        <p:txBody>
          <a:bodyPr anchor="ctr"/>
          <a:lstStyle/>
          <a:p>
            <a:pPr algn="ctr"/>
            <a:endParaRPr lang="el-GR" sz="4400">
              <a:solidFill>
                <a:schemeClr val="tx2"/>
              </a:solidFill>
            </a:endParaRPr>
          </a:p>
        </p:txBody>
      </p:sp>
      <p:sp>
        <p:nvSpPr>
          <p:cNvPr id="3" name="Rectangle 3"/>
          <p:cNvSpPr>
            <a:spLocks noGrp="1"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spcBef>
                <a:spcPct val="20000"/>
              </a:spcBef>
              <a:buFontTx/>
              <a:buChar char="•"/>
            </a:pPr>
            <a:endParaRPr lang="el-GR" sz="32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E560D0-7733-4AB4-AC16-2CAE045825E2}" type="datetimeFigureOut">
              <a:rPr lang="en-US" smtClean="0"/>
              <a:pPr/>
              <a:t>1/14/2016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FE3F2AC2-F975-4DDE-BE0D-EF5195FE14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560D0-7733-4AB4-AC16-2CAE045825E2}" type="datetimeFigureOut">
              <a:rPr lang="en-US" smtClean="0"/>
              <a:pPr/>
              <a:t>1/14/2016</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F2AC2-F975-4DDE-BE0D-EF5195FE14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5.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6.xml"/><Relationship Id="rId7"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4.bin"/><Relationship Id="rId11" Type="http://schemas.openxmlformats.org/officeDocument/2006/relationships/image" Target="../media/image22.png"/><Relationship Id="rId5" Type="http://schemas.openxmlformats.org/officeDocument/2006/relationships/image" Target="../media/image19.png"/><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3.wmf"/><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4.wmf"/><Relationship Id="rId4" Type="http://schemas.openxmlformats.org/officeDocument/2006/relationships/oleObject" Target="../embeddings/oleObject2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29.wmf"/><Relationship Id="rId3" Type="http://schemas.openxmlformats.org/officeDocument/2006/relationships/notesSlide" Target="../notesSlides/notesSlide9.xml"/><Relationship Id="rId7" Type="http://schemas.openxmlformats.org/officeDocument/2006/relationships/image" Target="../media/image26.wmf"/><Relationship Id="rId12"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0.bin"/><Relationship Id="rId11" Type="http://schemas.openxmlformats.org/officeDocument/2006/relationships/image" Target="../media/image28.wmf"/><Relationship Id="rId5" Type="http://schemas.openxmlformats.org/officeDocument/2006/relationships/image" Target="../media/image25.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7.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30.wmf"/><Relationship Id="rId4" Type="http://schemas.openxmlformats.org/officeDocument/2006/relationships/oleObject" Target="../embeddings/oleObject3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42.bin"/><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4.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40.bin"/><Relationship Id="rId14" Type="http://schemas.openxmlformats.org/officeDocument/2006/relationships/image" Target="../media/image3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0.wmf"/><Relationship Id="rId5" Type="http://schemas.openxmlformats.org/officeDocument/2006/relationships/oleObject" Target="../embeddings/oleObject44.bin"/><Relationship Id="rId4" Type="http://schemas.openxmlformats.org/officeDocument/2006/relationships/image" Target="../media/image3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41.png"/></Relationships>
</file>

<file path=ppt/slides/_rels/slide25.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3.wmf"/><Relationship Id="rId5" Type="http://schemas.openxmlformats.org/officeDocument/2006/relationships/oleObject" Target="../embeddings/oleObject47.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47.wmf"/><Relationship Id="rId5" Type="http://schemas.openxmlformats.org/officeDocument/2006/relationships/oleObject" Target="../embeddings/oleObject51.bin"/><Relationship Id="rId4" Type="http://schemas.openxmlformats.org/officeDocument/2006/relationships/image" Target="../media/image46.wmf"/><Relationship Id="rId9" Type="http://schemas.openxmlformats.org/officeDocument/2006/relationships/oleObject" Target="../embeddings/oleObject53.bin"/></Relationships>
</file>

<file path=ppt/slides/_rels/slide27.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9.bin"/><Relationship Id="rId18" Type="http://schemas.openxmlformats.org/officeDocument/2006/relationships/image" Target="../media/image56.wmf"/><Relationship Id="rId3" Type="http://schemas.openxmlformats.org/officeDocument/2006/relationships/oleObject" Target="../embeddings/oleObject54.bin"/><Relationship Id="rId7" Type="http://schemas.openxmlformats.org/officeDocument/2006/relationships/oleObject" Target="../embeddings/oleObject56.bin"/><Relationship Id="rId12" Type="http://schemas.openxmlformats.org/officeDocument/2006/relationships/image" Target="../media/image53.wmf"/><Relationship Id="rId17" Type="http://schemas.openxmlformats.org/officeDocument/2006/relationships/oleObject" Target="../embeddings/oleObject61.bin"/><Relationship Id="rId2" Type="http://schemas.openxmlformats.org/officeDocument/2006/relationships/slideLayout" Target="../slideLayouts/slideLayout7.xml"/><Relationship Id="rId16" Type="http://schemas.openxmlformats.org/officeDocument/2006/relationships/image" Target="../media/image55.wmf"/><Relationship Id="rId1" Type="http://schemas.openxmlformats.org/officeDocument/2006/relationships/vmlDrawing" Target="../drawings/vmlDrawing18.vml"/><Relationship Id="rId6" Type="http://schemas.openxmlformats.org/officeDocument/2006/relationships/image" Target="../media/image50.wmf"/><Relationship Id="rId11" Type="http://schemas.openxmlformats.org/officeDocument/2006/relationships/oleObject" Target="../embeddings/oleObject58.bin"/><Relationship Id="rId5" Type="http://schemas.openxmlformats.org/officeDocument/2006/relationships/oleObject" Target="../embeddings/oleObject55.bin"/><Relationship Id="rId15" Type="http://schemas.openxmlformats.org/officeDocument/2006/relationships/oleObject" Target="../embeddings/oleObject60.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7.bin"/><Relationship Id="rId14" Type="http://schemas.openxmlformats.org/officeDocument/2006/relationships/image" Target="../media/image54.wmf"/></Relationships>
</file>

<file path=ppt/slides/_rels/slide28.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58.wmf"/><Relationship Id="rId5" Type="http://schemas.openxmlformats.org/officeDocument/2006/relationships/oleObject" Target="../embeddings/oleObject63.bin"/><Relationship Id="rId4" Type="http://schemas.openxmlformats.org/officeDocument/2006/relationships/image" Target="../media/image57.wmf"/></Relationships>
</file>

<file path=ppt/slides/_rels/slide29.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70.bin"/><Relationship Id="rId18" Type="http://schemas.openxmlformats.org/officeDocument/2006/relationships/image" Target="../media/image67.wmf"/><Relationship Id="rId3" Type="http://schemas.openxmlformats.org/officeDocument/2006/relationships/oleObject" Target="../embeddings/oleObject65.bin"/><Relationship Id="rId7" Type="http://schemas.openxmlformats.org/officeDocument/2006/relationships/oleObject" Target="../embeddings/oleObject67.bin"/><Relationship Id="rId12" Type="http://schemas.openxmlformats.org/officeDocument/2006/relationships/image" Target="../media/image64.wmf"/><Relationship Id="rId17" Type="http://schemas.openxmlformats.org/officeDocument/2006/relationships/oleObject" Target="../embeddings/oleObject72.bin"/><Relationship Id="rId2" Type="http://schemas.openxmlformats.org/officeDocument/2006/relationships/slideLayout" Target="../slideLayouts/slideLayout7.xml"/><Relationship Id="rId16" Type="http://schemas.openxmlformats.org/officeDocument/2006/relationships/image" Target="../media/image66.wmf"/><Relationship Id="rId1" Type="http://schemas.openxmlformats.org/officeDocument/2006/relationships/vmlDrawing" Target="../drawings/vmlDrawing20.vml"/><Relationship Id="rId6" Type="http://schemas.openxmlformats.org/officeDocument/2006/relationships/image" Target="../media/image61.wmf"/><Relationship Id="rId11" Type="http://schemas.openxmlformats.org/officeDocument/2006/relationships/oleObject" Target="../embeddings/oleObject69.bin"/><Relationship Id="rId5" Type="http://schemas.openxmlformats.org/officeDocument/2006/relationships/oleObject" Target="../embeddings/oleObject66.bin"/><Relationship Id="rId15" Type="http://schemas.openxmlformats.org/officeDocument/2006/relationships/oleObject" Target="../embeddings/oleObject71.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68.bin"/><Relationship Id="rId14" Type="http://schemas.openxmlformats.org/officeDocument/2006/relationships/image" Target="../media/image6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78.bin"/><Relationship Id="rId18" Type="http://schemas.openxmlformats.org/officeDocument/2006/relationships/image" Target="../media/image75.wmf"/><Relationship Id="rId26" Type="http://schemas.openxmlformats.org/officeDocument/2006/relationships/image" Target="../media/image79.wmf"/><Relationship Id="rId3" Type="http://schemas.openxmlformats.org/officeDocument/2006/relationships/oleObject" Target="../embeddings/oleObject73.bin"/><Relationship Id="rId21" Type="http://schemas.openxmlformats.org/officeDocument/2006/relationships/oleObject" Target="../embeddings/oleObject82.bin"/><Relationship Id="rId7" Type="http://schemas.openxmlformats.org/officeDocument/2006/relationships/oleObject" Target="../embeddings/oleObject75.bin"/><Relationship Id="rId12" Type="http://schemas.openxmlformats.org/officeDocument/2006/relationships/image" Target="../media/image72.wmf"/><Relationship Id="rId17" Type="http://schemas.openxmlformats.org/officeDocument/2006/relationships/oleObject" Target="../embeddings/oleObject80.bin"/><Relationship Id="rId25" Type="http://schemas.openxmlformats.org/officeDocument/2006/relationships/oleObject" Target="../embeddings/oleObject84.bin"/><Relationship Id="rId2" Type="http://schemas.openxmlformats.org/officeDocument/2006/relationships/slideLayout" Target="../slideLayouts/slideLayout7.xml"/><Relationship Id="rId16" Type="http://schemas.openxmlformats.org/officeDocument/2006/relationships/image" Target="../media/image74.wmf"/><Relationship Id="rId20" Type="http://schemas.openxmlformats.org/officeDocument/2006/relationships/image" Target="../media/image76.wmf"/><Relationship Id="rId1" Type="http://schemas.openxmlformats.org/officeDocument/2006/relationships/vmlDrawing" Target="../drawings/vmlDrawing21.vml"/><Relationship Id="rId6" Type="http://schemas.openxmlformats.org/officeDocument/2006/relationships/image" Target="../media/image69.wmf"/><Relationship Id="rId11" Type="http://schemas.openxmlformats.org/officeDocument/2006/relationships/oleObject" Target="../embeddings/oleObject77.bin"/><Relationship Id="rId24" Type="http://schemas.openxmlformats.org/officeDocument/2006/relationships/image" Target="../media/image78.wmf"/><Relationship Id="rId5" Type="http://schemas.openxmlformats.org/officeDocument/2006/relationships/oleObject" Target="../embeddings/oleObject74.bin"/><Relationship Id="rId15" Type="http://schemas.openxmlformats.org/officeDocument/2006/relationships/oleObject" Target="../embeddings/oleObject79.bin"/><Relationship Id="rId23" Type="http://schemas.openxmlformats.org/officeDocument/2006/relationships/oleObject" Target="../embeddings/oleObject83.bin"/><Relationship Id="rId10" Type="http://schemas.openxmlformats.org/officeDocument/2006/relationships/image" Target="../media/image71.wmf"/><Relationship Id="rId19" Type="http://schemas.openxmlformats.org/officeDocument/2006/relationships/oleObject" Target="../embeddings/oleObject81.bin"/><Relationship Id="rId4" Type="http://schemas.openxmlformats.org/officeDocument/2006/relationships/image" Target="../media/image68.wmf"/><Relationship Id="rId9" Type="http://schemas.openxmlformats.org/officeDocument/2006/relationships/oleObject" Target="../embeddings/oleObject76.bin"/><Relationship Id="rId14" Type="http://schemas.openxmlformats.org/officeDocument/2006/relationships/image" Target="../media/image73.wmf"/><Relationship Id="rId22" Type="http://schemas.openxmlformats.org/officeDocument/2006/relationships/image" Target="../media/image77.wmf"/></Relationships>
</file>

<file path=ppt/slides/_rels/slide31.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85.bin"/><Relationship Id="rId7" Type="http://schemas.openxmlformats.org/officeDocument/2006/relationships/oleObject" Target="../embeddings/oleObject87.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81.wmf"/><Relationship Id="rId5" Type="http://schemas.openxmlformats.org/officeDocument/2006/relationships/oleObject" Target="../embeddings/oleObject86.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88.bin"/></Relationships>
</file>

<file path=ppt/slides/_rels/slide32.xml.rels><?xml version="1.0" encoding="UTF-8" standalone="yes"?>
<Relationships xmlns="http://schemas.openxmlformats.org/package/2006/relationships"><Relationship Id="rId8" Type="http://schemas.openxmlformats.org/officeDocument/2006/relationships/image" Target="../media/image86.wmf"/><Relationship Id="rId13"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image" Target="../media/image88.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85.wmf"/><Relationship Id="rId11" Type="http://schemas.openxmlformats.org/officeDocument/2006/relationships/oleObject" Target="../embeddings/oleObject93.bin"/><Relationship Id="rId5" Type="http://schemas.openxmlformats.org/officeDocument/2006/relationships/oleObject" Target="../embeddings/oleObject90.bin"/><Relationship Id="rId10" Type="http://schemas.openxmlformats.org/officeDocument/2006/relationships/image" Target="../media/image87.wmf"/><Relationship Id="rId4" Type="http://schemas.openxmlformats.org/officeDocument/2006/relationships/image" Target="../media/image84.wmf"/><Relationship Id="rId9" Type="http://schemas.openxmlformats.org/officeDocument/2006/relationships/oleObject" Target="../embeddings/oleObject92.bin"/><Relationship Id="rId14" Type="http://schemas.openxmlformats.org/officeDocument/2006/relationships/image" Target="../media/image8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91.wmf"/><Relationship Id="rId5" Type="http://schemas.openxmlformats.org/officeDocument/2006/relationships/oleObject" Target="../embeddings/oleObject96.bin"/><Relationship Id="rId4" Type="http://schemas.openxmlformats.org/officeDocument/2006/relationships/image" Target="../media/image90.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93.wmf"/><Relationship Id="rId5" Type="http://schemas.openxmlformats.org/officeDocument/2006/relationships/oleObject" Target="../embeddings/oleObject98.bin"/><Relationship Id="rId4" Type="http://schemas.openxmlformats.org/officeDocument/2006/relationships/image" Target="../media/image92.wmf"/></Relationships>
</file>

<file path=ppt/slides/_rels/slide35.x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oleObject" Target="../embeddings/oleObject104.bin"/><Relationship Id="rId3" Type="http://schemas.openxmlformats.org/officeDocument/2006/relationships/oleObject" Target="../embeddings/oleObject99.bin"/><Relationship Id="rId7" Type="http://schemas.openxmlformats.org/officeDocument/2006/relationships/oleObject" Target="../embeddings/oleObject101.bin"/><Relationship Id="rId12" Type="http://schemas.openxmlformats.org/officeDocument/2006/relationships/image" Target="../media/image98.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95.wmf"/><Relationship Id="rId11" Type="http://schemas.openxmlformats.org/officeDocument/2006/relationships/oleObject" Target="../embeddings/oleObject103.bin"/><Relationship Id="rId5" Type="http://schemas.openxmlformats.org/officeDocument/2006/relationships/oleObject" Target="../embeddings/oleObject100.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102.bin"/><Relationship Id="rId14" Type="http://schemas.openxmlformats.org/officeDocument/2006/relationships/image" Target="../media/image99.wmf"/></Relationships>
</file>

<file path=ppt/slides/_rels/slide36.xml.rels><?xml version="1.0" encoding="UTF-8" standalone="yes"?>
<Relationships xmlns="http://schemas.openxmlformats.org/package/2006/relationships"><Relationship Id="rId8" Type="http://schemas.openxmlformats.org/officeDocument/2006/relationships/image" Target="../media/image102.wmf"/><Relationship Id="rId13" Type="http://schemas.openxmlformats.org/officeDocument/2006/relationships/oleObject" Target="../embeddings/oleObject110.bin"/><Relationship Id="rId3" Type="http://schemas.openxmlformats.org/officeDocument/2006/relationships/oleObject" Target="../embeddings/oleObject105.bin"/><Relationship Id="rId7" Type="http://schemas.openxmlformats.org/officeDocument/2006/relationships/oleObject" Target="../embeddings/oleObject107.bin"/><Relationship Id="rId12" Type="http://schemas.openxmlformats.org/officeDocument/2006/relationships/image" Target="../media/image99.wmf"/><Relationship Id="rId2" Type="http://schemas.openxmlformats.org/officeDocument/2006/relationships/slideLayout" Target="../slideLayouts/slideLayout7.xml"/><Relationship Id="rId16" Type="http://schemas.openxmlformats.org/officeDocument/2006/relationships/image" Target="../media/image105.wmf"/><Relationship Id="rId1" Type="http://schemas.openxmlformats.org/officeDocument/2006/relationships/vmlDrawing" Target="../drawings/vmlDrawing27.vml"/><Relationship Id="rId6" Type="http://schemas.openxmlformats.org/officeDocument/2006/relationships/image" Target="../media/image101.wmf"/><Relationship Id="rId11" Type="http://schemas.openxmlformats.org/officeDocument/2006/relationships/oleObject" Target="../embeddings/oleObject109.bin"/><Relationship Id="rId5" Type="http://schemas.openxmlformats.org/officeDocument/2006/relationships/oleObject" Target="../embeddings/oleObject106.bin"/><Relationship Id="rId15" Type="http://schemas.openxmlformats.org/officeDocument/2006/relationships/oleObject" Target="../embeddings/oleObject111.bin"/><Relationship Id="rId10" Type="http://schemas.openxmlformats.org/officeDocument/2006/relationships/image" Target="../media/image103.wmf"/><Relationship Id="rId4" Type="http://schemas.openxmlformats.org/officeDocument/2006/relationships/image" Target="../media/image100.wmf"/><Relationship Id="rId9" Type="http://schemas.openxmlformats.org/officeDocument/2006/relationships/oleObject" Target="../embeddings/oleObject108.bin"/><Relationship Id="rId14" Type="http://schemas.openxmlformats.org/officeDocument/2006/relationships/image" Target="../media/image104.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12.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107.wmf"/><Relationship Id="rId5" Type="http://schemas.openxmlformats.org/officeDocument/2006/relationships/oleObject" Target="../embeddings/oleObject113.bin"/><Relationship Id="rId4" Type="http://schemas.openxmlformats.org/officeDocument/2006/relationships/image" Target="../media/image106.wmf"/></Relationships>
</file>

<file path=ppt/slides/_rels/slide38.x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oleObject" Target="../embeddings/oleObject114.bin"/><Relationship Id="rId7" Type="http://schemas.openxmlformats.org/officeDocument/2006/relationships/oleObject" Target="../embeddings/oleObject116.bin"/><Relationship Id="rId12" Type="http://schemas.openxmlformats.org/officeDocument/2006/relationships/image" Target="../media/image112.wmf"/><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109.wmf"/><Relationship Id="rId11" Type="http://schemas.openxmlformats.org/officeDocument/2006/relationships/oleObject" Target="../embeddings/oleObject118.bin"/><Relationship Id="rId5" Type="http://schemas.openxmlformats.org/officeDocument/2006/relationships/oleObject" Target="../embeddings/oleObject115.bin"/><Relationship Id="rId10" Type="http://schemas.openxmlformats.org/officeDocument/2006/relationships/image" Target="../media/image111.wmf"/><Relationship Id="rId4" Type="http://schemas.openxmlformats.org/officeDocument/2006/relationships/image" Target="../media/image108.wmf"/><Relationship Id="rId9" Type="http://schemas.openxmlformats.org/officeDocument/2006/relationships/oleObject" Target="../embeddings/oleObject117.bin"/></Relationships>
</file>

<file path=ppt/slides/_rels/slide39.x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oleObject" Target="../embeddings/oleObject119.bin"/><Relationship Id="rId7" Type="http://schemas.openxmlformats.org/officeDocument/2006/relationships/oleObject" Target="../embeddings/oleObject121.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114.wmf"/><Relationship Id="rId5" Type="http://schemas.openxmlformats.org/officeDocument/2006/relationships/oleObject" Target="../embeddings/oleObject120.bin"/><Relationship Id="rId4" Type="http://schemas.openxmlformats.org/officeDocument/2006/relationships/image" Target="../media/image11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22.bin"/><Relationship Id="rId7" Type="http://schemas.openxmlformats.org/officeDocument/2006/relationships/oleObject" Target="../embeddings/oleObject124.bin"/><Relationship Id="rId12" Type="http://schemas.openxmlformats.org/officeDocument/2006/relationships/image" Target="../media/image120.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image" Target="../media/image117.wmf"/><Relationship Id="rId11" Type="http://schemas.openxmlformats.org/officeDocument/2006/relationships/oleObject" Target="../embeddings/oleObject126.bin"/><Relationship Id="rId5" Type="http://schemas.openxmlformats.org/officeDocument/2006/relationships/oleObject" Target="../embeddings/oleObject123.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25.bin"/></Relationships>
</file>

<file path=ppt/slides/_rels/slide41.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27.bin"/><Relationship Id="rId7" Type="http://schemas.openxmlformats.org/officeDocument/2006/relationships/oleObject" Target="../embeddings/oleObject129.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image" Target="../media/image122.wmf"/><Relationship Id="rId5" Type="http://schemas.openxmlformats.org/officeDocument/2006/relationships/oleObject" Target="../embeddings/oleObject128.bin"/><Relationship Id="rId4" Type="http://schemas.openxmlformats.org/officeDocument/2006/relationships/image" Target="../media/image121.wmf"/></Relationships>
</file>

<file path=ppt/slides/_rels/slide42.x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oleObject" Target="../embeddings/oleObject130.bin"/><Relationship Id="rId7" Type="http://schemas.openxmlformats.org/officeDocument/2006/relationships/oleObject" Target="../embeddings/oleObject132.bin"/><Relationship Id="rId12" Type="http://schemas.openxmlformats.org/officeDocument/2006/relationships/image" Target="../media/image127.wmf"/><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image" Target="../media/image124.wmf"/><Relationship Id="rId11" Type="http://schemas.openxmlformats.org/officeDocument/2006/relationships/oleObject" Target="../embeddings/oleObject134.bin"/><Relationship Id="rId5" Type="http://schemas.openxmlformats.org/officeDocument/2006/relationships/oleObject" Target="../embeddings/oleObject131.bin"/><Relationship Id="rId10" Type="http://schemas.openxmlformats.org/officeDocument/2006/relationships/image" Target="../media/image126.wmf"/><Relationship Id="rId4" Type="http://schemas.openxmlformats.org/officeDocument/2006/relationships/image" Target="../media/image123.wmf"/><Relationship Id="rId9" Type="http://schemas.openxmlformats.org/officeDocument/2006/relationships/oleObject" Target="../embeddings/oleObject133.bin"/></Relationships>
</file>

<file path=ppt/slides/_rels/slide43.x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oleObject" Target="../embeddings/oleObject135.bin"/><Relationship Id="rId7" Type="http://schemas.openxmlformats.org/officeDocument/2006/relationships/oleObject" Target="../embeddings/oleObject137.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image" Target="../media/image129.wmf"/><Relationship Id="rId5" Type="http://schemas.openxmlformats.org/officeDocument/2006/relationships/oleObject" Target="../embeddings/oleObject136.bin"/><Relationship Id="rId10" Type="http://schemas.openxmlformats.org/officeDocument/2006/relationships/image" Target="../media/image131.wmf"/><Relationship Id="rId4" Type="http://schemas.openxmlformats.org/officeDocument/2006/relationships/image" Target="../media/image128.wmf"/><Relationship Id="rId9" Type="http://schemas.openxmlformats.org/officeDocument/2006/relationships/oleObject" Target="../embeddings/oleObject138.bin"/></Relationships>
</file>

<file path=ppt/slides/_rels/slide44.xml.rels><?xml version="1.0" encoding="UTF-8" standalone="yes"?>
<Relationships xmlns="http://schemas.openxmlformats.org/package/2006/relationships"><Relationship Id="rId8" Type="http://schemas.openxmlformats.org/officeDocument/2006/relationships/image" Target="../media/image134.wmf"/><Relationship Id="rId3" Type="http://schemas.openxmlformats.org/officeDocument/2006/relationships/oleObject" Target="../embeddings/oleObject139.bin"/><Relationship Id="rId7" Type="http://schemas.openxmlformats.org/officeDocument/2006/relationships/oleObject" Target="../embeddings/oleObject141.bin"/><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image" Target="../media/image133.wmf"/><Relationship Id="rId5" Type="http://schemas.openxmlformats.org/officeDocument/2006/relationships/oleObject" Target="../embeddings/oleObject140.bin"/><Relationship Id="rId10" Type="http://schemas.openxmlformats.org/officeDocument/2006/relationships/image" Target="../media/image135.wmf"/><Relationship Id="rId4" Type="http://schemas.openxmlformats.org/officeDocument/2006/relationships/image" Target="../media/image132.wmf"/><Relationship Id="rId9" Type="http://schemas.openxmlformats.org/officeDocument/2006/relationships/oleObject" Target="../embeddings/oleObject142.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3.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image" Target="../media/image137.wmf"/><Relationship Id="rId5" Type="http://schemas.openxmlformats.org/officeDocument/2006/relationships/oleObject" Target="../embeddings/oleObject144.bin"/><Relationship Id="rId4" Type="http://schemas.openxmlformats.org/officeDocument/2006/relationships/image" Target="../media/image136.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45.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image" Target="../media/image139.wmf"/><Relationship Id="rId5" Type="http://schemas.openxmlformats.org/officeDocument/2006/relationships/oleObject" Target="../embeddings/oleObject146.bin"/><Relationship Id="rId4" Type="http://schemas.openxmlformats.org/officeDocument/2006/relationships/image" Target="../media/image138.wmf"/></Relationships>
</file>

<file path=ppt/slides/_rels/slide47.xml.rels><?xml version="1.0" encoding="UTF-8" standalone="yes"?>
<Relationships xmlns="http://schemas.openxmlformats.org/package/2006/relationships"><Relationship Id="rId8" Type="http://schemas.openxmlformats.org/officeDocument/2006/relationships/image" Target="../media/image142.wmf"/><Relationship Id="rId3" Type="http://schemas.openxmlformats.org/officeDocument/2006/relationships/oleObject" Target="../embeddings/oleObject147.bin"/><Relationship Id="rId7" Type="http://schemas.openxmlformats.org/officeDocument/2006/relationships/oleObject" Target="../embeddings/oleObject149.bin"/><Relationship Id="rId12" Type="http://schemas.openxmlformats.org/officeDocument/2006/relationships/image" Target="../media/image144.wmf"/><Relationship Id="rId2" Type="http://schemas.openxmlformats.org/officeDocument/2006/relationships/slideLayout" Target="../slideLayouts/slideLayout7.xml"/><Relationship Id="rId1" Type="http://schemas.openxmlformats.org/officeDocument/2006/relationships/vmlDrawing" Target="../drawings/vmlDrawing38.vml"/><Relationship Id="rId6" Type="http://schemas.openxmlformats.org/officeDocument/2006/relationships/image" Target="../media/image141.wmf"/><Relationship Id="rId11" Type="http://schemas.openxmlformats.org/officeDocument/2006/relationships/oleObject" Target="../embeddings/oleObject151.bin"/><Relationship Id="rId5" Type="http://schemas.openxmlformats.org/officeDocument/2006/relationships/oleObject" Target="../embeddings/oleObject148.bin"/><Relationship Id="rId10" Type="http://schemas.openxmlformats.org/officeDocument/2006/relationships/image" Target="../media/image143.wmf"/><Relationship Id="rId4" Type="http://schemas.openxmlformats.org/officeDocument/2006/relationships/image" Target="../media/image140.wmf"/><Relationship Id="rId9" Type="http://schemas.openxmlformats.org/officeDocument/2006/relationships/oleObject" Target="../embeddings/oleObject150.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52.bin"/><Relationship Id="rId2" Type="http://schemas.openxmlformats.org/officeDocument/2006/relationships/slideLayout" Target="../slideLayouts/slideLayout7.xml"/><Relationship Id="rId1" Type="http://schemas.openxmlformats.org/officeDocument/2006/relationships/vmlDrawing" Target="../drawings/vmlDrawing39.vml"/><Relationship Id="rId6" Type="http://schemas.openxmlformats.org/officeDocument/2006/relationships/image" Target="../media/image146.wmf"/><Relationship Id="rId5" Type="http://schemas.openxmlformats.org/officeDocument/2006/relationships/oleObject" Target="../embeddings/oleObject153.bin"/><Relationship Id="rId4" Type="http://schemas.openxmlformats.org/officeDocument/2006/relationships/image" Target="../media/image145.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4.bin"/><Relationship Id="rId2" Type="http://schemas.openxmlformats.org/officeDocument/2006/relationships/slideLayout" Target="../slideLayouts/slideLayout7.xml"/><Relationship Id="rId1" Type="http://schemas.openxmlformats.org/officeDocument/2006/relationships/vmlDrawing" Target="../drawings/vmlDrawing40.vml"/><Relationship Id="rId6" Type="http://schemas.openxmlformats.org/officeDocument/2006/relationships/image" Target="../media/image148.wmf"/><Relationship Id="rId5" Type="http://schemas.openxmlformats.org/officeDocument/2006/relationships/oleObject" Target="../embeddings/oleObject155.bin"/><Relationship Id="rId4" Type="http://schemas.openxmlformats.org/officeDocument/2006/relationships/image" Target="../media/image14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56.bin"/><Relationship Id="rId2" Type="http://schemas.openxmlformats.org/officeDocument/2006/relationships/slideLayout" Target="../slideLayouts/slideLayout7.xml"/><Relationship Id="rId1" Type="http://schemas.openxmlformats.org/officeDocument/2006/relationships/vmlDrawing" Target="../drawings/vmlDrawing41.vml"/><Relationship Id="rId6" Type="http://schemas.openxmlformats.org/officeDocument/2006/relationships/image" Target="../media/image150.wmf"/><Relationship Id="rId5" Type="http://schemas.openxmlformats.org/officeDocument/2006/relationships/oleObject" Target="../embeddings/oleObject157.bin"/><Relationship Id="rId4" Type="http://schemas.openxmlformats.org/officeDocument/2006/relationships/image" Target="../media/image149.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58.bin"/><Relationship Id="rId2" Type="http://schemas.openxmlformats.org/officeDocument/2006/relationships/slideLayout" Target="../slideLayouts/slideLayout7.xml"/><Relationship Id="rId1" Type="http://schemas.openxmlformats.org/officeDocument/2006/relationships/vmlDrawing" Target="../drawings/vmlDrawing42.vml"/><Relationship Id="rId6" Type="http://schemas.openxmlformats.org/officeDocument/2006/relationships/image" Target="../media/image152.wmf"/><Relationship Id="rId5" Type="http://schemas.openxmlformats.org/officeDocument/2006/relationships/oleObject" Target="../embeddings/oleObject159.bin"/><Relationship Id="rId4" Type="http://schemas.openxmlformats.org/officeDocument/2006/relationships/image" Target="../media/image151.w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5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5.png"/><Relationship Id="rId2" Type="http://schemas.openxmlformats.org/officeDocument/2006/relationships/image" Target="../media/image154.png"/><Relationship Id="rId1" Type="http://schemas.openxmlformats.org/officeDocument/2006/relationships/slideLayout" Target="../slideLayouts/slideLayout2.xml"/><Relationship Id="rId4" Type="http://schemas.openxmlformats.org/officeDocument/2006/relationships/image" Target="../media/image156.png"/></Relationships>
</file>

<file path=ppt/slides/_rels/slide59.xml.rels><?xml version="1.0" encoding="UTF-8" standalone="yes"?>
<Relationships xmlns="http://schemas.openxmlformats.org/package/2006/relationships"><Relationship Id="rId3" Type="http://schemas.openxmlformats.org/officeDocument/2006/relationships/image" Target="../media/image158.png"/><Relationship Id="rId2" Type="http://schemas.openxmlformats.org/officeDocument/2006/relationships/image" Target="../media/image15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160.png"/><Relationship Id="rId5" Type="http://schemas.openxmlformats.org/officeDocument/2006/relationships/image" Target="../media/image159.wmf"/><Relationship Id="rId4" Type="http://schemas.openxmlformats.org/officeDocument/2006/relationships/oleObject" Target="../embeddings/oleObject160.bin"/></Relationships>
</file>

<file path=ppt/slides/_rels/slide64.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image" Target="../media/image16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6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6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66.png"/><Relationship Id="rId4" Type="http://schemas.openxmlformats.org/officeDocument/2006/relationships/image" Target="../media/image165.png"/></Relationships>
</file>

<file path=ppt/slides/_rels/slide69.xml.rels><?xml version="1.0" encoding="UTF-8" standalone="yes"?>
<Relationships xmlns="http://schemas.openxmlformats.org/package/2006/relationships"><Relationship Id="rId3" Type="http://schemas.openxmlformats.org/officeDocument/2006/relationships/image" Target="../media/image168.png"/><Relationship Id="rId2" Type="http://schemas.openxmlformats.org/officeDocument/2006/relationships/image" Target="../media/image167.png"/><Relationship Id="rId1" Type="http://schemas.openxmlformats.org/officeDocument/2006/relationships/slideLayout" Target="../slideLayouts/slideLayout2.xml"/><Relationship Id="rId4" Type="http://schemas.openxmlformats.org/officeDocument/2006/relationships/image" Target="../media/image169.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7.wmf"/><Relationship Id="rId3" Type="http://schemas.openxmlformats.org/officeDocument/2006/relationships/notesSlide" Target="../notesSlides/notesSlide2.xml"/><Relationship Id="rId7" Type="http://schemas.openxmlformats.org/officeDocument/2006/relationships/image" Target="../media/image4.wmf"/><Relationship Id="rId12" Type="http://schemas.openxmlformats.org/officeDocument/2006/relationships/oleObject" Target="../embeddings/oleObject7.bin"/><Relationship Id="rId17" Type="http://schemas.openxmlformats.org/officeDocument/2006/relationships/image" Target="../media/image9.wmf"/><Relationship Id="rId2" Type="http://schemas.openxmlformats.org/officeDocument/2006/relationships/slideLayout" Target="../slideLayouts/slideLayout7.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6.wmf"/><Relationship Id="rId5" Type="http://schemas.openxmlformats.org/officeDocument/2006/relationships/image" Target="../media/image3.wmf"/><Relationship Id="rId15" Type="http://schemas.openxmlformats.org/officeDocument/2006/relationships/image" Target="../media/image8.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5.wmf"/><Relationship Id="rId14" Type="http://schemas.openxmlformats.org/officeDocument/2006/relationships/oleObject" Target="../embeddings/oleObject8.bin"/></Relationships>
</file>

<file path=ppt/slides/_rels/slide70.xml.rels><?xml version="1.0" encoding="UTF-8" standalone="yes"?>
<Relationships xmlns="http://schemas.openxmlformats.org/package/2006/relationships"><Relationship Id="rId3" Type="http://schemas.openxmlformats.org/officeDocument/2006/relationships/image" Target="../media/image171.png"/><Relationship Id="rId2" Type="http://schemas.openxmlformats.org/officeDocument/2006/relationships/image" Target="../media/image170.png"/><Relationship Id="rId1" Type="http://schemas.openxmlformats.org/officeDocument/2006/relationships/slideLayout" Target="../slideLayouts/slideLayout2.xml"/><Relationship Id="rId4" Type="http://schemas.openxmlformats.org/officeDocument/2006/relationships/image" Target="../media/image172.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4.wmf"/><Relationship Id="rId3" Type="http://schemas.openxmlformats.org/officeDocument/2006/relationships/notesSlide" Target="../notesSlides/notesSlide3.xml"/><Relationship Id="rId7" Type="http://schemas.openxmlformats.org/officeDocument/2006/relationships/image" Target="../media/image11.wmf"/><Relationship Id="rId12"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2.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4.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ΚΑΤΑΣΤΑΤΙΚΕΣ ΕΞΙΣΩΣΕΙΣ  </a:t>
            </a:r>
            <a:endParaRPr lang="en-US" dirty="0"/>
          </a:p>
        </p:txBody>
      </p:sp>
      <p:sp>
        <p:nvSpPr>
          <p:cNvPr id="3" name="2 - Υπότιτλος"/>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ChangeArrowheads="1"/>
          </p:cNvSpPr>
          <p:nvPr/>
        </p:nvSpPr>
        <p:spPr bwMode="auto">
          <a:xfrm>
            <a:off x="2411413" y="4437063"/>
            <a:ext cx="2305050" cy="431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3" name="Rectangle 3"/>
          <p:cNvSpPr>
            <a:spLocks noChangeArrowheads="1"/>
          </p:cNvSpPr>
          <p:nvPr/>
        </p:nvSpPr>
        <p:spPr bwMode="auto">
          <a:xfrm>
            <a:off x="1331913" y="549275"/>
            <a:ext cx="5945187" cy="519113"/>
          </a:xfrm>
          <a:prstGeom prst="rect">
            <a:avLst/>
          </a:prstGeom>
          <a:noFill/>
          <a:ln w="9525">
            <a:noFill/>
            <a:miter lim="800000"/>
            <a:headEnd/>
            <a:tailEnd/>
          </a:ln>
        </p:spPr>
        <p:txBody>
          <a:bodyPr anchor="ctr">
            <a:spAutoFit/>
          </a:bodyPr>
          <a:lstStyle/>
          <a:p>
            <a:pPr algn="just"/>
            <a:r>
              <a:rPr lang="el-GR" sz="2800" b="1">
                <a:latin typeface="Times New Roman" pitchFamily="18" charset="0"/>
              </a:rPr>
              <a:t>Χρονικώς αμετάβλητα συστήματα (1)</a:t>
            </a:r>
          </a:p>
        </p:txBody>
      </p:sp>
      <p:sp>
        <p:nvSpPr>
          <p:cNvPr id="4104" name="Rectangle 4"/>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5"/>
          <p:cNvGraphicFramePr>
            <a:graphicFrameLocks noChangeAspect="1"/>
          </p:cNvGraphicFramePr>
          <p:nvPr/>
        </p:nvGraphicFramePr>
        <p:xfrm>
          <a:off x="5364163" y="1052513"/>
          <a:ext cx="574675" cy="550862"/>
        </p:xfrm>
        <a:graphic>
          <a:graphicData uri="http://schemas.openxmlformats.org/presentationml/2006/ole">
            <mc:AlternateContent xmlns:mc="http://schemas.openxmlformats.org/markup-compatibility/2006">
              <mc:Choice xmlns:v="urn:schemas-microsoft-com:vml" Requires="v">
                <p:oleObj spid="_x0000_s5126" name="Equation" r:id="rId4" imgW="241300" imgH="228600" progId="">
                  <p:embed/>
                </p:oleObj>
              </mc:Choice>
              <mc:Fallback>
                <p:oleObj name="Equation" r:id="rId4" imgW="241300" imgH="2286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163" y="1052513"/>
                        <a:ext cx="574675" cy="550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Rectangle 6"/>
          <p:cNvSpPr>
            <a:spLocks noChangeArrowheads="1"/>
          </p:cNvSpPr>
          <p:nvPr/>
        </p:nvSpPr>
        <p:spPr bwMode="auto">
          <a:xfrm>
            <a:off x="468313" y="1111250"/>
            <a:ext cx="5014912" cy="427038"/>
          </a:xfrm>
          <a:prstGeom prst="rect">
            <a:avLst/>
          </a:prstGeom>
          <a:noFill/>
          <a:ln w="9525">
            <a:noFill/>
            <a:miter lim="800000"/>
            <a:headEnd/>
            <a:tailEnd/>
          </a:ln>
        </p:spPr>
        <p:txBody>
          <a:bodyPr wrap="none" anchor="ctr">
            <a:spAutoFit/>
          </a:bodyPr>
          <a:lstStyle/>
          <a:p>
            <a:r>
              <a:rPr lang="el-GR" sz="2200" u="sng">
                <a:latin typeface="Times New Roman" pitchFamily="18" charset="0"/>
              </a:rPr>
              <a:t> </a:t>
            </a:r>
            <a:r>
              <a:rPr lang="el-GR" sz="2200" i="1" u="sng">
                <a:latin typeface="Times New Roman" pitchFamily="18" charset="0"/>
              </a:rPr>
              <a:t>τελεστής μετατοπίσεως </a:t>
            </a:r>
            <a:r>
              <a:rPr lang="el-GR" sz="2200" u="sng">
                <a:latin typeface="Times New Roman" pitchFamily="18" charset="0"/>
              </a:rPr>
              <a:t> (</a:t>
            </a:r>
            <a:r>
              <a:rPr lang="en-US" sz="2200" u="sng">
                <a:latin typeface="Times New Roman" pitchFamily="18" charset="0"/>
              </a:rPr>
              <a:t>shifting </a:t>
            </a:r>
            <a:r>
              <a:rPr lang="el-GR" sz="2200" u="sng">
                <a:latin typeface="Times New Roman" pitchFamily="18" charset="0"/>
              </a:rPr>
              <a:t>operator) </a:t>
            </a:r>
          </a:p>
        </p:txBody>
      </p:sp>
      <p:sp>
        <p:nvSpPr>
          <p:cNvPr id="4106" name="Rectangle 7"/>
          <p:cNvSpPr>
            <a:spLocks noChangeArrowheads="1"/>
          </p:cNvSpPr>
          <p:nvPr/>
        </p:nvSpPr>
        <p:spPr bwMode="auto">
          <a:xfrm>
            <a:off x="0" y="1916113"/>
            <a:ext cx="9396413" cy="641350"/>
          </a:xfrm>
          <a:prstGeom prst="rect">
            <a:avLst/>
          </a:prstGeom>
          <a:noFill/>
          <a:ln w="9525">
            <a:noFill/>
            <a:miter lim="800000"/>
            <a:headEnd/>
            <a:tailEnd/>
          </a:ln>
        </p:spPr>
        <p:txBody>
          <a:bodyPr anchor="ctr">
            <a:spAutoFit/>
          </a:bodyPr>
          <a:lstStyle/>
          <a:p>
            <a:r>
              <a:rPr lang="el-GR">
                <a:latin typeface="Times New Roman" pitchFamily="18" charset="0"/>
              </a:rPr>
              <a:t>O τελεστής μετατοπίσεως είναι μία απεικόνιση από σύνολο συναρτήσεων σε σύνολο συναρτήσεων και έχει την ιδιότητα </a:t>
            </a:r>
          </a:p>
        </p:txBody>
      </p:sp>
      <p:sp>
        <p:nvSpPr>
          <p:cNvPr id="4107" name="Rectangle 8"/>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9" name="Object 9"/>
          <p:cNvGraphicFramePr>
            <a:graphicFrameLocks noChangeAspect="1"/>
          </p:cNvGraphicFramePr>
          <p:nvPr/>
        </p:nvGraphicFramePr>
        <p:xfrm>
          <a:off x="2051050" y="2203450"/>
          <a:ext cx="1873250" cy="401638"/>
        </p:xfrm>
        <a:graphic>
          <a:graphicData uri="http://schemas.openxmlformats.org/presentationml/2006/ole">
            <mc:AlternateContent xmlns:mc="http://schemas.openxmlformats.org/markup-compatibility/2006">
              <mc:Choice xmlns:v="urn:schemas-microsoft-com:vml" Requires="v">
                <p:oleObj spid="_x0000_s5127" name="Equation" r:id="rId6" imgW="1066800" imgH="228600" progId="">
                  <p:embed/>
                </p:oleObj>
              </mc:Choice>
              <mc:Fallback>
                <p:oleObj name="Equation" r:id="rId6" imgW="1066800" imgH="228600"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050" y="2203450"/>
                        <a:ext cx="1873250"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8" name="Rectangle 10"/>
          <p:cNvSpPr>
            <a:spLocks noChangeArrowheads="1"/>
          </p:cNvSpPr>
          <p:nvPr/>
        </p:nvSpPr>
        <p:spPr bwMode="auto">
          <a:xfrm>
            <a:off x="3924300" y="2203450"/>
            <a:ext cx="2892425" cy="366713"/>
          </a:xfrm>
          <a:prstGeom prst="rect">
            <a:avLst/>
          </a:prstGeom>
          <a:noFill/>
          <a:ln w="9525">
            <a:noFill/>
            <a:miter lim="800000"/>
            <a:headEnd/>
            <a:tailEnd/>
          </a:ln>
        </p:spPr>
        <p:txBody>
          <a:bodyPr wrap="none" anchor="ctr">
            <a:spAutoFit/>
          </a:bodyPr>
          <a:lstStyle/>
          <a:p>
            <a:r>
              <a:rPr lang="el-GR">
                <a:latin typeface="Times New Roman" pitchFamily="18" charset="0"/>
              </a:rPr>
              <a:t> για οποιαδήποτε συνάρτηση </a:t>
            </a:r>
          </a:p>
        </p:txBody>
      </p:sp>
      <p:sp>
        <p:nvSpPr>
          <p:cNvPr id="4109" name="Rectangle 11"/>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0" name="Object 12"/>
          <p:cNvGraphicFramePr>
            <a:graphicFrameLocks noChangeAspect="1"/>
          </p:cNvGraphicFramePr>
          <p:nvPr/>
        </p:nvGraphicFramePr>
        <p:xfrm>
          <a:off x="6732588" y="2276475"/>
          <a:ext cx="395287" cy="315913"/>
        </p:xfrm>
        <a:graphic>
          <a:graphicData uri="http://schemas.openxmlformats.org/presentationml/2006/ole">
            <mc:AlternateContent xmlns:mc="http://schemas.openxmlformats.org/markup-compatibility/2006">
              <mc:Choice xmlns:v="urn:schemas-microsoft-com:vml" Requires="v">
                <p:oleObj spid="_x0000_s5128" name="Equation" r:id="rId8" imgW="241195" imgH="190417" progId="">
                  <p:embed/>
                </p:oleObj>
              </mc:Choice>
              <mc:Fallback>
                <p:oleObj name="Equation" r:id="rId8" imgW="241195" imgH="190417" progId="">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2588" y="2276475"/>
                        <a:ext cx="395287" cy="315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Rectangle 13"/>
          <p:cNvSpPr>
            <a:spLocks noChangeArrowheads="1"/>
          </p:cNvSpPr>
          <p:nvPr/>
        </p:nvSpPr>
        <p:spPr bwMode="auto">
          <a:xfrm>
            <a:off x="7092950" y="2203450"/>
            <a:ext cx="1035050" cy="366713"/>
          </a:xfrm>
          <a:prstGeom prst="rect">
            <a:avLst/>
          </a:prstGeom>
          <a:noFill/>
          <a:ln w="9525">
            <a:noFill/>
            <a:miter lim="800000"/>
            <a:headEnd/>
            <a:tailEnd/>
          </a:ln>
        </p:spPr>
        <p:txBody>
          <a:bodyPr wrap="none" anchor="ctr">
            <a:spAutoFit/>
          </a:bodyPr>
          <a:lstStyle/>
          <a:p>
            <a:r>
              <a:rPr lang="el-GR">
                <a:latin typeface="Times New Roman" pitchFamily="18" charset="0"/>
              </a:rPr>
              <a:t>και</a:t>
            </a:r>
            <a:r>
              <a:rPr lang="el-GR" i="1">
                <a:latin typeface="Times New Roman" pitchFamily="18" charset="0"/>
              </a:rPr>
              <a:t> </a:t>
            </a:r>
            <a:r>
              <a:rPr lang="el-GR">
                <a:latin typeface="Times New Roman" pitchFamily="18" charset="0"/>
              </a:rPr>
              <a:t>κάθε </a:t>
            </a:r>
          </a:p>
        </p:txBody>
      </p:sp>
      <p:sp>
        <p:nvSpPr>
          <p:cNvPr id="4111" name="Rectangle 14"/>
          <p:cNvSpPr>
            <a:spLocks noChangeArrowheads="1"/>
          </p:cNvSpPr>
          <p:nvPr/>
        </p:nvSpPr>
        <p:spPr bwMode="auto">
          <a:xfrm>
            <a:off x="8027988" y="2203450"/>
            <a:ext cx="671512" cy="366713"/>
          </a:xfrm>
          <a:prstGeom prst="rect">
            <a:avLst/>
          </a:prstGeom>
          <a:noFill/>
          <a:ln w="9525">
            <a:noFill/>
            <a:miter lim="800000"/>
            <a:headEnd/>
            <a:tailEnd/>
          </a:ln>
        </p:spPr>
        <p:txBody>
          <a:bodyPr wrap="none" anchor="ctr">
            <a:spAutoFit/>
          </a:bodyPr>
          <a:lstStyle/>
          <a:p>
            <a:r>
              <a:rPr lang="el-GR">
                <a:latin typeface="Times New Roman" pitchFamily="18" charset="0"/>
              </a:rPr>
              <a:t> </a:t>
            </a:r>
            <a:r>
              <a:rPr lang="el-GR" i="1">
                <a:latin typeface="Times New Roman" pitchFamily="18" charset="0"/>
              </a:rPr>
              <a:t>τ</a:t>
            </a:r>
            <a:r>
              <a:rPr lang="el-GR" i="1">
                <a:latin typeface="Times New Roman" pitchFamily="18" charset="0"/>
                <a:sym typeface="Symbol" pitchFamily="18" charset="2"/>
              </a:rPr>
              <a:t></a:t>
            </a:r>
            <a:r>
              <a:rPr lang="el-GR" i="1">
                <a:latin typeface="Times New Roman" pitchFamily="18" charset="0"/>
              </a:rPr>
              <a:t>T</a:t>
            </a:r>
            <a:r>
              <a:rPr lang="el-GR">
                <a:latin typeface="Times New Roman" pitchFamily="18" charset="0"/>
                <a:sym typeface="Symbol" pitchFamily="18" charset="2"/>
              </a:rPr>
              <a:t> </a:t>
            </a:r>
          </a:p>
        </p:txBody>
      </p:sp>
      <p:sp>
        <p:nvSpPr>
          <p:cNvPr id="4112" name="Rectangle 15"/>
          <p:cNvSpPr>
            <a:spLocks noChangeArrowheads="1"/>
          </p:cNvSpPr>
          <p:nvPr/>
        </p:nvSpPr>
        <p:spPr bwMode="auto">
          <a:xfrm>
            <a:off x="539750" y="3760788"/>
            <a:ext cx="8386763" cy="427037"/>
          </a:xfrm>
          <a:prstGeom prst="rect">
            <a:avLst/>
          </a:prstGeom>
          <a:noFill/>
          <a:ln w="9525">
            <a:noFill/>
            <a:miter lim="800000"/>
            <a:headEnd/>
            <a:tailEnd/>
          </a:ln>
        </p:spPr>
        <p:txBody>
          <a:bodyPr wrap="none" anchor="ctr">
            <a:spAutoFit/>
          </a:bodyPr>
          <a:lstStyle/>
          <a:p>
            <a:pPr algn="just"/>
            <a:r>
              <a:rPr lang="el-GR" sz="2000">
                <a:latin typeface="Times New Roman" pitchFamily="18" charset="0"/>
              </a:rPr>
              <a:t>Ενα σύστημα </a:t>
            </a:r>
            <a:r>
              <a:rPr lang="el-GR" sz="2000" i="1">
                <a:latin typeface="Times New Roman" pitchFamily="18" charset="0"/>
              </a:rPr>
              <a:t>y</a:t>
            </a:r>
            <a:r>
              <a:rPr lang="el-GR" sz="2000">
                <a:latin typeface="Times New Roman" pitchFamily="18" charset="0"/>
              </a:rPr>
              <a:t>(</a:t>
            </a:r>
            <a:r>
              <a:rPr lang="el-GR" sz="2000" i="1">
                <a:latin typeface="Times New Roman" pitchFamily="18" charset="0"/>
              </a:rPr>
              <a:t>.</a:t>
            </a:r>
            <a:r>
              <a:rPr lang="el-GR" sz="2000">
                <a:latin typeface="Times New Roman" pitchFamily="18" charset="0"/>
              </a:rPr>
              <a:t>)</a:t>
            </a:r>
            <a:r>
              <a:rPr lang="el-GR" sz="2000" i="1">
                <a:latin typeface="Times New Roman" pitchFamily="18" charset="0"/>
              </a:rPr>
              <a:t>=S</a:t>
            </a:r>
            <a:r>
              <a:rPr lang="el-GR" sz="2000">
                <a:latin typeface="Times New Roman" pitchFamily="18" charset="0"/>
              </a:rPr>
              <a:t>[</a:t>
            </a:r>
            <a:r>
              <a:rPr lang="el-GR" sz="2000" i="1">
                <a:latin typeface="Times New Roman" pitchFamily="18" charset="0"/>
              </a:rPr>
              <a:t>u</a:t>
            </a:r>
            <a:r>
              <a:rPr lang="el-GR" sz="2000">
                <a:latin typeface="Times New Roman" pitchFamily="18" charset="0"/>
              </a:rPr>
              <a:t>(</a:t>
            </a:r>
            <a:r>
              <a:rPr lang="el-GR" sz="2000" i="1">
                <a:latin typeface="Times New Roman" pitchFamily="18" charset="0"/>
              </a:rPr>
              <a:t>.</a:t>
            </a:r>
            <a:r>
              <a:rPr lang="el-GR" sz="2000">
                <a:latin typeface="Times New Roman" pitchFamily="18" charset="0"/>
              </a:rPr>
              <a:t>)] λέγεται </a:t>
            </a:r>
            <a:r>
              <a:rPr lang="el-GR" sz="2200" i="1">
                <a:latin typeface="Times New Roman" pitchFamily="18" charset="0"/>
              </a:rPr>
              <a:t>χρονικώς αμετάβλητο</a:t>
            </a:r>
            <a:r>
              <a:rPr lang="el-GR" sz="2200">
                <a:latin typeface="Times New Roman" pitchFamily="18" charset="0"/>
              </a:rPr>
              <a:t> (time –invariant)</a:t>
            </a:r>
            <a:r>
              <a:rPr lang="el-GR" sz="2000">
                <a:latin typeface="Times New Roman" pitchFamily="18" charset="0"/>
              </a:rPr>
              <a:t> αν </a:t>
            </a:r>
          </a:p>
        </p:txBody>
      </p:sp>
      <p:sp>
        <p:nvSpPr>
          <p:cNvPr id="4113"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1" name="Object 17"/>
          <p:cNvGraphicFramePr>
            <a:graphicFrameLocks noChangeAspect="1"/>
          </p:cNvGraphicFramePr>
          <p:nvPr/>
        </p:nvGraphicFramePr>
        <p:xfrm>
          <a:off x="2411413" y="4437063"/>
          <a:ext cx="2305050" cy="457200"/>
        </p:xfrm>
        <a:graphic>
          <a:graphicData uri="http://schemas.openxmlformats.org/presentationml/2006/ole">
            <mc:AlternateContent xmlns:mc="http://schemas.openxmlformats.org/markup-compatibility/2006">
              <mc:Choice xmlns:v="urn:schemas-microsoft-com:vml" Requires="v">
                <p:oleObj spid="_x0000_s5129" name="Equation" r:id="rId10" imgW="1155700" imgH="228600" progId="">
                  <p:embed/>
                </p:oleObj>
              </mc:Choice>
              <mc:Fallback>
                <p:oleObj name="Equation" r:id="rId10" imgW="1155700" imgH="228600" progId="">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1413" y="4437063"/>
                        <a:ext cx="23050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4" name="Rectangle 18"/>
          <p:cNvSpPr>
            <a:spLocks noChangeArrowheads="1"/>
          </p:cNvSpPr>
          <p:nvPr/>
        </p:nvSpPr>
        <p:spPr bwMode="auto">
          <a:xfrm>
            <a:off x="4716463" y="4437063"/>
            <a:ext cx="1565275" cy="366712"/>
          </a:xfrm>
          <a:prstGeom prst="rect">
            <a:avLst/>
          </a:prstGeom>
          <a:noFill/>
          <a:ln w="9525">
            <a:noFill/>
            <a:miter lim="800000"/>
            <a:headEnd/>
            <a:tailEnd/>
          </a:ln>
        </p:spPr>
        <p:txBody>
          <a:bodyPr wrap="none" anchor="ctr">
            <a:spAutoFit/>
          </a:bodyPr>
          <a:lstStyle/>
          <a:p>
            <a:pPr algn="just"/>
            <a:r>
              <a:rPr lang="el-GR">
                <a:latin typeface="Times New Roman" pitchFamily="18" charset="0"/>
              </a:rPr>
              <a:t>γιά κάθε </a:t>
            </a:r>
            <a:r>
              <a:rPr lang="el-GR" i="1">
                <a:latin typeface="Times New Roman" pitchFamily="18" charset="0"/>
              </a:rPr>
              <a:t>τ0</a:t>
            </a:r>
            <a:r>
              <a:rPr lang="el-GR" i="1">
                <a:latin typeface="Times New Roman" pitchFamily="18" charset="0"/>
                <a:sym typeface="Symbol" pitchFamily="18" charset="2"/>
              </a:rPr>
              <a:t></a:t>
            </a:r>
            <a:r>
              <a:rPr lang="el-GR" i="1">
                <a:latin typeface="Times New Roman" pitchFamily="18" charset="0"/>
              </a:rPr>
              <a:t>T</a:t>
            </a:r>
            <a:r>
              <a:rPr lang="el-GR">
                <a:latin typeface="Times New Roman" pitchFamily="18" charset="0"/>
                <a:sym typeface="Symbol" pitchFamily="18" charset="2"/>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ChangeArrowheads="1"/>
          </p:cNvSpPr>
          <p:nvPr/>
        </p:nvSpPr>
        <p:spPr bwMode="auto">
          <a:xfrm>
            <a:off x="1258888" y="333375"/>
            <a:ext cx="5907087" cy="519113"/>
          </a:xfrm>
          <a:prstGeom prst="rect">
            <a:avLst/>
          </a:prstGeom>
          <a:noFill/>
          <a:ln w="9525">
            <a:noFill/>
            <a:miter lim="800000"/>
            <a:headEnd/>
            <a:tailEnd/>
          </a:ln>
        </p:spPr>
        <p:txBody>
          <a:bodyPr wrap="none">
            <a:spAutoFit/>
          </a:bodyPr>
          <a:lstStyle/>
          <a:p>
            <a:r>
              <a:rPr lang="el-GR" sz="2800" b="1">
                <a:latin typeface="Times New Roman" pitchFamily="18" charset="0"/>
              </a:rPr>
              <a:t>Χρονικώς αμετάβλητα συστήματα (</a:t>
            </a:r>
            <a:r>
              <a:rPr lang="en-US" sz="2800" b="1">
                <a:latin typeface="Times New Roman" pitchFamily="18" charset="0"/>
              </a:rPr>
              <a:t>2</a:t>
            </a:r>
            <a:r>
              <a:rPr lang="el-GR" sz="2800" b="1">
                <a:latin typeface="Times New Roman" pitchFamily="18" charset="0"/>
              </a:rPr>
              <a:t>)</a:t>
            </a:r>
          </a:p>
        </p:txBody>
      </p:sp>
      <p:graphicFrame>
        <p:nvGraphicFramePr>
          <p:cNvPr id="5122" name="Object 3"/>
          <p:cNvGraphicFramePr>
            <a:graphicFrameLocks noChangeAspect="1"/>
          </p:cNvGraphicFramePr>
          <p:nvPr/>
        </p:nvGraphicFramePr>
        <p:xfrm>
          <a:off x="1979613" y="1412875"/>
          <a:ext cx="2447925" cy="1985963"/>
        </p:xfrm>
        <a:graphic>
          <a:graphicData uri="http://schemas.openxmlformats.org/presentationml/2006/ole">
            <mc:AlternateContent xmlns:mc="http://schemas.openxmlformats.org/markup-compatibility/2006">
              <mc:Choice xmlns:v="urn:schemas-microsoft-com:vml" Requires="v">
                <p:oleObj spid="_x0000_s6150" name="Bitmap Image" r:id="rId4" imgW="3029373" imgH="2457143" progId="PBrush">
                  <p:embed/>
                </p:oleObj>
              </mc:Choice>
              <mc:Fallback>
                <p:oleObj name="Bitmap Image" r:id="rId4" imgW="3029373" imgH="2457143" progId="PBrus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613" y="1412875"/>
                        <a:ext cx="2447925" cy="198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3" name="Object 4"/>
          <p:cNvGraphicFramePr>
            <a:graphicFrameLocks noChangeAspect="1"/>
          </p:cNvGraphicFramePr>
          <p:nvPr/>
        </p:nvGraphicFramePr>
        <p:xfrm>
          <a:off x="6516688" y="1412875"/>
          <a:ext cx="2447925" cy="2009775"/>
        </p:xfrm>
        <a:graphic>
          <a:graphicData uri="http://schemas.openxmlformats.org/presentationml/2006/ole">
            <mc:AlternateContent xmlns:mc="http://schemas.openxmlformats.org/markup-compatibility/2006">
              <mc:Choice xmlns:v="urn:schemas-microsoft-com:vml" Requires="v">
                <p:oleObj spid="_x0000_s6151" name="Bitmap Image" r:id="rId6" imgW="2980952" imgH="2448267" progId="PBrush">
                  <p:embed/>
                </p:oleObj>
              </mc:Choice>
              <mc:Fallback>
                <p:oleObj name="Bitmap Image" r:id="rId6" imgW="2980952" imgH="2448267" progId="PBrush">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6688" y="1412875"/>
                        <a:ext cx="244792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7" name="Rectangle 5"/>
          <p:cNvSpPr>
            <a:spLocks noChangeArrowheads="1"/>
          </p:cNvSpPr>
          <p:nvPr/>
        </p:nvSpPr>
        <p:spPr bwMode="auto">
          <a:xfrm>
            <a:off x="4643438" y="836613"/>
            <a:ext cx="1508125" cy="396875"/>
          </a:xfrm>
          <a:prstGeom prst="rect">
            <a:avLst/>
          </a:prstGeom>
          <a:noFill/>
          <a:ln w="9525">
            <a:noFill/>
            <a:miter lim="800000"/>
            <a:headEnd/>
            <a:tailEnd/>
          </a:ln>
        </p:spPr>
        <p:txBody>
          <a:bodyPr wrap="none">
            <a:spAutoFit/>
          </a:bodyPr>
          <a:lstStyle/>
          <a:p>
            <a:pPr>
              <a:spcBef>
                <a:spcPct val="50000"/>
              </a:spcBef>
            </a:pPr>
            <a:r>
              <a:rPr lang="el-GR" sz="2000" u="sng">
                <a:latin typeface="Times New Roman" pitchFamily="18" charset="0"/>
              </a:rPr>
              <a:t>Παράδειγμα:</a:t>
            </a:r>
          </a:p>
        </p:txBody>
      </p:sp>
      <p:sp>
        <p:nvSpPr>
          <p:cNvPr id="5128" name="Line 6"/>
          <p:cNvSpPr>
            <a:spLocks noChangeShapeType="1"/>
          </p:cNvSpPr>
          <p:nvPr/>
        </p:nvSpPr>
        <p:spPr bwMode="auto">
          <a:xfrm>
            <a:off x="4572000" y="2636838"/>
            <a:ext cx="1728788" cy="0"/>
          </a:xfrm>
          <a:prstGeom prst="line">
            <a:avLst/>
          </a:prstGeom>
          <a:noFill/>
          <a:ln w="9525">
            <a:solidFill>
              <a:schemeClr val="tx1"/>
            </a:solidFill>
            <a:round/>
            <a:headEnd/>
            <a:tailEnd type="triangle" w="med" len="med"/>
          </a:ln>
        </p:spPr>
        <p:txBody>
          <a:bodyPr/>
          <a:lstStyle/>
          <a:p>
            <a:endParaRPr lang="en-US"/>
          </a:p>
        </p:txBody>
      </p:sp>
      <p:sp>
        <p:nvSpPr>
          <p:cNvPr id="5129" name="Text Box 7"/>
          <p:cNvSpPr txBox="1">
            <a:spLocks noChangeArrowheads="1"/>
          </p:cNvSpPr>
          <p:nvPr/>
        </p:nvSpPr>
        <p:spPr bwMode="auto">
          <a:xfrm>
            <a:off x="5219700" y="2133600"/>
            <a:ext cx="1081088" cy="366713"/>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D</a:t>
            </a:r>
            <a:r>
              <a:rPr lang="en-US" baseline="-25000">
                <a:latin typeface="Times New Roman" pitchFamily="18" charset="0"/>
              </a:rPr>
              <a:t>5</a:t>
            </a:r>
            <a:endParaRPr lang="el-GR" baseline="-25000">
              <a:latin typeface="Times New Roman" pitchFamily="18" charset="0"/>
            </a:endParaRPr>
          </a:p>
        </p:txBody>
      </p:sp>
      <p:sp>
        <p:nvSpPr>
          <p:cNvPr id="5130" name="Text Box 8"/>
          <p:cNvSpPr txBox="1">
            <a:spLocks noChangeArrowheads="1"/>
          </p:cNvSpPr>
          <p:nvPr/>
        </p:nvSpPr>
        <p:spPr bwMode="auto">
          <a:xfrm>
            <a:off x="395288" y="1916113"/>
            <a:ext cx="1873250" cy="915987"/>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Χρονικά αμετάβλητο σύστημα</a:t>
            </a:r>
          </a:p>
        </p:txBody>
      </p:sp>
      <p:graphicFrame>
        <p:nvGraphicFramePr>
          <p:cNvPr id="5124" name="Object 9"/>
          <p:cNvGraphicFramePr>
            <a:graphicFrameLocks noChangeAspect="1"/>
          </p:cNvGraphicFramePr>
          <p:nvPr/>
        </p:nvGraphicFramePr>
        <p:xfrm>
          <a:off x="1979613" y="3716338"/>
          <a:ext cx="2447925" cy="2074862"/>
        </p:xfrm>
        <a:graphic>
          <a:graphicData uri="http://schemas.openxmlformats.org/presentationml/2006/ole">
            <mc:AlternateContent xmlns:mc="http://schemas.openxmlformats.org/markup-compatibility/2006">
              <mc:Choice xmlns:v="urn:schemas-microsoft-com:vml" Requires="v">
                <p:oleObj spid="_x0000_s6152" name="Bitmap Image" r:id="rId8" imgW="2933333" imgH="2486372" progId="PBrush">
                  <p:embed/>
                </p:oleObj>
              </mc:Choice>
              <mc:Fallback>
                <p:oleObj name="Bitmap Image" r:id="rId8" imgW="2933333" imgH="2486372" progId="PBrush">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613" y="3716338"/>
                        <a:ext cx="2447925" cy="207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5" name="Object 10"/>
          <p:cNvGraphicFramePr>
            <a:graphicFrameLocks noChangeAspect="1"/>
          </p:cNvGraphicFramePr>
          <p:nvPr/>
        </p:nvGraphicFramePr>
        <p:xfrm>
          <a:off x="6443663" y="3716338"/>
          <a:ext cx="2520950" cy="2065337"/>
        </p:xfrm>
        <a:graphic>
          <a:graphicData uri="http://schemas.openxmlformats.org/presentationml/2006/ole">
            <mc:AlternateContent xmlns:mc="http://schemas.openxmlformats.org/markup-compatibility/2006">
              <mc:Choice xmlns:v="urn:schemas-microsoft-com:vml" Requires="v">
                <p:oleObj spid="_x0000_s6153" name="Bitmap Image" r:id="rId10" imgW="2943636" imgH="2409524" progId="PBrush">
                  <p:embed/>
                </p:oleObj>
              </mc:Choice>
              <mc:Fallback>
                <p:oleObj name="Bitmap Image" r:id="rId10" imgW="2943636" imgH="2409524" progId="PBrush">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43663" y="3716338"/>
                        <a:ext cx="2520950" cy="206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1" name="Line 11"/>
          <p:cNvSpPr>
            <a:spLocks noChangeShapeType="1"/>
          </p:cNvSpPr>
          <p:nvPr/>
        </p:nvSpPr>
        <p:spPr bwMode="auto">
          <a:xfrm>
            <a:off x="4572000" y="4724400"/>
            <a:ext cx="1728788" cy="0"/>
          </a:xfrm>
          <a:prstGeom prst="line">
            <a:avLst/>
          </a:prstGeom>
          <a:noFill/>
          <a:ln w="9525">
            <a:solidFill>
              <a:schemeClr val="tx1"/>
            </a:solidFill>
            <a:round/>
            <a:headEnd/>
            <a:tailEnd type="triangle" w="med" len="med"/>
          </a:ln>
        </p:spPr>
        <p:txBody>
          <a:bodyPr/>
          <a:lstStyle/>
          <a:p>
            <a:endParaRPr lang="en-US"/>
          </a:p>
        </p:txBody>
      </p:sp>
      <p:sp>
        <p:nvSpPr>
          <p:cNvPr id="5132" name="Rectangle 12"/>
          <p:cNvSpPr>
            <a:spLocks noChangeArrowheads="1"/>
          </p:cNvSpPr>
          <p:nvPr/>
        </p:nvSpPr>
        <p:spPr bwMode="auto">
          <a:xfrm>
            <a:off x="5219700" y="4149725"/>
            <a:ext cx="501650" cy="366713"/>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D</a:t>
            </a:r>
            <a:r>
              <a:rPr lang="en-US" baseline="-25000">
                <a:latin typeface="Times New Roman" pitchFamily="18" charset="0"/>
              </a:rPr>
              <a:t>10</a:t>
            </a:r>
            <a:endParaRPr lang="el-GR" baseline="-25000">
              <a:latin typeface="Times New Roman" pitchFamily="18" charset="0"/>
            </a:endParaRPr>
          </a:p>
        </p:txBody>
      </p:sp>
      <p:sp>
        <p:nvSpPr>
          <p:cNvPr id="5133" name="Rectangle 13"/>
          <p:cNvSpPr>
            <a:spLocks noChangeArrowheads="1"/>
          </p:cNvSpPr>
          <p:nvPr/>
        </p:nvSpPr>
        <p:spPr bwMode="auto">
          <a:xfrm>
            <a:off x="323850" y="4076700"/>
            <a:ext cx="2293938" cy="915988"/>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Χρονικά μεταβαλλόμενο σύστημα</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5867400" y="4149725"/>
            <a:ext cx="2089150" cy="9350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8" name="Rectangle 3"/>
          <p:cNvSpPr>
            <a:spLocks noChangeArrowheads="1"/>
          </p:cNvSpPr>
          <p:nvPr/>
        </p:nvSpPr>
        <p:spPr bwMode="auto">
          <a:xfrm>
            <a:off x="1187450" y="4149725"/>
            <a:ext cx="2160588" cy="9350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9" name="Rectangle 4"/>
          <p:cNvSpPr>
            <a:spLocks noChangeArrowheads="1"/>
          </p:cNvSpPr>
          <p:nvPr/>
        </p:nvSpPr>
        <p:spPr bwMode="auto">
          <a:xfrm>
            <a:off x="4932363" y="2205038"/>
            <a:ext cx="1368425" cy="431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50" name="Rectangle 5"/>
          <p:cNvSpPr>
            <a:spLocks noChangeArrowheads="1"/>
          </p:cNvSpPr>
          <p:nvPr/>
        </p:nvSpPr>
        <p:spPr bwMode="auto">
          <a:xfrm>
            <a:off x="2700338" y="476250"/>
            <a:ext cx="3595687" cy="519113"/>
          </a:xfrm>
          <a:prstGeom prst="rect">
            <a:avLst/>
          </a:prstGeom>
          <a:noFill/>
          <a:ln w="9525">
            <a:noFill/>
            <a:miter lim="800000"/>
            <a:headEnd/>
            <a:tailEnd/>
          </a:ln>
        </p:spPr>
        <p:txBody>
          <a:bodyPr wrap="none" anchor="ctr">
            <a:spAutoFit/>
          </a:bodyPr>
          <a:lstStyle/>
          <a:p>
            <a:r>
              <a:rPr lang="el-GR" sz="2800" b="1">
                <a:latin typeface="Times New Roman" pitchFamily="18" charset="0"/>
              </a:rPr>
              <a:t>Συστήματα με μνήμη </a:t>
            </a:r>
            <a:r>
              <a:rPr lang="el-GR" sz="2800">
                <a:latin typeface="Times New Roman" pitchFamily="18" charset="0"/>
              </a:rPr>
              <a:t> </a:t>
            </a:r>
          </a:p>
        </p:txBody>
      </p:sp>
      <p:sp>
        <p:nvSpPr>
          <p:cNvPr id="6151" name="Text Box 6"/>
          <p:cNvSpPr txBox="1">
            <a:spLocks noChangeArrowheads="1"/>
          </p:cNvSpPr>
          <p:nvPr/>
        </p:nvSpPr>
        <p:spPr bwMode="auto">
          <a:xfrm>
            <a:off x="684213" y="1052513"/>
            <a:ext cx="792162" cy="427037"/>
          </a:xfrm>
          <a:prstGeom prst="rect">
            <a:avLst/>
          </a:prstGeom>
          <a:noFill/>
          <a:ln w="9525">
            <a:noFill/>
            <a:miter lim="800000"/>
            <a:headEnd/>
            <a:tailEnd/>
          </a:ln>
        </p:spPr>
        <p:txBody>
          <a:bodyPr>
            <a:spAutoFit/>
          </a:bodyPr>
          <a:lstStyle/>
          <a:p>
            <a:pPr>
              <a:spcBef>
                <a:spcPct val="50000"/>
              </a:spcBef>
            </a:pPr>
            <a:r>
              <a:rPr lang="el-GR" sz="2200" b="1">
                <a:latin typeface="Times New Roman" pitchFamily="18" charset="0"/>
              </a:rPr>
              <a:t>Α.</a:t>
            </a:r>
          </a:p>
        </p:txBody>
      </p:sp>
      <p:sp>
        <p:nvSpPr>
          <p:cNvPr id="6152" name="Text Box 7"/>
          <p:cNvSpPr txBox="1">
            <a:spLocks noChangeArrowheads="1"/>
          </p:cNvSpPr>
          <p:nvPr/>
        </p:nvSpPr>
        <p:spPr bwMode="auto">
          <a:xfrm>
            <a:off x="1258888" y="1052513"/>
            <a:ext cx="7634287" cy="915987"/>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Ένα σύστημα ονομάζεται </a:t>
            </a:r>
            <a:r>
              <a:rPr lang="el-GR" i="1">
                <a:latin typeface="Times New Roman" pitchFamily="18" charset="0"/>
              </a:rPr>
              <a:t>στιγμιαίο</a:t>
            </a:r>
            <a:r>
              <a:rPr lang="el-GR">
                <a:latin typeface="Times New Roman" pitchFamily="18" charset="0"/>
              </a:rPr>
              <a:t> η </a:t>
            </a:r>
            <a:r>
              <a:rPr lang="el-GR" i="1" u="sng">
                <a:latin typeface="Times New Roman" pitchFamily="18" charset="0"/>
              </a:rPr>
              <a:t>σύστημα μηδενικής μνήμης</a:t>
            </a:r>
            <a:r>
              <a:rPr lang="el-GR">
                <a:latin typeface="Times New Roman" pitchFamily="18" charset="0"/>
              </a:rPr>
              <a:t> </a:t>
            </a:r>
            <a:r>
              <a:rPr lang="el-GR" i="1">
                <a:latin typeface="Times New Roman" pitchFamily="18" charset="0"/>
              </a:rPr>
              <a:t>(memoryless system)</a:t>
            </a:r>
            <a:r>
              <a:rPr lang="el-GR">
                <a:latin typeface="Times New Roman" pitchFamily="18" charset="0"/>
              </a:rPr>
              <a:t> αν η τιμή της εξόδου του σε οποιαδήποτε χρονική στιγμή εξαρτάται μόνο από την τιμή της εισόδου την ίδια χρονική στιγμή.</a:t>
            </a:r>
          </a:p>
        </p:txBody>
      </p:sp>
      <p:sp>
        <p:nvSpPr>
          <p:cNvPr id="6153" name="Rectangle 8"/>
          <p:cNvSpPr>
            <a:spLocks noChangeArrowheads="1"/>
          </p:cNvSpPr>
          <p:nvPr/>
        </p:nvSpPr>
        <p:spPr bwMode="auto">
          <a:xfrm>
            <a:off x="1403350" y="2997200"/>
            <a:ext cx="7200900" cy="641350"/>
          </a:xfrm>
          <a:prstGeom prst="rect">
            <a:avLst/>
          </a:prstGeom>
          <a:noFill/>
          <a:ln w="9525">
            <a:noFill/>
            <a:miter lim="800000"/>
            <a:headEnd/>
            <a:tailEnd/>
          </a:ln>
        </p:spPr>
        <p:txBody>
          <a:bodyPr anchor="ctr">
            <a:spAutoFit/>
          </a:bodyPr>
          <a:lstStyle/>
          <a:p>
            <a:r>
              <a:rPr lang="el-GR" u="sng">
                <a:latin typeface="Times New Roman" pitchFamily="18" charset="0"/>
              </a:rPr>
              <a:t>Ένα σύστημα έχει μνήμη</a:t>
            </a:r>
            <a:r>
              <a:rPr lang="el-GR">
                <a:latin typeface="Times New Roman" pitchFamily="18" charset="0"/>
              </a:rPr>
              <a:t> αν  η τιμή της εξόδου του σε οποιαδήποτε χρονική στιγμή  εξαρτάται από τις τιμές της εισόδου σε ένα  χρονικό διάστημα . </a:t>
            </a:r>
          </a:p>
        </p:txBody>
      </p:sp>
      <p:sp>
        <p:nvSpPr>
          <p:cNvPr id="6154" name="Text Box 9"/>
          <p:cNvSpPr txBox="1">
            <a:spLocks noChangeArrowheads="1"/>
          </p:cNvSpPr>
          <p:nvPr/>
        </p:nvSpPr>
        <p:spPr bwMode="auto">
          <a:xfrm>
            <a:off x="468313" y="2492375"/>
            <a:ext cx="1800225"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6155" name="Text Box 10"/>
          <p:cNvSpPr txBox="1">
            <a:spLocks noChangeArrowheads="1"/>
          </p:cNvSpPr>
          <p:nvPr/>
        </p:nvSpPr>
        <p:spPr bwMode="auto">
          <a:xfrm>
            <a:off x="3276600" y="2276475"/>
            <a:ext cx="1366838" cy="703263"/>
          </a:xfrm>
          <a:prstGeom prst="rect">
            <a:avLst/>
          </a:prstGeom>
          <a:noFill/>
          <a:ln w="9525">
            <a:noFill/>
            <a:miter lim="800000"/>
            <a:headEnd/>
            <a:tailEnd/>
          </a:ln>
        </p:spPr>
        <p:txBody>
          <a:bodyPr>
            <a:spAutoFit/>
          </a:bodyPr>
          <a:lstStyle/>
          <a:p>
            <a:pPr>
              <a:spcBef>
                <a:spcPct val="50000"/>
              </a:spcBef>
            </a:pPr>
            <a:r>
              <a:rPr lang="el-GR" sz="1600">
                <a:latin typeface="Times New Roman" pitchFamily="18" charset="0"/>
              </a:rPr>
              <a:t>Παράδειγμα:</a:t>
            </a:r>
          </a:p>
          <a:p>
            <a:pPr>
              <a:spcBef>
                <a:spcPct val="50000"/>
              </a:spcBef>
            </a:pPr>
            <a:endParaRPr lang="el-GR" sz="1600">
              <a:latin typeface="Times New Roman" pitchFamily="18" charset="0"/>
            </a:endParaRPr>
          </a:p>
        </p:txBody>
      </p:sp>
      <p:sp>
        <p:nvSpPr>
          <p:cNvPr id="6156" name="Rectangle 11"/>
          <p:cNvSpPr>
            <a:spLocks noChangeArrowheads="1"/>
          </p:cNvSpPr>
          <p:nvPr/>
        </p:nvSpPr>
        <p:spPr bwMode="auto">
          <a:xfrm>
            <a:off x="5003800" y="2205038"/>
            <a:ext cx="1185863" cy="366712"/>
          </a:xfrm>
          <a:prstGeom prst="rect">
            <a:avLst/>
          </a:prstGeom>
          <a:noFill/>
          <a:ln w="9525">
            <a:noFill/>
            <a:miter lim="800000"/>
            <a:headEnd/>
            <a:tailEnd/>
          </a:ln>
        </p:spPr>
        <p:txBody>
          <a:bodyPr wrap="none" anchor="ctr">
            <a:spAutoFit/>
          </a:bodyPr>
          <a:lstStyle/>
          <a:p>
            <a:r>
              <a:rPr lang="el-GR" i="1">
                <a:latin typeface="Times New Roman" pitchFamily="18" charset="0"/>
              </a:rPr>
              <a:t>υ</a:t>
            </a:r>
            <a:r>
              <a:rPr lang="el-GR">
                <a:latin typeface="Times New Roman" pitchFamily="18" charset="0"/>
              </a:rPr>
              <a:t>(</a:t>
            </a:r>
            <a:r>
              <a:rPr lang="el-GR" i="1">
                <a:latin typeface="Times New Roman" pitchFamily="18" charset="0"/>
              </a:rPr>
              <a:t>t</a:t>
            </a:r>
            <a:r>
              <a:rPr lang="el-GR">
                <a:latin typeface="Times New Roman" pitchFamily="18" charset="0"/>
              </a:rPr>
              <a:t>)</a:t>
            </a:r>
            <a:r>
              <a:rPr lang="el-GR" i="1">
                <a:latin typeface="Times New Roman" pitchFamily="18" charset="0"/>
              </a:rPr>
              <a:t>=Ru</a:t>
            </a:r>
            <a:r>
              <a:rPr lang="el-GR">
                <a:latin typeface="Times New Roman" pitchFamily="18" charset="0"/>
              </a:rPr>
              <a:t>(</a:t>
            </a:r>
            <a:r>
              <a:rPr lang="el-GR" i="1">
                <a:latin typeface="Times New Roman" pitchFamily="18" charset="0"/>
              </a:rPr>
              <a:t>t</a:t>
            </a:r>
            <a:r>
              <a:rPr lang="el-GR">
                <a:latin typeface="Times New Roman" pitchFamily="18" charset="0"/>
              </a:rPr>
              <a:t>) </a:t>
            </a:r>
          </a:p>
        </p:txBody>
      </p:sp>
      <p:sp>
        <p:nvSpPr>
          <p:cNvPr id="6157" name="Text Box 12"/>
          <p:cNvSpPr txBox="1">
            <a:spLocks noChangeArrowheads="1"/>
          </p:cNvSpPr>
          <p:nvPr/>
        </p:nvSpPr>
        <p:spPr bwMode="auto">
          <a:xfrm>
            <a:off x="611188" y="2997200"/>
            <a:ext cx="647700" cy="427038"/>
          </a:xfrm>
          <a:prstGeom prst="rect">
            <a:avLst/>
          </a:prstGeom>
          <a:noFill/>
          <a:ln w="9525">
            <a:noFill/>
            <a:miter lim="800000"/>
            <a:headEnd/>
            <a:tailEnd/>
          </a:ln>
        </p:spPr>
        <p:txBody>
          <a:bodyPr>
            <a:spAutoFit/>
          </a:bodyPr>
          <a:lstStyle/>
          <a:p>
            <a:pPr>
              <a:spcBef>
                <a:spcPct val="50000"/>
              </a:spcBef>
            </a:pPr>
            <a:r>
              <a:rPr lang="el-GR" sz="2200" b="1">
                <a:latin typeface="Times New Roman" pitchFamily="18" charset="0"/>
              </a:rPr>
              <a:t>Β.</a:t>
            </a:r>
          </a:p>
        </p:txBody>
      </p:sp>
      <p:sp>
        <p:nvSpPr>
          <p:cNvPr id="6158" name="Rectangle 13"/>
          <p:cNvSpPr>
            <a:spLocks noChangeArrowheads="1"/>
          </p:cNvSpPr>
          <p:nvPr/>
        </p:nvSpPr>
        <p:spPr bwMode="auto">
          <a:xfrm>
            <a:off x="4067175" y="3789363"/>
            <a:ext cx="1243013" cy="336550"/>
          </a:xfrm>
          <a:prstGeom prst="rect">
            <a:avLst/>
          </a:prstGeom>
          <a:noFill/>
          <a:ln w="9525">
            <a:noFill/>
            <a:miter lim="800000"/>
            <a:headEnd/>
            <a:tailEnd/>
          </a:ln>
        </p:spPr>
        <p:txBody>
          <a:bodyPr wrap="none">
            <a:spAutoFit/>
          </a:bodyPr>
          <a:lstStyle/>
          <a:p>
            <a:r>
              <a:rPr lang="el-GR" sz="1600">
                <a:latin typeface="Times New Roman" pitchFamily="18" charset="0"/>
              </a:rPr>
              <a:t>Παράδειγμα:</a:t>
            </a:r>
          </a:p>
        </p:txBody>
      </p:sp>
      <p:sp>
        <p:nvSpPr>
          <p:cNvPr id="6159" name="Rectangle 14"/>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6" name="Object 15"/>
          <p:cNvGraphicFramePr>
            <a:graphicFrameLocks noChangeAspect="1"/>
          </p:cNvGraphicFramePr>
          <p:nvPr/>
        </p:nvGraphicFramePr>
        <p:xfrm>
          <a:off x="1258888" y="4221163"/>
          <a:ext cx="2016125" cy="765175"/>
        </p:xfrm>
        <a:graphic>
          <a:graphicData uri="http://schemas.openxmlformats.org/presentationml/2006/ole">
            <mc:AlternateContent xmlns:mc="http://schemas.openxmlformats.org/markup-compatibility/2006">
              <mc:Choice xmlns:v="urn:schemas-microsoft-com:vml" Requires="v">
                <p:oleObj spid="_x0000_s7171" name="Equation" r:id="rId4" imgW="1028254" imgH="393529" progId="">
                  <p:embed/>
                </p:oleObj>
              </mc:Choice>
              <mc:Fallback>
                <p:oleObj name="Equation" r:id="rId4" imgW="1028254" imgH="393529" progId="">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4221163"/>
                        <a:ext cx="2016125"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0" name="Rectangle 16"/>
          <p:cNvSpPr>
            <a:spLocks noChangeArrowheads="1"/>
          </p:cNvSpPr>
          <p:nvPr/>
        </p:nvSpPr>
        <p:spPr bwMode="auto">
          <a:xfrm>
            <a:off x="611188" y="5300663"/>
            <a:ext cx="3328987" cy="366712"/>
          </a:xfrm>
          <a:prstGeom prst="rect">
            <a:avLst/>
          </a:prstGeom>
          <a:noFill/>
          <a:ln w="9525">
            <a:noFill/>
            <a:miter lim="800000"/>
            <a:headEnd/>
            <a:tailEnd/>
          </a:ln>
        </p:spPr>
        <p:txBody>
          <a:bodyPr wrap="none" anchor="ctr">
            <a:spAutoFit/>
          </a:bodyPr>
          <a:lstStyle/>
          <a:p>
            <a:r>
              <a:rPr lang="el-GR">
                <a:latin typeface="Times New Roman" pitchFamily="18" charset="0"/>
              </a:rPr>
              <a:t>Η έξοδος "θυμάται" το παρελθόν. </a:t>
            </a:r>
          </a:p>
        </p:txBody>
      </p:sp>
      <p:sp>
        <p:nvSpPr>
          <p:cNvPr id="6161" name="Line 17"/>
          <p:cNvSpPr>
            <a:spLocks noChangeShapeType="1"/>
          </p:cNvSpPr>
          <p:nvPr/>
        </p:nvSpPr>
        <p:spPr bwMode="auto">
          <a:xfrm flipH="1">
            <a:off x="3563938" y="4149725"/>
            <a:ext cx="792162" cy="287338"/>
          </a:xfrm>
          <a:prstGeom prst="line">
            <a:avLst/>
          </a:prstGeom>
          <a:noFill/>
          <a:ln w="9525">
            <a:solidFill>
              <a:schemeClr val="tx1"/>
            </a:solidFill>
            <a:round/>
            <a:headEnd/>
            <a:tailEnd type="triangle" w="med" len="med"/>
          </a:ln>
        </p:spPr>
        <p:txBody>
          <a:bodyPr/>
          <a:lstStyle/>
          <a:p>
            <a:endParaRPr lang="en-US"/>
          </a:p>
        </p:txBody>
      </p:sp>
      <p:sp>
        <p:nvSpPr>
          <p:cNvPr id="6162" name="Rectangle 18"/>
          <p:cNvSpPr>
            <a:spLocks noChangeArrowheads="1"/>
          </p:cNvSpPr>
          <p:nvPr/>
        </p:nvSpPr>
        <p:spPr bwMode="auto">
          <a:xfrm>
            <a:off x="6300788" y="4365625"/>
            <a:ext cx="1254125" cy="366713"/>
          </a:xfrm>
          <a:prstGeom prst="rect">
            <a:avLst/>
          </a:prstGeom>
          <a:noFill/>
          <a:ln w="9525">
            <a:noFill/>
            <a:miter lim="800000"/>
            <a:headEnd/>
            <a:tailEnd/>
          </a:ln>
        </p:spPr>
        <p:txBody>
          <a:bodyPr wrap="none" anchor="ctr">
            <a:spAutoFit/>
          </a:bodyPr>
          <a:lstStyle/>
          <a:p>
            <a:pPr algn="ctr"/>
            <a:r>
              <a:rPr lang="el-GR" i="1">
                <a:latin typeface="Times New Roman" pitchFamily="18" charset="0"/>
              </a:rPr>
              <a:t>y</a:t>
            </a:r>
            <a:r>
              <a:rPr lang="el-GR">
                <a:latin typeface="Times New Roman" pitchFamily="18" charset="0"/>
              </a:rPr>
              <a:t>(</a:t>
            </a:r>
            <a:r>
              <a:rPr lang="el-GR" i="1">
                <a:latin typeface="Times New Roman" pitchFamily="18" charset="0"/>
              </a:rPr>
              <a:t>t</a:t>
            </a:r>
            <a:r>
              <a:rPr lang="el-GR">
                <a:latin typeface="Times New Roman" pitchFamily="18" charset="0"/>
              </a:rPr>
              <a:t>)</a:t>
            </a:r>
            <a:r>
              <a:rPr lang="el-GR" i="1">
                <a:latin typeface="Times New Roman" pitchFamily="18" charset="0"/>
              </a:rPr>
              <a:t>=u</a:t>
            </a:r>
            <a:r>
              <a:rPr lang="el-GR">
                <a:latin typeface="Times New Roman" pitchFamily="18" charset="0"/>
              </a:rPr>
              <a:t>(</a:t>
            </a:r>
            <a:r>
              <a:rPr lang="el-GR" i="1">
                <a:latin typeface="Times New Roman" pitchFamily="18" charset="0"/>
              </a:rPr>
              <a:t>t+2</a:t>
            </a:r>
            <a:r>
              <a:rPr lang="el-GR">
                <a:latin typeface="Times New Roman" pitchFamily="18" charset="0"/>
              </a:rPr>
              <a:t>)</a:t>
            </a:r>
          </a:p>
        </p:txBody>
      </p:sp>
      <p:sp>
        <p:nvSpPr>
          <p:cNvPr id="6163" name="Line 19"/>
          <p:cNvSpPr>
            <a:spLocks noChangeShapeType="1"/>
          </p:cNvSpPr>
          <p:nvPr/>
        </p:nvSpPr>
        <p:spPr bwMode="auto">
          <a:xfrm>
            <a:off x="4572000" y="4149725"/>
            <a:ext cx="936625" cy="358775"/>
          </a:xfrm>
          <a:prstGeom prst="line">
            <a:avLst/>
          </a:prstGeom>
          <a:noFill/>
          <a:ln w="9525">
            <a:solidFill>
              <a:schemeClr val="tx1"/>
            </a:solidFill>
            <a:round/>
            <a:headEnd/>
            <a:tailEnd type="triangle" w="med" len="med"/>
          </a:ln>
        </p:spPr>
        <p:txBody>
          <a:bodyPr/>
          <a:lstStyle/>
          <a:p>
            <a:endParaRPr lang="en-US"/>
          </a:p>
        </p:txBody>
      </p:sp>
      <p:sp>
        <p:nvSpPr>
          <p:cNvPr id="6164" name="Text Box 20"/>
          <p:cNvSpPr txBox="1">
            <a:spLocks noChangeArrowheads="1"/>
          </p:cNvSpPr>
          <p:nvPr/>
        </p:nvSpPr>
        <p:spPr bwMode="auto">
          <a:xfrm>
            <a:off x="5435600" y="5157788"/>
            <a:ext cx="3241675" cy="915987"/>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Οι τιμές της εξόδου εξαρτώνται από μελλοντικές τιμές της εισόδου</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2843213" y="476250"/>
            <a:ext cx="3384550" cy="519113"/>
          </a:xfrm>
          <a:prstGeom prst="rect">
            <a:avLst/>
          </a:prstGeom>
          <a:noFill/>
          <a:ln w="9525">
            <a:noFill/>
            <a:miter lim="800000"/>
            <a:headEnd/>
            <a:tailEnd/>
          </a:ln>
        </p:spPr>
        <p:txBody>
          <a:bodyPr>
            <a:spAutoFit/>
          </a:bodyPr>
          <a:lstStyle/>
          <a:p>
            <a:pPr>
              <a:spcBef>
                <a:spcPct val="50000"/>
              </a:spcBef>
            </a:pPr>
            <a:r>
              <a:rPr lang="el-GR" sz="2800" b="1">
                <a:latin typeface="Times New Roman" pitchFamily="18" charset="0"/>
              </a:rPr>
              <a:t>Συστήματα αιτιατά </a:t>
            </a:r>
          </a:p>
        </p:txBody>
      </p:sp>
      <p:sp>
        <p:nvSpPr>
          <p:cNvPr id="7172" name="Rectangle 3"/>
          <p:cNvSpPr>
            <a:spLocks noChangeArrowheads="1"/>
          </p:cNvSpPr>
          <p:nvPr/>
        </p:nvSpPr>
        <p:spPr bwMode="auto">
          <a:xfrm>
            <a:off x="827088" y="1341438"/>
            <a:ext cx="7672387" cy="366712"/>
          </a:xfrm>
          <a:prstGeom prst="rect">
            <a:avLst/>
          </a:prstGeom>
          <a:noFill/>
          <a:ln w="9525">
            <a:noFill/>
            <a:miter lim="800000"/>
            <a:headEnd/>
            <a:tailEnd/>
          </a:ln>
        </p:spPr>
        <p:txBody>
          <a:bodyPr wrap="none" anchor="ctr">
            <a:spAutoFit/>
          </a:bodyPr>
          <a:lstStyle/>
          <a:p>
            <a:pPr algn="just"/>
            <a:r>
              <a:rPr lang="el-GR">
                <a:latin typeface="Times New Roman" pitchFamily="18" charset="0"/>
              </a:rPr>
              <a:t>Ένα σύστημα λέγεται </a:t>
            </a:r>
            <a:r>
              <a:rPr lang="el-GR" i="1" u="sng">
                <a:latin typeface="Times New Roman" pitchFamily="18" charset="0"/>
              </a:rPr>
              <a:t>αιτιατό</a:t>
            </a:r>
            <a:r>
              <a:rPr lang="el-GR">
                <a:latin typeface="Times New Roman" pitchFamily="18" charset="0"/>
              </a:rPr>
              <a:t> όταν υπάρχει μία απεικόνιση </a:t>
            </a:r>
            <a:r>
              <a:rPr lang="el-GR" i="1">
                <a:latin typeface="Times New Roman" pitchFamily="18" charset="0"/>
              </a:rPr>
              <a:t>S : U</a:t>
            </a:r>
            <a:r>
              <a:rPr lang="el-GR" i="1">
                <a:latin typeface="Times New Roman" pitchFamily="18" charset="0"/>
                <a:sym typeface="Symbol" pitchFamily="18" charset="2"/>
              </a:rPr>
              <a:t></a:t>
            </a:r>
            <a:r>
              <a:rPr lang="el-GR" i="1">
                <a:latin typeface="Times New Roman" pitchFamily="18" charset="0"/>
              </a:rPr>
              <a:t>Y</a:t>
            </a:r>
            <a:r>
              <a:rPr lang="el-GR">
                <a:latin typeface="Times New Roman" pitchFamily="18" charset="0"/>
                <a:sym typeface="Symbol" pitchFamily="18" charset="2"/>
              </a:rPr>
              <a:t> τέτοια ώστε </a:t>
            </a:r>
          </a:p>
        </p:txBody>
      </p:sp>
      <p:sp>
        <p:nvSpPr>
          <p:cNvPr id="7173" name="Rectangle 4"/>
          <p:cNvSpPr>
            <a:spLocks noChangeArrowheads="1"/>
          </p:cNvSpPr>
          <p:nvPr/>
        </p:nvSpPr>
        <p:spPr bwMode="auto">
          <a:xfrm>
            <a:off x="827088" y="1774825"/>
            <a:ext cx="1885950" cy="366713"/>
          </a:xfrm>
          <a:prstGeom prst="rect">
            <a:avLst/>
          </a:prstGeom>
          <a:noFill/>
          <a:ln w="9525">
            <a:noFill/>
            <a:miter lim="800000"/>
            <a:headEnd/>
            <a:tailEnd/>
          </a:ln>
        </p:spPr>
        <p:txBody>
          <a:bodyPr wrap="none" anchor="ctr">
            <a:spAutoFit/>
          </a:bodyPr>
          <a:lstStyle/>
          <a:p>
            <a:pPr algn="ctr"/>
            <a:r>
              <a:rPr lang="el-GR">
                <a:latin typeface="Times New Roman" pitchFamily="18" charset="0"/>
              </a:rPr>
              <a:t> </a:t>
            </a:r>
            <a:r>
              <a:rPr lang="el-GR" i="1">
                <a:latin typeface="Times New Roman" pitchFamily="18" charset="0"/>
              </a:rPr>
              <a:t>y</a:t>
            </a:r>
            <a:r>
              <a:rPr lang="el-GR">
                <a:latin typeface="Times New Roman" pitchFamily="18" charset="0"/>
              </a:rPr>
              <a:t>(</a:t>
            </a:r>
            <a:r>
              <a:rPr lang="el-GR" i="1">
                <a:latin typeface="Times New Roman" pitchFamily="18" charset="0"/>
              </a:rPr>
              <a:t>τ</a:t>
            </a:r>
            <a:r>
              <a:rPr lang="el-GR">
                <a:latin typeface="Times New Roman" pitchFamily="18" charset="0"/>
              </a:rPr>
              <a:t>)</a:t>
            </a:r>
            <a:r>
              <a:rPr lang="el-GR" i="1">
                <a:latin typeface="Times New Roman" pitchFamily="18" charset="0"/>
              </a:rPr>
              <a:t> = S</a:t>
            </a:r>
            <a:r>
              <a:rPr lang="el-GR">
                <a:latin typeface="Times New Roman" pitchFamily="18" charset="0"/>
              </a:rPr>
              <a:t>[</a:t>
            </a:r>
            <a:r>
              <a:rPr lang="el-GR" i="1">
                <a:latin typeface="Times New Roman" pitchFamily="18" charset="0"/>
              </a:rPr>
              <a:t>u</a:t>
            </a:r>
            <a:r>
              <a:rPr lang="el-GR">
                <a:latin typeface="Times New Roman" pitchFamily="18" charset="0"/>
              </a:rPr>
              <a:t>(</a:t>
            </a:r>
            <a:r>
              <a:rPr lang="el-GR" i="1">
                <a:latin typeface="Times New Roman" pitchFamily="18" charset="0"/>
              </a:rPr>
              <a:t>-</a:t>
            </a:r>
            <a:r>
              <a:rPr lang="el-GR" i="1">
                <a:latin typeface="Times New Roman" pitchFamily="18" charset="0"/>
                <a:sym typeface="Symbol" pitchFamily="18" charset="2"/>
              </a:rPr>
              <a:t></a:t>
            </a:r>
            <a:r>
              <a:rPr lang="el-GR" i="1">
                <a:latin typeface="Times New Roman" pitchFamily="18" charset="0"/>
              </a:rPr>
              <a:t> ,</a:t>
            </a:r>
            <a:r>
              <a:rPr lang="el-GR" i="1">
                <a:latin typeface="Times New Roman" pitchFamily="18" charset="0"/>
                <a:sym typeface="Symbol" pitchFamily="18" charset="2"/>
              </a:rPr>
              <a:t>τ</a:t>
            </a:r>
            <a:r>
              <a:rPr lang="el-GR">
                <a:latin typeface="Times New Roman" pitchFamily="18" charset="0"/>
                <a:sym typeface="Symbol" pitchFamily="18" charset="2"/>
              </a:rPr>
              <a:t>)</a:t>
            </a:r>
            <a:r>
              <a:rPr lang="el-GR" i="1">
                <a:latin typeface="Times New Roman" pitchFamily="18" charset="0"/>
                <a:sym typeface="Symbol" pitchFamily="18" charset="2"/>
              </a:rPr>
              <a:t>]</a:t>
            </a:r>
            <a:r>
              <a:rPr lang="el-GR">
                <a:latin typeface="Times New Roman" pitchFamily="18" charset="0"/>
                <a:sym typeface="Symbol" pitchFamily="18" charset="2"/>
              </a:rPr>
              <a:t> </a:t>
            </a:r>
          </a:p>
        </p:txBody>
      </p:sp>
      <p:graphicFrame>
        <p:nvGraphicFramePr>
          <p:cNvPr id="7170" name="Object 5"/>
          <p:cNvGraphicFramePr>
            <a:graphicFrameLocks noChangeAspect="1"/>
          </p:cNvGraphicFramePr>
          <p:nvPr/>
        </p:nvGraphicFramePr>
        <p:xfrm>
          <a:off x="4356100" y="1846263"/>
          <a:ext cx="360363" cy="288925"/>
        </p:xfrm>
        <a:graphic>
          <a:graphicData uri="http://schemas.openxmlformats.org/presentationml/2006/ole">
            <mc:AlternateContent xmlns:mc="http://schemas.openxmlformats.org/markup-compatibility/2006">
              <mc:Choice xmlns:v="urn:schemas-microsoft-com:vml" Requires="v">
                <p:oleObj spid="_x0000_s8195" name="Equation" r:id="rId4" imgW="241195" imgH="190417" progId="">
                  <p:embed/>
                </p:oleObj>
              </mc:Choice>
              <mc:Fallback>
                <p:oleObj name="Equation" r:id="rId4" imgW="241195" imgH="19041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1846263"/>
                        <a:ext cx="360363"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4" name="Rectangle 6"/>
          <p:cNvSpPr>
            <a:spLocks noChangeArrowheads="1"/>
          </p:cNvSpPr>
          <p:nvPr/>
        </p:nvSpPr>
        <p:spPr bwMode="auto">
          <a:xfrm>
            <a:off x="2771775" y="1774825"/>
            <a:ext cx="4367213" cy="366713"/>
          </a:xfrm>
          <a:prstGeom prst="rect">
            <a:avLst/>
          </a:prstGeom>
          <a:noFill/>
          <a:ln w="9525">
            <a:noFill/>
            <a:miter lim="800000"/>
            <a:headEnd/>
            <a:tailEnd/>
          </a:ln>
        </p:spPr>
        <p:txBody>
          <a:bodyPr anchor="ctr">
            <a:spAutoFit/>
          </a:bodyPr>
          <a:lstStyle/>
          <a:p>
            <a:pPr algn="just"/>
            <a:r>
              <a:rPr lang="el-GR">
                <a:latin typeface="Times New Roman" pitchFamily="18" charset="0"/>
              </a:rPr>
              <a:t>γιά κάθε είσοδο         και κάθε </a:t>
            </a:r>
            <a:r>
              <a:rPr lang="el-GR" i="1">
                <a:latin typeface="Times New Roman" pitchFamily="18" charset="0"/>
              </a:rPr>
              <a:t>τ  </a:t>
            </a:r>
            <a:r>
              <a:rPr lang="el-GR" i="1">
                <a:latin typeface="Times New Roman" pitchFamily="18" charset="0"/>
                <a:sym typeface="Symbol" pitchFamily="18" charset="2"/>
              </a:rPr>
              <a:t> </a:t>
            </a:r>
            <a:r>
              <a:rPr lang="el-GR" i="1">
                <a:latin typeface="Times New Roman" pitchFamily="18" charset="0"/>
              </a:rPr>
              <a:t>Τ</a:t>
            </a:r>
            <a:r>
              <a:rPr lang="el-GR">
                <a:latin typeface="Times New Roman" pitchFamily="18" charset="0"/>
                <a:sym typeface="Symbol" pitchFamily="18" charset="2"/>
              </a:rPr>
              <a:t>.</a:t>
            </a:r>
          </a:p>
        </p:txBody>
      </p:sp>
      <p:sp>
        <p:nvSpPr>
          <p:cNvPr id="7175" name="Rectangle 7"/>
          <p:cNvSpPr>
            <a:spLocks noChangeArrowheads="1"/>
          </p:cNvSpPr>
          <p:nvPr/>
        </p:nvSpPr>
        <p:spPr bwMode="auto">
          <a:xfrm>
            <a:off x="755650" y="3716338"/>
            <a:ext cx="8388350" cy="641350"/>
          </a:xfrm>
          <a:prstGeom prst="rect">
            <a:avLst/>
          </a:prstGeom>
          <a:noFill/>
          <a:ln w="9525">
            <a:noFill/>
            <a:miter lim="800000"/>
            <a:headEnd/>
            <a:tailEnd/>
          </a:ln>
        </p:spPr>
        <p:txBody>
          <a:bodyPr anchor="ctr">
            <a:spAutoFit/>
          </a:bodyPr>
          <a:lstStyle/>
          <a:p>
            <a:r>
              <a:rPr lang="el-GR">
                <a:latin typeface="Times New Roman" pitchFamily="18" charset="0"/>
              </a:rPr>
              <a:t>Ένα σύστημα λέγεται </a:t>
            </a:r>
            <a:r>
              <a:rPr lang="el-GR" i="1" u="sng">
                <a:latin typeface="Times New Roman" pitchFamily="18" charset="0"/>
              </a:rPr>
              <a:t>μη αιτιατό</a:t>
            </a:r>
            <a:r>
              <a:rPr lang="el-GR" i="1">
                <a:latin typeface="Times New Roman" pitchFamily="18" charset="0"/>
              </a:rPr>
              <a:t> όταν η </a:t>
            </a:r>
            <a:r>
              <a:rPr lang="el-GR">
                <a:latin typeface="Times New Roman" pitchFamily="18" charset="0"/>
              </a:rPr>
              <a:t>τιμή της εξόδου την χρονική στιγμή </a:t>
            </a:r>
            <a:r>
              <a:rPr lang="el-GR" i="1">
                <a:latin typeface="Times New Roman" pitchFamily="18" charset="0"/>
              </a:rPr>
              <a:t>t*</a:t>
            </a:r>
            <a:r>
              <a:rPr lang="el-GR">
                <a:latin typeface="Times New Roman" pitchFamily="18" charset="0"/>
              </a:rPr>
              <a:t> εξαρτάται από την συμπεριφορά της εισόδου σε μελλοντικές χρονικές στιγμές </a:t>
            </a:r>
            <a:r>
              <a:rPr lang="el-GR" i="1">
                <a:latin typeface="Times New Roman" pitchFamily="18" charset="0"/>
              </a:rPr>
              <a:t>t&gt;t*</a:t>
            </a:r>
            <a:r>
              <a:rPr lang="en-US" i="1">
                <a:latin typeface="Times New Roman" pitchFamily="18" charset="0"/>
              </a:rPr>
              <a:t>.</a:t>
            </a:r>
            <a:r>
              <a:rPr lang="el-GR" i="1">
                <a:latin typeface="Times New Roman" pitchFamily="18" charset="0"/>
              </a:rPr>
              <a:t> </a:t>
            </a:r>
            <a:r>
              <a:rPr lang="el-GR">
                <a:latin typeface="Times New Roman" pitchFamily="18" charset="0"/>
              </a:rPr>
              <a:t> </a:t>
            </a:r>
          </a:p>
        </p:txBody>
      </p:sp>
      <p:sp>
        <p:nvSpPr>
          <p:cNvPr id="7176" name="Rectangle 8"/>
          <p:cNvSpPr>
            <a:spLocks noChangeArrowheads="1"/>
          </p:cNvSpPr>
          <p:nvPr/>
        </p:nvSpPr>
        <p:spPr bwMode="auto">
          <a:xfrm>
            <a:off x="323850" y="1414463"/>
            <a:ext cx="455613" cy="427037"/>
          </a:xfrm>
          <a:prstGeom prst="rect">
            <a:avLst/>
          </a:prstGeom>
          <a:noFill/>
          <a:ln w="9525">
            <a:noFill/>
            <a:miter lim="800000"/>
            <a:headEnd/>
            <a:tailEnd/>
          </a:ln>
        </p:spPr>
        <p:txBody>
          <a:bodyPr wrap="none">
            <a:spAutoFit/>
          </a:bodyPr>
          <a:lstStyle/>
          <a:p>
            <a:pPr>
              <a:spcBef>
                <a:spcPct val="50000"/>
              </a:spcBef>
            </a:pPr>
            <a:r>
              <a:rPr lang="el-GR" sz="2200" b="1">
                <a:latin typeface="Times New Roman" pitchFamily="18" charset="0"/>
              </a:rPr>
              <a:t>Α.</a:t>
            </a:r>
          </a:p>
        </p:txBody>
      </p:sp>
      <p:sp>
        <p:nvSpPr>
          <p:cNvPr id="7177" name="Rectangle 9"/>
          <p:cNvSpPr>
            <a:spLocks noChangeArrowheads="1"/>
          </p:cNvSpPr>
          <p:nvPr/>
        </p:nvSpPr>
        <p:spPr bwMode="auto">
          <a:xfrm>
            <a:off x="250825" y="3860800"/>
            <a:ext cx="439738" cy="427038"/>
          </a:xfrm>
          <a:prstGeom prst="rect">
            <a:avLst/>
          </a:prstGeom>
          <a:noFill/>
          <a:ln w="9525">
            <a:noFill/>
            <a:miter lim="800000"/>
            <a:headEnd/>
            <a:tailEnd/>
          </a:ln>
        </p:spPr>
        <p:txBody>
          <a:bodyPr wrap="none">
            <a:spAutoFit/>
          </a:bodyPr>
          <a:lstStyle/>
          <a:p>
            <a:pPr>
              <a:spcBef>
                <a:spcPct val="50000"/>
              </a:spcBef>
            </a:pPr>
            <a:r>
              <a:rPr lang="el-GR" sz="2200" b="1">
                <a:latin typeface="Times New Roman" pitchFamily="18" charset="0"/>
              </a:rPr>
              <a:t>Β.</a:t>
            </a:r>
          </a:p>
        </p:txBody>
      </p:sp>
      <p:sp>
        <p:nvSpPr>
          <p:cNvPr id="7178" name="Rectangle 10"/>
          <p:cNvSpPr>
            <a:spLocks noChangeArrowheads="1"/>
          </p:cNvSpPr>
          <p:nvPr/>
        </p:nvSpPr>
        <p:spPr bwMode="auto">
          <a:xfrm>
            <a:off x="827088" y="4365625"/>
            <a:ext cx="7826375" cy="641350"/>
          </a:xfrm>
          <a:prstGeom prst="rect">
            <a:avLst/>
          </a:prstGeom>
          <a:noFill/>
          <a:ln w="9525">
            <a:noFill/>
            <a:miter lim="800000"/>
            <a:headEnd/>
            <a:tailEnd/>
          </a:ln>
        </p:spPr>
        <p:txBody>
          <a:bodyPr anchor="ctr">
            <a:spAutoFit/>
          </a:bodyPr>
          <a:lstStyle/>
          <a:p>
            <a:r>
              <a:rPr lang="el-GR">
                <a:latin typeface="Times New Roman" pitchFamily="18" charset="0"/>
              </a:rPr>
              <a:t>Τα μη αιτιατά συστήματα είναι </a:t>
            </a:r>
            <a:r>
              <a:rPr lang="el-GR" i="1">
                <a:latin typeface="Times New Roman" pitchFamily="18" charset="0"/>
              </a:rPr>
              <a:t>μη πραγματοποιήσιμα φυσικώς</a:t>
            </a:r>
            <a:r>
              <a:rPr lang="el-GR">
                <a:latin typeface="Times New Roman" pitchFamily="18" charset="0"/>
              </a:rPr>
              <a:t> (physically unrealizable).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ext Box 2"/>
          <p:cNvSpPr txBox="1">
            <a:spLocks noChangeArrowheads="1"/>
          </p:cNvSpPr>
          <p:nvPr/>
        </p:nvSpPr>
        <p:spPr bwMode="auto">
          <a:xfrm>
            <a:off x="2195513" y="404813"/>
            <a:ext cx="4916487" cy="519112"/>
          </a:xfrm>
          <a:prstGeom prst="rect">
            <a:avLst/>
          </a:prstGeom>
          <a:noFill/>
          <a:ln w="9525">
            <a:noFill/>
            <a:miter lim="800000"/>
            <a:headEnd/>
            <a:tailEnd/>
          </a:ln>
        </p:spPr>
        <p:txBody>
          <a:bodyPr>
            <a:spAutoFit/>
          </a:bodyPr>
          <a:lstStyle/>
          <a:p>
            <a:pPr algn="ctr"/>
            <a:r>
              <a:rPr lang="el-GR" sz="2800" b="1">
                <a:latin typeface="Times New Roman" pitchFamily="18" charset="0"/>
              </a:rPr>
              <a:t>Δυναμικά Συστήματα (1)</a:t>
            </a:r>
          </a:p>
        </p:txBody>
      </p:sp>
      <p:sp>
        <p:nvSpPr>
          <p:cNvPr id="8200" name="Text Box 3"/>
          <p:cNvSpPr txBox="1">
            <a:spLocks noChangeArrowheads="1"/>
          </p:cNvSpPr>
          <p:nvPr/>
        </p:nvSpPr>
        <p:spPr bwMode="auto">
          <a:xfrm>
            <a:off x="250825" y="836613"/>
            <a:ext cx="5184775" cy="427037"/>
          </a:xfrm>
          <a:prstGeom prst="rect">
            <a:avLst/>
          </a:prstGeom>
          <a:noFill/>
          <a:ln w="9525">
            <a:noFill/>
            <a:miter lim="800000"/>
            <a:headEnd/>
            <a:tailEnd/>
          </a:ln>
        </p:spPr>
        <p:txBody>
          <a:bodyPr>
            <a:spAutoFit/>
          </a:bodyPr>
          <a:lstStyle/>
          <a:p>
            <a:pPr>
              <a:spcBef>
                <a:spcPct val="50000"/>
              </a:spcBef>
            </a:pPr>
            <a:r>
              <a:rPr lang="el-GR" sz="2200" u="sng">
                <a:latin typeface="Times New Roman" pitchFamily="18" charset="0"/>
              </a:rPr>
              <a:t>Κατάσταση του συστήματος</a:t>
            </a:r>
          </a:p>
        </p:txBody>
      </p:sp>
      <p:sp>
        <p:nvSpPr>
          <p:cNvPr id="8201" name="Text Box 4"/>
          <p:cNvSpPr txBox="1">
            <a:spLocks noChangeArrowheads="1"/>
          </p:cNvSpPr>
          <p:nvPr/>
        </p:nvSpPr>
        <p:spPr bwMode="auto">
          <a:xfrm>
            <a:off x="395288" y="1268413"/>
            <a:ext cx="7777162" cy="366712"/>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Η σχέση εισόδου εξόδου ενός συστήματος με μνήμη έχει την εξής μορφή:</a:t>
            </a:r>
          </a:p>
        </p:txBody>
      </p:sp>
      <p:sp>
        <p:nvSpPr>
          <p:cNvPr id="8202" name="Rectangle 5"/>
          <p:cNvSpPr>
            <a:spLocks noChangeArrowheads="1"/>
          </p:cNvSpPr>
          <p:nvPr/>
        </p:nvSpPr>
        <p:spPr bwMode="auto">
          <a:xfrm>
            <a:off x="1116013" y="1628775"/>
            <a:ext cx="2217737" cy="457200"/>
          </a:xfrm>
          <a:prstGeom prst="rect">
            <a:avLst/>
          </a:prstGeom>
          <a:noFill/>
          <a:ln w="9525">
            <a:noFill/>
            <a:miter lim="800000"/>
            <a:headEnd/>
            <a:tailEnd/>
          </a:ln>
        </p:spPr>
        <p:txBody>
          <a:bodyPr wrap="none" anchor="ctr">
            <a:spAutoFit/>
          </a:bodyPr>
          <a:lstStyle/>
          <a:p>
            <a:r>
              <a:rPr lang="el-GR" sz="2400">
                <a:latin typeface="Times New Roman" pitchFamily="18" charset="0"/>
              </a:rPr>
              <a:t>    </a:t>
            </a:r>
            <a:r>
              <a:rPr lang="el-GR" sz="2400" i="1">
                <a:latin typeface="Times New Roman" pitchFamily="18" charset="0"/>
                <a:cs typeface="Times New Roman" pitchFamily="18" charset="0"/>
              </a:rPr>
              <a:t>y</a:t>
            </a:r>
            <a:r>
              <a:rPr lang="el-GR" sz="2400">
                <a:latin typeface="Times New Roman" pitchFamily="18" charset="0"/>
                <a:cs typeface="Times New Roman" pitchFamily="18" charset="0"/>
              </a:rPr>
              <a:t>(</a:t>
            </a:r>
            <a:r>
              <a:rPr lang="el-GR" sz="2400" i="1">
                <a:latin typeface="Times New Roman" pitchFamily="18" charset="0"/>
                <a:ea typeface="Times New Roman" pitchFamily="18" charset="0"/>
                <a:cs typeface="Arial" pitchFamily="34" charset="0"/>
              </a:rPr>
              <a:t>τ</a:t>
            </a:r>
            <a:r>
              <a:rPr lang="el-GR" sz="2400">
                <a:latin typeface="Times New Roman" pitchFamily="18" charset="0"/>
                <a:cs typeface="Times New Roman" pitchFamily="18" charset="0"/>
              </a:rPr>
              <a:t>)</a:t>
            </a:r>
            <a:r>
              <a:rPr lang="el-GR" sz="2400" i="1">
                <a:latin typeface="Times New Roman" pitchFamily="18" charset="0"/>
                <a:cs typeface="Times New Roman" pitchFamily="18" charset="0"/>
              </a:rPr>
              <a:t>=S</a:t>
            </a:r>
            <a:r>
              <a:rPr lang="el-GR" sz="2400">
                <a:latin typeface="Times New Roman" pitchFamily="18" charset="0"/>
                <a:cs typeface="Times New Roman" pitchFamily="18" charset="0"/>
              </a:rPr>
              <a:t>[</a:t>
            </a:r>
            <a:r>
              <a:rPr lang="el-GR" sz="2400" i="1">
                <a:latin typeface="Times New Roman" pitchFamily="18" charset="0"/>
                <a:cs typeface="Times New Roman" pitchFamily="18" charset="0"/>
              </a:rPr>
              <a:t>u</a:t>
            </a:r>
            <a:r>
              <a:rPr lang="el-GR" sz="2400" baseline="-30000">
                <a:latin typeface="Times New Roman" pitchFamily="18" charset="0"/>
                <a:cs typeface="Times New Roman" pitchFamily="18" charset="0"/>
              </a:rPr>
              <a:t>[</a:t>
            </a:r>
            <a:r>
              <a:rPr lang="el-GR" sz="2400" i="1" baseline="-30000">
                <a:latin typeface="Times New Roman" pitchFamily="18" charset="0"/>
                <a:cs typeface="Times New Roman" pitchFamily="18" charset="0"/>
              </a:rPr>
              <a:t>-</a:t>
            </a:r>
            <a:r>
              <a:rPr lang="el-GR" sz="2400" i="1" baseline="-30000">
                <a:latin typeface="Times New Roman" pitchFamily="18" charset="0"/>
                <a:cs typeface="Times New Roman" pitchFamily="18" charset="0"/>
                <a:sym typeface="Symbol" pitchFamily="18" charset="2"/>
              </a:rPr>
              <a:t></a:t>
            </a:r>
            <a:r>
              <a:rPr lang="el-GR" sz="2400" i="1" baseline="-30000">
                <a:latin typeface="Times New Roman" pitchFamily="18" charset="0"/>
                <a:cs typeface="Times New Roman" pitchFamily="18" charset="0"/>
              </a:rPr>
              <a:t>,</a:t>
            </a:r>
            <a:r>
              <a:rPr lang="el-GR" sz="2400" i="1" baseline="-30000">
                <a:latin typeface="Times New Roman" pitchFamily="18" charset="0"/>
                <a:cs typeface="Times New Roman" pitchFamily="18" charset="0"/>
                <a:sym typeface="Symbol" pitchFamily="18" charset="2"/>
              </a:rPr>
              <a:t>τ</a:t>
            </a:r>
            <a:r>
              <a:rPr lang="el-GR" sz="2400" baseline="-30000">
                <a:latin typeface="Times New Roman" pitchFamily="18" charset="0"/>
                <a:cs typeface="Times New Roman" pitchFamily="18" charset="0"/>
                <a:sym typeface="Symbol" pitchFamily="18" charset="2"/>
              </a:rPr>
              <a:t>]</a:t>
            </a:r>
            <a:r>
              <a:rPr lang="el-GR" sz="2400" i="1">
                <a:latin typeface="Times New Roman" pitchFamily="18" charset="0"/>
                <a:cs typeface="Times New Roman" pitchFamily="18" charset="0"/>
                <a:sym typeface="Symbol" pitchFamily="18" charset="2"/>
              </a:rPr>
              <a:t>]</a:t>
            </a:r>
            <a:r>
              <a:rPr lang="el-GR" sz="2400">
                <a:latin typeface="Times New Roman" pitchFamily="18" charset="0"/>
                <a:sym typeface="Symbol" pitchFamily="18" charset="2"/>
              </a:rPr>
              <a:t> </a:t>
            </a:r>
          </a:p>
        </p:txBody>
      </p:sp>
      <p:sp>
        <p:nvSpPr>
          <p:cNvPr id="8203" name="Line 6"/>
          <p:cNvSpPr>
            <a:spLocks noChangeShapeType="1"/>
          </p:cNvSpPr>
          <p:nvPr/>
        </p:nvSpPr>
        <p:spPr bwMode="auto">
          <a:xfrm>
            <a:off x="2700338" y="2205038"/>
            <a:ext cx="0" cy="0"/>
          </a:xfrm>
          <a:prstGeom prst="line">
            <a:avLst/>
          </a:prstGeom>
          <a:noFill/>
          <a:ln w="9525">
            <a:solidFill>
              <a:schemeClr val="tx1"/>
            </a:solidFill>
            <a:round/>
            <a:headEnd/>
            <a:tailEnd type="triangle" w="med" len="med"/>
          </a:ln>
        </p:spPr>
        <p:txBody>
          <a:bodyPr/>
          <a:lstStyle/>
          <a:p>
            <a:endParaRPr lang="en-US"/>
          </a:p>
        </p:txBody>
      </p:sp>
      <p:sp>
        <p:nvSpPr>
          <p:cNvPr id="8204" name="Line 7"/>
          <p:cNvSpPr>
            <a:spLocks noChangeShapeType="1"/>
          </p:cNvSpPr>
          <p:nvPr/>
        </p:nvSpPr>
        <p:spPr bwMode="auto">
          <a:xfrm flipH="1">
            <a:off x="2843213" y="1989138"/>
            <a:ext cx="1152525" cy="144462"/>
          </a:xfrm>
          <a:prstGeom prst="line">
            <a:avLst/>
          </a:prstGeom>
          <a:noFill/>
          <a:ln w="9525">
            <a:solidFill>
              <a:schemeClr val="tx1"/>
            </a:solidFill>
            <a:round/>
            <a:headEnd/>
            <a:tailEnd type="triangle" w="med" len="med"/>
          </a:ln>
        </p:spPr>
        <p:txBody>
          <a:bodyPr/>
          <a:lstStyle/>
          <a:p>
            <a:endParaRPr lang="en-US"/>
          </a:p>
        </p:txBody>
      </p:sp>
      <p:sp>
        <p:nvSpPr>
          <p:cNvPr id="8205" name="Text Box 8"/>
          <p:cNvSpPr txBox="1">
            <a:spLocks noChangeArrowheads="1"/>
          </p:cNvSpPr>
          <p:nvPr/>
        </p:nvSpPr>
        <p:spPr bwMode="auto">
          <a:xfrm>
            <a:off x="4067175" y="1773238"/>
            <a:ext cx="4752975" cy="517525"/>
          </a:xfrm>
          <a:prstGeom prst="rect">
            <a:avLst/>
          </a:prstGeom>
          <a:noFill/>
          <a:ln w="9525">
            <a:noFill/>
            <a:miter lim="800000"/>
            <a:headEnd/>
            <a:tailEnd/>
          </a:ln>
        </p:spPr>
        <p:txBody>
          <a:bodyPr>
            <a:spAutoFit/>
          </a:bodyPr>
          <a:lstStyle/>
          <a:p>
            <a:pPr>
              <a:spcBef>
                <a:spcPct val="50000"/>
              </a:spcBef>
            </a:pPr>
            <a:r>
              <a:rPr lang="el-GR" sz="1400">
                <a:latin typeface="Times New Roman" pitchFamily="18" charset="0"/>
              </a:rPr>
              <a:t>Για να προσδιοριστεί η τιμή της εξόδου είναι αναγκαίο να παρατηρείται το σύστημα από </a:t>
            </a:r>
            <a:r>
              <a:rPr lang="en-US" sz="1400">
                <a:latin typeface="Times New Roman" pitchFamily="18" charset="0"/>
              </a:rPr>
              <a:t>t= </a:t>
            </a:r>
            <a:r>
              <a:rPr lang="el-GR" sz="1400" i="1">
                <a:latin typeface="Times New Roman" pitchFamily="18" charset="0"/>
              </a:rPr>
              <a:t>-</a:t>
            </a:r>
            <a:r>
              <a:rPr lang="el-GR" sz="1400" i="1">
                <a:latin typeface="Times New Roman" pitchFamily="18" charset="0"/>
                <a:sym typeface="Symbol" pitchFamily="18" charset="2"/>
              </a:rPr>
              <a:t></a:t>
            </a:r>
          </a:p>
        </p:txBody>
      </p:sp>
      <p:sp>
        <p:nvSpPr>
          <p:cNvPr id="8206" name="Rectangle 9"/>
          <p:cNvSpPr>
            <a:spLocks noChangeArrowheads="1"/>
          </p:cNvSpPr>
          <p:nvPr/>
        </p:nvSpPr>
        <p:spPr bwMode="auto">
          <a:xfrm>
            <a:off x="179388" y="3933825"/>
            <a:ext cx="8820150" cy="366713"/>
          </a:xfrm>
          <a:prstGeom prst="rect">
            <a:avLst/>
          </a:prstGeom>
          <a:noFill/>
          <a:ln w="9525">
            <a:noFill/>
            <a:miter lim="800000"/>
            <a:headEnd/>
            <a:tailEnd/>
          </a:ln>
        </p:spPr>
        <p:txBody>
          <a:bodyPr anchor="ctr">
            <a:spAutoFit/>
          </a:bodyPr>
          <a:lstStyle/>
          <a:p>
            <a:r>
              <a:rPr lang="el-GR">
                <a:latin typeface="Times New Roman" pitchFamily="18" charset="0"/>
              </a:rPr>
              <a:t>Υπάρχουν συστήματα τέτοια που η έξοδός τους </a:t>
            </a:r>
            <a:r>
              <a:rPr lang="el-GR" i="1">
                <a:latin typeface="Times New Roman" pitchFamily="18" charset="0"/>
              </a:rPr>
              <a:t>y</a:t>
            </a:r>
            <a:r>
              <a:rPr lang="el-GR">
                <a:latin typeface="Times New Roman" pitchFamily="18" charset="0"/>
              </a:rPr>
              <a:t>(</a:t>
            </a:r>
            <a:r>
              <a:rPr lang="el-GR" i="1">
                <a:latin typeface="Times New Roman" pitchFamily="18" charset="0"/>
              </a:rPr>
              <a:t>τ</a:t>
            </a:r>
            <a:r>
              <a:rPr lang="el-GR">
                <a:latin typeface="Times New Roman" pitchFamily="18" charset="0"/>
              </a:rPr>
              <a:t>) είναι συνάρτηση της </a:t>
            </a:r>
          </a:p>
        </p:txBody>
      </p:sp>
      <p:sp>
        <p:nvSpPr>
          <p:cNvPr id="8207" name="Rectangle 10"/>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4" name="Object 11"/>
          <p:cNvGraphicFramePr>
            <a:graphicFrameLocks noChangeAspect="1"/>
          </p:cNvGraphicFramePr>
          <p:nvPr/>
        </p:nvGraphicFramePr>
        <p:xfrm>
          <a:off x="7164388" y="3938588"/>
          <a:ext cx="576262" cy="414337"/>
        </p:xfrm>
        <a:graphic>
          <a:graphicData uri="http://schemas.openxmlformats.org/presentationml/2006/ole">
            <mc:AlternateContent xmlns:mc="http://schemas.openxmlformats.org/markup-compatibility/2006">
              <mc:Choice xmlns:v="urn:schemas-microsoft-com:vml" Requires="v">
                <p:oleObj spid="_x0000_s9223" name="Equation" r:id="rId4" imgW="304536" imgH="215713" progId="">
                  <p:embed/>
                </p:oleObj>
              </mc:Choice>
              <mc:Fallback>
                <p:oleObj name="Equation" r:id="rId4" imgW="304536" imgH="215713" progId="">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3938588"/>
                        <a:ext cx="576262" cy="414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8" name="Text Box 12"/>
          <p:cNvSpPr txBox="1">
            <a:spLocks noChangeArrowheads="1"/>
          </p:cNvSpPr>
          <p:nvPr/>
        </p:nvSpPr>
        <p:spPr bwMode="auto">
          <a:xfrm>
            <a:off x="7596188" y="3933825"/>
            <a:ext cx="1871662" cy="366713"/>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αντί της  </a:t>
            </a:r>
          </a:p>
        </p:txBody>
      </p:sp>
      <p:sp>
        <p:nvSpPr>
          <p:cNvPr id="8209" name="Rectangle 13"/>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5" name="Object 14"/>
          <p:cNvGraphicFramePr>
            <a:graphicFrameLocks noChangeAspect="1"/>
          </p:cNvGraphicFramePr>
          <p:nvPr/>
        </p:nvGraphicFramePr>
        <p:xfrm>
          <a:off x="8388350" y="3933825"/>
          <a:ext cx="649288" cy="388938"/>
        </p:xfrm>
        <a:graphic>
          <a:graphicData uri="http://schemas.openxmlformats.org/presentationml/2006/ole">
            <mc:AlternateContent xmlns:mc="http://schemas.openxmlformats.org/markup-compatibility/2006">
              <mc:Choice xmlns:v="urn:schemas-microsoft-com:vml" Requires="v">
                <p:oleObj spid="_x0000_s9224" name="Equation" r:id="rId6" imgW="330057" imgH="203112" progId="">
                  <p:embed/>
                </p:oleObj>
              </mc:Choice>
              <mc:Fallback>
                <p:oleObj name="Equation" r:id="rId6" imgW="330057" imgH="203112" progId="">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8350" y="3933825"/>
                        <a:ext cx="64928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0" name="Text Box 15"/>
          <p:cNvSpPr txBox="1">
            <a:spLocks noChangeArrowheads="1"/>
          </p:cNvSpPr>
          <p:nvPr/>
        </p:nvSpPr>
        <p:spPr bwMode="auto">
          <a:xfrm>
            <a:off x="430213" y="4365625"/>
            <a:ext cx="936625" cy="366713"/>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Π.χ. </a:t>
            </a:r>
          </a:p>
        </p:txBody>
      </p:sp>
      <p:sp>
        <p:nvSpPr>
          <p:cNvPr id="8211" name="Rectangle 16"/>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6" name="Object 17"/>
          <p:cNvGraphicFramePr>
            <a:graphicFrameLocks noChangeAspect="1"/>
          </p:cNvGraphicFramePr>
          <p:nvPr/>
        </p:nvGraphicFramePr>
        <p:xfrm>
          <a:off x="1150938" y="4365625"/>
          <a:ext cx="1728787" cy="612775"/>
        </p:xfrm>
        <a:graphic>
          <a:graphicData uri="http://schemas.openxmlformats.org/presentationml/2006/ole">
            <mc:AlternateContent xmlns:mc="http://schemas.openxmlformats.org/markup-compatibility/2006">
              <mc:Choice xmlns:v="urn:schemas-microsoft-com:vml" Requires="v">
                <p:oleObj spid="_x0000_s9225" name="Equation" r:id="rId8" imgW="1180588" imgH="418918" progId="">
                  <p:embed/>
                </p:oleObj>
              </mc:Choice>
              <mc:Fallback>
                <p:oleObj name="Equation" r:id="rId8" imgW="1180588" imgH="418918" progId="">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0938" y="4365625"/>
                        <a:ext cx="1728787"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7" name="Object 18"/>
          <p:cNvGraphicFramePr>
            <a:graphicFrameLocks noChangeAspect="1"/>
          </p:cNvGraphicFramePr>
          <p:nvPr/>
        </p:nvGraphicFramePr>
        <p:xfrm>
          <a:off x="2951163" y="4365625"/>
          <a:ext cx="1655762" cy="638175"/>
        </p:xfrm>
        <a:graphic>
          <a:graphicData uri="http://schemas.openxmlformats.org/presentationml/2006/ole">
            <mc:AlternateContent xmlns:mc="http://schemas.openxmlformats.org/markup-compatibility/2006">
              <mc:Choice xmlns:v="urn:schemas-microsoft-com:vml" Requires="v">
                <p:oleObj spid="_x0000_s9226" name="Equation" r:id="rId10" imgW="1282680" imgH="495000" progId="">
                  <p:embed/>
                </p:oleObj>
              </mc:Choice>
              <mc:Fallback>
                <p:oleObj name="Equation" r:id="rId10" imgW="1282680" imgH="495000" progId="">
                  <p:embed/>
                  <p:pic>
                    <p:nvPicPr>
                      <p:cNvPr id="0"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51163" y="4365625"/>
                        <a:ext cx="1655762"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12" name="Text Box 19"/>
          <p:cNvSpPr txBox="1">
            <a:spLocks noChangeArrowheads="1"/>
          </p:cNvSpPr>
          <p:nvPr/>
        </p:nvSpPr>
        <p:spPr bwMode="auto">
          <a:xfrm>
            <a:off x="5327650" y="4365625"/>
            <a:ext cx="935038" cy="366713"/>
          </a:xfrm>
          <a:prstGeom prst="rect">
            <a:avLst/>
          </a:prstGeom>
          <a:noFill/>
          <a:ln w="9525">
            <a:noFill/>
            <a:miter lim="800000"/>
            <a:headEnd/>
            <a:tailEnd/>
          </a:ln>
        </p:spPr>
        <p:txBody>
          <a:bodyPr>
            <a:spAutoFit/>
          </a:bodyPr>
          <a:lstStyle/>
          <a:p>
            <a:pPr algn="ctr">
              <a:spcBef>
                <a:spcPct val="50000"/>
              </a:spcBef>
            </a:pPr>
            <a:r>
              <a:rPr lang="el-GR" u="sng">
                <a:latin typeface="Times New Roman" pitchFamily="18" charset="0"/>
              </a:rPr>
              <a:t>όπου</a:t>
            </a:r>
          </a:p>
        </p:txBody>
      </p:sp>
      <p:sp>
        <p:nvSpPr>
          <p:cNvPr id="8213" name="Rectangle 20"/>
          <p:cNvSpPr>
            <a:spLocks noChangeArrowheads="1"/>
          </p:cNvSpPr>
          <p:nvPr/>
        </p:nvSpPr>
        <p:spPr bwMode="auto">
          <a:xfrm>
            <a:off x="0" y="3214688"/>
            <a:ext cx="9144000" cy="0"/>
          </a:xfrm>
          <a:prstGeom prst="rect">
            <a:avLst/>
          </a:prstGeom>
          <a:noFill/>
          <a:ln w="9525">
            <a:noFill/>
            <a:miter lim="800000"/>
            <a:headEnd/>
            <a:tailEnd/>
          </a:ln>
        </p:spPr>
        <p:txBody>
          <a:bodyPr wrap="none" anchor="ctr">
            <a:spAutoFit/>
          </a:bodyPr>
          <a:lstStyle/>
          <a:p>
            <a:endParaRPr lang="en-US"/>
          </a:p>
        </p:txBody>
      </p:sp>
      <p:graphicFrame>
        <p:nvGraphicFramePr>
          <p:cNvPr id="8198" name="Object 21"/>
          <p:cNvGraphicFramePr>
            <a:graphicFrameLocks noChangeAspect="1"/>
          </p:cNvGraphicFramePr>
          <p:nvPr/>
        </p:nvGraphicFramePr>
        <p:xfrm>
          <a:off x="6335713" y="4294188"/>
          <a:ext cx="1584325" cy="620712"/>
        </p:xfrm>
        <a:graphic>
          <a:graphicData uri="http://schemas.openxmlformats.org/presentationml/2006/ole">
            <mc:AlternateContent xmlns:mc="http://schemas.openxmlformats.org/markup-compatibility/2006">
              <mc:Choice xmlns:v="urn:schemas-microsoft-com:vml" Requires="v">
                <p:oleObj spid="_x0000_s9227" name="Equation" r:id="rId12" imgW="1091726" imgH="431613" progId="">
                  <p:embed/>
                </p:oleObj>
              </mc:Choice>
              <mc:Fallback>
                <p:oleObj name="Equation" r:id="rId12" imgW="1091726" imgH="431613" progId="">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35713" y="4294188"/>
                        <a:ext cx="1584325" cy="620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4" name="Rectangle 22"/>
          <p:cNvSpPr>
            <a:spLocks noChangeArrowheads="1"/>
          </p:cNvSpPr>
          <p:nvPr/>
        </p:nvSpPr>
        <p:spPr bwMode="auto">
          <a:xfrm>
            <a:off x="323850" y="5373688"/>
            <a:ext cx="8351838" cy="641350"/>
          </a:xfrm>
          <a:prstGeom prst="rect">
            <a:avLst/>
          </a:prstGeom>
          <a:noFill/>
          <a:ln w="9525">
            <a:noFill/>
            <a:miter lim="800000"/>
            <a:headEnd/>
            <a:tailEnd/>
          </a:ln>
        </p:spPr>
        <p:txBody>
          <a:bodyPr anchor="ctr">
            <a:spAutoFit/>
          </a:bodyPr>
          <a:lstStyle/>
          <a:p>
            <a:r>
              <a:rPr lang="el-GR">
                <a:latin typeface="Times New Roman" pitchFamily="18" charset="0"/>
              </a:rPr>
              <a:t>Μπορεί να προσδιορίσει κάποιος την έξοδο </a:t>
            </a:r>
            <a:r>
              <a:rPr lang="el-GR" i="1">
                <a:latin typeface="Times New Roman" pitchFamily="18" charset="0"/>
              </a:rPr>
              <a:t>y</a:t>
            </a:r>
            <a:r>
              <a:rPr lang="el-GR">
                <a:latin typeface="Times New Roman" pitchFamily="18" charset="0"/>
              </a:rPr>
              <a:t>(</a:t>
            </a:r>
            <a:r>
              <a:rPr lang="el-GR" i="1">
                <a:latin typeface="Times New Roman" pitchFamily="18" charset="0"/>
              </a:rPr>
              <a:t>t</a:t>
            </a:r>
            <a:r>
              <a:rPr lang="el-GR">
                <a:latin typeface="Times New Roman" pitchFamily="18" charset="0"/>
              </a:rPr>
              <a:t>) γιά </a:t>
            </a:r>
            <a:r>
              <a:rPr lang="el-GR" i="1">
                <a:latin typeface="Times New Roman" pitchFamily="18" charset="0"/>
              </a:rPr>
              <a:t>t</a:t>
            </a:r>
            <a:r>
              <a:rPr lang="el-GR" i="1">
                <a:latin typeface="Times New Roman" pitchFamily="18" charset="0"/>
                <a:sym typeface="Symbol" pitchFamily="18" charset="2"/>
              </a:rPr>
              <a:t></a:t>
            </a:r>
            <a:r>
              <a:rPr lang="el-GR" i="1">
                <a:latin typeface="Times New Roman" pitchFamily="18" charset="0"/>
              </a:rPr>
              <a:t>t</a:t>
            </a:r>
            <a:r>
              <a:rPr lang="el-GR" i="1" baseline="-25000">
                <a:latin typeface="Times New Roman" pitchFamily="18" charset="0"/>
                <a:sym typeface="Symbol" pitchFamily="18" charset="2"/>
              </a:rPr>
              <a:t>0</a:t>
            </a:r>
            <a:r>
              <a:rPr lang="el-GR">
                <a:latin typeface="Times New Roman" pitchFamily="18" charset="0"/>
                <a:sym typeface="Symbol" pitchFamily="18" charset="2"/>
              </a:rPr>
              <a:t> </a:t>
            </a:r>
            <a:r>
              <a:rPr lang="el-GR" i="1">
                <a:latin typeface="Times New Roman" pitchFamily="18" charset="0"/>
                <a:sym typeface="Symbol" pitchFamily="18" charset="2"/>
              </a:rPr>
              <a:t>γνωρίζοντας την είσοδο μόνο για t</a:t>
            </a:r>
            <a:r>
              <a:rPr lang="el-GR" i="1">
                <a:latin typeface="Times New Roman" pitchFamily="18" charset="0"/>
              </a:rPr>
              <a:t>t</a:t>
            </a:r>
            <a:r>
              <a:rPr lang="el-GR" i="1" baseline="-25000">
                <a:latin typeface="Times New Roman" pitchFamily="18" charset="0"/>
                <a:sym typeface="Symbol" pitchFamily="18" charset="2"/>
              </a:rPr>
              <a:t>0</a:t>
            </a:r>
            <a:r>
              <a:rPr lang="el-GR">
                <a:latin typeface="Times New Roman" pitchFamily="18" charset="0"/>
                <a:sym typeface="Symbol" pitchFamily="18" charset="2"/>
              </a:rPr>
              <a:t>, αρκεί </a:t>
            </a:r>
            <a:r>
              <a:rPr lang="el-GR" i="1">
                <a:latin typeface="Times New Roman" pitchFamily="18" charset="0"/>
                <a:sym typeface="Symbol" pitchFamily="18" charset="2"/>
              </a:rPr>
              <a:t>επί πλέον</a:t>
            </a:r>
            <a:r>
              <a:rPr lang="el-GR">
                <a:latin typeface="Times New Roman" pitchFamily="18" charset="0"/>
                <a:sym typeface="Symbol" pitchFamily="18" charset="2"/>
              </a:rPr>
              <a:t> να γνωρίζει την </a:t>
            </a:r>
            <a:r>
              <a:rPr lang="el-GR" i="1">
                <a:latin typeface="Times New Roman" pitchFamily="18" charset="0"/>
                <a:sym typeface="Symbol" pitchFamily="18" charset="2"/>
              </a:rPr>
              <a:t>x</a:t>
            </a:r>
            <a:r>
              <a:rPr lang="el-GR">
                <a:latin typeface="Times New Roman" pitchFamily="18" charset="0"/>
                <a:sym typeface="Symbol" pitchFamily="18" charset="2"/>
              </a:rPr>
              <a:t>(</a:t>
            </a:r>
            <a:r>
              <a:rPr lang="el-GR" i="1">
                <a:latin typeface="Times New Roman" pitchFamily="18" charset="0"/>
                <a:sym typeface="Symbol" pitchFamily="18" charset="2"/>
              </a:rPr>
              <a:t>t</a:t>
            </a:r>
            <a:r>
              <a:rPr lang="el-GR" i="1" baseline="-25000">
                <a:latin typeface="Times New Roman" pitchFamily="18" charset="0"/>
                <a:sym typeface="Symbol" pitchFamily="18" charset="2"/>
              </a:rPr>
              <a:t>0</a:t>
            </a:r>
            <a:r>
              <a:rPr lang="el-GR">
                <a:latin typeface="Times New Roman" pitchFamily="18" charset="0"/>
                <a:sym typeface="Symbol" pitchFamily="18" charset="2"/>
              </a:rPr>
              <a:t>)</a:t>
            </a:r>
            <a:r>
              <a:rPr lang="el-GR" i="1">
                <a:latin typeface="Times New Roman" pitchFamily="18" charset="0"/>
                <a:sym typeface="Symbol" pitchFamily="18" charset="2"/>
              </a:rPr>
              <a:t>.</a:t>
            </a:r>
            <a:r>
              <a:rPr lang="el-GR">
                <a:latin typeface="Times New Roman" pitchFamily="18" charset="0"/>
                <a:sym typeface="Symbol" pitchFamily="18" charset="2"/>
              </a:rPr>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250825" y="1700213"/>
            <a:ext cx="8785225" cy="13684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20" name="Rectangle 3"/>
          <p:cNvSpPr>
            <a:spLocks noChangeArrowheads="1"/>
          </p:cNvSpPr>
          <p:nvPr/>
        </p:nvSpPr>
        <p:spPr bwMode="auto">
          <a:xfrm>
            <a:off x="179388" y="908050"/>
            <a:ext cx="3384550" cy="427038"/>
          </a:xfrm>
          <a:prstGeom prst="rect">
            <a:avLst/>
          </a:prstGeom>
          <a:noFill/>
          <a:ln w="9525">
            <a:noFill/>
            <a:miter lim="800000"/>
            <a:headEnd/>
            <a:tailEnd/>
          </a:ln>
        </p:spPr>
        <p:txBody>
          <a:bodyPr wrap="none">
            <a:spAutoFit/>
          </a:bodyPr>
          <a:lstStyle/>
          <a:p>
            <a:pPr>
              <a:spcBef>
                <a:spcPct val="50000"/>
              </a:spcBef>
            </a:pPr>
            <a:r>
              <a:rPr lang="el-GR" sz="2200" u="sng">
                <a:latin typeface="Times New Roman" pitchFamily="18" charset="0"/>
              </a:rPr>
              <a:t>Κατάσταση του συστήματος</a:t>
            </a:r>
          </a:p>
        </p:txBody>
      </p:sp>
      <p:sp>
        <p:nvSpPr>
          <p:cNvPr id="9221" name="Rectangle 4"/>
          <p:cNvSpPr>
            <a:spLocks noChangeArrowheads="1"/>
          </p:cNvSpPr>
          <p:nvPr/>
        </p:nvSpPr>
        <p:spPr bwMode="auto">
          <a:xfrm>
            <a:off x="2555875" y="333375"/>
            <a:ext cx="3984625" cy="519113"/>
          </a:xfrm>
          <a:prstGeom prst="rect">
            <a:avLst/>
          </a:prstGeom>
          <a:noFill/>
          <a:ln w="9525">
            <a:noFill/>
            <a:miter lim="800000"/>
            <a:headEnd/>
            <a:tailEnd/>
          </a:ln>
        </p:spPr>
        <p:txBody>
          <a:bodyPr wrap="none">
            <a:spAutoFit/>
          </a:bodyPr>
          <a:lstStyle/>
          <a:p>
            <a:r>
              <a:rPr lang="el-GR" sz="2800" b="1">
                <a:latin typeface="Times New Roman" pitchFamily="18" charset="0"/>
              </a:rPr>
              <a:t>Δυναμικά Συστήματα (2)</a:t>
            </a:r>
          </a:p>
        </p:txBody>
      </p:sp>
      <p:sp>
        <p:nvSpPr>
          <p:cNvPr id="9222" name="Rectangle 5"/>
          <p:cNvSpPr>
            <a:spLocks noChangeArrowheads="1"/>
          </p:cNvSpPr>
          <p:nvPr/>
        </p:nvSpPr>
        <p:spPr bwMode="auto">
          <a:xfrm>
            <a:off x="250825" y="1773238"/>
            <a:ext cx="8893175" cy="915987"/>
          </a:xfrm>
          <a:prstGeom prst="rect">
            <a:avLst/>
          </a:prstGeom>
          <a:noFill/>
          <a:ln w="9525">
            <a:noFill/>
            <a:miter lim="800000"/>
            <a:headEnd/>
            <a:tailEnd/>
          </a:ln>
        </p:spPr>
        <p:txBody>
          <a:bodyPr anchor="ctr">
            <a:spAutoFit/>
          </a:bodyPr>
          <a:lstStyle/>
          <a:p>
            <a:r>
              <a:rPr lang="el-GR">
                <a:latin typeface="Times New Roman" pitchFamily="18" charset="0"/>
              </a:rPr>
              <a:t>Η </a:t>
            </a:r>
            <a:r>
              <a:rPr lang="el-GR" i="1">
                <a:latin typeface="Times New Roman" pitchFamily="18" charset="0"/>
              </a:rPr>
              <a:t>x</a:t>
            </a:r>
            <a:r>
              <a:rPr lang="el-GR">
                <a:latin typeface="Times New Roman" pitchFamily="18" charset="0"/>
              </a:rPr>
              <a:t>(</a:t>
            </a:r>
            <a:r>
              <a:rPr lang="el-GR" i="1">
                <a:latin typeface="Times New Roman" pitchFamily="18" charset="0"/>
              </a:rPr>
              <a:t>t</a:t>
            </a:r>
            <a:r>
              <a:rPr lang="el-GR" i="1" baseline="-25000">
                <a:latin typeface="Times New Roman" pitchFamily="18" charset="0"/>
              </a:rPr>
              <a:t>0</a:t>
            </a:r>
            <a:r>
              <a:rPr lang="el-GR">
                <a:latin typeface="Times New Roman" pitchFamily="18" charset="0"/>
              </a:rPr>
              <a:t>) περιέχει όλες τις πληροφορίες για το παρελθόν του συστήματος που είναι απαραίτητες γιά τον προσδιορισμό της εξόδου </a:t>
            </a:r>
            <a:r>
              <a:rPr lang="el-GR" i="1">
                <a:latin typeface="Times New Roman" pitchFamily="18" charset="0"/>
              </a:rPr>
              <a:t>y</a:t>
            </a:r>
            <a:r>
              <a:rPr lang="el-GR">
                <a:latin typeface="Times New Roman" pitchFamily="18" charset="0"/>
              </a:rPr>
              <a:t>(</a:t>
            </a:r>
            <a:r>
              <a:rPr lang="el-GR" i="1">
                <a:latin typeface="Times New Roman" pitchFamily="18" charset="0"/>
              </a:rPr>
              <a:t>t</a:t>
            </a:r>
            <a:r>
              <a:rPr lang="el-GR">
                <a:latin typeface="Times New Roman" pitchFamily="18" charset="0"/>
              </a:rPr>
              <a:t>) γιά</a:t>
            </a:r>
            <a:r>
              <a:rPr lang="el-GR" i="1">
                <a:latin typeface="Times New Roman" pitchFamily="18" charset="0"/>
              </a:rPr>
              <a:t> t</a:t>
            </a:r>
            <a:r>
              <a:rPr lang="el-GR" i="1">
                <a:latin typeface="Times New Roman" pitchFamily="18" charset="0"/>
                <a:sym typeface="Symbol" pitchFamily="18" charset="2"/>
              </a:rPr>
              <a:t></a:t>
            </a:r>
            <a:r>
              <a:rPr lang="el-GR" i="1">
                <a:latin typeface="Times New Roman" pitchFamily="18" charset="0"/>
              </a:rPr>
              <a:t>t</a:t>
            </a:r>
            <a:r>
              <a:rPr lang="el-GR" i="1">
                <a:latin typeface="Times New Roman" pitchFamily="18" charset="0"/>
                <a:sym typeface="Symbol" pitchFamily="18" charset="2"/>
              </a:rPr>
              <a:t>0.</a:t>
            </a:r>
            <a:r>
              <a:rPr lang="el-GR">
                <a:latin typeface="Times New Roman" pitchFamily="18" charset="0"/>
                <a:sym typeface="Symbol" pitchFamily="18" charset="2"/>
              </a:rPr>
              <a:t> Ονομάζεται </a:t>
            </a:r>
            <a:r>
              <a:rPr lang="el-GR" b="1" i="1">
                <a:latin typeface="Times New Roman" pitchFamily="18" charset="0"/>
                <a:sym typeface="Symbol" pitchFamily="18" charset="2"/>
              </a:rPr>
              <a:t>κατάσταση</a:t>
            </a:r>
            <a:r>
              <a:rPr lang="el-GR" b="1">
                <a:latin typeface="Times New Roman" pitchFamily="18" charset="0"/>
                <a:sym typeface="Symbol" pitchFamily="18" charset="2"/>
              </a:rPr>
              <a:t> (state)</a:t>
            </a:r>
            <a:r>
              <a:rPr lang="el-GR">
                <a:latin typeface="Times New Roman" pitchFamily="18" charset="0"/>
                <a:sym typeface="Symbol" pitchFamily="18" charset="2"/>
              </a:rPr>
              <a:t> του συστήματος την χρονική στιγμή </a:t>
            </a:r>
            <a:r>
              <a:rPr lang="el-GR" i="1">
                <a:latin typeface="Times New Roman" pitchFamily="18" charset="0"/>
                <a:sym typeface="Symbol" pitchFamily="18" charset="2"/>
              </a:rPr>
              <a:t>t</a:t>
            </a:r>
            <a:r>
              <a:rPr lang="el-GR" i="1" baseline="-25000">
                <a:latin typeface="Times New Roman" pitchFamily="18" charset="0"/>
                <a:sym typeface="Symbol" pitchFamily="18" charset="2"/>
              </a:rPr>
              <a:t>0</a:t>
            </a:r>
            <a:r>
              <a:rPr lang="el-GR">
                <a:latin typeface="Times New Roman" pitchFamily="18" charset="0"/>
                <a:sym typeface="Symbol" pitchFamily="18" charset="2"/>
              </a:rPr>
              <a:t> </a:t>
            </a:r>
          </a:p>
        </p:txBody>
      </p:sp>
      <p:sp>
        <p:nvSpPr>
          <p:cNvPr id="9223" name="Rectangle 6"/>
          <p:cNvSpPr>
            <a:spLocks noChangeArrowheads="1"/>
          </p:cNvSpPr>
          <p:nvPr/>
        </p:nvSpPr>
        <p:spPr bwMode="auto">
          <a:xfrm>
            <a:off x="395288" y="3644900"/>
            <a:ext cx="7037387" cy="366713"/>
          </a:xfrm>
          <a:prstGeom prst="rect">
            <a:avLst/>
          </a:prstGeom>
          <a:noFill/>
          <a:ln w="9525">
            <a:noFill/>
            <a:miter lim="800000"/>
            <a:headEnd/>
            <a:tailEnd/>
          </a:ln>
        </p:spPr>
        <p:txBody>
          <a:bodyPr wrap="none" anchor="ctr">
            <a:spAutoFit/>
          </a:bodyPr>
          <a:lstStyle/>
          <a:p>
            <a:r>
              <a:rPr lang="el-GR">
                <a:latin typeface="Times New Roman" pitchFamily="18" charset="0"/>
              </a:rPr>
              <a:t>Η κατάσταση </a:t>
            </a:r>
            <a:r>
              <a:rPr lang="el-GR" i="1">
                <a:latin typeface="Times New Roman" pitchFamily="18" charset="0"/>
              </a:rPr>
              <a:t>x</a:t>
            </a:r>
            <a:r>
              <a:rPr lang="el-GR">
                <a:latin typeface="Times New Roman" pitchFamily="18" charset="0"/>
              </a:rPr>
              <a:t>(</a:t>
            </a:r>
            <a:r>
              <a:rPr lang="el-GR" i="1">
                <a:latin typeface="Times New Roman" pitchFamily="18" charset="0"/>
              </a:rPr>
              <a:t>t</a:t>
            </a:r>
            <a:r>
              <a:rPr lang="el-GR" i="1" baseline="-25000">
                <a:latin typeface="Times New Roman" pitchFamily="18" charset="0"/>
              </a:rPr>
              <a:t>0</a:t>
            </a:r>
            <a:r>
              <a:rPr lang="el-GR">
                <a:latin typeface="Times New Roman" pitchFamily="18" charset="0"/>
              </a:rPr>
              <a:t>)</a:t>
            </a:r>
            <a:r>
              <a:rPr lang="el-GR" i="1">
                <a:latin typeface="Times New Roman" pitchFamily="18" charset="0"/>
              </a:rPr>
              <a:t> </a:t>
            </a:r>
            <a:r>
              <a:rPr lang="el-GR">
                <a:latin typeface="Times New Roman" pitchFamily="18" charset="0"/>
              </a:rPr>
              <a:t>εκφράζει το σύνολο των πληροφοριών που μαζί με την </a:t>
            </a:r>
          </a:p>
        </p:txBody>
      </p:sp>
      <p:sp>
        <p:nvSpPr>
          <p:cNvPr id="9224" name="Rectangle 7"/>
          <p:cNvSpPr>
            <a:spLocks noChangeArrowheads="1"/>
          </p:cNvSpPr>
          <p:nvPr/>
        </p:nvSpPr>
        <p:spPr bwMode="auto">
          <a:xfrm>
            <a:off x="395288" y="4149725"/>
            <a:ext cx="6937375" cy="366713"/>
          </a:xfrm>
          <a:prstGeom prst="rect">
            <a:avLst/>
          </a:prstGeom>
          <a:noFill/>
          <a:ln w="9525">
            <a:noFill/>
            <a:miter lim="800000"/>
            <a:headEnd/>
            <a:tailEnd/>
          </a:ln>
        </p:spPr>
        <p:txBody>
          <a:bodyPr wrap="none" anchor="ctr">
            <a:spAutoFit/>
          </a:bodyPr>
          <a:lstStyle/>
          <a:p>
            <a:pPr algn="just"/>
            <a:r>
              <a:rPr lang="el-GR">
                <a:latin typeface="Times New Roman" pitchFamily="18" charset="0"/>
              </a:rPr>
              <a:t>είναι αρκετές γιά τον προσδιορισμό της εξόδου </a:t>
            </a:r>
            <a:r>
              <a:rPr lang="el-GR" i="1">
                <a:latin typeface="Times New Roman" pitchFamily="18" charset="0"/>
              </a:rPr>
              <a:t>y</a:t>
            </a:r>
            <a:r>
              <a:rPr lang="el-GR">
                <a:latin typeface="Times New Roman" pitchFamily="18" charset="0"/>
              </a:rPr>
              <a:t>(</a:t>
            </a:r>
            <a:r>
              <a:rPr lang="el-GR" i="1">
                <a:latin typeface="Times New Roman" pitchFamily="18" charset="0"/>
              </a:rPr>
              <a:t>t</a:t>
            </a:r>
            <a:r>
              <a:rPr lang="el-GR">
                <a:latin typeface="Times New Roman" pitchFamily="18" charset="0"/>
              </a:rPr>
              <a:t>) γιά οποιοδήποτε </a:t>
            </a:r>
            <a:r>
              <a:rPr lang="el-GR" i="1">
                <a:latin typeface="Times New Roman" pitchFamily="18" charset="0"/>
              </a:rPr>
              <a:t>t</a:t>
            </a:r>
            <a:r>
              <a:rPr lang="el-GR" i="1">
                <a:latin typeface="Times New Roman" pitchFamily="18" charset="0"/>
                <a:sym typeface="Symbol" pitchFamily="18" charset="2"/>
              </a:rPr>
              <a:t></a:t>
            </a:r>
            <a:r>
              <a:rPr lang="el-GR" i="1">
                <a:latin typeface="Times New Roman" pitchFamily="18" charset="0"/>
              </a:rPr>
              <a:t>t</a:t>
            </a:r>
            <a:r>
              <a:rPr lang="el-GR" i="1">
                <a:latin typeface="Times New Roman" pitchFamily="18" charset="0"/>
                <a:sym typeface="Symbol" pitchFamily="18" charset="2"/>
              </a:rPr>
              <a:t>0</a:t>
            </a:r>
            <a:r>
              <a:rPr lang="el-GR">
                <a:latin typeface="Times New Roman" pitchFamily="18" charset="0"/>
                <a:sym typeface="Symbol" pitchFamily="18" charset="2"/>
              </a:rPr>
              <a:t>.</a:t>
            </a:r>
          </a:p>
        </p:txBody>
      </p:sp>
      <p:sp>
        <p:nvSpPr>
          <p:cNvPr id="9225" name="Rectangle 8"/>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9218" name="Object 9"/>
          <p:cNvGraphicFramePr>
            <a:graphicFrameLocks noChangeAspect="1"/>
          </p:cNvGraphicFramePr>
          <p:nvPr/>
        </p:nvGraphicFramePr>
        <p:xfrm>
          <a:off x="7524750" y="3644900"/>
          <a:ext cx="576263" cy="419100"/>
        </p:xfrm>
        <a:graphic>
          <a:graphicData uri="http://schemas.openxmlformats.org/presentationml/2006/ole">
            <mc:AlternateContent xmlns:mc="http://schemas.openxmlformats.org/markup-compatibility/2006">
              <mc:Choice xmlns:v="urn:schemas-microsoft-com:vml" Requires="v">
                <p:oleObj spid="_x0000_s10243" name="Equation" r:id="rId4" imgW="317362" imgH="228501" progId="">
                  <p:embed/>
                </p:oleObj>
              </mc:Choice>
              <mc:Fallback>
                <p:oleObj name="Equation" r:id="rId4" imgW="317362" imgH="228501" progId="">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3644900"/>
                        <a:ext cx="5762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0" y="609600"/>
            <a:ext cx="7772400" cy="1143000"/>
          </a:xfrm>
        </p:spPr>
        <p:txBody>
          <a:bodyPr/>
          <a:lstStyle/>
          <a:p>
            <a:pPr eaLnBrk="1" hangingPunct="1"/>
            <a:r>
              <a:rPr lang="el-GR" altLang="el-GR" smtClean="0"/>
              <a:t>ΜΑΘΗΜΑΤΙΚΑ ΠΡΟΤΥΠΑ</a:t>
            </a:r>
          </a:p>
        </p:txBody>
      </p:sp>
      <p:sp>
        <p:nvSpPr>
          <p:cNvPr id="3" name="Content Placeholder 2"/>
          <p:cNvSpPr>
            <a:spLocks noGrp="1"/>
          </p:cNvSpPr>
          <p:nvPr>
            <p:ph idx="4294967295"/>
          </p:nvPr>
        </p:nvSpPr>
        <p:spPr>
          <a:xfrm>
            <a:off x="0" y="1928813"/>
            <a:ext cx="7772400" cy="4114800"/>
          </a:xfrm>
        </p:spPr>
        <p:txBody>
          <a:bodyPr/>
          <a:lstStyle/>
          <a:p>
            <a:pPr eaLnBrk="1" hangingPunct="1">
              <a:buFontTx/>
              <a:buNone/>
              <a:defRPr/>
            </a:pPr>
            <a:r>
              <a:rPr lang="el-GR" dirty="0" smtClean="0"/>
              <a:t>Τέσσερες Μέθοδοι</a:t>
            </a:r>
          </a:p>
          <a:p>
            <a:pPr marL="514350" indent="-514350" eaLnBrk="1" hangingPunct="1">
              <a:buFontTx/>
              <a:buAutoNum type="arabicParenR"/>
              <a:defRPr/>
            </a:pPr>
            <a:r>
              <a:rPr lang="el-GR" dirty="0" smtClean="0"/>
              <a:t>Διαφορικές Εξισώσεις</a:t>
            </a:r>
          </a:p>
          <a:p>
            <a:pPr marL="514350" indent="-514350" eaLnBrk="1" hangingPunct="1">
              <a:buFontTx/>
              <a:buAutoNum type="arabicParenR"/>
              <a:defRPr/>
            </a:pPr>
            <a:r>
              <a:rPr lang="el-GR" dirty="0" smtClean="0"/>
              <a:t>Mήτρα κρουστικών αποκρίσεων</a:t>
            </a:r>
          </a:p>
          <a:p>
            <a:pPr marL="514350" indent="-514350" eaLnBrk="1" hangingPunct="1">
              <a:buFontTx/>
              <a:buNone/>
              <a:defRPr/>
            </a:pPr>
            <a:r>
              <a:rPr lang="el-GR" dirty="0" smtClean="0"/>
              <a:t>3) Μετασχηματισμοί</a:t>
            </a:r>
          </a:p>
          <a:p>
            <a:pPr marL="514350" indent="-514350" eaLnBrk="1" hangingPunct="1">
              <a:buFontTx/>
              <a:buNone/>
              <a:defRPr/>
            </a:pPr>
            <a:r>
              <a:rPr lang="el-GR" dirty="0" smtClean="0"/>
              <a:t>4) Καταστατικές Εξισώσεις</a:t>
            </a:r>
          </a:p>
          <a:p>
            <a:pPr marL="514350" indent="-514350" eaLnBrk="1" hangingPunct="1">
              <a:buFontTx/>
              <a:buAutoNum type="arabicParenR"/>
              <a:defRPr/>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p:spPr>
        <p:txBody>
          <a:bodyPr rtlCol="0" anchor="ctr"/>
          <a:lstStyle/>
          <a:p>
            <a:pPr fontAlgn="auto">
              <a:spcBef>
                <a:spcPts val="0"/>
              </a:spcBef>
              <a:spcAft>
                <a:spcPts val="0"/>
              </a:spcAft>
              <a:defRPr/>
            </a:pPr>
            <a:fld id="{EBC1BE05-BFF1-4415-9C1C-BABB93EF9F17}" type="slidenum">
              <a:rPr lang="el-GR">
                <a:solidFill>
                  <a:schemeClr val="tx1">
                    <a:tint val="75000"/>
                  </a:schemeClr>
                </a:solidFill>
                <a:latin typeface="+mn-lt"/>
              </a:rPr>
              <a:pPr fontAlgn="auto">
                <a:spcBef>
                  <a:spcPts val="0"/>
                </a:spcBef>
                <a:spcAft>
                  <a:spcPts val="0"/>
                </a:spcAft>
                <a:defRPr/>
              </a:pPr>
              <a:t>17</a:t>
            </a:fld>
            <a:endParaRPr lang="el-GR" dirty="0">
              <a:solidFill>
                <a:schemeClr val="tx1">
                  <a:tint val="75000"/>
                </a:schemeClr>
              </a:solidFill>
              <a:latin typeface="+mn-lt"/>
            </a:endParaRPr>
          </a:p>
        </p:txBody>
      </p:sp>
      <p:sp>
        <p:nvSpPr>
          <p:cNvPr id="24578" name="Rectangle 10"/>
          <p:cNvSpPr>
            <a:spLocks noChangeArrowheads="1"/>
          </p:cNvSpPr>
          <p:nvPr/>
        </p:nvSpPr>
        <p:spPr bwMode="auto">
          <a:xfrm>
            <a:off x="152400" y="15240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sp>
        <p:nvSpPr>
          <p:cNvPr id="24579" name="Subtitle 2"/>
          <p:cNvSpPr txBox="1">
            <a:spLocks/>
          </p:cNvSpPr>
          <p:nvPr/>
        </p:nvSpPr>
        <p:spPr bwMode="auto">
          <a:xfrm>
            <a:off x="468313" y="476250"/>
            <a:ext cx="8229600" cy="5976938"/>
          </a:xfrm>
          <a:prstGeom prst="rect">
            <a:avLst/>
          </a:prstGeom>
          <a:noFill/>
          <a:ln w="9525">
            <a:noFill/>
            <a:miter lim="800000"/>
            <a:headEnd/>
            <a:tailEnd/>
          </a:ln>
        </p:spPr>
        <p:txBody>
          <a:bodyPr/>
          <a:lstStyle/>
          <a:p>
            <a:pPr>
              <a:lnSpc>
                <a:spcPct val="80000"/>
              </a:lnSpc>
              <a:spcBef>
                <a:spcPct val="20000"/>
              </a:spcBef>
              <a:buFont typeface="Arial" charset="0"/>
              <a:buNone/>
            </a:pPr>
            <a:r>
              <a:rPr lang="el-GR" sz="2000" b="1"/>
              <a:t>Γενική μορφή των Δυναμικών Καταστατικών εξισώσεων (στο εξής μόνο καταστατικές εξισώσεις) </a:t>
            </a:r>
          </a:p>
          <a:p>
            <a:pPr>
              <a:lnSpc>
                <a:spcPct val="80000"/>
              </a:lnSpc>
              <a:spcBef>
                <a:spcPct val="20000"/>
              </a:spcBef>
              <a:buFont typeface="Arial" charset="0"/>
              <a:buNone/>
            </a:pPr>
            <a:endParaRPr lang="el-GR" sz="1600"/>
          </a:p>
          <a:p>
            <a:pPr>
              <a:lnSpc>
                <a:spcPct val="80000"/>
              </a:lnSpc>
              <a:spcBef>
                <a:spcPct val="20000"/>
              </a:spcBef>
              <a:buFont typeface="Arial" charset="0"/>
              <a:buNone/>
            </a:pPr>
            <a:endParaRPr lang="el-GR" sz="1600"/>
          </a:p>
          <a:p>
            <a:pPr>
              <a:lnSpc>
                <a:spcPct val="80000"/>
              </a:lnSpc>
              <a:spcBef>
                <a:spcPct val="20000"/>
              </a:spcBef>
              <a:buFont typeface="Arial" charset="0"/>
              <a:buChar char="•"/>
            </a:pPr>
            <a:r>
              <a:rPr lang="el-GR" sz="2000"/>
              <a:t>Για Γραμμικά Συστήματα</a:t>
            </a:r>
          </a:p>
          <a:p>
            <a:pPr>
              <a:lnSpc>
                <a:spcPct val="80000"/>
              </a:lnSpc>
              <a:spcBef>
                <a:spcPct val="20000"/>
              </a:spcBef>
              <a:buFont typeface="Arial" charset="0"/>
              <a:buNone/>
            </a:pPr>
            <a:endParaRPr lang="el-GR" sz="2000"/>
          </a:p>
          <a:p>
            <a:pPr>
              <a:lnSpc>
                <a:spcPct val="80000"/>
              </a:lnSpc>
              <a:spcBef>
                <a:spcPct val="20000"/>
              </a:spcBef>
              <a:buFont typeface="Arial" charset="0"/>
              <a:buNone/>
            </a:pPr>
            <a:r>
              <a:rPr lang="el-GR" sz="2000"/>
              <a:t>       	        </a:t>
            </a:r>
            <a:r>
              <a:rPr lang="en-GB" sz="2000"/>
              <a:t>ẋ(</a:t>
            </a:r>
            <a:r>
              <a:rPr lang="en-US" sz="2000"/>
              <a:t>t) = A(t)x(t) + B(t)u(t)</a:t>
            </a:r>
            <a:endParaRPr lang="el-GR" sz="2000"/>
          </a:p>
          <a:p>
            <a:pPr>
              <a:lnSpc>
                <a:spcPct val="80000"/>
              </a:lnSpc>
              <a:spcBef>
                <a:spcPct val="20000"/>
              </a:spcBef>
              <a:buFont typeface="Arial" charset="0"/>
              <a:buNone/>
            </a:pPr>
            <a:r>
              <a:rPr lang="el-GR" sz="2000"/>
              <a:t>	        </a:t>
            </a:r>
            <a:r>
              <a:rPr lang="en-US" sz="2000"/>
              <a:t>y(t) = C(t)x(t) + D(t)u(t)</a:t>
            </a:r>
            <a:endParaRPr lang="el-GR" sz="2000"/>
          </a:p>
          <a:p>
            <a:pPr>
              <a:lnSpc>
                <a:spcPct val="80000"/>
              </a:lnSpc>
              <a:spcBef>
                <a:spcPct val="20000"/>
              </a:spcBef>
              <a:buFont typeface="Arial" charset="0"/>
              <a:buNone/>
            </a:pPr>
            <a:endParaRPr lang="el-GR" sz="2000"/>
          </a:p>
          <a:p>
            <a:pPr>
              <a:lnSpc>
                <a:spcPct val="80000"/>
              </a:lnSpc>
              <a:spcBef>
                <a:spcPct val="20000"/>
              </a:spcBef>
              <a:buFont typeface="Arial" charset="0"/>
              <a:buNone/>
            </a:pPr>
            <a:r>
              <a:rPr lang="el-GR" sz="2000"/>
              <a:t>όπου </a:t>
            </a:r>
          </a:p>
          <a:p>
            <a:pPr>
              <a:lnSpc>
                <a:spcPct val="80000"/>
              </a:lnSpc>
              <a:spcBef>
                <a:spcPct val="20000"/>
              </a:spcBef>
              <a:buFont typeface="Arial" charset="0"/>
              <a:buNone/>
            </a:pPr>
            <a:endParaRPr lang="el-GR" sz="2000"/>
          </a:p>
          <a:p>
            <a:pPr>
              <a:lnSpc>
                <a:spcPct val="80000"/>
              </a:lnSpc>
              <a:spcBef>
                <a:spcPct val="20000"/>
              </a:spcBef>
              <a:buFont typeface="Arial" charset="0"/>
              <a:buNone/>
            </a:pPr>
            <a:r>
              <a:rPr lang="en-US" sz="2000"/>
              <a:t>x</a:t>
            </a:r>
            <a:r>
              <a:rPr lang="el-GR" sz="2000"/>
              <a:t>(</a:t>
            </a:r>
            <a:r>
              <a:rPr lang="en-US" sz="2000"/>
              <a:t>t</a:t>
            </a:r>
            <a:r>
              <a:rPr lang="el-GR" sz="2000"/>
              <a:t>): η κατάσταση –Ν-διαστάσεων</a:t>
            </a:r>
          </a:p>
          <a:p>
            <a:pPr>
              <a:lnSpc>
                <a:spcPct val="80000"/>
              </a:lnSpc>
              <a:spcBef>
                <a:spcPct val="20000"/>
              </a:spcBef>
              <a:buFont typeface="Arial" charset="0"/>
              <a:buNone/>
            </a:pPr>
            <a:endParaRPr lang="el-GR" sz="2000"/>
          </a:p>
          <a:p>
            <a:pPr>
              <a:lnSpc>
                <a:spcPct val="80000"/>
              </a:lnSpc>
              <a:spcBef>
                <a:spcPct val="20000"/>
              </a:spcBef>
              <a:buFont typeface="Arial" charset="0"/>
              <a:buNone/>
            </a:pPr>
            <a:r>
              <a:rPr lang="en-US" sz="2000"/>
              <a:t>u</a:t>
            </a:r>
            <a:r>
              <a:rPr lang="el-GR" sz="2000"/>
              <a:t>(</a:t>
            </a:r>
            <a:r>
              <a:rPr lang="en-US" sz="2000"/>
              <a:t>t</a:t>
            </a:r>
            <a:r>
              <a:rPr lang="el-GR" sz="2000"/>
              <a:t>): η είσοδος – Κ –διαστάσεων</a:t>
            </a:r>
          </a:p>
          <a:p>
            <a:pPr>
              <a:lnSpc>
                <a:spcPct val="80000"/>
              </a:lnSpc>
              <a:spcBef>
                <a:spcPct val="20000"/>
              </a:spcBef>
              <a:buFont typeface="Arial" charset="0"/>
              <a:buNone/>
            </a:pPr>
            <a:endParaRPr lang="el-GR" sz="2000"/>
          </a:p>
          <a:p>
            <a:pPr>
              <a:lnSpc>
                <a:spcPct val="80000"/>
              </a:lnSpc>
              <a:spcBef>
                <a:spcPct val="20000"/>
              </a:spcBef>
              <a:buFont typeface="Arial" charset="0"/>
              <a:buNone/>
            </a:pPr>
            <a:r>
              <a:rPr lang="en-US" sz="2000"/>
              <a:t>y</a:t>
            </a:r>
            <a:r>
              <a:rPr lang="el-GR" sz="2000"/>
              <a:t>(</a:t>
            </a:r>
            <a:r>
              <a:rPr lang="en-US" sz="2000"/>
              <a:t>t</a:t>
            </a:r>
            <a:r>
              <a:rPr lang="el-GR" sz="2000"/>
              <a:t>): η έξοδος – </a:t>
            </a:r>
            <a:r>
              <a:rPr lang="en-US" sz="2000"/>
              <a:t>L </a:t>
            </a:r>
            <a:r>
              <a:rPr lang="el-GR" sz="2000"/>
              <a:t>– διαστάσεων</a:t>
            </a:r>
          </a:p>
          <a:p>
            <a:pPr>
              <a:lnSpc>
                <a:spcPct val="80000"/>
              </a:lnSpc>
              <a:spcBef>
                <a:spcPct val="20000"/>
              </a:spcBef>
              <a:buFont typeface="Arial" charset="0"/>
              <a:buNone/>
            </a:pPr>
            <a:r>
              <a:rPr lang="el-GR" sz="2000"/>
              <a:t> </a:t>
            </a:r>
          </a:p>
          <a:p>
            <a:pPr>
              <a:lnSpc>
                <a:spcPct val="80000"/>
              </a:lnSpc>
              <a:spcBef>
                <a:spcPct val="20000"/>
              </a:spcBef>
              <a:buFont typeface="Arial" charset="0"/>
              <a:buNone/>
            </a:pPr>
            <a:endParaRPr lang="el-GR" sz="2000"/>
          </a:p>
          <a:p>
            <a:pPr>
              <a:lnSpc>
                <a:spcPct val="80000"/>
              </a:lnSpc>
              <a:spcBef>
                <a:spcPct val="20000"/>
              </a:spcBef>
              <a:buFont typeface="Arial" charset="0"/>
              <a:buChar char="•"/>
            </a:pPr>
            <a:endParaRPr lang="el-GR" sz="2500"/>
          </a:p>
          <a:p>
            <a:pPr>
              <a:lnSpc>
                <a:spcPct val="80000"/>
              </a:lnSpc>
              <a:spcBef>
                <a:spcPct val="20000"/>
              </a:spcBef>
              <a:buFont typeface="Arial" charset="0"/>
              <a:buChar char="•"/>
            </a:pPr>
            <a:endParaRPr lang="el-GR" sz="25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68313" y="765175"/>
            <a:ext cx="8229600" cy="5391150"/>
          </a:xfrm>
        </p:spPr>
        <p:txBody>
          <a:bodyPr/>
          <a:lstStyle/>
          <a:p>
            <a:pPr algn="just">
              <a:lnSpc>
                <a:spcPct val="80000"/>
              </a:lnSpc>
              <a:buFont typeface="Wingdings" pitchFamily="2" charset="2"/>
              <a:buNone/>
            </a:pPr>
            <a:r>
              <a:rPr lang="el-GR" sz="2000" smtClean="0"/>
              <a:t>	Η πρώτη εξίσωση είναι γνωστή ως η κατάσταση του συστήματος ενώ δεύτερη ως η εξίσωση εξόδου του. Οι πίνακες που εμφανίζονται στις καταστατικές εξισώσεις χαρακτηρίζονται από τις ακόλουθες ιδιότητες:</a:t>
            </a:r>
          </a:p>
          <a:p>
            <a:pPr algn="just">
              <a:lnSpc>
                <a:spcPct val="80000"/>
              </a:lnSpc>
              <a:buFont typeface="Wingdings" pitchFamily="2" charset="2"/>
              <a:buNone/>
            </a:pPr>
            <a:endParaRPr lang="el-GR" sz="2000" smtClean="0"/>
          </a:p>
          <a:p>
            <a:pPr algn="just">
              <a:lnSpc>
                <a:spcPct val="80000"/>
              </a:lnSpc>
            </a:pPr>
            <a:endParaRPr lang="el-GR" sz="2000" smtClean="0"/>
          </a:p>
          <a:p>
            <a:pPr algn="just">
              <a:lnSpc>
                <a:spcPct val="80000"/>
              </a:lnSpc>
            </a:pPr>
            <a:endParaRPr lang="el-GR" sz="2000" smtClean="0"/>
          </a:p>
          <a:p>
            <a:pPr algn="just">
              <a:lnSpc>
                <a:spcPct val="80000"/>
              </a:lnSpc>
              <a:buFont typeface="Wingdings" pitchFamily="2" charset="2"/>
              <a:buNone/>
            </a:pPr>
            <a:r>
              <a:rPr lang="el-GR" sz="2000" smtClean="0"/>
              <a:t>Ο Α(</a:t>
            </a:r>
            <a:r>
              <a:rPr lang="en-US" sz="2000" smtClean="0"/>
              <a:t>t</a:t>
            </a:r>
            <a:r>
              <a:rPr lang="el-GR" sz="2000" smtClean="0"/>
              <a:t>) έχει διαστάσεις Ν </a:t>
            </a:r>
            <a:r>
              <a:rPr lang="en-US" sz="2000" smtClean="0"/>
              <a:t>x N </a:t>
            </a:r>
            <a:r>
              <a:rPr lang="el-GR" sz="2000" smtClean="0"/>
              <a:t>και ονομάζεται πίνακας συστήματος</a:t>
            </a:r>
          </a:p>
          <a:p>
            <a:pPr algn="just">
              <a:lnSpc>
                <a:spcPct val="80000"/>
              </a:lnSpc>
              <a:buFont typeface="Wingdings" pitchFamily="2" charset="2"/>
              <a:buNone/>
            </a:pPr>
            <a:r>
              <a:rPr lang="el-GR" sz="2000" smtClean="0"/>
              <a:t>Ο </a:t>
            </a:r>
            <a:r>
              <a:rPr lang="en-US" sz="2000" smtClean="0"/>
              <a:t>B</a:t>
            </a:r>
            <a:r>
              <a:rPr lang="el-GR" sz="2000" smtClean="0"/>
              <a:t>(</a:t>
            </a:r>
            <a:r>
              <a:rPr lang="en-US" sz="2000" smtClean="0"/>
              <a:t>t</a:t>
            </a:r>
            <a:r>
              <a:rPr lang="el-GR" sz="2000" smtClean="0"/>
              <a:t>) έχει διαστάσεις Ν </a:t>
            </a:r>
            <a:r>
              <a:rPr lang="en-US" sz="2000" smtClean="0"/>
              <a:t>x K </a:t>
            </a:r>
            <a:r>
              <a:rPr lang="el-GR" sz="2000" smtClean="0"/>
              <a:t>και ονομάζεται πίνακας εισόδου.</a:t>
            </a:r>
          </a:p>
          <a:p>
            <a:pPr algn="just">
              <a:lnSpc>
                <a:spcPct val="80000"/>
              </a:lnSpc>
              <a:buFont typeface="Wingdings" pitchFamily="2" charset="2"/>
              <a:buNone/>
            </a:pPr>
            <a:r>
              <a:rPr lang="el-GR" sz="2000" smtClean="0"/>
              <a:t>Ο </a:t>
            </a:r>
            <a:r>
              <a:rPr lang="en-US" sz="2000" smtClean="0"/>
              <a:t>C</a:t>
            </a:r>
            <a:r>
              <a:rPr lang="el-GR" sz="2000" smtClean="0"/>
              <a:t>(</a:t>
            </a:r>
            <a:r>
              <a:rPr lang="en-US" sz="2000" smtClean="0"/>
              <a:t>t</a:t>
            </a:r>
            <a:r>
              <a:rPr lang="el-GR" sz="2000" smtClean="0"/>
              <a:t>) έχει διαστάσεις </a:t>
            </a:r>
            <a:r>
              <a:rPr lang="en-US" sz="2000" smtClean="0"/>
              <a:t>L x N </a:t>
            </a:r>
            <a:r>
              <a:rPr lang="el-GR" sz="2000" smtClean="0"/>
              <a:t>και ονομάζεται πίνακας μέτρησης.</a:t>
            </a:r>
          </a:p>
          <a:p>
            <a:pPr algn="just">
              <a:lnSpc>
                <a:spcPct val="80000"/>
              </a:lnSpc>
              <a:buFont typeface="Wingdings" pitchFamily="2" charset="2"/>
              <a:buNone/>
            </a:pPr>
            <a:r>
              <a:rPr lang="el-GR" sz="2000" smtClean="0"/>
              <a:t>Ο </a:t>
            </a:r>
            <a:r>
              <a:rPr lang="en-US" sz="2000" smtClean="0"/>
              <a:t>D</a:t>
            </a:r>
            <a:r>
              <a:rPr lang="el-GR" sz="2000" smtClean="0"/>
              <a:t>(</a:t>
            </a:r>
            <a:r>
              <a:rPr lang="en-US" sz="2000" smtClean="0"/>
              <a:t>t</a:t>
            </a:r>
            <a:r>
              <a:rPr lang="el-GR" sz="2000" smtClean="0"/>
              <a:t>) έχει διαστάσεις </a:t>
            </a:r>
            <a:r>
              <a:rPr lang="en-US" sz="2000" smtClean="0"/>
              <a:t>L x K </a:t>
            </a:r>
            <a:r>
              <a:rPr lang="el-GR" sz="2000" smtClean="0"/>
              <a:t>και ονομάζεται πίνακας εξόδου (είσοδος)</a:t>
            </a:r>
          </a:p>
          <a:p>
            <a:pPr algn="just">
              <a:lnSpc>
                <a:spcPct val="80000"/>
              </a:lnSpc>
              <a:buFont typeface="Wingdings" pitchFamily="2" charset="2"/>
              <a:buNone/>
            </a:pPr>
            <a:endParaRPr lang="el-GR" sz="2000" smtClean="0"/>
          </a:p>
          <a:p>
            <a:pPr algn="just">
              <a:lnSpc>
                <a:spcPct val="80000"/>
              </a:lnSpc>
              <a:buFont typeface="Wingdings" pitchFamily="2" charset="2"/>
              <a:buNone/>
            </a:pPr>
            <a:endParaRPr lang="el-GR" sz="2000" smtClean="0"/>
          </a:p>
          <a:p>
            <a:pPr algn="just">
              <a:lnSpc>
                <a:spcPct val="80000"/>
              </a:lnSpc>
              <a:buFont typeface="Wingdings" pitchFamily="2" charset="2"/>
              <a:buNone/>
            </a:pPr>
            <a:r>
              <a:rPr lang="el-GR" sz="2000" b="1" u="sng" smtClean="0"/>
              <a:t>Παρατήρηση</a:t>
            </a:r>
            <a:r>
              <a:rPr lang="el-GR" sz="2000" u="sng" smtClean="0"/>
              <a:t>:</a:t>
            </a:r>
            <a:r>
              <a:rPr lang="el-GR" sz="2000" smtClean="0"/>
              <a:t> Συνήθως ο πίνακας </a:t>
            </a:r>
            <a:r>
              <a:rPr lang="en-US" sz="2000" smtClean="0"/>
              <a:t>D </a:t>
            </a:r>
            <a:r>
              <a:rPr lang="el-GR" sz="2000" smtClean="0"/>
              <a:t>είναι μηδέν.</a:t>
            </a:r>
          </a:p>
          <a:p>
            <a:pPr>
              <a:lnSpc>
                <a:spcPct val="80000"/>
              </a:lnSpc>
              <a:buFont typeface="Wingdings" pitchFamily="2" charset="2"/>
              <a:buNone/>
            </a:pPr>
            <a:endParaRPr lang="el-GR"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124200" y="6356350"/>
            <a:ext cx="2895600" cy="365125"/>
          </a:xfrm>
        </p:spPr>
        <p:txBody>
          <a:bodyPr rtlCol="0" anchor="ctr"/>
          <a:lstStyle/>
          <a:p>
            <a:pPr fontAlgn="auto">
              <a:spcBef>
                <a:spcPts val="0"/>
              </a:spcBef>
              <a:spcAft>
                <a:spcPts val="0"/>
              </a:spcAft>
              <a:defRPr/>
            </a:pPr>
            <a:fld id="{E9BD0557-F382-444F-9E91-0006A8B0EF3C}" type="slidenum">
              <a:rPr lang="el-GR">
                <a:solidFill>
                  <a:schemeClr val="tx1">
                    <a:tint val="75000"/>
                  </a:schemeClr>
                </a:solidFill>
                <a:latin typeface="+mn-lt"/>
              </a:rPr>
              <a:pPr fontAlgn="auto">
                <a:spcBef>
                  <a:spcPts val="0"/>
                </a:spcBef>
                <a:spcAft>
                  <a:spcPts val="0"/>
                </a:spcAft>
                <a:defRPr/>
              </a:pPr>
              <a:t>19</a:t>
            </a:fld>
            <a:endParaRPr lang="el-GR" dirty="0">
              <a:solidFill>
                <a:schemeClr val="tx1">
                  <a:tint val="75000"/>
                </a:schemeClr>
              </a:solidFill>
              <a:latin typeface="+mn-lt"/>
            </a:endParaRPr>
          </a:p>
        </p:txBody>
      </p:sp>
      <p:sp>
        <p:nvSpPr>
          <p:cNvPr id="25602" name="Rectangle 10"/>
          <p:cNvSpPr>
            <a:spLocks noChangeArrowheads="1"/>
          </p:cNvSpPr>
          <p:nvPr/>
        </p:nvSpPr>
        <p:spPr bwMode="auto">
          <a:xfrm>
            <a:off x="152400" y="15240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sp>
        <p:nvSpPr>
          <p:cNvPr id="25603" name="Subtitle 2"/>
          <p:cNvSpPr txBox="1">
            <a:spLocks/>
          </p:cNvSpPr>
          <p:nvPr/>
        </p:nvSpPr>
        <p:spPr bwMode="auto">
          <a:xfrm>
            <a:off x="468313" y="476250"/>
            <a:ext cx="8229600" cy="5976938"/>
          </a:xfrm>
          <a:prstGeom prst="rect">
            <a:avLst/>
          </a:prstGeom>
          <a:noFill/>
          <a:ln w="9525">
            <a:noFill/>
            <a:miter lim="800000"/>
            <a:headEnd/>
            <a:tailEnd/>
          </a:ln>
        </p:spPr>
        <p:txBody>
          <a:bodyPr/>
          <a:lstStyle/>
          <a:p>
            <a:pPr marL="342900" indent="-342900">
              <a:lnSpc>
                <a:spcPct val="80000"/>
              </a:lnSpc>
              <a:spcBef>
                <a:spcPct val="20000"/>
              </a:spcBef>
              <a:buFont typeface="Arial" charset="0"/>
              <a:buChar char="•"/>
            </a:pPr>
            <a:r>
              <a:rPr lang="el-GR" sz="1900">
                <a:latin typeface="Calibri" pitchFamily="34" charset="0"/>
              </a:rPr>
              <a:t>Για Γραμμικά Χρονικά Αμετάβλητα</a:t>
            </a:r>
            <a:r>
              <a:rPr lang="en-US" sz="1900">
                <a:latin typeface="Calibri" pitchFamily="34" charset="0"/>
              </a:rPr>
              <a:t> </a:t>
            </a:r>
            <a:r>
              <a:rPr lang="el-GR" sz="1900">
                <a:latin typeface="Calibri" pitchFamily="34" charset="0"/>
              </a:rPr>
              <a:t>συστήματα οι καταστατικές εξισώσεις είναι</a:t>
            </a:r>
          </a:p>
          <a:p>
            <a:pPr marL="342900" indent="-342900">
              <a:lnSpc>
                <a:spcPct val="80000"/>
              </a:lnSpc>
              <a:spcBef>
                <a:spcPct val="20000"/>
              </a:spcBef>
              <a:buFont typeface="Arial" charset="0"/>
              <a:buChar char="•"/>
            </a:pPr>
            <a:endParaRPr lang="el-GR" sz="1900">
              <a:latin typeface="Calibri" pitchFamily="34" charset="0"/>
            </a:endParaRPr>
          </a:p>
          <a:p>
            <a:pPr marL="342900" indent="-342900">
              <a:lnSpc>
                <a:spcPct val="80000"/>
              </a:lnSpc>
              <a:spcBef>
                <a:spcPct val="20000"/>
              </a:spcBef>
              <a:buFont typeface="Arial" charset="0"/>
              <a:buNone/>
            </a:pPr>
            <a:r>
              <a:rPr lang="en-GB" sz="1900" i="1">
                <a:latin typeface="Calibri" pitchFamily="34" charset="0"/>
              </a:rPr>
              <a:t>ẋ(</a:t>
            </a:r>
            <a:r>
              <a:rPr lang="en-US" sz="1900" i="1">
                <a:latin typeface="Calibri" pitchFamily="34" charset="0"/>
              </a:rPr>
              <a:t>t) = Ax(t) + Bu(t)</a:t>
            </a:r>
            <a:endParaRPr lang="el-GR" sz="1900" i="1">
              <a:latin typeface="Calibri" pitchFamily="34" charset="0"/>
            </a:endParaRPr>
          </a:p>
          <a:p>
            <a:pPr marL="342900" indent="-342900">
              <a:lnSpc>
                <a:spcPct val="80000"/>
              </a:lnSpc>
              <a:spcBef>
                <a:spcPct val="20000"/>
              </a:spcBef>
              <a:buFont typeface="Arial" charset="0"/>
              <a:buNone/>
            </a:pPr>
            <a:r>
              <a:rPr lang="en-US" sz="1900" i="1">
                <a:latin typeface="Calibri" pitchFamily="34" charset="0"/>
              </a:rPr>
              <a:t>y</a:t>
            </a:r>
            <a:r>
              <a:rPr lang="el-GR" sz="1900" i="1">
                <a:latin typeface="Calibri" pitchFamily="34" charset="0"/>
              </a:rPr>
              <a:t>(</a:t>
            </a:r>
            <a:r>
              <a:rPr lang="en-US" sz="1900" i="1">
                <a:latin typeface="Calibri" pitchFamily="34" charset="0"/>
              </a:rPr>
              <a:t>t</a:t>
            </a:r>
            <a:r>
              <a:rPr lang="el-GR" sz="1900" i="1">
                <a:latin typeface="Calibri" pitchFamily="34" charset="0"/>
              </a:rPr>
              <a:t>)</a:t>
            </a:r>
            <a:r>
              <a:rPr lang="en-US" sz="1900" i="1">
                <a:latin typeface="Calibri" pitchFamily="34" charset="0"/>
              </a:rPr>
              <a:t> </a:t>
            </a:r>
            <a:r>
              <a:rPr lang="el-GR" sz="1900" i="1">
                <a:latin typeface="Calibri" pitchFamily="34" charset="0"/>
              </a:rPr>
              <a:t>=</a:t>
            </a:r>
            <a:r>
              <a:rPr lang="en-US" sz="1900" i="1">
                <a:latin typeface="Calibri" pitchFamily="34" charset="0"/>
              </a:rPr>
              <a:t> Cx</a:t>
            </a:r>
            <a:r>
              <a:rPr lang="el-GR" sz="1900" i="1">
                <a:latin typeface="Calibri" pitchFamily="34" charset="0"/>
              </a:rPr>
              <a:t>(</a:t>
            </a:r>
            <a:r>
              <a:rPr lang="en-US" sz="1900" i="1">
                <a:latin typeface="Calibri" pitchFamily="34" charset="0"/>
              </a:rPr>
              <a:t>t</a:t>
            </a:r>
            <a:r>
              <a:rPr lang="el-GR" sz="1900" i="1">
                <a:latin typeface="Calibri" pitchFamily="34" charset="0"/>
              </a:rPr>
              <a:t>)</a:t>
            </a:r>
            <a:r>
              <a:rPr lang="en-US" sz="1900" i="1">
                <a:latin typeface="Calibri" pitchFamily="34" charset="0"/>
              </a:rPr>
              <a:t> </a:t>
            </a:r>
            <a:r>
              <a:rPr lang="el-GR" sz="1900" i="1">
                <a:latin typeface="Calibri" pitchFamily="34" charset="0"/>
              </a:rPr>
              <a:t>+</a:t>
            </a:r>
            <a:r>
              <a:rPr lang="en-US" sz="1900" i="1">
                <a:latin typeface="Calibri" pitchFamily="34" charset="0"/>
              </a:rPr>
              <a:t> Du</a:t>
            </a:r>
            <a:r>
              <a:rPr lang="el-GR" sz="1900" i="1">
                <a:latin typeface="Calibri" pitchFamily="34" charset="0"/>
              </a:rPr>
              <a:t>(</a:t>
            </a:r>
            <a:r>
              <a:rPr lang="en-US" sz="1900" i="1">
                <a:latin typeface="Calibri" pitchFamily="34" charset="0"/>
              </a:rPr>
              <a:t>t</a:t>
            </a:r>
            <a:r>
              <a:rPr lang="el-GR" sz="1900" i="1">
                <a:latin typeface="Calibri" pitchFamily="34" charset="0"/>
              </a:rPr>
              <a:t>) </a:t>
            </a:r>
          </a:p>
          <a:p>
            <a:pPr marL="342900" indent="-342900">
              <a:lnSpc>
                <a:spcPct val="80000"/>
              </a:lnSpc>
              <a:spcBef>
                <a:spcPct val="20000"/>
              </a:spcBef>
              <a:buFont typeface="Arial" charset="0"/>
              <a:buNone/>
            </a:pPr>
            <a:endParaRPr lang="el-GR" sz="1900">
              <a:latin typeface="Calibri" pitchFamily="34" charset="0"/>
            </a:endParaRPr>
          </a:p>
          <a:p>
            <a:pPr marL="342900" indent="-342900" algn="just">
              <a:lnSpc>
                <a:spcPct val="80000"/>
              </a:lnSpc>
              <a:spcBef>
                <a:spcPct val="20000"/>
              </a:spcBef>
              <a:buFont typeface="Arial" charset="0"/>
              <a:buNone/>
            </a:pPr>
            <a:r>
              <a:rPr lang="en-US" sz="1900">
                <a:latin typeface="Calibri" pitchFamily="34" charset="0"/>
              </a:rPr>
              <a:t>	</a:t>
            </a:r>
            <a:r>
              <a:rPr lang="el-GR" sz="1900">
                <a:latin typeface="Calibri" pitchFamily="34" charset="0"/>
              </a:rPr>
              <a:t>όπου οι μεταβλητές </a:t>
            </a:r>
            <a:r>
              <a:rPr lang="en-US" sz="1900">
                <a:latin typeface="Calibri" pitchFamily="34" charset="0"/>
              </a:rPr>
              <a:t>x</a:t>
            </a:r>
            <a:r>
              <a:rPr lang="el-GR" sz="1900">
                <a:latin typeface="Calibri" pitchFamily="34" charset="0"/>
              </a:rPr>
              <a:t>(</a:t>
            </a:r>
            <a:r>
              <a:rPr lang="en-US" sz="1900">
                <a:latin typeface="Calibri" pitchFamily="34" charset="0"/>
              </a:rPr>
              <a:t>t</a:t>
            </a:r>
            <a:r>
              <a:rPr lang="el-GR" sz="1900">
                <a:latin typeface="Calibri" pitchFamily="34" charset="0"/>
              </a:rPr>
              <a:t>), </a:t>
            </a:r>
            <a:r>
              <a:rPr lang="en-US" sz="1900">
                <a:latin typeface="Calibri" pitchFamily="34" charset="0"/>
              </a:rPr>
              <a:t>u</a:t>
            </a:r>
            <a:r>
              <a:rPr lang="el-GR" sz="1900">
                <a:latin typeface="Calibri" pitchFamily="34" charset="0"/>
              </a:rPr>
              <a:t>(</a:t>
            </a:r>
            <a:r>
              <a:rPr lang="en-US" sz="1900">
                <a:latin typeface="Calibri" pitchFamily="34" charset="0"/>
              </a:rPr>
              <a:t>t</a:t>
            </a:r>
            <a:r>
              <a:rPr lang="el-GR" sz="1900">
                <a:latin typeface="Calibri" pitchFamily="34" charset="0"/>
              </a:rPr>
              <a:t>), </a:t>
            </a:r>
            <a:r>
              <a:rPr lang="en-US" sz="1900">
                <a:latin typeface="Calibri" pitchFamily="34" charset="0"/>
              </a:rPr>
              <a:t>y</a:t>
            </a:r>
            <a:r>
              <a:rPr lang="el-GR" sz="1900">
                <a:latin typeface="Calibri" pitchFamily="34" charset="0"/>
              </a:rPr>
              <a:t>(</a:t>
            </a:r>
            <a:r>
              <a:rPr lang="en-US" sz="1900">
                <a:latin typeface="Calibri" pitchFamily="34" charset="0"/>
              </a:rPr>
              <a:t>t</a:t>
            </a:r>
            <a:r>
              <a:rPr lang="el-GR" sz="1900">
                <a:latin typeface="Calibri" pitchFamily="34" charset="0"/>
              </a:rPr>
              <a:t>) και οι πίνακες Α, Β, </a:t>
            </a:r>
            <a:r>
              <a:rPr lang="en-US" sz="1900">
                <a:latin typeface="Calibri" pitchFamily="34" charset="0"/>
              </a:rPr>
              <a:t>C </a:t>
            </a:r>
            <a:r>
              <a:rPr lang="el-GR" sz="1900">
                <a:latin typeface="Calibri" pitchFamily="34" charset="0"/>
              </a:rPr>
              <a:t>και </a:t>
            </a:r>
            <a:r>
              <a:rPr lang="en-US" sz="1900">
                <a:latin typeface="Calibri" pitchFamily="34" charset="0"/>
              </a:rPr>
              <a:t>D</a:t>
            </a:r>
            <a:r>
              <a:rPr lang="el-GR" sz="1900">
                <a:latin typeface="Calibri" pitchFamily="34" charset="0"/>
              </a:rPr>
              <a:t> ορίζονται όπως και στην περίπτωση των γραμμικών αλλά χρονικά μεταβαλλόμενων συστήμάτων</a:t>
            </a:r>
          </a:p>
          <a:p>
            <a:pPr marL="342900" indent="-342900" algn="just">
              <a:lnSpc>
                <a:spcPct val="80000"/>
              </a:lnSpc>
              <a:spcBef>
                <a:spcPct val="20000"/>
              </a:spcBef>
              <a:buFont typeface="Arial" charset="0"/>
              <a:buNone/>
            </a:pPr>
            <a:endParaRPr lang="el-GR" sz="1900">
              <a:latin typeface="Calibri" pitchFamily="34" charset="0"/>
            </a:endParaRPr>
          </a:p>
          <a:p>
            <a:pPr marL="342900" indent="-342900" algn="just">
              <a:lnSpc>
                <a:spcPct val="80000"/>
              </a:lnSpc>
              <a:spcBef>
                <a:spcPct val="20000"/>
              </a:spcBef>
              <a:buFont typeface="Arial" charset="0"/>
              <a:buNone/>
            </a:pPr>
            <a:r>
              <a:rPr lang="en-US" sz="1900">
                <a:latin typeface="Calibri" pitchFamily="34" charset="0"/>
              </a:rPr>
              <a:t>	</a:t>
            </a:r>
            <a:r>
              <a:rPr lang="el-GR" sz="1900">
                <a:latin typeface="Calibri" pitchFamily="34" charset="0"/>
              </a:rPr>
              <a:t>Τέλος για </a:t>
            </a:r>
            <a:r>
              <a:rPr lang="en-US" sz="1900">
                <a:latin typeface="Calibri" pitchFamily="34" charset="0"/>
              </a:rPr>
              <a:t>SISO </a:t>
            </a:r>
            <a:r>
              <a:rPr lang="el-GR" sz="1900">
                <a:latin typeface="Calibri" pitchFamily="34" charset="0"/>
              </a:rPr>
              <a:t>(βιβλίο –Θεοδωρίδης) οι καταστατικές εξισώσεις είναι για ΓΧΑ συστήματα.</a:t>
            </a:r>
          </a:p>
          <a:p>
            <a:pPr marL="342900" indent="-342900">
              <a:lnSpc>
                <a:spcPct val="80000"/>
              </a:lnSpc>
              <a:spcBef>
                <a:spcPct val="20000"/>
              </a:spcBef>
              <a:buFont typeface="Arial" charset="0"/>
              <a:buNone/>
            </a:pPr>
            <a:endParaRPr lang="el-GR" sz="1900">
              <a:latin typeface="Calibri" pitchFamily="34" charset="0"/>
            </a:endParaRPr>
          </a:p>
          <a:p>
            <a:pPr marL="342900" indent="-342900">
              <a:lnSpc>
                <a:spcPct val="80000"/>
              </a:lnSpc>
              <a:spcBef>
                <a:spcPct val="20000"/>
              </a:spcBef>
              <a:buFont typeface="Arial" charset="0"/>
              <a:buNone/>
            </a:pPr>
            <a:r>
              <a:rPr lang="en-GB" sz="1900" i="1">
                <a:latin typeface="Calibri" pitchFamily="34" charset="0"/>
              </a:rPr>
              <a:t>ẋ(</a:t>
            </a:r>
            <a:r>
              <a:rPr lang="en-US" sz="1900" i="1">
                <a:latin typeface="Calibri" pitchFamily="34" charset="0"/>
              </a:rPr>
              <a:t>t) = Ax(t)</a:t>
            </a:r>
            <a:r>
              <a:rPr lang="el-GR" sz="1900" i="1">
                <a:latin typeface="Calibri" pitchFamily="34" charset="0"/>
              </a:rPr>
              <a:t> </a:t>
            </a:r>
            <a:r>
              <a:rPr lang="en-US" sz="1900" i="1">
                <a:latin typeface="Calibri" pitchFamily="34" charset="0"/>
              </a:rPr>
              <a:t>+</a:t>
            </a:r>
            <a:r>
              <a:rPr lang="el-GR" sz="1900" i="1">
                <a:latin typeface="Calibri" pitchFamily="34" charset="0"/>
              </a:rPr>
              <a:t> </a:t>
            </a:r>
            <a:r>
              <a:rPr lang="en-US" sz="1900" i="1">
                <a:latin typeface="Calibri" pitchFamily="34" charset="0"/>
              </a:rPr>
              <a:t>bu(t)</a:t>
            </a:r>
            <a:endParaRPr lang="el-GR" sz="1900" i="1">
              <a:latin typeface="Calibri" pitchFamily="34" charset="0"/>
            </a:endParaRPr>
          </a:p>
          <a:p>
            <a:pPr marL="342900" indent="-342900">
              <a:lnSpc>
                <a:spcPct val="80000"/>
              </a:lnSpc>
              <a:spcBef>
                <a:spcPct val="20000"/>
              </a:spcBef>
              <a:buFont typeface="Arial" charset="0"/>
              <a:buNone/>
            </a:pPr>
            <a:r>
              <a:rPr lang="en-US" sz="1900" i="1">
                <a:latin typeface="Calibri" pitchFamily="34" charset="0"/>
              </a:rPr>
              <a:t>y</a:t>
            </a:r>
            <a:r>
              <a:rPr lang="el-GR" sz="1900" i="1">
                <a:latin typeface="Calibri" pitchFamily="34" charset="0"/>
              </a:rPr>
              <a:t>(</a:t>
            </a:r>
            <a:r>
              <a:rPr lang="en-US" sz="1900" i="1">
                <a:latin typeface="Calibri" pitchFamily="34" charset="0"/>
              </a:rPr>
              <a:t>t</a:t>
            </a:r>
            <a:r>
              <a:rPr lang="el-GR" sz="1900" i="1">
                <a:latin typeface="Calibri" pitchFamily="34" charset="0"/>
              </a:rPr>
              <a:t>)</a:t>
            </a:r>
            <a:r>
              <a:rPr lang="en-US" sz="1900" i="1">
                <a:latin typeface="Calibri" pitchFamily="34" charset="0"/>
              </a:rPr>
              <a:t> </a:t>
            </a:r>
            <a:r>
              <a:rPr lang="el-GR" sz="1900" i="1">
                <a:latin typeface="Calibri" pitchFamily="34" charset="0"/>
              </a:rPr>
              <a:t>=</a:t>
            </a:r>
            <a:r>
              <a:rPr lang="en-US" sz="1900" i="1">
                <a:latin typeface="Calibri" pitchFamily="34" charset="0"/>
              </a:rPr>
              <a:t> c</a:t>
            </a:r>
            <a:r>
              <a:rPr lang="en-US" sz="1900" i="1" baseline="30000">
                <a:latin typeface="Calibri" pitchFamily="34" charset="0"/>
              </a:rPr>
              <a:t>T</a:t>
            </a:r>
            <a:r>
              <a:rPr lang="en-US" sz="1900" i="1">
                <a:latin typeface="Calibri" pitchFamily="34" charset="0"/>
              </a:rPr>
              <a:t>x(t</a:t>
            </a:r>
            <a:r>
              <a:rPr lang="el-GR" sz="1900" i="1">
                <a:latin typeface="Calibri" pitchFamily="34" charset="0"/>
              </a:rPr>
              <a:t>)</a:t>
            </a:r>
            <a:r>
              <a:rPr lang="en-US" sz="1900" i="1">
                <a:latin typeface="Calibri" pitchFamily="34" charset="0"/>
              </a:rPr>
              <a:t> </a:t>
            </a:r>
            <a:r>
              <a:rPr lang="el-GR" sz="1900" i="1">
                <a:latin typeface="Calibri" pitchFamily="34" charset="0"/>
              </a:rPr>
              <a:t>+</a:t>
            </a:r>
            <a:r>
              <a:rPr lang="en-US" sz="1900" i="1">
                <a:latin typeface="Calibri" pitchFamily="34" charset="0"/>
              </a:rPr>
              <a:t> </a:t>
            </a:r>
            <a:r>
              <a:rPr lang="en-GB" sz="1900" i="1">
                <a:latin typeface="Calibri" pitchFamily="34" charset="0"/>
              </a:rPr>
              <a:t>d</a:t>
            </a:r>
            <a:r>
              <a:rPr lang="en-US" sz="1900" i="1">
                <a:latin typeface="Calibri" pitchFamily="34" charset="0"/>
              </a:rPr>
              <a:t>u</a:t>
            </a:r>
            <a:r>
              <a:rPr lang="el-GR" sz="1900" i="1">
                <a:latin typeface="Calibri" pitchFamily="34" charset="0"/>
              </a:rPr>
              <a:t>(</a:t>
            </a:r>
            <a:r>
              <a:rPr lang="en-US" sz="1900" i="1">
                <a:latin typeface="Calibri" pitchFamily="34" charset="0"/>
              </a:rPr>
              <a:t>t</a:t>
            </a:r>
            <a:r>
              <a:rPr lang="el-GR" sz="1900" i="1">
                <a:latin typeface="Calibri" pitchFamily="34" charset="0"/>
              </a:rPr>
              <a:t>) </a:t>
            </a:r>
          </a:p>
          <a:p>
            <a:pPr marL="342900" indent="-342900">
              <a:lnSpc>
                <a:spcPct val="80000"/>
              </a:lnSpc>
              <a:spcBef>
                <a:spcPct val="20000"/>
              </a:spcBef>
              <a:buFont typeface="Arial" charset="0"/>
              <a:buNone/>
            </a:pPr>
            <a:r>
              <a:rPr lang="el-GR" sz="1900">
                <a:latin typeface="Calibri" pitchFamily="34" charset="0"/>
              </a:rPr>
              <a:t> </a:t>
            </a:r>
          </a:p>
          <a:p>
            <a:pPr marL="342900" indent="-342900">
              <a:lnSpc>
                <a:spcPct val="80000"/>
              </a:lnSpc>
              <a:spcBef>
                <a:spcPct val="20000"/>
              </a:spcBef>
              <a:buFont typeface="Arial" charset="0"/>
              <a:buNone/>
            </a:pPr>
            <a:r>
              <a:rPr lang="el-GR" sz="1900">
                <a:latin typeface="Calibri" pitchFamily="34" charset="0"/>
              </a:rPr>
              <a:t>(όπου οι διαστάσεις των μεταβλητών και πινάκων ορίζονται αναλόγως)</a:t>
            </a:r>
          </a:p>
          <a:p>
            <a:pPr marL="342900" indent="-342900">
              <a:lnSpc>
                <a:spcPct val="80000"/>
              </a:lnSpc>
              <a:spcBef>
                <a:spcPct val="20000"/>
              </a:spcBef>
              <a:buFont typeface="Arial" charset="0"/>
              <a:buNone/>
            </a:pPr>
            <a:r>
              <a:rPr lang="el-GR" sz="1900">
                <a:latin typeface="Calibri" pitchFamily="34" charset="0"/>
              </a:rPr>
              <a:t> </a:t>
            </a:r>
          </a:p>
          <a:p>
            <a:pPr marL="342900" indent="-342900">
              <a:lnSpc>
                <a:spcPct val="80000"/>
              </a:lnSpc>
              <a:spcBef>
                <a:spcPct val="20000"/>
              </a:spcBef>
              <a:buFont typeface="Arial" charset="0"/>
              <a:buChar char="•"/>
            </a:pPr>
            <a:r>
              <a:rPr lang="el-GR" sz="1900" u="sng">
                <a:latin typeface="Calibri" pitchFamily="34" charset="0"/>
              </a:rPr>
              <a:t>Παρατήρηση:</a:t>
            </a:r>
            <a:endParaRPr lang="en-US" sz="1900" u="sng">
              <a:latin typeface="Calibri" pitchFamily="34" charset="0"/>
            </a:endParaRPr>
          </a:p>
          <a:p>
            <a:pPr marL="342900" indent="-342900">
              <a:lnSpc>
                <a:spcPct val="80000"/>
              </a:lnSpc>
              <a:spcBef>
                <a:spcPct val="20000"/>
              </a:spcBef>
              <a:buFont typeface="Arial" charset="0"/>
              <a:buNone/>
            </a:pPr>
            <a:r>
              <a:rPr lang="en-US" sz="1900">
                <a:latin typeface="Calibri" pitchFamily="34" charset="0"/>
              </a:rPr>
              <a:t>	</a:t>
            </a:r>
            <a:r>
              <a:rPr lang="el-GR" sz="1900">
                <a:latin typeface="Calibri" pitchFamily="34" charset="0"/>
              </a:rPr>
              <a:t>Στα </a:t>
            </a:r>
            <a:r>
              <a:rPr lang="en-US" sz="1900">
                <a:latin typeface="Calibri" pitchFamily="34" charset="0"/>
              </a:rPr>
              <a:t>SISO </a:t>
            </a:r>
            <a:r>
              <a:rPr lang="el-GR" sz="1900">
                <a:latin typeface="Calibri" pitchFamily="34" charset="0"/>
              </a:rPr>
              <a:t>συστήματα, το δυναμικό σύστημα διεγείρεται από μια μόνο είσοδο </a:t>
            </a:r>
            <a:r>
              <a:rPr lang="en-US" sz="1900">
                <a:latin typeface="Calibri" pitchFamily="34" charset="0"/>
              </a:rPr>
              <a:t>u</a:t>
            </a:r>
            <a:r>
              <a:rPr lang="el-GR" sz="1900">
                <a:latin typeface="Calibri" pitchFamily="34" charset="0"/>
              </a:rPr>
              <a:t>(</a:t>
            </a:r>
            <a:r>
              <a:rPr lang="en-US" sz="1900">
                <a:latin typeface="Calibri" pitchFamily="34" charset="0"/>
              </a:rPr>
              <a:t>t</a:t>
            </a:r>
            <a:r>
              <a:rPr lang="el-GR" sz="1900">
                <a:latin typeface="Calibri" pitchFamily="34" charset="0"/>
              </a:rPr>
              <a:t>) και παρέχει μια μόνο έξοδο </a:t>
            </a:r>
            <a:r>
              <a:rPr lang="en-US" sz="1900">
                <a:latin typeface="Calibri" pitchFamily="34" charset="0"/>
              </a:rPr>
              <a:t>y</a:t>
            </a:r>
            <a:r>
              <a:rPr lang="el-GR" sz="1900">
                <a:latin typeface="Calibri" pitchFamily="34" charset="0"/>
              </a:rPr>
              <a:t>(</a:t>
            </a:r>
            <a:r>
              <a:rPr lang="en-US" sz="1900">
                <a:latin typeface="Calibri" pitchFamily="34" charset="0"/>
              </a:rPr>
              <a:t>t</a:t>
            </a:r>
            <a:r>
              <a:rPr lang="el-GR" sz="1900">
                <a:latin typeface="Calibri" pitchFamily="34" charset="0"/>
              </a:rPr>
              <a:t>).</a:t>
            </a:r>
          </a:p>
          <a:p>
            <a:pPr marL="342900" indent="-342900">
              <a:lnSpc>
                <a:spcPct val="80000"/>
              </a:lnSpc>
              <a:spcBef>
                <a:spcPct val="20000"/>
              </a:spcBef>
              <a:buFont typeface="Arial" charset="0"/>
              <a:buChar char="•"/>
            </a:pPr>
            <a:endParaRPr lang="el-GR" sz="2500">
              <a:latin typeface="Calibri" pitchFamily="34" charset="0"/>
            </a:endParaRPr>
          </a:p>
          <a:p>
            <a:pPr marL="342900" indent="-342900">
              <a:lnSpc>
                <a:spcPct val="80000"/>
              </a:lnSpc>
              <a:spcBef>
                <a:spcPct val="20000"/>
              </a:spcBef>
              <a:buFont typeface="Arial" charset="0"/>
              <a:buChar char="•"/>
            </a:pPr>
            <a:endParaRPr lang="el-GR" sz="250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620713"/>
            <a:ext cx="8229600" cy="5246687"/>
          </a:xfrm>
        </p:spPr>
        <p:txBody>
          <a:bodyPr/>
          <a:lstStyle/>
          <a:p>
            <a:pPr eaLnBrk="1" hangingPunct="1">
              <a:lnSpc>
                <a:spcPct val="90000"/>
              </a:lnSpc>
              <a:buFont typeface="Wingdings" pitchFamily="2" charset="2"/>
              <a:buNone/>
            </a:pPr>
            <a:r>
              <a:rPr lang="el-GR" sz="2800" b="1" smtClean="0">
                <a:latin typeface="Times New Roman" pitchFamily="18" charset="0"/>
              </a:rPr>
              <a:t>ΜΟΝΤΕΛΟΠΟΙΗΣΗ ΣΥΣΤΗΜΑΤΩΝ </a:t>
            </a:r>
            <a:endParaRPr lang="en-US" sz="2800" b="1" smtClean="0">
              <a:latin typeface="Times New Roman" pitchFamily="18" charset="0"/>
            </a:endParaRPr>
          </a:p>
          <a:p>
            <a:pPr eaLnBrk="1" hangingPunct="1">
              <a:lnSpc>
                <a:spcPct val="90000"/>
              </a:lnSpc>
            </a:pPr>
            <a:endParaRPr lang="en-US" sz="2800" smtClean="0">
              <a:latin typeface="Times New Roman" pitchFamily="18" charset="0"/>
            </a:endParaRPr>
          </a:p>
          <a:p>
            <a:pPr algn="just" eaLnBrk="1" hangingPunct="1">
              <a:lnSpc>
                <a:spcPct val="90000"/>
              </a:lnSpc>
              <a:buFont typeface="Wingdings" pitchFamily="2" charset="2"/>
              <a:buNone/>
            </a:pPr>
            <a:r>
              <a:rPr lang="el-GR" sz="2800" smtClean="0">
                <a:latin typeface="Times New Roman" pitchFamily="18" charset="0"/>
              </a:rPr>
              <a:t>Ένα σύστημα μπορεί να ορισθεί με τη βοήθεια δυο σημάτων </a:t>
            </a:r>
            <a:r>
              <a:rPr lang="en-US" sz="2800" smtClean="0">
                <a:latin typeface="Times New Roman" pitchFamily="18" charset="0"/>
              </a:rPr>
              <a:t>x(1) </a:t>
            </a:r>
            <a:r>
              <a:rPr lang="el-GR" sz="2800" smtClean="0">
                <a:latin typeface="Times New Roman" pitchFamily="18" charset="0"/>
              </a:rPr>
              <a:t>- είσοδος στο σήμα </a:t>
            </a:r>
            <a:r>
              <a:rPr lang="en-US" sz="2800" smtClean="0">
                <a:latin typeface="Times New Roman" pitchFamily="18" charset="0"/>
              </a:rPr>
              <a:t> y( )- </a:t>
            </a:r>
            <a:r>
              <a:rPr lang="el-GR" sz="2800" smtClean="0">
                <a:latin typeface="Times New Roman" pitchFamily="18" charset="0"/>
              </a:rPr>
              <a:t>έξοδος</a:t>
            </a:r>
            <a:r>
              <a:rPr lang="en-US" sz="2800" smtClean="0">
                <a:latin typeface="Times New Roman" pitchFamily="18" charset="0"/>
              </a:rPr>
              <a:t>.</a:t>
            </a:r>
            <a:endParaRPr lang="el-GR" sz="2800" smtClean="0">
              <a:latin typeface="Times New Roman" pitchFamily="18" charset="0"/>
            </a:endParaRPr>
          </a:p>
          <a:p>
            <a:pPr algn="just" eaLnBrk="1" hangingPunct="1">
              <a:lnSpc>
                <a:spcPct val="90000"/>
              </a:lnSpc>
              <a:buFont typeface="Wingdings" pitchFamily="2" charset="2"/>
              <a:buNone/>
            </a:pPr>
            <a:r>
              <a:rPr lang="el-GR" sz="2800" smtClean="0">
                <a:latin typeface="Times New Roman" pitchFamily="18" charset="0"/>
              </a:rPr>
              <a:t>Η έννοια του συστήματος είναι πάρα πολύ ευρεία και χρησιμοποιείται για την περιγραφή μιας πληθώρας συστημάτων.</a:t>
            </a:r>
            <a:endParaRPr lang="en-US" sz="2800" smtClean="0">
              <a:latin typeface="Times New Roman" pitchFamily="18" charset="0"/>
            </a:endParaRPr>
          </a:p>
          <a:p>
            <a:pPr algn="just" eaLnBrk="1" hangingPunct="1">
              <a:lnSpc>
                <a:spcPct val="90000"/>
              </a:lnSpc>
            </a:pPr>
            <a:endParaRPr lang="el-GR" sz="2800" smtClean="0">
              <a:latin typeface="Times New Roman" pitchFamily="18" charset="0"/>
            </a:endParaRPr>
          </a:p>
          <a:p>
            <a:pPr eaLnBrk="1" hangingPunct="1">
              <a:lnSpc>
                <a:spcPct val="90000"/>
              </a:lnSpc>
              <a:buFont typeface="Wingdings" pitchFamily="2" charset="2"/>
              <a:buNone/>
            </a:pPr>
            <a:r>
              <a:rPr lang="el-GR" sz="2800" smtClean="0">
                <a:latin typeface="Times New Roman" pitchFamily="18" charset="0"/>
              </a:rPr>
              <a:t>Τα συστήματα είναι:</a:t>
            </a:r>
          </a:p>
          <a:p>
            <a:pPr eaLnBrk="1" hangingPunct="1">
              <a:lnSpc>
                <a:spcPct val="90000"/>
              </a:lnSpc>
              <a:buFont typeface="Wingdings" pitchFamily="2" charset="2"/>
              <a:buNone/>
            </a:pPr>
            <a:r>
              <a:rPr lang="el-GR" sz="2800" smtClean="0">
                <a:latin typeface="Times New Roman" pitchFamily="18" charset="0"/>
              </a:rPr>
              <a:t>Α) Φύση (</a:t>
            </a:r>
            <a:r>
              <a:rPr lang="en-US" sz="2800" smtClean="0">
                <a:latin typeface="Times New Roman" pitchFamily="18" charset="0"/>
              </a:rPr>
              <a:t>Physical)</a:t>
            </a:r>
          </a:p>
          <a:p>
            <a:pPr eaLnBrk="1" hangingPunct="1">
              <a:lnSpc>
                <a:spcPct val="90000"/>
              </a:lnSpc>
              <a:buFont typeface="Wingdings" pitchFamily="2" charset="2"/>
              <a:buNone/>
            </a:pPr>
            <a:r>
              <a:rPr lang="el-GR" sz="2800" smtClean="0">
                <a:latin typeface="Times New Roman" pitchFamily="18" charset="0"/>
              </a:rPr>
              <a:t>Β) Φτιαγμένα από τον άνθρωπο (</a:t>
            </a:r>
            <a:r>
              <a:rPr lang="en-US" sz="2800" smtClean="0">
                <a:latin typeface="Times New Roman" pitchFamily="18" charset="0"/>
              </a:rPr>
              <a:t>Human made)</a:t>
            </a:r>
            <a:endParaRPr lang="el-GR" sz="2800" smtClean="0">
              <a:latin typeface="Times New Roman" pitchFamily="18" charset="0"/>
            </a:endParaRPr>
          </a:p>
          <a:p>
            <a:pPr eaLnBrk="1" hangingPunct="1">
              <a:lnSpc>
                <a:spcPct val="90000"/>
              </a:lnSpc>
            </a:pPr>
            <a:endParaRPr lang="el-GR"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 Θέση αριθμού διαφάνειας"/>
          <p:cNvSpPr>
            <a:spLocks noGrp="1"/>
          </p:cNvSpPr>
          <p:nvPr>
            <p:ph type="sldNum" sz="quarter" idx="12"/>
          </p:nvPr>
        </p:nvSpPr>
        <p:spPr/>
        <p:txBody>
          <a:bodyPr/>
          <a:lstStyle/>
          <a:p>
            <a:endParaRPr lang="el-GR" dirty="0"/>
          </a:p>
        </p:txBody>
      </p:sp>
      <p:sp>
        <p:nvSpPr>
          <p:cNvPr id="27650" name="Rectangle 2"/>
          <p:cNvSpPr>
            <a:spLocks noChangeArrowheads="1"/>
          </p:cNvSpPr>
          <p:nvPr/>
        </p:nvSpPr>
        <p:spPr bwMode="auto">
          <a:xfrm>
            <a:off x="2411413" y="2924175"/>
            <a:ext cx="3960812" cy="165735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7651" name="Text Box 3"/>
          <p:cNvSpPr txBox="1">
            <a:spLocks noChangeArrowheads="1"/>
          </p:cNvSpPr>
          <p:nvPr/>
        </p:nvSpPr>
        <p:spPr bwMode="auto">
          <a:xfrm>
            <a:off x="323850" y="115888"/>
            <a:ext cx="8820150" cy="519112"/>
          </a:xfrm>
          <a:prstGeom prst="rect">
            <a:avLst/>
          </a:prstGeom>
          <a:noFill/>
          <a:ln w="9525">
            <a:noFill/>
            <a:miter lim="800000"/>
            <a:headEnd/>
            <a:tailEnd/>
          </a:ln>
          <a:effectLst/>
        </p:spPr>
        <p:txBody>
          <a:bodyPr>
            <a:spAutoFit/>
          </a:bodyPr>
          <a:lstStyle/>
          <a:p>
            <a:pPr>
              <a:spcBef>
                <a:spcPct val="50000"/>
              </a:spcBef>
            </a:pPr>
            <a:r>
              <a:rPr lang="el-GR" sz="2800" b="1"/>
              <a:t>Εφαρμογές σε κατηγορίες γραμμικών συστημάτων (4)</a:t>
            </a:r>
          </a:p>
        </p:txBody>
      </p:sp>
      <p:sp>
        <p:nvSpPr>
          <p:cNvPr id="27652" name="Rectangle 4"/>
          <p:cNvSpPr>
            <a:spLocks noChangeArrowheads="1"/>
          </p:cNvSpPr>
          <p:nvPr/>
        </p:nvSpPr>
        <p:spPr bwMode="auto">
          <a:xfrm>
            <a:off x="250825" y="981075"/>
            <a:ext cx="8281988" cy="701675"/>
          </a:xfrm>
          <a:prstGeom prst="rect">
            <a:avLst/>
          </a:prstGeom>
          <a:noFill/>
          <a:ln w="9525">
            <a:noFill/>
            <a:miter lim="800000"/>
            <a:headEnd/>
            <a:tailEnd/>
          </a:ln>
          <a:effectLst/>
        </p:spPr>
        <p:txBody>
          <a:bodyPr anchor="ctr">
            <a:spAutoFit/>
          </a:bodyPr>
          <a:lstStyle/>
          <a:p>
            <a:r>
              <a:rPr lang="el-GR" sz="2000" u="sng"/>
              <a:t> Για αιτιατό χρονικώς αμετάβλητο σύστημα που είναι σε χαλάρωση την χρονική στιγμή </a:t>
            </a:r>
            <a:r>
              <a:rPr lang="en-US" sz="2000" i="1" u="sng"/>
              <a:t>t</a:t>
            </a:r>
            <a:r>
              <a:rPr lang="el-GR" sz="2000" i="1" u="sng"/>
              <a:t>=0</a:t>
            </a:r>
            <a:r>
              <a:rPr lang="el-GR" sz="2000" i="1" u="sng" baseline="30000"/>
              <a:t>-</a:t>
            </a:r>
            <a:r>
              <a:rPr lang="el-GR" sz="2000" u="sng"/>
              <a:t> </a:t>
            </a:r>
          </a:p>
        </p:txBody>
      </p:sp>
      <p:sp>
        <p:nvSpPr>
          <p:cNvPr id="27653" name="Rectangle 5"/>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4" name="Object 6"/>
          <p:cNvGraphicFramePr>
            <a:graphicFrameLocks noChangeAspect="1"/>
          </p:cNvGraphicFramePr>
          <p:nvPr/>
        </p:nvGraphicFramePr>
        <p:xfrm>
          <a:off x="2555875" y="3141663"/>
          <a:ext cx="3671888" cy="1171575"/>
        </p:xfrm>
        <a:graphic>
          <a:graphicData uri="http://schemas.openxmlformats.org/presentationml/2006/ole">
            <mc:AlternateContent xmlns:mc="http://schemas.openxmlformats.org/markup-compatibility/2006">
              <mc:Choice xmlns:v="urn:schemas-microsoft-com:vml" Requires="v">
                <p:oleObj spid="_x0000_s19459" name="Equation" r:id="rId3" imgW="1346200" imgH="431800" progId="">
                  <p:embed/>
                </p:oleObj>
              </mc:Choice>
              <mc:Fallback>
                <p:oleObj name="Equation" r:id="rId3" imgW="1346200" imgH="431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3141663"/>
                        <a:ext cx="3671888"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3 - Θέση αριθμού διαφάνειας"/>
          <p:cNvSpPr>
            <a:spLocks noGrp="1"/>
          </p:cNvSpPr>
          <p:nvPr>
            <p:ph type="sldNum" sz="quarter" idx="12"/>
          </p:nvPr>
        </p:nvSpPr>
        <p:spPr/>
        <p:txBody>
          <a:bodyPr/>
          <a:lstStyle/>
          <a:p>
            <a:endParaRPr lang="el-GR" dirty="0"/>
          </a:p>
        </p:txBody>
      </p:sp>
      <p:sp>
        <p:nvSpPr>
          <p:cNvPr id="29698" name="Rectangle 2"/>
          <p:cNvSpPr>
            <a:spLocks noChangeArrowheads="1"/>
          </p:cNvSpPr>
          <p:nvPr/>
        </p:nvSpPr>
        <p:spPr bwMode="auto">
          <a:xfrm>
            <a:off x="827088" y="5229225"/>
            <a:ext cx="2160587" cy="5762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9699" name="Rectangle 3"/>
          <p:cNvSpPr>
            <a:spLocks noChangeArrowheads="1"/>
          </p:cNvSpPr>
          <p:nvPr/>
        </p:nvSpPr>
        <p:spPr bwMode="auto">
          <a:xfrm>
            <a:off x="900113" y="115888"/>
            <a:ext cx="6694487" cy="519112"/>
          </a:xfrm>
          <a:prstGeom prst="rect">
            <a:avLst/>
          </a:prstGeom>
          <a:noFill/>
          <a:ln w="9525">
            <a:noFill/>
            <a:miter lim="800000"/>
            <a:headEnd/>
            <a:tailEnd/>
          </a:ln>
          <a:effectLst/>
        </p:spPr>
        <p:txBody>
          <a:bodyPr anchor="ctr">
            <a:spAutoFit/>
          </a:bodyPr>
          <a:lstStyle/>
          <a:p>
            <a:pPr lvl="1" algn="ctr">
              <a:tabLst>
                <a:tab pos="457200" algn="l"/>
              </a:tabLst>
            </a:pPr>
            <a:r>
              <a:rPr lang="el-GR" sz="2800" b="1"/>
              <a:t>Η Μήτρα συναρτήσεων μεταφοράς (3)</a:t>
            </a:r>
          </a:p>
        </p:txBody>
      </p:sp>
      <p:sp>
        <p:nvSpPr>
          <p:cNvPr id="29700" name="Rectangle 4"/>
          <p:cNvSpPr>
            <a:spLocks noChangeArrowheads="1"/>
          </p:cNvSpPr>
          <p:nvPr/>
        </p:nvSpPr>
        <p:spPr bwMode="auto">
          <a:xfrm>
            <a:off x="250825" y="901700"/>
            <a:ext cx="8569325" cy="641350"/>
          </a:xfrm>
          <a:prstGeom prst="rect">
            <a:avLst/>
          </a:prstGeom>
          <a:noFill/>
          <a:ln w="9525">
            <a:noFill/>
            <a:miter lim="800000"/>
            <a:headEnd/>
            <a:tailEnd/>
          </a:ln>
          <a:effectLst/>
        </p:spPr>
        <p:txBody>
          <a:bodyPr anchor="ctr">
            <a:spAutoFit/>
          </a:bodyPr>
          <a:lstStyle/>
          <a:p>
            <a:pPr algn="just"/>
            <a:r>
              <a:rPr lang="el-GR" sz="1800">
                <a:cs typeface="Times New Roman" pitchFamily="18" charset="0"/>
              </a:rPr>
              <a:t>Η Μήτρα συναρτήσεων μεταφοράς περιγράφει πλήρως τα χαρακτηριστικά  εισόδου-εξόδου των γραμμικών αιτιατών και χρονικώς αμετάβλητων συστημάτων.</a:t>
            </a:r>
          </a:p>
        </p:txBody>
      </p:sp>
      <p:sp>
        <p:nvSpPr>
          <p:cNvPr id="29701" name="Rectangle 5"/>
          <p:cNvSpPr>
            <a:spLocks noChangeArrowheads="1"/>
          </p:cNvSpPr>
          <p:nvPr/>
        </p:nvSpPr>
        <p:spPr bwMode="auto">
          <a:xfrm>
            <a:off x="323850" y="2060575"/>
            <a:ext cx="7234238" cy="366713"/>
          </a:xfrm>
          <a:prstGeom prst="rect">
            <a:avLst/>
          </a:prstGeom>
          <a:noFill/>
          <a:ln w="9525">
            <a:noFill/>
            <a:miter lim="800000"/>
            <a:headEnd/>
            <a:tailEnd/>
          </a:ln>
          <a:effectLst/>
        </p:spPr>
        <p:txBody>
          <a:bodyPr wrap="none" anchor="ctr">
            <a:spAutoFit/>
          </a:bodyPr>
          <a:lstStyle/>
          <a:p>
            <a:r>
              <a:rPr lang="el-GR" sz="1800"/>
              <a:t>Για ένα σύστημα που </a:t>
            </a:r>
            <a:r>
              <a:rPr lang="el-GR" sz="1800" b="1"/>
              <a:t>επί πλέον</a:t>
            </a:r>
            <a:r>
              <a:rPr lang="el-GR" sz="1800"/>
              <a:t> είναι σε χαλάρωση την χρονική στιγμή </a:t>
            </a:r>
            <a:r>
              <a:rPr lang="el-GR" sz="1800" i="1"/>
              <a:t>t=0,</a:t>
            </a:r>
            <a:r>
              <a:rPr lang="el-GR" sz="1800"/>
              <a:t> </a:t>
            </a:r>
          </a:p>
        </p:txBody>
      </p:sp>
      <p:sp>
        <p:nvSpPr>
          <p:cNvPr id="29702" name="Rectangle 6"/>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9703" name="Object 7"/>
          <p:cNvGraphicFramePr>
            <a:graphicFrameLocks noChangeAspect="1"/>
          </p:cNvGraphicFramePr>
          <p:nvPr/>
        </p:nvGraphicFramePr>
        <p:xfrm>
          <a:off x="762000" y="2438400"/>
          <a:ext cx="2520950" cy="798513"/>
        </p:xfrm>
        <a:graphic>
          <a:graphicData uri="http://schemas.openxmlformats.org/presentationml/2006/ole">
            <mc:AlternateContent xmlns:mc="http://schemas.openxmlformats.org/markup-compatibility/2006">
              <mc:Choice xmlns:v="urn:schemas-microsoft-com:vml" Requires="v">
                <p:oleObj spid="_x0000_s20483" name="Equation" r:id="rId3" imgW="1320227" imgH="418918" progId="">
                  <p:embed/>
                </p:oleObj>
              </mc:Choice>
              <mc:Fallback>
                <p:oleObj name="Equation" r:id="rId3" imgW="1320227" imgH="418918"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438400"/>
                        <a:ext cx="2520950"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4" name="Line 8"/>
          <p:cNvSpPr>
            <a:spLocks noChangeShapeType="1"/>
          </p:cNvSpPr>
          <p:nvPr/>
        </p:nvSpPr>
        <p:spPr bwMode="auto">
          <a:xfrm>
            <a:off x="1835150" y="3213100"/>
            <a:ext cx="0" cy="720725"/>
          </a:xfrm>
          <a:prstGeom prst="line">
            <a:avLst/>
          </a:prstGeom>
          <a:noFill/>
          <a:ln w="9525">
            <a:solidFill>
              <a:schemeClr val="tx1"/>
            </a:solidFill>
            <a:round/>
            <a:headEnd/>
            <a:tailEnd type="triangle" w="med" len="med"/>
          </a:ln>
          <a:effectLst/>
        </p:spPr>
        <p:txBody>
          <a:bodyPr/>
          <a:lstStyle/>
          <a:p>
            <a:endParaRPr lang="en-US"/>
          </a:p>
        </p:txBody>
      </p:sp>
      <p:sp>
        <p:nvSpPr>
          <p:cNvPr id="29705" name="Text Box 9"/>
          <p:cNvSpPr txBox="1">
            <a:spLocks noChangeArrowheads="1"/>
          </p:cNvSpPr>
          <p:nvPr/>
        </p:nvSpPr>
        <p:spPr bwMode="auto">
          <a:xfrm>
            <a:off x="684213" y="3933825"/>
            <a:ext cx="2376487" cy="366713"/>
          </a:xfrm>
          <a:prstGeom prst="rect">
            <a:avLst/>
          </a:prstGeom>
          <a:noFill/>
          <a:ln w="9525">
            <a:noFill/>
            <a:miter lim="800000"/>
            <a:headEnd/>
            <a:tailEnd/>
          </a:ln>
          <a:effectLst/>
        </p:spPr>
        <p:txBody>
          <a:bodyPr>
            <a:spAutoFit/>
          </a:bodyPr>
          <a:lstStyle/>
          <a:p>
            <a:pPr algn="ctr">
              <a:spcBef>
                <a:spcPct val="50000"/>
              </a:spcBef>
            </a:pPr>
            <a:r>
              <a:rPr lang="en-US" sz="1800" i="1"/>
              <a:t>Laplace</a:t>
            </a:r>
            <a:endParaRPr lang="el-GR" sz="1800" i="1"/>
          </a:p>
        </p:txBody>
      </p:sp>
      <p:sp>
        <p:nvSpPr>
          <p:cNvPr id="29706" name="Line 10"/>
          <p:cNvSpPr>
            <a:spLocks noChangeShapeType="1"/>
          </p:cNvSpPr>
          <p:nvPr/>
        </p:nvSpPr>
        <p:spPr bwMode="auto">
          <a:xfrm>
            <a:off x="1835150" y="4365625"/>
            <a:ext cx="0" cy="719138"/>
          </a:xfrm>
          <a:prstGeom prst="line">
            <a:avLst/>
          </a:prstGeom>
          <a:noFill/>
          <a:ln w="9525">
            <a:solidFill>
              <a:schemeClr val="tx1"/>
            </a:solidFill>
            <a:round/>
            <a:headEnd/>
            <a:tailEnd type="triangle" w="med" len="med"/>
          </a:ln>
          <a:effectLst/>
        </p:spPr>
        <p:txBody>
          <a:bodyPr/>
          <a:lstStyle/>
          <a:p>
            <a:endParaRPr lang="en-US"/>
          </a:p>
        </p:txBody>
      </p:sp>
      <p:sp>
        <p:nvSpPr>
          <p:cNvPr id="29707" name="Rectangle 11"/>
          <p:cNvSpPr>
            <a:spLocks noChangeArrowheads="1"/>
          </p:cNvSpPr>
          <p:nvPr/>
        </p:nvSpPr>
        <p:spPr bwMode="auto">
          <a:xfrm>
            <a:off x="865358" y="5197009"/>
            <a:ext cx="2230098" cy="523220"/>
          </a:xfrm>
          <a:prstGeom prst="rect">
            <a:avLst/>
          </a:prstGeom>
          <a:noFill/>
          <a:ln w="9525">
            <a:noFill/>
            <a:miter lim="800000"/>
            <a:headEnd/>
            <a:tailEnd/>
          </a:ln>
          <a:effectLst/>
        </p:spPr>
        <p:txBody>
          <a:bodyPr wrap="none" anchor="ctr">
            <a:spAutoFit/>
          </a:bodyPr>
          <a:lstStyle/>
          <a:p>
            <a:pPr algn="ctr"/>
            <a:r>
              <a:rPr lang="en-US" sz="2800" i="1" dirty="0" smtClean="0"/>
              <a:t>Y</a:t>
            </a:r>
            <a:r>
              <a:rPr lang="el-GR" sz="2800" dirty="0" smtClean="0"/>
              <a:t>(</a:t>
            </a:r>
            <a:r>
              <a:rPr lang="el-GR" sz="2800" i="1" dirty="0" smtClean="0"/>
              <a:t>s</a:t>
            </a:r>
            <a:r>
              <a:rPr lang="el-GR" sz="2800" dirty="0"/>
              <a:t>)</a:t>
            </a:r>
            <a:r>
              <a:rPr lang="el-GR" sz="2800" i="1" dirty="0"/>
              <a:t>=</a:t>
            </a:r>
            <a:r>
              <a:rPr lang="el-GR" sz="2800" i="1" dirty="0" smtClean="0"/>
              <a:t>H</a:t>
            </a:r>
            <a:r>
              <a:rPr lang="el-GR" sz="2800" dirty="0" smtClean="0"/>
              <a:t>(</a:t>
            </a:r>
            <a:r>
              <a:rPr lang="el-GR" sz="2800" i="1" dirty="0" smtClean="0"/>
              <a:t>s</a:t>
            </a:r>
            <a:r>
              <a:rPr lang="el-GR" sz="2800" dirty="0" smtClean="0"/>
              <a:t>)</a:t>
            </a:r>
            <a:r>
              <a:rPr lang="en-US" sz="2800" i="1" dirty="0" smtClean="0"/>
              <a:t>U</a:t>
            </a:r>
            <a:r>
              <a:rPr lang="el-GR" sz="2800" dirty="0" smtClean="0"/>
              <a:t>(</a:t>
            </a:r>
            <a:r>
              <a:rPr lang="el-GR" sz="2800" i="1" dirty="0" smtClean="0"/>
              <a:t>s</a:t>
            </a:r>
            <a:r>
              <a:rPr lang="el-GR" sz="2800" dirty="0"/>
              <a:t>)  </a:t>
            </a:r>
          </a:p>
        </p:txBody>
      </p:sp>
      <p:sp>
        <p:nvSpPr>
          <p:cNvPr id="29708" name="Line 12"/>
          <p:cNvSpPr>
            <a:spLocks noChangeShapeType="1"/>
          </p:cNvSpPr>
          <p:nvPr/>
        </p:nvSpPr>
        <p:spPr bwMode="auto">
          <a:xfrm flipH="1">
            <a:off x="3059113" y="3933825"/>
            <a:ext cx="1512887" cy="1223963"/>
          </a:xfrm>
          <a:prstGeom prst="line">
            <a:avLst/>
          </a:prstGeom>
          <a:noFill/>
          <a:ln w="9525">
            <a:solidFill>
              <a:schemeClr val="tx1"/>
            </a:solidFill>
            <a:round/>
            <a:headEnd/>
            <a:tailEnd type="triangle" w="med" len="med"/>
          </a:ln>
          <a:effectLst/>
        </p:spPr>
        <p:txBody>
          <a:bodyPr/>
          <a:lstStyle/>
          <a:p>
            <a:endParaRPr lang="en-US"/>
          </a:p>
        </p:txBody>
      </p:sp>
      <p:sp>
        <p:nvSpPr>
          <p:cNvPr id="29709" name="Rectangle 13"/>
          <p:cNvSpPr>
            <a:spLocks noChangeArrowheads="1"/>
          </p:cNvSpPr>
          <p:nvPr/>
        </p:nvSpPr>
        <p:spPr bwMode="auto">
          <a:xfrm>
            <a:off x="4643438" y="3429000"/>
            <a:ext cx="2736850" cy="1190625"/>
          </a:xfrm>
          <a:prstGeom prst="rect">
            <a:avLst/>
          </a:prstGeom>
          <a:noFill/>
          <a:ln w="9525">
            <a:noFill/>
            <a:miter lim="800000"/>
            <a:headEnd/>
            <a:tailEnd/>
          </a:ln>
          <a:effectLst/>
        </p:spPr>
        <p:txBody>
          <a:bodyPr anchor="ctr">
            <a:spAutoFit/>
          </a:bodyPr>
          <a:lstStyle/>
          <a:p>
            <a:r>
              <a:rPr lang="el-GR" sz="1800"/>
              <a:t>Ισχύει για οποιαδήποτε είσοδο </a:t>
            </a:r>
            <a:r>
              <a:rPr lang="el-GR" sz="1800" i="1"/>
              <a:t>u </a:t>
            </a:r>
            <a:r>
              <a:rPr lang="el-GR" sz="1800"/>
              <a:t>της οποίας </a:t>
            </a:r>
            <a:r>
              <a:rPr lang="el-GR" sz="1800" u="sng"/>
              <a:t>υπάρχει</a:t>
            </a:r>
            <a:r>
              <a:rPr lang="el-GR" sz="1800"/>
              <a:t> ο μετασχηματισμός </a:t>
            </a:r>
            <a:r>
              <a:rPr lang="en-US" sz="1800"/>
              <a:t>Laplace</a:t>
            </a:r>
            <a:r>
              <a:rPr lang="el-GR" sz="180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2 - Θέση υποσέλιδου"/>
          <p:cNvSpPr>
            <a:spLocks noGrp="1"/>
          </p:cNvSpPr>
          <p:nvPr>
            <p:ph type="ftr" sz="quarter" idx="11"/>
          </p:nvPr>
        </p:nvSpPr>
        <p:spPr/>
        <p:txBody>
          <a:bodyPr/>
          <a:lstStyle/>
          <a:p>
            <a:r>
              <a:rPr lang="el-GR"/>
              <a:t>Σήματα και Συστήματα 1</a:t>
            </a:r>
          </a:p>
        </p:txBody>
      </p:sp>
      <p:sp>
        <p:nvSpPr>
          <p:cNvPr id="19" name="3 - Θέση αριθμού διαφάνειας"/>
          <p:cNvSpPr>
            <a:spLocks noGrp="1"/>
          </p:cNvSpPr>
          <p:nvPr>
            <p:ph type="sldNum" sz="quarter" idx="12"/>
          </p:nvPr>
        </p:nvSpPr>
        <p:spPr/>
        <p:txBody>
          <a:bodyPr/>
          <a:lstStyle/>
          <a:p>
            <a:fld id="{6B8B962A-D2EA-4522-85F0-49DEA361CBDF}" type="slidenum">
              <a:rPr lang="el-GR"/>
              <a:pPr/>
              <a:t>22</a:t>
            </a:fld>
            <a:endParaRPr lang="el-GR"/>
          </a:p>
        </p:txBody>
      </p:sp>
      <p:sp>
        <p:nvSpPr>
          <p:cNvPr id="30722" name="Rectangle 2"/>
          <p:cNvSpPr>
            <a:spLocks noChangeArrowheads="1"/>
          </p:cNvSpPr>
          <p:nvPr/>
        </p:nvSpPr>
        <p:spPr bwMode="auto">
          <a:xfrm>
            <a:off x="5795963" y="2203450"/>
            <a:ext cx="316865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723" name="Rectangle 3"/>
          <p:cNvSpPr>
            <a:spLocks noChangeArrowheads="1"/>
          </p:cNvSpPr>
          <p:nvPr/>
        </p:nvSpPr>
        <p:spPr bwMode="auto">
          <a:xfrm>
            <a:off x="252413" y="2274888"/>
            <a:ext cx="4175125" cy="122396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724" name="Text Box 4"/>
          <p:cNvSpPr txBox="1">
            <a:spLocks noChangeArrowheads="1"/>
          </p:cNvSpPr>
          <p:nvPr/>
        </p:nvSpPr>
        <p:spPr bwMode="auto">
          <a:xfrm>
            <a:off x="1835150" y="115888"/>
            <a:ext cx="5400675" cy="519112"/>
          </a:xfrm>
          <a:prstGeom prst="rect">
            <a:avLst/>
          </a:prstGeom>
          <a:noFill/>
          <a:ln w="9525">
            <a:noFill/>
            <a:miter lim="800000"/>
            <a:headEnd/>
            <a:tailEnd/>
          </a:ln>
          <a:effectLst/>
        </p:spPr>
        <p:txBody>
          <a:bodyPr>
            <a:spAutoFit/>
          </a:bodyPr>
          <a:lstStyle/>
          <a:p>
            <a:pPr algn="ctr">
              <a:spcBef>
                <a:spcPct val="50000"/>
              </a:spcBef>
            </a:pPr>
            <a:r>
              <a:rPr lang="el-GR" sz="2800" b="1"/>
              <a:t>Καταστατικές εξισώσεις (1)</a:t>
            </a:r>
          </a:p>
        </p:txBody>
      </p:sp>
      <p:graphicFrame>
        <p:nvGraphicFramePr>
          <p:cNvPr id="30725" name="Object 5"/>
          <p:cNvGraphicFramePr>
            <a:graphicFrameLocks noChangeAspect="1"/>
          </p:cNvGraphicFramePr>
          <p:nvPr/>
        </p:nvGraphicFramePr>
        <p:xfrm>
          <a:off x="323850" y="2347913"/>
          <a:ext cx="4032250" cy="531812"/>
        </p:xfrm>
        <a:graphic>
          <a:graphicData uri="http://schemas.openxmlformats.org/presentationml/2006/ole">
            <mc:AlternateContent xmlns:mc="http://schemas.openxmlformats.org/markup-compatibility/2006">
              <mc:Choice xmlns:v="urn:schemas-microsoft-com:vml" Requires="v">
                <p:oleObj spid="_x0000_s21512" name="Equation" r:id="rId3" imgW="1447800" imgH="190500" progId="">
                  <p:embed/>
                </p:oleObj>
              </mc:Choice>
              <mc:Fallback>
                <p:oleObj name="Equation" r:id="rId3" imgW="1447800" imgH="1905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347913"/>
                        <a:ext cx="4032250"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6" name="Object 6"/>
          <p:cNvGraphicFramePr>
            <a:graphicFrameLocks noChangeAspect="1"/>
          </p:cNvGraphicFramePr>
          <p:nvPr/>
        </p:nvGraphicFramePr>
        <p:xfrm>
          <a:off x="323850" y="2924175"/>
          <a:ext cx="3960813" cy="511175"/>
        </p:xfrm>
        <a:graphic>
          <a:graphicData uri="http://schemas.openxmlformats.org/presentationml/2006/ole">
            <mc:AlternateContent xmlns:mc="http://schemas.openxmlformats.org/markup-compatibility/2006">
              <mc:Choice xmlns:v="urn:schemas-microsoft-com:vml" Requires="v">
                <p:oleObj spid="_x0000_s21513" name="Equation" r:id="rId5" imgW="1473200" imgH="190500" progId="">
                  <p:embed/>
                </p:oleObj>
              </mc:Choice>
              <mc:Fallback>
                <p:oleObj name="Equation" r:id="rId5" imgW="1473200" imgH="1905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2924175"/>
                        <a:ext cx="3960813"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27" name="Rectangle 7"/>
          <p:cNvSpPr>
            <a:spLocks noChangeArrowheads="1"/>
          </p:cNvSpPr>
          <p:nvPr/>
        </p:nvSpPr>
        <p:spPr bwMode="auto">
          <a:xfrm>
            <a:off x="0" y="836613"/>
            <a:ext cx="6008688" cy="366712"/>
          </a:xfrm>
          <a:prstGeom prst="rect">
            <a:avLst/>
          </a:prstGeom>
          <a:noFill/>
          <a:ln w="9525">
            <a:noFill/>
            <a:miter lim="800000"/>
            <a:headEnd/>
            <a:tailEnd/>
          </a:ln>
          <a:effectLst/>
        </p:spPr>
        <p:txBody>
          <a:bodyPr wrap="none" anchor="ctr">
            <a:spAutoFit/>
          </a:bodyPr>
          <a:lstStyle/>
          <a:p>
            <a:r>
              <a:rPr lang="el-GR" sz="1800" u="sng"/>
              <a:t>Ένα γραμμικό δυναμικό σύστημα έχει καταστατικές εξισώσεις:</a:t>
            </a:r>
          </a:p>
        </p:txBody>
      </p:sp>
      <p:sp>
        <p:nvSpPr>
          <p:cNvPr id="30728" name="Rectangle 8"/>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29" name="Object 9"/>
          <p:cNvGraphicFramePr>
            <a:graphicFrameLocks noChangeAspect="1"/>
          </p:cNvGraphicFramePr>
          <p:nvPr/>
        </p:nvGraphicFramePr>
        <p:xfrm>
          <a:off x="5795963" y="2274888"/>
          <a:ext cx="1441450" cy="541337"/>
        </p:xfrm>
        <a:graphic>
          <a:graphicData uri="http://schemas.openxmlformats.org/presentationml/2006/ole">
            <mc:AlternateContent xmlns:mc="http://schemas.openxmlformats.org/markup-compatibility/2006">
              <mc:Choice xmlns:v="urn:schemas-microsoft-com:vml" Requires="v">
                <p:oleObj spid="_x0000_s21514" name="Equation" r:id="rId7" imgW="533169" imgH="203112" progId="">
                  <p:embed/>
                </p:oleObj>
              </mc:Choice>
              <mc:Fallback>
                <p:oleObj name="Equation" r:id="rId7" imgW="533169" imgH="203112"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5963" y="2274888"/>
                        <a:ext cx="1441450" cy="541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0" name="Rectangle 10"/>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31" name="Object 11"/>
          <p:cNvGraphicFramePr>
            <a:graphicFrameLocks noChangeAspect="1"/>
          </p:cNvGraphicFramePr>
          <p:nvPr/>
        </p:nvGraphicFramePr>
        <p:xfrm>
          <a:off x="7308850" y="2274888"/>
          <a:ext cx="1582738" cy="561975"/>
        </p:xfrm>
        <a:graphic>
          <a:graphicData uri="http://schemas.openxmlformats.org/presentationml/2006/ole">
            <mc:AlternateContent xmlns:mc="http://schemas.openxmlformats.org/markup-compatibility/2006">
              <mc:Choice xmlns:v="urn:schemas-microsoft-com:vml" Requires="v">
                <p:oleObj spid="_x0000_s21515" name="Equation" r:id="rId9" imgW="558558" imgH="203112" progId="">
                  <p:embed/>
                </p:oleObj>
              </mc:Choice>
              <mc:Fallback>
                <p:oleObj name="Equation" r:id="rId9" imgW="558558" imgH="203112"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08850" y="2274888"/>
                        <a:ext cx="1582738"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33" name="Object 13"/>
          <p:cNvGraphicFramePr>
            <a:graphicFrameLocks noChangeAspect="1"/>
          </p:cNvGraphicFramePr>
          <p:nvPr/>
        </p:nvGraphicFramePr>
        <p:xfrm>
          <a:off x="5795963" y="2924175"/>
          <a:ext cx="1512887" cy="536575"/>
        </p:xfrm>
        <a:graphic>
          <a:graphicData uri="http://schemas.openxmlformats.org/presentationml/2006/ole">
            <mc:AlternateContent xmlns:mc="http://schemas.openxmlformats.org/markup-compatibility/2006">
              <mc:Choice xmlns:v="urn:schemas-microsoft-com:vml" Requires="v">
                <p:oleObj spid="_x0000_s21516" name="Equation" r:id="rId11" imgW="558558" imgH="203112" progId="">
                  <p:embed/>
                </p:oleObj>
              </mc:Choice>
              <mc:Fallback>
                <p:oleObj name="Equation" r:id="rId11" imgW="558558" imgH="203112"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95963" y="2924175"/>
                        <a:ext cx="1512887"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4" name="Rectangle 14"/>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735" name="Object 15"/>
          <p:cNvGraphicFramePr>
            <a:graphicFrameLocks noChangeAspect="1"/>
          </p:cNvGraphicFramePr>
          <p:nvPr/>
        </p:nvGraphicFramePr>
        <p:xfrm>
          <a:off x="7451725" y="2924175"/>
          <a:ext cx="1512888" cy="519113"/>
        </p:xfrm>
        <a:graphic>
          <a:graphicData uri="http://schemas.openxmlformats.org/presentationml/2006/ole">
            <mc:AlternateContent xmlns:mc="http://schemas.openxmlformats.org/markup-compatibility/2006">
              <mc:Choice xmlns:v="urn:schemas-microsoft-com:vml" Requires="v">
                <p:oleObj spid="_x0000_s21517" name="Equation" r:id="rId13" imgW="583947" imgH="203112" progId="">
                  <p:embed/>
                </p:oleObj>
              </mc:Choice>
              <mc:Fallback>
                <p:oleObj name="Equation" r:id="rId13" imgW="583947" imgH="203112"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1725" y="2924175"/>
                        <a:ext cx="1512888" cy="51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6" name="Text Box 16"/>
          <p:cNvSpPr txBox="1">
            <a:spLocks noChangeArrowheads="1"/>
          </p:cNvSpPr>
          <p:nvPr/>
        </p:nvSpPr>
        <p:spPr bwMode="auto">
          <a:xfrm>
            <a:off x="4716463" y="2706688"/>
            <a:ext cx="792162" cy="366712"/>
          </a:xfrm>
          <a:prstGeom prst="rect">
            <a:avLst/>
          </a:prstGeom>
          <a:noFill/>
          <a:ln w="9525">
            <a:noFill/>
            <a:miter lim="800000"/>
            <a:headEnd/>
            <a:tailEnd/>
          </a:ln>
          <a:effectLst/>
        </p:spPr>
        <p:txBody>
          <a:bodyPr>
            <a:spAutoFit/>
          </a:bodyPr>
          <a:lstStyle/>
          <a:p>
            <a:pPr algn="ctr">
              <a:spcBef>
                <a:spcPct val="50000"/>
              </a:spcBef>
            </a:pPr>
            <a:r>
              <a:rPr lang="el-GR" sz="1800"/>
              <a:t>όπου</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 Θέση υποσέλιδου"/>
          <p:cNvSpPr>
            <a:spLocks noGrp="1"/>
          </p:cNvSpPr>
          <p:nvPr>
            <p:ph type="ftr" sz="quarter" idx="11"/>
          </p:nvPr>
        </p:nvSpPr>
        <p:spPr/>
        <p:txBody>
          <a:bodyPr/>
          <a:lstStyle/>
          <a:p>
            <a:r>
              <a:rPr lang="el-GR"/>
              <a:t>Σήματα και Συστήματα 1</a:t>
            </a:r>
          </a:p>
        </p:txBody>
      </p:sp>
      <p:sp>
        <p:nvSpPr>
          <p:cNvPr id="15" name="3 - Θέση αριθμού διαφάνειας"/>
          <p:cNvSpPr>
            <a:spLocks noGrp="1"/>
          </p:cNvSpPr>
          <p:nvPr>
            <p:ph type="sldNum" sz="quarter" idx="12"/>
          </p:nvPr>
        </p:nvSpPr>
        <p:spPr/>
        <p:txBody>
          <a:bodyPr/>
          <a:lstStyle/>
          <a:p>
            <a:fld id="{163425B1-0793-4E67-966C-B585A4F923B6}" type="slidenum">
              <a:rPr lang="el-GR"/>
              <a:pPr/>
              <a:t>23</a:t>
            </a:fld>
            <a:endParaRPr lang="el-GR"/>
          </a:p>
        </p:txBody>
      </p:sp>
      <p:sp>
        <p:nvSpPr>
          <p:cNvPr id="32770" name="Rectangle 2"/>
          <p:cNvSpPr>
            <a:spLocks noChangeArrowheads="1"/>
          </p:cNvSpPr>
          <p:nvPr/>
        </p:nvSpPr>
        <p:spPr bwMode="auto">
          <a:xfrm>
            <a:off x="3132138" y="4868863"/>
            <a:ext cx="3240087" cy="79216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771" name="Rectangle 3"/>
          <p:cNvSpPr>
            <a:spLocks noChangeArrowheads="1"/>
          </p:cNvSpPr>
          <p:nvPr/>
        </p:nvSpPr>
        <p:spPr bwMode="auto">
          <a:xfrm>
            <a:off x="3132138" y="2635250"/>
            <a:ext cx="2592387" cy="9366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772" name="Rectangle 4"/>
          <p:cNvSpPr>
            <a:spLocks noChangeArrowheads="1"/>
          </p:cNvSpPr>
          <p:nvPr/>
        </p:nvSpPr>
        <p:spPr bwMode="auto">
          <a:xfrm>
            <a:off x="3132138" y="1196975"/>
            <a:ext cx="3067050" cy="68897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2773" name="Rectangle 5"/>
          <p:cNvSpPr>
            <a:spLocks noChangeArrowheads="1"/>
          </p:cNvSpPr>
          <p:nvPr/>
        </p:nvSpPr>
        <p:spPr bwMode="auto">
          <a:xfrm>
            <a:off x="250825" y="404813"/>
            <a:ext cx="8748713" cy="701675"/>
          </a:xfrm>
          <a:prstGeom prst="rect">
            <a:avLst/>
          </a:prstGeom>
          <a:noFill/>
          <a:ln w="9525">
            <a:noFill/>
            <a:miter lim="800000"/>
            <a:headEnd/>
            <a:tailEnd/>
          </a:ln>
          <a:effectLst/>
        </p:spPr>
        <p:txBody>
          <a:bodyPr anchor="ctr">
            <a:spAutoFit/>
          </a:bodyPr>
          <a:lstStyle/>
          <a:p>
            <a:pPr>
              <a:buFont typeface="Symbol" pitchFamily="18" charset="2"/>
              <a:buChar char=""/>
              <a:tabLst>
                <a:tab pos="228600" algn="l"/>
              </a:tabLst>
            </a:pPr>
            <a:r>
              <a:rPr lang="el-GR" sz="2000">
                <a:cs typeface="Times New Roman" pitchFamily="18" charset="0"/>
              </a:rPr>
              <a:t>   Μήτρα συναρτήσεων μεταφοράς συναρτήσει των παραμέτρων των καταστατικών εξισώσεων:</a:t>
            </a:r>
          </a:p>
        </p:txBody>
      </p:sp>
      <p:sp>
        <p:nvSpPr>
          <p:cNvPr id="32774" name="Rectangle 6"/>
          <p:cNvSpPr>
            <a:spLocks noChangeArrowheads="1"/>
          </p:cNvSpPr>
          <p:nvPr/>
        </p:nvSpPr>
        <p:spPr bwMode="auto">
          <a:xfrm>
            <a:off x="3124200" y="1268413"/>
            <a:ext cx="2986088" cy="488950"/>
          </a:xfrm>
          <a:prstGeom prst="rect">
            <a:avLst/>
          </a:prstGeom>
          <a:noFill/>
          <a:ln w="9525">
            <a:noFill/>
            <a:miter lim="800000"/>
            <a:headEnd/>
            <a:tailEnd/>
          </a:ln>
          <a:effectLst/>
        </p:spPr>
        <p:txBody>
          <a:bodyPr wrap="none" anchor="ctr">
            <a:spAutoFit/>
          </a:bodyPr>
          <a:lstStyle/>
          <a:p>
            <a:pPr algn="ctr"/>
            <a:r>
              <a:rPr lang="en-US" sz="2600" i="1">
                <a:cs typeface="Times New Roman" pitchFamily="18" charset="0"/>
              </a:rPr>
              <a:t>H</a:t>
            </a:r>
            <a:r>
              <a:rPr lang="el-GR" sz="2600">
                <a:cs typeface="Times New Roman" pitchFamily="18" charset="0"/>
              </a:rPr>
              <a:t>(</a:t>
            </a:r>
            <a:r>
              <a:rPr lang="en-US" sz="2600" i="1">
                <a:cs typeface="Times New Roman" pitchFamily="18" charset="0"/>
              </a:rPr>
              <a:t>s</a:t>
            </a:r>
            <a:r>
              <a:rPr lang="el-GR" sz="2600">
                <a:cs typeface="Times New Roman" pitchFamily="18" charset="0"/>
              </a:rPr>
              <a:t>)</a:t>
            </a:r>
            <a:r>
              <a:rPr lang="el-GR" sz="2600" i="1">
                <a:cs typeface="Times New Roman" pitchFamily="18" charset="0"/>
              </a:rPr>
              <a:t>=C</a:t>
            </a:r>
            <a:r>
              <a:rPr lang="el-GR" sz="2600">
                <a:cs typeface="Times New Roman" pitchFamily="18" charset="0"/>
              </a:rPr>
              <a:t>(</a:t>
            </a:r>
            <a:r>
              <a:rPr lang="el-GR" sz="2600" i="1">
                <a:cs typeface="Times New Roman" pitchFamily="18" charset="0"/>
              </a:rPr>
              <a:t>s1</a:t>
            </a:r>
            <a:r>
              <a:rPr lang="el-GR" sz="2600" i="1" baseline="-30000">
                <a:cs typeface="Times New Roman" pitchFamily="18" charset="0"/>
              </a:rPr>
              <a:t>n</a:t>
            </a:r>
            <a:r>
              <a:rPr lang="el-GR" sz="2600" i="1">
                <a:cs typeface="Times New Roman" pitchFamily="18" charset="0"/>
              </a:rPr>
              <a:t>-A</a:t>
            </a:r>
            <a:r>
              <a:rPr lang="el-GR" sz="2600">
                <a:cs typeface="Times New Roman" pitchFamily="18" charset="0"/>
              </a:rPr>
              <a:t>)</a:t>
            </a:r>
            <a:r>
              <a:rPr lang="el-GR" sz="2600" i="1" baseline="30000">
                <a:cs typeface="Times New Roman" pitchFamily="18" charset="0"/>
              </a:rPr>
              <a:t>-1</a:t>
            </a:r>
            <a:r>
              <a:rPr lang="el-GR" sz="2600" i="1">
                <a:cs typeface="Times New Roman" pitchFamily="18" charset="0"/>
              </a:rPr>
              <a:t>B+D</a:t>
            </a:r>
          </a:p>
        </p:txBody>
      </p:sp>
      <p:sp>
        <p:nvSpPr>
          <p:cNvPr id="32775" name="Rectangle 7"/>
          <p:cNvSpPr>
            <a:spLocks noChangeArrowheads="1"/>
          </p:cNvSpPr>
          <p:nvPr/>
        </p:nvSpPr>
        <p:spPr bwMode="auto">
          <a:xfrm>
            <a:off x="179388" y="1989138"/>
            <a:ext cx="8569325" cy="701675"/>
          </a:xfrm>
          <a:prstGeom prst="rect">
            <a:avLst/>
          </a:prstGeom>
          <a:noFill/>
          <a:ln w="9525">
            <a:noFill/>
            <a:miter lim="800000"/>
            <a:headEnd/>
            <a:tailEnd/>
          </a:ln>
          <a:effectLst/>
        </p:spPr>
        <p:txBody>
          <a:bodyPr anchor="ctr">
            <a:spAutoFit/>
          </a:bodyPr>
          <a:lstStyle/>
          <a:p>
            <a:pPr>
              <a:buFont typeface="Symbol" pitchFamily="18" charset="2"/>
              <a:buChar char=""/>
              <a:tabLst>
                <a:tab pos="228600" algn="l"/>
              </a:tabLst>
            </a:pPr>
            <a:r>
              <a:rPr lang="el-GR" sz="2000">
                <a:cs typeface="Times New Roman" pitchFamily="18" charset="0"/>
              </a:rPr>
              <a:t>    Μήτρα συναρτήσεων μεταφοράς  συναρτήσει της μήτρας κρουστικών αποκρίσεων:</a:t>
            </a:r>
          </a:p>
        </p:txBody>
      </p:sp>
      <p:sp>
        <p:nvSpPr>
          <p:cNvPr id="32776" name="Rectangle 8"/>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777" name="Object 9"/>
          <p:cNvGraphicFramePr>
            <a:graphicFrameLocks noChangeAspect="1"/>
          </p:cNvGraphicFramePr>
          <p:nvPr/>
        </p:nvGraphicFramePr>
        <p:xfrm>
          <a:off x="3276600" y="2708275"/>
          <a:ext cx="2376488" cy="841375"/>
        </p:xfrm>
        <a:graphic>
          <a:graphicData uri="http://schemas.openxmlformats.org/presentationml/2006/ole">
            <mc:AlternateContent xmlns:mc="http://schemas.openxmlformats.org/markup-compatibility/2006">
              <mc:Choice xmlns:v="urn:schemas-microsoft-com:vml" Requires="v">
                <p:oleObj spid="_x0000_s22532" name="Equation" r:id="rId3" imgW="1206500" imgH="431800" progId="">
                  <p:embed/>
                </p:oleObj>
              </mc:Choice>
              <mc:Fallback>
                <p:oleObj name="Equation" r:id="rId3" imgW="1206500" imgH="431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708275"/>
                        <a:ext cx="2376488"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8" name="Rectangle 10"/>
          <p:cNvSpPr>
            <a:spLocks noChangeArrowheads="1"/>
          </p:cNvSpPr>
          <p:nvPr/>
        </p:nvSpPr>
        <p:spPr bwMode="auto">
          <a:xfrm>
            <a:off x="179388" y="3860800"/>
            <a:ext cx="8697912" cy="701675"/>
          </a:xfrm>
          <a:prstGeom prst="rect">
            <a:avLst/>
          </a:prstGeom>
          <a:noFill/>
          <a:ln w="9525">
            <a:noFill/>
            <a:miter lim="800000"/>
            <a:headEnd/>
            <a:tailEnd/>
          </a:ln>
          <a:effectLst/>
        </p:spPr>
        <p:txBody>
          <a:bodyPr anchor="ctr">
            <a:spAutoFit/>
          </a:bodyPr>
          <a:lstStyle/>
          <a:p>
            <a:pPr>
              <a:buFont typeface="Symbol" pitchFamily="18" charset="2"/>
              <a:buChar char=""/>
              <a:tabLst>
                <a:tab pos="228600" algn="l"/>
              </a:tabLst>
            </a:pPr>
            <a:r>
              <a:rPr lang="el-GR" sz="2000"/>
              <a:t>    Μήτρα κρουστικών αποκρίσεων συναρτήσει των παραμέτρων των καταστατικών εξισώσεων: </a:t>
            </a:r>
          </a:p>
        </p:txBody>
      </p:sp>
      <p:sp>
        <p:nvSpPr>
          <p:cNvPr id="32779" name="Rectangle 11"/>
          <p:cNvSpPr>
            <a:spLocks noChangeArrowheads="1"/>
          </p:cNvSpPr>
          <p:nvPr/>
        </p:nvSpPr>
        <p:spPr bwMode="auto">
          <a:xfrm>
            <a:off x="0" y="33147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780" name="Object 12"/>
          <p:cNvGraphicFramePr>
            <a:graphicFrameLocks noChangeAspect="1"/>
          </p:cNvGraphicFramePr>
          <p:nvPr/>
        </p:nvGraphicFramePr>
        <p:xfrm>
          <a:off x="3203575" y="4941888"/>
          <a:ext cx="2951163" cy="533400"/>
        </p:xfrm>
        <a:graphic>
          <a:graphicData uri="http://schemas.openxmlformats.org/presentationml/2006/ole">
            <mc:AlternateContent xmlns:mc="http://schemas.openxmlformats.org/markup-compatibility/2006">
              <mc:Choice xmlns:v="urn:schemas-microsoft-com:vml" Requires="v">
                <p:oleObj spid="_x0000_s22533" name="Equation" r:id="rId5" imgW="1270000" imgH="228600" progId="">
                  <p:embed/>
                </p:oleObj>
              </mc:Choice>
              <mc:Fallback>
                <p:oleObj name="Equation" r:id="rId5" imgW="1270000" imgH="2286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575" y="4941888"/>
                        <a:ext cx="2951163"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 Θέση υποσέλιδου"/>
          <p:cNvSpPr>
            <a:spLocks noGrp="1"/>
          </p:cNvSpPr>
          <p:nvPr>
            <p:ph type="ftr" sz="quarter" idx="11"/>
          </p:nvPr>
        </p:nvSpPr>
        <p:spPr/>
        <p:txBody>
          <a:bodyPr/>
          <a:lstStyle/>
          <a:p>
            <a:r>
              <a:rPr lang="el-GR"/>
              <a:t>Σήματα και Συστήματα 1</a:t>
            </a:r>
          </a:p>
        </p:txBody>
      </p:sp>
      <p:sp>
        <p:nvSpPr>
          <p:cNvPr id="9" name="3 - Θέση αριθμού διαφάνειας"/>
          <p:cNvSpPr>
            <a:spLocks noGrp="1"/>
          </p:cNvSpPr>
          <p:nvPr>
            <p:ph type="sldNum" sz="quarter" idx="12"/>
          </p:nvPr>
        </p:nvSpPr>
        <p:spPr/>
        <p:txBody>
          <a:bodyPr/>
          <a:lstStyle/>
          <a:p>
            <a:fld id="{FBB3CF37-DAAC-4E44-82D1-1E8AA9BA6C9B}" type="slidenum">
              <a:rPr lang="el-GR"/>
              <a:pPr/>
              <a:t>24</a:t>
            </a:fld>
            <a:endParaRPr lang="el-GR"/>
          </a:p>
        </p:txBody>
      </p:sp>
      <p:graphicFrame>
        <p:nvGraphicFramePr>
          <p:cNvPr id="34818" name="Object 2"/>
          <p:cNvGraphicFramePr>
            <a:graphicFrameLocks noChangeAspect="1"/>
          </p:cNvGraphicFramePr>
          <p:nvPr/>
        </p:nvGraphicFramePr>
        <p:xfrm>
          <a:off x="971550" y="2708275"/>
          <a:ext cx="6985000" cy="3421063"/>
        </p:xfrm>
        <a:graphic>
          <a:graphicData uri="http://schemas.openxmlformats.org/presentationml/2006/ole">
            <mc:AlternateContent xmlns:mc="http://schemas.openxmlformats.org/markup-compatibility/2006">
              <mc:Choice xmlns:v="urn:schemas-microsoft-com:vml" Requires="v">
                <p:oleObj spid="_x0000_s23555" name="Bitmap Image" r:id="rId3" imgW="4219048" imgH="2066667" progId="PBrush">
                  <p:embed/>
                </p:oleObj>
              </mc:Choice>
              <mc:Fallback>
                <p:oleObj name="Bitmap Image" r:id="rId3" imgW="4219048" imgH="2066667"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708275"/>
                        <a:ext cx="6985000" cy="342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19"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a:t>
            </a:r>
            <a:r>
              <a:rPr lang="en-US" sz="2800" b="1"/>
              <a:t>1</a:t>
            </a:r>
            <a:r>
              <a:rPr lang="el-GR" sz="2800" b="1"/>
              <a:t>)</a:t>
            </a:r>
          </a:p>
        </p:txBody>
      </p:sp>
      <p:sp>
        <p:nvSpPr>
          <p:cNvPr id="34820" name="Text Box 4"/>
          <p:cNvSpPr txBox="1">
            <a:spLocks noChangeArrowheads="1"/>
          </p:cNvSpPr>
          <p:nvPr/>
        </p:nvSpPr>
        <p:spPr bwMode="auto">
          <a:xfrm>
            <a:off x="395288" y="765175"/>
            <a:ext cx="8424862" cy="1006475"/>
          </a:xfrm>
          <a:prstGeom prst="rect">
            <a:avLst/>
          </a:prstGeom>
          <a:noFill/>
          <a:ln w="9525">
            <a:noFill/>
            <a:miter lim="800000"/>
            <a:headEnd/>
            <a:tailEnd/>
          </a:ln>
          <a:effectLst/>
        </p:spPr>
        <p:txBody>
          <a:bodyPr>
            <a:spAutoFit/>
          </a:bodyPr>
          <a:lstStyle/>
          <a:p>
            <a:pPr>
              <a:spcBef>
                <a:spcPct val="50000"/>
              </a:spcBef>
            </a:pPr>
            <a:r>
              <a:rPr lang="el-GR" sz="2000" u="sng">
                <a:solidFill>
                  <a:schemeClr val="accent2"/>
                </a:solidFill>
              </a:rPr>
              <a:t>Άσκηση 1</a:t>
            </a:r>
            <a:r>
              <a:rPr lang="el-GR" sz="2000">
                <a:solidFill>
                  <a:schemeClr val="accent2"/>
                </a:solidFill>
              </a:rPr>
              <a:t>: Για το παρακάτω </a:t>
            </a:r>
            <a:r>
              <a:rPr lang="en-US" sz="2000">
                <a:solidFill>
                  <a:schemeClr val="accent2"/>
                </a:solidFill>
              </a:rPr>
              <a:t>RLC  </a:t>
            </a:r>
            <a:r>
              <a:rPr lang="el-GR" sz="2000">
                <a:solidFill>
                  <a:schemeClr val="accent2"/>
                </a:solidFill>
              </a:rPr>
              <a:t>κύκλωμα να εξαχθούν οι καταστατικές εξισώσεις. Ως μεταβλητές κατάστασης να επιλεχθούν  η τάση στα άκρα του πυκνωτή και το ρεύμα που διαρρέει το πηνίο.</a:t>
            </a:r>
            <a:endParaRPr lang="el-GR" sz="2000" u="sng">
              <a:solidFill>
                <a:schemeClr val="accent2"/>
              </a:solidFill>
            </a:endParaRPr>
          </a:p>
        </p:txBody>
      </p:sp>
      <p:sp>
        <p:nvSpPr>
          <p:cNvPr id="34821" name="Line 5"/>
          <p:cNvSpPr>
            <a:spLocks noChangeShapeType="1"/>
          </p:cNvSpPr>
          <p:nvPr/>
        </p:nvSpPr>
        <p:spPr bwMode="auto">
          <a:xfrm>
            <a:off x="4787900" y="3789363"/>
            <a:ext cx="1655763" cy="0"/>
          </a:xfrm>
          <a:prstGeom prst="line">
            <a:avLst/>
          </a:prstGeom>
          <a:noFill/>
          <a:ln w="9525">
            <a:solidFill>
              <a:schemeClr val="tx1"/>
            </a:solidFill>
            <a:round/>
            <a:headEnd/>
            <a:tailEnd type="triangle" w="med" len="med"/>
          </a:ln>
          <a:effectLst/>
        </p:spPr>
        <p:txBody>
          <a:bodyPr/>
          <a:lstStyle/>
          <a:p>
            <a:endParaRPr lang="en-US"/>
          </a:p>
        </p:txBody>
      </p:sp>
      <p:sp>
        <p:nvSpPr>
          <p:cNvPr id="34822" name="Text Box 6"/>
          <p:cNvSpPr txBox="1">
            <a:spLocks noChangeArrowheads="1"/>
          </p:cNvSpPr>
          <p:nvPr/>
        </p:nvSpPr>
        <p:spPr bwMode="auto">
          <a:xfrm>
            <a:off x="4859338" y="4005263"/>
            <a:ext cx="576262" cy="457200"/>
          </a:xfrm>
          <a:prstGeom prst="rect">
            <a:avLst/>
          </a:prstGeom>
          <a:noFill/>
          <a:ln w="9525">
            <a:noFill/>
            <a:miter lim="800000"/>
            <a:headEnd/>
            <a:tailEnd/>
          </a:ln>
          <a:effectLst/>
        </p:spPr>
        <p:txBody>
          <a:bodyPr>
            <a:spAutoFit/>
          </a:bodyPr>
          <a:lstStyle/>
          <a:p>
            <a:pPr>
              <a:spcBef>
                <a:spcPct val="50000"/>
              </a:spcBef>
            </a:pPr>
            <a:r>
              <a:rPr lang="en-US"/>
              <a:t>u2</a:t>
            </a:r>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 - Θέση υποσέλιδου"/>
          <p:cNvSpPr>
            <a:spLocks noGrp="1"/>
          </p:cNvSpPr>
          <p:nvPr>
            <p:ph type="ftr" sz="quarter" idx="11"/>
          </p:nvPr>
        </p:nvSpPr>
        <p:spPr/>
        <p:txBody>
          <a:bodyPr/>
          <a:lstStyle/>
          <a:p>
            <a:r>
              <a:rPr lang="el-GR"/>
              <a:t>Σήματα και Συστήματα 1</a:t>
            </a:r>
          </a:p>
        </p:txBody>
      </p:sp>
      <p:sp>
        <p:nvSpPr>
          <p:cNvPr id="17" name="3 - Θέση αριθμού διαφάνειας"/>
          <p:cNvSpPr>
            <a:spLocks noGrp="1"/>
          </p:cNvSpPr>
          <p:nvPr>
            <p:ph type="sldNum" sz="quarter" idx="12"/>
          </p:nvPr>
        </p:nvSpPr>
        <p:spPr/>
        <p:txBody>
          <a:bodyPr/>
          <a:lstStyle/>
          <a:p>
            <a:fld id="{941EC0B8-7546-40DC-9BB6-916AF4F33D79}" type="slidenum">
              <a:rPr lang="el-GR"/>
              <a:pPr/>
              <a:t>25</a:t>
            </a:fld>
            <a:endParaRPr lang="el-GR"/>
          </a:p>
        </p:txBody>
      </p:sp>
      <p:sp>
        <p:nvSpPr>
          <p:cNvPr id="35842" name="Rectangle 2"/>
          <p:cNvSpPr>
            <a:spLocks noChangeArrowheads="1"/>
          </p:cNvSpPr>
          <p:nvPr/>
        </p:nvSpPr>
        <p:spPr bwMode="auto">
          <a:xfrm>
            <a:off x="4643438" y="3284538"/>
            <a:ext cx="2016125" cy="1081087"/>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5843"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a:t>
            </a:r>
            <a:r>
              <a:rPr lang="en-US" sz="2800" b="1"/>
              <a:t>2</a:t>
            </a:r>
            <a:r>
              <a:rPr lang="el-GR" sz="2800" b="1"/>
              <a:t>)</a:t>
            </a:r>
          </a:p>
        </p:txBody>
      </p:sp>
      <p:sp>
        <p:nvSpPr>
          <p:cNvPr id="35844" name="Text Box 4"/>
          <p:cNvSpPr txBox="1">
            <a:spLocks noChangeArrowheads="1"/>
          </p:cNvSpPr>
          <p:nvPr/>
        </p:nvSpPr>
        <p:spPr bwMode="auto">
          <a:xfrm>
            <a:off x="395288" y="1196975"/>
            <a:ext cx="7200900" cy="366713"/>
          </a:xfrm>
          <a:prstGeom prst="rect">
            <a:avLst/>
          </a:prstGeom>
          <a:noFill/>
          <a:ln w="9525">
            <a:noFill/>
            <a:miter lim="800000"/>
            <a:headEnd/>
            <a:tailEnd/>
          </a:ln>
          <a:effectLst/>
        </p:spPr>
        <p:txBody>
          <a:bodyPr>
            <a:spAutoFit/>
          </a:bodyPr>
          <a:lstStyle/>
          <a:p>
            <a:pPr>
              <a:spcBef>
                <a:spcPct val="50000"/>
              </a:spcBef>
            </a:pPr>
            <a:r>
              <a:rPr lang="el-GR" sz="1800"/>
              <a:t>Από το κύκλωμα προκύπτουν οι παρακάτω εξισώσεις:</a:t>
            </a:r>
          </a:p>
        </p:txBody>
      </p:sp>
      <p:sp>
        <p:nvSpPr>
          <p:cNvPr id="35845" name="Rectangle 5"/>
          <p:cNvSpPr>
            <a:spLocks noChangeArrowheads="1"/>
          </p:cNvSpPr>
          <p:nvPr/>
        </p:nvSpPr>
        <p:spPr bwMode="auto">
          <a:xfrm>
            <a:off x="250825" y="692150"/>
            <a:ext cx="768350" cy="366713"/>
          </a:xfrm>
          <a:prstGeom prst="rect">
            <a:avLst/>
          </a:prstGeom>
          <a:noFill/>
          <a:ln w="9525">
            <a:noFill/>
            <a:miter lim="800000"/>
            <a:headEnd/>
            <a:tailEnd/>
          </a:ln>
          <a:effectLst/>
        </p:spPr>
        <p:txBody>
          <a:bodyPr wrap="none">
            <a:spAutoFit/>
          </a:bodyPr>
          <a:lstStyle/>
          <a:p>
            <a:r>
              <a:rPr lang="el-GR" sz="1800" u="sng">
                <a:solidFill>
                  <a:schemeClr val="accent2"/>
                </a:solidFill>
              </a:rPr>
              <a:t>Λύση:</a:t>
            </a:r>
          </a:p>
        </p:txBody>
      </p:sp>
      <p:graphicFrame>
        <p:nvGraphicFramePr>
          <p:cNvPr id="35846" name="Object 6"/>
          <p:cNvGraphicFramePr>
            <a:graphicFrameLocks noChangeAspect="1"/>
          </p:cNvGraphicFramePr>
          <p:nvPr/>
        </p:nvGraphicFramePr>
        <p:xfrm>
          <a:off x="900113" y="1628775"/>
          <a:ext cx="1511300" cy="687388"/>
        </p:xfrm>
        <a:graphic>
          <a:graphicData uri="http://schemas.openxmlformats.org/presentationml/2006/ole">
            <mc:AlternateContent xmlns:mc="http://schemas.openxmlformats.org/markup-compatibility/2006">
              <mc:Choice xmlns:v="urn:schemas-microsoft-com:vml" Requires="v">
                <p:oleObj spid="_x0000_s24582" name="Equation" r:id="rId3" imgW="863280" imgH="393480" progId="">
                  <p:embed/>
                </p:oleObj>
              </mc:Choice>
              <mc:Fallback>
                <p:oleObj name="Equation" r:id="rId3" imgW="863280" imgH="3934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628775"/>
                        <a:ext cx="151130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7" name="Object 7"/>
          <p:cNvGraphicFramePr>
            <a:graphicFrameLocks noChangeAspect="1"/>
          </p:cNvGraphicFramePr>
          <p:nvPr/>
        </p:nvGraphicFramePr>
        <p:xfrm>
          <a:off x="827088" y="2420938"/>
          <a:ext cx="3384550" cy="738187"/>
        </p:xfrm>
        <a:graphic>
          <a:graphicData uri="http://schemas.openxmlformats.org/presentationml/2006/ole">
            <mc:AlternateContent xmlns:mc="http://schemas.openxmlformats.org/markup-compatibility/2006">
              <mc:Choice xmlns:v="urn:schemas-microsoft-com:vml" Requires="v">
                <p:oleObj spid="_x0000_s24583" name="Equation" r:id="rId5" imgW="1803240" imgH="393480" progId="">
                  <p:embed/>
                </p:oleObj>
              </mc:Choice>
              <mc:Fallback>
                <p:oleObj name="Equation" r:id="rId5" imgW="1803240" imgH="39348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2420938"/>
                        <a:ext cx="3384550" cy="738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8" name="Text Box 8"/>
          <p:cNvSpPr txBox="1">
            <a:spLocks noChangeArrowheads="1"/>
          </p:cNvSpPr>
          <p:nvPr/>
        </p:nvSpPr>
        <p:spPr bwMode="auto">
          <a:xfrm>
            <a:off x="4643438" y="2276475"/>
            <a:ext cx="1081087" cy="366713"/>
          </a:xfrm>
          <a:prstGeom prst="rect">
            <a:avLst/>
          </a:prstGeom>
          <a:noFill/>
          <a:ln w="9525">
            <a:noFill/>
            <a:miter lim="800000"/>
            <a:headEnd/>
            <a:tailEnd/>
          </a:ln>
          <a:effectLst/>
        </p:spPr>
        <p:txBody>
          <a:bodyPr>
            <a:spAutoFit/>
          </a:bodyPr>
          <a:lstStyle/>
          <a:p>
            <a:pPr>
              <a:spcBef>
                <a:spcPct val="50000"/>
              </a:spcBef>
            </a:pPr>
            <a:r>
              <a:rPr lang="el-GR" sz="1800"/>
              <a:t>και</a:t>
            </a:r>
          </a:p>
        </p:txBody>
      </p:sp>
      <p:graphicFrame>
        <p:nvGraphicFramePr>
          <p:cNvPr id="35849" name="Object 9"/>
          <p:cNvGraphicFramePr>
            <a:graphicFrameLocks noChangeAspect="1"/>
          </p:cNvGraphicFramePr>
          <p:nvPr/>
        </p:nvGraphicFramePr>
        <p:xfrm>
          <a:off x="5940425" y="2133600"/>
          <a:ext cx="1611313" cy="528638"/>
        </p:xfrm>
        <a:graphic>
          <a:graphicData uri="http://schemas.openxmlformats.org/presentationml/2006/ole">
            <mc:AlternateContent xmlns:mc="http://schemas.openxmlformats.org/markup-compatibility/2006">
              <mc:Choice xmlns:v="urn:schemas-microsoft-com:vml" Requires="v">
                <p:oleObj spid="_x0000_s24584" name="Equation" r:id="rId7" imgW="774360" imgH="253800" progId="">
                  <p:embed/>
                </p:oleObj>
              </mc:Choice>
              <mc:Fallback>
                <p:oleObj name="Equation" r:id="rId7" imgW="774360" imgH="2538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0425" y="2133600"/>
                        <a:ext cx="1611313"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50" name="Text Box 10"/>
          <p:cNvSpPr txBox="1">
            <a:spLocks noChangeArrowheads="1"/>
          </p:cNvSpPr>
          <p:nvPr/>
        </p:nvSpPr>
        <p:spPr bwMode="auto">
          <a:xfrm>
            <a:off x="539750" y="3357563"/>
            <a:ext cx="2519363" cy="915987"/>
          </a:xfrm>
          <a:prstGeom prst="rect">
            <a:avLst/>
          </a:prstGeom>
          <a:noFill/>
          <a:ln w="9525" algn="ctr">
            <a:noFill/>
            <a:miter lim="800000"/>
            <a:headEnd/>
            <a:tailEnd/>
          </a:ln>
          <a:effectLst/>
        </p:spPr>
        <p:txBody>
          <a:bodyPr>
            <a:spAutoFit/>
          </a:bodyPr>
          <a:lstStyle/>
          <a:p>
            <a:pPr>
              <a:spcBef>
                <a:spcPct val="50000"/>
              </a:spcBef>
            </a:pPr>
            <a:r>
              <a:rPr lang="el-GR" sz="1800"/>
              <a:t>Θεωρώντας ότι το διάνυσμα της κατάστασης είναι </a:t>
            </a:r>
          </a:p>
        </p:txBody>
      </p:sp>
      <p:graphicFrame>
        <p:nvGraphicFramePr>
          <p:cNvPr id="35851" name="Object 11"/>
          <p:cNvGraphicFramePr>
            <a:graphicFrameLocks noChangeAspect="1"/>
          </p:cNvGraphicFramePr>
          <p:nvPr/>
        </p:nvGraphicFramePr>
        <p:xfrm>
          <a:off x="4716463" y="3357563"/>
          <a:ext cx="1439862" cy="811212"/>
        </p:xfrm>
        <a:graphic>
          <a:graphicData uri="http://schemas.openxmlformats.org/presentationml/2006/ole">
            <mc:AlternateContent xmlns:mc="http://schemas.openxmlformats.org/markup-compatibility/2006">
              <mc:Choice xmlns:v="urn:schemas-microsoft-com:vml" Requires="v">
                <p:oleObj spid="_x0000_s24585" name="Equation" r:id="rId9" imgW="901440" imgH="507960" progId="">
                  <p:embed/>
                </p:oleObj>
              </mc:Choice>
              <mc:Fallback>
                <p:oleObj name="Equation" r:id="rId9" imgW="901440" imgH="50796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6463" y="3357563"/>
                        <a:ext cx="1439862" cy="811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52" name="Line 12"/>
          <p:cNvSpPr>
            <a:spLocks noChangeShapeType="1"/>
          </p:cNvSpPr>
          <p:nvPr/>
        </p:nvSpPr>
        <p:spPr bwMode="auto">
          <a:xfrm flipV="1">
            <a:off x="2771775" y="3789363"/>
            <a:ext cx="1584325" cy="144462"/>
          </a:xfrm>
          <a:prstGeom prst="line">
            <a:avLst/>
          </a:prstGeom>
          <a:noFill/>
          <a:ln w="9525">
            <a:solidFill>
              <a:schemeClr val="tx1"/>
            </a:solidFill>
            <a:round/>
            <a:headEnd/>
            <a:tailEnd type="triangle" w="med" len="med"/>
          </a:ln>
          <a:effectLst/>
        </p:spPr>
        <p:txBody>
          <a:bodyPr wrap="none" anchor="ctr"/>
          <a:lstStyle/>
          <a:p>
            <a:endParaRPr lang="en-US"/>
          </a:p>
        </p:txBody>
      </p:sp>
      <p:sp>
        <p:nvSpPr>
          <p:cNvPr id="35853" name="Text Box 13"/>
          <p:cNvSpPr txBox="1">
            <a:spLocks noChangeArrowheads="1"/>
          </p:cNvSpPr>
          <p:nvPr/>
        </p:nvSpPr>
        <p:spPr bwMode="auto">
          <a:xfrm>
            <a:off x="1258888" y="4941888"/>
            <a:ext cx="6553200" cy="366712"/>
          </a:xfrm>
          <a:prstGeom prst="rect">
            <a:avLst/>
          </a:prstGeom>
          <a:noFill/>
          <a:ln w="9525" algn="ctr">
            <a:noFill/>
            <a:miter lim="800000"/>
            <a:headEnd/>
            <a:tailEnd/>
          </a:ln>
          <a:effectLst/>
        </p:spPr>
        <p:txBody>
          <a:bodyPr>
            <a:spAutoFit/>
          </a:bodyPr>
          <a:lstStyle/>
          <a:p>
            <a:pPr>
              <a:spcBef>
                <a:spcPct val="50000"/>
              </a:spcBef>
            </a:pPr>
            <a:r>
              <a:rPr lang="el-GR" sz="1800"/>
              <a:t>και φέρνοντας τα παραπάνω σε μορφή πίνακα προκύπτει </a:t>
            </a:r>
          </a:p>
        </p:txBody>
      </p:sp>
      <p:sp>
        <p:nvSpPr>
          <p:cNvPr id="35854" name="Text Box 14"/>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 Θέση υποσέλιδου"/>
          <p:cNvSpPr>
            <a:spLocks noGrp="1"/>
          </p:cNvSpPr>
          <p:nvPr>
            <p:ph type="ftr" sz="quarter" idx="11"/>
          </p:nvPr>
        </p:nvSpPr>
        <p:spPr/>
        <p:txBody>
          <a:bodyPr/>
          <a:lstStyle/>
          <a:p>
            <a:r>
              <a:rPr lang="el-GR"/>
              <a:t>Σήματα και Συστήματα 1</a:t>
            </a:r>
          </a:p>
        </p:txBody>
      </p:sp>
      <p:sp>
        <p:nvSpPr>
          <p:cNvPr id="14" name="3 - Θέση αριθμού διαφάνειας"/>
          <p:cNvSpPr>
            <a:spLocks noGrp="1"/>
          </p:cNvSpPr>
          <p:nvPr>
            <p:ph type="sldNum" sz="quarter" idx="12"/>
          </p:nvPr>
        </p:nvSpPr>
        <p:spPr/>
        <p:txBody>
          <a:bodyPr/>
          <a:lstStyle/>
          <a:p>
            <a:fld id="{700C1181-38BE-4CC2-8BEA-6FE1BE20D9B5}" type="slidenum">
              <a:rPr lang="el-GR"/>
              <a:pPr/>
              <a:t>26</a:t>
            </a:fld>
            <a:endParaRPr lang="el-GR"/>
          </a:p>
        </p:txBody>
      </p:sp>
      <p:sp>
        <p:nvSpPr>
          <p:cNvPr id="36866" name="Rectangle 2"/>
          <p:cNvSpPr>
            <a:spLocks noChangeArrowheads="1"/>
          </p:cNvSpPr>
          <p:nvPr/>
        </p:nvSpPr>
        <p:spPr bwMode="auto">
          <a:xfrm>
            <a:off x="468313" y="4149725"/>
            <a:ext cx="8135937" cy="1655763"/>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6867"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(3)</a:t>
            </a:r>
          </a:p>
        </p:txBody>
      </p:sp>
      <p:sp>
        <p:nvSpPr>
          <p:cNvPr id="36868" name="Text Box 4"/>
          <p:cNvSpPr txBox="1">
            <a:spLocks noChangeArrowheads="1"/>
          </p:cNvSpPr>
          <p:nvPr/>
        </p:nvSpPr>
        <p:spPr bwMode="auto">
          <a:xfrm>
            <a:off x="179388" y="765175"/>
            <a:ext cx="2016125" cy="336550"/>
          </a:xfrm>
          <a:prstGeom prst="rect">
            <a:avLst/>
          </a:prstGeom>
          <a:noFill/>
          <a:ln w="9525">
            <a:noFill/>
            <a:miter lim="800000"/>
            <a:headEnd/>
            <a:tailEnd/>
          </a:ln>
          <a:effectLst/>
        </p:spPr>
        <p:txBody>
          <a:bodyPr>
            <a:spAutoFit/>
          </a:bodyPr>
          <a:lstStyle/>
          <a:p>
            <a:pPr algn="ctr">
              <a:spcBef>
                <a:spcPct val="50000"/>
              </a:spcBef>
            </a:pPr>
            <a:r>
              <a:rPr lang="el-GR" sz="1600">
                <a:solidFill>
                  <a:srgbClr val="000000"/>
                </a:solidFill>
              </a:rPr>
              <a:t>(Συνέχεια)</a:t>
            </a:r>
          </a:p>
        </p:txBody>
      </p:sp>
      <p:graphicFrame>
        <p:nvGraphicFramePr>
          <p:cNvPr id="36869" name="Object 5"/>
          <p:cNvGraphicFramePr>
            <a:graphicFrameLocks noChangeAspect="1"/>
          </p:cNvGraphicFramePr>
          <p:nvPr/>
        </p:nvGraphicFramePr>
        <p:xfrm>
          <a:off x="684213" y="1268413"/>
          <a:ext cx="3457575" cy="1595437"/>
        </p:xfrm>
        <a:graphic>
          <a:graphicData uri="http://schemas.openxmlformats.org/presentationml/2006/ole">
            <mc:AlternateContent xmlns:mc="http://schemas.openxmlformats.org/markup-compatibility/2006">
              <mc:Choice xmlns:v="urn:schemas-microsoft-com:vml" Requires="v">
                <p:oleObj spid="_x0000_s25606" name="Equation" r:id="rId3" imgW="1815840" imgH="838080" progId="">
                  <p:embed/>
                </p:oleObj>
              </mc:Choice>
              <mc:Fallback>
                <p:oleObj name="Equation" r:id="rId3" imgW="1815840" imgH="8380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268413"/>
                        <a:ext cx="3457575" cy="1595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0" name="Object 6"/>
          <p:cNvGraphicFramePr>
            <a:graphicFrameLocks noChangeAspect="1"/>
          </p:cNvGraphicFramePr>
          <p:nvPr/>
        </p:nvGraphicFramePr>
        <p:xfrm>
          <a:off x="6156325" y="1773238"/>
          <a:ext cx="2281238" cy="523875"/>
        </p:xfrm>
        <a:graphic>
          <a:graphicData uri="http://schemas.openxmlformats.org/presentationml/2006/ole">
            <mc:AlternateContent xmlns:mc="http://schemas.openxmlformats.org/markup-compatibility/2006">
              <mc:Choice xmlns:v="urn:schemas-microsoft-com:vml" Requires="v">
                <p:oleObj spid="_x0000_s25607" name="Equation" r:id="rId5" imgW="1104840" imgH="253800" progId="">
                  <p:embed/>
                </p:oleObj>
              </mc:Choice>
              <mc:Fallback>
                <p:oleObj name="Equation" r:id="rId5" imgW="110484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325" y="1773238"/>
                        <a:ext cx="2281238"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1" name="Text Box 7"/>
          <p:cNvSpPr txBox="1">
            <a:spLocks noChangeArrowheads="1"/>
          </p:cNvSpPr>
          <p:nvPr/>
        </p:nvSpPr>
        <p:spPr bwMode="auto">
          <a:xfrm>
            <a:off x="4716463" y="1773238"/>
            <a:ext cx="1150937" cy="366712"/>
          </a:xfrm>
          <a:prstGeom prst="rect">
            <a:avLst/>
          </a:prstGeom>
          <a:noFill/>
          <a:ln w="9525" algn="ctr">
            <a:noFill/>
            <a:miter lim="800000"/>
            <a:headEnd/>
            <a:tailEnd/>
          </a:ln>
          <a:effectLst/>
        </p:spPr>
        <p:txBody>
          <a:bodyPr>
            <a:spAutoFit/>
          </a:bodyPr>
          <a:lstStyle/>
          <a:p>
            <a:pPr algn="ctr">
              <a:spcBef>
                <a:spcPct val="50000"/>
              </a:spcBef>
            </a:pPr>
            <a:r>
              <a:rPr lang="el-GR" sz="1800"/>
              <a:t>και</a:t>
            </a:r>
          </a:p>
        </p:txBody>
      </p:sp>
      <p:sp>
        <p:nvSpPr>
          <p:cNvPr id="36872" name="Text Box 8"/>
          <p:cNvSpPr txBox="1">
            <a:spLocks noChangeArrowheads="1"/>
          </p:cNvSpPr>
          <p:nvPr/>
        </p:nvSpPr>
        <p:spPr bwMode="auto">
          <a:xfrm>
            <a:off x="611188" y="3429000"/>
            <a:ext cx="7129462" cy="366713"/>
          </a:xfrm>
          <a:prstGeom prst="rect">
            <a:avLst/>
          </a:prstGeom>
          <a:noFill/>
          <a:ln w="9525" algn="ctr">
            <a:noFill/>
            <a:miter lim="800000"/>
            <a:headEnd/>
            <a:tailEnd/>
          </a:ln>
          <a:effectLst/>
        </p:spPr>
        <p:txBody>
          <a:bodyPr>
            <a:spAutoFit/>
          </a:bodyPr>
          <a:lstStyle/>
          <a:p>
            <a:pPr>
              <a:spcBef>
                <a:spcPct val="50000"/>
              </a:spcBef>
            </a:pPr>
            <a:r>
              <a:rPr lang="el-GR" sz="1800"/>
              <a:t>Αν </a:t>
            </a:r>
            <a:r>
              <a:rPr lang="en-US" sz="1800"/>
              <a:t>C=1/2 , L=R=1   </a:t>
            </a:r>
            <a:r>
              <a:rPr lang="el-GR" sz="1800"/>
              <a:t>προκύπτουν οι παρακάτω καταστατικές εξισώσεις:</a:t>
            </a:r>
          </a:p>
        </p:txBody>
      </p:sp>
      <p:graphicFrame>
        <p:nvGraphicFramePr>
          <p:cNvPr id="36873" name="Object 9"/>
          <p:cNvGraphicFramePr>
            <a:graphicFrameLocks noChangeAspect="1"/>
          </p:cNvGraphicFramePr>
          <p:nvPr/>
        </p:nvGraphicFramePr>
        <p:xfrm>
          <a:off x="755650" y="4437063"/>
          <a:ext cx="3311525" cy="903287"/>
        </p:xfrm>
        <a:graphic>
          <a:graphicData uri="http://schemas.openxmlformats.org/presentationml/2006/ole">
            <mc:AlternateContent xmlns:mc="http://schemas.openxmlformats.org/markup-compatibility/2006">
              <mc:Choice xmlns:v="urn:schemas-microsoft-com:vml" Requires="v">
                <p:oleObj spid="_x0000_s25608" name="Equation" r:id="rId7" imgW="1676160" imgH="457200" progId="">
                  <p:embed/>
                </p:oleObj>
              </mc:Choice>
              <mc:Fallback>
                <p:oleObj name="Equation" r:id="rId7" imgW="1676160" imgH="4572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650" y="4437063"/>
                        <a:ext cx="3311525" cy="903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4" name="Text Box 10"/>
          <p:cNvSpPr txBox="1">
            <a:spLocks noChangeArrowheads="1"/>
          </p:cNvSpPr>
          <p:nvPr/>
        </p:nvSpPr>
        <p:spPr bwMode="auto">
          <a:xfrm>
            <a:off x="4427538" y="4724400"/>
            <a:ext cx="1150937" cy="366713"/>
          </a:xfrm>
          <a:prstGeom prst="rect">
            <a:avLst/>
          </a:prstGeom>
          <a:noFill/>
          <a:ln w="9525" algn="ctr">
            <a:noFill/>
            <a:miter lim="800000"/>
            <a:headEnd/>
            <a:tailEnd/>
          </a:ln>
          <a:effectLst/>
        </p:spPr>
        <p:txBody>
          <a:bodyPr>
            <a:spAutoFit/>
          </a:bodyPr>
          <a:lstStyle/>
          <a:p>
            <a:pPr algn="ctr">
              <a:spcBef>
                <a:spcPct val="50000"/>
              </a:spcBef>
            </a:pPr>
            <a:r>
              <a:rPr lang="el-GR" sz="1800"/>
              <a:t>και</a:t>
            </a:r>
          </a:p>
        </p:txBody>
      </p:sp>
      <p:graphicFrame>
        <p:nvGraphicFramePr>
          <p:cNvPr id="36875" name="Object 11"/>
          <p:cNvGraphicFramePr>
            <a:graphicFrameLocks noChangeAspect="1"/>
          </p:cNvGraphicFramePr>
          <p:nvPr/>
        </p:nvGraphicFramePr>
        <p:xfrm>
          <a:off x="6011863" y="4652963"/>
          <a:ext cx="2281237" cy="523875"/>
        </p:xfrm>
        <a:graphic>
          <a:graphicData uri="http://schemas.openxmlformats.org/presentationml/2006/ole">
            <mc:AlternateContent xmlns:mc="http://schemas.openxmlformats.org/markup-compatibility/2006">
              <mc:Choice xmlns:v="urn:schemas-microsoft-com:vml" Requires="v">
                <p:oleObj spid="_x0000_s25609" name="Equation" r:id="rId9" imgW="1104840" imgH="253800" progId="">
                  <p:embed/>
                </p:oleObj>
              </mc:Choice>
              <mc:Fallback>
                <p:oleObj name="Equation" r:id="rId9" imgW="1104840" imgH="2538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4652963"/>
                        <a:ext cx="2281237"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 - Θέση υποσέλιδου"/>
          <p:cNvSpPr>
            <a:spLocks noGrp="1"/>
          </p:cNvSpPr>
          <p:nvPr>
            <p:ph type="ftr" sz="quarter" idx="11"/>
          </p:nvPr>
        </p:nvSpPr>
        <p:spPr/>
        <p:txBody>
          <a:bodyPr/>
          <a:lstStyle/>
          <a:p>
            <a:r>
              <a:rPr lang="el-GR"/>
              <a:t>Σήματα και Συστήματα 1</a:t>
            </a:r>
          </a:p>
        </p:txBody>
      </p:sp>
      <p:sp>
        <p:nvSpPr>
          <p:cNvPr id="26" name="3 - Θέση αριθμού διαφάνειας"/>
          <p:cNvSpPr>
            <a:spLocks noGrp="1"/>
          </p:cNvSpPr>
          <p:nvPr>
            <p:ph type="sldNum" sz="quarter" idx="12"/>
          </p:nvPr>
        </p:nvSpPr>
        <p:spPr/>
        <p:txBody>
          <a:bodyPr/>
          <a:lstStyle/>
          <a:p>
            <a:fld id="{BC7D38F0-2CED-4ACF-91DA-0BBA8C91892B}" type="slidenum">
              <a:rPr lang="el-GR"/>
              <a:pPr/>
              <a:t>27</a:t>
            </a:fld>
            <a:endParaRPr lang="el-GR"/>
          </a:p>
        </p:txBody>
      </p:sp>
      <p:sp>
        <p:nvSpPr>
          <p:cNvPr id="37890" name="Rectangle 2"/>
          <p:cNvSpPr>
            <a:spLocks noChangeArrowheads="1"/>
          </p:cNvSpPr>
          <p:nvPr/>
        </p:nvSpPr>
        <p:spPr bwMode="auto">
          <a:xfrm>
            <a:off x="3851275" y="4868863"/>
            <a:ext cx="4392613" cy="1655762"/>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7891" name="Rectangle 3"/>
          <p:cNvSpPr>
            <a:spLocks noChangeArrowheads="1"/>
          </p:cNvSpPr>
          <p:nvPr/>
        </p:nvSpPr>
        <p:spPr bwMode="auto">
          <a:xfrm>
            <a:off x="4932363" y="2205038"/>
            <a:ext cx="1584325" cy="1368425"/>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7892" name="Text Box 4"/>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(4)</a:t>
            </a:r>
          </a:p>
        </p:txBody>
      </p:sp>
      <p:sp>
        <p:nvSpPr>
          <p:cNvPr id="37893" name="Text Box 5"/>
          <p:cNvSpPr txBox="1">
            <a:spLocks noChangeArrowheads="1"/>
          </p:cNvSpPr>
          <p:nvPr/>
        </p:nvSpPr>
        <p:spPr bwMode="auto">
          <a:xfrm>
            <a:off x="395288" y="765175"/>
            <a:ext cx="8424862" cy="1006475"/>
          </a:xfrm>
          <a:prstGeom prst="rect">
            <a:avLst/>
          </a:prstGeom>
          <a:noFill/>
          <a:ln w="9525">
            <a:noFill/>
            <a:miter lim="800000"/>
            <a:headEnd/>
            <a:tailEnd/>
          </a:ln>
          <a:effectLst/>
        </p:spPr>
        <p:txBody>
          <a:bodyPr>
            <a:spAutoFit/>
          </a:bodyPr>
          <a:lstStyle/>
          <a:p>
            <a:pPr>
              <a:spcBef>
                <a:spcPct val="50000"/>
              </a:spcBef>
            </a:pPr>
            <a:r>
              <a:rPr lang="el-GR" sz="2000" u="sng">
                <a:solidFill>
                  <a:schemeClr val="accent2"/>
                </a:solidFill>
              </a:rPr>
              <a:t>Άσκηση 2</a:t>
            </a:r>
            <a:r>
              <a:rPr lang="el-GR" sz="2000">
                <a:solidFill>
                  <a:schemeClr val="accent2"/>
                </a:solidFill>
              </a:rPr>
              <a:t>: Να εξαχθούν οι καταστατικές εξισώσεις για το παρακάτω γραμμικό χρονικά αμετάβλητο σύστημα συνεχούς χρόνου που περιγράφεται από τη διαφορική εξίσωση</a:t>
            </a:r>
            <a:endParaRPr lang="el-GR" sz="2000" u="sng">
              <a:solidFill>
                <a:schemeClr val="accent2"/>
              </a:solidFill>
            </a:endParaRPr>
          </a:p>
        </p:txBody>
      </p:sp>
      <p:graphicFrame>
        <p:nvGraphicFramePr>
          <p:cNvPr id="37894" name="Object 6"/>
          <p:cNvGraphicFramePr>
            <a:graphicFrameLocks noChangeAspect="1"/>
          </p:cNvGraphicFramePr>
          <p:nvPr/>
        </p:nvGraphicFramePr>
        <p:xfrm>
          <a:off x="2627313" y="1412875"/>
          <a:ext cx="2808287" cy="420688"/>
        </p:xfrm>
        <a:graphic>
          <a:graphicData uri="http://schemas.openxmlformats.org/presentationml/2006/ole">
            <mc:AlternateContent xmlns:mc="http://schemas.openxmlformats.org/markup-compatibility/2006">
              <mc:Choice xmlns:v="urn:schemas-microsoft-com:vml" Requires="v">
                <p:oleObj spid="_x0000_s26634" name="Equation" r:id="rId3" imgW="1701720" imgH="253800" progId="">
                  <p:embed/>
                </p:oleObj>
              </mc:Choice>
              <mc:Fallback>
                <p:oleObj name="Equation" r:id="rId3" imgW="170172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1412875"/>
                        <a:ext cx="2808287"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5" name="Rectangle 7"/>
          <p:cNvSpPr>
            <a:spLocks noChangeArrowheads="1"/>
          </p:cNvSpPr>
          <p:nvPr/>
        </p:nvSpPr>
        <p:spPr bwMode="auto">
          <a:xfrm>
            <a:off x="179388" y="2133600"/>
            <a:ext cx="768350" cy="366713"/>
          </a:xfrm>
          <a:prstGeom prst="rect">
            <a:avLst/>
          </a:prstGeom>
          <a:noFill/>
          <a:ln w="9525">
            <a:noFill/>
            <a:miter lim="800000"/>
            <a:headEnd/>
            <a:tailEnd/>
          </a:ln>
          <a:effectLst/>
        </p:spPr>
        <p:txBody>
          <a:bodyPr wrap="none">
            <a:spAutoFit/>
          </a:bodyPr>
          <a:lstStyle/>
          <a:p>
            <a:r>
              <a:rPr lang="el-GR" sz="1800" u="sng">
                <a:solidFill>
                  <a:schemeClr val="accent2"/>
                </a:solidFill>
              </a:rPr>
              <a:t>Λύση:</a:t>
            </a:r>
          </a:p>
        </p:txBody>
      </p:sp>
      <p:sp>
        <p:nvSpPr>
          <p:cNvPr id="37896" name="Text Box 8"/>
          <p:cNvSpPr txBox="1">
            <a:spLocks noChangeArrowheads="1"/>
          </p:cNvSpPr>
          <p:nvPr/>
        </p:nvSpPr>
        <p:spPr bwMode="auto">
          <a:xfrm>
            <a:off x="539750" y="2636838"/>
            <a:ext cx="4032250" cy="366712"/>
          </a:xfrm>
          <a:prstGeom prst="rect">
            <a:avLst/>
          </a:prstGeom>
          <a:noFill/>
          <a:ln w="9525" algn="ctr">
            <a:noFill/>
            <a:miter lim="800000"/>
            <a:headEnd/>
            <a:tailEnd/>
          </a:ln>
          <a:effectLst/>
        </p:spPr>
        <p:txBody>
          <a:bodyPr>
            <a:spAutoFit/>
          </a:bodyPr>
          <a:lstStyle/>
          <a:p>
            <a:pPr>
              <a:spcBef>
                <a:spcPct val="50000"/>
              </a:spcBef>
            </a:pPr>
            <a:r>
              <a:rPr lang="el-GR" sz="1800"/>
              <a:t>Θεωρούμε 2 μεταβλητές κατάστασης:</a:t>
            </a:r>
          </a:p>
        </p:txBody>
      </p:sp>
      <p:graphicFrame>
        <p:nvGraphicFramePr>
          <p:cNvPr id="37897" name="Object 9"/>
          <p:cNvGraphicFramePr>
            <a:graphicFrameLocks noChangeAspect="1"/>
          </p:cNvGraphicFramePr>
          <p:nvPr/>
        </p:nvGraphicFramePr>
        <p:xfrm>
          <a:off x="5076825" y="2349500"/>
          <a:ext cx="1338263" cy="446088"/>
        </p:xfrm>
        <a:graphic>
          <a:graphicData uri="http://schemas.openxmlformats.org/presentationml/2006/ole">
            <mc:AlternateContent xmlns:mc="http://schemas.openxmlformats.org/markup-compatibility/2006">
              <mc:Choice xmlns:v="urn:schemas-microsoft-com:vml" Requires="v">
                <p:oleObj spid="_x0000_s26635" name="Equation" r:id="rId5" imgW="761760" imgH="253800" progId="">
                  <p:embed/>
                </p:oleObj>
              </mc:Choice>
              <mc:Fallback>
                <p:oleObj name="Equation" r:id="rId5" imgW="76176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825" y="2349500"/>
                        <a:ext cx="1338263" cy="44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8" name="Object 10"/>
          <p:cNvGraphicFramePr>
            <a:graphicFrameLocks noChangeAspect="1"/>
          </p:cNvGraphicFramePr>
          <p:nvPr/>
        </p:nvGraphicFramePr>
        <p:xfrm>
          <a:off x="4932363" y="2997200"/>
          <a:ext cx="1584325" cy="487363"/>
        </p:xfrm>
        <a:graphic>
          <a:graphicData uri="http://schemas.openxmlformats.org/presentationml/2006/ole">
            <mc:AlternateContent xmlns:mc="http://schemas.openxmlformats.org/markup-compatibility/2006">
              <mc:Choice xmlns:v="urn:schemas-microsoft-com:vml" Requires="v">
                <p:oleObj spid="_x0000_s26636" name="Equation" r:id="rId7" imgW="825480" imgH="253800" progId="">
                  <p:embed/>
                </p:oleObj>
              </mc:Choice>
              <mc:Fallback>
                <p:oleObj name="Equation" r:id="rId7" imgW="825480" imgH="2538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2363" y="2997200"/>
                        <a:ext cx="1584325"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9" name="Line 11"/>
          <p:cNvSpPr>
            <a:spLocks noChangeShapeType="1"/>
          </p:cNvSpPr>
          <p:nvPr/>
        </p:nvSpPr>
        <p:spPr bwMode="auto">
          <a:xfrm flipV="1">
            <a:off x="4211638" y="2636838"/>
            <a:ext cx="576262" cy="215900"/>
          </a:xfrm>
          <a:prstGeom prst="line">
            <a:avLst/>
          </a:prstGeom>
          <a:noFill/>
          <a:ln w="9525">
            <a:solidFill>
              <a:schemeClr val="tx1"/>
            </a:solidFill>
            <a:round/>
            <a:headEnd/>
            <a:tailEnd type="triangle" w="med" len="med"/>
          </a:ln>
          <a:effectLst/>
        </p:spPr>
        <p:txBody>
          <a:bodyPr wrap="none" anchor="ctr"/>
          <a:lstStyle/>
          <a:p>
            <a:endParaRPr lang="en-US"/>
          </a:p>
        </p:txBody>
      </p:sp>
      <p:sp>
        <p:nvSpPr>
          <p:cNvPr id="37900" name="Line 12"/>
          <p:cNvSpPr>
            <a:spLocks noChangeShapeType="1"/>
          </p:cNvSpPr>
          <p:nvPr/>
        </p:nvSpPr>
        <p:spPr bwMode="auto">
          <a:xfrm>
            <a:off x="4211638" y="2852738"/>
            <a:ext cx="647700" cy="431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37901" name="Text Box 13"/>
          <p:cNvSpPr txBox="1">
            <a:spLocks noChangeArrowheads="1"/>
          </p:cNvSpPr>
          <p:nvPr/>
        </p:nvSpPr>
        <p:spPr bwMode="auto">
          <a:xfrm>
            <a:off x="468313" y="3716338"/>
            <a:ext cx="2520950" cy="366712"/>
          </a:xfrm>
          <a:prstGeom prst="rect">
            <a:avLst/>
          </a:prstGeom>
          <a:noFill/>
          <a:ln w="9525" algn="ctr">
            <a:noFill/>
            <a:miter lim="800000"/>
            <a:headEnd/>
            <a:tailEnd/>
          </a:ln>
          <a:effectLst/>
        </p:spPr>
        <p:txBody>
          <a:bodyPr>
            <a:spAutoFit/>
          </a:bodyPr>
          <a:lstStyle/>
          <a:p>
            <a:pPr algn="ctr">
              <a:spcBef>
                <a:spcPct val="50000"/>
              </a:spcBef>
            </a:pPr>
            <a:r>
              <a:rPr lang="el-GR" sz="1800"/>
              <a:t>Επίσης ισχύει</a:t>
            </a:r>
          </a:p>
        </p:txBody>
      </p:sp>
      <p:graphicFrame>
        <p:nvGraphicFramePr>
          <p:cNvPr id="37902" name="Object 14"/>
          <p:cNvGraphicFramePr>
            <a:graphicFrameLocks noChangeAspect="1"/>
          </p:cNvGraphicFramePr>
          <p:nvPr/>
        </p:nvGraphicFramePr>
        <p:xfrm>
          <a:off x="2700338" y="3716338"/>
          <a:ext cx="2208212" cy="446087"/>
        </p:xfrm>
        <a:graphic>
          <a:graphicData uri="http://schemas.openxmlformats.org/presentationml/2006/ole">
            <mc:AlternateContent xmlns:mc="http://schemas.openxmlformats.org/markup-compatibility/2006">
              <mc:Choice xmlns:v="urn:schemas-microsoft-com:vml" Requires="v">
                <p:oleObj spid="_x0000_s26637" name="Equation" r:id="rId9" imgW="1257120" imgH="253800" progId="">
                  <p:embed/>
                </p:oleObj>
              </mc:Choice>
              <mc:Fallback>
                <p:oleObj name="Equation" r:id="rId9" imgW="1257120" imgH="2538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00338" y="3716338"/>
                        <a:ext cx="2208212"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903" name="Text Box 15"/>
          <p:cNvSpPr txBox="1">
            <a:spLocks noChangeArrowheads="1"/>
          </p:cNvSpPr>
          <p:nvPr/>
        </p:nvSpPr>
        <p:spPr bwMode="auto">
          <a:xfrm>
            <a:off x="4932363" y="3716338"/>
            <a:ext cx="647700" cy="366712"/>
          </a:xfrm>
          <a:prstGeom prst="rect">
            <a:avLst/>
          </a:prstGeom>
          <a:noFill/>
          <a:ln w="9525" algn="ctr">
            <a:noFill/>
            <a:miter lim="800000"/>
            <a:headEnd/>
            <a:tailEnd/>
          </a:ln>
          <a:effectLst/>
        </p:spPr>
        <p:txBody>
          <a:bodyPr>
            <a:spAutoFit/>
          </a:bodyPr>
          <a:lstStyle/>
          <a:p>
            <a:pPr algn="ctr">
              <a:spcBef>
                <a:spcPct val="50000"/>
              </a:spcBef>
            </a:pPr>
            <a:r>
              <a:rPr lang="el-GR" sz="1800"/>
              <a:t>και</a:t>
            </a:r>
          </a:p>
        </p:txBody>
      </p:sp>
      <p:graphicFrame>
        <p:nvGraphicFramePr>
          <p:cNvPr id="37904" name="Object 16"/>
          <p:cNvGraphicFramePr>
            <a:graphicFrameLocks noChangeAspect="1"/>
          </p:cNvGraphicFramePr>
          <p:nvPr/>
        </p:nvGraphicFramePr>
        <p:xfrm>
          <a:off x="5795963" y="3644900"/>
          <a:ext cx="1584325" cy="487363"/>
        </p:xfrm>
        <a:graphic>
          <a:graphicData uri="http://schemas.openxmlformats.org/presentationml/2006/ole">
            <mc:AlternateContent xmlns:mc="http://schemas.openxmlformats.org/markup-compatibility/2006">
              <mc:Choice xmlns:v="urn:schemas-microsoft-com:vml" Requires="v">
                <p:oleObj spid="_x0000_s26638" name="Equation" r:id="rId11" imgW="825480" imgH="253800" progId="">
                  <p:embed/>
                </p:oleObj>
              </mc:Choice>
              <mc:Fallback>
                <p:oleObj name="Equation" r:id="rId11" imgW="825480" imgH="2538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95963" y="3644900"/>
                        <a:ext cx="1584325"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905" name="Text Box 17"/>
          <p:cNvSpPr txBox="1">
            <a:spLocks noChangeArrowheads="1"/>
          </p:cNvSpPr>
          <p:nvPr/>
        </p:nvSpPr>
        <p:spPr bwMode="auto">
          <a:xfrm>
            <a:off x="395288" y="4437063"/>
            <a:ext cx="3600450" cy="366712"/>
          </a:xfrm>
          <a:prstGeom prst="rect">
            <a:avLst/>
          </a:prstGeom>
          <a:noFill/>
          <a:ln w="9525" algn="ctr">
            <a:noFill/>
            <a:miter lim="800000"/>
            <a:headEnd/>
            <a:tailEnd/>
          </a:ln>
          <a:effectLst/>
        </p:spPr>
        <p:txBody>
          <a:bodyPr>
            <a:spAutoFit/>
          </a:bodyPr>
          <a:lstStyle/>
          <a:p>
            <a:pPr>
              <a:spcBef>
                <a:spcPct val="50000"/>
              </a:spcBef>
            </a:pPr>
            <a:r>
              <a:rPr lang="el-GR" sz="1800"/>
              <a:t>Από τη διαφορική εξίσωση :</a:t>
            </a:r>
          </a:p>
        </p:txBody>
      </p:sp>
      <p:graphicFrame>
        <p:nvGraphicFramePr>
          <p:cNvPr id="37906" name="Object 18"/>
          <p:cNvGraphicFramePr>
            <a:graphicFrameLocks noChangeAspect="1"/>
          </p:cNvGraphicFramePr>
          <p:nvPr/>
        </p:nvGraphicFramePr>
        <p:xfrm>
          <a:off x="3348038" y="4365625"/>
          <a:ext cx="2952750" cy="439738"/>
        </p:xfrm>
        <a:graphic>
          <a:graphicData uri="http://schemas.openxmlformats.org/presentationml/2006/ole">
            <mc:AlternateContent xmlns:mc="http://schemas.openxmlformats.org/markup-compatibility/2006">
              <mc:Choice xmlns:v="urn:schemas-microsoft-com:vml" Requires="v">
                <p:oleObj spid="_x0000_s26639" name="Equation" r:id="rId13" imgW="1714320" imgH="253800" progId="">
                  <p:embed/>
                </p:oleObj>
              </mc:Choice>
              <mc:Fallback>
                <p:oleObj name="Equation" r:id="rId13" imgW="1714320" imgH="2538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8038" y="4365625"/>
                        <a:ext cx="2952750"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907" name="Text Box 19"/>
          <p:cNvSpPr txBox="1">
            <a:spLocks noChangeArrowheads="1"/>
          </p:cNvSpPr>
          <p:nvPr/>
        </p:nvSpPr>
        <p:spPr bwMode="auto">
          <a:xfrm>
            <a:off x="323850" y="5300663"/>
            <a:ext cx="2663825" cy="915987"/>
          </a:xfrm>
          <a:prstGeom prst="rect">
            <a:avLst/>
          </a:prstGeom>
          <a:noFill/>
          <a:ln w="9525" algn="ctr">
            <a:noFill/>
            <a:miter lim="800000"/>
            <a:headEnd/>
            <a:tailEnd/>
          </a:ln>
          <a:effectLst/>
        </p:spPr>
        <p:txBody>
          <a:bodyPr>
            <a:spAutoFit/>
          </a:bodyPr>
          <a:lstStyle/>
          <a:p>
            <a:pPr algn="ctr">
              <a:spcBef>
                <a:spcPct val="50000"/>
              </a:spcBef>
            </a:pPr>
            <a:r>
              <a:rPr lang="el-GR" sz="1800"/>
              <a:t>Άρα οι καταστατικές εξισώσεις είναι (σε μορφή πίνακα)</a:t>
            </a:r>
          </a:p>
        </p:txBody>
      </p:sp>
      <p:graphicFrame>
        <p:nvGraphicFramePr>
          <p:cNvPr id="37908" name="Object 20"/>
          <p:cNvGraphicFramePr>
            <a:graphicFrameLocks noChangeAspect="1"/>
          </p:cNvGraphicFramePr>
          <p:nvPr/>
        </p:nvGraphicFramePr>
        <p:xfrm>
          <a:off x="4067175" y="4941888"/>
          <a:ext cx="3887788" cy="939800"/>
        </p:xfrm>
        <a:graphic>
          <a:graphicData uri="http://schemas.openxmlformats.org/presentationml/2006/ole">
            <mc:AlternateContent xmlns:mc="http://schemas.openxmlformats.org/markup-compatibility/2006">
              <mc:Choice xmlns:v="urn:schemas-microsoft-com:vml" Requires="v">
                <p:oleObj spid="_x0000_s26640" name="Equation" r:id="rId15" imgW="1892160" imgH="457200" progId="">
                  <p:embed/>
                </p:oleObj>
              </mc:Choice>
              <mc:Fallback>
                <p:oleObj name="Equation" r:id="rId15" imgW="1892160" imgH="4572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67175" y="4941888"/>
                        <a:ext cx="3887788"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09" name="Object 21"/>
          <p:cNvGraphicFramePr>
            <a:graphicFrameLocks noChangeAspect="1"/>
          </p:cNvGraphicFramePr>
          <p:nvPr/>
        </p:nvGraphicFramePr>
        <p:xfrm>
          <a:off x="4087813" y="5876925"/>
          <a:ext cx="2386012" cy="523875"/>
        </p:xfrm>
        <a:graphic>
          <a:graphicData uri="http://schemas.openxmlformats.org/presentationml/2006/ole">
            <mc:AlternateContent xmlns:mc="http://schemas.openxmlformats.org/markup-compatibility/2006">
              <mc:Choice xmlns:v="urn:schemas-microsoft-com:vml" Requires="v">
                <p:oleObj spid="_x0000_s26641" name="Equation" r:id="rId17" imgW="1155600" imgH="253800" progId="">
                  <p:embed/>
                </p:oleObj>
              </mc:Choice>
              <mc:Fallback>
                <p:oleObj name="Equation" r:id="rId17" imgW="1155600" imgH="253800"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87813" y="5876925"/>
                        <a:ext cx="2386012"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910" name="Line 22"/>
          <p:cNvSpPr>
            <a:spLocks noChangeShapeType="1"/>
          </p:cNvSpPr>
          <p:nvPr/>
        </p:nvSpPr>
        <p:spPr bwMode="auto">
          <a:xfrm flipV="1">
            <a:off x="2987675" y="6165850"/>
            <a:ext cx="1152525" cy="215900"/>
          </a:xfrm>
          <a:prstGeom prst="line">
            <a:avLst/>
          </a:prstGeom>
          <a:noFill/>
          <a:ln w="9525">
            <a:solidFill>
              <a:schemeClr val="tx1"/>
            </a:solidFill>
            <a:round/>
            <a:headEnd/>
            <a:tailEnd type="triangle" w="med" len="med"/>
          </a:ln>
          <a:effectLst/>
        </p:spPr>
        <p:txBody>
          <a:bodyPr wrap="none" anchor="ctr"/>
          <a:lstStyle/>
          <a:p>
            <a:endParaRPr lang="en-US"/>
          </a:p>
        </p:txBody>
      </p:sp>
      <p:sp>
        <p:nvSpPr>
          <p:cNvPr id="37911" name="Text Box 23"/>
          <p:cNvSpPr txBox="1">
            <a:spLocks noChangeArrowheads="1"/>
          </p:cNvSpPr>
          <p:nvPr/>
        </p:nvSpPr>
        <p:spPr bwMode="auto">
          <a:xfrm>
            <a:off x="1979613" y="6381750"/>
            <a:ext cx="1079500" cy="304800"/>
          </a:xfrm>
          <a:prstGeom prst="rect">
            <a:avLst/>
          </a:prstGeom>
          <a:noFill/>
          <a:ln w="9525" algn="ctr">
            <a:noFill/>
            <a:miter lim="800000"/>
            <a:headEnd/>
            <a:tailEnd/>
          </a:ln>
          <a:effectLst/>
        </p:spPr>
        <p:txBody>
          <a:bodyPr>
            <a:spAutoFit/>
          </a:bodyPr>
          <a:lstStyle/>
          <a:p>
            <a:pPr algn="ctr">
              <a:spcBef>
                <a:spcPct val="50000"/>
              </a:spcBef>
            </a:pPr>
            <a:r>
              <a:rPr lang="el-GR" sz="1400"/>
              <a:t>(έξοδος)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 Θέση υποσέλιδου"/>
          <p:cNvSpPr>
            <a:spLocks noGrp="1"/>
          </p:cNvSpPr>
          <p:nvPr>
            <p:ph type="ftr" sz="quarter" idx="11"/>
          </p:nvPr>
        </p:nvSpPr>
        <p:spPr/>
        <p:txBody>
          <a:bodyPr/>
          <a:lstStyle/>
          <a:p>
            <a:r>
              <a:rPr lang="el-GR"/>
              <a:t>Σήματα και Συστήματα 1</a:t>
            </a:r>
          </a:p>
        </p:txBody>
      </p:sp>
      <p:sp>
        <p:nvSpPr>
          <p:cNvPr id="14" name="3 - Θέση αριθμού διαφάνειας"/>
          <p:cNvSpPr>
            <a:spLocks noGrp="1"/>
          </p:cNvSpPr>
          <p:nvPr>
            <p:ph type="sldNum" sz="quarter" idx="12"/>
          </p:nvPr>
        </p:nvSpPr>
        <p:spPr/>
        <p:txBody>
          <a:bodyPr/>
          <a:lstStyle/>
          <a:p>
            <a:fld id="{3F764E2C-0C07-48E6-9177-78FBA93DE1CA}" type="slidenum">
              <a:rPr lang="el-GR"/>
              <a:pPr/>
              <a:t>28</a:t>
            </a:fld>
            <a:endParaRPr lang="el-GR"/>
          </a:p>
        </p:txBody>
      </p:sp>
      <p:sp>
        <p:nvSpPr>
          <p:cNvPr id="38914" name="Rectangle 2"/>
          <p:cNvSpPr>
            <a:spLocks noChangeArrowheads="1"/>
          </p:cNvSpPr>
          <p:nvPr/>
        </p:nvSpPr>
        <p:spPr bwMode="auto">
          <a:xfrm>
            <a:off x="2771775" y="4868863"/>
            <a:ext cx="4032250" cy="1295400"/>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8915"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(5)</a:t>
            </a:r>
          </a:p>
        </p:txBody>
      </p:sp>
      <p:sp>
        <p:nvSpPr>
          <p:cNvPr id="38916" name="Text Box 4"/>
          <p:cNvSpPr txBox="1">
            <a:spLocks noChangeArrowheads="1"/>
          </p:cNvSpPr>
          <p:nvPr/>
        </p:nvSpPr>
        <p:spPr bwMode="auto">
          <a:xfrm>
            <a:off x="395288" y="765175"/>
            <a:ext cx="8424862" cy="1006475"/>
          </a:xfrm>
          <a:prstGeom prst="rect">
            <a:avLst/>
          </a:prstGeom>
          <a:noFill/>
          <a:ln w="9525">
            <a:noFill/>
            <a:miter lim="800000"/>
            <a:headEnd/>
            <a:tailEnd/>
          </a:ln>
          <a:effectLst/>
        </p:spPr>
        <p:txBody>
          <a:bodyPr>
            <a:spAutoFit/>
          </a:bodyPr>
          <a:lstStyle/>
          <a:p>
            <a:pPr>
              <a:spcBef>
                <a:spcPct val="50000"/>
              </a:spcBef>
            </a:pPr>
            <a:r>
              <a:rPr lang="el-GR" sz="2000" u="sng">
                <a:solidFill>
                  <a:schemeClr val="accent2"/>
                </a:solidFill>
              </a:rPr>
              <a:t>Άσκηση 3</a:t>
            </a:r>
            <a:r>
              <a:rPr lang="el-GR" sz="2000">
                <a:solidFill>
                  <a:schemeClr val="accent2"/>
                </a:solidFill>
              </a:rPr>
              <a:t>: Να εξαχθούν οι καταστατικές εξισώσεις για το παρακάτω γραμμικό χρονικά αμετάβλητο σύστημα συνεχούς χρόνου που περιγράφεται από τη διαφορική εξίσωση</a:t>
            </a:r>
            <a:endParaRPr lang="el-GR" sz="2000" u="sng">
              <a:solidFill>
                <a:schemeClr val="accent2"/>
              </a:solidFill>
            </a:endParaRPr>
          </a:p>
        </p:txBody>
      </p:sp>
      <p:graphicFrame>
        <p:nvGraphicFramePr>
          <p:cNvPr id="38917" name="Object 5"/>
          <p:cNvGraphicFramePr>
            <a:graphicFrameLocks noChangeAspect="1"/>
          </p:cNvGraphicFramePr>
          <p:nvPr/>
        </p:nvGraphicFramePr>
        <p:xfrm>
          <a:off x="2627313" y="1412875"/>
          <a:ext cx="4211637" cy="381000"/>
        </p:xfrm>
        <a:graphic>
          <a:graphicData uri="http://schemas.openxmlformats.org/presentationml/2006/ole">
            <mc:AlternateContent xmlns:mc="http://schemas.openxmlformats.org/markup-compatibility/2006">
              <mc:Choice xmlns:v="urn:schemas-microsoft-com:vml" Requires="v">
                <p:oleObj spid="_x0000_s27653" name="Equation" r:id="rId3" imgW="2806560" imgH="253800" progId="">
                  <p:embed/>
                </p:oleObj>
              </mc:Choice>
              <mc:Fallback>
                <p:oleObj name="Equation" r:id="rId3" imgW="280656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1412875"/>
                        <a:ext cx="4211637"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8" name="Text Box 6"/>
          <p:cNvSpPr txBox="1">
            <a:spLocks noChangeArrowheads="1"/>
          </p:cNvSpPr>
          <p:nvPr/>
        </p:nvSpPr>
        <p:spPr bwMode="auto">
          <a:xfrm>
            <a:off x="250825" y="2205038"/>
            <a:ext cx="8137525" cy="915987"/>
          </a:xfrm>
          <a:prstGeom prst="rect">
            <a:avLst/>
          </a:prstGeom>
          <a:noFill/>
          <a:ln w="9525" algn="ctr">
            <a:noFill/>
            <a:miter lim="800000"/>
            <a:headEnd/>
            <a:tailEnd/>
          </a:ln>
          <a:effectLst/>
        </p:spPr>
        <p:txBody>
          <a:bodyPr>
            <a:spAutoFit/>
          </a:bodyPr>
          <a:lstStyle/>
          <a:p>
            <a:pPr>
              <a:spcBef>
                <a:spcPct val="50000"/>
              </a:spcBef>
            </a:pPr>
            <a:r>
              <a:rPr lang="el-GR" sz="1800"/>
              <a:t>Εφαρμόζοντας μετασχηματισμό </a:t>
            </a:r>
            <a:r>
              <a:rPr lang="en-US" sz="1800"/>
              <a:t>Laplace </a:t>
            </a:r>
            <a:r>
              <a:rPr lang="el-GR" sz="1800"/>
              <a:t>στην παραπάνω διαφορική εξίσωση προκύπτει η συνάρτηση μεταφοράς του συστήματος (θεωρούμε μηδενικές αρχικές συνθήκες):</a:t>
            </a:r>
          </a:p>
        </p:txBody>
      </p:sp>
      <p:graphicFrame>
        <p:nvGraphicFramePr>
          <p:cNvPr id="38919" name="Object 7"/>
          <p:cNvGraphicFramePr>
            <a:graphicFrameLocks noChangeAspect="1"/>
          </p:cNvGraphicFramePr>
          <p:nvPr/>
        </p:nvGraphicFramePr>
        <p:xfrm>
          <a:off x="1835150" y="3500438"/>
          <a:ext cx="5969000" cy="461962"/>
        </p:xfrm>
        <a:graphic>
          <a:graphicData uri="http://schemas.openxmlformats.org/presentationml/2006/ole">
            <mc:AlternateContent xmlns:mc="http://schemas.openxmlformats.org/markup-compatibility/2006">
              <mc:Choice xmlns:v="urn:schemas-microsoft-com:vml" Requires="v">
                <p:oleObj spid="_x0000_s27654" name="Equation" r:id="rId5" imgW="3276360" imgH="253800" progId="">
                  <p:embed/>
                </p:oleObj>
              </mc:Choice>
              <mc:Fallback>
                <p:oleObj name="Equation" r:id="rId5" imgW="327636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150" y="3500438"/>
                        <a:ext cx="5969000"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0" name="Text Box 8"/>
          <p:cNvSpPr txBox="1">
            <a:spLocks noChangeArrowheads="1"/>
          </p:cNvSpPr>
          <p:nvPr/>
        </p:nvSpPr>
        <p:spPr bwMode="auto">
          <a:xfrm>
            <a:off x="1331913" y="5300663"/>
            <a:ext cx="935037" cy="366712"/>
          </a:xfrm>
          <a:prstGeom prst="rect">
            <a:avLst/>
          </a:prstGeom>
          <a:noFill/>
          <a:ln w="9525" algn="ctr">
            <a:noFill/>
            <a:miter lim="800000"/>
            <a:headEnd/>
            <a:tailEnd/>
          </a:ln>
          <a:effectLst/>
        </p:spPr>
        <p:txBody>
          <a:bodyPr>
            <a:spAutoFit/>
          </a:bodyPr>
          <a:lstStyle/>
          <a:p>
            <a:pPr>
              <a:spcBef>
                <a:spcPct val="50000"/>
              </a:spcBef>
            </a:pPr>
            <a:r>
              <a:rPr lang="el-GR" sz="1800"/>
              <a:t>Άρα:</a:t>
            </a:r>
          </a:p>
        </p:txBody>
      </p:sp>
      <p:graphicFrame>
        <p:nvGraphicFramePr>
          <p:cNvPr id="38921" name="Object 9"/>
          <p:cNvGraphicFramePr>
            <a:graphicFrameLocks noChangeAspect="1"/>
          </p:cNvGraphicFramePr>
          <p:nvPr/>
        </p:nvGraphicFramePr>
        <p:xfrm>
          <a:off x="2843213" y="5013325"/>
          <a:ext cx="3311525" cy="920750"/>
        </p:xfrm>
        <a:graphic>
          <a:graphicData uri="http://schemas.openxmlformats.org/presentationml/2006/ole">
            <mc:AlternateContent xmlns:mc="http://schemas.openxmlformats.org/markup-compatibility/2006">
              <mc:Choice xmlns:v="urn:schemas-microsoft-com:vml" Requires="v">
                <p:oleObj spid="_x0000_s27655" name="Equation" r:id="rId7" imgW="1688760" imgH="469800" progId="">
                  <p:embed/>
                </p:oleObj>
              </mc:Choice>
              <mc:Fallback>
                <p:oleObj name="Equation" r:id="rId7" imgW="1688760" imgH="4698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213" y="5013325"/>
                        <a:ext cx="3311525" cy="92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2" name="Line 10"/>
          <p:cNvSpPr>
            <a:spLocks noChangeShapeType="1"/>
          </p:cNvSpPr>
          <p:nvPr/>
        </p:nvSpPr>
        <p:spPr bwMode="auto">
          <a:xfrm flipH="1">
            <a:off x="1835150" y="4149725"/>
            <a:ext cx="1008063" cy="1150938"/>
          </a:xfrm>
          <a:prstGeom prst="line">
            <a:avLst/>
          </a:prstGeom>
          <a:noFill/>
          <a:ln w="9525">
            <a:solidFill>
              <a:schemeClr val="tx1"/>
            </a:solidFill>
            <a:round/>
            <a:headEnd/>
            <a:tailEnd type="triangle" w="med" len="med"/>
          </a:ln>
          <a:effectLst/>
        </p:spPr>
        <p:txBody>
          <a:bodyPr wrap="none" anchor="ctr"/>
          <a:lstStyle/>
          <a:p>
            <a:endParaRPr lang="en-US"/>
          </a:p>
        </p:txBody>
      </p:sp>
      <p:sp>
        <p:nvSpPr>
          <p:cNvPr id="38923" name="Text Box 11"/>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 - Θέση υποσέλιδου"/>
          <p:cNvSpPr>
            <a:spLocks noGrp="1"/>
          </p:cNvSpPr>
          <p:nvPr>
            <p:ph type="ftr" sz="quarter" idx="11"/>
          </p:nvPr>
        </p:nvSpPr>
        <p:spPr/>
        <p:txBody>
          <a:bodyPr/>
          <a:lstStyle/>
          <a:p>
            <a:r>
              <a:rPr lang="el-GR"/>
              <a:t>Σήματα και Συστήματα 1</a:t>
            </a:r>
          </a:p>
        </p:txBody>
      </p:sp>
      <p:sp>
        <p:nvSpPr>
          <p:cNvPr id="24" name="3 - Θέση αριθμού διαφάνειας"/>
          <p:cNvSpPr>
            <a:spLocks noGrp="1"/>
          </p:cNvSpPr>
          <p:nvPr>
            <p:ph type="sldNum" sz="quarter" idx="12"/>
          </p:nvPr>
        </p:nvSpPr>
        <p:spPr/>
        <p:txBody>
          <a:bodyPr/>
          <a:lstStyle/>
          <a:p>
            <a:fld id="{EAF26C08-BD36-4182-9387-BFE9AB8491E6}" type="slidenum">
              <a:rPr lang="el-GR"/>
              <a:pPr/>
              <a:t>29</a:t>
            </a:fld>
            <a:endParaRPr lang="el-GR"/>
          </a:p>
        </p:txBody>
      </p:sp>
      <p:sp>
        <p:nvSpPr>
          <p:cNvPr id="39938" name="Rectangle 2"/>
          <p:cNvSpPr>
            <a:spLocks noChangeArrowheads="1"/>
          </p:cNvSpPr>
          <p:nvPr/>
        </p:nvSpPr>
        <p:spPr bwMode="auto">
          <a:xfrm>
            <a:off x="4859338" y="4941888"/>
            <a:ext cx="3673475" cy="1079500"/>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39939"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(6)</a:t>
            </a:r>
          </a:p>
        </p:txBody>
      </p:sp>
      <p:sp>
        <p:nvSpPr>
          <p:cNvPr id="39940" name="Text Box 4"/>
          <p:cNvSpPr txBox="1">
            <a:spLocks noChangeArrowheads="1"/>
          </p:cNvSpPr>
          <p:nvPr/>
        </p:nvSpPr>
        <p:spPr bwMode="auto">
          <a:xfrm>
            <a:off x="179388" y="765175"/>
            <a:ext cx="2016125" cy="336550"/>
          </a:xfrm>
          <a:prstGeom prst="rect">
            <a:avLst/>
          </a:prstGeom>
          <a:noFill/>
          <a:ln w="9525">
            <a:noFill/>
            <a:miter lim="800000"/>
            <a:headEnd/>
            <a:tailEnd/>
          </a:ln>
          <a:effectLst/>
        </p:spPr>
        <p:txBody>
          <a:bodyPr>
            <a:spAutoFit/>
          </a:bodyPr>
          <a:lstStyle/>
          <a:p>
            <a:pPr algn="ctr">
              <a:spcBef>
                <a:spcPct val="50000"/>
              </a:spcBef>
            </a:pPr>
            <a:r>
              <a:rPr lang="el-GR" sz="1600">
                <a:solidFill>
                  <a:srgbClr val="000000"/>
                </a:solidFill>
              </a:rPr>
              <a:t>(Συνέχεια)</a:t>
            </a:r>
          </a:p>
        </p:txBody>
      </p:sp>
      <p:sp>
        <p:nvSpPr>
          <p:cNvPr id="39941" name="Text Box 5"/>
          <p:cNvSpPr txBox="1">
            <a:spLocks noChangeArrowheads="1"/>
          </p:cNvSpPr>
          <p:nvPr/>
        </p:nvSpPr>
        <p:spPr bwMode="auto">
          <a:xfrm>
            <a:off x="395288" y="1341438"/>
            <a:ext cx="2736850" cy="641350"/>
          </a:xfrm>
          <a:prstGeom prst="rect">
            <a:avLst/>
          </a:prstGeom>
          <a:noFill/>
          <a:ln w="9525" algn="ctr">
            <a:noFill/>
            <a:miter lim="800000"/>
            <a:headEnd/>
            <a:tailEnd/>
          </a:ln>
          <a:effectLst/>
        </p:spPr>
        <p:txBody>
          <a:bodyPr>
            <a:spAutoFit/>
          </a:bodyPr>
          <a:lstStyle/>
          <a:p>
            <a:pPr>
              <a:spcBef>
                <a:spcPct val="50000"/>
              </a:spcBef>
            </a:pPr>
            <a:r>
              <a:rPr lang="el-GR" sz="1800"/>
              <a:t>Κάνοντας τη διαίρεση των 2 πολυωνύμων:</a:t>
            </a:r>
          </a:p>
        </p:txBody>
      </p:sp>
      <p:graphicFrame>
        <p:nvGraphicFramePr>
          <p:cNvPr id="39942" name="Object 6"/>
          <p:cNvGraphicFramePr>
            <a:graphicFrameLocks noChangeAspect="1"/>
          </p:cNvGraphicFramePr>
          <p:nvPr/>
        </p:nvGraphicFramePr>
        <p:xfrm>
          <a:off x="3708400" y="1341438"/>
          <a:ext cx="1223963" cy="382587"/>
        </p:xfrm>
        <a:graphic>
          <a:graphicData uri="http://schemas.openxmlformats.org/presentationml/2006/ole">
            <mc:AlternateContent xmlns:mc="http://schemas.openxmlformats.org/markup-compatibility/2006">
              <mc:Choice xmlns:v="urn:schemas-microsoft-com:vml" Requires="v">
                <p:oleObj spid="_x0000_s28682" name="Equation" r:id="rId3" imgW="647640" imgH="203040" progId="">
                  <p:embed/>
                </p:oleObj>
              </mc:Choice>
              <mc:Fallback>
                <p:oleObj name="Equation" r:id="rId3" imgW="647640" imgH="203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341438"/>
                        <a:ext cx="1223963" cy="382587"/>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3" name="Object 7"/>
          <p:cNvGraphicFramePr>
            <a:graphicFrameLocks noChangeAspect="1"/>
          </p:cNvGraphicFramePr>
          <p:nvPr/>
        </p:nvGraphicFramePr>
        <p:xfrm>
          <a:off x="5580063" y="1412875"/>
          <a:ext cx="1223962" cy="369888"/>
        </p:xfrm>
        <a:graphic>
          <a:graphicData uri="http://schemas.openxmlformats.org/presentationml/2006/ole">
            <mc:AlternateContent xmlns:mc="http://schemas.openxmlformats.org/markup-compatibility/2006">
              <mc:Choice xmlns:v="urn:schemas-microsoft-com:vml" Requires="v">
                <p:oleObj spid="_x0000_s28683" name="Equation" r:id="rId5" imgW="672840" imgH="203040" progId="">
                  <p:embed/>
                </p:oleObj>
              </mc:Choice>
              <mc:Fallback>
                <p:oleObj name="Equation" r:id="rId5" imgW="672840" imgH="2030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063" y="1412875"/>
                        <a:ext cx="1223962" cy="369888"/>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4" name="Line 8"/>
          <p:cNvSpPr>
            <a:spLocks noChangeShapeType="1"/>
          </p:cNvSpPr>
          <p:nvPr/>
        </p:nvSpPr>
        <p:spPr bwMode="auto">
          <a:xfrm>
            <a:off x="5292725" y="1196975"/>
            <a:ext cx="0" cy="2303463"/>
          </a:xfrm>
          <a:prstGeom prst="line">
            <a:avLst/>
          </a:prstGeom>
          <a:noFill/>
          <a:ln w="9525">
            <a:solidFill>
              <a:schemeClr val="tx1"/>
            </a:solidFill>
            <a:round/>
            <a:headEnd/>
            <a:tailEnd/>
          </a:ln>
          <a:effectLst/>
        </p:spPr>
        <p:txBody>
          <a:bodyPr wrap="none" anchor="ctr"/>
          <a:lstStyle/>
          <a:p>
            <a:endParaRPr lang="en-US"/>
          </a:p>
        </p:txBody>
      </p:sp>
      <p:sp>
        <p:nvSpPr>
          <p:cNvPr id="39945" name="Line 9"/>
          <p:cNvSpPr>
            <a:spLocks noChangeShapeType="1"/>
          </p:cNvSpPr>
          <p:nvPr/>
        </p:nvSpPr>
        <p:spPr bwMode="auto">
          <a:xfrm>
            <a:off x="5292725" y="1916113"/>
            <a:ext cx="1943100" cy="0"/>
          </a:xfrm>
          <a:prstGeom prst="line">
            <a:avLst/>
          </a:prstGeom>
          <a:noFill/>
          <a:ln w="9525">
            <a:solidFill>
              <a:schemeClr val="tx1"/>
            </a:solidFill>
            <a:round/>
            <a:headEnd/>
            <a:tailEnd/>
          </a:ln>
          <a:effectLst/>
        </p:spPr>
        <p:txBody>
          <a:bodyPr wrap="none" anchor="ctr"/>
          <a:lstStyle/>
          <a:p>
            <a:endParaRPr lang="en-US"/>
          </a:p>
        </p:txBody>
      </p:sp>
      <p:graphicFrame>
        <p:nvGraphicFramePr>
          <p:cNvPr id="39946" name="Object 10"/>
          <p:cNvGraphicFramePr>
            <a:graphicFrameLocks noChangeAspect="1"/>
          </p:cNvGraphicFramePr>
          <p:nvPr/>
        </p:nvGraphicFramePr>
        <p:xfrm>
          <a:off x="5508625" y="2133600"/>
          <a:ext cx="160338" cy="298450"/>
        </p:xfrm>
        <a:graphic>
          <a:graphicData uri="http://schemas.openxmlformats.org/presentationml/2006/ole">
            <mc:AlternateContent xmlns:mc="http://schemas.openxmlformats.org/markup-compatibility/2006">
              <mc:Choice xmlns:v="urn:schemas-microsoft-com:vml" Requires="v">
                <p:oleObj spid="_x0000_s28684" name="Equation" r:id="rId7" imgW="88560" imgH="164880" progId="">
                  <p:embed/>
                </p:oleObj>
              </mc:Choice>
              <mc:Fallback>
                <p:oleObj name="Equation" r:id="rId7" imgW="88560" imgH="16488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625" y="2133600"/>
                        <a:ext cx="160338"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7" name="Object 11"/>
          <p:cNvGraphicFramePr>
            <a:graphicFrameLocks noChangeAspect="1"/>
          </p:cNvGraphicFramePr>
          <p:nvPr/>
        </p:nvGraphicFramePr>
        <p:xfrm>
          <a:off x="3492500" y="1700213"/>
          <a:ext cx="1522413" cy="479425"/>
        </p:xfrm>
        <a:graphic>
          <a:graphicData uri="http://schemas.openxmlformats.org/presentationml/2006/ole">
            <mc:AlternateContent xmlns:mc="http://schemas.openxmlformats.org/markup-compatibility/2006">
              <mc:Choice xmlns:v="urn:schemas-microsoft-com:vml" Requires="v">
                <p:oleObj spid="_x0000_s28685" name="Equation" r:id="rId9" imgW="888840" imgH="279360" progId="">
                  <p:embed/>
                </p:oleObj>
              </mc:Choice>
              <mc:Fallback>
                <p:oleObj name="Equation" r:id="rId9" imgW="888840" imgH="27936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92500" y="1700213"/>
                        <a:ext cx="1522413" cy="479425"/>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8" name="Line 12"/>
          <p:cNvSpPr>
            <a:spLocks noChangeShapeType="1"/>
          </p:cNvSpPr>
          <p:nvPr/>
        </p:nvSpPr>
        <p:spPr bwMode="auto">
          <a:xfrm flipH="1">
            <a:off x="3203575" y="2133600"/>
            <a:ext cx="2089150" cy="0"/>
          </a:xfrm>
          <a:prstGeom prst="line">
            <a:avLst/>
          </a:prstGeom>
          <a:noFill/>
          <a:ln w="9525">
            <a:solidFill>
              <a:schemeClr val="tx1"/>
            </a:solidFill>
            <a:round/>
            <a:headEnd/>
            <a:tailEnd/>
          </a:ln>
          <a:effectLst/>
        </p:spPr>
        <p:txBody>
          <a:bodyPr wrap="none" anchor="ctr"/>
          <a:lstStyle/>
          <a:p>
            <a:endParaRPr lang="en-US"/>
          </a:p>
        </p:txBody>
      </p:sp>
      <p:graphicFrame>
        <p:nvGraphicFramePr>
          <p:cNvPr id="39949" name="Object 13"/>
          <p:cNvGraphicFramePr>
            <a:graphicFrameLocks noChangeAspect="1"/>
          </p:cNvGraphicFramePr>
          <p:nvPr/>
        </p:nvGraphicFramePr>
        <p:xfrm>
          <a:off x="4284663" y="2276475"/>
          <a:ext cx="577850" cy="352425"/>
        </p:xfrm>
        <a:graphic>
          <a:graphicData uri="http://schemas.openxmlformats.org/presentationml/2006/ole">
            <mc:AlternateContent xmlns:mc="http://schemas.openxmlformats.org/markup-compatibility/2006">
              <mc:Choice xmlns:v="urn:schemas-microsoft-com:vml" Requires="v">
                <p:oleObj spid="_x0000_s28686" name="Equation" r:id="rId11" imgW="291960" imgH="177480" progId="">
                  <p:embed/>
                </p:oleObj>
              </mc:Choice>
              <mc:Fallback>
                <p:oleObj name="Equation" r:id="rId11" imgW="291960" imgH="17748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4663" y="2276475"/>
                        <a:ext cx="577850"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50" name="Text Box 14"/>
          <p:cNvSpPr txBox="1">
            <a:spLocks noChangeArrowheads="1"/>
          </p:cNvSpPr>
          <p:nvPr/>
        </p:nvSpPr>
        <p:spPr bwMode="auto">
          <a:xfrm>
            <a:off x="684213" y="3716338"/>
            <a:ext cx="865187" cy="366712"/>
          </a:xfrm>
          <a:prstGeom prst="rect">
            <a:avLst/>
          </a:prstGeom>
          <a:noFill/>
          <a:ln w="9525" algn="ctr">
            <a:noFill/>
            <a:miter lim="800000"/>
            <a:headEnd/>
            <a:tailEnd/>
          </a:ln>
          <a:effectLst/>
        </p:spPr>
        <p:txBody>
          <a:bodyPr>
            <a:spAutoFit/>
          </a:bodyPr>
          <a:lstStyle/>
          <a:p>
            <a:pPr>
              <a:spcBef>
                <a:spcPct val="50000"/>
              </a:spcBef>
            </a:pPr>
            <a:r>
              <a:rPr lang="el-GR" sz="1800"/>
              <a:t>Άρα </a:t>
            </a:r>
          </a:p>
        </p:txBody>
      </p:sp>
      <p:graphicFrame>
        <p:nvGraphicFramePr>
          <p:cNvPr id="39951" name="Object 15"/>
          <p:cNvGraphicFramePr>
            <a:graphicFrameLocks noChangeAspect="1"/>
          </p:cNvGraphicFramePr>
          <p:nvPr/>
        </p:nvGraphicFramePr>
        <p:xfrm>
          <a:off x="1835150" y="3500438"/>
          <a:ext cx="3024188" cy="750887"/>
        </p:xfrm>
        <a:graphic>
          <a:graphicData uri="http://schemas.openxmlformats.org/presentationml/2006/ole">
            <mc:AlternateContent xmlns:mc="http://schemas.openxmlformats.org/markup-compatibility/2006">
              <mc:Choice xmlns:v="urn:schemas-microsoft-com:vml" Requires="v">
                <p:oleObj spid="_x0000_s28687" name="Equation" r:id="rId13" imgW="1688760" imgH="419040" progId="">
                  <p:embed/>
                </p:oleObj>
              </mc:Choice>
              <mc:Fallback>
                <p:oleObj name="Equation" r:id="rId13" imgW="1688760" imgH="41904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35150" y="3500438"/>
                        <a:ext cx="3024188" cy="750887"/>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52" name="Text Box 16"/>
          <p:cNvSpPr txBox="1">
            <a:spLocks noChangeArrowheads="1"/>
          </p:cNvSpPr>
          <p:nvPr/>
        </p:nvSpPr>
        <p:spPr bwMode="auto">
          <a:xfrm>
            <a:off x="755650" y="5157788"/>
            <a:ext cx="1079500" cy="366712"/>
          </a:xfrm>
          <a:prstGeom prst="rect">
            <a:avLst/>
          </a:prstGeom>
          <a:noFill/>
          <a:ln w="9525" algn="ctr">
            <a:noFill/>
            <a:miter lim="800000"/>
            <a:headEnd/>
            <a:tailEnd/>
          </a:ln>
          <a:effectLst/>
        </p:spPr>
        <p:txBody>
          <a:bodyPr>
            <a:spAutoFit/>
          </a:bodyPr>
          <a:lstStyle/>
          <a:p>
            <a:pPr>
              <a:spcBef>
                <a:spcPct val="50000"/>
              </a:spcBef>
            </a:pPr>
            <a:r>
              <a:rPr lang="el-GR" sz="1800"/>
              <a:t>Όπότε</a:t>
            </a:r>
          </a:p>
        </p:txBody>
      </p:sp>
      <p:graphicFrame>
        <p:nvGraphicFramePr>
          <p:cNvPr id="39953" name="Object 17"/>
          <p:cNvGraphicFramePr>
            <a:graphicFrameLocks noChangeAspect="1"/>
          </p:cNvGraphicFramePr>
          <p:nvPr/>
        </p:nvGraphicFramePr>
        <p:xfrm>
          <a:off x="1692275" y="5013325"/>
          <a:ext cx="2303463" cy="788988"/>
        </p:xfrm>
        <a:graphic>
          <a:graphicData uri="http://schemas.openxmlformats.org/presentationml/2006/ole">
            <mc:AlternateContent xmlns:mc="http://schemas.openxmlformats.org/markup-compatibility/2006">
              <mc:Choice xmlns:v="urn:schemas-microsoft-com:vml" Requires="v">
                <p:oleObj spid="_x0000_s28688" name="Equation" r:id="rId15" imgW="1371600" imgH="469900" progId="">
                  <p:embed/>
                </p:oleObj>
              </mc:Choice>
              <mc:Fallback>
                <p:oleObj name="Equation" r:id="rId15" imgW="1371600" imgH="4699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92275" y="5013325"/>
                        <a:ext cx="2303463"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54" name="Text Box 18"/>
          <p:cNvSpPr txBox="1">
            <a:spLocks noChangeArrowheads="1"/>
          </p:cNvSpPr>
          <p:nvPr/>
        </p:nvSpPr>
        <p:spPr bwMode="auto">
          <a:xfrm>
            <a:off x="4427538" y="5229225"/>
            <a:ext cx="720725" cy="366713"/>
          </a:xfrm>
          <a:prstGeom prst="rect">
            <a:avLst/>
          </a:prstGeom>
          <a:noFill/>
          <a:ln w="9525" algn="ctr">
            <a:noFill/>
            <a:miter lim="800000"/>
            <a:headEnd/>
            <a:tailEnd/>
          </a:ln>
          <a:effectLst/>
        </p:spPr>
        <p:txBody>
          <a:bodyPr>
            <a:spAutoFit/>
          </a:bodyPr>
          <a:lstStyle/>
          <a:p>
            <a:pPr>
              <a:spcBef>
                <a:spcPct val="50000"/>
              </a:spcBef>
            </a:pPr>
            <a:r>
              <a:rPr lang="el-GR" sz="1800"/>
              <a:t>ή</a:t>
            </a:r>
          </a:p>
        </p:txBody>
      </p:sp>
      <p:graphicFrame>
        <p:nvGraphicFramePr>
          <p:cNvPr id="39955" name="Object 19"/>
          <p:cNvGraphicFramePr>
            <a:graphicFrameLocks noChangeAspect="1"/>
          </p:cNvGraphicFramePr>
          <p:nvPr/>
        </p:nvGraphicFramePr>
        <p:xfrm>
          <a:off x="5076825" y="5084763"/>
          <a:ext cx="3198813" cy="660400"/>
        </p:xfrm>
        <a:graphic>
          <a:graphicData uri="http://schemas.openxmlformats.org/presentationml/2006/ole">
            <mc:AlternateContent xmlns:mc="http://schemas.openxmlformats.org/markup-compatibility/2006">
              <mc:Choice xmlns:v="urn:schemas-microsoft-com:vml" Requires="v">
                <p:oleObj spid="_x0000_s28689" name="Equation" r:id="rId17" imgW="1904760" imgH="393480" progId="">
                  <p:embed/>
                </p:oleObj>
              </mc:Choice>
              <mc:Fallback>
                <p:oleObj name="Equation" r:id="rId17" imgW="1904760" imgH="393480"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76825" y="5084763"/>
                        <a:ext cx="3198813"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56" name="Text Box 20"/>
          <p:cNvSpPr txBox="1">
            <a:spLocks noChangeArrowheads="1"/>
          </p:cNvSpPr>
          <p:nvPr/>
        </p:nvSpPr>
        <p:spPr bwMode="auto">
          <a:xfrm>
            <a:off x="5003800" y="4292600"/>
            <a:ext cx="936625" cy="366713"/>
          </a:xfrm>
          <a:prstGeom prst="rect">
            <a:avLst/>
          </a:prstGeom>
          <a:noFill/>
          <a:ln w="9525" algn="ctr">
            <a:noFill/>
            <a:miter lim="800000"/>
            <a:headEnd/>
            <a:tailEnd/>
          </a:ln>
          <a:effectLst/>
        </p:spPr>
        <p:txBody>
          <a:bodyPr>
            <a:spAutoFit/>
          </a:bodyPr>
          <a:lstStyle/>
          <a:p>
            <a:pPr>
              <a:spcBef>
                <a:spcPct val="50000"/>
              </a:spcBef>
            </a:pPr>
            <a:endParaRPr lang="el-GR" sz="1800"/>
          </a:p>
        </p:txBody>
      </p:sp>
      <p:sp>
        <p:nvSpPr>
          <p:cNvPr id="39957" name="Text Box 21"/>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260350"/>
            <a:ext cx="8229600" cy="5865813"/>
          </a:xfrm>
        </p:spPr>
        <p:txBody>
          <a:bodyPr/>
          <a:lstStyle/>
          <a:p>
            <a:pPr eaLnBrk="1" hangingPunct="1">
              <a:buFont typeface="Wingdings" pitchFamily="2" charset="2"/>
              <a:buNone/>
            </a:pPr>
            <a:r>
              <a:rPr lang="el-GR" u="sng" smtClean="0">
                <a:latin typeface="Times New Roman" pitchFamily="18" charset="0"/>
              </a:rPr>
              <a:t>Το πιο απλό σύστημα:</a:t>
            </a:r>
          </a:p>
          <a:p>
            <a:pPr eaLnBrk="1" hangingPunct="1">
              <a:buFont typeface="Wingdings" pitchFamily="2" charset="2"/>
              <a:buNone/>
            </a:pPr>
            <a:r>
              <a:rPr lang="el-GR" smtClean="0">
                <a:latin typeface="Times New Roman" pitchFamily="18" charset="0"/>
              </a:rPr>
              <a:t>   </a:t>
            </a:r>
            <a:r>
              <a:rPr lang="el-GR" sz="2800" smtClean="0">
                <a:latin typeface="Times New Roman" pitchFamily="18" charset="0"/>
              </a:rPr>
              <a:t>Μια αντίσταση </a:t>
            </a:r>
            <a:r>
              <a:rPr lang="en-US" sz="2800" smtClean="0">
                <a:latin typeface="Times New Roman" pitchFamily="18" charset="0"/>
              </a:rPr>
              <a:t>R </a:t>
            </a:r>
            <a:r>
              <a:rPr lang="el-GR" sz="2800" smtClean="0">
                <a:latin typeface="Times New Roman" pitchFamily="18" charset="0"/>
              </a:rPr>
              <a:t>με την τάση </a:t>
            </a:r>
            <a:r>
              <a:rPr lang="en-US" sz="2800" smtClean="0">
                <a:latin typeface="Times New Roman" pitchFamily="18" charset="0"/>
              </a:rPr>
              <a:t>u(t)=Ri(t) </a:t>
            </a:r>
            <a:r>
              <a:rPr lang="el-GR" sz="2800" smtClean="0">
                <a:latin typeface="Times New Roman" pitchFamily="18" charset="0"/>
              </a:rPr>
              <a:t>βάσει του νόμου του </a:t>
            </a:r>
            <a:r>
              <a:rPr lang="en-US" sz="2800" smtClean="0">
                <a:latin typeface="Times New Roman" pitchFamily="18" charset="0"/>
              </a:rPr>
              <a:t>Ohm.</a:t>
            </a:r>
          </a:p>
          <a:p>
            <a:pPr eaLnBrk="1" hangingPunct="1">
              <a:buFont typeface="Wingdings" pitchFamily="2" charset="2"/>
              <a:buNone/>
            </a:pPr>
            <a:r>
              <a:rPr lang="el-GR" sz="2800" smtClean="0">
                <a:latin typeface="Times New Roman" pitchFamily="18" charset="0"/>
              </a:rPr>
              <a:t>   </a:t>
            </a:r>
            <a:r>
              <a:rPr lang="en-US" sz="2800" smtClean="0">
                <a:latin typeface="Times New Roman" pitchFamily="18" charset="0"/>
              </a:rPr>
              <a:t>H </a:t>
            </a:r>
            <a:r>
              <a:rPr lang="el-GR" sz="2800" smtClean="0">
                <a:latin typeface="Times New Roman" pitchFamily="18" charset="0"/>
              </a:rPr>
              <a:t>είσοδος, το ρεύμα </a:t>
            </a:r>
            <a:r>
              <a:rPr lang="en-US" sz="2800" smtClean="0">
                <a:latin typeface="Times New Roman" pitchFamily="18" charset="0"/>
              </a:rPr>
              <a:t>x(t)=i(t) </a:t>
            </a:r>
            <a:r>
              <a:rPr lang="el-GR" sz="2800" smtClean="0">
                <a:latin typeface="Times New Roman" pitchFamily="18" charset="0"/>
              </a:rPr>
              <a:t>ενώ η έξοδος του συστήματος είναι η τάση </a:t>
            </a:r>
            <a:r>
              <a:rPr lang="en-US" sz="2800" smtClean="0">
                <a:latin typeface="Times New Roman" pitchFamily="18" charset="0"/>
              </a:rPr>
              <a:t>y(t)=u(t)</a:t>
            </a:r>
          </a:p>
          <a:p>
            <a:pPr eaLnBrk="1" hangingPunct="1">
              <a:buFont typeface="Wingdings" pitchFamily="2" charset="2"/>
              <a:buNone/>
            </a:pPr>
            <a:r>
              <a:rPr lang="el-GR" sz="2800" smtClean="0">
                <a:latin typeface="Times New Roman" pitchFamily="18" charset="0"/>
              </a:rPr>
              <a:t>   Ένα σύστημα συνεχούς χρόνου:</a:t>
            </a:r>
          </a:p>
          <a:p>
            <a:pPr eaLnBrk="1" hangingPunct="1">
              <a:buFont typeface="Wingdings" pitchFamily="2" charset="2"/>
              <a:buNone/>
            </a:pPr>
            <a:r>
              <a:rPr lang="en-US" smtClean="0">
                <a:latin typeface="Times New Roman" pitchFamily="18" charset="0"/>
              </a:rPr>
              <a:t> </a:t>
            </a:r>
            <a:r>
              <a:rPr lang="el-GR" smtClean="0">
                <a:latin typeface="Times New Roman" pitchFamily="18" charset="0"/>
              </a:rPr>
              <a:t>		</a:t>
            </a:r>
            <a:r>
              <a:rPr lang="en-US" sz="2000" smtClean="0">
                <a:latin typeface="Times New Roman" pitchFamily="18" charset="0"/>
              </a:rPr>
              <a:t>x(t)		    </a:t>
            </a:r>
            <a:r>
              <a:rPr lang="el-GR" smtClean="0">
                <a:latin typeface="Times New Roman" pitchFamily="18" charset="0"/>
              </a:rPr>
              <a:t>	</a:t>
            </a:r>
            <a:r>
              <a:rPr lang="en-US" smtClean="0">
                <a:latin typeface="Times New Roman" pitchFamily="18" charset="0"/>
              </a:rPr>
              <a:t>	  </a:t>
            </a:r>
            <a:r>
              <a:rPr lang="el-GR" sz="2000" smtClean="0">
                <a:latin typeface="Times New Roman" pitchFamily="18" charset="0"/>
              </a:rPr>
              <a:t>	</a:t>
            </a:r>
            <a:r>
              <a:rPr lang="en-US" sz="2000" smtClean="0">
                <a:latin typeface="Times New Roman" pitchFamily="18" charset="0"/>
              </a:rPr>
              <a:t>y(t)</a:t>
            </a:r>
            <a:r>
              <a:rPr lang="el-GR" sz="2000" smtClean="0">
                <a:latin typeface="Times New Roman" pitchFamily="18" charset="0"/>
              </a:rPr>
              <a:t>		</a:t>
            </a:r>
            <a:endParaRPr lang="en-US" sz="2000" smtClean="0">
              <a:latin typeface="Times New Roman" pitchFamily="18" charset="0"/>
            </a:endParaRPr>
          </a:p>
          <a:p>
            <a:pPr eaLnBrk="1" hangingPunct="1">
              <a:buFont typeface="Wingdings" pitchFamily="2" charset="2"/>
              <a:buNone/>
            </a:pPr>
            <a:r>
              <a:rPr lang="en-US" sz="2000" smtClean="0">
                <a:latin typeface="Times New Roman" pitchFamily="18" charset="0"/>
              </a:rPr>
              <a:t>				t</a:t>
            </a:r>
          </a:p>
          <a:p>
            <a:pPr eaLnBrk="1" hangingPunct="1">
              <a:buFont typeface="Wingdings" pitchFamily="2" charset="2"/>
              <a:buNone/>
            </a:pPr>
            <a:r>
              <a:rPr lang="en-US" sz="2000" smtClean="0">
                <a:latin typeface="Times New Roman" pitchFamily="18" charset="0"/>
              </a:rPr>
              <a:t>	</a:t>
            </a:r>
            <a:r>
              <a:rPr lang="el-GR" sz="2000" smtClean="0">
                <a:latin typeface="Times New Roman" pitchFamily="18" charset="0"/>
              </a:rPr>
              <a:t>    είσοδος	</a:t>
            </a:r>
            <a:r>
              <a:rPr lang="en-US" sz="2000" smtClean="0">
                <a:latin typeface="Times New Roman" pitchFamily="18" charset="0"/>
              </a:rPr>
              <a:t>        y(t)= T </a:t>
            </a:r>
            <a:r>
              <a:rPr lang="en-US" sz="2000" smtClean="0">
                <a:latin typeface="Times New Roman" pitchFamily="18" charset="0"/>
                <a:cs typeface="Arial" pitchFamily="34" charset="0"/>
              </a:rPr>
              <a:t>{x(t)</a:t>
            </a:r>
            <a:r>
              <a:rPr lang="en-US" sz="2000" smtClean="0">
                <a:latin typeface="Times New Roman" pitchFamily="18" charset="0"/>
                <a:cs typeface="Arial" pitchFamily="34" charset="0"/>
                <a:sym typeface="Symbol" pitchFamily="18" charset="2"/>
              </a:rPr>
              <a:t>          </a:t>
            </a:r>
            <a:r>
              <a:rPr lang="en-US" sz="2000" smtClean="0">
                <a:latin typeface="Times New Roman" pitchFamily="18" charset="0"/>
              </a:rPr>
              <a:t>                </a:t>
            </a:r>
            <a:r>
              <a:rPr lang="el-GR" sz="2000" smtClean="0">
                <a:latin typeface="Times New Roman" pitchFamily="18" charset="0"/>
              </a:rPr>
              <a:t>έξοδος	</a:t>
            </a:r>
          </a:p>
        </p:txBody>
      </p:sp>
      <p:sp>
        <p:nvSpPr>
          <p:cNvPr id="23555" name="Line 4"/>
          <p:cNvSpPr>
            <a:spLocks noChangeShapeType="1"/>
          </p:cNvSpPr>
          <p:nvPr/>
        </p:nvSpPr>
        <p:spPr bwMode="auto">
          <a:xfrm>
            <a:off x="611188" y="4149725"/>
            <a:ext cx="1584325" cy="0"/>
          </a:xfrm>
          <a:prstGeom prst="line">
            <a:avLst/>
          </a:prstGeom>
          <a:noFill/>
          <a:ln w="9525">
            <a:solidFill>
              <a:schemeClr val="tx1"/>
            </a:solidFill>
            <a:round/>
            <a:headEnd/>
            <a:tailEnd type="triangle" w="med" len="med"/>
          </a:ln>
        </p:spPr>
        <p:txBody>
          <a:bodyPr/>
          <a:lstStyle/>
          <a:p>
            <a:endParaRPr lang="en-US"/>
          </a:p>
        </p:txBody>
      </p:sp>
      <p:sp>
        <p:nvSpPr>
          <p:cNvPr id="23556" name="Rectangle 5"/>
          <p:cNvSpPr>
            <a:spLocks noChangeArrowheads="1"/>
          </p:cNvSpPr>
          <p:nvPr/>
        </p:nvSpPr>
        <p:spPr bwMode="auto">
          <a:xfrm>
            <a:off x="2411413" y="3789363"/>
            <a:ext cx="2376487" cy="503237"/>
          </a:xfrm>
          <a:prstGeom prst="rect">
            <a:avLst/>
          </a:prstGeom>
          <a:noFill/>
          <a:ln w="9525">
            <a:solidFill>
              <a:schemeClr val="tx1"/>
            </a:solidFill>
            <a:miter lim="800000"/>
            <a:headEnd/>
            <a:tailEnd/>
          </a:ln>
        </p:spPr>
        <p:txBody>
          <a:bodyPr wrap="none" anchor="ctr"/>
          <a:lstStyle/>
          <a:p>
            <a:endParaRPr lang="en-US"/>
          </a:p>
        </p:txBody>
      </p:sp>
      <p:sp>
        <p:nvSpPr>
          <p:cNvPr id="23557" name="Line 6"/>
          <p:cNvSpPr>
            <a:spLocks noChangeShapeType="1"/>
          </p:cNvSpPr>
          <p:nvPr/>
        </p:nvSpPr>
        <p:spPr bwMode="auto">
          <a:xfrm>
            <a:off x="5219700" y="4149725"/>
            <a:ext cx="1512888"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2 - Θέση υποσέλιδου"/>
          <p:cNvSpPr>
            <a:spLocks noGrp="1"/>
          </p:cNvSpPr>
          <p:nvPr>
            <p:ph type="ftr" sz="quarter" idx="11"/>
          </p:nvPr>
        </p:nvSpPr>
        <p:spPr/>
        <p:txBody>
          <a:bodyPr/>
          <a:lstStyle/>
          <a:p>
            <a:r>
              <a:rPr lang="el-GR"/>
              <a:t>Σήματα και Συστήματα 1</a:t>
            </a:r>
          </a:p>
        </p:txBody>
      </p:sp>
      <p:sp>
        <p:nvSpPr>
          <p:cNvPr id="38" name="3 - Θέση αριθμού διαφάνειας"/>
          <p:cNvSpPr>
            <a:spLocks noGrp="1"/>
          </p:cNvSpPr>
          <p:nvPr>
            <p:ph type="sldNum" sz="quarter" idx="12"/>
          </p:nvPr>
        </p:nvSpPr>
        <p:spPr/>
        <p:txBody>
          <a:bodyPr/>
          <a:lstStyle/>
          <a:p>
            <a:fld id="{CF9F5E44-9FEB-4DEC-8B86-644C03FBDAAD}" type="slidenum">
              <a:rPr lang="el-GR"/>
              <a:pPr/>
              <a:t>30</a:t>
            </a:fld>
            <a:endParaRPr lang="el-GR"/>
          </a:p>
        </p:txBody>
      </p:sp>
      <p:sp>
        <p:nvSpPr>
          <p:cNvPr id="40962" name="Rectangle 2"/>
          <p:cNvSpPr>
            <a:spLocks noChangeArrowheads="1"/>
          </p:cNvSpPr>
          <p:nvPr/>
        </p:nvSpPr>
        <p:spPr bwMode="auto">
          <a:xfrm>
            <a:off x="2646363" y="4940300"/>
            <a:ext cx="5473700" cy="1295400"/>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40963" name="Oval 3"/>
          <p:cNvSpPr>
            <a:spLocks noChangeArrowheads="1"/>
          </p:cNvSpPr>
          <p:nvPr/>
        </p:nvSpPr>
        <p:spPr bwMode="auto">
          <a:xfrm>
            <a:off x="3708400" y="1268413"/>
            <a:ext cx="1368425" cy="863600"/>
          </a:xfrm>
          <a:prstGeom prst="ellipse">
            <a:avLst/>
          </a:prstGeom>
          <a:solidFill>
            <a:srgbClr val="CCECFF"/>
          </a:solidFill>
          <a:ln w="9525" algn="ctr">
            <a:solidFill>
              <a:schemeClr val="tx1"/>
            </a:solidFill>
            <a:round/>
            <a:headEnd/>
            <a:tailEnd/>
          </a:ln>
          <a:effectLst/>
        </p:spPr>
        <p:txBody>
          <a:bodyPr wrap="none" anchor="ctr"/>
          <a:lstStyle/>
          <a:p>
            <a:endParaRPr lang="en-US"/>
          </a:p>
        </p:txBody>
      </p:sp>
      <p:sp>
        <p:nvSpPr>
          <p:cNvPr id="40964" name="Text Box 4"/>
          <p:cNvSpPr txBox="1">
            <a:spLocks noChangeArrowheads="1"/>
          </p:cNvSpPr>
          <p:nvPr/>
        </p:nvSpPr>
        <p:spPr bwMode="auto">
          <a:xfrm>
            <a:off x="179388" y="765175"/>
            <a:ext cx="2016125" cy="336550"/>
          </a:xfrm>
          <a:prstGeom prst="rect">
            <a:avLst/>
          </a:prstGeom>
          <a:noFill/>
          <a:ln w="9525">
            <a:noFill/>
            <a:miter lim="800000"/>
            <a:headEnd/>
            <a:tailEnd/>
          </a:ln>
          <a:effectLst/>
        </p:spPr>
        <p:txBody>
          <a:bodyPr>
            <a:spAutoFit/>
          </a:bodyPr>
          <a:lstStyle/>
          <a:p>
            <a:pPr algn="ctr">
              <a:spcBef>
                <a:spcPct val="50000"/>
              </a:spcBef>
            </a:pPr>
            <a:r>
              <a:rPr lang="el-GR" sz="1600">
                <a:solidFill>
                  <a:srgbClr val="000000"/>
                </a:solidFill>
              </a:rPr>
              <a:t>(Συνέχεια)</a:t>
            </a:r>
          </a:p>
        </p:txBody>
      </p:sp>
      <p:sp>
        <p:nvSpPr>
          <p:cNvPr id="40965" name="Text Box 5"/>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(7)</a:t>
            </a:r>
          </a:p>
        </p:txBody>
      </p:sp>
      <p:graphicFrame>
        <p:nvGraphicFramePr>
          <p:cNvPr id="40966" name="Object 6"/>
          <p:cNvGraphicFramePr>
            <a:graphicFrameLocks noChangeAspect="1"/>
          </p:cNvGraphicFramePr>
          <p:nvPr/>
        </p:nvGraphicFramePr>
        <p:xfrm>
          <a:off x="1692275" y="1268413"/>
          <a:ext cx="3262313" cy="703262"/>
        </p:xfrm>
        <a:graphic>
          <a:graphicData uri="http://schemas.openxmlformats.org/presentationml/2006/ole">
            <mc:AlternateContent xmlns:mc="http://schemas.openxmlformats.org/markup-compatibility/2006">
              <mc:Choice xmlns:v="urn:schemas-microsoft-com:vml" Requires="v">
                <p:oleObj spid="_x0000_s29710" name="Equation" r:id="rId3" imgW="1942920" imgH="419040" progId="">
                  <p:embed/>
                </p:oleObj>
              </mc:Choice>
              <mc:Fallback>
                <p:oleObj name="Equation" r:id="rId3" imgW="1942920" imgH="419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268413"/>
                        <a:ext cx="3262313" cy="703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7" name="Line 7"/>
          <p:cNvSpPr>
            <a:spLocks noChangeShapeType="1"/>
          </p:cNvSpPr>
          <p:nvPr/>
        </p:nvSpPr>
        <p:spPr bwMode="auto">
          <a:xfrm flipV="1">
            <a:off x="5076825" y="1484313"/>
            <a:ext cx="1295400" cy="73025"/>
          </a:xfrm>
          <a:prstGeom prst="line">
            <a:avLst/>
          </a:prstGeom>
          <a:noFill/>
          <a:ln w="9525">
            <a:solidFill>
              <a:schemeClr val="tx1"/>
            </a:solidFill>
            <a:round/>
            <a:headEnd/>
            <a:tailEnd type="triangle" w="med" len="med"/>
          </a:ln>
          <a:effectLst/>
        </p:spPr>
        <p:txBody>
          <a:bodyPr wrap="none" anchor="ctr"/>
          <a:lstStyle/>
          <a:p>
            <a:endParaRPr lang="en-US"/>
          </a:p>
        </p:txBody>
      </p:sp>
      <p:sp>
        <p:nvSpPr>
          <p:cNvPr id="40968" name="Text Box 8"/>
          <p:cNvSpPr txBox="1">
            <a:spLocks noChangeArrowheads="1"/>
          </p:cNvSpPr>
          <p:nvPr/>
        </p:nvSpPr>
        <p:spPr bwMode="auto">
          <a:xfrm>
            <a:off x="6372225" y="1196975"/>
            <a:ext cx="1800225" cy="366713"/>
          </a:xfrm>
          <a:prstGeom prst="rect">
            <a:avLst/>
          </a:prstGeom>
          <a:noFill/>
          <a:ln w="9525" algn="ctr">
            <a:noFill/>
            <a:miter lim="800000"/>
            <a:headEnd/>
            <a:tailEnd/>
          </a:ln>
          <a:effectLst/>
        </p:spPr>
        <p:txBody>
          <a:bodyPr>
            <a:spAutoFit/>
          </a:bodyPr>
          <a:lstStyle/>
          <a:p>
            <a:pPr>
              <a:spcBef>
                <a:spcPct val="50000"/>
              </a:spcBef>
            </a:pPr>
            <a:r>
              <a:rPr lang="el-GR" sz="1800"/>
              <a:t>Θέτω </a:t>
            </a:r>
          </a:p>
        </p:txBody>
      </p:sp>
      <p:graphicFrame>
        <p:nvGraphicFramePr>
          <p:cNvPr id="40969" name="Object 9"/>
          <p:cNvGraphicFramePr>
            <a:graphicFrameLocks noChangeAspect="1"/>
          </p:cNvGraphicFramePr>
          <p:nvPr/>
        </p:nvGraphicFramePr>
        <p:xfrm>
          <a:off x="7092950" y="1196975"/>
          <a:ext cx="682625" cy="487363"/>
        </p:xfrm>
        <a:graphic>
          <a:graphicData uri="http://schemas.openxmlformats.org/presentationml/2006/ole">
            <mc:AlternateContent xmlns:mc="http://schemas.openxmlformats.org/markup-compatibility/2006">
              <mc:Choice xmlns:v="urn:schemas-microsoft-com:vml" Requires="v">
                <p:oleObj spid="_x0000_s29711" name="Equation" r:id="rId5" imgW="355320" imgH="253800" progId="">
                  <p:embed/>
                </p:oleObj>
              </mc:Choice>
              <mc:Fallback>
                <p:oleObj name="Equation" r:id="rId5" imgW="35532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950" y="1196975"/>
                        <a:ext cx="682625"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0" name="Text Box 10"/>
          <p:cNvSpPr txBox="1">
            <a:spLocks noChangeArrowheads="1"/>
          </p:cNvSpPr>
          <p:nvPr/>
        </p:nvSpPr>
        <p:spPr bwMode="auto">
          <a:xfrm>
            <a:off x="539750" y="2636838"/>
            <a:ext cx="1800225" cy="366712"/>
          </a:xfrm>
          <a:prstGeom prst="rect">
            <a:avLst/>
          </a:prstGeom>
          <a:noFill/>
          <a:ln w="9525" algn="ctr">
            <a:noFill/>
            <a:miter lim="800000"/>
            <a:headEnd/>
            <a:tailEnd/>
          </a:ln>
          <a:effectLst/>
        </p:spPr>
        <p:txBody>
          <a:bodyPr>
            <a:spAutoFit/>
          </a:bodyPr>
          <a:lstStyle/>
          <a:p>
            <a:pPr>
              <a:spcBef>
                <a:spcPct val="50000"/>
              </a:spcBef>
            </a:pPr>
            <a:r>
              <a:rPr lang="el-GR" sz="1800"/>
              <a:t>Δηλαδή</a:t>
            </a:r>
          </a:p>
        </p:txBody>
      </p:sp>
      <p:graphicFrame>
        <p:nvGraphicFramePr>
          <p:cNvPr id="40971" name="Object 11"/>
          <p:cNvGraphicFramePr>
            <a:graphicFrameLocks noChangeAspect="1"/>
          </p:cNvGraphicFramePr>
          <p:nvPr/>
        </p:nvGraphicFramePr>
        <p:xfrm>
          <a:off x="1619250" y="2492375"/>
          <a:ext cx="1725613" cy="639763"/>
        </p:xfrm>
        <a:graphic>
          <a:graphicData uri="http://schemas.openxmlformats.org/presentationml/2006/ole">
            <mc:AlternateContent xmlns:mc="http://schemas.openxmlformats.org/markup-compatibility/2006">
              <mc:Choice xmlns:v="urn:schemas-microsoft-com:vml" Requires="v">
                <p:oleObj spid="_x0000_s29712" name="Equation" r:id="rId7" imgW="1130040" imgH="419040" progId="">
                  <p:embed/>
                </p:oleObj>
              </mc:Choice>
              <mc:Fallback>
                <p:oleObj name="Equation" r:id="rId7" imgW="1130040" imgH="41904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250" y="2492375"/>
                        <a:ext cx="1725613" cy="639763"/>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72" name="AutoShape 12"/>
          <p:cNvSpPr>
            <a:spLocks noChangeArrowheads="1"/>
          </p:cNvSpPr>
          <p:nvPr/>
        </p:nvSpPr>
        <p:spPr bwMode="auto">
          <a:xfrm>
            <a:off x="3492500" y="2781300"/>
            <a:ext cx="431800" cy="142875"/>
          </a:xfrm>
          <a:prstGeom prst="rightArrow">
            <a:avLst>
              <a:gd name="adj1" fmla="val 50000"/>
              <a:gd name="adj2" fmla="val 75556"/>
            </a:avLst>
          </a:prstGeom>
          <a:solidFill>
            <a:srgbClr val="CCECFF"/>
          </a:solidFill>
          <a:ln w="9525" algn="ctr">
            <a:solidFill>
              <a:schemeClr val="tx1"/>
            </a:solidFill>
            <a:miter lim="800000"/>
            <a:headEnd/>
            <a:tailEnd/>
          </a:ln>
          <a:effectLst/>
        </p:spPr>
        <p:txBody>
          <a:bodyPr wrap="none" anchor="ctr"/>
          <a:lstStyle/>
          <a:p>
            <a:endParaRPr lang="en-US"/>
          </a:p>
        </p:txBody>
      </p:sp>
      <p:sp>
        <p:nvSpPr>
          <p:cNvPr id="40973" name="Text Box 13"/>
          <p:cNvSpPr txBox="1">
            <a:spLocks noChangeArrowheads="1"/>
          </p:cNvSpPr>
          <p:nvPr/>
        </p:nvSpPr>
        <p:spPr bwMode="auto">
          <a:xfrm>
            <a:off x="684213" y="1412875"/>
            <a:ext cx="863600" cy="457200"/>
          </a:xfrm>
          <a:prstGeom prst="rect">
            <a:avLst/>
          </a:prstGeom>
          <a:noFill/>
          <a:ln w="9525" algn="ctr">
            <a:noFill/>
            <a:miter lim="800000"/>
            <a:headEnd/>
            <a:tailEnd/>
          </a:ln>
          <a:effectLst/>
        </p:spPr>
        <p:txBody>
          <a:bodyPr>
            <a:spAutoFit/>
          </a:bodyPr>
          <a:lstStyle/>
          <a:p>
            <a:pPr>
              <a:spcBef>
                <a:spcPct val="50000"/>
              </a:spcBef>
            </a:pPr>
            <a:r>
              <a:rPr lang="en-US" b="1"/>
              <a:t>(1)</a:t>
            </a:r>
            <a:endParaRPr lang="el-GR" b="1"/>
          </a:p>
        </p:txBody>
      </p:sp>
      <p:graphicFrame>
        <p:nvGraphicFramePr>
          <p:cNvPr id="40974" name="Object 14"/>
          <p:cNvGraphicFramePr>
            <a:graphicFrameLocks noChangeAspect="1"/>
          </p:cNvGraphicFramePr>
          <p:nvPr/>
        </p:nvGraphicFramePr>
        <p:xfrm>
          <a:off x="4067175" y="2636838"/>
          <a:ext cx="2946400" cy="349250"/>
        </p:xfrm>
        <a:graphic>
          <a:graphicData uri="http://schemas.openxmlformats.org/presentationml/2006/ole">
            <mc:AlternateContent xmlns:mc="http://schemas.openxmlformats.org/markup-compatibility/2006">
              <mc:Choice xmlns:v="urn:schemas-microsoft-com:vml" Requires="v">
                <p:oleObj spid="_x0000_s29713" name="Equation" r:id="rId9" imgW="1930320" imgH="228600" progId="">
                  <p:embed/>
                </p:oleObj>
              </mc:Choice>
              <mc:Fallback>
                <p:oleObj name="Equation" r:id="rId9" imgW="1930320" imgH="2286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67175" y="2636838"/>
                        <a:ext cx="2946400" cy="3492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75" name="Text Box 15"/>
          <p:cNvSpPr txBox="1">
            <a:spLocks noChangeArrowheads="1"/>
          </p:cNvSpPr>
          <p:nvPr/>
        </p:nvSpPr>
        <p:spPr bwMode="auto">
          <a:xfrm>
            <a:off x="395288" y="3213100"/>
            <a:ext cx="5040312" cy="366713"/>
          </a:xfrm>
          <a:prstGeom prst="rect">
            <a:avLst/>
          </a:prstGeom>
          <a:noFill/>
          <a:ln w="9525" algn="ctr">
            <a:noFill/>
            <a:miter lim="800000"/>
            <a:headEnd/>
            <a:tailEnd/>
          </a:ln>
          <a:effectLst/>
        </p:spPr>
        <p:txBody>
          <a:bodyPr>
            <a:spAutoFit/>
          </a:bodyPr>
          <a:lstStyle/>
          <a:p>
            <a:pPr>
              <a:spcBef>
                <a:spcPct val="50000"/>
              </a:spcBef>
            </a:pPr>
            <a:r>
              <a:rPr lang="el-GR" sz="1800"/>
              <a:t>Κάνοντας αντίστροφο μετασχηματισμό </a:t>
            </a:r>
            <a:r>
              <a:rPr lang="en-US" sz="1800"/>
              <a:t>Laplace :</a:t>
            </a:r>
            <a:endParaRPr lang="el-GR" sz="1800"/>
          </a:p>
        </p:txBody>
      </p:sp>
      <p:graphicFrame>
        <p:nvGraphicFramePr>
          <p:cNvPr id="40976" name="Object 16"/>
          <p:cNvGraphicFramePr>
            <a:graphicFrameLocks noChangeAspect="1"/>
          </p:cNvGraphicFramePr>
          <p:nvPr/>
        </p:nvGraphicFramePr>
        <p:xfrm>
          <a:off x="5207000" y="3284538"/>
          <a:ext cx="2498725" cy="311150"/>
        </p:xfrm>
        <a:graphic>
          <a:graphicData uri="http://schemas.openxmlformats.org/presentationml/2006/ole">
            <mc:AlternateContent xmlns:mc="http://schemas.openxmlformats.org/markup-compatibility/2006">
              <mc:Choice xmlns:v="urn:schemas-microsoft-com:vml" Requires="v">
                <p:oleObj spid="_x0000_s29714" name="Equation" r:id="rId11" imgW="1638000" imgH="203040" progId="">
                  <p:embed/>
                </p:oleObj>
              </mc:Choice>
              <mc:Fallback>
                <p:oleObj name="Equation" r:id="rId11" imgW="1638000" imgH="20304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07000" y="3284538"/>
                        <a:ext cx="2498725" cy="3111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77" name="Text Box 17"/>
          <p:cNvSpPr txBox="1">
            <a:spLocks noChangeArrowheads="1"/>
          </p:cNvSpPr>
          <p:nvPr/>
        </p:nvSpPr>
        <p:spPr bwMode="auto">
          <a:xfrm>
            <a:off x="323850" y="4221163"/>
            <a:ext cx="1295400" cy="366712"/>
          </a:xfrm>
          <a:prstGeom prst="rect">
            <a:avLst/>
          </a:prstGeom>
          <a:noFill/>
          <a:ln w="9525" algn="ctr">
            <a:noFill/>
            <a:miter lim="800000"/>
            <a:headEnd/>
            <a:tailEnd/>
          </a:ln>
          <a:effectLst/>
        </p:spPr>
        <p:txBody>
          <a:bodyPr>
            <a:spAutoFit/>
          </a:bodyPr>
          <a:lstStyle/>
          <a:p>
            <a:pPr>
              <a:spcBef>
                <a:spcPct val="50000"/>
              </a:spcBef>
            </a:pPr>
            <a:r>
              <a:rPr lang="el-GR" sz="1800"/>
              <a:t>Θέτοντας :</a:t>
            </a:r>
          </a:p>
        </p:txBody>
      </p:sp>
      <p:graphicFrame>
        <p:nvGraphicFramePr>
          <p:cNvPr id="40978" name="Object 18"/>
          <p:cNvGraphicFramePr>
            <a:graphicFrameLocks noChangeAspect="1"/>
          </p:cNvGraphicFramePr>
          <p:nvPr/>
        </p:nvGraphicFramePr>
        <p:xfrm>
          <a:off x="2268538" y="3860800"/>
          <a:ext cx="1150937" cy="384175"/>
        </p:xfrm>
        <a:graphic>
          <a:graphicData uri="http://schemas.openxmlformats.org/presentationml/2006/ole">
            <mc:AlternateContent xmlns:mc="http://schemas.openxmlformats.org/markup-compatibility/2006">
              <mc:Choice xmlns:v="urn:schemas-microsoft-com:vml" Requires="v">
                <p:oleObj spid="_x0000_s29715" name="Equation" r:id="rId13" imgW="761760" imgH="253800" progId="">
                  <p:embed/>
                </p:oleObj>
              </mc:Choice>
              <mc:Fallback>
                <p:oleObj name="Equation" r:id="rId13" imgW="761760" imgH="2538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68538" y="3860800"/>
                        <a:ext cx="1150937"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9" name="Object 19"/>
          <p:cNvGraphicFramePr>
            <a:graphicFrameLocks noChangeAspect="1"/>
          </p:cNvGraphicFramePr>
          <p:nvPr/>
        </p:nvGraphicFramePr>
        <p:xfrm>
          <a:off x="4356100" y="3789363"/>
          <a:ext cx="1920875" cy="433387"/>
        </p:xfrm>
        <a:graphic>
          <a:graphicData uri="http://schemas.openxmlformats.org/presentationml/2006/ole">
            <mc:AlternateContent xmlns:mc="http://schemas.openxmlformats.org/markup-compatibility/2006">
              <mc:Choice xmlns:v="urn:schemas-microsoft-com:vml" Requires="v">
                <p:oleObj spid="_x0000_s29716" name="Equation" r:id="rId15" imgW="1295280" imgH="291960" progId="">
                  <p:embed/>
                </p:oleObj>
              </mc:Choice>
              <mc:Fallback>
                <p:oleObj name="Equation" r:id="rId15" imgW="1295280" imgH="29196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56100" y="3789363"/>
                        <a:ext cx="1920875"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0" name="Text Box 20"/>
          <p:cNvSpPr txBox="1">
            <a:spLocks noChangeArrowheads="1"/>
          </p:cNvSpPr>
          <p:nvPr/>
        </p:nvSpPr>
        <p:spPr bwMode="auto">
          <a:xfrm>
            <a:off x="2986088" y="5033963"/>
            <a:ext cx="184150" cy="366712"/>
          </a:xfrm>
          <a:prstGeom prst="rect">
            <a:avLst/>
          </a:prstGeom>
          <a:noFill/>
          <a:ln w="9525" algn="ctr">
            <a:noFill/>
            <a:miter lim="800000"/>
            <a:headEnd/>
            <a:tailEnd/>
          </a:ln>
          <a:effectLst/>
        </p:spPr>
        <p:txBody>
          <a:bodyPr wrap="none">
            <a:spAutoFit/>
          </a:bodyPr>
          <a:lstStyle/>
          <a:p>
            <a:endParaRPr lang="el-GR" sz="1800"/>
          </a:p>
        </p:txBody>
      </p:sp>
      <p:sp>
        <p:nvSpPr>
          <p:cNvPr id="40981" name="AutoShape 21"/>
          <p:cNvSpPr>
            <a:spLocks noChangeArrowheads="1"/>
          </p:cNvSpPr>
          <p:nvPr/>
        </p:nvSpPr>
        <p:spPr bwMode="auto">
          <a:xfrm>
            <a:off x="3635375" y="3933825"/>
            <a:ext cx="504825" cy="142875"/>
          </a:xfrm>
          <a:prstGeom prst="rightArrow">
            <a:avLst>
              <a:gd name="adj1" fmla="val 50000"/>
              <a:gd name="adj2" fmla="val 88333"/>
            </a:avLst>
          </a:prstGeom>
          <a:solidFill>
            <a:srgbClr val="CCECFF"/>
          </a:solidFill>
          <a:ln w="9525" algn="ctr">
            <a:solidFill>
              <a:schemeClr val="tx1"/>
            </a:solidFill>
            <a:miter lim="800000"/>
            <a:headEnd/>
            <a:tailEnd/>
          </a:ln>
          <a:effectLst/>
        </p:spPr>
        <p:txBody>
          <a:bodyPr wrap="none" anchor="ctr"/>
          <a:lstStyle/>
          <a:p>
            <a:endParaRPr lang="en-US"/>
          </a:p>
        </p:txBody>
      </p:sp>
      <p:sp>
        <p:nvSpPr>
          <p:cNvPr id="40982" name="Text Box 22"/>
          <p:cNvSpPr txBox="1">
            <a:spLocks noChangeArrowheads="1"/>
          </p:cNvSpPr>
          <p:nvPr/>
        </p:nvSpPr>
        <p:spPr bwMode="auto">
          <a:xfrm>
            <a:off x="6372225" y="3860800"/>
            <a:ext cx="647700" cy="366713"/>
          </a:xfrm>
          <a:prstGeom prst="rect">
            <a:avLst/>
          </a:prstGeom>
          <a:noFill/>
          <a:ln w="9525" algn="ctr">
            <a:noFill/>
            <a:miter lim="800000"/>
            <a:headEnd/>
            <a:tailEnd/>
          </a:ln>
          <a:effectLst/>
        </p:spPr>
        <p:txBody>
          <a:bodyPr>
            <a:spAutoFit/>
          </a:bodyPr>
          <a:lstStyle/>
          <a:p>
            <a:pPr>
              <a:spcBef>
                <a:spcPct val="50000"/>
              </a:spcBef>
            </a:pPr>
            <a:r>
              <a:rPr lang="el-GR" sz="1800"/>
              <a:t>και</a:t>
            </a:r>
          </a:p>
        </p:txBody>
      </p:sp>
      <p:graphicFrame>
        <p:nvGraphicFramePr>
          <p:cNvPr id="40983" name="Object 23"/>
          <p:cNvGraphicFramePr>
            <a:graphicFrameLocks noChangeAspect="1"/>
          </p:cNvGraphicFramePr>
          <p:nvPr/>
        </p:nvGraphicFramePr>
        <p:xfrm>
          <a:off x="6877050" y="3860800"/>
          <a:ext cx="1368425" cy="396875"/>
        </p:xfrm>
        <a:graphic>
          <a:graphicData uri="http://schemas.openxmlformats.org/presentationml/2006/ole">
            <mc:AlternateContent xmlns:mc="http://schemas.openxmlformats.org/markup-compatibility/2006">
              <mc:Choice xmlns:v="urn:schemas-microsoft-com:vml" Requires="v">
                <p:oleObj spid="_x0000_s29717" name="Equation" r:id="rId17" imgW="876240" imgH="253800" progId="">
                  <p:embed/>
                </p:oleObj>
              </mc:Choice>
              <mc:Fallback>
                <p:oleObj name="Equation" r:id="rId17" imgW="876240" imgH="253800" progId="">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77050" y="3860800"/>
                        <a:ext cx="136842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4" name="Line 24"/>
          <p:cNvSpPr>
            <a:spLocks noChangeShapeType="1"/>
          </p:cNvSpPr>
          <p:nvPr/>
        </p:nvSpPr>
        <p:spPr bwMode="auto">
          <a:xfrm flipV="1">
            <a:off x="1476375" y="4149725"/>
            <a:ext cx="719138" cy="287338"/>
          </a:xfrm>
          <a:prstGeom prst="line">
            <a:avLst/>
          </a:prstGeom>
          <a:noFill/>
          <a:ln w="9525">
            <a:solidFill>
              <a:schemeClr val="tx1"/>
            </a:solidFill>
            <a:round/>
            <a:headEnd/>
            <a:tailEnd type="triangle" w="med" len="med"/>
          </a:ln>
          <a:effectLst/>
        </p:spPr>
        <p:txBody>
          <a:bodyPr wrap="none" anchor="ctr"/>
          <a:lstStyle/>
          <a:p>
            <a:endParaRPr lang="en-US"/>
          </a:p>
        </p:txBody>
      </p:sp>
      <p:sp>
        <p:nvSpPr>
          <p:cNvPr id="40985" name="Line 25"/>
          <p:cNvSpPr>
            <a:spLocks noChangeShapeType="1"/>
          </p:cNvSpPr>
          <p:nvPr/>
        </p:nvSpPr>
        <p:spPr bwMode="auto">
          <a:xfrm>
            <a:off x="1476375" y="4437063"/>
            <a:ext cx="719138" cy="215900"/>
          </a:xfrm>
          <a:prstGeom prst="line">
            <a:avLst/>
          </a:prstGeom>
          <a:noFill/>
          <a:ln w="9525">
            <a:solidFill>
              <a:schemeClr val="tx1"/>
            </a:solidFill>
            <a:round/>
            <a:headEnd/>
            <a:tailEnd type="triangle" w="med" len="med"/>
          </a:ln>
          <a:effectLst/>
        </p:spPr>
        <p:txBody>
          <a:bodyPr wrap="none" anchor="ctr"/>
          <a:lstStyle/>
          <a:p>
            <a:endParaRPr lang="en-US"/>
          </a:p>
        </p:txBody>
      </p:sp>
      <p:graphicFrame>
        <p:nvGraphicFramePr>
          <p:cNvPr id="40986" name="Object 26"/>
          <p:cNvGraphicFramePr>
            <a:graphicFrameLocks noChangeAspect="1"/>
          </p:cNvGraphicFramePr>
          <p:nvPr/>
        </p:nvGraphicFramePr>
        <p:xfrm>
          <a:off x="2301875" y="4437063"/>
          <a:ext cx="1228725" cy="384175"/>
        </p:xfrm>
        <a:graphic>
          <a:graphicData uri="http://schemas.openxmlformats.org/presentationml/2006/ole">
            <mc:AlternateContent xmlns:mc="http://schemas.openxmlformats.org/markup-compatibility/2006">
              <mc:Choice xmlns:v="urn:schemas-microsoft-com:vml" Requires="v">
                <p:oleObj spid="_x0000_s29718" name="Equation" r:id="rId19" imgW="812520" imgH="253800" progId="">
                  <p:embed/>
                </p:oleObj>
              </mc:Choice>
              <mc:Fallback>
                <p:oleObj name="Equation" r:id="rId19" imgW="812520" imgH="253800" progId="">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01875" y="4437063"/>
                        <a:ext cx="1228725"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7" name="AutoShape 27"/>
          <p:cNvSpPr>
            <a:spLocks noChangeArrowheads="1"/>
          </p:cNvSpPr>
          <p:nvPr/>
        </p:nvSpPr>
        <p:spPr bwMode="auto">
          <a:xfrm>
            <a:off x="3563938" y="4508500"/>
            <a:ext cx="504825" cy="142875"/>
          </a:xfrm>
          <a:prstGeom prst="rightArrow">
            <a:avLst>
              <a:gd name="adj1" fmla="val 50000"/>
              <a:gd name="adj2" fmla="val 88333"/>
            </a:avLst>
          </a:prstGeom>
          <a:solidFill>
            <a:srgbClr val="CCECFF"/>
          </a:solidFill>
          <a:ln w="9525" algn="ctr">
            <a:solidFill>
              <a:schemeClr val="tx1"/>
            </a:solidFill>
            <a:miter lim="800000"/>
            <a:headEnd/>
            <a:tailEnd/>
          </a:ln>
          <a:effectLst/>
        </p:spPr>
        <p:txBody>
          <a:bodyPr wrap="none" anchor="ctr"/>
          <a:lstStyle/>
          <a:p>
            <a:endParaRPr lang="en-US"/>
          </a:p>
        </p:txBody>
      </p:sp>
      <p:graphicFrame>
        <p:nvGraphicFramePr>
          <p:cNvPr id="40988" name="Object 28"/>
          <p:cNvGraphicFramePr>
            <a:graphicFrameLocks noChangeAspect="1"/>
          </p:cNvGraphicFramePr>
          <p:nvPr/>
        </p:nvGraphicFramePr>
        <p:xfrm>
          <a:off x="4356100" y="4365625"/>
          <a:ext cx="1266825" cy="384175"/>
        </p:xfrm>
        <a:graphic>
          <a:graphicData uri="http://schemas.openxmlformats.org/presentationml/2006/ole">
            <mc:AlternateContent xmlns:mc="http://schemas.openxmlformats.org/markup-compatibility/2006">
              <mc:Choice xmlns:v="urn:schemas-microsoft-com:vml" Requires="v">
                <p:oleObj spid="_x0000_s29719" name="Equation" r:id="rId21" imgW="838080" imgH="253800" progId="">
                  <p:embed/>
                </p:oleObj>
              </mc:Choice>
              <mc:Fallback>
                <p:oleObj name="Equation" r:id="rId21" imgW="838080" imgH="253800" progId="">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56100" y="4365625"/>
                        <a:ext cx="1266825"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9" name="Text Box 29"/>
          <p:cNvSpPr txBox="1">
            <a:spLocks noChangeArrowheads="1"/>
          </p:cNvSpPr>
          <p:nvPr/>
        </p:nvSpPr>
        <p:spPr bwMode="auto">
          <a:xfrm>
            <a:off x="5940425" y="4365625"/>
            <a:ext cx="647700" cy="366713"/>
          </a:xfrm>
          <a:prstGeom prst="rect">
            <a:avLst/>
          </a:prstGeom>
          <a:noFill/>
          <a:ln w="9525" algn="ctr">
            <a:noFill/>
            <a:miter lim="800000"/>
            <a:headEnd/>
            <a:tailEnd/>
          </a:ln>
          <a:effectLst/>
        </p:spPr>
        <p:txBody>
          <a:bodyPr>
            <a:spAutoFit/>
          </a:bodyPr>
          <a:lstStyle/>
          <a:p>
            <a:pPr>
              <a:spcBef>
                <a:spcPct val="50000"/>
              </a:spcBef>
            </a:pPr>
            <a:r>
              <a:rPr lang="el-GR" sz="1800"/>
              <a:t>και</a:t>
            </a:r>
          </a:p>
        </p:txBody>
      </p:sp>
      <p:graphicFrame>
        <p:nvGraphicFramePr>
          <p:cNvPr id="40990" name="Object 30"/>
          <p:cNvGraphicFramePr>
            <a:graphicFrameLocks noChangeAspect="1"/>
          </p:cNvGraphicFramePr>
          <p:nvPr/>
        </p:nvGraphicFramePr>
        <p:xfrm>
          <a:off x="6732588" y="4365625"/>
          <a:ext cx="1487487" cy="396875"/>
        </p:xfrm>
        <a:graphic>
          <a:graphicData uri="http://schemas.openxmlformats.org/presentationml/2006/ole">
            <mc:AlternateContent xmlns:mc="http://schemas.openxmlformats.org/markup-compatibility/2006">
              <mc:Choice xmlns:v="urn:schemas-microsoft-com:vml" Requires="v">
                <p:oleObj spid="_x0000_s29720" name="Equation" r:id="rId23" imgW="952200" imgH="253800" progId="">
                  <p:embed/>
                </p:oleObj>
              </mc:Choice>
              <mc:Fallback>
                <p:oleObj name="Equation" r:id="rId23" imgW="952200" imgH="253800" progId="">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32588" y="4365625"/>
                        <a:ext cx="1487487"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1" name="Text Box 31"/>
          <p:cNvSpPr txBox="1">
            <a:spLocks noChangeArrowheads="1"/>
          </p:cNvSpPr>
          <p:nvPr/>
        </p:nvSpPr>
        <p:spPr bwMode="auto">
          <a:xfrm>
            <a:off x="7740650" y="3141663"/>
            <a:ext cx="863600" cy="457200"/>
          </a:xfrm>
          <a:prstGeom prst="rect">
            <a:avLst/>
          </a:prstGeom>
          <a:noFill/>
          <a:ln w="9525" algn="ctr">
            <a:noFill/>
            <a:miter lim="800000"/>
            <a:headEnd/>
            <a:tailEnd/>
          </a:ln>
          <a:effectLst/>
        </p:spPr>
        <p:txBody>
          <a:bodyPr>
            <a:spAutoFit/>
          </a:bodyPr>
          <a:lstStyle/>
          <a:p>
            <a:pPr>
              <a:spcBef>
                <a:spcPct val="50000"/>
              </a:spcBef>
            </a:pPr>
            <a:r>
              <a:rPr lang="en-US" b="1"/>
              <a:t>(</a:t>
            </a:r>
            <a:r>
              <a:rPr lang="el-GR" b="1"/>
              <a:t>2</a:t>
            </a:r>
            <a:r>
              <a:rPr lang="en-US" b="1"/>
              <a:t>)</a:t>
            </a:r>
            <a:endParaRPr lang="el-GR" b="1"/>
          </a:p>
        </p:txBody>
      </p:sp>
      <p:sp>
        <p:nvSpPr>
          <p:cNvPr id="40992" name="Text Box 32"/>
          <p:cNvSpPr txBox="1">
            <a:spLocks noChangeArrowheads="1"/>
          </p:cNvSpPr>
          <p:nvPr/>
        </p:nvSpPr>
        <p:spPr bwMode="auto">
          <a:xfrm>
            <a:off x="8280400" y="4076700"/>
            <a:ext cx="863600" cy="457200"/>
          </a:xfrm>
          <a:prstGeom prst="rect">
            <a:avLst/>
          </a:prstGeom>
          <a:noFill/>
          <a:ln w="9525" algn="ctr">
            <a:noFill/>
            <a:miter lim="800000"/>
            <a:headEnd/>
            <a:tailEnd/>
          </a:ln>
          <a:effectLst/>
        </p:spPr>
        <p:txBody>
          <a:bodyPr>
            <a:spAutoFit/>
          </a:bodyPr>
          <a:lstStyle/>
          <a:p>
            <a:pPr>
              <a:spcBef>
                <a:spcPct val="50000"/>
              </a:spcBef>
            </a:pPr>
            <a:r>
              <a:rPr lang="en-US" b="1"/>
              <a:t>(</a:t>
            </a:r>
            <a:r>
              <a:rPr lang="el-GR" b="1"/>
              <a:t>3</a:t>
            </a:r>
            <a:r>
              <a:rPr lang="en-US" b="1"/>
              <a:t>)</a:t>
            </a:r>
            <a:endParaRPr lang="el-GR" b="1"/>
          </a:p>
        </p:txBody>
      </p:sp>
      <p:sp>
        <p:nvSpPr>
          <p:cNvPr id="40993" name="Text Box 33"/>
          <p:cNvSpPr txBox="1">
            <a:spLocks noChangeArrowheads="1"/>
          </p:cNvSpPr>
          <p:nvPr/>
        </p:nvSpPr>
        <p:spPr bwMode="auto">
          <a:xfrm>
            <a:off x="395288" y="5445125"/>
            <a:ext cx="2089150" cy="915988"/>
          </a:xfrm>
          <a:prstGeom prst="rect">
            <a:avLst/>
          </a:prstGeom>
          <a:noFill/>
          <a:ln w="9525" algn="ctr">
            <a:noFill/>
            <a:miter lim="800000"/>
            <a:headEnd/>
            <a:tailEnd/>
          </a:ln>
          <a:effectLst/>
        </p:spPr>
        <p:txBody>
          <a:bodyPr>
            <a:spAutoFit/>
          </a:bodyPr>
          <a:lstStyle/>
          <a:p>
            <a:pPr>
              <a:spcBef>
                <a:spcPct val="50000"/>
              </a:spcBef>
            </a:pPr>
            <a:r>
              <a:rPr lang="el-GR" sz="1800"/>
              <a:t>Από τις σχέσεις 2 και 3 προκύπτουν σε μορφή πίνακα:</a:t>
            </a:r>
          </a:p>
        </p:txBody>
      </p:sp>
      <p:graphicFrame>
        <p:nvGraphicFramePr>
          <p:cNvPr id="40994" name="Object 34"/>
          <p:cNvGraphicFramePr>
            <a:graphicFrameLocks noChangeAspect="1"/>
          </p:cNvGraphicFramePr>
          <p:nvPr/>
        </p:nvGraphicFramePr>
        <p:xfrm>
          <a:off x="2905125" y="5084763"/>
          <a:ext cx="5029200" cy="909637"/>
        </p:xfrm>
        <a:graphic>
          <a:graphicData uri="http://schemas.openxmlformats.org/presentationml/2006/ole">
            <mc:AlternateContent xmlns:mc="http://schemas.openxmlformats.org/markup-compatibility/2006">
              <mc:Choice xmlns:v="urn:schemas-microsoft-com:vml" Requires="v">
                <p:oleObj spid="_x0000_s29721" name="Equation" r:id="rId25" imgW="2806560" imgH="507960" progId="">
                  <p:embed/>
                </p:oleObj>
              </mc:Choice>
              <mc:Fallback>
                <p:oleObj name="Equation" r:id="rId25" imgW="2806560" imgH="507960" progId="">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905125" y="5084763"/>
                        <a:ext cx="5029200" cy="90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5" name="Text Box 35"/>
          <p:cNvSpPr txBox="1">
            <a:spLocks noChangeArrowheads="1"/>
          </p:cNvSpPr>
          <p:nvPr/>
        </p:nvSpPr>
        <p:spPr bwMode="auto">
          <a:xfrm>
            <a:off x="6804025" y="6165850"/>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2 - Θέση υποσέλιδου"/>
          <p:cNvSpPr>
            <a:spLocks noGrp="1"/>
          </p:cNvSpPr>
          <p:nvPr>
            <p:ph type="ftr" sz="quarter" idx="11"/>
          </p:nvPr>
        </p:nvSpPr>
        <p:spPr/>
        <p:txBody>
          <a:bodyPr/>
          <a:lstStyle/>
          <a:p>
            <a:r>
              <a:rPr lang="el-GR"/>
              <a:t>Σήματα και Συστήματα 1</a:t>
            </a:r>
          </a:p>
        </p:txBody>
      </p:sp>
      <p:sp>
        <p:nvSpPr>
          <p:cNvPr id="16" name="3 - Θέση αριθμού διαφάνειας"/>
          <p:cNvSpPr>
            <a:spLocks noGrp="1"/>
          </p:cNvSpPr>
          <p:nvPr>
            <p:ph type="sldNum" sz="quarter" idx="12"/>
          </p:nvPr>
        </p:nvSpPr>
        <p:spPr/>
        <p:txBody>
          <a:bodyPr/>
          <a:lstStyle/>
          <a:p>
            <a:fld id="{0D8443E4-6D7F-4703-BD0B-3DE4C1C78A5C}" type="slidenum">
              <a:rPr lang="el-GR"/>
              <a:pPr/>
              <a:t>31</a:t>
            </a:fld>
            <a:endParaRPr lang="el-GR"/>
          </a:p>
        </p:txBody>
      </p:sp>
      <p:sp>
        <p:nvSpPr>
          <p:cNvPr id="41986" name="Rectangle 2"/>
          <p:cNvSpPr>
            <a:spLocks noChangeArrowheads="1"/>
          </p:cNvSpPr>
          <p:nvPr/>
        </p:nvSpPr>
        <p:spPr bwMode="auto">
          <a:xfrm>
            <a:off x="3203575" y="4005263"/>
            <a:ext cx="4176713" cy="1655762"/>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41987" name="Text Box 3"/>
          <p:cNvSpPr txBox="1">
            <a:spLocks noChangeArrowheads="1"/>
          </p:cNvSpPr>
          <p:nvPr/>
        </p:nvSpPr>
        <p:spPr bwMode="auto">
          <a:xfrm>
            <a:off x="179388" y="765175"/>
            <a:ext cx="2016125" cy="336550"/>
          </a:xfrm>
          <a:prstGeom prst="rect">
            <a:avLst/>
          </a:prstGeom>
          <a:noFill/>
          <a:ln w="9525">
            <a:noFill/>
            <a:miter lim="800000"/>
            <a:headEnd/>
            <a:tailEnd/>
          </a:ln>
          <a:effectLst/>
        </p:spPr>
        <p:txBody>
          <a:bodyPr>
            <a:spAutoFit/>
          </a:bodyPr>
          <a:lstStyle/>
          <a:p>
            <a:pPr algn="ctr">
              <a:spcBef>
                <a:spcPct val="50000"/>
              </a:spcBef>
            </a:pPr>
            <a:r>
              <a:rPr lang="el-GR" sz="1600">
                <a:solidFill>
                  <a:srgbClr val="000000"/>
                </a:solidFill>
              </a:rPr>
              <a:t>(Συνέχεια)</a:t>
            </a:r>
          </a:p>
        </p:txBody>
      </p:sp>
      <p:sp>
        <p:nvSpPr>
          <p:cNvPr id="41988" name="Text Box 4"/>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(8)</a:t>
            </a:r>
          </a:p>
        </p:txBody>
      </p:sp>
      <p:graphicFrame>
        <p:nvGraphicFramePr>
          <p:cNvPr id="41989" name="Object 5"/>
          <p:cNvGraphicFramePr>
            <a:graphicFrameLocks noChangeAspect="1"/>
          </p:cNvGraphicFramePr>
          <p:nvPr/>
        </p:nvGraphicFramePr>
        <p:xfrm>
          <a:off x="2627313" y="1700213"/>
          <a:ext cx="2665412" cy="425450"/>
        </p:xfrm>
        <a:graphic>
          <a:graphicData uri="http://schemas.openxmlformats.org/presentationml/2006/ole">
            <mc:AlternateContent xmlns:mc="http://schemas.openxmlformats.org/markup-compatibility/2006">
              <mc:Choice xmlns:v="urn:schemas-microsoft-com:vml" Requires="v">
                <p:oleObj spid="_x0000_s30726" name="Equation" r:id="rId3" imgW="1587240" imgH="253800" progId="">
                  <p:embed/>
                </p:oleObj>
              </mc:Choice>
              <mc:Fallback>
                <p:oleObj name="Equation" r:id="rId3" imgW="158724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1700213"/>
                        <a:ext cx="266541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0" name="Text Box 6"/>
          <p:cNvSpPr txBox="1">
            <a:spLocks noChangeArrowheads="1"/>
          </p:cNvSpPr>
          <p:nvPr/>
        </p:nvSpPr>
        <p:spPr bwMode="auto">
          <a:xfrm>
            <a:off x="539750" y="1690688"/>
            <a:ext cx="1800225" cy="366712"/>
          </a:xfrm>
          <a:prstGeom prst="rect">
            <a:avLst/>
          </a:prstGeom>
          <a:noFill/>
          <a:ln w="9525" algn="ctr">
            <a:noFill/>
            <a:miter lim="800000"/>
            <a:headEnd/>
            <a:tailEnd/>
          </a:ln>
          <a:effectLst/>
        </p:spPr>
        <p:txBody>
          <a:bodyPr>
            <a:spAutoFit/>
          </a:bodyPr>
          <a:lstStyle/>
          <a:p>
            <a:pPr>
              <a:spcBef>
                <a:spcPct val="50000"/>
              </a:spcBef>
            </a:pPr>
            <a:r>
              <a:rPr lang="el-GR" sz="1800"/>
              <a:t>Από τη σχέση 1:</a:t>
            </a:r>
          </a:p>
        </p:txBody>
      </p:sp>
      <p:sp>
        <p:nvSpPr>
          <p:cNvPr id="41991" name="AutoShape 7"/>
          <p:cNvSpPr>
            <a:spLocks noChangeArrowheads="1"/>
          </p:cNvSpPr>
          <p:nvPr/>
        </p:nvSpPr>
        <p:spPr bwMode="auto">
          <a:xfrm>
            <a:off x="5508625" y="1773238"/>
            <a:ext cx="431800" cy="215900"/>
          </a:xfrm>
          <a:prstGeom prst="rightArrow">
            <a:avLst>
              <a:gd name="adj1" fmla="val 50000"/>
              <a:gd name="adj2" fmla="val 50000"/>
            </a:avLst>
          </a:prstGeom>
          <a:solidFill>
            <a:srgbClr val="CCECFF"/>
          </a:solidFill>
          <a:ln w="9525" algn="ctr">
            <a:solidFill>
              <a:schemeClr val="tx1"/>
            </a:solidFill>
            <a:miter lim="800000"/>
            <a:headEnd/>
            <a:tailEnd/>
          </a:ln>
          <a:effectLst/>
        </p:spPr>
        <p:txBody>
          <a:bodyPr wrap="none" anchor="ctr"/>
          <a:lstStyle/>
          <a:p>
            <a:endParaRPr lang="en-US"/>
          </a:p>
        </p:txBody>
      </p:sp>
      <p:sp>
        <p:nvSpPr>
          <p:cNvPr id="41992" name="AutoShape 8"/>
          <p:cNvSpPr>
            <a:spLocks noChangeArrowheads="1"/>
          </p:cNvSpPr>
          <p:nvPr/>
        </p:nvSpPr>
        <p:spPr bwMode="auto">
          <a:xfrm>
            <a:off x="900113" y="2420938"/>
            <a:ext cx="431800" cy="215900"/>
          </a:xfrm>
          <a:prstGeom prst="rightArrow">
            <a:avLst>
              <a:gd name="adj1" fmla="val 50000"/>
              <a:gd name="adj2" fmla="val 50000"/>
            </a:avLst>
          </a:prstGeom>
          <a:solidFill>
            <a:srgbClr val="CCECFF"/>
          </a:solidFill>
          <a:ln w="9525" algn="ctr">
            <a:solidFill>
              <a:schemeClr val="tx1"/>
            </a:solidFill>
            <a:miter lim="800000"/>
            <a:headEnd/>
            <a:tailEnd/>
          </a:ln>
          <a:effectLst/>
        </p:spPr>
        <p:txBody>
          <a:bodyPr wrap="none" anchor="ctr"/>
          <a:lstStyle/>
          <a:p>
            <a:endParaRPr lang="en-US"/>
          </a:p>
        </p:txBody>
      </p:sp>
      <p:graphicFrame>
        <p:nvGraphicFramePr>
          <p:cNvPr id="41993" name="Object 9"/>
          <p:cNvGraphicFramePr>
            <a:graphicFrameLocks noChangeAspect="1"/>
          </p:cNvGraphicFramePr>
          <p:nvPr/>
        </p:nvGraphicFramePr>
        <p:xfrm>
          <a:off x="1692275" y="2349500"/>
          <a:ext cx="2814638" cy="425450"/>
        </p:xfrm>
        <a:graphic>
          <a:graphicData uri="http://schemas.openxmlformats.org/presentationml/2006/ole">
            <mc:AlternateContent xmlns:mc="http://schemas.openxmlformats.org/markup-compatibility/2006">
              <mc:Choice xmlns:v="urn:schemas-microsoft-com:vml" Requires="v">
                <p:oleObj spid="_x0000_s30727" name="Equation" r:id="rId5" imgW="1676160" imgH="253800" progId="">
                  <p:embed/>
                </p:oleObj>
              </mc:Choice>
              <mc:Fallback>
                <p:oleObj name="Equation" r:id="rId5" imgW="167616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2275" y="2349500"/>
                        <a:ext cx="281463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4" name="Text Box 10"/>
          <p:cNvSpPr txBox="1">
            <a:spLocks noChangeArrowheads="1"/>
          </p:cNvSpPr>
          <p:nvPr/>
        </p:nvSpPr>
        <p:spPr bwMode="auto">
          <a:xfrm>
            <a:off x="611188" y="2781300"/>
            <a:ext cx="5761037" cy="366713"/>
          </a:xfrm>
          <a:prstGeom prst="rect">
            <a:avLst/>
          </a:prstGeom>
          <a:noFill/>
          <a:ln w="9525" algn="ctr">
            <a:noFill/>
            <a:miter lim="800000"/>
            <a:headEnd/>
            <a:tailEnd/>
          </a:ln>
          <a:effectLst/>
        </p:spPr>
        <p:txBody>
          <a:bodyPr>
            <a:spAutoFit/>
          </a:bodyPr>
          <a:lstStyle/>
          <a:p>
            <a:pPr>
              <a:spcBef>
                <a:spcPct val="50000"/>
              </a:spcBef>
            </a:pPr>
            <a:r>
              <a:rPr lang="el-GR" sz="1800"/>
              <a:t>Κάνοντας αντίστροφο μετασχηματισμό </a:t>
            </a:r>
            <a:r>
              <a:rPr lang="en-US" sz="1800"/>
              <a:t>Laplace </a:t>
            </a:r>
            <a:r>
              <a:rPr lang="el-GR" sz="1800"/>
              <a:t>:</a:t>
            </a:r>
          </a:p>
        </p:txBody>
      </p:sp>
      <p:graphicFrame>
        <p:nvGraphicFramePr>
          <p:cNvPr id="41995" name="Object 11"/>
          <p:cNvGraphicFramePr>
            <a:graphicFrameLocks noChangeAspect="1"/>
          </p:cNvGraphicFramePr>
          <p:nvPr/>
        </p:nvGraphicFramePr>
        <p:xfrm>
          <a:off x="1331913" y="3429000"/>
          <a:ext cx="2579687" cy="425450"/>
        </p:xfrm>
        <a:graphic>
          <a:graphicData uri="http://schemas.openxmlformats.org/presentationml/2006/ole">
            <mc:AlternateContent xmlns:mc="http://schemas.openxmlformats.org/markup-compatibility/2006">
              <mc:Choice xmlns:v="urn:schemas-microsoft-com:vml" Requires="v">
                <p:oleObj spid="_x0000_s30728" name="Equation" r:id="rId7" imgW="1536480" imgH="253800" progId="">
                  <p:embed/>
                </p:oleObj>
              </mc:Choice>
              <mc:Fallback>
                <p:oleObj name="Equation" r:id="rId7" imgW="1536480" imgH="2538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913" y="3429000"/>
                        <a:ext cx="2579687"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6" name="Text Box 12"/>
          <p:cNvSpPr txBox="1">
            <a:spLocks noChangeArrowheads="1"/>
          </p:cNvSpPr>
          <p:nvPr/>
        </p:nvSpPr>
        <p:spPr bwMode="auto">
          <a:xfrm>
            <a:off x="971550" y="4508500"/>
            <a:ext cx="3311525" cy="366713"/>
          </a:xfrm>
          <a:prstGeom prst="rect">
            <a:avLst/>
          </a:prstGeom>
          <a:noFill/>
          <a:ln w="9525" algn="ctr">
            <a:noFill/>
            <a:miter lim="800000"/>
            <a:headEnd/>
            <a:tailEnd/>
          </a:ln>
          <a:effectLst/>
        </p:spPr>
        <p:txBody>
          <a:bodyPr>
            <a:spAutoFit/>
          </a:bodyPr>
          <a:lstStyle/>
          <a:p>
            <a:pPr>
              <a:spcBef>
                <a:spcPct val="50000"/>
              </a:spcBef>
            </a:pPr>
            <a:r>
              <a:rPr lang="el-GR" sz="1800"/>
              <a:t>Σε μορφή πινάκων:</a:t>
            </a:r>
          </a:p>
        </p:txBody>
      </p:sp>
      <p:graphicFrame>
        <p:nvGraphicFramePr>
          <p:cNvPr id="41997" name="Object 13"/>
          <p:cNvGraphicFramePr>
            <a:graphicFrameLocks noChangeAspect="1"/>
          </p:cNvGraphicFramePr>
          <p:nvPr/>
        </p:nvGraphicFramePr>
        <p:xfrm>
          <a:off x="3348038" y="4221163"/>
          <a:ext cx="3673475" cy="1025525"/>
        </p:xfrm>
        <a:graphic>
          <a:graphicData uri="http://schemas.openxmlformats.org/presentationml/2006/ole">
            <mc:AlternateContent xmlns:mc="http://schemas.openxmlformats.org/markup-compatibility/2006">
              <mc:Choice xmlns:v="urn:schemas-microsoft-com:vml" Requires="v">
                <p:oleObj spid="_x0000_s30729" name="Equation" r:id="rId9" imgW="1815840" imgH="507960" progId="">
                  <p:embed/>
                </p:oleObj>
              </mc:Choice>
              <mc:Fallback>
                <p:oleObj name="Equation" r:id="rId9" imgW="1815840" imgH="50796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8038" y="4221163"/>
                        <a:ext cx="3673475"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 Θέση υποσέλιδου"/>
          <p:cNvSpPr>
            <a:spLocks noGrp="1"/>
          </p:cNvSpPr>
          <p:nvPr>
            <p:ph type="ftr" sz="quarter" idx="11"/>
          </p:nvPr>
        </p:nvSpPr>
        <p:spPr/>
        <p:txBody>
          <a:bodyPr/>
          <a:lstStyle/>
          <a:p>
            <a:r>
              <a:rPr lang="el-GR"/>
              <a:t>Σήματα και Συστήματα 1</a:t>
            </a:r>
          </a:p>
        </p:txBody>
      </p:sp>
      <p:sp>
        <p:nvSpPr>
          <p:cNvPr id="21" name="3 - Θέση αριθμού διαφάνειας"/>
          <p:cNvSpPr>
            <a:spLocks noGrp="1"/>
          </p:cNvSpPr>
          <p:nvPr>
            <p:ph type="sldNum" sz="quarter" idx="12"/>
          </p:nvPr>
        </p:nvSpPr>
        <p:spPr/>
        <p:txBody>
          <a:bodyPr/>
          <a:lstStyle/>
          <a:p>
            <a:fld id="{2BFB45B6-F1F1-4DD1-928A-CE2C9B88EA3B}" type="slidenum">
              <a:rPr lang="el-GR"/>
              <a:pPr/>
              <a:t>32</a:t>
            </a:fld>
            <a:endParaRPr lang="el-GR"/>
          </a:p>
        </p:txBody>
      </p:sp>
      <p:sp>
        <p:nvSpPr>
          <p:cNvPr id="43010" name="Rectangle 2"/>
          <p:cNvSpPr>
            <a:spLocks noChangeArrowheads="1"/>
          </p:cNvSpPr>
          <p:nvPr/>
        </p:nvSpPr>
        <p:spPr bwMode="auto">
          <a:xfrm>
            <a:off x="4859338" y="4149725"/>
            <a:ext cx="2952750" cy="719138"/>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43011" name="Rectangle 3"/>
          <p:cNvSpPr>
            <a:spLocks noChangeArrowheads="1"/>
          </p:cNvSpPr>
          <p:nvPr/>
        </p:nvSpPr>
        <p:spPr bwMode="auto">
          <a:xfrm>
            <a:off x="3492500" y="2060575"/>
            <a:ext cx="2879725" cy="719138"/>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43012" name="Text Box 4"/>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a:t>
            </a:r>
            <a:r>
              <a:rPr lang="en-US" sz="2800" b="1"/>
              <a:t>9</a:t>
            </a:r>
            <a:r>
              <a:rPr lang="el-GR" sz="2800" b="1"/>
              <a:t>)</a:t>
            </a:r>
          </a:p>
        </p:txBody>
      </p:sp>
      <p:sp>
        <p:nvSpPr>
          <p:cNvPr id="43013" name="Text Box 5"/>
          <p:cNvSpPr txBox="1">
            <a:spLocks noChangeArrowheads="1"/>
          </p:cNvSpPr>
          <p:nvPr/>
        </p:nvSpPr>
        <p:spPr bwMode="auto">
          <a:xfrm>
            <a:off x="395288" y="765175"/>
            <a:ext cx="8424862" cy="701675"/>
          </a:xfrm>
          <a:prstGeom prst="rect">
            <a:avLst/>
          </a:prstGeom>
          <a:noFill/>
          <a:ln w="9525">
            <a:noFill/>
            <a:miter lim="800000"/>
            <a:headEnd/>
            <a:tailEnd/>
          </a:ln>
          <a:effectLst/>
        </p:spPr>
        <p:txBody>
          <a:bodyPr>
            <a:spAutoFit/>
          </a:bodyPr>
          <a:lstStyle/>
          <a:p>
            <a:pPr>
              <a:spcBef>
                <a:spcPct val="50000"/>
              </a:spcBef>
            </a:pPr>
            <a:r>
              <a:rPr lang="el-GR" sz="2000" u="sng">
                <a:solidFill>
                  <a:schemeClr val="accent2"/>
                </a:solidFill>
              </a:rPr>
              <a:t>Άσκηση 4</a:t>
            </a:r>
            <a:r>
              <a:rPr lang="el-GR" sz="2000">
                <a:solidFill>
                  <a:schemeClr val="accent2"/>
                </a:solidFill>
              </a:rPr>
              <a:t>: Να υπολογισθεί η κρουστική απόκριση του συστήματος πρώτης τάξης </a:t>
            </a:r>
            <a:endParaRPr lang="el-GR" sz="2000" u="sng">
              <a:solidFill>
                <a:schemeClr val="accent2"/>
              </a:solidFill>
            </a:endParaRPr>
          </a:p>
        </p:txBody>
      </p:sp>
      <p:graphicFrame>
        <p:nvGraphicFramePr>
          <p:cNvPr id="43014" name="Object 6"/>
          <p:cNvGraphicFramePr>
            <a:graphicFrameLocks noChangeAspect="1"/>
          </p:cNvGraphicFramePr>
          <p:nvPr/>
        </p:nvGraphicFramePr>
        <p:xfrm>
          <a:off x="1331913" y="1125538"/>
          <a:ext cx="1955800" cy="376237"/>
        </p:xfrm>
        <a:graphic>
          <a:graphicData uri="http://schemas.openxmlformats.org/presentationml/2006/ole">
            <mc:AlternateContent xmlns:mc="http://schemas.openxmlformats.org/markup-compatibility/2006">
              <mc:Choice xmlns:v="urn:schemas-microsoft-com:vml" Requires="v">
                <p:oleObj spid="_x0000_s31752" name="Equation" r:id="rId3" imgW="1320480" imgH="253800" progId="">
                  <p:embed/>
                </p:oleObj>
              </mc:Choice>
              <mc:Fallback>
                <p:oleObj name="Equation" r:id="rId3" imgW="132048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1125538"/>
                        <a:ext cx="1955800"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5" name="Text Box 7"/>
          <p:cNvSpPr txBox="1">
            <a:spLocks noChangeArrowheads="1"/>
          </p:cNvSpPr>
          <p:nvPr/>
        </p:nvSpPr>
        <p:spPr bwMode="auto">
          <a:xfrm>
            <a:off x="611188" y="1628775"/>
            <a:ext cx="7345362" cy="366713"/>
          </a:xfrm>
          <a:prstGeom prst="rect">
            <a:avLst/>
          </a:prstGeom>
          <a:noFill/>
          <a:ln w="9525" algn="ctr">
            <a:noFill/>
            <a:miter lim="800000"/>
            <a:headEnd/>
            <a:tailEnd/>
          </a:ln>
          <a:effectLst/>
        </p:spPr>
        <p:txBody>
          <a:bodyPr>
            <a:spAutoFit/>
          </a:bodyPr>
          <a:lstStyle/>
          <a:p>
            <a:pPr>
              <a:spcBef>
                <a:spcPct val="50000"/>
              </a:spcBef>
            </a:pPr>
            <a:r>
              <a:rPr lang="el-GR" sz="1800"/>
              <a:t>Η κρουστική απόκριση θα πρέπει να ικανοποιεί τη διαφορική εξίσωση </a:t>
            </a:r>
          </a:p>
        </p:txBody>
      </p:sp>
      <p:graphicFrame>
        <p:nvGraphicFramePr>
          <p:cNvPr id="43016" name="Object 8"/>
          <p:cNvGraphicFramePr>
            <a:graphicFrameLocks noChangeAspect="1"/>
          </p:cNvGraphicFramePr>
          <p:nvPr/>
        </p:nvGraphicFramePr>
        <p:xfrm>
          <a:off x="3563938" y="2205038"/>
          <a:ext cx="2736850" cy="530225"/>
        </p:xfrm>
        <a:graphic>
          <a:graphicData uri="http://schemas.openxmlformats.org/presentationml/2006/ole">
            <mc:AlternateContent xmlns:mc="http://schemas.openxmlformats.org/markup-compatibility/2006">
              <mc:Choice xmlns:v="urn:schemas-microsoft-com:vml" Requires="v">
                <p:oleObj spid="_x0000_s31753" name="Equation" r:id="rId5" imgW="1307880" imgH="253800" progId="">
                  <p:embed/>
                </p:oleObj>
              </mc:Choice>
              <mc:Fallback>
                <p:oleObj name="Equation" r:id="rId5" imgW="130788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938" y="2205038"/>
                        <a:ext cx="273685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7" name="Text Box 9"/>
          <p:cNvSpPr txBox="1">
            <a:spLocks noChangeArrowheads="1"/>
          </p:cNvSpPr>
          <p:nvPr/>
        </p:nvSpPr>
        <p:spPr bwMode="auto">
          <a:xfrm>
            <a:off x="323850" y="2852738"/>
            <a:ext cx="6551613" cy="366712"/>
          </a:xfrm>
          <a:prstGeom prst="rect">
            <a:avLst/>
          </a:prstGeom>
          <a:noFill/>
          <a:ln w="9525" algn="ctr">
            <a:noFill/>
            <a:miter lim="800000"/>
            <a:headEnd/>
            <a:tailEnd/>
          </a:ln>
          <a:effectLst/>
        </p:spPr>
        <p:txBody>
          <a:bodyPr>
            <a:spAutoFit/>
          </a:bodyPr>
          <a:lstStyle/>
          <a:p>
            <a:pPr>
              <a:spcBef>
                <a:spcPct val="50000"/>
              </a:spcBef>
            </a:pPr>
            <a:r>
              <a:rPr lang="el-GR" sz="1800"/>
              <a:t>Η ομογενής λύση της παραπάνω εξίσωσης είναι της μορφής </a:t>
            </a:r>
          </a:p>
        </p:txBody>
      </p:sp>
      <p:graphicFrame>
        <p:nvGraphicFramePr>
          <p:cNvPr id="43018" name="Object 10"/>
          <p:cNvGraphicFramePr>
            <a:graphicFrameLocks noChangeAspect="1"/>
          </p:cNvGraphicFramePr>
          <p:nvPr/>
        </p:nvGraphicFramePr>
        <p:xfrm>
          <a:off x="6372225" y="2852738"/>
          <a:ext cx="1584325" cy="439737"/>
        </p:xfrm>
        <a:graphic>
          <a:graphicData uri="http://schemas.openxmlformats.org/presentationml/2006/ole">
            <mc:AlternateContent xmlns:mc="http://schemas.openxmlformats.org/markup-compatibility/2006">
              <mc:Choice xmlns:v="urn:schemas-microsoft-com:vml" Requires="v">
                <p:oleObj spid="_x0000_s31754" name="Equation" r:id="rId7" imgW="914400" imgH="254000" progId="">
                  <p:embed/>
                </p:oleObj>
              </mc:Choice>
              <mc:Fallback>
                <p:oleObj name="Equation" r:id="rId7" imgW="914400" imgH="2540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2225" y="2852738"/>
                        <a:ext cx="1584325"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9" name="Text Box 11"/>
          <p:cNvSpPr txBox="1">
            <a:spLocks noChangeArrowheads="1"/>
          </p:cNvSpPr>
          <p:nvPr/>
        </p:nvSpPr>
        <p:spPr bwMode="auto">
          <a:xfrm>
            <a:off x="395288" y="3429000"/>
            <a:ext cx="5761037" cy="366713"/>
          </a:xfrm>
          <a:prstGeom prst="rect">
            <a:avLst/>
          </a:prstGeom>
          <a:noFill/>
          <a:ln w="9525" algn="ctr">
            <a:noFill/>
            <a:miter lim="800000"/>
            <a:headEnd/>
            <a:tailEnd/>
          </a:ln>
          <a:effectLst/>
        </p:spPr>
        <p:txBody>
          <a:bodyPr>
            <a:spAutoFit/>
          </a:bodyPr>
          <a:lstStyle/>
          <a:p>
            <a:pPr>
              <a:spcBef>
                <a:spcPct val="50000"/>
              </a:spcBef>
            </a:pPr>
            <a:r>
              <a:rPr lang="el-GR" sz="1800"/>
              <a:t>Υποθέτοντας ειδική λύση της μορφής </a:t>
            </a:r>
          </a:p>
        </p:txBody>
      </p:sp>
      <p:graphicFrame>
        <p:nvGraphicFramePr>
          <p:cNvPr id="43020" name="Object 12"/>
          <p:cNvGraphicFramePr>
            <a:graphicFrameLocks noChangeAspect="1"/>
          </p:cNvGraphicFramePr>
          <p:nvPr/>
        </p:nvGraphicFramePr>
        <p:xfrm>
          <a:off x="4356100" y="3429000"/>
          <a:ext cx="1320800" cy="439738"/>
        </p:xfrm>
        <a:graphic>
          <a:graphicData uri="http://schemas.openxmlformats.org/presentationml/2006/ole">
            <mc:AlternateContent xmlns:mc="http://schemas.openxmlformats.org/markup-compatibility/2006">
              <mc:Choice xmlns:v="urn:schemas-microsoft-com:vml" Requires="v">
                <p:oleObj spid="_x0000_s31755" name="Equation" r:id="rId9" imgW="761760" imgH="253800" progId="">
                  <p:embed/>
                </p:oleObj>
              </mc:Choice>
              <mc:Fallback>
                <p:oleObj name="Equation" r:id="rId9" imgW="761760" imgH="2538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56100" y="3429000"/>
                        <a:ext cx="1320800"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1" name="Text Box 13"/>
          <p:cNvSpPr txBox="1">
            <a:spLocks noChangeArrowheads="1"/>
          </p:cNvSpPr>
          <p:nvPr/>
        </p:nvSpPr>
        <p:spPr bwMode="auto">
          <a:xfrm>
            <a:off x="323850" y="4221163"/>
            <a:ext cx="2952750" cy="641350"/>
          </a:xfrm>
          <a:prstGeom prst="rect">
            <a:avLst/>
          </a:prstGeom>
          <a:noFill/>
          <a:ln w="9525" algn="ctr">
            <a:noFill/>
            <a:miter lim="800000"/>
            <a:headEnd/>
            <a:tailEnd/>
          </a:ln>
          <a:effectLst/>
        </p:spPr>
        <p:txBody>
          <a:bodyPr>
            <a:spAutoFit/>
          </a:bodyPr>
          <a:lstStyle/>
          <a:p>
            <a:pPr>
              <a:spcBef>
                <a:spcPct val="50000"/>
              </a:spcBef>
            </a:pPr>
            <a:r>
              <a:rPr lang="el-GR" sz="1800"/>
              <a:t>η γενική λύση της διαφορικής εξίσωσης δίνεται από </a:t>
            </a:r>
          </a:p>
        </p:txBody>
      </p:sp>
      <p:sp>
        <p:nvSpPr>
          <p:cNvPr id="43022" name="Line 14"/>
          <p:cNvSpPr>
            <a:spLocks noChangeShapeType="1"/>
          </p:cNvSpPr>
          <p:nvPr/>
        </p:nvSpPr>
        <p:spPr bwMode="auto">
          <a:xfrm>
            <a:off x="3203575" y="4581525"/>
            <a:ext cx="1223963" cy="0"/>
          </a:xfrm>
          <a:prstGeom prst="line">
            <a:avLst/>
          </a:prstGeom>
          <a:noFill/>
          <a:ln w="9525">
            <a:solidFill>
              <a:schemeClr val="tx1"/>
            </a:solidFill>
            <a:round/>
            <a:headEnd/>
            <a:tailEnd type="triangle" w="med" len="med"/>
          </a:ln>
          <a:effectLst/>
        </p:spPr>
        <p:txBody>
          <a:bodyPr wrap="none" anchor="ctr"/>
          <a:lstStyle/>
          <a:p>
            <a:endParaRPr lang="en-US"/>
          </a:p>
        </p:txBody>
      </p:sp>
      <p:graphicFrame>
        <p:nvGraphicFramePr>
          <p:cNvPr id="43023" name="Object 15"/>
          <p:cNvGraphicFramePr>
            <a:graphicFrameLocks noChangeAspect="1"/>
          </p:cNvGraphicFramePr>
          <p:nvPr/>
        </p:nvGraphicFramePr>
        <p:xfrm>
          <a:off x="4932363" y="4292600"/>
          <a:ext cx="2735262" cy="471488"/>
        </p:xfrm>
        <a:graphic>
          <a:graphicData uri="http://schemas.openxmlformats.org/presentationml/2006/ole">
            <mc:AlternateContent xmlns:mc="http://schemas.openxmlformats.org/markup-compatibility/2006">
              <mc:Choice xmlns:v="urn:schemas-microsoft-com:vml" Requires="v">
                <p:oleObj spid="_x0000_s31756" name="Equation" r:id="rId11" imgW="1473120" imgH="253800" progId="">
                  <p:embed/>
                </p:oleObj>
              </mc:Choice>
              <mc:Fallback>
                <p:oleObj name="Equation" r:id="rId11" imgW="1473120" imgH="2538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2363" y="4292600"/>
                        <a:ext cx="2735262"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4" name="Text Box 16"/>
          <p:cNvSpPr txBox="1">
            <a:spLocks noChangeArrowheads="1"/>
          </p:cNvSpPr>
          <p:nvPr/>
        </p:nvSpPr>
        <p:spPr bwMode="auto">
          <a:xfrm>
            <a:off x="250825" y="5516563"/>
            <a:ext cx="1873250" cy="641350"/>
          </a:xfrm>
          <a:prstGeom prst="rect">
            <a:avLst/>
          </a:prstGeom>
          <a:noFill/>
          <a:ln w="9525" algn="ctr">
            <a:noFill/>
            <a:miter lim="800000"/>
            <a:headEnd/>
            <a:tailEnd/>
          </a:ln>
          <a:effectLst/>
        </p:spPr>
        <p:txBody>
          <a:bodyPr>
            <a:spAutoFit/>
          </a:bodyPr>
          <a:lstStyle/>
          <a:p>
            <a:pPr>
              <a:spcBef>
                <a:spcPct val="50000"/>
              </a:spcBef>
            </a:pPr>
            <a:r>
              <a:rPr lang="el-GR" sz="1800"/>
              <a:t>Αντικαθιστώντας προκύπτει:</a:t>
            </a:r>
          </a:p>
        </p:txBody>
      </p:sp>
      <p:graphicFrame>
        <p:nvGraphicFramePr>
          <p:cNvPr id="43025" name="Object 17"/>
          <p:cNvGraphicFramePr>
            <a:graphicFrameLocks noChangeAspect="1"/>
          </p:cNvGraphicFramePr>
          <p:nvPr/>
        </p:nvGraphicFramePr>
        <p:xfrm>
          <a:off x="1981200" y="5589588"/>
          <a:ext cx="6694488" cy="444500"/>
        </p:xfrm>
        <a:graphic>
          <a:graphicData uri="http://schemas.openxmlformats.org/presentationml/2006/ole">
            <mc:AlternateContent xmlns:mc="http://schemas.openxmlformats.org/markup-compatibility/2006">
              <mc:Choice xmlns:v="urn:schemas-microsoft-com:vml" Requires="v">
                <p:oleObj spid="_x0000_s31757" name="Equation" r:id="rId13" imgW="4216320" imgH="279360" progId="">
                  <p:embed/>
                </p:oleObj>
              </mc:Choice>
              <mc:Fallback>
                <p:oleObj name="Equation" r:id="rId13" imgW="4216320" imgH="27936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200" y="5589588"/>
                        <a:ext cx="6694488"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26" name="Text Box 18"/>
          <p:cNvSpPr txBox="1">
            <a:spLocks noChangeArrowheads="1"/>
          </p:cNvSpPr>
          <p:nvPr/>
        </p:nvSpPr>
        <p:spPr bwMode="auto">
          <a:xfrm>
            <a:off x="6877050" y="6092825"/>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2 - Θέση υποσέλιδου"/>
          <p:cNvSpPr>
            <a:spLocks noGrp="1"/>
          </p:cNvSpPr>
          <p:nvPr>
            <p:ph type="ftr" sz="quarter" idx="11"/>
          </p:nvPr>
        </p:nvSpPr>
        <p:spPr/>
        <p:txBody>
          <a:bodyPr/>
          <a:lstStyle/>
          <a:p>
            <a:r>
              <a:rPr lang="el-GR"/>
              <a:t>Σήματα και Συστήματα 1</a:t>
            </a:r>
          </a:p>
        </p:txBody>
      </p:sp>
      <p:sp>
        <p:nvSpPr>
          <p:cNvPr id="12" name="3 - Θέση αριθμού διαφάνειας"/>
          <p:cNvSpPr>
            <a:spLocks noGrp="1"/>
          </p:cNvSpPr>
          <p:nvPr>
            <p:ph type="sldNum" sz="quarter" idx="12"/>
          </p:nvPr>
        </p:nvSpPr>
        <p:spPr/>
        <p:txBody>
          <a:bodyPr/>
          <a:lstStyle/>
          <a:p>
            <a:fld id="{12544FAB-9EFF-448A-8140-3C1F189E4C87}" type="slidenum">
              <a:rPr lang="el-GR"/>
              <a:pPr/>
              <a:t>33</a:t>
            </a:fld>
            <a:endParaRPr lang="el-GR"/>
          </a:p>
        </p:txBody>
      </p:sp>
      <p:sp>
        <p:nvSpPr>
          <p:cNvPr id="44034" name="Rectangle 2"/>
          <p:cNvSpPr>
            <a:spLocks noChangeArrowheads="1"/>
          </p:cNvSpPr>
          <p:nvPr/>
        </p:nvSpPr>
        <p:spPr bwMode="auto">
          <a:xfrm>
            <a:off x="2555875" y="3213100"/>
            <a:ext cx="3168650" cy="1295400"/>
          </a:xfrm>
          <a:prstGeom prst="rect">
            <a:avLst/>
          </a:prstGeom>
          <a:solidFill>
            <a:srgbClr val="CCECFF"/>
          </a:solidFill>
          <a:ln w="9525" algn="ctr">
            <a:solidFill>
              <a:schemeClr val="tx1"/>
            </a:solidFill>
            <a:miter lim="800000"/>
            <a:headEnd/>
            <a:tailEnd/>
          </a:ln>
          <a:effectLst/>
        </p:spPr>
        <p:txBody>
          <a:bodyPr wrap="none" anchor="ctr"/>
          <a:lstStyle/>
          <a:p>
            <a:endParaRPr lang="en-US"/>
          </a:p>
        </p:txBody>
      </p:sp>
      <p:sp>
        <p:nvSpPr>
          <p:cNvPr id="44035"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(1</a:t>
            </a:r>
            <a:r>
              <a:rPr lang="en-US" sz="2800" b="1"/>
              <a:t>0</a:t>
            </a:r>
            <a:r>
              <a:rPr lang="el-GR" sz="2800" b="1"/>
              <a:t>)</a:t>
            </a:r>
          </a:p>
        </p:txBody>
      </p:sp>
      <p:sp>
        <p:nvSpPr>
          <p:cNvPr id="44036" name="Text Box 4"/>
          <p:cNvSpPr txBox="1">
            <a:spLocks noChangeArrowheads="1"/>
          </p:cNvSpPr>
          <p:nvPr/>
        </p:nvSpPr>
        <p:spPr bwMode="auto">
          <a:xfrm>
            <a:off x="179388" y="765175"/>
            <a:ext cx="2016125" cy="336550"/>
          </a:xfrm>
          <a:prstGeom prst="rect">
            <a:avLst/>
          </a:prstGeom>
          <a:noFill/>
          <a:ln w="9525">
            <a:noFill/>
            <a:miter lim="800000"/>
            <a:headEnd/>
            <a:tailEnd/>
          </a:ln>
          <a:effectLst/>
        </p:spPr>
        <p:txBody>
          <a:bodyPr>
            <a:spAutoFit/>
          </a:bodyPr>
          <a:lstStyle/>
          <a:p>
            <a:pPr algn="ctr">
              <a:spcBef>
                <a:spcPct val="50000"/>
              </a:spcBef>
            </a:pPr>
            <a:r>
              <a:rPr lang="el-GR" sz="1600">
                <a:solidFill>
                  <a:srgbClr val="000000"/>
                </a:solidFill>
              </a:rPr>
              <a:t>(Συνέχεια)</a:t>
            </a:r>
          </a:p>
        </p:txBody>
      </p:sp>
      <p:sp>
        <p:nvSpPr>
          <p:cNvPr id="44037" name="Text Box 5"/>
          <p:cNvSpPr txBox="1">
            <a:spLocks noChangeArrowheads="1"/>
          </p:cNvSpPr>
          <p:nvPr/>
        </p:nvSpPr>
        <p:spPr bwMode="auto">
          <a:xfrm>
            <a:off x="323850" y="1196975"/>
            <a:ext cx="8604250" cy="366713"/>
          </a:xfrm>
          <a:prstGeom prst="rect">
            <a:avLst/>
          </a:prstGeom>
          <a:noFill/>
          <a:ln w="9525" algn="ctr">
            <a:noFill/>
            <a:miter lim="800000"/>
            <a:headEnd/>
            <a:tailEnd/>
          </a:ln>
          <a:effectLst/>
        </p:spPr>
        <p:txBody>
          <a:bodyPr>
            <a:spAutoFit/>
          </a:bodyPr>
          <a:lstStyle/>
          <a:p>
            <a:pPr>
              <a:spcBef>
                <a:spcPct val="50000"/>
              </a:spcBef>
            </a:pPr>
            <a:r>
              <a:rPr lang="el-GR" sz="1800"/>
              <a:t>Εξισώνοντας τους συντελεστές των δ(</a:t>
            </a:r>
            <a:r>
              <a:rPr lang="en-US" sz="1800"/>
              <a:t>t)</a:t>
            </a:r>
            <a:r>
              <a:rPr lang="el-GR" sz="1800"/>
              <a:t> και δ΄(</a:t>
            </a:r>
            <a:r>
              <a:rPr lang="en-US" sz="1800"/>
              <a:t>t)</a:t>
            </a:r>
            <a:r>
              <a:rPr lang="el-GR" sz="1800"/>
              <a:t> προκύπτούν 2 εξισώσεις με 2 αγνώστους. </a:t>
            </a:r>
          </a:p>
        </p:txBody>
      </p:sp>
      <p:sp>
        <p:nvSpPr>
          <p:cNvPr id="44038" name="Text Box 6"/>
          <p:cNvSpPr txBox="1">
            <a:spLocks noChangeArrowheads="1"/>
          </p:cNvSpPr>
          <p:nvPr/>
        </p:nvSpPr>
        <p:spPr bwMode="auto">
          <a:xfrm>
            <a:off x="539750" y="1916113"/>
            <a:ext cx="936625" cy="366712"/>
          </a:xfrm>
          <a:prstGeom prst="rect">
            <a:avLst/>
          </a:prstGeom>
          <a:noFill/>
          <a:ln w="9525" algn="ctr">
            <a:noFill/>
            <a:miter lim="800000"/>
            <a:headEnd/>
            <a:tailEnd/>
          </a:ln>
          <a:effectLst/>
        </p:spPr>
        <p:txBody>
          <a:bodyPr>
            <a:spAutoFit/>
          </a:bodyPr>
          <a:lstStyle/>
          <a:p>
            <a:pPr>
              <a:spcBef>
                <a:spcPct val="50000"/>
              </a:spcBef>
            </a:pPr>
            <a:r>
              <a:rPr lang="el-GR" sz="1800"/>
              <a:t>Τελικά</a:t>
            </a:r>
          </a:p>
        </p:txBody>
      </p:sp>
      <p:graphicFrame>
        <p:nvGraphicFramePr>
          <p:cNvPr id="44039" name="Object 7"/>
          <p:cNvGraphicFramePr>
            <a:graphicFrameLocks noChangeAspect="1"/>
          </p:cNvGraphicFramePr>
          <p:nvPr/>
        </p:nvGraphicFramePr>
        <p:xfrm>
          <a:off x="1763713" y="1700213"/>
          <a:ext cx="963612" cy="1020762"/>
        </p:xfrm>
        <a:graphic>
          <a:graphicData uri="http://schemas.openxmlformats.org/presentationml/2006/ole">
            <mc:AlternateContent xmlns:mc="http://schemas.openxmlformats.org/markup-compatibility/2006">
              <mc:Choice xmlns:v="urn:schemas-microsoft-com:vml" Requires="v">
                <p:oleObj spid="_x0000_s32772" name="Equation" r:id="rId3" imgW="431640" imgH="457200" progId="">
                  <p:embed/>
                </p:oleObj>
              </mc:Choice>
              <mc:Fallback>
                <p:oleObj name="Equation" r:id="rId3" imgW="431640" imgH="457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1700213"/>
                        <a:ext cx="963612" cy="102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40" name="Text Box 8"/>
          <p:cNvSpPr txBox="1">
            <a:spLocks noChangeArrowheads="1"/>
          </p:cNvSpPr>
          <p:nvPr/>
        </p:nvSpPr>
        <p:spPr bwMode="auto">
          <a:xfrm>
            <a:off x="755650" y="3644900"/>
            <a:ext cx="2736850" cy="366713"/>
          </a:xfrm>
          <a:prstGeom prst="rect">
            <a:avLst/>
          </a:prstGeom>
          <a:noFill/>
          <a:ln w="9525" algn="ctr">
            <a:noFill/>
            <a:miter lim="800000"/>
            <a:headEnd/>
            <a:tailEnd/>
          </a:ln>
          <a:effectLst/>
        </p:spPr>
        <p:txBody>
          <a:bodyPr>
            <a:spAutoFit/>
          </a:bodyPr>
          <a:lstStyle/>
          <a:p>
            <a:pPr>
              <a:spcBef>
                <a:spcPct val="50000"/>
              </a:spcBef>
            </a:pPr>
            <a:r>
              <a:rPr lang="el-GR" sz="1800"/>
              <a:t>Άρα</a:t>
            </a:r>
          </a:p>
        </p:txBody>
      </p:sp>
      <p:graphicFrame>
        <p:nvGraphicFramePr>
          <p:cNvPr id="44041" name="Object 9"/>
          <p:cNvGraphicFramePr>
            <a:graphicFrameLocks noChangeAspect="1"/>
          </p:cNvGraphicFramePr>
          <p:nvPr/>
        </p:nvGraphicFramePr>
        <p:xfrm>
          <a:off x="2771775" y="3500438"/>
          <a:ext cx="2727325" cy="700087"/>
        </p:xfrm>
        <a:graphic>
          <a:graphicData uri="http://schemas.openxmlformats.org/presentationml/2006/ole">
            <mc:AlternateContent xmlns:mc="http://schemas.openxmlformats.org/markup-compatibility/2006">
              <mc:Choice xmlns:v="urn:schemas-microsoft-com:vml" Requires="v">
                <p:oleObj spid="_x0000_s32773" name="Equation" r:id="rId5" imgW="990360" imgH="253800" progId="">
                  <p:embed/>
                </p:oleObj>
              </mc:Choice>
              <mc:Fallback>
                <p:oleObj name="Equation" r:id="rId5" imgW="99036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3500438"/>
                        <a:ext cx="2727325"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2 - Θέση υποσέλιδου"/>
          <p:cNvSpPr>
            <a:spLocks noGrp="1"/>
          </p:cNvSpPr>
          <p:nvPr>
            <p:ph type="ftr" sz="quarter" idx="11"/>
          </p:nvPr>
        </p:nvSpPr>
        <p:spPr/>
        <p:txBody>
          <a:bodyPr/>
          <a:lstStyle/>
          <a:p>
            <a:r>
              <a:rPr lang="el-GR"/>
              <a:t>Σήματα και Συστήματα 1</a:t>
            </a:r>
          </a:p>
        </p:txBody>
      </p:sp>
      <p:sp>
        <p:nvSpPr>
          <p:cNvPr id="18" name="3 - Θέση αριθμού διαφάνειας"/>
          <p:cNvSpPr>
            <a:spLocks noGrp="1"/>
          </p:cNvSpPr>
          <p:nvPr>
            <p:ph type="sldNum" sz="quarter" idx="12"/>
          </p:nvPr>
        </p:nvSpPr>
        <p:spPr/>
        <p:txBody>
          <a:bodyPr/>
          <a:lstStyle/>
          <a:p>
            <a:fld id="{B0DA4A2E-9072-40F5-A59A-B91AAA9225CA}" type="slidenum">
              <a:rPr lang="el-GR"/>
              <a:pPr/>
              <a:t>34</a:t>
            </a:fld>
            <a:endParaRPr lang="el-GR"/>
          </a:p>
        </p:txBody>
      </p:sp>
      <p:sp>
        <p:nvSpPr>
          <p:cNvPr id="53250" name="Rectangle 2"/>
          <p:cNvSpPr>
            <a:spLocks noChangeArrowheads="1"/>
          </p:cNvSpPr>
          <p:nvPr/>
        </p:nvSpPr>
        <p:spPr bwMode="auto">
          <a:xfrm>
            <a:off x="4284663" y="3860800"/>
            <a:ext cx="1368425" cy="574675"/>
          </a:xfrm>
          <a:prstGeom prst="rect">
            <a:avLst/>
          </a:prstGeom>
          <a:solidFill>
            <a:srgbClr val="CCFFFF"/>
          </a:solidFill>
          <a:ln w="9525">
            <a:solidFill>
              <a:schemeClr val="tx1"/>
            </a:solidFill>
            <a:miter lim="800000"/>
            <a:headEnd/>
            <a:tailEnd/>
          </a:ln>
          <a:effectLst/>
        </p:spPr>
        <p:txBody>
          <a:bodyPr wrap="none" anchor="ctr"/>
          <a:lstStyle/>
          <a:p>
            <a:endParaRPr lang="en-US"/>
          </a:p>
        </p:txBody>
      </p:sp>
      <p:sp>
        <p:nvSpPr>
          <p:cNvPr id="53251" name="Text Box 3"/>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(11)</a:t>
            </a:r>
          </a:p>
        </p:txBody>
      </p:sp>
      <p:sp>
        <p:nvSpPr>
          <p:cNvPr id="53252" name="Rectangle 4"/>
          <p:cNvSpPr>
            <a:spLocks noChangeArrowheads="1"/>
          </p:cNvSpPr>
          <p:nvPr/>
        </p:nvSpPr>
        <p:spPr bwMode="auto">
          <a:xfrm>
            <a:off x="395288" y="765175"/>
            <a:ext cx="7599362" cy="396875"/>
          </a:xfrm>
          <a:prstGeom prst="rect">
            <a:avLst/>
          </a:prstGeom>
          <a:noFill/>
          <a:ln w="9525">
            <a:noFill/>
            <a:miter lim="800000"/>
            <a:headEnd/>
            <a:tailEnd/>
          </a:ln>
          <a:effectLst/>
        </p:spPr>
        <p:txBody>
          <a:bodyPr wrap="none" anchor="ctr">
            <a:spAutoFit/>
          </a:bodyPr>
          <a:lstStyle/>
          <a:p>
            <a:r>
              <a:rPr lang="el-GR" sz="2000" u="sng">
                <a:solidFill>
                  <a:schemeClr val="accent2"/>
                </a:solidFill>
              </a:rPr>
              <a:t>Άσκηση 5:</a:t>
            </a:r>
            <a:r>
              <a:rPr lang="el-GR" sz="2000">
                <a:solidFill>
                  <a:schemeClr val="accent2"/>
                </a:solidFill>
              </a:rPr>
              <a:t> Έ</a:t>
            </a:r>
            <a:r>
              <a:rPr lang="el-GR" sz="2000">
                <a:solidFill>
                  <a:schemeClr val="accent2"/>
                </a:solidFill>
                <a:cs typeface="Times New Roman" pitchFamily="18" charset="0"/>
              </a:rPr>
              <a:t>να σύστημα συνεχούς χρόνου περιγράφεται από την σχέση</a:t>
            </a:r>
            <a:r>
              <a:rPr lang="en-US" sz="2000">
                <a:solidFill>
                  <a:schemeClr val="accent2"/>
                </a:solidFill>
              </a:rPr>
              <a:t> </a:t>
            </a:r>
          </a:p>
        </p:txBody>
      </p:sp>
      <p:sp>
        <p:nvSpPr>
          <p:cNvPr id="53253" name="Rectangle 5"/>
          <p:cNvSpPr>
            <a:spLocks noChangeArrowheads="1"/>
          </p:cNvSpPr>
          <p:nvPr/>
        </p:nvSpPr>
        <p:spPr bwMode="auto">
          <a:xfrm>
            <a:off x="0" y="3195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3254" name="Object 6"/>
          <p:cNvGraphicFramePr>
            <a:graphicFrameLocks noChangeAspect="1"/>
          </p:cNvGraphicFramePr>
          <p:nvPr/>
        </p:nvGraphicFramePr>
        <p:xfrm>
          <a:off x="1908175" y="1341438"/>
          <a:ext cx="4248150" cy="941387"/>
        </p:xfrm>
        <a:graphic>
          <a:graphicData uri="http://schemas.openxmlformats.org/presentationml/2006/ole">
            <mc:AlternateContent xmlns:mc="http://schemas.openxmlformats.org/markup-compatibility/2006">
              <mc:Choice xmlns:v="urn:schemas-microsoft-com:vml" Requires="v">
                <p:oleObj spid="_x0000_s33796" name="Equation" r:id="rId3" imgW="2108200" imgH="469900" progId="">
                  <p:embed/>
                </p:oleObj>
              </mc:Choice>
              <mc:Fallback>
                <p:oleObj name="Equation" r:id="rId3" imgW="2108200" imgH="4699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1341438"/>
                        <a:ext cx="4248150" cy="94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55" name="Rectangle 7"/>
          <p:cNvSpPr>
            <a:spLocks noChangeArrowheads="1"/>
          </p:cNvSpPr>
          <p:nvPr/>
        </p:nvSpPr>
        <p:spPr bwMode="auto">
          <a:xfrm>
            <a:off x="179388" y="2205038"/>
            <a:ext cx="8964612" cy="1006475"/>
          </a:xfrm>
          <a:prstGeom prst="rect">
            <a:avLst/>
          </a:prstGeom>
          <a:noFill/>
          <a:ln w="9525">
            <a:noFill/>
            <a:miter lim="800000"/>
            <a:headEnd/>
            <a:tailEnd/>
          </a:ln>
          <a:effectLst/>
        </p:spPr>
        <p:txBody>
          <a:bodyPr anchor="ctr">
            <a:spAutoFit/>
          </a:bodyPr>
          <a:lstStyle/>
          <a:p>
            <a:r>
              <a:rPr lang="el-GR" sz="2000">
                <a:solidFill>
                  <a:schemeClr val="accent2"/>
                </a:solidFill>
              </a:rPr>
              <a:t>α) </a:t>
            </a:r>
            <a:r>
              <a:rPr lang="el-GR" sz="1800">
                <a:solidFill>
                  <a:schemeClr val="accent2"/>
                </a:solidFill>
              </a:rPr>
              <a:t>Να προσδιορισθεί η κρουστική  απόκριση </a:t>
            </a:r>
            <a:r>
              <a:rPr lang="en-US" sz="1800">
                <a:solidFill>
                  <a:schemeClr val="accent2"/>
                </a:solidFill>
              </a:rPr>
              <a:t>h</a:t>
            </a:r>
            <a:r>
              <a:rPr lang="el-GR" sz="1800">
                <a:solidFill>
                  <a:schemeClr val="accent2"/>
                </a:solidFill>
              </a:rPr>
              <a:t>(</a:t>
            </a:r>
            <a:r>
              <a:rPr lang="en-US" sz="1800">
                <a:solidFill>
                  <a:schemeClr val="accent2"/>
                </a:solidFill>
              </a:rPr>
              <a:t>t</a:t>
            </a:r>
            <a:r>
              <a:rPr lang="el-GR" sz="1800">
                <a:solidFill>
                  <a:schemeClr val="accent2"/>
                </a:solidFill>
              </a:rPr>
              <a:t>,τ)  του συστήματος</a:t>
            </a:r>
            <a:r>
              <a:rPr lang="el-GR" sz="2000">
                <a:solidFill>
                  <a:schemeClr val="accent2"/>
                </a:solidFill>
              </a:rPr>
              <a:t>, β) </a:t>
            </a:r>
            <a:r>
              <a:rPr lang="el-GR" sz="1800">
                <a:solidFill>
                  <a:schemeClr val="accent2"/>
                </a:solidFill>
              </a:rPr>
              <a:t>Να προσδιοριστούν οι καταστατικές εξισώσεις του συστήματος</a:t>
            </a:r>
            <a:r>
              <a:rPr lang="el-GR" sz="2000">
                <a:solidFill>
                  <a:schemeClr val="accent2"/>
                </a:solidFill>
              </a:rPr>
              <a:t>, γ) Να προσδιοριστεί η συνάρτηση μεταφοράς του συστήματος.</a:t>
            </a:r>
          </a:p>
        </p:txBody>
      </p:sp>
      <p:sp>
        <p:nvSpPr>
          <p:cNvPr id="53256" name="Text Box 8"/>
          <p:cNvSpPr txBox="1">
            <a:spLocks noChangeArrowheads="1"/>
          </p:cNvSpPr>
          <p:nvPr/>
        </p:nvSpPr>
        <p:spPr bwMode="auto">
          <a:xfrm>
            <a:off x="250825" y="3429000"/>
            <a:ext cx="2592388" cy="366713"/>
          </a:xfrm>
          <a:prstGeom prst="rect">
            <a:avLst/>
          </a:prstGeom>
          <a:noFill/>
          <a:ln w="9525">
            <a:noFill/>
            <a:miter lim="800000"/>
            <a:headEnd/>
            <a:tailEnd/>
          </a:ln>
          <a:effectLst/>
        </p:spPr>
        <p:txBody>
          <a:bodyPr>
            <a:spAutoFit/>
          </a:bodyPr>
          <a:lstStyle/>
          <a:p>
            <a:pPr>
              <a:spcBef>
                <a:spcPct val="50000"/>
              </a:spcBef>
            </a:pPr>
            <a:r>
              <a:rPr lang="el-GR" sz="1800" u="sng">
                <a:solidFill>
                  <a:schemeClr val="accent2"/>
                </a:solidFill>
              </a:rPr>
              <a:t>Λύση:</a:t>
            </a:r>
          </a:p>
        </p:txBody>
      </p:sp>
      <p:sp>
        <p:nvSpPr>
          <p:cNvPr id="53257" name="Text Box 9"/>
          <p:cNvSpPr txBox="1">
            <a:spLocks noChangeArrowheads="1"/>
          </p:cNvSpPr>
          <p:nvPr/>
        </p:nvSpPr>
        <p:spPr bwMode="auto">
          <a:xfrm>
            <a:off x="684213" y="4005263"/>
            <a:ext cx="1150937" cy="366712"/>
          </a:xfrm>
          <a:prstGeom prst="rect">
            <a:avLst/>
          </a:prstGeom>
          <a:noFill/>
          <a:ln w="9525">
            <a:noFill/>
            <a:miter lim="800000"/>
            <a:headEnd/>
            <a:tailEnd/>
          </a:ln>
          <a:effectLst/>
        </p:spPr>
        <p:txBody>
          <a:bodyPr>
            <a:spAutoFit/>
          </a:bodyPr>
          <a:lstStyle/>
          <a:p>
            <a:pPr>
              <a:spcBef>
                <a:spcPct val="50000"/>
              </a:spcBef>
            </a:pPr>
            <a:r>
              <a:rPr lang="el-GR" sz="1800">
                <a:solidFill>
                  <a:schemeClr val="accent2"/>
                </a:solidFill>
              </a:rPr>
              <a:t>5α)</a:t>
            </a:r>
          </a:p>
        </p:txBody>
      </p:sp>
      <p:sp>
        <p:nvSpPr>
          <p:cNvPr id="53258" name="Text Box 10"/>
          <p:cNvSpPr txBox="1">
            <a:spLocks noChangeArrowheads="1"/>
          </p:cNvSpPr>
          <p:nvPr/>
        </p:nvSpPr>
        <p:spPr bwMode="auto">
          <a:xfrm>
            <a:off x="1187450" y="4005263"/>
            <a:ext cx="3240088" cy="366712"/>
          </a:xfrm>
          <a:prstGeom prst="rect">
            <a:avLst/>
          </a:prstGeom>
          <a:noFill/>
          <a:ln w="9525">
            <a:noFill/>
            <a:miter lim="800000"/>
            <a:headEnd/>
            <a:tailEnd/>
          </a:ln>
          <a:effectLst/>
        </p:spPr>
        <p:txBody>
          <a:bodyPr>
            <a:spAutoFit/>
          </a:bodyPr>
          <a:lstStyle/>
          <a:p>
            <a:pPr>
              <a:spcBef>
                <a:spcPct val="50000"/>
              </a:spcBef>
            </a:pPr>
            <a:r>
              <a:rPr lang="el-GR" sz="1800"/>
              <a:t>Κάνοντας αλλαγή μεταβλητής:</a:t>
            </a:r>
          </a:p>
        </p:txBody>
      </p:sp>
      <p:sp>
        <p:nvSpPr>
          <p:cNvPr id="53259" name="Rectangle 11"/>
          <p:cNvSpPr>
            <a:spLocks noChangeArrowheads="1"/>
          </p:cNvSpPr>
          <p:nvPr/>
        </p:nvSpPr>
        <p:spPr bwMode="auto">
          <a:xfrm>
            <a:off x="4500563" y="4005263"/>
            <a:ext cx="942975" cy="366712"/>
          </a:xfrm>
          <a:prstGeom prst="rect">
            <a:avLst/>
          </a:prstGeom>
          <a:noFill/>
          <a:ln w="9525">
            <a:noFill/>
            <a:miter lim="800000"/>
            <a:headEnd/>
            <a:tailEnd/>
          </a:ln>
          <a:effectLst/>
        </p:spPr>
        <p:txBody>
          <a:bodyPr wrap="none" anchor="ctr">
            <a:spAutoFit/>
          </a:bodyPr>
          <a:lstStyle/>
          <a:p>
            <a:r>
              <a:rPr lang="el-GR" sz="1800" i="1"/>
              <a:t>τ*=τ+1</a:t>
            </a:r>
            <a:r>
              <a:rPr lang="el-GR" sz="1800"/>
              <a:t> </a:t>
            </a:r>
          </a:p>
        </p:txBody>
      </p:sp>
      <p:sp>
        <p:nvSpPr>
          <p:cNvPr id="53260" name="Text Box 12"/>
          <p:cNvSpPr txBox="1">
            <a:spLocks noChangeArrowheads="1"/>
          </p:cNvSpPr>
          <p:nvPr/>
        </p:nvSpPr>
        <p:spPr bwMode="auto">
          <a:xfrm>
            <a:off x="5940425" y="4076700"/>
            <a:ext cx="2303463" cy="366713"/>
          </a:xfrm>
          <a:prstGeom prst="rect">
            <a:avLst/>
          </a:prstGeom>
          <a:noFill/>
          <a:ln w="9525">
            <a:noFill/>
            <a:miter lim="800000"/>
            <a:headEnd/>
            <a:tailEnd/>
          </a:ln>
          <a:effectLst/>
        </p:spPr>
        <p:txBody>
          <a:bodyPr>
            <a:spAutoFit/>
          </a:bodyPr>
          <a:lstStyle/>
          <a:p>
            <a:pPr>
              <a:spcBef>
                <a:spcPct val="50000"/>
              </a:spcBef>
            </a:pPr>
            <a:r>
              <a:rPr lang="el-GR" sz="1800"/>
              <a:t>το σύστημα γίνεται:</a:t>
            </a:r>
          </a:p>
        </p:txBody>
      </p:sp>
      <p:sp>
        <p:nvSpPr>
          <p:cNvPr id="53261"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3262" name="Object 14"/>
          <p:cNvGraphicFramePr>
            <a:graphicFrameLocks noChangeAspect="1"/>
          </p:cNvGraphicFramePr>
          <p:nvPr/>
        </p:nvGraphicFramePr>
        <p:xfrm>
          <a:off x="1039813" y="4965700"/>
          <a:ext cx="4757737" cy="901700"/>
        </p:xfrm>
        <a:graphic>
          <a:graphicData uri="http://schemas.openxmlformats.org/presentationml/2006/ole">
            <mc:AlternateContent xmlns:mc="http://schemas.openxmlformats.org/markup-compatibility/2006">
              <mc:Choice xmlns:v="urn:schemas-microsoft-com:vml" Requires="v">
                <p:oleObj spid="_x0000_s33797" name="Equation" r:id="rId5" imgW="2476440" imgH="469800" progId="">
                  <p:embed/>
                </p:oleObj>
              </mc:Choice>
              <mc:Fallback>
                <p:oleObj name="Equation" r:id="rId5" imgW="2476440" imgH="469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813" y="4965700"/>
                        <a:ext cx="4757737"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63" name="Text Box 15"/>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 - Θέση υποσέλιδου"/>
          <p:cNvSpPr>
            <a:spLocks noGrp="1"/>
          </p:cNvSpPr>
          <p:nvPr>
            <p:ph type="ftr" sz="quarter" idx="11"/>
          </p:nvPr>
        </p:nvSpPr>
        <p:spPr/>
        <p:txBody>
          <a:bodyPr/>
          <a:lstStyle/>
          <a:p>
            <a:r>
              <a:rPr lang="el-GR"/>
              <a:t>Σήματα και Συστήματα 1</a:t>
            </a:r>
          </a:p>
        </p:txBody>
      </p:sp>
      <p:sp>
        <p:nvSpPr>
          <p:cNvPr id="25" name="3 - Θέση αριθμού διαφάνειας"/>
          <p:cNvSpPr>
            <a:spLocks noGrp="1"/>
          </p:cNvSpPr>
          <p:nvPr>
            <p:ph type="sldNum" sz="quarter" idx="12"/>
          </p:nvPr>
        </p:nvSpPr>
        <p:spPr/>
        <p:txBody>
          <a:bodyPr/>
          <a:lstStyle/>
          <a:p>
            <a:fld id="{0AC2CF4D-3943-4A6A-BF62-8F6DA9AC9212}" type="slidenum">
              <a:rPr lang="el-GR"/>
              <a:pPr/>
              <a:t>35</a:t>
            </a:fld>
            <a:endParaRPr lang="el-GR"/>
          </a:p>
        </p:txBody>
      </p:sp>
      <p:sp>
        <p:nvSpPr>
          <p:cNvPr id="54274" name="Rectangle 2"/>
          <p:cNvSpPr>
            <a:spLocks noChangeArrowheads="1"/>
          </p:cNvSpPr>
          <p:nvPr/>
        </p:nvSpPr>
        <p:spPr bwMode="auto">
          <a:xfrm>
            <a:off x="3276600" y="3141663"/>
            <a:ext cx="3600450" cy="1008062"/>
          </a:xfrm>
          <a:prstGeom prst="rect">
            <a:avLst/>
          </a:prstGeom>
          <a:solidFill>
            <a:srgbClr val="CCFFFF"/>
          </a:solidFill>
          <a:ln w="9525" algn="ctr">
            <a:solidFill>
              <a:schemeClr val="tx1"/>
            </a:solidFill>
            <a:miter lim="800000"/>
            <a:headEnd/>
            <a:tailEnd/>
          </a:ln>
          <a:effectLst/>
        </p:spPr>
        <p:txBody>
          <a:bodyPr wrap="none" anchor="ctr"/>
          <a:lstStyle/>
          <a:p>
            <a:endParaRPr lang="en-US"/>
          </a:p>
        </p:txBody>
      </p:sp>
      <p:sp>
        <p:nvSpPr>
          <p:cNvPr id="54275" name="Rectangle 3"/>
          <p:cNvSpPr>
            <a:spLocks noChangeArrowheads="1"/>
          </p:cNvSpPr>
          <p:nvPr/>
        </p:nvSpPr>
        <p:spPr bwMode="auto">
          <a:xfrm>
            <a:off x="2268538" y="5084763"/>
            <a:ext cx="5183187" cy="1150937"/>
          </a:xfrm>
          <a:prstGeom prst="rect">
            <a:avLst/>
          </a:prstGeom>
          <a:solidFill>
            <a:srgbClr val="CCFFFF"/>
          </a:solidFill>
          <a:ln w="9525" algn="ctr">
            <a:solidFill>
              <a:schemeClr val="tx1"/>
            </a:solidFill>
            <a:miter lim="800000"/>
            <a:headEnd/>
            <a:tailEnd/>
          </a:ln>
          <a:effectLst/>
        </p:spPr>
        <p:txBody>
          <a:bodyPr wrap="none" anchor="ctr"/>
          <a:lstStyle/>
          <a:p>
            <a:endParaRPr lang="en-US"/>
          </a:p>
        </p:txBody>
      </p:sp>
      <p:sp>
        <p:nvSpPr>
          <p:cNvPr id="54276" name="Text Box 4"/>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(12)</a:t>
            </a:r>
          </a:p>
        </p:txBody>
      </p:sp>
      <p:sp>
        <p:nvSpPr>
          <p:cNvPr id="54277" name="Text Box 5"/>
          <p:cNvSpPr txBox="1">
            <a:spLocks noChangeArrowheads="1"/>
          </p:cNvSpPr>
          <p:nvPr/>
        </p:nvSpPr>
        <p:spPr bwMode="auto">
          <a:xfrm>
            <a:off x="0" y="692150"/>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
        <p:nvSpPr>
          <p:cNvPr id="54278" name="Rectangle 6"/>
          <p:cNvSpPr>
            <a:spLocks noChangeArrowheads="1"/>
          </p:cNvSpPr>
          <p:nvPr/>
        </p:nvSpPr>
        <p:spPr bwMode="auto">
          <a:xfrm>
            <a:off x="0" y="3219450"/>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4279" name="Object 7"/>
          <p:cNvGraphicFramePr>
            <a:graphicFrameLocks noChangeAspect="1"/>
          </p:cNvGraphicFramePr>
          <p:nvPr/>
        </p:nvGraphicFramePr>
        <p:xfrm>
          <a:off x="971550" y="1341438"/>
          <a:ext cx="4340225" cy="919162"/>
        </p:xfrm>
        <a:graphic>
          <a:graphicData uri="http://schemas.openxmlformats.org/presentationml/2006/ole">
            <mc:AlternateContent xmlns:mc="http://schemas.openxmlformats.org/markup-compatibility/2006">
              <mc:Choice xmlns:v="urn:schemas-microsoft-com:vml" Requires="v">
                <p:oleObj spid="_x0000_s34824" name="Equation" r:id="rId3" imgW="2222280" imgH="469800" progId="">
                  <p:embed/>
                </p:oleObj>
              </mc:Choice>
              <mc:Fallback>
                <p:oleObj name="Equation" r:id="rId3" imgW="2222280" imgH="469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341438"/>
                        <a:ext cx="4340225" cy="919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80" name="Text Box 8"/>
          <p:cNvSpPr txBox="1">
            <a:spLocks noChangeArrowheads="1"/>
          </p:cNvSpPr>
          <p:nvPr/>
        </p:nvSpPr>
        <p:spPr bwMode="auto">
          <a:xfrm>
            <a:off x="323850" y="2565400"/>
            <a:ext cx="1223963" cy="366713"/>
          </a:xfrm>
          <a:prstGeom prst="rect">
            <a:avLst/>
          </a:prstGeom>
          <a:noFill/>
          <a:ln w="9525" algn="ctr">
            <a:noFill/>
            <a:miter lim="800000"/>
            <a:headEnd/>
            <a:tailEnd/>
          </a:ln>
          <a:effectLst/>
        </p:spPr>
        <p:txBody>
          <a:bodyPr>
            <a:spAutoFit/>
          </a:bodyPr>
          <a:lstStyle/>
          <a:p>
            <a:pPr algn="ctr">
              <a:spcBef>
                <a:spcPct val="50000"/>
              </a:spcBef>
            </a:pPr>
            <a:r>
              <a:rPr lang="el-GR" sz="1800"/>
              <a:t>διότι</a:t>
            </a:r>
          </a:p>
        </p:txBody>
      </p:sp>
      <p:sp>
        <p:nvSpPr>
          <p:cNvPr id="54281" name="Rectangle 9"/>
          <p:cNvSpPr>
            <a:spLocks noChangeArrowheads="1"/>
          </p:cNvSpPr>
          <p:nvPr/>
        </p:nvSpPr>
        <p:spPr bwMode="auto">
          <a:xfrm>
            <a:off x="0" y="3348038"/>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4282" name="Object 10"/>
          <p:cNvGraphicFramePr>
            <a:graphicFrameLocks noChangeAspect="1"/>
          </p:cNvGraphicFramePr>
          <p:nvPr/>
        </p:nvGraphicFramePr>
        <p:xfrm>
          <a:off x="1547813" y="2565400"/>
          <a:ext cx="1584325" cy="306388"/>
        </p:xfrm>
        <a:graphic>
          <a:graphicData uri="http://schemas.openxmlformats.org/presentationml/2006/ole">
            <mc:AlternateContent xmlns:mc="http://schemas.openxmlformats.org/markup-compatibility/2006">
              <mc:Choice xmlns:v="urn:schemas-microsoft-com:vml" Requires="v">
                <p:oleObj spid="_x0000_s34825" name="Equation" r:id="rId5" imgW="837836" imgH="165028" progId="">
                  <p:embed/>
                </p:oleObj>
              </mc:Choice>
              <mc:Fallback>
                <p:oleObj name="Equation" r:id="rId5" imgW="837836" imgH="165028"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2565400"/>
                        <a:ext cx="1584325" cy="30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83" name="Object 11"/>
          <p:cNvGraphicFramePr>
            <a:graphicFrameLocks noChangeAspect="1"/>
          </p:cNvGraphicFramePr>
          <p:nvPr/>
        </p:nvGraphicFramePr>
        <p:xfrm>
          <a:off x="4572000" y="2565400"/>
          <a:ext cx="2376488" cy="300038"/>
        </p:xfrm>
        <a:graphic>
          <a:graphicData uri="http://schemas.openxmlformats.org/presentationml/2006/ole">
            <mc:AlternateContent xmlns:mc="http://schemas.openxmlformats.org/markup-compatibility/2006">
              <mc:Choice xmlns:v="urn:schemas-microsoft-com:vml" Requires="v">
                <p:oleObj spid="_x0000_s34826" name="Equation" r:id="rId7" imgW="1282700" imgH="165100" progId="">
                  <p:embed/>
                </p:oleObj>
              </mc:Choice>
              <mc:Fallback>
                <p:oleObj name="Equation" r:id="rId7" imgW="1282700" imgH="1651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2565400"/>
                        <a:ext cx="2376488" cy="30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84" name="AutoShape 12"/>
          <p:cNvSpPr>
            <a:spLocks noChangeArrowheads="1"/>
          </p:cNvSpPr>
          <p:nvPr/>
        </p:nvSpPr>
        <p:spPr bwMode="auto">
          <a:xfrm>
            <a:off x="3563938" y="2636838"/>
            <a:ext cx="792162" cy="215900"/>
          </a:xfrm>
          <a:prstGeom prst="rightArrow">
            <a:avLst>
              <a:gd name="adj1" fmla="val 50000"/>
              <a:gd name="adj2" fmla="val 91728"/>
            </a:avLst>
          </a:prstGeom>
          <a:solidFill>
            <a:srgbClr val="CCFFFF"/>
          </a:solidFill>
          <a:ln w="9525" algn="ctr">
            <a:solidFill>
              <a:schemeClr val="tx1"/>
            </a:solidFill>
            <a:miter lim="800000"/>
            <a:headEnd/>
            <a:tailEnd/>
          </a:ln>
          <a:effectLst/>
        </p:spPr>
        <p:txBody>
          <a:bodyPr wrap="none" anchor="ctr"/>
          <a:lstStyle/>
          <a:p>
            <a:endParaRPr lang="en-US"/>
          </a:p>
        </p:txBody>
      </p:sp>
      <p:sp>
        <p:nvSpPr>
          <p:cNvPr id="54285" name="Rectangle 13"/>
          <p:cNvSpPr>
            <a:spLocks noChangeArrowheads="1"/>
          </p:cNvSpPr>
          <p:nvPr/>
        </p:nvSpPr>
        <p:spPr bwMode="auto">
          <a:xfrm>
            <a:off x="0" y="3219450"/>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4286" name="Object 14"/>
          <p:cNvGraphicFramePr>
            <a:graphicFrameLocks noChangeAspect="1"/>
          </p:cNvGraphicFramePr>
          <p:nvPr/>
        </p:nvGraphicFramePr>
        <p:xfrm>
          <a:off x="3635375" y="3213100"/>
          <a:ext cx="2879725" cy="839788"/>
        </p:xfrm>
        <a:graphic>
          <a:graphicData uri="http://schemas.openxmlformats.org/presentationml/2006/ole">
            <mc:AlternateContent xmlns:mc="http://schemas.openxmlformats.org/markup-compatibility/2006">
              <mc:Choice xmlns:v="urn:schemas-microsoft-com:vml" Requires="v">
                <p:oleObj spid="_x0000_s34827" name="Equation" r:id="rId9" imgW="1435100" imgH="419100" progId="">
                  <p:embed/>
                </p:oleObj>
              </mc:Choice>
              <mc:Fallback>
                <p:oleObj name="Equation" r:id="rId9" imgW="1435100" imgH="419100"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375" y="3213100"/>
                        <a:ext cx="2879725" cy="839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87" name="Text Box 15"/>
          <p:cNvSpPr txBox="1">
            <a:spLocks noChangeArrowheads="1"/>
          </p:cNvSpPr>
          <p:nvPr/>
        </p:nvSpPr>
        <p:spPr bwMode="auto">
          <a:xfrm>
            <a:off x="395288" y="3429000"/>
            <a:ext cx="3168650" cy="366713"/>
          </a:xfrm>
          <a:prstGeom prst="rect">
            <a:avLst/>
          </a:prstGeom>
          <a:noFill/>
          <a:ln w="9525" algn="ctr">
            <a:noFill/>
            <a:miter lim="800000"/>
            <a:headEnd/>
            <a:tailEnd/>
          </a:ln>
          <a:effectLst/>
        </p:spPr>
        <p:txBody>
          <a:bodyPr>
            <a:spAutoFit/>
          </a:bodyPr>
          <a:lstStyle/>
          <a:p>
            <a:pPr>
              <a:spcBef>
                <a:spcPct val="50000"/>
              </a:spcBef>
            </a:pPr>
            <a:r>
              <a:rPr lang="el-GR" sz="1800"/>
              <a:t>Το παραπάνω γράφεται και:</a:t>
            </a:r>
          </a:p>
        </p:txBody>
      </p:sp>
      <p:sp>
        <p:nvSpPr>
          <p:cNvPr id="54288" name="Text Box 16"/>
          <p:cNvSpPr txBox="1">
            <a:spLocks noChangeArrowheads="1"/>
          </p:cNvSpPr>
          <p:nvPr/>
        </p:nvSpPr>
        <p:spPr bwMode="auto">
          <a:xfrm>
            <a:off x="755650" y="4508500"/>
            <a:ext cx="720725" cy="366713"/>
          </a:xfrm>
          <a:prstGeom prst="rect">
            <a:avLst/>
          </a:prstGeom>
          <a:noFill/>
          <a:ln w="9525" algn="ctr">
            <a:noFill/>
            <a:miter lim="800000"/>
            <a:headEnd/>
            <a:tailEnd/>
          </a:ln>
          <a:effectLst/>
        </p:spPr>
        <p:txBody>
          <a:bodyPr>
            <a:spAutoFit/>
          </a:bodyPr>
          <a:lstStyle/>
          <a:p>
            <a:pPr algn="ctr">
              <a:spcBef>
                <a:spcPct val="50000"/>
              </a:spcBef>
            </a:pPr>
            <a:r>
              <a:rPr lang="el-GR" sz="1800"/>
              <a:t>όπου</a:t>
            </a:r>
          </a:p>
        </p:txBody>
      </p:sp>
      <p:sp>
        <p:nvSpPr>
          <p:cNvPr id="54289" name="Rectangle 17"/>
          <p:cNvSpPr>
            <a:spLocks noChangeArrowheads="1"/>
          </p:cNvSpPr>
          <p:nvPr/>
        </p:nvSpPr>
        <p:spPr bwMode="auto">
          <a:xfrm>
            <a:off x="0" y="3200400"/>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4290" name="Object 18"/>
          <p:cNvGraphicFramePr>
            <a:graphicFrameLocks noChangeAspect="1"/>
          </p:cNvGraphicFramePr>
          <p:nvPr/>
        </p:nvGraphicFramePr>
        <p:xfrm>
          <a:off x="3348038" y="4221163"/>
          <a:ext cx="4608512" cy="798512"/>
        </p:xfrm>
        <a:graphic>
          <a:graphicData uri="http://schemas.openxmlformats.org/presentationml/2006/ole">
            <mc:AlternateContent xmlns:mc="http://schemas.openxmlformats.org/markup-compatibility/2006">
              <mc:Choice xmlns:v="urn:schemas-microsoft-com:vml" Requires="v">
                <p:oleObj spid="_x0000_s34828" name="Equation" r:id="rId11" imgW="2641600" imgH="457200" progId="">
                  <p:embed/>
                </p:oleObj>
              </mc:Choice>
              <mc:Fallback>
                <p:oleObj name="Equation" r:id="rId11" imgW="2641600" imgH="4572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48038" y="4221163"/>
                        <a:ext cx="4608512" cy="79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91" name="Text Box 19"/>
          <p:cNvSpPr txBox="1">
            <a:spLocks noChangeArrowheads="1"/>
          </p:cNvSpPr>
          <p:nvPr/>
        </p:nvSpPr>
        <p:spPr bwMode="auto">
          <a:xfrm>
            <a:off x="684213" y="5805488"/>
            <a:ext cx="1150937" cy="366712"/>
          </a:xfrm>
          <a:prstGeom prst="rect">
            <a:avLst/>
          </a:prstGeom>
          <a:noFill/>
          <a:ln w="9525" algn="ctr">
            <a:noFill/>
            <a:miter lim="800000"/>
            <a:headEnd/>
            <a:tailEnd/>
          </a:ln>
          <a:effectLst/>
        </p:spPr>
        <p:txBody>
          <a:bodyPr>
            <a:spAutoFit/>
          </a:bodyPr>
          <a:lstStyle/>
          <a:p>
            <a:pPr algn="ctr">
              <a:spcBef>
                <a:spcPct val="50000"/>
              </a:spcBef>
            </a:pPr>
            <a:r>
              <a:rPr lang="el-GR" sz="1800"/>
              <a:t>ή</a:t>
            </a:r>
          </a:p>
        </p:txBody>
      </p:sp>
      <p:sp>
        <p:nvSpPr>
          <p:cNvPr id="54292" name="Rectangle 20"/>
          <p:cNvSpPr>
            <a:spLocks noChangeArrowheads="1"/>
          </p:cNvSpPr>
          <p:nvPr/>
        </p:nvSpPr>
        <p:spPr bwMode="auto">
          <a:xfrm>
            <a:off x="0" y="3200400"/>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4293" name="Object 21"/>
          <p:cNvGraphicFramePr>
            <a:graphicFrameLocks noChangeAspect="1"/>
          </p:cNvGraphicFramePr>
          <p:nvPr/>
        </p:nvGraphicFramePr>
        <p:xfrm>
          <a:off x="2411413" y="5227638"/>
          <a:ext cx="4643437" cy="776287"/>
        </p:xfrm>
        <a:graphic>
          <a:graphicData uri="http://schemas.openxmlformats.org/presentationml/2006/ole">
            <mc:AlternateContent xmlns:mc="http://schemas.openxmlformats.org/markup-compatibility/2006">
              <mc:Choice xmlns:v="urn:schemas-microsoft-com:vml" Requires="v">
                <p:oleObj spid="_x0000_s34829" name="Equation" r:id="rId13" imgW="2730500" imgH="457200" progId="">
                  <p:embed/>
                </p:oleObj>
              </mc:Choice>
              <mc:Fallback>
                <p:oleObj name="Equation" r:id="rId13" imgW="2730500" imgH="457200"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11413" y="5227638"/>
                        <a:ext cx="4643437" cy="776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94" name="Text Box 22"/>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2 - Θέση υποσέλιδου"/>
          <p:cNvSpPr>
            <a:spLocks noGrp="1"/>
          </p:cNvSpPr>
          <p:nvPr>
            <p:ph type="ftr" sz="quarter" idx="11"/>
          </p:nvPr>
        </p:nvSpPr>
        <p:spPr/>
        <p:txBody>
          <a:bodyPr/>
          <a:lstStyle/>
          <a:p>
            <a:r>
              <a:rPr lang="el-GR"/>
              <a:t>Σήματα και Συστήματα 1</a:t>
            </a:r>
          </a:p>
        </p:txBody>
      </p:sp>
      <p:sp>
        <p:nvSpPr>
          <p:cNvPr id="30" name="3 - Θέση αριθμού διαφάνειας"/>
          <p:cNvSpPr>
            <a:spLocks noGrp="1"/>
          </p:cNvSpPr>
          <p:nvPr>
            <p:ph type="sldNum" sz="quarter" idx="12"/>
          </p:nvPr>
        </p:nvSpPr>
        <p:spPr/>
        <p:txBody>
          <a:bodyPr/>
          <a:lstStyle/>
          <a:p>
            <a:fld id="{481A4E7E-3FD0-47A0-B0EA-861493C296BB}" type="slidenum">
              <a:rPr lang="el-GR"/>
              <a:pPr/>
              <a:t>36</a:t>
            </a:fld>
            <a:endParaRPr lang="el-GR"/>
          </a:p>
        </p:txBody>
      </p:sp>
      <p:sp>
        <p:nvSpPr>
          <p:cNvPr id="55298" name="Text Box 2"/>
          <p:cNvSpPr txBox="1">
            <a:spLocks noChangeArrowheads="1"/>
          </p:cNvSpPr>
          <p:nvPr/>
        </p:nvSpPr>
        <p:spPr bwMode="auto">
          <a:xfrm>
            <a:off x="1908175" y="188913"/>
            <a:ext cx="5256213" cy="519112"/>
          </a:xfrm>
          <a:prstGeom prst="rect">
            <a:avLst/>
          </a:prstGeom>
          <a:noFill/>
          <a:ln w="9525">
            <a:noFill/>
            <a:miter lim="800000"/>
            <a:headEnd/>
            <a:tailEnd/>
          </a:ln>
          <a:effectLst/>
        </p:spPr>
        <p:txBody>
          <a:bodyPr>
            <a:spAutoFit/>
          </a:bodyPr>
          <a:lstStyle/>
          <a:p>
            <a:pPr algn="ctr">
              <a:spcBef>
                <a:spcPct val="50000"/>
              </a:spcBef>
            </a:pPr>
            <a:r>
              <a:rPr lang="el-GR" sz="2800" b="1"/>
              <a:t>Λυμένες Ασκήσεις  (13)</a:t>
            </a:r>
          </a:p>
        </p:txBody>
      </p:sp>
      <p:sp>
        <p:nvSpPr>
          <p:cNvPr id="55299" name="Text Box 3"/>
          <p:cNvSpPr txBox="1">
            <a:spLocks noChangeArrowheads="1"/>
          </p:cNvSpPr>
          <p:nvPr/>
        </p:nvSpPr>
        <p:spPr bwMode="auto">
          <a:xfrm>
            <a:off x="0" y="692150"/>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
        <p:nvSpPr>
          <p:cNvPr id="55300" name="Rectangle 4"/>
          <p:cNvSpPr>
            <a:spLocks noChangeArrowheads="1"/>
          </p:cNvSpPr>
          <p:nvPr/>
        </p:nvSpPr>
        <p:spPr bwMode="auto">
          <a:xfrm>
            <a:off x="0" y="3328988"/>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01" name="Object 5"/>
          <p:cNvGraphicFramePr>
            <a:graphicFrameLocks noChangeAspect="1"/>
          </p:cNvGraphicFramePr>
          <p:nvPr/>
        </p:nvGraphicFramePr>
        <p:xfrm>
          <a:off x="1258888" y="1341438"/>
          <a:ext cx="1511300" cy="377825"/>
        </p:xfrm>
        <a:graphic>
          <a:graphicData uri="http://schemas.openxmlformats.org/presentationml/2006/ole">
            <mc:AlternateContent xmlns:mc="http://schemas.openxmlformats.org/markup-compatibility/2006">
              <mc:Choice xmlns:v="urn:schemas-microsoft-com:vml" Requires="v">
                <p:oleObj spid="_x0000_s35849" name="Equation" r:id="rId3" imgW="799753" imgH="203112" progId="">
                  <p:embed/>
                </p:oleObj>
              </mc:Choice>
              <mc:Fallback>
                <p:oleObj name="Equation" r:id="rId3" imgW="799753" imgH="203112"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1341438"/>
                        <a:ext cx="1511300"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2" name="Text Box 6"/>
          <p:cNvSpPr txBox="1">
            <a:spLocks noChangeArrowheads="1"/>
          </p:cNvSpPr>
          <p:nvPr/>
        </p:nvSpPr>
        <p:spPr bwMode="auto">
          <a:xfrm>
            <a:off x="468313" y="1341438"/>
            <a:ext cx="1655762" cy="366712"/>
          </a:xfrm>
          <a:prstGeom prst="rect">
            <a:avLst/>
          </a:prstGeom>
          <a:noFill/>
          <a:ln w="9525" algn="ctr">
            <a:noFill/>
            <a:miter lim="800000"/>
            <a:headEnd/>
            <a:tailEnd/>
          </a:ln>
          <a:effectLst/>
        </p:spPr>
        <p:txBody>
          <a:bodyPr>
            <a:spAutoFit/>
          </a:bodyPr>
          <a:lstStyle/>
          <a:p>
            <a:pPr>
              <a:spcBef>
                <a:spcPct val="50000"/>
              </a:spcBef>
            </a:pPr>
            <a:r>
              <a:rPr lang="el-GR" sz="1800"/>
              <a:t>διότι</a:t>
            </a:r>
          </a:p>
        </p:txBody>
      </p:sp>
      <p:sp>
        <p:nvSpPr>
          <p:cNvPr id="55303" name="Rectangle 7"/>
          <p:cNvSpPr>
            <a:spLocks noChangeArrowheads="1"/>
          </p:cNvSpPr>
          <p:nvPr/>
        </p:nvSpPr>
        <p:spPr bwMode="auto">
          <a:xfrm>
            <a:off x="0" y="3338513"/>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04" name="Object 8"/>
          <p:cNvGraphicFramePr>
            <a:graphicFrameLocks noChangeAspect="1"/>
          </p:cNvGraphicFramePr>
          <p:nvPr/>
        </p:nvGraphicFramePr>
        <p:xfrm>
          <a:off x="3492500" y="1412875"/>
          <a:ext cx="647700" cy="287338"/>
        </p:xfrm>
        <a:graphic>
          <a:graphicData uri="http://schemas.openxmlformats.org/presentationml/2006/ole">
            <mc:AlternateContent xmlns:mc="http://schemas.openxmlformats.org/markup-compatibility/2006">
              <mc:Choice xmlns:v="urn:schemas-microsoft-com:vml" Requires="v">
                <p:oleObj spid="_x0000_s35850" name="Equation" r:id="rId5" imgW="405872" imgH="177569" progId="">
                  <p:embed/>
                </p:oleObj>
              </mc:Choice>
              <mc:Fallback>
                <p:oleObj name="Equation" r:id="rId5" imgW="405872" imgH="177569"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500" y="1412875"/>
                        <a:ext cx="6477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5" name="Text Box 9"/>
          <p:cNvSpPr txBox="1">
            <a:spLocks noChangeArrowheads="1"/>
          </p:cNvSpPr>
          <p:nvPr/>
        </p:nvSpPr>
        <p:spPr bwMode="auto">
          <a:xfrm>
            <a:off x="2916238" y="1341438"/>
            <a:ext cx="647700" cy="366712"/>
          </a:xfrm>
          <a:prstGeom prst="rect">
            <a:avLst/>
          </a:prstGeom>
          <a:noFill/>
          <a:ln w="9525" algn="ctr">
            <a:noFill/>
            <a:miter lim="800000"/>
            <a:headEnd/>
            <a:tailEnd/>
          </a:ln>
          <a:effectLst/>
        </p:spPr>
        <p:txBody>
          <a:bodyPr>
            <a:spAutoFit/>
          </a:bodyPr>
          <a:lstStyle/>
          <a:p>
            <a:pPr>
              <a:spcBef>
                <a:spcPct val="50000"/>
              </a:spcBef>
            </a:pPr>
            <a:r>
              <a:rPr lang="el-GR" sz="1800"/>
              <a:t>για</a:t>
            </a:r>
          </a:p>
        </p:txBody>
      </p:sp>
      <p:sp>
        <p:nvSpPr>
          <p:cNvPr id="55306" name="Rectangle 10"/>
          <p:cNvSpPr>
            <a:spLocks noChangeArrowheads="1"/>
          </p:cNvSpPr>
          <p:nvPr/>
        </p:nvSpPr>
        <p:spPr bwMode="auto">
          <a:xfrm>
            <a:off x="0" y="3328988"/>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07" name="Object 11"/>
          <p:cNvGraphicFramePr>
            <a:graphicFrameLocks noChangeAspect="1"/>
          </p:cNvGraphicFramePr>
          <p:nvPr/>
        </p:nvGraphicFramePr>
        <p:xfrm>
          <a:off x="4716463" y="1341438"/>
          <a:ext cx="1439862" cy="347662"/>
        </p:xfrm>
        <a:graphic>
          <a:graphicData uri="http://schemas.openxmlformats.org/presentationml/2006/ole">
            <mc:AlternateContent xmlns:mc="http://schemas.openxmlformats.org/markup-compatibility/2006">
              <mc:Choice xmlns:v="urn:schemas-microsoft-com:vml" Requires="v">
                <p:oleObj spid="_x0000_s35851" name="Equation" r:id="rId7" imgW="825500" imgH="203200" progId="">
                  <p:embed/>
                </p:oleObj>
              </mc:Choice>
              <mc:Fallback>
                <p:oleObj name="Equation" r:id="rId7" imgW="825500" imgH="2032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463" y="1341438"/>
                        <a:ext cx="1439862" cy="34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8" name="Text Box 12"/>
          <p:cNvSpPr txBox="1">
            <a:spLocks noChangeArrowheads="1"/>
          </p:cNvSpPr>
          <p:nvPr/>
        </p:nvSpPr>
        <p:spPr bwMode="auto">
          <a:xfrm>
            <a:off x="4211638" y="1341438"/>
            <a:ext cx="647700" cy="366712"/>
          </a:xfrm>
          <a:prstGeom prst="rect">
            <a:avLst/>
          </a:prstGeom>
          <a:noFill/>
          <a:ln w="9525" algn="ctr">
            <a:noFill/>
            <a:miter lim="800000"/>
            <a:headEnd/>
            <a:tailEnd/>
          </a:ln>
          <a:effectLst/>
        </p:spPr>
        <p:txBody>
          <a:bodyPr>
            <a:spAutoFit/>
          </a:bodyPr>
          <a:lstStyle/>
          <a:p>
            <a:pPr>
              <a:spcBef>
                <a:spcPct val="50000"/>
              </a:spcBef>
            </a:pPr>
            <a:r>
              <a:rPr lang="el-GR" sz="1800"/>
              <a:t>και</a:t>
            </a:r>
          </a:p>
        </p:txBody>
      </p:sp>
      <p:sp>
        <p:nvSpPr>
          <p:cNvPr id="55309" name="Rectangle 13"/>
          <p:cNvSpPr>
            <a:spLocks noChangeArrowheads="1"/>
          </p:cNvSpPr>
          <p:nvPr/>
        </p:nvSpPr>
        <p:spPr bwMode="auto">
          <a:xfrm>
            <a:off x="0" y="3338513"/>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10" name="Object 14"/>
          <p:cNvGraphicFramePr>
            <a:graphicFrameLocks noChangeAspect="1"/>
          </p:cNvGraphicFramePr>
          <p:nvPr/>
        </p:nvGraphicFramePr>
        <p:xfrm>
          <a:off x="6948488" y="1412875"/>
          <a:ext cx="647700" cy="279400"/>
        </p:xfrm>
        <a:graphic>
          <a:graphicData uri="http://schemas.openxmlformats.org/presentationml/2006/ole">
            <mc:AlternateContent xmlns:mc="http://schemas.openxmlformats.org/markup-compatibility/2006">
              <mc:Choice xmlns:v="urn:schemas-microsoft-com:vml" Requires="v">
                <p:oleObj spid="_x0000_s35852" name="Equation" r:id="rId9" imgW="418918" imgH="177723" progId="">
                  <p:embed/>
                </p:oleObj>
              </mc:Choice>
              <mc:Fallback>
                <p:oleObj name="Equation" r:id="rId9" imgW="418918" imgH="177723"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48488" y="1412875"/>
                        <a:ext cx="6477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11" name="Text Box 15"/>
          <p:cNvSpPr txBox="1">
            <a:spLocks noChangeArrowheads="1"/>
          </p:cNvSpPr>
          <p:nvPr/>
        </p:nvSpPr>
        <p:spPr bwMode="auto">
          <a:xfrm>
            <a:off x="6227763" y="1341438"/>
            <a:ext cx="647700" cy="366712"/>
          </a:xfrm>
          <a:prstGeom prst="rect">
            <a:avLst/>
          </a:prstGeom>
          <a:noFill/>
          <a:ln w="9525" algn="ctr">
            <a:noFill/>
            <a:miter lim="800000"/>
            <a:headEnd/>
            <a:tailEnd/>
          </a:ln>
          <a:effectLst/>
        </p:spPr>
        <p:txBody>
          <a:bodyPr>
            <a:spAutoFit/>
          </a:bodyPr>
          <a:lstStyle/>
          <a:p>
            <a:pPr>
              <a:spcBef>
                <a:spcPct val="50000"/>
              </a:spcBef>
            </a:pPr>
            <a:r>
              <a:rPr lang="el-GR" sz="1800"/>
              <a:t>για</a:t>
            </a:r>
          </a:p>
        </p:txBody>
      </p:sp>
      <p:sp>
        <p:nvSpPr>
          <p:cNvPr id="55312" name="Rectangle 16"/>
          <p:cNvSpPr>
            <a:spLocks noChangeArrowheads="1"/>
          </p:cNvSpPr>
          <p:nvPr/>
        </p:nvSpPr>
        <p:spPr bwMode="auto">
          <a:xfrm>
            <a:off x="468313" y="2205038"/>
            <a:ext cx="2665412" cy="915987"/>
          </a:xfrm>
          <a:prstGeom prst="rect">
            <a:avLst/>
          </a:prstGeom>
          <a:noFill/>
          <a:ln w="9525" algn="ctr">
            <a:noFill/>
            <a:miter lim="800000"/>
            <a:headEnd/>
            <a:tailEnd/>
          </a:ln>
          <a:effectLst/>
        </p:spPr>
        <p:txBody>
          <a:bodyPr anchor="ctr">
            <a:spAutoFit/>
          </a:bodyPr>
          <a:lstStyle/>
          <a:p>
            <a:r>
              <a:rPr lang="el-GR" sz="1800"/>
              <a:t>Άρα η κρουστική απόκριση του συστήματος είναι</a:t>
            </a:r>
          </a:p>
        </p:txBody>
      </p:sp>
      <p:sp>
        <p:nvSpPr>
          <p:cNvPr id="55313" name="Line 17"/>
          <p:cNvSpPr>
            <a:spLocks noChangeShapeType="1"/>
          </p:cNvSpPr>
          <p:nvPr/>
        </p:nvSpPr>
        <p:spPr bwMode="auto">
          <a:xfrm>
            <a:off x="3132138" y="2708275"/>
            <a:ext cx="935037" cy="0"/>
          </a:xfrm>
          <a:prstGeom prst="line">
            <a:avLst/>
          </a:prstGeom>
          <a:noFill/>
          <a:ln w="9525">
            <a:solidFill>
              <a:schemeClr val="tx1"/>
            </a:solidFill>
            <a:round/>
            <a:headEnd/>
            <a:tailEnd type="triangle" w="med" len="med"/>
          </a:ln>
          <a:effectLst/>
        </p:spPr>
        <p:txBody>
          <a:bodyPr wrap="none" anchor="ctr"/>
          <a:lstStyle/>
          <a:p>
            <a:endParaRPr lang="en-US"/>
          </a:p>
        </p:txBody>
      </p:sp>
      <p:graphicFrame>
        <p:nvGraphicFramePr>
          <p:cNvPr id="55314" name="Object 18"/>
          <p:cNvGraphicFramePr>
            <a:graphicFrameLocks noChangeAspect="1"/>
          </p:cNvGraphicFramePr>
          <p:nvPr/>
        </p:nvGraphicFramePr>
        <p:xfrm>
          <a:off x="4284663" y="2276475"/>
          <a:ext cx="4643437" cy="776288"/>
        </p:xfrm>
        <a:graphic>
          <a:graphicData uri="http://schemas.openxmlformats.org/presentationml/2006/ole">
            <mc:AlternateContent xmlns:mc="http://schemas.openxmlformats.org/markup-compatibility/2006">
              <mc:Choice xmlns:v="urn:schemas-microsoft-com:vml" Requires="v">
                <p:oleObj spid="_x0000_s35853" name="Equation" r:id="rId11" imgW="2730500" imgH="457200" progId="">
                  <p:embed/>
                </p:oleObj>
              </mc:Choice>
              <mc:Fallback>
                <p:oleObj name="Equation" r:id="rId11" imgW="2730500" imgH="457200" progId="">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4663" y="2276475"/>
                        <a:ext cx="4643437"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15" name="Text Box 19"/>
          <p:cNvSpPr txBox="1">
            <a:spLocks noChangeArrowheads="1"/>
          </p:cNvSpPr>
          <p:nvPr/>
        </p:nvSpPr>
        <p:spPr bwMode="auto">
          <a:xfrm>
            <a:off x="323850" y="3789363"/>
            <a:ext cx="1150938" cy="366712"/>
          </a:xfrm>
          <a:prstGeom prst="rect">
            <a:avLst/>
          </a:prstGeom>
          <a:noFill/>
          <a:ln w="9525">
            <a:noFill/>
            <a:miter lim="800000"/>
            <a:headEnd/>
            <a:tailEnd/>
          </a:ln>
          <a:effectLst/>
        </p:spPr>
        <p:txBody>
          <a:bodyPr>
            <a:spAutoFit/>
          </a:bodyPr>
          <a:lstStyle/>
          <a:p>
            <a:pPr>
              <a:spcBef>
                <a:spcPct val="50000"/>
              </a:spcBef>
            </a:pPr>
            <a:r>
              <a:rPr lang="el-GR" sz="1800">
                <a:solidFill>
                  <a:schemeClr val="accent2"/>
                </a:solidFill>
              </a:rPr>
              <a:t>5β)</a:t>
            </a:r>
          </a:p>
        </p:txBody>
      </p:sp>
      <p:sp>
        <p:nvSpPr>
          <p:cNvPr id="55316" name="Rectangle 20"/>
          <p:cNvSpPr>
            <a:spLocks noChangeArrowheads="1"/>
          </p:cNvSpPr>
          <p:nvPr/>
        </p:nvSpPr>
        <p:spPr bwMode="auto">
          <a:xfrm>
            <a:off x="0" y="4581525"/>
            <a:ext cx="5148263" cy="366713"/>
          </a:xfrm>
          <a:prstGeom prst="rect">
            <a:avLst/>
          </a:prstGeom>
          <a:noFill/>
          <a:ln w="9525" algn="ctr">
            <a:noFill/>
            <a:miter lim="800000"/>
            <a:headEnd/>
            <a:tailEnd/>
          </a:ln>
          <a:effectLst/>
        </p:spPr>
        <p:txBody>
          <a:bodyPr wrap="none" anchor="ctr">
            <a:spAutoFit/>
          </a:bodyPr>
          <a:lstStyle/>
          <a:p>
            <a:r>
              <a:rPr lang="en-US" sz="1800"/>
              <a:t>Το σύστημα είναι μή αιτιατό γιατί δεν ισχύει η σχέση </a:t>
            </a:r>
          </a:p>
        </p:txBody>
      </p:sp>
      <p:sp>
        <p:nvSpPr>
          <p:cNvPr id="55317" name="Rectangle 21"/>
          <p:cNvSpPr>
            <a:spLocks noChangeArrowheads="1"/>
          </p:cNvSpPr>
          <p:nvPr/>
        </p:nvSpPr>
        <p:spPr bwMode="auto">
          <a:xfrm>
            <a:off x="0" y="3328988"/>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18" name="Object 22"/>
          <p:cNvGraphicFramePr>
            <a:graphicFrameLocks noChangeAspect="1"/>
          </p:cNvGraphicFramePr>
          <p:nvPr/>
        </p:nvGraphicFramePr>
        <p:xfrm>
          <a:off x="5113338" y="4652963"/>
          <a:ext cx="1008062" cy="282575"/>
        </p:xfrm>
        <a:graphic>
          <a:graphicData uri="http://schemas.openxmlformats.org/presentationml/2006/ole">
            <mc:AlternateContent xmlns:mc="http://schemas.openxmlformats.org/markup-compatibility/2006">
              <mc:Choice xmlns:v="urn:schemas-microsoft-com:vml" Requires="v">
                <p:oleObj spid="_x0000_s35854" name="Equation" r:id="rId13" imgW="710891" imgH="203112" progId="">
                  <p:embed/>
                </p:oleObj>
              </mc:Choice>
              <mc:Fallback>
                <p:oleObj name="Equation" r:id="rId13" imgW="710891" imgH="203112" progId="">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13338" y="4652963"/>
                        <a:ext cx="1008062"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19" name="Rectangle 23"/>
          <p:cNvSpPr>
            <a:spLocks noChangeArrowheads="1"/>
          </p:cNvSpPr>
          <p:nvPr/>
        </p:nvSpPr>
        <p:spPr bwMode="auto">
          <a:xfrm>
            <a:off x="6176963" y="4581525"/>
            <a:ext cx="2787650" cy="366713"/>
          </a:xfrm>
          <a:prstGeom prst="rect">
            <a:avLst/>
          </a:prstGeom>
          <a:noFill/>
          <a:ln w="9525" algn="ctr">
            <a:noFill/>
            <a:miter lim="800000"/>
            <a:headEnd/>
            <a:tailEnd/>
          </a:ln>
          <a:effectLst/>
        </p:spPr>
        <p:txBody>
          <a:bodyPr wrap="none" anchor="ctr">
            <a:spAutoFit/>
          </a:bodyPr>
          <a:lstStyle/>
          <a:p>
            <a:r>
              <a:rPr lang="en-US" sz="1800" i="1"/>
              <a:t>για κάθε  t και τ τέτοια ώστε</a:t>
            </a:r>
            <a:r>
              <a:rPr lang="en-US" sz="1800"/>
              <a:t> </a:t>
            </a:r>
          </a:p>
        </p:txBody>
      </p:sp>
      <p:sp>
        <p:nvSpPr>
          <p:cNvPr id="55320" name="Rectangle 24"/>
          <p:cNvSpPr>
            <a:spLocks noChangeArrowheads="1"/>
          </p:cNvSpPr>
          <p:nvPr/>
        </p:nvSpPr>
        <p:spPr bwMode="auto">
          <a:xfrm>
            <a:off x="0" y="3338513"/>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55321" name="Object 25"/>
          <p:cNvGraphicFramePr>
            <a:graphicFrameLocks noChangeAspect="1"/>
          </p:cNvGraphicFramePr>
          <p:nvPr/>
        </p:nvGraphicFramePr>
        <p:xfrm>
          <a:off x="71438" y="5086350"/>
          <a:ext cx="576262" cy="249238"/>
        </p:xfrm>
        <a:graphic>
          <a:graphicData uri="http://schemas.openxmlformats.org/presentationml/2006/ole">
            <mc:AlternateContent xmlns:mc="http://schemas.openxmlformats.org/markup-compatibility/2006">
              <mc:Choice xmlns:v="urn:schemas-microsoft-com:vml" Requires="v">
                <p:oleObj spid="_x0000_s35855" name="Equation" r:id="rId15" imgW="418918" imgH="177723" progId="">
                  <p:embed/>
                </p:oleObj>
              </mc:Choice>
              <mc:Fallback>
                <p:oleObj name="Equation" r:id="rId15" imgW="418918" imgH="177723"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438" y="5086350"/>
                        <a:ext cx="576262"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22" name="Rectangle 26"/>
          <p:cNvSpPr>
            <a:spLocks noChangeArrowheads="1"/>
          </p:cNvSpPr>
          <p:nvPr/>
        </p:nvSpPr>
        <p:spPr bwMode="auto">
          <a:xfrm>
            <a:off x="720725" y="5014913"/>
            <a:ext cx="4419600" cy="366712"/>
          </a:xfrm>
          <a:prstGeom prst="rect">
            <a:avLst/>
          </a:prstGeom>
          <a:noFill/>
          <a:ln w="9525" algn="ctr">
            <a:noFill/>
            <a:miter lim="800000"/>
            <a:headEnd/>
            <a:tailEnd/>
          </a:ln>
          <a:effectLst/>
        </p:spPr>
        <p:txBody>
          <a:bodyPr wrap="none" anchor="ctr">
            <a:spAutoFit/>
          </a:bodyPr>
          <a:lstStyle/>
          <a:p>
            <a:r>
              <a:rPr lang="el-GR" sz="1800"/>
              <a:t>.</a:t>
            </a:r>
            <a:r>
              <a:rPr lang="en-US" sz="1800"/>
              <a:t> </a:t>
            </a:r>
            <a:r>
              <a:rPr lang="el-GR" sz="1800"/>
              <a:t>Έτσι </a:t>
            </a:r>
            <a:r>
              <a:rPr lang="en-US" sz="1800"/>
              <a:t>δεν υπάρχουν καταστατικές εξισώσεις. </a:t>
            </a:r>
          </a:p>
        </p:txBody>
      </p:sp>
      <p:sp>
        <p:nvSpPr>
          <p:cNvPr id="55323" name="Text Box 27"/>
          <p:cNvSpPr txBox="1">
            <a:spLocks noChangeArrowheads="1"/>
          </p:cNvSpPr>
          <p:nvPr/>
        </p:nvSpPr>
        <p:spPr bwMode="auto">
          <a:xfrm>
            <a:off x="7127875" y="6021388"/>
            <a:ext cx="2016125" cy="336550"/>
          </a:xfrm>
          <a:prstGeom prst="rect">
            <a:avLst/>
          </a:prstGeom>
          <a:noFill/>
          <a:ln w="9525">
            <a:noFill/>
            <a:miter lim="800000"/>
            <a:headEnd/>
            <a:tailEnd/>
          </a:ln>
          <a:effectLst/>
        </p:spPr>
        <p:txBody>
          <a:bodyPr>
            <a:spAutoFit/>
          </a:bodyPr>
          <a:lstStyle/>
          <a:p>
            <a:pPr algn="ct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Footer Placeholder 2"/>
          <p:cNvSpPr>
            <a:spLocks noGrp="1"/>
          </p:cNvSpPr>
          <p:nvPr>
            <p:ph type="ftr" sz="quarter" idx="11"/>
          </p:nvPr>
        </p:nvSpPr>
        <p:spPr>
          <a:noFill/>
        </p:spPr>
        <p:txBody>
          <a:bodyPr/>
          <a:lstStyle/>
          <a:p>
            <a:r>
              <a:rPr lang="el-GR"/>
              <a:t>Σήματα και Συστήματα 1</a:t>
            </a:r>
          </a:p>
        </p:txBody>
      </p:sp>
      <p:sp>
        <p:nvSpPr>
          <p:cNvPr id="7173" name="Slide Number Placeholder 3"/>
          <p:cNvSpPr>
            <a:spLocks noGrp="1"/>
          </p:cNvSpPr>
          <p:nvPr>
            <p:ph type="sldNum" sz="quarter" idx="12"/>
          </p:nvPr>
        </p:nvSpPr>
        <p:spPr>
          <a:noFill/>
        </p:spPr>
        <p:txBody>
          <a:bodyPr/>
          <a:lstStyle/>
          <a:p>
            <a:fld id="{BD6A525B-2078-4B75-9185-40259A1D333D}" type="slidenum">
              <a:rPr lang="el-GR"/>
              <a:pPr/>
              <a:t>37</a:t>
            </a:fld>
            <a:endParaRPr lang="el-GR"/>
          </a:p>
        </p:txBody>
      </p:sp>
      <p:sp>
        <p:nvSpPr>
          <p:cNvPr id="7174" name="Rectangle 35"/>
          <p:cNvSpPr>
            <a:spLocks noChangeArrowheads="1"/>
          </p:cNvSpPr>
          <p:nvPr/>
        </p:nvSpPr>
        <p:spPr bwMode="auto">
          <a:xfrm>
            <a:off x="4140200" y="3933825"/>
            <a:ext cx="3168650" cy="863600"/>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7175"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(7)</a:t>
            </a:r>
          </a:p>
        </p:txBody>
      </p:sp>
      <p:sp>
        <p:nvSpPr>
          <p:cNvPr id="7176" name="Text Box 5"/>
          <p:cNvSpPr txBox="1">
            <a:spLocks noChangeArrowheads="1"/>
          </p:cNvSpPr>
          <p:nvPr/>
        </p:nvSpPr>
        <p:spPr bwMode="auto">
          <a:xfrm>
            <a:off x="250825" y="692150"/>
            <a:ext cx="1582738" cy="457200"/>
          </a:xfrm>
          <a:prstGeom prst="rect">
            <a:avLst/>
          </a:prstGeom>
          <a:noFill/>
          <a:ln w="9525">
            <a:noFill/>
            <a:miter lim="800000"/>
            <a:headEnd/>
            <a:tailEnd/>
          </a:ln>
        </p:spPr>
        <p:txBody>
          <a:bodyPr>
            <a:spAutoFit/>
          </a:bodyPr>
          <a:lstStyle/>
          <a:p>
            <a:pPr>
              <a:spcBef>
                <a:spcPct val="50000"/>
              </a:spcBef>
            </a:pPr>
            <a:r>
              <a:rPr lang="el-GR" sz="2400">
                <a:solidFill>
                  <a:schemeClr val="accent2"/>
                </a:solidFill>
              </a:rPr>
              <a:t>4. </a:t>
            </a:r>
          </a:p>
        </p:txBody>
      </p:sp>
      <p:sp>
        <p:nvSpPr>
          <p:cNvPr id="7177" name="Text Box 6"/>
          <p:cNvSpPr txBox="1">
            <a:spLocks noChangeArrowheads="1"/>
          </p:cNvSpPr>
          <p:nvPr/>
        </p:nvSpPr>
        <p:spPr bwMode="auto">
          <a:xfrm>
            <a:off x="611188" y="765175"/>
            <a:ext cx="8137525" cy="915988"/>
          </a:xfrm>
          <a:prstGeom prst="rect">
            <a:avLst/>
          </a:prstGeom>
          <a:noFill/>
          <a:ln w="9525">
            <a:noFill/>
            <a:miter lim="800000"/>
            <a:headEnd/>
            <a:tailEnd/>
          </a:ln>
        </p:spPr>
        <p:txBody>
          <a:bodyPr>
            <a:spAutoFit/>
          </a:bodyPr>
          <a:lstStyle/>
          <a:p>
            <a:pPr>
              <a:spcBef>
                <a:spcPct val="50000"/>
              </a:spcBef>
            </a:pPr>
            <a:r>
              <a:rPr lang="el-GR">
                <a:solidFill>
                  <a:schemeClr val="accent2"/>
                </a:solidFill>
              </a:rPr>
              <a:t>Να βρεθεί η ταχύτητα του συστήματος που φαίνεται στην παρακάτω εικόνα όταν η εφαρμοζόμενη δύναμη είναι                             . (Θεωρείται ότι στο σύστημα η  είσοδος είναι η δύναμη και η έξοδος η ταχύτητα)</a:t>
            </a:r>
          </a:p>
        </p:txBody>
      </p:sp>
      <p:graphicFrame>
        <p:nvGraphicFramePr>
          <p:cNvPr id="7170" name="Object 7"/>
          <p:cNvGraphicFramePr>
            <a:graphicFrameLocks noChangeAspect="1"/>
          </p:cNvGraphicFramePr>
          <p:nvPr/>
        </p:nvGraphicFramePr>
        <p:xfrm>
          <a:off x="3348038" y="1052513"/>
          <a:ext cx="1387475" cy="390525"/>
        </p:xfrm>
        <a:graphic>
          <a:graphicData uri="http://schemas.openxmlformats.org/presentationml/2006/ole">
            <mc:AlternateContent xmlns:mc="http://schemas.openxmlformats.org/markup-compatibility/2006">
              <mc:Choice xmlns:v="urn:schemas-microsoft-com:vml" Requires="v">
                <p:oleObj spid="_x0000_s79876" name="Equation" r:id="rId3" imgW="901440" imgH="253800" progId="">
                  <p:embed/>
                </p:oleObj>
              </mc:Choice>
              <mc:Fallback>
                <p:oleObj name="Equation" r:id="rId3" imgW="901440" imgH="25380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052513"/>
                        <a:ext cx="13874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8" name="Text Box 9"/>
          <p:cNvSpPr txBox="1">
            <a:spLocks noChangeArrowheads="1"/>
          </p:cNvSpPr>
          <p:nvPr/>
        </p:nvSpPr>
        <p:spPr bwMode="auto">
          <a:xfrm>
            <a:off x="250825" y="3429000"/>
            <a:ext cx="8137525" cy="366713"/>
          </a:xfrm>
          <a:prstGeom prst="rect">
            <a:avLst/>
          </a:prstGeom>
          <a:noFill/>
          <a:ln w="9525">
            <a:noFill/>
            <a:miter lim="800000"/>
            <a:headEnd/>
            <a:tailEnd/>
          </a:ln>
        </p:spPr>
        <p:txBody>
          <a:bodyPr>
            <a:spAutoFit/>
          </a:bodyPr>
          <a:lstStyle/>
          <a:p>
            <a:pPr>
              <a:spcBef>
                <a:spcPct val="50000"/>
              </a:spcBef>
            </a:pPr>
            <a:r>
              <a:rPr lang="el-GR" u="sng">
                <a:solidFill>
                  <a:schemeClr val="accent2"/>
                </a:solidFill>
              </a:rPr>
              <a:t>Α. Λύση με μετασχηματισμό </a:t>
            </a:r>
            <a:r>
              <a:rPr lang="en-US" u="sng">
                <a:solidFill>
                  <a:schemeClr val="accent2"/>
                </a:solidFill>
              </a:rPr>
              <a:t>Laplace.</a:t>
            </a:r>
            <a:endParaRPr lang="el-GR" u="sng">
              <a:solidFill>
                <a:schemeClr val="accent2"/>
              </a:solidFill>
            </a:endParaRPr>
          </a:p>
        </p:txBody>
      </p:sp>
      <p:sp>
        <p:nvSpPr>
          <p:cNvPr id="7179" name="Rectangle 10"/>
          <p:cNvSpPr>
            <a:spLocks noChangeArrowheads="1"/>
          </p:cNvSpPr>
          <p:nvPr/>
        </p:nvSpPr>
        <p:spPr bwMode="auto">
          <a:xfrm>
            <a:off x="3851275" y="2205038"/>
            <a:ext cx="792163" cy="719137"/>
          </a:xfrm>
          <a:prstGeom prst="rect">
            <a:avLst/>
          </a:prstGeom>
          <a:solidFill>
            <a:srgbClr val="FF0000"/>
          </a:solidFill>
          <a:ln w="9525" algn="ctr">
            <a:solidFill>
              <a:srgbClr val="000000"/>
            </a:solidFill>
            <a:miter lim="800000"/>
            <a:headEnd/>
            <a:tailEnd/>
          </a:ln>
        </p:spPr>
        <p:txBody>
          <a:bodyPr wrap="none" anchor="ctr"/>
          <a:lstStyle/>
          <a:p>
            <a:endParaRPr lang="el-GR"/>
          </a:p>
        </p:txBody>
      </p:sp>
      <p:sp>
        <p:nvSpPr>
          <p:cNvPr id="7180" name="Oval 11"/>
          <p:cNvSpPr>
            <a:spLocks noChangeArrowheads="1"/>
          </p:cNvSpPr>
          <p:nvPr/>
        </p:nvSpPr>
        <p:spPr bwMode="auto">
          <a:xfrm>
            <a:off x="3994150" y="2924175"/>
            <a:ext cx="142875" cy="144463"/>
          </a:xfrm>
          <a:prstGeom prst="ellipse">
            <a:avLst/>
          </a:prstGeom>
          <a:solidFill>
            <a:srgbClr val="BBE0E3"/>
          </a:solidFill>
          <a:ln w="9525" algn="ctr">
            <a:solidFill>
              <a:srgbClr val="000000"/>
            </a:solidFill>
            <a:round/>
            <a:headEnd/>
            <a:tailEnd/>
          </a:ln>
        </p:spPr>
        <p:txBody>
          <a:bodyPr wrap="none" anchor="ctr"/>
          <a:lstStyle/>
          <a:p>
            <a:endParaRPr lang="el-GR"/>
          </a:p>
        </p:txBody>
      </p:sp>
      <p:sp>
        <p:nvSpPr>
          <p:cNvPr id="7181" name="Oval 12"/>
          <p:cNvSpPr>
            <a:spLocks noChangeArrowheads="1"/>
          </p:cNvSpPr>
          <p:nvPr/>
        </p:nvSpPr>
        <p:spPr bwMode="auto">
          <a:xfrm>
            <a:off x="4354513" y="2924175"/>
            <a:ext cx="142875" cy="144463"/>
          </a:xfrm>
          <a:prstGeom prst="ellipse">
            <a:avLst/>
          </a:prstGeom>
          <a:solidFill>
            <a:srgbClr val="BBE0E3"/>
          </a:solidFill>
          <a:ln w="9525" algn="ctr">
            <a:solidFill>
              <a:srgbClr val="000000"/>
            </a:solidFill>
            <a:round/>
            <a:headEnd/>
            <a:tailEnd/>
          </a:ln>
        </p:spPr>
        <p:txBody>
          <a:bodyPr wrap="none" anchor="ctr"/>
          <a:lstStyle/>
          <a:p>
            <a:endParaRPr lang="el-GR"/>
          </a:p>
        </p:txBody>
      </p:sp>
      <p:sp>
        <p:nvSpPr>
          <p:cNvPr id="7182" name="Line 14"/>
          <p:cNvSpPr>
            <a:spLocks noChangeShapeType="1"/>
          </p:cNvSpPr>
          <p:nvPr/>
        </p:nvSpPr>
        <p:spPr bwMode="auto">
          <a:xfrm>
            <a:off x="3346450" y="3068638"/>
            <a:ext cx="2232025" cy="1587"/>
          </a:xfrm>
          <a:prstGeom prst="line">
            <a:avLst/>
          </a:prstGeom>
          <a:noFill/>
          <a:ln w="9525">
            <a:solidFill>
              <a:srgbClr val="000000"/>
            </a:solidFill>
            <a:round/>
            <a:headEnd/>
            <a:tailEnd/>
          </a:ln>
        </p:spPr>
        <p:txBody>
          <a:bodyPr wrap="none" anchor="ctr"/>
          <a:lstStyle/>
          <a:p>
            <a:endParaRPr lang="en-US"/>
          </a:p>
        </p:txBody>
      </p:sp>
      <p:sp>
        <p:nvSpPr>
          <p:cNvPr id="7183" name="Line 15"/>
          <p:cNvSpPr>
            <a:spLocks noChangeShapeType="1"/>
          </p:cNvSpPr>
          <p:nvPr/>
        </p:nvSpPr>
        <p:spPr bwMode="auto">
          <a:xfrm>
            <a:off x="2914650" y="2563813"/>
            <a:ext cx="936625" cy="1587"/>
          </a:xfrm>
          <a:prstGeom prst="line">
            <a:avLst/>
          </a:prstGeom>
          <a:noFill/>
          <a:ln w="38100">
            <a:solidFill>
              <a:srgbClr val="000000"/>
            </a:solidFill>
            <a:round/>
            <a:headEnd/>
            <a:tailEnd type="triangle" w="med" len="med"/>
          </a:ln>
        </p:spPr>
        <p:txBody>
          <a:bodyPr wrap="none" anchor="ctr"/>
          <a:lstStyle/>
          <a:p>
            <a:endParaRPr lang="en-US"/>
          </a:p>
        </p:txBody>
      </p:sp>
      <p:sp>
        <p:nvSpPr>
          <p:cNvPr id="7184" name="Text Box 16"/>
          <p:cNvSpPr txBox="1">
            <a:spLocks noChangeArrowheads="1"/>
          </p:cNvSpPr>
          <p:nvPr/>
        </p:nvSpPr>
        <p:spPr bwMode="auto">
          <a:xfrm>
            <a:off x="3275013" y="2205038"/>
            <a:ext cx="260350" cy="366712"/>
          </a:xfrm>
          <a:prstGeom prst="rect">
            <a:avLst/>
          </a:prstGeom>
          <a:noFill/>
          <a:ln w="9525" algn="ctr">
            <a:noFill/>
            <a:miter lim="800000"/>
            <a:headEnd/>
            <a:tailEnd/>
          </a:ln>
        </p:spPr>
        <p:txBody>
          <a:bodyPr wrap="none">
            <a:spAutoFit/>
          </a:bodyPr>
          <a:lstStyle/>
          <a:p>
            <a:r>
              <a:rPr lang="en-US"/>
              <a:t>f</a:t>
            </a:r>
            <a:endParaRPr lang="el-GR"/>
          </a:p>
        </p:txBody>
      </p:sp>
      <p:sp>
        <p:nvSpPr>
          <p:cNvPr id="7185" name="Freeform 20"/>
          <p:cNvSpPr>
            <a:spLocks/>
          </p:cNvSpPr>
          <p:nvPr/>
        </p:nvSpPr>
        <p:spPr bwMode="auto">
          <a:xfrm>
            <a:off x="4643438" y="2636838"/>
            <a:ext cx="644525" cy="142875"/>
          </a:xfrm>
          <a:custGeom>
            <a:avLst/>
            <a:gdLst>
              <a:gd name="T0" fmla="*/ 0 w 406"/>
              <a:gd name="T1" fmla="*/ 68 h 90"/>
              <a:gd name="T2" fmla="*/ 101 w 406"/>
              <a:gd name="T3" fmla="*/ 61 h 90"/>
              <a:gd name="T4" fmla="*/ 108 w 406"/>
              <a:gd name="T5" fmla="*/ 41 h 90"/>
              <a:gd name="T6" fmla="*/ 122 w 406"/>
              <a:gd name="T7" fmla="*/ 20 h 90"/>
              <a:gd name="T8" fmla="*/ 155 w 406"/>
              <a:gd name="T9" fmla="*/ 54 h 90"/>
              <a:gd name="T10" fmla="*/ 162 w 406"/>
              <a:gd name="T11" fmla="*/ 75 h 90"/>
              <a:gd name="T12" fmla="*/ 128 w 406"/>
              <a:gd name="T13" fmla="*/ 68 h 90"/>
              <a:gd name="T14" fmla="*/ 203 w 406"/>
              <a:gd name="T15" fmla="*/ 47 h 90"/>
              <a:gd name="T16" fmla="*/ 189 w 406"/>
              <a:gd name="T17" fmla="*/ 81 h 90"/>
              <a:gd name="T18" fmla="*/ 176 w 406"/>
              <a:gd name="T19" fmla="*/ 61 h 90"/>
              <a:gd name="T20" fmla="*/ 216 w 406"/>
              <a:gd name="T21" fmla="*/ 0 h 90"/>
              <a:gd name="T22" fmla="*/ 284 w 406"/>
              <a:gd name="T23" fmla="*/ 41 h 90"/>
              <a:gd name="T24" fmla="*/ 291 w 406"/>
              <a:gd name="T25" fmla="*/ 68 h 90"/>
              <a:gd name="T26" fmla="*/ 264 w 406"/>
              <a:gd name="T27" fmla="*/ 81 h 90"/>
              <a:gd name="T28" fmla="*/ 237 w 406"/>
              <a:gd name="T29" fmla="*/ 41 h 90"/>
              <a:gd name="T30" fmla="*/ 325 w 406"/>
              <a:gd name="T31" fmla="*/ 47 h 90"/>
              <a:gd name="T32" fmla="*/ 406 w 406"/>
              <a:gd name="T33" fmla="*/ 81 h 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6"/>
              <a:gd name="T52" fmla="*/ 0 h 90"/>
              <a:gd name="T53" fmla="*/ 406 w 406"/>
              <a:gd name="T54" fmla="*/ 90 h 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6" h="90">
                <a:moveTo>
                  <a:pt x="0" y="68"/>
                </a:moveTo>
                <a:cubicBezTo>
                  <a:pt x="39" y="82"/>
                  <a:pt x="39" y="85"/>
                  <a:pt x="101" y="61"/>
                </a:cubicBezTo>
                <a:cubicBezTo>
                  <a:pt x="108" y="58"/>
                  <a:pt x="105" y="47"/>
                  <a:pt x="108" y="41"/>
                </a:cubicBezTo>
                <a:cubicBezTo>
                  <a:pt x="112" y="34"/>
                  <a:pt x="117" y="27"/>
                  <a:pt x="122" y="20"/>
                </a:cubicBezTo>
                <a:cubicBezTo>
                  <a:pt x="142" y="34"/>
                  <a:pt x="144" y="32"/>
                  <a:pt x="155" y="54"/>
                </a:cubicBezTo>
                <a:cubicBezTo>
                  <a:pt x="158" y="61"/>
                  <a:pt x="169" y="72"/>
                  <a:pt x="162" y="75"/>
                </a:cubicBezTo>
                <a:cubicBezTo>
                  <a:pt x="152" y="80"/>
                  <a:pt x="139" y="70"/>
                  <a:pt x="128" y="68"/>
                </a:cubicBezTo>
                <a:cubicBezTo>
                  <a:pt x="141" y="29"/>
                  <a:pt x="163" y="42"/>
                  <a:pt x="203" y="47"/>
                </a:cubicBezTo>
                <a:cubicBezTo>
                  <a:pt x="205" y="54"/>
                  <a:pt x="224" y="88"/>
                  <a:pt x="189" y="81"/>
                </a:cubicBezTo>
                <a:cubicBezTo>
                  <a:pt x="181" y="79"/>
                  <a:pt x="180" y="68"/>
                  <a:pt x="176" y="61"/>
                </a:cubicBezTo>
                <a:cubicBezTo>
                  <a:pt x="185" y="34"/>
                  <a:pt x="196" y="20"/>
                  <a:pt x="216" y="0"/>
                </a:cubicBezTo>
                <a:cubicBezTo>
                  <a:pt x="252" y="7"/>
                  <a:pt x="265" y="10"/>
                  <a:pt x="284" y="41"/>
                </a:cubicBezTo>
                <a:cubicBezTo>
                  <a:pt x="286" y="50"/>
                  <a:pt x="295" y="60"/>
                  <a:pt x="291" y="68"/>
                </a:cubicBezTo>
                <a:cubicBezTo>
                  <a:pt x="287" y="77"/>
                  <a:pt x="273" y="85"/>
                  <a:pt x="264" y="81"/>
                </a:cubicBezTo>
                <a:cubicBezTo>
                  <a:pt x="250" y="74"/>
                  <a:pt x="237" y="41"/>
                  <a:pt x="237" y="41"/>
                </a:cubicBezTo>
                <a:cubicBezTo>
                  <a:pt x="270" y="6"/>
                  <a:pt x="296" y="6"/>
                  <a:pt x="325" y="47"/>
                </a:cubicBezTo>
                <a:cubicBezTo>
                  <a:pt x="339" y="90"/>
                  <a:pt x="360" y="81"/>
                  <a:pt x="406" y="81"/>
                </a:cubicBezTo>
              </a:path>
            </a:pathLst>
          </a:custGeom>
          <a:noFill/>
          <a:ln w="9525" cap="flat" cmpd="sng">
            <a:solidFill>
              <a:srgbClr val="000000"/>
            </a:solidFill>
            <a:prstDash val="solid"/>
            <a:round/>
            <a:headEnd/>
            <a:tailEnd/>
          </a:ln>
        </p:spPr>
        <p:txBody>
          <a:bodyPr wrap="none" anchor="ctr"/>
          <a:lstStyle/>
          <a:p>
            <a:endParaRPr lang="en-US"/>
          </a:p>
        </p:txBody>
      </p:sp>
      <p:sp>
        <p:nvSpPr>
          <p:cNvPr id="7186" name="Line 21"/>
          <p:cNvSpPr>
            <a:spLocks noChangeShapeType="1"/>
          </p:cNvSpPr>
          <p:nvPr/>
        </p:nvSpPr>
        <p:spPr bwMode="auto">
          <a:xfrm>
            <a:off x="4643438" y="2420938"/>
            <a:ext cx="431800" cy="1587"/>
          </a:xfrm>
          <a:prstGeom prst="line">
            <a:avLst/>
          </a:prstGeom>
          <a:noFill/>
          <a:ln w="9525">
            <a:solidFill>
              <a:srgbClr val="000000"/>
            </a:solidFill>
            <a:round/>
            <a:headEnd/>
            <a:tailEnd/>
          </a:ln>
        </p:spPr>
        <p:txBody>
          <a:bodyPr wrap="none" anchor="ctr"/>
          <a:lstStyle/>
          <a:p>
            <a:endParaRPr lang="en-US"/>
          </a:p>
        </p:txBody>
      </p:sp>
      <p:sp>
        <p:nvSpPr>
          <p:cNvPr id="7187" name="Line 22"/>
          <p:cNvSpPr>
            <a:spLocks noChangeShapeType="1"/>
          </p:cNvSpPr>
          <p:nvPr/>
        </p:nvSpPr>
        <p:spPr bwMode="auto">
          <a:xfrm>
            <a:off x="5075238" y="2276475"/>
            <a:ext cx="1587" cy="215900"/>
          </a:xfrm>
          <a:prstGeom prst="line">
            <a:avLst/>
          </a:prstGeom>
          <a:noFill/>
          <a:ln w="9525">
            <a:solidFill>
              <a:srgbClr val="000000"/>
            </a:solidFill>
            <a:round/>
            <a:headEnd/>
            <a:tailEnd/>
          </a:ln>
        </p:spPr>
        <p:txBody>
          <a:bodyPr wrap="none" anchor="ctr"/>
          <a:lstStyle/>
          <a:p>
            <a:endParaRPr lang="en-US"/>
          </a:p>
        </p:txBody>
      </p:sp>
      <p:sp>
        <p:nvSpPr>
          <p:cNvPr id="7188" name="Line 23"/>
          <p:cNvSpPr>
            <a:spLocks noChangeShapeType="1"/>
          </p:cNvSpPr>
          <p:nvPr/>
        </p:nvSpPr>
        <p:spPr bwMode="auto">
          <a:xfrm>
            <a:off x="5146675" y="2205038"/>
            <a:ext cx="1588" cy="358775"/>
          </a:xfrm>
          <a:prstGeom prst="line">
            <a:avLst/>
          </a:prstGeom>
          <a:noFill/>
          <a:ln w="9525">
            <a:solidFill>
              <a:srgbClr val="000000"/>
            </a:solidFill>
            <a:round/>
            <a:headEnd/>
            <a:tailEnd/>
          </a:ln>
        </p:spPr>
        <p:txBody>
          <a:bodyPr wrap="none" anchor="ctr"/>
          <a:lstStyle/>
          <a:p>
            <a:endParaRPr lang="en-US"/>
          </a:p>
        </p:txBody>
      </p:sp>
      <p:sp>
        <p:nvSpPr>
          <p:cNvPr id="7189" name="Line 24"/>
          <p:cNvSpPr>
            <a:spLocks noChangeShapeType="1"/>
          </p:cNvSpPr>
          <p:nvPr/>
        </p:nvSpPr>
        <p:spPr bwMode="auto">
          <a:xfrm flipH="1">
            <a:off x="5002213" y="2563813"/>
            <a:ext cx="144462" cy="1587"/>
          </a:xfrm>
          <a:prstGeom prst="line">
            <a:avLst/>
          </a:prstGeom>
          <a:noFill/>
          <a:ln w="9525">
            <a:solidFill>
              <a:srgbClr val="000000"/>
            </a:solidFill>
            <a:round/>
            <a:headEnd/>
            <a:tailEnd/>
          </a:ln>
        </p:spPr>
        <p:txBody>
          <a:bodyPr wrap="none" anchor="ctr"/>
          <a:lstStyle/>
          <a:p>
            <a:endParaRPr lang="en-US"/>
          </a:p>
        </p:txBody>
      </p:sp>
      <p:sp>
        <p:nvSpPr>
          <p:cNvPr id="7190" name="Line 25"/>
          <p:cNvSpPr>
            <a:spLocks noChangeShapeType="1"/>
          </p:cNvSpPr>
          <p:nvPr/>
        </p:nvSpPr>
        <p:spPr bwMode="auto">
          <a:xfrm flipH="1">
            <a:off x="5002213" y="2205038"/>
            <a:ext cx="144462" cy="1587"/>
          </a:xfrm>
          <a:prstGeom prst="line">
            <a:avLst/>
          </a:prstGeom>
          <a:noFill/>
          <a:ln w="9525">
            <a:solidFill>
              <a:srgbClr val="000000"/>
            </a:solidFill>
            <a:round/>
            <a:headEnd/>
            <a:tailEnd/>
          </a:ln>
        </p:spPr>
        <p:txBody>
          <a:bodyPr wrap="none" anchor="ctr"/>
          <a:lstStyle/>
          <a:p>
            <a:endParaRPr lang="en-US"/>
          </a:p>
        </p:txBody>
      </p:sp>
      <p:sp>
        <p:nvSpPr>
          <p:cNvPr id="7191" name="Line 26"/>
          <p:cNvSpPr>
            <a:spLocks noChangeShapeType="1"/>
          </p:cNvSpPr>
          <p:nvPr/>
        </p:nvSpPr>
        <p:spPr bwMode="auto">
          <a:xfrm>
            <a:off x="5291138" y="2779713"/>
            <a:ext cx="287337" cy="1587"/>
          </a:xfrm>
          <a:prstGeom prst="line">
            <a:avLst/>
          </a:prstGeom>
          <a:noFill/>
          <a:ln w="9525">
            <a:solidFill>
              <a:srgbClr val="000000"/>
            </a:solidFill>
            <a:round/>
            <a:headEnd/>
            <a:tailEnd/>
          </a:ln>
        </p:spPr>
        <p:txBody>
          <a:bodyPr wrap="none" anchor="ctr"/>
          <a:lstStyle/>
          <a:p>
            <a:endParaRPr lang="en-US"/>
          </a:p>
        </p:txBody>
      </p:sp>
      <p:sp>
        <p:nvSpPr>
          <p:cNvPr id="7192" name="Line 27"/>
          <p:cNvSpPr>
            <a:spLocks noChangeShapeType="1"/>
          </p:cNvSpPr>
          <p:nvPr/>
        </p:nvSpPr>
        <p:spPr bwMode="auto">
          <a:xfrm>
            <a:off x="5146675" y="2420938"/>
            <a:ext cx="431800" cy="1587"/>
          </a:xfrm>
          <a:prstGeom prst="line">
            <a:avLst/>
          </a:prstGeom>
          <a:noFill/>
          <a:ln w="9525">
            <a:solidFill>
              <a:srgbClr val="000000"/>
            </a:solidFill>
            <a:round/>
            <a:headEnd/>
            <a:tailEnd/>
          </a:ln>
        </p:spPr>
        <p:txBody>
          <a:bodyPr wrap="none" anchor="ctr"/>
          <a:lstStyle/>
          <a:p>
            <a:endParaRPr lang="en-US"/>
          </a:p>
        </p:txBody>
      </p:sp>
      <p:sp>
        <p:nvSpPr>
          <p:cNvPr id="7193" name="Line 28"/>
          <p:cNvSpPr>
            <a:spLocks noChangeShapeType="1"/>
          </p:cNvSpPr>
          <p:nvPr/>
        </p:nvSpPr>
        <p:spPr bwMode="auto">
          <a:xfrm>
            <a:off x="5578475" y="1989138"/>
            <a:ext cx="1588" cy="1079500"/>
          </a:xfrm>
          <a:prstGeom prst="line">
            <a:avLst/>
          </a:prstGeom>
          <a:noFill/>
          <a:ln w="9525">
            <a:solidFill>
              <a:srgbClr val="000000"/>
            </a:solidFill>
            <a:round/>
            <a:headEnd/>
            <a:tailEnd/>
          </a:ln>
        </p:spPr>
        <p:txBody>
          <a:bodyPr wrap="none" anchor="ctr"/>
          <a:lstStyle/>
          <a:p>
            <a:endParaRPr lang="en-US"/>
          </a:p>
        </p:txBody>
      </p:sp>
      <p:sp>
        <p:nvSpPr>
          <p:cNvPr id="7194" name="Text Box 29"/>
          <p:cNvSpPr txBox="1">
            <a:spLocks noChangeArrowheads="1"/>
          </p:cNvSpPr>
          <p:nvPr/>
        </p:nvSpPr>
        <p:spPr bwMode="auto">
          <a:xfrm>
            <a:off x="4859338" y="1844675"/>
            <a:ext cx="1079500" cy="366713"/>
          </a:xfrm>
          <a:prstGeom prst="rect">
            <a:avLst/>
          </a:prstGeom>
          <a:noFill/>
          <a:ln w="9525" algn="ctr">
            <a:noFill/>
            <a:miter lim="800000"/>
            <a:headEnd/>
            <a:tailEnd/>
          </a:ln>
        </p:spPr>
        <p:txBody>
          <a:bodyPr>
            <a:spAutoFit/>
          </a:bodyPr>
          <a:lstStyle/>
          <a:p>
            <a:pPr>
              <a:spcBef>
                <a:spcPct val="50000"/>
              </a:spcBef>
            </a:pPr>
            <a:r>
              <a:rPr lang="en-US"/>
              <a:t>D=5</a:t>
            </a:r>
            <a:endParaRPr lang="el-GR"/>
          </a:p>
        </p:txBody>
      </p:sp>
      <p:sp>
        <p:nvSpPr>
          <p:cNvPr id="7195" name="Text Box 30"/>
          <p:cNvSpPr txBox="1">
            <a:spLocks noChangeArrowheads="1"/>
          </p:cNvSpPr>
          <p:nvPr/>
        </p:nvSpPr>
        <p:spPr bwMode="auto">
          <a:xfrm>
            <a:off x="4786313" y="2708275"/>
            <a:ext cx="792162" cy="366713"/>
          </a:xfrm>
          <a:prstGeom prst="rect">
            <a:avLst/>
          </a:prstGeom>
          <a:noFill/>
          <a:ln w="9525" algn="ctr">
            <a:noFill/>
            <a:miter lim="800000"/>
            <a:headEnd/>
            <a:tailEnd/>
          </a:ln>
        </p:spPr>
        <p:txBody>
          <a:bodyPr>
            <a:spAutoFit/>
          </a:bodyPr>
          <a:lstStyle/>
          <a:p>
            <a:pPr>
              <a:spcBef>
                <a:spcPct val="50000"/>
              </a:spcBef>
            </a:pPr>
            <a:r>
              <a:rPr lang="en-US"/>
              <a:t>K=4</a:t>
            </a:r>
            <a:endParaRPr lang="el-GR"/>
          </a:p>
        </p:txBody>
      </p:sp>
      <p:sp>
        <p:nvSpPr>
          <p:cNvPr id="7196" name="Text Box 31"/>
          <p:cNvSpPr txBox="1">
            <a:spLocks noChangeArrowheads="1"/>
          </p:cNvSpPr>
          <p:nvPr/>
        </p:nvSpPr>
        <p:spPr bwMode="auto">
          <a:xfrm>
            <a:off x="539750" y="4076700"/>
            <a:ext cx="3527425" cy="366713"/>
          </a:xfrm>
          <a:prstGeom prst="rect">
            <a:avLst/>
          </a:prstGeom>
          <a:noFill/>
          <a:ln w="9525" algn="ctr">
            <a:noFill/>
            <a:miter lim="800000"/>
            <a:headEnd/>
            <a:tailEnd/>
          </a:ln>
        </p:spPr>
        <p:txBody>
          <a:bodyPr>
            <a:spAutoFit/>
          </a:bodyPr>
          <a:lstStyle/>
          <a:p>
            <a:pPr>
              <a:spcBef>
                <a:spcPct val="50000"/>
              </a:spcBef>
            </a:pPr>
            <a:r>
              <a:rPr lang="el-GR"/>
              <a:t>Από το σχήμα προκύπτει </a:t>
            </a:r>
          </a:p>
        </p:txBody>
      </p:sp>
      <p:graphicFrame>
        <p:nvGraphicFramePr>
          <p:cNvPr id="7171" name="Object 32"/>
          <p:cNvGraphicFramePr>
            <a:graphicFrameLocks noChangeAspect="1"/>
          </p:cNvGraphicFramePr>
          <p:nvPr/>
        </p:nvGraphicFramePr>
        <p:xfrm>
          <a:off x="4284663" y="3933825"/>
          <a:ext cx="2808287" cy="854075"/>
        </p:xfrm>
        <a:graphic>
          <a:graphicData uri="http://schemas.openxmlformats.org/presentationml/2006/ole">
            <mc:AlternateContent xmlns:mc="http://schemas.openxmlformats.org/markup-compatibility/2006">
              <mc:Choice xmlns:v="urn:schemas-microsoft-com:vml" Requires="v">
                <p:oleObj spid="_x0000_s79877" name="Equation" r:id="rId5" imgW="1587240" imgH="482400" progId="">
                  <p:embed/>
                </p:oleObj>
              </mc:Choice>
              <mc:Fallback>
                <p:oleObj name="Equation" r:id="rId5" imgW="1587240" imgH="482400" progId="">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3933825"/>
                        <a:ext cx="2808287"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7" name="Line 33"/>
          <p:cNvSpPr>
            <a:spLocks noChangeShapeType="1"/>
          </p:cNvSpPr>
          <p:nvPr/>
        </p:nvSpPr>
        <p:spPr bwMode="auto">
          <a:xfrm>
            <a:off x="4140200" y="1773238"/>
            <a:ext cx="863600" cy="0"/>
          </a:xfrm>
          <a:prstGeom prst="line">
            <a:avLst/>
          </a:prstGeom>
          <a:noFill/>
          <a:ln w="38100">
            <a:solidFill>
              <a:srgbClr val="000000"/>
            </a:solidFill>
            <a:round/>
            <a:headEnd/>
            <a:tailEnd type="triangle" w="med" len="med"/>
          </a:ln>
        </p:spPr>
        <p:txBody>
          <a:bodyPr wrap="none" anchor="ctr"/>
          <a:lstStyle/>
          <a:p>
            <a:endParaRPr lang="en-US"/>
          </a:p>
        </p:txBody>
      </p:sp>
      <p:sp>
        <p:nvSpPr>
          <p:cNvPr id="7198" name="Text Box 34"/>
          <p:cNvSpPr txBox="1">
            <a:spLocks noChangeArrowheads="1"/>
          </p:cNvSpPr>
          <p:nvPr/>
        </p:nvSpPr>
        <p:spPr bwMode="auto">
          <a:xfrm>
            <a:off x="4284663" y="1773238"/>
            <a:ext cx="298450" cy="366712"/>
          </a:xfrm>
          <a:prstGeom prst="rect">
            <a:avLst/>
          </a:prstGeom>
          <a:noFill/>
          <a:ln w="9525" algn="ctr">
            <a:noFill/>
            <a:miter lim="800000"/>
            <a:headEnd/>
            <a:tailEnd/>
          </a:ln>
        </p:spPr>
        <p:txBody>
          <a:bodyPr wrap="none">
            <a:spAutoFit/>
          </a:bodyPr>
          <a:lstStyle/>
          <a:p>
            <a:r>
              <a:rPr lang="en-US"/>
              <a:t>u</a:t>
            </a:r>
            <a:endParaRPr lang="el-GR"/>
          </a:p>
        </p:txBody>
      </p:sp>
      <p:sp>
        <p:nvSpPr>
          <p:cNvPr id="7199" name="Text Box 36"/>
          <p:cNvSpPr txBox="1">
            <a:spLocks noChangeArrowheads="1"/>
          </p:cNvSpPr>
          <p:nvPr/>
        </p:nvSpPr>
        <p:spPr bwMode="auto">
          <a:xfrm>
            <a:off x="395288" y="5300663"/>
            <a:ext cx="7777162" cy="366712"/>
          </a:xfrm>
          <a:prstGeom prst="rect">
            <a:avLst/>
          </a:prstGeom>
          <a:noFill/>
          <a:ln w="9525" algn="ctr">
            <a:noFill/>
            <a:miter lim="800000"/>
            <a:headEnd/>
            <a:tailEnd/>
          </a:ln>
        </p:spPr>
        <p:txBody>
          <a:bodyPr>
            <a:spAutoFit/>
          </a:bodyPr>
          <a:lstStyle/>
          <a:p>
            <a:pPr>
              <a:spcBef>
                <a:spcPct val="50000"/>
              </a:spcBef>
            </a:pPr>
            <a:r>
              <a:rPr lang="el-GR"/>
              <a:t>Εφαρμόζοντας το μετασχηματισμό </a:t>
            </a:r>
            <a:r>
              <a:rPr lang="en-US"/>
              <a:t>Laplace </a:t>
            </a:r>
            <a:r>
              <a:rPr lang="el-GR"/>
              <a:t>και λύνοντας ως προς </a:t>
            </a:r>
            <a:r>
              <a:rPr lang="en-US"/>
              <a:t>V</a:t>
            </a:r>
            <a:r>
              <a:rPr lang="el-GR"/>
              <a:t>(</a:t>
            </a:r>
            <a:r>
              <a:rPr lang="en-US"/>
              <a:t>t)</a:t>
            </a:r>
            <a:r>
              <a:rPr lang="el-GR"/>
              <a:t> :</a:t>
            </a:r>
          </a:p>
        </p:txBody>
      </p:sp>
      <p:sp>
        <p:nvSpPr>
          <p:cNvPr id="7200" name="Text Box 37"/>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Footer Placeholder 2"/>
          <p:cNvSpPr>
            <a:spLocks noGrp="1"/>
          </p:cNvSpPr>
          <p:nvPr>
            <p:ph type="ftr" sz="quarter" idx="11"/>
          </p:nvPr>
        </p:nvSpPr>
        <p:spPr>
          <a:noFill/>
        </p:spPr>
        <p:txBody>
          <a:bodyPr/>
          <a:lstStyle/>
          <a:p>
            <a:r>
              <a:rPr lang="el-GR"/>
              <a:t>Σήματα και Συστήματα 1</a:t>
            </a:r>
          </a:p>
        </p:txBody>
      </p:sp>
      <p:sp>
        <p:nvSpPr>
          <p:cNvPr id="8200" name="Slide Number Placeholder 3"/>
          <p:cNvSpPr>
            <a:spLocks noGrp="1"/>
          </p:cNvSpPr>
          <p:nvPr>
            <p:ph type="sldNum" sz="quarter" idx="12"/>
          </p:nvPr>
        </p:nvSpPr>
        <p:spPr>
          <a:noFill/>
        </p:spPr>
        <p:txBody>
          <a:bodyPr/>
          <a:lstStyle/>
          <a:p>
            <a:fld id="{D1CC355C-B6B7-47CE-B735-ADF2574EF62C}" type="slidenum">
              <a:rPr lang="el-GR"/>
              <a:pPr/>
              <a:t>38</a:t>
            </a:fld>
            <a:endParaRPr lang="el-GR"/>
          </a:p>
        </p:txBody>
      </p:sp>
      <p:sp>
        <p:nvSpPr>
          <p:cNvPr id="8201"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(8)</a:t>
            </a:r>
          </a:p>
        </p:txBody>
      </p:sp>
      <p:sp>
        <p:nvSpPr>
          <p:cNvPr id="8202"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8194" name="Object 6"/>
          <p:cNvGraphicFramePr>
            <a:graphicFrameLocks noChangeAspect="1"/>
          </p:cNvGraphicFramePr>
          <p:nvPr/>
        </p:nvGraphicFramePr>
        <p:xfrm>
          <a:off x="900113" y="1341438"/>
          <a:ext cx="4357687" cy="787400"/>
        </p:xfrm>
        <a:graphic>
          <a:graphicData uri="http://schemas.openxmlformats.org/presentationml/2006/ole">
            <mc:AlternateContent xmlns:mc="http://schemas.openxmlformats.org/markup-compatibility/2006">
              <mc:Choice xmlns:v="urn:schemas-microsoft-com:vml" Requires="v">
                <p:oleObj spid="_x0000_s80903" name="Equation" r:id="rId3" imgW="2666880" imgH="482400" progId="">
                  <p:embed/>
                </p:oleObj>
              </mc:Choice>
              <mc:Fallback>
                <p:oleObj name="Equation" r:id="rId3" imgW="2666880" imgH="4824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341438"/>
                        <a:ext cx="4357687"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3" name="AutoShape 7"/>
          <p:cNvSpPr>
            <a:spLocks noChangeArrowheads="1"/>
          </p:cNvSpPr>
          <p:nvPr/>
        </p:nvSpPr>
        <p:spPr bwMode="auto">
          <a:xfrm>
            <a:off x="5580063" y="1628775"/>
            <a:ext cx="1368425" cy="287338"/>
          </a:xfrm>
          <a:prstGeom prst="rightArrow">
            <a:avLst>
              <a:gd name="adj1" fmla="val 50000"/>
              <a:gd name="adj2" fmla="val 119061"/>
            </a:avLst>
          </a:prstGeom>
          <a:solidFill>
            <a:srgbClr val="BBE0E3"/>
          </a:solidFill>
          <a:ln w="9525" algn="ctr">
            <a:solidFill>
              <a:srgbClr val="000000"/>
            </a:solidFill>
            <a:miter lim="800000"/>
            <a:headEnd/>
            <a:tailEnd/>
          </a:ln>
        </p:spPr>
        <p:txBody>
          <a:bodyPr wrap="none" anchor="ctr"/>
          <a:lstStyle/>
          <a:p>
            <a:endParaRPr lang="el-GR"/>
          </a:p>
        </p:txBody>
      </p:sp>
      <p:sp>
        <p:nvSpPr>
          <p:cNvPr id="8204" name="AutoShape 8"/>
          <p:cNvSpPr>
            <a:spLocks noChangeArrowheads="1"/>
          </p:cNvSpPr>
          <p:nvPr/>
        </p:nvSpPr>
        <p:spPr bwMode="auto">
          <a:xfrm>
            <a:off x="250825" y="2708275"/>
            <a:ext cx="1368425" cy="287338"/>
          </a:xfrm>
          <a:prstGeom prst="rightArrow">
            <a:avLst>
              <a:gd name="adj1" fmla="val 50000"/>
              <a:gd name="adj2" fmla="val 119061"/>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8195" name="Object 9"/>
          <p:cNvGraphicFramePr>
            <a:graphicFrameLocks noChangeAspect="1"/>
          </p:cNvGraphicFramePr>
          <p:nvPr/>
        </p:nvGraphicFramePr>
        <p:xfrm>
          <a:off x="2051050" y="2492375"/>
          <a:ext cx="2967038" cy="766763"/>
        </p:xfrm>
        <a:graphic>
          <a:graphicData uri="http://schemas.openxmlformats.org/presentationml/2006/ole">
            <mc:AlternateContent xmlns:mc="http://schemas.openxmlformats.org/markup-compatibility/2006">
              <mc:Choice xmlns:v="urn:schemas-microsoft-com:vml" Requires="v">
                <p:oleObj spid="_x0000_s80904" name="Equation" r:id="rId5" imgW="1815840" imgH="469800" progId="">
                  <p:embed/>
                </p:oleObj>
              </mc:Choice>
              <mc:Fallback>
                <p:oleObj name="Equation" r:id="rId5" imgW="1815840" imgH="469800" progId="">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2492375"/>
                        <a:ext cx="2967038"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5" name="Text Box 10"/>
          <p:cNvSpPr txBox="1">
            <a:spLocks noChangeArrowheads="1"/>
          </p:cNvSpPr>
          <p:nvPr/>
        </p:nvSpPr>
        <p:spPr bwMode="auto">
          <a:xfrm>
            <a:off x="468313" y="3429000"/>
            <a:ext cx="6191250" cy="366713"/>
          </a:xfrm>
          <a:prstGeom prst="rect">
            <a:avLst/>
          </a:prstGeom>
          <a:noFill/>
          <a:ln w="9525" algn="ctr">
            <a:noFill/>
            <a:miter lim="800000"/>
            <a:headEnd/>
            <a:tailEnd/>
          </a:ln>
        </p:spPr>
        <p:txBody>
          <a:bodyPr>
            <a:spAutoFit/>
          </a:bodyPr>
          <a:lstStyle/>
          <a:p>
            <a:pPr>
              <a:spcBef>
                <a:spcPct val="50000"/>
              </a:spcBef>
            </a:pPr>
            <a:r>
              <a:rPr lang="el-GR"/>
              <a:t>Από τη μέθοδο των ολοκληρωτικών υπολοίπων:</a:t>
            </a:r>
          </a:p>
        </p:txBody>
      </p:sp>
      <p:graphicFrame>
        <p:nvGraphicFramePr>
          <p:cNvPr id="8196" name="Object 11"/>
          <p:cNvGraphicFramePr>
            <a:graphicFrameLocks noChangeAspect="1"/>
          </p:cNvGraphicFramePr>
          <p:nvPr/>
        </p:nvGraphicFramePr>
        <p:xfrm>
          <a:off x="611188" y="3933825"/>
          <a:ext cx="2160587" cy="754063"/>
        </p:xfrm>
        <a:graphic>
          <a:graphicData uri="http://schemas.openxmlformats.org/presentationml/2006/ole">
            <mc:AlternateContent xmlns:mc="http://schemas.openxmlformats.org/markup-compatibility/2006">
              <mc:Choice xmlns:v="urn:schemas-microsoft-com:vml" Requires="v">
                <p:oleObj spid="_x0000_s80905" name="Equation" r:id="rId7" imgW="1346040" imgH="469800" progId="">
                  <p:embed/>
                </p:oleObj>
              </mc:Choice>
              <mc:Fallback>
                <p:oleObj name="Equation" r:id="rId7" imgW="1346040" imgH="469800" progId="">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3933825"/>
                        <a:ext cx="2160587" cy="754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7" name="Object 12"/>
          <p:cNvGraphicFramePr>
            <a:graphicFrameLocks noChangeAspect="1"/>
          </p:cNvGraphicFramePr>
          <p:nvPr/>
        </p:nvGraphicFramePr>
        <p:xfrm>
          <a:off x="5076825" y="4005263"/>
          <a:ext cx="2486025" cy="693737"/>
        </p:xfrm>
        <a:graphic>
          <a:graphicData uri="http://schemas.openxmlformats.org/presentationml/2006/ole">
            <mc:AlternateContent xmlns:mc="http://schemas.openxmlformats.org/markup-compatibility/2006">
              <mc:Choice xmlns:v="urn:schemas-microsoft-com:vml" Requires="v">
                <p:oleObj spid="_x0000_s80906" name="Equation" r:id="rId9" imgW="1549080" imgH="431640" progId="">
                  <p:embed/>
                </p:oleObj>
              </mc:Choice>
              <mc:Fallback>
                <p:oleObj name="Equation" r:id="rId9" imgW="1549080" imgH="431640" progId="">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76825" y="4005263"/>
                        <a:ext cx="2486025" cy="693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8" name="Object 13"/>
          <p:cNvGraphicFramePr>
            <a:graphicFrameLocks noChangeAspect="1"/>
          </p:cNvGraphicFramePr>
          <p:nvPr/>
        </p:nvGraphicFramePr>
        <p:xfrm>
          <a:off x="2916238" y="4941888"/>
          <a:ext cx="1895475" cy="631825"/>
        </p:xfrm>
        <a:graphic>
          <a:graphicData uri="http://schemas.openxmlformats.org/presentationml/2006/ole">
            <mc:AlternateContent xmlns:mc="http://schemas.openxmlformats.org/markup-compatibility/2006">
              <mc:Choice xmlns:v="urn:schemas-microsoft-com:vml" Requires="v">
                <p:oleObj spid="_x0000_s80907" name="Equation" r:id="rId11" imgW="1180800" imgH="393480" progId="">
                  <p:embed/>
                </p:oleObj>
              </mc:Choice>
              <mc:Fallback>
                <p:oleObj name="Equation" r:id="rId11" imgW="1180800" imgH="393480" progId="">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16238" y="4941888"/>
                        <a:ext cx="1895475"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Text Box 14"/>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Footer Placeholder 2"/>
          <p:cNvSpPr>
            <a:spLocks noGrp="1"/>
          </p:cNvSpPr>
          <p:nvPr>
            <p:ph type="ftr" sz="quarter" idx="11"/>
          </p:nvPr>
        </p:nvSpPr>
        <p:spPr>
          <a:noFill/>
        </p:spPr>
        <p:txBody>
          <a:bodyPr/>
          <a:lstStyle/>
          <a:p>
            <a:r>
              <a:rPr lang="el-GR"/>
              <a:t>Σήματα και Συστήματα 1</a:t>
            </a:r>
          </a:p>
        </p:txBody>
      </p:sp>
      <p:sp>
        <p:nvSpPr>
          <p:cNvPr id="9222" name="Slide Number Placeholder 3"/>
          <p:cNvSpPr>
            <a:spLocks noGrp="1"/>
          </p:cNvSpPr>
          <p:nvPr>
            <p:ph type="sldNum" sz="quarter" idx="12"/>
          </p:nvPr>
        </p:nvSpPr>
        <p:spPr>
          <a:noFill/>
        </p:spPr>
        <p:txBody>
          <a:bodyPr/>
          <a:lstStyle/>
          <a:p>
            <a:fld id="{0E5949F9-1944-4D28-929E-BE282B616F37}" type="slidenum">
              <a:rPr lang="el-GR"/>
              <a:pPr/>
              <a:t>39</a:t>
            </a:fld>
            <a:endParaRPr lang="el-GR"/>
          </a:p>
        </p:txBody>
      </p:sp>
      <p:sp>
        <p:nvSpPr>
          <p:cNvPr id="9223" name="Rectangle 30"/>
          <p:cNvSpPr>
            <a:spLocks noChangeArrowheads="1"/>
          </p:cNvSpPr>
          <p:nvPr/>
        </p:nvSpPr>
        <p:spPr bwMode="auto">
          <a:xfrm>
            <a:off x="1979613" y="2420938"/>
            <a:ext cx="3168650" cy="792162"/>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9224"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(9)</a:t>
            </a:r>
          </a:p>
        </p:txBody>
      </p:sp>
      <p:sp>
        <p:nvSpPr>
          <p:cNvPr id="9225"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9218" name="Object 6"/>
          <p:cNvGraphicFramePr>
            <a:graphicFrameLocks noChangeAspect="1"/>
          </p:cNvGraphicFramePr>
          <p:nvPr/>
        </p:nvGraphicFramePr>
        <p:xfrm>
          <a:off x="1258888" y="1412875"/>
          <a:ext cx="3694112" cy="766763"/>
        </p:xfrm>
        <a:graphic>
          <a:graphicData uri="http://schemas.openxmlformats.org/presentationml/2006/ole">
            <mc:AlternateContent xmlns:mc="http://schemas.openxmlformats.org/markup-compatibility/2006">
              <mc:Choice xmlns:v="urn:schemas-microsoft-com:vml" Requires="v">
                <p:oleObj spid="_x0000_s81925" name="Equation" r:id="rId3" imgW="2260440" imgH="469800" progId="">
                  <p:embed/>
                </p:oleObj>
              </mc:Choice>
              <mc:Fallback>
                <p:oleObj name="Equation" r:id="rId3" imgW="2260440" imgH="4698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1412875"/>
                        <a:ext cx="3694112"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6" name="AutoShape 7"/>
          <p:cNvSpPr>
            <a:spLocks noChangeArrowheads="1"/>
          </p:cNvSpPr>
          <p:nvPr/>
        </p:nvSpPr>
        <p:spPr bwMode="auto">
          <a:xfrm>
            <a:off x="5292725" y="1557338"/>
            <a:ext cx="1079500" cy="358775"/>
          </a:xfrm>
          <a:prstGeom prst="rightArrow">
            <a:avLst>
              <a:gd name="adj1" fmla="val 50000"/>
              <a:gd name="adj2" fmla="val 75221"/>
            </a:avLst>
          </a:prstGeom>
          <a:solidFill>
            <a:srgbClr val="BBE0E3"/>
          </a:solidFill>
          <a:ln w="9525" algn="ctr">
            <a:solidFill>
              <a:srgbClr val="000000"/>
            </a:solidFill>
            <a:miter lim="800000"/>
            <a:headEnd/>
            <a:tailEnd/>
          </a:ln>
        </p:spPr>
        <p:txBody>
          <a:bodyPr wrap="none" anchor="ctr"/>
          <a:lstStyle/>
          <a:p>
            <a:endParaRPr lang="el-GR"/>
          </a:p>
        </p:txBody>
      </p:sp>
      <p:sp>
        <p:nvSpPr>
          <p:cNvPr id="9227" name="AutoShape 17"/>
          <p:cNvSpPr>
            <a:spLocks noChangeArrowheads="1"/>
          </p:cNvSpPr>
          <p:nvPr/>
        </p:nvSpPr>
        <p:spPr bwMode="auto">
          <a:xfrm>
            <a:off x="468313" y="2636838"/>
            <a:ext cx="1079500" cy="358775"/>
          </a:xfrm>
          <a:prstGeom prst="rightArrow">
            <a:avLst>
              <a:gd name="adj1" fmla="val 50000"/>
              <a:gd name="adj2" fmla="val 75221"/>
            </a:avLst>
          </a:prstGeom>
          <a:solidFill>
            <a:srgbClr val="BBE0E3"/>
          </a:solidFill>
          <a:ln w="9525" algn="ctr">
            <a:solidFill>
              <a:srgbClr val="000000"/>
            </a:solidFill>
            <a:miter lim="800000"/>
            <a:headEnd/>
            <a:tailEnd/>
          </a:ln>
        </p:spPr>
        <p:txBody>
          <a:bodyPr wrap="none" anchor="ctr"/>
          <a:lstStyle/>
          <a:p>
            <a:endParaRPr lang="el-GR"/>
          </a:p>
        </p:txBody>
      </p:sp>
      <p:sp>
        <p:nvSpPr>
          <p:cNvPr id="9228" name="Text Box 27"/>
          <p:cNvSpPr txBox="1">
            <a:spLocks noChangeArrowheads="1"/>
          </p:cNvSpPr>
          <p:nvPr/>
        </p:nvSpPr>
        <p:spPr bwMode="auto">
          <a:xfrm>
            <a:off x="5435600" y="1268413"/>
            <a:ext cx="2590800" cy="366712"/>
          </a:xfrm>
          <a:prstGeom prst="rect">
            <a:avLst/>
          </a:prstGeom>
          <a:noFill/>
          <a:ln w="9525" algn="ctr">
            <a:noFill/>
            <a:miter lim="800000"/>
            <a:headEnd/>
            <a:tailEnd/>
          </a:ln>
        </p:spPr>
        <p:txBody>
          <a:bodyPr>
            <a:spAutoFit/>
          </a:bodyPr>
          <a:lstStyle/>
          <a:p>
            <a:pPr>
              <a:spcBef>
                <a:spcPct val="50000"/>
              </a:spcBef>
            </a:pPr>
            <a:r>
              <a:rPr lang="en-US"/>
              <a:t>S</a:t>
            </a:r>
            <a:r>
              <a:rPr lang="en-US" baseline="30000"/>
              <a:t>-1</a:t>
            </a:r>
            <a:endParaRPr lang="el-GR"/>
          </a:p>
        </p:txBody>
      </p:sp>
      <p:sp>
        <p:nvSpPr>
          <p:cNvPr id="9229" name="Text Box 28"/>
          <p:cNvSpPr txBox="1">
            <a:spLocks noChangeArrowheads="1"/>
          </p:cNvSpPr>
          <p:nvPr/>
        </p:nvSpPr>
        <p:spPr bwMode="auto">
          <a:xfrm>
            <a:off x="684213" y="2349500"/>
            <a:ext cx="2590800" cy="366713"/>
          </a:xfrm>
          <a:prstGeom prst="rect">
            <a:avLst/>
          </a:prstGeom>
          <a:noFill/>
          <a:ln w="9525" algn="ctr">
            <a:noFill/>
            <a:miter lim="800000"/>
            <a:headEnd/>
            <a:tailEnd/>
          </a:ln>
        </p:spPr>
        <p:txBody>
          <a:bodyPr>
            <a:spAutoFit/>
          </a:bodyPr>
          <a:lstStyle/>
          <a:p>
            <a:pPr>
              <a:spcBef>
                <a:spcPct val="50000"/>
              </a:spcBef>
            </a:pPr>
            <a:r>
              <a:rPr lang="en-US"/>
              <a:t>S</a:t>
            </a:r>
            <a:r>
              <a:rPr lang="en-US" baseline="30000"/>
              <a:t>-1</a:t>
            </a:r>
            <a:endParaRPr lang="el-GR"/>
          </a:p>
        </p:txBody>
      </p:sp>
      <p:graphicFrame>
        <p:nvGraphicFramePr>
          <p:cNvPr id="9219" name="Object 29"/>
          <p:cNvGraphicFramePr>
            <a:graphicFrameLocks noChangeAspect="1"/>
          </p:cNvGraphicFramePr>
          <p:nvPr/>
        </p:nvGraphicFramePr>
        <p:xfrm>
          <a:off x="2092325" y="2492375"/>
          <a:ext cx="2884488" cy="641350"/>
        </p:xfrm>
        <a:graphic>
          <a:graphicData uri="http://schemas.openxmlformats.org/presentationml/2006/ole">
            <mc:AlternateContent xmlns:mc="http://schemas.openxmlformats.org/markup-compatibility/2006">
              <mc:Choice xmlns:v="urn:schemas-microsoft-com:vml" Requires="v">
                <p:oleObj spid="_x0000_s81926" name="Equation" r:id="rId5" imgW="1765080" imgH="393480" progId="">
                  <p:embed/>
                </p:oleObj>
              </mc:Choice>
              <mc:Fallback>
                <p:oleObj name="Equation" r:id="rId5" imgW="1765080" imgH="393480" progId="">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2325" y="2492375"/>
                        <a:ext cx="2884488"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0" name="Text Box 31"/>
          <p:cNvSpPr txBox="1">
            <a:spLocks noChangeArrowheads="1"/>
          </p:cNvSpPr>
          <p:nvPr/>
        </p:nvSpPr>
        <p:spPr bwMode="auto">
          <a:xfrm>
            <a:off x="250825" y="3429000"/>
            <a:ext cx="8137525" cy="366713"/>
          </a:xfrm>
          <a:prstGeom prst="rect">
            <a:avLst/>
          </a:prstGeom>
          <a:noFill/>
          <a:ln w="9525">
            <a:noFill/>
            <a:miter lim="800000"/>
            <a:headEnd/>
            <a:tailEnd/>
          </a:ln>
        </p:spPr>
        <p:txBody>
          <a:bodyPr>
            <a:spAutoFit/>
          </a:bodyPr>
          <a:lstStyle/>
          <a:p>
            <a:pPr>
              <a:spcBef>
                <a:spcPct val="50000"/>
              </a:spcBef>
            </a:pPr>
            <a:r>
              <a:rPr lang="el-GR" u="sng">
                <a:solidFill>
                  <a:schemeClr val="accent2"/>
                </a:solidFill>
              </a:rPr>
              <a:t>Α. Λύση με τη μέθοδο της συνέλιξης</a:t>
            </a:r>
          </a:p>
        </p:txBody>
      </p:sp>
      <p:sp>
        <p:nvSpPr>
          <p:cNvPr id="9231" name="Text Box 32"/>
          <p:cNvSpPr txBox="1">
            <a:spLocks noChangeArrowheads="1"/>
          </p:cNvSpPr>
          <p:nvPr/>
        </p:nvSpPr>
        <p:spPr bwMode="auto">
          <a:xfrm>
            <a:off x="395288" y="4005263"/>
            <a:ext cx="8208962" cy="641350"/>
          </a:xfrm>
          <a:prstGeom prst="rect">
            <a:avLst/>
          </a:prstGeom>
          <a:noFill/>
          <a:ln w="9525" algn="ctr">
            <a:noFill/>
            <a:miter lim="800000"/>
            <a:headEnd/>
            <a:tailEnd/>
          </a:ln>
        </p:spPr>
        <p:txBody>
          <a:bodyPr>
            <a:spAutoFit/>
          </a:bodyPr>
          <a:lstStyle/>
          <a:p>
            <a:pPr>
              <a:spcBef>
                <a:spcPct val="50000"/>
              </a:spcBef>
            </a:pPr>
            <a:r>
              <a:rPr lang="el-GR"/>
              <a:t>Για να υπολογιστεί η ταχύτητα </a:t>
            </a:r>
            <a:r>
              <a:rPr lang="en-US"/>
              <a:t>u(t)</a:t>
            </a:r>
            <a:r>
              <a:rPr lang="el-GR"/>
              <a:t> , πρέπει πρώτα να βρεθεί η κρουστική απόκριση του συστήματος:</a:t>
            </a:r>
          </a:p>
        </p:txBody>
      </p:sp>
      <p:graphicFrame>
        <p:nvGraphicFramePr>
          <p:cNvPr id="9220" name="Object 33"/>
          <p:cNvGraphicFramePr>
            <a:graphicFrameLocks noChangeAspect="1"/>
          </p:cNvGraphicFramePr>
          <p:nvPr/>
        </p:nvGraphicFramePr>
        <p:xfrm>
          <a:off x="1979613" y="4941888"/>
          <a:ext cx="2562225" cy="854075"/>
        </p:xfrm>
        <a:graphic>
          <a:graphicData uri="http://schemas.openxmlformats.org/presentationml/2006/ole">
            <mc:AlternateContent xmlns:mc="http://schemas.openxmlformats.org/markup-compatibility/2006">
              <mc:Choice xmlns:v="urn:schemas-microsoft-com:vml" Requires="v">
                <p:oleObj spid="_x0000_s81927" name="Equation" r:id="rId7" imgW="1447560" imgH="482400" progId="">
                  <p:embed/>
                </p:oleObj>
              </mc:Choice>
              <mc:Fallback>
                <p:oleObj name="Equation" r:id="rId7" imgW="1447560" imgH="482400" progId="">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4941888"/>
                        <a:ext cx="2562225" cy="854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2" name="AutoShape 34"/>
          <p:cNvSpPr>
            <a:spLocks noChangeArrowheads="1"/>
          </p:cNvSpPr>
          <p:nvPr/>
        </p:nvSpPr>
        <p:spPr bwMode="auto">
          <a:xfrm>
            <a:off x="4859338" y="5229225"/>
            <a:ext cx="1079500" cy="358775"/>
          </a:xfrm>
          <a:prstGeom prst="rightArrow">
            <a:avLst>
              <a:gd name="adj1" fmla="val 50000"/>
              <a:gd name="adj2" fmla="val 75221"/>
            </a:avLst>
          </a:prstGeom>
          <a:solidFill>
            <a:srgbClr val="BBE0E3"/>
          </a:solidFill>
          <a:ln w="9525" algn="ctr">
            <a:solidFill>
              <a:srgbClr val="000000"/>
            </a:solidFill>
            <a:miter lim="800000"/>
            <a:headEnd/>
            <a:tailEnd/>
          </a:ln>
        </p:spPr>
        <p:txBody>
          <a:bodyPr wrap="none" anchor="ctr"/>
          <a:lstStyle/>
          <a:p>
            <a:endParaRPr lang="el-GR"/>
          </a:p>
        </p:txBody>
      </p:sp>
      <p:sp>
        <p:nvSpPr>
          <p:cNvPr id="9233" name="Text Box 35"/>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88913"/>
            <a:ext cx="8229600" cy="5937250"/>
          </a:xfrm>
        </p:spPr>
        <p:txBody>
          <a:bodyPr/>
          <a:lstStyle/>
          <a:p>
            <a:pPr eaLnBrk="1" hangingPunct="1">
              <a:lnSpc>
                <a:spcPct val="90000"/>
              </a:lnSpc>
              <a:buFont typeface="Wingdings" pitchFamily="2" charset="2"/>
              <a:buNone/>
            </a:pPr>
            <a:endParaRPr lang="el-GR" sz="2900" b="1" u="sng" smtClean="0">
              <a:latin typeface="Times New Roman" pitchFamily="18" charset="0"/>
            </a:endParaRPr>
          </a:p>
          <a:p>
            <a:pPr eaLnBrk="1" hangingPunct="1">
              <a:lnSpc>
                <a:spcPct val="90000"/>
              </a:lnSpc>
              <a:buFont typeface="Wingdings" pitchFamily="2" charset="2"/>
              <a:buNone/>
            </a:pPr>
            <a:r>
              <a:rPr lang="el-GR" sz="2900" b="1" u="sng" smtClean="0">
                <a:latin typeface="Times New Roman" pitchFamily="18" charset="0"/>
              </a:rPr>
              <a:t>ΠΑΡΑΤΗΡΗΣΗ 1</a:t>
            </a:r>
            <a:r>
              <a:rPr lang="el-GR" sz="2900" smtClean="0">
                <a:latin typeface="Times New Roman" pitchFamily="18" charset="0"/>
              </a:rPr>
              <a:t> </a:t>
            </a:r>
          </a:p>
          <a:p>
            <a:pPr algn="just" eaLnBrk="1" hangingPunct="1">
              <a:lnSpc>
                <a:spcPct val="90000"/>
              </a:lnSpc>
              <a:buFont typeface="Wingdings" pitchFamily="2" charset="2"/>
              <a:buNone/>
            </a:pPr>
            <a:r>
              <a:rPr lang="el-GR" smtClean="0">
                <a:latin typeface="Times New Roman" pitchFamily="18" charset="0"/>
              </a:rPr>
              <a:t>   </a:t>
            </a:r>
            <a:r>
              <a:rPr lang="el-GR" sz="2900" smtClean="0">
                <a:latin typeface="Times New Roman" pitchFamily="18" charset="0"/>
              </a:rPr>
              <a:t>Η έξοδος που «παράγεται» από ένα σύστημα θα πρέπει ποσοτικά και ποιοτικά να είναι διαφορετική από την είσοδο του, και εξαρτάται από τη διεργασία του συστήματος Τ.</a:t>
            </a:r>
          </a:p>
          <a:p>
            <a:pPr eaLnBrk="1" hangingPunct="1">
              <a:lnSpc>
                <a:spcPct val="90000"/>
              </a:lnSpc>
              <a:buFont typeface="Wingdings" pitchFamily="2" charset="2"/>
              <a:buNone/>
            </a:pPr>
            <a:endParaRPr lang="en-US" sz="2900" b="1" u="sng" smtClean="0">
              <a:latin typeface="Times New Roman" pitchFamily="18" charset="0"/>
            </a:endParaRPr>
          </a:p>
          <a:p>
            <a:pPr eaLnBrk="1" hangingPunct="1">
              <a:lnSpc>
                <a:spcPct val="90000"/>
              </a:lnSpc>
              <a:buFont typeface="Wingdings" pitchFamily="2" charset="2"/>
              <a:buNone/>
            </a:pPr>
            <a:r>
              <a:rPr lang="el-GR" sz="2900" b="1" u="sng" smtClean="0">
                <a:latin typeface="Times New Roman" pitchFamily="18" charset="0"/>
              </a:rPr>
              <a:t>ΠΑΡΑΤΗΡΗΣΗ 2</a:t>
            </a:r>
          </a:p>
          <a:p>
            <a:pPr algn="just" eaLnBrk="1" hangingPunct="1">
              <a:lnSpc>
                <a:spcPct val="90000"/>
              </a:lnSpc>
              <a:buFont typeface="Wingdings" pitchFamily="2" charset="2"/>
              <a:buNone/>
            </a:pPr>
            <a:r>
              <a:rPr lang="el-GR" smtClean="0">
                <a:latin typeface="Times New Roman" pitchFamily="18" charset="0"/>
              </a:rPr>
              <a:t>    </a:t>
            </a:r>
            <a:r>
              <a:rPr lang="el-GR" sz="2300" smtClean="0">
                <a:latin typeface="Times New Roman" pitchFamily="18" charset="0"/>
              </a:rPr>
              <a:t>Ανάλογα με τη φύση της διεργασίας που υλοποιείται από το σύστημα, αυτό μπορεί να ταξινομηθεί σε πολλές και διαφορετικές κατηγορίες π.χ. ένα σύστημα μετασχηματίζει από μια μορφή ενέργειας σε κάποια άλλη (ηλιακή σε ηλεκτρική με τα φωτοβολταϊκά κύτταρα</a:t>
            </a:r>
          </a:p>
          <a:p>
            <a:pPr eaLnBrk="1" hangingPunct="1">
              <a:lnSpc>
                <a:spcPct val="90000"/>
              </a:lnSpc>
              <a:buFont typeface="Wingdings" pitchFamily="2" charset="2"/>
              <a:buNone/>
            </a:pPr>
            <a:endParaRPr lang="el-GR" sz="230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Footer Placeholder 2"/>
          <p:cNvSpPr>
            <a:spLocks noGrp="1"/>
          </p:cNvSpPr>
          <p:nvPr>
            <p:ph type="ftr" sz="quarter" idx="11"/>
          </p:nvPr>
        </p:nvSpPr>
        <p:spPr>
          <a:noFill/>
        </p:spPr>
        <p:txBody>
          <a:bodyPr/>
          <a:lstStyle/>
          <a:p>
            <a:r>
              <a:rPr lang="el-GR"/>
              <a:t>Σήματα και Συστήματα 1</a:t>
            </a:r>
          </a:p>
        </p:txBody>
      </p:sp>
      <p:sp>
        <p:nvSpPr>
          <p:cNvPr id="10248" name="Slide Number Placeholder 3"/>
          <p:cNvSpPr>
            <a:spLocks noGrp="1"/>
          </p:cNvSpPr>
          <p:nvPr>
            <p:ph type="sldNum" sz="quarter" idx="12"/>
          </p:nvPr>
        </p:nvSpPr>
        <p:spPr>
          <a:noFill/>
        </p:spPr>
        <p:txBody>
          <a:bodyPr/>
          <a:lstStyle/>
          <a:p>
            <a:fld id="{93219033-D8AC-49A8-BC50-D9675607310C}" type="slidenum">
              <a:rPr lang="el-GR"/>
              <a:pPr/>
              <a:t>40</a:t>
            </a:fld>
            <a:endParaRPr lang="el-GR"/>
          </a:p>
        </p:txBody>
      </p:sp>
      <p:sp>
        <p:nvSpPr>
          <p:cNvPr id="10249" name="Rectangle 18"/>
          <p:cNvSpPr>
            <a:spLocks noChangeArrowheads="1"/>
          </p:cNvSpPr>
          <p:nvPr/>
        </p:nvSpPr>
        <p:spPr bwMode="auto">
          <a:xfrm>
            <a:off x="2411413" y="2349500"/>
            <a:ext cx="2232025" cy="792163"/>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0250"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 </a:t>
            </a:r>
          </a:p>
        </p:txBody>
      </p:sp>
      <p:sp>
        <p:nvSpPr>
          <p:cNvPr id="10251" name="Text Box 5"/>
          <p:cNvSpPr txBox="1">
            <a:spLocks noChangeArrowheads="1"/>
          </p:cNvSpPr>
          <p:nvPr/>
        </p:nvSpPr>
        <p:spPr bwMode="auto">
          <a:xfrm>
            <a:off x="2266950" y="476250"/>
            <a:ext cx="5040313" cy="519113"/>
          </a:xfrm>
          <a:prstGeom prst="rect">
            <a:avLst/>
          </a:prstGeom>
          <a:noFill/>
          <a:ln w="9525">
            <a:noFill/>
            <a:miter lim="800000"/>
            <a:headEnd/>
            <a:tailEnd/>
          </a:ln>
        </p:spPr>
        <p:txBody>
          <a:bodyPr>
            <a:spAutoFit/>
          </a:bodyPr>
          <a:lstStyle/>
          <a:p>
            <a:pPr algn="ctr">
              <a:spcBef>
                <a:spcPct val="50000"/>
              </a:spcBef>
            </a:pPr>
            <a:endParaRPr lang="el-GR" sz="2800" b="1"/>
          </a:p>
        </p:txBody>
      </p:sp>
      <p:sp>
        <p:nvSpPr>
          <p:cNvPr id="10252" name="Text Box 6"/>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10242" name="Object 7"/>
          <p:cNvGraphicFramePr>
            <a:graphicFrameLocks noChangeAspect="1"/>
          </p:cNvGraphicFramePr>
          <p:nvPr/>
        </p:nvGraphicFramePr>
        <p:xfrm>
          <a:off x="1979613" y="1341438"/>
          <a:ext cx="4248150" cy="661987"/>
        </p:xfrm>
        <a:graphic>
          <a:graphicData uri="http://schemas.openxmlformats.org/presentationml/2006/ole">
            <mc:AlternateContent xmlns:mc="http://schemas.openxmlformats.org/markup-compatibility/2006">
              <mc:Choice xmlns:v="urn:schemas-microsoft-com:vml" Requires="v">
                <p:oleObj spid="_x0000_s82951" name="Equation" r:id="rId3" imgW="2527200" imgH="393480" progId="">
                  <p:embed/>
                </p:oleObj>
              </mc:Choice>
              <mc:Fallback>
                <p:oleObj name="Equation" r:id="rId3" imgW="2527200" imgH="39348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341438"/>
                        <a:ext cx="4248150"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3" name="AutoShape 8"/>
          <p:cNvSpPr>
            <a:spLocks noChangeArrowheads="1"/>
          </p:cNvSpPr>
          <p:nvPr/>
        </p:nvSpPr>
        <p:spPr bwMode="auto">
          <a:xfrm>
            <a:off x="395288" y="1557338"/>
            <a:ext cx="1439862" cy="288925"/>
          </a:xfrm>
          <a:prstGeom prst="rightArrow">
            <a:avLst>
              <a:gd name="adj1" fmla="val 50000"/>
              <a:gd name="adj2" fmla="val 124588"/>
            </a:avLst>
          </a:prstGeom>
          <a:solidFill>
            <a:srgbClr val="BBE0E3"/>
          </a:solidFill>
          <a:ln w="9525" algn="ctr">
            <a:solidFill>
              <a:srgbClr val="000000"/>
            </a:solidFill>
            <a:miter lim="800000"/>
            <a:headEnd/>
            <a:tailEnd/>
          </a:ln>
        </p:spPr>
        <p:txBody>
          <a:bodyPr wrap="none" anchor="ctr"/>
          <a:lstStyle/>
          <a:p>
            <a:endParaRPr lang="el-GR"/>
          </a:p>
        </p:txBody>
      </p:sp>
      <p:sp>
        <p:nvSpPr>
          <p:cNvPr id="10254" name="Text Box 9"/>
          <p:cNvSpPr txBox="1">
            <a:spLocks noChangeArrowheads="1"/>
          </p:cNvSpPr>
          <p:nvPr/>
        </p:nvSpPr>
        <p:spPr bwMode="auto">
          <a:xfrm>
            <a:off x="539750" y="1268413"/>
            <a:ext cx="2590800" cy="366712"/>
          </a:xfrm>
          <a:prstGeom prst="rect">
            <a:avLst/>
          </a:prstGeom>
          <a:noFill/>
          <a:ln w="9525" algn="ctr">
            <a:noFill/>
            <a:miter lim="800000"/>
            <a:headEnd/>
            <a:tailEnd/>
          </a:ln>
        </p:spPr>
        <p:txBody>
          <a:bodyPr>
            <a:spAutoFit/>
          </a:bodyPr>
          <a:lstStyle/>
          <a:p>
            <a:pPr>
              <a:spcBef>
                <a:spcPct val="50000"/>
              </a:spcBef>
            </a:pPr>
            <a:r>
              <a:rPr lang="en-US"/>
              <a:t>S</a:t>
            </a:r>
            <a:endParaRPr lang="el-GR"/>
          </a:p>
        </p:txBody>
      </p:sp>
      <p:sp>
        <p:nvSpPr>
          <p:cNvPr id="10255" name="AutoShape 10"/>
          <p:cNvSpPr>
            <a:spLocks noChangeArrowheads="1"/>
          </p:cNvSpPr>
          <p:nvPr/>
        </p:nvSpPr>
        <p:spPr bwMode="auto">
          <a:xfrm>
            <a:off x="6659563" y="1628775"/>
            <a:ext cx="1512887" cy="287338"/>
          </a:xfrm>
          <a:prstGeom prst="rightArrow">
            <a:avLst>
              <a:gd name="adj1" fmla="val 50000"/>
              <a:gd name="adj2" fmla="val 131630"/>
            </a:avLst>
          </a:prstGeom>
          <a:solidFill>
            <a:srgbClr val="BBE0E3"/>
          </a:solidFill>
          <a:ln w="9525" algn="ctr">
            <a:solidFill>
              <a:srgbClr val="000000"/>
            </a:solidFill>
            <a:miter lim="800000"/>
            <a:headEnd/>
            <a:tailEnd/>
          </a:ln>
        </p:spPr>
        <p:txBody>
          <a:bodyPr wrap="none" anchor="ctr"/>
          <a:lstStyle/>
          <a:p>
            <a:endParaRPr lang="el-GR"/>
          </a:p>
        </p:txBody>
      </p:sp>
      <p:sp>
        <p:nvSpPr>
          <p:cNvPr id="10256" name="Text Box 14"/>
          <p:cNvSpPr txBox="1">
            <a:spLocks noChangeArrowheads="1"/>
          </p:cNvSpPr>
          <p:nvPr/>
        </p:nvSpPr>
        <p:spPr bwMode="auto">
          <a:xfrm>
            <a:off x="6877050" y="1268413"/>
            <a:ext cx="1152525" cy="366712"/>
          </a:xfrm>
          <a:prstGeom prst="rect">
            <a:avLst/>
          </a:prstGeom>
          <a:noFill/>
          <a:ln w="9525" algn="ctr">
            <a:noFill/>
            <a:miter lim="800000"/>
            <a:headEnd/>
            <a:tailEnd/>
          </a:ln>
        </p:spPr>
        <p:txBody>
          <a:bodyPr>
            <a:spAutoFit/>
          </a:bodyPr>
          <a:lstStyle/>
          <a:p>
            <a:pPr>
              <a:spcBef>
                <a:spcPct val="50000"/>
              </a:spcBef>
            </a:pPr>
            <a:r>
              <a:rPr lang="en-US"/>
              <a:t>S</a:t>
            </a:r>
            <a:r>
              <a:rPr lang="en-US" baseline="30000"/>
              <a:t>-1</a:t>
            </a:r>
            <a:endParaRPr lang="el-GR"/>
          </a:p>
        </p:txBody>
      </p:sp>
      <p:sp>
        <p:nvSpPr>
          <p:cNvPr id="10257" name="Text Box 15"/>
          <p:cNvSpPr txBox="1">
            <a:spLocks noChangeArrowheads="1"/>
          </p:cNvSpPr>
          <p:nvPr/>
        </p:nvSpPr>
        <p:spPr bwMode="auto">
          <a:xfrm>
            <a:off x="684213" y="2349500"/>
            <a:ext cx="2590800" cy="366713"/>
          </a:xfrm>
          <a:prstGeom prst="rect">
            <a:avLst/>
          </a:prstGeom>
          <a:noFill/>
          <a:ln w="9525" algn="ctr">
            <a:noFill/>
            <a:miter lim="800000"/>
            <a:headEnd/>
            <a:tailEnd/>
          </a:ln>
        </p:spPr>
        <p:txBody>
          <a:bodyPr>
            <a:spAutoFit/>
          </a:bodyPr>
          <a:lstStyle/>
          <a:p>
            <a:pPr>
              <a:spcBef>
                <a:spcPct val="50000"/>
              </a:spcBef>
            </a:pPr>
            <a:r>
              <a:rPr lang="en-US"/>
              <a:t>S</a:t>
            </a:r>
            <a:r>
              <a:rPr lang="en-US" baseline="30000"/>
              <a:t>-1</a:t>
            </a:r>
            <a:endParaRPr lang="el-GR"/>
          </a:p>
        </p:txBody>
      </p:sp>
      <p:sp>
        <p:nvSpPr>
          <p:cNvPr id="10258" name="AutoShape 16"/>
          <p:cNvSpPr>
            <a:spLocks noChangeArrowheads="1"/>
          </p:cNvSpPr>
          <p:nvPr/>
        </p:nvSpPr>
        <p:spPr bwMode="auto">
          <a:xfrm>
            <a:off x="395288" y="2565400"/>
            <a:ext cx="1512887" cy="287338"/>
          </a:xfrm>
          <a:prstGeom prst="rightArrow">
            <a:avLst>
              <a:gd name="adj1" fmla="val 50000"/>
              <a:gd name="adj2" fmla="val 131630"/>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0243" name="Object 17"/>
          <p:cNvGraphicFramePr>
            <a:graphicFrameLocks noChangeAspect="1"/>
          </p:cNvGraphicFramePr>
          <p:nvPr/>
        </p:nvGraphicFramePr>
        <p:xfrm>
          <a:off x="2411413" y="2420938"/>
          <a:ext cx="2087562" cy="688975"/>
        </p:xfrm>
        <a:graphic>
          <a:graphicData uri="http://schemas.openxmlformats.org/presentationml/2006/ole">
            <mc:AlternateContent xmlns:mc="http://schemas.openxmlformats.org/markup-compatibility/2006">
              <mc:Choice xmlns:v="urn:schemas-microsoft-com:vml" Requires="v">
                <p:oleObj spid="_x0000_s82952" name="Equation" r:id="rId5" imgW="1193760" imgH="393480" progId="">
                  <p:embed/>
                </p:oleObj>
              </mc:Choice>
              <mc:Fallback>
                <p:oleObj name="Equation" r:id="rId5" imgW="1193760" imgH="393480" progId="">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413" y="2420938"/>
                        <a:ext cx="2087562"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19"/>
          <p:cNvGraphicFramePr>
            <a:graphicFrameLocks noChangeAspect="1"/>
          </p:cNvGraphicFramePr>
          <p:nvPr/>
        </p:nvGraphicFramePr>
        <p:xfrm>
          <a:off x="4859338" y="2565400"/>
          <a:ext cx="663575" cy="371475"/>
        </p:xfrm>
        <a:graphic>
          <a:graphicData uri="http://schemas.openxmlformats.org/presentationml/2006/ole">
            <mc:AlternateContent xmlns:mc="http://schemas.openxmlformats.org/markup-compatibility/2006">
              <mc:Choice xmlns:v="urn:schemas-microsoft-com:vml" Requires="v">
                <p:oleObj spid="_x0000_s82953" name="Equation" r:id="rId7" imgW="317160" imgH="177480" progId="">
                  <p:embed/>
                </p:oleObj>
              </mc:Choice>
              <mc:Fallback>
                <p:oleObj name="Equation" r:id="rId7" imgW="317160" imgH="177480" progId="">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9338" y="2565400"/>
                        <a:ext cx="66357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9" name="Text Box 20"/>
          <p:cNvSpPr txBox="1">
            <a:spLocks noChangeArrowheads="1"/>
          </p:cNvSpPr>
          <p:nvPr/>
        </p:nvSpPr>
        <p:spPr bwMode="auto">
          <a:xfrm>
            <a:off x="468313" y="3500438"/>
            <a:ext cx="6624637" cy="366712"/>
          </a:xfrm>
          <a:prstGeom prst="rect">
            <a:avLst/>
          </a:prstGeom>
          <a:noFill/>
          <a:ln w="9525" algn="ctr">
            <a:noFill/>
            <a:miter lim="800000"/>
            <a:headEnd/>
            <a:tailEnd/>
          </a:ln>
        </p:spPr>
        <p:txBody>
          <a:bodyPr>
            <a:spAutoFit/>
          </a:bodyPr>
          <a:lstStyle/>
          <a:p>
            <a:pPr>
              <a:spcBef>
                <a:spcPct val="50000"/>
              </a:spcBef>
            </a:pPr>
            <a:r>
              <a:rPr lang="el-GR"/>
              <a:t>Η έξοδος του συστήματος με την εφαρμογή εισόδου                  είναι:</a:t>
            </a:r>
          </a:p>
        </p:txBody>
      </p:sp>
      <p:graphicFrame>
        <p:nvGraphicFramePr>
          <p:cNvPr id="10245" name="Object 21"/>
          <p:cNvGraphicFramePr>
            <a:graphicFrameLocks noChangeAspect="1"/>
          </p:cNvGraphicFramePr>
          <p:nvPr/>
        </p:nvGraphicFramePr>
        <p:xfrm>
          <a:off x="5435600" y="3500438"/>
          <a:ext cx="733425" cy="407987"/>
        </p:xfrm>
        <a:graphic>
          <a:graphicData uri="http://schemas.openxmlformats.org/presentationml/2006/ole">
            <mc:AlternateContent xmlns:mc="http://schemas.openxmlformats.org/markup-compatibility/2006">
              <mc:Choice xmlns:v="urn:schemas-microsoft-com:vml" Requires="v">
                <p:oleObj spid="_x0000_s82954" name="Equation" r:id="rId9" imgW="457200" imgH="253800" progId="">
                  <p:embed/>
                </p:oleObj>
              </mc:Choice>
              <mc:Fallback>
                <p:oleObj name="Equation" r:id="rId9" imgW="457200" imgH="253800" progId="">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35600" y="3500438"/>
                        <a:ext cx="733425"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22"/>
          <p:cNvGraphicFramePr>
            <a:graphicFrameLocks noChangeAspect="1"/>
          </p:cNvGraphicFramePr>
          <p:nvPr/>
        </p:nvGraphicFramePr>
        <p:xfrm>
          <a:off x="611188" y="4365625"/>
          <a:ext cx="6048375" cy="904875"/>
        </p:xfrm>
        <a:graphic>
          <a:graphicData uri="http://schemas.openxmlformats.org/presentationml/2006/ole">
            <mc:AlternateContent xmlns:mc="http://schemas.openxmlformats.org/markup-compatibility/2006">
              <mc:Choice xmlns:v="urn:schemas-microsoft-com:vml" Requires="v">
                <p:oleObj spid="_x0000_s82955" name="Equation" r:id="rId11" imgW="3225600" imgH="482400" progId="">
                  <p:embed/>
                </p:oleObj>
              </mc:Choice>
              <mc:Fallback>
                <p:oleObj name="Equation" r:id="rId11" imgW="3225600" imgH="482400" progId="">
                  <p:embed/>
                  <p:pic>
                    <p:nvPicPr>
                      <p:cNvPr id="0" name="Object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4365625"/>
                        <a:ext cx="6048375"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0" name="AutoShape 23"/>
          <p:cNvSpPr>
            <a:spLocks noChangeArrowheads="1"/>
          </p:cNvSpPr>
          <p:nvPr/>
        </p:nvSpPr>
        <p:spPr bwMode="auto">
          <a:xfrm>
            <a:off x="6877050" y="4724400"/>
            <a:ext cx="1223963" cy="288925"/>
          </a:xfrm>
          <a:prstGeom prst="rightArrow">
            <a:avLst>
              <a:gd name="adj1" fmla="val 50000"/>
              <a:gd name="adj2" fmla="val 105907"/>
            </a:avLst>
          </a:prstGeom>
          <a:solidFill>
            <a:srgbClr val="BBE0E3"/>
          </a:solidFill>
          <a:ln w="9525" algn="ctr">
            <a:solidFill>
              <a:srgbClr val="000000"/>
            </a:solidFill>
            <a:miter lim="800000"/>
            <a:headEnd/>
            <a:tailEnd/>
          </a:ln>
        </p:spPr>
        <p:txBody>
          <a:bodyPr wrap="none" anchor="ctr"/>
          <a:lstStyle/>
          <a:p>
            <a:endParaRPr lang="el-GR"/>
          </a:p>
        </p:txBody>
      </p:sp>
      <p:sp>
        <p:nvSpPr>
          <p:cNvPr id="10261" name="Text Box 24"/>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0262" name="Text Box 25"/>
          <p:cNvSpPr txBox="1">
            <a:spLocks noChangeArrowheads="1"/>
          </p:cNvSpPr>
          <p:nvPr/>
        </p:nvSpPr>
        <p:spPr bwMode="auto">
          <a:xfrm>
            <a:off x="2339975" y="188913"/>
            <a:ext cx="5040313" cy="519112"/>
          </a:xfrm>
          <a:prstGeom prst="rect">
            <a:avLst/>
          </a:prstGeom>
          <a:noFill/>
          <a:ln w="9525">
            <a:noFill/>
            <a:miter lim="800000"/>
            <a:headEnd/>
            <a:tailEnd/>
          </a:ln>
        </p:spPr>
        <p:txBody>
          <a:bodyPr>
            <a:spAutoFit/>
          </a:bodyPr>
          <a:lstStyle/>
          <a:p>
            <a:pPr algn="ctr">
              <a:spcBef>
                <a:spcPct val="50000"/>
              </a:spcBef>
            </a:pPr>
            <a:r>
              <a:rPr lang="el-GR" sz="2800" b="1"/>
              <a:t>Λυμένες ασκήσεις (10)</a:t>
            </a:r>
          </a:p>
        </p:txBody>
      </p:sp>
      <p:sp>
        <p:nvSpPr>
          <p:cNvPr id="10263" name="Text Box 26"/>
          <p:cNvSpPr txBox="1">
            <a:spLocks noChangeArrowheads="1"/>
          </p:cNvSpPr>
          <p:nvPr/>
        </p:nvSpPr>
        <p:spPr bwMode="auto">
          <a:xfrm>
            <a:off x="2482850" y="692150"/>
            <a:ext cx="5040313" cy="519113"/>
          </a:xfrm>
          <a:prstGeom prst="rect">
            <a:avLst/>
          </a:prstGeom>
          <a:noFill/>
          <a:ln w="9525">
            <a:noFill/>
            <a:miter lim="800000"/>
            <a:headEnd/>
            <a:tailEnd/>
          </a:ln>
        </p:spPr>
        <p:txBody>
          <a:bodyPr>
            <a:spAutoFit/>
          </a:bodyPr>
          <a:lstStyle/>
          <a:p>
            <a:pPr algn="ctr">
              <a:spcBef>
                <a:spcPct val="50000"/>
              </a:spcBef>
            </a:pPr>
            <a:endParaRPr lang="el-GR" sz="2800" b="1"/>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Footer Placeholder 2"/>
          <p:cNvSpPr>
            <a:spLocks noGrp="1"/>
          </p:cNvSpPr>
          <p:nvPr>
            <p:ph type="ftr" sz="quarter" idx="11"/>
          </p:nvPr>
        </p:nvSpPr>
        <p:spPr>
          <a:noFill/>
        </p:spPr>
        <p:txBody>
          <a:bodyPr/>
          <a:lstStyle/>
          <a:p>
            <a:r>
              <a:rPr lang="el-GR"/>
              <a:t>Σήματα και Συστήματα 1</a:t>
            </a:r>
          </a:p>
        </p:txBody>
      </p:sp>
      <p:sp>
        <p:nvSpPr>
          <p:cNvPr id="11270" name="Slide Number Placeholder 3"/>
          <p:cNvSpPr>
            <a:spLocks noGrp="1"/>
          </p:cNvSpPr>
          <p:nvPr>
            <p:ph type="sldNum" sz="quarter" idx="12"/>
          </p:nvPr>
        </p:nvSpPr>
        <p:spPr>
          <a:noFill/>
        </p:spPr>
        <p:txBody>
          <a:bodyPr/>
          <a:lstStyle/>
          <a:p>
            <a:fld id="{B976E6B1-A89B-48D4-807A-ADB35B42FF4A}" type="slidenum">
              <a:rPr lang="el-GR"/>
              <a:pPr/>
              <a:t>41</a:t>
            </a:fld>
            <a:endParaRPr lang="el-GR"/>
          </a:p>
        </p:txBody>
      </p:sp>
      <p:sp>
        <p:nvSpPr>
          <p:cNvPr id="11271" name="Rectangle 11"/>
          <p:cNvSpPr>
            <a:spLocks noChangeArrowheads="1"/>
          </p:cNvSpPr>
          <p:nvPr/>
        </p:nvSpPr>
        <p:spPr bwMode="auto">
          <a:xfrm>
            <a:off x="2051050" y="2924175"/>
            <a:ext cx="3457575" cy="936625"/>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1272"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(11)</a:t>
            </a:r>
          </a:p>
        </p:txBody>
      </p:sp>
      <p:sp>
        <p:nvSpPr>
          <p:cNvPr id="11273"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11266" name="Object 6"/>
          <p:cNvGraphicFramePr>
            <a:graphicFrameLocks noChangeAspect="1"/>
          </p:cNvGraphicFramePr>
          <p:nvPr/>
        </p:nvGraphicFramePr>
        <p:xfrm>
          <a:off x="1187450" y="1341438"/>
          <a:ext cx="6524625" cy="952500"/>
        </p:xfrm>
        <a:graphic>
          <a:graphicData uri="http://schemas.openxmlformats.org/presentationml/2006/ole">
            <mc:AlternateContent xmlns:mc="http://schemas.openxmlformats.org/markup-compatibility/2006">
              <mc:Choice xmlns:v="urn:schemas-microsoft-com:vml" Requires="v">
                <p:oleObj spid="_x0000_s83973" name="Equation" r:id="rId3" imgW="3479760" imgH="507960" progId="">
                  <p:embed/>
                </p:oleObj>
              </mc:Choice>
              <mc:Fallback>
                <p:oleObj name="Equation" r:id="rId3" imgW="3479760" imgH="50796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341438"/>
                        <a:ext cx="65246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4" name="AutoShape 7"/>
          <p:cNvSpPr>
            <a:spLocks noChangeArrowheads="1"/>
          </p:cNvSpPr>
          <p:nvPr/>
        </p:nvSpPr>
        <p:spPr bwMode="auto">
          <a:xfrm>
            <a:off x="179388" y="1700213"/>
            <a:ext cx="935037" cy="288925"/>
          </a:xfrm>
          <a:prstGeom prst="rightArrow">
            <a:avLst>
              <a:gd name="adj1" fmla="val 50000"/>
              <a:gd name="adj2" fmla="val 80907"/>
            </a:avLst>
          </a:prstGeom>
          <a:solidFill>
            <a:srgbClr val="BBE0E3"/>
          </a:solidFill>
          <a:ln w="9525" algn="ctr">
            <a:solidFill>
              <a:srgbClr val="000000"/>
            </a:solidFill>
            <a:miter lim="800000"/>
            <a:headEnd/>
            <a:tailEnd/>
          </a:ln>
        </p:spPr>
        <p:txBody>
          <a:bodyPr wrap="none" anchor="ctr"/>
          <a:lstStyle/>
          <a:p>
            <a:endParaRPr lang="el-GR"/>
          </a:p>
        </p:txBody>
      </p:sp>
      <p:sp>
        <p:nvSpPr>
          <p:cNvPr id="11275" name="AutoShape 8"/>
          <p:cNvSpPr>
            <a:spLocks noChangeArrowheads="1"/>
          </p:cNvSpPr>
          <p:nvPr/>
        </p:nvSpPr>
        <p:spPr bwMode="auto">
          <a:xfrm>
            <a:off x="7885113" y="1628775"/>
            <a:ext cx="935037" cy="288925"/>
          </a:xfrm>
          <a:prstGeom prst="rightArrow">
            <a:avLst>
              <a:gd name="adj1" fmla="val 50000"/>
              <a:gd name="adj2" fmla="val 80907"/>
            </a:avLst>
          </a:prstGeom>
          <a:solidFill>
            <a:srgbClr val="BBE0E3"/>
          </a:solidFill>
          <a:ln w="9525" algn="ctr">
            <a:solidFill>
              <a:srgbClr val="000000"/>
            </a:solidFill>
            <a:miter lim="800000"/>
            <a:headEnd/>
            <a:tailEnd/>
          </a:ln>
        </p:spPr>
        <p:txBody>
          <a:bodyPr wrap="none" anchor="ctr"/>
          <a:lstStyle/>
          <a:p>
            <a:endParaRPr lang="el-GR"/>
          </a:p>
        </p:txBody>
      </p:sp>
      <p:sp>
        <p:nvSpPr>
          <p:cNvPr id="11276" name="AutoShape 9"/>
          <p:cNvSpPr>
            <a:spLocks noChangeArrowheads="1"/>
          </p:cNvSpPr>
          <p:nvPr/>
        </p:nvSpPr>
        <p:spPr bwMode="auto">
          <a:xfrm>
            <a:off x="466725" y="3213100"/>
            <a:ext cx="935038" cy="288925"/>
          </a:xfrm>
          <a:prstGeom prst="rightArrow">
            <a:avLst>
              <a:gd name="adj1" fmla="val 50000"/>
              <a:gd name="adj2" fmla="val 80907"/>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1267" name="Object 10"/>
          <p:cNvGraphicFramePr>
            <a:graphicFrameLocks noChangeAspect="1"/>
          </p:cNvGraphicFramePr>
          <p:nvPr/>
        </p:nvGraphicFramePr>
        <p:xfrm>
          <a:off x="2124075" y="2997200"/>
          <a:ext cx="3309938" cy="738188"/>
        </p:xfrm>
        <a:graphic>
          <a:graphicData uri="http://schemas.openxmlformats.org/presentationml/2006/ole">
            <mc:AlternateContent xmlns:mc="http://schemas.openxmlformats.org/markup-compatibility/2006">
              <mc:Choice xmlns:v="urn:schemas-microsoft-com:vml" Requires="v">
                <p:oleObj spid="_x0000_s83974" name="Equation" r:id="rId5" imgW="1765080" imgH="393480" progId="">
                  <p:embed/>
                </p:oleObj>
              </mc:Choice>
              <mc:Fallback>
                <p:oleObj name="Equation" r:id="rId5" imgW="1765080" imgH="393480"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4075" y="2997200"/>
                        <a:ext cx="3309938"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12"/>
          <p:cNvGraphicFramePr>
            <a:graphicFrameLocks noChangeAspect="1"/>
          </p:cNvGraphicFramePr>
          <p:nvPr/>
        </p:nvGraphicFramePr>
        <p:xfrm>
          <a:off x="5940425" y="3140075"/>
          <a:ext cx="663575" cy="371475"/>
        </p:xfrm>
        <a:graphic>
          <a:graphicData uri="http://schemas.openxmlformats.org/presentationml/2006/ole">
            <mc:AlternateContent xmlns:mc="http://schemas.openxmlformats.org/markup-compatibility/2006">
              <mc:Choice xmlns:v="urn:schemas-microsoft-com:vml" Requires="v">
                <p:oleObj spid="_x0000_s83975" name="Equation" r:id="rId7" imgW="317160" imgH="177480" progId="">
                  <p:embed/>
                </p:oleObj>
              </mc:Choice>
              <mc:Fallback>
                <p:oleObj name="Equation" r:id="rId7" imgW="317160" imgH="177480" progId="">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0425" y="3140075"/>
                        <a:ext cx="66357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7" name="Text Box 13"/>
          <p:cNvSpPr txBox="1">
            <a:spLocks noChangeArrowheads="1"/>
          </p:cNvSpPr>
          <p:nvPr/>
        </p:nvSpPr>
        <p:spPr bwMode="auto">
          <a:xfrm>
            <a:off x="900113" y="4221163"/>
            <a:ext cx="5329237" cy="366712"/>
          </a:xfrm>
          <a:prstGeom prst="rect">
            <a:avLst/>
          </a:prstGeom>
          <a:noFill/>
          <a:ln w="9525" algn="ctr">
            <a:noFill/>
            <a:miter lim="800000"/>
            <a:headEnd/>
            <a:tailEnd/>
          </a:ln>
        </p:spPr>
        <p:txBody>
          <a:bodyPr>
            <a:spAutoFit/>
          </a:bodyPr>
          <a:lstStyle/>
          <a:p>
            <a:pPr>
              <a:spcBef>
                <a:spcPct val="50000"/>
              </a:spcBef>
            </a:pPr>
            <a:r>
              <a:rPr lang="el-GR"/>
              <a:t>Το αποτέλεσμα είναι ίδιο.</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Footer Placeholder 2"/>
          <p:cNvSpPr>
            <a:spLocks noGrp="1"/>
          </p:cNvSpPr>
          <p:nvPr>
            <p:ph type="ftr" sz="quarter" idx="11"/>
          </p:nvPr>
        </p:nvSpPr>
        <p:spPr>
          <a:noFill/>
        </p:spPr>
        <p:txBody>
          <a:bodyPr/>
          <a:lstStyle/>
          <a:p>
            <a:r>
              <a:rPr lang="el-GR"/>
              <a:t>Σήματα και Συστήματα 1</a:t>
            </a:r>
          </a:p>
        </p:txBody>
      </p:sp>
      <p:sp>
        <p:nvSpPr>
          <p:cNvPr id="12296" name="Slide Number Placeholder 3"/>
          <p:cNvSpPr>
            <a:spLocks noGrp="1"/>
          </p:cNvSpPr>
          <p:nvPr>
            <p:ph type="sldNum" sz="quarter" idx="12"/>
          </p:nvPr>
        </p:nvSpPr>
        <p:spPr>
          <a:noFill/>
        </p:spPr>
        <p:txBody>
          <a:bodyPr/>
          <a:lstStyle/>
          <a:p>
            <a:fld id="{0C26F83D-0458-4D05-A3F4-33823B1DE59D}" type="slidenum">
              <a:rPr lang="el-GR"/>
              <a:pPr/>
              <a:t>42</a:t>
            </a:fld>
            <a:endParaRPr lang="el-GR"/>
          </a:p>
        </p:txBody>
      </p:sp>
      <p:sp>
        <p:nvSpPr>
          <p:cNvPr id="12297"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(12)</a:t>
            </a:r>
          </a:p>
        </p:txBody>
      </p:sp>
      <p:sp>
        <p:nvSpPr>
          <p:cNvPr id="12298" name="Text Box 5"/>
          <p:cNvSpPr txBox="1">
            <a:spLocks noChangeArrowheads="1"/>
          </p:cNvSpPr>
          <p:nvPr/>
        </p:nvSpPr>
        <p:spPr bwMode="auto">
          <a:xfrm>
            <a:off x="250825" y="692150"/>
            <a:ext cx="1582738" cy="457200"/>
          </a:xfrm>
          <a:prstGeom prst="rect">
            <a:avLst/>
          </a:prstGeom>
          <a:noFill/>
          <a:ln w="9525">
            <a:noFill/>
            <a:miter lim="800000"/>
            <a:headEnd/>
            <a:tailEnd/>
          </a:ln>
        </p:spPr>
        <p:txBody>
          <a:bodyPr>
            <a:spAutoFit/>
          </a:bodyPr>
          <a:lstStyle/>
          <a:p>
            <a:pPr>
              <a:spcBef>
                <a:spcPct val="50000"/>
              </a:spcBef>
            </a:pPr>
            <a:r>
              <a:rPr lang="el-GR" sz="2400">
                <a:solidFill>
                  <a:schemeClr val="accent2"/>
                </a:solidFill>
              </a:rPr>
              <a:t>5. </a:t>
            </a:r>
          </a:p>
        </p:txBody>
      </p:sp>
      <p:sp>
        <p:nvSpPr>
          <p:cNvPr id="12299" name="Text Box 6"/>
          <p:cNvSpPr txBox="1">
            <a:spLocks noChangeArrowheads="1"/>
          </p:cNvSpPr>
          <p:nvPr/>
        </p:nvSpPr>
        <p:spPr bwMode="auto">
          <a:xfrm>
            <a:off x="827088" y="692150"/>
            <a:ext cx="7489825" cy="641350"/>
          </a:xfrm>
          <a:prstGeom prst="rect">
            <a:avLst/>
          </a:prstGeom>
          <a:noFill/>
          <a:ln w="9525" algn="ctr">
            <a:noFill/>
            <a:miter lim="800000"/>
            <a:headEnd/>
            <a:tailEnd/>
          </a:ln>
        </p:spPr>
        <p:txBody>
          <a:bodyPr>
            <a:spAutoFit/>
          </a:bodyPr>
          <a:lstStyle/>
          <a:p>
            <a:pPr>
              <a:spcBef>
                <a:spcPct val="50000"/>
              </a:spcBef>
            </a:pPr>
            <a:r>
              <a:rPr lang="el-GR">
                <a:solidFill>
                  <a:schemeClr val="accent2"/>
                </a:solidFill>
              </a:rPr>
              <a:t>α)   Να υπολογιστεί η απόκριση μηδενικής εισόδου του κυκλώματος που φαίνεται παρακάτω:</a:t>
            </a:r>
          </a:p>
        </p:txBody>
      </p:sp>
      <p:sp>
        <p:nvSpPr>
          <p:cNvPr id="12300" name="Line 7"/>
          <p:cNvSpPr>
            <a:spLocks noChangeShapeType="1"/>
          </p:cNvSpPr>
          <p:nvPr/>
        </p:nvSpPr>
        <p:spPr bwMode="auto">
          <a:xfrm>
            <a:off x="792163" y="2062163"/>
            <a:ext cx="1152525" cy="0"/>
          </a:xfrm>
          <a:prstGeom prst="line">
            <a:avLst/>
          </a:prstGeom>
          <a:noFill/>
          <a:ln w="9525">
            <a:solidFill>
              <a:srgbClr val="000000"/>
            </a:solidFill>
            <a:round/>
            <a:headEnd/>
            <a:tailEnd/>
          </a:ln>
        </p:spPr>
        <p:txBody>
          <a:bodyPr wrap="none" anchor="ctr"/>
          <a:lstStyle/>
          <a:p>
            <a:endParaRPr lang="en-US"/>
          </a:p>
        </p:txBody>
      </p:sp>
      <p:sp>
        <p:nvSpPr>
          <p:cNvPr id="12301" name="Line 8"/>
          <p:cNvSpPr>
            <a:spLocks noChangeShapeType="1"/>
          </p:cNvSpPr>
          <p:nvPr/>
        </p:nvSpPr>
        <p:spPr bwMode="auto">
          <a:xfrm>
            <a:off x="2592388" y="2062163"/>
            <a:ext cx="1223962" cy="0"/>
          </a:xfrm>
          <a:prstGeom prst="line">
            <a:avLst/>
          </a:prstGeom>
          <a:noFill/>
          <a:ln w="9525">
            <a:solidFill>
              <a:srgbClr val="000000"/>
            </a:solidFill>
            <a:round/>
            <a:headEnd/>
            <a:tailEnd/>
          </a:ln>
        </p:spPr>
        <p:txBody>
          <a:bodyPr wrap="none" anchor="ctr"/>
          <a:lstStyle/>
          <a:p>
            <a:endParaRPr lang="en-US"/>
          </a:p>
        </p:txBody>
      </p:sp>
      <p:sp>
        <p:nvSpPr>
          <p:cNvPr id="12302" name="Line 9"/>
          <p:cNvSpPr>
            <a:spLocks noChangeShapeType="1"/>
          </p:cNvSpPr>
          <p:nvPr/>
        </p:nvSpPr>
        <p:spPr bwMode="auto">
          <a:xfrm>
            <a:off x="3816350" y="1846263"/>
            <a:ext cx="0" cy="360362"/>
          </a:xfrm>
          <a:prstGeom prst="line">
            <a:avLst/>
          </a:prstGeom>
          <a:noFill/>
          <a:ln w="9525">
            <a:solidFill>
              <a:srgbClr val="000000"/>
            </a:solidFill>
            <a:round/>
            <a:headEnd/>
            <a:tailEnd/>
          </a:ln>
        </p:spPr>
        <p:txBody>
          <a:bodyPr wrap="none" anchor="ctr"/>
          <a:lstStyle/>
          <a:p>
            <a:endParaRPr lang="en-US"/>
          </a:p>
        </p:txBody>
      </p:sp>
      <p:sp>
        <p:nvSpPr>
          <p:cNvPr id="12303" name="Line 10"/>
          <p:cNvSpPr>
            <a:spLocks noChangeShapeType="1"/>
          </p:cNvSpPr>
          <p:nvPr/>
        </p:nvSpPr>
        <p:spPr bwMode="auto">
          <a:xfrm>
            <a:off x="3960813" y="1846263"/>
            <a:ext cx="0" cy="360362"/>
          </a:xfrm>
          <a:prstGeom prst="line">
            <a:avLst/>
          </a:prstGeom>
          <a:noFill/>
          <a:ln w="9525">
            <a:solidFill>
              <a:srgbClr val="000000"/>
            </a:solidFill>
            <a:round/>
            <a:headEnd/>
            <a:tailEnd/>
          </a:ln>
        </p:spPr>
        <p:txBody>
          <a:bodyPr wrap="none" anchor="ctr"/>
          <a:lstStyle/>
          <a:p>
            <a:endParaRPr lang="en-US"/>
          </a:p>
        </p:txBody>
      </p:sp>
      <p:sp>
        <p:nvSpPr>
          <p:cNvPr id="12304" name="Line 11"/>
          <p:cNvSpPr>
            <a:spLocks noChangeShapeType="1"/>
          </p:cNvSpPr>
          <p:nvPr/>
        </p:nvSpPr>
        <p:spPr bwMode="auto">
          <a:xfrm>
            <a:off x="3960813" y="2062163"/>
            <a:ext cx="936625" cy="0"/>
          </a:xfrm>
          <a:prstGeom prst="line">
            <a:avLst/>
          </a:prstGeom>
          <a:noFill/>
          <a:ln w="9525">
            <a:solidFill>
              <a:srgbClr val="000000"/>
            </a:solidFill>
            <a:round/>
            <a:headEnd/>
            <a:tailEnd/>
          </a:ln>
        </p:spPr>
        <p:txBody>
          <a:bodyPr wrap="none" anchor="ctr"/>
          <a:lstStyle/>
          <a:p>
            <a:endParaRPr lang="en-US"/>
          </a:p>
        </p:txBody>
      </p:sp>
      <p:sp>
        <p:nvSpPr>
          <p:cNvPr id="12305" name="Line 13"/>
          <p:cNvSpPr>
            <a:spLocks noChangeShapeType="1"/>
          </p:cNvSpPr>
          <p:nvPr/>
        </p:nvSpPr>
        <p:spPr bwMode="auto">
          <a:xfrm>
            <a:off x="792163" y="2062163"/>
            <a:ext cx="0" cy="792162"/>
          </a:xfrm>
          <a:prstGeom prst="line">
            <a:avLst/>
          </a:prstGeom>
          <a:noFill/>
          <a:ln w="9525">
            <a:solidFill>
              <a:srgbClr val="000000"/>
            </a:solidFill>
            <a:round/>
            <a:headEnd/>
            <a:tailEnd/>
          </a:ln>
        </p:spPr>
        <p:txBody>
          <a:bodyPr wrap="none" anchor="ctr"/>
          <a:lstStyle/>
          <a:p>
            <a:endParaRPr lang="en-US"/>
          </a:p>
        </p:txBody>
      </p:sp>
      <p:sp>
        <p:nvSpPr>
          <p:cNvPr id="12306" name="Line 15"/>
          <p:cNvSpPr>
            <a:spLocks noChangeShapeType="1"/>
          </p:cNvSpPr>
          <p:nvPr/>
        </p:nvSpPr>
        <p:spPr bwMode="auto">
          <a:xfrm flipV="1">
            <a:off x="1944688" y="1773238"/>
            <a:ext cx="144462" cy="288925"/>
          </a:xfrm>
          <a:prstGeom prst="line">
            <a:avLst/>
          </a:prstGeom>
          <a:noFill/>
          <a:ln w="9525">
            <a:solidFill>
              <a:srgbClr val="000000"/>
            </a:solidFill>
            <a:round/>
            <a:headEnd/>
            <a:tailEnd/>
          </a:ln>
        </p:spPr>
        <p:txBody>
          <a:bodyPr wrap="none" anchor="ctr"/>
          <a:lstStyle/>
          <a:p>
            <a:endParaRPr lang="en-US"/>
          </a:p>
        </p:txBody>
      </p:sp>
      <p:sp>
        <p:nvSpPr>
          <p:cNvPr id="12307" name="Line 16"/>
          <p:cNvSpPr>
            <a:spLocks noChangeShapeType="1"/>
          </p:cNvSpPr>
          <p:nvPr/>
        </p:nvSpPr>
        <p:spPr bwMode="auto">
          <a:xfrm>
            <a:off x="2089150" y="1773238"/>
            <a:ext cx="71438" cy="288925"/>
          </a:xfrm>
          <a:prstGeom prst="line">
            <a:avLst/>
          </a:prstGeom>
          <a:noFill/>
          <a:ln w="9525">
            <a:solidFill>
              <a:srgbClr val="000000"/>
            </a:solidFill>
            <a:round/>
            <a:headEnd/>
            <a:tailEnd/>
          </a:ln>
        </p:spPr>
        <p:txBody>
          <a:bodyPr wrap="none" anchor="ctr"/>
          <a:lstStyle/>
          <a:p>
            <a:endParaRPr lang="en-US"/>
          </a:p>
        </p:txBody>
      </p:sp>
      <p:sp>
        <p:nvSpPr>
          <p:cNvPr id="12308" name="Line 19"/>
          <p:cNvSpPr>
            <a:spLocks noChangeShapeType="1"/>
          </p:cNvSpPr>
          <p:nvPr/>
        </p:nvSpPr>
        <p:spPr bwMode="auto">
          <a:xfrm flipV="1">
            <a:off x="2160588" y="1846263"/>
            <a:ext cx="144462" cy="215900"/>
          </a:xfrm>
          <a:prstGeom prst="line">
            <a:avLst/>
          </a:prstGeom>
          <a:noFill/>
          <a:ln w="9525">
            <a:solidFill>
              <a:srgbClr val="000000"/>
            </a:solidFill>
            <a:round/>
            <a:headEnd/>
            <a:tailEnd/>
          </a:ln>
        </p:spPr>
        <p:txBody>
          <a:bodyPr wrap="none" anchor="ctr"/>
          <a:lstStyle/>
          <a:p>
            <a:endParaRPr lang="en-US"/>
          </a:p>
        </p:txBody>
      </p:sp>
      <p:sp>
        <p:nvSpPr>
          <p:cNvPr id="12309" name="Line 20"/>
          <p:cNvSpPr>
            <a:spLocks noChangeShapeType="1"/>
          </p:cNvSpPr>
          <p:nvPr/>
        </p:nvSpPr>
        <p:spPr bwMode="auto">
          <a:xfrm>
            <a:off x="2305050" y="1846263"/>
            <a:ext cx="71438" cy="287337"/>
          </a:xfrm>
          <a:prstGeom prst="line">
            <a:avLst/>
          </a:prstGeom>
          <a:noFill/>
          <a:ln w="9525">
            <a:solidFill>
              <a:srgbClr val="000000"/>
            </a:solidFill>
            <a:round/>
            <a:headEnd/>
            <a:tailEnd/>
          </a:ln>
        </p:spPr>
        <p:txBody>
          <a:bodyPr wrap="none" anchor="ctr"/>
          <a:lstStyle/>
          <a:p>
            <a:endParaRPr lang="en-US"/>
          </a:p>
        </p:txBody>
      </p:sp>
      <p:sp>
        <p:nvSpPr>
          <p:cNvPr id="12310" name="Line 21"/>
          <p:cNvSpPr>
            <a:spLocks noChangeShapeType="1"/>
          </p:cNvSpPr>
          <p:nvPr/>
        </p:nvSpPr>
        <p:spPr bwMode="auto">
          <a:xfrm flipV="1">
            <a:off x="2376488" y="1773238"/>
            <a:ext cx="144462" cy="360362"/>
          </a:xfrm>
          <a:prstGeom prst="line">
            <a:avLst/>
          </a:prstGeom>
          <a:noFill/>
          <a:ln w="9525">
            <a:solidFill>
              <a:srgbClr val="000000"/>
            </a:solidFill>
            <a:round/>
            <a:headEnd/>
            <a:tailEnd/>
          </a:ln>
        </p:spPr>
        <p:txBody>
          <a:bodyPr wrap="none" anchor="ctr"/>
          <a:lstStyle/>
          <a:p>
            <a:endParaRPr lang="en-US"/>
          </a:p>
        </p:txBody>
      </p:sp>
      <p:sp>
        <p:nvSpPr>
          <p:cNvPr id="12311" name="Line 22"/>
          <p:cNvSpPr>
            <a:spLocks noChangeShapeType="1"/>
          </p:cNvSpPr>
          <p:nvPr/>
        </p:nvSpPr>
        <p:spPr bwMode="auto">
          <a:xfrm>
            <a:off x="2520950" y="1773238"/>
            <a:ext cx="71438" cy="288925"/>
          </a:xfrm>
          <a:prstGeom prst="line">
            <a:avLst/>
          </a:prstGeom>
          <a:noFill/>
          <a:ln w="9525">
            <a:solidFill>
              <a:srgbClr val="000000"/>
            </a:solidFill>
            <a:round/>
            <a:headEnd/>
            <a:tailEnd/>
          </a:ln>
        </p:spPr>
        <p:txBody>
          <a:bodyPr wrap="none" anchor="ctr"/>
          <a:lstStyle/>
          <a:p>
            <a:endParaRPr lang="en-US"/>
          </a:p>
        </p:txBody>
      </p:sp>
      <p:sp>
        <p:nvSpPr>
          <p:cNvPr id="12312" name="Line 32"/>
          <p:cNvSpPr>
            <a:spLocks noChangeShapeType="1"/>
          </p:cNvSpPr>
          <p:nvPr/>
        </p:nvSpPr>
        <p:spPr bwMode="auto">
          <a:xfrm>
            <a:off x="4897438" y="2062163"/>
            <a:ext cx="0" cy="719137"/>
          </a:xfrm>
          <a:prstGeom prst="line">
            <a:avLst/>
          </a:prstGeom>
          <a:noFill/>
          <a:ln w="9525">
            <a:solidFill>
              <a:srgbClr val="000000"/>
            </a:solidFill>
            <a:round/>
            <a:headEnd/>
            <a:tailEnd/>
          </a:ln>
        </p:spPr>
        <p:txBody>
          <a:bodyPr wrap="none" anchor="ctr"/>
          <a:lstStyle/>
          <a:p>
            <a:endParaRPr lang="en-US"/>
          </a:p>
        </p:txBody>
      </p:sp>
      <p:sp useBgFill="1">
        <p:nvSpPr>
          <p:cNvPr id="12313" name="Oval 33"/>
          <p:cNvSpPr>
            <a:spLocks noChangeArrowheads="1"/>
          </p:cNvSpPr>
          <p:nvPr/>
        </p:nvSpPr>
        <p:spPr bwMode="auto">
          <a:xfrm>
            <a:off x="576263" y="2854325"/>
            <a:ext cx="503237" cy="503238"/>
          </a:xfrm>
          <a:prstGeom prst="ellipse">
            <a:avLst/>
          </a:prstGeom>
          <a:ln w="9525" algn="ctr">
            <a:solidFill>
              <a:srgbClr val="000000"/>
            </a:solidFill>
            <a:round/>
            <a:headEnd/>
            <a:tailEnd/>
          </a:ln>
        </p:spPr>
        <p:txBody>
          <a:bodyPr wrap="none" anchor="ctr"/>
          <a:lstStyle/>
          <a:p>
            <a:endParaRPr lang="el-GR"/>
          </a:p>
        </p:txBody>
      </p:sp>
      <p:sp useBgFill="1">
        <p:nvSpPr>
          <p:cNvPr id="12314" name="Oval 34"/>
          <p:cNvSpPr>
            <a:spLocks noChangeArrowheads="1"/>
          </p:cNvSpPr>
          <p:nvPr/>
        </p:nvSpPr>
        <p:spPr bwMode="auto">
          <a:xfrm>
            <a:off x="4681538" y="2781300"/>
            <a:ext cx="503237" cy="503238"/>
          </a:xfrm>
          <a:prstGeom prst="ellipse">
            <a:avLst/>
          </a:prstGeom>
          <a:ln w="9525" algn="ctr">
            <a:solidFill>
              <a:srgbClr val="000000"/>
            </a:solidFill>
            <a:round/>
            <a:headEnd/>
            <a:tailEnd/>
          </a:ln>
        </p:spPr>
        <p:txBody>
          <a:bodyPr wrap="none" anchor="ctr"/>
          <a:lstStyle/>
          <a:p>
            <a:endParaRPr lang="el-GR"/>
          </a:p>
        </p:txBody>
      </p:sp>
      <p:sp>
        <p:nvSpPr>
          <p:cNvPr id="12315" name="Line 35"/>
          <p:cNvSpPr>
            <a:spLocks noChangeShapeType="1"/>
          </p:cNvSpPr>
          <p:nvPr/>
        </p:nvSpPr>
        <p:spPr bwMode="auto">
          <a:xfrm>
            <a:off x="3097213" y="2062163"/>
            <a:ext cx="0" cy="719137"/>
          </a:xfrm>
          <a:prstGeom prst="line">
            <a:avLst/>
          </a:prstGeom>
          <a:noFill/>
          <a:ln w="9525">
            <a:solidFill>
              <a:srgbClr val="000000"/>
            </a:solidFill>
            <a:round/>
            <a:headEnd/>
            <a:tailEnd/>
          </a:ln>
        </p:spPr>
        <p:txBody>
          <a:bodyPr wrap="none" anchor="ctr"/>
          <a:lstStyle/>
          <a:p>
            <a:endParaRPr lang="en-US"/>
          </a:p>
        </p:txBody>
      </p:sp>
      <p:sp>
        <p:nvSpPr>
          <p:cNvPr id="12316" name="Freeform 36"/>
          <p:cNvSpPr>
            <a:spLocks/>
          </p:cNvSpPr>
          <p:nvPr/>
        </p:nvSpPr>
        <p:spPr bwMode="auto">
          <a:xfrm>
            <a:off x="2892425" y="2771775"/>
            <a:ext cx="296863" cy="785813"/>
          </a:xfrm>
          <a:custGeom>
            <a:avLst/>
            <a:gdLst>
              <a:gd name="T0" fmla="*/ 127 w 187"/>
              <a:gd name="T1" fmla="*/ 0 h 495"/>
              <a:gd name="T2" fmla="*/ 33 w 187"/>
              <a:gd name="T3" fmla="*/ 28 h 495"/>
              <a:gd name="T4" fmla="*/ 107 w 187"/>
              <a:gd name="T5" fmla="*/ 143 h 495"/>
              <a:gd name="T6" fmla="*/ 155 w 187"/>
              <a:gd name="T7" fmla="*/ 129 h 495"/>
              <a:gd name="T8" fmla="*/ 121 w 187"/>
              <a:gd name="T9" fmla="*/ 89 h 495"/>
              <a:gd name="T10" fmla="*/ 19 w 187"/>
              <a:gd name="T11" fmla="*/ 122 h 495"/>
              <a:gd name="T12" fmla="*/ 6 w 187"/>
              <a:gd name="T13" fmla="*/ 150 h 495"/>
              <a:gd name="T14" fmla="*/ 100 w 187"/>
              <a:gd name="T15" fmla="*/ 244 h 495"/>
              <a:gd name="T16" fmla="*/ 134 w 187"/>
              <a:gd name="T17" fmla="*/ 231 h 495"/>
              <a:gd name="T18" fmla="*/ 100 w 187"/>
              <a:gd name="T19" fmla="*/ 197 h 495"/>
              <a:gd name="T20" fmla="*/ 39 w 187"/>
              <a:gd name="T21" fmla="*/ 224 h 495"/>
              <a:gd name="T22" fmla="*/ 19 w 187"/>
              <a:gd name="T23" fmla="*/ 271 h 495"/>
              <a:gd name="T24" fmla="*/ 73 w 187"/>
              <a:gd name="T25" fmla="*/ 366 h 495"/>
              <a:gd name="T26" fmla="*/ 148 w 187"/>
              <a:gd name="T27" fmla="*/ 346 h 495"/>
              <a:gd name="T28" fmla="*/ 60 w 187"/>
              <a:gd name="T29" fmla="*/ 346 h 495"/>
              <a:gd name="T30" fmla="*/ 53 w 187"/>
              <a:gd name="T31" fmla="*/ 448 h 495"/>
              <a:gd name="T32" fmla="*/ 87 w 187"/>
              <a:gd name="T33" fmla="*/ 454 h 495"/>
              <a:gd name="T34" fmla="*/ 107 w 187"/>
              <a:gd name="T35" fmla="*/ 468 h 495"/>
              <a:gd name="T36" fmla="*/ 127 w 187"/>
              <a:gd name="T37" fmla="*/ 475 h 495"/>
              <a:gd name="T38" fmla="*/ 134 w 187"/>
              <a:gd name="T39" fmla="*/ 495 h 49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7"/>
              <a:gd name="T61" fmla="*/ 0 h 495"/>
              <a:gd name="T62" fmla="*/ 187 w 187"/>
              <a:gd name="T63" fmla="*/ 495 h 49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7" h="495">
                <a:moveTo>
                  <a:pt x="127" y="0"/>
                </a:moveTo>
                <a:cubicBezTo>
                  <a:pt x="92" y="6"/>
                  <a:pt x="62" y="8"/>
                  <a:pt x="33" y="28"/>
                </a:cubicBezTo>
                <a:cubicBezTo>
                  <a:pt x="16" y="76"/>
                  <a:pt x="63" y="131"/>
                  <a:pt x="107" y="143"/>
                </a:cubicBezTo>
                <a:cubicBezTo>
                  <a:pt x="123" y="138"/>
                  <a:pt x="141" y="138"/>
                  <a:pt x="155" y="129"/>
                </a:cubicBezTo>
                <a:cubicBezTo>
                  <a:pt x="187" y="109"/>
                  <a:pt x="130" y="92"/>
                  <a:pt x="121" y="89"/>
                </a:cubicBezTo>
                <a:cubicBezTo>
                  <a:pt x="83" y="95"/>
                  <a:pt x="51" y="101"/>
                  <a:pt x="19" y="122"/>
                </a:cubicBezTo>
                <a:cubicBezTo>
                  <a:pt x="15" y="131"/>
                  <a:pt x="7" y="140"/>
                  <a:pt x="6" y="150"/>
                </a:cubicBezTo>
                <a:cubicBezTo>
                  <a:pt x="0" y="231"/>
                  <a:pt x="38" y="230"/>
                  <a:pt x="100" y="244"/>
                </a:cubicBezTo>
                <a:cubicBezTo>
                  <a:pt x="111" y="240"/>
                  <a:pt x="128" y="241"/>
                  <a:pt x="134" y="231"/>
                </a:cubicBezTo>
                <a:cubicBezTo>
                  <a:pt x="142" y="219"/>
                  <a:pt x="103" y="199"/>
                  <a:pt x="100" y="197"/>
                </a:cubicBezTo>
                <a:cubicBezTo>
                  <a:pt x="77" y="205"/>
                  <a:pt x="60" y="210"/>
                  <a:pt x="39" y="224"/>
                </a:cubicBezTo>
                <a:cubicBezTo>
                  <a:pt x="34" y="240"/>
                  <a:pt x="21" y="254"/>
                  <a:pt x="19" y="271"/>
                </a:cubicBezTo>
                <a:cubicBezTo>
                  <a:pt x="15" y="314"/>
                  <a:pt x="32" y="354"/>
                  <a:pt x="73" y="366"/>
                </a:cubicBezTo>
                <a:cubicBezTo>
                  <a:pt x="105" y="388"/>
                  <a:pt x="127" y="377"/>
                  <a:pt x="148" y="346"/>
                </a:cubicBezTo>
                <a:cubicBezTo>
                  <a:pt x="114" y="314"/>
                  <a:pt x="97" y="320"/>
                  <a:pt x="60" y="346"/>
                </a:cubicBezTo>
                <a:cubicBezTo>
                  <a:pt x="42" y="371"/>
                  <a:pt x="11" y="424"/>
                  <a:pt x="53" y="448"/>
                </a:cubicBezTo>
                <a:cubicBezTo>
                  <a:pt x="63" y="454"/>
                  <a:pt x="76" y="452"/>
                  <a:pt x="87" y="454"/>
                </a:cubicBezTo>
                <a:cubicBezTo>
                  <a:pt x="94" y="459"/>
                  <a:pt x="100" y="464"/>
                  <a:pt x="107" y="468"/>
                </a:cubicBezTo>
                <a:cubicBezTo>
                  <a:pt x="113" y="471"/>
                  <a:pt x="122" y="470"/>
                  <a:pt x="127" y="475"/>
                </a:cubicBezTo>
                <a:cubicBezTo>
                  <a:pt x="132" y="480"/>
                  <a:pt x="134" y="495"/>
                  <a:pt x="134" y="495"/>
                </a:cubicBezTo>
              </a:path>
            </a:pathLst>
          </a:custGeom>
          <a:noFill/>
          <a:ln w="9525" cap="flat" cmpd="sng">
            <a:solidFill>
              <a:srgbClr val="000000"/>
            </a:solidFill>
            <a:prstDash val="solid"/>
            <a:round/>
            <a:headEnd/>
            <a:tailEnd/>
          </a:ln>
        </p:spPr>
        <p:txBody>
          <a:bodyPr wrap="none" anchor="ctr"/>
          <a:lstStyle/>
          <a:p>
            <a:endParaRPr lang="en-US"/>
          </a:p>
        </p:txBody>
      </p:sp>
      <p:sp>
        <p:nvSpPr>
          <p:cNvPr id="12317" name="Line 37"/>
          <p:cNvSpPr>
            <a:spLocks noChangeShapeType="1"/>
          </p:cNvSpPr>
          <p:nvPr/>
        </p:nvSpPr>
        <p:spPr bwMode="auto">
          <a:xfrm>
            <a:off x="3097213" y="3502025"/>
            <a:ext cx="0" cy="576263"/>
          </a:xfrm>
          <a:prstGeom prst="line">
            <a:avLst/>
          </a:prstGeom>
          <a:noFill/>
          <a:ln w="9525">
            <a:solidFill>
              <a:srgbClr val="000000"/>
            </a:solidFill>
            <a:round/>
            <a:headEnd/>
            <a:tailEnd/>
          </a:ln>
        </p:spPr>
        <p:txBody>
          <a:bodyPr wrap="none" anchor="ctr"/>
          <a:lstStyle/>
          <a:p>
            <a:endParaRPr lang="en-US"/>
          </a:p>
        </p:txBody>
      </p:sp>
      <p:sp>
        <p:nvSpPr>
          <p:cNvPr id="12318" name="Line 38"/>
          <p:cNvSpPr>
            <a:spLocks noChangeShapeType="1"/>
          </p:cNvSpPr>
          <p:nvPr/>
        </p:nvSpPr>
        <p:spPr bwMode="auto">
          <a:xfrm>
            <a:off x="3097213" y="4078288"/>
            <a:ext cx="144462" cy="71437"/>
          </a:xfrm>
          <a:prstGeom prst="line">
            <a:avLst/>
          </a:prstGeom>
          <a:noFill/>
          <a:ln w="9525">
            <a:solidFill>
              <a:srgbClr val="000000"/>
            </a:solidFill>
            <a:round/>
            <a:headEnd/>
            <a:tailEnd/>
          </a:ln>
        </p:spPr>
        <p:txBody>
          <a:bodyPr wrap="none" anchor="ctr"/>
          <a:lstStyle/>
          <a:p>
            <a:endParaRPr lang="en-US"/>
          </a:p>
        </p:txBody>
      </p:sp>
      <p:sp>
        <p:nvSpPr>
          <p:cNvPr id="12319" name="Line 39"/>
          <p:cNvSpPr>
            <a:spLocks noChangeShapeType="1"/>
          </p:cNvSpPr>
          <p:nvPr/>
        </p:nvSpPr>
        <p:spPr bwMode="auto">
          <a:xfrm flipH="1">
            <a:off x="3025775" y="4149725"/>
            <a:ext cx="215900" cy="73025"/>
          </a:xfrm>
          <a:prstGeom prst="line">
            <a:avLst/>
          </a:prstGeom>
          <a:noFill/>
          <a:ln w="9525">
            <a:solidFill>
              <a:srgbClr val="000000"/>
            </a:solidFill>
            <a:round/>
            <a:headEnd/>
            <a:tailEnd/>
          </a:ln>
        </p:spPr>
        <p:txBody>
          <a:bodyPr wrap="none" anchor="ctr"/>
          <a:lstStyle/>
          <a:p>
            <a:endParaRPr lang="en-US"/>
          </a:p>
        </p:txBody>
      </p:sp>
      <p:sp>
        <p:nvSpPr>
          <p:cNvPr id="12320" name="Line 40"/>
          <p:cNvSpPr>
            <a:spLocks noChangeShapeType="1"/>
          </p:cNvSpPr>
          <p:nvPr/>
        </p:nvSpPr>
        <p:spPr bwMode="auto">
          <a:xfrm>
            <a:off x="3025775" y="4222750"/>
            <a:ext cx="142875" cy="71438"/>
          </a:xfrm>
          <a:prstGeom prst="line">
            <a:avLst/>
          </a:prstGeom>
          <a:noFill/>
          <a:ln w="9525">
            <a:solidFill>
              <a:srgbClr val="000000"/>
            </a:solidFill>
            <a:round/>
            <a:headEnd/>
            <a:tailEnd/>
          </a:ln>
        </p:spPr>
        <p:txBody>
          <a:bodyPr wrap="none" anchor="ctr"/>
          <a:lstStyle/>
          <a:p>
            <a:endParaRPr lang="en-US"/>
          </a:p>
        </p:txBody>
      </p:sp>
      <p:sp>
        <p:nvSpPr>
          <p:cNvPr id="12321" name="Line 41"/>
          <p:cNvSpPr>
            <a:spLocks noChangeShapeType="1"/>
          </p:cNvSpPr>
          <p:nvPr/>
        </p:nvSpPr>
        <p:spPr bwMode="auto">
          <a:xfrm flipH="1">
            <a:off x="2952750" y="4294188"/>
            <a:ext cx="215900" cy="71437"/>
          </a:xfrm>
          <a:prstGeom prst="line">
            <a:avLst/>
          </a:prstGeom>
          <a:noFill/>
          <a:ln w="9525">
            <a:solidFill>
              <a:srgbClr val="000000"/>
            </a:solidFill>
            <a:round/>
            <a:headEnd/>
            <a:tailEnd/>
          </a:ln>
        </p:spPr>
        <p:txBody>
          <a:bodyPr wrap="none" anchor="ctr"/>
          <a:lstStyle/>
          <a:p>
            <a:endParaRPr lang="en-US"/>
          </a:p>
        </p:txBody>
      </p:sp>
      <p:sp>
        <p:nvSpPr>
          <p:cNvPr id="12322" name="Line 42"/>
          <p:cNvSpPr>
            <a:spLocks noChangeShapeType="1"/>
          </p:cNvSpPr>
          <p:nvPr/>
        </p:nvSpPr>
        <p:spPr bwMode="auto">
          <a:xfrm>
            <a:off x="2952750" y="4365625"/>
            <a:ext cx="288925" cy="73025"/>
          </a:xfrm>
          <a:prstGeom prst="line">
            <a:avLst/>
          </a:prstGeom>
          <a:noFill/>
          <a:ln w="9525">
            <a:solidFill>
              <a:srgbClr val="000000"/>
            </a:solidFill>
            <a:round/>
            <a:headEnd/>
            <a:tailEnd/>
          </a:ln>
        </p:spPr>
        <p:txBody>
          <a:bodyPr wrap="none" anchor="ctr"/>
          <a:lstStyle/>
          <a:p>
            <a:endParaRPr lang="en-US"/>
          </a:p>
        </p:txBody>
      </p:sp>
      <p:sp>
        <p:nvSpPr>
          <p:cNvPr id="12323" name="Line 43"/>
          <p:cNvSpPr>
            <a:spLocks noChangeShapeType="1"/>
          </p:cNvSpPr>
          <p:nvPr/>
        </p:nvSpPr>
        <p:spPr bwMode="auto">
          <a:xfrm flipH="1">
            <a:off x="3097213" y="4438650"/>
            <a:ext cx="144462" cy="71438"/>
          </a:xfrm>
          <a:prstGeom prst="line">
            <a:avLst/>
          </a:prstGeom>
          <a:noFill/>
          <a:ln w="9525">
            <a:solidFill>
              <a:srgbClr val="000000"/>
            </a:solidFill>
            <a:round/>
            <a:headEnd/>
            <a:tailEnd/>
          </a:ln>
        </p:spPr>
        <p:txBody>
          <a:bodyPr wrap="none" anchor="ctr"/>
          <a:lstStyle/>
          <a:p>
            <a:endParaRPr lang="en-US"/>
          </a:p>
        </p:txBody>
      </p:sp>
      <p:sp>
        <p:nvSpPr>
          <p:cNvPr id="12324" name="Line 44"/>
          <p:cNvSpPr>
            <a:spLocks noChangeShapeType="1"/>
          </p:cNvSpPr>
          <p:nvPr/>
        </p:nvSpPr>
        <p:spPr bwMode="auto">
          <a:xfrm>
            <a:off x="3097213" y="4510088"/>
            <a:ext cx="0" cy="720725"/>
          </a:xfrm>
          <a:prstGeom prst="line">
            <a:avLst/>
          </a:prstGeom>
          <a:noFill/>
          <a:ln w="9525">
            <a:solidFill>
              <a:srgbClr val="000000"/>
            </a:solidFill>
            <a:round/>
            <a:headEnd/>
            <a:tailEnd/>
          </a:ln>
        </p:spPr>
        <p:txBody>
          <a:bodyPr wrap="none" anchor="ctr"/>
          <a:lstStyle/>
          <a:p>
            <a:endParaRPr lang="en-US"/>
          </a:p>
        </p:txBody>
      </p:sp>
      <p:sp>
        <p:nvSpPr>
          <p:cNvPr id="12325" name="Line 45"/>
          <p:cNvSpPr>
            <a:spLocks noChangeShapeType="1"/>
          </p:cNvSpPr>
          <p:nvPr/>
        </p:nvSpPr>
        <p:spPr bwMode="auto">
          <a:xfrm>
            <a:off x="792163" y="5230813"/>
            <a:ext cx="4105275" cy="0"/>
          </a:xfrm>
          <a:prstGeom prst="line">
            <a:avLst/>
          </a:prstGeom>
          <a:noFill/>
          <a:ln w="9525">
            <a:solidFill>
              <a:srgbClr val="000000"/>
            </a:solidFill>
            <a:round/>
            <a:headEnd/>
            <a:tailEnd/>
          </a:ln>
        </p:spPr>
        <p:txBody>
          <a:bodyPr wrap="none" anchor="ctr"/>
          <a:lstStyle/>
          <a:p>
            <a:endParaRPr lang="en-US"/>
          </a:p>
        </p:txBody>
      </p:sp>
      <p:sp>
        <p:nvSpPr>
          <p:cNvPr id="12326" name="Line 46"/>
          <p:cNvSpPr>
            <a:spLocks noChangeShapeType="1"/>
          </p:cNvSpPr>
          <p:nvPr/>
        </p:nvSpPr>
        <p:spPr bwMode="auto">
          <a:xfrm>
            <a:off x="792163" y="3357563"/>
            <a:ext cx="0" cy="1873250"/>
          </a:xfrm>
          <a:prstGeom prst="line">
            <a:avLst/>
          </a:prstGeom>
          <a:noFill/>
          <a:ln w="9525">
            <a:solidFill>
              <a:srgbClr val="000000"/>
            </a:solidFill>
            <a:round/>
            <a:headEnd/>
            <a:tailEnd/>
          </a:ln>
        </p:spPr>
        <p:txBody>
          <a:bodyPr wrap="none" anchor="ctr"/>
          <a:lstStyle/>
          <a:p>
            <a:endParaRPr lang="en-US"/>
          </a:p>
        </p:txBody>
      </p:sp>
      <p:sp>
        <p:nvSpPr>
          <p:cNvPr id="12327" name="Line 47"/>
          <p:cNvSpPr>
            <a:spLocks noChangeShapeType="1"/>
          </p:cNvSpPr>
          <p:nvPr/>
        </p:nvSpPr>
        <p:spPr bwMode="auto">
          <a:xfrm>
            <a:off x="4897438" y="3286125"/>
            <a:ext cx="0" cy="1944688"/>
          </a:xfrm>
          <a:prstGeom prst="line">
            <a:avLst/>
          </a:prstGeom>
          <a:noFill/>
          <a:ln w="9525">
            <a:solidFill>
              <a:srgbClr val="000000"/>
            </a:solidFill>
            <a:round/>
            <a:headEnd/>
            <a:tailEnd/>
          </a:ln>
        </p:spPr>
        <p:txBody>
          <a:bodyPr wrap="none" anchor="ctr"/>
          <a:lstStyle/>
          <a:p>
            <a:endParaRPr lang="en-US"/>
          </a:p>
        </p:txBody>
      </p:sp>
      <p:sp>
        <p:nvSpPr>
          <p:cNvPr id="12328" name="Text Box 48"/>
          <p:cNvSpPr txBox="1">
            <a:spLocks noChangeArrowheads="1"/>
          </p:cNvSpPr>
          <p:nvPr/>
        </p:nvSpPr>
        <p:spPr bwMode="auto">
          <a:xfrm>
            <a:off x="1512888" y="1557338"/>
            <a:ext cx="431800" cy="366712"/>
          </a:xfrm>
          <a:prstGeom prst="rect">
            <a:avLst/>
          </a:prstGeom>
          <a:noFill/>
          <a:ln w="9525" algn="ctr">
            <a:noFill/>
            <a:miter lim="800000"/>
            <a:headEnd/>
            <a:tailEnd/>
          </a:ln>
        </p:spPr>
        <p:txBody>
          <a:bodyPr>
            <a:spAutoFit/>
          </a:bodyPr>
          <a:lstStyle/>
          <a:p>
            <a:pPr>
              <a:spcBef>
                <a:spcPct val="50000"/>
              </a:spcBef>
            </a:pPr>
            <a:r>
              <a:rPr lang="en-US"/>
              <a:t>R</a:t>
            </a:r>
            <a:r>
              <a:rPr lang="en-US" baseline="-25000"/>
              <a:t>1</a:t>
            </a:r>
            <a:endParaRPr lang="el-GR"/>
          </a:p>
        </p:txBody>
      </p:sp>
      <p:sp>
        <p:nvSpPr>
          <p:cNvPr id="12329" name="Text Box 49"/>
          <p:cNvSpPr txBox="1">
            <a:spLocks noChangeArrowheads="1"/>
          </p:cNvSpPr>
          <p:nvPr/>
        </p:nvSpPr>
        <p:spPr bwMode="auto">
          <a:xfrm>
            <a:off x="2449513" y="2925763"/>
            <a:ext cx="287337" cy="366712"/>
          </a:xfrm>
          <a:prstGeom prst="rect">
            <a:avLst/>
          </a:prstGeom>
          <a:noFill/>
          <a:ln w="9525" algn="ctr">
            <a:noFill/>
            <a:miter lim="800000"/>
            <a:headEnd/>
            <a:tailEnd/>
          </a:ln>
        </p:spPr>
        <p:txBody>
          <a:bodyPr>
            <a:spAutoFit/>
          </a:bodyPr>
          <a:lstStyle/>
          <a:p>
            <a:pPr>
              <a:spcBef>
                <a:spcPct val="50000"/>
              </a:spcBef>
            </a:pPr>
            <a:r>
              <a:rPr lang="en-US"/>
              <a:t>L</a:t>
            </a:r>
            <a:endParaRPr lang="el-GR"/>
          </a:p>
        </p:txBody>
      </p:sp>
      <p:sp>
        <p:nvSpPr>
          <p:cNvPr id="12330" name="Text Box 50"/>
          <p:cNvSpPr txBox="1">
            <a:spLocks noChangeArrowheads="1"/>
          </p:cNvSpPr>
          <p:nvPr/>
        </p:nvSpPr>
        <p:spPr bwMode="auto">
          <a:xfrm>
            <a:off x="2376488" y="4078288"/>
            <a:ext cx="431800" cy="366712"/>
          </a:xfrm>
          <a:prstGeom prst="rect">
            <a:avLst/>
          </a:prstGeom>
          <a:noFill/>
          <a:ln w="9525" algn="ctr">
            <a:noFill/>
            <a:miter lim="800000"/>
            <a:headEnd/>
            <a:tailEnd/>
          </a:ln>
        </p:spPr>
        <p:txBody>
          <a:bodyPr>
            <a:spAutoFit/>
          </a:bodyPr>
          <a:lstStyle/>
          <a:p>
            <a:pPr>
              <a:spcBef>
                <a:spcPct val="50000"/>
              </a:spcBef>
            </a:pPr>
            <a:r>
              <a:rPr lang="en-US"/>
              <a:t>R</a:t>
            </a:r>
            <a:r>
              <a:rPr lang="en-US" baseline="-25000"/>
              <a:t>2</a:t>
            </a:r>
            <a:endParaRPr lang="el-GR"/>
          </a:p>
        </p:txBody>
      </p:sp>
      <p:sp>
        <p:nvSpPr>
          <p:cNvPr id="12331" name="Text Box 51"/>
          <p:cNvSpPr txBox="1">
            <a:spLocks noChangeArrowheads="1"/>
          </p:cNvSpPr>
          <p:nvPr/>
        </p:nvSpPr>
        <p:spPr bwMode="auto">
          <a:xfrm>
            <a:off x="360363" y="2781300"/>
            <a:ext cx="576262" cy="366713"/>
          </a:xfrm>
          <a:prstGeom prst="rect">
            <a:avLst/>
          </a:prstGeom>
          <a:noFill/>
          <a:ln w="9525" algn="ctr">
            <a:noFill/>
            <a:miter lim="800000"/>
            <a:headEnd/>
            <a:tailEnd/>
          </a:ln>
        </p:spPr>
        <p:txBody>
          <a:bodyPr>
            <a:spAutoFit/>
          </a:bodyPr>
          <a:lstStyle/>
          <a:p>
            <a:pPr>
              <a:spcBef>
                <a:spcPct val="50000"/>
              </a:spcBef>
            </a:pPr>
            <a:r>
              <a:rPr lang="en-US"/>
              <a:t>+</a:t>
            </a:r>
            <a:endParaRPr lang="el-GR"/>
          </a:p>
        </p:txBody>
      </p:sp>
      <p:sp>
        <p:nvSpPr>
          <p:cNvPr id="12332" name="Text Box 52"/>
          <p:cNvSpPr txBox="1">
            <a:spLocks noChangeArrowheads="1"/>
          </p:cNvSpPr>
          <p:nvPr/>
        </p:nvSpPr>
        <p:spPr bwMode="auto">
          <a:xfrm>
            <a:off x="4392613" y="2709863"/>
            <a:ext cx="576262" cy="366712"/>
          </a:xfrm>
          <a:prstGeom prst="rect">
            <a:avLst/>
          </a:prstGeom>
          <a:noFill/>
          <a:ln w="9525" algn="ctr">
            <a:noFill/>
            <a:miter lim="800000"/>
            <a:headEnd/>
            <a:tailEnd/>
          </a:ln>
        </p:spPr>
        <p:txBody>
          <a:bodyPr>
            <a:spAutoFit/>
          </a:bodyPr>
          <a:lstStyle/>
          <a:p>
            <a:pPr>
              <a:spcBef>
                <a:spcPct val="50000"/>
              </a:spcBef>
            </a:pPr>
            <a:r>
              <a:rPr lang="en-US"/>
              <a:t>+</a:t>
            </a:r>
            <a:endParaRPr lang="el-GR"/>
          </a:p>
        </p:txBody>
      </p:sp>
      <p:sp>
        <p:nvSpPr>
          <p:cNvPr id="12333" name="Line 53"/>
          <p:cNvSpPr>
            <a:spLocks noChangeShapeType="1"/>
          </p:cNvSpPr>
          <p:nvPr/>
        </p:nvSpPr>
        <p:spPr bwMode="auto">
          <a:xfrm>
            <a:off x="1512888" y="2206625"/>
            <a:ext cx="1008062" cy="0"/>
          </a:xfrm>
          <a:prstGeom prst="line">
            <a:avLst/>
          </a:prstGeom>
          <a:noFill/>
          <a:ln w="9525">
            <a:solidFill>
              <a:srgbClr val="000000"/>
            </a:solidFill>
            <a:round/>
            <a:headEnd/>
            <a:tailEnd type="triangle" w="med" len="med"/>
          </a:ln>
        </p:spPr>
        <p:txBody>
          <a:bodyPr wrap="none" anchor="ctr"/>
          <a:lstStyle/>
          <a:p>
            <a:endParaRPr lang="en-US"/>
          </a:p>
        </p:txBody>
      </p:sp>
      <p:sp>
        <p:nvSpPr>
          <p:cNvPr id="12334" name="Line 54"/>
          <p:cNvSpPr>
            <a:spLocks noChangeShapeType="1"/>
          </p:cNvSpPr>
          <p:nvPr/>
        </p:nvSpPr>
        <p:spPr bwMode="auto">
          <a:xfrm>
            <a:off x="3313113" y="3286125"/>
            <a:ext cx="0" cy="647700"/>
          </a:xfrm>
          <a:prstGeom prst="line">
            <a:avLst/>
          </a:prstGeom>
          <a:noFill/>
          <a:ln w="9525">
            <a:solidFill>
              <a:srgbClr val="000000"/>
            </a:solidFill>
            <a:round/>
            <a:headEnd/>
            <a:tailEnd type="triangle" w="med" len="med"/>
          </a:ln>
        </p:spPr>
        <p:txBody>
          <a:bodyPr wrap="none" anchor="ctr"/>
          <a:lstStyle/>
          <a:p>
            <a:endParaRPr lang="en-US"/>
          </a:p>
        </p:txBody>
      </p:sp>
      <p:sp>
        <p:nvSpPr>
          <p:cNvPr id="12335" name="Text Box 55"/>
          <p:cNvSpPr txBox="1">
            <a:spLocks noChangeArrowheads="1"/>
          </p:cNvSpPr>
          <p:nvPr/>
        </p:nvSpPr>
        <p:spPr bwMode="auto">
          <a:xfrm>
            <a:off x="827088" y="6021388"/>
            <a:ext cx="1081087" cy="366712"/>
          </a:xfrm>
          <a:prstGeom prst="rect">
            <a:avLst/>
          </a:prstGeom>
          <a:noFill/>
          <a:ln w="9525" algn="ctr">
            <a:noFill/>
            <a:miter lim="800000"/>
            <a:headEnd/>
            <a:tailEnd/>
          </a:ln>
        </p:spPr>
        <p:txBody>
          <a:bodyPr>
            <a:spAutoFit/>
          </a:bodyPr>
          <a:lstStyle/>
          <a:p>
            <a:pPr>
              <a:spcBef>
                <a:spcPct val="50000"/>
              </a:spcBef>
            </a:pPr>
            <a:endParaRPr lang="el-GR"/>
          </a:p>
        </p:txBody>
      </p:sp>
      <p:sp>
        <p:nvSpPr>
          <p:cNvPr id="12336" name="Text Box 56"/>
          <p:cNvSpPr txBox="1">
            <a:spLocks noChangeArrowheads="1"/>
          </p:cNvSpPr>
          <p:nvPr/>
        </p:nvSpPr>
        <p:spPr bwMode="auto">
          <a:xfrm>
            <a:off x="1584325" y="2206625"/>
            <a:ext cx="865188" cy="366713"/>
          </a:xfrm>
          <a:prstGeom prst="rect">
            <a:avLst/>
          </a:prstGeom>
          <a:noFill/>
          <a:ln w="9525" algn="ctr">
            <a:noFill/>
            <a:miter lim="800000"/>
            <a:headEnd/>
            <a:tailEnd/>
          </a:ln>
        </p:spPr>
        <p:txBody>
          <a:bodyPr>
            <a:spAutoFit/>
          </a:bodyPr>
          <a:lstStyle/>
          <a:p>
            <a:pPr>
              <a:spcBef>
                <a:spcPct val="50000"/>
              </a:spcBef>
            </a:pPr>
            <a:r>
              <a:rPr lang="en-US"/>
              <a:t>i</a:t>
            </a:r>
            <a:r>
              <a:rPr lang="en-US" baseline="-25000"/>
              <a:t>1</a:t>
            </a:r>
            <a:endParaRPr lang="el-GR"/>
          </a:p>
        </p:txBody>
      </p:sp>
      <p:graphicFrame>
        <p:nvGraphicFramePr>
          <p:cNvPr id="12290" name="Object 58"/>
          <p:cNvGraphicFramePr>
            <a:graphicFrameLocks noChangeAspect="1"/>
          </p:cNvGraphicFramePr>
          <p:nvPr/>
        </p:nvGraphicFramePr>
        <p:xfrm>
          <a:off x="3384550" y="3357563"/>
          <a:ext cx="935038" cy="388937"/>
        </p:xfrm>
        <a:graphic>
          <a:graphicData uri="http://schemas.openxmlformats.org/presentationml/2006/ole">
            <mc:AlternateContent xmlns:mc="http://schemas.openxmlformats.org/markup-compatibility/2006">
              <mc:Choice xmlns:v="urn:schemas-microsoft-com:vml" Requires="v">
                <p:oleObj spid="_x0000_s84999" name="Equation" r:id="rId3" imgW="609480" imgH="253800" progId="">
                  <p:embed/>
                </p:oleObj>
              </mc:Choice>
              <mc:Fallback>
                <p:oleObj name="Equation" r:id="rId3" imgW="609480" imgH="253800" progId="">
                  <p:embed/>
                  <p:pic>
                    <p:nvPicPr>
                      <p:cNvPr id="0" name="Object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4550" y="3357563"/>
                        <a:ext cx="935038"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37" name="Line 59"/>
          <p:cNvSpPr>
            <a:spLocks noChangeShapeType="1"/>
          </p:cNvSpPr>
          <p:nvPr/>
        </p:nvSpPr>
        <p:spPr bwMode="auto">
          <a:xfrm flipH="1">
            <a:off x="3600450" y="5014913"/>
            <a:ext cx="1008063" cy="0"/>
          </a:xfrm>
          <a:prstGeom prst="line">
            <a:avLst/>
          </a:prstGeom>
          <a:noFill/>
          <a:ln w="9525">
            <a:solidFill>
              <a:srgbClr val="000000"/>
            </a:solidFill>
            <a:round/>
            <a:headEnd/>
            <a:tailEnd type="triangle" w="med" len="med"/>
          </a:ln>
        </p:spPr>
        <p:txBody>
          <a:bodyPr wrap="none" anchor="ctr"/>
          <a:lstStyle/>
          <a:p>
            <a:endParaRPr lang="en-US"/>
          </a:p>
        </p:txBody>
      </p:sp>
      <p:graphicFrame>
        <p:nvGraphicFramePr>
          <p:cNvPr id="12291" name="Object 61"/>
          <p:cNvGraphicFramePr>
            <a:graphicFrameLocks noChangeAspect="1"/>
          </p:cNvGraphicFramePr>
          <p:nvPr/>
        </p:nvGraphicFramePr>
        <p:xfrm>
          <a:off x="3889375" y="4510088"/>
          <a:ext cx="649288" cy="417512"/>
        </p:xfrm>
        <a:graphic>
          <a:graphicData uri="http://schemas.openxmlformats.org/presentationml/2006/ole">
            <mc:AlternateContent xmlns:mc="http://schemas.openxmlformats.org/markup-compatibility/2006">
              <mc:Choice xmlns:v="urn:schemas-microsoft-com:vml" Requires="v">
                <p:oleObj spid="_x0000_s85000" name="Equation" r:id="rId5" imgW="355320" imgH="228600" progId="">
                  <p:embed/>
                </p:oleObj>
              </mc:Choice>
              <mc:Fallback>
                <p:oleObj name="Equation" r:id="rId5" imgW="355320" imgH="228600" progId="">
                  <p:embed/>
                  <p:pic>
                    <p:nvPicPr>
                      <p:cNvPr id="0" name="Object 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9375" y="4510088"/>
                        <a:ext cx="649288"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62"/>
          <p:cNvGraphicFramePr>
            <a:graphicFrameLocks noChangeAspect="1"/>
          </p:cNvGraphicFramePr>
          <p:nvPr/>
        </p:nvGraphicFramePr>
        <p:xfrm>
          <a:off x="0" y="2998788"/>
          <a:ext cx="503238" cy="371475"/>
        </p:xfrm>
        <a:graphic>
          <a:graphicData uri="http://schemas.openxmlformats.org/presentationml/2006/ole">
            <mc:AlternateContent xmlns:mc="http://schemas.openxmlformats.org/markup-compatibility/2006">
              <mc:Choice xmlns:v="urn:schemas-microsoft-com:vml" Requires="v">
                <p:oleObj spid="_x0000_s85001" name="Equation" r:id="rId7" imgW="342720" imgH="253800" progId="">
                  <p:embed/>
                </p:oleObj>
              </mc:Choice>
              <mc:Fallback>
                <p:oleObj name="Equation" r:id="rId7" imgW="342720" imgH="253800" progId="">
                  <p:embed/>
                  <p:pic>
                    <p:nvPicPr>
                      <p:cNvPr id="0" name="Object 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998788"/>
                        <a:ext cx="503238"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3" name="Object 63"/>
          <p:cNvGraphicFramePr>
            <a:graphicFrameLocks noChangeAspect="1"/>
          </p:cNvGraphicFramePr>
          <p:nvPr/>
        </p:nvGraphicFramePr>
        <p:xfrm>
          <a:off x="5167313" y="2854325"/>
          <a:ext cx="539750" cy="371475"/>
        </p:xfrm>
        <a:graphic>
          <a:graphicData uri="http://schemas.openxmlformats.org/presentationml/2006/ole">
            <mc:AlternateContent xmlns:mc="http://schemas.openxmlformats.org/markup-compatibility/2006">
              <mc:Choice xmlns:v="urn:schemas-microsoft-com:vml" Requires="v">
                <p:oleObj spid="_x0000_s85002" name="Equation" r:id="rId9" imgW="368280" imgH="253800" progId="">
                  <p:embed/>
                </p:oleObj>
              </mc:Choice>
              <mc:Fallback>
                <p:oleObj name="Equation" r:id="rId9" imgW="368280" imgH="253800" progId="">
                  <p:embed/>
                  <p:pic>
                    <p:nvPicPr>
                      <p:cNvPr id="0" name="Object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67313" y="2854325"/>
                        <a:ext cx="539750"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38" name="Text Box 64"/>
          <p:cNvSpPr txBox="1">
            <a:spLocks noChangeArrowheads="1"/>
          </p:cNvSpPr>
          <p:nvPr/>
        </p:nvSpPr>
        <p:spPr bwMode="auto">
          <a:xfrm>
            <a:off x="3960813" y="1990725"/>
            <a:ext cx="1150937" cy="366713"/>
          </a:xfrm>
          <a:prstGeom prst="rect">
            <a:avLst/>
          </a:prstGeom>
          <a:noFill/>
          <a:ln w="9525" algn="ctr">
            <a:noFill/>
            <a:miter lim="800000"/>
            <a:headEnd/>
            <a:tailEnd/>
          </a:ln>
        </p:spPr>
        <p:txBody>
          <a:bodyPr>
            <a:spAutoFit/>
          </a:bodyPr>
          <a:lstStyle/>
          <a:p>
            <a:pPr>
              <a:spcBef>
                <a:spcPct val="50000"/>
              </a:spcBef>
            </a:pPr>
            <a:r>
              <a:rPr lang="en-US"/>
              <a:t>C</a:t>
            </a:r>
            <a:endParaRPr lang="el-GR"/>
          </a:p>
        </p:txBody>
      </p:sp>
      <p:sp>
        <p:nvSpPr>
          <p:cNvPr id="12339" name="Text Box 65"/>
          <p:cNvSpPr txBox="1">
            <a:spLocks noChangeArrowheads="1"/>
          </p:cNvSpPr>
          <p:nvPr/>
        </p:nvSpPr>
        <p:spPr bwMode="auto">
          <a:xfrm>
            <a:off x="3384550" y="1630363"/>
            <a:ext cx="576263" cy="366712"/>
          </a:xfrm>
          <a:prstGeom prst="rect">
            <a:avLst/>
          </a:prstGeom>
          <a:noFill/>
          <a:ln w="9525" algn="ctr">
            <a:noFill/>
            <a:miter lim="800000"/>
            <a:headEnd/>
            <a:tailEnd/>
          </a:ln>
        </p:spPr>
        <p:txBody>
          <a:bodyPr>
            <a:spAutoFit/>
          </a:bodyPr>
          <a:lstStyle/>
          <a:p>
            <a:pPr>
              <a:spcBef>
                <a:spcPct val="50000"/>
              </a:spcBef>
            </a:pPr>
            <a:r>
              <a:rPr lang="en-US"/>
              <a:t>+</a:t>
            </a:r>
            <a:endParaRPr lang="el-GR"/>
          </a:p>
        </p:txBody>
      </p:sp>
      <p:graphicFrame>
        <p:nvGraphicFramePr>
          <p:cNvPr id="12294" name="Object 66"/>
          <p:cNvGraphicFramePr>
            <a:graphicFrameLocks noChangeAspect="1"/>
          </p:cNvGraphicFramePr>
          <p:nvPr/>
        </p:nvGraphicFramePr>
        <p:xfrm>
          <a:off x="3744913" y="1341438"/>
          <a:ext cx="863600" cy="411162"/>
        </p:xfrm>
        <a:graphic>
          <a:graphicData uri="http://schemas.openxmlformats.org/presentationml/2006/ole">
            <mc:AlternateContent xmlns:mc="http://schemas.openxmlformats.org/markup-compatibility/2006">
              <mc:Choice xmlns:v="urn:schemas-microsoft-com:vml" Requires="v">
                <p:oleObj spid="_x0000_s85003" name="Equation" r:id="rId11" imgW="850680" imgH="253800" progId="">
                  <p:embed/>
                </p:oleObj>
              </mc:Choice>
              <mc:Fallback>
                <p:oleObj name="Equation" r:id="rId11" imgW="850680" imgH="253800" progId="">
                  <p:embed/>
                  <p:pic>
                    <p:nvPicPr>
                      <p:cNvPr id="0" name="Object 6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44913" y="1341438"/>
                        <a:ext cx="863600"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40" name="Text Box 67"/>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2341" name="Text Box 68"/>
          <p:cNvSpPr txBox="1">
            <a:spLocks noChangeArrowheads="1"/>
          </p:cNvSpPr>
          <p:nvPr/>
        </p:nvSpPr>
        <p:spPr bwMode="auto">
          <a:xfrm>
            <a:off x="6156325" y="1484313"/>
            <a:ext cx="2376488" cy="915987"/>
          </a:xfrm>
          <a:prstGeom prst="rect">
            <a:avLst/>
          </a:prstGeom>
          <a:noFill/>
          <a:ln w="9525" algn="ctr">
            <a:noFill/>
            <a:miter lim="800000"/>
            <a:headEnd/>
            <a:tailEnd/>
          </a:ln>
        </p:spPr>
        <p:txBody>
          <a:bodyPr>
            <a:spAutoFit/>
          </a:bodyPr>
          <a:lstStyle/>
          <a:p>
            <a:pPr>
              <a:spcBef>
                <a:spcPct val="50000"/>
              </a:spcBef>
            </a:pPr>
            <a:r>
              <a:rPr lang="el-GR">
                <a:solidFill>
                  <a:schemeClr val="accent2"/>
                </a:solidFill>
              </a:rPr>
              <a:t>β</a:t>
            </a:r>
            <a:r>
              <a:rPr lang="en-US">
                <a:solidFill>
                  <a:schemeClr val="accent2"/>
                </a:solidFill>
              </a:rPr>
              <a:t>) </a:t>
            </a:r>
            <a:r>
              <a:rPr lang="el-GR">
                <a:solidFill>
                  <a:schemeClr val="accent2"/>
                </a:solidFill>
              </a:rPr>
              <a:t>Να βρεθεί η απόκριση </a:t>
            </a:r>
            <a:r>
              <a:rPr lang="en-US">
                <a:solidFill>
                  <a:schemeClr val="accent2"/>
                </a:solidFill>
              </a:rPr>
              <a:t>i</a:t>
            </a:r>
            <a:r>
              <a:rPr lang="en-US" baseline="-25000">
                <a:solidFill>
                  <a:schemeClr val="accent2"/>
                </a:solidFill>
              </a:rPr>
              <a:t>1</a:t>
            </a:r>
            <a:r>
              <a:rPr lang="en-US">
                <a:solidFill>
                  <a:schemeClr val="accent2"/>
                </a:solidFill>
              </a:rPr>
              <a:t> </a:t>
            </a:r>
            <a:r>
              <a:rPr lang="el-GR">
                <a:solidFill>
                  <a:schemeClr val="accent2"/>
                </a:solidFill>
              </a:rPr>
              <a:t>για είσοδο </a:t>
            </a:r>
            <a:r>
              <a:rPr lang="en-US">
                <a:solidFill>
                  <a:schemeClr val="accent2"/>
                </a:solidFill>
              </a:rPr>
              <a:t>u</a:t>
            </a:r>
            <a:r>
              <a:rPr lang="en-US" baseline="-25000">
                <a:solidFill>
                  <a:schemeClr val="accent2"/>
                </a:solidFill>
              </a:rPr>
              <a:t>2</a:t>
            </a:r>
            <a:r>
              <a:rPr lang="en-US">
                <a:solidFill>
                  <a:schemeClr val="accent2"/>
                </a:solidFill>
              </a:rPr>
              <a:t>(t)</a:t>
            </a:r>
            <a:r>
              <a:rPr lang="el-GR">
                <a:solidFill>
                  <a:schemeClr val="accent2"/>
                </a:solidFill>
              </a:rPr>
              <a:t>=δ(</a:t>
            </a:r>
            <a:r>
              <a:rPr lang="en-US">
                <a:solidFill>
                  <a:schemeClr val="accent2"/>
                </a:solidFill>
              </a:rPr>
              <a:t>t</a:t>
            </a:r>
            <a:r>
              <a:rPr lang="el-GR">
                <a:solidFill>
                  <a:schemeClr val="accent2"/>
                </a:solidFill>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Footer Placeholder 2"/>
          <p:cNvSpPr>
            <a:spLocks noGrp="1"/>
          </p:cNvSpPr>
          <p:nvPr>
            <p:ph type="ftr" sz="quarter" idx="11"/>
          </p:nvPr>
        </p:nvSpPr>
        <p:spPr>
          <a:noFill/>
        </p:spPr>
        <p:txBody>
          <a:bodyPr/>
          <a:lstStyle/>
          <a:p>
            <a:r>
              <a:rPr lang="el-GR"/>
              <a:t>Σήματα και Συστήματα 1</a:t>
            </a:r>
          </a:p>
        </p:txBody>
      </p:sp>
      <p:sp>
        <p:nvSpPr>
          <p:cNvPr id="13319" name="Slide Number Placeholder 3"/>
          <p:cNvSpPr>
            <a:spLocks noGrp="1"/>
          </p:cNvSpPr>
          <p:nvPr>
            <p:ph type="sldNum" sz="quarter" idx="12"/>
          </p:nvPr>
        </p:nvSpPr>
        <p:spPr>
          <a:noFill/>
        </p:spPr>
        <p:txBody>
          <a:bodyPr/>
          <a:lstStyle/>
          <a:p>
            <a:fld id="{BFC5DC1F-7327-4A50-BB2A-103D4FF2C2B5}" type="slidenum">
              <a:rPr lang="el-GR"/>
              <a:pPr/>
              <a:t>43</a:t>
            </a:fld>
            <a:endParaRPr lang="el-GR"/>
          </a:p>
        </p:txBody>
      </p:sp>
      <p:sp>
        <p:nvSpPr>
          <p:cNvPr id="13320" name="Rectangle 16"/>
          <p:cNvSpPr>
            <a:spLocks noChangeArrowheads="1"/>
          </p:cNvSpPr>
          <p:nvPr/>
        </p:nvSpPr>
        <p:spPr bwMode="auto">
          <a:xfrm>
            <a:off x="827088" y="5084763"/>
            <a:ext cx="4465637" cy="936625"/>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3321"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a:t>
            </a:r>
            <a:r>
              <a:rPr lang="en-US" sz="2800" b="1"/>
              <a:t>3</a:t>
            </a:r>
            <a:r>
              <a:rPr lang="el-GR" sz="2800" b="1"/>
              <a:t>)</a:t>
            </a:r>
          </a:p>
        </p:txBody>
      </p:sp>
      <p:sp>
        <p:nvSpPr>
          <p:cNvPr id="13322"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3323" name="Text Box 6"/>
          <p:cNvSpPr txBox="1">
            <a:spLocks noChangeArrowheads="1"/>
          </p:cNvSpPr>
          <p:nvPr/>
        </p:nvSpPr>
        <p:spPr bwMode="auto">
          <a:xfrm>
            <a:off x="395288" y="1268413"/>
            <a:ext cx="5688012" cy="366712"/>
          </a:xfrm>
          <a:prstGeom prst="rect">
            <a:avLst/>
          </a:prstGeom>
          <a:noFill/>
          <a:ln w="9525" algn="ctr">
            <a:noFill/>
            <a:miter lim="800000"/>
            <a:headEnd/>
            <a:tailEnd/>
          </a:ln>
        </p:spPr>
        <p:txBody>
          <a:bodyPr>
            <a:spAutoFit/>
          </a:bodyPr>
          <a:lstStyle/>
          <a:p>
            <a:pPr>
              <a:spcBef>
                <a:spcPct val="50000"/>
              </a:spcBef>
            </a:pPr>
            <a:r>
              <a:rPr lang="el-GR"/>
              <a:t>Από το σχήμα (αριστερός βρόχος) :</a:t>
            </a:r>
          </a:p>
        </p:txBody>
      </p:sp>
      <p:graphicFrame>
        <p:nvGraphicFramePr>
          <p:cNvPr id="13314" name="Object 7"/>
          <p:cNvGraphicFramePr>
            <a:graphicFrameLocks noChangeAspect="1"/>
          </p:cNvGraphicFramePr>
          <p:nvPr/>
        </p:nvGraphicFramePr>
        <p:xfrm>
          <a:off x="900113" y="1628775"/>
          <a:ext cx="3689350" cy="811213"/>
        </p:xfrm>
        <a:graphic>
          <a:graphicData uri="http://schemas.openxmlformats.org/presentationml/2006/ole">
            <mc:AlternateContent xmlns:mc="http://schemas.openxmlformats.org/markup-compatibility/2006">
              <mc:Choice xmlns:v="urn:schemas-microsoft-com:vml" Requires="v">
                <p:oleObj spid="_x0000_s86022" name="Equation" r:id="rId3" imgW="1904760" imgH="419040" progId="">
                  <p:embed/>
                </p:oleObj>
              </mc:Choice>
              <mc:Fallback>
                <p:oleObj name="Equation" r:id="rId3" imgW="1904760" imgH="41904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628775"/>
                        <a:ext cx="3689350" cy="811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4" name="Text Box 8"/>
          <p:cNvSpPr txBox="1">
            <a:spLocks noChangeArrowheads="1"/>
          </p:cNvSpPr>
          <p:nvPr/>
        </p:nvSpPr>
        <p:spPr bwMode="auto">
          <a:xfrm>
            <a:off x="539750" y="2636838"/>
            <a:ext cx="3168650" cy="366712"/>
          </a:xfrm>
          <a:prstGeom prst="rect">
            <a:avLst/>
          </a:prstGeom>
          <a:noFill/>
          <a:ln w="9525" algn="ctr">
            <a:noFill/>
            <a:miter lim="800000"/>
            <a:headEnd/>
            <a:tailEnd/>
          </a:ln>
        </p:spPr>
        <p:txBody>
          <a:bodyPr>
            <a:spAutoFit/>
          </a:bodyPr>
          <a:lstStyle/>
          <a:p>
            <a:pPr>
              <a:spcBef>
                <a:spcPct val="50000"/>
              </a:spcBef>
            </a:pPr>
            <a:r>
              <a:rPr lang="el-GR"/>
              <a:t>Επίσης </a:t>
            </a:r>
          </a:p>
        </p:txBody>
      </p:sp>
      <p:graphicFrame>
        <p:nvGraphicFramePr>
          <p:cNvPr id="13315" name="Object 9"/>
          <p:cNvGraphicFramePr>
            <a:graphicFrameLocks noChangeAspect="1"/>
          </p:cNvGraphicFramePr>
          <p:nvPr/>
        </p:nvGraphicFramePr>
        <p:xfrm>
          <a:off x="1476375" y="2636838"/>
          <a:ext cx="2587625" cy="417512"/>
        </p:xfrm>
        <a:graphic>
          <a:graphicData uri="http://schemas.openxmlformats.org/presentationml/2006/ole">
            <mc:AlternateContent xmlns:mc="http://schemas.openxmlformats.org/markup-compatibility/2006">
              <mc:Choice xmlns:v="urn:schemas-microsoft-com:vml" Requires="v">
                <p:oleObj spid="_x0000_s86023" name="Equation" r:id="rId5" imgW="1574640" imgH="253800" progId="">
                  <p:embed/>
                </p:oleObj>
              </mc:Choice>
              <mc:Fallback>
                <p:oleObj name="Equation" r:id="rId5" imgW="1574640" imgH="253800" progId="">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2636838"/>
                        <a:ext cx="2587625"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5" name="AutoShape 10"/>
          <p:cNvSpPr>
            <a:spLocks noChangeArrowheads="1"/>
          </p:cNvSpPr>
          <p:nvPr/>
        </p:nvSpPr>
        <p:spPr bwMode="auto">
          <a:xfrm>
            <a:off x="5580063" y="1989138"/>
            <a:ext cx="1368425" cy="719137"/>
          </a:xfrm>
          <a:prstGeom prst="rightArrow">
            <a:avLst>
              <a:gd name="adj1" fmla="val 50000"/>
              <a:gd name="adj2" fmla="val 47572"/>
            </a:avLst>
          </a:prstGeom>
          <a:solidFill>
            <a:srgbClr val="BBE0E3"/>
          </a:solidFill>
          <a:ln w="9525" algn="ctr">
            <a:solidFill>
              <a:srgbClr val="000000"/>
            </a:solidFill>
            <a:miter lim="800000"/>
            <a:headEnd/>
            <a:tailEnd/>
          </a:ln>
        </p:spPr>
        <p:txBody>
          <a:bodyPr wrap="none" anchor="ctr"/>
          <a:lstStyle/>
          <a:p>
            <a:endParaRPr lang="el-GR"/>
          </a:p>
        </p:txBody>
      </p:sp>
      <p:sp>
        <p:nvSpPr>
          <p:cNvPr id="13326" name="AutoShape 12"/>
          <p:cNvSpPr>
            <a:spLocks noChangeArrowheads="1"/>
          </p:cNvSpPr>
          <p:nvPr/>
        </p:nvSpPr>
        <p:spPr bwMode="auto">
          <a:xfrm>
            <a:off x="468313" y="3644900"/>
            <a:ext cx="1008062" cy="360363"/>
          </a:xfrm>
          <a:prstGeom prst="rightArrow">
            <a:avLst>
              <a:gd name="adj1" fmla="val 50000"/>
              <a:gd name="adj2" fmla="val 69934"/>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3316" name="Object 13"/>
          <p:cNvGraphicFramePr>
            <a:graphicFrameLocks noChangeAspect="1"/>
          </p:cNvGraphicFramePr>
          <p:nvPr/>
        </p:nvGraphicFramePr>
        <p:xfrm>
          <a:off x="1979613" y="3500438"/>
          <a:ext cx="3455987" cy="612775"/>
        </p:xfrm>
        <a:graphic>
          <a:graphicData uri="http://schemas.openxmlformats.org/presentationml/2006/ole">
            <mc:AlternateContent xmlns:mc="http://schemas.openxmlformats.org/markup-compatibility/2006">
              <mc:Choice xmlns:v="urn:schemas-microsoft-com:vml" Requires="v">
                <p:oleObj spid="_x0000_s86024" name="Equation" r:id="rId7" imgW="2361960" imgH="419040" progId="">
                  <p:embed/>
                </p:oleObj>
              </mc:Choice>
              <mc:Fallback>
                <p:oleObj name="Equation" r:id="rId7" imgW="2361960" imgH="419040" progId="">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3500438"/>
                        <a:ext cx="3455987"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7" name="Text Box 14"/>
          <p:cNvSpPr txBox="1">
            <a:spLocks noChangeArrowheads="1"/>
          </p:cNvSpPr>
          <p:nvPr/>
        </p:nvSpPr>
        <p:spPr bwMode="auto">
          <a:xfrm>
            <a:off x="468313" y="4508500"/>
            <a:ext cx="5040312" cy="366713"/>
          </a:xfrm>
          <a:prstGeom prst="rect">
            <a:avLst/>
          </a:prstGeom>
          <a:noFill/>
          <a:ln w="9525" algn="ctr">
            <a:noFill/>
            <a:miter lim="800000"/>
            <a:headEnd/>
            <a:tailEnd/>
          </a:ln>
        </p:spPr>
        <p:txBody>
          <a:bodyPr>
            <a:spAutoFit/>
          </a:bodyPr>
          <a:lstStyle/>
          <a:p>
            <a:pPr>
              <a:spcBef>
                <a:spcPct val="50000"/>
              </a:spcBef>
            </a:pPr>
            <a:r>
              <a:rPr lang="el-GR"/>
              <a:t>Σε μορφή μεταβλητών κατάστασης:</a:t>
            </a:r>
          </a:p>
        </p:txBody>
      </p:sp>
      <p:graphicFrame>
        <p:nvGraphicFramePr>
          <p:cNvPr id="13317" name="Object 15"/>
          <p:cNvGraphicFramePr>
            <a:graphicFrameLocks noChangeAspect="1"/>
          </p:cNvGraphicFramePr>
          <p:nvPr/>
        </p:nvGraphicFramePr>
        <p:xfrm>
          <a:off x="1042988" y="5157788"/>
          <a:ext cx="4176712" cy="719137"/>
        </p:xfrm>
        <a:graphic>
          <a:graphicData uri="http://schemas.openxmlformats.org/presentationml/2006/ole">
            <mc:AlternateContent xmlns:mc="http://schemas.openxmlformats.org/markup-compatibility/2006">
              <mc:Choice xmlns:v="urn:schemas-microsoft-com:vml" Requires="v">
                <p:oleObj spid="_x0000_s86025" name="Equation" r:id="rId9" imgW="2286000" imgH="393480" progId="">
                  <p:embed/>
                </p:oleObj>
              </mc:Choice>
              <mc:Fallback>
                <p:oleObj name="Equation" r:id="rId9" imgW="2286000" imgH="393480" progId="">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2988" y="5157788"/>
                        <a:ext cx="4176712" cy="719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8" name="Text Box 17"/>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Footer Placeholder 2"/>
          <p:cNvSpPr>
            <a:spLocks noGrp="1"/>
          </p:cNvSpPr>
          <p:nvPr>
            <p:ph type="ftr" sz="quarter" idx="11"/>
          </p:nvPr>
        </p:nvSpPr>
        <p:spPr>
          <a:noFill/>
        </p:spPr>
        <p:txBody>
          <a:bodyPr/>
          <a:lstStyle/>
          <a:p>
            <a:r>
              <a:rPr lang="el-GR"/>
              <a:t>Σήματα και Συστήματα 1</a:t>
            </a:r>
          </a:p>
        </p:txBody>
      </p:sp>
      <p:sp>
        <p:nvSpPr>
          <p:cNvPr id="14343" name="Slide Number Placeholder 3"/>
          <p:cNvSpPr>
            <a:spLocks noGrp="1"/>
          </p:cNvSpPr>
          <p:nvPr>
            <p:ph type="sldNum" sz="quarter" idx="12"/>
          </p:nvPr>
        </p:nvSpPr>
        <p:spPr>
          <a:noFill/>
        </p:spPr>
        <p:txBody>
          <a:bodyPr/>
          <a:lstStyle/>
          <a:p>
            <a:fld id="{46A51C3A-8886-44A5-B0AF-373382D1A727}" type="slidenum">
              <a:rPr lang="el-GR"/>
              <a:pPr/>
              <a:t>44</a:t>
            </a:fld>
            <a:endParaRPr lang="el-GR"/>
          </a:p>
        </p:txBody>
      </p:sp>
      <p:sp>
        <p:nvSpPr>
          <p:cNvPr id="14344"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(14)</a:t>
            </a:r>
          </a:p>
        </p:txBody>
      </p:sp>
      <p:sp>
        <p:nvSpPr>
          <p:cNvPr id="14345"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4346" name="Text Box 6"/>
          <p:cNvSpPr txBox="1">
            <a:spLocks noChangeArrowheads="1"/>
          </p:cNvSpPr>
          <p:nvPr/>
        </p:nvSpPr>
        <p:spPr bwMode="auto">
          <a:xfrm>
            <a:off x="395288" y="1268413"/>
            <a:ext cx="5688012" cy="366712"/>
          </a:xfrm>
          <a:prstGeom prst="rect">
            <a:avLst/>
          </a:prstGeom>
          <a:noFill/>
          <a:ln w="9525" algn="ctr">
            <a:noFill/>
            <a:miter lim="800000"/>
            <a:headEnd/>
            <a:tailEnd/>
          </a:ln>
        </p:spPr>
        <p:txBody>
          <a:bodyPr>
            <a:spAutoFit/>
          </a:bodyPr>
          <a:lstStyle/>
          <a:p>
            <a:pPr>
              <a:spcBef>
                <a:spcPct val="50000"/>
              </a:spcBef>
            </a:pPr>
            <a:r>
              <a:rPr lang="el-GR"/>
              <a:t>Από το σχήμα (εξωτερικός  βρόχος) :</a:t>
            </a:r>
          </a:p>
        </p:txBody>
      </p:sp>
      <p:sp>
        <p:nvSpPr>
          <p:cNvPr id="14347" name="Text Box 8"/>
          <p:cNvSpPr txBox="1">
            <a:spLocks noChangeArrowheads="1"/>
          </p:cNvSpPr>
          <p:nvPr/>
        </p:nvSpPr>
        <p:spPr bwMode="auto">
          <a:xfrm>
            <a:off x="539750" y="2636838"/>
            <a:ext cx="3168650" cy="366712"/>
          </a:xfrm>
          <a:prstGeom prst="rect">
            <a:avLst/>
          </a:prstGeom>
          <a:noFill/>
          <a:ln w="9525" algn="ctr">
            <a:noFill/>
            <a:miter lim="800000"/>
            <a:headEnd/>
            <a:tailEnd/>
          </a:ln>
        </p:spPr>
        <p:txBody>
          <a:bodyPr>
            <a:spAutoFit/>
          </a:bodyPr>
          <a:lstStyle/>
          <a:p>
            <a:pPr>
              <a:spcBef>
                <a:spcPct val="50000"/>
              </a:spcBef>
            </a:pPr>
            <a:r>
              <a:rPr lang="el-GR"/>
              <a:t>Επίσης </a:t>
            </a:r>
          </a:p>
        </p:txBody>
      </p:sp>
      <p:graphicFrame>
        <p:nvGraphicFramePr>
          <p:cNvPr id="14338" name="Object 9"/>
          <p:cNvGraphicFramePr>
            <a:graphicFrameLocks noChangeAspect="1"/>
          </p:cNvGraphicFramePr>
          <p:nvPr/>
        </p:nvGraphicFramePr>
        <p:xfrm>
          <a:off x="1619250" y="2492375"/>
          <a:ext cx="2520950" cy="735013"/>
        </p:xfrm>
        <a:graphic>
          <a:graphicData uri="http://schemas.openxmlformats.org/presentationml/2006/ole">
            <mc:AlternateContent xmlns:mc="http://schemas.openxmlformats.org/markup-compatibility/2006">
              <mc:Choice xmlns:v="urn:schemas-microsoft-com:vml" Requires="v">
                <p:oleObj spid="_x0000_s87046" name="Equation" r:id="rId3" imgW="1434960" imgH="419040" progId="">
                  <p:embed/>
                </p:oleObj>
              </mc:Choice>
              <mc:Fallback>
                <p:oleObj name="Equation" r:id="rId3" imgW="1434960" imgH="419040" progId="">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492375"/>
                        <a:ext cx="2520950" cy="73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8" name="AutoShape 10"/>
          <p:cNvSpPr>
            <a:spLocks noChangeArrowheads="1"/>
          </p:cNvSpPr>
          <p:nvPr/>
        </p:nvSpPr>
        <p:spPr bwMode="auto">
          <a:xfrm>
            <a:off x="5580063" y="1989138"/>
            <a:ext cx="1368425" cy="719137"/>
          </a:xfrm>
          <a:prstGeom prst="rightArrow">
            <a:avLst>
              <a:gd name="adj1" fmla="val 50000"/>
              <a:gd name="adj2" fmla="val 47572"/>
            </a:avLst>
          </a:prstGeom>
          <a:solidFill>
            <a:srgbClr val="BBE0E3"/>
          </a:solidFill>
          <a:ln w="9525" algn="ctr">
            <a:solidFill>
              <a:srgbClr val="000000"/>
            </a:solidFill>
            <a:miter lim="800000"/>
            <a:headEnd/>
            <a:tailEnd/>
          </a:ln>
        </p:spPr>
        <p:txBody>
          <a:bodyPr wrap="none" anchor="ctr"/>
          <a:lstStyle/>
          <a:p>
            <a:endParaRPr lang="el-GR"/>
          </a:p>
        </p:txBody>
      </p:sp>
      <p:sp>
        <p:nvSpPr>
          <p:cNvPr id="14349" name="AutoShape 11"/>
          <p:cNvSpPr>
            <a:spLocks noChangeArrowheads="1"/>
          </p:cNvSpPr>
          <p:nvPr/>
        </p:nvSpPr>
        <p:spPr bwMode="auto">
          <a:xfrm>
            <a:off x="468313" y="3644900"/>
            <a:ext cx="863600" cy="288925"/>
          </a:xfrm>
          <a:prstGeom prst="rightArrow">
            <a:avLst>
              <a:gd name="adj1" fmla="val 50000"/>
              <a:gd name="adj2" fmla="val 74725"/>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4339" name="Object 12"/>
          <p:cNvGraphicFramePr>
            <a:graphicFrameLocks noChangeAspect="1"/>
          </p:cNvGraphicFramePr>
          <p:nvPr/>
        </p:nvGraphicFramePr>
        <p:xfrm>
          <a:off x="1403350" y="1844675"/>
          <a:ext cx="3890963" cy="488950"/>
        </p:xfrm>
        <a:graphic>
          <a:graphicData uri="http://schemas.openxmlformats.org/presentationml/2006/ole">
            <mc:AlternateContent xmlns:mc="http://schemas.openxmlformats.org/markup-compatibility/2006">
              <mc:Choice xmlns:v="urn:schemas-microsoft-com:vml" Requires="v">
                <p:oleObj spid="_x0000_s87047" name="Equation" r:id="rId5" imgW="2019240" imgH="253800" progId="">
                  <p:embed/>
                </p:oleObj>
              </mc:Choice>
              <mc:Fallback>
                <p:oleObj name="Equation" r:id="rId5" imgW="2019240" imgH="253800" progId="">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350" y="1844675"/>
                        <a:ext cx="3890963"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0" name="Object 13"/>
          <p:cNvGraphicFramePr>
            <a:graphicFrameLocks noChangeAspect="1"/>
          </p:cNvGraphicFramePr>
          <p:nvPr/>
        </p:nvGraphicFramePr>
        <p:xfrm>
          <a:off x="1692275" y="3357563"/>
          <a:ext cx="5187950" cy="928687"/>
        </p:xfrm>
        <a:graphic>
          <a:graphicData uri="http://schemas.openxmlformats.org/presentationml/2006/ole">
            <mc:AlternateContent xmlns:mc="http://schemas.openxmlformats.org/markup-compatibility/2006">
              <mc:Choice xmlns:v="urn:schemas-microsoft-com:vml" Requires="v">
                <p:oleObj spid="_x0000_s87048" name="Equation" r:id="rId7" imgW="2692080" imgH="482400" progId="">
                  <p:embed/>
                </p:oleObj>
              </mc:Choice>
              <mc:Fallback>
                <p:oleObj name="Equation" r:id="rId7" imgW="2692080" imgH="482400" progId="">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2275" y="3357563"/>
                        <a:ext cx="5187950"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0" name="AutoShape 14"/>
          <p:cNvSpPr>
            <a:spLocks noChangeArrowheads="1"/>
          </p:cNvSpPr>
          <p:nvPr/>
        </p:nvSpPr>
        <p:spPr bwMode="auto">
          <a:xfrm>
            <a:off x="7235825" y="3573463"/>
            <a:ext cx="865188" cy="287337"/>
          </a:xfrm>
          <a:prstGeom prst="rightArrow">
            <a:avLst>
              <a:gd name="adj1" fmla="val 50000"/>
              <a:gd name="adj2" fmla="val 75276"/>
            </a:avLst>
          </a:prstGeom>
          <a:solidFill>
            <a:srgbClr val="BBE0E3"/>
          </a:solidFill>
          <a:ln w="9525" algn="ctr">
            <a:solidFill>
              <a:srgbClr val="000000"/>
            </a:solidFill>
            <a:miter lim="800000"/>
            <a:headEnd/>
            <a:tailEnd/>
          </a:ln>
        </p:spPr>
        <p:txBody>
          <a:bodyPr wrap="none" anchor="ctr"/>
          <a:lstStyle/>
          <a:p>
            <a:endParaRPr lang="el-GR"/>
          </a:p>
        </p:txBody>
      </p:sp>
      <p:sp>
        <p:nvSpPr>
          <p:cNvPr id="14351" name="AutoShape 15"/>
          <p:cNvSpPr>
            <a:spLocks noChangeArrowheads="1"/>
          </p:cNvSpPr>
          <p:nvPr/>
        </p:nvSpPr>
        <p:spPr bwMode="auto">
          <a:xfrm>
            <a:off x="468313" y="5084763"/>
            <a:ext cx="865187" cy="287337"/>
          </a:xfrm>
          <a:prstGeom prst="rightArrow">
            <a:avLst>
              <a:gd name="adj1" fmla="val 50000"/>
              <a:gd name="adj2" fmla="val 75276"/>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4341" name="Object 16"/>
          <p:cNvGraphicFramePr>
            <a:graphicFrameLocks noChangeAspect="1"/>
          </p:cNvGraphicFramePr>
          <p:nvPr/>
        </p:nvGraphicFramePr>
        <p:xfrm>
          <a:off x="1619250" y="4797425"/>
          <a:ext cx="5951538" cy="812800"/>
        </p:xfrm>
        <a:graphic>
          <a:graphicData uri="http://schemas.openxmlformats.org/presentationml/2006/ole">
            <mc:AlternateContent xmlns:mc="http://schemas.openxmlformats.org/markup-compatibility/2006">
              <mc:Choice xmlns:v="urn:schemas-microsoft-com:vml" Requires="v">
                <p:oleObj spid="_x0000_s87049" name="Equation" r:id="rId9" imgW="3340080" imgH="457200" progId="">
                  <p:embed/>
                </p:oleObj>
              </mc:Choice>
              <mc:Fallback>
                <p:oleObj name="Equation" r:id="rId9" imgW="3340080" imgH="457200" progId="">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250" y="4797425"/>
                        <a:ext cx="5951538"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2" name="Text Box 17"/>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2"/>
          <p:cNvSpPr>
            <a:spLocks noGrp="1"/>
          </p:cNvSpPr>
          <p:nvPr>
            <p:ph type="ftr" sz="quarter" idx="11"/>
          </p:nvPr>
        </p:nvSpPr>
        <p:spPr>
          <a:noFill/>
        </p:spPr>
        <p:txBody>
          <a:bodyPr/>
          <a:lstStyle/>
          <a:p>
            <a:r>
              <a:rPr lang="el-GR"/>
              <a:t>Σήματα και Συστήματα 1</a:t>
            </a:r>
          </a:p>
        </p:txBody>
      </p:sp>
      <p:sp>
        <p:nvSpPr>
          <p:cNvPr id="15365" name="Slide Number Placeholder 3"/>
          <p:cNvSpPr>
            <a:spLocks noGrp="1"/>
          </p:cNvSpPr>
          <p:nvPr>
            <p:ph type="sldNum" sz="quarter" idx="12"/>
          </p:nvPr>
        </p:nvSpPr>
        <p:spPr>
          <a:noFill/>
        </p:spPr>
        <p:txBody>
          <a:bodyPr/>
          <a:lstStyle/>
          <a:p>
            <a:fld id="{E376D730-EA3D-41E2-9C53-9D2476A71D64}" type="slidenum">
              <a:rPr lang="el-GR"/>
              <a:pPr/>
              <a:t>45</a:t>
            </a:fld>
            <a:endParaRPr lang="el-GR"/>
          </a:p>
        </p:txBody>
      </p:sp>
      <p:sp>
        <p:nvSpPr>
          <p:cNvPr id="15366" name="Rectangle 13"/>
          <p:cNvSpPr>
            <a:spLocks noChangeArrowheads="1"/>
          </p:cNvSpPr>
          <p:nvPr/>
        </p:nvSpPr>
        <p:spPr bwMode="auto">
          <a:xfrm>
            <a:off x="1042988" y="3573463"/>
            <a:ext cx="6265862" cy="1871662"/>
          </a:xfrm>
          <a:prstGeom prst="rect">
            <a:avLst/>
          </a:prstGeom>
          <a:solidFill>
            <a:schemeClr val="hlink"/>
          </a:solidFill>
          <a:ln w="9525" algn="ctr">
            <a:solidFill>
              <a:srgbClr val="000000"/>
            </a:solidFill>
            <a:miter lim="800000"/>
            <a:headEnd/>
            <a:tailEnd/>
          </a:ln>
        </p:spPr>
        <p:txBody>
          <a:bodyPr wrap="none" anchor="ctr"/>
          <a:lstStyle/>
          <a:p>
            <a:endParaRPr lang="el-GR"/>
          </a:p>
        </p:txBody>
      </p:sp>
      <p:sp>
        <p:nvSpPr>
          <p:cNvPr id="15367" name="Rectangle 8"/>
          <p:cNvSpPr>
            <a:spLocks noChangeArrowheads="1"/>
          </p:cNvSpPr>
          <p:nvPr/>
        </p:nvSpPr>
        <p:spPr bwMode="auto">
          <a:xfrm>
            <a:off x="1187450" y="1844675"/>
            <a:ext cx="5832475" cy="792163"/>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5368"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(15)</a:t>
            </a:r>
          </a:p>
        </p:txBody>
      </p:sp>
      <p:sp>
        <p:nvSpPr>
          <p:cNvPr id="15369"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5370" name="Text Box 6"/>
          <p:cNvSpPr txBox="1">
            <a:spLocks noChangeArrowheads="1"/>
          </p:cNvSpPr>
          <p:nvPr/>
        </p:nvSpPr>
        <p:spPr bwMode="auto">
          <a:xfrm>
            <a:off x="468313" y="1341438"/>
            <a:ext cx="5040312" cy="366712"/>
          </a:xfrm>
          <a:prstGeom prst="rect">
            <a:avLst/>
          </a:prstGeom>
          <a:noFill/>
          <a:ln w="9525" algn="ctr">
            <a:noFill/>
            <a:miter lim="800000"/>
            <a:headEnd/>
            <a:tailEnd/>
          </a:ln>
        </p:spPr>
        <p:txBody>
          <a:bodyPr>
            <a:spAutoFit/>
          </a:bodyPr>
          <a:lstStyle/>
          <a:p>
            <a:pPr>
              <a:spcBef>
                <a:spcPct val="50000"/>
              </a:spcBef>
            </a:pPr>
            <a:r>
              <a:rPr lang="el-GR"/>
              <a:t>Σε μορφή μεταβλητών κατάστασης:</a:t>
            </a:r>
          </a:p>
        </p:txBody>
      </p:sp>
      <p:graphicFrame>
        <p:nvGraphicFramePr>
          <p:cNvPr id="15362" name="Object 7"/>
          <p:cNvGraphicFramePr>
            <a:graphicFrameLocks noChangeAspect="1"/>
          </p:cNvGraphicFramePr>
          <p:nvPr/>
        </p:nvGraphicFramePr>
        <p:xfrm>
          <a:off x="1187450" y="1844675"/>
          <a:ext cx="5792788" cy="768350"/>
        </p:xfrm>
        <a:graphic>
          <a:graphicData uri="http://schemas.openxmlformats.org/presentationml/2006/ole">
            <mc:AlternateContent xmlns:mc="http://schemas.openxmlformats.org/markup-compatibility/2006">
              <mc:Choice xmlns:v="urn:schemas-microsoft-com:vml" Requires="v">
                <p:oleObj spid="_x0000_s88068" name="Equation" r:id="rId3" imgW="3251160" imgH="431640" progId="">
                  <p:embed/>
                </p:oleObj>
              </mc:Choice>
              <mc:Fallback>
                <p:oleObj name="Equation" r:id="rId3" imgW="3251160" imgH="43164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844675"/>
                        <a:ext cx="5792788"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1" name="Text Box 9"/>
          <p:cNvSpPr txBox="1">
            <a:spLocks noChangeArrowheads="1"/>
          </p:cNvSpPr>
          <p:nvPr/>
        </p:nvSpPr>
        <p:spPr bwMode="auto">
          <a:xfrm>
            <a:off x="323850" y="4149725"/>
            <a:ext cx="1511300" cy="366713"/>
          </a:xfrm>
          <a:prstGeom prst="rect">
            <a:avLst/>
          </a:prstGeom>
          <a:noFill/>
          <a:ln w="9525" algn="ctr">
            <a:noFill/>
            <a:miter lim="800000"/>
            <a:headEnd/>
            <a:tailEnd/>
          </a:ln>
        </p:spPr>
        <p:txBody>
          <a:bodyPr>
            <a:spAutoFit/>
          </a:bodyPr>
          <a:lstStyle/>
          <a:p>
            <a:pPr>
              <a:spcBef>
                <a:spcPct val="50000"/>
              </a:spcBef>
            </a:pPr>
            <a:r>
              <a:rPr lang="el-GR"/>
              <a:t>Έτσι:</a:t>
            </a:r>
          </a:p>
        </p:txBody>
      </p:sp>
      <p:graphicFrame>
        <p:nvGraphicFramePr>
          <p:cNvPr id="15363" name="Object 10"/>
          <p:cNvGraphicFramePr>
            <a:graphicFrameLocks noChangeAspect="1"/>
          </p:cNvGraphicFramePr>
          <p:nvPr/>
        </p:nvGraphicFramePr>
        <p:xfrm>
          <a:off x="1187450" y="3716338"/>
          <a:ext cx="6032500" cy="1460500"/>
        </p:xfrm>
        <a:graphic>
          <a:graphicData uri="http://schemas.openxmlformats.org/presentationml/2006/ole">
            <mc:AlternateContent xmlns:mc="http://schemas.openxmlformats.org/markup-compatibility/2006">
              <mc:Choice xmlns:v="urn:schemas-microsoft-com:vml" Requires="v">
                <p:oleObj spid="_x0000_s88069" name="Equation" r:id="rId5" imgW="3568680" imgH="863280" progId="">
                  <p:embed/>
                </p:oleObj>
              </mc:Choice>
              <mc:Fallback>
                <p:oleObj name="Equation" r:id="rId5" imgW="3568680" imgH="863280"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3716338"/>
                        <a:ext cx="6032500" cy="146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2" name="Text Box 12"/>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2"/>
          <p:cNvSpPr>
            <a:spLocks noGrp="1"/>
          </p:cNvSpPr>
          <p:nvPr>
            <p:ph type="ftr" sz="quarter" idx="11"/>
          </p:nvPr>
        </p:nvSpPr>
        <p:spPr>
          <a:noFill/>
        </p:spPr>
        <p:txBody>
          <a:bodyPr/>
          <a:lstStyle/>
          <a:p>
            <a:r>
              <a:rPr lang="el-GR"/>
              <a:t>Σήματα και Συστήματα 1</a:t>
            </a:r>
          </a:p>
        </p:txBody>
      </p:sp>
      <p:sp>
        <p:nvSpPr>
          <p:cNvPr id="16389" name="Slide Number Placeholder 3"/>
          <p:cNvSpPr>
            <a:spLocks noGrp="1"/>
          </p:cNvSpPr>
          <p:nvPr>
            <p:ph type="sldNum" sz="quarter" idx="12"/>
          </p:nvPr>
        </p:nvSpPr>
        <p:spPr>
          <a:noFill/>
        </p:spPr>
        <p:txBody>
          <a:bodyPr/>
          <a:lstStyle/>
          <a:p>
            <a:fld id="{A3A70556-7740-4E0F-987A-FDC4EB947AA3}" type="slidenum">
              <a:rPr lang="el-GR"/>
              <a:pPr/>
              <a:t>46</a:t>
            </a:fld>
            <a:endParaRPr lang="el-GR"/>
          </a:p>
        </p:txBody>
      </p:sp>
      <p:sp>
        <p:nvSpPr>
          <p:cNvPr id="16390" name="Rectangle 8"/>
          <p:cNvSpPr>
            <a:spLocks noChangeArrowheads="1"/>
          </p:cNvSpPr>
          <p:nvPr/>
        </p:nvSpPr>
        <p:spPr bwMode="auto">
          <a:xfrm>
            <a:off x="827088" y="1844675"/>
            <a:ext cx="6913562" cy="1512888"/>
          </a:xfrm>
          <a:prstGeom prst="rect">
            <a:avLst/>
          </a:prstGeom>
          <a:solidFill>
            <a:schemeClr val="hlink"/>
          </a:solidFill>
          <a:ln w="9525" algn="ctr">
            <a:solidFill>
              <a:srgbClr val="000000"/>
            </a:solidFill>
            <a:miter lim="800000"/>
            <a:headEnd/>
            <a:tailEnd/>
          </a:ln>
        </p:spPr>
        <p:txBody>
          <a:bodyPr wrap="none" anchor="ctr"/>
          <a:lstStyle/>
          <a:p>
            <a:endParaRPr lang="el-GR"/>
          </a:p>
        </p:txBody>
      </p:sp>
      <p:sp>
        <p:nvSpPr>
          <p:cNvPr id="16391"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(16)</a:t>
            </a:r>
          </a:p>
        </p:txBody>
      </p:sp>
      <p:sp>
        <p:nvSpPr>
          <p:cNvPr id="16392"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6393" name="Text Box 6"/>
          <p:cNvSpPr txBox="1">
            <a:spLocks noChangeArrowheads="1"/>
          </p:cNvSpPr>
          <p:nvPr/>
        </p:nvSpPr>
        <p:spPr bwMode="auto">
          <a:xfrm>
            <a:off x="395288" y="1341438"/>
            <a:ext cx="7199312" cy="366712"/>
          </a:xfrm>
          <a:prstGeom prst="rect">
            <a:avLst/>
          </a:prstGeom>
          <a:noFill/>
          <a:ln w="9525" algn="ctr">
            <a:noFill/>
            <a:miter lim="800000"/>
            <a:headEnd/>
            <a:tailEnd/>
          </a:ln>
        </p:spPr>
        <p:txBody>
          <a:bodyPr>
            <a:spAutoFit/>
          </a:bodyPr>
          <a:lstStyle/>
          <a:p>
            <a:pPr>
              <a:spcBef>
                <a:spcPct val="50000"/>
              </a:spcBef>
            </a:pPr>
            <a:r>
              <a:rPr lang="el-GR"/>
              <a:t>Αν θεωρηθούν ως έξοδοι τα ρεύματα </a:t>
            </a:r>
            <a:r>
              <a:rPr lang="en-US"/>
              <a:t>i</a:t>
            </a:r>
            <a:r>
              <a:rPr lang="en-US" baseline="-25000"/>
              <a:t>1</a:t>
            </a:r>
            <a:r>
              <a:rPr lang="el-GR"/>
              <a:t> και </a:t>
            </a:r>
            <a:r>
              <a:rPr lang="en-US"/>
              <a:t>i</a:t>
            </a:r>
            <a:r>
              <a:rPr lang="en-US" baseline="-25000"/>
              <a:t>L</a:t>
            </a:r>
            <a:r>
              <a:rPr lang="en-US"/>
              <a:t> </a:t>
            </a:r>
            <a:r>
              <a:rPr lang="el-GR"/>
              <a:t>τότε:</a:t>
            </a:r>
          </a:p>
        </p:txBody>
      </p:sp>
      <p:graphicFrame>
        <p:nvGraphicFramePr>
          <p:cNvPr id="16386" name="Object 7"/>
          <p:cNvGraphicFramePr>
            <a:graphicFrameLocks noChangeAspect="1"/>
          </p:cNvGraphicFramePr>
          <p:nvPr/>
        </p:nvGraphicFramePr>
        <p:xfrm>
          <a:off x="971550" y="1989138"/>
          <a:ext cx="6696075" cy="1255712"/>
        </p:xfrm>
        <a:graphic>
          <a:graphicData uri="http://schemas.openxmlformats.org/presentationml/2006/ole">
            <mc:AlternateContent xmlns:mc="http://schemas.openxmlformats.org/markup-compatibility/2006">
              <mc:Choice xmlns:v="urn:schemas-microsoft-com:vml" Requires="v">
                <p:oleObj spid="_x0000_s89092" name="Equation" r:id="rId3" imgW="3657600" imgH="685800" progId="">
                  <p:embed/>
                </p:oleObj>
              </mc:Choice>
              <mc:Fallback>
                <p:oleObj name="Equation" r:id="rId3" imgW="3657600" imgH="68580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989138"/>
                        <a:ext cx="6696075" cy="1255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4" name="Text Box 9"/>
          <p:cNvSpPr txBox="1">
            <a:spLocks noChangeArrowheads="1"/>
          </p:cNvSpPr>
          <p:nvPr/>
        </p:nvSpPr>
        <p:spPr bwMode="auto">
          <a:xfrm>
            <a:off x="1258888" y="4437063"/>
            <a:ext cx="1081087" cy="366712"/>
          </a:xfrm>
          <a:prstGeom prst="rect">
            <a:avLst/>
          </a:prstGeom>
          <a:noFill/>
          <a:ln w="9525" algn="ctr">
            <a:noFill/>
            <a:miter lim="800000"/>
            <a:headEnd/>
            <a:tailEnd/>
          </a:ln>
        </p:spPr>
        <p:txBody>
          <a:bodyPr>
            <a:spAutoFit/>
          </a:bodyPr>
          <a:lstStyle/>
          <a:p>
            <a:pPr>
              <a:spcBef>
                <a:spcPct val="50000"/>
              </a:spcBef>
            </a:pPr>
            <a:r>
              <a:rPr lang="el-GR"/>
              <a:t>Αν</a:t>
            </a:r>
          </a:p>
        </p:txBody>
      </p:sp>
      <p:graphicFrame>
        <p:nvGraphicFramePr>
          <p:cNvPr id="16387" name="Object 10"/>
          <p:cNvGraphicFramePr>
            <a:graphicFrameLocks noChangeAspect="1"/>
          </p:cNvGraphicFramePr>
          <p:nvPr/>
        </p:nvGraphicFramePr>
        <p:xfrm>
          <a:off x="2627313" y="4221163"/>
          <a:ext cx="2087562" cy="1130300"/>
        </p:xfrm>
        <a:graphic>
          <a:graphicData uri="http://schemas.openxmlformats.org/presentationml/2006/ole">
            <mc:AlternateContent xmlns:mc="http://schemas.openxmlformats.org/markup-compatibility/2006">
              <mc:Choice xmlns:v="urn:schemas-microsoft-com:vml" Requires="v">
                <p:oleObj spid="_x0000_s89093" name="Equation" r:id="rId5" imgW="1218960" imgH="660240" progId="">
                  <p:embed/>
                </p:oleObj>
              </mc:Choice>
              <mc:Fallback>
                <p:oleObj name="Equation" r:id="rId5" imgW="1218960" imgH="660240"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313" y="4221163"/>
                        <a:ext cx="2087562"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5" name="Text Box 11"/>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Footer Placeholder 2"/>
          <p:cNvSpPr>
            <a:spLocks noGrp="1"/>
          </p:cNvSpPr>
          <p:nvPr>
            <p:ph type="ftr" sz="quarter" idx="11"/>
          </p:nvPr>
        </p:nvSpPr>
        <p:spPr>
          <a:noFill/>
        </p:spPr>
        <p:txBody>
          <a:bodyPr/>
          <a:lstStyle/>
          <a:p>
            <a:r>
              <a:rPr lang="el-GR"/>
              <a:t>Σήματα και Συστήματα 1</a:t>
            </a:r>
          </a:p>
        </p:txBody>
      </p:sp>
      <p:sp>
        <p:nvSpPr>
          <p:cNvPr id="17416" name="Slide Number Placeholder 3"/>
          <p:cNvSpPr>
            <a:spLocks noGrp="1"/>
          </p:cNvSpPr>
          <p:nvPr>
            <p:ph type="sldNum" sz="quarter" idx="12"/>
          </p:nvPr>
        </p:nvSpPr>
        <p:spPr>
          <a:noFill/>
        </p:spPr>
        <p:txBody>
          <a:bodyPr/>
          <a:lstStyle/>
          <a:p>
            <a:fld id="{A5FC316C-3BF8-4811-B64B-E622A1D5FDC8}" type="slidenum">
              <a:rPr lang="el-GR"/>
              <a:pPr/>
              <a:t>47</a:t>
            </a:fld>
            <a:endParaRPr lang="el-GR"/>
          </a:p>
        </p:txBody>
      </p:sp>
      <p:sp>
        <p:nvSpPr>
          <p:cNvPr id="17417" name="Rectangle 16"/>
          <p:cNvSpPr>
            <a:spLocks noChangeArrowheads="1"/>
          </p:cNvSpPr>
          <p:nvPr/>
        </p:nvSpPr>
        <p:spPr bwMode="auto">
          <a:xfrm>
            <a:off x="6227763" y="1268413"/>
            <a:ext cx="1944687" cy="576262"/>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7418"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(17)</a:t>
            </a:r>
          </a:p>
        </p:txBody>
      </p:sp>
      <p:sp>
        <p:nvSpPr>
          <p:cNvPr id="17419"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7420" name="Text Box 6"/>
          <p:cNvSpPr txBox="1">
            <a:spLocks noChangeArrowheads="1"/>
          </p:cNvSpPr>
          <p:nvPr/>
        </p:nvSpPr>
        <p:spPr bwMode="auto">
          <a:xfrm>
            <a:off x="395288" y="1341438"/>
            <a:ext cx="8353425" cy="366712"/>
          </a:xfrm>
          <a:prstGeom prst="rect">
            <a:avLst/>
          </a:prstGeom>
          <a:noFill/>
          <a:ln w="9525" algn="ctr">
            <a:noFill/>
            <a:miter lim="800000"/>
            <a:headEnd/>
            <a:tailEnd/>
          </a:ln>
        </p:spPr>
        <p:txBody>
          <a:bodyPr>
            <a:spAutoFit/>
          </a:bodyPr>
          <a:lstStyle/>
          <a:p>
            <a:pPr>
              <a:spcBef>
                <a:spcPct val="50000"/>
              </a:spcBef>
            </a:pPr>
            <a:r>
              <a:rPr lang="el-GR"/>
              <a:t>Επειδή το σύστημα είναι γραμμικό και χρονικά αμετάβλητο, </a:t>
            </a:r>
          </a:p>
        </p:txBody>
      </p:sp>
      <p:graphicFrame>
        <p:nvGraphicFramePr>
          <p:cNvPr id="17410" name="Object 7"/>
          <p:cNvGraphicFramePr>
            <a:graphicFrameLocks noChangeAspect="1"/>
          </p:cNvGraphicFramePr>
          <p:nvPr/>
        </p:nvGraphicFramePr>
        <p:xfrm>
          <a:off x="6300788" y="1341438"/>
          <a:ext cx="1828800" cy="434975"/>
        </p:xfrm>
        <a:graphic>
          <a:graphicData uri="http://schemas.openxmlformats.org/presentationml/2006/ole">
            <mc:AlternateContent xmlns:mc="http://schemas.openxmlformats.org/markup-compatibility/2006">
              <mc:Choice xmlns:v="urn:schemas-microsoft-com:vml" Requires="v">
                <p:oleObj spid="_x0000_s90119" name="Equation" r:id="rId3" imgW="1066680" imgH="253800" progId="">
                  <p:embed/>
                </p:oleObj>
              </mc:Choice>
              <mc:Fallback>
                <p:oleObj name="Equation" r:id="rId3" imgW="1066680" imgH="25380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1341438"/>
                        <a:ext cx="182880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8"/>
          <p:cNvGraphicFramePr>
            <a:graphicFrameLocks noChangeAspect="1"/>
          </p:cNvGraphicFramePr>
          <p:nvPr/>
        </p:nvGraphicFramePr>
        <p:xfrm>
          <a:off x="611188" y="1989138"/>
          <a:ext cx="1368425" cy="693737"/>
        </p:xfrm>
        <a:graphic>
          <a:graphicData uri="http://schemas.openxmlformats.org/presentationml/2006/ole">
            <mc:AlternateContent xmlns:mc="http://schemas.openxmlformats.org/markup-compatibility/2006">
              <mc:Choice xmlns:v="urn:schemas-microsoft-com:vml" Requires="v">
                <p:oleObj spid="_x0000_s90120" name="Equation" r:id="rId5" imgW="901440" imgH="457200" progId="">
                  <p:embed/>
                </p:oleObj>
              </mc:Choice>
              <mc:Fallback>
                <p:oleObj name="Equation" r:id="rId5" imgW="901440" imgH="457200"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1989138"/>
                        <a:ext cx="1368425" cy="693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2" name="Object 9"/>
          <p:cNvGraphicFramePr>
            <a:graphicFrameLocks noChangeAspect="1"/>
          </p:cNvGraphicFramePr>
          <p:nvPr/>
        </p:nvGraphicFramePr>
        <p:xfrm>
          <a:off x="2843213" y="2060575"/>
          <a:ext cx="1439862" cy="682625"/>
        </p:xfrm>
        <a:graphic>
          <a:graphicData uri="http://schemas.openxmlformats.org/presentationml/2006/ole">
            <mc:AlternateContent xmlns:mc="http://schemas.openxmlformats.org/markup-compatibility/2006">
              <mc:Choice xmlns:v="urn:schemas-microsoft-com:vml" Requires="v">
                <p:oleObj spid="_x0000_s90121" name="Equation" r:id="rId7" imgW="965160" imgH="457200" progId="">
                  <p:embed/>
                </p:oleObj>
              </mc:Choice>
              <mc:Fallback>
                <p:oleObj name="Equation" r:id="rId7" imgW="965160" imgH="457200" progId="">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3213" y="2060575"/>
                        <a:ext cx="1439862"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3" name="Object 10"/>
          <p:cNvGraphicFramePr>
            <a:graphicFrameLocks noChangeAspect="1"/>
          </p:cNvGraphicFramePr>
          <p:nvPr/>
        </p:nvGraphicFramePr>
        <p:xfrm>
          <a:off x="4859338" y="2060575"/>
          <a:ext cx="1655762" cy="685800"/>
        </p:xfrm>
        <a:graphic>
          <a:graphicData uri="http://schemas.openxmlformats.org/presentationml/2006/ole">
            <mc:AlternateContent xmlns:mc="http://schemas.openxmlformats.org/markup-compatibility/2006">
              <mc:Choice xmlns:v="urn:schemas-microsoft-com:vml" Requires="v">
                <p:oleObj spid="_x0000_s90122" name="Equation" r:id="rId9" imgW="1104840" imgH="457200" progId="">
                  <p:embed/>
                </p:oleObj>
              </mc:Choice>
              <mc:Fallback>
                <p:oleObj name="Equation" r:id="rId9" imgW="1104840" imgH="457200" progId="">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59338" y="2060575"/>
                        <a:ext cx="16557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1" name="Text Box 11"/>
          <p:cNvSpPr txBox="1">
            <a:spLocks noChangeArrowheads="1"/>
          </p:cNvSpPr>
          <p:nvPr/>
        </p:nvSpPr>
        <p:spPr bwMode="auto">
          <a:xfrm>
            <a:off x="395288" y="4076700"/>
            <a:ext cx="6983412" cy="366713"/>
          </a:xfrm>
          <a:prstGeom prst="rect">
            <a:avLst/>
          </a:prstGeom>
          <a:noFill/>
          <a:ln w="9525" algn="ctr">
            <a:noFill/>
            <a:miter lim="800000"/>
            <a:headEnd/>
            <a:tailEnd/>
          </a:ln>
        </p:spPr>
        <p:txBody>
          <a:bodyPr>
            <a:spAutoFit/>
          </a:bodyPr>
          <a:lstStyle/>
          <a:p>
            <a:pPr>
              <a:spcBef>
                <a:spcPct val="50000"/>
              </a:spcBef>
            </a:pPr>
            <a:r>
              <a:rPr lang="el-GR"/>
              <a:t>Από τα παραπάνω φαίνεται ότι η μήτρα διέλευσης έχει τη μορφή:</a:t>
            </a:r>
          </a:p>
        </p:txBody>
      </p:sp>
      <p:graphicFrame>
        <p:nvGraphicFramePr>
          <p:cNvPr id="17414" name="Object 12"/>
          <p:cNvGraphicFramePr>
            <a:graphicFrameLocks noChangeAspect="1"/>
          </p:cNvGraphicFramePr>
          <p:nvPr/>
        </p:nvGraphicFramePr>
        <p:xfrm>
          <a:off x="682625" y="4437063"/>
          <a:ext cx="4824413" cy="835025"/>
        </p:xfrm>
        <a:graphic>
          <a:graphicData uri="http://schemas.openxmlformats.org/presentationml/2006/ole">
            <mc:AlternateContent xmlns:mc="http://schemas.openxmlformats.org/markup-compatibility/2006">
              <mc:Choice xmlns:v="urn:schemas-microsoft-com:vml" Requires="v">
                <p:oleObj spid="_x0000_s90123" name="Equation" r:id="rId11" imgW="2565360" imgH="444240" progId="">
                  <p:embed/>
                </p:oleObj>
              </mc:Choice>
              <mc:Fallback>
                <p:oleObj name="Equation" r:id="rId11" imgW="2565360" imgH="444240" progId="">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2625" y="4437063"/>
                        <a:ext cx="4824413"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2" name="AutoShape 13"/>
          <p:cNvSpPr>
            <a:spLocks noChangeArrowheads="1"/>
          </p:cNvSpPr>
          <p:nvPr/>
        </p:nvSpPr>
        <p:spPr bwMode="auto">
          <a:xfrm>
            <a:off x="6083300" y="4797425"/>
            <a:ext cx="936625" cy="358775"/>
          </a:xfrm>
          <a:prstGeom prst="rightArrow">
            <a:avLst>
              <a:gd name="adj1" fmla="val 50000"/>
              <a:gd name="adj2" fmla="val 65265"/>
            </a:avLst>
          </a:prstGeom>
          <a:solidFill>
            <a:srgbClr val="BBE0E3"/>
          </a:solidFill>
          <a:ln w="9525" algn="ctr">
            <a:solidFill>
              <a:srgbClr val="000000"/>
            </a:solidFill>
            <a:miter lim="800000"/>
            <a:headEnd/>
            <a:tailEnd/>
          </a:ln>
        </p:spPr>
        <p:txBody>
          <a:bodyPr wrap="none" anchor="ctr"/>
          <a:lstStyle/>
          <a:p>
            <a:endParaRPr lang="el-GR"/>
          </a:p>
        </p:txBody>
      </p:sp>
      <p:sp>
        <p:nvSpPr>
          <p:cNvPr id="17423" name="Text Box 18"/>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Footer Placeholder 2"/>
          <p:cNvSpPr>
            <a:spLocks noGrp="1"/>
          </p:cNvSpPr>
          <p:nvPr>
            <p:ph type="ftr" sz="quarter" idx="11"/>
          </p:nvPr>
        </p:nvSpPr>
        <p:spPr>
          <a:noFill/>
        </p:spPr>
        <p:txBody>
          <a:bodyPr/>
          <a:lstStyle/>
          <a:p>
            <a:r>
              <a:rPr lang="el-GR"/>
              <a:t>Σήματα και Συστήματα 1</a:t>
            </a:r>
          </a:p>
        </p:txBody>
      </p:sp>
      <p:sp>
        <p:nvSpPr>
          <p:cNvPr id="18437" name="Slide Number Placeholder 3"/>
          <p:cNvSpPr>
            <a:spLocks noGrp="1"/>
          </p:cNvSpPr>
          <p:nvPr>
            <p:ph type="sldNum" sz="quarter" idx="12"/>
          </p:nvPr>
        </p:nvSpPr>
        <p:spPr>
          <a:noFill/>
        </p:spPr>
        <p:txBody>
          <a:bodyPr/>
          <a:lstStyle/>
          <a:p>
            <a:fld id="{D3AF1C5A-4B26-45FC-A684-95D9787B4552}" type="slidenum">
              <a:rPr lang="el-GR"/>
              <a:pPr/>
              <a:t>48</a:t>
            </a:fld>
            <a:endParaRPr lang="el-GR"/>
          </a:p>
        </p:txBody>
      </p:sp>
      <p:sp>
        <p:nvSpPr>
          <p:cNvPr id="18438"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(18)</a:t>
            </a:r>
          </a:p>
        </p:txBody>
      </p:sp>
      <p:sp>
        <p:nvSpPr>
          <p:cNvPr id="18439" name="Rectangle 5"/>
          <p:cNvSpPr>
            <a:spLocks noChangeArrowheads="1"/>
          </p:cNvSpPr>
          <p:nvPr/>
        </p:nvSpPr>
        <p:spPr bwMode="auto">
          <a:xfrm>
            <a:off x="1547813" y="1270000"/>
            <a:ext cx="6769100" cy="1584325"/>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8440" name="AutoShape 6"/>
          <p:cNvSpPr>
            <a:spLocks noChangeArrowheads="1"/>
          </p:cNvSpPr>
          <p:nvPr/>
        </p:nvSpPr>
        <p:spPr bwMode="auto">
          <a:xfrm>
            <a:off x="395288" y="1989138"/>
            <a:ext cx="936625" cy="358775"/>
          </a:xfrm>
          <a:prstGeom prst="rightArrow">
            <a:avLst>
              <a:gd name="adj1" fmla="val 50000"/>
              <a:gd name="adj2" fmla="val 65265"/>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18434" name="Object 7"/>
          <p:cNvGraphicFramePr>
            <a:graphicFrameLocks noChangeAspect="1"/>
          </p:cNvGraphicFramePr>
          <p:nvPr/>
        </p:nvGraphicFramePr>
        <p:xfrm>
          <a:off x="1619250" y="1341438"/>
          <a:ext cx="6480175" cy="1403350"/>
        </p:xfrm>
        <a:graphic>
          <a:graphicData uri="http://schemas.openxmlformats.org/presentationml/2006/ole">
            <mc:AlternateContent xmlns:mc="http://schemas.openxmlformats.org/markup-compatibility/2006">
              <mc:Choice xmlns:v="urn:schemas-microsoft-com:vml" Requires="v">
                <p:oleObj spid="_x0000_s91140" name="Equation" r:id="rId3" imgW="3987720" imgH="863280" progId="">
                  <p:embed/>
                </p:oleObj>
              </mc:Choice>
              <mc:Fallback>
                <p:oleObj name="Equation" r:id="rId3" imgW="3987720" imgH="86328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341438"/>
                        <a:ext cx="6480175"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41" name="Text Box 8"/>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18442" name="Text Box 9"/>
          <p:cNvSpPr txBox="1">
            <a:spLocks noChangeArrowheads="1"/>
          </p:cNvSpPr>
          <p:nvPr/>
        </p:nvSpPr>
        <p:spPr bwMode="auto">
          <a:xfrm>
            <a:off x="323850" y="3213100"/>
            <a:ext cx="7993063" cy="915988"/>
          </a:xfrm>
          <a:prstGeom prst="rect">
            <a:avLst/>
          </a:prstGeom>
          <a:noFill/>
          <a:ln w="9525" algn="ctr">
            <a:noFill/>
            <a:miter lim="800000"/>
            <a:headEnd/>
            <a:tailEnd/>
          </a:ln>
        </p:spPr>
        <p:txBody>
          <a:bodyPr>
            <a:spAutoFit/>
          </a:bodyPr>
          <a:lstStyle/>
          <a:p>
            <a:pPr>
              <a:spcBef>
                <a:spcPct val="50000"/>
              </a:spcBef>
            </a:pPr>
            <a:r>
              <a:rPr lang="el-GR" u="sng"/>
              <a:t>Παρατήρηση:</a:t>
            </a:r>
            <a:r>
              <a:rPr lang="el-GR"/>
              <a:t> Τα παραπάνω στοιχεία του πίνακα δεν μπορούν να εκφραστούν σε κλειστή μορφή. Γι’ αυτό η μήτρα διέλευσης θα υπολογιστεί μέσω του μετασχηματισμού </a:t>
            </a:r>
            <a:r>
              <a:rPr lang="en-US"/>
              <a:t>Laplace</a:t>
            </a:r>
            <a:r>
              <a:rPr lang="el-GR"/>
              <a:t>:</a:t>
            </a:r>
            <a:endParaRPr lang="el-GR" u="sng"/>
          </a:p>
        </p:txBody>
      </p:sp>
      <p:graphicFrame>
        <p:nvGraphicFramePr>
          <p:cNvPr id="18435" name="Object 10"/>
          <p:cNvGraphicFramePr>
            <a:graphicFrameLocks noChangeAspect="1"/>
          </p:cNvGraphicFramePr>
          <p:nvPr/>
        </p:nvGraphicFramePr>
        <p:xfrm>
          <a:off x="684213" y="4797425"/>
          <a:ext cx="5184775" cy="738188"/>
        </p:xfrm>
        <a:graphic>
          <a:graphicData uri="http://schemas.openxmlformats.org/presentationml/2006/ole">
            <mc:AlternateContent xmlns:mc="http://schemas.openxmlformats.org/markup-compatibility/2006">
              <mc:Choice xmlns:v="urn:schemas-microsoft-com:vml" Requires="v">
                <p:oleObj spid="_x0000_s91141" name="Equation" r:id="rId5" imgW="3568680" imgH="507960" progId="">
                  <p:embed/>
                </p:oleObj>
              </mc:Choice>
              <mc:Fallback>
                <p:oleObj name="Equation" r:id="rId5" imgW="3568680" imgH="507960"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4797425"/>
                        <a:ext cx="5184775"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43" name="AutoShape 11"/>
          <p:cNvSpPr>
            <a:spLocks noChangeArrowheads="1"/>
          </p:cNvSpPr>
          <p:nvPr/>
        </p:nvSpPr>
        <p:spPr bwMode="auto">
          <a:xfrm>
            <a:off x="6588125" y="5084763"/>
            <a:ext cx="936625" cy="358775"/>
          </a:xfrm>
          <a:prstGeom prst="rightArrow">
            <a:avLst>
              <a:gd name="adj1" fmla="val 50000"/>
              <a:gd name="adj2" fmla="val 65265"/>
            </a:avLst>
          </a:prstGeom>
          <a:solidFill>
            <a:srgbClr val="BBE0E3"/>
          </a:solidFill>
          <a:ln w="9525" algn="ctr">
            <a:solidFill>
              <a:srgbClr val="000000"/>
            </a:solidFill>
            <a:miter lim="800000"/>
            <a:headEnd/>
            <a:tailEnd/>
          </a:ln>
        </p:spPr>
        <p:txBody>
          <a:bodyPr wrap="none" anchor="ctr"/>
          <a:lstStyle/>
          <a:p>
            <a:endParaRPr lang="el-GR"/>
          </a:p>
        </p:txBody>
      </p:sp>
      <p:sp>
        <p:nvSpPr>
          <p:cNvPr id="18444" name="Text Box 12"/>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oter Placeholder 2"/>
          <p:cNvSpPr>
            <a:spLocks noGrp="1"/>
          </p:cNvSpPr>
          <p:nvPr>
            <p:ph type="ftr" sz="quarter" idx="11"/>
          </p:nvPr>
        </p:nvSpPr>
        <p:spPr>
          <a:noFill/>
        </p:spPr>
        <p:txBody>
          <a:bodyPr/>
          <a:lstStyle/>
          <a:p>
            <a:r>
              <a:rPr lang="el-GR"/>
              <a:t>Σήματα και Συστήματα 1</a:t>
            </a:r>
          </a:p>
        </p:txBody>
      </p:sp>
      <p:sp>
        <p:nvSpPr>
          <p:cNvPr id="19461" name="Slide Number Placeholder 3"/>
          <p:cNvSpPr>
            <a:spLocks noGrp="1"/>
          </p:cNvSpPr>
          <p:nvPr>
            <p:ph type="sldNum" sz="quarter" idx="12"/>
          </p:nvPr>
        </p:nvSpPr>
        <p:spPr>
          <a:noFill/>
        </p:spPr>
        <p:txBody>
          <a:bodyPr/>
          <a:lstStyle/>
          <a:p>
            <a:fld id="{F2671E99-5A6F-4C56-AEDF-679907D4AAC8}" type="slidenum">
              <a:rPr lang="el-GR"/>
              <a:pPr/>
              <a:t>49</a:t>
            </a:fld>
            <a:endParaRPr lang="el-GR"/>
          </a:p>
        </p:txBody>
      </p:sp>
      <p:sp>
        <p:nvSpPr>
          <p:cNvPr id="19462" name="Rectangle 9"/>
          <p:cNvSpPr>
            <a:spLocks noChangeArrowheads="1"/>
          </p:cNvSpPr>
          <p:nvPr/>
        </p:nvSpPr>
        <p:spPr bwMode="auto">
          <a:xfrm>
            <a:off x="2051050" y="3070225"/>
            <a:ext cx="4608513" cy="1152525"/>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19463"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(19)</a:t>
            </a:r>
          </a:p>
        </p:txBody>
      </p:sp>
      <p:sp>
        <p:nvSpPr>
          <p:cNvPr id="19464"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19458" name="Object 6"/>
          <p:cNvGraphicFramePr>
            <a:graphicFrameLocks noChangeAspect="1"/>
          </p:cNvGraphicFramePr>
          <p:nvPr/>
        </p:nvGraphicFramePr>
        <p:xfrm>
          <a:off x="2124075" y="981075"/>
          <a:ext cx="3457575" cy="1292225"/>
        </p:xfrm>
        <a:graphic>
          <a:graphicData uri="http://schemas.openxmlformats.org/presentationml/2006/ole">
            <mc:AlternateContent xmlns:mc="http://schemas.openxmlformats.org/markup-compatibility/2006">
              <mc:Choice xmlns:v="urn:schemas-microsoft-com:vml" Requires="v">
                <p:oleObj spid="_x0000_s92164" name="Equation" r:id="rId3" imgW="2514600" imgH="939600" progId="">
                  <p:embed/>
                </p:oleObj>
              </mc:Choice>
              <mc:Fallback>
                <p:oleObj name="Equation" r:id="rId3" imgW="2514600" imgH="9396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981075"/>
                        <a:ext cx="3457575" cy="129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5" name="Text Box 7"/>
          <p:cNvSpPr txBox="1">
            <a:spLocks noChangeArrowheads="1"/>
          </p:cNvSpPr>
          <p:nvPr/>
        </p:nvSpPr>
        <p:spPr bwMode="auto">
          <a:xfrm>
            <a:off x="611188" y="3357563"/>
            <a:ext cx="1152525" cy="366712"/>
          </a:xfrm>
          <a:prstGeom prst="rect">
            <a:avLst/>
          </a:prstGeom>
          <a:noFill/>
          <a:ln w="9525" algn="ctr">
            <a:noFill/>
            <a:miter lim="800000"/>
            <a:headEnd/>
            <a:tailEnd/>
          </a:ln>
        </p:spPr>
        <p:txBody>
          <a:bodyPr>
            <a:spAutoFit/>
          </a:bodyPr>
          <a:lstStyle/>
          <a:p>
            <a:pPr>
              <a:spcBef>
                <a:spcPct val="50000"/>
              </a:spcBef>
            </a:pPr>
            <a:r>
              <a:rPr lang="el-GR"/>
              <a:t>Τελικά</a:t>
            </a:r>
          </a:p>
        </p:txBody>
      </p:sp>
      <p:graphicFrame>
        <p:nvGraphicFramePr>
          <p:cNvPr id="19459" name="Object 8"/>
          <p:cNvGraphicFramePr>
            <a:graphicFrameLocks noChangeAspect="1"/>
          </p:cNvGraphicFramePr>
          <p:nvPr/>
        </p:nvGraphicFramePr>
        <p:xfrm>
          <a:off x="2124075" y="3141663"/>
          <a:ext cx="4416425" cy="954087"/>
        </p:xfrm>
        <a:graphic>
          <a:graphicData uri="http://schemas.openxmlformats.org/presentationml/2006/ole">
            <mc:AlternateContent xmlns:mc="http://schemas.openxmlformats.org/markup-compatibility/2006">
              <mc:Choice xmlns:v="urn:schemas-microsoft-com:vml" Requires="v">
                <p:oleObj spid="_x0000_s92165" name="Equation" r:id="rId5" imgW="2234880" imgH="482400" progId="">
                  <p:embed/>
                </p:oleObj>
              </mc:Choice>
              <mc:Fallback>
                <p:oleObj name="Equation" r:id="rId5" imgW="2234880" imgH="482400"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4075" y="3141663"/>
                        <a:ext cx="4416425" cy="954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6" name="Text Box 10"/>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23850" y="188913"/>
            <a:ext cx="8229600" cy="5865812"/>
          </a:xfrm>
        </p:spPr>
        <p:txBody>
          <a:bodyPr/>
          <a:lstStyle/>
          <a:p>
            <a:pPr eaLnBrk="1" hangingPunct="1">
              <a:lnSpc>
                <a:spcPct val="80000"/>
              </a:lnSpc>
              <a:buFont typeface="Wingdings" pitchFamily="2" charset="2"/>
              <a:buNone/>
            </a:pPr>
            <a:endParaRPr lang="el-GR" sz="2400" b="1" u="sng" smtClean="0">
              <a:latin typeface="Times New Roman" pitchFamily="18" charset="0"/>
            </a:endParaRPr>
          </a:p>
          <a:p>
            <a:pPr eaLnBrk="1" hangingPunct="1">
              <a:lnSpc>
                <a:spcPct val="80000"/>
              </a:lnSpc>
              <a:buFont typeface="Wingdings" pitchFamily="2" charset="2"/>
              <a:buNone/>
            </a:pPr>
            <a:r>
              <a:rPr lang="el-GR" sz="2400" b="1" u="sng" smtClean="0">
                <a:latin typeface="Times New Roman" pitchFamily="18" charset="0"/>
              </a:rPr>
              <a:t>ΠΑΡΑΤΗΡΗΣΗ 3</a:t>
            </a:r>
          </a:p>
          <a:p>
            <a:pPr eaLnBrk="1" hangingPunct="1">
              <a:lnSpc>
                <a:spcPct val="80000"/>
              </a:lnSpc>
              <a:buFont typeface="Wingdings" pitchFamily="2" charset="2"/>
              <a:buNone/>
            </a:pPr>
            <a:r>
              <a:rPr lang="en-US" sz="2000" smtClean="0">
                <a:latin typeface="Times New Roman" pitchFamily="18" charset="0"/>
              </a:rPr>
              <a:t>  </a:t>
            </a:r>
            <a:endParaRPr lang="el-GR" sz="2000" smtClean="0">
              <a:latin typeface="Times New Roman" pitchFamily="18" charset="0"/>
            </a:endParaRPr>
          </a:p>
          <a:p>
            <a:pPr algn="just" eaLnBrk="1" hangingPunct="1">
              <a:lnSpc>
                <a:spcPct val="80000"/>
              </a:lnSpc>
              <a:buFont typeface="Wingdings" pitchFamily="2" charset="2"/>
              <a:buNone/>
            </a:pPr>
            <a:r>
              <a:rPr lang="el-GR" sz="2000" smtClean="0">
                <a:latin typeface="Times New Roman" pitchFamily="18" charset="0"/>
              </a:rPr>
              <a:t>   </a:t>
            </a:r>
            <a:r>
              <a:rPr lang="en-US" sz="2000" smtClean="0">
                <a:latin typeface="Times New Roman" pitchFamily="18" charset="0"/>
              </a:rPr>
              <a:t> </a:t>
            </a:r>
            <a:r>
              <a:rPr lang="el-GR" sz="1800" smtClean="0">
                <a:latin typeface="Times New Roman" pitchFamily="18" charset="0"/>
              </a:rPr>
              <a:t>Ένα σύστημα χαρακτηρίζεται από τη λειτουργία που επιτελεί και όχι </a:t>
            </a:r>
            <a:endParaRPr lang="en-US" sz="1800" smtClean="0">
              <a:latin typeface="Times New Roman" pitchFamily="18" charset="0"/>
            </a:endParaRPr>
          </a:p>
          <a:p>
            <a:pPr algn="just" eaLnBrk="1" hangingPunct="1">
              <a:lnSpc>
                <a:spcPct val="80000"/>
              </a:lnSpc>
              <a:buFont typeface="Wingdings" pitchFamily="2" charset="2"/>
              <a:buNone/>
            </a:pPr>
            <a:r>
              <a:rPr lang="en-US" sz="1800" smtClean="0">
                <a:latin typeface="Times New Roman" pitchFamily="18" charset="0"/>
              </a:rPr>
              <a:t>    </a:t>
            </a:r>
            <a:r>
              <a:rPr lang="el-GR" sz="1800" smtClean="0">
                <a:latin typeface="Times New Roman" pitchFamily="18" charset="0"/>
              </a:rPr>
              <a:t>από τις φυσικές συνιστώσες του </a:t>
            </a:r>
          </a:p>
          <a:p>
            <a:pPr algn="just" eaLnBrk="1" hangingPunct="1">
              <a:lnSpc>
                <a:spcPct val="80000"/>
              </a:lnSpc>
              <a:buFont typeface="Wingdings" pitchFamily="2" charset="2"/>
              <a:buNone/>
            </a:pPr>
            <a:r>
              <a:rPr lang="el-GR" sz="1800" smtClean="0">
                <a:latin typeface="Times New Roman" pitchFamily="18" charset="0"/>
              </a:rPr>
              <a:t> </a:t>
            </a:r>
            <a:r>
              <a:rPr lang="en-US" sz="1800" smtClean="0">
                <a:latin typeface="Times New Roman" pitchFamily="18" charset="0"/>
              </a:rPr>
              <a:t>  </a:t>
            </a:r>
          </a:p>
          <a:p>
            <a:pPr algn="just" eaLnBrk="1" hangingPunct="1">
              <a:lnSpc>
                <a:spcPct val="80000"/>
              </a:lnSpc>
              <a:buFont typeface="Wingdings" pitchFamily="2" charset="2"/>
              <a:buNone/>
            </a:pPr>
            <a:r>
              <a:rPr lang="en-US" sz="1800" smtClean="0">
                <a:latin typeface="Times New Roman" pitchFamily="18" charset="0"/>
              </a:rPr>
              <a:t>   </a:t>
            </a:r>
            <a:r>
              <a:rPr lang="el-GR" sz="1800" smtClean="0">
                <a:latin typeface="Times New Roman" pitchFamily="18" charset="0"/>
              </a:rPr>
              <a:t>Αναζητούνται θεωρίες και μαθηματικά μοντέλα</a:t>
            </a:r>
          </a:p>
          <a:p>
            <a:pPr algn="just" eaLnBrk="1" hangingPunct="1">
              <a:lnSpc>
                <a:spcPct val="80000"/>
              </a:lnSpc>
              <a:buFont typeface="Wingdings" pitchFamily="2" charset="2"/>
              <a:buNone/>
            </a:pPr>
            <a:r>
              <a:rPr lang="en-US" sz="1800" smtClean="0">
                <a:latin typeface="Times New Roman" pitchFamily="18" charset="0"/>
              </a:rPr>
              <a:t>              </a:t>
            </a:r>
            <a:r>
              <a:rPr lang="el-GR" sz="1800" smtClean="0">
                <a:latin typeface="Times New Roman" pitchFamily="18" charset="0"/>
              </a:rPr>
              <a:t> Για συνεχή συστήματα</a:t>
            </a:r>
            <a:endParaRPr lang="en-US" sz="1800" smtClean="0">
              <a:latin typeface="Times New Roman" pitchFamily="18" charset="0"/>
            </a:endParaRPr>
          </a:p>
          <a:p>
            <a:pPr algn="just" eaLnBrk="1" hangingPunct="1">
              <a:lnSpc>
                <a:spcPct val="80000"/>
              </a:lnSpc>
              <a:buFont typeface="Wingdings" pitchFamily="2" charset="2"/>
              <a:buNone/>
            </a:pPr>
            <a:endParaRPr lang="el-GR" sz="1800" smtClean="0">
              <a:latin typeface="Times New Roman" pitchFamily="18" charset="0"/>
            </a:endParaRPr>
          </a:p>
          <a:p>
            <a:pPr eaLnBrk="1" hangingPunct="1">
              <a:lnSpc>
                <a:spcPct val="80000"/>
              </a:lnSpc>
              <a:buFont typeface="Wingdings" pitchFamily="2" charset="2"/>
              <a:buNone/>
            </a:pPr>
            <a:r>
              <a:rPr lang="el-GR" sz="1800" smtClean="0">
                <a:latin typeface="Times New Roman" pitchFamily="18" charset="0"/>
              </a:rPr>
              <a:t>1)Διαφορικές εξισώσεις</a:t>
            </a:r>
          </a:p>
          <a:p>
            <a:pPr eaLnBrk="1" hangingPunct="1">
              <a:lnSpc>
                <a:spcPct val="80000"/>
              </a:lnSpc>
              <a:buFont typeface="Wingdings" pitchFamily="2" charset="2"/>
              <a:buNone/>
            </a:pPr>
            <a:r>
              <a:rPr lang="el-GR" sz="1800" smtClean="0">
                <a:latin typeface="Times New Roman" pitchFamily="18" charset="0"/>
              </a:rPr>
              <a:t>2)Μήτρα κρουστικής απόκρισης </a:t>
            </a:r>
            <a:r>
              <a:rPr lang="en-US" sz="1800" smtClean="0">
                <a:latin typeface="Times New Roman" pitchFamily="18" charset="0"/>
              </a:rPr>
              <a:t>h(t)</a:t>
            </a:r>
          </a:p>
          <a:p>
            <a:pPr eaLnBrk="1" hangingPunct="1">
              <a:lnSpc>
                <a:spcPct val="80000"/>
              </a:lnSpc>
              <a:buFont typeface="Wingdings" pitchFamily="2" charset="2"/>
              <a:buNone/>
            </a:pPr>
            <a:r>
              <a:rPr lang="el-GR" sz="1800" smtClean="0">
                <a:latin typeface="Times New Roman" pitchFamily="18" charset="0"/>
              </a:rPr>
              <a:t>3</a:t>
            </a:r>
            <a:r>
              <a:rPr lang="en-US" sz="1800" smtClean="0">
                <a:latin typeface="Times New Roman" pitchFamily="18" charset="0"/>
              </a:rPr>
              <a:t>)</a:t>
            </a:r>
            <a:r>
              <a:rPr lang="el-GR" sz="1800" smtClean="0">
                <a:latin typeface="Times New Roman" pitchFamily="18" charset="0"/>
              </a:rPr>
              <a:t>Μετασχηματισμοί + </a:t>
            </a:r>
            <a:r>
              <a:rPr lang="en-US" sz="1800" smtClean="0">
                <a:latin typeface="Times New Roman" pitchFamily="18" charset="0"/>
              </a:rPr>
              <a:t>Laplace, Fourier</a:t>
            </a:r>
          </a:p>
          <a:p>
            <a:pPr eaLnBrk="1" hangingPunct="1">
              <a:lnSpc>
                <a:spcPct val="80000"/>
              </a:lnSpc>
              <a:buFont typeface="Wingdings" pitchFamily="2" charset="2"/>
              <a:buNone/>
            </a:pPr>
            <a:r>
              <a:rPr lang="el-GR" sz="1800" smtClean="0">
                <a:latin typeface="Times New Roman" pitchFamily="18" charset="0"/>
              </a:rPr>
              <a:t>4</a:t>
            </a:r>
            <a:r>
              <a:rPr lang="en-US" sz="1800" smtClean="0">
                <a:latin typeface="Times New Roman" pitchFamily="18" charset="0"/>
              </a:rPr>
              <a:t>)</a:t>
            </a:r>
            <a:r>
              <a:rPr lang="el-GR" sz="1800" smtClean="0">
                <a:latin typeface="Times New Roman" pitchFamily="18" charset="0"/>
              </a:rPr>
              <a:t>Καταστατικές εξισώσεις </a:t>
            </a:r>
          </a:p>
          <a:p>
            <a:pPr eaLnBrk="1" hangingPunct="1">
              <a:lnSpc>
                <a:spcPct val="80000"/>
              </a:lnSpc>
              <a:buFont typeface="Wingdings" pitchFamily="2" charset="2"/>
              <a:buNone/>
            </a:pPr>
            <a:endParaRPr lang="el-GR" sz="1800" smtClean="0">
              <a:latin typeface="Times New Roman" pitchFamily="18" charset="0"/>
            </a:endParaRPr>
          </a:p>
          <a:p>
            <a:pPr eaLnBrk="1" hangingPunct="1">
              <a:lnSpc>
                <a:spcPct val="80000"/>
              </a:lnSpc>
              <a:buFont typeface="Wingdings" pitchFamily="2" charset="2"/>
              <a:buNone/>
            </a:pPr>
            <a:r>
              <a:rPr lang="el-GR" sz="2000" smtClean="0">
                <a:latin typeface="Times New Roman" pitchFamily="18" charset="0"/>
              </a:rPr>
              <a:t>   </a:t>
            </a:r>
            <a:r>
              <a:rPr lang="el-GR" sz="2400" b="1" u="sng" smtClean="0">
                <a:latin typeface="Times New Roman" pitchFamily="18" charset="0"/>
              </a:rPr>
              <a:t>ΠΑΡΑΤΗΡΗΣΗ 4</a:t>
            </a:r>
          </a:p>
          <a:p>
            <a:pPr eaLnBrk="1" hangingPunct="1">
              <a:lnSpc>
                <a:spcPct val="80000"/>
              </a:lnSpc>
              <a:buFont typeface="Wingdings" pitchFamily="2" charset="2"/>
              <a:buNone/>
            </a:pPr>
            <a:endParaRPr lang="el-GR" sz="2400" u="sng" smtClean="0">
              <a:latin typeface="Times New Roman" pitchFamily="18" charset="0"/>
            </a:endParaRPr>
          </a:p>
          <a:p>
            <a:pPr algn="just" eaLnBrk="1" hangingPunct="1">
              <a:lnSpc>
                <a:spcPct val="80000"/>
              </a:lnSpc>
              <a:buFont typeface="Wingdings" pitchFamily="2" charset="2"/>
              <a:buNone/>
            </a:pPr>
            <a:r>
              <a:rPr lang="el-GR" sz="1800" smtClean="0">
                <a:latin typeface="Times New Roman" pitchFamily="18" charset="0"/>
              </a:rPr>
              <a:t>  </a:t>
            </a:r>
            <a:r>
              <a:rPr lang="en-US" sz="1800" smtClean="0">
                <a:latin typeface="Times New Roman" pitchFamily="18" charset="0"/>
              </a:rPr>
              <a:t> </a:t>
            </a:r>
            <a:r>
              <a:rPr lang="el-GR" sz="1800" smtClean="0">
                <a:latin typeface="Times New Roman" pitchFamily="18" charset="0"/>
              </a:rPr>
              <a:t> Για το ίδιο σύστημα (φυσικό ή ανθρώπινο) μπορούν να αναπτυχθούν </a:t>
            </a:r>
            <a:endParaRPr lang="en-US" sz="1800" smtClean="0">
              <a:latin typeface="Times New Roman" pitchFamily="18" charset="0"/>
            </a:endParaRPr>
          </a:p>
          <a:p>
            <a:pPr algn="just" eaLnBrk="1" hangingPunct="1">
              <a:lnSpc>
                <a:spcPct val="80000"/>
              </a:lnSpc>
              <a:buFont typeface="Wingdings" pitchFamily="2" charset="2"/>
              <a:buNone/>
            </a:pPr>
            <a:r>
              <a:rPr lang="en-US" sz="1800" smtClean="0">
                <a:latin typeface="Times New Roman" pitchFamily="18" charset="0"/>
              </a:rPr>
              <a:t>   </a:t>
            </a:r>
            <a:r>
              <a:rPr lang="el-GR" sz="1800" smtClean="0">
                <a:latin typeface="Times New Roman" pitchFamily="18" charset="0"/>
              </a:rPr>
              <a:t>πολλά και διαφορετικά μαθηματικά μοντέλα</a:t>
            </a:r>
            <a:r>
              <a:rPr lang="en-US" sz="1800" smtClean="0">
                <a:latin typeface="Times New Roman" pitchFamily="18" charset="0"/>
              </a:rPr>
              <a:t>.</a:t>
            </a:r>
            <a:r>
              <a:rPr lang="el-GR" sz="1800" smtClean="0">
                <a:latin typeface="Times New Roman" pitchFamily="18" charset="0"/>
              </a:rPr>
              <a:t> </a:t>
            </a:r>
          </a:p>
          <a:p>
            <a:pPr algn="just" eaLnBrk="1" hangingPunct="1">
              <a:lnSpc>
                <a:spcPct val="80000"/>
              </a:lnSpc>
              <a:buFont typeface="Wingdings" pitchFamily="2" charset="2"/>
              <a:buNone/>
            </a:pPr>
            <a:endParaRPr lang="el-GR" sz="180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Footer Placeholder 2"/>
          <p:cNvSpPr>
            <a:spLocks noGrp="1"/>
          </p:cNvSpPr>
          <p:nvPr>
            <p:ph type="ftr" sz="quarter" idx="11"/>
          </p:nvPr>
        </p:nvSpPr>
        <p:spPr>
          <a:noFill/>
        </p:spPr>
        <p:txBody>
          <a:bodyPr/>
          <a:lstStyle/>
          <a:p>
            <a:r>
              <a:rPr lang="el-GR"/>
              <a:t>Σήματα και Συστήματα 1</a:t>
            </a:r>
          </a:p>
        </p:txBody>
      </p:sp>
      <p:sp>
        <p:nvSpPr>
          <p:cNvPr id="20485" name="Slide Number Placeholder 3"/>
          <p:cNvSpPr>
            <a:spLocks noGrp="1"/>
          </p:cNvSpPr>
          <p:nvPr>
            <p:ph type="sldNum" sz="quarter" idx="12"/>
          </p:nvPr>
        </p:nvSpPr>
        <p:spPr>
          <a:noFill/>
        </p:spPr>
        <p:txBody>
          <a:bodyPr/>
          <a:lstStyle/>
          <a:p>
            <a:fld id="{1A32D017-AC22-4D68-BF42-7492E0D1114B}" type="slidenum">
              <a:rPr lang="el-GR"/>
              <a:pPr/>
              <a:t>50</a:t>
            </a:fld>
            <a:endParaRPr lang="el-GR"/>
          </a:p>
        </p:txBody>
      </p:sp>
      <p:sp>
        <p:nvSpPr>
          <p:cNvPr id="20486"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(20)</a:t>
            </a:r>
          </a:p>
        </p:txBody>
      </p:sp>
      <p:sp>
        <p:nvSpPr>
          <p:cNvPr id="20487"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
        <p:nvSpPr>
          <p:cNvPr id="20488" name="Text Box 6"/>
          <p:cNvSpPr txBox="1">
            <a:spLocks noChangeArrowheads="1"/>
          </p:cNvSpPr>
          <p:nvPr/>
        </p:nvSpPr>
        <p:spPr bwMode="auto">
          <a:xfrm>
            <a:off x="755650" y="1412875"/>
            <a:ext cx="863600" cy="366713"/>
          </a:xfrm>
          <a:prstGeom prst="rect">
            <a:avLst/>
          </a:prstGeom>
          <a:noFill/>
          <a:ln w="9525" algn="ctr">
            <a:noFill/>
            <a:miter lim="800000"/>
            <a:headEnd/>
            <a:tailEnd/>
          </a:ln>
        </p:spPr>
        <p:txBody>
          <a:bodyPr>
            <a:spAutoFit/>
          </a:bodyPr>
          <a:lstStyle/>
          <a:p>
            <a:pPr>
              <a:spcBef>
                <a:spcPct val="50000"/>
              </a:spcBef>
            </a:pPr>
            <a:r>
              <a:rPr lang="el-GR">
                <a:solidFill>
                  <a:schemeClr val="accent2"/>
                </a:solidFill>
              </a:rPr>
              <a:t>β)</a:t>
            </a:r>
          </a:p>
        </p:txBody>
      </p:sp>
      <p:sp>
        <p:nvSpPr>
          <p:cNvPr id="20489" name="Text Box 7"/>
          <p:cNvSpPr txBox="1">
            <a:spLocks noChangeArrowheads="1"/>
          </p:cNvSpPr>
          <p:nvPr/>
        </p:nvSpPr>
        <p:spPr bwMode="auto">
          <a:xfrm>
            <a:off x="1258888" y="1484313"/>
            <a:ext cx="6842125" cy="366712"/>
          </a:xfrm>
          <a:prstGeom prst="rect">
            <a:avLst/>
          </a:prstGeom>
          <a:noFill/>
          <a:ln w="9525" algn="ctr">
            <a:noFill/>
            <a:miter lim="800000"/>
            <a:headEnd/>
            <a:tailEnd/>
          </a:ln>
        </p:spPr>
        <p:txBody>
          <a:bodyPr>
            <a:spAutoFit/>
          </a:bodyPr>
          <a:lstStyle/>
          <a:p>
            <a:pPr>
              <a:spcBef>
                <a:spcPct val="50000"/>
              </a:spcBef>
            </a:pPr>
            <a:r>
              <a:rPr lang="el-GR"/>
              <a:t>Η συνάρτηση μεταφοράς του συστήματος δίνεται από τη σχέση:</a:t>
            </a:r>
          </a:p>
        </p:txBody>
      </p:sp>
      <p:graphicFrame>
        <p:nvGraphicFramePr>
          <p:cNvPr id="20482" name="Object 8"/>
          <p:cNvGraphicFramePr>
            <a:graphicFrameLocks noChangeAspect="1"/>
          </p:cNvGraphicFramePr>
          <p:nvPr/>
        </p:nvGraphicFramePr>
        <p:xfrm>
          <a:off x="1403350" y="2060575"/>
          <a:ext cx="3946525" cy="430213"/>
        </p:xfrm>
        <a:graphic>
          <a:graphicData uri="http://schemas.openxmlformats.org/presentationml/2006/ole">
            <mc:AlternateContent xmlns:mc="http://schemas.openxmlformats.org/markup-compatibility/2006">
              <mc:Choice xmlns:v="urn:schemas-microsoft-com:vml" Requires="v">
                <p:oleObj spid="_x0000_s93188" name="Equation" r:id="rId3" imgW="2565360" imgH="279360" progId="">
                  <p:embed/>
                </p:oleObj>
              </mc:Choice>
              <mc:Fallback>
                <p:oleObj name="Equation" r:id="rId3" imgW="2565360" imgH="279360" progId="">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060575"/>
                        <a:ext cx="3946525"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0" name="Text Box 9"/>
          <p:cNvSpPr txBox="1">
            <a:spLocks noChangeArrowheads="1"/>
          </p:cNvSpPr>
          <p:nvPr/>
        </p:nvSpPr>
        <p:spPr bwMode="auto">
          <a:xfrm>
            <a:off x="468313" y="2708275"/>
            <a:ext cx="4895850" cy="366713"/>
          </a:xfrm>
          <a:prstGeom prst="rect">
            <a:avLst/>
          </a:prstGeom>
          <a:noFill/>
          <a:ln w="9525" algn="ctr">
            <a:noFill/>
            <a:miter lim="800000"/>
            <a:headEnd/>
            <a:tailEnd/>
          </a:ln>
        </p:spPr>
        <p:txBody>
          <a:bodyPr>
            <a:spAutoFit/>
          </a:bodyPr>
          <a:lstStyle/>
          <a:p>
            <a:pPr>
              <a:spcBef>
                <a:spcPct val="50000"/>
              </a:spcBef>
            </a:pPr>
            <a:r>
              <a:rPr lang="el-GR"/>
              <a:t>Συγκεκριμένα:</a:t>
            </a:r>
          </a:p>
        </p:txBody>
      </p:sp>
      <p:graphicFrame>
        <p:nvGraphicFramePr>
          <p:cNvPr id="20483" name="Object 10"/>
          <p:cNvGraphicFramePr>
            <a:graphicFrameLocks noChangeAspect="1"/>
          </p:cNvGraphicFramePr>
          <p:nvPr/>
        </p:nvGraphicFramePr>
        <p:xfrm>
          <a:off x="539750" y="3573463"/>
          <a:ext cx="7848600" cy="1617662"/>
        </p:xfrm>
        <a:graphic>
          <a:graphicData uri="http://schemas.openxmlformats.org/presentationml/2006/ole">
            <mc:AlternateContent xmlns:mc="http://schemas.openxmlformats.org/markup-compatibility/2006">
              <mc:Choice xmlns:v="urn:schemas-microsoft-com:vml" Requires="v">
                <p:oleObj spid="_x0000_s93189" name="Equation" r:id="rId5" imgW="4559040" imgH="939600" progId="">
                  <p:embed/>
                </p:oleObj>
              </mc:Choice>
              <mc:Fallback>
                <p:oleObj name="Equation" r:id="rId5" imgW="4559040" imgH="939600"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3573463"/>
                        <a:ext cx="7848600" cy="161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1" name="Text Box 11"/>
          <p:cNvSpPr txBox="1">
            <a:spLocks noChangeArrowheads="1"/>
          </p:cNvSpPr>
          <p:nvPr/>
        </p:nvSpPr>
        <p:spPr bwMode="auto">
          <a:xfrm>
            <a:off x="7524750" y="5734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Footer Placeholder 2"/>
          <p:cNvSpPr>
            <a:spLocks noGrp="1"/>
          </p:cNvSpPr>
          <p:nvPr>
            <p:ph type="ftr" sz="quarter" idx="11"/>
          </p:nvPr>
        </p:nvSpPr>
        <p:spPr>
          <a:noFill/>
        </p:spPr>
        <p:txBody>
          <a:bodyPr/>
          <a:lstStyle/>
          <a:p>
            <a:r>
              <a:rPr lang="el-GR"/>
              <a:t>Σήματα και Συστήματα 1</a:t>
            </a:r>
          </a:p>
        </p:txBody>
      </p:sp>
      <p:sp>
        <p:nvSpPr>
          <p:cNvPr id="21509" name="Slide Number Placeholder 3"/>
          <p:cNvSpPr>
            <a:spLocks noGrp="1"/>
          </p:cNvSpPr>
          <p:nvPr>
            <p:ph type="sldNum" sz="quarter" idx="12"/>
          </p:nvPr>
        </p:nvSpPr>
        <p:spPr>
          <a:noFill/>
        </p:spPr>
        <p:txBody>
          <a:bodyPr/>
          <a:lstStyle/>
          <a:p>
            <a:fld id="{8291C2ED-01B2-4C39-918A-DAE363AB784E}" type="slidenum">
              <a:rPr lang="el-GR"/>
              <a:pPr/>
              <a:t>51</a:t>
            </a:fld>
            <a:endParaRPr lang="el-GR"/>
          </a:p>
        </p:txBody>
      </p:sp>
      <p:sp>
        <p:nvSpPr>
          <p:cNvPr id="21510" name="Rectangle 12"/>
          <p:cNvSpPr>
            <a:spLocks noChangeArrowheads="1"/>
          </p:cNvSpPr>
          <p:nvPr/>
        </p:nvSpPr>
        <p:spPr bwMode="auto">
          <a:xfrm>
            <a:off x="1619250" y="4437063"/>
            <a:ext cx="6264275" cy="720725"/>
          </a:xfrm>
          <a:prstGeom prst="rect">
            <a:avLst/>
          </a:prstGeom>
          <a:solidFill>
            <a:schemeClr val="hlink"/>
          </a:solidFill>
          <a:ln w="9525" algn="ctr">
            <a:solidFill>
              <a:srgbClr val="000000"/>
            </a:solidFill>
            <a:miter lim="800000"/>
            <a:headEnd/>
            <a:tailEnd/>
          </a:ln>
        </p:spPr>
        <p:txBody>
          <a:bodyPr wrap="none" anchor="ctr"/>
          <a:lstStyle/>
          <a:p>
            <a:endParaRPr lang="el-GR"/>
          </a:p>
        </p:txBody>
      </p:sp>
      <p:sp>
        <p:nvSpPr>
          <p:cNvPr id="21511" name="Rectangle 7"/>
          <p:cNvSpPr>
            <a:spLocks noChangeArrowheads="1"/>
          </p:cNvSpPr>
          <p:nvPr/>
        </p:nvSpPr>
        <p:spPr bwMode="auto">
          <a:xfrm>
            <a:off x="2051050" y="1052513"/>
            <a:ext cx="5113338" cy="1584325"/>
          </a:xfrm>
          <a:prstGeom prst="rect">
            <a:avLst/>
          </a:prstGeom>
          <a:solidFill>
            <a:srgbClr val="BBE0E3"/>
          </a:solidFill>
          <a:ln w="9525" algn="ctr">
            <a:solidFill>
              <a:srgbClr val="000000"/>
            </a:solidFill>
            <a:miter lim="800000"/>
            <a:headEnd/>
            <a:tailEnd/>
          </a:ln>
        </p:spPr>
        <p:txBody>
          <a:bodyPr wrap="none" anchor="ctr"/>
          <a:lstStyle/>
          <a:p>
            <a:endParaRPr lang="el-GR"/>
          </a:p>
        </p:txBody>
      </p:sp>
      <p:sp>
        <p:nvSpPr>
          <p:cNvPr id="21512" name="Text Box 4"/>
          <p:cNvSpPr txBox="1">
            <a:spLocks noChangeArrowheads="1"/>
          </p:cNvSpPr>
          <p:nvPr/>
        </p:nvSpPr>
        <p:spPr bwMode="auto">
          <a:xfrm>
            <a:off x="2051050" y="260350"/>
            <a:ext cx="5040313" cy="519113"/>
          </a:xfrm>
          <a:prstGeom prst="rect">
            <a:avLst/>
          </a:prstGeom>
          <a:noFill/>
          <a:ln w="9525">
            <a:noFill/>
            <a:miter lim="800000"/>
            <a:headEnd/>
            <a:tailEnd/>
          </a:ln>
        </p:spPr>
        <p:txBody>
          <a:bodyPr>
            <a:spAutoFit/>
          </a:bodyPr>
          <a:lstStyle/>
          <a:p>
            <a:pPr algn="ctr">
              <a:spcBef>
                <a:spcPct val="50000"/>
              </a:spcBef>
            </a:pPr>
            <a:r>
              <a:rPr lang="el-GR" sz="2800" b="1"/>
              <a:t>Λυμένες ασκήσεις (21)</a:t>
            </a:r>
          </a:p>
        </p:txBody>
      </p:sp>
      <p:sp>
        <p:nvSpPr>
          <p:cNvPr id="21513" name="Text Box 5"/>
          <p:cNvSpPr txBox="1">
            <a:spLocks noChangeArrowheads="1"/>
          </p:cNvSpPr>
          <p:nvPr/>
        </p:nvSpPr>
        <p:spPr bwMode="auto">
          <a:xfrm>
            <a:off x="323850" y="908050"/>
            <a:ext cx="1368425" cy="336550"/>
          </a:xfrm>
          <a:prstGeom prst="rect">
            <a:avLst/>
          </a:prstGeom>
          <a:noFill/>
          <a:ln w="9525">
            <a:noFill/>
            <a:miter lim="800000"/>
            <a:headEnd/>
            <a:tailEnd/>
          </a:ln>
        </p:spPr>
        <p:txBody>
          <a:bodyPr>
            <a:spAutoFit/>
          </a:bodyPr>
          <a:lstStyle/>
          <a:p>
            <a:pPr>
              <a:spcBef>
                <a:spcPct val="50000"/>
              </a:spcBef>
            </a:pPr>
            <a:r>
              <a:rPr lang="el-GR" sz="1600"/>
              <a:t>(Συνέχεια)…</a:t>
            </a:r>
          </a:p>
        </p:txBody>
      </p:sp>
      <p:graphicFrame>
        <p:nvGraphicFramePr>
          <p:cNvPr id="21506" name="Object 6"/>
          <p:cNvGraphicFramePr>
            <a:graphicFrameLocks noChangeAspect="1"/>
          </p:cNvGraphicFramePr>
          <p:nvPr/>
        </p:nvGraphicFramePr>
        <p:xfrm>
          <a:off x="2051050" y="1125538"/>
          <a:ext cx="4968875" cy="1403350"/>
        </p:xfrm>
        <a:graphic>
          <a:graphicData uri="http://schemas.openxmlformats.org/presentationml/2006/ole">
            <mc:AlternateContent xmlns:mc="http://schemas.openxmlformats.org/markup-compatibility/2006">
              <mc:Choice xmlns:v="urn:schemas-microsoft-com:vml" Requires="v">
                <p:oleObj spid="_x0000_s94212" name="Equation" r:id="rId3" imgW="3327120" imgH="939600" progId="">
                  <p:embed/>
                </p:oleObj>
              </mc:Choice>
              <mc:Fallback>
                <p:oleObj name="Equation" r:id="rId3" imgW="3327120" imgH="9396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1125538"/>
                        <a:ext cx="4968875"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4" name="Text Box 8"/>
          <p:cNvSpPr txBox="1">
            <a:spLocks noChangeArrowheads="1"/>
          </p:cNvSpPr>
          <p:nvPr/>
        </p:nvSpPr>
        <p:spPr bwMode="auto">
          <a:xfrm>
            <a:off x="468313" y="2997200"/>
            <a:ext cx="7775575" cy="366713"/>
          </a:xfrm>
          <a:prstGeom prst="rect">
            <a:avLst/>
          </a:prstGeom>
          <a:noFill/>
          <a:ln w="9525" algn="ctr">
            <a:noFill/>
            <a:miter lim="800000"/>
            <a:headEnd/>
            <a:tailEnd/>
          </a:ln>
        </p:spPr>
        <p:txBody>
          <a:bodyPr>
            <a:spAutoFit/>
          </a:bodyPr>
          <a:lstStyle/>
          <a:p>
            <a:pPr>
              <a:spcBef>
                <a:spcPct val="50000"/>
              </a:spcBef>
            </a:pPr>
            <a:r>
              <a:rPr lang="el-GR"/>
              <a:t>Καθώς </a:t>
            </a:r>
            <a:r>
              <a:rPr lang="en-US"/>
              <a:t>i</a:t>
            </a:r>
            <a:r>
              <a:rPr lang="en-US" baseline="-25000"/>
              <a:t>1</a:t>
            </a:r>
            <a:r>
              <a:rPr lang="en-US"/>
              <a:t>=y2</a:t>
            </a:r>
            <a:r>
              <a:rPr lang="el-GR"/>
              <a:t> και </a:t>
            </a:r>
            <a:r>
              <a:rPr lang="en-US"/>
              <a:t>u</a:t>
            </a:r>
            <a:r>
              <a:rPr lang="en-US" baseline="-25000"/>
              <a:t>2</a:t>
            </a:r>
            <a:r>
              <a:rPr lang="el-GR"/>
              <a:t>=δ</a:t>
            </a:r>
            <a:r>
              <a:rPr lang="en-US"/>
              <a:t>(t)  </a:t>
            </a:r>
            <a:r>
              <a:rPr lang="el-GR"/>
              <a:t>αρκεί να βρεθεί ο αντίστροφος του στοιχείου Η</a:t>
            </a:r>
            <a:r>
              <a:rPr lang="el-GR" baseline="-25000"/>
              <a:t>22</a:t>
            </a:r>
            <a:r>
              <a:rPr lang="el-GR"/>
              <a:t>(</a:t>
            </a:r>
            <a:r>
              <a:rPr lang="en-US"/>
              <a:t>s)</a:t>
            </a:r>
            <a:endParaRPr lang="el-GR"/>
          </a:p>
        </p:txBody>
      </p:sp>
      <p:sp>
        <p:nvSpPr>
          <p:cNvPr id="21515" name="AutoShape 9"/>
          <p:cNvSpPr>
            <a:spLocks noChangeArrowheads="1"/>
          </p:cNvSpPr>
          <p:nvPr/>
        </p:nvSpPr>
        <p:spPr bwMode="auto">
          <a:xfrm>
            <a:off x="7812088" y="3068638"/>
            <a:ext cx="863600" cy="287337"/>
          </a:xfrm>
          <a:prstGeom prst="rightArrow">
            <a:avLst>
              <a:gd name="adj1" fmla="val 50000"/>
              <a:gd name="adj2" fmla="val 75138"/>
            </a:avLst>
          </a:prstGeom>
          <a:solidFill>
            <a:srgbClr val="BBE0E3"/>
          </a:solidFill>
          <a:ln w="9525" algn="ctr">
            <a:solidFill>
              <a:srgbClr val="000000"/>
            </a:solidFill>
            <a:miter lim="800000"/>
            <a:headEnd/>
            <a:tailEnd/>
          </a:ln>
        </p:spPr>
        <p:txBody>
          <a:bodyPr wrap="none" anchor="ctr"/>
          <a:lstStyle/>
          <a:p>
            <a:endParaRPr lang="el-GR"/>
          </a:p>
        </p:txBody>
      </p:sp>
      <p:sp>
        <p:nvSpPr>
          <p:cNvPr id="21516" name="AutoShape 10"/>
          <p:cNvSpPr>
            <a:spLocks noChangeArrowheads="1"/>
          </p:cNvSpPr>
          <p:nvPr/>
        </p:nvSpPr>
        <p:spPr bwMode="auto">
          <a:xfrm>
            <a:off x="684213" y="4581525"/>
            <a:ext cx="863600" cy="287338"/>
          </a:xfrm>
          <a:prstGeom prst="rightArrow">
            <a:avLst>
              <a:gd name="adj1" fmla="val 50000"/>
              <a:gd name="adj2" fmla="val 75138"/>
            </a:avLst>
          </a:prstGeom>
          <a:solidFill>
            <a:srgbClr val="BBE0E3"/>
          </a:solidFill>
          <a:ln w="9525" algn="ctr">
            <a:solidFill>
              <a:srgbClr val="000000"/>
            </a:solidFill>
            <a:miter lim="800000"/>
            <a:headEnd/>
            <a:tailEnd/>
          </a:ln>
        </p:spPr>
        <p:txBody>
          <a:bodyPr wrap="none" anchor="ctr"/>
          <a:lstStyle/>
          <a:p>
            <a:endParaRPr lang="el-GR"/>
          </a:p>
        </p:txBody>
      </p:sp>
      <p:graphicFrame>
        <p:nvGraphicFramePr>
          <p:cNvPr id="21507" name="Object 11"/>
          <p:cNvGraphicFramePr>
            <a:graphicFrameLocks noChangeAspect="1"/>
          </p:cNvGraphicFramePr>
          <p:nvPr/>
        </p:nvGraphicFramePr>
        <p:xfrm>
          <a:off x="1835150" y="4508500"/>
          <a:ext cx="5832475" cy="557213"/>
        </p:xfrm>
        <a:graphic>
          <a:graphicData uri="http://schemas.openxmlformats.org/presentationml/2006/ole">
            <mc:AlternateContent xmlns:mc="http://schemas.openxmlformats.org/markup-compatibility/2006">
              <mc:Choice xmlns:v="urn:schemas-microsoft-com:vml" Requires="v">
                <p:oleObj spid="_x0000_s94213" name="Equation" r:id="rId5" imgW="2920680" imgH="279360" progId="">
                  <p:embed/>
                </p:oleObj>
              </mc:Choice>
              <mc:Fallback>
                <p:oleObj name="Equation" r:id="rId5" imgW="2920680" imgH="279360" progId="">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150" y="4508500"/>
                        <a:ext cx="5832475"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066" y="1"/>
            <a:ext cx="7772400" cy="4005263"/>
          </a:xfrm>
        </p:spPr>
        <p:txBody>
          <a:bodyPr rtlCol="0">
            <a:normAutofit/>
          </a:bodyPr>
          <a:lstStyle/>
          <a:p>
            <a:pPr eaLnBrk="1" fontAlgn="auto" hangingPunct="1">
              <a:spcAft>
                <a:spcPts val="0"/>
              </a:spcAft>
              <a:defRPr/>
            </a:pPr>
            <a:r>
              <a:rPr lang="el-GR" sz="3200" dirty="0" smtClean="0"/>
              <a:t/>
            </a:r>
            <a:br>
              <a:rPr lang="el-GR" sz="3200" dirty="0" smtClean="0"/>
            </a:br>
            <a:r>
              <a:rPr lang="el-GR" sz="3200" dirty="0" smtClean="0"/>
              <a:t>Διδάσκων</a:t>
            </a:r>
            <a:r>
              <a:rPr lang="en-US" sz="3200" dirty="0" smtClean="0"/>
              <a:t>: </a:t>
            </a:r>
            <a:r>
              <a:rPr lang="el-GR" sz="3200" dirty="0" smtClean="0"/>
              <a:t>Καθηγητής Π.Π Γρουμπός </a:t>
            </a:r>
            <a:br>
              <a:rPr lang="el-GR" sz="3200" dirty="0" smtClean="0"/>
            </a:br>
            <a:r>
              <a:rPr lang="el-GR" sz="3200" dirty="0" smtClean="0"/>
              <a:t/>
            </a:r>
            <a:br>
              <a:rPr lang="el-GR" sz="3200" dirty="0" smtClean="0"/>
            </a:br>
            <a:r>
              <a:rPr lang="el-GR" sz="4900" dirty="0" smtClean="0"/>
              <a:t>ΕΛΕΓΞΙΜΟΤΗΤΑ ΚΑΙ ΠΑΡΑΤΗΡΗΣΙΜΟΤΗΤΑ ΣΥΣΤΗΜΑΤΩΝ</a:t>
            </a:r>
          </a:p>
        </p:txBody>
      </p:sp>
      <p:sp>
        <p:nvSpPr>
          <p:cNvPr id="3" name="2 - Υπότιτλος"/>
          <p:cNvSpPr>
            <a:spLocks noGrp="1"/>
          </p:cNvSpPr>
          <p:nvPr>
            <p:ph type="subTitle" idx="1"/>
          </p:nvPr>
        </p:nvSpPr>
        <p:spPr>
          <a:xfrm>
            <a:off x="1371600" y="4508500"/>
            <a:ext cx="6400800" cy="1130300"/>
          </a:xfrm>
        </p:spPr>
        <p:txBody>
          <a:bodyPr rtlCol="0">
            <a:normAutofit/>
          </a:bodyPr>
          <a:lstStyle/>
          <a:p>
            <a:pPr eaLnBrk="1" fontAlgn="auto" hangingPunct="1">
              <a:spcAft>
                <a:spcPts val="0"/>
              </a:spcAft>
              <a:defRPr/>
            </a:pPr>
            <a:r>
              <a:rPr lang="el-GR" dirty="0" smtClean="0"/>
              <a:t>ΚΑΤΑΣΤΑΤΙΚΕΣ ΕΞΙΣΩΣΕΙΣ  Διάλεξη</a:t>
            </a:r>
          </a:p>
        </p:txBody>
      </p:sp>
      <p:sp>
        <p:nvSpPr>
          <p:cNvPr id="4" name="3 - Θέση αριθμού διαφάνειας"/>
          <p:cNvSpPr>
            <a:spLocks noGrp="1"/>
          </p:cNvSpPr>
          <p:nvPr>
            <p:ph type="sldNum" sz="quarter" idx="12"/>
          </p:nvPr>
        </p:nvSpPr>
        <p:spPr/>
        <p:txBody>
          <a:bodyPr/>
          <a:lstStyle/>
          <a:p>
            <a:pPr>
              <a:defRPr/>
            </a:pPr>
            <a:fld id="{2B54F513-E3F2-4D70-B690-27E0ADECBA64}" type="slidenum">
              <a:rPr lang="el-GR"/>
              <a:pPr>
                <a:defRPr/>
              </a:pPr>
              <a:t>52</a:t>
            </a:fld>
            <a:endParaRPr lang="el-GR" dirty="0"/>
          </a:p>
        </p:txBody>
      </p:sp>
      <p:sp>
        <p:nvSpPr>
          <p:cNvPr id="5" name="4 - Θέση υποσέλιδου"/>
          <p:cNvSpPr>
            <a:spLocks noGrp="1"/>
          </p:cNvSpPr>
          <p:nvPr>
            <p:ph type="ftr" sz="quarter" idx="11"/>
          </p:nvPr>
        </p:nvSpPr>
        <p:spPr>
          <a:xfrm>
            <a:off x="3124200" y="6229351"/>
            <a:ext cx="2895600" cy="276225"/>
          </a:xfrm>
        </p:spPr>
        <p:txBody>
          <a:bodyPr>
            <a:spAutoFit/>
          </a:bodyPr>
          <a:lstStyle/>
          <a:p>
            <a:pPr algn="l">
              <a:defRPr/>
            </a:pPr>
            <a:r>
              <a:rPr lang="el-GR" smtClean="0"/>
              <a:t> </a:t>
            </a:r>
            <a:endParaRPr lang="el-G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0 - Θέση περιεχομένου"/>
          <p:cNvSpPr>
            <a:spLocks noGrp="1"/>
          </p:cNvSpPr>
          <p:nvPr>
            <p:ph idx="1"/>
          </p:nvPr>
        </p:nvSpPr>
        <p:spPr>
          <a:xfrm>
            <a:off x="517281" y="1484314"/>
            <a:ext cx="8229600" cy="4897437"/>
          </a:xfrm>
        </p:spPr>
        <p:txBody>
          <a:bodyPr/>
          <a:lstStyle/>
          <a:p>
            <a:pPr eaLnBrk="1" hangingPunct="1">
              <a:buFont typeface="Arial" pitchFamily="34" charset="0"/>
              <a:buNone/>
            </a:pPr>
            <a:r>
              <a:rPr lang="el-GR" sz="3000" dirty="0" smtClean="0"/>
              <a:t>Δυο νέες σημαντικές έννοιες που σχετίζονται με</a:t>
            </a:r>
            <a:r>
              <a:rPr lang="en-US" sz="3000" dirty="0" smtClean="0"/>
              <a:t> </a:t>
            </a:r>
            <a:r>
              <a:rPr lang="el-GR" sz="3000" dirty="0" smtClean="0"/>
              <a:t>τη δυναμική συμπεριφορά ενός συστήματος είναι</a:t>
            </a:r>
            <a:r>
              <a:rPr lang="en-US" sz="3000" dirty="0" smtClean="0"/>
              <a:t>:</a:t>
            </a:r>
          </a:p>
          <a:p>
            <a:pPr eaLnBrk="1" hangingPunct="1">
              <a:buFont typeface="Arial" pitchFamily="34" charset="0"/>
              <a:buNone/>
            </a:pPr>
            <a:endParaRPr lang="en-US" sz="3000" dirty="0" smtClean="0"/>
          </a:p>
          <a:p>
            <a:pPr eaLnBrk="1" hangingPunct="1">
              <a:buFont typeface="Calibri" pitchFamily="34" charset="0"/>
              <a:buAutoNum type="romanUcPeriod"/>
            </a:pPr>
            <a:r>
              <a:rPr lang="el-GR" dirty="0" smtClean="0"/>
              <a:t>ΕΛΕΓΞΙΜΟΤΗΤΑ και </a:t>
            </a:r>
          </a:p>
          <a:p>
            <a:pPr eaLnBrk="1" hangingPunct="1">
              <a:buFont typeface="Calibri" pitchFamily="34" charset="0"/>
              <a:buAutoNum type="romanUcPeriod"/>
            </a:pPr>
            <a:r>
              <a:rPr lang="el-GR" dirty="0" smtClean="0"/>
              <a:t>ΠΑΡΑΤΗΡΗΣΙΜΟΤΗΤΑ</a:t>
            </a:r>
            <a:endParaRPr lang="en-US" dirty="0" smtClean="0"/>
          </a:p>
          <a:p>
            <a:pPr eaLnBrk="1" hangingPunct="1">
              <a:buFont typeface="Arial" pitchFamily="34" charset="0"/>
              <a:buNone/>
            </a:pPr>
            <a:endParaRPr lang="en-US" dirty="0" smtClean="0"/>
          </a:p>
          <a:p>
            <a:pPr eaLnBrk="1" hangingPunct="1">
              <a:buFont typeface="Arial" pitchFamily="34" charset="0"/>
              <a:buNone/>
            </a:pPr>
            <a:endParaRPr lang="en-US" dirty="0" smtClean="0"/>
          </a:p>
          <a:p>
            <a:pPr eaLnBrk="1" hangingPunct="1">
              <a:buFont typeface="Arial" pitchFamily="34" charset="0"/>
              <a:buNone/>
            </a:pPr>
            <a:endParaRPr lang="en-US" sz="1600" dirty="0" smtClean="0"/>
          </a:p>
          <a:p>
            <a:pPr eaLnBrk="1" hangingPunct="1">
              <a:buFont typeface="Arial" pitchFamily="34" charset="0"/>
              <a:buNone/>
            </a:pPr>
            <a:endParaRPr lang="en-US" dirty="0" smtClean="0"/>
          </a:p>
          <a:p>
            <a:pPr eaLnBrk="1" hangingPunct="1">
              <a:buFont typeface="Arial" pitchFamily="34" charset="0"/>
              <a:buNone/>
            </a:pPr>
            <a:endParaRPr lang="en-US" dirty="0" smtClean="0"/>
          </a:p>
          <a:p>
            <a:pPr eaLnBrk="1" hangingPunct="1">
              <a:buFont typeface="Calibri" pitchFamily="34" charset="0"/>
              <a:buNone/>
            </a:pPr>
            <a:endParaRPr lang="en-US" dirty="0" smtClean="0"/>
          </a:p>
          <a:p>
            <a:pPr eaLnBrk="1" hangingPunct="1">
              <a:buFont typeface="Calibri" pitchFamily="34" charset="0"/>
              <a:buNone/>
            </a:pPr>
            <a:endParaRPr lang="en-US" sz="1600" dirty="0" smtClean="0"/>
          </a:p>
          <a:p>
            <a:pPr eaLnBrk="1" hangingPunct="1">
              <a:buFont typeface="Calibri" pitchFamily="34" charset="0"/>
              <a:buNone/>
            </a:pPr>
            <a:endParaRPr lang="en-US" sz="1600" dirty="0" smtClean="0"/>
          </a:p>
          <a:p>
            <a:pPr eaLnBrk="1" hangingPunct="1">
              <a:buFont typeface="Calibri" pitchFamily="34" charset="0"/>
              <a:buNone/>
            </a:pPr>
            <a:endParaRPr lang="en-US" sz="1600" dirty="0" smtClean="0"/>
          </a:p>
          <a:p>
            <a:pPr eaLnBrk="1" hangingPunct="1">
              <a:buFont typeface="Calibri" pitchFamily="34" charset="0"/>
              <a:buNone/>
            </a:pPr>
            <a:endParaRPr lang="en-US" sz="1600" dirty="0" smtClean="0"/>
          </a:p>
          <a:p>
            <a:pPr eaLnBrk="1" hangingPunct="1">
              <a:buFont typeface="Calibri" pitchFamily="34" charset="0"/>
              <a:buNone/>
            </a:pPr>
            <a:endParaRPr lang="en-US" sz="3600" dirty="0" smtClean="0"/>
          </a:p>
        </p:txBody>
      </p:sp>
      <p:sp>
        <p:nvSpPr>
          <p:cNvPr id="5" name="4 - Θέση υποσέλιδου"/>
          <p:cNvSpPr>
            <a:spLocks noGrp="1"/>
          </p:cNvSpPr>
          <p:nvPr>
            <p:ph type="ftr" sz="quarter" idx="11"/>
          </p:nvPr>
        </p:nvSpPr>
        <p:spPr/>
        <p:txBody>
          <a:bodyPr/>
          <a:lstStyle/>
          <a:p>
            <a:pPr>
              <a:defRPr/>
            </a:pPr>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262" y="1700213"/>
            <a:ext cx="8229600" cy="4525962"/>
          </a:xfrm>
        </p:spPr>
        <p:txBody>
          <a:bodyPr rtlCol="0">
            <a:normAutofit fontScale="92500" lnSpcReduction="10000"/>
          </a:bodyPr>
          <a:lstStyle/>
          <a:p>
            <a:pPr eaLnBrk="1" fontAlgn="auto" hangingPunct="1">
              <a:spcAft>
                <a:spcPts val="0"/>
              </a:spcAft>
              <a:buFont typeface="Arial" pitchFamily="34" charset="0"/>
              <a:buNone/>
              <a:defRPr/>
            </a:pPr>
            <a:r>
              <a:rPr lang="el-GR" dirty="0" smtClean="0"/>
              <a:t>Είναι γνωστό ότι η δυναμική συμπεριφορά ενός ΓΧΑ συστήματος καθορίζεται από τις καταστατικές εξισώσεις</a:t>
            </a:r>
            <a:r>
              <a:rPr lang="en-US" dirty="0" smtClean="0"/>
              <a:t> </a:t>
            </a:r>
            <a:endParaRPr lang="el-GR" dirty="0" smtClean="0"/>
          </a:p>
          <a:p>
            <a:pPr eaLnBrk="1" fontAlgn="auto" hangingPunct="1">
              <a:spcAft>
                <a:spcPts val="0"/>
              </a:spcAft>
              <a:buFont typeface="Arial" pitchFamily="34" charset="0"/>
              <a:buNone/>
              <a:defRPr/>
            </a:pPr>
            <a:r>
              <a:rPr lang="en-US" dirty="0" smtClean="0"/>
              <a:t>  </a:t>
            </a:r>
            <a:r>
              <a:rPr lang="el-GR" dirty="0" smtClean="0"/>
              <a:t>(</a:t>
            </a:r>
            <a:r>
              <a:rPr lang="en-US" dirty="0" smtClean="0"/>
              <a:t>t)=Ax(t)+Bu(t)</a:t>
            </a:r>
          </a:p>
          <a:p>
            <a:pPr eaLnBrk="1" fontAlgn="auto" hangingPunct="1">
              <a:spcAft>
                <a:spcPts val="0"/>
              </a:spcAft>
              <a:buFont typeface="Arial" pitchFamily="34" charset="0"/>
              <a:buNone/>
              <a:defRPr/>
            </a:pPr>
            <a:r>
              <a:rPr lang="en-US" dirty="0" smtClean="0"/>
              <a:t>y</a:t>
            </a:r>
            <a:r>
              <a:rPr lang="el-GR" dirty="0" smtClean="0"/>
              <a:t>(</a:t>
            </a:r>
            <a:r>
              <a:rPr lang="en-US" dirty="0" smtClean="0"/>
              <a:t>t)=Cx(t)+Du(t)</a:t>
            </a:r>
          </a:p>
          <a:p>
            <a:pPr eaLnBrk="1" fontAlgn="auto" hangingPunct="1">
              <a:spcAft>
                <a:spcPts val="0"/>
              </a:spcAft>
              <a:buFont typeface="Arial" pitchFamily="34" charset="0"/>
              <a:buNone/>
              <a:defRPr/>
            </a:pPr>
            <a:r>
              <a:rPr lang="en-US" dirty="0" smtClean="0"/>
              <a:t>(</a:t>
            </a:r>
            <a:r>
              <a:rPr lang="el-GR" dirty="0" smtClean="0"/>
              <a:t>για συνεχή συστήματα)</a:t>
            </a:r>
            <a:r>
              <a:rPr lang="en-US" dirty="0" smtClean="0"/>
              <a:t> </a:t>
            </a:r>
            <a:r>
              <a:rPr lang="el-GR" dirty="0" smtClean="0"/>
              <a:t>και</a:t>
            </a:r>
          </a:p>
          <a:p>
            <a:pPr eaLnBrk="1" fontAlgn="auto" hangingPunct="1">
              <a:spcAft>
                <a:spcPts val="0"/>
              </a:spcAft>
              <a:buFont typeface="Arial" pitchFamily="34" charset="0"/>
              <a:buNone/>
              <a:defRPr/>
            </a:pPr>
            <a:r>
              <a:rPr lang="en-US" dirty="0" smtClean="0"/>
              <a:t>x(k+1)=Ax(k</a:t>
            </a:r>
            <a:r>
              <a:rPr lang="el-GR" dirty="0" smtClean="0"/>
              <a:t>)+Β</a:t>
            </a:r>
            <a:r>
              <a:rPr lang="en-US" dirty="0" smtClean="0"/>
              <a:t>u(k)</a:t>
            </a:r>
          </a:p>
          <a:p>
            <a:pPr eaLnBrk="1" fontAlgn="auto" hangingPunct="1">
              <a:spcAft>
                <a:spcPts val="0"/>
              </a:spcAft>
              <a:buFont typeface="Arial" pitchFamily="34" charset="0"/>
              <a:buNone/>
              <a:defRPr/>
            </a:pPr>
            <a:r>
              <a:rPr lang="en-US" dirty="0" smtClean="0"/>
              <a:t>y(k)=C x(k)+Du(k)</a:t>
            </a:r>
          </a:p>
          <a:p>
            <a:pPr eaLnBrk="1" fontAlgn="auto" hangingPunct="1">
              <a:spcAft>
                <a:spcPts val="0"/>
              </a:spcAft>
              <a:buFont typeface="Arial" pitchFamily="34" charset="0"/>
              <a:buNone/>
              <a:defRPr/>
            </a:pPr>
            <a:r>
              <a:rPr lang="en-US" dirty="0" smtClean="0"/>
              <a:t>(</a:t>
            </a:r>
            <a:r>
              <a:rPr lang="el-GR" dirty="0" smtClean="0"/>
              <a:t>για διακριτά συστήματα)</a:t>
            </a:r>
          </a:p>
          <a:p>
            <a:pPr eaLnBrk="1" fontAlgn="auto" hangingPunct="1">
              <a:spcAft>
                <a:spcPts val="0"/>
              </a:spcAft>
              <a:buFont typeface="Arial" pitchFamily="34" charset="0"/>
              <a:buNone/>
              <a:defRPr/>
            </a:pPr>
            <a:endParaRPr lang="el-GR"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833121DC-5FFE-4864-B73C-01970AB635B1}" type="slidenum">
              <a:rPr lang="el-GR"/>
              <a:pPr>
                <a:defRPr/>
              </a:pPr>
              <a:t>54</a:t>
            </a:fld>
            <a:endParaRPr lang="el-GR" dirty="0"/>
          </a:p>
        </p:txBody>
      </p:sp>
      <p:sp>
        <p:nvSpPr>
          <p:cNvPr id="5125" name="Rectangle 7"/>
          <p:cNvSpPr>
            <a:spLocks noChangeArrowheads="1"/>
          </p:cNvSpPr>
          <p:nvPr/>
        </p:nvSpPr>
        <p:spPr bwMode="auto">
          <a:xfrm>
            <a:off x="0" y="43142"/>
            <a:ext cx="184731" cy="369332"/>
          </a:xfrm>
          <a:prstGeom prst="rect">
            <a:avLst/>
          </a:prstGeom>
          <a:noFill/>
          <a:ln w="9525">
            <a:noFill/>
            <a:miter lim="800000"/>
            <a:headEnd/>
            <a:tailEnd/>
          </a:ln>
        </p:spPr>
        <p:txBody>
          <a:bodyPr wrap="none" anchor="ctr">
            <a:spAutoFit/>
          </a:bodyPr>
          <a:lstStyle/>
          <a:p>
            <a:endParaRPr lang="en-US"/>
          </a:p>
        </p:txBody>
      </p:sp>
      <p:sp>
        <p:nvSpPr>
          <p:cNvPr id="5126" name="Rectangle 8"/>
          <p:cNvSpPr>
            <a:spLocks noChangeArrowheads="1"/>
          </p:cNvSpPr>
          <p:nvPr/>
        </p:nvSpPr>
        <p:spPr bwMode="auto">
          <a:xfrm>
            <a:off x="0" y="80514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5127" name="Rectangle 10"/>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5128"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066" y="3068638"/>
            <a:ext cx="219808"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rtlCol="0">
            <a:normAutofit fontScale="92500" lnSpcReduction="20000"/>
          </a:bodyPr>
          <a:lstStyle/>
          <a:p>
            <a:pPr algn="just" eaLnBrk="1" fontAlgn="auto" hangingPunct="1">
              <a:spcAft>
                <a:spcPts val="0"/>
              </a:spcAft>
              <a:defRPr/>
            </a:pPr>
            <a:r>
              <a:rPr lang="el-GR" dirty="0" smtClean="0"/>
              <a:t>Παρατήρηση</a:t>
            </a:r>
            <a:r>
              <a:rPr lang="en-US" dirty="0" smtClean="0"/>
              <a:t> 1:</a:t>
            </a:r>
            <a:r>
              <a:rPr lang="el-GR" dirty="0" smtClean="0"/>
              <a:t> Η έξοδος ενός συστήματος αναφέρεται στο κατά πόσο είναι δυνατό ένα σύστημα να μεταβεί από μια δεδομένη αρχική κατάσταση, σε οποιαδήποτε τελική κατάσταση σε πεπερασμένο χρόνο</a:t>
            </a:r>
            <a:r>
              <a:rPr lang="en-US" dirty="0" smtClean="0"/>
              <a:t>,[</a:t>
            </a:r>
            <a:r>
              <a:rPr lang="en-US" dirty="0" err="1" smtClean="0"/>
              <a:t>t</a:t>
            </a:r>
            <a:r>
              <a:rPr lang="en-US" baseline="-25000" dirty="0" err="1" smtClean="0"/>
              <a:t>o</a:t>
            </a:r>
            <a:r>
              <a:rPr lang="en-US" dirty="0" err="1" smtClean="0"/>
              <a:t>,t</a:t>
            </a:r>
            <a:r>
              <a:rPr lang="en-US" baseline="-25000" dirty="0" err="1" smtClean="0"/>
              <a:t>f</a:t>
            </a:r>
            <a:r>
              <a:rPr lang="en-US" dirty="0" smtClean="0"/>
              <a:t>]</a:t>
            </a:r>
            <a:endParaRPr lang="el-GR" dirty="0" smtClean="0"/>
          </a:p>
          <a:p>
            <a:pPr algn="just" eaLnBrk="1" fontAlgn="auto" hangingPunct="1">
              <a:spcAft>
                <a:spcPts val="0"/>
              </a:spcAft>
              <a:buFont typeface="Arial" pitchFamily="34" charset="0"/>
              <a:buNone/>
              <a:defRPr/>
            </a:pPr>
            <a:r>
              <a:rPr lang="el-GR" dirty="0" smtClean="0"/>
              <a:t>    Πρέπει να έχουμε τη δυνατότητα να επιλέγουμε </a:t>
            </a:r>
            <a:r>
              <a:rPr lang="el-GR" u="heavy" dirty="0" smtClean="0"/>
              <a:t>εμείς </a:t>
            </a:r>
            <a:r>
              <a:rPr lang="el-GR" dirty="0" smtClean="0"/>
              <a:t>τις αρχικές συνθήκες και να οδηγήσουμε όλες τις μεταβλητές κατάστασης</a:t>
            </a:r>
            <a:r>
              <a:rPr lang="en-US" dirty="0" smtClean="0"/>
              <a:t>,x(t)</a:t>
            </a:r>
            <a:r>
              <a:rPr lang="el-GR" dirty="0" smtClean="0"/>
              <a:t> στις τιμές που θέλουμε εφαρμόζοντας κατάλληλη είσοδο</a:t>
            </a:r>
            <a:r>
              <a:rPr lang="en-US" dirty="0" smtClean="0"/>
              <a:t> u(t)</a:t>
            </a:r>
            <a:r>
              <a:rPr lang="el-GR" dirty="0" smtClean="0"/>
              <a:t>.Εάν αυτό δεν είναι δυνατόν τότε το σύστημα δεν είναι ελέγξιμο.</a:t>
            </a:r>
            <a:endParaRPr lang="el-GR" u="heavy"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B9422D39-AED3-401B-8BEF-6E3C5C656EF3}" type="slidenum">
              <a:rPr lang="el-GR"/>
              <a:pPr>
                <a:defRPr/>
              </a:pPr>
              <a:t>55</a:t>
            </a:fld>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p:cNvSpPr>
            <a:spLocks noGrp="1"/>
          </p:cNvSpPr>
          <p:nvPr>
            <p:ph idx="1"/>
          </p:nvPr>
        </p:nvSpPr>
        <p:spPr/>
        <p:txBody>
          <a:bodyPr/>
          <a:lstStyle/>
          <a:p>
            <a:pPr algn="just" eaLnBrk="1" hangingPunct="1"/>
            <a:r>
              <a:rPr lang="el-GR" sz="3000" smtClean="0"/>
              <a:t>Παρατήρηση</a:t>
            </a:r>
            <a:r>
              <a:rPr lang="en-US" sz="3000" smtClean="0"/>
              <a:t> 2: </a:t>
            </a:r>
            <a:r>
              <a:rPr lang="el-GR" sz="3000" smtClean="0"/>
              <a:t>Η ελεγξιμότητα εξαρτάται από την είσοδο</a:t>
            </a:r>
            <a:r>
              <a:rPr lang="en-US" sz="3000" smtClean="0"/>
              <a:t> u(t) </a:t>
            </a:r>
            <a:r>
              <a:rPr lang="el-GR" sz="3000" smtClean="0"/>
              <a:t>του συστήματος. Ένα σύστημα μπορεί να είναι πλήρως ελέγξιμο για μία είσοδο και μη ελέγξιμο για μία άλλη</a:t>
            </a:r>
            <a:r>
              <a:rPr lang="en-US" sz="3000" smtClean="0"/>
              <a:t>.H</a:t>
            </a:r>
            <a:r>
              <a:rPr lang="el-GR" sz="3000" smtClean="0"/>
              <a:t> διαφορά αυτή είναι πολύ σημαντική για την σχεδίαση των συστημάτων διότι πολλές φορές δεν μπορούμε να ελέγξουμε όλες τις εισόδους που προσάγονται σε ένα μεγάλο σύστημα(</a:t>
            </a:r>
            <a:r>
              <a:rPr lang="en-US" sz="3000" smtClean="0"/>
              <a:t>system plant)</a:t>
            </a:r>
            <a:endParaRPr lang="el-GR" sz="300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F666C3FA-1321-49A6-A398-54C4DEFE82B0}" type="slidenum">
              <a:rPr lang="el-GR"/>
              <a:pPr>
                <a:defRPr/>
              </a:pPr>
              <a:t>56</a:t>
            </a:fld>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eaLnBrk="1" hangingPunct="1"/>
            <a:r>
              <a:rPr lang="el-GR" sz="4000" smtClean="0"/>
              <a:t>ΚΡΙΤΗΡΙΑ ΕΛΕΓΞΙΜΟΤΗΤΑΣ</a:t>
            </a:r>
          </a:p>
        </p:txBody>
      </p:sp>
      <p:sp>
        <p:nvSpPr>
          <p:cNvPr id="3" name="2 - Θέση περιεχομένου"/>
          <p:cNvSpPr>
            <a:spLocks noGrp="1"/>
          </p:cNvSpPr>
          <p:nvPr>
            <p:ph idx="1"/>
          </p:nvPr>
        </p:nvSpPr>
        <p:spPr>
          <a:xfrm>
            <a:off x="468923" y="1628775"/>
            <a:ext cx="8217877" cy="4497388"/>
          </a:xfrm>
        </p:spPr>
        <p:txBody>
          <a:bodyPr rtlCol="0">
            <a:normAutofit fontScale="85000" lnSpcReduction="20000"/>
          </a:bodyPr>
          <a:lstStyle/>
          <a:p>
            <a:pPr eaLnBrk="1" fontAlgn="auto" hangingPunct="1">
              <a:spcAft>
                <a:spcPts val="0"/>
              </a:spcAft>
              <a:buFont typeface="Arial" pitchFamily="34" charset="0"/>
              <a:buNone/>
              <a:defRPr/>
            </a:pPr>
            <a:r>
              <a:rPr lang="el-GR" dirty="0" smtClean="0"/>
              <a:t> Ένα ΓΧΑ που καθορίζεται από τις δυναμικές καταστατικές εξισώσεις</a:t>
            </a:r>
          </a:p>
          <a:p>
            <a:pPr eaLnBrk="1" fontAlgn="auto" hangingPunct="1">
              <a:spcAft>
                <a:spcPts val="0"/>
              </a:spcAft>
              <a:buFont typeface="Arial" pitchFamily="34" charset="0"/>
              <a:buNone/>
              <a:defRPr/>
            </a:pPr>
            <a:r>
              <a:rPr lang="en-US" dirty="0" smtClean="0"/>
              <a:t>  </a:t>
            </a:r>
            <a:r>
              <a:rPr lang="el-GR" dirty="0" smtClean="0"/>
              <a:t>(</a:t>
            </a:r>
            <a:r>
              <a:rPr lang="en-US" dirty="0" smtClean="0"/>
              <a:t>t)=Ax(t)+</a:t>
            </a:r>
            <a:r>
              <a:rPr lang="el-GR" dirty="0" smtClean="0"/>
              <a:t>Β</a:t>
            </a:r>
            <a:r>
              <a:rPr lang="en-US" dirty="0" smtClean="0"/>
              <a:t>u(t)</a:t>
            </a:r>
          </a:p>
          <a:p>
            <a:pPr eaLnBrk="1" fontAlgn="auto" hangingPunct="1">
              <a:spcAft>
                <a:spcPts val="0"/>
              </a:spcAft>
              <a:buFont typeface="Arial" pitchFamily="34" charset="0"/>
              <a:buNone/>
              <a:defRPr/>
            </a:pPr>
            <a:r>
              <a:rPr lang="en-US" dirty="0" smtClean="0"/>
              <a:t>y(t)=Cx(t)+Du(t)</a:t>
            </a:r>
          </a:p>
          <a:p>
            <a:pPr eaLnBrk="1" fontAlgn="auto" hangingPunct="1">
              <a:spcAft>
                <a:spcPts val="0"/>
              </a:spcAft>
              <a:buFont typeface="Arial" pitchFamily="34" charset="0"/>
              <a:buNone/>
              <a:defRPr/>
            </a:pPr>
            <a:r>
              <a:rPr lang="el-GR" dirty="0" smtClean="0"/>
              <a:t>είναι  ελέγξιμο,  ως προς την κατάσταση </a:t>
            </a:r>
            <a:r>
              <a:rPr lang="en-US" dirty="0" smtClean="0"/>
              <a:t>x(t)</a:t>
            </a:r>
            <a:r>
              <a:rPr lang="el-GR" dirty="0" smtClean="0"/>
              <a:t>, τότε και μόνον τότε όταν ο πίνακας ελεγξιμότητας (</a:t>
            </a:r>
            <a:r>
              <a:rPr lang="en-US" dirty="0" smtClean="0"/>
              <a:t>controllability matrix)</a:t>
            </a:r>
            <a:r>
              <a:rPr lang="el-GR" dirty="0" smtClean="0"/>
              <a:t>ή μητρώο ελεγξιμότητας</a:t>
            </a:r>
          </a:p>
          <a:p>
            <a:pPr eaLnBrk="1" fontAlgn="auto" hangingPunct="1">
              <a:spcAft>
                <a:spcPts val="0"/>
              </a:spcAft>
              <a:buFont typeface="Arial" pitchFamily="34" charset="0"/>
              <a:buNone/>
              <a:defRPr/>
            </a:pPr>
            <a:r>
              <a:rPr lang="en-US" dirty="0" smtClean="0"/>
              <a:t>S=[B,AB,A</a:t>
            </a:r>
            <a:r>
              <a:rPr lang="en-US" baseline="30000" dirty="0" smtClean="0"/>
              <a:t>2</a:t>
            </a:r>
            <a:r>
              <a:rPr lang="en-US" dirty="0" smtClean="0"/>
              <a:t>B……A</a:t>
            </a:r>
            <a:r>
              <a:rPr lang="en-US" baseline="30000" dirty="0" smtClean="0"/>
              <a:t>n-1</a:t>
            </a:r>
            <a:r>
              <a:rPr lang="en-US" dirty="0" smtClean="0"/>
              <a:t>B]</a:t>
            </a:r>
          </a:p>
          <a:p>
            <a:pPr eaLnBrk="1" fontAlgn="auto" hangingPunct="1">
              <a:spcAft>
                <a:spcPts val="0"/>
              </a:spcAft>
              <a:buFont typeface="Arial" pitchFamily="34" charset="0"/>
              <a:buNone/>
              <a:defRPr/>
            </a:pPr>
            <a:r>
              <a:rPr lang="el-GR" dirty="0" smtClean="0"/>
              <a:t>έχει βαθμό (</a:t>
            </a:r>
            <a:r>
              <a:rPr lang="en-US" dirty="0" smtClean="0"/>
              <a:t>rank)</a:t>
            </a:r>
            <a:r>
              <a:rPr lang="el-GR" dirty="0" smtClean="0"/>
              <a:t> ίσο με </a:t>
            </a:r>
            <a:r>
              <a:rPr lang="en-US" dirty="0" smtClean="0"/>
              <a:t>n</a:t>
            </a:r>
            <a:endParaRPr lang="el-GR" dirty="0" smtClean="0"/>
          </a:p>
          <a:p>
            <a:pPr eaLnBrk="1" fontAlgn="auto" hangingPunct="1">
              <a:spcAft>
                <a:spcPts val="0"/>
              </a:spcAft>
              <a:buFont typeface="Arial" pitchFamily="34" charset="0"/>
              <a:buNone/>
              <a:defRPr/>
            </a:pPr>
            <a:r>
              <a:rPr lang="el-GR" dirty="0" smtClean="0"/>
              <a:t>Για να ισχύει αυτό ο Πίνακας </a:t>
            </a:r>
            <a:r>
              <a:rPr lang="en-US" dirty="0" smtClean="0"/>
              <a:t>S</a:t>
            </a:r>
            <a:r>
              <a:rPr lang="el-GR" dirty="0" smtClean="0"/>
              <a:t> πρέπει να</a:t>
            </a:r>
            <a:r>
              <a:rPr lang="en-US" dirty="0" smtClean="0"/>
              <a:t> </a:t>
            </a:r>
            <a:r>
              <a:rPr lang="el-GR" dirty="0" smtClean="0"/>
              <a:t>είναι αντιστρέψιμος(</a:t>
            </a:r>
            <a:r>
              <a:rPr lang="en-US" dirty="0" smtClean="0"/>
              <a:t>nxn</a:t>
            </a:r>
            <a:r>
              <a:rPr lang="el-GR" dirty="0" smtClean="0"/>
              <a:t> πίνακας)</a:t>
            </a: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9EF15374-4180-4673-8F8C-4E6F29E77DBB}" type="slidenum">
              <a:rPr lang="el-GR"/>
              <a:pPr>
                <a:defRPr/>
              </a:pPr>
              <a:t>57</a:t>
            </a:fld>
            <a:endParaRPr lang="el-GR" dirty="0"/>
          </a:p>
        </p:txBody>
      </p:sp>
      <p:sp>
        <p:nvSpPr>
          <p:cNvPr id="8198" name="Rectangle 7"/>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8199"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8923" y="2349500"/>
            <a:ext cx="218343"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el-GR" dirty="0" smtClean="0"/>
              <a:t>Με άλλα λόγια </a:t>
            </a:r>
            <a:endParaRPr lang="en-US" dirty="0" smtClean="0"/>
          </a:p>
          <a:p>
            <a:pPr eaLnBrk="1" fontAlgn="auto" hangingPunct="1">
              <a:spcAft>
                <a:spcPts val="0"/>
              </a:spcAft>
              <a:buFont typeface="Arial" pitchFamily="34" charset="0"/>
              <a:buNone/>
              <a:defRPr/>
            </a:pPr>
            <a:r>
              <a:rPr lang="en-US" dirty="0" smtClean="0"/>
              <a:t>rank[B,AB,A</a:t>
            </a:r>
            <a:r>
              <a:rPr lang="en-US" baseline="30000" dirty="0" smtClean="0"/>
              <a:t>2</a:t>
            </a:r>
            <a:r>
              <a:rPr lang="en-US" dirty="0" smtClean="0"/>
              <a:t>B……A</a:t>
            </a:r>
            <a:r>
              <a:rPr lang="en-US" baseline="30000" dirty="0" smtClean="0"/>
              <a:t>n-1</a:t>
            </a:r>
            <a:r>
              <a:rPr lang="en-US" dirty="0" smtClean="0"/>
              <a:t>B]=n</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l-GR" u="heavy" dirty="0" smtClean="0"/>
              <a:t>Παράδειγμα</a:t>
            </a:r>
            <a:r>
              <a:rPr lang="en-US" u="heavy" dirty="0" smtClean="0"/>
              <a:t> 1:</a:t>
            </a:r>
            <a:endParaRPr lang="en-US" dirty="0" smtClean="0"/>
          </a:p>
          <a:p>
            <a:pPr eaLnBrk="1" fontAlgn="auto" hangingPunct="1">
              <a:spcAft>
                <a:spcPts val="0"/>
              </a:spcAft>
              <a:buFont typeface="Arial" pitchFamily="34" charset="0"/>
              <a:buNone/>
              <a:defRPr/>
            </a:pPr>
            <a:r>
              <a:rPr lang="el-GR" dirty="0" smtClean="0"/>
              <a:t>Έστω το σύστημα συνεχόμενου χρόνου που</a:t>
            </a:r>
            <a:endParaRPr lang="en-US" dirty="0" smtClean="0"/>
          </a:p>
          <a:p>
            <a:pPr eaLnBrk="1" fontAlgn="auto" hangingPunct="1">
              <a:spcAft>
                <a:spcPts val="0"/>
              </a:spcAft>
              <a:buFont typeface="Arial" pitchFamily="34" charset="0"/>
              <a:buNone/>
              <a:defRPr/>
            </a:pPr>
            <a:r>
              <a:rPr lang="el-GR" dirty="0" smtClean="0"/>
              <a:t> περιγράφεται από τις καταστατικές εξισώσεις</a:t>
            </a:r>
            <a:r>
              <a:rPr lang="en-US" i="1" dirty="0" smtClean="0"/>
              <a:t> </a:t>
            </a:r>
            <a:endParaRPr lang="en-US"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l-GR" dirty="0" smtClean="0"/>
              <a:t>           </a:t>
            </a:r>
            <a:r>
              <a:rPr lang="en-US" dirty="0" smtClean="0"/>
              <a:t>=</a:t>
            </a:r>
            <a:r>
              <a:rPr lang="el-GR" dirty="0" smtClean="0"/>
              <a:t>                                  </a:t>
            </a:r>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n-US" i="1" dirty="0" smtClean="0"/>
              <a:t>y(t)=[1 0]</a:t>
            </a:r>
            <a:endParaRPr lang="el-GR"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33EA04A6-739F-49A0-804E-673DBAEE740A}" type="slidenum">
              <a:rPr lang="el-GR"/>
              <a:pPr>
                <a:defRPr/>
              </a:pPr>
              <a:t>58</a:t>
            </a:fld>
            <a:endParaRPr lang="el-GR" dirty="0"/>
          </a:p>
        </p:txBody>
      </p:sp>
      <p:sp>
        <p:nvSpPr>
          <p:cNvPr id="9221" name="Rectangle 2"/>
          <p:cNvSpPr>
            <a:spLocks noChangeArrowheads="1"/>
          </p:cNvSpPr>
          <p:nvPr/>
        </p:nvSpPr>
        <p:spPr bwMode="auto">
          <a:xfrm>
            <a:off x="0" y="4314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22" name="Rectangle 3"/>
          <p:cNvSpPr>
            <a:spLocks noChangeArrowheads="1"/>
          </p:cNvSpPr>
          <p:nvPr/>
        </p:nvSpPr>
        <p:spPr bwMode="auto">
          <a:xfrm>
            <a:off x="0" y="1195667"/>
            <a:ext cx="184731" cy="369332"/>
          </a:xfrm>
          <a:prstGeom prst="rect">
            <a:avLst/>
          </a:prstGeom>
          <a:noFill/>
          <a:ln w="9525">
            <a:noFill/>
            <a:miter lim="800000"/>
            <a:headEnd/>
            <a:tailEnd/>
          </a:ln>
        </p:spPr>
        <p:txBody>
          <a:bodyPr wrap="none" anchor="ctr">
            <a:spAutoFit/>
          </a:bodyPr>
          <a:lstStyle/>
          <a:p>
            <a:endParaRPr lang="en-US"/>
          </a:p>
        </p:txBody>
      </p:sp>
      <p:sp>
        <p:nvSpPr>
          <p:cNvPr id="9223" name="Rectangle 5"/>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24" name="Rectangle 7"/>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9225"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250" y="4292601"/>
            <a:ext cx="3962400" cy="695325"/>
          </a:xfrm>
          <a:prstGeom prst="rect">
            <a:avLst/>
          </a:prstGeom>
          <a:noFill/>
          <a:ln w="9525">
            <a:noFill/>
            <a:miter lim="800000"/>
            <a:headEnd/>
            <a:tailEnd/>
          </a:ln>
        </p:spPr>
      </p:pic>
      <p:sp>
        <p:nvSpPr>
          <p:cNvPr id="9226" name="Rectangle 9"/>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9227"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931" y="5157789"/>
            <a:ext cx="924658" cy="695325"/>
          </a:xfrm>
          <a:prstGeom prst="rect">
            <a:avLst/>
          </a:prstGeom>
          <a:noFill/>
          <a:ln w="9525">
            <a:noFill/>
            <a:miter lim="800000"/>
            <a:headEnd/>
            <a:tailEnd/>
          </a:ln>
        </p:spPr>
      </p:pic>
      <p:sp>
        <p:nvSpPr>
          <p:cNvPr id="9228" name="Rectangle 11"/>
          <p:cNvSpPr>
            <a:spLocks noChangeArrowheads="1"/>
          </p:cNvSpPr>
          <p:nvPr/>
        </p:nvSpPr>
        <p:spPr bwMode="auto">
          <a:xfrm>
            <a:off x="0" y="4314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9229" name="Rectangle 12"/>
          <p:cNvSpPr>
            <a:spLocks noChangeArrowheads="1"/>
          </p:cNvSpPr>
          <p:nvPr/>
        </p:nvSpPr>
        <p:spPr bwMode="auto">
          <a:xfrm>
            <a:off x="0" y="1195667"/>
            <a:ext cx="184731" cy="369332"/>
          </a:xfrm>
          <a:prstGeom prst="rect">
            <a:avLst/>
          </a:prstGeom>
          <a:noFill/>
          <a:ln w="9525">
            <a:noFill/>
            <a:miter lim="800000"/>
            <a:headEnd/>
            <a:tailEnd/>
          </a:ln>
        </p:spPr>
        <p:txBody>
          <a:bodyPr wrap="none" anchor="ctr">
            <a:spAutoFit/>
          </a:bodyPr>
          <a:lstStyle/>
          <a:p>
            <a:endParaRPr lang="en-US"/>
          </a:p>
        </p:txBody>
      </p:sp>
      <p:sp>
        <p:nvSpPr>
          <p:cNvPr id="9230" name="Rectangle 18"/>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9231" name="Picture 1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8924" y="4292601"/>
            <a:ext cx="876300"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el-GR" u="heavy" dirty="0" smtClean="0"/>
              <a:t>Λύσης</a:t>
            </a:r>
            <a:r>
              <a:rPr lang="en-US" u="heavy" dirty="0" smtClean="0"/>
              <a:t>:</a:t>
            </a:r>
          </a:p>
          <a:p>
            <a:pPr eaLnBrk="1" fontAlgn="auto" hangingPunct="1">
              <a:spcAft>
                <a:spcPts val="0"/>
              </a:spcAft>
              <a:buFont typeface="Arial" pitchFamily="34" charset="0"/>
              <a:buNone/>
              <a:defRPr/>
            </a:pPr>
            <a:r>
              <a:rPr lang="el-GR" dirty="0" smtClean="0"/>
              <a:t>Η μήτρα ελεγξιμότητας</a:t>
            </a:r>
          </a:p>
          <a:p>
            <a:pPr eaLnBrk="1" fontAlgn="auto" hangingPunct="1">
              <a:spcAft>
                <a:spcPts val="0"/>
              </a:spcAft>
              <a:buFont typeface="Arial" pitchFamily="34" charset="0"/>
              <a:buNone/>
              <a:defRPr/>
            </a:pPr>
            <a:r>
              <a:rPr lang="en-US" dirty="0" smtClean="0"/>
              <a:t>S=[B AB]= </a:t>
            </a:r>
            <a:r>
              <a:rPr lang="el-GR" dirty="0" smtClean="0"/>
              <a:t>                  </a:t>
            </a:r>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l-GR" dirty="0" smtClean="0"/>
              <a:t>Η υπομήτρα</a:t>
            </a:r>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l-GR" dirty="0" smtClean="0"/>
              <a:t>έχει </a:t>
            </a:r>
            <a:r>
              <a:rPr lang="en-US" dirty="0" smtClean="0"/>
              <a:t>rank 2 </a:t>
            </a:r>
            <a:r>
              <a:rPr lang="el-GR" dirty="0" smtClean="0"/>
              <a:t>ή ορίζουσα -2,και άρα το σύστημα είναι πλήρως ελέγξιμο </a:t>
            </a:r>
            <a:r>
              <a:rPr lang="en-US" dirty="0" smtClean="0"/>
              <a:t>.</a:t>
            </a:r>
            <a:endParaRPr lang="el-GR"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514340E0-CB71-4457-B125-EC591DB97C2D}" type="slidenum">
              <a:rPr lang="el-GR"/>
              <a:pPr>
                <a:defRPr/>
              </a:pPr>
              <a:t>59</a:t>
            </a:fld>
            <a:endParaRPr lang="el-GR" dirty="0"/>
          </a:p>
        </p:txBody>
      </p:sp>
      <p:sp>
        <p:nvSpPr>
          <p:cNvPr id="10245" name="Rectangle 2"/>
          <p:cNvSpPr>
            <a:spLocks noChangeArrowheads="1"/>
          </p:cNvSpPr>
          <p:nvPr/>
        </p:nvSpPr>
        <p:spPr bwMode="auto">
          <a:xfrm>
            <a:off x="0" y="4314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0246"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8415" y="2565400"/>
            <a:ext cx="1648558" cy="609600"/>
          </a:xfrm>
          <a:prstGeom prst="rect">
            <a:avLst/>
          </a:prstGeom>
          <a:noFill/>
          <a:ln w="9525">
            <a:noFill/>
            <a:miter lim="800000"/>
            <a:headEnd/>
            <a:tailEnd/>
          </a:ln>
        </p:spPr>
      </p:pic>
      <p:sp>
        <p:nvSpPr>
          <p:cNvPr id="10247" name="Rectangle 3"/>
          <p:cNvSpPr>
            <a:spLocks noChangeArrowheads="1"/>
          </p:cNvSpPr>
          <p:nvPr/>
        </p:nvSpPr>
        <p:spPr bwMode="auto">
          <a:xfrm>
            <a:off x="0" y="1109942"/>
            <a:ext cx="184731" cy="369332"/>
          </a:xfrm>
          <a:prstGeom prst="rect">
            <a:avLst/>
          </a:prstGeom>
          <a:noFill/>
          <a:ln w="9525">
            <a:noFill/>
            <a:miter lim="800000"/>
            <a:headEnd/>
            <a:tailEnd/>
          </a:ln>
        </p:spPr>
        <p:txBody>
          <a:bodyPr wrap="none" anchor="ctr">
            <a:spAutoFit/>
          </a:bodyPr>
          <a:lstStyle/>
          <a:p>
            <a:endParaRPr lang="en-US"/>
          </a:p>
        </p:txBody>
      </p:sp>
      <p:sp>
        <p:nvSpPr>
          <p:cNvPr id="10248" name="Rectangle 5"/>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0249" name="Rectangle 1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10250"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2035" y="4076701"/>
            <a:ext cx="9334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2484438" y="260350"/>
            <a:ext cx="4119562" cy="519113"/>
          </a:xfrm>
          <a:prstGeom prst="rect">
            <a:avLst/>
          </a:prstGeom>
          <a:noFill/>
          <a:ln w="9525">
            <a:noFill/>
            <a:miter lim="800000"/>
            <a:headEnd/>
            <a:tailEnd/>
          </a:ln>
        </p:spPr>
        <p:txBody>
          <a:bodyPr wrap="none" anchor="ctr">
            <a:spAutoFit/>
          </a:bodyPr>
          <a:lstStyle/>
          <a:p>
            <a:r>
              <a:rPr lang="el-GR" sz="2800" b="1">
                <a:latin typeface="Times New Roman" pitchFamily="18" charset="0"/>
              </a:rPr>
              <a:t>Ταξινόμηση συστημάτων</a:t>
            </a:r>
            <a:r>
              <a:rPr lang="el-GR" sz="2800">
                <a:latin typeface="Times New Roman" pitchFamily="18" charset="0"/>
              </a:rPr>
              <a:t> </a:t>
            </a:r>
          </a:p>
        </p:txBody>
      </p:sp>
      <p:sp>
        <p:nvSpPr>
          <p:cNvPr id="1029" name="Text Box 3"/>
          <p:cNvSpPr txBox="1">
            <a:spLocks noChangeArrowheads="1"/>
          </p:cNvSpPr>
          <p:nvPr/>
        </p:nvSpPr>
        <p:spPr bwMode="auto">
          <a:xfrm>
            <a:off x="323850" y="908050"/>
            <a:ext cx="8640763" cy="915988"/>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Η βασική κατηγοριοποίηση των συστημάτων γίνεται με το διαχωρισμό τους σε συστήματα συνεχούς και διακριτού χρόνου. Έτσι ένα σύστημα είναι συνεχούς (διακριτού)  χρόνου αν τόσο η είσοδος όσο και η έξοδος είναι σήματα συνεχούς (διακριτού) χρόνου</a:t>
            </a:r>
          </a:p>
        </p:txBody>
      </p:sp>
      <p:sp>
        <p:nvSpPr>
          <p:cNvPr id="1030" name="Text Box 4"/>
          <p:cNvSpPr txBox="1">
            <a:spLocks noChangeArrowheads="1"/>
          </p:cNvSpPr>
          <p:nvPr/>
        </p:nvSpPr>
        <p:spPr bwMode="auto">
          <a:xfrm>
            <a:off x="3708400" y="1989138"/>
            <a:ext cx="1512888" cy="366712"/>
          </a:xfrm>
          <a:prstGeom prst="rect">
            <a:avLst/>
          </a:prstGeom>
          <a:noFill/>
          <a:ln w="9525">
            <a:noFill/>
            <a:miter lim="800000"/>
            <a:headEnd/>
            <a:tailEnd/>
          </a:ln>
        </p:spPr>
        <p:txBody>
          <a:bodyPr>
            <a:spAutoFit/>
          </a:bodyPr>
          <a:lstStyle/>
          <a:p>
            <a:pPr>
              <a:spcBef>
                <a:spcPct val="50000"/>
              </a:spcBef>
            </a:pPr>
            <a:r>
              <a:rPr lang="el-GR" u="sng">
                <a:latin typeface="Times New Roman" pitchFamily="18" charset="0"/>
              </a:rPr>
              <a:t>Παράδειγμα:</a:t>
            </a:r>
          </a:p>
        </p:txBody>
      </p:sp>
      <p:sp>
        <p:nvSpPr>
          <p:cNvPr id="1031" name="Text Box 5"/>
          <p:cNvSpPr txBox="1">
            <a:spLocks noChangeArrowheads="1"/>
          </p:cNvSpPr>
          <p:nvPr/>
        </p:nvSpPr>
        <p:spPr bwMode="auto">
          <a:xfrm>
            <a:off x="179388" y="2420938"/>
            <a:ext cx="4248150" cy="336550"/>
          </a:xfrm>
          <a:prstGeom prst="rect">
            <a:avLst/>
          </a:prstGeom>
          <a:noFill/>
          <a:ln w="9525">
            <a:noFill/>
            <a:miter lim="800000"/>
            <a:headEnd/>
            <a:tailEnd/>
          </a:ln>
        </p:spPr>
        <p:txBody>
          <a:bodyPr>
            <a:spAutoFit/>
          </a:bodyPr>
          <a:lstStyle/>
          <a:p>
            <a:pPr>
              <a:spcBef>
                <a:spcPct val="50000"/>
              </a:spcBef>
            </a:pPr>
            <a:r>
              <a:rPr lang="el-GR" sz="1600">
                <a:latin typeface="Times New Roman" pitchFamily="18" charset="0"/>
              </a:rPr>
              <a:t>Σύστημα συνεχούς χρόνου (ολοκληρωτής)</a:t>
            </a:r>
          </a:p>
        </p:txBody>
      </p:sp>
      <p:sp>
        <p:nvSpPr>
          <p:cNvPr id="1032" name="Rectangle 6"/>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7"/>
          <p:cNvGraphicFramePr>
            <a:graphicFrameLocks noChangeAspect="1"/>
          </p:cNvGraphicFramePr>
          <p:nvPr/>
        </p:nvGraphicFramePr>
        <p:xfrm>
          <a:off x="900113" y="2781300"/>
          <a:ext cx="1800225" cy="852488"/>
        </p:xfrm>
        <a:graphic>
          <a:graphicData uri="http://schemas.openxmlformats.org/presentationml/2006/ole">
            <mc:AlternateContent xmlns:mc="http://schemas.openxmlformats.org/markup-compatibility/2006">
              <mc:Choice xmlns:v="urn:schemas-microsoft-com:vml" Requires="v">
                <p:oleObj spid="_x0000_s1028" name="Equation" r:id="rId4" imgW="889000" imgH="419100" progId="">
                  <p:embed/>
                </p:oleObj>
              </mc:Choice>
              <mc:Fallback>
                <p:oleObj name="Equation" r:id="rId4" imgW="889000" imgH="419100" progId="">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2781300"/>
                        <a:ext cx="1800225"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8"/>
          <p:cNvSpPr>
            <a:spLocks noChangeArrowheads="1"/>
          </p:cNvSpPr>
          <p:nvPr/>
        </p:nvSpPr>
        <p:spPr bwMode="auto">
          <a:xfrm>
            <a:off x="5076825" y="2420938"/>
            <a:ext cx="3706813" cy="336550"/>
          </a:xfrm>
          <a:prstGeom prst="rect">
            <a:avLst/>
          </a:prstGeom>
          <a:noFill/>
          <a:ln w="9525">
            <a:noFill/>
            <a:miter lim="800000"/>
            <a:headEnd/>
            <a:tailEnd/>
          </a:ln>
        </p:spPr>
        <p:txBody>
          <a:bodyPr wrap="none">
            <a:spAutoFit/>
          </a:bodyPr>
          <a:lstStyle/>
          <a:p>
            <a:pPr>
              <a:spcBef>
                <a:spcPct val="50000"/>
              </a:spcBef>
            </a:pPr>
            <a:r>
              <a:rPr lang="el-GR" sz="1600">
                <a:latin typeface="Times New Roman" pitchFamily="18" charset="0"/>
              </a:rPr>
              <a:t>Σύστημα διακριτού χρόνου (συσσωρευτής)</a:t>
            </a:r>
          </a:p>
        </p:txBody>
      </p:sp>
      <p:graphicFrame>
        <p:nvGraphicFramePr>
          <p:cNvPr id="1027" name="Object 9"/>
          <p:cNvGraphicFramePr>
            <a:graphicFrameLocks noChangeAspect="1"/>
          </p:cNvGraphicFramePr>
          <p:nvPr/>
        </p:nvGraphicFramePr>
        <p:xfrm>
          <a:off x="6300788" y="2781300"/>
          <a:ext cx="1727200" cy="768350"/>
        </p:xfrm>
        <a:graphic>
          <a:graphicData uri="http://schemas.openxmlformats.org/presentationml/2006/ole">
            <mc:AlternateContent xmlns:mc="http://schemas.openxmlformats.org/markup-compatibility/2006">
              <mc:Choice xmlns:v="urn:schemas-microsoft-com:vml" Requires="v">
                <p:oleObj spid="_x0000_s1029" name="Equation" r:id="rId6" imgW="774364" imgH="342751" progId="">
                  <p:embed/>
                </p:oleObj>
              </mc:Choice>
              <mc:Fallback>
                <p:oleObj name="Equation" r:id="rId6" imgW="774364" imgH="342751"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2781300"/>
                        <a:ext cx="1727200"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Rectangle 10"/>
          <p:cNvSpPr>
            <a:spLocks noChangeArrowheads="1"/>
          </p:cNvSpPr>
          <p:nvPr/>
        </p:nvSpPr>
        <p:spPr bwMode="auto">
          <a:xfrm>
            <a:off x="395288" y="4868863"/>
            <a:ext cx="8424862" cy="1006475"/>
          </a:xfrm>
          <a:prstGeom prst="rect">
            <a:avLst/>
          </a:prstGeom>
          <a:noFill/>
          <a:ln w="9525">
            <a:noFill/>
            <a:miter lim="800000"/>
            <a:headEnd/>
            <a:tailEnd/>
          </a:ln>
        </p:spPr>
        <p:txBody>
          <a:bodyPr anchor="ctr">
            <a:spAutoFit/>
          </a:bodyPr>
          <a:lstStyle/>
          <a:p>
            <a:r>
              <a:rPr lang="el-GR" sz="2000">
                <a:latin typeface="Times New Roman" pitchFamily="18" charset="0"/>
              </a:rPr>
              <a:t> Οι άλλες κατηγοριοποιήσεις  των συστημάτων δεν εξαρτώνται από την φύση των σημάτων εισόδου και εξόδου </a:t>
            </a:r>
            <a:r>
              <a:rPr lang="el-GR" sz="2000" i="1">
                <a:latin typeface="Times New Roman" pitchFamily="18" charset="0"/>
              </a:rPr>
              <a:t>αλλά από τις ιδιότητες της απεικόνισης S.</a:t>
            </a:r>
          </a:p>
          <a:p>
            <a:pPr eaLnBrk="0" hangingPunct="0"/>
            <a:endParaRPr lang="el-GR" sz="200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57200" y="274638"/>
            <a:ext cx="8229600" cy="850900"/>
          </a:xfrm>
        </p:spPr>
        <p:txBody>
          <a:bodyPr/>
          <a:lstStyle/>
          <a:p>
            <a:r>
              <a:rPr lang="el-GR" sz="4000" smtClean="0"/>
              <a:t>ΠΑΡΑΤΗΡΗΣΗ</a:t>
            </a:r>
          </a:p>
        </p:txBody>
      </p:sp>
      <p:sp>
        <p:nvSpPr>
          <p:cNvPr id="11267" name="2 - Θέση περιεχομένου"/>
          <p:cNvSpPr>
            <a:spLocks noGrp="1"/>
          </p:cNvSpPr>
          <p:nvPr>
            <p:ph idx="1"/>
          </p:nvPr>
        </p:nvSpPr>
        <p:spPr>
          <a:xfrm>
            <a:off x="468923" y="1341439"/>
            <a:ext cx="8229600" cy="4535487"/>
          </a:xfrm>
        </p:spPr>
        <p:txBody>
          <a:bodyPr/>
          <a:lstStyle/>
          <a:p>
            <a:pPr algn="just">
              <a:buFont typeface="Arial" pitchFamily="34" charset="0"/>
              <a:buNone/>
            </a:pPr>
            <a:r>
              <a:rPr lang="el-GR" sz="3000" smtClean="0"/>
              <a:t>    Η οδήγηση των καταστάσεων ενός ελέγξιμου συστήματος από την αρχική του κατάσταση στην επιθυμητή κατάστασης, σχετίζεται άμεσα με το μέγεθος της εισόδου και τον ΄΄προσφερόμενο΄΄ χρόνο για την ολοκλήρωση της μεταφοράς από την αρχική στην τελική κατάσταση.Εάν δεν υπάρχει περιορισμός στο μέγεθος της εισόδου τότε το σύστημα μπορεί να οδηγηθεί σε αυθαίρετα μικρό διάστημα </a:t>
            </a: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7B71CE20-AF60-4890-9E93-7951F0276773}" type="slidenum">
              <a:rPr lang="el-GR" smtClean="0"/>
              <a:pPr>
                <a:defRPr/>
              </a:pPr>
              <a:t>60</a:t>
            </a:fld>
            <a:endParaRPr lang="el-G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457200" y="1844675"/>
            <a:ext cx="8229600" cy="3455988"/>
          </a:xfrm>
        </p:spPr>
        <p:txBody>
          <a:bodyPr/>
          <a:lstStyle/>
          <a:p>
            <a:pPr algn="just">
              <a:buFont typeface="Arial" pitchFamily="34" charset="0"/>
              <a:buNone/>
            </a:pPr>
            <a:r>
              <a:rPr lang="el-GR" sz="3000" smtClean="0"/>
              <a:t>   (για συστήματα συνεχούς χρόνου).Στα πραγματικά συστήματα υπάρχει συνήθως περιορισμός στο μέγεθος της εισόδου </a:t>
            </a:r>
            <a:r>
              <a:rPr lang="en-US" sz="3000" smtClean="0"/>
              <a:t>u(t) </a:t>
            </a:r>
            <a:r>
              <a:rPr lang="el-GR" sz="3000" smtClean="0"/>
              <a:t>και αυτό περιορίζει το ελάχιστο χρονικό διάστημα στο οποίο μπορεί να επιτευχθεί η μεταφορά της κατάστασης ,</a:t>
            </a:r>
            <a:r>
              <a:rPr lang="en-US" sz="3000" smtClean="0"/>
              <a:t>x(t), </a:t>
            </a:r>
            <a:r>
              <a:rPr lang="el-GR" sz="3000" smtClean="0"/>
              <a:t>από την αρχική στην επιθυμητή τελική τιμή.</a:t>
            </a: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EF43820A-D196-430B-B690-47BCCC23425F}" type="slidenum">
              <a:rPr lang="el-GR" smtClean="0"/>
              <a:pPr>
                <a:defRPr/>
              </a:pPr>
              <a:t>61</a:t>
            </a:fld>
            <a:endParaRPr lang="el-G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57200" y="341313"/>
            <a:ext cx="8229600" cy="1143000"/>
          </a:xfrm>
        </p:spPr>
        <p:txBody>
          <a:bodyPr/>
          <a:lstStyle/>
          <a:p>
            <a:pPr eaLnBrk="1" hangingPunct="1"/>
            <a:r>
              <a:rPr lang="el-GR" sz="4000" smtClean="0"/>
              <a:t>ΠΑΡΑΤΗΡΗΣΙΜΟΤΗΤΑ</a:t>
            </a:r>
          </a:p>
        </p:txBody>
      </p:sp>
      <p:sp>
        <p:nvSpPr>
          <p:cNvPr id="13315" name="2 - Θέση περιεχομένου"/>
          <p:cNvSpPr>
            <a:spLocks noGrp="1"/>
          </p:cNvSpPr>
          <p:nvPr>
            <p:ph idx="1"/>
          </p:nvPr>
        </p:nvSpPr>
        <p:spPr>
          <a:xfrm>
            <a:off x="457200" y="1700214"/>
            <a:ext cx="8229600" cy="3673475"/>
          </a:xfrm>
        </p:spPr>
        <p:txBody>
          <a:bodyPr/>
          <a:lstStyle/>
          <a:p>
            <a:pPr algn="just" eaLnBrk="1" hangingPunct="1">
              <a:buFont typeface="Arial" pitchFamily="34" charset="0"/>
              <a:buNone/>
            </a:pPr>
            <a:r>
              <a:rPr lang="el-GR" sz="3000" smtClean="0"/>
              <a:t>   Και αυτή η έννοια –ιδιότητα είναι πολύ σημαντική</a:t>
            </a:r>
          </a:p>
          <a:p>
            <a:pPr algn="just" eaLnBrk="1" hangingPunct="1">
              <a:buFont typeface="Arial" pitchFamily="34" charset="0"/>
              <a:buNone/>
            </a:pPr>
            <a:r>
              <a:rPr lang="el-GR" sz="3000" smtClean="0"/>
              <a:t>    Σχετίζεται με τη δυνατότητα να είναι δυνατόν να υπολογισθούν οι τιμές που λαμβάνουν οι μεταβλητές κατάστασης </a:t>
            </a:r>
            <a:r>
              <a:rPr lang="en-US" sz="3000" smtClean="0"/>
              <a:t>x</a:t>
            </a:r>
            <a:r>
              <a:rPr lang="el-GR" sz="3000" smtClean="0"/>
              <a:t>(</a:t>
            </a:r>
            <a:r>
              <a:rPr lang="en-US" sz="3000" smtClean="0"/>
              <a:t>t)</a:t>
            </a:r>
            <a:r>
              <a:rPr lang="el-GR" sz="3000" smtClean="0"/>
              <a:t>,ανά πάσα χρονική στιγμή, γνωρίζοντας τις αντίστοιχες τιμές των σημάτων εισόδου </a:t>
            </a:r>
            <a:r>
              <a:rPr lang="en-US" sz="3000" smtClean="0"/>
              <a:t>x</a:t>
            </a:r>
            <a:r>
              <a:rPr lang="el-GR" sz="3000" smtClean="0"/>
              <a:t>(</a:t>
            </a:r>
            <a:r>
              <a:rPr lang="en-US" sz="3000" smtClean="0"/>
              <a:t>t)</a:t>
            </a:r>
            <a:r>
              <a:rPr lang="el-GR" sz="3000" smtClean="0"/>
              <a:t>-εξόδου </a:t>
            </a:r>
            <a:r>
              <a:rPr lang="en-US" sz="3000" smtClean="0"/>
              <a:t>y(t)</a:t>
            </a:r>
            <a:endParaRPr lang="el-GR" sz="3000" smtClean="0"/>
          </a:p>
          <a:p>
            <a:pPr algn="just" eaLnBrk="1" hangingPunct="1">
              <a:buFont typeface="Arial" pitchFamily="34" charset="0"/>
              <a:buNone/>
            </a:pPr>
            <a:endParaRPr lang="el-GR" sz="300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280D02D8-0E28-4D8A-8872-EC3382CF9E65}" type="slidenum">
              <a:rPr lang="el-GR"/>
              <a:pPr>
                <a:defRPr/>
              </a:pPr>
              <a:t>62</a:t>
            </a:fld>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28688"/>
          </a:xfrm>
        </p:spPr>
        <p:txBody>
          <a:bodyPr rtlCol="0">
            <a:normAutofit/>
          </a:bodyPr>
          <a:lstStyle/>
          <a:p>
            <a:pPr eaLnBrk="1" fontAlgn="auto" hangingPunct="1">
              <a:spcAft>
                <a:spcPts val="0"/>
              </a:spcAft>
              <a:defRPr/>
            </a:pPr>
            <a:r>
              <a:rPr lang="el-GR" sz="4000" u="heavy" dirty="0" smtClean="0"/>
              <a:t>Κριτήριο-Παρατηρησιμότητας</a:t>
            </a:r>
            <a:endParaRPr lang="el-GR" sz="4000" dirty="0" smtClean="0"/>
          </a:p>
        </p:txBody>
      </p:sp>
      <p:sp>
        <p:nvSpPr>
          <p:cNvPr id="1028" name="2 - Θέση περιεχομένου"/>
          <p:cNvSpPr>
            <a:spLocks noGrp="1"/>
          </p:cNvSpPr>
          <p:nvPr>
            <p:ph idx="1"/>
          </p:nvPr>
        </p:nvSpPr>
        <p:spPr>
          <a:xfrm>
            <a:off x="429358" y="857250"/>
            <a:ext cx="8229600" cy="5429250"/>
          </a:xfrm>
        </p:spPr>
        <p:txBody>
          <a:bodyPr/>
          <a:lstStyle/>
          <a:p>
            <a:pPr eaLnBrk="1" hangingPunct="1">
              <a:buFont typeface="Arial" pitchFamily="34" charset="0"/>
              <a:buNone/>
            </a:pPr>
            <a:r>
              <a:rPr lang="el-GR" smtClean="0"/>
              <a:t>Ένα ΓΧΑ σύστημα που ορίζεται-περιγράφεται από τις δυναμικές καταστάσεις εξισώσεις </a:t>
            </a:r>
            <a:r>
              <a:rPr lang="en-US" smtClean="0"/>
              <a:t>     </a:t>
            </a:r>
            <a:r>
              <a:rPr lang="el-GR" smtClean="0"/>
              <a:t>(</a:t>
            </a:r>
            <a:r>
              <a:rPr lang="en-US" smtClean="0"/>
              <a:t>t)=Ax(t)+</a:t>
            </a:r>
            <a:r>
              <a:rPr lang="el-GR" smtClean="0"/>
              <a:t>Β</a:t>
            </a:r>
            <a:r>
              <a:rPr lang="en-US" smtClean="0"/>
              <a:t>u(t)</a:t>
            </a:r>
          </a:p>
          <a:p>
            <a:pPr eaLnBrk="1" hangingPunct="1">
              <a:buFont typeface="Arial" pitchFamily="34" charset="0"/>
              <a:buNone/>
            </a:pPr>
            <a:r>
              <a:rPr lang="el-GR" smtClean="0"/>
              <a:t>    </a:t>
            </a:r>
            <a:r>
              <a:rPr lang="en-US" smtClean="0"/>
              <a:t>y(t)=Cx(t)+Du(t)</a:t>
            </a:r>
            <a:endParaRPr lang="el-GR" smtClean="0"/>
          </a:p>
          <a:p>
            <a:pPr eaLnBrk="1" hangingPunct="1">
              <a:buFont typeface="Arial" pitchFamily="34" charset="0"/>
              <a:buNone/>
            </a:pPr>
            <a:r>
              <a:rPr lang="el-GR" smtClean="0"/>
              <a:t>είναι παρατηρήσιμο τότε και μόνον τότε όταν ο πίνακας –μητρώο παρατηρησιμότητας (</a:t>
            </a:r>
            <a:r>
              <a:rPr lang="en-US" smtClean="0"/>
              <a:t>observability matrix)</a:t>
            </a:r>
          </a:p>
          <a:p>
            <a:pPr>
              <a:lnSpc>
                <a:spcPct val="115000"/>
              </a:lnSpc>
              <a:spcAft>
                <a:spcPts val="1000"/>
              </a:spcAft>
              <a:buFont typeface="Arial" pitchFamily="34" charset="0"/>
              <a:buNone/>
            </a:pPr>
            <a:endParaRPr lang="el-GR" smtClean="0"/>
          </a:p>
          <a:p>
            <a:pPr>
              <a:lnSpc>
                <a:spcPct val="115000"/>
              </a:lnSpc>
              <a:spcAft>
                <a:spcPts val="1000"/>
              </a:spcAft>
              <a:buFont typeface="Arial" pitchFamily="34" charset="0"/>
              <a:buNone/>
            </a:pPr>
            <a:endParaRPr lang="en-US" smtClean="0"/>
          </a:p>
          <a:p>
            <a:pPr>
              <a:lnSpc>
                <a:spcPct val="115000"/>
              </a:lnSpc>
              <a:spcAft>
                <a:spcPts val="1000"/>
              </a:spcAft>
            </a:pPr>
            <a:endParaRPr lang="el-GR" smtClean="0">
              <a:cs typeface="Times New Roman" pitchFamily="18" charset="0"/>
            </a:endParaRPr>
          </a:p>
          <a:p>
            <a:pPr eaLnBrk="1" hangingPunct="1">
              <a:buFont typeface="Arial" pitchFamily="34" charset="0"/>
              <a:buNone/>
            </a:pPr>
            <a:endParaRPr lang="en-US" smtClean="0"/>
          </a:p>
          <a:p>
            <a:pPr eaLnBrk="1" hangingPunct="1">
              <a:buFont typeface="Arial" pitchFamily="34" charset="0"/>
              <a:buNone/>
            </a:pPr>
            <a:endParaRPr lang="en-US" smtClean="0"/>
          </a:p>
          <a:p>
            <a:pPr eaLnBrk="1" hangingPunct="1">
              <a:buFont typeface="Arial" pitchFamily="34" charset="0"/>
              <a:buNone/>
            </a:pPr>
            <a:endParaRPr lang="en-US" smtClean="0"/>
          </a:p>
          <a:p>
            <a:pPr eaLnBrk="1" hangingPunct="1">
              <a:buFont typeface="Arial" pitchFamily="34" charset="0"/>
              <a:buNone/>
            </a:pPr>
            <a:endParaRPr lang="el-GR" smtClean="0"/>
          </a:p>
          <a:p>
            <a:pPr eaLnBrk="1" hangingPunct="1">
              <a:buFont typeface="Arial" pitchFamily="34" charset="0"/>
              <a:buNone/>
            </a:pPr>
            <a:endParaRPr lang="el-GR" smtClean="0"/>
          </a:p>
          <a:p>
            <a:pPr eaLnBrk="1" hangingPunct="1">
              <a:buFont typeface="Arial" pitchFamily="34" charset="0"/>
              <a:buNone/>
            </a:pPr>
            <a:endParaRPr lang="el-GR"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86D5B431-83DE-4012-8AA6-11AEA39E43F9}" type="slidenum">
              <a:rPr lang="el-GR"/>
              <a:pPr>
                <a:defRPr/>
              </a:pPr>
              <a:t>63</a:t>
            </a:fld>
            <a:endParaRPr lang="el-GR" dirty="0"/>
          </a:p>
        </p:txBody>
      </p:sp>
      <p:sp>
        <p:nvSpPr>
          <p:cNvPr id="1031" name="Rectangle 7"/>
          <p:cNvSpPr>
            <a:spLocks noChangeArrowheads="1"/>
          </p:cNvSpPr>
          <p:nvPr/>
        </p:nvSpPr>
        <p:spPr bwMode="auto">
          <a:xfrm>
            <a:off x="0" y="43142"/>
            <a:ext cx="184731" cy="369332"/>
          </a:xfrm>
          <a:prstGeom prst="rect">
            <a:avLst/>
          </a:prstGeom>
          <a:noFill/>
          <a:ln w="9525">
            <a:noFill/>
            <a:miter lim="800000"/>
            <a:headEnd/>
            <a:tailEnd/>
          </a:ln>
        </p:spPr>
        <p:txBody>
          <a:bodyPr wrap="none" anchor="ctr">
            <a:spAutoFit/>
          </a:bodyPr>
          <a:lstStyle/>
          <a:p>
            <a:endParaRPr lang="en-US"/>
          </a:p>
        </p:txBody>
      </p:sp>
      <p:sp>
        <p:nvSpPr>
          <p:cNvPr id="1032" name="Rectangle 8"/>
          <p:cNvSpPr>
            <a:spLocks noChangeArrowheads="1"/>
          </p:cNvSpPr>
          <p:nvPr/>
        </p:nvSpPr>
        <p:spPr bwMode="auto">
          <a:xfrm>
            <a:off x="0" y="1481417"/>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033" name="Rectangle 11"/>
          <p:cNvSpPr>
            <a:spLocks noChangeArrowheads="1"/>
          </p:cNvSpPr>
          <p:nvPr/>
        </p:nvSpPr>
        <p:spPr bwMode="auto">
          <a:xfrm>
            <a:off x="0" y="130044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034" name="Rectangle 13"/>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1035" name="Rectangle 15"/>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1036" name="Rectangle 14"/>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1037" name="Rectangle 15"/>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1038" name="Rectangle 17"/>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1039" name="Rectangle 19"/>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026" name="Object 21"/>
          <p:cNvGraphicFramePr>
            <a:graphicFrameLocks noChangeAspect="1"/>
          </p:cNvGraphicFramePr>
          <p:nvPr/>
        </p:nvGraphicFramePr>
        <p:xfrm>
          <a:off x="1143001" y="4572000"/>
          <a:ext cx="1428750" cy="1714500"/>
        </p:xfrm>
        <a:graphic>
          <a:graphicData uri="http://schemas.openxmlformats.org/presentationml/2006/ole">
            <mc:AlternateContent xmlns:mc="http://schemas.openxmlformats.org/markup-compatibility/2006">
              <mc:Choice xmlns:v="urn:schemas-microsoft-com:vml" Requires="v">
                <p:oleObj spid="_x0000_s97283" name="Εξίσωση" r:id="rId4" imgW="774360" imgH="1143000" progId="Equation.3">
                  <p:embed/>
                </p:oleObj>
              </mc:Choice>
              <mc:Fallback>
                <p:oleObj name="Εξίσωση" r:id="rId4" imgW="774360" imgH="1143000" progId="Equation.3">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1" y="4572000"/>
                        <a:ext cx="142875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Rectangle 1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sp>
        <p:nvSpPr>
          <p:cNvPr id="1041" name="Rectangle 2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en-US"/>
          </a:p>
        </p:txBody>
      </p:sp>
      <p:pic>
        <p:nvPicPr>
          <p:cNvPr id="1042" name="Picture 1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50631" y="1916113"/>
            <a:ext cx="184638"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el-GR" dirty="0" smtClean="0"/>
              <a:t>έχει βαθμό </a:t>
            </a:r>
            <a:r>
              <a:rPr lang="en-US" dirty="0" smtClean="0"/>
              <a:t>(rank)</a:t>
            </a:r>
            <a:r>
              <a:rPr lang="el-GR" dirty="0" smtClean="0"/>
              <a:t>ίσο με </a:t>
            </a:r>
            <a:r>
              <a:rPr lang="en-US" dirty="0" smtClean="0"/>
              <a:t>n</a:t>
            </a:r>
          </a:p>
          <a:p>
            <a:pPr eaLnBrk="1" fontAlgn="auto" hangingPunct="1">
              <a:spcAft>
                <a:spcPts val="0"/>
              </a:spcAft>
              <a:buFont typeface="Arial" pitchFamily="34" charset="0"/>
              <a:buNone/>
              <a:defRPr/>
            </a:pPr>
            <a:r>
              <a:rPr lang="el-GR" dirty="0" smtClean="0"/>
              <a:t>Με άλλα λόγια ο </a:t>
            </a:r>
            <a:r>
              <a:rPr lang="en-US" dirty="0" smtClean="0"/>
              <a:t>V </a:t>
            </a:r>
            <a:r>
              <a:rPr lang="el-GR" dirty="0" smtClean="0"/>
              <a:t>να είναι αντιστρέψιμος</a:t>
            </a:r>
            <a:endParaRPr lang="en-US"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l-GR" dirty="0" smtClean="0"/>
              <a:t>Παράδειγμα</a:t>
            </a:r>
            <a:r>
              <a:rPr lang="en-US" dirty="0" smtClean="0"/>
              <a:t> 2:</a:t>
            </a:r>
          </a:p>
          <a:p>
            <a:pPr eaLnBrk="1" fontAlgn="auto" hangingPunct="1">
              <a:spcAft>
                <a:spcPts val="0"/>
              </a:spcAft>
              <a:buFont typeface="Arial" pitchFamily="34" charset="0"/>
              <a:buNone/>
              <a:defRPr/>
            </a:pPr>
            <a:r>
              <a:rPr lang="en-US" dirty="0" smtClean="0"/>
              <a:t>To </a:t>
            </a:r>
            <a:r>
              <a:rPr lang="el-GR" dirty="0" smtClean="0"/>
              <a:t>σύστημα του παραδείγματος 1 </a:t>
            </a:r>
            <a:r>
              <a:rPr lang="el-GR" u="sng" dirty="0" smtClean="0"/>
              <a:t>έχει</a:t>
            </a:r>
            <a:endParaRPr lang="en-US" u="sng" dirty="0" smtClean="0"/>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n-US" dirty="0" smtClean="0"/>
              <a:t> A</a:t>
            </a:r>
            <a:r>
              <a:rPr lang="el-GR" dirty="0" smtClean="0"/>
              <a:t>=                                      </a:t>
            </a:r>
            <a:r>
              <a:rPr lang="en-US" dirty="0" smtClean="0"/>
              <a:t>B</a:t>
            </a:r>
            <a:r>
              <a:rPr lang="el-GR" dirty="0" smtClean="0"/>
              <a:t>=                         </a:t>
            </a:r>
          </a:p>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n-US" dirty="0" smtClean="0"/>
              <a:t>C=[1 0]</a:t>
            </a:r>
          </a:p>
          <a:p>
            <a:pPr eaLnBrk="1" fontAlgn="auto" hangingPunct="1">
              <a:spcAft>
                <a:spcPts val="0"/>
              </a:spcAft>
              <a:buFont typeface="Arial" pitchFamily="34" charset="0"/>
              <a:buNone/>
              <a:defRPr/>
            </a:pPr>
            <a:r>
              <a:rPr lang="el-GR" dirty="0" smtClean="0"/>
              <a:t>Να εξεταστεί εάν το σύστημα είναι παρατηρήσιμο</a:t>
            </a: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291B693D-E44B-4C76-A0A0-5EA21C65AF3A}" type="slidenum">
              <a:rPr lang="el-GR"/>
              <a:pPr>
                <a:defRPr/>
              </a:pPr>
              <a:t>64</a:t>
            </a:fld>
            <a:endParaRPr lang="el-GR" dirty="0"/>
          </a:p>
        </p:txBody>
      </p:sp>
      <p:sp>
        <p:nvSpPr>
          <p:cNvPr id="14341" name="Rectangle 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42"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6624" y="4005263"/>
            <a:ext cx="999392" cy="609600"/>
          </a:xfrm>
          <a:prstGeom prst="rect">
            <a:avLst/>
          </a:prstGeom>
          <a:noFill/>
          <a:ln w="9525">
            <a:noFill/>
            <a:miter lim="800000"/>
            <a:headEnd/>
            <a:tailEnd/>
          </a:ln>
        </p:spPr>
      </p:pic>
      <p:sp>
        <p:nvSpPr>
          <p:cNvPr id="14343" name="Rectangle 4"/>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4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04643" y="4005263"/>
            <a:ext cx="791308"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None/>
              <a:defRPr/>
            </a:pPr>
            <a:r>
              <a:rPr lang="el-GR" u="heavy" dirty="0" smtClean="0"/>
              <a:t>Λύση</a:t>
            </a:r>
            <a:r>
              <a:rPr lang="en-US" u="heavy" dirty="0" smtClean="0"/>
              <a:t>:</a:t>
            </a:r>
            <a:endParaRPr lang="el-GR" u="heavy" dirty="0" smtClean="0"/>
          </a:p>
          <a:p>
            <a:pPr eaLnBrk="1" fontAlgn="auto" hangingPunct="1">
              <a:spcAft>
                <a:spcPts val="0"/>
              </a:spcAft>
              <a:buFont typeface="Arial" pitchFamily="34" charset="0"/>
              <a:buNone/>
              <a:defRPr/>
            </a:pPr>
            <a:r>
              <a:rPr lang="el-GR" sz="3000" dirty="0" smtClean="0"/>
              <a:t>Η μήτρα παρατηρησιμότητας </a:t>
            </a:r>
          </a:p>
          <a:p>
            <a:pPr eaLnBrk="1" fontAlgn="auto" hangingPunct="1">
              <a:spcAft>
                <a:spcPts val="0"/>
              </a:spcAft>
              <a:buFont typeface="Arial" pitchFamily="34" charset="0"/>
              <a:buNone/>
              <a:defRPr/>
            </a:pPr>
            <a:r>
              <a:rPr lang="en-US" sz="3000" dirty="0" smtClean="0"/>
              <a:t>V=                                                  </a:t>
            </a:r>
          </a:p>
          <a:p>
            <a:pPr eaLnBrk="1" fontAlgn="auto" hangingPunct="1">
              <a:spcAft>
                <a:spcPts val="0"/>
              </a:spcAft>
              <a:buFont typeface="Arial" pitchFamily="34" charset="0"/>
              <a:buNone/>
              <a:defRPr/>
            </a:pPr>
            <a:endParaRPr lang="en-US" sz="3000" dirty="0" smtClean="0"/>
          </a:p>
          <a:p>
            <a:pPr eaLnBrk="1" fontAlgn="auto" hangingPunct="1">
              <a:spcAft>
                <a:spcPts val="0"/>
              </a:spcAft>
              <a:buFont typeface="Arial" pitchFamily="34" charset="0"/>
              <a:buNone/>
              <a:defRPr/>
            </a:pPr>
            <a:r>
              <a:rPr lang="en-US" sz="3000" dirty="0" smtClean="0"/>
              <a:t>Rank V </a:t>
            </a:r>
            <a:r>
              <a:rPr lang="el-GR" sz="3000" dirty="0" smtClean="0"/>
              <a:t>=</a:t>
            </a:r>
            <a:r>
              <a:rPr lang="en-US" sz="3000" dirty="0" smtClean="0"/>
              <a:t> 2=n</a:t>
            </a:r>
            <a:r>
              <a:rPr lang="el-GR" sz="3000" dirty="0" smtClean="0"/>
              <a:t> ή ορίζουσα του </a:t>
            </a:r>
            <a:r>
              <a:rPr lang="en-US" sz="3000" dirty="0" smtClean="0"/>
              <a:t>V=1</a:t>
            </a:r>
          </a:p>
          <a:p>
            <a:pPr eaLnBrk="1" fontAlgn="auto" hangingPunct="1">
              <a:spcAft>
                <a:spcPts val="0"/>
              </a:spcAft>
              <a:buFont typeface="Arial" pitchFamily="34" charset="0"/>
              <a:buNone/>
              <a:defRPr/>
            </a:pPr>
            <a:r>
              <a:rPr lang="el-GR" sz="3000" dirty="0" smtClean="0"/>
              <a:t>Άρα το σύστημα είναι πλήρως παρατηρήσιμο</a:t>
            </a:r>
            <a:r>
              <a:rPr lang="el-GR" dirty="0" smtClean="0"/>
              <a:t>.</a:t>
            </a:r>
            <a:endParaRPr lang="en-US"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EAB62E0A-8A3D-4F39-9039-D9F5D092271B}" type="slidenum">
              <a:rPr lang="el-GR"/>
              <a:pPr>
                <a:defRPr/>
              </a:pPr>
              <a:t>65</a:t>
            </a:fld>
            <a:endParaRPr lang="el-GR" dirty="0"/>
          </a:p>
        </p:txBody>
      </p:sp>
      <p:sp>
        <p:nvSpPr>
          <p:cNvPr id="15365" name="Rectangle 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6" name="Rectangle 9"/>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15367"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43354" y="2708276"/>
            <a:ext cx="9334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9"/>
            <a:ext cx="8229600" cy="274637"/>
          </a:xfrm>
        </p:spPr>
        <p:txBody>
          <a:bodyPr rtlCol="0">
            <a:normAutofit fontScale="90000"/>
          </a:bodyPr>
          <a:lstStyle/>
          <a:p>
            <a:pPr eaLnBrk="1" fontAlgn="auto" hangingPunct="1">
              <a:spcAft>
                <a:spcPts val="0"/>
              </a:spcAft>
              <a:defRPr/>
            </a:pPr>
            <a:r>
              <a:rPr lang="el-GR" u="heavy" dirty="0" smtClean="0"/>
              <a:t/>
            </a:r>
            <a:br>
              <a:rPr lang="el-GR" u="heavy" dirty="0" smtClean="0"/>
            </a:br>
            <a:endParaRPr lang="el-GR" dirty="0" smtClean="0"/>
          </a:p>
        </p:txBody>
      </p:sp>
      <p:sp>
        <p:nvSpPr>
          <p:cNvPr id="16387" name="2 - Θέση περιεχομένου"/>
          <p:cNvSpPr>
            <a:spLocks noGrp="1"/>
          </p:cNvSpPr>
          <p:nvPr>
            <p:ph idx="1"/>
          </p:nvPr>
        </p:nvSpPr>
        <p:spPr>
          <a:xfrm>
            <a:off x="457200" y="188913"/>
            <a:ext cx="8229600" cy="5937250"/>
          </a:xfrm>
        </p:spPr>
        <p:txBody>
          <a:bodyPr>
            <a:normAutofit lnSpcReduction="10000"/>
          </a:bodyPr>
          <a:lstStyle/>
          <a:p>
            <a:pPr algn="just" eaLnBrk="1" hangingPunct="1">
              <a:buFont typeface="Arial" charset="0"/>
              <a:buNone/>
              <a:defRPr/>
            </a:pPr>
            <a:r>
              <a:rPr lang="el-GR" sz="2800" u="heavy" dirty="0" smtClean="0"/>
              <a:t>Παρατήρηση </a:t>
            </a:r>
            <a:r>
              <a:rPr lang="en-US" sz="2800" u="heavy" dirty="0" smtClean="0"/>
              <a:t>3 :</a:t>
            </a:r>
            <a:r>
              <a:rPr lang="el-GR" sz="3000" dirty="0" smtClean="0"/>
              <a:t>Η </a:t>
            </a:r>
            <a:r>
              <a:rPr lang="el-GR" sz="3000" dirty="0" err="1" smtClean="0"/>
              <a:t>παρατηρησιμότητα</a:t>
            </a:r>
            <a:r>
              <a:rPr lang="el-GR" sz="3000" dirty="0" smtClean="0"/>
              <a:t>  εξαρτάται πλήρως από τις εξόδους του συστήματος. Μερικές καταστάσεις του συστήματος μπορεί να είναι πλήρως </a:t>
            </a:r>
            <a:r>
              <a:rPr lang="el-GR" sz="3000" dirty="0" err="1" smtClean="0"/>
              <a:t>παρατηρήσιμες</a:t>
            </a:r>
            <a:r>
              <a:rPr lang="el-GR" sz="3000" dirty="0" smtClean="0"/>
              <a:t> για μία έξοδο και να είναι μη </a:t>
            </a:r>
            <a:r>
              <a:rPr lang="el-GR" sz="3000" dirty="0" err="1" smtClean="0"/>
              <a:t>παρατηρήσιμες</a:t>
            </a:r>
            <a:r>
              <a:rPr lang="el-GR" sz="3000" dirty="0" smtClean="0"/>
              <a:t> για μία άλλη έξοδο</a:t>
            </a:r>
            <a:endParaRPr lang="en-US" sz="3000" dirty="0" smtClean="0"/>
          </a:p>
          <a:p>
            <a:pPr eaLnBrk="1" hangingPunct="1">
              <a:buFont typeface="Arial" charset="0"/>
              <a:buNone/>
              <a:defRPr/>
            </a:pPr>
            <a:r>
              <a:rPr lang="el-GR" sz="2800" u="heavy" dirty="0" smtClean="0"/>
              <a:t>Παρατήρηση 4</a:t>
            </a:r>
            <a:r>
              <a:rPr lang="en-US" sz="2800" u="heavy" dirty="0" smtClean="0"/>
              <a:t> : </a:t>
            </a:r>
            <a:r>
              <a:rPr lang="el-GR" sz="2800" u="heavy" dirty="0" smtClean="0"/>
              <a:t/>
            </a:r>
            <a:br>
              <a:rPr lang="el-GR" sz="2800" u="heavy" dirty="0" smtClean="0"/>
            </a:br>
            <a:r>
              <a:rPr lang="el-GR" sz="3000" dirty="0" smtClean="0"/>
              <a:t>Η </a:t>
            </a:r>
            <a:r>
              <a:rPr lang="el-GR" sz="3000" dirty="0" err="1" smtClean="0"/>
              <a:t>παρατηρησιμότητα</a:t>
            </a:r>
            <a:r>
              <a:rPr lang="el-GR" sz="3000" dirty="0" smtClean="0"/>
              <a:t> παίζει σημαντικό ρόλο στη σχεδίαση συστημάτων ανάδρασης εξόδου(</a:t>
            </a:r>
            <a:r>
              <a:rPr lang="en-US" sz="3000" dirty="0" smtClean="0"/>
              <a:t>output feedback) </a:t>
            </a:r>
            <a:r>
              <a:rPr lang="el-GR" sz="3000" dirty="0" smtClean="0"/>
              <a:t>διότι μερικές καταστάσεις μπορεί να μην είναι </a:t>
            </a:r>
            <a:r>
              <a:rPr lang="el-GR" sz="3000" dirty="0" err="1" smtClean="0"/>
              <a:t>παρατηρήσιμες</a:t>
            </a:r>
            <a:r>
              <a:rPr lang="el-GR" sz="3000" dirty="0" smtClean="0"/>
              <a:t> στην έξοδο, αλλά μπορεί να είναι σημαντικές σαν καταστατικές μεταβλητές και άρα ο έλεγχος του συστήματος να εξαρτάται (και) από αυτές </a:t>
            </a:r>
          </a:p>
          <a:p>
            <a:pPr eaLnBrk="1" hangingPunct="1">
              <a:buFont typeface="Arial" charset="0"/>
              <a:buNone/>
              <a:defRPr/>
            </a:pPr>
            <a:endParaRPr lang="en-US" sz="3000" dirty="0" smtClean="0"/>
          </a:p>
          <a:p>
            <a:pPr eaLnBrk="1" hangingPunct="1">
              <a:buFont typeface="Arial" charset="0"/>
              <a:buNone/>
              <a:defRPr/>
            </a:pPr>
            <a:endParaRPr lang="el-GR" sz="3000" dirty="0" smtClean="0"/>
          </a:p>
          <a:p>
            <a:pPr eaLnBrk="1" hangingPunct="1">
              <a:buFont typeface="Arial" charset="0"/>
              <a:buNone/>
              <a:defRPr/>
            </a:pPr>
            <a:endParaRPr lang="el-GR"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8C33D759-2F39-42D9-A654-D399762ABB0D}" type="slidenum">
              <a:rPr lang="el-GR"/>
              <a:pPr>
                <a:defRPr/>
              </a:pPr>
              <a:t>66</a:t>
            </a:fld>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351"/>
            <a:ext cx="8229600" cy="1368425"/>
          </a:xfrm>
        </p:spPr>
        <p:txBody>
          <a:bodyPr rtlCol="0">
            <a:normAutofit fontScale="90000"/>
          </a:bodyPr>
          <a:lstStyle/>
          <a:p>
            <a:pPr eaLnBrk="1" fontAlgn="auto" hangingPunct="1">
              <a:spcAft>
                <a:spcPts val="0"/>
              </a:spcAft>
              <a:defRPr/>
            </a:pPr>
            <a:r>
              <a:rPr lang="el-GR" u="heavy" dirty="0" smtClean="0"/>
              <a:t>ΣΗΜΑΝΤΙΚΗ ΠΑΡΑΤΗΡΗΣΗ </a:t>
            </a:r>
            <a:r>
              <a:rPr lang="en-US" u="heavy" dirty="0" smtClean="0"/>
              <a:t>:</a:t>
            </a:r>
            <a:r>
              <a:rPr lang="el-GR" u="heavy" dirty="0" smtClean="0"/>
              <a:t/>
            </a:r>
            <a:br>
              <a:rPr lang="el-GR" u="heavy" dirty="0" smtClean="0"/>
            </a:br>
            <a:endParaRPr lang="el-GR" dirty="0" smtClean="0"/>
          </a:p>
        </p:txBody>
      </p:sp>
      <p:sp>
        <p:nvSpPr>
          <p:cNvPr id="17411" name="2 - Θέση περιεχομένου"/>
          <p:cNvSpPr>
            <a:spLocks noGrp="1"/>
          </p:cNvSpPr>
          <p:nvPr>
            <p:ph idx="1"/>
          </p:nvPr>
        </p:nvSpPr>
        <p:spPr>
          <a:xfrm>
            <a:off x="457200" y="1268413"/>
            <a:ext cx="8229600" cy="4857750"/>
          </a:xfrm>
        </p:spPr>
        <p:txBody>
          <a:bodyPr/>
          <a:lstStyle/>
          <a:p>
            <a:pPr eaLnBrk="1" hangingPunct="1">
              <a:buFont typeface="Arial" pitchFamily="34" charset="0"/>
              <a:buNone/>
            </a:pPr>
            <a:r>
              <a:rPr lang="el-GR" sz="3000" dirty="0" smtClean="0"/>
              <a:t>Υπάρχουν ΓΧΑ συστήματα που είναι ταυτόχρονα ελέγξιμα και </a:t>
            </a:r>
            <a:r>
              <a:rPr lang="el-GR" sz="3000" dirty="0" err="1" smtClean="0"/>
              <a:t>παρατηρήσιμα</a:t>
            </a:r>
            <a:r>
              <a:rPr lang="el-GR" sz="3000" dirty="0" smtClean="0"/>
              <a:t>.</a:t>
            </a:r>
            <a:endParaRPr lang="en-US" sz="3000"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AEFD7DFF-4254-4404-9792-7D0760F692DF}" type="slidenum">
              <a:rPr lang="el-GR"/>
              <a:pPr>
                <a:defRPr/>
              </a:pPr>
              <a:t>67</a:t>
            </a:fld>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a:bodyPr>
          <a:lstStyle/>
          <a:p>
            <a:pPr eaLnBrk="1" fontAlgn="auto" hangingPunct="1">
              <a:spcAft>
                <a:spcPts val="0"/>
              </a:spcAft>
              <a:defRPr/>
            </a:pPr>
            <a:r>
              <a:rPr lang="el-GR" sz="4000" u="heavy" dirty="0" smtClean="0"/>
              <a:t>Παράδειγμα</a:t>
            </a:r>
            <a:r>
              <a:rPr lang="en-US" sz="4000" u="heavy" dirty="0" smtClean="0"/>
              <a:t> 3</a:t>
            </a:r>
            <a:endParaRPr lang="el-GR" sz="4000" u="heavy" dirty="0" smtClean="0"/>
          </a:p>
        </p:txBody>
      </p:sp>
      <p:sp>
        <p:nvSpPr>
          <p:cNvPr id="17411" name="2 - Θέση περιεχομένου"/>
          <p:cNvSpPr>
            <a:spLocks noGrp="1"/>
          </p:cNvSpPr>
          <p:nvPr>
            <p:ph idx="1"/>
          </p:nvPr>
        </p:nvSpPr>
        <p:spPr>
          <a:xfrm>
            <a:off x="457200" y="1268413"/>
            <a:ext cx="8229600" cy="4857750"/>
          </a:xfrm>
        </p:spPr>
        <p:txBody>
          <a:bodyPr/>
          <a:lstStyle/>
          <a:p>
            <a:pPr eaLnBrk="1" hangingPunct="1">
              <a:buFont typeface="Arial" charset="0"/>
              <a:buNone/>
              <a:defRPr/>
            </a:pPr>
            <a:r>
              <a:rPr lang="el-GR" sz="3000" dirty="0" smtClean="0"/>
              <a:t>Έστω ένα ΓΧΑ σύστημα ορίζεται από</a:t>
            </a:r>
          </a:p>
          <a:p>
            <a:pPr eaLnBrk="1" hangingPunct="1">
              <a:buFont typeface="Arial" charset="0"/>
              <a:buNone/>
              <a:defRPr/>
            </a:pPr>
            <a:endParaRPr lang="el-GR" sz="3000" dirty="0" smtClean="0"/>
          </a:p>
          <a:p>
            <a:pPr eaLnBrk="1" hangingPunct="1">
              <a:buFont typeface="Arial" charset="0"/>
              <a:buNone/>
              <a:defRPr/>
            </a:pPr>
            <a:r>
              <a:rPr lang="el-GR" sz="3000" dirty="0" smtClean="0"/>
              <a:t>Α</a:t>
            </a:r>
            <a:r>
              <a:rPr lang="en-US" sz="3000" dirty="0" smtClean="0"/>
              <a:t> </a:t>
            </a:r>
            <a:r>
              <a:rPr lang="el-GR" sz="3000" dirty="0" smtClean="0"/>
              <a:t>=                        και         </a:t>
            </a:r>
            <a:r>
              <a:rPr lang="en-US" sz="3000" dirty="0" smtClean="0"/>
              <a:t> </a:t>
            </a:r>
            <a:r>
              <a:rPr lang="el-GR" sz="3000" dirty="0" smtClean="0"/>
              <a:t> Β</a:t>
            </a:r>
            <a:r>
              <a:rPr lang="en-US" sz="3000" dirty="0" smtClean="0"/>
              <a:t> </a:t>
            </a:r>
            <a:r>
              <a:rPr lang="el-GR" sz="3000" dirty="0" smtClean="0"/>
              <a:t>=             </a:t>
            </a:r>
          </a:p>
          <a:p>
            <a:pPr eaLnBrk="1" hangingPunct="1">
              <a:buFont typeface="Arial" charset="0"/>
              <a:buNone/>
              <a:defRPr/>
            </a:pPr>
            <a:r>
              <a:rPr lang="el-GR" sz="3000" dirty="0" smtClean="0"/>
              <a:t>Είναι το σύστημα πλήρως ελέγξιμο</a:t>
            </a:r>
            <a:r>
              <a:rPr lang="en-US" sz="3000" dirty="0" smtClean="0"/>
              <a:t>;</a:t>
            </a:r>
            <a:r>
              <a:rPr lang="el-GR" sz="3000" u="heavy" dirty="0" smtClean="0"/>
              <a:t> </a:t>
            </a:r>
          </a:p>
          <a:p>
            <a:pPr eaLnBrk="1" hangingPunct="1">
              <a:buFont typeface="Arial" charset="0"/>
              <a:buNone/>
              <a:defRPr/>
            </a:pPr>
            <a:r>
              <a:rPr lang="el-GR" sz="3000" u="heavy" dirty="0" smtClean="0"/>
              <a:t>Λύση</a:t>
            </a:r>
            <a:endParaRPr lang="en-US" sz="3000" u="heavy" dirty="0" smtClean="0"/>
          </a:p>
          <a:p>
            <a:pPr eaLnBrk="1" hangingPunct="1">
              <a:buFont typeface="Arial" charset="0"/>
              <a:buNone/>
              <a:defRPr/>
            </a:pPr>
            <a:r>
              <a:rPr lang="en-US" sz="3000" dirty="0" smtClean="0"/>
              <a:t>S=[B,AB]=</a:t>
            </a:r>
            <a:endParaRPr lang="en-US" sz="3000" u="heavy" dirty="0" smtClean="0"/>
          </a:p>
          <a:p>
            <a:pPr eaLnBrk="1" hangingPunct="1">
              <a:buFont typeface="Arial" charset="0"/>
              <a:buNone/>
              <a:defRPr/>
            </a:pPr>
            <a:r>
              <a:rPr lang="en-US" sz="3000" dirty="0" smtClean="0"/>
              <a:t>rank S=1&lt;2</a:t>
            </a:r>
            <a:r>
              <a:rPr lang="el-GR" sz="3000" dirty="0" smtClean="0"/>
              <a:t> ή ορίζουσα του </a:t>
            </a:r>
            <a:r>
              <a:rPr lang="en-US" sz="3000" dirty="0" smtClean="0"/>
              <a:t>S=0</a:t>
            </a:r>
          </a:p>
          <a:p>
            <a:pPr eaLnBrk="1" hangingPunct="1">
              <a:buFont typeface="Arial" charset="0"/>
              <a:buNone/>
              <a:defRPr/>
            </a:pPr>
            <a:r>
              <a:rPr lang="el-GR" sz="3000" dirty="0" smtClean="0"/>
              <a:t>Άρα το σύστημα δεν είναι πλήρως ελέγξιμο</a:t>
            </a:r>
          </a:p>
          <a:p>
            <a:pPr eaLnBrk="1" hangingPunct="1">
              <a:buFont typeface="Arial" charset="0"/>
              <a:buNone/>
              <a:defRPr/>
            </a:pPr>
            <a:endParaRPr lang="en-US" dirty="0" smtClean="0"/>
          </a:p>
          <a:p>
            <a:pPr eaLnBrk="1" hangingPunct="1">
              <a:buFont typeface="Arial" charset="0"/>
              <a:buNone/>
              <a:defRPr/>
            </a:pPr>
            <a:endParaRPr lang="en-US" dirty="0" smtClean="0"/>
          </a:p>
          <a:p>
            <a:pPr eaLnBrk="1" hangingPunct="1">
              <a:buFont typeface="Arial" charset="0"/>
              <a:buNone/>
              <a:defRPr/>
            </a:pPr>
            <a:endParaRPr lang="el-GR" dirty="0"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4553A1B4-F324-4C18-B575-E41D9513A754}" type="slidenum">
              <a:rPr lang="el-GR"/>
              <a:pPr>
                <a:defRPr/>
              </a:pPr>
              <a:t>68</a:t>
            </a:fld>
            <a:endParaRPr lang="el-GR" dirty="0"/>
          </a:p>
        </p:txBody>
      </p:sp>
      <p:sp>
        <p:nvSpPr>
          <p:cNvPr id="18438" name="Rectangle 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843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16624" y="2349500"/>
            <a:ext cx="1151792" cy="719138"/>
          </a:xfrm>
          <a:prstGeom prst="rect">
            <a:avLst/>
          </a:prstGeom>
          <a:noFill/>
          <a:ln w="9525">
            <a:noFill/>
            <a:miter lim="800000"/>
            <a:headEnd/>
            <a:tailEnd/>
          </a:ln>
        </p:spPr>
      </p:pic>
      <p:sp>
        <p:nvSpPr>
          <p:cNvPr id="18440" name="Rectangle 4"/>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844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24808" y="4005263"/>
            <a:ext cx="789843" cy="609600"/>
          </a:xfrm>
          <a:prstGeom prst="rect">
            <a:avLst/>
          </a:prstGeom>
          <a:noFill/>
          <a:ln w="9525">
            <a:noFill/>
            <a:miter lim="800000"/>
            <a:headEnd/>
            <a:tailEnd/>
          </a:ln>
        </p:spPr>
      </p:pic>
      <p:sp>
        <p:nvSpPr>
          <p:cNvPr id="18442" name="Rectangle 1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18443"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635869" y="2276476"/>
            <a:ext cx="427892"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a:xfrm>
            <a:off x="457200" y="274639"/>
            <a:ext cx="8229600" cy="777875"/>
          </a:xfrm>
        </p:spPr>
        <p:txBody>
          <a:bodyPr/>
          <a:lstStyle/>
          <a:p>
            <a:pPr eaLnBrk="1" hangingPunct="1"/>
            <a:r>
              <a:rPr lang="el-GR" sz="4000" smtClean="0"/>
              <a:t>Παράδειγμα </a:t>
            </a:r>
            <a:r>
              <a:rPr lang="en-US" sz="4000" smtClean="0"/>
              <a:t>4</a:t>
            </a:r>
            <a:endParaRPr lang="el-GR" sz="4000" smtClean="0"/>
          </a:p>
        </p:txBody>
      </p:sp>
      <p:sp>
        <p:nvSpPr>
          <p:cNvPr id="3" name="2 - Θέση περιεχομένου"/>
          <p:cNvSpPr>
            <a:spLocks noGrp="1"/>
          </p:cNvSpPr>
          <p:nvPr>
            <p:ph idx="1"/>
          </p:nvPr>
        </p:nvSpPr>
        <p:spPr>
          <a:xfrm>
            <a:off x="468923" y="1125538"/>
            <a:ext cx="8229600" cy="5183187"/>
          </a:xfrm>
        </p:spPr>
        <p:txBody>
          <a:bodyPr/>
          <a:lstStyle/>
          <a:p>
            <a:pPr eaLnBrk="1" fontAlgn="auto" hangingPunct="1">
              <a:spcAft>
                <a:spcPts val="0"/>
              </a:spcAft>
              <a:buFont typeface="Arial" pitchFamily="34" charset="0"/>
              <a:buNone/>
              <a:defRPr/>
            </a:pPr>
            <a:r>
              <a:rPr lang="el-GR" sz="3000" dirty="0" smtClean="0"/>
              <a:t>Έστω ένα ΓΧΑ </a:t>
            </a:r>
            <a:r>
              <a:rPr lang="el-GR" sz="3000" u="heavy" dirty="0" smtClean="0"/>
              <a:t>διακριτού</a:t>
            </a:r>
            <a:r>
              <a:rPr lang="el-GR" sz="3000" dirty="0" smtClean="0"/>
              <a:t> χρόνου ορίζεται με πίνακες στο χώρο κατάστασης </a:t>
            </a:r>
          </a:p>
          <a:p>
            <a:pPr eaLnBrk="1" fontAlgn="auto" hangingPunct="1">
              <a:spcAft>
                <a:spcPts val="0"/>
              </a:spcAft>
              <a:buFont typeface="Arial" pitchFamily="34" charset="0"/>
              <a:buNone/>
              <a:defRPr/>
            </a:pPr>
            <a:r>
              <a:rPr lang="el-GR" sz="3000" dirty="0" smtClean="0"/>
              <a:t>Α=                      Β=                      </a:t>
            </a:r>
            <a:r>
              <a:rPr lang="en-US" sz="3000" dirty="0" smtClean="0"/>
              <a:t>C=[0 1]</a:t>
            </a:r>
          </a:p>
          <a:p>
            <a:pPr eaLnBrk="1" fontAlgn="auto" hangingPunct="1">
              <a:spcAft>
                <a:spcPts val="0"/>
              </a:spcAft>
              <a:buFont typeface="Arial" pitchFamily="34" charset="0"/>
              <a:buNone/>
              <a:defRPr/>
            </a:pPr>
            <a:r>
              <a:rPr lang="el-GR" sz="3000" dirty="0" smtClean="0"/>
              <a:t>Είναι το σύστημα πλήρως </a:t>
            </a:r>
            <a:r>
              <a:rPr lang="el-GR" sz="3000" dirty="0" err="1" smtClean="0"/>
              <a:t>παρατηρήσιμο</a:t>
            </a:r>
            <a:r>
              <a:rPr lang="en-US" sz="3000" dirty="0" smtClean="0"/>
              <a:t>;</a:t>
            </a:r>
          </a:p>
          <a:p>
            <a:pPr eaLnBrk="1" fontAlgn="auto" hangingPunct="1">
              <a:spcAft>
                <a:spcPts val="0"/>
              </a:spcAft>
              <a:buFont typeface="Arial" pitchFamily="34" charset="0"/>
              <a:buNone/>
              <a:defRPr/>
            </a:pPr>
            <a:r>
              <a:rPr lang="el-GR" sz="3000" u="sng" dirty="0" smtClean="0"/>
              <a:t>Λύση</a:t>
            </a:r>
            <a:r>
              <a:rPr lang="en-US" sz="3000" dirty="0" smtClean="0"/>
              <a:t>:</a:t>
            </a:r>
          </a:p>
          <a:p>
            <a:pPr eaLnBrk="1" fontAlgn="auto" hangingPunct="1">
              <a:spcAft>
                <a:spcPts val="0"/>
              </a:spcAft>
              <a:buFont typeface="Arial" pitchFamily="34" charset="0"/>
              <a:buNone/>
              <a:defRPr/>
            </a:pPr>
            <a:r>
              <a:rPr lang="el-GR" sz="3000" dirty="0" smtClean="0"/>
              <a:t>Η μήτρα </a:t>
            </a:r>
            <a:r>
              <a:rPr lang="el-GR" sz="3000" dirty="0" err="1" smtClean="0"/>
              <a:t>παρατηρησιμότητας</a:t>
            </a:r>
            <a:endParaRPr lang="en-US" sz="3000" dirty="0" smtClean="0"/>
          </a:p>
          <a:p>
            <a:pPr eaLnBrk="1" fontAlgn="auto" hangingPunct="1">
              <a:spcAft>
                <a:spcPts val="0"/>
              </a:spcAft>
              <a:buFont typeface="Arial" pitchFamily="34" charset="0"/>
              <a:buNone/>
              <a:defRPr/>
            </a:pPr>
            <a:r>
              <a:rPr lang="en-US" sz="3000" dirty="0" smtClean="0"/>
              <a:t>V=</a:t>
            </a:r>
          </a:p>
          <a:p>
            <a:pPr eaLnBrk="1" fontAlgn="auto" hangingPunct="1">
              <a:spcAft>
                <a:spcPts val="0"/>
              </a:spcAft>
              <a:buFont typeface="Arial" pitchFamily="34" charset="0"/>
              <a:buNone/>
              <a:defRPr/>
            </a:pPr>
            <a:r>
              <a:rPr lang="el-GR" sz="3000" dirty="0" smtClean="0"/>
              <a:t>Άρα </a:t>
            </a:r>
            <a:r>
              <a:rPr lang="en-US" sz="3000" dirty="0" smtClean="0"/>
              <a:t>rank=V=1&lt;2</a:t>
            </a:r>
            <a:r>
              <a:rPr lang="el-GR" sz="3000" dirty="0" smtClean="0"/>
              <a:t> ή ορίζουσα του </a:t>
            </a:r>
            <a:r>
              <a:rPr lang="en-US" sz="3000" dirty="0" smtClean="0"/>
              <a:t>V=0</a:t>
            </a:r>
          </a:p>
          <a:p>
            <a:pPr eaLnBrk="1" fontAlgn="auto" hangingPunct="1">
              <a:spcAft>
                <a:spcPts val="0"/>
              </a:spcAft>
              <a:buFont typeface="Arial" pitchFamily="34" charset="0"/>
              <a:buNone/>
              <a:defRPr/>
            </a:pPr>
            <a:r>
              <a:rPr lang="el-GR" sz="3000" dirty="0" smtClean="0"/>
              <a:t>Το σύστημα δεν είναι </a:t>
            </a:r>
            <a:r>
              <a:rPr lang="el-GR" sz="3000" dirty="0" err="1" smtClean="0"/>
              <a:t>παρατηρήσιμο</a:t>
            </a:r>
            <a:endParaRPr lang="en-US" sz="3000"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l-GR" dirty="0" smtClean="0"/>
          </a:p>
          <a:p>
            <a:pPr eaLnBrk="1" hangingPunct="1">
              <a:buFont typeface="Arial" charset="0"/>
              <a:buNone/>
              <a:defRPr/>
            </a:pPr>
            <a:endParaRPr lang="el-GR" dirty="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9693AB05-4D55-404B-AF61-76531CB59066}" type="slidenum">
              <a:rPr lang="el-GR" smtClean="0"/>
              <a:pPr>
                <a:defRPr/>
              </a:pPr>
              <a:t>69</a:t>
            </a:fld>
            <a:endParaRPr lang="el-GR" dirty="0"/>
          </a:p>
        </p:txBody>
      </p:sp>
      <p:pic>
        <p:nvPicPr>
          <p:cNvPr id="19462"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6623" y="2205038"/>
            <a:ext cx="789843" cy="609600"/>
          </a:xfrm>
          <a:prstGeom prst="rect">
            <a:avLst/>
          </a:prstGeom>
          <a:noFill/>
          <a:ln w="9525">
            <a:noFill/>
            <a:miter lim="800000"/>
            <a:headEnd/>
            <a:tailEnd/>
          </a:ln>
        </p:spPr>
      </p:pic>
      <p:pic>
        <p:nvPicPr>
          <p:cNvPr id="1946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43354" y="4365625"/>
            <a:ext cx="1078523" cy="609600"/>
          </a:xfrm>
          <a:prstGeom prst="rect">
            <a:avLst/>
          </a:prstGeom>
          <a:noFill/>
          <a:ln w="9525">
            <a:noFill/>
            <a:miter lim="800000"/>
            <a:headEnd/>
            <a:tailEnd/>
          </a:ln>
        </p:spPr>
      </p:pic>
      <p:sp>
        <p:nvSpPr>
          <p:cNvPr id="19464" name="Rectangle 10"/>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19465"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07423" y="2133601"/>
            <a:ext cx="42935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2"/>
          <p:cNvSpPr txBox="1">
            <a:spLocks noChangeArrowheads="1"/>
          </p:cNvSpPr>
          <p:nvPr/>
        </p:nvSpPr>
        <p:spPr bwMode="auto">
          <a:xfrm>
            <a:off x="1619250" y="260350"/>
            <a:ext cx="5832475" cy="519113"/>
          </a:xfrm>
          <a:prstGeom prst="rect">
            <a:avLst/>
          </a:prstGeom>
          <a:noFill/>
          <a:ln w="9525">
            <a:noFill/>
            <a:miter lim="800000"/>
            <a:headEnd/>
            <a:tailEnd/>
          </a:ln>
        </p:spPr>
        <p:txBody>
          <a:bodyPr>
            <a:spAutoFit/>
          </a:bodyPr>
          <a:lstStyle/>
          <a:p>
            <a:pPr algn="ctr">
              <a:spcBef>
                <a:spcPct val="50000"/>
              </a:spcBef>
            </a:pPr>
            <a:r>
              <a:rPr lang="el-GR" sz="2800" b="1">
                <a:latin typeface="Times New Roman" pitchFamily="18" charset="0"/>
              </a:rPr>
              <a:t>Γραμμικά συστήματα (1)</a:t>
            </a:r>
          </a:p>
        </p:txBody>
      </p:sp>
      <p:graphicFrame>
        <p:nvGraphicFramePr>
          <p:cNvPr id="2050" name="Object 3"/>
          <p:cNvGraphicFramePr>
            <a:graphicFrameLocks noChangeAspect="1"/>
          </p:cNvGraphicFramePr>
          <p:nvPr/>
        </p:nvGraphicFramePr>
        <p:xfrm>
          <a:off x="4140200" y="765175"/>
          <a:ext cx="1295400" cy="328613"/>
        </p:xfrm>
        <a:graphic>
          <a:graphicData uri="http://schemas.openxmlformats.org/presentationml/2006/ole">
            <mc:AlternateContent xmlns:mc="http://schemas.openxmlformats.org/markup-compatibility/2006">
              <mc:Choice xmlns:v="urn:schemas-microsoft-com:vml" Requires="v">
                <p:oleObj spid="_x0000_s2057" name="Equation" r:id="rId4" imgW="749300" imgH="190500" progId="">
                  <p:embed/>
                </p:oleObj>
              </mc:Choice>
              <mc:Fallback>
                <p:oleObj name="Equation" r:id="rId4" imgW="749300" imgH="1905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00" y="765175"/>
                        <a:ext cx="1295400" cy="328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Text Box 4"/>
          <p:cNvSpPr txBox="1">
            <a:spLocks noChangeArrowheads="1"/>
          </p:cNvSpPr>
          <p:nvPr/>
        </p:nvSpPr>
        <p:spPr bwMode="auto">
          <a:xfrm>
            <a:off x="250825" y="765175"/>
            <a:ext cx="3889375" cy="366713"/>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Ένα σύστημα Σ με μαθηματικό μοντέλο  </a:t>
            </a:r>
          </a:p>
        </p:txBody>
      </p:sp>
      <p:sp>
        <p:nvSpPr>
          <p:cNvPr id="2059" name="Text Box 5"/>
          <p:cNvSpPr txBox="1">
            <a:spLocks noChangeArrowheads="1"/>
          </p:cNvSpPr>
          <p:nvPr/>
        </p:nvSpPr>
        <p:spPr bwMode="auto">
          <a:xfrm>
            <a:off x="5508625" y="765175"/>
            <a:ext cx="3240088" cy="366713"/>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είναι γραμμικό αν και μόνο αν   </a:t>
            </a:r>
          </a:p>
        </p:txBody>
      </p:sp>
      <p:sp>
        <p:nvSpPr>
          <p:cNvPr id="2060" name="Rectangle 6"/>
          <p:cNvSpPr>
            <a:spLocks noChangeArrowheads="1"/>
          </p:cNvSpPr>
          <p:nvPr/>
        </p:nvSpPr>
        <p:spPr bwMode="auto">
          <a:xfrm>
            <a:off x="323850" y="1196975"/>
            <a:ext cx="2501900" cy="366713"/>
          </a:xfrm>
          <a:prstGeom prst="rect">
            <a:avLst/>
          </a:prstGeom>
          <a:noFill/>
          <a:ln w="9525">
            <a:noFill/>
            <a:miter lim="800000"/>
            <a:headEnd/>
            <a:tailEnd/>
          </a:ln>
        </p:spPr>
        <p:txBody>
          <a:bodyPr wrap="none" anchor="ctr">
            <a:spAutoFit/>
          </a:bodyPr>
          <a:lstStyle/>
          <a:p>
            <a:r>
              <a:rPr lang="el-GR">
                <a:latin typeface="Times New Roman" pitchFamily="18" charset="0"/>
              </a:rPr>
              <a:t>για κάθε ζεύγος εισόδων </a:t>
            </a:r>
          </a:p>
        </p:txBody>
      </p:sp>
      <p:sp>
        <p:nvSpPr>
          <p:cNvPr id="2061" name="Rectangle 7"/>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1" name="Object 8"/>
          <p:cNvGraphicFramePr>
            <a:graphicFrameLocks noChangeAspect="1"/>
          </p:cNvGraphicFramePr>
          <p:nvPr/>
        </p:nvGraphicFramePr>
        <p:xfrm>
          <a:off x="2771775" y="1196975"/>
          <a:ext cx="1295400" cy="403225"/>
        </p:xfrm>
        <a:graphic>
          <a:graphicData uri="http://schemas.openxmlformats.org/presentationml/2006/ole">
            <mc:AlternateContent xmlns:mc="http://schemas.openxmlformats.org/markup-compatibility/2006">
              <mc:Choice xmlns:v="urn:schemas-microsoft-com:vml" Requires="v">
                <p:oleObj spid="_x0000_s2058" name="Equation" r:id="rId6" imgW="723600" imgH="228600" progId="">
                  <p:embed/>
                </p:oleObj>
              </mc:Choice>
              <mc:Fallback>
                <p:oleObj name="Equation" r:id="rId6" imgW="723600" imgH="228600" progId="">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1196975"/>
                        <a:ext cx="12954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2" name="Rectangle 9"/>
          <p:cNvSpPr>
            <a:spLocks noChangeArrowheads="1"/>
          </p:cNvSpPr>
          <p:nvPr/>
        </p:nvSpPr>
        <p:spPr bwMode="auto">
          <a:xfrm>
            <a:off x="4067175" y="1196975"/>
            <a:ext cx="4611688" cy="366713"/>
          </a:xfrm>
          <a:prstGeom prst="rect">
            <a:avLst/>
          </a:prstGeom>
          <a:noFill/>
          <a:ln w="9525">
            <a:noFill/>
            <a:miter lim="800000"/>
            <a:headEnd/>
            <a:tailEnd/>
          </a:ln>
        </p:spPr>
        <p:txBody>
          <a:bodyPr wrap="none" anchor="ctr">
            <a:spAutoFit/>
          </a:bodyPr>
          <a:lstStyle/>
          <a:p>
            <a:pPr algn="just"/>
            <a:r>
              <a:rPr lang="el-GR">
                <a:latin typeface="Times New Roman" pitchFamily="18" charset="0"/>
              </a:rPr>
              <a:t>και κάθε ζεύγος αριθμών (</a:t>
            </a:r>
            <a:r>
              <a:rPr lang="el-GR" i="1">
                <a:latin typeface="Times New Roman" pitchFamily="18" charset="0"/>
              </a:rPr>
              <a:t>α</a:t>
            </a:r>
            <a:r>
              <a:rPr lang="el-GR" i="1" baseline="-25000">
                <a:latin typeface="Times New Roman" pitchFamily="18" charset="0"/>
              </a:rPr>
              <a:t>1</a:t>
            </a:r>
            <a:r>
              <a:rPr lang="el-GR" i="1">
                <a:latin typeface="Times New Roman" pitchFamily="18" charset="0"/>
              </a:rPr>
              <a:t>,α</a:t>
            </a:r>
            <a:r>
              <a:rPr lang="el-GR" i="1" baseline="-25000">
                <a:latin typeface="Times New Roman" pitchFamily="18" charset="0"/>
              </a:rPr>
              <a:t>2</a:t>
            </a:r>
            <a:r>
              <a:rPr lang="el-GR">
                <a:latin typeface="Times New Roman" pitchFamily="18" charset="0"/>
              </a:rPr>
              <a:t>)</a:t>
            </a:r>
            <a:r>
              <a:rPr lang="el-GR" i="1">
                <a:latin typeface="Times New Roman" pitchFamily="18" charset="0"/>
              </a:rPr>
              <a:t> </a:t>
            </a:r>
            <a:r>
              <a:rPr lang="el-GR">
                <a:latin typeface="Times New Roman" pitchFamily="18" charset="0"/>
              </a:rPr>
              <a:t>ισχύει η σχέση </a:t>
            </a:r>
          </a:p>
        </p:txBody>
      </p:sp>
      <p:sp>
        <p:nvSpPr>
          <p:cNvPr id="2063" name="Rectangle 10"/>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2" name="Object 11"/>
          <p:cNvGraphicFramePr>
            <a:graphicFrameLocks noChangeAspect="1"/>
          </p:cNvGraphicFramePr>
          <p:nvPr/>
        </p:nvGraphicFramePr>
        <p:xfrm>
          <a:off x="323850" y="1989138"/>
          <a:ext cx="8064500" cy="646112"/>
        </p:xfrm>
        <a:graphic>
          <a:graphicData uri="http://schemas.openxmlformats.org/presentationml/2006/ole">
            <mc:AlternateContent xmlns:mc="http://schemas.openxmlformats.org/markup-compatibility/2006">
              <mc:Choice xmlns:v="urn:schemas-microsoft-com:vml" Requires="v">
                <p:oleObj spid="_x0000_s2059" name="Equation" r:id="rId8" imgW="2501900" imgH="203200" progId="">
                  <p:embed/>
                </p:oleObj>
              </mc:Choice>
              <mc:Fallback>
                <p:oleObj name="Equation" r:id="rId8" imgW="2501900" imgH="203200" progId="">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850" y="1989138"/>
                        <a:ext cx="8064500" cy="64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4" name="Rectangle 12"/>
          <p:cNvSpPr>
            <a:spLocks noChangeArrowheads="1"/>
          </p:cNvSpPr>
          <p:nvPr/>
        </p:nvSpPr>
        <p:spPr bwMode="auto">
          <a:xfrm>
            <a:off x="323850" y="2781300"/>
            <a:ext cx="8097838" cy="915988"/>
          </a:xfrm>
          <a:prstGeom prst="rect">
            <a:avLst/>
          </a:prstGeom>
          <a:noFill/>
          <a:ln w="9525">
            <a:noFill/>
            <a:miter lim="800000"/>
            <a:headEnd/>
            <a:tailEnd/>
          </a:ln>
        </p:spPr>
        <p:txBody>
          <a:bodyPr anchor="ctr">
            <a:spAutoFit/>
          </a:bodyPr>
          <a:lstStyle/>
          <a:p>
            <a:r>
              <a:rPr lang="el-GR">
                <a:latin typeface="Times New Roman" pitchFamily="18" charset="0"/>
              </a:rPr>
              <a:t>Όπως φαίνεται παραπάνω ένα σύστημα  είναι γραμμικό αν η έξοδος σε οποιοδήποτε γραμμικό συνδυασμό εισόδων  και  είναι ίση με τον ίδιο γραμμικό συνδυασμό των αντίστοιχων εξόδων </a:t>
            </a:r>
          </a:p>
        </p:txBody>
      </p:sp>
      <p:sp>
        <p:nvSpPr>
          <p:cNvPr id="2065" name="Text Box 13"/>
          <p:cNvSpPr txBox="1">
            <a:spLocks noChangeArrowheads="1"/>
          </p:cNvSpPr>
          <p:nvPr/>
        </p:nvSpPr>
        <p:spPr bwMode="auto">
          <a:xfrm>
            <a:off x="1835150" y="3357563"/>
            <a:ext cx="5257800" cy="396875"/>
          </a:xfrm>
          <a:prstGeom prst="rect">
            <a:avLst/>
          </a:prstGeom>
          <a:noFill/>
          <a:ln w="9525">
            <a:noFill/>
            <a:miter lim="800000"/>
            <a:headEnd/>
            <a:tailEnd/>
          </a:ln>
        </p:spPr>
        <p:txBody>
          <a:bodyPr>
            <a:spAutoFit/>
          </a:bodyPr>
          <a:lstStyle/>
          <a:p>
            <a:pPr algn="ctr">
              <a:spcBef>
                <a:spcPct val="50000"/>
              </a:spcBef>
            </a:pPr>
            <a:endParaRPr lang="en-US" sz="2000" u="sng">
              <a:latin typeface="Times New Roman" pitchFamily="18" charset="0"/>
            </a:endParaRPr>
          </a:p>
        </p:txBody>
      </p:sp>
      <p:sp>
        <p:nvSpPr>
          <p:cNvPr id="2066" name="Text Box 14"/>
          <p:cNvSpPr txBox="1">
            <a:spLocks noChangeArrowheads="1"/>
          </p:cNvSpPr>
          <p:nvPr/>
        </p:nvSpPr>
        <p:spPr bwMode="auto">
          <a:xfrm>
            <a:off x="684213" y="4005263"/>
            <a:ext cx="2447925" cy="336550"/>
          </a:xfrm>
          <a:prstGeom prst="rect">
            <a:avLst/>
          </a:prstGeom>
          <a:noFill/>
          <a:ln w="9525">
            <a:noFill/>
            <a:miter lim="800000"/>
            <a:headEnd/>
            <a:tailEnd/>
          </a:ln>
        </p:spPr>
        <p:txBody>
          <a:bodyPr>
            <a:spAutoFit/>
          </a:bodyPr>
          <a:lstStyle/>
          <a:p>
            <a:pPr>
              <a:spcBef>
                <a:spcPct val="50000"/>
              </a:spcBef>
            </a:pPr>
            <a:r>
              <a:rPr lang="el-GR" sz="1600" u="sng">
                <a:latin typeface="Times New Roman" pitchFamily="18" charset="0"/>
              </a:rPr>
              <a:t>Γραμμικά συστήματα:</a:t>
            </a:r>
          </a:p>
        </p:txBody>
      </p:sp>
      <p:sp>
        <p:nvSpPr>
          <p:cNvPr id="2067" name="Rectangle 15"/>
          <p:cNvSpPr>
            <a:spLocks noChangeArrowheads="1"/>
          </p:cNvSpPr>
          <p:nvPr/>
        </p:nvSpPr>
        <p:spPr bwMode="auto">
          <a:xfrm>
            <a:off x="5435600" y="3933825"/>
            <a:ext cx="2320925" cy="336550"/>
          </a:xfrm>
          <a:prstGeom prst="rect">
            <a:avLst/>
          </a:prstGeom>
          <a:noFill/>
          <a:ln w="9525">
            <a:noFill/>
            <a:miter lim="800000"/>
            <a:headEnd/>
            <a:tailEnd/>
          </a:ln>
        </p:spPr>
        <p:txBody>
          <a:bodyPr wrap="none">
            <a:spAutoFit/>
          </a:bodyPr>
          <a:lstStyle/>
          <a:p>
            <a:pPr>
              <a:spcBef>
                <a:spcPct val="50000"/>
              </a:spcBef>
            </a:pPr>
            <a:r>
              <a:rPr lang="el-GR" sz="1600" u="sng">
                <a:latin typeface="Times New Roman" pitchFamily="18" charset="0"/>
              </a:rPr>
              <a:t>Μη γραμμικά συστήματα:</a:t>
            </a:r>
          </a:p>
        </p:txBody>
      </p:sp>
      <p:sp>
        <p:nvSpPr>
          <p:cNvPr id="2068" name="Rectangle 16"/>
          <p:cNvSpPr>
            <a:spLocks noChangeArrowheads="1"/>
          </p:cNvSpPr>
          <p:nvPr/>
        </p:nvSpPr>
        <p:spPr bwMode="auto">
          <a:xfrm>
            <a:off x="0" y="325755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3" name="Object 17"/>
          <p:cNvGraphicFramePr>
            <a:graphicFrameLocks noChangeAspect="1"/>
          </p:cNvGraphicFramePr>
          <p:nvPr/>
        </p:nvGraphicFramePr>
        <p:xfrm>
          <a:off x="827088" y="4437063"/>
          <a:ext cx="1657350" cy="547687"/>
        </p:xfrm>
        <a:graphic>
          <a:graphicData uri="http://schemas.openxmlformats.org/presentationml/2006/ole">
            <mc:AlternateContent xmlns:mc="http://schemas.openxmlformats.org/markup-compatibility/2006">
              <mc:Choice xmlns:v="urn:schemas-microsoft-com:vml" Requires="v">
                <p:oleObj spid="_x0000_s2060" name="Equation" r:id="rId10" imgW="1040948" imgH="342751" progId="">
                  <p:embed/>
                </p:oleObj>
              </mc:Choice>
              <mc:Fallback>
                <p:oleObj name="Equation" r:id="rId10" imgW="1040948" imgH="342751" progId="">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4437063"/>
                        <a:ext cx="1657350" cy="547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9" name="Rectangle 18"/>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4" name="Object 19"/>
          <p:cNvGraphicFramePr>
            <a:graphicFrameLocks noChangeAspect="1"/>
          </p:cNvGraphicFramePr>
          <p:nvPr/>
        </p:nvGraphicFramePr>
        <p:xfrm>
          <a:off x="5940425" y="4437063"/>
          <a:ext cx="1296988" cy="295275"/>
        </p:xfrm>
        <a:graphic>
          <a:graphicData uri="http://schemas.openxmlformats.org/presentationml/2006/ole">
            <mc:AlternateContent xmlns:mc="http://schemas.openxmlformats.org/markup-compatibility/2006">
              <mc:Choice xmlns:v="urn:schemas-microsoft-com:vml" Requires="v">
                <p:oleObj spid="_x0000_s2061" name="Equation" r:id="rId12" imgW="838200" imgH="190500" progId="">
                  <p:embed/>
                </p:oleObj>
              </mc:Choice>
              <mc:Fallback>
                <p:oleObj name="Equation" r:id="rId12" imgW="838200" imgH="190500" progId="">
                  <p:embed/>
                  <p:pic>
                    <p:nvPicPr>
                      <p:cNvPr id="0" name="Object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0425" y="4437063"/>
                        <a:ext cx="1296988"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0" name="Rectangle 20"/>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5" name="Object 21"/>
          <p:cNvGraphicFramePr>
            <a:graphicFrameLocks noChangeAspect="1"/>
          </p:cNvGraphicFramePr>
          <p:nvPr/>
        </p:nvGraphicFramePr>
        <p:xfrm>
          <a:off x="900113" y="5300663"/>
          <a:ext cx="936625" cy="257175"/>
        </p:xfrm>
        <a:graphic>
          <a:graphicData uri="http://schemas.openxmlformats.org/presentationml/2006/ole">
            <mc:AlternateContent xmlns:mc="http://schemas.openxmlformats.org/markup-compatibility/2006">
              <mc:Choice xmlns:v="urn:schemas-microsoft-com:vml" Requires="v">
                <p:oleObj spid="_x0000_s2062" name="Equation" r:id="rId14" imgW="660113" imgH="177723" progId="">
                  <p:embed/>
                </p:oleObj>
              </mc:Choice>
              <mc:Fallback>
                <p:oleObj name="Equation" r:id="rId14" imgW="660113" imgH="177723" progId="">
                  <p:embed/>
                  <p:pic>
                    <p:nvPicPr>
                      <p:cNvPr id="0" name="Object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00113" y="5300663"/>
                        <a:ext cx="936625"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1" name="Rectangle 22"/>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6" name="Object 23"/>
          <p:cNvGraphicFramePr>
            <a:graphicFrameLocks noChangeAspect="1"/>
          </p:cNvGraphicFramePr>
          <p:nvPr/>
        </p:nvGraphicFramePr>
        <p:xfrm>
          <a:off x="5940425" y="5157788"/>
          <a:ext cx="1439863" cy="290512"/>
        </p:xfrm>
        <a:graphic>
          <a:graphicData uri="http://schemas.openxmlformats.org/presentationml/2006/ole">
            <mc:AlternateContent xmlns:mc="http://schemas.openxmlformats.org/markup-compatibility/2006">
              <mc:Choice xmlns:v="urn:schemas-microsoft-com:vml" Requires="v">
                <p:oleObj spid="_x0000_s2063" name="Equation" r:id="rId16" imgW="939392" imgH="190417" progId="">
                  <p:embed/>
                </p:oleObj>
              </mc:Choice>
              <mc:Fallback>
                <p:oleObj name="Equation" r:id="rId16" imgW="939392" imgH="190417" progId="">
                  <p:embed/>
                  <p:pic>
                    <p:nvPicPr>
                      <p:cNvPr id="0" name="Object 2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40425" y="5157788"/>
                        <a:ext cx="1439863" cy="29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r>
              <a:rPr lang="el-GR" sz="4000" smtClean="0"/>
              <a:t>Παράδειγμα </a:t>
            </a:r>
            <a:r>
              <a:rPr lang="en-US" sz="4000" smtClean="0"/>
              <a:t>5</a:t>
            </a:r>
            <a:endParaRPr lang="el-GR" sz="4000" smtClean="0"/>
          </a:p>
        </p:txBody>
      </p:sp>
      <p:sp>
        <p:nvSpPr>
          <p:cNvPr id="20483" name="2 - Θέση περιεχομένου"/>
          <p:cNvSpPr>
            <a:spLocks noGrp="1"/>
          </p:cNvSpPr>
          <p:nvPr>
            <p:ph idx="1"/>
          </p:nvPr>
        </p:nvSpPr>
        <p:spPr>
          <a:xfrm>
            <a:off x="457200" y="1557339"/>
            <a:ext cx="8229600" cy="4751387"/>
          </a:xfrm>
        </p:spPr>
        <p:txBody>
          <a:bodyPr/>
          <a:lstStyle/>
          <a:p>
            <a:pPr>
              <a:buFont typeface="Arial" pitchFamily="34" charset="0"/>
              <a:buNone/>
            </a:pPr>
            <a:r>
              <a:rPr lang="el-GR" smtClean="0"/>
              <a:t>                                                    </a:t>
            </a:r>
            <a:r>
              <a:rPr lang="en-US" smtClean="0"/>
              <a:t>x(t)=</a:t>
            </a:r>
          </a:p>
          <a:p>
            <a:pPr>
              <a:buFont typeface="Arial" pitchFamily="34" charset="0"/>
              <a:buNone/>
            </a:pPr>
            <a:endParaRPr lang="en-US" smtClean="0"/>
          </a:p>
          <a:p>
            <a:pPr>
              <a:buFont typeface="Arial" pitchFamily="34" charset="0"/>
              <a:buNone/>
            </a:pPr>
            <a:r>
              <a:rPr lang="el-GR" sz="3000" smtClean="0"/>
              <a:t>Να εξεταστεί εάν το σύστημα είναι πλήρως ελέγξιμο</a:t>
            </a:r>
          </a:p>
          <a:p>
            <a:pPr>
              <a:buFont typeface="Arial" pitchFamily="34" charset="0"/>
              <a:buNone/>
            </a:pPr>
            <a:r>
              <a:rPr lang="el-GR" sz="3000" u="sng" smtClean="0"/>
              <a:t>Λύση</a:t>
            </a:r>
            <a:r>
              <a:rPr lang="en-US" sz="3000" smtClean="0"/>
              <a:t>:</a:t>
            </a:r>
            <a:r>
              <a:rPr lang="el-GR" sz="3000" smtClean="0"/>
              <a:t> </a:t>
            </a:r>
          </a:p>
          <a:p>
            <a:pPr>
              <a:buFont typeface="Arial" pitchFamily="34" charset="0"/>
              <a:buNone/>
            </a:pPr>
            <a:r>
              <a:rPr lang="el-GR" sz="3000" smtClean="0"/>
              <a:t>Μήτρα – ελεγξιμότητας</a:t>
            </a:r>
          </a:p>
          <a:p>
            <a:pPr>
              <a:buFont typeface="Arial" pitchFamily="34" charset="0"/>
              <a:buNone/>
            </a:pPr>
            <a:r>
              <a:rPr lang="en-US" sz="3000" smtClean="0"/>
              <a:t>S=[B AB]=</a:t>
            </a:r>
            <a:r>
              <a:rPr lang="el-GR" sz="3000" smtClean="0"/>
              <a:t>              </a:t>
            </a:r>
            <a:r>
              <a:rPr lang="en-US" sz="3000" smtClean="0"/>
              <a:t>rank(s)=2 </a:t>
            </a:r>
            <a:r>
              <a:rPr lang="el-GR" sz="3000" smtClean="0"/>
              <a:t>ορίζουσα </a:t>
            </a:r>
            <a:r>
              <a:rPr lang="en-US" sz="3000" smtClean="0"/>
              <a:t>S=-1≠0</a:t>
            </a:r>
            <a:endParaRPr lang="el-GR" sz="3000" smtClean="0"/>
          </a:p>
          <a:p>
            <a:pPr>
              <a:buFont typeface="Arial" pitchFamily="34" charset="0"/>
              <a:buNone/>
            </a:pPr>
            <a:r>
              <a:rPr lang="el-GR" sz="3000" smtClean="0"/>
              <a:t>Άρα το σύστημα είναι πλήρως ελέγξιμο                      </a:t>
            </a:r>
          </a:p>
          <a:p>
            <a:pPr>
              <a:buFont typeface="Arial" pitchFamily="34" charset="0"/>
              <a:buNone/>
            </a:pPr>
            <a:endParaRPr lang="el-GR" smtClean="0"/>
          </a:p>
          <a:p>
            <a:pPr>
              <a:buFont typeface="Arial" pitchFamily="34" charset="0"/>
              <a:buNone/>
            </a:pPr>
            <a:endParaRPr lang="el-GR" smtClean="0"/>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C8E57A66-70C2-496F-8B59-8473F7F3AFBB}" type="slidenum">
              <a:rPr lang="el-GR" smtClean="0"/>
              <a:pPr>
                <a:defRPr/>
              </a:pPr>
              <a:t>70</a:t>
            </a:fld>
            <a:endParaRPr lang="el-GR" dirty="0"/>
          </a:p>
        </p:txBody>
      </p:sp>
      <p:sp>
        <p:nvSpPr>
          <p:cNvPr id="20486" name="Rectangle 2"/>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20487" name="Rectangle 4"/>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sp>
        <p:nvSpPr>
          <p:cNvPr id="20488" name="Rectangle 6"/>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20489"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65681" y="1557338"/>
            <a:ext cx="562708" cy="666750"/>
          </a:xfrm>
          <a:prstGeom prst="rect">
            <a:avLst/>
          </a:prstGeom>
          <a:noFill/>
          <a:ln w="9525">
            <a:noFill/>
            <a:miter lim="800000"/>
            <a:headEnd/>
            <a:tailEnd/>
          </a:ln>
        </p:spPr>
      </p:pic>
      <p:sp>
        <p:nvSpPr>
          <p:cNvPr id="20490" name="Rectangle 8"/>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2049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4800600"/>
            <a:ext cx="923192" cy="603251"/>
          </a:xfrm>
          <a:prstGeom prst="rect">
            <a:avLst/>
          </a:prstGeom>
          <a:noFill/>
          <a:ln w="9525">
            <a:noFill/>
            <a:miter lim="800000"/>
            <a:headEnd/>
            <a:tailEnd/>
          </a:ln>
        </p:spPr>
      </p:pic>
      <p:sp>
        <p:nvSpPr>
          <p:cNvPr id="20492" name="Rectangle 14"/>
          <p:cNvSpPr>
            <a:spLocks noChangeArrowheads="1"/>
          </p:cNvSpPr>
          <p:nvPr/>
        </p:nvSpPr>
        <p:spPr bwMode="auto">
          <a:xfrm>
            <a:off x="0" y="-183872"/>
            <a:ext cx="184731" cy="369332"/>
          </a:xfrm>
          <a:prstGeom prst="rect">
            <a:avLst/>
          </a:prstGeom>
          <a:noFill/>
          <a:ln w="9525">
            <a:noFill/>
            <a:miter lim="800000"/>
            <a:headEnd/>
            <a:tailEnd/>
          </a:ln>
        </p:spPr>
        <p:txBody>
          <a:bodyPr wrap="none" anchor="ctr">
            <a:spAutoFit/>
          </a:bodyPr>
          <a:lstStyle/>
          <a:p>
            <a:endParaRPr lang="en-US"/>
          </a:p>
        </p:txBody>
      </p:sp>
      <p:pic>
        <p:nvPicPr>
          <p:cNvPr id="20493"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6573" y="1557338"/>
            <a:ext cx="4599842"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a:xfrm>
            <a:off x="457200" y="188913"/>
            <a:ext cx="8229600" cy="1295400"/>
          </a:xfrm>
        </p:spPr>
        <p:txBody>
          <a:bodyPr/>
          <a:lstStyle/>
          <a:p>
            <a:r>
              <a:rPr lang="el-GR" sz="4000" u="sng" smtClean="0"/>
              <a:t>Χρησιμότητα στον Αυτόματο έλεγχο</a:t>
            </a:r>
          </a:p>
        </p:txBody>
      </p:sp>
      <p:sp>
        <p:nvSpPr>
          <p:cNvPr id="21507" name="2 - Θέση περιεχομένου"/>
          <p:cNvSpPr>
            <a:spLocks noGrp="1"/>
          </p:cNvSpPr>
          <p:nvPr>
            <p:ph idx="1"/>
          </p:nvPr>
        </p:nvSpPr>
        <p:spPr/>
        <p:txBody>
          <a:bodyPr/>
          <a:lstStyle/>
          <a:p>
            <a:pPr algn="just">
              <a:buFont typeface="Arial" pitchFamily="34" charset="0"/>
              <a:buNone/>
            </a:pPr>
            <a:r>
              <a:rPr lang="en-US" sz="3000" smtClean="0"/>
              <a:t>     H </a:t>
            </a:r>
            <a:r>
              <a:rPr lang="el-GR" sz="3000" smtClean="0"/>
              <a:t>ελεγξιμότητα και η παρατηρησιμότητα μας βοηθούν γενικά να ερευνήσουμε καλύτερα την δυναμική συμπεριφορά των συστημάτων αυτομάτου ελέγχου και μας παρέχουν ένα πρόσθετο χρήσιμο εργαλείο ώστε να μελετήσουμε τη γενική συμπεριφορά του συστήματος.</a:t>
            </a: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BA084B48-6EB2-47D9-A3AE-EBC2ABA37460}" type="slidenum">
              <a:rPr lang="el-GR" smtClean="0"/>
              <a:pPr>
                <a:defRPr/>
              </a:pPr>
              <a:t>71</a:t>
            </a:fld>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ChangeArrowheads="1"/>
          </p:cNvSpPr>
          <p:nvPr/>
        </p:nvSpPr>
        <p:spPr bwMode="auto">
          <a:xfrm>
            <a:off x="4787900" y="2492375"/>
            <a:ext cx="4032250" cy="30241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0" name="Rectangle 3"/>
          <p:cNvSpPr>
            <a:spLocks noChangeArrowheads="1"/>
          </p:cNvSpPr>
          <p:nvPr/>
        </p:nvSpPr>
        <p:spPr bwMode="auto">
          <a:xfrm>
            <a:off x="179388" y="2492375"/>
            <a:ext cx="4211637" cy="30241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1" name="Rectangle 4"/>
          <p:cNvSpPr>
            <a:spLocks noChangeArrowheads="1"/>
          </p:cNvSpPr>
          <p:nvPr/>
        </p:nvSpPr>
        <p:spPr bwMode="auto">
          <a:xfrm>
            <a:off x="3924300" y="858838"/>
            <a:ext cx="1301750" cy="427037"/>
          </a:xfrm>
          <a:prstGeom prst="rect">
            <a:avLst/>
          </a:prstGeom>
          <a:noFill/>
          <a:ln w="9525">
            <a:noFill/>
            <a:miter lim="800000"/>
            <a:headEnd/>
            <a:tailEnd/>
          </a:ln>
        </p:spPr>
        <p:txBody>
          <a:bodyPr wrap="none">
            <a:spAutoFit/>
          </a:bodyPr>
          <a:lstStyle/>
          <a:p>
            <a:pPr>
              <a:spcBef>
                <a:spcPct val="50000"/>
              </a:spcBef>
            </a:pPr>
            <a:r>
              <a:rPr lang="el-GR" sz="2200" u="sng">
                <a:latin typeface="Times New Roman" pitchFamily="18" charset="0"/>
              </a:rPr>
              <a:t>Ιδιότητες:</a:t>
            </a:r>
          </a:p>
        </p:txBody>
      </p:sp>
      <p:sp>
        <p:nvSpPr>
          <p:cNvPr id="3082" name="Rectangle 5"/>
          <p:cNvSpPr>
            <a:spLocks noChangeArrowheads="1"/>
          </p:cNvSpPr>
          <p:nvPr/>
        </p:nvSpPr>
        <p:spPr bwMode="auto">
          <a:xfrm>
            <a:off x="2195513" y="1484313"/>
            <a:ext cx="4187825" cy="366712"/>
          </a:xfrm>
          <a:prstGeom prst="rect">
            <a:avLst/>
          </a:prstGeom>
          <a:noFill/>
          <a:ln w="9525">
            <a:noFill/>
            <a:miter lim="800000"/>
            <a:headEnd/>
            <a:tailEnd/>
          </a:ln>
        </p:spPr>
        <p:txBody>
          <a:bodyPr wrap="none">
            <a:spAutoFit/>
          </a:bodyPr>
          <a:lstStyle/>
          <a:p>
            <a:pPr>
              <a:spcBef>
                <a:spcPct val="50000"/>
              </a:spcBef>
            </a:pPr>
            <a:r>
              <a:rPr lang="el-GR" i="1" u="sng">
                <a:latin typeface="Times New Roman" pitchFamily="18" charset="0"/>
              </a:rPr>
              <a:t>Ο τελεστής </a:t>
            </a:r>
            <a:r>
              <a:rPr lang="en-US" i="1" u="sng">
                <a:latin typeface="Times New Roman" pitchFamily="18" charset="0"/>
              </a:rPr>
              <a:t>S</a:t>
            </a:r>
            <a:r>
              <a:rPr lang="el-GR" i="1" u="sng">
                <a:latin typeface="Times New Roman" pitchFamily="18" charset="0"/>
              </a:rPr>
              <a:t> στα γραμμικά συστήματα είναι </a:t>
            </a:r>
          </a:p>
        </p:txBody>
      </p:sp>
      <p:sp>
        <p:nvSpPr>
          <p:cNvPr id="3083" name="Rectangle 6"/>
          <p:cNvSpPr>
            <a:spLocks noChangeArrowheads="1"/>
          </p:cNvSpPr>
          <p:nvPr/>
        </p:nvSpPr>
        <p:spPr bwMode="auto">
          <a:xfrm>
            <a:off x="2555875" y="404813"/>
            <a:ext cx="4000500" cy="519112"/>
          </a:xfrm>
          <a:prstGeom prst="rect">
            <a:avLst/>
          </a:prstGeom>
          <a:noFill/>
          <a:ln w="9525">
            <a:noFill/>
            <a:miter lim="800000"/>
            <a:headEnd/>
            <a:tailEnd/>
          </a:ln>
        </p:spPr>
        <p:txBody>
          <a:bodyPr wrap="none">
            <a:spAutoFit/>
          </a:bodyPr>
          <a:lstStyle/>
          <a:p>
            <a:pPr>
              <a:spcBef>
                <a:spcPct val="50000"/>
              </a:spcBef>
            </a:pPr>
            <a:r>
              <a:rPr lang="el-GR" sz="2800" b="1">
                <a:latin typeface="Times New Roman" pitchFamily="18" charset="0"/>
              </a:rPr>
              <a:t>Γραμμικά συστήματα (2)</a:t>
            </a:r>
          </a:p>
        </p:txBody>
      </p:sp>
      <p:sp>
        <p:nvSpPr>
          <p:cNvPr id="3084" name="Rectangle 7"/>
          <p:cNvSpPr>
            <a:spLocks noChangeArrowheads="1"/>
          </p:cNvSpPr>
          <p:nvPr/>
        </p:nvSpPr>
        <p:spPr bwMode="auto">
          <a:xfrm>
            <a:off x="144463" y="2636838"/>
            <a:ext cx="4608512" cy="366712"/>
          </a:xfrm>
          <a:prstGeom prst="rect">
            <a:avLst/>
          </a:prstGeom>
          <a:noFill/>
          <a:ln w="9525">
            <a:noFill/>
            <a:miter lim="800000"/>
            <a:headEnd/>
            <a:tailEnd/>
          </a:ln>
        </p:spPr>
        <p:txBody>
          <a:bodyPr anchor="ctr">
            <a:spAutoFit/>
          </a:bodyPr>
          <a:lstStyle/>
          <a:p>
            <a:pPr algn="just"/>
            <a:r>
              <a:rPr lang="el-GR" i="1" u="sng">
                <a:latin typeface="Times New Roman" pitchFamily="18" charset="0"/>
              </a:rPr>
              <a:t>Προσθετικός </a:t>
            </a:r>
            <a:r>
              <a:rPr lang="el-GR" u="sng">
                <a:latin typeface="Times New Roman" pitchFamily="18" charset="0"/>
              </a:rPr>
              <a:t>(additive),</a:t>
            </a:r>
            <a:r>
              <a:rPr lang="el-GR">
                <a:latin typeface="Times New Roman" pitchFamily="18" charset="0"/>
              </a:rPr>
              <a:t> δηλαδή οι σχέσεις </a:t>
            </a:r>
          </a:p>
        </p:txBody>
      </p:sp>
      <p:sp>
        <p:nvSpPr>
          <p:cNvPr id="3085" name="Rectangle 8"/>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9"/>
          <p:cNvGraphicFramePr>
            <a:graphicFrameLocks noChangeAspect="1"/>
          </p:cNvGraphicFramePr>
          <p:nvPr/>
        </p:nvGraphicFramePr>
        <p:xfrm>
          <a:off x="900113" y="3068638"/>
          <a:ext cx="1439862" cy="338137"/>
        </p:xfrm>
        <a:graphic>
          <a:graphicData uri="http://schemas.openxmlformats.org/presentationml/2006/ole">
            <mc:AlternateContent xmlns:mc="http://schemas.openxmlformats.org/markup-compatibility/2006">
              <mc:Choice xmlns:v="urn:schemas-microsoft-com:vml" Requires="v">
                <p:oleObj spid="_x0000_s3079" name="Equation" r:id="rId4" imgW="850531" imgH="203112" progId="">
                  <p:embed/>
                </p:oleObj>
              </mc:Choice>
              <mc:Fallback>
                <p:oleObj name="Equation" r:id="rId4" imgW="850531" imgH="203112" progId="">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3068638"/>
                        <a:ext cx="1439862"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10"/>
          <p:cNvGraphicFramePr>
            <a:graphicFrameLocks noChangeAspect="1"/>
          </p:cNvGraphicFramePr>
          <p:nvPr/>
        </p:nvGraphicFramePr>
        <p:xfrm>
          <a:off x="900113" y="3500438"/>
          <a:ext cx="1439862" cy="325437"/>
        </p:xfrm>
        <a:graphic>
          <a:graphicData uri="http://schemas.openxmlformats.org/presentationml/2006/ole">
            <mc:AlternateContent xmlns:mc="http://schemas.openxmlformats.org/markup-compatibility/2006">
              <mc:Choice xmlns:v="urn:schemas-microsoft-com:vml" Requires="v">
                <p:oleObj spid="_x0000_s3080" name="Equation" r:id="rId6" imgW="888614" imgH="203112" progId="">
                  <p:embed/>
                </p:oleObj>
              </mc:Choice>
              <mc:Fallback>
                <p:oleObj name="Equation" r:id="rId6" imgW="888614" imgH="203112" progId="">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3500438"/>
                        <a:ext cx="1439862" cy="325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6" name="Rectangle 11"/>
          <p:cNvSpPr>
            <a:spLocks noChangeArrowheads="1"/>
          </p:cNvSpPr>
          <p:nvPr/>
        </p:nvSpPr>
        <p:spPr bwMode="auto">
          <a:xfrm>
            <a:off x="323850" y="3933825"/>
            <a:ext cx="2438400" cy="366713"/>
          </a:xfrm>
          <a:prstGeom prst="rect">
            <a:avLst/>
          </a:prstGeom>
          <a:noFill/>
          <a:ln w="9525">
            <a:noFill/>
            <a:miter lim="800000"/>
            <a:headEnd/>
            <a:tailEnd/>
          </a:ln>
        </p:spPr>
        <p:txBody>
          <a:bodyPr wrap="none" anchor="ctr">
            <a:spAutoFit/>
          </a:bodyPr>
          <a:lstStyle/>
          <a:p>
            <a:pPr algn="just"/>
            <a:r>
              <a:rPr lang="el-GR">
                <a:latin typeface="Times New Roman" pitchFamily="18" charset="0"/>
              </a:rPr>
              <a:t>συνεπάγονται την σχέση</a:t>
            </a:r>
          </a:p>
        </p:txBody>
      </p:sp>
      <p:sp>
        <p:nvSpPr>
          <p:cNvPr id="3087" name="Rectangle 12"/>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6" name="Object 13"/>
          <p:cNvGraphicFramePr>
            <a:graphicFrameLocks noChangeAspect="1"/>
          </p:cNvGraphicFramePr>
          <p:nvPr/>
        </p:nvGraphicFramePr>
        <p:xfrm>
          <a:off x="539750" y="4652963"/>
          <a:ext cx="3240088" cy="388937"/>
        </p:xfrm>
        <a:graphic>
          <a:graphicData uri="http://schemas.openxmlformats.org/presentationml/2006/ole">
            <mc:AlternateContent xmlns:mc="http://schemas.openxmlformats.org/markup-compatibility/2006">
              <mc:Choice xmlns:v="urn:schemas-microsoft-com:vml" Requires="v">
                <p:oleObj spid="_x0000_s3081" name="Equation" r:id="rId8" imgW="1663700" imgH="203200" progId="">
                  <p:embed/>
                </p:oleObj>
              </mc:Choice>
              <mc:Fallback>
                <p:oleObj name="Equation" r:id="rId8" imgW="1663700" imgH="203200" progId="">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4652963"/>
                        <a:ext cx="3240088"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8" name="Line 14"/>
          <p:cNvSpPr>
            <a:spLocks noChangeShapeType="1"/>
          </p:cNvSpPr>
          <p:nvPr/>
        </p:nvSpPr>
        <p:spPr bwMode="auto">
          <a:xfrm flipH="1">
            <a:off x="2987675" y="1844675"/>
            <a:ext cx="1223963" cy="647700"/>
          </a:xfrm>
          <a:prstGeom prst="line">
            <a:avLst/>
          </a:prstGeom>
          <a:noFill/>
          <a:ln w="9525">
            <a:solidFill>
              <a:schemeClr val="tx1"/>
            </a:solidFill>
            <a:round/>
            <a:headEnd/>
            <a:tailEnd type="triangle" w="med" len="med"/>
          </a:ln>
        </p:spPr>
        <p:txBody>
          <a:bodyPr/>
          <a:lstStyle/>
          <a:p>
            <a:endParaRPr lang="en-US"/>
          </a:p>
        </p:txBody>
      </p:sp>
      <p:sp>
        <p:nvSpPr>
          <p:cNvPr id="3089" name="Rectangle 15"/>
          <p:cNvSpPr>
            <a:spLocks noChangeArrowheads="1"/>
          </p:cNvSpPr>
          <p:nvPr/>
        </p:nvSpPr>
        <p:spPr bwMode="auto">
          <a:xfrm>
            <a:off x="4932363" y="2636838"/>
            <a:ext cx="3622675" cy="366712"/>
          </a:xfrm>
          <a:prstGeom prst="rect">
            <a:avLst/>
          </a:prstGeom>
          <a:noFill/>
          <a:ln w="9525">
            <a:noFill/>
            <a:miter lim="800000"/>
            <a:headEnd/>
            <a:tailEnd/>
          </a:ln>
        </p:spPr>
        <p:txBody>
          <a:bodyPr wrap="none" anchor="ctr">
            <a:spAutoFit/>
          </a:bodyPr>
          <a:lstStyle/>
          <a:p>
            <a:r>
              <a:rPr lang="el-GR" i="1" u="sng">
                <a:latin typeface="Times New Roman" pitchFamily="18" charset="0"/>
              </a:rPr>
              <a:t>Ομογενής </a:t>
            </a:r>
            <a:r>
              <a:rPr lang="el-GR" u="sng">
                <a:latin typeface="Times New Roman" pitchFamily="18" charset="0"/>
              </a:rPr>
              <a:t>(homogeneous),</a:t>
            </a:r>
            <a:r>
              <a:rPr lang="el-GR">
                <a:latin typeface="Times New Roman" pitchFamily="18" charset="0"/>
              </a:rPr>
              <a:t> δηλαδή αν</a:t>
            </a:r>
          </a:p>
        </p:txBody>
      </p:sp>
      <p:sp>
        <p:nvSpPr>
          <p:cNvPr id="3090" name="Rectangle 16"/>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7" name="Object 17"/>
          <p:cNvGraphicFramePr>
            <a:graphicFrameLocks noChangeAspect="1"/>
          </p:cNvGraphicFramePr>
          <p:nvPr/>
        </p:nvGraphicFramePr>
        <p:xfrm>
          <a:off x="7019925" y="3141663"/>
          <a:ext cx="1512888" cy="384175"/>
        </p:xfrm>
        <a:graphic>
          <a:graphicData uri="http://schemas.openxmlformats.org/presentationml/2006/ole">
            <mc:AlternateContent xmlns:mc="http://schemas.openxmlformats.org/markup-compatibility/2006">
              <mc:Choice xmlns:v="urn:schemas-microsoft-com:vml" Requires="v">
                <p:oleObj spid="_x0000_s3082" name="Equation" r:id="rId10" imgW="749300" imgH="190500" progId="">
                  <p:embed/>
                </p:oleObj>
              </mc:Choice>
              <mc:Fallback>
                <p:oleObj name="Equation" r:id="rId10" imgW="749300" imgH="190500" progId="">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19925" y="3141663"/>
                        <a:ext cx="1512888"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1" name="Text Box 18"/>
          <p:cNvSpPr txBox="1">
            <a:spLocks noChangeArrowheads="1"/>
          </p:cNvSpPr>
          <p:nvPr/>
        </p:nvSpPr>
        <p:spPr bwMode="auto">
          <a:xfrm>
            <a:off x="4932363" y="3141663"/>
            <a:ext cx="3240087" cy="366712"/>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από τη σχέση</a:t>
            </a:r>
          </a:p>
        </p:txBody>
      </p:sp>
      <p:sp>
        <p:nvSpPr>
          <p:cNvPr id="3092" name="Rectangle 19"/>
          <p:cNvSpPr>
            <a:spLocks noChangeArrowheads="1"/>
          </p:cNvSpPr>
          <p:nvPr/>
        </p:nvSpPr>
        <p:spPr bwMode="auto">
          <a:xfrm>
            <a:off x="4932363" y="3716338"/>
            <a:ext cx="1919287" cy="366712"/>
          </a:xfrm>
          <a:prstGeom prst="rect">
            <a:avLst/>
          </a:prstGeom>
          <a:noFill/>
          <a:ln w="9525">
            <a:noFill/>
            <a:miter lim="800000"/>
            <a:headEnd/>
            <a:tailEnd/>
          </a:ln>
        </p:spPr>
        <p:txBody>
          <a:bodyPr wrap="none" anchor="ctr">
            <a:spAutoFit/>
          </a:bodyPr>
          <a:lstStyle/>
          <a:p>
            <a:pPr algn="just"/>
            <a:r>
              <a:rPr lang="el-GR">
                <a:latin typeface="Times New Roman" pitchFamily="18" charset="0"/>
              </a:rPr>
              <a:t>προκύπτει η σχέση</a:t>
            </a:r>
          </a:p>
        </p:txBody>
      </p:sp>
      <p:graphicFrame>
        <p:nvGraphicFramePr>
          <p:cNvPr id="3078" name="Object 20"/>
          <p:cNvGraphicFramePr>
            <a:graphicFrameLocks noChangeAspect="1"/>
          </p:cNvGraphicFramePr>
          <p:nvPr/>
        </p:nvGraphicFramePr>
        <p:xfrm>
          <a:off x="6804025" y="3716338"/>
          <a:ext cx="1871663" cy="407987"/>
        </p:xfrm>
        <a:graphic>
          <a:graphicData uri="http://schemas.openxmlformats.org/presentationml/2006/ole">
            <mc:AlternateContent xmlns:mc="http://schemas.openxmlformats.org/markup-compatibility/2006">
              <mc:Choice xmlns:v="urn:schemas-microsoft-com:vml" Requires="v">
                <p:oleObj spid="_x0000_s3083" name="Equation" r:id="rId12" imgW="876300" imgH="190500" progId="">
                  <p:embed/>
                </p:oleObj>
              </mc:Choice>
              <mc:Fallback>
                <p:oleObj name="Equation" r:id="rId12" imgW="876300" imgH="190500" progId="">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04025" y="3716338"/>
                        <a:ext cx="1871663"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3" name="Rectangle 21"/>
          <p:cNvSpPr>
            <a:spLocks noChangeArrowheads="1"/>
          </p:cNvSpPr>
          <p:nvPr/>
        </p:nvSpPr>
        <p:spPr bwMode="auto">
          <a:xfrm>
            <a:off x="5148263" y="4292600"/>
            <a:ext cx="1838325" cy="366713"/>
          </a:xfrm>
          <a:prstGeom prst="rect">
            <a:avLst/>
          </a:prstGeom>
          <a:noFill/>
          <a:ln w="9525">
            <a:noFill/>
            <a:miter lim="800000"/>
            <a:headEnd/>
            <a:tailEnd/>
          </a:ln>
        </p:spPr>
        <p:txBody>
          <a:bodyPr wrap="none" anchor="ctr">
            <a:spAutoFit/>
          </a:bodyPr>
          <a:lstStyle/>
          <a:p>
            <a:pPr algn="just"/>
            <a:r>
              <a:rPr lang="el-GR">
                <a:latin typeface="Times New Roman" pitchFamily="18" charset="0"/>
              </a:rPr>
              <a:t>για κάθε </a:t>
            </a:r>
            <a:r>
              <a:rPr lang="el-GR" i="1">
                <a:latin typeface="Times New Roman" pitchFamily="18" charset="0"/>
              </a:rPr>
              <a:t>α</a:t>
            </a:r>
            <a:r>
              <a:rPr lang="el-GR">
                <a:latin typeface="Times New Roman" pitchFamily="18" charset="0"/>
              </a:rPr>
              <a:t> αριθμό</a:t>
            </a:r>
          </a:p>
        </p:txBody>
      </p:sp>
      <p:sp>
        <p:nvSpPr>
          <p:cNvPr id="3094" name="Line 22"/>
          <p:cNvSpPr>
            <a:spLocks noChangeShapeType="1"/>
          </p:cNvSpPr>
          <p:nvPr/>
        </p:nvSpPr>
        <p:spPr bwMode="auto">
          <a:xfrm>
            <a:off x="4284663" y="1844675"/>
            <a:ext cx="1511300" cy="576263"/>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ChangeArrowheads="1"/>
          </p:cNvSpPr>
          <p:nvPr/>
        </p:nvSpPr>
        <p:spPr bwMode="auto">
          <a:xfrm>
            <a:off x="2411413" y="4437063"/>
            <a:ext cx="2305050" cy="431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3" name="Rectangle 3"/>
          <p:cNvSpPr>
            <a:spLocks noChangeArrowheads="1"/>
          </p:cNvSpPr>
          <p:nvPr/>
        </p:nvSpPr>
        <p:spPr bwMode="auto">
          <a:xfrm>
            <a:off x="1331913" y="549275"/>
            <a:ext cx="5945187" cy="519113"/>
          </a:xfrm>
          <a:prstGeom prst="rect">
            <a:avLst/>
          </a:prstGeom>
          <a:noFill/>
          <a:ln w="9525">
            <a:noFill/>
            <a:miter lim="800000"/>
            <a:headEnd/>
            <a:tailEnd/>
          </a:ln>
        </p:spPr>
        <p:txBody>
          <a:bodyPr anchor="ctr">
            <a:spAutoFit/>
          </a:bodyPr>
          <a:lstStyle/>
          <a:p>
            <a:pPr algn="just"/>
            <a:r>
              <a:rPr lang="el-GR" sz="2800" b="1">
                <a:latin typeface="Times New Roman" pitchFamily="18" charset="0"/>
              </a:rPr>
              <a:t>Χρονικώς αμετάβλητα συστήματα (1)</a:t>
            </a:r>
          </a:p>
        </p:txBody>
      </p:sp>
      <p:sp>
        <p:nvSpPr>
          <p:cNvPr id="4104" name="Rectangle 4"/>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5"/>
          <p:cNvGraphicFramePr>
            <a:graphicFrameLocks noChangeAspect="1"/>
          </p:cNvGraphicFramePr>
          <p:nvPr/>
        </p:nvGraphicFramePr>
        <p:xfrm>
          <a:off x="5364163" y="1052513"/>
          <a:ext cx="574675" cy="550862"/>
        </p:xfrm>
        <a:graphic>
          <a:graphicData uri="http://schemas.openxmlformats.org/presentationml/2006/ole">
            <mc:AlternateContent xmlns:mc="http://schemas.openxmlformats.org/markup-compatibility/2006">
              <mc:Choice xmlns:v="urn:schemas-microsoft-com:vml" Requires="v">
                <p:oleObj spid="_x0000_s4102" name="Equation" r:id="rId4" imgW="241300" imgH="228600" progId="">
                  <p:embed/>
                </p:oleObj>
              </mc:Choice>
              <mc:Fallback>
                <p:oleObj name="Equation" r:id="rId4" imgW="241300" imgH="2286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163" y="1052513"/>
                        <a:ext cx="574675" cy="550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Rectangle 6"/>
          <p:cNvSpPr>
            <a:spLocks noChangeArrowheads="1"/>
          </p:cNvSpPr>
          <p:nvPr/>
        </p:nvSpPr>
        <p:spPr bwMode="auto">
          <a:xfrm>
            <a:off x="468313" y="1111250"/>
            <a:ext cx="5014912" cy="427038"/>
          </a:xfrm>
          <a:prstGeom prst="rect">
            <a:avLst/>
          </a:prstGeom>
          <a:noFill/>
          <a:ln w="9525">
            <a:noFill/>
            <a:miter lim="800000"/>
            <a:headEnd/>
            <a:tailEnd/>
          </a:ln>
        </p:spPr>
        <p:txBody>
          <a:bodyPr wrap="none" anchor="ctr">
            <a:spAutoFit/>
          </a:bodyPr>
          <a:lstStyle/>
          <a:p>
            <a:r>
              <a:rPr lang="el-GR" sz="2200" u="sng">
                <a:latin typeface="Times New Roman" pitchFamily="18" charset="0"/>
              </a:rPr>
              <a:t> </a:t>
            </a:r>
            <a:r>
              <a:rPr lang="el-GR" sz="2200" i="1" u="sng">
                <a:latin typeface="Times New Roman" pitchFamily="18" charset="0"/>
              </a:rPr>
              <a:t>τελεστής μετατοπίσεως </a:t>
            </a:r>
            <a:r>
              <a:rPr lang="el-GR" sz="2200" u="sng">
                <a:latin typeface="Times New Roman" pitchFamily="18" charset="0"/>
              </a:rPr>
              <a:t> (</a:t>
            </a:r>
            <a:r>
              <a:rPr lang="en-US" sz="2200" u="sng">
                <a:latin typeface="Times New Roman" pitchFamily="18" charset="0"/>
              </a:rPr>
              <a:t>shifting </a:t>
            </a:r>
            <a:r>
              <a:rPr lang="el-GR" sz="2200" u="sng">
                <a:latin typeface="Times New Roman" pitchFamily="18" charset="0"/>
              </a:rPr>
              <a:t>operator) </a:t>
            </a:r>
          </a:p>
        </p:txBody>
      </p:sp>
      <p:sp>
        <p:nvSpPr>
          <p:cNvPr id="4106" name="Rectangle 7"/>
          <p:cNvSpPr>
            <a:spLocks noChangeArrowheads="1"/>
          </p:cNvSpPr>
          <p:nvPr/>
        </p:nvSpPr>
        <p:spPr bwMode="auto">
          <a:xfrm>
            <a:off x="0" y="1916113"/>
            <a:ext cx="9396413" cy="641350"/>
          </a:xfrm>
          <a:prstGeom prst="rect">
            <a:avLst/>
          </a:prstGeom>
          <a:noFill/>
          <a:ln w="9525">
            <a:noFill/>
            <a:miter lim="800000"/>
            <a:headEnd/>
            <a:tailEnd/>
          </a:ln>
        </p:spPr>
        <p:txBody>
          <a:bodyPr anchor="ctr">
            <a:spAutoFit/>
          </a:bodyPr>
          <a:lstStyle/>
          <a:p>
            <a:r>
              <a:rPr lang="el-GR">
                <a:latin typeface="Times New Roman" pitchFamily="18" charset="0"/>
              </a:rPr>
              <a:t>O τελεστής μετατοπίσεως είναι μία απεικόνιση από σύνολο συναρτήσεων σε σύνολο συναρτήσεων και έχει την ιδιότητα </a:t>
            </a:r>
          </a:p>
        </p:txBody>
      </p:sp>
      <p:sp>
        <p:nvSpPr>
          <p:cNvPr id="4107" name="Rectangle 8"/>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9" name="Object 9"/>
          <p:cNvGraphicFramePr>
            <a:graphicFrameLocks noChangeAspect="1"/>
          </p:cNvGraphicFramePr>
          <p:nvPr/>
        </p:nvGraphicFramePr>
        <p:xfrm>
          <a:off x="2051050" y="2203450"/>
          <a:ext cx="1873250" cy="401638"/>
        </p:xfrm>
        <a:graphic>
          <a:graphicData uri="http://schemas.openxmlformats.org/presentationml/2006/ole">
            <mc:AlternateContent xmlns:mc="http://schemas.openxmlformats.org/markup-compatibility/2006">
              <mc:Choice xmlns:v="urn:schemas-microsoft-com:vml" Requires="v">
                <p:oleObj spid="_x0000_s4103" name="Equation" r:id="rId6" imgW="1066800" imgH="228600" progId="">
                  <p:embed/>
                </p:oleObj>
              </mc:Choice>
              <mc:Fallback>
                <p:oleObj name="Equation" r:id="rId6" imgW="1066800" imgH="228600" progId="">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050" y="2203450"/>
                        <a:ext cx="1873250"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8" name="Rectangle 10"/>
          <p:cNvSpPr>
            <a:spLocks noChangeArrowheads="1"/>
          </p:cNvSpPr>
          <p:nvPr/>
        </p:nvSpPr>
        <p:spPr bwMode="auto">
          <a:xfrm>
            <a:off x="3924300" y="2203450"/>
            <a:ext cx="2892425" cy="366713"/>
          </a:xfrm>
          <a:prstGeom prst="rect">
            <a:avLst/>
          </a:prstGeom>
          <a:noFill/>
          <a:ln w="9525">
            <a:noFill/>
            <a:miter lim="800000"/>
            <a:headEnd/>
            <a:tailEnd/>
          </a:ln>
        </p:spPr>
        <p:txBody>
          <a:bodyPr wrap="none" anchor="ctr">
            <a:spAutoFit/>
          </a:bodyPr>
          <a:lstStyle/>
          <a:p>
            <a:r>
              <a:rPr lang="el-GR">
                <a:latin typeface="Times New Roman" pitchFamily="18" charset="0"/>
              </a:rPr>
              <a:t> για οποιαδήποτε συνάρτηση </a:t>
            </a:r>
          </a:p>
        </p:txBody>
      </p:sp>
      <p:sp>
        <p:nvSpPr>
          <p:cNvPr id="4109" name="Rectangle 11"/>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0" name="Object 12"/>
          <p:cNvGraphicFramePr>
            <a:graphicFrameLocks noChangeAspect="1"/>
          </p:cNvGraphicFramePr>
          <p:nvPr/>
        </p:nvGraphicFramePr>
        <p:xfrm>
          <a:off x="6732588" y="2276475"/>
          <a:ext cx="395287" cy="315913"/>
        </p:xfrm>
        <a:graphic>
          <a:graphicData uri="http://schemas.openxmlformats.org/presentationml/2006/ole">
            <mc:AlternateContent xmlns:mc="http://schemas.openxmlformats.org/markup-compatibility/2006">
              <mc:Choice xmlns:v="urn:schemas-microsoft-com:vml" Requires="v">
                <p:oleObj spid="_x0000_s4104" name="Equation" r:id="rId8" imgW="241195" imgH="190417" progId="">
                  <p:embed/>
                </p:oleObj>
              </mc:Choice>
              <mc:Fallback>
                <p:oleObj name="Equation" r:id="rId8" imgW="241195" imgH="190417" progId="">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2588" y="2276475"/>
                        <a:ext cx="395287" cy="315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Rectangle 13"/>
          <p:cNvSpPr>
            <a:spLocks noChangeArrowheads="1"/>
          </p:cNvSpPr>
          <p:nvPr/>
        </p:nvSpPr>
        <p:spPr bwMode="auto">
          <a:xfrm>
            <a:off x="7092950" y="2203450"/>
            <a:ext cx="1035050" cy="366713"/>
          </a:xfrm>
          <a:prstGeom prst="rect">
            <a:avLst/>
          </a:prstGeom>
          <a:noFill/>
          <a:ln w="9525">
            <a:noFill/>
            <a:miter lim="800000"/>
            <a:headEnd/>
            <a:tailEnd/>
          </a:ln>
        </p:spPr>
        <p:txBody>
          <a:bodyPr wrap="none" anchor="ctr">
            <a:spAutoFit/>
          </a:bodyPr>
          <a:lstStyle/>
          <a:p>
            <a:r>
              <a:rPr lang="el-GR">
                <a:latin typeface="Times New Roman" pitchFamily="18" charset="0"/>
              </a:rPr>
              <a:t>και</a:t>
            </a:r>
            <a:r>
              <a:rPr lang="el-GR" i="1">
                <a:latin typeface="Times New Roman" pitchFamily="18" charset="0"/>
              </a:rPr>
              <a:t> </a:t>
            </a:r>
            <a:r>
              <a:rPr lang="el-GR">
                <a:latin typeface="Times New Roman" pitchFamily="18" charset="0"/>
              </a:rPr>
              <a:t>κάθε </a:t>
            </a:r>
          </a:p>
        </p:txBody>
      </p:sp>
      <p:sp>
        <p:nvSpPr>
          <p:cNvPr id="4111" name="Rectangle 14"/>
          <p:cNvSpPr>
            <a:spLocks noChangeArrowheads="1"/>
          </p:cNvSpPr>
          <p:nvPr/>
        </p:nvSpPr>
        <p:spPr bwMode="auto">
          <a:xfrm>
            <a:off x="8027988" y="2203450"/>
            <a:ext cx="671512" cy="366713"/>
          </a:xfrm>
          <a:prstGeom prst="rect">
            <a:avLst/>
          </a:prstGeom>
          <a:noFill/>
          <a:ln w="9525">
            <a:noFill/>
            <a:miter lim="800000"/>
            <a:headEnd/>
            <a:tailEnd/>
          </a:ln>
        </p:spPr>
        <p:txBody>
          <a:bodyPr wrap="none" anchor="ctr">
            <a:spAutoFit/>
          </a:bodyPr>
          <a:lstStyle/>
          <a:p>
            <a:r>
              <a:rPr lang="el-GR">
                <a:latin typeface="Times New Roman" pitchFamily="18" charset="0"/>
              </a:rPr>
              <a:t> </a:t>
            </a:r>
            <a:r>
              <a:rPr lang="el-GR" i="1">
                <a:latin typeface="Times New Roman" pitchFamily="18" charset="0"/>
              </a:rPr>
              <a:t>τ</a:t>
            </a:r>
            <a:r>
              <a:rPr lang="el-GR" i="1">
                <a:latin typeface="Times New Roman" pitchFamily="18" charset="0"/>
                <a:sym typeface="Symbol" pitchFamily="18" charset="2"/>
              </a:rPr>
              <a:t></a:t>
            </a:r>
            <a:r>
              <a:rPr lang="el-GR" i="1">
                <a:latin typeface="Times New Roman" pitchFamily="18" charset="0"/>
              </a:rPr>
              <a:t>T</a:t>
            </a:r>
            <a:r>
              <a:rPr lang="el-GR">
                <a:latin typeface="Times New Roman" pitchFamily="18" charset="0"/>
                <a:sym typeface="Symbol" pitchFamily="18" charset="2"/>
              </a:rPr>
              <a:t> </a:t>
            </a:r>
          </a:p>
        </p:txBody>
      </p:sp>
      <p:sp>
        <p:nvSpPr>
          <p:cNvPr id="4112" name="Rectangle 15"/>
          <p:cNvSpPr>
            <a:spLocks noChangeArrowheads="1"/>
          </p:cNvSpPr>
          <p:nvPr/>
        </p:nvSpPr>
        <p:spPr bwMode="auto">
          <a:xfrm>
            <a:off x="539750" y="3760788"/>
            <a:ext cx="8386763" cy="427037"/>
          </a:xfrm>
          <a:prstGeom prst="rect">
            <a:avLst/>
          </a:prstGeom>
          <a:noFill/>
          <a:ln w="9525">
            <a:noFill/>
            <a:miter lim="800000"/>
            <a:headEnd/>
            <a:tailEnd/>
          </a:ln>
        </p:spPr>
        <p:txBody>
          <a:bodyPr wrap="none" anchor="ctr">
            <a:spAutoFit/>
          </a:bodyPr>
          <a:lstStyle/>
          <a:p>
            <a:pPr algn="just"/>
            <a:r>
              <a:rPr lang="el-GR" sz="2000">
                <a:latin typeface="Times New Roman" pitchFamily="18" charset="0"/>
              </a:rPr>
              <a:t>Ενα σύστημα </a:t>
            </a:r>
            <a:r>
              <a:rPr lang="el-GR" sz="2000" i="1">
                <a:latin typeface="Times New Roman" pitchFamily="18" charset="0"/>
              </a:rPr>
              <a:t>y</a:t>
            </a:r>
            <a:r>
              <a:rPr lang="el-GR" sz="2000">
                <a:latin typeface="Times New Roman" pitchFamily="18" charset="0"/>
              </a:rPr>
              <a:t>(</a:t>
            </a:r>
            <a:r>
              <a:rPr lang="el-GR" sz="2000" i="1">
                <a:latin typeface="Times New Roman" pitchFamily="18" charset="0"/>
              </a:rPr>
              <a:t>.</a:t>
            </a:r>
            <a:r>
              <a:rPr lang="el-GR" sz="2000">
                <a:latin typeface="Times New Roman" pitchFamily="18" charset="0"/>
              </a:rPr>
              <a:t>)</a:t>
            </a:r>
            <a:r>
              <a:rPr lang="el-GR" sz="2000" i="1">
                <a:latin typeface="Times New Roman" pitchFamily="18" charset="0"/>
              </a:rPr>
              <a:t>=S</a:t>
            </a:r>
            <a:r>
              <a:rPr lang="el-GR" sz="2000">
                <a:latin typeface="Times New Roman" pitchFamily="18" charset="0"/>
              </a:rPr>
              <a:t>[</a:t>
            </a:r>
            <a:r>
              <a:rPr lang="el-GR" sz="2000" i="1">
                <a:latin typeface="Times New Roman" pitchFamily="18" charset="0"/>
              </a:rPr>
              <a:t>u</a:t>
            </a:r>
            <a:r>
              <a:rPr lang="el-GR" sz="2000">
                <a:latin typeface="Times New Roman" pitchFamily="18" charset="0"/>
              </a:rPr>
              <a:t>(</a:t>
            </a:r>
            <a:r>
              <a:rPr lang="el-GR" sz="2000" i="1">
                <a:latin typeface="Times New Roman" pitchFamily="18" charset="0"/>
              </a:rPr>
              <a:t>.</a:t>
            </a:r>
            <a:r>
              <a:rPr lang="el-GR" sz="2000">
                <a:latin typeface="Times New Roman" pitchFamily="18" charset="0"/>
              </a:rPr>
              <a:t>)] λέγεται </a:t>
            </a:r>
            <a:r>
              <a:rPr lang="el-GR" sz="2200" i="1">
                <a:latin typeface="Times New Roman" pitchFamily="18" charset="0"/>
              </a:rPr>
              <a:t>χρονικώς αμετάβλητο</a:t>
            </a:r>
            <a:r>
              <a:rPr lang="el-GR" sz="2200">
                <a:latin typeface="Times New Roman" pitchFamily="18" charset="0"/>
              </a:rPr>
              <a:t> (time –invariant)</a:t>
            </a:r>
            <a:r>
              <a:rPr lang="el-GR" sz="2000">
                <a:latin typeface="Times New Roman" pitchFamily="18" charset="0"/>
              </a:rPr>
              <a:t> αν </a:t>
            </a:r>
          </a:p>
        </p:txBody>
      </p:sp>
      <p:sp>
        <p:nvSpPr>
          <p:cNvPr id="4113"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1" name="Object 17"/>
          <p:cNvGraphicFramePr>
            <a:graphicFrameLocks noChangeAspect="1"/>
          </p:cNvGraphicFramePr>
          <p:nvPr/>
        </p:nvGraphicFramePr>
        <p:xfrm>
          <a:off x="2411413" y="4437063"/>
          <a:ext cx="2305050" cy="457200"/>
        </p:xfrm>
        <a:graphic>
          <a:graphicData uri="http://schemas.openxmlformats.org/presentationml/2006/ole">
            <mc:AlternateContent xmlns:mc="http://schemas.openxmlformats.org/markup-compatibility/2006">
              <mc:Choice xmlns:v="urn:schemas-microsoft-com:vml" Requires="v">
                <p:oleObj spid="_x0000_s4105" name="Equation" r:id="rId10" imgW="1155700" imgH="228600" progId="">
                  <p:embed/>
                </p:oleObj>
              </mc:Choice>
              <mc:Fallback>
                <p:oleObj name="Equation" r:id="rId10" imgW="1155700" imgH="228600" progId="">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1413" y="4437063"/>
                        <a:ext cx="23050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4" name="Rectangle 18"/>
          <p:cNvSpPr>
            <a:spLocks noChangeArrowheads="1"/>
          </p:cNvSpPr>
          <p:nvPr/>
        </p:nvSpPr>
        <p:spPr bwMode="auto">
          <a:xfrm>
            <a:off x="4716463" y="4437063"/>
            <a:ext cx="1565275" cy="366712"/>
          </a:xfrm>
          <a:prstGeom prst="rect">
            <a:avLst/>
          </a:prstGeom>
          <a:noFill/>
          <a:ln w="9525">
            <a:noFill/>
            <a:miter lim="800000"/>
            <a:headEnd/>
            <a:tailEnd/>
          </a:ln>
        </p:spPr>
        <p:txBody>
          <a:bodyPr wrap="none" anchor="ctr">
            <a:spAutoFit/>
          </a:bodyPr>
          <a:lstStyle/>
          <a:p>
            <a:pPr algn="just"/>
            <a:r>
              <a:rPr lang="el-GR">
                <a:latin typeface="Times New Roman" pitchFamily="18" charset="0"/>
              </a:rPr>
              <a:t>γιά κάθε </a:t>
            </a:r>
            <a:r>
              <a:rPr lang="el-GR" i="1">
                <a:latin typeface="Times New Roman" pitchFamily="18" charset="0"/>
              </a:rPr>
              <a:t>τ0</a:t>
            </a:r>
            <a:r>
              <a:rPr lang="el-GR" i="1">
                <a:latin typeface="Times New Roman" pitchFamily="18" charset="0"/>
                <a:sym typeface="Symbol" pitchFamily="18" charset="2"/>
              </a:rPr>
              <a:t></a:t>
            </a:r>
            <a:r>
              <a:rPr lang="el-GR" i="1">
                <a:latin typeface="Times New Roman" pitchFamily="18" charset="0"/>
              </a:rPr>
              <a:t>T</a:t>
            </a:r>
            <a:r>
              <a:rPr lang="el-GR">
                <a:latin typeface="Times New Roman" pitchFamily="18" charset="0"/>
                <a:sym typeface="Symbol" pitchFamily="18" charset="2"/>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3072</Words>
  <Application>Microsoft Office PowerPoint</Application>
  <PresentationFormat>On-screen Show (4:3)</PresentationFormat>
  <Paragraphs>587</Paragraphs>
  <Slides>71</Slides>
  <Notes>14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71</vt:i4>
      </vt:variant>
    </vt:vector>
  </HeadingPairs>
  <TitlesOfParts>
    <vt:vector size="75" baseType="lpstr">
      <vt:lpstr>Θέμα του Office</vt:lpstr>
      <vt:lpstr>Equation</vt:lpstr>
      <vt:lpstr>Bitmap Image</vt:lpstr>
      <vt:lpstr>Εξίσωση</vt:lpstr>
      <vt:lpstr>ΚΑΤΑΣΤΑΤΙΚΕΣ ΕΞΙΣΩΣΕΙΣ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ΜΑΘΗΜΑΤΙΚΑ ΠΡΟΤΥΠΑ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Διδάσκων: Καθηγητής Π.Π Γρουμπός   ΕΛΕΓΞΙΜΟΤΗΤΑ ΚΑΙ ΠΑΡΑΤΗΡΗΣΙΜΟΤΗΤΑ ΣΥΣΤΗΜΑΤΩΝ</vt:lpstr>
      <vt:lpstr>PowerPoint Presentation</vt:lpstr>
      <vt:lpstr>PowerPoint Presentation</vt:lpstr>
      <vt:lpstr>PowerPoint Presentation</vt:lpstr>
      <vt:lpstr>PowerPoint Presentation</vt:lpstr>
      <vt:lpstr>ΚΡΙΤΗΡΙΑ ΕΛΕΓΞΙΜΟΤΗΤΑΣ</vt:lpstr>
      <vt:lpstr>PowerPoint Presentation</vt:lpstr>
      <vt:lpstr>PowerPoint Presentation</vt:lpstr>
      <vt:lpstr>ΠΑΡΑΤΗΡΗΣΗ</vt:lpstr>
      <vt:lpstr>PowerPoint Presentation</vt:lpstr>
      <vt:lpstr>ΠΑΡΑΤΗΡΗΣΙΜΟΤΗΤΑ</vt:lpstr>
      <vt:lpstr>Κριτήριο-Παρατηρησιμότητας</vt:lpstr>
      <vt:lpstr>PowerPoint Presentation</vt:lpstr>
      <vt:lpstr>PowerPoint Presentation</vt:lpstr>
      <vt:lpstr> </vt:lpstr>
      <vt:lpstr>ΣΗΜΑΝΤΙΚΗ ΠΑΡΑΤΗΡΗΣΗ : </vt:lpstr>
      <vt:lpstr>Παράδειγμα 3</vt:lpstr>
      <vt:lpstr>Παράδειγμα 4</vt:lpstr>
      <vt:lpstr>Παράδειγμα 5</vt:lpstr>
      <vt:lpstr>Χρησιμότητα στον Αυτόματο έλεγχο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ΚΑΤΑΣΤΑΤΙΚΕΣ ΕΞΙΣΩΣΕΙΣ</dc:title>
  <dc:creator>Peter</dc:creator>
  <cp:lastModifiedBy>User</cp:lastModifiedBy>
  <cp:revision>12</cp:revision>
  <dcterms:created xsi:type="dcterms:W3CDTF">2015-12-22T16:35:51Z</dcterms:created>
  <dcterms:modified xsi:type="dcterms:W3CDTF">2016-01-14T11:38:14Z</dcterms:modified>
</cp:coreProperties>
</file>