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95" r:id="rId2"/>
    <p:sldId id="306" r:id="rId3"/>
    <p:sldId id="307" r:id="rId4"/>
    <p:sldId id="308" r:id="rId5"/>
    <p:sldId id="278" r:id="rId6"/>
    <p:sldId id="388" r:id="rId7"/>
    <p:sldId id="389" r:id="rId8"/>
    <p:sldId id="390" r:id="rId9"/>
    <p:sldId id="391" r:id="rId10"/>
    <p:sldId id="392" r:id="rId11"/>
    <p:sldId id="393" r:id="rId12"/>
    <p:sldId id="396" r:id="rId13"/>
    <p:sldId id="395" r:id="rId14"/>
    <p:sldId id="397" r:id="rId15"/>
    <p:sldId id="394" r:id="rId16"/>
    <p:sldId id="398" r:id="rId17"/>
    <p:sldId id="399" r:id="rId18"/>
    <p:sldId id="400" r:id="rId19"/>
    <p:sldId id="322" r:id="rId20"/>
    <p:sldId id="303" r:id="rId21"/>
    <p:sldId id="302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3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0" autoAdjust="0"/>
    <p:restoredTop sz="92967" autoAdjust="0"/>
  </p:normalViewPr>
  <p:slideViewPr>
    <p:cSldViewPr>
      <p:cViewPr>
        <p:scale>
          <a:sx n="51" d="100"/>
          <a:sy n="51" d="100"/>
        </p:scale>
        <p:origin x="-22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DCEC-DEFB-416F-8CD6-BC43B84108AB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81B88-1BEF-46FC-BC7E-BCE2DF1DB5E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146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81B88-1BEF-46FC-BC7E-BCE2DF1DB5E2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85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868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022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611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094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607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259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136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255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550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924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A33B-E27B-4438-85C6-59AA0F2DAA3A}" type="datetimeFigureOut">
              <a:rPr lang="el-GR" smtClean="0"/>
              <a:pPr/>
              <a:t>8/9/2015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94ADD-ABBF-42CB-90D1-1316C661A43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805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1305" y="1916832"/>
            <a:ext cx="8085151" cy="854968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ΑΝΑΛΥΣΗ ΙΖΗΜΑΤΟΓΕΝΩΝ ΛΕΚΑΝΩΝ</a:t>
            </a:r>
            <a:endParaRPr lang="el-GR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2996952"/>
            <a:ext cx="8640960" cy="266429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l-GR" sz="3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Ενότητα </a:t>
            </a:r>
            <a:r>
              <a:rPr lang="el-GR" sz="3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l-GR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3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Παρουσίαση περιεχομένων</a:t>
            </a:r>
            <a:endParaRPr lang="el-GR" sz="3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</a:pPr>
            <a:endParaRPr lang="el-G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</a:pP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Αβραάμ </a:t>
            </a:r>
            <a:r>
              <a:rPr lang="el-GR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Ζεληλίδης</a:t>
            </a: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Καθηγητής</a:t>
            </a:r>
          </a:p>
          <a:p>
            <a:pPr algn="ctr">
              <a:buNone/>
            </a:pPr>
            <a:r>
              <a:rPr lang="el-GR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Σχολή Θετικών Επιστημών</a:t>
            </a:r>
          </a:p>
          <a:p>
            <a:pPr algn="ctr">
              <a:buNone/>
            </a:pP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Τμήμα Γεωλογίας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6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6460"/>
            <a:ext cx="4514857" cy="935086"/>
          </a:xfrm>
          <a:prstGeom prst="rect">
            <a:avLst/>
          </a:prstGeom>
        </p:spPr>
      </p:pic>
      <p:pic>
        <p:nvPicPr>
          <p:cNvPr id="7" name="Εικόνα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5" y="279862"/>
            <a:ext cx="3692664" cy="1388283"/>
          </a:xfrm>
          <a:prstGeom prst="rect">
            <a:avLst/>
          </a:prstGeom>
        </p:spPr>
      </p:pic>
      <p:pic>
        <p:nvPicPr>
          <p:cNvPr id="8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5715495"/>
            <a:ext cx="4310289" cy="102587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5859735"/>
            <a:ext cx="2314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8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3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252095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l-GR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Εικ</a:t>
            </a:r>
            <a:r>
              <a:rPr lang="el-GR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1,2 Λήμνος</a:t>
            </a:r>
          </a:p>
          <a:p>
            <a:pPr>
              <a:buFont typeface="Arial" charset="0"/>
              <a:buNone/>
            </a:pPr>
            <a:r>
              <a:rPr lang="el-GR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Εικ</a:t>
            </a:r>
            <a:r>
              <a:rPr lang="el-GR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2,3 Ζάκυνθος</a:t>
            </a:r>
          </a:p>
          <a:p>
            <a:pPr>
              <a:buFont typeface="Arial" charset="0"/>
              <a:buNone/>
            </a:pPr>
            <a:r>
              <a:rPr lang="el-GR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Εικ</a:t>
            </a:r>
            <a:r>
              <a:rPr lang="el-GR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4 Κέρκυρα</a:t>
            </a:r>
          </a:p>
          <a:p>
            <a:pPr>
              <a:buFont typeface="Arial" charset="0"/>
              <a:buNone/>
            </a:pPr>
            <a:r>
              <a:rPr lang="el-GR" sz="2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Εικ</a:t>
            </a:r>
            <a:r>
              <a:rPr lang="el-GR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5, 6 Β. Εύβοια</a:t>
            </a:r>
            <a:endParaRPr lang="el-GR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None/>
            </a:pPr>
            <a:endParaRPr lang="el-G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2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μάθημα της Ανάλυσης πλαισιώνεται από ασκήσεις υπαίθρου και ομαδικές εργασίες.</a:t>
            </a:r>
          </a:p>
          <a:p>
            <a:pPr algn="just"/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κατανόηση και εφαρμογή των μηχανισμών γένεσης και διεργασιών εξέλιξης των ιζηματογενών λεκανών αποτελεί και την ‘’εισαγωγή’’ για το μάθημα της Γεωλογίας Πετρελαίων που ακολουθεί στο επόμενο εξάμηνο φοίτησης. </a:t>
            </a:r>
            <a:endParaRPr lang="el-G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>
            <a:spLocks noGrp="1"/>
          </p:cNvSpPr>
          <p:nvPr>
            <p:ph type="title"/>
          </p:nvPr>
        </p:nvSpPr>
        <p:spPr>
          <a:xfrm>
            <a:off x="1547664" y="549275"/>
            <a:ext cx="6480719" cy="79375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Σημείωμα Αναφοράς</a:t>
            </a:r>
          </a:p>
        </p:txBody>
      </p:sp>
      <p:sp>
        <p:nvSpPr>
          <p:cNvPr id="6" name="2 - Θέση περιεχομένου"/>
          <p:cNvSpPr>
            <a:spLocks noGrp="1"/>
          </p:cNvSpPr>
          <p:nvPr>
            <p:ph idx="1"/>
          </p:nvPr>
        </p:nvSpPr>
        <p:spPr>
          <a:xfrm>
            <a:off x="468313" y="2492375"/>
            <a:ext cx="8229600" cy="252095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l-GR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Copyright, </a:t>
            </a:r>
            <a:r>
              <a:rPr lang="el-GR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Πανεπιστήμιο Πατρών, Αβραάμ Ζεληλίδης. «Ανάλυση Ιζηματογενών Λεκανών». Έκδοση: 1.0. Πάτρα 2015. </a:t>
            </a:r>
            <a:r>
              <a:rPr lang="el-GR" altLang="el-GR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Διαθέσιμο από τη δικτυακή διεύθυνση: </a:t>
            </a:r>
            <a:r>
              <a:rPr lang="en-US" altLang="el-GR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https://eclass.upatras.gr/courses/GEO355</a:t>
            </a:r>
            <a:endParaRPr lang="el-GR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None/>
            </a:pPr>
            <a:endParaRPr lang="el-GR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0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/>
          <p:cNvSpPr txBox="1">
            <a:spLocks noGrp="1"/>
          </p:cNvSpPr>
          <p:nvPr>
            <p:ph type="title"/>
          </p:nvPr>
        </p:nvSpPr>
        <p:spPr bwMode="auto">
          <a:xfrm>
            <a:off x="526698" y="0"/>
            <a:ext cx="8229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altLang="el-GR" sz="4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Άδειες Χρήσης</a:t>
            </a:r>
          </a:p>
        </p:txBody>
      </p:sp>
      <p:sp>
        <p:nvSpPr>
          <p:cNvPr id="11" name="3 - Ορθογώνιο"/>
          <p:cNvSpPr>
            <a:spLocks noChangeArrowheads="1"/>
          </p:cNvSpPr>
          <p:nvPr/>
        </p:nvSpPr>
        <p:spPr bwMode="auto">
          <a:xfrm>
            <a:off x="71438" y="908720"/>
            <a:ext cx="907256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19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παρόν υλικό διατίθεται με τους όρους της άδειας χρήσης </a:t>
            </a:r>
            <a:r>
              <a:rPr lang="el-GR" sz="19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Creative</a:t>
            </a:r>
            <a:r>
              <a:rPr lang="el-GR" sz="19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9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Commons</a:t>
            </a:r>
            <a:r>
              <a:rPr lang="el-GR" sz="19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Αναφορά, Μη Εμπορική Χρήση, Μη παράγωγα έργα 4.0 [1] ή μεταγενέστερη, Διεθνής Έκδοση. Εξαιρούνται τα αυτοτελή έργα τρίτων π.χ. φωτογραφίες, διαγράμματα </a:t>
            </a:r>
            <a:r>
              <a:rPr lang="el-GR" sz="19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κ.λ.π</a:t>
            </a:r>
            <a:r>
              <a:rPr lang="el-GR" sz="19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τα οποία εμπεριέχονται σε αυτό και τα οποία αναφέρονται μαζί με τους όρους χρήσης τους στο «Σημείωμα Χρήσης Έργων Τρίτων». </a:t>
            </a:r>
          </a:p>
        </p:txBody>
      </p:sp>
      <p:pic>
        <p:nvPicPr>
          <p:cNvPr id="12" name="Picture 6" descr="http://mirrors.creativecommons.org/presskit/buttons/88x31/png/by-nc-nd.e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1994" y="2462882"/>
            <a:ext cx="27114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Ορθογώνιο 7"/>
          <p:cNvSpPr>
            <a:spLocks noChangeArrowheads="1"/>
          </p:cNvSpPr>
          <p:nvPr/>
        </p:nvSpPr>
        <p:spPr bwMode="auto">
          <a:xfrm>
            <a:off x="0" y="3450431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[1] http://creativecommons.org/licenses/by-nc-nd/4.0/ </a:t>
            </a:r>
            <a:endParaRPr lang="el-GR" sz="1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8 - Ορθογώνιο"/>
          <p:cNvSpPr>
            <a:spLocks noChangeArrowheads="1"/>
          </p:cNvSpPr>
          <p:nvPr/>
        </p:nvSpPr>
        <p:spPr bwMode="auto">
          <a:xfrm>
            <a:off x="108012" y="4005064"/>
            <a:ext cx="89279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l-GR" sz="1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Σύμφωνα με αυτήν την άδεια ο δικαιούχος σας δίνει το δικαίωμα να:</a:t>
            </a:r>
          </a:p>
          <a:p>
            <a:pPr algn="just"/>
            <a:r>
              <a:rPr lang="el-GR" sz="1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Μοιραστείτε</a:t>
            </a:r>
            <a:r>
              <a:rPr lang="el-GR" sz="19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— αντιγράψετε και αναδιανέμετε το υλικό</a:t>
            </a:r>
          </a:p>
          <a:p>
            <a:pPr algn="just"/>
            <a:r>
              <a:rPr lang="el-GR" sz="1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Υπό τους ακόλουθους όρους:</a:t>
            </a:r>
          </a:p>
          <a:p>
            <a:pPr algn="just"/>
            <a:r>
              <a:rPr lang="el-GR" sz="1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Αναφορά Δημιουργού</a:t>
            </a:r>
            <a:r>
              <a:rPr lang="el-GR" sz="19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— Θα πρέπει να καταχωρίσετε αναφορά στο δημιουργό, με σύνδεσμο της άδειας</a:t>
            </a:r>
          </a:p>
          <a:p>
            <a:pPr algn="just"/>
            <a:r>
              <a:rPr lang="el-GR" sz="1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Μη εμπορική χρήση</a:t>
            </a:r>
            <a:r>
              <a:rPr lang="el-GR" sz="19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Δεν μπορείτε να χρησιμοποιήσετε το υλικό για εμπορικούς σκοπούς</a:t>
            </a:r>
          </a:p>
          <a:p>
            <a:pPr algn="just"/>
            <a:r>
              <a:rPr lang="el-GR" sz="19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Μη παράγωγα έργα</a:t>
            </a:r>
            <a:r>
              <a:rPr lang="el-GR" sz="19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Μπορείτε να αναδιανείμετε το υλικό ως έχει, χωρίς να προβείτε σε αλλαγές (ανάμιξη, τροποποίηση)</a:t>
            </a:r>
            <a:endParaRPr lang="el-GR" sz="19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3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5556" y="474408"/>
            <a:ext cx="7992888" cy="794352"/>
          </a:xfrm>
        </p:spPr>
        <p:txBody>
          <a:bodyPr>
            <a:normAutofit/>
          </a:bodyPr>
          <a:lstStyle/>
          <a:p>
            <a:r>
              <a:rPr lang="el-GR" sz="4400" b="1" dirty="0" smtClean="0"/>
              <a:t>Σημείωμα Χρήσης Έργων Τρίτων</a:t>
            </a:r>
            <a:endParaRPr lang="el-GR" sz="44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2060848"/>
            <a:ext cx="8568952" cy="286167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Το υλικό της παρουσίασης προέρχεται από:</a:t>
            </a:r>
          </a:p>
          <a:p>
            <a:pPr>
              <a:buNone/>
            </a:pP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l-GR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Τις σημειώσεις από τις παρουσιάσεις του Καθηγητή  του Τμήματος Γεωλογίας </a:t>
            </a:r>
            <a:r>
              <a:rPr lang="el-GR" sz="2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Αβράαμ</a:t>
            </a:r>
            <a:r>
              <a:rPr lang="el-GR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Ζεληλίδη</a:t>
            </a:r>
            <a:r>
              <a:rPr lang="el-GR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l-GR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φωτογραφικό αρχείο του εργαστηρίου </a:t>
            </a:r>
            <a:r>
              <a:rPr lang="el-GR" sz="2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Ιζηματολογίας</a:t>
            </a:r>
            <a:r>
              <a:rPr lang="el-GR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Πανεπιστημίου Πατρών</a:t>
            </a:r>
          </a:p>
          <a:p>
            <a:pPr algn="just"/>
            <a:r>
              <a:rPr lang="el-GR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Χάρτες και γραφήματα από το αρχείο του εργαστηρίου </a:t>
            </a:r>
            <a:r>
              <a:rPr lang="el-GR" sz="2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Ιζηματολογίας</a:t>
            </a:r>
            <a:r>
              <a:rPr lang="el-GR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Πανεπιστημίου Πατρών</a:t>
            </a:r>
          </a:p>
          <a:p>
            <a:pPr>
              <a:buNone/>
            </a:pPr>
            <a:endParaRPr lang="el-GR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2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34580" y="2420888"/>
            <a:ext cx="4474840" cy="938368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Τέλος Ενότητας</a:t>
            </a:r>
            <a:endParaRPr lang="el-GR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297" y="5733256"/>
            <a:ext cx="2314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589240"/>
            <a:ext cx="4310289" cy="1025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2447764" y="404664"/>
            <a:ext cx="5004556" cy="794352"/>
          </a:xfrm>
        </p:spPr>
        <p:txBody>
          <a:bodyPr>
            <a:normAutofit/>
          </a:bodyPr>
          <a:lstStyle/>
          <a:p>
            <a:pPr algn="l"/>
            <a:r>
              <a:rPr lang="el-GR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Χρηματοδότηση</a:t>
            </a:r>
            <a:endParaRPr lang="el-GR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3600400"/>
          </a:xfrm>
        </p:spPr>
        <p:txBody>
          <a:bodyPr>
            <a:normAutofit/>
          </a:bodyPr>
          <a:lstStyle/>
          <a:p>
            <a:pPr algn="just"/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έργο «</a:t>
            </a:r>
            <a:r>
              <a:rPr lang="el-G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Ανοικτά Ακαδημαϊκά Μαθήματα στο Πανεπιστήμιο Πατρών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έχει χρηματοδοτήσει μόνο τη αναδιαμόρφωση του εκπαιδευτικού υλικού. </a:t>
            </a:r>
          </a:p>
          <a:p>
            <a:pPr algn="just"/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  <a:p>
            <a:pPr algn="just"/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4320" y="5055064"/>
            <a:ext cx="6480048" cy="154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3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37135" y="2744539"/>
            <a:ext cx="97516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spc="-15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ΑΝΑΛΥΣΗ ΙΖΗΜΑΤΟΓΕΝΩΝ ΛΕΚΑΝΩΝ</a:t>
            </a:r>
            <a:endParaRPr lang="el-GR" sz="4400" b="1" spc="-15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7902" y="2344429"/>
            <a:ext cx="2228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i="1" spc="-1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Αβραάμ </a:t>
            </a:r>
            <a:r>
              <a:rPr lang="el-GR" sz="2000" b="1" i="1" spc="-1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Ζεληλίδης</a:t>
            </a:r>
            <a:endParaRPr lang="el-GR" sz="2000" b="1" i="1" spc="-1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- Ορθογώνιο"/>
          <p:cNvSpPr>
            <a:spLocks noChangeArrowheads="1"/>
          </p:cNvSpPr>
          <p:nvPr/>
        </p:nvSpPr>
        <p:spPr bwMode="auto">
          <a:xfrm>
            <a:off x="539490" y="116632"/>
            <a:ext cx="31324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ΜΕΡΟΣ Α’ </a:t>
            </a:r>
            <a:endParaRPr lang="el-GR" sz="32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3 - Ορθογώνιο"/>
          <p:cNvSpPr>
            <a:spLocks noChangeArrowheads="1"/>
          </p:cNvSpPr>
          <p:nvPr/>
        </p:nvSpPr>
        <p:spPr bwMode="auto">
          <a:xfrm>
            <a:off x="71438" y="653753"/>
            <a:ext cx="406851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Αρχές και μηχανισμοί</a:t>
            </a:r>
            <a:endParaRPr lang="el-GR" sz="2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Τύποι Λεκανών</a:t>
            </a:r>
            <a:endParaRPr lang="el-GR" sz="2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Στρωματογραφία Ι</a:t>
            </a: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Στρωματογραφία ΙΙ</a:t>
            </a: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Στρωματογραφία ΙΙΙ</a:t>
            </a: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Στρωματογραφία Ι</a:t>
            </a:r>
            <a:r>
              <a:rPr lang="en-US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el-GR" sz="2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l-GR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3 - Ορθογώνιο"/>
          <p:cNvSpPr>
            <a:spLocks noChangeArrowheads="1"/>
          </p:cNvSpPr>
          <p:nvPr/>
        </p:nvSpPr>
        <p:spPr bwMode="auto">
          <a:xfrm>
            <a:off x="5364088" y="116632"/>
            <a:ext cx="31324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ΜΕΡΟΣ Β’ </a:t>
            </a:r>
            <a:endParaRPr lang="el-GR" sz="32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3 - Ορθογώνιο"/>
          <p:cNvSpPr>
            <a:spLocks noChangeArrowheads="1"/>
          </p:cNvSpPr>
          <p:nvPr/>
        </p:nvSpPr>
        <p:spPr bwMode="auto">
          <a:xfrm>
            <a:off x="4644008" y="369059"/>
            <a:ext cx="432054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l-GR" sz="2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Λεκάνη Ζακύνθου</a:t>
            </a: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Λεκάνη Καλαμάτας</a:t>
            </a: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Λεκάνη Πατρών-Κορίνθου</a:t>
            </a:r>
          </a:p>
          <a:p>
            <a:pPr marL="457200" indent="-457200" algn="just">
              <a:buAutoNum type="arabicPeriod"/>
            </a:pPr>
            <a:r>
              <a:rPr lang="el-GR" sz="28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Μεσοελληνική</a:t>
            </a: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Αύλακα</a:t>
            </a: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Λεκάνη Πίνδου</a:t>
            </a:r>
          </a:p>
          <a:p>
            <a:pPr marL="457200" indent="-457200" algn="just">
              <a:buAutoNum type="arabicPeriod"/>
            </a:pPr>
            <a:r>
              <a:rPr lang="el-GR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Λεκάνες ΒΔ Κρήτης</a:t>
            </a:r>
            <a:endParaRPr lang="el-GR" sz="2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l-GR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66" y="1196752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Σκοπός του μαθήματος είναι η εξοικείωση των </a:t>
            </a:r>
            <a:r>
              <a:rPr lang="el-G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Γεωεπιστημόνων</a:t>
            </a:r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με τις αρχές και την μεθοδολογία ανάλυσης των ιζηματογενών λεκανών. </a:t>
            </a:r>
          </a:p>
          <a:p>
            <a:pPr algn="just"/>
            <a:endParaRPr lang="el-G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σύνθεση της μέχρι τώρα κεκτημένης γνώσης (εξωγενείς/</a:t>
            </a:r>
            <a:r>
              <a:rPr lang="el-G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ενδογενεί</a:t>
            </a:r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ς δυνάμεις, ιζηματολογία, παλαιοντολογία, τεκτονική) στην κατεύθυνση μελέτης των λεκανών ιζηματογένεσης. </a:t>
            </a:r>
            <a:endParaRPr lang="el-GR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l-GR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66" y="1196752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Στο πρώτο μέρος του μαθήματος παρουσιάζονται τα βασικά γεωλογικά, δομικά και γενετικά στοιχεία των λεκανών ιζηματογένεσης. </a:t>
            </a:r>
          </a:p>
          <a:p>
            <a:pPr algn="just"/>
            <a:endParaRPr lang="el-G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Παρουσιάζονται οι λεκάνες με βάση τον τρόπο σχηματισμού τους και το τεκτονικό καθεστώς δημιουργίας τους, αλλά και με βάση τα επιμέρους χαρακτηριστικά τους. </a:t>
            </a:r>
            <a:endParaRPr lang="el-GR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l-GR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8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66" y="1196752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παρουσίαση των περιβαλλόντων ιζηματογένεσης γίνεται αυτοτελώς και αλλά και συνάρτηση με τους μηχανισμούς γένεσης των λεκανών, ενώ γίνεται εισαγωγή σε βασικά εργαλεία ανάλυσης όπως η στρωματογραφία ακολουθιών, η θερμική ωριμότητα, οι σχέσεις μεταξύ των πολλαπλών διεργασιών που λαμβάνουν χώρα. </a:t>
            </a:r>
            <a:endParaRPr lang="el-GR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l-GR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5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912767" cy="576064"/>
          </a:xfrm>
        </p:spPr>
        <p:txBody>
          <a:bodyPr>
            <a:noAutofit/>
          </a:bodyPr>
          <a:lstStyle/>
          <a:p>
            <a:r>
              <a:rPr lang="el-GR" sz="5400" b="1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ΣΚΟΠΟΣ</a:t>
            </a:r>
            <a:endParaRPr lang="el-GR" sz="5400" b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66" y="1196752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Στο δεύτερο μέρος του μαθήματος γίνεται εφαρμογή των γνώσεων αυτών στην ανάλυση ιζηματογενών λεκανών του Ελληνικού χώρου. </a:t>
            </a:r>
          </a:p>
          <a:p>
            <a:pPr algn="just"/>
            <a:endParaRPr lang="el-G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Οι λεκάνες: Ζακύνθου, Κρήτης, Καλαμάτας, Πίνδου, Πατρών-Κορίνθου και </a:t>
            </a:r>
            <a:r>
              <a:rPr lang="el-G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Μεσοελληνική</a:t>
            </a:r>
            <a:r>
              <a:rPr lang="el-G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Αύλακα χρησιμοποιούνται ως βασικά παραδείγματα. </a:t>
            </a:r>
            <a:endParaRPr lang="el-GR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l-GR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6429</TotalTime>
  <Words>462</Words>
  <Application>Microsoft Office PowerPoint</Application>
  <PresentationFormat>Προβολή στην οθόνη (4:3)</PresentationFormat>
  <Paragraphs>77</Paragraphs>
  <Slides>21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Θέμα του Office</vt:lpstr>
      <vt:lpstr>ΑΝΑΛΥΣΗ ΙΖΗΜΑΤΟΓΕΝΩΝ ΛΕΚΑΝΩΝ</vt:lpstr>
      <vt:lpstr>Άδειες Χρήσης</vt:lpstr>
      <vt:lpstr>Χρηματοδότηση</vt:lpstr>
      <vt:lpstr>Παρουσίαση του PowerPoint</vt:lpstr>
      <vt:lpstr>Παρουσίαση του PowerPoint</vt:lpstr>
      <vt:lpstr>ΣΚΟΠΟΣ</vt:lpstr>
      <vt:lpstr>ΣΚΟΠΟΣ</vt:lpstr>
      <vt:lpstr>ΣΚΟΠΟΣ</vt:lpstr>
      <vt:lpstr>ΣΚΟΠΟΣ</vt:lpstr>
      <vt:lpstr>ΣΚΟΠΟΣ</vt:lpstr>
      <vt:lpstr>ΣΚΟΠΟΣ</vt:lpstr>
      <vt:lpstr>ΣΚΟΠΟΣ</vt:lpstr>
      <vt:lpstr>ΣΚΟΠΟΣ</vt:lpstr>
      <vt:lpstr>ΣΚΟΠΟΣ</vt:lpstr>
      <vt:lpstr>ΣΚΟΠΟΣ</vt:lpstr>
      <vt:lpstr>ΣΚΟΠΟΣ</vt:lpstr>
      <vt:lpstr>ΣΚΟΠΟΣ</vt:lpstr>
      <vt:lpstr>ΣΚΟΠΟΣ</vt:lpstr>
      <vt:lpstr>Σημείωμα Αναφοράς</vt:lpstr>
      <vt:lpstr>Σημείωμα Χρήσης Έργων Τρίτων</vt:lpstr>
      <vt:lpstr>Τέλος Ενότητας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Sediment01</cp:lastModifiedBy>
  <cp:revision>239</cp:revision>
  <dcterms:created xsi:type="dcterms:W3CDTF">2011-10-06T07:46:53Z</dcterms:created>
  <dcterms:modified xsi:type="dcterms:W3CDTF">2015-09-08T11:06:10Z</dcterms:modified>
</cp:coreProperties>
</file>