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403" r:id="rId3"/>
    <p:sldId id="258" r:id="rId4"/>
    <p:sldId id="404" r:id="rId5"/>
    <p:sldId id="259" r:id="rId6"/>
    <p:sldId id="291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257" r:id="rId15"/>
    <p:sldId id="349" r:id="rId16"/>
    <p:sldId id="308" r:id="rId17"/>
    <p:sldId id="309" r:id="rId18"/>
    <p:sldId id="310" r:id="rId19"/>
    <p:sldId id="311" r:id="rId20"/>
    <p:sldId id="312" r:id="rId21"/>
    <p:sldId id="313" r:id="rId22"/>
    <p:sldId id="359" r:id="rId23"/>
    <p:sldId id="298" r:id="rId24"/>
    <p:sldId id="299" r:id="rId25"/>
    <p:sldId id="292" r:id="rId26"/>
    <p:sldId id="357" r:id="rId27"/>
    <p:sldId id="360" r:id="rId28"/>
    <p:sldId id="361" r:id="rId29"/>
    <p:sldId id="358" r:id="rId30"/>
    <p:sldId id="425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1" r:id="rId40"/>
    <p:sldId id="422" r:id="rId41"/>
    <p:sldId id="300" r:id="rId42"/>
    <p:sldId id="366" r:id="rId43"/>
    <p:sldId id="365" r:id="rId44"/>
    <p:sldId id="368" r:id="rId45"/>
    <p:sldId id="369" r:id="rId46"/>
    <p:sldId id="364" r:id="rId47"/>
    <p:sldId id="302" r:id="rId48"/>
    <p:sldId id="423" r:id="rId49"/>
    <p:sldId id="367" r:id="rId50"/>
    <p:sldId id="424" r:id="rId51"/>
    <p:sldId id="304" r:id="rId52"/>
    <p:sldId id="316" r:id="rId53"/>
    <p:sldId id="317" r:id="rId54"/>
    <p:sldId id="387" r:id="rId55"/>
    <p:sldId id="318" r:id="rId56"/>
    <p:sldId id="353" r:id="rId57"/>
    <p:sldId id="319" r:id="rId58"/>
    <p:sldId id="370" r:id="rId59"/>
    <p:sldId id="371" r:id="rId60"/>
    <p:sldId id="372" r:id="rId61"/>
    <p:sldId id="321" r:id="rId62"/>
    <p:sldId id="388" r:id="rId63"/>
    <p:sldId id="352" r:id="rId64"/>
    <p:sldId id="326" r:id="rId65"/>
    <p:sldId id="386" r:id="rId66"/>
    <p:sldId id="355" r:id="rId67"/>
    <p:sldId id="333" r:id="rId68"/>
    <p:sldId id="373" r:id="rId69"/>
    <p:sldId id="374" r:id="rId70"/>
    <p:sldId id="375" r:id="rId71"/>
    <p:sldId id="376" r:id="rId72"/>
    <p:sldId id="377" r:id="rId73"/>
    <p:sldId id="378" r:id="rId74"/>
    <p:sldId id="379" r:id="rId75"/>
    <p:sldId id="380" r:id="rId76"/>
    <p:sldId id="381" r:id="rId77"/>
    <p:sldId id="382" r:id="rId78"/>
    <p:sldId id="390" r:id="rId79"/>
    <p:sldId id="330" r:id="rId80"/>
    <p:sldId id="383" r:id="rId81"/>
    <p:sldId id="384" r:id="rId82"/>
    <p:sldId id="393" r:id="rId83"/>
    <p:sldId id="394" r:id="rId84"/>
    <p:sldId id="395" r:id="rId85"/>
    <p:sldId id="396" r:id="rId86"/>
    <p:sldId id="397" r:id="rId87"/>
    <p:sldId id="398" r:id="rId88"/>
    <p:sldId id="399" r:id="rId89"/>
    <p:sldId id="400" r:id="rId90"/>
    <p:sldId id="401" r:id="rId91"/>
    <p:sldId id="402" r:id="rId92"/>
    <p:sldId id="389" r:id="rId93"/>
    <p:sldId id="337" r:id="rId9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1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331AB-8A5E-486E-A087-6311DE56F4B4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F5A2BF8-F949-4903-8345-B7F1843211B3}">
      <dgm:prSet custT="1"/>
      <dgm:spPr>
        <a:noFill/>
        <a:effectLst/>
        <a:scene3d>
          <a:camera prst="orthographicFront"/>
          <a:lightRig rig="threePt" dir="t">
            <a:rot lat="0" lon="0" rev="1200000"/>
          </a:lightRig>
        </a:scene3d>
        <a:sp3d/>
      </dgm:spPr>
      <dgm:t>
        <a:bodyPr/>
        <a:lstStyle/>
        <a:p>
          <a:pPr rtl="0"/>
          <a:r>
            <a:rPr lang="el-GR" sz="2600" b="1" dirty="0" smtClean="0">
              <a:solidFill>
                <a:srgbClr val="FFFF00"/>
              </a:solidFill>
              <a:effectLst/>
              <a:latin typeface="Calibri" pitchFamily="34" charset="0"/>
            </a:rPr>
            <a:t>Προβλεπόμενη αύξηση ασθενών με τελικού σταδίου ΧΝΝ</a:t>
          </a:r>
          <a:endParaRPr lang="el-GR" sz="2600" b="1" dirty="0">
            <a:solidFill>
              <a:srgbClr val="FFFF00"/>
            </a:solidFill>
            <a:effectLst/>
            <a:latin typeface="Calibri" pitchFamily="34" charset="0"/>
          </a:endParaRPr>
        </a:p>
      </dgm:t>
    </dgm:pt>
    <dgm:pt modelId="{64FC349C-8B02-4D53-B7D4-B95F64E672B8}" type="parTrans" cxnId="{F0A59576-27EB-473F-A90A-610ECE469D68}">
      <dgm:prSet/>
      <dgm:spPr/>
      <dgm:t>
        <a:bodyPr/>
        <a:lstStyle/>
        <a:p>
          <a:endParaRPr lang="el-GR"/>
        </a:p>
      </dgm:t>
    </dgm:pt>
    <dgm:pt modelId="{394F5160-A77C-47C9-8100-F0B5B5ACF1FD}" type="sibTrans" cxnId="{F0A59576-27EB-473F-A90A-610ECE469D68}">
      <dgm:prSet/>
      <dgm:spPr/>
      <dgm:t>
        <a:bodyPr/>
        <a:lstStyle/>
        <a:p>
          <a:endParaRPr lang="el-GR"/>
        </a:p>
      </dgm:t>
    </dgm:pt>
    <dgm:pt modelId="{5DE22F30-31CB-4FD5-B92A-355EDA98989D}" type="pres">
      <dgm:prSet presAssocID="{FDF331AB-8A5E-486E-A087-6311DE56F4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8D2BAC5-74A8-49F5-ADC5-C50C7E21B66F}" type="pres">
      <dgm:prSet presAssocID="{0F5A2BF8-F949-4903-8345-B7F1843211B3}" presName="linNode" presStyleCnt="0"/>
      <dgm:spPr/>
      <dgm:t>
        <a:bodyPr/>
        <a:lstStyle/>
        <a:p>
          <a:endParaRPr lang="el-GR"/>
        </a:p>
      </dgm:t>
    </dgm:pt>
    <dgm:pt modelId="{3E94B36A-0C1C-4780-BBEE-5AF4BB6F9537}" type="pres">
      <dgm:prSet presAssocID="{0F5A2BF8-F949-4903-8345-B7F1843211B3}" presName="parentText" presStyleLbl="node1" presStyleIdx="0" presStyleCnt="1" custScaleX="275813" custScaleY="84989" custLinFactNeighborX="436" custLinFactNeighborY="-2226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0A59576-27EB-473F-A90A-610ECE469D68}" srcId="{FDF331AB-8A5E-486E-A087-6311DE56F4B4}" destId="{0F5A2BF8-F949-4903-8345-B7F1843211B3}" srcOrd="0" destOrd="0" parTransId="{64FC349C-8B02-4D53-B7D4-B95F64E672B8}" sibTransId="{394F5160-A77C-47C9-8100-F0B5B5ACF1FD}"/>
    <dgm:cxn modelId="{35CF0F8F-27AF-4135-938A-AB2CF63A5FB9}" type="presOf" srcId="{0F5A2BF8-F949-4903-8345-B7F1843211B3}" destId="{3E94B36A-0C1C-4780-BBEE-5AF4BB6F9537}" srcOrd="0" destOrd="0" presId="urn:microsoft.com/office/officeart/2005/8/layout/vList5"/>
    <dgm:cxn modelId="{C99CB5B7-5A17-4BC5-B45E-6838871BF1C5}" type="presOf" srcId="{FDF331AB-8A5E-486E-A087-6311DE56F4B4}" destId="{5DE22F30-31CB-4FD5-B92A-355EDA98989D}" srcOrd="0" destOrd="0" presId="urn:microsoft.com/office/officeart/2005/8/layout/vList5"/>
    <dgm:cxn modelId="{B421E97F-4F71-4AFF-94E9-47EC0F593ADB}" type="presParOf" srcId="{5DE22F30-31CB-4FD5-B92A-355EDA98989D}" destId="{48D2BAC5-74A8-49F5-ADC5-C50C7E21B66F}" srcOrd="0" destOrd="0" presId="urn:microsoft.com/office/officeart/2005/8/layout/vList5"/>
    <dgm:cxn modelId="{646CA6FD-55A6-4D03-8369-BBAE18F15FE0}" type="presParOf" srcId="{48D2BAC5-74A8-49F5-ADC5-C50C7E21B66F}" destId="{3E94B36A-0C1C-4780-BBEE-5AF4BB6F953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331AB-8A5E-486E-A087-6311DE56F4B4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F5A2BF8-F949-4903-8345-B7F1843211B3}">
      <dgm:prSet custT="1"/>
      <dgm:spPr>
        <a:noFill/>
      </dgm:spPr>
      <dgm:t>
        <a:bodyPr/>
        <a:lstStyle/>
        <a:p>
          <a:pPr rtl="0"/>
          <a:r>
            <a:rPr lang="el-GR" sz="2800" b="1" dirty="0" smtClean="0">
              <a:solidFill>
                <a:srgbClr val="FFFF00"/>
              </a:solidFill>
              <a:effectLst/>
              <a:latin typeface="Calibri" pitchFamily="34" charset="0"/>
            </a:rPr>
            <a:t>Μέση ηλικία ασθενών με τελικού σταδίου ΧΝΝ</a:t>
          </a:r>
          <a:endParaRPr lang="el-GR" sz="2800" b="1" dirty="0">
            <a:solidFill>
              <a:srgbClr val="FFFF00"/>
            </a:solidFill>
            <a:effectLst/>
            <a:latin typeface="Calibri" pitchFamily="34" charset="0"/>
          </a:endParaRPr>
        </a:p>
      </dgm:t>
    </dgm:pt>
    <dgm:pt modelId="{64FC349C-8B02-4D53-B7D4-B95F64E672B8}" type="parTrans" cxnId="{F0A59576-27EB-473F-A90A-610ECE469D68}">
      <dgm:prSet/>
      <dgm:spPr/>
      <dgm:t>
        <a:bodyPr/>
        <a:lstStyle/>
        <a:p>
          <a:endParaRPr lang="el-GR"/>
        </a:p>
      </dgm:t>
    </dgm:pt>
    <dgm:pt modelId="{394F5160-A77C-47C9-8100-F0B5B5ACF1FD}" type="sibTrans" cxnId="{F0A59576-27EB-473F-A90A-610ECE469D68}">
      <dgm:prSet/>
      <dgm:spPr/>
      <dgm:t>
        <a:bodyPr/>
        <a:lstStyle/>
        <a:p>
          <a:endParaRPr lang="el-GR"/>
        </a:p>
      </dgm:t>
    </dgm:pt>
    <dgm:pt modelId="{5DE22F30-31CB-4FD5-B92A-355EDA98989D}" type="pres">
      <dgm:prSet presAssocID="{FDF331AB-8A5E-486E-A087-6311DE56F4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8D2BAC5-74A8-49F5-ADC5-C50C7E21B66F}" type="pres">
      <dgm:prSet presAssocID="{0F5A2BF8-F949-4903-8345-B7F1843211B3}" presName="linNode" presStyleCnt="0"/>
      <dgm:spPr/>
      <dgm:t>
        <a:bodyPr/>
        <a:lstStyle/>
        <a:p>
          <a:endParaRPr lang="el-GR"/>
        </a:p>
      </dgm:t>
    </dgm:pt>
    <dgm:pt modelId="{3E94B36A-0C1C-4780-BBEE-5AF4BB6F9537}" type="pres">
      <dgm:prSet presAssocID="{0F5A2BF8-F949-4903-8345-B7F1843211B3}" presName="parentText" presStyleLbl="node1" presStyleIdx="0" presStyleCnt="1" custScaleX="275813" custLinFactNeighborX="2914" custLinFactNeighborY="-761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0A59576-27EB-473F-A90A-610ECE469D68}" srcId="{FDF331AB-8A5E-486E-A087-6311DE56F4B4}" destId="{0F5A2BF8-F949-4903-8345-B7F1843211B3}" srcOrd="0" destOrd="0" parTransId="{64FC349C-8B02-4D53-B7D4-B95F64E672B8}" sibTransId="{394F5160-A77C-47C9-8100-F0B5B5ACF1FD}"/>
    <dgm:cxn modelId="{6AE6EFE7-6B33-4AAB-9000-C891823D16A9}" type="presOf" srcId="{FDF331AB-8A5E-486E-A087-6311DE56F4B4}" destId="{5DE22F30-31CB-4FD5-B92A-355EDA98989D}" srcOrd="0" destOrd="0" presId="urn:microsoft.com/office/officeart/2005/8/layout/vList5"/>
    <dgm:cxn modelId="{401510B3-50B4-4DD6-8E3F-56DBB24A2026}" type="presOf" srcId="{0F5A2BF8-F949-4903-8345-B7F1843211B3}" destId="{3E94B36A-0C1C-4780-BBEE-5AF4BB6F9537}" srcOrd="0" destOrd="0" presId="urn:microsoft.com/office/officeart/2005/8/layout/vList5"/>
    <dgm:cxn modelId="{2FE3B874-F88F-4BB2-9B7B-4776D478C3FA}" type="presParOf" srcId="{5DE22F30-31CB-4FD5-B92A-355EDA98989D}" destId="{48D2BAC5-74A8-49F5-ADC5-C50C7E21B66F}" srcOrd="0" destOrd="0" presId="urn:microsoft.com/office/officeart/2005/8/layout/vList5"/>
    <dgm:cxn modelId="{C86140E7-CDDD-41E4-8CA1-72B167AA73F1}" type="presParOf" srcId="{48D2BAC5-74A8-49F5-ADC5-C50C7E21B66F}" destId="{3E94B36A-0C1C-4780-BBEE-5AF4BB6F953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F331AB-8A5E-486E-A087-6311DE56F4B4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F5A2BF8-F949-4903-8345-B7F1843211B3}">
      <dgm:prSet custT="1"/>
      <dgm:spPr>
        <a:noFill/>
      </dgm:spPr>
      <dgm:t>
        <a:bodyPr/>
        <a:lstStyle/>
        <a:p>
          <a:pPr rtl="0"/>
          <a:r>
            <a:rPr lang="el-GR" sz="3200" b="1" dirty="0" smtClean="0">
              <a:solidFill>
                <a:srgbClr val="FFFF00"/>
              </a:solidFill>
              <a:effectLst/>
              <a:latin typeface="Calibri" pitchFamily="34" charset="0"/>
            </a:rPr>
            <a:t>ΧΝΝ και πρωτογενές νεφρικό νόσημα</a:t>
          </a:r>
          <a:endParaRPr lang="el-GR" sz="3200" b="1" dirty="0">
            <a:solidFill>
              <a:srgbClr val="FFFF00"/>
            </a:solidFill>
            <a:effectLst/>
            <a:latin typeface="Calibri" pitchFamily="34" charset="0"/>
          </a:endParaRPr>
        </a:p>
      </dgm:t>
    </dgm:pt>
    <dgm:pt modelId="{64FC349C-8B02-4D53-B7D4-B95F64E672B8}" type="parTrans" cxnId="{F0A59576-27EB-473F-A90A-610ECE469D68}">
      <dgm:prSet/>
      <dgm:spPr/>
      <dgm:t>
        <a:bodyPr/>
        <a:lstStyle/>
        <a:p>
          <a:endParaRPr lang="el-GR"/>
        </a:p>
      </dgm:t>
    </dgm:pt>
    <dgm:pt modelId="{394F5160-A77C-47C9-8100-F0B5B5ACF1FD}" type="sibTrans" cxnId="{F0A59576-27EB-473F-A90A-610ECE469D68}">
      <dgm:prSet/>
      <dgm:spPr/>
      <dgm:t>
        <a:bodyPr/>
        <a:lstStyle/>
        <a:p>
          <a:endParaRPr lang="el-GR"/>
        </a:p>
      </dgm:t>
    </dgm:pt>
    <dgm:pt modelId="{5DE22F30-31CB-4FD5-B92A-355EDA98989D}" type="pres">
      <dgm:prSet presAssocID="{FDF331AB-8A5E-486E-A087-6311DE56F4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8D2BAC5-74A8-49F5-ADC5-C50C7E21B66F}" type="pres">
      <dgm:prSet presAssocID="{0F5A2BF8-F949-4903-8345-B7F1843211B3}" presName="linNode" presStyleCnt="0"/>
      <dgm:spPr/>
      <dgm:t>
        <a:bodyPr/>
        <a:lstStyle/>
        <a:p>
          <a:endParaRPr lang="el-GR"/>
        </a:p>
      </dgm:t>
    </dgm:pt>
    <dgm:pt modelId="{3E94B36A-0C1C-4780-BBEE-5AF4BB6F9537}" type="pres">
      <dgm:prSet presAssocID="{0F5A2BF8-F949-4903-8345-B7F1843211B3}" presName="parentText" presStyleLbl="node1" presStyleIdx="0" presStyleCnt="1" custScaleX="275813" custLinFactNeighborX="-982" custLinFactNeighborY="-630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C6CA245-EC7D-45FB-858B-2405D17303A5}" type="presOf" srcId="{FDF331AB-8A5E-486E-A087-6311DE56F4B4}" destId="{5DE22F30-31CB-4FD5-B92A-355EDA98989D}" srcOrd="0" destOrd="0" presId="urn:microsoft.com/office/officeart/2005/8/layout/vList5"/>
    <dgm:cxn modelId="{F0A59576-27EB-473F-A90A-610ECE469D68}" srcId="{FDF331AB-8A5E-486E-A087-6311DE56F4B4}" destId="{0F5A2BF8-F949-4903-8345-B7F1843211B3}" srcOrd="0" destOrd="0" parTransId="{64FC349C-8B02-4D53-B7D4-B95F64E672B8}" sibTransId="{394F5160-A77C-47C9-8100-F0B5B5ACF1FD}"/>
    <dgm:cxn modelId="{24828AB4-A454-42F4-82AA-1D9E40DD74CF}" type="presOf" srcId="{0F5A2BF8-F949-4903-8345-B7F1843211B3}" destId="{3E94B36A-0C1C-4780-BBEE-5AF4BB6F9537}" srcOrd="0" destOrd="0" presId="urn:microsoft.com/office/officeart/2005/8/layout/vList5"/>
    <dgm:cxn modelId="{716BEF21-5933-4796-A1DC-D04691B188EE}" type="presParOf" srcId="{5DE22F30-31CB-4FD5-B92A-355EDA98989D}" destId="{48D2BAC5-74A8-49F5-ADC5-C50C7E21B66F}" srcOrd="0" destOrd="0" presId="urn:microsoft.com/office/officeart/2005/8/layout/vList5"/>
    <dgm:cxn modelId="{3B9B1A7D-FB03-4067-BCF8-FFE9E156DE29}" type="presParOf" srcId="{48D2BAC5-74A8-49F5-ADC5-C50C7E21B66F}" destId="{3E94B36A-0C1C-4780-BBEE-5AF4BB6F953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43F152-302A-45D6-A7BB-8729BB79B8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D502FE7-24D8-4ED6-BF23-94DA48AE1085}">
      <dgm:prSet/>
      <dgm:spPr>
        <a:solidFill>
          <a:schemeClr val="bg2">
            <a:lumMod val="20000"/>
            <a:lumOff val="80000"/>
            <a:alpha val="85000"/>
          </a:schemeClr>
        </a:solidFill>
      </dgm:spPr>
      <dgm:t>
        <a:bodyPr/>
        <a:lstStyle/>
        <a:p>
          <a:pPr rtl="0"/>
          <a:r>
            <a:rPr lang="el-GR" b="1" dirty="0" smtClean="0">
              <a:solidFill>
                <a:srgbClr val="FFFF00"/>
              </a:solidFill>
            </a:rPr>
            <a:t>ΑΥΤΟΛΟΓΕΣ </a:t>
          </a:r>
          <a:r>
            <a:rPr lang="en-US" b="1" dirty="0" smtClean="0">
              <a:solidFill>
                <a:srgbClr val="FFFF00"/>
              </a:solidFill>
            </a:rPr>
            <a:t>A/V</a:t>
          </a:r>
          <a:r>
            <a:rPr lang="el-GR" b="1" dirty="0" smtClean="0">
              <a:solidFill>
                <a:srgbClr val="FFFF00"/>
              </a:solidFill>
            </a:rPr>
            <a:t> ΑΝΑΣΤΟΜΩΣΕΙΣ (</a:t>
          </a:r>
          <a:r>
            <a:rPr lang="en-US" b="1" dirty="0" smtClean="0">
              <a:solidFill>
                <a:srgbClr val="FFFF00"/>
              </a:solidFill>
            </a:rPr>
            <a:t>fistula)</a:t>
          </a:r>
          <a:r>
            <a:rPr lang="el-GR" b="1" dirty="0" smtClean="0">
              <a:solidFill>
                <a:srgbClr val="FFFF00"/>
              </a:solidFill>
            </a:rPr>
            <a:t>:</a:t>
          </a:r>
          <a:endParaRPr lang="el-GR" dirty="0">
            <a:solidFill>
              <a:srgbClr val="FFFF00"/>
            </a:solidFill>
          </a:endParaRPr>
        </a:p>
      </dgm:t>
    </dgm:pt>
    <dgm:pt modelId="{FC71D3D5-4116-439A-BB1E-C659937DCBA4}" type="parTrans" cxnId="{B9A8B0A7-4F87-4CDD-B00C-0129FFCB6000}">
      <dgm:prSet/>
      <dgm:spPr/>
      <dgm:t>
        <a:bodyPr/>
        <a:lstStyle/>
        <a:p>
          <a:endParaRPr lang="el-GR"/>
        </a:p>
      </dgm:t>
    </dgm:pt>
    <dgm:pt modelId="{B8992DA6-F0BF-4CF2-AE59-11726B97ACD1}" type="sibTrans" cxnId="{B9A8B0A7-4F87-4CDD-B00C-0129FFCB6000}">
      <dgm:prSet/>
      <dgm:spPr/>
      <dgm:t>
        <a:bodyPr/>
        <a:lstStyle/>
        <a:p>
          <a:endParaRPr lang="el-GR"/>
        </a:p>
      </dgm:t>
    </dgm:pt>
    <dgm:pt modelId="{A49D3A25-17DC-4A3B-80C9-16D2A12A1664}">
      <dgm:prSet/>
      <dgm:spPr/>
      <dgm:t>
        <a:bodyPr/>
        <a:lstStyle/>
        <a:p>
          <a:pPr rtl="0"/>
          <a:r>
            <a:rPr lang="el-GR" b="0" dirty="0" smtClean="0">
              <a:solidFill>
                <a:srgbClr val="FFFF00"/>
              </a:solidFill>
            </a:rPr>
            <a:t>Κεφαλική φλέβα- κερκιδική αρτηρία (</a:t>
          </a:r>
          <a:r>
            <a:rPr lang="en-US" b="0" dirty="0" smtClean="0">
              <a:solidFill>
                <a:srgbClr val="FFFF00"/>
              </a:solidFill>
            </a:rPr>
            <a:t>Cimino-Brescia)</a:t>
          </a:r>
          <a:endParaRPr lang="el-GR" b="0" dirty="0">
            <a:solidFill>
              <a:srgbClr val="FFFF00"/>
            </a:solidFill>
          </a:endParaRPr>
        </a:p>
      </dgm:t>
    </dgm:pt>
    <dgm:pt modelId="{5BE87A99-0AA8-4F0E-B1FA-D5A7F362DB5F}" type="parTrans" cxnId="{2C2E45B4-485A-4FA0-821A-8A3A572E8550}">
      <dgm:prSet/>
      <dgm:spPr/>
      <dgm:t>
        <a:bodyPr/>
        <a:lstStyle/>
        <a:p>
          <a:endParaRPr lang="el-GR"/>
        </a:p>
      </dgm:t>
    </dgm:pt>
    <dgm:pt modelId="{FFD5DEE5-E972-4A63-8141-011A9262A30A}" type="sibTrans" cxnId="{2C2E45B4-485A-4FA0-821A-8A3A572E8550}">
      <dgm:prSet/>
      <dgm:spPr/>
      <dgm:t>
        <a:bodyPr/>
        <a:lstStyle/>
        <a:p>
          <a:endParaRPr lang="el-GR"/>
        </a:p>
      </dgm:t>
    </dgm:pt>
    <dgm:pt modelId="{715C94D3-F8BF-472D-B998-2E8C77AFD245}">
      <dgm:prSet/>
      <dgm:spPr/>
      <dgm:t>
        <a:bodyPr/>
        <a:lstStyle/>
        <a:p>
          <a:pPr rtl="0"/>
          <a:r>
            <a:rPr lang="el-GR" b="0" dirty="0" smtClean="0">
              <a:solidFill>
                <a:srgbClr val="FFFF00"/>
              </a:solidFill>
            </a:rPr>
            <a:t>Κεφαλική φλέβα- </a:t>
          </a:r>
          <a:r>
            <a:rPr lang="el-GR" b="0" dirty="0" err="1" smtClean="0">
              <a:solidFill>
                <a:srgbClr val="FFFF00"/>
              </a:solidFill>
            </a:rPr>
            <a:t>βραχιόνιος</a:t>
          </a:r>
          <a:r>
            <a:rPr lang="el-GR" b="0" dirty="0" smtClean="0">
              <a:solidFill>
                <a:srgbClr val="FFFF00"/>
              </a:solidFill>
            </a:rPr>
            <a:t> αρτηρία</a:t>
          </a:r>
          <a:endParaRPr lang="el-GR" b="0" dirty="0">
            <a:solidFill>
              <a:srgbClr val="FFFF00"/>
            </a:solidFill>
          </a:endParaRPr>
        </a:p>
      </dgm:t>
    </dgm:pt>
    <dgm:pt modelId="{13394835-0861-4866-916D-EAAAE9FBA75C}" type="parTrans" cxnId="{1C286C03-909F-4866-AE2A-862634409CA6}">
      <dgm:prSet/>
      <dgm:spPr/>
      <dgm:t>
        <a:bodyPr/>
        <a:lstStyle/>
        <a:p>
          <a:endParaRPr lang="el-GR"/>
        </a:p>
      </dgm:t>
    </dgm:pt>
    <dgm:pt modelId="{F2DD23E4-11FD-406D-B4E3-700C258160FD}" type="sibTrans" cxnId="{1C286C03-909F-4866-AE2A-862634409CA6}">
      <dgm:prSet/>
      <dgm:spPr/>
      <dgm:t>
        <a:bodyPr/>
        <a:lstStyle/>
        <a:p>
          <a:endParaRPr lang="el-GR"/>
        </a:p>
      </dgm:t>
    </dgm:pt>
    <dgm:pt modelId="{03683B68-A610-4E04-9E27-4B1783E84DCA}">
      <dgm:prSet/>
      <dgm:spPr/>
      <dgm:t>
        <a:bodyPr/>
        <a:lstStyle/>
        <a:p>
          <a:pPr rtl="0"/>
          <a:r>
            <a:rPr lang="el-GR" b="0" dirty="0" smtClean="0">
              <a:solidFill>
                <a:srgbClr val="FFFF00"/>
              </a:solidFill>
            </a:rPr>
            <a:t>Βασιλική φλέβα (μετάθεση)- </a:t>
          </a:r>
          <a:r>
            <a:rPr lang="el-GR" b="0" dirty="0" err="1" smtClean="0">
              <a:solidFill>
                <a:srgbClr val="FFFF00"/>
              </a:solidFill>
            </a:rPr>
            <a:t>βραχιόνιος</a:t>
          </a:r>
          <a:r>
            <a:rPr lang="el-GR" b="0" dirty="0" smtClean="0">
              <a:solidFill>
                <a:srgbClr val="FFFF00"/>
              </a:solidFill>
            </a:rPr>
            <a:t> αρτηρία</a:t>
          </a:r>
          <a:endParaRPr lang="el-GR" b="0" dirty="0">
            <a:solidFill>
              <a:srgbClr val="FFFF00"/>
            </a:solidFill>
          </a:endParaRPr>
        </a:p>
      </dgm:t>
    </dgm:pt>
    <dgm:pt modelId="{9188DCB9-EE04-4C5A-A58D-209D8C635B30}" type="parTrans" cxnId="{D5F66263-5B5D-4095-9022-286013DC719C}">
      <dgm:prSet/>
      <dgm:spPr/>
      <dgm:t>
        <a:bodyPr/>
        <a:lstStyle/>
        <a:p>
          <a:endParaRPr lang="el-GR"/>
        </a:p>
      </dgm:t>
    </dgm:pt>
    <dgm:pt modelId="{33370088-B6DC-45AB-8A72-716F8DC6708D}" type="sibTrans" cxnId="{D5F66263-5B5D-4095-9022-286013DC719C}">
      <dgm:prSet/>
      <dgm:spPr/>
      <dgm:t>
        <a:bodyPr/>
        <a:lstStyle/>
        <a:p>
          <a:endParaRPr lang="el-GR"/>
        </a:p>
      </dgm:t>
    </dgm:pt>
    <dgm:pt modelId="{FBE14830-58CD-4F71-A812-CB6A16BF8EEE}" type="pres">
      <dgm:prSet presAssocID="{3243F152-302A-45D6-A7BB-8729BB79B8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D9AFD853-C2DA-4981-B0DD-750E1F1E7FEC}" type="pres">
      <dgm:prSet presAssocID="{ED502FE7-24D8-4ED6-BF23-94DA48AE1085}" presName="hierRoot1" presStyleCnt="0">
        <dgm:presLayoutVars>
          <dgm:hierBranch val="init"/>
        </dgm:presLayoutVars>
      </dgm:prSet>
      <dgm:spPr/>
    </dgm:pt>
    <dgm:pt modelId="{4E89A9F2-7F13-44DC-8D9F-344BDF8A9561}" type="pres">
      <dgm:prSet presAssocID="{ED502FE7-24D8-4ED6-BF23-94DA48AE1085}" presName="rootComposite1" presStyleCnt="0"/>
      <dgm:spPr/>
    </dgm:pt>
    <dgm:pt modelId="{739C8FE1-C7FB-4E6A-8AAC-8DE0142B9EAF}" type="pres">
      <dgm:prSet presAssocID="{ED502FE7-24D8-4ED6-BF23-94DA48AE1085}" presName="rootText1" presStyleLbl="node0" presStyleIdx="0" presStyleCnt="1" custLinFactNeighborX="-476" custLinFactNeighborY="-8314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D6E424E-492D-41BF-AC51-95C020FC54C4}" type="pres">
      <dgm:prSet presAssocID="{ED502FE7-24D8-4ED6-BF23-94DA48AE1085}" presName="rootConnector1" presStyleLbl="node1" presStyleIdx="0" presStyleCnt="0"/>
      <dgm:spPr/>
      <dgm:t>
        <a:bodyPr/>
        <a:lstStyle/>
        <a:p>
          <a:endParaRPr lang="el-GR"/>
        </a:p>
      </dgm:t>
    </dgm:pt>
    <dgm:pt modelId="{D7B481E9-B42D-4CAE-8F2D-5623F05CA9B7}" type="pres">
      <dgm:prSet presAssocID="{ED502FE7-24D8-4ED6-BF23-94DA48AE1085}" presName="hierChild2" presStyleCnt="0"/>
      <dgm:spPr/>
    </dgm:pt>
    <dgm:pt modelId="{49285EAA-F545-4714-BE3D-DF42AF64D665}" type="pres">
      <dgm:prSet presAssocID="{5BE87A99-0AA8-4F0E-B1FA-D5A7F362DB5F}" presName="Name37" presStyleLbl="parChTrans1D2" presStyleIdx="0" presStyleCnt="3"/>
      <dgm:spPr/>
      <dgm:t>
        <a:bodyPr/>
        <a:lstStyle/>
        <a:p>
          <a:endParaRPr lang="el-GR"/>
        </a:p>
      </dgm:t>
    </dgm:pt>
    <dgm:pt modelId="{0777FFE3-B1D5-46BE-836D-B3390F9E9E85}" type="pres">
      <dgm:prSet presAssocID="{A49D3A25-17DC-4A3B-80C9-16D2A12A1664}" presName="hierRoot2" presStyleCnt="0">
        <dgm:presLayoutVars>
          <dgm:hierBranch val="init"/>
        </dgm:presLayoutVars>
      </dgm:prSet>
      <dgm:spPr/>
    </dgm:pt>
    <dgm:pt modelId="{8855D5E1-0CFB-4263-A082-503F58889CBB}" type="pres">
      <dgm:prSet presAssocID="{A49D3A25-17DC-4A3B-80C9-16D2A12A1664}" presName="rootComposite" presStyleCnt="0"/>
      <dgm:spPr/>
    </dgm:pt>
    <dgm:pt modelId="{42A215BA-D9D0-47F0-958D-D139B0DA4839}" type="pres">
      <dgm:prSet presAssocID="{A49D3A25-17DC-4A3B-80C9-16D2A12A1664}" presName="rootText" presStyleLbl="node2" presStyleIdx="0" presStyleCnt="3" custLinFactNeighborX="1757" custLinFactNeighborY="-4699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93B4DC4-7EA2-4905-A0E9-C33118E41954}" type="pres">
      <dgm:prSet presAssocID="{A49D3A25-17DC-4A3B-80C9-16D2A12A1664}" presName="rootConnector" presStyleLbl="node2" presStyleIdx="0" presStyleCnt="3"/>
      <dgm:spPr/>
      <dgm:t>
        <a:bodyPr/>
        <a:lstStyle/>
        <a:p>
          <a:endParaRPr lang="el-GR"/>
        </a:p>
      </dgm:t>
    </dgm:pt>
    <dgm:pt modelId="{EBEBAD7B-B851-4391-B55A-D73C61CEB16B}" type="pres">
      <dgm:prSet presAssocID="{A49D3A25-17DC-4A3B-80C9-16D2A12A1664}" presName="hierChild4" presStyleCnt="0"/>
      <dgm:spPr/>
    </dgm:pt>
    <dgm:pt modelId="{80B4CF3E-8AF1-4092-99D4-7CCE32C10E33}" type="pres">
      <dgm:prSet presAssocID="{A49D3A25-17DC-4A3B-80C9-16D2A12A1664}" presName="hierChild5" presStyleCnt="0"/>
      <dgm:spPr/>
    </dgm:pt>
    <dgm:pt modelId="{AE2617D0-ED5D-4AF0-B092-D11BF0F0C73C}" type="pres">
      <dgm:prSet presAssocID="{13394835-0861-4866-916D-EAAAE9FBA75C}" presName="Name37" presStyleLbl="parChTrans1D2" presStyleIdx="1" presStyleCnt="3"/>
      <dgm:spPr/>
      <dgm:t>
        <a:bodyPr/>
        <a:lstStyle/>
        <a:p>
          <a:endParaRPr lang="el-GR"/>
        </a:p>
      </dgm:t>
    </dgm:pt>
    <dgm:pt modelId="{19590702-8D22-4139-A963-CDCDC2544F14}" type="pres">
      <dgm:prSet presAssocID="{715C94D3-F8BF-472D-B998-2E8C77AFD245}" presName="hierRoot2" presStyleCnt="0">
        <dgm:presLayoutVars>
          <dgm:hierBranch val="init"/>
        </dgm:presLayoutVars>
      </dgm:prSet>
      <dgm:spPr/>
    </dgm:pt>
    <dgm:pt modelId="{B5715B48-18C1-4D21-B0B1-767085CB278B}" type="pres">
      <dgm:prSet presAssocID="{715C94D3-F8BF-472D-B998-2E8C77AFD245}" presName="rootComposite" presStyleCnt="0"/>
      <dgm:spPr/>
    </dgm:pt>
    <dgm:pt modelId="{250E9C92-13E9-4AAC-9DE2-198C71618ABA}" type="pres">
      <dgm:prSet presAssocID="{715C94D3-F8BF-472D-B998-2E8C77AFD245}" presName="rootText" presStyleLbl="node2" presStyleIdx="1" presStyleCnt="3" custLinFactNeighborX="-476" custLinFactNeighborY="-4699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075BF1D-383B-4842-846D-60F6CD852138}" type="pres">
      <dgm:prSet presAssocID="{715C94D3-F8BF-472D-B998-2E8C77AFD245}" presName="rootConnector" presStyleLbl="node2" presStyleIdx="1" presStyleCnt="3"/>
      <dgm:spPr/>
      <dgm:t>
        <a:bodyPr/>
        <a:lstStyle/>
        <a:p>
          <a:endParaRPr lang="el-GR"/>
        </a:p>
      </dgm:t>
    </dgm:pt>
    <dgm:pt modelId="{DAAF7C65-A8F7-462B-B0E8-A58466C6F86B}" type="pres">
      <dgm:prSet presAssocID="{715C94D3-F8BF-472D-B998-2E8C77AFD245}" presName="hierChild4" presStyleCnt="0"/>
      <dgm:spPr/>
    </dgm:pt>
    <dgm:pt modelId="{6BA275BC-8928-4167-823E-093D9648B09D}" type="pres">
      <dgm:prSet presAssocID="{715C94D3-F8BF-472D-B998-2E8C77AFD245}" presName="hierChild5" presStyleCnt="0"/>
      <dgm:spPr/>
    </dgm:pt>
    <dgm:pt modelId="{013896AE-AAAF-451E-950D-67964654D557}" type="pres">
      <dgm:prSet presAssocID="{9188DCB9-EE04-4C5A-A58D-209D8C635B30}" presName="Name37" presStyleLbl="parChTrans1D2" presStyleIdx="2" presStyleCnt="3"/>
      <dgm:spPr/>
      <dgm:t>
        <a:bodyPr/>
        <a:lstStyle/>
        <a:p>
          <a:endParaRPr lang="el-GR"/>
        </a:p>
      </dgm:t>
    </dgm:pt>
    <dgm:pt modelId="{9D8AF83B-DBE6-4637-B7A2-9B8C07747E46}" type="pres">
      <dgm:prSet presAssocID="{03683B68-A610-4E04-9E27-4B1783E84DCA}" presName="hierRoot2" presStyleCnt="0">
        <dgm:presLayoutVars>
          <dgm:hierBranch val="init"/>
        </dgm:presLayoutVars>
      </dgm:prSet>
      <dgm:spPr/>
    </dgm:pt>
    <dgm:pt modelId="{1E16CFC5-ADC3-482A-8B4F-6D9FFECA846F}" type="pres">
      <dgm:prSet presAssocID="{03683B68-A610-4E04-9E27-4B1783E84DCA}" presName="rootComposite" presStyleCnt="0"/>
      <dgm:spPr/>
    </dgm:pt>
    <dgm:pt modelId="{E03BA802-B197-4A82-8235-1EE1716BABFF}" type="pres">
      <dgm:prSet presAssocID="{03683B68-A610-4E04-9E27-4B1783E84DCA}" presName="rootText" presStyleLbl="node2" presStyleIdx="2" presStyleCnt="3" custLinFactNeighborX="-2709" custLinFactNeighborY="-4699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8BCF466-8D50-4B62-9BEF-89478D895BAD}" type="pres">
      <dgm:prSet presAssocID="{03683B68-A610-4E04-9E27-4B1783E84DCA}" presName="rootConnector" presStyleLbl="node2" presStyleIdx="2" presStyleCnt="3"/>
      <dgm:spPr/>
      <dgm:t>
        <a:bodyPr/>
        <a:lstStyle/>
        <a:p>
          <a:endParaRPr lang="el-GR"/>
        </a:p>
      </dgm:t>
    </dgm:pt>
    <dgm:pt modelId="{AB361302-ECC5-440F-B918-069C69D153FA}" type="pres">
      <dgm:prSet presAssocID="{03683B68-A610-4E04-9E27-4B1783E84DCA}" presName="hierChild4" presStyleCnt="0"/>
      <dgm:spPr/>
    </dgm:pt>
    <dgm:pt modelId="{6B6C983A-1AF6-4D3C-BCEA-2E7483C68226}" type="pres">
      <dgm:prSet presAssocID="{03683B68-A610-4E04-9E27-4B1783E84DCA}" presName="hierChild5" presStyleCnt="0"/>
      <dgm:spPr/>
    </dgm:pt>
    <dgm:pt modelId="{CA0263F0-A5D7-45A7-B1E3-D1C9277AE468}" type="pres">
      <dgm:prSet presAssocID="{ED502FE7-24D8-4ED6-BF23-94DA48AE1085}" presName="hierChild3" presStyleCnt="0"/>
      <dgm:spPr/>
    </dgm:pt>
  </dgm:ptLst>
  <dgm:cxnLst>
    <dgm:cxn modelId="{193E6CC0-52F9-4BBD-B530-BAE678882D1B}" type="presOf" srcId="{9188DCB9-EE04-4C5A-A58D-209D8C635B30}" destId="{013896AE-AAAF-451E-950D-67964654D557}" srcOrd="0" destOrd="0" presId="urn:microsoft.com/office/officeart/2005/8/layout/orgChart1"/>
    <dgm:cxn modelId="{C6DCD03A-A10D-4CA0-A791-2855A5D2EA94}" type="presOf" srcId="{ED502FE7-24D8-4ED6-BF23-94DA48AE1085}" destId="{739C8FE1-C7FB-4E6A-8AAC-8DE0142B9EAF}" srcOrd="0" destOrd="0" presId="urn:microsoft.com/office/officeart/2005/8/layout/orgChart1"/>
    <dgm:cxn modelId="{9DEEEB7F-409B-45D8-91B2-4CC707B45148}" type="presOf" srcId="{ED502FE7-24D8-4ED6-BF23-94DA48AE1085}" destId="{DD6E424E-492D-41BF-AC51-95C020FC54C4}" srcOrd="1" destOrd="0" presId="urn:microsoft.com/office/officeart/2005/8/layout/orgChart1"/>
    <dgm:cxn modelId="{2822533E-CD5B-4861-BD7C-55ECDF2B87FA}" type="presOf" srcId="{13394835-0861-4866-916D-EAAAE9FBA75C}" destId="{AE2617D0-ED5D-4AF0-B092-D11BF0F0C73C}" srcOrd="0" destOrd="0" presId="urn:microsoft.com/office/officeart/2005/8/layout/orgChart1"/>
    <dgm:cxn modelId="{B89C32EF-E971-4072-BF87-78F4FD05AB90}" type="presOf" srcId="{715C94D3-F8BF-472D-B998-2E8C77AFD245}" destId="{250E9C92-13E9-4AAC-9DE2-198C71618ABA}" srcOrd="0" destOrd="0" presId="urn:microsoft.com/office/officeart/2005/8/layout/orgChart1"/>
    <dgm:cxn modelId="{8DB6B10A-3064-460F-BE3A-2AB18309D4D6}" type="presOf" srcId="{3243F152-302A-45D6-A7BB-8729BB79B857}" destId="{FBE14830-58CD-4F71-A812-CB6A16BF8EEE}" srcOrd="0" destOrd="0" presId="urn:microsoft.com/office/officeart/2005/8/layout/orgChart1"/>
    <dgm:cxn modelId="{D5F66263-5B5D-4095-9022-286013DC719C}" srcId="{ED502FE7-24D8-4ED6-BF23-94DA48AE1085}" destId="{03683B68-A610-4E04-9E27-4B1783E84DCA}" srcOrd="2" destOrd="0" parTransId="{9188DCB9-EE04-4C5A-A58D-209D8C635B30}" sibTransId="{33370088-B6DC-45AB-8A72-716F8DC6708D}"/>
    <dgm:cxn modelId="{2C8EFDD8-73F5-4947-B0BA-BBF379DD8A3D}" type="presOf" srcId="{A49D3A25-17DC-4A3B-80C9-16D2A12A1664}" destId="{42A215BA-D9D0-47F0-958D-D139B0DA4839}" srcOrd="0" destOrd="0" presId="urn:microsoft.com/office/officeart/2005/8/layout/orgChart1"/>
    <dgm:cxn modelId="{2C2E45B4-485A-4FA0-821A-8A3A572E8550}" srcId="{ED502FE7-24D8-4ED6-BF23-94DA48AE1085}" destId="{A49D3A25-17DC-4A3B-80C9-16D2A12A1664}" srcOrd="0" destOrd="0" parTransId="{5BE87A99-0AA8-4F0E-B1FA-D5A7F362DB5F}" sibTransId="{FFD5DEE5-E972-4A63-8141-011A9262A30A}"/>
    <dgm:cxn modelId="{71458AE7-18A8-4C53-B201-E5D48A4C5DE3}" type="presOf" srcId="{5BE87A99-0AA8-4F0E-B1FA-D5A7F362DB5F}" destId="{49285EAA-F545-4714-BE3D-DF42AF64D665}" srcOrd="0" destOrd="0" presId="urn:microsoft.com/office/officeart/2005/8/layout/orgChart1"/>
    <dgm:cxn modelId="{D5F185E1-79B7-4A6A-BE4A-EFA4CE3C85C1}" type="presOf" srcId="{715C94D3-F8BF-472D-B998-2E8C77AFD245}" destId="{6075BF1D-383B-4842-846D-60F6CD852138}" srcOrd="1" destOrd="0" presId="urn:microsoft.com/office/officeart/2005/8/layout/orgChart1"/>
    <dgm:cxn modelId="{1C286C03-909F-4866-AE2A-862634409CA6}" srcId="{ED502FE7-24D8-4ED6-BF23-94DA48AE1085}" destId="{715C94D3-F8BF-472D-B998-2E8C77AFD245}" srcOrd="1" destOrd="0" parTransId="{13394835-0861-4866-916D-EAAAE9FBA75C}" sibTransId="{F2DD23E4-11FD-406D-B4E3-700C258160FD}"/>
    <dgm:cxn modelId="{4553C49A-8AFD-40F6-A489-1275D41A2F38}" type="presOf" srcId="{03683B68-A610-4E04-9E27-4B1783E84DCA}" destId="{18BCF466-8D50-4B62-9BEF-89478D895BAD}" srcOrd="1" destOrd="0" presId="urn:microsoft.com/office/officeart/2005/8/layout/orgChart1"/>
    <dgm:cxn modelId="{B9A8B0A7-4F87-4CDD-B00C-0129FFCB6000}" srcId="{3243F152-302A-45D6-A7BB-8729BB79B857}" destId="{ED502FE7-24D8-4ED6-BF23-94DA48AE1085}" srcOrd="0" destOrd="0" parTransId="{FC71D3D5-4116-439A-BB1E-C659937DCBA4}" sibTransId="{B8992DA6-F0BF-4CF2-AE59-11726B97ACD1}"/>
    <dgm:cxn modelId="{7968BCD6-6C94-4661-B02E-0C7049C13E41}" type="presOf" srcId="{A49D3A25-17DC-4A3B-80C9-16D2A12A1664}" destId="{893B4DC4-7EA2-4905-A0E9-C33118E41954}" srcOrd="1" destOrd="0" presId="urn:microsoft.com/office/officeart/2005/8/layout/orgChart1"/>
    <dgm:cxn modelId="{5C48FB33-2B77-4A1D-A37D-F6C08D67F7F4}" type="presOf" srcId="{03683B68-A610-4E04-9E27-4B1783E84DCA}" destId="{E03BA802-B197-4A82-8235-1EE1716BABFF}" srcOrd="0" destOrd="0" presId="urn:microsoft.com/office/officeart/2005/8/layout/orgChart1"/>
    <dgm:cxn modelId="{127F29EB-B890-41EC-8251-A76459F840A7}" type="presParOf" srcId="{FBE14830-58CD-4F71-A812-CB6A16BF8EEE}" destId="{D9AFD853-C2DA-4981-B0DD-750E1F1E7FEC}" srcOrd="0" destOrd="0" presId="urn:microsoft.com/office/officeart/2005/8/layout/orgChart1"/>
    <dgm:cxn modelId="{41F1D239-618B-4B93-837D-6170C682C69B}" type="presParOf" srcId="{D9AFD853-C2DA-4981-B0DD-750E1F1E7FEC}" destId="{4E89A9F2-7F13-44DC-8D9F-344BDF8A9561}" srcOrd="0" destOrd="0" presId="urn:microsoft.com/office/officeart/2005/8/layout/orgChart1"/>
    <dgm:cxn modelId="{1AE76D72-513C-4CE0-8676-AA372E68BF1D}" type="presParOf" srcId="{4E89A9F2-7F13-44DC-8D9F-344BDF8A9561}" destId="{739C8FE1-C7FB-4E6A-8AAC-8DE0142B9EAF}" srcOrd="0" destOrd="0" presId="urn:microsoft.com/office/officeart/2005/8/layout/orgChart1"/>
    <dgm:cxn modelId="{703FF09B-9D10-41B1-BFCF-537BB6378000}" type="presParOf" srcId="{4E89A9F2-7F13-44DC-8D9F-344BDF8A9561}" destId="{DD6E424E-492D-41BF-AC51-95C020FC54C4}" srcOrd="1" destOrd="0" presId="urn:microsoft.com/office/officeart/2005/8/layout/orgChart1"/>
    <dgm:cxn modelId="{1670BB3F-6467-4818-A9C6-943270416BDB}" type="presParOf" srcId="{D9AFD853-C2DA-4981-B0DD-750E1F1E7FEC}" destId="{D7B481E9-B42D-4CAE-8F2D-5623F05CA9B7}" srcOrd="1" destOrd="0" presId="urn:microsoft.com/office/officeart/2005/8/layout/orgChart1"/>
    <dgm:cxn modelId="{3BFC46DF-85C0-471E-B254-AFCAC959D1D1}" type="presParOf" srcId="{D7B481E9-B42D-4CAE-8F2D-5623F05CA9B7}" destId="{49285EAA-F545-4714-BE3D-DF42AF64D665}" srcOrd="0" destOrd="0" presId="urn:microsoft.com/office/officeart/2005/8/layout/orgChart1"/>
    <dgm:cxn modelId="{C85E1163-3D9B-43FC-ADCD-2A6F0518B2D1}" type="presParOf" srcId="{D7B481E9-B42D-4CAE-8F2D-5623F05CA9B7}" destId="{0777FFE3-B1D5-46BE-836D-B3390F9E9E85}" srcOrd="1" destOrd="0" presId="urn:microsoft.com/office/officeart/2005/8/layout/orgChart1"/>
    <dgm:cxn modelId="{1355D4D1-749A-4E70-93A5-B057CBF62299}" type="presParOf" srcId="{0777FFE3-B1D5-46BE-836D-B3390F9E9E85}" destId="{8855D5E1-0CFB-4263-A082-503F58889CBB}" srcOrd="0" destOrd="0" presId="urn:microsoft.com/office/officeart/2005/8/layout/orgChart1"/>
    <dgm:cxn modelId="{B4BD76E3-4929-41B7-B17D-895ABA3E84B2}" type="presParOf" srcId="{8855D5E1-0CFB-4263-A082-503F58889CBB}" destId="{42A215BA-D9D0-47F0-958D-D139B0DA4839}" srcOrd="0" destOrd="0" presId="urn:microsoft.com/office/officeart/2005/8/layout/orgChart1"/>
    <dgm:cxn modelId="{7A694D1B-C9D5-4842-AEF7-DA3C111F4E0C}" type="presParOf" srcId="{8855D5E1-0CFB-4263-A082-503F58889CBB}" destId="{893B4DC4-7EA2-4905-A0E9-C33118E41954}" srcOrd="1" destOrd="0" presId="urn:microsoft.com/office/officeart/2005/8/layout/orgChart1"/>
    <dgm:cxn modelId="{C1CD37DF-DF25-4A78-9914-524AE33B54FC}" type="presParOf" srcId="{0777FFE3-B1D5-46BE-836D-B3390F9E9E85}" destId="{EBEBAD7B-B851-4391-B55A-D73C61CEB16B}" srcOrd="1" destOrd="0" presId="urn:microsoft.com/office/officeart/2005/8/layout/orgChart1"/>
    <dgm:cxn modelId="{5722D5B7-F72E-406B-AC3A-65C081A5E9F2}" type="presParOf" srcId="{0777FFE3-B1D5-46BE-836D-B3390F9E9E85}" destId="{80B4CF3E-8AF1-4092-99D4-7CCE32C10E33}" srcOrd="2" destOrd="0" presId="urn:microsoft.com/office/officeart/2005/8/layout/orgChart1"/>
    <dgm:cxn modelId="{86E43012-42C1-4D20-AFBB-5B8F6D908B30}" type="presParOf" srcId="{D7B481E9-B42D-4CAE-8F2D-5623F05CA9B7}" destId="{AE2617D0-ED5D-4AF0-B092-D11BF0F0C73C}" srcOrd="2" destOrd="0" presId="urn:microsoft.com/office/officeart/2005/8/layout/orgChart1"/>
    <dgm:cxn modelId="{113B7C98-8997-4D91-B27E-5BE274A0FAD2}" type="presParOf" srcId="{D7B481E9-B42D-4CAE-8F2D-5623F05CA9B7}" destId="{19590702-8D22-4139-A963-CDCDC2544F14}" srcOrd="3" destOrd="0" presId="urn:microsoft.com/office/officeart/2005/8/layout/orgChart1"/>
    <dgm:cxn modelId="{71EB2D5D-0C23-42B1-BB0F-52BE09877AC6}" type="presParOf" srcId="{19590702-8D22-4139-A963-CDCDC2544F14}" destId="{B5715B48-18C1-4D21-B0B1-767085CB278B}" srcOrd="0" destOrd="0" presId="urn:microsoft.com/office/officeart/2005/8/layout/orgChart1"/>
    <dgm:cxn modelId="{7683BC1A-6252-4432-B828-95DC8E8FA870}" type="presParOf" srcId="{B5715B48-18C1-4D21-B0B1-767085CB278B}" destId="{250E9C92-13E9-4AAC-9DE2-198C71618ABA}" srcOrd="0" destOrd="0" presId="urn:microsoft.com/office/officeart/2005/8/layout/orgChart1"/>
    <dgm:cxn modelId="{20ED3759-7499-4F55-90CF-E7C60C76F029}" type="presParOf" srcId="{B5715B48-18C1-4D21-B0B1-767085CB278B}" destId="{6075BF1D-383B-4842-846D-60F6CD852138}" srcOrd="1" destOrd="0" presId="urn:microsoft.com/office/officeart/2005/8/layout/orgChart1"/>
    <dgm:cxn modelId="{BD55BECB-DE8B-4DE3-BAFF-9E12E4CA646A}" type="presParOf" srcId="{19590702-8D22-4139-A963-CDCDC2544F14}" destId="{DAAF7C65-A8F7-462B-B0E8-A58466C6F86B}" srcOrd="1" destOrd="0" presId="urn:microsoft.com/office/officeart/2005/8/layout/orgChart1"/>
    <dgm:cxn modelId="{E898B54C-FDDA-40C3-9095-A0ED708F70E2}" type="presParOf" srcId="{19590702-8D22-4139-A963-CDCDC2544F14}" destId="{6BA275BC-8928-4167-823E-093D9648B09D}" srcOrd="2" destOrd="0" presId="urn:microsoft.com/office/officeart/2005/8/layout/orgChart1"/>
    <dgm:cxn modelId="{35188267-C801-4D80-BAC0-ADB43E32DE46}" type="presParOf" srcId="{D7B481E9-B42D-4CAE-8F2D-5623F05CA9B7}" destId="{013896AE-AAAF-451E-950D-67964654D557}" srcOrd="4" destOrd="0" presId="urn:microsoft.com/office/officeart/2005/8/layout/orgChart1"/>
    <dgm:cxn modelId="{4EE938E6-1BAB-4306-AC8B-2DE1B82CDDD5}" type="presParOf" srcId="{D7B481E9-B42D-4CAE-8F2D-5623F05CA9B7}" destId="{9D8AF83B-DBE6-4637-B7A2-9B8C07747E46}" srcOrd="5" destOrd="0" presId="urn:microsoft.com/office/officeart/2005/8/layout/orgChart1"/>
    <dgm:cxn modelId="{50BAE1E1-4CA5-4CB0-AF15-3318A5B24DAF}" type="presParOf" srcId="{9D8AF83B-DBE6-4637-B7A2-9B8C07747E46}" destId="{1E16CFC5-ADC3-482A-8B4F-6D9FFECA846F}" srcOrd="0" destOrd="0" presId="urn:microsoft.com/office/officeart/2005/8/layout/orgChart1"/>
    <dgm:cxn modelId="{EBC29237-F4E4-4840-8BEE-47A638EFA2D2}" type="presParOf" srcId="{1E16CFC5-ADC3-482A-8B4F-6D9FFECA846F}" destId="{E03BA802-B197-4A82-8235-1EE1716BABFF}" srcOrd="0" destOrd="0" presId="urn:microsoft.com/office/officeart/2005/8/layout/orgChart1"/>
    <dgm:cxn modelId="{BEC09BE5-6B3C-4E0D-97EC-E018A612F5B5}" type="presParOf" srcId="{1E16CFC5-ADC3-482A-8B4F-6D9FFECA846F}" destId="{18BCF466-8D50-4B62-9BEF-89478D895BAD}" srcOrd="1" destOrd="0" presId="urn:microsoft.com/office/officeart/2005/8/layout/orgChart1"/>
    <dgm:cxn modelId="{D692C0E6-FC19-41B9-A5CC-51E7143CDECD}" type="presParOf" srcId="{9D8AF83B-DBE6-4637-B7A2-9B8C07747E46}" destId="{AB361302-ECC5-440F-B918-069C69D153FA}" srcOrd="1" destOrd="0" presId="urn:microsoft.com/office/officeart/2005/8/layout/orgChart1"/>
    <dgm:cxn modelId="{11D7DA74-ABF5-4B31-9B3E-9CBF9E187A6C}" type="presParOf" srcId="{9D8AF83B-DBE6-4637-B7A2-9B8C07747E46}" destId="{6B6C983A-1AF6-4D3C-BCEA-2E7483C68226}" srcOrd="2" destOrd="0" presId="urn:microsoft.com/office/officeart/2005/8/layout/orgChart1"/>
    <dgm:cxn modelId="{3D55FAC3-8304-4573-B1B6-ECE627F1D38D}" type="presParOf" srcId="{D9AFD853-C2DA-4981-B0DD-750E1F1E7FEC}" destId="{CA0263F0-A5D7-45A7-B1E3-D1C9277AE4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31D965-F39B-4C9A-91B2-828A2C213A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6AA33D5-44AD-4AA1-852E-EC29902CA76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l-GR" b="1" dirty="0" smtClean="0">
              <a:solidFill>
                <a:srgbClr val="FFFF00"/>
              </a:solidFill>
            </a:rPr>
            <a:t>ΣΥΝΘΕΤΙΚΟ ΜΟΣΧΕΥΜΑ</a:t>
          </a:r>
          <a:endParaRPr lang="el-GR" dirty="0">
            <a:solidFill>
              <a:srgbClr val="FFFF00"/>
            </a:solidFill>
          </a:endParaRPr>
        </a:p>
      </dgm:t>
    </dgm:pt>
    <dgm:pt modelId="{F4069CCC-CF77-4D62-9886-1921B15E50D5}" type="parTrans" cxnId="{8038B4D1-3421-49DB-A26A-5C50371266C3}">
      <dgm:prSet/>
      <dgm:spPr/>
      <dgm:t>
        <a:bodyPr/>
        <a:lstStyle/>
        <a:p>
          <a:endParaRPr lang="el-GR"/>
        </a:p>
      </dgm:t>
    </dgm:pt>
    <dgm:pt modelId="{EC77317E-F093-4EFC-8928-1F41022CAD4C}" type="sibTrans" cxnId="{8038B4D1-3421-49DB-A26A-5C50371266C3}">
      <dgm:prSet/>
      <dgm:spPr/>
      <dgm:t>
        <a:bodyPr/>
        <a:lstStyle/>
        <a:p>
          <a:endParaRPr lang="el-GR"/>
        </a:p>
      </dgm:t>
    </dgm:pt>
    <dgm:pt modelId="{581F9A9E-C703-4CEA-8565-989B043655C2}">
      <dgm:prSet/>
      <dgm:spPr/>
      <dgm:t>
        <a:bodyPr/>
        <a:lstStyle/>
        <a:p>
          <a:pPr rtl="0"/>
          <a:r>
            <a:rPr lang="el-GR" b="0" dirty="0" err="1" smtClean="0">
              <a:solidFill>
                <a:srgbClr val="FFFF00"/>
              </a:solidFill>
            </a:rPr>
            <a:t>Βραχιονοκεφαλικό</a:t>
          </a:r>
          <a:r>
            <a:rPr lang="el-GR" b="0" dirty="0" smtClean="0">
              <a:solidFill>
                <a:srgbClr val="FFFF00"/>
              </a:solidFill>
            </a:rPr>
            <a:t> (αντιβράχιο)</a:t>
          </a:r>
          <a:endParaRPr lang="el-GR" b="0" dirty="0">
            <a:solidFill>
              <a:srgbClr val="FFFF00"/>
            </a:solidFill>
          </a:endParaRPr>
        </a:p>
      </dgm:t>
    </dgm:pt>
    <dgm:pt modelId="{2351CE12-A2C5-4BED-8E0C-9F11231AF4A8}" type="parTrans" cxnId="{5CF088EA-91B9-433E-A78F-E6FCD9C1B09A}">
      <dgm:prSet/>
      <dgm:spPr/>
      <dgm:t>
        <a:bodyPr/>
        <a:lstStyle/>
        <a:p>
          <a:endParaRPr lang="el-GR"/>
        </a:p>
      </dgm:t>
    </dgm:pt>
    <dgm:pt modelId="{4FBFE2D6-EDE4-4E41-8733-36C9D81B1458}" type="sibTrans" cxnId="{5CF088EA-91B9-433E-A78F-E6FCD9C1B09A}">
      <dgm:prSet/>
      <dgm:spPr/>
      <dgm:t>
        <a:bodyPr/>
        <a:lstStyle/>
        <a:p>
          <a:endParaRPr lang="el-GR"/>
        </a:p>
      </dgm:t>
    </dgm:pt>
    <dgm:pt modelId="{79D92999-4817-4075-87AF-7DCB7731892E}">
      <dgm:prSet/>
      <dgm:spPr/>
      <dgm:t>
        <a:bodyPr/>
        <a:lstStyle/>
        <a:p>
          <a:pPr rtl="0"/>
          <a:r>
            <a:rPr lang="el-GR" b="0" dirty="0" err="1" smtClean="0">
              <a:solidFill>
                <a:srgbClr val="FFFF00"/>
              </a:solidFill>
            </a:rPr>
            <a:t>Βραχιονομασχαλιαίο</a:t>
          </a:r>
          <a:endParaRPr lang="el-GR" b="0" dirty="0">
            <a:solidFill>
              <a:srgbClr val="FFFF00"/>
            </a:solidFill>
          </a:endParaRPr>
        </a:p>
      </dgm:t>
    </dgm:pt>
    <dgm:pt modelId="{966C2AD8-20D3-4F5D-860A-D10C67B614CD}" type="parTrans" cxnId="{771339BB-7279-42C9-925D-61E12D9CA835}">
      <dgm:prSet/>
      <dgm:spPr/>
      <dgm:t>
        <a:bodyPr/>
        <a:lstStyle/>
        <a:p>
          <a:endParaRPr lang="el-GR"/>
        </a:p>
      </dgm:t>
    </dgm:pt>
    <dgm:pt modelId="{6ABF5FE9-F640-41CA-9ABB-4DD266372652}" type="sibTrans" cxnId="{771339BB-7279-42C9-925D-61E12D9CA835}">
      <dgm:prSet/>
      <dgm:spPr/>
      <dgm:t>
        <a:bodyPr/>
        <a:lstStyle/>
        <a:p>
          <a:endParaRPr lang="el-GR"/>
        </a:p>
      </dgm:t>
    </dgm:pt>
    <dgm:pt modelId="{B5903A28-6CED-400E-8C51-1083D6931BA6}">
      <dgm:prSet/>
      <dgm:spPr/>
      <dgm:t>
        <a:bodyPr/>
        <a:lstStyle/>
        <a:p>
          <a:pPr rtl="0"/>
          <a:r>
            <a:rPr lang="el-GR" b="0" dirty="0" err="1" smtClean="0">
              <a:solidFill>
                <a:srgbClr val="FFFF00"/>
              </a:solidFill>
            </a:rPr>
            <a:t>Σαφηνομηριαίο</a:t>
          </a:r>
          <a:endParaRPr lang="el-GR" b="0" dirty="0">
            <a:solidFill>
              <a:srgbClr val="FFFF00"/>
            </a:solidFill>
          </a:endParaRPr>
        </a:p>
      </dgm:t>
    </dgm:pt>
    <dgm:pt modelId="{4865D116-CA15-4C82-9028-B64AFC9F2EEF}" type="parTrans" cxnId="{E55F9257-A7C8-4A44-9AB3-253AA30CE04C}">
      <dgm:prSet/>
      <dgm:spPr/>
      <dgm:t>
        <a:bodyPr/>
        <a:lstStyle/>
        <a:p>
          <a:endParaRPr lang="el-GR"/>
        </a:p>
      </dgm:t>
    </dgm:pt>
    <dgm:pt modelId="{5BC754A9-EB6A-40F6-8C10-8E44FDDA975B}" type="sibTrans" cxnId="{E55F9257-A7C8-4A44-9AB3-253AA30CE04C}">
      <dgm:prSet/>
      <dgm:spPr/>
      <dgm:t>
        <a:bodyPr/>
        <a:lstStyle/>
        <a:p>
          <a:endParaRPr lang="el-GR"/>
        </a:p>
      </dgm:t>
    </dgm:pt>
    <dgm:pt modelId="{673499A9-F338-4B20-AEC6-499FA2514057}" type="pres">
      <dgm:prSet presAssocID="{6231D965-F39B-4C9A-91B2-828A2C213A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AF945D4D-0226-4988-B842-6D877BEC3AC2}" type="pres">
      <dgm:prSet presAssocID="{36AA33D5-44AD-4AA1-852E-EC29902CA764}" presName="hierRoot1" presStyleCnt="0">
        <dgm:presLayoutVars>
          <dgm:hierBranch val="init"/>
        </dgm:presLayoutVars>
      </dgm:prSet>
      <dgm:spPr/>
    </dgm:pt>
    <dgm:pt modelId="{12E475F9-A450-4D95-85A5-EB191816E213}" type="pres">
      <dgm:prSet presAssocID="{36AA33D5-44AD-4AA1-852E-EC29902CA764}" presName="rootComposite1" presStyleCnt="0"/>
      <dgm:spPr/>
    </dgm:pt>
    <dgm:pt modelId="{18FD9F2E-ED03-4E95-8CE4-6DCA178BC13E}" type="pres">
      <dgm:prSet presAssocID="{36AA33D5-44AD-4AA1-852E-EC29902CA76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8FEB85C-8DA0-4D53-A9B7-178AA14420B8}" type="pres">
      <dgm:prSet presAssocID="{36AA33D5-44AD-4AA1-852E-EC29902CA764}" presName="rootConnector1" presStyleLbl="node1" presStyleIdx="0" presStyleCnt="0"/>
      <dgm:spPr/>
      <dgm:t>
        <a:bodyPr/>
        <a:lstStyle/>
        <a:p>
          <a:endParaRPr lang="el-GR"/>
        </a:p>
      </dgm:t>
    </dgm:pt>
    <dgm:pt modelId="{FC51A629-6235-45F1-B49A-538FB1988CA4}" type="pres">
      <dgm:prSet presAssocID="{36AA33D5-44AD-4AA1-852E-EC29902CA764}" presName="hierChild2" presStyleCnt="0"/>
      <dgm:spPr/>
    </dgm:pt>
    <dgm:pt modelId="{F9F92D25-2AD7-4FA5-A38E-A5FC2E317EB3}" type="pres">
      <dgm:prSet presAssocID="{2351CE12-A2C5-4BED-8E0C-9F11231AF4A8}" presName="Name37" presStyleLbl="parChTrans1D2" presStyleIdx="0" presStyleCnt="3"/>
      <dgm:spPr/>
      <dgm:t>
        <a:bodyPr/>
        <a:lstStyle/>
        <a:p>
          <a:endParaRPr lang="el-GR"/>
        </a:p>
      </dgm:t>
    </dgm:pt>
    <dgm:pt modelId="{AC8213F1-2380-4BBD-B094-3B3C3205C785}" type="pres">
      <dgm:prSet presAssocID="{581F9A9E-C703-4CEA-8565-989B043655C2}" presName="hierRoot2" presStyleCnt="0">
        <dgm:presLayoutVars>
          <dgm:hierBranch val="init"/>
        </dgm:presLayoutVars>
      </dgm:prSet>
      <dgm:spPr/>
    </dgm:pt>
    <dgm:pt modelId="{814C60EB-4325-4616-A313-231D49E5917D}" type="pres">
      <dgm:prSet presAssocID="{581F9A9E-C703-4CEA-8565-989B043655C2}" presName="rootComposite" presStyleCnt="0"/>
      <dgm:spPr/>
    </dgm:pt>
    <dgm:pt modelId="{3A45A703-6901-4C90-9091-4F3A550716A6}" type="pres">
      <dgm:prSet presAssocID="{581F9A9E-C703-4CEA-8565-989B043655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F41CBB9-A9D7-48DF-9A46-6364CA41A434}" type="pres">
      <dgm:prSet presAssocID="{581F9A9E-C703-4CEA-8565-989B043655C2}" presName="rootConnector" presStyleLbl="node2" presStyleIdx="0" presStyleCnt="3"/>
      <dgm:spPr/>
      <dgm:t>
        <a:bodyPr/>
        <a:lstStyle/>
        <a:p>
          <a:endParaRPr lang="el-GR"/>
        </a:p>
      </dgm:t>
    </dgm:pt>
    <dgm:pt modelId="{1BAEBE63-A721-4B14-99C2-2D0E2B0BB2CC}" type="pres">
      <dgm:prSet presAssocID="{581F9A9E-C703-4CEA-8565-989B043655C2}" presName="hierChild4" presStyleCnt="0"/>
      <dgm:spPr/>
    </dgm:pt>
    <dgm:pt modelId="{316837D3-4DCB-4C66-9964-540F33C46B89}" type="pres">
      <dgm:prSet presAssocID="{581F9A9E-C703-4CEA-8565-989B043655C2}" presName="hierChild5" presStyleCnt="0"/>
      <dgm:spPr/>
    </dgm:pt>
    <dgm:pt modelId="{4FD262C5-3315-4116-8FD3-C3C43759D6BE}" type="pres">
      <dgm:prSet presAssocID="{966C2AD8-20D3-4F5D-860A-D10C67B614CD}" presName="Name37" presStyleLbl="parChTrans1D2" presStyleIdx="1" presStyleCnt="3"/>
      <dgm:spPr/>
      <dgm:t>
        <a:bodyPr/>
        <a:lstStyle/>
        <a:p>
          <a:endParaRPr lang="el-GR"/>
        </a:p>
      </dgm:t>
    </dgm:pt>
    <dgm:pt modelId="{509DC025-2D9B-45F2-B1D0-7AAFA5852730}" type="pres">
      <dgm:prSet presAssocID="{79D92999-4817-4075-87AF-7DCB7731892E}" presName="hierRoot2" presStyleCnt="0">
        <dgm:presLayoutVars>
          <dgm:hierBranch val="init"/>
        </dgm:presLayoutVars>
      </dgm:prSet>
      <dgm:spPr/>
    </dgm:pt>
    <dgm:pt modelId="{E562753D-CB26-48F3-A700-F18D23D3A304}" type="pres">
      <dgm:prSet presAssocID="{79D92999-4817-4075-87AF-7DCB7731892E}" presName="rootComposite" presStyleCnt="0"/>
      <dgm:spPr/>
    </dgm:pt>
    <dgm:pt modelId="{BFA78818-E3CE-4213-855D-4EAA330F8D6D}" type="pres">
      <dgm:prSet presAssocID="{79D92999-4817-4075-87AF-7DCB7731892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C780803-EF1C-4282-898D-914C789E34C9}" type="pres">
      <dgm:prSet presAssocID="{79D92999-4817-4075-87AF-7DCB7731892E}" presName="rootConnector" presStyleLbl="node2" presStyleIdx="1" presStyleCnt="3"/>
      <dgm:spPr/>
      <dgm:t>
        <a:bodyPr/>
        <a:lstStyle/>
        <a:p>
          <a:endParaRPr lang="el-GR"/>
        </a:p>
      </dgm:t>
    </dgm:pt>
    <dgm:pt modelId="{B82473F3-06FB-47BA-B104-FA60CEE9FB77}" type="pres">
      <dgm:prSet presAssocID="{79D92999-4817-4075-87AF-7DCB7731892E}" presName="hierChild4" presStyleCnt="0"/>
      <dgm:spPr/>
    </dgm:pt>
    <dgm:pt modelId="{F51B9613-5113-4BAD-B99C-819721B9DDD3}" type="pres">
      <dgm:prSet presAssocID="{79D92999-4817-4075-87AF-7DCB7731892E}" presName="hierChild5" presStyleCnt="0"/>
      <dgm:spPr/>
    </dgm:pt>
    <dgm:pt modelId="{0916E814-0E06-483E-95A3-DF98E68CF962}" type="pres">
      <dgm:prSet presAssocID="{4865D116-CA15-4C82-9028-B64AFC9F2EEF}" presName="Name37" presStyleLbl="parChTrans1D2" presStyleIdx="2" presStyleCnt="3"/>
      <dgm:spPr/>
      <dgm:t>
        <a:bodyPr/>
        <a:lstStyle/>
        <a:p>
          <a:endParaRPr lang="el-GR"/>
        </a:p>
      </dgm:t>
    </dgm:pt>
    <dgm:pt modelId="{E303B190-48C4-469B-925B-AD891E719E8A}" type="pres">
      <dgm:prSet presAssocID="{B5903A28-6CED-400E-8C51-1083D6931BA6}" presName="hierRoot2" presStyleCnt="0">
        <dgm:presLayoutVars>
          <dgm:hierBranch val="init"/>
        </dgm:presLayoutVars>
      </dgm:prSet>
      <dgm:spPr/>
    </dgm:pt>
    <dgm:pt modelId="{67A3C11B-ACC9-4AFA-85EA-794F314AD321}" type="pres">
      <dgm:prSet presAssocID="{B5903A28-6CED-400E-8C51-1083D6931BA6}" presName="rootComposite" presStyleCnt="0"/>
      <dgm:spPr/>
    </dgm:pt>
    <dgm:pt modelId="{01BF2E4F-9028-4025-BD79-3F8AC1DD2D82}" type="pres">
      <dgm:prSet presAssocID="{B5903A28-6CED-400E-8C51-1083D6931B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0D51372-AB73-489F-9113-330A41FAEC2C}" type="pres">
      <dgm:prSet presAssocID="{B5903A28-6CED-400E-8C51-1083D6931BA6}" presName="rootConnector" presStyleLbl="node2" presStyleIdx="2" presStyleCnt="3"/>
      <dgm:spPr/>
      <dgm:t>
        <a:bodyPr/>
        <a:lstStyle/>
        <a:p>
          <a:endParaRPr lang="el-GR"/>
        </a:p>
      </dgm:t>
    </dgm:pt>
    <dgm:pt modelId="{D886666C-755C-42FB-8E5B-435CE47954DA}" type="pres">
      <dgm:prSet presAssocID="{B5903A28-6CED-400E-8C51-1083D6931BA6}" presName="hierChild4" presStyleCnt="0"/>
      <dgm:spPr/>
    </dgm:pt>
    <dgm:pt modelId="{AC18F53F-D9FC-4780-A960-400ED565785D}" type="pres">
      <dgm:prSet presAssocID="{B5903A28-6CED-400E-8C51-1083D6931BA6}" presName="hierChild5" presStyleCnt="0"/>
      <dgm:spPr/>
    </dgm:pt>
    <dgm:pt modelId="{7E523BD1-097C-461F-81F3-A29694D53D37}" type="pres">
      <dgm:prSet presAssocID="{36AA33D5-44AD-4AA1-852E-EC29902CA764}" presName="hierChild3" presStyleCnt="0"/>
      <dgm:spPr/>
    </dgm:pt>
  </dgm:ptLst>
  <dgm:cxnLst>
    <dgm:cxn modelId="{DBBCEF72-A641-417E-A909-33B6F69C5A4C}" type="presOf" srcId="{966C2AD8-20D3-4F5D-860A-D10C67B614CD}" destId="{4FD262C5-3315-4116-8FD3-C3C43759D6BE}" srcOrd="0" destOrd="0" presId="urn:microsoft.com/office/officeart/2005/8/layout/orgChart1"/>
    <dgm:cxn modelId="{BDCF1B4F-1513-49B9-8251-93DF405473B0}" type="presOf" srcId="{79D92999-4817-4075-87AF-7DCB7731892E}" destId="{BFA78818-E3CE-4213-855D-4EAA330F8D6D}" srcOrd="0" destOrd="0" presId="urn:microsoft.com/office/officeart/2005/8/layout/orgChart1"/>
    <dgm:cxn modelId="{5CF088EA-91B9-433E-A78F-E6FCD9C1B09A}" srcId="{36AA33D5-44AD-4AA1-852E-EC29902CA764}" destId="{581F9A9E-C703-4CEA-8565-989B043655C2}" srcOrd="0" destOrd="0" parTransId="{2351CE12-A2C5-4BED-8E0C-9F11231AF4A8}" sibTransId="{4FBFE2D6-EDE4-4E41-8733-36C9D81B1458}"/>
    <dgm:cxn modelId="{0EB4D2B9-0BDC-4287-8843-5C95415A23BE}" type="presOf" srcId="{B5903A28-6CED-400E-8C51-1083D6931BA6}" destId="{01BF2E4F-9028-4025-BD79-3F8AC1DD2D82}" srcOrd="0" destOrd="0" presId="urn:microsoft.com/office/officeart/2005/8/layout/orgChart1"/>
    <dgm:cxn modelId="{771339BB-7279-42C9-925D-61E12D9CA835}" srcId="{36AA33D5-44AD-4AA1-852E-EC29902CA764}" destId="{79D92999-4817-4075-87AF-7DCB7731892E}" srcOrd="1" destOrd="0" parTransId="{966C2AD8-20D3-4F5D-860A-D10C67B614CD}" sibTransId="{6ABF5FE9-F640-41CA-9ABB-4DD266372652}"/>
    <dgm:cxn modelId="{88A03FBE-C2B5-41CB-8A57-61659C60321C}" type="presOf" srcId="{B5903A28-6CED-400E-8C51-1083D6931BA6}" destId="{E0D51372-AB73-489F-9113-330A41FAEC2C}" srcOrd="1" destOrd="0" presId="urn:microsoft.com/office/officeart/2005/8/layout/orgChart1"/>
    <dgm:cxn modelId="{6C9385FF-2A56-4EE8-A3F6-6F4BCDADF439}" type="presOf" srcId="{581F9A9E-C703-4CEA-8565-989B043655C2}" destId="{FF41CBB9-A9D7-48DF-9A46-6364CA41A434}" srcOrd="1" destOrd="0" presId="urn:microsoft.com/office/officeart/2005/8/layout/orgChart1"/>
    <dgm:cxn modelId="{4352D683-1EB7-4011-BA98-FB1853DE215D}" type="presOf" srcId="{4865D116-CA15-4C82-9028-B64AFC9F2EEF}" destId="{0916E814-0E06-483E-95A3-DF98E68CF962}" srcOrd="0" destOrd="0" presId="urn:microsoft.com/office/officeart/2005/8/layout/orgChart1"/>
    <dgm:cxn modelId="{8038B4D1-3421-49DB-A26A-5C50371266C3}" srcId="{6231D965-F39B-4C9A-91B2-828A2C213A5C}" destId="{36AA33D5-44AD-4AA1-852E-EC29902CA764}" srcOrd="0" destOrd="0" parTransId="{F4069CCC-CF77-4D62-9886-1921B15E50D5}" sibTransId="{EC77317E-F093-4EFC-8928-1F41022CAD4C}"/>
    <dgm:cxn modelId="{AAC550DA-9295-4C3E-8F95-47B95110B5F3}" type="presOf" srcId="{6231D965-F39B-4C9A-91B2-828A2C213A5C}" destId="{673499A9-F338-4B20-AEC6-499FA2514057}" srcOrd="0" destOrd="0" presId="urn:microsoft.com/office/officeart/2005/8/layout/orgChart1"/>
    <dgm:cxn modelId="{7FFBE889-FF8B-4524-BA6E-36E082843E61}" type="presOf" srcId="{581F9A9E-C703-4CEA-8565-989B043655C2}" destId="{3A45A703-6901-4C90-9091-4F3A550716A6}" srcOrd="0" destOrd="0" presId="urn:microsoft.com/office/officeart/2005/8/layout/orgChart1"/>
    <dgm:cxn modelId="{3B1B3925-2CCA-41F0-B149-154EA99B558D}" type="presOf" srcId="{36AA33D5-44AD-4AA1-852E-EC29902CA764}" destId="{48FEB85C-8DA0-4D53-A9B7-178AA14420B8}" srcOrd="1" destOrd="0" presId="urn:microsoft.com/office/officeart/2005/8/layout/orgChart1"/>
    <dgm:cxn modelId="{5D87FD64-25FA-461A-A1B0-49CF489468ED}" type="presOf" srcId="{79D92999-4817-4075-87AF-7DCB7731892E}" destId="{9C780803-EF1C-4282-898D-914C789E34C9}" srcOrd="1" destOrd="0" presId="urn:microsoft.com/office/officeart/2005/8/layout/orgChart1"/>
    <dgm:cxn modelId="{8885A9F9-795F-48CF-ABAC-854B5E38BE54}" type="presOf" srcId="{2351CE12-A2C5-4BED-8E0C-9F11231AF4A8}" destId="{F9F92D25-2AD7-4FA5-A38E-A5FC2E317EB3}" srcOrd="0" destOrd="0" presId="urn:microsoft.com/office/officeart/2005/8/layout/orgChart1"/>
    <dgm:cxn modelId="{E55F9257-A7C8-4A44-9AB3-253AA30CE04C}" srcId="{36AA33D5-44AD-4AA1-852E-EC29902CA764}" destId="{B5903A28-6CED-400E-8C51-1083D6931BA6}" srcOrd="2" destOrd="0" parTransId="{4865D116-CA15-4C82-9028-B64AFC9F2EEF}" sibTransId="{5BC754A9-EB6A-40F6-8C10-8E44FDDA975B}"/>
    <dgm:cxn modelId="{E0509674-8B33-4428-89F4-58AA0DF8A398}" type="presOf" srcId="{36AA33D5-44AD-4AA1-852E-EC29902CA764}" destId="{18FD9F2E-ED03-4E95-8CE4-6DCA178BC13E}" srcOrd="0" destOrd="0" presId="urn:microsoft.com/office/officeart/2005/8/layout/orgChart1"/>
    <dgm:cxn modelId="{8D539BE1-B8D4-487A-834D-CAE52053F73D}" type="presParOf" srcId="{673499A9-F338-4B20-AEC6-499FA2514057}" destId="{AF945D4D-0226-4988-B842-6D877BEC3AC2}" srcOrd="0" destOrd="0" presId="urn:microsoft.com/office/officeart/2005/8/layout/orgChart1"/>
    <dgm:cxn modelId="{B975C890-B4C7-43A1-B918-595C89AF3716}" type="presParOf" srcId="{AF945D4D-0226-4988-B842-6D877BEC3AC2}" destId="{12E475F9-A450-4D95-85A5-EB191816E213}" srcOrd="0" destOrd="0" presId="urn:microsoft.com/office/officeart/2005/8/layout/orgChart1"/>
    <dgm:cxn modelId="{7CED657E-B118-4ABE-9DAB-98133A1F726D}" type="presParOf" srcId="{12E475F9-A450-4D95-85A5-EB191816E213}" destId="{18FD9F2E-ED03-4E95-8CE4-6DCA178BC13E}" srcOrd="0" destOrd="0" presId="urn:microsoft.com/office/officeart/2005/8/layout/orgChart1"/>
    <dgm:cxn modelId="{5751FA61-602A-4DED-AAC0-915956B5095A}" type="presParOf" srcId="{12E475F9-A450-4D95-85A5-EB191816E213}" destId="{48FEB85C-8DA0-4D53-A9B7-178AA14420B8}" srcOrd="1" destOrd="0" presId="urn:microsoft.com/office/officeart/2005/8/layout/orgChart1"/>
    <dgm:cxn modelId="{5B09E234-4A72-445F-A3E1-C23A1738BEE5}" type="presParOf" srcId="{AF945D4D-0226-4988-B842-6D877BEC3AC2}" destId="{FC51A629-6235-45F1-B49A-538FB1988CA4}" srcOrd="1" destOrd="0" presId="urn:microsoft.com/office/officeart/2005/8/layout/orgChart1"/>
    <dgm:cxn modelId="{14831BDE-91BC-4451-BC6B-41E38799C60B}" type="presParOf" srcId="{FC51A629-6235-45F1-B49A-538FB1988CA4}" destId="{F9F92D25-2AD7-4FA5-A38E-A5FC2E317EB3}" srcOrd="0" destOrd="0" presId="urn:microsoft.com/office/officeart/2005/8/layout/orgChart1"/>
    <dgm:cxn modelId="{C357A10B-B9AB-42D9-829F-BEBAF0193EFE}" type="presParOf" srcId="{FC51A629-6235-45F1-B49A-538FB1988CA4}" destId="{AC8213F1-2380-4BBD-B094-3B3C3205C785}" srcOrd="1" destOrd="0" presId="urn:microsoft.com/office/officeart/2005/8/layout/orgChart1"/>
    <dgm:cxn modelId="{EE5E4791-1520-44FD-9A96-6907F1CDFE6A}" type="presParOf" srcId="{AC8213F1-2380-4BBD-B094-3B3C3205C785}" destId="{814C60EB-4325-4616-A313-231D49E5917D}" srcOrd="0" destOrd="0" presId="urn:microsoft.com/office/officeart/2005/8/layout/orgChart1"/>
    <dgm:cxn modelId="{01DD9E91-B552-4564-839F-393F63331096}" type="presParOf" srcId="{814C60EB-4325-4616-A313-231D49E5917D}" destId="{3A45A703-6901-4C90-9091-4F3A550716A6}" srcOrd="0" destOrd="0" presId="urn:microsoft.com/office/officeart/2005/8/layout/orgChart1"/>
    <dgm:cxn modelId="{52CDF8D5-31FB-48CA-A96D-15A5611DC25B}" type="presParOf" srcId="{814C60EB-4325-4616-A313-231D49E5917D}" destId="{FF41CBB9-A9D7-48DF-9A46-6364CA41A434}" srcOrd="1" destOrd="0" presId="urn:microsoft.com/office/officeart/2005/8/layout/orgChart1"/>
    <dgm:cxn modelId="{6E5AAC4D-1FEF-4184-A7DF-6C582A2D9E8A}" type="presParOf" srcId="{AC8213F1-2380-4BBD-B094-3B3C3205C785}" destId="{1BAEBE63-A721-4B14-99C2-2D0E2B0BB2CC}" srcOrd="1" destOrd="0" presId="urn:microsoft.com/office/officeart/2005/8/layout/orgChart1"/>
    <dgm:cxn modelId="{9FCBB5EA-F961-4DDD-998C-303E52706804}" type="presParOf" srcId="{AC8213F1-2380-4BBD-B094-3B3C3205C785}" destId="{316837D3-4DCB-4C66-9964-540F33C46B89}" srcOrd="2" destOrd="0" presId="urn:microsoft.com/office/officeart/2005/8/layout/orgChart1"/>
    <dgm:cxn modelId="{D60DB2F6-7365-41D2-B5FB-DFCE198D02EA}" type="presParOf" srcId="{FC51A629-6235-45F1-B49A-538FB1988CA4}" destId="{4FD262C5-3315-4116-8FD3-C3C43759D6BE}" srcOrd="2" destOrd="0" presId="urn:microsoft.com/office/officeart/2005/8/layout/orgChart1"/>
    <dgm:cxn modelId="{BC31374F-5BB7-462D-B1D8-A661A6E01CF2}" type="presParOf" srcId="{FC51A629-6235-45F1-B49A-538FB1988CA4}" destId="{509DC025-2D9B-45F2-B1D0-7AAFA5852730}" srcOrd="3" destOrd="0" presId="urn:microsoft.com/office/officeart/2005/8/layout/orgChart1"/>
    <dgm:cxn modelId="{6055BA5C-3927-47FE-BACC-7FAA720BC555}" type="presParOf" srcId="{509DC025-2D9B-45F2-B1D0-7AAFA5852730}" destId="{E562753D-CB26-48F3-A700-F18D23D3A304}" srcOrd="0" destOrd="0" presId="urn:microsoft.com/office/officeart/2005/8/layout/orgChart1"/>
    <dgm:cxn modelId="{ADE894AD-2D2F-4916-90D1-A110C66BA4F9}" type="presParOf" srcId="{E562753D-CB26-48F3-A700-F18D23D3A304}" destId="{BFA78818-E3CE-4213-855D-4EAA330F8D6D}" srcOrd="0" destOrd="0" presId="urn:microsoft.com/office/officeart/2005/8/layout/orgChart1"/>
    <dgm:cxn modelId="{8E53CE9B-2212-49CB-A48E-54DD0F4196AF}" type="presParOf" srcId="{E562753D-CB26-48F3-A700-F18D23D3A304}" destId="{9C780803-EF1C-4282-898D-914C789E34C9}" srcOrd="1" destOrd="0" presId="urn:microsoft.com/office/officeart/2005/8/layout/orgChart1"/>
    <dgm:cxn modelId="{87500B1A-7AB2-4236-8A94-F24D23FDE8BA}" type="presParOf" srcId="{509DC025-2D9B-45F2-B1D0-7AAFA5852730}" destId="{B82473F3-06FB-47BA-B104-FA60CEE9FB77}" srcOrd="1" destOrd="0" presId="urn:microsoft.com/office/officeart/2005/8/layout/orgChart1"/>
    <dgm:cxn modelId="{DBC3831F-0780-4591-9FB4-E7656C2BEC20}" type="presParOf" srcId="{509DC025-2D9B-45F2-B1D0-7AAFA5852730}" destId="{F51B9613-5113-4BAD-B99C-819721B9DDD3}" srcOrd="2" destOrd="0" presId="urn:microsoft.com/office/officeart/2005/8/layout/orgChart1"/>
    <dgm:cxn modelId="{41CBBC56-384D-441B-AF51-0917D72217FF}" type="presParOf" srcId="{FC51A629-6235-45F1-B49A-538FB1988CA4}" destId="{0916E814-0E06-483E-95A3-DF98E68CF962}" srcOrd="4" destOrd="0" presId="urn:microsoft.com/office/officeart/2005/8/layout/orgChart1"/>
    <dgm:cxn modelId="{DB88802C-BD32-44A7-9FD9-DA3DC2C860BC}" type="presParOf" srcId="{FC51A629-6235-45F1-B49A-538FB1988CA4}" destId="{E303B190-48C4-469B-925B-AD891E719E8A}" srcOrd="5" destOrd="0" presId="urn:microsoft.com/office/officeart/2005/8/layout/orgChart1"/>
    <dgm:cxn modelId="{0A40507B-7DAE-4813-8AC2-2E96B1469FA8}" type="presParOf" srcId="{E303B190-48C4-469B-925B-AD891E719E8A}" destId="{67A3C11B-ACC9-4AFA-85EA-794F314AD321}" srcOrd="0" destOrd="0" presId="urn:microsoft.com/office/officeart/2005/8/layout/orgChart1"/>
    <dgm:cxn modelId="{AADEE329-8677-4336-8C64-6F8F7279726B}" type="presParOf" srcId="{67A3C11B-ACC9-4AFA-85EA-794F314AD321}" destId="{01BF2E4F-9028-4025-BD79-3F8AC1DD2D82}" srcOrd="0" destOrd="0" presId="urn:microsoft.com/office/officeart/2005/8/layout/orgChart1"/>
    <dgm:cxn modelId="{004BB166-8E22-468F-AED2-E4839E13C6D7}" type="presParOf" srcId="{67A3C11B-ACC9-4AFA-85EA-794F314AD321}" destId="{E0D51372-AB73-489F-9113-330A41FAEC2C}" srcOrd="1" destOrd="0" presId="urn:microsoft.com/office/officeart/2005/8/layout/orgChart1"/>
    <dgm:cxn modelId="{4C798614-5A4C-403C-9186-3FB19D56F977}" type="presParOf" srcId="{E303B190-48C4-469B-925B-AD891E719E8A}" destId="{D886666C-755C-42FB-8E5B-435CE47954DA}" srcOrd="1" destOrd="0" presId="urn:microsoft.com/office/officeart/2005/8/layout/orgChart1"/>
    <dgm:cxn modelId="{DC0A808C-AC56-4DF1-8EDF-F2102B941CF3}" type="presParOf" srcId="{E303B190-48C4-469B-925B-AD891E719E8A}" destId="{AC18F53F-D9FC-4780-A960-400ED565785D}" srcOrd="2" destOrd="0" presId="urn:microsoft.com/office/officeart/2005/8/layout/orgChart1"/>
    <dgm:cxn modelId="{F677DD5A-9860-4956-978D-82DFFBDCC79B}" type="presParOf" srcId="{AF945D4D-0226-4988-B842-6D877BEC3AC2}" destId="{7E523BD1-097C-461F-81F3-A29694D53D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80E7F5-04BA-4286-87D8-A8B2C76B20C4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C99DD74-2921-4A47-BE24-831515934DD6}">
      <dgm:prSet custT="1"/>
      <dgm:spPr>
        <a:noFill/>
        <a:effectLst/>
      </dgm:spPr>
      <dgm:t>
        <a:bodyPr/>
        <a:lstStyle/>
        <a:p>
          <a:pPr rtl="0"/>
          <a:r>
            <a:rPr lang="el-GR" sz="4000" b="1" dirty="0" smtClean="0">
              <a:solidFill>
                <a:srgbClr val="FFFF00"/>
              </a:solidFill>
              <a:effectLst/>
              <a:latin typeface="Calibri" pitchFamily="34" charset="0"/>
            </a:rPr>
            <a:t>ΑΙΜΑΤΙΚΗ ΠΑΡΟΧΗ</a:t>
          </a:r>
          <a:endParaRPr lang="el-GR" sz="4000" b="1" dirty="0">
            <a:solidFill>
              <a:srgbClr val="FFFF00"/>
            </a:solidFill>
            <a:effectLst/>
            <a:latin typeface="Calibri" pitchFamily="34" charset="0"/>
          </a:endParaRPr>
        </a:p>
      </dgm:t>
    </dgm:pt>
    <dgm:pt modelId="{B284B8BC-B24C-420A-9BF9-9DEB9787D64E}" type="parTrans" cxnId="{CFDB5A19-AAE4-42D8-9F98-4E9349D7A623}">
      <dgm:prSet/>
      <dgm:spPr/>
      <dgm:t>
        <a:bodyPr/>
        <a:lstStyle/>
        <a:p>
          <a:endParaRPr lang="el-GR"/>
        </a:p>
      </dgm:t>
    </dgm:pt>
    <dgm:pt modelId="{2D37BC4C-B28E-436C-A1D8-956CF02240FB}" type="sibTrans" cxnId="{CFDB5A19-AAE4-42D8-9F98-4E9349D7A623}">
      <dgm:prSet/>
      <dgm:spPr/>
      <dgm:t>
        <a:bodyPr/>
        <a:lstStyle/>
        <a:p>
          <a:endParaRPr lang="el-GR"/>
        </a:p>
      </dgm:t>
    </dgm:pt>
    <dgm:pt modelId="{41F74D8F-4A95-4E58-8A7A-42B8BBCEA629}">
      <dgm:prSet/>
      <dgm:spPr>
        <a:noFill/>
        <a:ln>
          <a:noFill/>
        </a:ln>
        <a:effectLst/>
      </dgm:spPr>
      <dgm:t>
        <a:bodyPr/>
        <a:lstStyle/>
        <a:p>
          <a:pPr rtl="0"/>
          <a:r>
            <a:rPr lang="el-GR" b="1" dirty="0" smtClean="0">
              <a:solidFill>
                <a:srgbClr val="FFFF00"/>
              </a:solidFill>
              <a:effectLst/>
              <a:latin typeface="Calibri" pitchFamily="34" charset="0"/>
            </a:rPr>
            <a:t>ΑΥΤΟΛΟΓΗ </a:t>
          </a:r>
          <a:r>
            <a:rPr lang="en-US" b="1" dirty="0" smtClean="0">
              <a:solidFill>
                <a:srgbClr val="FFFF00"/>
              </a:solidFill>
              <a:effectLst/>
              <a:latin typeface="Calibri" pitchFamily="34" charset="0"/>
            </a:rPr>
            <a:t>AV</a:t>
          </a:r>
          <a:r>
            <a:rPr lang="el-GR" b="1" dirty="0" smtClean="0">
              <a:solidFill>
                <a:srgbClr val="FFFF00"/>
              </a:solidFill>
              <a:effectLst/>
              <a:latin typeface="Calibri" pitchFamily="34" charset="0"/>
            </a:rPr>
            <a:t> ΑΝΑΣΤΟΜΩΣΗ:</a:t>
          </a:r>
          <a:endParaRPr lang="el-GR" b="1" dirty="0">
            <a:solidFill>
              <a:srgbClr val="FFFF00"/>
            </a:solidFill>
            <a:effectLst/>
            <a:latin typeface="Calibri" pitchFamily="34" charset="0"/>
          </a:endParaRPr>
        </a:p>
      </dgm:t>
    </dgm:pt>
    <dgm:pt modelId="{8567DC8F-7741-46CD-8012-6E63E1B9B7BA}" type="parTrans" cxnId="{1681956F-BAFE-4B70-9710-4EB8807E50F5}">
      <dgm:prSet/>
      <dgm:spPr/>
      <dgm:t>
        <a:bodyPr/>
        <a:lstStyle/>
        <a:p>
          <a:endParaRPr lang="el-GR"/>
        </a:p>
      </dgm:t>
    </dgm:pt>
    <dgm:pt modelId="{9611841C-9317-4024-A52F-2288B7E879C2}" type="sibTrans" cxnId="{1681956F-BAFE-4B70-9710-4EB8807E50F5}">
      <dgm:prSet/>
      <dgm:spPr/>
      <dgm:t>
        <a:bodyPr/>
        <a:lstStyle/>
        <a:p>
          <a:endParaRPr lang="el-GR"/>
        </a:p>
      </dgm:t>
    </dgm:pt>
    <dgm:pt modelId="{5A331052-60A6-4F68-A135-D34197C316AD}">
      <dgm:prSet/>
      <dgm:spPr>
        <a:noFill/>
        <a:ln>
          <a:noFill/>
        </a:ln>
        <a:effectLst/>
      </dgm:spPr>
      <dgm:t>
        <a:bodyPr/>
        <a:lstStyle/>
        <a:p>
          <a:r>
            <a:rPr lang="el-GR" b="0" dirty="0" smtClean="0">
              <a:solidFill>
                <a:schemeClr val="tx1"/>
              </a:solidFill>
              <a:effectLst/>
              <a:latin typeface="Calibri" pitchFamily="34" charset="0"/>
            </a:rPr>
            <a:t>Ελάχιστος όγκος ροής: 350-400</a:t>
          </a:r>
          <a:r>
            <a:rPr lang="en-US" b="0" dirty="0" smtClean="0">
              <a:solidFill>
                <a:schemeClr val="tx1"/>
              </a:solidFill>
              <a:effectLst/>
              <a:latin typeface="Calibri" pitchFamily="34" charset="0"/>
            </a:rPr>
            <a:t>ml/min</a:t>
          </a:r>
        </a:p>
      </dgm:t>
    </dgm:pt>
    <dgm:pt modelId="{6A036E03-5562-4CE5-8ECE-D4630103DA46}" type="parTrans" cxnId="{628F9A8E-4825-4D2D-A2A2-4C4094871A99}">
      <dgm:prSet/>
      <dgm:spPr/>
      <dgm:t>
        <a:bodyPr/>
        <a:lstStyle/>
        <a:p>
          <a:endParaRPr lang="el-GR"/>
        </a:p>
      </dgm:t>
    </dgm:pt>
    <dgm:pt modelId="{D69A64CB-EAEB-49E7-BD43-BF61DBF0C509}" type="sibTrans" cxnId="{628F9A8E-4825-4D2D-A2A2-4C4094871A99}">
      <dgm:prSet/>
      <dgm:spPr/>
      <dgm:t>
        <a:bodyPr/>
        <a:lstStyle/>
        <a:p>
          <a:endParaRPr lang="el-GR"/>
        </a:p>
      </dgm:t>
    </dgm:pt>
    <dgm:pt modelId="{332BEE09-B27D-4DF9-BC1E-07E3903AC60F}">
      <dgm:prSet/>
      <dgm:spPr>
        <a:noFill/>
        <a:ln>
          <a:noFill/>
        </a:ln>
        <a:effectLst/>
      </dgm:spPr>
      <dgm:t>
        <a:bodyPr/>
        <a:lstStyle/>
        <a:p>
          <a:r>
            <a:rPr lang="en-US" b="0" dirty="0" smtClean="0">
              <a:solidFill>
                <a:schemeClr val="tx1"/>
              </a:solidFill>
              <a:effectLst/>
              <a:latin typeface="Calibri" pitchFamily="34" charset="0"/>
            </a:rPr>
            <a:t>&lt;300ml/min: </a:t>
          </a:r>
          <a:r>
            <a:rPr lang="el-GR" b="0" dirty="0" smtClean="0">
              <a:solidFill>
                <a:schemeClr val="tx1"/>
              </a:solidFill>
              <a:effectLst/>
              <a:latin typeface="Calibri" pitchFamily="34" charset="0"/>
            </a:rPr>
            <a:t>Επανακυκλοφορία αίματος</a:t>
          </a:r>
          <a:endParaRPr lang="en-US" b="0" dirty="0" smtClean="0"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CC0EE39A-799D-431C-8C75-C6F09480AFF9}" type="parTrans" cxnId="{CEF54C73-28AE-46A4-B1F4-4B4650684FEB}">
      <dgm:prSet/>
      <dgm:spPr/>
      <dgm:t>
        <a:bodyPr/>
        <a:lstStyle/>
        <a:p>
          <a:endParaRPr lang="el-GR"/>
        </a:p>
      </dgm:t>
    </dgm:pt>
    <dgm:pt modelId="{9EEBE990-9484-4786-925D-94F3EBE4C7E5}" type="sibTrans" cxnId="{CEF54C73-28AE-46A4-B1F4-4B4650684FEB}">
      <dgm:prSet/>
      <dgm:spPr/>
      <dgm:t>
        <a:bodyPr/>
        <a:lstStyle/>
        <a:p>
          <a:endParaRPr lang="el-GR"/>
        </a:p>
      </dgm:t>
    </dgm:pt>
    <dgm:pt modelId="{0885885F-B3F8-4A11-8EDA-3E8783A4C03B}">
      <dgm:prSet/>
      <dgm:spPr>
        <a:noFill/>
        <a:ln>
          <a:noFill/>
        </a:ln>
        <a:effectLst/>
      </dgm:spPr>
      <dgm:t>
        <a:bodyPr/>
        <a:lstStyle/>
        <a:p>
          <a:r>
            <a:rPr lang="en-US" b="0" dirty="0" smtClean="0">
              <a:solidFill>
                <a:schemeClr val="tx1"/>
              </a:solidFill>
              <a:effectLst/>
              <a:latin typeface="Calibri" pitchFamily="34" charset="0"/>
            </a:rPr>
            <a:t>&lt;200ml/min:</a:t>
          </a:r>
          <a:r>
            <a:rPr lang="el-GR" b="0" dirty="0" smtClean="0">
              <a:solidFill>
                <a:schemeClr val="tx1"/>
              </a:solidFill>
              <a:effectLst/>
              <a:latin typeface="Calibri" pitchFamily="34" charset="0"/>
            </a:rPr>
            <a:t> Θρόμβωση</a:t>
          </a:r>
        </a:p>
      </dgm:t>
    </dgm:pt>
    <dgm:pt modelId="{D86F590A-2AEA-4FB9-92C3-BAFBA3CEEB84}" type="parTrans" cxnId="{72410D85-5A28-46A1-9922-B0DBF8D9D606}">
      <dgm:prSet/>
      <dgm:spPr/>
      <dgm:t>
        <a:bodyPr/>
        <a:lstStyle/>
        <a:p>
          <a:endParaRPr lang="el-GR"/>
        </a:p>
      </dgm:t>
    </dgm:pt>
    <dgm:pt modelId="{423AF32F-257B-48F3-917A-A65BECFBE551}" type="sibTrans" cxnId="{72410D85-5A28-46A1-9922-B0DBF8D9D606}">
      <dgm:prSet/>
      <dgm:spPr/>
      <dgm:t>
        <a:bodyPr/>
        <a:lstStyle/>
        <a:p>
          <a:endParaRPr lang="el-GR"/>
        </a:p>
      </dgm:t>
    </dgm:pt>
    <dgm:pt modelId="{39E017A0-E819-475B-9315-0157C060F86A}">
      <dgm:prSet/>
      <dgm:spPr>
        <a:noFill/>
        <a:ln>
          <a:noFill/>
        </a:ln>
        <a:effectLst/>
      </dgm:spPr>
      <dgm:t>
        <a:bodyPr/>
        <a:lstStyle/>
        <a:p>
          <a:r>
            <a:rPr lang="el-GR" b="1" dirty="0" smtClean="0">
              <a:solidFill>
                <a:srgbClr val="FFFF00"/>
              </a:solidFill>
              <a:effectLst/>
              <a:latin typeface="Calibri" pitchFamily="34" charset="0"/>
            </a:rPr>
            <a:t>ΣΥΝΘΕΤΙΚΟ ΜΟΣΧΕΥΜΑ:</a:t>
          </a:r>
        </a:p>
      </dgm:t>
    </dgm:pt>
    <dgm:pt modelId="{0165F982-8ED0-493C-9215-EE221F3E7EF8}" type="parTrans" cxnId="{4EA904C2-DA61-48A3-96F1-6CFFA5589BA5}">
      <dgm:prSet/>
      <dgm:spPr/>
      <dgm:t>
        <a:bodyPr/>
        <a:lstStyle/>
        <a:p>
          <a:endParaRPr lang="el-GR"/>
        </a:p>
      </dgm:t>
    </dgm:pt>
    <dgm:pt modelId="{FEFA80BC-D7EC-4A2F-99D2-C59D2E14E2D9}" type="sibTrans" cxnId="{4EA904C2-DA61-48A3-96F1-6CFFA5589BA5}">
      <dgm:prSet/>
      <dgm:spPr/>
      <dgm:t>
        <a:bodyPr/>
        <a:lstStyle/>
        <a:p>
          <a:endParaRPr lang="el-GR"/>
        </a:p>
      </dgm:t>
    </dgm:pt>
    <dgm:pt modelId="{5C14BB69-751E-4216-AEB5-5D9849020EDE}">
      <dgm:prSet/>
      <dgm:spPr>
        <a:noFill/>
        <a:ln>
          <a:noFill/>
        </a:ln>
        <a:effectLst/>
      </dgm:spPr>
      <dgm:t>
        <a:bodyPr/>
        <a:lstStyle/>
        <a:p>
          <a:r>
            <a:rPr lang="el-GR" b="0" dirty="0" smtClean="0">
              <a:solidFill>
                <a:schemeClr val="tx1"/>
              </a:solidFill>
              <a:effectLst/>
              <a:latin typeface="Calibri" pitchFamily="34" charset="0"/>
            </a:rPr>
            <a:t>Ελάχιστος όγκος ροής: 800-1000</a:t>
          </a:r>
          <a:r>
            <a:rPr lang="en-US" b="0" dirty="0" smtClean="0">
              <a:solidFill>
                <a:schemeClr val="tx1"/>
              </a:solidFill>
              <a:effectLst/>
              <a:latin typeface="Calibri" pitchFamily="34" charset="0"/>
            </a:rPr>
            <a:t>ml/min</a:t>
          </a:r>
        </a:p>
      </dgm:t>
    </dgm:pt>
    <dgm:pt modelId="{743386C3-4C88-409E-903A-E5D7603BA52E}" type="parTrans" cxnId="{875A289B-D4AA-4659-9B94-879B309F588A}">
      <dgm:prSet/>
      <dgm:spPr/>
      <dgm:t>
        <a:bodyPr/>
        <a:lstStyle/>
        <a:p>
          <a:endParaRPr lang="el-GR"/>
        </a:p>
      </dgm:t>
    </dgm:pt>
    <dgm:pt modelId="{5DD1C6CD-50FC-4BEE-B4E4-686232F3F4E3}" type="sibTrans" cxnId="{875A289B-D4AA-4659-9B94-879B309F588A}">
      <dgm:prSet/>
      <dgm:spPr/>
      <dgm:t>
        <a:bodyPr/>
        <a:lstStyle/>
        <a:p>
          <a:endParaRPr lang="el-GR"/>
        </a:p>
      </dgm:t>
    </dgm:pt>
    <dgm:pt modelId="{C5B79760-495D-4C17-978F-C0518D068418}">
      <dgm:prSet/>
      <dgm:spPr>
        <a:noFill/>
        <a:ln>
          <a:noFill/>
        </a:ln>
        <a:effectLst/>
      </dgm:spPr>
      <dgm:t>
        <a:bodyPr/>
        <a:lstStyle/>
        <a:p>
          <a:r>
            <a:rPr lang="en-US" b="0" dirty="0" smtClean="0">
              <a:solidFill>
                <a:schemeClr val="tx1"/>
              </a:solidFill>
              <a:effectLst/>
              <a:latin typeface="Calibri" pitchFamily="34" charset="0"/>
            </a:rPr>
            <a:t>&lt;600ml/min</a:t>
          </a:r>
          <a:r>
            <a:rPr lang="el-GR" b="0" dirty="0" smtClean="0">
              <a:solidFill>
                <a:schemeClr val="tx1"/>
              </a:solidFill>
              <a:effectLst/>
              <a:latin typeface="Calibri" pitchFamily="34" charset="0"/>
            </a:rPr>
            <a:t>: Θρόμβωση</a:t>
          </a:r>
        </a:p>
      </dgm:t>
    </dgm:pt>
    <dgm:pt modelId="{5F9114D3-91DC-4119-99EA-21C0B806192B}" type="parTrans" cxnId="{40E93FA8-066B-4F62-A7C2-F0EE640B7338}">
      <dgm:prSet/>
      <dgm:spPr/>
      <dgm:t>
        <a:bodyPr/>
        <a:lstStyle/>
        <a:p>
          <a:endParaRPr lang="el-GR"/>
        </a:p>
      </dgm:t>
    </dgm:pt>
    <dgm:pt modelId="{FBE90D2D-DBBD-4015-BD98-978C77898584}" type="sibTrans" cxnId="{40E93FA8-066B-4F62-A7C2-F0EE640B7338}">
      <dgm:prSet/>
      <dgm:spPr/>
      <dgm:t>
        <a:bodyPr/>
        <a:lstStyle/>
        <a:p>
          <a:endParaRPr lang="el-GR"/>
        </a:p>
      </dgm:t>
    </dgm:pt>
    <dgm:pt modelId="{2D283EA0-16D1-4679-B7E9-2797A8CC7A93}" type="pres">
      <dgm:prSet presAssocID="{7380E7F5-04BA-4286-87D8-A8B2C76B20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8D76367-EE03-4EF6-9CC3-8EA91958F896}" type="pres">
      <dgm:prSet presAssocID="{AC99DD74-2921-4A47-BE24-831515934DD6}" presName="parentLin" presStyleCnt="0"/>
      <dgm:spPr/>
    </dgm:pt>
    <dgm:pt modelId="{AE1E632D-C7E8-4C98-8C76-FB56C9E9B2D6}" type="pres">
      <dgm:prSet presAssocID="{AC99DD74-2921-4A47-BE24-831515934DD6}" presName="parentLeftMargin" presStyleLbl="node1" presStyleIdx="0" presStyleCnt="1"/>
      <dgm:spPr/>
      <dgm:t>
        <a:bodyPr/>
        <a:lstStyle/>
        <a:p>
          <a:endParaRPr lang="el-GR"/>
        </a:p>
      </dgm:t>
    </dgm:pt>
    <dgm:pt modelId="{712BFC2D-E815-4EF4-9BDB-E6DBACF8AC46}" type="pres">
      <dgm:prSet presAssocID="{AC99DD74-2921-4A47-BE24-831515934DD6}" presName="parentText" presStyleLbl="node1" presStyleIdx="0" presStyleCnt="1" custScaleX="12572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053133-08EE-4C29-B3FA-49C9365C7866}" type="pres">
      <dgm:prSet presAssocID="{AC99DD74-2921-4A47-BE24-831515934DD6}" presName="negativeSpace" presStyleCnt="0"/>
      <dgm:spPr/>
    </dgm:pt>
    <dgm:pt modelId="{A8F1B7BA-C8EE-4761-8E46-053808BF0B4D}" type="pres">
      <dgm:prSet presAssocID="{AC99DD74-2921-4A47-BE24-831515934DD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A63DCB1-F8BB-4833-A3DA-7107DE38410A}" type="presOf" srcId="{AC99DD74-2921-4A47-BE24-831515934DD6}" destId="{AE1E632D-C7E8-4C98-8C76-FB56C9E9B2D6}" srcOrd="0" destOrd="0" presId="urn:microsoft.com/office/officeart/2005/8/layout/list1"/>
    <dgm:cxn modelId="{77334EA9-8F48-4C0F-9EAC-F22B551D8EBA}" type="presOf" srcId="{39E017A0-E819-475B-9315-0157C060F86A}" destId="{A8F1B7BA-C8EE-4761-8E46-053808BF0B4D}" srcOrd="0" destOrd="4" presId="urn:microsoft.com/office/officeart/2005/8/layout/list1"/>
    <dgm:cxn modelId="{628F9A8E-4825-4D2D-A2A2-4C4094871A99}" srcId="{41F74D8F-4A95-4E58-8A7A-42B8BBCEA629}" destId="{5A331052-60A6-4F68-A135-D34197C316AD}" srcOrd="0" destOrd="0" parTransId="{6A036E03-5562-4CE5-8ECE-D4630103DA46}" sibTransId="{D69A64CB-EAEB-49E7-BD43-BF61DBF0C509}"/>
    <dgm:cxn modelId="{E1A81C41-A194-4CD8-B7B3-247F7EFBAAB5}" type="presOf" srcId="{7380E7F5-04BA-4286-87D8-A8B2C76B20C4}" destId="{2D283EA0-16D1-4679-B7E9-2797A8CC7A93}" srcOrd="0" destOrd="0" presId="urn:microsoft.com/office/officeart/2005/8/layout/list1"/>
    <dgm:cxn modelId="{02B6AB96-5E2B-4328-B175-C07B717F5817}" type="presOf" srcId="{5A331052-60A6-4F68-A135-D34197C316AD}" destId="{A8F1B7BA-C8EE-4761-8E46-053808BF0B4D}" srcOrd="0" destOrd="1" presId="urn:microsoft.com/office/officeart/2005/8/layout/list1"/>
    <dgm:cxn modelId="{990399F6-AFC0-4A0F-99AF-8BCC010CF210}" type="presOf" srcId="{332BEE09-B27D-4DF9-BC1E-07E3903AC60F}" destId="{A8F1B7BA-C8EE-4761-8E46-053808BF0B4D}" srcOrd="0" destOrd="2" presId="urn:microsoft.com/office/officeart/2005/8/layout/list1"/>
    <dgm:cxn modelId="{CFDB5A19-AAE4-42D8-9F98-4E9349D7A623}" srcId="{7380E7F5-04BA-4286-87D8-A8B2C76B20C4}" destId="{AC99DD74-2921-4A47-BE24-831515934DD6}" srcOrd="0" destOrd="0" parTransId="{B284B8BC-B24C-420A-9BF9-9DEB9787D64E}" sibTransId="{2D37BC4C-B28E-436C-A1D8-956CF02240FB}"/>
    <dgm:cxn modelId="{1681956F-BAFE-4B70-9710-4EB8807E50F5}" srcId="{AC99DD74-2921-4A47-BE24-831515934DD6}" destId="{41F74D8F-4A95-4E58-8A7A-42B8BBCEA629}" srcOrd="0" destOrd="0" parTransId="{8567DC8F-7741-46CD-8012-6E63E1B9B7BA}" sibTransId="{9611841C-9317-4024-A52F-2288B7E879C2}"/>
    <dgm:cxn modelId="{CEF54C73-28AE-46A4-B1F4-4B4650684FEB}" srcId="{41F74D8F-4A95-4E58-8A7A-42B8BBCEA629}" destId="{332BEE09-B27D-4DF9-BC1E-07E3903AC60F}" srcOrd="1" destOrd="0" parTransId="{CC0EE39A-799D-431C-8C75-C6F09480AFF9}" sibTransId="{9EEBE990-9484-4786-925D-94F3EBE4C7E5}"/>
    <dgm:cxn modelId="{4D341A50-8495-4DD3-9027-1754845E5905}" type="presOf" srcId="{C5B79760-495D-4C17-978F-C0518D068418}" destId="{A8F1B7BA-C8EE-4761-8E46-053808BF0B4D}" srcOrd="0" destOrd="6" presId="urn:microsoft.com/office/officeart/2005/8/layout/list1"/>
    <dgm:cxn modelId="{A760F1AE-B4BE-4A55-A9E0-8E95B02652F3}" type="presOf" srcId="{AC99DD74-2921-4A47-BE24-831515934DD6}" destId="{712BFC2D-E815-4EF4-9BDB-E6DBACF8AC46}" srcOrd="1" destOrd="0" presId="urn:microsoft.com/office/officeart/2005/8/layout/list1"/>
    <dgm:cxn modelId="{875A289B-D4AA-4659-9B94-879B309F588A}" srcId="{39E017A0-E819-475B-9315-0157C060F86A}" destId="{5C14BB69-751E-4216-AEB5-5D9849020EDE}" srcOrd="0" destOrd="0" parTransId="{743386C3-4C88-409E-903A-E5D7603BA52E}" sibTransId="{5DD1C6CD-50FC-4BEE-B4E4-686232F3F4E3}"/>
    <dgm:cxn modelId="{E3F0EFFF-ABDF-4232-A987-9389869187DD}" type="presOf" srcId="{41F74D8F-4A95-4E58-8A7A-42B8BBCEA629}" destId="{A8F1B7BA-C8EE-4761-8E46-053808BF0B4D}" srcOrd="0" destOrd="0" presId="urn:microsoft.com/office/officeart/2005/8/layout/list1"/>
    <dgm:cxn modelId="{4EA904C2-DA61-48A3-96F1-6CFFA5589BA5}" srcId="{AC99DD74-2921-4A47-BE24-831515934DD6}" destId="{39E017A0-E819-475B-9315-0157C060F86A}" srcOrd="1" destOrd="0" parTransId="{0165F982-8ED0-493C-9215-EE221F3E7EF8}" sibTransId="{FEFA80BC-D7EC-4A2F-99D2-C59D2E14E2D9}"/>
    <dgm:cxn modelId="{72410D85-5A28-46A1-9922-B0DBF8D9D606}" srcId="{41F74D8F-4A95-4E58-8A7A-42B8BBCEA629}" destId="{0885885F-B3F8-4A11-8EDA-3E8783A4C03B}" srcOrd="2" destOrd="0" parTransId="{D86F590A-2AEA-4FB9-92C3-BAFBA3CEEB84}" sibTransId="{423AF32F-257B-48F3-917A-A65BECFBE551}"/>
    <dgm:cxn modelId="{40E93FA8-066B-4F62-A7C2-F0EE640B7338}" srcId="{39E017A0-E819-475B-9315-0157C060F86A}" destId="{C5B79760-495D-4C17-978F-C0518D068418}" srcOrd="1" destOrd="0" parTransId="{5F9114D3-91DC-4119-99EA-21C0B806192B}" sibTransId="{FBE90D2D-DBBD-4015-BD98-978C77898584}"/>
    <dgm:cxn modelId="{7FBD01DE-1427-46CF-BD44-F206BDFAEC16}" type="presOf" srcId="{0885885F-B3F8-4A11-8EDA-3E8783A4C03B}" destId="{A8F1B7BA-C8EE-4761-8E46-053808BF0B4D}" srcOrd="0" destOrd="3" presId="urn:microsoft.com/office/officeart/2005/8/layout/list1"/>
    <dgm:cxn modelId="{9BBBD06B-8694-4B7F-8C9F-828E82915475}" type="presOf" srcId="{5C14BB69-751E-4216-AEB5-5D9849020EDE}" destId="{A8F1B7BA-C8EE-4761-8E46-053808BF0B4D}" srcOrd="0" destOrd="5" presId="urn:microsoft.com/office/officeart/2005/8/layout/list1"/>
    <dgm:cxn modelId="{D19CE353-4CD5-47D5-9889-958A719AA2EA}" type="presParOf" srcId="{2D283EA0-16D1-4679-B7E9-2797A8CC7A93}" destId="{48D76367-EE03-4EF6-9CC3-8EA91958F896}" srcOrd="0" destOrd="0" presId="urn:microsoft.com/office/officeart/2005/8/layout/list1"/>
    <dgm:cxn modelId="{0339A3BD-A83C-4132-8C61-C05C807A5C9A}" type="presParOf" srcId="{48D76367-EE03-4EF6-9CC3-8EA91958F896}" destId="{AE1E632D-C7E8-4C98-8C76-FB56C9E9B2D6}" srcOrd="0" destOrd="0" presId="urn:microsoft.com/office/officeart/2005/8/layout/list1"/>
    <dgm:cxn modelId="{FA6F083D-E9F7-4E42-8A7D-AC9B44719970}" type="presParOf" srcId="{48D76367-EE03-4EF6-9CC3-8EA91958F896}" destId="{712BFC2D-E815-4EF4-9BDB-E6DBACF8AC46}" srcOrd="1" destOrd="0" presId="urn:microsoft.com/office/officeart/2005/8/layout/list1"/>
    <dgm:cxn modelId="{DC7865A1-FCEC-4A23-AD2F-9C36B2ADEA89}" type="presParOf" srcId="{2D283EA0-16D1-4679-B7E9-2797A8CC7A93}" destId="{B7053133-08EE-4C29-B3FA-49C9365C7866}" srcOrd="1" destOrd="0" presId="urn:microsoft.com/office/officeart/2005/8/layout/list1"/>
    <dgm:cxn modelId="{42F958DE-C6E3-47B2-A4F3-3EA922AD00EB}" type="presParOf" srcId="{2D283EA0-16D1-4679-B7E9-2797A8CC7A93}" destId="{A8F1B7BA-C8EE-4761-8E46-053808BF0B4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94B36A-0C1C-4780-BBEE-5AF4BB6F9537}">
      <dsp:nvSpPr>
        <dsp:cNvPr id="0" name=""/>
        <dsp:cNvSpPr/>
      </dsp:nvSpPr>
      <dsp:spPr>
        <a:xfrm>
          <a:off x="43933" y="0"/>
          <a:ext cx="8543144" cy="970475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1" kern="1200" dirty="0" smtClean="0">
              <a:solidFill>
                <a:srgbClr val="FFFF00"/>
              </a:solidFill>
              <a:effectLst/>
              <a:latin typeface="Calibri" pitchFamily="34" charset="0"/>
            </a:rPr>
            <a:t>Προβλεπόμενη αύξηση ασθενών με τελικού σταδίου ΧΝΝ</a:t>
          </a:r>
          <a:endParaRPr lang="el-GR" sz="2600" b="1" kern="1200" dirty="0">
            <a:solidFill>
              <a:srgbClr val="FFFF00"/>
            </a:solidFill>
            <a:effectLst/>
            <a:latin typeface="Calibri" pitchFamily="34" charset="0"/>
          </a:endParaRPr>
        </a:p>
      </dsp:txBody>
      <dsp:txXfrm>
        <a:off x="43933" y="0"/>
        <a:ext cx="8543144" cy="9704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94B36A-0C1C-4780-BBEE-5AF4BB6F9537}">
      <dsp:nvSpPr>
        <dsp:cNvPr id="0" name=""/>
        <dsp:cNvSpPr/>
      </dsp:nvSpPr>
      <dsp:spPr>
        <a:xfrm>
          <a:off x="57097" y="0"/>
          <a:ext cx="8015340" cy="1048141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rgbClr val="FFFF00"/>
              </a:solidFill>
              <a:effectLst/>
              <a:latin typeface="Calibri" pitchFamily="34" charset="0"/>
            </a:rPr>
            <a:t>Μέση ηλικία ασθενών με τελικού σταδίου ΧΝΝ</a:t>
          </a:r>
          <a:endParaRPr lang="el-GR" sz="2800" b="1" kern="1200" dirty="0">
            <a:solidFill>
              <a:srgbClr val="FFFF00"/>
            </a:solidFill>
            <a:effectLst/>
            <a:latin typeface="Calibri" pitchFamily="34" charset="0"/>
          </a:endParaRPr>
        </a:p>
      </dsp:txBody>
      <dsp:txXfrm>
        <a:off x="57097" y="0"/>
        <a:ext cx="8015340" cy="10481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94B36A-0C1C-4780-BBEE-5AF4BB6F9537}">
      <dsp:nvSpPr>
        <dsp:cNvPr id="0" name=""/>
        <dsp:cNvSpPr/>
      </dsp:nvSpPr>
      <dsp:spPr>
        <a:xfrm>
          <a:off x="11" y="0"/>
          <a:ext cx="8015340" cy="1141883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FFFF00"/>
              </a:solidFill>
              <a:effectLst/>
              <a:latin typeface="Calibri" pitchFamily="34" charset="0"/>
            </a:rPr>
            <a:t>ΧΝΝ και πρωτογενές νεφρικό νόσημα</a:t>
          </a:r>
          <a:endParaRPr lang="el-GR" sz="3200" b="1" kern="1200" dirty="0">
            <a:solidFill>
              <a:srgbClr val="FFFF00"/>
            </a:solidFill>
            <a:effectLst/>
            <a:latin typeface="Calibri" pitchFamily="34" charset="0"/>
          </a:endParaRPr>
        </a:p>
      </dsp:txBody>
      <dsp:txXfrm>
        <a:off x="11" y="0"/>
        <a:ext cx="8015340" cy="11418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F958A-704C-4AF5-AE3E-DA3BF007631F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6E232-DC95-4F06-9DC6-1B3AD10AB4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Οι διαταραχές αυτές συμπεριλαμβάνουν παθολογοανατομικές βλάβες, βλάβες στον απεικονιστικό έλεγχο, και δείκτες νεφρικής βλάβης από το αίμα και τα ούρα.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C4614D-47C7-496C-8B34-1AC6B0E60AA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F8448-3D54-4E1A-9AC3-6625F4708BC0}" type="slidenum">
              <a:rPr lang="el-GR" smtClean="0"/>
              <a:pPr/>
              <a:t>58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8720E-A6FB-45FB-B85F-FB20801C54B9}" type="slidenum">
              <a:rPr lang="el-GR" smtClean="0"/>
              <a:pPr/>
              <a:t>59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218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CDB7D-6E95-4136-AE0A-D0EC8C0861C1}" type="slidenum">
              <a:rPr lang="el-GR" smtClean="0"/>
              <a:pPr/>
              <a:t>60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80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E16ED-3ACA-4D0A-9934-DA3FA8EE5B83}" type="slidenum">
              <a:rPr lang="el-GR" smtClean="0"/>
              <a:pPr/>
              <a:t>62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68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69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70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71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72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73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This recommended staging with inclusion of two additional</a:t>
            </a:r>
          </a:p>
          <a:p>
            <a:pPr eaLnBrk="1" hangingPunct="1"/>
            <a:r>
              <a:rPr lang="en-US" dirty="0" smtClean="0"/>
              <a:t>domains represents a revision of the previous CKD guidelines,</a:t>
            </a:r>
          </a:p>
          <a:p>
            <a:pPr eaLnBrk="1" hangingPunct="1"/>
            <a:r>
              <a:rPr lang="en-US" dirty="0" smtClean="0"/>
              <a:t>which included staging only by level of GFR. Cause of disease is</a:t>
            </a:r>
          </a:p>
          <a:p>
            <a:pPr eaLnBrk="1" hangingPunct="1"/>
            <a:r>
              <a:rPr lang="en-US" dirty="0" smtClean="0"/>
              <a:t>included because of its fundamental importance in predicting</a:t>
            </a:r>
          </a:p>
          <a:p>
            <a:pPr eaLnBrk="1" hangingPunct="1"/>
            <a:r>
              <a:rPr lang="en-US" dirty="0" smtClean="0"/>
              <a:t>the outcome of CKD and choice of cause-specific treatments.</a:t>
            </a:r>
            <a:endParaRPr lang="el-GR" dirty="0" smtClean="0"/>
          </a:p>
          <a:p>
            <a:pPr eaLnBrk="1" hangingPunct="1"/>
            <a:r>
              <a:rPr lang="en-US" dirty="0" smtClean="0"/>
              <a:t>Albuminuria is included as an additional expression of severity</a:t>
            </a:r>
          </a:p>
          <a:p>
            <a:pPr eaLnBrk="1" hangingPunct="1"/>
            <a:r>
              <a:rPr lang="en-US" dirty="0" smtClean="0"/>
              <a:t>of disease not only because it is a marker of the severity of</a:t>
            </a:r>
          </a:p>
          <a:p>
            <a:pPr eaLnBrk="1" hangingPunct="1"/>
            <a:r>
              <a:rPr lang="en-US" dirty="0" smtClean="0"/>
              <a:t>injury but also because albuminuria itself strongly associates</a:t>
            </a:r>
          </a:p>
          <a:p>
            <a:pPr eaLnBrk="1" hangingPunct="1"/>
            <a:r>
              <a:rPr lang="en-US" dirty="0" smtClean="0"/>
              <a:t>with progression of kidney disease. Numerous studies have</a:t>
            </a:r>
          </a:p>
          <a:p>
            <a:pPr eaLnBrk="1" hangingPunct="1"/>
            <a:r>
              <a:rPr lang="en-US" dirty="0" smtClean="0"/>
              <a:t>identified the adverse prognostic implication of albuminuria</a:t>
            </a:r>
          </a:p>
          <a:p>
            <a:pPr eaLnBrk="1" hangingPunct="1"/>
            <a:r>
              <a:rPr lang="en-US" dirty="0" smtClean="0"/>
              <a:t>irrespective of level of kidney function.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E95BA-71BC-4BBA-B56F-BCA6B0FA346C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74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75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76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77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78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80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81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82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83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84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10D05-F76B-44FD-8471-881832171677}" type="slidenum">
              <a:rPr lang="el-GR" smtClean="0"/>
              <a:pPr/>
              <a:t>10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85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86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87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88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89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90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91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796E-F002-4387-8792-9B213BF09E5A}" type="slidenum">
              <a:rPr lang="el-GR" smtClean="0"/>
              <a:pPr/>
              <a:t>92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A940C-C185-4905-8CA3-BA323FED2CDC}" type="slidenum">
              <a:rPr lang="el-GR" smtClean="0"/>
              <a:pPr/>
              <a:t>11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9240F-A44F-4579-860B-BE4E8EE84571}" type="slidenum">
              <a:rPr lang="el-GR" smtClean="0"/>
              <a:pPr/>
              <a:t>12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l-GR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</a:pPr>
            <a:r>
              <a:rPr lang="en-GB">
                <a:latin typeface="Arial" pitchFamily="34" charset="0"/>
                <a:ea typeface="msgothic" charset="0"/>
                <a:cs typeface="msgothic" charset="0"/>
              </a:rPr>
              <a:t>The rapid effect of the induction of uremia on parathyroid gland growth and the influence of dietary phosphorus. Adapted from reference (27), with permission.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dirty="0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CB12B1-8932-4C1B-8F32-834C07A20D56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B49EC-A8A5-470D-BC7F-77FC0B1F86CC}" type="slidenum">
              <a:rPr lang="en-GB" smtClean="0"/>
              <a:pPr eaLnBrk="1" hangingPunct="1"/>
              <a:t>40</a:t>
            </a:fld>
            <a:endParaRPr lang="en-GB" smtClean="0"/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4213"/>
            <a:ext cx="4576762" cy="3432175"/>
          </a:xfrm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53610" y="4344656"/>
            <a:ext cx="5836734" cy="418964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2" tIns="45551" rIns="91102" bIns="45551"/>
          <a:lstStyle/>
          <a:p>
            <a:pPr marL="169863" indent="-169863" eaLnBrk="1" hangingPunct="1"/>
            <a:r>
              <a:rPr lang="el-GR" dirty="0" smtClean="0">
                <a:latin typeface="Arial Black" pitchFamily="34" charset="0"/>
              </a:rPr>
              <a:t>Τι συμβαίνει στον δευτεροπαθή </a:t>
            </a:r>
            <a:r>
              <a:rPr lang="el-GR" dirty="0" err="1" smtClean="0">
                <a:latin typeface="Arial Black" pitchFamily="34" charset="0"/>
              </a:rPr>
              <a:t>υπερπαραθυρεοειδισμό</a:t>
            </a:r>
            <a:r>
              <a:rPr lang="el-GR" dirty="0" smtClean="0">
                <a:latin typeface="Arial Black" pitchFamily="34" charset="0"/>
              </a:rPr>
              <a:t>; Καθώς οι νεφροί υπολειτουργούν  η ποσότητα της ενδογενούς </a:t>
            </a:r>
            <a:r>
              <a:rPr lang="el-GR" dirty="0" err="1" smtClean="0">
                <a:latin typeface="Arial Black" pitchFamily="34" charset="0"/>
              </a:rPr>
              <a:t>καλσιτριόλης</a:t>
            </a:r>
            <a:r>
              <a:rPr lang="el-GR" dirty="0" smtClean="0">
                <a:latin typeface="Arial Black" pitchFamily="34" charset="0"/>
              </a:rPr>
              <a:t> που φυσιολογικά παράγει ο οργανισμός μειώνεται, ο φωσφόρος που από φυσιολογικούς νεφρούς απεκκρίνεται δεν απεκκρίνεται στον βαθμό που πρέπει με αποτέλεσμα να αυξάνονται τα επίπεδά του στο αίμα. Η </a:t>
            </a:r>
            <a:r>
              <a:rPr lang="el-GR" dirty="0" err="1" smtClean="0">
                <a:latin typeface="Arial Black" pitchFamily="34" charset="0"/>
              </a:rPr>
              <a:t>υποασβεστιαιμία</a:t>
            </a:r>
            <a:r>
              <a:rPr lang="el-GR" dirty="0" smtClean="0">
                <a:latin typeface="Arial Black" pitchFamily="34" charset="0"/>
              </a:rPr>
              <a:t> είναι ένα πρώτο σύμπτωμα που προκύπτει από αυτή την κατάσταση και είναι αυτό που πυροδοτεί την έκκριση και σιγά σιγά την υπερέκκριση </a:t>
            </a:r>
            <a:r>
              <a:rPr lang="el-GR" dirty="0" err="1" smtClean="0">
                <a:latin typeface="Arial Black" pitchFamily="34" charset="0"/>
              </a:rPr>
              <a:t>παραθορμόνης</a:t>
            </a:r>
            <a:r>
              <a:rPr lang="el-GR" dirty="0" smtClean="0">
                <a:latin typeface="Arial Black" pitchFamily="34" charset="0"/>
              </a:rPr>
              <a:t> από τους παραθυρεοειδείς αδένες. Σε προχωρημένα επίπεδα ΔΥ καμιά φορά η υπερέκκριση </a:t>
            </a:r>
            <a:r>
              <a:rPr lang="el-GR" dirty="0" err="1" smtClean="0">
                <a:latin typeface="Arial Black" pitchFamily="34" charset="0"/>
              </a:rPr>
              <a:t>παραθορμόνης</a:t>
            </a:r>
            <a:r>
              <a:rPr lang="el-GR" dirty="0" smtClean="0">
                <a:latin typeface="Arial Black" pitchFamily="34" charset="0"/>
              </a:rPr>
              <a:t> </a:t>
            </a:r>
            <a:r>
              <a:rPr lang="el-GR" dirty="0" err="1" smtClean="0">
                <a:latin typeface="Arial Black" pitchFamily="34" charset="0"/>
              </a:rPr>
              <a:t>καθιστάται</a:t>
            </a:r>
            <a:r>
              <a:rPr lang="el-GR" dirty="0" smtClean="0">
                <a:latin typeface="Arial Black" pitchFamily="34" charset="0"/>
              </a:rPr>
              <a:t> αυτόνομη από τα επίπεδα ασβεστίου και αν θέλουμε να μιλήσουμε για τις επιπτώσεις του  ΔΥ αυτές αφενός εντοπίζονται στα οστά με γνωστές επιπτώσεις στη νεφρική </a:t>
            </a:r>
            <a:r>
              <a:rPr lang="el-GR" dirty="0" err="1" smtClean="0">
                <a:latin typeface="Arial Black" pitchFamily="34" charset="0"/>
              </a:rPr>
              <a:t>οστεοδυστροφία</a:t>
            </a:r>
            <a:r>
              <a:rPr lang="el-GR" dirty="0" smtClean="0">
                <a:latin typeface="Arial Black" pitchFamily="34" charset="0"/>
              </a:rPr>
              <a:t>, την ινώδη </a:t>
            </a:r>
            <a:r>
              <a:rPr lang="el-GR" dirty="0" err="1" smtClean="0">
                <a:latin typeface="Arial Black" pitchFamily="34" charset="0"/>
              </a:rPr>
              <a:t>οστείτιδα</a:t>
            </a:r>
            <a:r>
              <a:rPr lang="el-GR" dirty="0" smtClean="0">
                <a:latin typeface="Arial Black" pitchFamily="34" charset="0"/>
              </a:rPr>
              <a:t>, τα κατάγματα και τους πόνους στα οστά, αλλά επειδή η </a:t>
            </a:r>
            <a:r>
              <a:rPr lang="el-GR" dirty="0" err="1" smtClean="0">
                <a:latin typeface="Arial Black" pitchFamily="34" charset="0"/>
              </a:rPr>
              <a:t>παραθορμόνη</a:t>
            </a:r>
            <a:r>
              <a:rPr lang="el-GR" dirty="0" smtClean="0">
                <a:latin typeface="Arial Black" pitchFamily="34" charset="0"/>
              </a:rPr>
              <a:t> θεωρείται ουραιμική τοξίνη μιλάμε και για συστηματική τοξικότητα, για βλάβες δηλαδή σε συστήματα όπως το νευρικό το καρδιαγγειακό το ενδοκρινικό και το ανοσοποιητικό.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EBAF-C66F-4036-8B86-1C11F08CBCBB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FA02-3597-4DF7-978A-792AF189C4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230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EBAF-C66F-4036-8B86-1C11F08CBCBB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FA02-3597-4DF7-978A-792AF189C4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7590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EBAF-C66F-4036-8B86-1C11F08CBCBB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FA02-3597-4DF7-978A-792AF189C4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7759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EBAF-C66F-4036-8B86-1C11F08CBCBB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FA02-3597-4DF7-978A-792AF189C4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0763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EBAF-C66F-4036-8B86-1C11F08CBCBB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FA02-3597-4DF7-978A-792AF189C4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4271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EBAF-C66F-4036-8B86-1C11F08CBCBB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FA02-3597-4DF7-978A-792AF189C4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7303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EBAF-C66F-4036-8B86-1C11F08CBCBB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FA02-3597-4DF7-978A-792AF189C4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5132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EBAF-C66F-4036-8B86-1C11F08CBCBB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FA02-3597-4DF7-978A-792AF189C4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19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EBAF-C66F-4036-8B86-1C11F08CBCBB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FA02-3597-4DF7-978A-792AF189C4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5275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EBAF-C66F-4036-8B86-1C11F08CBCBB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FA02-3597-4DF7-978A-792AF189C4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6047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EBAF-C66F-4036-8B86-1C11F08CBCBB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FA02-3597-4DF7-978A-792AF189C4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6685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EBAF-C66F-4036-8B86-1C11F08CBCBB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FA02-3597-4DF7-978A-792AF189C4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21945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Χρόνια Νεφρική Νόσος (ΧΝΝ) – Ουραιμικό Σύνδρομο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512168"/>
          </a:xfrm>
        </p:spPr>
        <p:txBody>
          <a:bodyPr/>
          <a:lstStyle/>
          <a:p>
            <a:r>
              <a:rPr lang="el-GR" dirty="0" smtClean="0"/>
              <a:t>ΠΑΠΑΧΡΗΣΤΟΥ ΕΥΑΓΓΕΛΟΣ</a:t>
            </a:r>
          </a:p>
          <a:p>
            <a:r>
              <a:rPr lang="el-GR" dirty="0" smtClean="0"/>
              <a:t>ΝΕΦΡΟΛΟΓΙΚΟ ΚΕΝΤΡΟ ΠΓΝΠ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413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>
            <p:extLst>
              <p:ext uri="{D42A27DB-BD31-4B8C-83A1-F6EECF244321}">
                <p14:modId xmlns:p14="http://schemas.microsoft.com/office/powerpoint/2010/main" xmlns="" val="3005348285"/>
              </p:ext>
            </p:extLst>
          </p:nvPr>
        </p:nvGraphicFramePr>
        <p:xfrm>
          <a:off x="395536" y="44624"/>
          <a:ext cx="860400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3" name="Picture 4" descr="ii ch02 fig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26559" cy="5389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4 - TextBox"/>
          <p:cNvSpPr txBox="1">
            <a:spLocks noChangeArrowheads="1"/>
          </p:cNvSpPr>
          <p:nvPr/>
        </p:nvSpPr>
        <p:spPr bwMode="auto">
          <a:xfrm>
            <a:off x="7199313" y="64801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USRDS 2008</a:t>
            </a:r>
            <a:endParaRPr lang="el-GR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236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7078663" y="4100513"/>
            <a:ext cx="1244600" cy="1997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endParaRPr lang="el-GR" sz="1200" b="1" dirty="0">
              <a:solidFill>
                <a:schemeClr val="tx2"/>
              </a:solidFill>
            </a:endParaRPr>
          </a:p>
        </p:txBody>
      </p:sp>
      <p:pic>
        <p:nvPicPr>
          <p:cNvPr id="23556" name="Picture 5" descr="ii ch02 fig10"/>
          <p:cNvPicPr>
            <a:picLocks noChangeAspect="1" noChangeArrowheads="1"/>
          </p:cNvPicPr>
          <p:nvPr/>
        </p:nvPicPr>
        <p:blipFill>
          <a:blip r:embed="rId3" cstate="screen">
            <a:lum contrast="-4000"/>
          </a:blip>
          <a:srcRect/>
          <a:stretch>
            <a:fillRect/>
          </a:stretch>
        </p:blipFill>
        <p:spPr bwMode="auto">
          <a:xfrm>
            <a:off x="1072572" y="1165798"/>
            <a:ext cx="7055817" cy="531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5 - Διάγραμμα"/>
          <p:cNvGraphicFramePr/>
          <p:nvPr>
            <p:extLst>
              <p:ext uri="{D42A27DB-BD31-4B8C-83A1-F6EECF244321}">
                <p14:modId xmlns:p14="http://schemas.microsoft.com/office/powerpoint/2010/main" xmlns="" val="1084204257"/>
              </p:ext>
            </p:extLst>
          </p:nvPr>
        </p:nvGraphicFramePr>
        <p:xfrm>
          <a:off x="714348" y="116632"/>
          <a:ext cx="8072438" cy="104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7199313" y="64801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USRDS 2008</a:t>
            </a:r>
            <a:endParaRPr lang="el-GR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18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ii ch02 fig8 S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6701" y="1412776"/>
            <a:ext cx="8701436" cy="4457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4 - Διάγραμμα"/>
          <p:cNvGraphicFramePr/>
          <p:nvPr>
            <p:extLst>
              <p:ext uri="{D42A27DB-BD31-4B8C-83A1-F6EECF244321}">
                <p14:modId xmlns:p14="http://schemas.microsoft.com/office/powerpoint/2010/main" xmlns="" val="2559251927"/>
              </p:ext>
            </p:extLst>
          </p:nvPr>
        </p:nvGraphicFramePr>
        <p:xfrm>
          <a:off x="683568" y="125760"/>
          <a:ext cx="807243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4 - TextBox"/>
          <p:cNvSpPr txBox="1">
            <a:spLocks noChangeArrowheads="1"/>
          </p:cNvSpPr>
          <p:nvPr/>
        </p:nvSpPr>
        <p:spPr bwMode="auto">
          <a:xfrm>
            <a:off x="7199313" y="64801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USRDS 2008</a:t>
            </a:r>
            <a:endParaRPr lang="el-GR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5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1600200">
              <a:lnSpc>
                <a:spcPct val="90000"/>
              </a:lnSpc>
              <a:spcAft>
                <a:spcPct val="35000"/>
              </a:spcAft>
            </a:pPr>
            <a:r>
              <a:rPr lang="el-GR" sz="3200" b="1" dirty="0">
                <a:solidFill>
                  <a:srgbClr val="FFFF00"/>
                </a:solidFill>
                <a:latin typeface="Candara" pitchFamily="34" charset="0"/>
                <a:ea typeface="+mn-ea"/>
                <a:cs typeface="+mn-cs"/>
              </a:rPr>
              <a:t>Χρόνια Νεφρική Νόσος και συνυπάρχουσα </a:t>
            </a:r>
            <a:r>
              <a:rPr lang="el-GR" sz="3200" b="1" dirty="0" smtClean="0">
                <a:solidFill>
                  <a:srgbClr val="FFFF00"/>
                </a:solidFill>
                <a:latin typeface="Candara" pitchFamily="34" charset="0"/>
                <a:ea typeface="+mn-ea"/>
                <a:cs typeface="+mn-cs"/>
              </a:rPr>
              <a:t>νοσηρότητα</a:t>
            </a:r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8" y="1203796"/>
            <a:ext cx="8961437" cy="488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7236271" y="6309320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USRDS 2008</a:t>
            </a:r>
            <a:endParaRPr lang="el-GR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9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Παράγοντες Κινδύνου ΧΝΝ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r>
              <a:rPr lang="el-GR" sz="2000" dirty="0" smtClean="0"/>
              <a:t>ΣΑΚΧΑΡΩΔΗΣ ΔΙΑΒΗΤΗΣ</a:t>
            </a:r>
          </a:p>
          <a:p>
            <a:r>
              <a:rPr lang="el-GR" sz="2000" dirty="0" smtClean="0"/>
              <a:t>ΥΠΕΡΤΑΣΗ</a:t>
            </a:r>
          </a:p>
          <a:p>
            <a:r>
              <a:rPr lang="el-GR" sz="2000" dirty="0" smtClean="0"/>
              <a:t>ΑΥΤΟΑΝΟΣΑ ΝΟΣΗΜΑΤΑ</a:t>
            </a:r>
          </a:p>
          <a:p>
            <a:r>
              <a:rPr lang="el-GR" sz="2000" dirty="0" smtClean="0"/>
              <a:t>ΣΥΣΤΗΜΑΤΙΚΕΣ ΛΟΙΜΩΞΕΙΣ</a:t>
            </a:r>
          </a:p>
          <a:p>
            <a:r>
              <a:rPr lang="el-GR" sz="2000" dirty="0" smtClean="0"/>
              <a:t>ΛΟΙΜΩΞΕΙΣ ΟΥΡΟΠΟΙΗΤΙΚΟΥ</a:t>
            </a:r>
          </a:p>
          <a:p>
            <a:r>
              <a:rPr lang="el-GR" sz="2000" dirty="0" smtClean="0"/>
              <a:t>ΝΕΦΡΟΛΙΘΙΑΣΗ</a:t>
            </a:r>
          </a:p>
          <a:p>
            <a:r>
              <a:rPr lang="el-GR" sz="2000" dirty="0" smtClean="0"/>
              <a:t>ΑΠΟΦΡΑΞΗ ΚΑΤΩΤΕΡΟΥ ΟΥΡΟΠΟΙΗΤΙΚΟΥ</a:t>
            </a:r>
          </a:p>
          <a:p>
            <a:r>
              <a:rPr lang="el-GR" sz="2000" dirty="0" smtClean="0"/>
              <a:t>ΝΕΟΠΛΑΣΜΑΤΑ</a:t>
            </a:r>
          </a:p>
          <a:p>
            <a:r>
              <a:rPr lang="el-GR" sz="2000" dirty="0" smtClean="0"/>
              <a:t>ΘΕΤΙΚΟ ΚΛΗΡΟΝΟΜΙΚΟ ΑΝΑΜΝΗΣΤΙΚΟ</a:t>
            </a:r>
          </a:p>
          <a:p>
            <a:r>
              <a:rPr lang="el-GR" sz="2000" dirty="0" smtClean="0"/>
              <a:t>ΑΝΑΡΡΩΣΗ ΑΠΟ ΟΝΑ</a:t>
            </a:r>
          </a:p>
          <a:p>
            <a:r>
              <a:rPr lang="el-GR" sz="2000" dirty="0" smtClean="0"/>
              <a:t>ΕΛΑΤΤΩΣΗ ΝΕΦΡΙΚΗΣ ΜΑΖΑΣ</a:t>
            </a:r>
          </a:p>
          <a:p>
            <a:r>
              <a:rPr lang="el-GR" sz="2000" dirty="0" smtClean="0"/>
              <a:t>ΧΡΗΣΗ ΦΑΡΜΑΚΕΥΤΙΚΩΝ ΟΥΣΙΩΝ</a:t>
            </a:r>
          </a:p>
          <a:p>
            <a:r>
              <a:rPr lang="el-GR" sz="2000" dirty="0" smtClean="0"/>
              <a:t>ΧΑΜΗΛΟ ΣΒ ΚΑΤΑ ΤΗ ΓΕΝΝΗΣΗ</a:t>
            </a:r>
          </a:p>
          <a:p>
            <a:r>
              <a:rPr lang="el-GR" sz="2000" dirty="0" smtClean="0"/>
              <a:t>ΚΟΙΝΩΝΙΚΟ-ΟΙΚΟΝΟΜΙΚΟΙ ΠΑΡΑΓΟΝΤΕΣ</a:t>
            </a:r>
          </a:p>
        </p:txBody>
      </p:sp>
    </p:spTree>
    <p:extLst>
      <p:ext uri="{BB962C8B-B14F-4D97-AF65-F5344CB8AC3E}">
        <p14:creationId xmlns:p14="http://schemas.microsoft.com/office/powerpoint/2010/main" xmlns="" val="28702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0" dirty="0">
                <a:solidFill>
                  <a:srgbClr val="FFFF00"/>
                </a:solidFill>
              </a:rPr>
              <a:t>ΠΡΟΣΕΓΓΙΣΗ ΑΣΘΕΝΟΥΣ ΜΕ ΧΡΟΝΙΑ ΝΕΦΡΙΚΗ ΝΟΣΟ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ΙΣΤΟΡΙΚΟ</a:t>
            </a:r>
          </a:p>
          <a:p>
            <a:endParaRPr lang="el-GR" dirty="0"/>
          </a:p>
          <a:p>
            <a:r>
              <a:rPr lang="el-GR" dirty="0"/>
              <a:t>ΦΥΣΙΚΗ ΕΞΕΤΑΣΗ</a:t>
            </a:r>
          </a:p>
          <a:p>
            <a:endParaRPr lang="el-GR" dirty="0"/>
          </a:p>
          <a:p>
            <a:r>
              <a:rPr lang="el-GR" dirty="0"/>
              <a:t>ΕΡΓΑΣΤΗΡΙΑΚΟΣ ΕΛΕΓΧΟΣ</a:t>
            </a:r>
          </a:p>
        </p:txBody>
      </p:sp>
    </p:spTree>
    <p:extLst>
      <p:ext uri="{BB962C8B-B14F-4D97-AF65-F5344CB8AC3E}">
        <p14:creationId xmlns:p14="http://schemas.microsoft.com/office/powerpoint/2010/main" xmlns="" val="12009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rgbClr val="FFFF00"/>
                </a:solidFill>
              </a:rPr>
              <a:t>Προσέγγιση του ασθενούς με ουραιμικό σύνδρομο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>
                <a:solidFill>
                  <a:srgbClr val="FFFF00"/>
                </a:solidFill>
              </a:rPr>
              <a:t>Λήψη ιστορικού, φυσική </a:t>
            </a:r>
            <a:r>
              <a:rPr lang="el-GR" dirty="0" smtClean="0">
                <a:solidFill>
                  <a:srgbClr val="FFFF00"/>
                </a:solidFill>
              </a:rPr>
              <a:t>εξέταση:</a:t>
            </a:r>
            <a:endParaRPr lang="en-US" dirty="0" smtClean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l-GR" dirty="0" smtClean="0"/>
              <a:t>Αναζήτηση στοιχείων από το ιστορικό που συνδέονται αιτιολογικά με ΧΝΝ - ουραιμικό </a:t>
            </a:r>
            <a:r>
              <a:rPr lang="el-GR" dirty="0"/>
              <a:t>σύνδρομο με έμφαση στην αιτιολογία και τη βαρύτητα της εμφάνισης του. </a:t>
            </a:r>
            <a:endParaRPr lang="el-GR" dirty="0" smtClean="0"/>
          </a:p>
          <a:p>
            <a:pPr lvl="1">
              <a:lnSpc>
                <a:spcPct val="90000"/>
              </a:lnSpc>
            </a:pPr>
            <a:r>
              <a:rPr lang="el-GR" dirty="0" smtClean="0"/>
              <a:t>Πλήρης κλινική εξέταση – αναγνώριση ειδικής σημειολογίας ανά σύστημα που </a:t>
            </a:r>
            <a:r>
              <a:rPr lang="el-GR" dirty="0"/>
              <a:t>αποτελεί έκφραση του ουραιμικού συνδρόμου ή του υποκείμενου νοσήματος.</a:t>
            </a:r>
          </a:p>
        </p:txBody>
      </p:sp>
    </p:spTree>
    <p:extLst>
      <p:ext uri="{BB962C8B-B14F-4D97-AF65-F5344CB8AC3E}">
        <p14:creationId xmlns:p14="http://schemas.microsoft.com/office/powerpoint/2010/main" xmlns="" val="16919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rgbClr val="FFFF00"/>
                </a:solidFill>
              </a:rPr>
              <a:t>Προσέγγιση του ασθενούς με ουραιμικό σύνδρομο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Εργαστηριακή </a:t>
            </a:r>
            <a:r>
              <a:rPr lang="el-GR" dirty="0" smtClean="0">
                <a:solidFill>
                  <a:srgbClr val="FFFF00"/>
                </a:solidFill>
              </a:rPr>
              <a:t>Διερεύνηση: </a:t>
            </a:r>
          </a:p>
          <a:p>
            <a:pPr lvl="1"/>
            <a:r>
              <a:rPr lang="el-GR" dirty="0" smtClean="0"/>
              <a:t>Διερεύνηση </a:t>
            </a:r>
            <a:r>
              <a:rPr lang="el-GR" dirty="0"/>
              <a:t>σημαντικών εργαστηριακών δεδομένων (εκτίμηση νεφρικής λειτουργίας, οξεοβασικής ισορροπίας, ηλεκτρολυτικών διαταραχών, αναιμίας) κατά την αρχική εξέταση και κατά τη διάρκεια της παρακολούθησης. </a:t>
            </a:r>
          </a:p>
        </p:txBody>
      </p:sp>
    </p:spTree>
    <p:extLst>
      <p:ext uri="{BB962C8B-B14F-4D97-AF65-F5344CB8AC3E}">
        <p14:creationId xmlns:p14="http://schemas.microsoft.com/office/powerpoint/2010/main" xmlns="" val="20324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rgbClr val="FFFF00"/>
                </a:solidFill>
              </a:rPr>
              <a:t>Προσέγγιση του ασθενούς με ουραιμικό σύνδρομο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Κατά σύστημα προσέγγιση</a:t>
            </a:r>
            <a:r>
              <a:rPr lang="el-GR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l-GR" dirty="0" smtClean="0"/>
              <a:t>Ευαισθητοποίηση </a:t>
            </a:r>
            <a:r>
              <a:rPr lang="el-GR" dirty="0"/>
              <a:t>για τα κύρια συμπτώματα που θα πρέπει να αναζητηθούν από το αναπνευστικό, το καρδιαγγειακό, το γαστρεντερικό και το νευρικό σύστημα και την αναζήτηση πιθανής κόπωσης λόγω αναιμίας ή καχεξίας λόγω </a:t>
            </a:r>
            <a:r>
              <a:rPr lang="el-GR" dirty="0" err="1"/>
              <a:t>υπερκαταβολισμού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793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rgbClr val="FFFF00"/>
                </a:solidFill>
              </a:rPr>
              <a:t>Προσέγγιση του ασθενούς με ουραιμικό σύνδρομο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 dirty="0" smtClean="0"/>
              <a:t>Ενημέρωση </a:t>
            </a:r>
            <a:r>
              <a:rPr lang="el-GR" sz="2800" dirty="0"/>
              <a:t>του ασθενούς για τους τρόπους υποκατάστασης της νεφρικής λειτουργίας με αιμοκάθαρση ή </a:t>
            </a:r>
            <a:r>
              <a:rPr lang="el-GR" sz="2800" dirty="0" smtClean="0"/>
              <a:t>περιτοναϊκή </a:t>
            </a:r>
            <a:r>
              <a:rPr lang="el-GR" sz="2800" dirty="0"/>
              <a:t>κάθαρση, επεξήγηση των πλεονεκτημάτων και των μειονεκτημάτων της κάθε μεθόδου, και προετοιμασία του ασθενούς για την </a:t>
            </a:r>
            <a:r>
              <a:rPr lang="el-GR" sz="2800" dirty="0" smtClean="0"/>
              <a:t>έγκαιρη </a:t>
            </a:r>
            <a:r>
              <a:rPr lang="el-GR" sz="2800" dirty="0"/>
              <a:t>ένταξη του σε πρόγραμμα εξωνεφρικής κάθαρσης.</a:t>
            </a:r>
          </a:p>
        </p:txBody>
      </p:sp>
    </p:spTree>
    <p:extLst>
      <p:ext uri="{BB962C8B-B14F-4D97-AF65-F5344CB8AC3E}">
        <p14:creationId xmlns:p14="http://schemas.microsoft.com/office/powerpoint/2010/main" xmlns="" val="9448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rgbClr val="FFFF00"/>
                </a:solidFill>
                <a:latin typeface="Century Gothic" pitchFamily="34" charset="0"/>
              </a:rPr>
              <a:t>Ορισμός Χρόνιας Νεφρικής Νόσου (ΧΝΝ)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8313" y="1484313"/>
            <a:ext cx="8135937" cy="100806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FF00"/>
                </a:solidFill>
                <a:latin typeface="Century Gothic" pitchFamily="34" charset="0"/>
              </a:rPr>
              <a:t> Διαταραχή της δομής ή της λειτουργίας του νεφρού η οποία είναι παρούσα για &gt; 3 μήνες και έχει επιπλοκές  για την υγεία.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43609" y="6424613"/>
            <a:ext cx="810039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Century Gothic" pitchFamily="34" charset="0"/>
                <a:cs typeface="+mn-cs"/>
              </a:rPr>
              <a:t>KDIGO 2012 Clinical Practice Guideline</a:t>
            </a:r>
            <a:r>
              <a:rPr lang="el-GR" sz="1200" i="1" dirty="0">
                <a:latin typeface="Century Gothic" pitchFamily="34" charset="0"/>
                <a:cs typeface="+mn-cs"/>
              </a:rPr>
              <a:t> </a:t>
            </a:r>
            <a:r>
              <a:rPr lang="en-US" sz="1200" i="1" dirty="0">
                <a:latin typeface="Century Gothic" pitchFamily="34" charset="0"/>
                <a:cs typeface="+mn-cs"/>
              </a:rPr>
              <a:t>for the Evaluation and Management of</a:t>
            </a:r>
            <a:r>
              <a:rPr lang="el-GR" sz="1200" i="1" dirty="0">
                <a:latin typeface="Century Gothic" pitchFamily="34" charset="0"/>
                <a:cs typeface="+mn-cs"/>
              </a:rPr>
              <a:t> </a:t>
            </a:r>
            <a:r>
              <a:rPr lang="en-US" sz="1200" i="1" dirty="0">
                <a:latin typeface="Century Gothic" pitchFamily="34" charset="0"/>
                <a:cs typeface="+mn-cs"/>
              </a:rPr>
              <a:t>Chronic Kidney Disease</a:t>
            </a:r>
            <a:endParaRPr lang="el-GR" sz="1200" i="1" kern="0" dirty="0">
              <a:solidFill>
                <a:srgbClr val="5F5F5F"/>
              </a:solidFill>
              <a:latin typeface="Century Gothic" pitchFamily="34" charset="0"/>
              <a:cs typeface="+mn-cs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141663"/>
            <a:ext cx="9144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3083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rgbClr val="FFFF00"/>
                </a:solidFill>
              </a:rPr>
              <a:t>Προσέγγιση του ασθενούς με ουραιμικό σύνδρομο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Ενημέρωση του ασθενούς με ουραιμικό σύνδρομο για νεφρική μεταμόσχευση:</a:t>
            </a:r>
            <a:endParaRPr lang="el-GR" dirty="0">
              <a:solidFill>
                <a:srgbClr val="FFFF00"/>
              </a:solidFill>
            </a:endParaRPr>
          </a:p>
          <a:p>
            <a:pPr lvl="1"/>
            <a:r>
              <a:rPr lang="el-GR" dirty="0"/>
              <a:t>Ενημέρωση του ασθενούς για τη νεφρική μεταμόσχευση, διερεύνηση ύπαρξης κατάλληλου δότη νεφρικού μοσχεύματος από το οικογενειακό περιβάλλον, εξήγηση πλεονεκτημάτων και πιθανών επιπλοκών της νεφρικής μεταμόσχευσης.</a:t>
            </a:r>
          </a:p>
        </p:txBody>
      </p:sp>
    </p:spTree>
    <p:extLst>
      <p:ext uri="{BB962C8B-B14F-4D97-AF65-F5344CB8AC3E}">
        <p14:creationId xmlns:p14="http://schemas.microsoft.com/office/powerpoint/2010/main" xmlns="" val="4163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rgbClr val="FFFF00"/>
                </a:solidFill>
              </a:rPr>
              <a:t>Προσέγγιση του ασθενούς με ουραιμικό σύνδρομο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 b="1" dirty="0">
                <a:solidFill>
                  <a:srgbClr val="FFFF00"/>
                </a:solidFill>
              </a:rPr>
              <a:t>Ψυχολογικά, </a:t>
            </a:r>
            <a:r>
              <a:rPr lang="el-GR" sz="2800" b="1" dirty="0" err="1">
                <a:solidFill>
                  <a:srgbClr val="FFFF00"/>
                </a:solidFill>
              </a:rPr>
              <a:t>κοινωνικο</a:t>
            </a:r>
            <a:r>
              <a:rPr lang="el-GR" sz="2800" b="1" dirty="0">
                <a:solidFill>
                  <a:srgbClr val="FFFF00"/>
                </a:solidFill>
              </a:rPr>
              <a:t>-οικονομικά και νομικά θέματα:</a:t>
            </a:r>
            <a:endParaRPr lang="el-GR" sz="2800" dirty="0">
              <a:solidFill>
                <a:srgbClr val="FFFF00"/>
              </a:solidFill>
            </a:endParaRPr>
          </a:p>
          <a:p>
            <a:pPr lvl="1"/>
            <a:r>
              <a:rPr lang="el-GR" sz="2400" dirty="0"/>
              <a:t>Περιγραφή των συνήθων ψυχολογικών διαταραχών των ασθενών με τελικό στάδιο νεφρικής ανεπάρκειας, των ασθενών που υποβάλλονται σε αιμοκάθαρση ή </a:t>
            </a:r>
            <a:r>
              <a:rPr lang="el-GR" sz="2400" dirty="0" smtClean="0"/>
              <a:t>περιτοναϊκή </a:t>
            </a:r>
            <a:r>
              <a:rPr lang="el-GR" sz="2400" dirty="0"/>
              <a:t>κάθαρση και των ασθενών που έχουν </a:t>
            </a:r>
            <a:r>
              <a:rPr lang="el-GR" sz="2400" dirty="0" smtClean="0"/>
              <a:t>υποβληθεί </a:t>
            </a:r>
            <a:r>
              <a:rPr lang="el-GR" sz="2400" dirty="0"/>
              <a:t>σε νεφρική μεταμόσχευση. Ηθικά διλήμματα που προκύπτουν από τις μεταμοσχεύσεις από ζώντες ή πτωματικούς δότες.</a:t>
            </a:r>
          </a:p>
        </p:txBody>
      </p:sp>
    </p:spTree>
    <p:extLst>
      <p:ext uri="{BB962C8B-B14F-4D97-AF65-F5344CB8AC3E}">
        <p14:creationId xmlns:p14="http://schemas.microsoft.com/office/powerpoint/2010/main" xmlns="" val="22283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>
                <a:solidFill>
                  <a:srgbClr val="FFFF00"/>
                </a:solidFill>
              </a:rPr>
              <a:t>ΚΛΙΝΙΚΕΣ ΕΚΔΗΛΩΣΕΙΣ  ΟΥΡΑΙΜΙΚΟΥ ΣΥΝΔΡΟΜΟΥ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ΑΙΜΟΠΟΙΗΤΙΚΟ ΣΥΣΤΗΜΑ</a:t>
            </a:r>
          </a:p>
          <a:p>
            <a:pPr lvl="1"/>
            <a:r>
              <a:rPr lang="el-GR" sz="3200" dirty="0" smtClean="0"/>
              <a:t>Αναιμία</a:t>
            </a:r>
            <a:endParaRPr lang="el-GR" sz="3200" dirty="0"/>
          </a:p>
          <a:p>
            <a:pPr lvl="1"/>
            <a:r>
              <a:rPr lang="el-GR" sz="3200" dirty="0" smtClean="0"/>
              <a:t>Αιμορραγική </a:t>
            </a:r>
            <a:r>
              <a:rPr lang="el-GR" sz="3200" dirty="0"/>
              <a:t>διάθεση</a:t>
            </a:r>
          </a:p>
        </p:txBody>
      </p:sp>
    </p:spTree>
    <p:extLst>
      <p:ext uri="{BB962C8B-B14F-4D97-AF65-F5344CB8AC3E}">
        <p14:creationId xmlns:p14="http://schemas.microsoft.com/office/powerpoint/2010/main" xmlns="" val="8660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FFFF00"/>
                </a:solidFill>
              </a:rPr>
              <a:t>ΑΝΑΙΜΙΑ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Ελαττωμένη παραγωγή </a:t>
            </a:r>
            <a:r>
              <a:rPr lang="el-GR" dirty="0" err="1"/>
              <a:t>ερυθροποιητίνης</a:t>
            </a:r>
            <a:endParaRPr lang="el-GR" dirty="0"/>
          </a:p>
          <a:p>
            <a:r>
              <a:rPr lang="el-GR" dirty="0" smtClean="0"/>
              <a:t>Σιδηροπενία </a:t>
            </a:r>
            <a:endParaRPr lang="el-GR" dirty="0"/>
          </a:p>
          <a:p>
            <a:r>
              <a:rPr lang="el-GR" dirty="0" smtClean="0"/>
              <a:t>Έλλειψη </a:t>
            </a:r>
            <a:r>
              <a:rPr lang="el-GR" dirty="0" err="1"/>
              <a:t>Βιτ</a:t>
            </a:r>
            <a:r>
              <a:rPr lang="el-GR" dirty="0"/>
              <a:t> Β12, </a:t>
            </a:r>
            <a:r>
              <a:rPr lang="el-GR" dirty="0" err="1" smtClean="0"/>
              <a:t>φυλλικού</a:t>
            </a:r>
            <a:r>
              <a:rPr lang="el-GR" dirty="0" smtClean="0"/>
              <a:t> </a:t>
            </a:r>
            <a:r>
              <a:rPr lang="el-GR" dirty="0"/>
              <a:t>οξέως</a:t>
            </a:r>
          </a:p>
          <a:p>
            <a:r>
              <a:rPr lang="el-GR" dirty="0"/>
              <a:t>Ελαττωμένος χρόνος ζωής </a:t>
            </a:r>
            <a:r>
              <a:rPr lang="el-GR" dirty="0" err="1"/>
              <a:t>ερυθροκυττάρων</a:t>
            </a:r>
            <a:endParaRPr lang="el-GR" dirty="0"/>
          </a:p>
          <a:p>
            <a:r>
              <a:rPr lang="el-GR" dirty="0" err="1" smtClean="0"/>
              <a:t>Υπερπαραθυρεοειδισμός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371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FFFF00"/>
                </a:solidFill>
              </a:rPr>
              <a:t>ΑΝΑΙΜΙΑ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Έναρξη: Στάδιο ΙΙΙ ΧΝΝ (</a:t>
            </a:r>
            <a:r>
              <a:rPr lang="en-US" dirty="0" smtClean="0"/>
              <a:t>GFR&lt; 35ml/min/1.73m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l-GR" dirty="0" smtClean="0"/>
              <a:t>Χαρακτηριστικά</a:t>
            </a:r>
            <a:r>
              <a:rPr lang="el-GR" dirty="0"/>
              <a:t>: </a:t>
            </a:r>
            <a:r>
              <a:rPr lang="el-GR" dirty="0" err="1"/>
              <a:t>ορθόχρωμη</a:t>
            </a:r>
            <a:r>
              <a:rPr lang="el-GR" dirty="0"/>
              <a:t>- </a:t>
            </a:r>
            <a:r>
              <a:rPr lang="el-GR" dirty="0" err="1" smtClean="0"/>
              <a:t>ορθοκυτταρική</a:t>
            </a:r>
            <a:endParaRPr lang="el-GR" dirty="0"/>
          </a:p>
          <a:p>
            <a:r>
              <a:rPr lang="el-GR" dirty="0"/>
              <a:t>Αντιμετώπιση: </a:t>
            </a:r>
            <a:endParaRPr lang="el-GR" dirty="0" smtClean="0"/>
          </a:p>
          <a:p>
            <a:pPr lvl="1"/>
            <a:r>
              <a:rPr lang="el-GR" dirty="0" smtClean="0"/>
              <a:t>Εξωγενής </a:t>
            </a:r>
            <a:r>
              <a:rPr lang="el-GR" dirty="0"/>
              <a:t>χορήγηση </a:t>
            </a:r>
            <a:r>
              <a:rPr lang="el-GR" dirty="0" err="1" smtClean="0"/>
              <a:t>ερυθροποιητίνης</a:t>
            </a:r>
            <a:r>
              <a:rPr lang="en-US" dirty="0" smtClean="0"/>
              <a:t> (EPO)</a:t>
            </a:r>
            <a:endParaRPr lang="el-GR" dirty="0" smtClean="0"/>
          </a:p>
          <a:p>
            <a:pPr lvl="1"/>
            <a:r>
              <a:rPr lang="el-GR" dirty="0" smtClean="0"/>
              <a:t>Σίδηρος</a:t>
            </a:r>
          </a:p>
          <a:p>
            <a:pPr lvl="1"/>
            <a:r>
              <a:rPr lang="el-GR" dirty="0" smtClean="0"/>
              <a:t>Φυλλικού οξέως</a:t>
            </a:r>
            <a:endParaRPr lang="el-GR" dirty="0"/>
          </a:p>
          <a:p>
            <a:pPr lvl="1"/>
            <a:r>
              <a:rPr lang="el-GR" dirty="0" smtClean="0"/>
              <a:t>Στόχος </a:t>
            </a:r>
            <a:r>
              <a:rPr lang="el-GR" dirty="0"/>
              <a:t>: Αιμοσφαιρίνη &gt; 11 </a:t>
            </a:r>
            <a:r>
              <a:rPr lang="en-US" dirty="0"/>
              <a:t>gr</a:t>
            </a:r>
            <a:r>
              <a:rPr lang="el-GR" dirty="0"/>
              <a:t>/</a:t>
            </a:r>
            <a:r>
              <a:rPr lang="en-US" dirty="0" smtClean="0"/>
              <a:t>dl</a:t>
            </a:r>
            <a:r>
              <a:rPr lang="el-GR" dirty="0" smtClean="0"/>
              <a:t> (</a:t>
            </a:r>
            <a:r>
              <a:rPr lang="en-US" dirty="0" err="1" smtClean="0"/>
              <a:t>Ht</a:t>
            </a:r>
            <a:r>
              <a:rPr lang="el-GR" dirty="0" smtClean="0"/>
              <a:t> </a:t>
            </a:r>
            <a:r>
              <a:rPr lang="el-GR" dirty="0"/>
              <a:t>&gt; 33</a:t>
            </a:r>
            <a:r>
              <a:rPr lang="el-GR" dirty="0" smtClean="0"/>
              <a:t>%</a:t>
            </a:r>
            <a:r>
              <a:rPr lang="en-US" dirty="0" smtClean="0"/>
              <a:t>)</a:t>
            </a:r>
            <a:endParaRPr lang="el-GR" dirty="0"/>
          </a:p>
          <a:p>
            <a:pPr lvl="1"/>
            <a:r>
              <a:rPr lang="el-GR" dirty="0" smtClean="0"/>
              <a:t>Επιπλοκές</a:t>
            </a:r>
            <a:r>
              <a:rPr lang="en-US" dirty="0" smtClean="0"/>
              <a:t> EPO</a:t>
            </a:r>
            <a:r>
              <a:rPr lang="el-GR" dirty="0" smtClean="0"/>
              <a:t> :</a:t>
            </a:r>
            <a:endParaRPr lang="en-US" dirty="0" smtClean="0"/>
          </a:p>
          <a:p>
            <a:pPr lvl="2"/>
            <a:r>
              <a:rPr lang="en-US" dirty="0" smtClean="0"/>
              <a:t>Y</a:t>
            </a:r>
            <a:r>
              <a:rPr lang="el-GR" dirty="0" err="1" smtClean="0"/>
              <a:t>πέρταση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σπασμοί- θρομβώσεις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37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>
                <a:solidFill>
                  <a:srgbClr val="FFFF00"/>
                </a:solidFill>
              </a:rPr>
              <a:t>ΚΛΙΝΙΚΕΣ ΕΚΔΗΛΩΣΕΙΣ  ΟΥΡΑΙΜΙΚΟΥ ΣΥΝΔΡΟΜΟΥ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ΚΑΡΔΙΑΓΓΕΙΑΚΟ ΣΥΣΤΗΜΑ</a:t>
            </a:r>
            <a:endParaRPr lang="el-G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3200" dirty="0" smtClean="0"/>
              <a:t>Δύσπνοια</a:t>
            </a:r>
            <a:endParaRPr lang="el-GR" sz="3200" dirty="0"/>
          </a:p>
          <a:p>
            <a:pPr lvl="1"/>
            <a:r>
              <a:rPr lang="el-GR" sz="3200" dirty="0"/>
              <a:t>Βήχας</a:t>
            </a:r>
          </a:p>
          <a:p>
            <a:pPr lvl="1"/>
            <a:r>
              <a:rPr lang="el-GR" sz="3200" dirty="0"/>
              <a:t>Οίδημα</a:t>
            </a:r>
          </a:p>
          <a:p>
            <a:pPr lvl="1"/>
            <a:r>
              <a:rPr lang="el-GR" sz="3200" dirty="0"/>
              <a:t>Υπέρταση</a:t>
            </a:r>
          </a:p>
          <a:p>
            <a:pPr lvl="1"/>
            <a:r>
              <a:rPr lang="el-GR" sz="3200" dirty="0"/>
              <a:t>Θωρακικό ά</a:t>
            </a:r>
            <a:r>
              <a:rPr lang="el-GR" sz="3200" dirty="0" smtClean="0"/>
              <a:t>λγος</a:t>
            </a:r>
            <a:endParaRPr lang="el-GR" sz="3200" dirty="0"/>
          </a:p>
          <a:p>
            <a:pPr lvl="1"/>
            <a:r>
              <a:rPr lang="el-GR" sz="3200" dirty="0"/>
              <a:t>Αρρυθμίες</a:t>
            </a:r>
          </a:p>
        </p:txBody>
      </p:sp>
    </p:spTree>
    <p:extLst>
      <p:ext uri="{BB962C8B-B14F-4D97-AF65-F5344CB8AC3E}">
        <p14:creationId xmlns:p14="http://schemas.microsoft.com/office/powerpoint/2010/main" xmlns="" val="39859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>
                <a:solidFill>
                  <a:srgbClr val="FFFF00"/>
                </a:solidFill>
              </a:rPr>
              <a:t>ΚΛΙΝΙΚΕΣ ΕΚΔΗΛΩΣΕΙΣ  ΟΥΡΑΙΜΙΚΟΥ ΣΥΝΔΡΟΜΟΥ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ΠΕΠΤΙΚΟ ΣΥΣΤΗΜΑ</a:t>
            </a:r>
          </a:p>
          <a:p>
            <a:pPr lvl="1"/>
            <a:r>
              <a:rPr lang="el-GR" sz="3200" dirty="0" smtClean="0"/>
              <a:t>Ανορεξία</a:t>
            </a:r>
            <a:endParaRPr lang="el-GR" sz="3200" dirty="0"/>
          </a:p>
          <a:p>
            <a:pPr lvl="1"/>
            <a:r>
              <a:rPr lang="el-GR" sz="3200" dirty="0" smtClean="0"/>
              <a:t>Ναυτία - έμετοι</a:t>
            </a:r>
            <a:endParaRPr lang="el-GR" sz="3200" dirty="0"/>
          </a:p>
          <a:p>
            <a:pPr lvl="1"/>
            <a:r>
              <a:rPr lang="el-GR" sz="3200" dirty="0"/>
              <a:t>Στοματίτιδα</a:t>
            </a:r>
          </a:p>
          <a:p>
            <a:pPr lvl="1"/>
            <a:r>
              <a:rPr lang="el-GR" sz="3200" dirty="0"/>
              <a:t>Πεπτικό έλκος</a:t>
            </a:r>
          </a:p>
          <a:p>
            <a:pPr lvl="1"/>
            <a:r>
              <a:rPr lang="el-GR" sz="3200" dirty="0"/>
              <a:t>Παγκρεατίτιδα</a:t>
            </a:r>
          </a:p>
        </p:txBody>
      </p:sp>
    </p:spTree>
    <p:extLst>
      <p:ext uri="{BB962C8B-B14F-4D97-AF65-F5344CB8AC3E}">
        <p14:creationId xmlns:p14="http://schemas.microsoft.com/office/powerpoint/2010/main" xmlns="" val="18357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>
                <a:solidFill>
                  <a:srgbClr val="FFFF00"/>
                </a:solidFill>
              </a:rPr>
              <a:t>ΚΛΙΝΙΚΕΣ ΕΚΔΗΛΩΣΕΙΣ  ΟΥΡΑΙΜΙΚΟΥ ΣΥΝΔΡΟΜΟΥ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ΝΕΥΡΙΚΟ ΣΥΣΤΗΜΑ</a:t>
            </a:r>
          </a:p>
          <a:p>
            <a:pPr lvl="1">
              <a:lnSpc>
                <a:spcPct val="90000"/>
              </a:lnSpc>
            </a:pPr>
            <a:r>
              <a:rPr lang="el-GR" sz="3200" dirty="0" smtClean="0"/>
              <a:t>Διαταραχές </a:t>
            </a:r>
            <a:r>
              <a:rPr lang="el-GR" sz="3200" dirty="0"/>
              <a:t>μνήμης</a:t>
            </a:r>
          </a:p>
          <a:p>
            <a:pPr lvl="1">
              <a:lnSpc>
                <a:spcPct val="90000"/>
              </a:lnSpc>
            </a:pPr>
            <a:r>
              <a:rPr lang="el-GR" sz="3200" dirty="0"/>
              <a:t>Σύγχυση</a:t>
            </a:r>
          </a:p>
          <a:p>
            <a:pPr lvl="1">
              <a:lnSpc>
                <a:spcPct val="90000"/>
              </a:lnSpc>
            </a:pPr>
            <a:r>
              <a:rPr lang="el-GR" sz="3200" dirty="0"/>
              <a:t>Αιμωδίες</a:t>
            </a:r>
          </a:p>
          <a:p>
            <a:pPr lvl="1">
              <a:lnSpc>
                <a:spcPct val="90000"/>
              </a:lnSpc>
            </a:pPr>
            <a:r>
              <a:rPr lang="el-GR" sz="3200" dirty="0"/>
              <a:t>Τρόμος</a:t>
            </a:r>
          </a:p>
          <a:p>
            <a:pPr lvl="1">
              <a:lnSpc>
                <a:spcPct val="90000"/>
              </a:lnSpc>
            </a:pPr>
            <a:r>
              <a:rPr lang="el-GR" sz="3200" dirty="0"/>
              <a:t>«ανήσυχα πόδια»</a:t>
            </a:r>
          </a:p>
          <a:p>
            <a:pPr lvl="1">
              <a:lnSpc>
                <a:spcPct val="90000"/>
              </a:lnSpc>
            </a:pPr>
            <a:r>
              <a:rPr lang="el-GR" sz="3200" dirty="0" smtClean="0"/>
              <a:t>Μυϊκές </a:t>
            </a:r>
            <a:r>
              <a:rPr lang="el-GR" sz="3200" dirty="0"/>
              <a:t>κράμπες</a:t>
            </a:r>
          </a:p>
          <a:p>
            <a:pPr lvl="1">
              <a:lnSpc>
                <a:spcPct val="90000"/>
              </a:lnSpc>
            </a:pPr>
            <a:r>
              <a:rPr lang="el-GR" sz="3200" dirty="0"/>
              <a:t>Επιληψία</a:t>
            </a:r>
          </a:p>
        </p:txBody>
      </p:sp>
    </p:spTree>
    <p:extLst>
      <p:ext uri="{BB962C8B-B14F-4D97-AF65-F5344CB8AC3E}">
        <p14:creationId xmlns:p14="http://schemas.microsoft.com/office/powerpoint/2010/main" xmlns="" val="11062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>
                <a:solidFill>
                  <a:srgbClr val="FFFF00"/>
                </a:solidFill>
              </a:rPr>
              <a:t>ΚΛΙΝΙΚΕΣ ΕΚΔΗΛΩΣΕΙΣ  ΟΥΡΑΙΜΙΚΟΥ ΣΥΝΔΡΟΜΟΥ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ΑΝΟΣΟΠΟΙΗΤΙΚΟ ΣΥΣΤΗΜΑ</a:t>
            </a:r>
          </a:p>
          <a:p>
            <a:pPr lvl="1"/>
            <a:r>
              <a:rPr lang="el-GR" sz="3200" dirty="0" smtClean="0"/>
              <a:t>Μειωμένη </a:t>
            </a:r>
            <a:r>
              <a:rPr lang="el-GR" sz="3200" dirty="0"/>
              <a:t>άμυνα στις λοιμώξεις</a:t>
            </a:r>
          </a:p>
          <a:p>
            <a:pPr lvl="1"/>
            <a:r>
              <a:rPr lang="el-GR" sz="3200" dirty="0"/>
              <a:t>Ελαττωμένη απάντηση στους εμβολιασμούς</a:t>
            </a:r>
          </a:p>
          <a:p>
            <a:pPr lvl="1"/>
            <a:r>
              <a:rPr lang="el-GR" sz="3200" dirty="0"/>
              <a:t>Αυξημένη επίπτωση </a:t>
            </a:r>
            <a:r>
              <a:rPr lang="el-GR" sz="3200" dirty="0" smtClean="0"/>
              <a:t>νεοπλασμάτων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37671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>
                <a:solidFill>
                  <a:srgbClr val="FFFF00"/>
                </a:solidFill>
              </a:rPr>
              <a:t>ΚΛΙΝΙΚΕΣ ΕΚΔΗΛΩΣΕΙΣ  ΟΥΡΑΙΜΙΚΟΥ ΣΥΝΔΡΟΜΟΥ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ΕΝΔΟΚΡΙΝΙΚΟ ΣΥΣΤΗΜΑ</a:t>
            </a:r>
          </a:p>
          <a:p>
            <a:pPr lvl="1"/>
            <a:r>
              <a:rPr lang="el-GR" sz="3200" dirty="0" smtClean="0"/>
              <a:t>Αντίσταση </a:t>
            </a:r>
            <a:r>
              <a:rPr lang="el-GR" sz="3200" dirty="0"/>
              <a:t>στην ινσουλίνη</a:t>
            </a:r>
          </a:p>
          <a:p>
            <a:pPr lvl="1"/>
            <a:r>
              <a:rPr lang="el-GR" sz="3200" dirty="0"/>
              <a:t>Επιβράδυνση της ανάπτυξης</a:t>
            </a:r>
          </a:p>
          <a:p>
            <a:pPr lvl="1"/>
            <a:r>
              <a:rPr lang="el-GR" sz="3200" dirty="0"/>
              <a:t>Ανικανότητα </a:t>
            </a:r>
          </a:p>
          <a:p>
            <a:pPr lvl="1"/>
            <a:r>
              <a:rPr lang="el-GR" sz="3200" dirty="0"/>
              <a:t>Αμηνόρροια</a:t>
            </a:r>
          </a:p>
          <a:p>
            <a:pPr lvl="1"/>
            <a:r>
              <a:rPr lang="el-GR" sz="3200" dirty="0" smtClean="0"/>
              <a:t>Οστική νόσος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31825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Χρόνια Νεφρική Νόσος - Ορισμός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Νεφρική βλάβη ή ελάττωση της νεφρικής λειτουργίας (</a:t>
            </a:r>
            <a:r>
              <a:rPr lang="en-US" dirty="0" smtClean="0"/>
              <a:t>GFR &lt; 60ml/min/1.73m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r>
              <a:rPr lang="el-GR" dirty="0" smtClean="0"/>
              <a:t>για χρονικό διάστημα &gt; 3 μηνών</a:t>
            </a:r>
          </a:p>
          <a:p>
            <a:pPr marL="0" indent="0">
              <a:buNone/>
            </a:pPr>
            <a:r>
              <a:rPr lang="el-GR" dirty="0" smtClean="0"/>
              <a:t>Η αιτιολογία είναι επιθυμητή αλλά όχι απαραίτητη για τη διάγνωση</a:t>
            </a:r>
          </a:p>
          <a:p>
            <a:pPr marL="0" indent="0">
              <a:buNone/>
            </a:pPr>
            <a:r>
              <a:rPr lang="el-GR" sz="3500" dirty="0" smtClean="0">
                <a:solidFill>
                  <a:srgbClr val="FFFF00"/>
                </a:solidFill>
              </a:rPr>
              <a:t>ΝΕΦΡΙΚΗ ΒΛΑΒΗ:</a:t>
            </a:r>
          </a:p>
          <a:p>
            <a:r>
              <a:rPr lang="el-GR" dirty="0" smtClean="0"/>
              <a:t>Ευρήματα νεφρικής βιοψίας</a:t>
            </a:r>
          </a:p>
          <a:p>
            <a:r>
              <a:rPr lang="el-GR" dirty="0" smtClean="0"/>
              <a:t>Πρωτεϊνουρία</a:t>
            </a:r>
          </a:p>
          <a:p>
            <a:r>
              <a:rPr lang="el-GR" dirty="0" smtClean="0"/>
              <a:t>Παθολογικό ίζημα ούρων</a:t>
            </a:r>
          </a:p>
          <a:p>
            <a:r>
              <a:rPr lang="el-GR" dirty="0" smtClean="0"/>
              <a:t>Παθολογικά ευρήματα βιοχημικού ελέγχου</a:t>
            </a:r>
          </a:p>
          <a:p>
            <a:r>
              <a:rPr lang="el-GR" dirty="0" smtClean="0"/>
              <a:t>Παθολογικά ευρήματα απεικονιστικού ελέγχου</a:t>
            </a:r>
          </a:p>
        </p:txBody>
      </p:sp>
    </p:spTree>
    <p:extLst>
      <p:ext uri="{BB962C8B-B14F-4D97-AF65-F5344CB8AC3E}">
        <p14:creationId xmlns:p14="http://schemas.microsoft.com/office/powerpoint/2010/main" xmlns="" val="31920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1470025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l-GR" sz="4800" dirty="0" smtClean="0">
                <a:solidFill>
                  <a:srgbClr val="FFFF00"/>
                </a:solidFill>
              </a:rPr>
              <a:t>ΟΣΤΙΚΗ ΝΟΣΟΣ</a:t>
            </a:r>
            <a:endParaRPr lang="el-GR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  <a:cs typeface="Times New Roman" pitchFamily="18" charset="0"/>
              </a:rPr>
              <a:t>Μεταβολισμός της βιταμίνης </a:t>
            </a:r>
            <a:r>
              <a:rPr lang="en-AU" sz="4000" dirty="0" smtClean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  <a:cs typeface="Times New Roman" pitchFamily="18" charset="0"/>
              </a:rPr>
              <a:t>D</a:t>
            </a:r>
          </a:p>
        </p:txBody>
      </p:sp>
      <p:sp>
        <p:nvSpPr>
          <p:cNvPr id="59395" name="Line 3"/>
          <p:cNvSpPr>
            <a:spLocks noChangeAspect="1" noChangeShapeType="1"/>
          </p:cNvSpPr>
          <p:nvPr/>
        </p:nvSpPr>
        <p:spPr bwMode="auto">
          <a:xfrm rot="5384103">
            <a:off x="6588125" y="4989513"/>
            <a:ext cx="11461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172" name="Text Box 4"/>
          <p:cNvSpPr txBox="1">
            <a:spLocks noChangeAspect="1" noChangeArrowheads="1"/>
          </p:cNvSpPr>
          <p:nvPr/>
        </p:nvSpPr>
        <p:spPr bwMode="auto">
          <a:xfrm rot="-5400000">
            <a:off x="6273006" y="4772819"/>
            <a:ext cx="14065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1400" b="1" dirty="0">
                <a:latin typeface="Times New Roman" pitchFamily="18" charset="0"/>
                <a:cs typeface="Times New Roman" pitchFamily="18" charset="0"/>
              </a:rPr>
              <a:t>24-hydroxylase</a:t>
            </a:r>
            <a:endParaRPr lang="en-A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ChangeAspect="1" noChangeArrowheads="1"/>
          </p:cNvSpPr>
          <p:nvPr/>
        </p:nvSpPr>
        <p:spPr bwMode="auto">
          <a:xfrm>
            <a:off x="6494462" y="5610225"/>
            <a:ext cx="1776153" cy="508794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10000"/>
              </a:spcBef>
            </a:pPr>
            <a:r>
              <a:rPr lang="en-AU" sz="1400" b="1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24,25(OH)</a:t>
            </a:r>
            <a:r>
              <a:rPr lang="en-AU" sz="1400" b="1" baseline="-30000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sz="1400" b="1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AU" sz="1400" b="1" baseline="-25000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AU" sz="1400" b="1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pPr>
              <a:spcBef>
                <a:spcPct val="10000"/>
              </a:spcBef>
            </a:pPr>
            <a:r>
              <a:rPr lang="en-AU" sz="1400" b="1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l-GR" sz="1400" b="1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sz="1400" b="1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,24,25(OH)</a:t>
            </a:r>
            <a:r>
              <a:rPr lang="en-AU" sz="1400" b="1" baseline="-25000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sz="1400" b="1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AU" sz="1400" b="1" baseline="-25000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400" b="1" baseline="-25000" dirty="0">
              <a:solidFill>
                <a:srgbClr val="004C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spect="1" noChangeArrowheads="1"/>
          </p:cNvSpPr>
          <p:nvPr/>
        </p:nvSpPr>
        <p:spPr bwMode="auto">
          <a:xfrm>
            <a:off x="1585913" y="4030663"/>
            <a:ext cx="1957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1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Plants: ergosterol </a:t>
            </a:r>
            <a:br>
              <a:rPr lang="en-AU" sz="1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sz="1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AU" sz="1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AU" sz="1400" b="1" baseline="-25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AU" sz="1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(ergocalciferol)</a:t>
            </a:r>
          </a:p>
        </p:txBody>
      </p:sp>
      <p:pic>
        <p:nvPicPr>
          <p:cNvPr id="7175" name="Picture 7" descr="liv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2025650"/>
            <a:ext cx="714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spect="1" noChangeArrowheads="1"/>
          </p:cNvSpPr>
          <p:nvPr/>
        </p:nvSpPr>
        <p:spPr bwMode="auto">
          <a:xfrm>
            <a:off x="2252663" y="1808163"/>
            <a:ext cx="2005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7-dehydrocholesterol</a:t>
            </a:r>
            <a:endParaRPr lang="en-AU" sz="1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Text Box 9"/>
          <p:cNvSpPr txBox="1">
            <a:spLocks noChangeAspect="1" noChangeArrowheads="1"/>
          </p:cNvSpPr>
          <p:nvPr/>
        </p:nvSpPr>
        <p:spPr bwMode="auto">
          <a:xfrm>
            <a:off x="1649413" y="1795463"/>
            <a:ext cx="785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16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SKIN:</a:t>
            </a:r>
          </a:p>
        </p:txBody>
      </p:sp>
      <p:sp>
        <p:nvSpPr>
          <p:cNvPr id="7178" name="Rectangle 10"/>
          <p:cNvSpPr>
            <a:spLocks noChangeAspect="1" noChangeArrowheads="1"/>
          </p:cNvSpPr>
          <p:nvPr/>
        </p:nvSpPr>
        <p:spPr bwMode="auto">
          <a:xfrm>
            <a:off x="4237038" y="2909888"/>
            <a:ext cx="1050925" cy="252412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AU" sz="1400" b="1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Vitamin D</a:t>
            </a:r>
            <a:r>
              <a:rPr lang="en-AU" sz="1400" b="1" baseline="-2500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AU" sz="1400" b="1">
              <a:solidFill>
                <a:srgbClr val="004C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Rectangle 11"/>
          <p:cNvSpPr>
            <a:spLocks noChangeAspect="1" noChangeArrowheads="1"/>
          </p:cNvSpPr>
          <p:nvPr/>
        </p:nvSpPr>
        <p:spPr bwMode="auto">
          <a:xfrm>
            <a:off x="2536825" y="5570538"/>
            <a:ext cx="1708150" cy="255587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>
              <a:solidFill>
                <a:srgbClr val="004C4C"/>
              </a:solidFill>
            </a:endParaRPr>
          </a:p>
        </p:txBody>
      </p:sp>
      <p:sp>
        <p:nvSpPr>
          <p:cNvPr id="7180" name="Text Box 12"/>
          <p:cNvSpPr txBox="1">
            <a:spLocks noChangeAspect="1" noChangeArrowheads="1"/>
          </p:cNvSpPr>
          <p:nvPr/>
        </p:nvSpPr>
        <p:spPr bwMode="auto">
          <a:xfrm>
            <a:off x="2483768" y="5549900"/>
            <a:ext cx="21558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1600" b="1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1,25(OH)</a:t>
            </a:r>
            <a:r>
              <a:rPr lang="en-AU" sz="1600" b="1" baseline="-25000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sz="1600" b="1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AU" sz="1600" b="1" baseline="-25000" dirty="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eaLnBrk="1" hangingPunct="1">
              <a:spcBef>
                <a:spcPct val="25000"/>
              </a:spcBef>
            </a:pPr>
            <a:r>
              <a:rPr lang="en-AU" sz="1600" b="1" dirty="0">
                <a:latin typeface="Candara" pitchFamily="34" charset="0"/>
                <a:cs typeface="Times New Roman" pitchFamily="18" charset="0"/>
              </a:rPr>
              <a:t>(</a:t>
            </a:r>
            <a:r>
              <a:rPr lang="en-AU" sz="1600" b="1" dirty="0" err="1">
                <a:latin typeface="Candara" pitchFamily="34" charset="0"/>
                <a:cs typeface="Times New Roman" pitchFamily="18" charset="0"/>
              </a:rPr>
              <a:t>Calcitriol</a:t>
            </a:r>
            <a:r>
              <a:rPr lang="en-AU" sz="1600" b="1" dirty="0">
                <a:latin typeface="Candara" pitchFamily="34" charset="0"/>
                <a:cs typeface="Times New Roman" pitchFamily="18" charset="0"/>
              </a:rPr>
              <a:t>, endogenous VDR activator; 1,25D)</a:t>
            </a:r>
          </a:p>
        </p:txBody>
      </p:sp>
      <p:sp>
        <p:nvSpPr>
          <p:cNvPr id="7181" name="Text Box 14"/>
          <p:cNvSpPr txBox="1">
            <a:spLocks noChangeAspect="1" noChangeArrowheads="1"/>
          </p:cNvSpPr>
          <p:nvPr/>
        </p:nvSpPr>
        <p:spPr bwMode="auto">
          <a:xfrm>
            <a:off x="6478588" y="3857625"/>
            <a:ext cx="1539875" cy="274638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AU" sz="1600" b="1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25(OH)D</a:t>
            </a:r>
            <a:r>
              <a:rPr lang="en-AU" sz="1600" b="1" baseline="-25000">
                <a:solidFill>
                  <a:srgbClr val="004C4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AU" sz="1600" b="1">
              <a:solidFill>
                <a:srgbClr val="004C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6" name="Text Box 15"/>
          <p:cNvSpPr txBox="1">
            <a:spLocks noChangeAspect="1" noChangeArrowheads="1"/>
          </p:cNvSpPr>
          <p:nvPr/>
        </p:nvSpPr>
        <p:spPr bwMode="auto">
          <a:xfrm>
            <a:off x="6259513" y="2119313"/>
            <a:ext cx="10017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LIVER</a:t>
            </a:r>
          </a:p>
        </p:txBody>
      </p:sp>
      <p:sp>
        <p:nvSpPr>
          <p:cNvPr id="59407" name="Line 17"/>
          <p:cNvSpPr>
            <a:spLocks noChangeAspect="1" noChangeShapeType="1"/>
          </p:cNvSpPr>
          <p:nvPr/>
        </p:nvSpPr>
        <p:spPr bwMode="auto">
          <a:xfrm>
            <a:off x="4456113" y="5832475"/>
            <a:ext cx="187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184" name="Text Box 18"/>
          <p:cNvSpPr txBox="1">
            <a:spLocks noChangeAspect="1" noChangeArrowheads="1"/>
          </p:cNvSpPr>
          <p:nvPr/>
        </p:nvSpPr>
        <p:spPr bwMode="auto">
          <a:xfrm>
            <a:off x="1766888" y="2757488"/>
            <a:ext cx="1784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Fatty fish or liver: D</a:t>
            </a:r>
            <a:r>
              <a:rPr lang="en-AU" sz="1400" b="1" baseline="-25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A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sz="1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cholecalciferol</a:t>
            </a:r>
            <a:r>
              <a:rPr lang="en-A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AU" sz="1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AU" sz="1400" b="1" baseline="-25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Text Box 19"/>
          <p:cNvSpPr txBox="1">
            <a:spLocks noChangeAspect="1" noChangeArrowheads="1"/>
          </p:cNvSpPr>
          <p:nvPr/>
        </p:nvSpPr>
        <p:spPr bwMode="auto">
          <a:xfrm>
            <a:off x="2044700" y="3479800"/>
            <a:ext cx="103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endParaRPr lang="en-GB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6" name="Line 20"/>
          <p:cNvSpPr>
            <a:spLocks noChangeAspect="1" noChangeShapeType="1"/>
          </p:cNvSpPr>
          <p:nvPr/>
        </p:nvSpPr>
        <p:spPr bwMode="auto">
          <a:xfrm>
            <a:off x="2571750" y="3271838"/>
            <a:ext cx="0" cy="1920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87" name="Line 21"/>
          <p:cNvSpPr>
            <a:spLocks noChangeAspect="1" noChangeShapeType="1"/>
          </p:cNvSpPr>
          <p:nvPr/>
        </p:nvSpPr>
        <p:spPr bwMode="auto">
          <a:xfrm rot="-10798216">
            <a:off x="2563813" y="3792538"/>
            <a:ext cx="1587" cy="1920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88" name="Text Box 22"/>
          <p:cNvSpPr txBox="1">
            <a:spLocks noChangeAspect="1" noChangeArrowheads="1"/>
          </p:cNvSpPr>
          <p:nvPr/>
        </p:nvSpPr>
        <p:spPr bwMode="auto">
          <a:xfrm rot="1948584">
            <a:off x="5180013" y="2733675"/>
            <a:ext cx="15509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1400" b="1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AU" sz="1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-hydroxylase</a:t>
            </a:r>
            <a:endParaRPr lang="en-A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9" name="Picture 23" descr="su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493838"/>
            <a:ext cx="8397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4" descr="fish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587625"/>
            <a:ext cx="9747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79" descr="kidne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4305300"/>
            <a:ext cx="6365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6" name="Text Box 80"/>
          <p:cNvSpPr txBox="1">
            <a:spLocks noChangeAspect="1" noChangeArrowheads="1"/>
          </p:cNvSpPr>
          <p:nvPr/>
        </p:nvSpPr>
        <p:spPr bwMode="auto">
          <a:xfrm>
            <a:off x="5547841" y="4221163"/>
            <a:ext cx="968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KIDNEY</a:t>
            </a:r>
          </a:p>
        </p:txBody>
      </p:sp>
      <p:sp>
        <p:nvSpPr>
          <p:cNvPr id="59417" name="Line 81"/>
          <p:cNvSpPr>
            <a:spLocks noChangeShapeType="1"/>
          </p:cNvSpPr>
          <p:nvPr/>
        </p:nvSpPr>
        <p:spPr bwMode="auto">
          <a:xfrm flipH="1">
            <a:off x="4483100" y="3805238"/>
            <a:ext cx="1804988" cy="5857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lg" len="med"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l-GR"/>
          </a:p>
        </p:txBody>
      </p:sp>
      <p:sp>
        <p:nvSpPr>
          <p:cNvPr id="59418" name="Line 82"/>
          <p:cNvSpPr>
            <a:spLocks noChangeShapeType="1"/>
          </p:cNvSpPr>
          <p:nvPr/>
        </p:nvSpPr>
        <p:spPr bwMode="auto">
          <a:xfrm>
            <a:off x="5386388" y="2376488"/>
            <a:ext cx="1206500" cy="7826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lg" len="med"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5" name="Line 84"/>
          <p:cNvSpPr>
            <a:spLocks noChangeShapeType="1"/>
          </p:cNvSpPr>
          <p:nvPr/>
        </p:nvSpPr>
        <p:spPr bwMode="auto">
          <a:xfrm flipV="1">
            <a:off x="2943225" y="3222625"/>
            <a:ext cx="1162050" cy="4175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l-GR"/>
          </a:p>
        </p:txBody>
      </p:sp>
      <p:sp>
        <p:nvSpPr>
          <p:cNvPr id="7196" name="Line 85"/>
          <p:cNvSpPr>
            <a:spLocks noChangeShapeType="1"/>
          </p:cNvSpPr>
          <p:nvPr/>
        </p:nvSpPr>
        <p:spPr bwMode="auto">
          <a:xfrm>
            <a:off x="1273150" y="1955800"/>
            <a:ext cx="490538" cy="3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l-GR"/>
          </a:p>
        </p:txBody>
      </p:sp>
      <p:sp>
        <p:nvSpPr>
          <p:cNvPr id="7197" name="Rectangle 86"/>
          <p:cNvSpPr>
            <a:spLocks noChangeArrowheads="1"/>
          </p:cNvSpPr>
          <p:nvPr/>
        </p:nvSpPr>
        <p:spPr bwMode="auto">
          <a:xfrm rot="-1103525">
            <a:off x="4687888" y="3824288"/>
            <a:ext cx="1341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α</a:t>
            </a:r>
            <a:r>
              <a:rPr lang="en-A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-hydroxylase</a:t>
            </a:r>
          </a:p>
        </p:txBody>
      </p:sp>
      <p:sp>
        <p:nvSpPr>
          <p:cNvPr id="7198" name="Rectangle 87"/>
          <p:cNvSpPr>
            <a:spLocks noChangeArrowheads="1"/>
          </p:cNvSpPr>
          <p:nvPr/>
        </p:nvSpPr>
        <p:spPr bwMode="auto">
          <a:xfrm>
            <a:off x="6269038" y="4143375"/>
            <a:ext cx="20081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AU" sz="1200" b="1" dirty="0"/>
              <a:t>(</a:t>
            </a:r>
            <a:r>
              <a:rPr lang="en-AU" sz="1200" b="1" dirty="0" err="1"/>
              <a:t>Calcidiol</a:t>
            </a:r>
            <a:r>
              <a:rPr lang="en-AU" sz="1200" b="1" dirty="0"/>
              <a:t>; </a:t>
            </a:r>
            <a:r>
              <a:rPr lang="en-AU" sz="1200" b="1" dirty="0" err="1"/>
              <a:t>calcifediol</a:t>
            </a:r>
            <a:r>
              <a:rPr lang="en-AU" sz="1200" b="1" dirty="0"/>
              <a:t>; 25D)</a:t>
            </a:r>
            <a:endParaRPr lang="en-GB" sz="1200" b="1" dirty="0"/>
          </a:p>
        </p:txBody>
      </p:sp>
      <p:sp>
        <p:nvSpPr>
          <p:cNvPr id="7199" name="Rectangle 88"/>
          <p:cNvSpPr>
            <a:spLocks noChangeArrowheads="1"/>
          </p:cNvSpPr>
          <p:nvPr/>
        </p:nvSpPr>
        <p:spPr bwMode="auto">
          <a:xfrm>
            <a:off x="4175125" y="3159125"/>
            <a:ext cx="10365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AU" sz="1200" b="1" dirty="0"/>
              <a:t>(</a:t>
            </a:r>
            <a:r>
              <a:rPr lang="en-AU" sz="1200" b="1" dirty="0" err="1"/>
              <a:t>Cholecalciferol</a:t>
            </a:r>
            <a:r>
              <a:rPr lang="en-AU" sz="1200" b="1" dirty="0"/>
              <a:t>)</a:t>
            </a:r>
            <a:endParaRPr lang="en-GB" sz="1200" b="1" dirty="0"/>
          </a:p>
        </p:txBody>
      </p:sp>
      <p:sp>
        <p:nvSpPr>
          <p:cNvPr id="7200" name="Line 89"/>
          <p:cNvSpPr>
            <a:spLocks noChangeShapeType="1"/>
          </p:cNvSpPr>
          <p:nvPr/>
        </p:nvSpPr>
        <p:spPr bwMode="auto">
          <a:xfrm flipV="1">
            <a:off x="4090541" y="1957388"/>
            <a:ext cx="6254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l-GR"/>
          </a:p>
        </p:txBody>
      </p:sp>
      <p:sp>
        <p:nvSpPr>
          <p:cNvPr id="7201" name="Rectangle 90"/>
          <p:cNvSpPr>
            <a:spLocks noChangeArrowheads="1"/>
          </p:cNvSpPr>
          <p:nvPr/>
        </p:nvSpPr>
        <p:spPr bwMode="auto">
          <a:xfrm>
            <a:off x="1228725" y="1654175"/>
            <a:ext cx="431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b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UVB</a:t>
            </a:r>
            <a:endParaRPr lang="en-AU" sz="1600" b="1">
              <a:solidFill>
                <a:srgbClr val="FF99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202" name="Text Box 91"/>
          <p:cNvSpPr txBox="1">
            <a:spLocks noChangeAspect="1" noChangeArrowheads="1"/>
          </p:cNvSpPr>
          <p:nvPr/>
        </p:nvSpPr>
        <p:spPr bwMode="auto">
          <a:xfrm>
            <a:off x="4684713" y="5588000"/>
            <a:ext cx="1406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1400" b="1" dirty="0">
                <a:latin typeface="Times New Roman" pitchFamily="18" charset="0"/>
                <a:cs typeface="Times New Roman" pitchFamily="18" charset="0"/>
              </a:rPr>
              <a:t>24-hydroxylase</a:t>
            </a:r>
            <a:endParaRPr lang="en-A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03" name="Picture 92" descr="Edible_Fungi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944938"/>
            <a:ext cx="93662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305300" y="1503363"/>
            <a:ext cx="1312863" cy="1267561"/>
            <a:chOff x="784" y="1398"/>
            <a:chExt cx="924" cy="839"/>
          </a:xfrm>
        </p:grpSpPr>
        <p:sp>
          <p:nvSpPr>
            <p:cNvPr id="7243" name="AutoShape 26"/>
            <p:cNvSpPr>
              <a:spLocks noChangeArrowheads="1"/>
            </p:cNvSpPr>
            <p:nvPr/>
          </p:nvSpPr>
          <p:spPr bwMode="auto">
            <a:xfrm rot="-1800000">
              <a:off x="1082" y="1560"/>
              <a:ext cx="180" cy="156"/>
            </a:xfrm>
            <a:prstGeom prst="hexagon">
              <a:avLst>
                <a:gd name="adj" fmla="val 28846"/>
                <a:gd name="vf" fmla="val 115470"/>
              </a:avLst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>
                <a:solidFill>
                  <a:srgbClr val="004C4C"/>
                </a:solidFill>
              </a:endParaRPr>
            </a:p>
          </p:txBody>
        </p:sp>
        <p:sp>
          <p:nvSpPr>
            <p:cNvPr id="7244" name="Freeform 27"/>
            <p:cNvSpPr>
              <a:spLocks/>
            </p:cNvSpPr>
            <p:nvPr/>
          </p:nvSpPr>
          <p:spPr bwMode="auto">
            <a:xfrm>
              <a:off x="1243" y="1398"/>
              <a:ext cx="465" cy="51"/>
            </a:xfrm>
            <a:custGeom>
              <a:avLst/>
              <a:gdLst>
                <a:gd name="T0" fmla="*/ 0 w 465"/>
                <a:gd name="T1" fmla="*/ 9 h 51"/>
                <a:gd name="T2" fmla="*/ 81 w 465"/>
                <a:gd name="T3" fmla="*/ 51 h 51"/>
                <a:gd name="T4" fmla="*/ 168 w 465"/>
                <a:gd name="T5" fmla="*/ 3 h 51"/>
                <a:gd name="T6" fmla="*/ 240 w 465"/>
                <a:gd name="T7" fmla="*/ 39 h 51"/>
                <a:gd name="T8" fmla="*/ 318 w 465"/>
                <a:gd name="T9" fmla="*/ 0 h 51"/>
                <a:gd name="T10" fmla="*/ 390 w 465"/>
                <a:gd name="T11" fmla="*/ 39 h 51"/>
                <a:gd name="T12" fmla="*/ 465 w 465"/>
                <a:gd name="T13" fmla="*/ 3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5"/>
                <a:gd name="T22" fmla="*/ 0 h 51"/>
                <a:gd name="T23" fmla="*/ 465 w 465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5" h="51">
                  <a:moveTo>
                    <a:pt x="0" y="9"/>
                  </a:moveTo>
                  <a:lnTo>
                    <a:pt x="81" y="51"/>
                  </a:lnTo>
                  <a:lnTo>
                    <a:pt x="168" y="3"/>
                  </a:lnTo>
                  <a:lnTo>
                    <a:pt x="240" y="39"/>
                  </a:lnTo>
                  <a:lnTo>
                    <a:pt x="318" y="0"/>
                  </a:lnTo>
                  <a:lnTo>
                    <a:pt x="390" y="39"/>
                  </a:lnTo>
                  <a:lnTo>
                    <a:pt x="465" y="3"/>
                  </a:lnTo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7245" name="Freeform 28"/>
            <p:cNvSpPr>
              <a:spLocks/>
            </p:cNvSpPr>
            <p:nvPr/>
          </p:nvSpPr>
          <p:spPr bwMode="auto">
            <a:xfrm>
              <a:off x="1252" y="1449"/>
              <a:ext cx="144" cy="228"/>
            </a:xfrm>
            <a:custGeom>
              <a:avLst/>
              <a:gdLst>
                <a:gd name="T0" fmla="*/ 69 w 144"/>
                <a:gd name="T1" fmla="*/ 0 h 228"/>
                <a:gd name="T2" fmla="*/ 69 w 144"/>
                <a:gd name="T3" fmla="*/ 105 h 228"/>
                <a:gd name="T4" fmla="*/ 144 w 144"/>
                <a:gd name="T5" fmla="*/ 141 h 228"/>
                <a:gd name="T6" fmla="*/ 144 w 144"/>
                <a:gd name="T7" fmla="*/ 228 h 228"/>
                <a:gd name="T8" fmla="*/ 0 w 144"/>
                <a:gd name="T9" fmla="*/ 228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228"/>
                <a:gd name="T17" fmla="*/ 144 w 144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228">
                  <a:moveTo>
                    <a:pt x="69" y="0"/>
                  </a:moveTo>
                  <a:lnTo>
                    <a:pt x="69" y="105"/>
                  </a:lnTo>
                  <a:lnTo>
                    <a:pt x="144" y="141"/>
                  </a:lnTo>
                  <a:lnTo>
                    <a:pt x="144" y="228"/>
                  </a:lnTo>
                  <a:lnTo>
                    <a:pt x="0" y="228"/>
                  </a:lnTo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7246" name="Line 29"/>
            <p:cNvSpPr>
              <a:spLocks noChangeShapeType="1"/>
            </p:cNvSpPr>
            <p:nvPr/>
          </p:nvSpPr>
          <p:spPr bwMode="auto">
            <a:xfrm flipH="1">
              <a:off x="1246" y="1554"/>
              <a:ext cx="72" cy="3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7247" name="Line 30"/>
            <p:cNvSpPr>
              <a:spLocks noChangeShapeType="1"/>
            </p:cNvSpPr>
            <p:nvPr/>
          </p:nvSpPr>
          <p:spPr bwMode="auto">
            <a:xfrm>
              <a:off x="1249" y="1548"/>
              <a:ext cx="3" cy="4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7248" name="Freeform 31"/>
            <p:cNvSpPr>
              <a:spLocks/>
            </p:cNvSpPr>
            <p:nvPr/>
          </p:nvSpPr>
          <p:spPr bwMode="auto">
            <a:xfrm>
              <a:off x="1633" y="1434"/>
              <a:ext cx="1" cy="120"/>
            </a:xfrm>
            <a:custGeom>
              <a:avLst/>
              <a:gdLst>
                <a:gd name="T0" fmla="*/ 0 w 1"/>
                <a:gd name="T1" fmla="*/ 0 h 120"/>
                <a:gd name="T2" fmla="*/ 0 w 1"/>
                <a:gd name="T3" fmla="*/ 120 h 120"/>
                <a:gd name="T4" fmla="*/ 0 60000 65536"/>
                <a:gd name="T5" fmla="*/ 0 60000 65536"/>
                <a:gd name="T6" fmla="*/ 0 w 1"/>
                <a:gd name="T7" fmla="*/ 0 h 120"/>
                <a:gd name="T8" fmla="*/ 1 w 1"/>
                <a:gd name="T9" fmla="*/ 120 h 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0">
                  <a:moveTo>
                    <a:pt x="0" y="0"/>
                  </a:moveTo>
                  <a:lnTo>
                    <a:pt x="0" y="120"/>
                  </a:lnTo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7249" name="AutoShape 32"/>
            <p:cNvSpPr>
              <a:spLocks noChangeArrowheads="1"/>
            </p:cNvSpPr>
            <p:nvPr/>
          </p:nvSpPr>
          <p:spPr bwMode="auto">
            <a:xfrm rot="-1800000">
              <a:off x="1013" y="1983"/>
              <a:ext cx="180" cy="156"/>
            </a:xfrm>
            <a:prstGeom prst="hexagon">
              <a:avLst>
                <a:gd name="adj" fmla="val 28846"/>
                <a:gd name="vf" fmla="val 115470"/>
              </a:avLst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>
                <a:solidFill>
                  <a:srgbClr val="004C4C"/>
                </a:solidFill>
              </a:endParaRPr>
            </a:p>
          </p:txBody>
        </p:sp>
        <p:sp>
          <p:nvSpPr>
            <p:cNvPr id="7250" name="Line 33"/>
            <p:cNvSpPr>
              <a:spLocks noChangeShapeType="1"/>
            </p:cNvSpPr>
            <p:nvPr/>
          </p:nvSpPr>
          <p:spPr bwMode="auto">
            <a:xfrm flipV="1">
              <a:off x="1174" y="1989"/>
              <a:ext cx="42" cy="2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7251" name="Line 34"/>
            <p:cNvSpPr>
              <a:spLocks noChangeShapeType="1"/>
            </p:cNvSpPr>
            <p:nvPr/>
          </p:nvSpPr>
          <p:spPr bwMode="auto">
            <a:xfrm flipV="1">
              <a:off x="1180" y="2004"/>
              <a:ext cx="42" cy="2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7252" name="Freeform 35"/>
            <p:cNvSpPr>
              <a:spLocks/>
            </p:cNvSpPr>
            <p:nvPr/>
          </p:nvSpPr>
          <p:spPr bwMode="auto">
            <a:xfrm>
              <a:off x="1102" y="1728"/>
              <a:ext cx="60" cy="246"/>
            </a:xfrm>
            <a:custGeom>
              <a:avLst/>
              <a:gdLst>
                <a:gd name="T0" fmla="*/ 60 w 60"/>
                <a:gd name="T1" fmla="*/ 0 h 246"/>
                <a:gd name="T2" fmla="*/ 60 w 60"/>
                <a:gd name="T3" fmla="*/ 117 h 246"/>
                <a:gd name="T4" fmla="*/ 0 w 60"/>
                <a:gd name="T5" fmla="*/ 144 h 246"/>
                <a:gd name="T6" fmla="*/ 0 w 60"/>
                <a:gd name="T7" fmla="*/ 246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46"/>
                <a:gd name="T14" fmla="*/ 60 w 60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46">
                  <a:moveTo>
                    <a:pt x="60" y="0"/>
                  </a:moveTo>
                  <a:lnTo>
                    <a:pt x="60" y="117"/>
                  </a:lnTo>
                  <a:lnTo>
                    <a:pt x="0" y="144"/>
                  </a:lnTo>
                  <a:lnTo>
                    <a:pt x="0" y="246"/>
                  </a:lnTo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7253" name="Line 36"/>
            <p:cNvSpPr>
              <a:spLocks noChangeShapeType="1"/>
            </p:cNvSpPr>
            <p:nvPr/>
          </p:nvSpPr>
          <p:spPr bwMode="auto">
            <a:xfrm>
              <a:off x="1120" y="1878"/>
              <a:ext cx="0" cy="7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7254" name="Line 37"/>
            <p:cNvSpPr>
              <a:spLocks noChangeShapeType="1"/>
            </p:cNvSpPr>
            <p:nvPr/>
          </p:nvSpPr>
          <p:spPr bwMode="auto">
            <a:xfrm>
              <a:off x="1181" y="1730"/>
              <a:ext cx="0" cy="10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7255" name="AutoShape 38"/>
            <p:cNvSpPr>
              <a:spLocks noChangeArrowheads="1"/>
            </p:cNvSpPr>
            <p:nvPr/>
          </p:nvSpPr>
          <p:spPr bwMode="auto">
            <a:xfrm rot="2317500">
              <a:off x="983" y="2091"/>
              <a:ext cx="27" cy="57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l-GR">
                <a:solidFill>
                  <a:srgbClr val="004C4C"/>
                </a:solidFill>
              </a:endParaRPr>
            </a:p>
          </p:txBody>
        </p:sp>
        <p:sp>
          <p:nvSpPr>
            <p:cNvPr id="7256" name="Text Box 39"/>
            <p:cNvSpPr txBox="1">
              <a:spLocks noChangeArrowheads="1"/>
            </p:cNvSpPr>
            <p:nvPr/>
          </p:nvSpPr>
          <p:spPr bwMode="auto">
            <a:xfrm>
              <a:off x="784" y="2115"/>
              <a:ext cx="204" cy="122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50000"/>
                </a:spcAft>
              </a:pPr>
              <a:r>
                <a:rPr lang="en-GB" sz="1200" dirty="0"/>
                <a:t>HO</a:t>
              </a:r>
            </a:p>
          </p:txBody>
        </p:sp>
        <p:sp>
          <p:nvSpPr>
            <p:cNvPr id="7257" name="Text Box 40"/>
            <p:cNvSpPr txBox="1">
              <a:spLocks noChangeArrowheads="1"/>
            </p:cNvSpPr>
            <p:nvPr/>
          </p:nvSpPr>
          <p:spPr bwMode="auto">
            <a:xfrm>
              <a:off x="1216" y="1920"/>
              <a:ext cx="204" cy="122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50000"/>
                </a:spcAft>
              </a:pPr>
              <a:r>
                <a:rPr lang="en-GB" sz="1200" dirty="0"/>
                <a:t>CH</a:t>
              </a:r>
              <a:r>
                <a:rPr lang="en-GB" sz="1200" baseline="-25000" dirty="0"/>
                <a:t>2</a:t>
              </a:r>
              <a:endParaRPr lang="en-GB" sz="1200" dirty="0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6354763" y="2654300"/>
            <a:ext cx="1506537" cy="1138238"/>
            <a:chOff x="1902" y="1739"/>
            <a:chExt cx="1143" cy="856"/>
          </a:xfrm>
        </p:grpSpPr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1902" y="1739"/>
              <a:ext cx="1143" cy="856"/>
              <a:chOff x="1902" y="1739"/>
              <a:chExt cx="1143" cy="856"/>
            </a:xfrm>
          </p:grpSpPr>
          <p:sp>
            <p:nvSpPr>
              <p:cNvPr id="7230" name="AutoShape 63"/>
              <p:cNvSpPr>
                <a:spLocks noChangeArrowheads="1"/>
              </p:cNvSpPr>
              <p:nvPr/>
            </p:nvSpPr>
            <p:spPr bwMode="auto">
              <a:xfrm rot="-1800000">
                <a:off x="2200" y="1901"/>
                <a:ext cx="180" cy="156"/>
              </a:xfrm>
              <a:prstGeom prst="hexagon">
                <a:avLst>
                  <a:gd name="adj" fmla="val 28846"/>
                  <a:gd name="vf" fmla="val 115470"/>
                </a:avLst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>
                  <a:solidFill>
                    <a:srgbClr val="004C4C"/>
                  </a:solidFill>
                </a:endParaRPr>
              </a:p>
            </p:txBody>
          </p:sp>
          <p:sp>
            <p:nvSpPr>
              <p:cNvPr id="7231" name="Freeform 64"/>
              <p:cNvSpPr>
                <a:spLocks/>
              </p:cNvSpPr>
              <p:nvPr/>
            </p:nvSpPr>
            <p:spPr bwMode="auto">
              <a:xfrm>
                <a:off x="2361" y="1739"/>
                <a:ext cx="465" cy="51"/>
              </a:xfrm>
              <a:custGeom>
                <a:avLst/>
                <a:gdLst>
                  <a:gd name="T0" fmla="*/ 0 w 465"/>
                  <a:gd name="T1" fmla="*/ 9 h 51"/>
                  <a:gd name="T2" fmla="*/ 81 w 465"/>
                  <a:gd name="T3" fmla="*/ 51 h 51"/>
                  <a:gd name="T4" fmla="*/ 168 w 465"/>
                  <a:gd name="T5" fmla="*/ 3 h 51"/>
                  <a:gd name="T6" fmla="*/ 240 w 465"/>
                  <a:gd name="T7" fmla="*/ 39 h 51"/>
                  <a:gd name="T8" fmla="*/ 318 w 465"/>
                  <a:gd name="T9" fmla="*/ 0 h 51"/>
                  <a:gd name="T10" fmla="*/ 390 w 465"/>
                  <a:gd name="T11" fmla="*/ 39 h 51"/>
                  <a:gd name="T12" fmla="*/ 465 w 465"/>
                  <a:gd name="T13" fmla="*/ 3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5"/>
                  <a:gd name="T22" fmla="*/ 0 h 51"/>
                  <a:gd name="T23" fmla="*/ 465 w 465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5" h="51">
                    <a:moveTo>
                      <a:pt x="0" y="9"/>
                    </a:moveTo>
                    <a:lnTo>
                      <a:pt x="81" y="51"/>
                    </a:lnTo>
                    <a:lnTo>
                      <a:pt x="168" y="3"/>
                    </a:lnTo>
                    <a:lnTo>
                      <a:pt x="240" y="39"/>
                    </a:lnTo>
                    <a:lnTo>
                      <a:pt x="318" y="0"/>
                    </a:lnTo>
                    <a:lnTo>
                      <a:pt x="390" y="39"/>
                    </a:lnTo>
                    <a:lnTo>
                      <a:pt x="465" y="3"/>
                    </a:lnTo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32" name="Freeform 65"/>
              <p:cNvSpPr>
                <a:spLocks/>
              </p:cNvSpPr>
              <p:nvPr/>
            </p:nvSpPr>
            <p:spPr bwMode="auto">
              <a:xfrm>
                <a:off x="2370" y="1790"/>
                <a:ext cx="144" cy="228"/>
              </a:xfrm>
              <a:custGeom>
                <a:avLst/>
                <a:gdLst>
                  <a:gd name="T0" fmla="*/ 69 w 144"/>
                  <a:gd name="T1" fmla="*/ 0 h 228"/>
                  <a:gd name="T2" fmla="*/ 69 w 144"/>
                  <a:gd name="T3" fmla="*/ 105 h 228"/>
                  <a:gd name="T4" fmla="*/ 144 w 144"/>
                  <a:gd name="T5" fmla="*/ 141 h 228"/>
                  <a:gd name="T6" fmla="*/ 144 w 144"/>
                  <a:gd name="T7" fmla="*/ 228 h 228"/>
                  <a:gd name="T8" fmla="*/ 0 w 144"/>
                  <a:gd name="T9" fmla="*/ 228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28"/>
                  <a:gd name="T17" fmla="*/ 144 w 14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28">
                    <a:moveTo>
                      <a:pt x="69" y="0"/>
                    </a:moveTo>
                    <a:lnTo>
                      <a:pt x="69" y="105"/>
                    </a:lnTo>
                    <a:lnTo>
                      <a:pt x="144" y="141"/>
                    </a:lnTo>
                    <a:lnTo>
                      <a:pt x="144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33" name="Line 66"/>
              <p:cNvSpPr>
                <a:spLocks noChangeShapeType="1"/>
              </p:cNvSpPr>
              <p:nvPr/>
            </p:nvSpPr>
            <p:spPr bwMode="auto">
              <a:xfrm flipH="1">
                <a:off x="2364" y="1895"/>
                <a:ext cx="72" cy="39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34" name="Line 67"/>
              <p:cNvSpPr>
                <a:spLocks noChangeShapeType="1"/>
              </p:cNvSpPr>
              <p:nvPr/>
            </p:nvSpPr>
            <p:spPr bwMode="auto">
              <a:xfrm>
                <a:off x="2367" y="1889"/>
                <a:ext cx="3" cy="45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35" name="Freeform 68"/>
              <p:cNvSpPr>
                <a:spLocks/>
              </p:cNvSpPr>
              <p:nvPr/>
            </p:nvSpPr>
            <p:spPr bwMode="auto">
              <a:xfrm>
                <a:off x="2751" y="1775"/>
                <a:ext cx="105" cy="120"/>
              </a:xfrm>
              <a:custGeom>
                <a:avLst/>
                <a:gdLst>
                  <a:gd name="T0" fmla="*/ 105 w 105"/>
                  <a:gd name="T1" fmla="*/ 63 h 120"/>
                  <a:gd name="T2" fmla="*/ 0 w 105"/>
                  <a:gd name="T3" fmla="*/ 0 h 120"/>
                  <a:gd name="T4" fmla="*/ 0 w 105"/>
                  <a:gd name="T5" fmla="*/ 120 h 120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120"/>
                  <a:gd name="T11" fmla="*/ 105 w 105"/>
                  <a:gd name="T12" fmla="*/ 120 h 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120">
                    <a:moveTo>
                      <a:pt x="105" y="63"/>
                    </a:moveTo>
                    <a:lnTo>
                      <a:pt x="0" y="0"/>
                    </a:lnTo>
                    <a:lnTo>
                      <a:pt x="0" y="120"/>
                    </a:lnTo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36" name="AutoShape 69"/>
              <p:cNvSpPr>
                <a:spLocks noChangeArrowheads="1"/>
              </p:cNvSpPr>
              <p:nvPr/>
            </p:nvSpPr>
            <p:spPr bwMode="auto">
              <a:xfrm rot="-1800000">
                <a:off x="2131" y="2324"/>
                <a:ext cx="180" cy="156"/>
              </a:xfrm>
              <a:prstGeom prst="hexagon">
                <a:avLst>
                  <a:gd name="adj" fmla="val 28846"/>
                  <a:gd name="vf" fmla="val 115470"/>
                </a:avLst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>
                  <a:solidFill>
                    <a:srgbClr val="004C4C"/>
                  </a:solidFill>
                </a:endParaRPr>
              </a:p>
            </p:txBody>
          </p:sp>
          <p:sp>
            <p:nvSpPr>
              <p:cNvPr id="7237" name="Line 70"/>
              <p:cNvSpPr>
                <a:spLocks noChangeShapeType="1"/>
              </p:cNvSpPr>
              <p:nvPr/>
            </p:nvSpPr>
            <p:spPr bwMode="auto">
              <a:xfrm flipV="1">
                <a:off x="2292" y="2330"/>
                <a:ext cx="42" cy="2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38" name="Line 71"/>
              <p:cNvSpPr>
                <a:spLocks noChangeShapeType="1"/>
              </p:cNvSpPr>
              <p:nvPr/>
            </p:nvSpPr>
            <p:spPr bwMode="auto">
              <a:xfrm flipV="1">
                <a:off x="2298" y="2345"/>
                <a:ext cx="42" cy="2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39" name="AutoShape 72"/>
              <p:cNvSpPr>
                <a:spLocks noChangeArrowheads="1"/>
              </p:cNvSpPr>
              <p:nvPr/>
            </p:nvSpPr>
            <p:spPr bwMode="auto">
              <a:xfrm rot="2317500">
                <a:off x="2101" y="2432"/>
                <a:ext cx="27" cy="57"/>
              </a:xfrm>
              <a:prstGeom prst="triangle">
                <a:avLst>
                  <a:gd name="adj" fmla="val 100000"/>
                </a:avLst>
              </a:prstGeom>
              <a:solidFill>
                <a:schemeClr val="tx1"/>
              </a:solidFill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l-GR">
                  <a:solidFill>
                    <a:srgbClr val="004C4C"/>
                  </a:solidFill>
                </a:endParaRPr>
              </a:p>
            </p:txBody>
          </p:sp>
          <p:sp>
            <p:nvSpPr>
              <p:cNvPr id="7240" name="Text Box 73"/>
              <p:cNvSpPr txBox="1">
                <a:spLocks noChangeArrowheads="1"/>
              </p:cNvSpPr>
              <p:nvPr/>
            </p:nvSpPr>
            <p:spPr bwMode="auto">
              <a:xfrm>
                <a:off x="1902" y="2456"/>
                <a:ext cx="204" cy="139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ct val="50000"/>
                  </a:spcAft>
                </a:pPr>
                <a:r>
                  <a:rPr lang="en-GB" sz="1200" b="1">
                    <a:solidFill>
                      <a:srgbClr val="92D050"/>
                    </a:solidFill>
                  </a:rPr>
                  <a:t>HO</a:t>
                </a:r>
              </a:p>
            </p:txBody>
          </p:sp>
          <p:sp>
            <p:nvSpPr>
              <p:cNvPr id="7241" name="Text Box 74"/>
              <p:cNvSpPr txBox="1">
                <a:spLocks noChangeArrowheads="1"/>
              </p:cNvSpPr>
              <p:nvPr/>
            </p:nvSpPr>
            <p:spPr bwMode="auto">
              <a:xfrm>
                <a:off x="2334" y="2261"/>
                <a:ext cx="330" cy="139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ct val="50000"/>
                  </a:spcAft>
                </a:pPr>
                <a:r>
                  <a:rPr lang="en-GB" sz="1200" dirty="0"/>
                  <a:t>CH</a:t>
                </a:r>
                <a:r>
                  <a:rPr lang="en-GB" sz="1200" baseline="-25000" dirty="0"/>
                  <a:t>2</a:t>
                </a:r>
                <a:endParaRPr lang="en-GB" sz="1200" dirty="0"/>
              </a:p>
            </p:txBody>
          </p:sp>
          <p:sp>
            <p:nvSpPr>
              <p:cNvPr id="7242" name="Text Box 75"/>
              <p:cNvSpPr txBox="1">
                <a:spLocks noChangeArrowheads="1"/>
              </p:cNvSpPr>
              <p:nvPr/>
            </p:nvSpPr>
            <p:spPr bwMode="auto">
              <a:xfrm>
                <a:off x="2841" y="1799"/>
                <a:ext cx="204" cy="139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ct val="50000"/>
                  </a:spcAft>
                </a:pPr>
                <a:r>
                  <a:rPr lang="en-GB" sz="1200" b="1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</p:grpSp>
        <p:sp>
          <p:nvSpPr>
            <p:cNvPr id="7227" name="Freeform 76"/>
            <p:cNvSpPr>
              <a:spLocks/>
            </p:cNvSpPr>
            <p:nvPr/>
          </p:nvSpPr>
          <p:spPr bwMode="auto">
            <a:xfrm>
              <a:off x="2220" y="2062"/>
              <a:ext cx="60" cy="246"/>
            </a:xfrm>
            <a:custGeom>
              <a:avLst/>
              <a:gdLst>
                <a:gd name="T0" fmla="*/ 60 w 60"/>
                <a:gd name="T1" fmla="*/ 0 h 246"/>
                <a:gd name="T2" fmla="*/ 60 w 60"/>
                <a:gd name="T3" fmla="*/ 117 h 246"/>
                <a:gd name="T4" fmla="*/ 0 w 60"/>
                <a:gd name="T5" fmla="*/ 144 h 246"/>
                <a:gd name="T6" fmla="*/ 0 w 60"/>
                <a:gd name="T7" fmla="*/ 246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46"/>
                <a:gd name="T14" fmla="*/ 60 w 60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46">
                  <a:moveTo>
                    <a:pt x="60" y="0"/>
                  </a:moveTo>
                  <a:lnTo>
                    <a:pt x="60" y="117"/>
                  </a:lnTo>
                  <a:lnTo>
                    <a:pt x="0" y="144"/>
                  </a:lnTo>
                  <a:lnTo>
                    <a:pt x="0" y="246"/>
                  </a:lnTo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7228" name="Line 77"/>
            <p:cNvSpPr>
              <a:spLocks noChangeShapeType="1"/>
            </p:cNvSpPr>
            <p:nvPr/>
          </p:nvSpPr>
          <p:spPr bwMode="auto">
            <a:xfrm>
              <a:off x="2238" y="2222"/>
              <a:ext cx="0" cy="7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7229" name="Line 78"/>
            <p:cNvSpPr>
              <a:spLocks noChangeShapeType="1"/>
            </p:cNvSpPr>
            <p:nvPr/>
          </p:nvSpPr>
          <p:spPr bwMode="auto">
            <a:xfrm>
              <a:off x="2299" y="2064"/>
              <a:ext cx="0" cy="10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944813" y="4181476"/>
            <a:ext cx="1538287" cy="1240555"/>
            <a:chOff x="1830" y="2742"/>
            <a:chExt cx="1143" cy="842"/>
          </a:xfrm>
        </p:grpSpPr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1830" y="2742"/>
              <a:ext cx="1143" cy="842"/>
              <a:chOff x="1830" y="2742"/>
              <a:chExt cx="1143" cy="842"/>
            </a:xfrm>
          </p:grpSpPr>
          <p:sp>
            <p:nvSpPr>
              <p:cNvPr id="7211" name="AutoShape 43"/>
              <p:cNvSpPr>
                <a:spLocks noChangeArrowheads="1"/>
              </p:cNvSpPr>
              <p:nvPr/>
            </p:nvSpPr>
            <p:spPr bwMode="auto">
              <a:xfrm rot="-1800000">
                <a:off x="2128" y="2904"/>
                <a:ext cx="180" cy="156"/>
              </a:xfrm>
              <a:prstGeom prst="hexagon">
                <a:avLst>
                  <a:gd name="adj" fmla="val 28846"/>
                  <a:gd name="vf" fmla="val 115470"/>
                </a:avLst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>
                  <a:solidFill>
                    <a:srgbClr val="004C4C"/>
                  </a:solidFill>
                </a:endParaRPr>
              </a:p>
            </p:txBody>
          </p:sp>
          <p:sp>
            <p:nvSpPr>
              <p:cNvPr id="7212" name="Freeform 44"/>
              <p:cNvSpPr>
                <a:spLocks/>
              </p:cNvSpPr>
              <p:nvPr/>
            </p:nvSpPr>
            <p:spPr bwMode="auto">
              <a:xfrm>
                <a:off x="2289" y="2742"/>
                <a:ext cx="465" cy="51"/>
              </a:xfrm>
              <a:custGeom>
                <a:avLst/>
                <a:gdLst>
                  <a:gd name="T0" fmla="*/ 0 w 465"/>
                  <a:gd name="T1" fmla="*/ 9 h 51"/>
                  <a:gd name="T2" fmla="*/ 81 w 465"/>
                  <a:gd name="T3" fmla="*/ 51 h 51"/>
                  <a:gd name="T4" fmla="*/ 168 w 465"/>
                  <a:gd name="T5" fmla="*/ 3 h 51"/>
                  <a:gd name="T6" fmla="*/ 240 w 465"/>
                  <a:gd name="T7" fmla="*/ 39 h 51"/>
                  <a:gd name="T8" fmla="*/ 318 w 465"/>
                  <a:gd name="T9" fmla="*/ 0 h 51"/>
                  <a:gd name="T10" fmla="*/ 390 w 465"/>
                  <a:gd name="T11" fmla="*/ 39 h 51"/>
                  <a:gd name="T12" fmla="*/ 465 w 465"/>
                  <a:gd name="T13" fmla="*/ 3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5"/>
                  <a:gd name="T22" fmla="*/ 0 h 51"/>
                  <a:gd name="T23" fmla="*/ 465 w 465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5" h="51">
                    <a:moveTo>
                      <a:pt x="0" y="9"/>
                    </a:moveTo>
                    <a:lnTo>
                      <a:pt x="81" y="51"/>
                    </a:lnTo>
                    <a:lnTo>
                      <a:pt x="168" y="3"/>
                    </a:lnTo>
                    <a:lnTo>
                      <a:pt x="240" y="39"/>
                    </a:lnTo>
                    <a:lnTo>
                      <a:pt x="318" y="0"/>
                    </a:lnTo>
                    <a:lnTo>
                      <a:pt x="390" y="39"/>
                    </a:lnTo>
                    <a:lnTo>
                      <a:pt x="465" y="3"/>
                    </a:lnTo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auto">
              <a:xfrm>
                <a:off x="2298" y="2793"/>
                <a:ext cx="144" cy="228"/>
              </a:xfrm>
              <a:custGeom>
                <a:avLst/>
                <a:gdLst>
                  <a:gd name="T0" fmla="*/ 69 w 144"/>
                  <a:gd name="T1" fmla="*/ 0 h 228"/>
                  <a:gd name="T2" fmla="*/ 69 w 144"/>
                  <a:gd name="T3" fmla="*/ 105 h 228"/>
                  <a:gd name="T4" fmla="*/ 144 w 144"/>
                  <a:gd name="T5" fmla="*/ 141 h 228"/>
                  <a:gd name="T6" fmla="*/ 144 w 144"/>
                  <a:gd name="T7" fmla="*/ 228 h 228"/>
                  <a:gd name="T8" fmla="*/ 0 w 144"/>
                  <a:gd name="T9" fmla="*/ 228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28"/>
                  <a:gd name="T17" fmla="*/ 144 w 14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28">
                    <a:moveTo>
                      <a:pt x="69" y="0"/>
                    </a:moveTo>
                    <a:lnTo>
                      <a:pt x="69" y="105"/>
                    </a:lnTo>
                    <a:lnTo>
                      <a:pt x="144" y="141"/>
                    </a:lnTo>
                    <a:lnTo>
                      <a:pt x="144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flipH="1">
                <a:off x="2292" y="2898"/>
                <a:ext cx="72" cy="39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2295" y="2892"/>
                <a:ext cx="3" cy="45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16" name="Freeform 48"/>
              <p:cNvSpPr>
                <a:spLocks/>
              </p:cNvSpPr>
              <p:nvPr/>
            </p:nvSpPr>
            <p:spPr bwMode="auto">
              <a:xfrm>
                <a:off x="2679" y="2778"/>
                <a:ext cx="105" cy="120"/>
              </a:xfrm>
              <a:custGeom>
                <a:avLst/>
                <a:gdLst>
                  <a:gd name="T0" fmla="*/ 105 w 105"/>
                  <a:gd name="T1" fmla="*/ 63 h 120"/>
                  <a:gd name="T2" fmla="*/ 0 w 105"/>
                  <a:gd name="T3" fmla="*/ 0 h 120"/>
                  <a:gd name="T4" fmla="*/ 0 w 105"/>
                  <a:gd name="T5" fmla="*/ 120 h 120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120"/>
                  <a:gd name="T11" fmla="*/ 105 w 105"/>
                  <a:gd name="T12" fmla="*/ 120 h 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120">
                    <a:moveTo>
                      <a:pt x="105" y="63"/>
                    </a:moveTo>
                    <a:lnTo>
                      <a:pt x="0" y="0"/>
                    </a:lnTo>
                    <a:lnTo>
                      <a:pt x="0" y="120"/>
                    </a:lnTo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17" name="AutoShape 49"/>
              <p:cNvSpPr>
                <a:spLocks noChangeArrowheads="1"/>
              </p:cNvSpPr>
              <p:nvPr/>
            </p:nvSpPr>
            <p:spPr bwMode="auto">
              <a:xfrm rot="-1800000">
                <a:off x="2059" y="3327"/>
                <a:ext cx="180" cy="156"/>
              </a:xfrm>
              <a:prstGeom prst="hexagon">
                <a:avLst>
                  <a:gd name="adj" fmla="val 28846"/>
                  <a:gd name="vf" fmla="val 115470"/>
                </a:avLst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>
                  <a:solidFill>
                    <a:srgbClr val="004C4C"/>
                  </a:solidFill>
                </a:endParaRPr>
              </a:p>
            </p:txBody>
          </p:sp>
          <p:sp>
            <p:nvSpPr>
              <p:cNvPr id="7218" name="Line 50"/>
              <p:cNvSpPr>
                <a:spLocks noChangeShapeType="1"/>
              </p:cNvSpPr>
              <p:nvPr/>
            </p:nvSpPr>
            <p:spPr bwMode="auto">
              <a:xfrm>
                <a:off x="2223" y="3453"/>
                <a:ext cx="54" cy="3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19" name="Line 51"/>
              <p:cNvSpPr>
                <a:spLocks noChangeShapeType="1"/>
              </p:cNvSpPr>
              <p:nvPr/>
            </p:nvSpPr>
            <p:spPr bwMode="auto">
              <a:xfrm flipV="1">
                <a:off x="2220" y="3333"/>
                <a:ext cx="42" cy="2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20" name="Line 52"/>
              <p:cNvSpPr>
                <a:spLocks noChangeShapeType="1"/>
              </p:cNvSpPr>
              <p:nvPr/>
            </p:nvSpPr>
            <p:spPr bwMode="auto">
              <a:xfrm flipV="1">
                <a:off x="2226" y="3348"/>
                <a:ext cx="42" cy="2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7221" name="AutoShape 53"/>
              <p:cNvSpPr>
                <a:spLocks noChangeArrowheads="1"/>
              </p:cNvSpPr>
              <p:nvPr/>
            </p:nvSpPr>
            <p:spPr bwMode="auto">
              <a:xfrm rot="2317500">
                <a:off x="2029" y="3435"/>
                <a:ext cx="27" cy="57"/>
              </a:xfrm>
              <a:prstGeom prst="triangle">
                <a:avLst>
                  <a:gd name="adj" fmla="val 100000"/>
                </a:avLst>
              </a:prstGeom>
              <a:solidFill>
                <a:schemeClr val="tx1"/>
              </a:solidFill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l-GR">
                  <a:solidFill>
                    <a:srgbClr val="004C4C"/>
                  </a:solidFill>
                </a:endParaRPr>
              </a:p>
            </p:txBody>
          </p:sp>
          <p:sp>
            <p:nvSpPr>
              <p:cNvPr id="7222" name="Text Box 54"/>
              <p:cNvSpPr txBox="1">
                <a:spLocks noChangeArrowheads="1"/>
              </p:cNvSpPr>
              <p:nvPr/>
            </p:nvSpPr>
            <p:spPr bwMode="auto">
              <a:xfrm>
                <a:off x="2274" y="3456"/>
                <a:ext cx="204" cy="125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ct val="50000"/>
                  </a:spcAft>
                </a:pPr>
                <a:r>
                  <a:rPr lang="en-GB" sz="1200" b="1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  <p:sp>
            <p:nvSpPr>
              <p:cNvPr id="7223" name="Text Box 55"/>
              <p:cNvSpPr txBox="1">
                <a:spLocks noChangeArrowheads="1"/>
              </p:cNvSpPr>
              <p:nvPr/>
            </p:nvSpPr>
            <p:spPr bwMode="auto">
              <a:xfrm>
                <a:off x="1830" y="3459"/>
                <a:ext cx="204" cy="125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ct val="50000"/>
                  </a:spcAft>
                </a:pPr>
                <a:r>
                  <a:rPr lang="en-GB" sz="1200" dirty="0"/>
                  <a:t>HO</a:t>
                </a:r>
              </a:p>
            </p:txBody>
          </p:sp>
          <p:sp>
            <p:nvSpPr>
              <p:cNvPr id="7224" name="Text Box 56"/>
              <p:cNvSpPr txBox="1">
                <a:spLocks noChangeArrowheads="1"/>
              </p:cNvSpPr>
              <p:nvPr/>
            </p:nvSpPr>
            <p:spPr bwMode="auto">
              <a:xfrm>
                <a:off x="2262" y="3264"/>
                <a:ext cx="287" cy="125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ct val="50000"/>
                  </a:spcAft>
                </a:pPr>
                <a:r>
                  <a:rPr lang="en-GB" sz="1200" dirty="0"/>
                  <a:t>CH</a:t>
                </a:r>
                <a:r>
                  <a:rPr lang="en-GB" sz="1200" baseline="-25000" dirty="0"/>
                  <a:t>2</a:t>
                </a:r>
                <a:endParaRPr lang="en-GB" sz="1200" dirty="0"/>
              </a:p>
            </p:txBody>
          </p:sp>
          <p:sp>
            <p:nvSpPr>
              <p:cNvPr id="7225" name="Text Box 57"/>
              <p:cNvSpPr txBox="1">
                <a:spLocks noChangeArrowheads="1"/>
              </p:cNvSpPr>
              <p:nvPr/>
            </p:nvSpPr>
            <p:spPr bwMode="auto">
              <a:xfrm>
                <a:off x="2769" y="2802"/>
                <a:ext cx="204" cy="125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ct val="50000"/>
                  </a:spcAft>
                </a:pPr>
                <a:r>
                  <a:rPr lang="en-GB" sz="1200" b="1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</p:grpSp>
        <p:sp>
          <p:nvSpPr>
            <p:cNvPr id="7208" name="Freeform 58"/>
            <p:cNvSpPr>
              <a:spLocks/>
            </p:cNvSpPr>
            <p:nvPr/>
          </p:nvSpPr>
          <p:spPr bwMode="auto">
            <a:xfrm>
              <a:off x="2148" y="3065"/>
              <a:ext cx="60" cy="246"/>
            </a:xfrm>
            <a:custGeom>
              <a:avLst/>
              <a:gdLst>
                <a:gd name="T0" fmla="*/ 60 w 60"/>
                <a:gd name="T1" fmla="*/ 0 h 246"/>
                <a:gd name="T2" fmla="*/ 60 w 60"/>
                <a:gd name="T3" fmla="*/ 117 h 246"/>
                <a:gd name="T4" fmla="*/ 0 w 60"/>
                <a:gd name="T5" fmla="*/ 144 h 246"/>
                <a:gd name="T6" fmla="*/ 0 w 60"/>
                <a:gd name="T7" fmla="*/ 246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46"/>
                <a:gd name="T14" fmla="*/ 60 w 60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46">
                  <a:moveTo>
                    <a:pt x="60" y="0"/>
                  </a:moveTo>
                  <a:lnTo>
                    <a:pt x="60" y="117"/>
                  </a:lnTo>
                  <a:lnTo>
                    <a:pt x="0" y="144"/>
                  </a:lnTo>
                  <a:lnTo>
                    <a:pt x="0" y="246"/>
                  </a:lnTo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7209" name="Line 59"/>
            <p:cNvSpPr>
              <a:spLocks noChangeShapeType="1"/>
            </p:cNvSpPr>
            <p:nvPr/>
          </p:nvSpPr>
          <p:spPr bwMode="auto">
            <a:xfrm>
              <a:off x="2166" y="3225"/>
              <a:ext cx="0" cy="7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l-GR"/>
            </a:p>
          </p:txBody>
        </p:sp>
        <p:sp>
          <p:nvSpPr>
            <p:cNvPr id="7210" name="Line 60"/>
            <p:cNvSpPr>
              <a:spLocks noChangeShapeType="1"/>
            </p:cNvSpPr>
            <p:nvPr/>
          </p:nvSpPr>
          <p:spPr bwMode="auto">
            <a:xfrm>
              <a:off x="2227" y="3067"/>
              <a:ext cx="0" cy="10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="" xmlns:p14="http://schemas.microsoft.com/office/powerpoint/2010/main" val="177347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392488" cy="667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82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Candara" pitchFamily="34" charset="0"/>
              </a:rPr>
              <a:t>Σχέση </a:t>
            </a:r>
            <a:r>
              <a:rPr lang="el-GR" dirty="0" err="1" smtClean="0">
                <a:solidFill>
                  <a:srgbClr val="FFFF00"/>
                </a:solidFill>
                <a:latin typeface="Candara" pitchFamily="34" charset="0"/>
              </a:rPr>
              <a:t>παραθορμόνης</a:t>
            </a:r>
            <a:r>
              <a:rPr lang="el-GR" dirty="0" smtClean="0">
                <a:solidFill>
                  <a:srgbClr val="FFFF00"/>
                </a:solidFill>
                <a:latin typeface="Candara" pitchFamily="34" charset="0"/>
              </a:rPr>
              <a:t> και ασβεστίου</a:t>
            </a:r>
            <a:endParaRPr lang="el-GR" dirty="0">
              <a:solidFill>
                <a:srgbClr val="FFFF00"/>
              </a:solidFill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1124744"/>
            <a:ext cx="5832648" cy="5350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71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FF00"/>
                </a:solidFill>
                <a:latin typeface="Candara" pitchFamily="34" charset="0"/>
              </a:rPr>
              <a:t>Ομοιόσταση Παραθορμόνης</a:t>
            </a:r>
            <a:endParaRPr lang="el-GR" sz="3200" dirty="0">
              <a:solidFill>
                <a:srgbClr val="FFFF00"/>
              </a:solidFill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19" y="901824"/>
            <a:ext cx="8630907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825" y="3607737"/>
            <a:ext cx="8631601" cy="327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72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  <a:latin typeface="Candara" pitchFamily="34" charset="0"/>
              </a:rPr>
              <a:t>Ρύθμιση ισοζυγίου ασβεστίου και φωσφόρου </a:t>
            </a:r>
            <a:endParaRPr lang="el-GR" sz="3200" dirty="0" smtClean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328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l-GR" sz="3000" b="1" dirty="0" err="1">
                <a:solidFill>
                  <a:srgbClr val="FFFF00"/>
                </a:solidFill>
                <a:latin typeface="Candara" pitchFamily="34" charset="0"/>
              </a:rPr>
              <a:t>Παραθορμόνη</a:t>
            </a:r>
            <a:r>
              <a:rPr lang="en-US" sz="3000" b="1" dirty="0">
                <a:solidFill>
                  <a:srgbClr val="FFFF00"/>
                </a:solidFill>
                <a:latin typeface="Candara" pitchFamily="34" charset="0"/>
              </a:rPr>
              <a:t> (PTH) </a:t>
            </a:r>
            <a:r>
              <a:rPr lang="el-GR" sz="3000" b="1" dirty="0">
                <a:solidFill>
                  <a:srgbClr val="FFFF00"/>
                </a:solidFill>
                <a:latin typeface="Candara" pitchFamily="34" charset="0"/>
              </a:rPr>
              <a:t> </a:t>
            </a:r>
          </a:p>
          <a:p>
            <a:pPr lvl="1" algn="just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400" b="1" dirty="0">
                <a:latin typeface="Candara" pitchFamily="34" charset="0"/>
              </a:rPr>
              <a:t>Αυξάνει την </a:t>
            </a:r>
            <a:r>
              <a:rPr lang="el-GR" sz="2400" b="1" dirty="0" err="1">
                <a:latin typeface="Candara" pitchFamily="34" charset="0"/>
              </a:rPr>
              <a:t>επαναρρόφηση</a:t>
            </a:r>
            <a:r>
              <a:rPr lang="el-GR" sz="2400" b="1" dirty="0">
                <a:latin typeface="Candara" pitchFamily="34" charset="0"/>
              </a:rPr>
              <a:t> ασβεστίου και μειώνει την </a:t>
            </a:r>
            <a:r>
              <a:rPr lang="el-GR" sz="2400" b="1" dirty="0" err="1">
                <a:latin typeface="Candara" pitchFamily="34" charset="0"/>
              </a:rPr>
              <a:t>επαναρρόφηση</a:t>
            </a:r>
            <a:r>
              <a:rPr lang="el-GR" sz="2400" b="1" dirty="0">
                <a:latin typeface="Candara" pitchFamily="34" charset="0"/>
              </a:rPr>
              <a:t> φωσφόρου από τους νεφρούς </a:t>
            </a:r>
            <a:endParaRPr lang="en-US" sz="2400" b="1" dirty="0">
              <a:latin typeface="Candara" pitchFamily="34" charset="0"/>
            </a:endParaRPr>
          </a:p>
          <a:p>
            <a:pPr lvl="1" algn="just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400" b="1" dirty="0">
                <a:latin typeface="Candara" pitchFamily="34" charset="0"/>
              </a:rPr>
              <a:t>Αυξάνει την οστική απορρόφηση </a:t>
            </a:r>
            <a:endParaRPr lang="en-US" sz="2400" b="1" dirty="0">
              <a:latin typeface="Candara" pitchFamily="34" charset="0"/>
            </a:endParaRP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400" b="1" dirty="0">
                <a:latin typeface="Candara" pitchFamily="34" charset="0"/>
              </a:rPr>
              <a:t>Αυξάνει την σύνθεση της ενεργού μορφής της βιταμίνης </a:t>
            </a:r>
            <a:r>
              <a:rPr lang="en-US" sz="2400" b="1" dirty="0">
                <a:latin typeface="Candara" pitchFamily="34" charset="0"/>
              </a:rPr>
              <a:t>D</a:t>
            </a:r>
            <a:r>
              <a:rPr lang="en-US" sz="2400" b="1" baseline="-25000" dirty="0">
                <a:latin typeface="Candara" pitchFamily="34" charset="0"/>
              </a:rPr>
              <a:t>3</a:t>
            </a:r>
            <a:r>
              <a:rPr lang="en-US" sz="2400" b="1" dirty="0">
                <a:latin typeface="Candara" pitchFamily="34" charset="0"/>
              </a:rPr>
              <a:t> </a:t>
            </a:r>
            <a:r>
              <a:rPr lang="el-GR" sz="2400" b="1" dirty="0">
                <a:latin typeface="Candara" pitchFamily="34" charset="0"/>
              </a:rPr>
              <a:t>(</a:t>
            </a:r>
            <a:r>
              <a:rPr lang="en-US" sz="2400" b="1" dirty="0" err="1">
                <a:latin typeface="Candara" pitchFamily="34" charset="0"/>
              </a:rPr>
              <a:t>Calcitriol</a:t>
            </a:r>
            <a:r>
              <a:rPr lang="en-US" sz="2400" b="1" dirty="0">
                <a:latin typeface="Candara" pitchFamily="34" charset="0"/>
              </a:rPr>
              <a:t> </a:t>
            </a:r>
            <a:r>
              <a:rPr lang="el-GR" sz="2400" b="1" dirty="0">
                <a:latin typeface="Candara" pitchFamily="34" charset="0"/>
              </a:rPr>
              <a:t>ή 1,25 </a:t>
            </a:r>
            <a:r>
              <a:rPr lang="el-GR" sz="2400" b="1" dirty="0" err="1">
                <a:latin typeface="Candara" pitchFamily="34" charset="0"/>
              </a:rPr>
              <a:t>διυδροξυχοληκασλιφερόλη</a:t>
            </a:r>
            <a:r>
              <a:rPr lang="el-GR" sz="2400" b="1" dirty="0">
                <a:latin typeface="Candara" pitchFamily="34" charset="0"/>
              </a:rPr>
              <a:t>)</a:t>
            </a:r>
            <a:endParaRPr lang="en-US" sz="2400" b="1" dirty="0">
              <a:latin typeface="Candar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3000" b="1" dirty="0" smtClean="0">
                <a:solidFill>
                  <a:srgbClr val="FFFF00"/>
                </a:solidFill>
                <a:latin typeface="Candara" pitchFamily="34" charset="0"/>
                <a:cs typeface="Times New Roman" pitchFamily="18" charset="0"/>
              </a:rPr>
              <a:t>Ενεργός μορφή βιταμίνης </a:t>
            </a:r>
            <a:r>
              <a:rPr lang="en-US" sz="3000" b="1" dirty="0" smtClean="0">
                <a:solidFill>
                  <a:srgbClr val="FFFF00"/>
                </a:solidFill>
                <a:latin typeface="Candara" pitchFamily="34" charset="0"/>
                <a:cs typeface="Times New Roman" pitchFamily="18" charset="0"/>
              </a:rPr>
              <a:t>D</a:t>
            </a:r>
            <a:r>
              <a:rPr lang="en-US" sz="3000" b="1" baseline="-25000" dirty="0" smtClean="0">
                <a:solidFill>
                  <a:srgbClr val="FFFF00"/>
                </a:solidFill>
                <a:latin typeface="Candara" pitchFamily="34" charset="0"/>
                <a:cs typeface="Times New Roman" pitchFamily="18" charset="0"/>
              </a:rPr>
              <a:t>3</a:t>
            </a:r>
            <a:r>
              <a:rPr lang="el-GR" sz="3000" b="1" dirty="0" smtClean="0">
                <a:solidFill>
                  <a:srgbClr val="FFFF00"/>
                </a:solidFill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Candara" pitchFamily="34" charset="0"/>
                <a:cs typeface="Times New Roman" pitchFamily="18" charset="0"/>
              </a:rPr>
              <a:t>(</a:t>
            </a:r>
            <a:r>
              <a:rPr lang="en-US" sz="3000" b="1" dirty="0" err="1" smtClean="0">
                <a:solidFill>
                  <a:srgbClr val="FFFF00"/>
                </a:solidFill>
                <a:latin typeface="Candara" pitchFamily="34" charset="0"/>
                <a:cs typeface="Times New Roman" pitchFamily="18" charset="0"/>
              </a:rPr>
              <a:t>Calcitriol</a:t>
            </a:r>
            <a:r>
              <a:rPr lang="en-US" sz="3000" b="1" dirty="0" smtClean="0">
                <a:solidFill>
                  <a:srgbClr val="FFFF00"/>
                </a:solidFill>
                <a:latin typeface="Candara" pitchFamily="34" charset="0"/>
                <a:cs typeface="Times New Roman" pitchFamily="18" charset="0"/>
              </a:rPr>
              <a:t>)</a:t>
            </a:r>
            <a:endParaRPr lang="en-US" sz="2600" b="1" dirty="0" smtClean="0">
              <a:latin typeface="Candara" pitchFamily="34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400" b="1" dirty="0" smtClean="0">
                <a:latin typeface="Candara" pitchFamily="34" charset="0"/>
                <a:cs typeface="Times New Roman" pitchFamily="18" charset="0"/>
              </a:rPr>
              <a:t>Αυξάνει την απορρόφηση των ασβεστίου και φωσφόρου από το έντερο </a:t>
            </a:r>
          </a:p>
          <a:p>
            <a:pPr lvl="1" algn="just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400" b="1" dirty="0" smtClean="0">
                <a:latin typeface="Candara" pitchFamily="34" charset="0"/>
                <a:cs typeface="Times New Roman" pitchFamily="18" charset="0"/>
              </a:rPr>
              <a:t>Αυξάνει την </a:t>
            </a:r>
            <a:r>
              <a:rPr lang="el-GR" sz="2400" b="1" dirty="0" err="1" smtClean="0">
                <a:latin typeface="Candara" pitchFamily="34" charset="0"/>
                <a:cs typeface="Times New Roman" pitchFamily="18" charset="0"/>
              </a:rPr>
              <a:t>επαναρρόφηση</a:t>
            </a:r>
            <a:r>
              <a:rPr lang="el-GR" sz="2400" b="1" dirty="0" smtClean="0">
                <a:latin typeface="Candara" pitchFamily="34" charset="0"/>
                <a:cs typeface="Times New Roman" pitchFamily="18" charset="0"/>
              </a:rPr>
              <a:t> ασβεστίου και φωσφόρου από νεφρούς </a:t>
            </a:r>
            <a:endParaRPr lang="en-US" sz="2400" b="1" dirty="0" smtClean="0">
              <a:latin typeface="Candara" pitchFamily="34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400" b="1" dirty="0" smtClean="0">
                <a:latin typeface="Candara" pitchFamily="34" charset="0"/>
              </a:rPr>
              <a:t>Αυξάνει την οστική απορρόφηση</a:t>
            </a:r>
            <a:endParaRPr lang="el-GR" sz="1600" b="1" dirty="0" smtClean="0">
              <a:solidFill>
                <a:srgbClr val="FFC000"/>
              </a:solidFill>
              <a:latin typeface="Candara" pitchFamily="34" charset="0"/>
              <a:sym typeface="Wingdings" pitchFamily="2" charset="2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l-GR" sz="2000" b="1" dirty="0" smtClean="0">
              <a:solidFill>
                <a:srgbClr val="FFC000"/>
              </a:solidFill>
              <a:latin typeface="Times New Roman" pitchFamily="18" charset="0"/>
              <a:sym typeface="Wingdings" pitchFamily="2" charset="2"/>
            </a:endParaRPr>
          </a:p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2900425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l-GR" sz="2800" dirty="0" smtClean="0">
                <a:solidFill>
                  <a:srgbClr val="FFFF00"/>
                </a:solidFill>
                <a:latin typeface="Candara" pitchFamily="34" charset="0"/>
              </a:rPr>
              <a:t>Μείωση της νεφρικής απέκκρισης φωσφόρου με την έκπτωση της νεφρικής λειτουργίας 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28" t="17452" r="18410" b="10547"/>
          <a:stretch/>
        </p:blipFill>
        <p:spPr bwMode="auto">
          <a:xfrm>
            <a:off x="1547664" y="1484784"/>
            <a:ext cx="599411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336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Σχέση δίαιτας χαμηλής σε φώσφορο και </a:t>
            </a:r>
            <a:r>
              <a:rPr lang="en-US" dirty="0" smtClean="0">
                <a:solidFill>
                  <a:srgbClr val="FFFF00"/>
                </a:solidFill>
              </a:rPr>
              <a:t>PTH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608083"/>
            <a:ext cx="8500396" cy="4557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6453336"/>
            <a:ext cx="2475186" cy="220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7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07231" y="5720906"/>
            <a:ext cx="8780124" cy="80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FFFF00"/>
                </a:solidFill>
                <a:latin typeface="Candara" pitchFamily="34" charset="0"/>
              </a:rPr>
              <a:t>The rapid effect of the induction of </a:t>
            </a:r>
            <a:r>
              <a:rPr lang="en-GB" sz="2000" b="1" dirty="0" err="1">
                <a:solidFill>
                  <a:srgbClr val="FFFF00"/>
                </a:solidFill>
                <a:latin typeface="Candara" pitchFamily="34" charset="0"/>
              </a:rPr>
              <a:t>uremia</a:t>
            </a:r>
            <a:r>
              <a:rPr lang="en-GB" sz="2000" b="1" dirty="0">
                <a:solidFill>
                  <a:srgbClr val="FFFF00"/>
                </a:solidFill>
                <a:latin typeface="Candara" pitchFamily="34" charset="0"/>
              </a:rPr>
              <a:t> on parathyroid gland growth and the influence of dietary phosphorus.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0" y="260648"/>
            <a:ext cx="8773745" cy="521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190264" y="6525344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 dirty="0">
                <a:solidFill>
                  <a:schemeClr val="tx1"/>
                </a:solidFill>
                <a:latin typeface="Arial" pitchFamily="34" charset="0"/>
              </a:rPr>
              <a:t>Martin K J , and González E A JASN 2007;18:875-885</a:t>
            </a:r>
          </a:p>
        </p:txBody>
      </p:sp>
    </p:spTree>
    <p:extLst>
      <p:ext uri="{BB962C8B-B14F-4D97-AF65-F5344CB8AC3E}">
        <p14:creationId xmlns="" xmlns:p14="http://schemas.microsoft.com/office/powerpoint/2010/main" val="1215507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  <a:cs typeface="Times New Roman" pitchFamily="18" charset="0"/>
              </a:rPr>
              <a:t>Δευτεροπαθής </a:t>
            </a:r>
            <a:r>
              <a:rPr lang="el-GR" sz="3600" dirty="0" err="1" smtClean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  <a:cs typeface="Times New Roman" pitchFamily="18" charset="0"/>
              </a:rPr>
              <a:t>υπερπαραθυρεοειδισμός</a:t>
            </a:r>
            <a:r>
              <a:rPr lang="el-GR" sz="3600" dirty="0" smtClean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nl-NL" sz="3600" dirty="0" smtClean="0">
              <a:solidFill>
                <a:srgbClr val="FFFF00"/>
              </a:solidFill>
              <a:latin typeface="Candar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3768" y="944697"/>
            <a:ext cx="4032448" cy="572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06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778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rgbClr val="FFFF00"/>
                </a:solidFill>
                <a:latin typeface="Century Gothic" pitchFamily="34" charset="0"/>
              </a:rPr>
              <a:t>Σταδιοποίηση ΧΝΝ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8313" y="981075"/>
            <a:ext cx="8135937" cy="93503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FF00"/>
                </a:solidFill>
                <a:latin typeface="Century Gothic" pitchFamily="34" charset="0"/>
              </a:rPr>
              <a:t> Η ΧΝΝ σταδιοποιείται σύμφωνα με την αιτία, τα επίπεδα </a:t>
            </a:r>
            <a:r>
              <a:rPr lang="en-US" b="1" dirty="0">
                <a:solidFill>
                  <a:srgbClr val="FFFF00"/>
                </a:solidFill>
                <a:latin typeface="Century Gothic" pitchFamily="34" charset="0"/>
              </a:rPr>
              <a:t>GFR </a:t>
            </a:r>
            <a:r>
              <a:rPr lang="el-GR" b="1" dirty="0">
                <a:solidFill>
                  <a:srgbClr val="FFFF00"/>
                </a:solidFill>
                <a:latin typeface="Century Gothic" pitchFamily="34" charset="0"/>
              </a:rPr>
              <a:t>και αλβουμινουρίας.</a:t>
            </a:r>
            <a:endParaRPr lang="el-GR" b="1" dirty="0">
              <a:solidFill>
                <a:srgbClr val="FFFF00"/>
              </a:solidFill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2060575"/>
            <a:ext cx="86407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4221163"/>
            <a:ext cx="87137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43609" y="6424613"/>
            <a:ext cx="810039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Century Gothic" pitchFamily="34" charset="0"/>
                <a:cs typeface="+mn-cs"/>
              </a:rPr>
              <a:t>KDIGO 2012 Clinical Practice Guideline</a:t>
            </a:r>
            <a:r>
              <a:rPr lang="el-GR" sz="1200" i="1" dirty="0">
                <a:latin typeface="Century Gothic" pitchFamily="34" charset="0"/>
                <a:cs typeface="+mn-cs"/>
              </a:rPr>
              <a:t> </a:t>
            </a:r>
            <a:r>
              <a:rPr lang="en-US" sz="1200" i="1" dirty="0">
                <a:latin typeface="Century Gothic" pitchFamily="34" charset="0"/>
                <a:cs typeface="+mn-cs"/>
              </a:rPr>
              <a:t>for the Evaluation and Management of</a:t>
            </a:r>
            <a:r>
              <a:rPr lang="el-GR" sz="1200" i="1" dirty="0">
                <a:latin typeface="Century Gothic" pitchFamily="34" charset="0"/>
                <a:cs typeface="+mn-cs"/>
              </a:rPr>
              <a:t> </a:t>
            </a:r>
            <a:r>
              <a:rPr lang="en-US" sz="1200" i="1" dirty="0">
                <a:latin typeface="Century Gothic" pitchFamily="34" charset="0"/>
                <a:cs typeface="+mn-cs"/>
              </a:rPr>
              <a:t>Chronic Kidney Disease</a:t>
            </a:r>
            <a:endParaRPr lang="el-GR" sz="1200" i="1" kern="0" dirty="0">
              <a:solidFill>
                <a:srgbClr val="5F5F5F"/>
              </a:solidFill>
              <a:latin typeface="Century Gothic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6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7" descr="Box-shadow-behin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1625"/>
            <a:ext cx="25495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27" descr="Box-shadow-behin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1571625"/>
            <a:ext cx="25495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029"/>
          <p:cNvSpPr txBox="1">
            <a:spLocks noChangeArrowheads="1"/>
          </p:cNvSpPr>
          <p:nvPr/>
        </p:nvSpPr>
        <p:spPr bwMode="auto">
          <a:xfrm>
            <a:off x="3103563" y="1333500"/>
            <a:ext cx="2998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b="1" dirty="0">
                <a:solidFill>
                  <a:srgbClr val="FFC000"/>
                </a:solidFill>
                <a:latin typeface="Candara" pitchFamily="34" charset="0"/>
                <a:ea typeface="ＭＳ Ｐゴシック" pitchFamily="34" charset="-128"/>
              </a:rPr>
              <a:t>Νεφρική Ανεπάρκεια</a:t>
            </a:r>
            <a:endParaRPr lang="en-US" sz="2400" b="1" dirty="0">
              <a:solidFill>
                <a:srgbClr val="FFC000"/>
              </a:solidFill>
              <a:latin typeface="Candara" pitchFamily="34" charset="0"/>
              <a:ea typeface="ＭＳ Ｐゴシック" pitchFamily="34" charset="-128"/>
            </a:endParaRPr>
          </a:p>
        </p:txBody>
      </p:sp>
      <p:sp>
        <p:nvSpPr>
          <p:cNvPr id="18438" name="Text Box 1030"/>
          <p:cNvSpPr txBox="1">
            <a:spLocks noChangeArrowheads="1"/>
          </p:cNvSpPr>
          <p:nvPr/>
        </p:nvSpPr>
        <p:spPr bwMode="auto">
          <a:xfrm>
            <a:off x="2447925" y="2562225"/>
            <a:ext cx="22193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b="1" dirty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</a:rPr>
              <a:t>Μειωμένη ενεργοποίηση των υποδοχέων</a:t>
            </a:r>
            <a:r>
              <a:rPr lang="en-US" b="1" dirty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</a:rPr>
              <a:t> VDR</a:t>
            </a:r>
          </a:p>
        </p:txBody>
      </p:sp>
      <p:sp>
        <p:nvSpPr>
          <p:cNvPr id="18439" name="Text Box 1031"/>
          <p:cNvSpPr txBox="1">
            <a:spLocks noChangeArrowheads="1"/>
          </p:cNvSpPr>
          <p:nvPr/>
        </p:nvSpPr>
        <p:spPr bwMode="auto">
          <a:xfrm>
            <a:off x="4714875" y="2693988"/>
            <a:ext cx="17573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l-GR" b="1" dirty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  <a:sym typeface="Symbol" pitchFamily="18" charset="2"/>
              </a:rPr>
              <a:t>Αύξηση των επιπέδων</a:t>
            </a:r>
            <a:r>
              <a:rPr lang="en-US" b="1" dirty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  <a:sym typeface="Symbol" pitchFamily="18" charset="2"/>
              </a:rPr>
              <a:t> P</a:t>
            </a:r>
            <a:endParaRPr lang="en-US" b="1" baseline="30000" dirty="0">
              <a:solidFill>
                <a:srgbClr val="FFFF00"/>
              </a:solidFill>
              <a:latin typeface="Candara" pitchFamily="34" charset="0"/>
              <a:ea typeface="ＭＳ Ｐゴシック" pitchFamily="34" charset="-128"/>
            </a:endParaRPr>
          </a:p>
        </p:txBody>
      </p:sp>
      <p:sp>
        <p:nvSpPr>
          <p:cNvPr id="18440" name="Text Box 1033"/>
          <p:cNvSpPr txBox="1">
            <a:spLocks noChangeArrowheads="1"/>
          </p:cNvSpPr>
          <p:nvPr/>
        </p:nvSpPr>
        <p:spPr bwMode="auto">
          <a:xfrm>
            <a:off x="3049588" y="4256088"/>
            <a:ext cx="3184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b="1" dirty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  <a:sym typeface="Symbol" pitchFamily="18" charset="2"/>
              </a:rPr>
              <a:t>Ελάττωση των επιπέδων</a:t>
            </a:r>
            <a:r>
              <a:rPr lang="en-US" b="1" dirty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  <a:sym typeface="Symbol" pitchFamily="18" charset="2"/>
              </a:rPr>
              <a:t>Ca</a:t>
            </a:r>
            <a:r>
              <a:rPr lang="en-US" b="1" baseline="30000" dirty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  <a:sym typeface="Symbol" pitchFamily="18" charset="2"/>
              </a:rPr>
              <a:t>++</a:t>
            </a:r>
            <a:endParaRPr lang="en-US" b="1" baseline="30000" dirty="0">
              <a:solidFill>
                <a:srgbClr val="FFFF00"/>
              </a:solidFill>
              <a:latin typeface="Candara" pitchFamily="34" charset="0"/>
              <a:ea typeface="ＭＳ Ｐゴシック" pitchFamily="34" charset="-128"/>
            </a:endParaRPr>
          </a:p>
        </p:txBody>
      </p:sp>
      <p:sp>
        <p:nvSpPr>
          <p:cNvPr id="18441" name="Line 1034"/>
          <p:cNvSpPr>
            <a:spLocks noChangeShapeType="1"/>
          </p:cNvSpPr>
          <p:nvPr/>
        </p:nvSpPr>
        <p:spPr bwMode="auto">
          <a:xfrm>
            <a:off x="4560888" y="4676775"/>
            <a:ext cx="0" cy="67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2" name="Arc 1035"/>
          <p:cNvSpPr>
            <a:spLocks/>
          </p:cNvSpPr>
          <p:nvPr/>
        </p:nvSpPr>
        <p:spPr bwMode="auto">
          <a:xfrm rot="-5400000" flipH="1" flipV="1">
            <a:off x="5607051" y="4121150"/>
            <a:ext cx="1447800" cy="1552575"/>
          </a:xfrm>
          <a:custGeom>
            <a:avLst/>
            <a:gdLst>
              <a:gd name="T0" fmla="*/ 2147483647 w 21600"/>
              <a:gd name="T1" fmla="*/ 0 h 21583"/>
              <a:gd name="T2" fmla="*/ 2147483647 w 21600"/>
              <a:gd name="T3" fmla="*/ 2147483647 h 21583"/>
              <a:gd name="T4" fmla="*/ 0 w 21600"/>
              <a:gd name="T5" fmla="*/ 2147483647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853" y="-1"/>
                </a:moveTo>
                <a:cubicBezTo>
                  <a:pt x="12441" y="457"/>
                  <a:pt x="21600" y="9985"/>
                  <a:pt x="21600" y="21583"/>
                </a:cubicBezTo>
              </a:path>
              <a:path w="21600" h="21583" stroke="0" extrusionOk="0">
                <a:moveTo>
                  <a:pt x="853" y="-1"/>
                </a:moveTo>
                <a:cubicBezTo>
                  <a:pt x="12441" y="457"/>
                  <a:pt x="21600" y="9985"/>
                  <a:pt x="21600" y="21583"/>
                </a:cubicBezTo>
                <a:lnTo>
                  <a:pt x="0" y="21583"/>
                </a:lnTo>
                <a:close/>
              </a:path>
            </a:pathLst>
          </a:custGeom>
          <a:noFill/>
          <a:ln w="76200">
            <a:solidFill>
              <a:srgbClr val="FFC000"/>
            </a:solidFill>
            <a:round/>
            <a:headEnd type="stealth" w="lg" len="med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>
              <a:spcBef>
                <a:spcPct val="50000"/>
              </a:spcBef>
            </a:pPr>
            <a:endParaRPr lang="de-DE" sz="2700" b="1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443" name="Arc 1036"/>
          <p:cNvSpPr>
            <a:spLocks/>
          </p:cNvSpPr>
          <p:nvPr/>
        </p:nvSpPr>
        <p:spPr bwMode="auto">
          <a:xfrm rot="5400000" flipV="1">
            <a:off x="1983582" y="4094956"/>
            <a:ext cx="1447800" cy="1608137"/>
          </a:xfrm>
          <a:custGeom>
            <a:avLst/>
            <a:gdLst>
              <a:gd name="T0" fmla="*/ 2147483647 w 21600"/>
              <a:gd name="T1" fmla="*/ 0 h 21698"/>
              <a:gd name="T2" fmla="*/ 2147483647 w 21600"/>
              <a:gd name="T3" fmla="*/ 2147483647 h 21698"/>
              <a:gd name="T4" fmla="*/ 0 w 21600"/>
              <a:gd name="T5" fmla="*/ 2147483647 h 21698"/>
              <a:gd name="T6" fmla="*/ 0 60000 65536"/>
              <a:gd name="T7" fmla="*/ 0 60000 65536"/>
              <a:gd name="T8" fmla="*/ 0 60000 65536"/>
              <a:gd name="T9" fmla="*/ 0 w 21600"/>
              <a:gd name="T10" fmla="*/ 0 h 21698"/>
              <a:gd name="T11" fmla="*/ 21600 w 21600"/>
              <a:gd name="T12" fmla="*/ 21698 h 216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98" fill="none" extrusionOk="0">
                <a:moveTo>
                  <a:pt x="853" y="-1"/>
                </a:moveTo>
                <a:cubicBezTo>
                  <a:pt x="12441" y="457"/>
                  <a:pt x="21600" y="9985"/>
                  <a:pt x="21600" y="21583"/>
                </a:cubicBezTo>
                <a:cubicBezTo>
                  <a:pt x="21600" y="21621"/>
                  <a:pt x="21599" y="21659"/>
                  <a:pt x="21599" y="21697"/>
                </a:cubicBezTo>
              </a:path>
              <a:path w="21600" h="21698" stroke="0" extrusionOk="0">
                <a:moveTo>
                  <a:pt x="853" y="-1"/>
                </a:moveTo>
                <a:cubicBezTo>
                  <a:pt x="12441" y="457"/>
                  <a:pt x="21600" y="9985"/>
                  <a:pt x="21600" y="21583"/>
                </a:cubicBezTo>
                <a:cubicBezTo>
                  <a:pt x="21600" y="21621"/>
                  <a:pt x="21599" y="21659"/>
                  <a:pt x="21599" y="21697"/>
                </a:cubicBezTo>
                <a:lnTo>
                  <a:pt x="0" y="21583"/>
                </a:lnTo>
                <a:close/>
              </a:path>
            </a:pathLst>
          </a:custGeom>
          <a:noFill/>
          <a:ln w="76200">
            <a:solidFill>
              <a:srgbClr val="FFC000"/>
            </a:solidFill>
            <a:round/>
            <a:headEnd type="stealth" w="lg" len="med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>
              <a:spcBef>
                <a:spcPct val="50000"/>
              </a:spcBef>
            </a:pPr>
            <a:endParaRPr lang="de-DE" sz="2700" b="1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444" name="Text Box 1039"/>
          <p:cNvSpPr txBox="1">
            <a:spLocks noChangeArrowheads="1"/>
          </p:cNvSpPr>
          <p:nvPr/>
        </p:nvSpPr>
        <p:spPr bwMode="auto">
          <a:xfrm>
            <a:off x="3556992" y="54483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b="1" dirty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</a:rPr>
              <a:t>Αύξηση της</a:t>
            </a:r>
            <a:r>
              <a:rPr lang="en-US" b="1" dirty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</a:rPr>
              <a:t> PTH</a:t>
            </a:r>
          </a:p>
        </p:txBody>
      </p:sp>
      <p:sp>
        <p:nvSpPr>
          <p:cNvPr id="18445" name="Line 1040"/>
          <p:cNvSpPr>
            <a:spLocks noChangeShapeType="1"/>
          </p:cNvSpPr>
          <p:nvPr/>
        </p:nvSpPr>
        <p:spPr bwMode="auto">
          <a:xfrm flipH="1">
            <a:off x="4716463" y="3486150"/>
            <a:ext cx="788987" cy="695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6" name="Arc 1041"/>
          <p:cNvSpPr>
            <a:spLocks/>
          </p:cNvSpPr>
          <p:nvPr/>
        </p:nvSpPr>
        <p:spPr bwMode="auto">
          <a:xfrm rot="7968890" flipV="1">
            <a:off x="2680493" y="3653632"/>
            <a:ext cx="1325563" cy="1619250"/>
          </a:xfrm>
          <a:custGeom>
            <a:avLst/>
            <a:gdLst>
              <a:gd name="T0" fmla="*/ 0 w 26144"/>
              <a:gd name="T1" fmla="*/ 2147483647 h 30747"/>
              <a:gd name="T2" fmla="*/ 2147483647 w 26144"/>
              <a:gd name="T3" fmla="*/ 2147483647 h 30747"/>
              <a:gd name="T4" fmla="*/ 2147483647 w 26144"/>
              <a:gd name="T5" fmla="*/ 2147483647 h 30747"/>
              <a:gd name="T6" fmla="*/ 0 60000 65536"/>
              <a:gd name="T7" fmla="*/ 0 60000 65536"/>
              <a:gd name="T8" fmla="*/ 0 60000 65536"/>
              <a:gd name="T9" fmla="*/ 0 w 26144"/>
              <a:gd name="T10" fmla="*/ 0 h 30747"/>
              <a:gd name="T11" fmla="*/ 26144 w 26144"/>
              <a:gd name="T12" fmla="*/ 30747 h 307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44" h="30747" fill="none" extrusionOk="0">
                <a:moveTo>
                  <a:pt x="0" y="483"/>
                </a:moveTo>
                <a:cubicBezTo>
                  <a:pt x="1493" y="162"/>
                  <a:pt x="3016" y="-1"/>
                  <a:pt x="4544" y="0"/>
                </a:cubicBezTo>
                <a:cubicBezTo>
                  <a:pt x="16473" y="0"/>
                  <a:pt x="26144" y="9670"/>
                  <a:pt x="26144" y="21600"/>
                </a:cubicBezTo>
                <a:cubicBezTo>
                  <a:pt x="26144" y="24761"/>
                  <a:pt x="25450" y="27883"/>
                  <a:pt x="24111" y="30747"/>
                </a:cubicBezTo>
              </a:path>
              <a:path w="26144" h="30747" stroke="0" extrusionOk="0">
                <a:moveTo>
                  <a:pt x="0" y="483"/>
                </a:moveTo>
                <a:cubicBezTo>
                  <a:pt x="1493" y="162"/>
                  <a:pt x="3016" y="-1"/>
                  <a:pt x="4544" y="0"/>
                </a:cubicBezTo>
                <a:cubicBezTo>
                  <a:pt x="16473" y="0"/>
                  <a:pt x="26144" y="9670"/>
                  <a:pt x="26144" y="21600"/>
                </a:cubicBezTo>
                <a:cubicBezTo>
                  <a:pt x="26144" y="24761"/>
                  <a:pt x="25450" y="27883"/>
                  <a:pt x="24111" y="30747"/>
                </a:cubicBezTo>
                <a:lnTo>
                  <a:pt x="4544" y="216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>
              <a:spcBef>
                <a:spcPct val="50000"/>
              </a:spcBef>
            </a:pPr>
            <a:endParaRPr lang="de-DE" sz="2700" b="1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447" name="Line 1042"/>
          <p:cNvSpPr>
            <a:spLocks noChangeShapeType="1"/>
          </p:cNvSpPr>
          <p:nvPr/>
        </p:nvSpPr>
        <p:spPr bwMode="auto">
          <a:xfrm>
            <a:off x="3581400" y="3486150"/>
            <a:ext cx="788988" cy="695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8" name="Line 1043"/>
          <p:cNvSpPr>
            <a:spLocks noChangeShapeType="1"/>
          </p:cNvSpPr>
          <p:nvPr/>
        </p:nvSpPr>
        <p:spPr bwMode="auto">
          <a:xfrm>
            <a:off x="5091113" y="2363788"/>
            <a:ext cx="381000" cy="36671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9" name="Line 1044"/>
          <p:cNvSpPr>
            <a:spLocks noChangeShapeType="1"/>
          </p:cNvSpPr>
          <p:nvPr/>
        </p:nvSpPr>
        <p:spPr bwMode="auto">
          <a:xfrm flipH="1">
            <a:off x="3789363" y="2363788"/>
            <a:ext cx="282575" cy="2476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8450" name="Picture 1045" descr="Kidney"/>
          <p:cNvPicPr>
            <a:picLocks noChangeAspect="1" noChangeArrowheads="1"/>
          </p:cNvPicPr>
          <p:nvPr/>
        </p:nvPicPr>
        <p:blipFill>
          <a:blip r:embed="rId4" cstate="screen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789113"/>
            <a:ext cx="1022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Arc 1046"/>
          <p:cNvSpPr>
            <a:spLocks/>
          </p:cNvSpPr>
          <p:nvPr/>
        </p:nvSpPr>
        <p:spPr bwMode="auto">
          <a:xfrm rot="-7968890" flipH="1" flipV="1">
            <a:off x="5044281" y="3653632"/>
            <a:ext cx="1325563" cy="1619250"/>
          </a:xfrm>
          <a:custGeom>
            <a:avLst/>
            <a:gdLst>
              <a:gd name="T0" fmla="*/ 0 w 26144"/>
              <a:gd name="T1" fmla="*/ 2147483647 h 30747"/>
              <a:gd name="T2" fmla="*/ 2147483647 w 26144"/>
              <a:gd name="T3" fmla="*/ 2147483647 h 30747"/>
              <a:gd name="T4" fmla="*/ 2147483647 w 26144"/>
              <a:gd name="T5" fmla="*/ 2147483647 h 30747"/>
              <a:gd name="T6" fmla="*/ 0 60000 65536"/>
              <a:gd name="T7" fmla="*/ 0 60000 65536"/>
              <a:gd name="T8" fmla="*/ 0 60000 65536"/>
              <a:gd name="T9" fmla="*/ 0 w 26144"/>
              <a:gd name="T10" fmla="*/ 0 h 30747"/>
              <a:gd name="T11" fmla="*/ 26144 w 26144"/>
              <a:gd name="T12" fmla="*/ 30747 h 307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44" h="30747" fill="none" extrusionOk="0">
                <a:moveTo>
                  <a:pt x="0" y="483"/>
                </a:moveTo>
                <a:cubicBezTo>
                  <a:pt x="1493" y="162"/>
                  <a:pt x="3016" y="-1"/>
                  <a:pt x="4544" y="0"/>
                </a:cubicBezTo>
                <a:cubicBezTo>
                  <a:pt x="16473" y="0"/>
                  <a:pt x="26144" y="9670"/>
                  <a:pt x="26144" y="21600"/>
                </a:cubicBezTo>
                <a:cubicBezTo>
                  <a:pt x="26144" y="24761"/>
                  <a:pt x="25450" y="27883"/>
                  <a:pt x="24111" y="30747"/>
                </a:cubicBezTo>
              </a:path>
              <a:path w="26144" h="30747" stroke="0" extrusionOk="0">
                <a:moveTo>
                  <a:pt x="0" y="483"/>
                </a:moveTo>
                <a:cubicBezTo>
                  <a:pt x="1493" y="162"/>
                  <a:pt x="3016" y="-1"/>
                  <a:pt x="4544" y="0"/>
                </a:cubicBezTo>
                <a:cubicBezTo>
                  <a:pt x="16473" y="0"/>
                  <a:pt x="26144" y="9670"/>
                  <a:pt x="26144" y="21600"/>
                </a:cubicBezTo>
                <a:cubicBezTo>
                  <a:pt x="26144" y="24761"/>
                  <a:pt x="25450" y="27883"/>
                  <a:pt x="24111" y="30747"/>
                </a:cubicBezTo>
                <a:lnTo>
                  <a:pt x="4544" y="216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>
              <a:spcBef>
                <a:spcPct val="50000"/>
              </a:spcBef>
            </a:pPr>
            <a:endParaRPr lang="de-DE" sz="2700" b="1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95536" y="2101850"/>
            <a:ext cx="200888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l-GR" b="1" dirty="0">
                <a:solidFill>
                  <a:srgbClr val="FFC000"/>
                </a:solidFill>
                <a:latin typeface="Candara" pitchFamily="34" charset="0"/>
                <a:ea typeface="ＭＳ Ｐゴシック" pitchFamily="34" charset="-128"/>
              </a:rPr>
              <a:t>Οστά</a:t>
            </a:r>
            <a:endParaRPr lang="en-US" b="1" dirty="0">
              <a:solidFill>
                <a:srgbClr val="FFC000"/>
              </a:solidFill>
              <a:latin typeface="Candara" pitchFamily="34" charset="0"/>
              <a:ea typeface="ＭＳ Ｐゴシック" pitchFamily="34" charset="-128"/>
            </a:endParaRPr>
          </a:p>
          <a:p>
            <a:pPr algn="l" eaLnBrk="1" hangingPunct="1"/>
            <a:endParaRPr lang="en-US" b="1" dirty="0">
              <a:solidFill>
                <a:srgbClr val="D60093"/>
              </a:solidFill>
              <a:latin typeface="Candara" pitchFamily="34" charset="0"/>
              <a:ea typeface="ＭＳ Ｐゴシック" pitchFamily="34" charset="-128"/>
            </a:endParaRPr>
          </a:p>
          <a:p>
            <a:pPr algn="l" eaLnBrk="1" hangingPunct="1">
              <a:buFontTx/>
              <a:buChar char="-"/>
            </a:pPr>
            <a:r>
              <a:rPr lang="en-US" b="1" dirty="0">
                <a:latin typeface="Candara" pitchFamily="34" charset="0"/>
                <a:ea typeface="ＭＳ Ｐゴシック" pitchFamily="34" charset="-128"/>
              </a:rPr>
              <a:t> </a:t>
            </a:r>
            <a:r>
              <a:rPr lang="el-GR" b="1" dirty="0">
                <a:latin typeface="Candara" pitchFamily="34" charset="0"/>
                <a:ea typeface="ＭＳ Ｐゴシック" pitchFamily="34" charset="-128"/>
              </a:rPr>
              <a:t>Νεφρική </a:t>
            </a:r>
          </a:p>
          <a:p>
            <a:pPr algn="l" eaLnBrk="1" hangingPunct="1"/>
            <a:r>
              <a:rPr lang="el-GR" b="1" dirty="0">
                <a:latin typeface="Candara" pitchFamily="34" charset="0"/>
                <a:ea typeface="ＭＳ Ｐゴシック" pitchFamily="34" charset="-128"/>
              </a:rPr>
              <a:t>  </a:t>
            </a:r>
            <a:r>
              <a:rPr lang="el-GR" b="1" dirty="0" err="1">
                <a:latin typeface="Candara" pitchFamily="34" charset="0"/>
                <a:ea typeface="ＭＳ Ｐゴシック" pitchFamily="34" charset="-128"/>
              </a:rPr>
              <a:t>οστεοδυστροφία</a:t>
            </a:r>
            <a:endParaRPr lang="el-GR" b="1" dirty="0">
              <a:latin typeface="Candara" pitchFamily="34" charset="0"/>
              <a:ea typeface="ＭＳ Ｐゴシック" pitchFamily="34" charset="-128"/>
            </a:endParaRPr>
          </a:p>
          <a:p>
            <a:pPr algn="l" eaLnBrk="1" hangingPunct="1">
              <a:buFontTx/>
              <a:buChar char="-"/>
            </a:pPr>
            <a:r>
              <a:rPr lang="el-GR" b="1" dirty="0">
                <a:latin typeface="Candara" pitchFamily="34" charset="0"/>
                <a:ea typeface="ＭＳ Ｐゴシック" pitchFamily="34" charset="-128"/>
              </a:rPr>
              <a:t> Ινώδης οστεΐτιδα</a:t>
            </a:r>
            <a:endParaRPr lang="en-US" b="1" dirty="0">
              <a:latin typeface="Candara" pitchFamily="34" charset="0"/>
              <a:ea typeface="ＭＳ Ｐゴシック" pitchFamily="34" charset="-128"/>
            </a:endParaRPr>
          </a:p>
          <a:p>
            <a:pPr algn="l" eaLnBrk="1" hangingPunct="1">
              <a:buFontTx/>
              <a:buChar char="-"/>
            </a:pPr>
            <a:r>
              <a:rPr lang="en-US" b="1" dirty="0">
                <a:latin typeface="Candara" pitchFamily="34" charset="0"/>
                <a:ea typeface="ＭＳ Ｐゴシック" pitchFamily="34" charset="-128"/>
              </a:rPr>
              <a:t> </a:t>
            </a:r>
            <a:r>
              <a:rPr lang="el-GR" b="1" dirty="0">
                <a:latin typeface="Candara" pitchFamily="34" charset="0"/>
                <a:ea typeface="ＭＳ Ｐゴシック" pitchFamily="34" charset="-128"/>
              </a:rPr>
              <a:t>Κατάγματα</a:t>
            </a:r>
            <a:endParaRPr lang="en-US" b="1" dirty="0">
              <a:latin typeface="Candara" pitchFamily="34" charset="0"/>
              <a:ea typeface="ＭＳ Ｐゴシック" pitchFamily="34" charset="-128"/>
            </a:endParaRPr>
          </a:p>
          <a:p>
            <a:pPr algn="l" eaLnBrk="1" hangingPunct="1">
              <a:buFontTx/>
              <a:buChar char="-"/>
            </a:pPr>
            <a:r>
              <a:rPr lang="en-US" b="1" dirty="0">
                <a:latin typeface="Candara" pitchFamily="34" charset="0"/>
                <a:ea typeface="ＭＳ Ｐゴシック" pitchFamily="34" charset="-128"/>
              </a:rPr>
              <a:t> </a:t>
            </a:r>
            <a:r>
              <a:rPr lang="el-GR" b="1" dirty="0">
                <a:latin typeface="Candara" pitchFamily="34" charset="0"/>
                <a:ea typeface="ＭＳ Ｐゴシック" pitchFamily="34" charset="-128"/>
              </a:rPr>
              <a:t>Οστικά άλγη</a:t>
            </a:r>
            <a:endParaRPr lang="en-US" b="1" dirty="0">
              <a:latin typeface="Candara" pitchFamily="34" charset="0"/>
              <a:ea typeface="ＭＳ Ｐゴシック" pitchFamily="34" charset="-128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757988" y="2171700"/>
            <a:ext cx="2216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l-GR" b="1" dirty="0">
                <a:solidFill>
                  <a:srgbClr val="FFC000"/>
                </a:solidFill>
                <a:latin typeface="Candara" pitchFamily="34" charset="0"/>
                <a:ea typeface="ＭＳ Ｐゴシック" pitchFamily="34" charset="-128"/>
              </a:rPr>
              <a:t>Συστηματική Τοξικότητα</a:t>
            </a:r>
          </a:p>
          <a:p>
            <a:pPr algn="l" eaLnBrk="1" hangingPunct="1">
              <a:buFontTx/>
              <a:buChar char="-"/>
            </a:pPr>
            <a:endParaRPr lang="el-GR" b="1" dirty="0">
              <a:latin typeface="Candara" pitchFamily="34" charset="0"/>
              <a:ea typeface="ＭＳ Ｐゴシック" pitchFamily="34" charset="-128"/>
            </a:endParaRPr>
          </a:p>
          <a:p>
            <a:pPr algn="l" eaLnBrk="1" hangingPunct="1">
              <a:buFontTx/>
              <a:buChar char="-"/>
            </a:pPr>
            <a:r>
              <a:rPr lang="en-US" b="1" dirty="0">
                <a:latin typeface="Candara" pitchFamily="34" charset="0"/>
                <a:ea typeface="ＭＳ Ｐゴシック" pitchFamily="34" charset="-128"/>
              </a:rPr>
              <a:t> </a:t>
            </a:r>
            <a:r>
              <a:rPr lang="el-GR" b="1" dirty="0">
                <a:latin typeface="Candara" pitchFamily="34" charset="0"/>
                <a:ea typeface="ＭＳ Ｐゴシック" pitchFamily="34" charset="-128"/>
              </a:rPr>
              <a:t>Καρδιαγγειακό</a:t>
            </a:r>
            <a:endParaRPr lang="en-US" b="1" dirty="0">
              <a:latin typeface="Candara" pitchFamily="34" charset="0"/>
              <a:ea typeface="ＭＳ Ｐゴシック" pitchFamily="34" charset="-128"/>
            </a:endParaRPr>
          </a:p>
          <a:p>
            <a:pPr algn="l" eaLnBrk="1" hangingPunct="1">
              <a:buFontTx/>
              <a:buChar char="-"/>
            </a:pPr>
            <a:r>
              <a:rPr lang="en-US" b="1" dirty="0">
                <a:latin typeface="Candara" pitchFamily="34" charset="0"/>
                <a:ea typeface="ＭＳ Ｐゴシック" pitchFamily="34" charset="-128"/>
              </a:rPr>
              <a:t> </a:t>
            </a:r>
            <a:r>
              <a:rPr lang="el-GR" b="1" dirty="0">
                <a:latin typeface="Candara" pitchFamily="34" charset="0"/>
                <a:ea typeface="ＭＳ Ｐゴシック" pitchFamily="34" charset="-128"/>
              </a:rPr>
              <a:t>Ενδοκρινικό</a:t>
            </a:r>
            <a:endParaRPr lang="en-US" b="1" dirty="0">
              <a:latin typeface="Candara" pitchFamily="34" charset="0"/>
              <a:ea typeface="ＭＳ Ｐゴシック" pitchFamily="34" charset="-128"/>
            </a:endParaRPr>
          </a:p>
          <a:p>
            <a:pPr algn="l" eaLnBrk="1" hangingPunct="1">
              <a:buFontTx/>
              <a:buChar char="-"/>
            </a:pPr>
            <a:r>
              <a:rPr lang="en-US" b="1" dirty="0">
                <a:latin typeface="Candara" pitchFamily="34" charset="0"/>
                <a:ea typeface="ＭＳ Ｐゴシック" pitchFamily="34" charset="-128"/>
              </a:rPr>
              <a:t> </a:t>
            </a:r>
            <a:r>
              <a:rPr lang="el-GR" b="1" dirty="0">
                <a:latin typeface="Candara" pitchFamily="34" charset="0"/>
                <a:ea typeface="ＭＳ Ｐゴシック" pitchFamily="34" charset="-128"/>
              </a:rPr>
              <a:t>Ανοσοποιητικό</a:t>
            </a:r>
            <a:endParaRPr lang="en-US" b="1" dirty="0">
              <a:latin typeface="Candara" pitchFamily="34" charset="0"/>
              <a:ea typeface="ＭＳ Ｐゴシック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600" dirty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  <a:cs typeface="Times New Roman" pitchFamily="18" charset="0"/>
              </a:rPr>
              <a:t>Δευτεροπαθής </a:t>
            </a:r>
            <a:r>
              <a:rPr lang="el-GR" sz="3600" dirty="0" err="1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  <a:cs typeface="Times New Roman" pitchFamily="18" charset="0"/>
              </a:rPr>
              <a:t>υπερπαραθυρεοειδισμός</a:t>
            </a:r>
            <a:r>
              <a:rPr lang="el-GR" sz="3600" dirty="0">
                <a:solidFill>
                  <a:srgbClr val="FFFF00"/>
                </a:solidFill>
                <a:latin typeface="Candara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10755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l-GR" sz="4000" dirty="0" smtClean="0">
                <a:solidFill>
                  <a:srgbClr val="FFFF00"/>
                </a:solidFill>
              </a:rPr>
              <a:t>ΤΥΠΟΙ ΟΣΤΙΚΗΣ ΝΟΣΟΥ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157191"/>
            <a:ext cx="7632848" cy="1512169"/>
          </a:xfrm>
        </p:spPr>
        <p:txBody>
          <a:bodyPr>
            <a:normAutofit fontScale="92500"/>
          </a:bodyPr>
          <a:lstStyle/>
          <a:p>
            <a:r>
              <a:rPr lang="el-GR" sz="2400" dirty="0" smtClean="0"/>
              <a:t>ΑΥΞΗΜΕΝΟΥ ΜΕΤΑΒΟΛΙΣΜΟΥ (</a:t>
            </a:r>
            <a:r>
              <a:rPr lang="el-GR" sz="2400" dirty="0" err="1" smtClean="0"/>
              <a:t>υπερπαραθυρεοειδισμός</a:t>
            </a:r>
            <a:r>
              <a:rPr lang="el-GR" sz="2400" dirty="0" smtClean="0"/>
              <a:t>)</a:t>
            </a:r>
            <a:endParaRPr lang="el-GR" sz="2400" dirty="0"/>
          </a:p>
          <a:p>
            <a:r>
              <a:rPr lang="el-GR" sz="2400" dirty="0" smtClean="0"/>
              <a:t>ΜΕΙΩΜΕΝΟΥ ΜΕΤΑΒΟΛΙΣΜΟΥ (αλουμίνιο, ↓ </a:t>
            </a:r>
            <a:r>
              <a:rPr lang="en-US" sz="2400" dirty="0" smtClean="0"/>
              <a:t>PTH)</a:t>
            </a:r>
            <a:endParaRPr lang="el-GR" sz="2400" dirty="0"/>
          </a:p>
          <a:p>
            <a:r>
              <a:rPr lang="el-GR" sz="2400" dirty="0" smtClean="0"/>
              <a:t>ΜΙΚΤΗ </a:t>
            </a:r>
            <a:r>
              <a:rPr lang="el-GR" sz="2400" dirty="0"/>
              <a:t>ΟΣΤΙΚΗ </a:t>
            </a:r>
            <a:r>
              <a:rPr lang="el-GR" sz="2400" dirty="0" smtClean="0"/>
              <a:t>ΝΟΣΟΣ</a:t>
            </a:r>
            <a:endParaRPr lang="el-GR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628566" cy="396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43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ΙΝΩΔΗΣ ΚΥΣΤΙΚΗ ΟΣΤΕΪΤΙΔΑ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4" name="Picture 4" descr="f074-10-A0460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35696" y="1412776"/>
            <a:ext cx="5328592" cy="512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55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ΕΞΩΟΣΤΙΚΗ ΑΣΒΕΣΤΟΠΟΙΗΣΗ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35696" y="1412776"/>
            <a:ext cx="4824536" cy="519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8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ΕΞΩΟΣΤΙΚΗ ΑΣΒΕΣΤΟΠΟΙΗΣΗ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07704" y="1310379"/>
            <a:ext cx="5184576" cy="521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15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ΕΞΩΟΣΤΙΚΗ ΑΣΒΕΣΤΟΠΟΙΗΣΗ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5" name="Picture 4" descr="f074-09C-A0460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79712" y="1340768"/>
            <a:ext cx="5206943" cy="504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15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ΕΞΩΟΣΤΙΚΗ ΑΣΒΕΣΤΟΠΟΙΗΣΗ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4" name="Picture 4" descr="f074-08-A0460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07704" y="1268760"/>
            <a:ext cx="5400600" cy="533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85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ΕΡΓΑΣΤΗΡΙΚΑ ΕΥΡΗΜΑΤΑ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l-GR" dirty="0" err="1" smtClean="0"/>
              <a:t>Υπασβεστιαιμία</a:t>
            </a:r>
            <a:endParaRPr lang="el-GR" dirty="0"/>
          </a:p>
          <a:p>
            <a:r>
              <a:rPr lang="el-GR" dirty="0" err="1" smtClean="0"/>
              <a:t>Υπερφωσφαταιμία</a:t>
            </a:r>
            <a:endParaRPr lang="el-GR" dirty="0"/>
          </a:p>
          <a:p>
            <a:r>
              <a:rPr lang="el-GR" dirty="0" smtClean="0"/>
              <a:t>Αυξημένη αλκαλική </a:t>
            </a:r>
            <a:r>
              <a:rPr lang="el-GR" dirty="0" err="1"/>
              <a:t>φωσφατάση</a:t>
            </a:r>
            <a:endParaRPr lang="el-GR" dirty="0"/>
          </a:p>
          <a:p>
            <a:r>
              <a:rPr lang="el-GR" dirty="0" smtClean="0"/>
              <a:t>Αυξημένη </a:t>
            </a:r>
            <a:r>
              <a:rPr lang="el-GR" dirty="0" err="1"/>
              <a:t>παραθορμόνη</a:t>
            </a:r>
            <a:r>
              <a:rPr lang="el-GR" dirty="0"/>
              <a:t> ορού</a:t>
            </a:r>
          </a:p>
        </p:txBody>
      </p:sp>
    </p:spTree>
    <p:extLst>
      <p:ext uri="{BB962C8B-B14F-4D97-AF65-F5344CB8AC3E}">
        <p14:creationId xmlns:p14="http://schemas.microsoft.com/office/powerpoint/2010/main" xmlns="" val="18078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Autofit/>
          </a:bodyPr>
          <a:lstStyle/>
          <a:p>
            <a:r>
              <a:rPr lang="el-GR" sz="4800" dirty="0" smtClean="0">
                <a:solidFill>
                  <a:srgbClr val="FFFF00"/>
                </a:solidFill>
                <a:latin typeface="Candara" pitchFamily="34" charset="0"/>
              </a:rPr>
              <a:t>Αντιμετώπιση δευτεροπαθούς </a:t>
            </a:r>
            <a:r>
              <a:rPr lang="el-GR" sz="4800" dirty="0" err="1" smtClean="0">
                <a:solidFill>
                  <a:srgbClr val="FFFF00"/>
                </a:solidFill>
                <a:latin typeface="Candara" pitchFamily="34" charset="0"/>
              </a:rPr>
              <a:t>υπερπαραθυρεοειδισμού</a:t>
            </a:r>
            <a:endParaRPr lang="el-GR" sz="4800" dirty="0">
              <a:solidFill>
                <a:srgbClr val="FFFF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ΑΝΤΙΜΕΤΩΠΙΣΗ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4" name="Picture 4" descr="f074-15-A0460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1556792"/>
            <a:ext cx="8753832" cy="461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41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Σταδιοποίηση ΧΝΝ</a:t>
            </a:r>
            <a:endParaRPr lang="el-GR" dirty="0">
              <a:solidFill>
                <a:srgbClr val="FFFF00"/>
              </a:solidFill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6762944"/>
              </p:ext>
            </p:extLst>
          </p:nvPr>
        </p:nvGraphicFramePr>
        <p:xfrm>
          <a:off x="518864" y="1484784"/>
          <a:ext cx="8229600" cy="486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3960440"/>
                <a:gridCol w="3106688"/>
              </a:tblGrid>
              <a:tr h="677169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chemeClr val="bg1"/>
                          </a:solidFill>
                        </a:rPr>
                        <a:t>ΣΤΑΔΙΟ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l-GR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chemeClr val="bg1"/>
                          </a:solidFill>
                        </a:rPr>
                        <a:t>ΠΕΡΙΓΡΑΦΗ</a:t>
                      </a:r>
                      <a:endParaRPr lang="el-GR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GFR (ml/min/1.73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m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l-GR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1850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Νεφρική</a:t>
                      </a:r>
                      <a:r>
                        <a:rPr lang="el-GR" sz="2800" baseline="0" dirty="0" smtClean="0"/>
                        <a:t> βλάβη με φυσιολογικό ή ↑ </a:t>
                      </a:r>
                      <a:r>
                        <a:rPr lang="en-US" sz="2800" baseline="0" dirty="0" smtClean="0"/>
                        <a:t>GFR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≥</a:t>
                      </a:r>
                      <a:r>
                        <a:rPr lang="en-US" sz="2800" dirty="0" smtClean="0"/>
                        <a:t> 90</a:t>
                      </a:r>
                      <a:endParaRPr lang="el-GR" sz="2800" dirty="0"/>
                    </a:p>
                  </a:txBody>
                  <a:tcPr/>
                </a:tc>
              </a:tr>
              <a:tr h="6865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Νεφρική βλάβη με ήπια ↓ </a:t>
                      </a:r>
                      <a:r>
                        <a:rPr lang="en-US" sz="2800" dirty="0" smtClean="0"/>
                        <a:t>GFR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60 - 89</a:t>
                      </a:r>
                      <a:endParaRPr lang="el-GR" sz="2800" dirty="0"/>
                    </a:p>
                  </a:txBody>
                  <a:tcPr/>
                </a:tc>
              </a:tr>
              <a:tr h="6865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Μέτρια</a:t>
                      </a:r>
                      <a:r>
                        <a:rPr lang="el-GR" sz="2800" baseline="0" dirty="0" smtClean="0"/>
                        <a:t> ↓ </a:t>
                      </a:r>
                      <a:r>
                        <a:rPr lang="en-US" sz="2800" baseline="0" dirty="0" smtClean="0"/>
                        <a:t>GFR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30 – 59</a:t>
                      </a:r>
                      <a:endParaRPr lang="el-GR" sz="2800" dirty="0"/>
                    </a:p>
                  </a:txBody>
                  <a:tcPr/>
                </a:tc>
              </a:tr>
              <a:tr h="6865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Σοβαρή ↓ </a:t>
                      </a:r>
                      <a:r>
                        <a:rPr lang="en-US" sz="2800" dirty="0" smtClean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15 - 29</a:t>
                      </a:r>
                      <a:endParaRPr lang="el-GR" sz="2800" dirty="0"/>
                    </a:p>
                  </a:txBody>
                  <a:tcPr/>
                </a:tc>
              </a:tr>
              <a:tr h="6865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ΧΝΝ τελικού σταδίου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&lt; 15 ή ΑΚ</a:t>
                      </a:r>
                      <a:endParaRPr lang="el-G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3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zh-TW" sz="3600" dirty="0" smtClean="0">
                <a:solidFill>
                  <a:srgbClr val="FFFF00"/>
                </a:solidFill>
                <a:latin typeface="Candara" pitchFamily="34" charset="0"/>
              </a:rPr>
              <a:t>Αντιμετώπιση του δευτεροπαθούς </a:t>
            </a:r>
            <a:r>
              <a:rPr lang="el-GR" altLang="zh-TW" sz="3600" dirty="0" err="1" smtClean="0">
                <a:solidFill>
                  <a:srgbClr val="FFFF00"/>
                </a:solidFill>
                <a:latin typeface="Candara" pitchFamily="34" charset="0"/>
              </a:rPr>
              <a:t>υπερπαραθυρεοειδισμού</a:t>
            </a:r>
            <a:endParaRPr lang="en-US" altLang="zh-TW" sz="3600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l-GR" altLang="zh-TW" dirty="0" smtClean="0">
                <a:solidFill>
                  <a:srgbClr val="FFFF00"/>
                </a:solidFill>
                <a:latin typeface="Candara" pitchFamily="34" charset="0"/>
              </a:rPr>
              <a:t>Αντιμετώπιση </a:t>
            </a:r>
            <a:r>
              <a:rPr lang="el-GR" altLang="zh-TW" dirty="0" err="1" smtClean="0">
                <a:solidFill>
                  <a:srgbClr val="FFFF00"/>
                </a:solidFill>
                <a:latin typeface="Candara" pitchFamily="34" charset="0"/>
              </a:rPr>
              <a:t>υπερφωσφαταιμίας</a:t>
            </a:r>
            <a:endParaRPr lang="el-GR" altLang="zh-TW" dirty="0" smtClean="0">
              <a:solidFill>
                <a:srgbClr val="FFFF00"/>
              </a:solidFill>
              <a:latin typeface="Candara" pitchFamily="34" charset="0"/>
            </a:endParaRPr>
          </a:p>
          <a:p>
            <a:pPr lvl="1"/>
            <a:r>
              <a:rPr lang="el-GR" altLang="zh-TW" dirty="0" smtClean="0">
                <a:latin typeface="Candara" pitchFamily="34" charset="0"/>
              </a:rPr>
              <a:t>Δίαιτα πτωχή σε φώσφορο</a:t>
            </a:r>
          </a:p>
          <a:p>
            <a:pPr lvl="1"/>
            <a:r>
              <a:rPr lang="el-GR" altLang="zh-TW" dirty="0" err="1" smtClean="0">
                <a:latin typeface="Candara" pitchFamily="34" charset="0"/>
              </a:rPr>
              <a:t>Φωσφοροδεσμευτικά</a:t>
            </a:r>
            <a:r>
              <a:rPr lang="el-GR" altLang="zh-TW" dirty="0" smtClean="0">
                <a:latin typeface="Candara" pitchFamily="34" charset="0"/>
              </a:rPr>
              <a:t> </a:t>
            </a:r>
          </a:p>
          <a:p>
            <a:pPr lvl="2"/>
            <a:r>
              <a:rPr lang="el-GR" altLang="zh-TW" sz="2800" dirty="0" smtClean="0">
                <a:latin typeface="Candara" pitchFamily="34" charset="0"/>
              </a:rPr>
              <a:t>Ασβεστούχα (ανθρακικό – οξικό ασβέστιο)</a:t>
            </a:r>
          </a:p>
          <a:p>
            <a:pPr lvl="2"/>
            <a:r>
              <a:rPr lang="el-GR" altLang="zh-TW" sz="2800" dirty="0" smtClean="0">
                <a:latin typeface="Candara" pitchFamily="34" charset="0"/>
              </a:rPr>
              <a:t>Μη ασβεστούχα</a:t>
            </a:r>
            <a:r>
              <a:rPr lang="en-US" altLang="zh-TW" sz="2800" dirty="0" smtClean="0">
                <a:latin typeface="Candara" pitchFamily="34" charset="0"/>
              </a:rPr>
              <a:t> </a:t>
            </a:r>
            <a:endParaRPr lang="el-GR" altLang="zh-TW" sz="2800" dirty="0" smtClean="0">
              <a:latin typeface="Candara" pitchFamily="34" charset="0"/>
            </a:endParaRPr>
          </a:p>
          <a:p>
            <a:pPr lvl="3"/>
            <a:r>
              <a:rPr lang="el-GR" altLang="zh-TW" sz="2400" dirty="0" smtClean="0">
                <a:latin typeface="Candara" pitchFamily="34" charset="0"/>
              </a:rPr>
              <a:t>Υδροξείδιο του αλουμινίου</a:t>
            </a:r>
          </a:p>
          <a:p>
            <a:pPr lvl="3"/>
            <a:r>
              <a:rPr lang="el-GR" altLang="zh-TW" sz="2400" dirty="0" err="1" smtClean="0">
                <a:latin typeface="Candara" pitchFamily="34" charset="0"/>
              </a:rPr>
              <a:t>Σεβελαμέρη</a:t>
            </a:r>
            <a:endParaRPr lang="en-US" altLang="zh-TW" sz="2400" dirty="0" smtClean="0">
              <a:latin typeface="Candara" pitchFamily="34" charset="0"/>
            </a:endParaRPr>
          </a:p>
          <a:p>
            <a:pPr lvl="3"/>
            <a:r>
              <a:rPr lang="el-GR" altLang="zh-TW" sz="2400" dirty="0" err="1" smtClean="0">
                <a:latin typeface="Candara" pitchFamily="34" charset="0"/>
              </a:rPr>
              <a:t>Λανθάνιο</a:t>
            </a:r>
            <a:endParaRPr lang="el-GR" altLang="zh-TW" sz="2400" dirty="0" smtClean="0">
              <a:latin typeface="Candara" pitchFamily="34" charset="0"/>
            </a:endParaRPr>
          </a:p>
          <a:p>
            <a:r>
              <a:rPr lang="el-GR" altLang="zh-TW" dirty="0" smtClean="0">
                <a:solidFill>
                  <a:srgbClr val="FFFF00"/>
                </a:solidFill>
                <a:latin typeface="Candara" pitchFamily="34" charset="0"/>
              </a:rPr>
              <a:t>Ανάλογα βιταμίνης </a:t>
            </a:r>
            <a:r>
              <a:rPr lang="en-US" altLang="zh-TW" dirty="0" smtClean="0">
                <a:solidFill>
                  <a:srgbClr val="FFFF00"/>
                </a:solidFill>
                <a:latin typeface="Candara" pitchFamily="34" charset="0"/>
              </a:rPr>
              <a:t>D</a:t>
            </a:r>
          </a:p>
          <a:p>
            <a:pPr lvl="1"/>
            <a:r>
              <a:rPr lang="el-GR" altLang="zh-TW" dirty="0" smtClean="0">
                <a:latin typeface="Candara" pitchFamily="34" charset="0"/>
              </a:rPr>
              <a:t>Σε μεγάλες δόσεις (</a:t>
            </a:r>
            <a:r>
              <a:rPr lang="en-US" altLang="zh-TW" dirty="0" smtClean="0">
                <a:latin typeface="Candara" pitchFamily="34" charset="0"/>
              </a:rPr>
              <a:t>↑</a:t>
            </a:r>
            <a:r>
              <a:rPr lang="en-US" altLang="zh-TW" dirty="0" err="1" smtClean="0">
                <a:latin typeface="Candara" pitchFamily="34" charset="0"/>
              </a:rPr>
              <a:t>Ca</a:t>
            </a:r>
            <a:r>
              <a:rPr lang="en-US" altLang="zh-TW" baseline="30000" dirty="0" smtClean="0">
                <a:latin typeface="Candara" pitchFamily="34" charset="0"/>
              </a:rPr>
              <a:t>++</a:t>
            </a:r>
            <a:r>
              <a:rPr lang="en-US" altLang="zh-TW" dirty="0" smtClean="0">
                <a:latin typeface="Candara" pitchFamily="34" charset="0"/>
              </a:rPr>
              <a:t>, </a:t>
            </a:r>
            <a:r>
              <a:rPr lang="en-US" altLang="zh-TW" dirty="0" smtClean="0">
                <a:latin typeface="Calibri"/>
              </a:rPr>
              <a:t>↑ P</a:t>
            </a:r>
            <a:r>
              <a:rPr lang="en-US" altLang="zh-TW" baseline="30000" dirty="0" smtClean="0">
                <a:latin typeface="Calibri"/>
              </a:rPr>
              <a:t>+</a:t>
            </a:r>
            <a:r>
              <a:rPr lang="en-US" altLang="zh-TW" dirty="0">
                <a:latin typeface="Calibri"/>
              </a:rPr>
              <a:t>)</a:t>
            </a:r>
            <a:r>
              <a:rPr lang="en-US" altLang="zh-TW" dirty="0" smtClean="0">
                <a:latin typeface="Calibri"/>
              </a:rPr>
              <a:t> </a:t>
            </a:r>
            <a:r>
              <a:rPr lang="el-GR" altLang="zh-TW" dirty="0" smtClean="0">
                <a:latin typeface="Candara" pitchFamily="34" charset="0"/>
              </a:rPr>
              <a:t> </a:t>
            </a:r>
            <a:endParaRPr lang="en-US" altLang="zh-TW" dirty="0">
              <a:latin typeface="Candara" pitchFamily="34" charset="0"/>
            </a:endParaRPr>
          </a:p>
          <a:p>
            <a:r>
              <a:rPr lang="el-GR" altLang="zh-TW" dirty="0" err="1" smtClean="0">
                <a:solidFill>
                  <a:srgbClr val="FFFF00"/>
                </a:solidFill>
                <a:latin typeface="Candara" pitchFamily="34" charset="0"/>
              </a:rPr>
              <a:t>Καλσιμιμιτικά</a:t>
            </a:r>
            <a:r>
              <a:rPr lang="el-GR" altLang="zh-TW" dirty="0" smtClean="0">
                <a:solidFill>
                  <a:srgbClr val="FFFF00"/>
                </a:solidFill>
                <a:latin typeface="Candara" pitchFamily="34" charset="0"/>
              </a:rPr>
              <a:t> (</a:t>
            </a:r>
            <a:r>
              <a:rPr lang="en-US" altLang="zh-TW" dirty="0" err="1" smtClean="0">
                <a:solidFill>
                  <a:srgbClr val="FFFF00"/>
                </a:solidFill>
                <a:latin typeface="Candara" pitchFamily="34" charset="0"/>
              </a:rPr>
              <a:t>Cinacalcet</a:t>
            </a:r>
            <a:r>
              <a:rPr lang="en-US" altLang="zh-TW" dirty="0" smtClean="0">
                <a:solidFill>
                  <a:srgbClr val="FFFF00"/>
                </a:solidFill>
                <a:latin typeface="Candara" pitchFamily="34" charset="0"/>
              </a:rPr>
              <a:t>)</a:t>
            </a:r>
          </a:p>
          <a:p>
            <a:pPr lvl="1"/>
            <a:r>
              <a:rPr lang="el-GR" altLang="zh-TW" dirty="0" smtClean="0">
                <a:latin typeface="Candara" pitchFamily="34" charset="0"/>
              </a:rPr>
              <a:t>Καταστολή της </a:t>
            </a:r>
            <a:r>
              <a:rPr lang="en-US" altLang="zh-TW" dirty="0" smtClean="0">
                <a:latin typeface="Candara" pitchFamily="34" charset="0"/>
              </a:rPr>
              <a:t>PTH </a:t>
            </a:r>
            <a:r>
              <a:rPr lang="el-GR" altLang="zh-TW" dirty="0" smtClean="0">
                <a:latin typeface="Candara" pitchFamily="34" charset="0"/>
              </a:rPr>
              <a:t>χωρίς να επηρεάζεται το </a:t>
            </a:r>
            <a:r>
              <a:rPr lang="en-US" altLang="zh-TW" dirty="0" err="1" smtClean="0">
                <a:latin typeface="Candara" pitchFamily="34" charset="0"/>
              </a:rPr>
              <a:t>CaxP</a:t>
            </a:r>
            <a:endParaRPr lang="en-US" altLang="zh-TW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3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ΘΕΡΑΠΕΥΤΙΚΟΙ ΣΤΟΧΟΙ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Παραθορμόνη</a:t>
            </a:r>
            <a:r>
              <a:rPr lang="el-GR" dirty="0"/>
              <a:t> 150-300 </a:t>
            </a:r>
            <a:r>
              <a:rPr lang="en-US" dirty="0" err="1"/>
              <a:t>pg</a:t>
            </a:r>
            <a:r>
              <a:rPr lang="el-GR" dirty="0"/>
              <a:t>/</a:t>
            </a:r>
            <a:r>
              <a:rPr lang="en-US" dirty="0"/>
              <a:t>ml</a:t>
            </a:r>
            <a:endParaRPr lang="el-GR" dirty="0"/>
          </a:p>
          <a:p>
            <a:r>
              <a:rPr lang="el-GR" dirty="0" err="1"/>
              <a:t>Ασβεστιο</a:t>
            </a:r>
            <a:r>
              <a:rPr lang="el-GR" dirty="0"/>
              <a:t> ορού&lt; 10.5 </a:t>
            </a:r>
            <a:r>
              <a:rPr lang="en-US" dirty="0"/>
              <a:t>mg</a:t>
            </a:r>
            <a:r>
              <a:rPr lang="el-GR" dirty="0"/>
              <a:t>/</a:t>
            </a:r>
            <a:r>
              <a:rPr lang="en-US" dirty="0"/>
              <a:t>dl</a:t>
            </a:r>
            <a:endParaRPr lang="el-GR" dirty="0"/>
          </a:p>
          <a:p>
            <a:r>
              <a:rPr lang="el-GR" dirty="0"/>
              <a:t>Φωσφόρος ορού &lt; 5.5 </a:t>
            </a:r>
            <a:r>
              <a:rPr lang="en-US" dirty="0"/>
              <a:t>mg</a:t>
            </a:r>
            <a:r>
              <a:rPr lang="el-GR" dirty="0"/>
              <a:t>/</a:t>
            </a:r>
            <a:r>
              <a:rPr lang="en-US" dirty="0"/>
              <a:t>dl</a:t>
            </a:r>
            <a:endParaRPr lang="el-GR" dirty="0"/>
          </a:p>
          <a:p>
            <a:r>
              <a:rPr lang="el-GR" dirty="0"/>
              <a:t>Γινόμενο </a:t>
            </a:r>
            <a:r>
              <a:rPr lang="en-US" dirty="0" err="1"/>
              <a:t>Ca</a:t>
            </a:r>
            <a:r>
              <a:rPr lang="en-US" dirty="0"/>
              <a:t> x P</a:t>
            </a:r>
            <a:r>
              <a:rPr lang="el-GR" dirty="0"/>
              <a:t> &lt; 55</a:t>
            </a:r>
          </a:p>
        </p:txBody>
      </p:sp>
    </p:spTree>
    <p:extLst>
      <p:ext uri="{BB962C8B-B14F-4D97-AF65-F5344CB8AC3E}">
        <p14:creationId xmlns:p14="http://schemas.microsoft.com/office/powerpoint/2010/main" xmlns="" val="22882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Ενδείξεις οξείας αιμοκάθαρσης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Υπερφόρτωση με υγρά (</a:t>
            </a:r>
            <a:r>
              <a:rPr lang="en-US" dirty="0"/>
              <a:t>fluid overload</a:t>
            </a:r>
            <a:r>
              <a:rPr lang="el-GR" dirty="0"/>
              <a:t>)</a:t>
            </a:r>
          </a:p>
          <a:p>
            <a:r>
              <a:rPr lang="el-GR" dirty="0" err="1"/>
              <a:t>Υπερκαλιαιμία</a:t>
            </a:r>
            <a:endParaRPr lang="el-GR" dirty="0"/>
          </a:p>
          <a:p>
            <a:r>
              <a:rPr lang="el-GR" dirty="0"/>
              <a:t>Βαριά μεταβολική οξέωση</a:t>
            </a:r>
          </a:p>
          <a:p>
            <a:r>
              <a:rPr lang="el-GR" dirty="0"/>
              <a:t>Βαριά ουραιμική </a:t>
            </a:r>
            <a:r>
              <a:rPr lang="el-GR" dirty="0" err="1"/>
              <a:t>συμτωματολογία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867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rgbClr val="FFFF00"/>
                </a:solidFill>
              </a:rPr>
              <a:t>Ενδείξεις </a:t>
            </a:r>
            <a:r>
              <a:rPr lang="el-GR" sz="4000" b="1" dirty="0" smtClean="0">
                <a:solidFill>
                  <a:srgbClr val="FFFF00"/>
                </a:solidFill>
              </a:rPr>
              <a:t>Ένταξης </a:t>
            </a:r>
            <a:r>
              <a:rPr lang="el-GR" sz="4000" b="1" dirty="0">
                <a:solidFill>
                  <a:srgbClr val="FFFF00"/>
                </a:solidFill>
              </a:rPr>
              <a:t>σε Πρόγραμμα Χρόνιας Αιμοκάθαρσης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Κάθαρση Κρεατινίνης 9-14 </a:t>
            </a:r>
            <a:r>
              <a:rPr lang="en-US" dirty="0"/>
              <a:t>ml/min/1.73m2</a:t>
            </a:r>
            <a:endParaRPr lang="el-GR" dirty="0"/>
          </a:p>
          <a:p>
            <a:r>
              <a:rPr lang="el-GR" dirty="0"/>
              <a:t>Εκτίμηση κατάστασης θρέψης</a:t>
            </a:r>
          </a:p>
          <a:p>
            <a:r>
              <a:rPr lang="el-GR" dirty="0"/>
              <a:t>Σακχαρώδης Διαβήτης = πρώιμη ένταξη</a:t>
            </a:r>
          </a:p>
        </p:txBody>
      </p:sp>
    </p:spTree>
    <p:extLst>
      <p:ext uri="{BB962C8B-B14F-4D97-AF65-F5344CB8AC3E}">
        <p14:creationId xmlns:p14="http://schemas.microsoft.com/office/powerpoint/2010/main" xmlns="" val="25591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>
                <a:solidFill>
                  <a:srgbClr val="FFFF00"/>
                </a:solidFill>
              </a:rPr>
              <a:t>ΑΙΜΟΚΑΘΑΡΣΗ</a:t>
            </a:r>
            <a:endParaRPr lang="el-GR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Βασικές Αρχές Αιμοκάθαρσης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1340768"/>
            <a:ext cx="2530624" cy="126876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Διήθηση </a:t>
            </a:r>
            <a:endParaRPr lang="el-GR" sz="2000" dirty="0"/>
          </a:p>
          <a:p>
            <a:r>
              <a:rPr lang="el-GR" sz="2000" dirty="0"/>
              <a:t>Διάχυση</a:t>
            </a:r>
          </a:p>
          <a:p>
            <a:r>
              <a:rPr lang="el-GR" sz="2000" dirty="0" err="1"/>
              <a:t>Διαπύδηση</a:t>
            </a:r>
            <a:endParaRPr lang="el-GR" sz="2000" dirty="0"/>
          </a:p>
        </p:txBody>
      </p:sp>
      <p:pic>
        <p:nvPicPr>
          <p:cNvPr id="5" name="Picture 4" descr="f083-01-A046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7171"/>
            <a:ext cx="3384376" cy="530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04700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2564904"/>
            <a:ext cx="4038174" cy="408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83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Βασικές Αρχές Αιμοκάθαρσης</a:t>
            </a:r>
            <a:endParaRPr lang="el-GR" dirty="0"/>
          </a:p>
        </p:txBody>
      </p:sp>
      <p:pic>
        <p:nvPicPr>
          <p:cNvPr id="6" name="Picture 4" descr="f083-09-A046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942100" cy="51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69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Αγγειακή Προσπέλαση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Αρτηριο</a:t>
            </a:r>
            <a:r>
              <a:rPr lang="el-GR" dirty="0"/>
              <a:t>-φλεβική επικοινωνία (</a:t>
            </a:r>
            <a:r>
              <a:rPr lang="en-US" dirty="0"/>
              <a:t>fistula)</a:t>
            </a:r>
            <a:endParaRPr lang="el-GR" dirty="0"/>
          </a:p>
          <a:p>
            <a:r>
              <a:rPr lang="el-GR" dirty="0"/>
              <a:t>Συνθετικά Μοσχεύματα (</a:t>
            </a:r>
            <a:r>
              <a:rPr lang="en-US" dirty="0"/>
              <a:t>A</a:t>
            </a:r>
            <a:r>
              <a:rPr lang="el-GR" dirty="0"/>
              <a:t>-</a:t>
            </a:r>
            <a:r>
              <a:rPr lang="en-US" dirty="0"/>
              <a:t>V grafts</a:t>
            </a:r>
            <a:r>
              <a:rPr lang="el-GR" dirty="0"/>
              <a:t>)</a:t>
            </a:r>
          </a:p>
          <a:p>
            <a:r>
              <a:rPr lang="el-GR" dirty="0"/>
              <a:t>Καθετήρες αιμοκάθαρσης (προσωρινοί-μόνιμοι</a:t>
            </a:r>
            <a:r>
              <a:rPr lang="el-G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99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13" descr="ΠΑΠΑΧΡΙΣΤΟΠΟΥΛΟΣ180303 00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43313" y="4572000"/>
            <a:ext cx="17145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42938" y="4572000"/>
            <a:ext cx="1787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500813" y="4572000"/>
            <a:ext cx="176371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57158" y="0"/>
          <a:ext cx="82296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screen"/>
          <a:srcRect l="-1"/>
          <a:stretch>
            <a:fillRect/>
          </a:stretch>
        </p:blipFill>
        <p:spPr bwMode="auto">
          <a:xfrm>
            <a:off x="428596" y="3714750"/>
            <a:ext cx="221459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57563" y="3714750"/>
            <a:ext cx="221456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86500" y="3714750"/>
            <a:ext cx="2214563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5" descr="Narrow horizontal"/>
          <p:cNvSpPr>
            <a:spLocks noChangeArrowheads="1"/>
          </p:cNvSpPr>
          <p:nvPr/>
        </p:nvSpPr>
        <p:spPr bwMode="auto">
          <a:xfrm rot="10071265">
            <a:off x="7429500" y="5243513"/>
            <a:ext cx="347663" cy="711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47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934" y="17072"/>
                </a:moveTo>
                <a:cubicBezTo>
                  <a:pt x="6158" y="16246"/>
                  <a:pt x="4256" y="13695"/>
                  <a:pt x="4256" y="10800"/>
                </a:cubicBezTo>
                <a:cubicBezTo>
                  <a:pt x="4256" y="7185"/>
                  <a:pt x="7185" y="4256"/>
                  <a:pt x="10800" y="4256"/>
                </a:cubicBezTo>
                <a:cubicBezTo>
                  <a:pt x="14414" y="4256"/>
                  <a:pt x="17344" y="7185"/>
                  <a:pt x="17344" y="10800"/>
                </a:cubicBezTo>
                <a:cubicBezTo>
                  <a:pt x="17344" y="13695"/>
                  <a:pt x="15441" y="16246"/>
                  <a:pt x="12665" y="17072"/>
                </a:cubicBezTo>
                <a:lnTo>
                  <a:pt x="13879" y="21151"/>
                </a:lnTo>
                <a:cubicBezTo>
                  <a:pt x="18459" y="19789"/>
                  <a:pt x="21600" y="1557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78"/>
                  <a:pt x="3140" y="19789"/>
                  <a:pt x="7720" y="21151"/>
                </a:cubicBezTo>
                <a:close/>
              </a:path>
            </a:pathLst>
          </a:custGeom>
          <a:pattFill prst="narHorz">
            <a:fgClr>
              <a:srgbClr val="FF3300">
                <a:alpha val="74901"/>
              </a:srgbClr>
            </a:fgClr>
            <a:bgClr>
              <a:schemeClr val="bg1">
                <a:alpha val="74901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AutoShape 17" descr="Narrow horizontal"/>
          <p:cNvSpPr>
            <a:spLocks noChangeArrowheads="1"/>
          </p:cNvSpPr>
          <p:nvPr/>
        </p:nvSpPr>
        <p:spPr bwMode="auto">
          <a:xfrm rot="10071265">
            <a:off x="2060575" y="4659313"/>
            <a:ext cx="207963" cy="5969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47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934" y="17072"/>
                </a:moveTo>
                <a:cubicBezTo>
                  <a:pt x="6158" y="16246"/>
                  <a:pt x="4256" y="13695"/>
                  <a:pt x="4256" y="10800"/>
                </a:cubicBezTo>
                <a:cubicBezTo>
                  <a:pt x="4256" y="7185"/>
                  <a:pt x="7185" y="4256"/>
                  <a:pt x="10800" y="4256"/>
                </a:cubicBezTo>
                <a:cubicBezTo>
                  <a:pt x="14414" y="4256"/>
                  <a:pt x="17344" y="7185"/>
                  <a:pt x="17344" y="10800"/>
                </a:cubicBezTo>
                <a:cubicBezTo>
                  <a:pt x="17344" y="13695"/>
                  <a:pt x="15441" y="16246"/>
                  <a:pt x="12665" y="17072"/>
                </a:cubicBezTo>
                <a:lnTo>
                  <a:pt x="13879" y="21151"/>
                </a:lnTo>
                <a:cubicBezTo>
                  <a:pt x="18459" y="19789"/>
                  <a:pt x="21600" y="1557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78"/>
                  <a:pt x="3140" y="19789"/>
                  <a:pt x="7720" y="21151"/>
                </a:cubicBezTo>
                <a:close/>
              </a:path>
            </a:pathLst>
          </a:custGeom>
          <a:pattFill prst="narHorz">
            <a:fgClr>
              <a:srgbClr val="FF3300">
                <a:alpha val="74901"/>
              </a:srgbClr>
            </a:fgClr>
            <a:bgClr>
              <a:schemeClr val="bg1">
                <a:alpha val="74901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 rot="3870081" flipH="1">
            <a:off x="4531519" y="4201319"/>
            <a:ext cx="742950" cy="2206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7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593" y="10901"/>
                </a:moveTo>
                <a:cubicBezTo>
                  <a:pt x="3593" y="10867"/>
                  <a:pt x="3593" y="10833"/>
                  <a:pt x="3593" y="10800"/>
                </a:cubicBezTo>
                <a:cubicBezTo>
                  <a:pt x="3593" y="6819"/>
                  <a:pt x="6819" y="3593"/>
                  <a:pt x="10800" y="3593"/>
                </a:cubicBezTo>
                <a:cubicBezTo>
                  <a:pt x="14780" y="3593"/>
                  <a:pt x="18007" y="6819"/>
                  <a:pt x="18007" y="10800"/>
                </a:cubicBezTo>
                <a:cubicBezTo>
                  <a:pt x="18007" y="10833"/>
                  <a:pt x="18006" y="10867"/>
                  <a:pt x="18006" y="10901"/>
                </a:cubicBezTo>
                <a:lnTo>
                  <a:pt x="21598" y="10952"/>
                </a:lnTo>
                <a:cubicBezTo>
                  <a:pt x="21599" y="10901"/>
                  <a:pt x="21600" y="1085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50"/>
                  <a:pt x="0" y="10901"/>
                  <a:pt x="1" y="10952"/>
                </a:cubicBezTo>
                <a:close/>
              </a:path>
            </a:pathLst>
          </a:custGeom>
          <a:pattFill prst="narHorz">
            <a:fgClr>
              <a:srgbClr val="FF3300">
                <a:alpha val="74901"/>
              </a:srgbClr>
            </a:fgClr>
            <a:bgClr>
              <a:schemeClr val="bg1">
                <a:alpha val="74901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Σταδιοποίηση ΧΝΝ</a:t>
            </a:r>
            <a:endParaRPr lang="el-GR" dirty="0">
              <a:solidFill>
                <a:srgbClr val="FFFF00"/>
              </a:solidFill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9499327"/>
              </p:ext>
            </p:extLst>
          </p:nvPr>
        </p:nvGraphicFramePr>
        <p:xfrm>
          <a:off x="323528" y="1484784"/>
          <a:ext cx="8424936" cy="481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871157"/>
                <a:gridCol w="1963857"/>
                <a:gridCol w="2653818"/>
              </a:tblGrid>
              <a:tr h="65725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ΣΤΑΔΙΟ</a:t>
                      </a:r>
                      <a:r>
                        <a:rPr lang="en-US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l-G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ΠΕΡΙΓΡΑΦΗ</a:t>
                      </a:r>
                      <a:endParaRPr lang="el-G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GFR (ml/min/1.73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m</a:t>
                      </a:r>
                      <a:r>
                        <a:rPr lang="en-US" sz="1800" baseline="30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)</a:t>
                      </a:r>
                      <a:endParaRPr lang="el-G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ΕΝΕΡΓΕΙΕΣ</a:t>
                      </a:r>
                      <a:endParaRPr lang="el-G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537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Νεφρική</a:t>
                      </a:r>
                      <a:r>
                        <a:rPr lang="el-GR" sz="2400" baseline="0" dirty="0" smtClean="0"/>
                        <a:t> βλάβη με φυσιολογικό ή ↑ </a:t>
                      </a:r>
                      <a:r>
                        <a:rPr lang="en-US" sz="2400" baseline="0" dirty="0" smtClean="0"/>
                        <a:t>GFR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≥</a:t>
                      </a:r>
                      <a:r>
                        <a:rPr lang="en-US" sz="2400" dirty="0" smtClean="0"/>
                        <a:t> 90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ΔΙΑΓΝΩΣΗ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ΚΑΙ ΘΕΡΑΠΕΙΑ</a:t>
                      </a:r>
                      <a:b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ΑΝΤΙΜΕΤΩΠΙΣΗ ΣΥΝΥΠΑΡΧΟΥΣΑΣ ΝΟΣΗΡΟΤΗΤΑΣ</a:t>
                      </a:r>
                      <a:b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ΕΛΛΑΤΩΣΗ ΠΑΡΑΓ.  ΚΙΝΔΥΝΟΥ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7987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Νεφρική βλάβη με ήπια ↓ </a:t>
                      </a:r>
                      <a:r>
                        <a:rPr lang="en-US" sz="2400" dirty="0" smtClean="0"/>
                        <a:t>GFR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60 - 89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ΥΠΟΛΟΓΙΣΜΟΣ-ΕΠΙΒΡΑΔΥΝΣΗ ΕΞΕΛΙΞΗΣ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6663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Μέτρια</a:t>
                      </a:r>
                      <a:r>
                        <a:rPr lang="el-GR" sz="2400" baseline="0" dirty="0" smtClean="0"/>
                        <a:t> ↓ </a:t>
                      </a:r>
                      <a:r>
                        <a:rPr lang="en-US" sz="2400" baseline="0" dirty="0" smtClean="0"/>
                        <a:t>GFR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30 – 59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ΑΝΑΓΝΩΡΙΣΗ-ΑΝΤΙΜΕΤΩΠΙΣΗ ΕΠΙΠΛΟΚΩΝ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6663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Σοβαρή ↓ </a:t>
                      </a:r>
                      <a:r>
                        <a:rPr lang="en-US" sz="2400" dirty="0" smtClean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15 - 29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ΠΡΟΕΤΟΙΜΑΣΙΑ ΓΙΑ ΥΠΟΚΑΤΑΣΤΑΣΗ- ΜΕΤΑΜΟΣΧΕΥΣΗ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8100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ΧΝΝ τελικού σταδίου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&lt; 15 ή ΑΚ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ΥΠΟΚΑΤΑΣΤΑΣΗ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30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- Ομάδα"/>
          <p:cNvGrpSpPr/>
          <p:nvPr/>
        </p:nvGrpSpPr>
        <p:grpSpPr>
          <a:xfrm>
            <a:off x="571472" y="285728"/>
            <a:ext cx="8015340" cy="1141883"/>
            <a:chOff x="57097" y="-1143008"/>
            <a:chExt cx="8015340" cy="1141883"/>
          </a:xfrm>
          <a:noFill/>
          <a:effectLst/>
        </p:grpSpPr>
        <p:sp>
          <p:nvSpPr>
            <p:cNvPr id="6" name="5 - Στρογγυλεμένο ορθογώνιο"/>
            <p:cNvSpPr/>
            <p:nvPr/>
          </p:nvSpPr>
          <p:spPr>
            <a:xfrm>
              <a:off x="57097" y="-1143008"/>
              <a:ext cx="8015340" cy="1141883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Στρογγυλεμένο ορθογώνιο 4"/>
            <p:cNvSpPr/>
            <p:nvPr/>
          </p:nvSpPr>
          <p:spPr>
            <a:xfrm>
              <a:off x="128535" y="-1071570"/>
              <a:ext cx="7832418" cy="103039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l-GR" sz="2800" b="1" dirty="0" smtClean="0">
                  <a:solidFill>
                    <a:srgbClr val="FFFF00"/>
                  </a:solidFill>
                </a:rPr>
                <a:t>ΚΕΝΤΡΙΚΟΣ ΦΛΕΒΙΚΟΣ ΚΑΘΕΤΗΡΑΣ ΔΙΠΛΟΥ ΑΥΛΟΥ</a:t>
              </a: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1615910"/>
            <a:ext cx="4572018" cy="49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Αρτηριοφλεβική επικοινωνία (</a:t>
            </a:r>
            <a:r>
              <a:rPr lang="en-US" dirty="0" smtClean="0">
                <a:solidFill>
                  <a:srgbClr val="FFFF00"/>
                </a:solidFill>
              </a:rPr>
              <a:t>fistula)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99332" name="Picture 4" descr="5ADK05f1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99592" y="1412776"/>
            <a:ext cx="7345363" cy="5230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36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500043"/>
          <a:ext cx="804389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ΣΥΝΘΕΣΗ ΔΙΑΛΥΜΑΤΟΣ ΑΙΜΟΚΑΘΑΡΣΗΣ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4" name="Picture 4" descr="f083-06-A046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0928"/>
            <a:ext cx="7848872" cy="473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19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 Επιπλοκές αιμοκάθαρσης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Υπόταση</a:t>
            </a:r>
          </a:p>
          <a:p>
            <a:r>
              <a:rPr lang="el-GR" dirty="0" smtClean="0"/>
              <a:t>Μυϊκές Κράμπες</a:t>
            </a:r>
            <a:endParaRPr lang="el-GR" dirty="0"/>
          </a:p>
          <a:p>
            <a:r>
              <a:rPr lang="el-GR" dirty="0"/>
              <a:t>Κεφαλαλγία</a:t>
            </a:r>
          </a:p>
          <a:p>
            <a:r>
              <a:rPr lang="el-GR" dirty="0"/>
              <a:t>Αρρυθμίες</a:t>
            </a:r>
          </a:p>
          <a:p>
            <a:r>
              <a:rPr lang="el-GR" dirty="0"/>
              <a:t>Εμβολή από αέρα</a:t>
            </a:r>
          </a:p>
          <a:p>
            <a:r>
              <a:rPr lang="el-GR" dirty="0"/>
              <a:t>Αλλεργίες</a:t>
            </a:r>
          </a:p>
        </p:txBody>
      </p:sp>
    </p:spTree>
    <p:extLst>
      <p:ext uri="{BB962C8B-B14F-4D97-AF65-F5344CB8AC3E}">
        <p14:creationId xmlns:p14="http://schemas.microsoft.com/office/powerpoint/2010/main" xmlns="" val="20250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>
            <a:normAutofit/>
          </a:bodyPr>
          <a:lstStyle/>
          <a:p>
            <a:r>
              <a:rPr lang="el-GR" sz="5400" b="1" dirty="0" smtClean="0">
                <a:solidFill>
                  <a:srgbClr val="FFFF00"/>
                </a:solidFill>
              </a:rPr>
              <a:t>ΠΕΡΙΤΟΝΑΪΚΗ ΚΑΘΑΡΣΗ</a:t>
            </a:r>
            <a:endParaRPr lang="el-GR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ΚΑΘΕΤΗΡΑΣ ΠΕΡΙΤΟΝΑΪΚΗΣ ΚΑΘΑΡΣΗΣ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4" name="Picture 4" descr="f085-05-A046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82"/>
          <a:stretch>
            <a:fillRect/>
          </a:stretch>
        </p:blipFill>
        <p:spPr bwMode="auto">
          <a:xfrm>
            <a:off x="1331640" y="1916832"/>
            <a:ext cx="6552728" cy="4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55303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</a:rPr>
              <a:t>ΕΝΔΕΙΞΕΙΣ ΠΕΡΙΤΟΝΑΪΚΗΣ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Επιλογή ασθενούς έναντι </a:t>
            </a:r>
            <a:r>
              <a:rPr lang="el-GR" dirty="0" smtClean="0"/>
              <a:t>αιμοκάθαρσης</a:t>
            </a:r>
            <a:endParaRPr lang="el-GR" dirty="0"/>
          </a:p>
          <a:p>
            <a:r>
              <a:rPr lang="el-GR" dirty="0"/>
              <a:t>Παιδιατρικοί </a:t>
            </a:r>
            <a:r>
              <a:rPr lang="el-GR" dirty="0" smtClean="0"/>
              <a:t>ασθενείς</a:t>
            </a:r>
            <a:endParaRPr lang="el-GR" dirty="0"/>
          </a:p>
          <a:p>
            <a:r>
              <a:rPr lang="el-GR" dirty="0"/>
              <a:t>Δυσανεξία στην </a:t>
            </a:r>
            <a:r>
              <a:rPr lang="el-GR" dirty="0" smtClean="0"/>
              <a:t>αιμοκάθαρση</a:t>
            </a:r>
            <a:endParaRPr lang="el-GR" dirty="0"/>
          </a:p>
          <a:p>
            <a:r>
              <a:rPr lang="el-GR" dirty="0"/>
              <a:t>Εξάλειψη αγγειακής </a:t>
            </a:r>
            <a:r>
              <a:rPr lang="el-GR" dirty="0" smtClean="0"/>
              <a:t>προσπέλασης</a:t>
            </a:r>
            <a:endParaRPr lang="el-GR" dirty="0"/>
          </a:p>
          <a:p>
            <a:r>
              <a:rPr lang="el-GR" dirty="0"/>
              <a:t>Θέληση ασθενούς για θεραπεία στο σπίτι</a:t>
            </a:r>
          </a:p>
        </p:txBody>
      </p:sp>
    </p:spTree>
    <p:extLst>
      <p:ext uri="{BB962C8B-B14F-4D97-AF65-F5344CB8AC3E}">
        <p14:creationId xmlns:p14="http://schemas.microsoft.com/office/powerpoint/2010/main" xmlns="" val="19154694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ΑΝΤΕΝΔΕΙΞΕΙΣ ΠΕΡΙΤΟΝΑΪΚΗΣ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Ιστορικό χειρουργικών επεμβάσεων της κοιλιακής χώρας (συμφύσεις)</a:t>
            </a:r>
          </a:p>
          <a:p>
            <a:r>
              <a:rPr lang="el-GR" dirty="0" smtClean="0"/>
              <a:t>Σοβαρή αναπνευστική νόσος</a:t>
            </a:r>
          </a:p>
          <a:p>
            <a:r>
              <a:rPr lang="el-GR" dirty="0" smtClean="0"/>
              <a:t>Ιστορικό ισχαιμικής κολίτιδας – εκκολπωματίτιδας</a:t>
            </a:r>
          </a:p>
          <a:p>
            <a:r>
              <a:rPr lang="el-GR" dirty="0" smtClean="0"/>
              <a:t>Παχυσαρκία</a:t>
            </a:r>
          </a:p>
          <a:p>
            <a:r>
              <a:rPr lang="el-GR" dirty="0" smtClean="0"/>
              <a:t>Σοβαρή ψυχική νόσος – αδυναμία συνεργασίας</a:t>
            </a:r>
          </a:p>
          <a:p>
            <a:r>
              <a:rPr lang="el-GR" dirty="0" smtClean="0"/>
              <a:t>Σοβαρή υποθρεψία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Δομή Περιτοναϊκής Μεμβράνης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1196752"/>
            <a:ext cx="5685242" cy="294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672" y="4293096"/>
            <a:ext cx="568863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00000" y="4869160"/>
            <a:ext cx="8492480" cy="14224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Clr>
                <a:srgbClr val="CC3300"/>
              </a:buClr>
              <a:buNone/>
            </a:pPr>
            <a:r>
              <a:rPr lang="el-GR" sz="2000" dirty="0" smtClean="0"/>
              <a:t>Η αύξηση της τιμής </a:t>
            </a:r>
            <a:r>
              <a:rPr lang="el-GR" sz="2000" dirty="0" err="1" smtClean="0"/>
              <a:t>κρεατινίνης</a:t>
            </a:r>
            <a:r>
              <a:rPr lang="el-GR" sz="2000" dirty="0" smtClean="0"/>
              <a:t> στον ορό ΔΕΝ είναι ένας ευαίσθητος δείκτης του ελαττωμένου </a:t>
            </a:r>
            <a:r>
              <a:rPr lang="en-US" sz="2000" dirty="0" smtClean="0"/>
              <a:t>GFR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Clr>
                <a:srgbClr val="CC3300"/>
              </a:buClr>
              <a:buNone/>
            </a:pPr>
            <a:r>
              <a:rPr lang="el-GR" sz="2000" dirty="0" smtClean="0"/>
              <a:t>40</a:t>
            </a:r>
            <a:r>
              <a:rPr lang="el-GR" sz="2000" dirty="0"/>
              <a:t>% των ατόμων με ελαττωμένο GFR είχαν επίπεδα </a:t>
            </a:r>
            <a:r>
              <a:rPr lang="el-GR" sz="2000" dirty="0" err="1"/>
              <a:t>κρεατινίνης</a:t>
            </a:r>
            <a:r>
              <a:rPr lang="el-GR" sz="2000" dirty="0"/>
              <a:t> ορού εντός των φυσιολογικών ορίων του εργαστηρίου </a:t>
            </a:r>
            <a:r>
              <a:rPr lang="en-US" sz="2000" dirty="0" smtClean="0"/>
              <a:t>.</a:t>
            </a:r>
          </a:p>
          <a:p>
            <a:pPr marL="0" indent="0">
              <a:lnSpc>
                <a:spcPct val="80000"/>
              </a:lnSpc>
              <a:buClr>
                <a:srgbClr val="CC3300"/>
              </a:buClr>
              <a:buNone/>
            </a:pPr>
            <a:r>
              <a:rPr lang="el-GR" sz="2000" dirty="0" smtClean="0"/>
              <a:t>Συνιστάται </a:t>
            </a:r>
            <a:r>
              <a:rPr lang="el-GR" sz="2000" dirty="0"/>
              <a:t>ο υπολογισμός του GFR παρά η μεμονωμένη εκτίμηση των επιπέδων της </a:t>
            </a:r>
            <a:r>
              <a:rPr lang="el-GR" sz="2000" dirty="0" err="1"/>
              <a:t>κρεατινίνης</a:t>
            </a:r>
            <a:r>
              <a:rPr lang="el-GR" sz="2000" dirty="0"/>
              <a:t> του ορού. 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Clr>
                <a:srgbClr val="CC3300"/>
              </a:buClr>
              <a:buNone/>
            </a:pPr>
            <a:endParaRPr lang="el-GR" sz="1800" dirty="0"/>
          </a:p>
          <a:p>
            <a:pPr marL="0" indent="0"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</a:pPr>
            <a:endParaRPr lang="en-US" sz="1600" dirty="0" smtClean="0"/>
          </a:p>
          <a:p>
            <a:pPr marL="0" indent="0"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</a:pPr>
            <a:endParaRPr lang="en-US" sz="1600" dirty="0" smtClean="0"/>
          </a:p>
        </p:txBody>
      </p:sp>
      <p:pic>
        <p:nvPicPr>
          <p:cNvPr id="22531" name="Picture 3" descr="σάρωση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47131" y="929878"/>
            <a:ext cx="4392613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042988" y="0"/>
            <a:ext cx="72009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endParaRPr lang="el-GR" sz="2400" b="1" baseline="-6000">
              <a:latin typeface="Comic Sans MS" pitchFamily="66" charset="0"/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900113" y="303213"/>
            <a:ext cx="7775575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l-GR" sz="4000" b="1" baseline="-6000" dirty="0">
                <a:solidFill>
                  <a:srgbClr val="FFFF00"/>
                </a:solidFill>
                <a:latin typeface="Candara" pitchFamily="34" charset="0"/>
                <a:cs typeface="Tahoma" pitchFamily="34" charset="0"/>
              </a:rPr>
              <a:t>Συσχέτιση </a:t>
            </a:r>
            <a:r>
              <a:rPr lang="el-GR" sz="4000" b="1" baseline="-6000" dirty="0" err="1">
                <a:solidFill>
                  <a:srgbClr val="FFFF00"/>
                </a:solidFill>
                <a:latin typeface="Candara" pitchFamily="34" charset="0"/>
                <a:cs typeface="Tahoma" pitchFamily="34" charset="0"/>
              </a:rPr>
              <a:t>κρεατινίνης</a:t>
            </a:r>
            <a:r>
              <a:rPr lang="el-GR" sz="4000" b="1" baseline="-6000" dirty="0">
                <a:solidFill>
                  <a:srgbClr val="FFFF00"/>
                </a:solidFill>
                <a:latin typeface="Candara" pitchFamily="34" charset="0"/>
                <a:cs typeface="Tahoma" pitchFamily="34" charset="0"/>
              </a:rPr>
              <a:t> ορού και  </a:t>
            </a:r>
            <a:r>
              <a:rPr lang="en-US" sz="4000" b="1" baseline="-6000" dirty="0">
                <a:solidFill>
                  <a:srgbClr val="FFFF00"/>
                </a:solidFill>
                <a:latin typeface="Candara" pitchFamily="34" charset="0"/>
                <a:cs typeface="Tahoma" pitchFamily="34" charset="0"/>
              </a:rPr>
              <a:t>GFR </a:t>
            </a:r>
            <a:endParaRPr lang="el-GR" sz="4000" b="1" baseline="-6000" dirty="0">
              <a:solidFill>
                <a:srgbClr val="FFFF00"/>
              </a:solidFill>
              <a:latin typeface="Candara" pitchFamily="34" charset="0"/>
              <a:cs typeface="Tahoma" pitchFamily="34" charset="0"/>
            </a:endParaRPr>
          </a:p>
        </p:txBody>
      </p:sp>
      <p:sp>
        <p:nvSpPr>
          <p:cNvPr id="22538" name="Text Box 4"/>
          <p:cNvSpPr txBox="1">
            <a:spLocks noChangeArrowheads="1"/>
          </p:cNvSpPr>
          <p:nvPr/>
        </p:nvSpPr>
        <p:spPr bwMode="auto">
          <a:xfrm>
            <a:off x="3203575" y="6351588"/>
            <a:ext cx="59404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/>
            <a:r>
              <a:rPr lang="en-US" sz="1200" i="1" dirty="0" err="1">
                <a:latin typeface="Century Gothic" pitchFamily="34" charset="0"/>
              </a:rPr>
              <a:t>Shemesh</a:t>
            </a:r>
            <a:r>
              <a:rPr lang="en-US" sz="1200" i="1" dirty="0">
                <a:latin typeface="Century Gothic" pitchFamily="34" charset="0"/>
              </a:rPr>
              <a:t> et al</a:t>
            </a:r>
            <a:r>
              <a:rPr lang="el-GR" sz="1200" i="1" dirty="0">
                <a:latin typeface="Century Gothic" pitchFamily="34" charset="0"/>
              </a:rPr>
              <a:t> </a:t>
            </a:r>
            <a:r>
              <a:rPr lang="en-US" sz="1200" i="1" dirty="0">
                <a:latin typeface="Century Gothic" pitchFamily="34" charset="0"/>
              </a:rPr>
              <a:t>Kidney </a:t>
            </a:r>
            <a:r>
              <a:rPr lang="en-US" sz="1200" i="1" dirty="0" err="1">
                <a:latin typeface="Century Gothic" pitchFamily="34" charset="0"/>
              </a:rPr>
              <a:t>Int</a:t>
            </a:r>
            <a:r>
              <a:rPr lang="en-US" sz="1200" i="1" dirty="0">
                <a:latin typeface="Century Gothic" pitchFamily="34" charset="0"/>
              </a:rPr>
              <a:t> 28 : 830-838, 1985</a:t>
            </a:r>
            <a:endParaRPr lang="el-GR" sz="1200" i="1" dirty="0">
              <a:latin typeface="Century Gothic" pitchFamily="34" charset="0"/>
            </a:endParaRPr>
          </a:p>
          <a:p>
            <a:pPr marL="342900" indent="-342900" algn="r"/>
            <a:r>
              <a:rPr lang="en-US" sz="1200" i="1" dirty="0" err="1">
                <a:latin typeface="Century Gothic" pitchFamily="34" charset="0"/>
              </a:rPr>
              <a:t>LeveyAS</a:t>
            </a:r>
            <a:r>
              <a:rPr lang="el-GR" sz="1200" i="1" dirty="0">
                <a:latin typeface="Century Gothic" pitchFamily="34" charset="0"/>
              </a:rPr>
              <a:t>, </a:t>
            </a:r>
            <a:r>
              <a:rPr lang="en-US" sz="1200" i="1" dirty="0" err="1">
                <a:latin typeface="Century Gothic" pitchFamily="34" charset="0"/>
              </a:rPr>
              <a:t>Perone</a:t>
            </a:r>
            <a:r>
              <a:rPr lang="en-US" sz="1200" i="1" dirty="0">
                <a:latin typeface="Century Gothic" pitchFamily="34" charset="0"/>
              </a:rPr>
              <a:t> RD </a:t>
            </a:r>
            <a:r>
              <a:rPr lang="el-GR" sz="1200" i="1" dirty="0">
                <a:latin typeface="Century Gothic" pitchFamily="34" charset="0"/>
              </a:rPr>
              <a:t>και </a:t>
            </a:r>
            <a:r>
              <a:rPr lang="en-US" sz="1200" i="1" dirty="0" err="1">
                <a:latin typeface="Century Gothic" pitchFamily="34" charset="0"/>
              </a:rPr>
              <a:t>Madias</a:t>
            </a:r>
            <a:r>
              <a:rPr lang="en-US" sz="1200" i="1" dirty="0">
                <a:latin typeface="Century Gothic" pitchFamily="34" charset="0"/>
              </a:rPr>
              <a:t> NE </a:t>
            </a:r>
            <a:r>
              <a:rPr lang="en-US" sz="1200" i="1" dirty="0" err="1">
                <a:latin typeface="Century Gothic" pitchFamily="34" charset="0"/>
              </a:rPr>
              <a:t>Annu</a:t>
            </a:r>
            <a:r>
              <a:rPr lang="en-US" sz="1200" i="1" dirty="0">
                <a:latin typeface="Century Gothic" pitchFamily="34" charset="0"/>
              </a:rPr>
              <a:t> Rev Med 39: 465-490, 1988</a:t>
            </a:r>
            <a:r>
              <a:rPr lang="el-GR" sz="1200" i="1" dirty="0"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7728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ΒΑΓΓΕΛΗΣ\Desktop\Three pore mod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4149080"/>
            <a:ext cx="3960440" cy="259228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Three Pore Model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716016" cy="506916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Το περιτοναϊκό τριχοειδές είναι ο κύριος «λειτουργικός φραγμός» στην μεταφορά ύδατος και ουσιών</a:t>
            </a:r>
          </a:p>
          <a:p>
            <a:r>
              <a:rPr lang="en-US" b="1" dirty="0" smtClean="0"/>
              <a:t>Large Pores </a:t>
            </a:r>
            <a:endParaRPr lang="el-GR" b="1" dirty="0" smtClean="0"/>
          </a:p>
          <a:p>
            <a:pPr lvl="1"/>
            <a:r>
              <a:rPr lang="en-US" dirty="0" smtClean="0"/>
              <a:t>(100-200 Å) &lt;0.1%</a:t>
            </a:r>
          </a:p>
          <a:p>
            <a:r>
              <a:rPr lang="en-US" b="1" dirty="0" smtClean="0"/>
              <a:t>Small Pores </a:t>
            </a:r>
            <a:r>
              <a:rPr lang="en-US" dirty="0" smtClean="0"/>
              <a:t>(40-60 Å)</a:t>
            </a:r>
            <a:endParaRPr lang="el-GR" dirty="0" smtClean="0"/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Solutes</a:t>
            </a:r>
          </a:p>
          <a:p>
            <a:r>
              <a:rPr lang="en-US" b="1" dirty="0" smtClean="0"/>
              <a:t>Ultra Small Pores </a:t>
            </a:r>
            <a:r>
              <a:rPr lang="en-US" dirty="0" smtClean="0"/>
              <a:t>(4-6 Å) </a:t>
            </a:r>
          </a:p>
          <a:p>
            <a:pPr lvl="1"/>
            <a:r>
              <a:rPr lang="en-US" dirty="0" smtClean="0"/>
              <a:t>Aquaporin-1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1124744"/>
            <a:ext cx="3981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ΔΙΑΧΥΣΗ </a:t>
            </a:r>
            <a:r>
              <a:rPr lang="en-US" b="1" dirty="0" smtClean="0">
                <a:solidFill>
                  <a:srgbClr val="FFFF00"/>
                </a:solidFill>
              </a:rPr>
              <a:t>(diffusion)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5184576" cy="4785395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Η τάση που έχουν τα μόρια να μεταφέρονται από περιοχές μεγαλύτερης σε περιοχές μικρότερης συγκέντρωσης</a:t>
            </a:r>
          </a:p>
          <a:p>
            <a:pPr>
              <a:buNone/>
            </a:pPr>
            <a:r>
              <a:rPr lang="el-GR" sz="2800" b="1" dirty="0" smtClean="0"/>
              <a:t>Εξαρτάται από:</a:t>
            </a:r>
          </a:p>
          <a:p>
            <a:r>
              <a:rPr lang="el-GR" dirty="0" smtClean="0"/>
              <a:t>Κλίση συγκέντρωσης</a:t>
            </a:r>
          </a:p>
          <a:p>
            <a:r>
              <a:rPr lang="el-GR" dirty="0" smtClean="0"/>
              <a:t>Δραστική επιφάνεια περιτοναίου </a:t>
            </a:r>
          </a:p>
          <a:p>
            <a:pPr>
              <a:buNone/>
            </a:pPr>
            <a:r>
              <a:rPr lang="el-GR" dirty="0" smtClean="0"/>
              <a:t>	(↑ όγκος αλλαγής)</a:t>
            </a:r>
          </a:p>
          <a:p>
            <a:r>
              <a:rPr lang="el-GR" dirty="0" smtClean="0"/>
              <a:t>Αντίσταση της περιτοναϊκής μεμβράνης</a:t>
            </a:r>
          </a:p>
          <a:p>
            <a:r>
              <a:rPr lang="el-GR" dirty="0" smtClean="0"/>
              <a:t>Μοριακό Βάρος  (ουρία &lt; κρεατινίνη)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7" name="Picture 2" descr="C:\Users\ΒΑΓΓΕΛΗΣ\Desktop\Diffusio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1772816"/>
            <a:ext cx="3384376" cy="3321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FFFF00"/>
                </a:solidFill>
              </a:rPr>
              <a:t>ΥΠΕΡΔΙΗΘΗΣΗ (</a:t>
            </a:r>
            <a:r>
              <a:rPr lang="en-US" sz="3600" b="1" dirty="0" smtClean="0">
                <a:solidFill>
                  <a:srgbClr val="FFFF00"/>
                </a:solidFill>
              </a:rPr>
              <a:t>Ultrafiltration, UF</a:t>
            </a:r>
            <a:r>
              <a:rPr lang="el-GR" sz="3600" b="1" dirty="0" smtClean="0">
                <a:solidFill>
                  <a:srgbClr val="FFFF00"/>
                </a:solidFill>
              </a:rPr>
              <a:t>, </a:t>
            </a:r>
            <a:r>
              <a:rPr lang="en-US" sz="3600" b="1" dirty="0" smtClean="0">
                <a:solidFill>
                  <a:srgbClr val="FFFF00"/>
                </a:solidFill>
              </a:rPr>
              <a:t>osmosis)</a:t>
            </a:r>
            <a:endParaRPr lang="el-GR" sz="3600" b="1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20216" y="1268760"/>
            <a:ext cx="4855840" cy="5301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800" b="1" dirty="0" smtClean="0"/>
              <a:t>Εξαρτάται από:</a:t>
            </a: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07504" y="548680"/>
            <a:ext cx="882047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μεταφορά διαλύτη (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λόγω ωσμωτικής κλίσης πίεσης μεταξύ </a:t>
            </a:r>
            <a:r>
              <a:rPr lang="el-GR" sz="2300" dirty="0" smtClean="0"/>
              <a:t>«</a:t>
            </a:r>
            <a:r>
              <a:rPr lang="el-GR" sz="2300" dirty="0" err="1" smtClean="0"/>
              <a:t>υπότονου</a:t>
            </a:r>
            <a:r>
              <a:rPr lang="el-GR" sz="2300" dirty="0" smtClean="0"/>
              <a:t>» τριχοειδικού αίματος</a:t>
            </a:r>
            <a:r>
              <a:rPr lang="en-US" sz="2300" dirty="0" smtClean="0"/>
              <a:t> </a:t>
            </a:r>
            <a:r>
              <a:rPr lang="el-GR" sz="2300" dirty="0" smtClean="0"/>
              <a:t>και</a:t>
            </a:r>
            <a:r>
              <a:rPr lang="en-US" sz="2300" dirty="0" smtClean="0"/>
              <a:t> </a:t>
            </a:r>
            <a:r>
              <a:rPr lang="el-GR" sz="2300" dirty="0" smtClean="0"/>
              <a:t>υπέρτονου περιτοναϊκού διαλύματος</a:t>
            </a:r>
            <a:endParaRPr lang="el-GR" sz="28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FFFF00"/>
                </a:solidFill>
              </a:rPr>
              <a:t>ΥΠΕΡΔΙΗΘΗΣΗ (</a:t>
            </a:r>
            <a:r>
              <a:rPr lang="en-US" sz="3600" b="1" dirty="0" smtClean="0">
                <a:solidFill>
                  <a:srgbClr val="FFFF00"/>
                </a:solidFill>
              </a:rPr>
              <a:t>Ultrafiltration, UF</a:t>
            </a:r>
            <a:r>
              <a:rPr lang="el-GR" sz="3600" b="1" dirty="0" smtClean="0">
                <a:solidFill>
                  <a:srgbClr val="FFFF00"/>
                </a:solidFill>
              </a:rPr>
              <a:t>, </a:t>
            </a:r>
            <a:r>
              <a:rPr lang="en-US" sz="3600" b="1" dirty="0" smtClean="0">
                <a:solidFill>
                  <a:srgbClr val="FFFF00"/>
                </a:solidFill>
              </a:rPr>
              <a:t>osmosis)</a:t>
            </a:r>
            <a:endParaRPr lang="el-GR" sz="3600" b="1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20216" y="1268760"/>
            <a:ext cx="4855840" cy="5301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800" b="1" dirty="0" smtClean="0"/>
              <a:t>Εξαρτάται από:</a:t>
            </a:r>
          </a:p>
          <a:p>
            <a:r>
              <a:rPr lang="el-GR" sz="2000" dirty="0" smtClean="0"/>
              <a:t>Ωσμωτική κλίση συγκέντρωσης</a:t>
            </a: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07504" y="548680"/>
            <a:ext cx="882047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μεταφορά διαλύτη (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λόγω ωσμωτικής κλίσης πίεσης </a:t>
            </a:r>
            <a:r>
              <a:rPr lang="el-GR" sz="2300" dirty="0" smtClean="0"/>
              <a:t>μεταξύ «</a:t>
            </a:r>
            <a:r>
              <a:rPr lang="el-GR" sz="2300" dirty="0" err="1" smtClean="0"/>
              <a:t>υπότονου</a:t>
            </a:r>
            <a:r>
              <a:rPr lang="el-GR" sz="2300" dirty="0" smtClean="0"/>
              <a:t>» τριχοειδικού αίματος</a:t>
            </a:r>
            <a:r>
              <a:rPr lang="en-US" sz="2300" dirty="0" smtClean="0"/>
              <a:t> </a:t>
            </a:r>
            <a:r>
              <a:rPr lang="el-GR" sz="2300" dirty="0" smtClean="0"/>
              <a:t>και</a:t>
            </a:r>
            <a:r>
              <a:rPr lang="en-US" sz="2300" dirty="0" smtClean="0"/>
              <a:t> </a:t>
            </a:r>
            <a:r>
              <a:rPr lang="el-GR" sz="2300" dirty="0" smtClean="0"/>
              <a:t>υπέρτονου 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περιτοναϊκού διαλύματος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97360" y="1988839"/>
            <a:ext cx="5067128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7308304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Krediet</a:t>
            </a:r>
            <a:r>
              <a:rPr lang="en-US" dirty="0" smtClean="0"/>
              <a:t>, 2000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FFFF00"/>
                </a:solidFill>
              </a:rPr>
              <a:t>ΥΠΕΡΔΙΗΘΗΣΗ (</a:t>
            </a:r>
            <a:r>
              <a:rPr lang="en-US" sz="3600" b="1" dirty="0" smtClean="0">
                <a:solidFill>
                  <a:srgbClr val="FFFF00"/>
                </a:solidFill>
              </a:rPr>
              <a:t>Ultrafiltration, UF</a:t>
            </a:r>
            <a:r>
              <a:rPr lang="el-GR" sz="3600" b="1" dirty="0" smtClean="0">
                <a:solidFill>
                  <a:srgbClr val="FFFF00"/>
                </a:solidFill>
              </a:rPr>
              <a:t>, </a:t>
            </a:r>
            <a:r>
              <a:rPr lang="en-US" sz="3600" b="1" dirty="0" smtClean="0">
                <a:solidFill>
                  <a:srgbClr val="FFFF00"/>
                </a:solidFill>
              </a:rPr>
              <a:t>osmosis)</a:t>
            </a:r>
            <a:endParaRPr lang="el-GR" sz="3600" b="1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20216" y="1268760"/>
            <a:ext cx="4855840" cy="5301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800" b="1" dirty="0" smtClean="0"/>
              <a:t>Εξαρτάται από:</a:t>
            </a:r>
          </a:p>
          <a:p>
            <a:r>
              <a:rPr lang="el-GR" sz="2000" dirty="0" smtClean="0"/>
              <a:t>Ωσμωτική κλίση συγκέντρωσης</a:t>
            </a:r>
          </a:p>
          <a:p>
            <a:r>
              <a:rPr lang="el-GR" sz="2000" dirty="0" smtClean="0"/>
              <a:t>Δραστική επιφάνεια περιτοναίου</a:t>
            </a:r>
          </a:p>
          <a:p>
            <a:r>
              <a:rPr lang="el-GR" sz="2000" dirty="0" smtClean="0"/>
              <a:t>Υδραυλική διαπερατότητα</a:t>
            </a:r>
            <a:endParaRPr lang="en-US" sz="2000" dirty="0" smtClean="0"/>
          </a:p>
          <a:p>
            <a:pPr lvl="1"/>
            <a:r>
              <a:rPr lang="el-GR" sz="2000" dirty="0" smtClean="0"/>
              <a:t>Πυκνότητα μικρών και πολύ μικρών πόρων</a:t>
            </a: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07504" y="548680"/>
            <a:ext cx="882047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μεταφορά διαλύτη (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λόγω ωσμωτικής κλίσης πίεσης μεταξύ </a:t>
            </a:r>
            <a:r>
              <a:rPr lang="el-GR" sz="2300" dirty="0" smtClean="0"/>
              <a:t>«</a:t>
            </a:r>
            <a:r>
              <a:rPr lang="el-GR" sz="2300" dirty="0" err="1" smtClean="0"/>
              <a:t>υπότονου</a:t>
            </a:r>
            <a:r>
              <a:rPr lang="el-GR" sz="2300" dirty="0" smtClean="0"/>
              <a:t>» τριχοειδικού αίματος</a:t>
            </a:r>
            <a:r>
              <a:rPr lang="en-US" sz="2300" dirty="0" smtClean="0"/>
              <a:t> </a:t>
            </a:r>
            <a:r>
              <a:rPr lang="el-GR" sz="2300" dirty="0" smtClean="0"/>
              <a:t>και</a:t>
            </a:r>
            <a:r>
              <a:rPr lang="en-US" sz="2300" dirty="0" smtClean="0"/>
              <a:t> </a:t>
            </a:r>
            <a:r>
              <a:rPr lang="el-GR" sz="2300" dirty="0" smtClean="0"/>
              <a:t>υπέρτονου 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περιτοναϊκού διαλύματος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Users\ΒΑΓΓΕΛΗΣ\Desktop\Three pore mod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2132856"/>
            <a:ext cx="396044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FFFF00"/>
                </a:solidFill>
              </a:rPr>
              <a:t>ΥΠΕΡΔΙΗΘΗΣΗ (</a:t>
            </a:r>
            <a:r>
              <a:rPr lang="en-US" sz="3600" b="1" dirty="0" smtClean="0">
                <a:solidFill>
                  <a:srgbClr val="FFFF00"/>
                </a:solidFill>
              </a:rPr>
              <a:t>Ultrafiltration, UF</a:t>
            </a:r>
            <a:r>
              <a:rPr lang="el-GR" sz="3600" b="1" dirty="0" smtClean="0">
                <a:solidFill>
                  <a:srgbClr val="FFFF00"/>
                </a:solidFill>
              </a:rPr>
              <a:t>, </a:t>
            </a:r>
            <a:r>
              <a:rPr lang="en-US" sz="3600" b="1" dirty="0" smtClean="0">
                <a:solidFill>
                  <a:srgbClr val="FFFF00"/>
                </a:solidFill>
              </a:rPr>
              <a:t>osmosis)</a:t>
            </a:r>
            <a:endParaRPr lang="el-GR" sz="3600" b="1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20216" y="1268760"/>
            <a:ext cx="4855840" cy="5301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800" b="1" dirty="0" smtClean="0"/>
              <a:t>Εξαρτάται από:</a:t>
            </a:r>
          </a:p>
          <a:p>
            <a:r>
              <a:rPr lang="el-GR" sz="2000" dirty="0" smtClean="0"/>
              <a:t>Ωσμωτική κλίση συγκέντρωσης</a:t>
            </a:r>
          </a:p>
          <a:p>
            <a:r>
              <a:rPr lang="el-GR" sz="2000" dirty="0" smtClean="0"/>
              <a:t>Δραστική επιφάνεια περιτοναίου</a:t>
            </a:r>
          </a:p>
          <a:p>
            <a:r>
              <a:rPr lang="el-GR" sz="2000" dirty="0" smtClean="0"/>
              <a:t>Υδραυλική διαπερατότητα</a:t>
            </a:r>
            <a:endParaRPr lang="en-US" sz="2000" dirty="0" smtClean="0"/>
          </a:p>
          <a:p>
            <a:pPr lvl="1"/>
            <a:r>
              <a:rPr lang="el-GR" sz="2000" dirty="0" smtClean="0"/>
              <a:t>Πυκνότητα μικρών και πολύ μικρών πόρων</a:t>
            </a:r>
          </a:p>
          <a:p>
            <a:r>
              <a:rPr lang="el-GR" sz="2000" dirty="0" smtClean="0"/>
              <a:t>Συντελεστής ανάκλασης της ωσμωτικά δραστικής ουσίας (</a:t>
            </a:r>
            <a:r>
              <a:rPr lang="en-US" sz="2000" dirty="0" smtClean="0"/>
              <a:t>Reflection coefficient)</a:t>
            </a:r>
          </a:p>
          <a:p>
            <a:pPr lvl="1"/>
            <a:r>
              <a:rPr lang="en-US" sz="2000" dirty="0" smtClean="0"/>
              <a:t>Glucose: 0.03, polyglucose: ~ 1)</a:t>
            </a:r>
          </a:p>
          <a:p>
            <a:endParaRPr lang="el-GR" sz="1900" dirty="0"/>
          </a:p>
        </p:txBody>
      </p:sp>
      <p:pic>
        <p:nvPicPr>
          <p:cNvPr id="5" name="Picture 2" descr="C:\Users\ΒΑΓΓΕΛΗΣ\Desktop\Osmos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1556792"/>
            <a:ext cx="3240361" cy="2532400"/>
          </a:xfrm>
          <a:prstGeom prst="rect">
            <a:avLst/>
          </a:prstGeom>
          <a:noFill/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07504" y="548680"/>
            <a:ext cx="882047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μεταφορά διαλύτη (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λόγω ωσμωτικής κλίσης πίεσης μεταξύ </a:t>
            </a:r>
            <a:r>
              <a:rPr lang="el-GR" sz="2300" dirty="0" smtClean="0"/>
              <a:t>«</a:t>
            </a:r>
            <a:r>
              <a:rPr lang="el-GR" sz="2300" dirty="0" err="1" smtClean="0"/>
              <a:t>υπότονου</a:t>
            </a:r>
            <a:r>
              <a:rPr lang="el-GR" sz="2300" dirty="0" smtClean="0"/>
              <a:t>» τριχοειδικού αίματος</a:t>
            </a:r>
            <a:r>
              <a:rPr lang="en-US" sz="2300" dirty="0" smtClean="0"/>
              <a:t> </a:t>
            </a:r>
            <a:r>
              <a:rPr lang="el-GR" sz="2300" dirty="0" smtClean="0"/>
              <a:t>και</a:t>
            </a:r>
            <a:r>
              <a:rPr lang="en-US" sz="2300" dirty="0" smtClean="0"/>
              <a:t> </a:t>
            </a:r>
            <a:r>
              <a:rPr lang="el-GR" sz="2300" dirty="0" smtClean="0"/>
              <a:t>υπέρτονου 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περιτοναϊκού διαλύματος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ΒΑΓΓΕΛΗΣ\Desktop\Colloid osmosis.jpg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4149080"/>
            <a:ext cx="3240360" cy="255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FFFF00"/>
                </a:solidFill>
              </a:rPr>
              <a:t>ΥΠΕΡΔΙΗΘΗΣΗ (</a:t>
            </a:r>
            <a:r>
              <a:rPr lang="en-US" sz="3600" b="1" dirty="0" smtClean="0">
                <a:solidFill>
                  <a:srgbClr val="FFFF00"/>
                </a:solidFill>
              </a:rPr>
              <a:t>Ultrafiltration, UF</a:t>
            </a:r>
            <a:r>
              <a:rPr lang="el-GR" sz="3600" b="1" dirty="0" smtClean="0">
                <a:solidFill>
                  <a:srgbClr val="FFFF00"/>
                </a:solidFill>
              </a:rPr>
              <a:t>, </a:t>
            </a:r>
            <a:r>
              <a:rPr lang="en-US" sz="3600" b="1" dirty="0" smtClean="0">
                <a:solidFill>
                  <a:srgbClr val="FFFF00"/>
                </a:solidFill>
              </a:rPr>
              <a:t>osmosis)</a:t>
            </a:r>
            <a:endParaRPr lang="el-GR" sz="3600" b="1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20216" y="1268760"/>
            <a:ext cx="4855840" cy="5301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800" b="1" dirty="0" smtClean="0"/>
              <a:t>Εξαρτάται από:</a:t>
            </a:r>
          </a:p>
          <a:p>
            <a:r>
              <a:rPr lang="el-GR" sz="2000" dirty="0" smtClean="0"/>
              <a:t>Ωσμωτική κλίση συγκέντρωσης</a:t>
            </a:r>
          </a:p>
          <a:p>
            <a:r>
              <a:rPr lang="el-GR" sz="2000" dirty="0" smtClean="0"/>
              <a:t>Δραστική επιφάνεια περιτοναίου</a:t>
            </a:r>
          </a:p>
          <a:p>
            <a:r>
              <a:rPr lang="el-GR" sz="2000" dirty="0" smtClean="0"/>
              <a:t>Υδραυλική διαπερατότητα</a:t>
            </a:r>
            <a:endParaRPr lang="en-US" sz="2000" dirty="0" smtClean="0"/>
          </a:p>
          <a:p>
            <a:pPr lvl="1"/>
            <a:r>
              <a:rPr lang="el-GR" sz="2000" dirty="0" smtClean="0"/>
              <a:t>Πυκνότητα μικρών και πολύ μικρών πόρων</a:t>
            </a:r>
          </a:p>
          <a:p>
            <a:r>
              <a:rPr lang="el-GR" sz="2000" dirty="0" smtClean="0"/>
              <a:t>Συντελεστής ανάκλασης της ωσμωτικά δραστικής ουσίας (</a:t>
            </a:r>
            <a:r>
              <a:rPr lang="en-US" sz="2000" dirty="0" smtClean="0"/>
              <a:t>Reflection coefficient)</a:t>
            </a:r>
          </a:p>
          <a:p>
            <a:pPr lvl="1"/>
            <a:r>
              <a:rPr lang="en-US" sz="2000" dirty="0" smtClean="0"/>
              <a:t>Glucose: 0.03, polyglucose: ~ 1)</a:t>
            </a:r>
          </a:p>
          <a:p>
            <a:r>
              <a:rPr lang="el-GR" sz="2000" dirty="0" smtClean="0"/>
              <a:t>Κλίση υδροστατικής πίεσης </a:t>
            </a:r>
          </a:p>
          <a:p>
            <a:pPr lvl="1"/>
            <a:r>
              <a:rPr lang="el-GR" sz="2000" dirty="0" smtClean="0"/>
              <a:t>↑ σε υπερυδάτωση </a:t>
            </a:r>
          </a:p>
          <a:p>
            <a:pPr lvl="1"/>
            <a:r>
              <a:rPr lang="el-GR" sz="2000" dirty="0" smtClean="0"/>
              <a:t>↓ σε αυξημένη </a:t>
            </a:r>
            <a:r>
              <a:rPr lang="en-US" sz="2000" dirty="0" smtClean="0"/>
              <a:t>IP</a:t>
            </a:r>
            <a:r>
              <a:rPr lang="el-GR" sz="2000" dirty="0" smtClean="0"/>
              <a:t> πίεση (↑ όγκος αλλαγής, όρθια θέση)</a:t>
            </a:r>
            <a:endParaRPr lang="en-US" sz="2000" dirty="0" smtClean="0"/>
          </a:p>
          <a:p>
            <a:r>
              <a:rPr lang="el-GR" sz="2000" dirty="0" smtClean="0"/>
              <a:t>Διαφορά ωσμωτικής πίεσης (υποαλβουμιναιμία)</a:t>
            </a:r>
          </a:p>
          <a:p>
            <a:r>
              <a:rPr lang="en-US" sz="2000" dirty="0" smtClean="0"/>
              <a:t> </a:t>
            </a:r>
            <a:r>
              <a:rPr lang="el-GR" sz="2000" dirty="0" smtClean="0"/>
              <a:t>«Φιλτράρισμα» - </a:t>
            </a:r>
            <a:r>
              <a:rPr lang="en-US" sz="2000" dirty="0" smtClean="0"/>
              <a:t>Sieving</a:t>
            </a:r>
            <a:endParaRPr lang="el-GR" sz="2000" dirty="0"/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07504" y="548680"/>
            <a:ext cx="882047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μεταφορά διαλύτη (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λόγω ωσμωτικής κλίσης πίεσης μεταξύ </a:t>
            </a:r>
            <a:r>
              <a:rPr lang="el-GR" sz="2300" dirty="0" smtClean="0"/>
              <a:t>«</a:t>
            </a:r>
            <a:r>
              <a:rPr lang="el-GR" sz="2300" dirty="0" err="1" smtClean="0"/>
              <a:t>υπότονου</a:t>
            </a:r>
            <a:r>
              <a:rPr lang="el-GR" sz="2300" dirty="0" smtClean="0"/>
              <a:t>» τριχοειδικού αίματος</a:t>
            </a:r>
            <a:r>
              <a:rPr lang="en-US" sz="2300" dirty="0" smtClean="0"/>
              <a:t> </a:t>
            </a:r>
            <a:r>
              <a:rPr lang="el-GR" sz="2300" dirty="0" smtClean="0"/>
              <a:t>κα</a:t>
            </a:r>
            <a:r>
              <a:rPr lang="en-US" sz="2300" dirty="0" smtClean="0"/>
              <a:t> </a:t>
            </a:r>
            <a:r>
              <a:rPr lang="el-GR" sz="2300" dirty="0" err="1" smtClean="0"/>
              <a:t>ιυπέρτονου</a:t>
            </a:r>
            <a:r>
              <a:rPr lang="el-GR" sz="2300" dirty="0" smtClean="0"/>
              <a:t> 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περιτοναϊκού διαλύματος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Users\ΒΑΓΓΕΛΗΣ\Desktop\Effect of dialysate volume lg.gif"/>
          <p:cNvPicPr>
            <a:picLocks noChangeAspect="1" noChangeArrowheads="1"/>
          </p:cNvPicPr>
          <p:nvPr/>
        </p:nvPicPr>
        <p:blipFill>
          <a:blip r:embed="rId3" cstate="screen"/>
          <a:srcRect l="15750" t="15561" r="16001"/>
          <a:stretch>
            <a:fillRect/>
          </a:stretch>
        </p:blipFill>
        <p:spPr bwMode="auto">
          <a:xfrm>
            <a:off x="4932040" y="1484784"/>
            <a:ext cx="4032448" cy="4652825"/>
          </a:xfrm>
          <a:prstGeom prst="rect">
            <a:avLst/>
          </a:prstGeom>
          <a:noFill/>
        </p:spPr>
      </p:pic>
      <p:pic>
        <p:nvPicPr>
          <p:cNvPr id="10" name="Picture 2" descr="C:\Users\ΒΑΓΓΕΛΗΣ\Desktop\Effect of dialysate volume lg.gif"/>
          <p:cNvPicPr>
            <a:picLocks noChangeAspect="1" noChangeArrowheads="1"/>
          </p:cNvPicPr>
          <p:nvPr/>
        </p:nvPicPr>
        <p:blipFill>
          <a:blip r:embed="rId3" cstate="screen"/>
          <a:srcRect b="83636"/>
          <a:stretch>
            <a:fillRect/>
          </a:stretch>
        </p:blipFill>
        <p:spPr bwMode="auto">
          <a:xfrm>
            <a:off x="5328592" y="6127223"/>
            <a:ext cx="3707904" cy="614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l-GR" sz="3600" b="1" dirty="0" smtClean="0">
                <a:solidFill>
                  <a:srgbClr val="FFFF00"/>
                </a:solidFill>
              </a:rPr>
              <a:t>«Συγκράτηση ουσιών» - </a:t>
            </a:r>
            <a:r>
              <a:rPr lang="en-US" sz="3600" b="1" dirty="0" smtClean="0">
                <a:solidFill>
                  <a:srgbClr val="FFFF00"/>
                </a:solidFill>
              </a:rPr>
              <a:t>Sieving</a:t>
            </a:r>
            <a:endParaRPr lang="el-GR" sz="3600" b="1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752528" cy="5073427"/>
          </a:xfrm>
        </p:spPr>
        <p:txBody>
          <a:bodyPr>
            <a:normAutofit lnSpcReduction="10000"/>
          </a:bodyPr>
          <a:lstStyle/>
          <a:p>
            <a:pPr marL="9525" indent="11113">
              <a:buNone/>
            </a:pPr>
            <a:r>
              <a:rPr lang="el-GR" dirty="0" smtClean="0"/>
              <a:t>Κατά τη διαδικασία της </a:t>
            </a:r>
            <a:r>
              <a:rPr lang="en-US" dirty="0" smtClean="0"/>
              <a:t>UF</a:t>
            </a:r>
            <a:r>
              <a:rPr lang="el-GR" dirty="0" smtClean="0"/>
              <a:t> μικρομοριακές ουσίες «συμπαρασύρονται» διαμέσου της ημιδιαπερατής μεμβράνης (</a:t>
            </a:r>
            <a:r>
              <a:rPr lang="en-US" dirty="0" smtClean="0"/>
              <a:t>Solvent drag</a:t>
            </a:r>
            <a:r>
              <a:rPr lang="el-GR" dirty="0" smtClean="0"/>
              <a:t>, </a:t>
            </a:r>
            <a:r>
              <a:rPr lang="en-US" dirty="0" smtClean="0"/>
              <a:t>convection)</a:t>
            </a:r>
            <a:endParaRPr lang="el-GR" dirty="0" smtClean="0"/>
          </a:p>
          <a:p>
            <a:pPr marL="9525" indent="11113"/>
            <a:r>
              <a:rPr lang="el-GR" b="1" dirty="0" smtClean="0"/>
              <a:t>ΑΙΜΟΚΑΘΑΡΣΗ</a:t>
            </a:r>
            <a:r>
              <a:rPr lang="el-GR" dirty="0" smtClean="0"/>
              <a:t>: 5 – 30% της κάθαρσης  μικρομοριακών ουσιών</a:t>
            </a:r>
          </a:p>
          <a:p>
            <a:pPr marL="9525" indent="11113"/>
            <a:r>
              <a:rPr lang="el-GR" b="1" dirty="0" smtClean="0"/>
              <a:t>ΠΕΡΙΤΟΝΑΪΚΗ</a:t>
            </a:r>
            <a:r>
              <a:rPr lang="el-GR" dirty="0" smtClean="0"/>
              <a:t>:  </a:t>
            </a:r>
          </a:p>
          <a:p>
            <a:pPr marL="409575" lvl="1" indent="11113"/>
            <a:r>
              <a:rPr lang="el-GR" dirty="0" smtClean="0"/>
              <a:t>50% της  </a:t>
            </a:r>
            <a:r>
              <a:rPr lang="en-US" dirty="0" smtClean="0"/>
              <a:t>UF  </a:t>
            </a:r>
            <a:r>
              <a:rPr lang="el-GR" dirty="0" smtClean="0"/>
              <a:t>γίνεται μέσω </a:t>
            </a:r>
            <a:r>
              <a:rPr lang="en-US" dirty="0" smtClean="0"/>
              <a:t>aquaporin-1 → Sieving  100%</a:t>
            </a:r>
          </a:p>
          <a:p>
            <a:pPr marL="409575" lvl="1" indent="11113"/>
            <a:r>
              <a:rPr lang="en-US" dirty="0" smtClean="0"/>
              <a:t>Small pores: </a:t>
            </a:r>
            <a:r>
              <a:rPr lang="el-GR" dirty="0" smtClean="0"/>
              <a:t>??</a:t>
            </a:r>
            <a:endParaRPr lang="en-US" dirty="0" smtClean="0"/>
          </a:p>
          <a:p>
            <a:pPr marL="409575" lvl="1" indent="11113"/>
            <a:endParaRPr lang="en-US" dirty="0" smtClean="0"/>
          </a:p>
          <a:p>
            <a:pPr marL="9525" indent="11113">
              <a:buNone/>
            </a:pPr>
            <a:endParaRPr lang="el-GR" dirty="0"/>
          </a:p>
        </p:txBody>
      </p:sp>
      <p:pic>
        <p:nvPicPr>
          <p:cNvPr id="5" name="Picture 2" descr="C:\Users\ΒΑΓΓΕΛΗΣ\Desktop\Sodium siev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721373"/>
            <a:ext cx="4038600" cy="3435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ΤΥΠΟΙ ΠΕΡΙΤΟΝΑΪΚΗΣ ΚΑΘΑΡΣΗΣ</a:t>
            </a:r>
            <a:endParaRPr lang="el-G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FFFF00"/>
                </a:solidFill>
              </a:rPr>
              <a:t> </a:t>
            </a:r>
            <a:r>
              <a:rPr lang="el-GR" sz="4000" u="sng" dirty="0">
                <a:solidFill>
                  <a:srgbClr val="FFFF00"/>
                </a:solidFill>
              </a:rPr>
              <a:t>ΤΥΠΟΙ ΠΕΡΙΤΟΝΑΪΚΗΣ ΚΑΘΑΡΣΗΣ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/>
              <a:t>ΣΥΝΕΧΗΣ ΦΟΡΗΤΗ ΠΕΡΙΤΟΝΑΪΚΗ ΚΑΘΑΡΣΗ</a:t>
            </a:r>
          </a:p>
          <a:p>
            <a:r>
              <a:rPr lang="el-GR" b="1"/>
              <a:t>ΣΥΝΕΧΗ ΚΥΚΛΙΚΗ ΠΕΡΙΤΟΝΑΪΚΗ ΚΑΘΑΡΣΗ</a:t>
            </a:r>
          </a:p>
          <a:p>
            <a:r>
              <a:rPr lang="el-GR" b="1"/>
              <a:t>ΔΙΑΛΕΙΠΟΥΣΑ ΠΕΡΙΤΟΝΑΪΚΗ ΚΑΘΑΡΣΗ</a:t>
            </a:r>
          </a:p>
        </p:txBody>
      </p:sp>
    </p:spTree>
    <p:extLst>
      <p:ext uri="{BB962C8B-B14F-4D97-AF65-F5344CB8AC3E}">
        <p14:creationId xmlns:p14="http://schemas.microsoft.com/office/powerpoint/2010/main" xmlns="" val="288799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l-GR" sz="3200" dirty="0" smtClean="0">
                <a:solidFill>
                  <a:srgbClr val="FFFF00"/>
                </a:solidFill>
              </a:rPr>
              <a:t>Ταξινόμηση Χρόνιας Νεφρικής Νόσου με βάση τη υποκείμενη νόσο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4717504"/>
          </a:xfrm>
        </p:spPr>
        <p:txBody>
          <a:bodyPr>
            <a:noAutofit/>
          </a:bodyPr>
          <a:lstStyle/>
          <a:p>
            <a:pPr>
              <a:spcBef>
                <a:spcPct val="15000"/>
              </a:spcBef>
            </a:pPr>
            <a:r>
              <a:rPr lang="el-GR" sz="2400" b="1" dirty="0" smtClean="0">
                <a:solidFill>
                  <a:srgbClr val="FFFF00"/>
                </a:solidFill>
              </a:rPr>
              <a:t>Διαβητική νεφρική νόσος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spcBef>
                <a:spcPct val="15000"/>
              </a:spcBef>
            </a:pPr>
            <a:r>
              <a:rPr lang="el-GR" sz="2400" b="1" dirty="0" err="1" smtClean="0">
                <a:solidFill>
                  <a:srgbClr val="FFFF00"/>
                </a:solidFill>
              </a:rPr>
              <a:t>Σπειραματικά</a:t>
            </a:r>
            <a:r>
              <a:rPr lang="el-GR" sz="2400" b="1" dirty="0" smtClean="0">
                <a:solidFill>
                  <a:srgbClr val="FFFF00"/>
                </a:solidFill>
              </a:rPr>
              <a:t> νοσήματα: </a:t>
            </a:r>
            <a:r>
              <a:rPr lang="en-US" sz="2400" dirty="0" smtClean="0"/>
              <a:t>(</a:t>
            </a:r>
            <a:r>
              <a:rPr lang="el-GR" sz="2400" dirty="0" err="1" smtClean="0"/>
              <a:t>αυτοάνοσα</a:t>
            </a:r>
            <a:r>
              <a:rPr lang="el-GR" sz="2400" dirty="0" smtClean="0"/>
              <a:t>, συστηματικές λοιμώξεις, φάρμακα, νεοπλασίες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spcBef>
                <a:spcPct val="15000"/>
              </a:spcBef>
            </a:pPr>
            <a:r>
              <a:rPr lang="el-GR" sz="2400" b="1" dirty="0" smtClean="0">
                <a:solidFill>
                  <a:srgbClr val="FFFF00"/>
                </a:solidFill>
              </a:rPr>
              <a:t>Αγγειακά νοσήματα: </a:t>
            </a:r>
            <a:r>
              <a:rPr lang="el-GR" sz="2400" dirty="0" smtClean="0"/>
              <a:t>(</a:t>
            </a:r>
            <a:r>
              <a:rPr lang="el-GR" sz="2400" dirty="0" err="1" smtClean="0"/>
              <a:t>νεφραγγειακή</a:t>
            </a:r>
            <a:r>
              <a:rPr lang="el-GR" sz="2400" dirty="0" smtClean="0"/>
              <a:t> νόσος, υπέρταση, </a:t>
            </a:r>
            <a:r>
              <a:rPr lang="el-GR" sz="2400" dirty="0" err="1" smtClean="0"/>
              <a:t>μικροαγγειοπάθεια</a:t>
            </a:r>
            <a:r>
              <a:rPr lang="el-GR" sz="2400" dirty="0" smtClean="0"/>
              <a:t>)</a:t>
            </a:r>
          </a:p>
          <a:p>
            <a:pPr>
              <a:spcBef>
                <a:spcPct val="15000"/>
              </a:spcBef>
            </a:pPr>
            <a:r>
              <a:rPr lang="el-GR" sz="2400" b="1" dirty="0" err="1" smtClean="0">
                <a:solidFill>
                  <a:srgbClr val="FFFF00"/>
                </a:solidFill>
              </a:rPr>
              <a:t>Διαμεσοσωληναριακά</a:t>
            </a:r>
            <a:r>
              <a:rPr lang="el-GR" sz="2400" b="1" dirty="0" smtClean="0">
                <a:solidFill>
                  <a:srgbClr val="FFFF00"/>
                </a:solidFill>
              </a:rPr>
              <a:t> νοσήματα: </a:t>
            </a:r>
            <a:r>
              <a:rPr lang="en-US" sz="2400" dirty="0" smtClean="0"/>
              <a:t>(</a:t>
            </a:r>
            <a:r>
              <a:rPr lang="el-GR" sz="2400" dirty="0"/>
              <a:t>λ</a:t>
            </a:r>
            <a:r>
              <a:rPr lang="el-GR" sz="2400" dirty="0" smtClean="0"/>
              <a:t>οιμώξεις ουροποιητικού, λιθίαση, απόφραξη, φαρμακευτική τοξικότητα)</a:t>
            </a:r>
          </a:p>
          <a:p>
            <a:pPr>
              <a:spcBef>
                <a:spcPct val="15000"/>
              </a:spcBef>
            </a:pPr>
            <a:r>
              <a:rPr lang="el-GR" sz="2400" b="1" dirty="0" smtClean="0">
                <a:solidFill>
                  <a:srgbClr val="FFFF00"/>
                </a:solidFill>
              </a:rPr>
              <a:t>Κυστικά νοσήματα: </a:t>
            </a:r>
            <a:r>
              <a:rPr lang="en-US" sz="2400" dirty="0" smtClean="0"/>
              <a:t>(</a:t>
            </a:r>
            <a:r>
              <a:rPr lang="el-GR" sz="2400" dirty="0" err="1" smtClean="0"/>
              <a:t>πολυκυστική</a:t>
            </a:r>
            <a:r>
              <a:rPr lang="el-GR" sz="2400" dirty="0" smtClean="0"/>
              <a:t> νόσος</a:t>
            </a:r>
            <a:r>
              <a:rPr lang="en-US" sz="2400" dirty="0" smtClean="0"/>
              <a:t>)</a:t>
            </a:r>
            <a:r>
              <a:rPr lang="en-US" sz="2400" dirty="0"/>
              <a:t>	</a:t>
            </a:r>
            <a:endParaRPr lang="en-US" sz="2400" b="1" dirty="0"/>
          </a:p>
          <a:p>
            <a:pPr>
              <a:spcBef>
                <a:spcPct val="15000"/>
              </a:spcBef>
            </a:pPr>
            <a:r>
              <a:rPr lang="el-GR" sz="2400" b="1" dirty="0" smtClean="0">
                <a:solidFill>
                  <a:srgbClr val="FFFF00"/>
                </a:solidFill>
              </a:rPr>
              <a:t>Νεφρικό μόσχευμα: </a:t>
            </a:r>
            <a:r>
              <a:rPr lang="en-US" sz="2400" dirty="0" smtClean="0"/>
              <a:t>(</a:t>
            </a:r>
            <a:r>
              <a:rPr lang="el-GR" sz="2400" dirty="0" smtClean="0"/>
              <a:t>χρόνια νεφροπάθεια του μοσχεύματος, φαρμακευτική τοξικότητα, υποτροπή πρωτοπαθούς νοσήματος, </a:t>
            </a:r>
            <a:r>
              <a:rPr lang="el-GR" sz="2400" dirty="0" err="1" smtClean="0"/>
              <a:t>σπειραματοπάθεια</a:t>
            </a:r>
            <a:r>
              <a:rPr lang="el-GR" sz="2400" dirty="0" smtClean="0"/>
              <a:t> του μοσχεύματος)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348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ΣΥΝΕΧΗΣ ΦΟΡΗΤΗ Π.Κ. (</a:t>
            </a:r>
            <a:r>
              <a:rPr lang="en-US" dirty="0" smtClean="0">
                <a:solidFill>
                  <a:srgbClr val="FFFF00"/>
                </a:solidFill>
              </a:rPr>
              <a:t>CAPD</a:t>
            </a:r>
            <a:r>
              <a:rPr lang="el-GR" dirty="0" smtClean="0">
                <a:solidFill>
                  <a:srgbClr val="FFFF00"/>
                </a:solidFill>
              </a:rPr>
              <a:t>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600200"/>
            <a:ext cx="4680520" cy="45259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Τυπικό σχήμα: 4 αλλαγές ημερησίως Χ 2</a:t>
            </a:r>
            <a:r>
              <a:rPr lang="en-US" sz="2800" dirty="0" smtClean="0"/>
              <a:t>L</a:t>
            </a:r>
          </a:p>
          <a:p>
            <a:r>
              <a:rPr lang="el-GR" sz="2800" dirty="0" smtClean="0">
                <a:solidFill>
                  <a:srgbClr val="00B0F0"/>
                </a:solidFill>
              </a:rPr>
              <a:t>ΠΛΕΟΝΕΚΤΗΜΑΤΑ:</a:t>
            </a:r>
          </a:p>
          <a:p>
            <a:pPr lvl="1"/>
            <a:r>
              <a:rPr lang="el-GR" dirty="0" smtClean="0"/>
              <a:t>Δεν απαιτείται συσκευή</a:t>
            </a:r>
          </a:p>
          <a:p>
            <a:pPr lvl="1"/>
            <a:r>
              <a:rPr lang="el-GR" dirty="0" smtClean="0"/>
              <a:t>Ελευθερία μετακίνησης</a:t>
            </a:r>
          </a:p>
          <a:p>
            <a:r>
              <a:rPr lang="el-GR" sz="2800" dirty="0" smtClean="0">
                <a:solidFill>
                  <a:srgbClr val="00B0F0"/>
                </a:solidFill>
              </a:rPr>
              <a:t> ΜΕΙΟΝΕΚΤΗΜΑΤΑ:</a:t>
            </a:r>
          </a:p>
          <a:p>
            <a:pPr lvl="1"/>
            <a:r>
              <a:rPr lang="el-GR" dirty="0" smtClean="0"/>
              <a:t>4 αλλαγές την ημέρα (νέοι ασθενείς)</a:t>
            </a:r>
            <a:endParaRPr lang="el-GR" dirty="0"/>
          </a:p>
        </p:txBody>
      </p:sp>
      <p:pic>
        <p:nvPicPr>
          <p:cNvPr id="79874" name="Picture 2" descr="C:\Users\ΒΑΓΓΕΛΗΣ\Desktop\CAPD modality lg.gif"/>
          <p:cNvPicPr>
            <a:picLocks noChangeAspect="1" noChangeArrowheads="1"/>
          </p:cNvPicPr>
          <p:nvPr/>
        </p:nvPicPr>
        <p:blipFill>
          <a:blip r:embed="rId3" cstate="screen"/>
          <a:srcRect l="6986" t="15063" r="6387"/>
          <a:stretch>
            <a:fillRect/>
          </a:stretch>
        </p:blipFill>
        <p:spPr bwMode="auto">
          <a:xfrm>
            <a:off x="4839312" y="1916832"/>
            <a:ext cx="4125176" cy="2626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ΑΥΤΟΜΑΤΟΠΟΙΗΜΕΝΗ Π.Κ. (</a:t>
            </a:r>
            <a:r>
              <a:rPr lang="en-US" dirty="0" smtClean="0">
                <a:solidFill>
                  <a:srgbClr val="FFFF00"/>
                </a:solidFill>
              </a:rPr>
              <a:t>APD</a:t>
            </a:r>
            <a:r>
              <a:rPr lang="el-GR" dirty="0" smtClean="0">
                <a:solidFill>
                  <a:srgbClr val="FFFF00"/>
                </a:solidFill>
              </a:rPr>
              <a:t>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196752"/>
            <a:ext cx="5472608" cy="540060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Πολύ δημοφιλής</a:t>
            </a:r>
          </a:p>
          <a:p>
            <a:r>
              <a:rPr lang="el-GR" dirty="0" smtClean="0"/>
              <a:t>Περιλαμβάνονται όλες οι μορφές Π.Κ. στις οποίες χρησιμοποιείται μηχάνημα αυτόματων αλλαγών (</a:t>
            </a:r>
            <a:r>
              <a:rPr lang="en-US" dirty="0" smtClean="0"/>
              <a:t>cycler)</a:t>
            </a:r>
            <a:r>
              <a:rPr lang="el-GR" dirty="0" smtClean="0"/>
              <a:t>, το οποίο διακινεί το διάλυμα από και προς την περιτοναϊκή κοιλότητα</a:t>
            </a:r>
            <a:endParaRPr lang="en-US" dirty="0" smtClean="0"/>
          </a:p>
          <a:p>
            <a:r>
              <a:rPr lang="el-GR" dirty="0" smtClean="0"/>
              <a:t>Συνήθως οι ασθενείς υποβάλλονται σε νυκτερινές συνεδρίες (8 – 10 ώρες)</a:t>
            </a:r>
          </a:p>
          <a:p>
            <a:r>
              <a:rPr lang="el-GR" dirty="0" smtClean="0"/>
              <a:t>Σάκοι: 3 – 5 </a:t>
            </a:r>
            <a:r>
              <a:rPr lang="en-US" dirty="0" err="1" smtClean="0"/>
              <a:t>lt</a:t>
            </a:r>
            <a:r>
              <a:rPr lang="en-US" dirty="0" smtClean="0"/>
              <a:t>, </a:t>
            </a:r>
            <a:r>
              <a:rPr lang="el-GR" dirty="0" smtClean="0"/>
              <a:t>όγκος πλήρωσης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(fill volume)</a:t>
            </a:r>
            <a:r>
              <a:rPr lang="el-GR" dirty="0" smtClean="0"/>
              <a:t>: </a:t>
            </a:r>
            <a:r>
              <a:rPr lang="en-US" dirty="0" smtClean="0"/>
              <a:t>800 – 2000 </a:t>
            </a:r>
            <a:r>
              <a:rPr lang="en-US" dirty="0" err="1" smtClean="0"/>
              <a:t>lt</a:t>
            </a:r>
            <a:r>
              <a:rPr lang="en-US" dirty="0" smtClean="0"/>
              <a:t>, </a:t>
            </a:r>
            <a:r>
              <a:rPr lang="el-GR" dirty="0" smtClean="0"/>
              <a:t>σύνολο αλλαγών (</a:t>
            </a:r>
            <a:r>
              <a:rPr lang="en-US" dirty="0" smtClean="0"/>
              <a:t>dwells):</a:t>
            </a:r>
            <a:r>
              <a:rPr lang="el-GR" dirty="0" smtClean="0"/>
              <a:t> 3 – 10, συνολικός όγκος διαλύματος: 6  – 30 </a:t>
            </a:r>
            <a:r>
              <a:rPr lang="en-US" dirty="0" err="1" smtClean="0"/>
              <a:t>lt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l-GR" dirty="0"/>
          </a:p>
        </p:txBody>
      </p:sp>
      <p:pic>
        <p:nvPicPr>
          <p:cNvPr id="126978" name="Picture 2" descr="C:\Users\ΒΑΓΓΕΛΗΣ\Pictures\ΝΟΣΟΚΟΜΕΙΟ\ΕΙΚΟΝΕΣ ΝΕΦΡΟΛΟΓΙΚΟΥ ΚΕΝΤΡΟΥ\DSC020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952807"/>
            <a:ext cx="3702225" cy="2776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ΑΥΤΟΜΑΤΟΠΟΙΗΜΕΝΗ Π.Κ. (</a:t>
            </a:r>
            <a:r>
              <a:rPr lang="en-US" dirty="0" smtClean="0">
                <a:solidFill>
                  <a:srgbClr val="FFFF00"/>
                </a:solidFill>
              </a:rPr>
              <a:t>APD</a:t>
            </a:r>
            <a:r>
              <a:rPr lang="el-GR" dirty="0" smtClean="0">
                <a:solidFill>
                  <a:srgbClr val="FFFF00"/>
                </a:solidFill>
              </a:rPr>
              <a:t>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5192" y="980728"/>
            <a:ext cx="6491064" cy="648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B0F0"/>
                </a:solidFill>
              </a:rPr>
              <a:t>Συνεχής Κυκλική Π.Κ. - </a:t>
            </a:r>
            <a:r>
              <a:rPr lang="en-US" b="1" dirty="0" smtClean="0">
                <a:solidFill>
                  <a:srgbClr val="00B0F0"/>
                </a:solidFill>
              </a:rPr>
              <a:t>CCPD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2008" y="1700808"/>
            <a:ext cx="471601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Παραμονή διαλύματος μετά τον τελευταίο πρωινό κύκλο (</a:t>
            </a:r>
            <a:r>
              <a:rPr lang="en-US" sz="3200" dirty="0" smtClean="0"/>
              <a:t>4.25%, </a:t>
            </a:r>
            <a:r>
              <a:rPr lang="el-GR" sz="3200" dirty="0" smtClean="0"/>
              <a:t>πολυμερή </a:t>
            </a:r>
            <a:r>
              <a:rPr lang="en-US" sz="3200" dirty="0" smtClean="0"/>
              <a:t>Glu)</a:t>
            </a:r>
            <a:endParaRPr lang="el-GR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Άδειασμα της περιτοναϊκής κοιλότητας μετά από 6 – 12 ώρες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ΒΑΓΓΕΛΗΣ\Desktop\CCPD modality lg.gif"/>
          <p:cNvPicPr>
            <a:picLocks noChangeArrowheads="1"/>
          </p:cNvPicPr>
          <p:nvPr/>
        </p:nvPicPr>
        <p:blipFill>
          <a:blip r:embed="rId3" cstate="screen"/>
          <a:srcRect l="7605" t="15593" r="7084"/>
          <a:stretch>
            <a:fillRect/>
          </a:stretch>
        </p:blipFill>
        <p:spPr bwMode="auto">
          <a:xfrm>
            <a:off x="4745296" y="2132856"/>
            <a:ext cx="4291200" cy="302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ΑΥΤΟΜΑΤΟΠΟΙΗΜΕΝΗ Π.Κ. (</a:t>
            </a:r>
            <a:r>
              <a:rPr lang="en-US" dirty="0" smtClean="0">
                <a:solidFill>
                  <a:srgbClr val="FFFF00"/>
                </a:solidFill>
              </a:rPr>
              <a:t>APD</a:t>
            </a:r>
            <a:r>
              <a:rPr lang="el-GR" dirty="0" smtClean="0">
                <a:solidFill>
                  <a:srgbClr val="FFFF00"/>
                </a:solidFill>
              </a:rPr>
              <a:t>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5192" y="980728"/>
            <a:ext cx="6491064" cy="648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B0F0"/>
                </a:solidFill>
              </a:rPr>
              <a:t>Συνεχής Κυκλική Π.Κ. - </a:t>
            </a:r>
            <a:r>
              <a:rPr lang="en-US" b="1" dirty="0" smtClean="0">
                <a:solidFill>
                  <a:srgbClr val="00B0F0"/>
                </a:solidFill>
              </a:rPr>
              <a:t>CCPD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2008" y="1700808"/>
            <a:ext cx="471601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3200" dirty="0" smtClean="0"/>
              <a:t>Παραμονή διαλύματος μετά τον τελευταίο πρωινό κύκλο (</a:t>
            </a:r>
            <a:r>
              <a:rPr lang="en-US" sz="3200" dirty="0" smtClean="0"/>
              <a:t>4.25%, </a:t>
            </a:r>
            <a:r>
              <a:rPr lang="el-GR" sz="3200" dirty="0" smtClean="0"/>
              <a:t>πολυμερή </a:t>
            </a:r>
            <a:r>
              <a:rPr lang="en-US" sz="3200" dirty="0" smtClean="0"/>
              <a:t>Glu)</a:t>
            </a:r>
            <a:endParaRPr lang="el-GR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Παραλλαγή: επιπρόσθετη ημερήσια αλλαγή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ΒΑΓΓΕΛΗΣ\Desktop\PD Plus modality lg.gif"/>
          <p:cNvPicPr>
            <a:picLocks noChangeArrowheads="1"/>
          </p:cNvPicPr>
          <p:nvPr/>
        </p:nvPicPr>
        <p:blipFill>
          <a:blip r:embed="rId3" cstate="screen"/>
          <a:srcRect t="17942" r="3628"/>
          <a:stretch>
            <a:fillRect/>
          </a:stretch>
        </p:blipFill>
        <p:spPr bwMode="auto">
          <a:xfrm>
            <a:off x="4752496" y="2132856"/>
            <a:ext cx="4284000" cy="30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ΑΥΤΟΜΑΤΟΠΟΙΗΜΕΝΗ Π.Κ. (</a:t>
            </a:r>
            <a:r>
              <a:rPr lang="en-US" dirty="0" smtClean="0">
                <a:solidFill>
                  <a:srgbClr val="FFFF00"/>
                </a:solidFill>
              </a:rPr>
              <a:t>APD</a:t>
            </a:r>
            <a:r>
              <a:rPr lang="el-GR" dirty="0" smtClean="0">
                <a:solidFill>
                  <a:srgbClr val="FFFF00"/>
                </a:solidFill>
              </a:rPr>
              <a:t>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5192" y="980728"/>
            <a:ext cx="6491064" cy="648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B0F0"/>
                </a:solidFill>
              </a:rPr>
              <a:t>Νυκτερινή Διαλείπουσα Π.Κ. - </a:t>
            </a:r>
            <a:r>
              <a:rPr lang="en-US" b="1" dirty="0" smtClean="0">
                <a:solidFill>
                  <a:srgbClr val="00B0F0"/>
                </a:solidFill>
              </a:rPr>
              <a:t>NIPD</a:t>
            </a:r>
            <a:endParaRPr lang="el-GR" b="1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ΒΑΓΓΕΛΗΣ\Desktop\NIPD modality lg.gif"/>
          <p:cNvPicPr>
            <a:picLocks noChangeAspect="1" noChangeArrowheads="1"/>
          </p:cNvPicPr>
          <p:nvPr/>
        </p:nvPicPr>
        <p:blipFill>
          <a:blip r:embed="rId3" cstate="screen"/>
          <a:srcRect t="12042" r="4479"/>
          <a:stretch>
            <a:fillRect/>
          </a:stretch>
        </p:blipFill>
        <p:spPr bwMode="auto">
          <a:xfrm>
            <a:off x="4788024" y="2132856"/>
            <a:ext cx="4289810" cy="2952328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2008" y="1700808"/>
            <a:ext cx="4860032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Κατά την πρωινή αποσύνδεση η περιτοναϊκή κοιλότητα αδειάζει πλήρως («στεγνή κοιλιά κατά τη διάρκεια της ημέρας)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Λιγότερο αποτελεσματική από την </a:t>
            </a:r>
            <a:r>
              <a:rPr lang="en-US" sz="3200" dirty="0" smtClean="0"/>
              <a:t>CCPD</a:t>
            </a:r>
            <a:endParaRPr lang="el-G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Ιδιαίτερα χρήσιμη σε ασθενείς με: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3200" dirty="0" smtClean="0"/>
              <a:t>Υπολειπόμενη νεφρική λειτουργία</a:t>
            </a:r>
            <a:r>
              <a:rPr lang="en-US" sz="3200" dirty="0" smtClean="0"/>
              <a:t> (</a:t>
            </a:r>
            <a:r>
              <a:rPr lang="el-GR" sz="3200" dirty="0" smtClean="0"/>
              <a:t>αρχική θεραπεία)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3200" dirty="0" smtClean="0"/>
              <a:t>Κήλες, οσφυαλγία, διαφυγή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ΑΥΤΟΜΑΤΟΠΟΙΗΜΕΝΗ Π.Κ. (</a:t>
            </a:r>
            <a:r>
              <a:rPr lang="en-US" dirty="0" smtClean="0">
                <a:solidFill>
                  <a:srgbClr val="FFFF00"/>
                </a:solidFill>
              </a:rPr>
              <a:t>APD</a:t>
            </a:r>
            <a:r>
              <a:rPr lang="el-GR" dirty="0" smtClean="0">
                <a:solidFill>
                  <a:srgbClr val="FFFF00"/>
                </a:solidFill>
              </a:rPr>
              <a:t>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5192" y="980728"/>
            <a:ext cx="7787208" cy="6480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B0F0"/>
                </a:solidFill>
              </a:rPr>
              <a:t>Διαλείπουσα Αυτοματοποιημένη Π.Κ. – </a:t>
            </a:r>
            <a:r>
              <a:rPr lang="en-US" b="1" dirty="0" smtClean="0">
                <a:solidFill>
                  <a:srgbClr val="00B0F0"/>
                </a:solidFill>
              </a:rPr>
              <a:t>IPD</a:t>
            </a:r>
            <a:endParaRPr lang="el-GR" b="1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ΒΑΓΓΕΛΗΣ\Desktop\NIPD modality lg.gif"/>
          <p:cNvPicPr>
            <a:picLocks noChangeAspect="1" noChangeArrowheads="1"/>
          </p:cNvPicPr>
          <p:nvPr/>
        </p:nvPicPr>
        <p:blipFill>
          <a:blip r:embed="rId3" cstate="screen"/>
          <a:srcRect l="65869" t="31350" r="4479" b="15017"/>
          <a:stretch>
            <a:fillRect/>
          </a:stretch>
        </p:blipFill>
        <p:spPr bwMode="auto">
          <a:xfrm>
            <a:off x="5436096" y="4365104"/>
            <a:ext cx="3384376" cy="2203694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2008" y="1700808"/>
            <a:ext cx="4860032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Ιστορικά η πρώτη εφαρμογή </a:t>
            </a:r>
            <a:r>
              <a:rPr lang="en-US" sz="3200" dirty="0" smtClean="0"/>
              <a:t>APD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Πολλαπλοί κύκλοι μικρής διάρκειας σε συνεδρίες 8 – 12 ωρών Χ 3/εβδομάδα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Περιορισμένη κάθαρση μέσου και μεγάλου ΜΒ ουσιών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Ιδιαίτερα χρήσιμη σε ασθενείς με: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3200" dirty="0" smtClean="0"/>
              <a:t>Χαρακτηριστικά γρήγορου μεταφορέα και προβλήματα υπερυδάτωσης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3200" dirty="0" smtClean="0"/>
              <a:t>Καρδιονεφρικό σύνδρομο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3200" dirty="0" smtClean="0"/>
              <a:t>Υπέργηρους μη αυτοεξυπηρετούμενους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ΒΑΓΓΕΛΗΣ\Pictures\ΝΟΣΟΚΟΜΕΙΟ\ΕΙΚΟΝΕΣ ΝΕΦΡΟΛΟΓΙΚΟΥ ΚΕΝΤΡΟΥ\DSC020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1700807"/>
            <a:ext cx="3312368" cy="2484497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8100392" y="2492896"/>
            <a:ext cx="288032" cy="1440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ΑΥΤΟΜΑΤΟΠΟΙΗΜΕΝΗ Π.Κ. (</a:t>
            </a:r>
            <a:r>
              <a:rPr lang="en-US" dirty="0" smtClean="0">
                <a:solidFill>
                  <a:srgbClr val="FFFF00"/>
                </a:solidFill>
              </a:rPr>
              <a:t>APD</a:t>
            </a:r>
            <a:r>
              <a:rPr lang="el-GR" dirty="0" smtClean="0">
                <a:solidFill>
                  <a:srgbClr val="FFFF00"/>
                </a:solidFill>
              </a:rPr>
              <a:t>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5192" y="980728"/>
            <a:ext cx="6491064" cy="648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B0F0"/>
                </a:solidFill>
              </a:rPr>
              <a:t>Παλιρροϊκή Π.Κ. - </a:t>
            </a:r>
            <a:r>
              <a:rPr lang="en-US" b="1" dirty="0" smtClean="0">
                <a:solidFill>
                  <a:srgbClr val="00B0F0"/>
                </a:solidFill>
              </a:rPr>
              <a:t>TPD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2008" y="1700808"/>
            <a:ext cx="4716016" cy="5157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Παραμονή όγκου διαλύματος κατά τη διάρκεια των αλλαγών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Θεωρητικά αύξηση της κάθαρσης και υπερδιήθησης (είσοδος - έξοδος διαλύματος → συνεχιζόμενη κάθαρση)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Στην πράξη: Όφελος μόνο για ασθενείς με ελαττωμένη ροή καθετήρα (παρατεταμένοι χρόνοι εισόδου – εξόδου διαλύματος)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Μεγαλύτερο κόστος  - πολυπλοκότητα - δυσφορία ασθενούς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ΒΑΓΓΕΛΗΣ\Desktop\Tidal modality lg.gif"/>
          <p:cNvPicPr>
            <a:picLocks noChangeArrowheads="1"/>
          </p:cNvPicPr>
          <p:nvPr/>
        </p:nvPicPr>
        <p:blipFill>
          <a:blip r:embed="rId3" cstate="screen"/>
          <a:srcRect t="20167" r="4451"/>
          <a:stretch>
            <a:fillRect/>
          </a:stretch>
        </p:blipFill>
        <p:spPr bwMode="auto">
          <a:xfrm>
            <a:off x="4788024" y="2492896"/>
            <a:ext cx="4291200" cy="259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CAPD </a:t>
            </a:r>
            <a:r>
              <a:rPr lang="el-GR" b="1" dirty="0" smtClean="0">
                <a:solidFill>
                  <a:srgbClr val="FFFF00"/>
                </a:solidFill>
              </a:rPr>
              <a:t>ή </a:t>
            </a:r>
            <a:r>
              <a:rPr lang="en-US" b="1" dirty="0" smtClean="0">
                <a:solidFill>
                  <a:srgbClr val="FFFF00"/>
                </a:solidFill>
              </a:rPr>
              <a:t>APD ??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Ιατρικές Προϋποθέσεις</a:t>
            </a:r>
          </a:p>
          <a:p>
            <a:pPr lvl="1"/>
            <a:r>
              <a:rPr lang="el-GR" dirty="0" smtClean="0"/>
              <a:t>Τύπος περιτοναϊκής μεμβράνης</a:t>
            </a:r>
          </a:p>
          <a:p>
            <a:pPr lvl="1"/>
            <a:r>
              <a:rPr lang="el-GR" dirty="0" smtClean="0"/>
              <a:t>Παχυσαρκία, Κήλες</a:t>
            </a:r>
          </a:p>
          <a:p>
            <a:r>
              <a:rPr lang="el-GR" dirty="0" smtClean="0"/>
              <a:t>Ιδιαιτερότητες ασθενούς:</a:t>
            </a:r>
          </a:p>
          <a:p>
            <a:pPr lvl="1"/>
            <a:r>
              <a:rPr lang="el-GR" dirty="0" smtClean="0"/>
              <a:t>Τρόπος ζωής</a:t>
            </a:r>
          </a:p>
          <a:p>
            <a:pPr lvl="1"/>
            <a:r>
              <a:rPr lang="el-GR" dirty="0" smtClean="0"/>
              <a:t>Εργασία</a:t>
            </a:r>
          </a:p>
          <a:p>
            <a:pPr lvl="1"/>
            <a:r>
              <a:rPr lang="el-GR" dirty="0" smtClean="0"/>
              <a:t>Οικογενειακό περιβάλλον</a:t>
            </a:r>
          </a:p>
          <a:p>
            <a:r>
              <a:rPr lang="el-GR" dirty="0" smtClean="0"/>
              <a:t>Κόστος</a:t>
            </a:r>
          </a:p>
          <a:p>
            <a:pPr lvl="1"/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ΕΝΤΑΞΗ ΑΣΘΕΝΟΥΣ ΣΕ ΠΕΡΙΤΟΝΑΪΚΗ ΚΑΘΑΡΣΗ</a:t>
            </a:r>
            <a:endParaRPr lang="el-G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>ΤΟΠΟΘΕΤΗΣΗ ΚΑΘΕΤΗΡΑ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00600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rgbClr val="00B0F0"/>
                </a:solidFill>
              </a:rPr>
              <a:t>Προεγχειρητική διερεύνηση</a:t>
            </a:r>
          </a:p>
          <a:p>
            <a:pPr lvl="1"/>
            <a:r>
              <a:rPr lang="el-GR" dirty="0" smtClean="0">
                <a:solidFill>
                  <a:srgbClr val="00B0F0"/>
                </a:solidFill>
              </a:rPr>
              <a:t>Χολολιθίαση</a:t>
            </a:r>
          </a:p>
          <a:p>
            <a:pPr lvl="2"/>
            <a:r>
              <a:rPr lang="el-GR" sz="2600" dirty="0" smtClean="0"/>
              <a:t>Χολοκυστεκτομή + τοποθέτηση του καθετήρα</a:t>
            </a:r>
          </a:p>
          <a:p>
            <a:pPr lvl="1"/>
            <a:r>
              <a:rPr lang="el-GR" dirty="0" smtClean="0">
                <a:solidFill>
                  <a:srgbClr val="00B0F0"/>
                </a:solidFill>
              </a:rPr>
              <a:t>Κήλες – χάσμα κοιλιακού τοιχώματος </a:t>
            </a:r>
          </a:p>
          <a:p>
            <a:pPr lvl="2"/>
            <a:r>
              <a:rPr lang="el-GR" sz="2600" dirty="0" smtClean="0"/>
              <a:t>Κήλες μικρής διαμέτρου: χειρουργική αντιμετώπιση + τοποθέτηση του καθετήρα σε ένα χρόνο</a:t>
            </a:r>
          </a:p>
          <a:p>
            <a:pPr lvl="2"/>
            <a:r>
              <a:rPr lang="el-GR" sz="2600" dirty="0" smtClean="0"/>
              <a:t>Κήλες με μεγάλο χάσμα (ανάγκη για πλέγμα): χειρουργική αντιμετώπιση + τοποθέτηση καθετήρα περιτοναϊκής σε ένα χρόνο (καθυστέρηση έναρξης </a:t>
            </a:r>
            <a:r>
              <a:rPr lang="en-US" sz="2600" dirty="0" smtClean="0"/>
              <a:t>PD</a:t>
            </a:r>
            <a:r>
              <a:rPr lang="el-GR" sz="2600" dirty="0" smtClean="0"/>
              <a:t> για &gt;6</a:t>
            </a:r>
            <a:r>
              <a:rPr lang="en-US" sz="2600" dirty="0" smtClean="0"/>
              <a:t>W</a:t>
            </a:r>
            <a:r>
              <a:rPr lang="el-GR" sz="2600" dirty="0" smtClean="0"/>
              <a:t>). Εναλλακτικά: τοποθέτηση καθετήρα σε μεταγενέστερο χρόνο  </a:t>
            </a:r>
          </a:p>
          <a:p>
            <a:pPr lvl="1"/>
            <a:r>
              <a:rPr lang="el-GR" dirty="0" smtClean="0">
                <a:solidFill>
                  <a:srgbClr val="00B0F0"/>
                </a:solidFill>
              </a:rPr>
              <a:t>Τοποθέτηση του καθετήρα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rgbClr val="FFFF00"/>
                </a:solidFill>
              </a:rPr>
              <a:t>Υποκείμενη νεφρική νόσος και επιπολασμός υπέρτασης </a:t>
            </a:r>
            <a:endParaRPr lang="el-GR" sz="2800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2925362"/>
              </p:ext>
            </p:extLst>
          </p:nvPr>
        </p:nvGraphicFramePr>
        <p:xfrm>
          <a:off x="457200" y="836712"/>
          <a:ext cx="8229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Νεφρικό νόσημα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Συχνότητα (%)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Σπειραματονεφρίτιδες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FSGS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75-80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l-GR" dirty="0" err="1" smtClean="0"/>
                        <a:t>Μεμβρανοϋπερπλαστική</a:t>
                      </a:r>
                      <a:r>
                        <a:rPr lang="el-GR" baseline="0" dirty="0" smtClean="0"/>
                        <a:t> ΣΝ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70-75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l-GR" dirty="0" smtClean="0"/>
                        <a:t>Διαβητική νεφροπάθεια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70-80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l-GR" dirty="0" err="1" smtClean="0"/>
                        <a:t>Μεσαγγειοϋπερπλαστική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35-40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l-GR" dirty="0" smtClean="0"/>
                        <a:t>Μεμβρανώδης ΣΝ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40-50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IgA </a:t>
                      </a:r>
                      <a:r>
                        <a:rPr lang="el-GR" dirty="0" smtClean="0"/>
                        <a:t>Νεφροπάθεια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25-30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l-GR" dirty="0" smtClean="0"/>
                        <a:t>Νόσος ελαχίστων αλλοιώσεων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15-20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l-GR" dirty="0" smtClean="0"/>
                        <a:t>Νεφρική </a:t>
                      </a:r>
                      <a:r>
                        <a:rPr lang="el-GR" dirty="0" err="1" smtClean="0"/>
                        <a:t>αμυλοείδωση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l-GR" dirty="0" err="1" smtClean="0"/>
                        <a:t>Πολυκυστική</a:t>
                      </a:r>
                      <a:r>
                        <a:rPr lang="el-GR" dirty="0" smtClean="0"/>
                        <a:t> νόσος των ενηλίκων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60-70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Χρόνια διάμεση νεφρίτιδα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25-30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Νεφραγγειακή</a:t>
                      </a:r>
                      <a:r>
                        <a:rPr lang="el-GR" baseline="0" dirty="0" smtClean="0"/>
                        <a:t> νόσος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85-90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Υπέρταση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Νεφροσκλήρυνση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90-100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4117651" y="6487685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Mailloux</a:t>
            </a:r>
            <a:r>
              <a:rPr lang="en-US" sz="1600" dirty="0" smtClean="0"/>
              <a:t> LU, Haley WE. Am J Kidney Dis. 1998;32:705-19.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686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>ΕΝΑΡΞΗ ΜΕΘΟΔΟΥ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00600"/>
          </a:xfrm>
        </p:spPr>
        <p:txBody>
          <a:bodyPr>
            <a:normAutofit fontScale="85000" lnSpcReduction="20000"/>
          </a:bodyPr>
          <a:lstStyle/>
          <a:p>
            <a:r>
              <a:rPr lang="el-GR" sz="3800" dirty="0" smtClean="0">
                <a:solidFill>
                  <a:srgbClr val="00B0F0"/>
                </a:solidFill>
              </a:rPr>
              <a:t>Άμεσα μετεγχειρητικά:</a:t>
            </a:r>
          </a:p>
          <a:p>
            <a:pPr lvl="1"/>
            <a:r>
              <a:rPr lang="el-GR" sz="3300" dirty="0" smtClean="0"/>
              <a:t>Φροντίδα σημείου εξόδου του καθετήρα</a:t>
            </a:r>
          </a:p>
          <a:p>
            <a:pPr lvl="1"/>
            <a:r>
              <a:rPr lang="el-GR" sz="3300" dirty="0" smtClean="0"/>
              <a:t>Καθημερινές πλύσεις (έλεγχος βατότητας)</a:t>
            </a:r>
          </a:p>
          <a:p>
            <a:r>
              <a:rPr lang="el-GR" sz="3800" dirty="0" smtClean="0">
                <a:solidFill>
                  <a:srgbClr val="00B0F0"/>
                </a:solidFill>
              </a:rPr>
              <a:t>Έναρξη </a:t>
            </a:r>
            <a:r>
              <a:rPr lang="en-US" sz="3800" dirty="0" smtClean="0">
                <a:solidFill>
                  <a:srgbClr val="00B0F0"/>
                </a:solidFill>
              </a:rPr>
              <a:t>CAPD:</a:t>
            </a:r>
            <a:endParaRPr lang="el-GR" sz="3800" dirty="0" smtClean="0">
              <a:solidFill>
                <a:srgbClr val="00B0F0"/>
              </a:solidFill>
            </a:endParaRPr>
          </a:p>
          <a:p>
            <a:pPr lvl="1"/>
            <a:r>
              <a:rPr lang="el-GR" sz="3300" dirty="0" smtClean="0"/>
              <a:t>5 – 10 ημέρες μετά την τοποθέτηση </a:t>
            </a:r>
          </a:p>
          <a:p>
            <a:pPr lvl="1"/>
            <a:r>
              <a:rPr lang="el-GR" sz="3300" dirty="0" smtClean="0"/>
              <a:t>Εκπαίδευση ασθενούς (7 – 14 ημέρες)</a:t>
            </a:r>
          </a:p>
          <a:p>
            <a:pPr lvl="1"/>
            <a:r>
              <a:rPr lang="el-GR" sz="3300" dirty="0" smtClean="0"/>
              <a:t>Τυπικός ασθενής: έναρξη με 500</a:t>
            </a:r>
            <a:r>
              <a:rPr lang="en-US" sz="3300" dirty="0" smtClean="0"/>
              <a:t>ml</a:t>
            </a:r>
            <a:r>
              <a:rPr lang="el-GR" sz="3300" dirty="0" smtClean="0"/>
              <a:t> και σταδιακά αύξηση του όγκου αλλαγής στα 2000</a:t>
            </a:r>
            <a:r>
              <a:rPr lang="en-US" sz="3300" dirty="0" smtClean="0"/>
              <a:t>ml</a:t>
            </a:r>
            <a:endParaRPr lang="el-GR" sz="3300" dirty="0" smtClean="0"/>
          </a:p>
          <a:p>
            <a:pPr lvl="1"/>
            <a:r>
              <a:rPr lang="el-GR" sz="3300" dirty="0" smtClean="0"/>
              <a:t>Λιποβαρείς, ασθενείς με υπολειπόμενη διούρηση: παραμονή σε όγκο αλλαγής 1500</a:t>
            </a:r>
            <a:r>
              <a:rPr lang="en-US" sz="3300" dirty="0" smtClean="0"/>
              <a:t>ml</a:t>
            </a:r>
            <a:r>
              <a:rPr lang="el-GR" sz="3300" dirty="0" smtClean="0"/>
              <a:t> και εκτίμηση της επάρκειας της μεθόδου αργότερα</a:t>
            </a:r>
          </a:p>
          <a:p>
            <a:pPr lvl="1"/>
            <a:r>
              <a:rPr lang="el-GR" sz="3300" dirty="0" smtClean="0"/>
              <a:t>Παχύσαρκοι ασθενείς: καθυστέρηση έναρξης της μεθόδου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>ΑΡΧΙΚΟ ΠΛΑΝΟ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CAPD</a:t>
            </a:r>
            <a:r>
              <a:rPr lang="el-GR" dirty="0" smtClean="0">
                <a:solidFill>
                  <a:srgbClr val="00B0F0"/>
                </a:solidFill>
              </a:rPr>
              <a:t> για 3 μήνες</a:t>
            </a:r>
          </a:p>
          <a:p>
            <a:pPr lvl="1"/>
            <a:r>
              <a:rPr lang="el-GR" sz="3200" dirty="0" smtClean="0"/>
              <a:t>Στόχοι:</a:t>
            </a:r>
          </a:p>
          <a:p>
            <a:pPr lvl="2"/>
            <a:r>
              <a:rPr lang="el-GR" sz="3200" dirty="0" smtClean="0"/>
              <a:t>Εκμάθηση της μεθόδου</a:t>
            </a:r>
          </a:p>
          <a:p>
            <a:pPr lvl="2"/>
            <a:r>
              <a:rPr lang="el-GR" sz="3200" dirty="0" smtClean="0"/>
              <a:t>Ανεξαρτητοποίηση από ανάγκη χρήσης μηχανήματος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PE Test:</a:t>
            </a:r>
            <a:endParaRPr lang="el-GR" dirty="0" smtClean="0">
              <a:solidFill>
                <a:srgbClr val="00B0F0"/>
              </a:solidFill>
            </a:endParaRPr>
          </a:p>
          <a:p>
            <a:pPr lvl="1"/>
            <a:r>
              <a:rPr lang="el-GR" sz="3200" dirty="0" smtClean="0"/>
              <a:t>1 μήνας μετά την έναρξη της μεθόδου</a:t>
            </a:r>
          </a:p>
          <a:p>
            <a:pPr lvl="2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Εκτίμηση Χαρακτηριστικών Περιτοναϊκής Μεμβράνης – </a:t>
            </a:r>
            <a:r>
              <a:rPr lang="en-US" dirty="0" smtClean="0">
                <a:solidFill>
                  <a:srgbClr val="FFFF00"/>
                </a:solidFill>
              </a:rPr>
              <a:t>PE Test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4149080"/>
            <a:ext cx="8640960" cy="1977083"/>
          </a:xfrm>
        </p:spPr>
        <p:txBody>
          <a:bodyPr>
            <a:normAutofit fontScale="92500"/>
          </a:bodyPr>
          <a:lstStyle/>
          <a:p>
            <a:pPr marL="9525" indent="11113">
              <a:buNone/>
            </a:pPr>
            <a:r>
              <a:rPr lang="el-GR" dirty="0" smtClean="0"/>
              <a:t>Ο τύπος της περιτοναϊκής μεταφοράς αξιολογείται υπολογίζοντας τους </a:t>
            </a:r>
            <a:r>
              <a:rPr lang="el-GR" dirty="0" smtClean="0">
                <a:solidFill>
                  <a:srgbClr val="00B0F0"/>
                </a:solidFill>
              </a:rPr>
              <a:t>λόγους εξισορρόπησης </a:t>
            </a:r>
            <a:r>
              <a:rPr lang="el-GR" dirty="0" smtClean="0"/>
              <a:t>μεταξύ διαλύματος και πλάσματος (</a:t>
            </a:r>
            <a:r>
              <a:rPr lang="en-US" dirty="0" smtClean="0"/>
              <a:t>D/P</a:t>
            </a:r>
            <a:r>
              <a:rPr lang="el-GR" dirty="0" smtClean="0"/>
              <a:t>) για διάφορα μόρια όπως : γλυκόζη, ουρία, κρεατινίνη, νάτριο.</a:t>
            </a:r>
          </a:p>
          <a:p>
            <a:pPr marL="9525" indent="11113">
              <a:buNone/>
            </a:pP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700808"/>
            <a:ext cx="7038231" cy="216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FFFF00"/>
                </a:solidFill>
              </a:rPr>
              <a:t>Ενδείξεις μεταφοράς ασθενούς σε αιμοκάθαρση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Ανεπαρκής κάθαρση </a:t>
            </a:r>
          </a:p>
          <a:p>
            <a:r>
              <a:rPr lang="el-GR" dirty="0"/>
              <a:t>Ανεπάρκεια </a:t>
            </a:r>
            <a:r>
              <a:rPr lang="el-GR" dirty="0" smtClean="0"/>
              <a:t>υπερδιήθησης</a:t>
            </a:r>
            <a:endParaRPr lang="el-GR" dirty="0"/>
          </a:p>
          <a:p>
            <a:r>
              <a:rPr lang="el-GR" dirty="0" smtClean="0"/>
              <a:t>Βαριά </a:t>
            </a:r>
            <a:r>
              <a:rPr lang="el-GR" dirty="0" err="1" smtClean="0"/>
              <a:t>υπερτριγλυκεριδαιμία</a:t>
            </a:r>
            <a:endParaRPr lang="el-GR" dirty="0"/>
          </a:p>
          <a:p>
            <a:r>
              <a:rPr lang="el-GR" dirty="0"/>
              <a:t>Συχνά επεισόδια </a:t>
            </a:r>
            <a:r>
              <a:rPr lang="el-GR" dirty="0" smtClean="0"/>
              <a:t>περιτονίτιδας</a:t>
            </a:r>
            <a:endParaRPr lang="el-GR" dirty="0"/>
          </a:p>
          <a:p>
            <a:r>
              <a:rPr lang="el-GR" dirty="0"/>
              <a:t>Τεχνικά/μηχανικά προβλήματα</a:t>
            </a:r>
          </a:p>
          <a:p>
            <a:r>
              <a:rPr lang="el-GR" dirty="0"/>
              <a:t>Σοβαρή </a:t>
            </a:r>
            <a:r>
              <a:rPr lang="el-GR" dirty="0" smtClean="0"/>
              <a:t>υποθρεψία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9238151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2770</Words>
  <Application>Microsoft Office PowerPoint</Application>
  <PresentationFormat>Προβολή στην οθόνη (4:3)</PresentationFormat>
  <Paragraphs>578</Paragraphs>
  <Slides>93</Slides>
  <Notes>37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93</vt:i4>
      </vt:variant>
    </vt:vector>
  </HeadingPairs>
  <TitlesOfParts>
    <vt:vector size="94" baseType="lpstr">
      <vt:lpstr>Θέμα του Office</vt:lpstr>
      <vt:lpstr>Χρόνια Νεφρική Νόσος (ΧΝΝ) – Ουραιμικό Σύνδρομο</vt:lpstr>
      <vt:lpstr>Ορισμός Χρόνιας Νεφρικής Νόσου (ΧΝΝ)</vt:lpstr>
      <vt:lpstr>Χρόνια Νεφρική Νόσος - Ορισμός</vt:lpstr>
      <vt:lpstr>Σταδιοποίηση ΧΝΝ</vt:lpstr>
      <vt:lpstr>Σταδιοποίηση ΧΝΝ</vt:lpstr>
      <vt:lpstr>Σταδιοποίηση ΧΝΝ</vt:lpstr>
      <vt:lpstr>Διαφάνεια 7</vt:lpstr>
      <vt:lpstr>Ταξινόμηση Χρόνιας Νεφρικής Νόσου με βάση τη υποκείμενη νόσο</vt:lpstr>
      <vt:lpstr>Υποκείμενη νεφρική νόσος και επιπολασμός υπέρτασης </vt:lpstr>
      <vt:lpstr>Διαφάνεια 10</vt:lpstr>
      <vt:lpstr>Διαφάνεια 11</vt:lpstr>
      <vt:lpstr>Διαφάνεια 12</vt:lpstr>
      <vt:lpstr>Χρόνια Νεφρική Νόσος και συνυπάρχουσα νοσηρότητα</vt:lpstr>
      <vt:lpstr>Παράγοντες Κινδύνου ΧΝΝ </vt:lpstr>
      <vt:lpstr>ΠΡΟΣΕΓΓΙΣΗ ΑΣΘΕΝΟΥΣ ΜΕ ΧΡΟΝΙΑ ΝΕΦΡΙΚΗ ΝΟΣΟ</vt:lpstr>
      <vt:lpstr>Προσέγγιση του ασθενούς με ουραιμικό σύνδρομο</vt:lpstr>
      <vt:lpstr>Προσέγγιση του ασθενούς με ουραιμικό σύνδρομο</vt:lpstr>
      <vt:lpstr>Προσέγγιση του ασθενούς με ουραιμικό σύνδρομο</vt:lpstr>
      <vt:lpstr>Προσέγγιση του ασθενούς με ουραιμικό σύνδρομο</vt:lpstr>
      <vt:lpstr>Προσέγγιση του ασθενούς με ουραιμικό σύνδρομο</vt:lpstr>
      <vt:lpstr>Προσέγγιση του ασθενούς με ουραιμικό σύνδρομο</vt:lpstr>
      <vt:lpstr>ΚΛΙΝΙΚΕΣ ΕΚΔΗΛΩΣΕΙΣ  ΟΥΡΑΙΜΙΚΟΥ ΣΥΝΔΡΟΜΟΥ</vt:lpstr>
      <vt:lpstr>ΑΝΑΙΜΙΑ</vt:lpstr>
      <vt:lpstr>ΑΝΑΙΜΙΑ</vt:lpstr>
      <vt:lpstr>ΚΛΙΝΙΚΕΣ ΕΚΔΗΛΩΣΕΙΣ  ΟΥΡΑΙΜΙΚΟΥ ΣΥΝΔΡΟΜΟΥ</vt:lpstr>
      <vt:lpstr>ΚΛΙΝΙΚΕΣ ΕΚΔΗΛΩΣΕΙΣ  ΟΥΡΑΙΜΙΚΟΥ ΣΥΝΔΡΟΜΟΥ</vt:lpstr>
      <vt:lpstr>ΚΛΙΝΙΚΕΣ ΕΚΔΗΛΩΣΕΙΣ  ΟΥΡΑΙΜΙΚΟΥ ΣΥΝΔΡΟΜΟΥ</vt:lpstr>
      <vt:lpstr>ΚΛΙΝΙΚΕΣ ΕΚΔΗΛΩΣΕΙΣ  ΟΥΡΑΙΜΙΚΟΥ ΣΥΝΔΡΟΜΟΥ</vt:lpstr>
      <vt:lpstr>ΚΛΙΝΙΚΕΣ ΕΚΔΗΛΩΣΕΙΣ  ΟΥΡΑΙΜΙΚΟΥ ΣΥΝΔΡΟΜΟΥ</vt:lpstr>
      <vt:lpstr>ΟΣΤΙΚΗ ΝΟΣΟΣ</vt:lpstr>
      <vt:lpstr>Μεταβολισμός της βιταμίνης D</vt:lpstr>
      <vt:lpstr>Διαφάνεια 32</vt:lpstr>
      <vt:lpstr>Σχέση παραθορμόνης και ασβεστίου</vt:lpstr>
      <vt:lpstr>Ομοιόσταση Παραθορμόνης</vt:lpstr>
      <vt:lpstr>Ρύθμιση ισοζυγίου ασβεστίου και φωσφόρου </vt:lpstr>
      <vt:lpstr>Μείωση της νεφρικής απέκκρισης φωσφόρου με την έκπτωση της νεφρικής λειτουργίας </vt:lpstr>
      <vt:lpstr>Σχέση δίαιτας χαμηλής σε φώσφορο και PTH</vt:lpstr>
      <vt:lpstr>Διαφάνεια 38</vt:lpstr>
      <vt:lpstr>Δευτεροπαθής υπερπαραθυρεοειδισμός </vt:lpstr>
      <vt:lpstr>Δευτεροπαθής υπερπαραθυρεοειδισμός </vt:lpstr>
      <vt:lpstr>ΤΥΠΟΙ ΟΣΤΙΚΗΣ ΝΟΣΟΥ</vt:lpstr>
      <vt:lpstr>ΙΝΩΔΗΣ ΚΥΣΤΙΚΗ ΟΣΤΕΪΤΙΔΑ</vt:lpstr>
      <vt:lpstr>ΕΞΩΟΣΤΙΚΗ ΑΣΒΕΣΤΟΠΟΙΗΣΗ</vt:lpstr>
      <vt:lpstr>ΕΞΩΟΣΤΙΚΗ ΑΣΒΕΣΤΟΠΟΙΗΣΗ</vt:lpstr>
      <vt:lpstr>ΕΞΩΟΣΤΙΚΗ ΑΣΒΕΣΤΟΠΟΙΗΣΗ</vt:lpstr>
      <vt:lpstr>ΕΞΩΟΣΤΙΚΗ ΑΣΒΕΣΤΟΠΟΙΗΣΗ</vt:lpstr>
      <vt:lpstr>ΕΡΓΑΣΤΗΡΙΚΑ ΕΥΡΗΜΑΤΑ </vt:lpstr>
      <vt:lpstr>Αντιμετώπιση δευτεροπαθούς υπερπαραθυρεοειδισμού</vt:lpstr>
      <vt:lpstr>ΑΝΤΙΜΕΤΩΠΙΣΗ</vt:lpstr>
      <vt:lpstr>Αντιμετώπιση του δευτεροπαθούς υπερπαραθυρεοειδισμού</vt:lpstr>
      <vt:lpstr>ΘΕΡΑΠΕΥΤΙΚΟΙ ΣΤΟΧΟΙ </vt:lpstr>
      <vt:lpstr>Ενδείξεις οξείας αιμοκάθαρσης</vt:lpstr>
      <vt:lpstr>Ενδείξεις Ένταξης σε Πρόγραμμα Χρόνιας Αιμοκάθαρσης</vt:lpstr>
      <vt:lpstr>ΑΙΜΟΚΑΘΑΡΣΗ</vt:lpstr>
      <vt:lpstr>Βασικές Αρχές Αιμοκάθαρσης</vt:lpstr>
      <vt:lpstr>Βασικές Αρχές Αιμοκάθαρσης</vt:lpstr>
      <vt:lpstr>Αγγειακή Προσπέλαση </vt:lpstr>
      <vt:lpstr>Διαφάνεια 58</vt:lpstr>
      <vt:lpstr>Διαφάνεια 59</vt:lpstr>
      <vt:lpstr>Διαφάνεια 60</vt:lpstr>
      <vt:lpstr>Αρτηριοφλεβική επικοινωνία (fistula)</vt:lpstr>
      <vt:lpstr>Διαφάνεια 62</vt:lpstr>
      <vt:lpstr>ΣΥΝΘΕΣΗ ΔΙΑΛΥΜΑΤΟΣ ΑΙΜΟΚΑΘΑΡΣΗΣ</vt:lpstr>
      <vt:lpstr> Επιπλοκές αιμοκάθαρσης</vt:lpstr>
      <vt:lpstr>ΠΕΡΙΤΟΝΑΪΚΗ ΚΑΘΑΡΣΗ</vt:lpstr>
      <vt:lpstr>ΚΑΘΕΤΗΡΑΣ ΠΕΡΙΤΟΝΑΪΚΗΣ ΚΑΘΑΡΣΗΣ</vt:lpstr>
      <vt:lpstr>ΕΝΔΕΙΞΕΙΣ ΠΕΡΙΤΟΝΑΪΚΗΣ</vt:lpstr>
      <vt:lpstr>ΑΝΤΕΝΔΕΙΞΕΙΣ ΠΕΡΙΤΟΝΑΪΚΗΣ</vt:lpstr>
      <vt:lpstr>Δομή Περιτοναϊκής Μεμβράνης</vt:lpstr>
      <vt:lpstr>Three Pore Model</vt:lpstr>
      <vt:lpstr>ΔΙΑΧΥΣΗ (diffusion)</vt:lpstr>
      <vt:lpstr>ΥΠΕΡΔΙΗΘΗΣΗ (Ultrafiltration, UF, osmosis)</vt:lpstr>
      <vt:lpstr>ΥΠΕΡΔΙΗΘΗΣΗ (Ultrafiltration, UF, osmosis)</vt:lpstr>
      <vt:lpstr>ΥΠΕΡΔΙΗΘΗΣΗ (Ultrafiltration, UF, osmosis)</vt:lpstr>
      <vt:lpstr>ΥΠΕΡΔΙΗΘΗΣΗ (Ultrafiltration, UF, osmosis)</vt:lpstr>
      <vt:lpstr>ΥΠΕΡΔΙΗΘΗΣΗ (Ultrafiltration, UF, osmosis)</vt:lpstr>
      <vt:lpstr> «Συγκράτηση ουσιών» - Sieving</vt:lpstr>
      <vt:lpstr>ΤΥΠΟΙ ΠΕΡΙΤΟΝΑΪΚΗΣ ΚΑΘΑΡΣΗΣ</vt:lpstr>
      <vt:lpstr> ΤΥΠΟΙ ΠΕΡΙΤΟΝΑΪΚΗΣ ΚΑΘΑΡΣΗΣ</vt:lpstr>
      <vt:lpstr>ΣΥΝΕΧΗΣ ΦΟΡΗΤΗ Π.Κ. (CAPD)</vt:lpstr>
      <vt:lpstr>ΑΥΤΟΜΑΤΟΠΟΙΗΜΕΝΗ Π.Κ. (APD)</vt:lpstr>
      <vt:lpstr>ΑΥΤΟΜΑΤΟΠΟΙΗΜΕΝΗ Π.Κ. (APD)</vt:lpstr>
      <vt:lpstr>ΑΥΤΟΜΑΤΟΠΟΙΗΜΕΝΗ Π.Κ. (APD)</vt:lpstr>
      <vt:lpstr>ΑΥΤΟΜΑΤΟΠΟΙΗΜΕΝΗ Π.Κ. (APD)</vt:lpstr>
      <vt:lpstr>ΑΥΤΟΜΑΤΟΠΟΙΗΜΕΝΗ Π.Κ. (APD)</vt:lpstr>
      <vt:lpstr>ΑΥΤΟΜΑΤΟΠΟΙΗΜΕΝΗ Π.Κ. (APD)</vt:lpstr>
      <vt:lpstr>CAPD ή APD ??</vt:lpstr>
      <vt:lpstr>ΕΝΤΑΞΗ ΑΣΘΕΝΟΥΣ ΣΕ ΠΕΡΙΤΟΝΑΪΚΗ ΚΑΘΑΡΣΗ</vt:lpstr>
      <vt:lpstr>ΤΟΠΟΘΕΤΗΣΗ ΚΑΘΕΤΗΡΑ</vt:lpstr>
      <vt:lpstr>ΕΝΑΡΞΗ ΜΕΘΟΔΟΥ</vt:lpstr>
      <vt:lpstr>ΑΡΧΙΚΟ ΠΛΑΝΟ</vt:lpstr>
      <vt:lpstr>Εκτίμηση Χαρακτηριστικών Περιτοναϊκής Μεμβράνης – PE Test</vt:lpstr>
      <vt:lpstr>Ενδείξεις μεταφοράς ασθενούς σε αιμοκάθαρση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VAGGELIS</dc:creator>
  <cp:lastModifiedBy>Marios Papasotiriou</cp:lastModifiedBy>
  <cp:revision>26</cp:revision>
  <dcterms:created xsi:type="dcterms:W3CDTF">2014-04-29T17:59:01Z</dcterms:created>
  <dcterms:modified xsi:type="dcterms:W3CDTF">2021-05-27T11:46:21Z</dcterms:modified>
</cp:coreProperties>
</file>