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3" r:id="rId4"/>
    <p:sldId id="291" r:id="rId5"/>
    <p:sldId id="294" r:id="rId6"/>
    <p:sldId id="292" r:id="rId7"/>
    <p:sldId id="297" r:id="rId8"/>
    <p:sldId id="282" r:id="rId9"/>
    <p:sldId id="298" r:id="rId10"/>
    <p:sldId id="295" r:id="rId11"/>
    <p:sldId id="299" r:id="rId12"/>
    <p:sldId id="296" r:id="rId13"/>
    <p:sldId id="300" r:id="rId14"/>
    <p:sldId id="283" r:id="rId15"/>
    <p:sldId id="301" r:id="rId16"/>
    <p:sldId id="286" r:id="rId17"/>
    <p:sldId id="302" r:id="rId18"/>
    <p:sldId id="287" r:id="rId19"/>
    <p:sldId id="306" r:id="rId20"/>
    <p:sldId id="307" r:id="rId21"/>
    <p:sldId id="305" r:id="rId22"/>
    <p:sldId id="308" r:id="rId23"/>
    <p:sldId id="309" r:id="rId24"/>
    <p:sldId id="303" r:id="rId25"/>
    <p:sldId id="311" r:id="rId26"/>
    <p:sldId id="31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7F13DA-B51D-684C-5D00-56D0FB807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871131"/>
            <a:ext cx="7360024" cy="1515533"/>
          </a:xfrm>
        </p:spPr>
        <p:txBody>
          <a:bodyPr/>
          <a:lstStyle/>
          <a:p>
            <a:r>
              <a:rPr lang="el-GR" sz="4800">
                <a:latin typeface="Times New Roman" panose="02020603050405020304" pitchFamily="18" charset="0"/>
                <a:cs typeface="Times New Roman" panose="02020603050405020304" pitchFamily="18" charset="0"/>
              </a:rPr>
              <a:t>Η ελληνική </a:t>
            </a:r>
            <a:r>
              <a:rPr lang="el-GR" sz="480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κωμωδιογραφία</a:t>
            </a:r>
            <a:r>
              <a:rPr lang="el-GR" sz="4800">
                <a:latin typeface="Times New Roman" panose="02020603050405020304" pitchFamily="18" charset="0"/>
                <a:cs typeface="Times New Roman" panose="02020603050405020304" pitchFamily="18" charset="0"/>
              </a:rPr>
              <a:t> στον 20</a:t>
            </a:r>
            <a:r>
              <a:rPr lang="el-GR" sz="4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4800"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B43CFA-66E5-821B-F95B-521E9786F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40544"/>
          </a:xfrm>
        </p:spPr>
        <p:txBody>
          <a:bodyPr>
            <a:normAutofit fontScale="92500" lnSpcReduction="10000"/>
          </a:bodyPr>
          <a:lstStyle/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Πατρών, Τμήμα Θεατρικών Σπουδών</a:t>
            </a:r>
          </a:p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Εξάμηνο Β΄ -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Συνάντηση</a:t>
            </a:r>
          </a:p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2 Απριλίου 2024</a:t>
            </a:r>
          </a:p>
          <a:p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Διδάσκων: Σπύρος Τούλιος</a:t>
            </a:r>
          </a:p>
        </p:txBody>
      </p:sp>
    </p:spTree>
    <p:extLst>
      <p:ext uri="{BB962C8B-B14F-4D97-AF65-F5344CB8AC3E}">
        <p14:creationId xmlns:p14="http://schemas.microsoft.com/office/powerpoint/2010/main" val="251215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1" y="663388"/>
            <a:ext cx="10515601" cy="6841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Μ. Χουρμούζης (Χουρμούζιος Τριανταφύλλου, 1804-1882)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406612"/>
            <a:ext cx="10515600" cy="478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Ο Χουρμούζης δεν ενδιαφέρεται για τα γλωσσικά ιδιώματα - στρέφει την προ-	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σοχή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του σε ζητήματα τυχοδιωκτισμού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Πρωταγωνιστής του έργου είναι ένας Βαυαρός αξιωματικός του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Όθωνα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οποί-	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ευθύνεται για κακοδιαχείριση των δημόσιων οικονομικών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Το ζήτημα του τυχοδιωκτισμού ανήκει στο πεδίο του ρομαντισμού, καθώς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ρουσιάζει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τον άνθρωπο μέσα από τον ατομισμό του, έναν ατομισμό δόκιμο για 	το περιβάλλον του νεοσύστατου ελληνικού κράτους που ευνοεί την «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ευκαιρια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κότητα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» και τον «ωφελιμισμό»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Ακολουθούν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2BE435DF-2A65-0C68-CBBF-2FD1196E4654}"/>
              </a:ext>
            </a:extLst>
          </p:cNvPr>
          <p:cNvSpPr/>
          <p:nvPr/>
        </p:nvSpPr>
        <p:spPr>
          <a:xfrm>
            <a:off x="1146229" y="157423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56BEB01-2232-9D58-DCC9-492DD8AD2C70}"/>
              </a:ext>
            </a:extLst>
          </p:cNvPr>
          <p:cNvSpPr/>
          <p:nvPr/>
        </p:nvSpPr>
        <p:spPr>
          <a:xfrm>
            <a:off x="4251216" y="2309600"/>
            <a:ext cx="823704" cy="48882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1835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CE528AA-580A-3E69-0512-4411CBE404CC}"/>
              </a:ext>
            </a:extLst>
          </p:cNvPr>
          <p:cNvSpPr/>
          <p:nvPr/>
        </p:nvSpPr>
        <p:spPr>
          <a:xfrm>
            <a:off x="5074920" y="2309600"/>
            <a:ext cx="2194560" cy="48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τυχοδιώκτης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D07614B-691F-126A-E07B-72B976D1523F}"/>
              </a:ext>
            </a:extLst>
          </p:cNvPr>
          <p:cNvSpPr/>
          <p:nvPr/>
        </p:nvSpPr>
        <p:spPr>
          <a:xfrm>
            <a:off x="1146229" y="297019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C42F0817-F791-35F4-17B6-79A1BD2DC355}"/>
              </a:ext>
            </a:extLst>
          </p:cNvPr>
          <p:cNvSpPr/>
          <p:nvPr/>
        </p:nvSpPr>
        <p:spPr>
          <a:xfrm>
            <a:off x="1146229" y="388055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391710C-0260-82E6-4A57-4C7F5A1E0C98}"/>
              </a:ext>
            </a:extLst>
          </p:cNvPr>
          <p:cNvSpPr/>
          <p:nvPr/>
        </p:nvSpPr>
        <p:spPr>
          <a:xfrm>
            <a:off x="3102392" y="5334174"/>
            <a:ext cx="823704" cy="48882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A6C9F92-620C-86FD-863E-3E7CC51B52DB}"/>
              </a:ext>
            </a:extLst>
          </p:cNvPr>
          <p:cNvSpPr/>
          <p:nvPr/>
        </p:nvSpPr>
        <p:spPr>
          <a:xfrm>
            <a:off x="3914820" y="5334174"/>
            <a:ext cx="2194560" cy="48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υπάλληλος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66BB870-4B9E-F189-2389-013005CAC395}"/>
              </a:ext>
            </a:extLst>
          </p:cNvPr>
          <p:cNvSpPr/>
          <p:nvPr/>
        </p:nvSpPr>
        <p:spPr>
          <a:xfrm>
            <a:off x="6109380" y="5334174"/>
            <a:ext cx="823704" cy="48882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5A3ADBF-719A-0599-9E17-7E9F2F761FEA}"/>
              </a:ext>
            </a:extLst>
          </p:cNvPr>
          <p:cNvSpPr/>
          <p:nvPr/>
        </p:nvSpPr>
        <p:spPr>
          <a:xfrm>
            <a:off x="6921808" y="5334174"/>
            <a:ext cx="2307808" cy="48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χαρτοπαίκτης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6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Χουρμούζιος Τριανταφύλλου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Picture 10" descr="Μιχαήλ Χουρμούζης - Βιβλιοπωλείο ΜΙΕΤ">
            <a:extLst>
              <a:ext uri="{FF2B5EF4-FFF2-40B4-BE49-F238E27FC236}">
                <a16:creationId xmlns:a16="http://schemas.microsoft.com/office/drawing/2014/main" id="{57A191AE-7767-9069-9267-E876ECC7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49" y="1317247"/>
            <a:ext cx="33777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3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663388"/>
            <a:ext cx="10861040" cy="562765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Δημήτριος </a:t>
            </a:r>
            <a:r>
              <a:rPr lang="el-GR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Χατζηασλάνης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-Βυζάντιος (1790-1853)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307939"/>
            <a:ext cx="10861040" cy="48866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Χώρος - χρόνος 	    Ναύπλιο - 1827	 	Γνωρίσματα	  ασυνεννοησία, παρεξηγήσεις</a:t>
            </a:r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Ο επτανήσιος αστυνόμος που φτάνει μαζί με επίσης επτανήσιους στρατιώτες για να διαλευκάνουν την υπόθεση τραυματισμού ενός Κρητικού από έναν Αρβανίτη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φυλακί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-ζει έναν-έναν τους μάρτυρες επειδή, λόγω του γλωσσικού ιδιώματός του, δεν μπορεί να εξακριβώσει αν η επίθεση ήταν προμελετημένη. Έτσι, και ο ίδιος συνεχίζει το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μοτί-βο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της ασυνεννοησίας που οδήγησε στον τραυματισμό του Κρητικού.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Διαφαίνεται το αίτημα της ενότητας, του πώς θα ξεπεραστεί η ασυνεννοησία, ώστε να πάψουν οι αναίτιες έριδες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Η υπόθεση στρέφεται γύρω από την (υποκειμενική)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σύλληψη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μιας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αντικειμενικότητας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Συνεννόηση ενότητας</a:t>
            </a: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591EB28-54E5-8006-7BB0-F3BBD24E057F}"/>
              </a:ext>
            </a:extLst>
          </p:cNvPr>
          <p:cNvSpPr/>
          <p:nvPr/>
        </p:nvSpPr>
        <p:spPr>
          <a:xfrm>
            <a:off x="4525535" y="1380017"/>
            <a:ext cx="823704" cy="48882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1836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AB59969-3186-7F9C-4421-9122A727129C}"/>
              </a:ext>
            </a:extLst>
          </p:cNvPr>
          <p:cNvSpPr/>
          <p:nvPr/>
        </p:nvSpPr>
        <p:spPr>
          <a:xfrm>
            <a:off x="5349239" y="1380017"/>
            <a:ext cx="2194560" cy="48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Βαβυλωνία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91DF430F-7C24-0450-47FE-DA32142F8C26}"/>
              </a:ext>
            </a:extLst>
          </p:cNvPr>
          <p:cNvSpPr/>
          <p:nvPr/>
        </p:nvSpPr>
        <p:spPr>
          <a:xfrm rot="16200000">
            <a:off x="7457515" y="1950463"/>
            <a:ext cx="172569" cy="28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149F55D-FCB8-B2C7-72CD-04EAD22A1F20}"/>
              </a:ext>
            </a:extLst>
          </p:cNvPr>
          <p:cNvSpPr/>
          <p:nvPr/>
        </p:nvSpPr>
        <p:spPr>
          <a:xfrm>
            <a:off x="4968239" y="5654218"/>
            <a:ext cx="1510291" cy="48882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κοινότητα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662C748-58CD-43C4-A1AC-B4B68223C9C2}"/>
              </a:ext>
            </a:extLst>
          </p:cNvPr>
          <p:cNvSpPr/>
          <p:nvPr/>
        </p:nvSpPr>
        <p:spPr>
          <a:xfrm>
            <a:off x="6478531" y="5654218"/>
            <a:ext cx="1579879" cy="488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ταυτότητα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B129C196-743A-1AED-B24E-44A443374A81}"/>
              </a:ext>
            </a:extLst>
          </p:cNvPr>
          <p:cNvSpPr/>
          <p:nvPr/>
        </p:nvSpPr>
        <p:spPr>
          <a:xfrm>
            <a:off x="8058410" y="5654218"/>
            <a:ext cx="940283" cy="48882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έθνος</a:t>
            </a:r>
          </a:p>
        </p:txBody>
      </p:sp>
      <p:sp>
        <p:nvSpPr>
          <p:cNvPr id="17" name="Βέλος: Κάτω 16">
            <a:extLst>
              <a:ext uri="{FF2B5EF4-FFF2-40B4-BE49-F238E27FC236}">
                <a16:creationId xmlns:a16="http://schemas.microsoft.com/office/drawing/2014/main" id="{D909C327-4E9B-5D56-B6E4-8F00912ACF85}"/>
              </a:ext>
            </a:extLst>
          </p:cNvPr>
          <p:cNvSpPr/>
          <p:nvPr/>
        </p:nvSpPr>
        <p:spPr>
          <a:xfrm rot="16200000">
            <a:off x="3072378" y="1950463"/>
            <a:ext cx="172569" cy="28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160ED66E-628A-A32F-32F5-5277DA343FAC}"/>
              </a:ext>
            </a:extLst>
          </p:cNvPr>
          <p:cNvSpPr/>
          <p:nvPr/>
        </p:nvSpPr>
        <p:spPr>
          <a:xfrm>
            <a:off x="745565" y="201378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5A6D1F84-D85E-6831-7795-8C2A8B25C198}"/>
              </a:ext>
            </a:extLst>
          </p:cNvPr>
          <p:cNvSpPr/>
          <p:nvPr/>
        </p:nvSpPr>
        <p:spPr>
          <a:xfrm>
            <a:off x="5518261" y="200817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: Κάτω 19">
            <a:extLst>
              <a:ext uri="{FF2B5EF4-FFF2-40B4-BE49-F238E27FC236}">
                <a16:creationId xmlns:a16="http://schemas.microsoft.com/office/drawing/2014/main" id="{0373BDFA-2830-8262-4654-10832B258A56}"/>
              </a:ext>
            </a:extLst>
          </p:cNvPr>
          <p:cNvSpPr/>
          <p:nvPr/>
        </p:nvSpPr>
        <p:spPr>
          <a:xfrm rot="16200000">
            <a:off x="1126553" y="5541129"/>
            <a:ext cx="282535" cy="50871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86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Δημήτριος </a:t>
            </a:r>
            <a:r>
              <a:rPr lang="el-GR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Χατζηασλάνης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-Βυζάντιος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5" name="Picture 4" descr="Βυζάντιος (Χατζηασλάνης), Δημήτριος (Κωνσταντινούπολη, περ. 1790 - Πάτρα, 1853)">
            <a:extLst>
              <a:ext uri="{FF2B5EF4-FFF2-40B4-BE49-F238E27FC236}">
                <a16:creationId xmlns:a16="http://schemas.microsoft.com/office/drawing/2014/main" id="{B14EDA69-60C9-5478-A04D-23659745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08" y="1317247"/>
            <a:ext cx="3701582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0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1" y="663388"/>
            <a:ext cx="10810240" cy="6841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Αλέξανδρος Ρίζος Ραγκαβής (1809-1892)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406612"/>
            <a:ext cx="10810240" cy="478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Θέμα	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Διακωμωδείται η αλαζονεία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του εύπορου μα ταπεινής κοινωνικής προέλευσης 		 Συριανού ράφτη Κουτρούλη ότι θα πετύχει να γίνει υπουργός και θα κάνει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-		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ναίκα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του μια νεαρή Αθηναία που επίσης </a:t>
            </a:r>
            <a:r>
              <a:rPr lang="el-GR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φανφαρόνικα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επιθυμεί έναν πλούσιο 		 γάμο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Αναδεικνύονται ζητήματα ταυτότητας και ετερότητας</a:t>
            </a:r>
          </a:p>
          <a:p>
            <a:pPr marL="0" indent="0" algn="just">
              <a:buNone/>
            </a:pPr>
            <a:endParaRPr lang="el-GR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Σάτιρα 	  θεσιθηρία-αγυρτεία     «εκδούλευση»    νεοπλουτισμός     επαρχιωτισμός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Δομή		  γνωρίσματα Αττικής Κωμωδίας	   συνδυασμός ποιητικών μέτρων της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αρ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-			     	  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χαιότητας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με σύγχρονα μέτρα αλλά και    αρχές Νεοκλασικισμού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E51532E-7D23-AE0D-F75A-8345889009A7}"/>
              </a:ext>
            </a:extLst>
          </p:cNvPr>
          <p:cNvSpPr/>
          <p:nvPr/>
        </p:nvSpPr>
        <p:spPr>
          <a:xfrm>
            <a:off x="1874760" y="1496607"/>
            <a:ext cx="823704" cy="39738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1845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35CF193-07A0-E552-69B8-986C8150627B}"/>
              </a:ext>
            </a:extLst>
          </p:cNvPr>
          <p:cNvSpPr/>
          <p:nvPr/>
        </p:nvSpPr>
        <p:spPr>
          <a:xfrm>
            <a:off x="1671918" y="4045723"/>
            <a:ext cx="1986579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τι;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A8718A7-00B7-9FAB-F06B-7379CE845FBC}"/>
              </a:ext>
            </a:extLst>
          </p:cNvPr>
          <p:cNvSpPr/>
          <p:nvPr/>
        </p:nvSpPr>
        <p:spPr>
          <a:xfrm>
            <a:off x="4446196" y="4045723"/>
            <a:ext cx="4221480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μπορεί και πρέπει να επιθυμεί;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7937F77-8A74-8E31-A5E7-F3F4BB035E29}"/>
              </a:ext>
            </a:extLst>
          </p:cNvPr>
          <p:cNvSpPr/>
          <p:nvPr/>
        </p:nvSpPr>
        <p:spPr>
          <a:xfrm>
            <a:off x="3658497" y="4045723"/>
            <a:ext cx="787699" cy="412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9B1C9F3D-C0A2-2165-0CB9-3D7CC3BD58A6}"/>
              </a:ext>
            </a:extLst>
          </p:cNvPr>
          <p:cNvSpPr/>
          <p:nvPr/>
        </p:nvSpPr>
        <p:spPr>
          <a:xfrm rot="16200000">
            <a:off x="1743450" y="4861855"/>
            <a:ext cx="172569" cy="3029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B96AFF39-2478-1F0E-511F-27F341DFECA4}"/>
              </a:ext>
            </a:extLst>
          </p:cNvPr>
          <p:cNvSpPr/>
          <p:nvPr/>
        </p:nvSpPr>
        <p:spPr>
          <a:xfrm rot="16200000">
            <a:off x="1656044" y="5262392"/>
            <a:ext cx="172570" cy="47774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62CBD130-11E7-A18C-784A-30A17518DDDA}"/>
              </a:ext>
            </a:extLst>
          </p:cNvPr>
          <p:cNvSpPr/>
          <p:nvPr/>
        </p:nvSpPr>
        <p:spPr>
          <a:xfrm>
            <a:off x="2085836" y="492703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EABFD17-D7D5-B504-DC0A-39C47BC3D9CC}"/>
              </a:ext>
            </a:extLst>
          </p:cNvPr>
          <p:cNvSpPr/>
          <p:nvPr/>
        </p:nvSpPr>
        <p:spPr>
          <a:xfrm>
            <a:off x="4834309" y="492703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7D461230-04FE-71DB-7C51-27908330AFC5}"/>
              </a:ext>
            </a:extLst>
          </p:cNvPr>
          <p:cNvSpPr/>
          <p:nvPr/>
        </p:nvSpPr>
        <p:spPr>
          <a:xfrm>
            <a:off x="6933147" y="492703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1784C0B0-90DC-0ED0-8BE6-45D1CE502D7E}"/>
              </a:ext>
            </a:extLst>
          </p:cNvPr>
          <p:cNvSpPr/>
          <p:nvPr/>
        </p:nvSpPr>
        <p:spPr>
          <a:xfrm>
            <a:off x="2085836" y="541497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690BEECD-696B-6034-D732-ED67926E0CAD}"/>
              </a:ext>
            </a:extLst>
          </p:cNvPr>
          <p:cNvSpPr/>
          <p:nvPr/>
        </p:nvSpPr>
        <p:spPr>
          <a:xfrm>
            <a:off x="6273651" y="541497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βάλ 18">
            <a:extLst>
              <a:ext uri="{FF2B5EF4-FFF2-40B4-BE49-F238E27FC236}">
                <a16:creationId xmlns:a16="http://schemas.microsoft.com/office/drawing/2014/main" id="{BF547E0E-D3AF-02F4-FA29-48F0D5789BEE}"/>
              </a:ext>
            </a:extLst>
          </p:cNvPr>
          <p:cNvSpPr/>
          <p:nvPr/>
        </p:nvSpPr>
        <p:spPr>
          <a:xfrm>
            <a:off x="7195671" y="574697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FA9956B-C91E-6EAB-7D08-0841581FC47C}"/>
              </a:ext>
            </a:extLst>
          </p:cNvPr>
          <p:cNvSpPr/>
          <p:nvPr/>
        </p:nvSpPr>
        <p:spPr>
          <a:xfrm>
            <a:off x="2701665" y="1496108"/>
            <a:ext cx="7484632" cy="3973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 Κουτρούλη ο γάμος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ψευδ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l-GR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Χρηστοφάνης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Νεολογίδης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74E48476-4FE7-9E53-D9EB-F555B12D7539}"/>
              </a:ext>
            </a:extLst>
          </p:cNvPr>
          <p:cNvSpPr/>
          <p:nvPr/>
        </p:nvSpPr>
        <p:spPr>
          <a:xfrm>
            <a:off x="1503457" y="2082526"/>
            <a:ext cx="180000" cy="838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AC3A5524-0CB1-9CC0-90E5-F93AD06D7F3C}"/>
              </a:ext>
            </a:extLst>
          </p:cNvPr>
          <p:cNvSpPr/>
          <p:nvPr/>
        </p:nvSpPr>
        <p:spPr>
          <a:xfrm>
            <a:off x="9131968" y="493961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51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Αλέξανδρος Ρίζος Ραγκαβής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196" name="Picture 4" descr="Untitled">
            <a:extLst>
              <a:ext uri="{FF2B5EF4-FFF2-40B4-BE49-F238E27FC236}">
                <a16:creationId xmlns:a16="http://schemas.microsoft.com/office/drawing/2014/main" id="{CB38B984-C122-6CBD-743A-CFC4C782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42" y="1317247"/>
            <a:ext cx="3857114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3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Άγγελος Βλάχος (1838-1920)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8847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Σατιρίζεται το φαινόμενο προσπάθειας λαϊκών ανθρώπων να ανέλθουν κοινωνικά 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μέσω ενός πρόσφορου κοινωνικά γάμου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Σατιρίζεται η μίμηση των ευρωπαϊκών ηθών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Έμφαση στις ατομικές συμπεριφορές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Αποτύπωση συμπεριφορών ως αιώνιων - τυποποίηση 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Υποβάθμιση αιτίων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FA715B8-6709-912E-5B66-5B2079BCCCF8}"/>
              </a:ext>
            </a:extLst>
          </p:cNvPr>
          <p:cNvSpPr/>
          <p:nvPr/>
        </p:nvSpPr>
        <p:spPr>
          <a:xfrm>
            <a:off x="4972931" y="1716316"/>
            <a:ext cx="3334662" cy="3973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κόρη του </a:t>
            </a:r>
            <a:r>
              <a:rPr lang="el-GR" sz="24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παντοπώλου</a:t>
            </a:r>
            <a:endParaRPr lang="el-GR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6A72CE2-6894-2E32-BC40-9527841F7514}"/>
              </a:ext>
            </a:extLst>
          </p:cNvPr>
          <p:cNvSpPr/>
          <p:nvPr/>
        </p:nvSpPr>
        <p:spPr>
          <a:xfrm>
            <a:off x="3879028" y="1716316"/>
            <a:ext cx="1093903" cy="39738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1865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C0C3B352-9BE1-05C1-56AE-C98BEC3944EB}"/>
              </a:ext>
            </a:extLst>
          </p:cNvPr>
          <p:cNvSpPr/>
          <p:nvPr/>
        </p:nvSpPr>
        <p:spPr>
          <a:xfrm>
            <a:off x="805217" y="250930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68F78658-B496-ED22-C964-F313812FCE8E}"/>
              </a:ext>
            </a:extLst>
          </p:cNvPr>
          <p:cNvSpPr/>
          <p:nvPr/>
        </p:nvSpPr>
        <p:spPr>
          <a:xfrm>
            <a:off x="805217" y="3512292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5D2F88D-4D1A-331D-E08B-230A87C0016A}"/>
              </a:ext>
            </a:extLst>
          </p:cNvPr>
          <p:cNvSpPr/>
          <p:nvPr/>
        </p:nvSpPr>
        <p:spPr>
          <a:xfrm>
            <a:off x="805217" y="402852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5F189998-C70E-B279-B607-6AA899877790}"/>
              </a:ext>
            </a:extLst>
          </p:cNvPr>
          <p:cNvSpPr/>
          <p:nvPr/>
        </p:nvSpPr>
        <p:spPr>
          <a:xfrm>
            <a:off x="805217" y="454476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2DC2CCE2-8EAC-DC99-CECF-66989B689550}"/>
              </a:ext>
            </a:extLst>
          </p:cNvPr>
          <p:cNvSpPr/>
          <p:nvPr/>
        </p:nvSpPr>
        <p:spPr>
          <a:xfrm>
            <a:off x="805217" y="506100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26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Άγγελος Βλάχος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7172" name="Picture 4" descr="Άγγελος Βλάχος (1838-1920) - Βικιπαίδεια">
            <a:extLst>
              <a:ext uri="{FF2B5EF4-FFF2-40B4-BE49-F238E27FC236}">
                <a16:creationId xmlns:a16="http://schemas.microsoft.com/office/drawing/2014/main" id="{D3DB5BC7-EA46-B0B6-0578-3F94F1396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99" y="1304365"/>
            <a:ext cx="3564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8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7" y="663388"/>
            <a:ext cx="10820400" cy="5737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Γεώργιος </a:t>
            </a:r>
            <a:r>
              <a:rPr lang="el-GR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Σουρής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(1853-1919) - 19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299882"/>
            <a:ext cx="10820400" cy="2083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Πολιτική - κοινωνική σάτιρα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Στοχεύει σε ατομικές συμπεριφορές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Παιγνιώδης σάτιρα χωρίς αξιώσεις «ανατροπής»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Άστοχοι σχολιασμοί για προσωπικά ζητήματα</a:t>
            </a: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641F6D5-BC88-CD02-7531-546A38EBFF3B}"/>
              </a:ext>
            </a:extLst>
          </p:cNvPr>
          <p:cNvSpPr/>
          <p:nvPr/>
        </p:nvSpPr>
        <p:spPr>
          <a:xfrm>
            <a:off x="4697299" y="1368707"/>
            <a:ext cx="860820" cy="39738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085C57-C8B0-F6A2-31E9-3470E63F1555}"/>
              </a:ext>
            </a:extLst>
          </p:cNvPr>
          <p:cNvSpPr/>
          <p:nvPr/>
        </p:nvSpPr>
        <p:spPr>
          <a:xfrm>
            <a:off x="5553635" y="1368707"/>
            <a:ext cx="1990165" cy="3973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</a:t>
            </a:r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Ρωμηός</a:t>
            </a:r>
            <a:endParaRPr lang="el-GR" sz="2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76BF83A4-1F18-455E-3389-46C1FDC5A634}"/>
              </a:ext>
            </a:extLst>
          </p:cNvPr>
          <p:cNvSpPr/>
          <p:nvPr/>
        </p:nvSpPr>
        <p:spPr>
          <a:xfrm>
            <a:off x="1024673" y="176032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1612323A-F018-FCD8-8B5C-8C99E8052A46}"/>
              </a:ext>
            </a:extLst>
          </p:cNvPr>
          <p:cNvSpPr/>
          <p:nvPr/>
        </p:nvSpPr>
        <p:spPr>
          <a:xfrm>
            <a:off x="1024673" y="213968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BA15A9D-06B5-8104-308D-A804A6860060}"/>
              </a:ext>
            </a:extLst>
          </p:cNvPr>
          <p:cNvSpPr/>
          <p:nvPr/>
        </p:nvSpPr>
        <p:spPr>
          <a:xfrm>
            <a:off x="1019675" y="251904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44313C79-F517-CD41-F3BC-D5A7C24DC830}"/>
              </a:ext>
            </a:extLst>
          </p:cNvPr>
          <p:cNvSpPr/>
          <p:nvPr/>
        </p:nvSpPr>
        <p:spPr>
          <a:xfrm>
            <a:off x="1024673" y="289840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9D698827-3D3E-43AF-1591-01EE8C847160}"/>
              </a:ext>
            </a:extLst>
          </p:cNvPr>
          <p:cNvSpPr txBox="1">
            <a:spLocks/>
          </p:cNvSpPr>
          <p:nvPr/>
        </p:nvSpPr>
        <p:spPr>
          <a:xfrm>
            <a:off x="699247" y="3383032"/>
            <a:ext cx="10820400" cy="5737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Χαράλαμπος Άννινος (1852-1934) - 20</a:t>
            </a:r>
            <a:r>
              <a:rPr lang="el-GR" sz="32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αιώνας</a:t>
            </a:r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3A5A7ECA-6EA5-4EA0-254D-B7B39B9BC884}"/>
              </a:ext>
            </a:extLst>
          </p:cNvPr>
          <p:cNvSpPr txBox="1">
            <a:spLocks/>
          </p:cNvSpPr>
          <p:nvPr/>
        </p:nvSpPr>
        <p:spPr>
          <a:xfrm>
            <a:off x="699248" y="3956773"/>
            <a:ext cx="10820400" cy="2237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Ισχυρή κωμική ποιότητα</a:t>
            </a:r>
          </a:p>
          <a:p>
            <a:pPr marL="0" indent="0" algn="just">
              <a:buFont typeface="Arial"/>
              <a:buNone/>
            </a:pP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Στίχοι - λογοπαίγνια</a:t>
            </a:r>
          </a:p>
          <a:p>
            <a:pPr marL="0" indent="0" algn="just">
              <a:buFont typeface="Arial"/>
              <a:buNone/>
            </a:pP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Εδώ κ’ εκεί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(1884) - αφηγήματα κωμικού χαρακτήρα</a:t>
            </a:r>
          </a:p>
          <a:p>
            <a:pPr marL="0" indent="0" algn="just">
              <a:buFont typeface="Arial"/>
              <a:buNone/>
            </a:pP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Περιοδικό </a:t>
            </a:r>
            <a:r>
              <a:rPr lang="el-GR" sz="20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Παναθήναια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(σε συνεργασία με τον Γ. </a:t>
            </a:r>
            <a:r>
              <a:rPr lang="el-G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Τσοκόπουλο</a:t>
            </a: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 typeface="Arial"/>
              <a:buNone/>
            </a:pPr>
            <a:r>
              <a:rPr lang="el-G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αναπαραγωγή σχημάτων του Κωμειδυλλίου - ένταξη επαρχιωτών σε αστικούς χώρους - γραφικότητα</a:t>
            </a:r>
          </a:p>
          <a:p>
            <a:pPr marL="0" indent="0" algn="just">
              <a:buFont typeface="Arial"/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2D5C9D53-34F5-4144-52E1-F9F46DAFB269}"/>
              </a:ext>
            </a:extLst>
          </p:cNvPr>
          <p:cNvSpPr/>
          <p:nvPr/>
        </p:nvSpPr>
        <p:spPr>
          <a:xfrm>
            <a:off x="1031135" y="411866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4E80F281-20BB-A760-3694-350406BF1F3D}"/>
              </a:ext>
            </a:extLst>
          </p:cNvPr>
          <p:cNvSpPr/>
          <p:nvPr/>
        </p:nvSpPr>
        <p:spPr>
          <a:xfrm>
            <a:off x="1024351" y="498155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FE6CB8D7-73E8-608E-E83A-71EA393720F0}"/>
              </a:ext>
            </a:extLst>
          </p:cNvPr>
          <p:cNvSpPr/>
          <p:nvPr/>
        </p:nvSpPr>
        <p:spPr>
          <a:xfrm>
            <a:off x="1031135" y="584313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C8F8964C-C995-9D5E-3866-DDEFA1E305DA}"/>
              </a:ext>
            </a:extLst>
          </p:cNvPr>
          <p:cNvSpPr/>
          <p:nvPr/>
        </p:nvSpPr>
        <p:spPr>
          <a:xfrm>
            <a:off x="1031135" y="455005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1DCE9860-2127-E7D2-7EB5-6D9B8E4FEA9B}"/>
              </a:ext>
            </a:extLst>
          </p:cNvPr>
          <p:cNvSpPr/>
          <p:nvPr/>
        </p:nvSpPr>
        <p:spPr>
          <a:xfrm>
            <a:off x="1031135" y="541234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001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1" y="663388"/>
            <a:ext cx="10515601" cy="68131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Κωμειδύλλιο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416424"/>
            <a:ext cx="10515600" cy="47781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Ορισμός - όροι - καταγωγή - προσαρμογή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Κωμειδύλλιο	   η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μουσική κωμωδία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ηθογραφικών τάσεων που άκμασε στις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				  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χές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δεκαετίας του 1890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Άλλοι όροι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vaudeville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βωδεβίλλειον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ιλαρομελόδραμα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ωδόδραμα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πεζωδία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μελοκωμωδία</a:t>
            </a:r>
            <a:endParaRPr lang="el-G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συστατικά - αναγνωριστικά στοιχεία στον ελληνικό χώρο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1. ηθογραφία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2. μουσικό θέατρο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Επισκέψεις ευρωπαϊκών λυρικών θιάσων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Διαφοροποίηση από το γαλλικό πρότυπο - υπηρέτηση άλλων αναγκών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0C70CC5E-E164-2906-BE0C-5302EE594F64}"/>
              </a:ext>
            </a:extLst>
          </p:cNvPr>
          <p:cNvSpPr/>
          <p:nvPr/>
        </p:nvSpPr>
        <p:spPr>
          <a:xfrm>
            <a:off x="1166305" y="2034714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A93CEF11-200D-1866-1C27-640918914685}"/>
              </a:ext>
            </a:extLst>
          </p:cNvPr>
          <p:cNvSpPr/>
          <p:nvPr/>
        </p:nvSpPr>
        <p:spPr>
          <a:xfrm>
            <a:off x="3065928" y="1998855"/>
            <a:ext cx="304801" cy="23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9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63388"/>
            <a:ext cx="10865223" cy="55477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23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Σαβόγιας</a:t>
            </a:r>
            <a:r>
              <a:rPr lang="el-GR" sz="2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3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Ρούσμελης</a:t>
            </a:r>
            <a:r>
              <a:rPr lang="el-GR" sz="2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(τέλη 17</a:t>
            </a:r>
            <a:r>
              <a:rPr lang="el-GR" sz="23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l-GR" sz="2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αι. - &gt; 1772) - </a:t>
            </a:r>
            <a:r>
              <a:rPr lang="el-GR" sz="23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κωμωδία των ψευτογιατρών </a:t>
            </a:r>
            <a:r>
              <a:rPr lang="el-GR" sz="2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(1745)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1272540"/>
            <a:ext cx="10865222" cy="49220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Συγγραφέας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						    		</a:t>
            </a:r>
            <a:endParaRPr lang="el-GR" sz="2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Σαβόγιας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Ρούσμελης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/Σουρμελής	  Το έργο είναι επικεντρωμένο στο φαινόμενο του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just">
              <a:buNone/>
            </a:pPr>
            <a:r>
              <a:rPr lang="el-G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Σωζόμενα έργα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					 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μπογιαννιτισμού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δηλαδή των ψευτογιατρών που με</a:t>
            </a:r>
            <a:endParaRPr lang="el-GR" sz="2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Κυρά </a:t>
            </a:r>
            <a:r>
              <a:rPr lang="el-GR" sz="2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Λια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					  αφετηρία την περιοχή των Ιωαννίνων και του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Ζαγο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   Κωμωδία των ψευτογιατρών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ρίου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περιηγούνταν την Ελλάδα εξαπατώντας όσους 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Χαμένα έργα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					  είχαν ανάγκη ιατρικής φροντίδας. </a:t>
            </a:r>
            <a:endParaRPr lang="el-GR" sz="2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sz="2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Μοραΐται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					  	Τη φιγούρα του κομπογιαννίτη συνθέτουν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εξωτε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   Συμβουλή πατρός προς </a:t>
            </a:r>
            <a:r>
              <a:rPr lang="el-GR" sz="2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υιόν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ρικά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χαρακτηριστικά και συμπεριφορές, στα οποία ο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   Το τσάκωμα των κηπουρών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  ίδιος στηρίζει τον τυχοδιωκτισμό και το κέρδος του.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sz="2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Φιορέντσα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(αποσπάσματα)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4D45CE6-DC1A-625A-3F80-5B9E6FEE05C1}"/>
              </a:ext>
            </a:extLst>
          </p:cNvPr>
          <p:cNvSpPr/>
          <p:nvPr/>
        </p:nvSpPr>
        <p:spPr>
          <a:xfrm>
            <a:off x="1161221" y="286455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9D177025-B28C-B778-6CC6-364C3968C6FD}"/>
              </a:ext>
            </a:extLst>
          </p:cNvPr>
          <p:cNvSpPr/>
          <p:nvPr/>
        </p:nvSpPr>
        <p:spPr>
          <a:xfrm>
            <a:off x="1161221" y="334166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DAE7D661-9F70-228F-46C3-4E37A41D8718}"/>
              </a:ext>
            </a:extLst>
          </p:cNvPr>
          <p:cNvSpPr/>
          <p:nvPr/>
        </p:nvSpPr>
        <p:spPr>
          <a:xfrm>
            <a:off x="1161221" y="429375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7293A703-C989-F43C-B9D4-52CB251FD3C2}"/>
              </a:ext>
            </a:extLst>
          </p:cNvPr>
          <p:cNvSpPr/>
          <p:nvPr/>
        </p:nvSpPr>
        <p:spPr>
          <a:xfrm>
            <a:off x="1157927" y="477698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7FACE91-92DA-4F73-D5EE-2CCE140C24F6}"/>
              </a:ext>
            </a:extLst>
          </p:cNvPr>
          <p:cNvSpPr/>
          <p:nvPr/>
        </p:nvSpPr>
        <p:spPr>
          <a:xfrm>
            <a:off x="1157927" y="526022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54948B3-F53C-54E8-3EF5-311A0AD9319A}"/>
              </a:ext>
            </a:extLst>
          </p:cNvPr>
          <p:cNvSpPr/>
          <p:nvPr/>
        </p:nvSpPr>
        <p:spPr>
          <a:xfrm>
            <a:off x="1158959" y="574345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92626E7-1725-ECD0-DD77-D87BC5A16F10}"/>
              </a:ext>
            </a:extLst>
          </p:cNvPr>
          <p:cNvSpPr/>
          <p:nvPr/>
        </p:nvSpPr>
        <p:spPr>
          <a:xfrm>
            <a:off x="5372550" y="1313816"/>
            <a:ext cx="45720" cy="48395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0A0BA7A-D344-8841-7DC5-E313840B0B5B}"/>
              </a:ext>
            </a:extLst>
          </p:cNvPr>
          <p:cNvSpPr/>
          <p:nvPr/>
        </p:nvSpPr>
        <p:spPr>
          <a:xfrm>
            <a:off x="690728" y="3595384"/>
            <a:ext cx="468182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D609FB0-2673-106C-05B6-01FCD17660CB}"/>
              </a:ext>
            </a:extLst>
          </p:cNvPr>
          <p:cNvSpPr/>
          <p:nvPr/>
        </p:nvSpPr>
        <p:spPr>
          <a:xfrm>
            <a:off x="690728" y="2194419"/>
            <a:ext cx="4681822" cy="4571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0FB6761-908A-E9E6-01F5-A931809ED57E}"/>
              </a:ext>
            </a:extLst>
          </p:cNvPr>
          <p:cNvSpPr/>
          <p:nvPr/>
        </p:nvSpPr>
        <p:spPr>
          <a:xfrm>
            <a:off x="5463990" y="1313816"/>
            <a:ext cx="5911325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θέμα της </a:t>
            </a:r>
            <a:r>
              <a:rPr lang="el-GR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Κωμωδίας των ψευτογιατρών</a:t>
            </a:r>
          </a:p>
        </p:txBody>
      </p:sp>
    </p:spTree>
    <p:extLst>
      <p:ext uri="{BB962C8B-B14F-4D97-AF65-F5344CB8AC3E}">
        <p14:creationId xmlns:p14="http://schemas.microsoft.com/office/powerpoint/2010/main" val="2866126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1" y="663388"/>
            <a:ext cx="10515601" cy="68131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Κωμειδύλλιο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416424"/>
            <a:ext cx="10515600" cy="47781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Πρόδρομη συνθήκη - Κατεύθυνση - κύριοι εκπρόσωποι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Ρομαντισμός   	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και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Διον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Ταβουλάρης,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Δημοσθ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Αλεξιάδης, 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Μιχ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Αρνιωτάκης</a:t>
            </a:r>
            <a:endParaRPr lang="el-G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Παρακμή – υποβάθμιση ιδεών ρομαντισμού – αναζήτηση αιτίων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Κωμειδύλλιο - Ρεαλισμός      Ευ.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Παντόπουλος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Κορομηλάς, 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Περεσιάδης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Νικ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Καρδοβίλλης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Νικ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Ζάννος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    1. υπερκατανάλωση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Καλλιτεχνικός – οικονομικός πόλος έλξης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2. αντιπαλότητες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0C70CC5E-E164-2906-BE0C-5302EE594F64}"/>
              </a:ext>
            </a:extLst>
          </p:cNvPr>
          <p:cNvSpPr/>
          <p:nvPr/>
        </p:nvSpPr>
        <p:spPr>
          <a:xfrm>
            <a:off x="1016972" y="207737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A93CEF11-200D-1866-1C27-640918914685}"/>
              </a:ext>
            </a:extLst>
          </p:cNvPr>
          <p:cNvSpPr/>
          <p:nvPr/>
        </p:nvSpPr>
        <p:spPr>
          <a:xfrm>
            <a:off x="2892760" y="2074939"/>
            <a:ext cx="304801" cy="23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54951501-2784-3E8D-2817-A52CB3C298DB}"/>
              </a:ext>
            </a:extLst>
          </p:cNvPr>
          <p:cNvSpPr/>
          <p:nvPr/>
        </p:nvSpPr>
        <p:spPr>
          <a:xfrm>
            <a:off x="1016972" y="364415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99C92588-FA03-B8FF-54BB-2FAF0DDBE547}"/>
              </a:ext>
            </a:extLst>
          </p:cNvPr>
          <p:cNvSpPr/>
          <p:nvPr/>
        </p:nvSpPr>
        <p:spPr>
          <a:xfrm>
            <a:off x="4461581" y="3644152"/>
            <a:ext cx="304801" cy="2330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3FC80A1F-6C8B-B034-0FB7-6E4B195832D9}"/>
              </a:ext>
            </a:extLst>
          </p:cNvPr>
          <p:cNvSpPr/>
          <p:nvPr/>
        </p:nvSpPr>
        <p:spPr>
          <a:xfrm>
            <a:off x="6627738" y="5158679"/>
            <a:ext cx="481274" cy="2380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Με γωνία 8">
            <a:extLst>
              <a:ext uri="{FF2B5EF4-FFF2-40B4-BE49-F238E27FC236}">
                <a16:creationId xmlns:a16="http://schemas.microsoft.com/office/drawing/2014/main" id="{5E60FFF3-C6BB-FAA3-CDDC-967B8985C1FD}"/>
              </a:ext>
            </a:extLst>
          </p:cNvPr>
          <p:cNvSpPr/>
          <p:nvPr/>
        </p:nvSpPr>
        <p:spPr>
          <a:xfrm>
            <a:off x="6627738" y="4643719"/>
            <a:ext cx="481274" cy="51496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3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1133939"/>
          </a:xfrm>
          <a:solidFill>
            <a:srgbClr val="0070C0"/>
          </a:solidFill>
        </p:spPr>
        <p:txBody>
          <a:bodyPr>
            <a:noAutofit/>
          </a:bodyPr>
          <a:lstStyle/>
          <a:p>
            <a:b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Κωμειδύλλιο</a:t>
            </a:r>
            <a:b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κατευθύνσεις     χαρακτηριστικά</a:t>
            </a:r>
            <a:b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4" y="1851660"/>
            <a:ext cx="10847294" cy="43378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Ανάδυση Κωμειδυλλίου	 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στροφή στον αμητό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θεμάτων της ελληνικής παράδοσης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Στόχος είναι το «ευτράπελο», το κωμικό μέσα από το αντιφατικό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Παρουσιάζει τόσο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ήθη του ελληνικού αγροτικού τοπίου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όσο 											 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ήθη των «αστικών» κέντρων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επιμένοντας σε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1. κωμικά «εμπόδια» ένταξης του «επαρχιώτη» στο «άστυ»   2. έκφραση «αφέλειας»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3.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εγκατάλειψη του ρομαντικού ορίζοντα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(F. Schiller, V. Hugo, A. Dumas 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πατρός) 			     	και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άνοιγμα στο πεδίο του εγχώριου ρεαλισμού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ηθογραφία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Ενδιαφέρεται για το «φαινόμενο» έναντι της «ουσίας»	    δεν αναζητά αιτίες</a:t>
            </a:r>
          </a:p>
          <a:p>
            <a:pPr marL="0" indent="0" algn="just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Συνεπής κατεύθυνση</a:t>
            </a: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στέκεται στα ελληνικά πράγματα ενώ, σύμφωνα με τις αρχές του, 							 συνεχίζει να ακολουθεί τις γαλλικές καταβολές του.</a:t>
            </a: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73E60A12-AF8E-C7AB-161D-C313C96CF950}"/>
              </a:ext>
            </a:extLst>
          </p:cNvPr>
          <p:cNvSpPr/>
          <p:nvPr/>
        </p:nvSpPr>
        <p:spPr>
          <a:xfrm>
            <a:off x="727943" y="201587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8FC3F71-E340-2A0F-9F2E-3EE03A555EA1}"/>
              </a:ext>
            </a:extLst>
          </p:cNvPr>
          <p:cNvSpPr/>
          <p:nvPr/>
        </p:nvSpPr>
        <p:spPr>
          <a:xfrm>
            <a:off x="967058" y="2457935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032493F5-CD46-D5BD-0514-4D56206D5E42}"/>
              </a:ext>
            </a:extLst>
          </p:cNvPr>
          <p:cNvSpPr/>
          <p:nvPr/>
        </p:nvSpPr>
        <p:spPr>
          <a:xfrm>
            <a:off x="967058" y="2923995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96EA4650-8E3F-1276-3A73-E74FFD940E32}"/>
              </a:ext>
            </a:extLst>
          </p:cNvPr>
          <p:cNvSpPr/>
          <p:nvPr/>
        </p:nvSpPr>
        <p:spPr>
          <a:xfrm>
            <a:off x="936977" y="5518411"/>
            <a:ext cx="353003" cy="1899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35E0BEA7-AA2F-E5EA-FCCD-1AD9E2E569A2}"/>
              </a:ext>
            </a:extLst>
          </p:cNvPr>
          <p:cNvSpPr/>
          <p:nvPr/>
        </p:nvSpPr>
        <p:spPr>
          <a:xfrm>
            <a:off x="7580010" y="5143566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0E073B1-CF94-47F0-C20F-E41343E82DDC}"/>
              </a:ext>
            </a:extLst>
          </p:cNvPr>
          <p:cNvSpPr/>
          <p:nvPr/>
        </p:nvSpPr>
        <p:spPr>
          <a:xfrm>
            <a:off x="3737184" y="2061772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D9C96F87-0420-067D-DE7D-5E5D2AB9D195}"/>
              </a:ext>
            </a:extLst>
          </p:cNvPr>
          <p:cNvSpPr/>
          <p:nvPr/>
        </p:nvSpPr>
        <p:spPr>
          <a:xfrm>
            <a:off x="936976" y="5048604"/>
            <a:ext cx="353003" cy="189925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F706B98-AF54-4EDD-20C3-4C0F7FDEFD61}"/>
              </a:ext>
            </a:extLst>
          </p:cNvPr>
          <p:cNvSpPr/>
          <p:nvPr/>
        </p:nvSpPr>
        <p:spPr>
          <a:xfrm>
            <a:off x="3738326" y="5610805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D5CA80B5-6C8D-D2E0-E7A2-F909CD948251}"/>
              </a:ext>
            </a:extLst>
          </p:cNvPr>
          <p:cNvSpPr/>
          <p:nvPr/>
        </p:nvSpPr>
        <p:spPr>
          <a:xfrm>
            <a:off x="7054230" y="4649704"/>
            <a:ext cx="224117" cy="695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5FD8DBF6-6FB0-E2F3-8F32-D645F5318350}"/>
              </a:ext>
            </a:extLst>
          </p:cNvPr>
          <p:cNvSpPr/>
          <p:nvPr/>
        </p:nvSpPr>
        <p:spPr>
          <a:xfrm>
            <a:off x="5790102" y="1496995"/>
            <a:ext cx="224117" cy="6956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043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Δημήτριος Κορομηλάς (1850-1898)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1268" name="Picture 4" descr="Δημήτριος Κορομηλάς - Βικιπαίδεια">
            <a:extLst>
              <a:ext uri="{FF2B5EF4-FFF2-40B4-BE49-F238E27FC236}">
                <a16:creationId xmlns:a16="http://schemas.microsoft.com/office/drawing/2014/main" id="{4F24919A-E6AB-0C75-5D8F-5A7982D4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22" y="1304365"/>
            <a:ext cx="4566754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23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Δημήτριος Κόκκος (1856-1891)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2292" name="Picture 4" descr="Δημήτριος Κόκκος">
            <a:extLst>
              <a:ext uri="{FF2B5EF4-FFF2-40B4-BE49-F238E27FC236}">
                <a16:creationId xmlns:a16="http://schemas.microsoft.com/office/drawing/2014/main" id="{15763588-13A3-1B8A-CC69-C2BA7E80B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/>
          <a:stretch/>
        </p:blipFill>
        <p:spPr bwMode="auto">
          <a:xfrm>
            <a:off x="4133760" y="1317247"/>
            <a:ext cx="3924478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Ευάγγελος </a:t>
            </a:r>
            <a:r>
              <a:rPr lang="el-GR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Παντόπουλος</a:t>
            </a:r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(1860-1913)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0244" name="Picture 4" descr="Ευάγγελος Παντόπουλος (1860 – 1913) – ΔΡΩΜΕΝΑ">
            <a:extLst>
              <a:ext uri="{FF2B5EF4-FFF2-40B4-BE49-F238E27FC236}">
                <a16:creationId xmlns:a16="http://schemas.microsoft.com/office/drawing/2014/main" id="{CC381650-70DF-FF53-BA16-641C6304D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17" y="1322817"/>
            <a:ext cx="6676363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68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63F3-F2BF-1C40-108B-4D0253B8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726D85-C6B4-3B77-110F-4A84FB1D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4" y="658322"/>
            <a:ext cx="10847294" cy="91050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 τον ρομαντισμό στον εγχώριο και μη ρεαλισμό</a:t>
            </a:r>
            <a:b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Αντιδράσεις της αστικής ηθογραφίας</a:t>
            </a:r>
            <a:b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7DA4CC-5D35-A907-6626-CE0940F4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568824"/>
            <a:ext cx="10847294" cy="46308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Συμβολή στην υποχώρηση του ρομαντισμού</a:t>
            </a:r>
          </a:p>
          <a:p>
            <a:pPr marL="0" indent="0" algn="ctr">
              <a:buNone/>
            </a:pPr>
            <a:r>
              <a:rPr lang="el-GR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Ρεαλισμός</a:t>
            </a:r>
          </a:p>
          <a:p>
            <a:pPr marL="0" indent="0" algn="just">
              <a:buNone/>
            </a:pP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Γαλλικό αστικό δράμα				</a:t>
            </a:r>
            <a:r>
              <a:rPr lang="el-GR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Ηθογράφηση</a:t>
            </a: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6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επιφανειακότητα</a:t>
            </a: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															[≠ Ηθογραφία - εμβάθυνση στον «άνθρωπο»]</a:t>
            </a:r>
          </a:p>
          <a:p>
            <a:pPr marL="0" indent="0" algn="just">
              <a:buNone/>
            </a:pPr>
            <a:endParaRPr lang="el-GR" sz="2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ξενισμός			    </a:t>
            </a:r>
            <a:r>
              <a:rPr lang="el-GR" sz="26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αίτημα</a:t>
            </a: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		εγχώρια παραγωγή</a:t>
            </a:r>
          </a:p>
          <a:p>
            <a:pPr marL="0" indent="0" algn="just">
              <a:buNone/>
            </a:pP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Συγγραφείς</a:t>
            </a:r>
            <a:r>
              <a:rPr lang="el-GR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Έργα</a:t>
            </a:r>
          </a:p>
          <a:p>
            <a:pPr marL="0" indent="0" algn="just">
              <a:buNone/>
            </a:pPr>
            <a:r>
              <a:rPr lang="el-G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							Δημήτριος Βερναρδάκης  	 </a:t>
            </a:r>
            <a:r>
              <a:rPr lang="el-GR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Μαρία </a:t>
            </a:r>
            <a:r>
              <a:rPr lang="el-GR" sz="20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Δοξαπατρή</a:t>
            </a:r>
            <a:r>
              <a:rPr lang="el-G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Μερόπη</a:t>
            </a:r>
          </a:p>
          <a:p>
            <a:pPr marL="0" indent="0" algn="just">
              <a:buNone/>
            </a:pPr>
            <a:r>
              <a:rPr lang="el-G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							Α. Ρ. Ραγκαβής 			   </a:t>
            </a:r>
            <a:r>
              <a:rPr lang="el-GR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Τριάκοντα</a:t>
            </a:r>
          </a:p>
          <a:p>
            <a:pPr marL="0" indent="0" algn="ctr">
              <a:buNone/>
            </a:pPr>
            <a:r>
              <a:rPr lang="el-GR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				Άγγελος Βλάχος 			  </a:t>
            </a:r>
            <a:r>
              <a:rPr lang="el-GR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κόρη του </a:t>
            </a:r>
            <a:r>
              <a:rPr lang="el-GR" sz="2000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παντοπώλου</a:t>
            </a:r>
            <a:endParaRPr lang="el-GR" sz="20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1526A729-95DC-C664-65E9-9C24372A2B23}"/>
              </a:ext>
            </a:extLst>
          </p:cNvPr>
          <p:cNvSpPr/>
          <p:nvPr/>
        </p:nvSpPr>
        <p:spPr>
          <a:xfrm>
            <a:off x="4089834" y="2669862"/>
            <a:ext cx="1620000" cy="1121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460B8B13-9B69-4B47-312F-1141B552B6D3}"/>
              </a:ext>
            </a:extLst>
          </p:cNvPr>
          <p:cNvSpPr/>
          <p:nvPr/>
        </p:nvSpPr>
        <p:spPr>
          <a:xfrm>
            <a:off x="2840878" y="3997702"/>
            <a:ext cx="1368000" cy="1121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84E2C02D-3BC4-37B1-2A27-7C3333AFD9D2}"/>
              </a:ext>
            </a:extLst>
          </p:cNvPr>
          <p:cNvSpPr/>
          <p:nvPr/>
        </p:nvSpPr>
        <p:spPr>
          <a:xfrm>
            <a:off x="5188144" y="3992842"/>
            <a:ext cx="1908000" cy="11211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Κάτω 15">
            <a:extLst>
              <a:ext uri="{FF2B5EF4-FFF2-40B4-BE49-F238E27FC236}">
                <a16:creationId xmlns:a16="http://schemas.microsoft.com/office/drawing/2014/main" id="{B88AEA81-5382-A159-2699-1F68384132A8}"/>
              </a:ext>
            </a:extLst>
          </p:cNvPr>
          <p:cNvSpPr/>
          <p:nvPr/>
        </p:nvSpPr>
        <p:spPr>
          <a:xfrm>
            <a:off x="2039470" y="2883389"/>
            <a:ext cx="304800" cy="97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Βέλος: Κάτω 17">
            <a:extLst>
              <a:ext uri="{FF2B5EF4-FFF2-40B4-BE49-F238E27FC236}">
                <a16:creationId xmlns:a16="http://schemas.microsoft.com/office/drawing/2014/main" id="{9F10E5C9-2279-57A8-10AC-ACCEC93AE0E7}"/>
              </a:ext>
            </a:extLst>
          </p:cNvPr>
          <p:cNvSpPr/>
          <p:nvPr/>
        </p:nvSpPr>
        <p:spPr>
          <a:xfrm>
            <a:off x="8283388" y="3243389"/>
            <a:ext cx="304800" cy="61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9CACBB93-0D4F-0054-3728-B476069A24E1}"/>
              </a:ext>
            </a:extLst>
          </p:cNvPr>
          <p:cNvSpPr/>
          <p:nvPr/>
        </p:nvSpPr>
        <p:spPr>
          <a:xfrm>
            <a:off x="5773270" y="1139260"/>
            <a:ext cx="322730" cy="66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0F7E536-1C44-580A-4305-0D55737EA144}"/>
              </a:ext>
            </a:extLst>
          </p:cNvPr>
          <p:cNvSpPr/>
          <p:nvPr/>
        </p:nvSpPr>
        <p:spPr>
          <a:xfrm>
            <a:off x="755401" y="4265093"/>
            <a:ext cx="10681198" cy="45719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Βέλος: Κάτω 20">
            <a:extLst>
              <a:ext uri="{FF2B5EF4-FFF2-40B4-BE49-F238E27FC236}">
                <a16:creationId xmlns:a16="http://schemas.microsoft.com/office/drawing/2014/main" id="{B1A79438-47A8-EAA9-6204-097952E9D217}"/>
              </a:ext>
            </a:extLst>
          </p:cNvPr>
          <p:cNvSpPr/>
          <p:nvPr/>
        </p:nvSpPr>
        <p:spPr>
          <a:xfrm>
            <a:off x="5943600" y="1949162"/>
            <a:ext cx="304800" cy="184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2848CF88-3D7B-AD4F-9860-96DFCDADE92C}"/>
              </a:ext>
            </a:extLst>
          </p:cNvPr>
          <p:cNvSpPr/>
          <p:nvPr/>
        </p:nvSpPr>
        <p:spPr>
          <a:xfrm flipV="1">
            <a:off x="5709835" y="5105021"/>
            <a:ext cx="572676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E0CD63DE-E555-8205-6180-3716D5BE78CE}"/>
              </a:ext>
            </a:extLst>
          </p:cNvPr>
          <p:cNvSpPr/>
          <p:nvPr/>
        </p:nvSpPr>
        <p:spPr>
          <a:xfrm>
            <a:off x="8390069" y="4310812"/>
            <a:ext cx="45719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964A1132-402A-ADAF-E4F4-43EE295AC43D}"/>
              </a:ext>
            </a:extLst>
          </p:cNvPr>
          <p:cNvSpPr/>
          <p:nvPr/>
        </p:nvSpPr>
        <p:spPr>
          <a:xfrm flipV="1">
            <a:off x="5686975" y="5467906"/>
            <a:ext cx="572676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D9183C7D-D361-BCE3-7B4A-D033A3409326}"/>
              </a:ext>
            </a:extLst>
          </p:cNvPr>
          <p:cNvSpPr/>
          <p:nvPr/>
        </p:nvSpPr>
        <p:spPr>
          <a:xfrm flipV="1">
            <a:off x="5709835" y="4675779"/>
            <a:ext cx="5726764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36A62DFC-E7E1-37C3-D2AD-0D9CD18BE688}"/>
              </a:ext>
            </a:extLst>
          </p:cNvPr>
          <p:cNvSpPr/>
          <p:nvPr/>
        </p:nvSpPr>
        <p:spPr>
          <a:xfrm>
            <a:off x="5664115" y="4311391"/>
            <a:ext cx="45719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993D471F-DD98-E6CC-63AD-88592EB0D43E}"/>
              </a:ext>
            </a:extLst>
          </p:cNvPr>
          <p:cNvSpPr/>
          <p:nvPr/>
        </p:nvSpPr>
        <p:spPr>
          <a:xfrm>
            <a:off x="11390880" y="4310812"/>
            <a:ext cx="45719" cy="16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Βέλος: Δεξιό 29">
            <a:extLst>
              <a:ext uri="{FF2B5EF4-FFF2-40B4-BE49-F238E27FC236}">
                <a16:creationId xmlns:a16="http://schemas.microsoft.com/office/drawing/2014/main" id="{1BCD4F6A-4CAD-3346-1DD6-6371265110A7}"/>
              </a:ext>
            </a:extLst>
          </p:cNvPr>
          <p:cNvSpPr/>
          <p:nvPr/>
        </p:nvSpPr>
        <p:spPr>
          <a:xfrm>
            <a:off x="1094535" y="4466093"/>
            <a:ext cx="4147398" cy="642423"/>
          </a:xfrm>
          <a:prstGeom prst="right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Πρώτοι «ανταγωνιστές» </a:t>
            </a:r>
            <a:endParaRPr lang="el-GR" sz="2000" b="1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51A8BA-CB13-AF84-4053-B1E27623E7CB}"/>
              </a:ext>
            </a:extLst>
          </p:cNvPr>
          <p:cNvSpPr/>
          <p:nvPr/>
        </p:nvSpPr>
        <p:spPr>
          <a:xfrm>
            <a:off x="1094535" y="5338510"/>
            <a:ext cx="4147398" cy="5743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Ρομαντική ηθογραφία – </a:t>
            </a:r>
          </a:p>
          <a:p>
            <a:pPr algn="ctr"/>
            <a:r>
              <a:rPr lang="el-GR" sz="2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συμφύρονται</a:t>
            </a:r>
            <a:r>
              <a:rPr lang="el-GR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σχήματα Κλασικισμού</a:t>
            </a:r>
          </a:p>
        </p:txBody>
      </p:sp>
    </p:spTree>
    <p:extLst>
      <p:ext uri="{BB962C8B-B14F-4D97-AF65-F5344CB8AC3E}">
        <p14:creationId xmlns:p14="http://schemas.microsoft.com/office/powerpoint/2010/main" val="3184113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επόμενη συνάντηση - 9 Απριλίου 2024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ιάλογοι της εγχώριας κωμικής παράδοσης με τον Πλαύτο</a:t>
            </a:r>
          </a:p>
          <a:p>
            <a:pPr marL="0" indent="0" algn="just">
              <a:buNone/>
            </a:pPr>
            <a:r>
              <a:rPr lang="el-GR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Σχέσεις με την ευρωπαϊκή κωμική παράδοση (</a:t>
            </a:r>
            <a:r>
              <a:rPr lang="el-GR" b="0" i="0" u="none" strike="noStrike" baseline="0" err="1">
                <a:solidFill>
                  <a:srgbClr val="000000"/>
                </a:solidFill>
                <a:latin typeface="Times New Roman" panose="02020603050405020304" pitchFamily="18" charset="0"/>
              </a:rPr>
              <a:t>Molière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b="0" i="0" u="none" strike="noStrike" baseline="0" err="1">
                <a:solidFill>
                  <a:srgbClr val="000000"/>
                </a:solidFill>
                <a:latin typeface="Times New Roman" panose="02020603050405020304" pitchFamily="18" charset="0"/>
              </a:rPr>
              <a:t>Goldoniκ.ά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r>
              <a:rPr lang="el-GR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Η εμφάνιση της Επιθεώρησης· θεματολογία και τυπολογία (γλώσσα, μοτίβα κ.ά.)</a:t>
            </a:r>
          </a:p>
          <a:p>
            <a:pPr marL="0" indent="0" algn="just">
              <a:buNone/>
            </a:pPr>
            <a:r>
              <a:rPr lang="el-GR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l-GR" b="0" i="0" u="none" strike="noStrike" baseline="0" err="1">
                <a:solidFill>
                  <a:srgbClr val="000000"/>
                </a:solidFill>
                <a:latin typeface="Times New Roman" panose="02020603050405020304" pitchFamily="18" charset="0"/>
              </a:rPr>
              <a:t>Μπ</a:t>
            </a:r>
            <a:r>
              <a:rPr lang="el-GR" err="1">
                <a:solidFill>
                  <a:srgbClr val="000000"/>
                </a:solidFill>
                <a:latin typeface="Times New Roman" panose="02020603050405020304" pitchFamily="18" charset="0"/>
              </a:rPr>
              <a:t>άμπης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Άννινος, Γεώργιος </a:t>
            </a:r>
            <a:r>
              <a:rPr lang="el-GR" b="0" i="0" u="none" strike="noStrike" baseline="0" err="1">
                <a:solidFill>
                  <a:srgbClr val="000000"/>
                </a:solidFill>
                <a:latin typeface="Times New Roman" panose="02020603050405020304" pitchFamily="18" charset="0"/>
              </a:rPr>
              <a:t>Τσοκόπουλος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, Πολύβιος Δημητρακόπουλος κ.ά.</a:t>
            </a:r>
          </a:p>
          <a:p>
            <a:pPr marL="0" indent="0" algn="just">
              <a:buNone/>
            </a:pPr>
            <a:r>
              <a:rPr lang="el-GR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Άλλες μορφές διασκέδασης στα τέλη του 19ου αιώνα (Καραγκιόζης, </a:t>
            </a:r>
            <a:r>
              <a:rPr lang="el-GR" b="0" i="0" u="none" strike="noStrike" baseline="0" err="1">
                <a:solidFill>
                  <a:srgbClr val="000000"/>
                </a:solidFill>
                <a:latin typeface="Times New Roman" panose="02020603050405020304" pitchFamily="18" charset="0"/>
              </a:rPr>
              <a:t>Κουκλοθέα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-	</a:t>
            </a:r>
            <a:r>
              <a:rPr lang="el-GR" b="0" i="0" u="none" strike="noStrike" baseline="0" err="1">
                <a:solidFill>
                  <a:srgbClr val="000000"/>
                </a:solidFill>
                <a:latin typeface="Times New Roman" panose="02020603050405020304" pitchFamily="18" charset="0"/>
              </a:rPr>
              <a:t>τρο</a:t>
            </a:r>
            <a:r>
              <a:rPr lang="el-GR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κ.ά. - ο ρόλος της βωμολοχίας· η πορεία της Επιθεώρησης στις πρώτες δύο 	δεκαετίες του 20ού αιώνα.</a:t>
            </a:r>
          </a:p>
          <a:p>
            <a:pPr marL="0" indent="0" algn="just">
              <a:buNone/>
            </a:pPr>
            <a:r>
              <a:rPr lang="el-GR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Οριοθετήσεις - λογοκρισία - ερωτήματα - Κωμικό και αντικείμενο αναφοράς</a:t>
            </a: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D4EA8E5E-4621-7441-34E5-B6C4A41B3C4A}"/>
              </a:ext>
            </a:extLst>
          </p:cNvPr>
          <p:cNvSpPr/>
          <p:nvPr/>
        </p:nvSpPr>
        <p:spPr>
          <a:xfrm>
            <a:off x="987023" y="198539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94D79172-AFA9-2006-E52B-8E0916C75B52}"/>
              </a:ext>
            </a:extLst>
          </p:cNvPr>
          <p:cNvSpPr/>
          <p:nvPr/>
        </p:nvSpPr>
        <p:spPr>
          <a:xfrm>
            <a:off x="987023" y="249593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08616F07-44E7-9522-8A2A-A9891E992387}"/>
              </a:ext>
            </a:extLst>
          </p:cNvPr>
          <p:cNvSpPr/>
          <p:nvPr/>
        </p:nvSpPr>
        <p:spPr>
          <a:xfrm>
            <a:off x="987023" y="3006475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F48403CC-5C5A-E448-C723-BA8FACAE0357}"/>
              </a:ext>
            </a:extLst>
          </p:cNvPr>
          <p:cNvSpPr/>
          <p:nvPr/>
        </p:nvSpPr>
        <p:spPr>
          <a:xfrm>
            <a:off x="987023" y="3522233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E8FEFFC6-79BE-79EA-F861-77F137B3AFFF}"/>
              </a:ext>
            </a:extLst>
          </p:cNvPr>
          <p:cNvSpPr/>
          <p:nvPr/>
        </p:nvSpPr>
        <p:spPr>
          <a:xfrm>
            <a:off x="987023" y="403799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05EA85BA-9734-CC61-36A8-872A2E9B21FE}"/>
              </a:ext>
            </a:extLst>
          </p:cNvPr>
          <p:cNvSpPr/>
          <p:nvPr/>
        </p:nvSpPr>
        <p:spPr>
          <a:xfrm>
            <a:off x="987023" y="530231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22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88" y="663388"/>
            <a:ext cx="10874187" cy="55477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κωμωδία των ψευτογιατρών </a:t>
            </a:r>
            <a:r>
              <a:rPr lang="el-GR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(1745)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7" y="1272540"/>
            <a:ext cx="10874187" cy="49220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Γνωρίσματα «κομπογιαννίτη»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l-G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Αναλογίες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αμάθεια					    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Μιχαήλος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Περδικάρης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Ερμήλος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2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Δημοκριθηράκλειτος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δεισιδαιμονία			     Ιωάννης Βηλαράς – «Ο Ματσούκας ή ο αυτοδίδακτος γιατρός»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πλεονεξία				     Ανδρέας Καρκαβίτσας – </a:t>
            </a:r>
            <a:r>
              <a:rPr lang="el-G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Ο Ζητιάνος</a:t>
            </a:r>
            <a:endParaRPr lang="el-G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επιφύλαξη		    		</a:t>
            </a:r>
            <a:endParaRPr lang="el-G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πονηριά		   Σάτιρα		Αναζητήστε για το είδος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picaresque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πικαρικό</a:t>
            </a: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θρασύτητα										</a:t>
            </a:r>
            <a:r>
              <a:rPr lang="el-G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Λέξεις-κλειδιά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τρομοκράτηση							περιπλάνηση, τυχοδιωκτισμός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τυχοδιωκτισμός</a:t>
            </a:r>
          </a:p>
          <a:p>
            <a:pPr marL="0" indent="0" algn="just">
              <a:buNone/>
            </a:pPr>
            <a:r>
              <a:rPr lang="el-GR" sz="2200">
                <a:latin typeface="Times New Roman" panose="02020603050405020304" pitchFamily="18" charset="0"/>
                <a:cs typeface="Times New Roman" panose="02020603050405020304" pitchFamily="18" charset="0"/>
              </a:rPr>
              <a:t>	μακιαβελισμός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34D45CE6-DC1A-625A-3F80-5B9E6FEE05C1}"/>
              </a:ext>
            </a:extLst>
          </p:cNvPr>
          <p:cNvSpPr/>
          <p:nvPr/>
        </p:nvSpPr>
        <p:spPr>
          <a:xfrm>
            <a:off x="984003" y="191626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9D177025-B28C-B778-6CC6-364C3968C6FD}"/>
              </a:ext>
            </a:extLst>
          </p:cNvPr>
          <p:cNvSpPr/>
          <p:nvPr/>
        </p:nvSpPr>
        <p:spPr>
          <a:xfrm>
            <a:off x="978923" y="240124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DAE7D661-9F70-228F-46C3-4E37A41D8718}"/>
              </a:ext>
            </a:extLst>
          </p:cNvPr>
          <p:cNvSpPr/>
          <p:nvPr/>
        </p:nvSpPr>
        <p:spPr>
          <a:xfrm>
            <a:off x="977739" y="288272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7293A703-C989-F43C-B9D4-52CB251FD3C2}"/>
              </a:ext>
            </a:extLst>
          </p:cNvPr>
          <p:cNvSpPr/>
          <p:nvPr/>
        </p:nvSpPr>
        <p:spPr>
          <a:xfrm>
            <a:off x="977739" y="336420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F7FACE91-92DA-4F73-D5EE-2CCE140C24F6}"/>
              </a:ext>
            </a:extLst>
          </p:cNvPr>
          <p:cNvSpPr/>
          <p:nvPr/>
        </p:nvSpPr>
        <p:spPr>
          <a:xfrm>
            <a:off x="977739" y="3845683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354948B3-F53C-54E8-3EF5-311A0AD9319A}"/>
              </a:ext>
            </a:extLst>
          </p:cNvPr>
          <p:cNvSpPr/>
          <p:nvPr/>
        </p:nvSpPr>
        <p:spPr>
          <a:xfrm>
            <a:off x="977739" y="432716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ί άγκιστρο 10">
            <a:extLst>
              <a:ext uri="{FF2B5EF4-FFF2-40B4-BE49-F238E27FC236}">
                <a16:creationId xmlns:a16="http://schemas.microsoft.com/office/drawing/2014/main" id="{46C8862D-3727-E338-5F46-7652EE10A14D}"/>
              </a:ext>
            </a:extLst>
          </p:cNvPr>
          <p:cNvSpPr/>
          <p:nvPr/>
        </p:nvSpPr>
        <p:spPr>
          <a:xfrm>
            <a:off x="2970455" y="1847485"/>
            <a:ext cx="170331" cy="41588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D0092A65-AE2F-906A-3CA8-B8E90D699B78}"/>
              </a:ext>
            </a:extLst>
          </p:cNvPr>
          <p:cNvSpPr/>
          <p:nvPr/>
        </p:nvSpPr>
        <p:spPr>
          <a:xfrm>
            <a:off x="977739" y="4808639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5AD65CD-DE0A-6194-D625-0907839AA94E}"/>
              </a:ext>
            </a:extLst>
          </p:cNvPr>
          <p:cNvSpPr/>
          <p:nvPr/>
        </p:nvSpPr>
        <p:spPr>
          <a:xfrm>
            <a:off x="4130399" y="1752801"/>
            <a:ext cx="45719" cy="43471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9FA0D88A-D3A6-665D-AADE-BF598818B519}"/>
              </a:ext>
            </a:extLst>
          </p:cNvPr>
          <p:cNvSpPr/>
          <p:nvPr/>
        </p:nvSpPr>
        <p:spPr>
          <a:xfrm>
            <a:off x="977739" y="529011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F20242C7-9382-B483-DF0C-A267DEE6F963}"/>
              </a:ext>
            </a:extLst>
          </p:cNvPr>
          <p:cNvSpPr/>
          <p:nvPr/>
        </p:nvSpPr>
        <p:spPr>
          <a:xfrm>
            <a:off x="977739" y="577159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3387"/>
            <a:ext cx="10911839" cy="52247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Κατευθύνσεις του κωμικού πνεύματος από τον 18</a:t>
            </a:r>
            <a:r>
              <a:rPr lang="el-GR" sz="28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στον 19</a:t>
            </a:r>
            <a:r>
              <a:rPr lang="el-GR" sz="28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42060"/>
            <a:ext cx="10911840" cy="49525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Κοινή καταγωγή,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γλώσσα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και θρησκεία συνθέτουν την έννοια του «έθνους»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Οι άνθρωποι του νότιου βαλκανικού χώρου δεν έχουν και τα τρία γνωρίσματα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Αντιπαλότητες - συγκρούσεις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Πνεύμα ασυνεννοησίας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Έκφραση στο πεδίο της ιδεολογίας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Κάθε πλευρά χρειάζεται επιχειρήματα για να αποδυναμώσει την άλλη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Δρόμος της </a:t>
            </a:r>
            <a:r>
              <a:rPr lang="el-GR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σκωπτικότητας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 - σάτιρας του «αντιπάλου»</a:t>
            </a:r>
          </a:p>
          <a:p>
            <a:pPr marL="0" indent="0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Ρομαντισμός - ατομισμός - εθνικισμός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προσαρμογή στο «ξεχωριστό», στο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«ιδιαίτερο», στο «μοναδικό»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«Αιτήματα» ενότητας - άρση ασυνεννοησίας - σύνθεση - αναγκαιότητα - ρεαλισμός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9C5C0412-0654-DCE7-C180-43067FB74F86}"/>
              </a:ext>
            </a:extLst>
          </p:cNvPr>
          <p:cNvSpPr/>
          <p:nvPr/>
        </p:nvSpPr>
        <p:spPr>
          <a:xfrm>
            <a:off x="842681" y="141894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890F2D18-BE07-F3DD-B627-D81A464EE5CD}"/>
              </a:ext>
            </a:extLst>
          </p:cNvPr>
          <p:cNvSpPr/>
          <p:nvPr/>
        </p:nvSpPr>
        <p:spPr>
          <a:xfrm>
            <a:off x="842681" y="1934819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7CDA1CCC-CD07-B41F-9CCA-FB3B4BFF5249}"/>
              </a:ext>
            </a:extLst>
          </p:cNvPr>
          <p:cNvSpPr/>
          <p:nvPr/>
        </p:nvSpPr>
        <p:spPr>
          <a:xfrm>
            <a:off x="842681" y="244638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92475E55-969B-FD7B-01E2-216535EA686B}"/>
              </a:ext>
            </a:extLst>
          </p:cNvPr>
          <p:cNvSpPr/>
          <p:nvPr/>
        </p:nvSpPr>
        <p:spPr>
          <a:xfrm>
            <a:off x="842681" y="2960135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7DCD6A79-CC4F-C82E-DBDC-4631A1E8408C}"/>
              </a:ext>
            </a:extLst>
          </p:cNvPr>
          <p:cNvSpPr/>
          <p:nvPr/>
        </p:nvSpPr>
        <p:spPr>
          <a:xfrm>
            <a:off x="842681" y="3470536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68106C38-76BA-D99B-C72B-51C3AA757CC7}"/>
              </a:ext>
            </a:extLst>
          </p:cNvPr>
          <p:cNvSpPr/>
          <p:nvPr/>
        </p:nvSpPr>
        <p:spPr>
          <a:xfrm>
            <a:off x="842681" y="3980937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9F668632-1DCF-4A64-826C-70095EDDE1DD}"/>
              </a:ext>
            </a:extLst>
          </p:cNvPr>
          <p:cNvSpPr/>
          <p:nvPr/>
        </p:nvSpPr>
        <p:spPr>
          <a:xfrm>
            <a:off x="842681" y="4491338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58B3DD4A-2589-4D9C-030F-EB8C9E4B9C9D}"/>
              </a:ext>
            </a:extLst>
          </p:cNvPr>
          <p:cNvSpPr/>
          <p:nvPr/>
        </p:nvSpPr>
        <p:spPr>
          <a:xfrm>
            <a:off x="842681" y="500516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BA7D0A04-B713-95C3-505C-EB675AAF3652}"/>
              </a:ext>
            </a:extLst>
          </p:cNvPr>
          <p:cNvSpPr/>
          <p:nvPr/>
        </p:nvSpPr>
        <p:spPr>
          <a:xfrm>
            <a:off x="842681" y="590359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6CB234EC-7E8B-01E0-93CE-5161F5BD5D3D}"/>
              </a:ext>
            </a:extLst>
          </p:cNvPr>
          <p:cNvSpPr/>
          <p:nvPr/>
        </p:nvSpPr>
        <p:spPr>
          <a:xfrm rot="16200000">
            <a:off x="6179371" y="4784254"/>
            <a:ext cx="206188" cy="648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98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1" y="663387"/>
            <a:ext cx="10515601" cy="522471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Κατευθύνσεις του κωμικού πνεύματος από τον 18</a:t>
            </a:r>
            <a:r>
              <a:rPr lang="el-GR" sz="28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στον 19</a:t>
            </a:r>
            <a:r>
              <a:rPr lang="el-GR" sz="2800" b="1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αιώνα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242060"/>
            <a:ext cx="10515600" cy="49525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Ερώτημα</a:t>
            </a:r>
          </a:p>
          <a:p>
            <a:pPr marL="0" indent="0" algn="ctr">
              <a:buNone/>
            </a:pPr>
            <a:endParaRPr lang="el-GR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Πεδίο εντονότερης επαφής μεταξύ των ανθρώπων - καθημερινός βίος</a:t>
            </a:r>
          </a:p>
          <a:p>
            <a:pPr marL="0" indent="0" algn="ctr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Αντίφαση		πρόοδος</a:t>
            </a:r>
          </a:p>
          <a:p>
            <a:pPr marL="0" indent="0" algn="ctr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≠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6CB234EC-7E8B-01E0-93CE-5161F5BD5D3D}"/>
              </a:ext>
            </a:extLst>
          </p:cNvPr>
          <p:cNvSpPr/>
          <p:nvPr/>
        </p:nvSpPr>
        <p:spPr>
          <a:xfrm>
            <a:off x="4298201" y="1767078"/>
            <a:ext cx="3595598" cy="4669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Γιατί η γλώσσα;</a:t>
            </a:r>
            <a:endParaRPr lang="el-GR" b="1">
              <a:solidFill>
                <a:schemeClr val="tx1"/>
              </a:solidFill>
            </a:endParaRP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D4029FD-DB5B-3FB8-2141-76475BFF5CD4}"/>
              </a:ext>
            </a:extLst>
          </p:cNvPr>
          <p:cNvSpPr/>
          <p:nvPr/>
        </p:nvSpPr>
        <p:spPr>
          <a:xfrm>
            <a:off x="1564925" y="2439008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D3EF7181-FD49-1CD3-953D-DCDFC8E380B8}"/>
              </a:ext>
            </a:extLst>
          </p:cNvPr>
          <p:cNvSpPr/>
          <p:nvPr/>
        </p:nvSpPr>
        <p:spPr>
          <a:xfrm>
            <a:off x="1684234" y="3422774"/>
            <a:ext cx="2234901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σκωπτικότητα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40ABE55A-E2A2-05A6-9338-5681E7118E64}"/>
              </a:ext>
            </a:extLst>
          </p:cNvPr>
          <p:cNvSpPr/>
          <p:nvPr/>
        </p:nvSpPr>
        <p:spPr>
          <a:xfrm>
            <a:off x="4567293" y="3422774"/>
            <a:ext cx="3398564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κυοφορία ρεαλισμού 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9DFAFC6-D415-03EA-788A-C9B82FC3D26D}"/>
              </a:ext>
            </a:extLst>
          </p:cNvPr>
          <p:cNvSpPr/>
          <p:nvPr/>
        </p:nvSpPr>
        <p:spPr>
          <a:xfrm>
            <a:off x="7965857" y="3422774"/>
            <a:ext cx="2704821" cy="412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στον ρομαντισμό </a:t>
            </a:r>
          </a:p>
        </p:txBody>
      </p:sp>
      <p:sp>
        <p:nvSpPr>
          <p:cNvPr id="21" name="Βέλος: Κάτω 20">
            <a:extLst>
              <a:ext uri="{FF2B5EF4-FFF2-40B4-BE49-F238E27FC236}">
                <a16:creationId xmlns:a16="http://schemas.microsoft.com/office/drawing/2014/main" id="{42420CBF-39CC-67E4-2CC6-C7DB768EDD65}"/>
              </a:ext>
            </a:extLst>
          </p:cNvPr>
          <p:cNvSpPr/>
          <p:nvPr/>
        </p:nvSpPr>
        <p:spPr>
          <a:xfrm rot="16200000">
            <a:off x="4135423" y="3381240"/>
            <a:ext cx="206189" cy="46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Βέλος: Κάτω 22">
            <a:extLst>
              <a:ext uri="{FF2B5EF4-FFF2-40B4-BE49-F238E27FC236}">
                <a16:creationId xmlns:a16="http://schemas.microsoft.com/office/drawing/2014/main" id="{D26B5744-0299-E0B6-EFAF-B020A7B6688E}"/>
              </a:ext>
            </a:extLst>
          </p:cNvPr>
          <p:cNvSpPr/>
          <p:nvPr/>
        </p:nvSpPr>
        <p:spPr>
          <a:xfrm>
            <a:off x="2698589" y="3904568"/>
            <a:ext cx="206189" cy="46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2F02DC34-5DAC-6772-3A76-62D95675675A}"/>
              </a:ext>
            </a:extLst>
          </p:cNvPr>
          <p:cNvSpPr/>
          <p:nvPr/>
        </p:nvSpPr>
        <p:spPr>
          <a:xfrm>
            <a:off x="1687792" y="4451363"/>
            <a:ext cx="3697008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πάλη αντιθέτων - ατομισμός </a:t>
            </a:r>
          </a:p>
        </p:txBody>
      </p:sp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11F18350-6487-52FA-0A4E-865B05056B94}"/>
              </a:ext>
            </a:extLst>
          </p:cNvPr>
          <p:cNvSpPr/>
          <p:nvPr/>
        </p:nvSpPr>
        <p:spPr>
          <a:xfrm>
            <a:off x="5707081" y="4451363"/>
            <a:ext cx="1949742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αποδυνάμωση </a:t>
            </a:r>
          </a:p>
        </p:txBody>
      </p:sp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32C3DDF3-4FB3-ACE1-22B9-D22E8A0F1BF0}"/>
              </a:ext>
            </a:extLst>
          </p:cNvPr>
          <p:cNvSpPr/>
          <p:nvPr/>
        </p:nvSpPr>
        <p:spPr>
          <a:xfrm>
            <a:off x="7979105" y="4451363"/>
            <a:ext cx="2704821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ενότητα - ρεαλισμός</a:t>
            </a:r>
          </a:p>
        </p:txBody>
      </p:sp>
      <p:sp>
        <p:nvSpPr>
          <p:cNvPr id="30" name="Βέλος: Κάτω 29">
            <a:extLst>
              <a:ext uri="{FF2B5EF4-FFF2-40B4-BE49-F238E27FC236}">
                <a16:creationId xmlns:a16="http://schemas.microsoft.com/office/drawing/2014/main" id="{9260EFD2-1DF5-7513-1970-72D278029909}"/>
              </a:ext>
            </a:extLst>
          </p:cNvPr>
          <p:cNvSpPr/>
          <p:nvPr/>
        </p:nvSpPr>
        <p:spPr>
          <a:xfrm rot="16200000">
            <a:off x="5442846" y="4585529"/>
            <a:ext cx="206189" cy="180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Βέλος: Κάτω 30">
            <a:extLst>
              <a:ext uri="{FF2B5EF4-FFF2-40B4-BE49-F238E27FC236}">
                <a16:creationId xmlns:a16="http://schemas.microsoft.com/office/drawing/2014/main" id="{A653FCBC-B373-7516-3046-187A738AD090}"/>
              </a:ext>
            </a:extLst>
          </p:cNvPr>
          <p:cNvSpPr/>
          <p:nvPr/>
        </p:nvSpPr>
        <p:spPr>
          <a:xfrm rot="16200000">
            <a:off x="7714870" y="4576179"/>
            <a:ext cx="206189" cy="180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Κάτω 31">
            <a:extLst>
              <a:ext uri="{FF2B5EF4-FFF2-40B4-BE49-F238E27FC236}">
                <a16:creationId xmlns:a16="http://schemas.microsoft.com/office/drawing/2014/main" id="{456792C2-7235-369A-05B6-FB7607518D1A}"/>
              </a:ext>
            </a:extLst>
          </p:cNvPr>
          <p:cNvSpPr/>
          <p:nvPr/>
        </p:nvSpPr>
        <p:spPr>
          <a:xfrm rot="16200000">
            <a:off x="6067401" y="2819669"/>
            <a:ext cx="206189" cy="540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69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1" y="663388"/>
            <a:ext cx="10515601" cy="6841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Ιωάννης Βηλαράς (Κύθηρα, 1771 - </a:t>
            </a:r>
            <a:r>
              <a:rPr lang="el-GR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Τσεπέλοβο</a:t>
            </a: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Ζαγορίου</a:t>
            </a:r>
            <a:r>
              <a:rPr lang="el-GR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1823)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406612"/>
            <a:ext cx="10515600" cy="478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Νεανικά χρόνια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Σπουδάζει 		   Ιωάννινα, Πάδοβα - Γιατρός στην Αυλή του Αλή Πασά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Ταξιδεύει 		   Τρίπολη, Λάρισα, Ιωάννινα κ.α.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Αποκτά επαφές με λόγιους της εποχής		Αθανάσιος Ψαλίδας</a:t>
            </a:r>
          </a:p>
          <a:p>
            <a:pPr marL="0" indent="0" algn="just">
              <a:buNone/>
            </a:pP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Έργα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</a:p>
          <a:p>
            <a:pPr marL="0" indent="0" algn="just">
              <a:buNone/>
            </a:pP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	Η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Ρομέηκη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γλόσα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(1814)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Πόλεμος μεταξύ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μπακάκων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και ποντικών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μτφρ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. της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Βατραχομυομαχίας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Λογιώτατος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Ταξιδιώτης</a:t>
            </a:r>
          </a:p>
          <a:p>
            <a:pPr marL="0" indent="0" algn="just">
              <a:buNone/>
            </a:pP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Λογιώτατος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ή ο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Κολοκυθούλης</a:t>
            </a:r>
            <a:endParaRPr lang="el-GR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id="{60C34DF9-4271-4C6E-4AC2-76D5B2EF17BE}"/>
              </a:ext>
            </a:extLst>
          </p:cNvPr>
          <p:cNvSpPr/>
          <p:nvPr/>
        </p:nvSpPr>
        <p:spPr>
          <a:xfrm rot="16200000">
            <a:off x="2961565" y="1858901"/>
            <a:ext cx="206188" cy="648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6B47662D-F26C-B189-F0D1-B253569DE731}"/>
              </a:ext>
            </a:extLst>
          </p:cNvPr>
          <p:cNvSpPr/>
          <p:nvPr/>
        </p:nvSpPr>
        <p:spPr>
          <a:xfrm rot="16200000">
            <a:off x="2961564" y="2369894"/>
            <a:ext cx="206189" cy="648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DBAD6583-9F47-5978-E458-A7CDED43E5F4}"/>
              </a:ext>
            </a:extLst>
          </p:cNvPr>
          <p:cNvSpPr/>
          <p:nvPr/>
        </p:nvSpPr>
        <p:spPr>
          <a:xfrm rot="16200000">
            <a:off x="6391835" y="2931458"/>
            <a:ext cx="206188" cy="600636"/>
          </a:xfrm>
          <a:prstGeom prst="downArrow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8016DCBC-1069-D6AF-3064-66831BB1D56F}"/>
              </a:ext>
            </a:extLst>
          </p:cNvPr>
          <p:cNvSpPr/>
          <p:nvPr/>
        </p:nvSpPr>
        <p:spPr>
          <a:xfrm>
            <a:off x="1161513" y="208429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1DF086C2-AEC5-5AA7-9455-E61941521F3B}"/>
              </a:ext>
            </a:extLst>
          </p:cNvPr>
          <p:cNvSpPr/>
          <p:nvPr/>
        </p:nvSpPr>
        <p:spPr>
          <a:xfrm>
            <a:off x="1161513" y="2613210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F03BCB10-BE3D-A098-43D7-AE8AA8BB1675}"/>
              </a:ext>
            </a:extLst>
          </p:cNvPr>
          <p:cNvSpPr/>
          <p:nvPr/>
        </p:nvSpPr>
        <p:spPr>
          <a:xfrm>
            <a:off x="1161513" y="3151092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1BCA0471-968D-85A1-8559-911118102DD0}"/>
              </a:ext>
            </a:extLst>
          </p:cNvPr>
          <p:cNvSpPr/>
          <p:nvPr/>
        </p:nvSpPr>
        <p:spPr>
          <a:xfrm>
            <a:off x="1161513" y="4157380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BA472572-A1DA-C554-3050-E2418999AF51}"/>
              </a:ext>
            </a:extLst>
          </p:cNvPr>
          <p:cNvSpPr/>
          <p:nvPr/>
        </p:nvSpPr>
        <p:spPr>
          <a:xfrm>
            <a:off x="1161513" y="4679574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D616218-0D93-719A-F5A5-78BFFF324964}"/>
              </a:ext>
            </a:extLst>
          </p:cNvPr>
          <p:cNvSpPr/>
          <p:nvPr/>
        </p:nvSpPr>
        <p:spPr>
          <a:xfrm>
            <a:off x="1161513" y="571659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B2EBEEB0-D8F4-F63D-B759-FB76A144778A}"/>
              </a:ext>
            </a:extLst>
          </p:cNvPr>
          <p:cNvSpPr/>
          <p:nvPr/>
        </p:nvSpPr>
        <p:spPr>
          <a:xfrm>
            <a:off x="1161513" y="5198085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Βέλος: Κάτω 13">
            <a:extLst>
              <a:ext uri="{FF2B5EF4-FFF2-40B4-BE49-F238E27FC236}">
                <a16:creationId xmlns:a16="http://schemas.microsoft.com/office/drawing/2014/main" id="{DB34C8AC-AF39-134D-2668-F9F8F2A59421}"/>
              </a:ext>
            </a:extLst>
          </p:cNvPr>
          <p:cNvSpPr/>
          <p:nvPr/>
        </p:nvSpPr>
        <p:spPr>
          <a:xfrm rot="16200000">
            <a:off x="1855698" y="3450564"/>
            <a:ext cx="206189" cy="6006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4BEA155-DF8A-1577-2253-4F1A6FF6879E}"/>
              </a:ext>
            </a:extLst>
          </p:cNvPr>
          <p:cNvSpPr/>
          <p:nvPr/>
        </p:nvSpPr>
        <p:spPr>
          <a:xfrm>
            <a:off x="2319620" y="3544694"/>
            <a:ext cx="4675095" cy="412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υπεράσπιση της Δημοτικής γλώσσας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9276510-23F8-7C88-CD5B-99C4384E83A7}"/>
              </a:ext>
            </a:extLst>
          </p:cNvPr>
          <p:cNvSpPr/>
          <p:nvPr/>
        </p:nvSpPr>
        <p:spPr>
          <a:xfrm>
            <a:off x="6994715" y="3544694"/>
            <a:ext cx="1945341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σκωπτικότητα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97AF84B-9EDA-9FEA-D03A-D922CC9B0052}"/>
              </a:ext>
            </a:extLst>
          </p:cNvPr>
          <p:cNvSpPr/>
          <p:nvPr/>
        </p:nvSpPr>
        <p:spPr>
          <a:xfrm>
            <a:off x="8940056" y="3544694"/>
            <a:ext cx="1030941" cy="412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σάτιρα</a:t>
            </a:r>
          </a:p>
        </p:txBody>
      </p:sp>
    </p:spTree>
    <p:extLst>
      <p:ext uri="{BB962C8B-B14F-4D97-AF65-F5344CB8AC3E}">
        <p14:creationId xmlns:p14="http://schemas.microsoft.com/office/powerpoint/2010/main" val="114798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Ιωάννης Βηλαράς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4365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026" name="Picture 2" descr="Ιωάννης Βηλαράς | Διάσημοι Κυθήριοι | KYTHERA.GR">
            <a:extLst>
              <a:ext uri="{FF2B5EF4-FFF2-40B4-BE49-F238E27FC236}">
                <a16:creationId xmlns:a16="http://schemas.microsoft.com/office/drawing/2014/main" id="{4D47C483-9FF9-72CF-F28B-C8D3C256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79" y="1304365"/>
            <a:ext cx="3547961" cy="486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0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1" y="663388"/>
            <a:ext cx="10515601" cy="6841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Ιάκωβος Ρίζος Νερουλός (1778-1849)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406612"/>
            <a:ext cx="10515600" cy="478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Κοινωνική – πολιτική δράση</a:t>
            </a: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αξιωματούχος στις	          μύηση στη 			πολιτικές συνεργασίες στο νέο-	παραδουνάβιες ηγεμονίες	    Φιλική Εταιρεία	</a:t>
            </a:r>
            <a:r>
              <a:rPr lang="el-GR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σύστατο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ελληνικό κράτος</a:t>
            </a:r>
          </a:p>
          <a:p>
            <a:pPr marL="0" indent="0" algn="just">
              <a:buNone/>
            </a:pP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Κωμωδίες</a:t>
            </a:r>
            <a:endParaRPr lang="el-GR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Κορακιστικά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Διόρθωσις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Ρωμαίκης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Γλώσσας. Κωμωδία εις τρεις πράξεις 	διαιρεμένη υπό του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Λογίου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και Ευγενούς κ. Ιακώβου Ρίζου, μεγάλου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ποστελνίκου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Τύποις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εκδοθείσα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, Εν 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έτει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1813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Κούρκας</a:t>
            </a:r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 αρπαγή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(1816)</a:t>
            </a:r>
            <a:endParaRPr lang="el-GR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Ιδεολογική ένταξη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Κορα</a:t>
            </a:r>
            <a:r>
              <a:rPr lang="el-GR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-κ-</a:t>
            </a:r>
            <a:r>
              <a:rPr lang="el-GR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ιστικά</a:t>
            </a:r>
            <a:r>
              <a:rPr lang="el-GR" u="sng">
                <a:latin typeface="Times New Roman" panose="02020603050405020304" pitchFamily="18" charset="0"/>
                <a:cs typeface="Times New Roman" panose="02020603050405020304" pitchFamily="18" charset="0"/>
              </a:rPr>
              <a:t> - λογοπαίγνιο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E893A70E-5A6F-40B4-8208-29050BEBAFAC}"/>
              </a:ext>
            </a:extLst>
          </p:cNvPr>
          <p:cNvSpPr/>
          <p:nvPr/>
        </p:nvSpPr>
        <p:spPr>
          <a:xfrm>
            <a:off x="1125654" y="3500397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D91A1F35-BB27-E1CC-1A12-6A03C01F96A3}"/>
              </a:ext>
            </a:extLst>
          </p:cNvPr>
          <p:cNvSpPr/>
          <p:nvPr/>
        </p:nvSpPr>
        <p:spPr>
          <a:xfrm>
            <a:off x="1125654" y="4733356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F8DBC40-7B65-4C57-A4C3-9279F954C799}"/>
              </a:ext>
            </a:extLst>
          </p:cNvPr>
          <p:cNvSpPr/>
          <p:nvPr/>
        </p:nvSpPr>
        <p:spPr>
          <a:xfrm>
            <a:off x="927846" y="5693435"/>
            <a:ext cx="4675095" cy="4123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υπεράσπιση της Δημοτικής γλώσσας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1849D1B-B0BA-A85B-B6EC-BD7101DFBEFE}"/>
              </a:ext>
            </a:extLst>
          </p:cNvPr>
          <p:cNvSpPr/>
          <p:nvPr/>
        </p:nvSpPr>
        <p:spPr>
          <a:xfrm>
            <a:off x="5602941" y="5693435"/>
            <a:ext cx="4312024" cy="412376"/>
          </a:xfrm>
          <a:prstGeom prst="rect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Πολεμική-σάτιρα στον </a:t>
            </a:r>
            <a:r>
              <a:rPr lang="el-GR" sz="24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κοραϊσμό</a:t>
            </a:r>
            <a:r>
              <a:rPr lang="el-GR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7261DB2C-12FA-48BA-3EC8-36FE4748F746}"/>
              </a:ext>
            </a:extLst>
          </p:cNvPr>
          <p:cNvSpPr/>
          <p:nvPr/>
        </p:nvSpPr>
        <p:spPr>
          <a:xfrm rot="16200000">
            <a:off x="3558299" y="4972040"/>
            <a:ext cx="206188" cy="79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460DE5EF-9B4F-E7FB-6EB6-20C36A8ED27A}"/>
              </a:ext>
            </a:extLst>
          </p:cNvPr>
          <p:cNvSpPr/>
          <p:nvPr/>
        </p:nvSpPr>
        <p:spPr>
          <a:xfrm>
            <a:off x="1125654" y="2280881"/>
            <a:ext cx="170330" cy="161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AA6FBDA1-33A0-06C5-C56B-C968D0D2476F}"/>
              </a:ext>
            </a:extLst>
          </p:cNvPr>
          <p:cNvSpPr/>
          <p:nvPr/>
        </p:nvSpPr>
        <p:spPr>
          <a:xfrm>
            <a:off x="4637485" y="2280881"/>
            <a:ext cx="170330" cy="1613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3FF109A-0875-8B2B-2218-DB1C8B455467}"/>
              </a:ext>
            </a:extLst>
          </p:cNvPr>
          <p:cNvSpPr/>
          <p:nvPr/>
        </p:nvSpPr>
        <p:spPr>
          <a:xfrm>
            <a:off x="7079385" y="2280881"/>
            <a:ext cx="170330" cy="161365"/>
          </a:xfrm>
          <a:prstGeom prst="ellipse">
            <a:avLst/>
          </a:prstGeom>
          <a:solidFill>
            <a:srgbClr val="8399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74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285B9-FED8-9107-E6E3-B19A9DBB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" y="663388"/>
            <a:ext cx="10835639" cy="58270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Ιάκωβος Ρίζος Νερουλός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A26C5A-5E35-E0B5-A022-4B9768EE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" y="1308847"/>
            <a:ext cx="10835640" cy="4885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l-G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3078" name="Picture 6" descr="SearchCulture.gr | Ρίζος-Νερουλός Ιάκωβος">
            <a:extLst>
              <a:ext uri="{FF2B5EF4-FFF2-40B4-BE49-F238E27FC236}">
                <a16:creationId xmlns:a16="http://schemas.microsoft.com/office/drawing/2014/main" id="{90849F2D-2B2E-CC25-B3E2-0A47FB3F4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91" y="1308847"/>
            <a:ext cx="3357815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53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5663</TotalTime>
  <Words>1858</Words>
  <Application>Microsoft Office PowerPoint</Application>
  <PresentationFormat>Ευρεία οθόνη</PresentationFormat>
  <Paragraphs>221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Arial</vt:lpstr>
      <vt:lpstr>Garamond</vt:lpstr>
      <vt:lpstr>Times New Roman</vt:lpstr>
      <vt:lpstr>Οργανικό</vt:lpstr>
      <vt:lpstr>Η ελληνική κωμωδιογραφία στον 20ό αιώνα</vt:lpstr>
      <vt:lpstr>Σαβόγιας Ρούσμελης (τέλη 17ου αι. - &gt; 1772) - Η κωμωδία των ψευτογιατρών (1745)</vt:lpstr>
      <vt:lpstr>Η κωμωδία των ψευτογιατρών (1745)</vt:lpstr>
      <vt:lpstr>Κατευθύνσεις του κωμικού πνεύματος από τον 18ο στον 19ο αιώνα</vt:lpstr>
      <vt:lpstr>Κατευθύνσεις του κωμικού πνεύματος από τον 18ο στον 19ο αιώνα</vt:lpstr>
      <vt:lpstr>Ιωάννης Βηλαράς (Κύθηρα, 1771 - Τσεπέλοβο Ζαγορίου, 1823)</vt:lpstr>
      <vt:lpstr>Ιωάννης Βηλαράς</vt:lpstr>
      <vt:lpstr>Ιάκωβος Ρίζος Νερουλός (1778-1849)</vt:lpstr>
      <vt:lpstr>Ιάκωβος Ρίζος Νερουλός</vt:lpstr>
      <vt:lpstr>Μ. Χουρμούζης (Χουρμούζιος Τριανταφύλλου, 1804-1882)</vt:lpstr>
      <vt:lpstr>Χουρμούζιος Τριανταφύλλου</vt:lpstr>
      <vt:lpstr>Δημήτριος Χατζηασλάνης-Βυζάντιος (1790-1853)</vt:lpstr>
      <vt:lpstr>Δημήτριος Χατζηασλάνης-Βυζάντιος</vt:lpstr>
      <vt:lpstr>Αλέξανδρος Ρίζος Ραγκαβής (1809-1892)</vt:lpstr>
      <vt:lpstr>Αλέξανδρος Ρίζος Ραγκαβής</vt:lpstr>
      <vt:lpstr>Άγγελος Βλάχος (1838-1920)</vt:lpstr>
      <vt:lpstr>Άγγελος Βλάχος</vt:lpstr>
      <vt:lpstr>Γεώργιος Σουρής (1853-1919) - 19ος-20ός αιώνας</vt:lpstr>
      <vt:lpstr>Κωμειδύλλιο</vt:lpstr>
      <vt:lpstr>Κωμειδύλλιο</vt:lpstr>
      <vt:lpstr> Το Κωμειδύλλιο  κατευθύνσεις     χαρακτηριστικά </vt:lpstr>
      <vt:lpstr>Δημήτριος Κορομηλάς (1850-1898)</vt:lpstr>
      <vt:lpstr>Δημήτριος Κόκκος (1856-1891)</vt:lpstr>
      <vt:lpstr>Ευάγγελος Παντόπουλος (1860-1913)</vt:lpstr>
      <vt:lpstr>  Από τον ρομαντισμό στον εγχώριο και μη ρεαλισμό Αντιδράσεις της αστικής ηθογραφίας </vt:lpstr>
      <vt:lpstr>Στην επόμενη συνάντηση - 9 Απριλίου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ελληνική κωμωδιογραφία στον 20ό αιώνα</dc:title>
  <dc:creator>Σπύρος Τούλιος</dc:creator>
  <cp:lastModifiedBy>Σπύρος Τούλιος</cp:lastModifiedBy>
  <cp:revision>395</cp:revision>
  <dcterms:created xsi:type="dcterms:W3CDTF">2024-01-28T18:22:20Z</dcterms:created>
  <dcterms:modified xsi:type="dcterms:W3CDTF">2024-05-20T20:17:14Z</dcterms:modified>
</cp:coreProperties>
</file>