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2"/>
  </p:handoutMasterIdLst>
  <p:sldIdLst>
    <p:sldId id="256" r:id="rId3"/>
    <p:sldId id="336" r:id="rId4"/>
    <p:sldId id="345" r:id="rId6"/>
    <p:sldId id="346" r:id="rId7"/>
    <p:sldId id="348" r:id="rId8"/>
    <p:sldId id="349" r:id="rId9"/>
    <p:sldId id="376" r:id="rId10"/>
    <p:sldId id="371" r:id="rId11"/>
    <p:sldId id="377" r:id="rId12"/>
    <p:sldId id="351" r:id="rId13"/>
    <p:sldId id="353" r:id="rId14"/>
    <p:sldId id="354" r:id="rId15"/>
    <p:sldId id="355" r:id="rId16"/>
    <p:sldId id="356" r:id="rId17"/>
    <p:sldId id="357" r:id="rId18"/>
    <p:sldId id="358" r:id="rId19"/>
    <p:sldId id="337" r:id="rId20"/>
    <p:sldId id="261" r:id="rId21"/>
    <p:sldId id="343" r:id="rId22"/>
    <p:sldId id="359" r:id="rId23"/>
    <p:sldId id="260" r:id="rId24"/>
    <p:sldId id="360" r:id="rId25"/>
    <p:sldId id="361" r:id="rId26"/>
    <p:sldId id="378" r:id="rId27"/>
    <p:sldId id="379" r:id="rId28"/>
    <p:sldId id="380" r:id="rId29"/>
    <p:sldId id="383" r:id="rId30"/>
    <p:sldId id="382" r:id="rId31"/>
    <p:sldId id="362" r:id="rId32"/>
    <p:sldId id="363" r:id="rId33"/>
    <p:sldId id="364" r:id="rId34"/>
    <p:sldId id="365" r:id="rId35"/>
    <p:sldId id="366" r:id="rId36"/>
    <p:sldId id="367" r:id="rId37"/>
    <p:sldId id="369" r:id="rId38"/>
    <p:sldId id="370" r:id="rId39"/>
    <p:sldId id="384" r:id="rId40"/>
    <p:sldId id="342" r:id="rId41"/>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A50021"/>
    <a:srgbClr val="F85D2C"/>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89"/>
    <p:restoredTop sz="95934"/>
  </p:normalViewPr>
  <p:slideViewPr>
    <p:cSldViewPr snapToGrid="0">
      <p:cViewPr>
        <p:scale>
          <a:sx n="66" d="100"/>
          <a:sy n="66" d="100"/>
        </p:scale>
        <p:origin x="1330" y="336"/>
      </p:cViewPr>
      <p:guideLst/>
    </p:cSldViewPr>
  </p:slideViewPr>
  <p:notesTextViewPr>
    <p:cViewPr>
      <p:scale>
        <a:sx n="1" d="1"/>
        <a:sy n="1" d="1"/>
      </p:scale>
      <p:origin x="0" y="0"/>
    </p:cViewPr>
  </p:notesTextViewPr>
  <p:sorterViewPr showFormatting="0">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A05DBFC2-01F6-41F1-85E5-CCA913DDFC0D}"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Footer Placeholder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3"/>
          </p:nvPr>
        </p:nvSpPr>
        <p:spPr>
          <a:xfrm>
            <a:off x="3884613" y="8685213"/>
            <a:ext cx="2971800" cy="458788"/>
          </a:xfrm>
          <a:prstGeom prst="rect">
            <a:avLst/>
          </a:prstGeom>
        </p:spPr>
        <p:txBody>
          <a:bodyPr vert="horz" lIns="91440" tIns="45720" rIns="91440" bIns="45720" rtlCol="0" anchor="b"/>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5F8C84FA-874E-44C7-AF39-186591335CA5}"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Image Placeholder 1"/>
          <p:cNvSpPr>
            <a:spLocks noGrp="1" noRot="1" noChangeAspect="1" noTextEdit="1"/>
          </p:cNvSpPr>
          <p:nvPr>
            <p:ph type="sldImg"/>
          </p:nvPr>
        </p:nvSpPr>
        <p:spPr>
          <a:ln>
            <a:solidFill>
              <a:srgbClr val="000000">
                <a:alpha val="100000"/>
              </a:srgbClr>
            </a:solidFill>
            <a:miter lim="800000"/>
          </a:ln>
        </p:spPr>
      </p:sp>
      <p:sp>
        <p:nvSpPr>
          <p:cNvPr id="1638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l-GR" altLang="el-GR" dirty="0"/>
          </a:p>
        </p:txBody>
      </p:sp>
      <p:sp>
        <p:nvSpPr>
          <p:cNvPr id="1638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defTabSz="914400" eaLnBrk="1" hangingPunct="1"/>
            <a:fld id="{9A0DB2DC-4C9A-4742-B13C-FB6460FD3503}" type="slidenum">
              <a:rPr lang="en-US" altLang="el-GR" sz="1200" dirty="0">
                <a:solidFill>
                  <a:srgbClr val="000000"/>
                </a:solidFill>
                <a:latin typeface="Calibri" panose="020F0502020204030204" pitchFamily="34" charset="0"/>
              </a:rPr>
            </a:fld>
            <a:endParaRPr lang="en-US" altLang="el-GR" sz="1200" dirty="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Slide Image Placeholder 1"/>
          <p:cNvSpPr>
            <a:spLocks noGrp="1" noRot="1" noChangeAspect="1" noTextEdit="1"/>
          </p:cNvSpPr>
          <p:nvPr>
            <p:ph type="sldImg"/>
          </p:nvPr>
        </p:nvSpPr>
        <p:spPr>
          <a:ln>
            <a:solidFill>
              <a:srgbClr val="000000">
                <a:alpha val="100000"/>
              </a:srgbClr>
            </a:solidFill>
            <a:miter lim="800000"/>
          </a:ln>
        </p:spPr>
      </p:sp>
      <p:sp>
        <p:nvSpPr>
          <p:cNvPr id="3277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l-GR" altLang="el-GR" dirty="0"/>
          </a:p>
        </p:txBody>
      </p:sp>
      <p:sp>
        <p:nvSpPr>
          <p:cNvPr id="32772"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l-GR" sz="1200" dirty="0">
                <a:latin typeface="Calibri" panose="020F0502020204030204" pitchFamily="34" charset="0"/>
              </a:rPr>
            </a:fld>
            <a:endParaRPr lang="en-US" altLang="el-GR"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4" name="Rectangle 1"/>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useBgFill="1">
        <p:nvSpPr>
          <p:cNvPr id="5" name="Rectangle 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0" name="Rectangle 9"/>
          <p:cNvSpPr/>
          <p:nvPr/>
        </p:nvSpPr>
        <p:spPr>
          <a:xfrm>
            <a:off x="1447800" y="1411288"/>
            <a:ext cx="9296400" cy="4035425"/>
          </a:xfrm>
          <a:prstGeom prst="rect">
            <a:avLst/>
          </a:prstGeom>
          <a:noFill/>
          <a:ln w="6350" cap="sq" cmpd="sng" algn="ctr">
            <a:solidFill>
              <a:schemeClr val="tx1">
                <a:lumMod val="75000"/>
                <a:lumOff val="25000"/>
              </a:schemeClr>
            </a:solidFill>
            <a:prstDash val="solid"/>
            <a:miter lim="800000"/>
          </a:ln>
          <a:effectLst/>
        </p:spPr>
      </p:sp>
      <p:sp>
        <p:nvSpPr>
          <p:cNvPr id="11" name="Rectangle 10"/>
          <p:cNvSpPr/>
          <p:nvPr/>
        </p:nvSpPr>
        <p:spPr>
          <a:xfrm>
            <a:off x="5135563" y="1268413"/>
            <a:ext cx="1920875" cy="730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56" name="Group 13"/>
          <p:cNvGrpSpPr/>
          <p:nvPr/>
        </p:nvGrpSpPr>
        <p:grpSpPr>
          <a:xfrm>
            <a:off x="5249863" y="1268413"/>
            <a:ext cx="1692275" cy="615950"/>
            <a:chOff x="5250180" y="1267730"/>
            <a:chExt cx="1691640" cy="615934"/>
          </a:xfrm>
        </p:grpSpPr>
        <p:cxnSp>
          <p:nvCxnSpPr>
            <p:cNvPr id="13" name="Straight Connector 12"/>
            <p:cNvCxnSpPr/>
            <p:nvPr/>
          </p:nvCxnSpPr>
          <p:spPr>
            <a:xfrm>
              <a:off x="5250180" y="1267730"/>
              <a:ext cx="0" cy="612759"/>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41820" y="1267730"/>
              <a:ext cx="0" cy="612759"/>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ate Placeholder 19"/>
          <p:cNvSpPr>
            <a:spLocks noGrp="1"/>
          </p:cNvSpPr>
          <p:nvPr>
            <p:ph type="dt" sz="half" idx="2"/>
          </p:nvPr>
        </p:nvSpPr>
        <p:spPr>
          <a:xfrm>
            <a:off x="5318125" y="1341438"/>
            <a:ext cx="1555750" cy="485775"/>
          </a:xfrm>
          <a:prstGeom prst="rect">
            <a:avLst/>
          </a:prstGeom>
        </p:spPr>
        <p:txBody>
          <a:bodyPr vert="horz" lIns="91440" tIns="45720" rIns="91440" bIns="45720" rtlCol="0" anchor="b"/>
          <a:lstStyle>
            <a:lvl1pPr algn="ctr">
              <a:defRPr sz="1300" spc="0" baseline="0">
                <a:solidFill>
                  <a:srgbClr val="FFFFFF"/>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300" b="0" i="0" u="none" strike="noStrike" kern="1200" cap="none" spc="0" normalizeH="0" baseline="0" noProof="0">
              <a:ln>
                <a:noFill/>
              </a:ln>
              <a:solidFill>
                <a:srgbClr val="FFFFFF"/>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1"/>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Garamond" panose="02020404030301010803" pitchFamily="18" charset="0"/>
              </a:rPr>
            </a:fld>
            <a:endParaRPr lang="en-US" dirty="0">
              <a:latin typeface="Garamond" panose="02020404030301010803"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Garamond" panose="02020404030301010803" pitchFamily="18" charset="0"/>
              </a:rPr>
            </a:fld>
            <a:endParaRPr lang="en-US" dirty="0">
              <a:latin typeface="Garamond" panose="02020404030301010803"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3053588"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69848" y="2792472"/>
            <a:ext cx="3053588"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569206" y="2074334"/>
            <a:ext cx="3053588"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569206" y="2792471"/>
            <a:ext cx="3053588"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0" name="Text Placeholder 4"/>
          <p:cNvSpPr>
            <a:spLocks noGrp="1"/>
          </p:cNvSpPr>
          <p:nvPr>
            <p:ph type="body" sz="quarter" idx="13"/>
          </p:nvPr>
        </p:nvSpPr>
        <p:spPr>
          <a:xfrm>
            <a:off x="8068564" y="2073651"/>
            <a:ext cx="3053588"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1" name="Content Placeholder 5"/>
          <p:cNvSpPr>
            <a:spLocks noGrp="1"/>
          </p:cNvSpPr>
          <p:nvPr>
            <p:ph sz="quarter" idx="14"/>
          </p:nvPr>
        </p:nvSpPr>
        <p:spPr>
          <a:xfrm>
            <a:off x="8068564" y="2791788"/>
            <a:ext cx="3053588"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5"/>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8" name="Footer Placeholder 7"/>
          <p:cNvSpPr>
            <a:spLocks noGrp="1"/>
          </p:cNvSpPr>
          <p:nvPr>
            <p:ph type="ftr" sz="quarter" idx="16"/>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9" name="Slide Number Placeholder 8"/>
          <p:cNvSpPr>
            <a:spLocks noGrp="1"/>
          </p:cNvSpPr>
          <p:nvPr>
            <p:ph type="sldNum" sz="quarter" idx="17"/>
          </p:nvPr>
        </p:nvSpPr>
        <p:spPr/>
        <p:txBody>
          <a:bodyPr/>
          <a:p>
            <a:pPr lvl="0" eaLnBrk="1" hangingPunct="1">
              <a:buNone/>
            </a:pPr>
            <a:fld id="{9A0DB2DC-4C9A-4742-B13C-FB6460FD3503}" type="slidenum">
              <a:rPr lang="en-US" dirty="0">
                <a:latin typeface="Garamond" panose="02020404030301010803" pitchFamily="18" charset="0"/>
              </a:rPr>
            </a:fld>
            <a:endParaRPr lang="en-US" dirty="0">
              <a:latin typeface="Garamond" panose="02020404030301010803"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Garamond" panose="02020404030301010803" pitchFamily="18" charset="0"/>
              </a:rPr>
            </a:fld>
            <a:endParaRPr lang="en-US" dirty="0">
              <a:latin typeface="Garamond" panose="02020404030301010803"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Garamond" panose="02020404030301010803" pitchFamily="18" charset="0"/>
              </a:rPr>
            </a:fld>
            <a:endParaRPr lang="en-US" dirty="0">
              <a:latin typeface="Garamond" panose="02020404030301010803"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1"/>
          <p:cNvSpPr/>
          <p:nvPr/>
        </p:nvSpPr>
        <p:spPr>
          <a:xfrm>
            <a:off x="8120063" y="238125"/>
            <a:ext cx="3825875" cy="63817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2"/>
          <p:cNvSpPr/>
          <p:nvPr/>
        </p:nvSpPr>
        <p:spPr>
          <a:xfrm>
            <a:off x="8255000" y="374650"/>
            <a:ext cx="3556000" cy="610870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0" name="Date Placeholder 7"/>
          <p:cNvSpPr>
            <a:spLocks noGrp="1"/>
          </p:cNvSpPr>
          <p:nvPr>
            <p:ph type="dt" sz="half" idx="12"/>
          </p:nvPr>
        </p:nvSpPr>
        <p:spPr>
          <a:xfrm>
            <a:off x="5588000" y="6035675"/>
            <a:ext cx="1955800" cy="365125"/>
          </a:xfrm>
          <a:prstGeom prst="rect">
            <a:avLst/>
          </a:prstGeom>
        </p:spPr>
        <p:txBody>
          <a:bodyPr vert="horz" lIns="91440" tIns="45720" rIns="91440" bIns="45720" rtlCol="0" anchor="b"/>
          <a:lstStyle>
            <a:lvl1pPr>
              <a:defRPr>
                <a:solidFill>
                  <a:schemeClr val="tx1">
                    <a:lumMod val="85000"/>
                    <a:lumOff val="1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11" name="Footer Placeholder 8"/>
          <p:cNvSpPr>
            <a:spLocks noGrp="1"/>
          </p:cNvSpPr>
          <p:nvPr>
            <p:ph type="ftr" sz="quarter" idx="3"/>
          </p:nvPr>
        </p:nvSpPr>
        <p:spPr>
          <a:xfrm>
            <a:off x="685800" y="6035675"/>
            <a:ext cx="4584700" cy="365125"/>
          </a:xfrm>
          <a:prstGeom prst="rect">
            <a:avLst/>
          </a:prstGeom>
        </p:spPr>
        <p:txBody>
          <a:bodyPr vert="horz" lIns="91440" tIns="45720" rIns="91440" bIns="45720" rtlCol="0" anchor="b"/>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12" name="Slide Number Placeholder 10"/>
          <p:cNvSpPr>
            <a:spLocks noGrp="1"/>
          </p:cNvSpPr>
          <p:nvPr>
            <p:ph type="sldNum" sz="quarter" idx="4"/>
          </p:nvPr>
        </p:nvSpPr>
        <p:spPr>
          <a:xfrm>
            <a:off x="10396538" y="6035675"/>
            <a:ext cx="1223963" cy="365125"/>
          </a:xfrm>
          <a:prstGeom prst="rect">
            <a:avLst/>
          </a:prstGeom>
        </p:spPr>
        <p:txBody>
          <a:bodyPr vert="horz" lIns="91440" tIns="45720" rIns="91440" bIns="45720" rtlCol="0" anchor="b"/>
          <a:p>
            <a:pPr algn="r" eaLnBrk="1" hangingPunct="1">
              <a:buNone/>
            </a:pPr>
            <a:fld id="{9A0DB2DC-4C9A-4742-B13C-FB6460FD3503}" type="slidenum">
              <a:rPr lang="en-US" dirty="0">
                <a:solidFill>
                  <a:srgbClr val="262626"/>
                </a:solidFill>
              </a:rPr>
            </a:fld>
            <a:endParaRPr lang="en-US" dirty="0">
              <a:solidFill>
                <a:srgbClr val="262626"/>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solidFill>
          <a:schemeClr val="bg1"/>
        </a:solidFill>
        <a:effectLst/>
      </p:bgPr>
    </p:bg>
    <p:spTree>
      <p:nvGrpSpPr>
        <p:cNvPr id="1" name=""/>
        <p:cNvGrpSpPr/>
        <p:nvPr/>
      </p:nvGrpSpPr>
      <p:grpSpPr>
        <a:xfrm>
          <a:off x="0" y="0"/>
          <a:ext cx="0" cy="0"/>
          <a:chOff x="0" y="0"/>
          <a:chExt cx="0" cy="0"/>
        </a:xfrm>
      </p:grpSpPr>
      <p:sp>
        <p:nvSpPr>
          <p:cNvPr id="5" name="Rectangle 1"/>
          <p:cNvSpPr/>
          <p:nvPr/>
        </p:nvSpPr>
        <p:spPr>
          <a:xfrm>
            <a:off x="8120063" y="238125"/>
            <a:ext cx="3825875" cy="63817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2"/>
          <p:cNvSpPr/>
          <p:nvPr/>
        </p:nvSpPr>
        <p:spPr>
          <a:xfrm>
            <a:off x="8255000" y="374650"/>
            <a:ext cx="3556000" cy="610870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0" name="Date Placeholder 4"/>
          <p:cNvSpPr>
            <a:spLocks noGrp="1"/>
          </p:cNvSpPr>
          <p:nvPr>
            <p:ph type="dt" sz="half" idx="12"/>
          </p:nvPr>
        </p:nvSpPr>
        <p:spPr>
          <a:xfrm>
            <a:off x="5662613" y="6035675"/>
            <a:ext cx="2071688" cy="365125"/>
          </a:xfrm>
          <a:prstGeom prst="rect">
            <a:avLst/>
          </a:prstGeom>
        </p:spPr>
        <p:txBody>
          <a:bodyPr vert="horz" lIns="91440" tIns="45720" rIns="91440" bIns="45720" rtlCol="0" anchor="b"/>
          <a:lstStyle>
            <a:lvl1pPr>
              <a:defRPr b="1">
                <a:solidFill>
                  <a:srgbClr val="FFFFFF"/>
                </a:solidFill>
                <a:effectLst>
                  <a:outerShdw blurRad="19050" dist="6350" dir="2700000" algn="tl" rotWithShape="0">
                    <a:prstClr val="black">
                      <a:alpha val="40000"/>
                    </a:prstClr>
                  </a:outerShdw>
                </a:effectLst>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rgbClr val="FFFFFF"/>
              </a:solidFill>
              <a:effectLst>
                <a:outerShdw blurRad="19050" dist="6350" dir="2700000" algn="tl" rotWithShape="0">
                  <a:prstClr val="black">
                    <a:alpha val="40000"/>
                  </a:prstClr>
                </a:outerShdw>
              </a:effectLst>
              <a:uLnTx/>
              <a:uFillTx/>
              <a:latin typeface="+mn-lt"/>
              <a:ea typeface="+mn-ea"/>
              <a:cs typeface="+mn-cs"/>
            </a:endParaRPr>
          </a:p>
        </p:txBody>
      </p:sp>
      <p:sp>
        <p:nvSpPr>
          <p:cNvPr id="11" name="Footer Placeholder 5"/>
          <p:cNvSpPr>
            <a:spLocks noGrp="1"/>
          </p:cNvSpPr>
          <p:nvPr>
            <p:ph type="ftr" sz="quarter" idx="3"/>
          </p:nvPr>
        </p:nvSpPr>
        <p:spPr>
          <a:xfrm>
            <a:off x="612775" y="6035675"/>
            <a:ext cx="4587875" cy="365125"/>
          </a:xfrm>
          <a:prstGeom prst="rect">
            <a:avLst/>
          </a:prstGeom>
        </p:spPr>
        <p:txBody>
          <a:bodyPr vert="horz" lIns="91440" tIns="45720" rIns="91440" bIns="45720" rtlCol="0" anchor="b"/>
          <a:lstStyle>
            <a:lvl1pPr marL="0" algn="r" defTabSz="914400" rtl="0" eaLnBrk="1" latinLnBrk="0" hangingPunct="1">
              <a:defRPr lang="en-US" sz="1000" b="1" kern="1200">
                <a:solidFill>
                  <a:srgbClr val="FFFFFF"/>
                </a:solidFill>
                <a:effectLst>
                  <a:outerShdw blurRad="19050" dist="6350" dir="2700000" algn="tl" rotWithShape="0">
                    <a:prstClr val="black">
                      <a:alpha val="40000"/>
                    </a:prstClr>
                  </a:outerShdw>
                </a:effectLst>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rgbClr val="FFFFFF"/>
              </a:solidFill>
              <a:effectLst>
                <a:outerShdw blurRad="19050" dist="6350" dir="2700000" algn="tl" rotWithShape="0">
                  <a:prstClr val="black">
                    <a:alpha val="40000"/>
                  </a:prstClr>
                </a:outerShdw>
              </a:effectLst>
              <a:uLnTx/>
              <a:uFillTx/>
              <a:latin typeface="+mn-lt"/>
              <a:ea typeface="+mn-ea"/>
              <a:cs typeface="+mn-cs"/>
            </a:endParaRPr>
          </a:p>
        </p:txBody>
      </p:sp>
      <p:sp>
        <p:nvSpPr>
          <p:cNvPr id="12" name="Slide Number Placeholder 6"/>
          <p:cNvSpPr>
            <a:spLocks noGrp="1"/>
          </p:cNvSpPr>
          <p:nvPr>
            <p:ph type="sldNum" sz="quarter" idx="4"/>
          </p:nvPr>
        </p:nvSpPr>
        <p:spPr>
          <a:xfrm>
            <a:off x="10396538" y="6035675"/>
            <a:ext cx="1225550" cy="365125"/>
          </a:xfrm>
          <a:prstGeom prst="rect">
            <a:avLst/>
          </a:prstGeom>
        </p:spPr>
        <p:txBody>
          <a:bodyPr vert="horz" lIns="91440" tIns="45720" rIns="91440" bIns="45720" rtlCol="0" anchor="b"/>
          <a:p>
            <a:pPr algn="r" eaLnBrk="1" hangingPunct="1">
              <a:buNone/>
            </a:pPr>
            <a:fld id="{9A0DB2DC-4C9A-4742-B13C-FB6460FD350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Agenda">
    <p:bg>
      <p:bgPr>
        <a:solidFill>
          <a:schemeClr val="bg1"/>
        </a:solidFill>
        <a:effectLst/>
      </p:bgPr>
    </p:bg>
    <p:spTree>
      <p:nvGrpSpPr>
        <p:cNvPr id="1" name=""/>
        <p:cNvGrpSpPr/>
        <p:nvPr/>
      </p:nvGrpSpPr>
      <p:grpSpPr>
        <a:xfrm>
          <a:off x="0" y="0"/>
          <a:ext cx="0" cy="0"/>
          <a:chOff x="0" y="0"/>
          <a:chExt cx="0" cy="0"/>
        </a:xfrm>
      </p:grpSpPr>
      <p:sp>
        <p:nvSpPr>
          <p:cNvPr id="3" name="Rectangle 1"/>
          <p:cNvSpPr/>
          <p:nvPr/>
        </p:nvSpPr>
        <p:spPr>
          <a:xfrm>
            <a:off x="643337" y="643464"/>
            <a:ext cx="6269159" cy="5571072"/>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4" name="Rectangle 10" descr="&quot;&quot;"/>
          <p:cNvSpPr>
            <a:spLocks noChangeArrowheads="1"/>
          </p:cNvSpPr>
          <p:nvPr/>
        </p:nvSpPr>
        <p:spPr bwMode="auto">
          <a:xfrm>
            <a:off x="806450" y="809625"/>
            <a:ext cx="5943600" cy="5238750"/>
          </a:xfrm>
          <a:prstGeom prst="rect">
            <a:avLst/>
          </a:prstGeom>
          <a:noFill/>
          <a:ln w="6350" cap="sq" algn="ctr">
            <a:solidFill>
              <a:schemeClr val="bg1"/>
            </a:solidFill>
            <a:miter lim="800000"/>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Garamond" panose="02020404030301010803" pitchFamily="18" charset="0"/>
              <a:ea typeface="+mn-ea"/>
              <a:cs typeface="+mn-cs"/>
            </a:endParaRPr>
          </a:p>
        </p:txBody>
      </p:sp>
      <p:sp>
        <p:nvSpPr>
          <p:cNvPr id="10" name="Rectangle 9" descr="&quot;&quot;"/>
          <p:cNvSpPr/>
          <p:nvPr/>
        </p:nvSpPr>
        <p:spPr>
          <a:xfrm>
            <a:off x="2817813" y="641350"/>
            <a:ext cx="1920875" cy="730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17"/>
          <p:cNvSpPr txBox="1"/>
          <p:nvPr/>
        </p:nvSpPr>
        <p:spPr>
          <a:xfrm>
            <a:off x="3000375" y="687388"/>
            <a:ext cx="1554163" cy="527050"/>
          </a:xfrm>
          <a:prstGeom prst="rect">
            <a:avLst/>
          </a:prstGeom>
        </p:spPr>
        <p:txBody>
          <a:bodyPr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300" b="0" i="0" u="none" strike="noStrike" kern="1200" cap="none" spc="0" normalizeH="0" baseline="0" noProof="0" dirty="0">
                <a:ln>
                  <a:noFill/>
                </a:ln>
                <a:solidFill>
                  <a:schemeClr val="bg1"/>
                </a:solidFill>
                <a:effectLst/>
                <a:uLnTx/>
                <a:uFillTx/>
                <a:latin typeface="+mn-lt"/>
                <a:ea typeface="+mn-ea"/>
                <a:cs typeface="+mn-cs"/>
              </a:rPr>
              <a:t>20XX</a:t>
            </a:r>
            <a:endParaRPr kumimoji="0" lang="en-US" sz="13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3080" name="Group 13" descr="&quot;&quot;"/>
          <p:cNvGrpSpPr/>
          <p:nvPr userDrawn="1"/>
        </p:nvGrpSpPr>
        <p:grpSpPr>
          <a:xfrm>
            <a:off x="2932113" y="641350"/>
            <a:ext cx="1692275" cy="644525"/>
            <a:chOff x="2932096" y="640855"/>
            <a:chExt cx="1691640" cy="645295"/>
          </a:xfrm>
        </p:grpSpPr>
        <p:cxnSp>
          <p:nvCxnSpPr>
            <p:cNvPr id="13" name="Straight Connector 12" descr="&quot;&quot;"/>
            <p:cNvCxnSpPr/>
            <p:nvPr/>
          </p:nvCxnSpPr>
          <p:spPr>
            <a:xfrm>
              <a:off x="2932096" y="640855"/>
              <a:ext cx="0" cy="640527"/>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descr="&quot;&quot;"/>
            <p:cNvCxnSpPr/>
            <p:nvPr/>
          </p:nvCxnSpPr>
          <p:spPr>
            <a:xfrm>
              <a:off x="4623736" y="640855"/>
              <a:ext cx="0" cy="640527"/>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descr="&quot;&quot;"/>
            <p:cNvCxnSpPr/>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6" name="Footer Placeholder 18"/>
          <p:cNvSpPr txBox="1"/>
          <p:nvPr/>
        </p:nvSpPr>
        <p:spPr>
          <a:xfrm>
            <a:off x="1243013" y="5640388"/>
            <a:ext cx="5068888" cy="311150"/>
          </a:xfrm>
          <a:prstGeom prst="rect">
            <a:avLst/>
          </a:prstGeom>
        </p:spPr>
        <p:txBody>
          <a:bodyPr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solidFill>
                <a:effectLst/>
                <a:uLnTx/>
                <a:uFillTx/>
                <a:latin typeface="+mn-lt"/>
                <a:ea typeface="+mn-ea"/>
                <a:cs typeface="+mn-cs"/>
              </a:rPr>
              <a:t>Sample Footer Text</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Slide Number Placeholder 21"/>
          <p:cNvSpPr txBox="1"/>
          <p:nvPr/>
        </p:nvSpPr>
        <p:spPr>
          <a:xfrm>
            <a:off x="9444038" y="6392863"/>
            <a:ext cx="2111375" cy="228600"/>
          </a:xfrm>
          <a:prstGeom prst="rect">
            <a:avLst/>
          </a:prstGeom>
        </p:spPr>
        <p:txBody>
          <a:bodyPr anchor="b"/>
          <a:p>
            <a:pPr lvl="0" algn="r" defTabSz="914400" eaLnBrk="1" hangingPunct="1">
              <a:buNone/>
            </a:pPr>
            <a:fld id="{9A0DB2DC-4C9A-4742-B13C-FB6460FD3503}" type="slidenum">
              <a:rPr lang="en-US" sz="1000" dirty="0">
                <a:solidFill>
                  <a:srgbClr val="FFFFFF"/>
                </a:solidFill>
                <a:effectLst>
                  <a:outerShdw blurRad="38100" dist="38100" dir="2700000">
                    <a:srgbClr val="C0C0C0"/>
                  </a:outerShdw>
                </a:effectLst>
                <a:latin typeface="Garamond" panose="02020404030301010803" pitchFamily="18" charset="0"/>
              </a:rPr>
            </a:fld>
            <a:endParaRPr lang="en-US" sz="1000" dirty="0">
              <a:solidFill>
                <a:srgbClr val="FFFFFF"/>
              </a:solidFill>
              <a:effectLst>
                <a:outerShdw blurRad="38100" dist="38100" dir="2700000">
                  <a:srgbClr val="C0C0C0"/>
                </a:outerShdw>
              </a:effectLst>
              <a:latin typeface="Garamond" panose="02020404030301010803" pitchFamily="18" charset="0"/>
            </a:endParaRPr>
          </a:p>
        </p:txBody>
      </p:sp>
      <p:sp>
        <p:nvSpPr>
          <p:cNvPr id="2" name="Title 1"/>
          <p:cNvSpPr>
            <a:spLocks noGrp="1"/>
          </p:cNvSpPr>
          <p:nvPr>
            <p:ph type="title"/>
          </p:nvPr>
        </p:nvSpPr>
        <p:spPr>
          <a:xfrm>
            <a:off x="1243631" y="1621998"/>
            <a:ext cx="5068567" cy="1301390"/>
          </a:xfrm>
        </p:spPr>
        <p:txBody>
          <a:bodyPr anchor="b"/>
          <a:lstStyle>
            <a:lvl1pPr algn="ctr">
              <a:defRPr>
                <a:solidFill>
                  <a:schemeClr val="bg1"/>
                </a:solidFill>
              </a:defRPr>
            </a:lvl1pPr>
          </a:lstStyle>
          <a:p>
            <a:r>
              <a:rPr lang="en-US"/>
              <a:t>Click to edit Master title style</a:t>
            </a:r>
            <a:endParaRPr lang="en-US" dirty="0"/>
          </a:p>
        </p:txBody>
      </p:sp>
      <p:sp>
        <p:nvSpPr>
          <p:cNvPr id="9" name="Subtitle 2" descr="Tag=AccentColor&#10;Flavor=Light&#10;Target=Text"/>
          <p:cNvSpPr>
            <a:spLocks noGrp="1"/>
          </p:cNvSpPr>
          <p:nvPr>
            <p:ph type="subTitle" idx="1"/>
          </p:nvPr>
        </p:nvSpPr>
        <p:spPr>
          <a:xfrm>
            <a:off x="1243633" y="3109652"/>
            <a:ext cx="5068567" cy="2395623"/>
          </a:xfrm>
        </p:spPr>
        <p:txBody>
          <a:bodyPr anchor="ctr">
            <a:normAutofit/>
          </a:bodyPr>
          <a:lstStyle>
            <a:lvl1pPr marL="0" indent="0" algn="ctr">
              <a:buNone/>
              <a:defRPr>
                <a:solidFill>
                  <a:schemeClr val="bg1"/>
                </a:solidFill>
              </a:defRPr>
            </a:lvl1pPr>
          </a:lstStyle>
          <a:p>
            <a:r>
              <a:rPr lang="en-US"/>
              <a:t>Click to edit Master subtitle style</a:t>
            </a:r>
            <a:endParaRPr lang="en-US" dirty="0"/>
          </a:p>
        </p:txBody>
      </p:sp>
      <p:sp>
        <p:nvSpPr>
          <p:cNvPr id="22" name="Picture Placeholder 21"/>
          <p:cNvSpPr>
            <a:spLocks noGrp="1"/>
          </p:cNvSpPr>
          <p:nvPr>
            <p:ph type="pic" sz="quarter" idx="13"/>
          </p:nvPr>
        </p:nvSpPr>
        <p:spPr>
          <a:xfrm>
            <a:off x="7556500" y="641350"/>
            <a:ext cx="3998913" cy="2626784"/>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Picture Placeholder 23"/>
          <p:cNvSpPr>
            <a:spLocks noGrp="1"/>
          </p:cNvSpPr>
          <p:nvPr>
            <p:ph type="pic" sz="quarter" idx="14"/>
          </p:nvPr>
        </p:nvSpPr>
        <p:spPr>
          <a:xfrm>
            <a:off x="7554913" y="3606263"/>
            <a:ext cx="4000500" cy="2608269"/>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Garamond" panose="02020404030301010803" pitchFamily="18" charset="0"/>
              </a:rPr>
            </a:fld>
            <a:endParaRPr lang="en-US" dirty="0">
              <a:latin typeface="Garamond" panose="02020404030301010803"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Team">
    <p:bg>
      <p:bgPr>
        <a:solidFill>
          <a:schemeClr val="bg1"/>
        </a:solidFill>
        <a:effectLst/>
      </p:bgPr>
    </p:bg>
    <p:spTree>
      <p:nvGrpSpPr>
        <p:cNvPr id="1" name=""/>
        <p:cNvGrpSpPr/>
        <p:nvPr/>
      </p:nvGrpSpPr>
      <p:grpSpPr>
        <a:xfrm>
          <a:off x="0" y="0"/>
          <a:ext cx="0" cy="0"/>
          <a:chOff x="0" y="0"/>
          <a:chExt cx="0" cy="0"/>
        </a:xfrm>
      </p:grpSpPr>
      <p:sp>
        <p:nvSpPr>
          <p:cNvPr id="3" name="Rectangle 1"/>
          <p:cNvSpPr/>
          <p:nvPr/>
        </p:nvSpPr>
        <p:spPr>
          <a:xfrm>
            <a:off x="643349" y="648230"/>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4" name="Rectangle 10" descr="&quot;&quot;"/>
          <p:cNvSpPr>
            <a:spLocks noChangeArrowheads="1"/>
          </p:cNvSpPr>
          <p:nvPr/>
        </p:nvSpPr>
        <p:spPr bwMode="auto">
          <a:xfrm>
            <a:off x="806450" y="814388"/>
            <a:ext cx="10579100" cy="1663700"/>
          </a:xfrm>
          <a:prstGeom prst="rect">
            <a:avLst/>
          </a:prstGeom>
          <a:noFill/>
          <a:ln w="6350" cap="sq" algn="ctr">
            <a:solidFill>
              <a:schemeClr val="bg1"/>
            </a:solidFill>
            <a:miter lim="800000"/>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l-GR" altLang="el-GR" sz="1800" b="0" i="0" u="none" strike="noStrike" kern="1200" cap="none" spc="0" normalizeH="0" baseline="0" noProof="0">
              <a:ln>
                <a:noFill/>
              </a:ln>
              <a:solidFill>
                <a:schemeClr val="tx1"/>
              </a:solidFill>
              <a:effectLst/>
              <a:uLnTx/>
              <a:uFillTx/>
              <a:latin typeface="Garamond" panose="02020404030301010803" pitchFamily="18" charset="0"/>
              <a:ea typeface="+mn-ea"/>
              <a:cs typeface="+mn-cs"/>
            </a:endParaRPr>
          </a:p>
        </p:txBody>
      </p:sp>
      <p:cxnSp>
        <p:nvCxnSpPr>
          <p:cNvPr id="10" name="Straight Connector 9" descr="&quot;&quot;"/>
          <p:cNvCxnSpPr/>
          <p:nvPr/>
        </p:nvCxnSpPr>
        <p:spPr>
          <a:xfrm>
            <a:off x="3192463" y="3309938"/>
            <a:ext cx="0" cy="174783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quot;&quot;"/>
          <p:cNvCxnSpPr/>
          <p:nvPr/>
        </p:nvCxnSpPr>
        <p:spPr>
          <a:xfrm>
            <a:off x="6078538" y="3309938"/>
            <a:ext cx="0" cy="174783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descr="&quot;&quot;"/>
          <p:cNvCxnSpPr/>
          <p:nvPr/>
        </p:nvCxnSpPr>
        <p:spPr>
          <a:xfrm>
            <a:off x="8966200" y="3309938"/>
            <a:ext cx="0" cy="174783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txBox="1"/>
          <p:nvPr/>
        </p:nvSpPr>
        <p:spPr>
          <a:xfrm>
            <a:off x="7685088" y="6296025"/>
            <a:ext cx="2892425" cy="366713"/>
          </a:xfrm>
          <a:prstGeom prst="rect">
            <a:avLst/>
          </a:prstGeom>
        </p:spPr>
        <p:txBody>
          <a:bodyPr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20XX</a:t>
            </a:r>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2" name="Title 1"/>
          <p:cNvSpPr>
            <a:spLocks noGrp="1"/>
          </p:cNvSpPr>
          <p:nvPr>
            <p:ph type="title"/>
          </p:nvPr>
        </p:nvSpPr>
        <p:spPr>
          <a:xfrm>
            <a:off x="912628" y="1057275"/>
            <a:ext cx="10366743" cy="1235895"/>
          </a:xfrm>
        </p:spPr>
        <p:txBody>
          <a:bodyPr/>
          <a:lstStyle>
            <a:lvl1pPr algn="ctr">
              <a:defRPr>
                <a:solidFill>
                  <a:schemeClr val="bg1"/>
                </a:solidFill>
              </a:defRPr>
            </a:lvl1pPr>
          </a:lstStyle>
          <a:p>
            <a:r>
              <a:rPr lang="en-US"/>
              <a:t>Click to edit Master title style</a:t>
            </a:r>
            <a:endParaRPr lang="en-US" dirty="0"/>
          </a:p>
        </p:txBody>
      </p:sp>
      <p:sp>
        <p:nvSpPr>
          <p:cNvPr id="21" name="Picture Placeholder 20"/>
          <p:cNvSpPr>
            <a:spLocks noGrp="1"/>
          </p:cNvSpPr>
          <p:nvPr>
            <p:ph type="pic" sz="quarter" idx="13"/>
          </p:nvPr>
        </p:nvSpPr>
        <p:spPr>
          <a:xfrm>
            <a:off x="609600" y="2884815"/>
            <a:ext cx="2279650" cy="2552700"/>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Text Placeholder 27"/>
          <p:cNvSpPr>
            <a:spLocks noGrp="1"/>
          </p:cNvSpPr>
          <p:nvPr>
            <p:ph type="body" sz="quarter" idx="17"/>
          </p:nvPr>
        </p:nvSpPr>
        <p:spPr>
          <a:xfrm>
            <a:off x="609599"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endParaRPr lang="en-US"/>
          </a:p>
        </p:txBody>
      </p:sp>
      <p:sp>
        <p:nvSpPr>
          <p:cNvPr id="26" name="Text Placeholder 27"/>
          <p:cNvSpPr>
            <a:spLocks noGrp="1"/>
          </p:cNvSpPr>
          <p:nvPr>
            <p:ph type="body" sz="quarter" idx="18"/>
          </p:nvPr>
        </p:nvSpPr>
        <p:spPr>
          <a:xfrm>
            <a:off x="609599"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endParaRPr lang="en-US"/>
          </a:p>
        </p:txBody>
      </p:sp>
      <p:sp>
        <p:nvSpPr>
          <p:cNvPr id="22" name="Picture Placeholder 20"/>
          <p:cNvSpPr>
            <a:spLocks noGrp="1"/>
          </p:cNvSpPr>
          <p:nvPr>
            <p:ph type="pic" sz="quarter" idx="14"/>
          </p:nvPr>
        </p:nvSpPr>
        <p:spPr>
          <a:xfrm>
            <a:off x="3496066" y="2884815"/>
            <a:ext cx="2279650" cy="2552700"/>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Text Placeholder 27"/>
          <p:cNvSpPr>
            <a:spLocks noGrp="1"/>
          </p:cNvSpPr>
          <p:nvPr>
            <p:ph type="body" sz="quarter" idx="19"/>
          </p:nvPr>
        </p:nvSpPr>
        <p:spPr>
          <a:xfrm>
            <a:off x="3496067"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endParaRPr lang="en-US"/>
          </a:p>
        </p:txBody>
      </p:sp>
      <p:sp>
        <p:nvSpPr>
          <p:cNvPr id="28" name="Text Placeholder 27"/>
          <p:cNvSpPr>
            <a:spLocks noGrp="1"/>
          </p:cNvSpPr>
          <p:nvPr>
            <p:ph type="body" sz="quarter" idx="20"/>
          </p:nvPr>
        </p:nvSpPr>
        <p:spPr>
          <a:xfrm>
            <a:off x="3496067"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endParaRPr lang="en-US"/>
          </a:p>
        </p:txBody>
      </p:sp>
      <p:sp>
        <p:nvSpPr>
          <p:cNvPr id="23" name="Picture Placeholder 20"/>
          <p:cNvSpPr>
            <a:spLocks noGrp="1"/>
          </p:cNvSpPr>
          <p:nvPr>
            <p:ph type="pic" sz="quarter" idx="15"/>
          </p:nvPr>
        </p:nvSpPr>
        <p:spPr>
          <a:xfrm>
            <a:off x="6382532" y="2884815"/>
            <a:ext cx="2279650" cy="2552700"/>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9" name="Text Placeholder 27"/>
          <p:cNvSpPr>
            <a:spLocks noGrp="1"/>
          </p:cNvSpPr>
          <p:nvPr>
            <p:ph type="body" sz="quarter" idx="21"/>
          </p:nvPr>
        </p:nvSpPr>
        <p:spPr>
          <a:xfrm>
            <a:off x="6382535"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endParaRPr lang="en-US"/>
          </a:p>
        </p:txBody>
      </p:sp>
      <p:sp>
        <p:nvSpPr>
          <p:cNvPr id="30" name="Text Placeholder 27"/>
          <p:cNvSpPr>
            <a:spLocks noGrp="1"/>
          </p:cNvSpPr>
          <p:nvPr>
            <p:ph type="body" sz="quarter" idx="22"/>
          </p:nvPr>
        </p:nvSpPr>
        <p:spPr>
          <a:xfrm>
            <a:off x="6382535"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endParaRPr lang="en-US"/>
          </a:p>
        </p:txBody>
      </p:sp>
      <p:sp>
        <p:nvSpPr>
          <p:cNvPr id="24" name="Picture Placeholder 20"/>
          <p:cNvSpPr>
            <a:spLocks noGrp="1"/>
          </p:cNvSpPr>
          <p:nvPr>
            <p:ph type="pic" sz="quarter" idx="16"/>
          </p:nvPr>
        </p:nvSpPr>
        <p:spPr>
          <a:xfrm>
            <a:off x="9269001" y="2884815"/>
            <a:ext cx="2279650" cy="2552700"/>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1" name="Text Placeholder 27"/>
          <p:cNvSpPr>
            <a:spLocks noGrp="1"/>
          </p:cNvSpPr>
          <p:nvPr>
            <p:ph type="body" sz="quarter" idx="23"/>
          </p:nvPr>
        </p:nvSpPr>
        <p:spPr>
          <a:xfrm>
            <a:off x="9269002"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endParaRPr lang="en-US"/>
          </a:p>
        </p:txBody>
      </p:sp>
      <p:sp>
        <p:nvSpPr>
          <p:cNvPr id="32" name="Text Placeholder 27"/>
          <p:cNvSpPr>
            <a:spLocks noGrp="1"/>
          </p:cNvSpPr>
          <p:nvPr>
            <p:ph type="body" sz="quarter" idx="24"/>
          </p:nvPr>
        </p:nvSpPr>
        <p:spPr>
          <a:xfrm>
            <a:off x="9269002"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endParaRPr lang="en-US"/>
          </a:p>
        </p:txBody>
      </p:sp>
      <p:sp>
        <p:nvSpPr>
          <p:cNvPr id="14" name="Footer Placeholder 4"/>
          <p:cNvSpPr>
            <a:spLocks noGrp="1"/>
          </p:cNvSpPr>
          <p:nvPr>
            <p:ph type="ftr" sz="quarter" idx="3"/>
          </p:nvPr>
        </p:nvSpPr>
        <p:spPr>
          <a:xfrm>
            <a:off x="639763" y="6296025"/>
            <a:ext cx="5816600" cy="366713"/>
          </a:xfrm>
          <a:prstGeom prst="rect">
            <a:avLst/>
          </a:prstGeom>
        </p:spPr>
        <p:txBody>
          <a:bodyPr vert="horz" lIns="91440" tIns="45720" rIns="91440" bIns="45720" rtlCol="0" anchor="b"/>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537825" y="6286500"/>
            <a:ext cx="838200" cy="365125"/>
          </a:xfrm>
          <a:prstGeom prst="rect">
            <a:avLst/>
          </a:prstGeom>
        </p:spPr>
        <p:txBody>
          <a:bodyPr vert="horz" lIns="91440" tIns="45720" rIns="91440" bIns="45720" rtlCol="0" anchor="b"/>
          <a:p>
            <a:pPr algn="r" eaLnBrk="1" hangingPunct="1">
              <a:buNone/>
            </a:pPr>
            <a:fld id="{9A0DB2DC-4C9A-4742-B13C-FB6460FD350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Rectangle 1"/>
          <p:cNvSpPr/>
          <p:nvPr/>
        </p:nvSpPr>
        <p:spPr>
          <a:xfrm>
            <a:off x="5694363" y="1808163"/>
            <a:ext cx="5453063" cy="3241675"/>
          </a:xfrm>
          <a:prstGeom prst="rect">
            <a:avLst/>
          </a:prstGeom>
          <a:solidFill>
            <a:schemeClr val="tx1">
              <a:lumMod val="75000"/>
              <a:lumOff val="25000"/>
            </a:schemeClr>
          </a:solidFill>
          <a:ln w="6350" cap="sq" cmpd="sng" algn="ctr">
            <a:noFill/>
            <a:prstDash val="solid"/>
            <a:miter lim="800000"/>
          </a:ln>
          <a:effectLst/>
        </p:spPr>
      </p:sp>
      <p:sp>
        <p:nvSpPr>
          <p:cNvPr id="4" name="Rectangle 2"/>
          <p:cNvSpPr/>
          <p:nvPr/>
        </p:nvSpPr>
        <p:spPr>
          <a:xfrm>
            <a:off x="5861010" y="1975104"/>
            <a:ext cx="5120640" cy="2907792"/>
          </a:xfrm>
          <a:prstGeom prst="rect">
            <a:avLst/>
          </a:prstGeom>
          <a:noFill/>
          <a:ln w="6350" cap="sq" cmpd="sng" algn="ctr">
            <a:solidFill>
              <a:schemeClr val="bg1"/>
            </a:solidFill>
            <a:prstDash val="solid"/>
            <a:miter lim="800000"/>
          </a:ln>
          <a:effectLst>
            <a:softEdge rad="0"/>
          </a:effectLst>
        </p:spPr>
      </p:sp>
      <p:sp>
        <p:nvSpPr>
          <p:cNvPr id="10" name="Date Placeholder 17"/>
          <p:cNvSpPr txBox="1"/>
          <p:nvPr/>
        </p:nvSpPr>
        <p:spPr>
          <a:xfrm>
            <a:off x="7369175" y="2039938"/>
            <a:ext cx="2103438" cy="315913"/>
          </a:xfrm>
          <a:prstGeom prst="rect">
            <a:avLst/>
          </a:prstGeom>
        </p:spPr>
        <p:txBody>
          <a:bodyPr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300" b="0" i="0" u="none" strike="noStrike" kern="1200" cap="none" spc="0" normalizeH="0" baseline="0" noProof="0" dirty="0">
                <a:ln>
                  <a:noFill/>
                </a:ln>
                <a:solidFill>
                  <a:schemeClr val="bg1"/>
                </a:solidFill>
                <a:effectLst/>
                <a:uLnTx/>
                <a:uFillTx/>
                <a:latin typeface="+mn-lt"/>
                <a:ea typeface="+mn-ea"/>
                <a:cs typeface="+mn-cs"/>
              </a:rPr>
              <a:t>20XX</a:t>
            </a:r>
            <a:endParaRPr kumimoji="0" lang="en-US" sz="13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Title 1"/>
          <p:cNvSpPr>
            <a:spLocks noGrp="1"/>
          </p:cNvSpPr>
          <p:nvPr>
            <p:ph type="title"/>
          </p:nvPr>
        </p:nvSpPr>
        <p:spPr>
          <a:xfrm>
            <a:off x="6033793" y="2735221"/>
            <a:ext cx="4775075" cy="851219"/>
          </a:xfrm>
        </p:spPr>
        <p:txBody>
          <a:bodyPr/>
          <a:lstStyle>
            <a:lvl1pPr algn="ctr">
              <a:defRPr>
                <a:solidFill>
                  <a:schemeClr val="bg1"/>
                </a:solidFill>
              </a:defRPr>
            </a:lvl1pPr>
          </a:lstStyle>
          <a:p>
            <a:r>
              <a:rPr lang="en-US"/>
              <a:t>Click to edit Master title style</a:t>
            </a:r>
            <a:endParaRPr lang="en-US" dirty="0"/>
          </a:p>
        </p:txBody>
      </p:sp>
      <p:sp>
        <p:nvSpPr>
          <p:cNvPr id="9" name="Subtitle 2"/>
          <p:cNvSpPr>
            <a:spLocks noGrp="1"/>
          </p:cNvSpPr>
          <p:nvPr>
            <p:ph type="subTitle" idx="1"/>
          </p:nvPr>
        </p:nvSpPr>
        <p:spPr>
          <a:xfrm>
            <a:off x="6033793" y="3995988"/>
            <a:ext cx="4775075" cy="559656"/>
          </a:xfrm>
        </p:spPr>
        <p:txBody>
          <a:bodyPr/>
          <a:lstStyle>
            <a:lvl1pPr marL="0" indent="0" algn="ctr">
              <a:buNone/>
              <a:defRPr>
                <a:solidFill>
                  <a:schemeClr val="bg1"/>
                </a:solidFill>
              </a:defRPr>
            </a:lvl1pPr>
          </a:lstStyle>
          <a:p>
            <a:r>
              <a:rPr lang="en-US"/>
              <a:t>Click to edit Master subtitle style</a:t>
            </a:r>
            <a:endParaRPr lang="en-US" dirty="0"/>
          </a:p>
        </p:txBody>
      </p:sp>
      <p:sp>
        <p:nvSpPr>
          <p:cNvPr id="22" name="Picture Placeholder 21"/>
          <p:cNvSpPr>
            <a:spLocks noGrp="1"/>
          </p:cNvSpPr>
          <p:nvPr>
            <p:ph type="pic" sz="quarter" idx="10"/>
          </p:nvPr>
        </p:nvSpPr>
        <p:spPr>
          <a:xfrm>
            <a:off x="0" y="0"/>
            <a:ext cx="12192000" cy="6858000"/>
          </a:xfrm>
          <a:custGeom>
            <a:avLst/>
            <a:gdLst>
              <a:gd name="connsiteX0" fmla="*/ 5695067 w 12192000"/>
              <a:gd name="connsiteY0" fmla="*/ 1808532 h 6858000"/>
              <a:gd name="connsiteX1" fmla="*/ 5695067 w 12192000"/>
              <a:gd name="connsiteY1" fmla="*/ 5049468 h 6858000"/>
              <a:gd name="connsiteX2" fmla="*/ 11147594 w 12192000"/>
              <a:gd name="connsiteY2" fmla="*/ 5049468 h 6858000"/>
              <a:gd name="connsiteX3" fmla="*/ 11147594 w 12192000"/>
              <a:gd name="connsiteY3" fmla="*/ 180853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695067" y="1808532"/>
                </a:moveTo>
                <a:lnTo>
                  <a:pt x="5695067" y="5049468"/>
                </a:lnTo>
                <a:lnTo>
                  <a:pt x="11147594" y="5049468"/>
                </a:lnTo>
                <a:lnTo>
                  <a:pt x="11147594" y="1808532"/>
                </a:lnTo>
                <a:close/>
                <a:moveTo>
                  <a:pt x="0" y="0"/>
                </a:moveTo>
                <a:lnTo>
                  <a:pt x="12192000" y="0"/>
                </a:lnTo>
                <a:lnTo>
                  <a:pt x="12192000" y="6858000"/>
                </a:lnTo>
                <a:lnTo>
                  <a:pt x="0" y="6858000"/>
                </a:lnTo>
                <a:close/>
              </a:path>
            </a:pathLst>
          </a:custGeom>
        </p:spPr>
        <p:txBody>
          <a:bodyPr vert="horz" wrap="square" lIns="91440" tIns="45720" rIns="91440" bIns="45720" numCol="1" rtlCol="0" anchor="t" anchorCtr="0" compatLnSpc="1">
            <a:no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Summary">
    <p:bg>
      <p:bgPr>
        <a:solidFill>
          <a:srgbClr val="404040"/>
        </a:solidFill>
        <a:effectLst/>
      </p:bgPr>
    </p:bg>
    <p:spTree>
      <p:nvGrpSpPr>
        <p:cNvPr id="1" name=""/>
        <p:cNvGrpSpPr/>
        <p:nvPr/>
      </p:nvGrpSpPr>
      <p:grpSpPr>
        <a:xfrm>
          <a:off x="0" y="0"/>
          <a:ext cx="0" cy="0"/>
          <a:chOff x="0" y="0"/>
          <a:chExt cx="0" cy="0"/>
        </a:xfrm>
      </p:grpSpPr>
      <p:sp>
        <p:nvSpPr>
          <p:cNvPr id="3" name="Rectangle 1" descr="&quot;&quot;"/>
          <p:cNvSpPr/>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Rectangle 2"/>
          <p:cNvSpPr/>
          <p:nvPr/>
        </p:nvSpPr>
        <p:spPr>
          <a:xfrm>
            <a:off x="4448" y="0"/>
            <a:ext cx="4651122" cy="6858000"/>
          </a:xfrm>
          <a:prstGeom prst="rect">
            <a:avLst/>
          </a:prstGeom>
          <a:solidFill>
            <a:schemeClr val="tx1"/>
          </a:solidFill>
          <a:ln>
            <a:noFill/>
          </a:ln>
          <a:effectLst>
            <a:innerShdw blurRad="63500" dist="3175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Rectangle 9" descr="&quot;&quot;"/>
          <p:cNvSpPr/>
          <p:nvPr/>
        </p:nvSpPr>
        <p:spPr>
          <a:xfrm>
            <a:off x="1588" y="4124325"/>
            <a:ext cx="4654550" cy="9048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Rectangle 10" descr="&quot;&quot;"/>
          <p:cNvSpPr/>
          <p:nvPr/>
        </p:nvSpPr>
        <p:spPr>
          <a:xfrm>
            <a:off x="2284413" y="0"/>
            <a:ext cx="92075" cy="4206875"/>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Rectangle 11" descr="&quot;&quot;"/>
          <p:cNvSpPr/>
          <p:nvPr/>
        </p:nvSpPr>
        <p:spPr>
          <a:xfrm>
            <a:off x="2284413" y="2057400"/>
            <a:ext cx="2378075" cy="92075"/>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Rectangle 12" descr="&quot;&quot;"/>
          <p:cNvSpPr/>
          <p:nvPr/>
        </p:nvSpPr>
        <p:spPr>
          <a:xfrm>
            <a:off x="5613400" y="971550"/>
            <a:ext cx="5624513" cy="4910138"/>
          </a:xfrm>
          <a:prstGeom prst="rect">
            <a:avLst/>
          </a:prstGeom>
          <a:noFill/>
          <a:ln w="6350" cap="sq" cmpd="sng" algn="ctr">
            <a:solidFill>
              <a:schemeClr val="bg1">
                <a:lumMod val="75000"/>
                <a:lumOff val="25000"/>
              </a:schemeClr>
            </a:solidFill>
            <a:prstDash val="solid"/>
            <a:miter lim="800000"/>
          </a:ln>
          <a:effectLst/>
        </p:spPr>
      </p:sp>
      <p:sp>
        <p:nvSpPr>
          <p:cNvPr id="14" name="Rectangle 13"/>
          <p:cNvSpPr/>
          <p:nvPr/>
        </p:nvSpPr>
        <p:spPr>
          <a:xfrm>
            <a:off x="5448300" y="806861"/>
            <a:ext cx="5955017" cy="5239512"/>
          </a:xfrm>
          <a:prstGeom prst="rect">
            <a:avLst/>
          </a:prstGeom>
          <a:solidFill>
            <a:schemeClr val="tx1"/>
          </a:solidFill>
          <a:ln w="6350" cap="flat" cmpd="sng" algn="ctr">
            <a:noFill/>
            <a:prstDash val="solid"/>
          </a:ln>
          <a:effectLst>
            <a:outerShdw blurRad="50800" algn="ctr" rotWithShape="0">
              <a:prstClr val="black">
                <a:alpha val="66000"/>
              </a:prstClr>
            </a:outerShdw>
            <a:softEdge rad="0"/>
          </a:effectLst>
        </p:spPr>
      </p:sp>
      <p:sp>
        <p:nvSpPr>
          <p:cNvPr id="15" name="Date Placeholder 3"/>
          <p:cNvSpPr txBox="1"/>
          <p:nvPr/>
        </p:nvSpPr>
        <p:spPr>
          <a:xfrm>
            <a:off x="7048500" y="301625"/>
            <a:ext cx="2743200" cy="350838"/>
          </a:xfrm>
          <a:prstGeom prst="rect">
            <a:avLst/>
          </a:prstGeom>
        </p:spPr>
        <p:txBody>
          <a:bodyPr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20XX</a:t>
            </a:r>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6" name="Footer Placeholder 18"/>
          <p:cNvSpPr txBox="1"/>
          <p:nvPr/>
        </p:nvSpPr>
        <p:spPr>
          <a:xfrm>
            <a:off x="5076825" y="6367463"/>
            <a:ext cx="4481513" cy="228600"/>
          </a:xfrm>
          <a:prstGeom prst="rect">
            <a:avLst/>
          </a:prstGeom>
        </p:spPr>
        <p:txBody>
          <a:bodyPr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FFFFFF"/>
                </a:solidFill>
                <a:effectLst/>
                <a:uLnTx/>
                <a:uFillTx/>
                <a:latin typeface="+mn-lt"/>
                <a:ea typeface="+mn-ea"/>
                <a:cs typeface="+mn-cs"/>
              </a:rPr>
              <a:t>Sample Footer Text</a:t>
            </a: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
        <p:nvSpPr>
          <p:cNvPr id="17" name="Slide Number Placeholder 5"/>
          <p:cNvSpPr txBox="1"/>
          <p:nvPr/>
        </p:nvSpPr>
        <p:spPr>
          <a:xfrm>
            <a:off x="9793288" y="6367463"/>
            <a:ext cx="2111375" cy="228600"/>
          </a:xfrm>
          <a:prstGeom prst="rect">
            <a:avLst/>
          </a:prstGeom>
        </p:spPr>
        <p:txBody>
          <a:bodyPr anchor="b"/>
          <a:p>
            <a:pPr lvl="0" algn="r" eaLnBrk="1" hangingPunct="1">
              <a:buNone/>
            </a:pPr>
            <a:fld id="{9A0DB2DC-4C9A-4742-B13C-FB6460FD3503}" type="slidenum">
              <a:rPr lang="en-US" sz="1000" dirty="0">
                <a:solidFill>
                  <a:srgbClr val="FFFFFF"/>
                </a:solidFill>
                <a:latin typeface="Garamond" panose="02020404030301010803" pitchFamily="18" charset="0"/>
              </a:rPr>
            </a:fld>
            <a:endParaRPr lang="en-US" sz="1000" dirty="0">
              <a:solidFill>
                <a:srgbClr val="FFFFFF"/>
              </a:solidFill>
              <a:latin typeface="Garamond" panose="02020404030301010803" pitchFamily="18" charset="0"/>
            </a:endParaRPr>
          </a:p>
        </p:txBody>
      </p:sp>
      <p:sp>
        <p:nvSpPr>
          <p:cNvPr id="2" name="Title 1"/>
          <p:cNvSpPr>
            <a:spLocks noGrp="1"/>
          </p:cNvSpPr>
          <p:nvPr>
            <p:ph type="title"/>
          </p:nvPr>
        </p:nvSpPr>
        <p:spPr>
          <a:xfrm>
            <a:off x="5867401" y="1290294"/>
            <a:ext cx="5116286" cy="1371600"/>
          </a:xfrm>
        </p:spPr>
        <p:txBody>
          <a:bodyPr/>
          <a:lstStyle>
            <a:lvl1pPr algn="ctr">
              <a:defRPr>
                <a:solidFill>
                  <a:schemeClr val="bg1"/>
                </a:solidFill>
              </a:defRPr>
            </a:lvl1pPr>
          </a:lstStyle>
          <a:p>
            <a:r>
              <a:rPr lang="en-US"/>
              <a:t>Click to edit Master title style</a:t>
            </a:r>
            <a:endParaRPr lang="en-US" dirty="0"/>
          </a:p>
        </p:txBody>
      </p:sp>
      <p:sp>
        <p:nvSpPr>
          <p:cNvPr id="18" name="Subtitle 2"/>
          <p:cNvSpPr>
            <a:spLocks noGrp="1"/>
          </p:cNvSpPr>
          <p:nvPr>
            <p:ph type="subTitle" idx="1"/>
          </p:nvPr>
        </p:nvSpPr>
        <p:spPr>
          <a:xfrm>
            <a:off x="5867401" y="2980736"/>
            <a:ext cx="5116286" cy="2712494"/>
          </a:xfrm>
        </p:spPr>
        <p:txBody>
          <a:bodyPr>
            <a:normAutofit/>
          </a:bodyPr>
          <a:lstStyle>
            <a:lvl1pPr marL="0" indent="0" algn="ctr">
              <a:buNone/>
              <a:defRPr>
                <a:solidFill>
                  <a:schemeClr val="bg1">
                    <a:lumMod val="85000"/>
                    <a:lumOff val="15000"/>
                  </a:schemeClr>
                </a:solidFill>
              </a:defRPr>
            </a:lvl1pPr>
          </a:lstStyle>
          <a:p>
            <a:r>
              <a:rPr lang="en-US"/>
              <a:t>Click to edit Master subtitle style</a:t>
            </a:r>
            <a:endParaRPr lang="en-US" dirty="0"/>
          </a:p>
        </p:txBody>
      </p:sp>
      <p:sp>
        <p:nvSpPr>
          <p:cNvPr id="22" name="Picture Placeholder 21"/>
          <p:cNvSpPr>
            <a:spLocks noGrp="1"/>
          </p:cNvSpPr>
          <p:nvPr>
            <p:ph type="pic" sz="quarter" idx="13"/>
          </p:nvPr>
        </p:nvSpPr>
        <p:spPr>
          <a:xfrm>
            <a:off x="325438" y="326697"/>
            <a:ext cx="1636712" cy="3475163"/>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6" name="Picture Placeholder 25"/>
          <p:cNvSpPr>
            <a:spLocks noGrp="1"/>
          </p:cNvSpPr>
          <p:nvPr>
            <p:ph type="pic" sz="quarter" idx="15"/>
          </p:nvPr>
        </p:nvSpPr>
        <p:spPr>
          <a:xfrm>
            <a:off x="2709863" y="329773"/>
            <a:ext cx="1614487" cy="1394251"/>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Picture Placeholder 23"/>
          <p:cNvSpPr>
            <a:spLocks noGrp="1"/>
          </p:cNvSpPr>
          <p:nvPr>
            <p:ph type="pic" sz="quarter" idx="14"/>
          </p:nvPr>
        </p:nvSpPr>
        <p:spPr>
          <a:xfrm>
            <a:off x="2697163" y="2384425"/>
            <a:ext cx="1628775" cy="1423988"/>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8" name="Picture Placeholder 27"/>
          <p:cNvSpPr>
            <a:spLocks noGrp="1"/>
          </p:cNvSpPr>
          <p:nvPr>
            <p:ph type="pic" sz="quarter" idx="16"/>
          </p:nvPr>
        </p:nvSpPr>
        <p:spPr>
          <a:xfrm>
            <a:off x="325438" y="4527550"/>
            <a:ext cx="3998912" cy="2000250"/>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Introduction">
    <p:bg>
      <p:bgPr>
        <a:solidFill>
          <a:schemeClr val="bg1"/>
        </a:solidFill>
        <a:effectLst/>
      </p:bgPr>
    </p:bg>
    <p:spTree>
      <p:nvGrpSpPr>
        <p:cNvPr id="1" name=""/>
        <p:cNvGrpSpPr/>
        <p:nvPr/>
      </p:nvGrpSpPr>
      <p:grpSpPr>
        <a:xfrm>
          <a:off x="0" y="0"/>
          <a:ext cx="0" cy="0"/>
          <a:chOff x="0" y="0"/>
          <a:chExt cx="0" cy="0"/>
        </a:xfrm>
      </p:grpSpPr>
      <p:sp>
        <p:nvSpPr>
          <p:cNvPr id="3" name="Rectangle 1"/>
          <p:cNvSpPr/>
          <p:nvPr/>
        </p:nvSpPr>
        <p:spPr>
          <a:xfrm>
            <a:off x="5659438" y="0"/>
            <a:ext cx="652938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Rectangle 2"/>
          <p:cNvSpPr/>
          <p:nvPr/>
        </p:nvSpPr>
        <p:spPr>
          <a:xfrm>
            <a:off x="5981848" y="320040"/>
            <a:ext cx="5888736" cy="6217920"/>
          </a:xfrm>
          <a:prstGeom prst="rect">
            <a:avLst/>
          </a:prstGeom>
          <a:noFill/>
          <a:ln w="6350" cap="sq" cmpd="sng" algn="ctr">
            <a:solidFill>
              <a:schemeClr val="bg1"/>
            </a:solidFill>
            <a:prstDash val="solid"/>
            <a:miter lim="800000"/>
          </a:ln>
          <a:effectLst>
            <a:softEdge rad="0"/>
          </a:effectLst>
        </p:spPr>
      </p:sp>
      <p:sp>
        <p:nvSpPr>
          <p:cNvPr id="10" name="Date Placeholder 6"/>
          <p:cNvSpPr txBox="1"/>
          <p:nvPr/>
        </p:nvSpPr>
        <p:spPr>
          <a:xfrm>
            <a:off x="7554913" y="384175"/>
            <a:ext cx="2743200" cy="255588"/>
          </a:xfrm>
          <a:prstGeom prst="rect">
            <a:avLst/>
          </a:prstGeom>
        </p:spPr>
        <p:txBody>
          <a:bodyPr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solidFill>
                <a:effectLst/>
                <a:uLnTx/>
                <a:uFillTx/>
                <a:latin typeface="+mn-lt"/>
                <a:ea typeface="+mn-ea"/>
                <a:cs typeface="+mn-cs"/>
              </a:rPr>
              <a:t>20XX</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Footer Placeholder 7"/>
          <p:cNvSpPr txBox="1"/>
          <p:nvPr/>
        </p:nvSpPr>
        <p:spPr>
          <a:xfrm>
            <a:off x="6303963" y="6215063"/>
            <a:ext cx="4695825" cy="255588"/>
          </a:xfrm>
          <a:prstGeom prst="rect">
            <a:avLst/>
          </a:prstGeom>
        </p:spPr>
        <p:txBody>
          <a:bodyPr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solidFill>
                <a:effectLst/>
                <a:uLnTx/>
                <a:uFillTx/>
                <a:latin typeface="+mn-lt"/>
                <a:ea typeface="+mn-ea"/>
                <a:cs typeface="+mn-cs"/>
              </a:rPr>
              <a:t>Sample Footer Text</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Slide Number Placeholder 8"/>
          <p:cNvSpPr txBox="1"/>
          <p:nvPr/>
        </p:nvSpPr>
        <p:spPr>
          <a:xfrm>
            <a:off x="11104563" y="6215063"/>
            <a:ext cx="604838" cy="255588"/>
          </a:xfrm>
          <a:prstGeom prst="rect">
            <a:avLst/>
          </a:prstGeom>
        </p:spPr>
        <p:txBody>
          <a:bodyPr anchor="b"/>
          <a:p>
            <a:pPr lvl="0" algn="r" eaLnBrk="1" hangingPunct="1">
              <a:buNone/>
            </a:pPr>
            <a:fld id="{9A0DB2DC-4C9A-4742-B13C-FB6460FD3503}" type="slidenum">
              <a:rPr lang="en-US" sz="1000" dirty="0">
                <a:solidFill>
                  <a:schemeClr val="bg1"/>
                </a:solidFill>
                <a:latin typeface="Garamond" panose="02020404030301010803" pitchFamily="18" charset="0"/>
              </a:rPr>
            </a:fld>
            <a:endParaRPr lang="en-US" sz="1000" dirty="0">
              <a:solidFill>
                <a:schemeClr val="bg1"/>
              </a:solidFill>
              <a:latin typeface="Garamond" panose="02020404030301010803" pitchFamily="18" charset="0"/>
            </a:endParaRPr>
          </a:p>
        </p:txBody>
      </p:sp>
      <p:sp>
        <p:nvSpPr>
          <p:cNvPr id="2" name="Title 1"/>
          <p:cNvSpPr>
            <a:spLocks noGrp="1"/>
          </p:cNvSpPr>
          <p:nvPr>
            <p:ph type="title"/>
          </p:nvPr>
        </p:nvSpPr>
        <p:spPr>
          <a:xfrm>
            <a:off x="6374166" y="610485"/>
            <a:ext cx="5103661" cy="1371600"/>
          </a:xfrm>
        </p:spPr>
        <p:txBody>
          <a:bodyPr>
            <a:normAutofit/>
          </a:bodyPr>
          <a:lstStyle>
            <a:lvl1pPr>
              <a:defRPr sz="4800">
                <a:solidFill>
                  <a:schemeClr val="bg1"/>
                </a:solidFill>
              </a:defRPr>
            </a:lvl1pPr>
          </a:lstStyle>
          <a:p>
            <a:r>
              <a:rPr lang="en-US"/>
              <a:t>Click to edit Master title style</a:t>
            </a:r>
            <a:endParaRPr lang="en-US" dirty="0"/>
          </a:p>
        </p:txBody>
      </p:sp>
      <p:sp>
        <p:nvSpPr>
          <p:cNvPr id="15" name="Picture Placeholder 14"/>
          <p:cNvSpPr>
            <a:spLocks noGrp="1"/>
          </p:cNvSpPr>
          <p:nvPr>
            <p:ph type="pic" sz="quarter" idx="10"/>
          </p:nvPr>
        </p:nvSpPr>
        <p:spPr>
          <a:xfrm>
            <a:off x="0" y="0"/>
            <a:ext cx="5659438" cy="6858000"/>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4"/>
          <p:cNvSpPr>
            <a:spLocks noGrp="1"/>
          </p:cNvSpPr>
          <p:nvPr>
            <p:ph sz="quarter" idx="11"/>
          </p:nvPr>
        </p:nvSpPr>
        <p:spPr>
          <a:xfrm>
            <a:off x="6372625" y="2108844"/>
            <a:ext cx="5103812" cy="37909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Quote">
    <p:bg>
      <p:bgPr>
        <a:solidFill>
          <a:schemeClr val="bg1"/>
        </a:solidFill>
        <a:effectLst/>
      </p:bgPr>
    </p:bg>
    <p:spTree>
      <p:nvGrpSpPr>
        <p:cNvPr id="1" name=""/>
        <p:cNvGrpSpPr/>
        <p:nvPr/>
      </p:nvGrpSpPr>
      <p:grpSpPr>
        <a:xfrm>
          <a:off x="0" y="0"/>
          <a:ext cx="0" cy="0"/>
          <a:chOff x="0" y="0"/>
          <a:chExt cx="0" cy="0"/>
        </a:xfrm>
      </p:grpSpPr>
      <p:sp>
        <p:nvSpPr>
          <p:cNvPr id="3" name="Rectangle 1"/>
          <p:cNvSpPr/>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 name="Rectangle 2" descr="&quot;&quot;"/>
          <p:cNvSpPr/>
          <p:nvPr/>
        </p:nvSpPr>
        <p:spPr>
          <a:xfrm>
            <a:off x="615950" y="622300"/>
            <a:ext cx="6653213" cy="5613400"/>
          </a:xfrm>
          <a:prstGeom prst="rect">
            <a:avLst/>
          </a:prstGeom>
          <a:solidFill>
            <a:schemeClr val="tx1">
              <a:lumMod val="75000"/>
              <a:lumOff val="25000"/>
            </a:schemeClr>
          </a:solidFill>
          <a:ln w="6350" cap="sq" cmpd="sng" algn="ctr">
            <a:noFill/>
            <a:prstDash val="solid"/>
            <a:miter lim="800000"/>
          </a:ln>
          <a:effectLst/>
        </p:spPr>
      </p:sp>
      <p:sp>
        <p:nvSpPr>
          <p:cNvPr id="10" name="Rectangle 9" descr="&quot;&quot;"/>
          <p:cNvSpPr/>
          <p:nvPr/>
        </p:nvSpPr>
        <p:spPr>
          <a:xfrm>
            <a:off x="3022600" y="446088"/>
            <a:ext cx="1920875" cy="73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ooter Placeholder 18"/>
          <p:cNvSpPr txBox="1"/>
          <p:nvPr/>
        </p:nvSpPr>
        <p:spPr>
          <a:xfrm>
            <a:off x="1243013" y="5640388"/>
            <a:ext cx="5068888" cy="311150"/>
          </a:xfrm>
          <a:prstGeom prst="rect">
            <a:avLst/>
          </a:prstGeom>
        </p:spPr>
        <p:txBody>
          <a:bodyPr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solidFill>
                <a:effectLst/>
                <a:uLnTx/>
                <a:uFillTx/>
                <a:latin typeface="+mn-lt"/>
                <a:ea typeface="+mn-ea"/>
                <a:cs typeface="+mn-cs"/>
              </a:rPr>
              <a:t>Sample Footer Text</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8200" name="Group 13" descr="&quot;&quot;"/>
          <p:cNvGrpSpPr/>
          <p:nvPr userDrawn="1"/>
        </p:nvGrpSpPr>
        <p:grpSpPr>
          <a:xfrm>
            <a:off x="3136900" y="446088"/>
            <a:ext cx="1692275" cy="646112"/>
            <a:chOff x="3137361" y="446823"/>
            <a:chExt cx="1691640" cy="645295"/>
          </a:xfrm>
        </p:grpSpPr>
        <p:cxnSp>
          <p:nvCxnSpPr>
            <p:cNvPr id="13" name="Straight Connector 12" descr="&quot;&quot;"/>
            <p:cNvCxnSpPr/>
            <p:nvPr/>
          </p:nvCxnSpPr>
          <p:spPr>
            <a:xfrm>
              <a:off x="3137361" y="446823"/>
              <a:ext cx="0" cy="640539"/>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descr="&quot;&quot;"/>
            <p:cNvCxnSpPr/>
            <p:nvPr/>
          </p:nvCxnSpPr>
          <p:spPr>
            <a:xfrm>
              <a:off x="4829001" y="446823"/>
              <a:ext cx="0" cy="640539"/>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descr="&quot;&quot;"/>
            <p:cNvCxnSpPr/>
            <p:nvPr/>
          </p:nvCxnSpPr>
          <p:spPr>
            <a:xfrm>
              <a:off x="3137361"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6" name="Slide Number Placeholder 21"/>
          <p:cNvSpPr txBox="1"/>
          <p:nvPr/>
        </p:nvSpPr>
        <p:spPr>
          <a:xfrm>
            <a:off x="9444038" y="6392863"/>
            <a:ext cx="2111375" cy="228600"/>
          </a:xfrm>
          <a:prstGeom prst="rect">
            <a:avLst/>
          </a:prstGeom>
        </p:spPr>
        <p:txBody>
          <a:bodyPr anchor="b"/>
          <a:p>
            <a:pPr lvl="0" algn="r" defTabSz="914400" eaLnBrk="1" hangingPunct="1">
              <a:buNone/>
            </a:pPr>
            <a:fld id="{9A0DB2DC-4C9A-4742-B13C-FB6460FD3503}" type="slidenum">
              <a:rPr lang="en-US" sz="1000" dirty="0">
                <a:solidFill>
                  <a:srgbClr val="FFFFFF"/>
                </a:solidFill>
                <a:effectLst>
                  <a:outerShdw blurRad="38100" dist="38100" dir="2700000">
                    <a:srgbClr val="C0C0C0"/>
                  </a:outerShdw>
                </a:effectLst>
                <a:latin typeface="Garamond" panose="02020404030301010803" pitchFamily="18" charset="0"/>
              </a:rPr>
            </a:fld>
            <a:endParaRPr lang="en-US" sz="1000" dirty="0">
              <a:solidFill>
                <a:srgbClr val="FFFFFF"/>
              </a:solidFill>
              <a:effectLst>
                <a:outerShdw blurRad="38100" dist="38100" dir="2700000">
                  <a:srgbClr val="C0C0C0"/>
                </a:outerShdw>
              </a:effectLst>
              <a:latin typeface="Garamond" panose="02020404030301010803" pitchFamily="18" charset="0"/>
            </a:endParaRPr>
          </a:p>
        </p:txBody>
      </p:sp>
      <p:sp>
        <p:nvSpPr>
          <p:cNvPr id="2" name="Title 1"/>
          <p:cNvSpPr>
            <a:spLocks noGrp="1"/>
          </p:cNvSpPr>
          <p:nvPr>
            <p:ph type="title"/>
          </p:nvPr>
        </p:nvSpPr>
        <p:spPr>
          <a:xfrm>
            <a:off x="1078158" y="2100942"/>
            <a:ext cx="5716339" cy="2290607"/>
          </a:xfrm>
        </p:spPr>
        <p:txBody>
          <a:bodyPr anchor="b"/>
          <a:lstStyle>
            <a:lvl1pPr algn="ct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5"/>
          </p:nvPr>
        </p:nvSpPr>
        <p:spPr>
          <a:xfrm>
            <a:off x="1078157" y="4698173"/>
            <a:ext cx="5716339" cy="658674"/>
          </a:xfrm>
        </p:spPr>
        <p:txBody>
          <a:bodyPr>
            <a:normAutofit/>
          </a:bodyPr>
          <a:lstStyle>
            <a:lvl1pPr marL="0" indent="0" algn="ctr">
              <a:buNone/>
              <a:defRPr lang="en-US" sz="2000" kern="1200" dirty="0" smtClean="0">
                <a:solidFill>
                  <a:schemeClr val="bg1"/>
                </a:solidFill>
                <a:latin typeface="+mn-lt"/>
                <a:ea typeface="+mn-ea"/>
                <a:cs typeface="+mn-cs"/>
              </a:defRPr>
            </a:lvl1pPr>
            <a:lvl2pPr marL="274320" indent="0">
              <a:buNone/>
              <a:defRPr/>
            </a:lvl2pPr>
          </a:lstStyle>
          <a:p>
            <a:pPr lvl="0"/>
            <a:r>
              <a:rPr lang="en-US"/>
              <a:t>Click to edit Master text styles</a:t>
            </a:r>
            <a:endParaRPr lang="en-US"/>
          </a:p>
        </p:txBody>
      </p:sp>
      <p:sp>
        <p:nvSpPr>
          <p:cNvPr id="22" name="Picture Placeholder 21"/>
          <p:cNvSpPr>
            <a:spLocks noGrp="1"/>
          </p:cNvSpPr>
          <p:nvPr>
            <p:ph type="pic" sz="quarter" idx="13"/>
          </p:nvPr>
        </p:nvSpPr>
        <p:spPr>
          <a:xfrm>
            <a:off x="7419974" y="621784"/>
            <a:ext cx="1989495" cy="2843222"/>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7" name="Picture Placeholder 21"/>
          <p:cNvSpPr>
            <a:spLocks noGrp="1"/>
          </p:cNvSpPr>
          <p:nvPr>
            <p:ph type="pic" sz="quarter" idx="16"/>
          </p:nvPr>
        </p:nvSpPr>
        <p:spPr>
          <a:xfrm>
            <a:off x="9570334" y="627380"/>
            <a:ext cx="1980056" cy="2837626"/>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Picture Placeholder 23"/>
          <p:cNvSpPr>
            <a:spLocks noGrp="1"/>
          </p:cNvSpPr>
          <p:nvPr>
            <p:ph type="pic" sz="quarter" idx="14"/>
          </p:nvPr>
        </p:nvSpPr>
        <p:spPr>
          <a:xfrm>
            <a:off x="7432093" y="3636193"/>
            <a:ext cx="4123320" cy="2594427"/>
          </a:xfrm>
        </p:spPr>
        <p:txBody>
          <a:bodyPr vert="horz" wrap="square" lIns="91440" tIns="45720" rIns="91440" bIns="45720" numCol="1" rtlCol="0" anchor="t" anchorCtr="0" compatLnSpc="1">
            <a:norm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Date Placeholder 17"/>
          <p:cNvSpPr>
            <a:spLocks noGrp="1"/>
          </p:cNvSpPr>
          <p:nvPr>
            <p:ph type="dt" sz="half" idx="2"/>
          </p:nvPr>
        </p:nvSpPr>
        <p:spPr>
          <a:xfrm>
            <a:off x="3205163" y="493713"/>
            <a:ext cx="1555750" cy="527050"/>
          </a:xfrm>
          <a:prstGeom prst="rect">
            <a:avLst/>
          </a:prstGeom>
        </p:spPr>
        <p:txBody>
          <a:bodyPr vert="horz" lIns="91440" tIns="45720" rIns="91440" bIns="45720" rtlCol="0" anchor="b"/>
          <a:lstStyle>
            <a:lvl1pPr algn="ctr" defTabSz="914400">
              <a:defRPr sz="130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Closing">
    <p:bg>
      <p:bgPr>
        <a:solidFill>
          <a:schemeClr val="bg1"/>
        </a:solidFill>
        <a:effectLst/>
      </p:bgPr>
    </p:bg>
    <p:spTree>
      <p:nvGrpSpPr>
        <p:cNvPr id="1" name=""/>
        <p:cNvGrpSpPr/>
        <p:nvPr/>
      </p:nvGrpSpPr>
      <p:grpSpPr>
        <a:xfrm>
          <a:off x="0" y="0"/>
          <a:ext cx="0" cy="0"/>
          <a:chOff x="0" y="0"/>
          <a:chExt cx="0" cy="0"/>
        </a:xfrm>
      </p:grpSpPr>
      <p:sp>
        <p:nvSpPr>
          <p:cNvPr id="3" name="Rectangle 1" descr="&quot;&quot;"/>
          <p:cNvSpPr/>
          <p:nvPr/>
        </p:nvSpPr>
        <p:spPr>
          <a:xfrm>
            <a:off x="936625" y="941388"/>
            <a:ext cx="5453063" cy="4975225"/>
          </a:xfrm>
          <a:prstGeom prst="rect">
            <a:avLst/>
          </a:prstGeom>
          <a:solidFill>
            <a:schemeClr val="tx1">
              <a:lumMod val="75000"/>
              <a:lumOff val="25000"/>
            </a:schemeClr>
          </a:solidFill>
          <a:ln w="6350" cap="sq" cmpd="sng" algn="ctr">
            <a:noFill/>
            <a:prstDash val="solid"/>
            <a:miter lim="800000"/>
          </a:ln>
          <a:effectLst/>
        </p:spPr>
      </p:sp>
      <p:sp>
        <p:nvSpPr>
          <p:cNvPr id="5" name="Rectangle 2"/>
          <p:cNvSpPr/>
          <p:nvPr/>
        </p:nvSpPr>
        <p:spPr>
          <a:xfrm>
            <a:off x="1103271" y="1106424"/>
            <a:ext cx="5120640" cy="4645152"/>
          </a:xfrm>
          <a:prstGeom prst="rect">
            <a:avLst/>
          </a:prstGeom>
          <a:noFill/>
          <a:ln w="6350" cap="sq" cmpd="sng" algn="ctr">
            <a:solidFill>
              <a:schemeClr val="bg1"/>
            </a:solidFill>
            <a:prstDash val="solid"/>
            <a:miter lim="800000"/>
          </a:ln>
          <a:effectLst>
            <a:softEdge rad="0"/>
          </a:effectLst>
        </p:spPr>
      </p:sp>
      <p:sp>
        <p:nvSpPr>
          <p:cNvPr id="20" name="Picture Placeholder 19"/>
          <p:cNvSpPr>
            <a:spLocks noGrp="1"/>
          </p:cNvSpPr>
          <p:nvPr>
            <p:ph type="pic" sz="quarter" idx="14"/>
          </p:nvPr>
        </p:nvSpPr>
        <p:spPr>
          <a:xfrm>
            <a:off x="0" y="0"/>
            <a:ext cx="12192000" cy="6858000"/>
          </a:xfrm>
          <a:custGeom>
            <a:avLst/>
            <a:gdLst>
              <a:gd name="connsiteX0" fmla="*/ 937329 w 12192000"/>
              <a:gd name="connsiteY0" fmla="*/ 941695 h 6858000"/>
              <a:gd name="connsiteX1" fmla="*/ 937329 w 12192000"/>
              <a:gd name="connsiteY1" fmla="*/ 5916305 h 6858000"/>
              <a:gd name="connsiteX2" fmla="*/ 6389856 w 12192000"/>
              <a:gd name="connsiteY2" fmla="*/ 5916305 h 6858000"/>
              <a:gd name="connsiteX3" fmla="*/ 6389856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37329" y="941695"/>
                </a:moveTo>
                <a:lnTo>
                  <a:pt x="937329" y="5916305"/>
                </a:lnTo>
                <a:lnTo>
                  <a:pt x="6389856" y="5916305"/>
                </a:lnTo>
                <a:lnTo>
                  <a:pt x="6389856" y="941695"/>
                </a:lnTo>
                <a:close/>
                <a:moveTo>
                  <a:pt x="0" y="0"/>
                </a:moveTo>
                <a:lnTo>
                  <a:pt x="12192000" y="0"/>
                </a:lnTo>
                <a:lnTo>
                  <a:pt x="12192000" y="6858000"/>
                </a:lnTo>
                <a:lnTo>
                  <a:pt x="0" y="6858000"/>
                </a:lnTo>
                <a:close/>
              </a:path>
            </a:pathLst>
          </a:custGeom>
        </p:spPr>
        <p:txBody>
          <a:bodyPr vert="horz" wrap="square" lIns="91440" tIns="45720" rIns="91440" bIns="45720" numCol="1" rtlCol="0" anchor="t" anchorCtr="0" compatLnSpc="1">
            <a:noAutofit/>
          </a:bodyPr>
          <a:lstStyle/>
          <a:p>
            <a:pPr marL="182880" marR="0" lvl="0" indent="-182880" algn="l" defTabSz="914400" rtl="0" eaLnBrk="0" fontAlgn="base" latinLnBrk="0" hangingPunct="0">
              <a:lnSpc>
                <a:spcPct val="100000"/>
              </a:lnSpc>
              <a:spcBef>
                <a:spcPts val="900"/>
              </a:spcBef>
              <a:spcAft>
                <a:spcPct val="0"/>
              </a:spcAft>
              <a:buClr>
                <a:srgbClr val="262626"/>
              </a:buClr>
              <a:buSzTx/>
              <a:buFont typeface="Garamond" panose="02020404030301010803" pitchFamily="18" charset="0"/>
              <a:buChar char="◦"/>
              <a:defRPr/>
            </a:pPr>
            <a:r>
              <a:rPr kumimoji="0" lang="en-US" sz="1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1357950" y="2197853"/>
            <a:ext cx="4633415" cy="851219"/>
          </a:xfrm>
        </p:spPr>
        <p:txBody>
          <a:bodyPr/>
          <a:lstStyle>
            <a:lvl1pPr algn="ctr">
              <a:defRPr>
                <a:solidFill>
                  <a:schemeClr val="bg1"/>
                </a:solidFill>
              </a:defRPr>
            </a:lvl1pPr>
          </a:lstStyle>
          <a:p>
            <a:r>
              <a:rPr lang="en-US"/>
              <a:t>Click to edit Master title style</a:t>
            </a:r>
            <a:endParaRPr lang="en-US" dirty="0"/>
          </a:p>
        </p:txBody>
      </p:sp>
      <p:sp>
        <p:nvSpPr>
          <p:cNvPr id="4" name="Content Placeholder 3"/>
          <p:cNvSpPr>
            <a:spLocks noGrp="1"/>
          </p:cNvSpPr>
          <p:nvPr>
            <p:ph sz="quarter" idx="16"/>
          </p:nvPr>
        </p:nvSpPr>
        <p:spPr>
          <a:xfrm>
            <a:off x="1357313" y="3308350"/>
            <a:ext cx="4633912" cy="2141632"/>
          </a:xfrm>
        </p:spPr>
        <p:txBody>
          <a:bodyPr/>
          <a:lstStyle>
            <a:lvl1pPr marL="0" indent="0" algn="ctr">
              <a:buNone/>
              <a:defRPr baseline="0">
                <a:solidFill>
                  <a:schemeClr val="bg1"/>
                </a:solidFill>
              </a:defRPr>
            </a:lvl1pPr>
            <a:lvl2pPr marL="274320" indent="0" algn="ctr">
              <a:buNone/>
              <a:defRPr baseline="0">
                <a:solidFill>
                  <a:schemeClr val="bg1"/>
                </a:solidFill>
              </a:defRPr>
            </a:lvl2pPr>
            <a:lvl3pPr marL="548640" indent="0">
              <a:buNone/>
              <a:defRPr>
                <a:solidFill>
                  <a:schemeClr val="bg1"/>
                </a:solidFill>
              </a:defRPr>
            </a:lvl3pPr>
            <a:lvl4pPr marL="822960" indent="0">
              <a:buNone/>
              <a:defRPr>
                <a:solidFill>
                  <a:schemeClr val="bg1"/>
                </a:solidFill>
              </a:defRPr>
            </a:lvl4pPr>
            <a:lvl5pPr marL="1097280" indent="0">
              <a:buNone/>
              <a:defRPr>
                <a:solidFill>
                  <a:schemeClr val="bg1"/>
                </a:solidFill>
              </a:defRPr>
            </a:lvl5pPr>
          </a:lstStyle>
          <a:p>
            <a:pPr lvl="0"/>
            <a:r>
              <a:rPr lang="en-US"/>
              <a:t>Click to edit Master text styles</a:t>
            </a:r>
            <a:endParaRPr lang="en-US"/>
          </a:p>
          <a:p>
            <a:pPr lvl="1"/>
            <a:r>
              <a:rPr lang="en-US"/>
              <a:t>Second level</a:t>
            </a:r>
            <a:endParaRPr lang="en-US"/>
          </a:p>
        </p:txBody>
      </p:sp>
      <p:sp>
        <p:nvSpPr>
          <p:cNvPr id="10" name="Date Placeholder 7"/>
          <p:cNvSpPr>
            <a:spLocks noGrp="1"/>
          </p:cNvSpPr>
          <p:nvPr>
            <p:ph type="dt" sz="half" idx="2"/>
          </p:nvPr>
        </p:nvSpPr>
        <p:spPr>
          <a:xfrm>
            <a:off x="2292350" y="1162050"/>
            <a:ext cx="2743200" cy="255588"/>
          </a:xfrm>
          <a:prstGeom prst="rect">
            <a:avLst/>
          </a:prstGeom>
        </p:spPr>
        <p:txBody>
          <a:bodyPr vert="horz" lIns="91440" tIns="45720" rIns="91440" bIns="45720" rtlCol="0" anchor="b"/>
          <a:lstStyle>
            <a:lvl1pPr algn="ct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
        <p:nvSpPr>
          <p:cNvPr id="11" name="Footer Placeholder 8"/>
          <p:cNvSpPr>
            <a:spLocks noGrp="1"/>
          </p:cNvSpPr>
          <p:nvPr>
            <p:ph type="ftr" sz="quarter" idx="3"/>
          </p:nvPr>
        </p:nvSpPr>
        <p:spPr>
          <a:xfrm>
            <a:off x="1357313" y="5472113"/>
            <a:ext cx="4637088" cy="257175"/>
          </a:xfrm>
          <a:prstGeom prst="rect">
            <a:avLst/>
          </a:prstGeom>
        </p:spPr>
        <p:txBody>
          <a:bodyPr vert="horz" lIns="91440" tIns="45720" rIns="91440" bIns="45720" rtlCol="0" anchor="b"/>
          <a:lstStyle>
            <a:lvl1pPr algn="ct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useBgFill="1">
        <p:nvSpPr>
          <p:cNvPr id="9" name="Rectangle 8"/>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475" y="374650"/>
            <a:ext cx="11449050" cy="6108700"/>
          </a:xfrm>
          <a:prstGeom prst="rect">
            <a:avLst/>
          </a:prstGeom>
          <a:noFill/>
          <a:ln w="6350" cap="sq" cmpd="sng" algn="ctr">
            <a:solidFill>
              <a:schemeClr val="tx1">
                <a:lumMod val="85000"/>
                <a:lumOff val="15000"/>
              </a:schemeClr>
            </a:solidFill>
            <a:prstDash val="solid"/>
            <a:miter lim="800000"/>
          </a:ln>
          <a:effectLst/>
        </p:spPr>
      </p:sp>
      <p:sp>
        <p:nvSpPr>
          <p:cNvPr id="1031" name="Title Placeholder 1"/>
          <p:cNvSpPr>
            <a:spLocks noGrp="1"/>
          </p:cNvSpPr>
          <p:nvPr>
            <p:ph type="title"/>
          </p:nvPr>
        </p:nvSpPr>
        <p:spPr>
          <a:xfrm>
            <a:off x="1066800" y="642938"/>
            <a:ext cx="10058400" cy="1371600"/>
          </a:xfrm>
          <a:prstGeom prst="rect">
            <a:avLst/>
          </a:prstGeom>
          <a:noFill/>
          <a:ln w="9525">
            <a:noFill/>
          </a:ln>
        </p:spPr>
        <p:txBody>
          <a:bodyPr anchor="ctr" anchorCtr="0"/>
          <a:p>
            <a:pPr lvl="0"/>
            <a:r>
              <a:rPr lang="en-US" altLang="el-GR" dirty="0"/>
              <a:t>Click to edit Master title style</a:t>
            </a:r>
            <a:endParaRPr lang="en-US" altLang="el-GR" dirty="0"/>
          </a:p>
        </p:txBody>
      </p:sp>
      <p:sp>
        <p:nvSpPr>
          <p:cNvPr id="1032" name="Text Placeholder 2"/>
          <p:cNvSpPr>
            <a:spLocks noGrp="1"/>
          </p:cNvSpPr>
          <p:nvPr>
            <p:ph type="body" idx="1"/>
          </p:nvPr>
        </p:nvSpPr>
        <p:spPr>
          <a:xfrm>
            <a:off x="1066800" y="2103438"/>
            <a:ext cx="10058400" cy="3849687"/>
          </a:xfrm>
          <a:prstGeom prst="rect">
            <a:avLst/>
          </a:prstGeom>
          <a:noFill/>
          <a:ln w="9525">
            <a:noFill/>
          </a:ln>
        </p:spPr>
        <p:txBody>
          <a:bodyPr/>
          <a:p>
            <a:pPr lvl="0"/>
            <a:r>
              <a:rPr lang="en-US" altLang="el-GR" dirty="0"/>
              <a:t>Click to edit Master text styles</a:t>
            </a:r>
            <a:endParaRPr lang="en-US" altLang="el-GR" dirty="0"/>
          </a:p>
          <a:p>
            <a:pPr lvl="1"/>
            <a:r>
              <a:rPr lang="en-US" altLang="el-GR" dirty="0"/>
              <a:t>Second level</a:t>
            </a:r>
            <a:endParaRPr lang="en-US" altLang="el-GR" dirty="0"/>
          </a:p>
          <a:p>
            <a:pPr lvl="2"/>
            <a:r>
              <a:rPr lang="en-US" altLang="el-GR" dirty="0"/>
              <a:t>Third level</a:t>
            </a:r>
            <a:endParaRPr lang="en-US" altLang="el-GR" dirty="0"/>
          </a:p>
          <a:p>
            <a:pPr lvl="3"/>
            <a:r>
              <a:rPr lang="en-US" altLang="el-GR" dirty="0"/>
              <a:t>Fourth level</a:t>
            </a:r>
            <a:endParaRPr lang="en-US" altLang="el-GR" dirty="0"/>
          </a:p>
          <a:p>
            <a:pPr lvl="4"/>
            <a:r>
              <a:rPr lang="en-US" altLang="el-GR" dirty="0"/>
              <a:t>Fifth level</a:t>
            </a:r>
            <a:endParaRPr lang="en-US" altLang="el-GR" dirty="0"/>
          </a:p>
        </p:txBody>
      </p:sp>
      <p:sp>
        <p:nvSpPr>
          <p:cNvPr id="4" name="Date Placeholder 3"/>
          <p:cNvSpPr>
            <a:spLocks noGrp="1"/>
          </p:cNvSpPr>
          <p:nvPr>
            <p:ph type="dt" sz="half" idx="2"/>
          </p:nvPr>
        </p:nvSpPr>
        <p:spPr>
          <a:xfrm>
            <a:off x="7256463" y="6035675"/>
            <a:ext cx="2894013" cy="365125"/>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tx1">
                    <a:lumMod val="75000"/>
                    <a:lumOff val="25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1066800" y="6035675"/>
            <a:ext cx="5816600" cy="365125"/>
          </a:xfrm>
          <a:prstGeom prst="rect">
            <a:avLst/>
          </a:prstGeom>
        </p:spPr>
        <p:txBody>
          <a:bodyPr vert="horz" lIns="91440" tIns="45720" rIns="91440" bIns="45720" rtlCol="0" anchor="b"/>
          <a:lstStyle>
            <a:lvl1pPr algn="l" eaLnBrk="1" fontAlgn="auto" hangingPunct="1">
              <a:spcBef>
                <a:spcPts val="0"/>
              </a:spcBef>
              <a:spcAft>
                <a:spcPts val="0"/>
              </a:spcAft>
              <a:defRPr sz="1000">
                <a:solidFill>
                  <a:schemeClr val="tx1">
                    <a:lumMod val="85000"/>
                    <a:lumOff val="1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10287000" y="6035675"/>
            <a:ext cx="838200" cy="365125"/>
          </a:xfrm>
          <a:prstGeom prst="rect">
            <a:avLst/>
          </a:prstGeom>
        </p:spPr>
        <p:txBody>
          <a:bodyPr vert="horz" lIns="91440" tIns="45720" rIns="91440" bIns="45720" rtlCol="0" anchor="b"/>
          <a:lstStyle>
            <a:lvl1pPr algn="r">
              <a:defRPr sz="1000">
                <a:solidFill>
                  <a:srgbClr val="404040"/>
                </a:solidFill>
              </a:defRPr>
            </a:lvl1pPr>
          </a:lstStyle>
          <a:p>
            <a:pPr lvl="0" eaLnBrk="1" hangingPunct="1">
              <a:buNone/>
            </a:pPr>
            <a:fld id="{9A0DB2DC-4C9A-4742-B13C-FB6460FD3503}" type="slidenum">
              <a:rPr lang="en-US" dirty="0">
                <a:latin typeface="Garamond" panose="02020404030301010803" pitchFamily="18" charset="0"/>
              </a:rPr>
            </a:fld>
            <a:endParaRPr lang="en-US" dirty="0">
              <a:latin typeface="Garamond" panose="02020404030301010803"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rtl="0" eaLnBrk="0" fontAlgn="base" hangingPunct="0">
        <a:lnSpc>
          <a:spcPct val="90000"/>
        </a:lnSpc>
        <a:spcBef>
          <a:spcPct val="0"/>
        </a:spcBef>
        <a:spcAft>
          <a:spcPct val="0"/>
        </a:spcAft>
        <a:defRPr lang="en-US" sz="4800" kern="1200" dirty="0">
          <a:solidFill>
            <a:srgbClr val="262626"/>
          </a:solidFill>
          <a:latin typeface="+mj-lt"/>
          <a:ea typeface="+mn-ea"/>
          <a:cs typeface="+mn-cs"/>
        </a:defRPr>
      </a:lvl1pPr>
      <a:lvl2pPr algn="l" rtl="0" eaLnBrk="0" fontAlgn="base" hangingPunct="0">
        <a:lnSpc>
          <a:spcPct val="90000"/>
        </a:lnSpc>
        <a:spcBef>
          <a:spcPct val="0"/>
        </a:spcBef>
        <a:spcAft>
          <a:spcPct val="0"/>
        </a:spcAft>
        <a:defRPr sz="4800">
          <a:solidFill>
            <a:srgbClr val="262626"/>
          </a:solidFill>
          <a:latin typeface="Garamond" panose="02020404030301010803" pitchFamily="18" charset="0"/>
        </a:defRPr>
      </a:lvl2pPr>
      <a:lvl3pPr algn="l" rtl="0" eaLnBrk="0" fontAlgn="base" hangingPunct="0">
        <a:lnSpc>
          <a:spcPct val="90000"/>
        </a:lnSpc>
        <a:spcBef>
          <a:spcPct val="0"/>
        </a:spcBef>
        <a:spcAft>
          <a:spcPct val="0"/>
        </a:spcAft>
        <a:defRPr sz="4800">
          <a:solidFill>
            <a:srgbClr val="262626"/>
          </a:solidFill>
          <a:latin typeface="Garamond" panose="02020404030301010803" pitchFamily="18" charset="0"/>
        </a:defRPr>
      </a:lvl3pPr>
      <a:lvl4pPr algn="l" rtl="0" eaLnBrk="0" fontAlgn="base" hangingPunct="0">
        <a:lnSpc>
          <a:spcPct val="90000"/>
        </a:lnSpc>
        <a:spcBef>
          <a:spcPct val="0"/>
        </a:spcBef>
        <a:spcAft>
          <a:spcPct val="0"/>
        </a:spcAft>
        <a:defRPr sz="4800">
          <a:solidFill>
            <a:srgbClr val="262626"/>
          </a:solidFill>
          <a:latin typeface="Garamond" panose="02020404030301010803" pitchFamily="18" charset="0"/>
        </a:defRPr>
      </a:lvl4pPr>
      <a:lvl5pPr algn="l" rtl="0" eaLnBrk="0" fontAlgn="base" hangingPunct="0">
        <a:lnSpc>
          <a:spcPct val="90000"/>
        </a:lnSpc>
        <a:spcBef>
          <a:spcPct val="0"/>
        </a:spcBef>
        <a:spcAft>
          <a:spcPct val="0"/>
        </a:spcAft>
        <a:defRPr sz="4800">
          <a:solidFill>
            <a:srgbClr val="262626"/>
          </a:solidFill>
          <a:latin typeface="Garamond" panose="02020404030301010803" pitchFamily="18" charset="0"/>
        </a:defRPr>
      </a:lvl5pPr>
      <a:lvl6pPr marL="457200" algn="l" rtl="0" fontAlgn="base">
        <a:lnSpc>
          <a:spcPct val="90000"/>
        </a:lnSpc>
        <a:spcBef>
          <a:spcPct val="0"/>
        </a:spcBef>
        <a:spcAft>
          <a:spcPct val="0"/>
        </a:spcAft>
        <a:defRPr sz="4800">
          <a:solidFill>
            <a:srgbClr val="262626"/>
          </a:solidFill>
          <a:latin typeface="Garamond" panose="02020404030301010803" pitchFamily="18" charset="0"/>
        </a:defRPr>
      </a:lvl6pPr>
      <a:lvl7pPr marL="914400" algn="l" rtl="0" fontAlgn="base">
        <a:lnSpc>
          <a:spcPct val="90000"/>
        </a:lnSpc>
        <a:spcBef>
          <a:spcPct val="0"/>
        </a:spcBef>
        <a:spcAft>
          <a:spcPct val="0"/>
        </a:spcAft>
        <a:defRPr sz="4800">
          <a:solidFill>
            <a:srgbClr val="262626"/>
          </a:solidFill>
          <a:latin typeface="Garamond" panose="02020404030301010803" pitchFamily="18" charset="0"/>
        </a:defRPr>
      </a:lvl7pPr>
      <a:lvl8pPr marL="1371600" algn="l" rtl="0" fontAlgn="base">
        <a:lnSpc>
          <a:spcPct val="90000"/>
        </a:lnSpc>
        <a:spcBef>
          <a:spcPct val="0"/>
        </a:spcBef>
        <a:spcAft>
          <a:spcPct val="0"/>
        </a:spcAft>
        <a:defRPr sz="4800">
          <a:solidFill>
            <a:srgbClr val="262626"/>
          </a:solidFill>
          <a:latin typeface="Garamond" panose="02020404030301010803" pitchFamily="18" charset="0"/>
        </a:defRPr>
      </a:lvl8pPr>
      <a:lvl9pPr marL="1828800" algn="l" rtl="0" fontAlgn="base">
        <a:lnSpc>
          <a:spcPct val="90000"/>
        </a:lnSpc>
        <a:spcBef>
          <a:spcPct val="0"/>
        </a:spcBef>
        <a:spcAft>
          <a:spcPct val="0"/>
        </a:spcAft>
        <a:defRPr sz="4800">
          <a:solidFill>
            <a:srgbClr val="262626"/>
          </a:solidFill>
          <a:latin typeface="Garamond" panose="02020404030301010803" pitchFamily="18" charset="0"/>
        </a:defRPr>
      </a:lvl9pPr>
    </p:titleStyle>
    <p:bodyStyle>
      <a:lvl1pPr marL="182880" indent="-182880" algn="l" rtl="0" eaLnBrk="0" fontAlgn="base" hangingPunct="0">
        <a:spcBef>
          <a:spcPts val="900"/>
        </a:spcBef>
        <a:spcAft>
          <a:spcPct val="0"/>
        </a:spcAft>
        <a:buClr>
          <a:srgbClr val="262626"/>
        </a:buClr>
        <a:buFont typeface="Garamond" panose="02020404030301010803" pitchFamily="18" charset="0"/>
        <a:buChar char="◦"/>
        <a:defRPr kern="1200">
          <a:solidFill>
            <a:schemeClr val="tx1"/>
          </a:solidFill>
          <a:latin typeface="+mn-lt"/>
          <a:ea typeface="+mn-ea"/>
          <a:cs typeface="+mn-cs"/>
        </a:defRPr>
      </a:lvl1pPr>
      <a:lvl2pPr marL="457200" indent="-182880" algn="l" rtl="0" eaLnBrk="0" fontAlgn="base" hangingPunct="0">
        <a:spcBef>
          <a:spcPts val="500"/>
        </a:spcBef>
        <a:spcAft>
          <a:spcPct val="0"/>
        </a:spcAft>
        <a:buClr>
          <a:srgbClr val="262626"/>
        </a:buClr>
        <a:buFont typeface="Garamond" panose="02020404030301010803" pitchFamily="18" charset="0"/>
        <a:buChar char="◦"/>
        <a:defRPr sz="1600" kern="1200">
          <a:solidFill>
            <a:schemeClr val="tx1"/>
          </a:solidFill>
          <a:latin typeface="+mn-lt"/>
          <a:ea typeface="+mn-ea"/>
          <a:cs typeface="+mn-cs"/>
        </a:defRPr>
      </a:lvl2pPr>
      <a:lvl3pPr marL="730250" indent="-182880" algn="l" rtl="0" eaLnBrk="0" fontAlgn="base" hangingPunct="0">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3pPr>
      <a:lvl4pPr marL="1005205" indent="-182880" algn="l" rtl="0" eaLnBrk="0" fontAlgn="base" hangingPunct="0">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4pPr>
      <a:lvl5pPr marL="1279525" indent="-182880" algn="l" rtl="0" eaLnBrk="0" fontAlgn="base" hangingPunct="0">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5pPr>
      <a:lvl6pPr marL="160020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6pPr>
      <a:lvl7pPr marL="189992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7pPr>
      <a:lvl8pPr marL="220027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8pPr>
      <a:lvl9pPr marL="249999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hyperlink" Target="https://youtu.be/6DBapzSz3eQ"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628775" y="1893888"/>
            <a:ext cx="8934450" cy="2438400"/>
          </a:xfrm>
        </p:spPr>
        <p:txBody>
          <a:bodyPr vert="horz" wrap="square" lIns="91440" tIns="45720" rIns="91440" bIns="45720" numCol="1" rtlCol="0" anchor="ctr" anchorCtr="0" compatLnSpc="1"/>
          <a:p>
            <a:pPr eaLnBrk="1" hangingPunct="1">
              <a:buClrTx/>
              <a:buSzTx/>
              <a:buFontTx/>
              <a:buNone/>
            </a:pPr>
            <a:r>
              <a:rPr lang="el-GR" altLang="x-none" sz="5400" kern="1200" dirty="0">
                <a:solidFill>
                  <a:srgbClr val="262626"/>
                </a:solidFill>
                <a:latin typeface="+mj-lt"/>
                <a:ea typeface="+mn-ea"/>
                <a:cs typeface="+mn-cs"/>
              </a:rPr>
              <a:t>Ανιχνεύοντας τον ρευστό ρατσισμό σε κείμενα διεθνών οργανισμών</a:t>
            </a:r>
            <a:endParaRPr lang="en-US" sz="5400" kern="1200" dirty="0">
              <a:solidFill>
                <a:srgbClr val="262626"/>
              </a:solidFill>
              <a:latin typeface="+mj-lt"/>
              <a:ea typeface="+mn-ea"/>
              <a:cs typeface="+mn-cs"/>
            </a:endParaRPr>
          </a:p>
        </p:txBody>
      </p:sp>
      <p:sp>
        <p:nvSpPr>
          <p:cNvPr id="3" name="Subtitle 2"/>
          <p:cNvSpPr>
            <a:spLocks noGrp="1"/>
          </p:cNvSpPr>
          <p:nvPr>
            <p:ph type="subTitle" idx="1"/>
          </p:nvPr>
        </p:nvSpPr>
        <p:spPr>
          <a:xfrm>
            <a:off x="1628775" y="4116388"/>
            <a:ext cx="8937625" cy="1131888"/>
          </a:xfrm>
        </p:spPr>
        <p:txBody>
          <a:bodyPr vert="horz" wrap="square" lIns="91440" tIns="45720" rIns="91440" bIns="45720" numCol="1" rtlCol="0" anchor="t" anchorCtr="0" compatLnSpc="1"/>
          <a:p>
            <a:pPr eaLnBrk="1" hangingPunct="1">
              <a:spcBef>
                <a:spcPct val="0"/>
              </a:spcBef>
              <a:buClr>
                <a:srgbClr val="262626"/>
              </a:buClr>
              <a:buSzTx/>
            </a:pPr>
            <a:r>
              <a:rPr lang="el-GR" altLang="x-none" sz="1700" kern="1200" dirty="0">
                <a:solidFill>
                  <a:srgbClr val="0D0D0D"/>
                </a:solidFill>
                <a:latin typeface="Times New Roman" panose="02020603050405020304" pitchFamily="18" charset="0"/>
                <a:ea typeface="+mn-ea"/>
                <a:cs typeface="Times New Roman" panose="02020603050405020304" pitchFamily="18" charset="0"/>
              </a:rPr>
              <a:t>Κόνιαρη Μαρία (1104214)</a:t>
            </a:r>
            <a:endParaRPr lang="el-GR" altLang="x-none" sz="1700" kern="1200" dirty="0">
              <a:solidFill>
                <a:srgbClr val="0D0D0D"/>
              </a:solidFill>
              <a:latin typeface="Times New Roman" panose="02020603050405020304" pitchFamily="18" charset="0"/>
              <a:ea typeface="+mn-ea"/>
              <a:cs typeface="Times New Roman" panose="02020603050405020304" pitchFamily="18" charset="0"/>
            </a:endParaRPr>
          </a:p>
          <a:p>
            <a:pPr eaLnBrk="1" hangingPunct="1">
              <a:spcBef>
                <a:spcPct val="0"/>
              </a:spcBef>
              <a:buClr>
                <a:srgbClr val="262626"/>
              </a:buClr>
              <a:buSzTx/>
            </a:pPr>
            <a:r>
              <a:rPr lang="el-GR" altLang="x-none" sz="1700" kern="1200" dirty="0">
                <a:solidFill>
                  <a:srgbClr val="0D0D0D"/>
                </a:solidFill>
                <a:latin typeface="Times New Roman" panose="02020603050405020304" pitchFamily="18" charset="0"/>
                <a:ea typeface="+mn-ea"/>
                <a:cs typeface="Times New Roman" panose="02020603050405020304" pitchFamily="18" charset="0"/>
              </a:rPr>
              <a:t>Διδάσκων</a:t>
            </a:r>
            <a:r>
              <a:rPr sz="1700" kern="1200" dirty="0">
                <a:solidFill>
                  <a:srgbClr val="0D0D0D"/>
                </a:solidFill>
                <a:latin typeface="Times New Roman" panose="02020603050405020304" pitchFamily="18" charset="0"/>
                <a:ea typeface="+mn-ea"/>
                <a:cs typeface="Times New Roman" panose="02020603050405020304" pitchFamily="18" charset="0"/>
              </a:rPr>
              <a:t>: </a:t>
            </a:r>
            <a:r>
              <a:rPr lang="el-GR" altLang="x-none" sz="1700" kern="1200" dirty="0">
                <a:solidFill>
                  <a:srgbClr val="0D0D0D"/>
                </a:solidFill>
                <a:latin typeface="Times New Roman" panose="02020603050405020304" pitchFamily="18" charset="0"/>
                <a:ea typeface="+mn-ea"/>
                <a:cs typeface="Times New Roman" panose="02020603050405020304" pitchFamily="18" charset="0"/>
              </a:rPr>
              <a:t>Α. Αρχάκης</a:t>
            </a:r>
            <a:endParaRPr lang="el-GR" altLang="x-none" sz="1700" kern="1200" dirty="0">
              <a:solidFill>
                <a:srgbClr val="0D0D0D"/>
              </a:solidFill>
              <a:latin typeface="Times New Roman" panose="02020603050405020304" pitchFamily="18" charset="0"/>
              <a:ea typeface="+mn-ea"/>
              <a:cs typeface="Times New Roman" panose="02020603050405020304" pitchFamily="18" charset="0"/>
            </a:endParaRPr>
          </a:p>
          <a:p>
            <a:pPr eaLnBrk="1" hangingPunct="1">
              <a:spcBef>
                <a:spcPct val="0"/>
              </a:spcBef>
              <a:buClr>
                <a:srgbClr val="262626"/>
              </a:buClr>
              <a:buSzTx/>
            </a:pPr>
            <a:r>
              <a:rPr lang="el-GR" altLang="x-none" sz="1700" i="1" kern="1200" dirty="0">
                <a:solidFill>
                  <a:srgbClr val="0D0D0D"/>
                </a:solidFill>
                <a:latin typeface="Times New Roman" panose="02020603050405020304" pitchFamily="18" charset="0"/>
                <a:ea typeface="+mn-ea"/>
                <a:cs typeface="Times New Roman" panose="02020603050405020304" pitchFamily="18" charset="0"/>
              </a:rPr>
              <a:t>Εφαρμοσμένη Γλωσσολογία</a:t>
            </a:r>
            <a:r>
              <a:rPr sz="1700" i="1" kern="1200" dirty="0">
                <a:solidFill>
                  <a:srgbClr val="0D0D0D"/>
                </a:solidFill>
                <a:latin typeface="Times New Roman" panose="02020603050405020304" pitchFamily="18" charset="0"/>
                <a:ea typeface="+mn-ea"/>
                <a:cs typeface="Times New Roman" panose="02020603050405020304" pitchFamily="18" charset="0"/>
              </a:rPr>
              <a:t>: </a:t>
            </a:r>
            <a:r>
              <a:rPr lang="el-GR" altLang="x-none" sz="1700" i="1" kern="1200" dirty="0">
                <a:solidFill>
                  <a:srgbClr val="0D0D0D"/>
                </a:solidFill>
                <a:latin typeface="Times New Roman" panose="02020603050405020304" pitchFamily="18" charset="0"/>
                <a:ea typeface="+mn-ea"/>
                <a:cs typeface="Times New Roman" panose="02020603050405020304" pitchFamily="18" charset="0"/>
              </a:rPr>
              <a:t>Μεταναστευτικές ταυτότητες και κριτική γλωσσική εκπαίδευση</a:t>
            </a:r>
            <a:endParaRPr lang="el-GR" altLang="x-none" sz="1700" i="1" kern="1200" dirty="0">
              <a:solidFill>
                <a:srgbClr val="0D0D0D"/>
              </a:solidFill>
              <a:latin typeface="Times New Roman" panose="02020603050405020304" pitchFamily="18" charset="0"/>
              <a:ea typeface="+mn-ea"/>
              <a:cs typeface="Times New Roman" panose="02020603050405020304" pitchFamily="18" charset="0"/>
            </a:endParaRPr>
          </a:p>
          <a:p>
            <a:pPr eaLnBrk="1" hangingPunct="1">
              <a:spcBef>
                <a:spcPct val="0"/>
              </a:spcBef>
              <a:buClr>
                <a:srgbClr val="262626"/>
              </a:buClr>
              <a:buSzTx/>
            </a:pPr>
            <a:r>
              <a:rPr lang="el-GR" altLang="x-none" sz="1700" kern="1200" dirty="0">
                <a:solidFill>
                  <a:srgbClr val="0D0D0D"/>
                </a:solidFill>
                <a:latin typeface="Times New Roman" panose="02020603050405020304" pitchFamily="18" charset="0"/>
                <a:ea typeface="+mn-ea"/>
                <a:cs typeface="Times New Roman" panose="02020603050405020304" pitchFamily="18" charset="0"/>
              </a:rPr>
              <a:t>Π.Μ.Σ.</a:t>
            </a:r>
            <a:r>
              <a:rPr sz="1700" kern="1200" dirty="0">
                <a:solidFill>
                  <a:srgbClr val="0D0D0D"/>
                </a:solidFill>
                <a:latin typeface="Times New Roman" panose="02020603050405020304" pitchFamily="18" charset="0"/>
                <a:ea typeface="+mn-ea"/>
                <a:cs typeface="Times New Roman" panose="02020603050405020304" pitchFamily="18" charset="0"/>
              </a:rPr>
              <a:t>: </a:t>
            </a:r>
            <a:r>
              <a:rPr lang="el-GR" altLang="x-none" sz="1700" kern="1200" dirty="0">
                <a:solidFill>
                  <a:srgbClr val="0D0D0D"/>
                </a:solidFill>
                <a:latin typeface="Times New Roman" panose="02020603050405020304" pitchFamily="18" charset="0"/>
                <a:ea typeface="+mn-ea"/>
                <a:cs typeface="Times New Roman" panose="02020603050405020304" pitchFamily="18" charset="0"/>
              </a:rPr>
              <a:t>«Γλωσσολογία</a:t>
            </a:r>
            <a:r>
              <a:rPr sz="1700" kern="1200" dirty="0">
                <a:solidFill>
                  <a:srgbClr val="0D0D0D"/>
                </a:solidFill>
                <a:latin typeface="Times New Roman" panose="02020603050405020304" pitchFamily="18" charset="0"/>
                <a:ea typeface="+mn-ea"/>
                <a:cs typeface="Times New Roman" panose="02020603050405020304" pitchFamily="18" charset="0"/>
              </a:rPr>
              <a:t>: </a:t>
            </a:r>
            <a:r>
              <a:rPr lang="el-GR" altLang="x-none" sz="1700" kern="1200" dirty="0">
                <a:solidFill>
                  <a:srgbClr val="0D0D0D"/>
                </a:solidFill>
                <a:latin typeface="Times New Roman" panose="02020603050405020304" pitchFamily="18" charset="0"/>
                <a:ea typeface="+mn-ea"/>
                <a:cs typeface="Times New Roman" panose="02020603050405020304" pitchFamily="18" charset="0"/>
              </a:rPr>
              <a:t>Γλώσσα και Επικοινωνία»</a:t>
            </a:r>
            <a:endParaRPr lang="el-GR" altLang="x-none" sz="1700" kern="1200" dirty="0">
              <a:solidFill>
                <a:srgbClr val="0D0D0D"/>
              </a:solidFill>
              <a:latin typeface="Times New Roman" panose="02020603050405020304" pitchFamily="18" charset="0"/>
              <a:ea typeface="Times New Roman" panose="02020603050405020304" pitchFamily="18" charset="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itle 1"/>
          <p:cNvSpPr>
            <a:spLocks noGrp="1"/>
          </p:cNvSpPr>
          <p:nvPr>
            <p:ph type="title"/>
          </p:nvPr>
        </p:nvSpPr>
        <p:spPr>
          <a:ln/>
        </p:spPr>
        <p:txBody>
          <a:bodyPr vert="horz" wrap="square" lIns="91440" tIns="45720" rIns="91440" bIns="45720" anchor="ctr" anchorCtr="0"/>
          <a:p>
            <a:pPr eaLnBrk="1" hangingPunct="1"/>
            <a:r>
              <a:rPr lang="el-GR" altLang="el-GR" dirty="0"/>
              <a:t>Α) Δεδομένα </a:t>
            </a:r>
            <a:endParaRPr lang="el-GR" altLang="el-GR" dirty="0"/>
          </a:p>
        </p:txBody>
      </p:sp>
      <p:sp>
        <p:nvSpPr>
          <p:cNvPr id="3" name="Content Placeholder 2"/>
          <p:cNvSpPr>
            <a:spLocks noGrp="1"/>
          </p:cNvSpPr>
          <p:nvPr>
            <p:ph idx="1"/>
          </p:nvPr>
        </p:nvSpPr>
        <p:spPr>
          <a:xfrm>
            <a:off x="1066800" y="2103438"/>
            <a:ext cx="10058400" cy="3849688"/>
          </a:xfrm>
        </p:spPr>
        <p:txBody>
          <a:bodyPr vert="horz" wrap="square" lIns="91440" tIns="45720" rIns="91440" bIns="45720" numCol="1" rtlCol="0" anchor="t" anchorCtr="0" compatLnSpc="1"/>
          <a:p>
            <a:pPr eaLnBrk="1" hangingPunct="1">
              <a:buFont typeface="Wingdings" panose="05000000000000000000" pitchFamily="2" charset="2"/>
              <a:buChar char="ü"/>
            </a:pPr>
            <a:r>
              <a:rPr lang="el-GR" altLang="x-none" sz="2400" dirty="0"/>
              <a:t> 2 πολυτροπικά αφηγηματικά κείμενα από ιστοσελίδες διεθνών οργανισμών</a:t>
            </a:r>
            <a:endParaRPr lang="el-GR" altLang="x-none" sz="2400" dirty="0"/>
          </a:p>
          <a:p>
            <a:pPr eaLnBrk="1" hangingPunct="1">
              <a:buNone/>
            </a:pPr>
            <a:endParaRPr lang="el-GR" altLang="x-none" sz="2400" dirty="0"/>
          </a:p>
          <a:p>
            <a:pPr eaLnBrk="1" hangingPunct="1">
              <a:buFont typeface="Wingdings" panose="05000000000000000000" pitchFamily="2" charset="2"/>
              <a:buChar char="v"/>
            </a:pPr>
            <a:r>
              <a:rPr lang="el-GR" altLang="x-none" sz="2400" dirty="0"/>
              <a:t> </a:t>
            </a:r>
            <a:r>
              <a:rPr lang="el-GR" altLang="x-none" sz="2400" u="sng" dirty="0"/>
              <a:t>Κείμενο Α</a:t>
            </a:r>
            <a:r>
              <a:rPr sz="2400" u="sng" dirty="0"/>
              <a:t>:</a:t>
            </a:r>
            <a:r>
              <a:rPr sz="2400" dirty="0"/>
              <a:t> </a:t>
            </a:r>
            <a:r>
              <a:rPr lang="el-GR" altLang="x-none" sz="2400" dirty="0"/>
              <a:t>παρουσιάζει την ιστορία μιας οικογένειας από τη Συρία και προέρχεται από την ιστοσελίδα της Ύπατης Αρμοστείας του ΟΗΕ για τους Πρόσφυγες</a:t>
            </a:r>
            <a:endParaRPr lang="el-GR" altLang="x-none" sz="2400" dirty="0"/>
          </a:p>
          <a:p>
            <a:pPr eaLnBrk="1" hangingPunct="1">
              <a:buFont typeface="Wingdings" panose="05000000000000000000" pitchFamily="2" charset="2"/>
              <a:buChar char="v"/>
            </a:pPr>
            <a:r>
              <a:rPr lang="el-GR" altLang="x-none" sz="2400" dirty="0"/>
              <a:t> </a:t>
            </a:r>
            <a:r>
              <a:rPr lang="el-GR" altLang="x-none" sz="2400" u="sng" dirty="0"/>
              <a:t>Κείμενο Β</a:t>
            </a:r>
            <a:r>
              <a:rPr sz="2400" u="sng" dirty="0"/>
              <a:t>:</a:t>
            </a:r>
            <a:r>
              <a:rPr sz="2400" dirty="0"/>
              <a:t> </a:t>
            </a:r>
            <a:r>
              <a:rPr lang="el-GR" altLang="x-none" sz="2400" dirty="0"/>
              <a:t>παρουσιάζει την ιστορία ενός πρόσφυγα και προέρχεται από την ιστοσελίδα του Διεθνούς Οργανισμού Μετανάστευσης (ΔΟΜ)</a:t>
            </a:r>
            <a:endParaRPr lang="el-GR" altLang="x-none" sz="2400" dirty="0"/>
          </a:p>
        </p:txBody>
      </p:sp>
      <p:sp>
        <p:nvSpPr>
          <p:cNvPr id="4" name="Slide Number Placeholder 3"/>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6800" y="796925"/>
            <a:ext cx="10058400" cy="955675"/>
          </a:xfrm>
        </p:spPr>
        <p:txBody>
          <a:bodyPr vert="horz" wrap="square" lIns="91440" tIns="45720" rIns="91440" bIns="45720" numCol="1" rtlCol="0" anchor="ctr" anchorCtr="0" compatLnSpc="1"/>
          <a:p>
            <a:pPr eaLnBrk="1" hangingPunct="1">
              <a:buNone/>
            </a:pPr>
            <a:r>
              <a:rPr lang="el-GR" altLang="x-none" sz="4300" dirty="0"/>
              <a:t>Β) Εργαλεία ανάλυσης</a:t>
            </a:r>
            <a:br>
              <a:rPr lang="el-GR" altLang="x-none" sz="4300" dirty="0"/>
            </a:br>
            <a:r>
              <a:rPr lang="el-GR" altLang="x-none" sz="4300" dirty="0"/>
              <a:t> </a:t>
            </a:r>
            <a:endParaRPr lang="el-GR" altLang="x-none" sz="4300" dirty="0"/>
          </a:p>
        </p:txBody>
      </p:sp>
      <p:sp>
        <p:nvSpPr>
          <p:cNvPr id="3" name="Content Placeholder 2"/>
          <p:cNvSpPr>
            <a:spLocks noGrp="1"/>
          </p:cNvSpPr>
          <p:nvPr>
            <p:ph sz="half" idx="1"/>
          </p:nvPr>
        </p:nvSpPr>
        <p:spPr>
          <a:xfrm>
            <a:off x="882650" y="2347913"/>
            <a:ext cx="4664075" cy="2954338"/>
          </a:xfrm>
          <a:ln>
            <a:solidFill>
              <a:schemeClr val="tx1"/>
            </a:solidFill>
          </a:ln>
        </p:spPr>
        <p:txBody>
          <a:bodyPr vert="horz" wrap="square" lIns="91440" tIns="45720" rIns="91440" bIns="45720" numCol="1" rtlCol="0" anchor="t" anchorCtr="0" compatLnSpc="1"/>
          <a:p>
            <a:pPr eaLnBrk="1" hangingPunct="1">
              <a:buClr>
                <a:srgbClr val="262626"/>
              </a:buClr>
              <a:buSzTx/>
              <a:buFont typeface="Wingdings" panose="05000000000000000000" pitchFamily="2" charset="2"/>
              <a:buChar char="q"/>
            </a:pPr>
            <a:r>
              <a:rPr lang="el-GR" altLang="x-none" sz="2400" kern="1200" dirty="0">
                <a:latin typeface="+mn-lt"/>
                <a:ea typeface="+mn-ea"/>
                <a:cs typeface="+mn-cs"/>
              </a:rPr>
              <a:t> </a:t>
            </a:r>
            <a:r>
              <a:rPr lang="el-GR" altLang="x-none" sz="2400" u="sng" kern="1200" dirty="0">
                <a:latin typeface="+mn-lt"/>
                <a:ea typeface="+mn-ea"/>
                <a:cs typeface="+mn-cs"/>
              </a:rPr>
              <a:t>Για γλωσσική ανάλυση</a:t>
            </a:r>
            <a:r>
              <a:rPr sz="2400" u="sng" kern="1200" dirty="0">
                <a:latin typeface="+mn-lt"/>
                <a:ea typeface="+mn-ea"/>
                <a:cs typeface="+mn-cs"/>
              </a:rPr>
              <a:t>:</a:t>
            </a:r>
            <a:endParaRPr lang="el-GR" altLang="x-none" sz="2400" u="sng" kern="1200" dirty="0">
              <a:latin typeface="+mn-lt"/>
              <a:ea typeface="+mn-ea"/>
              <a:cs typeface="+mn-cs"/>
            </a:endParaRPr>
          </a:p>
          <a:p>
            <a:pPr eaLnBrk="1" hangingPunct="1">
              <a:buClr>
                <a:srgbClr val="262626"/>
              </a:buClr>
              <a:buSzTx/>
              <a:buFont typeface="Garamond" panose="02020404030301010803" pitchFamily="18" charset="0"/>
              <a:buNone/>
            </a:pPr>
            <a:endParaRPr lang="el-GR" altLang="x-none" sz="2400" kern="1200" dirty="0">
              <a:latin typeface="+mn-lt"/>
              <a:ea typeface="+mn-ea"/>
              <a:cs typeface="+mn-cs"/>
            </a:endParaRPr>
          </a:p>
          <a:p>
            <a:pPr eaLnBrk="1" hangingPunct="1">
              <a:buClr>
                <a:srgbClr val="262626"/>
              </a:buClr>
              <a:buSzTx/>
              <a:buFont typeface="Garamond" panose="02020404030301010803" pitchFamily="18" charset="0"/>
              <a:buNone/>
            </a:pPr>
            <a:r>
              <a:rPr lang="el-GR" altLang="x-none" sz="2400" kern="1200" dirty="0">
                <a:latin typeface="+mn-lt"/>
                <a:ea typeface="+mn-ea"/>
                <a:cs typeface="+mn-cs"/>
              </a:rPr>
              <a:t>Λογοϊστορική προσέγγιση </a:t>
            </a:r>
            <a:r>
              <a:rPr sz="2400" kern="1200" dirty="0">
                <a:latin typeface="+mn-lt"/>
                <a:ea typeface="+mn-ea"/>
                <a:cs typeface="+mn-cs"/>
              </a:rPr>
              <a:t>Reisigl &amp; Wodak</a:t>
            </a:r>
            <a:r>
              <a:rPr lang="el-GR" altLang="x-none" sz="2400" kern="1200" dirty="0">
                <a:latin typeface="+mn-lt"/>
                <a:ea typeface="+mn-ea"/>
                <a:cs typeface="+mn-cs"/>
              </a:rPr>
              <a:t> (2001)</a:t>
            </a:r>
            <a:endParaRPr sz="2400" kern="1200" dirty="0">
              <a:latin typeface="+mn-lt"/>
              <a:ea typeface="+mn-ea"/>
              <a:cs typeface="+mn-cs"/>
            </a:endParaRPr>
          </a:p>
          <a:p>
            <a:pPr eaLnBrk="1" hangingPunct="1">
              <a:buClr>
                <a:srgbClr val="262626"/>
              </a:buClr>
              <a:buSzTx/>
              <a:buFont typeface="Garamond" panose="02020404030301010803" pitchFamily="18" charset="0"/>
              <a:buNone/>
            </a:pPr>
            <a:r>
              <a:rPr lang="el-GR" altLang="x-none" sz="2000" kern="1200" dirty="0">
                <a:latin typeface="+mn-lt"/>
                <a:ea typeface="+mn-ea"/>
                <a:cs typeface="+mn-cs"/>
              </a:rPr>
              <a:t>Στρατηγικές αναφοράς/ κατηγόρησης</a:t>
            </a:r>
            <a:endParaRPr lang="el-GR" altLang="x-none" sz="2000" kern="1200" dirty="0">
              <a:latin typeface="+mn-lt"/>
              <a:ea typeface="+mn-ea"/>
              <a:cs typeface="+mn-cs"/>
            </a:endParaRPr>
          </a:p>
        </p:txBody>
      </p:sp>
      <p:sp>
        <p:nvSpPr>
          <p:cNvPr id="4" name="Content Placeholder 3"/>
          <p:cNvSpPr>
            <a:spLocks noGrp="1"/>
          </p:cNvSpPr>
          <p:nvPr>
            <p:ph sz="half" idx="2"/>
          </p:nvPr>
        </p:nvSpPr>
        <p:spPr>
          <a:xfrm>
            <a:off x="6299200" y="2347913"/>
            <a:ext cx="5173663" cy="2820988"/>
          </a:xfrm>
          <a:ln>
            <a:solidFill>
              <a:schemeClr val="tx1"/>
            </a:solidFill>
          </a:ln>
        </p:spPr>
        <p:txBody>
          <a:bodyPr vert="horz" wrap="square" lIns="91440" tIns="45720" rIns="91440" bIns="45720" numCol="1" rtlCol="0" anchor="t" anchorCtr="0" compatLnSpc="1"/>
          <a:p>
            <a:pPr eaLnBrk="1" hangingPunct="1">
              <a:buClr>
                <a:srgbClr val="262626"/>
              </a:buClr>
              <a:buSzTx/>
              <a:buFont typeface="Wingdings" panose="05000000000000000000" pitchFamily="2" charset="2"/>
              <a:buChar char="q"/>
            </a:pPr>
            <a:r>
              <a:rPr lang="el-GR" altLang="x-none" sz="2400" kern="1200" dirty="0">
                <a:latin typeface="+mn-lt"/>
                <a:ea typeface="+mn-ea"/>
                <a:cs typeface="+mn-cs"/>
              </a:rPr>
              <a:t> </a:t>
            </a:r>
            <a:r>
              <a:rPr lang="el-GR" altLang="x-none" sz="2400" u="sng" kern="1200" dirty="0">
                <a:latin typeface="+mn-lt"/>
                <a:ea typeface="+mn-ea"/>
                <a:cs typeface="+mn-cs"/>
              </a:rPr>
              <a:t>Για οπτική ανάλυση</a:t>
            </a:r>
            <a:r>
              <a:rPr sz="2400" u="sng" kern="1200" dirty="0">
                <a:latin typeface="+mn-lt"/>
                <a:ea typeface="+mn-ea"/>
                <a:cs typeface="+mn-cs"/>
              </a:rPr>
              <a:t>: </a:t>
            </a:r>
            <a:endParaRPr lang="el-GR" altLang="x-none" sz="2400" u="sng" kern="1200" dirty="0">
              <a:latin typeface="+mn-lt"/>
              <a:ea typeface="+mn-ea"/>
              <a:cs typeface="+mn-cs"/>
            </a:endParaRPr>
          </a:p>
          <a:p>
            <a:pPr eaLnBrk="1" hangingPunct="1">
              <a:buClr>
                <a:srgbClr val="262626"/>
              </a:buClr>
              <a:buSzTx/>
              <a:buFont typeface="Garamond" panose="02020404030301010803" pitchFamily="18" charset="0"/>
              <a:buNone/>
            </a:pPr>
            <a:endParaRPr lang="el-GR" altLang="x-none" sz="2400" kern="1200" dirty="0">
              <a:latin typeface="+mn-lt"/>
              <a:ea typeface="+mn-ea"/>
              <a:cs typeface="+mn-cs"/>
            </a:endParaRPr>
          </a:p>
          <a:p>
            <a:pPr eaLnBrk="1" hangingPunct="1">
              <a:buClr>
                <a:srgbClr val="262626"/>
              </a:buClr>
              <a:buSzTx/>
              <a:buFont typeface="Garamond" panose="02020404030301010803" pitchFamily="18" charset="0"/>
              <a:buNone/>
            </a:pPr>
            <a:r>
              <a:rPr lang="el-GR" altLang="x-none" sz="2400" kern="1200" dirty="0">
                <a:latin typeface="+mn-lt"/>
                <a:ea typeface="+mn-ea"/>
                <a:cs typeface="+mn-cs"/>
              </a:rPr>
              <a:t>Πολυτροπική προσέγγιση </a:t>
            </a:r>
            <a:r>
              <a:rPr sz="2400" kern="1200" dirty="0">
                <a:latin typeface="+mn-lt"/>
                <a:ea typeface="+mn-ea"/>
                <a:cs typeface="+mn-cs"/>
              </a:rPr>
              <a:t>van Leeuwen</a:t>
            </a:r>
            <a:r>
              <a:rPr lang="el-GR" altLang="x-none" sz="2400" kern="1200" dirty="0">
                <a:latin typeface="+mn-lt"/>
                <a:ea typeface="+mn-ea"/>
                <a:cs typeface="+mn-cs"/>
              </a:rPr>
              <a:t> (2008)</a:t>
            </a:r>
            <a:endParaRPr lang="el-GR" altLang="x-none" sz="2400" kern="1200" dirty="0">
              <a:latin typeface="+mn-lt"/>
              <a:ea typeface="+mn-ea"/>
              <a:cs typeface="+mn-cs"/>
            </a:endParaRPr>
          </a:p>
        </p:txBody>
      </p:sp>
      <p:sp>
        <p:nvSpPr>
          <p:cNvPr id="25605" name="TextBox 4"/>
          <p:cNvSpPr txBox="1"/>
          <p:nvPr/>
        </p:nvSpPr>
        <p:spPr>
          <a:xfrm>
            <a:off x="882650" y="1646238"/>
            <a:ext cx="6727825" cy="522287"/>
          </a:xfrm>
          <a:prstGeom prst="rect">
            <a:avLst/>
          </a:prstGeom>
          <a:noFill/>
          <a:ln w="9525">
            <a:noFill/>
          </a:ln>
        </p:spPr>
        <p:txBody>
          <a:bodyPr>
            <a:spAutoFit/>
          </a:bodyPr>
          <a:p>
            <a:pPr marL="457200" indent="-457200" eaLnBrk="1" hangingPunct="1">
              <a:buFont typeface="Arial" panose="020B0604020202020204" pitchFamily="34" charset="0"/>
              <a:buChar char="•"/>
            </a:pPr>
            <a:r>
              <a:rPr lang="el-GR" altLang="el-GR" sz="2800" i="1" dirty="0">
                <a:latin typeface="Garamond" panose="02020404030301010803" pitchFamily="18" charset="0"/>
              </a:rPr>
              <a:t>Μικρο-επίπεδο       </a:t>
            </a:r>
            <a:r>
              <a:rPr lang="el-GR" altLang="el-GR" sz="2400" dirty="0">
                <a:latin typeface="Garamond" panose="02020404030301010803" pitchFamily="18" charset="0"/>
              </a:rPr>
              <a:t>γλωσσικές και οπτικές επιλογές</a:t>
            </a:r>
            <a:endParaRPr lang="el-GR" altLang="el-GR" sz="2800" dirty="0">
              <a:latin typeface="Garamond" panose="02020404030301010803" pitchFamily="18" charset="0"/>
            </a:endParaRPr>
          </a:p>
        </p:txBody>
      </p:sp>
      <p:sp>
        <p:nvSpPr>
          <p:cNvPr id="25606" name="TextBox 5"/>
          <p:cNvSpPr txBox="1"/>
          <p:nvPr/>
        </p:nvSpPr>
        <p:spPr>
          <a:xfrm>
            <a:off x="882650" y="5538788"/>
            <a:ext cx="10861675" cy="892175"/>
          </a:xfrm>
          <a:prstGeom prst="rect">
            <a:avLst/>
          </a:prstGeom>
          <a:noFill/>
          <a:ln w="9525">
            <a:noFill/>
          </a:ln>
        </p:spPr>
        <p:txBody>
          <a:bodyPr>
            <a:spAutoFit/>
          </a:bodyPr>
          <a:p>
            <a:pPr marL="457200" indent="-457200" eaLnBrk="1" hangingPunct="1">
              <a:buFont typeface="Arial" panose="020B0604020202020204" pitchFamily="34" charset="0"/>
              <a:buChar char="•"/>
            </a:pPr>
            <a:r>
              <a:rPr lang="el-GR" altLang="el-GR" sz="2800" i="1" dirty="0">
                <a:latin typeface="Garamond" panose="02020404030301010803" pitchFamily="18" charset="0"/>
              </a:rPr>
              <a:t>Μακρο-επίπεδο       </a:t>
            </a:r>
            <a:r>
              <a:rPr lang="el-GR" altLang="el-GR" sz="2400" dirty="0">
                <a:latin typeface="Garamond" panose="02020404030301010803" pitchFamily="18" charset="0"/>
              </a:rPr>
              <a:t>πώς οι γλωσσικές και οπτικές επιλογές τοποθετούνται ως προς τον 					   κυρίαρχο εθνικό λόγο (σύγκλιση ή απόκλιση)</a:t>
            </a:r>
            <a:endParaRPr lang="el-GR" altLang="el-GR" sz="2400" dirty="0">
              <a:latin typeface="Garamond" panose="02020404030301010803" pitchFamily="18" charset="0"/>
            </a:endParaRPr>
          </a:p>
        </p:txBody>
      </p:sp>
      <p:sp>
        <p:nvSpPr>
          <p:cNvPr id="6" name="Slide Number Placeholder 5"/>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28675" y="665163"/>
            <a:ext cx="10906125" cy="1371600"/>
          </a:xfrm>
        </p:spPr>
        <p:txBody>
          <a:bodyPr vert="horz" wrap="square" lIns="91440" tIns="45720" rIns="91440" bIns="45720" numCol="1" rtlCol="0" anchor="ctr" anchorCtr="0" compatLnSpc="1"/>
          <a:p>
            <a:pPr eaLnBrk="1" hangingPunct="1">
              <a:buNone/>
            </a:pPr>
            <a:r>
              <a:rPr lang="el-GR" altLang="x-none" sz="4300" dirty="0"/>
              <a:t>Λογοϊστορική προσέγγιση (</a:t>
            </a:r>
            <a:r>
              <a:rPr sz="4300" dirty="0"/>
              <a:t>Reisigl &amp; Wodak</a:t>
            </a:r>
            <a:r>
              <a:rPr lang="el-GR" altLang="x-none" sz="4300" dirty="0"/>
              <a:t> 2001)</a:t>
            </a:r>
            <a:endParaRPr lang="el-GR" altLang="x-none" sz="4300" dirty="0"/>
          </a:p>
        </p:txBody>
      </p:sp>
      <p:sp>
        <p:nvSpPr>
          <p:cNvPr id="3" name="Content Placeholder 2"/>
          <p:cNvSpPr>
            <a:spLocks noGrp="1"/>
          </p:cNvSpPr>
          <p:nvPr>
            <p:ph idx="1"/>
          </p:nvPr>
        </p:nvSpPr>
        <p:spPr>
          <a:xfrm>
            <a:off x="619125" y="2103438"/>
            <a:ext cx="11201400" cy="3849688"/>
          </a:xfrm>
        </p:spPr>
        <p:txBody>
          <a:bodyPr vert="horz" wrap="square" lIns="91440" tIns="45720" rIns="91440" bIns="45720" numCol="1" rtlCol="0" anchor="t" anchorCtr="0" compatLnSpc="1"/>
          <a:p>
            <a:pPr marL="0" indent="0" eaLnBrk="1" hangingPunct="1">
              <a:buNone/>
            </a:pPr>
            <a:r>
              <a:rPr lang="el-GR" altLang="x-none" sz="2200" u="sng" dirty="0"/>
              <a:t>Στρατηγικές αναφοράς/ κατηγόρησης</a:t>
            </a:r>
            <a:r>
              <a:rPr lang="el-GR" altLang="x-none" sz="2200" dirty="0"/>
              <a:t> για την θετική αναπαράσταση του «Εμείς» και την αρνητική αναπαράσταση του «Αυτοί»             δικαιολόγηση/νομιμοποίηση της διάκρισης ή της ένταξης </a:t>
            </a:r>
            <a:endParaRPr lang="el-GR" altLang="x-none" sz="2200" dirty="0"/>
          </a:p>
          <a:p>
            <a:pPr marL="0" indent="0" eaLnBrk="1" hangingPunct="1">
              <a:buNone/>
            </a:pPr>
            <a:endParaRPr lang="el-GR" altLang="x-none" sz="2200" dirty="0"/>
          </a:p>
          <a:p>
            <a:pPr marL="0" indent="0" eaLnBrk="1" hangingPunct="1">
              <a:buNone/>
            </a:pPr>
            <a:r>
              <a:rPr lang="el-GR" altLang="x-none" sz="1700" dirty="0"/>
              <a:t>πώς γίνεται η γλωσσική</a:t>
            </a:r>
            <a:endParaRPr lang="el-GR" altLang="x-none" sz="1700" dirty="0"/>
          </a:p>
          <a:p>
            <a:pPr marL="0" indent="0" eaLnBrk="1" hangingPunct="1">
              <a:buNone/>
            </a:pPr>
            <a:r>
              <a:rPr lang="el-GR" altLang="x-none" sz="1700" dirty="0"/>
              <a:t>αναφορά στους κοινωνικούς</a:t>
            </a:r>
            <a:endParaRPr lang="el-GR" altLang="x-none" sz="1700" dirty="0"/>
          </a:p>
          <a:p>
            <a:pPr marL="0" indent="0" eaLnBrk="1" hangingPunct="1">
              <a:buNone/>
            </a:pPr>
            <a:r>
              <a:rPr lang="el-GR" altLang="x-none" sz="1700" dirty="0"/>
              <a:t>δράστες	</a:t>
            </a:r>
            <a:r>
              <a:rPr lang="el-GR" altLang="x-none" sz="2200" dirty="0"/>
              <a:t>			</a:t>
            </a:r>
            <a:r>
              <a:rPr lang="el-GR" altLang="x-none" sz="1700" dirty="0"/>
              <a:t>τι χαρ/κά, γνωρίσματα, αξίες </a:t>
            </a:r>
            <a:endParaRPr lang="el-GR" altLang="x-none" sz="1700" dirty="0"/>
          </a:p>
          <a:p>
            <a:pPr marL="0" indent="0" eaLnBrk="1" hangingPunct="1">
              <a:buNone/>
            </a:pPr>
            <a:r>
              <a:rPr lang="el-GR" altLang="x-none" sz="1700" dirty="0"/>
              <a:t>				(θετικά ή αρνητικά) τους αποδίδονται</a:t>
            </a:r>
            <a:r>
              <a:rPr sz="1700" dirty="0"/>
              <a:t>;</a:t>
            </a:r>
            <a:endParaRPr lang="el-GR" altLang="x-none" sz="1700" dirty="0"/>
          </a:p>
          <a:p>
            <a:pPr marL="0" indent="0" eaLnBrk="1" hangingPunct="1">
              <a:buNone/>
            </a:pPr>
            <a:endParaRPr lang="el-GR" altLang="x-none" sz="2200" dirty="0"/>
          </a:p>
          <a:p>
            <a:pPr marL="0" indent="0" eaLnBrk="1" hangingPunct="1">
              <a:buNone/>
            </a:pPr>
            <a:r>
              <a:rPr lang="el-GR" altLang="x-none" sz="2200" dirty="0"/>
              <a:t>* Δυσκολία διάκρισης, γι’ αυτό χρησιμοποιούνται ως ενιαίο εργαλείο</a:t>
            </a:r>
            <a:endParaRPr lang="el-GR" altLang="x-none" sz="2200" dirty="0"/>
          </a:p>
        </p:txBody>
      </p:sp>
      <p:sp>
        <p:nvSpPr>
          <p:cNvPr id="4" name="Arrow: Right 3"/>
          <p:cNvSpPr/>
          <p:nvPr/>
        </p:nvSpPr>
        <p:spPr>
          <a:xfrm>
            <a:off x="3771900" y="2595563"/>
            <a:ext cx="447675" cy="20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cxnSp>
        <p:nvCxnSpPr>
          <p:cNvPr id="6" name="Straight Arrow Connector 5"/>
          <p:cNvCxnSpPr/>
          <p:nvPr/>
        </p:nvCxnSpPr>
        <p:spPr>
          <a:xfrm>
            <a:off x="1495425" y="2524125"/>
            <a:ext cx="0" cy="819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29125" y="2524125"/>
            <a:ext cx="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itle 1"/>
          <p:cNvSpPr>
            <a:spLocks noGrp="1"/>
          </p:cNvSpPr>
          <p:nvPr>
            <p:ph type="title"/>
          </p:nvPr>
        </p:nvSpPr>
        <p:spPr>
          <a:xfrm>
            <a:off x="1066800" y="250825"/>
            <a:ext cx="10058400" cy="1371600"/>
          </a:xfrm>
          <a:ln/>
        </p:spPr>
        <p:txBody>
          <a:bodyPr vert="horz" wrap="square" lIns="91440" tIns="45720" rIns="91440" bIns="45720" anchor="ctr" anchorCtr="0"/>
          <a:p>
            <a:pPr eaLnBrk="1" hangingPunct="1"/>
            <a:r>
              <a:rPr lang="el-GR" altLang="el-GR" dirty="0"/>
              <a:t>Στρατηγικές αναφοράς/ κατηγόρησης</a:t>
            </a:r>
            <a:endParaRPr lang="el-GR" altLang="el-GR" dirty="0"/>
          </a:p>
        </p:txBody>
      </p:sp>
      <p:graphicFrame>
        <p:nvGraphicFramePr>
          <p:cNvPr id="27651" name="Content Placeholder 27650"/>
          <p:cNvGraphicFramePr/>
          <p:nvPr>
            <p:ph idx="1"/>
          </p:nvPr>
        </p:nvGraphicFramePr>
        <p:xfrm>
          <a:off x="866775" y="1550988"/>
          <a:ext cx="10058400" cy="4694237"/>
        </p:xfrm>
        <a:graphic>
          <a:graphicData uri="http://schemas.openxmlformats.org/drawingml/2006/table">
            <a:tbl>
              <a:tblPr/>
              <a:tblGrid>
                <a:gridCol w="3324225"/>
                <a:gridCol w="6734175"/>
              </a:tblGrid>
              <a:tr h="7016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b="1" dirty="0">
                          <a:solidFill>
                            <a:srgbClr val="FFFFFF"/>
                          </a:solidFill>
                          <a:latin typeface="Garamond" panose="02020404030301010803" pitchFamily="18" charset="0"/>
                        </a:rPr>
                        <a:t>Στρατηγικές που εντοπίζονται στα προς μελέτη κείμενα</a:t>
                      </a:r>
                      <a:endParaRPr lang="el-GR" altLang="x-none" sz="2000" b="1" dirty="0">
                        <a:solidFill>
                          <a:srgbClr val="FFFFFF"/>
                        </a:solidFill>
                        <a:latin typeface="Garamond" panose="02020404030301010803" pitchFamily="18" charset="0"/>
                      </a:endParaRPr>
                    </a:p>
                  </a:txBody>
                  <a:tcPr marT="45723" marB="45723">
                    <a:lnL>
                      <a:noFill/>
                    </a:lnL>
                    <a:lnR>
                      <a:noFill/>
                    </a:lnR>
                    <a:lnT w="25400" cap="flat" cmpd="sng">
                      <a:solidFill>
                        <a:schemeClr val="tx1"/>
                      </a:solidFill>
                      <a:prstDash val="solid"/>
                      <a:headEnd type="none" w="med" len="med"/>
                      <a:tailEnd type="none" w="med" len="med"/>
                    </a:lnT>
                    <a:lnB w="25400" cap="flat" cmpd="sng">
                      <a:solidFill>
                        <a:schemeClr val="tx1"/>
                      </a:solidFill>
                      <a:prstDash val="solid"/>
                      <a:headEnd type="none" w="med" len="med"/>
                      <a:tailEnd type="none" w="med" len="med"/>
                    </a:lnB>
                    <a:lnTlToBr>
                      <a:noFill/>
                    </a:lnTlToBr>
                    <a:lnBlToTr>
                      <a:noFill/>
                    </a:lnBlToTr>
                    <a:solidFill>
                      <a:srgbClr val="855D5D"/>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endParaRPr lang="el-GR" altLang="x-none" sz="2000" b="1" dirty="0">
                        <a:solidFill>
                          <a:srgbClr val="FFFFFF"/>
                        </a:solidFill>
                        <a:latin typeface="Garamond" panose="02020404030301010803" pitchFamily="18" charset="0"/>
                      </a:endParaRPr>
                    </a:p>
                  </a:txBody>
                  <a:tcPr marT="45723" marB="45723">
                    <a:lnL>
                      <a:noFill/>
                    </a:lnL>
                    <a:lnR>
                      <a:noFill/>
                    </a:lnR>
                    <a:lnT w="25400" cap="flat" cmpd="sng">
                      <a:solidFill>
                        <a:schemeClr val="tx1"/>
                      </a:solidFill>
                      <a:prstDash val="solid"/>
                      <a:headEnd type="none" w="med" len="med"/>
                      <a:tailEnd type="none" w="med" len="med"/>
                    </a:lnT>
                    <a:lnB w="25400" cap="flat" cmpd="sng">
                      <a:solidFill>
                        <a:schemeClr val="tx1"/>
                      </a:solidFill>
                      <a:prstDash val="solid"/>
                      <a:headEnd type="none" w="med" len="med"/>
                      <a:tailEnd type="none" w="med" len="med"/>
                    </a:lnB>
                    <a:lnTlToBr>
                      <a:noFill/>
                    </a:lnTlToBr>
                    <a:lnBlToTr>
                      <a:noFill/>
                    </a:lnBlToTr>
                    <a:solidFill>
                      <a:srgbClr val="855D5D"/>
                    </a:solidFill>
                  </a:tcPr>
                </a:tc>
              </a:tr>
              <a:tr h="700088">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1. Σωματικοποίηση</a:t>
                      </a:r>
                      <a:endParaRPr lang="el-GR" altLang="x-none" sz="2000" dirty="0">
                        <a:solidFill>
                          <a:srgbClr val="000000"/>
                        </a:solidFill>
                        <a:latin typeface="Garamond" panose="02020404030301010803" pitchFamily="18" charset="0"/>
                      </a:endParaRPr>
                    </a:p>
                  </a:txBody>
                  <a:tcPr marT="45723" marB="45723">
                    <a:lnL>
                      <a:noFill/>
                    </a:lnL>
                    <a:lnR>
                      <a:noFill/>
                    </a:lnR>
                    <a:lnT w="25400" cap="flat" cmpd="sng">
                      <a:solidFill>
                        <a:schemeClr val="tx1"/>
                      </a:solidFill>
                      <a:prstDash val="solid"/>
                      <a:headEnd type="none" w="med" len="med"/>
                      <a:tailEnd type="none" w="med" len="med"/>
                    </a:lnT>
                    <a:lnB>
                      <a:noFill/>
                    </a:lnB>
                    <a:lnTlToBr>
                      <a:noFill/>
                    </a:lnTlToBr>
                    <a:lnBlToTr>
                      <a:noFill/>
                    </a:lnBlToTr>
                    <a:solidFill>
                      <a:srgbClr val="E7E7E7"/>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αναφορά στην εξωτερική εμφάνιση ή την κατάσταση υγείας των κοινωνικών δραστών</a:t>
                      </a:r>
                      <a:endParaRPr lang="el-GR" altLang="x-none" sz="2000" dirty="0">
                        <a:solidFill>
                          <a:srgbClr val="000000"/>
                        </a:solidFill>
                        <a:latin typeface="Garamond" panose="02020404030301010803" pitchFamily="18" charset="0"/>
                      </a:endParaRPr>
                    </a:p>
                  </a:txBody>
                  <a:tcPr marT="45723" marB="45723">
                    <a:lnL>
                      <a:noFill/>
                    </a:lnL>
                    <a:lnR>
                      <a:noFill/>
                    </a:lnR>
                    <a:lnT w="25400" cap="flat" cmpd="sng">
                      <a:solidFill>
                        <a:schemeClr val="tx1"/>
                      </a:solidFill>
                      <a:prstDash val="solid"/>
                      <a:headEnd type="none" w="med" len="med"/>
                      <a:tailEnd type="none" w="med" len="med"/>
                    </a:lnT>
                    <a:lnB>
                      <a:noFill/>
                    </a:lnB>
                    <a:lnTlToBr>
                      <a:noFill/>
                    </a:lnTlToBr>
                    <a:lnBlToTr>
                      <a:noFill/>
                    </a:lnBlToTr>
                    <a:solidFill>
                      <a:srgbClr val="E7E7E7"/>
                    </a:solidFill>
                  </a:tcPr>
                </a:tc>
              </a:tr>
              <a:tr h="7016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2. Θυματοποίηση </a:t>
                      </a:r>
                      <a:endParaRPr lang="el-GR" altLang="x-none" sz="2000" dirty="0">
                        <a:solidFill>
                          <a:srgbClr val="000000"/>
                        </a:solidFill>
                        <a:latin typeface="Garamond" panose="02020404030301010803" pitchFamily="18" charset="0"/>
                      </a:endParaRPr>
                    </a:p>
                  </a:txBody>
                  <a:tcPr marT="45723" marB="45723">
                    <a:lnL>
                      <a:noFill/>
                    </a:lnL>
                    <a:lnR>
                      <a:noFill/>
                    </a:lnR>
                    <a:lnT>
                      <a:noFill/>
                    </a:lnT>
                    <a:lnB>
                      <a:noFill/>
                    </a:lnB>
                    <a:lnTlToBr>
                      <a:noFill/>
                    </a:lnTlToBr>
                    <a:lnBlToTr>
                      <a:noFill/>
                    </a:lnBlToTr>
                    <a:solidFill>
                      <a:schemeClr val="bg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αναπαράσταση των κοινωνικών δραστών ως ευάλωτων και εξαθλιωμένων θυμάτων</a:t>
                      </a:r>
                      <a:endParaRPr lang="el-GR" altLang="x-none" sz="2000" dirty="0">
                        <a:solidFill>
                          <a:srgbClr val="000000"/>
                        </a:solidFill>
                        <a:latin typeface="Garamond" panose="02020404030301010803" pitchFamily="18" charset="0"/>
                      </a:endParaRPr>
                    </a:p>
                  </a:txBody>
                  <a:tcPr marT="45723" marB="45723">
                    <a:lnL>
                      <a:noFill/>
                    </a:lnL>
                    <a:lnR>
                      <a:noFill/>
                    </a:lnR>
                    <a:lnT>
                      <a:noFill/>
                    </a:lnT>
                    <a:lnB>
                      <a:noFill/>
                    </a:lnB>
                    <a:lnTlToBr>
                      <a:noFill/>
                    </a:lnTlToBr>
                    <a:lnBlToTr>
                      <a:noFill/>
                    </a:lnBlToTr>
                    <a:solidFill>
                      <a:schemeClr val="bg1"/>
                    </a:solidFill>
                  </a:tcPr>
                </a:tc>
              </a:tr>
              <a:tr h="7016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3. Κοινωνική προβληματικοποίηση </a:t>
                      </a:r>
                      <a:endParaRPr lang="el-GR" altLang="x-none" sz="2000" dirty="0">
                        <a:solidFill>
                          <a:srgbClr val="000000"/>
                        </a:solidFill>
                        <a:latin typeface="Garamond" panose="02020404030301010803" pitchFamily="18" charset="0"/>
                      </a:endParaRPr>
                    </a:p>
                  </a:txBody>
                  <a:tcPr marT="45723" marB="45723">
                    <a:lnL>
                      <a:noFill/>
                    </a:lnL>
                    <a:lnR>
                      <a:noFill/>
                    </a:lnR>
                    <a:lnT>
                      <a:noFill/>
                    </a:lnT>
                    <a:lnB>
                      <a:noFill/>
                    </a:lnB>
                    <a:lnTlToBr>
                      <a:noFill/>
                    </a:lnTlToBr>
                    <a:lnBlToTr>
                      <a:noFill/>
                    </a:lnBlToTr>
                    <a:solidFill>
                      <a:srgbClr val="E7E7E7"/>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αναπαράσταση των κοινωνικών δραστών ως προβλήματος/ απειλής</a:t>
                      </a:r>
                      <a:endParaRPr lang="el-GR" altLang="x-none" sz="2000" dirty="0">
                        <a:solidFill>
                          <a:srgbClr val="000000"/>
                        </a:solidFill>
                        <a:latin typeface="Garamond" panose="02020404030301010803" pitchFamily="18" charset="0"/>
                      </a:endParaRPr>
                    </a:p>
                  </a:txBody>
                  <a:tcPr marT="45723" marB="45723">
                    <a:lnL>
                      <a:noFill/>
                    </a:lnL>
                    <a:lnR>
                      <a:noFill/>
                    </a:lnR>
                    <a:lnT>
                      <a:noFill/>
                    </a:lnT>
                    <a:lnB>
                      <a:noFill/>
                    </a:lnB>
                    <a:lnTlToBr>
                      <a:noFill/>
                    </a:lnTlToBr>
                    <a:lnBlToTr>
                      <a:noFill/>
                    </a:lnBlToTr>
                    <a:solidFill>
                      <a:srgbClr val="E7E7E7"/>
                    </a:solidFill>
                  </a:tcPr>
                </a:tc>
              </a:tr>
              <a:tr h="395287">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4. Πολιτισμικοποίηση </a:t>
                      </a:r>
                      <a:endParaRPr lang="el-GR" altLang="x-none" sz="2000" dirty="0">
                        <a:solidFill>
                          <a:srgbClr val="000000"/>
                        </a:solidFill>
                        <a:latin typeface="Garamond" panose="02020404030301010803" pitchFamily="18" charset="0"/>
                      </a:endParaRPr>
                    </a:p>
                  </a:txBody>
                  <a:tcPr marT="45723" marB="45723">
                    <a:lnL>
                      <a:noFill/>
                    </a:lnL>
                    <a:lnR>
                      <a:noFill/>
                    </a:lnR>
                    <a:lnT>
                      <a:noFill/>
                    </a:lnT>
                    <a:lnB>
                      <a:noFill/>
                    </a:lnB>
                    <a:lnTlToBr>
                      <a:noFill/>
                    </a:lnTlToBr>
                    <a:lnBlToTr>
                      <a:noFill/>
                    </a:lnBlToTr>
                    <a:solidFill>
                      <a:schemeClr val="bg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αναφορά σε εθνότητα, θρησκεία, γλώσσα κοινωνικών δραστών</a:t>
                      </a:r>
                      <a:endParaRPr lang="el-GR" altLang="x-none" sz="2000" dirty="0">
                        <a:solidFill>
                          <a:srgbClr val="000000"/>
                        </a:solidFill>
                        <a:latin typeface="Garamond" panose="02020404030301010803" pitchFamily="18" charset="0"/>
                      </a:endParaRPr>
                    </a:p>
                  </a:txBody>
                  <a:tcPr marT="45723" marB="45723">
                    <a:lnL>
                      <a:noFill/>
                    </a:lnL>
                    <a:lnR>
                      <a:noFill/>
                    </a:lnR>
                    <a:lnT>
                      <a:noFill/>
                    </a:lnT>
                    <a:lnB>
                      <a:noFill/>
                    </a:lnB>
                    <a:lnTlToBr>
                      <a:noFill/>
                    </a:lnTlToBr>
                    <a:lnBlToTr>
                      <a:noFill/>
                    </a:lnBlToTr>
                    <a:solidFill>
                      <a:schemeClr val="bg1"/>
                    </a:solidFill>
                  </a:tcPr>
                </a:tc>
              </a:tr>
              <a:tr h="3968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5. Πολιτικοποίηση</a:t>
                      </a:r>
                      <a:endParaRPr lang="el-GR" altLang="x-none" sz="2000" dirty="0">
                        <a:solidFill>
                          <a:srgbClr val="000000"/>
                        </a:solidFill>
                        <a:latin typeface="Garamond" panose="02020404030301010803" pitchFamily="18" charset="0"/>
                      </a:endParaRPr>
                    </a:p>
                  </a:txBody>
                  <a:tcPr marT="45723" marB="45723">
                    <a:lnL>
                      <a:noFill/>
                    </a:lnL>
                    <a:lnR>
                      <a:noFill/>
                    </a:lnR>
                    <a:lnT>
                      <a:noFill/>
                    </a:lnT>
                    <a:lnB>
                      <a:noFill/>
                    </a:lnB>
                    <a:lnTlToBr>
                      <a:noFill/>
                    </a:lnTlToBr>
                    <a:lnBlToTr>
                      <a:noFill/>
                    </a:lnBlToTr>
                    <a:solidFill>
                      <a:srgbClr val="E7E7E7"/>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αναπαράσταση κοινωνικών δραστών με νομικούς όρους</a:t>
                      </a:r>
                      <a:endParaRPr lang="el-GR" altLang="x-none" sz="2000" dirty="0">
                        <a:solidFill>
                          <a:srgbClr val="000000"/>
                        </a:solidFill>
                        <a:latin typeface="Garamond" panose="02020404030301010803" pitchFamily="18" charset="0"/>
                      </a:endParaRPr>
                    </a:p>
                  </a:txBody>
                  <a:tcPr marT="45723" marB="45723">
                    <a:lnL>
                      <a:noFill/>
                    </a:lnL>
                    <a:lnR>
                      <a:noFill/>
                    </a:lnR>
                    <a:lnT>
                      <a:noFill/>
                    </a:lnT>
                    <a:lnB>
                      <a:noFill/>
                    </a:lnB>
                    <a:lnTlToBr>
                      <a:noFill/>
                    </a:lnTlToBr>
                    <a:lnBlToTr>
                      <a:noFill/>
                    </a:lnBlToTr>
                    <a:solidFill>
                      <a:srgbClr val="E7E7E7"/>
                    </a:solidFill>
                  </a:tcPr>
                </a:tc>
              </a:tr>
              <a:tr h="395288">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6. Συλλογικοποίηση</a:t>
                      </a:r>
                      <a:endParaRPr lang="el-GR" altLang="x-none" sz="2000" dirty="0">
                        <a:solidFill>
                          <a:srgbClr val="000000"/>
                        </a:solidFill>
                        <a:latin typeface="Garamond" panose="02020404030301010803" pitchFamily="18" charset="0"/>
                      </a:endParaRPr>
                    </a:p>
                  </a:txBody>
                  <a:tcPr marT="45723" marB="45723">
                    <a:lnL>
                      <a:noFill/>
                    </a:lnL>
                    <a:lnR>
                      <a:noFill/>
                    </a:lnR>
                    <a:lnT>
                      <a:noFill/>
                    </a:lnT>
                    <a:lnB>
                      <a:noFill/>
                    </a:lnB>
                    <a:lnTlToBr>
                      <a:noFill/>
                    </a:lnTlToBr>
                    <a:lnBlToTr>
                      <a:noFill/>
                    </a:lnBlToTr>
                    <a:solidFill>
                      <a:schemeClr val="bg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αναπαράσταση κοινωνικών δραστών ως ομάδα/ ενιαίο σύνολο</a:t>
                      </a:r>
                      <a:endParaRPr lang="el-GR" altLang="x-none" sz="2000" dirty="0">
                        <a:solidFill>
                          <a:srgbClr val="000000"/>
                        </a:solidFill>
                        <a:latin typeface="Garamond" panose="02020404030301010803" pitchFamily="18" charset="0"/>
                      </a:endParaRPr>
                    </a:p>
                  </a:txBody>
                  <a:tcPr marT="45723" marB="45723">
                    <a:lnL>
                      <a:noFill/>
                    </a:lnL>
                    <a:lnR>
                      <a:noFill/>
                    </a:lnR>
                    <a:lnT>
                      <a:noFill/>
                    </a:lnT>
                    <a:lnB>
                      <a:noFill/>
                    </a:lnB>
                    <a:lnTlToBr>
                      <a:noFill/>
                    </a:lnTlToBr>
                    <a:lnBlToTr>
                      <a:noFill/>
                    </a:lnBlToTr>
                    <a:solidFill>
                      <a:schemeClr val="bg1"/>
                    </a:solidFill>
                  </a:tcPr>
                </a:tc>
              </a:tr>
              <a:tr h="7016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7. (Απο)τοπικοποίηση </a:t>
                      </a:r>
                      <a:endParaRPr lang="el-GR" altLang="x-none" sz="2000" dirty="0">
                        <a:solidFill>
                          <a:srgbClr val="000000"/>
                        </a:solidFill>
                        <a:latin typeface="Garamond" panose="02020404030301010803" pitchFamily="18" charset="0"/>
                      </a:endParaRPr>
                    </a:p>
                  </a:txBody>
                  <a:tcPr marT="45723" marB="45723">
                    <a:lnL>
                      <a:noFill/>
                    </a:lnL>
                    <a:lnR>
                      <a:noFill/>
                    </a:lnR>
                    <a:lnT>
                      <a:noFill/>
                    </a:lnT>
                    <a:lnB w="254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σύνδεση των κοινωνικών δραστών με το «εδώ» (χώρα υποδοχής) και το «εκεί» (χώρα προέλευσης)</a:t>
                      </a:r>
                      <a:endParaRPr lang="el-GR" altLang="x-none" sz="2000" dirty="0">
                        <a:solidFill>
                          <a:srgbClr val="000000"/>
                        </a:solidFill>
                        <a:latin typeface="Garamond" panose="02020404030301010803" pitchFamily="18" charset="0"/>
                      </a:endParaRPr>
                    </a:p>
                  </a:txBody>
                  <a:tcPr marT="45723" marB="45723">
                    <a:lnL>
                      <a:noFill/>
                    </a:lnL>
                    <a:lnR>
                      <a:noFill/>
                    </a:lnR>
                    <a:lnT>
                      <a:noFill/>
                    </a:lnT>
                    <a:lnB w="25400" cap="flat" cmpd="sng">
                      <a:solidFill>
                        <a:schemeClr val="tx1"/>
                      </a:solidFill>
                      <a:prstDash val="solid"/>
                      <a:headEnd type="none" w="med" len="med"/>
                      <a:tailEnd type="none" w="med" len="med"/>
                    </a:lnB>
                    <a:lnTlToBr>
                      <a:noFill/>
                    </a:lnTlToBr>
                    <a:lnBlToTr>
                      <a:noFill/>
                    </a:lnBlToTr>
                    <a:solidFill>
                      <a:srgbClr val="E7E7E7"/>
                    </a:solidFill>
                  </a:tcPr>
                </a:tc>
              </a:tr>
            </a:tbl>
          </a:graphicData>
        </a:graphic>
      </p:graphicFrame>
      <p:sp>
        <p:nvSpPr>
          <p:cNvPr id="3" name="Slide Number Placeholder 2"/>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itle 1"/>
          <p:cNvSpPr>
            <a:spLocks noGrp="1"/>
          </p:cNvSpPr>
          <p:nvPr>
            <p:ph type="title"/>
          </p:nvPr>
        </p:nvSpPr>
        <p:spPr>
          <a:xfrm>
            <a:off x="466725" y="623888"/>
            <a:ext cx="11258550" cy="1371600"/>
          </a:xfrm>
          <a:ln/>
        </p:spPr>
        <p:txBody>
          <a:bodyPr vert="horz" wrap="square" lIns="91440" tIns="45720" rIns="91440" bIns="45720" anchor="ctr" anchorCtr="0"/>
          <a:p>
            <a:pPr eaLnBrk="1" hangingPunct="1"/>
            <a:r>
              <a:rPr lang="el-GR" altLang="el-GR" dirty="0"/>
              <a:t>Πολυτροπική προσέγγιση (</a:t>
            </a:r>
            <a:r>
              <a:rPr lang="en-US" altLang="el-GR" dirty="0"/>
              <a:t>van Leeuwen</a:t>
            </a:r>
            <a:r>
              <a:rPr lang="el-GR" altLang="el-GR" dirty="0"/>
              <a:t> 2008</a:t>
            </a:r>
            <a:r>
              <a:rPr lang="en-US" altLang="el-GR" dirty="0"/>
              <a:t>)</a:t>
            </a:r>
            <a:endParaRPr lang="el-GR" altLang="el-GR" dirty="0"/>
          </a:p>
        </p:txBody>
      </p:sp>
      <p:sp>
        <p:nvSpPr>
          <p:cNvPr id="3" name="Content Placeholder 2"/>
          <p:cNvSpPr>
            <a:spLocks noGrp="1"/>
          </p:cNvSpPr>
          <p:nvPr>
            <p:ph idx="1"/>
          </p:nvPr>
        </p:nvSpPr>
        <p:spPr>
          <a:xfrm>
            <a:off x="1066800" y="2103438"/>
            <a:ext cx="10058400" cy="3849688"/>
          </a:xfrm>
        </p:spPr>
        <p:txBody>
          <a:bodyPr vert="horz" wrap="square" lIns="91440" tIns="45720" rIns="91440" bIns="45720" numCol="1" rtlCol="0" anchor="t" anchorCtr="0" compatLnSpc="1">
            <a:noAutofit/>
          </a:bodyPr>
          <a:p>
            <a:pPr marL="0" indent="0" eaLnBrk="1" hangingPunct="1">
              <a:buNone/>
            </a:pPr>
            <a:r>
              <a:rPr lang="el-GR" altLang="x-none" sz="2400" i="1" dirty="0"/>
              <a:t>Α) σχέση μεταξύ απεικονιζόμενου-θεατή</a:t>
            </a:r>
            <a:r>
              <a:rPr sz="2400" i="1" dirty="0"/>
              <a:t>:</a:t>
            </a:r>
            <a:endParaRPr lang="el-GR" altLang="x-none" sz="2400" i="1" dirty="0"/>
          </a:p>
          <a:p>
            <a:pPr marL="0" indent="0" eaLnBrk="1" hangingPunct="1">
              <a:buNone/>
            </a:pPr>
            <a:endParaRPr lang="el-GR" altLang="x-none" sz="2000" dirty="0"/>
          </a:p>
          <a:p>
            <a:pPr marL="0" indent="0" eaLnBrk="1" hangingPunct="1">
              <a:buFont typeface="Wingdings" panose="05000000000000000000" pitchFamily="2" charset="2"/>
              <a:buChar char="Ø"/>
            </a:pPr>
            <a:r>
              <a:rPr lang="el-GR" altLang="x-none" sz="2000" dirty="0"/>
              <a:t> κοινωνική απόσταση</a:t>
            </a:r>
            <a:r>
              <a:rPr sz="2000" dirty="0"/>
              <a:t>: </a:t>
            </a:r>
            <a:r>
              <a:rPr lang="el-GR" altLang="x-none" sz="2000" dirty="0"/>
              <a:t>(είδος πλάνων)</a:t>
            </a:r>
            <a:endParaRPr lang="el-GR" altLang="x-none" sz="2000" dirty="0"/>
          </a:p>
          <a:p>
            <a:pPr marL="0" indent="0" eaLnBrk="1" hangingPunct="1">
              <a:buNone/>
            </a:pPr>
            <a:r>
              <a:rPr lang="el-GR" altLang="x-none" sz="2000" dirty="0"/>
              <a:t>επιλογή μακρινών πλάνων                 δήλωση συμβολικής απόστασης </a:t>
            </a:r>
            <a:endParaRPr lang="el-GR" altLang="x-none" sz="2000" dirty="0"/>
          </a:p>
          <a:p>
            <a:pPr marL="0" indent="0" eaLnBrk="1" hangingPunct="1">
              <a:buNone/>
            </a:pPr>
            <a:r>
              <a:rPr lang="el-GR" altLang="x-none" sz="2000" dirty="0"/>
              <a:t>επιλογή κοντινών πλάνων                 δήλωση εγγύτητας (ένας από «Εμάς»)</a:t>
            </a:r>
            <a:endParaRPr lang="el-GR" altLang="x-none" sz="2000" dirty="0"/>
          </a:p>
          <a:p>
            <a:pPr marL="0" indent="0" eaLnBrk="1" hangingPunct="1">
              <a:buNone/>
            </a:pPr>
            <a:endParaRPr lang="el-GR" altLang="x-none" sz="2000" dirty="0"/>
          </a:p>
          <a:p>
            <a:pPr marL="0" indent="0" eaLnBrk="1" hangingPunct="1">
              <a:buFont typeface="Wingdings" panose="05000000000000000000" pitchFamily="2" charset="2"/>
              <a:buChar char="Ø"/>
            </a:pPr>
            <a:r>
              <a:rPr lang="el-GR" altLang="x-none" sz="2000" dirty="0"/>
              <a:t> κοινωνική σχέση</a:t>
            </a:r>
            <a:r>
              <a:rPr sz="2000" dirty="0"/>
              <a:t>: </a:t>
            </a:r>
            <a:r>
              <a:rPr lang="el-GR" altLang="x-none" sz="2000" dirty="0"/>
              <a:t>(γωνία λήψης)				</a:t>
            </a:r>
            <a:endParaRPr lang="el-GR" altLang="x-none" sz="2000" dirty="0"/>
          </a:p>
          <a:p>
            <a:pPr marL="0" indent="0" eaLnBrk="1" hangingPunct="1">
              <a:buNone/>
            </a:pPr>
            <a:r>
              <a:rPr lang="el-GR" altLang="x-none" sz="2000" dirty="0"/>
              <a:t>υψηλή                εξουσία θεατή στον απεικονιζόμενο</a:t>
            </a:r>
            <a:endParaRPr lang="el-GR" altLang="x-none" sz="2000" dirty="0"/>
          </a:p>
          <a:p>
            <a:pPr marL="0" indent="0" eaLnBrk="1" hangingPunct="1">
              <a:buNone/>
            </a:pPr>
            <a:r>
              <a:rPr lang="el-GR" altLang="x-none" sz="2000" dirty="0"/>
              <a:t>χαμηλή                εξουσία απεικονιζόμενο στον θεατή</a:t>
            </a:r>
            <a:endParaRPr lang="el-GR" altLang="x-none" sz="2000" dirty="0"/>
          </a:p>
          <a:p>
            <a:pPr marL="0" indent="0" eaLnBrk="1" hangingPunct="1">
              <a:buNone/>
            </a:pPr>
            <a:r>
              <a:rPr lang="el-GR" altLang="x-none" sz="2000" dirty="0"/>
              <a:t>οριζόντια                ισότιμη σχέση απεικονιζόμενου - θεατή</a:t>
            </a:r>
            <a:endParaRPr lang="el-GR" altLang="x-none" sz="2000" dirty="0"/>
          </a:p>
        </p:txBody>
      </p:sp>
      <p:cxnSp>
        <p:nvCxnSpPr>
          <p:cNvPr id="7" name="Straight Arrow Connector 6"/>
          <p:cNvCxnSpPr/>
          <p:nvPr/>
        </p:nvCxnSpPr>
        <p:spPr>
          <a:xfrm>
            <a:off x="3862388" y="3571875"/>
            <a:ext cx="60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86175" y="3952875"/>
            <a:ext cx="60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62188" y="6115050"/>
            <a:ext cx="60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52625" y="5257800"/>
            <a:ext cx="60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95500" y="5705475"/>
            <a:ext cx="60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066800" y="771525"/>
            <a:ext cx="10058400" cy="5181600"/>
          </a:xfrm>
        </p:spPr>
        <p:txBody>
          <a:bodyPr vert="horz" wrap="square" lIns="91440" tIns="45720" rIns="91440" bIns="45720" numCol="1" rtlCol="0" anchor="t" anchorCtr="0" compatLnSpc="1"/>
          <a:p>
            <a:pPr eaLnBrk="1" hangingPunct="1">
              <a:buFont typeface="Wingdings" panose="05000000000000000000" pitchFamily="2" charset="2"/>
              <a:buChar char="Ø"/>
            </a:pPr>
            <a:r>
              <a:rPr lang="el-GR" altLang="x-none" sz="2000" dirty="0"/>
              <a:t> κοινωνική διεπίδραση</a:t>
            </a:r>
            <a:r>
              <a:rPr sz="2000" dirty="0"/>
              <a:t>:</a:t>
            </a:r>
            <a:r>
              <a:rPr lang="el-GR" altLang="x-none" sz="2000" dirty="0"/>
              <a:t> (κατεύθυνση βλέμματος)</a:t>
            </a:r>
            <a:endParaRPr lang="el-GR" altLang="x-none" sz="2000" dirty="0"/>
          </a:p>
          <a:p>
            <a:pPr eaLnBrk="1" hangingPunct="1">
              <a:buNone/>
            </a:pPr>
            <a:r>
              <a:rPr lang="el-GR" altLang="x-none" sz="2000" dirty="0"/>
              <a:t>αν απευθύνουν το βλέμμα στην κάμερα               συμβολική απαίτηση του απεικονιζόμενου στον θεατή</a:t>
            </a:r>
            <a:endParaRPr lang="el-GR" altLang="x-none" sz="2000" dirty="0"/>
          </a:p>
          <a:p>
            <a:pPr eaLnBrk="1" hangingPunct="1">
              <a:buNone/>
            </a:pPr>
            <a:r>
              <a:rPr lang="el-GR" altLang="x-none" sz="2000" dirty="0"/>
              <a:t>αν δεν απευθύνουν το βλέμμα στην κάμερα               ο απεικονιζόμενος ως αντικείμενο παρατήρησης</a:t>
            </a:r>
            <a:endParaRPr lang="el-GR" altLang="x-none" sz="2000" dirty="0"/>
          </a:p>
          <a:p>
            <a:pPr eaLnBrk="1" hangingPunct="1">
              <a:buNone/>
            </a:pPr>
            <a:endParaRPr lang="el-GR" altLang="x-none" sz="2000" dirty="0"/>
          </a:p>
          <a:p>
            <a:pPr eaLnBrk="1" hangingPunct="1">
              <a:buNone/>
            </a:pPr>
            <a:r>
              <a:rPr lang="el-GR" altLang="x-none" sz="2400" i="1" dirty="0"/>
              <a:t>Β) τρόπος αναπαράστασης των απεικονιζόμενων προσώπων</a:t>
            </a:r>
            <a:r>
              <a:rPr sz="2400" i="1" dirty="0"/>
              <a:t>:</a:t>
            </a:r>
            <a:endParaRPr lang="el-GR" altLang="x-none" sz="2400" i="1" dirty="0"/>
          </a:p>
          <a:p>
            <a:pPr eaLnBrk="1" hangingPunct="1">
              <a:buNone/>
            </a:pPr>
            <a:endParaRPr lang="el-GR" altLang="x-none" sz="2000" dirty="0"/>
          </a:p>
          <a:p>
            <a:pPr eaLnBrk="1" hangingPunct="1">
              <a:buFont typeface="Wingdings" panose="05000000000000000000" pitchFamily="2" charset="2"/>
              <a:buChar char="Ø"/>
            </a:pPr>
            <a:r>
              <a:rPr lang="el-GR" altLang="x-none" sz="2000" dirty="0"/>
              <a:t> γενική αναπαράσταση              εκπροσώπηση του συνόλου</a:t>
            </a:r>
            <a:endParaRPr lang="el-GR" altLang="x-none" sz="2000" dirty="0"/>
          </a:p>
          <a:p>
            <a:pPr eaLnBrk="1" hangingPunct="1">
              <a:buNone/>
            </a:pPr>
            <a:r>
              <a:rPr lang="el-GR" altLang="x-none" sz="2000" dirty="0"/>
              <a:t>     ειδική αναπααράσταση             έμφαση στο άτομο και τα ιδιαίτερα χαρ/κά του</a:t>
            </a:r>
            <a:endParaRPr lang="el-GR" altLang="x-none" sz="2000" dirty="0"/>
          </a:p>
          <a:p>
            <a:pPr eaLnBrk="1" hangingPunct="1">
              <a:buFont typeface="Wingdings" panose="05000000000000000000" pitchFamily="2" charset="2"/>
              <a:buChar char="Ø"/>
            </a:pPr>
            <a:r>
              <a:rPr lang="el-GR" altLang="x-none" sz="2000" dirty="0"/>
              <a:t> ρόλοι             οι κοινωνικοί δράστες παρουσιάζονται ενεργητικοί ή παθητικοί και τι είδους      	            δραστηριότητες κάνουν</a:t>
            </a:r>
            <a:r>
              <a:rPr sz="2000" dirty="0"/>
              <a:t>;</a:t>
            </a:r>
            <a:endParaRPr lang="el-GR" altLang="x-none" sz="2000" dirty="0"/>
          </a:p>
          <a:p>
            <a:pPr eaLnBrk="1" hangingPunct="1">
              <a:buFont typeface="Wingdings" panose="05000000000000000000" pitchFamily="2" charset="2"/>
              <a:buChar char="Ø"/>
            </a:pPr>
            <a:r>
              <a:rPr lang="el-GR" altLang="x-none" sz="2000" dirty="0"/>
              <a:t> κατηγοριοποίηση              κατηγοριοποιούνται με βιολογικά ή πολιτισμικά χαρ/κά</a:t>
            </a:r>
            <a:r>
              <a:rPr sz="2000" dirty="0"/>
              <a:t>;</a:t>
            </a:r>
            <a:r>
              <a:rPr lang="el-GR" altLang="x-none" sz="2000" dirty="0"/>
              <a:t> </a:t>
            </a:r>
            <a:endParaRPr lang="el-GR" altLang="x-none" sz="2000" dirty="0"/>
          </a:p>
          <a:p>
            <a:pPr eaLnBrk="1" hangingPunct="1">
              <a:buFont typeface="Wingdings" panose="05000000000000000000" pitchFamily="2" charset="2"/>
              <a:buChar char="Ø"/>
            </a:pPr>
            <a:r>
              <a:rPr lang="el-GR" altLang="x-none" sz="2000" dirty="0"/>
              <a:t> αποκλεισμός             οι κοινωνικοί δράστες περιλαμβάνονται στην απεικόνιση ή όχι</a:t>
            </a:r>
            <a:r>
              <a:rPr sz="2000" dirty="0"/>
              <a:t>;</a:t>
            </a:r>
            <a:r>
              <a:rPr lang="el-GR" altLang="x-none" sz="2000" dirty="0"/>
              <a:t> </a:t>
            </a:r>
            <a:endParaRPr lang="el-GR" altLang="x-none" sz="2000" dirty="0"/>
          </a:p>
        </p:txBody>
      </p:sp>
      <p:cxnSp>
        <p:nvCxnSpPr>
          <p:cNvPr id="4" name="Straight Arrow Connector 3"/>
          <p:cNvCxnSpPr/>
          <p:nvPr/>
        </p:nvCxnSpPr>
        <p:spPr>
          <a:xfrm>
            <a:off x="5000625" y="1428750"/>
            <a:ext cx="661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495925" y="1838325"/>
            <a:ext cx="60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43313" y="3524250"/>
            <a:ext cx="60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76663" y="3933825"/>
            <a:ext cx="60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81213" y="4410075"/>
            <a:ext cx="60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38500" y="5133975"/>
            <a:ext cx="60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57488" y="5543550"/>
            <a:ext cx="600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628775" y="2244725"/>
            <a:ext cx="8934450" cy="2436813"/>
          </a:xfrm>
        </p:spPr>
        <p:txBody>
          <a:bodyPr vert="horz" wrap="square" lIns="91440" tIns="45720" rIns="91440" bIns="45720" numCol="1" rtlCol="0" anchor="ctr" anchorCtr="0" compatLnSpc="1"/>
          <a:p>
            <a:pPr eaLnBrk="1" hangingPunct="1">
              <a:buClrTx/>
              <a:buSzTx/>
              <a:buFontTx/>
              <a:buNone/>
            </a:pPr>
            <a:r>
              <a:rPr lang="el-GR" altLang="x-none" kern="1200" dirty="0">
                <a:solidFill>
                  <a:srgbClr val="262626"/>
                </a:solidFill>
                <a:latin typeface="+mj-lt"/>
                <a:ea typeface="+mn-ea"/>
                <a:cs typeface="+mn-cs"/>
              </a:rPr>
              <a:t>3. Ανάλυση</a:t>
            </a:r>
            <a:endParaRPr lang="el-GR" altLang="x-none" kern="1200" dirty="0">
              <a:solidFill>
                <a:srgbClr val="262626"/>
              </a:solidFill>
              <a:latin typeface="+mj-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54763" y="2411413"/>
            <a:ext cx="5103813" cy="1371600"/>
          </a:xfrm>
        </p:spPr>
        <p:txBody>
          <a:bodyPr vert="horz" wrap="square" lIns="91440" tIns="45720" rIns="91440" bIns="45720" numCol="1" rtlCol="0" anchor="ctr" anchorCtr="0" compatLnSpc="1"/>
          <a:p>
            <a:pPr eaLnBrk="1" hangingPunct="1">
              <a:buNone/>
            </a:pPr>
            <a:r>
              <a:rPr lang="el-GR" altLang="x-none" sz="4300" u="sng" kern="1200" dirty="0">
                <a:latin typeface="+mj-lt"/>
                <a:ea typeface="+mn-ea"/>
                <a:cs typeface="+mn-cs"/>
              </a:rPr>
              <a:t>Κείμενο Α</a:t>
            </a:r>
            <a:br>
              <a:rPr lang="el-GR" altLang="x-none" sz="4300" u="sng" kern="1200" dirty="0">
                <a:latin typeface="+mj-lt"/>
                <a:ea typeface="+mn-ea"/>
                <a:cs typeface="+mn-cs"/>
              </a:rPr>
            </a:br>
            <a:br>
              <a:rPr lang="el-GR" altLang="x-none" sz="4300" u="sng" kern="1200" dirty="0">
                <a:latin typeface="+mj-lt"/>
                <a:ea typeface="+mn-ea"/>
                <a:cs typeface="+mn-cs"/>
              </a:rPr>
            </a:br>
            <a:r>
              <a:rPr lang="el-GR" altLang="x-none" sz="2400" kern="1200" dirty="0">
                <a:latin typeface="Linux Libertine"/>
                <a:ea typeface="+mn-ea"/>
                <a:cs typeface="+mn-cs"/>
              </a:rPr>
              <a:t>H ιστορία της Malak και της Takwa</a:t>
            </a:r>
            <a:br>
              <a:rPr lang="el-GR" altLang="x-none" sz="4300" kern="1200" dirty="0">
                <a:solidFill>
                  <a:srgbClr val="000000"/>
                </a:solidFill>
                <a:latin typeface="Linux Libertine"/>
                <a:ea typeface="+mn-ea"/>
                <a:cs typeface="+mn-cs"/>
              </a:rPr>
            </a:br>
            <a:endParaRPr lang="en-US" sz="4300" u="sng" kern="1200" dirty="0">
              <a:latin typeface="+mj-lt"/>
              <a:ea typeface="+mn-ea"/>
              <a:cs typeface="+mn-cs"/>
            </a:endParaRPr>
          </a:p>
        </p:txBody>
      </p:sp>
      <p:sp>
        <p:nvSpPr>
          <p:cNvPr id="31747" name="TextBox 2"/>
          <p:cNvSpPr txBox="1"/>
          <p:nvPr/>
        </p:nvSpPr>
        <p:spPr>
          <a:xfrm>
            <a:off x="6438900" y="4324350"/>
            <a:ext cx="3086100" cy="400050"/>
          </a:xfrm>
          <a:prstGeom prst="rect">
            <a:avLst/>
          </a:prstGeom>
          <a:noFill/>
          <a:ln w="9525">
            <a:noFill/>
          </a:ln>
        </p:spPr>
        <p:txBody>
          <a:bodyPr>
            <a:spAutoFit/>
          </a:bodyPr>
          <a:p>
            <a:r>
              <a:rPr lang="el-GR" altLang="x-none" sz="2000" dirty="0">
                <a:solidFill>
                  <a:schemeClr val="bg1"/>
                </a:solidFill>
                <a:latin typeface="Garamond" panose="02020404030301010803" pitchFamily="18" charset="0"/>
              </a:rPr>
              <a:t>Γλωσσική &amp; Οπτική ανάλυση</a:t>
            </a:r>
            <a:endParaRPr lang="el-GR" altLang="x-none" sz="2000" dirty="0">
              <a:solidFill>
                <a:schemeClr val="bg1"/>
              </a:solidFill>
              <a:latin typeface="Garamond" panose="020204040303010108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idx="1"/>
          </p:nvPr>
        </p:nvSpPr>
        <p:spPr>
          <a:xfrm>
            <a:off x="1876425" y="390525"/>
            <a:ext cx="7781925" cy="5848350"/>
          </a:xfrm>
        </p:spPr>
        <p:txBody>
          <a:bodyPr vert="horz" wrap="square" lIns="91440" tIns="45720" rIns="91440" bIns="45720" numCol="1" rtlCol="0" anchor="t" anchorCtr="0" compatLnSpc="1"/>
          <a:p>
            <a:pPr marL="0" indent="0" algn="just" eaLnBrk="1" hangingPunct="1">
              <a:lnSpc>
                <a:spcPct val="150000"/>
              </a:lnSpc>
              <a:buNone/>
            </a:pPr>
            <a:r>
              <a:rPr lang="el-GR" altLang="x-none" sz="1600" dirty="0"/>
              <a:t>((Στο βίντεο παρουσιάζονται ο Suheil και οι κόρες του Malak και Takwa να μιλούν για τις εμπειρίες τους, ενώ προβάλλονται αποσπάσματα από την οικογενειακή τους ζωή και τη σχολή καράτε του Suheil))		S: Suheil    M: Malak    T: Takwa</a:t>
            </a:r>
            <a:endParaRPr lang="el-GR" altLang="x-none" sz="1600" dirty="0"/>
          </a:p>
          <a:p>
            <a:pPr marL="0" indent="0" algn="just" eaLnBrk="1" hangingPunct="1">
              <a:lnSpc>
                <a:spcPct val="150000"/>
              </a:lnSpc>
              <a:buNone/>
            </a:pPr>
            <a:endParaRPr lang="el-GR" altLang="x-none" sz="2000" dirty="0"/>
          </a:p>
          <a:p>
            <a:pPr marL="0" indent="0" algn="just" eaLnBrk="1" hangingPunct="1">
              <a:lnSpc>
                <a:spcPct val="150000"/>
              </a:lnSpc>
              <a:buNone/>
            </a:pPr>
            <a:r>
              <a:rPr lang="el-GR" altLang="x-none" dirty="0">
                <a:solidFill>
                  <a:srgbClr val="333399"/>
                </a:solidFill>
              </a:rPr>
              <a:t>S: </a:t>
            </a:r>
            <a:r>
              <a:rPr lang="el-GR" altLang="x-none" dirty="0"/>
              <a:t>Το όνομά μου είναι Suheil Zein El Abedin. </a:t>
            </a:r>
            <a:r>
              <a:rPr lang="el-GR" altLang="x-none" dirty="0">
                <a:solidFill>
                  <a:srgbClr val="00B050"/>
                </a:solidFill>
              </a:rPr>
              <a:t>Είμαι από τη Συρία</a:t>
            </a:r>
            <a:r>
              <a:rPr lang="el-GR" altLang="x-none" dirty="0"/>
              <a:t>. Το καράτε είναι στο αίμα μου. Είναι η ζωή μου. Παλιά ήμουν στην εθνική ομάδα της Συρίας και έχω κερδίσει χρυσά μετάλλια. </a:t>
            </a:r>
            <a:r>
              <a:rPr lang="el-GR" altLang="x-none" u="sng" dirty="0"/>
              <a:t>Ζούσαμε στη Συρία</a:t>
            </a:r>
            <a:r>
              <a:rPr lang="el-GR" altLang="x-none" dirty="0"/>
              <a:t>. Πήγαμε στην Ιορδανία επειδή </a:t>
            </a:r>
            <a:r>
              <a:rPr lang="el-GR" altLang="x-none" dirty="0">
                <a:solidFill>
                  <a:srgbClr val="7030A0"/>
                </a:solidFill>
              </a:rPr>
              <a:t>η Συρία έχει πολλά προβλήματα αυτή την περίοδο. Οι στρατιώτες και ο στρατός και άλλοι άρχισαν να σκοτώνουν κόσμο. </a:t>
            </a:r>
            <a:r>
              <a:rPr lang="el-GR" altLang="x-none" dirty="0"/>
              <a:t>Νομίζω μετά από δύο χρόνια και έξι μήνες με κάλεσαν και με ρώτησαν αν θα ήθελα μια ευκαιρία να πάω στο εξωτερικό, να πάω σε άλλη χώρα. (.) «Μπορείς να πας με την οικογένειά σου;» Τους είπα «Ναι, μπορώ να πάω». Αρχίζω να κάνω όνειρα για τα παιδιά μου. </a:t>
            </a:r>
            <a:r>
              <a:rPr lang="el-GR" altLang="x-none" u="sng" dirty="0"/>
              <a:t>Εδώ</a:t>
            </a:r>
            <a:r>
              <a:rPr lang="el-GR" altLang="x-none" dirty="0"/>
              <a:t> θα έχουν καλύτερο μέλλον. Καλύτερη ζωή και εκπαίδευση. Αρχίζω να ονειρεύομαι. Ζητάω από τον Θεό να με βοηθήσει.</a:t>
            </a:r>
            <a:endParaRPr lang="el-GR" altLang="x-none" dirty="0"/>
          </a:p>
          <a:p>
            <a:pPr marL="0" indent="0" eaLnBrk="1" hangingPunct="1">
              <a:lnSpc>
                <a:spcPct val="80000"/>
              </a:lnSpc>
            </a:pPr>
            <a:endParaRPr lang="el-GR" altLang="x-none" sz="1400" dirty="0"/>
          </a:p>
          <a:p>
            <a:pPr marL="0" indent="0" eaLnBrk="1" hangingPunct="1">
              <a:lnSpc>
                <a:spcPct val="80000"/>
              </a:lnSpc>
              <a:buNone/>
            </a:pPr>
            <a:endParaRPr lang="el-GR" altLang="x-none" sz="500" dirty="0"/>
          </a:p>
        </p:txBody>
      </p:sp>
      <p:sp>
        <p:nvSpPr>
          <p:cNvPr id="2" name="Slide Number Placeholder 1"/>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3" name="Arrow: Down 2"/>
          <p:cNvSpPr/>
          <p:nvPr/>
        </p:nvSpPr>
        <p:spPr>
          <a:xfrm>
            <a:off x="6770688" y="2003425"/>
            <a:ext cx="165100" cy="311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4"/>
          <p:cNvSpPr txBox="1"/>
          <p:nvPr/>
        </p:nvSpPr>
        <p:spPr>
          <a:xfrm>
            <a:off x="5948363" y="1527175"/>
            <a:ext cx="1974850" cy="369888"/>
          </a:xfrm>
          <a:prstGeom prst="rect">
            <a:avLst/>
          </a:prstGeom>
          <a:noFill/>
          <a:ln w="9525">
            <a:noFill/>
          </a:ln>
        </p:spPr>
        <p:txBody>
          <a:bodyPr>
            <a:spAutoFit/>
          </a:bodyPr>
          <a:p>
            <a:r>
              <a:rPr lang="el-GR" altLang="el-GR" b="1" dirty="0">
                <a:solidFill>
                  <a:srgbClr val="00B050"/>
                </a:solidFill>
                <a:latin typeface="Garamond" panose="02020404030301010803" pitchFamily="18" charset="0"/>
              </a:rPr>
              <a:t>πολιτισμικοποίηση</a:t>
            </a:r>
            <a:endParaRPr lang="el-GR" altLang="el-GR" b="1" dirty="0">
              <a:solidFill>
                <a:srgbClr val="00B050"/>
              </a:solidFill>
              <a:latin typeface="Garamond" panose="02020404030301010803" pitchFamily="18" charset="0"/>
            </a:endParaRPr>
          </a:p>
        </p:txBody>
      </p:sp>
      <p:sp>
        <p:nvSpPr>
          <p:cNvPr id="6" name="Arrow: Right 5"/>
          <p:cNvSpPr/>
          <p:nvPr/>
        </p:nvSpPr>
        <p:spPr>
          <a:xfrm rot="10800000">
            <a:off x="9767888" y="3336925"/>
            <a:ext cx="409575"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7" name="TextBox 6"/>
          <p:cNvSpPr txBox="1"/>
          <p:nvPr/>
        </p:nvSpPr>
        <p:spPr>
          <a:xfrm>
            <a:off x="10315575" y="3244850"/>
            <a:ext cx="1689100" cy="368300"/>
          </a:xfrm>
          <a:prstGeom prst="rect">
            <a:avLst/>
          </a:prstGeom>
          <a:noFill/>
          <a:ln w="9525">
            <a:noFill/>
          </a:ln>
        </p:spPr>
        <p:txBody>
          <a:bodyPr>
            <a:spAutoFit/>
          </a:bodyPr>
          <a:p>
            <a:r>
              <a:rPr lang="el-GR" altLang="el-GR" b="1" dirty="0">
                <a:solidFill>
                  <a:srgbClr val="7030A0"/>
                </a:solidFill>
                <a:latin typeface="Garamond" panose="02020404030301010803" pitchFamily="18" charset="0"/>
              </a:rPr>
              <a:t>θυματοποίηση</a:t>
            </a:r>
            <a:endParaRPr lang="el-GR" altLang="el-GR" b="1" dirty="0">
              <a:solidFill>
                <a:srgbClr val="7030A0"/>
              </a:solidFill>
              <a:latin typeface="Garamond" panose="02020404030301010803" pitchFamily="18" charset="0"/>
            </a:endParaRPr>
          </a:p>
        </p:txBody>
      </p:sp>
      <p:sp>
        <p:nvSpPr>
          <p:cNvPr id="8" name="TextBox 7"/>
          <p:cNvSpPr txBox="1"/>
          <p:nvPr/>
        </p:nvSpPr>
        <p:spPr>
          <a:xfrm>
            <a:off x="704850" y="5999163"/>
            <a:ext cx="2236788" cy="369887"/>
          </a:xfrm>
          <a:prstGeom prst="rect">
            <a:avLst/>
          </a:prstGeom>
          <a:noFill/>
          <a:ln w="9525">
            <a:noFill/>
          </a:ln>
        </p:spPr>
        <p:txBody>
          <a:bodyPr>
            <a:spAutoFit/>
          </a:bodyPr>
          <a:p>
            <a:r>
              <a:rPr lang="el-GR" altLang="el-GR" dirty="0">
                <a:latin typeface="Garamond" panose="02020404030301010803" pitchFamily="18" charset="0"/>
              </a:rPr>
              <a:t>____   </a:t>
            </a:r>
            <a:r>
              <a:rPr lang="en-US" altLang="el-GR" dirty="0">
                <a:latin typeface="Garamond" panose="02020404030301010803" pitchFamily="18" charset="0"/>
              </a:rPr>
              <a:t>: </a:t>
            </a:r>
            <a:r>
              <a:rPr lang="el-GR" altLang="el-GR" b="1" dirty="0">
                <a:latin typeface="Garamond" panose="02020404030301010803" pitchFamily="18" charset="0"/>
              </a:rPr>
              <a:t>τοπικοποίηση</a:t>
            </a:r>
            <a:endParaRPr lang="el-GR" altLang="el-GR" b="1" dirty="0">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Content Placeholder 2"/>
          <p:cNvSpPr>
            <a:spLocks noGrp="1" noChangeArrowheads="1"/>
          </p:cNvSpPr>
          <p:nvPr>
            <p:ph idx="1"/>
          </p:nvPr>
        </p:nvSpPr>
        <p:spPr>
          <a:xfrm>
            <a:off x="2081213" y="433388"/>
            <a:ext cx="8524875" cy="5686425"/>
          </a:xfrm>
        </p:spPr>
        <p:txBody>
          <a:bodyPr vert="horz" wrap="square" lIns="91440" tIns="45720" rIns="91440" bIns="45720" numCol="1" anchor="t" anchorCtr="0" compatLnSpc="1"/>
          <a:p>
            <a:pPr marL="0" indent="0" algn="just" eaLnBrk="1" hangingPunct="1">
              <a:lnSpc>
                <a:spcPct val="170000"/>
              </a:lnSpc>
              <a:buNone/>
            </a:pPr>
            <a:r>
              <a:rPr lang="el-GR" altLang="el-GR" dirty="0">
                <a:solidFill>
                  <a:srgbClr val="FF0000"/>
                </a:solidFill>
              </a:rPr>
              <a:t>M: </a:t>
            </a:r>
            <a:r>
              <a:rPr lang="el-GR" altLang="el-GR" dirty="0"/>
              <a:t>Με λένε Malak. Είμαι 11 χρόνων. </a:t>
            </a:r>
            <a:r>
              <a:rPr lang="el-GR" altLang="el-GR" dirty="0">
                <a:solidFill>
                  <a:srgbClr val="00B050"/>
                </a:solidFill>
              </a:rPr>
              <a:t>Είμαι από τη Συρία</a:t>
            </a:r>
            <a:r>
              <a:rPr lang="el-GR" altLang="el-GR" dirty="0"/>
              <a:t>.</a:t>
            </a:r>
            <a:endParaRPr lang="el-GR" altLang="el-GR" dirty="0"/>
          </a:p>
          <a:p>
            <a:pPr marL="0" indent="0" algn="just" eaLnBrk="1" hangingPunct="1">
              <a:lnSpc>
                <a:spcPct val="170000"/>
              </a:lnSpc>
              <a:buNone/>
            </a:pPr>
            <a:r>
              <a:rPr lang="el-GR" altLang="el-GR" dirty="0">
                <a:solidFill>
                  <a:srgbClr val="FFC000"/>
                </a:solidFill>
              </a:rPr>
              <a:t>T: </a:t>
            </a:r>
            <a:r>
              <a:rPr lang="el-GR" altLang="el-GR" dirty="0"/>
              <a:t>Με λένε Takwa. Είμαι 11 χρόνων. Ζω στο Soleuvre. </a:t>
            </a:r>
            <a:r>
              <a:rPr lang="el-GR" altLang="el-GR" dirty="0">
                <a:solidFill>
                  <a:srgbClr val="00B050"/>
                </a:solidFill>
              </a:rPr>
              <a:t>Είμαι από τη Συρία</a:t>
            </a:r>
            <a:r>
              <a:rPr lang="el-GR" altLang="el-GR" dirty="0"/>
              <a:t>. Η Malak και εγώ είμαστε δίδυμες. Πριν από δύο μήνες, ο μπαμπάς μάς πήγε σε ένα κατάστημα και αγοράσαμε τη Λίζυ, το κουνέλι μου. Το διάλεξα επειδή ήταν το πιο όμορφο κουνέλι. Το αγαπάω πάρα πολύ επειδή είναι χαριτωμένο και όμορφο.</a:t>
            </a:r>
            <a:endParaRPr lang="el-GR" altLang="el-GR" dirty="0"/>
          </a:p>
          <a:p>
            <a:pPr marL="0" indent="0" algn="just" eaLnBrk="1" hangingPunct="1">
              <a:lnSpc>
                <a:spcPct val="170000"/>
              </a:lnSpc>
              <a:buNone/>
            </a:pPr>
            <a:r>
              <a:rPr lang="en-US" altLang="el-GR" dirty="0">
                <a:solidFill>
                  <a:srgbClr val="333399"/>
                </a:solidFill>
              </a:rPr>
              <a:t>S</a:t>
            </a:r>
            <a:r>
              <a:rPr lang="el-GR" altLang="el-GR" dirty="0">
                <a:solidFill>
                  <a:srgbClr val="333399"/>
                </a:solidFill>
              </a:rPr>
              <a:t>: </a:t>
            </a:r>
            <a:r>
              <a:rPr lang="el-GR" altLang="el-GR" dirty="0"/>
              <a:t>Δεν μπορώ να πω ευχαριστώ μόνο στον κόσμο, στην κυβέρνηση του Λουξεμβούργου. Θέλω να πω ευχαριστώ σε όλους τους ανθρώπους που μας βοήθησαν. Για μένα και για τα παιδιά μου και για όλες τις οικογένειες από τη Συρία. </a:t>
            </a:r>
            <a:r>
              <a:rPr lang="el-GR" altLang="el-GR" dirty="0">
                <a:solidFill>
                  <a:srgbClr val="7030A0"/>
                </a:solidFill>
              </a:rPr>
              <a:t>Επειδή </a:t>
            </a:r>
            <a:r>
              <a:rPr lang="el-GR" altLang="el-GR" u="sng" dirty="0">
                <a:solidFill>
                  <a:srgbClr val="404040"/>
                </a:solidFill>
              </a:rPr>
              <a:t>όλες οι οικογένειες από τη Συρία </a:t>
            </a:r>
            <a:r>
              <a:rPr lang="el-GR" altLang="el-GR" dirty="0">
                <a:solidFill>
                  <a:srgbClr val="7030A0"/>
                </a:solidFill>
              </a:rPr>
              <a:t>σήμερα χρειάζονται βοήθεια. Ακόμα και αυτές που έρχονται, δεν ξέρω, με επικίνδυνους τρόπους. Που έρχονται με τα πόδια ή από τη θάλασσα, ή αυτές που αναγκάζονται να πληρώσουν για να φτάσουν στην Ευρώπη. Έρχονται για να βρουν ένα καλύτερο μέλλον για τα παιδιά τους</a:t>
            </a:r>
            <a:r>
              <a:rPr lang="el-GR" altLang="el-GR" dirty="0"/>
              <a:t>.</a:t>
            </a:r>
            <a:endParaRPr lang="el-GR" altLang="el-GR" dirty="0"/>
          </a:p>
        </p:txBody>
      </p:sp>
      <p:sp>
        <p:nvSpPr>
          <p:cNvPr id="3" name="Slide Number Placeholder 2"/>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4" name="TextBox 3"/>
          <p:cNvSpPr txBox="1"/>
          <p:nvPr/>
        </p:nvSpPr>
        <p:spPr>
          <a:xfrm>
            <a:off x="417513" y="4873625"/>
            <a:ext cx="1741487" cy="338138"/>
          </a:xfrm>
          <a:prstGeom prst="rect">
            <a:avLst/>
          </a:prstGeom>
          <a:noFill/>
          <a:ln w="9525">
            <a:noFill/>
          </a:ln>
        </p:spPr>
        <p:txBody>
          <a:bodyPr>
            <a:spAutoFit/>
          </a:bodyPr>
          <a:p>
            <a:r>
              <a:rPr lang="el-GR" altLang="el-GR" sz="1600" b="1" dirty="0">
                <a:solidFill>
                  <a:srgbClr val="7030A0"/>
                </a:solidFill>
                <a:latin typeface="Garamond" panose="02020404030301010803" pitchFamily="18" charset="0"/>
              </a:rPr>
              <a:t>Θυματοποίηση</a:t>
            </a:r>
            <a:r>
              <a:rPr lang="el-GR" altLang="el-GR" sz="1400" dirty="0">
                <a:latin typeface="Garamond" panose="02020404030301010803" pitchFamily="18" charset="0"/>
              </a:rPr>
              <a:t> </a:t>
            </a:r>
            <a:endParaRPr lang="el-GR" altLang="el-GR" sz="1400" dirty="0">
              <a:latin typeface="Garamond" panose="02020404030301010803" pitchFamily="18" charset="0"/>
            </a:endParaRPr>
          </a:p>
        </p:txBody>
      </p:sp>
      <p:sp>
        <p:nvSpPr>
          <p:cNvPr id="5" name="Arrow: Right 4"/>
          <p:cNvSpPr/>
          <p:nvPr/>
        </p:nvSpPr>
        <p:spPr>
          <a:xfrm>
            <a:off x="1779588" y="4984750"/>
            <a:ext cx="301625" cy="115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5"/>
          <p:cNvSpPr txBox="1"/>
          <p:nvPr/>
        </p:nvSpPr>
        <p:spPr>
          <a:xfrm>
            <a:off x="8288338" y="642938"/>
            <a:ext cx="2411412" cy="338137"/>
          </a:xfrm>
          <a:prstGeom prst="rect">
            <a:avLst/>
          </a:prstGeom>
          <a:noFill/>
          <a:ln w="9525">
            <a:noFill/>
          </a:ln>
        </p:spPr>
        <p:txBody>
          <a:bodyPr>
            <a:spAutoFit/>
          </a:bodyPr>
          <a:p>
            <a:r>
              <a:rPr lang="el-GR" altLang="el-GR" sz="1400" b="1" dirty="0">
                <a:latin typeface="Garamond" panose="02020404030301010803" pitchFamily="18" charset="0"/>
              </a:rPr>
              <a:t>           </a:t>
            </a:r>
            <a:r>
              <a:rPr lang="el-GR" altLang="el-GR" sz="1600" b="1" dirty="0">
                <a:solidFill>
                  <a:srgbClr val="00B050"/>
                </a:solidFill>
                <a:latin typeface="Garamond" panose="02020404030301010803" pitchFamily="18" charset="0"/>
              </a:rPr>
              <a:t>Πολιτισμικοποίηση</a:t>
            </a:r>
            <a:endParaRPr lang="el-GR" altLang="el-GR" sz="1400" b="1" dirty="0">
              <a:solidFill>
                <a:srgbClr val="00B050"/>
              </a:solidFill>
              <a:latin typeface="Garamond" panose="02020404030301010803" pitchFamily="18" charset="0"/>
            </a:endParaRPr>
          </a:p>
        </p:txBody>
      </p:sp>
      <p:sp>
        <p:nvSpPr>
          <p:cNvPr id="7" name="Arrow: Left 6"/>
          <p:cNvSpPr/>
          <p:nvPr/>
        </p:nvSpPr>
        <p:spPr>
          <a:xfrm>
            <a:off x="8491538" y="738188"/>
            <a:ext cx="288925"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extBox 7"/>
          <p:cNvSpPr txBox="1"/>
          <p:nvPr/>
        </p:nvSpPr>
        <p:spPr>
          <a:xfrm>
            <a:off x="10653713" y="3716338"/>
            <a:ext cx="1154112" cy="584200"/>
          </a:xfrm>
          <a:prstGeom prst="rect">
            <a:avLst/>
          </a:prstGeom>
          <a:noFill/>
          <a:ln w="9525">
            <a:noFill/>
          </a:ln>
        </p:spPr>
        <p:txBody>
          <a:bodyPr>
            <a:spAutoFit/>
          </a:bodyPr>
          <a:p>
            <a:r>
              <a:rPr lang="el-GR" altLang="el-GR" sz="1600" b="1" dirty="0">
                <a:latin typeface="Garamond" panose="02020404030301010803" pitchFamily="18" charset="0"/>
              </a:rPr>
              <a:t>Συλλογικο-</a:t>
            </a:r>
            <a:endParaRPr lang="el-GR" altLang="el-GR" sz="1600" b="1" dirty="0">
              <a:latin typeface="Garamond" panose="02020404030301010803" pitchFamily="18" charset="0"/>
            </a:endParaRPr>
          </a:p>
          <a:p>
            <a:r>
              <a:rPr lang="el-GR" altLang="el-GR" sz="1600" b="1" dirty="0">
                <a:latin typeface="Garamond" panose="02020404030301010803" pitchFamily="18" charset="0"/>
              </a:rPr>
              <a:t>ποίηση</a:t>
            </a:r>
            <a:endParaRPr lang="el-GR" altLang="el-GR" sz="1600" b="1" dirty="0">
              <a:latin typeface="Garamond" panose="02020404030301010803" pitchFamily="18" charset="0"/>
            </a:endParaRPr>
          </a:p>
        </p:txBody>
      </p:sp>
      <p:sp>
        <p:nvSpPr>
          <p:cNvPr id="9" name="Arrow: Bent-Up 8"/>
          <p:cNvSpPr/>
          <p:nvPr/>
        </p:nvSpPr>
        <p:spPr>
          <a:xfrm rot="10800000">
            <a:off x="8288338" y="3890963"/>
            <a:ext cx="2365375" cy="2333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itle 39"/>
          <p:cNvSpPr>
            <a:spLocks noGrp="1"/>
          </p:cNvSpPr>
          <p:nvPr>
            <p:ph type="title"/>
          </p:nvPr>
        </p:nvSpPr>
        <p:spPr>
          <a:xfrm>
            <a:off x="1243013" y="1622425"/>
            <a:ext cx="5068887" cy="1301750"/>
          </a:xfrm>
          <a:ln/>
        </p:spPr>
        <p:txBody>
          <a:bodyPr vert="horz" wrap="square" lIns="91440" tIns="45720" rIns="91440" bIns="45720" anchor="b" anchorCtr="0"/>
          <a:p>
            <a:pPr eaLnBrk="1" hangingPunct="1"/>
            <a:r>
              <a:rPr lang="el-GR" altLang="el-GR" u="sng" kern="1200" dirty="0">
                <a:latin typeface="+mj-lt"/>
                <a:ea typeface="+mn-ea"/>
                <a:cs typeface="+mn-cs"/>
              </a:rPr>
              <a:t>Δομή παρουσίασης</a:t>
            </a:r>
            <a:endParaRPr lang="en-US" altLang="el-GR" u="sng" kern="1200" dirty="0">
              <a:latin typeface="+mj-lt"/>
              <a:ea typeface="+mn-ea"/>
              <a:cs typeface="+mn-cs"/>
            </a:endParaRPr>
          </a:p>
        </p:txBody>
      </p:sp>
      <p:sp>
        <p:nvSpPr>
          <p:cNvPr id="15363" name="Subtitle 40"/>
          <p:cNvSpPr>
            <a:spLocks noGrp="1"/>
          </p:cNvSpPr>
          <p:nvPr>
            <p:ph type="subTitle" idx="1"/>
          </p:nvPr>
        </p:nvSpPr>
        <p:spPr>
          <a:xfrm>
            <a:off x="1243013" y="3109913"/>
            <a:ext cx="5068887" cy="2395537"/>
          </a:xfrm>
          <a:ln/>
        </p:spPr>
        <p:txBody>
          <a:bodyPr vert="horz" wrap="square" lIns="91440" tIns="45720" rIns="91440" bIns="45720" anchor="ctr" anchorCtr="0"/>
          <a:p>
            <a:pPr marL="342900" indent="-342900" eaLnBrk="1" hangingPunct="1">
              <a:buClr>
                <a:srgbClr val="262626"/>
              </a:buClr>
              <a:buSzTx/>
              <a:buFont typeface="Garamond" panose="02020404030301010803" pitchFamily="18" charset="0"/>
              <a:buAutoNum type="arabicPeriod"/>
            </a:pPr>
            <a:r>
              <a:rPr lang="el-GR" altLang="el-GR" sz="2400" kern="1200" dirty="0">
                <a:latin typeface="+mn-lt"/>
                <a:ea typeface="+mn-ea"/>
                <a:cs typeface="+mn-cs"/>
              </a:rPr>
              <a:t>Εισαγωγή</a:t>
            </a:r>
            <a:endParaRPr lang="el-GR" altLang="el-GR" sz="2400" kern="1200" dirty="0">
              <a:latin typeface="+mn-lt"/>
              <a:ea typeface="+mn-ea"/>
              <a:cs typeface="+mn-cs"/>
            </a:endParaRPr>
          </a:p>
          <a:p>
            <a:pPr marL="342900" indent="-342900" eaLnBrk="1" hangingPunct="1">
              <a:buClr>
                <a:srgbClr val="262626"/>
              </a:buClr>
              <a:buSzTx/>
              <a:buFont typeface="Garamond" panose="02020404030301010803" pitchFamily="18" charset="0"/>
              <a:buAutoNum type="arabicPeriod"/>
            </a:pPr>
            <a:r>
              <a:rPr lang="el-GR" altLang="el-GR" sz="2400" kern="1200" dirty="0">
                <a:latin typeface="+mn-lt"/>
                <a:ea typeface="+mn-ea"/>
                <a:cs typeface="+mn-cs"/>
              </a:rPr>
              <a:t>Θεωρητικό πλαίσιο</a:t>
            </a:r>
            <a:endParaRPr lang="el-GR" altLang="el-GR" sz="2400" kern="1200" dirty="0">
              <a:latin typeface="+mn-lt"/>
              <a:ea typeface="+mn-ea"/>
              <a:cs typeface="+mn-cs"/>
            </a:endParaRPr>
          </a:p>
          <a:p>
            <a:pPr marL="342900" indent="-342900" eaLnBrk="1" hangingPunct="1">
              <a:buClr>
                <a:srgbClr val="262626"/>
              </a:buClr>
              <a:buSzTx/>
              <a:buFont typeface="Garamond" panose="02020404030301010803" pitchFamily="18" charset="0"/>
              <a:buAutoNum type="arabicPeriod"/>
            </a:pPr>
            <a:r>
              <a:rPr lang="el-GR" altLang="el-GR" sz="2400" kern="1200" dirty="0">
                <a:latin typeface="+mn-lt"/>
                <a:ea typeface="+mn-ea"/>
                <a:cs typeface="+mn-cs"/>
              </a:rPr>
              <a:t>Μεθοδολογικό πλαίσιο</a:t>
            </a:r>
            <a:endParaRPr lang="el-GR" altLang="el-GR" sz="2400" kern="1200" dirty="0">
              <a:latin typeface="+mn-lt"/>
              <a:ea typeface="+mn-ea"/>
              <a:cs typeface="+mn-cs"/>
            </a:endParaRPr>
          </a:p>
          <a:p>
            <a:pPr marL="342900" indent="-342900" eaLnBrk="1" hangingPunct="1">
              <a:buClr>
                <a:srgbClr val="262626"/>
              </a:buClr>
              <a:buSzTx/>
              <a:buFont typeface="Garamond" panose="02020404030301010803" pitchFamily="18" charset="0"/>
              <a:buAutoNum type="arabicPeriod"/>
            </a:pPr>
            <a:r>
              <a:rPr lang="el-GR" altLang="el-GR" sz="2400" kern="1200" dirty="0">
                <a:latin typeface="+mn-lt"/>
                <a:ea typeface="+mn-ea"/>
                <a:cs typeface="+mn-cs"/>
              </a:rPr>
              <a:t>Ανάλυση</a:t>
            </a:r>
            <a:endParaRPr lang="el-GR" altLang="el-GR" sz="2400" kern="1200" dirty="0">
              <a:latin typeface="+mn-lt"/>
              <a:ea typeface="+mn-ea"/>
              <a:cs typeface="+mn-cs"/>
            </a:endParaRPr>
          </a:p>
          <a:p>
            <a:pPr marL="342900" indent="-342900" eaLnBrk="1" hangingPunct="1">
              <a:buClr>
                <a:srgbClr val="262626"/>
              </a:buClr>
              <a:buSzTx/>
              <a:buFont typeface="Garamond" panose="02020404030301010803" pitchFamily="18" charset="0"/>
              <a:buAutoNum type="arabicPeriod"/>
            </a:pPr>
            <a:r>
              <a:rPr lang="el-GR" altLang="el-GR" sz="2400" kern="1200" dirty="0">
                <a:latin typeface="+mn-lt"/>
                <a:ea typeface="+mn-ea"/>
                <a:cs typeface="+mn-cs"/>
              </a:rPr>
              <a:t>Συμπεράσματα </a:t>
            </a:r>
            <a:endParaRPr lang="en-US" altLang="el-GR" sz="2400" kern="1200" dirty="0">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Content Placeholder 2"/>
          <p:cNvSpPr>
            <a:spLocks noGrp="1"/>
          </p:cNvSpPr>
          <p:nvPr>
            <p:ph idx="1"/>
          </p:nvPr>
        </p:nvSpPr>
        <p:spPr>
          <a:xfrm>
            <a:off x="1704975" y="2103438"/>
            <a:ext cx="8620125" cy="3333750"/>
          </a:xfrm>
          <a:ln/>
        </p:spPr>
        <p:txBody>
          <a:bodyPr vert="horz" wrap="square" lIns="91440" tIns="45720" rIns="91440" bIns="45720" anchor="t" anchorCtr="0"/>
          <a:p>
            <a:pPr marL="0" indent="0" algn="just" eaLnBrk="1" hangingPunct="1">
              <a:lnSpc>
                <a:spcPct val="170000"/>
              </a:lnSpc>
              <a:buNone/>
            </a:pPr>
            <a:r>
              <a:rPr lang="el-GR" altLang="el-GR" dirty="0">
                <a:solidFill>
                  <a:srgbClr val="FF0000"/>
                </a:solidFill>
              </a:rPr>
              <a:t>M: </a:t>
            </a:r>
            <a:r>
              <a:rPr lang="el-GR" altLang="el-GR" dirty="0"/>
              <a:t>Μου αρέσει να σχεδιάζω. Μου αρέσει να σχεδιάζω φορέματα και να ζωγραφίζω κορίτσια. Πρώτα σχεδιάζω το περίγραμμα και μετά φτιάχνω το πρόσωπο, τα μάτια και τα χρωματίζω.</a:t>
            </a:r>
            <a:endParaRPr lang="el-GR" altLang="el-GR" dirty="0"/>
          </a:p>
          <a:p>
            <a:pPr marL="0" indent="0" algn="just" eaLnBrk="1" hangingPunct="1">
              <a:lnSpc>
                <a:spcPct val="170000"/>
              </a:lnSpc>
              <a:buNone/>
            </a:pPr>
            <a:r>
              <a:rPr lang="el-GR" altLang="el-GR" dirty="0">
                <a:solidFill>
                  <a:srgbClr val="FFC000"/>
                </a:solidFill>
              </a:rPr>
              <a:t>T: </a:t>
            </a:r>
            <a:r>
              <a:rPr lang="el-GR" altLang="el-GR" dirty="0"/>
              <a:t>Όταν μεγαλώσω θέλω να γίνω οδοντίατρος.</a:t>
            </a:r>
            <a:endParaRPr lang="el-GR" altLang="el-GR" dirty="0"/>
          </a:p>
          <a:p>
            <a:pPr marL="0" indent="0" algn="just" eaLnBrk="1" hangingPunct="1">
              <a:lnSpc>
                <a:spcPct val="170000"/>
              </a:lnSpc>
              <a:buNone/>
            </a:pPr>
            <a:r>
              <a:rPr lang="el-GR" altLang="el-GR" dirty="0">
                <a:solidFill>
                  <a:srgbClr val="FF0000"/>
                </a:solidFill>
              </a:rPr>
              <a:t>M: </a:t>
            </a:r>
            <a:r>
              <a:rPr lang="el-GR" altLang="el-GR" dirty="0"/>
              <a:t>Όταν μεγαλώσω θέλω να γίνω καλλιτέχνης. Να σχεδιάζω φορέματα και να τα φτιάχνω.</a:t>
            </a:r>
            <a:endParaRPr lang="el-GR" altLang="el-GR" dirty="0"/>
          </a:p>
          <a:p>
            <a:pPr marL="0" indent="0" algn="just" eaLnBrk="1" hangingPunct="1">
              <a:lnSpc>
                <a:spcPct val="170000"/>
              </a:lnSpc>
              <a:buNone/>
            </a:pPr>
            <a:endParaRPr lang="el-GR" altLang="el-GR" dirty="0"/>
          </a:p>
          <a:p>
            <a:pPr marL="0" indent="0" algn="just" eaLnBrk="1" hangingPunct="1">
              <a:lnSpc>
                <a:spcPct val="170000"/>
              </a:lnSpc>
              <a:buNone/>
            </a:pPr>
            <a:r>
              <a:rPr lang="en-US" altLang="el-GR" dirty="0">
                <a:hlinkClick r:id="rId1"/>
              </a:rPr>
              <a:t>https://youtu.be/6DBapzSz3eQ</a:t>
            </a:r>
            <a:endParaRPr lang="en-US" altLang="el-GR" dirty="0"/>
          </a:p>
          <a:p>
            <a:pPr marL="0" indent="0" algn="just" eaLnBrk="1" hangingPunct="1">
              <a:lnSpc>
                <a:spcPct val="170000"/>
              </a:lnSpc>
              <a:buNone/>
            </a:pPr>
            <a:endParaRPr lang="el-GR" altLang="el-GR" dirty="0"/>
          </a:p>
          <a:p>
            <a:pPr marL="0" indent="0" eaLnBrk="1" hangingPunct="1">
              <a:buNone/>
            </a:pPr>
            <a:endParaRPr lang="el-GR" altLang="el-GR" dirty="0"/>
          </a:p>
        </p:txBody>
      </p:sp>
      <p:sp>
        <p:nvSpPr>
          <p:cNvPr id="3" name="Slide Number Placeholder 2"/>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35844" name="TextBox 3"/>
          <p:cNvSpPr txBox="1"/>
          <p:nvPr/>
        </p:nvSpPr>
        <p:spPr>
          <a:xfrm>
            <a:off x="836613" y="5572125"/>
            <a:ext cx="9883775" cy="646113"/>
          </a:xfrm>
          <a:prstGeom prst="rect">
            <a:avLst/>
          </a:prstGeom>
          <a:noFill/>
          <a:ln w="9525">
            <a:noFill/>
          </a:ln>
        </p:spPr>
        <p:txBody>
          <a:bodyPr>
            <a:spAutoFit/>
          </a:bodyPr>
          <a:p>
            <a:r>
              <a:rPr lang="el-GR" altLang="el-GR" i="1" dirty="0">
                <a:latin typeface="Garamond" panose="02020404030301010803" pitchFamily="18" charset="0"/>
              </a:rPr>
              <a:t>Έμφαση θα δοθεί στην </a:t>
            </a:r>
            <a:r>
              <a:rPr lang="el-GR" altLang="el-GR" i="1" u="sng" dirty="0">
                <a:latin typeface="Garamond" panose="02020404030301010803" pitchFamily="18" charset="0"/>
              </a:rPr>
              <a:t>γλωσσική ανάλυση </a:t>
            </a:r>
            <a:r>
              <a:rPr lang="el-GR" altLang="el-GR" i="1" dirty="0">
                <a:latin typeface="Garamond" panose="02020404030301010803" pitchFamily="18" charset="0"/>
              </a:rPr>
              <a:t>με τον εντοπισμό στρατηγικών αναφοράς/ κατηγόρησης και στην </a:t>
            </a:r>
            <a:r>
              <a:rPr lang="el-GR" altLang="el-GR" i="1" u="sng" dirty="0">
                <a:latin typeface="Garamond" panose="02020404030301010803" pitchFamily="18" charset="0"/>
              </a:rPr>
              <a:t>οπτική ανάλυση </a:t>
            </a:r>
            <a:r>
              <a:rPr lang="el-GR" altLang="el-GR" i="1" dirty="0">
                <a:latin typeface="Garamond" panose="02020404030301010803" pitchFamily="18" charset="0"/>
              </a:rPr>
              <a:t>σε συγκεκριμένα στιγμιότυπα του </a:t>
            </a:r>
            <a:r>
              <a:rPr lang="en-US" altLang="el-GR" i="1" dirty="0">
                <a:latin typeface="Garamond" panose="02020404030301010803" pitchFamily="18" charset="0"/>
              </a:rPr>
              <a:t>video</a:t>
            </a:r>
            <a:r>
              <a:rPr lang="el-GR" altLang="el-GR" i="1" dirty="0">
                <a:latin typeface="Garamond" panose="02020404030301010803" pitchFamily="18" charset="0"/>
              </a:rPr>
              <a:t> </a:t>
            </a:r>
            <a:endParaRPr lang="el-GR" altLang="el-GR" i="1" dirty="0">
              <a:latin typeface="Garamond" panose="02020404030301010803"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itle 1"/>
          <p:cNvSpPr>
            <a:spLocks noGrp="1"/>
          </p:cNvSpPr>
          <p:nvPr>
            <p:ph type="title"/>
          </p:nvPr>
        </p:nvSpPr>
        <p:spPr>
          <a:xfrm>
            <a:off x="692150" y="506413"/>
            <a:ext cx="8558213" cy="571500"/>
          </a:xfrm>
          <a:ln/>
        </p:spPr>
        <p:txBody>
          <a:bodyPr vert="horz" wrap="square" lIns="91440" tIns="45720" rIns="91440" bIns="45720" anchor="ctr" anchorCtr="0"/>
          <a:p>
            <a:pPr eaLnBrk="1" hangingPunct="1"/>
            <a:r>
              <a:rPr lang="el-GR" altLang="el-GR" dirty="0"/>
              <a:t>Γλωσσική ανάλυση</a:t>
            </a:r>
            <a:endParaRPr lang="el-GR" altLang="el-GR" dirty="0"/>
          </a:p>
        </p:txBody>
      </p:sp>
      <p:graphicFrame>
        <p:nvGraphicFramePr>
          <p:cNvPr id="36867" name="Content Placeholder 36866"/>
          <p:cNvGraphicFramePr/>
          <p:nvPr>
            <p:ph idx="1"/>
          </p:nvPr>
        </p:nvGraphicFramePr>
        <p:xfrm>
          <a:off x="647700" y="1279525"/>
          <a:ext cx="10058400" cy="4298950"/>
        </p:xfrm>
        <a:graphic>
          <a:graphicData uri="http://schemas.openxmlformats.org/drawingml/2006/table">
            <a:tbl>
              <a:tblPr/>
              <a:tblGrid>
                <a:gridCol w="5029200"/>
                <a:gridCol w="5029200"/>
              </a:tblGrid>
              <a:tr h="45720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400" b="1" dirty="0">
                          <a:solidFill>
                            <a:srgbClr val="FFFFFF"/>
                          </a:solidFill>
                          <a:latin typeface="Garamond" panose="02020404030301010803" pitchFamily="18" charset="0"/>
                        </a:rPr>
                        <a:t>Στρατηγικές αναφοράς/ κατηγόρησης </a:t>
                      </a:r>
                      <a:endParaRPr lang="el-GR" altLang="x-none" sz="2400" b="1" dirty="0">
                        <a:solidFill>
                          <a:srgbClr val="FFFFFF"/>
                        </a:solidFill>
                        <a:latin typeface="Garamond" panose="02020404030301010803"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endParaRPr lang="el-GR" altLang="x-none" sz="2000" b="1" dirty="0">
                        <a:solidFill>
                          <a:srgbClr val="FFFFFF"/>
                        </a:solidFill>
                        <a:latin typeface="Garamond" panose="02020404030301010803"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31400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1. Θυματοποίηση (παθητικός Άλλος)</a:t>
                      </a:r>
                      <a:endParaRPr lang="el-GR" altLang="x-none" sz="2000" dirty="0">
                        <a:solidFill>
                          <a:srgbClr val="000000"/>
                        </a:solidFill>
                        <a:latin typeface="Garamond" panose="02020404030301010803"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Ο ίδιος κατασκευάζει την ταυτότητά του ως θύμα μέσω αφήγησης. Εμφανίζονται εξαθλιωμένοι που χρειάζονται την βοήθεια των πλειονοτικών =&gt; δράστες</a:t>
                      </a:r>
                      <a:endParaRPr lang="el-GR" altLang="x-none" sz="2000" dirty="0">
                        <a:solidFill>
                          <a:srgbClr val="000000"/>
                        </a:solidFill>
                        <a:latin typeface="Garamond" panose="02020404030301010803" pitchFamily="18" charset="0"/>
                      </a:endParaRPr>
                    </a:p>
                    <a:p>
                      <a:pPr lvl="0" defTabSz="914400" eaLnBrk="1" hangingPunct="1">
                        <a:buNone/>
                      </a:pPr>
                      <a:r>
                        <a:rPr lang="el-GR" altLang="x-none" sz="2000" b="1" dirty="0">
                          <a:solidFill>
                            <a:srgbClr val="000000"/>
                          </a:solidFill>
                          <a:latin typeface="Garamond" panose="02020404030301010803" pitchFamily="18" charset="0"/>
                        </a:rPr>
                        <a:t>             </a:t>
                      </a:r>
                      <a:r>
                        <a:rPr sz="2000" b="1" dirty="0">
                          <a:solidFill>
                            <a:srgbClr val="000000"/>
                          </a:solidFill>
                          <a:latin typeface="Garamond" panose="02020404030301010803" pitchFamily="18" charset="0"/>
                        </a:rPr>
                        <a:t>VS </a:t>
                      </a:r>
                      <a:r>
                        <a:rPr lang="el-GR" altLang="x-none" sz="2000" dirty="0">
                          <a:solidFill>
                            <a:srgbClr val="000000"/>
                          </a:solidFill>
                          <a:latin typeface="Garamond" panose="02020404030301010803" pitchFamily="18" charset="0"/>
                        </a:rPr>
                        <a:t>πρόσφυγες =&gt; παθητικοί αποδέκτες                                              `                                          βοήθειας</a:t>
                      </a:r>
                      <a:endParaRPr lang="el-GR" altLang="x-none" sz="2000" dirty="0">
                        <a:solidFill>
                          <a:srgbClr val="000000"/>
                        </a:solidFill>
                        <a:latin typeface="Garamond" panose="02020404030301010803" pitchFamily="18" charset="0"/>
                      </a:endParaRPr>
                    </a:p>
                    <a:p>
                      <a:pPr lvl="0" defTabSz="914400" eaLnBrk="1" hangingPunct="1">
                        <a:buNone/>
                      </a:pPr>
                      <a:endParaRPr lang="el-GR" altLang="x-none" sz="2000" dirty="0">
                        <a:solidFill>
                          <a:srgbClr val="000000"/>
                        </a:solidFill>
                        <a:latin typeface="Garamond" panose="02020404030301010803" pitchFamily="18" charset="0"/>
                      </a:endParaRPr>
                    </a:p>
                    <a:p>
                      <a:pPr lvl="0" defTabSz="914400" eaLnBrk="1" hangingPunct="1">
                        <a:buFont typeface="Arial" panose="020B0604020202020204" pitchFamily="34" charset="0"/>
                        <a:buChar char="•"/>
                      </a:pPr>
                      <a:r>
                        <a:rPr lang="el-GR" altLang="x-none" sz="2000" u="sng" dirty="0">
                          <a:solidFill>
                            <a:srgbClr val="000000"/>
                          </a:solidFill>
                          <a:latin typeface="Garamond" panose="02020404030301010803" pitchFamily="18" charset="0"/>
                        </a:rPr>
                        <a:t>συναισθ.φορτισμένο λεξιλόγιο</a:t>
                      </a:r>
                      <a:r>
                        <a:rPr sz="2000" u="sng" dirty="0">
                          <a:solidFill>
                            <a:srgbClr val="000000"/>
                          </a:solidFill>
                          <a:latin typeface="Garamond" panose="02020404030301010803" pitchFamily="18" charset="0"/>
                        </a:rPr>
                        <a:t>:</a:t>
                      </a:r>
                      <a:r>
                        <a:rPr lang="el-GR" altLang="x-none" sz="2000" u="sng" dirty="0">
                          <a:solidFill>
                            <a:srgbClr val="000000"/>
                          </a:solidFill>
                          <a:latin typeface="Garamond" panose="02020404030301010803" pitchFamily="18" charset="0"/>
                        </a:rPr>
                        <a:t> </a:t>
                      </a:r>
                      <a:r>
                        <a:rPr lang="el-GR" altLang="x-none" sz="2000" dirty="0">
                          <a:solidFill>
                            <a:srgbClr val="000000"/>
                          </a:solidFill>
                          <a:latin typeface="Garamond" panose="02020404030301010803" pitchFamily="18" charset="0"/>
                        </a:rPr>
                        <a:t>σκοτώνουν, χρειάζονται βοήθεια, επικίνδυνους τρόπους κτλ)</a:t>
                      </a:r>
                      <a:endParaRPr lang="el-GR" altLang="x-none" sz="2000" dirty="0">
                        <a:solidFill>
                          <a:srgbClr val="000000"/>
                        </a:solidFill>
                        <a:latin typeface="Garamond" panose="02020404030301010803"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r>
              <a:tr h="7016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2. Συλλογικοποίηση (απομακρυσμένος Άλλος)</a:t>
                      </a:r>
                      <a:endParaRPr lang="el-GR" altLang="x-none" sz="2000" dirty="0">
                        <a:solidFill>
                          <a:srgbClr val="000000"/>
                        </a:solidFill>
                        <a:latin typeface="Garamond" panose="02020404030301010803"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1F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Εμφανίζονται ως αντικείμενα, ως ομοιογενής ομάδα με ίδια χαρ/κά</a:t>
                      </a:r>
                      <a:endParaRPr lang="el-GR" altLang="x-none" sz="2000" dirty="0">
                        <a:solidFill>
                          <a:srgbClr val="000000"/>
                        </a:solidFill>
                        <a:latin typeface="Garamond" panose="02020404030301010803"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1F1"/>
                    </a:solidFill>
                  </a:tcPr>
                </a:tc>
              </a:tr>
            </a:tbl>
          </a:graphicData>
        </a:graphic>
      </p:graphicFrame>
      <p:sp>
        <p:nvSpPr>
          <p:cNvPr id="2" name="Slide Number Placeholder 1"/>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36882" name="TextBox 5"/>
          <p:cNvSpPr txBox="1"/>
          <p:nvPr/>
        </p:nvSpPr>
        <p:spPr>
          <a:xfrm>
            <a:off x="647700" y="6000750"/>
            <a:ext cx="11277600" cy="400050"/>
          </a:xfrm>
          <a:prstGeom prst="rect">
            <a:avLst/>
          </a:prstGeom>
          <a:noFill/>
          <a:ln w="9525">
            <a:noFill/>
          </a:ln>
        </p:spPr>
        <p:txBody>
          <a:bodyPr>
            <a:spAutoFit/>
          </a:bodyPr>
          <a:p>
            <a:r>
              <a:rPr lang="el-GR" altLang="el-GR" sz="2000" dirty="0">
                <a:latin typeface="Garamond" panose="02020404030301010803" pitchFamily="18" charset="0"/>
              </a:rPr>
              <a:t>Οι στρατηγικές αυτές αποσκοπούν στη </a:t>
            </a:r>
            <a:r>
              <a:rPr lang="el-GR" altLang="el-GR" sz="2000" b="1" i="1" dirty="0">
                <a:latin typeface="Garamond" panose="02020404030301010803" pitchFamily="18" charset="0"/>
              </a:rPr>
              <a:t>διάκριση</a:t>
            </a:r>
            <a:r>
              <a:rPr lang="el-GR" altLang="el-GR" sz="2000" dirty="0">
                <a:latin typeface="Garamond" panose="02020404030301010803" pitchFamily="18" charset="0"/>
              </a:rPr>
              <a:t> και δημιουργούν απόσταση μεταξύ του «Εμείς» και του «Αυτοί»</a:t>
            </a:r>
            <a:endParaRPr lang="el-GR" altLang="el-GR" sz="2000" dirty="0">
              <a:latin typeface="Garamond" panose="02020404030301010803" pitchFamily="18" charset="0"/>
            </a:endParaRPr>
          </a:p>
        </p:txBody>
      </p:sp>
      <p:sp>
        <p:nvSpPr>
          <p:cNvPr id="7" name="Arrow: Down 6"/>
          <p:cNvSpPr/>
          <p:nvPr/>
        </p:nvSpPr>
        <p:spPr>
          <a:xfrm>
            <a:off x="4665663" y="5640388"/>
            <a:ext cx="304800" cy="469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36884" name="TextBox 7"/>
          <p:cNvSpPr txBox="1"/>
          <p:nvPr/>
        </p:nvSpPr>
        <p:spPr>
          <a:xfrm>
            <a:off x="7934325" y="681038"/>
            <a:ext cx="2352675" cy="523875"/>
          </a:xfrm>
          <a:prstGeom prst="rect">
            <a:avLst/>
          </a:prstGeom>
          <a:noFill/>
          <a:ln w="9525" cap="flat" cmpd="sng">
            <a:solidFill>
              <a:schemeClr val="tx1"/>
            </a:solidFill>
            <a:prstDash val="solid"/>
            <a:miter/>
            <a:headEnd type="none" w="med" len="med"/>
            <a:tailEnd type="none" w="med" len="med"/>
          </a:ln>
        </p:spPr>
        <p:txBody>
          <a:bodyPr>
            <a:spAutoFit/>
          </a:bodyPr>
          <a:p>
            <a:pPr algn="ctr"/>
            <a:r>
              <a:rPr lang="el-GR" altLang="el-GR" sz="2800" b="1" u="sng" dirty="0">
                <a:latin typeface="Garamond" panose="02020404030301010803" pitchFamily="18" charset="0"/>
              </a:rPr>
              <a:t>Διάκριση</a:t>
            </a:r>
            <a:endParaRPr lang="el-GR" altLang="el-GR" sz="2800" b="1" u="sng" dirty="0">
              <a:latin typeface="Garamond" panose="02020404030301010803"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7890" name="Content Placeholder 37889"/>
          <p:cNvGraphicFramePr/>
          <p:nvPr>
            <p:ph idx="1"/>
          </p:nvPr>
        </p:nvGraphicFramePr>
        <p:xfrm>
          <a:off x="698500" y="487363"/>
          <a:ext cx="10058400" cy="1554162"/>
        </p:xfrm>
        <a:graphic>
          <a:graphicData uri="http://schemas.openxmlformats.org/drawingml/2006/table">
            <a:tbl>
              <a:tblPr/>
              <a:tblGrid>
                <a:gridCol w="5029200"/>
                <a:gridCol w="5029200"/>
              </a:tblGrid>
              <a:tr h="36512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b="1" dirty="0">
                          <a:solidFill>
                            <a:srgbClr val="FFFFFF"/>
                          </a:solidFill>
                          <a:latin typeface="Garamond" panose="02020404030301010803" pitchFamily="18" charset="0"/>
                        </a:rPr>
                        <a:t>Στρατηγικές αναφοράς/ κατηγόρησης</a:t>
                      </a:r>
                      <a:endParaRPr lang="el-GR" altLang="x-none" b="1" dirty="0">
                        <a:solidFill>
                          <a:srgbClr val="FFFFFF"/>
                        </a:solidFill>
                        <a:latin typeface="Garamond" panose="02020404030301010803" pitchFamily="18" charset="0"/>
                      </a:endParaRPr>
                    </a:p>
                  </a:txBody>
                  <a:tcPr marT="45703" marB="4570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endParaRPr lang="el-GR" altLang="x-none" b="1" dirty="0">
                        <a:solidFill>
                          <a:srgbClr val="FFFFFF"/>
                        </a:solidFill>
                        <a:latin typeface="Garamond" panose="02020404030301010803" pitchFamily="18" charset="0"/>
                      </a:endParaRPr>
                    </a:p>
                  </a:txBody>
                  <a:tcPr marT="45703" marB="4570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189038">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dirty="0">
                          <a:solidFill>
                            <a:srgbClr val="000000"/>
                          </a:solidFill>
                          <a:latin typeface="Garamond" panose="02020404030301010803" pitchFamily="18" charset="0"/>
                        </a:rPr>
                        <a:t>3. Πολιτισμικοποίηση (ο πολιτισμικός Άλλος)</a:t>
                      </a:r>
                      <a:endParaRPr lang="el-GR" altLang="x-none" dirty="0">
                        <a:solidFill>
                          <a:srgbClr val="000000"/>
                        </a:solidFill>
                        <a:latin typeface="Garamond" panose="02020404030301010803" pitchFamily="18" charset="0"/>
                      </a:endParaRPr>
                    </a:p>
                  </a:txBody>
                  <a:tcPr marT="45703" marB="4570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dirty="0">
                          <a:solidFill>
                            <a:srgbClr val="000000"/>
                          </a:solidFill>
                          <a:latin typeface="Garamond" panose="02020404030301010803" pitchFamily="18" charset="0"/>
                        </a:rPr>
                        <a:t>«είμαι από τη Συρία» </a:t>
                      </a:r>
                      <a:r>
                        <a:rPr dirty="0">
                          <a:solidFill>
                            <a:srgbClr val="000000"/>
                          </a:solidFill>
                          <a:latin typeface="Garamond" panose="02020404030301010803" pitchFamily="18" charset="0"/>
                        </a:rPr>
                        <a:t>x3</a:t>
                      </a:r>
                      <a:r>
                        <a:rPr lang="el-GR" altLang="x-none" dirty="0">
                          <a:solidFill>
                            <a:srgbClr val="000000"/>
                          </a:solidFill>
                          <a:latin typeface="Garamond" panose="02020404030301010803" pitchFamily="18" charset="0"/>
                        </a:rPr>
                        <a:t>  =&gt; έμφαση</a:t>
                      </a:r>
                      <a:endParaRPr lang="el-GR" altLang="x-none" dirty="0">
                        <a:solidFill>
                          <a:srgbClr val="000000"/>
                        </a:solidFill>
                        <a:latin typeface="Garamond" panose="02020404030301010803" pitchFamily="18" charset="0"/>
                      </a:endParaRPr>
                    </a:p>
                    <a:p>
                      <a:pPr lvl="0" defTabSz="914400" eaLnBrk="1" hangingPunct="1">
                        <a:buNone/>
                      </a:pPr>
                      <a:r>
                        <a:rPr lang="el-GR" altLang="x-none" dirty="0">
                          <a:solidFill>
                            <a:srgbClr val="000000"/>
                          </a:solidFill>
                          <a:latin typeface="Garamond" panose="02020404030301010803" pitchFamily="18" charset="0"/>
                        </a:rPr>
                        <a:t>Αν και είναι διαφορετικοί, μπορούν να υιοθετήσουν δυτικές αξίες και τρόπο ζωής</a:t>
                      </a:r>
                      <a:endParaRPr lang="el-GR" altLang="x-none" dirty="0">
                        <a:solidFill>
                          <a:srgbClr val="000000"/>
                        </a:solidFill>
                        <a:latin typeface="Garamond" panose="02020404030301010803" pitchFamily="18" charset="0"/>
                      </a:endParaRPr>
                    </a:p>
                    <a:p>
                      <a:pPr lvl="0" defTabSz="914400" eaLnBrk="1" hangingPunct="1">
                        <a:buNone/>
                      </a:pPr>
                      <a:endParaRPr lang="el-GR" altLang="x-none" dirty="0">
                        <a:solidFill>
                          <a:srgbClr val="000000"/>
                        </a:solidFill>
                        <a:latin typeface="Garamond" panose="02020404030301010803" pitchFamily="18" charset="0"/>
                      </a:endParaRPr>
                    </a:p>
                  </a:txBody>
                  <a:tcPr marT="45703" marB="4570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r>
            </a:tbl>
          </a:graphicData>
        </a:graphic>
      </p:graphicFrame>
      <p:sp>
        <p:nvSpPr>
          <p:cNvPr id="3" name="Slide Number Placeholder 2"/>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graphicFrame>
        <p:nvGraphicFramePr>
          <p:cNvPr id="37902" name="Table 37901"/>
          <p:cNvGraphicFramePr/>
          <p:nvPr/>
        </p:nvGraphicFramePr>
        <p:xfrm>
          <a:off x="698500" y="2166938"/>
          <a:ext cx="8883650" cy="3297237"/>
        </p:xfrm>
        <a:graphic>
          <a:graphicData uri="http://schemas.openxmlformats.org/drawingml/2006/table">
            <a:tbl>
              <a:tblPr/>
              <a:tblGrid>
                <a:gridCol w="4441825"/>
                <a:gridCol w="4441825"/>
              </a:tblGrid>
              <a:tr h="3714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b="1" dirty="0">
                          <a:solidFill>
                            <a:srgbClr val="FFFFFF"/>
                          </a:solidFill>
                          <a:latin typeface="Garamond" panose="02020404030301010803" pitchFamily="18" charset="0"/>
                        </a:rPr>
                        <a:t>Άλλες ενδείξεις για αφομοίωση</a:t>
                      </a:r>
                      <a:endParaRPr lang="el-GR" altLang="x-none" b="1" dirty="0">
                        <a:solidFill>
                          <a:srgbClr val="FFFFFF"/>
                        </a:solidFill>
                        <a:latin typeface="Garamond" panose="02020404030301010803" pitchFamily="18" charset="0"/>
                      </a:endParaRPr>
                    </a:p>
                  </a:txBody>
                  <a:tcPr marL="91448" marR="91448" marT="45709" marB="457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endParaRPr lang="el-GR" altLang="x-none" b="1" dirty="0">
                        <a:solidFill>
                          <a:srgbClr val="FFFFFF"/>
                        </a:solidFill>
                        <a:latin typeface="Garamond" panose="02020404030301010803" pitchFamily="18" charset="0"/>
                      </a:endParaRPr>
                    </a:p>
                  </a:txBody>
                  <a:tcPr marL="91448" marR="91448" marT="45709" marB="457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639763">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dirty="0">
                          <a:solidFill>
                            <a:srgbClr val="000000"/>
                          </a:solidFill>
                          <a:latin typeface="Garamond" panose="02020404030301010803" pitchFamily="18" charset="0"/>
                        </a:rPr>
                        <a:t>1. Αναφορά σε πρακτικές ένταξης/ ενσωμάτωσης</a:t>
                      </a:r>
                      <a:endParaRPr lang="el-GR" altLang="x-none" dirty="0">
                        <a:solidFill>
                          <a:srgbClr val="000000"/>
                        </a:solidFill>
                        <a:latin typeface="Garamond" panose="02020404030301010803" pitchFamily="18" charset="0"/>
                      </a:endParaRPr>
                    </a:p>
                  </a:txBody>
                  <a:tcPr marL="91448" marR="91448" marT="45709" marB="457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dirty="0">
                          <a:solidFill>
                            <a:srgbClr val="000000"/>
                          </a:solidFill>
                          <a:latin typeface="Garamond" panose="02020404030301010803" pitchFamily="18" charset="0"/>
                        </a:rPr>
                        <a:t>«καλύτερη εκπαίδευση»</a:t>
                      </a:r>
                      <a:endParaRPr lang="el-GR" altLang="x-none" dirty="0">
                        <a:solidFill>
                          <a:srgbClr val="000000"/>
                        </a:solidFill>
                        <a:latin typeface="Garamond" panose="02020404030301010803" pitchFamily="18" charset="0"/>
                      </a:endParaRPr>
                    </a:p>
                    <a:p>
                      <a:pPr lvl="0" defTabSz="914400" eaLnBrk="1" hangingPunct="1">
                        <a:buNone/>
                      </a:pPr>
                      <a:r>
                        <a:rPr lang="el-GR" altLang="x-none" dirty="0">
                          <a:solidFill>
                            <a:srgbClr val="000000"/>
                          </a:solidFill>
                          <a:latin typeface="Garamond" panose="02020404030301010803" pitchFamily="18" charset="0"/>
                        </a:rPr>
                        <a:t>«έρχονται...καλύτερο μέλλον»</a:t>
                      </a:r>
                      <a:endParaRPr lang="el-GR" altLang="x-none" dirty="0">
                        <a:solidFill>
                          <a:srgbClr val="000000"/>
                        </a:solidFill>
                        <a:latin typeface="Garamond" panose="02020404030301010803" pitchFamily="18" charset="0"/>
                      </a:endParaRPr>
                    </a:p>
                  </a:txBody>
                  <a:tcPr marL="91448" marR="91448" marT="45709" marB="457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r>
              <a:tr h="228600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dirty="0">
                          <a:solidFill>
                            <a:srgbClr val="000000"/>
                          </a:solidFill>
                          <a:latin typeface="Garamond" panose="02020404030301010803" pitchFamily="18" charset="0"/>
                        </a:rPr>
                        <a:t>2. Θετική στάση απέναντι στην αφομοίωση</a:t>
                      </a:r>
                      <a:endParaRPr lang="el-GR" altLang="x-none" dirty="0">
                        <a:solidFill>
                          <a:srgbClr val="000000"/>
                        </a:solidFill>
                        <a:latin typeface="Garamond" panose="02020404030301010803" pitchFamily="18" charset="0"/>
                      </a:endParaRPr>
                    </a:p>
                  </a:txBody>
                  <a:tcPr marL="91448" marR="91448" marT="45709" marB="457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1F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marL="285750" lvl="0" indent="-285750" defTabSz="914400" eaLnBrk="1" hangingPunct="1">
                        <a:buChar char="-"/>
                      </a:pPr>
                      <a:r>
                        <a:rPr lang="el-GR" altLang="x-none" dirty="0">
                          <a:solidFill>
                            <a:srgbClr val="000000"/>
                          </a:solidFill>
                          <a:latin typeface="Garamond" panose="02020404030301010803" pitchFamily="18" charset="0"/>
                        </a:rPr>
                        <a:t>«κάνω όνειρα», «καλύτερο μέλλον», «αρχίζω να ονειρεύομαι» (θετικά σχόλια)</a:t>
                      </a:r>
                      <a:endParaRPr lang="el-GR" altLang="x-none" dirty="0">
                        <a:solidFill>
                          <a:srgbClr val="000000"/>
                        </a:solidFill>
                        <a:latin typeface="Garamond" panose="02020404030301010803" pitchFamily="18" charset="0"/>
                      </a:endParaRPr>
                    </a:p>
                    <a:p>
                      <a:pPr marL="285750" lvl="0" indent="-285750" defTabSz="914400" eaLnBrk="1" hangingPunct="1">
                        <a:buChar char="-"/>
                      </a:pPr>
                      <a:r>
                        <a:rPr lang="el-GR" altLang="x-none" dirty="0">
                          <a:solidFill>
                            <a:srgbClr val="000000"/>
                          </a:solidFill>
                          <a:latin typeface="Garamond" panose="02020404030301010803" pitchFamily="18" charset="0"/>
                        </a:rPr>
                        <a:t>Τα παιδιά μιλούν στα γαλλικά που φαίνεται να τα μαθαίνουν τώρα και όχι στη μητρική τους γλώσσα </a:t>
                      </a:r>
                      <a:r>
                        <a:rPr lang="el-GR" altLang="x-none" dirty="0">
                          <a:solidFill>
                            <a:srgbClr val="A50021"/>
                          </a:solidFill>
                          <a:latin typeface="Garamond" panose="02020404030301010803" pitchFamily="18" charset="0"/>
                        </a:rPr>
                        <a:t>(προώθηση μονογλωσσίας)</a:t>
                      </a:r>
                      <a:endParaRPr lang="el-GR" altLang="x-none" dirty="0">
                        <a:solidFill>
                          <a:srgbClr val="A50021"/>
                        </a:solidFill>
                        <a:latin typeface="Garamond" panose="02020404030301010803" pitchFamily="18" charset="0"/>
                      </a:endParaRPr>
                    </a:p>
                    <a:p>
                      <a:pPr marL="285750" lvl="0" indent="-285750" defTabSz="914400" eaLnBrk="1" hangingPunct="1">
                        <a:buChar char="-"/>
                      </a:pPr>
                      <a:r>
                        <a:rPr lang="el-GR" altLang="x-none" dirty="0">
                          <a:solidFill>
                            <a:srgbClr val="A50021"/>
                          </a:solidFill>
                          <a:latin typeface="Garamond" panose="02020404030301010803" pitchFamily="18" charset="0"/>
                        </a:rPr>
                        <a:t>Έκφραση ευγνωμοσύνης </a:t>
                      </a:r>
                      <a:r>
                        <a:rPr lang="el-GR" altLang="x-none" dirty="0">
                          <a:solidFill>
                            <a:srgbClr val="000000"/>
                          </a:solidFill>
                          <a:latin typeface="Garamond" panose="02020404030301010803" pitchFamily="18" charset="0"/>
                        </a:rPr>
                        <a:t>για βοήθεια που δέχονται (</a:t>
                      </a:r>
                      <a:r>
                        <a:rPr lang="el-GR" altLang="el-GR" dirty="0">
                          <a:solidFill>
                            <a:srgbClr val="000000"/>
                          </a:solidFill>
                          <a:latin typeface="Garamond" panose="02020404030301010803" pitchFamily="18" charset="0"/>
                        </a:rPr>
                        <a:t>Δεν μπορώ να πω ... μας βοήθησαν)</a:t>
                      </a:r>
                      <a:endParaRPr lang="el-GR" altLang="x-none" dirty="0">
                        <a:solidFill>
                          <a:srgbClr val="000000"/>
                        </a:solidFill>
                        <a:latin typeface="Garamond" panose="02020404030301010803" pitchFamily="18" charset="0"/>
                      </a:endParaRPr>
                    </a:p>
                    <a:p>
                      <a:pPr marL="285750" lvl="0" indent="-285750" defTabSz="914400" eaLnBrk="1" hangingPunct="1">
                        <a:buChar char="-"/>
                      </a:pPr>
                      <a:r>
                        <a:rPr lang="el-GR" altLang="x-none" dirty="0">
                          <a:solidFill>
                            <a:srgbClr val="000000"/>
                          </a:solidFill>
                          <a:latin typeface="Garamond" panose="02020404030301010803" pitchFamily="18" charset="0"/>
                        </a:rPr>
                        <a:t>Επιλογή επαγγελμάτων δυτικού τύπου</a:t>
                      </a:r>
                      <a:endParaRPr lang="el-GR" altLang="x-none" dirty="0">
                        <a:solidFill>
                          <a:srgbClr val="000000"/>
                        </a:solidFill>
                        <a:latin typeface="Garamond" panose="02020404030301010803" pitchFamily="18" charset="0"/>
                      </a:endParaRPr>
                    </a:p>
                  </a:txBody>
                  <a:tcPr marL="91448" marR="91448" marT="45709" marB="4570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1F1"/>
                    </a:solidFill>
                  </a:tcPr>
                </a:tc>
              </a:tr>
            </a:tbl>
          </a:graphicData>
        </a:graphic>
      </p:graphicFrame>
      <p:sp>
        <p:nvSpPr>
          <p:cNvPr id="7" name="Arrow: Right 6"/>
          <p:cNvSpPr/>
          <p:nvPr/>
        </p:nvSpPr>
        <p:spPr>
          <a:xfrm>
            <a:off x="9653588" y="4413250"/>
            <a:ext cx="561975"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37917" name="TextBox 7"/>
          <p:cNvSpPr txBox="1"/>
          <p:nvPr/>
        </p:nvSpPr>
        <p:spPr>
          <a:xfrm>
            <a:off x="10287000" y="4254500"/>
            <a:ext cx="1371600" cy="646113"/>
          </a:xfrm>
          <a:prstGeom prst="rect">
            <a:avLst/>
          </a:prstGeom>
          <a:noFill/>
          <a:ln w="9525">
            <a:noFill/>
          </a:ln>
        </p:spPr>
        <p:txBody>
          <a:bodyPr>
            <a:spAutoFit/>
          </a:bodyPr>
          <a:p>
            <a:r>
              <a:rPr lang="el-GR" altLang="el-GR" dirty="0">
                <a:solidFill>
                  <a:srgbClr val="A50021"/>
                </a:solidFill>
                <a:latin typeface="Garamond" panose="02020404030301010803" pitchFamily="18" charset="0"/>
              </a:rPr>
              <a:t>Ισχυρή αφομοίωση</a:t>
            </a:r>
            <a:endParaRPr lang="el-GR" altLang="el-GR" dirty="0">
              <a:solidFill>
                <a:srgbClr val="A50021"/>
              </a:solidFill>
              <a:latin typeface="Garamond" panose="02020404030301010803" pitchFamily="18" charset="0"/>
            </a:endParaRPr>
          </a:p>
        </p:txBody>
      </p:sp>
      <p:sp>
        <p:nvSpPr>
          <p:cNvPr id="37918" name="TextBox 9"/>
          <p:cNvSpPr txBox="1"/>
          <p:nvPr/>
        </p:nvSpPr>
        <p:spPr>
          <a:xfrm>
            <a:off x="665163" y="5534025"/>
            <a:ext cx="7015162" cy="922338"/>
          </a:xfrm>
          <a:prstGeom prst="rect">
            <a:avLst/>
          </a:prstGeom>
          <a:noFill/>
          <a:ln w="9525">
            <a:noFill/>
          </a:ln>
        </p:spPr>
        <p:txBody>
          <a:bodyPr>
            <a:spAutoFit/>
          </a:bodyPr>
          <a:p>
            <a:r>
              <a:rPr lang="el-GR" altLang="el-GR" dirty="0">
                <a:latin typeface="Garamond" panose="02020404030301010803" pitchFamily="18" charset="0"/>
              </a:rPr>
              <a:t>Προσπαθούν να εξαλείψουν το διαφορετικό τους πολιτισμικό υπόβαθρο και παρουσιάζονται να θέλουν να υιοθετήσουν τις δυτικές αξίες της πλειονοτικής κοινωνίας             </a:t>
            </a:r>
            <a:r>
              <a:rPr lang="el-GR" altLang="el-GR" b="1" i="1" dirty="0">
                <a:latin typeface="Garamond" panose="02020404030301010803" pitchFamily="18" charset="0"/>
              </a:rPr>
              <a:t>αφομοίωση             εσωτερικευμένος ρατσισμός   </a:t>
            </a:r>
            <a:endParaRPr lang="el-GR" altLang="el-GR" b="1" i="1" dirty="0">
              <a:latin typeface="Garamond" panose="02020404030301010803" pitchFamily="18" charset="0"/>
            </a:endParaRPr>
          </a:p>
        </p:txBody>
      </p:sp>
      <p:sp>
        <p:nvSpPr>
          <p:cNvPr id="11" name="Arrow: Right 10"/>
          <p:cNvSpPr/>
          <p:nvPr/>
        </p:nvSpPr>
        <p:spPr>
          <a:xfrm>
            <a:off x="1730375" y="6169025"/>
            <a:ext cx="438150"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ight Brace 11"/>
          <p:cNvSpPr/>
          <p:nvPr/>
        </p:nvSpPr>
        <p:spPr>
          <a:xfrm>
            <a:off x="7793038" y="5630863"/>
            <a:ext cx="490538" cy="8096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tx1"/>
              </a:solidFill>
              <a:effectLst/>
              <a:uLnTx/>
              <a:uFillTx/>
              <a:latin typeface="+mn-lt"/>
              <a:ea typeface="+mn-ea"/>
              <a:cs typeface="+mn-cs"/>
            </a:endParaRPr>
          </a:p>
        </p:txBody>
      </p:sp>
      <p:sp>
        <p:nvSpPr>
          <p:cNvPr id="37921" name="TextBox 12"/>
          <p:cNvSpPr txBox="1"/>
          <p:nvPr/>
        </p:nvSpPr>
        <p:spPr>
          <a:xfrm>
            <a:off x="8240713" y="5676900"/>
            <a:ext cx="2847975" cy="708025"/>
          </a:xfrm>
          <a:prstGeom prst="rect">
            <a:avLst/>
          </a:prstGeom>
          <a:noFill/>
          <a:ln w="9525">
            <a:noFill/>
          </a:ln>
        </p:spPr>
        <p:txBody>
          <a:bodyPr>
            <a:spAutoFit/>
          </a:bodyPr>
          <a:p>
            <a:r>
              <a:rPr lang="el-GR" altLang="el-GR" sz="2000" dirty="0">
                <a:latin typeface="Garamond" panose="02020404030301010803" pitchFamily="18" charset="0"/>
              </a:rPr>
              <a:t>Ευθυγράμμιση με </a:t>
            </a:r>
            <a:r>
              <a:rPr lang="el-GR" altLang="el-GR" sz="2000" i="1" dirty="0">
                <a:latin typeface="Garamond" panose="02020404030301010803" pitchFamily="18" charset="0"/>
              </a:rPr>
              <a:t>κυρίαρχο εθνικό ομογενοποιητικό λόγο</a:t>
            </a:r>
            <a:endParaRPr lang="el-GR" altLang="el-GR" sz="2000" i="1" dirty="0">
              <a:latin typeface="Garamond" panose="02020404030301010803" pitchFamily="18" charset="0"/>
            </a:endParaRPr>
          </a:p>
        </p:txBody>
      </p:sp>
      <p:sp>
        <p:nvSpPr>
          <p:cNvPr id="37922" name="TextBox 13"/>
          <p:cNvSpPr txBox="1"/>
          <p:nvPr/>
        </p:nvSpPr>
        <p:spPr>
          <a:xfrm>
            <a:off x="9664700" y="2389188"/>
            <a:ext cx="1828800" cy="523875"/>
          </a:xfrm>
          <a:prstGeom prst="rect">
            <a:avLst/>
          </a:prstGeom>
          <a:noFill/>
          <a:ln w="9525" cap="flat" cmpd="sng">
            <a:solidFill>
              <a:schemeClr val="tx1"/>
            </a:solidFill>
            <a:prstDash val="solid"/>
            <a:miter/>
            <a:headEnd type="none" w="med" len="med"/>
            <a:tailEnd type="none" w="med" len="med"/>
          </a:ln>
        </p:spPr>
        <p:txBody>
          <a:bodyPr>
            <a:spAutoFit/>
          </a:bodyPr>
          <a:p>
            <a:r>
              <a:rPr lang="el-GR" altLang="el-GR" sz="2800" b="1" u="sng" dirty="0">
                <a:latin typeface="Garamond" panose="02020404030301010803" pitchFamily="18" charset="0"/>
              </a:rPr>
              <a:t>Αφομοίωση</a:t>
            </a:r>
            <a:endParaRPr lang="el-GR" altLang="el-GR" sz="2800" b="1" u="sng" dirty="0">
              <a:latin typeface="Garamond" panose="02020404030301010803" pitchFamily="18" charset="0"/>
            </a:endParaRPr>
          </a:p>
        </p:txBody>
      </p:sp>
      <p:sp>
        <p:nvSpPr>
          <p:cNvPr id="15" name="Arrow: Right 14"/>
          <p:cNvSpPr/>
          <p:nvPr/>
        </p:nvSpPr>
        <p:spPr>
          <a:xfrm>
            <a:off x="3455988" y="6181725"/>
            <a:ext cx="438150"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itle 1"/>
          <p:cNvSpPr>
            <a:spLocks noGrp="1"/>
          </p:cNvSpPr>
          <p:nvPr>
            <p:ph type="title"/>
          </p:nvPr>
        </p:nvSpPr>
        <p:spPr>
          <a:ln/>
        </p:spPr>
        <p:txBody>
          <a:bodyPr vert="horz" wrap="square" lIns="91440" tIns="45720" rIns="91440" bIns="45720" anchor="ctr" anchorCtr="0"/>
          <a:p>
            <a:pPr eaLnBrk="1" hangingPunct="1"/>
            <a:r>
              <a:rPr lang="el-GR" altLang="el-GR" dirty="0"/>
              <a:t>Οπτική ανάλυση</a:t>
            </a:r>
            <a:endParaRPr lang="el-GR" altLang="el-GR" dirty="0"/>
          </a:p>
        </p:txBody>
      </p:sp>
      <p:sp>
        <p:nvSpPr>
          <p:cNvPr id="3" name="Slide Number Placeholder 2"/>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4" name="Content Placeholder 3"/>
          <p:cNvSpPr>
            <a:spLocks noGrp="1"/>
          </p:cNvSpPr>
          <p:nvPr>
            <p:ph idx="1"/>
          </p:nvPr>
        </p:nvSpPr>
        <p:spPr>
          <a:xfrm>
            <a:off x="1066800" y="2103438"/>
            <a:ext cx="10058400" cy="3849688"/>
          </a:xfrm>
        </p:spPr>
        <p:txBody>
          <a:bodyPr vert="horz" wrap="square" lIns="91440" tIns="45720" rIns="91440" bIns="45720" numCol="1" anchor="t" anchorCtr="0" compatLnSpc="1"/>
          <a:p>
            <a:pPr marL="0" indent="0">
              <a:buNone/>
            </a:pPr>
            <a:r>
              <a:rPr lang="el-GR" altLang="x-none" sz="2400" dirty="0"/>
              <a:t>Στιγμιότυπα</a:t>
            </a:r>
            <a:r>
              <a:rPr sz="2400" dirty="0"/>
              <a:t>:</a:t>
            </a:r>
            <a:r>
              <a:rPr lang="el-GR" altLang="x-none" sz="2400" dirty="0"/>
              <a:t> </a:t>
            </a:r>
            <a:endParaRPr lang="el-GR" altLang="x-none" sz="2400" dirty="0"/>
          </a:p>
          <a:p>
            <a:pPr marL="0" indent="0">
              <a:buNone/>
            </a:pPr>
            <a:endParaRPr lang="el-GR" altLang="x-none" sz="2400" dirty="0"/>
          </a:p>
          <a:p>
            <a:pPr marL="0" indent="0">
              <a:buFont typeface="Garamond" panose="02020404030301010803" pitchFamily="18" charset="0"/>
              <a:buAutoNum type="arabicPeriod"/>
            </a:pPr>
            <a:r>
              <a:rPr lang="el-GR" altLang="x-none" sz="2400" dirty="0"/>
              <a:t>Από πλάνα που αφηγούνται τις ιστορίες τους</a:t>
            </a:r>
            <a:endParaRPr lang="el-GR" altLang="x-none" sz="2400" dirty="0"/>
          </a:p>
          <a:p>
            <a:pPr marL="0" indent="0">
              <a:buFont typeface="Garamond" panose="02020404030301010803" pitchFamily="18" charset="0"/>
              <a:buAutoNum type="arabicPeriod"/>
            </a:pPr>
            <a:r>
              <a:rPr lang="el-GR" altLang="x-none" sz="2400" dirty="0"/>
              <a:t>Από πλάνα των δραστηριοτήτων τους στο πλαίσιο του οικογενειακού τους βίου</a:t>
            </a:r>
            <a:endParaRPr lang="el-GR" altLang="x-none" sz="2400" dirty="0"/>
          </a:p>
          <a:p>
            <a:pPr marL="0" indent="0">
              <a:buFont typeface="Garamond" panose="02020404030301010803" pitchFamily="18" charset="0"/>
              <a:buAutoNum type="arabicPeriod"/>
            </a:pPr>
            <a:endParaRPr lang="el-GR" altLang="x-none" dirty="0"/>
          </a:p>
          <a:p>
            <a:pPr marL="0" indent="0">
              <a:buNone/>
            </a:pPr>
            <a:endParaRPr lang="el-GR" altLang="x-non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pic>
        <p:nvPicPr>
          <p:cNvPr id="39939" name="Content Placeholder 5"/>
          <p:cNvPicPr>
            <a:picLocks noGrp="1" noChangeAspect="1"/>
          </p:cNvPicPr>
          <p:nvPr>
            <p:ph idx="1"/>
          </p:nvPr>
        </p:nvPicPr>
        <p:blipFill>
          <a:blip r:embed="rId1"/>
          <a:srcRect/>
          <a:stretch>
            <a:fillRect/>
          </a:stretch>
        </p:blipFill>
        <p:spPr>
          <a:xfrm>
            <a:off x="2038350" y="1503363"/>
            <a:ext cx="7597775" cy="3849687"/>
          </a:xfrm>
          <a:ln/>
        </p:spPr>
      </p:pic>
      <p:sp>
        <p:nvSpPr>
          <p:cNvPr id="39940" name="TextBox 6"/>
          <p:cNvSpPr txBox="1"/>
          <p:nvPr/>
        </p:nvSpPr>
        <p:spPr>
          <a:xfrm>
            <a:off x="2038350" y="5670550"/>
            <a:ext cx="6657975" cy="369888"/>
          </a:xfrm>
          <a:prstGeom prst="rect">
            <a:avLst/>
          </a:prstGeom>
          <a:noFill/>
          <a:ln w="9525">
            <a:noFill/>
          </a:ln>
        </p:spPr>
        <p:txBody>
          <a:bodyPr>
            <a:spAutoFit/>
          </a:bodyPr>
          <a:p>
            <a:r>
              <a:rPr lang="el-GR" altLang="el-GR" dirty="0">
                <a:latin typeface="Garamond" panose="02020404030301010803" pitchFamily="18" charset="0"/>
              </a:rPr>
              <a:t>Στιγμιότυπο 1</a:t>
            </a:r>
            <a:r>
              <a:rPr lang="en-US" altLang="el-GR" dirty="0">
                <a:latin typeface="Garamond" panose="02020404030301010803" pitchFamily="18" charset="0"/>
              </a:rPr>
              <a:t>: </a:t>
            </a:r>
            <a:r>
              <a:rPr lang="el-GR" altLang="el-GR" dirty="0">
                <a:latin typeface="Garamond" panose="02020404030301010803" pitchFamily="18" charset="0"/>
              </a:rPr>
              <a:t>Ο πρόσφυγας αφηγείται την ιστορία της οικογένειάς του</a:t>
            </a:r>
            <a:endParaRPr lang="el-GR" altLang="el-GR" dirty="0">
              <a:latin typeface="Garamond" panose="020204040303010108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62" name="Content Placeholder 40961"/>
          <p:cNvGraphicFramePr/>
          <p:nvPr>
            <p:ph idx="1"/>
          </p:nvPr>
        </p:nvGraphicFramePr>
        <p:xfrm>
          <a:off x="962025" y="863600"/>
          <a:ext cx="10058400" cy="3114675"/>
        </p:xfrm>
        <a:graphic>
          <a:graphicData uri="http://schemas.openxmlformats.org/drawingml/2006/table">
            <a:tbl>
              <a:tblPr/>
              <a:tblGrid>
                <a:gridCol w="5029200"/>
                <a:gridCol w="5029200"/>
              </a:tblGrid>
              <a:tr h="3714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defTabSz="914400" eaLnBrk="1" hangingPunct="1">
                        <a:buNone/>
                      </a:pPr>
                      <a:r>
                        <a:rPr lang="el-GR" altLang="x-none" b="1" dirty="0">
                          <a:solidFill>
                            <a:srgbClr val="FFFFFF"/>
                          </a:solidFill>
                          <a:latin typeface="Garamond" panose="02020404030301010803" pitchFamily="18" charset="0"/>
                        </a:rPr>
                        <a:t>Σχέση θεατή με απεικονιζόμενο</a:t>
                      </a:r>
                      <a:endParaRPr lang="el-GR" altLang="x-none" b="1" dirty="0">
                        <a:solidFill>
                          <a:srgbClr val="FFFFFF"/>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855D5D"/>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defTabSz="914400" eaLnBrk="1" hangingPunct="1">
                        <a:buNone/>
                      </a:pPr>
                      <a:r>
                        <a:rPr lang="el-GR" altLang="x-none" b="1" dirty="0">
                          <a:solidFill>
                            <a:srgbClr val="FFFFFF"/>
                          </a:solidFill>
                          <a:latin typeface="Garamond" panose="02020404030301010803" pitchFamily="18" charset="0"/>
                        </a:rPr>
                        <a:t>Τρόπος αναπαράστασης</a:t>
                      </a:r>
                      <a:endParaRPr lang="el-GR" altLang="x-none" b="1" dirty="0">
                        <a:solidFill>
                          <a:srgbClr val="FFFFFF"/>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855D5D"/>
                    </a:solidFill>
                  </a:tcPr>
                </a:tc>
              </a:tr>
              <a:tr h="91440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u="sng" dirty="0">
                          <a:solidFill>
                            <a:srgbClr val="000000"/>
                          </a:solidFill>
                          <a:latin typeface="Garamond" panose="02020404030301010803" pitchFamily="18" charset="0"/>
                        </a:rPr>
                        <a:t>Κοινωνική απόσταση</a:t>
                      </a:r>
                      <a:r>
                        <a:rPr u="sng" dirty="0">
                          <a:solidFill>
                            <a:srgbClr val="000000"/>
                          </a:solidFill>
                          <a:latin typeface="Garamond" panose="02020404030301010803" pitchFamily="18" charset="0"/>
                        </a:rPr>
                        <a:t>: </a:t>
                      </a:r>
                      <a:r>
                        <a:rPr lang="el-GR" altLang="x-none" dirty="0">
                          <a:solidFill>
                            <a:srgbClr val="000000"/>
                          </a:solidFill>
                          <a:latin typeface="Garamond" panose="02020404030301010803" pitchFamily="18" charset="0"/>
                        </a:rPr>
                        <a:t>κοντινά πλάνα (ξεκάθαρες οι εκφράσεις του προσώπου) =&gt; δήλωση εγγύτητας προς τον θεατή</a:t>
                      </a:r>
                      <a:endParaRPr lang="el-GR" altLang="x-none"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2D2"/>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u="sng" dirty="0">
                          <a:solidFill>
                            <a:srgbClr val="000000"/>
                          </a:solidFill>
                          <a:latin typeface="Garamond" panose="02020404030301010803" pitchFamily="18" charset="0"/>
                        </a:rPr>
                        <a:t>Ειδική αναπαράσταση</a:t>
                      </a:r>
                      <a:r>
                        <a:rPr u="sng" dirty="0">
                          <a:solidFill>
                            <a:srgbClr val="000000"/>
                          </a:solidFill>
                          <a:latin typeface="Garamond" panose="02020404030301010803" pitchFamily="18" charset="0"/>
                        </a:rPr>
                        <a:t>: </a:t>
                      </a:r>
                      <a:r>
                        <a:rPr lang="el-GR" altLang="x-none" dirty="0">
                          <a:solidFill>
                            <a:srgbClr val="000000"/>
                          </a:solidFill>
                          <a:latin typeface="Garamond" panose="02020404030301010803" pitchFamily="18" charset="0"/>
                        </a:rPr>
                        <a:t>παρουσιάζεται σαν ξεχωριστό άτομο με όνομα που αφηγείται την προσωπική του ιστορία</a:t>
                      </a:r>
                      <a:endParaRPr lang="el-GR" altLang="x-none"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2D2"/>
                    </a:solidFill>
                  </a:tcPr>
                </a:tc>
              </a:tr>
              <a:tr h="91440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u="sng" dirty="0">
                          <a:solidFill>
                            <a:srgbClr val="000000"/>
                          </a:solidFill>
                          <a:latin typeface="Garamond" panose="02020404030301010803" pitchFamily="18" charset="0"/>
                        </a:rPr>
                        <a:t>Κοινωνική σχέση</a:t>
                      </a:r>
                      <a:r>
                        <a:rPr u="sng" dirty="0">
                          <a:solidFill>
                            <a:srgbClr val="000000"/>
                          </a:solidFill>
                          <a:latin typeface="Garamond" panose="02020404030301010803" pitchFamily="18" charset="0"/>
                        </a:rPr>
                        <a:t>: </a:t>
                      </a:r>
                      <a:r>
                        <a:rPr lang="el-GR" altLang="x-none" dirty="0">
                          <a:solidFill>
                            <a:srgbClr val="000000"/>
                          </a:solidFill>
                          <a:latin typeface="Garamond" panose="02020404030301010803" pitchFamily="18" charset="0"/>
                        </a:rPr>
                        <a:t>οριζόντια γωνία λήψης =&gt; ιστότιμη σχέση</a:t>
                      </a:r>
                      <a:endParaRPr lang="el-GR" altLang="x-none"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DEAEA"/>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u="sng" dirty="0">
                          <a:solidFill>
                            <a:srgbClr val="000000"/>
                          </a:solidFill>
                          <a:latin typeface="Garamond" panose="02020404030301010803" pitchFamily="18" charset="0"/>
                        </a:rPr>
                        <a:t>Ρόλος</a:t>
                      </a:r>
                      <a:r>
                        <a:rPr u="sng" dirty="0">
                          <a:solidFill>
                            <a:srgbClr val="000000"/>
                          </a:solidFill>
                          <a:latin typeface="Garamond" panose="02020404030301010803" pitchFamily="18" charset="0"/>
                        </a:rPr>
                        <a:t>: </a:t>
                      </a:r>
                      <a:r>
                        <a:rPr lang="el-GR" altLang="x-none" dirty="0">
                          <a:solidFill>
                            <a:srgbClr val="000000"/>
                          </a:solidFill>
                          <a:latin typeface="Garamond" panose="02020404030301010803" pitchFamily="18" charset="0"/>
                        </a:rPr>
                        <a:t>αφηγητής</a:t>
                      </a:r>
                      <a:endParaRPr lang="el-GR" altLang="x-none" dirty="0">
                        <a:solidFill>
                          <a:srgbClr val="000000"/>
                        </a:solidFill>
                        <a:latin typeface="Garamond" panose="02020404030301010803" pitchFamily="18" charset="0"/>
                      </a:endParaRPr>
                    </a:p>
                    <a:p>
                      <a:pPr lvl="0" defTabSz="914400" eaLnBrk="1" hangingPunct="1">
                        <a:buNone/>
                      </a:pPr>
                      <a:r>
                        <a:rPr lang="el-GR" altLang="x-none" dirty="0">
                          <a:solidFill>
                            <a:srgbClr val="000000"/>
                          </a:solidFill>
                          <a:latin typeface="Garamond" panose="02020404030301010803" pitchFamily="18" charset="0"/>
                        </a:rPr>
                        <a:t>Ενεργός ρόλος με την έννοια ότι απευθύνεται στον θεατή (?)</a:t>
                      </a:r>
                      <a:endParaRPr lang="el-GR" altLang="x-none"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DEAEA"/>
                    </a:solidFill>
                  </a:tcPr>
                </a:tc>
              </a:tr>
              <a:tr h="91440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u="sng" dirty="0">
                          <a:solidFill>
                            <a:srgbClr val="000000"/>
                          </a:solidFill>
                          <a:latin typeface="Garamond" panose="02020404030301010803" pitchFamily="18" charset="0"/>
                        </a:rPr>
                        <a:t>Κοινωνική διεπίδραση</a:t>
                      </a:r>
                      <a:r>
                        <a:rPr u="sng" dirty="0">
                          <a:solidFill>
                            <a:srgbClr val="000000"/>
                          </a:solidFill>
                          <a:latin typeface="Garamond" panose="02020404030301010803" pitchFamily="18" charset="0"/>
                        </a:rPr>
                        <a:t>: </a:t>
                      </a:r>
                      <a:r>
                        <a:rPr lang="el-GR" altLang="x-none" dirty="0">
                          <a:solidFill>
                            <a:srgbClr val="000000"/>
                          </a:solidFill>
                          <a:latin typeface="Garamond" panose="02020404030301010803" pitchFamily="18" charset="0"/>
                        </a:rPr>
                        <a:t>απεύθυνση στην κάμερα </a:t>
                      </a:r>
                      <a:endParaRPr lang="el-GR" altLang="x-none"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2D2"/>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u="sng" dirty="0">
                          <a:solidFill>
                            <a:srgbClr val="000000"/>
                          </a:solidFill>
                          <a:latin typeface="Garamond" panose="02020404030301010803" pitchFamily="18" charset="0"/>
                        </a:rPr>
                        <a:t>Κατηγοριοποίηση</a:t>
                      </a:r>
                      <a:r>
                        <a:rPr u="sng" dirty="0">
                          <a:solidFill>
                            <a:srgbClr val="000000"/>
                          </a:solidFill>
                          <a:latin typeface="Garamond" panose="02020404030301010803" pitchFamily="18" charset="0"/>
                        </a:rPr>
                        <a:t>:</a:t>
                      </a:r>
                      <a:r>
                        <a:rPr lang="el-GR" altLang="x-none" u="sng" dirty="0">
                          <a:solidFill>
                            <a:srgbClr val="000000"/>
                          </a:solidFill>
                          <a:latin typeface="Garamond" panose="02020404030301010803" pitchFamily="18" charset="0"/>
                        </a:rPr>
                        <a:t> </a:t>
                      </a:r>
                      <a:r>
                        <a:rPr lang="el-GR" altLang="x-none" dirty="0">
                          <a:solidFill>
                            <a:srgbClr val="000000"/>
                          </a:solidFill>
                          <a:latin typeface="Garamond" panose="02020404030301010803" pitchFamily="18" charset="0"/>
                        </a:rPr>
                        <a:t>δεν υπάρχει βιολογική/ πολιτισμική διαφοροποίηση/ «οικείος» γλωσσικά (μιλάει αγγλικά) και πολιτισμικά </a:t>
                      </a:r>
                      <a:endParaRPr lang="el-GR" altLang="x-none"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2D2"/>
                    </a:solidFill>
                  </a:tcPr>
                </a:tc>
              </a:tr>
            </a:tbl>
          </a:graphicData>
        </a:graphic>
      </p:graphicFrame>
      <p:sp>
        <p:nvSpPr>
          <p:cNvPr id="4" name="Slide Number Placeholder 3"/>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2" name="Arrow: Down 1"/>
          <p:cNvSpPr/>
          <p:nvPr/>
        </p:nvSpPr>
        <p:spPr>
          <a:xfrm>
            <a:off x="2938463" y="4127500"/>
            <a:ext cx="311150" cy="476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3" name="TextBox 2"/>
          <p:cNvSpPr txBox="1"/>
          <p:nvPr/>
        </p:nvSpPr>
        <p:spPr>
          <a:xfrm>
            <a:off x="728663" y="3948113"/>
            <a:ext cx="4729162" cy="1476375"/>
          </a:xfrm>
          <a:prstGeom prst="rect">
            <a:avLst/>
          </a:prstGeom>
          <a:noFill/>
          <a:ln w="9525">
            <a:noFill/>
          </a:ln>
        </p:spPr>
        <p:txBody>
          <a:bodyPr>
            <a:spAutoFit/>
          </a:bodyPr>
          <a:p>
            <a:endParaRPr lang="el-GR" altLang="x-none" dirty="0">
              <a:latin typeface="Garamond" panose="02020404030301010803" pitchFamily="18" charset="0"/>
            </a:endParaRPr>
          </a:p>
          <a:p>
            <a:endParaRPr lang="el-GR" altLang="x-none" dirty="0">
              <a:latin typeface="Garamond" panose="02020404030301010803" pitchFamily="18" charset="0"/>
            </a:endParaRPr>
          </a:p>
          <a:p>
            <a:endParaRPr lang="el-GR" altLang="x-none" dirty="0">
              <a:latin typeface="Garamond" panose="02020404030301010803" pitchFamily="18" charset="0"/>
            </a:endParaRPr>
          </a:p>
          <a:p>
            <a:r>
              <a:rPr lang="el-GR" altLang="x-none" dirty="0">
                <a:latin typeface="Garamond" panose="02020404030301010803" pitchFamily="18" charset="0"/>
              </a:rPr>
              <a:t>Έρχεται «κοντά μας», γίνεται ίδιος/ ένας από Εμάς, με αίτημα να ενταχθεί στην πλειονοτική κοινωνία</a:t>
            </a:r>
            <a:endParaRPr lang="el-GR" altLang="x-none" dirty="0">
              <a:latin typeface="Garamond" panose="02020404030301010803" pitchFamily="18" charset="0"/>
            </a:endParaRPr>
          </a:p>
        </p:txBody>
      </p:sp>
      <p:sp>
        <p:nvSpPr>
          <p:cNvPr id="6" name="Arrow: Down 5"/>
          <p:cNvSpPr/>
          <p:nvPr/>
        </p:nvSpPr>
        <p:spPr>
          <a:xfrm>
            <a:off x="8224838" y="4127500"/>
            <a:ext cx="311150" cy="476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extBox 7"/>
          <p:cNvSpPr txBox="1"/>
          <p:nvPr/>
        </p:nvSpPr>
        <p:spPr>
          <a:xfrm>
            <a:off x="6364288" y="4684713"/>
            <a:ext cx="4341812" cy="646112"/>
          </a:xfrm>
          <a:prstGeom prst="rect">
            <a:avLst/>
          </a:prstGeom>
          <a:noFill/>
          <a:ln w="9525">
            <a:noFill/>
          </a:ln>
        </p:spPr>
        <p:txBody>
          <a:bodyPr>
            <a:spAutoFit/>
          </a:bodyPr>
          <a:p>
            <a:r>
              <a:rPr lang="el-GR" altLang="x-none" dirty="0">
                <a:latin typeface="Garamond" panose="02020404030301010803" pitchFamily="18" charset="0"/>
              </a:rPr>
              <a:t>Δεν φαίνεται διαφορετικός, άρα είναι εύκολη η ενσωμάτωσή του, σύμφωνα και με το αίτημά του</a:t>
            </a:r>
            <a:endParaRPr lang="el-GR" altLang="x-none" dirty="0">
              <a:latin typeface="Garamond" panose="02020404030301010803" pitchFamily="18" charset="0"/>
            </a:endParaRPr>
          </a:p>
        </p:txBody>
      </p:sp>
      <p:sp>
        <p:nvSpPr>
          <p:cNvPr id="9" name="Rectangle: Rounded Corners 8"/>
          <p:cNvSpPr/>
          <p:nvPr/>
        </p:nvSpPr>
        <p:spPr>
          <a:xfrm>
            <a:off x="3494088" y="5573713"/>
            <a:ext cx="473075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a:buNone/>
            </a:pPr>
            <a:r>
              <a:rPr lang="el-GR" altLang="x-none" sz="2000" b="1" i="1" dirty="0">
                <a:solidFill>
                  <a:srgbClr val="FFFFFF"/>
                </a:solidFill>
                <a:latin typeface="Garamond" panose="02020404030301010803" pitchFamily="18" charset="0"/>
              </a:rPr>
              <a:t>Οικοδόμηση της ταυτότητας του</a:t>
            </a:r>
            <a:endParaRPr lang="el-GR" altLang="x-none" sz="2000" b="1" i="1" dirty="0">
              <a:solidFill>
                <a:srgbClr val="FFFFFF"/>
              </a:solidFill>
              <a:latin typeface="Garamond" panose="02020404030301010803" pitchFamily="18" charset="0"/>
            </a:endParaRPr>
          </a:p>
          <a:p>
            <a:pPr lvl="0" algn="ctr">
              <a:buNone/>
            </a:pPr>
            <a:r>
              <a:rPr lang="el-GR" altLang="x-none" sz="2000" b="1" i="1" dirty="0">
                <a:solidFill>
                  <a:srgbClr val="FFFFFF"/>
                </a:solidFill>
                <a:latin typeface="Garamond" panose="02020404030301010803" pitchFamily="18" charset="0"/>
              </a:rPr>
              <a:t>«κατάλληλου Άλλου» για ενσωμάτωση</a:t>
            </a:r>
            <a:endParaRPr lang="el-GR" altLang="x-none" sz="2000" b="1" i="1" dirty="0">
              <a:solidFill>
                <a:srgbClr val="FFFFFF"/>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pic>
        <p:nvPicPr>
          <p:cNvPr id="41987" name="Picture 5"/>
          <p:cNvPicPr>
            <a:picLocks noChangeAspect="1"/>
          </p:cNvPicPr>
          <p:nvPr/>
        </p:nvPicPr>
        <p:blipFill>
          <a:blip r:embed="rId1"/>
          <a:stretch>
            <a:fillRect/>
          </a:stretch>
        </p:blipFill>
        <p:spPr>
          <a:xfrm>
            <a:off x="2319338" y="1327150"/>
            <a:ext cx="7432675" cy="3768725"/>
          </a:xfrm>
          <a:prstGeom prst="rect">
            <a:avLst/>
          </a:prstGeom>
          <a:noFill/>
          <a:ln w="9525">
            <a:noFill/>
          </a:ln>
        </p:spPr>
      </p:pic>
      <p:sp>
        <p:nvSpPr>
          <p:cNvPr id="41988" name="TextBox 6"/>
          <p:cNvSpPr txBox="1"/>
          <p:nvPr/>
        </p:nvSpPr>
        <p:spPr>
          <a:xfrm>
            <a:off x="2319338" y="5530850"/>
            <a:ext cx="8715375" cy="369888"/>
          </a:xfrm>
          <a:prstGeom prst="rect">
            <a:avLst/>
          </a:prstGeom>
          <a:noFill/>
          <a:ln w="9525">
            <a:noFill/>
          </a:ln>
        </p:spPr>
        <p:txBody>
          <a:bodyPr>
            <a:spAutoFit/>
          </a:bodyPr>
          <a:p>
            <a:r>
              <a:rPr lang="el-GR" altLang="x-none" dirty="0">
                <a:latin typeface="Garamond" panose="02020404030301010803" pitchFamily="18" charset="0"/>
              </a:rPr>
              <a:t>Στιγμιότυπο 2α</a:t>
            </a:r>
            <a:r>
              <a:rPr dirty="0">
                <a:latin typeface="Garamond" panose="02020404030301010803" pitchFamily="18" charset="0"/>
              </a:rPr>
              <a:t>: H </a:t>
            </a:r>
            <a:r>
              <a:rPr lang="el-GR" altLang="x-none" dirty="0">
                <a:latin typeface="Garamond" panose="02020404030301010803" pitchFamily="18" charset="0"/>
              </a:rPr>
              <a:t>οικογένεια στη διάρκεια ενός γεύματος γύρω από το τραπέζι</a:t>
            </a:r>
            <a:endParaRPr lang="el-GR" altLang="x-none" dirty="0">
              <a:latin typeface="Garamond" panose="020204040303010108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pic>
        <p:nvPicPr>
          <p:cNvPr id="43011" name="Picture 4"/>
          <p:cNvPicPr>
            <a:picLocks noChangeAspect="1"/>
          </p:cNvPicPr>
          <p:nvPr/>
        </p:nvPicPr>
        <p:blipFill>
          <a:blip r:embed="rId1"/>
          <a:stretch>
            <a:fillRect/>
          </a:stretch>
        </p:blipFill>
        <p:spPr>
          <a:xfrm>
            <a:off x="2181225" y="1411288"/>
            <a:ext cx="7427913" cy="3792537"/>
          </a:xfrm>
          <a:prstGeom prst="rect">
            <a:avLst/>
          </a:prstGeom>
          <a:noFill/>
          <a:ln w="9525">
            <a:noFill/>
          </a:ln>
        </p:spPr>
      </p:pic>
      <p:sp>
        <p:nvSpPr>
          <p:cNvPr id="43012" name="TextBox 6"/>
          <p:cNvSpPr txBox="1"/>
          <p:nvPr/>
        </p:nvSpPr>
        <p:spPr>
          <a:xfrm>
            <a:off x="2100263" y="5530850"/>
            <a:ext cx="8715375" cy="369888"/>
          </a:xfrm>
          <a:prstGeom prst="rect">
            <a:avLst/>
          </a:prstGeom>
          <a:noFill/>
          <a:ln w="9525">
            <a:noFill/>
          </a:ln>
        </p:spPr>
        <p:txBody>
          <a:bodyPr>
            <a:spAutoFit/>
          </a:bodyPr>
          <a:p>
            <a:r>
              <a:rPr lang="el-GR" altLang="x-none" dirty="0">
                <a:latin typeface="Garamond" panose="02020404030301010803" pitchFamily="18" charset="0"/>
              </a:rPr>
              <a:t>Στιγμιότυπο 2β</a:t>
            </a:r>
            <a:r>
              <a:rPr dirty="0">
                <a:latin typeface="Garamond" panose="02020404030301010803" pitchFamily="18" charset="0"/>
              </a:rPr>
              <a:t>: H </a:t>
            </a:r>
            <a:r>
              <a:rPr lang="el-GR" altLang="x-none" dirty="0">
                <a:latin typeface="Garamond" panose="02020404030301010803" pitchFamily="18" charset="0"/>
              </a:rPr>
              <a:t>οικογένεια στη διάρκεια ενός γεύματος γύρω από το τραπέζι</a:t>
            </a:r>
            <a:endParaRPr lang="el-GR" altLang="x-none" dirty="0">
              <a:latin typeface="Garamond" panose="020204040303010108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4034" name="Content Placeholder 44033"/>
          <p:cNvGraphicFramePr/>
          <p:nvPr>
            <p:ph idx="1"/>
          </p:nvPr>
        </p:nvGraphicFramePr>
        <p:xfrm>
          <a:off x="847725" y="679450"/>
          <a:ext cx="10058400" cy="2565400"/>
        </p:xfrm>
        <a:graphic>
          <a:graphicData uri="http://schemas.openxmlformats.org/drawingml/2006/table">
            <a:tbl>
              <a:tblPr/>
              <a:tblGrid>
                <a:gridCol w="5029200"/>
                <a:gridCol w="5029200"/>
              </a:tblGrid>
              <a:tr h="369888">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defTabSz="914400" eaLnBrk="1" hangingPunct="1">
                        <a:buNone/>
                      </a:pPr>
                      <a:r>
                        <a:rPr lang="el-GR" altLang="x-none" b="1" dirty="0">
                          <a:solidFill>
                            <a:srgbClr val="FFFFFF"/>
                          </a:solidFill>
                          <a:latin typeface="Garamond" panose="02020404030301010803" pitchFamily="18" charset="0"/>
                        </a:rPr>
                        <a:t>Σχέση θεατή με απεικονιζόμενο</a:t>
                      </a:r>
                      <a:endParaRPr lang="el-GR" altLang="x-none" b="1" dirty="0">
                        <a:solidFill>
                          <a:srgbClr val="FFFFFF"/>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855D5D"/>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defTabSz="914400" eaLnBrk="1" hangingPunct="1">
                        <a:buNone/>
                      </a:pPr>
                      <a:r>
                        <a:rPr lang="el-GR" altLang="x-none" b="1" dirty="0">
                          <a:solidFill>
                            <a:srgbClr val="FFFFFF"/>
                          </a:solidFill>
                          <a:latin typeface="Garamond" panose="02020404030301010803" pitchFamily="18" charset="0"/>
                        </a:rPr>
                        <a:t>Τρόπος αναπαράστασης</a:t>
                      </a:r>
                      <a:endParaRPr lang="el-GR" altLang="x-none" b="1" dirty="0">
                        <a:solidFill>
                          <a:srgbClr val="FFFFFF"/>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855D5D"/>
                    </a:solidFill>
                  </a:tcPr>
                </a:tc>
              </a:tr>
              <a:tr h="64135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dirty="0">
                          <a:solidFill>
                            <a:srgbClr val="000000"/>
                          </a:solidFill>
                          <a:latin typeface="Garamond" panose="02020404030301010803" pitchFamily="18" charset="0"/>
                        </a:rPr>
                        <a:t>Κοινωνική απόσταση</a:t>
                      </a:r>
                      <a:r>
                        <a:rPr dirty="0">
                          <a:solidFill>
                            <a:srgbClr val="000000"/>
                          </a:solidFill>
                          <a:latin typeface="Garamond" panose="02020404030301010803" pitchFamily="18" charset="0"/>
                        </a:rPr>
                        <a:t>:</a:t>
                      </a:r>
                      <a:r>
                        <a:rPr lang="el-GR" altLang="x-none" dirty="0">
                          <a:solidFill>
                            <a:srgbClr val="000000"/>
                          </a:solidFill>
                          <a:latin typeface="Garamond" panose="02020404030301010803" pitchFamily="18" charset="0"/>
                        </a:rPr>
                        <a:t> συμβολική απόσταση</a:t>
                      </a:r>
                      <a:endParaRPr lang="el-GR" altLang="x-none"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2D2"/>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dirty="0">
                          <a:solidFill>
                            <a:srgbClr val="000000"/>
                          </a:solidFill>
                          <a:latin typeface="Garamond" panose="02020404030301010803" pitchFamily="18" charset="0"/>
                        </a:rPr>
                        <a:t>Ειδική αναπαράσταση</a:t>
                      </a:r>
                      <a:r>
                        <a:rPr dirty="0">
                          <a:solidFill>
                            <a:srgbClr val="000000"/>
                          </a:solidFill>
                          <a:latin typeface="Garamond" panose="02020404030301010803" pitchFamily="18" charset="0"/>
                        </a:rPr>
                        <a:t>:</a:t>
                      </a:r>
                      <a:r>
                        <a:rPr lang="el-GR" altLang="x-none" dirty="0">
                          <a:solidFill>
                            <a:srgbClr val="000000"/>
                          </a:solidFill>
                          <a:latin typeface="Garamond" panose="02020404030301010803" pitchFamily="18" charset="0"/>
                        </a:rPr>
                        <a:t> παρουσιάζονται ως συγκεκριμένα πρόσωπα, μέλη μιας οικογένειας</a:t>
                      </a:r>
                      <a:endParaRPr lang="el-GR" altLang="x-none"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2D2"/>
                    </a:solidFill>
                  </a:tcPr>
                </a:tc>
              </a:tr>
              <a:tr h="639762">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dirty="0">
                          <a:solidFill>
                            <a:srgbClr val="000000"/>
                          </a:solidFill>
                          <a:latin typeface="Garamond" panose="02020404030301010803" pitchFamily="18" charset="0"/>
                        </a:rPr>
                        <a:t>Κοινωνική σχέση</a:t>
                      </a:r>
                      <a:r>
                        <a:rPr dirty="0">
                          <a:solidFill>
                            <a:srgbClr val="000000"/>
                          </a:solidFill>
                          <a:latin typeface="Garamond" panose="02020404030301010803" pitchFamily="18" charset="0"/>
                        </a:rPr>
                        <a:t>:</a:t>
                      </a:r>
                      <a:r>
                        <a:rPr lang="el-GR" altLang="x-none" dirty="0">
                          <a:solidFill>
                            <a:srgbClr val="000000"/>
                          </a:solidFill>
                          <a:latin typeface="Garamond" panose="02020404030301010803" pitchFamily="18" charset="0"/>
                        </a:rPr>
                        <a:t> οριακά υψηλή γωνία λήψης =&gt; εξουσία θεατών στους απεικονιζόμενους</a:t>
                      </a:r>
                      <a:endParaRPr lang="el-GR" altLang="x-none"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DEAEA"/>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dirty="0">
                          <a:solidFill>
                            <a:srgbClr val="000000"/>
                          </a:solidFill>
                          <a:latin typeface="Garamond" panose="02020404030301010803" pitchFamily="18" charset="0"/>
                        </a:rPr>
                        <a:t>Ρόλος</a:t>
                      </a:r>
                      <a:r>
                        <a:rPr dirty="0">
                          <a:solidFill>
                            <a:srgbClr val="000000"/>
                          </a:solidFill>
                          <a:latin typeface="Garamond" panose="02020404030301010803" pitchFamily="18" charset="0"/>
                        </a:rPr>
                        <a:t>:</a:t>
                      </a:r>
                      <a:r>
                        <a:rPr lang="el-GR" altLang="x-none" dirty="0">
                          <a:solidFill>
                            <a:srgbClr val="000000"/>
                          </a:solidFill>
                          <a:latin typeface="Garamond" panose="02020404030301010803" pitchFamily="18" charset="0"/>
                        </a:rPr>
                        <a:t> πατέρας, παιδιά =&gt; ενεργοί δράστες (τρώνε και συζητούν ήσυχα)</a:t>
                      </a:r>
                      <a:endParaRPr lang="el-GR" altLang="x-none"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DEAEA"/>
                    </a:solidFill>
                  </a:tcPr>
                </a:tc>
              </a:tr>
              <a:tr h="91440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dirty="0">
                          <a:solidFill>
                            <a:srgbClr val="000000"/>
                          </a:solidFill>
                          <a:latin typeface="Garamond" panose="02020404030301010803" pitchFamily="18" charset="0"/>
                        </a:rPr>
                        <a:t>Κοινωνική διεπίδραση</a:t>
                      </a:r>
                      <a:r>
                        <a:rPr dirty="0">
                          <a:solidFill>
                            <a:srgbClr val="000000"/>
                          </a:solidFill>
                          <a:latin typeface="Garamond" panose="02020404030301010803" pitchFamily="18" charset="0"/>
                        </a:rPr>
                        <a:t>:</a:t>
                      </a:r>
                      <a:r>
                        <a:rPr lang="el-GR" altLang="x-none" dirty="0">
                          <a:solidFill>
                            <a:srgbClr val="000000"/>
                          </a:solidFill>
                          <a:latin typeface="Garamond" panose="02020404030301010803" pitchFamily="18" charset="0"/>
                        </a:rPr>
                        <a:t> </a:t>
                      </a:r>
                      <a:r>
                        <a:rPr dirty="0">
                          <a:solidFill>
                            <a:srgbClr val="000000"/>
                          </a:solidFill>
                          <a:latin typeface="Garamond" panose="02020404030301010803" pitchFamily="18" charset="0"/>
                        </a:rPr>
                        <a:t>Ø</a:t>
                      </a:r>
                      <a:r>
                        <a:rPr lang="el-GR" altLang="x-none" dirty="0">
                          <a:solidFill>
                            <a:srgbClr val="000000"/>
                          </a:solidFill>
                          <a:latin typeface="Garamond" panose="02020404030301010803" pitchFamily="18" charset="0"/>
                        </a:rPr>
                        <a:t> απεύθυνση στην κάμερα</a:t>
                      </a:r>
                      <a:endParaRPr lang="el-GR" altLang="x-none"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2D2"/>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dirty="0">
                          <a:solidFill>
                            <a:srgbClr val="000000"/>
                          </a:solidFill>
                          <a:latin typeface="Garamond" panose="02020404030301010803" pitchFamily="18" charset="0"/>
                        </a:rPr>
                        <a:t>Κατηγοριοποίηση</a:t>
                      </a:r>
                      <a:r>
                        <a:rPr dirty="0">
                          <a:solidFill>
                            <a:srgbClr val="000000"/>
                          </a:solidFill>
                          <a:latin typeface="Garamond" panose="02020404030301010803" pitchFamily="18" charset="0"/>
                        </a:rPr>
                        <a:t>:</a:t>
                      </a:r>
                      <a:r>
                        <a:rPr lang="el-GR" altLang="x-none" dirty="0">
                          <a:solidFill>
                            <a:srgbClr val="000000"/>
                          </a:solidFill>
                          <a:latin typeface="Garamond" panose="02020404030301010803" pitchFamily="18" charset="0"/>
                        </a:rPr>
                        <a:t> πολιτισμική κατηγοριοποίηση γυναικών (λόγω ενδύματος που παραπέμπει στη μουσουλμανική θρησκεία)</a:t>
                      </a:r>
                      <a:endParaRPr lang="el-GR" altLang="x-none"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9D2D2"/>
                    </a:solidFill>
                  </a:tcPr>
                </a:tc>
              </a:tr>
            </a:tbl>
          </a:graphicData>
        </a:graphic>
      </p:graphicFrame>
      <p:sp>
        <p:nvSpPr>
          <p:cNvPr id="4" name="Slide Number Placeholder 3"/>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6" name="Arrow: Down 5"/>
          <p:cNvSpPr/>
          <p:nvPr/>
        </p:nvSpPr>
        <p:spPr>
          <a:xfrm>
            <a:off x="3195638" y="3427413"/>
            <a:ext cx="311150" cy="476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7" name="Arrow: Down 6"/>
          <p:cNvSpPr/>
          <p:nvPr/>
        </p:nvSpPr>
        <p:spPr>
          <a:xfrm>
            <a:off x="8080375" y="3495675"/>
            <a:ext cx="311150" cy="476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extBox 7"/>
          <p:cNvSpPr txBox="1"/>
          <p:nvPr/>
        </p:nvSpPr>
        <p:spPr>
          <a:xfrm>
            <a:off x="504825" y="4008438"/>
            <a:ext cx="6248400" cy="1200150"/>
          </a:xfrm>
          <a:prstGeom prst="rect">
            <a:avLst/>
          </a:prstGeom>
          <a:noFill/>
          <a:ln w="9525">
            <a:noFill/>
          </a:ln>
        </p:spPr>
        <p:txBody>
          <a:bodyPr>
            <a:spAutoFit/>
          </a:bodyPr>
          <a:p>
            <a:r>
              <a:rPr lang="el-GR" altLang="x-none" dirty="0">
                <a:latin typeface="Garamond" panose="02020404030301010803" pitchFamily="18" charset="0"/>
              </a:rPr>
              <a:t>Δημιουργείται μια σχέση απόστασης, ενώ παρουσιάζονται ως αντικείμενα παρατήρησης από τους πλειονοτικούς θεατές, οι οποίοι φαίνεται να «παραβιάζουν» τον ιδιωτικό τους χώρο και να τους «παρακολουθούν» σε μια προσωπική οικογενειακή στιγμή</a:t>
            </a:r>
            <a:endParaRPr lang="el-GR" altLang="x-none" dirty="0">
              <a:latin typeface="Garamond" panose="02020404030301010803" pitchFamily="18" charset="0"/>
            </a:endParaRPr>
          </a:p>
        </p:txBody>
      </p:sp>
      <p:sp>
        <p:nvSpPr>
          <p:cNvPr id="10" name="TextBox 9"/>
          <p:cNvSpPr txBox="1"/>
          <p:nvPr/>
        </p:nvSpPr>
        <p:spPr>
          <a:xfrm>
            <a:off x="6527800" y="3971925"/>
            <a:ext cx="5159375" cy="1477963"/>
          </a:xfrm>
          <a:prstGeom prst="rect">
            <a:avLst/>
          </a:prstGeom>
          <a:noFill/>
          <a:ln w="9525">
            <a:noFill/>
          </a:ln>
        </p:spPr>
        <p:txBody>
          <a:bodyPr>
            <a:spAutoFit/>
          </a:bodyPr>
          <a:p>
            <a:r>
              <a:rPr lang="el-GR" altLang="x-none" dirty="0">
                <a:latin typeface="Garamond" panose="02020404030301010803" pitchFamily="18" charset="0"/>
              </a:rPr>
              <a:t>Αναπαράσταση μιας φιλήσυχης οικογένειας που δεν είναι μακριά από τα δυτικά πρότυπα. Τα διαφορετικά πολιτισμικά χαρ/κά αποτελούν ευμετάβλητα στοιχεία και άρα τονίζουν την δυνατότητα εύκολης προσαρμογής και άρα την αφομοίωση</a:t>
            </a:r>
            <a:endParaRPr lang="el-GR" altLang="x-none" dirty="0">
              <a:latin typeface="Garamond" panose="02020404030301010803" pitchFamily="18" charset="0"/>
            </a:endParaRPr>
          </a:p>
        </p:txBody>
      </p:sp>
      <p:pic>
        <p:nvPicPr>
          <p:cNvPr id="11" name="Picture 10"/>
          <p:cNvPicPr>
            <a:picLocks noChangeAspect="1"/>
          </p:cNvPicPr>
          <p:nvPr/>
        </p:nvPicPr>
        <p:blipFill>
          <a:blip r:embed="rId1"/>
          <a:stretch>
            <a:fillRect/>
          </a:stretch>
        </p:blipFill>
        <p:spPr>
          <a:xfrm>
            <a:off x="1562100" y="5446713"/>
            <a:ext cx="4743450" cy="8667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1328738" y="2720975"/>
            <a:ext cx="4633913" cy="852488"/>
          </a:xfrm>
        </p:spPr>
        <p:txBody>
          <a:bodyPr vert="horz" wrap="square" lIns="91440" tIns="45720" rIns="91440" bIns="45720" numCol="1" rtlCol="0" anchor="ctr" anchorCtr="0" compatLnSpc="1"/>
          <a:p>
            <a:pPr eaLnBrk="1" hangingPunct="1">
              <a:buNone/>
            </a:pPr>
            <a:r>
              <a:rPr lang="el-GR" altLang="x-none" sz="4300" u="sng" kern="1200" dirty="0">
                <a:latin typeface="+mj-lt"/>
                <a:ea typeface="+mn-ea"/>
                <a:cs typeface="+mn-cs"/>
              </a:rPr>
              <a:t>Κείμενο Β</a:t>
            </a:r>
            <a:br>
              <a:rPr lang="el-GR" altLang="x-none" sz="4300" u="sng" kern="1200" dirty="0">
                <a:latin typeface="+mj-lt"/>
                <a:ea typeface="+mn-ea"/>
                <a:cs typeface="+mn-cs"/>
              </a:rPr>
            </a:br>
            <a:br>
              <a:rPr lang="el-GR" altLang="x-none" sz="4300" u="sng" kern="1200" dirty="0">
                <a:latin typeface="+mj-lt"/>
                <a:ea typeface="+mn-ea"/>
                <a:cs typeface="+mn-cs"/>
              </a:rPr>
            </a:br>
            <a:r>
              <a:rPr lang="el-GR" altLang="x-none" sz="2400" kern="1200" dirty="0">
                <a:latin typeface="Linux Libertine"/>
                <a:ea typeface="+mn-ea"/>
                <a:cs typeface="+mn-cs"/>
              </a:rPr>
              <a:t>Adbalsalam Yassouf, κέντρο φιλοξενίας στις Θερμοπύλες, Ελλάδα</a:t>
            </a:r>
            <a:br>
              <a:rPr lang="el-GR" altLang="x-none" sz="4300" kern="1200" dirty="0">
                <a:solidFill>
                  <a:srgbClr val="000000"/>
                </a:solidFill>
                <a:latin typeface="Linux Libertine"/>
                <a:ea typeface="+mn-ea"/>
                <a:cs typeface="+mn-cs"/>
              </a:rPr>
            </a:br>
            <a:endParaRPr lang="el-GR" altLang="x-none" sz="4300" u="sng" kern="1200" dirty="0">
              <a:latin typeface="+mj-lt"/>
              <a:ea typeface="+mn-ea"/>
              <a:cs typeface="+mn-cs"/>
            </a:endParaRPr>
          </a:p>
        </p:txBody>
      </p:sp>
      <p:sp>
        <p:nvSpPr>
          <p:cNvPr id="45059" name="TextBox 1"/>
          <p:cNvSpPr txBox="1"/>
          <p:nvPr/>
        </p:nvSpPr>
        <p:spPr>
          <a:xfrm>
            <a:off x="1724025" y="4562475"/>
            <a:ext cx="2105025" cy="400050"/>
          </a:xfrm>
          <a:prstGeom prst="rect">
            <a:avLst/>
          </a:prstGeom>
          <a:noFill/>
          <a:ln w="9525">
            <a:noFill/>
          </a:ln>
        </p:spPr>
        <p:txBody>
          <a:bodyPr>
            <a:spAutoFit/>
          </a:bodyPr>
          <a:p>
            <a:r>
              <a:rPr lang="el-GR" altLang="x-none" sz="2000" dirty="0">
                <a:solidFill>
                  <a:schemeClr val="bg1"/>
                </a:solidFill>
                <a:latin typeface="Garamond" panose="02020404030301010803" pitchFamily="18" charset="0"/>
              </a:rPr>
              <a:t>Γλωσσική ανάλυση</a:t>
            </a:r>
            <a:endParaRPr lang="el-GR" altLang="x-none" sz="2000" dirty="0">
              <a:solidFill>
                <a:schemeClr val="bg1"/>
              </a:solidFill>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628775" y="2244725"/>
            <a:ext cx="8934450" cy="2436813"/>
          </a:xfrm>
        </p:spPr>
        <p:txBody>
          <a:bodyPr vert="horz" wrap="square" lIns="91440" tIns="45720" rIns="91440" bIns="45720" numCol="1" rtlCol="0" anchor="ctr" anchorCtr="0" compatLnSpc="1"/>
          <a:p>
            <a:pPr eaLnBrk="1" hangingPunct="1">
              <a:buClrTx/>
              <a:buSzTx/>
              <a:buFontTx/>
              <a:buNone/>
            </a:pPr>
            <a:r>
              <a:rPr lang="el-GR" altLang="x-none" kern="1200" dirty="0">
                <a:solidFill>
                  <a:srgbClr val="262626"/>
                </a:solidFill>
                <a:latin typeface="+mj-lt"/>
                <a:ea typeface="+mn-ea"/>
                <a:cs typeface="+mn-cs"/>
              </a:rPr>
              <a:t>1. Εισαγωγή</a:t>
            </a:r>
            <a:endParaRPr lang="el-GR" altLang="x-none" kern="1200" dirty="0">
              <a:solidFill>
                <a:srgbClr val="262626"/>
              </a:solidFill>
              <a:latin typeface="+mj-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609725" y="828675"/>
            <a:ext cx="9048750" cy="5353050"/>
          </a:xfrm>
        </p:spPr>
        <p:txBody>
          <a:bodyPr vert="horz" wrap="square" lIns="91440" tIns="45720" rIns="91440" bIns="45720" numCol="1" rtlCol="0" anchor="t" anchorCtr="0" compatLnSpc="1"/>
          <a:p>
            <a:pPr marL="0" indent="0" algn="just" eaLnBrk="1" hangingPunct="1">
              <a:lnSpc>
                <a:spcPct val="90000"/>
              </a:lnSpc>
              <a:buNone/>
            </a:pPr>
            <a:r>
              <a:rPr lang="el-GR" altLang="x-none" dirty="0"/>
              <a:t>"Θέλω να τρέφομαι από αυτά που καλλιεργώ. Θέλω να βοηθήσω τους άλλους και όχι να ζητήσω βοήθεια. Έχω μάθει στη ζωή μου και στο χωριό μου να τα κάνω όλα μόνος μου. </a:t>
            </a:r>
            <a:r>
              <a:rPr lang="el-GR" altLang="x-none" dirty="0">
                <a:solidFill>
                  <a:srgbClr val="7030A0"/>
                </a:solidFill>
              </a:rPr>
              <a:t>Αλλά με τον πολέμο έκλεψαν τα πάντα από μένα. Συνήθιζα να τα έχω όλα: κτίρια, χρήματα κ.λπ., αλλά κατά τη διάρκεια του πολέμου χάσαμε τα πάντα. Οι άνθρωποι σκοτωνόντουσαν δίπλα μας, τα κτίρια καταρρέαν. </a:t>
            </a:r>
            <a:r>
              <a:rPr lang="el-GR" altLang="x-none" dirty="0">
                <a:solidFill>
                  <a:srgbClr val="A50021"/>
                </a:solidFill>
              </a:rPr>
              <a:t>Είμαι άρρωστος</a:t>
            </a:r>
            <a:r>
              <a:rPr lang="el-GR" altLang="x-none" dirty="0"/>
              <a:t>, αλλά συνεχίζω να προσπαθώ με τις καλλιέργειες αυτές να παράγω κάτι και να βοηθήσω άλλους ανθρώπους. Προτιμούμε να βλέπουμε τα κηπευτικά μας να βγάζουν καρπούς. Για μένα και την οικογένεια μου ένα κρεμμύδι και ένα κομμάτι ψωμί είναι αρκετά, αρκεί να προέρχονται από τη δική μου καλλιέργεια. Θα συνεχίσω να προχωράω, καθώς η ζωή συνεχίζεται και χρειάζομαι να αισθάνομαι ότι με αυτούς τους τομείς κάνω κάτι σημαντικό. Ξέρω ότι είναι δύσκολο, αλλά ο Θεός πάντα μας βοηθάει και είμαστε καλά ... Πρέπει να ζούμε με αξιοπρέπεια ... </a:t>
            </a:r>
            <a:r>
              <a:rPr lang="el-GR" altLang="x-none" dirty="0">
                <a:solidFill>
                  <a:srgbClr val="00B050"/>
                </a:solidFill>
              </a:rPr>
              <a:t>Είμαστε</a:t>
            </a:r>
            <a:r>
              <a:rPr lang="el-GR" altLang="x-none" dirty="0"/>
              <a:t> ευγνώμονες σε σας και τον ΔΟΜ, γιατί να μας βοηθάτε, βοηθάτε τους ανθρώπους εδώ στο κέντρο φιλοξενίας. Δόξα τω Θεώ και σας ευχαριστώ για τα πάντα ... "</a:t>
            </a:r>
            <a:endParaRPr lang="el-GR" altLang="x-none" dirty="0"/>
          </a:p>
          <a:p>
            <a:pPr marL="0" indent="0" algn="just" eaLnBrk="1" hangingPunct="1">
              <a:lnSpc>
                <a:spcPct val="90000"/>
              </a:lnSpc>
              <a:buNone/>
            </a:pPr>
            <a:endParaRPr lang="el-GR" altLang="x-none" dirty="0"/>
          </a:p>
          <a:p>
            <a:pPr marL="0" indent="0" algn="just" eaLnBrk="1" hangingPunct="1">
              <a:lnSpc>
                <a:spcPct val="90000"/>
              </a:lnSpc>
              <a:buNone/>
            </a:pPr>
            <a:r>
              <a:rPr lang="el-GR" altLang="x-none" dirty="0">
                <a:solidFill>
                  <a:srgbClr val="F85D2C"/>
                </a:solidFill>
              </a:rPr>
              <a:t>Ως απάντηση στη μεταναστευτική και προσφυγική κρίση της ΕΕ και προκειμένου να αντιμετωπιστεί η επιδείνωση της κατάστασης της έκτακτης ανάγκης </a:t>
            </a:r>
            <a:r>
              <a:rPr lang="el-GR" altLang="x-none" dirty="0"/>
              <a:t>στην Ελλάδα, ο ΔΟΜ Ελλάδας υλοποιεί το έργο “Emergency Support to Assist Most Vulnerable Migrants Stranded In Greece”, που χρηματοδοτείται από τη Γενική Διεύθυνση "Μετανάστευση και Εσωτερικές υποθέσεις" της Ευρωπαϊκής Επιτροπής, το Άσυλο, τη Μετανάστευση και το Ταμείο Ένταξης έκτακτης βοήθειας (AMIF). Το έργο </a:t>
            </a:r>
            <a:r>
              <a:rPr lang="el-GR" altLang="x-none" dirty="0">
                <a:solidFill>
                  <a:srgbClr val="00B050"/>
                </a:solidFill>
              </a:rPr>
              <a:t>απευθύνεται σε ευάλωτους </a:t>
            </a:r>
            <a:r>
              <a:rPr lang="el-GR" altLang="x-none" dirty="0">
                <a:solidFill>
                  <a:srgbClr val="0070C0"/>
                </a:solidFill>
              </a:rPr>
              <a:t>μετανάστες</a:t>
            </a:r>
            <a:r>
              <a:rPr lang="el-GR" altLang="x-none" dirty="0">
                <a:solidFill>
                  <a:srgbClr val="00B050"/>
                </a:solidFill>
              </a:rPr>
              <a:t> και </a:t>
            </a:r>
            <a:r>
              <a:rPr lang="el-GR" altLang="x-none" dirty="0">
                <a:solidFill>
                  <a:srgbClr val="0070C0"/>
                </a:solidFill>
              </a:rPr>
              <a:t>πρόσφυγες</a:t>
            </a:r>
            <a:r>
              <a:rPr lang="el-GR" altLang="x-none" dirty="0">
                <a:solidFill>
                  <a:srgbClr val="00B050"/>
                </a:solidFill>
              </a:rPr>
              <a:t> στην Ελλάδα</a:t>
            </a:r>
            <a:r>
              <a:rPr lang="el-GR" altLang="x-none" dirty="0"/>
              <a:t>. Περισσότερες πληροφορίες: https://greece.iom.int/en/emergency-operations-unit</a:t>
            </a:r>
            <a:endParaRPr lang="el-GR" altLang="x-none" dirty="0"/>
          </a:p>
        </p:txBody>
      </p:sp>
      <p:sp>
        <p:nvSpPr>
          <p:cNvPr id="4" name="Slide Number Placeholder 3"/>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46084" name="TextBox 4"/>
          <p:cNvSpPr txBox="1"/>
          <p:nvPr/>
        </p:nvSpPr>
        <p:spPr>
          <a:xfrm>
            <a:off x="390525" y="3790950"/>
            <a:ext cx="2000250" cy="584200"/>
          </a:xfrm>
          <a:prstGeom prst="rect">
            <a:avLst/>
          </a:prstGeom>
          <a:noFill/>
          <a:ln w="9525">
            <a:noFill/>
          </a:ln>
        </p:spPr>
        <p:txBody>
          <a:bodyPr>
            <a:spAutoFit/>
          </a:bodyPr>
          <a:p>
            <a:r>
              <a:rPr lang="el-GR" altLang="el-GR" sz="1600" b="1" dirty="0">
                <a:solidFill>
                  <a:srgbClr val="F85D2C"/>
                </a:solidFill>
                <a:latin typeface="Garamond" panose="02020404030301010803" pitchFamily="18" charset="0"/>
              </a:rPr>
              <a:t>Κοινωνική </a:t>
            </a:r>
            <a:endParaRPr lang="el-GR" altLang="el-GR" sz="1600" b="1" dirty="0">
              <a:solidFill>
                <a:srgbClr val="F85D2C"/>
              </a:solidFill>
              <a:latin typeface="Garamond" panose="02020404030301010803" pitchFamily="18" charset="0"/>
            </a:endParaRPr>
          </a:p>
          <a:p>
            <a:r>
              <a:rPr lang="el-GR" altLang="el-GR" sz="1600" b="1" dirty="0">
                <a:solidFill>
                  <a:srgbClr val="F85D2C"/>
                </a:solidFill>
                <a:latin typeface="Garamond" panose="02020404030301010803" pitchFamily="18" charset="0"/>
              </a:rPr>
              <a:t>προβληματικοποίηση</a:t>
            </a:r>
            <a:endParaRPr lang="el-GR" altLang="el-GR" sz="1600" b="1" dirty="0">
              <a:solidFill>
                <a:srgbClr val="F85D2C"/>
              </a:solidFill>
              <a:latin typeface="Garamond" panose="02020404030301010803" pitchFamily="18" charset="0"/>
            </a:endParaRPr>
          </a:p>
        </p:txBody>
      </p:sp>
      <p:sp>
        <p:nvSpPr>
          <p:cNvPr id="6" name="Arrow: Bent-Up 5"/>
          <p:cNvSpPr/>
          <p:nvPr/>
        </p:nvSpPr>
        <p:spPr>
          <a:xfrm rot="5400000">
            <a:off x="985838" y="1138238"/>
            <a:ext cx="400050" cy="40957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46086" name="TextBox 7"/>
          <p:cNvSpPr txBox="1"/>
          <p:nvPr/>
        </p:nvSpPr>
        <p:spPr>
          <a:xfrm flipH="1">
            <a:off x="10061575" y="3621088"/>
            <a:ext cx="1749425" cy="339725"/>
          </a:xfrm>
          <a:prstGeom prst="rect">
            <a:avLst/>
          </a:prstGeom>
          <a:noFill/>
          <a:ln w="9525">
            <a:noFill/>
          </a:ln>
        </p:spPr>
        <p:txBody>
          <a:bodyPr>
            <a:spAutoFit/>
          </a:bodyPr>
          <a:p>
            <a:r>
              <a:rPr lang="el-GR" altLang="el-GR" sz="1600" b="1" dirty="0">
                <a:solidFill>
                  <a:srgbClr val="00B050"/>
                </a:solidFill>
                <a:latin typeface="Garamond" panose="02020404030301010803" pitchFamily="18" charset="0"/>
              </a:rPr>
              <a:t>συλλογικοποίηση</a:t>
            </a:r>
            <a:endParaRPr lang="el-GR" altLang="el-GR" sz="1600" b="1" dirty="0">
              <a:solidFill>
                <a:srgbClr val="00B050"/>
              </a:solidFill>
              <a:latin typeface="Garamond" panose="02020404030301010803" pitchFamily="18" charset="0"/>
            </a:endParaRPr>
          </a:p>
        </p:txBody>
      </p:sp>
      <p:sp>
        <p:nvSpPr>
          <p:cNvPr id="46087" name="TextBox 8"/>
          <p:cNvSpPr txBox="1"/>
          <p:nvPr/>
        </p:nvSpPr>
        <p:spPr>
          <a:xfrm>
            <a:off x="7466013" y="6111875"/>
            <a:ext cx="1905000" cy="339725"/>
          </a:xfrm>
          <a:prstGeom prst="rect">
            <a:avLst/>
          </a:prstGeom>
          <a:noFill/>
          <a:ln w="9525">
            <a:noFill/>
          </a:ln>
        </p:spPr>
        <p:txBody>
          <a:bodyPr>
            <a:spAutoFit/>
          </a:bodyPr>
          <a:p>
            <a:r>
              <a:rPr lang="el-GR" altLang="el-GR" sz="1600" b="1" dirty="0">
                <a:solidFill>
                  <a:srgbClr val="0070C0"/>
                </a:solidFill>
                <a:latin typeface="Garamond" panose="02020404030301010803" pitchFamily="18" charset="0"/>
              </a:rPr>
              <a:t>πολιτικοποίηση</a:t>
            </a:r>
            <a:endParaRPr lang="el-GR" altLang="el-GR" sz="1600" b="1" dirty="0">
              <a:solidFill>
                <a:srgbClr val="0070C0"/>
              </a:solidFill>
              <a:latin typeface="Garamond" panose="02020404030301010803" pitchFamily="18" charset="0"/>
            </a:endParaRPr>
          </a:p>
        </p:txBody>
      </p:sp>
      <p:sp>
        <p:nvSpPr>
          <p:cNvPr id="46088" name="TextBox 9"/>
          <p:cNvSpPr txBox="1"/>
          <p:nvPr/>
        </p:nvSpPr>
        <p:spPr>
          <a:xfrm>
            <a:off x="333375" y="792163"/>
            <a:ext cx="1333500" cy="339725"/>
          </a:xfrm>
          <a:prstGeom prst="rect">
            <a:avLst/>
          </a:prstGeom>
          <a:noFill/>
          <a:ln w="9525">
            <a:noFill/>
          </a:ln>
        </p:spPr>
        <p:txBody>
          <a:bodyPr>
            <a:spAutoFit/>
          </a:bodyPr>
          <a:p>
            <a:r>
              <a:rPr lang="el-GR" altLang="el-GR" sz="1600" b="1" dirty="0">
                <a:solidFill>
                  <a:srgbClr val="7030A0"/>
                </a:solidFill>
                <a:latin typeface="Garamond" panose="02020404030301010803" pitchFamily="18" charset="0"/>
              </a:rPr>
              <a:t>θυματοποίηση</a:t>
            </a:r>
            <a:endParaRPr lang="el-GR" altLang="el-GR" sz="1600" b="1" dirty="0">
              <a:solidFill>
                <a:srgbClr val="7030A0"/>
              </a:solidFill>
              <a:latin typeface="Garamond" panose="02020404030301010803" pitchFamily="18" charset="0"/>
            </a:endParaRPr>
          </a:p>
        </p:txBody>
      </p:sp>
      <p:sp>
        <p:nvSpPr>
          <p:cNvPr id="12" name="Arrow: Bent-Up 11"/>
          <p:cNvSpPr/>
          <p:nvPr/>
        </p:nvSpPr>
        <p:spPr>
          <a:xfrm rot="5400000">
            <a:off x="1220788" y="4522788"/>
            <a:ext cx="400050" cy="40957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46090" name="TextBox 12"/>
          <p:cNvSpPr txBox="1"/>
          <p:nvPr/>
        </p:nvSpPr>
        <p:spPr>
          <a:xfrm>
            <a:off x="390525" y="2244725"/>
            <a:ext cx="1323975" cy="585788"/>
          </a:xfrm>
          <a:prstGeom prst="rect">
            <a:avLst/>
          </a:prstGeom>
          <a:noFill/>
          <a:ln w="9525">
            <a:noFill/>
          </a:ln>
        </p:spPr>
        <p:txBody>
          <a:bodyPr>
            <a:spAutoFit/>
          </a:bodyPr>
          <a:p>
            <a:r>
              <a:rPr lang="el-GR" altLang="el-GR" sz="1600" b="1" dirty="0">
                <a:solidFill>
                  <a:srgbClr val="C00000"/>
                </a:solidFill>
                <a:latin typeface="Garamond" panose="02020404030301010803" pitchFamily="18" charset="0"/>
              </a:rPr>
              <a:t>σωματικοποί-ηση</a:t>
            </a:r>
            <a:endParaRPr lang="el-GR" altLang="el-GR" sz="1600" b="1" dirty="0">
              <a:solidFill>
                <a:srgbClr val="C00000"/>
              </a:solidFill>
              <a:latin typeface="Garamond" panose="02020404030301010803" pitchFamily="18" charset="0"/>
            </a:endParaRPr>
          </a:p>
        </p:txBody>
      </p:sp>
      <p:sp>
        <p:nvSpPr>
          <p:cNvPr id="15" name="Arrow: Bent 14"/>
          <p:cNvSpPr/>
          <p:nvPr/>
        </p:nvSpPr>
        <p:spPr>
          <a:xfrm>
            <a:off x="968375" y="1909763"/>
            <a:ext cx="411163" cy="4000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Placeholder 5"/>
          <p:cNvPicPr>
            <a:picLocks noGrp="1" noChangeAspect="1"/>
          </p:cNvPicPr>
          <p:nvPr>
            <p:ph type="pic" idx="1"/>
          </p:nvPr>
        </p:nvPicPr>
        <p:blipFill rotWithShape="1">
          <a:blip r:embed="rId1"/>
          <a:srcRect l="4579" r="4579"/>
          <a:stretch>
            <a:fillRect/>
          </a:stretch>
        </p:blipFill>
        <p:spPr>
          <a:xfrm>
            <a:off x="263525" y="266700"/>
            <a:ext cx="7661275" cy="6353175"/>
          </a:xfrm>
        </p:spPr>
      </p:pic>
      <p:sp>
        <p:nvSpPr>
          <p:cNvPr id="3" name="Slide Number Placeholder 2"/>
          <p:cNvSpPr txBox="1">
            <a:spLocks noGrp="1"/>
          </p:cNvSpPr>
          <p:nvPr>
            <p:ph type="sldNum" sz="quarter" idx="4"/>
          </p:nvPr>
        </p:nvSpPr>
        <p:spPr>
          <a:noFill/>
        </p:spPr>
        <p:txBody>
          <a:bodyPr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itle 1"/>
          <p:cNvSpPr>
            <a:spLocks noGrp="1"/>
          </p:cNvSpPr>
          <p:nvPr>
            <p:ph type="title"/>
          </p:nvPr>
        </p:nvSpPr>
        <p:spPr>
          <a:ln/>
        </p:spPr>
        <p:txBody>
          <a:bodyPr vert="horz" wrap="square" lIns="91440" tIns="45720" rIns="91440" bIns="45720" anchor="ctr" anchorCtr="0"/>
          <a:p>
            <a:pPr eaLnBrk="1" hangingPunct="1"/>
            <a:r>
              <a:rPr lang="el-GR" altLang="el-GR" dirty="0"/>
              <a:t>Γλωσσική ανάλυση</a:t>
            </a:r>
            <a:endParaRPr lang="el-GR" altLang="el-GR" dirty="0"/>
          </a:p>
        </p:txBody>
      </p:sp>
      <p:graphicFrame>
        <p:nvGraphicFramePr>
          <p:cNvPr id="48131" name="Content Placeholder 48130"/>
          <p:cNvGraphicFramePr/>
          <p:nvPr>
            <p:ph idx="1"/>
          </p:nvPr>
        </p:nvGraphicFramePr>
        <p:xfrm>
          <a:off x="981075" y="2470150"/>
          <a:ext cx="10058400" cy="3810000"/>
        </p:xfrm>
        <a:graphic>
          <a:graphicData uri="http://schemas.openxmlformats.org/drawingml/2006/table">
            <a:tbl>
              <a:tblPr/>
              <a:tblGrid>
                <a:gridCol w="5162550"/>
                <a:gridCol w="4895850"/>
              </a:tblGrid>
              <a:tr h="3968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b="1" dirty="0">
                          <a:solidFill>
                            <a:srgbClr val="FFFFFF"/>
                          </a:solidFill>
                          <a:latin typeface="Garamond" panose="02020404030301010803" pitchFamily="18" charset="0"/>
                        </a:rPr>
                        <a:t>Στρατηγικές αναφοράς/ κατηγόρησης</a:t>
                      </a:r>
                      <a:endParaRPr lang="el-GR" altLang="x-none" sz="2000" b="1" dirty="0">
                        <a:solidFill>
                          <a:srgbClr val="FFFFFF"/>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endParaRPr lang="el-GR" altLang="x-none" b="1" dirty="0">
                        <a:solidFill>
                          <a:srgbClr val="FFFFFF"/>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309688">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1. Κοινωνική προβληματικοποίηση (Άλλος ως πρόβλημα)</a:t>
                      </a:r>
                      <a:endParaRPr lang="el-GR" altLang="x-none" sz="2000"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Αναπαράστασή του ως πρόβλημα/ βάρος που χρειάζεται άμεση αντιμετώπιση</a:t>
                      </a:r>
                      <a:endParaRPr lang="el-GR" altLang="x-none" sz="2000" dirty="0">
                        <a:solidFill>
                          <a:srgbClr val="000000"/>
                        </a:solidFill>
                        <a:latin typeface="Garamond" panose="02020404030301010803" pitchFamily="18" charset="0"/>
                      </a:endParaRPr>
                    </a:p>
                    <a:p>
                      <a:pPr lvl="0" defTabSz="914400" eaLnBrk="1" hangingPunct="1">
                        <a:buNone/>
                      </a:pPr>
                      <a:r>
                        <a:rPr lang="el-GR" altLang="x-none" sz="2000" u="sng" dirty="0">
                          <a:solidFill>
                            <a:srgbClr val="000000"/>
                          </a:solidFill>
                          <a:latin typeface="Garamond" panose="02020404030301010803" pitchFamily="18" charset="0"/>
                        </a:rPr>
                        <a:t>* συναισθ.φορτ.λεξιλόγιο</a:t>
                      </a:r>
                      <a:r>
                        <a:rPr sz="2000" u="sng" dirty="0">
                          <a:solidFill>
                            <a:srgbClr val="000000"/>
                          </a:solidFill>
                          <a:latin typeface="Garamond" panose="02020404030301010803" pitchFamily="18" charset="0"/>
                        </a:rPr>
                        <a:t>: </a:t>
                      </a:r>
                      <a:r>
                        <a:rPr lang="el-GR" altLang="x-none" sz="2000" dirty="0">
                          <a:solidFill>
                            <a:srgbClr val="000000"/>
                          </a:solidFill>
                          <a:latin typeface="Garamond" panose="02020404030301010803" pitchFamily="18" charset="0"/>
                        </a:rPr>
                        <a:t>κρίση, αντιμετωπιστεί, επιδείνωση, έκτακτης ανάγκης</a:t>
                      </a:r>
                      <a:endParaRPr lang="el-GR" altLang="x-none" sz="2000"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r>
              <a:tr h="7016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2. Πολιτικοποίηση </a:t>
                      </a:r>
                      <a:endParaRPr lang="el-GR" altLang="x-none" sz="2000"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1F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Χρήση νομικής ορολογίας («μετανάστες», «πρόσφυγες»)</a:t>
                      </a:r>
                      <a:endParaRPr lang="el-GR" altLang="x-none" sz="2000"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1F1"/>
                    </a:solidFill>
                  </a:tcPr>
                </a:tc>
              </a:tr>
              <a:tr h="700087">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3. Συλλογικοποίηση (απομακρυσμένος Άλλος)</a:t>
                      </a:r>
                      <a:endParaRPr lang="el-GR" altLang="x-none" sz="2000"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Το πρόγραμμα φαίνεται να απευθύνεται σε ένα ανώνυμο, ομοιογενές πλήθος με ίδια χαρ/κά</a:t>
                      </a:r>
                      <a:endParaRPr lang="el-GR" altLang="x-none" sz="2000"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r>
              <a:tr h="7016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4. Θυματοποίηση (παθητικός Άλλος)</a:t>
                      </a:r>
                      <a:endParaRPr lang="el-GR" altLang="x-none" sz="2000"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1F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Αναφορά στην ευαλωτότητα των προσφύγων</a:t>
                      </a:r>
                      <a:endParaRPr lang="el-GR" altLang="x-none" sz="2000" dirty="0">
                        <a:solidFill>
                          <a:srgbClr val="000000"/>
                        </a:solidFill>
                        <a:latin typeface="Garamond" panose="02020404030301010803" pitchFamily="18" charset="0"/>
                      </a:endParaRPr>
                    </a:p>
                    <a:p>
                      <a:pPr lvl="0" defTabSz="914400" eaLnBrk="1" hangingPunct="1">
                        <a:buNone/>
                      </a:pPr>
                      <a:r>
                        <a:rPr lang="el-GR" altLang="x-none" sz="2000" dirty="0">
                          <a:solidFill>
                            <a:srgbClr val="000000"/>
                          </a:solidFill>
                          <a:latin typeface="Garamond" panose="02020404030301010803" pitchFamily="18" charset="0"/>
                        </a:rPr>
                        <a:t>«απευθύνεται σε ευάλωτους»</a:t>
                      </a:r>
                      <a:endParaRPr lang="el-GR" altLang="x-none" sz="2000" dirty="0">
                        <a:solidFill>
                          <a:srgbClr val="000000"/>
                        </a:solidFill>
                        <a:latin typeface="Garamond" panose="02020404030301010803"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1F1"/>
                    </a:solidFill>
                  </a:tcPr>
                </a:tc>
              </a:tr>
            </a:tbl>
          </a:graphicData>
        </a:graphic>
      </p:graphicFrame>
      <p:sp>
        <p:nvSpPr>
          <p:cNvPr id="3" name="Slide Number Placeholder 2"/>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48152" name="TextBox 3"/>
          <p:cNvSpPr txBox="1"/>
          <p:nvPr/>
        </p:nvSpPr>
        <p:spPr>
          <a:xfrm>
            <a:off x="7724775" y="966788"/>
            <a:ext cx="2352675" cy="523875"/>
          </a:xfrm>
          <a:prstGeom prst="rect">
            <a:avLst/>
          </a:prstGeom>
          <a:noFill/>
          <a:ln w="9525" cap="flat" cmpd="sng">
            <a:solidFill>
              <a:schemeClr val="tx1"/>
            </a:solidFill>
            <a:prstDash val="solid"/>
            <a:miter/>
            <a:headEnd type="none" w="med" len="med"/>
            <a:tailEnd type="none" w="med" len="med"/>
          </a:ln>
        </p:spPr>
        <p:txBody>
          <a:bodyPr>
            <a:spAutoFit/>
          </a:bodyPr>
          <a:p>
            <a:pPr algn="ctr"/>
            <a:r>
              <a:rPr lang="el-GR" altLang="el-GR" sz="2800" b="1" u="sng" dirty="0">
                <a:latin typeface="Garamond" panose="02020404030301010803" pitchFamily="18" charset="0"/>
              </a:rPr>
              <a:t>Διάκριση</a:t>
            </a:r>
            <a:endParaRPr lang="el-GR" altLang="el-GR" sz="2800" b="1" u="sng" dirty="0">
              <a:latin typeface="Garamond" panose="02020404030301010803" pitchFamily="18" charset="0"/>
            </a:endParaRPr>
          </a:p>
        </p:txBody>
      </p:sp>
      <p:sp>
        <p:nvSpPr>
          <p:cNvPr id="48153" name="TextBox 4"/>
          <p:cNvSpPr txBox="1"/>
          <p:nvPr/>
        </p:nvSpPr>
        <p:spPr>
          <a:xfrm>
            <a:off x="981075" y="1873250"/>
            <a:ext cx="3705225" cy="369888"/>
          </a:xfrm>
          <a:prstGeom prst="rect">
            <a:avLst/>
          </a:prstGeom>
          <a:noFill/>
          <a:ln w="9525">
            <a:noFill/>
          </a:ln>
        </p:spPr>
        <p:txBody>
          <a:bodyPr>
            <a:spAutoFit/>
          </a:bodyPr>
          <a:p>
            <a:r>
              <a:rPr lang="el-GR" altLang="el-GR" u="sng" dirty="0">
                <a:latin typeface="Garamond" panose="02020404030301010803" pitchFamily="18" charset="0"/>
              </a:rPr>
              <a:t>Από την πλευρά του οργανισμού</a:t>
            </a:r>
            <a:r>
              <a:rPr lang="en-US" altLang="el-GR" dirty="0">
                <a:latin typeface="Garamond" panose="02020404030301010803" pitchFamily="18" charset="0"/>
              </a:rPr>
              <a:t>:</a:t>
            </a:r>
            <a:endParaRPr lang="el-GR" altLang="el-GR" dirty="0">
              <a:latin typeface="Garamond" panose="02020404030301010803"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Content Placeholder 2"/>
          <p:cNvSpPr>
            <a:spLocks noGrp="1"/>
          </p:cNvSpPr>
          <p:nvPr>
            <p:ph idx="1"/>
          </p:nvPr>
        </p:nvSpPr>
        <p:spPr>
          <a:xfrm>
            <a:off x="1066800" y="850900"/>
            <a:ext cx="10058400" cy="5086350"/>
          </a:xfrm>
          <a:ln/>
        </p:spPr>
        <p:txBody>
          <a:bodyPr vert="horz" wrap="square" lIns="91440" tIns="45720" rIns="91440" bIns="45720" anchor="t" anchorCtr="0"/>
          <a:p>
            <a:pPr marL="0" indent="0" eaLnBrk="1" hangingPunct="1">
              <a:buNone/>
            </a:pPr>
            <a:r>
              <a:rPr lang="el-GR" altLang="el-GR" u="sng" dirty="0"/>
              <a:t>Από την πλευρά του πρόσφυγα</a:t>
            </a:r>
            <a:r>
              <a:rPr lang="en-US" altLang="el-GR" u="sng" dirty="0"/>
              <a:t>:</a:t>
            </a:r>
            <a:endParaRPr lang="el-GR" altLang="el-GR" u="sng" dirty="0"/>
          </a:p>
          <a:p>
            <a:pPr marL="0" indent="0" eaLnBrk="1" hangingPunct="1">
              <a:buNone/>
            </a:pPr>
            <a:endParaRPr lang="el-GR" altLang="el-GR" dirty="0"/>
          </a:p>
          <a:p>
            <a:pPr marL="0" indent="0" eaLnBrk="1" hangingPunct="1">
              <a:buNone/>
            </a:pPr>
            <a:endParaRPr lang="el-GR" altLang="el-GR" dirty="0"/>
          </a:p>
        </p:txBody>
      </p:sp>
      <p:sp>
        <p:nvSpPr>
          <p:cNvPr id="3" name="Slide Number Placeholder 2"/>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graphicFrame>
        <p:nvGraphicFramePr>
          <p:cNvPr id="49156" name="Table 49155"/>
          <p:cNvGraphicFramePr/>
          <p:nvPr/>
        </p:nvGraphicFramePr>
        <p:xfrm>
          <a:off x="1162050" y="1614488"/>
          <a:ext cx="9420225" cy="3322637"/>
        </p:xfrm>
        <a:graphic>
          <a:graphicData uri="http://schemas.openxmlformats.org/drawingml/2006/table">
            <a:tbl>
              <a:tblPr/>
              <a:tblGrid>
                <a:gridCol w="4710113"/>
                <a:gridCol w="4710112"/>
              </a:tblGrid>
              <a:tr h="3968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b="1" dirty="0">
                          <a:solidFill>
                            <a:srgbClr val="FFFFFF"/>
                          </a:solidFill>
                          <a:latin typeface="Garamond" panose="02020404030301010803" pitchFamily="18" charset="0"/>
                        </a:rPr>
                        <a:t>Στρατηγικές αναφοράς/ κατηγόρησης</a:t>
                      </a:r>
                      <a:endParaRPr lang="el-GR" altLang="x-none" sz="2000" b="1" dirty="0">
                        <a:solidFill>
                          <a:srgbClr val="FFFFFF"/>
                        </a:solidFill>
                        <a:latin typeface="Garamond" panose="02020404030301010803" pitchFamily="18" charset="0"/>
                      </a:endParaRPr>
                    </a:p>
                  </a:txBody>
                  <a:tcPr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endParaRPr lang="el-GR" altLang="x-none" sz="2000" b="1" dirty="0">
                        <a:solidFill>
                          <a:srgbClr val="FFFFFF"/>
                        </a:solidFill>
                        <a:latin typeface="Garamond" panose="02020404030301010803" pitchFamily="18" charset="0"/>
                      </a:endParaRPr>
                    </a:p>
                  </a:txBody>
                  <a:tcPr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700088">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5. Σωματικοποίηση</a:t>
                      </a:r>
                      <a:endParaRPr lang="el-GR" altLang="x-none" sz="2000" dirty="0">
                        <a:solidFill>
                          <a:srgbClr val="000000"/>
                        </a:solidFill>
                        <a:latin typeface="Garamond" panose="02020404030301010803" pitchFamily="18" charset="0"/>
                      </a:endParaRPr>
                    </a:p>
                  </a:txBody>
                  <a:tcPr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Αναφορά στην κατάσταση της υγείας του</a:t>
                      </a:r>
                      <a:endParaRPr lang="el-GR" altLang="x-none" sz="2000" dirty="0">
                        <a:solidFill>
                          <a:srgbClr val="000000"/>
                        </a:solidFill>
                        <a:latin typeface="Garamond" panose="02020404030301010803" pitchFamily="18" charset="0"/>
                      </a:endParaRPr>
                    </a:p>
                    <a:p>
                      <a:pPr lvl="0" defTabSz="914400" eaLnBrk="1" hangingPunct="1">
                        <a:buNone/>
                      </a:pPr>
                      <a:r>
                        <a:rPr lang="el-GR" altLang="x-none" sz="2000" dirty="0">
                          <a:solidFill>
                            <a:srgbClr val="000000"/>
                          </a:solidFill>
                          <a:latin typeface="Garamond" panose="02020404030301010803" pitchFamily="18" charset="0"/>
                        </a:rPr>
                        <a:t>«Είμαι άρρωστος»</a:t>
                      </a:r>
                      <a:endParaRPr lang="el-GR" altLang="x-none" sz="2000" dirty="0">
                        <a:solidFill>
                          <a:srgbClr val="000000"/>
                        </a:solidFill>
                        <a:latin typeface="Garamond" panose="02020404030301010803" pitchFamily="18" charset="0"/>
                      </a:endParaRPr>
                    </a:p>
                  </a:txBody>
                  <a:tcPr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r>
              <a:tr h="22256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6. Θυματοποίηση (παθητικός Άλλος)</a:t>
                      </a:r>
                      <a:endParaRPr lang="el-GR" altLang="x-none" sz="2000" dirty="0">
                        <a:solidFill>
                          <a:srgbClr val="000000"/>
                        </a:solidFill>
                        <a:latin typeface="Garamond" panose="02020404030301010803" pitchFamily="18" charset="0"/>
                      </a:endParaRPr>
                    </a:p>
                  </a:txBody>
                  <a:tcPr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1F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α. Αναφορά στα δεινά που έζησε εξαιτίας του πολέμου</a:t>
                      </a:r>
                      <a:endParaRPr lang="el-GR" altLang="x-none" sz="2000" dirty="0">
                        <a:solidFill>
                          <a:srgbClr val="000000"/>
                        </a:solidFill>
                        <a:latin typeface="Garamond" panose="02020404030301010803" pitchFamily="18" charset="0"/>
                      </a:endParaRPr>
                    </a:p>
                    <a:p>
                      <a:pPr lvl="0" defTabSz="914400" eaLnBrk="1" hangingPunct="1">
                        <a:buFont typeface="Arial" panose="020B0604020202020204" pitchFamily="34" charset="0"/>
                        <a:buChar char="•"/>
                      </a:pPr>
                      <a:r>
                        <a:rPr lang="el-GR" altLang="x-none" sz="2000" dirty="0">
                          <a:solidFill>
                            <a:srgbClr val="000000"/>
                          </a:solidFill>
                          <a:latin typeface="Garamond" panose="02020404030301010803" pitchFamily="18" charset="0"/>
                        </a:rPr>
                        <a:t>συναισθ.φορτ.λεξιλ</a:t>
                      </a:r>
                      <a:r>
                        <a:rPr sz="2000" dirty="0">
                          <a:solidFill>
                            <a:srgbClr val="000000"/>
                          </a:solidFill>
                          <a:latin typeface="Garamond" panose="02020404030301010803" pitchFamily="18" charset="0"/>
                        </a:rPr>
                        <a:t>: </a:t>
                      </a:r>
                      <a:r>
                        <a:rPr lang="el-GR" altLang="x-none" sz="2000" dirty="0">
                          <a:solidFill>
                            <a:srgbClr val="000000"/>
                          </a:solidFill>
                          <a:latin typeface="Garamond" panose="02020404030301010803" pitchFamily="18" charset="0"/>
                        </a:rPr>
                        <a:t>έκλεψαν τα πάντα, χάσαμε τα πάντα, σκοτωνόντουσαν δίπλα μας, καταρρέαν</a:t>
                      </a:r>
                      <a:endParaRPr lang="el-GR" altLang="x-none" sz="2000" dirty="0">
                        <a:solidFill>
                          <a:srgbClr val="000000"/>
                        </a:solidFill>
                        <a:latin typeface="Garamond" panose="02020404030301010803" pitchFamily="18" charset="0"/>
                      </a:endParaRPr>
                    </a:p>
                    <a:p>
                      <a:pPr lvl="0" defTabSz="914400" eaLnBrk="1" hangingPunct="1">
                        <a:buNone/>
                      </a:pPr>
                      <a:r>
                        <a:rPr lang="el-GR" altLang="x-none" sz="2000" dirty="0">
                          <a:solidFill>
                            <a:srgbClr val="000000"/>
                          </a:solidFill>
                          <a:latin typeface="Garamond" panose="02020404030301010803" pitchFamily="18" charset="0"/>
                        </a:rPr>
                        <a:t>β. παθητικοί αποδέκτες βοήθειας </a:t>
                      </a:r>
                      <a:r>
                        <a:rPr sz="2000" b="1" dirty="0">
                          <a:solidFill>
                            <a:srgbClr val="000000"/>
                          </a:solidFill>
                          <a:latin typeface="Garamond" panose="02020404030301010803" pitchFamily="18" charset="0"/>
                        </a:rPr>
                        <a:t>vs</a:t>
                      </a:r>
                      <a:r>
                        <a:rPr sz="2000" dirty="0">
                          <a:solidFill>
                            <a:srgbClr val="000000"/>
                          </a:solidFill>
                          <a:latin typeface="Garamond" panose="02020404030301010803" pitchFamily="18" charset="0"/>
                        </a:rPr>
                        <a:t> </a:t>
                      </a:r>
                      <a:r>
                        <a:rPr lang="el-GR" altLang="x-none" sz="2000" dirty="0">
                          <a:solidFill>
                            <a:srgbClr val="000000"/>
                          </a:solidFill>
                          <a:latin typeface="Garamond" panose="02020404030301010803" pitchFamily="18" charset="0"/>
                        </a:rPr>
                        <a:t>ΔΟΜ= δράστης με ενεργό ρόλο</a:t>
                      </a:r>
                      <a:endParaRPr lang="el-GR" altLang="x-none" sz="2000" dirty="0">
                        <a:solidFill>
                          <a:srgbClr val="000000"/>
                        </a:solidFill>
                        <a:latin typeface="Garamond" panose="02020404030301010803" pitchFamily="18" charset="0"/>
                      </a:endParaRPr>
                    </a:p>
                  </a:txBody>
                  <a:tcPr marT="45724" marB="4572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FF1F1"/>
                    </a:solidFill>
                  </a:tcPr>
                </a:tc>
              </a:tr>
            </a:tbl>
          </a:graphicData>
        </a:graphic>
      </p:graphicFrame>
      <p:sp>
        <p:nvSpPr>
          <p:cNvPr id="49170" name="TextBox 3"/>
          <p:cNvSpPr txBox="1"/>
          <p:nvPr/>
        </p:nvSpPr>
        <p:spPr>
          <a:xfrm>
            <a:off x="7686675" y="920750"/>
            <a:ext cx="2352675" cy="523875"/>
          </a:xfrm>
          <a:prstGeom prst="rect">
            <a:avLst/>
          </a:prstGeom>
          <a:noFill/>
          <a:ln w="9525" cap="flat" cmpd="sng">
            <a:solidFill>
              <a:schemeClr val="tx1"/>
            </a:solidFill>
            <a:prstDash val="solid"/>
            <a:miter/>
            <a:headEnd type="none" w="med" len="med"/>
            <a:tailEnd type="none" w="med" len="med"/>
          </a:ln>
        </p:spPr>
        <p:txBody>
          <a:bodyPr>
            <a:spAutoFit/>
          </a:bodyPr>
          <a:p>
            <a:pPr algn="ctr"/>
            <a:r>
              <a:rPr lang="el-GR" altLang="el-GR" sz="2800" b="1" u="sng" dirty="0">
                <a:latin typeface="Garamond" panose="02020404030301010803" pitchFamily="18" charset="0"/>
              </a:rPr>
              <a:t>Διάκριση</a:t>
            </a:r>
            <a:endParaRPr lang="el-GR" altLang="el-GR" sz="2800" b="1" u="sng" dirty="0">
              <a:latin typeface="Garamond" panose="02020404030301010803" pitchFamily="18" charset="0"/>
            </a:endParaRPr>
          </a:p>
        </p:txBody>
      </p:sp>
      <p:sp>
        <p:nvSpPr>
          <p:cNvPr id="49171" name="TextBox 4"/>
          <p:cNvSpPr txBox="1"/>
          <p:nvPr/>
        </p:nvSpPr>
        <p:spPr>
          <a:xfrm>
            <a:off x="457200" y="5957888"/>
            <a:ext cx="11277600" cy="400050"/>
          </a:xfrm>
          <a:prstGeom prst="rect">
            <a:avLst/>
          </a:prstGeom>
          <a:noFill/>
          <a:ln w="9525">
            <a:noFill/>
          </a:ln>
        </p:spPr>
        <p:txBody>
          <a:bodyPr>
            <a:spAutoFit/>
          </a:bodyPr>
          <a:p>
            <a:r>
              <a:rPr lang="el-GR" altLang="el-GR" sz="2000" dirty="0">
                <a:latin typeface="Garamond" panose="02020404030301010803" pitchFamily="18" charset="0"/>
              </a:rPr>
              <a:t>Οι στρατηγικές αυτές αποσκοπούν στη </a:t>
            </a:r>
            <a:r>
              <a:rPr lang="el-GR" altLang="el-GR" sz="2000" b="1" i="1" dirty="0">
                <a:latin typeface="Garamond" panose="02020404030301010803" pitchFamily="18" charset="0"/>
              </a:rPr>
              <a:t>διάκριση</a:t>
            </a:r>
            <a:r>
              <a:rPr lang="el-GR" altLang="el-GR" sz="2000" dirty="0">
                <a:latin typeface="Garamond" panose="02020404030301010803" pitchFamily="18" charset="0"/>
              </a:rPr>
              <a:t> και δημιουργούν απόσταση μεταξύ του «Εμείς» και του «Αυτοί»</a:t>
            </a:r>
            <a:endParaRPr lang="el-GR" altLang="el-GR" sz="2000" dirty="0">
              <a:latin typeface="Garamond" panose="02020404030301010803" pitchFamily="18" charset="0"/>
            </a:endParaRPr>
          </a:p>
        </p:txBody>
      </p:sp>
      <p:sp>
        <p:nvSpPr>
          <p:cNvPr id="6" name="Arrow: Down 5"/>
          <p:cNvSpPr/>
          <p:nvPr/>
        </p:nvSpPr>
        <p:spPr>
          <a:xfrm>
            <a:off x="4210050" y="5335588"/>
            <a:ext cx="238125" cy="414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0178" name="Content Placeholder 50177"/>
          <p:cNvGraphicFramePr/>
          <p:nvPr>
            <p:ph idx="1"/>
          </p:nvPr>
        </p:nvGraphicFramePr>
        <p:xfrm>
          <a:off x="1066800" y="2103438"/>
          <a:ext cx="10058400" cy="2316162"/>
        </p:xfrm>
        <a:graphic>
          <a:graphicData uri="http://schemas.openxmlformats.org/drawingml/2006/table">
            <a:tbl>
              <a:tblPr/>
              <a:tblGrid>
                <a:gridCol w="5029200"/>
                <a:gridCol w="5029200"/>
              </a:tblGrid>
              <a:tr h="396875">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b="1" dirty="0">
                          <a:solidFill>
                            <a:srgbClr val="FFFFFF"/>
                          </a:solidFill>
                          <a:latin typeface="Garamond" panose="02020404030301010803" pitchFamily="18" charset="0"/>
                        </a:rPr>
                        <a:t>Ενδείξεις για αφομοίωση</a:t>
                      </a:r>
                      <a:endParaRPr lang="el-GR" altLang="x-none" sz="2000" b="1" dirty="0">
                        <a:solidFill>
                          <a:srgbClr val="FFFFFF"/>
                        </a:solidFill>
                        <a:latin typeface="Garamond" panose="02020404030301010803" pitchFamily="18" charset="0"/>
                      </a:endParaRPr>
                    </a:p>
                  </a:txBody>
                  <a:tcPr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endParaRPr lang="el-GR" altLang="x-none" sz="2000" b="1" dirty="0">
                        <a:solidFill>
                          <a:srgbClr val="FFFFFF"/>
                        </a:solidFill>
                        <a:latin typeface="Garamond" panose="02020404030301010803" pitchFamily="18" charset="0"/>
                      </a:endParaRPr>
                    </a:p>
                  </a:txBody>
                  <a:tcPr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919288">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defTabSz="914400" eaLnBrk="1" hangingPunct="1">
                        <a:buNone/>
                      </a:pPr>
                      <a:r>
                        <a:rPr lang="el-GR" altLang="x-none" sz="2000" dirty="0">
                          <a:solidFill>
                            <a:srgbClr val="000000"/>
                          </a:solidFill>
                          <a:latin typeface="Garamond" panose="02020404030301010803" pitchFamily="18" charset="0"/>
                        </a:rPr>
                        <a:t>Θετική στάση απέναντι στην αφομοίωση</a:t>
                      </a:r>
                      <a:endParaRPr lang="el-GR" altLang="x-none" sz="2000" dirty="0">
                        <a:solidFill>
                          <a:srgbClr val="000000"/>
                        </a:solidFill>
                        <a:latin typeface="Garamond" panose="02020404030301010803" pitchFamily="18" charset="0"/>
                      </a:endParaRPr>
                    </a:p>
                  </a:txBody>
                  <a:tcPr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marL="285750" lvl="0" indent="-285750" defTabSz="914400" eaLnBrk="1" hangingPunct="1">
                        <a:buChar char="-"/>
                      </a:pPr>
                      <a:r>
                        <a:rPr lang="el-GR" altLang="x-none" sz="2000" dirty="0">
                          <a:solidFill>
                            <a:srgbClr val="000000"/>
                          </a:solidFill>
                          <a:latin typeface="Garamond" panose="02020404030301010803" pitchFamily="18" charset="0"/>
                        </a:rPr>
                        <a:t>Επιθυμία να είναι παραγωγικός/ χρήσιμος στην κοινωνία</a:t>
                      </a:r>
                      <a:endParaRPr lang="el-GR" altLang="x-none" sz="2000" dirty="0">
                        <a:solidFill>
                          <a:srgbClr val="000000"/>
                        </a:solidFill>
                        <a:latin typeface="Garamond" panose="02020404030301010803" pitchFamily="18" charset="0"/>
                      </a:endParaRPr>
                    </a:p>
                    <a:p>
                      <a:pPr marL="285750" lvl="0" indent="-285750" defTabSz="914400" eaLnBrk="1" hangingPunct="1">
                        <a:buNone/>
                      </a:pPr>
                      <a:r>
                        <a:rPr lang="el-GR" altLang="x-none" sz="2000" dirty="0">
                          <a:solidFill>
                            <a:srgbClr val="000000"/>
                          </a:solidFill>
                          <a:latin typeface="Garamond" panose="02020404030301010803" pitchFamily="18" charset="0"/>
                        </a:rPr>
                        <a:t>(«θέλω να βοηθήσω τους άλλους»)</a:t>
                      </a:r>
                      <a:endParaRPr lang="el-GR" altLang="x-none" sz="2000" dirty="0">
                        <a:solidFill>
                          <a:srgbClr val="000000"/>
                        </a:solidFill>
                        <a:latin typeface="Garamond" panose="02020404030301010803" pitchFamily="18" charset="0"/>
                      </a:endParaRPr>
                    </a:p>
                    <a:p>
                      <a:pPr marL="285750" lvl="0" indent="-285750" defTabSz="914400" eaLnBrk="1" hangingPunct="1">
                        <a:buChar char="-"/>
                      </a:pPr>
                      <a:r>
                        <a:rPr lang="el-GR" altLang="x-none" sz="2000" dirty="0">
                          <a:solidFill>
                            <a:srgbClr val="000000"/>
                          </a:solidFill>
                          <a:latin typeface="Garamond" panose="02020404030301010803" pitchFamily="18" charset="0"/>
                        </a:rPr>
                        <a:t>Έκφραση ευγνωμοσύνης στον οργανισμό</a:t>
                      </a:r>
                      <a:endParaRPr lang="el-GR" altLang="x-none" sz="2000" dirty="0">
                        <a:solidFill>
                          <a:srgbClr val="000000"/>
                        </a:solidFill>
                        <a:latin typeface="Garamond" panose="02020404030301010803" pitchFamily="18" charset="0"/>
                      </a:endParaRPr>
                    </a:p>
                    <a:p>
                      <a:pPr marL="285750" lvl="0" indent="-285750" defTabSz="914400" eaLnBrk="1" hangingPunct="1">
                        <a:buNone/>
                      </a:pPr>
                      <a:r>
                        <a:rPr lang="el-GR" altLang="x-none" sz="2000" dirty="0">
                          <a:solidFill>
                            <a:srgbClr val="000000"/>
                          </a:solidFill>
                          <a:latin typeface="Garamond" panose="02020404030301010803" pitchFamily="18" charset="0"/>
                        </a:rPr>
                        <a:t>(«Είμαστε ευγνώμονες [...] γιατί μας βοηθάτε»/ «σας ευχαριστώ για τα πάντα»)</a:t>
                      </a:r>
                      <a:endParaRPr lang="el-GR" altLang="x-none" sz="2000" dirty="0">
                        <a:solidFill>
                          <a:srgbClr val="000000"/>
                        </a:solidFill>
                        <a:latin typeface="Garamond" panose="02020404030301010803" pitchFamily="18" charset="0"/>
                      </a:endParaRPr>
                    </a:p>
                  </a:txBody>
                  <a:tcPr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DE2E2"/>
                    </a:solidFill>
                  </a:tcPr>
                </a:tc>
              </a:tr>
            </a:tbl>
          </a:graphicData>
        </a:graphic>
      </p:graphicFrame>
      <p:sp>
        <p:nvSpPr>
          <p:cNvPr id="3" name="Slide Number Placeholder 2"/>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50190" name="TextBox 3"/>
          <p:cNvSpPr txBox="1"/>
          <p:nvPr/>
        </p:nvSpPr>
        <p:spPr>
          <a:xfrm>
            <a:off x="1066800" y="846138"/>
            <a:ext cx="1828800" cy="523875"/>
          </a:xfrm>
          <a:prstGeom prst="rect">
            <a:avLst/>
          </a:prstGeom>
          <a:noFill/>
          <a:ln w="9525" cap="flat" cmpd="sng">
            <a:solidFill>
              <a:schemeClr val="tx1"/>
            </a:solidFill>
            <a:prstDash val="solid"/>
            <a:miter/>
            <a:headEnd type="none" w="med" len="med"/>
            <a:tailEnd type="none" w="med" len="med"/>
          </a:ln>
        </p:spPr>
        <p:txBody>
          <a:bodyPr>
            <a:spAutoFit/>
          </a:bodyPr>
          <a:p>
            <a:r>
              <a:rPr lang="el-GR" altLang="el-GR" sz="2800" b="1" u="sng" dirty="0">
                <a:latin typeface="Garamond" panose="02020404030301010803" pitchFamily="18" charset="0"/>
              </a:rPr>
              <a:t>Αφομοίωση</a:t>
            </a:r>
            <a:endParaRPr lang="el-GR" altLang="el-GR" sz="2800" b="1" u="sng" dirty="0">
              <a:latin typeface="Garamond" panose="02020404030301010803" pitchFamily="18" charset="0"/>
            </a:endParaRPr>
          </a:p>
        </p:txBody>
      </p:sp>
      <p:sp>
        <p:nvSpPr>
          <p:cNvPr id="5" name="Arrow: Down 4"/>
          <p:cNvSpPr/>
          <p:nvPr/>
        </p:nvSpPr>
        <p:spPr>
          <a:xfrm rot="16200000">
            <a:off x="3341688" y="906463"/>
            <a:ext cx="266700" cy="403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50192" name="TextBox 5"/>
          <p:cNvSpPr txBox="1"/>
          <p:nvPr/>
        </p:nvSpPr>
        <p:spPr>
          <a:xfrm>
            <a:off x="3981450" y="950913"/>
            <a:ext cx="3333750" cy="369887"/>
          </a:xfrm>
          <a:prstGeom prst="rect">
            <a:avLst/>
          </a:prstGeom>
          <a:noFill/>
          <a:ln w="9525">
            <a:noFill/>
          </a:ln>
        </p:spPr>
        <p:txBody>
          <a:bodyPr>
            <a:spAutoFit/>
          </a:bodyPr>
          <a:p>
            <a:r>
              <a:rPr lang="el-GR" altLang="el-GR" dirty="0">
                <a:latin typeface="Garamond" panose="02020404030301010803" pitchFamily="18" charset="0"/>
              </a:rPr>
              <a:t>Ισχυρή αφομοίωση</a:t>
            </a:r>
            <a:endParaRPr lang="el-GR" altLang="el-GR" dirty="0">
              <a:latin typeface="Garamond" panose="02020404030301010803" pitchFamily="18" charset="0"/>
            </a:endParaRPr>
          </a:p>
        </p:txBody>
      </p:sp>
      <p:sp>
        <p:nvSpPr>
          <p:cNvPr id="7" name="Arrow: Down 6"/>
          <p:cNvSpPr/>
          <p:nvPr/>
        </p:nvSpPr>
        <p:spPr>
          <a:xfrm>
            <a:off x="2895600" y="4522788"/>
            <a:ext cx="266700" cy="404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50194" name="TextBox 7"/>
          <p:cNvSpPr txBox="1"/>
          <p:nvPr/>
        </p:nvSpPr>
        <p:spPr>
          <a:xfrm>
            <a:off x="1157288" y="5000625"/>
            <a:ext cx="7624762" cy="1323975"/>
          </a:xfrm>
          <a:prstGeom prst="rect">
            <a:avLst/>
          </a:prstGeom>
          <a:noFill/>
          <a:ln w="9525">
            <a:noFill/>
          </a:ln>
        </p:spPr>
        <p:txBody>
          <a:bodyPr>
            <a:spAutoFit/>
          </a:bodyPr>
          <a:p>
            <a:pPr algn="just"/>
            <a:r>
              <a:rPr lang="el-GR" altLang="el-GR" sz="2000" i="1" dirty="0">
                <a:latin typeface="Garamond" panose="02020404030301010803" pitchFamily="18" charset="0"/>
              </a:rPr>
              <a:t>Εσωτερικευμένος ρατσισμός </a:t>
            </a:r>
            <a:r>
              <a:rPr lang="el-GR" altLang="el-GR" sz="2000" dirty="0">
                <a:latin typeface="Garamond" panose="02020404030301010803" pitchFamily="18" charset="0"/>
              </a:rPr>
              <a:t>καθώς εκπληρώνει την πλειονοτική προσδοκία (να είναι παραγωγικός στην κοινωνία, να αποφέρει κέρδος). Επίσης, εκφράζει την ευγνωμοσύνη του για την βοήθεια που του παρέχεται, έτσι ώστε να προσαρμοστεί στο πλειονοτικό περιβάλλον και άρα να αφομοιωθεί</a:t>
            </a:r>
            <a:endParaRPr lang="el-GR" altLang="el-GR" sz="2000" dirty="0">
              <a:latin typeface="Garamond" panose="02020404030301010803" pitchFamily="18" charset="0"/>
            </a:endParaRPr>
          </a:p>
        </p:txBody>
      </p:sp>
      <p:sp>
        <p:nvSpPr>
          <p:cNvPr id="9" name="Right Brace 8"/>
          <p:cNvSpPr/>
          <p:nvPr/>
        </p:nvSpPr>
        <p:spPr>
          <a:xfrm>
            <a:off x="9201150" y="4927600"/>
            <a:ext cx="438150" cy="1473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tx1"/>
              </a:solidFill>
              <a:effectLst/>
              <a:uLnTx/>
              <a:uFillTx/>
              <a:latin typeface="+mn-lt"/>
              <a:ea typeface="+mn-ea"/>
              <a:cs typeface="+mn-cs"/>
            </a:endParaRPr>
          </a:p>
        </p:txBody>
      </p:sp>
      <p:sp>
        <p:nvSpPr>
          <p:cNvPr id="50196" name="TextBox 9"/>
          <p:cNvSpPr txBox="1"/>
          <p:nvPr/>
        </p:nvSpPr>
        <p:spPr>
          <a:xfrm>
            <a:off x="9801225" y="5018088"/>
            <a:ext cx="1809750" cy="1200150"/>
          </a:xfrm>
          <a:prstGeom prst="rect">
            <a:avLst/>
          </a:prstGeom>
          <a:noFill/>
          <a:ln w="9525">
            <a:noFill/>
          </a:ln>
        </p:spPr>
        <p:txBody>
          <a:bodyPr>
            <a:spAutoFit/>
          </a:bodyPr>
          <a:p>
            <a:r>
              <a:rPr lang="el-GR" altLang="el-GR" dirty="0">
                <a:latin typeface="Garamond" panose="02020404030301010803" pitchFamily="18" charset="0"/>
              </a:rPr>
              <a:t>Ευθυγράμμιση με </a:t>
            </a:r>
            <a:r>
              <a:rPr lang="el-GR" altLang="el-GR" i="1" dirty="0">
                <a:latin typeface="Garamond" panose="02020404030301010803" pitchFamily="18" charset="0"/>
              </a:rPr>
              <a:t>κυρίαρχο εθνικό ομογενοποιητικό λόγο</a:t>
            </a:r>
            <a:endParaRPr lang="el-GR" altLang="el-GR" i="1" dirty="0">
              <a:latin typeface="Garamond" panose="02020404030301010803"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628775" y="2244725"/>
            <a:ext cx="8934450" cy="2436813"/>
          </a:xfrm>
        </p:spPr>
        <p:txBody>
          <a:bodyPr vert="horz" wrap="square" lIns="91440" tIns="45720" rIns="91440" bIns="45720" numCol="1" rtlCol="0" anchor="ctr" anchorCtr="0" compatLnSpc="1"/>
          <a:p>
            <a:pPr eaLnBrk="1" hangingPunct="1">
              <a:buClrTx/>
              <a:buSzTx/>
              <a:buFontTx/>
              <a:buNone/>
            </a:pPr>
            <a:r>
              <a:rPr lang="el-GR" altLang="x-none" kern="1200" dirty="0">
                <a:solidFill>
                  <a:srgbClr val="262626"/>
                </a:solidFill>
                <a:latin typeface="+mj-lt"/>
                <a:ea typeface="+mn-ea"/>
                <a:cs typeface="+mn-cs"/>
              </a:rPr>
              <a:t>4. Συμπεράσματα</a:t>
            </a:r>
            <a:endParaRPr lang="el-GR" altLang="x-none" kern="1200" dirty="0">
              <a:solidFill>
                <a:srgbClr val="262626"/>
              </a:solidFill>
              <a:latin typeface="+mj-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9" name="Content Placeholder 2"/>
          <p:cNvSpPr>
            <a:spLocks noGrp="1" noChangeArrowheads="1"/>
          </p:cNvSpPr>
          <p:nvPr>
            <p:ph idx="1"/>
          </p:nvPr>
        </p:nvSpPr>
        <p:spPr>
          <a:xfrm>
            <a:off x="438150" y="422275"/>
            <a:ext cx="10058400" cy="5842000"/>
          </a:xfrm>
        </p:spPr>
        <p:txBody>
          <a:bodyPr vert="horz" wrap="square" lIns="91440" tIns="45720" rIns="91440" bIns="45720" numCol="1" anchor="t" anchorCtr="0" compatLnSpc="1"/>
          <a:p>
            <a:pPr eaLnBrk="1" hangingPunct="1">
              <a:buFont typeface="Wingdings" panose="05000000000000000000" pitchFamily="2" charset="2"/>
              <a:buChar char="q"/>
            </a:pPr>
            <a:r>
              <a:rPr lang="en-US" altLang="el-GR" sz="2400" dirty="0"/>
              <a:t> </a:t>
            </a:r>
            <a:r>
              <a:rPr lang="el-GR" altLang="el-GR" sz="2400" u="sng" dirty="0"/>
              <a:t>Προκύπτουν τα εξής</a:t>
            </a:r>
            <a:r>
              <a:rPr lang="en-US" altLang="el-GR" sz="2400" u="sng" dirty="0"/>
              <a:t>:</a:t>
            </a:r>
            <a:endParaRPr lang="el-GR" altLang="el-GR" sz="2400" u="sng" dirty="0"/>
          </a:p>
          <a:p>
            <a:pPr eaLnBrk="1" hangingPunct="1">
              <a:buFont typeface="Garamond" panose="02020404030301010803" pitchFamily="18" charset="0"/>
              <a:buAutoNum type="arabicPeriod"/>
            </a:pPr>
            <a:r>
              <a:rPr lang="el-GR" altLang="el-GR" sz="2400" dirty="0"/>
              <a:t>Από την </a:t>
            </a:r>
            <a:r>
              <a:rPr lang="el-GR" altLang="el-GR" sz="2400" dirty="0"/>
              <a:t>γλωσσική ανάλυση                χρήση στρατηγικών διάκρισης και 						αφομοίωσης από τους ίδιους τους πρόσφυγες</a:t>
            </a:r>
            <a:endParaRPr lang="el-GR" altLang="el-GR" sz="2400" dirty="0"/>
          </a:p>
          <a:p>
            <a:pPr eaLnBrk="1" hangingPunct="1">
              <a:buNone/>
            </a:pPr>
            <a:r>
              <a:rPr lang="el-GR" altLang="el-GR" sz="2400" dirty="0"/>
              <a:t>            </a:t>
            </a:r>
            <a:r>
              <a:rPr lang="el-GR" altLang="el-GR" sz="2800" i="1" dirty="0"/>
              <a:t>εσωτερικευμένος ρατσισμός</a:t>
            </a:r>
            <a:endParaRPr lang="el-GR" altLang="el-GR" sz="2800" i="1" dirty="0"/>
          </a:p>
          <a:p>
            <a:pPr eaLnBrk="1" hangingPunct="1">
              <a:buNone/>
            </a:pPr>
            <a:r>
              <a:rPr lang="el-GR" altLang="el-GR" sz="2400" dirty="0"/>
              <a:t>2. Από την οπτική ανάλυση              φαίνονται «οικείοι» πολιτισμικά και γλωσσικά με 				       θετική διάθεση να αφομοιωθούν και ίσως να    	                                           αλλάξουν τα ελάχιστα διαφορετικά και 					       ευμετάβλητα πολιτισμικά τους στοιχεία</a:t>
            </a:r>
            <a:endParaRPr lang="el-GR" altLang="el-GR" sz="2400" dirty="0"/>
          </a:p>
          <a:p>
            <a:pPr eaLnBrk="1" hangingPunct="1">
              <a:buNone/>
            </a:pPr>
            <a:r>
              <a:rPr lang="el-GR" altLang="el-GR" sz="2400" dirty="0"/>
              <a:t>           </a:t>
            </a:r>
            <a:r>
              <a:rPr lang="el-GR" altLang="el-GR" sz="2000" dirty="0"/>
              <a:t> </a:t>
            </a:r>
            <a:r>
              <a:rPr lang="el-GR" altLang="el-GR" sz="2800" i="1" dirty="0"/>
              <a:t>εσωτερικευμένος ρατσισμός</a:t>
            </a:r>
            <a:endParaRPr lang="el-GR" altLang="el-GR" sz="2800" dirty="0"/>
          </a:p>
          <a:p>
            <a:pPr algn="just" eaLnBrk="1" hangingPunct="1">
              <a:buNone/>
            </a:pPr>
            <a:r>
              <a:rPr lang="el-GR" altLang="el-GR" sz="2400" dirty="0"/>
              <a:t>Άρα, οι προσωπικές αφηγηματικές ιστορίες αναπαράγουν</a:t>
            </a:r>
            <a:r>
              <a:rPr lang="en-US" altLang="el-GR" sz="2400" dirty="0"/>
              <a:t>:</a:t>
            </a:r>
            <a:endParaRPr lang="el-GR" altLang="el-GR" sz="2400" dirty="0"/>
          </a:p>
          <a:p>
            <a:pPr algn="just" eaLnBrk="1" hangingPunct="1">
              <a:buFont typeface="Wingdings" panose="05000000000000000000" pitchFamily="2" charset="2"/>
              <a:buChar char="ü"/>
            </a:pPr>
            <a:r>
              <a:rPr lang="el-GR" altLang="el-GR" sz="2400" dirty="0"/>
              <a:t> ρευστό ρατσισμό (ρατσιστικές θέσεις διάκρισης/ αφομοίωσης μέσα σε αντιρατσιστικά κείμενα)</a:t>
            </a:r>
            <a:endParaRPr lang="el-GR" altLang="el-GR" sz="2400" dirty="0"/>
          </a:p>
          <a:p>
            <a:pPr algn="just" eaLnBrk="1" hangingPunct="1">
              <a:buFont typeface="Wingdings" panose="05000000000000000000" pitchFamily="2" charset="2"/>
              <a:buChar char="ü"/>
            </a:pPr>
            <a:r>
              <a:rPr lang="el-GR" altLang="el-GR" sz="2400" dirty="0"/>
              <a:t>εσωτερικευμένο ρατσισμό μέσω της υιοθέτησης της ταυτότητας του «κατάλληλου Αλλου» από τους ίδιους τους πρόσφυγες</a:t>
            </a:r>
            <a:endParaRPr lang="el-GR" altLang="el-GR" sz="2400" dirty="0"/>
          </a:p>
          <a:p>
            <a:pPr eaLnBrk="1" hangingPunct="1">
              <a:buNone/>
            </a:pPr>
            <a:endParaRPr lang="el-GR" altLang="el-GR" sz="2400" dirty="0"/>
          </a:p>
          <a:p>
            <a:pPr eaLnBrk="1" hangingPunct="1">
              <a:buNone/>
            </a:pPr>
            <a:endParaRPr lang="el-GR" altLang="el-GR" sz="2400" dirty="0"/>
          </a:p>
          <a:p>
            <a:pPr eaLnBrk="1" hangingPunct="1">
              <a:buNone/>
            </a:pPr>
            <a:r>
              <a:rPr lang="el-GR" altLang="el-GR" sz="2400" dirty="0"/>
              <a:t>                </a:t>
            </a:r>
            <a:endParaRPr lang="el-GR" altLang="el-GR" sz="2400" dirty="0"/>
          </a:p>
        </p:txBody>
      </p:sp>
      <p:sp>
        <p:nvSpPr>
          <p:cNvPr id="3" name="Slide Number Placeholder 2"/>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cxnSp>
        <p:nvCxnSpPr>
          <p:cNvPr id="4" name="Straight Arrow Connector 3"/>
          <p:cNvCxnSpPr/>
          <p:nvPr/>
        </p:nvCxnSpPr>
        <p:spPr>
          <a:xfrm>
            <a:off x="4365625" y="1162050"/>
            <a:ext cx="6762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Arrow: Right 4"/>
          <p:cNvSpPr/>
          <p:nvPr/>
        </p:nvSpPr>
        <p:spPr>
          <a:xfrm>
            <a:off x="730250" y="1946275"/>
            <a:ext cx="533400" cy="23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cxnSp>
        <p:nvCxnSpPr>
          <p:cNvPr id="6" name="Straight Arrow Connector 5"/>
          <p:cNvCxnSpPr/>
          <p:nvPr/>
        </p:nvCxnSpPr>
        <p:spPr>
          <a:xfrm>
            <a:off x="3863975" y="2514600"/>
            <a:ext cx="6762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Arrow: Right 6"/>
          <p:cNvSpPr/>
          <p:nvPr/>
        </p:nvSpPr>
        <p:spPr>
          <a:xfrm>
            <a:off x="730250" y="3986213"/>
            <a:ext cx="533400" cy="23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8" name="Right Brace 7"/>
          <p:cNvSpPr/>
          <p:nvPr/>
        </p:nvSpPr>
        <p:spPr>
          <a:xfrm>
            <a:off x="10287000" y="4962525"/>
            <a:ext cx="419100" cy="1301750"/>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tx1"/>
              </a:solidFill>
              <a:effectLst/>
              <a:uLnTx/>
              <a:uFillTx/>
              <a:latin typeface="+mn-lt"/>
              <a:ea typeface="+mn-ea"/>
              <a:cs typeface="+mn-cs"/>
            </a:endParaRPr>
          </a:p>
        </p:txBody>
      </p:sp>
      <p:sp>
        <p:nvSpPr>
          <p:cNvPr id="52233" name="TextBox 8"/>
          <p:cNvSpPr txBox="1"/>
          <p:nvPr/>
        </p:nvSpPr>
        <p:spPr>
          <a:xfrm>
            <a:off x="10706100" y="4983163"/>
            <a:ext cx="1139825" cy="1477962"/>
          </a:xfrm>
          <a:prstGeom prst="rect">
            <a:avLst/>
          </a:prstGeom>
          <a:noFill/>
          <a:ln w="9525">
            <a:noFill/>
          </a:ln>
        </p:spPr>
        <p:txBody>
          <a:bodyPr>
            <a:spAutoFit/>
          </a:bodyPr>
          <a:p>
            <a:r>
              <a:rPr lang="el-GR" altLang="x-none" b="1" dirty="0">
                <a:latin typeface="Garamond" panose="02020404030301010803" pitchFamily="18" charset="0"/>
              </a:rPr>
              <a:t>Ευθυγράμ-μιση με κυρίαρχο εθνικό λόγο</a:t>
            </a:r>
            <a:endParaRPr lang="el-GR" altLang="x-none" b="1" dirty="0">
              <a:latin typeface="Garamond" panose="020204040303010108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itle 1"/>
          <p:cNvSpPr>
            <a:spLocks noGrp="1"/>
          </p:cNvSpPr>
          <p:nvPr>
            <p:ph type="title"/>
          </p:nvPr>
        </p:nvSpPr>
        <p:spPr>
          <a:xfrm>
            <a:off x="1066800" y="649288"/>
            <a:ext cx="10058400" cy="1371600"/>
          </a:xfrm>
          <a:ln/>
        </p:spPr>
        <p:txBody>
          <a:bodyPr vert="horz" wrap="square" lIns="91440" tIns="45720" rIns="91440" bIns="45720" anchor="ctr" anchorCtr="0"/>
          <a:p>
            <a:pPr>
              <a:buNone/>
            </a:pPr>
            <a:r>
              <a:rPr lang="el-GR" altLang="x-none" dirty="0"/>
              <a:t>Ενδεικτική βιβλιογραφία</a:t>
            </a:r>
            <a:endParaRPr lang="el-GR" altLang="x-none" dirty="0"/>
          </a:p>
        </p:txBody>
      </p:sp>
      <p:sp>
        <p:nvSpPr>
          <p:cNvPr id="53251" name="Content Placeholder 2"/>
          <p:cNvSpPr>
            <a:spLocks noGrp="1"/>
          </p:cNvSpPr>
          <p:nvPr>
            <p:ph idx="1"/>
          </p:nvPr>
        </p:nvSpPr>
        <p:spPr>
          <a:ln/>
        </p:spPr>
        <p:txBody>
          <a:bodyPr vert="horz" wrap="square" lIns="91440" tIns="45720" rIns="91440" bIns="45720" anchor="t" anchorCtr="0"/>
          <a:p>
            <a:pPr>
              <a:buFont typeface="Arial" panose="020B0604020202020204" pitchFamily="34" charset="0"/>
              <a:buChar char="•"/>
            </a:pPr>
            <a:r>
              <a:rPr lang="el-GR" altLang="x-none" sz="2400" dirty="0"/>
              <a:t>Αρχάκης, Α. (2020). </a:t>
            </a:r>
            <a:r>
              <a:rPr lang="el-GR" altLang="x-none" sz="2400" i="1" dirty="0"/>
              <a:t>Από τον εθνικό στον μετα-εθνικό λόγο</a:t>
            </a:r>
            <a:r>
              <a:rPr sz="2400" i="1" dirty="0"/>
              <a:t>:</a:t>
            </a:r>
            <a:r>
              <a:rPr lang="el-GR" altLang="x-none" sz="2400" i="1" dirty="0"/>
              <a:t> Μεταναστευτικές ταυτότητες και κριτική εκπαίδευση.</a:t>
            </a:r>
            <a:r>
              <a:rPr lang="el-GR" altLang="x-none" sz="2400" dirty="0"/>
              <a:t> Αθήνα</a:t>
            </a:r>
            <a:r>
              <a:rPr sz="2400" dirty="0"/>
              <a:t>: </a:t>
            </a:r>
            <a:r>
              <a:rPr lang="el-GR" altLang="x-none" sz="2400" dirty="0"/>
              <a:t>εκδ. Πατάκη.</a:t>
            </a:r>
            <a:endParaRPr sz="2400" dirty="0"/>
          </a:p>
          <a:p>
            <a:pPr>
              <a:buFont typeface="Arial" panose="020B0604020202020204" pitchFamily="34" charset="0"/>
              <a:buChar char="•"/>
            </a:pPr>
            <a:r>
              <a:rPr lang="el-GR" altLang="x-none" sz="2400" dirty="0"/>
              <a:t>Χαλάτση, Γ. &amp; Ρ. Καραχάλιου. (υ.δ.). Κατασκευάζοντας τον/την κατάλληλο/η Άλλο/η σε κείμενα θεσμικού αντιρατσισμού. Στο Α. Αρχάκης, Ρ. Καραχάλιου &amp; Β. Τσάκωνα (επιμ.), </a:t>
            </a:r>
            <a:r>
              <a:rPr lang="el-GR" altLang="x-none" sz="2400" i="1" dirty="0"/>
              <a:t>Ιχνηλατώντας τη Διείσδυση του Ρατσισμού στον Αντιρατσιστικό Λόγο. Μελέτες για τον Ρευστό Ρατσισμό.</a:t>
            </a:r>
            <a:endParaRPr lang="el-GR" altLang="x-none" sz="2400" i="1" dirty="0"/>
          </a:p>
          <a:p>
            <a:pPr>
              <a:buFont typeface="Arial" panose="020B0604020202020204" pitchFamily="34" charset="0"/>
              <a:buChar char="•"/>
            </a:pPr>
            <a:r>
              <a:rPr sz="2400" dirty="0"/>
              <a:t>Reisigl, M. &amp; R. Wodak (2001). </a:t>
            </a:r>
            <a:r>
              <a:rPr sz="2400" i="1" dirty="0"/>
              <a:t>Discourse and Discrimination: Rhetoric of Racism and Antisemitism. </a:t>
            </a:r>
            <a:r>
              <a:rPr sz="2400" dirty="0"/>
              <a:t>London: Routledge. </a:t>
            </a:r>
            <a:endParaRPr lang="el-GR" altLang="x-none" sz="2400" dirty="0"/>
          </a:p>
        </p:txBody>
      </p:sp>
      <p:sp>
        <p:nvSpPr>
          <p:cNvPr id="4" name="Slide Number Placeholder 3"/>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1290638" y="2901950"/>
            <a:ext cx="4633913" cy="852488"/>
          </a:xfrm>
        </p:spPr>
        <p:txBody>
          <a:bodyPr vert="horz" wrap="square" lIns="91440" tIns="45720" rIns="91440" bIns="45720" numCol="1" rtlCol="0" anchor="ctr" anchorCtr="0" compatLnSpc="1"/>
          <a:p>
            <a:pPr eaLnBrk="1" hangingPunct="1">
              <a:buNone/>
            </a:pPr>
            <a:r>
              <a:rPr lang="el-GR" altLang="x-none" sz="4300" kern="1200" dirty="0">
                <a:latin typeface="+mj-lt"/>
                <a:ea typeface="+mn-ea"/>
                <a:cs typeface="+mn-cs"/>
              </a:rPr>
              <a:t>Σας ευχαριστώ για την προσοχή σας!</a:t>
            </a:r>
            <a:endParaRPr lang="en-US" sz="4300" kern="1200" dirty="0">
              <a:latin typeface="+mj-lt"/>
              <a:ea typeface="+mn-ea"/>
              <a:cs typeface="+mn-cs"/>
            </a:endParaRPr>
          </a:p>
        </p:txBody>
      </p:sp>
      <p:sp>
        <p:nvSpPr>
          <p:cNvPr id="7" name="Slide Number Placeholder 9"/>
          <p:cNvSpPr txBox="1"/>
          <p:nvPr/>
        </p:nvSpPr>
        <p:spPr>
          <a:xfrm>
            <a:off x="11058525" y="5851525"/>
            <a:ext cx="547688" cy="549275"/>
          </a:xfrm>
          <a:prstGeom prst="ellipse">
            <a:avLst/>
          </a:prstGeom>
          <a:solidFill>
            <a:schemeClr val="bg1">
              <a:lumMod val="75000"/>
              <a:lumOff val="25000"/>
            </a:schemeClr>
          </a:solidFill>
        </p:spPr>
        <p:txBody>
          <a:bodyPr lIns="18288" rIns="18288" anchor="ctr"/>
          <a:lstStyle>
            <a:lvl1pPr marL="182880" indent="-182880" algn="l" rtl="0" eaLnBrk="0" fontAlgn="base" hangingPunct="0">
              <a:spcBef>
                <a:spcPts val="900"/>
              </a:spcBef>
              <a:spcAft>
                <a:spcPct val="0"/>
              </a:spcAft>
              <a:buClr>
                <a:srgbClr val="262626"/>
              </a:buClr>
              <a:buFont typeface="Garamond" panose="02020404030301010803" pitchFamily="18" charset="0"/>
              <a:buChar char="◦"/>
              <a:defRPr kern="1200">
                <a:solidFill>
                  <a:schemeClr val="tx1"/>
                </a:solidFill>
                <a:latin typeface="+mn-lt"/>
                <a:ea typeface="+mn-ea"/>
                <a:cs typeface="+mn-cs"/>
              </a:defRPr>
            </a:lvl1pPr>
            <a:lvl2pPr marL="457200" indent="-182880" algn="l" rtl="0" eaLnBrk="0" fontAlgn="base" hangingPunct="0">
              <a:spcBef>
                <a:spcPts val="500"/>
              </a:spcBef>
              <a:spcAft>
                <a:spcPct val="0"/>
              </a:spcAft>
              <a:buClr>
                <a:srgbClr val="262626"/>
              </a:buClr>
              <a:buFont typeface="Garamond" panose="02020404030301010803" pitchFamily="18" charset="0"/>
              <a:buChar char="◦"/>
              <a:defRPr sz="1600" kern="1200">
                <a:solidFill>
                  <a:schemeClr val="tx1"/>
                </a:solidFill>
                <a:latin typeface="+mn-lt"/>
                <a:ea typeface="+mn-ea"/>
                <a:cs typeface="+mn-cs"/>
              </a:defRPr>
            </a:lvl2pPr>
            <a:lvl3pPr marL="730250" indent="-182880" algn="l" rtl="0" eaLnBrk="0" fontAlgn="base" hangingPunct="0">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3pPr>
            <a:lvl4pPr marL="1005205" indent="-182880" algn="l" rtl="0" eaLnBrk="0" fontAlgn="base" hangingPunct="0">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4pPr>
            <a:lvl5pPr marL="1279525" indent="-182880" algn="l" rtl="0" eaLnBrk="0" fontAlgn="base" hangingPunct="0">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5pPr>
          </a:lstStyle>
          <a:p>
            <a:pPr marL="0" lvl="0" indent="0" algn="ctr" defTabSz="457200" eaLnBrk="1" hangingPunct="1">
              <a:spcBef>
                <a:spcPct val="0"/>
              </a:spcBef>
              <a:buClrTx/>
              <a:buFontTx/>
              <a:buNone/>
            </a:pPr>
            <a:fld id="{9A0DB2DC-4C9A-4742-B13C-FB6460FD3503}" type="slidenum">
              <a:rPr lang="en-US" sz="1500" b="1" dirty="0"/>
            </a:fld>
            <a:endParaRPr lang="en-US" sz="15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itle 1"/>
          <p:cNvSpPr>
            <a:spLocks noGrp="1"/>
          </p:cNvSpPr>
          <p:nvPr>
            <p:ph type="title"/>
          </p:nvPr>
        </p:nvSpPr>
        <p:spPr>
          <a:ln/>
        </p:spPr>
        <p:txBody>
          <a:bodyPr vert="horz" wrap="square" lIns="91440" tIns="45720" rIns="91440" bIns="45720" anchor="ctr" anchorCtr="0"/>
          <a:p>
            <a:pPr eaLnBrk="1" hangingPunct="1"/>
            <a:r>
              <a:rPr lang="el-GR" altLang="el-GR" dirty="0"/>
              <a:t>Ερευνητικοί στόχοι</a:t>
            </a:r>
            <a:endParaRPr lang="el-GR" altLang="el-GR" dirty="0"/>
          </a:p>
        </p:txBody>
      </p:sp>
      <p:sp>
        <p:nvSpPr>
          <p:cNvPr id="18435" name="Content Placeholder 2"/>
          <p:cNvSpPr>
            <a:spLocks noGrp="1" noChangeArrowheads="1"/>
          </p:cNvSpPr>
          <p:nvPr>
            <p:ph idx="1"/>
          </p:nvPr>
        </p:nvSpPr>
        <p:spPr>
          <a:xfrm>
            <a:off x="1066800" y="2100263"/>
            <a:ext cx="10058400" cy="3849688"/>
          </a:xfrm>
        </p:spPr>
        <p:txBody>
          <a:bodyPr vert="horz" wrap="square" lIns="91440" tIns="45720" rIns="91440" bIns="45720" numCol="1" anchor="t" anchorCtr="0" compatLnSpc="1"/>
          <a:p>
            <a:pPr eaLnBrk="1" hangingPunct="1">
              <a:buFont typeface="Wingdings" panose="05000000000000000000" pitchFamily="2" charset="2"/>
              <a:buChar char="ü"/>
            </a:pPr>
            <a:r>
              <a:rPr lang="el-GR" altLang="el-GR" sz="2400" dirty="0"/>
              <a:t> ανίχνευση του ρευστού ρατσισμού σε αντιρατσιστικά κείμενα διεθνών οργανισμών</a:t>
            </a:r>
            <a:endParaRPr lang="el-GR" altLang="el-GR" sz="2400" dirty="0"/>
          </a:p>
          <a:p>
            <a:pPr eaLnBrk="1" hangingPunct="1">
              <a:buFont typeface="Wingdings" panose="05000000000000000000" pitchFamily="2" charset="2"/>
              <a:buChar char="ü"/>
            </a:pPr>
            <a:r>
              <a:rPr lang="el-GR" altLang="el-GR" sz="2400" dirty="0"/>
              <a:t> δεδομένου ότι τα κείμενα αυτά ανήκουν στην κατηγορία των προσωπικών αφηγήσεων των ίδιων των προσφύγων, εντοπίζεται εσωτερικευμένος ρατσισμός</a:t>
            </a:r>
            <a:r>
              <a:rPr lang="en-US" altLang="el-GR" sz="2400" dirty="0"/>
              <a:t>;</a:t>
            </a:r>
            <a:endParaRPr lang="el-GR" altLang="el-GR" sz="2400" dirty="0"/>
          </a:p>
          <a:p>
            <a:pPr eaLnBrk="1" hangingPunct="1">
              <a:buNone/>
            </a:pPr>
            <a:endParaRPr lang="el-GR" altLang="el-GR" sz="2400" dirty="0"/>
          </a:p>
          <a:p>
            <a:pPr eaLnBrk="1" hangingPunct="1">
              <a:buNone/>
            </a:pPr>
            <a:endParaRPr lang="el-GR" altLang="el-GR" sz="2400" dirty="0"/>
          </a:p>
          <a:p>
            <a:pPr eaLnBrk="1" hangingPunct="1">
              <a:buFont typeface="Wingdings" panose="05000000000000000000" pitchFamily="2" charset="2"/>
              <a:buChar char="ü"/>
            </a:pPr>
            <a:r>
              <a:rPr lang="el-GR" altLang="el-GR" sz="2400" dirty="0"/>
              <a:t> Συμπέρασμα που αναμένεται να προκύψει</a:t>
            </a:r>
            <a:r>
              <a:rPr lang="en-US" altLang="el-GR" sz="2400" dirty="0"/>
              <a:t>: </a:t>
            </a:r>
            <a:endParaRPr lang="el-GR" altLang="el-GR" sz="2400" dirty="0"/>
          </a:p>
          <a:p>
            <a:pPr eaLnBrk="1" hangingPunct="1">
              <a:buNone/>
            </a:pPr>
            <a:r>
              <a:rPr lang="el-GR" altLang="el-GR" sz="2400" i="1" dirty="0"/>
              <a:t>Ανάδυση ρευστού ρατσισμού και εσωτερικευμένου ρατσισμού στα </a:t>
            </a:r>
            <a:r>
              <a:rPr lang="el-GR" altLang="el-GR" sz="2400" i="1" dirty="0"/>
              <a:t>κείμενα με αποτέλεσμα την προώθηση του κυρίαρχου εθνικού λόγου</a:t>
            </a:r>
            <a:endParaRPr lang="el-GR" altLang="el-GR" sz="2400" i="1" dirty="0"/>
          </a:p>
        </p:txBody>
      </p:sp>
      <p:sp>
        <p:nvSpPr>
          <p:cNvPr id="3" name="Slide Number Placeholder 2"/>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628775" y="2244725"/>
            <a:ext cx="8934450" cy="2436813"/>
          </a:xfrm>
        </p:spPr>
        <p:txBody>
          <a:bodyPr vert="horz" wrap="square" lIns="91440" tIns="45720" rIns="91440" bIns="45720" numCol="1" rtlCol="0" anchor="ctr" anchorCtr="0" compatLnSpc="1"/>
          <a:p>
            <a:pPr eaLnBrk="1" hangingPunct="1">
              <a:buClrTx/>
              <a:buSzTx/>
              <a:buFontTx/>
              <a:buNone/>
            </a:pPr>
            <a:r>
              <a:rPr lang="el-GR" altLang="x-none" kern="1200" dirty="0">
                <a:solidFill>
                  <a:srgbClr val="262626"/>
                </a:solidFill>
                <a:latin typeface="+mj-lt"/>
                <a:ea typeface="+mn-ea"/>
                <a:cs typeface="+mn-cs"/>
              </a:rPr>
              <a:t>2. Θεωρητικό πλαίσιο</a:t>
            </a:r>
            <a:endParaRPr lang="el-GR" altLang="x-none" kern="1200" dirty="0">
              <a:solidFill>
                <a:srgbClr val="262626"/>
              </a:solidFill>
              <a:latin typeface="+mj-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itle 1"/>
          <p:cNvSpPr>
            <a:spLocks noGrp="1"/>
          </p:cNvSpPr>
          <p:nvPr>
            <p:ph type="title"/>
          </p:nvPr>
        </p:nvSpPr>
        <p:spPr>
          <a:ln/>
        </p:spPr>
        <p:txBody>
          <a:bodyPr vert="horz" wrap="square" lIns="91440" tIns="45720" rIns="91440" bIns="45720" anchor="ctr" anchorCtr="0"/>
          <a:p>
            <a:pPr eaLnBrk="1" hangingPunct="1"/>
            <a:r>
              <a:rPr lang="el-GR" altLang="el-GR" dirty="0"/>
              <a:t>Ρατσισμός</a:t>
            </a:r>
            <a:endParaRPr lang="el-GR" altLang="el-GR" dirty="0"/>
          </a:p>
        </p:txBody>
      </p:sp>
      <p:sp>
        <p:nvSpPr>
          <p:cNvPr id="21507" name="Content Placeholder 2"/>
          <p:cNvSpPr>
            <a:spLocks noGrp="1" noChangeArrowheads="1"/>
          </p:cNvSpPr>
          <p:nvPr>
            <p:ph idx="1"/>
          </p:nvPr>
        </p:nvSpPr>
        <p:spPr>
          <a:xfrm>
            <a:off x="998538" y="1857375"/>
            <a:ext cx="10448925" cy="3849688"/>
          </a:xfrm>
        </p:spPr>
        <p:txBody>
          <a:bodyPr vert="horz" wrap="square" lIns="91440" tIns="45720" rIns="91440" bIns="45720" numCol="1" anchor="t" anchorCtr="0" compatLnSpc="1"/>
          <a:p>
            <a:pPr eaLnBrk="1" hangingPunct="1">
              <a:buFont typeface="Wingdings" panose="05000000000000000000" pitchFamily="2" charset="2"/>
              <a:buChar char="§"/>
            </a:pPr>
            <a:r>
              <a:rPr lang="el-GR" altLang="el-GR" sz="2400" dirty="0"/>
              <a:t> «Σύστημα κυριαρχίας αποτελούμενο από κοινωνικές πρακτικές διακρίσεων [...] και σχέσεις κατάχρησης εξουσίας από κυρίαρχες ομάδες, οργανισμούς ή θεσμούς»    </a:t>
            </a:r>
            <a:endParaRPr lang="el-GR" altLang="el-GR" sz="2400" dirty="0"/>
          </a:p>
          <a:p>
            <a:pPr eaLnBrk="1" hangingPunct="1">
              <a:buNone/>
            </a:pPr>
            <a:r>
              <a:rPr lang="en-US" altLang="el-GR" sz="2400" dirty="0"/>
              <a:t>(van Dijk 2008 </a:t>
            </a:r>
            <a:r>
              <a:rPr lang="el-GR" altLang="el-GR" sz="2400" dirty="0"/>
              <a:t>στο Αρχάκης 2020</a:t>
            </a:r>
            <a:r>
              <a:rPr lang="en-US" altLang="el-GR" sz="2400" dirty="0"/>
              <a:t>)</a:t>
            </a:r>
            <a:endParaRPr lang="el-GR" altLang="el-GR" sz="2400" dirty="0"/>
          </a:p>
          <a:p>
            <a:pPr eaLnBrk="1" hangingPunct="1">
              <a:buFont typeface="Wingdings" panose="05000000000000000000" pitchFamily="2" charset="2"/>
              <a:buChar char="§"/>
            </a:pPr>
            <a:r>
              <a:rPr lang="el-GR" altLang="el-GR" sz="2400" dirty="0"/>
              <a:t> Ο ρατσιστικός λόγος, ως εργαλείο του έθνους-κράτους (Αρχάκης 2020</a:t>
            </a:r>
            <a:r>
              <a:rPr lang="en-US" altLang="el-GR" sz="2400" dirty="0"/>
              <a:t>: 54) </a:t>
            </a:r>
            <a:r>
              <a:rPr lang="el-GR" altLang="el-GR" sz="2400" dirty="0"/>
              <a:t>προωθεί αυτές τις πρακτικές και συμβάλλει στην διατήρηση της ομοιογενούς σύστασης του έθνους-κράτους,</a:t>
            </a:r>
            <a:r>
              <a:rPr lang="en-US" altLang="el-GR" sz="2400" dirty="0"/>
              <a:t> </a:t>
            </a:r>
            <a:r>
              <a:rPr lang="el-GR" altLang="el-GR" sz="2400" dirty="0"/>
              <a:t>με βασική την αρχή «</a:t>
            </a:r>
            <a:r>
              <a:rPr lang="el-GR" altLang="el-GR" sz="2400" i="1" dirty="0"/>
              <a:t>ένα έθνος = μια γλώσσα»</a:t>
            </a:r>
            <a:endParaRPr lang="el-GR" altLang="el-GR" sz="2400" i="1" dirty="0"/>
          </a:p>
          <a:p>
            <a:pPr eaLnBrk="1" hangingPunct="1">
              <a:buFont typeface="Wingdings" panose="05000000000000000000" pitchFamily="2" charset="2"/>
              <a:buChar char="§"/>
            </a:pPr>
            <a:endParaRPr lang="el-GR" altLang="el-GR" sz="2400" dirty="0"/>
          </a:p>
          <a:p>
            <a:pPr eaLnBrk="1" hangingPunct="1">
              <a:buFont typeface="Wingdings" panose="05000000000000000000" pitchFamily="2" charset="2"/>
              <a:buChar char="§"/>
            </a:pPr>
            <a:r>
              <a:rPr lang="el-GR" altLang="el-GR" sz="2400" dirty="0"/>
              <a:t> Εφαρμογή δύο πολιτικών για εξάλειψη της διαφορετικότητας &amp; επίτευξη ομοιογένειας</a:t>
            </a:r>
            <a:r>
              <a:rPr lang="en-US" altLang="el-GR" sz="2400" dirty="0"/>
              <a:t>:</a:t>
            </a:r>
            <a:endParaRPr lang="el-GR" altLang="el-GR" sz="2400" dirty="0"/>
          </a:p>
          <a:p>
            <a:pPr eaLnBrk="1" hangingPunct="1">
              <a:buNone/>
            </a:pPr>
            <a:r>
              <a:rPr lang="el-GR" altLang="el-GR" sz="2400" dirty="0"/>
              <a:t>Α) Διάκριση	         ρατσιστικός λόγος</a:t>
            </a:r>
            <a:endParaRPr lang="el-GR" altLang="el-GR" sz="2400" dirty="0"/>
          </a:p>
          <a:p>
            <a:pPr eaLnBrk="1" hangingPunct="1">
              <a:buNone/>
            </a:pPr>
            <a:r>
              <a:rPr lang="el-GR" altLang="el-GR" sz="2400" dirty="0"/>
              <a:t>Β) Αφομοίωση           ρευστός ρατσισμός</a:t>
            </a:r>
            <a:endParaRPr lang="el-GR" altLang="el-GR" sz="2400" dirty="0"/>
          </a:p>
          <a:p>
            <a:pPr eaLnBrk="1" hangingPunct="1">
              <a:buNone/>
            </a:pPr>
            <a:endParaRPr lang="el-GR" altLang="el-GR" dirty="0"/>
          </a:p>
          <a:p>
            <a:pPr eaLnBrk="1" hangingPunct="1">
              <a:buNone/>
            </a:pPr>
            <a:endParaRPr lang="el-GR" altLang="el-GR" dirty="0"/>
          </a:p>
          <a:p>
            <a:pPr eaLnBrk="1" hangingPunct="1">
              <a:buNone/>
            </a:pPr>
            <a:endParaRPr lang="el-GR" altLang="el-GR" dirty="0"/>
          </a:p>
          <a:p>
            <a:pPr eaLnBrk="1" hangingPunct="1">
              <a:buNone/>
            </a:pPr>
            <a:endParaRPr lang="el-GR" altLang="el-GR" dirty="0"/>
          </a:p>
          <a:p>
            <a:pPr eaLnBrk="1" hangingPunct="1">
              <a:buNone/>
            </a:pPr>
            <a:r>
              <a:rPr lang="el-GR" altLang="el-GR" dirty="0"/>
              <a:t>σχεση με κυριαρχο εθνικο λογο</a:t>
            </a:r>
            <a:endParaRPr lang="el-GR" altLang="el-GR" dirty="0"/>
          </a:p>
        </p:txBody>
      </p:sp>
      <p:sp>
        <p:nvSpPr>
          <p:cNvPr id="3" name="Slide Number Placeholder 2"/>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9" name="Arrow: Right 8"/>
          <p:cNvSpPr/>
          <p:nvPr/>
        </p:nvSpPr>
        <p:spPr>
          <a:xfrm>
            <a:off x="2828925" y="5526088"/>
            <a:ext cx="447675" cy="180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Arrow: Right 9"/>
          <p:cNvSpPr/>
          <p:nvPr/>
        </p:nvSpPr>
        <p:spPr>
          <a:xfrm>
            <a:off x="3006725" y="6021388"/>
            <a:ext cx="447675" cy="180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Content Placeholder 2"/>
          <p:cNvSpPr>
            <a:spLocks noGrp="1"/>
          </p:cNvSpPr>
          <p:nvPr>
            <p:ph idx="1"/>
          </p:nvPr>
        </p:nvSpPr>
        <p:spPr>
          <a:xfrm>
            <a:off x="989013" y="995363"/>
            <a:ext cx="10058400" cy="5222875"/>
          </a:xfrm>
          <a:ln/>
        </p:spPr>
        <p:txBody>
          <a:bodyPr vert="horz" wrap="square" lIns="91440" tIns="45720" rIns="91440" bIns="45720" anchor="t" anchorCtr="0"/>
          <a:p>
            <a:pPr marL="0" indent="0" algn="just">
              <a:buNone/>
            </a:pPr>
            <a:r>
              <a:rPr lang="el-GR" altLang="el-GR" sz="2400" dirty="0"/>
              <a:t>Ποιοι, όμως, θα είναι οι «Άλλοι» που θα συμπεριληφθούν στο ομοιογενές (πολιτισμικά και γλωσσικά) έθνος-κράτος</a:t>
            </a:r>
            <a:r>
              <a:rPr lang="en-US" altLang="el-GR" sz="2400" dirty="0"/>
              <a:t>;</a:t>
            </a:r>
            <a:endParaRPr lang="el-GR" altLang="el-GR" sz="2400" dirty="0"/>
          </a:p>
          <a:p>
            <a:pPr marL="0" indent="0" algn="just">
              <a:buNone/>
            </a:pPr>
            <a:endParaRPr lang="el-GR" altLang="el-GR" dirty="0"/>
          </a:p>
          <a:p>
            <a:pPr marL="0" indent="0" algn="just">
              <a:buNone/>
            </a:pPr>
            <a:endParaRPr lang="el-GR" altLang="el-GR" dirty="0"/>
          </a:p>
          <a:p>
            <a:pPr marL="0" indent="0" algn="just">
              <a:buNone/>
            </a:pPr>
            <a:r>
              <a:rPr lang="el-GR" altLang="el-GR" sz="2400" dirty="0"/>
              <a:t>		</a:t>
            </a:r>
            <a:r>
              <a:rPr lang="el-GR" altLang="el-GR" sz="2800" i="1" dirty="0"/>
              <a:t>	       «κατάλληλος Άλλος»</a:t>
            </a:r>
            <a:endParaRPr lang="el-GR" altLang="el-GR" sz="2800" i="1" dirty="0"/>
          </a:p>
          <a:p>
            <a:pPr marL="0" indent="0" algn="just">
              <a:buNone/>
            </a:pPr>
            <a:endParaRPr lang="el-GR" altLang="el-GR" sz="2400" dirty="0"/>
          </a:p>
          <a:p>
            <a:pPr marL="0" indent="0" algn="just">
              <a:buNone/>
            </a:pPr>
            <a:r>
              <a:rPr lang="el-GR" altLang="el-GR" sz="2400" dirty="0"/>
              <a:t>ο </a:t>
            </a:r>
            <a:r>
              <a:rPr lang="el-GR" altLang="el-GR" sz="2400" dirty="0"/>
              <a:t>δεκτικός στην αφομοίωση και στην υιοθέτηση των πλειονοτικών αξιών και συμπεριφορών</a:t>
            </a:r>
            <a:endParaRPr lang="el-GR" altLang="el-GR" sz="2400" dirty="0"/>
          </a:p>
          <a:p>
            <a:pPr marL="0" indent="0" algn="just">
              <a:buNone/>
            </a:pPr>
            <a:r>
              <a:rPr lang="el-GR" altLang="el-GR" sz="2400" dirty="0"/>
              <a:t>ο πολιτισμικά και γλωσσικά «οικείος» με τους πλειονοτικούς (Χαλάτση &amp; Καραχάλιου</a:t>
            </a:r>
            <a:r>
              <a:rPr lang="en-US" altLang="el-GR" sz="2400" dirty="0"/>
              <a:t>: </a:t>
            </a:r>
            <a:r>
              <a:rPr lang="el-GR" altLang="el-GR" sz="2400" dirty="0"/>
              <a:t>4) </a:t>
            </a:r>
            <a:endParaRPr lang="el-GR" altLang="el-GR" sz="2400" dirty="0"/>
          </a:p>
          <a:p>
            <a:pPr marL="0" indent="0" algn="just">
              <a:buNone/>
            </a:pPr>
            <a:r>
              <a:rPr lang="el-GR" altLang="el-GR" sz="2400" dirty="0"/>
              <a:t>(ευθυγράμμιση με κυρίαρχο εθνικό λόγο)</a:t>
            </a:r>
            <a:endParaRPr lang="el-GR" altLang="el-GR" sz="2400" dirty="0"/>
          </a:p>
        </p:txBody>
      </p:sp>
      <p:sp>
        <p:nvSpPr>
          <p:cNvPr id="4" name="Slide Number Placeholder 3"/>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5" name="Arrow: Down 4"/>
          <p:cNvSpPr/>
          <p:nvPr/>
        </p:nvSpPr>
        <p:spPr>
          <a:xfrm>
            <a:off x="5581650" y="1704975"/>
            <a:ext cx="2667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6" name="Equals 5"/>
          <p:cNvSpPr/>
          <p:nvPr/>
        </p:nvSpPr>
        <p:spPr>
          <a:xfrm rot="5400000">
            <a:off x="5438775" y="3252788"/>
            <a:ext cx="638175" cy="3524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itle 1"/>
          <p:cNvSpPr>
            <a:spLocks noGrp="1"/>
          </p:cNvSpPr>
          <p:nvPr>
            <p:ph type="title"/>
          </p:nvPr>
        </p:nvSpPr>
        <p:spPr>
          <a:ln/>
        </p:spPr>
        <p:txBody>
          <a:bodyPr vert="horz" wrap="square" lIns="91440" tIns="45720" rIns="91440" bIns="45720" anchor="ctr" anchorCtr="0"/>
          <a:p>
            <a:r>
              <a:rPr lang="el-GR" altLang="el-GR" dirty="0"/>
              <a:t>Εσωτερικευμένος ρατσισμός</a:t>
            </a:r>
            <a:endParaRPr lang="el-GR" altLang="el-GR" dirty="0"/>
          </a:p>
        </p:txBody>
      </p:sp>
      <p:sp>
        <p:nvSpPr>
          <p:cNvPr id="22531" name="Content Placeholder 2"/>
          <p:cNvSpPr>
            <a:spLocks noGrp="1" noChangeArrowheads="1"/>
          </p:cNvSpPr>
          <p:nvPr>
            <p:ph idx="1"/>
          </p:nvPr>
        </p:nvSpPr>
        <p:spPr>
          <a:xfrm>
            <a:off x="1066800" y="2551113"/>
            <a:ext cx="10490200" cy="3576638"/>
          </a:xfrm>
        </p:spPr>
        <p:txBody>
          <a:bodyPr vert="horz" wrap="square" lIns="91440" tIns="45720" rIns="91440" bIns="45720" numCol="1" anchor="t" anchorCtr="0" compatLnSpc="1"/>
          <a:p>
            <a:pPr algn="just">
              <a:buFont typeface="Wingdings" panose="05000000000000000000" pitchFamily="2" charset="2"/>
              <a:buChar char="§"/>
            </a:pPr>
            <a:r>
              <a:rPr lang="el-GR" altLang="el-GR" sz="2400" dirty="0"/>
              <a:t> Μορφή ρατσισμού κατά την οποία οι ρατσιστικές θέσεις φυσικοποιούνται και αναπαράγονται από την μειονοτική ομάδα, λόγω της πίεσης που ασκεί η πλειονοτική ομάδα</a:t>
            </a:r>
            <a:endParaRPr lang="el-GR" altLang="el-GR" sz="2400" dirty="0"/>
          </a:p>
          <a:p>
            <a:pPr>
              <a:buFont typeface="Wingdings" panose="05000000000000000000" pitchFamily="2" charset="2"/>
              <a:buChar char="§"/>
            </a:pPr>
            <a:endParaRPr lang="el-GR" altLang="el-GR" sz="2400" dirty="0"/>
          </a:p>
          <a:p>
            <a:pPr>
              <a:buNone/>
            </a:pPr>
            <a:endParaRPr lang="el-GR" altLang="el-GR" sz="2400" dirty="0"/>
          </a:p>
          <a:p>
            <a:pPr>
              <a:buNone/>
            </a:pPr>
            <a:r>
              <a:rPr lang="el-GR" altLang="el-GR" sz="2400" dirty="0"/>
              <a:t>	ευθυγράμμιση με τον κυρίαρχο εθνικό ομογενοποιητικό</a:t>
            </a:r>
            <a:r>
              <a:rPr lang="el-GR" altLang="el-GR" sz="2400" dirty="0"/>
              <a:t> λόγο και διαιώνισή του</a:t>
            </a:r>
            <a:endParaRPr lang="el-GR" altLang="el-GR" sz="2400" dirty="0"/>
          </a:p>
        </p:txBody>
      </p:sp>
      <p:sp>
        <p:nvSpPr>
          <p:cNvPr id="4" name="Slide Number Placeholder 3"/>
          <p:cNvSpPr txBox="1">
            <a:spLocks noGrp="1"/>
          </p:cNvSpPr>
          <p:nvPr>
            <p:ph type="sldNum" sz="quarter" idx="12"/>
          </p:nvPr>
        </p:nvSpPr>
        <p:spPr>
          <a:noFill/>
        </p:spPr>
        <p:txBody>
          <a:bodyPr vert="horz" lIns="91440" tIns="45720" rIns="91440" bIns="45720" rtlCol="0" anchor="b"/>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en-US" sz="1000" dirty="0">
                <a:solidFill>
                  <a:srgbClr val="404040"/>
                </a:solidFill>
              </a:rPr>
            </a:fld>
            <a:endParaRPr lang="en-US" sz="1000" dirty="0">
              <a:solidFill>
                <a:srgbClr val="404040"/>
              </a:solidFill>
            </a:endParaRPr>
          </a:p>
        </p:txBody>
      </p:sp>
      <p:sp>
        <p:nvSpPr>
          <p:cNvPr id="2" name="Arrow: Down 1"/>
          <p:cNvSpPr/>
          <p:nvPr/>
        </p:nvSpPr>
        <p:spPr>
          <a:xfrm>
            <a:off x="5788025" y="3697288"/>
            <a:ext cx="307975"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628775" y="2244725"/>
            <a:ext cx="8934450" cy="2436813"/>
          </a:xfrm>
        </p:spPr>
        <p:txBody>
          <a:bodyPr vert="horz" wrap="square" lIns="91440" tIns="45720" rIns="91440" bIns="45720" numCol="1" anchor="ctr" anchorCtr="0" compatLnSpc="1"/>
          <a:p>
            <a:pPr>
              <a:buClrTx/>
              <a:buSzTx/>
              <a:buFontTx/>
              <a:buNone/>
            </a:pPr>
            <a:r>
              <a:rPr lang="el-GR" altLang="x-none" kern="1200" dirty="0">
                <a:solidFill>
                  <a:srgbClr val="262626"/>
                </a:solidFill>
                <a:latin typeface="+mj-lt"/>
                <a:ea typeface="+mn-ea"/>
                <a:cs typeface="+mn-cs"/>
              </a:rPr>
              <a:t>3. Μεθοδολογικό πλαίσιο</a:t>
            </a:r>
            <a:endParaRPr lang="el-GR" altLang="x-none" kern="1200" dirty="0">
              <a:solidFill>
                <a:srgbClr val="262626"/>
              </a:solidFill>
              <a:latin typeface="+mj-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 design</Template>
  <TotalTime>0</TotalTime>
  <Words>16096</Words>
  <Application>WPS Presentation</Application>
  <PresentationFormat>Widescreen</PresentationFormat>
  <Paragraphs>465</Paragraphs>
  <Slides>38</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38</vt:i4>
      </vt:variant>
    </vt:vector>
  </HeadingPairs>
  <TitlesOfParts>
    <vt:vector size="49" baseType="lpstr">
      <vt:lpstr>Arial</vt:lpstr>
      <vt:lpstr>SimSun</vt:lpstr>
      <vt:lpstr>Wingdings</vt:lpstr>
      <vt:lpstr>Garamond</vt:lpstr>
      <vt:lpstr>Calibri</vt:lpstr>
      <vt:lpstr>Times New Roman</vt:lpstr>
      <vt:lpstr>Linux Libertine</vt:lpstr>
      <vt:lpstr>Segoe Print</vt:lpstr>
      <vt:lpstr>Microsoft YaHei</vt:lpstr>
      <vt:lpstr>Arial Unicode MS</vt:lpstr>
      <vt:lpstr>SavonVTI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Ανιχνεύοντας τον ρευστό ρατσισμό σε κείμενα διεθνών οργανισμών</dc:title>
  <dc:creator>spl1700122@o365.uoa.gr</dc:creator>
  <cp:lastModifiedBy>Teratech</cp:lastModifiedBy>
  <cp:revision>94</cp:revision>
  <dcterms:created xsi:type="dcterms:W3CDTF">2023-02-03T17:28:25Z</dcterms:created>
  <dcterms:modified xsi:type="dcterms:W3CDTF">2023-02-05T10:43:55Z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ABA7A5CB132D42F3A6CCE7B4DB7DEBB9</vt:lpwstr>
  </property>
  <property fmtid="{D5CDD505-2E9C-101B-9397-08002B2CF9AE}" pid="4" name="KSOProductBuildVer">
    <vt:lpwstr>1033-11.2.0.11440</vt:lpwstr>
  </property>
</Properties>
</file>