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5764D-46BE-4287-B1CD-F509451CB204}" v="300" dt="2023-09-21T19:00:08.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8A918-2911-4450-810A-3C067479C648}"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US"/>
        </a:p>
      </dgm:t>
    </dgm:pt>
    <dgm:pt modelId="{B3F56E7B-3DC9-4518-B935-5B136638EE0F}">
      <dgm:prSet phldrT="[Text]" custT="1"/>
      <dgm:spPr/>
      <dgm:t>
        <a:bodyPr/>
        <a:lstStyle/>
        <a:p>
          <a:r>
            <a:rPr lang="el-GR" sz="2800" dirty="0"/>
            <a:t>Χρόνος </a:t>
          </a:r>
          <a:endParaRPr lang="en-US" sz="2800" dirty="0"/>
        </a:p>
      </dgm:t>
    </dgm:pt>
    <dgm:pt modelId="{6C453147-3F76-4BA0-B309-D7C9B3E8E740}" type="parTrans" cxnId="{8D7BE225-BF9A-451D-B374-EA0AC3FBDC9C}">
      <dgm:prSet/>
      <dgm:spPr/>
      <dgm:t>
        <a:bodyPr/>
        <a:lstStyle/>
        <a:p>
          <a:endParaRPr lang="en-US"/>
        </a:p>
      </dgm:t>
    </dgm:pt>
    <dgm:pt modelId="{37330D43-66D4-4301-8D93-3AC7EC41A702}" type="sibTrans" cxnId="{8D7BE225-BF9A-451D-B374-EA0AC3FBDC9C}">
      <dgm:prSet/>
      <dgm:spPr/>
      <dgm:t>
        <a:bodyPr/>
        <a:lstStyle/>
        <a:p>
          <a:endParaRPr lang="en-US"/>
        </a:p>
      </dgm:t>
    </dgm:pt>
    <dgm:pt modelId="{7DEB7385-F67E-4C76-AEF3-87FB2F7D71CF}">
      <dgm:prSet phldrT="[Text]" custT="1"/>
      <dgm:spPr/>
      <dgm:t>
        <a:bodyPr/>
        <a:lstStyle/>
        <a:p>
          <a:r>
            <a:rPr lang="el-GR" sz="2800" dirty="0"/>
            <a:t>Οξύς</a:t>
          </a:r>
          <a:endParaRPr lang="en-US" sz="2800" dirty="0"/>
        </a:p>
      </dgm:t>
    </dgm:pt>
    <dgm:pt modelId="{4FEF6CFC-399D-4E49-828D-CA2D2CF2A313}" type="parTrans" cxnId="{056D9F60-F066-44BD-AEA2-EF4784E57E3B}">
      <dgm:prSet/>
      <dgm:spPr/>
      <dgm:t>
        <a:bodyPr/>
        <a:lstStyle/>
        <a:p>
          <a:endParaRPr lang="en-US"/>
        </a:p>
      </dgm:t>
    </dgm:pt>
    <dgm:pt modelId="{2E6B6430-9A0F-400D-996E-23BA1D579CB5}" type="sibTrans" cxnId="{056D9F60-F066-44BD-AEA2-EF4784E57E3B}">
      <dgm:prSet/>
      <dgm:spPr/>
      <dgm:t>
        <a:bodyPr/>
        <a:lstStyle/>
        <a:p>
          <a:endParaRPr lang="en-US"/>
        </a:p>
      </dgm:t>
    </dgm:pt>
    <dgm:pt modelId="{DF0B0D7C-AF0C-4434-B7FC-5004557E99A3}">
      <dgm:prSet phldrT="[Text]" custT="1"/>
      <dgm:spPr/>
      <dgm:t>
        <a:bodyPr/>
        <a:lstStyle/>
        <a:p>
          <a:r>
            <a:rPr lang="el-GR" sz="2800" dirty="0"/>
            <a:t>Χρόνιος</a:t>
          </a:r>
          <a:endParaRPr lang="en-US" sz="2800" dirty="0"/>
        </a:p>
      </dgm:t>
    </dgm:pt>
    <dgm:pt modelId="{C397411F-0A8C-429A-96F3-6024F7C0FA4F}" type="parTrans" cxnId="{1305C696-5EF9-45DB-9692-6F5CB14FCD18}">
      <dgm:prSet/>
      <dgm:spPr/>
      <dgm:t>
        <a:bodyPr/>
        <a:lstStyle/>
        <a:p>
          <a:endParaRPr lang="en-US"/>
        </a:p>
      </dgm:t>
    </dgm:pt>
    <dgm:pt modelId="{7A33CCD1-D75D-49DA-BDF0-782254A70E95}" type="sibTrans" cxnId="{1305C696-5EF9-45DB-9692-6F5CB14FCD18}">
      <dgm:prSet/>
      <dgm:spPr/>
      <dgm:t>
        <a:bodyPr/>
        <a:lstStyle/>
        <a:p>
          <a:endParaRPr lang="en-US"/>
        </a:p>
      </dgm:t>
    </dgm:pt>
    <dgm:pt modelId="{AA9E8FE7-1022-4746-920F-AA1DB2734782}">
      <dgm:prSet phldrT="[Text]" custT="1"/>
      <dgm:spPr/>
      <dgm:t>
        <a:bodyPr/>
        <a:lstStyle/>
        <a:p>
          <a:r>
            <a:rPr lang="el-GR" sz="2400" b="0" i="0" u="none" dirty="0"/>
            <a:t>Παθοφυσιολογία</a:t>
          </a:r>
          <a:endParaRPr lang="en-US" sz="2400" b="0" i="0" u="none" dirty="0"/>
        </a:p>
      </dgm:t>
    </dgm:pt>
    <dgm:pt modelId="{449B370F-6EBF-40C0-9B67-6E3B40D5689C}" type="parTrans" cxnId="{DD3A7DBC-AD77-4A11-B059-708D0BBCAF7C}">
      <dgm:prSet/>
      <dgm:spPr/>
      <dgm:t>
        <a:bodyPr/>
        <a:lstStyle/>
        <a:p>
          <a:endParaRPr lang="en-US"/>
        </a:p>
      </dgm:t>
    </dgm:pt>
    <dgm:pt modelId="{6CC33DC5-213C-41F1-B57B-3F64309AD172}" type="sibTrans" cxnId="{DD3A7DBC-AD77-4A11-B059-708D0BBCAF7C}">
      <dgm:prSet/>
      <dgm:spPr/>
      <dgm:t>
        <a:bodyPr/>
        <a:lstStyle/>
        <a:p>
          <a:endParaRPr lang="en-US"/>
        </a:p>
      </dgm:t>
    </dgm:pt>
    <dgm:pt modelId="{79948A33-4FF0-4907-90D8-C3E4D445105A}">
      <dgm:prSet phldrT="[Text]" custT="1"/>
      <dgm:spPr/>
      <dgm:t>
        <a:bodyPr/>
        <a:lstStyle/>
        <a:p>
          <a:r>
            <a:rPr lang="el-GR" sz="1400" dirty="0"/>
            <a:t>Φυσιολογικό-Αλγαισθητικό</a:t>
          </a:r>
          <a:endParaRPr lang="en-US" sz="1400" dirty="0"/>
        </a:p>
      </dgm:t>
    </dgm:pt>
    <dgm:pt modelId="{EEB5F625-79ED-43DF-B44F-D3219DB76E67}" type="parTrans" cxnId="{BC1FBE8F-CEDA-43FB-BD9B-344A72F3B395}">
      <dgm:prSet/>
      <dgm:spPr/>
      <dgm:t>
        <a:bodyPr/>
        <a:lstStyle/>
        <a:p>
          <a:endParaRPr lang="en-US"/>
        </a:p>
      </dgm:t>
    </dgm:pt>
    <dgm:pt modelId="{4D595E7E-8FE8-4409-B608-DFBBB12C0B4D}" type="sibTrans" cxnId="{BC1FBE8F-CEDA-43FB-BD9B-344A72F3B395}">
      <dgm:prSet/>
      <dgm:spPr/>
      <dgm:t>
        <a:bodyPr/>
        <a:lstStyle/>
        <a:p>
          <a:endParaRPr lang="en-US"/>
        </a:p>
      </dgm:t>
    </dgm:pt>
    <dgm:pt modelId="{6923ECC4-1F8B-4E47-844E-4BF64E6AFE53}">
      <dgm:prSet phldrT="[Text]" custT="1"/>
      <dgm:spPr/>
      <dgm:t>
        <a:bodyPr/>
        <a:lstStyle/>
        <a:p>
          <a:r>
            <a:rPr lang="el-GR" sz="1400" dirty="0"/>
            <a:t>Ψυχογενή</a:t>
          </a:r>
          <a:endParaRPr lang="en-US" sz="1400" dirty="0"/>
        </a:p>
      </dgm:t>
    </dgm:pt>
    <dgm:pt modelId="{80D3C19E-324E-4DB6-B313-F823B15F74BE}" type="parTrans" cxnId="{F936FF55-5C45-4CA1-95FE-87B70155D766}">
      <dgm:prSet/>
      <dgm:spPr/>
      <dgm:t>
        <a:bodyPr/>
        <a:lstStyle/>
        <a:p>
          <a:endParaRPr lang="en-US"/>
        </a:p>
      </dgm:t>
    </dgm:pt>
    <dgm:pt modelId="{D5B191E1-EB9B-4122-80AF-53F559B4E95E}" type="sibTrans" cxnId="{F936FF55-5C45-4CA1-95FE-87B70155D766}">
      <dgm:prSet/>
      <dgm:spPr/>
      <dgm:t>
        <a:bodyPr/>
        <a:lstStyle/>
        <a:p>
          <a:endParaRPr lang="en-US"/>
        </a:p>
      </dgm:t>
    </dgm:pt>
    <dgm:pt modelId="{0CA312EA-93EA-4115-9ABB-08D476F2CC2F}">
      <dgm:prSet phldrT="[Text]" custT="1"/>
      <dgm:spPr/>
      <dgm:t>
        <a:bodyPr/>
        <a:lstStyle/>
        <a:p>
          <a:r>
            <a:rPr lang="el-GR" sz="1400" dirty="0"/>
            <a:t>Παθολογικό-Νευροπαθητικό</a:t>
          </a:r>
          <a:endParaRPr lang="en-US" sz="1400" dirty="0"/>
        </a:p>
      </dgm:t>
    </dgm:pt>
    <dgm:pt modelId="{4DE9E20B-6F72-4FD9-B690-6928B36C8CC7}" type="parTrans" cxnId="{909EFB09-119A-4B6F-8A24-07C06B6C0A92}">
      <dgm:prSet/>
      <dgm:spPr/>
      <dgm:t>
        <a:bodyPr/>
        <a:lstStyle/>
        <a:p>
          <a:endParaRPr lang="en-US"/>
        </a:p>
      </dgm:t>
    </dgm:pt>
    <dgm:pt modelId="{9C39A6ED-EB62-408D-B76E-5A2BCA9A7151}" type="sibTrans" cxnId="{909EFB09-119A-4B6F-8A24-07C06B6C0A92}">
      <dgm:prSet/>
      <dgm:spPr/>
      <dgm:t>
        <a:bodyPr/>
        <a:lstStyle/>
        <a:p>
          <a:endParaRPr lang="en-US"/>
        </a:p>
      </dgm:t>
    </dgm:pt>
    <dgm:pt modelId="{1C9D8269-4EBF-4546-A84E-F2EECC56D0CE}">
      <dgm:prSet phldrT="[Text]" custT="1"/>
      <dgm:spPr/>
      <dgm:t>
        <a:bodyPr/>
        <a:lstStyle/>
        <a:p>
          <a:r>
            <a:rPr lang="el-GR" sz="1400" dirty="0"/>
            <a:t>Καρκινικό</a:t>
          </a:r>
          <a:endParaRPr lang="en-US" sz="1400" dirty="0"/>
        </a:p>
      </dgm:t>
    </dgm:pt>
    <dgm:pt modelId="{7DA1F4DC-2726-48A0-8FF2-B3057EA50AD2}" type="parTrans" cxnId="{3D9B97FE-D30D-469F-A5FC-74905FEECE46}">
      <dgm:prSet/>
      <dgm:spPr/>
      <dgm:t>
        <a:bodyPr/>
        <a:lstStyle/>
        <a:p>
          <a:endParaRPr lang="en-US"/>
        </a:p>
      </dgm:t>
    </dgm:pt>
    <dgm:pt modelId="{E803703E-97F2-4735-B0B0-F7F7775672CB}" type="sibTrans" cxnId="{3D9B97FE-D30D-469F-A5FC-74905FEECE46}">
      <dgm:prSet/>
      <dgm:spPr/>
      <dgm:t>
        <a:bodyPr/>
        <a:lstStyle/>
        <a:p>
          <a:endParaRPr lang="en-US"/>
        </a:p>
      </dgm:t>
    </dgm:pt>
    <dgm:pt modelId="{789D996B-76E3-48A2-A4A1-C58C4E8FB4CB}" type="pres">
      <dgm:prSet presAssocID="{7F18A918-2911-4450-810A-3C067479C648}" presName="diagram" presStyleCnt="0">
        <dgm:presLayoutVars>
          <dgm:chPref val="1"/>
          <dgm:dir/>
          <dgm:animOne val="branch"/>
          <dgm:animLvl val="lvl"/>
          <dgm:resizeHandles/>
        </dgm:presLayoutVars>
      </dgm:prSet>
      <dgm:spPr/>
    </dgm:pt>
    <dgm:pt modelId="{B548129E-55F7-4D15-A6F3-1B04A4C7316A}" type="pres">
      <dgm:prSet presAssocID="{B3F56E7B-3DC9-4518-B935-5B136638EE0F}" presName="root" presStyleCnt="0"/>
      <dgm:spPr/>
    </dgm:pt>
    <dgm:pt modelId="{6EC8797B-CFAB-4380-B7F7-29ADBCE2C631}" type="pres">
      <dgm:prSet presAssocID="{B3F56E7B-3DC9-4518-B935-5B136638EE0F}" presName="rootComposite" presStyleCnt="0"/>
      <dgm:spPr/>
    </dgm:pt>
    <dgm:pt modelId="{E0196DEF-D687-420B-9FCA-6C636DF756EB}" type="pres">
      <dgm:prSet presAssocID="{B3F56E7B-3DC9-4518-B935-5B136638EE0F}" presName="rootText" presStyleLbl="node1" presStyleIdx="0" presStyleCnt="2" custLinFactNeighborY="-1277"/>
      <dgm:spPr/>
    </dgm:pt>
    <dgm:pt modelId="{EC6D0267-A642-488C-8368-876598A180C9}" type="pres">
      <dgm:prSet presAssocID="{B3F56E7B-3DC9-4518-B935-5B136638EE0F}" presName="rootConnector" presStyleLbl="node1" presStyleIdx="0" presStyleCnt="2"/>
      <dgm:spPr/>
    </dgm:pt>
    <dgm:pt modelId="{C27BAF28-98AB-4F6C-8D67-B2E4C51F4120}" type="pres">
      <dgm:prSet presAssocID="{B3F56E7B-3DC9-4518-B935-5B136638EE0F}" presName="childShape" presStyleCnt="0"/>
      <dgm:spPr/>
    </dgm:pt>
    <dgm:pt modelId="{7F3CF014-600A-4A27-9A23-4412C59311EA}" type="pres">
      <dgm:prSet presAssocID="{4FEF6CFC-399D-4E49-828D-CA2D2CF2A313}" presName="Name13" presStyleLbl="parChTrans1D2" presStyleIdx="0" presStyleCnt="6"/>
      <dgm:spPr/>
    </dgm:pt>
    <dgm:pt modelId="{9E9E3615-AAE4-4B52-85A4-88772B88DF28}" type="pres">
      <dgm:prSet presAssocID="{7DEB7385-F67E-4C76-AEF3-87FB2F7D71CF}" presName="childText" presStyleLbl="bgAcc1" presStyleIdx="0" presStyleCnt="6" custScaleX="118645" custScaleY="110687" custLinFactNeighborX="3186" custLinFactNeighborY="-30">
        <dgm:presLayoutVars>
          <dgm:bulletEnabled val="1"/>
        </dgm:presLayoutVars>
      </dgm:prSet>
      <dgm:spPr/>
    </dgm:pt>
    <dgm:pt modelId="{230CD435-7538-4C8D-A327-ED1373910E37}" type="pres">
      <dgm:prSet presAssocID="{C397411F-0A8C-429A-96F3-6024F7C0FA4F}" presName="Name13" presStyleLbl="parChTrans1D2" presStyleIdx="1" presStyleCnt="6"/>
      <dgm:spPr/>
    </dgm:pt>
    <dgm:pt modelId="{C3ECB0B2-550C-483D-A416-6B9177CADBF1}" type="pres">
      <dgm:prSet presAssocID="{DF0B0D7C-AF0C-4434-B7FC-5004557E99A3}" presName="childText" presStyleLbl="bgAcc1" presStyleIdx="1" presStyleCnt="6" custScaleX="112904" custScaleY="110687" custLinFactNeighborX="8027" custLinFactNeighborY="1226">
        <dgm:presLayoutVars>
          <dgm:bulletEnabled val="1"/>
        </dgm:presLayoutVars>
      </dgm:prSet>
      <dgm:spPr/>
    </dgm:pt>
    <dgm:pt modelId="{88EBC9A5-24B2-4EA5-9665-9063577B0816}" type="pres">
      <dgm:prSet presAssocID="{AA9E8FE7-1022-4746-920F-AA1DB2734782}" presName="root" presStyleCnt="0"/>
      <dgm:spPr/>
    </dgm:pt>
    <dgm:pt modelId="{C34F0150-BB6E-45E2-9B72-DFF7C80E2D1A}" type="pres">
      <dgm:prSet presAssocID="{AA9E8FE7-1022-4746-920F-AA1DB2734782}" presName="rootComposite" presStyleCnt="0"/>
      <dgm:spPr/>
    </dgm:pt>
    <dgm:pt modelId="{ECC43449-17FC-4CFB-81E3-73F1BA3BBB7C}" type="pres">
      <dgm:prSet presAssocID="{AA9E8FE7-1022-4746-920F-AA1DB2734782}" presName="rootText" presStyleLbl="node1" presStyleIdx="1" presStyleCnt="2" custScaleX="162115" custScaleY="146316"/>
      <dgm:spPr/>
    </dgm:pt>
    <dgm:pt modelId="{E7E3F3E7-225E-41D4-A02F-00E3EFF55A9F}" type="pres">
      <dgm:prSet presAssocID="{AA9E8FE7-1022-4746-920F-AA1DB2734782}" presName="rootConnector" presStyleLbl="node1" presStyleIdx="1" presStyleCnt="2"/>
      <dgm:spPr/>
    </dgm:pt>
    <dgm:pt modelId="{DDD09E61-6BC7-4B6F-8CC3-203F4B80E52E}" type="pres">
      <dgm:prSet presAssocID="{AA9E8FE7-1022-4746-920F-AA1DB2734782}" presName="childShape" presStyleCnt="0"/>
      <dgm:spPr/>
    </dgm:pt>
    <dgm:pt modelId="{47450CAD-B0AB-4976-83BB-803FED780A67}" type="pres">
      <dgm:prSet presAssocID="{EEB5F625-79ED-43DF-B44F-D3219DB76E67}" presName="Name13" presStyleLbl="parChTrans1D2" presStyleIdx="2" presStyleCnt="6"/>
      <dgm:spPr/>
    </dgm:pt>
    <dgm:pt modelId="{8C35B011-D03E-42BB-92E7-FAFD9E63C574}" type="pres">
      <dgm:prSet presAssocID="{79948A33-4FF0-4907-90D8-C3E4D445105A}" presName="childText" presStyleLbl="bgAcc1" presStyleIdx="2" presStyleCnt="6" custScaleX="119055" custScaleY="116081">
        <dgm:presLayoutVars>
          <dgm:bulletEnabled val="1"/>
        </dgm:presLayoutVars>
      </dgm:prSet>
      <dgm:spPr/>
    </dgm:pt>
    <dgm:pt modelId="{04B33249-7D80-4B95-95BB-27F901C93B82}" type="pres">
      <dgm:prSet presAssocID="{4DE9E20B-6F72-4FD9-B690-6928B36C8CC7}" presName="Name13" presStyleLbl="parChTrans1D2" presStyleIdx="3" presStyleCnt="6"/>
      <dgm:spPr/>
    </dgm:pt>
    <dgm:pt modelId="{936D9BDC-5411-4E2D-8045-7022716BE485}" type="pres">
      <dgm:prSet presAssocID="{0CA312EA-93EA-4115-9ABB-08D476F2CC2F}" presName="childText" presStyleLbl="bgAcc1" presStyleIdx="3" presStyleCnt="6" custScaleX="119055" custScaleY="116081">
        <dgm:presLayoutVars>
          <dgm:bulletEnabled val="1"/>
        </dgm:presLayoutVars>
      </dgm:prSet>
      <dgm:spPr/>
    </dgm:pt>
    <dgm:pt modelId="{D4F07D55-1BB7-42C1-8729-342DB3835F42}" type="pres">
      <dgm:prSet presAssocID="{80D3C19E-324E-4DB6-B313-F823B15F74BE}" presName="Name13" presStyleLbl="parChTrans1D2" presStyleIdx="4" presStyleCnt="6"/>
      <dgm:spPr/>
    </dgm:pt>
    <dgm:pt modelId="{05CEBAB8-51AD-4E91-9DB2-D482F69A137A}" type="pres">
      <dgm:prSet presAssocID="{6923ECC4-1F8B-4E47-844E-4BF64E6AFE53}" presName="childText" presStyleLbl="bgAcc1" presStyleIdx="4" presStyleCnt="6" custScaleX="119055" custScaleY="116081">
        <dgm:presLayoutVars>
          <dgm:bulletEnabled val="1"/>
        </dgm:presLayoutVars>
      </dgm:prSet>
      <dgm:spPr/>
    </dgm:pt>
    <dgm:pt modelId="{FB77733A-8A8D-4587-9A3A-DE07C041031F}" type="pres">
      <dgm:prSet presAssocID="{7DA1F4DC-2726-48A0-8FF2-B3057EA50AD2}" presName="Name13" presStyleLbl="parChTrans1D2" presStyleIdx="5" presStyleCnt="6"/>
      <dgm:spPr/>
    </dgm:pt>
    <dgm:pt modelId="{5843DC31-CB76-4D5E-90E6-C7E264C209DF}" type="pres">
      <dgm:prSet presAssocID="{1C9D8269-4EBF-4546-A84E-F2EECC56D0CE}" presName="childText" presStyleLbl="bgAcc1" presStyleIdx="5" presStyleCnt="6" custScaleX="119055" custScaleY="116081">
        <dgm:presLayoutVars>
          <dgm:bulletEnabled val="1"/>
        </dgm:presLayoutVars>
      </dgm:prSet>
      <dgm:spPr/>
    </dgm:pt>
  </dgm:ptLst>
  <dgm:cxnLst>
    <dgm:cxn modelId="{0EF81505-EDC3-453F-B4A2-EC974AE5F283}" type="presOf" srcId="{79948A33-4FF0-4907-90D8-C3E4D445105A}" destId="{8C35B011-D03E-42BB-92E7-FAFD9E63C574}" srcOrd="0" destOrd="0" presId="urn:microsoft.com/office/officeart/2005/8/layout/hierarchy3"/>
    <dgm:cxn modelId="{909EFB09-119A-4B6F-8A24-07C06B6C0A92}" srcId="{AA9E8FE7-1022-4746-920F-AA1DB2734782}" destId="{0CA312EA-93EA-4115-9ABB-08D476F2CC2F}" srcOrd="1" destOrd="0" parTransId="{4DE9E20B-6F72-4FD9-B690-6928B36C8CC7}" sibTransId="{9C39A6ED-EB62-408D-B76E-5A2BCA9A7151}"/>
    <dgm:cxn modelId="{33B14A11-FA04-493C-8159-757064D36689}" type="presOf" srcId="{4DE9E20B-6F72-4FD9-B690-6928B36C8CC7}" destId="{04B33249-7D80-4B95-95BB-27F901C93B82}" srcOrd="0" destOrd="0" presId="urn:microsoft.com/office/officeart/2005/8/layout/hierarchy3"/>
    <dgm:cxn modelId="{8D7BE225-BF9A-451D-B374-EA0AC3FBDC9C}" srcId="{7F18A918-2911-4450-810A-3C067479C648}" destId="{B3F56E7B-3DC9-4518-B935-5B136638EE0F}" srcOrd="0" destOrd="0" parTransId="{6C453147-3F76-4BA0-B309-D7C9B3E8E740}" sibTransId="{37330D43-66D4-4301-8D93-3AC7EC41A702}"/>
    <dgm:cxn modelId="{056D9F60-F066-44BD-AEA2-EF4784E57E3B}" srcId="{B3F56E7B-3DC9-4518-B935-5B136638EE0F}" destId="{7DEB7385-F67E-4C76-AEF3-87FB2F7D71CF}" srcOrd="0" destOrd="0" parTransId="{4FEF6CFC-399D-4E49-828D-CA2D2CF2A313}" sibTransId="{2E6B6430-9A0F-400D-996E-23BA1D579CB5}"/>
    <dgm:cxn modelId="{4BE34142-0B1D-4CCF-83F9-688E24F1B956}" type="presOf" srcId="{7DEB7385-F67E-4C76-AEF3-87FB2F7D71CF}" destId="{9E9E3615-AAE4-4B52-85A4-88772B88DF28}" srcOrd="0" destOrd="0" presId="urn:microsoft.com/office/officeart/2005/8/layout/hierarchy3"/>
    <dgm:cxn modelId="{AA5E6565-AE78-4B7E-9275-95602822BB44}" type="presOf" srcId="{AA9E8FE7-1022-4746-920F-AA1DB2734782}" destId="{E7E3F3E7-225E-41D4-A02F-00E3EFF55A9F}" srcOrd="1" destOrd="0" presId="urn:microsoft.com/office/officeart/2005/8/layout/hierarchy3"/>
    <dgm:cxn modelId="{65130454-D781-4E02-9C0A-DB8F84B77931}" type="presOf" srcId="{DF0B0D7C-AF0C-4434-B7FC-5004557E99A3}" destId="{C3ECB0B2-550C-483D-A416-6B9177CADBF1}" srcOrd="0" destOrd="0" presId="urn:microsoft.com/office/officeart/2005/8/layout/hierarchy3"/>
    <dgm:cxn modelId="{F936FF55-5C45-4CA1-95FE-87B70155D766}" srcId="{AA9E8FE7-1022-4746-920F-AA1DB2734782}" destId="{6923ECC4-1F8B-4E47-844E-4BF64E6AFE53}" srcOrd="2" destOrd="0" parTransId="{80D3C19E-324E-4DB6-B313-F823B15F74BE}" sibTransId="{D5B191E1-EB9B-4122-80AF-53F559B4E95E}"/>
    <dgm:cxn modelId="{CBA2EC78-1F46-4602-8BB0-C9B8B5A158EA}" type="presOf" srcId="{1C9D8269-4EBF-4546-A84E-F2EECC56D0CE}" destId="{5843DC31-CB76-4D5E-90E6-C7E264C209DF}" srcOrd="0" destOrd="0" presId="urn:microsoft.com/office/officeart/2005/8/layout/hierarchy3"/>
    <dgm:cxn modelId="{DFF1C07F-D91C-435D-AE5F-90B842F32FE3}" type="presOf" srcId="{EEB5F625-79ED-43DF-B44F-D3219DB76E67}" destId="{47450CAD-B0AB-4976-83BB-803FED780A67}" srcOrd="0" destOrd="0" presId="urn:microsoft.com/office/officeart/2005/8/layout/hierarchy3"/>
    <dgm:cxn modelId="{E8D80A8E-F670-4C78-B443-FA1EA1B7CB1B}" type="presOf" srcId="{7F18A918-2911-4450-810A-3C067479C648}" destId="{789D996B-76E3-48A2-A4A1-C58C4E8FB4CB}" srcOrd="0" destOrd="0" presId="urn:microsoft.com/office/officeart/2005/8/layout/hierarchy3"/>
    <dgm:cxn modelId="{BC1FBE8F-CEDA-43FB-BD9B-344A72F3B395}" srcId="{AA9E8FE7-1022-4746-920F-AA1DB2734782}" destId="{79948A33-4FF0-4907-90D8-C3E4D445105A}" srcOrd="0" destOrd="0" parTransId="{EEB5F625-79ED-43DF-B44F-D3219DB76E67}" sibTransId="{4D595E7E-8FE8-4409-B608-DFBBB12C0B4D}"/>
    <dgm:cxn modelId="{1CED7A90-3898-4931-A90B-7EBC15C7A249}" type="presOf" srcId="{80D3C19E-324E-4DB6-B313-F823B15F74BE}" destId="{D4F07D55-1BB7-42C1-8729-342DB3835F42}" srcOrd="0" destOrd="0" presId="urn:microsoft.com/office/officeart/2005/8/layout/hierarchy3"/>
    <dgm:cxn modelId="{1305C696-5EF9-45DB-9692-6F5CB14FCD18}" srcId="{B3F56E7B-3DC9-4518-B935-5B136638EE0F}" destId="{DF0B0D7C-AF0C-4434-B7FC-5004557E99A3}" srcOrd="1" destOrd="0" parTransId="{C397411F-0A8C-429A-96F3-6024F7C0FA4F}" sibTransId="{7A33CCD1-D75D-49DA-BDF0-782254A70E95}"/>
    <dgm:cxn modelId="{A60484A1-BE5A-4979-8D47-08BD0F062637}" type="presOf" srcId="{B3F56E7B-3DC9-4518-B935-5B136638EE0F}" destId="{EC6D0267-A642-488C-8368-876598A180C9}" srcOrd="1" destOrd="0" presId="urn:microsoft.com/office/officeart/2005/8/layout/hierarchy3"/>
    <dgm:cxn modelId="{6ACEE6A7-F188-4C31-82B1-3FC241845020}" type="presOf" srcId="{B3F56E7B-3DC9-4518-B935-5B136638EE0F}" destId="{E0196DEF-D687-420B-9FCA-6C636DF756EB}" srcOrd="0" destOrd="0" presId="urn:microsoft.com/office/officeart/2005/8/layout/hierarchy3"/>
    <dgm:cxn modelId="{8AFAC9A9-8DAD-414D-A8F6-99CFDE4B75AE}" type="presOf" srcId="{C397411F-0A8C-429A-96F3-6024F7C0FA4F}" destId="{230CD435-7538-4C8D-A327-ED1373910E37}" srcOrd="0" destOrd="0" presId="urn:microsoft.com/office/officeart/2005/8/layout/hierarchy3"/>
    <dgm:cxn modelId="{15F8FFAC-DCDD-414C-9908-A39D6471F96A}" type="presOf" srcId="{7DA1F4DC-2726-48A0-8FF2-B3057EA50AD2}" destId="{FB77733A-8A8D-4587-9A3A-DE07C041031F}" srcOrd="0" destOrd="0" presId="urn:microsoft.com/office/officeart/2005/8/layout/hierarchy3"/>
    <dgm:cxn modelId="{433C71AF-6BD2-4D9D-80E0-F5CA76292722}" type="presOf" srcId="{AA9E8FE7-1022-4746-920F-AA1DB2734782}" destId="{ECC43449-17FC-4CFB-81E3-73F1BA3BBB7C}" srcOrd="0" destOrd="0" presId="urn:microsoft.com/office/officeart/2005/8/layout/hierarchy3"/>
    <dgm:cxn modelId="{DD3A7DBC-AD77-4A11-B059-708D0BBCAF7C}" srcId="{7F18A918-2911-4450-810A-3C067479C648}" destId="{AA9E8FE7-1022-4746-920F-AA1DB2734782}" srcOrd="1" destOrd="0" parTransId="{449B370F-6EBF-40C0-9B67-6E3B40D5689C}" sibTransId="{6CC33DC5-213C-41F1-B57B-3F64309AD172}"/>
    <dgm:cxn modelId="{9BB66BC2-4A3F-44A5-BC81-455AB68EA98F}" type="presOf" srcId="{4FEF6CFC-399D-4E49-828D-CA2D2CF2A313}" destId="{7F3CF014-600A-4A27-9A23-4412C59311EA}" srcOrd="0" destOrd="0" presId="urn:microsoft.com/office/officeart/2005/8/layout/hierarchy3"/>
    <dgm:cxn modelId="{CCCB58C3-8320-44E7-A31D-7B159008DAE8}" type="presOf" srcId="{6923ECC4-1F8B-4E47-844E-4BF64E6AFE53}" destId="{05CEBAB8-51AD-4E91-9DB2-D482F69A137A}" srcOrd="0" destOrd="0" presId="urn:microsoft.com/office/officeart/2005/8/layout/hierarchy3"/>
    <dgm:cxn modelId="{D1F035DA-0325-4179-BED6-660FEC3F1646}" type="presOf" srcId="{0CA312EA-93EA-4115-9ABB-08D476F2CC2F}" destId="{936D9BDC-5411-4E2D-8045-7022716BE485}" srcOrd="0" destOrd="0" presId="urn:microsoft.com/office/officeart/2005/8/layout/hierarchy3"/>
    <dgm:cxn modelId="{3D9B97FE-D30D-469F-A5FC-74905FEECE46}" srcId="{AA9E8FE7-1022-4746-920F-AA1DB2734782}" destId="{1C9D8269-4EBF-4546-A84E-F2EECC56D0CE}" srcOrd="3" destOrd="0" parTransId="{7DA1F4DC-2726-48A0-8FF2-B3057EA50AD2}" sibTransId="{E803703E-97F2-4735-B0B0-F7F7775672CB}"/>
    <dgm:cxn modelId="{533FAF8C-7B0A-4E25-8A7C-8DA666A3CD82}" type="presParOf" srcId="{789D996B-76E3-48A2-A4A1-C58C4E8FB4CB}" destId="{B548129E-55F7-4D15-A6F3-1B04A4C7316A}" srcOrd="0" destOrd="0" presId="urn:microsoft.com/office/officeart/2005/8/layout/hierarchy3"/>
    <dgm:cxn modelId="{2241BD1A-EFFC-4C05-982B-E11B87FDEA46}" type="presParOf" srcId="{B548129E-55F7-4D15-A6F3-1B04A4C7316A}" destId="{6EC8797B-CFAB-4380-B7F7-29ADBCE2C631}" srcOrd="0" destOrd="0" presId="urn:microsoft.com/office/officeart/2005/8/layout/hierarchy3"/>
    <dgm:cxn modelId="{4FD6892F-C51D-4A74-88D8-5479D90E9D3D}" type="presParOf" srcId="{6EC8797B-CFAB-4380-B7F7-29ADBCE2C631}" destId="{E0196DEF-D687-420B-9FCA-6C636DF756EB}" srcOrd="0" destOrd="0" presId="urn:microsoft.com/office/officeart/2005/8/layout/hierarchy3"/>
    <dgm:cxn modelId="{87A0609B-482A-4E16-9A36-54D807362309}" type="presParOf" srcId="{6EC8797B-CFAB-4380-B7F7-29ADBCE2C631}" destId="{EC6D0267-A642-488C-8368-876598A180C9}" srcOrd="1" destOrd="0" presId="urn:microsoft.com/office/officeart/2005/8/layout/hierarchy3"/>
    <dgm:cxn modelId="{F1B736DE-8360-43F0-BE2C-B0CAEDF4C275}" type="presParOf" srcId="{B548129E-55F7-4D15-A6F3-1B04A4C7316A}" destId="{C27BAF28-98AB-4F6C-8D67-B2E4C51F4120}" srcOrd="1" destOrd="0" presId="urn:microsoft.com/office/officeart/2005/8/layout/hierarchy3"/>
    <dgm:cxn modelId="{E1400F98-8FA5-40BA-82E8-C93415E5C915}" type="presParOf" srcId="{C27BAF28-98AB-4F6C-8D67-B2E4C51F4120}" destId="{7F3CF014-600A-4A27-9A23-4412C59311EA}" srcOrd="0" destOrd="0" presId="urn:microsoft.com/office/officeart/2005/8/layout/hierarchy3"/>
    <dgm:cxn modelId="{811CE295-A498-49F5-A03C-50CD6F3AB424}" type="presParOf" srcId="{C27BAF28-98AB-4F6C-8D67-B2E4C51F4120}" destId="{9E9E3615-AAE4-4B52-85A4-88772B88DF28}" srcOrd="1" destOrd="0" presId="urn:microsoft.com/office/officeart/2005/8/layout/hierarchy3"/>
    <dgm:cxn modelId="{6FEDF426-3E6E-460B-B47B-41EC497966C6}" type="presParOf" srcId="{C27BAF28-98AB-4F6C-8D67-B2E4C51F4120}" destId="{230CD435-7538-4C8D-A327-ED1373910E37}" srcOrd="2" destOrd="0" presId="urn:microsoft.com/office/officeart/2005/8/layout/hierarchy3"/>
    <dgm:cxn modelId="{CA361217-9F6D-409C-A18E-C221F98AF9ED}" type="presParOf" srcId="{C27BAF28-98AB-4F6C-8D67-B2E4C51F4120}" destId="{C3ECB0B2-550C-483D-A416-6B9177CADBF1}" srcOrd="3" destOrd="0" presId="urn:microsoft.com/office/officeart/2005/8/layout/hierarchy3"/>
    <dgm:cxn modelId="{629197B1-3A4A-43C4-A7A3-9A337F02ACDE}" type="presParOf" srcId="{789D996B-76E3-48A2-A4A1-C58C4E8FB4CB}" destId="{88EBC9A5-24B2-4EA5-9665-9063577B0816}" srcOrd="1" destOrd="0" presId="urn:microsoft.com/office/officeart/2005/8/layout/hierarchy3"/>
    <dgm:cxn modelId="{410979A9-E8D4-4077-AF51-2FE34318A100}" type="presParOf" srcId="{88EBC9A5-24B2-4EA5-9665-9063577B0816}" destId="{C34F0150-BB6E-45E2-9B72-DFF7C80E2D1A}" srcOrd="0" destOrd="0" presId="urn:microsoft.com/office/officeart/2005/8/layout/hierarchy3"/>
    <dgm:cxn modelId="{1521B7EC-477D-4BEF-82FD-19767192C827}" type="presParOf" srcId="{C34F0150-BB6E-45E2-9B72-DFF7C80E2D1A}" destId="{ECC43449-17FC-4CFB-81E3-73F1BA3BBB7C}" srcOrd="0" destOrd="0" presId="urn:microsoft.com/office/officeart/2005/8/layout/hierarchy3"/>
    <dgm:cxn modelId="{6BCA286C-B2EF-47D6-A25F-EB55F99F7CA9}" type="presParOf" srcId="{C34F0150-BB6E-45E2-9B72-DFF7C80E2D1A}" destId="{E7E3F3E7-225E-41D4-A02F-00E3EFF55A9F}" srcOrd="1" destOrd="0" presId="urn:microsoft.com/office/officeart/2005/8/layout/hierarchy3"/>
    <dgm:cxn modelId="{F3F5EFD7-5B49-42E2-B978-6D6219640F72}" type="presParOf" srcId="{88EBC9A5-24B2-4EA5-9665-9063577B0816}" destId="{DDD09E61-6BC7-4B6F-8CC3-203F4B80E52E}" srcOrd="1" destOrd="0" presId="urn:microsoft.com/office/officeart/2005/8/layout/hierarchy3"/>
    <dgm:cxn modelId="{4406CCB6-A8E0-4699-AA63-EA117700D27D}" type="presParOf" srcId="{DDD09E61-6BC7-4B6F-8CC3-203F4B80E52E}" destId="{47450CAD-B0AB-4976-83BB-803FED780A67}" srcOrd="0" destOrd="0" presId="urn:microsoft.com/office/officeart/2005/8/layout/hierarchy3"/>
    <dgm:cxn modelId="{836830F0-CF1D-4BF2-8DB5-033E0B0EF012}" type="presParOf" srcId="{DDD09E61-6BC7-4B6F-8CC3-203F4B80E52E}" destId="{8C35B011-D03E-42BB-92E7-FAFD9E63C574}" srcOrd="1" destOrd="0" presId="urn:microsoft.com/office/officeart/2005/8/layout/hierarchy3"/>
    <dgm:cxn modelId="{14624654-933D-4004-A966-66C38812B1B5}" type="presParOf" srcId="{DDD09E61-6BC7-4B6F-8CC3-203F4B80E52E}" destId="{04B33249-7D80-4B95-95BB-27F901C93B82}" srcOrd="2" destOrd="0" presId="urn:microsoft.com/office/officeart/2005/8/layout/hierarchy3"/>
    <dgm:cxn modelId="{B1BF726C-00A1-4F08-98E4-F850EC288CF3}" type="presParOf" srcId="{DDD09E61-6BC7-4B6F-8CC3-203F4B80E52E}" destId="{936D9BDC-5411-4E2D-8045-7022716BE485}" srcOrd="3" destOrd="0" presId="urn:microsoft.com/office/officeart/2005/8/layout/hierarchy3"/>
    <dgm:cxn modelId="{62EFA88B-C091-49DD-81CD-9D561B262037}" type="presParOf" srcId="{DDD09E61-6BC7-4B6F-8CC3-203F4B80E52E}" destId="{D4F07D55-1BB7-42C1-8729-342DB3835F42}" srcOrd="4" destOrd="0" presId="urn:microsoft.com/office/officeart/2005/8/layout/hierarchy3"/>
    <dgm:cxn modelId="{73F02FCC-3696-4809-95FA-F5751CFACF51}" type="presParOf" srcId="{DDD09E61-6BC7-4B6F-8CC3-203F4B80E52E}" destId="{05CEBAB8-51AD-4E91-9DB2-D482F69A137A}" srcOrd="5" destOrd="0" presId="urn:microsoft.com/office/officeart/2005/8/layout/hierarchy3"/>
    <dgm:cxn modelId="{F897D275-E232-4D51-B2B5-002BF89852D0}" type="presParOf" srcId="{DDD09E61-6BC7-4B6F-8CC3-203F4B80E52E}" destId="{FB77733A-8A8D-4587-9A3A-DE07C041031F}" srcOrd="6" destOrd="0" presId="urn:microsoft.com/office/officeart/2005/8/layout/hierarchy3"/>
    <dgm:cxn modelId="{4F379B41-92A6-4A8C-98CD-E4C1AD75FAFB}" type="presParOf" srcId="{DDD09E61-6BC7-4B6F-8CC3-203F4B80E52E}" destId="{5843DC31-CB76-4D5E-90E6-C7E264C209D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96DEF-D687-420B-9FCA-6C636DF756EB}">
      <dsp:nvSpPr>
        <dsp:cNvPr id="0" name=""/>
        <dsp:cNvSpPr/>
      </dsp:nvSpPr>
      <dsp:spPr>
        <a:xfrm>
          <a:off x="3234069" y="0"/>
          <a:ext cx="1461078" cy="73053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l-GR" sz="2800" kern="1200" dirty="0"/>
            <a:t>Χρόνος </a:t>
          </a:r>
          <a:endParaRPr lang="en-US" sz="2800" kern="1200" dirty="0"/>
        </a:p>
      </dsp:txBody>
      <dsp:txXfrm>
        <a:off x="3255466" y="21397"/>
        <a:ext cx="1418284" cy="687745"/>
      </dsp:txXfrm>
    </dsp:sp>
    <dsp:sp modelId="{7F3CF014-600A-4A27-9A23-4412C59311EA}">
      <dsp:nvSpPr>
        <dsp:cNvPr id="0" name=""/>
        <dsp:cNvSpPr/>
      </dsp:nvSpPr>
      <dsp:spPr>
        <a:xfrm>
          <a:off x="3380177" y="730539"/>
          <a:ext cx="183347" cy="589545"/>
        </a:xfrm>
        <a:custGeom>
          <a:avLst/>
          <a:gdLst/>
          <a:ahLst/>
          <a:cxnLst/>
          <a:rect l="0" t="0" r="0" b="0"/>
          <a:pathLst>
            <a:path>
              <a:moveTo>
                <a:pt x="0" y="0"/>
              </a:moveTo>
              <a:lnTo>
                <a:pt x="0" y="589545"/>
              </a:lnTo>
              <a:lnTo>
                <a:pt x="183347" y="589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9E3615-AAE4-4B52-85A4-88772B88DF28}">
      <dsp:nvSpPr>
        <dsp:cNvPr id="0" name=""/>
        <dsp:cNvSpPr/>
      </dsp:nvSpPr>
      <dsp:spPr>
        <a:xfrm>
          <a:off x="3563525" y="915778"/>
          <a:ext cx="1386797" cy="8086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l-GR" sz="2800" kern="1200" dirty="0"/>
            <a:t>Οξύς</a:t>
          </a:r>
          <a:endParaRPr lang="en-US" sz="2800" kern="1200" dirty="0"/>
        </a:p>
      </dsp:txBody>
      <dsp:txXfrm>
        <a:off x="3587208" y="939461"/>
        <a:ext cx="1339431" cy="761245"/>
      </dsp:txXfrm>
    </dsp:sp>
    <dsp:sp modelId="{230CD435-7538-4C8D-A327-ED1373910E37}">
      <dsp:nvSpPr>
        <dsp:cNvPr id="0" name=""/>
        <dsp:cNvSpPr/>
      </dsp:nvSpPr>
      <dsp:spPr>
        <a:xfrm>
          <a:off x="3380177" y="730539"/>
          <a:ext cx="239932" cy="1589967"/>
        </a:xfrm>
        <a:custGeom>
          <a:avLst/>
          <a:gdLst/>
          <a:ahLst/>
          <a:cxnLst/>
          <a:rect l="0" t="0" r="0" b="0"/>
          <a:pathLst>
            <a:path>
              <a:moveTo>
                <a:pt x="0" y="0"/>
              </a:moveTo>
              <a:lnTo>
                <a:pt x="0" y="1589967"/>
              </a:lnTo>
              <a:lnTo>
                <a:pt x="239932" y="15899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ECB0B2-550C-483D-A416-6B9177CADBF1}">
      <dsp:nvSpPr>
        <dsp:cNvPr id="0" name=""/>
        <dsp:cNvSpPr/>
      </dsp:nvSpPr>
      <dsp:spPr>
        <a:xfrm>
          <a:off x="3620109" y="1916200"/>
          <a:ext cx="1319692" cy="8086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l-GR" sz="2800" kern="1200" dirty="0"/>
            <a:t>Χρόνιος</a:t>
          </a:r>
          <a:endParaRPr lang="en-US" sz="2800" kern="1200" dirty="0"/>
        </a:p>
      </dsp:txBody>
      <dsp:txXfrm>
        <a:off x="3643792" y="1939883"/>
        <a:ext cx="1272326" cy="761245"/>
      </dsp:txXfrm>
    </dsp:sp>
    <dsp:sp modelId="{ECC43449-17FC-4CFB-81E3-73F1BA3BBB7C}">
      <dsp:nvSpPr>
        <dsp:cNvPr id="0" name=""/>
        <dsp:cNvSpPr/>
      </dsp:nvSpPr>
      <dsp:spPr>
        <a:xfrm>
          <a:off x="5278352" y="2823"/>
          <a:ext cx="2368627" cy="106889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l-GR" sz="2400" b="0" i="0" u="none" kern="1200" dirty="0"/>
            <a:t>Παθοφυσιολογία</a:t>
          </a:r>
          <a:endParaRPr lang="en-US" sz="2400" b="0" i="0" u="none" kern="1200" dirty="0"/>
        </a:p>
      </dsp:txBody>
      <dsp:txXfrm>
        <a:off x="5309659" y="34130"/>
        <a:ext cx="2306013" cy="1006281"/>
      </dsp:txXfrm>
    </dsp:sp>
    <dsp:sp modelId="{47450CAD-B0AB-4976-83BB-803FED780A67}">
      <dsp:nvSpPr>
        <dsp:cNvPr id="0" name=""/>
        <dsp:cNvSpPr/>
      </dsp:nvSpPr>
      <dsp:spPr>
        <a:xfrm>
          <a:off x="5515214" y="1071719"/>
          <a:ext cx="236862" cy="606643"/>
        </a:xfrm>
        <a:custGeom>
          <a:avLst/>
          <a:gdLst/>
          <a:ahLst/>
          <a:cxnLst/>
          <a:rect l="0" t="0" r="0" b="0"/>
          <a:pathLst>
            <a:path>
              <a:moveTo>
                <a:pt x="0" y="0"/>
              </a:moveTo>
              <a:lnTo>
                <a:pt x="0" y="606643"/>
              </a:lnTo>
              <a:lnTo>
                <a:pt x="236862" y="6066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5B011-D03E-42BB-92E7-FAFD9E63C574}">
      <dsp:nvSpPr>
        <dsp:cNvPr id="0" name=""/>
        <dsp:cNvSpPr/>
      </dsp:nvSpPr>
      <dsp:spPr>
        <a:xfrm>
          <a:off x="5752077" y="1254354"/>
          <a:ext cx="1391589" cy="8480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Φυσιολογικό-Αλγαισθητικό</a:t>
          </a:r>
          <a:endParaRPr lang="en-US" sz="1400" kern="1200" dirty="0"/>
        </a:p>
      </dsp:txBody>
      <dsp:txXfrm>
        <a:off x="5776915" y="1279192"/>
        <a:ext cx="1341913" cy="798341"/>
      </dsp:txXfrm>
    </dsp:sp>
    <dsp:sp modelId="{04B33249-7D80-4B95-95BB-27F901C93B82}">
      <dsp:nvSpPr>
        <dsp:cNvPr id="0" name=""/>
        <dsp:cNvSpPr/>
      </dsp:nvSpPr>
      <dsp:spPr>
        <a:xfrm>
          <a:off x="5515214" y="1071719"/>
          <a:ext cx="236862" cy="1637295"/>
        </a:xfrm>
        <a:custGeom>
          <a:avLst/>
          <a:gdLst/>
          <a:ahLst/>
          <a:cxnLst/>
          <a:rect l="0" t="0" r="0" b="0"/>
          <a:pathLst>
            <a:path>
              <a:moveTo>
                <a:pt x="0" y="0"/>
              </a:moveTo>
              <a:lnTo>
                <a:pt x="0" y="1637295"/>
              </a:lnTo>
              <a:lnTo>
                <a:pt x="236862" y="1637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6D9BDC-5411-4E2D-8045-7022716BE485}">
      <dsp:nvSpPr>
        <dsp:cNvPr id="0" name=""/>
        <dsp:cNvSpPr/>
      </dsp:nvSpPr>
      <dsp:spPr>
        <a:xfrm>
          <a:off x="5752077" y="2285006"/>
          <a:ext cx="1391589" cy="8480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Παθολογικό-Νευροπαθητικό</a:t>
          </a:r>
          <a:endParaRPr lang="en-US" sz="1400" kern="1200" dirty="0"/>
        </a:p>
      </dsp:txBody>
      <dsp:txXfrm>
        <a:off x="5776915" y="2309844"/>
        <a:ext cx="1341913" cy="798341"/>
      </dsp:txXfrm>
    </dsp:sp>
    <dsp:sp modelId="{D4F07D55-1BB7-42C1-8729-342DB3835F42}">
      <dsp:nvSpPr>
        <dsp:cNvPr id="0" name=""/>
        <dsp:cNvSpPr/>
      </dsp:nvSpPr>
      <dsp:spPr>
        <a:xfrm>
          <a:off x="5515214" y="1071719"/>
          <a:ext cx="236862" cy="2667947"/>
        </a:xfrm>
        <a:custGeom>
          <a:avLst/>
          <a:gdLst/>
          <a:ahLst/>
          <a:cxnLst/>
          <a:rect l="0" t="0" r="0" b="0"/>
          <a:pathLst>
            <a:path>
              <a:moveTo>
                <a:pt x="0" y="0"/>
              </a:moveTo>
              <a:lnTo>
                <a:pt x="0" y="2667947"/>
              </a:lnTo>
              <a:lnTo>
                <a:pt x="236862" y="2667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CEBAB8-51AD-4E91-9DB2-D482F69A137A}">
      <dsp:nvSpPr>
        <dsp:cNvPr id="0" name=""/>
        <dsp:cNvSpPr/>
      </dsp:nvSpPr>
      <dsp:spPr>
        <a:xfrm>
          <a:off x="5752077" y="3315658"/>
          <a:ext cx="1391589" cy="8480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Ψυχογενή</a:t>
          </a:r>
          <a:endParaRPr lang="en-US" sz="1400" kern="1200" dirty="0"/>
        </a:p>
      </dsp:txBody>
      <dsp:txXfrm>
        <a:off x="5776915" y="3340496"/>
        <a:ext cx="1341913" cy="798341"/>
      </dsp:txXfrm>
    </dsp:sp>
    <dsp:sp modelId="{FB77733A-8A8D-4587-9A3A-DE07C041031F}">
      <dsp:nvSpPr>
        <dsp:cNvPr id="0" name=""/>
        <dsp:cNvSpPr/>
      </dsp:nvSpPr>
      <dsp:spPr>
        <a:xfrm>
          <a:off x="5515214" y="1071719"/>
          <a:ext cx="236862" cy="3698599"/>
        </a:xfrm>
        <a:custGeom>
          <a:avLst/>
          <a:gdLst/>
          <a:ahLst/>
          <a:cxnLst/>
          <a:rect l="0" t="0" r="0" b="0"/>
          <a:pathLst>
            <a:path>
              <a:moveTo>
                <a:pt x="0" y="0"/>
              </a:moveTo>
              <a:lnTo>
                <a:pt x="0" y="3698599"/>
              </a:lnTo>
              <a:lnTo>
                <a:pt x="236862" y="3698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43DC31-CB76-4D5E-90E6-C7E264C209DF}">
      <dsp:nvSpPr>
        <dsp:cNvPr id="0" name=""/>
        <dsp:cNvSpPr/>
      </dsp:nvSpPr>
      <dsp:spPr>
        <a:xfrm>
          <a:off x="5752077" y="4346310"/>
          <a:ext cx="1391589" cy="8480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Καρκινικό</a:t>
          </a:r>
          <a:endParaRPr lang="en-US" sz="1400" kern="1200" dirty="0"/>
        </a:p>
      </dsp:txBody>
      <dsp:txXfrm>
        <a:off x="5776915" y="4371148"/>
        <a:ext cx="1341913" cy="7983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E334-FB60-DC2C-382A-41053EEBBC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BDD09D-AE6B-8B6E-A65A-3C701B9509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2A451-2016-075E-326A-1BB5720CDB8D}"/>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5" name="Footer Placeholder 4">
            <a:extLst>
              <a:ext uri="{FF2B5EF4-FFF2-40B4-BE49-F238E27FC236}">
                <a16:creationId xmlns:a16="http://schemas.microsoft.com/office/drawing/2014/main" id="{3593CB6D-09CD-5BE4-4BF9-3F2A3E7F6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568D8-A227-0E55-FC0F-533970D9E262}"/>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291505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4C1C-204B-45C7-0233-8F9C6CF772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9C594-C1E0-8C0D-D1BB-CB44C2089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1250B-9377-E3C8-0CC8-85ED4D73DB9F}"/>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5" name="Footer Placeholder 4">
            <a:extLst>
              <a:ext uri="{FF2B5EF4-FFF2-40B4-BE49-F238E27FC236}">
                <a16:creationId xmlns:a16="http://schemas.microsoft.com/office/drawing/2014/main" id="{0425FC75-6DB4-8596-C167-5A3E81922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D541E-607D-1F06-3D2B-A37B867E9306}"/>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166979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562DC2-5AB6-ACD7-439D-105ED979D6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24378D-EE52-B018-DA51-F9DF5B2D56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750DB-DDB7-7100-8EBD-2079A19F805A}"/>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5" name="Footer Placeholder 4">
            <a:extLst>
              <a:ext uri="{FF2B5EF4-FFF2-40B4-BE49-F238E27FC236}">
                <a16:creationId xmlns:a16="http://schemas.microsoft.com/office/drawing/2014/main" id="{491BDDA1-1C5B-4788-2FFB-F1C872530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27BD2-841B-B1C1-C21B-9EB32F7C2497}"/>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248207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3776-6B8E-142E-21C5-50CA9CD60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367E2-F0B8-11FC-6CFD-86F14C180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57408-6343-9861-1BB2-C6ADAE96E5EF}"/>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5" name="Footer Placeholder 4">
            <a:extLst>
              <a:ext uri="{FF2B5EF4-FFF2-40B4-BE49-F238E27FC236}">
                <a16:creationId xmlns:a16="http://schemas.microsoft.com/office/drawing/2014/main" id="{68D62E97-4615-13B7-36C5-F7155B5E3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B7557-F2EE-C482-E721-89BAF4FBBF58}"/>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23369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87E2-50A3-6711-384B-D883A8D7A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F996E4-720F-9345-B921-7D920F402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E1DEF-223E-8FC6-C43F-FD0F352A1CDE}"/>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5" name="Footer Placeholder 4">
            <a:extLst>
              <a:ext uri="{FF2B5EF4-FFF2-40B4-BE49-F238E27FC236}">
                <a16:creationId xmlns:a16="http://schemas.microsoft.com/office/drawing/2014/main" id="{C5CF1E3F-F49F-6703-569F-1A1B0CCFA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17A51-BED2-1C10-CEF4-C3B762AEFB27}"/>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347062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1AF7-9574-4614-A628-4010F0D64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1168E-B97B-15F3-5770-FDDEFD953E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16882-1EC3-77D9-F678-F0A8F0F5A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ADBFB-73B1-22DB-E437-6D240616EFC8}"/>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6" name="Footer Placeholder 5">
            <a:extLst>
              <a:ext uri="{FF2B5EF4-FFF2-40B4-BE49-F238E27FC236}">
                <a16:creationId xmlns:a16="http://schemas.microsoft.com/office/drawing/2014/main" id="{0FFAF119-CF0D-2D38-1697-BFAD0E57F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6C80E-D172-AA1F-9AD9-3AB0168A420B}"/>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150465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3E04-F6EB-28EA-5430-3B5B3622A2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85914-D347-7BB5-1057-8BA1B69A8F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8299AD-2145-43F4-A288-999A8530DA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0776B-216A-A20F-1FB7-881E73F9E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DF02F3-DEBA-7098-5B7F-B1D26650B2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B18D0A-EF28-697B-A75A-A577FE72A58D}"/>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8" name="Footer Placeholder 7">
            <a:extLst>
              <a:ext uri="{FF2B5EF4-FFF2-40B4-BE49-F238E27FC236}">
                <a16:creationId xmlns:a16="http://schemas.microsoft.com/office/drawing/2014/main" id="{44F40D7A-9C83-E4ED-BF8E-09B57F345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B83ACB-731A-DDD1-93F7-109E8FD4E289}"/>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187202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8E23-947C-AD2F-5203-608C08A381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DE7EF0-04E1-6ADE-D3EE-0A268CFF835D}"/>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4" name="Footer Placeholder 3">
            <a:extLst>
              <a:ext uri="{FF2B5EF4-FFF2-40B4-BE49-F238E27FC236}">
                <a16:creationId xmlns:a16="http://schemas.microsoft.com/office/drawing/2014/main" id="{EFC3411C-BB07-E2FE-D71C-EF4BAEBB63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5728D1-F93D-7CE4-2B42-5EABFD1F62F9}"/>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5075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04675-17D5-7080-38F1-E611D8804D2D}"/>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3" name="Footer Placeholder 2">
            <a:extLst>
              <a:ext uri="{FF2B5EF4-FFF2-40B4-BE49-F238E27FC236}">
                <a16:creationId xmlns:a16="http://schemas.microsoft.com/office/drawing/2014/main" id="{DA932861-CAB6-6EC9-E857-49D00EA7B7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6C448-ECF4-1E89-E064-3347B104918D}"/>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9628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7F20-9906-27CE-5F1C-668D3733E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6A590-04C2-E3B0-F18E-6EF3608C2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CAA56-A172-864D-2576-23595B433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3577B-1259-C28B-1F08-700CC862C2DB}"/>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6" name="Footer Placeholder 5">
            <a:extLst>
              <a:ext uri="{FF2B5EF4-FFF2-40B4-BE49-F238E27FC236}">
                <a16:creationId xmlns:a16="http://schemas.microsoft.com/office/drawing/2014/main" id="{CF67E009-3291-7CC0-7158-DEB4353B1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16456-6350-2DB9-1C5C-52028877712F}"/>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423713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10C5-1E7F-F965-251B-6B5E6A608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256147-D337-5EEC-51D9-8C6D7408B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A43EC-D045-315F-4640-DE0E3F421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93F49-2069-FC22-5EC1-101D6C70A2F1}"/>
              </a:ext>
            </a:extLst>
          </p:cNvPr>
          <p:cNvSpPr>
            <a:spLocks noGrp="1"/>
          </p:cNvSpPr>
          <p:nvPr>
            <p:ph type="dt" sz="half" idx="10"/>
          </p:nvPr>
        </p:nvSpPr>
        <p:spPr/>
        <p:txBody>
          <a:bodyPr/>
          <a:lstStyle/>
          <a:p>
            <a:fld id="{A53EF220-66B8-4811-BEFA-39DDEA0BBA09}" type="datetimeFigureOut">
              <a:rPr lang="en-US" smtClean="0"/>
              <a:t>9/22/2023</a:t>
            </a:fld>
            <a:endParaRPr lang="en-US"/>
          </a:p>
        </p:txBody>
      </p:sp>
      <p:sp>
        <p:nvSpPr>
          <p:cNvPr id="6" name="Footer Placeholder 5">
            <a:extLst>
              <a:ext uri="{FF2B5EF4-FFF2-40B4-BE49-F238E27FC236}">
                <a16:creationId xmlns:a16="http://schemas.microsoft.com/office/drawing/2014/main" id="{606035A4-1CAC-151B-1E97-CDFF8DB05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40DA9-945C-48DC-0A18-6B69348C17DA}"/>
              </a:ext>
            </a:extLst>
          </p:cNvPr>
          <p:cNvSpPr>
            <a:spLocks noGrp="1"/>
          </p:cNvSpPr>
          <p:nvPr>
            <p:ph type="sldNum" sz="quarter" idx="12"/>
          </p:nvPr>
        </p:nvSpPr>
        <p:spPr/>
        <p:txBody>
          <a:bodyPr/>
          <a:lstStyle/>
          <a:p>
            <a:fld id="{64C69169-6CAB-4ECA-8136-21505BA1CF01}" type="slidenum">
              <a:rPr lang="en-US" smtClean="0"/>
              <a:t>‹#›</a:t>
            </a:fld>
            <a:endParaRPr lang="en-US"/>
          </a:p>
        </p:txBody>
      </p:sp>
    </p:spTree>
    <p:extLst>
      <p:ext uri="{BB962C8B-B14F-4D97-AF65-F5344CB8AC3E}">
        <p14:creationId xmlns:p14="http://schemas.microsoft.com/office/powerpoint/2010/main" val="112589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0A487D-BAA3-5C8D-FA03-EF5B87FFE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7C279-1A6D-8713-E0FF-B0D288D38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91167-B02F-73C0-7CAA-18E582FF1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EF220-66B8-4811-BEFA-39DDEA0BBA09}" type="datetimeFigureOut">
              <a:rPr lang="en-US" smtClean="0"/>
              <a:t>9/22/2023</a:t>
            </a:fld>
            <a:endParaRPr lang="en-US"/>
          </a:p>
        </p:txBody>
      </p:sp>
      <p:sp>
        <p:nvSpPr>
          <p:cNvPr id="5" name="Footer Placeholder 4">
            <a:extLst>
              <a:ext uri="{FF2B5EF4-FFF2-40B4-BE49-F238E27FC236}">
                <a16:creationId xmlns:a16="http://schemas.microsoft.com/office/drawing/2014/main" id="{4D0FED98-950A-41BD-2FA5-0927CD003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564DAA-2A7E-79A8-341B-318A50F0A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69169-6CAB-4ECA-8136-21505BA1CF01}" type="slidenum">
              <a:rPr lang="en-US" smtClean="0"/>
              <a:t>‹#›</a:t>
            </a:fld>
            <a:endParaRPr lang="en-US"/>
          </a:p>
        </p:txBody>
      </p:sp>
    </p:spTree>
    <p:extLst>
      <p:ext uri="{BB962C8B-B14F-4D97-AF65-F5344CB8AC3E}">
        <p14:creationId xmlns:p14="http://schemas.microsoft.com/office/powerpoint/2010/main" val="2848717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pinimg.com/564x/71/73/18/717318651e92d975b0a20d62cc203cb0.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ews.mit.edu/2019/detecting-pain-levels-brain-signals-09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sciencedirect.com/science/article/abs/pii/B978012820589100029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yoclinic.org/tests-procedures/pet-scan/about/pac-2038507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images/search?view=detailV2&amp;ccid=oRm0RLXO&amp;id=0887A54E04C7BDF952728F1C44406AC8B4FB3FC0&amp;thid=OIP.oRm0RLXOl99x72zHeFJ6vAHaFj&amp;mediaurl=https%3a%2f%2fwww.iatropedia.gr%2fwp-content%2fuploads%2f2019n%2f01%2fpet-scan.jpg&amp;cdnurl=https%3a%2f%2fth.bing.com%2fth%2fid%2fR.a119b444b5ce97df71ef6cc778527abc%3frik%3dwD%252f7tMhqQEQcjw%26pid%3dImgRaw%26r%3d0&amp;exph=900&amp;expw=1200&amp;q=pet+scan&amp;simid=608042201452794906&amp;FORM=IRPRST&amp;ck=983223D2D3FEE47AC04C5267C741987A&amp;selectedIndex=9&amp;ajaxhist=0&amp;ajaxserp=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l.wikipedia.org/wiki/%CE%97%CE%BB%CE%B5%CE%BA%CF%84%CF%81%CE%BF%CE%B5%CE%B3%CE%BA%CE%B5%CF%86%CE%B1%CE%BB%CE%BF%CE%B3%CF%81%CE%AC%CF%86%CE%B7%CE%BC%CE%B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wikipedia.org/wiki/%CE%97%CE%BB%CE%B5%CE%BA%CF%84%CF%81%CE%BF%CE%B5%CE%B3%CE%BA%CE%B5%CF%86%CE%B1%CE%BB%CE%BF%CE%B3%CF%81%CE%AC%CF%86%CE%B7%CE%BC%CE%B1"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ubmed.ncbi.nlm.nih.gov/3422612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journals.physiology.org/doi/full/10.1152/jn.00530.202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Dolorimet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lectrodermal_activit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Functional_imag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i.org/10.1016/b978-0-12-820589-1.00029-4" TargetMode="External"/><Relationship Id="rId3" Type="http://schemas.openxmlformats.org/officeDocument/2006/relationships/hyperlink" Target="https://el.wikipedia.org/wiki/%CE%A0%CF%8C%CE%BD%CE%BF%CF%82" TargetMode="External"/><Relationship Id="rId7" Type="http://schemas.openxmlformats.org/officeDocument/2006/relationships/hyperlink" Target="https://doi.org/10.3389/fpain.2022.76412" TargetMode="External"/><Relationship Id="rId2" Type="http://schemas.openxmlformats.org/officeDocument/2006/relationships/hyperlink" Target="https://doi.org/10.1016/j.pharmthera.2019.02.004" TargetMode="External"/><Relationship Id="rId1" Type="http://schemas.openxmlformats.org/officeDocument/2006/relationships/slideLayout" Target="../slideLayouts/slideLayout2.xml"/><Relationship Id="rId6" Type="http://schemas.openxmlformats.org/officeDocument/2006/relationships/hyperlink" Target="https://doi.org/10.1109/tbme.2021.306521" TargetMode="External"/><Relationship Id="rId11" Type="http://schemas.openxmlformats.org/officeDocument/2006/relationships/hyperlink" Target="https://doi.org/10.1152/jn.00530.2020" TargetMode="External"/><Relationship Id="rId5" Type="http://schemas.openxmlformats.org/officeDocument/2006/relationships/hyperlink" Target="http://d-scholarship.pitt.edu/33528/#:~:text=Due%20to%20noninvasiveness%20and%20portability%20of%20EDA%20measurement,and%20objectively%20identify%20the%20pain%20levels%20of%20patients" TargetMode="External"/><Relationship Id="rId10" Type="http://schemas.openxmlformats.org/officeDocument/2006/relationships/hyperlink" Target="https://doi.org/10.1016/j.clinph.2021.05.02" TargetMode="External"/><Relationship Id="rId4" Type="http://schemas.openxmlformats.org/officeDocument/2006/relationships/hyperlink" Target="https://en.wikipedia.org/wiki/Electrodermal_activity" TargetMode="External"/><Relationship Id="rId9" Type="http://schemas.openxmlformats.org/officeDocument/2006/relationships/hyperlink" Target="https://www.mayoclinic.org/tests-procedures/pet-scan/about/pac-20385078"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C%CE%AD%CE%B8%CE%BF%CE%B4%CE%BF%CE%B9_%CE%B1%CE%BE%CE%B9%CE%BF%CE%BB%CF%8C%CE%B3%CE%B7%CF%83%CE%B7%CF%82_%CF%84%CE%BF%CF%85_%CF%80%CF%8C%CE%BD%CE%BF%CF%85"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unctional_magnetic_resonance_imaging" TargetMode="External"/><Relationship Id="rId2" Type="http://schemas.openxmlformats.org/officeDocument/2006/relationships/hyperlink" Target="https://www.ncbi.nlm.nih.gov/pmc/articles/PMC501943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7C72CEA-6688-B95E-9E43-62BDA99BA8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3529" b="-2"/>
          <a:stretch/>
        </p:blipFill>
        <p:spPr bwMode="auto">
          <a:xfrm>
            <a:off x="3590162" y="0"/>
            <a:ext cx="8668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D1F7B5-30B2-A854-1AAA-A6300DDE18DE}"/>
              </a:ext>
            </a:extLst>
          </p:cNvPr>
          <p:cNvSpPr>
            <a:spLocks noGrp="1"/>
          </p:cNvSpPr>
          <p:nvPr>
            <p:ph type="ctrTitle"/>
          </p:nvPr>
        </p:nvSpPr>
        <p:spPr>
          <a:xfrm>
            <a:off x="477981" y="1122363"/>
            <a:ext cx="4023360" cy="3204134"/>
          </a:xfrm>
        </p:spPr>
        <p:txBody>
          <a:bodyPr anchor="b">
            <a:normAutofit/>
          </a:bodyPr>
          <a:lstStyle/>
          <a:p>
            <a:pPr algn="l"/>
            <a:r>
              <a:rPr lang="el-GR" sz="4800" b="1" i="1" u="sng" dirty="0">
                <a:effectLst>
                  <a:outerShdw blurRad="38100" dist="38100" dir="2700000" algn="tl">
                    <a:srgbClr val="000000">
                      <a:alpha val="43137"/>
                    </a:srgbClr>
                  </a:outerShdw>
                </a:effectLst>
              </a:rPr>
              <a:t>Αντικειμενική αξιολόγηση του πόνου</a:t>
            </a:r>
            <a:br>
              <a:rPr lang="en-US" sz="4800" dirty="0"/>
            </a:br>
            <a:endParaRPr lang="en-US" sz="4800" dirty="0"/>
          </a:p>
        </p:txBody>
      </p:sp>
      <p:sp>
        <p:nvSpPr>
          <p:cNvPr id="3" name="Subtitle 2">
            <a:extLst>
              <a:ext uri="{FF2B5EF4-FFF2-40B4-BE49-F238E27FC236}">
                <a16:creationId xmlns:a16="http://schemas.microsoft.com/office/drawing/2014/main" id="{90832115-178B-4D17-6AD0-FF52B9752F13}"/>
              </a:ext>
            </a:extLst>
          </p:cNvPr>
          <p:cNvSpPr>
            <a:spLocks noGrp="1"/>
          </p:cNvSpPr>
          <p:nvPr>
            <p:ph type="subTitle" idx="1"/>
          </p:nvPr>
        </p:nvSpPr>
        <p:spPr>
          <a:xfrm>
            <a:off x="477980" y="4872922"/>
            <a:ext cx="4023359" cy="1208141"/>
          </a:xfrm>
        </p:spPr>
        <p:txBody>
          <a:bodyPr>
            <a:normAutofit/>
          </a:bodyPr>
          <a:lstStyle/>
          <a:p>
            <a:pPr algn="l"/>
            <a:r>
              <a:rPr lang="el-GR" sz="2000" i="1" dirty="0"/>
              <a:t>Σταθοπούλου Δήμητρα</a:t>
            </a:r>
            <a:endParaRPr lang="en-US" sz="2000" i="1" dirty="0"/>
          </a:p>
        </p:txBody>
      </p:sp>
      <p:sp>
        <p:nvSpPr>
          <p:cNvPr id="1051" name="Rectangle 10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8" name="Rectangle 10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90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3D8F-1D63-FBF0-73C5-52D887B0031E}"/>
              </a:ext>
            </a:extLst>
          </p:cNvPr>
          <p:cNvSpPr>
            <a:spLocks noGrp="1"/>
          </p:cNvSpPr>
          <p:nvPr>
            <p:ph type="title"/>
          </p:nvPr>
        </p:nvSpPr>
        <p:spPr>
          <a:xfrm>
            <a:off x="2071396" y="1698171"/>
            <a:ext cx="7455160" cy="1259632"/>
          </a:xfrm>
        </p:spPr>
        <p:txBody>
          <a:bodyPr/>
          <a:lstStyle/>
          <a:p>
            <a:endParaRPr lang="en-US" dirty="0"/>
          </a:p>
        </p:txBody>
      </p:sp>
      <p:sp>
        <p:nvSpPr>
          <p:cNvPr id="3" name="Content Placeholder 2">
            <a:extLst>
              <a:ext uri="{FF2B5EF4-FFF2-40B4-BE49-F238E27FC236}">
                <a16:creationId xmlns:a16="http://schemas.microsoft.com/office/drawing/2014/main" id="{667FFEB9-DEB0-DA6B-B7FB-1472A59336AD}"/>
              </a:ext>
            </a:extLst>
          </p:cNvPr>
          <p:cNvSpPr>
            <a:spLocks noGrp="1"/>
          </p:cNvSpPr>
          <p:nvPr>
            <p:ph idx="1"/>
          </p:nvPr>
        </p:nvSpPr>
        <p:spPr>
          <a:xfrm>
            <a:off x="147735" y="1528892"/>
            <a:ext cx="10654004" cy="5032376"/>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pt-BR" sz="1400" dirty="0"/>
          </a:p>
          <a:p>
            <a:pPr marL="0" indent="0">
              <a:buNone/>
            </a:pPr>
            <a:endParaRPr lang="pt-BR" sz="1400" dirty="0"/>
          </a:p>
          <a:p>
            <a:pPr marL="0" indent="0">
              <a:buNone/>
            </a:pPr>
            <a:r>
              <a:rPr lang="pt-BR" sz="1400" dirty="0">
                <a:hlinkClick r:id="rId2"/>
              </a:rPr>
              <a:t>717318651e92d975b0a20d62cc203cb0.jpg (563×378) (pinimg.com</a:t>
            </a:r>
            <a:endParaRPr lang="pt-BR" sz="1400" dirty="0"/>
          </a:p>
        </p:txBody>
      </p:sp>
      <p:pic>
        <p:nvPicPr>
          <p:cNvPr id="5" name="Picture 4">
            <a:extLst>
              <a:ext uri="{FF2B5EF4-FFF2-40B4-BE49-F238E27FC236}">
                <a16:creationId xmlns:a16="http://schemas.microsoft.com/office/drawing/2014/main" id="{08C9244D-835E-76DC-492C-6AD9EA46E50D}"/>
              </a:ext>
            </a:extLst>
          </p:cNvPr>
          <p:cNvPicPr>
            <a:picLocks noChangeAspect="1"/>
          </p:cNvPicPr>
          <p:nvPr/>
        </p:nvPicPr>
        <p:blipFill>
          <a:blip r:embed="rId3"/>
          <a:stretch>
            <a:fillRect/>
          </a:stretch>
        </p:blipFill>
        <p:spPr>
          <a:xfrm>
            <a:off x="1873016" y="1111112"/>
            <a:ext cx="8075856" cy="4635776"/>
          </a:xfrm>
          <a:prstGeom prst="rect">
            <a:avLst/>
          </a:prstGeom>
        </p:spPr>
      </p:pic>
    </p:spTree>
    <p:extLst>
      <p:ext uri="{BB962C8B-B14F-4D97-AF65-F5344CB8AC3E}">
        <p14:creationId xmlns:p14="http://schemas.microsoft.com/office/powerpoint/2010/main" val="43259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Σταγόνες λαδιού που επιπλέουν σε νερό με κόκκινο φόντο">
            <a:extLst>
              <a:ext uri="{FF2B5EF4-FFF2-40B4-BE49-F238E27FC236}">
                <a16:creationId xmlns:a16="http://schemas.microsoft.com/office/drawing/2014/main" id="{56CD9DCC-31AC-D026-4346-50C821D7B633}"/>
              </a:ext>
            </a:extLst>
          </p:cNvPr>
          <p:cNvPicPr>
            <a:picLocks noChangeAspect="1"/>
          </p:cNvPicPr>
          <p:nvPr/>
        </p:nvPicPr>
        <p:blipFill rotWithShape="1">
          <a:blip r:embed="rId2"/>
          <a:srcRect l="3074" r="18037"/>
          <a:stretch/>
        </p:blipFill>
        <p:spPr>
          <a:xfrm>
            <a:off x="6781799" y="1714500"/>
            <a:ext cx="5410201" cy="5143500"/>
          </a:xfrm>
          <a:prstGeom prst="rect">
            <a:avLst/>
          </a:prstGeom>
        </p:spPr>
      </p:pic>
      <p:sp useBgFill="1">
        <p:nvSpPr>
          <p:cNvPr id="20" name="Rectangle 19">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49096-D3B4-345C-9636-9BFE1D09A238}"/>
              </a:ext>
            </a:extLst>
          </p:cNvPr>
          <p:cNvSpPr>
            <a:spLocks noGrp="1"/>
          </p:cNvSpPr>
          <p:nvPr>
            <p:ph type="title"/>
          </p:nvPr>
        </p:nvSpPr>
        <p:spPr>
          <a:xfrm>
            <a:off x="761801" y="250409"/>
            <a:ext cx="10222952" cy="1228299"/>
          </a:xfrm>
        </p:spPr>
        <p:txBody>
          <a:bodyPr>
            <a:normAutofit/>
          </a:bodyPr>
          <a:lstStyle/>
          <a:p>
            <a:r>
              <a:rPr lang="en-US" sz="4000" b="1" i="1" u="sng"/>
              <a:t>fMR</a:t>
            </a:r>
            <a:r>
              <a:rPr lang="el-GR" sz="4000" b="1" i="1" u="sng">
                <a:effectLst>
                  <a:outerShdw blurRad="38100" dist="38100" dir="2700000" algn="tl">
                    <a:srgbClr val="000000">
                      <a:alpha val="43137"/>
                    </a:srgbClr>
                  </a:outerShdw>
                </a:effectLst>
              </a:rPr>
              <a:t>Ι</a:t>
            </a:r>
            <a:r>
              <a:rPr lang="en-US" sz="4000" b="1" i="1" u="sng">
                <a:effectLst>
                  <a:outerShdw blurRad="38100" dist="38100" dir="2700000" algn="tl">
                    <a:srgbClr val="000000">
                      <a:alpha val="43137"/>
                    </a:srgbClr>
                  </a:outerShdw>
                </a:effectLst>
              </a:rPr>
              <a:t> </a:t>
            </a:r>
            <a:r>
              <a:rPr lang="el-GR" sz="4000" b="1" i="1" u="sng">
                <a:effectLst>
                  <a:outerShdw blurRad="38100" dist="38100" dir="2700000" algn="tl">
                    <a:srgbClr val="000000">
                      <a:alpha val="43137"/>
                    </a:srgbClr>
                  </a:outerShdw>
                </a:effectLst>
              </a:rPr>
              <a:t>και απεικονιστική τεχνική </a:t>
            </a:r>
            <a:r>
              <a:rPr lang="en-US" sz="4000" b="1" i="1" u="sng">
                <a:effectLst>
                  <a:outerShdw blurRad="38100" dist="38100" dir="2700000" algn="tl">
                    <a:srgbClr val="000000">
                      <a:alpha val="43137"/>
                    </a:srgbClr>
                  </a:outerShdw>
                </a:effectLst>
              </a:rPr>
              <a:t>BOLD</a:t>
            </a:r>
          </a:p>
        </p:txBody>
      </p:sp>
      <p:sp>
        <p:nvSpPr>
          <p:cNvPr id="3" name="Content Placeholder 2">
            <a:extLst>
              <a:ext uri="{FF2B5EF4-FFF2-40B4-BE49-F238E27FC236}">
                <a16:creationId xmlns:a16="http://schemas.microsoft.com/office/drawing/2014/main" id="{BB8A28C4-43B3-58D9-38A5-BB4083748685}"/>
              </a:ext>
            </a:extLst>
          </p:cNvPr>
          <p:cNvSpPr>
            <a:spLocks noGrp="1"/>
          </p:cNvSpPr>
          <p:nvPr>
            <p:ph idx="1"/>
          </p:nvPr>
        </p:nvSpPr>
        <p:spPr>
          <a:xfrm>
            <a:off x="347870" y="1292087"/>
            <a:ext cx="6301408" cy="5451612"/>
          </a:xfrm>
        </p:spPr>
        <p:txBody>
          <a:bodyPr anchor="ctr">
            <a:normAutofit/>
          </a:bodyPr>
          <a:lstStyle/>
          <a:p>
            <a:r>
              <a:rPr lang="el-GR" sz="1700"/>
              <a:t>Η </a:t>
            </a:r>
            <a:r>
              <a:rPr lang="en-US" sz="1700"/>
              <a:t>fMR</a:t>
            </a:r>
            <a:r>
              <a:rPr lang="el-GR" sz="1700"/>
              <a:t>Ι μέσω της </a:t>
            </a:r>
            <a:r>
              <a:rPr lang="el-GR" sz="1700" b="1" i="1"/>
              <a:t>απεικονιστικής τεχνικής </a:t>
            </a:r>
            <a:r>
              <a:rPr lang="en-US" sz="1700" b="1" i="1"/>
              <a:t>BOLD</a:t>
            </a:r>
            <a:r>
              <a:rPr lang="el-GR" sz="1700" b="1" i="1"/>
              <a:t> </a:t>
            </a:r>
            <a:r>
              <a:rPr lang="el-GR" sz="1700"/>
              <a:t>(</a:t>
            </a:r>
            <a:r>
              <a:rPr lang="en-US" sz="1700"/>
              <a:t> Blood level dependent imaging) </a:t>
            </a:r>
            <a:r>
              <a:rPr lang="el-GR" sz="1700"/>
              <a:t>προσφέρει τη δυνατότητα παρατήρησης του εγκεφάλου ή άλλων οργάνων.</a:t>
            </a:r>
          </a:p>
          <a:p>
            <a:r>
              <a:rPr lang="el-GR" sz="1700"/>
              <a:t>Μέσω μιας διαδικασίας που ονομάζεται </a:t>
            </a:r>
            <a:r>
              <a:rPr lang="el-GR" sz="1700" b="1" i="1"/>
              <a:t>αιμοδυναμική απόκριση</a:t>
            </a:r>
            <a:r>
              <a:rPr lang="el-GR" sz="1700"/>
              <a:t>, το αίμα απελευθερώνει οξυγόνο σε ενεργούς νευρώνες με μεγαλύτερο ρυθμό από ό, τι σε ανενεργούς νευρώνες. Αυτό προκαλεί αλλαγή των σχετικών επιπέδων οξυαιμοσφαιρίνης και δεοξυαιμοσφαιρίνης (οξυγονωμένο ή αποξυγονωμένο αίμα) που μπορούν να ανιχνευθούν με βάση τη διαφορική μαγνητική ευαισθησία τους.</a:t>
            </a:r>
          </a:p>
          <a:p>
            <a:r>
              <a:rPr lang="el-GR" sz="1700"/>
              <a:t>Η </a:t>
            </a:r>
            <a:r>
              <a:rPr lang="en-US" sz="1700"/>
              <a:t>fMRI</a:t>
            </a:r>
            <a:r>
              <a:rPr lang="el-GR" sz="1700"/>
              <a:t> με μέθοδο </a:t>
            </a:r>
            <a:r>
              <a:rPr lang="en-US" sz="1700"/>
              <a:t>BOLD </a:t>
            </a:r>
            <a:r>
              <a:rPr lang="el-GR" sz="1700"/>
              <a:t>χρησιμοποιεί την αιμοδυναμική απόκριση και αξιολογώντας τη διαφορά της μαγνητικής ευαισθησίας μεταξύ οξυγονωμένου και δεοξυγονωμένου αίματος των νευρώνων, δημιουργεί το σήμα </a:t>
            </a:r>
            <a:r>
              <a:rPr lang="en-US" sz="1700"/>
              <a:t>fMRI.</a:t>
            </a:r>
            <a:r>
              <a:rPr lang="el-GR" sz="1700"/>
              <a:t>    </a:t>
            </a:r>
            <a:endParaRPr lang="en-US" sz="1700"/>
          </a:p>
        </p:txBody>
      </p:sp>
    </p:spTree>
    <p:extLst>
      <p:ext uri="{BB962C8B-B14F-4D97-AF65-F5344CB8AC3E}">
        <p14:creationId xmlns:p14="http://schemas.microsoft.com/office/powerpoint/2010/main" val="397527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ct scanner&#10;&#10;Description automatically generated">
            <a:extLst>
              <a:ext uri="{FF2B5EF4-FFF2-40B4-BE49-F238E27FC236}">
                <a16:creationId xmlns:a16="http://schemas.microsoft.com/office/drawing/2014/main" id="{97538EA8-ED88-FE2C-BA0C-AB80B7B9F895}"/>
              </a:ext>
            </a:extLst>
          </p:cNvPr>
          <p:cNvPicPr>
            <a:picLocks noChangeAspect="1"/>
          </p:cNvPicPr>
          <p:nvPr/>
        </p:nvPicPr>
        <p:blipFill>
          <a:blip r:embed="rId2"/>
          <a:stretch>
            <a:fillRect/>
          </a:stretch>
        </p:blipFill>
        <p:spPr>
          <a:xfrm>
            <a:off x="2383783" y="559490"/>
            <a:ext cx="6920580" cy="5571067"/>
          </a:xfrm>
          <a:prstGeom prst="rect">
            <a:avLst/>
          </a:prstGeom>
        </p:spPr>
      </p:pic>
      <p:sp>
        <p:nvSpPr>
          <p:cNvPr id="7" name="TextBox 6">
            <a:extLst>
              <a:ext uri="{FF2B5EF4-FFF2-40B4-BE49-F238E27FC236}">
                <a16:creationId xmlns:a16="http://schemas.microsoft.com/office/drawing/2014/main" id="{1FE935D2-DE4F-5291-800C-0BBFB1EC510B}"/>
              </a:ext>
            </a:extLst>
          </p:cNvPr>
          <p:cNvSpPr txBox="1"/>
          <p:nvPr/>
        </p:nvSpPr>
        <p:spPr>
          <a:xfrm>
            <a:off x="264367" y="6572989"/>
            <a:ext cx="5738326" cy="246221"/>
          </a:xfrm>
          <a:prstGeom prst="rect">
            <a:avLst/>
          </a:prstGeom>
          <a:noFill/>
        </p:spPr>
        <p:txBody>
          <a:bodyPr wrap="square">
            <a:spAutoFit/>
          </a:bodyPr>
          <a:lstStyle/>
          <a:p>
            <a:r>
              <a:rPr lang="en-US" sz="1000" i="1" dirty="0"/>
              <a:t>https://gr.pinterest.com/pin526076800195211942//</a:t>
            </a:r>
          </a:p>
        </p:txBody>
      </p:sp>
    </p:spTree>
    <p:extLst>
      <p:ext uri="{BB962C8B-B14F-4D97-AF65-F5344CB8AC3E}">
        <p14:creationId xmlns:p14="http://schemas.microsoft.com/office/powerpoint/2010/main" val="335002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E731-6B31-6A54-7CA8-DBA2FDF45BCD}"/>
              </a:ext>
            </a:extLst>
          </p:cNvPr>
          <p:cNvSpPr>
            <a:spLocks noGrp="1"/>
          </p:cNvSpPr>
          <p:nvPr>
            <p:ph type="title"/>
          </p:nvPr>
        </p:nvSpPr>
        <p:spPr>
          <a:xfrm>
            <a:off x="996820" y="313093"/>
            <a:ext cx="10515600" cy="735887"/>
          </a:xfrm>
        </p:spPr>
        <p:txBody>
          <a:bodyPr>
            <a:normAutofit fontScale="90000"/>
          </a:bodyPr>
          <a:lstStyle/>
          <a:p>
            <a:r>
              <a:rPr lang="el-GR" b="1" i="1" u="sng" dirty="0"/>
              <a:t>Λειτουργική Φασματοσκοπία με Υπέρυθρη ακτινοβολία (fNIRS) </a:t>
            </a:r>
            <a:endParaRPr lang="en-US" b="1" i="1" u="sng" dirty="0"/>
          </a:p>
        </p:txBody>
      </p:sp>
      <p:sp>
        <p:nvSpPr>
          <p:cNvPr id="3" name="Content Placeholder 2">
            <a:extLst>
              <a:ext uri="{FF2B5EF4-FFF2-40B4-BE49-F238E27FC236}">
                <a16:creationId xmlns:a16="http://schemas.microsoft.com/office/drawing/2014/main" id="{B9A2B418-A1F7-9900-D199-5668B3086AA0}"/>
              </a:ext>
            </a:extLst>
          </p:cNvPr>
          <p:cNvSpPr>
            <a:spLocks noGrp="1"/>
          </p:cNvSpPr>
          <p:nvPr>
            <p:ph idx="1"/>
          </p:nvPr>
        </p:nvSpPr>
        <p:spPr>
          <a:xfrm>
            <a:off x="838200" y="1371600"/>
            <a:ext cx="10515600" cy="5299788"/>
          </a:xfrm>
        </p:spPr>
        <p:txBody>
          <a:bodyPr>
            <a:normAutofit fontScale="92500" lnSpcReduction="10000"/>
          </a:bodyPr>
          <a:lstStyle/>
          <a:p>
            <a:endParaRPr lang="el-GR" dirty="0"/>
          </a:p>
          <a:p>
            <a:endParaRPr lang="el-GR" dirty="0"/>
          </a:p>
          <a:p>
            <a:r>
              <a:rPr lang="el-GR" sz="3000" dirty="0"/>
              <a:t>Άλλη μια παρόμοια απεικονιστική τεχνολογία η οποία τίθεται υπό έρευνα είναι η Λειτουργική Φασματοσκοπία με Υπέρυθρη ακτινοβολία (</a:t>
            </a:r>
            <a:r>
              <a:rPr lang="en-US" sz="3000" dirty="0"/>
              <a:t>fNIRS)</a:t>
            </a:r>
            <a:r>
              <a:rPr lang="el-GR" sz="3000" dirty="0"/>
              <a:t> .</a:t>
            </a:r>
          </a:p>
          <a:p>
            <a:endParaRPr lang="el-GR" sz="3000" dirty="0"/>
          </a:p>
          <a:p>
            <a:pPr marL="0" indent="0">
              <a:buNone/>
            </a:pPr>
            <a:endParaRPr lang="en-US" sz="3000" dirty="0"/>
          </a:p>
          <a:p>
            <a:r>
              <a:rPr lang="el-GR" sz="3000" dirty="0"/>
              <a:t>Το fNIRS (Λειτουργική Κοντινή Υπέρυθρη Φασματοσκοπία) είναι μια τεχνική που χρησιμοποιεί έναν ανιχνευτή αλλαγών του υπέρυθρου φάσματος του φωτός για την παρατήρηση της αλλαγής της αιμοδότησης στον εγκέφαλο και των επιπέδων οξυγόνου στο αίμα κατά τη διάρκεια διάφορων εγκεφαλικών διεργασιών. </a:t>
            </a:r>
          </a:p>
          <a:p>
            <a:pPr marL="0" indent="0">
              <a:buNone/>
            </a:pPr>
            <a:r>
              <a:rPr lang="el-GR" dirty="0"/>
              <a:t> </a:t>
            </a:r>
            <a:endParaRPr lang="en-US" dirty="0"/>
          </a:p>
        </p:txBody>
      </p:sp>
    </p:spTree>
    <p:extLst>
      <p:ext uri="{BB962C8B-B14F-4D97-AF65-F5344CB8AC3E}">
        <p14:creationId xmlns:p14="http://schemas.microsoft.com/office/powerpoint/2010/main" val="366676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43AD-A4C1-22F4-9D4A-19515397958A}"/>
              </a:ext>
            </a:extLst>
          </p:cNvPr>
          <p:cNvSpPr>
            <a:spLocks noGrp="1"/>
          </p:cNvSpPr>
          <p:nvPr>
            <p:ph type="title"/>
          </p:nvPr>
        </p:nvSpPr>
        <p:spPr>
          <a:xfrm>
            <a:off x="838200" y="365125"/>
            <a:ext cx="10515600" cy="483961"/>
          </a:xfrm>
        </p:spPr>
        <p:txBody>
          <a:bodyPr>
            <a:normAutofit fontScale="90000"/>
          </a:bodyPr>
          <a:lstStyle/>
          <a:p>
            <a:r>
              <a:rPr lang="el-GR" b="1" i="1" u="sng" dirty="0"/>
              <a:t>Πώς λειτουργεί το </a:t>
            </a:r>
            <a:r>
              <a:rPr lang="en-US" b="1" i="1" u="sng" dirty="0"/>
              <a:t>fNIRS</a:t>
            </a:r>
          </a:p>
        </p:txBody>
      </p:sp>
      <p:sp>
        <p:nvSpPr>
          <p:cNvPr id="3" name="Content Placeholder 2">
            <a:extLst>
              <a:ext uri="{FF2B5EF4-FFF2-40B4-BE49-F238E27FC236}">
                <a16:creationId xmlns:a16="http://schemas.microsoft.com/office/drawing/2014/main" id="{1AEB3524-FFF5-12A2-6191-841A8ED1126A}"/>
              </a:ext>
            </a:extLst>
          </p:cNvPr>
          <p:cNvSpPr>
            <a:spLocks noGrp="1"/>
          </p:cNvSpPr>
          <p:nvPr>
            <p:ph idx="1"/>
          </p:nvPr>
        </p:nvSpPr>
        <p:spPr>
          <a:xfrm>
            <a:off x="838200" y="961053"/>
            <a:ext cx="10515600" cy="5896947"/>
          </a:xfrm>
        </p:spPr>
        <p:txBody>
          <a:bodyPr/>
          <a:lstStyle/>
          <a:p>
            <a:r>
              <a:rPr lang="el-GR" dirty="0"/>
              <a:t> Το fNIRS μπορεί να χρησιμοποιηθεί για την παρακολούθηση της αλλαγής της αιμοδότησης και της οξυγόνωσης στον εγκέφαλο κατά τη διάρκεια πόνου. Κατά τη διάρκεια ενός πόνου, οι περιοχές του εγκεφάλου που σχετίζονται με την αντίληψη και την αντίδραση στον πόνο εμφανίζουν αλλαγές στο φασματοσκοπικό σήμα του φωτός, τις οποίες μπορεί να ανιχνευθούν με το fNIRS.</a:t>
            </a:r>
          </a:p>
          <a:p>
            <a:endParaRPr lang="el-GR" dirty="0"/>
          </a:p>
          <a:p>
            <a:r>
              <a:rPr lang="en-US" dirty="0"/>
              <a:t>H </a:t>
            </a:r>
            <a:r>
              <a:rPr lang="el-GR" dirty="0"/>
              <a:t>μέθοδος </a:t>
            </a:r>
            <a:r>
              <a:rPr lang="en-US" dirty="0"/>
              <a:t>fNIRS </a:t>
            </a:r>
            <a:r>
              <a:rPr lang="el-GR" dirty="0"/>
              <a:t>λειτουργεί και αυτή με τη μέθοδο ΒΟ</a:t>
            </a:r>
            <a:r>
              <a:rPr lang="en-US" dirty="0"/>
              <a:t>LD</a:t>
            </a:r>
            <a:r>
              <a:rPr lang="el-GR" dirty="0"/>
              <a:t> όπως και το  </a:t>
            </a:r>
            <a:r>
              <a:rPr lang="en-US" dirty="0"/>
              <a:t>fMRI</a:t>
            </a:r>
            <a:r>
              <a:rPr lang="el-GR" dirty="0"/>
              <a:t> και σ ’αυτή οι  ερευνητές τοποθετούν αισθητήρες γύρω από το κεφάλι των εξεταζόμενων και μετρούν τις συγκεντρώσεις οξυγονωμένης αιμοσφαιρίνης που υποδηλώνουν τη δραστηριότητα των νευρώνων. </a:t>
            </a:r>
          </a:p>
          <a:p>
            <a:r>
              <a:rPr lang="en-US" sz="1200" i="1" dirty="0">
                <a:hlinkClick r:id="rId2"/>
              </a:rPr>
              <a:t>Detecting patients’ pain levels via their brain signals | MIT News | Massachusetts Institute of Technology</a:t>
            </a:r>
            <a:endParaRPr lang="el-GR" sz="1200" i="1" dirty="0"/>
          </a:p>
          <a:p>
            <a:endParaRPr lang="el-GR" dirty="0"/>
          </a:p>
          <a:p>
            <a:endParaRPr lang="en-US" dirty="0"/>
          </a:p>
        </p:txBody>
      </p:sp>
    </p:spTree>
    <p:extLst>
      <p:ext uri="{BB962C8B-B14F-4D97-AF65-F5344CB8AC3E}">
        <p14:creationId xmlns:p14="http://schemas.microsoft.com/office/powerpoint/2010/main" val="174796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59D92E-D972-BA7D-1296-A97636F39AC3}"/>
              </a:ext>
            </a:extLst>
          </p:cNvPr>
          <p:cNvSpPr>
            <a:spLocks noGrp="1"/>
          </p:cNvSpPr>
          <p:nvPr>
            <p:ph idx="1"/>
          </p:nvPr>
        </p:nvSpPr>
        <p:spPr>
          <a:xfrm>
            <a:off x="366528" y="1759226"/>
            <a:ext cx="5255368" cy="4880113"/>
          </a:xfrm>
        </p:spPr>
        <p:txBody>
          <a:bodyPr>
            <a:noAutofit/>
          </a:bodyPr>
          <a:lstStyle/>
          <a:p>
            <a:r>
              <a:rPr lang="el-GR" sz="2000" dirty="0"/>
              <a:t>Το fNIRS μπορεί να χρησιμοποιηθεί για τη μελέτη της ενσυναίσθησης, δηλαδή του τρόπου με τον οποίο οι άνθρωποι αντιλαμβάνονται τον πόνο των άλλων.</a:t>
            </a:r>
          </a:p>
          <a:p>
            <a:endParaRPr lang="el-GR" sz="2000" dirty="0"/>
          </a:p>
          <a:p>
            <a:r>
              <a:rPr lang="el-GR" sz="2000" dirty="0"/>
              <a:t>Ενώ το fNIRS προσφέρει ορισμένα πλεονεκτήματα στη μελέτη του πόνου, όπως η φορητότητα και η αθόρυβη λειτουργία, υπάρχουν επίσης περιορισμοί σε σχέση με τον βάθος της διερεύνησης και την ανάλυση των δεδομένων. Συνήθως χρησιμοποιείται σε συνδυασμό με άλλες τεχνικές, όπως το fMRI και η ηλεκτροεγκεφαλογράφημα (EEG), για πιο αξιόπιστες αξιολογήσεις του πόνου.</a:t>
            </a:r>
          </a:p>
          <a:p>
            <a:r>
              <a:rPr lang="en-US" sz="2000" i="1" dirty="0">
                <a:hlinkClick r:id="rId2"/>
              </a:rPr>
              <a:t>Linking the cortex, functional spectroscopy, and pain: Features and applications - ScienceDirect</a:t>
            </a:r>
            <a:endParaRPr lang="en-US" sz="2000" i="1" dirty="0"/>
          </a:p>
        </p:txBody>
      </p:sp>
      <p:pic>
        <p:nvPicPr>
          <p:cNvPr id="1026" name="Picture 2" descr="fNIRS — Нейроиконика">
            <a:extLst>
              <a:ext uri="{FF2B5EF4-FFF2-40B4-BE49-F238E27FC236}">
                <a16:creationId xmlns:a16="http://schemas.microsoft.com/office/drawing/2014/main" id="{4990489D-D19D-C4E1-6A9F-0EA6900445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8244" y="1630376"/>
            <a:ext cx="5665038" cy="36771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767F72-EA7C-DE20-7BEB-B99E745A7BCF}"/>
              </a:ext>
            </a:extLst>
          </p:cNvPr>
          <p:cNvSpPr>
            <a:spLocks noGrp="1"/>
          </p:cNvSpPr>
          <p:nvPr>
            <p:ph type="title"/>
          </p:nvPr>
        </p:nvSpPr>
        <p:spPr>
          <a:xfrm>
            <a:off x="838199" y="218661"/>
            <a:ext cx="4783697" cy="914400"/>
          </a:xfrm>
        </p:spPr>
        <p:txBody>
          <a:bodyPr anchor="b">
            <a:normAutofit/>
          </a:bodyPr>
          <a:lstStyle/>
          <a:p>
            <a:endParaRPr lang="en-US" sz="4000" dirty="0"/>
          </a:p>
        </p:txBody>
      </p:sp>
    </p:spTree>
    <p:extLst>
      <p:ext uri="{BB962C8B-B14F-4D97-AF65-F5344CB8AC3E}">
        <p14:creationId xmlns:p14="http://schemas.microsoft.com/office/powerpoint/2010/main" val="220150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B2F0-B85C-66E6-6EB4-1E76202634B2}"/>
              </a:ext>
            </a:extLst>
          </p:cNvPr>
          <p:cNvSpPr>
            <a:spLocks noGrp="1"/>
          </p:cNvSpPr>
          <p:nvPr>
            <p:ph type="title"/>
          </p:nvPr>
        </p:nvSpPr>
        <p:spPr>
          <a:xfrm>
            <a:off x="998376" y="606491"/>
            <a:ext cx="9974424" cy="578498"/>
          </a:xfrm>
        </p:spPr>
        <p:txBody>
          <a:bodyPr>
            <a:normAutofit fontScale="90000"/>
          </a:bodyPr>
          <a:lstStyle/>
          <a:p>
            <a:r>
              <a:rPr lang="el-GR" b="1" i="1" u="sng" dirty="0"/>
              <a:t>Το PET Scan(Τομογραφία Εκπομπής Θετικού Ηλεκτρονίου/Ποζιτρονίου)</a:t>
            </a:r>
            <a:br>
              <a:rPr lang="el-GR" b="1" u="sng" dirty="0"/>
            </a:br>
            <a:endParaRPr lang="en-US" b="1" u="sng" dirty="0"/>
          </a:p>
        </p:txBody>
      </p:sp>
      <p:sp>
        <p:nvSpPr>
          <p:cNvPr id="3" name="Content Placeholder 2">
            <a:extLst>
              <a:ext uri="{FF2B5EF4-FFF2-40B4-BE49-F238E27FC236}">
                <a16:creationId xmlns:a16="http://schemas.microsoft.com/office/drawing/2014/main" id="{2D316845-5758-71AE-CCA6-2A766AE9CCBE}"/>
              </a:ext>
            </a:extLst>
          </p:cNvPr>
          <p:cNvSpPr>
            <a:spLocks noGrp="1"/>
          </p:cNvSpPr>
          <p:nvPr>
            <p:ph idx="1"/>
          </p:nvPr>
        </p:nvSpPr>
        <p:spPr>
          <a:xfrm>
            <a:off x="586272" y="1371601"/>
            <a:ext cx="10647785" cy="5486400"/>
          </a:xfrm>
        </p:spPr>
        <p:txBody>
          <a:bodyPr>
            <a:normAutofit fontScale="92500"/>
          </a:bodyPr>
          <a:lstStyle/>
          <a:p>
            <a:r>
              <a:rPr lang="el-GR" sz="2400" dirty="0"/>
              <a:t>Η τομογραφία εκπομπής ποζιτρονίων (PET) είναι μια εξέταση απεικόνισης που μπορεί να βοηθήσει στην αποκάλυψη της μεταβολικής ή βιοχημικής λειτουργίας των ιστών και των οργάνων σας. Η σάρωση PET χρησιμοποιεί ένα ραδιενεργό φάρμακο που ονομάζεται ιχνηθέτης για να δείξει τόσο τυπική όσο και άτυπη μεταβολική δραστηριότητα. Μια σάρωση PET μπορεί συχνά να ανιχνεύσει τον άτυπο μεταβολισμό του ιχνηθέτη σε ασθένειες πριν εμφανιστεί η ασθένεια σε άλλες απεικονιστικές εξετάσεις, όπως η αξονική τομογραφία (CT) και η απεικόνιση μαγνητικού συντονισμού (MRI).</a:t>
            </a:r>
          </a:p>
          <a:p>
            <a:r>
              <a:rPr lang="el-GR" sz="2400" dirty="0"/>
              <a:t>Όταν γίνει έγχυση του ιχνηθέτη μέσα στη φλέβα του ασθενή, τότε το φάρμακο μπαίνει στην κυκλοφορία του αίματος και συγκεντρώνεται στις περιοχές με τα υψηλότερα επίπεδα μεταβολικής και βιοχημικής δραστηριότητας. Αυτό βοηθά στον εντοπισμό της θέσης της νόσου. Το PET Scan συνήθως συνδυάζεται με την CT Scan (συγχωνευμένη PET-CT) για να παρέχει πληροφορίες σχετικά με τη θέση των ανωμαλιών και τον τρόπο μετάδοσης τους στον ιστό. Αυτό επιτρέπει στους ιατρούς να κάνουν πιο ακριβείς διαγνώσεις και να προγραμματίσουν τον καλύτερο τρόπο αντιμετώπισης των παθήσεων.</a:t>
            </a:r>
          </a:p>
          <a:p>
            <a:endParaRPr lang="el-GR" dirty="0">
              <a:hlinkClick r:id="rId2"/>
            </a:endParaRPr>
          </a:p>
          <a:p>
            <a:pPr marL="0" indent="0">
              <a:buNone/>
            </a:pPr>
            <a:r>
              <a:rPr lang="en-US" sz="1500" dirty="0">
                <a:hlinkClick r:id="rId2"/>
              </a:rPr>
              <a:t>Positron emission tomography scan - Mayo Clinic</a:t>
            </a:r>
            <a:endParaRPr lang="el-GR" sz="1500" dirty="0"/>
          </a:p>
          <a:p>
            <a:endParaRPr lang="el-GR" dirty="0"/>
          </a:p>
          <a:p>
            <a:endParaRPr lang="en-US" dirty="0"/>
          </a:p>
        </p:txBody>
      </p:sp>
    </p:spTree>
    <p:extLst>
      <p:ext uri="{BB962C8B-B14F-4D97-AF65-F5344CB8AC3E}">
        <p14:creationId xmlns:p14="http://schemas.microsoft.com/office/powerpoint/2010/main" val="198908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67A899-9313-2203-64E9-01E694D25169}"/>
              </a:ext>
            </a:extLst>
          </p:cNvPr>
          <p:cNvPicPr>
            <a:picLocks noChangeAspect="1"/>
          </p:cNvPicPr>
          <p:nvPr/>
        </p:nvPicPr>
        <p:blipFill rotWithShape="1">
          <a:blip r:embed="rId2"/>
          <a:srcRect l="11784" r="1" b="1"/>
          <a:stretch/>
        </p:blipFill>
        <p:spPr>
          <a:xfrm>
            <a:off x="2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77408-3DB5-4DC7-437C-D56D1D11E991}"/>
              </a:ext>
            </a:extLst>
          </p:cNvPr>
          <p:cNvSpPr>
            <a:spLocks noGrp="1"/>
          </p:cNvSpPr>
          <p:nvPr>
            <p:ph type="title"/>
          </p:nvPr>
        </p:nvSpPr>
        <p:spPr>
          <a:xfrm>
            <a:off x="761801" y="352766"/>
            <a:ext cx="10591999" cy="1023584"/>
          </a:xfrm>
        </p:spPr>
        <p:txBody>
          <a:bodyPr>
            <a:normAutofit/>
          </a:bodyPr>
          <a:lstStyle/>
          <a:p>
            <a:pPr algn="ctr"/>
            <a:r>
              <a:rPr lang="en-US" sz="4000" i="1" u="sng" dirty="0">
                <a:effectLst>
                  <a:outerShdw blurRad="38100" dist="38100" dir="2700000" algn="tl">
                    <a:srgbClr val="000000">
                      <a:alpha val="43137"/>
                    </a:srgbClr>
                  </a:outerShdw>
                </a:effectLst>
              </a:rPr>
              <a:t>E</a:t>
            </a:r>
            <a:r>
              <a:rPr lang="el-GR" sz="4000" i="1" u="sng" dirty="0">
                <a:effectLst>
                  <a:outerShdw blurRad="38100" dist="38100" dir="2700000" algn="tl">
                    <a:srgbClr val="000000">
                      <a:alpha val="43137"/>
                    </a:srgbClr>
                  </a:outerShdw>
                </a:effectLst>
              </a:rPr>
              <a:t>ξέταση </a:t>
            </a:r>
            <a:r>
              <a:rPr lang="en-US" sz="4000" i="1" u="sng" dirty="0">
                <a:effectLst>
                  <a:outerShdw blurRad="38100" dist="38100" dir="2700000" algn="tl">
                    <a:srgbClr val="000000">
                      <a:alpha val="43137"/>
                    </a:srgbClr>
                  </a:outerShdw>
                </a:effectLst>
              </a:rPr>
              <a:t>PET Scan</a:t>
            </a:r>
          </a:p>
        </p:txBody>
      </p:sp>
      <p:sp>
        <p:nvSpPr>
          <p:cNvPr id="3" name="Content Placeholder 2">
            <a:extLst>
              <a:ext uri="{FF2B5EF4-FFF2-40B4-BE49-F238E27FC236}">
                <a16:creationId xmlns:a16="http://schemas.microsoft.com/office/drawing/2014/main" id="{52DF0344-FB29-FDD5-5080-C8494DBD12AF}"/>
              </a:ext>
            </a:extLst>
          </p:cNvPr>
          <p:cNvSpPr>
            <a:spLocks noGrp="1"/>
          </p:cNvSpPr>
          <p:nvPr>
            <p:ph idx="1"/>
          </p:nvPr>
        </p:nvSpPr>
        <p:spPr>
          <a:xfrm>
            <a:off x="6710103" y="1729116"/>
            <a:ext cx="4550391" cy="3717235"/>
          </a:xfrm>
        </p:spPr>
        <p:txBody>
          <a:bodyPr anchor="ctr">
            <a:normAutofit fontScale="25000" lnSpcReduction="20000"/>
          </a:bodyPr>
          <a:lstStyle/>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a:p>
            <a:r>
              <a:rPr lang="el-GR" sz="9600" dirty="0"/>
              <a:t>Κατά τη διάρκεια της εξέτασης ο ασθενής ξαπλώνει σε ένα στενό τραπέζι που ολισθαίνει σε μια τρύπα σχήματος ντόνατ. Ο σαρωτής χρειάζεται περίπου 30 λεπτά για να παράγει λεπτομερείς εικόνες μεταβολικής δραστηριότητας στους ιστούς και τα όργανα του σώματος.</a:t>
            </a:r>
            <a:endParaRPr lang="en-US" sz="9600" dirty="0"/>
          </a:p>
          <a:p>
            <a:r>
              <a:rPr lang="el-GR" sz="9600" dirty="0"/>
              <a:t>Σε αντίθεση με την fMRI, η PET ενσωματώνει τη χρήση ακτινοβολίας. Ως εκ τούτου, θα πρέπει να λαμβάνεται υπόψη η έκθεση του ασθενούς.</a:t>
            </a:r>
          </a:p>
        </p:txBody>
      </p:sp>
      <p:sp>
        <p:nvSpPr>
          <p:cNvPr id="6" name="TextBox 5">
            <a:extLst>
              <a:ext uri="{FF2B5EF4-FFF2-40B4-BE49-F238E27FC236}">
                <a16:creationId xmlns:a16="http://schemas.microsoft.com/office/drawing/2014/main" id="{47BCA433-A180-08CD-1877-8BE2CF8DD261}"/>
              </a:ext>
            </a:extLst>
          </p:cNvPr>
          <p:cNvSpPr txBox="1"/>
          <p:nvPr/>
        </p:nvSpPr>
        <p:spPr>
          <a:xfrm>
            <a:off x="3876198" y="6534478"/>
            <a:ext cx="6097554" cy="369332"/>
          </a:xfrm>
          <a:prstGeom prst="rect">
            <a:avLst/>
          </a:prstGeom>
          <a:noFill/>
        </p:spPr>
        <p:txBody>
          <a:bodyPr wrap="square">
            <a:spAutoFit/>
          </a:bodyPr>
          <a:lstStyle/>
          <a:p>
            <a:r>
              <a:rPr lang="en-US" i="1" u="sng" dirty="0">
                <a:hlinkClick r:id="rId3"/>
              </a:rPr>
              <a:t>pet scan - Bing images</a:t>
            </a:r>
            <a:endParaRPr lang="en-US" i="1" u="sng" dirty="0"/>
          </a:p>
        </p:txBody>
      </p:sp>
    </p:spTree>
    <p:extLst>
      <p:ext uri="{BB962C8B-B14F-4D97-AF65-F5344CB8AC3E}">
        <p14:creationId xmlns:p14="http://schemas.microsoft.com/office/powerpoint/2010/main" val="181306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27829A-A5EA-685A-7912-0194DF91567A}"/>
              </a:ext>
            </a:extLst>
          </p:cNvPr>
          <p:cNvPicPr>
            <a:picLocks noChangeAspect="1"/>
          </p:cNvPicPr>
          <p:nvPr/>
        </p:nvPicPr>
        <p:blipFill rotWithShape="1">
          <a:blip r:embed="rId2"/>
          <a:srcRect t="12596" r="1" b="17723"/>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A811B-8281-187F-01F6-FB1FA2D3B6B9}"/>
              </a:ext>
            </a:extLst>
          </p:cNvPr>
          <p:cNvSpPr>
            <a:spLocks noGrp="1"/>
          </p:cNvSpPr>
          <p:nvPr>
            <p:ph type="title"/>
          </p:nvPr>
        </p:nvSpPr>
        <p:spPr>
          <a:xfrm>
            <a:off x="371060" y="389529"/>
            <a:ext cx="6049618" cy="1131158"/>
          </a:xfrm>
        </p:spPr>
        <p:txBody>
          <a:bodyPr>
            <a:normAutofit fontScale="90000"/>
          </a:bodyPr>
          <a:lstStyle/>
          <a:p>
            <a:r>
              <a:rPr lang="en-US" sz="4000" i="1" u="sng" dirty="0"/>
              <a:t>Pet scan </a:t>
            </a:r>
            <a:r>
              <a:rPr lang="el-GR" sz="4000" i="1" u="sng" dirty="0"/>
              <a:t>και αξιολόγηση πόνου </a:t>
            </a:r>
            <a:r>
              <a:rPr lang="en-US" sz="4000" i="1" u="sng" dirty="0"/>
              <a:t> </a:t>
            </a:r>
          </a:p>
        </p:txBody>
      </p:sp>
      <p:sp>
        <p:nvSpPr>
          <p:cNvPr id="3" name="Content Placeholder 2">
            <a:extLst>
              <a:ext uri="{FF2B5EF4-FFF2-40B4-BE49-F238E27FC236}">
                <a16:creationId xmlns:a16="http://schemas.microsoft.com/office/drawing/2014/main" id="{78DE9C81-0716-28FF-09B1-A33256B129AB}"/>
              </a:ext>
            </a:extLst>
          </p:cNvPr>
          <p:cNvSpPr>
            <a:spLocks noGrp="1"/>
          </p:cNvSpPr>
          <p:nvPr>
            <p:ph idx="1"/>
          </p:nvPr>
        </p:nvSpPr>
        <p:spPr>
          <a:xfrm>
            <a:off x="838200" y="2434201"/>
            <a:ext cx="3822189" cy="3742762"/>
          </a:xfrm>
        </p:spPr>
        <p:txBody>
          <a:bodyPr>
            <a:normAutofit/>
          </a:bodyPr>
          <a:lstStyle/>
          <a:p>
            <a:pPr marL="0" indent="0">
              <a:buNone/>
            </a:pPr>
            <a:r>
              <a:rPr lang="el-GR" sz="2000" dirty="0"/>
              <a:t>Εδώ θα πρέπει να αναφερθεί πως το </a:t>
            </a:r>
            <a:r>
              <a:rPr lang="en-US" sz="2000" dirty="0"/>
              <a:t>pet scan </a:t>
            </a:r>
            <a:r>
              <a:rPr lang="el-GR" sz="2000" dirty="0"/>
              <a:t>δεν χρησιμοποιείται ακόμη κλινικά για την αντικειμενική μέτρηση του πόνου, ωστόσο αποτελεί μια αναπτυσσόμενη ερευνητική μέθοδο που χρησιμοποιείται για τη μελέτη της φυσιολογίας του, καθώς και για την αξιολόγηση της αποτελεσματικότητας των θεραπειών του πόνου.</a:t>
            </a:r>
            <a:endParaRPr lang="en-US" sz="2000" dirty="0"/>
          </a:p>
        </p:txBody>
      </p:sp>
    </p:spTree>
    <p:extLst>
      <p:ext uri="{BB962C8B-B14F-4D97-AF65-F5344CB8AC3E}">
        <p14:creationId xmlns:p14="http://schemas.microsoft.com/office/powerpoint/2010/main" val="171536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7949-34F4-34F7-AD02-32824F02AB8E}"/>
              </a:ext>
            </a:extLst>
          </p:cNvPr>
          <p:cNvSpPr>
            <a:spLocks noGrp="1"/>
          </p:cNvSpPr>
          <p:nvPr>
            <p:ph type="title"/>
          </p:nvPr>
        </p:nvSpPr>
        <p:spPr>
          <a:xfrm>
            <a:off x="838200" y="195945"/>
            <a:ext cx="10515600" cy="895738"/>
          </a:xfrm>
        </p:spPr>
        <p:txBody>
          <a:bodyPr/>
          <a:lstStyle/>
          <a:p>
            <a:r>
              <a:rPr lang="el-GR" b="1" i="1" u="sng" dirty="0"/>
              <a:t>Ηλεκτροεγκεφαλογράφημα </a:t>
            </a:r>
            <a:r>
              <a:rPr lang="en-US" b="1" i="1" u="sng" dirty="0"/>
              <a:t>(EEG)</a:t>
            </a:r>
          </a:p>
        </p:txBody>
      </p:sp>
      <p:sp>
        <p:nvSpPr>
          <p:cNvPr id="3" name="Content Placeholder 2">
            <a:extLst>
              <a:ext uri="{FF2B5EF4-FFF2-40B4-BE49-F238E27FC236}">
                <a16:creationId xmlns:a16="http://schemas.microsoft.com/office/drawing/2014/main" id="{AA1720E8-64F8-9630-0809-3BB63ABD3403}"/>
              </a:ext>
            </a:extLst>
          </p:cNvPr>
          <p:cNvSpPr>
            <a:spLocks noGrp="1"/>
          </p:cNvSpPr>
          <p:nvPr>
            <p:ph idx="1"/>
          </p:nvPr>
        </p:nvSpPr>
        <p:spPr>
          <a:xfrm>
            <a:off x="838200" y="1184989"/>
            <a:ext cx="10515600" cy="5477068"/>
          </a:xfrm>
        </p:spPr>
        <p:txBody>
          <a:bodyPr>
            <a:normAutofit fontScale="92500" lnSpcReduction="10000"/>
          </a:bodyPr>
          <a:lstStyle/>
          <a:p>
            <a:r>
              <a:rPr lang="el-GR" dirty="0"/>
              <a:t>Τόσο η fMRI όσο και η PET χρησιμοποιούν την αιμοδυναμική απόκριση για οποιαδήποτε αλλαγή που παρατηρείται στην εγκεφαλική δραστηριότητα. Ωστόσο αυτή είναι μια σχετικά αργή απόκριση σε σύγκριση με την ταχύτητα της νευρικής δραστηριότητας. Συνεπώς αν και οι μέθοδοι </a:t>
            </a:r>
            <a:r>
              <a:rPr lang="en-US" dirty="0"/>
              <a:t>fMRI </a:t>
            </a:r>
            <a:r>
              <a:rPr lang="el-GR" dirty="0"/>
              <a:t>και </a:t>
            </a:r>
            <a:r>
              <a:rPr lang="en-US" dirty="0"/>
              <a:t>PET</a:t>
            </a:r>
            <a:r>
              <a:rPr lang="el-GR" dirty="0"/>
              <a:t> έχουν το πλεονέκτημα καλύτερης ανάλυσης του σωματικού χώρου (πχ εγκεφάλου, οργάνων κτλ.) ,οι ηλεκτροφυσιολογικές μέθοδοι όπως το ηλεκτροεγκεφαλογράφημα και το μαγνητοεγκεφαλογράφημα υπερέχουν όσον αφορά την ταχύτητα καταγραφής σημάτων και απεικόνισης του εγκεφαλικού χώρου. </a:t>
            </a:r>
          </a:p>
          <a:p>
            <a:r>
              <a:rPr lang="el-GR" i="1" u="sng" dirty="0">
                <a:solidFill>
                  <a:schemeClr val="accent1">
                    <a:lumMod val="75000"/>
                  </a:schemeClr>
                </a:solidFill>
                <a:effectLst>
                  <a:outerShdw blurRad="38100" dist="38100" dir="2700000" algn="tl">
                    <a:srgbClr val="000000">
                      <a:alpha val="43137"/>
                    </a:srgbClr>
                  </a:outerShdw>
                </a:effectLst>
              </a:rPr>
              <a:t>Τι είναι το εγκεφαλογράφημα</a:t>
            </a:r>
            <a:r>
              <a:rPr lang="en-US" i="1" u="sng" dirty="0">
                <a:solidFill>
                  <a:schemeClr val="accent1">
                    <a:lumMod val="75000"/>
                  </a:schemeClr>
                </a:solidFill>
                <a:effectLst>
                  <a:outerShdw blurRad="38100" dist="38100" dir="2700000" algn="tl">
                    <a:srgbClr val="000000">
                      <a:alpha val="43137"/>
                    </a:srgbClr>
                  </a:outerShdw>
                </a:effectLst>
              </a:rPr>
              <a:t>;</a:t>
            </a:r>
            <a:endParaRPr lang="el-GR" i="1" u="sng" dirty="0">
              <a:solidFill>
                <a:schemeClr val="accent1">
                  <a:lumMod val="75000"/>
                </a:schemeClr>
              </a:solidFill>
              <a:effectLst>
                <a:outerShdw blurRad="38100" dist="38100" dir="2700000" algn="tl">
                  <a:srgbClr val="000000">
                    <a:alpha val="43137"/>
                  </a:srgbClr>
                </a:outerShdw>
              </a:effectLst>
            </a:endParaRPr>
          </a:p>
          <a:p>
            <a:pPr marL="0" indent="0">
              <a:buNone/>
            </a:pPr>
            <a:r>
              <a:rPr lang="el-GR" dirty="0"/>
              <a:t>Ηλεκτροεγκεφαλογράφημα είναι μια μέθοδος καταγραφής της ηλεκτρικής δραστηριότητας του εγκέφαλου με τη βοήθεια ηλεκτροδίων, τα οποία τοποθετούνται σε διάφορα τμήματα της επιφάνειας του δέρματος του κρανίου και συνδέονται στη συνεχεία με ένα ειδικό όργανο, τον ηλεκτροεγκεφαλογράφο.</a:t>
            </a:r>
          </a:p>
          <a:p>
            <a:pPr marL="0" indent="0">
              <a:buNone/>
            </a:pPr>
            <a:r>
              <a:rPr lang="el-GR" sz="1700" i="1" dirty="0">
                <a:hlinkClick r:id="rId2">
                  <a:extLst>
                    <a:ext uri="{A12FA001-AC4F-418D-AE19-62706E023703}">
                      <ahyp:hlinkClr xmlns:ahyp="http://schemas.microsoft.com/office/drawing/2018/hyperlinkcolor" val="tx"/>
                    </a:ext>
                  </a:extLst>
                </a:hlinkClick>
              </a:rPr>
              <a:t>( </a:t>
            </a:r>
            <a:r>
              <a:rPr lang="el-GR" sz="1700" i="1" dirty="0">
                <a:solidFill>
                  <a:srgbClr val="0563C1"/>
                </a:solidFill>
                <a:hlinkClick r:id="rId2">
                  <a:extLst>
                    <a:ext uri="{A12FA001-AC4F-418D-AE19-62706E023703}">
                      <ahyp:hlinkClr xmlns:ahyp="http://schemas.microsoft.com/office/drawing/2018/hyperlinkcolor" val="tx"/>
                    </a:ext>
                  </a:extLst>
                </a:hlinkClick>
              </a:rPr>
              <a:t>Ηλεκτροεγκεφαλογράφημα - Βικιπαίδεια (</a:t>
            </a:r>
            <a:r>
              <a:rPr lang="en-US" sz="1700" i="1" dirty="0">
                <a:solidFill>
                  <a:srgbClr val="0563C1"/>
                </a:solidFill>
                <a:hlinkClick r:id="rId2">
                  <a:extLst>
                    <a:ext uri="{A12FA001-AC4F-418D-AE19-62706E023703}">
                      <ahyp:hlinkClr xmlns:ahyp="http://schemas.microsoft.com/office/drawing/2018/hyperlinkcolor" val="tx"/>
                    </a:ext>
                  </a:extLst>
                </a:hlinkClick>
              </a:rPr>
              <a:t>wikipedia.org)</a:t>
            </a:r>
            <a:r>
              <a:rPr lang="el-GR" sz="1700" i="1" dirty="0"/>
              <a:t>)</a:t>
            </a:r>
            <a:endParaRPr lang="en-US" sz="1700" i="1" dirty="0"/>
          </a:p>
        </p:txBody>
      </p:sp>
    </p:spTree>
    <p:extLst>
      <p:ext uri="{BB962C8B-B14F-4D97-AF65-F5344CB8AC3E}">
        <p14:creationId xmlns:p14="http://schemas.microsoft.com/office/powerpoint/2010/main" val="399985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E049-F3AE-5213-C364-F7F2C2745A10}"/>
              </a:ext>
            </a:extLst>
          </p:cNvPr>
          <p:cNvSpPr>
            <a:spLocks noGrp="1"/>
          </p:cNvSpPr>
          <p:nvPr>
            <p:ph type="title"/>
          </p:nvPr>
        </p:nvSpPr>
        <p:spPr/>
        <p:txBody>
          <a:bodyPr/>
          <a:lstStyle/>
          <a:p>
            <a:r>
              <a:rPr lang="el-GR" b="1" u="sng">
                <a:effectLst>
                  <a:outerShdw blurRad="38100" dist="38100" dir="2700000" algn="tl">
                    <a:srgbClr val="000000">
                      <a:alpha val="43137"/>
                    </a:srgbClr>
                  </a:outerShdw>
                </a:effectLst>
              </a:rPr>
              <a:t>Περιεχόμενα</a:t>
            </a:r>
            <a:br>
              <a:rPr lang="el-GR"/>
            </a:br>
            <a:endParaRPr lang="en-US" dirty="0"/>
          </a:p>
        </p:txBody>
      </p:sp>
      <p:sp>
        <p:nvSpPr>
          <p:cNvPr id="3" name="Content Placeholder 2">
            <a:extLst>
              <a:ext uri="{FF2B5EF4-FFF2-40B4-BE49-F238E27FC236}">
                <a16:creationId xmlns:a16="http://schemas.microsoft.com/office/drawing/2014/main" id="{44CD535C-7986-867A-A963-8B56AB33B42B}"/>
              </a:ext>
            </a:extLst>
          </p:cNvPr>
          <p:cNvSpPr>
            <a:spLocks noGrp="1"/>
          </p:cNvSpPr>
          <p:nvPr>
            <p:ph idx="1"/>
          </p:nvPr>
        </p:nvSpPr>
        <p:spPr>
          <a:xfrm>
            <a:off x="838200" y="1315616"/>
            <a:ext cx="10515600" cy="4861347"/>
          </a:xfrm>
        </p:spPr>
        <p:txBody>
          <a:bodyPr>
            <a:normAutofit fontScale="77500" lnSpcReduction="20000"/>
          </a:bodyPr>
          <a:lstStyle/>
          <a:p>
            <a:pPr>
              <a:buFont typeface="Wingdings" panose="05000000000000000000" pitchFamily="2" charset="2"/>
              <a:buChar char="Ø"/>
            </a:pPr>
            <a:r>
              <a:rPr lang="el-GR" dirty="0"/>
              <a:t>Τι είναι πόνος</a:t>
            </a:r>
            <a:r>
              <a:rPr lang="en-US" dirty="0"/>
              <a:t>;</a:t>
            </a:r>
          </a:p>
          <a:p>
            <a:pPr>
              <a:buFont typeface="Wingdings" panose="05000000000000000000" pitchFamily="2" charset="2"/>
              <a:buChar char="Ø"/>
            </a:pPr>
            <a:r>
              <a:rPr lang="el-GR" dirty="0"/>
              <a:t>Είδη πόνου</a:t>
            </a:r>
          </a:p>
          <a:p>
            <a:pPr>
              <a:buFont typeface="Wingdings" panose="05000000000000000000" pitchFamily="2" charset="2"/>
              <a:buChar char="Ø"/>
            </a:pPr>
            <a:r>
              <a:rPr lang="el-GR" dirty="0"/>
              <a:t>Υποκειμενική αξιολόγηση του πόνου</a:t>
            </a:r>
          </a:p>
          <a:p>
            <a:pPr>
              <a:buFont typeface="Wingdings" panose="05000000000000000000" pitchFamily="2" charset="2"/>
              <a:buChar char="Ø"/>
            </a:pPr>
            <a:r>
              <a:rPr lang="el-GR" dirty="0"/>
              <a:t>Αντικειμενική μέτρηση του πόνου</a:t>
            </a:r>
            <a:endParaRPr lang="en-US" dirty="0"/>
          </a:p>
          <a:p>
            <a:pPr>
              <a:buFont typeface="Wingdings" panose="05000000000000000000" pitchFamily="2" charset="2"/>
              <a:buChar char="Ø"/>
            </a:pPr>
            <a:r>
              <a:rPr lang="el-GR" dirty="0"/>
              <a:t>Λειτουργική απεικόνιση Μαγνητικού Συντονισμού (fMRI)</a:t>
            </a:r>
            <a:endParaRPr lang="en-US" dirty="0"/>
          </a:p>
          <a:p>
            <a:pPr>
              <a:buFont typeface="Wingdings" panose="05000000000000000000" pitchFamily="2" charset="2"/>
              <a:buChar char="Ø"/>
            </a:pPr>
            <a:r>
              <a:rPr lang="el-GR" dirty="0"/>
              <a:t> Λειτουργική Φασματοσκοπία με Υπέρυθρη ακτινοβολία (fNIRS) </a:t>
            </a:r>
            <a:endParaRPr lang="en-US" dirty="0"/>
          </a:p>
          <a:p>
            <a:pPr>
              <a:buFont typeface="Wingdings" panose="05000000000000000000" pitchFamily="2" charset="2"/>
              <a:buChar char="Ø"/>
            </a:pPr>
            <a:r>
              <a:rPr lang="el-GR" dirty="0"/>
              <a:t>Το PET Scan(Τομογραφία Εκπομπής Θετικού Ηλεκτρονίου)</a:t>
            </a:r>
          </a:p>
          <a:p>
            <a:pPr>
              <a:buFont typeface="Wingdings" panose="05000000000000000000" pitchFamily="2" charset="2"/>
              <a:buChar char="Ø"/>
            </a:pPr>
            <a:r>
              <a:rPr lang="el-GR" dirty="0"/>
              <a:t>Ηλεκτροεγκεφαλογράφημα </a:t>
            </a:r>
            <a:r>
              <a:rPr lang="en-US" dirty="0"/>
              <a:t>(EEG)</a:t>
            </a:r>
            <a:endParaRPr lang="el-GR" dirty="0"/>
          </a:p>
          <a:p>
            <a:pPr>
              <a:buFont typeface="Wingdings" panose="05000000000000000000" pitchFamily="2" charset="2"/>
              <a:buChar char="Ø"/>
            </a:pPr>
            <a:r>
              <a:rPr lang="el-GR" dirty="0"/>
              <a:t>Μαγνητοεγκεφαλογράφημα (</a:t>
            </a:r>
            <a:r>
              <a:rPr lang="en-US" dirty="0"/>
              <a:t>MEG)</a:t>
            </a:r>
            <a:endParaRPr lang="el-GR" dirty="0"/>
          </a:p>
          <a:p>
            <a:pPr>
              <a:buFont typeface="Wingdings" panose="05000000000000000000" pitchFamily="2" charset="2"/>
              <a:buChar char="Ø"/>
            </a:pPr>
            <a:r>
              <a:rPr lang="el-GR" dirty="0"/>
              <a:t>Αλγόμετρο (</a:t>
            </a:r>
            <a:r>
              <a:rPr lang="en-US" dirty="0"/>
              <a:t>Dolorimeter)</a:t>
            </a:r>
          </a:p>
          <a:p>
            <a:pPr>
              <a:buFont typeface="Wingdings" panose="05000000000000000000" pitchFamily="2" charset="2"/>
              <a:buChar char="Ø"/>
            </a:pPr>
            <a:r>
              <a:rPr lang="en-US" dirty="0"/>
              <a:t>H</a:t>
            </a:r>
            <a:r>
              <a:rPr lang="el-GR" dirty="0"/>
              <a:t>λεκτροδερμική αντίσταση/αγωγιμότητα</a:t>
            </a:r>
          </a:p>
          <a:p>
            <a:pPr>
              <a:buFont typeface="Wingdings" panose="05000000000000000000" pitchFamily="2" charset="2"/>
              <a:buChar char="Ø"/>
            </a:pPr>
            <a:r>
              <a:rPr lang="el-GR" dirty="0"/>
              <a:t>Βιοδείκτες πόνου </a:t>
            </a:r>
          </a:p>
          <a:p>
            <a:pPr>
              <a:buFont typeface="Wingdings" panose="05000000000000000000" pitchFamily="2" charset="2"/>
              <a:buChar char="Ø"/>
            </a:pPr>
            <a:r>
              <a:rPr lang="el-GR" dirty="0"/>
              <a:t>Βιβλιογραφία</a:t>
            </a:r>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176912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52A75A9-82AB-A5D4-1D5F-182350779C0C}"/>
              </a:ext>
            </a:extLst>
          </p:cNvPr>
          <p:cNvPicPr>
            <a:picLocks noChangeAspect="1"/>
          </p:cNvPicPr>
          <p:nvPr/>
        </p:nvPicPr>
        <p:blipFill rotWithShape="1">
          <a:blip r:embed="rId2">
            <a:alphaModFix amt="60000"/>
          </a:blip>
          <a:srcRect t="2907" b="9884"/>
          <a:stretch/>
        </p:blipFill>
        <p:spPr>
          <a:xfrm>
            <a:off x="-1" y="10"/>
            <a:ext cx="12192001" cy="6857990"/>
          </a:xfrm>
          <a:prstGeom prst="rect">
            <a:avLst/>
          </a:prstGeom>
        </p:spPr>
      </p:pic>
      <p:sp>
        <p:nvSpPr>
          <p:cNvPr id="2" name="Title 1">
            <a:extLst>
              <a:ext uri="{FF2B5EF4-FFF2-40B4-BE49-F238E27FC236}">
                <a16:creationId xmlns:a16="http://schemas.microsoft.com/office/drawing/2014/main" id="{1D070C98-4868-9510-E693-665A9B1805F2}"/>
              </a:ext>
            </a:extLst>
          </p:cNvPr>
          <p:cNvSpPr>
            <a:spLocks noGrp="1"/>
          </p:cNvSpPr>
          <p:nvPr>
            <p:ph type="title"/>
          </p:nvPr>
        </p:nvSpPr>
        <p:spPr>
          <a:xfrm>
            <a:off x="1198181" y="728906"/>
            <a:ext cx="9792471" cy="2057037"/>
          </a:xfrm>
        </p:spPr>
        <p:txBody>
          <a:bodyPr>
            <a:normAutofit/>
          </a:bodyPr>
          <a:lstStyle/>
          <a:p>
            <a:r>
              <a:rPr lang="el-GR" i="1" u="sng">
                <a:solidFill>
                  <a:srgbClr val="FFFFFF"/>
                </a:solidFill>
                <a:effectLst>
                  <a:outerShdw blurRad="38100" dist="38100" dir="2700000" algn="tl">
                    <a:srgbClr val="000000">
                      <a:alpha val="43137"/>
                    </a:srgbClr>
                  </a:outerShdw>
                </a:effectLst>
              </a:rPr>
              <a:t>Ηλεκτροεγκεφαλογράφημα και καταγραφή του πόνου</a:t>
            </a:r>
            <a:endParaRPr lang="en-US" i="1" u="sng">
              <a:solidFill>
                <a:srgbClr val="FFFFFF"/>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61999F3-1A4D-FE81-40FE-EA6CE203B8C3}"/>
              </a:ext>
            </a:extLst>
          </p:cNvPr>
          <p:cNvSpPr>
            <a:spLocks noGrp="1"/>
          </p:cNvSpPr>
          <p:nvPr>
            <p:ph idx="1"/>
          </p:nvPr>
        </p:nvSpPr>
        <p:spPr>
          <a:xfrm>
            <a:off x="1198181" y="2957665"/>
            <a:ext cx="9792471" cy="3171423"/>
          </a:xfrm>
        </p:spPr>
        <p:txBody>
          <a:bodyPr>
            <a:normAutofit lnSpcReduction="10000"/>
          </a:bodyPr>
          <a:lstStyle/>
          <a:p>
            <a:r>
              <a:rPr lang="el-GR" sz="2000" dirty="0">
                <a:solidFill>
                  <a:srgbClr val="FFFFFF"/>
                </a:solidFill>
              </a:rPr>
              <a:t>Το ηλεκτροεγκεφαλογράφημα (ΕΕ</a:t>
            </a:r>
            <a:r>
              <a:rPr lang="en-US" sz="2000" dirty="0">
                <a:solidFill>
                  <a:srgbClr val="FFFFFF"/>
                </a:solidFill>
              </a:rPr>
              <a:t>G)</a:t>
            </a:r>
            <a:r>
              <a:rPr lang="el-GR" sz="2000" dirty="0">
                <a:solidFill>
                  <a:srgbClr val="FFFFFF"/>
                </a:solidFill>
              </a:rPr>
              <a:t>απεικονίζει διακυμάνσεις τάσης από νευρώνες που ενεργοποιούνται στον εγκέφαλο και το σήμα του </a:t>
            </a:r>
            <a:r>
              <a:rPr lang="en-US" sz="2000" dirty="0">
                <a:solidFill>
                  <a:srgbClr val="FFFFFF"/>
                </a:solidFill>
              </a:rPr>
              <a:t>EEG</a:t>
            </a:r>
            <a:r>
              <a:rPr lang="el-GR" sz="2000" dirty="0">
                <a:solidFill>
                  <a:srgbClr val="FFFFFF"/>
                </a:solidFill>
              </a:rPr>
              <a:t> καταγράφεται από πολλαπλά ηλεκτρόδια που τοποθετούνται στο τριχωτό της κεφαλής.</a:t>
            </a:r>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r>
              <a:rPr lang="el-GR" sz="1400" dirty="0">
                <a:hlinkClick r:id="rId3"/>
              </a:rPr>
              <a:t>Ηλεκτροεγκεφαλογράφημα - Βικιπαίδεια (</a:t>
            </a:r>
            <a:r>
              <a:rPr lang="en-US" sz="1400" dirty="0">
                <a:hlinkClick r:id="rId3"/>
              </a:rPr>
              <a:t>wikipedia.org)</a:t>
            </a:r>
            <a:endParaRPr lang="en-US" sz="2000" dirty="0">
              <a:solidFill>
                <a:srgbClr val="FFFFFF"/>
              </a:solidFill>
            </a:endParaRPr>
          </a:p>
        </p:txBody>
      </p:sp>
    </p:spTree>
    <p:extLst>
      <p:ext uri="{BB962C8B-B14F-4D97-AF65-F5344CB8AC3E}">
        <p14:creationId xmlns:p14="http://schemas.microsoft.com/office/powerpoint/2010/main" val="3519755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94CB-9CD2-8A13-85E0-38F92FE5F5C2}"/>
              </a:ext>
            </a:extLst>
          </p:cNvPr>
          <p:cNvSpPr>
            <a:spLocks noGrp="1"/>
          </p:cNvSpPr>
          <p:nvPr>
            <p:ph type="title"/>
          </p:nvPr>
        </p:nvSpPr>
        <p:spPr>
          <a:xfrm>
            <a:off x="838200" y="247982"/>
            <a:ext cx="10321212" cy="1025136"/>
          </a:xfrm>
        </p:spPr>
        <p:txBody>
          <a:bodyPr>
            <a:normAutofit fontScale="90000"/>
          </a:bodyPr>
          <a:lstStyle/>
          <a:p>
            <a:r>
              <a:rPr lang="el-GR" i="1" u="sng" dirty="0">
                <a:effectLst>
                  <a:outerShdw blurRad="38100" dist="38100" dir="2700000" algn="tl">
                    <a:srgbClr val="000000">
                      <a:alpha val="43137"/>
                    </a:srgbClr>
                  </a:outerShdw>
                </a:effectLst>
              </a:rPr>
              <a:t>Ηλεκτροεγκεφαλογράφημα και αξιολόγηση του πόνου</a:t>
            </a:r>
            <a:endParaRPr lang="en-US" i="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6072B42-495C-EC56-2321-3C3147EE9ED5}"/>
              </a:ext>
            </a:extLst>
          </p:cNvPr>
          <p:cNvSpPr>
            <a:spLocks noGrp="1"/>
          </p:cNvSpPr>
          <p:nvPr>
            <p:ph idx="1"/>
          </p:nvPr>
        </p:nvSpPr>
        <p:spPr>
          <a:xfrm>
            <a:off x="838200" y="1488030"/>
            <a:ext cx="10515600" cy="4609420"/>
          </a:xfrm>
        </p:spPr>
        <p:txBody>
          <a:bodyPr/>
          <a:lstStyle/>
          <a:p>
            <a:r>
              <a:rPr lang="el-GR" dirty="0"/>
              <a:t>Το ηλεκτροεγκεφαλογράφημα (EEG) είναι ένα πολύτιμο εργαλείο για τη μελέτη της εγκεφαλικής δραστηριότητας και έχει χρησιμοποιηθεί στην έρευνα για τη διερεύνηση της αντίληψης του πόνου και των σχετικών νευρικών διεργασιών. Ωστόσο, το EEG δεν χρησιμοποιείται συνήθως ως άμεση μέθοδος για την εκτίμηση ή την αξιολόγηση της έντασης του πόνου στην κλινική πρακτική. Αντ 'αυτού, το EEG παρέχει πληροφορίες σχετικά με την απόκριση του εγκεφάλου στον πόνο και μπορεί να βοηθήσει τους ερευνητές και τους κλινικούς γιατρούς να κατανοήσουν τους νευρικούς μηχανισμούς που διέπουν την αντίληψη του πόνου. </a:t>
            </a:r>
            <a:endParaRPr lang="en-US" dirty="0"/>
          </a:p>
        </p:txBody>
      </p:sp>
    </p:spTree>
    <p:extLst>
      <p:ext uri="{BB962C8B-B14F-4D97-AF65-F5344CB8AC3E}">
        <p14:creationId xmlns:p14="http://schemas.microsoft.com/office/powerpoint/2010/main" val="364642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CB88E-043D-A2C3-F8B8-AA7A3C93D394}"/>
              </a:ext>
            </a:extLst>
          </p:cNvPr>
          <p:cNvSpPr>
            <a:spLocks noGrp="1"/>
          </p:cNvSpPr>
          <p:nvPr>
            <p:ph type="title"/>
          </p:nvPr>
        </p:nvSpPr>
        <p:spPr>
          <a:xfrm>
            <a:off x="761802" y="240241"/>
            <a:ext cx="10760054" cy="1228299"/>
          </a:xfrm>
        </p:spPr>
        <p:txBody>
          <a:bodyPr>
            <a:normAutofit/>
          </a:bodyPr>
          <a:lstStyle/>
          <a:p>
            <a:endParaRPr lang="en-US" sz="4000"/>
          </a:p>
        </p:txBody>
      </p:sp>
      <p:sp>
        <p:nvSpPr>
          <p:cNvPr id="3" name="Content Placeholder 2">
            <a:extLst>
              <a:ext uri="{FF2B5EF4-FFF2-40B4-BE49-F238E27FC236}">
                <a16:creationId xmlns:a16="http://schemas.microsoft.com/office/drawing/2014/main" id="{920A1A06-3579-4299-A99D-E7BC7705B475}"/>
              </a:ext>
            </a:extLst>
          </p:cNvPr>
          <p:cNvSpPr>
            <a:spLocks noGrp="1"/>
          </p:cNvSpPr>
          <p:nvPr>
            <p:ph idx="1"/>
          </p:nvPr>
        </p:nvSpPr>
        <p:spPr>
          <a:xfrm>
            <a:off x="546652" y="1708781"/>
            <a:ext cx="6957391" cy="4463419"/>
          </a:xfrm>
        </p:spPr>
        <p:txBody>
          <a:bodyPr anchor="ctr">
            <a:normAutofit fontScale="92500"/>
          </a:bodyPr>
          <a:lstStyle/>
          <a:p>
            <a:r>
              <a:rPr lang="el-GR" sz="2400" dirty="0"/>
              <a:t>Οι ερευνητές χρησιμοποιούν ηλεκτροεγκεφαλογράφημα για να μελετήσουν πώς ο εγκέφαλος επεξεργάζεται τον πόνο, το χρονοδιάγραμμα αυτών των διαδικασιών και πώς διαφορετικές περιοχές του εγκεφάλου εμπλέκονται στην αντίληψη του πόνου, αφού το ηλεκτροεγκεφαλογράφημα  μπορεί να συλλάβει αλλαγές στην ηλεκτρική εγκεφαλική δραστηριότητα που σχετίζονται με την αντίληψη του πόνου.(Νευροαπεικόνιση της επεξεργασίας του πόνου)</a:t>
            </a:r>
            <a:endParaRPr lang="en-US" sz="2400" dirty="0"/>
          </a:p>
          <a:p>
            <a:r>
              <a:rPr lang="el-GR" sz="2400" dirty="0"/>
              <a:t>Το </a:t>
            </a:r>
            <a:r>
              <a:rPr lang="en-US" sz="2400" dirty="0"/>
              <a:t>EEG </a:t>
            </a:r>
            <a:r>
              <a:rPr lang="el-GR" sz="2400" dirty="0"/>
              <a:t>μπορεί να ανιχνεύσει δυναμικά του εγκεφάλου τα οποία αποτελούν απόκριση σε επώδυνα ερεθίσματα. (</a:t>
            </a:r>
            <a:r>
              <a:rPr lang="en-US" sz="2400" dirty="0">
                <a:hlinkClick r:id="rId2"/>
              </a:rPr>
              <a:t>Early nociceptive evoked potentials (NEPs) recorded from the scalp - PubMed (nih.gov)</a:t>
            </a:r>
            <a:r>
              <a:rPr lang="el-GR" sz="2400" dirty="0"/>
              <a:t> )</a:t>
            </a:r>
          </a:p>
          <a:p>
            <a:endParaRPr lang="en-US" sz="1600" dirty="0"/>
          </a:p>
        </p:txBody>
      </p:sp>
      <p:pic>
        <p:nvPicPr>
          <p:cNvPr id="4" name="Picture 3">
            <a:extLst>
              <a:ext uri="{FF2B5EF4-FFF2-40B4-BE49-F238E27FC236}">
                <a16:creationId xmlns:a16="http://schemas.microsoft.com/office/drawing/2014/main" id="{33BC5CDF-E059-B365-644C-CEB153F9581B}"/>
              </a:ext>
            </a:extLst>
          </p:cNvPr>
          <p:cNvPicPr>
            <a:picLocks noChangeAspect="1"/>
          </p:cNvPicPr>
          <p:nvPr/>
        </p:nvPicPr>
        <p:blipFill>
          <a:blip r:embed="rId3"/>
          <a:stretch>
            <a:fillRect/>
          </a:stretch>
        </p:blipFill>
        <p:spPr>
          <a:xfrm>
            <a:off x="7643191" y="1969358"/>
            <a:ext cx="4184374" cy="3317238"/>
          </a:xfrm>
          <a:prstGeom prst="rect">
            <a:avLst/>
          </a:prstGeom>
        </p:spPr>
      </p:pic>
    </p:spTree>
    <p:extLst>
      <p:ext uri="{BB962C8B-B14F-4D97-AF65-F5344CB8AC3E}">
        <p14:creationId xmlns:p14="http://schemas.microsoft.com/office/powerpoint/2010/main" val="4226795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640D-2720-AF57-4795-F94D59A5C708}"/>
              </a:ext>
            </a:extLst>
          </p:cNvPr>
          <p:cNvSpPr>
            <a:spLocks noGrp="1"/>
          </p:cNvSpPr>
          <p:nvPr>
            <p:ph type="title"/>
          </p:nvPr>
        </p:nvSpPr>
        <p:spPr>
          <a:xfrm>
            <a:off x="838200" y="365125"/>
            <a:ext cx="10115939" cy="1165095"/>
          </a:xfrm>
        </p:spPr>
        <p:txBody>
          <a:bodyPr/>
          <a:lstStyle/>
          <a:p>
            <a:endParaRPr lang="en-US"/>
          </a:p>
        </p:txBody>
      </p:sp>
      <p:sp>
        <p:nvSpPr>
          <p:cNvPr id="3" name="Content Placeholder 2">
            <a:extLst>
              <a:ext uri="{FF2B5EF4-FFF2-40B4-BE49-F238E27FC236}">
                <a16:creationId xmlns:a16="http://schemas.microsoft.com/office/drawing/2014/main" id="{B4988322-EDA6-0654-626A-560755E64816}"/>
              </a:ext>
            </a:extLst>
          </p:cNvPr>
          <p:cNvSpPr>
            <a:spLocks noGrp="1"/>
          </p:cNvSpPr>
          <p:nvPr>
            <p:ph idx="1"/>
          </p:nvPr>
        </p:nvSpPr>
        <p:spPr>
          <a:xfrm>
            <a:off x="838200" y="1632857"/>
            <a:ext cx="10515600" cy="4478792"/>
          </a:xfrm>
        </p:spPr>
        <p:txBody>
          <a:bodyPr>
            <a:normAutofit lnSpcReduction="10000"/>
          </a:bodyPr>
          <a:lstStyle/>
          <a:p>
            <a:r>
              <a:rPr lang="el-GR" i="1" dirty="0">
                <a:effectLst>
                  <a:outerShdw blurRad="38100" dist="38100" dir="2700000" algn="tl">
                    <a:srgbClr val="000000">
                      <a:alpha val="43137"/>
                    </a:srgbClr>
                  </a:outerShdw>
                </a:effectLst>
              </a:rPr>
              <a:t>Αντικειμενική μέτρηση πόνου</a:t>
            </a:r>
            <a:r>
              <a:rPr lang="el-GR" dirty="0"/>
              <a:t>: Ενώ το ηλεκτροεγκεφαλογράφημα δεν μπορεί να μετρήσει άμεσα την ένταση του πόνου, μπορεί να παρέχει αντικειμενικές πληροφορίες σχετικά με τις νευρικές αντιδράσεις σε επώδυνα ερεθίσματα. Αυτές οι πληροφορίες μπορούν να χρησιμοποιηθούν στην έρευνα για την αξιολόγηση των επιπτώσεων του πόνου ή για τη μελέτη των συνθηκών που σχετίζονται με τον πόνο.</a:t>
            </a:r>
          </a:p>
          <a:p>
            <a:r>
              <a:rPr lang="el-GR" i="1" dirty="0">
                <a:effectLst>
                  <a:outerShdw blurRad="38100" dist="38100" dir="2700000" algn="tl">
                    <a:srgbClr val="000000">
                      <a:alpha val="43137"/>
                    </a:srgbClr>
                  </a:outerShdw>
                </a:effectLst>
              </a:rPr>
              <a:t>Κλινικές και ερευνητικές εφαρμογές</a:t>
            </a:r>
            <a:r>
              <a:rPr lang="el-GR" dirty="0"/>
              <a:t>: Το EEG χρησιμοποιείται συνήθως στην πειραματική έρευνα πόνου για τη διερεύνηση μηχανισμών πόνου και στην κλινική έρευνα για τη μελέτη καταστάσεων πόνου όπως ο χρόνιος πόνος ή ο νευροπαθητικός πόνος.</a:t>
            </a:r>
          </a:p>
          <a:p>
            <a:endParaRPr lang="en-US" dirty="0"/>
          </a:p>
        </p:txBody>
      </p:sp>
    </p:spTree>
    <p:extLst>
      <p:ext uri="{BB962C8B-B14F-4D97-AF65-F5344CB8AC3E}">
        <p14:creationId xmlns:p14="http://schemas.microsoft.com/office/powerpoint/2010/main" val="272191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476D-7A38-F02C-7F71-24C0B8C45CC5}"/>
              </a:ext>
            </a:extLst>
          </p:cNvPr>
          <p:cNvSpPr>
            <a:spLocks noGrp="1"/>
          </p:cNvSpPr>
          <p:nvPr>
            <p:ph type="title"/>
          </p:nvPr>
        </p:nvSpPr>
        <p:spPr>
          <a:xfrm>
            <a:off x="838200" y="365125"/>
            <a:ext cx="10515600" cy="969153"/>
          </a:xfrm>
        </p:spPr>
        <p:txBody>
          <a:bodyPr/>
          <a:lstStyle/>
          <a:p>
            <a:r>
              <a:rPr lang="el-GR" b="1" i="1" u="sng" dirty="0">
                <a:effectLst>
                  <a:outerShdw blurRad="38100" dist="38100" dir="2700000" algn="tl">
                    <a:srgbClr val="000000">
                      <a:alpha val="43137"/>
                    </a:srgbClr>
                  </a:outerShdw>
                </a:effectLst>
              </a:rPr>
              <a:t>Μγνητοεγκεφαλογράφημα (</a:t>
            </a:r>
            <a:r>
              <a:rPr lang="en-US" b="1" i="1" u="sng" dirty="0">
                <a:effectLst>
                  <a:outerShdw blurRad="38100" dist="38100" dir="2700000" algn="tl">
                    <a:srgbClr val="000000">
                      <a:alpha val="43137"/>
                    </a:srgbClr>
                  </a:outerShdw>
                </a:effectLst>
              </a:rPr>
              <a:t>MEG)</a:t>
            </a:r>
          </a:p>
        </p:txBody>
      </p:sp>
      <p:sp>
        <p:nvSpPr>
          <p:cNvPr id="3" name="Content Placeholder 2">
            <a:extLst>
              <a:ext uri="{FF2B5EF4-FFF2-40B4-BE49-F238E27FC236}">
                <a16:creationId xmlns:a16="http://schemas.microsoft.com/office/drawing/2014/main" id="{5459A355-A429-5AC7-96BC-957BCF382DD9}"/>
              </a:ext>
            </a:extLst>
          </p:cNvPr>
          <p:cNvSpPr>
            <a:spLocks noGrp="1"/>
          </p:cNvSpPr>
          <p:nvPr>
            <p:ph idx="1"/>
          </p:nvPr>
        </p:nvSpPr>
        <p:spPr>
          <a:xfrm>
            <a:off x="838200" y="1520890"/>
            <a:ext cx="10515600" cy="4898571"/>
          </a:xfrm>
        </p:spPr>
        <p:txBody>
          <a:bodyPr>
            <a:normAutofit/>
          </a:bodyPr>
          <a:lstStyle/>
          <a:p>
            <a:r>
              <a:rPr lang="el-GR" dirty="0"/>
              <a:t>Η μαγνητοεγκεφαλογραφία (MEG) είναι μια λειτουργική τεχνική νευροαπεικόνισης για τη χαρτογράφηση της εγκεφαλικής δραστηριότητας με την καταγραφή μαγνητικών πεδίων που παράγονται από ηλεκτρικά ρεύματα που υπάρχουν φυσικά στον εγκέφαλο, χρησιμοποιώντας πολύ ευαίσθητα μαγνητόμετρα. </a:t>
            </a:r>
            <a:endParaRPr lang="en-US" dirty="0"/>
          </a:p>
          <a:p>
            <a:r>
              <a:rPr lang="el-GR" dirty="0"/>
              <a:t>Η MEG (Magnetoencephalography) είναι μια ακόμα απεικονιστική τεχνική που μπορεί να χρησιμοποιηθεί για τη μελέτη του εγκεφάλου και την κατανόηση της νευρικής δραστηριότητας. Ωστόσο, όπως και το fMRI και το PET scan, το MEG δεν χρησιμοποιείται απευθείας για την αντικειμενική αξιολόγηση του πόνου. Αντιθέτως, χρησιμοποιείται συχνά για τη μελέτη των νευρολογικών μηχανισμών που σχετίζονται με τον πόνο και την αντίληψή του.</a:t>
            </a:r>
            <a:endParaRPr lang="en-US" dirty="0"/>
          </a:p>
        </p:txBody>
      </p:sp>
    </p:spTree>
    <p:extLst>
      <p:ext uri="{BB962C8B-B14F-4D97-AF65-F5344CB8AC3E}">
        <p14:creationId xmlns:p14="http://schemas.microsoft.com/office/powerpoint/2010/main" val="411032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5147D-43FE-5427-EDFC-F711B57AC677}"/>
              </a:ext>
            </a:extLst>
          </p:cNvPr>
          <p:cNvSpPr>
            <a:spLocks noGrp="1"/>
          </p:cNvSpPr>
          <p:nvPr>
            <p:ph type="title"/>
          </p:nvPr>
        </p:nvSpPr>
        <p:spPr>
          <a:xfrm>
            <a:off x="260209" y="376028"/>
            <a:ext cx="6002110" cy="1495425"/>
          </a:xfrm>
        </p:spPr>
        <p:txBody>
          <a:bodyPr>
            <a:normAutofit/>
          </a:bodyPr>
          <a:lstStyle/>
          <a:p>
            <a:r>
              <a:rPr lang="el-GR" sz="4000" i="1" u="sng" dirty="0">
                <a:effectLst>
                  <a:outerShdw blurRad="38100" dist="38100" dir="2700000" algn="tl">
                    <a:srgbClr val="000000">
                      <a:alpha val="43137"/>
                    </a:srgbClr>
                  </a:outerShdw>
                </a:effectLst>
              </a:rPr>
              <a:t>Μαγνητοεγκεφαλογραφία και μέτρηση του πόνου</a:t>
            </a:r>
            <a:endParaRPr lang="en-US" sz="4000" i="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FE00F27-CE5D-436C-66B2-1ACA774554DD}"/>
              </a:ext>
            </a:extLst>
          </p:cNvPr>
          <p:cNvSpPr>
            <a:spLocks noGrp="1"/>
          </p:cNvSpPr>
          <p:nvPr>
            <p:ph idx="1"/>
          </p:nvPr>
        </p:nvSpPr>
        <p:spPr>
          <a:xfrm>
            <a:off x="354563" y="2155371"/>
            <a:ext cx="6484227" cy="3978730"/>
          </a:xfrm>
        </p:spPr>
        <p:txBody>
          <a:bodyPr>
            <a:normAutofit lnSpcReduction="10000"/>
          </a:bodyPr>
          <a:lstStyle/>
          <a:p>
            <a:r>
              <a:rPr lang="el-GR" dirty="0"/>
              <a:t>Στον τομέα του πόνου, το MEG έχει χρησιμοποιηθεί για τη μέτρηση εγκεφαλικών ανωμαλιών σε διάφορες χρόνιες καταστάσεις πόνου, όπως: το σύνδρομο σύνθετου περιφερειακού πόνου, η ινομυαλγία η ημικρανία, ο νευροπαθητικός πόνος  και ο εμμηνορροϊκός πόνος.</a:t>
            </a:r>
          </a:p>
          <a:p>
            <a:r>
              <a:rPr lang="el-GR" sz="2000" i="1" dirty="0">
                <a:hlinkClick r:id="rId2"/>
              </a:rPr>
              <a:t>(</a:t>
            </a:r>
            <a:r>
              <a:rPr lang="en-US" sz="2000" i="1" dirty="0">
                <a:hlinkClick r:id="rId2"/>
              </a:rPr>
              <a:t>Magnetoencephalography: physics, techniques, and applications in the basic and clinical neurosciences | Journal of Neurophysiology</a:t>
            </a:r>
            <a:r>
              <a:rPr lang="el-GR" sz="2000" i="1" dirty="0"/>
              <a:t>)</a:t>
            </a:r>
            <a:endParaRPr lang="en-US" sz="2000" i="1" dirty="0"/>
          </a:p>
        </p:txBody>
      </p:sp>
      <p:pic>
        <p:nvPicPr>
          <p:cNvPr id="2050" name="Picture 2" descr="undefined">
            <a:extLst>
              <a:ext uri="{FF2B5EF4-FFF2-40B4-BE49-F238E27FC236}">
                <a16:creationId xmlns:a16="http://schemas.microsoft.com/office/drawing/2014/main" id="{390A8B20-6A26-ED45-41EC-4E30C66FC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5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7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6D799-79F8-A129-F9CC-C0C3B1B0B62E}"/>
              </a:ext>
            </a:extLst>
          </p:cNvPr>
          <p:cNvSpPr>
            <a:spLocks noGrp="1"/>
          </p:cNvSpPr>
          <p:nvPr>
            <p:ph type="title"/>
          </p:nvPr>
        </p:nvSpPr>
        <p:spPr>
          <a:xfrm>
            <a:off x="572493" y="238539"/>
            <a:ext cx="11018520" cy="1361265"/>
          </a:xfrm>
        </p:spPr>
        <p:txBody>
          <a:bodyPr anchor="b">
            <a:normAutofit/>
          </a:bodyPr>
          <a:lstStyle/>
          <a:p>
            <a:r>
              <a:rPr lang="el-GR" sz="4600" b="1" i="1" u="sng">
                <a:effectLst>
                  <a:outerShdw blurRad="38100" dist="38100" dir="2700000" algn="tl">
                    <a:srgbClr val="000000">
                      <a:alpha val="43137"/>
                    </a:srgbClr>
                  </a:outerShdw>
                </a:effectLst>
              </a:rPr>
              <a:t>Αλγόμετρο (</a:t>
            </a:r>
            <a:r>
              <a:rPr lang="en-US" sz="4600" b="1" i="1" u="sng">
                <a:effectLst>
                  <a:outerShdw blurRad="38100" dist="38100" dir="2700000" algn="tl">
                    <a:srgbClr val="000000">
                      <a:alpha val="43137"/>
                    </a:srgbClr>
                  </a:outerShdw>
                </a:effectLst>
              </a:rPr>
              <a:t>Dolorimeter)</a:t>
            </a:r>
            <a:br>
              <a:rPr lang="el-GR" sz="4600">
                <a:effectLst>
                  <a:outerShdw blurRad="38100" dist="38100" dir="2700000" algn="tl">
                    <a:srgbClr val="000000">
                      <a:alpha val="43137"/>
                    </a:srgbClr>
                  </a:outerShdw>
                </a:effectLst>
              </a:rPr>
            </a:br>
            <a:endParaRPr lang="en-US" sz="4600" dirty="0">
              <a:effectLst>
                <a:outerShdw blurRad="38100" dist="38100" dir="2700000" algn="tl">
                  <a:srgbClr val="000000">
                    <a:alpha val="43137"/>
                  </a:srgbClr>
                </a:outerShdw>
              </a:effectLst>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B9088-C777-D3C8-B9E6-C331C18A400E}"/>
              </a:ext>
            </a:extLst>
          </p:cNvPr>
          <p:cNvSpPr>
            <a:spLocks noGrp="1"/>
          </p:cNvSpPr>
          <p:nvPr>
            <p:ph idx="1"/>
          </p:nvPr>
        </p:nvSpPr>
        <p:spPr>
          <a:xfrm>
            <a:off x="427383" y="1744997"/>
            <a:ext cx="7146234" cy="4874464"/>
          </a:xfrm>
        </p:spPr>
        <p:txBody>
          <a:bodyPr anchor="t">
            <a:normAutofit lnSpcReduction="10000"/>
          </a:bodyPr>
          <a:lstStyle/>
          <a:p>
            <a:r>
              <a:rPr lang="el-GR" sz="2000" dirty="0"/>
              <a:t>Ένα αλγόμετρο είναι ένα όργανο που χρησιμοποιείται για τη μέτρηση του ορίου του πόνου(ουδός πόνου) και της ανοχής στον πόνο. Η αλγομετρία έχει οριστεί ως «η μέτρηση της ευαισθησίας στον πόνο ή της έντασης του πόνου».</a:t>
            </a:r>
          </a:p>
          <a:p>
            <a:r>
              <a:rPr lang="el-GR" sz="2000" dirty="0"/>
              <a:t> Οι διάφοροι τύποι αλγομέτρων λειτουργούν με διάφορους τρόπους, ανάλογα με τον σκοπό της μέτρησης. Για παράδειγμα, κάποια από αυτά τα εργαλεία μπορεί να εφαρμόζουν πίεση σε μια επιφάνεια του δέρματος και να μετρούν την αντίσταση ή την ευαισθησία του ασθενούς στον πόνο. Άλλα μπορεί να χρησιμοποιούν θερμότητα ή ψυχρότητα για τη δοκιμή της θερμικής αντίδρασης του δέρματος σε διαφορετικές θερμοκρασίες.</a:t>
            </a:r>
          </a:p>
          <a:p>
            <a:endParaRPr lang="el-GR" sz="2000" dirty="0"/>
          </a:p>
          <a:p>
            <a:r>
              <a:rPr lang="el-GR" sz="2000" dirty="0"/>
              <a:t>Τα αλγόμετρα μπορούν να χρησιμοποιηθούν στην κλινική πρακτική για την αξιολόγηση του πόνου, την κατανόηση της αλγησίας και την παρακολούθηση της εξέλιξής της στον ασθενή.</a:t>
            </a:r>
          </a:p>
          <a:p>
            <a:r>
              <a:rPr lang="en-US" sz="1400" dirty="0">
                <a:hlinkClick r:id="rId2"/>
              </a:rPr>
              <a:t>Dolorimeter - Wikipedia</a:t>
            </a:r>
            <a:endParaRPr lang="en-US" sz="2000" dirty="0"/>
          </a:p>
        </p:txBody>
      </p:sp>
      <p:pic>
        <p:nvPicPr>
          <p:cNvPr id="4" name="Picture 3">
            <a:extLst>
              <a:ext uri="{FF2B5EF4-FFF2-40B4-BE49-F238E27FC236}">
                <a16:creationId xmlns:a16="http://schemas.microsoft.com/office/drawing/2014/main" id="{B334DA56-CB6F-58BB-D2DB-68BFAA65DC39}"/>
              </a:ext>
            </a:extLst>
          </p:cNvPr>
          <p:cNvPicPr>
            <a:picLocks noChangeAspect="1"/>
          </p:cNvPicPr>
          <p:nvPr/>
        </p:nvPicPr>
        <p:blipFill rotWithShape="1">
          <a:blip r:embed="rId3"/>
          <a:srcRect l="3968" r="5839"/>
          <a:stretch/>
        </p:blipFill>
        <p:spPr>
          <a:xfrm>
            <a:off x="8001000" y="1950893"/>
            <a:ext cx="3941064" cy="4096512"/>
          </a:xfrm>
          <a:prstGeom prst="rect">
            <a:avLst/>
          </a:prstGeom>
        </p:spPr>
      </p:pic>
    </p:spTree>
    <p:extLst>
      <p:ext uri="{BB962C8B-B14F-4D97-AF65-F5344CB8AC3E}">
        <p14:creationId xmlns:p14="http://schemas.microsoft.com/office/powerpoint/2010/main" val="262011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AA46-F0DE-BE43-EFE7-07A0613516A4}"/>
              </a:ext>
            </a:extLst>
          </p:cNvPr>
          <p:cNvSpPr>
            <a:spLocks noGrp="1"/>
          </p:cNvSpPr>
          <p:nvPr>
            <p:ph type="title"/>
          </p:nvPr>
        </p:nvSpPr>
        <p:spPr>
          <a:xfrm>
            <a:off x="838200" y="234496"/>
            <a:ext cx="10515600" cy="819863"/>
          </a:xfrm>
        </p:spPr>
        <p:txBody>
          <a:bodyPr/>
          <a:lstStyle/>
          <a:p>
            <a:r>
              <a:rPr lang="el-GR" i="1" u="sng" dirty="0"/>
              <a:t>Αδυναμίες του αλγόμετρου</a:t>
            </a:r>
            <a:endParaRPr lang="en-US" i="1" u="sng" dirty="0"/>
          </a:p>
        </p:txBody>
      </p:sp>
      <p:sp>
        <p:nvSpPr>
          <p:cNvPr id="3" name="Content Placeholder 2">
            <a:extLst>
              <a:ext uri="{FF2B5EF4-FFF2-40B4-BE49-F238E27FC236}">
                <a16:creationId xmlns:a16="http://schemas.microsoft.com/office/drawing/2014/main" id="{B2A377FC-BFE2-40A4-217A-48F4100558C8}"/>
              </a:ext>
            </a:extLst>
          </p:cNvPr>
          <p:cNvSpPr>
            <a:spLocks noGrp="1"/>
          </p:cNvSpPr>
          <p:nvPr>
            <p:ph idx="1"/>
          </p:nvPr>
        </p:nvSpPr>
        <p:spPr>
          <a:xfrm>
            <a:off x="166396" y="1129004"/>
            <a:ext cx="10515600" cy="5579706"/>
          </a:xfrm>
        </p:spPr>
        <p:txBody>
          <a:bodyPr>
            <a:normAutofit fontScale="77500" lnSpcReduction="20000"/>
          </a:bodyPr>
          <a:lstStyle/>
          <a:p>
            <a:r>
              <a:rPr lang="el-GR" dirty="0"/>
              <a:t>Τα δεδομένα που λαμβάνουμε για την αξιολόγηση του πόνου μέσω της χρήσης του αλγόμετρου στηρίζονται στην υποκειμενική εμπειρία του ασθενή, γεγονός που μπορεί να εμποδίσει μια καθαρά αντικειμενική ποσοτικοποίηση του πόνου. Ορισμένοι από αυτούς τους περιορισμούς είναι οι εξής </a:t>
            </a:r>
            <a:r>
              <a:rPr lang="en-US" dirty="0"/>
              <a:t>:</a:t>
            </a:r>
          </a:p>
          <a:p>
            <a:r>
              <a:rPr lang="el-GR" b="1" i="1" dirty="0"/>
              <a:t>Υποκειμενικότητα</a:t>
            </a:r>
            <a:r>
              <a:rPr lang="el-GR" dirty="0"/>
              <a:t>: Ο πόνος είναι υποκειμενικός και η αντίληψή του διαφέρει από άτομο σε άτομο. Η αυτοαναφορά του πόνου εξαρτάται από την υποκειμενική αντίληψη και τη διακριτική ικανότητα του ατόμου, και δεν μπορεί να μετρηθεί αντικειμενικά.</a:t>
            </a:r>
          </a:p>
          <a:p>
            <a:endParaRPr lang="el-GR" dirty="0"/>
          </a:p>
          <a:p>
            <a:r>
              <a:rPr lang="el-GR" b="1" i="1" dirty="0"/>
              <a:t>Δυσκολία στην Ποσοτικοποίηση</a:t>
            </a:r>
            <a:r>
              <a:rPr lang="el-GR" dirty="0"/>
              <a:t>: Ο πόνος είναι δύσκολο να ποσοτικοποιηθεί ακριβώς. Παράμετροι όπως η ένταση, η διάρκεια και η επίδραση του πόνου μπορεί να ερμηνευθούν διαφορετικά από τον κάθε ασθενή.</a:t>
            </a:r>
          </a:p>
          <a:p>
            <a:endParaRPr lang="el-GR" dirty="0"/>
          </a:p>
          <a:p>
            <a:r>
              <a:rPr lang="el-GR" b="1" i="1" dirty="0"/>
              <a:t>Παραμετρικοί Παράγοντες</a:t>
            </a:r>
            <a:r>
              <a:rPr lang="el-GR" dirty="0"/>
              <a:t>: Ο ασθενής μπορεί να επηρεαστεί από παράγοντες όπως η ηλικία, η κούραση, η συναισθηματική του κατάσταση, η προσδοκία του πόνου και άλλοι παράγοντες που μπορούν να επηρεάσουν την αυτοαναφορά του πόνου.</a:t>
            </a:r>
          </a:p>
          <a:p>
            <a:endParaRPr lang="el-GR" dirty="0"/>
          </a:p>
          <a:p>
            <a:r>
              <a:rPr lang="el-GR" b="1" i="1" dirty="0"/>
              <a:t>Επίδραση της Προσωπικότητας</a:t>
            </a:r>
            <a:r>
              <a:rPr lang="el-GR" dirty="0"/>
              <a:t>: Η προσωπικότητα του ατόμου και η τάση του να εκφράζει ή να κρατά τον πόνο του μπορεί να επηρεάσουν την αυτοαναφορά του πόνου.</a:t>
            </a:r>
            <a:endParaRPr lang="en-US" dirty="0"/>
          </a:p>
          <a:p>
            <a:endParaRPr lang="en-US" dirty="0"/>
          </a:p>
        </p:txBody>
      </p:sp>
    </p:spTree>
    <p:extLst>
      <p:ext uri="{BB962C8B-B14F-4D97-AF65-F5344CB8AC3E}">
        <p14:creationId xmlns:p14="http://schemas.microsoft.com/office/powerpoint/2010/main" val="2400093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0B33-2BF1-94E8-BC5C-EBAEC24255DD}"/>
              </a:ext>
            </a:extLst>
          </p:cNvPr>
          <p:cNvSpPr>
            <a:spLocks noGrp="1"/>
          </p:cNvSpPr>
          <p:nvPr>
            <p:ph type="title"/>
          </p:nvPr>
        </p:nvSpPr>
        <p:spPr>
          <a:xfrm>
            <a:off x="838200" y="365126"/>
            <a:ext cx="10515600" cy="810532"/>
          </a:xfrm>
        </p:spPr>
        <p:txBody>
          <a:bodyPr>
            <a:normAutofit fontScale="90000"/>
          </a:bodyPr>
          <a:lstStyle/>
          <a:p>
            <a:r>
              <a:rPr lang="en-US" b="1" i="1" u="sng" dirty="0">
                <a:effectLst>
                  <a:outerShdw blurRad="38100" dist="38100" dir="2700000" algn="tl">
                    <a:srgbClr val="000000">
                      <a:alpha val="43137"/>
                    </a:srgbClr>
                  </a:outerShdw>
                </a:effectLst>
              </a:rPr>
              <a:t>H</a:t>
            </a:r>
            <a:r>
              <a:rPr lang="el-GR" b="1" i="1" u="sng" dirty="0">
                <a:effectLst>
                  <a:outerShdw blurRad="38100" dist="38100" dir="2700000" algn="tl">
                    <a:srgbClr val="000000">
                      <a:alpha val="43137"/>
                    </a:srgbClr>
                  </a:outerShdw>
                </a:effectLst>
              </a:rPr>
              <a:t>λεκτροδερμική αντίσταση/αγωγιμότητα (Ε</a:t>
            </a:r>
            <a:r>
              <a:rPr lang="en-US" b="1" i="1" u="sng" dirty="0">
                <a:effectLst>
                  <a:outerShdw blurRad="38100" dist="38100" dir="2700000" algn="tl">
                    <a:srgbClr val="000000">
                      <a:alpha val="43137"/>
                    </a:srgbClr>
                  </a:outerShdw>
                </a:effectLst>
              </a:rPr>
              <a:t>DA)</a:t>
            </a:r>
          </a:p>
        </p:txBody>
      </p:sp>
      <p:sp>
        <p:nvSpPr>
          <p:cNvPr id="3" name="Content Placeholder 2">
            <a:extLst>
              <a:ext uri="{FF2B5EF4-FFF2-40B4-BE49-F238E27FC236}">
                <a16:creationId xmlns:a16="http://schemas.microsoft.com/office/drawing/2014/main" id="{598B2BA2-F4B4-9939-8B61-96F314D30FCE}"/>
              </a:ext>
            </a:extLst>
          </p:cNvPr>
          <p:cNvSpPr>
            <a:spLocks noGrp="1"/>
          </p:cNvSpPr>
          <p:nvPr>
            <p:ph idx="1"/>
          </p:nvPr>
        </p:nvSpPr>
        <p:spPr>
          <a:xfrm>
            <a:off x="838200" y="1278294"/>
            <a:ext cx="10515600" cy="5214580"/>
          </a:xfrm>
        </p:spPr>
        <p:txBody>
          <a:bodyPr>
            <a:normAutofit fontScale="62500" lnSpcReduction="20000"/>
          </a:bodyPr>
          <a:lstStyle/>
          <a:p>
            <a:r>
              <a:rPr lang="el-GR" dirty="0"/>
              <a:t>Η Ηλεκτροδερμική Αντίσταση (Electrodermal Activity) είναι η μέτρηση της </a:t>
            </a:r>
            <a:r>
              <a:rPr lang="el-GR" b="1" dirty="0"/>
              <a:t>αντίστασης του δέρματος στην παροχή ηλεκτρικού ρεύματος</a:t>
            </a:r>
            <a:r>
              <a:rPr lang="el-GR" dirty="0"/>
              <a:t>. Το EDA είναι ένας φυσιολογικός αυτόματος ανταποκριτής του ανθρώπινου νευρικού συστήματος σε διάφορες αισθητηριακές και συναισθηματικές διεγέρσεις.</a:t>
            </a:r>
          </a:p>
          <a:p>
            <a:r>
              <a:rPr lang="el-GR" dirty="0"/>
              <a:t>Οι δύο βασικές παράμετροι που μετριούνται κατά το EDA είναι η </a:t>
            </a:r>
            <a:r>
              <a:rPr lang="el-GR" b="1" i="1" dirty="0"/>
              <a:t>δερματική αντίσταση</a:t>
            </a:r>
            <a:r>
              <a:rPr lang="el-GR" dirty="0"/>
              <a:t> (skin resistance) και η </a:t>
            </a:r>
            <a:r>
              <a:rPr lang="el-GR" b="1" i="1" dirty="0"/>
              <a:t>εφιδρωτική δραστηριότητα </a:t>
            </a:r>
            <a:r>
              <a:rPr lang="el-GR" dirty="0"/>
              <a:t>(sweat activity):</a:t>
            </a:r>
          </a:p>
          <a:p>
            <a:endParaRPr lang="el-GR" dirty="0"/>
          </a:p>
          <a:p>
            <a:r>
              <a:rPr lang="el-GR" b="1" i="1" u="sng" dirty="0"/>
              <a:t>Δερματική Αντίσταση</a:t>
            </a:r>
            <a:r>
              <a:rPr lang="el-GR" dirty="0"/>
              <a:t>: Αναφέρεται στον βαθμό αντίστασης του δέρματος στην παροχή ηλεκτρικού ρεύματος. Όταν η δερματική αντίσταση αυξάνεται, αυτό σημαίνει ότι το δέρμα αντιστέκεται περισσότερο στην παροχή ρεύματος, και αυτό μπορεί να συμβαίνει λόγω της σύσπασης των αγγείων αίματος στο δέρμα.</a:t>
            </a:r>
          </a:p>
          <a:p>
            <a:endParaRPr lang="el-GR" dirty="0"/>
          </a:p>
          <a:p>
            <a:r>
              <a:rPr lang="el-GR" b="1" i="1" u="sng" dirty="0"/>
              <a:t>Εφιδρωτική Δραστηριότητα</a:t>
            </a:r>
            <a:r>
              <a:rPr lang="el-GR" dirty="0"/>
              <a:t>: Αναφέρεται στην ποσότητα ιδρώτα που εκκρίνεται από τους ιδρωτοποιούς αδένες του δέρματος. Η εφιδρωτική δραστηριότητα μπορεί να αυξάνεται κατά την αντίδραση σε συναισθηματικό ή φυσικό στρες.</a:t>
            </a:r>
          </a:p>
          <a:p>
            <a:endParaRPr lang="el-GR" dirty="0"/>
          </a:p>
          <a:p>
            <a:r>
              <a:rPr lang="el-GR" dirty="0"/>
              <a:t>Το EDA χρησιμοποιείται σε ερευνητικές και κλινικές εφαρμογές για την παρακολούθηση της αντίδρασης του ανθρώπινου σώματος σε διάφορες καταστάσεις. Συχνά χρησιμοποιείται σε συνδυασμό με άλλες φυσιολογικές και συναισθηματικές μετρήσεις για την αξιολόγηση του στρες, του άγχους, της συναισθηματικής διακύμανσης, και άλλων παραμέτρων.</a:t>
            </a:r>
            <a:endParaRPr lang="en-US" dirty="0"/>
          </a:p>
        </p:txBody>
      </p:sp>
    </p:spTree>
    <p:extLst>
      <p:ext uri="{BB962C8B-B14F-4D97-AF65-F5344CB8AC3E}">
        <p14:creationId xmlns:p14="http://schemas.microsoft.com/office/powerpoint/2010/main" val="28142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CAE9AE-FF57-5989-2F31-90496AC07802}"/>
              </a:ext>
            </a:extLst>
          </p:cNvPr>
          <p:cNvPicPr>
            <a:picLocks noChangeAspect="1"/>
          </p:cNvPicPr>
          <p:nvPr/>
        </p:nvPicPr>
        <p:blipFill rotWithShape="1">
          <a:blip r:embed="rId2"/>
          <a:srcRect l="6236"/>
          <a:stretch/>
        </p:blipFill>
        <p:spPr>
          <a:xfrm>
            <a:off x="2733260" y="10"/>
            <a:ext cx="9458737"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BA883-476E-C592-7098-02DA42A2DC8F}"/>
              </a:ext>
            </a:extLst>
          </p:cNvPr>
          <p:cNvSpPr>
            <a:spLocks noGrp="1"/>
          </p:cNvSpPr>
          <p:nvPr>
            <p:ph type="title"/>
          </p:nvPr>
        </p:nvSpPr>
        <p:spPr>
          <a:xfrm>
            <a:off x="420755" y="206100"/>
            <a:ext cx="10164419" cy="767936"/>
          </a:xfrm>
        </p:spPr>
        <p:txBody>
          <a:bodyPr>
            <a:normAutofit fontScale="90000"/>
          </a:bodyPr>
          <a:lstStyle/>
          <a:p>
            <a:r>
              <a:rPr lang="el-GR" sz="4000" i="1" u="sng" dirty="0">
                <a:effectLst>
                  <a:outerShdw blurRad="38100" dist="38100" dir="2700000" algn="tl">
                    <a:srgbClr val="000000">
                      <a:alpha val="43137"/>
                    </a:srgbClr>
                  </a:outerShdw>
                </a:effectLst>
              </a:rPr>
              <a:t>Ηλεκτροδερμική αντίσταση και μέτρηση του πόνου </a:t>
            </a:r>
            <a:endParaRPr lang="en-US" sz="4000" i="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8919B03-B9A8-FD98-58FF-AAA2FB223BAF}"/>
              </a:ext>
            </a:extLst>
          </p:cNvPr>
          <p:cNvSpPr>
            <a:spLocks noGrp="1"/>
          </p:cNvSpPr>
          <p:nvPr>
            <p:ph idx="1"/>
          </p:nvPr>
        </p:nvSpPr>
        <p:spPr>
          <a:xfrm>
            <a:off x="332656" y="1306287"/>
            <a:ext cx="5648266" cy="5345613"/>
          </a:xfrm>
        </p:spPr>
        <p:txBody>
          <a:bodyPr>
            <a:normAutofit fontScale="92500" lnSpcReduction="10000"/>
          </a:bodyPr>
          <a:lstStyle/>
          <a:p>
            <a:r>
              <a:rPr lang="el-GR" sz="1700" dirty="0"/>
              <a:t> Το EDA και άλλες φυσιολογικές μετρήσεις, όπως </a:t>
            </a:r>
            <a:r>
              <a:rPr lang="en-US" sz="1700" dirty="0"/>
              <a:t>o</a:t>
            </a:r>
            <a:r>
              <a:rPr lang="el-GR" sz="1700" dirty="0"/>
              <a:t> καρδιακός ρυθμός και η αρτηριακή πίεση, μπορούν να χρησιμοποιηθούν ως συμπληρωματικές πληροφορίες για να κατανοηθεί η ανταπόκριση του ατόμου στον πόνο.</a:t>
            </a:r>
          </a:p>
          <a:p>
            <a:r>
              <a:rPr lang="el-GR" sz="1700" dirty="0"/>
              <a:t> Κατά τη διάρκεια μελετών και ερευνών, η μέτρηση του EDA μπορεί να χρησιμοποιηθεί για την εξέταση της συναισθηματικής αντίδρασης και της αυτόματης αρνητικής ανταπόκρισης του νευρικού συστήματος κατά την αντιμετώπιση του πόνου.</a:t>
            </a:r>
          </a:p>
          <a:p>
            <a:r>
              <a:rPr lang="el-GR" sz="1700" i="1" dirty="0">
                <a:effectLst>
                  <a:outerShdw blurRad="38100" dist="38100" dir="2700000" algn="tl">
                    <a:srgbClr val="000000">
                      <a:alpha val="43137"/>
                    </a:srgbClr>
                  </a:outerShdw>
                </a:effectLst>
              </a:rPr>
              <a:t>Η EDA έχει επίσης μελετηθεί ως μέθοδος αξιολόγησης του πόνου σε πρόωρα γεννημένα βρέφη.</a:t>
            </a:r>
          </a:p>
          <a:p>
            <a:endParaRPr lang="el-GR" sz="1700" dirty="0"/>
          </a:p>
          <a:p>
            <a:r>
              <a:rPr lang="el-GR" sz="1700" dirty="0"/>
              <a:t>Συχνά, η παρακολούθηση EDA συνδυάζεται με την καταγραφή του καρδιακού ρυθμού, του αναπνευστικού ρυθμού και της αρτηριακής πίεσης, επειδή όλες αυτές είναι μεταβλητές που εξαρτώνται από το ΑΝΣ.</a:t>
            </a:r>
          </a:p>
          <a:p>
            <a:r>
              <a:rPr lang="el-GR" sz="1700" dirty="0"/>
              <a:t> Επίσης πολλές συσκευές </a:t>
            </a:r>
            <a:r>
              <a:rPr lang="el-GR" sz="1700" i="1" dirty="0"/>
              <a:t>θεραπείας βιοανάδρασης </a:t>
            </a:r>
            <a:r>
              <a:rPr lang="el-GR" sz="1700" dirty="0"/>
              <a:t>χρησιμοποιούν το EDA ως δείκτη της αντίδρασης του χρήστη στο στρες με στόχο να βοηθήσουν τον χρήστη να </a:t>
            </a:r>
            <a:r>
              <a:rPr lang="el-GR" sz="1700" i="1" dirty="0"/>
              <a:t>ελέγξει το άγχος.</a:t>
            </a:r>
          </a:p>
          <a:p>
            <a:endParaRPr lang="el-GR" sz="1700" i="1" dirty="0"/>
          </a:p>
          <a:p>
            <a:r>
              <a:rPr lang="en-US" sz="1200" dirty="0">
                <a:hlinkClick r:id="rId3"/>
              </a:rPr>
              <a:t>Electrodermal activity - Wikipedia</a:t>
            </a:r>
            <a:endParaRPr lang="en-US" sz="1700" dirty="0"/>
          </a:p>
        </p:txBody>
      </p:sp>
    </p:spTree>
    <p:extLst>
      <p:ext uri="{BB962C8B-B14F-4D97-AF65-F5344CB8AC3E}">
        <p14:creationId xmlns:p14="http://schemas.microsoft.com/office/powerpoint/2010/main" val="176195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rain&#10;&#10;Description automatically generated">
            <a:extLst>
              <a:ext uri="{FF2B5EF4-FFF2-40B4-BE49-F238E27FC236}">
                <a16:creationId xmlns:a16="http://schemas.microsoft.com/office/drawing/2014/main" id="{EEF9D5E3-28AB-CA77-1EA9-568D8964FA6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D1B395A-D468-8B24-21D9-00D40FDA5D60}"/>
              </a:ext>
            </a:extLst>
          </p:cNvPr>
          <p:cNvSpPr>
            <a:spLocks noGrp="1"/>
          </p:cNvSpPr>
          <p:nvPr>
            <p:ph type="title"/>
          </p:nvPr>
        </p:nvSpPr>
        <p:spPr>
          <a:xfrm>
            <a:off x="970384" y="365125"/>
            <a:ext cx="10105053" cy="1314385"/>
          </a:xfrm>
        </p:spPr>
        <p:txBody>
          <a:bodyPr>
            <a:normAutofit/>
          </a:bodyPr>
          <a:lstStyle/>
          <a:p>
            <a:r>
              <a:rPr lang="el-GR" b="1" u="sng" dirty="0">
                <a:solidFill>
                  <a:srgbClr val="FFFFFF"/>
                </a:solidFill>
                <a:effectLst>
                  <a:outerShdw blurRad="38100" dist="38100" dir="2700000" algn="tl">
                    <a:srgbClr val="000000">
                      <a:alpha val="43137"/>
                    </a:srgbClr>
                  </a:outerShdw>
                </a:effectLst>
              </a:rPr>
              <a:t>Τι είναι ο πόνος</a:t>
            </a:r>
            <a:r>
              <a:rPr lang="en-US" b="1" u="sng" dirty="0">
                <a:solidFill>
                  <a:srgbClr val="FFFFFF"/>
                </a:solidFill>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4093405F-0B44-DE91-E7AC-EC85B12A00CA}"/>
              </a:ext>
            </a:extLst>
          </p:cNvPr>
          <p:cNvSpPr>
            <a:spLocks noGrp="1"/>
          </p:cNvSpPr>
          <p:nvPr>
            <p:ph idx="1"/>
          </p:nvPr>
        </p:nvSpPr>
        <p:spPr>
          <a:xfrm>
            <a:off x="838200" y="1810139"/>
            <a:ext cx="10515600" cy="4749281"/>
          </a:xfrm>
        </p:spPr>
        <p:txBody>
          <a:bodyPr>
            <a:normAutofit fontScale="92500" lnSpcReduction="20000"/>
          </a:bodyPr>
          <a:lstStyle/>
          <a:p>
            <a:pPr lvl="1"/>
            <a:r>
              <a:rPr lang="el-GR" b="0" i="0" dirty="0">
                <a:solidFill>
                  <a:srgbClr val="FFFFFF"/>
                </a:solidFill>
                <a:effectLst/>
                <a:latin typeface="Roboto" panose="02000000000000000000" pitchFamily="2" charset="0"/>
              </a:rPr>
              <a:t>Ο ορισμός του πόνου, σύμφωνα με την παγκόσμια οργάνωση για την μελέτη του πόνου (International Association for the Study of Pain – IASP) είναι</a:t>
            </a:r>
            <a:r>
              <a:rPr lang="en-US" b="0" i="0" dirty="0">
                <a:solidFill>
                  <a:srgbClr val="FFFFFF"/>
                </a:solidFill>
                <a:effectLst/>
                <a:latin typeface="Roboto" panose="02000000000000000000" pitchFamily="2" charset="0"/>
              </a:rPr>
              <a:t> </a:t>
            </a:r>
            <a:r>
              <a:rPr lang="el-GR" dirty="0">
                <a:solidFill>
                  <a:srgbClr val="FFFFFF"/>
                </a:solidFill>
                <a:latin typeface="Roboto" panose="02000000000000000000" pitchFamily="2" charset="0"/>
              </a:rPr>
              <a:t>ο εξής</a:t>
            </a:r>
            <a:r>
              <a:rPr lang="el-GR" b="0" i="0" dirty="0">
                <a:solidFill>
                  <a:srgbClr val="FFFFFF"/>
                </a:solidFill>
                <a:effectLst/>
                <a:latin typeface="Roboto" panose="02000000000000000000" pitchFamily="2" charset="0"/>
              </a:rPr>
              <a:t>: «Ο πόνος αποτελεί μία </a:t>
            </a:r>
            <a:r>
              <a:rPr lang="el-GR" b="1" i="0" dirty="0">
                <a:solidFill>
                  <a:srgbClr val="FFFFFF"/>
                </a:solidFill>
                <a:effectLst/>
                <a:latin typeface="Roboto" panose="02000000000000000000" pitchFamily="2" charset="0"/>
              </a:rPr>
              <a:t>δυσάρεστη αισθητική και συναισθηματική εμπειρία που σχετίζεται με πραγματική ή δυνητική βλάβη των ιστών ή περιγράφεται με όρους τέτοιας βλάβης</a:t>
            </a:r>
            <a:r>
              <a:rPr lang="el-GR" b="0" i="0" dirty="0">
                <a:solidFill>
                  <a:srgbClr val="FFFFFF"/>
                </a:solidFill>
                <a:effectLst/>
                <a:latin typeface="Roboto" panose="02000000000000000000" pitchFamily="2" charset="0"/>
              </a:rPr>
              <a:t>».</a:t>
            </a:r>
          </a:p>
          <a:p>
            <a:pPr lvl="1"/>
            <a:endParaRPr lang="el-GR" b="0" i="0" dirty="0">
              <a:solidFill>
                <a:srgbClr val="FFFFFF"/>
              </a:solidFill>
              <a:effectLst/>
              <a:latin typeface="Roboto" panose="02000000000000000000" pitchFamily="2" charset="0"/>
            </a:endParaRPr>
          </a:p>
          <a:p>
            <a:pPr lvl="1"/>
            <a:endParaRPr lang="el-GR" b="0" i="0" dirty="0">
              <a:solidFill>
                <a:srgbClr val="FFFFFF"/>
              </a:solidFill>
              <a:effectLst/>
              <a:latin typeface="Roboto" panose="02000000000000000000" pitchFamily="2" charset="0"/>
            </a:endParaRPr>
          </a:p>
          <a:p>
            <a:pPr lvl="1"/>
            <a:r>
              <a:rPr lang="el-GR" b="0" i="0" dirty="0">
                <a:solidFill>
                  <a:srgbClr val="FFFFFF"/>
                </a:solidFill>
                <a:effectLst/>
                <a:latin typeface="Roboto" panose="02000000000000000000" pitchFamily="2" charset="0"/>
              </a:rPr>
              <a:t>Ο πόνος είναι προσωπική εμπειρία και ένα σύνθετο φαινόμενο που μπορεί να επηρεαστεί από πολλούς φυσιολογικούς, κοινωνικοπολιτιστικούς</a:t>
            </a:r>
            <a:r>
              <a:rPr lang="en-US" dirty="0">
                <a:solidFill>
                  <a:srgbClr val="FFFFFF"/>
                </a:solidFill>
                <a:latin typeface="Roboto" panose="02000000000000000000" pitchFamily="2" charset="0"/>
              </a:rPr>
              <a:t>,</a:t>
            </a:r>
            <a:r>
              <a:rPr lang="el-GR" dirty="0">
                <a:solidFill>
                  <a:srgbClr val="FFFFFF"/>
                </a:solidFill>
                <a:latin typeface="Roboto" panose="02000000000000000000" pitchFamily="2" charset="0"/>
              </a:rPr>
              <a:t>ψυχικούς –συναισθηματικούς και</a:t>
            </a:r>
            <a:r>
              <a:rPr lang="el-GR" b="0" i="0" dirty="0">
                <a:solidFill>
                  <a:srgbClr val="FFFFFF"/>
                </a:solidFill>
                <a:effectLst/>
                <a:latin typeface="Roboto" panose="02000000000000000000" pitchFamily="2" charset="0"/>
              </a:rPr>
              <a:t> βιολογικούς παράγοντες και απαιτεί ολιστική προσέγγιση του ασθενή.</a:t>
            </a:r>
          </a:p>
          <a:p>
            <a:pPr lvl="1"/>
            <a:endParaRPr lang="el-GR" b="0" i="0" dirty="0">
              <a:solidFill>
                <a:srgbClr val="FFFFFF"/>
              </a:solidFill>
              <a:effectLst/>
              <a:latin typeface="Roboto" panose="02000000000000000000" pitchFamily="2" charset="0"/>
            </a:endParaRPr>
          </a:p>
          <a:p>
            <a:pPr lvl="1"/>
            <a:endParaRPr lang="el-GR" b="0" i="0" dirty="0">
              <a:solidFill>
                <a:srgbClr val="FFFFFF"/>
              </a:solidFill>
              <a:effectLst/>
              <a:latin typeface="Roboto" panose="02000000000000000000" pitchFamily="2" charset="0"/>
            </a:endParaRPr>
          </a:p>
          <a:p>
            <a:pPr lvl="1"/>
            <a:endParaRPr lang="el-GR" b="0" i="0" dirty="0">
              <a:solidFill>
                <a:srgbClr val="FFFFFF"/>
              </a:solidFill>
              <a:effectLst/>
              <a:latin typeface="Roboto" panose="02000000000000000000" pitchFamily="2" charset="0"/>
            </a:endParaRPr>
          </a:p>
          <a:p>
            <a:pPr lvl="1"/>
            <a:r>
              <a:rPr lang="en-US" sz="1300" b="0" i="0" dirty="0">
                <a:solidFill>
                  <a:srgbClr val="FFFFFF"/>
                </a:solidFill>
                <a:effectLst/>
                <a:latin typeface="Roboto" panose="02000000000000000000" pitchFamily="2" charset="0"/>
              </a:rPr>
              <a:t>Chapman, C.R.,Casey, K.L., Dubner, R., Foley, K.M., Gracely, R.H. and Reading, A.E., 1985. Pain measurement an overview. Pain 22, pp. 1-31. Abstract </a:t>
            </a:r>
          </a:p>
          <a:p>
            <a:pPr lvl="1"/>
            <a:r>
              <a:rPr lang="en-US" sz="1300" b="0" i="0" dirty="0">
                <a:solidFill>
                  <a:srgbClr val="FFFFFF"/>
                </a:solidFill>
                <a:effectLst/>
                <a:latin typeface="Roboto" panose="02000000000000000000" pitchFamily="2" charset="0"/>
              </a:rPr>
              <a:t>Haywwod,J., 1975. Information – a prescription against pain. , RCN, London</a:t>
            </a:r>
          </a:p>
          <a:p>
            <a:pPr lvl="1"/>
            <a:endParaRPr lang="el-GR" b="0" i="0" dirty="0">
              <a:solidFill>
                <a:srgbClr val="FFFFFF"/>
              </a:solidFill>
              <a:effectLst/>
              <a:latin typeface="Roboto" panose="02000000000000000000" pitchFamily="2" charset="0"/>
            </a:endParaRPr>
          </a:p>
          <a:p>
            <a:pPr lvl="1"/>
            <a:endParaRPr lang="en-US" dirty="0">
              <a:solidFill>
                <a:srgbClr val="FFFFFF"/>
              </a:solidFill>
            </a:endParaRPr>
          </a:p>
        </p:txBody>
      </p:sp>
    </p:spTree>
    <p:extLst>
      <p:ext uri="{BB962C8B-B14F-4D97-AF65-F5344CB8AC3E}">
        <p14:creationId xmlns:p14="http://schemas.microsoft.com/office/powerpoint/2010/main" val="401706782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6DBF7E-AF6C-8DD2-9F42-3B126481D5D3}"/>
              </a:ext>
            </a:extLst>
          </p:cNvPr>
          <p:cNvPicPr>
            <a:picLocks noChangeAspect="1"/>
          </p:cNvPicPr>
          <p:nvPr/>
        </p:nvPicPr>
        <p:blipFill rotWithShape="1">
          <a:blip r:embed="rId2">
            <a:alphaModFix amt="35000"/>
          </a:blip>
          <a:srcRect t="22965" b="20785"/>
          <a:stretch/>
        </p:blipFill>
        <p:spPr>
          <a:xfrm>
            <a:off x="20" y="10"/>
            <a:ext cx="12191980" cy="6857990"/>
          </a:xfrm>
          <a:prstGeom prst="rect">
            <a:avLst/>
          </a:prstGeom>
        </p:spPr>
      </p:pic>
      <p:sp>
        <p:nvSpPr>
          <p:cNvPr id="2" name="Title 1">
            <a:extLst>
              <a:ext uri="{FF2B5EF4-FFF2-40B4-BE49-F238E27FC236}">
                <a16:creationId xmlns:a16="http://schemas.microsoft.com/office/drawing/2014/main" id="{9560F0AF-320B-506D-6276-18D326B283B0}"/>
              </a:ext>
            </a:extLst>
          </p:cNvPr>
          <p:cNvSpPr>
            <a:spLocks noGrp="1"/>
          </p:cNvSpPr>
          <p:nvPr>
            <p:ph type="title"/>
          </p:nvPr>
        </p:nvSpPr>
        <p:spPr>
          <a:xfrm>
            <a:off x="838200" y="365125"/>
            <a:ext cx="10515600" cy="1325563"/>
          </a:xfrm>
        </p:spPr>
        <p:txBody>
          <a:bodyPr>
            <a:normAutofit/>
          </a:bodyPr>
          <a:lstStyle/>
          <a:p>
            <a:r>
              <a:rPr lang="el-GR" b="1" i="1" u="sng">
                <a:solidFill>
                  <a:srgbClr val="FFFFFF"/>
                </a:solidFill>
              </a:rPr>
              <a:t>Βιοδείκτες πόνου</a:t>
            </a:r>
            <a:endParaRPr lang="en-US" b="1" i="1" u="sng">
              <a:solidFill>
                <a:srgbClr val="FFFFFF"/>
              </a:solidFill>
            </a:endParaRPr>
          </a:p>
        </p:txBody>
      </p:sp>
      <p:sp>
        <p:nvSpPr>
          <p:cNvPr id="3" name="Content Placeholder 2">
            <a:extLst>
              <a:ext uri="{FF2B5EF4-FFF2-40B4-BE49-F238E27FC236}">
                <a16:creationId xmlns:a16="http://schemas.microsoft.com/office/drawing/2014/main" id="{07053037-FB72-C964-3221-60FCB8359408}"/>
              </a:ext>
            </a:extLst>
          </p:cNvPr>
          <p:cNvSpPr>
            <a:spLocks noGrp="1"/>
          </p:cNvSpPr>
          <p:nvPr>
            <p:ph idx="1"/>
          </p:nvPr>
        </p:nvSpPr>
        <p:spPr>
          <a:xfrm>
            <a:off x="838200" y="1825625"/>
            <a:ext cx="10515600" cy="4351338"/>
          </a:xfrm>
        </p:spPr>
        <p:txBody>
          <a:bodyPr>
            <a:normAutofit/>
          </a:bodyPr>
          <a:lstStyle/>
          <a:p>
            <a:r>
              <a:rPr lang="el-GR" sz="2200">
                <a:solidFill>
                  <a:srgbClr val="FFFFFF"/>
                </a:solidFill>
              </a:rPr>
              <a:t>Περεταίρω έρευνα απαιτείται για την χρήση των βιοδεικτών όσον αφορά την αντικειμενική μελέτη του πόνου. Ωστόσο με την εξέλιξη της τεχνολογίας,βιοδείκτες όπως το πλάσμα του αίματος ,οι κυτοκίνες ,τα ιοντικά κανάλια (πχ Ν</a:t>
            </a:r>
            <a:r>
              <a:rPr lang="en-US" sz="2200">
                <a:solidFill>
                  <a:srgbClr val="FFFFFF"/>
                </a:solidFill>
              </a:rPr>
              <a:t>a,K)</a:t>
            </a:r>
            <a:r>
              <a:rPr lang="el-GR" sz="2200">
                <a:solidFill>
                  <a:srgbClr val="FFFFFF"/>
                </a:solidFill>
              </a:rPr>
              <a:t> και άλλα κυτταρικά στοιχεία όπως η  </a:t>
            </a:r>
            <a:r>
              <a:rPr lang="en-US" sz="2200">
                <a:solidFill>
                  <a:srgbClr val="FFFFFF"/>
                </a:solidFill>
              </a:rPr>
              <a:t>C-</a:t>
            </a:r>
            <a:r>
              <a:rPr lang="el-GR" sz="2200">
                <a:solidFill>
                  <a:srgbClr val="FFFFFF"/>
                </a:solidFill>
              </a:rPr>
              <a:t>αντιδρώσα πρωτεΐνη που μπορεί να αυξάνονται σε καταστάσεις πόνου ή φλεγμονής ,θα μπορούσαν να αποτελέσουν ένα εξαιρετικό συμπληρωματικό εργαλείο για την αξιολόγηση του πόνου.</a:t>
            </a:r>
          </a:p>
          <a:p>
            <a:endParaRPr lang="el-GR" sz="2200">
              <a:solidFill>
                <a:srgbClr val="FFFFFF"/>
              </a:solidFill>
            </a:endParaRPr>
          </a:p>
          <a:p>
            <a:endParaRPr lang="el-GR" sz="2200">
              <a:solidFill>
                <a:srgbClr val="FFFFFF"/>
              </a:solidFill>
            </a:endParaRPr>
          </a:p>
          <a:p>
            <a:endParaRPr lang="el-GR" sz="2200">
              <a:solidFill>
                <a:srgbClr val="FFFFFF"/>
              </a:solidFill>
            </a:endParaRPr>
          </a:p>
          <a:p>
            <a:endParaRPr lang="el-GR" sz="2200" i="1">
              <a:solidFill>
                <a:srgbClr val="FFFFFF"/>
              </a:solidFill>
            </a:endParaRPr>
          </a:p>
          <a:p>
            <a:r>
              <a:rPr lang="en-US" sz="2200" i="1">
                <a:solidFill>
                  <a:srgbClr val="FFFFFF"/>
                </a:solidFill>
              </a:rPr>
              <a:t>https://www.sciencedirect.com/science/article/abs/pii/S0163725819300178</a:t>
            </a:r>
          </a:p>
        </p:txBody>
      </p:sp>
    </p:spTree>
    <p:extLst>
      <p:ext uri="{BB962C8B-B14F-4D97-AF65-F5344CB8AC3E}">
        <p14:creationId xmlns:p14="http://schemas.microsoft.com/office/powerpoint/2010/main" val="193149673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57B778-8927-4ED7-E1B8-A8BC1B40F25B}"/>
              </a:ext>
            </a:extLst>
          </p:cNvPr>
          <p:cNvSpPr txBox="1"/>
          <p:nvPr/>
        </p:nvSpPr>
        <p:spPr>
          <a:xfrm>
            <a:off x="1894114" y="1558212"/>
            <a:ext cx="8593494" cy="4524315"/>
          </a:xfrm>
          <a:prstGeom prst="rect">
            <a:avLst/>
          </a:prstGeom>
          <a:noFill/>
        </p:spPr>
        <p:txBody>
          <a:bodyPr wrap="square">
            <a:spAutoFit/>
          </a:bodyPr>
          <a:lstStyle/>
          <a:p>
            <a:r>
              <a:rPr lang="el-GR" sz="2400" dirty="0"/>
              <a:t>Καταληκτικά πρέπει να αναφερθεί πως όλες οι παραπάνω μέθοδοι μέτρησης του πόνου αποτελούν ακόμη αντικείμενο εντατικής </a:t>
            </a:r>
            <a:r>
              <a:rPr lang="en-US" sz="2400" dirty="0"/>
              <a:t> </a:t>
            </a:r>
            <a:r>
              <a:rPr lang="el-GR" sz="2400" dirty="0"/>
              <a:t>μελέτης. Κατάλληλο νομικό πλαίσιο και επιπλέον επιστημονική έρευνα απαιτείται προκειμένου να αξιολογήσουμε το αίσθημα του πόνου κλινικά από αντικειμενική σκοπιά. </a:t>
            </a:r>
            <a:r>
              <a:rPr lang="el-GR" sz="2400" i="1" dirty="0">
                <a:effectLst>
                  <a:outerShdw blurRad="38100" dist="38100" dir="2700000" algn="tl">
                    <a:srgbClr val="000000">
                      <a:alpha val="43137"/>
                    </a:srgbClr>
                  </a:outerShdw>
                </a:effectLst>
              </a:rPr>
              <a:t>Είναι σημαντικό να σημειωθεί ότι η πιο αξιόπιστη και ολοκληρωμένη αξιολόγηση του πόνου προέρχεται συχνά από τον συνδυασμό πολλών από αυτές τις μεθόδους και λαμβάνοντας υπόψη πάντα την αυτοαναφορά του ασθενούς, για μια ολιστική προσέγγιση της εκτίμησης του πόνου.</a:t>
            </a:r>
          </a:p>
          <a:p>
            <a:endParaRPr lang="el-GR" sz="2400" i="1" dirty="0">
              <a:effectLst>
                <a:outerShdw blurRad="38100" dist="38100" dir="2700000" algn="tl">
                  <a:srgbClr val="000000">
                    <a:alpha val="43137"/>
                  </a:srgbClr>
                </a:outerShdw>
              </a:effectLst>
            </a:endParaRPr>
          </a:p>
          <a:p>
            <a:endParaRPr lang="el-GR" sz="2400" i="1" dirty="0">
              <a:effectLst>
                <a:outerShdw blurRad="38100" dist="38100" dir="2700000" algn="tl">
                  <a:srgbClr val="000000">
                    <a:alpha val="43137"/>
                  </a:srgbClr>
                </a:outerShdw>
              </a:effectLst>
            </a:endParaRPr>
          </a:p>
          <a:p>
            <a:r>
              <a:rPr lang="el-GR" sz="2400" i="1" dirty="0">
                <a:effectLst>
                  <a:outerShdw blurRad="38100" dist="38100" dir="2700000" algn="tl">
                    <a:srgbClr val="000000">
                      <a:alpha val="43137"/>
                    </a:srgbClr>
                  </a:outerShdw>
                </a:effectLst>
              </a:rPr>
              <a:t>                                                                                             Σας  ευχαριστώ</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4920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F8ED-B09A-0ECA-FE1B-7F26FB6B5A57}"/>
              </a:ext>
            </a:extLst>
          </p:cNvPr>
          <p:cNvSpPr>
            <a:spLocks noGrp="1"/>
          </p:cNvSpPr>
          <p:nvPr>
            <p:ph type="title"/>
          </p:nvPr>
        </p:nvSpPr>
        <p:spPr>
          <a:xfrm>
            <a:off x="838200" y="261775"/>
            <a:ext cx="10515600" cy="764592"/>
          </a:xfrm>
        </p:spPr>
        <p:txBody>
          <a:bodyPr/>
          <a:lstStyle/>
          <a:p>
            <a:pPr algn="ctr"/>
            <a:r>
              <a:rPr lang="el-GR" b="1" i="1" u="sng" dirty="0"/>
              <a:t>Βιβλιογραφία</a:t>
            </a:r>
            <a:endParaRPr lang="en-US" b="1" i="1" u="sng" dirty="0"/>
          </a:p>
        </p:txBody>
      </p:sp>
      <p:sp>
        <p:nvSpPr>
          <p:cNvPr id="3" name="Content Placeholder 2">
            <a:extLst>
              <a:ext uri="{FF2B5EF4-FFF2-40B4-BE49-F238E27FC236}">
                <a16:creationId xmlns:a16="http://schemas.microsoft.com/office/drawing/2014/main" id="{04A05385-2D16-598B-01FF-C3F9E0902038}"/>
              </a:ext>
            </a:extLst>
          </p:cNvPr>
          <p:cNvSpPr>
            <a:spLocks noGrp="1"/>
          </p:cNvSpPr>
          <p:nvPr>
            <p:ph idx="1"/>
          </p:nvPr>
        </p:nvSpPr>
        <p:spPr>
          <a:xfrm>
            <a:off x="838200" y="1194318"/>
            <a:ext cx="10515600" cy="5514391"/>
          </a:xfrm>
        </p:spPr>
        <p:txBody>
          <a:bodyPr/>
          <a:lstStyle/>
          <a:p>
            <a:pPr marL="0" indent="0">
              <a:buNone/>
            </a:pPr>
            <a:r>
              <a:rPr lang="en-US" sz="1400" b="0" i="0" dirty="0">
                <a:solidFill>
                  <a:srgbClr val="05103E"/>
                </a:solidFill>
                <a:effectLst/>
                <a:latin typeface="Times New Roman" panose="02020603050405020304" pitchFamily="18" charset="0"/>
              </a:rPr>
              <a:t>Doctors use brain scans to “see” and measure pain | AP News. (2013, April 10). </a:t>
            </a:r>
            <a:r>
              <a:rPr lang="en-US" sz="1400" b="0" i="1" dirty="0">
                <a:solidFill>
                  <a:srgbClr val="05103E"/>
                </a:solidFill>
                <a:effectLst/>
                <a:latin typeface="Times New Roman" panose="02020603050405020304" pitchFamily="18" charset="0"/>
              </a:rPr>
              <a:t>AP News</a:t>
            </a:r>
            <a:r>
              <a:rPr lang="en-US" sz="1400" b="0" i="0" dirty="0">
                <a:solidFill>
                  <a:srgbClr val="05103E"/>
                </a:solidFill>
                <a:effectLst/>
                <a:latin typeface="Times New Roman" panose="02020603050405020304" pitchFamily="18" charset="0"/>
              </a:rPr>
              <a:t>. https://apnews.com/article/archive-aafaaaecf02444759a82aeedd81bcd0e </a:t>
            </a:r>
          </a:p>
          <a:p>
            <a:pPr marL="0" indent="0">
              <a:buNone/>
            </a:pPr>
            <a:r>
              <a:rPr lang="en-US" sz="1400" b="0" i="1" dirty="0">
                <a:solidFill>
                  <a:srgbClr val="05103E"/>
                </a:solidFill>
                <a:effectLst/>
                <a:latin typeface="Times New Roman" panose="02020603050405020304" pitchFamily="18" charset="0"/>
              </a:rPr>
              <a:t>Detecting patients’ pain levels via their brain signals</a:t>
            </a:r>
            <a:r>
              <a:rPr lang="en-US" sz="1400" b="0" i="0" dirty="0">
                <a:solidFill>
                  <a:srgbClr val="05103E"/>
                </a:solidFill>
                <a:effectLst/>
                <a:latin typeface="Times New Roman" panose="02020603050405020304" pitchFamily="18" charset="0"/>
              </a:rPr>
              <a:t>. (2019, September 12). MIT News | Massachusetts Institute of Technology. https://news.mit.edu/2019/detecting-pain-levels-brain-signals-0912</a:t>
            </a:r>
          </a:p>
          <a:p>
            <a:pPr marL="0" indent="0">
              <a:buNone/>
            </a:pPr>
            <a:r>
              <a:rPr lang="en-US" sz="1400" b="0" i="0" dirty="0">
                <a:solidFill>
                  <a:srgbClr val="05103E"/>
                </a:solidFill>
                <a:effectLst/>
                <a:latin typeface="Times New Roman" panose="02020603050405020304" pitchFamily="18" charset="0"/>
              </a:rPr>
              <a:t>Morton, D. L., Sandhu, J. S., &amp; Jones, A. K. (2016). Brain imaging of pain: state of the art. </a:t>
            </a:r>
            <a:r>
              <a:rPr lang="en-US" sz="1400" b="0" i="1" dirty="0">
                <a:solidFill>
                  <a:srgbClr val="05103E"/>
                </a:solidFill>
                <a:effectLst/>
                <a:latin typeface="Times New Roman" panose="02020603050405020304" pitchFamily="18" charset="0"/>
              </a:rPr>
              <a:t>Journal of Pain Research</a:t>
            </a:r>
            <a:r>
              <a:rPr lang="en-US" sz="1400" b="0" i="0" dirty="0">
                <a:solidFill>
                  <a:srgbClr val="05103E"/>
                </a:solidFill>
                <a:effectLst/>
                <a:latin typeface="Times New Roman" panose="02020603050405020304" pitchFamily="18" charset="0"/>
              </a:rPr>
              <a:t>, </a:t>
            </a:r>
            <a:r>
              <a:rPr lang="en-US" sz="1400" b="0" i="1" dirty="0">
                <a:solidFill>
                  <a:srgbClr val="05103E"/>
                </a:solidFill>
                <a:effectLst/>
                <a:latin typeface="Times New Roman" panose="02020603050405020304" pitchFamily="18" charset="0"/>
              </a:rPr>
              <a:t>Volume 9</a:t>
            </a:r>
            <a:r>
              <a:rPr lang="en-US" sz="1400" b="0" i="0" dirty="0">
                <a:solidFill>
                  <a:srgbClr val="05103E"/>
                </a:solidFill>
                <a:effectLst/>
                <a:latin typeface="Times New Roman" panose="02020603050405020304" pitchFamily="18" charset="0"/>
              </a:rPr>
              <a:t>, 613–624. https://doi.org/10.2147/jpr.s60433</a:t>
            </a:r>
          </a:p>
          <a:p>
            <a:pPr marL="0" indent="0">
              <a:buNone/>
            </a:pPr>
            <a:r>
              <a:rPr lang="en-US" sz="1400" b="0" i="0" dirty="0">
                <a:solidFill>
                  <a:srgbClr val="05103E"/>
                </a:solidFill>
                <a:effectLst/>
                <a:latin typeface="Times New Roman" panose="02020603050405020304" pitchFamily="18" charset="0"/>
              </a:rPr>
              <a:t>Davis, K. D., Flor, H., Greely, H. T., Iannetti, G. D., Mackey, S., Ploner, M., Pustilnik, A. C., Tracey, I., R-d, T., &amp; Wager, T. D. (2017). Brain imaging tests for chronic pain: medical, legal and ethical issues and recommendations. </a:t>
            </a:r>
            <a:r>
              <a:rPr lang="en-US" sz="1400" b="0" i="1" dirty="0">
                <a:solidFill>
                  <a:srgbClr val="05103E"/>
                </a:solidFill>
                <a:effectLst/>
                <a:latin typeface="Times New Roman" panose="02020603050405020304" pitchFamily="18" charset="0"/>
              </a:rPr>
              <a:t>Nature Reviews Neurology</a:t>
            </a:r>
            <a:r>
              <a:rPr lang="en-US" sz="1400" b="0" i="0" dirty="0">
                <a:solidFill>
                  <a:srgbClr val="05103E"/>
                </a:solidFill>
                <a:effectLst/>
                <a:latin typeface="Times New Roman" panose="02020603050405020304" pitchFamily="18" charset="0"/>
              </a:rPr>
              <a:t>, </a:t>
            </a:r>
            <a:r>
              <a:rPr lang="en-US" sz="1400" b="0" i="1" dirty="0">
                <a:solidFill>
                  <a:srgbClr val="05103E"/>
                </a:solidFill>
                <a:effectLst/>
                <a:latin typeface="Times New Roman" panose="02020603050405020304" pitchFamily="18" charset="0"/>
              </a:rPr>
              <a:t>13</a:t>
            </a:r>
            <a:r>
              <a:rPr lang="en-US" sz="1400" b="0" i="0" dirty="0">
                <a:solidFill>
                  <a:srgbClr val="05103E"/>
                </a:solidFill>
                <a:effectLst/>
                <a:latin typeface="Times New Roman" panose="02020603050405020304" pitchFamily="18" charset="0"/>
              </a:rPr>
              <a:t>(10), 624–638. https://doi.org/10.1038/nrneurol.2017.122</a:t>
            </a:r>
          </a:p>
          <a:p>
            <a:pPr marL="0" indent="0">
              <a:buNone/>
            </a:pPr>
            <a:r>
              <a:rPr lang="en-US" sz="1400" b="0" i="0" dirty="0">
                <a:solidFill>
                  <a:srgbClr val="05103E"/>
                </a:solidFill>
                <a:effectLst/>
                <a:latin typeface="Times New Roman" panose="02020603050405020304" pitchFamily="18" charset="0"/>
              </a:rPr>
              <a:t>Wikipedia contributors. (2023). Functional near-infrared spectroscopy. </a:t>
            </a:r>
            <a:r>
              <a:rPr lang="en-US" sz="1400" b="0" i="1" dirty="0">
                <a:solidFill>
                  <a:srgbClr val="05103E"/>
                </a:solidFill>
                <a:effectLst/>
                <a:latin typeface="Times New Roman" panose="02020603050405020304" pitchFamily="18" charset="0"/>
              </a:rPr>
              <a:t>Wikipedia</a:t>
            </a:r>
            <a:r>
              <a:rPr lang="en-US" sz="1400" b="0" i="0" dirty="0">
                <a:solidFill>
                  <a:srgbClr val="05103E"/>
                </a:solidFill>
                <a:effectLst/>
                <a:latin typeface="Times New Roman" panose="02020603050405020304" pitchFamily="18" charset="0"/>
              </a:rPr>
              <a:t>. https://en.wikipedia.org/wiki/Functional_near-infrared_spectroscopy</a:t>
            </a:r>
          </a:p>
          <a:p>
            <a:pPr marL="0" indent="0">
              <a:buNone/>
            </a:pPr>
            <a:r>
              <a:rPr lang="en-US" sz="1400" b="0" i="0" dirty="0">
                <a:solidFill>
                  <a:srgbClr val="05103E"/>
                </a:solidFill>
                <a:effectLst/>
                <a:latin typeface="Times New Roman" panose="02020603050405020304" pitchFamily="18" charset="0"/>
              </a:rPr>
              <a:t>Wikipedia contributors. (2023b). Functional magnetic resonance imaging. </a:t>
            </a:r>
            <a:r>
              <a:rPr lang="en-US" sz="1400" b="0" i="1" dirty="0">
                <a:solidFill>
                  <a:srgbClr val="05103E"/>
                </a:solidFill>
                <a:effectLst/>
                <a:latin typeface="Times New Roman" panose="02020603050405020304" pitchFamily="18" charset="0"/>
              </a:rPr>
              <a:t>Wikipedia</a:t>
            </a:r>
            <a:r>
              <a:rPr lang="en-US" sz="1400" b="0" i="0" dirty="0">
                <a:solidFill>
                  <a:srgbClr val="05103E"/>
                </a:solidFill>
                <a:effectLst/>
                <a:latin typeface="Times New Roman" panose="02020603050405020304" pitchFamily="18" charset="0"/>
              </a:rPr>
              <a:t>. https://en.wikipedia.org/wiki/Functional_magnetic_resonance_imaging</a:t>
            </a:r>
          </a:p>
          <a:p>
            <a:pPr marL="0" indent="0">
              <a:buNone/>
            </a:pPr>
            <a:r>
              <a:rPr lang="el-GR" sz="1400" b="0" i="0" dirty="0">
                <a:solidFill>
                  <a:srgbClr val="05103E"/>
                </a:solidFill>
                <a:effectLst/>
                <a:latin typeface="Times New Roman" panose="02020603050405020304" pitchFamily="18" charset="0"/>
              </a:rPr>
              <a:t>Συνεισφέροντες στα εγχειρήματα Wikimedia. (2023b). Ηλεκτροεγκεφαλογράφημα. </a:t>
            </a:r>
            <a:r>
              <a:rPr lang="el-GR" sz="1400" b="0" i="1" dirty="0">
                <a:solidFill>
                  <a:srgbClr val="05103E"/>
                </a:solidFill>
                <a:effectLst/>
                <a:latin typeface="Times New Roman" panose="02020603050405020304" pitchFamily="18" charset="0"/>
              </a:rPr>
              <a:t>Βικιπαίδεια</a:t>
            </a:r>
            <a:r>
              <a:rPr lang="el-GR" sz="1400" b="0" i="0" dirty="0">
                <a:solidFill>
                  <a:srgbClr val="05103E"/>
                </a:solidFill>
                <a:effectLst/>
                <a:latin typeface="Times New Roman" panose="02020603050405020304" pitchFamily="18" charset="0"/>
              </a:rPr>
              <a:t>. https://el.wikipedia.org/wiki/%CE%97%CE%BB%CE%B5%CE%BA%CF%84%CF%81%CE%BF%CE%B5%CE%B3%CE%BA%CE%B5%CF%86%CE%B1%CE%BB%CE%BF%CE%B3%CF%81%CE%AC%CF%86%CE%B7%CE%BC%CE%B1</a:t>
            </a:r>
            <a:endParaRPr lang="en-US" sz="1400" b="0" i="0" dirty="0">
              <a:solidFill>
                <a:srgbClr val="05103E"/>
              </a:solidFill>
              <a:effectLst/>
              <a:latin typeface="Times New Roman" panose="02020603050405020304" pitchFamily="18" charset="0"/>
            </a:endParaRPr>
          </a:p>
          <a:p>
            <a:pPr marL="0" indent="0">
              <a:buNone/>
            </a:pPr>
            <a:r>
              <a:rPr lang="el-GR" sz="1400" b="0" i="0" dirty="0">
                <a:solidFill>
                  <a:srgbClr val="05103E"/>
                </a:solidFill>
                <a:effectLst/>
                <a:latin typeface="Times New Roman" panose="02020603050405020304" pitchFamily="18" charset="0"/>
              </a:rPr>
              <a:t>Συνεισφέροντες στα εγχειρήματα Wikimedia. (2022). Τομογραφία εκπομπής ποζιτρονίων. </a:t>
            </a:r>
            <a:r>
              <a:rPr lang="el-GR" sz="1400" b="0" i="1" dirty="0">
                <a:solidFill>
                  <a:srgbClr val="05103E"/>
                </a:solidFill>
                <a:effectLst/>
                <a:latin typeface="Times New Roman" panose="02020603050405020304" pitchFamily="18" charset="0"/>
              </a:rPr>
              <a:t>Βικιπαίδεια</a:t>
            </a:r>
            <a:r>
              <a:rPr lang="el-GR" sz="1400" b="0" i="0" dirty="0">
                <a:solidFill>
                  <a:srgbClr val="05103E"/>
                </a:solidFill>
                <a:effectLst/>
                <a:latin typeface="Times New Roman" panose="02020603050405020304" pitchFamily="18" charset="0"/>
              </a:rPr>
              <a:t>.</a:t>
            </a:r>
            <a:endParaRPr lang="en-US" sz="1400" b="0" i="0" dirty="0">
              <a:solidFill>
                <a:srgbClr val="05103E"/>
              </a:solidFill>
              <a:effectLst/>
              <a:latin typeface="Times New Roman" panose="02020603050405020304" pitchFamily="18" charset="0"/>
            </a:endParaRPr>
          </a:p>
          <a:p>
            <a:pPr marL="0" indent="0">
              <a:buNone/>
            </a:pPr>
            <a:r>
              <a:rPr lang="en-US" sz="1400" b="0" i="0" dirty="0">
                <a:solidFill>
                  <a:srgbClr val="05103E"/>
                </a:solidFill>
                <a:effectLst/>
                <a:latin typeface="Times New Roman" panose="02020603050405020304" pitchFamily="18" charset="0"/>
              </a:rPr>
              <a:t>Wikipedia contributors. (2023a). Functional imaging. Wikipedia. </a:t>
            </a:r>
            <a:r>
              <a:rPr lang="en-US" sz="1400" b="0" i="0" dirty="0">
                <a:solidFill>
                  <a:srgbClr val="05103E"/>
                </a:solidFill>
                <a:effectLst/>
                <a:latin typeface="Times New Roman" panose="02020603050405020304" pitchFamily="18" charset="0"/>
                <a:hlinkClick r:id="rId2"/>
              </a:rPr>
              <a:t>https://en.wikipedia.org/wiki/Functional_imaging</a:t>
            </a:r>
            <a:endParaRPr lang="en-US" sz="1400" b="0" i="0" dirty="0">
              <a:solidFill>
                <a:srgbClr val="05103E"/>
              </a:solidFill>
              <a:effectLst/>
              <a:latin typeface="Times New Roman" panose="02020603050405020304" pitchFamily="18" charset="0"/>
            </a:endParaRPr>
          </a:p>
          <a:p>
            <a:pPr marL="0" indent="0">
              <a:buNone/>
            </a:pPr>
            <a:r>
              <a:rPr lang="en-US" sz="1400" b="0" i="0" dirty="0">
                <a:solidFill>
                  <a:srgbClr val="05103E"/>
                </a:solidFill>
                <a:effectLst/>
                <a:latin typeface="Times New Roman" panose="02020603050405020304" pitchFamily="18" charset="0"/>
              </a:rPr>
              <a:t>Wikipedia contributors. (2022). Blood-oxygen-level-dependent imaging. Wikipedia. https://en.wikipedia.org/wiki/Blood-oxygen-level-dependent_imaging</a:t>
            </a:r>
          </a:p>
          <a:p>
            <a:pPr marL="0" indent="0">
              <a:buNone/>
            </a:pPr>
            <a:endParaRPr lang="en-US" sz="2000" b="0" i="0" dirty="0">
              <a:solidFill>
                <a:srgbClr val="05103E"/>
              </a:solidFill>
              <a:effectLst/>
              <a:latin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271441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5E7A-D51B-5F40-38F7-34BC97767F3E}"/>
              </a:ext>
            </a:extLst>
          </p:cNvPr>
          <p:cNvSpPr>
            <a:spLocks noGrp="1"/>
          </p:cNvSpPr>
          <p:nvPr>
            <p:ph type="title"/>
          </p:nvPr>
        </p:nvSpPr>
        <p:spPr>
          <a:xfrm>
            <a:off x="838200" y="130630"/>
            <a:ext cx="10515600" cy="914400"/>
          </a:xfrm>
        </p:spPr>
        <p:txBody>
          <a:bodyPr/>
          <a:lstStyle/>
          <a:p>
            <a:pPr algn="ctr"/>
            <a:r>
              <a:rPr lang="el-GR" b="1" i="1" u="sng" dirty="0"/>
              <a:t>Βιβλιογραφία</a:t>
            </a:r>
            <a:endParaRPr lang="en-US" b="1" i="1" u="sng" dirty="0"/>
          </a:p>
        </p:txBody>
      </p:sp>
      <p:sp>
        <p:nvSpPr>
          <p:cNvPr id="3" name="Content Placeholder 2">
            <a:extLst>
              <a:ext uri="{FF2B5EF4-FFF2-40B4-BE49-F238E27FC236}">
                <a16:creationId xmlns:a16="http://schemas.microsoft.com/office/drawing/2014/main" id="{E0176911-0B0F-E336-3E34-E8588F25A5C8}"/>
              </a:ext>
            </a:extLst>
          </p:cNvPr>
          <p:cNvSpPr>
            <a:spLocks noGrp="1"/>
          </p:cNvSpPr>
          <p:nvPr>
            <p:ph idx="1"/>
          </p:nvPr>
        </p:nvSpPr>
        <p:spPr>
          <a:xfrm>
            <a:off x="838200" y="1045030"/>
            <a:ext cx="10515600" cy="5561043"/>
          </a:xfrm>
        </p:spPr>
        <p:txBody>
          <a:bodyPr>
            <a:normAutofit fontScale="92500" lnSpcReduction="10000"/>
          </a:bodyPr>
          <a:lstStyle/>
          <a:p>
            <a:pPr marL="0" indent="0">
              <a:buNone/>
            </a:pPr>
            <a:r>
              <a:rPr lang="en-US" sz="1400" b="0" i="0" dirty="0">
                <a:solidFill>
                  <a:srgbClr val="05103E"/>
                </a:solidFill>
                <a:effectLst/>
                <a:latin typeface="Times New Roman" panose="02020603050405020304" pitchFamily="18" charset="0"/>
              </a:rPr>
              <a:t>Wikipedia contributors. (2023c). Magnetoencephalography. </a:t>
            </a:r>
            <a:r>
              <a:rPr lang="en-US" sz="1400" b="0" i="1" dirty="0">
                <a:solidFill>
                  <a:srgbClr val="05103E"/>
                </a:solidFill>
                <a:effectLst/>
                <a:latin typeface="Times New Roman" panose="02020603050405020304" pitchFamily="18" charset="0"/>
              </a:rPr>
              <a:t>Wikipedia</a:t>
            </a:r>
            <a:r>
              <a:rPr lang="en-US" sz="1400" b="0" i="0" dirty="0">
                <a:solidFill>
                  <a:srgbClr val="05103E"/>
                </a:solidFill>
                <a:effectLst/>
                <a:latin typeface="Times New Roman" panose="02020603050405020304" pitchFamily="18" charset="0"/>
              </a:rPr>
              <a:t>. https://en.wikipedia.org/wiki/Magnetoencephalography</a:t>
            </a:r>
            <a:endParaRPr lang="el-GR" sz="1400" b="0" i="0" dirty="0">
              <a:solidFill>
                <a:srgbClr val="05103E"/>
              </a:solidFill>
              <a:effectLst/>
              <a:latin typeface="Times New Roman" panose="02020603050405020304" pitchFamily="18" charset="0"/>
            </a:endParaRPr>
          </a:p>
          <a:p>
            <a:pPr marL="0" indent="0">
              <a:buNone/>
            </a:pPr>
            <a:r>
              <a:rPr lang="en-US" sz="1400" dirty="0"/>
              <a:t>Sisignano, M., Lötsch, J., Parnham, M. J., &amp; Geißlinger, G. (2019). Potential biomarkers for persistent and neuropathic pain therapy. Pharmacology &amp; Therapeutics, 199, 16–29. </a:t>
            </a:r>
            <a:r>
              <a:rPr lang="en-US" sz="1400" dirty="0">
                <a:hlinkClick r:id="rId2"/>
              </a:rPr>
              <a:t>https://doi.org/10.1016/j.pharmthera.2019.02.004</a:t>
            </a:r>
            <a:endParaRPr lang="el-GR" sz="1400" dirty="0"/>
          </a:p>
          <a:p>
            <a:pPr marL="0" indent="0">
              <a:buNone/>
            </a:pPr>
            <a:r>
              <a:rPr lang="el-GR" sz="1400" dirty="0">
                <a:latin typeface="Times New Roman" panose="02020603050405020304" pitchFamily="18" charset="0"/>
                <a:cs typeface="Times New Roman" panose="02020603050405020304" pitchFamily="18" charset="0"/>
              </a:rPr>
              <a:t>Συνεισφέροντες στα εγχειρήματα Wikimedia. (2023c). Πόνος. Βικιπαίδεια. </a:t>
            </a:r>
            <a:r>
              <a:rPr lang="el-GR" sz="1400" dirty="0">
                <a:latin typeface="Times New Roman" panose="02020603050405020304" pitchFamily="18" charset="0"/>
                <a:cs typeface="Times New Roman" panose="02020603050405020304" pitchFamily="18" charset="0"/>
                <a:hlinkClick r:id="rId3"/>
              </a:rPr>
              <a:t>https://el.wikipedia.org/wiki/%CE%A0%CF%8C%CE%BD%CE%BF%CF%82</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Wikipedia contributors. (2023d). Electrodermal activity. Wikipedia. </a:t>
            </a:r>
            <a:r>
              <a:rPr lang="en-US" sz="1400" dirty="0">
                <a:latin typeface="Times New Roman" panose="02020603050405020304" pitchFamily="18" charset="0"/>
                <a:cs typeface="Times New Roman" panose="02020603050405020304" pitchFamily="18" charset="0"/>
                <a:hlinkClick r:id="rId4"/>
              </a:rPr>
              <a:t>https://en.wikipedia.org/wiki/Electrodermal_activity</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Pain Assessment with Electrodermal activity signals by Machine Learning Applications  - </a:t>
            </a:r>
            <a:r>
              <a:rPr lang="en-US" sz="1400" dirty="0" err="1">
                <a:latin typeface="Times New Roman" panose="02020603050405020304" pitchFamily="18" charset="0"/>
                <a:cs typeface="Times New Roman" panose="02020603050405020304" pitchFamily="18" charset="0"/>
              </a:rPr>
              <a:t>D-Scholarship@Pitt</a:t>
            </a:r>
            <a:r>
              <a:rPr lang="en-US" sz="1400" dirty="0">
                <a:latin typeface="Times New Roman" panose="02020603050405020304" pitchFamily="18" charset="0"/>
                <a:cs typeface="Times New Roman" panose="02020603050405020304" pitchFamily="18" charset="0"/>
              </a:rPr>
              <a:t>. (n.d.). </a:t>
            </a:r>
            <a:r>
              <a:rPr lang="en-US" sz="1400" dirty="0">
                <a:latin typeface="Times New Roman" panose="02020603050405020304" pitchFamily="18" charset="0"/>
                <a:cs typeface="Times New Roman" panose="02020603050405020304" pitchFamily="18" charset="0"/>
                <a:hlinkClick r:id="rId5"/>
              </a:rPr>
              <a:t>http://d-scholarship.pitt.edu/33528/#:~:text=Due%20to%20noninvasiveness%20and%20portability%20of%20EDA%20measurement,and%20objectively%20identify%20the%20pain%20levels%20of%20patients</a:t>
            </a:r>
            <a:r>
              <a:rPr lang="en-US" sz="1400" dirty="0">
                <a:latin typeface="Times New Roman" panose="02020603050405020304" pitchFamily="18" charset="0"/>
                <a:cs typeface="Times New Roman" panose="02020603050405020304" pitchFamily="18" charset="0"/>
              </a:rPr>
              <a:t>.</a:t>
            </a:r>
          </a:p>
          <a:p>
            <a:pPr marL="0" indent="0">
              <a:buNone/>
            </a:pPr>
            <a:r>
              <a:rPr lang="en-US" sz="1400" dirty="0">
                <a:latin typeface="Times New Roman" panose="02020603050405020304" pitchFamily="18" charset="0"/>
                <a:cs typeface="Times New Roman" panose="02020603050405020304" pitchFamily="18" charset="0"/>
              </a:rPr>
              <a:t>Kong, Y., Posada-Quintero, H. F., &amp; Chon, K. H. (2021). Sensitive physiological indices of pain based on differential characteristics of electrodermal activity. IEEE Transactions on Biomedical Engineering, 68(10), 3122–3130. </a:t>
            </a:r>
            <a:r>
              <a:rPr lang="en-US" sz="1400" dirty="0">
                <a:latin typeface="Times New Roman" panose="02020603050405020304" pitchFamily="18" charset="0"/>
                <a:cs typeface="Times New Roman" panose="02020603050405020304" pitchFamily="18" charset="0"/>
                <a:hlinkClick r:id="rId6"/>
              </a:rPr>
              <a:t>https://doi.org/10.1109/tbme.2021.306521</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Susam BT, Akcakaya M, Nezamfar H, Diaz D, Xu X, de Sa VR, Craig KD, Huang JS, Goodwin MS. Automated Pain Assessment using Electrodermal Activity Data and Machine Learning. Annu Int Conf IEEE Eng Med Biol Soc. 2018 Jul;2018:372-375. doi: 10.1109/EMBC.2018.8512389. PMID: 30440413; PMCID: PMC6436808.</a:t>
            </a:r>
          </a:p>
          <a:p>
            <a:pPr marL="0" indent="0">
              <a:buNone/>
            </a:pPr>
            <a:r>
              <a:rPr lang="en-US" sz="1400" dirty="0">
                <a:latin typeface="Times New Roman" panose="02020603050405020304" pitchFamily="18" charset="0"/>
                <a:cs typeface="Times New Roman" panose="02020603050405020304" pitchFamily="18" charset="0"/>
              </a:rPr>
              <a:t>Bhatkar, V., Picard, R. W., &amp; Staahl, C. (2022). Combining Electrodermal Activity With the Peak-Pain Time to Quantify Three Temporal Regions of Pain Experience. Frontiers in Pain Research, 3. </a:t>
            </a:r>
            <a:r>
              <a:rPr lang="en-US" sz="1400" dirty="0">
                <a:latin typeface="Times New Roman" panose="02020603050405020304" pitchFamily="18" charset="0"/>
                <a:cs typeface="Times New Roman" panose="02020603050405020304" pitchFamily="18" charset="0"/>
                <a:hlinkClick r:id="rId7"/>
              </a:rPr>
              <a:t>https://doi.org/10.3389/fpain.2022.76412</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Caumo, W., Bandeira, J. S., &amp; Dussán-Sarria, J. A. (2022). Linking the cortex, functional spectroscopy, and pain: Features and applications. In Elsevier eBooks (pp. 319–335). </a:t>
            </a:r>
            <a:r>
              <a:rPr lang="en-US" sz="1400" dirty="0">
                <a:latin typeface="Times New Roman" panose="02020603050405020304" pitchFamily="18" charset="0"/>
                <a:cs typeface="Times New Roman" panose="02020603050405020304" pitchFamily="18" charset="0"/>
                <a:hlinkClick r:id="rId8"/>
              </a:rPr>
              <a:t>https://doi.org/10.1016/b978-0-12-820589-1.00029-4</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Positron emission tomography scan - Mayo Clinic. (2023, April 18). </a:t>
            </a:r>
            <a:r>
              <a:rPr lang="en-US" sz="1400" dirty="0">
                <a:latin typeface="Times New Roman" panose="02020603050405020304" pitchFamily="18" charset="0"/>
                <a:cs typeface="Times New Roman" panose="02020603050405020304" pitchFamily="18" charset="0"/>
                <a:hlinkClick r:id="rId9"/>
              </a:rPr>
              <a:t>https://www.mayoclinic.org/tests-procedures/pet-scan/about/pac-20385078</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Leandri, M., Di Stefano, G., Truini, A., &amp; Marinelli, L. (2021). Early nociceptive evoked potentials (NEPs) recorded from the scalp. Clinical Neurophysiology, 132(11), 2896–2906. </a:t>
            </a:r>
            <a:r>
              <a:rPr lang="en-US" sz="1400" dirty="0">
                <a:latin typeface="Times New Roman" panose="02020603050405020304" pitchFamily="18" charset="0"/>
                <a:cs typeface="Times New Roman" panose="02020603050405020304" pitchFamily="18" charset="0"/>
                <a:hlinkClick r:id="rId10"/>
              </a:rPr>
              <a:t>https://doi.org/10.1016/j.clinph.2021.05.02</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Kim, J. A., &amp; Davis, K. D. (2021). Magnetoencephalography: physics, techniques, and applications in the basic and clinical neurosciences. Journal of Neurophysiology, 125(3), 938–956. </a:t>
            </a:r>
            <a:r>
              <a:rPr lang="en-US" sz="1400" dirty="0">
                <a:latin typeface="Times New Roman" panose="02020603050405020304" pitchFamily="18" charset="0"/>
                <a:cs typeface="Times New Roman" panose="02020603050405020304" pitchFamily="18" charset="0"/>
                <a:hlinkClick r:id="rId11"/>
              </a:rPr>
              <a:t>https://doi.org/10.1152/jn.00530.2020</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Wikipedia contributors. (2023b). Dolorimeter. Wikipedia. https://en.wikipedia.org/wiki/Dolorimeter</a:t>
            </a:r>
          </a:p>
        </p:txBody>
      </p:sp>
    </p:spTree>
    <p:extLst>
      <p:ext uri="{BB962C8B-B14F-4D97-AF65-F5344CB8AC3E}">
        <p14:creationId xmlns:p14="http://schemas.microsoft.com/office/powerpoint/2010/main" val="250580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5274-B2A6-12C1-08E7-F67B5D080558}"/>
              </a:ext>
            </a:extLst>
          </p:cNvPr>
          <p:cNvSpPr>
            <a:spLocks noGrp="1"/>
          </p:cNvSpPr>
          <p:nvPr>
            <p:ph type="title"/>
          </p:nvPr>
        </p:nvSpPr>
        <p:spPr>
          <a:xfrm>
            <a:off x="548951" y="106686"/>
            <a:ext cx="10515600" cy="1325563"/>
          </a:xfrm>
        </p:spPr>
        <p:txBody>
          <a:bodyPr/>
          <a:lstStyle/>
          <a:p>
            <a:r>
              <a:rPr lang="el-GR" b="1" u="sng" dirty="0"/>
              <a:t>Είδη πόνου</a:t>
            </a:r>
            <a:br>
              <a:rPr lang="el-GR" dirty="0"/>
            </a:br>
            <a:r>
              <a:rPr lang="el-GR" sz="3200" i="1" dirty="0"/>
              <a:t>Διακρίνεται ανάλογα με</a:t>
            </a:r>
            <a:r>
              <a:rPr lang="en-US" sz="3200" i="1" dirty="0"/>
              <a:t>:</a:t>
            </a:r>
            <a:endParaRPr lang="en-US" sz="3200" dirty="0"/>
          </a:p>
        </p:txBody>
      </p:sp>
      <p:graphicFrame>
        <p:nvGraphicFramePr>
          <p:cNvPr id="4" name="Content Placeholder 3">
            <a:extLst>
              <a:ext uri="{FF2B5EF4-FFF2-40B4-BE49-F238E27FC236}">
                <a16:creationId xmlns:a16="http://schemas.microsoft.com/office/drawing/2014/main" id="{B847F1E9-9450-90B6-E1A5-06C745D77959}"/>
              </a:ext>
            </a:extLst>
          </p:cNvPr>
          <p:cNvGraphicFramePr>
            <a:graphicFrameLocks noGrp="1"/>
          </p:cNvGraphicFramePr>
          <p:nvPr>
            <p:ph idx="1"/>
            <p:extLst>
              <p:ext uri="{D42A27DB-BD31-4B8C-83A1-F6EECF244321}">
                <p14:modId xmlns:p14="http://schemas.microsoft.com/office/powerpoint/2010/main" val="916359304"/>
              </p:ext>
            </p:extLst>
          </p:nvPr>
        </p:nvGraphicFramePr>
        <p:xfrm>
          <a:off x="838199" y="1660849"/>
          <a:ext cx="10881049" cy="5197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06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BE71-46E3-BCCA-A3C3-20BDAB85B09E}"/>
              </a:ext>
            </a:extLst>
          </p:cNvPr>
          <p:cNvSpPr>
            <a:spLocks noGrp="1"/>
          </p:cNvSpPr>
          <p:nvPr>
            <p:ph type="title"/>
          </p:nvPr>
        </p:nvSpPr>
        <p:spPr>
          <a:xfrm>
            <a:off x="933060" y="83977"/>
            <a:ext cx="10420739" cy="1222309"/>
          </a:xfrm>
        </p:spPr>
        <p:txBody>
          <a:bodyPr/>
          <a:lstStyle/>
          <a:p>
            <a:r>
              <a:rPr lang="el-GR" b="1" u="sng" dirty="0"/>
              <a:t>Υποκειμενική αξιολόγηση του πόνου (Ι)</a:t>
            </a:r>
            <a:endParaRPr lang="en-US" b="1" u="sng" dirty="0"/>
          </a:p>
        </p:txBody>
      </p:sp>
      <p:sp>
        <p:nvSpPr>
          <p:cNvPr id="3" name="Content Placeholder 2">
            <a:extLst>
              <a:ext uri="{FF2B5EF4-FFF2-40B4-BE49-F238E27FC236}">
                <a16:creationId xmlns:a16="http://schemas.microsoft.com/office/drawing/2014/main" id="{614AAF41-2789-877A-2D16-0877A638E3D7}"/>
              </a:ext>
            </a:extLst>
          </p:cNvPr>
          <p:cNvSpPr>
            <a:spLocks noGrp="1"/>
          </p:cNvSpPr>
          <p:nvPr>
            <p:ph idx="1"/>
          </p:nvPr>
        </p:nvSpPr>
        <p:spPr>
          <a:xfrm>
            <a:off x="634482" y="1595535"/>
            <a:ext cx="10719318" cy="5439747"/>
          </a:xfrm>
        </p:spPr>
        <p:txBody>
          <a:bodyPr>
            <a:normAutofit fontScale="92500" lnSpcReduction="10000"/>
          </a:bodyPr>
          <a:lstStyle/>
          <a:p>
            <a:pPr marL="0" indent="0">
              <a:buNone/>
            </a:pPr>
            <a:r>
              <a:rPr lang="el-GR" dirty="0"/>
              <a:t>Ο πόνος αποτελεί φαινόμενο που απασχολεί την ιατρική κοινότητα εδώ και αιώνες. Η εκτίμησή του γίνεται έως και σήμερα με βάση την υποκειμενική εμπειρία του εξεταζόμενου</a:t>
            </a:r>
            <a:r>
              <a:rPr lang="en-US" dirty="0"/>
              <a:t>(</a:t>
            </a:r>
            <a:r>
              <a:rPr lang="el-GR" dirty="0"/>
              <a:t>μέσω αυτοαναφορών), συνεπώς η ανάγκη για την βαθμονόμησή του είναι προφανής. Οι μέθοδοι που χρησιμοποιούν σήμερα οι επαγγελματίες υγείας για να μετρήσουν τον πόνο είναι οι εξής</a:t>
            </a:r>
            <a:r>
              <a:rPr lang="en-US" dirty="0"/>
              <a:t>:</a:t>
            </a:r>
          </a:p>
          <a:p>
            <a:pPr>
              <a:buFont typeface="Wingdings" panose="05000000000000000000" pitchFamily="2" charset="2"/>
              <a:buChar char="ü"/>
            </a:pPr>
            <a:r>
              <a:rPr lang="el-GR" b="1" i="1" dirty="0"/>
              <a:t>Συνεντεύξεις</a:t>
            </a:r>
            <a:r>
              <a:rPr lang="en-US" b="1" i="1" dirty="0"/>
              <a:t>:</a:t>
            </a:r>
            <a:r>
              <a:rPr lang="el-GR" dirty="0"/>
              <a:t>Πρόκειται για την λήψη πληροφοριών μέσα από την συζήτηση του ασθενή με έναν ή περισσότερους συνεντευκτές. Μέσα από την διαδικασία της συνέντευξης, είναι δυνατόν να προκύψουν πληροφορίες σχετικά με παράγοντες όπως το ιστορικό του πόνου, τα χαρακτηριστικά του, η προσαρμογή του ασθενή, οι τρόποι αντιμετώπισης που επιλέγει κτλ.</a:t>
            </a:r>
          </a:p>
          <a:p>
            <a:pPr>
              <a:buFont typeface="Wingdings" panose="05000000000000000000" pitchFamily="2" charset="2"/>
              <a:buChar char="ü"/>
            </a:pPr>
            <a:r>
              <a:rPr lang="el-GR" b="1" i="1" dirty="0"/>
              <a:t>Ημερολόγια</a:t>
            </a:r>
            <a:r>
              <a:rPr lang="en-US" b="1" i="1" dirty="0"/>
              <a:t> :</a:t>
            </a:r>
            <a:r>
              <a:rPr lang="el-GR" b="0" i="0" dirty="0">
                <a:solidFill>
                  <a:srgbClr val="202122"/>
                </a:solidFill>
                <a:effectLst/>
              </a:rPr>
              <a:t>Αφορά σε ημερολόγια τα οποία τηρούνται από τους ασθενείς, σχετικά με την εμπειρία του πόνου που βιώνουν. Είναι ιδιαίτερα χρήσιμα για πληροφορίες σχετικά με την ένταση του πόνου, την χρονιότητα των επεισοδίων του, τους τρόπους αντιμετώπισης που εφαρμόζονται από τον εκάστοτε ασθενή κτλ.</a:t>
            </a:r>
            <a:endParaRPr lang="el-GR" b="1" i="1" dirty="0"/>
          </a:p>
          <a:p>
            <a:pPr>
              <a:buFont typeface="Wingdings" panose="05000000000000000000" pitchFamily="2" charset="2"/>
              <a:buChar char="ü"/>
            </a:pPr>
            <a:endParaRPr lang="en-US" b="1" i="1" dirty="0"/>
          </a:p>
        </p:txBody>
      </p:sp>
    </p:spTree>
    <p:extLst>
      <p:ext uri="{BB962C8B-B14F-4D97-AF65-F5344CB8AC3E}">
        <p14:creationId xmlns:p14="http://schemas.microsoft.com/office/powerpoint/2010/main" val="211089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5"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6" name="Group 1078">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80"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1"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Services - Visual Minds">
            <a:extLst>
              <a:ext uri="{FF2B5EF4-FFF2-40B4-BE49-F238E27FC236}">
                <a16:creationId xmlns:a16="http://schemas.microsoft.com/office/drawing/2014/main" id="{B931AEA1-737D-328F-99B0-5FBDBB58CB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370" y="1894803"/>
            <a:ext cx="6320261" cy="4013036"/>
          </a:xfrm>
          <a:prstGeom prst="rect">
            <a:avLst/>
          </a:prstGeom>
          <a:noFill/>
          <a:extLst>
            <a:ext uri="{909E8E84-426E-40DD-AFC4-6F175D3DCCD1}">
              <a14:hiddenFill xmlns:a14="http://schemas.microsoft.com/office/drawing/2010/main">
                <a:solidFill>
                  <a:srgbClr val="FFFFFF"/>
                </a:solidFill>
              </a14:hiddenFill>
            </a:ext>
          </a:extLst>
        </p:spPr>
      </p:pic>
      <p:grpSp>
        <p:nvGrpSpPr>
          <p:cNvPr id="1107" name="Group 108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84" name="Freeform: Shape 108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5" name="Freeform: Shape 108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6" name="Freeform: Shape 108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7" name="Freeform: Shape 108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8" name="Freeform: Shape 108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9" name="Freeform: Shape 108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0" name="Freeform: Shape 108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75CD0AB-5999-6073-FD2A-A924159A5184}"/>
              </a:ext>
            </a:extLst>
          </p:cNvPr>
          <p:cNvSpPr>
            <a:spLocks noGrp="1"/>
          </p:cNvSpPr>
          <p:nvPr>
            <p:ph type="title"/>
          </p:nvPr>
        </p:nvSpPr>
        <p:spPr>
          <a:xfrm>
            <a:off x="790418" y="355209"/>
            <a:ext cx="9925207" cy="740985"/>
          </a:xfrm>
        </p:spPr>
        <p:txBody>
          <a:bodyPr anchor="t">
            <a:normAutofit fontScale="90000"/>
          </a:bodyPr>
          <a:lstStyle/>
          <a:p>
            <a:r>
              <a:rPr lang="el-GR" sz="4800" b="1" u="sng" dirty="0">
                <a:solidFill>
                  <a:schemeClr val="bg1"/>
                </a:solidFill>
              </a:rPr>
              <a:t>Υποκειμενική αξιολόγηση του πόνου(ΙΙ)</a:t>
            </a:r>
            <a:endParaRPr lang="en-US" sz="4800" b="1" u="sng" dirty="0">
              <a:solidFill>
                <a:schemeClr val="bg1"/>
              </a:solidFill>
            </a:endParaRPr>
          </a:p>
        </p:txBody>
      </p:sp>
      <p:sp>
        <p:nvSpPr>
          <p:cNvPr id="3" name="Content Placeholder 2">
            <a:extLst>
              <a:ext uri="{FF2B5EF4-FFF2-40B4-BE49-F238E27FC236}">
                <a16:creationId xmlns:a16="http://schemas.microsoft.com/office/drawing/2014/main" id="{FD2DF38A-42EC-FA4D-E66E-AB4B71046CC4}"/>
              </a:ext>
            </a:extLst>
          </p:cNvPr>
          <p:cNvSpPr>
            <a:spLocks noGrp="1"/>
          </p:cNvSpPr>
          <p:nvPr>
            <p:ph idx="1"/>
          </p:nvPr>
        </p:nvSpPr>
        <p:spPr>
          <a:xfrm>
            <a:off x="6448425" y="1647826"/>
            <a:ext cx="4957191" cy="4810124"/>
          </a:xfrm>
        </p:spPr>
        <p:txBody>
          <a:bodyPr anchor="ctr">
            <a:noAutofit/>
          </a:bodyPr>
          <a:lstStyle/>
          <a:p>
            <a:pPr marL="228600" marR="0" lvl="0" indent="-228600" defTabSz="914400" rtl="0" eaLnBrk="1" fontAlgn="auto" latinLnBrk="0" hangingPunct="1">
              <a:spcBef>
                <a:spcPts val="1000"/>
              </a:spcBef>
              <a:spcAft>
                <a:spcPts val="0"/>
              </a:spcAft>
              <a:buClrTx/>
              <a:buSzTx/>
              <a:buFont typeface="Wingdings" panose="05000000000000000000" pitchFamily="2" charset="2"/>
              <a:buChar char="ü"/>
              <a:tabLst/>
              <a:defRPr/>
            </a:pPr>
            <a:r>
              <a:rPr kumimoji="0" lang="el-GR" sz="1400" b="1" i="1" u="none" strike="noStrike" kern="1200" cap="none" spc="0" normalizeH="0" baseline="0" noProof="0" dirty="0">
                <a:ln>
                  <a:noFill/>
                </a:ln>
                <a:solidFill>
                  <a:schemeClr val="bg1"/>
                </a:solidFill>
                <a:effectLst/>
                <a:uLnTx/>
                <a:uFillTx/>
                <a:latin typeface="Calibri" panose="020F0502020204030204"/>
                <a:ea typeface="+mn-ea"/>
                <a:cs typeface="+mn-cs"/>
              </a:rPr>
              <a:t>Κλίμακες</a:t>
            </a:r>
            <a:r>
              <a:rPr kumimoji="0" lang="en-US" sz="1400" b="1" i="1"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el-GR"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el-GR"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που αξιοποιούνται για την αξιολόγηση μίας μόνο διάστασης του πόνου, συνηθέστερα της έντασής του. Παρ’ όλα αυτά, είναι δυνατόν να χρησιμοποιηθούν για την αξιολόγηση οποιασδήποτε άλλης διάστασης του φαινομένου. Τις πιο γνωστές κλίμακες αυτής της κατηγορίας αποτελούν: οι κλίμακες οπτικού αναλόγου (Visual Analogue Scale), οι αριθμητικές κλίμακες (Numeric Rating Scale), οι λεκτικές κλίμακες (Verbal Rating Scale) και οι κλίμακες προσώπων</a:t>
            </a:r>
            <a:r>
              <a:rPr kumimoji="0" lang="el-GR"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228600" marR="0" lvl="0" indent="-228600" defTabSz="914400" rtl="0" eaLnBrk="1" fontAlgn="auto" latinLnBrk="0" hangingPunct="1">
              <a:spcBef>
                <a:spcPts val="100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indent="0">
              <a:buNone/>
            </a:pPr>
            <a:endParaRPr lang="en-US" sz="1400" b="1" i="1" dirty="0">
              <a:solidFill>
                <a:schemeClr val="bg1"/>
              </a:solidFill>
            </a:endParaRPr>
          </a:p>
          <a:p>
            <a:pPr>
              <a:buFont typeface="Wingdings" panose="05000000000000000000" pitchFamily="2" charset="2"/>
              <a:buChar char="ü"/>
            </a:pPr>
            <a:r>
              <a:rPr lang="el-GR" sz="1400" b="1" i="1" dirty="0">
                <a:solidFill>
                  <a:schemeClr val="bg1"/>
                </a:solidFill>
              </a:rPr>
              <a:t>Αξιολόγηση μέσω παρατήρησης της συμπεριφοράς</a:t>
            </a:r>
            <a:r>
              <a:rPr lang="en-US" sz="1400" b="1" i="1" dirty="0">
                <a:solidFill>
                  <a:schemeClr val="bg1"/>
                </a:solidFill>
              </a:rPr>
              <a:t>:</a:t>
            </a:r>
            <a:r>
              <a:rPr lang="el-GR" sz="1400" b="1" i="1" dirty="0">
                <a:solidFill>
                  <a:schemeClr val="bg1"/>
                </a:solidFill>
              </a:rPr>
              <a:t> </a:t>
            </a:r>
            <a:r>
              <a:rPr lang="el-GR" sz="1400" b="0" i="0" dirty="0">
                <a:solidFill>
                  <a:schemeClr val="bg1"/>
                </a:solidFill>
                <a:effectLst/>
                <a:cs typeface="Arial" panose="020B0604020202020204" pitchFamily="34" charset="0"/>
              </a:rPr>
              <a:t>Πέρα από την χρήση αυτοαξιολογήσεων για την μέτρηση του πόνου και των όποιων διαστάσεών του, η αξιολόγηση του φαινομένου είναι δυνατόν να επιτευχθεί και μέσα από την παρατήρηση και την αξιολόγηση της συμπεριφοράς του ασθενούς και πιο συγκεκριμένα, των συμπεριφορών πόνου. Ως τέτοιες, ορίζονται οι συμπεριφορές εκείνες που δείχνουν ότι ένα άτομο βιώνει πόνο. Η παρατήρηση και καταγραφή της συμπεριφοράς, θεωρείται η καλύτερη μέθοδος συλλογής δεδομένων για ασθενείς χωρίς ικανότητα ομιλίας ή ασθενείς με χαρακτηριστικά που δεν επιτρέπουν την χρήση αυτοαναφορών (π.χ. άνοια, πολύ σοβαρή παθολογία κτλ). Η όλη διαδικασία, είναι δυνατόν να γίνει από τον ίδιο τον ασθενή ή, συνηθέστερα, από τα οικεία του πρόσωπα ή/ και το νοσηλευτικό προσωπικό (στην περίπτωση νοσηλευόμενων ασθενών)</a:t>
            </a:r>
            <a:r>
              <a:rPr lang="en-US" sz="1400" b="0" i="0" dirty="0">
                <a:solidFill>
                  <a:schemeClr val="bg1"/>
                </a:solidFill>
                <a:effectLst/>
                <a:cs typeface="Arial" panose="020B0604020202020204" pitchFamily="34" charset="0"/>
              </a:rPr>
              <a:t> </a:t>
            </a:r>
            <a:r>
              <a:rPr lang="el-GR" sz="1050" dirty="0">
                <a:hlinkClick r:id="rId3"/>
              </a:rPr>
              <a:t>Μέθοδοι αξιολόγησης του πόνου - Βικιπαίδεια (wikipedia.org)</a:t>
            </a:r>
            <a:endParaRPr lang="en-US" sz="1400" b="1" i="1" dirty="0">
              <a:solidFill>
                <a:schemeClr val="bg1"/>
              </a:solidFill>
              <a:cs typeface="Arial" panose="020B0604020202020204" pitchFamily="34" charset="0"/>
            </a:endParaRPr>
          </a:p>
        </p:txBody>
      </p:sp>
    </p:spTree>
    <p:extLst>
      <p:ext uri="{BB962C8B-B14F-4D97-AF65-F5344CB8AC3E}">
        <p14:creationId xmlns:p14="http://schemas.microsoft.com/office/powerpoint/2010/main" val="20087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8B67-132E-2F7A-F157-E6EF98C0CDCD}"/>
              </a:ext>
            </a:extLst>
          </p:cNvPr>
          <p:cNvSpPr>
            <a:spLocks noGrp="1"/>
          </p:cNvSpPr>
          <p:nvPr>
            <p:ph type="title"/>
          </p:nvPr>
        </p:nvSpPr>
        <p:spPr>
          <a:xfrm>
            <a:off x="821094" y="214605"/>
            <a:ext cx="10347649" cy="1296954"/>
          </a:xfrm>
        </p:spPr>
        <p:txBody>
          <a:bodyPr/>
          <a:lstStyle/>
          <a:p>
            <a:r>
              <a:rPr lang="el-GR" b="1" u="sng" dirty="0"/>
              <a:t>Υποκειμενική μέτρηση του πόνου (ΙΙΙ)</a:t>
            </a:r>
            <a:endParaRPr lang="en-US" b="1" u="sng" dirty="0"/>
          </a:p>
        </p:txBody>
      </p:sp>
      <p:sp>
        <p:nvSpPr>
          <p:cNvPr id="3" name="Content Placeholder 2">
            <a:extLst>
              <a:ext uri="{FF2B5EF4-FFF2-40B4-BE49-F238E27FC236}">
                <a16:creationId xmlns:a16="http://schemas.microsoft.com/office/drawing/2014/main" id="{0BC8BD01-817C-26EE-9DE6-C3BB9F5691C2}"/>
              </a:ext>
            </a:extLst>
          </p:cNvPr>
          <p:cNvSpPr>
            <a:spLocks noGrp="1"/>
          </p:cNvSpPr>
          <p:nvPr>
            <p:ph idx="1"/>
          </p:nvPr>
        </p:nvSpPr>
        <p:spPr>
          <a:xfrm>
            <a:off x="746449" y="1511559"/>
            <a:ext cx="10607351" cy="5281127"/>
          </a:xfrm>
        </p:spPr>
        <p:txBody>
          <a:bodyPr>
            <a:normAutofit fontScale="77500" lnSpcReduction="20000"/>
          </a:bodyPr>
          <a:lstStyle/>
          <a:p>
            <a:pPr marL="0" indent="0">
              <a:buNone/>
            </a:pPr>
            <a:r>
              <a:rPr lang="el-GR" dirty="0">
                <a:solidFill>
                  <a:srgbClr val="000000"/>
                </a:solidFill>
                <a:latin typeface="Calibri" panose="020F0502020204030204" pitchFamily="34" charset="0"/>
              </a:rPr>
              <a:t>Αν και η εκτίμηση του πόνου σήμερα βασίζεται κυρίως στις αναφορές των ασθενών, αυτή η πρακτική περιλαμβάνει αρκετά μειονεκτήματα όπως</a:t>
            </a:r>
            <a:r>
              <a:rPr lang="en-US" dirty="0">
                <a:solidFill>
                  <a:srgbClr val="000000"/>
                </a:solidFill>
                <a:latin typeface="Calibri" panose="020F0502020204030204" pitchFamily="34" charset="0"/>
              </a:rPr>
              <a:t>:</a:t>
            </a:r>
            <a:endParaRPr lang="el-GR" dirty="0">
              <a:solidFill>
                <a:srgbClr val="000000"/>
              </a:solidFill>
              <a:latin typeface="Calibri" panose="020F0502020204030204" pitchFamily="34" charset="0"/>
            </a:endParaRPr>
          </a:p>
          <a:p>
            <a:pPr>
              <a:buFont typeface="Courier New" panose="02070309020205020404" pitchFamily="49" charset="0"/>
              <a:buChar char="o"/>
            </a:pPr>
            <a:r>
              <a:rPr lang="el-GR" b="1" u="sng" dirty="0">
                <a:latin typeface="Calibri" panose="020F0502020204030204" pitchFamily="34" charset="0"/>
              </a:rPr>
              <a:t>Η υποκειμενικότητα</a:t>
            </a:r>
            <a:r>
              <a:rPr lang="en-US" dirty="0">
                <a:solidFill>
                  <a:srgbClr val="000000"/>
                </a:solidFill>
                <a:latin typeface="Calibri" panose="020F0502020204030204" pitchFamily="34" charset="0"/>
              </a:rPr>
              <a:t>:</a:t>
            </a:r>
            <a:r>
              <a:rPr lang="el-GR" dirty="0">
                <a:solidFill>
                  <a:srgbClr val="000000"/>
                </a:solidFill>
                <a:latin typeface="Calibri" panose="020F0502020204030204" pitchFamily="34" charset="0"/>
              </a:rPr>
              <a:t>αυτή καθιστά δύσκολη τη σύγκριση των εμπειριών πόνου μεταξύ διαφορετικών ατόμων ή την αντικειμενική μέτρηση της έντασης του πόνου.</a:t>
            </a:r>
          </a:p>
          <a:p>
            <a:pPr>
              <a:buFont typeface="Courier New" panose="02070309020205020404" pitchFamily="49" charset="0"/>
              <a:buChar char="o"/>
            </a:pPr>
            <a:r>
              <a:rPr lang="el-GR" b="1" u="sng" dirty="0">
                <a:solidFill>
                  <a:srgbClr val="000000"/>
                </a:solidFill>
                <a:latin typeface="Calibri" panose="020F0502020204030204" pitchFamily="34" charset="0"/>
              </a:rPr>
              <a:t>Επικοινωνιακές δυσκολίες</a:t>
            </a:r>
            <a:r>
              <a:rPr lang="el-GR" dirty="0">
                <a:solidFill>
                  <a:srgbClr val="000000"/>
                </a:solidFill>
                <a:latin typeface="Calibri" panose="020F0502020204030204" pitchFamily="34" charset="0"/>
              </a:rPr>
              <a:t>: Ορισμένα άτομα μπορεί να δυσκολεύονται να επικοινωνήσουν τις εμπειρίες πόνου τους με ακρίβεια. Αυτό περιλαμβάνει μικρά παιδιά, άτομα με γνωστικές διαταραχές, ασθενείς που δεν μπορούν να μιλήσουν(π.χ. λόγω εγκεφαλικού επεισοδίου, προβλημάτων αναπνοής, άτομα που βρίσκονται σε κώμα, κατά τη διάρκεια χειρουργικής επέμβασης είτε βρίσκονται υπό τη δράση αναισθητικών φαρμάκων) ή άτομα με γλωσσικά εμπόδια λόγω καταγωγής. Η αυτοαναφορά μπορεί να είναι περιορισμένη ή αδύνατη σε αυτές τις περιπτώσεις.</a:t>
            </a:r>
            <a:endParaRPr lang="en-US" dirty="0">
              <a:solidFill>
                <a:srgbClr val="000000"/>
              </a:solidFill>
              <a:latin typeface="Calibri" panose="020F0502020204030204" pitchFamily="34" charset="0"/>
            </a:endParaRPr>
          </a:p>
          <a:p>
            <a:pPr>
              <a:buFont typeface="Courier New" panose="02070309020205020404" pitchFamily="49" charset="0"/>
              <a:buChar char="o"/>
            </a:pPr>
            <a:r>
              <a:rPr lang="el-GR" b="1" u="sng" dirty="0">
                <a:solidFill>
                  <a:srgbClr val="000000"/>
                </a:solidFill>
                <a:latin typeface="Calibri" panose="020F0502020204030204" pitchFamily="34" charset="0"/>
              </a:rPr>
              <a:t>Ψυχολογικοί παράγοντες</a:t>
            </a:r>
            <a:r>
              <a:rPr lang="el-GR" dirty="0">
                <a:solidFill>
                  <a:srgbClr val="000000"/>
                </a:solidFill>
                <a:latin typeface="Calibri" panose="020F0502020204030204" pitchFamily="34" charset="0"/>
              </a:rPr>
              <a:t>: Συναισθηματικοί και ψυχολογικοί παράγοντες, όπως το άγχος, η κατάθλιψη ή ο φόβος, μπορούν να επηρεάσουν τον τρόπο με τον οποίο ένα άτομο αντιλαμβάνεται και αναφέρει τον πόνο. Αυτοί οι παράγοντες μπορούν να οδηγήσουν σε ανακριβή ή ασυνεπή αυτοαναφορά.</a:t>
            </a:r>
            <a:endParaRPr lang="en-US" dirty="0">
              <a:solidFill>
                <a:srgbClr val="000000"/>
              </a:solidFill>
              <a:latin typeface="Calibri" panose="020F0502020204030204" pitchFamily="34" charset="0"/>
            </a:endParaRPr>
          </a:p>
          <a:p>
            <a:pPr>
              <a:buFont typeface="Courier New" panose="02070309020205020404" pitchFamily="49" charset="0"/>
              <a:buChar char="o"/>
            </a:pPr>
            <a:r>
              <a:rPr lang="en-US" dirty="0">
                <a:solidFill>
                  <a:srgbClr val="000000"/>
                </a:solidFill>
                <a:latin typeface="Calibri" panose="020F0502020204030204" pitchFamily="34" charset="0"/>
              </a:rPr>
              <a:t> </a:t>
            </a:r>
            <a:r>
              <a:rPr lang="el-GR" b="1" u="sng" dirty="0">
                <a:solidFill>
                  <a:srgbClr val="000000"/>
                </a:solidFill>
                <a:latin typeface="Calibri" panose="020F0502020204030204" pitchFamily="34" charset="0"/>
              </a:rPr>
              <a:t>Άλλοι παράγοντες</a:t>
            </a:r>
            <a:r>
              <a:rPr lang="en-US" b="1" u="sng" dirty="0">
                <a:solidFill>
                  <a:srgbClr val="000000"/>
                </a:solidFill>
                <a:latin typeface="Calibri" panose="020F0502020204030204" pitchFamily="34" charset="0"/>
              </a:rPr>
              <a:t>: </a:t>
            </a:r>
            <a:r>
              <a:rPr lang="el-GR" dirty="0">
                <a:solidFill>
                  <a:srgbClr val="000000"/>
                </a:solidFill>
                <a:latin typeface="Calibri" panose="020F0502020204030204" pitchFamily="34" charset="0"/>
              </a:rPr>
              <a:t>παράγοντες, όπως η κόπωση, το άγχος ή οι διαταραχές του ύπνου, μπορούν να επηρεάσουν την αυτοαναφορά. Αυτοί οι παράγοντες μπορεί να οδηγήσουν σε διακυμάνσεις στην αναφορά του πόνου που δεν σχετίζονται αποκλειστικά με τον ίδιο τον πόνο.</a:t>
            </a:r>
          </a:p>
          <a:p>
            <a:pPr marL="0" indent="0">
              <a:buNone/>
            </a:pPr>
            <a:endParaRPr lang="en-US" sz="2200" b="0" i="0" dirty="0">
              <a:solidFill>
                <a:srgbClr val="000000"/>
              </a:solidFill>
              <a:effectLst/>
              <a:latin typeface="Calibri" panose="020F0502020204030204" pitchFamily="34" charset="0"/>
            </a:endParaRPr>
          </a:p>
          <a:p>
            <a:endParaRPr lang="en-US" dirty="0">
              <a:solidFill>
                <a:srgbClr val="000000"/>
              </a:solidFill>
              <a:latin typeface="Calibri" panose="020F0502020204030204" pitchFamily="34" charset="0"/>
            </a:endParaRPr>
          </a:p>
          <a:p>
            <a:endParaRPr lang="en-US" b="0" i="0" dirty="0">
              <a:solidFill>
                <a:srgbClr val="000000"/>
              </a:solidFill>
              <a:effectLst/>
              <a:latin typeface="Calibri" panose="020F0502020204030204" pitchFamily="34" charset="0"/>
            </a:endParaRP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7242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69D4-730D-873B-E169-ACB7A240751F}"/>
              </a:ext>
            </a:extLst>
          </p:cNvPr>
          <p:cNvSpPr>
            <a:spLocks noGrp="1"/>
          </p:cNvSpPr>
          <p:nvPr>
            <p:ph type="title"/>
          </p:nvPr>
        </p:nvSpPr>
        <p:spPr>
          <a:xfrm>
            <a:off x="838200" y="223935"/>
            <a:ext cx="10209246" cy="1091681"/>
          </a:xfrm>
        </p:spPr>
        <p:txBody>
          <a:bodyPr/>
          <a:lstStyle/>
          <a:p>
            <a:r>
              <a:rPr lang="el-GR" dirty="0"/>
              <a:t> </a:t>
            </a:r>
            <a:r>
              <a:rPr lang="el-GR" b="1" u="sng" dirty="0"/>
              <a:t>Αντικειμενική αξιολόγηση του πόνου</a:t>
            </a:r>
            <a:endParaRPr lang="en-US" b="1" u="sng" dirty="0"/>
          </a:p>
        </p:txBody>
      </p:sp>
      <p:sp>
        <p:nvSpPr>
          <p:cNvPr id="3" name="Content Placeholder 2">
            <a:extLst>
              <a:ext uri="{FF2B5EF4-FFF2-40B4-BE49-F238E27FC236}">
                <a16:creationId xmlns:a16="http://schemas.microsoft.com/office/drawing/2014/main" id="{7E891190-011A-2981-6F3B-947687F07E9F}"/>
              </a:ext>
            </a:extLst>
          </p:cNvPr>
          <p:cNvSpPr>
            <a:spLocks noGrp="1"/>
          </p:cNvSpPr>
          <p:nvPr>
            <p:ph idx="1"/>
          </p:nvPr>
        </p:nvSpPr>
        <p:spPr>
          <a:xfrm>
            <a:off x="737118" y="1474237"/>
            <a:ext cx="10616682" cy="5383763"/>
          </a:xfrm>
        </p:spPr>
        <p:txBody>
          <a:bodyPr>
            <a:normAutofit/>
          </a:bodyPr>
          <a:lstStyle/>
          <a:p>
            <a:r>
              <a:rPr lang="el-GR" dirty="0"/>
              <a:t>Η αντικειμενική αξιολόγηση του πόνου μπορεί να είναι δύσκολη, επειδή ο πόνος είναι μια υποκειμενική εμπειρία και διαφορετικά άτομα μπορεί να τον αντιληφθούν και να τον περιγράψουν διαφορετικά. Ωστόσο στον τομέα της έρευνας του πόνου, οι εξελίξεις στην </a:t>
            </a:r>
            <a:r>
              <a:rPr lang="el-GR" b="1" i="1" dirty="0"/>
              <a:t>τεχνολογία απεικόνισης </a:t>
            </a:r>
            <a:r>
              <a:rPr lang="el-GR" dirty="0"/>
              <a:t>φέρνουν πιο κοντά τη δυνατότητα αντικειμενικής εκτίμησης του πόνου.</a:t>
            </a:r>
          </a:p>
          <a:p>
            <a:r>
              <a:rPr lang="el-GR" dirty="0"/>
              <a:t>Μερικά από τα πιο υποσχόμενα μέσα απεικόνισης είναι </a:t>
            </a:r>
            <a:r>
              <a:rPr lang="en-US" dirty="0"/>
              <a:t>:</a:t>
            </a:r>
            <a:endParaRPr lang="el-GR" dirty="0"/>
          </a:p>
          <a:p>
            <a:pPr>
              <a:buFont typeface="Wingdings" panose="05000000000000000000" pitchFamily="2" charset="2"/>
              <a:buChar char="Ø"/>
            </a:pPr>
            <a:r>
              <a:rPr lang="el-GR" dirty="0"/>
              <a:t>Λειτουργική απεικόνιση Μαγνητικού Συντονισμού</a:t>
            </a:r>
            <a:r>
              <a:rPr lang="en-US" dirty="0"/>
              <a:t> (fMRI) </a:t>
            </a:r>
            <a:r>
              <a:rPr lang="el-GR" dirty="0"/>
              <a:t>και Λειτουργική Φασματοσκοπία με Υπέρυθρη ακτινοβολία (</a:t>
            </a:r>
            <a:r>
              <a:rPr lang="en-US" dirty="0"/>
              <a:t>fNIRS) </a:t>
            </a:r>
            <a:r>
              <a:rPr lang="el-GR" dirty="0"/>
              <a:t> </a:t>
            </a:r>
          </a:p>
          <a:p>
            <a:pPr>
              <a:buFont typeface="Wingdings" panose="05000000000000000000" pitchFamily="2" charset="2"/>
              <a:buChar char="Ø"/>
            </a:pPr>
            <a:r>
              <a:rPr lang="el-GR" dirty="0"/>
              <a:t>Το PET </a:t>
            </a:r>
            <a:r>
              <a:rPr lang="en-US" dirty="0"/>
              <a:t>Scan</a:t>
            </a:r>
            <a:r>
              <a:rPr lang="el-GR" dirty="0"/>
              <a:t>(Τομογραφία Εκπομπής Θετικού Ηλεκτρονίου)</a:t>
            </a:r>
          </a:p>
          <a:p>
            <a:pPr>
              <a:buFont typeface="Wingdings" panose="05000000000000000000" pitchFamily="2" charset="2"/>
              <a:buChar char="Ø"/>
            </a:pPr>
            <a:r>
              <a:rPr lang="el-GR" dirty="0"/>
              <a:t>Ηλεκτροεγκεφαλογράφημα (</a:t>
            </a:r>
            <a:r>
              <a:rPr lang="en-US" dirty="0"/>
              <a:t>EEG</a:t>
            </a:r>
            <a:r>
              <a:rPr lang="el-GR" dirty="0"/>
              <a:t>)</a:t>
            </a:r>
          </a:p>
          <a:p>
            <a:pPr>
              <a:buFont typeface="Wingdings" panose="05000000000000000000" pitchFamily="2" charset="2"/>
              <a:buChar char="Ø"/>
            </a:pPr>
            <a:r>
              <a:rPr lang="el-GR" dirty="0"/>
              <a:t>Μαγνητοεγκεφαλογράφημα </a:t>
            </a:r>
            <a:r>
              <a:rPr lang="en-US" dirty="0"/>
              <a:t>(MEG)</a:t>
            </a:r>
            <a:endParaRPr lang="el-GR"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11784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DBAA-4FBE-78DA-5407-228BCE7BFC84}"/>
              </a:ext>
            </a:extLst>
          </p:cNvPr>
          <p:cNvSpPr>
            <a:spLocks noGrp="1"/>
          </p:cNvSpPr>
          <p:nvPr>
            <p:ph type="title"/>
          </p:nvPr>
        </p:nvSpPr>
        <p:spPr>
          <a:xfrm>
            <a:off x="838200" y="298580"/>
            <a:ext cx="10283890" cy="1455575"/>
          </a:xfrm>
        </p:spPr>
        <p:txBody>
          <a:bodyPr>
            <a:normAutofit fontScale="90000"/>
          </a:bodyPr>
          <a:lstStyle/>
          <a:p>
            <a:r>
              <a:rPr lang="el-GR" b="1" i="1" u="sng"/>
              <a:t>Λειτουργική απεικόνιση Μαγνητικού Συντονισμού (fMRI)</a:t>
            </a:r>
            <a:r>
              <a:rPr lang="en-US" b="1" i="1" u="sng"/>
              <a:t>functional magnetic resonance imaging</a:t>
            </a:r>
            <a:r>
              <a:rPr lang="en-US" b="1" u="sng"/>
              <a:t>.</a:t>
            </a:r>
            <a:r>
              <a:rPr lang="el-GR" b="1" u="sng"/>
              <a:t> </a:t>
            </a:r>
            <a:br>
              <a:rPr lang="el-GR" b="1" u="sng"/>
            </a:br>
            <a:endParaRPr lang="en-US" b="1" u="sng" dirty="0"/>
          </a:p>
        </p:txBody>
      </p:sp>
      <p:sp>
        <p:nvSpPr>
          <p:cNvPr id="3" name="Content Placeholder 2">
            <a:extLst>
              <a:ext uri="{FF2B5EF4-FFF2-40B4-BE49-F238E27FC236}">
                <a16:creationId xmlns:a16="http://schemas.microsoft.com/office/drawing/2014/main" id="{D152811C-87B4-1963-786A-784852DDDE10}"/>
              </a:ext>
            </a:extLst>
          </p:cNvPr>
          <p:cNvSpPr>
            <a:spLocks noGrp="1"/>
          </p:cNvSpPr>
          <p:nvPr>
            <p:ph idx="1"/>
          </p:nvPr>
        </p:nvSpPr>
        <p:spPr>
          <a:xfrm>
            <a:off x="173697" y="1581945"/>
            <a:ext cx="11844605" cy="5276055"/>
          </a:xfrm>
        </p:spPr>
        <p:txBody>
          <a:bodyPr anchor="b">
            <a:normAutofit fontScale="40000" lnSpcReduction="20000"/>
          </a:bodyPr>
          <a:lstStyle/>
          <a:p>
            <a:r>
              <a:rPr lang="el-GR" sz="4500" dirty="0"/>
              <a:t>Η λειτουργική μαγνητική τομογραφία ή λειτουργική μαγνητική τομογραφία (fMRI) μετρά την εγκεφαλική δραστηριότητα ανιχνεύοντας αλλαγές που σχετίζονται με τη ροή του αίματος. Αυτή η τεχνική βασίζεται στο γεγονός ότι η εγκεφαλική ροή αίματος και η νευρική ενεργοποίηση συνδέονται. Όταν χρησιμοποιείται μια περιοχή του εγκεφάλου, η ροή του αίματος σε αυτήν την περιοχή αυξάνεται επίσης</a:t>
            </a:r>
            <a:r>
              <a:rPr lang="en-US" sz="4500" dirty="0"/>
              <a:t>.</a:t>
            </a:r>
            <a:endParaRPr lang="el-GR" sz="4500" dirty="0"/>
          </a:p>
          <a:p>
            <a:endParaRPr lang="en-US" sz="4500" dirty="0"/>
          </a:p>
          <a:p>
            <a:endParaRPr lang="en-US" sz="4500" dirty="0"/>
          </a:p>
          <a:p>
            <a:r>
              <a:rPr lang="el-GR" sz="4500" b="0" i="0" dirty="0">
                <a:effectLst/>
                <a:latin typeface="Söhne"/>
              </a:rPr>
              <a:t> Η τεχνική </a:t>
            </a:r>
            <a:r>
              <a:rPr lang="en-US" sz="4500" b="0" i="0" dirty="0">
                <a:effectLst/>
                <a:latin typeface="Söhne"/>
              </a:rPr>
              <a:t>fMRI</a:t>
            </a:r>
            <a:r>
              <a:rPr lang="el-GR" sz="4500" b="0" i="0" dirty="0">
                <a:effectLst/>
                <a:latin typeface="Söhne"/>
              </a:rPr>
              <a:t> επιτρέπει τη δημιουργία εικόνων της εγκεφαλικής δραστηριότητας και την κατανόηση του τρόπου με τον οποίο ο εγκέφαλος λειτουργεί κατά τη διάρκεια διαφορετικών </a:t>
            </a:r>
            <a:r>
              <a:rPr lang="el-GR" sz="4500" dirty="0">
                <a:latin typeface="Söhne"/>
              </a:rPr>
              <a:t>νοητικών</a:t>
            </a:r>
            <a:r>
              <a:rPr lang="el-GR" sz="4500" b="0" i="0" dirty="0">
                <a:effectLst/>
                <a:latin typeface="Söhne"/>
              </a:rPr>
              <a:t> διεργασιών.</a:t>
            </a:r>
            <a:r>
              <a:rPr lang="en-US" sz="4500" b="0" i="0" dirty="0">
                <a:effectLst/>
                <a:latin typeface="Söhne"/>
              </a:rPr>
              <a:t> </a:t>
            </a:r>
          </a:p>
          <a:p>
            <a:endParaRPr lang="el-GR" sz="4500" dirty="0"/>
          </a:p>
          <a:p>
            <a:endParaRPr lang="el-GR" sz="4500" dirty="0"/>
          </a:p>
          <a:p>
            <a:r>
              <a:rPr lang="el-GR" sz="4500" dirty="0"/>
              <a:t>«Η fMRI είναι μία από τις πιο συχνά χρησιμοποιούμενες μεθόδους απεικόνισης στην έρευνα του πόνου. Η fMRI μετρά έμμεσα την εγκεφαλική δραστηριότητα ανιχνεύοντας σχετιζόμενες αλλαγές στη ροή του αίματος (αιμοδυναμική απόκριση). Η fMRI χρησιμοποιεί την απεικόνιση αντίθεσης ,η οποία εξαρτάται από το επίπεδο οξυγόνου στο αίμα (μέθοδος BOLD), η οποία είναι ενδεικτική της συναπτικής δραστηριότητας.» </a:t>
            </a:r>
          </a:p>
          <a:p>
            <a:endParaRPr lang="en-US" sz="2400" dirty="0">
              <a:hlinkClick r:id="rId2"/>
            </a:endParaRPr>
          </a:p>
          <a:p>
            <a:endParaRPr lang="en-US" dirty="0">
              <a:solidFill>
                <a:srgbClr val="0563C1"/>
              </a:solidFill>
              <a:hlinkClick r:id="rId3">
                <a:extLst>
                  <a:ext uri="{A12FA001-AC4F-418D-AE19-62706E023703}">
                    <ahyp:hlinkClr xmlns:ahyp="http://schemas.microsoft.com/office/drawing/2018/hyperlinkcolor" val="tx"/>
                  </a:ext>
                </a:extLst>
              </a:hlinkClick>
            </a:endParaRPr>
          </a:p>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hlinkClick r:id="rId2"/>
              </a:rPr>
              <a:t>Brain imaging of pain: state of the art - PMC (nih.gov)</a:t>
            </a:r>
            <a:endParaRPr lang="el-GR" sz="4000" dirty="0"/>
          </a:p>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sz="2900" dirty="0">
                <a:solidFill>
                  <a:srgbClr val="0563C1"/>
                </a:solidFill>
                <a:hlinkClick r:id="rId3">
                  <a:extLst>
                    <a:ext uri="{A12FA001-AC4F-418D-AE19-62706E023703}">
                      <ahyp:hlinkClr xmlns:ahyp="http://schemas.microsoft.com/office/drawing/2018/hyperlinkcolor" val="tx"/>
                    </a:ext>
                  </a:extLst>
                </a:hlinkClick>
              </a:rPr>
              <a:t>Functional magnetic resonance imaging – Wikipedia</a:t>
            </a:r>
            <a:endParaRPr lang="en-US" sz="2900" dirty="0"/>
          </a:p>
          <a:p>
            <a:endParaRPr lang="en-US" sz="1300" dirty="0">
              <a:solidFill>
                <a:srgbClr val="0563C1"/>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010665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5164</TotalTime>
  <Words>4431</Words>
  <Application>Microsoft Office PowerPoint</Application>
  <PresentationFormat>Widescreen</PresentationFormat>
  <Paragraphs>219</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Courier New</vt:lpstr>
      <vt:lpstr>Roboto</vt:lpstr>
      <vt:lpstr>Söhne</vt:lpstr>
      <vt:lpstr>Times New Roman</vt:lpstr>
      <vt:lpstr>Wingdings</vt:lpstr>
      <vt:lpstr>Office Theme</vt:lpstr>
      <vt:lpstr>Αντικειμενική αξιολόγηση του πόνου </vt:lpstr>
      <vt:lpstr>Περιεχόμενα </vt:lpstr>
      <vt:lpstr>Τι είναι ο πόνος;</vt:lpstr>
      <vt:lpstr>Είδη πόνου Διακρίνεται ανάλογα με:</vt:lpstr>
      <vt:lpstr>Υποκειμενική αξιολόγηση του πόνου (Ι)</vt:lpstr>
      <vt:lpstr>Υποκειμενική αξιολόγηση του πόνου(ΙΙ)</vt:lpstr>
      <vt:lpstr>Υποκειμενική μέτρηση του πόνου (ΙΙΙ)</vt:lpstr>
      <vt:lpstr> Αντικειμενική αξιολόγηση του πόνου</vt:lpstr>
      <vt:lpstr>Λειτουργική απεικόνιση Μαγνητικού Συντονισμού (fMRI)functional magnetic resonance imaging.  </vt:lpstr>
      <vt:lpstr>PowerPoint Presentation</vt:lpstr>
      <vt:lpstr>fMRΙ και απεικονιστική τεχνική BOLD</vt:lpstr>
      <vt:lpstr>PowerPoint Presentation</vt:lpstr>
      <vt:lpstr>Λειτουργική Φασματοσκοπία με Υπέρυθρη ακτινοβολία (fNIRS) </vt:lpstr>
      <vt:lpstr>Πώς λειτουργεί το fNIRS</vt:lpstr>
      <vt:lpstr>PowerPoint Presentation</vt:lpstr>
      <vt:lpstr>Το PET Scan(Τομογραφία Εκπομπής Θετικού Ηλεκτρονίου/Ποζιτρονίου) </vt:lpstr>
      <vt:lpstr>Eξέταση PET Scan</vt:lpstr>
      <vt:lpstr>Pet scan και αξιολόγηση πόνου  </vt:lpstr>
      <vt:lpstr>Ηλεκτροεγκεφαλογράφημα (EEG)</vt:lpstr>
      <vt:lpstr>Ηλεκτροεγκεφαλογράφημα και καταγραφή του πόνου</vt:lpstr>
      <vt:lpstr>Ηλεκτροεγκεφαλογράφημα και αξιολόγηση του πόνου</vt:lpstr>
      <vt:lpstr>PowerPoint Presentation</vt:lpstr>
      <vt:lpstr>PowerPoint Presentation</vt:lpstr>
      <vt:lpstr>Μγνητοεγκεφαλογράφημα (MEG)</vt:lpstr>
      <vt:lpstr>Μαγνητοεγκεφαλογραφία και μέτρηση του πόνου</vt:lpstr>
      <vt:lpstr>Αλγόμετρο (Dolorimeter) </vt:lpstr>
      <vt:lpstr>Αδυναμίες του αλγόμετρου</vt:lpstr>
      <vt:lpstr>Hλεκτροδερμική αντίσταση/αγωγιμότητα (ΕDA)</vt:lpstr>
      <vt:lpstr>Ηλεκτροδερμική αντίσταση και μέτρηση του πόνου </vt:lpstr>
      <vt:lpstr>Βιοδείκτες πόνου</vt:lpstr>
      <vt:lpstr>PowerPoint Presentation</vt:lpstr>
      <vt:lpstr>Βιβλιογραφία</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Αντικειμενική αξιολόγηση του πόνου </dc:title>
  <dc:creator>ΣΤΑΘΟΠΟΥΛΟΥ ΔΗΜΗΤΡΑ</dc:creator>
  <cp:lastModifiedBy>ΣΤΑΘΟΠΟΥΛΟΥ ΔΗΜΗΤΡΑ</cp:lastModifiedBy>
  <cp:revision>7</cp:revision>
  <dcterms:created xsi:type="dcterms:W3CDTF">2023-09-18T13:35:41Z</dcterms:created>
  <dcterms:modified xsi:type="dcterms:W3CDTF">2023-09-24T16:36:35Z</dcterms:modified>
</cp:coreProperties>
</file>