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73" r:id="rId2"/>
    <p:sldId id="274" r:id="rId3"/>
    <p:sldId id="27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2A0C-0815-425A-B510-528F25C0B652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1228E-801F-42E3-8353-CD83EAAED1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3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6CC45C-6496-4809-A3C7-EB08B5C802F0}" type="slidenum">
              <a:rPr lang="el-GR" altLang="el-GR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l-GR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6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2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6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0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LIT186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91305" y="1854170"/>
            <a:ext cx="7866895" cy="1470025"/>
          </a:xfrm>
        </p:spPr>
        <p:txBody>
          <a:bodyPr>
            <a:normAutofit fontScale="90000"/>
          </a:bodyPr>
          <a:lstStyle/>
          <a:p>
            <a:r>
              <a:rPr lang="el-GR" sz="3800" dirty="0" err="1" smtClean="0">
                <a:solidFill>
                  <a:srgbClr val="5075BC"/>
                </a:solidFill>
              </a:rPr>
              <a:t>Μυθος</a:t>
            </a:r>
            <a:r>
              <a:rPr lang="el-GR" sz="3800" dirty="0" smtClean="0">
                <a:solidFill>
                  <a:srgbClr val="5075BC"/>
                </a:solidFill>
              </a:rPr>
              <a:t> και Τελετουργία  </a:t>
            </a:r>
            <a:r>
              <a:rPr lang="en-US" sz="3800" dirty="0">
                <a:solidFill>
                  <a:srgbClr val="5075BC"/>
                </a:solidFill>
              </a:rPr>
              <a:t/>
            </a:r>
            <a:br>
              <a:rPr lang="en-US" sz="3800" dirty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στην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Αρχαία Ελλάδα </a:t>
            </a:r>
            <a:endParaRPr lang="el-GR" sz="38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84567"/>
            <a:ext cx="7776864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Ενότητα 1:</a:t>
            </a:r>
            <a:r>
              <a:rPr lang="en-US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endParaRPr lang="el-GR" sz="30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l-GR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Τι </a:t>
            </a:r>
            <a:r>
              <a:rPr lang="el-GR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είναι μύθος;</a:t>
            </a:r>
          </a:p>
          <a:p>
            <a:r>
              <a:rPr lang="el-GR" sz="3000" dirty="0" smtClean="0"/>
              <a:t> Ευφημία Δ. </a:t>
            </a:r>
            <a:r>
              <a:rPr lang="el-GR" sz="3000" dirty="0" err="1" smtClean="0"/>
              <a:t>Καρακάντζα</a:t>
            </a:r>
            <a:endParaRPr lang="el-GR" sz="3000" dirty="0" smtClean="0"/>
          </a:p>
          <a:p>
            <a:r>
              <a:rPr lang="el-GR" sz="3000" dirty="0" smtClean="0"/>
              <a:t>Τμήμα Φιλολογίας  </a:t>
            </a:r>
            <a:endParaRPr lang="en-US" sz="30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87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entium"/>
                <a:cs typeface="Gentium"/>
              </a:rPr>
              <a:t>ο</a:t>
            </a:r>
            <a:r>
              <a:rPr lang="el-GR" dirty="0" smtClean="0">
                <a:latin typeface="Gentium"/>
                <a:cs typeface="Gentium"/>
              </a:rPr>
              <a:t>ρισμός (</a:t>
            </a:r>
            <a:r>
              <a:rPr lang="en-US" dirty="0" smtClean="0">
                <a:latin typeface="Gentium"/>
                <a:cs typeface="Gentium"/>
              </a:rPr>
              <a:t>Graf</a:t>
            </a:r>
            <a:r>
              <a:rPr lang="el-GR" dirty="0" smtClean="0">
                <a:latin typeface="Gentium"/>
                <a:cs typeface="Gentium"/>
              </a:rPr>
              <a:t>)</a:t>
            </a:r>
            <a:endParaRPr lang="en-US" dirty="0">
              <a:latin typeface="Gentium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>
                <a:latin typeface="Gentium"/>
                <a:cs typeface="Gentium"/>
              </a:rPr>
              <a:t>π</a:t>
            </a:r>
            <a:r>
              <a:rPr lang="el-GR" smtClean="0">
                <a:latin typeface="Gentium"/>
                <a:cs typeface="Gentium"/>
              </a:rPr>
              <a:t>ολιτισμική </a:t>
            </a:r>
            <a:r>
              <a:rPr lang="el-GR" dirty="0">
                <a:latin typeface="Gentium"/>
                <a:cs typeface="Gentium"/>
              </a:rPr>
              <a:t>σχετικότητα:</a:t>
            </a:r>
            <a:r>
              <a:rPr lang="el-GR" dirty="0" smtClean="0">
                <a:latin typeface="Gentium"/>
                <a:cs typeface="Gentium"/>
              </a:rPr>
              <a:t> </a:t>
            </a:r>
          </a:p>
          <a:p>
            <a:r>
              <a:rPr lang="el-GR" dirty="0" smtClean="0">
                <a:latin typeface="Gentium"/>
                <a:cs typeface="Gentium"/>
              </a:rPr>
              <a:t>αναφέρεται </a:t>
            </a:r>
            <a:r>
              <a:rPr lang="el-GR" dirty="0">
                <a:latin typeface="Gentium"/>
                <a:cs typeface="Gentium"/>
              </a:rPr>
              <a:t>στην καταγωγή, θεσμοθέτηση και λειτουργία αυτής της κοινωνίας </a:t>
            </a:r>
            <a:endParaRPr lang="en-US" dirty="0">
              <a:latin typeface="Gentium"/>
              <a:cs typeface="Gentium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260"/>
            <a:ext cx="8229600" cy="45259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l-GR" b="1" dirty="0" smtClean="0"/>
          </a:p>
          <a:p>
            <a:endParaRPr lang="el-GR" b="1" dirty="0" smtClean="0">
              <a:latin typeface="+mj-lt"/>
            </a:endParaRPr>
          </a:p>
          <a:p>
            <a:pPr algn="ctr">
              <a:buNone/>
            </a:pPr>
            <a:r>
              <a:rPr lang="el-GR" dirty="0" smtClean="0">
                <a:latin typeface="+mj-lt"/>
                <a:cs typeface="Gentium"/>
              </a:rPr>
              <a:t>Ο </a:t>
            </a:r>
            <a:r>
              <a:rPr lang="el-GR" dirty="0">
                <a:latin typeface="+mj-lt"/>
                <a:cs typeface="Gentium"/>
              </a:rPr>
              <a:t>μύθος έχει νόημα μόνο μέσα στα όρια</a:t>
            </a:r>
            <a:r>
              <a:rPr lang="el-GR" dirty="0" smtClean="0">
                <a:latin typeface="+mj-lt"/>
                <a:cs typeface="Gentium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+mj-lt"/>
                <a:cs typeface="Gentium"/>
              </a:rPr>
              <a:t>μιας συγκεκριμένης κοινωνίας  </a:t>
            </a:r>
            <a:endParaRPr lang="en-US" dirty="0">
              <a:latin typeface="+mj-lt"/>
              <a:cs typeface="Gent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5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l-GR" dirty="0" smtClean="0">
              <a:latin typeface="+mj-lt"/>
              <a:cs typeface="Gentium"/>
            </a:endParaRPr>
          </a:p>
          <a:p>
            <a:pPr algn="ctr">
              <a:buNone/>
            </a:pPr>
            <a:endParaRPr lang="en-US" dirty="0" smtClean="0">
              <a:latin typeface="+mj-lt"/>
              <a:cs typeface="Gentium"/>
            </a:endParaRPr>
          </a:p>
          <a:p>
            <a:pPr algn="ctr">
              <a:buNone/>
            </a:pPr>
            <a:r>
              <a:rPr lang="el-GR" dirty="0" smtClean="0">
                <a:latin typeface="+mj-lt"/>
                <a:cs typeface="Gentium"/>
              </a:rPr>
              <a:t>Άρα </a:t>
            </a:r>
            <a:r>
              <a:rPr lang="el-GR" dirty="0">
                <a:latin typeface="+mj-lt"/>
                <a:cs typeface="Gentium"/>
              </a:rPr>
              <a:t>στους μύθους διερευνούμε τα εξής:</a:t>
            </a:r>
            <a:endParaRPr lang="en-US" dirty="0">
              <a:latin typeface="+mj-lt"/>
              <a:cs typeface="Gentium"/>
            </a:endParaRPr>
          </a:p>
          <a:p>
            <a:pPr lvl="0" algn="ctr"/>
            <a:r>
              <a:rPr lang="el-GR" dirty="0">
                <a:latin typeface="+mj-lt"/>
                <a:cs typeface="Gentium"/>
              </a:rPr>
              <a:t>καταγωγή</a:t>
            </a:r>
            <a:endParaRPr lang="en-US" dirty="0">
              <a:latin typeface="+mj-lt"/>
              <a:cs typeface="Gentium"/>
            </a:endParaRPr>
          </a:p>
          <a:p>
            <a:pPr lvl="0" algn="ctr"/>
            <a:r>
              <a:rPr lang="el-GR" dirty="0">
                <a:latin typeface="+mj-lt"/>
                <a:cs typeface="Gentium"/>
              </a:rPr>
              <a:t>λειτουργία  </a:t>
            </a:r>
            <a:endParaRPr lang="en-US" dirty="0">
              <a:latin typeface="+mj-lt"/>
              <a:cs typeface="Gentium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cs typeface="Gentium"/>
              </a:rPr>
              <a:t>Διάκριση από άλλα παραδοσιακά είδη</a:t>
            </a:r>
            <a:r>
              <a:rPr lang="en-US" dirty="0" smtClean="0">
                <a:cs typeface="Gentium"/>
              </a:rPr>
              <a:t> </a:t>
            </a:r>
            <a:endParaRPr lang="en-US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l-GR" dirty="0" smtClean="0"/>
          </a:p>
          <a:p>
            <a:r>
              <a:rPr lang="el-GR" dirty="0" smtClean="0">
                <a:latin typeface="+mj-lt"/>
                <a:cs typeface="Gentium"/>
              </a:rPr>
              <a:t>Παραμύθι</a:t>
            </a:r>
          </a:p>
          <a:p>
            <a:endParaRPr lang="el-GR" dirty="0" smtClean="0">
              <a:latin typeface="+mj-lt"/>
              <a:cs typeface="Gentium"/>
            </a:endParaRPr>
          </a:p>
          <a:p>
            <a:r>
              <a:rPr lang="en-US" dirty="0" smtClean="0">
                <a:latin typeface="+mj-lt"/>
                <a:cs typeface="Gentium"/>
              </a:rPr>
              <a:t>V. </a:t>
            </a:r>
            <a:r>
              <a:rPr lang="en-US" dirty="0" err="1" smtClean="0">
                <a:latin typeface="+mj-lt"/>
                <a:cs typeface="Gentium"/>
              </a:rPr>
              <a:t>Propp</a:t>
            </a:r>
            <a:r>
              <a:rPr lang="en-US" dirty="0">
                <a:latin typeface="+mj-lt"/>
                <a:cs typeface="Gentium"/>
              </a:rPr>
              <a:t>, </a:t>
            </a:r>
            <a:r>
              <a:rPr lang="el-GR" i="1" dirty="0">
                <a:latin typeface="+mj-lt"/>
                <a:cs typeface="Gentium"/>
              </a:rPr>
              <a:t>Μορφολογία παραμυθιού </a:t>
            </a:r>
            <a:r>
              <a:rPr lang="el-GR" dirty="0">
                <a:latin typeface="+mj-lt"/>
                <a:cs typeface="Gentium"/>
              </a:rPr>
              <a:t>(1928), 7 δράσεις, 31 λειτουργίες </a:t>
            </a:r>
            <a:endParaRPr lang="en-US" dirty="0">
              <a:latin typeface="+mj-lt"/>
              <a:cs typeface="Gentium"/>
            </a:endParaRPr>
          </a:p>
          <a:p>
            <a:pPr>
              <a:buNone/>
            </a:pPr>
            <a:endParaRPr lang="el-GR" dirty="0" smtClean="0">
              <a:latin typeface="Gentium"/>
              <a:cs typeface="Gentium"/>
            </a:endParaRPr>
          </a:p>
          <a:p>
            <a:endParaRPr lang="en-US" dirty="0">
              <a:latin typeface="Gentium"/>
              <a:cs typeface="Gent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Gentium"/>
              </a:rPr>
              <a:t>μ</a:t>
            </a:r>
            <a:r>
              <a:rPr lang="el-GR" dirty="0" smtClean="0">
                <a:cs typeface="Gentium"/>
              </a:rPr>
              <a:t>ορφολογία παραμυθιού</a:t>
            </a:r>
            <a:endParaRPr lang="en-US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γέννηση </a:t>
            </a:r>
          </a:p>
          <a:p>
            <a:r>
              <a:rPr lang="el-GR" dirty="0" smtClean="0">
                <a:latin typeface="+mj-lt"/>
                <a:cs typeface="Gentium"/>
              </a:rPr>
              <a:t>απόρριψη</a:t>
            </a:r>
          </a:p>
          <a:p>
            <a:r>
              <a:rPr lang="el-GR" dirty="0" smtClean="0">
                <a:latin typeface="+mj-lt"/>
                <a:cs typeface="Gentium"/>
              </a:rPr>
              <a:t>απομόνωση </a:t>
            </a:r>
          </a:p>
          <a:p>
            <a:r>
              <a:rPr lang="el-GR" dirty="0" smtClean="0">
                <a:latin typeface="+mj-lt"/>
                <a:cs typeface="Gentium"/>
              </a:rPr>
              <a:t>φυγή </a:t>
            </a:r>
          </a:p>
          <a:p>
            <a:r>
              <a:rPr lang="el-GR" dirty="0" smtClean="0">
                <a:latin typeface="+mj-lt"/>
                <a:cs typeface="Gentium"/>
              </a:rPr>
              <a:t>κατορθώματα</a:t>
            </a:r>
          </a:p>
          <a:p>
            <a:r>
              <a:rPr lang="el-GR" dirty="0" smtClean="0">
                <a:latin typeface="+mj-lt"/>
                <a:cs typeface="Gentium"/>
              </a:rPr>
              <a:t>επανένταξη </a:t>
            </a:r>
            <a:r>
              <a:rPr lang="el-GR" dirty="0">
                <a:latin typeface="+mj-lt"/>
                <a:cs typeface="Gentium"/>
              </a:rPr>
              <a:t>και αποκατάσταση στη βασιλική εξουσία</a:t>
            </a:r>
            <a:endParaRPr lang="en-US" dirty="0">
              <a:latin typeface="+mj-lt"/>
              <a:cs typeface="Gentium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130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l-GR" dirty="0" smtClean="0"/>
          </a:p>
          <a:p>
            <a:pPr algn="ctr">
              <a:buNone/>
            </a:pPr>
            <a:endParaRPr lang="en-US" dirty="0" smtClean="0">
              <a:latin typeface="Gentium"/>
              <a:cs typeface="Gentium"/>
            </a:endParaRPr>
          </a:p>
          <a:p>
            <a:pPr algn="ctr">
              <a:buNone/>
            </a:pPr>
            <a:endParaRPr lang="el-GR" dirty="0" smtClean="0">
              <a:latin typeface="Gentium"/>
              <a:cs typeface="Gentium"/>
            </a:endParaRPr>
          </a:p>
          <a:p>
            <a:pPr algn="ctr">
              <a:buNone/>
            </a:pPr>
            <a:r>
              <a:rPr lang="el-GR" dirty="0">
                <a:latin typeface="+mj-lt"/>
                <a:cs typeface="Gentium"/>
              </a:rPr>
              <a:t>π</a:t>
            </a:r>
            <a:r>
              <a:rPr lang="el-GR" dirty="0" smtClean="0">
                <a:latin typeface="+mj-lt"/>
                <a:cs typeface="Gentium"/>
              </a:rPr>
              <a:t>ώς </a:t>
            </a:r>
            <a:r>
              <a:rPr lang="el-GR" dirty="0">
                <a:latin typeface="+mj-lt"/>
                <a:cs typeface="Gentium"/>
              </a:rPr>
              <a:t>λειτουργούσε στην αρχαία κοινωνία;</a:t>
            </a:r>
            <a:endParaRPr lang="en-US" dirty="0">
              <a:latin typeface="+mj-lt"/>
              <a:cs typeface="Gentium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5" y="1239970"/>
            <a:ext cx="8229600" cy="45259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l-GR" dirty="0" smtClean="0">
              <a:latin typeface="+mj-lt"/>
              <a:cs typeface="Gentium"/>
            </a:endParaRPr>
          </a:p>
          <a:p>
            <a:r>
              <a:rPr lang="el-GR" dirty="0" err="1" smtClean="0">
                <a:latin typeface="+mj-lt"/>
                <a:cs typeface="Gentium"/>
              </a:rPr>
              <a:t>νοηματοδότηση</a:t>
            </a:r>
            <a:r>
              <a:rPr lang="el-GR" dirty="0" smtClean="0">
                <a:latin typeface="+mj-lt"/>
                <a:cs typeface="Gentium"/>
              </a:rPr>
              <a:t> </a:t>
            </a:r>
            <a:r>
              <a:rPr lang="el-GR" dirty="0">
                <a:latin typeface="+mj-lt"/>
                <a:cs typeface="Gentium"/>
              </a:rPr>
              <a:t>του συγχρονικού</a:t>
            </a:r>
            <a:r>
              <a:rPr lang="el-GR" dirty="0" smtClean="0">
                <a:latin typeface="+mj-lt"/>
                <a:cs typeface="Gentium"/>
              </a:rPr>
              <a:t> κόσμου των αρχαίων Ελλήνων:</a:t>
            </a:r>
          </a:p>
          <a:p>
            <a:endParaRPr lang="en-US" dirty="0" smtClean="0">
              <a:latin typeface="+mj-lt"/>
              <a:cs typeface="Gentium"/>
            </a:endParaRPr>
          </a:p>
          <a:p>
            <a:pPr lvl="0"/>
            <a:r>
              <a:rPr lang="el-GR" dirty="0" smtClean="0">
                <a:latin typeface="+mj-lt"/>
                <a:cs typeface="Gentium"/>
              </a:rPr>
              <a:t>σχέση </a:t>
            </a:r>
            <a:r>
              <a:rPr lang="el-GR" dirty="0">
                <a:latin typeface="+mj-lt"/>
                <a:cs typeface="Gentium"/>
              </a:rPr>
              <a:t>θεών – ανθρώπων</a:t>
            </a:r>
            <a:endParaRPr lang="en-US" dirty="0" smtClean="0">
              <a:latin typeface="+mj-lt"/>
              <a:cs typeface="Gentium"/>
            </a:endParaRPr>
          </a:p>
          <a:p>
            <a:pPr lvl="0"/>
            <a:r>
              <a:rPr lang="el-GR" dirty="0" smtClean="0">
                <a:latin typeface="+mj-lt"/>
                <a:cs typeface="Gentium"/>
              </a:rPr>
              <a:t>σχέση </a:t>
            </a:r>
            <a:r>
              <a:rPr lang="el-GR" dirty="0">
                <a:latin typeface="+mj-lt"/>
                <a:cs typeface="Gentium"/>
              </a:rPr>
              <a:t>ανθρώπων μεταξύ τους</a:t>
            </a:r>
            <a:endParaRPr lang="en-US" dirty="0" smtClean="0">
              <a:latin typeface="+mj-lt"/>
              <a:cs typeface="Gentium"/>
            </a:endParaRPr>
          </a:p>
          <a:p>
            <a:pPr lvl="0"/>
            <a:r>
              <a:rPr lang="el-GR" dirty="0" smtClean="0">
                <a:latin typeface="+mj-lt"/>
                <a:cs typeface="Gentium"/>
              </a:rPr>
              <a:t>σχέση </a:t>
            </a:r>
            <a:r>
              <a:rPr lang="el-GR" dirty="0">
                <a:latin typeface="+mj-lt"/>
                <a:cs typeface="Gentium"/>
              </a:rPr>
              <a:t>απέναντι στην πολιτική εξουσία</a:t>
            </a:r>
            <a:endParaRPr lang="en-US" dirty="0">
              <a:latin typeface="+mj-lt"/>
              <a:cs typeface="Gentium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03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latin typeface="+mj-lt"/>
              </a:rPr>
              <a:t>ο  μύθος 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sz="3600" b="1" dirty="0" smtClean="0">
                <a:solidFill>
                  <a:schemeClr val="bg1"/>
                </a:solidFill>
              </a:rPr>
              <a:t>ως νοηματοδότηση του κόσμου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Gentium"/>
              </a:rPr>
              <a:t>α</a:t>
            </a:r>
            <a:r>
              <a:rPr lang="el-GR" dirty="0" smtClean="0">
                <a:cs typeface="Gentium"/>
              </a:rPr>
              <a:t>φηγήσεις που προσδιορίζουν</a:t>
            </a:r>
            <a:endParaRPr lang="en-US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>
              <a:latin typeface="+mj-lt"/>
              <a:cs typeface="Gentium"/>
            </a:endParaRPr>
          </a:p>
          <a:p>
            <a:r>
              <a:rPr lang="el-GR" dirty="0" smtClean="0">
                <a:latin typeface="+mj-lt"/>
                <a:cs typeface="Gentium"/>
              </a:rPr>
              <a:t>Θρησκεία</a:t>
            </a:r>
          </a:p>
          <a:p>
            <a:r>
              <a:rPr lang="el-GR" dirty="0" smtClean="0">
                <a:latin typeface="+mj-lt"/>
                <a:cs typeface="Gentium"/>
              </a:rPr>
              <a:t>Προϊστορία πόλεων </a:t>
            </a:r>
          </a:p>
          <a:p>
            <a:r>
              <a:rPr lang="el-GR" dirty="0" smtClean="0">
                <a:latin typeface="+mj-lt"/>
                <a:cs typeface="Gentium"/>
              </a:rPr>
              <a:t>Γενάρχες οικογενειών </a:t>
            </a:r>
          </a:p>
          <a:p>
            <a:r>
              <a:rPr lang="el-GR" dirty="0" smtClean="0">
                <a:latin typeface="+mj-lt"/>
                <a:cs typeface="Gentium"/>
              </a:rPr>
              <a:t>Σύστημα διεκδίκησης εδαφών </a:t>
            </a:r>
            <a:endParaRPr lang="en-US" dirty="0">
              <a:latin typeface="+mj-lt"/>
              <a:cs typeface="Gent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913"/>
            <a:ext cx="8229600" cy="1143000"/>
          </a:xfrm>
        </p:spPr>
        <p:txBody>
          <a:bodyPr>
            <a:normAutofit/>
          </a:bodyPr>
          <a:lstStyle/>
          <a:p>
            <a:r>
              <a:rPr lang="el-GR" sz="3400" dirty="0">
                <a:cs typeface="Gentium"/>
              </a:rPr>
              <a:t>α</a:t>
            </a:r>
            <a:r>
              <a:rPr lang="el-GR" sz="3400" dirty="0" smtClean="0">
                <a:cs typeface="Gentium"/>
              </a:rPr>
              <a:t>φηγήσεις που συνοδεύουν τους</a:t>
            </a:r>
            <a:br>
              <a:rPr lang="el-GR" sz="3400" dirty="0" smtClean="0">
                <a:cs typeface="Gentium"/>
              </a:rPr>
            </a:br>
            <a:r>
              <a:rPr lang="el-GR" sz="3400" dirty="0" smtClean="0">
                <a:cs typeface="Gentium"/>
              </a:rPr>
              <a:t>ανθρώπους  </a:t>
            </a:r>
            <a:endParaRPr lang="en-US" sz="3400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>
              <a:latin typeface="+mj-lt"/>
              <a:cs typeface="Gentium"/>
            </a:endParaRPr>
          </a:p>
          <a:p>
            <a:r>
              <a:rPr lang="el-GR" dirty="0" smtClean="0">
                <a:latin typeface="+mj-lt"/>
                <a:cs typeface="Gentium"/>
              </a:rPr>
              <a:t>στην γέννηση</a:t>
            </a:r>
          </a:p>
          <a:p>
            <a:r>
              <a:rPr lang="el-GR" dirty="0">
                <a:latin typeface="+mj-lt"/>
                <a:cs typeface="Gentium"/>
              </a:rPr>
              <a:t>σ</a:t>
            </a:r>
            <a:r>
              <a:rPr lang="el-GR" dirty="0" smtClean="0">
                <a:latin typeface="+mj-lt"/>
                <a:cs typeface="Gentium"/>
              </a:rPr>
              <a:t>την ενηλικίωση</a:t>
            </a:r>
          </a:p>
          <a:p>
            <a:r>
              <a:rPr lang="el-GR" dirty="0">
                <a:latin typeface="+mj-lt"/>
                <a:cs typeface="Gentium"/>
              </a:rPr>
              <a:t>σ</a:t>
            </a:r>
            <a:r>
              <a:rPr lang="el-GR" dirty="0" smtClean="0">
                <a:latin typeface="+mj-lt"/>
                <a:cs typeface="Gentium"/>
              </a:rPr>
              <a:t>τον γάμο</a:t>
            </a:r>
          </a:p>
          <a:p>
            <a:r>
              <a:rPr lang="el-GR" dirty="0">
                <a:latin typeface="+mj-lt"/>
                <a:cs typeface="Gentium"/>
              </a:rPr>
              <a:t>σ</a:t>
            </a:r>
            <a:r>
              <a:rPr lang="el-GR" dirty="0" smtClean="0">
                <a:latin typeface="+mj-lt"/>
                <a:cs typeface="Gentium"/>
              </a:rPr>
              <a:t>τον θάνατο</a:t>
            </a:r>
          </a:p>
          <a:p>
            <a:endParaRPr lang="en-US" dirty="0">
              <a:latin typeface="Gentium"/>
              <a:cs typeface="Gent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52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l-GR" sz="2800" dirty="0" err="1" smtClean="0"/>
              <a:t>Γνωριµία</a:t>
            </a:r>
            <a:r>
              <a:rPr lang="el-GR" sz="2800" dirty="0" smtClean="0"/>
              <a:t> και εξοικείωση µε την φύση του µ</a:t>
            </a:r>
            <a:r>
              <a:rPr lang="el-GR" sz="2800" dirty="0" err="1" smtClean="0"/>
              <a:t>ύθου</a:t>
            </a:r>
            <a:r>
              <a:rPr lang="el-GR" sz="2800" dirty="0" smtClean="0"/>
              <a:t> και της λειτουργίας του στο πλαίσιο της αρχαίας ελληνικής κοινωνίας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0" indent="0">
              <a:buNone/>
            </a:pPr>
            <a:r>
              <a:rPr lang="e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 </a:t>
            </a:r>
            <a:r>
              <a:rPr lang="e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</a:rPr>
              <a:t>     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Gentium"/>
              </a:rPr>
              <a:t>αφηγήσεις που αναφέρονται </a:t>
            </a:r>
            <a:endParaRPr lang="en-US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>
              <a:latin typeface="Gentium"/>
              <a:cs typeface="Gentium"/>
            </a:endParaRPr>
          </a:p>
          <a:p>
            <a:endParaRPr lang="el-GR" dirty="0" smtClean="0">
              <a:latin typeface="Gentium"/>
              <a:cs typeface="Gentium"/>
            </a:endParaRPr>
          </a:p>
          <a:p>
            <a:r>
              <a:rPr lang="el-GR" dirty="0" smtClean="0">
                <a:latin typeface="+mj-lt"/>
                <a:cs typeface="Gentium"/>
              </a:rPr>
              <a:t>στον φυσικό κόσμο</a:t>
            </a:r>
            <a:endParaRPr lang="en-US" dirty="0">
              <a:latin typeface="+mj-lt"/>
              <a:cs typeface="Gent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884" y="5265531"/>
            <a:ext cx="3240360" cy="771224"/>
          </a:xfrm>
          <a:prstGeom prst="rect">
            <a:avLst/>
          </a:prstGeom>
          <a:noFill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4" y="5862997"/>
            <a:ext cx="726005" cy="704483"/>
          </a:xfrm>
          <a:prstGeom prst="rect">
            <a:avLst/>
          </a:prstGeom>
        </p:spPr>
      </p:pic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3199" y="5381351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0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 err="1" smtClean="0"/>
              <a:t>Copyright</a:t>
            </a:r>
            <a:r>
              <a:rPr lang="el-GR" sz="2000" dirty="0" smtClean="0"/>
              <a:t>: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, </a:t>
            </a:r>
            <a:r>
              <a:rPr lang="el-GR" sz="2000" dirty="0" smtClean="0"/>
              <a:t>2013.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. «</a:t>
            </a:r>
            <a:r>
              <a:rPr lang="el-GR" sz="2000" dirty="0" err="1" smtClean="0"/>
              <a:t>Μυθος</a:t>
            </a:r>
            <a:r>
              <a:rPr lang="el-GR" sz="2000" dirty="0" smtClean="0"/>
              <a:t> και Τελετουργία  στην ΑΕ. Τι είναι μύθος;». </a:t>
            </a:r>
            <a:r>
              <a:rPr lang="el-GR" sz="2000" b="1" dirty="0"/>
              <a:t>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</a:t>
            </a:r>
            <a:r>
              <a:rPr lang="en-US" sz="2000" dirty="0" smtClean="0"/>
              <a:t>3</a:t>
            </a:r>
            <a:r>
              <a:rPr lang="el-GR" sz="2000" dirty="0" smtClean="0"/>
              <a:t>.  </a:t>
            </a:r>
            <a:r>
              <a:rPr lang="el-GR" sz="2000" b="1" dirty="0"/>
              <a:t>Διαθέσιμο από τη δικτυακή </a:t>
            </a:r>
            <a:r>
              <a:rPr lang="el-GR" sz="2000" b="1" dirty="0" smtClean="0"/>
              <a:t>διεύθυνση</a:t>
            </a:r>
            <a:r>
              <a:rPr lang="el-GR" sz="2000" dirty="0" smtClean="0"/>
              <a:t>: </a:t>
            </a:r>
            <a:r>
              <a:rPr lang="en-US" sz="2000" dirty="0" smtClean="0">
                <a:hlinkClick r:id="rId3"/>
              </a:rPr>
              <a:t>https://eclass.upatras.gr/courses/LIT1869/</a:t>
            </a:r>
            <a:r>
              <a:rPr lang="el-GR" sz="2000" dirty="0" smtClean="0"/>
              <a:t>.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30" y="764704"/>
            <a:ext cx="8639806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5744" y="2880232"/>
            <a:ext cx="8818132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30283"/>
            <a:ext cx="574884" cy="557842"/>
          </a:xfrm>
          <a:prstGeom prst="rect">
            <a:avLst/>
          </a:prstGeom>
        </p:spPr>
      </p:pic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2380" y="2326839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Αναφοράς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Αδειοδότησης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η </a:t>
            </a:r>
            <a:r>
              <a:rPr lang="en-US" sz="2400" dirty="0" err="1"/>
              <a:t>δήλωση</a:t>
            </a:r>
            <a:r>
              <a:rPr lang="en-US" sz="2400" dirty="0"/>
              <a:t> </a:t>
            </a:r>
            <a:r>
              <a:rPr lang="el-GR" sz="2400" dirty="0" err="1"/>
              <a:t>Δ</a:t>
            </a:r>
            <a:r>
              <a:rPr lang="en-US" sz="2400" dirty="0" smtClean="0"/>
              <a:t>ια</a:t>
            </a:r>
            <a:r>
              <a:rPr lang="en-US" sz="2400" dirty="0" err="1" smtClean="0"/>
              <a:t>τήρησης</a:t>
            </a:r>
            <a:r>
              <a:rPr lang="en-US" sz="2400" dirty="0" smtClean="0"/>
              <a:t> </a:t>
            </a:r>
            <a:r>
              <a:rPr lang="en-US" sz="2400" dirty="0"/>
              <a:t>Σημειωμάτων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/>
              <a:t>τ</a:t>
            </a:r>
            <a:r>
              <a:rPr lang="el-GR" sz="2400" dirty="0" smtClean="0"/>
              <a:t>ο Σημείωμα Χρήσης Έργων Τρίτων </a:t>
            </a:r>
            <a:r>
              <a:rPr lang="el-GR" sz="2400" dirty="0"/>
              <a:t>(εφόσον υπάρχει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457200" lvl="1" indent="0">
              <a:buFontTx/>
              <a:buNone/>
              <a:defRPr/>
            </a:pPr>
            <a:endParaRPr lang="el-GR" sz="2000" dirty="0"/>
          </a:p>
          <a:p>
            <a:pPr marL="0" indent="0">
              <a:buFontTx/>
              <a:buNone/>
              <a:defRPr/>
            </a:pPr>
            <a:r>
              <a:rPr lang="el-GR" sz="2200" dirty="0"/>
              <a:t>μαζί με τους συνοδευόμενους </a:t>
            </a:r>
            <a:r>
              <a:rPr lang="el-GR" sz="2200" dirty="0" err="1"/>
              <a:t>υπερσυνδέσμους</a:t>
            </a:r>
            <a:r>
              <a:rPr lang="el-GR" sz="2200" dirty="0"/>
              <a:t>.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pic>
        <p:nvPicPr>
          <p:cNvPr id="3687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6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43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2800" dirty="0" smtClean="0"/>
              <a:t>Ορισμός της έννοιας ‘</a:t>
            </a:r>
            <a:r>
              <a:rPr lang="el-GR" sz="2800" dirty="0" err="1" smtClean="0"/>
              <a:t>μυθου</a:t>
            </a:r>
            <a:r>
              <a:rPr lang="el-GR" sz="2800" dirty="0" smtClean="0"/>
              <a:t>’</a:t>
            </a:r>
          </a:p>
          <a:p>
            <a:r>
              <a:rPr lang="el-GR" sz="2800" dirty="0" smtClean="0"/>
              <a:t>G.S. </a:t>
            </a:r>
            <a:r>
              <a:rPr lang="el-GR" sz="2800" dirty="0" err="1" smtClean="0"/>
              <a:t>Kirk</a:t>
            </a:r>
            <a:r>
              <a:rPr lang="el-GR" sz="2800" dirty="0" smtClean="0"/>
              <a:t>, R. </a:t>
            </a:r>
            <a:r>
              <a:rPr lang="el-GR" sz="2800" dirty="0" err="1" smtClean="0"/>
              <a:t>Buxton</a:t>
            </a:r>
            <a:r>
              <a:rPr lang="el-GR" sz="2800" dirty="0" smtClean="0"/>
              <a:t>, V. </a:t>
            </a:r>
            <a:r>
              <a:rPr lang="el-GR" sz="2800" dirty="0" err="1" smtClean="0"/>
              <a:t>Propp</a:t>
            </a:r>
            <a:endParaRPr lang="el-GR" sz="2800" dirty="0" smtClean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2715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>
                <a:latin typeface="Gentium"/>
                <a:cs typeface="Gentium"/>
              </a:rPr>
              <a:t>τ</a:t>
            </a:r>
            <a:r>
              <a:rPr lang="el-GR" dirty="0" smtClean="0">
                <a:latin typeface="Gentium"/>
                <a:cs typeface="Gentium"/>
              </a:rPr>
              <a:t>ι είναι μύθος; </a:t>
            </a:r>
            <a:endParaRPr lang="en-US" dirty="0">
              <a:latin typeface="Gentium"/>
              <a:cs typeface="Gent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20" y="1198405"/>
            <a:ext cx="8229600" cy="45259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l-GR" dirty="0" smtClean="0"/>
              <a:t>				</a:t>
            </a:r>
          </a:p>
          <a:p>
            <a:pPr algn="ctr">
              <a:buNone/>
            </a:pPr>
            <a:r>
              <a:rPr lang="el-GR" dirty="0" smtClean="0"/>
              <a:t>;;;;;;;;;;;;;;;;;;;;;;;;;;;;;;</a:t>
            </a:r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	??????????????????????????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000" dirty="0" smtClean="0"/>
              <a:t>Ταξινόμηση του </a:t>
            </a:r>
            <a:r>
              <a:rPr lang="en-US" sz="4000" dirty="0" smtClean="0"/>
              <a:t>Kirk</a:t>
            </a:r>
            <a:r>
              <a:rPr lang="el-GR" sz="4000" dirty="0" smtClean="0"/>
              <a:t> (</a:t>
            </a:r>
            <a:r>
              <a:rPr lang="el-GR" sz="4000" i="1" dirty="0" smtClean="0"/>
              <a:t>The Nature of Greek Myths</a:t>
            </a:r>
            <a:r>
              <a:rPr lang="el-GR" sz="4000" dirty="0" smtClean="0"/>
              <a:t> 1974)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el-GR" dirty="0" smtClean="0">
              <a:latin typeface="Gentium"/>
              <a:cs typeface="Gentium"/>
            </a:endParaRPr>
          </a:p>
          <a:p>
            <a:pPr lvl="0"/>
            <a:r>
              <a:rPr lang="el-GR" dirty="0" smtClean="0">
                <a:latin typeface="Gentium"/>
                <a:cs typeface="Gentium"/>
              </a:rPr>
              <a:t>Παρερμηνεία </a:t>
            </a:r>
            <a:r>
              <a:rPr lang="el-GR" dirty="0">
                <a:latin typeface="Gentium"/>
                <a:cs typeface="Gentium"/>
              </a:rPr>
              <a:t>ονομάτων που αναφέρονται σε φυσικά φαινόμενα (Δίας, Ιαπετός, Ποσειδώνας)</a:t>
            </a:r>
            <a:endParaRPr lang="en-US" dirty="0">
              <a:latin typeface="Gentium"/>
              <a:cs typeface="Gentium"/>
            </a:endParaRPr>
          </a:p>
          <a:p>
            <a:pPr lvl="0"/>
            <a:r>
              <a:rPr lang="el-GR" dirty="0">
                <a:latin typeface="Gentium"/>
                <a:cs typeface="Gentium"/>
              </a:rPr>
              <a:t>Πρωτο – επιστήμη (Lang)</a:t>
            </a:r>
            <a:endParaRPr lang="en-US" dirty="0">
              <a:latin typeface="Gentium"/>
              <a:cs typeface="Gentium"/>
            </a:endParaRPr>
          </a:p>
          <a:p>
            <a:pPr lvl="0"/>
            <a:r>
              <a:rPr lang="el-GR" dirty="0">
                <a:latin typeface="Gentium"/>
                <a:cs typeface="Gentium"/>
              </a:rPr>
              <a:t>Ανάκληση του παρελθόντος (</a:t>
            </a:r>
            <a:r>
              <a:rPr lang="en-US" dirty="0">
                <a:latin typeface="Gentium"/>
                <a:cs typeface="Gentium"/>
              </a:rPr>
              <a:t>M</a:t>
            </a:r>
            <a:r>
              <a:rPr lang="el-GR" dirty="0">
                <a:latin typeface="Gentium"/>
                <a:cs typeface="Gentium"/>
              </a:rPr>
              <a:t>. </a:t>
            </a:r>
            <a:r>
              <a:rPr lang="en-US" dirty="0" err="1">
                <a:latin typeface="Gentium"/>
                <a:cs typeface="Gentium"/>
              </a:rPr>
              <a:t>Eliade</a:t>
            </a:r>
            <a:r>
              <a:rPr lang="el-GR" dirty="0">
                <a:latin typeface="Gentium"/>
                <a:cs typeface="Gentium"/>
              </a:rPr>
              <a:t>) για να μεταφέρει κάτι από τη μαγική </a:t>
            </a:r>
            <a:r>
              <a:rPr lang="el-GR" dirty="0" smtClean="0">
                <a:latin typeface="Gentium"/>
                <a:cs typeface="Gentium"/>
              </a:rPr>
              <a:t>του δύναμη </a:t>
            </a:r>
            <a:r>
              <a:rPr lang="el-GR" dirty="0">
                <a:latin typeface="Gentium"/>
                <a:cs typeface="Gentium"/>
              </a:rPr>
              <a:t>στο </a:t>
            </a:r>
            <a:r>
              <a:rPr lang="el-GR" dirty="0" smtClean="0">
                <a:latin typeface="Gentium"/>
                <a:cs typeface="Gentium"/>
              </a:rPr>
              <a:t>παρόν</a:t>
            </a:r>
            <a:endParaRPr lang="en-US" dirty="0" smtClean="0">
              <a:latin typeface="Gentium"/>
              <a:cs typeface="Gent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Ταξινόμηση του </a:t>
            </a:r>
            <a:r>
              <a:rPr lang="en-US" dirty="0" smtClean="0"/>
              <a:t>Kirk</a:t>
            </a:r>
            <a:r>
              <a:rPr lang="el-GR" dirty="0" smtClean="0"/>
              <a:t> (</a:t>
            </a:r>
            <a:r>
              <a:rPr lang="el-GR" i="1" dirty="0" smtClean="0"/>
              <a:t>The Nature of Greek Myths</a:t>
            </a:r>
            <a:r>
              <a:rPr lang="el-GR" dirty="0" smtClean="0"/>
              <a:t> 1974)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el-GR" dirty="0" smtClean="0">
              <a:latin typeface="Gentium"/>
              <a:cs typeface="Gentium"/>
            </a:endParaRPr>
          </a:p>
          <a:p>
            <a:pPr lvl="0"/>
            <a:r>
              <a:rPr lang="el-GR" dirty="0" smtClean="0">
                <a:latin typeface="+mj-lt"/>
                <a:cs typeface="Gentium"/>
              </a:rPr>
              <a:t>Λεκτικό συμπλήρωμα μιας τελετουργίας (Σχολή του Κέμπριτζ)</a:t>
            </a:r>
            <a:endParaRPr lang="en-US" dirty="0" smtClean="0">
              <a:latin typeface="+mj-lt"/>
              <a:cs typeface="Gentium"/>
            </a:endParaRPr>
          </a:p>
          <a:p>
            <a:pPr lvl="0"/>
            <a:r>
              <a:rPr lang="el-GR" dirty="0" smtClean="0">
                <a:latin typeface="+mj-lt"/>
                <a:cs typeface="Gentium"/>
              </a:rPr>
              <a:t>Διαμεσολάβηση αντιθέτων μιας κοινωνίας (δομισμός) </a:t>
            </a:r>
            <a:endParaRPr lang="en-US" dirty="0" smtClean="0">
              <a:latin typeface="+mj-lt"/>
              <a:cs typeface="Gentium"/>
            </a:endParaRPr>
          </a:p>
          <a:p>
            <a:pPr lvl="0"/>
            <a:r>
              <a:rPr lang="el-GR" dirty="0" smtClean="0">
                <a:latin typeface="+mj-lt"/>
                <a:cs typeface="Gentium"/>
              </a:rPr>
              <a:t>Έκφραση απωθημένων επιθυμιών σε συλλογικό επίπεδο (Freud)</a:t>
            </a:r>
            <a:endParaRPr lang="en-US" dirty="0" smtClean="0">
              <a:latin typeface="+mj-lt"/>
              <a:cs typeface="Gentium"/>
            </a:endParaRPr>
          </a:p>
          <a:p>
            <a:endParaRPr lang="en-US" dirty="0">
              <a:latin typeface="Gentium"/>
              <a:cs typeface="Gent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Gentium"/>
              </a:rPr>
              <a:t>Ορισμός (</a:t>
            </a:r>
            <a:r>
              <a:rPr lang="en-US" dirty="0" smtClean="0">
                <a:cs typeface="Gentium"/>
              </a:rPr>
              <a:t>Kirk)</a:t>
            </a:r>
            <a:endParaRPr lang="en-US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pPr lvl="1" algn="ctr">
              <a:buNone/>
            </a:pPr>
            <a:endParaRPr lang="el-GR" dirty="0" smtClean="0"/>
          </a:p>
          <a:p>
            <a:pPr lvl="1" algn="ctr">
              <a:buNone/>
            </a:pPr>
            <a:endParaRPr lang="el-GR" dirty="0"/>
          </a:p>
          <a:p>
            <a:pPr lvl="1" algn="ctr">
              <a:buNone/>
            </a:pPr>
            <a:r>
              <a:rPr lang="el-GR" sz="4000" dirty="0" smtClean="0">
                <a:latin typeface="+mj-lt"/>
                <a:cs typeface="Gentium"/>
              </a:rPr>
              <a:t>παραδοσιακή ιστορία </a:t>
            </a:r>
            <a:endParaRPr lang="en-US" sz="4000" dirty="0">
              <a:latin typeface="+mj-lt"/>
              <a:cs typeface="Gent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entium"/>
                <a:cs typeface="Gentium"/>
              </a:rPr>
              <a:t>ο</a:t>
            </a:r>
            <a:r>
              <a:rPr lang="el-GR" dirty="0" smtClean="0">
                <a:latin typeface="Gentium"/>
                <a:cs typeface="Gentium"/>
              </a:rPr>
              <a:t>ρισμός (</a:t>
            </a:r>
            <a:r>
              <a:rPr lang="en-US" dirty="0" smtClean="0">
                <a:latin typeface="Gentium"/>
                <a:cs typeface="Gentium"/>
              </a:rPr>
              <a:t>Buxton)</a:t>
            </a:r>
            <a:endParaRPr lang="en-US" dirty="0">
              <a:latin typeface="Gentium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sz="3600" i="1" dirty="0" smtClean="0">
                <a:latin typeface="Gentium"/>
                <a:cs typeface="Gentium"/>
              </a:rPr>
              <a:t>αφήγηση</a:t>
            </a:r>
            <a:endParaRPr lang="en-US" sz="3600" i="1" dirty="0" smtClean="0">
              <a:latin typeface="Gentium"/>
              <a:cs typeface="Gentium"/>
            </a:endParaRPr>
          </a:p>
          <a:p>
            <a:r>
              <a:rPr lang="el-GR" dirty="0" smtClean="0">
                <a:latin typeface="Gentium"/>
                <a:cs typeface="Gentium"/>
              </a:rPr>
              <a:t>πράξεις </a:t>
            </a:r>
            <a:r>
              <a:rPr lang="el-GR" dirty="0">
                <a:latin typeface="Gentium"/>
                <a:cs typeface="Gentium"/>
              </a:rPr>
              <a:t>των θεών και των </a:t>
            </a:r>
            <a:r>
              <a:rPr lang="el-GR" dirty="0" smtClean="0">
                <a:latin typeface="Gentium"/>
                <a:cs typeface="Gentium"/>
              </a:rPr>
              <a:t>ηρώων</a:t>
            </a:r>
            <a:endParaRPr lang="en-US" dirty="0">
              <a:latin typeface="Gentium"/>
              <a:cs typeface="Gentium"/>
            </a:endParaRPr>
          </a:p>
          <a:p>
            <a:r>
              <a:rPr lang="el-GR" dirty="0" smtClean="0">
                <a:latin typeface="Gentium"/>
                <a:cs typeface="Gentium"/>
              </a:rPr>
              <a:t>αλληλεξάρτησή </a:t>
            </a:r>
            <a:r>
              <a:rPr lang="el-GR" dirty="0">
                <a:latin typeface="Gentium"/>
                <a:cs typeface="Gentium"/>
              </a:rPr>
              <a:t>τους από τους κοινούς </a:t>
            </a:r>
            <a:r>
              <a:rPr lang="el-GR" dirty="0" smtClean="0">
                <a:latin typeface="Gentium"/>
                <a:cs typeface="Gentium"/>
              </a:rPr>
              <a:t>ανθρώπους</a:t>
            </a:r>
            <a:endParaRPr lang="en-US" dirty="0">
              <a:latin typeface="Gentium"/>
              <a:cs typeface="Gentium"/>
            </a:endParaRPr>
          </a:p>
          <a:p>
            <a:r>
              <a:rPr lang="el-GR" dirty="0" smtClean="0">
                <a:latin typeface="Gentium"/>
                <a:cs typeface="Gentium"/>
              </a:rPr>
              <a:t>καθιερώθηκε </a:t>
            </a:r>
            <a:r>
              <a:rPr lang="el-GR" dirty="0">
                <a:latin typeface="Gentium"/>
                <a:cs typeface="Gentium"/>
              </a:rPr>
              <a:t>ως παράδοση</a:t>
            </a:r>
            <a:r>
              <a:rPr lang="el-GR" dirty="0" smtClean="0">
                <a:latin typeface="Gentium"/>
                <a:cs typeface="Gentium"/>
              </a:rPr>
              <a:t> </a:t>
            </a:r>
            <a:endParaRPr lang="en-US" dirty="0" smtClean="0">
              <a:latin typeface="Gentium"/>
              <a:cs typeface="Gentium"/>
            </a:endParaRPr>
          </a:p>
          <a:p>
            <a:r>
              <a:rPr lang="el-GR" dirty="0" smtClean="0">
                <a:latin typeface="Gentium"/>
                <a:cs typeface="Gentium"/>
              </a:rPr>
              <a:t>συλλογική </a:t>
            </a:r>
            <a:r>
              <a:rPr lang="el-GR" dirty="0">
                <a:latin typeface="Gentium"/>
                <a:cs typeface="Gentium"/>
              </a:rPr>
              <a:t>σημασία μέσα σε μια ιδιαίτερη κοινωνική ομάδα ή ομάδες   </a:t>
            </a:r>
            <a:endParaRPr lang="en-US" dirty="0">
              <a:latin typeface="Gentium"/>
              <a:cs typeface="Gentium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578</Words>
  <Application>Microsoft Office PowerPoint</Application>
  <PresentationFormat>Προβολή στην οθόνη (4:3)</PresentationFormat>
  <Paragraphs>130</Paragraphs>
  <Slides>25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Μυθος και Τελετουργία   στην Αρχαία Ελλάδα </vt:lpstr>
      <vt:lpstr>Σκοποί  ενότητας</vt:lpstr>
      <vt:lpstr>Περιεχόμενα ενότητας</vt:lpstr>
      <vt:lpstr>τι είναι μύθος; </vt:lpstr>
      <vt:lpstr>Παρουσίαση του PowerPoint</vt:lpstr>
      <vt:lpstr> Ταξινόμηση του Kirk (The Nature of Greek Myths 1974) </vt:lpstr>
      <vt:lpstr>Ταξινόμηση του Kirk (The Nature of Greek Myths 1974)</vt:lpstr>
      <vt:lpstr>Ορισμός (Kirk)</vt:lpstr>
      <vt:lpstr>ορισμός (Buxton)</vt:lpstr>
      <vt:lpstr>ορισμός (Graf)</vt:lpstr>
      <vt:lpstr>Παρουσίαση του PowerPoint</vt:lpstr>
      <vt:lpstr>Παρουσίαση του PowerPoint</vt:lpstr>
      <vt:lpstr>Διάκριση από άλλα παραδοσιακά είδη </vt:lpstr>
      <vt:lpstr>μορφολογία παραμυθιού</vt:lpstr>
      <vt:lpstr>Παρουσίαση του PowerPoint</vt:lpstr>
      <vt:lpstr>Παρουσίαση του PowerPoint</vt:lpstr>
      <vt:lpstr>ο  μύθος </vt:lpstr>
      <vt:lpstr>αφηγήσεις που προσδιορίζουν</vt:lpstr>
      <vt:lpstr>αφηγήσεις που συνοδεύουν τους ανθρώπους  </vt:lpstr>
      <vt:lpstr>αφηγήσεις που αναφέρονται </vt:lpstr>
      <vt:lpstr>Τέλος Ενότητας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BD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είναι μύθος;</dc:title>
  <dc:creator>E Coleman</dc:creator>
  <cp:lastModifiedBy>User</cp:lastModifiedBy>
  <cp:revision>14</cp:revision>
  <dcterms:created xsi:type="dcterms:W3CDTF">2015-10-01T11:04:25Z</dcterms:created>
  <dcterms:modified xsi:type="dcterms:W3CDTF">2015-10-17T08:32:00Z</dcterms:modified>
</cp:coreProperties>
</file>