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4" r:id="rId1"/>
  </p:sldMasterIdLst>
  <p:notesMasterIdLst>
    <p:notesMasterId r:id="rId38"/>
  </p:notesMasterIdLst>
  <p:handoutMasterIdLst>
    <p:handoutMasterId r:id="rId39"/>
  </p:handout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7" r:id="rId10"/>
    <p:sldId id="336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75" r:id="rId22"/>
    <p:sldId id="376" r:id="rId23"/>
    <p:sldId id="377" r:id="rId24"/>
    <p:sldId id="355" r:id="rId25"/>
    <p:sldId id="356" r:id="rId26"/>
    <p:sldId id="378" r:id="rId27"/>
    <p:sldId id="353" r:id="rId28"/>
    <p:sldId id="354" r:id="rId29"/>
    <p:sldId id="362" r:id="rId30"/>
    <p:sldId id="365" r:id="rId31"/>
    <p:sldId id="366" r:id="rId32"/>
    <p:sldId id="367" r:id="rId33"/>
    <p:sldId id="379" r:id="rId34"/>
    <p:sldId id="368" r:id="rId35"/>
    <p:sldId id="369" r:id="rId36"/>
    <p:sldId id="373" r:id="rId37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32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8300"/>
    <a:srgbClr val="CC9900"/>
    <a:srgbClr val="9D7429"/>
    <a:srgbClr val="0033CC"/>
    <a:srgbClr val="FF3300"/>
    <a:srgbClr val="663300"/>
    <a:srgbClr val="800000"/>
    <a:srgbClr val="644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71454" autoAdjust="0"/>
  </p:normalViewPr>
  <p:slideViewPr>
    <p:cSldViewPr>
      <p:cViewPr varScale="1">
        <p:scale>
          <a:sx n="36" d="100"/>
          <a:sy n="36" d="100"/>
        </p:scale>
        <p:origin x="1944" y="38"/>
      </p:cViewPr>
      <p:guideLst>
        <p:guide orient="horz" pos="2208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notesViewPr>
    <p:cSldViewPr>
      <p:cViewPr varScale="1">
        <p:scale>
          <a:sx n="54" d="100"/>
          <a:sy n="54" d="100"/>
        </p:scale>
        <p:origin x="-112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C6FDC9-F230-4612-88E9-C51FF42BF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60E7818-7DCF-4127-AB57-BE0F94E1E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0CB5F55-F9AE-4F81-A725-6D99E954836F}" type="slidenum">
              <a:rPr lang="en-US"/>
              <a:pPr/>
              <a:t>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4174909-D912-4989-BCCA-54A208CC10A1}" type="slidenum">
              <a:rPr lang="en-US"/>
              <a:pPr/>
              <a:t>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01F53AB-F245-48C9-ACA1-608B73A635D2}" type="slidenum">
              <a:rPr lang="en-US"/>
              <a:pPr/>
              <a:t>10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D655349-3003-4336-8C1D-F70C59C9D058}" type="slidenum">
              <a:rPr lang="en-US"/>
              <a:pPr/>
              <a:t>11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4F350D7-F11E-4A42-874F-86531A90E27C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4803B28-E4F4-41AC-BCC7-005E30C02E7B}" type="slidenum">
              <a:rPr lang="en-US"/>
              <a:pPr/>
              <a:t>13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73C4930-4E4E-4E0C-A618-1636124C4D4A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5AD6339-F35B-4B38-8ACB-27B9A3E7AE6B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FEED57D-F0CC-481D-A4C8-181C0A6CBFC7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54AC8D2-98AE-454A-99E9-EE9EA7B8CED6}" type="slidenum">
              <a:rPr lang="en-US"/>
              <a:pPr/>
              <a:t>17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1C17031-A751-4D26-BC6C-AD0955457597}" type="slidenum">
              <a:rPr lang="en-US"/>
              <a:pPr/>
              <a:t>18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9FCD69FE-78E7-432C-8CE0-582C4483903A}" type="slidenum">
              <a:rPr lang="en-US"/>
              <a:pPr/>
              <a:t>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7BF16C8-A63E-4873-9EE7-3CE3D07AFBA5}" type="slidenum">
              <a:rPr lang="en-US"/>
              <a:pPr/>
              <a:t>19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3B83B49-E333-4EBE-ACB0-23F97247A673}" type="slidenum">
              <a:rPr lang="en-US"/>
              <a:pPr/>
              <a:t>20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34761CC-C107-478D-8D87-BD016D22A6B7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736CE49-F502-4362-B9C2-79BD52A351B8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Σημειώστε την παραδοχή του εξαμηνιαίου ανατοκισμού. 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A4461B3-621A-49E0-8917-BC5F457626E7}" type="slidenum">
              <a:rPr lang="en-US"/>
              <a:pPr/>
              <a:t>23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D5016BF-6E35-49F1-9DC6-48A0A42E5DA8}" type="slidenum">
              <a:rPr lang="en-US"/>
              <a:pPr/>
              <a:t>24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9449B32-4191-48AF-8FC7-BDC1103BB7F7}" type="slidenum">
              <a:rPr lang="en-US"/>
              <a:pPr/>
              <a:t>25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17BEF3F-DA08-451C-8EAF-A4AB8AD2DE2D}" type="slidenum">
              <a:rPr lang="en-US"/>
              <a:pPr/>
              <a:t>26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B2388EA-026B-41AC-B4B9-C8CB7B3D432B}" type="slidenum">
              <a:rPr lang="en-US"/>
              <a:pPr/>
              <a:t>27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F424BBE-48F1-4508-B4C3-B765009B7095}" type="slidenum">
              <a:rPr lang="en-US"/>
              <a:pPr/>
              <a:t>28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972F48E-A9DC-4011-8740-66619ECD0F89}" type="slidenum">
              <a:rPr lang="en-US"/>
              <a:pPr/>
              <a:t>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1872760-1740-439C-91A2-3CF519479AD0}" type="slidenum">
              <a:rPr lang="en-US"/>
              <a:pPr/>
              <a:t>29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Υποθέτοντας</a:t>
            </a:r>
            <a:r>
              <a:rPr lang="el-GR" baseline="0" dirty="0">
                <a:latin typeface="Arial" pitchFamily="34" charset="0"/>
              </a:rPr>
              <a:t> ότι η λήξη τον Νοέμβριο είναι στις 15 Νοεμβρίου, τότε οι ημερομηνίες τοκομεριδίου θα είναι 15 Νοεμβρίου και 15 Μαΐου. Επομένως, 15 Ιουλίου θα είναι </a:t>
            </a:r>
            <a:r>
              <a:rPr lang="en-US" dirty="0">
                <a:latin typeface="Arial" pitchFamily="34" charset="0"/>
              </a:rPr>
              <a:t>16 + 30 + 15 = 61 </a:t>
            </a:r>
            <a:r>
              <a:rPr lang="el-GR" dirty="0">
                <a:latin typeface="Arial" pitchFamily="34" charset="0"/>
              </a:rPr>
              <a:t>ημέρες από το τελευταίο τοκομερίδιο.</a:t>
            </a:r>
            <a:endParaRPr lang="en-US" dirty="0">
              <a:latin typeface="Arial" pitchFamily="34" charset="0"/>
            </a:endParaRPr>
          </a:p>
          <a:p>
            <a:pPr eaLnBrk="1" hangingPunct="1"/>
            <a:endParaRPr lang="en-US" dirty="0">
              <a:latin typeface="Arial" pitchFamily="34" charset="0"/>
            </a:endParaRPr>
          </a:p>
          <a:p>
            <a:pPr eaLnBrk="1" hangingPunct="1"/>
            <a:r>
              <a:rPr lang="el-GR" dirty="0">
                <a:latin typeface="Arial" pitchFamily="34" charset="0"/>
              </a:rPr>
              <a:t>Ο αριθμός των ημερών</a:t>
            </a:r>
            <a:r>
              <a:rPr lang="el-GR" baseline="0" dirty="0">
                <a:latin typeface="Arial" pitchFamily="34" charset="0"/>
              </a:rPr>
              <a:t> στην περίοδο τοκομεριδίου θα είναι </a:t>
            </a:r>
            <a:r>
              <a:rPr lang="en-US" dirty="0">
                <a:latin typeface="Arial" pitchFamily="34" charset="0"/>
              </a:rPr>
              <a:t>16 + 30 + 31 + 31 + 30 + 31 + 15 = 184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F3D9FFF-141B-408C-B5AD-8158880D0E46}" type="slidenum">
              <a:rPr lang="en-US"/>
              <a:pPr/>
              <a:t>30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051D350-56D3-4CA0-A0FE-B20F4A8DB236}" type="slidenum">
              <a:rPr lang="en-US"/>
              <a:pPr/>
              <a:t>31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52A5D58-E579-42DF-A5F0-6DE238A02FE5}" type="slidenum">
              <a:rPr lang="en-US"/>
              <a:pPr/>
              <a:t>32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1FD7C78-187F-42B3-BC73-E025862B0217}" type="slidenum">
              <a:rPr lang="en-US"/>
              <a:pPr/>
              <a:t>33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287C056-3274-4D9D-B1CA-E84D57501BB2}" type="slidenum">
              <a:rPr lang="en-US"/>
              <a:pPr/>
              <a:t>34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99E9C85-DB2E-4482-B649-93530268799B}" type="slidenum">
              <a:rPr lang="en-US"/>
              <a:pPr/>
              <a:t>35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95129F93-7C38-4DA6-8F96-A9D85396BE51}" type="slidenum">
              <a:rPr lang="en-US"/>
              <a:pPr/>
              <a:t>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F109392-B8B7-4D86-B45E-CA7BFBF1BD32}" type="slidenum">
              <a:rPr lang="en-US"/>
              <a:pPr/>
              <a:t>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7A4A591-9F07-48BB-A64C-6023CB9C0A7E}" type="slidenum">
              <a:rPr lang="en-US"/>
              <a:pPr/>
              <a:t>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Αυτό επισημοποιεί τον υπολογισμό της Καθαρής Παρούσας Αξίας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2D9E144-3DD2-4571-B3C0-4FBAE9AEE4D2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Σημειώστε ότι η υποτιθέμενη ημερομηνία εκκίνησης είναι ο Ιανουάριος</a:t>
            </a:r>
            <a:r>
              <a:rPr lang="el-GR" baseline="0" dirty="0">
                <a:latin typeface="Arial" pitchFamily="34" charset="0"/>
              </a:rPr>
              <a:t> του 2012. Αυτό, ωστόσο, παρέχει ένα καλό σημείο εκκίνησης για την απεικόνιση τις τιμολόγησης των ομολόγων στο </a:t>
            </a:r>
            <a:r>
              <a:rPr lang="en-US" baseline="0" dirty="0">
                <a:latin typeface="Arial" pitchFamily="34" charset="0"/>
              </a:rPr>
              <a:t>Excel, </a:t>
            </a:r>
            <a:r>
              <a:rPr lang="el-GR" baseline="0" dirty="0">
                <a:latin typeface="Arial" pitchFamily="34" charset="0"/>
              </a:rPr>
              <a:t>όπου μπορείτε να συγκεκριμενοποιήσετε αρχικές και λήγουσες ημερομηνίες. Δείτε τη Διαφάνεια 8.23 που παρέχει ένα σύνδεσμο σε έτοιμο υπολογιστικό φύλλο. 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723D5ED-A048-49DC-AC7E-6C09AA52EC11}" type="slidenum">
              <a:rPr lang="en-US"/>
              <a:pPr/>
              <a:t>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Παρατηρείστε ότι αυτό το παράδειγμα απεικονίζει ένα ομόλογο υπέρ το άρτιο</a:t>
            </a:r>
            <a:r>
              <a:rPr lang="el-GR" baseline="0" dirty="0">
                <a:latin typeface="Arial" pitchFamily="34" charset="0"/>
              </a:rPr>
              <a:t> (δηλαδή, το επιτόκιο τοκομεριδίου είναι μεγαλύτερο από την απαιτούμενη απόδοση). 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6B9BB8D-C184-43AC-B7CE-A0CE20EB574C}" type="slidenum">
              <a:rPr lang="en-US"/>
              <a:pPr/>
              <a:t>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Παρατηρείστε ότι το επιτόκιο προσδιορίζεται ως το περιοδικό επιτόκιο,</a:t>
            </a:r>
            <a:r>
              <a:rPr lang="el-GR" baseline="0" dirty="0">
                <a:latin typeface="Arial" pitchFamily="34" charset="0"/>
              </a:rPr>
              <a:t> που υποθέτει ότι ο καθορισμός πληρωμών είναι ίσος με ένα. 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l-GR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12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000" b="1" i="1"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13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</a:t>
            </a:r>
            <a:r>
              <a:rPr lang="en-US" sz="1000" b="1" i="1">
                <a:latin typeface="Times New Roman" pitchFamily="18" charset="0"/>
                <a:ea typeface="ＭＳ Ｐゴシック"/>
                <a:cs typeface="ＭＳ Ｐゴシック"/>
              </a:rPr>
              <a:t>Copyright © 2013 by The McGraw-Hill Companies, Inc. All rights reserved.</a:t>
            </a:r>
            <a:endParaRPr lang="en-US" sz="1000" b="1" i="1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C8B69-9F0E-4273-861B-43F2FDD11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22A4D-BDBF-4AFE-9D03-EE9AB9EFD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EC2C-867B-4C0C-9539-E2BABECB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07D53-BEE6-4462-97AD-2BEBA3F4A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EDAD5-2854-4212-B2BE-422B42F6F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57C8-16C2-477B-8C14-3ADA88FEE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3906B-6BB2-4858-813E-7BCB43996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64BF2-BDA9-4DBA-B67A-2AA57EAA0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7A286-3E57-4C2A-818C-C43EF5797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FB70B-9224-472C-AAA2-C4722A269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07825-33C0-4CBE-9B94-E0680B566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A9E4C7DA-9224-439A-A1B5-774B4B8B1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8382000" y="6553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200">
                <a:cs typeface="Times New Roman" pitchFamily="18" charset="0"/>
              </a:rPr>
              <a:t>8-</a:t>
            </a:r>
            <a:fld id="{1F65A6BA-52CA-4F69-87FD-1946086E6B69}" type="slidenum">
              <a:rPr lang="en-US" sz="1200" smtClean="0">
                <a:cs typeface="Times New Roman" pitchFamily="18" charset="0"/>
              </a:rPr>
              <a:pPr algn="r">
                <a:defRPr/>
              </a:pPr>
              <a:t>‹#›</a:t>
            </a:fld>
            <a:endParaRPr lang="en-US" sz="1200">
              <a:cs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  <p:sldLayoutId id="21474836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1.e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emf"/><Relationship Id="rId17" Type="http://schemas.openxmlformats.org/officeDocument/2006/relationships/oleObject" Target="../embeddings/oleObject21.bin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20.emf"/><Relationship Id="rId20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4.e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image" Target="../media/image17.e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emf"/><Relationship Id="rId22" Type="http://schemas.openxmlformats.org/officeDocument/2006/relationships/image" Target="../media/image23.emf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emf"/><Relationship Id="rId26" Type="http://schemas.openxmlformats.org/officeDocument/2006/relationships/image" Target="../media/image36.emf"/><Relationship Id="rId39" Type="http://schemas.openxmlformats.org/officeDocument/2006/relationships/oleObject" Target="../embeddings/oleObject43.bin"/><Relationship Id="rId21" Type="http://schemas.openxmlformats.org/officeDocument/2006/relationships/oleObject" Target="../embeddings/oleObject34.bin"/><Relationship Id="rId34" Type="http://schemas.openxmlformats.org/officeDocument/2006/relationships/image" Target="../media/image40.emf"/><Relationship Id="rId42" Type="http://schemas.openxmlformats.org/officeDocument/2006/relationships/image" Target="../media/image44.emf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31.emf"/><Relationship Id="rId20" Type="http://schemas.openxmlformats.org/officeDocument/2006/relationships/image" Target="../media/image33.emf"/><Relationship Id="rId29" Type="http://schemas.openxmlformats.org/officeDocument/2006/relationships/oleObject" Target="../embeddings/oleObject38.bin"/><Relationship Id="rId41" Type="http://schemas.openxmlformats.org/officeDocument/2006/relationships/oleObject" Target="../embeddings/oleObject4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5.emf"/><Relationship Id="rId32" Type="http://schemas.openxmlformats.org/officeDocument/2006/relationships/image" Target="../media/image39.emf"/><Relationship Id="rId37" Type="http://schemas.openxmlformats.org/officeDocument/2006/relationships/oleObject" Target="../embeddings/oleObject42.bin"/><Relationship Id="rId40" Type="http://schemas.openxmlformats.org/officeDocument/2006/relationships/image" Target="../media/image43.e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37.emf"/><Relationship Id="rId36" Type="http://schemas.openxmlformats.org/officeDocument/2006/relationships/image" Target="../media/image41.emf"/><Relationship Id="rId10" Type="http://schemas.openxmlformats.org/officeDocument/2006/relationships/image" Target="../media/image28.emf"/><Relationship Id="rId19" Type="http://schemas.openxmlformats.org/officeDocument/2006/relationships/oleObject" Target="../embeddings/oleObject33.bin"/><Relationship Id="rId31" Type="http://schemas.openxmlformats.org/officeDocument/2006/relationships/oleObject" Target="../embeddings/oleObject39.bin"/><Relationship Id="rId44" Type="http://schemas.openxmlformats.org/officeDocument/2006/relationships/image" Target="../media/image45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emf"/><Relationship Id="rId22" Type="http://schemas.openxmlformats.org/officeDocument/2006/relationships/image" Target="../media/image34.emf"/><Relationship Id="rId27" Type="http://schemas.openxmlformats.org/officeDocument/2006/relationships/oleObject" Target="../embeddings/oleObject37.bin"/><Relationship Id="rId30" Type="http://schemas.openxmlformats.org/officeDocument/2006/relationships/image" Target="../media/image38.emf"/><Relationship Id="rId35" Type="http://schemas.openxmlformats.org/officeDocument/2006/relationships/oleObject" Target="../embeddings/oleObject41.bin"/><Relationship Id="rId43" Type="http://schemas.openxmlformats.org/officeDocument/2006/relationships/oleObject" Target="../embeddings/oleObject45.bin"/><Relationship Id="rId8" Type="http://schemas.openxmlformats.org/officeDocument/2006/relationships/image" Target="../media/image27.emf"/><Relationship Id="rId3" Type="http://schemas.openxmlformats.org/officeDocument/2006/relationships/oleObject" Target="../embeddings/oleObject25.bin"/><Relationship Id="rId12" Type="http://schemas.openxmlformats.org/officeDocument/2006/relationships/image" Target="../media/image29.e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33" Type="http://schemas.openxmlformats.org/officeDocument/2006/relationships/oleObject" Target="../embeddings/oleObject40.bin"/><Relationship Id="rId38" Type="http://schemas.openxmlformats.org/officeDocument/2006/relationships/image" Target="../media/image4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e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emf"/><Relationship Id="rId17" Type="http://schemas.openxmlformats.org/officeDocument/2006/relationships/oleObject" Target="../embeddings/oleObject9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e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emf"/><Relationship Id="rId22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Ενότητα 5</a:t>
            </a:r>
          </a:p>
          <a:p>
            <a:pPr algn="ctr"/>
            <a:r>
              <a:rPr lang="el-GR" dirty="0"/>
              <a:t>Επιτόκια και Αποτίμηση Ομολόγων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62000" y="1905000"/>
            <a:ext cx="82296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5400" dirty="0">
                <a:latin typeface="Monotype Corsiva" pitchFamily="66" charset="0"/>
              </a:rPr>
              <a:t>Οικονομικά Μαθηματικά</a:t>
            </a:r>
            <a:endParaRPr lang="en-US" sz="5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Παράδειγμα Ομολόγου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419600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Τώρα υποθέστε ότι η απαιτούμενη απόδοση είναι </a:t>
            </a:r>
            <a:r>
              <a:rPr lang="en-US" dirty="0"/>
              <a:t>11%. </a:t>
            </a:r>
          </a:p>
          <a:p>
            <a:pPr marL="342900" indent="-342900" eaLnBrk="1" hangingPunct="1"/>
            <a:r>
              <a:rPr lang="el-GR" dirty="0"/>
              <a:t>Πώς αυτό μεταβάλλει την τιμή του ομολόγου;</a:t>
            </a:r>
            <a:endParaRPr lang="en-US" dirty="0"/>
          </a:p>
        </p:txBody>
      </p:sp>
      <p:graphicFrame>
        <p:nvGraphicFramePr>
          <p:cNvPr id="216092" name="Object 28"/>
          <p:cNvGraphicFramePr>
            <a:graphicFrameLocks noChangeAspect="1"/>
          </p:cNvGraphicFramePr>
          <p:nvPr/>
        </p:nvGraphicFramePr>
        <p:xfrm>
          <a:off x="762000" y="3657600"/>
          <a:ext cx="79152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95080" imgH="596520" progId="Equation.3">
                  <p:embed/>
                </p:oleObj>
              </mc:Choice>
              <mc:Fallback>
                <p:oleObj name="Equation" r:id="rId3" imgW="4195080" imgH="5965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7915275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YTM</a:t>
            </a:r>
            <a:r>
              <a:rPr lang="en-US" dirty="0"/>
              <a:t> </a:t>
            </a:r>
            <a:r>
              <a:rPr lang="el-GR" dirty="0"/>
              <a:t>και Αξία Ομολόγου</a:t>
            </a:r>
            <a:endParaRPr lang="en-US" dirty="0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1219200" y="1905000"/>
            <a:ext cx="47625" cy="3694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227138" y="5599113"/>
            <a:ext cx="381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208088" y="4840288"/>
            <a:ext cx="381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208088" y="4049713"/>
            <a:ext cx="381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208088" y="3286125"/>
            <a:ext cx="381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208088" y="2511425"/>
            <a:ext cx="381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1265238" y="5599113"/>
            <a:ext cx="6742112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V="1">
            <a:off x="1265238" y="5599113"/>
            <a:ext cx="1587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 flipV="1">
            <a:off x="1941513" y="5618163"/>
            <a:ext cx="1587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 flipV="1">
            <a:off x="2617788" y="5618163"/>
            <a:ext cx="1587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 flipV="1">
            <a:off x="3284538" y="5618163"/>
            <a:ext cx="1587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V="1">
            <a:off x="3960813" y="5618163"/>
            <a:ext cx="1587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V="1">
            <a:off x="4635500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 flipV="1">
            <a:off x="5311775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 flipV="1">
            <a:off x="5988050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V="1">
            <a:off x="6654800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31" name="Line 20"/>
          <p:cNvSpPr>
            <a:spLocks noChangeShapeType="1"/>
          </p:cNvSpPr>
          <p:nvPr/>
        </p:nvSpPr>
        <p:spPr bwMode="auto">
          <a:xfrm flipV="1">
            <a:off x="7331075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32" name="Line 21"/>
          <p:cNvSpPr>
            <a:spLocks noChangeShapeType="1"/>
          </p:cNvSpPr>
          <p:nvPr/>
        </p:nvSpPr>
        <p:spPr bwMode="auto">
          <a:xfrm flipV="1">
            <a:off x="8007350" y="5618163"/>
            <a:ext cx="1588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333" name="Rectangle 22"/>
          <p:cNvSpPr>
            <a:spLocks noChangeArrowheads="1"/>
          </p:cNvSpPr>
          <p:nvPr/>
        </p:nvSpPr>
        <p:spPr bwMode="auto">
          <a:xfrm>
            <a:off x="731838" y="5464175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800</a:t>
            </a:r>
          </a:p>
        </p:txBody>
      </p:sp>
      <p:sp>
        <p:nvSpPr>
          <p:cNvPr id="13334" name="Rectangle 23"/>
          <p:cNvSpPr>
            <a:spLocks noChangeArrowheads="1"/>
          </p:cNvSpPr>
          <p:nvPr/>
        </p:nvSpPr>
        <p:spPr bwMode="auto">
          <a:xfrm>
            <a:off x="665163" y="4689475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1000</a:t>
            </a:r>
          </a:p>
        </p:txBody>
      </p:sp>
      <p:sp>
        <p:nvSpPr>
          <p:cNvPr id="13335" name="Rectangle 24"/>
          <p:cNvSpPr>
            <a:spLocks noChangeArrowheads="1"/>
          </p:cNvSpPr>
          <p:nvPr/>
        </p:nvSpPr>
        <p:spPr bwMode="auto">
          <a:xfrm>
            <a:off x="665163" y="39131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1100</a:t>
            </a:r>
          </a:p>
        </p:txBody>
      </p:sp>
      <p:sp>
        <p:nvSpPr>
          <p:cNvPr id="13336" name="Rectangle 25"/>
          <p:cNvSpPr>
            <a:spLocks noChangeArrowheads="1"/>
          </p:cNvSpPr>
          <p:nvPr/>
        </p:nvSpPr>
        <p:spPr bwMode="auto">
          <a:xfrm>
            <a:off x="665163" y="31511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1200</a:t>
            </a:r>
          </a:p>
        </p:txBody>
      </p:sp>
      <p:sp>
        <p:nvSpPr>
          <p:cNvPr id="13337" name="Rectangle 26"/>
          <p:cNvSpPr>
            <a:spLocks noChangeArrowheads="1"/>
          </p:cNvSpPr>
          <p:nvPr/>
        </p:nvSpPr>
        <p:spPr bwMode="auto">
          <a:xfrm>
            <a:off x="665163" y="2374900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1300</a:t>
            </a:r>
          </a:p>
        </p:txBody>
      </p:sp>
      <p:sp>
        <p:nvSpPr>
          <p:cNvPr id="13338" name="Rectangle 28"/>
          <p:cNvSpPr>
            <a:spLocks noChangeArrowheads="1"/>
          </p:cNvSpPr>
          <p:nvPr/>
        </p:nvSpPr>
        <p:spPr bwMode="auto">
          <a:xfrm>
            <a:off x="1236663" y="5729288"/>
            <a:ext cx="10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13339" name="Rectangle 29"/>
          <p:cNvSpPr>
            <a:spLocks noChangeArrowheads="1"/>
          </p:cNvSpPr>
          <p:nvPr/>
        </p:nvSpPr>
        <p:spPr bwMode="auto">
          <a:xfrm>
            <a:off x="1827213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0.01</a:t>
            </a:r>
          </a:p>
        </p:txBody>
      </p:sp>
      <p:sp>
        <p:nvSpPr>
          <p:cNvPr id="13340" name="Rectangle 30"/>
          <p:cNvSpPr>
            <a:spLocks noChangeArrowheads="1"/>
          </p:cNvSpPr>
          <p:nvPr/>
        </p:nvSpPr>
        <p:spPr bwMode="auto">
          <a:xfrm>
            <a:off x="2503488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0.02</a:t>
            </a:r>
          </a:p>
        </p:txBody>
      </p:sp>
      <p:sp>
        <p:nvSpPr>
          <p:cNvPr id="13341" name="Rectangle 31"/>
          <p:cNvSpPr>
            <a:spLocks noChangeArrowheads="1"/>
          </p:cNvSpPr>
          <p:nvPr/>
        </p:nvSpPr>
        <p:spPr bwMode="auto">
          <a:xfrm>
            <a:off x="3170238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0.03</a:t>
            </a:r>
          </a:p>
        </p:txBody>
      </p:sp>
      <p:sp>
        <p:nvSpPr>
          <p:cNvPr id="13342" name="Rectangle 32"/>
          <p:cNvSpPr>
            <a:spLocks noChangeArrowheads="1"/>
          </p:cNvSpPr>
          <p:nvPr/>
        </p:nvSpPr>
        <p:spPr bwMode="auto">
          <a:xfrm>
            <a:off x="3846513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0.04</a:t>
            </a:r>
          </a:p>
        </p:txBody>
      </p:sp>
      <p:sp>
        <p:nvSpPr>
          <p:cNvPr id="13343" name="Rectangle 33"/>
          <p:cNvSpPr>
            <a:spLocks noChangeArrowheads="1"/>
          </p:cNvSpPr>
          <p:nvPr/>
        </p:nvSpPr>
        <p:spPr bwMode="auto">
          <a:xfrm>
            <a:off x="4521200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0.05</a:t>
            </a:r>
          </a:p>
        </p:txBody>
      </p:sp>
      <p:sp>
        <p:nvSpPr>
          <p:cNvPr id="13344" name="Rectangle 34"/>
          <p:cNvSpPr>
            <a:spLocks noChangeArrowheads="1"/>
          </p:cNvSpPr>
          <p:nvPr/>
        </p:nvSpPr>
        <p:spPr bwMode="auto">
          <a:xfrm>
            <a:off x="5197475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0.06</a:t>
            </a:r>
          </a:p>
        </p:txBody>
      </p:sp>
      <p:sp>
        <p:nvSpPr>
          <p:cNvPr id="13345" name="Rectangle 35"/>
          <p:cNvSpPr>
            <a:spLocks noChangeArrowheads="1"/>
          </p:cNvSpPr>
          <p:nvPr/>
        </p:nvSpPr>
        <p:spPr bwMode="auto">
          <a:xfrm>
            <a:off x="5873750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0.07</a:t>
            </a:r>
          </a:p>
        </p:txBody>
      </p:sp>
      <p:sp>
        <p:nvSpPr>
          <p:cNvPr id="13346" name="Rectangle 36"/>
          <p:cNvSpPr>
            <a:spLocks noChangeArrowheads="1"/>
          </p:cNvSpPr>
          <p:nvPr/>
        </p:nvSpPr>
        <p:spPr bwMode="auto">
          <a:xfrm>
            <a:off x="6540500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0.08</a:t>
            </a:r>
          </a:p>
        </p:txBody>
      </p:sp>
      <p:sp>
        <p:nvSpPr>
          <p:cNvPr id="13347" name="Rectangle 37"/>
          <p:cNvSpPr>
            <a:spLocks noChangeArrowheads="1"/>
          </p:cNvSpPr>
          <p:nvPr/>
        </p:nvSpPr>
        <p:spPr bwMode="auto">
          <a:xfrm>
            <a:off x="7216775" y="57292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0.09</a:t>
            </a:r>
          </a:p>
        </p:txBody>
      </p:sp>
      <p:sp>
        <p:nvSpPr>
          <p:cNvPr id="13348" name="Rectangle 38"/>
          <p:cNvSpPr>
            <a:spLocks noChangeArrowheads="1"/>
          </p:cNvSpPr>
          <p:nvPr/>
        </p:nvSpPr>
        <p:spPr bwMode="auto">
          <a:xfrm>
            <a:off x="7921625" y="572928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0.1</a:t>
            </a:r>
          </a:p>
        </p:txBody>
      </p:sp>
      <p:sp>
        <p:nvSpPr>
          <p:cNvPr id="13349" name="Rectangle 39"/>
          <p:cNvSpPr>
            <a:spLocks noChangeArrowheads="1"/>
          </p:cNvSpPr>
          <p:nvPr/>
        </p:nvSpPr>
        <p:spPr bwMode="auto">
          <a:xfrm>
            <a:off x="6019800" y="6096000"/>
            <a:ext cx="2754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2000" b="1" dirty="0"/>
              <a:t>Προεξοφλητικό Επιτόκιο</a:t>
            </a:r>
            <a:endParaRPr lang="en-US" sz="2000" dirty="0"/>
          </a:p>
        </p:txBody>
      </p:sp>
      <p:sp>
        <p:nvSpPr>
          <p:cNvPr id="13350" name="Rectangle 40"/>
          <p:cNvSpPr>
            <a:spLocks noChangeArrowheads="1"/>
          </p:cNvSpPr>
          <p:nvPr/>
        </p:nvSpPr>
        <p:spPr bwMode="auto">
          <a:xfrm rot="16200000">
            <a:off x="-390787" y="3609281"/>
            <a:ext cx="16959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2000" b="1" dirty="0"/>
              <a:t>Αξία Ομολόγου</a:t>
            </a:r>
            <a:endParaRPr lang="en-US" sz="2000" dirty="0"/>
          </a:p>
        </p:txBody>
      </p:sp>
      <p:sp>
        <p:nvSpPr>
          <p:cNvPr id="219177" name="Line 41"/>
          <p:cNvSpPr>
            <a:spLocks noChangeShapeType="1"/>
          </p:cNvSpPr>
          <p:nvPr/>
        </p:nvSpPr>
        <p:spPr bwMode="auto">
          <a:xfrm>
            <a:off x="1225550" y="4841875"/>
            <a:ext cx="6699250" cy="349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219178" name="Group 42"/>
          <p:cNvGrpSpPr>
            <a:grpSpLocks/>
          </p:cNvGrpSpPr>
          <p:nvPr/>
        </p:nvGrpSpPr>
        <p:grpSpPr bwMode="auto">
          <a:xfrm>
            <a:off x="5264150" y="4841875"/>
            <a:ext cx="609600" cy="1479550"/>
            <a:chOff x="3888" y="1680"/>
            <a:chExt cx="384" cy="932"/>
          </a:xfrm>
        </p:grpSpPr>
        <p:sp>
          <p:nvSpPr>
            <p:cNvPr id="13357" name="Line 43"/>
            <p:cNvSpPr>
              <a:spLocks noChangeShapeType="1"/>
            </p:cNvSpPr>
            <p:nvPr/>
          </p:nvSpPr>
          <p:spPr bwMode="auto">
            <a:xfrm>
              <a:off x="4080" y="1680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3358" name="Text Box 44"/>
            <p:cNvSpPr txBox="1">
              <a:spLocks noChangeArrowheads="1"/>
            </p:cNvSpPr>
            <p:nvPr/>
          </p:nvSpPr>
          <p:spPr bwMode="auto">
            <a:xfrm>
              <a:off x="3888" y="2400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600"/>
                <a:t>6 3/8</a:t>
              </a:r>
            </a:p>
          </p:txBody>
        </p:sp>
      </p:grpSp>
      <p:sp>
        <p:nvSpPr>
          <p:cNvPr id="219181" name="Text Box 45"/>
          <p:cNvSpPr txBox="1">
            <a:spLocks noChangeArrowheads="1"/>
          </p:cNvSpPr>
          <p:nvPr/>
        </p:nvSpPr>
        <p:spPr bwMode="auto">
          <a:xfrm>
            <a:off x="1149350" y="1905000"/>
            <a:ext cx="487680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400" dirty="0"/>
              <a:t>Όταν</a:t>
            </a:r>
            <a:r>
              <a:rPr lang="en-US" sz="2400" dirty="0"/>
              <a:t> </a:t>
            </a:r>
            <a:r>
              <a:rPr lang="en-US" sz="2400" dirty="0" err="1"/>
              <a:t>YTM</a:t>
            </a:r>
            <a:r>
              <a:rPr lang="en-US" sz="2400" dirty="0"/>
              <a:t> &lt; </a:t>
            </a:r>
            <a:r>
              <a:rPr lang="el-GR" sz="2400" dirty="0"/>
              <a:t>επιτόκιο τοκομερίδιου</a:t>
            </a:r>
            <a:r>
              <a:rPr lang="en-US" sz="2400" dirty="0"/>
              <a:t>, </a:t>
            </a:r>
            <a:r>
              <a:rPr lang="el-GR" sz="2400" dirty="0"/>
              <a:t>το ομόλογο συναλλάσσεται υπέρ το άρτιο</a:t>
            </a:r>
            <a:r>
              <a:rPr lang="en-US" sz="2400" dirty="0"/>
              <a:t>.</a:t>
            </a:r>
          </a:p>
        </p:txBody>
      </p:sp>
      <p:sp>
        <p:nvSpPr>
          <p:cNvPr id="219182" name="Text Box 46"/>
          <p:cNvSpPr txBox="1">
            <a:spLocks noChangeArrowheads="1"/>
          </p:cNvSpPr>
          <p:nvPr/>
        </p:nvSpPr>
        <p:spPr bwMode="auto">
          <a:xfrm>
            <a:off x="3435350" y="3714750"/>
            <a:ext cx="540385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400" dirty="0"/>
              <a:t>Όταν</a:t>
            </a:r>
            <a:r>
              <a:rPr lang="en-US" sz="2400" dirty="0" err="1"/>
              <a:t>YTM</a:t>
            </a:r>
            <a:r>
              <a:rPr lang="en-US" sz="2400" dirty="0"/>
              <a:t> = </a:t>
            </a:r>
            <a:r>
              <a:rPr lang="el-GR" sz="2400" dirty="0"/>
              <a:t>επιτόκιο τοκομερίδιου</a:t>
            </a:r>
            <a:r>
              <a:rPr lang="en-US" sz="2400" dirty="0"/>
              <a:t>, </a:t>
            </a:r>
            <a:r>
              <a:rPr lang="el-GR" sz="2400" dirty="0"/>
              <a:t>το ομόλογο συναλλάσσεται στην ονομαστική του αξία</a:t>
            </a:r>
            <a:r>
              <a:rPr lang="en-US" sz="2400" dirty="0"/>
              <a:t>.</a:t>
            </a:r>
          </a:p>
        </p:txBody>
      </p:sp>
      <p:sp>
        <p:nvSpPr>
          <p:cNvPr id="219183" name="Text Box 47"/>
          <p:cNvSpPr txBox="1">
            <a:spLocks noChangeArrowheads="1"/>
          </p:cNvSpPr>
          <p:nvPr/>
        </p:nvSpPr>
        <p:spPr bwMode="auto">
          <a:xfrm>
            <a:off x="228600" y="6400800"/>
            <a:ext cx="86106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400" dirty="0"/>
              <a:t>Όταν</a:t>
            </a:r>
            <a:r>
              <a:rPr lang="en-US" sz="2400" dirty="0" err="1"/>
              <a:t>YTM</a:t>
            </a:r>
            <a:r>
              <a:rPr lang="en-US" sz="2400" dirty="0"/>
              <a:t> &gt; </a:t>
            </a:r>
            <a:r>
              <a:rPr lang="el-GR" sz="2400" dirty="0"/>
              <a:t>τοκομερίδιο</a:t>
            </a:r>
            <a:r>
              <a:rPr lang="en-US" sz="2400" dirty="0"/>
              <a:t>, </a:t>
            </a:r>
            <a:r>
              <a:rPr lang="el-GR" sz="2400" dirty="0"/>
              <a:t>το ομόλογο συναλλάσσεται σε έκπτωση.</a:t>
            </a:r>
            <a:endParaRPr lang="en-US" sz="2400" dirty="0"/>
          </a:p>
        </p:txBody>
      </p:sp>
      <p:sp>
        <p:nvSpPr>
          <p:cNvPr id="219184" name="Arc 48"/>
          <p:cNvSpPr>
            <a:spLocks/>
          </p:cNvSpPr>
          <p:nvPr/>
        </p:nvSpPr>
        <p:spPr bwMode="auto">
          <a:xfrm rot="326246" flipH="1">
            <a:off x="2009775" y="2057400"/>
            <a:ext cx="7134225" cy="2979738"/>
          </a:xfrm>
          <a:custGeom>
            <a:avLst/>
            <a:gdLst>
              <a:gd name="T0" fmla="*/ 7134225 w 19513"/>
              <a:gd name="T1" fmla="*/ 1317171 h 20955"/>
              <a:gd name="T2" fmla="*/ 1915451 w 19513"/>
              <a:gd name="T3" fmla="*/ 2979738 h 20955"/>
              <a:gd name="T4" fmla="*/ 0 w 19513"/>
              <a:gd name="T5" fmla="*/ 0 h 209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513" h="20955" fill="none" extrusionOk="0">
                <a:moveTo>
                  <a:pt x="19512" y="9262"/>
                </a:moveTo>
                <a:cubicBezTo>
                  <a:pt x="16742" y="15098"/>
                  <a:pt x="11505" y="19388"/>
                  <a:pt x="5239" y="20955"/>
                </a:cubicBezTo>
              </a:path>
              <a:path w="19513" h="20955" stroke="0" extrusionOk="0">
                <a:moveTo>
                  <a:pt x="19512" y="9262"/>
                </a:moveTo>
                <a:cubicBezTo>
                  <a:pt x="16742" y="15098"/>
                  <a:pt x="11505" y="19388"/>
                  <a:pt x="5239" y="20955"/>
                </a:cubicBezTo>
                <a:lnTo>
                  <a:pt x="0" y="0"/>
                </a:lnTo>
                <a:lnTo>
                  <a:pt x="19512" y="9262"/>
                </a:lnTo>
                <a:close/>
              </a:path>
            </a:pathLst>
          </a:cu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1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77" grpId="0" animBg="1"/>
      <p:bldP spid="219181" grpId="0" autoUpdateAnimBg="0"/>
      <p:bldP spid="219182" grpId="0" autoUpdateAnimBg="0"/>
      <p:bldP spid="219183" grpId="0" autoUpdateAnimBg="0"/>
      <p:bldP spid="2191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Έννοιες Ομολόγου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839200" cy="47244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l-GR" dirty="0"/>
              <a:t>Οι τιμές των ομολόγων και τα αγοραία επιτόκια κινούνται σε αντίθετες κατευθύνσεις. </a:t>
            </a:r>
            <a:endParaRPr lang="en-US" dirty="0"/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l-GR" dirty="0"/>
              <a:t>Όταν το επιτόκιο τοκομεριδίου </a:t>
            </a:r>
            <a:r>
              <a:rPr lang="en-US" dirty="0"/>
              <a:t>= </a:t>
            </a:r>
            <a:r>
              <a:rPr lang="en-US" dirty="0" err="1"/>
              <a:t>YTM</a:t>
            </a:r>
            <a:r>
              <a:rPr lang="en-US" dirty="0"/>
              <a:t>, </a:t>
            </a:r>
            <a:r>
              <a:rPr lang="el-GR" dirty="0"/>
              <a:t>τιμή</a:t>
            </a:r>
            <a:r>
              <a:rPr lang="en-US" dirty="0"/>
              <a:t>= </a:t>
            </a:r>
            <a:r>
              <a:rPr lang="el-GR" dirty="0"/>
              <a:t>ονομαστική αξία</a:t>
            </a:r>
            <a:endParaRPr lang="en-US" dirty="0"/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l-GR" dirty="0"/>
              <a:t>Όταν το επιτόκιο τοκομεριδίου </a:t>
            </a:r>
            <a:r>
              <a:rPr lang="en-US" dirty="0"/>
              <a:t>&gt; </a:t>
            </a:r>
            <a:r>
              <a:rPr lang="en-US" dirty="0" err="1"/>
              <a:t>YTM</a:t>
            </a:r>
            <a:r>
              <a:rPr lang="en-US" dirty="0"/>
              <a:t>, </a:t>
            </a:r>
            <a:r>
              <a:rPr lang="el-GR" dirty="0"/>
              <a:t>τιμή </a:t>
            </a:r>
            <a:r>
              <a:rPr lang="en-US" dirty="0"/>
              <a:t>&gt; </a:t>
            </a:r>
            <a:r>
              <a:rPr lang="el-GR" dirty="0"/>
              <a:t>ονομαστική αξία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(ομόλογο υπέρ το άρτιο</a:t>
            </a:r>
            <a:r>
              <a:rPr lang="en-US" dirty="0"/>
              <a:t>)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l-GR" dirty="0"/>
              <a:t>Όταν το επιτόκιο τοκομεριδίου </a:t>
            </a:r>
            <a:r>
              <a:rPr lang="en-US" dirty="0"/>
              <a:t>&lt; </a:t>
            </a:r>
            <a:r>
              <a:rPr lang="en-US" dirty="0" err="1"/>
              <a:t>YTM</a:t>
            </a:r>
            <a:r>
              <a:rPr lang="en-US" dirty="0"/>
              <a:t>, </a:t>
            </a:r>
            <a:r>
              <a:rPr lang="el-GR" dirty="0"/>
              <a:t>τιμή </a:t>
            </a:r>
            <a:r>
              <a:rPr lang="en-US" dirty="0"/>
              <a:t>&lt; </a:t>
            </a:r>
            <a:r>
              <a:rPr lang="el-GR" dirty="0"/>
              <a:t>ονομαστική αξία </a:t>
            </a:r>
            <a:r>
              <a:rPr lang="en-US" dirty="0"/>
              <a:t>(</a:t>
            </a:r>
            <a:r>
              <a:rPr lang="el-GR" dirty="0"/>
              <a:t>προεξοφλητικό ομόλογο</a:t>
            </a:r>
            <a:r>
              <a:rPr lang="en-US" dirty="0"/>
              <a:t>)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Κίνδυνος Επιτοκίου</a:t>
            </a: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 marL="342900" indent="-342900" eaLnBrk="1" hangingPunct="1"/>
            <a:r>
              <a:rPr lang="el-GR" sz="2600" dirty="0"/>
              <a:t>Κίνδυνος Τιμής </a:t>
            </a:r>
            <a:endParaRPr lang="en-US" sz="2600" dirty="0"/>
          </a:p>
          <a:p>
            <a:pPr marL="742950" lvl="1" indent="-285750" eaLnBrk="1" hangingPunct="1"/>
            <a:r>
              <a:rPr lang="el-GR" sz="2400" dirty="0"/>
              <a:t>Μεταβολή της τιμής που οφείλεται σε μεταβολή των επιτοκίων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Τα μακροπρόθεσμα ομόλογα έχουν μεγαλύτερο κίνδυνο τιμής σε σχέση με τα βραχυπρόθεσμα ομόλογα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Τα ομόλογα χαμηλού τοκομεριδίου έχουν μεγαλύτερο κίνδυνο τιμής σε σχέση με τα ομόλογα υψηλού τοκομεριδίου.</a:t>
            </a:r>
            <a:endParaRPr lang="en-US" sz="2400" dirty="0"/>
          </a:p>
          <a:p>
            <a:pPr marL="342900" indent="-342900" eaLnBrk="1" hangingPunct="1"/>
            <a:r>
              <a:rPr lang="el-GR" sz="2600" dirty="0"/>
              <a:t>Κίνδυνος Επανεπένδυσης</a:t>
            </a:r>
            <a:endParaRPr lang="en-US" sz="2600" dirty="0"/>
          </a:p>
          <a:p>
            <a:pPr marL="742950" lvl="1" indent="-285750" eaLnBrk="1" hangingPunct="1"/>
            <a:r>
              <a:rPr lang="el-GR" sz="2200" dirty="0"/>
              <a:t>Αβεβαιότητα όσον αφορά τα επιτόκια στα οποία οι ταμειακές ροές μπορούν να </a:t>
            </a:r>
            <a:r>
              <a:rPr lang="el-GR" sz="2200" dirty="0" err="1"/>
              <a:t>επανεπενδυθούν</a:t>
            </a:r>
            <a:r>
              <a:rPr lang="el-GR" sz="2200" dirty="0"/>
              <a:t>. </a:t>
            </a:r>
            <a:endParaRPr lang="en-US" sz="2200" dirty="0"/>
          </a:p>
          <a:p>
            <a:pPr marL="742950" lvl="1" indent="-285750" eaLnBrk="1" hangingPunct="1"/>
            <a:r>
              <a:rPr lang="el-GR" sz="2200" dirty="0"/>
              <a:t>Τα βραχυπρόθεσμα ομόλογα έχουν μεγαλύτερο κίνδυνο επανεπένδυσης σε σχέση με τα μακροπρόθεσμα ομόλογα. </a:t>
            </a:r>
            <a:endParaRPr lang="en-US" sz="2200" dirty="0"/>
          </a:p>
          <a:p>
            <a:pPr marL="742950" lvl="1" indent="-285750" eaLnBrk="1" hangingPunct="1"/>
            <a:r>
              <a:rPr lang="el-GR" sz="2200" dirty="0"/>
              <a:t>Τα ομόλογα υψηλού τοκομεριδίου έχουν μεγαλύτερο κίνδυνο επανεπένδυσης σε σχέση με τα ομόλογα χαμηλού τοκομεριδίου.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pPr eaLnBrk="1" hangingPunct="1"/>
            <a:r>
              <a:rPr lang="el-GR" sz="4000" dirty="0"/>
              <a:t>Λήξη και Μεταβλητότητα Τιμής Ομολόγου</a:t>
            </a:r>
            <a:endParaRPr lang="en-US" sz="4000" dirty="0"/>
          </a:p>
        </p:txBody>
      </p:sp>
      <p:grpSp>
        <p:nvGrpSpPr>
          <p:cNvPr id="222211" name="Group 3"/>
          <p:cNvGrpSpPr>
            <a:grpSpLocks/>
          </p:cNvGrpSpPr>
          <p:nvPr/>
        </p:nvGrpSpPr>
        <p:grpSpPr bwMode="auto">
          <a:xfrm>
            <a:off x="3352800" y="4692650"/>
            <a:ext cx="609600" cy="1600200"/>
            <a:chOff x="3888" y="1680"/>
            <a:chExt cx="384" cy="1008"/>
          </a:xfrm>
        </p:grpSpPr>
        <p:sp>
          <p:nvSpPr>
            <p:cNvPr id="16404" name="Line 4"/>
            <p:cNvSpPr>
              <a:spLocks noChangeShapeType="1"/>
            </p:cNvSpPr>
            <p:nvPr/>
          </p:nvSpPr>
          <p:spPr bwMode="auto">
            <a:xfrm>
              <a:off x="4080" y="1680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405" name="Text Box 5"/>
            <p:cNvSpPr txBox="1">
              <a:spLocks noChangeArrowheads="1"/>
            </p:cNvSpPr>
            <p:nvPr/>
          </p:nvSpPr>
          <p:spPr bwMode="auto">
            <a:xfrm>
              <a:off x="3888" y="2400"/>
              <a:ext cx="38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C</a:t>
              </a:r>
            </a:p>
          </p:txBody>
        </p:sp>
      </p:grp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2057400" y="2057400"/>
            <a:ext cx="5791200" cy="17543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400" dirty="0"/>
              <a:t>Σκεφτείτε δύο παρόμοια ομόλογα</a:t>
            </a:r>
            <a:r>
              <a:rPr lang="en-US" sz="2400" dirty="0"/>
              <a:t>.</a:t>
            </a:r>
          </a:p>
          <a:p>
            <a:pPr algn="r" eaLnBrk="1" hangingPunct="1">
              <a:spcBef>
                <a:spcPct val="50000"/>
              </a:spcBef>
            </a:pPr>
            <a:r>
              <a:rPr lang="el-GR" sz="2400" dirty="0"/>
              <a:t>Το ομόλογο μακράς λήξης θα έχει μεγαλύτερη μεταβλητότητα όσον αφορά μεταβολές του προεξοφλητικού επιτοκίου.</a:t>
            </a:r>
            <a:r>
              <a:rPr lang="en-US" sz="2400" dirty="0"/>
              <a:t>.</a:t>
            </a:r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990600" y="5715000"/>
            <a:ext cx="8153402" cy="460375"/>
            <a:chOff x="1200" y="3264"/>
            <a:chExt cx="5136" cy="290"/>
          </a:xfrm>
        </p:grpSpPr>
        <p:sp>
          <p:nvSpPr>
            <p:cNvPr id="16402" name="Rectangle 8"/>
            <p:cNvSpPr>
              <a:spLocks noChangeArrowheads="1"/>
            </p:cNvSpPr>
            <p:nvPr/>
          </p:nvSpPr>
          <p:spPr bwMode="auto">
            <a:xfrm>
              <a:off x="4601" y="3360"/>
              <a:ext cx="17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 b="1" dirty="0"/>
                <a:t>Προεξοφλητικό Επιτόκιο</a:t>
              </a:r>
              <a:endParaRPr lang="en-US" sz="2000" dirty="0"/>
            </a:p>
          </p:txBody>
        </p:sp>
        <p:sp>
          <p:nvSpPr>
            <p:cNvPr id="16403" name="Line 9"/>
            <p:cNvSpPr>
              <a:spLocks noChangeShapeType="1"/>
            </p:cNvSpPr>
            <p:nvPr/>
          </p:nvSpPr>
          <p:spPr bwMode="auto">
            <a:xfrm>
              <a:off x="1200" y="3264"/>
              <a:ext cx="422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222218" name="Group 10"/>
          <p:cNvGrpSpPr>
            <a:grpSpLocks/>
          </p:cNvGrpSpPr>
          <p:nvPr/>
        </p:nvGrpSpPr>
        <p:grpSpPr bwMode="auto">
          <a:xfrm>
            <a:off x="531814" y="1763713"/>
            <a:ext cx="458788" cy="3951288"/>
            <a:chOff x="911" y="775"/>
            <a:chExt cx="289" cy="2489"/>
          </a:xfrm>
        </p:grpSpPr>
        <p:sp>
          <p:nvSpPr>
            <p:cNvPr id="16400" name="Rectangle 11"/>
            <p:cNvSpPr>
              <a:spLocks noChangeArrowheads="1"/>
            </p:cNvSpPr>
            <p:nvPr/>
          </p:nvSpPr>
          <p:spPr bwMode="auto">
            <a:xfrm rot="16200000">
              <a:off x="468" y="1218"/>
              <a:ext cx="10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 b="1" dirty="0"/>
                <a:t>Τιμή Ομολόγου</a:t>
              </a:r>
              <a:endParaRPr lang="en-US" sz="2000" dirty="0"/>
            </a:p>
          </p:txBody>
        </p:sp>
        <p:sp>
          <p:nvSpPr>
            <p:cNvPr id="16401" name="Line 12"/>
            <p:cNvSpPr>
              <a:spLocks noChangeShapeType="1"/>
            </p:cNvSpPr>
            <p:nvPr/>
          </p:nvSpPr>
          <p:spPr bwMode="auto">
            <a:xfrm flipV="1">
              <a:off x="1200" y="864"/>
              <a:ext cx="0" cy="24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222221" name="Group 13"/>
          <p:cNvGrpSpPr>
            <a:grpSpLocks/>
          </p:cNvGrpSpPr>
          <p:nvPr/>
        </p:nvGrpSpPr>
        <p:grpSpPr bwMode="auto">
          <a:xfrm>
            <a:off x="0" y="4419603"/>
            <a:ext cx="7620000" cy="461963"/>
            <a:chOff x="576" y="2448"/>
            <a:chExt cx="4800" cy="291"/>
          </a:xfrm>
        </p:grpSpPr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1156" y="2592"/>
              <a:ext cx="4220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576" y="2448"/>
              <a:ext cx="1632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l-GR" sz="2400" i="1" dirty="0"/>
                <a:t>Ονομαστική αξία</a:t>
              </a:r>
              <a:endParaRPr lang="en-US" sz="2400" i="1" dirty="0"/>
            </a:p>
          </p:txBody>
        </p:sp>
      </p:grpSp>
      <p:grpSp>
        <p:nvGrpSpPr>
          <p:cNvPr id="222224" name="Group 16"/>
          <p:cNvGrpSpPr>
            <a:grpSpLocks/>
          </p:cNvGrpSpPr>
          <p:nvPr/>
        </p:nvGrpSpPr>
        <p:grpSpPr bwMode="auto">
          <a:xfrm>
            <a:off x="990600" y="2270125"/>
            <a:ext cx="7620000" cy="3371850"/>
            <a:chOff x="1008" y="1056"/>
            <a:chExt cx="4800" cy="2124"/>
          </a:xfrm>
        </p:grpSpPr>
        <p:sp>
          <p:nvSpPr>
            <p:cNvPr id="16396" name="Arc 17"/>
            <p:cNvSpPr>
              <a:spLocks/>
            </p:cNvSpPr>
            <p:nvPr/>
          </p:nvSpPr>
          <p:spPr bwMode="auto">
            <a:xfrm flipH="1">
              <a:off x="1008" y="1056"/>
              <a:ext cx="4752" cy="1872"/>
            </a:xfrm>
            <a:custGeom>
              <a:avLst/>
              <a:gdLst>
                <a:gd name="T0" fmla="*/ 4752 w 20634"/>
                <a:gd name="T1" fmla="*/ 572 h 20900"/>
                <a:gd name="T2" fmla="*/ 1256 w 20634"/>
                <a:gd name="T3" fmla="*/ 1872 h 20900"/>
                <a:gd name="T4" fmla="*/ 0 w 20634"/>
                <a:gd name="T5" fmla="*/ 0 h 20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34" h="20900" fill="none" extrusionOk="0">
                  <a:moveTo>
                    <a:pt x="20634" y="6387"/>
                  </a:moveTo>
                  <a:cubicBezTo>
                    <a:pt x="18424" y="13524"/>
                    <a:pt x="12684" y="19012"/>
                    <a:pt x="5454" y="20899"/>
                  </a:cubicBezTo>
                </a:path>
                <a:path w="20634" h="20900" stroke="0" extrusionOk="0">
                  <a:moveTo>
                    <a:pt x="20634" y="6387"/>
                  </a:moveTo>
                  <a:cubicBezTo>
                    <a:pt x="18424" y="13524"/>
                    <a:pt x="12684" y="19012"/>
                    <a:pt x="5454" y="20899"/>
                  </a:cubicBezTo>
                  <a:lnTo>
                    <a:pt x="0" y="0"/>
                  </a:lnTo>
                  <a:lnTo>
                    <a:pt x="20634" y="6387"/>
                  </a:lnTo>
                  <a:close/>
                </a:path>
              </a:pathLst>
            </a:cu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7" name="Text Box 18"/>
            <p:cNvSpPr txBox="1">
              <a:spLocks noChangeArrowheads="1"/>
            </p:cNvSpPr>
            <p:nvPr/>
          </p:nvSpPr>
          <p:spPr bwMode="auto">
            <a:xfrm>
              <a:off x="3792" y="2928"/>
              <a:ext cx="2016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000" dirty="0">
                  <a:solidFill>
                    <a:srgbClr val="FF0000"/>
                  </a:solidFill>
                </a:rPr>
                <a:t>Ομόλογο Βραχείας Λήξης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2227" name="Group 19"/>
          <p:cNvGrpSpPr>
            <a:grpSpLocks/>
          </p:cNvGrpSpPr>
          <p:nvPr/>
        </p:nvGrpSpPr>
        <p:grpSpPr bwMode="auto">
          <a:xfrm>
            <a:off x="1676400" y="0"/>
            <a:ext cx="6553200" cy="6865923"/>
            <a:chOff x="1008" y="0"/>
            <a:chExt cx="4752" cy="4335"/>
          </a:xfrm>
        </p:grpSpPr>
        <p:sp>
          <p:nvSpPr>
            <p:cNvPr id="16394" name="Text Box 20"/>
            <p:cNvSpPr txBox="1">
              <a:spLocks noChangeArrowheads="1"/>
            </p:cNvSpPr>
            <p:nvPr/>
          </p:nvSpPr>
          <p:spPr bwMode="auto">
            <a:xfrm>
              <a:off x="3840" y="3888"/>
              <a:ext cx="1632" cy="4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000" dirty="0">
                  <a:solidFill>
                    <a:srgbClr val="006600"/>
                  </a:solidFill>
                </a:rPr>
                <a:t>Ομόλογο Μακράς Λήξης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  <p:sp>
          <p:nvSpPr>
            <p:cNvPr id="16395" name="Arc 21"/>
            <p:cNvSpPr>
              <a:spLocks/>
            </p:cNvSpPr>
            <p:nvPr/>
          </p:nvSpPr>
          <p:spPr bwMode="auto">
            <a:xfrm flipH="1">
              <a:off x="1008" y="0"/>
              <a:ext cx="4752" cy="3840"/>
            </a:xfrm>
            <a:custGeom>
              <a:avLst/>
              <a:gdLst>
                <a:gd name="T0" fmla="*/ 4752 w 20634"/>
                <a:gd name="T1" fmla="*/ 1173 h 20900"/>
                <a:gd name="T2" fmla="*/ 1256 w 20634"/>
                <a:gd name="T3" fmla="*/ 3840 h 20900"/>
                <a:gd name="T4" fmla="*/ 0 w 20634"/>
                <a:gd name="T5" fmla="*/ 0 h 209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34" h="20900" fill="none" extrusionOk="0">
                  <a:moveTo>
                    <a:pt x="20634" y="6387"/>
                  </a:moveTo>
                  <a:cubicBezTo>
                    <a:pt x="18424" y="13524"/>
                    <a:pt x="12684" y="19012"/>
                    <a:pt x="5454" y="20899"/>
                  </a:cubicBezTo>
                </a:path>
                <a:path w="20634" h="20900" stroke="0" extrusionOk="0">
                  <a:moveTo>
                    <a:pt x="20634" y="6387"/>
                  </a:moveTo>
                  <a:cubicBezTo>
                    <a:pt x="18424" y="13524"/>
                    <a:pt x="12684" y="19012"/>
                    <a:pt x="5454" y="20899"/>
                  </a:cubicBezTo>
                  <a:lnTo>
                    <a:pt x="0" y="0"/>
                  </a:lnTo>
                  <a:lnTo>
                    <a:pt x="20634" y="6387"/>
                  </a:lnTo>
                  <a:close/>
                </a:path>
              </a:pathLst>
            </a:custGeom>
            <a:noFill/>
            <a:ln w="38100" cap="sq">
              <a:solidFill>
                <a:srgbClr val="0066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2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2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Επιτόκια Τοκομεριδίου και Τιμές Ομολόγων</a:t>
            </a:r>
            <a:endParaRPr lang="en-US" dirty="0"/>
          </a:p>
        </p:txBody>
      </p:sp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3581400" y="1981200"/>
            <a:ext cx="5334000" cy="249299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dirty="0"/>
              <a:t>Σκεφτείτε δύο κατά τα άλλα παρόμοια ομόλογα</a:t>
            </a:r>
            <a:r>
              <a:rPr lang="en-US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l-GR" sz="2400" dirty="0"/>
              <a:t>Το ομόλογο χαμηλού τοκομεριδίου θα έχει  πολύ μεγαλύτερη μεταβλητότητα όσον αφορά μεταβολές του προεξοφλητικού επιτοκίου</a:t>
            </a:r>
            <a:r>
              <a:rPr lang="en-US" sz="2400" dirty="0"/>
              <a:t>.</a:t>
            </a:r>
          </a:p>
        </p:txBody>
      </p:sp>
      <p:grpSp>
        <p:nvGrpSpPr>
          <p:cNvPr id="223236" name="Group 4"/>
          <p:cNvGrpSpPr>
            <a:grpSpLocks/>
          </p:cNvGrpSpPr>
          <p:nvPr/>
        </p:nvGrpSpPr>
        <p:grpSpPr bwMode="auto">
          <a:xfrm>
            <a:off x="838200" y="5715000"/>
            <a:ext cx="8255003" cy="460375"/>
            <a:chOff x="1200" y="3264"/>
            <a:chExt cx="5200" cy="290"/>
          </a:xfrm>
        </p:grpSpPr>
        <p:sp>
          <p:nvSpPr>
            <p:cNvPr id="17426" name="Rectangle 5"/>
            <p:cNvSpPr>
              <a:spLocks noChangeArrowheads="1"/>
            </p:cNvSpPr>
            <p:nvPr/>
          </p:nvSpPr>
          <p:spPr bwMode="auto">
            <a:xfrm>
              <a:off x="4704" y="3360"/>
              <a:ext cx="16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 b="1" dirty="0"/>
                <a:t>Προεξοφλητικό επιτόκιο</a:t>
              </a:r>
              <a:endParaRPr lang="en-US" sz="2000" dirty="0"/>
            </a:p>
          </p:txBody>
        </p:sp>
        <p:sp>
          <p:nvSpPr>
            <p:cNvPr id="17427" name="Line 6"/>
            <p:cNvSpPr>
              <a:spLocks noChangeShapeType="1"/>
            </p:cNvSpPr>
            <p:nvPr/>
          </p:nvSpPr>
          <p:spPr bwMode="auto">
            <a:xfrm>
              <a:off x="1200" y="3264"/>
              <a:ext cx="422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223239" name="Group 7"/>
          <p:cNvGrpSpPr>
            <a:grpSpLocks/>
          </p:cNvGrpSpPr>
          <p:nvPr/>
        </p:nvGrpSpPr>
        <p:grpSpPr bwMode="auto">
          <a:xfrm>
            <a:off x="379414" y="1763713"/>
            <a:ext cx="458788" cy="3951288"/>
            <a:chOff x="911" y="775"/>
            <a:chExt cx="289" cy="2489"/>
          </a:xfrm>
        </p:grpSpPr>
        <p:sp>
          <p:nvSpPr>
            <p:cNvPr id="17424" name="Rectangle 8"/>
            <p:cNvSpPr>
              <a:spLocks noChangeArrowheads="1"/>
            </p:cNvSpPr>
            <p:nvPr/>
          </p:nvSpPr>
          <p:spPr bwMode="auto">
            <a:xfrm rot="16200000">
              <a:off x="468" y="1218"/>
              <a:ext cx="10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 b="1" dirty="0"/>
                <a:t>Τιμή Ομολόγου</a:t>
              </a:r>
              <a:endParaRPr lang="en-US" sz="2000" dirty="0"/>
            </a:p>
          </p:txBody>
        </p:sp>
        <p:sp>
          <p:nvSpPr>
            <p:cNvPr id="17425" name="Line 9"/>
            <p:cNvSpPr>
              <a:spLocks noChangeShapeType="1"/>
            </p:cNvSpPr>
            <p:nvPr/>
          </p:nvSpPr>
          <p:spPr bwMode="auto">
            <a:xfrm flipV="1">
              <a:off x="1200" y="864"/>
              <a:ext cx="0" cy="24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23243" name="Arc 11"/>
          <p:cNvSpPr>
            <a:spLocks/>
          </p:cNvSpPr>
          <p:nvPr/>
        </p:nvSpPr>
        <p:spPr bwMode="auto">
          <a:xfrm rot="425515" flipH="1">
            <a:off x="1954213" y="2374900"/>
            <a:ext cx="7239000" cy="2822575"/>
          </a:xfrm>
          <a:custGeom>
            <a:avLst/>
            <a:gdLst>
              <a:gd name="T0" fmla="*/ 7239000 w 20634"/>
              <a:gd name="T1" fmla="*/ 908384 h 19846"/>
              <a:gd name="T2" fmla="*/ 2991517 w 20634"/>
              <a:gd name="T3" fmla="*/ 2822575 h 19846"/>
              <a:gd name="T4" fmla="*/ 0 w 20634"/>
              <a:gd name="T5" fmla="*/ 0 h 1984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34" h="19846" fill="none" extrusionOk="0">
                <a:moveTo>
                  <a:pt x="20634" y="6387"/>
                </a:moveTo>
                <a:cubicBezTo>
                  <a:pt x="18763" y="12429"/>
                  <a:pt x="14338" y="17348"/>
                  <a:pt x="8526" y="19845"/>
                </a:cubicBezTo>
              </a:path>
              <a:path w="20634" h="19846" stroke="0" extrusionOk="0">
                <a:moveTo>
                  <a:pt x="20634" y="6387"/>
                </a:moveTo>
                <a:cubicBezTo>
                  <a:pt x="18763" y="12429"/>
                  <a:pt x="14338" y="17348"/>
                  <a:pt x="8526" y="19845"/>
                </a:cubicBezTo>
                <a:lnTo>
                  <a:pt x="0" y="0"/>
                </a:lnTo>
                <a:lnTo>
                  <a:pt x="20634" y="6387"/>
                </a:lnTo>
                <a:close/>
              </a:path>
            </a:pathLst>
          </a:cu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15" name="Text Box 12"/>
          <p:cNvSpPr txBox="1">
            <a:spLocks noChangeArrowheads="1"/>
          </p:cNvSpPr>
          <p:nvPr/>
        </p:nvSpPr>
        <p:spPr bwMode="auto">
          <a:xfrm>
            <a:off x="5257800" y="4648200"/>
            <a:ext cx="3886200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Ομόλογο Υψηλού Τοκομεριδίου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4191000" y="5791200"/>
            <a:ext cx="2251075" cy="8617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000" dirty="0">
                <a:solidFill>
                  <a:srgbClr val="006600"/>
                </a:solidFill>
              </a:rPr>
              <a:t>Ομόλογο Χαμηλού</a:t>
            </a:r>
          </a:p>
          <a:p>
            <a:pPr eaLnBrk="1" hangingPunct="1">
              <a:spcBef>
                <a:spcPct val="50000"/>
              </a:spcBef>
            </a:pPr>
            <a:r>
              <a:rPr lang="el-GR" sz="2000" dirty="0">
                <a:solidFill>
                  <a:srgbClr val="006600"/>
                </a:solidFill>
              </a:rPr>
              <a:t>Τοκομεριδίου</a:t>
            </a: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223247" name="Arc 15"/>
          <p:cNvSpPr>
            <a:spLocks/>
          </p:cNvSpPr>
          <p:nvPr/>
        </p:nvSpPr>
        <p:spPr bwMode="auto">
          <a:xfrm rot="20499901" flipH="1">
            <a:off x="1646238" y="-7938"/>
            <a:ext cx="6505575" cy="6081713"/>
          </a:xfrm>
          <a:custGeom>
            <a:avLst/>
            <a:gdLst>
              <a:gd name="T0" fmla="*/ 6505575 w 20486"/>
              <a:gd name="T1" fmla="*/ 1992416 h 20900"/>
              <a:gd name="T2" fmla="*/ 1732301 w 20486"/>
              <a:gd name="T3" fmla="*/ 6081713 h 20900"/>
              <a:gd name="T4" fmla="*/ 0 w 20486"/>
              <a:gd name="T5" fmla="*/ 0 h 209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86" h="20900" fill="none" extrusionOk="0">
                <a:moveTo>
                  <a:pt x="20486" y="6847"/>
                </a:moveTo>
                <a:cubicBezTo>
                  <a:pt x="18172" y="13770"/>
                  <a:pt x="12518" y="19056"/>
                  <a:pt x="5454" y="20899"/>
                </a:cubicBezTo>
              </a:path>
              <a:path w="20486" h="20900" stroke="0" extrusionOk="0">
                <a:moveTo>
                  <a:pt x="20486" y="6847"/>
                </a:moveTo>
                <a:cubicBezTo>
                  <a:pt x="18172" y="13770"/>
                  <a:pt x="12518" y="19056"/>
                  <a:pt x="5454" y="20899"/>
                </a:cubicBezTo>
                <a:lnTo>
                  <a:pt x="0" y="0"/>
                </a:lnTo>
                <a:lnTo>
                  <a:pt x="20486" y="6847"/>
                </a:lnTo>
                <a:close/>
              </a:path>
            </a:pathLst>
          </a:custGeom>
          <a:noFill/>
          <a:ln w="38100" cap="sq">
            <a:solidFill>
              <a:srgbClr val="0066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22" name="Line 17"/>
          <p:cNvSpPr>
            <a:spLocks noChangeShapeType="1"/>
          </p:cNvSpPr>
          <p:nvPr/>
        </p:nvSpPr>
        <p:spPr bwMode="auto">
          <a:xfrm>
            <a:off x="920750" y="4648200"/>
            <a:ext cx="6699250" cy="349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223251" name="Group 19"/>
          <p:cNvGrpSpPr>
            <a:grpSpLocks/>
          </p:cNvGrpSpPr>
          <p:nvPr/>
        </p:nvGrpSpPr>
        <p:grpSpPr bwMode="auto">
          <a:xfrm>
            <a:off x="3200400" y="4648200"/>
            <a:ext cx="609600" cy="1600200"/>
            <a:chOff x="3888" y="1680"/>
            <a:chExt cx="384" cy="1008"/>
          </a:xfrm>
        </p:grpSpPr>
        <p:sp>
          <p:nvSpPr>
            <p:cNvPr id="17420" name="Line 20"/>
            <p:cNvSpPr>
              <a:spLocks noChangeShapeType="1"/>
            </p:cNvSpPr>
            <p:nvPr/>
          </p:nvSpPr>
          <p:spPr bwMode="auto">
            <a:xfrm>
              <a:off x="4080" y="1680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7421" name="Text Box 21"/>
            <p:cNvSpPr txBox="1">
              <a:spLocks noChangeArrowheads="1"/>
            </p:cNvSpPr>
            <p:nvPr/>
          </p:nvSpPr>
          <p:spPr bwMode="auto">
            <a:xfrm>
              <a:off x="3888" y="2400"/>
              <a:ext cx="38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i="1"/>
                <a:t>C</a:t>
              </a:r>
            </a:p>
          </p:txBody>
        </p:sp>
      </p:grp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0" y="4419600"/>
            <a:ext cx="25908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400" i="1" dirty="0"/>
              <a:t>Ονομαστική αξία</a:t>
            </a:r>
            <a:endParaRPr lang="en-US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autoUpdateAnimBg="0"/>
      <p:bldP spid="223243" grpId="0" animBg="1"/>
      <p:bldP spid="2232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Υπολογίζοντας την Απόδοση στη Λήξη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Η απόδοση στη λήξη είναι το επιτόκιο που υποδεικνύεται από την τρέχουσα τιμή του ομολόγου. 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Η εύρεση της </a:t>
            </a:r>
            <a:r>
              <a:rPr lang="en-US" dirty="0" err="1"/>
              <a:t>YTM</a:t>
            </a:r>
            <a:r>
              <a:rPr lang="en-US" dirty="0"/>
              <a:t> </a:t>
            </a:r>
            <a:r>
              <a:rPr lang="el-GR" dirty="0"/>
              <a:t>απαιτεί δοκιμές και λάθη εάν δεν έχετε αριθμομηχανή, και είναι παρόμοια με την διαδικασία της εύρεσης του </a:t>
            </a:r>
            <a:r>
              <a:rPr lang="en-US" dirty="0"/>
              <a:t>r </a:t>
            </a:r>
            <a:r>
              <a:rPr lang="el-GR" dirty="0"/>
              <a:t>με ράντα. 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Εάν έχετε χρηματοοικονομική αριθμομηχανή, εισάγετε </a:t>
            </a:r>
            <a:r>
              <a:rPr lang="en-US" dirty="0"/>
              <a:t>N, PV, PMT, </a:t>
            </a:r>
            <a:r>
              <a:rPr lang="el-GR" dirty="0"/>
              <a:t>και </a:t>
            </a:r>
            <a:r>
              <a:rPr lang="en-US" dirty="0"/>
              <a:t>FV, </a:t>
            </a:r>
            <a:r>
              <a:rPr lang="el-GR" dirty="0"/>
              <a:t>και να θυμάστε τη διάταξη πρόσημων</a:t>
            </a:r>
            <a:r>
              <a:rPr lang="en-US" dirty="0"/>
              <a:t> (</a:t>
            </a:r>
            <a:r>
              <a:rPr lang="el-GR" dirty="0"/>
              <a:t>τα </a:t>
            </a:r>
            <a:r>
              <a:rPr lang="en-US" dirty="0"/>
              <a:t>PMT </a:t>
            </a:r>
            <a:r>
              <a:rPr lang="el-GR" dirty="0"/>
              <a:t>και </a:t>
            </a:r>
            <a:r>
              <a:rPr lang="en-US" dirty="0"/>
              <a:t>FV </a:t>
            </a:r>
            <a:r>
              <a:rPr lang="el-GR" dirty="0"/>
              <a:t>πρέπει να έχουν το ίδιο πρόσημο</a:t>
            </a:r>
            <a:r>
              <a:rPr lang="en-US" dirty="0"/>
              <a:t>, </a:t>
            </a:r>
            <a:r>
              <a:rPr lang="el-GR" dirty="0"/>
              <a:t>το </a:t>
            </a:r>
            <a:r>
              <a:rPr lang="en-US" dirty="0"/>
              <a:t>PV </a:t>
            </a:r>
            <a:r>
              <a:rPr lang="el-GR" dirty="0"/>
              <a:t>το αντίθετο πρόσημο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YTM</a:t>
            </a:r>
            <a:r>
              <a:rPr lang="en-US" dirty="0"/>
              <a:t> </a:t>
            </a:r>
            <a:r>
              <a:rPr lang="el-GR" dirty="0"/>
              <a:t>με Ετήσια Τοκομερίδια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Σκεφτείτε ένα ομόλογο με ετήσιο επιτόκιο τοκομεριδίου </a:t>
            </a:r>
            <a:r>
              <a:rPr lang="en-US" dirty="0"/>
              <a:t>10%, 15 </a:t>
            </a:r>
            <a:r>
              <a:rPr lang="el-GR" dirty="0"/>
              <a:t>έτη στη λήξη</a:t>
            </a:r>
            <a:r>
              <a:rPr lang="en-US" dirty="0"/>
              <a:t>, </a:t>
            </a:r>
            <a:r>
              <a:rPr lang="el-GR" dirty="0"/>
              <a:t>και ονομαστική αξία</a:t>
            </a:r>
            <a:r>
              <a:rPr lang="en-US" dirty="0"/>
              <a:t> $1,000. </a:t>
            </a:r>
            <a:r>
              <a:rPr lang="el-GR" dirty="0"/>
              <a:t>Η τρέχουσα τιμή είναι </a:t>
            </a:r>
            <a:r>
              <a:rPr lang="en-US" dirty="0"/>
              <a:t>$928.09.</a:t>
            </a:r>
          </a:p>
          <a:p>
            <a:pPr marL="742950" lvl="1" indent="-285750" eaLnBrk="1" hangingPunct="1"/>
            <a:r>
              <a:rPr lang="el-GR" dirty="0"/>
              <a:t>Η απόδοση θα είναι μεγαλύτερη ή μικρότερη από </a:t>
            </a:r>
            <a:r>
              <a:rPr lang="en-US" dirty="0"/>
              <a:t>10%?</a:t>
            </a:r>
          </a:p>
          <a:p>
            <a:pPr marL="742950" lvl="1" indent="-285750" eaLnBrk="1" hangingPunct="1"/>
            <a:r>
              <a:rPr lang="en-US" dirty="0"/>
              <a:t>N = 15; PV = -928.09; FV = 1,000; PMT = 100</a:t>
            </a:r>
          </a:p>
          <a:p>
            <a:pPr marL="742950" lvl="1" indent="-285750" eaLnBrk="1" hangingPunct="1"/>
            <a:r>
              <a:rPr lang="en-US" dirty="0" err="1"/>
              <a:t>CPT</a:t>
            </a:r>
            <a:r>
              <a:rPr lang="en-US" dirty="0"/>
              <a:t> I/Y = 11%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YTM</a:t>
            </a:r>
            <a:r>
              <a:rPr lang="en-US" dirty="0"/>
              <a:t> </a:t>
            </a:r>
            <a:r>
              <a:rPr lang="el-GR" dirty="0"/>
              <a:t>με Εξαμηνιαία Τοκομερίδια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Ας υποθέσουμε ότι ένα ομόλογο με επιτόκιο τοκομεριδίου 10% και εξαμηνιαία τοκομερίδια έχει ονομαστική αξία </a:t>
            </a:r>
            <a:r>
              <a:rPr lang="en-US" dirty="0"/>
              <a:t>$1,000, 20 </a:t>
            </a:r>
            <a:r>
              <a:rPr lang="el-GR" dirty="0"/>
              <a:t>έτη στη λήξη</a:t>
            </a:r>
            <a:r>
              <a:rPr lang="en-US" dirty="0"/>
              <a:t>, </a:t>
            </a:r>
            <a:r>
              <a:rPr lang="el-GR" dirty="0"/>
              <a:t>και πωλείται στην τιμή των </a:t>
            </a:r>
            <a:r>
              <a:rPr lang="en-US" dirty="0"/>
              <a:t>$1,197.93.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Η απόδοση στη λήξη (</a:t>
            </a:r>
            <a:r>
              <a:rPr lang="el-GR" dirty="0" err="1"/>
              <a:t>ΥΤΜ</a:t>
            </a:r>
            <a:r>
              <a:rPr lang="el-GR" dirty="0"/>
              <a:t>) θα είναι μεγαλύτερη ή μικρότερη από </a:t>
            </a:r>
            <a:r>
              <a:rPr lang="en-US" dirty="0"/>
              <a:t>10%?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Ποιά είναι η εξαμηνιαία πληρωμή τοκομεριδίου</a:t>
            </a:r>
            <a:r>
              <a:rPr lang="en-US" dirty="0"/>
              <a:t>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Πόσοι περίοδοι υπάρχουν</a:t>
            </a:r>
            <a:r>
              <a:rPr lang="en-US" dirty="0"/>
              <a:t>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dirty="0"/>
              <a:t>N = 40; PV = -1,197.93; PMT = 50; FV = 1,000; </a:t>
            </a:r>
            <a:r>
              <a:rPr lang="en-US" dirty="0" err="1"/>
              <a:t>CPT</a:t>
            </a:r>
            <a:r>
              <a:rPr lang="en-US" dirty="0"/>
              <a:t> I/Y = 4% (</a:t>
            </a:r>
            <a:r>
              <a:rPr lang="el-GR" dirty="0"/>
              <a:t>Αυτή είναι η </a:t>
            </a:r>
            <a:r>
              <a:rPr lang="en-US" dirty="0" err="1"/>
              <a:t>YTM</a:t>
            </a:r>
            <a:r>
              <a:rPr lang="en-US" dirty="0"/>
              <a:t>?)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dirty="0" err="1"/>
              <a:t>YTM</a:t>
            </a:r>
            <a:r>
              <a:rPr lang="en-US" dirty="0"/>
              <a:t> = 4%*2 = 8%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Τρέχουσα Απόδοση έναντι Απόδοσης στη Λήξη</a:t>
            </a:r>
            <a:endParaRPr lang="en-US" sz="4000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el-GR" sz="2800" dirty="0"/>
              <a:t>Τρέχουσα απόδοση </a:t>
            </a:r>
            <a:r>
              <a:rPr lang="en-US" sz="2800" dirty="0"/>
              <a:t>= </a:t>
            </a:r>
            <a:r>
              <a:rPr lang="el-GR" sz="2800" dirty="0"/>
              <a:t>ετήσιο τοκομερίδιο</a:t>
            </a:r>
            <a:r>
              <a:rPr lang="en-US" sz="2800" dirty="0"/>
              <a:t>/ </a:t>
            </a:r>
            <a:r>
              <a:rPr lang="el-GR" sz="2800" dirty="0"/>
              <a:t>τιμή</a:t>
            </a:r>
            <a:endParaRPr lang="en-US" sz="2800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800" dirty="0"/>
              <a:t>Απόδοση στη λήξη</a:t>
            </a:r>
            <a:r>
              <a:rPr lang="en-US" sz="2800" dirty="0"/>
              <a:t>= </a:t>
            </a:r>
            <a:r>
              <a:rPr lang="el-GR" sz="2800" dirty="0"/>
              <a:t>τρέχουσα απόδοση </a:t>
            </a:r>
            <a:r>
              <a:rPr lang="en-US" sz="2800" dirty="0"/>
              <a:t>+ </a:t>
            </a:r>
            <a:r>
              <a:rPr lang="el-GR" sz="2800" dirty="0"/>
              <a:t>απόδοση κεφαλαιακών κερδών</a:t>
            </a:r>
            <a:endParaRPr lang="en-US" sz="2800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800" dirty="0"/>
              <a:t>Παράδειγμα</a:t>
            </a:r>
            <a:r>
              <a:rPr lang="en-US" sz="2800" dirty="0"/>
              <a:t>: </a:t>
            </a:r>
            <a:r>
              <a:rPr lang="el-GR" sz="2800" dirty="0"/>
              <a:t> ομόλογο τοκομεριδίου </a:t>
            </a:r>
            <a:r>
              <a:rPr lang="en-US" sz="2800" dirty="0"/>
              <a:t>10%, </a:t>
            </a:r>
            <a:r>
              <a:rPr lang="el-GR" sz="2800" dirty="0"/>
              <a:t>με εξαμηνιαία τοκομερίδια</a:t>
            </a:r>
            <a:r>
              <a:rPr lang="en-US" sz="2800" dirty="0"/>
              <a:t>, </a:t>
            </a:r>
            <a:r>
              <a:rPr lang="el-GR" sz="2800" dirty="0"/>
              <a:t>ονομαστική αξία </a:t>
            </a:r>
            <a:r>
              <a:rPr lang="en-US" sz="2800" dirty="0"/>
              <a:t>1,000, 20 </a:t>
            </a:r>
            <a:r>
              <a:rPr lang="el-GR" sz="2800" dirty="0"/>
              <a:t>έτη στη λήξη</a:t>
            </a:r>
            <a:r>
              <a:rPr lang="en-US" sz="2800" dirty="0"/>
              <a:t>, $1,197.93 </a:t>
            </a:r>
            <a:r>
              <a:rPr lang="el-GR" sz="2800" dirty="0"/>
              <a:t>τιμή</a:t>
            </a:r>
            <a:endParaRPr lang="en-US" sz="2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Τρέχουσα απόδοση </a:t>
            </a:r>
            <a:r>
              <a:rPr lang="en-US" sz="2400" dirty="0"/>
              <a:t>= 100 / 1197.93 = .0835 = 8.35%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Τιμή σε ένα έτος</a:t>
            </a:r>
            <a:r>
              <a:rPr lang="en-US" sz="2400" dirty="0"/>
              <a:t>, </a:t>
            </a:r>
            <a:r>
              <a:rPr lang="el-GR" sz="2400" dirty="0"/>
              <a:t>υποθέτοντας μηδενική μεταβολή της </a:t>
            </a:r>
            <a:r>
              <a:rPr lang="en-US" sz="2400" dirty="0" err="1"/>
              <a:t>YTM</a:t>
            </a:r>
            <a:r>
              <a:rPr lang="en-US" sz="2400" dirty="0"/>
              <a:t> = 1,193.68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Απόδοση κεφαλαιακού κέρδους </a:t>
            </a:r>
            <a:r>
              <a:rPr lang="en-US" sz="2400" dirty="0"/>
              <a:t>= (1193.68 – 1197.93) / 1197.93 =  </a:t>
            </a:r>
          </a:p>
          <a:p>
            <a:pPr marL="742950" lvl="1" indent="-2857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 -</a:t>
            </a:r>
            <a:r>
              <a:rPr lang="el-GR" sz="2400" dirty="0"/>
              <a:t>0</a:t>
            </a:r>
            <a:r>
              <a:rPr lang="en-US" sz="2400" dirty="0"/>
              <a:t>.0035 = -</a:t>
            </a:r>
            <a:r>
              <a:rPr lang="el-GR" sz="2400" dirty="0"/>
              <a:t>0</a:t>
            </a:r>
            <a:r>
              <a:rPr lang="en-US" sz="2400" dirty="0"/>
              <a:t>.35%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400" dirty="0" err="1"/>
              <a:t>YTM</a:t>
            </a:r>
            <a:r>
              <a:rPr lang="en-US" sz="2400" dirty="0"/>
              <a:t> = 8.35 -</a:t>
            </a:r>
            <a:r>
              <a:rPr lang="el-GR" sz="2400" dirty="0"/>
              <a:t>0</a:t>
            </a:r>
            <a:r>
              <a:rPr lang="en-US" sz="2400" dirty="0"/>
              <a:t>.35 = 8%, </a:t>
            </a:r>
            <a:r>
              <a:rPr lang="el-GR" sz="2400" dirty="0"/>
              <a:t>που είναι η ίδια με την </a:t>
            </a:r>
            <a:r>
              <a:rPr lang="en-US" sz="2400" dirty="0" err="1"/>
              <a:t>YTM</a:t>
            </a:r>
            <a:r>
              <a:rPr lang="en-US" sz="2400" dirty="0"/>
              <a:t> </a:t>
            </a:r>
            <a:r>
              <a:rPr lang="el-GR" sz="2400" dirty="0"/>
              <a:t>που υπολογίσαμε νωρίτερα.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Περιεχόμενο Ενότητας</a:t>
            </a:r>
            <a:endParaRPr lang="en-US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342900" indent="-342900" eaLnBrk="1" hangingPunct="1"/>
            <a:r>
              <a:rPr lang="el-GR" sz="2600" dirty="0"/>
              <a:t>σημαντικά χαρακτηριστικά των ομολόγων και είδη ομολόγων</a:t>
            </a:r>
            <a:endParaRPr lang="en-US" sz="2600" dirty="0"/>
          </a:p>
          <a:p>
            <a:pPr marL="342900" indent="-342900" eaLnBrk="1" hangingPunct="1"/>
            <a:r>
              <a:rPr lang="el-GR" sz="2600" dirty="0"/>
              <a:t>τιμές των ομολόγων και ο λόγος που διακυμαίνονται </a:t>
            </a:r>
            <a:endParaRPr lang="en-US" sz="2600" dirty="0"/>
          </a:p>
          <a:p>
            <a:pPr marL="342900" indent="-342900" eaLnBrk="1" hangingPunct="1"/>
            <a:r>
              <a:rPr lang="el-GR" sz="2600" dirty="0"/>
              <a:t>αξιολογήσεις ομολόγων και η σημασία τους</a:t>
            </a:r>
            <a:endParaRPr lang="en-US" sz="2600" dirty="0"/>
          </a:p>
          <a:p>
            <a:pPr marL="342900" indent="-342900" eaLnBrk="1" hangingPunct="1"/>
            <a:r>
              <a:rPr lang="el-GR" sz="2600" dirty="0"/>
              <a:t>επίδραση του πληθωρισμού και των επιτοκίων. </a:t>
            </a:r>
            <a:endParaRPr lang="en-US" sz="2600" dirty="0"/>
          </a:p>
          <a:p>
            <a:pPr marL="342900" indent="-342900" eaLnBrk="1" hangingPunct="1"/>
            <a:r>
              <a:rPr lang="el-GR" sz="2600" dirty="0"/>
              <a:t>χρονική διάρθρωση των επιτοκίων και προσδιοριστικοί παράγοντες των αποδόσεων ομολόγων.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Θεωρίες Αποτίμησης Ομολόγων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Τα ομόλογα παρόμοιου κινδύνου (και λήξης) θα αποτιμηθούν ώστε να αποδίδουν περίπου την ίδια απόδοση, ανεξάρτητα από το επιτόκιο τοκομεριδίου. </a:t>
            </a:r>
            <a:endParaRPr lang="en-US" dirty="0"/>
          </a:p>
          <a:p>
            <a:pPr marL="342900" indent="-342900" eaLnBrk="1" hangingPunct="1"/>
            <a:r>
              <a:rPr lang="el-GR" dirty="0"/>
              <a:t>Εάν γνωρίζετε την τιμή του ενός ομολόγου, μπορείτε να εκτιμήσετε την </a:t>
            </a:r>
            <a:r>
              <a:rPr lang="en-US" dirty="0" err="1"/>
              <a:t>YTM</a:t>
            </a:r>
            <a:r>
              <a:rPr lang="en-US" dirty="0"/>
              <a:t> </a:t>
            </a:r>
            <a:r>
              <a:rPr lang="el-GR" dirty="0"/>
              <a:t>του και να την χρησιμοποιείτε για να βρείτε την τιμή του δεύτερου ομολόγου. </a:t>
            </a:r>
            <a:endParaRPr lang="en-US" dirty="0"/>
          </a:p>
          <a:p>
            <a:pPr marL="342900" indent="-342900" eaLnBrk="1" hangingPunct="1"/>
            <a:r>
              <a:rPr lang="el-GR" dirty="0"/>
              <a:t>Αυτή είναι μια χρήσιμη έννοια που μπορεί να μεταφερθεί στην αποτίμηση στοιχείων ενεργητικού εκτός από ομολόγων. </a:t>
            </a:r>
            <a:endParaRPr lang="en-US" dirty="0"/>
          </a:p>
          <a:p>
            <a:pPr marL="342900" indent="-342900"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Ομόλογα Μηδενικού Τοκομεριδίου</a:t>
            </a:r>
            <a:endParaRPr lang="en-US" dirty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sz="2800" dirty="0"/>
              <a:t>Δεν πραγματοποιούν περιοδικές πληρωμές τόκων </a:t>
            </a:r>
            <a:r>
              <a:rPr lang="en-US" sz="2800" dirty="0"/>
              <a:t>(</a:t>
            </a:r>
            <a:r>
              <a:rPr lang="el-GR" sz="2800" dirty="0"/>
              <a:t>επιτόκιο τοκομεριδίου</a:t>
            </a:r>
            <a:r>
              <a:rPr lang="en-US" sz="2800" dirty="0"/>
              <a:t> = 0%)</a:t>
            </a:r>
          </a:p>
          <a:p>
            <a:pPr marL="342900" indent="-342900" eaLnBrk="1" hangingPunct="1"/>
            <a:r>
              <a:rPr lang="el-GR" sz="2800" dirty="0"/>
              <a:t>Η απόδοση στη λήξη προέρχεται από τη διαφορά μεταξύ της τιμής αγοράς και της ονομαστικής αξίας. 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Δεν μπορούν να πωλούνται σε τιμή μεγαλύτερη από την ονομαστική αξία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Ορισμένες φορές ονομάζονται μηδενικά ή πρωτότυπα – εκδιδόμενα προεξοφλητικά ομόλογα </a:t>
            </a:r>
            <a:r>
              <a:rPr lang="en-US" sz="2800" dirty="0"/>
              <a:t>(</a:t>
            </a:r>
            <a:r>
              <a:rPr lang="en-US" sz="2800" dirty="0" err="1"/>
              <a:t>OIDs</a:t>
            </a:r>
            <a:r>
              <a:rPr lang="en-US" sz="2800" dirty="0"/>
              <a:t>)</a:t>
            </a:r>
          </a:p>
          <a:p>
            <a:pPr marL="342900" indent="-342900" eaLnBrk="1" hangingPunct="1"/>
            <a:r>
              <a:rPr lang="el-GR" sz="2800" dirty="0"/>
              <a:t>Τα έντοκα γραμμάτια δημοσίου αποτελούν παράδειγμα ομολόγων μηδενικού τοκομεριδίου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Καθαρά Προεξοφλητικά Ομόλογα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400925" cy="116205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Οι απαιτούμενες πληροφορίες για την αποτίμηση ενός προεξοφλητικού ομολόγου είναι</a:t>
            </a:r>
            <a:r>
              <a:rPr lang="en-US" sz="2400" dirty="0"/>
              <a:t>: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Χρόνος στη λήξη 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= </a:t>
            </a:r>
            <a:r>
              <a:rPr lang="el-GR" sz="2400" dirty="0"/>
              <a:t>Ημερομηνία λήξης </a:t>
            </a:r>
            <a:r>
              <a:rPr lang="en-US" sz="2400" dirty="0"/>
              <a:t>– </a:t>
            </a:r>
            <a:r>
              <a:rPr lang="el-GR" sz="2400" dirty="0"/>
              <a:t>σημερινή ημερομηνία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Ονομαστική Αξία </a:t>
            </a:r>
            <a:r>
              <a:rPr lang="en-US" sz="2400" dirty="0"/>
              <a:t>(</a:t>
            </a:r>
            <a:r>
              <a:rPr lang="en-US" sz="2400" i="1" dirty="0"/>
              <a:t>F</a:t>
            </a:r>
            <a:r>
              <a:rPr lang="en-US" sz="2400" dirty="0"/>
              <a:t>)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Προεξοφλητικό επιτόκιο </a:t>
            </a:r>
            <a:r>
              <a:rPr lang="en-US" sz="2400" dirty="0"/>
              <a:t>(</a:t>
            </a:r>
            <a:r>
              <a:rPr lang="en-US" sz="2400" i="1" dirty="0"/>
              <a:t>r</a:t>
            </a:r>
            <a:r>
              <a:rPr lang="en-US" sz="2400" dirty="0"/>
              <a:t>)</a:t>
            </a:r>
          </a:p>
          <a:p>
            <a:pPr marL="342900" indent="-3429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3581400" y="5729288"/>
          <a:ext cx="2249488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56680" imgH="545760" progId="Equation.3">
                  <p:embed/>
                </p:oleObj>
              </mc:Choice>
              <mc:Fallback>
                <p:oleObj name="Equation" r:id="rId3" imgW="115668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29288"/>
                        <a:ext cx="2249488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952500" y="5195888"/>
            <a:ext cx="6819900" cy="290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500" dirty="0"/>
              <a:t>Παρούσα αξία ενός προεξοφλητικού ομολόγου στο χρόνο 0: </a:t>
            </a:r>
            <a:endParaRPr lang="en-US" sz="2500" dirty="0"/>
          </a:p>
        </p:txBody>
      </p:sp>
      <p:grpSp>
        <p:nvGrpSpPr>
          <p:cNvPr id="274438" name="Group 6"/>
          <p:cNvGrpSpPr>
            <a:grpSpLocks/>
          </p:cNvGrpSpPr>
          <p:nvPr/>
        </p:nvGrpSpPr>
        <p:grpSpPr bwMode="auto">
          <a:xfrm>
            <a:off x="1066800" y="4038600"/>
            <a:ext cx="6705600" cy="1038225"/>
            <a:chOff x="721" y="1920"/>
            <a:chExt cx="4607" cy="1029"/>
          </a:xfrm>
        </p:grpSpPr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600" y="2496"/>
              <a:ext cx="1728" cy="4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 sz="2400">
                <a:latin typeface="Book Antiqua" pitchFamily="18" charset="0"/>
              </a:endParaRPr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816" y="2393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3312" y="2393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586" name="Object 10"/>
            <p:cNvGraphicFramePr>
              <a:graphicFrameLocks noChangeAspect="1"/>
            </p:cNvGraphicFramePr>
            <p:nvPr/>
          </p:nvGraphicFramePr>
          <p:xfrm>
            <a:off x="2928" y="2337"/>
            <a:ext cx="260" cy="1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28960" imgH="88920" progId="Equation.3">
                    <p:embed/>
                  </p:oleObj>
                </mc:Choice>
                <mc:Fallback>
                  <p:oleObj name="Equation" r:id="rId5" imgW="228960" imgH="8892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2337"/>
                          <a:ext cx="260" cy="1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>
              <a:off x="816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588" name="Object 12"/>
            <p:cNvGraphicFramePr>
              <a:graphicFrameLocks noChangeAspect="1"/>
            </p:cNvGraphicFramePr>
            <p:nvPr/>
          </p:nvGraphicFramePr>
          <p:xfrm>
            <a:off x="721" y="2618"/>
            <a:ext cx="142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52640" imgH="228600" progId="Equation.3">
                    <p:embed/>
                  </p:oleObj>
                </mc:Choice>
                <mc:Fallback>
                  <p:oleObj name="Equation" r:id="rId7" imgW="152640" imgH="2286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" y="2618"/>
                          <a:ext cx="142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9" name="Object 13"/>
            <p:cNvGraphicFramePr>
              <a:graphicFrameLocks noChangeAspect="1"/>
            </p:cNvGraphicFramePr>
            <p:nvPr/>
          </p:nvGraphicFramePr>
          <p:xfrm>
            <a:off x="1403" y="1929"/>
            <a:ext cx="279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41560" imgH="228600" progId="Equation.3">
                    <p:embed/>
                  </p:oleObj>
                </mc:Choice>
                <mc:Fallback>
                  <p:oleObj name="Equation" r:id="rId9" imgW="241560" imgH="2286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3" y="1929"/>
                          <a:ext cx="279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1542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591" name="Object 15"/>
            <p:cNvGraphicFramePr>
              <a:graphicFrameLocks noChangeAspect="1"/>
            </p:cNvGraphicFramePr>
            <p:nvPr/>
          </p:nvGraphicFramePr>
          <p:xfrm>
            <a:off x="1493" y="2625"/>
            <a:ext cx="10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01880" imgH="203040" progId="Equation.3">
                    <p:embed/>
                  </p:oleObj>
                </mc:Choice>
                <mc:Fallback>
                  <p:oleObj name="Equation" r:id="rId11" imgW="101880" imgH="20304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3" y="2625"/>
                          <a:ext cx="100" cy="1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2" name="Object 16"/>
            <p:cNvGraphicFramePr>
              <a:graphicFrameLocks noChangeAspect="1"/>
            </p:cNvGraphicFramePr>
            <p:nvPr/>
          </p:nvGraphicFramePr>
          <p:xfrm>
            <a:off x="2380" y="1922"/>
            <a:ext cx="280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41560" imgH="228600" progId="Equation.3">
                    <p:embed/>
                  </p:oleObj>
                </mc:Choice>
                <mc:Fallback>
                  <p:oleObj name="Equation" r:id="rId13" imgW="241560" imgH="2286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0" y="1922"/>
                          <a:ext cx="280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2520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594" name="Object 18"/>
            <p:cNvGraphicFramePr>
              <a:graphicFrameLocks noChangeAspect="1"/>
            </p:cNvGraphicFramePr>
            <p:nvPr/>
          </p:nvGraphicFramePr>
          <p:xfrm>
            <a:off x="2445" y="2614"/>
            <a:ext cx="150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52640" imgH="203040" progId="Equation.3">
                    <p:embed/>
                  </p:oleObj>
                </mc:Choice>
                <mc:Fallback>
                  <p:oleObj name="Equation" r:id="rId15" imgW="152640" imgH="20304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5" y="2614"/>
                          <a:ext cx="150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5" name="Object 19"/>
            <p:cNvGraphicFramePr>
              <a:graphicFrameLocks noChangeAspect="1"/>
            </p:cNvGraphicFramePr>
            <p:nvPr/>
          </p:nvGraphicFramePr>
          <p:xfrm>
            <a:off x="3598" y="1920"/>
            <a:ext cx="279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241560" imgH="228600" progId="Equation.3">
                    <p:embed/>
                  </p:oleObj>
                </mc:Choice>
                <mc:Fallback>
                  <p:oleObj name="Equation" r:id="rId17" imgW="241560" imgH="2286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" y="1920"/>
                          <a:ext cx="279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3738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597" name="Object 21"/>
            <p:cNvGraphicFramePr>
              <a:graphicFrameLocks noChangeAspect="1"/>
            </p:cNvGraphicFramePr>
            <p:nvPr/>
          </p:nvGraphicFramePr>
          <p:xfrm>
            <a:off x="3559" y="2625"/>
            <a:ext cx="357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06800" imgH="203040" progId="Equation.3">
                    <p:embed/>
                  </p:oleObj>
                </mc:Choice>
                <mc:Fallback>
                  <p:oleObj name="Equation" r:id="rId19" imgW="406800" imgH="20304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9" y="2625"/>
                          <a:ext cx="357" cy="1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4598" name="Group 22"/>
            <p:cNvGrpSpPr>
              <a:grpSpLocks/>
            </p:cNvGrpSpPr>
            <p:nvPr/>
          </p:nvGrpSpPr>
          <p:grpSpPr bwMode="auto">
            <a:xfrm>
              <a:off x="4822" y="1950"/>
              <a:ext cx="354" cy="860"/>
              <a:chOff x="4822" y="1950"/>
              <a:chExt cx="354" cy="860"/>
            </a:xfrm>
          </p:grpSpPr>
          <p:graphicFrame>
            <p:nvGraphicFramePr>
              <p:cNvPr id="24599" name="Object 23"/>
              <p:cNvGraphicFramePr>
                <a:graphicFrameLocks noChangeAspect="1"/>
              </p:cNvGraphicFramePr>
              <p:nvPr/>
            </p:nvGraphicFramePr>
            <p:xfrm>
              <a:off x="4822" y="1950"/>
              <a:ext cx="354" cy="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1" imgW="305280" imgH="228600" progId="Equation.3">
                      <p:embed/>
                    </p:oleObj>
                  </mc:Choice>
                  <mc:Fallback>
                    <p:oleObj name="Equation" r:id="rId21" imgW="305280" imgH="228600" progId="Equation.3">
                      <p:embed/>
                      <p:pic>
                        <p:nvPicPr>
                          <p:cNvPr id="0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22" y="1950"/>
                            <a:ext cx="354" cy="25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4992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4601" name="Object 25"/>
              <p:cNvGraphicFramePr>
                <a:graphicFrameLocks noChangeAspect="1"/>
              </p:cNvGraphicFramePr>
              <p:nvPr/>
            </p:nvGraphicFramePr>
            <p:xfrm>
              <a:off x="4909" y="2614"/>
              <a:ext cx="166" cy="1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3" imgW="177840" imgH="203040" progId="Equation.3">
                      <p:embed/>
                    </p:oleObj>
                  </mc:Choice>
                  <mc:Fallback>
                    <p:oleObj name="Equation" r:id="rId23" imgW="177840" imgH="203040" progId="Equation.3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09" y="2614"/>
                            <a:ext cx="166" cy="19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  <p:bldP spid="27443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Προεξοφλητικά Ομόλογα: Παράδειγμα</a:t>
            </a:r>
            <a:endParaRPr lang="en-US" sz="4000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1828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dirty="0"/>
              <a:t>Βρείτε την αξία ενός </a:t>
            </a:r>
            <a:r>
              <a:rPr lang="el-GR" dirty="0" err="1"/>
              <a:t>15ετούς</a:t>
            </a:r>
            <a:r>
              <a:rPr lang="el-GR" dirty="0"/>
              <a:t> ομολόγου μηδενικού τοκομεριδίου ονομαστικής αξίας $1.000 και Υ</a:t>
            </a:r>
            <a:r>
              <a:rPr lang="en-US" dirty="0"/>
              <a:t>TM 12%.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dirty="0"/>
          </a:p>
        </p:txBody>
      </p:sp>
      <p:graphicFrame>
        <p:nvGraphicFramePr>
          <p:cNvPr id="275460" name="Object 4"/>
          <p:cNvGraphicFramePr>
            <a:graphicFrameLocks noChangeAspect="1"/>
          </p:cNvGraphicFramePr>
          <p:nvPr/>
        </p:nvGraphicFramePr>
        <p:xfrm>
          <a:off x="1752600" y="5105400"/>
          <a:ext cx="57848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47600" imgH="545760" progId="Equation.3">
                  <p:embed/>
                </p:oleObj>
              </mc:Choice>
              <mc:Fallback>
                <p:oleObj name="Equation" r:id="rId3" imgW="284760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05400"/>
                        <a:ext cx="5784850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5461" name="Group 5"/>
          <p:cNvGrpSpPr>
            <a:grpSpLocks/>
          </p:cNvGrpSpPr>
          <p:nvPr/>
        </p:nvGrpSpPr>
        <p:grpSpPr bwMode="auto">
          <a:xfrm>
            <a:off x="1144588" y="3214688"/>
            <a:ext cx="7332662" cy="1425575"/>
            <a:chOff x="721" y="1920"/>
            <a:chExt cx="4619" cy="898"/>
          </a:xfrm>
        </p:grpSpPr>
        <p:grpSp>
          <p:nvGrpSpPr>
            <p:cNvPr id="25606" name="Group 6"/>
            <p:cNvGrpSpPr>
              <a:grpSpLocks/>
            </p:cNvGrpSpPr>
            <p:nvPr/>
          </p:nvGrpSpPr>
          <p:grpSpPr bwMode="auto">
            <a:xfrm>
              <a:off x="5224" y="2196"/>
              <a:ext cx="116" cy="288"/>
              <a:chOff x="-261878" y="902"/>
              <a:chExt cx="534412" cy="17242"/>
            </a:xfrm>
          </p:grpSpPr>
          <p:sp>
            <p:nvSpPr>
              <p:cNvPr id="25624" name="Text Box 7"/>
              <p:cNvSpPr txBox="1">
                <a:spLocks noChangeArrowheads="1"/>
              </p:cNvSpPr>
              <p:nvPr/>
            </p:nvSpPr>
            <p:spPr bwMode="auto">
              <a:xfrm>
                <a:off x="-261878" y="902"/>
                <a:ext cx="534412" cy="1724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l-GR" sz="2400">
                  <a:latin typeface="Book Antiqua" pitchFamily="18" charset="0"/>
                </a:endParaRPr>
              </a:p>
            </p:txBody>
          </p:sp>
          <p:sp>
            <p:nvSpPr>
              <p:cNvPr id="25625" name="Line 8"/>
              <p:cNvSpPr>
                <a:spLocks noChangeShapeType="1"/>
              </p:cNvSpPr>
              <p:nvPr/>
            </p:nvSpPr>
            <p:spPr bwMode="auto">
              <a:xfrm>
                <a:off x="816" y="2393"/>
                <a:ext cx="19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5626" name="Line 9"/>
              <p:cNvSpPr>
                <a:spLocks noChangeShapeType="1"/>
              </p:cNvSpPr>
              <p:nvPr/>
            </p:nvSpPr>
            <p:spPr bwMode="auto">
              <a:xfrm>
                <a:off x="3312" y="2393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27" name="Object 10"/>
              <p:cNvGraphicFramePr>
                <a:graphicFrameLocks noChangeAspect="1"/>
              </p:cNvGraphicFramePr>
              <p:nvPr/>
            </p:nvGraphicFramePr>
            <p:xfrm>
              <a:off x="2928" y="2337"/>
              <a:ext cx="260" cy="1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228960" imgH="88920" progId="Equation.3">
                      <p:embed/>
                    </p:oleObj>
                  </mc:Choice>
                  <mc:Fallback>
                    <p:oleObj name="Equation" r:id="rId5" imgW="228960" imgH="8892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28" y="2337"/>
                            <a:ext cx="260" cy="11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28" name="Line 11"/>
              <p:cNvSpPr>
                <a:spLocks noChangeShapeType="1"/>
              </p:cNvSpPr>
              <p:nvPr/>
            </p:nvSpPr>
            <p:spPr bwMode="auto">
              <a:xfrm>
                <a:off x="816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29" name="Object 12"/>
              <p:cNvGraphicFramePr>
                <a:graphicFrameLocks noChangeAspect="1"/>
              </p:cNvGraphicFramePr>
              <p:nvPr/>
            </p:nvGraphicFramePr>
            <p:xfrm>
              <a:off x="721" y="2618"/>
              <a:ext cx="142" cy="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152640" imgH="228600" progId="Equation.3">
                      <p:embed/>
                    </p:oleObj>
                  </mc:Choice>
                  <mc:Fallback>
                    <p:oleObj name="Equation" r:id="rId7" imgW="152640" imgH="228600" progId="Equation.3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1" y="2618"/>
                            <a:ext cx="142" cy="2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30" name="Object 13"/>
              <p:cNvGraphicFramePr>
                <a:graphicFrameLocks noChangeAspect="1"/>
              </p:cNvGraphicFramePr>
              <p:nvPr/>
            </p:nvGraphicFramePr>
            <p:xfrm>
              <a:off x="1403" y="1929"/>
              <a:ext cx="279" cy="2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241560" imgH="228600" progId="Equation.3">
                      <p:embed/>
                    </p:oleObj>
                  </mc:Choice>
                  <mc:Fallback>
                    <p:oleObj name="Equation" r:id="rId9" imgW="241560" imgH="228600" progId="Equation.3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03" y="1929"/>
                            <a:ext cx="279" cy="2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31" name="Line 14"/>
              <p:cNvSpPr>
                <a:spLocks noChangeShapeType="1"/>
              </p:cNvSpPr>
              <p:nvPr/>
            </p:nvSpPr>
            <p:spPr bwMode="auto">
              <a:xfrm>
                <a:off x="1542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32" name="Object 15"/>
              <p:cNvGraphicFramePr>
                <a:graphicFrameLocks noChangeAspect="1"/>
              </p:cNvGraphicFramePr>
              <p:nvPr/>
            </p:nvGraphicFramePr>
            <p:xfrm>
              <a:off x="1493" y="2625"/>
              <a:ext cx="100" cy="1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101880" imgH="203040" progId="Equation.3">
                      <p:embed/>
                    </p:oleObj>
                  </mc:Choice>
                  <mc:Fallback>
                    <p:oleObj name="Equation" r:id="rId11" imgW="101880" imgH="203040" progId="Equation.3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93" y="2625"/>
                            <a:ext cx="100" cy="1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33" name="Object 16"/>
              <p:cNvGraphicFramePr>
                <a:graphicFrameLocks noChangeAspect="1"/>
              </p:cNvGraphicFramePr>
              <p:nvPr/>
            </p:nvGraphicFramePr>
            <p:xfrm>
              <a:off x="2380" y="1922"/>
              <a:ext cx="280" cy="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3" imgW="241560" imgH="228600" progId="Equation.3">
                      <p:embed/>
                    </p:oleObj>
                  </mc:Choice>
                  <mc:Fallback>
                    <p:oleObj name="Equation" r:id="rId13" imgW="241560" imgH="228600" progId="Equation.3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80" y="1922"/>
                            <a:ext cx="280" cy="25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34" name="Line 17"/>
              <p:cNvSpPr>
                <a:spLocks noChangeShapeType="1"/>
              </p:cNvSpPr>
              <p:nvPr/>
            </p:nvSpPr>
            <p:spPr bwMode="auto">
              <a:xfrm>
                <a:off x="2520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35" name="Object 18"/>
              <p:cNvGraphicFramePr>
                <a:graphicFrameLocks noChangeAspect="1"/>
              </p:cNvGraphicFramePr>
              <p:nvPr/>
            </p:nvGraphicFramePr>
            <p:xfrm>
              <a:off x="2445" y="2614"/>
              <a:ext cx="150" cy="1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5" imgW="152640" imgH="203040" progId="Equation.3">
                      <p:embed/>
                    </p:oleObj>
                  </mc:Choice>
                  <mc:Fallback>
                    <p:oleObj name="Equation" r:id="rId15" imgW="152640" imgH="20304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45" y="2614"/>
                            <a:ext cx="150" cy="19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36" name="Object 19"/>
              <p:cNvGraphicFramePr>
                <a:graphicFrameLocks noChangeAspect="1"/>
              </p:cNvGraphicFramePr>
              <p:nvPr/>
            </p:nvGraphicFramePr>
            <p:xfrm>
              <a:off x="3598" y="1920"/>
              <a:ext cx="279" cy="2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241560" imgH="228600" progId="Equation.3">
                      <p:embed/>
                    </p:oleObj>
                  </mc:Choice>
                  <mc:Fallback>
                    <p:oleObj name="Equation" r:id="rId17" imgW="241560" imgH="228600" progId="Equation.3">
                      <p:embed/>
                      <p:pic>
                        <p:nvPicPr>
                          <p:cNvPr id="0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98" y="1920"/>
                            <a:ext cx="279" cy="2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37" name="Line 20"/>
              <p:cNvSpPr>
                <a:spLocks noChangeShapeType="1"/>
              </p:cNvSpPr>
              <p:nvPr/>
            </p:nvSpPr>
            <p:spPr bwMode="auto">
              <a:xfrm>
                <a:off x="3738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38" name="Object 21"/>
              <p:cNvGraphicFramePr>
                <a:graphicFrameLocks noChangeAspect="1"/>
              </p:cNvGraphicFramePr>
              <p:nvPr/>
            </p:nvGraphicFramePr>
            <p:xfrm>
              <a:off x="3559" y="2625"/>
              <a:ext cx="357" cy="1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9" imgW="254160" imgH="228600" progId="Equation.3">
                      <p:embed/>
                    </p:oleObj>
                  </mc:Choice>
                  <mc:Fallback>
                    <p:oleObj name="Equation" r:id="rId19" imgW="254160" imgH="228600" progId="Equation.3">
                      <p:embed/>
                      <p:pic>
                        <p:nvPicPr>
                          <p:cNvPr id="0" name="Object 2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9" y="2625"/>
                            <a:ext cx="357" cy="1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39" name="Object 22"/>
              <p:cNvGraphicFramePr>
                <a:graphicFrameLocks noChangeAspect="1"/>
              </p:cNvGraphicFramePr>
              <p:nvPr/>
            </p:nvGraphicFramePr>
            <p:xfrm>
              <a:off x="4822" y="1950"/>
              <a:ext cx="354" cy="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1" imgW="584640" imgH="253800" progId="Equation.3">
                      <p:embed/>
                    </p:oleObj>
                  </mc:Choice>
                  <mc:Fallback>
                    <p:oleObj name="Equation" r:id="rId21" imgW="584640" imgH="253800" progId="Equation.3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22" y="1950"/>
                            <a:ext cx="354" cy="25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40" name="Line 23"/>
              <p:cNvSpPr>
                <a:spLocks noChangeShapeType="1"/>
              </p:cNvSpPr>
              <p:nvPr/>
            </p:nvSpPr>
            <p:spPr bwMode="auto">
              <a:xfrm>
                <a:off x="4992" y="225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25641" name="Object 24"/>
              <p:cNvGraphicFramePr>
                <a:graphicFrameLocks noChangeAspect="1"/>
              </p:cNvGraphicFramePr>
              <p:nvPr/>
            </p:nvGraphicFramePr>
            <p:xfrm>
              <a:off x="4909" y="2614"/>
              <a:ext cx="166" cy="1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3" imgW="241560" imgH="228600" progId="Equation.3">
                      <p:embed/>
                    </p:oleObj>
                  </mc:Choice>
                  <mc:Fallback>
                    <p:oleObj name="Equation" r:id="rId23" imgW="241560" imgH="228600" progId="Equation.3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09" y="2614"/>
                            <a:ext cx="166" cy="19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5607" name="Line 25"/>
            <p:cNvSpPr>
              <a:spLocks noChangeShapeType="1"/>
            </p:cNvSpPr>
            <p:nvPr/>
          </p:nvSpPr>
          <p:spPr bwMode="auto">
            <a:xfrm>
              <a:off x="816" y="2393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5608" name="Line 26"/>
            <p:cNvSpPr>
              <a:spLocks noChangeShapeType="1"/>
            </p:cNvSpPr>
            <p:nvPr/>
          </p:nvSpPr>
          <p:spPr bwMode="auto">
            <a:xfrm>
              <a:off x="3312" y="2393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09" name="Object 27"/>
            <p:cNvGraphicFramePr>
              <a:graphicFrameLocks noChangeAspect="1"/>
            </p:cNvGraphicFramePr>
            <p:nvPr/>
          </p:nvGraphicFramePr>
          <p:xfrm>
            <a:off x="2928" y="2337"/>
            <a:ext cx="260" cy="1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228960" imgH="88920" progId="Equation.3">
                    <p:embed/>
                  </p:oleObj>
                </mc:Choice>
                <mc:Fallback>
                  <p:oleObj name="Equation" r:id="rId25" imgW="228960" imgH="8892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2337"/>
                          <a:ext cx="260" cy="1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0" name="Line 28"/>
            <p:cNvSpPr>
              <a:spLocks noChangeShapeType="1"/>
            </p:cNvSpPr>
            <p:nvPr/>
          </p:nvSpPr>
          <p:spPr bwMode="auto">
            <a:xfrm>
              <a:off x="816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11" name="Object 29"/>
            <p:cNvGraphicFramePr>
              <a:graphicFrameLocks noChangeAspect="1"/>
            </p:cNvGraphicFramePr>
            <p:nvPr/>
          </p:nvGraphicFramePr>
          <p:xfrm>
            <a:off x="721" y="2618"/>
            <a:ext cx="142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152640" imgH="228600" progId="Equation.3">
                    <p:embed/>
                  </p:oleObj>
                </mc:Choice>
                <mc:Fallback>
                  <p:oleObj name="Equation" r:id="rId27" imgW="152640" imgH="2286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" y="2618"/>
                          <a:ext cx="142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2" name="Object 30"/>
            <p:cNvGraphicFramePr>
              <a:graphicFrameLocks noChangeAspect="1"/>
            </p:cNvGraphicFramePr>
            <p:nvPr/>
          </p:nvGraphicFramePr>
          <p:xfrm>
            <a:off x="1403" y="1929"/>
            <a:ext cx="279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241560" imgH="228600" progId="Equation.3">
                    <p:embed/>
                  </p:oleObj>
                </mc:Choice>
                <mc:Fallback>
                  <p:oleObj name="Equation" r:id="rId29" imgW="241560" imgH="2286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3" y="1929"/>
                          <a:ext cx="279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3" name="Line 31"/>
            <p:cNvSpPr>
              <a:spLocks noChangeShapeType="1"/>
            </p:cNvSpPr>
            <p:nvPr/>
          </p:nvSpPr>
          <p:spPr bwMode="auto">
            <a:xfrm>
              <a:off x="1542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14" name="Object 32"/>
            <p:cNvGraphicFramePr>
              <a:graphicFrameLocks noChangeAspect="1"/>
            </p:cNvGraphicFramePr>
            <p:nvPr/>
          </p:nvGraphicFramePr>
          <p:xfrm>
            <a:off x="1493" y="2625"/>
            <a:ext cx="10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101880" imgH="203040" progId="Equation.3">
                    <p:embed/>
                  </p:oleObj>
                </mc:Choice>
                <mc:Fallback>
                  <p:oleObj name="Equation" r:id="rId31" imgW="101880" imgH="20304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3" y="2625"/>
                          <a:ext cx="100" cy="1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5" name="Object 33"/>
            <p:cNvGraphicFramePr>
              <a:graphicFrameLocks noChangeAspect="1"/>
            </p:cNvGraphicFramePr>
            <p:nvPr/>
          </p:nvGraphicFramePr>
          <p:xfrm>
            <a:off x="2380" y="1922"/>
            <a:ext cx="280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3" imgW="241560" imgH="228600" progId="Equation.3">
                    <p:embed/>
                  </p:oleObj>
                </mc:Choice>
                <mc:Fallback>
                  <p:oleObj name="Equation" r:id="rId33" imgW="241560" imgH="22860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0" y="1922"/>
                          <a:ext cx="280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6" name="Line 34"/>
            <p:cNvSpPr>
              <a:spLocks noChangeShapeType="1"/>
            </p:cNvSpPr>
            <p:nvPr/>
          </p:nvSpPr>
          <p:spPr bwMode="auto">
            <a:xfrm>
              <a:off x="2520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17" name="Object 35"/>
            <p:cNvGraphicFramePr>
              <a:graphicFrameLocks noChangeAspect="1"/>
            </p:cNvGraphicFramePr>
            <p:nvPr/>
          </p:nvGraphicFramePr>
          <p:xfrm>
            <a:off x="2445" y="2614"/>
            <a:ext cx="150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5" imgW="152640" imgH="203040" progId="Equation.3">
                    <p:embed/>
                  </p:oleObj>
                </mc:Choice>
                <mc:Fallback>
                  <p:oleObj name="Equation" r:id="rId35" imgW="152640" imgH="20304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5" y="2614"/>
                          <a:ext cx="150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8" name="Object 36"/>
            <p:cNvGraphicFramePr>
              <a:graphicFrameLocks noChangeAspect="1"/>
            </p:cNvGraphicFramePr>
            <p:nvPr/>
          </p:nvGraphicFramePr>
          <p:xfrm>
            <a:off x="3598" y="1920"/>
            <a:ext cx="279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7" imgW="241560" imgH="228600" progId="Equation.3">
                    <p:embed/>
                  </p:oleObj>
                </mc:Choice>
                <mc:Fallback>
                  <p:oleObj name="Equation" r:id="rId37" imgW="241560" imgH="2286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" y="1920"/>
                          <a:ext cx="279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9" name="Line 37"/>
            <p:cNvSpPr>
              <a:spLocks noChangeShapeType="1"/>
            </p:cNvSpPr>
            <p:nvPr/>
          </p:nvSpPr>
          <p:spPr bwMode="auto">
            <a:xfrm>
              <a:off x="3738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20" name="Object 38"/>
            <p:cNvGraphicFramePr>
              <a:graphicFrameLocks noChangeAspect="1"/>
            </p:cNvGraphicFramePr>
            <p:nvPr/>
          </p:nvGraphicFramePr>
          <p:xfrm>
            <a:off x="3623" y="2618"/>
            <a:ext cx="22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9" imgW="254160" imgH="228600" progId="Equation.3">
                    <p:embed/>
                  </p:oleObj>
                </mc:Choice>
                <mc:Fallback>
                  <p:oleObj name="Equation" r:id="rId39" imgW="254160" imgH="228600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3" y="2618"/>
                          <a:ext cx="228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1" name="Object 39"/>
            <p:cNvGraphicFramePr>
              <a:graphicFrameLocks noChangeAspect="1"/>
            </p:cNvGraphicFramePr>
            <p:nvPr/>
          </p:nvGraphicFramePr>
          <p:xfrm>
            <a:off x="4673" y="1932"/>
            <a:ext cx="652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1" imgW="584640" imgH="253800" progId="Equation.3">
                    <p:embed/>
                  </p:oleObj>
                </mc:Choice>
                <mc:Fallback>
                  <p:oleObj name="Equation" r:id="rId41" imgW="584640" imgH="25380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3" y="1932"/>
                          <a:ext cx="652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2" name="Line 40"/>
            <p:cNvSpPr>
              <a:spLocks noChangeShapeType="1"/>
            </p:cNvSpPr>
            <p:nvPr/>
          </p:nvSpPr>
          <p:spPr bwMode="auto">
            <a:xfrm>
              <a:off x="4992" y="225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5623" name="Object 41"/>
            <p:cNvGraphicFramePr>
              <a:graphicFrameLocks noChangeAspect="1"/>
            </p:cNvGraphicFramePr>
            <p:nvPr/>
          </p:nvGraphicFramePr>
          <p:xfrm>
            <a:off x="4879" y="2607"/>
            <a:ext cx="226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3" imgW="241560" imgH="228600" progId="Equation.3">
                    <p:embed/>
                  </p:oleObj>
                </mc:Choice>
                <mc:Fallback>
                  <p:oleObj name="Equation" r:id="rId43" imgW="241560" imgH="22860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" y="2607"/>
                          <a:ext cx="226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Κρατικά Ομόλογα</a:t>
            </a:r>
            <a:endParaRPr lang="en-US" sz="40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el-GR" sz="2800" dirty="0"/>
              <a:t>Κρατικά Χρεόγραφα</a:t>
            </a:r>
            <a:endParaRPr lang="en-US" sz="2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Ομοσπονδιακό δημόσιο χρέος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Έντοκα γραμμάτια</a:t>
            </a:r>
            <a:r>
              <a:rPr lang="en-US" sz="2400" dirty="0"/>
              <a:t> – </a:t>
            </a:r>
            <a:r>
              <a:rPr lang="el-GR" sz="2400" dirty="0"/>
              <a:t>προεξοφλητικά ομόλογα με αρχική ημερομηνία λήξης μικρότερη από ένα έτος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Μεσοπρόθεσμα γραμμάτια</a:t>
            </a:r>
            <a:r>
              <a:rPr lang="en-US" sz="2400" dirty="0"/>
              <a:t> – </a:t>
            </a:r>
            <a:r>
              <a:rPr lang="el-GR" sz="2400" dirty="0"/>
              <a:t>χρέος τοκομεριδίου με αρχική ημερομηνία λήξης μεταξύ ενός και δέκα ετών. 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Ομόλογα Δημοσίου</a:t>
            </a:r>
            <a:r>
              <a:rPr lang="en-US" sz="2400" dirty="0"/>
              <a:t> – </a:t>
            </a:r>
            <a:r>
              <a:rPr lang="el-GR" sz="2400" dirty="0"/>
              <a:t>χρέος τοκομεριδίου με αρχική ημερομηνία λήξης μεγαλύτερη από δέκα έτη</a:t>
            </a:r>
            <a:endParaRPr lang="en-US" sz="2600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800" dirty="0"/>
              <a:t>Δημοτικά Χρεόγραφα</a:t>
            </a:r>
            <a:endParaRPr lang="en-US" sz="28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Χρέος πολιτειών και τοπικών κυβερνήσεων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Διάφοροι βαθμοί κινδύνου αθέτησης, που αξιολογούνται παρόμοια με το εταιρικό χρέος</a:t>
            </a:r>
            <a:endParaRPr lang="en-US" sz="2400" dirty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2400" dirty="0"/>
              <a:t>Τα τοκομερίδιά τους εξαιρούνται από τους ομοσπονδιακούς φόρους εισοδήματος (όχι όμως κατ’ ανάγκη από τους κρατικούς φόρους εισοδήματος)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Αποδόσεις Μετά Φόρων</a:t>
            </a:r>
            <a:endParaRPr lang="en-US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Ένα φορολογητέο ομόλογο έχει απόδοση </a:t>
            </a:r>
            <a:r>
              <a:rPr lang="en-US" dirty="0"/>
              <a:t>8%, </a:t>
            </a:r>
            <a:r>
              <a:rPr lang="el-GR" dirty="0"/>
              <a:t>και ένα δημοτικό ομόλογο έχει απόδοση </a:t>
            </a:r>
            <a:r>
              <a:rPr lang="en-US" dirty="0"/>
              <a:t>6%.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Εάν βρίσκεστε σε φορολογική κλίμακα 40%</a:t>
            </a:r>
            <a:r>
              <a:rPr lang="en-US" dirty="0"/>
              <a:t> </a:t>
            </a:r>
            <a:r>
              <a:rPr lang="el-GR" dirty="0"/>
              <a:t>ποιό ομόλογο θα προτιμήσετε</a:t>
            </a:r>
            <a:r>
              <a:rPr lang="en-US" dirty="0"/>
              <a:t>?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/>
              <a:t>8%(1 - </a:t>
            </a:r>
            <a:r>
              <a:rPr lang="el-GR" dirty="0"/>
              <a:t>0</a:t>
            </a:r>
            <a:r>
              <a:rPr lang="en-US" dirty="0"/>
              <a:t>.4) = 4.8%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l-GR" dirty="0"/>
              <a:t>Η απόδοση μετά φόρων του εταιρικού ομολόγου είναι </a:t>
            </a:r>
            <a:r>
              <a:rPr lang="en-US" dirty="0"/>
              <a:t>4.8%, </a:t>
            </a:r>
            <a:r>
              <a:rPr lang="el-GR" dirty="0"/>
              <a:t>σε σχέση με την απόδοση του δημοτικού που είναι 6%.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Σε ποιό φορολογικό συντελεστή θα ήσασταν αδιάφοροι μεταξύ των δύο ομολόγων; </a:t>
            </a:r>
            <a:endParaRPr lang="en-US" dirty="0"/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/>
              <a:t>8%(1 – T) = 6%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/>
              <a:t>T = 25%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Εταιρικά Ομόλογα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86750" cy="5029200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Μεγαλύτερος κίνδυνος αθέτησης σε σχέση με τα κρατικά ομόλογα</a:t>
            </a:r>
            <a:endParaRPr lang="en-US" dirty="0"/>
          </a:p>
          <a:p>
            <a:pPr marL="342900" indent="-342900" eaLnBrk="1" hangingPunct="1"/>
            <a:r>
              <a:rPr lang="el-GR" dirty="0"/>
              <a:t>Η υποσχόμενη απόδοση </a:t>
            </a:r>
            <a:r>
              <a:rPr lang="en-US" dirty="0"/>
              <a:t>(</a:t>
            </a:r>
            <a:r>
              <a:rPr lang="en-US" dirty="0" err="1"/>
              <a:t>YTM</a:t>
            </a:r>
            <a:r>
              <a:rPr lang="en-US" dirty="0"/>
              <a:t>)</a:t>
            </a:r>
            <a:r>
              <a:rPr lang="el-GR" dirty="0"/>
              <a:t> μπορεί να είναι υψηλότερη από την αναμενόμενη απόδοση εξαιτίας αυτού του επιπρόσθετου κινδύνου αθέτησης. 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Αξιολογήσεις Ομολόγων Επενδυτικής Ποιότητας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342900" indent="-342900" eaLnBrk="1" hangingPunct="1"/>
            <a:r>
              <a:rPr lang="el-G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Υψηλός Βαθμός</a:t>
            </a:r>
          </a:p>
          <a:p>
            <a:pPr marL="781050" lvl="1" indent="-342900" eaLnBrk="1" hangingPunct="1"/>
            <a:r>
              <a:rPr lang="en-US" sz="2200" dirty="0"/>
              <a:t>Moody’s </a:t>
            </a:r>
            <a:r>
              <a:rPr lang="en-US" sz="2200" dirty="0" err="1"/>
              <a:t>Aaa</a:t>
            </a:r>
            <a:r>
              <a:rPr lang="en-US" sz="2200" dirty="0"/>
              <a:t> </a:t>
            </a:r>
            <a:r>
              <a:rPr lang="el-GR" sz="2200" dirty="0"/>
              <a:t>και </a:t>
            </a:r>
            <a:r>
              <a:rPr lang="en-US" sz="2200" dirty="0" err="1"/>
              <a:t>S&amp;P</a:t>
            </a:r>
            <a:r>
              <a:rPr lang="en-US" sz="2200" dirty="0"/>
              <a:t> AAA – </a:t>
            </a:r>
            <a:r>
              <a:rPr lang="el-GR" sz="2400" dirty="0">
                <a:solidFill>
                  <a:schemeClr val="tx1"/>
                </a:solidFill>
                <a:latin typeface="+mn-lt"/>
              </a:rPr>
              <a:t>Η ικανότητα καταβολής τόκων και αρχικού κεφαλαίου είναι εξαιρετικά ισχυρή.</a:t>
            </a:r>
            <a:endParaRPr lang="en-US" sz="2200" dirty="0"/>
          </a:p>
          <a:p>
            <a:pPr marL="742950" lvl="1" indent="-285750" eaLnBrk="1" hangingPunct="1"/>
            <a:r>
              <a:rPr lang="en-US" sz="2600" dirty="0"/>
              <a:t>Moody’s </a:t>
            </a:r>
            <a:r>
              <a:rPr lang="en-US" sz="2600" dirty="0" err="1"/>
              <a:t>Aa</a:t>
            </a:r>
            <a:r>
              <a:rPr lang="en-US" sz="2600" dirty="0"/>
              <a:t> </a:t>
            </a:r>
            <a:r>
              <a:rPr lang="el-GR" sz="2600" dirty="0"/>
              <a:t>και </a:t>
            </a:r>
            <a:r>
              <a:rPr lang="en-US" sz="2600" dirty="0" err="1"/>
              <a:t>S&amp;P</a:t>
            </a:r>
            <a:r>
              <a:rPr lang="en-US" sz="2600" dirty="0"/>
              <a:t> AA – </a:t>
            </a:r>
            <a:r>
              <a:rPr lang="el-GR" sz="2600" dirty="0"/>
              <a:t>η ικανότητα πληρωμής είναι πολύ ισχυρή</a:t>
            </a:r>
            <a:endParaRPr lang="en-US" sz="2600" dirty="0"/>
          </a:p>
          <a:p>
            <a:pPr marL="342900" indent="-342900" eaLnBrk="1" hangingPunct="1"/>
            <a:r>
              <a:rPr lang="el-G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Μεσαίος Βαθμός</a:t>
            </a:r>
          </a:p>
          <a:p>
            <a:pPr marL="781050" lvl="1" indent="-342900" eaLnBrk="1" hangingPunct="1"/>
            <a:r>
              <a:rPr lang="en-US" sz="2200" dirty="0"/>
              <a:t>Moody’s A </a:t>
            </a:r>
            <a:r>
              <a:rPr lang="el-GR" sz="2200" dirty="0"/>
              <a:t>και </a:t>
            </a:r>
            <a:r>
              <a:rPr lang="en-US" sz="2200" dirty="0" err="1"/>
              <a:t>S&amp;P</a:t>
            </a:r>
            <a:r>
              <a:rPr lang="en-US" sz="2200" dirty="0"/>
              <a:t> A – </a:t>
            </a:r>
            <a:r>
              <a:rPr lang="el-GR" sz="2400" dirty="0">
                <a:solidFill>
                  <a:schemeClr val="tx1"/>
                </a:solidFill>
                <a:latin typeface="+mn-lt"/>
              </a:rPr>
              <a:t>υψηλή ικανότητα να καταβάλλει τόκους και να αποπληρώσει το αρχικό κεφάλαιο, αν και είναι κάπως πιο ευαίσθητο στις αρνητικές επιδράσεις συνθηκών</a:t>
            </a:r>
            <a:endParaRPr lang="en-US" sz="2200" dirty="0"/>
          </a:p>
          <a:p>
            <a:pPr marL="742950" lvl="1" indent="-285750" eaLnBrk="1" hangingPunct="1"/>
            <a:r>
              <a:rPr lang="en-US" sz="2600" dirty="0"/>
              <a:t>Moody’s Baa </a:t>
            </a:r>
            <a:r>
              <a:rPr lang="el-GR" sz="2600" dirty="0"/>
              <a:t>και </a:t>
            </a:r>
            <a:r>
              <a:rPr lang="en-US" sz="2600" dirty="0" err="1"/>
              <a:t>S&amp;P</a:t>
            </a:r>
            <a:r>
              <a:rPr lang="en-US" sz="2600" dirty="0"/>
              <a:t> BBB – </a:t>
            </a:r>
            <a:r>
              <a:rPr lang="el-GR" sz="2600" dirty="0"/>
              <a:t>η ικανότητα πληρωμής είναι επαρκής</a:t>
            </a:r>
            <a:r>
              <a:rPr lang="en-US" sz="2600" dirty="0"/>
              <a:t>, </a:t>
            </a:r>
            <a:r>
              <a:rPr lang="el-GR" sz="2600" dirty="0"/>
              <a:t>δυσμενείς συνθήκες θα έχουν μεγαλύτερη επίδραση στην ικανότητα πληρωμής της εταιρείας.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Αξιολογήσεις Ομολόγων </a:t>
            </a:r>
            <a:r>
              <a:rPr lang="en-US" dirty="0"/>
              <a:t>- </a:t>
            </a:r>
            <a:r>
              <a:rPr lang="el-GR" dirty="0"/>
              <a:t>Κερδοσκοπικά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Χαμηλός Βαθμός</a:t>
            </a:r>
            <a:endParaRPr lang="en-US" sz="28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600" dirty="0"/>
              <a:t>Moody’s </a:t>
            </a:r>
            <a:r>
              <a:rPr lang="en-US" sz="2600" dirty="0" err="1"/>
              <a:t>Ba</a:t>
            </a:r>
            <a:r>
              <a:rPr lang="en-US" sz="2600" dirty="0"/>
              <a:t> and B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600" dirty="0" err="1"/>
              <a:t>S&amp;P</a:t>
            </a:r>
            <a:r>
              <a:rPr lang="en-US" sz="2600" dirty="0"/>
              <a:t> BB and B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Θεωρούνται κερδοσκοπικά σε σχέση με την ικανότητα πληρωμής. 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Πολύ χαμηλός βαθμός</a:t>
            </a:r>
            <a:endParaRPr lang="en-US" sz="28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600" dirty="0"/>
              <a:t>Moody’s C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600" dirty="0" err="1"/>
              <a:t>S&amp;P</a:t>
            </a:r>
            <a:r>
              <a:rPr lang="en-US" sz="2600" dirty="0"/>
              <a:t> C &amp; D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Υψηλή αβεβαιότητας αποπληρωμής και σε πολλές περιπτώσεις, ήδη σε αθέτηση, με ληξιπρόθεσμη αποπληρωμή αρχικού κεφαλαίου και τόκων.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8.3 </a:t>
            </a:r>
            <a:r>
              <a:rPr lang="el-GR" dirty="0"/>
              <a:t>Αγορές Ομολόγων</a:t>
            </a:r>
            <a:endParaRPr lang="en-US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6248400"/>
          </a:xfrm>
        </p:spPr>
        <p:txBody>
          <a:bodyPr/>
          <a:lstStyle/>
          <a:p>
            <a:pPr marL="342900" indent="-342900" eaLnBrk="1" hangingPunct="1"/>
            <a:r>
              <a:rPr lang="el-GR" sz="2800" dirty="0"/>
              <a:t>Οι περισσότερες διαπραγματεύσεις των ομολόγων γίνονται στην </a:t>
            </a:r>
            <a:r>
              <a:rPr lang="el-GR" sz="2800" dirty="0" err="1"/>
              <a:t>εξωχρηματιστηριακή</a:t>
            </a:r>
            <a:r>
              <a:rPr lang="el-GR" sz="2800" dirty="0"/>
              <a:t> αγορά και διάφοροι διαπραγματευτές συνδέονται ηλεκτρονικά.</a:t>
            </a:r>
          </a:p>
          <a:p>
            <a:pPr marL="342900" indent="-342900" eaLnBrk="1" hangingPunct="1"/>
            <a:r>
              <a:rPr lang="el-GR" sz="2800" dirty="0"/>
              <a:t>Εξαιρετικά μεγάλος αριθμός ομολογιακών εκδόσεων, αλλά γενικά χαμηλός ημερήσιος όγκος σε μεμονωμένες εκδόσεις. 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Καθιστά τις ενημερώσεις των τιμών δύσκολες, ιδιαίτερα στις εκδόσεις μικρών εταιρειών ή στις δημοτικές εκδόσεις. 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Τα χρεόγραφα του Δημοσίου αποτελούν εξαίρεση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Επισκόπηση Κεφαλαίου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367713" cy="45720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/>
              <a:t>1		</a:t>
            </a:r>
            <a:r>
              <a:rPr lang="el-GR" dirty="0"/>
              <a:t>Ομόλογα και Αποτίμηση Ομολόγων</a:t>
            </a:r>
            <a:endParaRPr lang="en-US" dirty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/>
              <a:t>2		</a:t>
            </a:r>
            <a:r>
              <a:rPr lang="el-GR" dirty="0"/>
              <a:t>Κρατικά και Εταιρικά Ομόλογα</a:t>
            </a:r>
            <a:endParaRPr lang="en-US" dirty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/>
              <a:t>3		</a:t>
            </a:r>
            <a:r>
              <a:rPr lang="el-GR" dirty="0"/>
              <a:t>Αγορές Ομολόγων</a:t>
            </a:r>
            <a:endParaRPr lang="en-US" dirty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/>
              <a:t>4		</a:t>
            </a:r>
            <a:r>
              <a:rPr lang="el-GR" dirty="0"/>
              <a:t>Πληθωρισμός και Επιτόκια</a:t>
            </a:r>
            <a:endParaRPr lang="en-US" dirty="0"/>
          </a:p>
          <a:p>
            <a:pPr marL="533400" indent="-533400" eaLnBrk="1" hangingPunct="1">
              <a:buNone/>
            </a:pPr>
            <a:r>
              <a:rPr lang="en-US" dirty="0"/>
              <a:t>5		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Προσδιοριστικοί Παράγοντες των Αποδόσεων των Ομολόγων</a:t>
            </a:r>
            <a:endParaRPr lang="en-US" dirty="0"/>
          </a:p>
          <a:p>
            <a:pPr marL="533400" indent="-533400"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Καθαρή έναντι Μικτής Τιμής </a:t>
            </a:r>
            <a:endParaRPr 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400" dirty="0"/>
              <a:t>Καθαρή τιμή</a:t>
            </a:r>
            <a:r>
              <a:rPr lang="en-US" sz="2400" dirty="0"/>
              <a:t>: </a:t>
            </a:r>
            <a:r>
              <a:rPr lang="el-GR" sz="2400" dirty="0"/>
              <a:t>αναφερόμενη τιμή</a:t>
            </a:r>
            <a:endParaRPr lang="en-US" sz="24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400" dirty="0"/>
              <a:t>Μικτή τιμή </a:t>
            </a:r>
            <a:r>
              <a:rPr lang="en-US" sz="2400" dirty="0"/>
              <a:t>: </a:t>
            </a:r>
            <a:r>
              <a:rPr lang="el-GR" sz="2400" dirty="0"/>
              <a:t>η τιμή που καταβάλλεται στην πραγματικότητα </a:t>
            </a:r>
            <a:r>
              <a:rPr lang="en-US" sz="2400" dirty="0"/>
              <a:t>= </a:t>
            </a:r>
            <a:r>
              <a:rPr lang="el-GR" sz="2400" dirty="0"/>
              <a:t>αναφερόμενη τιμή μείον δεδουλευμένοι τόκοι</a:t>
            </a:r>
            <a:endParaRPr lang="en-US" sz="24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400" dirty="0"/>
              <a:t>Παράδειγμα</a:t>
            </a:r>
            <a:r>
              <a:rPr lang="en-US" sz="2400" dirty="0"/>
              <a:t>:</a:t>
            </a:r>
            <a:r>
              <a:rPr lang="el-GR" sz="2400" dirty="0"/>
              <a:t> Σκεφτείτε το ομόλογο του Δημοσίου της προηγούμενης διαφάνειας, και ας υποθέσουμε ότι σήμερα είναι 15 Ιουλίου του 2012</a:t>
            </a:r>
            <a:endParaRPr lang="en-US" sz="24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000" dirty="0"/>
              <a:t>Αριθμός ημερών από το τελευταίο τοκομερίδιο </a:t>
            </a:r>
            <a:r>
              <a:rPr lang="en-US" sz="2000" dirty="0"/>
              <a:t>= 61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000" dirty="0"/>
              <a:t>Αριθμός ημερών στην περίοδο τοκομεριδίου </a:t>
            </a:r>
            <a:r>
              <a:rPr lang="en-US" sz="2000" dirty="0"/>
              <a:t>= 184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000" dirty="0"/>
              <a:t>Δεδουλευμένοι τόκοι </a:t>
            </a:r>
            <a:r>
              <a:rPr lang="en-US" sz="2000" dirty="0"/>
              <a:t>= (61/184)(.04*1,000) = 13.26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400" dirty="0"/>
              <a:t>Τιμές </a:t>
            </a:r>
            <a:r>
              <a:rPr lang="en-US" sz="2400" dirty="0"/>
              <a:t>(</a:t>
            </a:r>
            <a:r>
              <a:rPr lang="el-GR" sz="2400" dirty="0"/>
              <a:t>με βάση την προσφορά</a:t>
            </a:r>
            <a:r>
              <a:rPr lang="en-US" sz="2400" dirty="0"/>
              <a:t>):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000" dirty="0"/>
              <a:t>Καθαρή τιμή </a:t>
            </a:r>
            <a:r>
              <a:rPr lang="en-US" sz="2000" dirty="0"/>
              <a:t>= 1,327.50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000" dirty="0"/>
              <a:t>Μικτή τιμή </a:t>
            </a:r>
            <a:r>
              <a:rPr lang="en-US" sz="2000" dirty="0"/>
              <a:t>= 1,327.50 + 13.26 = 1,340.76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400" dirty="0"/>
              <a:t>Επομένως, στην πραγματικότητα θα πληρώσετε </a:t>
            </a:r>
            <a:r>
              <a:rPr lang="en-US" sz="2400" dirty="0"/>
              <a:t>$1,340.76 </a:t>
            </a:r>
            <a:r>
              <a:rPr lang="el-GR" sz="2400" dirty="0"/>
              <a:t>για το ομόλογο.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Πληθωρισμός και Επιτόκια</a:t>
            </a:r>
            <a:endParaRPr lang="en-US" dirty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sz="3000" dirty="0"/>
              <a:t>Πραγματικό επιτόκιο </a:t>
            </a:r>
            <a:r>
              <a:rPr lang="en-US" sz="3000" dirty="0"/>
              <a:t>– </a:t>
            </a:r>
            <a:r>
              <a:rPr lang="el-GR" sz="3000" dirty="0"/>
              <a:t>ποσοστιαία μεταβολή της αγοραστικής σας δύναμης</a:t>
            </a:r>
            <a:endParaRPr lang="en-US" sz="3000" dirty="0"/>
          </a:p>
          <a:p>
            <a:pPr marL="342900" indent="-342900" eaLnBrk="1" hangingPunct="1"/>
            <a:r>
              <a:rPr lang="el-GR" sz="3000" dirty="0"/>
              <a:t>Ονομαστικό επιτόκιο </a:t>
            </a:r>
            <a:r>
              <a:rPr lang="en-US" sz="3000" dirty="0"/>
              <a:t>– </a:t>
            </a:r>
            <a:r>
              <a:rPr lang="el-GR" sz="3000" dirty="0"/>
              <a:t>ποσοστιαία μεταβολή του αριθμού των δολαρίων που έχετε</a:t>
            </a:r>
            <a:endParaRPr lang="en-US" sz="3000" dirty="0"/>
          </a:p>
          <a:p>
            <a:pPr marL="342900" indent="-342900" eaLnBrk="1" hangingPunct="1"/>
            <a:r>
              <a:rPr lang="el-GR" sz="3000" dirty="0"/>
              <a:t>Το εκ των προτέρων ονομαστικό επιτόκιο περιλαμβάνει το επιθυμητό πραγματικό επιτόκιο συν μια προσαρμογή για τον αναμενόμενο πληθωρισμό.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Πραγματικά έναντι Ονομαστικών Επιτοκίων </a:t>
            </a:r>
            <a:endParaRPr 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4302125"/>
          </a:xfrm>
        </p:spPr>
        <p:txBody>
          <a:bodyPr/>
          <a:lstStyle/>
          <a:p>
            <a:pPr marL="342900" indent="-342900" eaLnBrk="1" hangingPunct="1"/>
            <a:r>
              <a:rPr lang="en-US" dirty="0"/>
              <a:t>(1 + R) = (1 + r)(1 + h), where</a:t>
            </a:r>
          </a:p>
          <a:p>
            <a:pPr marL="742950" lvl="1" indent="-285750" eaLnBrk="1" hangingPunct="1"/>
            <a:r>
              <a:rPr lang="en-US" dirty="0"/>
              <a:t>R = </a:t>
            </a:r>
            <a:r>
              <a:rPr lang="el-GR" dirty="0"/>
              <a:t>ονομαστικό επιτόκιο</a:t>
            </a:r>
            <a:endParaRPr lang="en-US" dirty="0"/>
          </a:p>
          <a:p>
            <a:pPr marL="742950" lvl="1" indent="-285750" eaLnBrk="1" hangingPunct="1"/>
            <a:r>
              <a:rPr lang="en-US" dirty="0"/>
              <a:t>r = </a:t>
            </a:r>
            <a:r>
              <a:rPr lang="el-GR" dirty="0"/>
              <a:t>πραγματικό επιτόκιο</a:t>
            </a:r>
            <a:endParaRPr lang="en-US" dirty="0"/>
          </a:p>
          <a:p>
            <a:pPr marL="742950" lvl="1" indent="-285750" eaLnBrk="1" hangingPunct="1"/>
            <a:r>
              <a:rPr lang="en-US" dirty="0"/>
              <a:t>h = </a:t>
            </a:r>
            <a:r>
              <a:rPr lang="el-GR" dirty="0"/>
              <a:t>αναμενόμενο ποσοστό πληθωρισμό</a:t>
            </a:r>
            <a:endParaRPr lang="en-US" dirty="0"/>
          </a:p>
          <a:p>
            <a:pPr marL="342900" indent="-342900" eaLnBrk="1" hangingPunct="1"/>
            <a:r>
              <a:rPr lang="el-GR" dirty="0"/>
              <a:t>Προσεγγιστικά</a:t>
            </a:r>
            <a:endParaRPr lang="en-US" dirty="0"/>
          </a:p>
          <a:p>
            <a:pPr marL="742950" lvl="1" indent="-285750" eaLnBrk="1" hangingPunct="1"/>
            <a:r>
              <a:rPr lang="en-US" dirty="0"/>
              <a:t>R = r + 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Ομόλογα Συνδεδεμένα με τον Πληθωρισμό</a:t>
            </a:r>
            <a:endParaRPr lang="en-US" dirty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Τα περισσότερα κρατικά ομόλογα αντιμετωπίζουν τον κίνδυνο πληθωρισμό</a:t>
            </a:r>
            <a:endParaRPr lang="en-US" dirty="0"/>
          </a:p>
          <a:p>
            <a:pPr marL="342900" indent="-342900" eaLnBrk="1" hangingPunct="1"/>
            <a:r>
              <a:rPr lang="el-GR" dirty="0" err="1"/>
              <a:t>τιμαριθμοποιημένα</a:t>
            </a:r>
            <a:r>
              <a:rPr lang="el-GR" dirty="0"/>
              <a:t> χρεόγραφα προστατευμένα από τον πληθωρισμό (</a:t>
            </a:r>
            <a:r>
              <a:rPr lang="el-GR" dirty="0" err="1"/>
              <a:t>Treasury</a:t>
            </a:r>
            <a:r>
              <a:rPr lang="el-GR" dirty="0"/>
              <a:t> </a:t>
            </a:r>
            <a:r>
              <a:rPr lang="el-GR" dirty="0" err="1"/>
              <a:t>inflation</a:t>
            </a:r>
            <a:r>
              <a:rPr lang="el-GR" dirty="0"/>
              <a:t>-</a:t>
            </a:r>
            <a:r>
              <a:rPr lang="el-GR" dirty="0" err="1"/>
              <a:t>protected</a:t>
            </a:r>
            <a:r>
              <a:rPr lang="el-GR" dirty="0"/>
              <a:t> </a:t>
            </a:r>
            <a:r>
              <a:rPr lang="el-GR" dirty="0" err="1"/>
              <a:t>securities</a:t>
            </a:r>
            <a:r>
              <a:rPr lang="el-GR" dirty="0"/>
              <a:t>, </a:t>
            </a:r>
            <a:r>
              <a:rPr lang="el-GR" dirty="0" err="1"/>
              <a:t>TIPS</a:t>
            </a:r>
            <a:r>
              <a:rPr lang="el-GR" dirty="0"/>
              <a:t>), ωστόσο εξαλείφουν αυτόν τον κίνδυνο παρέχοντας υποσχόμενες πληρωμές που προσδιορίζονται σε πραγματικούς, και όχι σε ονομαστικούς όρους.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915400" cy="1143000"/>
          </a:xfrm>
        </p:spPr>
        <p:txBody>
          <a:bodyPr/>
          <a:lstStyle/>
          <a:p>
            <a:pPr eaLnBrk="1" hangingPunct="1"/>
            <a:r>
              <a:rPr lang="el-GR" sz="4200" dirty="0"/>
              <a:t>Το Αποτέλεσμα του </a:t>
            </a:r>
            <a:r>
              <a:rPr lang="en-US" sz="4200" dirty="0"/>
              <a:t>Fisher: </a:t>
            </a:r>
            <a:r>
              <a:rPr lang="el-GR" sz="4200" dirty="0"/>
              <a:t>Παράδειγμα</a:t>
            </a:r>
            <a:endParaRPr lang="en-US" sz="4200" dirty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Εάν απαιτούμε πραγματική απόδοση </a:t>
            </a:r>
            <a:r>
              <a:rPr lang="en-US" dirty="0"/>
              <a:t>10% </a:t>
            </a:r>
            <a:r>
              <a:rPr lang="el-GR" dirty="0"/>
              <a:t>και αναμένουμε ο πληθωρισμός να είναι </a:t>
            </a:r>
            <a:r>
              <a:rPr lang="en-US" dirty="0"/>
              <a:t>8%, </a:t>
            </a:r>
            <a:r>
              <a:rPr lang="el-GR" dirty="0"/>
              <a:t>ποιό είναι το ονομαστικό επιτόκιο</a:t>
            </a:r>
            <a:r>
              <a:rPr lang="en-US" dirty="0"/>
              <a:t>?</a:t>
            </a:r>
          </a:p>
          <a:p>
            <a:pPr marL="342900" indent="-342900" eaLnBrk="1" hangingPunct="1"/>
            <a:r>
              <a:rPr lang="en-US" dirty="0"/>
              <a:t>R = (1.1)(1.08) – 1 = </a:t>
            </a:r>
            <a:r>
              <a:rPr lang="el-GR" dirty="0"/>
              <a:t>0</a:t>
            </a:r>
            <a:r>
              <a:rPr lang="en-US" dirty="0"/>
              <a:t>.188 = 18.8%</a:t>
            </a:r>
          </a:p>
          <a:p>
            <a:pPr marL="342900" indent="-342900" eaLnBrk="1" hangingPunct="1"/>
            <a:r>
              <a:rPr lang="el-GR" dirty="0"/>
              <a:t>Προσεγγιστικά</a:t>
            </a:r>
            <a:r>
              <a:rPr lang="en-US" dirty="0"/>
              <a:t>: R = 10% + 8% = 18%</a:t>
            </a:r>
          </a:p>
          <a:p>
            <a:pPr marL="342900" indent="-342900" eaLnBrk="1" hangingPunct="1"/>
            <a:r>
              <a:rPr lang="el-GR" dirty="0"/>
              <a:t>Επειδή η πραγματική απόδοση και ο αναμενόμενος πληθωρισμός είναι σχετικά υψηλά, υπάρχει σημαντική διαφορά μεταξύ του πραγματικού αποτελέσματος του </a:t>
            </a:r>
            <a:r>
              <a:rPr lang="en-US" dirty="0"/>
              <a:t>Fisher </a:t>
            </a:r>
            <a:r>
              <a:rPr lang="el-GR" dirty="0"/>
              <a:t>και της προσέγγισης.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Προσδιοριστικοί Παράγοντες των Αποδόσεων των Ομολόγων</a:t>
            </a:r>
            <a:endParaRPr lang="en-US" dirty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7244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700" dirty="0"/>
              <a:t>Η χρονική διάρθρωση είναι η σχέση μεταξύ του χρόνου στη λήξη και των αποδόσεων, όταν όλα τα άλλα παραμένουν ίσα. </a:t>
            </a:r>
            <a:endParaRPr lang="en-US" sz="27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700" dirty="0"/>
              <a:t>Είναι σημαντικό να αναγνωρίσουμε ότι αφαιρούμε την επίδραση του κινδύνου αθέτησης, των διαφορετικών τοκομεριδίων κα. </a:t>
            </a:r>
            <a:endParaRPr lang="en-US" sz="27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700" dirty="0"/>
              <a:t>Καμπύλη απόδοσης </a:t>
            </a:r>
            <a:r>
              <a:rPr lang="en-US" sz="2700" dirty="0"/>
              <a:t>– </a:t>
            </a:r>
            <a:r>
              <a:rPr lang="el-GR" sz="2700" dirty="0"/>
              <a:t>γραφική απεικόνιση της χρονικής διάρθρωσης</a:t>
            </a:r>
            <a:endParaRPr lang="en-US" sz="27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700" dirty="0"/>
              <a:t>Κανονική- θετικής κλίσης, οι μακροπρόθεσμες αποδόσεις είναι υψηλότερες από τις βραχυπρόθεσμες</a:t>
            </a:r>
            <a:endParaRPr lang="en-US" sz="27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700" dirty="0"/>
              <a:t>Αντεστραμμένη </a:t>
            </a:r>
            <a:r>
              <a:rPr lang="en-US" sz="2700" dirty="0"/>
              <a:t>– </a:t>
            </a:r>
            <a:r>
              <a:rPr lang="el-GR" sz="2700" dirty="0"/>
              <a:t>αρνητικής κλίσης, οι μακροπρόθεσμες αποδόσεις είναι χαμηλότερες από τις βραχυπρόθεσμες 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Παράγοντες που Επηρεάζουν την Απαιτούμενη Απόδοση</a:t>
            </a:r>
            <a:endParaRPr lang="en-US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3000" dirty="0"/>
              <a:t>Ασφάλιστρο κινδύνου αθέτησης θυμηθείτε τις αξιολογήσεις ομολόγων</a:t>
            </a:r>
            <a:endParaRPr lang="en-US" sz="30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3000" dirty="0"/>
              <a:t>Φορολογητέο ασφάλιστρο </a:t>
            </a:r>
            <a:r>
              <a:rPr lang="en-US" sz="3000" dirty="0"/>
              <a:t>– </a:t>
            </a:r>
            <a:r>
              <a:rPr lang="el-GR" sz="3000" dirty="0"/>
              <a:t>θυμηθείτε τα δημοτικά έναντι των φορολογητέων</a:t>
            </a:r>
            <a:endParaRPr lang="en-US" sz="30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3000" dirty="0"/>
              <a:t>Ασφάλιστρο ρευστότητας</a:t>
            </a:r>
            <a:r>
              <a:rPr lang="en-US" sz="3000" dirty="0"/>
              <a:t>– </a:t>
            </a:r>
            <a:r>
              <a:rPr lang="el-GR" sz="3000" dirty="0"/>
              <a:t>τα ομόλογα που διαπραγματεύονται πιο συχνά γενικά έχουν χαμηλότερες απαιτούμενες αποδόσεις (θυμηθείτε το περιθώριο ανάμεσα στην τιμή ζήτησης και προσφοράς)</a:t>
            </a:r>
            <a:endParaRPr lang="en-US" sz="30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3000" dirty="0" err="1"/>
              <a:t>Ο,τιδήποτε</a:t>
            </a:r>
            <a:r>
              <a:rPr lang="el-GR" sz="3000" dirty="0"/>
              <a:t> άλλο που επηρεάζει τον κίνδυνο των ταμειακών ροών στους ομολογιούχους θα επηρεάζει τις απαιτούμενες αποδόσεις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915400" cy="1143000"/>
          </a:xfrm>
        </p:spPr>
        <p:txBody>
          <a:bodyPr/>
          <a:lstStyle/>
          <a:p>
            <a:pPr eaLnBrk="1" hangingPunct="1"/>
            <a:r>
              <a:rPr lang="el-GR" sz="4200" dirty="0"/>
              <a:t>Ομόλογα και Αποτίμηση Ομολόγων</a:t>
            </a:r>
            <a:endParaRPr lang="en-US" sz="4200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Ένα ομόλογο είναι μια νομικά δεσμευτική συμφωνία μεταξύ ενός δανειολήπτη και δανειστή που καθορίζει:</a:t>
            </a:r>
          </a:p>
          <a:p>
            <a:pPr marL="781050" lvl="1" indent="-342900" eaLnBrk="1" hangingPunct="1"/>
            <a:r>
              <a:rPr lang="el-GR" dirty="0"/>
              <a:t>Την ονομαστική αξία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Το επιτόκιο τοκομεριδίου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Την πληρωμή τοκομεριδίου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Την ημερομηνία λήξης</a:t>
            </a:r>
            <a:endParaRPr lang="en-US" dirty="0"/>
          </a:p>
          <a:p>
            <a:pPr marL="342900" indent="-342900" eaLnBrk="1" hangingPunct="1"/>
            <a:r>
              <a:rPr lang="el-GR" dirty="0"/>
              <a:t>Η απόδοση στη λήξη είναι το απαιτούμενο αγοραίο επιτόκιο του ομολόγου.</a:t>
            </a:r>
            <a:endParaRPr lang="en-US" dirty="0"/>
          </a:p>
          <a:p>
            <a:pPr marL="742950" lvl="1" indent="-285750"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Αποτίμηση Ομολόγων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Βασική Αρχή</a:t>
            </a:r>
            <a:r>
              <a:rPr lang="en-US" dirty="0"/>
              <a:t>:</a:t>
            </a:r>
          </a:p>
          <a:p>
            <a:pPr marL="742950" lvl="1" indent="-285750" eaLnBrk="1" hangingPunct="1"/>
            <a:r>
              <a:rPr lang="el-GR" dirty="0"/>
              <a:t>Αξία χρηματοπιστωτικών χρεογράφων </a:t>
            </a:r>
            <a:r>
              <a:rPr lang="en-US" dirty="0"/>
              <a:t>= PV </a:t>
            </a:r>
            <a:r>
              <a:rPr lang="el-GR" dirty="0"/>
              <a:t>των αναμενόμενων μελλοντικών ταμειακών ροών</a:t>
            </a:r>
            <a:endParaRPr lang="en-US" dirty="0"/>
          </a:p>
          <a:p>
            <a:pPr marL="342900" indent="-342900" eaLnBrk="1" hangingPunct="1"/>
            <a:r>
              <a:rPr lang="el-GR" dirty="0"/>
              <a:t>Η αξία του ομολόγου, επομένως, προσδιορίζεται από την παρούσα αξία των πληρωμών τοκομεριδίου και την ονομαστική αξία. </a:t>
            </a:r>
            <a:endParaRPr lang="en-US" dirty="0"/>
          </a:p>
          <a:p>
            <a:pPr marL="342900" indent="-342900" eaLnBrk="1" hangingPunct="1"/>
            <a:r>
              <a:rPr lang="el-GR" dirty="0"/>
              <a:t>Τα επιτόκια σχετίζονται αντίστροφα με τις παρούσες αξίες (δηλαδή, του ομολόγου).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Η Εξίσωση Αποτίμησης Ομολόγου</a:t>
            </a:r>
            <a:endParaRPr lang="en-US" dirty="0"/>
          </a:p>
        </p:txBody>
      </p:sp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401638" y="2424113"/>
          <a:ext cx="78454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2590560" imgH="838080" progId="Equation.3">
                  <p:embed/>
                </p:oleObj>
              </mc:Choice>
              <mc:Fallback>
                <p:oleObj name="Εξίσωση" r:id="rId3" imgW="259056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2424113"/>
                        <a:ext cx="7845425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Παράδειγμα Ομολόγου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953000"/>
          </a:xfrm>
        </p:spPr>
        <p:txBody>
          <a:bodyPr/>
          <a:lstStyle/>
          <a:p>
            <a:pPr marL="342900" indent="-342900" eaLnBrk="1" hangingPunct="1"/>
            <a:r>
              <a:rPr lang="el-GR" sz="2000" dirty="0"/>
              <a:t>Σκεφτείτε ένα κρατικό ομόλογο των ΗΠΑ με τοκομερίδιο </a:t>
            </a:r>
            <a:r>
              <a:rPr lang="en-US" sz="2000" dirty="0"/>
              <a:t>6 3/8% </a:t>
            </a:r>
            <a:r>
              <a:rPr lang="el-GR" sz="2000" dirty="0"/>
              <a:t>που λήγει το Δεκέμβριο του 2016</a:t>
            </a:r>
            <a:r>
              <a:rPr lang="en-US" sz="2000" dirty="0"/>
              <a:t>.</a:t>
            </a:r>
          </a:p>
          <a:p>
            <a:pPr marL="742950" lvl="1" indent="-285750" eaLnBrk="1" hangingPunct="1"/>
            <a:r>
              <a:rPr lang="el-GR" sz="2000" dirty="0"/>
              <a:t>Η ονομαστική αξία του ομολόγου είναι </a:t>
            </a:r>
            <a:r>
              <a:rPr lang="en-US" sz="2000" dirty="0"/>
              <a:t>$1,000.</a:t>
            </a:r>
          </a:p>
          <a:p>
            <a:pPr marL="742950" lvl="1" indent="-285750" eaLnBrk="1" hangingPunct="1"/>
            <a:r>
              <a:rPr lang="el-GR" sz="2000" i="1" dirty="0"/>
              <a:t>Οι πληρωμές τοκομεριδίου γίνονται εξαμηνιαία (30 Ιουνίου και 31 Δεκεμβρίου για αυτό το συγκεκριμένο ομόλογο). </a:t>
            </a:r>
            <a:endParaRPr lang="en-US" sz="2000" dirty="0"/>
          </a:p>
          <a:p>
            <a:pPr marL="742950" lvl="1" indent="-285750" eaLnBrk="1" hangingPunct="1"/>
            <a:r>
              <a:rPr lang="el-GR" sz="2000" dirty="0"/>
              <a:t>Από τη στιγμή που το τοκομερίδιο είναι </a:t>
            </a:r>
            <a:r>
              <a:rPr lang="en-US" sz="2000" dirty="0"/>
              <a:t>6 3/8%, </a:t>
            </a:r>
            <a:r>
              <a:rPr lang="el-GR" sz="2000" dirty="0"/>
              <a:t>η πληρωμή είναι </a:t>
            </a:r>
            <a:r>
              <a:rPr lang="en-US" sz="2000" dirty="0"/>
              <a:t>$31.875.</a:t>
            </a:r>
          </a:p>
          <a:p>
            <a:pPr marL="742950" lvl="1" indent="-285750" eaLnBrk="1" hangingPunct="1"/>
            <a:r>
              <a:rPr lang="el-GR" sz="2000" dirty="0"/>
              <a:t>Την 1</a:t>
            </a:r>
            <a:r>
              <a:rPr lang="el-GR" sz="2000" baseline="30000" dirty="0"/>
              <a:t>η</a:t>
            </a:r>
            <a:r>
              <a:rPr lang="el-GR" sz="2000" dirty="0"/>
              <a:t> Ιανουαρίου 2012 το μέγεθος και ο χρονισμός των ταμειακών ροών είναι:</a:t>
            </a:r>
            <a:endParaRPr lang="en-US" sz="2000" dirty="0"/>
          </a:p>
          <a:p>
            <a:pPr marL="342900" indent="-342900" eaLnBrk="1" hangingPunct="1"/>
            <a:endParaRPr lang="en-US" sz="20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715000" y="594360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2400">
              <a:latin typeface="Book Antiqua" pitchFamily="18" charset="0"/>
            </a:endParaRPr>
          </a:p>
        </p:txBody>
      </p:sp>
      <p:grpSp>
        <p:nvGrpSpPr>
          <p:cNvPr id="211973" name="Group 5"/>
          <p:cNvGrpSpPr>
            <a:grpSpLocks/>
          </p:cNvGrpSpPr>
          <p:nvPr/>
        </p:nvGrpSpPr>
        <p:grpSpPr bwMode="auto">
          <a:xfrm>
            <a:off x="1295400" y="5691188"/>
            <a:ext cx="6629400" cy="176212"/>
            <a:chOff x="816" y="3345"/>
            <a:chExt cx="4176" cy="111"/>
          </a:xfrm>
        </p:grpSpPr>
        <p:sp>
          <p:nvSpPr>
            <p:cNvPr id="9241" name="Line 6"/>
            <p:cNvSpPr>
              <a:spLocks noChangeShapeType="1"/>
            </p:cNvSpPr>
            <p:nvPr/>
          </p:nvSpPr>
          <p:spPr bwMode="auto">
            <a:xfrm>
              <a:off x="816" y="3401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42" name="Line 7"/>
            <p:cNvSpPr>
              <a:spLocks noChangeShapeType="1"/>
            </p:cNvSpPr>
            <p:nvPr/>
          </p:nvSpPr>
          <p:spPr bwMode="auto">
            <a:xfrm>
              <a:off x="3312" y="3401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43" name="Object 8"/>
            <p:cNvGraphicFramePr>
              <a:graphicFrameLocks noChangeAspect="1"/>
            </p:cNvGraphicFramePr>
            <p:nvPr/>
          </p:nvGraphicFramePr>
          <p:xfrm>
            <a:off x="2928" y="3345"/>
            <a:ext cx="260" cy="1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960" imgH="88920" progId="Equation.3">
                    <p:embed/>
                  </p:oleObj>
                </mc:Choice>
                <mc:Fallback>
                  <p:oleObj name="Equation" r:id="rId3" imgW="228960" imgH="8892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3345"/>
                          <a:ext cx="260" cy="1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977" name="Group 9"/>
          <p:cNvGrpSpPr>
            <a:grpSpLocks/>
          </p:cNvGrpSpPr>
          <p:nvPr/>
        </p:nvGrpSpPr>
        <p:grpSpPr bwMode="auto">
          <a:xfrm>
            <a:off x="849313" y="5562600"/>
            <a:ext cx="814387" cy="892175"/>
            <a:chOff x="535" y="3264"/>
            <a:chExt cx="513" cy="562"/>
          </a:xfrm>
        </p:grpSpPr>
        <p:sp>
          <p:nvSpPr>
            <p:cNvPr id="9239" name="Line 10"/>
            <p:cNvSpPr>
              <a:spLocks noChangeShapeType="1"/>
            </p:cNvSpPr>
            <p:nvPr/>
          </p:nvSpPr>
          <p:spPr bwMode="auto">
            <a:xfrm>
              <a:off x="816" y="32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40" name="Object 11"/>
            <p:cNvGraphicFramePr>
              <a:graphicFrameLocks noChangeAspect="1"/>
            </p:cNvGraphicFramePr>
            <p:nvPr/>
          </p:nvGraphicFramePr>
          <p:xfrm>
            <a:off x="535" y="3626"/>
            <a:ext cx="513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57200" imgH="177480" progId="Equation.3">
                    <p:embed/>
                  </p:oleObj>
                </mc:Choice>
                <mc:Fallback>
                  <p:oleObj name="Equation" r:id="rId5" imgW="457200" imgH="177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3626"/>
                          <a:ext cx="513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980" name="Group 12"/>
          <p:cNvGrpSpPr>
            <a:grpSpLocks/>
          </p:cNvGrpSpPr>
          <p:nvPr/>
        </p:nvGrpSpPr>
        <p:grpSpPr bwMode="auto">
          <a:xfrm>
            <a:off x="1828800" y="5043488"/>
            <a:ext cx="1239838" cy="1411287"/>
            <a:chOff x="1152" y="2937"/>
            <a:chExt cx="781" cy="889"/>
          </a:xfrm>
        </p:grpSpPr>
        <p:graphicFrame>
          <p:nvGraphicFramePr>
            <p:cNvPr id="9236" name="Object 13"/>
            <p:cNvGraphicFramePr>
              <a:graphicFrameLocks noChangeAspect="1"/>
            </p:cNvGraphicFramePr>
            <p:nvPr/>
          </p:nvGraphicFramePr>
          <p:xfrm>
            <a:off x="1152" y="2937"/>
            <a:ext cx="781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99120" imgH="228600" progId="Equation.3">
                    <p:embed/>
                  </p:oleObj>
                </mc:Choice>
                <mc:Fallback>
                  <p:oleObj name="Equation" r:id="rId7" imgW="699120" imgH="2286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937"/>
                          <a:ext cx="781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7" name="Line 14"/>
            <p:cNvSpPr>
              <a:spLocks noChangeShapeType="1"/>
            </p:cNvSpPr>
            <p:nvPr/>
          </p:nvSpPr>
          <p:spPr bwMode="auto">
            <a:xfrm>
              <a:off x="1542" y="32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38" name="Object 15"/>
            <p:cNvGraphicFramePr>
              <a:graphicFrameLocks noChangeAspect="1"/>
            </p:cNvGraphicFramePr>
            <p:nvPr/>
          </p:nvGraphicFramePr>
          <p:xfrm>
            <a:off x="1214" y="3626"/>
            <a:ext cx="65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583920" imgH="177480" progId="Equation.3">
                    <p:embed/>
                  </p:oleObj>
                </mc:Choice>
                <mc:Fallback>
                  <p:oleObj name="Equation" r:id="rId9" imgW="583920" imgH="177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" y="3626"/>
                          <a:ext cx="658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984" name="Group 16"/>
          <p:cNvGrpSpPr>
            <a:grpSpLocks/>
          </p:cNvGrpSpPr>
          <p:nvPr/>
        </p:nvGrpSpPr>
        <p:grpSpPr bwMode="auto">
          <a:xfrm>
            <a:off x="3379788" y="5032375"/>
            <a:ext cx="1241425" cy="1422400"/>
            <a:chOff x="2129" y="2930"/>
            <a:chExt cx="782" cy="896"/>
          </a:xfrm>
        </p:grpSpPr>
        <p:graphicFrame>
          <p:nvGraphicFramePr>
            <p:cNvPr id="9233" name="Object 17"/>
            <p:cNvGraphicFramePr>
              <a:graphicFrameLocks noChangeAspect="1"/>
            </p:cNvGraphicFramePr>
            <p:nvPr/>
          </p:nvGraphicFramePr>
          <p:xfrm>
            <a:off x="2129" y="2930"/>
            <a:ext cx="782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699120" imgH="228600" progId="Equation.3">
                    <p:embed/>
                  </p:oleObj>
                </mc:Choice>
                <mc:Fallback>
                  <p:oleObj name="Equation" r:id="rId11" imgW="69912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9" y="2930"/>
                          <a:ext cx="782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2520" y="32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35" name="Object 19"/>
            <p:cNvGraphicFramePr>
              <a:graphicFrameLocks noChangeAspect="1"/>
            </p:cNvGraphicFramePr>
            <p:nvPr/>
          </p:nvGraphicFramePr>
          <p:xfrm>
            <a:off x="2143" y="3615"/>
            <a:ext cx="753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634680" imgH="177480" progId="Equation.3">
                    <p:embed/>
                  </p:oleObj>
                </mc:Choice>
                <mc:Fallback>
                  <p:oleObj name="Equation" r:id="rId13" imgW="634680" imgH="177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3" y="3615"/>
                          <a:ext cx="753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988" name="Group 20"/>
          <p:cNvGrpSpPr>
            <a:grpSpLocks/>
          </p:cNvGrpSpPr>
          <p:nvPr/>
        </p:nvGrpSpPr>
        <p:grpSpPr bwMode="auto">
          <a:xfrm>
            <a:off x="5313363" y="5029200"/>
            <a:ext cx="1239837" cy="1425575"/>
            <a:chOff x="3347" y="2928"/>
            <a:chExt cx="781" cy="898"/>
          </a:xfrm>
        </p:grpSpPr>
        <p:graphicFrame>
          <p:nvGraphicFramePr>
            <p:cNvPr id="9230" name="Object 21"/>
            <p:cNvGraphicFramePr>
              <a:graphicFrameLocks noChangeAspect="1"/>
            </p:cNvGraphicFramePr>
            <p:nvPr/>
          </p:nvGraphicFramePr>
          <p:xfrm>
            <a:off x="3347" y="2928"/>
            <a:ext cx="781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699120" imgH="228600" progId="Equation.3">
                    <p:embed/>
                  </p:oleObj>
                </mc:Choice>
                <mc:Fallback>
                  <p:oleObj name="Equation" r:id="rId15" imgW="699120" imgH="22860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2928"/>
                          <a:ext cx="781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1" name="Line 22"/>
            <p:cNvSpPr>
              <a:spLocks noChangeShapeType="1"/>
            </p:cNvSpPr>
            <p:nvPr/>
          </p:nvSpPr>
          <p:spPr bwMode="auto">
            <a:xfrm>
              <a:off x="3738" y="32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32" name="Object 23"/>
            <p:cNvGraphicFramePr>
              <a:graphicFrameLocks noChangeAspect="1"/>
            </p:cNvGraphicFramePr>
            <p:nvPr/>
          </p:nvGraphicFramePr>
          <p:xfrm>
            <a:off x="3409" y="3626"/>
            <a:ext cx="657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583920" imgH="177480" progId="Equation.3">
                    <p:embed/>
                  </p:oleObj>
                </mc:Choice>
                <mc:Fallback>
                  <p:oleObj name="Equation" r:id="rId17" imgW="583920" imgH="17748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9" y="3626"/>
                          <a:ext cx="657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992" name="Group 24"/>
          <p:cNvGrpSpPr>
            <a:grpSpLocks/>
          </p:cNvGrpSpPr>
          <p:nvPr/>
        </p:nvGrpSpPr>
        <p:grpSpPr bwMode="auto">
          <a:xfrm>
            <a:off x="7108825" y="5048250"/>
            <a:ext cx="1654175" cy="1406525"/>
            <a:chOff x="4478" y="2940"/>
            <a:chExt cx="1042" cy="886"/>
          </a:xfrm>
        </p:grpSpPr>
        <p:graphicFrame>
          <p:nvGraphicFramePr>
            <p:cNvPr id="9227" name="Object 25"/>
            <p:cNvGraphicFramePr>
              <a:graphicFrameLocks noChangeAspect="1"/>
            </p:cNvGraphicFramePr>
            <p:nvPr/>
          </p:nvGraphicFramePr>
          <p:xfrm>
            <a:off x="4478" y="2940"/>
            <a:ext cx="1042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940680" imgH="253800" progId="Equation.3">
                    <p:embed/>
                  </p:oleObj>
                </mc:Choice>
                <mc:Fallback>
                  <p:oleObj name="Equation" r:id="rId19" imgW="940680" imgH="2538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8" y="2940"/>
                          <a:ext cx="1042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8" name="Line 26"/>
            <p:cNvSpPr>
              <a:spLocks noChangeShapeType="1"/>
            </p:cNvSpPr>
            <p:nvPr/>
          </p:nvSpPr>
          <p:spPr bwMode="auto">
            <a:xfrm>
              <a:off x="4992" y="32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229" name="Object 27"/>
            <p:cNvGraphicFramePr>
              <a:graphicFrameLocks noChangeAspect="1"/>
            </p:cNvGraphicFramePr>
            <p:nvPr/>
          </p:nvGraphicFramePr>
          <p:xfrm>
            <a:off x="4615" y="3615"/>
            <a:ext cx="753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634680" imgH="177480" progId="Equation.3">
                    <p:embed/>
                  </p:oleObj>
                </mc:Choice>
                <mc:Fallback>
                  <p:oleObj name="Equation" r:id="rId21" imgW="634680" imgH="17748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5" y="3615"/>
                          <a:ext cx="753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Παράδειγμα Ομολόγου</a:t>
            </a:r>
            <a:endParaRPr lang="en-US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419600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Την 1</a:t>
            </a:r>
            <a:r>
              <a:rPr lang="el-GR" baseline="30000" dirty="0"/>
              <a:t>η</a:t>
            </a:r>
            <a:r>
              <a:rPr lang="el-GR" dirty="0"/>
              <a:t> Ιανουαρίου 2012, η απαιτούμενη απόδοση είναι </a:t>
            </a:r>
            <a:r>
              <a:rPr lang="en-US" dirty="0"/>
              <a:t>5%.</a:t>
            </a:r>
          </a:p>
          <a:p>
            <a:pPr marL="342900" indent="-342900" eaLnBrk="1" hangingPunct="1"/>
            <a:r>
              <a:rPr lang="el-GR" dirty="0"/>
              <a:t>Η τρέχουσα αξία είναι</a:t>
            </a:r>
            <a:r>
              <a:rPr lang="en-US" dirty="0"/>
              <a:t>:</a:t>
            </a:r>
          </a:p>
        </p:txBody>
      </p:sp>
      <p:graphicFrame>
        <p:nvGraphicFramePr>
          <p:cNvPr id="214044" name="Object 28"/>
          <p:cNvGraphicFramePr>
            <a:graphicFrameLocks noChangeAspect="1"/>
          </p:cNvGraphicFramePr>
          <p:nvPr/>
        </p:nvGraphicFramePr>
        <p:xfrm>
          <a:off x="609600" y="3429000"/>
          <a:ext cx="8170863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22160" imgH="596520" progId="Equation.3">
                  <p:embed/>
                </p:oleObj>
              </mc:Choice>
              <mc:Fallback>
                <p:oleObj name="Equation" r:id="rId3" imgW="4322160" imgH="5965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29000"/>
                        <a:ext cx="8170863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l-GR" sz="4000" dirty="0"/>
              <a:t>Παράδειγμα Ομολόγου</a:t>
            </a:r>
            <a:r>
              <a:rPr lang="en-US" sz="4000" dirty="0"/>
              <a:t>: </a:t>
            </a:r>
            <a:r>
              <a:rPr lang="el-GR" sz="4000" dirty="0"/>
              <a:t>Υπολογισμός</a:t>
            </a:r>
            <a:endParaRPr lang="en-US" sz="4000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14400" y="5303838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PMT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14400" y="3873500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I/Y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14400" y="6083300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FV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14400" y="4559300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PV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14400" y="3073400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914400" y="4559300"/>
            <a:ext cx="914400" cy="4699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50000">
                <a:srgbClr val="CC6600"/>
              </a:gs>
              <a:gs pos="100000">
                <a:srgbClr val="993300"/>
              </a:gs>
            </a:gsLst>
            <a:lin ang="5400000" scaled="1"/>
          </a:gra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PV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743200" y="5334000"/>
            <a:ext cx="2057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644A1A"/>
                </a:solidFill>
              </a:rPr>
              <a:t>31.875 =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743200" y="387350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644A1A"/>
                </a:solidFill>
              </a:rPr>
              <a:t>2.5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743200" y="6083300"/>
            <a:ext cx="914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644A1A"/>
                </a:solidFill>
              </a:rPr>
              <a:t>1,000</a:t>
            </a:r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2743200" y="4497388"/>
            <a:ext cx="2514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–</a:t>
            </a:r>
            <a:r>
              <a:rPr lang="en-US" sz="2400"/>
              <a:t> </a:t>
            </a:r>
            <a:r>
              <a:rPr lang="en-US" sz="2400">
                <a:solidFill>
                  <a:srgbClr val="FF0000"/>
                </a:solidFill>
              </a:rPr>
              <a:t>1,060.17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743200" y="3073400"/>
            <a:ext cx="914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644A1A"/>
                </a:solidFill>
              </a:rPr>
              <a:t>10</a:t>
            </a:r>
          </a:p>
        </p:txBody>
      </p:sp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4114800" y="5091113"/>
            <a:ext cx="2133600" cy="1004887"/>
            <a:chOff x="3552" y="2967"/>
            <a:chExt cx="1344" cy="633"/>
          </a:xfrm>
        </p:grpSpPr>
        <p:sp>
          <p:nvSpPr>
            <p:cNvPr id="11280" name="Text Box 15"/>
            <p:cNvSpPr txBox="1">
              <a:spLocks noChangeArrowheads="1"/>
            </p:cNvSpPr>
            <p:nvPr/>
          </p:nvSpPr>
          <p:spPr bwMode="auto">
            <a:xfrm>
              <a:off x="3552" y="2967"/>
              <a:ext cx="1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644A1A"/>
                  </a:solidFill>
                </a:rPr>
                <a:t>1,000</a:t>
              </a:r>
              <a:r>
                <a:rPr lang="en-US" sz="2400">
                  <a:solidFill>
                    <a:srgbClr val="644A1A"/>
                  </a:solidFill>
                  <a:cs typeface="Times New Roman" pitchFamily="18" charset="0"/>
                </a:rPr>
                <a:t>×0.06375</a:t>
              </a:r>
            </a:p>
          </p:txBody>
        </p:sp>
        <p:sp>
          <p:nvSpPr>
            <p:cNvPr id="11281" name="Text Box 16"/>
            <p:cNvSpPr txBox="1">
              <a:spLocks noChangeArrowheads="1"/>
            </p:cNvSpPr>
            <p:nvPr/>
          </p:nvSpPr>
          <p:spPr bwMode="auto">
            <a:xfrm>
              <a:off x="3696" y="3312"/>
              <a:ext cx="105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644A1A"/>
                  </a:solidFill>
                </a:rPr>
                <a:t>2</a:t>
              </a:r>
            </a:p>
          </p:txBody>
        </p:sp>
        <p:sp>
          <p:nvSpPr>
            <p:cNvPr id="11282" name="Line 17"/>
            <p:cNvSpPr>
              <a:spLocks noChangeShapeType="1"/>
            </p:cNvSpPr>
            <p:nvPr/>
          </p:nvSpPr>
          <p:spPr bwMode="auto">
            <a:xfrm flipV="1">
              <a:off x="3648" y="3312"/>
              <a:ext cx="1200" cy="0"/>
            </a:xfrm>
            <a:prstGeom prst="line">
              <a:avLst/>
            </a:prstGeom>
            <a:noFill/>
            <a:ln w="19050" cap="sq">
              <a:solidFill>
                <a:srgbClr val="6633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0" y="1828800"/>
            <a:ext cx="914400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671739"/>
              </a:buClr>
            </a:pPr>
            <a:r>
              <a:rPr lang="el-GR" sz="2400" dirty="0"/>
              <a:t>Βρείτε την παρούσα αξία </a:t>
            </a:r>
            <a:r>
              <a:rPr lang="en-US" sz="2400" dirty="0"/>
              <a:t>(</a:t>
            </a:r>
            <a:r>
              <a:rPr lang="el-GR" sz="2400" dirty="0"/>
              <a:t>την 1</a:t>
            </a:r>
            <a:r>
              <a:rPr lang="el-GR" sz="2400" baseline="30000" dirty="0"/>
              <a:t>η</a:t>
            </a:r>
            <a:r>
              <a:rPr lang="el-GR" sz="2400" dirty="0"/>
              <a:t> Ιανουαρίου</a:t>
            </a:r>
            <a:r>
              <a:rPr lang="en-US" sz="2400" dirty="0"/>
              <a:t> 2012), </a:t>
            </a:r>
            <a:r>
              <a:rPr lang="el-GR" sz="2400" dirty="0"/>
              <a:t>ενός ομολόγου με τοκομερίδιο</a:t>
            </a:r>
            <a:r>
              <a:rPr lang="en-US" sz="2400" dirty="0"/>
              <a:t> 6 3/8% </a:t>
            </a:r>
            <a:r>
              <a:rPr lang="el-GR" sz="2400" dirty="0"/>
              <a:t>με εξαμηνιαίες πληρωμές</a:t>
            </a:r>
            <a:r>
              <a:rPr lang="en-US" sz="2400" dirty="0"/>
              <a:t>, </a:t>
            </a:r>
            <a:r>
              <a:rPr lang="el-GR" sz="2400" dirty="0"/>
              <a:t>και ημερομηνία λήξης τον Δεκέμβριο του 2012 εάν η απόδοση στη λήξη (</a:t>
            </a:r>
            <a:r>
              <a:rPr lang="en-US" sz="2400" dirty="0" err="1"/>
              <a:t>YTM</a:t>
            </a:r>
            <a:r>
              <a:rPr lang="el-GR" sz="2400" dirty="0"/>
              <a:t>) είναι</a:t>
            </a:r>
            <a:r>
              <a:rPr lang="en-US" sz="2400" dirty="0"/>
              <a:t> 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181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0" grpId="0"/>
      <p:bldP spid="2181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7.0&quot;&gt;&lt;object type=&quot;1&quot; unique_id=&quot;10001&quot;&gt;&lt;object type=&quot;8&quot; unique_id=&quot;11819&quot;&gt;&lt;/object&gt;&lt;object type=&quot;2&quot; unique_id=&quot;11820&quot;&gt;&lt;object type=&quot;3&quot; unique_id=&quot;11821&quot;&gt;&lt;property id=&quot;20148&quot; value=&quot;5&quot;/&gt;&lt;property id=&quot;20300&quot; value=&quot;Slide 1&quot;/&gt;&lt;property id=&quot;20307&quot; value=&quot;328&quot;/&gt;&lt;/object&gt;&lt;object type=&quot;3&quot; unique_id=&quot;11822&quot;&gt;&lt;property id=&quot;20148&quot; value=&quot;5&quot;/&gt;&lt;property id=&quot;20300&quot; value=&quot;Slide 2 - &amp;quot;Key Concepts and Skills&amp;quot;&quot;/&gt;&lt;property id=&quot;20307&quot; value=&quot;329&quot;/&gt;&lt;/object&gt;&lt;object type=&quot;3&quot; unique_id=&quot;11823&quot;&gt;&lt;property id=&quot;20148&quot; value=&quot;5&quot;/&gt;&lt;property id=&quot;20300&quot; value=&quot;Slide 3 - &amp;quot;Chapter Outline&amp;quot;&quot;/&gt;&lt;property id=&quot;20307&quot; value=&quot;330&quot;/&gt;&lt;/object&gt;&lt;object type=&quot;3&quot; unique_id=&quot;11824&quot;&gt;&lt;property id=&quot;20148&quot; value=&quot;5&quot;/&gt;&lt;property id=&quot;20300&quot; value=&quot;Slide 4 - &amp;quot;8.1 Bonds and Bond Valuation&amp;quot;&quot;/&gt;&lt;property id=&quot;20307&quot; value=&quot;331&quot;/&gt;&lt;/object&gt;&lt;object type=&quot;3&quot; unique_id=&quot;11825&quot;&gt;&lt;property id=&quot;20148&quot; value=&quot;5&quot;/&gt;&lt;property id=&quot;20300&quot; value=&quot;Slide 5 - &amp;quot;Bond Valuation &amp;quot;&quot;/&gt;&lt;property id=&quot;20307&quot; value=&quot;332&quot;/&gt;&lt;/object&gt;&lt;object type=&quot;3&quot; unique_id=&quot;11826&quot;&gt;&lt;property id=&quot;20148&quot; value=&quot;5&quot;/&gt;&lt;property id=&quot;20300&quot; value=&quot;Slide 6 - &amp;quot;The Bond-Pricing Equation&amp;quot;&quot;/&gt;&lt;property id=&quot;20307&quot; value=&quot;333&quot;/&gt;&lt;/object&gt;&lt;object type=&quot;3&quot; unique_id=&quot;11827&quot;&gt;&lt;property id=&quot;20148&quot; value=&quot;5&quot;/&gt;&lt;property id=&quot;20300&quot; value=&quot;Slide 7 - &amp;quot;Bond Example&amp;quot;&quot;/&gt;&lt;property id=&quot;20307&quot; value=&quot;334&quot;/&gt;&lt;/object&gt;&lt;object type=&quot;3&quot; unique_id=&quot;11828&quot;&gt;&lt;property id=&quot;20148&quot; value=&quot;5&quot;/&gt;&lt;property id=&quot;20300&quot; value=&quot;Slide 8 - &amp;quot;Bond Example&amp;quot;&quot;/&gt;&lt;property id=&quot;20307&quot; value=&quot;335&quot;/&gt;&lt;/object&gt;&lt;object type=&quot;3&quot; unique_id=&quot;11829&quot;&gt;&lt;property id=&quot;20148&quot; value=&quot;5&quot;/&gt;&lt;property id=&quot;20300&quot; value=&quot;Slide 9 - &amp;quot;Bond Example: Calculator&amp;quot;&quot;/&gt;&lt;property id=&quot;20307&quot; value=&quot;337&quot;/&gt;&lt;/object&gt;&lt;object type=&quot;3&quot; unique_id=&quot;11830&quot;&gt;&lt;property id=&quot;20148&quot; value=&quot;5&quot;/&gt;&lt;property id=&quot;20300&quot; value=&quot;Slide 10 - &amp;quot;Bond Example&amp;quot;&quot;/&gt;&lt;property id=&quot;20307&quot; value=&quot;336&quot;/&gt;&lt;/object&gt;&lt;object type=&quot;3&quot; unique_id=&quot;11831&quot;&gt;&lt;property id=&quot;20148&quot; value=&quot;5&quot;/&gt;&lt;property id=&quot;20300&quot; value=&quot;Slide 11 - &amp;quot;YTM and Bond Value&amp;quot;&quot;/&gt;&lt;property id=&quot;20307&quot; value=&quot;338&quot;/&gt;&lt;/object&gt;&lt;object type=&quot;3&quot; unique_id=&quot;11832&quot;&gt;&lt;property id=&quot;20148&quot; value=&quot;5&quot;/&gt;&lt;property id=&quot;20300&quot; value=&quot;Slide 12 - &amp;quot;Bond Concepts&amp;quot;&quot;/&gt;&lt;property id=&quot;20307&quot; value=&quot;339&quot;/&gt;&lt;/object&gt;&lt;object type=&quot;3&quot; unique_id=&quot;11833&quot;&gt;&lt;property id=&quot;20148&quot; value=&quot;5&quot;/&gt;&lt;property id=&quot;20300&quot; value=&quot;Slide 13 - &amp;quot;Interest Rate Risk&amp;quot;&quot;/&gt;&lt;property id=&quot;20307&quot; value=&quot;340&quot;/&gt;&lt;/object&gt;&lt;object type=&quot;3&quot; unique_id=&quot;11834&quot;&gt;&lt;property id=&quot;20148&quot; value=&quot;5&quot;/&gt;&lt;property id=&quot;20300&quot; value=&quot;Slide 14 - &amp;quot;Maturity and Bond Price Volatility&amp;quot;&quot;/&gt;&lt;property id=&quot;20307&quot; value=&quot;341&quot;/&gt;&lt;/object&gt;&lt;object type=&quot;3&quot; unique_id=&quot;11835&quot;&gt;&lt;property id=&quot;20148&quot; value=&quot;5&quot;/&gt;&lt;property id=&quot;20300&quot; value=&quot;Slide 15 - &amp;quot;Coupon Rates and Bond Prices&amp;quot;&quot;/&gt;&lt;property id=&quot;20307&quot; value=&quot;342&quot;/&gt;&lt;/object&gt;&lt;object type=&quot;3&quot; unique_id=&quot;11836&quot;&gt;&lt;property id=&quot;20148&quot; value=&quot;5&quot;/&gt;&lt;property id=&quot;20300&quot; value=&quot;Slide 16 - &amp;quot;Computing Yield to Maturity&amp;quot;&quot;/&gt;&lt;property id=&quot;20307&quot; value=&quot;343&quot;/&gt;&lt;/object&gt;&lt;object type=&quot;3&quot; unique_id=&quot;11837&quot;&gt;&lt;property id=&quot;20148&quot; value=&quot;5&quot;/&gt;&lt;property id=&quot;20300&quot; value=&quot;Slide 17 - &amp;quot;YTM with Annual Coupons&amp;quot;&quot;/&gt;&lt;property id=&quot;20307&quot; value=&quot;344&quot;/&gt;&lt;/object&gt;&lt;object type=&quot;3&quot; unique_id=&quot;11838&quot;&gt;&lt;property id=&quot;20148&quot; value=&quot;5&quot;/&gt;&lt;property id=&quot;20300&quot; value=&quot;Slide 18 - &amp;quot;YTM with Semiannual Coupons&amp;quot;&quot;/&gt;&lt;property id=&quot;20307&quot; value=&quot;345&quot;/&gt;&lt;/object&gt;&lt;object type=&quot;3&quot; unique_id=&quot;11839&quot;&gt;&lt;property id=&quot;20148&quot; value=&quot;5&quot;/&gt;&lt;property id=&quot;20300&quot; value=&quot;Slide 19 - &amp;quot;Current Yield vs. Yield to Maturity&amp;quot;&quot;/&gt;&lt;property id=&quot;20307&quot; value=&quot;346&quot;/&gt;&lt;/object&gt;&lt;object type=&quot;3&quot; unique_id=&quot;11840&quot;&gt;&lt;property id=&quot;20148&quot; value=&quot;5&quot;/&gt;&lt;property id=&quot;20300&quot; value=&quot;Slide 20 - &amp;quot;Bond Pricing Theorems&amp;quot;&quot;/&gt;&lt;property id=&quot;20307&quot; value=&quot;347&quot;/&gt;&lt;/object&gt;&lt;object type=&quot;3&quot; unique_id=&quot;11841&quot;&gt;&lt;property id=&quot;20148&quot; value=&quot;5&quot;/&gt;&lt;property id=&quot;20300&quot; value=&quot;Slide 21 - &amp;quot;Zero Coupon Bonds&amp;quot;&quot;/&gt;&lt;property id=&quot;20307&quot; value=&quot;375&quot;/&gt;&lt;/object&gt;&lt;object type=&quot;3&quot; unique_id=&quot;11842&quot;&gt;&lt;property id=&quot;20148&quot; value=&quot;5&quot;/&gt;&lt;property id=&quot;20300&quot; value=&quot;Slide 22 - &amp;quot;Pure Discount Bonds&amp;quot;&quot;/&gt;&lt;property id=&quot;20307&quot; value=&quot;376&quot;/&gt;&lt;/object&gt;&lt;object type=&quot;3&quot; unique_id=&quot;11843&quot;&gt;&lt;property id=&quot;20148&quot; value=&quot;5&quot;/&gt;&lt;property id=&quot;20300&quot; value=&quot;Slide 23 - &amp;quot;Pure Discount Bonds: Example&amp;quot;&quot;/&gt;&lt;property id=&quot;20307&quot; value=&quot;377&quot;/&gt;&lt;/object&gt;&lt;object type=&quot;3&quot; unique_id=&quot;11844&quot;&gt;&lt;property id=&quot;20148&quot; value=&quot;5&quot;/&gt;&lt;property id=&quot;20300&quot; value=&quot;Slide 24 - &amp;quot;Bond Pricing with a Spreadsheet&amp;quot;&quot;/&gt;&lt;property id=&quot;20307&quot; value=&quot;348&quot;/&gt;&lt;/object&gt;&lt;object type=&quot;3&quot; unique_id=&quot;11845&quot;&gt;&lt;property id=&quot;20148&quot; value=&quot;5&quot;/&gt;&lt;property id=&quot;20300&quot; value=&quot;Slide 25 - &amp;quot;8.2 Government Bonds&amp;quot;&quot;/&gt;&lt;property id=&quot;20307&quot; value=&quot;355&quot;/&gt;&lt;/object&gt;&lt;object type=&quot;3&quot; unique_id=&quot;11846&quot;&gt;&lt;property id=&quot;20148&quot; value=&quot;5&quot;/&gt;&lt;property id=&quot;20300&quot; value=&quot;Slide 26 - &amp;quot;After-tax Yields&amp;quot;&quot;/&gt;&lt;property id=&quot;20307&quot; value=&quot;356&quot;/&gt;&lt;/object&gt;&lt;object type=&quot;3&quot; unique_id=&quot;11847&quot;&gt;&lt;property id=&quot;20148&quot; value=&quot;5&quot;/&gt;&lt;property id=&quot;20300&quot; value=&quot;Slide 27 - &amp;quot;Corporate Bonds&amp;quot;&quot;/&gt;&lt;property id=&quot;20307&quot; value=&quot;378&quot;/&gt;&lt;/object&gt;&lt;object type=&quot;3&quot; unique_id=&quot;11848&quot;&gt;&lt;property id=&quot;20148&quot; value=&quot;5&quot;/&gt;&lt;property id=&quot;20300&quot; value=&quot;Slide 28 - &amp;quot;Bond Ratings – Investment Quality&amp;quot;&quot;/&gt;&lt;property id=&quot;20307&quot; value=&quot;353&quot;/&gt;&lt;/object&gt;&lt;object type=&quot;3&quot; unique_id=&quot;11849&quot;&gt;&lt;property id=&quot;20148&quot; value=&quot;5&quot;/&gt;&lt;property id=&quot;20300&quot; value=&quot;Slide 29 - &amp;quot;Bond Ratings - Speculative&amp;quot;&quot;/&gt;&lt;property id=&quot;20307&quot; value=&quot;354&quot;/&gt;&lt;/object&gt;&lt;object type=&quot;3&quot; unique_id=&quot;11850&quot;&gt;&lt;property id=&quot;20148&quot; value=&quot;5&quot;/&gt;&lt;property id=&quot;20300&quot; value=&quot;Slide 30 - &amp;quot;8.3 Bond Markets&amp;quot;&quot;/&gt;&lt;property id=&quot;20307&quot; value=&quot;362&quot;/&gt;&lt;/object&gt;&lt;object type=&quot;3&quot; unique_id=&quot;11851&quot;&gt;&lt;property id=&quot;20148&quot; value=&quot;5&quot;/&gt;&lt;property id=&quot;20300&quot; value=&quot;Slide 31 - &amp;quot;Treasury Quotations&amp;quot;&quot;/&gt;&lt;property id=&quot;20307&quot; value=&quot;364&quot;/&gt;&lt;/object&gt;&lt;object type=&quot;3&quot; unique_id=&quot;11852&quot;&gt;&lt;property id=&quot;20148&quot; value=&quot;5&quot;/&gt;&lt;property id=&quot;20300&quot; value=&quot;Slide 32 - &amp;quot;Clean versus Dirty Prices&amp;quot;&quot;/&gt;&lt;property id=&quot;20307&quot; value=&quot;365&quot;/&gt;&lt;/object&gt;&lt;object type=&quot;3&quot; unique_id=&quot;11853&quot;&gt;&lt;property id=&quot;20148&quot; value=&quot;5&quot;/&gt;&lt;property id=&quot;20300&quot; value=&quot;Slide 33 - &amp;quot;8.4 Inflation and Interest Rates&amp;quot;&quot;/&gt;&lt;property id=&quot;20307&quot; value=&quot;366&quot;/&gt;&lt;/object&gt;&lt;object type=&quot;3&quot; unique_id=&quot;11854&quot;&gt;&lt;property id=&quot;20148&quot; value=&quot;5&quot;/&gt;&lt;property id=&quot;20300&quot; value=&quot;Slide 34 - &amp;quot;Real versus Nominal Rates&amp;quot;&quot;/&gt;&lt;property id=&quot;20307&quot; value=&quot;367&quot;/&gt;&lt;/object&gt;&lt;object type=&quot;3&quot; unique_id=&quot;11855&quot;&gt;&lt;property id=&quot;20148&quot; value=&quot;5&quot;/&gt;&lt;property id=&quot;20300&quot; value=&quot;Slide 35 - &amp;quot;Inflation-Linked Bonds&amp;quot;&quot;/&gt;&lt;property id=&quot;20307&quot; value=&quot;379&quot;/&gt;&lt;/object&gt;&lt;object type=&quot;3&quot; unique_id=&quot;11856&quot;&gt;&lt;property id=&quot;20148&quot; value=&quot;5&quot;/&gt;&lt;property id=&quot;20300&quot; value=&quot;Slide 36 - &amp;quot;The Fisher Effect: Example&amp;quot;&quot;/&gt;&lt;property id=&quot;20307&quot; value=&quot;368&quot;/&gt;&lt;/object&gt;&lt;object type=&quot;3&quot; unique_id=&quot;11857&quot;&gt;&lt;property id=&quot;20148&quot; value=&quot;5&quot;/&gt;&lt;property id=&quot;20300&quot; value=&quot;Slide 37 - &amp;quot;8.5 Determinants of Bond Yields&amp;quot;&quot;/&gt;&lt;property id=&quot;20307&quot; value=&quot;369&quot;/&gt;&lt;/object&gt;&lt;object type=&quot;3&quot; unique_id=&quot;11858&quot;&gt;&lt;property id=&quot;20148&quot; value=&quot;5&quot;/&gt;&lt;property id=&quot;20300&quot; value=&quot;Slide 38 - &amp;quot;Factors Affecting Required Return&amp;quot;&quot;/&gt;&lt;property id=&quot;20307&quot; value=&quot;373&quot;/&gt;&lt;/object&gt;&lt;object type=&quot;3&quot; unique_id=&quot;11859&quot;&gt;&lt;property id=&quot;20148&quot; value=&quot;5&quot;/&gt;&lt;property id=&quot;20300&quot; value=&quot;Slide 39 - &amp;quot;Quick Quiz&amp;quot;&quot;/&gt;&lt;property id=&quot;20307&quot; value=&quot;3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drant">
  <a:themeElements>
    <a:clrScheme name="Quadrant 3">
      <a:dk1>
        <a:srgbClr val="618052"/>
      </a:dk1>
      <a:lt1>
        <a:srgbClr val="FFFFE3"/>
      </a:lt1>
      <a:dk2>
        <a:srgbClr val="162E36"/>
      </a:dk2>
      <a:lt2>
        <a:srgbClr val="FFFFFF"/>
      </a:lt2>
      <a:accent1>
        <a:srgbClr val="336699"/>
      </a:accent1>
      <a:accent2>
        <a:srgbClr val="69888B"/>
      </a:accent2>
      <a:accent3>
        <a:srgbClr val="ABADAE"/>
      </a:accent3>
      <a:accent4>
        <a:srgbClr val="DADAC2"/>
      </a:accent4>
      <a:accent5>
        <a:srgbClr val="ADB8CA"/>
      </a:accent5>
      <a:accent6>
        <a:srgbClr val="5E7B7D"/>
      </a:accent6>
      <a:hlink>
        <a:srgbClr val="FFCC00"/>
      </a:hlink>
      <a:folHlink>
        <a:srgbClr val="FFFFCC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3087</TotalTime>
  <Words>2286</Words>
  <Application>Microsoft Office PowerPoint</Application>
  <PresentationFormat>On-screen Show (4:3)</PresentationFormat>
  <Paragraphs>281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Book Antiqua</vt:lpstr>
      <vt:lpstr>Monotype Corsiva</vt:lpstr>
      <vt:lpstr>Symbol</vt:lpstr>
      <vt:lpstr>Times New Roman</vt:lpstr>
      <vt:lpstr>Wingdings</vt:lpstr>
      <vt:lpstr>Quadrant</vt:lpstr>
      <vt:lpstr>Εξίσωση</vt:lpstr>
      <vt:lpstr>Equation</vt:lpstr>
      <vt:lpstr>PowerPoint Presentation</vt:lpstr>
      <vt:lpstr>Περιεχόμενο Ενότητας</vt:lpstr>
      <vt:lpstr>Επισκόπηση Κεφαλαίου</vt:lpstr>
      <vt:lpstr>Ομόλογα και Αποτίμηση Ομολόγων</vt:lpstr>
      <vt:lpstr>Αποτίμηση Ομολόγων</vt:lpstr>
      <vt:lpstr>Η Εξίσωση Αποτίμησης Ομολόγου</vt:lpstr>
      <vt:lpstr>Παράδειγμα Ομολόγου</vt:lpstr>
      <vt:lpstr>Παράδειγμα Ομολόγου</vt:lpstr>
      <vt:lpstr>Παράδειγμα Ομολόγου: Υπολογισμός</vt:lpstr>
      <vt:lpstr>Παράδειγμα Ομολόγου</vt:lpstr>
      <vt:lpstr>YTM και Αξία Ομολόγου</vt:lpstr>
      <vt:lpstr>Έννοιες Ομολόγου</vt:lpstr>
      <vt:lpstr>Κίνδυνος Επιτοκίου</vt:lpstr>
      <vt:lpstr>Λήξη και Μεταβλητότητα Τιμής Ομολόγου</vt:lpstr>
      <vt:lpstr>Επιτόκια Τοκομεριδίου και Τιμές Ομολόγων</vt:lpstr>
      <vt:lpstr>Υπολογίζοντας την Απόδοση στη Λήξη</vt:lpstr>
      <vt:lpstr>YTM με Ετήσια Τοκομερίδια</vt:lpstr>
      <vt:lpstr>YTM με Εξαμηνιαία Τοκομερίδια</vt:lpstr>
      <vt:lpstr>Τρέχουσα Απόδοση έναντι Απόδοσης στη Λήξη</vt:lpstr>
      <vt:lpstr>Θεωρίες Αποτίμησης Ομολόγων</vt:lpstr>
      <vt:lpstr>Ομόλογα Μηδενικού Τοκομεριδίου</vt:lpstr>
      <vt:lpstr>Καθαρά Προεξοφλητικά Ομόλογα</vt:lpstr>
      <vt:lpstr>Προεξοφλητικά Ομόλογα: Παράδειγμα</vt:lpstr>
      <vt:lpstr>Κρατικά Ομόλογα</vt:lpstr>
      <vt:lpstr>Αποδόσεις Μετά Φόρων</vt:lpstr>
      <vt:lpstr>Εταιρικά Ομόλογα</vt:lpstr>
      <vt:lpstr>Αξιολογήσεις Ομολόγων Επενδυτικής Ποιότητας</vt:lpstr>
      <vt:lpstr>Αξιολογήσεις Ομολόγων - Κερδοσκοπικά</vt:lpstr>
      <vt:lpstr>8.3 Αγορές Ομολόγων</vt:lpstr>
      <vt:lpstr>Καθαρή έναντι Μικτής Τιμής </vt:lpstr>
      <vt:lpstr>Πληθωρισμός και Επιτόκια</vt:lpstr>
      <vt:lpstr>Πραγματικά έναντι Ονομαστικών Επιτοκίων </vt:lpstr>
      <vt:lpstr>Ομόλογα Συνδεδεμένα με τον Πληθωρισμό</vt:lpstr>
      <vt:lpstr>Το Αποτέλεσμα του Fisher: Παράδειγμα</vt:lpstr>
      <vt:lpstr>Προσδιοριστικοί Παράγοντες των Αποδόσεων των Ομολόγων</vt:lpstr>
      <vt:lpstr>Παράγοντες που Επηρεάζουν την Απαιτούμενη Απόδοση</vt:lpstr>
    </vt:vector>
  </TitlesOfParts>
  <Company>Irwin/ McGraw-Hill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Accounting Statements and Cash Flow</dc:subject>
  <dc:creator>John Stansfield</dc:creator>
  <cp:lastModifiedBy>Mary Tantoula</cp:lastModifiedBy>
  <cp:revision>131</cp:revision>
  <dcterms:created xsi:type="dcterms:W3CDTF">2001-03-01T05:50:14Z</dcterms:created>
  <dcterms:modified xsi:type="dcterms:W3CDTF">2024-03-25T10:06:16Z</dcterms:modified>
</cp:coreProperties>
</file>