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63" r:id="rId4"/>
    <p:sldId id="296" r:id="rId5"/>
    <p:sldId id="297" r:id="rId6"/>
    <p:sldId id="298" r:id="rId7"/>
    <p:sldId id="293" r:id="rId8"/>
    <p:sldId id="294" r:id="rId9"/>
    <p:sldId id="295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oannis Konstantinou" initials="IK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00" autoAdjust="0"/>
    <p:restoredTop sz="74783" autoAdjust="0"/>
  </p:normalViewPr>
  <p:slideViewPr>
    <p:cSldViewPr>
      <p:cViewPr varScale="1">
        <p:scale>
          <a:sx n="54" d="100"/>
          <a:sy n="54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9297-A9A2-4888-8AD9-00B9AD6536C0}" type="datetimeFigureOut">
              <a:rPr lang="el-GR" smtClean="0"/>
              <a:pPr/>
              <a:t>30/1/2014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B9D10-BF33-442C-9141-06E9888A6A4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8458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Reinforcement learning </a:t>
            </a:r>
          </a:p>
          <a:p>
            <a:r>
              <a:rPr lang="en-US" dirty="0" err="1" smtClean="0"/>
              <a:t>Markovian</a:t>
            </a:r>
            <a:r>
              <a:rPr lang="en-US" dirty="0" smtClean="0"/>
              <a:t> property</a:t>
            </a:r>
            <a:r>
              <a:rPr lang="en-US" baseline="0" dirty="0" smtClean="0"/>
              <a:t> holds: </a:t>
            </a:r>
            <a:r>
              <a:rPr lang="en-US" baseline="0" dirty="0" err="1" smtClean="0"/>
              <a:t>memorless</a:t>
            </a:r>
            <a:r>
              <a:rPr lang="en-US" baseline="0" dirty="0" smtClean="0"/>
              <a:t>, depends only on the current state. </a:t>
            </a:r>
          </a:p>
          <a:p>
            <a:r>
              <a:rPr lang="en-US" b="1" baseline="0" dirty="0" err="1" smtClean="0"/>
              <a:t>MDP</a:t>
            </a:r>
            <a:r>
              <a:rPr lang="en-US" b="1" baseline="0" dirty="0" smtClean="0"/>
              <a:t> is defined by the </a:t>
            </a:r>
            <a:r>
              <a:rPr lang="en-US" b="1" baseline="0" dirty="0" err="1" smtClean="0"/>
              <a:t>tuple</a:t>
            </a:r>
            <a:endParaRPr lang="en-US" b="1" baseline="0" dirty="0" smtClean="0"/>
          </a:p>
          <a:p>
            <a:r>
              <a:rPr lang="en-US" baseline="0" dirty="0" smtClean="0"/>
              <a:t>V() </a:t>
            </a:r>
            <a:r>
              <a:rPr lang="en-US" b="1" baseline="0" dirty="0" smtClean="0"/>
              <a:t>Expected sum of rewards when starting at s.</a:t>
            </a:r>
            <a:endParaRPr lang="en-US" b="1" dirty="0" smtClean="0"/>
          </a:p>
          <a:p>
            <a:r>
              <a:rPr lang="en-US" dirty="0" smtClean="0"/>
              <a:t>S: set of states.</a:t>
            </a:r>
            <a:r>
              <a:rPr lang="en-US" baseline="0" dirty="0" smtClean="0"/>
              <a:t> Can be any info that characterizes a specific system status. In our analysis the state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represents a cluster of size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A: set of actions. Available are add, remove or do nothing. May be narrowed by allowing only specific transitions, 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, add_2, add_4, rem_2 rem_4</a:t>
            </a:r>
          </a:p>
          <a:p>
            <a:r>
              <a:rPr lang="en-US" baseline="0" dirty="0" smtClean="0"/>
              <a:t>p: transition probability to move from state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to state j given that action a has been taken. In our analysis we consider p equals 1 when the action is permissible, and 0 otherwise. Can be generalized to support partially successful operation</a:t>
            </a:r>
          </a:p>
          <a:p>
            <a:r>
              <a:rPr lang="el-GR" baseline="0" dirty="0" smtClean="0"/>
              <a:t>γ </a:t>
            </a:r>
            <a:r>
              <a:rPr lang="en-US" baseline="0" dirty="0" smtClean="0"/>
              <a:t>: discount factor [0,1] </a:t>
            </a:r>
          </a:p>
          <a:p>
            <a:r>
              <a:rPr lang="en-US" baseline="0" dirty="0" smtClean="0"/>
              <a:t>R : reward function to move from state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to state j </a:t>
            </a:r>
            <a:r>
              <a:rPr lang="en-US" baseline="0" smtClean="0"/>
              <a:t>taking action a. </a:t>
            </a:r>
            <a:r>
              <a:rPr lang="en-US" baseline="0" dirty="0" smtClean="0"/>
              <a:t>a numerical level of goodness of being at state s.</a:t>
            </a:r>
          </a:p>
          <a:p>
            <a:r>
              <a:rPr lang="en-US" baseline="0" dirty="0" smtClean="0"/>
              <a:t>V*: optimal value function</a:t>
            </a:r>
          </a:p>
          <a:p>
            <a:r>
              <a:rPr lang="en-US" baseline="0" dirty="0" smtClean="0"/>
              <a:t>Need measurable and verifiable quantities. For instance, a high throughput can be profitable, whereas query latency that violates SLAs or the cost of VMs is costly. </a:t>
            </a:r>
          </a:p>
          <a:p>
            <a:r>
              <a:rPr lang="en-US" baseline="0" dirty="0" smtClean="0"/>
              <a:t>For finite </a:t>
            </a:r>
            <a:r>
              <a:rPr lang="en-US" baseline="0" dirty="0" err="1" smtClean="0"/>
              <a:t>mdps</a:t>
            </a:r>
            <a:r>
              <a:rPr lang="en-US" baseline="0" dirty="0" smtClean="0"/>
              <a:t>, optimal solution is calculated by solving the bellman’s equation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B9D10-BF33-442C-9141-06E9888A6A46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graphs</a:t>
            </a:r>
            <a:r>
              <a:rPr lang="en-US" baseline="0" dirty="0" smtClean="0"/>
              <a:t> represent three 2-d datasets, one for each cluster size. V1, v2 and </a:t>
            </a:r>
            <a:r>
              <a:rPr lang="en-US" baseline="0" dirty="0" err="1" smtClean="0"/>
              <a:t>Vc</a:t>
            </a:r>
            <a:r>
              <a:rPr lang="en-US" baseline="0" dirty="0" smtClean="0"/>
              <a:t> (current size) with v1&lt;</a:t>
            </a:r>
            <a:r>
              <a:rPr lang="en-US" baseline="0" dirty="0" err="1" smtClean="0"/>
              <a:t>vc</a:t>
            </a:r>
            <a:r>
              <a:rPr lang="en-US" baseline="0" dirty="0" smtClean="0"/>
              <a:t>&lt;v2</a:t>
            </a:r>
          </a:p>
          <a:p>
            <a:r>
              <a:rPr lang="en-US" baseline="0" dirty="0" smtClean="0"/>
              <a:t>Latency driven policy</a:t>
            </a:r>
          </a:p>
          <a:p>
            <a:r>
              <a:rPr lang="en-US" baseline="0" dirty="0" smtClean="0"/>
              <a:t>Data points collected so-far represented with an x</a:t>
            </a:r>
          </a:p>
          <a:p>
            <a:r>
              <a:rPr lang="en-US" baseline="0" dirty="0" smtClean="0"/>
              <a:t>Blue x shows the most recent measurement (current system state)</a:t>
            </a:r>
          </a:p>
          <a:p>
            <a:r>
              <a:rPr lang="en-US" baseline="0" dirty="0" smtClean="0"/>
              <a:t>Cluster data points between gray areas and elect representative points over p datasets: p number of transitions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B9D10-BF33-442C-9141-06E9888A6A46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429000"/>
            <a:ext cx="8458200" cy="14992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48250"/>
            <a:ext cx="8458200" cy="6667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381000" y="3429000"/>
            <a:ext cx="228600" cy="15087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3810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73152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73152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Straight Connector 27"/>
          <p:cNvSpPr>
            <a:spLocks noChangeShapeType="1"/>
          </p:cNvSpPr>
          <p:nvPr userDrawn="1"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73152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73152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73152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73152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73152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56350"/>
            <a:ext cx="73152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Automated, Elastic Resource Provisioning for NoSQL Clusters Using TIRAMOLA - I. Konstantinou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001000" y="6356350"/>
            <a:ext cx="1066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14/05/2013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381000" y="6356350"/>
            <a:ext cx="457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193333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ate Placeholder 13"/>
          <p:cNvSpPr txBox="1">
            <a:spLocks/>
          </p:cNvSpPr>
          <p:nvPr userDrawn="1"/>
        </p:nvSpPr>
        <p:spPr>
          <a:xfrm>
            <a:off x="8001000" y="6356350"/>
            <a:ext cx="1066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14/05/2013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6356350"/>
            <a:ext cx="731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Automated, Elastic Resource Provisioning for </a:t>
            </a:r>
            <a:r>
              <a:rPr lang="en-US" dirty="0" err="1" smtClean="0"/>
              <a:t>NoSQL</a:t>
            </a:r>
            <a:r>
              <a:rPr lang="en-US" dirty="0" smtClean="0"/>
              <a:t> Clusters Using TIRAMOLA - I. </a:t>
            </a:r>
            <a:r>
              <a:rPr lang="en-US" dirty="0" err="1" smtClean="0"/>
              <a:t>Konstantinou</a:t>
            </a:r>
            <a:endParaRPr lang="en-US" dirty="0"/>
          </a:p>
        </p:txBody>
      </p:sp>
      <p:sp>
        <p:nvSpPr>
          <p:cNvPr id="16" name="Straight Connector 27"/>
          <p:cNvSpPr>
            <a:spLocks noChangeShapeType="1"/>
          </p:cNvSpPr>
          <p:nvPr userDrawn="1"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iramola.googlecode.com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05200"/>
            <a:ext cx="8153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TIRAMOLA for RAPID Elasticity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105400"/>
            <a:ext cx="7620000" cy="685800"/>
          </a:xfrm>
        </p:spPr>
        <p:txBody>
          <a:bodyPr>
            <a:noAutofit/>
          </a:bodyPr>
          <a:lstStyle/>
          <a:p>
            <a:pPr algn="just"/>
            <a:r>
              <a:rPr lang="en-US" sz="1600" dirty="0" err="1" smtClean="0"/>
              <a:t>D.Tsoumakos</a:t>
            </a:r>
            <a:r>
              <a:rPr lang="en-US" sz="1600" dirty="0" smtClean="0"/>
              <a:t>, </a:t>
            </a:r>
            <a:r>
              <a:rPr lang="en-US" sz="1600" dirty="0" smtClean="0"/>
              <a:t>I. </a:t>
            </a:r>
            <a:r>
              <a:rPr lang="en-US" sz="1600" smtClean="0"/>
              <a:t>Konstantinou, </a:t>
            </a:r>
            <a:r>
              <a:rPr lang="en-US" sz="1600" smtClean="0"/>
              <a:t>S.Sioutas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10 - Ορθογώνιο"/>
          <p:cNvSpPr/>
          <p:nvPr/>
        </p:nvSpPr>
        <p:spPr>
          <a:xfrm flipH="1">
            <a:off x="2514600" y="152400"/>
            <a:ext cx="50074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2700000" scaled="0"/>
                  <a:tileRect/>
                </a:gradFill>
                <a:effectLst/>
              </a:rPr>
              <a:t>?</a:t>
            </a:r>
            <a:endParaRPr lang="el-GR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000000"/>
                  </a:gs>
                  <a:gs pos="39999">
                    <a:srgbClr val="0A128C"/>
                  </a:gs>
                  <a:gs pos="70000">
                    <a:srgbClr val="181CC7"/>
                  </a:gs>
                  <a:gs pos="88000">
                    <a:srgbClr val="7005D4"/>
                  </a:gs>
                  <a:gs pos="100000">
                    <a:srgbClr val="8C3D91"/>
                  </a:gs>
                </a:gsLst>
                <a:lin ang="2700000" scaled="0"/>
                <a:tileRect/>
              </a:gradFill>
              <a:effectLst/>
            </a:endParaRPr>
          </a:p>
        </p:txBody>
      </p:sp>
      <p:pic>
        <p:nvPicPr>
          <p:cNvPr id="15" name="Picture 2" descr="http://1.bp.blogspot.com/_5r844oP8AtE/TG2bGmUr4UI/AAAAAAAAAJo/JXa7OgM_peI/s1600/tiramo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7515" y="2819400"/>
            <a:ext cx="2280285" cy="3429000"/>
          </a:xfrm>
          <a:prstGeom prst="rect">
            <a:avLst/>
          </a:prstGeom>
          <a:noFill/>
        </p:spPr>
      </p:pic>
      <p:sp>
        <p:nvSpPr>
          <p:cNvPr id="16" name="5 - Θέση περιεχομένου"/>
          <p:cNvSpPr txBox="1">
            <a:spLocks/>
          </p:cNvSpPr>
          <p:nvPr/>
        </p:nvSpPr>
        <p:spPr>
          <a:xfrm>
            <a:off x="457200" y="1219200"/>
            <a:ext cx="6705600" cy="4937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sz="2400" b="1" dirty="0" smtClean="0"/>
              <a:t>“TIRAMOLA: Elastic </a:t>
            </a:r>
            <a:r>
              <a:rPr lang="en-US" sz="2400" b="1" dirty="0" err="1" smtClean="0"/>
              <a:t>NoSQL</a:t>
            </a:r>
            <a:r>
              <a:rPr lang="en-US" sz="2400" b="1" dirty="0" smtClean="0"/>
              <a:t> Provisioning through A Cloud Management Platform”</a:t>
            </a:r>
            <a:r>
              <a:rPr lang="en-US" sz="2400" dirty="0" smtClean="0"/>
              <a:t> – ACM </a:t>
            </a:r>
            <a:r>
              <a:rPr lang="en-US" sz="2400" i="1" dirty="0" smtClean="0"/>
              <a:t>SIGMOD 2012(Demo Track) &amp;&amp; ACM/IEEE CCGRID 2013 (Best Paper Award)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tiramola.googlecode.com</a:t>
            </a:r>
            <a:r>
              <a:rPr lang="en-US" sz="2400" dirty="0" smtClean="0"/>
              <a:t> </a:t>
            </a:r>
            <a:endParaRPr lang="en-US" sz="2400" dirty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endParaRPr kumimoji="0" lang="el-GR" sz="24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 – the story(1)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‘Big-data’ opts for highly scalable distributed solutions</a:t>
            </a:r>
          </a:p>
          <a:p>
            <a:pPr lvl="1"/>
            <a:r>
              <a:rPr lang="en-US" dirty="0" smtClean="0"/>
              <a:t>(Web) analytics, science, business</a:t>
            </a:r>
          </a:p>
          <a:p>
            <a:pPr lvl="1"/>
            <a:r>
              <a:rPr lang="en-US" dirty="0" smtClean="0"/>
              <a:t>Store + analyze everything, no matter the size</a:t>
            </a:r>
          </a:p>
          <a:p>
            <a:pPr lvl="1"/>
            <a:r>
              <a:rPr lang="en-US" dirty="0" smtClean="0"/>
              <a:t>Traditional databases not up to the task</a:t>
            </a:r>
          </a:p>
          <a:p>
            <a:r>
              <a:rPr lang="en-US" dirty="0" smtClean="0"/>
              <a:t>Applications suffer from highly variable and unpredictable workloads</a:t>
            </a:r>
          </a:p>
          <a:p>
            <a:pPr lvl="1"/>
            <a:r>
              <a:rPr lang="en-US" dirty="0" smtClean="0"/>
              <a:t>Social networks, internet gaming, web sites, etc</a:t>
            </a:r>
          </a:p>
          <a:p>
            <a:pPr lvl="1"/>
            <a:r>
              <a:rPr lang="en-US" dirty="0" smtClean="0"/>
              <a:t>Over-provisioning is costly, under-provisioning leads to outages and SLAs VIOLATIONS!!!</a:t>
            </a:r>
          </a:p>
          <a:p>
            <a:r>
              <a:rPr lang="en-US" dirty="0" smtClean="0"/>
              <a:t>Cloud computing can help!!!!</a:t>
            </a:r>
          </a:p>
          <a:p>
            <a:pPr lvl="1"/>
            <a:r>
              <a:rPr lang="en-US" dirty="0" smtClean="0"/>
              <a:t>Elastic, pay-as-you go resource provisioning</a:t>
            </a:r>
          </a:p>
          <a:p>
            <a:pPr lvl="1"/>
            <a:r>
              <a:rPr lang="en-US" dirty="0" smtClean="0"/>
              <a:t>Suitable for distributed scalable applications</a:t>
            </a:r>
          </a:p>
          <a:p>
            <a:pPr lvl="1"/>
            <a:r>
              <a:rPr lang="en-US" b="1" i="1" dirty="0" smtClean="0"/>
              <a:t>Can we take advantage of elasticity in an </a:t>
            </a:r>
          </a:p>
          <a:p>
            <a:pPr lvl="1">
              <a:buNone/>
            </a:pPr>
            <a:r>
              <a:rPr lang="en-US" b="1" i="1" dirty="0" smtClean="0"/>
              <a:t>automated, fine-tuned application agnostic manner?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2" descr="http://notonlysql.com/nosq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600200"/>
            <a:ext cx="2456107" cy="14516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overview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9513" y="1524000"/>
            <a:ext cx="647471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Tiramola</a:t>
            </a:r>
            <a:r>
              <a:rPr lang="en-US" dirty="0" smtClean="0"/>
              <a:t> monitoring module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5297487" cy="336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715000" y="1219200"/>
            <a:ext cx="3429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Ganglia tool</a:t>
            </a:r>
          </a:p>
          <a:p>
            <a:pPr lvl="1"/>
            <a:r>
              <a:rPr lang="en-US" dirty="0" smtClean="0"/>
              <a:t>Suitable for clusters</a:t>
            </a:r>
          </a:p>
          <a:p>
            <a:pPr lvl="1"/>
            <a:r>
              <a:rPr lang="en-US" dirty="0" smtClean="0"/>
              <a:t>Easy to install/maintain</a:t>
            </a:r>
          </a:p>
          <a:p>
            <a:pPr lvl="1"/>
            <a:r>
              <a:rPr lang="en-US" dirty="0" smtClean="0"/>
              <a:t>Low overhead- </a:t>
            </a:r>
            <a:r>
              <a:rPr lang="en-US" dirty="0" err="1" smtClean="0"/>
              <a:t>UDP</a:t>
            </a:r>
            <a:endParaRPr lang="en-US" dirty="0" smtClean="0"/>
          </a:p>
          <a:p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General purpose like CPU, RAM</a:t>
            </a:r>
          </a:p>
          <a:p>
            <a:pPr lvl="1"/>
            <a:r>
              <a:rPr lang="en-US" dirty="0" smtClean="0"/>
              <a:t>App-specific and user metrics: </a:t>
            </a:r>
            <a:r>
              <a:rPr lang="en-US" dirty="0" err="1" smtClean="0"/>
              <a:t>gmetric</a:t>
            </a:r>
            <a:r>
              <a:rPr lang="en-US" dirty="0" smtClean="0"/>
              <a:t> spoofing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1371600" y="2667000"/>
            <a:ext cx="1143000" cy="609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Tiramola</a:t>
            </a:r>
            <a:r>
              <a:rPr lang="en-US" dirty="0" smtClean="0"/>
              <a:t> cloud management module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5297487" cy="336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410200" y="1219200"/>
            <a:ext cx="3733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Translates resize actions</a:t>
            </a:r>
          </a:p>
          <a:p>
            <a:pPr lvl="1"/>
            <a:r>
              <a:rPr lang="en-US" dirty="0" smtClean="0"/>
              <a:t>Contacts </a:t>
            </a:r>
            <a:r>
              <a:rPr lang="en-US" dirty="0" err="1" smtClean="0"/>
              <a:t>IaaS</a:t>
            </a:r>
            <a:r>
              <a:rPr lang="en-US" dirty="0" smtClean="0"/>
              <a:t> provider</a:t>
            </a:r>
          </a:p>
          <a:p>
            <a:pPr lvl="1"/>
            <a:r>
              <a:rPr lang="en-US" dirty="0" smtClean="0"/>
              <a:t>Acquires or releases cloud resources</a:t>
            </a:r>
          </a:p>
          <a:p>
            <a:r>
              <a:rPr lang="en-US" dirty="0" err="1" smtClean="0"/>
              <a:t>Euca2tools</a:t>
            </a:r>
            <a:endParaRPr lang="en-US" dirty="0" smtClean="0"/>
          </a:p>
          <a:p>
            <a:pPr lvl="1"/>
            <a:r>
              <a:rPr lang="en-US" dirty="0" err="1" smtClean="0"/>
              <a:t>EC2</a:t>
            </a:r>
            <a:r>
              <a:rPr lang="en-US" dirty="0" smtClean="0"/>
              <a:t> compliant</a:t>
            </a:r>
          </a:p>
          <a:p>
            <a:pPr lvl="1"/>
            <a:r>
              <a:rPr lang="en-US" dirty="0" smtClean="0"/>
              <a:t>Support for any cloud management</a:t>
            </a:r>
          </a:p>
          <a:p>
            <a:r>
              <a:rPr lang="en-US" dirty="0" smtClean="0"/>
              <a:t>Precooked </a:t>
            </a:r>
            <a:r>
              <a:rPr lang="en-US" dirty="0" err="1" smtClean="0"/>
              <a:t>VM</a:t>
            </a:r>
            <a:r>
              <a:rPr lang="en-US" dirty="0" smtClean="0"/>
              <a:t> images</a:t>
            </a:r>
          </a:p>
          <a:p>
            <a:pPr lvl="1"/>
            <a:r>
              <a:rPr lang="en-US" dirty="0" smtClean="0"/>
              <a:t>Ready to launch </a:t>
            </a:r>
            <a:r>
              <a:rPr lang="en-US" dirty="0" err="1" smtClean="0"/>
              <a:t>AMIs</a:t>
            </a:r>
            <a:endParaRPr lang="en-US" dirty="0" smtClean="0"/>
          </a:p>
          <a:p>
            <a:pPr lvl="1"/>
            <a:r>
              <a:rPr lang="en-US" dirty="0" smtClean="0"/>
              <a:t>Contain all necessary </a:t>
            </a:r>
            <a:r>
              <a:rPr lang="en-US" dirty="0" err="1" smtClean="0"/>
              <a:t>NoSQL</a:t>
            </a:r>
            <a:r>
              <a:rPr lang="en-US" dirty="0" smtClean="0"/>
              <a:t> libraries 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3657600" y="2209800"/>
            <a:ext cx="1143000" cy="609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Tiramola</a:t>
            </a:r>
            <a:r>
              <a:rPr lang="en-US" dirty="0" smtClean="0"/>
              <a:t> cluster coordinator module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5297487" cy="336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410200" y="1219200"/>
            <a:ext cx="37338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Operates when cloud management finishes resource (de-)allocation</a:t>
            </a:r>
          </a:p>
          <a:p>
            <a:r>
              <a:rPr lang="en-US" dirty="0" smtClean="0"/>
              <a:t>Orchestrates </a:t>
            </a:r>
            <a:r>
              <a:rPr lang="en-US" dirty="0" err="1" smtClean="0"/>
              <a:t>NoSQL</a:t>
            </a:r>
            <a:endParaRPr lang="en-US" dirty="0" smtClean="0"/>
          </a:p>
          <a:p>
            <a:pPr lvl="1"/>
            <a:r>
              <a:rPr lang="en-US" dirty="0" smtClean="0"/>
              <a:t>When resources change</a:t>
            </a:r>
          </a:p>
          <a:p>
            <a:r>
              <a:rPr lang="en-US" dirty="0" smtClean="0"/>
              <a:t>Implements specific </a:t>
            </a:r>
            <a:r>
              <a:rPr lang="en-US" dirty="0" err="1" smtClean="0"/>
              <a:t>NoSQL</a:t>
            </a:r>
            <a:r>
              <a:rPr lang="en-US" dirty="0" smtClean="0"/>
              <a:t> resizing actions</a:t>
            </a:r>
          </a:p>
          <a:p>
            <a:pPr lvl="1"/>
            <a:r>
              <a:rPr lang="en-US" dirty="0" smtClean="0"/>
              <a:t>Remote execution of shell scripts</a:t>
            </a:r>
          </a:p>
          <a:p>
            <a:pPr lvl="1"/>
            <a:r>
              <a:rPr lang="en-US" dirty="0" smtClean="0"/>
              <a:t>Injection of new </a:t>
            </a:r>
            <a:r>
              <a:rPr lang="en-US" dirty="0" err="1" smtClean="0"/>
              <a:t>config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Current support for:</a:t>
            </a:r>
          </a:p>
          <a:p>
            <a:pPr lvl="1"/>
            <a:r>
              <a:rPr lang="en-US" dirty="0" err="1" smtClean="0"/>
              <a:t>HBase</a:t>
            </a:r>
            <a:r>
              <a:rPr lang="en-US" dirty="0" smtClean="0"/>
              <a:t>, Cassandra, </a:t>
            </a:r>
            <a:r>
              <a:rPr lang="en-US" dirty="0" err="1" smtClean="0"/>
              <a:t>Riak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2438400" y="2667000"/>
            <a:ext cx="1143000" cy="609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Tiramola core: Decision-Making module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143000"/>
            <a:ext cx="3733800" cy="204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Formulation as an MDP</a:t>
            </a:r>
            <a:r>
              <a:rPr lang="en-US" i="1" dirty="0" smtClean="0"/>
              <a:t>:</a:t>
            </a:r>
            <a:endParaRPr lang="en-US" i="1" dirty="0"/>
          </a:p>
          <a:p>
            <a:pPr lvl="1"/>
            <a:r>
              <a:rPr lang="en-US" dirty="0"/>
              <a:t>{S, A, {P</a:t>
            </a:r>
            <a:r>
              <a:rPr lang="en-US" baseline="-25000" dirty="0"/>
              <a:t>i</a:t>
            </a:r>
            <a:r>
              <a:rPr lang="el-GR" baseline="-25000" dirty="0"/>
              <a:t>α</a:t>
            </a:r>
            <a:r>
              <a:rPr lang="en-US" baseline="-25000" dirty="0"/>
              <a:t>j</a:t>
            </a:r>
            <a:r>
              <a:rPr lang="en-US" dirty="0"/>
              <a:t>}, </a:t>
            </a:r>
            <a:r>
              <a:rPr lang="el-GR" dirty="0"/>
              <a:t>γ,</a:t>
            </a:r>
            <a:r>
              <a:rPr lang="en-US" dirty="0"/>
              <a:t> </a:t>
            </a:r>
            <a:r>
              <a:rPr lang="en-US" b="1" dirty="0" err="1" smtClean="0"/>
              <a:t>R</a:t>
            </a:r>
            <a:r>
              <a:rPr lang="en-US" b="1" baseline="-25000" dirty="0" err="1" smtClean="0"/>
              <a:t>i</a:t>
            </a:r>
            <a:r>
              <a:rPr lang="el-GR" b="1" baseline="-25000" dirty="0" smtClean="0"/>
              <a:t>α</a:t>
            </a:r>
            <a:r>
              <a:rPr lang="en-US" b="1" baseline="-25000" dirty="0" smtClean="0"/>
              <a:t>j</a:t>
            </a:r>
            <a:r>
              <a:rPr lang="en-US" dirty="0" smtClean="0"/>
              <a:t>}</a:t>
            </a:r>
            <a:endParaRPr lang="en-US" dirty="0"/>
          </a:p>
          <a:p>
            <a:pPr lvl="1"/>
            <a:r>
              <a:rPr lang="en-US" dirty="0" smtClean="0"/>
              <a:t>Identify</a:t>
            </a:r>
            <a:endParaRPr lang="en-US" baseline="-25000" dirty="0">
              <a:sym typeface="Symbol" pitchFamily="18" charset="2"/>
            </a:endParaRPr>
          </a:p>
          <a:p>
            <a:pPr lvl="1"/>
            <a:r>
              <a:rPr lang="en-US" sz="2500" dirty="0" smtClean="0"/>
              <a:t>Exp. Sum of </a:t>
            </a:r>
            <a:r>
              <a:rPr lang="en-US" sz="2500" dirty="0" err="1" smtClean="0"/>
              <a:t>rew</a:t>
            </a:r>
            <a:r>
              <a:rPr lang="en-US" sz="2500" dirty="0" smtClean="0"/>
              <a:t>.</a:t>
            </a:r>
          </a:p>
          <a:p>
            <a:r>
              <a:rPr lang="en-US" sz="2800" dirty="0" smtClean="0"/>
              <a:t>State </a:t>
            </a:r>
            <a:r>
              <a:rPr lang="en-US" sz="2800" dirty="0"/>
              <a:t>= </a:t>
            </a:r>
            <a:r>
              <a:rPr lang="en-US" sz="2800" dirty="0" smtClean="0"/>
              <a:t># running VMs</a:t>
            </a:r>
          </a:p>
          <a:p>
            <a:r>
              <a:rPr lang="en-US" sz="2800" dirty="0" smtClean="0"/>
              <a:t>Actions = {add-n, rem-n, no-op}</a:t>
            </a:r>
          </a:p>
          <a:p>
            <a:r>
              <a:rPr lang="en-US" sz="2800" dirty="0" smtClean="0"/>
              <a:t>P: Transition probabilities going from state </a:t>
            </a:r>
            <a:r>
              <a:rPr lang="en-US" sz="2800" dirty="0" err="1" smtClean="0"/>
              <a:t>i</a:t>
            </a:r>
            <a:r>
              <a:rPr lang="en-US" sz="2800" dirty="0" smtClean="0"/>
              <a:t> to j</a:t>
            </a:r>
            <a:endParaRPr lang="en-US" sz="2500" dirty="0"/>
          </a:p>
          <a:p>
            <a:r>
              <a:rPr lang="en-US" dirty="0" smtClean="0"/>
              <a:t>Reward Function R – sets the policy for the resize</a:t>
            </a:r>
          </a:p>
          <a:p>
            <a:pPr lvl="1"/>
            <a:r>
              <a:rPr lang="en-US" dirty="0" smtClean="0"/>
              <a:t>Immediate gain for going to state s</a:t>
            </a:r>
          </a:p>
          <a:p>
            <a:pPr lvl="1"/>
            <a:r>
              <a:rPr lang="en-US" dirty="0" smtClean="0"/>
              <a:t>R(s) = f(gains, costs)</a:t>
            </a:r>
          </a:p>
          <a:p>
            <a:r>
              <a:rPr lang="en-US" sz="2800" dirty="0" smtClean="0"/>
              <a:t>Thus </a:t>
            </a:r>
            <a:r>
              <a:rPr lang="en-US" sz="2800" dirty="0" err="1" smtClean="0"/>
              <a:t>optim</a:t>
            </a:r>
            <a:r>
              <a:rPr lang="en-US" sz="2800" dirty="0" smtClean="0"/>
              <a:t>. Value f:                                       </a:t>
            </a:r>
            <a:r>
              <a:rPr lang="en-US" sz="2400" dirty="0" smtClean="0"/>
              <a:t>(</a:t>
            </a:r>
            <a:r>
              <a:rPr lang="en-US" sz="2400" dirty="0"/>
              <a:t>Bellman’s equation)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of equations, </a:t>
            </a:r>
            <a:r>
              <a:rPr lang="en-US" dirty="0">
                <a:cs typeface="Tahoma" pitchFamily="34" charset="0"/>
              </a:rPr>
              <a:t>optimal policy greedy w.r.t. </a:t>
            </a:r>
            <a:r>
              <a:rPr lang="en-US" dirty="0" smtClean="0">
                <a:cs typeface="Tahoma" pitchFamily="34" charset="0"/>
              </a:rPr>
              <a:t>V</a:t>
            </a:r>
            <a:endParaRPr lang="en-US" baseline="30000" dirty="0">
              <a:cs typeface="Tahoma" pitchFamily="34" charset="0"/>
            </a:endParaRPr>
          </a:p>
        </p:txBody>
      </p:sp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4332553"/>
              </p:ext>
            </p:extLst>
          </p:nvPr>
        </p:nvGraphicFramePr>
        <p:xfrm>
          <a:off x="1600200" y="1828800"/>
          <a:ext cx="2743200" cy="738439"/>
        </p:xfrm>
        <a:graphic>
          <a:graphicData uri="http://schemas.openxmlformats.org/presentationml/2006/ole">
            <p:oleObj spid="_x0000_s46082" name="Equation" r:id="rId5" imgW="1701800" imgH="457200" progId="Equation.3">
              <p:embed/>
            </p:oleObj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4272990"/>
              </p:ext>
            </p:extLst>
          </p:nvPr>
        </p:nvGraphicFramePr>
        <p:xfrm>
          <a:off x="2971800" y="5105400"/>
          <a:ext cx="3606800" cy="608012"/>
        </p:xfrm>
        <a:graphic>
          <a:graphicData uri="http://schemas.openxmlformats.org/presentationml/2006/ole">
            <p:oleObj spid="_x0000_s46083" name="Equation" r:id="rId6" imgW="1803400" imgH="304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Degree of freedom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MDP allows for optimal solution without previous knowledge</a:t>
            </a:r>
          </a:p>
          <a:p>
            <a:pPr lvl="1"/>
            <a:r>
              <a:rPr lang="en-US" dirty="0" smtClean="0"/>
              <a:t>The system learns from previous experience, by “exploring” permissible states</a:t>
            </a:r>
          </a:p>
          <a:p>
            <a:r>
              <a:rPr lang="en-US" dirty="0" smtClean="0"/>
              <a:t>Learning is real-time and continues during execution</a:t>
            </a:r>
          </a:p>
          <a:p>
            <a:pPr lvl="1"/>
            <a:r>
              <a:rPr lang="en-US" dirty="0" smtClean="0"/>
              <a:t>Decision making is auto-tuned, reacting to environment and reward changes.</a:t>
            </a:r>
          </a:p>
          <a:p>
            <a:r>
              <a:rPr lang="en-US" dirty="0" smtClean="0"/>
              <a:t>Generic applicable</a:t>
            </a:r>
          </a:p>
          <a:p>
            <a:pPr lvl="1"/>
            <a:r>
              <a:rPr lang="en-US" dirty="0" smtClean="0"/>
              <a:t>Arbitrary reward functions allow for virtually </a:t>
            </a:r>
            <a:r>
              <a:rPr lang="en-US" b="1" dirty="0" smtClean="0"/>
              <a:t>any</a:t>
            </a:r>
            <a:r>
              <a:rPr lang="en-US" dirty="0" smtClean="0"/>
              <a:t> optimization policy</a:t>
            </a:r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Estimate R(s) for possible transitions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124200"/>
            <a:ext cx="6096000" cy="199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ontent Placeholder 5"/>
          <p:cNvSpPr>
            <a:spLocks noGrp="1"/>
          </p:cNvSpPr>
          <p:nvPr>
            <p:ph sz="quarter" idx="1"/>
          </p:nvPr>
        </p:nvSpPr>
        <p:spPr>
          <a:xfrm>
            <a:off x="685800" y="1219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cs typeface="Tahoma" pitchFamily="34" charset="0"/>
              </a:rPr>
              <a:t>How to know exact R(s) for all s, without making the transition?</a:t>
            </a:r>
          </a:p>
          <a:p>
            <a:pPr lvl="1"/>
            <a:r>
              <a:rPr lang="en-US" dirty="0" smtClean="0">
                <a:cs typeface="Tahoma" pitchFamily="34" charset="0"/>
              </a:rPr>
              <a:t>Assume “deterministic”, reliable cluster behavior</a:t>
            </a:r>
          </a:p>
          <a:p>
            <a:pPr lvl="1"/>
            <a:r>
              <a:rPr lang="en-US" dirty="0" smtClean="0">
                <a:cs typeface="Tahoma" pitchFamily="34" charset="0"/>
              </a:rPr>
              <a:t>Similar input </a:t>
            </a:r>
            <a:r>
              <a:rPr lang="en-US" dirty="0" smtClean="0">
                <a:latin typeface="Lucida Sans Unicode"/>
                <a:cs typeface="Lucida Sans Unicode"/>
              </a:rPr>
              <a:t>⇨ </a:t>
            </a:r>
            <a:r>
              <a:rPr lang="en-US" dirty="0" smtClean="0">
                <a:cs typeface="Tahoma" pitchFamily="34" charset="0"/>
              </a:rPr>
              <a:t>similar performance metrics</a:t>
            </a:r>
          </a:p>
          <a:p>
            <a:r>
              <a:rPr lang="en-US" dirty="0" smtClean="0">
                <a:cs typeface="Tahoma" pitchFamily="34" charset="0"/>
              </a:rPr>
              <a:t>Idea: cluster measurements around current load</a:t>
            </a:r>
          </a:p>
          <a:p>
            <a:pPr>
              <a:buNone/>
            </a:pPr>
            <a:endParaRPr lang="en-US" dirty="0">
              <a:cs typeface="Tahoma" pitchFamily="34" charset="0"/>
            </a:endParaRPr>
          </a:p>
          <a:p>
            <a:endParaRPr lang="en-US" dirty="0" smtClean="0">
              <a:cs typeface="Tahoma" pitchFamily="34" charset="0"/>
            </a:endParaRPr>
          </a:p>
          <a:p>
            <a:endParaRPr lang="en-US" dirty="0" smtClean="0">
              <a:cs typeface="Tahoma" pitchFamily="34" charset="0"/>
            </a:endParaRPr>
          </a:p>
          <a:p>
            <a:pPr>
              <a:buNone/>
            </a:pPr>
            <a:endParaRPr lang="en-US" dirty="0" smtClean="0">
              <a:cs typeface="Tahoma" pitchFamily="34" charset="0"/>
            </a:endParaRPr>
          </a:p>
          <a:p>
            <a:pPr>
              <a:buNone/>
            </a:pPr>
            <a:endParaRPr lang="en-US" dirty="0">
              <a:cs typeface="Tahoma" pitchFamily="34" charset="0"/>
            </a:endParaRPr>
          </a:p>
          <a:p>
            <a:r>
              <a:rPr lang="en-US" dirty="0" smtClean="0">
                <a:cs typeface="Tahoma" pitchFamily="34" charset="0"/>
              </a:rPr>
              <a:t>r(s)=f(latency, VMs)</a:t>
            </a:r>
          </a:p>
          <a:p>
            <a:r>
              <a:rPr lang="en-US" dirty="0" smtClean="0">
                <a:cs typeface="Tahoma" pitchFamily="34" charset="0"/>
              </a:rPr>
              <a:t>Add 2 extra dimensions: #VMs, load</a:t>
            </a:r>
          </a:p>
          <a:p>
            <a:pPr lvl="1"/>
            <a:r>
              <a:rPr lang="en-US" dirty="0" smtClean="0">
                <a:cs typeface="Tahoma" pitchFamily="34" charset="0"/>
              </a:rPr>
              <a:t>Find, for all permissible transitions, what latency would be</a:t>
            </a:r>
          </a:p>
        </p:txBody>
      </p:sp>
    </p:spTree>
    <p:extLst>
      <p:ext uri="{BB962C8B-B14F-4D97-AF65-F5344CB8AC3E}">
        <p14:creationId xmlns:p14="http://schemas.microsoft.com/office/powerpoint/2010/main" xmlns="" val="357148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2079</TotalTime>
  <Words>771</Words>
  <Application>Microsoft Office PowerPoint</Application>
  <PresentationFormat>Προβολή στην οθόνη (4:3)</PresentationFormat>
  <Paragraphs>109</Paragraphs>
  <Slides>10</Slides>
  <Notes>2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2" baseType="lpstr">
      <vt:lpstr>Origin</vt:lpstr>
      <vt:lpstr>Equation</vt:lpstr>
      <vt:lpstr>TIRAMOLA for RAPID Elasticity </vt:lpstr>
      <vt:lpstr>Motivation – the story(1)</vt:lpstr>
      <vt:lpstr>Architecture overview</vt:lpstr>
      <vt:lpstr>Tiramola monitoring module</vt:lpstr>
      <vt:lpstr>Tiramola cloud management module</vt:lpstr>
      <vt:lpstr>Tiramola cluster coordinator module</vt:lpstr>
      <vt:lpstr>Tiramola core: Decision-Making module</vt:lpstr>
      <vt:lpstr>Large Degree of freedom</vt:lpstr>
      <vt:lpstr>Estimate R(s) for possible transitions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Elasticity of NoSQL Databases over Cloud Management Platforms</dc:title>
  <dc:creator>dtsouma</dc:creator>
  <cp:lastModifiedBy>Spyros</cp:lastModifiedBy>
  <cp:revision>327</cp:revision>
  <dcterms:created xsi:type="dcterms:W3CDTF">2006-08-16T00:00:00Z</dcterms:created>
  <dcterms:modified xsi:type="dcterms:W3CDTF">2014-01-30T11:38:25Z</dcterms:modified>
</cp:coreProperties>
</file>