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16" r:id="rId5"/>
    <p:sldId id="287" r:id="rId6"/>
    <p:sldId id="259" r:id="rId7"/>
    <p:sldId id="317" r:id="rId8"/>
    <p:sldId id="288" r:id="rId9"/>
    <p:sldId id="277" r:id="rId10"/>
    <p:sldId id="278" r:id="rId11"/>
    <p:sldId id="289" r:id="rId12"/>
    <p:sldId id="260" r:id="rId13"/>
    <p:sldId id="290" r:id="rId14"/>
    <p:sldId id="291" r:id="rId15"/>
    <p:sldId id="279" r:id="rId16"/>
    <p:sldId id="261" r:id="rId17"/>
    <p:sldId id="280" r:id="rId18"/>
    <p:sldId id="262" r:id="rId19"/>
    <p:sldId id="281" r:id="rId20"/>
    <p:sldId id="314" r:id="rId21"/>
    <p:sldId id="263" r:id="rId22"/>
    <p:sldId id="292" r:id="rId23"/>
    <p:sldId id="294" r:id="rId24"/>
    <p:sldId id="293" r:id="rId25"/>
    <p:sldId id="283" r:id="rId26"/>
    <p:sldId id="264" r:id="rId27"/>
    <p:sldId id="318" r:id="rId28"/>
    <p:sldId id="295" r:id="rId29"/>
    <p:sldId id="265" r:id="rId30"/>
    <p:sldId id="296" r:id="rId31"/>
    <p:sldId id="266" r:id="rId32"/>
    <p:sldId id="319" r:id="rId33"/>
    <p:sldId id="320" r:id="rId34"/>
    <p:sldId id="297" r:id="rId35"/>
    <p:sldId id="267" r:id="rId36"/>
    <p:sldId id="308" r:id="rId37"/>
    <p:sldId id="298" r:id="rId38"/>
    <p:sldId id="300" r:id="rId39"/>
    <p:sldId id="311" r:id="rId40"/>
    <p:sldId id="268" r:id="rId41"/>
    <p:sldId id="313" r:id="rId42"/>
    <p:sldId id="299" r:id="rId43"/>
    <p:sldId id="282" r:id="rId44"/>
    <p:sldId id="269" r:id="rId45"/>
    <p:sldId id="284" r:id="rId46"/>
    <p:sldId id="301" r:id="rId47"/>
    <p:sldId id="302" r:id="rId48"/>
    <p:sldId id="303" r:id="rId49"/>
    <p:sldId id="304" r:id="rId50"/>
    <p:sldId id="315" r:id="rId51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148387-5886-4782-AC81-C42808397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95412E9A-602D-4160-8DFF-F8E5AC942A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B0AA1F7-887F-41D3-8AA2-CA320A086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401AC-242C-4E96-B6E8-0549E335E18A}" type="datetimeFigureOut">
              <a:rPr lang="el-GR" smtClean="0"/>
              <a:t>28/10/2024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E492796-740D-4BC9-9964-474BB8A07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778F0E0-ED17-405C-837F-D9F3631DC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6C28-699B-425B-A9E4-E4A30E682C6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13210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1CBFDE6-FF4B-43DB-96BE-A39ECB1AA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C26F3B59-5387-4981-A519-1E24F1C73E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9F69905-5A9C-4113-B798-77B678FEC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401AC-242C-4E96-B6E8-0549E335E18A}" type="datetimeFigureOut">
              <a:rPr lang="el-GR" smtClean="0"/>
              <a:t>28/10/2024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57041AB-FB05-4296-A0B1-327D63CB9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5FAB6FB-AE6C-4535-8895-94E56D65D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6C28-699B-425B-A9E4-E4A30E682C6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75391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2583FE13-0593-430A-9508-785397A87E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67677FBB-8780-47AA-A1C4-8F171166F4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47EDA1E-4F5C-4A2B-A2D9-664F6E35A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401AC-242C-4E96-B6E8-0549E335E18A}" type="datetimeFigureOut">
              <a:rPr lang="el-GR" smtClean="0"/>
              <a:t>28/10/2024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04049DD-8986-4185-8230-7D3525775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1D351E7-748B-478E-8123-CFA09BB87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6C28-699B-425B-A9E4-E4A30E682C6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64363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2D8E307-8242-4192-8A73-94FD5D6B0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675E205-7727-44A0-BE35-7874452081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824A332-3435-44DF-96D2-D7849FC63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401AC-242C-4E96-B6E8-0549E335E18A}" type="datetimeFigureOut">
              <a:rPr lang="el-GR" smtClean="0"/>
              <a:t>28/10/2024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8DBA174-D5B3-4302-A6EE-A8C87C3DB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4132770-DB19-4B93-8D80-30C25C906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6C28-699B-425B-A9E4-E4A30E682C6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8894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97038A4-7E46-4261-B757-46DF8C05E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0705CB1C-5BA4-46FA-96B0-42E340CDD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9C1A0B9-F042-4A6B-9E0E-56FE19421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401AC-242C-4E96-B6E8-0549E335E18A}" type="datetimeFigureOut">
              <a:rPr lang="el-GR" smtClean="0"/>
              <a:t>28/10/2024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06878F8-484E-4F53-926F-371180BFC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E0DD5B8-0C48-4D39-AF47-BB1253478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6C28-699B-425B-A9E4-E4A30E682C6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35799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F05EA2C-80A4-46C9-AF87-23C419C0E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1CBEDB9-347B-4A15-B56A-8469F42102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15988775-A50C-4CEB-9F9B-8678081017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F489CBAE-4C06-4497-A451-3B3951AF8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401AC-242C-4E96-B6E8-0549E335E18A}" type="datetimeFigureOut">
              <a:rPr lang="el-GR" smtClean="0"/>
              <a:t>28/10/2024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3A57A88-DA0A-4192-A47B-907F6B9DE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1DAA772-489E-4B58-9FED-3B6A0E32D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6C28-699B-425B-A9E4-E4A30E682C6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29450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4D3CA00-B72E-4D7C-95F4-DCF2EA09E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A0F3E96-AD4F-453B-A42B-36426BBC1B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139A700-9FD3-4954-AB75-A3A3E909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BCCB2EF5-EB42-47A7-A067-12959DA5D2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4BFEB5AD-F7C7-4E28-89EE-DFBC1705A0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9B486E8A-A890-4A21-9EF0-AC09F1788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401AC-242C-4E96-B6E8-0549E335E18A}" type="datetimeFigureOut">
              <a:rPr lang="el-GR" smtClean="0"/>
              <a:t>28/10/2024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D0680D45-F3EE-45C7-A28D-148A604E0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D82C8516-D56D-42F3-BDE9-BF1899E2D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6C28-699B-425B-A9E4-E4A30E682C6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89676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86586BF-D5D7-46B3-B44C-4C37DBEFD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891B5A74-87A2-4966-95E4-09EACC074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401AC-242C-4E96-B6E8-0549E335E18A}" type="datetimeFigureOut">
              <a:rPr lang="el-GR" smtClean="0"/>
              <a:t>28/10/2024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97138FF6-56AC-4BC3-ABF8-BC1AC2F87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8BA9230E-F426-4894-99F8-36C3989C5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6C28-699B-425B-A9E4-E4A30E682C6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96526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F457B116-8117-489C-A4E1-03737C832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401AC-242C-4E96-B6E8-0549E335E18A}" type="datetimeFigureOut">
              <a:rPr lang="el-GR" smtClean="0"/>
              <a:t>28/10/2024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B840269F-C104-4987-A370-1AFAEBE55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75BC7C14-28F3-4536-8F34-067951E96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6C28-699B-425B-A9E4-E4A30E682C6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13285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2B29046-D7F9-475C-A225-B2C21FDE2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1AC6F9D-C31E-43FB-8B55-577C5424C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B782FCDD-E62D-4F76-8407-940E5B28B3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52F2395A-388E-47B6-BD2B-C5549632B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401AC-242C-4E96-B6E8-0549E335E18A}" type="datetimeFigureOut">
              <a:rPr lang="el-GR" smtClean="0"/>
              <a:t>28/10/2024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D3B7FCE3-C6D4-438B-8D03-EF923913F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CA1C25D3-A5E2-4653-92CC-5F92ACCD6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6C28-699B-425B-A9E4-E4A30E682C6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80360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777E25E-FCBA-4C82-8BB9-33C4AEEBF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26ACA78D-3F38-4BF4-B7E7-C9A61A9EA8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75613B20-AE5E-4ADF-9F46-B3F702F569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BF01CC28-DF22-44C5-8428-E38ECAD87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401AC-242C-4E96-B6E8-0549E335E18A}" type="datetimeFigureOut">
              <a:rPr lang="el-GR" smtClean="0"/>
              <a:t>28/10/2024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0BCF281F-E2BA-4B53-A139-EC0164631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63578976-492F-4880-B1F2-F37EA0650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6C28-699B-425B-A9E4-E4A30E682C6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01141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9EA014C7-EB61-422A-805D-EE601B28E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42790A0C-70AD-4238-B84F-835EA3567F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F47EA5B-07D2-4C0B-86DE-4FB6AA5461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401AC-242C-4E96-B6E8-0549E335E18A}" type="datetimeFigureOut">
              <a:rPr lang="el-GR" smtClean="0"/>
              <a:t>28/10/2024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BC70818-35DA-4B51-B45E-882C11A6AB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76B9A51-6987-4B34-A220-9C249E9BB2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96C28-699B-425B-A9E4-E4A30E682C6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0750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9510685-5E1C-40DF-86CA-DD415C8F47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678302"/>
          </a:xfrm>
        </p:spPr>
        <p:txBody>
          <a:bodyPr>
            <a:normAutofit fontScale="90000"/>
          </a:bodyPr>
          <a:lstStyle/>
          <a:p>
            <a:r>
              <a:rPr lang="el-GR" dirty="0"/>
              <a:t>ΒΙΟΛΟΓΙΑ ΜΑΘ. 3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40CEEDD1-CA82-40D7-A68C-55A352754C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99965"/>
            <a:ext cx="9144000" cy="3302391"/>
          </a:xfrm>
        </p:spPr>
        <p:txBody>
          <a:bodyPr/>
          <a:lstStyle/>
          <a:p>
            <a:pPr algn="l"/>
            <a:r>
              <a:rPr lang="el-GR" dirty="0"/>
              <a:t>ΒΙΒΛΙΟΓΡΑΦΙΑ : </a:t>
            </a:r>
            <a:r>
              <a:rPr lang="en-US" dirty="0"/>
              <a:t>ALBERTS </a:t>
            </a:r>
            <a:r>
              <a:rPr lang="el-GR" dirty="0"/>
              <a:t>ΚΥΤΤΑΡΙΚΗ ΒΙΟΛΟΓΙΑ</a:t>
            </a:r>
          </a:p>
          <a:p>
            <a:pPr algn="l"/>
            <a:r>
              <a:rPr lang="el-GR" dirty="0"/>
              <a:t>ΚΕΦ.18: Ο ΚΥΚΛΟΣ ΤΗΣ ΚΥΤΤΑΡΙΚΗΣ ΔΙΑΙΡΕΣΗΣ</a:t>
            </a:r>
          </a:p>
        </p:txBody>
      </p:sp>
    </p:spTree>
    <p:extLst>
      <p:ext uri="{BB962C8B-B14F-4D97-AF65-F5344CB8AC3E}">
        <p14:creationId xmlns:p14="http://schemas.microsoft.com/office/powerpoint/2010/main" val="2734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FAE04D1D-8EB8-46AD-9910-3F29B8F21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4438" y="1095804"/>
            <a:ext cx="7096015" cy="36617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BCC268-CB10-4191-A50B-77B74E766D48}"/>
              </a:ext>
            </a:extLst>
          </p:cNvPr>
          <p:cNvSpPr txBox="1"/>
          <p:nvPr/>
        </p:nvSpPr>
        <p:spPr>
          <a:xfrm>
            <a:off x="291547" y="1336576"/>
            <a:ext cx="45852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dirty="0"/>
              <a:t>Η συγκέντρωση της </a:t>
            </a:r>
            <a:r>
              <a:rPr lang="el-GR" dirty="0" err="1"/>
              <a:t>κυκλίνης</a:t>
            </a:r>
            <a:r>
              <a:rPr lang="el-GR" dirty="0"/>
              <a:t> Μ που οδηγεί στην είσοδο στη φάση Μ ακολουθεί διακυμάνσεις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dirty="0"/>
              <a:t>Αντίθετα η συγκέντρωση της </a:t>
            </a:r>
            <a:r>
              <a:rPr lang="el-GR" dirty="0" err="1"/>
              <a:t>μιτωτικής</a:t>
            </a:r>
            <a:r>
              <a:rPr lang="el-GR" dirty="0"/>
              <a:t> </a:t>
            </a:r>
            <a:r>
              <a:rPr lang="el-GR" dirty="0" err="1"/>
              <a:t>κινάσης</a:t>
            </a:r>
            <a:r>
              <a:rPr lang="el-GR" dirty="0"/>
              <a:t> </a:t>
            </a:r>
            <a:r>
              <a:rPr lang="en-US" dirty="0" err="1"/>
              <a:t>Cdk</a:t>
            </a:r>
            <a:r>
              <a:rPr lang="en-US" dirty="0"/>
              <a:t> </a:t>
            </a:r>
            <a:r>
              <a:rPr lang="el-GR" dirty="0"/>
              <a:t>δεν παρουσιάζει διακυμάνσεις.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dirty="0"/>
              <a:t>Η μέγιστη δραστικότητα του </a:t>
            </a:r>
            <a:r>
              <a:rPr lang="el-GR" dirty="0" err="1"/>
              <a:t>συμπλόκου</a:t>
            </a:r>
            <a:r>
              <a:rPr lang="el-GR" dirty="0"/>
              <a:t> </a:t>
            </a:r>
            <a:r>
              <a:rPr lang="el-GR" dirty="0" err="1"/>
              <a:t>κυκλίνης-μιτωτικής</a:t>
            </a:r>
            <a:r>
              <a:rPr lang="el-GR" dirty="0"/>
              <a:t> </a:t>
            </a:r>
            <a:r>
              <a:rPr lang="en-US" dirty="0" err="1"/>
              <a:t>Cdk</a:t>
            </a:r>
            <a:r>
              <a:rPr lang="en-US" dirty="0"/>
              <a:t> (M-</a:t>
            </a:r>
            <a:r>
              <a:rPr lang="en-US" dirty="0" err="1"/>
              <a:t>Cdk</a:t>
            </a:r>
            <a:r>
              <a:rPr lang="en-US" dirty="0"/>
              <a:t>) </a:t>
            </a:r>
            <a:r>
              <a:rPr lang="el-GR" dirty="0"/>
              <a:t>εισάγει το κύτταρο στη φάση Μ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19200" y="357051"/>
            <a:ext cx="9625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/>
              <a:t>Διακύμανση της συγκέντρωσης των </a:t>
            </a:r>
            <a:r>
              <a:rPr lang="el-GR" sz="2000" b="1" dirty="0" err="1" smtClean="0"/>
              <a:t>κυκλινών</a:t>
            </a:r>
            <a:r>
              <a:rPr lang="el-GR" sz="2000" b="1" dirty="0" smtClean="0"/>
              <a:t> κατά την διάρκεια του κυτταρικού κύκλου</a:t>
            </a:r>
            <a:endParaRPr lang="el-GR" sz="2000" b="1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89" y="4075311"/>
            <a:ext cx="4511040" cy="26801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60869" y="5016137"/>
            <a:ext cx="5622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MPF</a:t>
            </a:r>
            <a:r>
              <a:rPr lang="el-GR" dirty="0" smtClean="0"/>
              <a:t>: </a:t>
            </a:r>
            <a:r>
              <a:rPr lang="en-US" dirty="0" smtClean="0"/>
              <a:t>promotes mitosis factor</a:t>
            </a:r>
            <a:r>
              <a:rPr lang="el-GR" dirty="0" smtClean="0"/>
              <a:t> (</a:t>
            </a:r>
            <a:r>
              <a:rPr lang="el-GR" dirty="0" err="1" smtClean="0"/>
              <a:t>σύμπλοκο</a:t>
            </a:r>
            <a:r>
              <a:rPr lang="el-GR" dirty="0" smtClean="0"/>
              <a:t> </a:t>
            </a:r>
            <a:r>
              <a:rPr lang="el-GR" dirty="0" err="1" smtClean="0"/>
              <a:t>κυκλίνης</a:t>
            </a:r>
            <a:r>
              <a:rPr lang="el-GR" dirty="0" smtClean="0"/>
              <a:t> Μ/</a:t>
            </a:r>
            <a:r>
              <a:rPr lang="en-US" dirty="0" err="1" smtClean="0"/>
              <a:t>cdk</a:t>
            </a:r>
            <a:r>
              <a:rPr lang="en-US" dirty="0" smtClean="0"/>
              <a:t>)</a:t>
            </a:r>
          </a:p>
          <a:p>
            <a:r>
              <a:rPr lang="el-GR" dirty="0" smtClean="0"/>
              <a:t>Ενεργοποιείται </a:t>
            </a:r>
            <a:r>
              <a:rPr lang="el-GR" dirty="0" smtClean="0"/>
              <a:t>στο τέλος της </a:t>
            </a:r>
            <a:r>
              <a:rPr lang="en-US" dirty="0" smtClean="0"/>
              <a:t>G2 </a:t>
            </a:r>
            <a:r>
              <a:rPr lang="el-GR" dirty="0" smtClean="0"/>
              <a:t>από μια </a:t>
            </a:r>
            <a:r>
              <a:rPr lang="el-GR" dirty="0" err="1" smtClean="0"/>
              <a:t>φωσφατάση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5369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056EFEB3-18EA-4F15-A39D-E1C504913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586" y="635202"/>
            <a:ext cx="7697598" cy="55875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16AAE7-6180-4C3F-92BB-4861F2E3F50D}"/>
              </a:ext>
            </a:extLst>
          </p:cNvPr>
          <p:cNvSpPr txBox="1"/>
          <p:nvPr/>
        </p:nvSpPr>
        <p:spPr>
          <a:xfrm>
            <a:off x="173816" y="1697312"/>
            <a:ext cx="522135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Η πρωτεΐνη του </a:t>
            </a:r>
            <a:r>
              <a:rPr lang="el-GR" b="1" dirty="0" err="1"/>
              <a:t>ρετινοβλαστώματος</a:t>
            </a:r>
            <a:r>
              <a:rPr lang="el-GR" b="1" dirty="0"/>
              <a:t> (</a:t>
            </a:r>
            <a:r>
              <a:rPr lang="en-US" b="1" dirty="0"/>
              <a:t>Rb</a:t>
            </a:r>
            <a:r>
              <a:rPr lang="el-GR" b="1" dirty="0"/>
              <a:t>)</a:t>
            </a:r>
            <a:r>
              <a:rPr lang="en-US" b="1" dirty="0"/>
              <a:t> </a:t>
            </a:r>
          </a:p>
          <a:p>
            <a:r>
              <a:rPr lang="el-GR" dirty="0"/>
              <a:t>αποτελεί έναν </a:t>
            </a:r>
            <a:r>
              <a:rPr lang="el-GR" u="sng" dirty="0"/>
              <a:t>μοριακό διακόπτη </a:t>
            </a:r>
            <a:r>
              <a:rPr lang="el-GR" dirty="0"/>
              <a:t>του κυτταρικού</a:t>
            </a:r>
          </a:p>
          <a:p>
            <a:r>
              <a:rPr lang="el-GR" dirty="0"/>
              <a:t>κύκλου.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 err="1"/>
              <a:t>Μιτογόνα</a:t>
            </a:r>
            <a:r>
              <a:rPr lang="el-GR" dirty="0"/>
              <a:t> ενεργοποιούν </a:t>
            </a:r>
            <a:r>
              <a:rPr lang="el-GR" dirty="0" err="1"/>
              <a:t>κινάσες</a:t>
            </a:r>
            <a:r>
              <a:rPr lang="el-GR" dirty="0"/>
              <a:t> εξαρτώμενες</a:t>
            </a:r>
          </a:p>
          <a:p>
            <a:r>
              <a:rPr lang="el-GR" dirty="0"/>
              <a:t>από </a:t>
            </a:r>
            <a:r>
              <a:rPr lang="el-GR" dirty="0" err="1"/>
              <a:t>κυκλίνες</a:t>
            </a:r>
            <a:r>
              <a:rPr lang="el-GR" dirty="0"/>
              <a:t> </a:t>
            </a:r>
            <a:r>
              <a:rPr lang="en-US" dirty="0" smtClean="0"/>
              <a:t>(CDKs) </a:t>
            </a:r>
            <a:r>
              <a:rPr lang="el-GR" dirty="0" smtClean="0"/>
              <a:t>της </a:t>
            </a:r>
            <a:r>
              <a:rPr lang="el-GR" dirty="0"/>
              <a:t>φάσης </a:t>
            </a:r>
            <a:r>
              <a:rPr lang="en-US" dirty="0"/>
              <a:t>G1</a:t>
            </a:r>
            <a:r>
              <a:rPr lang="el-GR" dirty="0"/>
              <a:t>, οι οποίες με την σειρά τους </a:t>
            </a:r>
            <a:r>
              <a:rPr lang="el-GR" dirty="0" err="1"/>
              <a:t>φωσφορυλιώνουν</a:t>
            </a:r>
            <a:r>
              <a:rPr lang="el-GR" dirty="0"/>
              <a:t> τη </a:t>
            </a:r>
            <a:r>
              <a:rPr lang="en-US" dirty="0"/>
              <a:t>Rb </a:t>
            </a:r>
            <a:r>
              <a:rPr lang="el-GR" dirty="0"/>
              <a:t>και την αποσπούν από το </a:t>
            </a:r>
            <a:r>
              <a:rPr lang="el-GR" dirty="0" err="1"/>
              <a:t>σύμπλοκο</a:t>
            </a:r>
            <a:r>
              <a:rPr lang="el-GR" dirty="0"/>
              <a:t> </a:t>
            </a:r>
            <a:r>
              <a:rPr lang="en-US" dirty="0"/>
              <a:t>E2F/Rb </a:t>
            </a:r>
            <a:r>
              <a:rPr lang="el-GR" dirty="0"/>
              <a:t>με το μεταγραφικό παράγοντα. Στη συνέχεια ακολουθεί μεταγραφή γονιδίων που οδηγούν σε κυτταρική διαίρεση</a:t>
            </a:r>
            <a:endParaRPr lang="en-US" dirty="0"/>
          </a:p>
          <a:p>
            <a:endParaRPr lang="el-GR" sz="1600" dirty="0"/>
          </a:p>
        </p:txBody>
      </p:sp>
    </p:spTree>
    <p:extLst>
      <p:ext uri="{BB962C8B-B14F-4D97-AF65-F5344CB8AC3E}">
        <p14:creationId xmlns:p14="http://schemas.microsoft.com/office/powerpoint/2010/main" val="1177163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13CACD6E-256E-4CE4-83A0-2256DD30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l-GR" sz="4000">
                <a:solidFill>
                  <a:srgbClr val="FFFFFF"/>
                </a:solidFill>
              </a:rPr>
              <a:t>Ρύθμιση φάσης </a:t>
            </a:r>
            <a:r>
              <a:rPr lang="en-US" sz="4000">
                <a:solidFill>
                  <a:srgbClr val="FFFFFF"/>
                </a:solidFill>
              </a:rPr>
              <a:t>G1</a:t>
            </a:r>
            <a:endParaRPr lang="el-GR" sz="400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4ABCE78-C505-4E9B-93D1-7F08A3333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4205786"/>
          </a:xfrm>
        </p:spPr>
        <p:txBody>
          <a:bodyPr anchor="ctr">
            <a:noAutofit/>
          </a:bodyPr>
          <a:lstStyle/>
          <a:p>
            <a:r>
              <a:rPr lang="el-GR" sz="2400" dirty="0"/>
              <a:t>Με </a:t>
            </a:r>
            <a:r>
              <a:rPr lang="el-GR" sz="2400" u="sng" dirty="0"/>
              <a:t>απενεργοποίηση</a:t>
            </a:r>
            <a:r>
              <a:rPr lang="el-GR" sz="2400" dirty="0"/>
              <a:t> αποθέματος </a:t>
            </a:r>
            <a:r>
              <a:rPr lang="el-GR" sz="2400" dirty="0" err="1"/>
              <a:t>συμπλόκων</a:t>
            </a:r>
            <a:r>
              <a:rPr lang="el-GR" sz="2400" dirty="0"/>
              <a:t> </a:t>
            </a:r>
            <a:r>
              <a:rPr lang="el-GR" sz="2400" dirty="0" err="1"/>
              <a:t>κυκλινών-κινασών</a:t>
            </a:r>
            <a:r>
              <a:rPr lang="el-GR" sz="2400" dirty="0"/>
              <a:t> (</a:t>
            </a:r>
            <a:r>
              <a:rPr lang="en-US" sz="2400" dirty="0"/>
              <a:t>S-</a:t>
            </a:r>
            <a:r>
              <a:rPr lang="en-US" sz="2400" dirty="0" err="1"/>
              <a:t>Cdk</a:t>
            </a:r>
            <a:r>
              <a:rPr lang="en-US" sz="2400" dirty="0"/>
              <a:t> </a:t>
            </a:r>
            <a:r>
              <a:rPr lang="el-GR" sz="2400" dirty="0"/>
              <a:t>και</a:t>
            </a:r>
            <a:r>
              <a:rPr lang="en-US" sz="2400" dirty="0"/>
              <a:t> M-</a:t>
            </a:r>
            <a:r>
              <a:rPr lang="en-US" sz="2400" dirty="0" err="1"/>
              <a:t>Cdk</a:t>
            </a:r>
            <a:r>
              <a:rPr lang="el-GR" sz="2400" dirty="0"/>
              <a:t>) από τη προηγούμενη </a:t>
            </a:r>
            <a:r>
              <a:rPr lang="el-GR" sz="2400" dirty="0" err="1"/>
              <a:t>μιτωτική</a:t>
            </a:r>
            <a:r>
              <a:rPr lang="el-GR" sz="2400" dirty="0"/>
              <a:t> φάση Μ. Αυτό επιτυγχάνεται με παρεμπόδιση της σύνθεσης νέων </a:t>
            </a:r>
            <a:r>
              <a:rPr lang="el-GR" sz="2400" dirty="0" err="1"/>
              <a:t>κυκλινών</a:t>
            </a:r>
            <a:r>
              <a:rPr lang="el-GR" sz="2400" dirty="0"/>
              <a:t> και αναστολή της δράσης των υπαρχόντων.</a:t>
            </a:r>
          </a:p>
          <a:p>
            <a:r>
              <a:rPr lang="el-GR" sz="2400" u="sng" dirty="0" err="1"/>
              <a:t>Μιτογόνα</a:t>
            </a:r>
            <a:r>
              <a:rPr lang="el-GR" sz="2400" dirty="0"/>
              <a:t>: </a:t>
            </a:r>
            <a:r>
              <a:rPr lang="el-GR" sz="2400" dirty="0" err="1"/>
              <a:t>εξωκυττάρια</a:t>
            </a:r>
            <a:r>
              <a:rPr lang="el-GR" sz="2400" dirty="0"/>
              <a:t> σήματα  που ευνοούν την ενεργοποίηση σύνθεσης </a:t>
            </a:r>
            <a:r>
              <a:rPr lang="el-GR" sz="2400" dirty="0" err="1"/>
              <a:t>κυκλινών</a:t>
            </a:r>
            <a:r>
              <a:rPr lang="el-GR" sz="2400" dirty="0"/>
              <a:t> </a:t>
            </a:r>
            <a:r>
              <a:rPr lang="en-US" sz="2400" dirty="0"/>
              <a:t>G1/S </a:t>
            </a:r>
            <a:r>
              <a:rPr lang="el-GR" sz="2400" dirty="0"/>
              <a:t>που με την σειρά τους ενεργοποιούν τις </a:t>
            </a:r>
            <a:r>
              <a:rPr lang="el-GR" sz="2400" dirty="0" err="1"/>
              <a:t>κινάσες</a:t>
            </a:r>
            <a:r>
              <a:rPr lang="el-GR" sz="2400" dirty="0"/>
              <a:t>  </a:t>
            </a:r>
            <a:r>
              <a:rPr lang="en-US" sz="2400" dirty="0"/>
              <a:t>G1/S-</a:t>
            </a:r>
            <a:r>
              <a:rPr lang="en-US" sz="2400" dirty="0" err="1"/>
              <a:t>Cdk</a:t>
            </a:r>
            <a:r>
              <a:rPr lang="en-US" sz="2400" dirty="0"/>
              <a:t> </a:t>
            </a:r>
            <a:r>
              <a:rPr lang="el-GR" sz="2400" dirty="0"/>
              <a:t>απελευθερώνοντας έτσι την πορεία από τη φάση </a:t>
            </a:r>
            <a:r>
              <a:rPr lang="en-US" sz="2400" dirty="0"/>
              <a:t>G1 </a:t>
            </a:r>
            <a:r>
              <a:rPr lang="el-GR" sz="2400" dirty="0"/>
              <a:t>στη </a:t>
            </a:r>
            <a:r>
              <a:rPr lang="en-US" sz="2400" dirty="0"/>
              <a:t>S</a:t>
            </a:r>
          </a:p>
          <a:p>
            <a:r>
              <a:rPr lang="el-GR" sz="2400" dirty="0"/>
              <a:t>Ή </a:t>
            </a:r>
            <a:r>
              <a:rPr lang="el-GR" sz="2400" u="sng" dirty="0"/>
              <a:t>πρωτεΐνη </a:t>
            </a:r>
            <a:r>
              <a:rPr lang="en-US" sz="2400" u="sng" dirty="0"/>
              <a:t>p53 </a:t>
            </a:r>
            <a:r>
              <a:rPr lang="el-GR" sz="2400" dirty="0"/>
              <a:t>διακόπτει την μετάβαση </a:t>
            </a:r>
            <a:r>
              <a:rPr lang="en-US" sz="2400" dirty="0"/>
              <a:t>G1-S </a:t>
            </a:r>
            <a:r>
              <a:rPr lang="el-GR" sz="2400" dirty="0"/>
              <a:t>όταν το </a:t>
            </a:r>
            <a:r>
              <a:rPr lang="en-US" sz="2400" dirty="0"/>
              <a:t>DNA </a:t>
            </a:r>
            <a:r>
              <a:rPr lang="el-GR" sz="2400" dirty="0"/>
              <a:t>έχει υποστεί βλάβες. Ή </a:t>
            </a:r>
            <a:r>
              <a:rPr lang="en-US" sz="2400" b="1" dirty="0"/>
              <a:t>p53 </a:t>
            </a:r>
            <a:r>
              <a:rPr lang="el-GR" sz="2400" dirty="0"/>
              <a:t>είναι μεταγραφικός ρυθμιστής που διεγείρει την παραγωγή της πρωτεΐνης </a:t>
            </a:r>
            <a:r>
              <a:rPr lang="en-US" sz="2400" b="1" dirty="0"/>
              <a:t>p21</a:t>
            </a:r>
            <a:r>
              <a:rPr lang="en-US" sz="2400" dirty="0"/>
              <a:t> </a:t>
            </a:r>
            <a:r>
              <a:rPr lang="el-GR" sz="2400" dirty="0"/>
              <a:t>η οποία προσδένεται στα </a:t>
            </a:r>
            <a:r>
              <a:rPr lang="el-GR" sz="2400" dirty="0" err="1"/>
              <a:t>σύμπλοκα</a:t>
            </a:r>
            <a:r>
              <a:rPr lang="el-GR" sz="2400" dirty="0"/>
              <a:t> </a:t>
            </a:r>
            <a:r>
              <a:rPr lang="en-US" sz="2400" dirty="0"/>
              <a:t>G1/S-</a:t>
            </a:r>
            <a:r>
              <a:rPr lang="en-US" sz="2400" dirty="0" err="1"/>
              <a:t>Cdk</a:t>
            </a:r>
            <a:r>
              <a:rPr lang="en-US" sz="2400" dirty="0"/>
              <a:t>, S-</a:t>
            </a:r>
            <a:r>
              <a:rPr lang="en-US" sz="2400" dirty="0" err="1"/>
              <a:t>Cdk</a:t>
            </a:r>
            <a:r>
              <a:rPr lang="en-US" sz="2400" dirty="0"/>
              <a:t> </a:t>
            </a:r>
            <a:r>
              <a:rPr lang="el-GR" sz="2400" dirty="0"/>
              <a:t>και τα απενεργοποιεί. Μεταλλάξεις του </a:t>
            </a:r>
            <a:r>
              <a:rPr lang="el-GR" sz="2400" b="1" dirty="0"/>
              <a:t>γονιδίου </a:t>
            </a:r>
            <a:r>
              <a:rPr lang="en-US" sz="2400" b="1" i="1" dirty="0"/>
              <a:t>TP53 </a:t>
            </a:r>
            <a:r>
              <a:rPr lang="el-GR" sz="2400" dirty="0"/>
              <a:t>ανιχνεύονται στα μισά είδη καρκίνου του ανθρώπου </a:t>
            </a:r>
          </a:p>
        </p:txBody>
      </p:sp>
    </p:spTree>
    <p:extLst>
      <p:ext uri="{BB962C8B-B14F-4D97-AF65-F5344CB8AC3E}">
        <p14:creationId xmlns:p14="http://schemas.microsoft.com/office/powerpoint/2010/main" val="3576203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75A006E-A2BC-46DD-9F7E-3ADE51845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l-GR" sz="4000" dirty="0">
                <a:solidFill>
                  <a:srgbClr val="FFFFFF"/>
                </a:solidFill>
              </a:rPr>
              <a:t>Ο ρόλος του </a:t>
            </a:r>
            <a:r>
              <a:rPr lang="en-US" sz="4000" dirty="0">
                <a:solidFill>
                  <a:srgbClr val="FFFFFF"/>
                </a:solidFill>
              </a:rPr>
              <a:t>p53</a:t>
            </a:r>
            <a:endParaRPr lang="el-GR" sz="4000" dirty="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8847202-586C-4A0A-8BC5-737E001BC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 lnSpcReduction="10000"/>
          </a:bodyPr>
          <a:lstStyle/>
          <a:p>
            <a:r>
              <a:rPr lang="el-GR" sz="2400" dirty="0" err="1" smtClean="0"/>
              <a:t>Ελέγχος</a:t>
            </a:r>
            <a:r>
              <a:rPr lang="el-GR" sz="2400" dirty="0" smtClean="0"/>
              <a:t> </a:t>
            </a:r>
            <a:r>
              <a:rPr lang="el-GR" sz="2400" dirty="0"/>
              <a:t>στο </a:t>
            </a:r>
            <a:r>
              <a:rPr lang="el-GR" sz="2400" u="sng" dirty="0"/>
              <a:t>σημείο </a:t>
            </a:r>
            <a:r>
              <a:rPr lang="en-US" sz="2400" u="sng" dirty="0"/>
              <a:t>G1/S</a:t>
            </a:r>
            <a:r>
              <a:rPr lang="el-GR" sz="2400" u="sng" dirty="0"/>
              <a:t> </a:t>
            </a:r>
            <a:r>
              <a:rPr lang="el-GR" sz="2400" dirty="0"/>
              <a:t>για «λάθη» στην ακολουθία του</a:t>
            </a:r>
            <a:r>
              <a:rPr lang="en-US" sz="2400" dirty="0"/>
              <a:t>DNA (mispairing</a:t>
            </a:r>
            <a:r>
              <a:rPr lang="en-US" sz="2400" dirty="0" smtClean="0"/>
              <a:t>)  </a:t>
            </a:r>
            <a:r>
              <a:rPr lang="el-GR" sz="2400" dirty="0" smtClean="0"/>
              <a:t>ή σπασίματα στην έλικα του </a:t>
            </a:r>
            <a:r>
              <a:rPr lang="en-US" sz="2400" dirty="0" smtClean="0"/>
              <a:t>DNA (MRN </a:t>
            </a:r>
            <a:r>
              <a:rPr lang="el-GR" sz="2400" dirty="0" err="1" smtClean="0"/>
              <a:t>σύμπλοκα</a:t>
            </a:r>
            <a:r>
              <a:rPr lang="el-GR" sz="2400" dirty="0" smtClean="0"/>
              <a:t> αντίληψης της βλάβης)</a:t>
            </a:r>
            <a:endParaRPr lang="en-US" sz="2400" dirty="0"/>
          </a:p>
          <a:p>
            <a:r>
              <a:rPr lang="el-GR" sz="2400" dirty="0"/>
              <a:t>Εάν υ</a:t>
            </a:r>
            <a:r>
              <a:rPr lang="el-GR" sz="2400" dirty="0" smtClean="0"/>
              <a:t>πάρχουν τέτοια </a:t>
            </a:r>
            <a:r>
              <a:rPr lang="el-GR" sz="2400" dirty="0"/>
              <a:t>λάθη, </a:t>
            </a:r>
            <a:r>
              <a:rPr lang="el-GR" sz="2400" dirty="0" smtClean="0"/>
              <a:t>η </a:t>
            </a:r>
            <a:r>
              <a:rPr lang="en-US" sz="2400" dirty="0" smtClean="0"/>
              <a:t>p53 </a:t>
            </a:r>
            <a:r>
              <a:rPr lang="el-GR" sz="2400" dirty="0" err="1" smtClean="0"/>
              <a:t>φωσφορυλιώνεται</a:t>
            </a:r>
            <a:r>
              <a:rPr lang="el-GR" sz="2400" dirty="0" smtClean="0"/>
              <a:t> </a:t>
            </a:r>
            <a:r>
              <a:rPr lang="el-GR" sz="2400" dirty="0"/>
              <a:t>από </a:t>
            </a:r>
            <a:r>
              <a:rPr lang="el-GR" sz="2400" dirty="0" err="1"/>
              <a:t>κινάσες</a:t>
            </a:r>
            <a:r>
              <a:rPr lang="el-GR" sz="2400" dirty="0"/>
              <a:t> </a:t>
            </a:r>
            <a:r>
              <a:rPr lang="en-US" sz="2400" dirty="0" smtClean="0"/>
              <a:t>(ATM, ATR) </a:t>
            </a:r>
            <a:r>
              <a:rPr lang="el-GR" sz="2400" dirty="0" smtClean="0"/>
              <a:t>οι οποίες αντιλαμβάνονται τα λάθη της αντιγραφής</a:t>
            </a:r>
            <a:r>
              <a:rPr lang="en-US" sz="2400" dirty="0" smtClean="0"/>
              <a:t> </a:t>
            </a:r>
            <a:r>
              <a:rPr lang="el-GR" sz="2400" dirty="0" smtClean="0"/>
              <a:t>και </a:t>
            </a:r>
            <a:r>
              <a:rPr lang="el-GR" sz="2400" dirty="0"/>
              <a:t>ακολούθως </a:t>
            </a:r>
            <a:r>
              <a:rPr lang="el-GR" sz="2400" u="sng" dirty="0"/>
              <a:t>ενεργοποιεί την μεταγραφή της πρωτεΐνης αναστολέα </a:t>
            </a:r>
            <a:r>
              <a:rPr lang="en-US" sz="2400" u="sng" dirty="0"/>
              <a:t>p21</a:t>
            </a:r>
            <a:r>
              <a:rPr lang="en-US" sz="2400" dirty="0"/>
              <a:t>, </a:t>
            </a:r>
            <a:r>
              <a:rPr lang="el-GR" sz="2400" dirty="0"/>
              <a:t>η οποία με τη σειρά της παρεμποδίζει τη δράση των </a:t>
            </a:r>
            <a:r>
              <a:rPr lang="en-US" sz="2400" dirty="0"/>
              <a:t>G1/S</a:t>
            </a:r>
            <a:r>
              <a:rPr lang="el-GR" sz="2400" dirty="0"/>
              <a:t> </a:t>
            </a:r>
            <a:r>
              <a:rPr lang="en-US" sz="2400" dirty="0" err="1"/>
              <a:t>Cdk</a:t>
            </a:r>
            <a:r>
              <a:rPr lang="en-US" sz="2400" dirty="0"/>
              <a:t> </a:t>
            </a:r>
            <a:r>
              <a:rPr lang="el-GR" sz="2400" dirty="0"/>
              <a:t>και </a:t>
            </a:r>
            <a:r>
              <a:rPr lang="en-US" sz="2400" dirty="0"/>
              <a:t>S-</a:t>
            </a:r>
            <a:r>
              <a:rPr lang="en-US" sz="2400" dirty="0" err="1"/>
              <a:t>Cdk</a:t>
            </a:r>
            <a:r>
              <a:rPr lang="el-GR" sz="2400" dirty="0"/>
              <a:t> έτσι ώστε  κυτταρικός κύκλος να διακόπτεται</a:t>
            </a:r>
          </a:p>
          <a:p>
            <a:r>
              <a:rPr lang="el-GR" sz="2400" dirty="0"/>
              <a:t>Όταν λειτουργεί φυσιολογικά, ρυθμίζει τον προγραμματισμένο κυτταρικό θάνατο (απόπτωση), είτε ως μέρος της κανονικής ανάπτυξης ενός κυττάρου είτε ως αποτέλεσμα μιας κυτταρικής βλάβης</a:t>
            </a:r>
          </a:p>
        </p:txBody>
      </p:sp>
    </p:spTree>
    <p:extLst>
      <p:ext uri="{BB962C8B-B14F-4D97-AF65-F5344CB8AC3E}">
        <p14:creationId xmlns:p14="http://schemas.microsoft.com/office/powerpoint/2010/main" val="4012744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D38EE57-B708-47C9-A4A4-E25F09FAB0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7A28182-58A5-4DBB-8F64-BD944BCA81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3" name="Freeform 44">
              <a:extLst>
                <a:ext uri="{FF2B5EF4-FFF2-40B4-BE49-F238E27FC236}">
                  <a16:creationId xmlns:a16="http://schemas.microsoft.com/office/drawing/2014/main" id="{E4A9080E-7BA6-45FC-8677-8B9D5F4DAF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5">
              <a:extLst>
                <a:ext uri="{FF2B5EF4-FFF2-40B4-BE49-F238E27FC236}">
                  <a16:creationId xmlns:a16="http://schemas.microsoft.com/office/drawing/2014/main" id="{2163D516-75D4-4DE0-AC27-63719125AE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6">
              <a:extLst>
                <a:ext uri="{FF2B5EF4-FFF2-40B4-BE49-F238E27FC236}">
                  <a16:creationId xmlns:a16="http://schemas.microsoft.com/office/drawing/2014/main" id="{E74A26A5-C23A-46D4-B0FF-155FB38346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7">
              <a:extLst>
                <a:ext uri="{FF2B5EF4-FFF2-40B4-BE49-F238E27FC236}">
                  <a16:creationId xmlns:a16="http://schemas.microsoft.com/office/drawing/2014/main" id="{08E0243F-1062-43C6-AD04-130DFF6684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4C5517B-1B0F-47AA-93A5-3671899698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Τίτλος 1">
            <a:extLst>
              <a:ext uri="{FF2B5EF4-FFF2-40B4-BE49-F238E27FC236}">
                <a16:creationId xmlns:a16="http://schemas.microsoft.com/office/drawing/2014/main" id="{6ACEA92E-BA46-42E9-873B-BC025FB0C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l-GR" sz="4000" dirty="0">
                <a:solidFill>
                  <a:srgbClr val="FFFFFF"/>
                </a:solidFill>
              </a:rPr>
              <a:t>Ο ρόλος του </a:t>
            </a:r>
            <a:r>
              <a:rPr lang="en-US" sz="4000" dirty="0" smtClean="0">
                <a:solidFill>
                  <a:srgbClr val="FFFFFF"/>
                </a:solidFill>
              </a:rPr>
              <a:t>p53  </a:t>
            </a:r>
            <a:r>
              <a:rPr lang="el-GR" sz="4000" dirty="0" smtClean="0">
                <a:solidFill>
                  <a:srgbClr val="FFFFFF"/>
                </a:solidFill>
              </a:rPr>
              <a:t>και  </a:t>
            </a:r>
            <a:r>
              <a:rPr lang="en-US" sz="4000" dirty="0" err="1" smtClean="0">
                <a:solidFill>
                  <a:srgbClr val="FFFFFF"/>
                </a:solidFill>
              </a:rPr>
              <a:t>pRb</a:t>
            </a:r>
            <a:endParaRPr lang="el-GR" sz="4000" dirty="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35C902D-C5C5-457B-890D-EA5631F06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3704" y="2378076"/>
            <a:ext cx="4302034" cy="4057558"/>
          </a:xfrm>
        </p:spPr>
        <p:txBody>
          <a:bodyPr>
            <a:normAutofit fontScale="92500" lnSpcReduction="20000"/>
          </a:bodyPr>
          <a:lstStyle/>
          <a:p>
            <a:r>
              <a:rPr lang="el-GR" sz="2000" dirty="0"/>
              <a:t>Εάν ο έλεγχος του κυτταρικού κύκλου δεν λειτουργήσει επαρκώς, το κύτταρο μπορεί να αρχίσει να διαιρείται ανεξέλεγκτα – ΚΑΡΚΙΝΙΚΟ ΚΥΤΤΑΡΟ</a:t>
            </a:r>
          </a:p>
          <a:p>
            <a:r>
              <a:rPr lang="el-GR" sz="2000" b="1" u="sng" dirty="0" err="1"/>
              <a:t>Ογκοκατασταλτικά</a:t>
            </a:r>
            <a:r>
              <a:rPr lang="el-GR" sz="2000" b="1" u="sng" dirty="0"/>
              <a:t> γονίδια</a:t>
            </a:r>
            <a:r>
              <a:rPr lang="el-GR" sz="2000" b="1" dirty="0"/>
              <a:t>: </a:t>
            </a:r>
            <a:r>
              <a:rPr lang="el-GR" sz="2000" dirty="0"/>
              <a:t>Τα </a:t>
            </a:r>
            <a:r>
              <a:rPr lang="en-US" sz="2000" dirty="0" err="1"/>
              <a:t>pRb</a:t>
            </a:r>
            <a:r>
              <a:rPr lang="el-GR" sz="2000" dirty="0"/>
              <a:t> και </a:t>
            </a:r>
            <a:r>
              <a:rPr lang="en-US" sz="2000" dirty="0"/>
              <a:t>p53</a:t>
            </a:r>
            <a:r>
              <a:rPr lang="el-GR" sz="2000" dirty="0"/>
              <a:t> διασφαλίζουν τη σωστή ρύθμιση του κυτταρικού κύκλου και εμποδίζουν τον ανεξέλεγκτο πολλαπλασιασμό των κυττάρων. Μεταλλάξεις σε αυτά τα γονίδια μπορούν να προκαλέσουν </a:t>
            </a:r>
            <a:r>
              <a:rPr lang="el-GR" sz="2000" dirty="0" smtClean="0"/>
              <a:t>καρκίνο</a:t>
            </a:r>
          </a:p>
          <a:p>
            <a:r>
              <a:rPr lang="el-GR" sz="2000" b="1" dirty="0"/>
              <a:t>Το </a:t>
            </a:r>
            <a:r>
              <a:rPr lang="el-GR" sz="2000" b="1" dirty="0" err="1"/>
              <a:t>ρετινοβλάστωμα</a:t>
            </a:r>
            <a:r>
              <a:rPr lang="el-GR" sz="2000" dirty="0"/>
              <a:t> (</a:t>
            </a:r>
            <a:r>
              <a:rPr lang="el-GR" sz="2000" dirty="0" err="1"/>
              <a:t>Rb</a:t>
            </a:r>
            <a:r>
              <a:rPr lang="el-GR" sz="2000" dirty="0"/>
              <a:t>) είναι μια σπάνια μορφή </a:t>
            </a:r>
            <a:r>
              <a:rPr lang="el-GR" sz="2000" dirty="0" smtClean="0"/>
              <a:t>καρκίνου που </a:t>
            </a:r>
            <a:r>
              <a:rPr lang="el-GR" sz="2000" dirty="0"/>
              <a:t>αναπτύσσεται </a:t>
            </a:r>
            <a:r>
              <a:rPr lang="el-GR" sz="2000" dirty="0" smtClean="0"/>
              <a:t> </a:t>
            </a:r>
            <a:r>
              <a:rPr lang="el-GR" sz="2000" dirty="0"/>
              <a:t>από τα ανώριμα κύτταρα του </a:t>
            </a:r>
            <a:r>
              <a:rPr lang="el-GR" sz="2000" dirty="0" smtClean="0"/>
              <a:t>αμφιβληστροειδούς χιτώνα του οφθαλμού κυρίως στα παιδιά. Η μετάλλαξη </a:t>
            </a:r>
            <a:r>
              <a:rPr lang="el-GR" sz="2000" dirty="0"/>
              <a:t>εμφανίζεται στο γονίδιο </a:t>
            </a:r>
            <a:r>
              <a:rPr lang="el-GR" sz="2000" i="1" dirty="0"/>
              <a:t>RB1</a:t>
            </a:r>
            <a:r>
              <a:rPr lang="el-GR" sz="2000" dirty="0"/>
              <a:t> στο χρωμόσωμα 13</a:t>
            </a:r>
          </a:p>
          <a:p>
            <a:pPr marL="0" indent="0">
              <a:buNone/>
            </a:pPr>
            <a:endParaRPr lang="el-GR" sz="2000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434A7943-7C76-4752-BE95-B4063C178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8892" y="2601315"/>
            <a:ext cx="4802404" cy="334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950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2004FE82-BD5F-412B-A3AC-025234BF2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555"/>
            <a:ext cx="4320209" cy="5942383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DD2E89D3-9F4D-42D4-91BF-7A0E25C45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165" y="0"/>
            <a:ext cx="77758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63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DEEDB0C2-1454-412C-B3FA-9CB260D65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l-GR" sz="4000">
                <a:solidFill>
                  <a:srgbClr val="FFFFFF"/>
                </a:solidFill>
              </a:rPr>
              <a:t>Ρύθμιση φάσης </a:t>
            </a:r>
            <a:r>
              <a:rPr lang="en-US" sz="4000">
                <a:solidFill>
                  <a:srgbClr val="FFFFFF"/>
                </a:solidFill>
              </a:rPr>
              <a:t>S</a:t>
            </a:r>
            <a:endParaRPr lang="el-GR" sz="400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315B086-39F3-43DE-A58B-93A927FF0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341848"/>
            <a:ext cx="9708995" cy="4516152"/>
          </a:xfrm>
        </p:spPr>
        <p:txBody>
          <a:bodyPr anchor="ctr">
            <a:normAutofit/>
          </a:bodyPr>
          <a:lstStyle/>
          <a:p>
            <a:r>
              <a:rPr lang="el-GR" sz="2200" dirty="0"/>
              <a:t>Η </a:t>
            </a:r>
            <a:r>
              <a:rPr lang="el-GR" sz="2200" b="1" u="sng" dirty="0"/>
              <a:t>αντιγραφή του </a:t>
            </a:r>
            <a:r>
              <a:rPr lang="en-US" sz="2200" b="1" u="sng" dirty="0"/>
              <a:t>DNA </a:t>
            </a:r>
            <a:r>
              <a:rPr lang="el-GR" sz="2200" dirty="0"/>
              <a:t>ξεκινά από ειδικές θέσεις έναρξης που βρίσκονται κατά μήκος των χρωμοσωμάτων και αυτές οι </a:t>
            </a:r>
            <a:r>
              <a:rPr lang="el-GR" sz="2200" dirty="0" err="1"/>
              <a:t>νουκλεοτιδικές</a:t>
            </a:r>
            <a:r>
              <a:rPr lang="el-GR" sz="2200" dirty="0"/>
              <a:t> αλληλουχίες λειτουργούν σαν αγκυροβόλια για ρυθμιστικά </a:t>
            </a:r>
            <a:r>
              <a:rPr lang="el-GR" sz="2200" dirty="0" err="1"/>
              <a:t>σύμπλοκα</a:t>
            </a:r>
            <a:r>
              <a:rPr lang="el-GR" sz="2200" dirty="0"/>
              <a:t> πρωτεϊνών.</a:t>
            </a:r>
          </a:p>
          <a:p>
            <a:r>
              <a:rPr lang="el-GR" sz="2200" dirty="0"/>
              <a:t>Ένα τέτοιο </a:t>
            </a:r>
            <a:r>
              <a:rPr lang="el-GR" sz="2200" dirty="0" err="1"/>
              <a:t>σύμπλοκο</a:t>
            </a:r>
            <a:r>
              <a:rPr lang="el-GR" sz="2200" dirty="0"/>
              <a:t> είναι το </a:t>
            </a:r>
            <a:r>
              <a:rPr lang="el-GR" sz="2200" dirty="0" err="1"/>
              <a:t>σύμπλοκο</a:t>
            </a:r>
            <a:r>
              <a:rPr lang="el-GR" sz="2200" dirty="0"/>
              <a:t> </a:t>
            </a:r>
            <a:r>
              <a:rPr lang="el-GR" sz="2200" b="1" u="sng" dirty="0"/>
              <a:t>αναγνώρισης της αφετηρίας (</a:t>
            </a:r>
            <a:r>
              <a:rPr lang="en-US" sz="2200" b="1" u="sng" dirty="0"/>
              <a:t>ORC) </a:t>
            </a:r>
            <a:r>
              <a:rPr lang="el-GR" sz="2200" dirty="0"/>
              <a:t>που παραμένει συνδεδεμένο στις αφετηρίες </a:t>
            </a:r>
            <a:r>
              <a:rPr lang="el-GR" sz="2200" dirty="0" err="1"/>
              <a:t>καθόλη</a:t>
            </a:r>
            <a:r>
              <a:rPr lang="el-GR" sz="2200" dirty="0"/>
              <a:t> τη διάρκεια της  αντιγραφής.</a:t>
            </a:r>
          </a:p>
          <a:p>
            <a:r>
              <a:rPr lang="el-GR" sz="2200" dirty="0"/>
              <a:t>Στην θέση </a:t>
            </a:r>
            <a:r>
              <a:rPr lang="en-US" sz="2200" dirty="0"/>
              <a:t>ORC</a:t>
            </a:r>
            <a:r>
              <a:rPr lang="el-GR" sz="2200" dirty="0"/>
              <a:t>,</a:t>
            </a:r>
            <a:r>
              <a:rPr lang="en-US" sz="2200" dirty="0"/>
              <a:t> </a:t>
            </a:r>
            <a:r>
              <a:rPr lang="el-GR" sz="2200" dirty="0"/>
              <a:t>από την φάση </a:t>
            </a:r>
            <a:r>
              <a:rPr lang="en-US" sz="2200" dirty="0"/>
              <a:t>G1 </a:t>
            </a:r>
            <a:r>
              <a:rPr lang="el-GR" sz="2200" dirty="0"/>
              <a:t>ήδη έχει συνδεθεί η </a:t>
            </a:r>
            <a:r>
              <a:rPr lang="el-GR" sz="2200" b="1" u="sng" dirty="0"/>
              <a:t>πρωτεΐνη </a:t>
            </a:r>
            <a:r>
              <a:rPr lang="en-US" sz="2200" b="1" u="sng" dirty="0"/>
              <a:t>Cdc6</a:t>
            </a:r>
            <a:r>
              <a:rPr lang="en-US" sz="2200" b="1" dirty="0"/>
              <a:t> </a:t>
            </a:r>
            <a:r>
              <a:rPr lang="el-GR" sz="2200" dirty="0"/>
              <a:t>έτσι ώστε να ευνοηθεί η δέσμευση των </a:t>
            </a:r>
            <a:r>
              <a:rPr lang="en-US" sz="2200" dirty="0"/>
              <a:t>DNA </a:t>
            </a:r>
            <a:r>
              <a:rPr lang="el-GR" sz="2200" dirty="0" err="1"/>
              <a:t>ελικασών</a:t>
            </a:r>
            <a:r>
              <a:rPr lang="el-GR" sz="2200" dirty="0"/>
              <a:t> με την </a:t>
            </a:r>
            <a:r>
              <a:rPr lang="en-US" sz="2200" dirty="0"/>
              <a:t>ORC </a:t>
            </a:r>
            <a:r>
              <a:rPr lang="el-GR" sz="2200" dirty="0"/>
              <a:t>και να δημιουργηθεί το </a:t>
            </a:r>
            <a:r>
              <a:rPr lang="el-GR" sz="2200" u="sng" dirty="0" err="1"/>
              <a:t>προαντιγραφικό</a:t>
            </a:r>
            <a:r>
              <a:rPr lang="el-GR" sz="2200" u="sng" dirty="0"/>
              <a:t> </a:t>
            </a:r>
            <a:r>
              <a:rPr lang="el-GR" sz="2200" u="sng" dirty="0" err="1"/>
              <a:t>σύμπλοκο</a:t>
            </a:r>
            <a:endParaRPr lang="el-GR" sz="2200" u="sng" dirty="0"/>
          </a:p>
          <a:p>
            <a:r>
              <a:rPr lang="el-GR" sz="2200" dirty="0"/>
              <a:t>Το σήμα για την έναρξη της αντιγραφής προέρχεται από την </a:t>
            </a:r>
            <a:r>
              <a:rPr lang="en-US" sz="2200" b="1" u="sng" dirty="0"/>
              <a:t>S-</a:t>
            </a:r>
            <a:r>
              <a:rPr lang="en-US" sz="2200" b="1" u="sng" dirty="0" err="1"/>
              <a:t>Cdk</a:t>
            </a:r>
            <a:r>
              <a:rPr lang="en-US" sz="2200" b="1" u="sng" dirty="0"/>
              <a:t> </a:t>
            </a:r>
            <a:r>
              <a:rPr lang="el-GR" sz="2200" dirty="0"/>
              <a:t>που πυροδοτεί την φάση </a:t>
            </a:r>
            <a:r>
              <a:rPr lang="en-US" sz="2200" dirty="0"/>
              <a:t>S</a:t>
            </a:r>
            <a:endParaRPr lang="el-GR" sz="2200" dirty="0"/>
          </a:p>
        </p:txBody>
      </p:sp>
    </p:spTree>
    <p:extLst>
      <p:ext uri="{BB962C8B-B14F-4D97-AF65-F5344CB8AC3E}">
        <p14:creationId xmlns:p14="http://schemas.microsoft.com/office/powerpoint/2010/main" val="4264359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3C2798DA-0FE8-4EE6-AA30-D096C5E43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356" y="107791"/>
            <a:ext cx="10893287" cy="664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0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48973574-1A0E-423C-AA4D-447AFE831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l-GR" sz="4000">
                <a:solidFill>
                  <a:srgbClr val="FFFFFF"/>
                </a:solidFill>
              </a:rPr>
              <a:t>Ρύθμιση φάσης Μ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7976BDA-736F-4E60-8DAB-44764AD54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4163582"/>
          </a:xfrm>
        </p:spPr>
        <p:txBody>
          <a:bodyPr anchor="ctr">
            <a:noAutofit/>
          </a:bodyPr>
          <a:lstStyle/>
          <a:p>
            <a:r>
              <a:rPr lang="el-GR" sz="2400" dirty="0"/>
              <a:t>Το </a:t>
            </a:r>
            <a:r>
              <a:rPr lang="el-GR" sz="2400" b="1" dirty="0"/>
              <a:t>πρωτεϊνικό </a:t>
            </a:r>
            <a:r>
              <a:rPr lang="el-GR" sz="2400" b="1" dirty="0" err="1"/>
              <a:t>σύμπλοκο</a:t>
            </a:r>
            <a:r>
              <a:rPr lang="el-GR" sz="2400" b="1" dirty="0"/>
              <a:t> </a:t>
            </a:r>
            <a:r>
              <a:rPr lang="en-US" sz="2400" b="1" dirty="0"/>
              <a:t>M-</a:t>
            </a:r>
            <a:r>
              <a:rPr lang="en-US" sz="2400" b="1" dirty="0" err="1"/>
              <a:t>Cdk</a:t>
            </a:r>
            <a:r>
              <a:rPr lang="en-US" sz="2400" b="1" dirty="0"/>
              <a:t> </a:t>
            </a:r>
            <a:r>
              <a:rPr lang="el-GR" sz="2400" dirty="0"/>
              <a:t>ασκεί την κύρια ρυθμιστική δράση</a:t>
            </a:r>
          </a:p>
          <a:p>
            <a:r>
              <a:rPr lang="el-GR" sz="2400" dirty="0"/>
              <a:t>Τα </a:t>
            </a:r>
            <a:r>
              <a:rPr lang="en-US" sz="2400" dirty="0"/>
              <a:t>M-</a:t>
            </a:r>
            <a:r>
              <a:rPr lang="en-US" sz="2400" dirty="0" err="1"/>
              <a:t>Cdk</a:t>
            </a:r>
            <a:r>
              <a:rPr lang="en-US" sz="2400" dirty="0"/>
              <a:t> </a:t>
            </a:r>
            <a:r>
              <a:rPr lang="el-GR" sz="2400" dirty="0"/>
              <a:t>συσσωρεύονται από την φάση </a:t>
            </a:r>
            <a:r>
              <a:rPr lang="en-US" sz="2400" dirty="0"/>
              <a:t>G2 </a:t>
            </a:r>
            <a:r>
              <a:rPr lang="el-GR" sz="2400" dirty="0"/>
              <a:t>όμως καθίστανται ενεργά, απότομα, στο τέλος της </a:t>
            </a:r>
            <a:r>
              <a:rPr lang="en-US" sz="2400" dirty="0"/>
              <a:t>G2 </a:t>
            </a:r>
            <a:r>
              <a:rPr lang="el-GR" sz="2400" dirty="0"/>
              <a:t>χάρη στην ενεργοποίηση της </a:t>
            </a:r>
            <a:r>
              <a:rPr lang="el-GR" sz="2400" u="sng" dirty="0" err="1"/>
              <a:t>φωσφατάσης</a:t>
            </a:r>
            <a:r>
              <a:rPr lang="el-GR" sz="2400" u="sng" dirty="0"/>
              <a:t> </a:t>
            </a:r>
            <a:r>
              <a:rPr lang="en-US" sz="2400" u="sng" dirty="0"/>
              <a:t>Cdc25 </a:t>
            </a:r>
            <a:r>
              <a:rPr lang="el-GR" sz="2400" dirty="0"/>
              <a:t>που αφαιρεί ανασταλτικές φωσφορικές ομάδες από το μόριο </a:t>
            </a:r>
            <a:r>
              <a:rPr lang="en-US" sz="2400" dirty="0"/>
              <a:t>M-</a:t>
            </a:r>
            <a:r>
              <a:rPr lang="en-US" sz="2400" dirty="0" err="1"/>
              <a:t>Cdk</a:t>
            </a:r>
            <a:endParaRPr lang="en-US" sz="2400" dirty="0"/>
          </a:p>
          <a:p>
            <a:r>
              <a:rPr lang="el-GR" sz="2400" dirty="0"/>
              <a:t>Τα μόρια </a:t>
            </a:r>
            <a:r>
              <a:rPr lang="en-US" sz="2400" dirty="0"/>
              <a:t>M-</a:t>
            </a:r>
            <a:r>
              <a:rPr lang="en-US" sz="2400" dirty="0" err="1"/>
              <a:t>Cdk</a:t>
            </a:r>
            <a:r>
              <a:rPr lang="en-US" sz="2400" dirty="0"/>
              <a:t> </a:t>
            </a:r>
            <a:r>
              <a:rPr lang="el-GR" sz="2400" dirty="0" err="1"/>
              <a:t>φωσφορυλιώνουν</a:t>
            </a:r>
            <a:r>
              <a:rPr lang="el-GR" sz="2400" dirty="0"/>
              <a:t> τις πρωτεΐνες </a:t>
            </a:r>
            <a:r>
              <a:rPr lang="el-GR" sz="2400" b="1" dirty="0" err="1"/>
              <a:t>κοντενσίνες</a:t>
            </a:r>
            <a:r>
              <a:rPr lang="el-GR" sz="2400" dirty="0"/>
              <a:t> οι οποίες συμπυκνώνουν τα χρωμοσώματα</a:t>
            </a:r>
          </a:p>
          <a:p>
            <a:r>
              <a:rPr lang="el-GR" sz="2400" dirty="0"/>
              <a:t>Οι </a:t>
            </a:r>
            <a:r>
              <a:rPr lang="el-GR" sz="2400" b="1" dirty="0" err="1"/>
              <a:t>κοεζίνες</a:t>
            </a:r>
            <a:r>
              <a:rPr lang="el-GR" sz="2400" dirty="0"/>
              <a:t> είναι πρωτεϊνικά </a:t>
            </a:r>
            <a:r>
              <a:rPr lang="el-GR" sz="2400" dirty="0" err="1"/>
              <a:t>σύμπλοκα</a:t>
            </a:r>
            <a:r>
              <a:rPr lang="el-GR" sz="2400" dirty="0"/>
              <a:t> που συγκρατούν τις αδελφές </a:t>
            </a:r>
            <a:r>
              <a:rPr lang="el-GR" sz="2400" dirty="0" err="1"/>
              <a:t>χρωματίδες</a:t>
            </a:r>
            <a:r>
              <a:rPr lang="el-GR" sz="2400" dirty="0"/>
              <a:t> του </a:t>
            </a:r>
            <a:r>
              <a:rPr lang="en-US" sz="2400" dirty="0"/>
              <a:t>DNA </a:t>
            </a:r>
            <a:r>
              <a:rPr lang="el-GR" sz="2400" dirty="0"/>
              <a:t>όταν αυτό αντιγραφεί στην φάση </a:t>
            </a:r>
            <a:r>
              <a:rPr lang="en-US" sz="2400" dirty="0"/>
              <a:t>S</a:t>
            </a:r>
          </a:p>
          <a:p>
            <a:r>
              <a:rPr lang="el-GR" sz="2400" dirty="0"/>
              <a:t>Προετοιμασία και συναρμολόγηση του </a:t>
            </a:r>
            <a:r>
              <a:rPr lang="el-GR" sz="2400" dirty="0" err="1"/>
              <a:t>κυτταροσκελετού</a:t>
            </a:r>
            <a:r>
              <a:rPr lang="el-GR" sz="2400" dirty="0"/>
              <a:t> για την </a:t>
            </a:r>
            <a:r>
              <a:rPr lang="el-GR" sz="2400" dirty="0" err="1"/>
              <a:t>επακολουθούμενη</a:t>
            </a:r>
            <a:r>
              <a:rPr lang="el-GR" sz="2400" dirty="0"/>
              <a:t> </a:t>
            </a:r>
            <a:r>
              <a:rPr lang="el-GR" sz="2400" dirty="0" err="1"/>
              <a:t>κυτταροκίνηση</a:t>
            </a:r>
            <a:r>
              <a:rPr lang="el-GR" sz="2400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5903774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3D83C6F1-7625-4EFE-9AEC-54D0A936A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76" y="1308853"/>
            <a:ext cx="3343202" cy="3343202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413BDA1E-AA44-4B70-923F-BA41A3DB4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244" y="2381552"/>
            <a:ext cx="6020730" cy="26340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B6C4C8-9035-43A0-A5BD-7601DFEB3886}"/>
              </a:ext>
            </a:extLst>
          </p:cNvPr>
          <p:cNvSpPr txBox="1"/>
          <p:nvPr/>
        </p:nvSpPr>
        <p:spPr>
          <a:xfrm>
            <a:off x="5950226" y="527424"/>
            <a:ext cx="3799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/>
              <a:t>Ρύθμιση </a:t>
            </a:r>
            <a:r>
              <a:rPr lang="el-GR" sz="2400" b="1" dirty="0" err="1"/>
              <a:t>συμπλόκου</a:t>
            </a:r>
            <a:r>
              <a:rPr lang="el-GR" sz="2400" b="1" dirty="0"/>
              <a:t> </a:t>
            </a:r>
            <a:r>
              <a:rPr lang="en-US" sz="2400" b="1" dirty="0"/>
              <a:t>M-</a:t>
            </a:r>
            <a:r>
              <a:rPr lang="en-US" sz="2400" b="1" dirty="0" err="1"/>
              <a:t>Cdk</a:t>
            </a:r>
            <a:r>
              <a:rPr lang="en-US" sz="2400" b="1" dirty="0"/>
              <a:t> </a:t>
            </a:r>
            <a:endParaRPr lang="el-GR" sz="2400" b="1" dirty="0"/>
          </a:p>
        </p:txBody>
      </p:sp>
    </p:spTree>
    <p:extLst>
      <p:ext uri="{BB962C8B-B14F-4D97-AF65-F5344CB8AC3E}">
        <p14:creationId xmlns:p14="http://schemas.microsoft.com/office/powerpoint/2010/main" val="429018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21F38332-54F9-414B-B603-2483065BB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>
            <a:normAutofit/>
          </a:bodyPr>
          <a:lstStyle/>
          <a:p>
            <a:r>
              <a:rPr lang="el-GR" sz="4000">
                <a:solidFill>
                  <a:srgbClr val="FFFFFF"/>
                </a:solidFill>
              </a:rPr>
              <a:t>ΚΥΤΤΑΡΙΚΟΣ ΚΥΚΛΟΣ</a:t>
            </a:r>
          </a:p>
        </p:txBody>
      </p:sp>
      <p:sp>
        <p:nvSpPr>
          <p:cNvPr id="34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3D6D0DC-DB41-4D52-8F11-9E0F10E04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anchor="ctr">
            <a:normAutofit/>
          </a:bodyPr>
          <a:lstStyle/>
          <a:p>
            <a:r>
              <a:rPr lang="el-GR" sz="2400">
                <a:solidFill>
                  <a:srgbClr val="FEFFFF"/>
                </a:solidFill>
              </a:rPr>
              <a:t>ΚΥΤΤΑΡΙΚΟΣ ΚΥΚΛΟΣ: Ο κύκλος διπλασιασμού και διαίρεσης ενός κυττάρου ως βασικός μηχανισμός που αναπαράγονται τα έμβια όντα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621" y="4639123"/>
            <a:ext cx="3516097" cy="215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09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571" y="0"/>
            <a:ext cx="65314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03417" y="73802"/>
            <a:ext cx="3365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</a:t>
            </a:r>
            <a:r>
              <a:rPr lang="en-US" dirty="0" smtClean="0"/>
              <a:t>1: </a:t>
            </a:r>
            <a:r>
              <a:rPr lang="en-US" dirty="0"/>
              <a:t>Condensation of DNA into chromatin and chromosome. Copyright : RIKEN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603" y="1994263"/>
            <a:ext cx="5682174" cy="18964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048172"/>
            <a:ext cx="566927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</a:t>
            </a:r>
            <a:r>
              <a:rPr lang="en-US" dirty="0" smtClean="0"/>
              <a:t>2: </a:t>
            </a:r>
            <a:r>
              <a:rPr lang="en-US" dirty="0"/>
              <a:t>Chromosome condensation and segregation </a:t>
            </a:r>
            <a:r>
              <a:rPr lang="en-US" dirty="0" smtClean="0"/>
              <a:t>processes </a:t>
            </a:r>
            <a:r>
              <a:rPr lang="en-US" dirty="0"/>
              <a:t>in cell </a:t>
            </a:r>
            <a:r>
              <a:rPr lang="en-US" dirty="0" smtClean="0"/>
              <a:t>division. </a:t>
            </a:r>
            <a:r>
              <a:rPr lang="en-US" dirty="0"/>
              <a:t>Upon DNA replication, </a:t>
            </a:r>
            <a:r>
              <a:rPr lang="en-US" dirty="0" err="1"/>
              <a:t>cohesin</a:t>
            </a:r>
            <a:r>
              <a:rPr lang="en-US" dirty="0"/>
              <a:t> works as a glue to bond together the pair of DNA sequences </a:t>
            </a:r>
            <a:r>
              <a:rPr lang="en-US" dirty="0" smtClean="0"/>
              <a:t>(</a:t>
            </a:r>
            <a:r>
              <a:rPr lang="en-US" dirty="0"/>
              <a:t>1) and (2</a:t>
            </a:r>
            <a:r>
              <a:rPr lang="en-US" dirty="0" smtClean="0"/>
              <a:t>). </a:t>
            </a:r>
            <a:r>
              <a:rPr lang="en-US" dirty="0"/>
              <a:t>The </a:t>
            </a:r>
            <a:r>
              <a:rPr lang="en-US" dirty="0" err="1"/>
              <a:t>cohesin</a:t>
            </a:r>
            <a:r>
              <a:rPr lang="en-US" dirty="0"/>
              <a:t> then detaches, except near the centromere, and </a:t>
            </a:r>
            <a:r>
              <a:rPr lang="en-US" dirty="0" err="1"/>
              <a:t>condensin</a:t>
            </a:r>
            <a:r>
              <a:rPr lang="en-US" dirty="0"/>
              <a:t> acts to condense the sister chromatids </a:t>
            </a:r>
            <a:r>
              <a:rPr lang="en-US" dirty="0" smtClean="0"/>
              <a:t>(</a:t>
            </a:r>
            <a:r>
              <a:rPr lang="en-US" dirty="0"/>
              <a:t>3</a:t>
            </a:r>
            <a:r>
              <a:rPr lang="en-US" dirty="0" smtClean="0"/>
              <a:t>). </a:t>
            </a:r>
            <a:r>
              <a:rPr lang="en-US" dirty="0"/>
              <a:t>The remaining </a:t>
            </a:r>
            <a:r>
              <a:rPr lang="en-US" dirty="0" err="1"/>
              <a:t>cohesin</a:t>
            </a:r>
            <a:r>
              <a:rPr lang="en-US" dirty="0"/>
              <a:t> then detaches and the sister chromatids are segregated, with one set distributed to each of two daughter cells </a:t>
            </a:r>
            <a:r>
              <a:rPr lang="en-US" dirty="0" smtClean="0"/>
              <a:t>(</a:t>
            </a:r>
            <a:r>
              <a:rPr lang="en-US" dirty="0"/>
              <a:t>4</a:t>
            </a:r>
            <a:r>
              <a:rPr lang="en-US" dirty="0" smtClean="0"/>
              <a:t>). </a:t>
            </a:r>
            <a:r>
              <a:rPr lang="en-US" dirty="0"/>
              <a:t>Stage (3) corresponds to the sequence shown in Fig. 1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5856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8749B495-F39A-4FB5-AADD-D18A0ECF3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l-GR" sz="4000">
                <a:solidFill>
                  <a:srgbClr val="FFFFFF"/>
                </a:solidFill>
              </a:rPr>
              <a:t>Μίτωση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857084E-6EA8-4A47-B621-BF8F23F81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3667" y="1690242"/>
            <a:ext cx="9708995" cy="3567173"/>
          </a:xfrm>
        </p:spPr>
        <p:txBody>
          <a:bodyPr anchor="ctr">
            <a:normAutofit/>
          </a:bodyPr>
          <a:lstStyle/>
          <a:p>
            <a:r>
              <a:rPr lang="el-GR" sz="2400" u="sng" dirty="0"/>
              <a:t>Πριν </a:t>
            </a:r>
            <a:r>
              <a:rPr lang="el-GR" sz="2400" dirty="0"/>
              <a:t>αρχίσει η φάση Μ πρέπει υποχρεωτικά να έχει ολοκληρωθεί η </a:t>
            </a:r>
            <a:r>
              <a:rPr lang="el-GR" sz="2400" b="1" dirty="0"/>
              <a:t>αντιγραφή του </a:t>
            </a:r>
            <a:r>
              <a:rPr lang="en-US" sz="2400" b="1" dirty="0"/>
              <a:t>DNA </a:t>
            </a:r>
            <a:r>
              <a:rPr lang="el-GR" sz="2400" dirty="0"/>
              <a:t>και στα ζωικά κύτταρα να έχει </a:t>
            </a:r>
            <a:r>
              <a:rPr lang="el-GR" sz="2400" b="1" dirty="0"/>
              <a:t>διπλασιαστεί το </a:t>
            </a:r>
            <a:r>
              <a:rPr lang="el-GR" sz="2400" b="1" dirty="0" err="1"/>
              <a:t>κεντροσωμάτιο</a:t>
            </a:r>
            <a:r>
              <a:rPr lang="el-GR" sz="2400" dirty="0"/>
              <a:t> από το οποίο θα σχηματισθούν οι 2 πόλοι της ατράκτου και θα οργανωθούν οι </a:t>
            </a:r>
            <a:r>
              <a:rPr lang="el-GR" sz="2400" dirty="0" err="1"/>
              <a:t>μικροσωληνίσκοι</a:t>
            </a:r>
            <a:endParaRPr lang="el-GR" sz="2400" dirty="0"/>
          </a:p>
          <a:p>
            <a:r>
              <a:rPr lang="el-GR" sz="2400" dirty="0"/>
              <a:t>Ο </a:t>
            </a:r>
            <a:r>
              <a:rPr lang="el-GR" sz="2400" u="sng" dirty="0"/>
              <a:t>διπλασιασμός του </a:t>
            </a:r>
            <a:r>
              <a:rPr lang="el-GR" sz="2400" u="sng" dirty="0" err="1"/>
              <a:t>κεντροσωματίου</a:t>
            </a:r>
            <a:r>
              <a:rPr lang="el-GR" sz="2400" u="sng" dirty="0"/>
              <a:t> </a:t>
            </a:r>
            <a:r>
              <a:rPr lang="el-GR" sz="2400" dirty="0"/>
              <a:t>αρχίζει ταυτόχρονα με την αντιγραφή του </a:t>
            </a:r>
            <a:r>
              <a:rPr lang="en-US" sz="2400" dirty="0"/>
              <a:t>DNA </a:t>
            </a:r>
            <a:r>
              <a:rPr lang="el-GR" sz="2400" dirty="0"/>
              <a:t>και ενεργοποιείται από τις ίδιες </a:t>
            </a:r>
            <a:r>
              <a:rPr lang="el-GR" sz="2400" dirty="0" err="1"/>
              <a:t>κινάσες</a:t>
            </a:r>
            <a:r>
              <a:rPr lang="el-GR" sz="2400" dirty="0"/>
              <a:t> </a:t>
            </a:r>
            <a:r>
              <a:rPr lang="en-US" sz="2400" dirty="0"/>
              <a:t>G1/S-</a:t>
            </a:r>
            <a:r>
              <a:rPr lang="en-US" sz="2400" dirty="0" err="1"/>
              <a:t>Cdk</a:t>
            </a:r>
            <a:r>
              <a:rPr lang="en-US" sz="2400" dirty="0"/>
              <a:t> </a:t>
            </a:r>
            <a:r>
              <a:rPr lang="el-GR" sz="2400" dirty="0"/>
              <a:t>και </a:t>
            </a:r>
            <a:r>
              <a:rPr lang="en-US" sz="2400" dirty="0"/>
              <a:t>S-</a:t>
            </a:r>
            <a:r>
              <a:rPr lang="en-US" sz="2400" dirty="0" err="1"/>
              <a:t>Cdk</a:t>
            </a:r>
            <a:r>
              <a:rPr lang="el-GR" sz="2400" dirty="0"/>
              <a:t> 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831FDC2A-04AD-4827-BD6A-D531F6BAB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1441" y="4399270"/>
            <a:ext cx="4693089" cy="236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0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E51AC90-0470-4116-A83E-DCC4EF1D8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153" y="516252"/>
            <a:ext cx="8057693" cy="5825495"/>
          </a:xfrm>
          <a:prstGeom prst="rect">
            <a:avLst/>
          </a:prstGeom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" y="1179583"/>
            <a:ext cx="3178629" cy="202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5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1FB13570-CF6C-4BD7-8179-3F6BD46F6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913" y="501474"/>
            <a:ext cx="7580243" cy="620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3032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BE72FDF-E086-4041-A6BB-AF1325E2C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844" y="675260"/>
            <a:ext cx="8792643" cy="550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17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9340CCC-633C-4059-B19F-3A61E9BE2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2471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22B4F4E2-D120-4D1C-8EF4-9330FBF63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l-GR" sz="4000">
                <a:solidFill>
                  <a:srgbClr val="FFFFFF"/>
                </a:solidFill>
              </a:rPr>
              <a:t>Μιτωτικές φάσεις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7A2E173-3B50-49F1-AE1C-3DA1977A1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855579" cy="3963373"/>
          </a:xfrm>
        </p:spPr>
        <p:txBody>
          <a:bodyPr anchor="ctr">
            <a:normAutofit/>
          </a:bodyPr>
          <a:lstStyle/>
          <a:p>
            <a:r>
              <a:rPr lang="el-GR" sz="2200" b="1" dirty="0"/>
              <a:t>Πρόφαση:</a:t>
            </a:r>
            <a:r>
              <a:rPr lang="el-GR" sz="2200" dirty="0"/>
              <a:t> Αρχή συναρμολόγησης της </a:t>
            </a:r>
            <a:r>
              <a:rPr lang="el-GR" sz="2200" u="sng" dirty="0" err="1"/>
              <a:t>μιτωτικής</a:t>
            </a:r>
            <a:r>
              <a:rPr lang="el-GR" sz="2200" u="sng" dirty="0"/>
              <a:t> ατράκτου </a:t>
            </a:r>
            <a:r>
              <a:rPr lang="el-GR" sz="2200" dirty="0"/>
              <a:t>με πολυμερισμό και </a:t>
            </a:r>
            <a:r>
              <a:rPr lang="el-GR" sz="2200" dirty="0" err="1"/>
              <a:t>αποπολυμερισμό</a:t>
            </a:r>
            <a:r>
              <a:rPr lang="el-GR" sz="2200" dirty="0"/>
              <a:t> της </a:t>
            </a:r>
            <a:r>
              <a:rPr lang="el-GR" sz="2200" u="sng" dirty="0" err="1"/>
              <a:t>τουμπουλίνης</a:t>
            </a:r>
            <a:r>
              <a:rPr lang="el-GR" sz="2200" dirty="0"/>
              <a:t> σύμφωνα με το μοντέλο της δομικής αστάθειας από και προς τα 2 </a:t>
            </a:r>
            <a:r>
              <a:rPr lang="el-GR" sz="2200" dirty="0" err="1"/>
              <a:t>κεντροσωμάτια</a:t>
            </a:r>
            <a:r>
              <a:rPr lang="el-GR" sz="2200" dirty="0"/>
              <a:t> τα οποία αποτελούν πια τους πόλους της ατράκτου, σχηματίζοντας έτσι την άτρακτο με τους </a:t>
            </a:r>
            <a:r>
              <a:rPr lang="el-GR" sz="2200" dirty="0" err="1"/>
              <a:t>διαπολικούς</a:t>
            </a:r>
            <a:r>
              <a:rPr lang="el-GR" sz="2200" dirty="0"/>
              <a:t> </a:t>
            </a:r>
            <a:r>
              <a:rPr lang="el-GR" sz="2200" dirty="0" err="1"/>
              <a:t>μικροσωληνίσκους</a:t>
            </a:r>
            <a:r>
              <a:rPr lang="el-GR" sz="2200" dirty="0"/>
              <a:t>. Η διαδικασία διπλασιασμού και διαχωρισμού του </a:t>
            </a:r>
            <a:r>
              <a:rPr lang="el-GR" sz="2200" dirty="0" err="1"/>
              <a:t>κεντροσωματίου</a:t>
            </a:r>
            <a:r>
              <a:rPr lang="el-GR" sz="2200" dirty="0"/>
              <a:t> είναι γνωστή ως </a:t>
            </a:r>
            <a:r>
              <a:rPr lang="el-GR" sz="2200" b="1" dirty="0"/>
              <a:t>κύκλος του </a:t>
            </a:r>
            <a:r>
              <a:rPr lang="el-GR" sz="2200" b="1" dirty="0" err="1"/>
              <a:t>κεντροσωματίου</a:t>
            </a:r>
            <a:r>
              <a:rPr lang="el-GR" sz="2200" b="1" dirty="0"/>
              <a:t>.</a:t>
            </a:r>
          </a:p>
          <a:p>
            <a:pPr marL="0" indent="0">
              <a:buNone/>
            </a:pPr>
            <a:r>
              <a:rPr lang="el-GR" sz="2200" dirty="0"/>
              <a:t>   Σχηματίζονται οι </a:t>
            </a:r>
            <a:r>
              <a:rPr lang="el-GR" sz="2200" b="1" dirty="0" err="1"/>
              <a:t>κινητοχώροι</a:t>
            </a:r>
            <a:r>
              <a:rPr lang="el-GR" sz="2200" dirty="0"/>
              <a:t>, πρωτεϊνικά </a:t>
            </a:r>
            <a:r>
              <a:rPr lang="el-GR" sz="2200" dirty="0" err="1"/>
              <a:t>σύμπλοκα</a:t>
            </a:r>
            <a:r>
              <a:rPr lang="el-GR" sz="2200" dirty="0"/>
              <a:t> που συνδέονται με τις </a:t>
            </a:r>
            <a:r>
              <a:rPr lang="en-US" sz="2200" dirty="0" smtClean="0"/>
              <a:t> </a:t>
            </a:r>
            <a:r>
              <a:rPr lang="el-GR" sz="2200" dirty="0" smtClean="0"/>
              <a:t>αλληλουχίες </a:t>
            </a:r>
            <a:r>
              <a:rPr lang="el-GR" sz="2200" dirty="0"/>
              <a:t>του </a:t>
            </a:r>
            <a:r>
              <a:rPr lang="en-US" sz="2200" dirty="0"/>
              <a:t>DNA </a:t>
            </a:r>
            <a:r>
              <a:rPr lang="el-GR" sz="2200" dirty="0"/>
              <a:t>στην περιοχή του </a:t>
            </a:r>
            <a:r>
              <a:rPr lang="el-GR" sz="2200" dirty="0" err="1"/>
              <a:t>κεντρομεριδίου</a:t>
            </a:r>
            <a:r>
              <a:rPr lang="el-GR" sz="2200" dirty="0"/>
              <a:t> (περιοχή που συγκρατούνται οι 2 αδελφές </a:t>
            </a:r>
            <a:r>
              <a:rPr lang="el-GR" sz="2200" dirty="0" err="1"/>
              <a:t>χρωματίδες</a:t>
            </a:r>
            <a:r>
              <a:rPr lang="el-GR" sz="2200" dirty="0"/>
              <a:t>).</a:t>
            </a:r>
          </a:p>
          <a:p>
            <a:pPr marL="0" indent="0">
              <a:buNone/>
            </a:pPr>
            <a:r>
              <a:rPr lang="el-GR" sz="2200" dirty="0"/>
              <a:t>   Στους </a:t>
            </a:r>
            <a:r>
              <a:rPr lang="el-GR" sz="2200" dirty="0" err="1"/>
              <a:t>κινητοχώρους</a:t>
            </a:r>
            <a:r>
              <a:rPr lang="el-GR" sz="2200" dirty="0"/>
              <a:t> (μία για κάθε αδελφή </a:t>
            </a:r>
            <a:r>
              <a:rPr lang="el-GR" sz="2200" dirty="0" err="1"/>
              <a:t>χρωματίδη</a:t>
            </a:r>
            <a:r>
              <a:rPr lang="el-GR" sz="2200" dirty="0"/>
              <a:t>) συνδέονται οι </a:t>
            </a:r>
            <a:r>
              <a:rPr lang="el-GR" sz="2200" dirty="0" err="1"/>
              <a:t>μικροσωληνίσκοι</a:t>
            </a:r>
            <a:r>
              <a:rPr lang="el-GR" sz="2200" dirty="0"/>
              <a:t> της ατράκτου</a:t>
            </a:r>
          </a:p>
          <a:p>
            <a:pPr marL="0" indent="0">
              <a:buNone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0880746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788" y="406173"/>
            <a:ext cx="7143750" cy="2562225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707" y="3228975"/>
            <a:ext cx="7143750" cy="36290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6755" y="2175357"/>
            <a:ext cx="5277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α and </a:t>
            </a:r>
            <a:r>
              <a:rPr lang="en-US" i="1" dirty="0"/>
              <a:t>β</a:t>
            </a:r>
            <a:r>
              <a:rPr lang="en-US" dirty="0"/>
              <a:t> monomers of </a:t>
            </a:r>
            <a:r>
              <a:rPr lang="en-US" i="1" dirty="0"/>
              <a:t>tubulin</a:t>
            </a:r>
            <a:r>
              <a:rPr lang="en-US" dirty="0"/>
              <a:t> exist as isotypes differing in their amino acid sequence encoded by different genes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374259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2AC963FA-3A32-4D26-9775-E6051F813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646" y="424070"/>
            <a:ext cx="8908579" cy="597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726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793E5E75-DA1C-4A32-BAC5-B0AC2BBA8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l-GR" sz="4000">
                <a:solidFill>
                  <a:srgbClr val="FFFFFF"/>
                </a:solidFill>
              </a:rPr>
              <a:t>Μιτωτικές φάσεις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48F9268-5B11-467E-9CCE-273D36030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10184191" cy="3950121"/>
          </a:xfrm>
        </p:spPr>
        <p:txBody>
          <a:bodyPr anchor="ctr">
            <a:normAutofit/>
          </a:bodyPr>
          <a:lstStyle/>
          <a:p>
            <a:r>
              <a:rPr lang="el-GR" sz="2200" b="1" dirty="0" err="1"/>
              <a:t>Προμετάφαση</a:t>
            </a:r>
            <a:r>
              <a:rPr lang="el-GR" sz="2200" dirty="0"/>
              <a:t>: Αρχίζει με την αποδόμηση του πυρηνικού περιβλήματος και την κίνηση των </a:t>
            </a:r>
            <a:r>
              <a:rPr lang="el-GR" sz="2200" dirty="0" err="1"/>
              <a:t>μικροσωληνίσκων</a:t>
            </a:r>
            <a:r>
              <a:rPr lang="el-GR" sz="2200" dirty="0"/>
              <a:t> προς το εσωτερικό του πυρήνα όπου συναντούν και αιχμαλωτίζουν τα χρωμοσώματα συνδέοντάς τα στην περιοχή των </a:t>
            </a:r>
            <a:r>
              <a:rPr lang="el-GR" sz="2200" dirty="0" err="1"/>
              <a:t>κινητοχώρων</a:t>
            </a:r>
            <a:r>
              <a:rPr lang="el-GR" sz="2200" dirty="0"/>
              <a:t>.</a:t>
            </a:r>
          </a:p>
          <a:p>
            <a:pPr marL="0" indent="0">
              <a:buNone/>
            </a:pPr>
            <a:r>
              <a:rPr lang="el-GR" sz="2200" dirty="0"/>
              <a:t>    Συνδέονται 20-40 </a:t>
            </a:r>
            <a:r>
              <a:rPr lang="el-GR" sz="2200" dirty="0" err="1"/>
              <a:t>μικροσωληνίσκοι</a:t>
            </a:r>
            <a:r>
              <a:rPr lang="el-GR" sz="2200" dirty="0"/>
              <a:t> σε κάθε </a:t>
            </a:r>
            <a:r>
              <a:rPr lang="el-GR" sz="2200" dirty="0" err="1"/>
              <a:t>κινητοχώρο</a:t>
            </a:r>
            <a:r>
              <a:rPr lang="el-GR" sz="2200" dirty="0"/>
              <a:t> </a:t>
            </a:r>
            <a:r>
              <a:rPr lang="el-GR" sz="2200" dirty="0" smtClean="0"/>
              <a:t>στα </a:t>
            </a:r>
            <a:r>
              <a:rPr lang="el-GR" sz="2200" dirty="0"/>
              <a:t>ανθρώπινα κύτταρα ενώ στο ζυμομύκητα μόνο </a:t>
            </a:r>
            <a:r>
              <a:rPr lang="el-GR" sz="2200" dirty="0" smtClean="0"/>
              <a:t>ένας</a:t>
            </a:r>
            <a:r>
              <a:rPr lang="en-US" sz="2200" dirty="0" smtClean="0"/>
              <a:t>.</a:t>
            </a:r>
            <a:endParaRPr lang="el-GR" sz="2200" dirty="0"/>
          </a:p>
          <a:p>
            <a:pPr marL="0" indent="0">
              <a:buNone/>
            </a:pPr>
            <a:r>
              <a:rPr lang="el-GR" sz="2200" dirty="0"/>
              <a:t>    Έχουμε 3 τύπους </a:t>
            </a:r>
            <a:r>
              <a:rPr lang="el-GR" sz="2200" dirty="0" err="1"/>
              <a:t>μικροσωληνίσκων</a:t>
            </a:r>
            <a:r>
              <a:rPr lang="el-GR" sz="2200" dirty="0"/>
              <a:t> της ατράκτου:</a:t>
            </a:r>
          </a:p>
          <a:p>
            <a:pPr marL="0" indent="0">
              <a:buNone/>
            </a:pPr>
            <a:r>
              <a:rPr lang="el-GR" sz="2200" b="1" dirty="0"/>
              <a:t>Ελεύθερους </a:t>
            </a:r>
            <a:r>
              <a:rPr lang="el-GR" sz="2200" b="1" dirty="0" err="1"/>
              <a:t>μικροσωληνίσκους</a:t>
            </a:r>
            <a:endParaRPr lang="el-GR" sz="2200" b="1" dirty="0"/>
          </a:p>
          <a:p>
            <a:pPr marL="0" indent="0">
              <a:buNone/>
            </a:pPr>
            <a:r>
              <a:rPr lang="el-GR" sz="2200" b="1" dirty="0"/>
              <a:t>Πολικούς </a:t>
            </a:r>
            <a:r>
              <a:rPr lang="el-GR" sz="2200" b="1" dirty="0" err="1"/>
              <a:t>μικροσωληνίσκους</a:t>
            </a:r>
            <a:endParaRPr lang="el-GR" sz="2200" b="1" dirty="0"/>
          </a:p>
          <a:p>
            <a:pPr marL="0" indent="0">
              <a:buNone/>
            </a:pPr>
            <a:r>
              <a:rPr lang="el-GR" sz="2200" b="1" dirty="0" err="1"/>
              <a:t>Μικροσωληνίσκοι</a:t>
            </a:r>
            <a:r>
              <a:rPr lang="el-GR" sz="2200" b="1" dirty="0"/>
              <a:t> </a:t>
            </a:r>
            <a:r>
              <a:rPr lang="el-GR" sz="2200" b="1" dirty="0" err="1"/>
              <a:t>κινητοχώρου</a:t>
            </a:r>
            <a:r>
              <a:rPr lang="el-GR" sz="2200" b="1" dirty="0"/>
              <a:t> </a:t>
            </a:r>
          </a:p>
          <a:p>
            <a:pPr marL="0" indent="0">
              <a:buNone/>
            </a:pPr>
            <a:endParaRPr lang="el-GR" sz="2000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0028" y="4340664"/>
            <a:ext cx="2543175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948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6E200840-3ECC-4603-BCA5-CA3B76CC7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>
            <a:normAutofit/>
          </a:bodyPr>
          <a:lstStyle/>
          <a:p>
            <a:r>
              <a:rPr lang="el-GR" sz="4000">
                <a:solidFill>
                  <a:srgbClr val="FFFFFF"/>
                </a:solidFill>
              </a:rPr>
              <a:t>Φάσεις κυτταρικού κύκλου</a:t>
            </a:r>
          </a:p>
        </p:txBody>
      </p:sp>
      <p:sp>
        <p:nvSpPr>
          <p:cNvPr id="31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Θέση περιεχομένου 2">
            <a:extLst>
              <a:ext uri="{FF2B5EF4-FFF2-40B4-BE49-F238E27FC236}">
                <a16:creationId xmlns:a16="http://schemas.microsoft.com/office/drawing/2014/main" id="{AB0EBB2F-63C4-47D1-AF08-ED9DE3F13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anchor="ctr">
            <a:normAutofit/>
          </a:bodyPr>
          <a:lstStyle/>
          <a:p>
            <a:r>
              <a:rPr lang="el-GR" sz="1700" b="1" dirty="0">
                <a:solidFill>
                  <a:srgbClr val="FEFFFF"/>
                </a:solidFill>
              </a:rPr>
              <a:t>ΦΑΣΗ Μ</a:t>
            </a:r>
            <a:r>
              <a:rPr lang="el-GR" sz="1700" dirty="0">
                <a:solidFill>
                  <a:srgbClr val="FEFFFF"/>
                </a:solidFill>
              </a:rPr>
              <a:t>: Περιλαμβάνει τη διαίρεση του πυρήνα γνωστή ως Μίτωση και την διαίρεση του κυττάρου γνωστή ως </a:t>
            </a:r>
            <a:r>
              <a:rPr lang="el-GR" sz="1700" dirty="0" err="1">
                <a:solidFill>
                  <a:srgbClr val="FEFFFF"/>
                </a:solidFill>
              </a:rPr>
              <a:t>κυτταροκίνηση</a:t>
            </a:r>
            <a:endParaRPr lang="el-GR" sz="1700" dirty="0">
              <a:solidFill>
                <a:srgbClr val="FEFFFF"/>
              </a:solidFill>
            </a:endParaRPr>
          </a:p>
          <a:p>
            <a:r>
              <a:rPr lang="el-GR" sz="1700" b="1" dirty="0" err="1">
                <a:solidFill>
                  <a:srgbClr val="FEFFFF"/>
                </a:solidFill>
              </a:rPr>
              <a:t>Μεσόφαση</a:t>
            </a:r>
            <a:r>
              <a:rPr lang="el-GR" sz="1700" b="1" dirty="0">
                <a:solidFill>
                  <a:srgbClr val="FEFFFF"/>
                </a:solidFill>
              </a:rPr>
              <a:t>:</a:t>
            </a:r>
            <a:r>
              <a:rPr lang="el-GR" sz="1700" dirty="0">
                <a:solidFill>
                  <a:srgbClr val="FEFFFF"/>
                </a:solidFill>
              </a:rPr>
              <a:t> η φάση που μεσολαβεί μεταξύ 2 φάσεων Μ. Περιλαμβάνει τις εξής </a:t>
            </a:r>
            <a:r>
              <a:rPr lang="el-GR" sz="1700" dirty="0" err="1">
                <a:solidFill>
                  <a:srgbClr val="FEFFFF"/>
                </a:solidFill>
              </a:rPr>
              <a:t>υποφάσεις</a:t>
            </a:r>
            <a:r>
              <a:rPr lang="el-GR" sz="1700" dirty="0">
                <a:solidFill>
                  <a:srgbClr val="FEFFFF"/>
                </a:solidFill>
              </a:rPr>
              <a:t>:</a:t>
            </a:r>
          </a:p>
          <a:p>
            <a:pPr marL="0" indent="0">
              <a:buNone/>
            </a:pPr>
            <a:r>
              <a:rPr lang="el-GR" sz="1700" dirty="0">
                <a:solidFill>
                  <a:srgbClr val="FEFFFF"/>
                </a:solidFill>
              </a:rPr>
              <a:t>   1. </a:t>
            </a:r>
            <a:r>
              <a:rPr lang="el-GR" sz="1700" b="1" dirty="0">
                <a:solidFill>
                  <a:srgbClr val="FEFFFF"/>
                </a:solidFill>
              </a:rPr>
              <a:t>Φάση </a:t>
            </a:r>
            <a:r>
              <a:rPr lang="en-US" sz="1700" b="1" dirty="0">
                <a:solidFill>
                  <a:srgbClr val="FEFFFF"/>
                </a:solidFill>
              </a:rPr>
              <a:t>G1</a:t>
            </a:r>
            <a:r>
              <a:rPr lang="el-GR" sz="1700" dirty="0">
                <a:solidFill>
                  <a:srgbClr val="FEFFFF"/>
                </a:solidFill>
              </a:rPr>
              <a:t>, όπου το κύτταρο εφοδιάζεται με τα απαραίτητα συστατικά από το περιβάλλον του και διπλασιάζει τα οργανίδια και τον κυτταρικό όγκο. Σε μη ευνοϊκές συνθήκες έχουμε μετάβαση σε φάση </a:t>
            </a:r>
            <a:r>
              <a:rPr lang="en-US" sz="1700" dirty="0">
                <a:solidFill>
                  <a:srgbClr val="FEFFFF"/>
                </a:solidFill>
              </a:rPr>
              <a:t>G0 </a:t>
            </a:r>
            <a:r>
              <a:rPr lang="el-GR" sz="1700" dirty="0">
                <a:solidFill>
                  <a:srgbClr val="FEFFFF"/>
                </a:solidFill>
              </a:rPr>
              <a:t>διαρκείας</a:t>
            </a:r>
          </a:p>
          <a:p>
            <a:pPr marL="0" indent="0">
              <a:buNone/>
            </a:pPr>
            <a:r>
              <a:rPr lang="el-GR" sz="1700" dirty="0">
                <a:solidFill>
                  <a:srgbClr val="FEFFFF"/>
                </a:solidFill>
              </a:rPr>
              <a:t> 2. </a:t>
            </a:r>
            <a:r>
              <a:rPr lang="el-GR" sz="1700" b="1" dirty="0">
                <a:solidFill>
                  <a:srgbClr val="FEFFFF"/>
                </a:solidFill>
              </a:rPr>
              <a:t>Φάση </a:t>
            </a:r>
            <a:r>
              <a:rPr lang="en-US" sz="1700" b="1" dirty="0">
                <a:solidFill>
                  <a:srgbClr val="FEFFFF"/>
                </a:solidFill>
              </a:rPr>
              <a:t>S</a:t>
            </a:r>
            <a:r>
              <a:rPr lang="en-US" sz="1700" dirty="0">
                <a:solidFill>
                  <a:srgbClr val="FEFFFF"/>
                </a:solidFill>
              </a:rPr>
              <a:t>, </a:t>
            </a:r>
            <a:r>
              <a:rPr lang="el-GR" sz="1700" dirty="0">
                <a:solidFill>
                  <a:srgbClr val="FEFFFF"/>
                </a:solidFill>
              </a:rPr>
              <a:t>το κύτταρο αντιγράφει όλο το </a:t>
            </a:r>
            <a:r>
              <a:rPr lang="en-US" sz="1700" dirty="0">
                <a:solidFill>
                  <a:srgbClr val="FEFFFF"/>
                </a:solidFill>
              </a:rPr>
              <a:t>DNA </a:t>
            </a:r>
            <a:endParaRPr lang="el-GR" sz="1700" dirty="0">
              <a:solidFill>
                <a:srgbClr val="FEFFFF"/>
              </a:solidFill>
            </a:endParaRPr>
          </a:p>
          <a:p>
            <a:pPr marL="0" indent="0">
              <a:buNone/>
            </a:pPr>
            <a:r>
              <a:rPr lang="el-GR" sz="1700" dirty="0">
                <a:solidFill>
                  <a:srgbClr val="FEFFFF"/>
                </a:solidFill>
              </a:rPr>
              <a:t> 3. </a:t>
            </a:r>
            <a:r>
              <a:rPr lang="el-GR" sz="1700" b="1" dirty="0">
                <a:solidFill>
                  <a:srgbClr val="FEFFFF"/>
                </a:solidFill>
              </a:rPr>
              <a:t>Φάση </a:t>
            </a:r>
            <a:r>
              <a:rPr lang="en-US" sz="1700" b="1" dirty="0">
                <a:solidFill>
                  <a:srgbClr val="FEFFFF"/>
                </a:solidFill>
              </a:rPr>
              <a:t>G2</a:t>
            </a:r>
            <a:r>
              <a:rPr lang="en-US" sz="1700" dirty="0">
                <a:solidFill>
                  <a:srgbClr val="FEFFFF"/>
                </a:solidFill>
              </a:rPr>
              <a:t>, </a:t>
            </a:r>
            <a:r>
              <a:rPr lang="el-GR" sz="1700" dirty="0">
                <a:solidFill>
                  <a:srgbClr val="FEFFFF"/>
                </a:solidFill>
              </a:rPr>
              <a:t>συνέχεια διπλασιασμού οργανιδίων και ελέγχου της ακρίβειας της αντιγραφής του </a:t>
            </a:r>
            <a:r>
              <a:rPr lang="en-US" sz="1700" dirty="0">
                <a:solidFill>
                  <a:srgbClr val="FEFFFF"/>
                </a:solidFill>
              </a:rPr>
              <a:t>DNA. </a:t>
            </a:r>
            <a:r>
              <a:rPr lang="el-GR" sz="1700" dirty="0">
                <a:solidFill>
                  <a:srgbClr val="FEFFFF"/>
                </a:solidFill>
              </a:rPr>
              <a:t>Προετοιμασία για κυτταρική διαίρεση</a:t>
            </a:r>
          </a:p>
          <a:p>
            <a:pPr marL="0" indent="0">
              <a:buNone/>
            </a:pPr>
            <a:r>
              <a:rPr lang="el-GR" sz="1700" dirty="0">
                <a:solidFill>
                  <a:srgbClr val="FEFFFF"/>
                </a:solidFill>
              </a:rPr>
              <a:t>Τα καρκινικά κύτταρα έχουν απωλέσει τους μηχανισμούς ελέγχου μεταξύ των κυτταρικών φάσεων </a:t>
            </a: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872" y="4073223"/>
            <a:ext cx="2798581" cy="264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9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07E3C90F-AEA1-4C4C-9883-D94BEA543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043" y="1106925"/>
            <a:ext cx="7025489" cy="4390931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FF53E961-D0C9-4B3B-8F8A-DE8CA6060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9365" y="2818379"/>
            <a:ext cx="3005750" cy="307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72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58B2111E-1874-4105-B2E1-B803A1C53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l-GR" sz="4000">
                <a:solidFill>
                  <a:srgbClr val="FFFFFF"/>
                </a:solidFill>
              </a:rPr>
              <a:t>Μιτωτικές φάσεις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5E7383E-3949-4A96-99D1-7096756A5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el-GR" sz="2400" b="1" dirty="0" err="1"/>
              <a:t>Μετάφαση</a:t>
            </a:r>
            <a:r>
              <a:rPr lang="el-GR" sz="2400" dirty="0"/>
              <a:t>: Μετακίνηση των χρωμοσωμάτων στο ισημερινό επίπεδο του κυττάρου (σχηματισμός </a:t>
            </a:r>
            <a:r>
              <a:rPr lang="el-GR" sz="2400" b="1" dirty="0"/>
              <a:t>πλάκας </a:t>
            </a:r>
            <a:r>
              <a:rPr lang="el-GR" sz="2400" b="1" dirty="0" err="1"/>
              <a:t>μετάφασης</a:t>
            </a:r>
            <a:r>
              <a:rPr lang="el-GR" sz="2400" dirty="0"/>
              <a:t>)</a:t>
            </a:r>
          </a:p>
          <a:p>
            <a:pPr marL="0" indent="0">
              <a:buNone/>
            </a:pPr>
            <a:r>
              <a:rPr lang="el-GR" sz="2400" dirty="0"/>
              <a:t> Τα χρωμοσώματα συγκρατούνται σε αυτή τη θέση </a:t>
            </a:r>
            <a:r>
              <a:rPr lang="el-GR" sz="2400" u="sng" dirty="0"/>
              <a:t>υπό τάση</a:t>
            </a:r>
            <a:r>
              <a:rPr lang="el-GR" sz="2400" dirty="0"/>
              <a:t>, με τους </a:t>
            </a:r>
            <a:r>
              <a:rPr lang="el-GR" sz="2400" dirty="0" err="1"/>
              <a:t>μικροσωληνίσκους</a:t>
            </a:r>
            <a:r>
              <a:rPr lang="el-GR" sz="2400" dirty="0"/>
              <a:t> από κάθε πλευρά της ατράκτου να συνδέονται στους αντίστοιχους </a:t>
            </a:r>
            <a:r>
              <a:rPr lang="el-GR" sz="2400" dirty="0" err="1"/>
              <a:t>κινητοχώρους</a:t>
            </a:r>
            <a:r>
              <a:rPr lang="el-GR" sz="2400" dirty="0"/>
              <a:t>. Οι αδελφές </a:t>
            </a:r>
            <a:r>
              <a:rPr lang="el-GR" sz="2400" dirty="0" err="1"/>
              <a:t>χρωματίδες</a:t>
            </a:r>
            <a:r>
              <a:rPr lang="el-GR" sz="2400" dirty="0"/>
              <a:t> (πανομοιότυπα μόρια </a:t>
            </a:r>
            <a:r>
              <a:rPr lang="en-US" sz="2400" dirty="0"/>
              <a:t>DNA) </a:t>
            </a:r>
            <a:r>
              <a:rPr lang="el-GR" sz="2400" dirty="0"/>
              <a:t> συγκρατούνται στο </a:t>
            </a:r>
            <a:r>
              <a:rPr lang="el-GR" sz="2400" dirty="0" err="1" smtClean="0"/>
              <a:t>κεντρομερίδιο</a:t>
            </a:r>
            <a:r>
              <a:rPr lang="en-US" sz="2400" dirty="0" smtClean="0"/>
              <a:t>.</a:t>
            </a:r>
            <a:endParaRPr lang="el-GR" sz="2400" dirty="0"/>
          </a:p>
          <a:p>
            <a:pPr marL="0" indent="0">
              <a:buNone/>
            </a:pPr>
            <a:r>
              <a:rPr lang="el-GR" sz="2400" dirty="0"/>
              <a:t>Η αρτιότητα της δομής των </a:t>
            </a:r>
            <a:r>
              <a:rPr lang="el-GR" sz="2400" dirty="0" err="1"/>
              <a:t>μικροσωληνίσκων</a:t>
            </a:r>
            <a:r>
              <a:rPr lang="el-GR" sz="2400" dirty="0"/>
              <a:t> απαιτεί συνεχή και εξισορροπημένη προσθήκη και απώλεια </a:t>
            </a:r>
            <a:r>
              <a:rPr lang="el-GR" sz="2400" dirty="0" err="1"/>
              <a:t>υπομονάδων</a:t>
            </a:r>
            <a:r>
              <a:rPr lang="el-GR" sz="2400" dirty="0"/>
              <a:t> </a:t>
            </a:r>
            <a:r>
              <a:rPr lang="el-GR" sz="2400" dirty="0" err="1"/>
              <a:t>τουμπουλίνης</a:t>
            </a:r>
            <a:r>
              <a:rPr lang="el-GR" sz="2400" dirty="0"/>
              <a:t>.</a:t>
            </a:r>
          </a:p>
          <a:p>
            <a:pPr marL="0" indent="0">
              <a:buNone/>
            </a:pPr>
            <a:r>
              <a:rPr lang="el-GR" sz="2400" dirty="0"/>
              <a:t>Το φάρμακο </a:t>
            </a:r>
            <a:r>
              <a:rPr lang="el-GR" sz="2400" u="sng" dirty="0"/>
              <a:t>κολχικίνη</a:t>
            </a:r>
            <a:r>
              <a:rPr lang="el-GR" sz="2400" dirty="0"/>
              <a:t> </a:t>
            </a:r>
            <a:r>
              <a:rPr lang="el-GR" sz="2400" dirty="0" smtClean="0"/>
              <a:t>αναστέλλει </a:t>
            </a:r>
            <a:r>
              <a:rPr lang="el-GR" sz="2400" dirty="0"/>
              <a:t>τον πολυμερισμό της </a:t>
            </a:r>
            <a:r>
              <a:rPr lang="el-GR" sz="2400" dirty="0" err="1"/>
              <a:t>τουμπουλίνης</a:t>
            </a:r>
            <a:r>
              <a:rPr lang="el-GR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9188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44" y="0"/>
            <a:ext cx="3346734" cy="18741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02035" y="475420"/>
            <a:ext cx="7297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 smtClean="0"/>
              <a:t>Μοντέλο </a:t>
            </a:r>
            <a:r>
              <a:rPr lang="el-GR" sz="2400" b="1" dirty="0"/>
              <a:t>της δομικής </a:t>
            </a:r>
            <a:r>
              <a:rPr lang="el-GR" sz="2400" b="1" dirty="0" smtClean="0"/>
              <a:t>αστάθειας των </a:t>
            </a:r>
            <a:r>
              <a:rPr lang="el-GR" sz="2400" b="1" dirty="0" err="1" smtClean="0"/>
              <a:t>μικροσωληνίσκων</a:t>
            </a:r>
            <a:endParaRPr lang="el-GR" sz="2400" b="1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44" y="2000781"/>
            <a:ext cx="5796507" cy="48572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35337" y="3317966"/>
            <a:ext cx="583474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Dynamics of microtubules</a:t>
            </a:r>
            <a:r>
              <a:rPr lang="en-US" dirty="0"/>
              <a:t>. Microtubules are dynamic polymers of tubulin dimers. The polymers rapidly switch from a growing mode to a shrinking mode (catastrophe) or from shrinking to growing (rescue). Microtubule-associated proteins (MAPs) regulate microtubule dynamics and </a:t>
            </a:r>
            <a:r>
              <a:rPr lang="en-US" dirty="0" err="1"/>
              <a:t>organisation</a:t>
            </a:r>
            <a:r>
              <a:rPr lang="en-US" dirty="0"/>
              <a:t>. For instance, CRMP-2 and plus-end tracking proteins (+TIPs) promote microtubule assembly. In contrast, SCG10 and </a:t>
            </a:r>
            <a:r>
              <a:rPr lang="en-US" dirty="0" err="1"/>
              <a:t>stathmin</a:t>
            </a:r>
            <a:r>
              <a:rPr lang="en-US" dirty="0"/>
              <a:t> </a:t>
            </a:r>
            <a:r>
              <a:rPr lang="en-US" dirty="0" err="1"/>
              <a:t>destabilise</a:t>
            </a:r>
            <a:r>
              <a:rPr lang="en-US" dirty="0"/>
              <a:t> microtubules. Furthermore, proteins such as </a:t>
            </a:r>
            <a:r>
              <a:rPr lang="en-US" dirty="0" err="1"/>
              <a:t>katanin</a:t>
            </a:r>
            <a:r>
              <a:rPr lang="en-US" dirty="0"/>
              <a:t> and </a:t>
            </a:r>
            <a:r>
              <a:rPr lang="en-US" dirty="0" err="1"/>
              <a:t>spastin</a:t>
            </a:r>
            <a:r>
              <a:rPr lang="en-US" dirty="0"/>
              <a:t> sever microtubules and are important in axon growth and branching. </a:t>
            </a:r>
            <a:r>
              <a:rPr lang="en-US" b="1" dirty="0"/>
              <a:t> 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0775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37" y="374468"/>
            <a:ext cx="5491336" cy="2220685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2323" y="2715317"/>
            <a:ext cx="7049317" cy="39571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9337" y="3248297"/>
            <a:ext cx="48529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Η κολχικίνη και πολλά άλλα </a:t>
            </a:r>
            <a:r>
              <a:rPr lang="el-GR" dirty="0" err="1" smtClean="0"/>
              <a:t>αντινεοπλασματικά</a:t>
            </a:r>
            <a:endParaRPr lang="el-GR" dirty="0" smtClean="0"/>
          </a:p>
          <a:p>
            <a:r>
              <a:rPr lang="el-GR" dirty="0"/>
              <a:t>φ</a:t>
            </a:r>
            <a:r>
              <a:rPr lang="el-GR" dirty="0" smtClean="0"/>
              <a:t>άρμακα αποσταθεροποιούν το δυναμικό μοντέλο της παραγωγής και </a:t>
            </a:r>
            <a:r>
              <a:rPr lang="el-GR" dirty="0"/>
              <a:t>υ</a:t>
            </a:r>
            <a:r>
              <a:rPr lang="el-GR" dirty="0" smtClean="0"/>
              <a:t>δρόλυσης των </a:t>
            </a:r>
            <a:r>
              <a:rPr lang="el-GR" dirty="0" err="1" smtClean="0"/>
              <a:t>τουμπουλινών</a:t>
            </a:r>
            <a:r>
              <a:rPr lang="el-GR" dirty="0" smtClean="0"/>
              <a:t> α και β στους </a:t>
            </a:r>
            <a:r>
              <a:rPr lang="el-GR" dirty="0" err="1" smtClean="0"/>
              <a:t>μικροσωληνίσκους</a:t>
            </a:r>
            <a:r>
              <a:rPr lang="el-GR" dirty="0" smtClean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5340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04DCF9FC-F65C-40C0-9AA8-80B787ECC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318" y="556591"/>
            <a:ext cx="8765674" cy="592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65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8BA90626-FFA4-4CCD-98C1-B650257EB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l-GR" sz="4000">
                <a:solidFill>
                  <a:srgbClr val="FFFFFF"/>
                </a:solidFill>
              </a:rPr>
              <a:t>Μιτωτικές φάσεις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DC8341F-368C-49AB-A843-81AA8A6CD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3668" y="2177170"/>
            <a:ext cx="10175922" cy="4515178"/>
          </a:xfrm>
        </p:spPr>
        <p:txBody>
          <a:bodyPr anchor="ctr">
            <a:noAutofit/>
          </a:bodyPr>
          <a:lstStyle/>
          <a:p>
            <a:r>
              <a:rPr lang="el-GR" sz="2200" b="1" dirty="0" err="1"/>
              <a:t>Ανάφαση</a:t>
            </a:r>
            <a:r>
              <a:rPr lang="el-GR" sz="2200" dirty="0"/>
              <a:t>: Οι αδελφές </a:t>
            </a:r>
            <a:r>
              <a:rPr lang="el-GR" sz="2200" dirty="0" err="1"/>
              <a:t>χρωματίδες</a:t>
            </a:r>
            <a:r>
              <a:rPr lang="el-GR" sz="2200" dirty="0"/>
              <a:t> διαχωρίζονται  συγχρονισμένα και κάθε μία έλκεται αργά (1μ</a:t>
            </a:r>
            <a:r>
              <a:rPr lang="en-US" sz="2200" dirty="0"/>
              <a:t>m </a:t>
            </a:r>
            <a:r>
              <a:rPr lang="el-GR" sz="2200" dirty="0"/>
              <a:t>ανά </a:t>
            </a:r>
            <a:r>
              <a:rPr lang="en-US" sz="2200" dirty="0"/>
              <a:t>min) </a:t>
            </a:r>
            <a:r>
              <a:rPr lang="el-GR" sz="2200" dirty="0"/>
              <a:t>προς τον σύστοιχο πόλο της ατράκτου. Οι </a:t>
            </a:r>
            <a:r>
              <a:rPr lang="el-GR" sz="2200" dirty="0" err="1"/>
              <a:t>μικροσωληνίσκοι</a:t>
            </a:r>
            <a:r>
              <a:rPr lang="el-GR" sz="2200" dirty="0"/>
              <a:t> των </a:t>
            </a:r>
            <a:r>
              <a:rPr lang="el-GR" sz="2200" dirty="0" err="1"/>
              <a:t>κινητοχώρων</a:t>
            </a:r>
            <a:r>
              <a:rPr lang="el-GR" sz="2200" dirty="0"/>
              <a:t> βραχύνονται και ταυτόχρονα απομακρύνονται ο ένας από τον άλλο </a:t>
            </a:r>
            <a:r>
              <a:rPr lang="en-US" sz="2200" b="1" dirty="0"/>
              <a:t>(</a:t>
            </a:r>
            <a:r>
              <a:rPr lang="el-GR" sz="2200" b="1" dirty="0" err="1"/>
              <a:t>ανάφαση</a:t>
            </a:r>
            <a:r>
              <a:rPr lang="el-GR" sz="2200" b="1" dirty="0"/>
              <a:t> Α)</a:t>
            </a:r>
            <a:r>
              <a:rPr lang="el-GR" sz="2200" dirty="0"/>
              <a:t>, ενώ επίσης οι πόλοι της ατράκτου απομακρύνονται μεταξύ τους </a:t>
            </a:r>
            <a:r>
              <a:rPr lang="el-GR" sz="2200" b="1" dirty="0"/>
              <a:t>(</a:t>
            </a:r>
            <a:r>
              <a:rPr lang="el-GR" sz="2200" b="1" dirty="0" err="1"/>
              <a:t>ανάφαση</a:t>
            </a:r>
            <a:r>
              <a:rPr lang="el-GR" sz="2200" b="1" dirty="0"/>
              <a:t> Β).</a:t>
            </a:r>
          </a:p>
          <a:p>
            <a:pPr marL="0" indent="0">
              <a:buNone/>
            </a:pPr>
            <a:r>
              <a:rPr lang="el-GR" sz="2200" dirty="0"/>
              <a:t>   Ο αποχωρισμός των αδελφών </a:t>
            </a:r>
            <a:r>
              <a:rPr lang="el-GR" sz="2200" dirty="0" err="1"/>
              <a:t>χρωματίδων</a:t>
            </a:r>
            <a:r>
              <a:rPr lang="el-GR" sz="2200" dirty="0"/>
              <a:t> αρχίζει με την αποδόμηση των </a:t>
            </a:r>
            <a:r>
              <a:rPr lang="el-GR" sz="2200" dirty="0" err="1"/>
              <a:t>κοεζινών</a:t>
            </a:r>
            <a:r>
              <a:rPr lang="el-GR" sz="2200" dirty="0"/>
              <a:t> που διασπώνται από την </a:t>
            </a:r>
            <a:r>
              <a:rPr lang="el-GR" sz="2200" dirty="0" err="1"/>
              <a:t>πρωτεάση</a:t>
            </a:r>
            <a:r>
              <a:rPr lang="el-GR" sz="2200" dirty="0"/>
              <a:t> </a:t>
            </a:r>
            <a:r>
              <a:rPr lang="el-GR" sz="2200" b="1" dirty="0" err="1"/>
              <a:t>σεπαράση</a:t>
            </a:r>
            <a:r>
              <a:rPr lang="el-GR" sz="2200" dirty="0"/>
              <a:t>. Η </a:t>
            </a:r>
            <a:r>
              <a:rPr lang="el-GR" sz="2200" dirty="0" err="1"/>
              <a:t>σεπαράση</a:t>
            </a:r>
            <a:r>
              <a:rPr lang="el-GR" sz="2200" dirty="0"/>
              <a:t> παραμένει αδρανής μέχρι τότε, συνδεδεμένη στην ανασταλτική πρωτεΐνη </a:t>
            </a:r>
            <a:r>
              <a:rPr lang="el-GR" sz="2200" b="1" dirty="0" err="1"/>
              <a:t>σεκουρίνη</a:t>
            </a:r>
            <a:r>
              <a:rPr lang="el-GR" sz="2200" dirty="0"/>
              <a:t>. Η </a:t>
            </a:r>
            <a:r>
              <a:rPr lang="el-GR" sz="2200" dirty="0" err="1"/>
              <a:t>σεκουρίνη</a:t>
            </a:r>
            <a:r>
              <a:rPr lang="el-GR" sz="2200" dirty="0"/>
              <a:t> </a:t>
            </a:r>
            <a:r>
              <a:rPr lang="el-GR" sz="2200" dirty="0" err="1"/>
              <a:t>αποδομείται</a:t>
            </a:r>
            <a:r>
              <a:rPr lang="el-GR" sz="2200" dirty="0"/>
              <a:t> από το </a:t>
            </a:r>
            <a:r>
              <a:rPr lang="el-GR" sz="2200" b="1" dirty="0" err="1"/>
              <a:t>σύμπλοκο</a:t>
            </a:r>
            <a:r>
              <a:rPr lang="el-GR" sz="2200" b="1" dirty="0"/>
              <a:t> </a:t>
            </a:r>
            <a:r>
              <a:rPr lang="en-US" sz="2200" b="1" dirty="0"/>
              <a:t>APC</a:t>
            </a:r>
            <a:r>
              <a:rPr lang="el-GR" sz="2200" b="1" dirty="0"/>
              <a:t> </a:t>
            </a:r>
            <a:r>
              <a:rPr lang="el-GR" sz="2200" dirty="0"/>
              <a:t>(</a:t>
            </a:r>
            <a:r>
              <a:rPr lang="el-GR" sz="2200" dirty="0" err="1"/>
              <a:t>σύμπλοκο</a:t>
            </a:r>
            <a:r>
              <a:rPr lang="el-GR" sz="2200" dirty="0"/>
              <a:t> που προάγει την </a:t>
            </a:r>
            <a:r>
              <a:rPr lang="el-GR" sz="2200" dirty="0" err="1"/>
              <a:t>ανάφαση</a:t>
            </a:r>
            <a:r>
              <a:rPr lang="el-GR" sz="2200" dirty="0" smtClean="0"/>
              <a:t>) του οποίου η δράση είναι κάτω από τον έλεγχο του </a:t>
            </a:r>
            <a:r>
              <a:rPr lang="el-GR" sz="2200" dirty="0" err="1" smtClean="0"/>
              <a:t>συμπλόκου</a:t>
            </a:r>
            <a:r>
              <a:rPr lang="el-GR" sz="2200" dirty="0" smtClean="0"/>
              <a:t> </a:t>
            </a:r>
            <a:r>
              <a:rPr lang="en-US" sz="2200" dirty="0" smtClean="0"/>
              <a:t>M-</a:t>
            </a:r>
            <a:r>
              <a:rPr lang="en-US" sz="2200" dirty="0" err="1" smtClean="0"/>
              <a:t>Cdk</a:t>
            </a:r>
            <a:r>
              <a:rPr lang="en-US" sz="2200" dirty="0" smtClean="0"/>
              <a:t>.</a:t>
            </a:r>
            <a:endParaRPr lang="el-GR" sz="2200" dirty="0"/>
          </a:p>
          <a:p>
            <a:pPr>
              <a:buFont typeface="Wingdings" panose="05000000000000000000" pitchFamily="2" charset="2"/>
              <a:buChar char="Ø"/>
            </a:pPr>
            <a:r>
              <a:rPr lang="el-GR" sz="2200" dirty="0"/>
              <a:t>   Η </a:t>
            </a:r>
            <a:r>
              <a:rPr lang="el-GR" sz="2200" dirty="0" err="1"/>
              <a:t>ενεργότητα</a:t>
            </a:r>
            <a:r>
              <a:rPr lang="el-GR" sz="2200" dirty="0"/>
              <a:t> του </a:t>
            </a:r>
            <a:r>
              <a:rPr lang="el-GR" sz="2200" dirty="0" err="1"/>
              <a:t>συμπλόκου</a:t>
            </a:r>
            <a:r>
              <a:rPr lang="el-GR" sz="2200" dirty="0"/>
              <a:t> </a:t>
            </a:r>
            <a:r>
              <a:rPr lang="en-US" sz="2200" dirty="0"/>
              <a:t>APC </a:t>
            </a:r>
            <a:r>
              <a:rPr lang="el-GR" sz="2200" dirty="0"/>
              <a:t>αναστέλλεται όταν δεν έχουν προσκολληθεί κάποιο ή κάποια χρωμοσώματα στην άτρακτο. Χωρίς ενεργό </a:t>
            </a:r>
            <a:r>
              <a:rPr lang="el-GR" sz="2200" dirty="0" err="1"/>
              <a:t>σύμπλοκο</a:t>
            </a:r>
            <a:r>
              <a:rPr lang="el-GR" sz="2200" dirty="0"/>
              <a:t> οι αδελφές </a:t>
            </a:r>
            <a:r>
              <a:rPr lang="el-GR" sz="2200" dirty="0" err="1"/>
              <a:t>χρωματίδες</a:t>
            </a:r>
            <a:r>
              <a:rPr lang="el-GR" sz="2200" dirty="0"/>
              <a:t> παραμένουν συνδεδεμένες </a:t>
            </a:r>
          </a:p>
        </p:txBody>
      </p:sp>
    </p:spTree>
    <p:extLst>
      <p:ext uri="{BB962C8B-B14F-4D97-AF65-F5344CB8AC3E}">
        <p14:creationId xmlns:p14="http://schemas.microsoft.com/office/powerpoint/2010/main" val="232043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F3CFFDC1-5CB0-4513-B42B-4B1F47DB2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898" y="179884"/>
            <a:ext cx="9875276" cy="660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9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D5DC0D3-0600-44AD-A0D8-E8C5258DB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614" y="0"/>
            <a:ext cx="9081847" cy="6009321"/>
          </a:xfrm>
          <a:prstGeom prst="rect">
            <a:avLst/>
          </a:prstGeom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534" y="4754369"/>
            <a:ext cx="4481552" cy="195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8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D11503E-D22F-4B37-B1E7-C6633E326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6504" y="659976"/>
            <a:ext cx="7097917" cy="5241956"/>
          </a:xfrm>
          <a:prstGeom prst="rect">
            <a:avLst/>
          </a:prstGeom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008958"/>
            <a:ext cx="5408022" cy="304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77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1B9AD3B1-CD93-4A77-9AFD-3B8A3866B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343" y="124096"/>
            <a:ext cx="8630194" cy="6472646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06" y="296771"/>
            <a:ext cx="2219325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1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531" y="15239"/>
            <a:ext cx="6836229" cy="683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31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806FEA24-2F57-46AF-AC2B-326F21FDC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l-GR" sz="4000">
                <a:solidFill>
                  <a:srgbClr val="FFFFFF"/>
                </a:solidFill>
              </a:rPr>
              <a:t>Μιτωτικές φάσεις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C43051A-B71D-463B-A8B7-E81877397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el-GR" sz="2400" b="1" dirty="0" err="1"/>
              <a:t>Τελόφαση</a:t>
            </a:r>
            <a:r>
              <a:rPr lang="el-GR" sz="2400" b="1" dirty="0"/>
              <a:t> </a:t>
            </a:r>
            <a:r>
              <a:rPr lang="el-GR" sz="2400" dirty="0"/>
              <a:t>: Σε κάθε πόλο της ατράκτου σχηματίζονται οι 2 ίσες ομάδες θυγατρικών χρωμοσωμάτων. Η </a:t>
            </a:r>
            <a:r>
              <a:rPr lang="el-GR" sz="2400" dirty="0" err="1"/>
              <a:t>μιτωτική</a:t>
            </a:r>
            <a:r>
              <a:rPr lang="el-GR" sz="2400" dirty="0"/>
              <a:t> άτρακτος αποσυναρμολογείται. Γύρω από κάθε ομάδα χρωμοσωμάτων ανασυγκροτείται ένα νέο πυρηνικό περίβλημα ώστε να δημιουργηθούν οι δύο νέοι θυγατρικοί πυρήνες. </a:t>
            </a:r>
          </a:p>
          <a:p>
            <a:pPr marL="0" indent="0">
              <a:buNone/>
            </a:pPr>
            <a:r>
              <a:rPr lang="el-GR" sz="2400" dirty="0"/>
              <a:t>   Οι </a:t>
            </a:r>
            <a:r>
              <a:rPr lang="el-GR" sz="2400" b="1" dirty="0"/>
              <a:t>πρωτεΐνες των πυρηνικών πόρων </a:t>
            </a:r>
            <a:r>
              <a:rPr lang="el-GR" sz="2400" dirty="0"/>
              <a:t>και οι πυρηνικές </a:t>
            </a:r>
            <a:r>
              <a:rPr lang="el-GR" sz="2400" b="1" dirty="0" err="1"/>
              <a:t>λαμίνες</a:t>
            </a:r>
            <a:r>
              <a:rPr lang="el-GR" sz="2400" dirty="0"/>
              <a:t> </a:t>
            </a:r>
            <a:r>
              <a:rPr lang="el-GR" sz="2400" dirty="0" err="1"/>
              <a:t>αποφωσφορυλιώνονται</a:t>
            </a:r>
            <a:r>
              <a:rPr lang="el-GR" sz="2400" dirty="0"/>
              <a:t> και </a:t>
            </a:r>
            <a:r>
              <a:rPr lang="el-GR" sz="2400" dirty="0" err="1"/>
              <a:t>αλληλεπιδρούν</a:t>
            </a:r>
            <a:r>
              <a:rPr lang="el-GR" sz="2400" dirty="0"/>
              <a:t> μεταξύ τους  ώστε να ανασχηματίσουν το πυρηνικό περίβλημα και τον πυρηνικό υμένα.</a:t>
            </a:r>
          </a:p>
          <a:p>
            <a:pPr marL="0" indent="0">
              <a:buNone/>
            </a:pPr>
            <a:r>
              <a:rPr lang="el-GR" sz="2400" dirty="0"/>
              <a:t>Τα χρωμοσώματα </a:t>
            </a:r>
            <a:r>
              <a:rPr lang="el-GR" sz="2400" dirty="0" err="1"/>
              <a:t>αποσυμπυκνώνονται</a:t>
            </a:r>
            <a:r>
              <a:rPr lang="el-GR" sz="2400" dirty="0"/>
              <a:t> και επιστρέφουν στην </a:t>
            </a:r>
            <a:r>
              <a:rPr lang="el-GR" sz="2400" dirty="0" err="1"/>
              <a:t>μεσοφασική</a:t>
            </a:r>
            <a:r>
              <a:rPr lang="el-GR" sz="2400" dirty="0"/>
              <a:t> κατάσταση. Τα γονίδια αρχίζουν να μεταγράφονται</a:t>
            </a:r>
          </a:p>
        </p:txBody>
      </p:sp>
    </p:spTree>
    <p:extLst>
      <p:ext uri="{BB962C8B-B14F-4D97-AF65-F5344CB8AC3E}">
        <p14:creationId xmlns:p14="http://schemas.microsoft.com/office/powerpoint/2010/main" val="219401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2551" y="944335"/>
            <a:ext cx="7649449" cy="58097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3213" y="844732"/>
            <a:ext cx="450233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Function</a:t>
            </a:r>
          </a:p>
          <a:p>
            <a:endParaRPr lang="en-US" dirty="0"/>
          </a:p>
          <a:p>
            <a:r>
              <a:rPr lang="en-US" dirty="0"/>
              <a:t>Nuclear </a:t>
            </a:r>
            <a:r>
              <a:rPr lang="en-US" dirty="0" err="1"/>
              <a:t>lamins</a:t>
            </a:r>
            <a:r>
              <a:rPr lang="en-US" dirty="0"/>
              <a:t> are involved in a number of essential nuclear functions, including nuclear envelope assembly and disassembly during cell division, DNA synthesis, transcription, and apoptosis. Studies have shown that the addition of dominant-negative mutant </a:t>
            </a:r>
            <a:r>
              <a:rPr lang="en-US" dirty="0" err="1"/>
              <a:t>lamins</a:t>
            </a:r>
            <a:r>
              <a:rPr lang="en-US" dirty="0"/>
              <a:t> to </a:t>
            </a:r>
            <a:r>
              <a:rPr lang="en-US" dirty="0" err="1"/>
              <a:t>Xenopus</a:t>
            </a:r>
            <a:r>
              <a:rPr lang="en-US" dirty="0"/>
              <a:t> nuclei results in co-localization of PCNA and factor C (RFC), two known replication factors, with the </a:t>
            </a:r>
            <a:r>
              <a:rPr lang="en-US" dirty="0" err="1"/>
              <a:t>lamin</a:t>
            </a:r>
            <a:r>
              <a:rPr lang="en-US" dirty="0"/>
              <a:t> aggregates. With the breakdown of the lamina, it was also shown that DNA synthesis was inhibited of &gt;95%, implying that </a:t>
            </a:r>
            <a:r>
              <a:rPr lang="en-US" dirty="0" err="1"/>
              <a:t>lamins</a:t>
            </a:r>
            <a:r>
              <a:rPr lang="en-US" dirty="0"/>
              <a:t> are integral to DNA synthesis. </a:t>
            </a:r>
            <a:r>
              <a:rPr lang="en-US" dirty="0" err="1"/>
              <a:t>Lamins</a:t>
            </a:r>
            <a:r>
              <a:rPr lang="en-US" dirty="0"/>
              <a:t> are also believed to regulate transcription; for example LA and LC bind to transcription factors such as </a:t>
            </a:r>
            <a:r>
              <a:rPr lang="en-US" dirty="0" err="1"/>
              <a:t>pRB</a:t>
            </a:r>
            <a:r>
              <a:rPr lang="en-US" dirty="0"/>
              <a:t>, which binds to LAP2. Disruption of </a:t>
            </a:r>
            <a:r>
              <a:rPr lang="en-US" dirty="0" err="1"/>
              <a:t>lamin</a:t>
            </a:r>
            <a:r>
              <a:rPr lang="en-US" dirty="0"/>
              <a:t> assembly results in significant inhibition of pol II activity and alteration in the splitting factors B” and Y12’s formations.</a:t>
            </a:r>
            <a:endParaRPr lang="el-GR" dirty="0"/>
          </a:p>
        </p:txBody>
      </p:sp>
      <p:sp>
        <p:nvSpPr>
          <p:cNvPr id="4" name="TextBox 3"/>
          <p:cNvSpPr txBox="1"/>
          <p:nvPr/>
        </p:nvSpPr>
        <p:spPr>
          <a:xfrm>
            <a:off x="1489168" y="130628"/>
            <a:ext cx="10132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</a:t>
            </a:r>
            <a:r>
              <a:rPr lang="en-US" dirty="0"/>
              <a:t>humans, there are two major types of </a:t>
            </a:r>
            <a:r>
              <a:rPr lang="en-US" dirty="0" err="1"/>
              <a:t>lamins</a:t>
            </a:r>
            <a:r>
              <a:rPr lang="en-US" dirty="0"/>
              <a:t>: A-type </a:t>
            </a:r>
            <a:r>
              <a:rPr lang="en-US" dirty="0" err="1"/>
              <a:t>lamins</a:t>
            </a:r>
            <a:r>
              <a:rPr lang="en-US" dirty="0"/>
              <a:t> (consisting of </a:t>
            </a:r>
            <a:r>
              <a:rPr lang="en-US" dirty="0" err="1"/>
              <a:t>lamins</a:t>
            </a:r>
            <a:r>
              <a:rPr lang="en-US" dirty="0"/>
              <a:t> A and C), found primarily in differentiated cells, and B-type </a:t>
            </a:r>
            <a:r>
              <a:rPr lang="en-US" dirty="0" err="1"/>
              <a:t>lamins</a:t>
            </a:r>
            <a:r>
              <a:rPr lang="en-US" dirty="0"/>
              <a:t> (</a:t>
            </a:r>
            <a:r>
              <a:rPr lang="en-US" dirty="0" err="1"/>
              <a:t>lamins</a:t>
            </a:r>
            <a:r>
              <a:rPr lang="en-US" dirty="0"/>
              <a:t> B1 and B2) that are found in all nucleated cells.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7483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5F9CD74E-7916-41DD-97CA-FB2A0EB7B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391" y="616094"/>
            <a:ext cx="7540487" cy="55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40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C44DD909-33C4-4B42-9D60-D32C522DF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24" y="1683026"/>
            <a:ext cx="5461276" cy="3168374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8385C5FE-FEEA-47C8-8F4A-B6336A456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900" y="1683026"/>
            <a:ext cx="5322312" cy="316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10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13273A8C-6824-4678-9E78-F5E1C4518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l-GR" sz="4000">
                <a:solidFill>
                  <a:srgbClr val="FFFFFF"/>
                </a:solidFill>
              </a:rPr>
              <a:t>Κυτταροκίνηση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FB3D3BD-F1E7-470D-8996-0D783DE14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el-GR" sz="2200" dirty="0"/>
              <a:t>Σχηματισμός </a:t>
            </a:r>
            <a:r>
              <a:rPr lang="el-GR" sz="2200" b="1" dirty="0"/>
              <a:t>κυτταρικής αύλακας </a:t>
            </a:r>
            <a:r>
              <a:rPr lang="el-GR" sz="2200" dirty="0"/>
              <a:t>εγκάρσιας προς τον επιμήκη άξονα της </a:t>
            </a:r>
            <a:r>
              <a:rPr lang="el-GR" sz="2200" dirty="0" err="1"/>
              <a:t>μιτωτικής</a:t>
            </a:r>
            <a:r>
              <a:rPr lang="el-GR" sz="2200" dirty="0"/>
              <a:t> ατράκτου</a:t>
            </a:r>
          </a:p>
          <a:p>
            <a:r>
              <a:rPr lang="el-GR" sz="2200" dirty="0"/>
              <a:t>Επιστράτευση και ενεργοποίηση πρωτεϊνών που δίνουν σήμα στο κυτταρικό φλοιό να ξεκινήσει την συναρμολόγηση του </a:t>
            </a:r>
            <a:r>
              <a:rPr lang="el-GR" sz="2200" b="1" dirty="0"/>
              <a:t>συσταλτικού δακτυλίου</a:t>
            </a:r>
            <a:r>
              <a:rPr lang="el-GR" sz="2200" dirty="0"/>
              <a:t> στο μέσω των πόλων</a:t>
            </a:r>
          </a:p>
          <a:p>
            <a:r>
              <a:rPr lang="el-GR" sz="2200" dirty="0"/>
              <a:t>Ο συσταλτικός δακτύλιος </a:t>
            </a:r>
            <a:r>
              <a:rPr lang="el-GR" sz="2200" dirty="0" err="1"/>
              <a:t>συναρμολογείται</a:t>
            </a:r>
            <a:r>
              <a:rPr lang="el-GR" sz="2200" dirty="0"/>
              <a:t> για να επιτελέσει την </a:t>
            </a:r>
            <a:r>
              <a:rPr lang="el-GR" sz="2200" dirty="0" err="1"/>
              <a:t>κυτταροκίνηση</a:t>
            </a:r>
            <a:r>
              <a:rPr lang="el-GR" sz="2200" dirty="0"/>
              <a:t> κατά την </a:t>
            </a:r>
            <a:r>
              <a:rPr lang="el-GR" sz="2200" dirty="0" err="1"/>
              <a:t>ανάφαση</a:t>
            </a:r>
            <a:r>
              <a:rPr lang="el-GR" sz="2200" dirty="0"/>
              <a:t> και προσκολλάται σε πρωτεΐνες που βρίσκονται στην κυτταρική μεμβράνη. Αποτελείται από επικαλυπτόμενα ινίδια </a:t>
            </a:r>
            <a:r>
              <a:rPr lang="el-GR" sz="2200" b="1" dirty="0" err="1"/>
              <a:t>ακτίνη</a:t>
            </a:r>
            <a:r>
              <a:rPr lang="el-GR" sz="2200" dirty="0" err="1"/>
              <a:t>ς</a:t>
            </a:r>
            <a:r>
              <a:rPr lang="el-GR" sz="2200" dirty="0"/>
              <a:t> και </a:t>
            </a:r>
            <a:r>
              <a:rPr lang="el-GR" sz="2200" b="1" dirty="0" err="1"/>
              <a:t>μυοσίνης</a:t>
            </a:r>
            <a:r>
              <a:rPr lang="el-GR" sz="2200" b="1" dirty="0"/>
              <a:t>.</a:t>
            </a:r>
            <a:r>
              <a:rPr lang="el-GR" sz="2200" dirty="0"/>
              <a:t> Η δύναμη παράγεται από την ολίσθηση των νηματίων </a:t>
            </a:r>
            <a:r>
              <a:rPr lang="el-GR" sz="2200" dirty="0" err="1"/>
              <a:t>ακτίνης</a:t>
            </a:r>
            <a:r>
              <a:rPr lang="el-GR" sz="2200" dirty="0"/>
              <a:t> πάνω στα νημάτια </a:t>
            </a:r>
            <a:r>
              <a:rPr lang="el-GR" sz="2200" dirty="0" err="1"/>
              <a:t>μυοσίνης</a:t>
            </a:r>
            <a:r>
              <a:rPr lang="el-GR" sz="2200" dirty="0"/>
              <a:t>. </a:t>
            </a:r>
            <a:r>
              <a:rPr lang="el-GR" sz="2200" dirty="0" err="1"/>
              <a:t>Αποικοδομείται</a:t>
            </a:r>
            <a:r>
              <a:rPr lang="el-GR" sz="2200" dirty="0"/>
              <a:t> με το πέρας της κυτταρικής διαίρεσης.</a:t>
            </a:r>
          </a:p>
        </p:txBody>
      </p:sp>
    </p:spTree>
    <p:extLst>
      <p:ext uri="{BB962C8B-B14F-4D97-AF65-F5344CB8AC3E}">
        <p14:creationId xmlns:p14="http://schemas.microsoft.com/office/powerpoint/2010/main" val="119632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F71C76CD-0B1E-4C6A-B504-3571EF343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957" y="1144466"/>
            <a:ext cx="7014186" cy="52538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31177" y="278674"/>
            <a:ext cx="4932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 smtClean="0"/>
              <a:t>Σχηματισμός συσταλτικού δακτυλίου</a:t>
            </a:r>
            <a:endParaRPr lang="el-GR" sz="2400" b="1" dirty="0"/>
          </a:p>
        </p:txBody>
      </p:sp>
    </p:spTree>
    <p:extLst>
      <p:ext uri="{BB962C8B-B14F-4D97-AF65-F5344CB8AC3E}">
        <p14:creationId xmlns:p14="http://schemas.microsoft.com/office/powerpoint/2010/main" val="61159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FB15476A-1290-4ADC-8FA2-7A8D5EE5A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577" y="643467"/>
            <a:ext cx="890484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11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EC39D713-B135-490A-9E4E-87361C9CB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938" y="643467"/>
            <a:ext cx="859412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84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81306448-F84D-477D-BB78-739CCE7FB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310" y="643467"/>
            <a:ext cx="842137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91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5F089D88-9A32-4AB9-9DF7-F92ECB5FB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9304" y="480060"/>
            <a:ext cx="6588034" cy="57753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5726" y="2629988"/>
            <a:ext cx="434557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/>
              <a:t>Ο </a:t>
            </a:r>
            <a:r>
              <a:rPr lang="el-GR" sz="2000" b="1" dirty="0" err="1" smtClean="0"/>
              <a:t>επιχιασμός</a:t>
            </a:r>
            <a:r>
              <a:rPr lang="el-GR" sz="2000" b="1" dirty="0" smtClean="0"/>
              <a:t> ή </a:t>
            </a:r>
            <a:r>
              <a:rPr lang="el-GR" sz="2000" b="1" dirty="0" err="1" smtClean="0"/>
              <a:t>χιασματυπία</a:t>
            </a:r>
            <a:r>
              <a:rPr lang="el-GR" sz="2000" b="1" dirty="0" smtClean="0"/>
              <a:t> μαζί με τον τυχαίο συνδυασμό των γαμετών  κατά την μείωση, συμβάλει στην μεγιστοποίηση της γενετικής ποικιλομορφίας</a:t>
            </a:r>
            <a:endParaRPr lang="el-GR" sz="2000" b="1" dirty="0"/>
          </a:p>
        </p:txBody>
      </p:sp>
    </p:spTree>
    <p:extLst>
      <p:ext uri="{BB962C8B-B14F-4D97-AF65-F5344CB8AC3E}">
        <p14:creationId xmlns:p14="http://schemas.microsoft.com/office/powerpoint/2010/main" val="142846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81D3021-DD37-44FB-9CEB-1AC8A3E5A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255" y="961930"/>
            <a:ext cx="7025489" cy="4934139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>
          <a:xfrm>
            <a:off x="1965188" y="324840"/>
            <a:ext cx="82616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b="1" dirty="0"/>
              <a:t>Ο κυτταρικός κύκλος ελέγχεται </a:t>
            </a:r>
            <a:r>
              <a:rPr lang="el-GR" sz="2000" b="1" dirty="0" smtClean="0"/>
              <a:t>και ρυθμίζεται σε </a:t>
            </a:r>
            <a:r>
              <a:rPr lang="el-GR" sz="2000" b="1" dirty="0"/>
              <a:t>συγκεκριμένα σημεία του</a:t>
            </a:r>
          </a:p>
        </p:txBody>
      </p:sp>
    </p:spTree>
    <p:extLst>
      <p:ext uri="{BB962C8B-B14F-4D97-AF65-F5344CB8AC3E}">
        <p14:creationId xmlns:p14="http://schemas.microsoft.com/office/powerpoint/2010/main" val="86084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3422" y="980581"/>
            <a:ext cx="5658492" cy="31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9623" y="185422"/>
            <a:ext cx="8787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 smtClean="0"/>
              <a:t>Μη ομόλογη </a:t>
            </a:r>
            <a:r>
              <a:rPr lang="el-GR" sz="2400" b="1" dirty="0" err="1" smtClean="0"/>
              <a:t>Χιασματυπία</a:t>
            </a:r>
            <a:r>
              <a:rPr lang="el-GR" sz="2400" b="1" dirty="0" smtClean="0"/>
              <a:t> στον Άνθρωπο: Η Αιμοσφαιρίνη </a:t>
            </a:r>
            <a:r>
              <a:rPr lang="en-US" sz="2400" b="1" dirty="0" err="1"/>
              <a:t>Lepore</a:t>
            </a:r>
            <a:r>
              <a:rPr lang="en-US" sz="2400" b="1" dirty="0"/>
              <a:t> </a:t>
            </a:r>
            <a:endParaRPr lang="el-GR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35132" y="1428206"/>
            <a:ext cx="60524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Η αιμοσφαιρίνη </a:t>
            </a:r>
            <a:r>
              <a:rPr lang="el-GR" b="1" dirty="0" err="1"/>
              <a:t>Lepore</a:t>
            </a:r>
            <a:r>
              <a:rPr lang="el-GR" b="1" dirty="0"/>
              <a:t> (</a:t>
            </a:r>
            <a:r>
              <a:rPr lang="el-GR" b="1" dirty="0" err="1"/>
              <a:t>haemoglobin</a:t>
            </a:r>
            <a:r>
              <a:rPr lang="el-GR" b="1" dirty="0"/>
              <a:t> </a:t>
            </a:r>
            <a:r>
              <a:rPr lang="el-GR" b="1" dirty="0" err="1" smtClean="0"/>
              <a:t>Lepore</a:t>
            </a:r>
            <a:r>
              <a:rPr lang="el-GR" b="1" dirty="0" smtClean="0"/>
              <a:t>) </a:t>
            </a:r>
            <a:r>
              <a:rPr lang="el-GR" dirty="0" smtClean="0"/>
              <a:t>οφείλεται </a:t>
            </a:r>
            <a:r>
              <a:rPr lang="el-GR" dirty="0"/>
              <a:t>στη σύντηξη μέρους του γονιδίου της δ αλυσίδας με μέρος του γονιδίου της β αλυσίδας. Το αποτέλεσμα είναι η δημιουργία ενός </a:t>
            </a:r>
            <a:r>
              <a:rPr lang="el-GR" dirty="0" err="1"/>
              <a:t>δβ</a:t>
            </a:r>
            <a:r>
              <a:rPr lang="el-GR" dirty="0"/>
              <a:t> υβριδικού </a:t>
            </a:r>
            <a:r>
              <a:rPr lang="el-GR" dirty="0" smtClean="0"/>
              <a:t>γονιδίου το </a:t>
            </a:r>
            <a:r>
              <a:rPr lang="el-GR" dirty="0"/>
              <a:t>οποίο κωδικοποιεί την αιμοσφαιρίνη </a:t>
            </a:r>
            <a:r>
              <a:rPr lang="el-GR" dirty="0" err="1"/>
              <a:t>Lepore</a:t>
            </a:r>
            <a:r>
              <a:rPr lang="el-GR" dirty="0"/>
              <a:t>, και ενός </a:t>
            </a:r>
            <a:r>
              <a:rPr lang="el-GR" dirty="0" err="1"/>
              <a:t>βδ</a:t>
            </a:r>
            <a:r>
              <a:rPr lang="el-GR" dirty="0"/>
              <a:t> υβριδικού </a:t>
            </a:r>
            <a:r>
              <a:rPr lang="el-GR" dirty="0" smtClean="0"/>
              <a:t>γονιδίου το </a:t>
            </a:r>
            <a:r>
              <a:rPr lang="el-GR" dirty="0"/>
              <a:t>οποίο κωδικοποιεί την αιμοσφαιρίνη </a:t>
            </a:r>
            <a:r>
              <a:rPr lang="el-GR" dirty="0" err="1"/>
              <a:t>αντι-Lepore</a:t>
            </a:r>
            <a:r>
              <a:rPr lang="el-GR" dirty="0"/>
              <a:t> γνωστή και ως αιμοσφαιρίνη </a:t>
            </a:r>
            <a:r>
              <a:rPr lang="el-GR" dirty="0" err="1" smtClean="0"/>
              <a:t>Miyada</a:t>
            </a:r>
            <a:r>
              <a:rPr lang="el-GR" dirty="0" smtClean="0"/>
              <a:t>. </a:t>
            </a:r>
            <a:r>
              <a:rPr lang="el-GR" dirty="0"/>
              <a:t>Η σύντηξη μπορεί να συμβεί σε τρία διαφορετικά σημεία και έτσι υπάρχουν τέσσερες ποικιλίες </a:t>
            </a:r>
            <a:r>
              <a:rPr lang="el-GR" dirty="0" err="1"/>
              <a:t>Hb</a:t>
            </a:r>
            <a:r>
              <a:rPr lang="el-GR" dirty="0"/>
              <a:t> </a:t>
            </a:r>
            <a:r>
              <a:rPr lang="el-GR" dirty="0" err="1"/>
              <a:t>Lepore</a:t>
            </a:r>
            <a:r>
              <a:rPr lang="el-GR" dirty="0"/>
              <a:t>: η </a:t>
            </a:r>
            <a:r>
              <a:rPr lang="el-GR" dirty="0" err="1"/>
              <a:t>Hb</a:t>
            </a:r>
            <a:r>
              <a:rPr lang="el-GR" dirty="0"/>
              <a:t> </a:t>
            </a:r>
            <a:r>
              <a:rPr lang="el-GR" dirty="0" err="1"/>
              <a:t>Lepore</a:t>
            </a:r>
            <a:r>
              <a:rPr lang="el-GR" dirty="0"/>
              <a:t> </a:t>
            </a:r>
            <a:r>
              <a:rPr lang="el-GR" dirty="0" err="1"/>
              <a:t>Boston</a:t>
            </a:r>
            <a:r>
              <a:rPr lang="el-GR" dirty="0"/>
              <a:t>, η </a:t>
            </a:r>
            <a:r>
              <a:rPr lang="el-GR" dirty="0" err="1"/>
              <a:t>Hb</a:t>
            </a:r>
            <a:r>
              <a:rPr lang="el-GR" dirty="0"/>
              <a:t> </a:t>
            </a:r>
            <a:r>
              <a:rPr lang="el-GR" dirty="0" err="1"/>
              <a:t>Lepore</a:t>
            </a:r>
            <a:r>
              <a:rPr lang="el-GR" dirty="0"/>
              <a:t> </a:t>
            </a:r>
            <a:r>
              <a:rPr lang="el-GR" dirty="0" err="1"/>
              <a:t>Hollandia</a:t>
            </a:r>
            <a:r>
              <a:rPr lang="el-GR" dirty="0"/>
              <a:t>, η </a:t>
            </a:r>
            <a:r>
              <a:rPr lang="el-GR" dirty="0" err="1"/>
              <a:t>Hb</a:t>
            </a:r>
            <a:r>
              <a:rPr lang="el-GR" dirty="0"/>
              <a:t> </a:t>
            </a:r>
            <a:r>
              <a:rPr lang="el-GR" dirty="0" err="1"/>
              <a:t>Lepore</a:t>
            </a:r>
            <a:r>
              <a:rPr lang="el-GR" dirty="0"/>
              <a:t> </a:t>
            </a:r>
            <a:r>
              <a:rPr lang="el-GR" dirty="0" err="1"/>
              <a:t>Baltimore</a:t>
            </a:r>
            <a:r>
              <a:rPr lang="el-GR" dirty="0"/>
              <a:t> και η </a:t>
            </a:r>
            <a:r>
              <a:rPr lang="el-GR" dirty="0" err="1"/>
              <a:t>Hb</a:t>
            </a:r>
            <a:r>
              <a:rPr lang="el-GR" dirty="0"/>
              <a:t> </a:t>
            </a:r>
            <a:r>
              <a:rPr lang="el-GR" dirty="0" err="1"/>
              <a:t>Lepore</a:t>
            </a:r>
            <a:r>
              <a:rPr lang="el-GR" dirty="0"/>
              <a:t> </a:t>
            </a:r>
            <a:r>
              <a:rPr lang="el-GR" dirty="0" err="1"/>
              <a:t>Xanthi</a:t>
            </a:r>
            <a:r>
              <a:rPr lang="el-GR" dirty="0"/>
              <a:t>. </a:t>
            </a:r>
            <a:endParaRPr lang="el-GR" dirty="0" smtClean="0"/>
          </a:p>
          <a:p>
            <a:r>
              <a:rPr lang="el-GR" dirty="0" smtClean="0"/>
              <a:t>Η </a:t>
            </a:r>
            <a:r>
              <a:rPr lang="el-GR" dirty="0" err="1"/>
              <a:t>Hb</a:t>
            </a:r>
            <a:r>
              <a:rPr lang="el-GR" dirty="0"/>
              <a:t> </a:t>
            </a:r>
            <a:r>
              <a:rPr lang="el-GR" dirty="0" err="1"/>
              <a:t>Lepore</a:t>
            </a:r>
            <a:r>
              <a:rPr lang="el-GR" dirty="0"/>
              <a:t> συντίθεται σε χαμηλότερο </a:t>
            </a:r>
            <a:r>
              <a:rPr lang="el-GR" dirty="0" smtClean="0"/>
              <a:t>ρυθμό, σε σχέση με τη  </a:t>
            </a:r>
            <a:r>
              <a:rPr lang="el-GR" dirty="0"/>
              <a:t>β αλυσίδα και έτσι κλινικά εκδηλώνεται ως β</a:t>
            </a:r>
            <a:r>
              <a:rPr lang="el-GR" dirty="0" smtClean="0"/>
              <a:t>-θαλασσαιμία</a:t>
            </a:r>
            <a:r>
              <a:rPr lang="el-GR" dirty="0"/>
              <a:t>. Η </a:t>
            </a:r>
            <a:r>
              <a:rPr lang="el-GR" dirty="0" err="1"/>
              <a:t>Hb</a:t>
            </a:r>
            <a:r>
              <a:rPr lang="el-GR" dirty="0"/>
              <a:t> </a:t>
            </a:r>
            <a:r>
              <a:rPr lang="el-GR" dirty="0" err="1"/>
              <a:t>Lepore</a:t>
            </a:r>
            <a:r>
              <a:rPr lang="el-GR" dirty="0"/>
              <a:t> κινείται μαζί με την </a:t>
            </a:r>
            <a:r>
              <a:rPr lang="el-GR" dirty="0" err="1"/>
              <a:t>HbS</a:t>
            </a:r>
            <a:r>
              <a:rPr lang="el-GR" dirty="0"/>
              <a:t> κατά την </a:t>
            </a:r>
            <a:r>
              <a:rPr lang="el-GR" dirty="0" err="1"/>
              <a:t>ηλεκτροφόρηση</a:t>
            </a:r>
            <a:r>
              <a:rPr lang="el-GR" dirty="0"/>
              <a:t> σε αλκαλικό </a:t>
            </a:r>
            <a:r>
              <a:rPr lang="el-GR" dirty="0" err="1"/>
              <a:t>pH</a:t>
            </a:r>
            <a:r>
              <a:rPr lang="el-GR" dirty="0"/>
              <a:t>, αλλά η δοκιμασία </a:t>
            </a:r>
            <a:r>
              <a:rPr lang="el-GR" dirty="0" err="1"/>
              <a:t>δρεπάνωσης</a:t>
            </a:r>
            <a:r>
              <a:rPr lang="el-GR" dirty="0"/>
              <a:t> είναι αρνητική.</a:t>
            </a:r>
          </a:p>
          <a:p>
            <a:r>
              <a:rPr lang="el-GR" dirty="0"/>
              <a:t>	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206" y="4434329"/>
            <a:ext cx="2769325" cy="23230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5132" y="5696179"/>
            <a:ext cx="68221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Hb</a:t>
            </a:r>
            <a:r>
              <a:rPr lang="en-US" b="1" dirty="0"/>
              <a:t> </a:t>
            </a:r>
            <a:r>
              <a:rPr lang="en-US" b="1" dirty="0" smtClean="0"/>
              <a:t>anti-</a:t>
            </a:r>
            <a:r>
              <a:rPr lang="en-US" b="1" dirty="0" err="1" smtClean="0"/>
              <a:t>Lepore</a:t>
            </a:r>
            <a:r>
              <a:rPr lang="en-US" dirty="0" smtClean="0"/>
              <a:t>:</a:t>
            </a:r>
            <a:r>
              <a:rPr lang="el-GR" dirty="0" smtClean="0"/>
              <a:t> </a:t>
            </a:r>
            <a:r>
              <a:rPr lang="en-US" dirty="0" smtClean="0"/>
              <a:t>This </a:t>
            </a:r>
            <a:r>
              <a:rPr lang="en-US" dirty="0"/>
              <a:t>hemoglobin is produced at much higher levels, since it is under the control of the beta globin promoter. This chromosome also retains a normal beta and delta globin locus so that no thalassemia results.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89427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E2132CC9-5C5A-4E8D-96D5-826AA4533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el-GR">
                <a:solidFill>
                  <a:srgbClr val="FFFFFF"/>
                </a:solidFill>
              </a:rPr>
              <a:t>Ρύθμιση του κυτταρικού κύκλου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530099E-6D80-4F22-A848-91C80F14E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81353"/>
            <a:ext cx="5306084" cy="6358597"/>
          </a:xfrm>
        </p:spPr>
        <p:txBody>
          <a:bodyPr anchor="ctr">
            <a:noAutofit/>
          </a:bodyPr>
          <a:lstStyle/>
          <a:p>
            <a:r>
              <a:rPr lang="el-GR" sz="2400" dirty="0">
                <a:solidFill>
                  <a:srgbClr val="000000"/>
                </a:solidFill>
              </a:rPr>
              <a:t>Διεξάγεται μέσω </a:t>
            </a:r>
            <a:r>
              <a:rPr lang="el-GR" sz="2400" dirty="0" err="1">
                <a:solidFill>
                  <a:srgbClr val="000000"/>
                </a:solidFill>
              </a:rPr>
              <a:t>φωσφορυλίωσης</a:t>
            </a:r>
            <a:r>
              <a:rPr lang="el-GR" sz="2400" dirty="0">
                <a:solidFill>
                  <a:srgbClr val="000000"/>
                </a:solidFill>
              </a:rPr>
              <a:t> (από </a:t>
            </a:r>
            <a:r>
              <a:rPr lang="el-GR" sz="2400" b="1" dirty="0" err="1">
                <a:solidFill>
                  <a:srgbClr val="000000"/>
                </a:solidFill>
              </a:rPr>
              <a:t>κινάσες</a:t>
            </a:r>
            <a:r>
              <a:rPr lang="el-GR" sz="2400" dirty="0">
                <a:solidFill>
                  <a:srgbClr val="000000"/>
                </a:solidFill>
              </a:rPr>
              <a:t>)  και </a:t>
            </a:r>
            <a:r>
              <a:rPr lang="el-GR" sz="2400" dirty="0" err="1">
                <a:solidFill>
                  <a:srgbClr val="000000"/>
                </a:solidFill>
              </a:rPr>
              <a:t>αποφωσφορυλίωσης</a:t>
            </a:r>
            <a:r>
              <a:rPr lang="el-GR" sz="2400" dirty="0">
                <a:solidFill>
                  <a:srgbClr val="000000"/>
                </a:solidFill>
              </a:rPr>
              <a:t> (από </a:t>
            </a:r>
            <a:r>
              <a:rPr lang="el-GR" sz="2400" b="1" dirty="0" err="1">
                <a:solidFill>
                  <a:srgbClr val="000000"/>
                </a:solidFill>
              </a:rPr>
              <a:t>φωσφατάσες</a:t>
            </a:r>
            <a:r>
              <a:rPr lang="el-GR" sz="2400" dirty="0">
                <a:solidFill>
                  <a:srgbClr val="000000"/>
                </a:solidFill>
              </a:rPr>
              <a:t>), πρωτεϊνών που εμπλέκονται σε όλους τους μηχανισμούς του κυτταρικού κύκλου </a:t>
            </a:r>
          </a:p>
          <a:p>
            <a:r>
              <a:rPr lang="el-GR" sz="2400" b="1" dirty="0" err="1">
                <a:solidFill>
                  <a:srgbClr val="000000"/>
                </a:solidFill>
              </a:rPr>
              <a:t>Κυκλίνες</a:t>
            </a:r>
            <a:r>
              <a:rPr lang="el-GR" sz="2400" dirty="0">
                <a:solidFill>
                  <a:srgbClr val="000000"/>
                </a:solidFill>
              </a:rPr>
              <a:t> : </a:t>
            </a:r>
            <a:r>
              <a:rPr lang="en-US" sz="2400" dirty="0">
                <a:solidFill>
                  <a:srgbClr val="000000"/>
                </a:solidFill>
              </a:rPr>
              <a:t>A, B, E </a:t>
            </a:r>
            <a:r>
              <a:rPr lang="el-GR" sz="2400" dirty="0">
                <a:solidFill>
                  <a:srgbClr val="000000"/>
                </a:solidFill>
              </a:rPr>
              <a:t>και</a:t>
            </a:r>
            <a:r>
              <a:rPr lang="en-US" sz="2400" dirty="0">
                <a:solidFill>
                  <a:srgbClr val="000000"/>
                </a:solidFill>
              </a:rPr>
              <a:t> D</a:t>
            </a:r>
            <a:r>
              <a:rPr lang="el-GR" sz="2400" dirty="0">
                <a:solidFill>
                  <a:srgbClr val="000000"/>
                </a:solidFill>
              </a:rPr>
              <a:t>, ειδικές πρωτεΐνες που παίζουν ρόλο στην ενεργοποίηση των </a:t>
            </a:r>
            <a:r>
              <a:rPr lang="el-GR" sz="2400" dirty="0" err="1">
                <a:solidFill>
                  <a:srgbClr val="000000"/>
                </a:solidFill>
              </a:rPr>
              <a:t>κινασών</a:t>
            </a:r>
            <a:r>
              <a:rPr lang="el-GR" sz="2400" dirty="0">
                <a:solidFill>
                  <a:srgbClr val="000000"/>
                </a:solidFill>
              </a:rPr>
              <a:t> χωρίς οι ίδιες να έχουν </a:t>
            </a:r>
            <a:r>
              <a:rPr lang="el-GR" sz="2400" dirty="0" err="1">
                <a:solidFill>
                  <a:srgbClr val="000000"/>
                </a:solidFill>
              </a:rPr>
              <a:t>ενζυμική</a:t>
            </a:r>
            <a:r>
              <a:rPr lang="el-GR" sz="2400" dirty="0">
                <a:solidFill>
                  <a:srgbClr val="000000"/>
                </a:solidFill>
              </a:rPr>
              <a:t> δράση (έτσι οι </a:t>
            </a:r>
            <a:r>
              <a:rPr lang="el-GR" sz="2400" dirty="0" err="1">
                <a:solidFill>
                  <a:srgbClr val="000000"/>
                </a:solidFill>
              </a:rPr>
              <a:t>κινάσες</a:t>
            </a:r>
            <a:r>
              <a:rPr lang="el-GR" sz="2400" dirty="0">
                <a:solidFill>
                  <a:srgbClr val="000000"/>
                </a:solidFill>
              </a:rPr>
              <a:t> του </a:t>
            </a:r>
            <a:r>
              <a:rPr lang="el-GR" sz="2400" dirty="0" err="1">
                <a:solidFill>
                  <a:srgbClr val="000000"/>
                </a:solidFill>
              </a:rPr>
              <a:t>κυτ</a:t>
            </a:r>
            <a:r>
              <a:rPr lang="el-GR" sz="2400" dirty="0">
                <a:solidFill>
                  <a:srgbClr val="000000"/>
                </a:solidFill>
              </a:rPr>
              <a:t>. κύκλου είναι </a:t>
            </a:r>
            <a:r>
              <a:rPr lang="el-GR" sz="2400" dirty="0" err="1">
                <a:solidFill>
                  <a:srgbClr val="000000"/>
                </a:solidFill>
              </a:rPr>
              <a:t>κινάσες</a:t>
            </a:r>
            <a:r>
              <a:rPr lang="el-GR" sz="2400" dirty="0">
                <a:solidFill>
                  <a:srgbClr val="000000"/>
                </a:solidFill>
              </a:rPr>
              <a:t> εξαρτώμενες από τις </a:t>
            </a:r>
            <a:r>
              <a:rPr lang="el-GR" sz="2400" dirty="0" err="1">
                <a:solidFill>
                  <a:srgbClr val="000000"/>
                </a:solidFill>
              </a:rPr>
              <a:t>κυκλίνες</a:t>
            </a:r>
            <a:r>
              <a:rPr lang="el-GR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Cdk</a:t>
            </a:r>
            <a:r>
              <a:rPr lang="en-US" sz="2400" dirty="0">
                <a:solidFill>
                  <a:srgbClr val="000000"/>
                </a:solidFill>
              </a:rPr>
              <a:t>)</a:t>
            </a:r>
          </a:p>
          <a:p>
            <a:r>
              <a:rPr lang="el-GR" sz="2400" dirty="0">
                <a:solidFill>
                  <a:srgbClr val="000000"/>
                </a:solidFill>
              </a:rPr>
              <a:t>Παρότι η συγκέντρωση των </a:t>
            </a:r>
            <a:r>
              <a:rPr lang="el-GR" sz="2400" dirty="0" err="1">
                <a:solidFill>
                  <a:srgbClr val="000000"/>
                </a:solidFill>
              </a:rPr>
              <a:t>κινασών</a:t>
            </a:r>
            <a:r>
              <a:rPr lang="el-GR" sz="2400" dirty="0">
                <a:solidFill>
                  <a:srgbClr val="000000"/>
                </a:solidFill>
              </a:rPr>
              <a:t> δεν μεταβάλλεται κατά την διάρκεια του </a:t>
            </a:r>
            <a:r>
              <a:rPr lang="el-GR" sz="2400" dirty="0" smtClean="0">
                <a:solidFill>
                  <a:srgbClr val="000000"/>
                </a:solidFill>
              </a:rPr>
              <a:t>κυτταρικού κύκλου </a:t>
            </a:r>
            <a:r>
              <a:rPr lang="el-GR" sz="2400" dirty="0">
                <a:solidFill>
                  <a:srgbClr val="000000"/>
                </a:solidFill>
              </a:rPr>
              <a:t>οι </a:t>
            </a:r>
            <a:r>
              <a:rPr lang="el-GR" sz="2400" dirty="0" err="1">
                <a:solidFill>
                  <a:srgbClr val="000000"/>
                </a:solidFill>
              </a:rPr>
              <a:t>κυκλίνες</a:t>
            </a:r>
            <a:r>
              <a:rPr lang="el-GR" sz="2400" dirty="0">
                <a:solidFill>
                  <a:srgbClr val="000000"/>
                </a:solidFill>
              </a:rPr>
              <a:t> παρουσιάζουν μεγάλη κυκλική διακύμανση </a:t>
            </a:r>
          </a:p>
        </p:txBody>
      </p:sp>
    </p:spTree>
    <p:extLst>
      <p:ext uri="{BB962C8B-B14F-4D97-AF65-F5344CB8AC3E}">
        <p14:creationId xmlns:p14="http://schemas.microsoft.com/office/powerpoint/2010/main" val="3141024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042" y="813449"/>
            <a:ext cx="7870695" cy="47600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54926" y="5965372"/>
            <a:ext cx="94218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000000"/>
                </a:solidFill>
              </a:rPr>
              <a:t>Κ</a:t>
            </a:r>
            <a:r>
              <a:rPr lang="el-GR" dirty="0" smtClean="0">
                <a:solidFill>
                  <a:srgbClr val="000000"/>
                </a:solidFill>
              </a:rPr>
              <a:t>ατά </a:t>
            </a:r>
            <a:r>
              <a:rPr lang="el-GR" dirty="0">
                <a:solidFill>
                  <a:srgbClr val="000000"/>
                </a:solidFill>
              </a:rPr>
              <a:t>την διάρκεια του κυτταρικού κύκλου οι </a:t>
            </a:r>
            <a:r>
              <a:rPr lang="el-GR" dirty="0" err="1">
                <a:solidFill>
                  <a:srgbClr val="000000"/>
                </a:solidFill>
              </a:rPr>
              <a:t>κυκλίνες</a:t>
            </a:r>
            <a:r>
              <a:rPr lang="el-GR" dirty="0">
                <a:solidFill>
                  <a:srgbClr val="000000"/>
                </a:solidFill>
              </a:rPr>
              <a:t> παρουσιάζουν μεγάλη κυκλική διακύμανση 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54819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D38EE57-B708-47C9-A4A4-E25F09FAB0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7A28182-58A5-4DBB-8F64-BD944BCA81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3" name="Freeform 44">
              <a:extLst>
                <a:ext uri="{FF2B5EF4-FFF2-40B4-BE49-F238E27FC236}">
                  <a16:creationId xmlns:a16="http://schemas.microsoft.com/office/drawing/2014/main" id="{E4A9080E-7BA6-45FC-8677-8B9D5F4DAF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5">
              <a:extLst>
                <a:ext uri="{FF2B5EF4-FFF2-40B4-BE49-F238E27FC236}">
                  <a16:creationId xmlns:a16="http://schemas.microsoft.com/office/drawing/2014/main" id="{2163D516-75D4-4DE0-AC27-63719125AE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6">
              <a:extLst>
                <a:ext uri="{FF2B5EF4-FFF2-40B4-BE49-F238E27FC236}">
                  <a16:creationId xmlns:a16="http://schemas.microsoft.com/office/drawing/2014/main" id="{E74A26A5-C23A-46D4-B0FF-155FB38346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7">
              <a:extLst>
                <a:ext uri="{FF2B5EF4-FFF2-40B4-BE49-F238E27FC236}">
                  <a16:creationId xmlns:a16="http://schemas.microsoft.com/office/drawing/2014/main" id="{08E0243F-1062-43C6-AD04-130DFF6684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4C5517B-1B0F-47AA-93A5-3671899698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Τίτλος 1">
            <a:extLst>
              <a:ext uri="{FF2B5EF4-FFF2-40B4-BE49-F238E27FC236}">
                <a16:creationId xmlns:a16="http://schemas.microsoft.com/office/drawing/2014/main" id="{7B8E942C-B1D2-48C4-8805-6DE76C3B9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153401"/>
          </a:xfrm>
        </p:spPr>
        <p:txBody>
          <a:bodyPr>
            <a:normAutofit/>
          </a:bodyPr>
          <a:lstStyle/>
          <a:p>
            <a:r>
              <a:rPr lang="el-GR" sz="4000" dirty="0" err="1">
                <a:solidFill>
                  <a:srgbClr val="FFFFFF"/>
                </a:solidFill>
              </a:rPr>
              <a:t>Κυκλίνες</a:t>
            </a:r>
            <a:endParaRPr lang="el-GR" sz="4000" dirty="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7553381-00E5-4420-B67D-549DE25AE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4" y="2354090"/>
            <a:ext cx="4209542" cy="4356200"/>
          </a:xfrm>
        </p:spPr>
        <p:txBody>
          <a:bodyPr>
            <a:noAutofit/>
          </a:bodyPr>
          <a:lstStyle/>
          <a:p>
            <a:r>
              <a:rPr lang="el-GR" sz="2000" b="1" dirty="0"/>
              <a:t>Συντηρητικές πρωτεΐνες </a:t>
            </a:r>
            <a:r>
              <a:rPr lang="el-GR" sz="2000" dirty="0"/>
              <a:t>σε όλα τα </a:t>
            </a:r>
            <a:r>
              <a:rPr lang="el-GR" sz="2000" dirty="0" err="1" smtClean="0"/>
              <a:t>ευκαρυωτικά</a:t>
            </a:r>
            <a:r>
              <a:rPr lang="el-GR" sz="2000" dirty="0" smtClean="0"/>
              <a:t> κύτταρα</a:t>
            </a:r>
            <a:endParaRPr lang="el-GR" sz="2000" dirty="0"/>
          </a:p>
          <a:p>
            <a:r>
              <a:rPr lang="el-GR" sz="2000" b="1" dirty="0"/>
              <a:t>Ρύθμιση της μεταγραφής</a:t>
            </a:r>
          </a:p>
          <a:p>
            <a:pPr marL="0" indent="0">
              <a:buNone/>
            </a:pPr>
            <a:r>
              <a:rPr lang="el-GR" sz="2000" dirty="0"/>
              <a:t>• Κάθε </a:t>
            </a:r>
            <a:r>
              <a:rPr lang="el-GR" sz="2000" dirty="0" err="1"/>
              <a:t>κυκλίνη</a:t>
            </a:r>
            <a:r>
              <a:rPr lang="el-GR" sz="2000" dirty="0"/>
              <a:t> εκφράζεται και ενεργοποιεί μεταγραφικούς παράγοντες, οι οποίοι με τη σειρά τους προάγουν την έκφραση της επόμενης </a:t>
            </a:r>
            <a:r>
              <a:rPr lang="el-GR" sz="2000" dirty="0" err="1"/>
              <a:t>κυκλίνης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• </a:t>
            </a:r>
            <a:r>
              <a:rPr lang="el-GR" sz="2000" dirty="0" smtClean="0"/>
              <a:t>Για κάθε </a:t>
            </a:r>
            <a:r>
              <a:rPr lang="el-GR" sz="2000" dirty="0" err="1"/>
              <a:t>κυκλίνη</a:t>
            </a:r>
            <a:r>
              <a:rPr lang="el-GR" sz="2000" dirty="0"/>
              <a:t>, το </a:t>
            </a:r>
            <a:r>
              <a:rPr lang="en-US" sz="2000" dirty="0"/>
              <a:t>mRNA</a:t>
            </a:r>
            <a:r>
              <a:rPr lang="el-GR" sz="2000" dirty="0"/>
              <a:t> της και οι μεταγραφικοί της παράγοντες είναι πολύ ασταθείς και ανακυκλώνονται γρήγορα, προωθώντας την πρόοδο του κυτταρικού κύκλου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000ADF08-D45E-4E24-B375-0B22BC109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1409" y="2492376"/>
            <a:ext cx="3657369" cy="356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874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519F7B30-A7C0-49AF-9C44-831984924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9652" y="1229512"/>
            <a:ext cx="7603853" cy="33283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9A5AD7-A943-4403-962E-C335E39FF929}"/>
              </a:ext>
            </a:extLst>
          </p:cNvPr>
          <p:cNvSpPr txBox="1"/>
          <p:nvPr/>
        </p:nvSpPr>
        <p:spPr>
          <a:xfrm>
            <a:off x="2107096" y="5128591"/>
            <a:ext cx="8719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Το </a:t>
            </a:r>
            <a:r>
              <a:rPr lang="el-GR" dirty="0" err="1"/>
              <a:t>σύμπλοκο</a:t>
            </a:r>
            <a:r>
              <a:rPr lang="el-GR" dirty="0"/>
              <a:t> </a:t>
            </a:r>
            <a:r>
              <a:rPr lang="el-GR" dirty="0" err="1"/>
              <a:t>κυκλίνης</a:t>
            </a:r>
            <a:r>
              <a:rPr lang="el-GR" dirty="0"/>
              <a:t> Μ/</a:t>
            </a:r>
            <a:r>
              <a:rPr lang="el-GR" dirty="0" err="1"/>
              <a:t>μιτωτικής</a:t>
            </a:r>
            <a:r>
              <a:rPr lang="el-GR" dirty="0"/>
              <a:t> </a:t>
            </a:r>
            <a:r>
              <a:rPr lang="en-US" dirty="0" err="1"/>
              <a:t>CdK</a:t>
            </a:r>
            <a:r>
              <a:rPr lang="en-US" dirty="0"/>
              <a:t> </a:t>
            </a:r>
            <a:r>
              <a:rPr lang="en-US" b="1" dirty="0"/>
              <a:t>(M-</a:t>
            </a:r>
            <a:r>
              <a:rPr lang="en-US" b="1" dirty="0" err="1"/>
              <a:t>Cdk</a:t>
            </a:r>
            <a:r>
              <a:rPr lang="en-US" b="1" dirty="0"/>
              <a:t>) </a:t>
            </a:r>
            <a:r>
              <a:rPr lang="el-GR" dirty="0"/>
              <a:t>μπορεί να ανασταλεί με </a:t>
            </a:r>
            <a:r>
              <a:rPr lang="el-GR" dirty="0" err="1"/>
              <a:t>φωσφορυλίωση</a:t>
            </a:r>
            <a:r>
              <a:rPr lang="el-GR" dirty="0"/>
              <a:t> μέσω της </a:t>
            </a:r>
            <a:r>
              <a:rPr lang="el-GR" b="1" dirty="0" err="1"/>
              <a:t>κινάσης</a:t>
            </a:r>
            <a:r>
              <a:rPr lang="el-GR" b="1" dirty="0"/>
              <a:t> </a:t>
            </a:r>
            <a:r>
              <a:rPr lang="en-US" b="1" dirty="0"/>
              <a:t>Wee1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Αντιθέτως η </a:t>
            </a:r>
            <a:r>
              <a:rPr lang="el-GR" dirty="0" err="1"/>
              <a:t>ενεργοποιητική</a:t>
            </a:r>
            <a:r>
              <a:rPr lang="el-GR" dirty="0"/>
              <a:t> </a:t>
            </a:r>
            <a:r>
              <a:rPr lang="el-GR" b="1" dirty="0" err="1"/>
              <a:t>φωσφατάση</a:t>
            </a:r>
            <a:r>
              <a:rPr lang="el-GR" b="1" dirty="0"/>
              <a:t> </a:t>
            </a:r>
            <a:r>
              <a:rPr lang="en-US" b="1" dirty="0"/>
              <a:t>Cdc25 </a:t>
            </a:r>
            <a:r>
              <a:rPr lang="el-GR" dirty="0"/>
              <a:t>μπορεί να </a:t>
            </a:r>
            <a:r>
              <a:rPr lang="el-GR" dirty="0" err="1"/>
              <a:t>ενεργοποήσει</a:t>
            </a:r>
            <a:r>
              <a:rPr lang="el-GR" dirty="0"/>
              <a:t> το </a:t>
            </a:r>
            <a:r>
              <a:rPr lang="el-GR" dirty="0" err="1"/>
              <a:t>σύμπλοκο</a:t>
            </a:r>
            <a:r>
              <a:rPr lang="el-GR" dirty="0"/>
              <a:t> </a:t>
            </a:r>
            <a:r>
              <a:rPr lang="en-US" dirty="0" smtClean="0"/>
              <a:t>M-</a:t>
            </a:r>
            <a:r>
              <a:rPr lang="en-US" dirty="0" err="1" smtClean="0"/>
              <a:t>Cdk</a:t>
            </a:r>
            <a:r>
              <a:rPr lang="el-GR" dirty="0" smtClean="0"/>
              <a:t> με απομάκρυνση της φωσφορικής ομάδας από το </a:t>
            </a:r>
            <a:r>
              <a:rPr lang="el-GR" dirty="0" err="1" smtClean="0"/>
              <a:t>σύμπλοκο</a:t>
            </a:r>
            <a:endParaRPr lang="el-G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DB2630-A52B-4FE1-A32E-2A102E508C86}"/>
              </a:ext>
            </a:extLst>
          </p:cNvPr>
          <p:cNvSpPr txBox="1"/>
          <p:nvPr/>
        </p:nvSpPr>
        <p:spPr>
          <a:xfrm>
            <a:off x="2507727" y="556591"/>
            <a:ext cx="77557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/>
              <a:t>Ρύθμιση της δραστικότητας του </a:t>
            </a:r>
            <a:r>
              <a:rPr lang="el-GR" sz="2000" b="1" dirty="0" err="1"/>
              <a:t>συμπλόκου</a:t>
            </a:r>
            <a:r>
              <a:rPr lang="el-GR" sz="2000" b="1" dirty="0"/>
              <a:t> </a:t>
            </a:r>
            <a:r>
              <a:rPr lang="en-US" sz="2000" b="1" dirty="0"/>
              <a:t>M-</a:t>
            </a:r>
            <a:r>
              <a:rPr lang="en-US" sz="2000" b="1" dirty="0" err="1"/>
              <a:t>Cdk</a:t>
            </a:r>
            <a:r>
              <a:rPr lang="en-US" sz="2000" b="1" dirty="0"/>
              <a:t> </a:t>
            </a:r>
            <a:r>
              <a:rPr lang="el-GR" sz="2000" b="1" dirty="0"/>
              <a:t>με </a:t>
            </a:r>
            <a:r>
              <a:rPr lang="el-GR" sz="2000" b="1" dirty="0" err="1"/>
              <a:t>φωσφορυλίωση</a:t>
            </a:r>
            <a:endParaRPr lang="el-GR" sz="2000" b="1" dirty="0"/>
          </a:p>
        </p:txBody>
      </p:sp>
    </p:spTree>
    <p:extLst>
      <p:ext uri="{BB962C8B-B14F-4D97-AF65-F5344CB8AC3E}">
        <p14:creationId xmlns:p14="http://schemas.microsoft.com/office/powerpoint/2010/main" val="2823962062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795</TotalTime>
  <Words>2261</Words>
  <Application>Microsoft Office PowerPoint</Application>
  <PresentationFormat>Ευρεία οθόνη</PresentationFormat>
  <Paragraphs>110</Paragraphs>
  <Slides>50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50</vt:i4>
      </vt:variant>
    </vt:vector>
  </HeadingPairs>
  <TitlesOfParts>
    <vt:vector size="55" baseType="lpstr">
      <vt:lpstr>Arial</vt:lpstr>
      <vt:lpstr>Calibri</vt:lpstr>
      <vt:lpstr>Calibri Light</vt:lpstr>
      <vt:lpstr>Wingdings</vt:lpstr>
      <vt:lpstr>Θέμα του Office</vt:lpstr>
      <vt:lpstr>ΒΙΟΛΟΓΙΑ ΜΑΘ. 3</vt:lpstr>
      <vt:lpstr>ΚΥΤΤΑΡΙΚΟΣ ΚΥΚΛΟΣ</vt:lpstr>
      <vt:lpstr>Φάσεις κυτταρικού κύκλου</vt:lpstr>
      <vt:lpstr>Παρουσίαση του PowerPoint</vt:lpstr>
      <vt:lpstr>Παρουσίαση του PowerPoint</vt:lpstr>
      <vt:lpstr>Ρύθμιση του κυτταρικού κύκλου</vt:lpstr>
      <vt:lpstr>Παρουσίαση του PowerPoint</vt:lpstr>
      <vt:lpstr>Κυκλίνες</vt:lpstr>
      <vt:lpstr>Παρουσίαση του PowerPoint</vt:lpstr>
      <vt:lpstr>Παρουσίαση του PowerPoint</vt:lpstr>
      <vt:lpstr>Παρουσίαση του PowerPoint</vt:lpstr>
      <vt:lpstr>Ρύθμιση φάσης G1</vt:lpstr>
      <vt:lpstr>Ο ρόλος του p53</vt:lpstr>
      <vt:lpstr>Ο ρόλος του p53  και  pRb</vt:lpstr>
      <vt:lpstr>Παρουσίαση του PowerPoint</vt:lpstr>
      <vt:lpstr>Ρύθμιση φάσης S</vt:lpstr>
      <vt:lpstr>Παρουσίαση του PowerPoint</vt:lpstr>
      <vt:lpstr>Ρύθμιση φάσης Μ</vt:lpstr>
      <vt:lpstr>Παρουσίαση του PowerPoint</vt:lpstr>
      <vt:lpstr>Παρουσίαση του PowerPoint</vt:lpstr>
      <vt:lpstr>Μίτωση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Μιτωτικές φάσεις</vt:lpstr>
      <vt:lpstr>Παρουσίαση του PowerPoint</vt:lpstr>
      <vt:lpstr>Παρουσίαση του PowerPoint</vt:lpstr>
      <vt:lpstr>Μιτωτικές φάσεις</vt:lpstr>
      <vt:lpstr>Παρουσίαση του PowerPoint</vt:lpstr>
      <vt:lpstr>Μιτωτικές φάσεις</vt:lpstr>
      <vt:lpstr>Παρουσίαση του PowerPoint</vt:lpstr>
      <vt:lpstr>Παρουσίαση του PowerPoint</vt:lpstr>
      <vt:lpstr>Παρουσίαση του PowerPoint</vt:lpstr>
      <vt:lpstr>Μιτωτικές φάσεις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Μιτωτικές φάσεις</vt:lpstr>
      <vt:lpstr>Παρουσίαση του PowerPoint</vt:lpstr>
      <vt:lpstr>Παρουσίαση του PowerPoint</vt:lpstr>
      <vt:lpstr>Παρουσίαση του PowerPoint</vt:lpstr>
      <vt:lpstr>Κυτταροκίνηση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ΒΙΟΛΟΓΙΑ ΜΑΘ. 3</dc:title>
  <dc:creator>Χριστόπουλος Θεόδωρος</dc:creator>
  <cp:lastModifiedBy>User</cp:lastModifiedBy>
  <cp:revision>174</cp:revision>
  <dcterms:created xsi:type="dcterms:W3CDTF">2020-11-23T19:03:45Z</dcterms:created>
  <dcterms:modified xsi:type="dcterms:W3CDTF">2024-10-28T18:12:02Z</dcterms:modified>
</cp:coreProperties>
</file>