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18"/>
  </p:notesMasterIdLst>
  <p:sldIdLst>
    <p:sldId id="580" r:id="rId2"/>
    <p:sldId id="883" r:id="rId3"/>
    <p:sldId id="971" r:id="rId4"/>
    <p:sldId id="972" r:id="rId5"/>
    <p:sldId id="914" r:id="rId6"/>
    <p:sldId id="844" r:id="rId7"/>
    <p:sldId id="885" r:id="rId8"/>
    <p:sldId id="886" r:id="rId9"/>
    <p:sldId id="974" r:id="rId10"/>
    <p:sldId id="1023" r:id="rId11"/>
    <p:sldId id="975" r:id="rId12"/>
    <p:sldId id="976" r:id="rId13"/>
    <p:sldId id="973" r:id="rId14"/>
    <p:sldId id="887" r:id="rId15"/>
    <p:sldId id="901" r:id="rId16"/>
    <p:sldId id="889" r:id="rId17"/>
    <p:sldId id="902" r:id="rId18"/>
    <p:sldId id="903" r:id="rId19"/>
    <p:sldId id="904" r:id="rId20"/>
    <p:sldId id="1027" r:id="rId21"/>
    <p:sldId id="1034" r:id="rId22"/>
    <p:sldId id="977" r:id="rId23"/>
    <p:sldId id="897" r:id="rId24"/>
    <p:sldId id="918" r:id="rId25"/>
    <p:sldId id="1021" r:id="rId26"/>
    <p:sldId id="845" r:id="rId27"/>
    <p:sldId id="888" r:id="rId28"/>
    <p:sldId id="854" r:id="rId29"/>
    <p:sldId id="846" r:id="rId30"/>
    <p:sldId id="847" r:id="rId31"/>
    <p:sldId id="884" r:id="rId32"/>
    <p:sldId id="848" r:id="rId33"/>
    <p:sldId id="861" r:id="rId34"/>
    <p:sldId id="862" r:id="rId35"/>
    <p:sldId id="863" r:id="rId36"/>
    <p:sldId id="896" r:id="rId37"/>
    <p:sldId id="881" r:id="rId38"/>
    <p:sldId id="898" r:id="rId39"/>
    <p:sldId id="865" r:id="rId40"/>
    <p:sldId id="876" r:id="rId41"/>
    <p:sldId id="978" r:id="rId42"/>
    <p:sldId id="979" r:id="rId43"/>
    <p:sldId id="980" r:id="rId44"/>
    <p:sldId id="875" r:id="rId45"/>
    <p:sldId id="866" r:id="rId46"/>
    <p:sldId id="893" r:id="rId47"/>
    <p:sldId id="873" r:id="rId48"/>
    <p:sldId id="867" r:id="rId49"/>
    <p:sldId id="921" r:id="rId50"/>
    <p:sldId id="1011" r:id="rId51"/>
    <p:sldId id="927" r:id="rId52"/>
    <p:sldId id="920" r:id="rId53"/>
    <p:sldId id="922" r:id="rId54"/>
    <p:sldId id="960" r:id="rId55"/>
    <p:sldId id="1002" r:id="rId56"/>
    <p:sldId id="928" r:id="rId57"/>
    <p:sldId id="925" r:id="rId58"/>
    <p:sldId id="924" r:id="rId59"/>
    <p:sldId id="929" r:id="rId60"/>
    <p:sldId id="930" r:id="rId61"/>
    <p:sldId id="931" r:id="rId62"/>
    <p:sldId id="948" r:id="rId63"/>
    <p:sldId id="942" r:id="rId64"/>
    <p:sldId id="943" r:id="rId65"/>
    <p:sldId id="944" r:id="rId66"/>
    <p:sldId id="950" r:id="rId67"/>
    <p:sldId id="949" r:id="rId68"/>
    <p:sldId id="932" r:id="rId69"/>
    <p:sldId id="951" r:id="rId70"/>
    <p:sldId id="952" r:id="rId71"/>
    <p:sldId id="935" r:id="rId72"/>
    <p:sldId id="945" r:id="rId73"/>
    <p:sldId id="947" r:id="rId74"/>
    <p:sldId id="936" r:id="rId75"/>
    <p:sldId id="946" r:id="rId76"/>
    <p:sldId id="940" r:id="rId77"/>
    <p:sldId id="937" r:id="rId78"/>
    <p:sldId id="938" r:id="rId79"/>
    <p:sldId id="961" r:id="rId80"/>
    <p:sldId id="941" r:id="rId81"/>
    <p:sldId id="970" r:id="rId82"/>
    <p:sldId id="964" r:id="rId83"/>
    <p:sldId id="1015" r:id="rId84"/>
    <p:sldId id="965" r:id="rId85"/>
    <p:sldId id="1016" r:id="rId86"/>
    <p:sldId id="1017" r:id="rId87"/>
    <p:sldId id="1018" r:id="rId88"/>
    <p:sldId id="1029" r:id="rId89"/>
    <p:sldId id="966" r:id="rId90"/>
    <p:sldId id="1020" r:id="rId91"/>
    <p:sldId id="1030" r:id="rId92"/>
    <p:sldId id="1031" r:id="rId93"/>
    <p:sldId id="1033" r:id="rId94"/>
    <p:sldId id="1032" r:id="rId95"/>
    <p:sldId id="967" r:id="rId96"/>
    <p:sldId id="968" r:id="rId97"/>
    <p:sldId id="981" r:id="rId98"/>
    <p:sldId id="982" r:id="rId99"/>
    <p:sldId id="983" r:id="rId100"/>
    <p:sldId id="985" r:id="rId101"/>
    <p:sldId id="986" r:id="rId102"/>
    <p:sldId id="987" r:id="rId103"/>
    <p:sldId id="988" r:id="rId104"/>
    <p:sldId id="989" r:id="rId105"/>
    <p:sldId id="990" r:id="rId106"/>
    <p:sldId id="991" r:id="rId107"/>
    <p:sldId id="992" r:id="rId108"/>
    <p:sldId id="994" r:id="rId109"/>
    <p:sldId id="995" r:id="rId110"/>
    <p:sldId id="996" r:id="rId111"/>
    <p:sldId id="1000" r:id="rId112"/>
    <p:sldId id="997" r:id="rId113"/>
    <p:sldId id="969" r:id="rId114"/>
    <p:sldId id="1001" r:id="rId115"/>
    <p:sldId id="957" r:id="rId116"/>
    <p:sldId id="1026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oor" initials="PeBo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CCFF"/>
    <a:srgbClr val="375DB3"/>
    <a:srgbClr val="FFFFFF"/>
    <a:srgbClr val="0000FF"/>
    <a:srgbClr val="00FF00"/>
    <a:srgbClr val="3195B9"/>
    <a:srgbClr val="B43699"/>
    <a:srgbClr val="9C4E93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2473" autoAdjust="0"/>
  </p:normalViewPr>
  <p:slideViewPr>
    <p:cSldViewPr>
      <p:cViewPr varScale="1">
        <p:scale>
          <a:sx n="77" d="100"/>
          <a:sy n="77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6ECDD-336B-4FBD-9C6B-349A3AB19A91}" type="datetimeFigureOut">
              <a:rPr lang="el-GR"/>
              <a:pPr>
                <a:defRPr/>
              </a:pPr>
              <a:t>28/5/2023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25397-6477-4DFD-8A82-A414C67289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40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97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98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99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100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101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102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103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105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106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107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108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109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110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</a:t>
            </a:r>
            <a:r>
              <a:rPr lang="el-GR" baseline="0" dirty="0" smtClean="0"/>
              <a:t> της ΑΠ. Κατά τη διάρκεια του ύπνου λόγω μειωμένης δράσης του ΣΝΣ και άλλων </a:t>
            </a:r>
            <a:r>
              <a:rPr lang="el-GR" baseline="0" smtClean="0"/>
              <a:t>νευροενδοκρινικών συστημάτων.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</a:t>
            </a:r>
            <a:r>
              <a:rPr lang="el-GR" baseline="0" dirty="0" smtClean="0"/>
              <a:t> της ίνωσης, επασβέστωσης και συνακόλουθης ακαμψίας των αρτηριών μετά τα 50. Αύξηση της πίεσης σφυγμού.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4 - Ορθογώνιο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F93-E8B9-49F0-AACD-F5579A4FD8F0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12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0C0D6-C88E-4DC2-A734-B15294953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4FEB-C096-437B-8BF3-1CC948269E96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A634-8883-42F7-B259-C21295FE9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203D-E804-4C7B-BA3C-339FCACD5F8C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29E0-3236-4205-B454-85A93D5A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36DE-1E9F-4145-B1A2-E3685CF4D8ED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22A4-8809-4BD9-9994-560FE9D28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4 - Ορθογώνιο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9FB8-E03C-4046-8A82-AA268B1A8AE9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B111-B79D-4EB5-87C5-6E145A0CD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7FF-B915-4914-818C-23943E1D51F0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7AEE-B299-44B9-AD7C-C622E944D3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D074-75B6-48A2-8037-7D919462B75D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DA6C-FAAD-4B91-8DCA-8B9ABC12A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3E25-DABC-4E9C-918B-71B6AA1561A8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BE05-F5A3-4C81-90F7-0BDDAC46C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8DD9-4779-461D-B134-C15C71CE5BC5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918B-FA54-4AE4-9545-3C4C8AD59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10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8C23-C814-4033-9536-52DD72792FC0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BBF6-9096-4480-8B19-A36BDB785D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- Ορθογώνιο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1 - Ορθογώνιο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3EC1-922F-4534-A570-CAC9022CFA5A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80E1-E508-43AD-8B72-42924B64DF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205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B795FE-FA3E-4C3E-B193-BB9A311CE84C}" type="datetimeFigureOut">
              <a:rPr lang="en-US"/>
              <a:pPr>
                <a:defRPr/>
              </a:pPr>
              <a:t>5/28/2023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1E1C9D-C2C5-469F-8387-43468ACC4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6" r:id="rId2"/>
    <p:sldLayoutId id="2147484014" r:id="rId3"/>
    <p:sldLayoutId id="2147484007" r:id="rId4"/>
    <p:sldLayoutId id="2147484008" r:id="rId5"/>
    <p:sldLayoutId id="2147484009" r:id="rId6"/>
    <p:sldLayoutId id="2147484010" r:id="rId7"/>
    <p:sldLayoutId id="2147484015" r:id="rId8"/>
    <p:sldLayoutId id="2147484016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papasotir@upatras.g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230665" y="3359314"/>
            <a:ext cx="4490588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l-GR" sz="2000" b="1" dirty="0" smtClean="0">
                <a:solidFill>
                  <a:srgbClr val="003399"/>
                </a:solidFill>
              </a:rPr>
              <a:t>Μάριος Παπασωτηρίου</a:t>
            </a:r>
          </a:p>
          <a:p>
            <a:pPr algn="ctr" defTabSz="762000" eaLnBrk="0" hangingPunct="0"/>
            <a:r>
              <a:rPr lang="el-GR" sz="2000" b="1" dirty="0" smtClean="0">
                <a:solidFill>
                  <a:srgbClr val="003399"/>
                </a:solidFill>
              </a:rPr>
              <a:t>Νεφρολογικό Κέντρο </a:t>
            </a:r>
            <a:r>
              <a:rPr lang="el-GR" sz="2000" b="1" dirty="0" err="1" smtClean="0">
                <a:solidFill>
                  <a:srgbClr val="003399"/>
                </a:solidFill>
              </a:rPr>
              <a:t>Π.Γ.Ν.Πατρών</a:t>
            </a:r>
            <a:endParaRPr lang="el-GR" sz="20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en-US" sz="1600" b="1" dirty="0" smtClean="0">
                <a:solidFill>
                  <a:srgbClr val="003399"/>
                </a:solidFill>
                <a:hlinkClick r:id="rId2"/>
              </a:rPr>
              <a:t>mpapasotir@upatras.gr</a:t>
            </a:r>
            <a:endParaRPr lang="en-US" sz="16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en-US" sz="1600" b="1" dirty="0" smtClean="0">
                <a:solidFill>
                  <a:srgbClr val="003399"/>
                </a:solidFill>
              </a:rPr>
              <a:t>mpapasotiriou@yahoo.com</a:t>
            </a:r>
            <a:endParaRPr lang="de-DE" sz="1600" b="1" dirty="0" smtClean="0">
              <a:solidFill>
                <a:srgbClr val="003399"/>
              </a:solidFill>
            </a:endParaRPr>
          </a:p>
          <a:p>
            <a:pPr marL="457200" indent="-457200" algn="ctr" defTabSz="762000" eaLnBrk="0" hangingPunct="0"/>
            <a:endParaRPr lang="de-DE" sz="1000" b="1" dirty="0" smtClean="0">
              <a:solidFill>
                <a:srgbClr val="003399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8012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Αρτηριακή Υπέρταση</a:t>
            </a:r>
          </a:p>
        </p:txBody>
      </p:sp>
      <p:pic>
        <p:nvPicPr>
          <p:cNvPr id="1026" name="Picture 2" descr="C:\Users\Μάριος Παπασωτηρίου\Pictures\Λογότυπα Παν. Πατρών\LOGO-UP-4COLOR-STA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5013176"/>
            <a:ext cx="1879205" cy="1843220"/>
          </a:xfrm>
          <a:prstGeom prst="rect">
            <a:avLst/>
          </a:prstGeom>
          <a:noFill/>
        </p:spPr>
      </p:pic>
      <p:pic>
        <p:nvPicPr>
          <p:cNvPr id="1027" name="Picture 3" descr="C:\Users\Μάριος Παπασωτηρίου\Pictures\ΠΓΝ Πατρώ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8118" y="5445376"/>
            <a:ext cx="4480386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Συγκαλυμμένη (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Masked) </a:t>
              </a:r>
              <a:r>
                <a:rPr lang="el-GR" sz="3200" b="1" dirty="0" smtClean="0">
                  <a:solidFill>
                    <a:schemeClr val="bg1"/>
                  </a:solidFill>
                </a:rPr>
                <a:t>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48 - Ομάδα"/>
          <p:cNvGrpSpPr/>
          <p:nvPr/>
        </p:nvGrpSpPr>
        <p:grpSpPr>
          <a:xfrm>
            <a:off x="380296" y="1353542"/>
            <a:ext cx="8352928" cy="4861704"/>
            <a:chOff x="539552" y="1353542"/>
            <a:chExt cx="5724128" cy="4861704"/>
          </a:xfrm>
        </p:grpSpPr>
        <p:sp>
          <p:nvSpPr>
            <p:cNvPr id="15" name="14 - TextBox"/>
            <p:cNvSpPr txBox="1"/>
            <p:nvPr/>
          </p:nvSpPr>
          <p:spPr>
            <a:xfrm>
              <a:off x="539552" y="4737918"/>
              <a:ext cx="2082973" cy="1477328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ΝΑΙ</a:t>
              </a:r>
            </a:p>
            <a:p>
              <a:pPr algn="ctr"/>
              <a:r>
                <a:rPr lang="el-GR" b="1" dirty="0" smtClean="0"/>
                <a:t>Συγκαλυμμένη Υπέρταση</a:t>
              </a:r>
            </a:p>
            <a:p>
              <a:pPr algn="ctr"/>
              <a:r>
                <a:rPr lang="el-GR" b="1" dirty="0" smtClean="0"/>
                <a:t>Αλλαγή συνηθειών και έναρξη φαρμακευτικής αγωγής</a:t>
              </a: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4152249" y="4739432"/>
              <a:ext cx="2111431" cy="92333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ΌΧΙ</a:t>
              </a:r>
            </a:p>
            <a:p>
              <a:pPr algn="ctr"/>
              <a:r>
                <a:rPr lang="el-GR" b="1" dirty="0" smtClean="0"/>
                <a:t>Αλλαγή συνηθειών ΚΑΙ</a:t>
              </a:r>
            </a:p>
            <a:p>
              <a:pPr algn="ctr"/>
              <a:r>
                <a:rPr lang="el-GR" b="1" dirty="0" smtClean="0"/>
                <a:t>Ετήσια 24</a:t>
              </a:r>
              <a:r>
                <a:rPr lang="en-US" b="1" dirty="0" smtClean="0"/>
                <a:t>h </a:t>
              </a:r>
              <a:r>
                <a:rPr lang="el-GR" b="1" dirty="0" smtClean="0"/>
                <a:t>καταγραφή ΑΠ</a:t>
              </a:r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2326449" y="2865710"/>
              <a:ext cx="2171221" cy="92333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Ημερήσιες καταγραφές ΑΠ στο σπίτι ή 24</a:t>
              </a:r>
              <a:r>
                <a:rPr lang="en-US" b="1" u="sng" dirty="0" smtClean="0"/>
                <a:t>h</a:t>
              </a:r>
              <a:r>
                <a:rPr lang="el-GR" b="1" u="sng" dirty="0" smtClean="0"/>
                <a:t> καταγραφή ≥130-80 </a:t>
              </a:r>
              <a:r>
                <a:rPr lang="en-US" b="1" u="sng" dirty="0" smtClean="0"/>
                <a:t>mmHg</a:t>
              </a:r>
              <a:endParaRPr lang="el-GR" b="1" baseline="30000" dirty="0" smtClean="0"/>
            </a:p>
          </p:txBody>
        </p:sp>
        <p:sp>
          <p:nvSpPr>
            <p:cNvPr id="30" name="29 - TextBox"/>
            <p:cNvSpPr txBox="1"/>
            <p:nvPr/>
          </p:nvSpPr>
          <p:spPr>
            <a:xfrm>
              <a:off x="2411760" y="1353542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ΑΠ στο ιατρείο: </a:t>
              </a:r>
            </a:p>
            <a:p>
              <a:pPr algn="ctr"/>
              <a:r>
                <a:rPr lang="en-US" b="1" u="sng" dirty="0" smtClean="0"/>
                <a:t>&lt; </a:t>
              </a:r>
              <a:r>
                <a:rPr lang="el-GR" b="1" u="sng" dirty="0" smtClean="0"/>
                <a:t>120-129 / 80 </a:t>
              </a:r>
              <a:r>
                <a:rPr lang="en-US" b="1" u="sng" dirty="0" smtClean="0"/>
                <a:t>mmHg</a:t>
              </a:r>
              <a:endParaRPr lang="el-GR" b="1" u="sng" baseline="60000" dirty="0" smtClean="0"/>
            </a:p>
          </p:txBody>
        </p:sp>
        <p:cxnSp>
          <p:nvCxnSpPr>
            <p:cNvPr id="42" name="41 - Ευθύγραμμο βέλος σύνδεσης"/>
            <p:cNvCxnSpPr>
              <a:stCxn id="30" idx="2"/>
              <a:endCxn id="27" idx="0"/>
            </p:cNvCxnSpPr>
            <p:nvPr/>
          </p:nvCxnSpPr>
          <p:spPr>
            <a:xfrm>
              <a:off x="3401617" y="1999873"/>
              <a:ext cx="10443" cy="8658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- Γωνιακή σύνδεση"/>
            <p:cNvCxnSpPr>
              <a:stCxn id="27" idx="2"/>
              <a:endCxn id="15" idx="0"/>
            </p:cNvCxnSpPr>
            <p:nvPr/>
          </p:nvCxnSpPr>
          <p:spPr>
            <a:xfrm rot="5400000">
              <a:off x="2022110" y="3347968"/>
              <a:ext cx="948878" cy="183102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Γωνιακή σύνδεση"/>
            <p:cNvCxnSpPr>
              <a:stCxn id="27" idx="2"/>
              <a:endCxn id="21" idx="0"/>
            </p:cNvCxnSpPr>
            <p:nvPr/>
          </p:nvCxnSpPr>
          <p:spPr>
            <a:xfrm rot="16200000" flipH="1">
              <a:off x="3834816" y="3366283"/>
              <a:ext cx="950392" cy="17959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- Ορθογώνιο"/>
          <p:cNvSpPr/>
          <p:nvPr/>
        </p:nvSpPr>
        <p:spPr>
          <a:xfrm>
            <a:off x="6048672" y="6577607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Hypertension. 2018;71:e13-e115.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Βεναζεπρίλη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Καπτοπρίλη,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Εναλαπρίλη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Φοσινοπρίλη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Λισινοπρίλη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Περιντοπρίλη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Κιναπρίλη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Ραμιπρίλη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Σπιραπρίλη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Αναστολή της μετατροπής της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ANG I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ANG II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ALD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↑ της βραδυκινίνης, προσταγλανδινών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των περιφερικών αντιστάσεων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πρωτεϊνουρίας (↓ διαπερατότητα σπειραματικής μεμβράνης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ενδοσπειραματικής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πίεσης).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Βήχας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Υπόταση (+διουρητικά)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Υπερκαλιαιμία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της κρεατινίνης ορού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σε ασθενείς με αμφοτερόπλευρη στένωση της νεφρικής αρτηρίας, ασθενείς με καρδιακή ανεπάρκεια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ΜΕΑ (α-ΜΕΑ)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Λοσαρτάνη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Καντεσαρτάνη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Ολμεσαρτάνη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Τελμισαρτάνη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Εκλεκτική αναστολή σύνδεσης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ΑγγειοτενσίνηςΙΙ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με τον υποδοχέα της (ΑΤ1)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Λιγότερο συχνά προκαλούν βήχα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Υπερκαλιαιμία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υποδοχέων αγγειοτενσίνης ΙΙ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Αλισκιρένη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ρενίνης: Αναστολή της μετατροπής του αγγειοτενσινογόνου σε αγγειοτενσίνη Ι.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ρενίνης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 διϋδροπυριδίνες</a:t>
            </a:r>
            <a:endParaRPr lang="en-US" sz="2400" b="1" u="sng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Διλτιαζέμη, Βεραπαμίλη</a:t>
            </a:r>
          </a:p>
          <a:p>
            <a:pPr lvl="1" algn="ctr">
              <a:buClr>
                <a:srgbClr val="A50021"/>
              </a:buClr>
              <a:buNone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της εισόδου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στα λεία μυϊκά κύτταρα (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αγγειοδιαστολή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↓ περιφερικές αντιστάσεις, άμβλυνση της αντανακλαστικής ταχυκαρδίας)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Βραδυκαρδία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κολποκοιλιακός αποκλεισμός (σε συνδυασμό με β-αναστολείς)</a:t>
            </a: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Ανταγωνιστές ασβεστίου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Διϋδροπυριδίνες</a:t>
            </a:r>
          </a:p>
          <a:p>
            <a:pPr lvl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Αμλοδιπινη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φελοδιπινη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ισραδιπινη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νικαρδιπινη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νιφεδιπινη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της εισόδου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στα λεία μυϊκά κύτταρα (αγγειοδιαστολή, ↓ περιφερικές αντιστάσεις)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Περισσότερο ισχυρά αγγειοδιασταλτικά από τις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διλτιαζέμη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βεραπαμίλη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μπορεί να προκαλέσουν ζαλάδα, κεφαλαλγία, ταχυκαρδία,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οίδημα κάτω άκρων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Ανταγωνιστές ασβεστίου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Καρδιοεκλεκτικοί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Ατενολόλη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Μετοπρολόλη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↓ ΚΠ, συχνότητα, 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PRA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↓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ΣΣ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 </a:t>
            </a: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καρδιοεκλεκτικοί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Προπανολόλη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Ναδολόλη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Τιμολόλη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Υπεργλυκαιμία, βρογχόσπασμος, σεξ. διαταραχές  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β-Αποκλειστές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ιδιαίτερα χρήσιμοι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υπερδυναμική κυκλοφορία</a:t>
            </a:r>
            <a:r>
              <a:rPr lang="el-GR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που χαρακτηρίζονται από αυξημένη καρδιακή παροχή,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ταχυκαρδία, τρόμο, άγχος.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Επίσης είναι χρήσιμοι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στηθάγχη ή αρρυθμίες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Αποτελούν τα φάρμακα εκλογής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ιστορικό εμφράγματος μυοκαρδίου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Μελέτες δευτερογενούς πρόσληψης έχουν δείξει ελάττωση έως και 25% στη συχνότητα επανεμφάνισης εμφράγματος σε ασθενείς που λαμβάνουν β- αποκλειστές.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β-Αποκλειστές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α- Μεθυλντόπα, Κλονιδίνη</a:t>
            </a:r>
          </a:p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Ενεργοποίηση α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–αδρενεργικών υποδοχέων στο εγκεφαλικό στέλεχος που οδηγεί σε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αναστολή της απαγωγού συμπαθητικής δραστηριότητας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και ελάττωση των περιφερικών αγγειακών αντιστάσεων.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Απότομη διακοπή μπορεί να οδηγήσει σε υπερτασική κρίση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Ξηροστομία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Κεντρικώς δρώντα </a:t>
              </a:r>
              <a:r>
                <a:rPr lang="el-GR" sz="3200" b="1" dirty="0" err="1" smtClean="0">
                  <a:solidFill>
                    <a:schemeClr val="bg1"/>
                  </a:solidFill>
                </a:rPr>
                <a:t>αντιαδρενεργικά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/>
          </a:bodyPr>
          <a:lstStyle/>
          <a:p>
            <a:pPr lvl="0" algn="ctr">
              <a:buClr>
                <a:srgbClr val="A50021"/>
              </a:buClr>
              <a:buNone/>
            </a:pPr>
            <a:r>
              <a:rPr lang="el-GR" sz="2400" b="1" u="sng" dirty="0" err="1" smtClean="0">
                <a:latin typeface="Arial" pitchFamily="34" charset="0"/>
                <a:cs typeface="Arial" pitchFamily="34" charset="0"/>
              </a:rPr>
              <a:t>Δοξαζοσίνη</a:t>
            </a: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, Πραζοσίνη, </a:t>
            </a:r>
            <a:r>
              <a:rPr lang="el-GR" sz="2400" b="1" u="sng" dirty="0" err="1" smtClean="0">
                <a:latin typeface="Arial" pitchFamily="34" charset="0"/>
                <a:cs typeface="Arial" pitchFamily="34" charset="0"/>
              </a:rPr>
              <a:t>Τεραζοσίνη</a:t>
            </a:r>
            <a:endParaRPr lang="el-GR" sz="2400" b="1" u="sng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α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αδρενεργικών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υποδοχέων, ελάττωση των περιφερικών αγγειακών αντιστάσεων.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  <a:r>
              <a:rPr lang="el-G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Φαινόμενο πρώτης δόσης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Υπόταση μετά από ούρηση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Χρήσιμα φάρμακα στην υπερτροφία του προστάτη.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</a:t>
              </a:r>
              <a:r>
                <a:rPr lang="el-GR" sz="3200" b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l-GR" sz="3200" b="1" dirty="0" smtClean="0">
                  <a:solidFill>
                    <a:schemeClr val="bg1"/>
                  </a:solidFill>
                </a:rPr>
                <a:t> Αναστολείς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Υδραλαζίνη, μινοξιδίλη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</a:t>
            </a:r>
            <a:r>
              <a:rPr lang="el-G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Άμεση αγγειοδιαστολή λείων μυϊκών κυττάρων, πρόκληση αρτηριακής αγγειοδιαστολής δευτεροπαθώς από τη διάνοιξη διαύλων καλίου.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Περιορισμένης δραστικότητας όταν δίδονται από μόνα τους.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Πρέπει να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συνδυάζονται με διουρητικό και έναν β- αποκλειστή για να προληφθούν οίδημα και ταχυκαρδία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μινοξιδίλη προκαλεί υπερτρίχωση και περικαρδίτιδα. 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Αγγειοδιασταλτικά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2403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Κατάσταση κατά την οποία οι μετρήσεις της ΑΠ με την περιχειρίδα είναι πολύ υψηλότερες από τις επεμβατικές (ενδαρτηριακός καθετήρας) σε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άτομα με σημαντική αθηρωμάτωση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πάχυνση του μέσου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αρτηριακού χιτώνα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Διαφορά ΑΠ (επεμβατική) &lt; 10 – 15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Ψευδοϋπέρταση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ΚΑΡΔΙΑΚΗ ΑΝΕΠΑΡΚΕΙΑ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β-αποκλειστές (καρβεδιλόλη)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Διουρητικά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ΕΜΦΡΑΓΜΑ ΜΥΟΚΑΡΔΙΟΥ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β-αποκλειστές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 (επί συνυπάρχουσας συστολικής δυσλειτουργίας)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Σ. ΔΙΑΒΗΤΗΣ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ΜΕΜΟΝΩΜΕΝΗ ΣΥΣΤΟΛΙΚΗ ΥΠΕΡΤΑΣΗ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Διουρητικά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Ανταγωνιστές ασβεστίου μακράς διάρκειας (διϋδροπυριδίνες)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Αγωγή εκλογής για συγκεκριμένα νοσήματα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22156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Υπερεπείγουσες υπερτασικές καταστάσεις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Παρουσία οξείας βλάβης σε όργανο στόχο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ισχαιμία μυοκαρδίου,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ρήξη ανευρύσματος αορτής,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πνευμονικό οίδημα,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υπερτασική εγκεφαλοπάθεια,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εγκεφαλική αιμορραγία και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εκλαμψία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ΑΠ πρέπει να μειώνεται κατά 20-40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mmHg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σε 10-30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ενδοφλέβια χορήγηση αντιϋπερτασικών 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Επείγουσες υπερτασικές καταστάσεις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Χωρίς παρουσία οξείας βλάβης σε όργανο στόχο</a:t>
            </a:r>
            <a:endParaRPr lang="en-US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Σταδιακή μείωση της ΑΠ μέσα σε ώρες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από του στόματος χορήγηση αντιϋπερτασικών </a:t>
            </a:r>
            <a:endParaRPr lang="el-GR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Επείγουσες καταστάσεις στην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1259632" y="8994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της </a:t>
            </a: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. Πίεσης &gt; 180/120 </a:t>
            </a:r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4-15-A046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2008" y="1196752"/>
            <a:ext cx="1475656" cy="720080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2008" y="5473800"/>
            <a:ext cx="755576" cy="432048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15 – 20% των ασθενών με ήπια (Σταδίου Ι)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Υπέρταση γίνονται αυτόματα νορμοτασικοί</a:t>
            </a:r>
          </a:p>
          <a:p>
            <a:pPr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Ασθενείς που ελέγχουν με φαρμακευτική αγωγή την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Υπέρταση για τουλάχιστον 5 έτη μπορεί έως 20% να διατηρήσουν φυσιολογικά επίπεδα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πίεσης μετά τη διακοπή της αγωγής 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 – Υπάρχει ύφεση;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148064" y="6577607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European Heart Journal (2018) 39, 3021–3104</a:t>
            </a:r>
            <a:endParaRPr lang="el-G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" y="1484784"/>
            <a:ext cx="7696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50" y="1981200"/>
            <a:ext cx="781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392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Σκλήρυνση και ακαμψία του αρτηριακού δένδρου με την πάροδο της ηλικίας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arteriosc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erosis)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→ Ελάττωση της χωρητικότητας των μεγάλων αρτηριών + επιτάχυνση της ταχύτητας μετάδοσης του σφυγμικού κύματος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PWV)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→ Διεύρυνση της σφυγμικής πίεσης και εμφάνιση μεμονωμένης Συστολικής Υπέρτασης.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Αύξηση της ΣΑΠ και ελάττωση της ΔΑΠ μετά το 60</a:t>
            </a:r>
            <a:r>
              <a:rPr lang="el-GR" sz="2200" b="1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έτος.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Μεμονωμένη Συστολική Υπέρταση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ΒΑΓΓΕΛΗΣ\Desktop\imagesCACTK2M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6849" r="5842" b="5326"/>
          <a:stretch>
            <a:fillRect/>
          </a:stretch>
        </p:blipFill>
        <p:spPr bwMode="auto">
          <a:xfrm>
            <a:off x="107504" y="1340768"/>
            <a:ext cx="2736304" cy="2664296"/>
          </a:xfrm>
          <a:prstGeom prst="rect">
            <a:avLst/>
          </a:prstGeom>
          <a:noFill/>
        </p:spPr>
      </p:pic>
      <p:pic>
        <p:nvPicPr>
          <p:cNvPr id="1028" name="Picture 4" descr="C:\Users\ΒΑΓΓΕΛΗΣ\Desktop\imagesCAYAH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14679" y="4221088"/>
            <a:ext cx="2609449" cy="2376264"/>
          </a:xfrm>
          <a:prstGeom prst="rect">
            <a:avLst/>
          </a:prstGeom>
          <a:noFill/>
        </p:spPr>
      </p:pic>
      <p:pic>
        <p:nvPicPr>
          <p:cNvPr id="1029" name="Picture 5" descr="C:\Users\ΒΑΓΓΕΛΗΣ\Desktop\untitled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340768"/>
            <a:ext cx="2520280" cy="2664296"/>
          </a:xfrm>
          <a:prstGeom prst="rect">
            <a:avLst/>
          </a:prstGeom>
          <a:noFill/>
        </p:spPr>
      </p:pic>
      <p:pic>
        <p:nvPicPr>
          <p:cNvPr id="1030" name="Picture 6" descr="C:\Users\ΒΑΓΓΕΛΗΣ\Desktop\imagesCAVA9DA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4221088"/>
            <a:ext cx="2736304" cy="2376264"/>
          </a:xfrm>
          <a:prstGeom prst="rect">
            <a:avLst/>
          </a:prstGeom>
          <a:noFill/>
        </p:spPr>
      </p:pic>
      <p:pic>
        <p:nvPicPr>
          <p:cNvPr id="1031" name="Picture 7" descr="C:\Users\ΒΑΓΓΕΛΗΣ\Desktop\imagesCABEAMD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6486" y="1340768"/>
            <a:ext cx="2873986" cy="2664296"/>
          </a:xfrm>
          <a:prstGeom prst="rect">
            <a:avLst/>
          </a:prstGeom>
          <a:noFill/>
        </p:spPr>
      </p:pic>
      <p:pic>
        <p:nvPicPr>
          <p:cNvPr id="1032" name="Picture 8" descr="C:\Users\ΒΑΓΓΕΛΗΣ\Desktop\imagesCACJM6UG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34582" y="4221088"/>
            <a:ext cx="2885890" cy="2376264"/>
          </a:xfrm>
          <a:prstGeom prst="rect">
            <a:avLst/>
          </a:prstGeom>
          <a:noFill/>
        </p:spPr>
      </p:pic>
      <p:grpSp>
        <p:nvGrpSpPr>
          <p:cNvPr id="10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18 - Ομάδα"/>
          <p:cNvGrpSpPr/>
          <p:nvPr/>
        </p:nvGrpSpPr>
        <p:grpSpPr>
          <a:xfrm>
            <a:off x="0" y="4149080"/>
            <a:ext cx="2915816" cy="2708920"/>
            <a:chOff x="0" y="4149080"/>
            <a:chExt cx="2915816" cy="2708920"/>
          </a:xfrm>
        </p:grpSpPr>
        <p:cxnSp>
          <p:nvCxnSpPr>
            <p:cNvPr id="16" name="15 - Ευθεία γραμμή σύνδεσης"/>
            <p:cNvCxnSpPr/>
            <p:nvPr/>
          </p:nvCxnSpPr>
          <p:spPr>
            <a:xfrm>
              <a:off x="0" y="4149080"/>
              <a:ext cx="2915816" cy="252028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 flipV="1">
              <a:off x="0" y="4149080"/>
              <a:ext cx="2627784" cy="270892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7545" y="1700808"/>
          <a:ext cx="8219256" cy="3962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4814"/>
                <a:gridCol w="2574550"/>
                <a:gridCol w="989923"/>
                <a:gridCol w="2599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Κατηγορία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Συστολική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Διαστολική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 Ιατρείου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140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90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24ωρη</a:t>
                      </a:r>
                      <a:r>
                        <a:rPr lang="el-GR" sz="2200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καταγραφή </a:t>
                      </a:r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Ημέρα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lang="el-GR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 85</a:t>
                      </a:r>
                      <a:endParaRPr lang="el-GR" sz="2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Νύχτα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70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Μέση 24ωρη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80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 Σπιτιού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85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Επίπεδα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5076056" y="6596390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European Heart Journal (2018) 39, 3021–3104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474096"/>
            <a:ext cx="8640960" cy="11952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Α.Π. ακολουθεί τον κιρκάδιο ρυθμό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μέγιστες τιμές Α.Π. εμφανίζονται τις πρωινές ώρες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Φυσιολογικά η Α.Π. μειώνεται κατά τη διάρκεια του ύπνου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2-01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1067" y="1269200"/>
            <a:ext cx="723133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Ημερήσια διακύμανση της ΑΠ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373216"/>
            <a:ext cx="8640960" cy="126727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αυξάνεται καθ’ όλη τη διάρκεια της ζωής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αυξάνεται έως την ηλικία των 50 ετών και μετά μειώνεται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Μετά τα 50 έτη η ΣΑΠ έχει μεγαλύτερη σημασία από τη ΔΑΠ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1-12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9487" y="1196752"/>
            <a:ext cx="652287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Μεταβολές της ΑΠ σε σχέση με την ηλικία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03784"/>
            <a:ext cx="8640960" cy="5005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Να επιτραπεί στους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ασθενείς να καθίσουν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για αρκετά λεπτά σε ήσυχο δωμάτιο πριν αρχίσουν οι μετρήσεις της ΑΠ.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Να ληφθούν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τουλάχιστον τρεις μετρήσεις με διαφορά 1-2 λεπτών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και επιπρόσθετες εάν οι δύο πρώτες διαφέρουν μεταξύ τους.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ΑΠ του ασθενούς αποτελεί το μέσο όρο των 2 τελευταίων μετρήσεων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Να χρησιμοποιηθεί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κανονικός αεροθάλαμος (με μήκος 12-13 cm και πλάτος 35 cm)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αλλά να υπάρχουν διαθέσιμοι ένας μεγαλύτερος και ένας μικρότερος αεροθάλαμος για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παχείς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και λεπτούς βραχίονες αντίστοιχα. Να χρησιμοποιούνται μικρότεροι αεροθάλαμοι σε παιδιά.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507754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Να τοποθετείται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η περιχειρίδα στο επίπεδο της καρδιάς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Αφαίρεση του αέρα από την περιχειρίδα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ρυθμό 2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mmHg/sec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Να χρησιμοποιούνται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 φάσεις I και V (εξάλειψη) των ήχων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Korotkoff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για την ταυτοποίηση της συστολικής και διαστολικής ΑΠ αντίστοιχα.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Να μετράται 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 και στους δύο βραχίονες στην πρώτη επίσκεψη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ώστε να ανευρεθούν πιθανές διαφορές λόγω περιφερικής αγγειακής νόσου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(&gt;15 mmHg)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Σε αυτήν την περίπτωση να λαμβάνεται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υψηλότερη ως τιμή αναφοράς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l-GR" sz="2200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0" y="4653136"/>
            <a:ext cx="9144000" cy="1224136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Να μετράται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ΑΠ 1 και 5 λεπτά μετά από όρθια στάση στους ηλικιωμένους, διαβητικούς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ή σε άλλες καταστάσεις που μπορεί να υπάρχει υποψία ή παρουσιάζεται συχνά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ορθοστατική υπόταση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της ΣΑΠ &gt; 20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ή της ΔΑΠ &gt; 10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mmHg)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Απαγορεύεται το κάπνισμα, η άσκηση και η κατανάλωση καφέ ή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κεφεϊνούχων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ποτών για τουλάχιστον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πριν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τη μέτρηση της ΑΠ.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διάγνωση της Α.Υ. επιβεβαιώνεται με μετρήσεις της ΑΠ σε ΔΥΟ τουλάχιστον διαφορετικές περιπτώσεις με απόσταση μιας εβδομάδας</a:t>
            </a:r>
          </a:p>
          <a:p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36724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ΑΠ μεταβάλλεται, οπότε η διάγνωση της υπέρτασης δεν θα πρέπει να βασίζεται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σε μια επίσκεψη στο ιατρείο, εκτός εάν η ΑΠ είναι σημαντικά αυξημένη (π.χ. σταδίου 3) με βλάβη οργάνου στόχου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(π.χ. αμφιβληστροειδοπάθεια με εξιδρώματα και αιμορραγίες ή LVH, αγγειακή ή νεφρική βλάβη).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όλους τους άλλους (δηλαδή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σχεδόν για όλους), οι επαναλαμβανόμενες μετρήσεις της ΑΠ σε επανειλημμένες επισκέψεις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είναι η πρέπουσα πρακτική.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4824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αριθμός των επισκέψεων και το χρονικό διάστημα μεταξύ των επισκέψεων ποικίλλει ανάλογα με τη σοβαρότητα της υπέρτασης.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σημαντική αύξηση της ΑΠ (π.χ. σταδίου 2 ή περισσότερο) απαιτούνται λιγότερες επισκέψεις και μικρότερα χρονικά διαστήματα μεταξύ των επισκέψεων (δηλ. λίγες ημέρες ή εβδομάδες).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Αντιστρόφως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σε ασθενείς με επίπεδα ΑΠ σταδίου Ι Υπέρτασης, η περίοδος των μετρήσεων μπορεί να επεκταθεί σε λίγους μήνες.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38884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Υπέρταση της λευκής μπλούζας και συγκαλυμμένης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Έλεγχος του θεραπευτικού αποτελέσματος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Υποτασικά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επεισόδια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Δυσλειτουργία του αυτόνομου νευρικού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Έλεγχος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για νυχτερινή πτώση της ΑΠ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Οριακή υπέρταση με βλάβη σε όργανα στόχους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Κλινικές μελέτες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Ενδείξεις μέτρησης ΑΠ με 24ωρη καταγραφή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23864"/>
            <a:ext cx="4536504" cy="349336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Παγκοσμίως ο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επιπολασμός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της Αρτηριακής Υπέρτασης στους ενήλικες άνω των 25 ετών κυμαίνεται περί το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40%.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Α.Υ. προκαλεί περί τους 7,5 εκατομμύρια θανάτους (12,8% των συνολικών θανάτων).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13" descr="Cover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20072" y="1556792"/>
            <a:ext cx="3704432" cy="43200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-36512" y="6453336"/>
            <a:ext cx="669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Wolf-Maier K et al. JAMA. 2003 May 14;289(18):2363-9.</a:t>
            </a:r>
            <a:endParaRPr lang="el-GR" sz="1200" dirty="0" smtClean="0"/>
          </a:p>
          <a:p>
            <a:r>
              <a:rPr lang="en-US" sz="1200" dirty="0" smtClean="0"/>
              <a:t>WHO data report 2015. www.who.int/gho/ncd/risk_factors/blood_pressure_prevalence_text/en/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2" descr="http://gamapserver.who.int/mapLibrary/Files/Maps/Global_BloodPressureMean_2014_Male.png"/>
          <p:cNvPicPr>
            <a:picLocks noChangeAspect="1" noChangeArrowheads="1"/>
          </p:cNvPicPr>
          <p:nvPr/>
        </p:nvPicPr>
        <p:blipFill>
          <a:blip r:embed="rId2" cstate="email"/>
          <a:srcRect l="2719" t="12176" r="2719"/>
          <a:stretch>
            <a:fillRect/>
          </a:stretch>
        </p:blipFill>
        <p:spPr bwMode="auto">
          <a:xfrm>
            <a:off x="251520" y="1124744"/>
            <a:ext cx="8678652" cy="5400000"/>
          </a:xfrm>
          <a:prstGeom prst="rect">
            <a:avLst/>
          </a:prstGeom>
          <a:noFill/>
        </p:spPr>
      </p:pic>
      <p:grpSp>
        <p:nvGrpSpPr>
          <p:cNvPr id="8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438" y="1038126"/>
            <a:ext cx="8239125" cy="57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2195736" y="1772816"/>
            <a:ext cx="5976664" cy="216024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195736" y="3459480"/>
            <a:ext cx="5976664" cy="216024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Ταξινόμηση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236664" y="1052736"/>
            <a:ext cx="8640960" cy="52322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rgbClr val="A5002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37232" y="1997792"/>
            <a:ext cx="8640960" cy="52322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rgbClr val="A50021"/>
              </a:solidFill>
            </a:endParaRPr>
          </a:p>
        </p:txBody>
      </p:sp>
      <p:sp>
        <p:nvSpPr>
          <p:cNvPr id="13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640960" cy="5472608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Πρωτοπαθής Αρτηριακή Υπέρταση (90 – 95%)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Νεφροπαρεγχυματικές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νόσοι (2 – 6%)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Σπειραματοπάθειες – Διάμεση νεφροπάθεια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Νεφραγγειακή υπέρταση  (1 – 4%)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Ρενινοπαραγωγοί όγκοι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Ενδοκρινικές διαταραχές (1%)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Cushing –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φαιοχρωμοκύτωμα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– υπερ/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θυρεοειδισμός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Ακρομεγαλία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Φάρμακα (1%)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Νευρολογικές διαταραχές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1-01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9360"/>
            <a:ext cx="532755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" y="44245"/>
              <a:ext cx="9143810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Παράγοντες ρύθμισης της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787858"/>
          <a:ext cx="8640962" cy="59969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8312"/>
                <a:gridCol w="2808312"/>
                <a:gridCol w="3024338"/>
              </a:tblGrid>
              <a:tr h="510542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Ομάδα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Ουσίες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Υποδοχείς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4741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Κατεχολαμίνες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Νορ-/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επινεφρίνη,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ντοπαμίνη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Αδρενεργικοί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υποδοχείς (</a:t>
                      </a:r>
                      <a:r>
                        <a:rPr lang="el-GR" b="1" baseline="0" dirty="0" err="1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l-GR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α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β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β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Σύστημα Ρενίνης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Αγγειοτενσίνη ΙΙ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Υποδοχείς αγγειοτενσίνης 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(ΑΤ1, ΑΤ2, ΑΤ4)</a:t>
                      </a: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Αραχιδονικό οξύ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Προσταγλανδίνη, προστακυκλίνη,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λευκοτριένια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Παράγοντες του ενδοθηλίου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Νιτρικό οξείδιο (ΝΟ)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Ενδοθηλίνες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(ΕΤ-1,-2,-3)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Ενεργοποίηση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πρωτεϊνικών </a:t>
                      </a:r>
                      <a:r>
                        <a:rPr lang="el-GR" b="1" baseline="0" dirty="0" err="1" smtClean="0">
                          <a:latin typeface="Arial" pitchFamily="34" charset="0"/>
                          <a:cs typeface="Arial" pitchFamily="34" charset="0"/>
                        </a:rPr>
                        <a:t>κινασών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Σύστημα κινίνης - </a:t>
                      </a:r>
                      <a:r>
                        <a:rPr lang="el-GR" sz="2000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καλλικρεϊνης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Βραδυκινίνη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Νατριουρητικά πεπτίδια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ΑΝ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P, BNP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Άλλοι παράγοντες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Ακετυλοχολίνη, νευροπεπτίδιο Υ,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αδενοσίνη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σεροτονίνη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" y="44245"/>
              <a:ext cx="9143810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Αγγειοδραστικοί παράγοντες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πίεση που ασκείται εντός των αρτηριών με κατεύθυνση το τοίχωμά τους.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Παράγεται από: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Συστολή της ΑΡ κοιλίας (αιματική ροή)</a:t>
            </a:r>
          </a:p>
          <a:p>
            <a:pPr lvl="4">
              <a:buClr>
                <a:srgbClr val="A50021"/>
              </a:buClr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Αντίσταση αρτηριδίων και αρτηριολίων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1198282"/>
            <a:chOff x="0" y="1"/>
            <a:chExt cx="9144000" cy="1201640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127896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11" cy="1157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Σύστημα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RAAS</a:t>
              </a:r>
            </a:p>
            <a:p>
              <a:pPr algn="ctr"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ρενίνης-αγγειοτενσίνης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αλδοστερόνης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10 - Στρογγυλεμένο ορθογώνιο"/>
          <p:cNvSpPr/>
          <p:nvPr/>
        </p:nvSpPr>
        <p:spPr>
          <a:xfrm>
            <a:off x="3244628" y="1222784"/>
            <a:ext cx="2232248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6372200" y="1196752"/>
            <a:ext cx="187220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539552" y="1196752"/>
            <a:ext cx="187220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80788" y="6021288"/>
            <a:ext cx="2376264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TextBox"/>
          <p:cNvSpPr txBox="1"/>
          <p:nvPr/>
        </p:nvSpPr>
        <p:spPr>
          <a:xfrm>
            <a:off x="6372200" y="12110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δραστηριότητας συμπαθητικού 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539552" y="119675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δίψας</a:t>
            </a:r>
          </a:p>
          <a:p>
            <a:pPr algn="ctr"/>
            <a:r>
              <a:rPr lang="el-GR" b="1" dirty="0" smtClean="0"/>
              <a:t>Έκκριση βαζοπρεσίνης</a:t>
            </a:r>
            <a:endParaRPr lang="el-GR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66040" y="60466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επαναρρόφησης </a:t>
            </a:r>
            <a:r>
              <a:rPr lang="en-US" b="1" dirty="0" smtClean="0"/>
              <a:t>Na</a:t>
            </a:r>
            <a:endParaRPr lang="el-GR" b="1" dirty="0"/>
          </a:p>
        </p:txBody>
      </p:sp>
      <p:grpSp>
        <p:nvGrpSpPr>
          <p:cNvPr id="40" name="39 - Ομάδα"/>
          <p:cNvGrpSpPr/>
          <p:nvPr/>
        </p:nvGrpSpPr>
        <p:grpSpPr>
          <a:xfrm>
            <a:off x="467544" y="1385012"/>
            <a:ext cx="7920880" cy="4924308"/>
            <a:chOff x="467544" y="1385012"/>
            <a:chExt cx="7920880" cy="4924308"/>
          </a:xfrm>
        </p:grpSpPr>
        <p:grpSp>
          <p:nvGrpSpPr>
            <p:cNvPr id="36" name="35 - Ομάδα"/>
            <p:cNvGrpSpPr/>
            <p:nvPr/>
          </p:nvGrpSpPr>
          <p:grpSpPr>
            <a:xfrm>
              <a:off x="467544" y="1385012"/>
              <a:ext cx="7848872" cy="4924308"/>
              <a:chOff x="467544" y="1385012"/>
              <a:chExt cx="7848872" cy="4924308"/>
            </a:xfrm>
          </p:grpSpPr>
          <p:sp>
            <p:nvSpPr>
              <p:cNvPr id="8" name="7 - Στρογγυλεμένο ορθογώνιο"/>
              <p:cNvSpPr/>
              <p:nvPr/>
            </p:nvSpPr>
            <p:spPr>
              <a:xfrm>
                <a:off x="3419872" y="3429000"/>
                <a:ext cx="1872208" cy="1008112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3406856" y="37502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Αγγειοτενσίνη ΙΙ</a:t>
                </a:r>
                <a:endParaRPr lang="el-GR" b="1" dirty="0"/>
              </a:p>
            </p:txBody>
          </p:sp>
          <p:sp>
            <p:nvSpPr>
              <p:cNvPr id="10" name="9 - Στρογγυλεμένο ορθογώνιο"/>
              <p:cNvSpPr/>
              <p:nvPr/>
            </p:nvSpPr>
            <p:spPr>
              <a:xfrm>
                <a:off x="3419872" y="2334132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Στρογγυλεμένο ορθογώνιο"/>
              <p:cNvSpPr/>
              <p:nvPr/>
            </p:nvSpPr>
            <p:spPr>
              <a:xfrm>
                <a:off x="3419872" y="4890836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14 - Στρογγυλεμένο ορθογώνιο"/>
              <p:cNvSpPr/>
              <p:nvPr/>
            </p:nvSpPr>
            <p:spPr>
              <a:xfrm>
                <a:off x="484024" y="4962844"/>
                <a:ext cx="2088232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15 - Στρογγυλεμένο ορθογώνιο"/>
              <p:cNvSpPr/>
              <p:nvPr/>
            </p:nvSpPr>
            <p:spPr>
              <a:xfrm>
                <a:off x="6012160" y="4962844"/>
                <a:ext cx="1872208" cy="13464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17 - TextBox"/>
              <p:cNvSpPr txBox="1"/>
              <p:nvPr/>
            </p:nvSpPr>
            <p:spPr>
              <a:xfrm>
                <a:off x="3419872" y="2478148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Αγγειοτενσίνη Ι</a:t>
                </a:r>
                <a:endParaRPr lang="el-GR" b="1" dirty="0"/>
              </a:p>
            </p:txBody>
          </p:sp>
          <p:sp>
            <p:nvSpPr>
              <p:cNvPr id="19" name="18 - TextBox"/>
              <p:cNvSpPr txBox="1"/>
              <p:nvPr/>
            </p:nvSpPr>
            <p:spPr>
              <a:xfrm>
                <a:off x="3187368" y="1385012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Αγγειοτενσινογόνο</a:t>
                </a:r>
                <a:endParaRPr lang="el-GR" b="1" dirty="0"/>
              </a:p>
            </p:txBody>
          </p:sp>
          <p:sp>
            <p:nvSpPr>
              <p:cNvPr id="20" name="19 - TextBox"/>
              <p:cNvSpPr txBox="1"/>
              <p:nvPr/>
            </p:nvSpPr>
            <p:spPr>
              <a:xfrm>
                <a:off x="467544" y="5014917"/>
                <a:ext cx="2202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Αύξηση σύνθεση αλδοστερόνης</a:t>
                </a:r>
                <a:endParaRPr lang="el-GR" b="1" dirty="0"/>
              </a:p>
            </p:txBody>
          </p:sp>
          <p:sp>
            <p:nvSpPr>
              <p:cNvPr id="21" name="20 - TextBox"/>
              <p:cNvSpPr txBox="1"/>
              <p:nvPr/>
            </p:nvSpPr>
            <p:spPr>
              <a:xfrm>
                <a:off x="3419872" y="4942909"/>
                <a:ext cx="1944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Επαναρρόφηση </a:t>
                </a:r>
                <a:r>
                  <a:rPr lang="en-US" b="1" dirty="0" smtClean="0"/>
                  <a:t>Na</a:t>
                </a:r>
                <a:r>
                  <a:rPr lang="el-GR" b="1" dirty="0" smtClean="0"/>
                  <a:t> στο εγγύς σ.</a:t>
                </a:r>
                <a:endParaRPr lang="el-GR" b="1" dirty="0"/>
              </a:p>
            </p:txBody>
          </p:sp>
          <p:sp>
            <p:nvSpPr>
              <p:cNvPr id="25" name="24 - TextBox"/>
              <p:cNvSpPr txBox="1"/>
              <p:nvPr/>
            </p:nvSpPr>
            <p:spPr>
              <a:xfrm>
                <a:off x="5954900" y="5042672"/>
                <a:ext cx="20162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Αγγειακά λεία μυϊκά κύτταρα</a:t>
                </a:r>
              </a:p>
              <a:p>
                <a:pPr algn="ctr"/>
                <a:r>
                  <a:rPr lang="el-GR" b="1" dirty="0" smtClean="0"/>
                  <a:t>Αγγειοσύσπαση </a:t>
                </a:r>
              </a:p>
              <a:p>
                <a:pPr algn="ctr"/>
                <a:r>
                  <a:rPr lang="el-GR" b="1" dirty="0" smtClean="0"/>
                  <a:t>Υπερτροφία </a:t>
                </a:r>
                <a:endParaRPr lang="el-GR" b="1" dirty="0"/>
              </a:p>
            </p:txBody>
          </p:sp>
          <p:cxnSp>
            <p:nvCxnSpPr>
              <p:cNvPr id="27" name="26 - Shape"/>
              <p:cNvCxnSpPr>
                <a:endCxn id="14" idx="2"/>
              </p:cNvCxnSpPr>
              <p:nvPr/>
            </p:nvCxnSpPr>
            <p:spPr>
              <a:xfrm rot="10800000">
                <a:off x="1475656" y="2132856"/>
                <a:ext cx="1944216" cy="1368152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- Shape"/>
              <p:cNvCxnSpPr>
                <a:endCxn id="15" idx="0"/>
              </p:cNvCxnSpPr>
              <p:nvPr/>
            </p:nvCxnSpPr>
            <p:spPr>
              <a:xfrm rot="10800000" flipV="1">
                <a:off x="1528140" y="4365104"/>
                <a:ext cx="1891732" cy="597740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- Shape"/>
              <p:cNvCxnSpPr>
                <a:endCxn id="13" idx="2"/>
              </p:cNvCxnSpPr>
              <p:nvPr/>
            </p:nvCxnSpPr>
            <p:spPr>
              <a:xfrm flipV="1">
                <a:off x="5292080" y="2132856"/>
                <a:ext cx="2016224" cy="1368152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- Shape"/>
              <p:cNvCxnSpPr>
                <a:endCxn id="16" idx="0"/>
              </p:cNvCxnSpPr>
              <p:nvPr/>
            </p:nvCxnSpPr>
            <p:spPr>
              <a:xfrm>
                <a:off x="5292080" y="4386780"/>
                <a:ext cx="1656184" cy="576064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41 - Στρογγυλεμένο ορθογώνιο"/>
              <p:cNvSpPr/>
              <p:nvPr/>
            </p:nvSpPr>
            <p:spPr>
              <a:xfrm>
                <a:off x="6444208" y="3573016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44 - Ευθύγραμμο βέλος σύνδεσης"/>
              <p:cNvCxnSpPr>
                <a:stCxn id="20" idx="2"/>
                <a:endCxn id="17" idx="0"/>
              </p:cNvCxnSpPr>
              <p:nvPr/>
            </p:nvCxnSpPr>
            <p:spPr>
              <a:xfrm>
                <a:off x="1568920" y="5661248"/>
                <a:ext cx="0" cy="360040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Ευθύγραμμο βέλος σύνδεσης"/>
              <p:cNvCxnSpPr>
                <a:stCxn id="8" idx="2"/>
                <a:endCxn id="12" idx="0"/>
              </p:cNvCxnSpPr>
              <p:nvPr/>
            </p:nvCxnSpPr>
            <p:spPr>
              <a:xfrm>
                <a:off x="4355976" y="4437112"/>
                <a:ext cx="0" cy="453724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Ευθύγραμμο βέλος σύνδεσης"/>
              <p:cNvCxnSpPr>
                <a:stCxn id="10" idx="2"/>
                <a:endCxn id="8" idx="0"/>
              </p:cNvCxnSpPr>
              <p:nvPr/>
            </p:nvCxnSpPr>
            <p:spPr>
              <a:xfrm>
                <a:off x="4355976" y="3054212"/>
                <a:ext cx="0" cy="374788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- Ευθύγραμμο βέλος σύνδεσης"/>
              <p:cNvCxnSpPr>
                <a:stCxn id="11" idx="2"/>
                <a:endCxn id="10" idx="0"/>
              </p:cNvCxnSpPr>
              <p:nvPr/>
            </p:nvCxnSpPr>
            <p:spPr>
              <a:xfrm flipH="1">
                <a:off x="4355976" y="1942864"/>
                <a:ext cx="4776" cy="391268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52 - TextBox"/>
              <p:cNvSpPr txBox="1"/>
              <p:nvPr/>
            </p:nvSpPr>
            <p:spPr>
              <a:xfrm>
                <a:off x="4572000" y="1974092"/>
                <a:ext cx="1080120" cy="338554"/>
              </a:xfrm>
              <a:prstGeom prst="rect">
                <a:avLst/>
              </a:prstGeom>
              <a:solidFill>
                <a:srgbClr val="A5002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solidFill>
                      <a:schemeClr val="bg1"/>
                    </a:solidFill>
                  </a:rPr>
                  <a:t>Ρενίνη</a:t>
                </a:r>
                <a:endParaRPr lang="el-G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53 - TextBox"/>
              <p:cNvSpPr txBox="1"/>
              <p:nvPr/>
            </p:nvSpPr>
            <p:spPr>
              <a:xfrm>
                <a:off x="4572000" y="3083708"/>
                <a:ext cx="2232248" cy="338554"/>
              </a:xfrm>
              <a:prstGeom prst="rect">
                <a:avLst/>
              </a:prstGeom>
              <a:solidFill>
                <a:srgbClr val="A5002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solidFill>
                      <a:schemeClr val="bg1"/>
                    </a:solidFill>
                  </a:rPr>
                  <a:t>Μετατρεπτικό ένζυμο</a:t>
                </a:r>
                <a:endParaRPr lang="el-GR" sz="16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65 - Ευθύγραμμο βέλος σύνδεσης"/>
              <p:cNvCxnSpPr>
                <a:stCxn id="8" idx="3"/>
              </p:cNvCxnSpPr>
              <p:nvPr/>
            </p:nvCxnSpPr>
            <p:spPr>
              <a:xfrm>
                <a:off x="5292080" y="3933056"/>
                <a:ext cx="1152128" cy="737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37 - TextBox"/>
            <p:cNvSpPr txBox="1"/>
            <p:nvPr/>
          </p:nvSpPr>
          <p:spPr>
            <a:xfrm>
              <a:off x="6444208" y="361726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Καρδιακή υπερτροφία</a:t>
              </a:r>
              <a:endParaRPr lang="el-G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37320"/>
            <a:ext cx="8640960" cy="42119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Στην Πρωτοπαθή Α.Υ. η δραστική ρενίνη πλάσματος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Αυξημένη στο 20% των ασθενών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Φυσιολογική στο 50%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Μειωμένη στο 30%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κάθε περίπτωση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δραστική ρενίνη πλάσματος εμφανίζεται αυξημένη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σχέση με το ολικό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2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σώματος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Πιθανή η ύπαρξη ισχαιμικών νεφρώνων που υπερπαράγουν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ρενίνη.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1198282"/>
            <a:chOff x="0" y="1"/>
            <a:chExt cx="9144000" cy="1201640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127896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11" cy="1157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Σύστημα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RAAS</a:t>
              </a:r>
            </a:p>
            <a:p>
              <a:pPr algn="ctr"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ρενίνης-αγγειοτενσίνης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αλδοστερόνης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7 - Ευθεία γραμμή σύνδεσης"/>
          <p:cNvCxnSpPr/>
          <p:nvPr/>
        </p:nvCxnSpPr>
        <p:spPr>
          <a:xfrm>
            <a:off x="1691680" y="422108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920" y="1665312"/>
            <a:ext cx="50405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νορ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επινεφρίνης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α-υποδοχείς στα αγγεία – νεφρούς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επινεφρίνης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καρδιακού ρυθμού – όγκου παλμού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– Α.Π. μέσω των α- και β- υποδοχέων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ρενίνης (νεφρός)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Συμπαθητικό νευρικό σύστημα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4499992" y="6577607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Myat</a:t>
            </a:r>
            <a:r>
              <a:rPr lang="en-US" sz="1400" b="1" dirty="0" smtClean="0"/>
              <a:t> A, et al. Circ </a:t>
            </a:r>
            <a:r>
              <a:rPr lang="en-US" sz="1400" b="1" dirty="0" err="1" smtClean="0"/>
              <a:t>Cardiovasc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Interv</a:t>
            </a:r>
            <a:r>
              <a:rPr lang="en-US" sz="1400" b="1" dirty="0" smtClean="0"/>
              <a:t>. 2013;6(2):184-97.</a:t>
            </a:r>
            <a:endParaRPr lang="el-GR" sz="1400" b="1" dirty="0"/>
          </a:p>
        </p:txBody>
      </p:sp>
      <p:pic>
        <p:nvPicPr>
          <p:cNvPr id="9" name="Picture 4" descr="f031-01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1775" y="1435669"/>
            <a:ext cx="4182225" cy="47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Πολυγονιδιακή υπόθεση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-6032" y="1527648"/>
            <a:ext cx="9144000" cy="75600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-36512" y="2852936"/>
            <a:ext cx="9144000" cy="75600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Ύπαρξη πολλαπλών γενετικών πολυμορφισμών που ευνοούν τη νεφρική κατακράτηση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Γενετικοί μηχανισμοί ευθύνονται μόνο για το 20 – 30% των περιστατικών πρωτοπαθούς Α.Υ.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Υπόθεση του μικρού αριθμού νεφρώνων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5148064" y="2132856"/>
            <a:ext cx="3427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Barker DJ, et al. BMJ 1989;298:564-7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148064" y="3501009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Brenner BM, et al. Am J Hypertens1988;1:335-47</a:t>
            </a:r>
            <a:endParaRPr lang="el-GR" sz="1400" dirty="0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427984" y="3501008"/>
            <a:ext cx="288032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292080" y="5877272"/>
            <a:ext cx="3805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Keller G, et al. N Eng J Med. 2003;348:101-8.</a:t>
            </a:r>
            <a:endParaRPr lang="el-GR" sz="1400" dirty="0"/>
          </a:p>
        </p:txBody>
      </p:sp>
      <p:sp>
        <p:nvSpPr>
          <p:cNvPr id="13" name="12 - TextBox"/>
          <p:cNvSpPr txBox="1"/>
          <p:nvPr/>
        </p:nvSpPr>
        <p:spPr>
          <a:xfrm>
            <a:off x="-6032" y="4019352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Αυξημένος κίνδυνος για Α.Υ. σε άτομα με χαμηλό βάρος γέννησης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 χαμηλό βάρος γέννησης σχετίζεται με διαταραχή της νεφρικής ενδομήτριας ανάπτυξης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Μικρός αριθμός νεφρώνων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Καυκάσιοι με Α.Υ. εμφανίζουν 50% λιγότερους νεφρώνες σε σχέση με τα άτομα της ομάδας ελέγχου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Αρτηριοσκλήρυνση και υαλίνωση των νεφρικών αγγείων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αγγειοσύσπαση του απαγωγού αρτηριολίου 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επαναρρόφηση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Νατριο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-ευαίσθητη Α. Υπέρταση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Υπόθεση της επίκτητης νεφρικής βλάβης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Βέλος προς τα κάτω"/>
          <p:cNvSpPr/>
          <p:nvPr/>
        </p:nvSpPr>
        <p:spPr>
          <a:xfrm>
            <a:off x="4572000" y="2233440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4572000" y="3515296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572000" y="4437112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1389228"/>
          <a:ext cx="8640960" cy="45600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20480"/>
                <a:gridCol w="4320480"/>
              </a:tblGrid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Γενετικοί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Οικογενειακό ιστορικό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Πολυμορφισμοί (ΝΟ,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RAS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Οικογενείς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Χαμηλό βάρος γέννησης, μειωμένος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αριθμός νεφρώνων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μητρική α. υπέρταση -  προεκλαμψία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Φυσικοί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Παχυσαρκία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μεγάλη ηλικία, αυξημένο στρες, ταχυκαρδία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Διαιτητικοί / τοξίνες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Αυξημένη πρόσληψη 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NaCl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– αλκοόλ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Μειωμένη πρόσληψη Κ</a:t>
                      </a:r>
                      <a:r>
                        <a:rPr lang="el-GR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– γαλακτοκομικών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Μεταβολικοί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Αυξημένο ουρικό οξύ – αιματοκρίτης, αντίσταση στην ινσουλίνη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Άλλοι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Υποβαθμισμένες κοινωνικοοικονομικές συνθήκες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Παράγοντες κινδύνου για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1792" y="4869160"/>
            <a:ext cx="8892480" cy="18002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Στους ασθενείς με πρωτοπαθή υπέρταση είναι αναγκαία η παρουσία υψηλότερης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πίεσης για την απέκκριση ενός φορτίου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NaCl (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Νατριοανθεκτική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Α.Υ.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άλλους ασθενείς η Α.Π. αυξάνεται περισσότερο για την ίδια προσλαμβανόμενη ποσότητα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NaCl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Νατριοευαίσθητη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Α.Υ.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2-04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410929"/>
            <a:ext cx="4913313" cy="3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Διαταραχή της απέκκρισης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NaCl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Δεξιό βέλος"/>
          <p:cNvSpPr/>
          <p:nvPr/>
        </p:nvSpPr>
        <p:spPr>
          <a:xfrm>
            <a:off x="4254824" y="2564904"/>
            <a:ext cx="648072" cy="2880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5233224" y="2564904"/>
            <a:ext cx="648072" cy="2880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ι νεφροί εμφανίζουν διαταραχή στην απέκκριση </a:t>
            </a:r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03244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της Συστολικής όσο και της Διαστολικής Α.Π. με δίαιτα χαμηλής πρόσληψης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Μείωση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της πρόσληψης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από τα 150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mmol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στα 100 ή 65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mmol/d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οδηγεί σε σταδιακή μείωση της Α.Π.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ανώτατο όριο πρόσληψης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στα 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/d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/d NaCl</a:t>
            </a:r>
            <a:endParaRPr lang="el-GR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3-10AB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5" y="1052735"/>
            <a:ext cx="41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Επίδραση της πρόσληψης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l-GR" sz="3200" b="1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στην Α.Υ.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4" descr="f033-10A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4" y="4005062"/>
            <a:ext cx="41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539552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ΑΠ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2123728" y="1844824"/>
            <a:ext cx="792088" cy="504056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=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3275856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ΚΠ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372200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ΠΑ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076056" y="1844824"/>
            <a:ext cx="792088" cy="504056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itchFamily="34" charset="0"/>
                <a:cs typeface="Arial" pitchFamily="34" charset="0"/>
              </a:rPr>
              <a:t>Χ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2771800" y="3356992"/>
            <a:ext cx="2448272" cy="720080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Όγκος Παλμού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l/min)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Καρδιακή Συχνότητα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- Ευθύγραμμο βέλος σύνδεσης"/>
          <p:cNvCxnSpPr>
            <a:stCxn id="6" idx="4"/>
            <a:endCxn id="9" idx="0"/>
          </p:cNvCxnSpPr>
          <p:nvPr/>
        </p:nvCxnSpPr>
        <p:spPr>
          <a:xfrm rot="16200000" flipH="1">
            <a:off x="3617894" y="2978950"/>
            <a:ext cx="720080" cy="360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Στρογγυλεμένο ορθογώνιο"/>
          <p:cNvSpPr/>
          <p:nvPr/>
        </p:nvSpPr>
        <p:spPr>
          <a:xfrm>
            <a:off x="251520" y="4869160"/>
            <a:ext cx="3168352" cy="864096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Ενδαγγειακός Όγκος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νεφροί)</a:t>
            </a: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Συσταλτικότητα μυοκαρδίου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5580112" y="4437112"/>
            <a:ext cx="3024336" cy="1728192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Συμπαθητικό &amp; Παρασυμπαθητικό </a:t>
            </a: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Σύστημα αγωγής σήματος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++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Κατεχολαμίνες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- Shape"/>
          <p:cNvCxnSpPr/>
          <p:nvPr/>
        </p:nvCxnSpPr>
        <p:spPr>
          <a:xfrm rot="5400000">
            <a:off x="1655676" y="3609020"/>
            <a:ext cx="1224136" cy="1152128"/>
          </a:xfrm>
          <a:prstGeom prst="bentConnector3">
            <a:avLst>
              <a:gd name="adj1" fmla="val 166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>
            <a:endCxn id="15" idx="1"/>
          </p:cNvCxnSpPr>
          <p:nvPr/>
        </p:nvCxnSpPr>
        <p:spPr>
          <a:xfrm flipV="1">
            <a:off x="3275856" y="5301208"/>
            <a:ext cx="2304256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>
            <a:stCxn id="7" idx="4"/>
            <a:endCxn id="15" idx="0"/>
          </p:cNvCxnSpPr>
          <p:nvPr/>
        </p:nvCxnSpPr>
        <p:spPr>
          <a:xfrm rot="16200000" flipH="1">
            <a:off x="6174178" y="3519010"/>
            <a:ext cx="1800200" cy="360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Κλινικές εκδηλώσεις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-6032" y="1715096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-6352" y="3284984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9824" y="1665312"/>
            <a:ext cx="8291264" cy="457200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πρωτοπαθής Α.Υ. είναι συνήθως ασυμπτωματική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Μερικοί ασθενείς αναφέρουν κεφαλαλγία χωρίς ωστόσο να υπάρχει επαρκής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συσχέτιση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Στις υπερτασικές κρίσεις μπορεί να εμφανιστούν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Εγκεφαλοπάθεια με διαταραχές συνείδησης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Οίδημα οπτικής θηλής με διαταραχές όρασης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Πνευμονικό οίδημα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9288"/>
            <a:ext cx="8640960" cy="4572000"/>
          </a:xfrm>
        </p:spPr>
        <p:txBody>
          <a:bodyPr>
            <a:normAutofit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Οικογενειακό ιστορικό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υπέρτασης,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στεφανιαίας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νόσου,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ΑΕΕ, ΣΔ,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δυσλιπιδαιμίας ή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ΧΝΝ.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Χρονική </a:t>
            </a: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διάρκεια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γνωστής προϋπάρχουσας υπέρτασης και βαρύτητα αυτής.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Ατομικό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ιστορικό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ΣΝ, ΚΑ, αγγειακής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νόσου,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ΧΝΝ, ΣΔ,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δυσλιπιδαιμίας, ουρικής αρθρίτιδας, σεξουαλικής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δυσλειτουργίας, κάπνισμα.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Συμπτωματολογία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που παραπέμπει σε </a:t>
            </a:r>
            <a:r>
              <a:rPr lang="el-GR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δευτεροπαθή υπέρταση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Διαιτητικές συνήθειες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(λήψη άλατος, αλκοόλ, καφεΐνης.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Ιστορικό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λήψης φαρμάκων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(συνταγογραφούμενων και μη), υπακτικών, ναρκωτικών.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Ψυχοκοινωνικοί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και περιβαλλοντικοί παράγοντες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(οικογενειακή κατάσταση, είδος εργασίας, επίπεδο εκπαίδευσης)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Αποτελεσματικότητα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και παρενέργειες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προηγούμενης αντιϋπερτασικής αγωγής.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71750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Μέτρηση ΑΠ.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Ύψος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βάρος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Τραχηλική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χώρα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διατεταμένες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σφαγίτιδες,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φύσημα καρωτίδων ή διόγκωση του θυρεοειδούς αδένα.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Καρδιά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διαταραχές συχνότητας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ή ρυθμού, αύξηση μεγέθους, δύσπνοια ηρεμίας, φυσήματα, τρίτο και τέταρτο καρδιακό τόνο. 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Πνεύμονες: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παρουσία επιπρόσθετων ήχων, βρογχόσπασμος.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Κοιλιακή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χώρα: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Φύσημα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ψηλαφητοί νεφροί,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μάζες ή ανώμαλες σφύξεις στην αορτή.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Νευρολογική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εξέταση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εξέταση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663824"/>
            <a:ext cx="5256584" cy="392541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Εργαστηριακός έλεγχος (κρεατινίνη, ουρία, ηλεκτρολύτες, ουρικό οξύ)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Βυθοσκόπηση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Σποτ ούρων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(υπολογισμός λόγου αλβουμίνης προς κρεατινίνη ούρων)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Υπερηχογραφικός έλεγχος καρδίας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Παρακλινικός έλεγχος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2-09B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1121" y="980728"/>
            <a:ext cx="3209935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032-11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3573016"/>
            <a:ext cx="3207271" cy="305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724128" y="3573016"/>
            <a:ext cx="1440160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Συγκεντρική Υπερτροφία ΑΡ κοιλίας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24128" y="980728"/>
            <a:ext cx="2088232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Μέτρια υπερτασική </a:t>
            </a:r>
            <a:r>
              <a:rPr lang="el-GR" sz="1600" b="1" dirty="0" err="1" smtClean="0">
                <a:solidFill>
                  <a:schemeClr val="bg1"/>
                </a:solidFill>
              </a:rPr>
              <a:t>αμφιβλ</a:t>
            </a:r>
            <a:r>
              <a:rPr lang="el-GR" sz="1600" b="1" dirty="0" smtClean="0">
                <a:solidFill>
                  <a:schemeClr val="bg1"/>
                </a:solidFill>
              </a:rPr>
              <a:t>/</a:t>
            </a:r>
            <a:r>
              <a:rPr lang="el-GR" sz="1600" b="1" dirty="0" err="1" smtClean="0">
                <a:solidFill>
                  <a:schemeClr val="bg1"/>
                </a:solidFill>
              </a:rPr>
              <a:t>πάθεια</a:t>
            </a:r>
            <a:endParaRPr lang="el-GR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Cotton wool spots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Βλάβη οργάνων στόχων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4"/>
          <p:cNvSpPr>
            <a:spLocks noChangeAspect="1" noChangeArrowheads="1"/>
          </p:cNvSpPr>
          <p:nvPr/>
        </p:nvSpPr>
        <p:spPr bwMode="auto">
          <a:xfrm>
            <a:off x="5220073" y="6549581"/>
            <a:ext cx="41044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b">
            <a:spAutoFit/>
          </a:bodyPr>
          <a:lstStyle/>
          <a:p>
            <a:r>
              <a:rPr lang="en-US" sz="1400" b="1" dirty="0" smtClean="0"/>
              <a:t>JNC VI. </a:t>
            </a:r>
            <a:r>
              <a:rPr lang="en-US" sz="1400" b="1" i="1" dirty="0" smtClean="0"/>
              <a:t>Arch </a:t>
            </a:r>
            <a:r>
              <a:rPr lang="en-US" sz="1400" b="1" i="1" dirty="0"/>
              <a:t>Intern Med. </a:t>
            </a:r>
            <a:r>
              <a:rPr lang="en-US" sz="1400" b="1" dirty="0" smtClean="0"/>
              <a:t>1997;157:2413-2446</a:t>
            </a:r>
            <a:endParaRPr lang="en-US" sz="1400" b="1" dirty="0"/>
          </a:p>
        </p:txBody>
      </p:sp>
      <p:grpSp>
        <p:nvGrpSpPr>
          <p:cNvPr id="4" name="33 - Ομάδα"/>
          <p:cNvGrpSpPr/>
          <p:nvPr/>
        </p:nvGrpSpPr>
        <p:grpSpPr>
          <a:xfrm>
            <a:off x="395536" y="1268760"/>
            <a:ext cx="8367713" cy="4874793"/>
            <a:chOff x="644525" y="1447800"/>
            <a:chExt cx="8367713" cy="487479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644525" y="1447800"/>
              <a:ext cx="8215313" cy="4703763"/>
              <a:chOff x="406" y="783"/>
              <a:chExt cx="5175" cy="2963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4454" y="910"/>
                <a:ext cx="533" cy="389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142" y="39"/>
                  </a:cxn>
                  <a:cxn ang="0">
                    <a:pos x="49" y="62"/>
                  </a:cxn>
                  <a:cxn ang="0">
                    <a:pos x="2" y="132"/>
                  </a:cxn>
                  <a:cxn ang="0">
                    <a:pos x="10" y="350"/>
                  </a:cxn>
                  <a:cxn ang="0">
                    <a:pos x="80" y="381"/>
                  </a:cxn>
                  <a:cxn ang="0">
                    <a:pos x="313" y="389"/>
                  </a:cxn>
                  <a:cxn ang="0">
                    <a:pos x="384" y="366"/>
                  </a:cxn>
                  <a:cxn ang="0">
                    <a:pos x="407" y="280"/>
                  </a:cxn>
                  <a:cxn ang="0">
                    <a:pos x="415" y="202"/>
                  </a:cxn>
                  <a:cxn ang="0">
                    <a:pos x="531" y="155"/>
                  </a:cxn>
                  <a:cxn ang="0">
                    <a:pos x="555" y="140"/>
                  </a:cxn>
                  <a:cxn ang="0">
                    <a:pos x="399" y="70"/>
                  </a:cxn>
                  <a:cxn ang="0">
                    <a:pos x="384" y="23"/>
                  </a:cxn>
                  <a:cxn ang="0">
                    <a:pos x="352" y="15"/>
                  </a:cxn>
                  <a:cxn ang="0">
                    <a:pos x="368" y="0"/>
                  </a:cxn>
                </a:cxnLst>
                <a:rect l="0" t="0" r="r" b="b"/>
                <a:pathLst>
                  <a:path w="576" h="389">
                    <a:moveTo>
                      <a:pt x="368" y="0"/>
                    </a:moveTo>
                    <a:cubicBezTo>
                      <a:pt x="282" y="42"/>
                      <a:pt x="252" y="33"/>
                      <a:pt x="142" y="39"/>
                    </a:cubicBezTo>
                    <a:cubicBezTo>
                      <a:pt x="110" y="46"/>
                      <a:pt x="81" y="55"/>
                      <a:pt x="49" y="62"/>
                    </a:cubicBezTo>
                    <a:cubicBezTo>
                      <a:pt x="31" y="89"/>
                      <a:pt x="25" y="109"/>
                      <a:pt x="2" y="132"/>
                    </a:cubicBezTo>
                    <a:cubicBezTo>
                      <a:pt x="5" y="205"/>
                      <a:pt x="0" y="278"/>
                      <a:pt x="10" y="350"/>
                    </a:cubicBezTo>
                    <a:cubicBezTo>
                      <a:pt x="12" y="363"/>
                      <a:pt x="69" y="380"/>
                      <a:pt x="80" y="381"/>
                    </a:cubicBezTo>
                    <a:cubicBezTo>
                      <a:pt x="158" y="386"/>
                      <a:pt x="235" y="386"/>
                      <a:pt x="313" y="389"/>
                    </a:cubicBezTo>
                    <a:cubicBezTo>
                      <a:pt x="333" y="386"/>
                      <a:pt x="368" y="386"/>
                      <a:pt x="384" y="366"/>
                    </a:cubicBezTo>
                    <a:cubicBezTo>
                      <a:pt x="402" y="343"/>
                      <a:pt x="407" y="280"/>
                      <a:pt x="407" y="280"/>
                    </a:cubicBezTo>
                    <a:cubicBezTo>
                      <a:pt x="410" y="254"/>
                      <a:pt x="403" y="225"/>
                      <a:pt x="415" y="202"/>
                    </a:cubicBezTo>
                    <a:cubicBezTo>
                      <a:pt x="432" y="168"/>
                      <a:pt x="502" y="160"/>
                      <a:pt x="531" y="155"/>
                    </a:cubicBezTo>
                    <a:cubicBezTo>
                      <a:pt x="539" y="150"/>
                      <a:pt x="553" y="149"/>
                      <a:pt x="555" y="140"/>
                    </a:cubicBezTo>
                    <a:cubicBezTo>
                      <a:pt x="576" y="59"/>
                      <a:pt x="432" y="73"/>
                      <a:pt x="399" y="70"/>
                    </a:cubicBezTo>
                    <a:cubicBezTo>
                      <a:pt x="394" y="54"/>
                      <a:pt x="400" y="27"/>
                      <a:pt x="384" y="23"/>
                    </a:cubicBezTo>
                    <a:cubicBezTo>
                      <a:pt x="373" y="20"/>
                      <a:pt x="358" y="24"/>
                      <a:pt x="352" y="15"/>
                    </a:cubicBezTo>
                    <a:cubicBezTo>
                      <a:pt x="348" y="9"/>
                      <a:pt x="363" y="5"/>
                      <a:pt x="3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4432" y="1610"/>
                <a:ext cx="100" cy="20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81" y="148"/>
                  </a:cxn>
                  <a:cxn ang="0">
                    <a:pos x="57" y="47"/>
                  </a:cxn>
                  <a:cxn ang="0">
                    <a:pos x="26" y="0"/>
                  </a:cxn>
                </a:cxnLst>
                <a:rect l="0" t="0" r="r" b="b"/>
                <a:pathLst>
                  <a:path w="113" h="202">
                    <a:moveTo>
                      <a:pt x="26" y="0"/>
                    </a:moveTo>
                    <a:cubicBezTo>
                      <a:pt x="28" y="35"/>
                      <a:pt x="0" y="202"/>
                      <a:pt x="81" y="148"/>
                    </a:cubicBezTo>
                    <a:cubicBezTo>
                      <a:pt x="113" y="100"/>
                      <a:pt x="78" y="88"/>
                      <a:pt x="57" y="47"/>
                    </a:cubicBezTo>
                    <a:cubicBezTo>
                      <a:pt x="49" y="32"/>
                      <a:pt x="49" y="0"/>
                      <a:pt x="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7" name="Picture 6" descr="heart"/>
              <p:cNvPicPr preferRelativeResize="0"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371" y="783"/>
                <a:ext cx="851" cy="1169"/>
              </a:xfrm>
              <a:prstGeom prst="rect">
                <a:avLst/>
              </a:prstGeom>
              <a:noFill/>
            </p:spPr>
          </p:pic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435" y="2492"/>
                <a:ext cx="601" cy="966"/>
              </a:xfrm>
              <a:custGeom>
                <a:avLst/>
                <a:gdLst/>
                <a:ahLst/>
                <a:cxnLst>
                  <a:cxn ang="0">
                    <a:pos x="86" y="115"/>
                  </a:cxn>
                  <a:cxn ang="0">
                    <a:pos x="203" y="340"/>
                  </a:cxn>
                  <a:cxn ang="0">
                    <a:pos x="195" y="403"/>
                  </a:cxn>
                  <a:cxn ang="0">
                    <a:pos x="78" y="480"/>
                  </a:cxn>
                  <a:cxn ang="0">
                    <a:pos x="195" y="566"/>
                  </a:cxn>
                  <a:cxn ang="0">
                    <a:pos x="164" y="667"/>
                  </a:cxn>
                  <a:cxn ang="0">
                    <a:pos x="203" y="893"/>
                  </a:cxn>
                  <a:cxn ang="0">
                    <a:pos x="304" y="947"/>
                  </a:cxn>
                  <a:cxn ang="0">
                    <a:pos x="351" y="963"/>
                  </a:cxn>
                  <a:cxn ang="0">
                    <a:pos x="514" y="916"/>
                  </a:cxn>
                  <a:cxn ang="0">
                    <a:pos x="561" y="846"/>
                  </a:cxn>
                  <a:cxn ang="0">
                    <a:pos x="576" y="823"/>
                  </a:cxn>
                  <a:cxn ang="0">
                    <a:pos x="631" y="605"/>
                  </a:cxn>
                  <a:cxn ang="0">
                    <a:pos x="646" y="558"/>
                  </a:cxn>
                  <a:cxn ang="0">
                    <a:pos x="662" y="512"/>
                  </a:cxn>
                  <a:cxn ang="0">
                    <a:pos x="662" y="325"/>
                  </a:cxn>
                  <a:cxn ang="0">
                    <a:pos x="576" y="192"/>
                  </a:cxn>
                  <a:cxn ang="0">
                    <a:pos x="545" y="146"/>
                  </a:cxn>
                  <a:cxn ang="0">
                    <a:pos x="234" y="21"/>
                  </a:cxn>
                  <a:cxn ang="0">
                    <a:pos x="47" y="29"/>
                  </a:cxn>
                  <a:cxn ang="0">
                    <a:pos x="39" y="130"/>
                  </a:cxn>
                  <a:cxn ang="0">
                    <a:pos x="102" y="122"/>
                  </a:cxn>
                  <a:cxn ang="0">
                    <a:pos x="86" y="115"/>
                  </a:cxn>
                </a:cxnLst>
                <a:rect l="0" t="0" r="r" b="b"/>
                <a:pathLst>
                  <a:path w="676" h="966">
                    <a:moveTo>
                      <a:pt x="86" y="115"/>
                    </a:moveTo>
                    <a:cubicBezTo>
                      <a:pt x="133" y="185"/>
                      <a:pt x="155" y="270"/>
                      <a:pt x="203" y="340"/>
                    </a:cubicBezTo>
                    <a:cubicBezTo>
                      <a:pt x="200" y="361"/>
                      <a:pt x="202" y="383"/>
                      <a:pt x="195" y="403"/>
                    </a:cubicBezTo>
                    <a:cubicBezTo>
                      <a:pt x="187" y="426"/>
                      <a:pt x="101" y="465"/>
                      <a:pt x="78" y="480"/>
                    </a:cubicBezTo>
                    <a:cubicBezTo>
                      <a:pt x="23" y="568"/>
                      <a:pt x="141" y="560"/>
                      <a:pt x="195" y="566"/>
                    </a:cubicBezTo>
                    <a:cubicBezTo>
                      <a:pt x="186" y="600"/>
                      <a:pt x="176" y="634"/>
                      <a:pt x="164" y="667"/>
                    </a:cubicBezTo>
                    <a:cubicBezTo>
                      <a:pt x="166" y="719"/>
                      <a:pt x="143" y="841"/>
                      <a:pt x="203" y="893"/>
                    </a:cubicBezTo>
                    <a:cubicBezTo>
                      <a:pt x="233" y="919"/>
                      <a:pt x="267" y="935"/>
                      <a:pt x="304" y="947"/>
                    </a:cubicBezTo>
                    <a:cubicBezTo>
                      <a:pt x="320" y="952"/>
                      <a:pt x="351" y="963"/>
                      <a:pt x="351" y="963"/>
                    </a:cubicBezTo>
                    <a:cubicBezTo>
                      <a:pt x="482" y="954"/>
                      <a:pt x="442" y="966"/>
                      <a:pt x="514" y="916"/>
                    </a:cubicBezTo>
                    <a:cubicBezTo>
                      <a:pt x="525" y="899"/>
                      <a:pt x="548" y="866"/>
                      <a:pt x="561" y="846"/>
                    </a:cubicBezTo>
                    <a:cubicBezTo>
                      <a:pt x="566" y="838"/>
                      <a:pt x="576" y="823"/>
                      <a:pt x="576" y="823"/>
                    </a:cubicBezTo>
                    <a:cubicBezTo>
                      <a:pt x="595" y="750"/>
                      <a:pt x="612" y="678"/>
                      <a:pt x="631" y="605"/>
                    </a:cubicBezTo>
                    <a:cubicBezTo>
                      <a:pt x="635" y="589"/>
                      <a:pt x="641" y="574"/>
                      <a:pt x="646" y="558"/>
                    </a:cubicBezTo>
                    <a:cubicBezTo>
                      <a:pt x="651" y="543"/>
                      <a:pt x="662" y="512"/>
                      <a:pt x="662" y="512"/>
                    </a:cubicBezTo>
                    <a:cubicBezTo>
                      <a:pt x="676" y="427"/>
                      <a:pt x="675" y="457"/>
                      <a:pt x="662" y="325"/>
                    </a:cubicBezTo>
                    <a:cubicBezTo>
                      <a:pt x="657" y="270"/>
                      <a:pt x="607" y="232"/>
                      <a:pt x="576" y="192"/>
                    </a:cubicBezTo>
                    <a:cubicBezTo>
                      <a:pt x="565" y="177"/>
                      <a:pt x="560" y="157"/>
                      <a:pt x="545" y="146"/>
                    </a:cubicBezTo>
                    <a:cubicBezTo>
                      <a:pt x="435" y="66"/>
                      <a:pt x="370" y="41"/>
                      <a:pt x="234" y="21"/>
                    </a:cubicBezTo>
                    <a:cubicBezTo>
                      <a:pt x="173" y="0"/>
                      <a:pt x="107" y="8"/>
                      <a:pt x="47" y="29"/>
                    </a:cubicBezTo>
                    <a:cubicBezTo>
                      <a:pt x="29" y="57"/>
                      <a:pt x="0" y="91"/>
                      <a:pt x="39" y="130"/>
                    </a:cubicBezTo>
                    <a:cubicBezTo>
                      <a:pt x="54" y="145"/>
                      <a:pt x="82" y="128"/>
                      <a:pt x="102" y="122"/>
                    </a:cubicBezTo>
                    <a:cubicBezTo>
                      <a:pt x="108" y="120"/>
                      <a:pt x="91" y="117"/>
                      <a:pt x="86" y="115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234" y="2416"/>
                <a:ext cx="1357" cy="605"/>
              </a:xfrm>
              <a:custGeom>
                <a:avLst/>
                <a:gdLst/>
                <a:ahLst/>
                <a:cxnLst>
                  <a:cxn ang="0">
                    <a:pos x="172" y="27"/>
                  </a:cxn>
                  <a:cxn ang="0">
                    <a:pos x="118" y="58"/>
                  </a:cxn>
                  <a:cxn ang="0">
                    <a:pos x="48" y="113"/>
                  </a:cxn>
                  <a:cxn ang="0">
                    <a:pos x="9" y="183"/>
                  </a:cxn>
                  <a:cxn ang="0">
                    <a:pos x="40" y="222"/>
                  </a:cxn>
                  <a:cxn ang="0">
                    <a:pos x="63" y="268"/>
                  </a:cxn>
                  <a:cxn ang="0">
                    <a:pos x="79" y="338"/>
                  </a:cxn>
                  <a:cxn ang="0">
                    <a:pos x="141" y="393"/>
                  </a:cxn>
                  <a:cxn ang="0">
                    <a:pos x="235" y="479"/>
                  </a:cxn>
                  <a:cxn ang="0">
                    <a:pos x="367" y="517"/>
                  </a:cxn>
                  <a:cxn ang="0">
                    <a:pos x="453" y="533"/>
                  </a:cxn>
                  <a:cxn ang="0">
                    <a:pos x="530" y="510"/>
                  </a:cxn>
                  <a:cxn ang="0">
                    <a:pos x="741" y="471"/>
                  </a:cxn>
                  <a:cxn ang="0">
                    <a:pos x="1122" y="486"/>
                  </a:cxn>
                  <a:cxn ang="0">
                    <a:pos x="1130" y="510"/>
                  </a:cxn>
                  <a:cxn ang="0">
                    <a:pos x="1153" y="517"/>
                  </a:cxn>
                  <a:cxn ang="0">
                    <a:pos x="1457" y="556"/>
                  </a:cxn>
                  <a:cxn ang="0">
                    <a:pos x="1457" y="486"/>
                  </a:cxn>
                  <a:cxn ang="0">
                    <a:pos x="1433" y="471"/>
                  </a:cxn>
                  <a:cxn ang="0">
                    <a:pos x="1387" y="424"/>
                  </a:cxn>
                  <a:cxn ang="0">
                    <a:pos x="1324" y="307"/>
                  </a:cxn>
                  <a:cxn ang="0">
                    <a:pos x="1278" y="276"/>
                  </a:cxn>
                  <a:cxn ang="0">
                    <a:pos x="997" y="222"/>
                  </a:cxn>
                  <a:cxn ang="0">
                    <a:pos x="873" y="183"/>
                  </a:cxn>
                  <a:cxn ang="0">
                    <a:pos x="787" y="144"/>
                  </a:cxn>
                  <a:cxn ang="0">
                    <a:pos x="639" y="128"/>
                  </a:cxn>
                  <a:cxn ang="0">
                    <a:pos x="492" y="66"/>
                  </a:cxn>
                  <a:cxn ang="0">
                    <a:pos x="445" y="27"/>
                  </a:cxn>
                  <a:cxn ang="0">
                    <a:pos x="328" y="19"/>
                  </a:cxn>
                  <a:cxn ang="0">
                    <a:pos x="196" y="19"/>
                  </a:cxn>
                  <a:cxn ang="0">
                    <a:pos x="180" y="43"/>
                  </a:cxn>
                  <a:cxn ang="0">
                    <a:pos x="172" y="27"/>
                  </a:cxn>
                </a:cxnLst>
                <a:rect l="0" t="0" r="r" b="b"/>
                <a:pathLst>
                  <a:path w="1527" h="605">
                    <a:moveTo>
                      <a:pt x="172" y="27"/>
                    </a:moveTo>
                    <a:cubicBezTo>
                      <a:pt x="116" y="66"/>
                      <a:pt x="187" y="19"/>
                      <a:pt x="118" y="58"/>
                    </a:cubicBezTo>
                    <a:cubicBezTo>
                      <a:pt x="92" y="73"/>
                      <a:pt x="73" y="96"/>
                      <a:pt x="48" y="113"/>
                    </a:cubicBezTo>
                    <a:cubicBezTo>
                      <a:pt x="12" y="166"/>
                      <a:pt x="23" y="141"/>
                      <a:pt x="9" y="183"/>
                    </a:cubicBezTo>
                    <a:cubicBezTo>
                      <a:pt x="29" y="241"/>
                      <a:pt x="0" y="172"/>
                      <a:pt x="40" y="222"/>
                    </a:cubicBezTo>
                    <a:cubicBezTo>
                      <a:pt x="51" y="235"/>
                      <a:pt x="55" y="253"/>
                      <a:pt x="63" y="268"/>
                    </a:cubicBezTo>
                    <a:cubicBezTo>
                      <a:pt x="78" y="299"/>
                      <a:pt x="65" y="297"/>
                      <a:pt x="79" y="338"/>
                    </a:cubicBezTo>
                    <a:cubicBezTo>
                      <a:pt x="89" y="366"/>
                      <a:pt x="119" y="378"/>
                      <a:pt x="141" y="393"/>
                    </a:cubicBezTo>
                    <a:cubicBezTo>
                      <a:pt x="174" y="416"/>
                      <a:pt x="201" y="456"/>
                      <a:pt x="235" y="479"/>
                    </a:cubicBezTo>
                    <a:cubicBezTo>
                      <a:pt x="277" y="507"/>
                      <a:pt x="316" y="510"/>
                      <a:pt x="367" y="517"/>
                    </a:cubicBezTo>
                    <a:cubicBezTo>
                      <a:pt x="379" y="535"/>
                      <a:pt x="427" y="533"/>
                      <a:pt x="453" y="533"/>
                    </a:cubicBezTo>
                    <a:cubicBezTo>
                      <a:pt x="478" y="533"/>
                      <a:pt x="506" y="516"/>
                      <a:pt x="530" y="510"/>
                    </a:cubicBezTo>
                    <a:cubicBezTo>
                      <a:pt x="606" y="492"/>
                      <a:pt x="661" y="478"/>
                      <a:pt x="741" y="471"/>
                    </a:cubicBezTo>
                    <a:cubicBezTo>
                      <a:pt x="868" y="475"/>
                      <a:pt x="997" y="461"/>
                      <a:pt x="1122" y="486"/>
                    </a:cubicBezTo>
                    <a:cubicBezTo>
                      <a:pt x="1130" y="488"/>
                      <a:pt x="1124" y="504"/>
                      <a:pt x="1130" y="510"/>
                    </a:cubicBezTo>
                    <a:cubicBezTo>
                      <a:pt x="1136" y="516"/>
                      <a:pt x="1145" y="516"/>
                      <a:pt x="1153" y="517"/>
                    </a:cubicBezTo>
                    <a:cubicBezTo>
                      <a:pt x="1259" y="536"/>
                      <a:pt x="1346" y="551"/>
                      <a:pt x="1457" y="556"/>
                    </a:cubicBezTo>
                    <a:cubicBezTo>
                      <a:pt x="1527" y="605"/>
                      <a:pt x="1474" y="503"/>
                      <a:pt x="1457" y="486"/>
                    </a:cubicBezTo>
                    <a:cubicBezTo>
                      <a:pt x="1450" y="479"/>
                      <a:pt x="1440" y="477"/>
                      <a:pt x="1433" y="471"/>
                    </a:cubicBezTo>
                    <a:cubicBezTo>
                      <a:pt x="1417" y="456"/>
                      <a:pt x="1387" y="424"/>
                      <a:pt x="1387" y="424"/>
                    </a:cubicBezTo>
                    <a:cubicBezTo>
                      <a:pt x="1372" y="382"/>
                      <a:pt x="1349" y="343"/>
                      <a:pt x="1324" y="307"/>
                    </a:cubicBezTo>
                    <a:cubicBezTo>
                      <a:pt x="1314" y="292"/>
                      <a:pt x="1293" y="286"/>
                      <a:pt x="1278" y="276"/>
                    </a:cubicBezTo>
                    <a:cubicBezTo>
                      <a:pt x="1200" y="223"/>
                      <a:pt x="1088" y="229"/>
                      <a:pt x="997" y="222"/>
                    </a:cubicBezTo>
                    <a:cubicBezTo>
                      <a:pt x="956" y="205"/>
                      <a:pt x="914" y="199"/>
                      <a:pt x="873" y="183"/>
                    </a:cubicBezTo>
                    <a:cubicBezTo>
                      <a:pt x="844" y="172"/>
                      <a:pt x="815" y="154"/>
                      <a:pt x="787" y="144"/>
                    </a:cubicBezTo>
                    <a:cubicBezTo>
                      <a:pt x="753" y="132"/>
                      <a:pt x="649" y="129"/>
                      <a:pt x="639" y="128"/>
                    </a:cubicBezTo>
                    <a:cubicBezTo>
                      <a:pt x="589" y="111"/>
                      <a:pt x="536" y="97"/>
                      <a:pt x="492" y="66"/>
                    </a:cubicBezTo>
                    <a:cubicBezTo>
                      <a:pt x="484" y="60"/>
                      <a:pt x="458" y="29"/>
                      <a:pt x="445" y="27"/>
                    </a:cubicBezTo>
                    <a:cubicBezTo>
                      <a:pt x="406" y="20"/>
                      <a:pt x="367" y="22"/>
                      <a:pt x="328" y="19"/>
                    </a:cubicBezTo>
                    <a:cubicBezTo>
                      <a:pt x="279" y="4"/>
                      <a:pt x="274" y="0"/>
                      <a:pt x="196" y="19"/>
                    </a:cubicBezTo>
                    <a:cubicBezTo>
                      <a:pt x="187" y="21"/>
                      <a:pt x="189" y="40"/>
                      <a:pt x="180" y="43"/>
                    </a:cubicBezTo>
                    <a:cubicBezTo>
                      <a:pt x="174" y="45"/>
                      <a:pt x="175" y="32"/>
                      <a:pt x="172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147" y="1344"/>
                <a:ext cx="1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Α. Υπέρταση</a:t>
                </a:r>
                <a:endParaRPr lang="en-US" sz="2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pic>
            <p:nvPicPr>
              <p:cNvPr id="11" name="Picture 10" descr="bloodvessel"/>
              <p:cNvPicPr preferRelativeResize="0"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195" y="2334"/>
                <a:ext cx="1425" cy="784"/>
              </a:xfrm>
              <a:prstGeom prst="rect">
                <a:avLst/>
              </a:prstGeom>
              <a:noFill/>
            </p:spPr>
          </p:pic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 rot="10774389" flipV="1">
                <a:off x="406" y="3410"/>
                <a:ext cx="1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Retinopathy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095" y="3496"/>
                <a:ext cx="1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Renal failure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985" y="1952"/>
                <a:ext cx="15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 smtClean="0">
                    <a:solidFill>
                      <a:srgbClr val="FFFFFF"/>
                    </a:solidFill>
                  </a:rPr>
                  <a:t>L </a:t>
                </a:r>
                <a:r>
                  <a:rPr lang="en-US" sz="2000" b="1" dirty="0">
                    <a:solidFill>
                      <a:srgbClr val="FFFFFF"/>
                    </a:solidFill>
                  </a:rPr>
                  <a:t>CHF</a:t>
                </a:r>
              </a:p>
            </p:txBody>
          </p:sp>
          <p:pic>
            <p:nvPicPr>
              <p:cNvPr id="16" name="Picture 15" descr="brain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92" y="918"/>
                <a:ext cx="1122" cy="1008"/>
              </a:xfrm>
              <a:prstGeom prst="rect">
                <a:avLst/>
              </a:prstGeom>
              <a:noFill/>
            </p:spPr>
          </p:pic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77" y="1952"/>
                <a:ext cx="115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Hemorrhage,</a:t>
                </a:r>
              </a:p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stroke</a:t>
                </a:r>
              </a:p>
            </p:txBody>
          </p:sp>
          <p:pic>
            <p:nvPicPr>
              <p:cNvPr id="18" name="Picture 17" descr="EYE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68" y="2463"/>
                <a:ext cx="1170" cy="964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Kidney"/>
              <p:cNvPicPr preferRelativeResize="0"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335" y="2258"/>
                <a:ext cx="921" cy="1254"/>
              </a:xfrm>
              <a:prstGeom prst="rect">
                <a:avLst/>
              </a:prstGeom>
              <a:noFill/>
            </p:spPr>
          </p:pic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1674" y="1384"/>
                <a:ext cx="581" cy="218"/>
              </a:xfrm>
              <a:prstGeom prst="leftArrow">
                <a:avLst>
                  <a:gd name="adj1" fmla="val 50000"/>
                  <a:gd name="adj2" fmla="val 6662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H="1">
                <a:off x="3563" y="1384"/>
                <a:ext cx="581" cy="218"/>
              </a:xfrm>
              <a:prstGeom prst="leftArrow">
                <a:avLst>
                  <a:gd name="adj1" fmla="val 50000"/>
                  <a:gd name="adj2" fmla="val 6662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 rot="5400000" flipH="1">
                <a:off x="2559" y="1934"/>
                <a:ext cx="654" cy="194"/>
              </a:xfrm>
              <a:prstGeom prst="leftArrow">
                <a:avLst>
                  <a:gd name="adj1" fmla="val 50000"/>
                  <a:gd name="adj2" fmla="val 8427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 rot="8033039" flipH="1">
                <a:off x="1366" y="2086"/>
                <a:ext cx="1294" cy="194"/>
              </a:xfrm>
              <a:prstGeom prst="leftArrow">
                <a:avLst>
                  <a:gd name="adj1" fmla="val 55583"/>
                  <a:gd name="adj2" fmla="val 83376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4" name="AutoShape 23"/>
              <p:cNvSpPr>
                <a:spLocks noChangeArrowheads="1"/>
              </p:cNvSpPr>
              <p:nvPr/>
            </p:nvSpPr>
            <p:spPr bwMode="auto">
              <a:xfrm rot="-8033039">
                <a:off x="3034" y="2086"/>
                <a:ext cx="1294" cy="194"/>
              </a:xfrm>
              <a:prstGeom prst="leftArrow">
                <a:avLst>
                  <a:gd name="adj1" fmla="val 55583"/>
                  <a:gd name="adj2" fmla="val 83376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</p:grp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 rot="10774389" flipV="1">
              <a:off x="796923" y="5614707"/>
              <a:ext cx="21517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dirty="0" err="1" smtClean="0"/>
                <a:t>Αμφιβληστροει</a:t>
              </a:r>
              <a:r>
                <a:rPr lang="el-GR" sz="2000" b="1" dirty="0" smtClean="0"/>
                <a:t>-</a:t>
              </a:r>
              <a:r>
                <a:rPr lang="el-GR" sz="2000" b="1" dirty="0" err="1" smtClean="0"/>
                <a:t>δοπάθεια</a:t>
              </a:r>
              <a:endParaRPr lang="en-US" sz="2000" b="1" dirty="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05225" y="5157788"/>
              <a:ext cx="2057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Περιφερική αγγειοπάθεια</a:t>
              </a:r>
              <a:endParaRPr lang="en-US" sz="2000" b="1" dirty="0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6045125" y="5907088"/>
              <a:ext cx="2741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Νεφρική Ανεπάρκεια</a:t>
              </a:r>
              <a:endParaRPr lang="en-US" sz="2000" b="1" dirty="0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6478588" y="3320008"/>
              <a:ext cx="2533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smtClean="0"/>
                <a:t>LVH,</a:t>
              </a:r>
              <a:r>
                <a:rPr lang="el-GR" sz="2000" b="1" dirty="0" smtClean="0"/>
                <a:t> ΣΝ</a:t>
              </a:r>
              <a:r>
                <a:rPr lang="en-US" sz="2000" b="1" dirty="0" smtClean="0"/>
                <a:t>, </a:t>
              </a:r>
              <a:r>
                <a:rPr lang="el-GR" sz="2000" b="1" dirty="0" smtClean="0"/>
                <a:t>ΚΑ</a:t>
              </a:r>
              <a:endParaRPr lang="en-US" sz="2000" b="1" dirty="0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909638" y="3320008"/>
              <a:ext cx="1828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ΑΕΕ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496" y="1196752"/>
            <a:ext cx="4932040" cy="54102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Α.Υ. προκαλεί αρτηριοσκλήρυνση και υαλίνωση των νεφρικών αγγείων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– 30% των ασθενών εμφανίζουν ήπια λευκωματινουρία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– 5% των ασθενών εμφανίζουν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νεφρική ανεπάρκεια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διάστημα 15 ετών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Υπέρταση αποτελεί τη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δεύτερη συχνότερη αιτία ΧΝΝ τελικού σταδίου στις ΗΠΑ </a:t>
            </a:r>
            <a:endParaRPr lang="el-GR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Νεφρική νόσος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13" descr="U:\ADR\2014\Volume 2\1 - Incidence, Prevalence, Patient Characteristics, and Modalities\2014\PowerPoint\PowerPoint 300dpi\Figure_1_07_Counts.png"/>
          <p:cNvPicPr>
            <a:picLocks noChangeAspect="1" noChangeArrowheads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7032"/>
            <a:ext cx="4267200" cy="256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6372200" y="6597352"/>
            <a:ext cx="3024336" cy="3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2014 USRDS Annual Data Report </a:t>
            </a:r>
            <a:endParaRPr lang="el-GR" sz="1400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8172400" y="4436544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4" descr="f032-12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269040"/>
            <a:ext cx="343290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flipH="1">
            <a:off x="7121424" y="1629368"/>
            <a:ext cx="5040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517352" y="1283048"/>
            <a:ext cx="2123728" cy="338554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Υαλίνωση αγγείου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2204864"/>
            <a:ext cx="3995936" cy="230425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του σχετικού κινδύνου για αγγειακά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εγκεφαλικά επεισόδια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στεφανιαία νόσο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την αύξηση του επιπέδου της ΔΑΠ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Κίνδυνος καρδιαγγειακών </a:t>
              </a:r>
              <a:r>
                <a:rPr lang="el-GR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συμβαμάτων</a:t>
              </a:r>
              <a:r>
                <a:rPr lang="en-US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2-13A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8301" y="1233032"/>
            <a:ext cx="4858195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032-13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6496" y="4113352"/>
            <a:ext cx="4860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638495" y="3851756"/>
            <a:ext cx="2197268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Στεφανιαία νόσος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373170" y="980728"/>
            <a:ext cx="2544351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Αγγειακά εγκεφαλικά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Νεφραγγειακή Υπέρταση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Ορισμοί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0" y="1455167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52" y="2362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7936" y="3255367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6352" y="4149080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Συστολική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Αρτηριακή Πίεση (ΣΑΠ):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max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πίεση κατά την συστολή της ΑΡ κοιλίας.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Διαστολική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Αρτηριακή Πίεση (ΔΑΠ):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πίεση κατά την διαστολή της κοιλίας.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Πίεση Σφυγμού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(pulse pressure)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ΣΑΠ – ΔΑΠ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Μέση Αρτηριακή Πίεση (ΜΑΠ):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ΔΑΠ + ΣΑΠ – ΔΑΠ</a:t>
            </a:r>
          </a:p>
          <a:p>
            <a:pPr>
              <a:buClr>
                <a:srgbClr val="A50021"/>
              </a:buCl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 	              3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2555776" y="5013176"/>
            <a:ext cx="151216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Έλεγχος για δευτεροπαθή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48 - Ομάδα"/>
          <p:cNvGrpSpPr/>
          <p:nvPr/>
        </p:nvGrpSpPr>
        <p:grpSpPr>
          <a:xfrm>
            <a:off x="683568" y="1484784"/>
            <a:ext cx="7776864" cy="4222872"/>
            <a:chOff x="2326449" y="1353542"/>
            <a:chExt cx="2171221" cy="3335353"/>
          </a:xfrm>
        </p:grpSpPr>
        <p:sp>
          <p:nvSpPr>
            <p:cNvPr id="11" name="10 - TextBox"/>
            <p:cNvSpPr txBox="1"/>
            <p:nvPr/>
          </p:nvSpPr>
          <p:spPr>
            <a:xfrm>
              <a:off x="2326449" y="2865710"/>
              <a:ext cx="2171221" cy="1823185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Καταστάσεις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Ανθεκτική στα φάρμακα Α. Υπέρταση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Απότομη έναρξη Α. Υπέρτασης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Έναρξη Α. Υπέρτασης σε ηλικία &lt; 30 ετών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Επιδείνωση προηγουμένως ελεγχόμενης Υπέρτασης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Κακοήθης Υπέρταση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Εμφάνιση Διαστολικής Υπέρτασης σε ασθενείς &gt;65 ετών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Υποκαλιαιμία</a:t>
              </a:r>
              <a:endParaRPr lang="el-GR" b="1" dirty="0" smtClean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420270" y="1353542"/>
              <a:ext cx="1979712" cy="55911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/>
                <a:t>Νεοεμφανιζόμενη ή μη ελεγχόμενη Α. Υπέρταση σε ενηλίκους </a:t>
              </a:r>
              <a:endParaRPr lang="el-GR" sz="2000" b="1" u="sng" baseline="60000" dirty="0" smtClean="0"/>
            </a:p>
          </p:txBody>
        </p:sp>
        <p:cxnSp>
          <p:nvCxnSpPr>
            <p:cNvPr id="13" name="12 - Ευθύγραμμο βέλος σύνδεσης"/>
            <p:cNvCxnSpPr>
              <a:stCxn id="12" idx="2"/>
              <a:endCxn id="11" idx="0"/>
            </p:cNvCxnSpPr>
            <p:nvPr/>
          </p:nvCxnSpPr>
          <p:spPr>
            <a:xfrm>
              <a:off x="3410126" y="1912652"/>
              <a:ext cx="1934" cy="9530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- Ορθογώνιο"/>
          <p:cNvSpPr/>
          <p:nvPr/>
        </p:nvSpPr>
        <p:spPr>
          <a:xfrm>
            <a:off x="6048672" y="6577607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Hypertension. 2018;71:e13-e115.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733800" cy="762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Εγγύς στένωση της νεφρικής αρτηρία</a:t>
            </a:r>
            <a:endParaRPr lang="el-GR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124744"/>
            <a:ext cx="3733800" cy="762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Ινομυωματώδης δυσπλασία</a:t>
            </a:r>
            <a:endParaRPr lang="el-GR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35FF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844823"/>
            <a:ext cx="3060000" cy="48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Νεφραγγειακή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4" descr="35FF3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1"/>
            <a:ext cx="3744000" cy="383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flipH="1" flipV="1">
            <a:off x="3275856" y="2492896"/>
            <a:ext cx="360040" cy="360040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6948264" y="2636912"/>
            <a:ext cx="648072" cy="432048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445224"/>
            <a:ext cx="8640960" cy="11521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στένωση της νεφρικής αρτηρίας &gt; 75-80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%,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προκαλείται ισχαιμία που ενεργοποιεί το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35FF4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1743" y="1196752"/>
            <a:ext cx="567285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6021288"/>
            <a:ext cx="8640960" cy="72008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Α. Υπέρταση λόγω συνεχούς ενεργοποίησης του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ρενινοεξαρτώμενη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υπέρταση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268760"/>
            <a:ext cx="4980302" cy="46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Ετερόπλευρη στένωση της Νεφρικής αρτηρίας</a:t>
            </a:r>
            <a:endParaRPr lang="en-US" sz="2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640960" cy="10081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Κατακράτηση Νατρίου και συνακόλουθη αύξηση όγκου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Αρτηριακή Υπέρταση χωρίς ενεργοποίηση του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0996" y="1413256"/>
            <a:ext cx="461526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Αμφοτερόπλευρη στένωση της Νεφρικής αρτηρίας</a:t>
            </a:r>
            <a:endParaRPr lang="en-US" sz="2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7544" y="1124744"/>
          <a:ext cx="8208912" cy="5217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Είδος στένωσης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Διαταραχή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στένωση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αθηρωματική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στένωση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νεφρική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ινομυωματώδης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δυσπλασία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Ανεύρυσμα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νεφρικής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Εμβολή νεφρικής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Τραυματική τμηματική θρόμβωση 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Όγκοι που πιέζουν τη νεφρική αρτηρία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Αμφοτερόπλευρη στένωση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Στένωση νεφρικής αρτηρίας σε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μονόνεφρο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Αμφοτερόπλευρη στένωση νεφρικών αρτηριών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Διαχωρισμός αορτής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Αγγειίτιδα μεγάλων αγγείων (οζώδης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πολυαρτηρίτιδα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και ν.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Takayasu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Διαταραχές που προκαλούν Νεφραγγειακή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8313" y="1506766"/>
          <a:ext cx="8218488" cy="4226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39496"/>
                <a:gridCol w="2739496"/>
                <a:gridCol w="2739496"/>
              </a:tblGrid>
              <a:tr h="513045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Κλινικά χαρακτηριστικά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Ιδιοπαθής Υπέρταση (%)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Νεφραγγειακή Υπέρταση (%)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Φύσημα στο ύψος των νεφρικών αρτηριών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Υποκαλιαιμία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Οικογενειακό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ιστορικό ΑΥ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Πρωτεϊνουρία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Ανφιβληστρ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πάθεια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r>
                        <a:rPr lang="el-GR" b="1" baseline="3000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ή 4</a:t>
                      </a:r>
                      <a:r>
                        <a:rPr lang="el-GR" b="1" baseline="3000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βαθμού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Επιδεινωμένη νεφρική λειτουργία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Κλινικά Χαρακτηριστικά Νεφραγγειακής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1241256"/>
          <a:ext cx="8712968" cy="5212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2248"/>
                <a:gridCol w="1440160"/>
                <a:gridCol w="2664296"/>
                <a:gridCol w="2376264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Μέθοδοι 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Εικόνα των αγγείων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Πλεονεκτήματα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Μειονεκτήματα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Κλασική 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Gold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standard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Τραυματισμός από τον καθετηριασμό, νεφροπάθεια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από σκιαγραφικό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Σπινθηρογράφημα με καπτοπρίλη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Μη επεμβατική, υπολογισμός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GFR,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αρνητική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προγνωστική αξία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Duplex</a:t>
                      </a:r>
                      <a:r>
                        <a:rPr lang="en-US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U/S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Φθηνό, δυνατή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η παρακολούθηση στο χρόνο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Δεν προσφέρει λειτουργικά στοιχεία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MR 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Χωρίς τοξικότητα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Ακρίβεια κυρίως στις εγγύς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βλάβες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CT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Εξέταση της δομής των αγγείων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Μεγάλη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ποσότητα σκιαγραφικού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229200"/>
            <a:ext cx="8640960" cy="12241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Αυξημένος χρόνος πρόσληψης και απέκκρισης του ραδιοφαρμάκου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που αντανακλά τον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RBF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Υψηλή αρνητική προγνωστική αξία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35FF1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30648"/>
            <a:ext cx="3456384" cy="23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35FF10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412776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211960" y="94065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A50021"/>
                </a:solidFill>
              </a:rPr>
              <a:t>Νεφρόγραμμα με καπτοπρίλη</a:t>
            </a:r>
            <a:endParaRPr lang="el-GR" sz="2000" b="1" dirty="0">
              <a:solidFill>
                <a:srgbClr val="A50021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5580112" y="1340768"/>
            <a:ext cx="0" cy="576064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7596336" y="2708920"/>
            <a:ext cx="0" cy="576064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93304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αναστολέων του Μετατρεπτικού Ενζύμου – αποκλειστών των υποδοχέων της Αγγειοτενσίνης ΙΙ</a:t>
            </a:r>
            <a:endParaRPr lang="en-US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διουρητικών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αποκλειστών Ασβεστίου (διϋδροπυριδίνες)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Αγγειοπλαστική με τοποθέτηση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stent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Σε ασθενείς με ανθεκτική στην αγωγή ΑΥ ή επιδεινούμενη νεφρική ανεπάρκεια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Μόνο σε ασθενείς με ινομυωματώδη δυσπλασία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4355976" y="6577607"/>
            <a:ext cx="4815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Cooper CJ et al. N </a:t>
            </a:r>
            <a:r>
              <a:rPr lang="en-US" sz="1400" b="1" dirty="0" err="1" smtClean="0"/>
              <a:t>Engl</a:t>
            </a:r>
            <a:r>
              <a:rPr lang="en-US" sz="1400" b="1" dirty="0" smtClean="0"/>
              <a:t> J Med. 2014 Jan 2;370(1):13-22</a:t>
            </a:r>
            <a:endParaRPr lang="el-GR" sz="1400" b="1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979712" y="350100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23528" y="1268760"/>
            <a:ext cx="8496944" cy="646331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The greatest danger to a man with high blood pressure</a:t>
            </a:r>
            <a:r>
              <a:rPr lang="el-GR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lies in its discovery, because then some fool is certain to try and reduce it.—J.H. Hay, 1931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07904" y="5685055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Hypertension may be an important compensatory mechanism which should not be tampered with, even were it certain that we could control it. —Paul Dudley White, 1937</a:t>
            </a:r>
            <a:endParaRPr lang="el-GR" b="1" dirty="0"/>
          </a:p>
        </p:txBody>
      </p:sp>
      <p:pic>
        <p:nvPicPr>
          <p:cNvPr id="1026" name="Picture 2" descr="C:\Users\mpapasotiriou\Pictures\Roosve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136998"/>
            <a:ext cx="6096000" cy="3524250"/>
          </a:xfrm>
          <a:prstGeom prst="rect">
            <a:avLst/>
          </a:prstGeom>
          <a:noFill/>
        </p:spPr>
      </p:pic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0"/>
            <a:ext cx="9144190" cy="1121338"/>
            <a:chOff x="0" y="1"/>
            <a:chExt cx="9144000" cy="1124481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05568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108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έννοια της μη φυσιολογικής Αρτηριακής Πίεσης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Ενδοκρινολογικές Παθήσεις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38884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Δευτεροπαθής υπερπαραγωγή </a:t>
            </a:r>
            <a:r>
              <a:rPr lang="en-US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ACTH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από αδένωμα της υπόφυσης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σύνδρομο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Cushing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Πιο σπάνια, υπερπαραγωγή </a:t>
            </a: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κορτιζόλης</a:t>
            </a: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από επινεφριδιακό αδένωμα ή νεόπλασμα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Σπάνια, οφείλεται σε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έκτοπη παραγωγή και έκκριση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ACTH</a:t>
            </a:r>
            <a:endParaRPr lang="el-GR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Εξωγενής χορήγηση κορτικοστεροειδών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005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Υπέρταση εμφανίζεται στο 80% των ασθενών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του καρδιακού όγκου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των περιφερικών αντιστάσεων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Πιθανή σύνδεση της κορτιζόλης στον υποδοχέα των αλατοκορτικοειδών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Αναστολή του αγγειοδιασταλτικού ΝΟ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Αύξηση της ανταπόκρισης στις κατεχολαμίνες και την αγγειοτενσίνη ΙΙ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Πιθανώς, αυξημένα επίπεδα αγγειοσυσταλτικών ουσιών (ενδοθηλίνη-1, θρομβοξάνη, βαζοπρεσίνη) και μειωμένα επίπεδα αγγειοδιασταλτικών ουσιών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Αιτιολογία-Παθογένεια ΑΥ στο Συν.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Μελάγχρωση δέρματος, ραβδώσεις δέρματος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Κεντρική παχυσαρκία, αντίσταση στην ινσουλίνη ή διαβήτης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Μυϊκή ατροφία/αδυναμία, οστεοπόρωση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Υπερτρίχωση, ακμή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Ψυχολογικές διαταραχές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Κλινική εικόνα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6-02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5778" y="4878000"/>
            <a:ext cx="327822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Αυξημένα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επίπεδα ελεύθερης κορτιζόλης σε ούρα 24 ωρών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και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Απουσία καταστολής της πρωινής (8 πμ) κορτιζόλης πλάσματος μετά από χορήγηση δεξαμεθαζόνης (1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στις 23.00)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CT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ή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MRI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της υπόφυσης, επινεφριδίων ή και του θώρακα και της κοιλιάς όταν υπάρχει υποψία για όγκους που παράγουν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ACTH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Διάγνωση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645024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μικροαδενώματος της υπόφυσης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αδενώματος των επινεφριδίων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Όταν είναι αδύνατη η χειρουργική αντιμετώπιση τότε χορηγούμε καλιοσυντηρητικά διουρητικά (σπειρονολακτόνη - επλερενόνη)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Θεραπεία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70892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Όγκος συνήθως των επινεφριδίων ή σπάνια (10%) εξω-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επινεφριδιακός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(παραγαγγλίωμα)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Συνήθως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καλοήθη αλλά στο 10% δίνουν μεταστάσεις</a:t>
            </a:r>
          </a:p>
          <a:p>
            <a:pPr algn="ctr">
              <a:buClr>
                <a:srgbClr val="A50021"/>
              </a:buClr>
              <a:buNone/>
            </a:pPr>
            <a:endParaRPr lang="el-GR" sz="2000" b="1" u="sng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Εκκρίνουν</a:t>
            </a:r>
            <a:endParaRPr lang="el-GR" sz="2000" b="1" u="sng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Επινεφρίνη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Νορ-επινεφρίνη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Ντοπαμίνη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Σποραδικές περιπτώσεις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ετερόπλευρης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συνήθως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παρουσίας όγκου 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Οικογενείς περιπτώσεις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αμφοτερόπλευρης εμφάνισης όγκου</a:t>
            </a:r>
          </a:p>
          <a:p>
            <a:pPr marL="731838" lvl="1" indent="-457200" algn="ctr">
              <a:buClr>
                <a:srgbClr val="A50021"/>
              </a:buClr>
              <a:buNone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Γονιδιακές μεταλλάξεις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RET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της πολλαπλής ενδοκρινικής νεοπλασίας ΙΙ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VHL,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von Hipper-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Lindau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NF1,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(νευρινωμάτωσης 1, νόσος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Recklinghausen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SDHB, SDHD,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οικογενή παραγαγγλιώματα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ΑΥ στο Φαιοχρωμοκύττωμα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4941168"/>
            <a:ext cx="7772400" cy="1078632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– Κλινική εικόνα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17 - Ομάδα"/>
          <p:cNvGrpSpPr>
            <a:grpSpLocks noChangeAspect="1"/>
          </p:cNvGrpSpPr>
          <p:nvPr/>
        </p:nvGrpSpPr>
        <p:grpSpPr>
          <a:xfrm>
            <a:off x="1835696" y="1124744"/>
            <a:ext cx="5467079" cy="5040000"/>
            <a:chOff x="2036480" y="1268760"/>
            <a:chExt cx="5271824" cy="4860000"/>
          </a:xfrm>
        </p:grpSpPr>
        <p:pic>
          <p:nvPicPr>
            <p:cNvPr id="7" name="Picture 4" descr="f036-05-A046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3057" y="1268760"/>
              <a:ext cx="5265247" cy="48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TextBox"/>
            <p:cNvSpPr txBox="1"/>
            <p:nvPr/>
          </p:nvSpPr>
          <p:spPr>
            <a:xfrm>
              <a:off x="2051720" y="162880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Κεφαλαλγία</a:t>
              </a:r>
              <a:endParaRPr lang="el-GR" sz="1600" b="1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2051720" y="198884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Εφιδρώσεις </a:t>
              </a:r>
              <a:endParaRPr lang="el-GR" sz="1600" b="1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2051720" y="386104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Δύσπνοια</a:t>
              </a:r>
              <a:endParaRPr lang="el-GR" sz="1600" b="1" dirty="0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2051720" y="424257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Οπτικές </a:t>
              </a:r>
              <a:r>
                <a:rPr lang="el-GR" sz="1600" b="1" dirty="0" err="1" smtClean="0"/>
                <a:t>διατ</a:t>
              </a:r>
              <a:r>
                <a:rPr lang="el-GR" sz="1600" b="1" dirty="0" smtClean="0"/>
                <a:t>.</a:t>
              </a:r>
              <a:endParaRPr lang="el-GR" sz="1600" b="1" dirty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051720" y="463309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Ζάλη </a:t>
              </a:r>
              <a:endParaRPr lang="el-GR" sz="1600" b="1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2036480" y="500837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Grand mal</a:t>
              </a:r>
              <a:endParaRPr lang="el-GR" sz="1600" b="1" dirty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2051720" y="270892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Άγχος </a:t>
              </a:r>
              <a:endParaRPr lang="el-GR" sz="1600" b="1" dirty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2051720" y="311983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err="1" smtClean="0"/>
                <a:t>Θωρακ</a:t>
              </a:r>
              <a:r>
                <a:rPr lang="el-GR" sz="1600" b="1" dirty="0" smtClean="0"/>
                <a:t>. άλγος</a:t>
              </a:r>
              <a:endParaRPr lang="el-GR" sz="1600" b="1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051720" y="350100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Ναυτία, έμετοι</a:t>
              </a:r>
              <a:endParaRPr lang="el-GR" sz="1600" b="1" dirty="0"/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2051720" y="234888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Ταχυκαρδία </a:t>
              </a:r>
              <a:endParaRPr lang="el-G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ελεύθερων μετανεφρινών πλάσματος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κατεχολαμινών στο πλάσμα και τα ούρα (συνήθως 5-10 φορές υψηλότερα του φυσιολογικού)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Τεστ καταστολής με κλονιδίνη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MRI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CT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έλεγχος κοιλίας με επικέντρωση στα επινεφρίδια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Scan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MIBG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Scan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σημασμένη με Ίνδιο 111 οκτρεοτίδη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PET scan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– Διάγνωση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21297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1121338"/>
            <a:chOff x="0" y="1"/>
            <a:chExt cx="9144000" cy="112448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05568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108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έννοια της μη φυσιολογικής Αρτηριακής Πίεσης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όρια της &lt;&lt;φυσιολογικής&gt;&gt; Α. Πίεσης είναι αυθαίρετα;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2032272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17984"/>
            <a:ext cx="8640960" cy="3958952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Ορισμός των ορίων της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Υπέρτασης σε σχέση με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Νοσηρότητα και θνησιμότητα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Συχνότητα κατανομής της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Πίεσης σε ένα πληθυσμό (παιδιά)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 όριο ενός θεραπευτικού οφέλους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951856"/>
            <a:ext cx="8640960" cy="284529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Χειρουργική αφαίρεση του όγκου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Προεγχειρητική προετοιμασία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Πρώτα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α-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αποκλειστή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(φαινοξυβενζαμίνη ή πραζοσίνη)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 συνέχεια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β-αποκλειστή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</a:t>
              </a:r>
              <a:r>
                <a:rPr lang="el-GR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636912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44630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Graves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Πιο σπάνια: τοξική πολυοζώδης βρογχοκήλη, τοξικό αδένωμα, αυξημένη υποφυσιακή έκκριση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TSH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Αυξημένη συστολική ΑΠ και φυσιολογική ή χαμηλή διαστολική πίεση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Αυξημένη συσταλτικότητα του μυοκαρδίου, όγκος παλμού και ταχυκαρδία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Μειωμένες περιφερικές αντιστάσεις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Αυξημένος ενδαγγειακός όγκος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Παθογένεια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9 - Ευθεία γραμμή σύνδεσης"/>
          <p:cNvCxnSpPr/>
          <p:nvPr/>
        </p:nvCxnSpPr>
        <p:spPr>
          <a:xfrm>
            <a:off x="1979712" y="2924944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4824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Ταχυαρρυθμίες, καρδιακή ανεπάρκεια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Αυξημένη εφίδρωση, αίσθημα ζέστης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Εξόφθαλμος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Αρτηριακή υπέρταση, νευρικότητα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Αύξηση της όρεξης αλλά με απώλεια βάρους, διάρροιες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Μυϊκή αδυναμία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Κλινική εικόνα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Μέτρηση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TSH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 )και λειτουργικά τεστ (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FT4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ή/και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FT3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χορήγηση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β-αποκλειστών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αποτελεί πρώτης εκλογής αγωγή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Θεραπεία του υπερθυρεοειδισμού 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Αντιθυρεοειδικά φάρμακα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αντιμετώπιση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Ραδιενεργό ιώδιο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Διάγνωση 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34888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6300192" y="1556792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997552" y="1566520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9335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Ελαττωμένη παραγωγή θυρεοειδικών ορμονών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Ελαττωμένη έκκριση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TSH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(διαταραχές του υποθαλάμου ή της υπόφυσης)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Διαταραγμένη λειτουργία του ίδιου του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θυρεοειδούς αδένα (αυτοάνοση καταστροφή, έλλειψη ιωδίου)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του ολικού νατρίου σώματος και αύξηση των περιφερικών αγγειακών αντιστάσεων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Ελαττωμένη απόκριση στα αγγειοδιασταλτικά ερεθίσματα (ΝΟ)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των κατεχολαμινών, αλδοστερόνης και κορτιζόλης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 παρά τον ελαττωμένο καρδιακό όγκο παλμού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Υποθυρεοειδισμός – Παθογένεια ΑΥ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21297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4112" y="1447800"/>
            <a:ext cx="8291264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Έλεγχος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TSH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( 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FT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 )</a:t>
            </a:r>
            <a:endParaRPr lang="el-GR" sz="2400" b="1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θεραπεία αναπλήρωσης με θυροξίνη βελτιώνει τα επίπεδα ΑΥ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απουσία ανταπόκρισης συνυπάρχει πρωτοπαθής ΑΥ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Υποθυρεοειδισμός – Διάγνωση – Θεραπεία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34888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2945000" y="1547064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943384" y="1589888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517232"/>
            <a:ext cx="8640960" cy="11952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Αδένωμα ή ετερόπλευρη υπερπλασία (50%)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Αμφοτερόπλευρη υπερπλασία της σπειροειδούς ζώνης (50%) (ιδιοπαθής υπεραλδοστερονισμός)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7-06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413216"/>
            <a:ext cx="446563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Αίτια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5950768"/>
            <a:ext cx="7772400" cy="57457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4" descr="f037-02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61320"/>
            <a:ext cx="8059768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Παθογένεια ΑΥ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7504" y="4869160"/>
            <a:ext cx="8928992" cy="18722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 πρωτοπαθής υπεραλδοστερονισμός κυμαίνεται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από  5 – 10% των ασθενών με ΑΥ και στο 20% των ασθενών με ανθεκτική ΑΥ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Προκαλεί μεγαλύτερη βλάβη στα όργανα στόχους.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 επιπολασμός του αυξάνεται ανάλογα με το στάδιο της ΑΥ του ασθενούς.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Επιπολασμός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7-03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125144"/>
            <a:ext cx="621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σε τυχαίο δείγμα αίματος του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λόγου αλδοστερόνης προς ρενίνη πλάσματος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περίπτωση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αυξημένου λόγου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υπάρχει αυξημένη παραγωγή αλδοστερόνης ανεξάρτητα από την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II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Εντοπισμός των ασθενών με αυτόνομη έκκριση αλδοστερόνης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Καθορισμός της θεραπευτικής προσέγγισης (χειρουργική ή φαρμακευτική)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Διάγνωση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14096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544016" y="1268760"/>
          <a:ext cx="8060434" cy="45575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27784"/>
                <a:gridCol w="2402161"/>
                <a:gridCol w="896118"/>
                <a:gridCol w="2534371"/>
              </a:tblGrid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Κατηγορία</a:t>
                      </a:r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Συστολική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Διαστολική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Βέλτιστη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&lt; 120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&lt; 80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Φυσιολογική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120 – 129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80 – 84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6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Υψηλή φυσιολογική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130 – 139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85 –</a:t>
                      </a:r>
                      <a:r>
                        <a:rPr lang="el-GR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 89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Σταδίου Ι Α.Υ.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140 – 159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90 – 99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Σταδίου ΙΙ Α.Υ.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160 – 179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100 – 109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Σταδίου ΙΙΙ Α.Υ.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180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110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6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Μεμονωμένη Συστολική Α.Υ.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140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&lt; 90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Σταδιοποίηση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5148064" y="6577607"/>
            <a:ext cx="4022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European Heart Journal (2018) 39, 3021–3104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85192" y="1992208"/>
          <a:ext cx="8363273" cy="4389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0584"/>
                <a:gridCol w="2011053"/>
                <a:gridCol w="2090818"/>
                <a:gridCol w="2090818"/>
              </a:tblGrid>
              <a:tr h="789023">
                <a:tc gridSpan="4"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latin typeface="Arial" pitchFamily="34" charset="0"/>
                          <a:cs typeface="Arial" pitchFamily="34" charset="0"/>
                        </a:rPr>
                        <a:t>Σύγκριση</a:t>
                      </a:r>
                      <a:r>
                        <a:rPr lang="el-G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των ανταγωνιστών των υποδοχέων της Αλδοστερόνης</a:t>
                      </a:r>
                      <a:endParaRPr lang="el-G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1368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Φαρμακευτική ουσία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Δόση (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mg/d)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Ανεπιθύμητες ενέργειες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Κόστος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6571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Σπειρονολακτόνη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25-400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Γυναικομαστία</a:t>
                      </a:r>
                    </a:p>
                    <a:p>
                      <a:pPr algn="l"/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Μαστοδυνία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Ανικανότητα</a:t>
                      </a: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Διαταραχές καταμήνιου κύκλου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1x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39699"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Επλερενόνη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25-200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Γενικά καλώς ανεκτό</a:t>
                      </a: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Γυναικομαστία &lt;2%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5-10x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179512" y="122869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000" b="1" u="sng" dirty="0" smtClean="0">
                <a:solidFill>
                  <a:srgbClr val="A50021"/>
                </a:solidFill>
              </a:rPr>
              <a:t>Χειρουργική εκτομή στα αδενώματα και στους κατάλληλους ασθενείς</a:t>
            </a:r>
            <a:endParaRPr lang="el-GR" sz="2000" b="1" u="sng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Θεραπευτικές στρατηγικές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640960" cy="47895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πρόσληψης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NaCl</a:t>
            </a:r>
            <a:endParaRPr lang="el-GR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Αύξηση πρόσληψης Καλίου (εκτός αν αντενδείκνυται)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Μέτρια πρόσληψη αλκοόλ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Μείωση σωματικού βάρους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Τακτική άσκηση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Διακοπή καπνίσματος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992341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Αλλαγές του τρόπου ζωής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4760168"/>
            <a:ext cx="8291264" cy="1837184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"Dietary Guidelines for Americans 2015-2020,” U.S. Department of Health and Human Services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Ως μέτρια κατανάλωση αλκοόλ ορίζεται το έως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ποτό ανά ημέρα για τις γυναίκες και έως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ποτά για τους άνδρες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Pictures\introduction-standard-drink-sideba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118620"/>
            <a:ext cx="5328592" cy="3390500"/>
          </a:xfrm>
          <a:prstGeom prst="rect">
            <a:avLst/>
          </a:prstGeom>
          <a:noFill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Πρόσληψη αλκοόλ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35832"/>
            <a:ext cx="8640960" cy="414144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κύρια οφέλη της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αντιυπερτασικής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αγωγής αποδίδονται στη μείωση της Α.Π.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se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αποτελέσματα των διαφόρων παραγόντων σε επί μέρους διαταραχές είναι παρόμοια ή διαφέρουν μόνο σε μικρό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βαθμό.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Όλες οι τάξεις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αντιυπερτασικών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παραγόντων έχουν τα πλεονεκτήματά τους, αλλά και τις αντενδείξεις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τους.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908720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Φαρμακευτικές επιλογές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Ενδείξεις φαρμακευτικής αγωγής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633537"/>
            <a:ext cx="8903556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5076056" y="6596390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European Heart Journal (2018) 39, 3021–3104</a:t>
            </a:r>
            <a:endParaRPr lang="el-GR" sz="14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" y="980728"/>
            <a:ext cx="9092453" cy="488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Εκτίμηση καρδιαγγειακού κινδύνου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1340768"/>
            <a:ext cx="906305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076056" y="6596390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European Heart Journal (2018) 39, 3021–3104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Στόχοι αγωγής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5076056" y="6596390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European Heart Journal (2018) 39, 3021–3104</a:t>
            </a:r>
            <a:endParaRPr lang="el-GR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1700807"/>
            <a:ext cx="4533132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7" y="1700808"/>
            <a:ext cx="4501089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1064349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Φαρμακευτικές επιλογές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700808"/>
            <a:ext cx="73632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987824" y="6577607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2013 ESH/ESC Guidelines for the management of arterial hypertension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32048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 &gt; 130/80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περιβάλλον ιατρείου ή νοσοκομείου, ενώ η ΑΠ είναι φυσιολογική τις υπόλοιπες ώρες (μέτρηση με συνεχή 24ωρη καταγραφή).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Συχνότερα όταν η μέτρηση γίνεται από τον γιατρό.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20% των υπερτασικών ασθενών.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Άγνωστη η σημασία της.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Υπέρταση της λευκής μπλούζας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123290"/>
            <a:ext cx="3131839" cy="23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048672" y="6577607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Hypertension. 2018;71:e13-e115.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21296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Φάρμακα πρώτης εκλογής αποτελούν τα θειαζιδικά διουρητικά, οι αποκλειστές ασβεστίου και οι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α-ΜΕΑ και αποκλειστές των υποδοχέων της αγγειοτενσίνης ΙΙ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Έναρξη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διπλής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αντιυπερτασική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αγωγής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έχει ένδειξη σε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σταδίου ΙΙ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ΑΠ 20/10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πάνω από τις τιμές στόχο.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Έναρξη αγωγής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μονοθεραπεία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έχει ένδειξη σε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σταδίου Ι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σταδιακή αύξηση της δόσης και πιθανή έναρξη και δεύτερου παράγοντα σε μη επίτευξη του στόχου &lt; 130/80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mmHg.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φαρμακευτικής αντιμετώπισης ΑΥ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640136" y="980728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Αρχική φαρμακευτικές αγωγή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53088" y="2648525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Αριθμός φαρμάκων κατά την έναρξη αγωγής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φαρμακευτικής αντιμετώπισης ΑΥ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768" y="1390650"/>
            <a:ext cx="843813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 ΧΝΝ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1268760"/>
            <a:ext cx="870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590728"/>
            <a:ext cx="8640960" cy="7906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Τιμή στόχος στης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ΣΑΠ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στους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 και ΧΝΝ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&lt; 120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940152" y="642371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Kidney International (2021) 99, 559–569; https://doi.org/10.1016/</a:t>
            </a:r>
            <a:r>
              <a:rPr lang="de-DE" sz="1200" b="1" dirty="0" smtClean="0"/>
              <a:t>j.kint.2020.10.026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 ΧΝΝ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αλλαγές στην ΑΠ,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την κρεατινίνη και το κάλιο στον ορό 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πρέπει να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ελέγχονται εντός 2-4 εβδομάδων από την έναρξη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την αύξηση της δόση ενός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RASi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θεραπεία με ACEi ή ARB συνεχίζει,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εκτός εάν η κρεατινίνη ορού αυξηθεί περισσότερο από 30% εντός 4 εβδομάδων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μετά την έναρξη της θεραπείας ή αύξηση της δόσης.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Πρέπει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 αποφεύγεται οποιοσδήποτε συνδυασμός θεραπείας ACEi, ARB και άμεσου αναστολέα ρενίνης (DRI)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ασθενείς με CKD, με ή χωρίς διαβήτη.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940152" y="642371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Kidney International (2021) 99, 559–569; https://doi.org/10.1016/</a:t>
            </a:r>
            <a:r>
              <a:rPr lang="de-DE" sz="1200" b="1" dirty="0" smtClean="0"/>
              <a:t>j.kint.2020.10.026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Καρδ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Αν.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800" y="1844824"/>
            <a:ext cx="8484672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4-05A-A0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57589"/>
            <a:ext cx="8554644" cy="507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Θέση δράσης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αντιυπερτασικών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Δράση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αντιυπερτασικών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στο νεφρό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179512" y="980728"/>
            <a:ext cx="8784976" cy="4786962"/>
            <a:chOff x="179512" y="980728"/>
            <a:chExt cx="8784976" cy="4786962"/>
          </a:xfrm>
        </p:grpSpPr>
        <p:pic>
          <p:nvPicPr>
            <p:cNvPr id="7" name="Picture 4" descr="f034-05B-A046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512" y="1052736"/>
              <a:ext cx="8784976" cy="4714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Έλλειψη"/>
            <p:cNvSpPr/>
            <p:nvPr/>
          </p:nvSpPr>
          <p:spPr>
            <a:xfrm>
              <a:off x="1360784" y="980728"/>
              <a:ext cx="1008112" cy="792088"/>
            </a:xfrm>
            <a:prstGeom prst="ellipse">
              <a:avLst/>
            </a:prstGeom>
            <a:noFill/>
            <a:ln w="254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1792264" y="2780928"/>
              <a:ext cx="1008112" cy="792088"/>
            </a:xfrm>
            <a:prstGeom prst="ellipse">
              <a:avLst/>
            </a:prstGeom>
            <a:noFill/>
            <a:ln w="254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878760"/>
            <a:ext cx="8640960" cy="7906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α-ΜΕΑ και οι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ARBs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μειώνουν την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ενδο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-σπειραματική πίεση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καθώς προκαλούν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χάλαση στο απαγωγή αρτηρίδιο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ΘΕΙΑΖΙΔΕΣ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Υδροχλωροθειαζίδη, ινδαπαμίδη, χλωροθαλιδόνη</a:t>
            </a:r>
          </a:p>
          <a:p>
            <a:pPr algn="ctr">
              <a:buClr>
                <a:srgbClr val="A50021"/>
              </a:buClr>
              <a:buNone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Ελάττωση του εξωκυτταρίου όγκου και αποβολή νατρίου, δρουν στο άπω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εσπ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σωληνάριο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Δραστικά μόνο εάν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&lt; 2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200" b="1" baseline="-250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&gt; 50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min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Υπεργλυκαιμία, υπερλιπιδαιμία, υπερουριχαιμία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Υποκαλιαιμία (συχνά)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ΔΙΟΥΡΗΤΙΚΑ ΑΓΚΥΛΗΣ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Φουροσεμίδη,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Αιθακρυνικό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οξύ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Αναστολή αντλίας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K-Na-2Cl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στο παχύ ανιόν σκέλος αγκύλης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Henle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Πολύ δραστικά διουρητικά ακόμη και σε προχωρημένη νεφρική ανεπάρκεια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Υποκαλιαιμία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Υποογκαιμία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24536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ΚΑΛΙΟΣΥΝΤΗΡΗΤΙΚΑ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Σπιρονολακτόνη, επλερενόνη, αμιλορίδη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Ανταγωνιστές Αλδοστερόνης (σπιρονολακτόνη, επλερενόνη)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Αποκλειστές του επιθηλιακού καναλιού Ν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ENaC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στο αθροιστικό σωληνάριο (αμιλορίδη)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Αύξηση αποβολής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κατακράτηση Κ</a:t>
            </a:r>
            <a:r>
              <a:rPr lang="el-GR" sz="2200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Συχνά προκαλούν υπερκαλιαιμία, ιδιαίτερα σε ασθενείς με προχωρημένη νεφρική νόσο, ταυτόχρονη λήψη αΜΕΑ, συμπληρωμάτων καλίου, ΜΣΑΦ.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Σπιρονολακτόνη: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Γυναικομαστία, διαταραχές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Libido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21461</TotalTime>
  <Words>4669</Words>
  <Application>Microsoft Office PowerPoint</Application>
  <PresentationFormat>Προβολή στην οθόνη (4:3)</PresentationFormat>
  <Paragraphs>910</Paragraphs>
  <Slides>116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116</vt:i4>
      </vt:variant>
    </vt:vector>
  </HeadingPairs>
  <TitlesOfParts>
    <vt:vector size="117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Διαφάνεια 96</vt:lpstr>
      <vt:lpstr>Διαφάνεια 97</vt:lpstr>
      <vt:lpstr>Διαφάνεια 98</vt:lpstr>
      <vt:lpstr>Διαφάνεια 99</vt:lpstr>
      <vt:lpstr>Διαφάνεια 100</vt:lpstr>
      <vt:lpstr>Διαφάνεια 101</vt:lpstr>
      <vt:lpstr>Διαφάνεια 102</vt:lpstr>
      <vt:lpstr>Διαφάνεια 103</vt:lpstr>
      <vt:lpstr>Διαφάνεια 104</vt:lpstr>
      <vt:lpstr>Διαφάνεια 105</vt:lpstr>
      <vt:lpstr>Διαφάνεια 106</vt:lpstr>
      <vt:lpstr>Διαφάνεια 107</vt:lpstr>
      <vt:lpstr>Διαφάνεια 108</vt:lpstr>
      <vt:lpstr>Διαφάνεια 109</vt:lpstr>
      <vt:lpstr>Διαφάνεια 110</vt:lpstr>
      <vt:lpstr>Διαφάνεια 111</vt:lpstr>
      <vt:lpstr>Διαφάνεια 112</vt:lpstr>
      <vt:lpstr>Διαφάνεια 113</vt:lpstr>
      <vt:lpstr>Διαφάνεια 114</vt:lpstr>
      <vt:lpstr>Διαφάνεια 115</vt:lpstr>
      <vt:lpstr>Διαφάνεια 116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Μάριος Παπασωτηρίου</dc:creator>
  <cp:lastModifiedBy>Marios Papasotiriou</cp:lastModifiedBy>
  <cp:revision>3015</cp:revision>
  <dcterms:created xsi:type="dcterms:W3CDTF">2013-12-16T11:06:29Z</dcterms:created>
  <dcterms:modified xsi:type="dcterms:W3CDTF">2023-05-28T21:42:41Z</dcterms:modified>
</cp:coreProperties>
</file>