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80"/>
  </p:notesMasterIdLst>
  <p:sldIdLst>
    <p:sldId id="256" r:id="rId2"/>
    <p:sldId id="262" r:id="rId3"/>
    <p:sldId id="258" r:id="rId4"/>
    <p:sldId id="259" r:id="rId5"/>
    <p:sldId id="260" r:id="rId6"/>
    <p:sldId id="261" r:id="rId7"/>
    <p:sldId id="263" r:id="rId8"/>
    <p:sldId id="264" r:id="rId9"/>
    <p:sldId id="265" r:id="rId10"/>
    <p:sldId id="266" r:id="rId11"/>
    <p:sldId id="267" r:id="rId12"/>
    <p:sldId id="268" r:id="rId13"/>
    <p:sldId id="336" r:id="rId14"/>
    <p:sldId id="326" r:id="rId15"/>
    <p:sldId id="337" r:id="rId16"/>
    <p:sldId id="325" r:id="rId17"/>
    <p:sldId id="319" r:id="rId18"/>
    <p:sldId id="321" r:id="rId19"/>
    <p:sldId id="320" r:id="rId20"/>
    <p:sldId id="271" r:id="rId21"/>
    <p:sldId id="276" r:id="rId22"/>
    <p:sldId id="273" r:id="rId23"/>
    <p:sldId id="274" r:id="rId24"/>
    <p:sldId id="275" r:id="rId25"/>
    <p:sldId id="269" r:id="rId26"/>
    <p:sldId id="277" r:id="rId27"/>
    <p:sldId id="278" r:id="rId28"/>
    <p:sldId id="279" r:id="rId29"/>
    <p:sldId id="280" r:id="rId30"/>
    <p:sldId id="281" r:id="rId31"/>
    <p:sldId id="282" r:id="rId32"/>
    <p:sldId id="283" r:id="rId33"/>
    <p:sldId id="284" r:id="rId34"/>
    <p:sldId id="285" r:id="rId35"/>
    <p:sldId id="286" r:id="rId36"/>
    <p:sldId id="287" r:id="rId37"/>
    <p:sldId id="322" r:id="rId38"/>
    <p:sldId id="290" r:id="rId39"/>
    <p:sldId id="288" r:id="rId40"/>
    <p:sldId id="291" r:id="rId41"/>
    <p:sldId id="289" r:id="rId42"/>
    <p:sldId id="309" r:id="rId43"/>
    <p:sldId id="292" r:id="rId44"/>
    <p:sldId id="323" r:id="rId45"/>
    <p:sldId id="293" r:id="rId46"/>
    <p:sldId id="294" r:id="rId47"/>
    <p:sldId id="295" r:id="rId48"/>
    <p:sldId id="296" r:id="rId49"/>
    <p:sldId id="311" r:id="rId50"/>
    <p:sldId id="312" r:id="rId51"/>
    <p:sldId id="313" r:id="rId52"/>
    <p:sldId id="314" r:id="rId53"/>
    <p:sldId id="315" r:id="rId54"/>
    <p:sldId id="327" r:id="rId55"/>
    <p:sldId id="328" r:id="rId56"/>
    <p:sldId id="330" r:id="rId57"/>
    <p:sldId id="334" r:id="rId58"/>
    <p:sldId id="329" r:id="rId59"/>
    <p:sldId id="332" r:id="rId60"/>
    <p:sldId id="335" r:id="rId61"/>
    <p:sldId id="333" r:id="rId62"/>
    <p:sldId id="310" r:id="rId63"/>
    <p:sldId id="297" r:id="rId64"/>
    <p:sldId id="298" r:id="rId65"/>
    <p:sldId id="299" r:id="rId66"/>
    <p:sldId id="324" r:id="rId67"/>
    <p:sldId id="300" r:id="rId68"/>
    <p:sldId id="301" r:id="rId69"/>
    <p:sldId id="316" r:id="rId70"/>
    <p:sldId id="317" r:id="rId71"/>
    <p:sldId id="318" r:id="rId72"/>
    <p:sldId id="302" r:id="rId73"/>
    <p:sldId id="303" r:id="rId74"/>
    <p:sldId id="305" r:id="rId75"/>
    <p:sldId id="306" r:id="rId76"/>
    <p:sldId id="307" r:id="rId77"/>
    <p:sldId id="308" r:id="rId78"/>
    <p:sldId id="331"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7BD04-6FA1-4ABD-9A74-40C26BE4F3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8553226-D3BF-439B-87D3-EB6B2CDEDCA7}">
      <dgm:prSet/>
      <dgm:spPr/>
      <dgm:t>
        <a:bodyPr/>
        <a:lstStyle/>
        <a:p>
          <a:r>
            <a:rPr lang="el-GR" b="1"/>
            <a:t>Μυκητολογικές ασθένειες</a:t>
          </a:r>
          <a:endParaRPr lang="en-US"/>
        </a:p>
      </dgm:t>
    </dgm:pt>
    <dgm:pt modelId="{63CA0706-04DE-4092-8905-C77AC69B6F7B}" type="parTrans" cxnId="{66B37491-3182-4B2C-8BCC-F7165D173102}">
      <dgm:prSet/>
      <dgm:spPr/>
      <dgm:t>
        <a:bodyPr/>
        <a:lstStyle/>
        <a:p>
          <a:endParaRPr lang="en-US"/>
        </a:p>
      </dgm:t>
    </dgm:pt>
    <dgm:pt modelId="{536D19C9-625B-4E62-BE70-3B7C2D919F50}" type="sibTrans" cxnId="{66B37491-3182-4B2C-8BCC-F7165D173102}">
      <dgm:prSet/>
      <dgm:spPr/>
      <dgm:t>
        <a:bodyPr/>
        <a:lstStyle/>
        <a:p>
          <a:endParaRPr lang="en-US"/>
        </a:p>
      </dgm:t>
    </dgm:pt>
    <dgm:pt modelId="{81D173FF-8C55-45D5-81A8-D8010D77FB5B}">
      <dgm:prSet/>
      <dgm:spPr/>
      <dgm:t>
        <a:bodyPr/>
        <a:lstStyle/>
        <a:p>
          <a:r>
            <a:rPr lang="el-GR" b="1" dirty="0"/>
            <a:t>Περονόσπορος</a:t>
          </a:r>
          <a:r>
            <a:rPr lang="el-GR" dirty="0"/>
            <a:t> </a:t>
          </a:r>
          <a:r>
            <a:rPr lang="el-GR" i="1" dirty="0" err="1"/>
            <a:t>Plasmopara</a:t>
          </a:r>
          <a:r>
            <a:rPr lang="el-GR" i="1" dirty="0"/>
            <a:t> </a:t>
          </a:r>
          <a:r>
            <a:rPr lang="el-GR" i="1" dirty="0" err="1"/>
            <a:t>viticola</a:t>
          </a:r>
          <a:r>
            <a:rPr lang="el-GR" dirty="0"/>
            <a:t> </a:t>
          </a:r>
          <a:endParaRPr lang="en-US" dirty="0"/>
        </a:p>
      </dgm:t>
    </dgm:pt>
    <dgm:pt modelId="{E7BCA3A0-A7DA-43F3-951D-9759F7A3CC2F}" type="parTrans" cxnId="{5223B222-6A8C-476C-8A9F-F5915E6917A8}">
      <dgm:prSet/>
      <dgm:spPr/>
      <dgm:t>
        <a:bodyPr/>
        <a:lstStyle/>
        <a:p>
          <a:endParaRPr lang="en-US"/>
        </a:p>
      </dgm:t>
    </dgm:pt>
    <dgm:pt modelId="{83762DE7-D7F5-4BB0-BFCA-DCFB2518083E}" type="sibTrans" cxnId="{5223B222-6A8C-476C-8A9F-F5915E6917A8}">
      <dgm:prSet/>
      <dgm:spPr/>
      <dgm:t>
        <a:bodyPr/>
        <a:lstStyle/>
        <a:p>
          <a:endParaRPr lang="en-US"/>
        </a:p>
      </dgm:t>
    </dgm:pt>
    <dgm:pt modelId="{E777792D-3B14-4D06-A6AD-5E0A37A7CBCF}">
      <dgm:prSet/>
      <dgm:spPr/>
      <dgm:t>
        <a:bodyPr/>
        <a:lstStyle/>
        <a:p>
          <a:r>
            <a:rPr lang="el-GR" b="1"/>
            <a:t>Ωίδιο</a:t>
          </a:r>
          <a:r>
            <a:rPr lang="el-GR"/>
            <a:t> 		</a:t>
          </a:r>
          <a:r>
            <a:rPr lang="el-GR" i="1"/>
            <a:t>Uncinula necator</a:t>
          </a:r>
          <a:r>
            <a:rPr lang="el-GR"/>
            <a:t> </a:t>
          </a:r>
          <a:endParaRPr lang="en-US"/>
        </a:p>
      </dgm:t>
    </dgm:pt>
    <dgm:pt modelId="{03740275-43C3-48AA-A6EC-AF5846C913B2}" type="parTrans" cxnId="{F3A716F5-B63A-40A6-B1D5-FB4392693012}">
      <dgm:prSet/>
      <dgm:spPr/>
      <dgm:t>
        <a:bodyPr/>
        <a:lstStyle/>
        <a:p>
          <a:endParaRPr lang="en-US"/>
        </a:p>
      </dgm:t>
    </dgm:pt>
    <dgm:pt modelId="{8965D12A-9AB0-431F-B144-ADE35A2F9FFB}" type="sibTrans" cxnId="{F3A716F5-B63A-40A6-B1D5-FB4392693012}">
      <dgm:prSet/>
      <dgm:spPr/>
      <dgm:t>
        <a:bodyPr/>
        <a:lstStyle/>
        <a:p>
          <a:endParaRPr lang="en-US"/>
        </a:p>
      </dgm:t>
    </dgm:pt>
    <dgm:pt modelId="{65DA623C-8DA1-410D-B5D9-D7CE7421000D}">
      <dgm:prSet/>
      <dgm:spPr/>
      <dgm:t>
        <a:bodyPr/>
        <a:lstStyle/>
        <a:p>
          <a:r>
            <a:rPr lang="el-GR" b="1"/>
            <a:t>Ευτυπίωση</a:t>
          </a:r>
          <a:r>
            <a:rPr lang="el-GR"/>
            <a:t> 	</a:t>
          </a:r>
          <a:r>
            <a:rPr lang="el-GR" i="1"/>
            <a:t>Eutypa lata</a:t>
          </a:r>
          <a:endParaRPr lang="en-US"/>
        </a:p>
      </dgm:t>
    </dgm:pt>
    <dgm:pt modelId="{C13A0DD5-5BC9-41FE-9451-C5A15143CC23}" type="parTrans" cxnId="{2ED212C5-EE09-4DEC-8F50-98BCDA21667B}">
      <dgm:prSet/>
      <dgm:spPr/>
      <dgm:t>
        <a:bodyPr/>
        <a:lstStyle/>
        <a:p>
          <a:endParaRPr lang="en-US"/>
        </a:p>
      </dgm:t>
    </dgm:pt>
    <dgm:pt modelId="{E40ECF0A-859F-4FDF-8C40-B1820A728D79}" type="sibTrans" cxnId="{2ED212C5-EE09-4DEC-8F50-98BCDA21667B}">
      <dgm:prSet/>
      <dgm:spPr/>
      <dgm:t>
        <a:bodyPr/>
        <a:lstStyle/>
        <a:p>
          <a:endParaRPr lang="en-US"/>
        </a:p>
      </dgm:t>
    </dgm:pt>
    <dgm:pt modelId="{4E0AB59A-81FF-4736-82C1-00A6BB9DF03E}">
      <dgm:prSet/>
      <dgm:spPr/>
      <dgm:t>
        <a:bodyPr/>
        <a:lstStyle/>
        <a:p>
          <a:r>
            <a:rPr lang="el-GR" b="1"/>
            <a:t>Τεφρά σήψη </a:t>
          </a:r>
          <a:r>
            <a:rPr lang="el-GR"/>
            <a:t>	</a:t>
          </a:r>
          <a:r>
            <a:rPr lang="el-GR" i="1"/>
            <a:t>Botrytis cinerea</a:t>
          </a:r>
          <a:r>
            <a:rPr lang="el-GR"/>
            <a:t> </a:t>
          </a:r>
          <a:endParaRPr lang="en-US"/>
        </a:p>
      </dgm:t>
    </dgm:pt>
    <dgm:pt modelId="{30C89B06-BB35-42E4-A680-B93F5E463218}" type="parTrans" cxnId="{BC019572-E751-4B88-AA6F-4D4C57B76A6A}">
      <dgm:prSet/>
      <dgm:spPr/>
      <dgm:t>
        <a:bodyPr/>
        <a:lstStyle/>
        <a:p>
          <a:endParaRPr lang="en-US"/>
        </a:p>
      </dgm:t>
    </dgm:pt>
    <dgm:pt modelId="{8441F148-E67D-4161-B7D6-965FB3330FBD}" type="sibTrans" cxnId="{BC019572-E751-4B88-AA6F-4D4C57B76A6A}">
      <dgm:prSet/>
      <dgm:spPr/>
      <dgm:t>
        <a:bodyPr/>
        <a:lstStyle/>
        <a:p>
          <a:endParaRPr lang="en-US"/>
        </a:p>
      </dgm:t>
    </dgm:pt>
    <dgm:pt modelId="{2BA48EB8-F335-449C-95F4-73A8526FB414}">
      <dgm:prSet/>
      <dgm:spPr/>
      <dgm:t>
        <a:bodyPr/>
        <a:lstStyle/>
        <a:p>
          <a:r>
            <a:rPr lang="el-GR" b="1" dirty="0" err="1"/>
            <a:t>Φόμοψη</a:t>
          </a:r>
          <a:r>
            <a:rPr lang="el-GR" dirty="0"/>
            <a:t> 	</a:t>
          </a:r>
          <a:r>
            <a:rPr lang="en-US" i="1" dirty="0"/>
            <a:t>Phomopsis </a:t>
          </a:r>
          <a:r>
            <a:rPr lang="en-US" i="1" dirty="0" err="1"/>
            <a:t>viticola</a:t>
          </a:r>
          <a:endParaRPr lang="en-US" dirty="0"/>
        </a:p>
      </dgm:t>
    </dgm:pt>
    <dgm:pt modelId="{ACF91C14-25FE-4895-8D4F-842F46BA145A}" type="parTrans" cxnId="{7E59C5A1-045F-437C-AB2F-FFDE76859906}">
      <dgm:prSet/>
      <dgm:spPr/>
      <dgm:t>
        <a:bodyPr/>
        <a:lstStyle/>
        <a:p>
          <a:endParaRPr lang="en-US"/>
        </a:p>
      </dgm:t>
    </dgm:pt>
    <dgm:pt modelId="{022BAF83-D678-4A41-8D68-5B3145E16F0C}" type="sibTrans" cxnId="{7E59C5A1-045F-437C-AB2F-FFDE76859906}">
      <dgm:prSet/>
      <dgm:spPr/>
      <dgm:t>
        <a:bodyPr/>
        <a:lstStyle/>
        <a:p>
          <a:endParaRPr lang="en-US"/>
        </a:p>
      </dgm:t>
    </dgm:pt>
    <dgm:pt modelId="{ADA586C4-7791-4654-90C5-3B3FF27ABEBC}">
      <dgm:prSet/>
      <dgm:spPr/>
      <dgm:t>
        <a:bodyPr/>
        <a:lstStyle/>
        <a:p>
          <a:r>
            <a:rPr lang="el-GR" b="1"/>
            <a:t>Ίσκα</a:t>
          </a:r>
          <a:r>
            <a:rPr lang="el-GR"/>
            <a:t>    		</a:t>
          </a:r>
          <a:r>
            <a:rPr lang="en-US" i="1"/>
            <a:t>Stereum hirsutum</a:t>
          </a:r>
          <a:r>
            <a:rPr lang="el-GR" i="1"/>
            <a:t> &amp; </a:t>
          </a:r>
          <a:r>
            <a:rPr lang="en-US" i="1"/>
            <a:t>Phellinus igniarius</a:t>
          </a:r>
          <a:endParaRPr lang="en-US"/>
        </a:p>
      </dgm:t>
    </dgm:pt>
    <dgm:pt modelId="{498AB0B5-8CFA-4448-BE69-468FAE6BCAFF}" type="parTrans" cxnId="{C66CAC1B-3A7F-4F67-87A2-2EA38FF3B9CF}">
      <dgm:prSet/>
      <dgm:spPr/>
      <dgm:t>
        <a:bodyPr/>
        <a:lstStyle/>
        <a:p>
          <a:endParaRPr lang="en-US"/>
        </a:p>
      </dgm:t>
    </dgm:pt>
    <dgm:pt modelId="{2C81F618-4A14-470E-A456-9D22375918B8}" type="sibTrans" cxnId="{C66CAC1B-3A7F-4F67-87A2-2EA38FF3B9CF}">
      <dgm:prSet/>
      <dgm:spPr/>
      <dgm:t>
        <a:bodyPr/>
        <a:lstStyle/>
        <a:p>
          <a:endParaRPr lang="en-US"/>
        </a:p>
      </dgm:t>
    </dgm:pt>
    <dgm:pt modelId="{0F65571C-6159-4D57-A6EB-A102E6FF9E12}" type="pres">
      <dgm:prSet presAssocID="{B7C7BD04-6FA1-4ABD-9A74-40C26BE4F346}" presName="linear" presStyleCnt="0">
        <dgm:presLayoutVars>
          <dgm:animLvl val="lvl"/>
          <dgm:resizeHandles val="exact"/>
        </dgm:presLayoutVars>
      </dgm:prSet>
      <dgm:spPr/>
    </dgm:pt>
    <dgm:pt modelId="{0214712E-7652-402F-942A-EB448C809EB4}" type="pres">
      <dgm:prSet presAssocID="{78553226-D3BF-439B-87D3-EB6B2CDEDCA7}" presName="parentText" presStyleLbl="node1" presStyleIdx="0" presStyleCnt="1">
        <dgm:presLayoutVars>
          <dgm:chMax val="0"/>
          <dgm:bulletEnabled val="1"/>
        </dgm:presLayoutVars>
      </dgm:prSet>
      <dgm:spPr/>
    </dgm:pt>
    <dgm:pt modelId="{032C4301-CDE8-49BE-A740-9587CA4630AB}" type="pres">
      <dgm:prSet presAssocID="{78553226-D3BF-439B-87D3-EB6B2CDEDCA7}" presName="childText" presStyleLbl="revTx" presStyleIdx="0" presStyleCnt="1">
        <dgm:presLayoutVars>
          <dgm:bulletEnabled val="1"/>
        </dgm:presLayoutVars>
      </dgm:prSet>
      <dgm:spPr/>
    </dgm:pt>
  </dgm:ptLst>
  <dgm:cxnLst>
    <dgm:cxn modelId="{C66CAC1B-3A7F-4F67-87A2-2EA38FF3B9CF}" srcId="{78553226-D3BF-439B-87D3-EB6B2CDEDCA7}" destId="{ADA586C4-7791-4654-90C5-3B3FF27ABEBC}" srcOrd="5" destOrd="0" parTransId="{498AB0B5-8CFA-4448-BE69-468FAE6BCAFF}" sibTransId="{2C81F618-4A14-470E-A456-9D22375918B8}"/>
    <dgm:cxn modelId="{5223B222-6A8C-476C-8A9F-F5915E6917A8}" srcId="{78553226-D3BF-439B-87D3-EB6B2CDEDCA7}" destId="{81D173FF-8C55-45D5-81A8-D8010D77FB5B}" srcOrd="0" destOrd="0" parTransId="{E7BCA3A0-A7DA-43F3-951D-9759F7A3CC2F}" sibTransId="{83762DE7-D7F5-4BB0-BFCA-DCFB2518083E}"/>
    <dgm:cxn modelId="{5C99E923-9DF2-4FD4-B347-0ECEFC910D11}" type="presOf" srcId="{E777792D-3B14-4D06-A6AD-5E0A37A7CBCF}" destId="{032C4301-CDE8-49BE-A740-9587CA4630AB}" srcOrd="0" destOrd="1" presId="urn:microsoft.com/office/officeart/2005/8/layout/vList2"/>
    <dgm:cxn modelId="{8FC11B5D-879D-43A1-B006-B000C09BFFC7}" type="presOf" srcId="{ADA586C4-7791-4654-90C5-3B3FF27ABEBC}" destId="{032C4301-CDE8-49BE-A740-9587CA4630AB}" srcOrd="0" destOrd="5" presId="urn:microsoft.com/office/officeart/2005/8/layout/vList2"/>
    <dgm:cxn modelId="{BC019572-E751-4B88-AA6F-4D4C57B76A6A}" srcId="{78553226-D3BF-439B-87D3-EB6B2CDEDCA7}" destId="{4E0AB59A-81FF-4736-82C1-00A6BB9DF03E}" srcOrd="3" destOrd="0" parTransId="{30C89B06-BB35-42E4-A680-B93F5E463218}" sibTransId="{8441F148-E67D-4161-B7D6-965FB3330FBD}"/>
    <dgm:cxn modelId="{66B37491-3182-4B2C-8BCC-F7165D173102}" srcId="{B7C7BD04-6FA1-4ABD-9A74-40C26BE4F346}" destId="{78553226-D3BF-439B-87D3-EB6B2CDEDCA7}" srcOrd="0" destOrd="0" parTransId="{63CA0706-04DE-4092-8905-C77AC69B6F7B}" sibTransId="{536D19C9-625B-4E62-BE70-3B7C2D919F50}"/>
    <dgm:cxn modelId="{1EBAFE94-3390-497A-9D74-CB979E1C83D4}" type="presOf" srcId="{B7C7BD04-6FA1-4ABD-9A74-40C26BE4F346}" destId="{0F65571C-6159-4D57-A6EB-A102E6FF9E12}" srcOrd="0" destOrd="0" presId="urn:microsoft.com/office/officeart/2005/8/layout/vList2"/>
    <dgm:cxn modelId="{7E59C5A1-045F-437C-AB2F-FFDE76859906}" srcId="{78553226-D3BF-439B-87D3-EB6B2CDEDCA7}" destId="{2BA48EB8-F335-449C-95F4-73A8526FB414}" srcOrd="4" destOrd="0" parTransId="{ACF91C14-25FE-4895-8D4F-842F46BA145A}" sibTransId="{022BAF83-D678-4A41-8D68-5B3145E16F0C}"/>
    <dgm:cxn modelId="{4B3736AA-918F-46C4-BE02-3E0BA3DAEC20}" type="presOf" srcId="{4E0AB59A-81FF-4736-82C1-00A6BB9DF03E}" destId="{032C4301-CDE8-49BE-A740-9587CA4630AB}" srcOrd="0" destOrd="3" presId="urn:microsoft.com/office/officeart/2005/8/layout/vList2"/>
    <dgm:cxn modelId="{2ED212C5-EE09-4DEC-8F50-98BCDA21667B}" srcId="{78553226-D3BF-439B-87D3-EB6B2CDEDCA7}" destId="{65DA623C-8DA1-410D-B5D9-D7CE7421000D}" srcOrd="2" destOrd="0" parTransId="{C13A0DD5-5BC9-41FE-9451-C5A15143CC23}" sibTransId="{E40ECF0A-859F-4FDF-8C40-B1820A728D79}"/>
    <dgm:cxn modelId="{54A193CC-978D-428B-9C16-8C4BE3474B34}" type="presOf" srcId="{2BA48EB8-F335-449C-95F4-73A8526FB414}" destId="{032C4301-CDE8-49BE-A740-9587CA4630AB}" srcOrd="0" destOrd="4" presId="urn:microsoft.com/office/officeart/2005/8/layout/vList2"/>
    <dgm:cxn modelId="{5996FBE7-DA65-4526-8DD7-D2F708795E73}" type="presOf" srcId="{81D173FF-8C55-45D5-81A8-D8010D77FB5B}" destId="{032C4301-CDE8-49BE-A740-9587CA4630AB}" srcOrd="0" destOrd="0" presId="urn:microsoft.com/office/officeart/2005/8/layout/vList2"/>
    <dgm:cxn modelId="{45448DEB-0431-477D-94BA-1F1FD2379BDF}" type="presOf" srcId="{78553226-D3BF-439B-87D3-EB6B2CDEDCA7}" destId="{0214712E-7652-402F-942A-EB448C809EB4}" srcOrd="0" destOrd="0" presId="urn:microsoft.com/office/officeart/2005/8/layout/vList2"/>
    <dgm:cxn modelId="{7F28EEEB-23F7-4D2B-BA19-C13253310E05}" type="presOf" srcId="{65DA623C-8DA1-410D-B5D9-D7CE7421000D}" destId="{032C4301-CDE8-49BE-A740-9587CA4630AB}" srcOrd="0" destOrd="2" presId="urn:microsoft.com/office/officeart/2005/8/layout/vList2"/>
    <dgm:cxn modelId="{F3A716F5-B63A-40A6-B1D5-FB4392693012}" srcId="{78553226-D3BF-439B-87D3-EB6B2CDEDCA7}" destId="{E777792D-3B14-4D06-A6AD-5E0A37A7CBCF}" srcOrd="1" destOrd="0" parTransId="{03740275-43C3-48AA-A6EC-AF5846C913B2}" sibTransId="{8965D12A-9AB0-431F-B144-ADE35A2F9FFB}"/>
    <dgm:cxn modelId="{84EC2324-E5FE-4DA4-89FC-9FE4803FF6FF}" type="presParOf" srcId="{0F65571C-6159-4D57-A6EB-A102E6FF9E12}" destId="{0214712E-7652-402F-942A-EB448C809EB4}" srcOrd="0" destOrd="0" presId="urn:microsoft.com/office/officeart/2005/8/layout/vList2"/>
    <dgm:cxn modelId="{53404097-1E0C-4567-A110-10B2420F4FF2}" type="presParOf" srcId="{0F65571C-6159-4D57-A6EB-A102E6FF9E12}" destId="{032C4301-CDE8-49BE-A740-9587CA4630A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2827A2-AA37-494E-A25C-4EB1B720BD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3AC077D-943D-4BBC-B3DE-A17D197A0B27}">
      <dgm:prSet/>
      <dgm:spPr/>
      <dgm:t>
        <a:bodyPr/>
        <a:lstStyle/>
        <a:p>
          <a:r>
            <a:rPr lang="el-GR" b="1" dirty="0"/>
            <a:t>Μολυσματικός εκφυλισμός - </a:t>
          </a:r>
          <a:r>
            <a:rPr lang="en-GB" b="1" dirty="0"/>
            <a:t>Grapevine Fanleaf Virus – GFLV</a:t>
          </a:r>
          <a:endParaRPr lang="en-US" dirty="0"/>
        </a:p>
      </dgm:t>
    </dgm:pt>
    <dgm:pt modelId="{5AC0C851-DEC2-428E-9B0F-D8294F7E1BA5}" type="parTrans" cxnId="{16C3AD05-701E-4FA5-9130-77491C0BE802}">
      <dgm:prSet/>
      <dgm:spPr/>
      <dgm:t>
        <a:bodyPr/>
        <a:lstStyle/>
        <a:p>
          <a:endParaRPr lang="en-US"/>
        </a:p>
      </dgm:t>
    </dgm:pt>
    <dgm:pt modelId="{DFC2A965-D9AD-42A0-A386-858EF370912E}" type="sibTrans" cxnId="{16C3AD05-701E-4FA5-9130-77491C0BE802}">
      <dgm:prSet/>
      <dgm:spPr/>
      <dgm:t>
        <a:bodyPr/>
        <a:lstStyle/>
        <a:p>
          <a:endParaRPr lang="en-US"/>
        </a:p>
      </dgm:t>
    </dgm:pt>
    <dgm:pt modelId="{905D41F5-59F4-4D37-87EB-8668E337E79F}">
      <dgm:prSet/>
      <dgm:spPr/>
      <dgm:t>
        <a:bodyPr/>
        <a:lstStyle/>
        <a:p>
          <a:r>
            <a:rPr lang="el-GR" b="1"/>
            <a:t>Μοναδική εφαρμόσιμη λύση παραμένει το φύτεμα υγιών μοσχευμάτων σε εδάφη απαλλαγμένα απ' την ασθένεια</a:t>
          </a:r>
          <a:endParaRPr lang="en-US"/>
        </a:p>
      </dgm:t>
    </dgm:pt>
    <dgm:pt modelId="{5AF1F374-26C8-4644-8EA4-9748E1F8D88A}" type="parTrans" cxnId="{4F8D3E39-8B61-465E-917C-105557374F19}">
      <dgm:prSet/>
      <dgm:spPr/>
      <dgm:t>
        <a:bodyPr/>
        <a:lstStyle/>
        <a:p>
          <a:endParaRPr lang="en-US"/>
        </a:p>
      </dgm:t>
    </dgm:pt>
    <dgm:pt modelId="{1892437E-0C24-4230-A3FB-C63A682BAF66}" type="sibTrans" cxnId="{4F8D3E39-8B61-465E-917C-105557374F19}">
      <dgm:prSet/>
      <dgm:spPr/>
      <dgm:t>
        <a:bodyPr/>
        <a:lstStyle/>
        <a:p>
          <a:endParaRPr lang="en-US"/>
        </a:p>
      </dgm:t>
    </dgm:pt>
    <dgm:pt modelId="{093C34F0-34D1-48B4-8FD3-32425F5BE538}">
      <dgm:prSet/>
      <dgm:spPr/>
      <dgm:t>
        <a:bodyPr/>
        <a:lstStyle/>
        <a:p>
          <a:r>
            <a:rPr lang="el-GR" b="1"/>
            <a:t>Στα εδάφη που πρόκειται να γίνει αναμπέλωση πρέπει να καταστραφούν οι νηματώδεις φορείς πριν τη φύτεψη των νέων μοσχευμάτων</a:t>
          </a:r>
          <a:endParaRPr lang="en-US"/>
        </a:p>
      </dgm:t>
    </dgm:pt>
    <dgm:pt modelId="{C10146A2-F598-485F-BF94-7AA153911306}" type="parTrans" cxnId="{E15E5190-770B-4C34-874F-FF5A70643FA8}">
      <dgm:prSet/>
      <dgm:spPr/>
      <dgm:t>
        <a:bodyPr/>
        <a:lstStyle/>
        <a:p>
          <a:endParaRPr lang="en-US"/>
        </a:p>
      </dgm:t>
    </dgm:pt>
    <dgm:pt modelId="{F799B925-698A-42B9-8C62-FAFB35C1AE4A}" type="sibTrans" cxnId="{E15E5190-770B-4C34-874F-FF5A70643FA8}">
      <dgm:prSet/>
      <dgm:spPr/>
      <dgm:t>
        <a:bodyPr/>
        <a:lstStyle/>
        <a:p>
          <a:endParaRPr lang="en-US"/>
        </a:p>
      </dgm:t>
    </dgm:pt>
    <dgm:pt modelId="{4C88CF0F-D5BD-4A69-A5C2-39843AB29F56}">
      <dgm:prSet/>
      <dgm:spPr/>
      <dgm:t>
        <a:bodyPr/>
        <a:lstStyle/>
        <a:p>
          <a:r>
            <a:rPr lang="el-GR" b="1"/>
            <a:t>Αυτό μπορεί να γίνει με παρατεταμένη αγρανάπαυση και σύγχρονη καταπολέμηση των ζιζανίων με εφαρμογή μεγάλων δόσεων νηματοκτόνων σε βάθος και με συνδυασμό και των δύο</a:t>
          </a:r>
          <a:endParaRPr lang="en-US"/>
        </a:p>
      </dgm:t>
    </dgm:pt>
    <dgm:pt modelId="{8FA8EBC5-4688-413C-B01D-7D93C16FD356}" type="parTrans" cxnId="{9AA878C9-1558-4A9F-ADED-EE8CB2AA1229}">
      <dgm:prSet/>
      <dgm:spPr/>
      <dgm:t>
        <a:bodyPr/>
        <a:lstStyle/>
        <a:p>
          <a:endParaRPr lang="en-US"/>
        </a:p>
      </dgm:t>
    </dgm:pt>
    <dgm:pt modelId="{BE1EC261-6E1F-47C6-A1FA-1F26765817CD}" type="sibTrans" cxnId="{9AA878C9-1558-4A9F-ADED-EE8CB2AA1229}">
      <dgm:prSet/>
      <dgm:spPr/>
      <dgm:t>
        <a:bodyPr/>
        <a:lstStyle/>
        <a:p>
          <a:endParaRPr lang="en-US"/>
        </a:p>
      </dgm:t>
    </dgm:pt>
    <dgm:pt modelId="{B47D3947-38FE-4E38-ABDA-E7A2C3F660FA}" type="pres">
      <dgm:prSet presAssocID="{ED2827A2-AA37-494E-A25C-4EB1B720BD7E}" presName="linear" presStyleCnt="0">
        <dgm:presLayoutVars>
          <dgm:animLvl val="lvl"/>
          <dgm:resizeHandles val="exact"/>
        </dgm:presLayoutVars>
      </dgm:prSet>
      <dgm:spPr/>
    </dgm:pt>
    <dgm:pt modelId="{CD4035F7-82BD-4BC6-8A63-CE76F20FA656}" type="pres">
      <dgm:prSet presAssocID="{73AC077D-943D-4BBC-B3DE-A17D197A0B27}" presName="parentText" presStyleLbl="node1" presStyleIdx="0" presStyleCnt="1">
        <dgm:presLayoutVars>
          <dgm:chMax val="0"/>
          <dgm:bulletEnabled val="1"/>
        </dgm:presLayoutVars>
      </dgm:prSet>
      <dgm:spPr/>
    </dgm:pt>
    <dgm:pt modelId="{6F730639-7125-4CD3-B8E9-B62E79AA61C7}" type="pres">
      <dgm:prSet presAssocID="{73AC077D-943D-4BBC-B3DE-A17D197A0B27}" presName="childText" presStyleLbl="revTx" presStyleIdx="0" presStyleCnt="1">
        <dgm:presLayoutVars>
          <dgm:bulletEnabled val="1"/>
        </dgm:presLayoutVars>
      </dgm:prSet>
      <dgm:spPr/>
    </dgm:pt>
  </dgm:ptLst>
  <dgm:cxnLst>
    <dgm:cxn modelId="{16C3AD05-701E-4FA5-9130-77491C0BE802}" srcId="{ED2827A2-AA37-494E-A25C-4EB1B720BD7E}" destId="{73AC077D-943D-4BBC-B3DE-A17D197A0B27}" srcOrd="0" destOrd="0" parTransId="{5AC0C851-DEC2-428E-9B0F-D8294F7E1BA5}" sibTransId="{DFC2A965-D9AD-42A0-A386-858EF370912E}"/>
    <dgm:cxn modelId="{4F8D3E39-8B61-465E-917C-105557374F19}" srcId="{73AC077D-943D-4BBC-B3DE-A17D197A0B27}" destId="{905D41F5-59F4-4D37-87EB-8668E337E79F}" srcOrd="0" destOrd="0" parTransId="{5AF1F374-26C8-4644-8EA4-9748E1F8D88A}" sibTransId="{1892437E-0C24-4230-A3FB-C63A682BAF66}"/>
    <dgm:cxn modelId="{FCE90550-CD0B-4E62-9304-D941DA9105A8}" type="presOf" srcId="{093C34F0-34D1-48B4-8FD3-32425F5BE538}" destId="{6F730639-7125-4CD3-B8E9-B62E79AA61C7}" srcOrd="0" destOrd="1" presId="urn:microsoft.com/office/officeart/2005/8/layout/vList2"/>
    <dgm:cxn modelId="{FE73D481-1168-402A-865C-71A92C303DDC}" type="presOf" srcId="{73AC077D-943D-4BBC-B3DE-A17D197A0B27}" destId="{CD4035F7-82BD-4BC6-8A63-CE76F20FA656}" srcOrd="0" destOrd="0" presId="urn:microsoft.com/office/officeart/2005/8/layout/vList2"/>
    <dgm:cxn modelId="{50589687-47CA-4310-86EF-7217D918ABAC}" type="presOf" srcId="{ED2827A2-AA37-494E-A25C-4EB1B720BD7E}" destId="{B47D3947-38FE-4E38-ABDA-E7A2C3F660FA}" srcOrd="0" destOrd="0" presId="urn:microsoft.com/office/officeart/2005/8/layout/vList2"/>
    <dgm:cxn modelId="{E15E5190-770B-4C34-874F-FF5A70643FA8}" srcId="{73AC077D-943D-4BBC-B3DE-A17D197A0B27}" destId="{093C34F0-34D1-48B4-8FD3-32425F5BE538}" srcOrd="1" destOrd="0" parTransId="{C10146A2-F598-485F-BF94-7AA153911306}" sibTransId="{F799B925-698A-42B9-8C62-FAFB35C1AE4A}"/>
    <dgm:cxn modelId="{25DEB9B3-0CAF-4B4C-BB98-A6FC478C347A}" type="presOf" srcId="{905D41F5-59F4-4D37-87EB-8668E337E79F}" destId="{6F730639-7125-4CD3-B8E9-B62E79AA61C7}" srcOrd="0" destOrd="0" presId="urn:microsoft.com/office/officeart/2005/8/layout/vList2"/>
    <dgm:cxn modelId="{8C1F6BC8-41D0-493F-AE04-1D612E337816}" type="presOf" srcId="{4C88CF0F-D5BD-4A69-A5C2-39843AB29F56}" destId="{6F730639-7125-4CD3-B8E9-B62E79AA61C7}" srcOrd="0" destOrd="2" presId="urn:microsoft.com/office/officeart/2005/8/layout/vList2"/>
    <dgm:cxn modelId="{9AA878C9-1558-4A9F-ADED-EE8CB2AA1229}" srcId="{73AC077D-943D-4BBC-B3DE-A17D197A0B27}" destId="{4C88CF0F-D5BD-4A69-A5C2-39843AB29F56}" srcOrd="2" destOrd="0" parTransId="{8FA8EBC5-4688-413C-B01D-7D93C16FD356}" sibTransId="{BE1EC261-6E1F-47C6-A1FA-1F26765817CD}"/>
    <dgm:cxn modelId="{1981CB09-2036-48DA-B43C-7C567F7D3955}" type="presParOf" srcId="{B47D3947-38FE-4E38-ABDA-E7A2C3F660FA}" destId="{CD4035F7-82BD-4BC6-8A63-CE76F20FA656}" srcOrd="0" destOrd="0" presId="urn:microsoft.com/office/officeart/2005/8/layout/vList2"/>
    <dgm:cxn modelId="{670612E9-7AFD-4692-935E-A3552E9657AE}" type="presParOf" srcId="{B47D3947-38FE-4E38-ABDA-E7A2C3F660FA}" destId="{6F730639-7125-4CD3-B8E9-B62E79AA61C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37A3CC-9F61-49E8-A303-25CD1949934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D7A4105-DBB5-4EC8-98C8-A3DD774C7FB3}">
      <dgm:prSet/>
      <dgm:spPr/>
      <dgm:t>
        <a:bodyPr/>
        <a:lstStyle/>
        <a:p>
          <a:r>
            <a:rPr lang="el-GR" b="1" dirty="0"/>
            <a:t>Ασθένειες που προκαλούνται από βακτήρια:</a:t>
          </a:r>
          <a:endParaRPr lang="en-US" dirty="0"/>
        </a:p>
      </dgm:t>
    </dgm:pt>
    <dgm:pt modelId="{FC92196C-2E01-4554-B2A8-ED940F2C5B95}" type="parTrans" cxnId="{308C30A9-C7FA-4E9E-B998-BC0AF5F4D090}">
      <dgm:prSet/>
      <dgm:spPr/>
      <dgm:t>
        <a:bodyPr/>
        <a:lstStyle/>
        <a:p>
          <a:endParaRPr lang="en-US"/>
        </a:p>
      </dgm:t>
    </dgm:pt>
    <dgm:pt modelId="{BC523248-C1BE-4D70-AEC6-2C36CC441555}" type="sibTrans" cxnId="{308C30A9-C7FA-4E9E-B998-BC0AF5F4D090}">
      <dgm:prSet/>
      <dgm:spPr/>
      <dgm:t>
        <a:bodyPr/>
        <a:lstStyle/>
        <a:p>
          <a:endParaRPr lang="en-US"/>
        </a:p>
      </dgm:t>
    </dgm:pt>
    <dgm:pt modelId="{BDA1FD18-F186-4D40-96B2-8C20487E18D8}">
      <dgm:prSet/>
      <dgm:spPr/>
      <dgm:t>
        <a:bodyPr/>
        <a:lstStyle/>
        <a:p>
          <a:r>
            <a:rPr lang="el-GR" dirty="0"/>
            <a:t>Καρκίνος της αμπέλου</a:t>
          </a:r>
          <a:endParaRPr lang="en-US" dirty="0"/>
        </a:p>
      </dgm:t>
    </dgm:pt>
    <dgm:pt modelId="{4DAA0F61-BB52-4F7D-A3AE-662C45B909BE}" type="parTrans" cxnId="{5D67FCFE-78E3-4ADD-AFAF-A459C0119220}">
      <dgm:prSet/>
      <dgm:spPr/>
      <dgm:t>
        <a:bodyPr/>
        <a:lstStyle/>
        <a:p>
          <a:endParaRPr lang="en-US"/>
        </a:p>
      </dgm:t>
    </dgm:pt>
    <dgm:pt modelId="{A8767B33-B3AC-42FA-9EBE-53F52E6A1452}" type="sibTrans" cxnId="{5D67FCFE-78E3-4ADD-AFAF-A459C0119220}">
      <dgm:prSet/>
      <dgm:spPr/>
      <dgm:t>
        <a:bodyPr/>
        <a:lstStyle/>
        <a:p>
          <a:endParaRPr lang="en-US"/>
        </a:p>
      </dgm:t>
    </dgm:pt>
    <dgm:pt modelId="{B4008D03-D626-4603-900A-709212DF1195}">
      <dgm:prSet/>
      <dgm:spPr/>
      <dgm:t>
        <a:bodyPr/>
        <a:lstStyle/>
        <a:p>
          <a:r>
            <a:rPr lang="el-GR" dirty="0" err="1"/>
            <a:t>Τσιλίκ</a:t>
          </a:r>
          <a:r>
            <a:rPr lang="el-GR" dirty="0"/>
            <a:t> Μαράζι</a:t>
          </a:r>
          <a:endParaRPr lang="en-US" dirty="0"/>
        </a:p>
      </dgm:t>
    </dgm:pt>
    <dgm:pt modelId="{4D79C5A0-83D0-4AD5-B021-D3D4896A8DBE}" type="parTrans" cxnId="{C0FFA5C9-C72C-4439-9C18-E735B5362CE3}">
      <dgm:prSet/>
      <dgm:spPr/>
      <dgm:t>
        <a:bodyPr/>
        <a:lstStyle/>
        <a:p>
          <a:endParaRPr lang="en-US"/>
        </a:p>
      </dgm:t>
    </dgm:pt>
    <dgm:pt modelId="{38CB8689-E8DA-42A2-8756-7970ABD7EE98}" type="sibTrans" cxnId="{C0FFA5C9-C72C-4439-9C18-E735B5362CE3}">
      <dgm:prSet/>
      <dgm:spPr/>
      <dgm:t>
        <a:bodyPr/>
        <a:lstStyle/>
        <a:p>
          <a:endParaRPr lang="en-US"/>
        </a:p>
      </dgm:t>
    </dgm:pt>
    <dgm:pt modelId="{9F121EC5-10FE-4A93-8BD5-D21956BF0269}">
      <dgm:prSet/>
      <dgm:spPr/>
      <dgm:t>
        <a:bodyPr/>
        <a:lstStyle/>
        <a:p>
          <a:r>
            <a:rPr lang="el-GR" dirty="0"/>
            <a:t>Όξινη σήψη</a:t>
          </a:r>
          <a:endParaRPr lang="en-US" dirty="0"/>
        </a:p>
      </dgm:t>
    </dgm:pt>
    <dgm:pt modelId="{2625D82B-866C-4016-B35D-6C468267F394}" type="parTrans" cxnId="{5559D9D0-56FB-4863-8FAD-CE1ABDC6D82E}">
      <dgm:prSet/>
      <dgm:spPr/>
      <dgm:t>
        <a:bodyPr/>
        <a:lstStyle/>
        <a:p>
          <a:endParaRPr lang="en-US"/>
        </a:p>
      </dgm:t>
    </dgm:pt>
    <dgm:pt modelId="{D0858789-76AC-4508-8F80-77B31495EC67}" type="sibTrans" cxnId="{5559D9D0-56FB-4863-8FAD-CE1ABDC6D82E}">
      <dgm:prSet/>
      <dgm:spPr/>
      <dgm:t>
        <a:bodyPr/>
        <a:lstStyle/>
        <a:p>
          <a:endParaRPr lang="en-US"/>
        </a:p>
      </dgm:t>
    </dgm:pt>
    <dgm:pt modelId="{6CA49B87-07B7-4E56-ADDC-C88D3C47E4D3}">
      <dgm:prSet/>
      <dgm:spPr/>
      <dgm:t>
        <a:bodyPr/>
        <a:lstStyle/>
        <a:p>
          <a:r>
            <a:rPr lang="el-GR" dirty="0"/>
            <a:t>Ασθένεια του </a:t>
          </a:r>
          <a:r>
            <a:rPr lang="en-GB" dirty="0"/>
            <a:t>Pierce</a:t>
          </a:r>
          <a:endParaRPr lang="en-US" dirty="0"/>
        </a:p>
      </dgm:t>
    </dgm:pt>
    <dgm:pt modelId="{C09EE810-BA4B-4E2E-A29C-ADFC44306881}" type="parTrans" cxnId="{9D119A85-DE01-4938-8D9A-6C741B5E8D5D}">
      <dgm:prSet/>
      <dgm:spPr/>
      <dgm:t>
        <a:bodyPr/>
        <a:lstStyle/>
        <a:p>
          <a:endParaRPr lang="en-US"/>
        </a:p>
      </dgm:t>
    </dgm:pt>
    <dgm:pt modelId="{3018EE6E-4FE1-48EF-A130-84776037D260}" type="sibTrans" cxnId="{9D119A85-DE01-4938-8D9A-6C741B5E8D5D}">
      <dgm:prSet/>
      <dgm:spPr/>
      <dgm:t>
        <a:bodyPr/>
        <a:lstStyle/>
        <a:p>
          <a:endParaRPr lang="en-US"/>
        </a:p>
      </dgm:t>
    </dgm:pt>
    <dgm:pt modelId="{9B4C36AB-A721-4F07-AE75-9E614179282F}" type="pres">
      <dgm:prSet presAssocID="{0637A3CC-9F61-49E8-A303-25CD19499346}" presName="linear" presStyleCnt="0">
        <dgm:presLayoutVars>
          <dgm:animLvl val="lvl"/>
          <dgm:resizeHandles val="exact"/>
        </dgm:presLayoutVars>
      </dgm:prSet>
      <dgm:spPr/>
    </dgm:pt>
    <dgm:pt modelId="{1463940B-DB9D-49DD-98B4-82CA56FD3C6B}" type="pres">
      <dgm:prSet presAssocID="{4D7A4105-DBB5-4EC8-98C8-A3DD774C7FB3}" presName="parentText" presStyleLbl="node1" presStyleIdx="0" presStyleCnt="5">
        <dgm:presLayoutVars>
          <dgm:chMax val="0"/>
          <dgm:bulletEnabled val="1"/>
        </dgm:presLayoutVars>
      </dgm:prSet>
      <dgm:spPr/>
    </dgm:pt>
    <dgm:pt modelId="{5C754693-45CB-4D55-B334-BCB48CA39D73}" type="pres">
      <dgm:prSet presAssocID="{BC523248-C1BE-4D70-AEC6-2C36CC441555}" presName="spacer" presStyleCnt="0"/>
      <dgm:spPr/>
    </dgm:pt>
    <dgm:pt modelId="{8DF438E5-9998-4F46-BC65-B9C5125384AB}" type="pres">
      <dgm:prSet presAssocID="{BDA1FD18-F186-4D40-96B2-8C20487E18D8}" presName="parentText" presStyleLbl="node1" presStyleIdx="1" presStyleCnt="5">
        <dgm:presLayoutVars>
          <dgm:chMax val="0"/>
          <dgm:bulletEnabled val="1"/>
        </dgm:presLayoutVars>
      </dgm:prSet>
      <dgm:spPr/>
    </dgm:pt>
    <dgm:pt modelId="{F6276BC9-740C-4222-8E44-FE9E35AD8FD4}" type="pres">
      <dgm:prSet presAssocID="{A8767B33-B3AC-42FA-9EBE-53F52E6A1452}" presName="spacer" presStyleCnt="0"/>
      <dgm:spPr/>
    </dgm:pt>
    <dgm:pt modelId="{4FE118EC-204E-4840-84FE-D7D2B1BF913B}" type="pres">
      <dgm:prSet presAssocID="{B4008D03-D626-4603-900A-709212DF1195}" presName="parentText" presStyleLbl="node1" presStyleIdx="2" presStyleCnt="5">
        <dgm:presLayoutVars>
          <dgm:chMax val="0"/>
          <dgm:bulletEnabled val="1"/>
        </dgm:presLayoutVars>
      </dgm:prSet>
      <dgm:spPr/>
    </dgm:pt>
    <dgm:pt modelId="{370CF4F3-34BF-4677-9130-E7DFD3AC72D4}" type="pres">
      <dgm:prSet presAssocID="{38CB8689-E8DA-42A2-8756-7970ABD7EE98}" presName="spacer" presStyleCnt="0"/>
      <dgm:spPr/>
    </dgm:pt>
    <dgm:pt modelId="{CFD6DDB8-A669-4CA2-A6EA-4C24F8419EB4}" type="pres">
      <dgm:prSet presAssocID="{9F121EC5-10FE-4A93-8BD5-D21956BF0269}" presName="parentText" presStyleLbl="node1" presStyleIdx="3" presStyleCnt="5">
        <dgm:presLayoutVars>
          <dgm:chMax val="0"/>
          <dgm:bulletEnabled val="1"/>
        </dgm:presLayoutVars>
      </dgm:prSet>
      <dgm:spPr/>
    </dgm:pt>
    <dgm:pt modelId="{3A0A9814-BCAB-4BE3-AEB8-A9016B5A83C8}" type="pres">
      <dgm:prSet presAssocID="{D0858789-76AC-4508-8F80-77B31495EC67}" presName="spacer" presStyleCnt="0"/>
      <dgm:spPr/>
    </dgm:pt>
    <dgm:pt modelId="{77F467B3-2E02-4ED1-9BCE-15467678BB2E}" type="pres">
      <dgm:prSet presAssocID="{6CA49B87-07B7-4E56-ADDC-C88D3C47E4D3}" presName="parentText" presStyleLbl="node1" presStyleIdx="4" presStyleCnt="5">
        <dgm:presLayoutVars>
          <dgm:chMax val="0"/>
          <dgm:bulletEnabled val="1"/>
        </dgm:presLayoutVars>
      </dgm:prSet>
      <dgm:spPr/>
    </dgm:pt>
  </dgm:ptLst>
  <dgm:cxnLst>
    <dgm:cxn modelId="{76F6D018-03FF-4FFD-8FAC-B0131B2EF54F}" type="presOf" srcId="{BDA1FD18-F186-4D40-96B2-8C20487E18D8}" destId="{8DF438E5-9998-4F46-BC65-B9C5125384AB}" srcOrd="0" destOrd="0" presId="urn:microsoft.com/office/officeart/2005/8/layout/vList2"/>
    <dgm:cxn modelId="{CFE0E41D-AB2F-42DE-B96C-60DBBD35552B}" type="presOf" srcId="{9F121EC5-10FE-4A93-8BD5-D21956BF0269}" destId="{CFD6DDB8-A669-4CA2-A6EA-4C24F8419EB4}" srcOrd="0" destOrd="0" presId="urn:microsoft.com/office/officeart/2005/8/layout/vList2"/>
    <dgm:cxn modelId="{F8AF8D5C-9EFD-494C-AE55-DCBC8410AEA5}" type="presOf" srcId="{4D7A4105-DBB5-4EC8-98C8-A3DD774C7FB3}" destId="{1463940B-DB9D-49DD-98B4-82CA56FD3C6B}" srcOrd="0" destOrd="0" presId="urn:microsoft.com/office/officeart/2005/8/layout/vList2"/>
    <dgm:cxn modelId="{8A9DF771-7673-4A4F-9537-F67E6A44B93C}" type="presOf" srcId="{B4008D03-D626-4603-900A-709212DF1195}" destId="{4FE118EC-204E-4840-84FE-D7D2B1BF913B}" srcOrd="0" destOrd="0" presId="urn:microsoft.com/office/officeart/2005/8/layout/vList2"/>
    <dgm:cxn modelId="{9D119A85-DE01-4938-8D9A-6C741B5E8D5D}" srcId="{0637A3CC-9F61-49E8-A303-25CD19499346}" destId="{6CA49B87-07B7-4E56-ADDC-C88D3C47E4D3}" srcOrd="4" destOrd="0" parTransId="{C09EE810-BA4B-4E2E-A29C-ADFC44306881}" sibTransId="{3018EE6E-4FE1-48EF-A130-84776037D260}"/>
    <dgm:cxn modelId="{308C30A9-C7FA-4E9E-B998-BC0AF5F4D090}" srcId="{0637A3CC-9F61-49E8-A303-25CD19499346}" destId="{4D7A4105-DBB5-4EC8-98C8-A3DD774C7FB3}" srcOrd="0" destOrd="0" parTransId="{FC92196C-2E01-4554-B2A8-ED940F2C5B95}" sibTransId="{BC523248-C1BE-4D70-AEC6-2C36CC441555}"/>
    <dgm:cxn modelId="{FD84E2AE-FF3D-4225-BDB5-62CB0A0A9C2B}" type="presOf" srcId="{0637A3CC-9F61-49E8-A303-25CD19499346}" destId="{9B4C36AB-A721-4F07-AE75-9E614179282F}" srcOrd="0" destOrd="0" presId="urn:microsoft.com/office/officeart/2005/8/layout/vList2"/>
    <dgm:cxn modelId="{34975CBA-DA56-4B42-B730-E8E49C839D55}" type="presOf" srcId="{6CA49B87-07B7-4E56-ADDC-C88D3C47E4D3}" destId="{77F467B3-2E02-4ED1-9BCE-15467678BB2E}" srcOrd="0" destOrd="0" presId="urn:microsoft.com/office/officeart/2005/8/layout/vList2"/>
    <dgm:cxn modelId="{C0FFA5C9-C72C-4439-9C18-E735B5362CE3}" srcId="{0637A3CC-9F61-49E8-A303-25CD19499346}" destId="{B4008D03-D626-4603-900A-709212DF1195}" srcOrd="2" destOrd="0" parTransId="{4D79C5A0-83D0-4AD5-B021-D3D4896A8DBE}" sibTransId="{38CB8689-E8DA-42A2-8756-7970ABD7EE98}"/>
    <dgm:cxn modelId="{5559D9D0-56FB-4863-8FAD-CE1ABDC6D82E}" srcId="{0637A3CC-9F61-49E8-A303-25CD19499346}" destId="{9F121EC5-10FE-4A93-8BD5-D21956BF0269}" srcOrd="3" destOrd="0" parTransId="{2625D82B-866C-4016-B35D-6C468267F394}" sibTransId="{D0858789-76AC-4508-8F80-77B31495EC67}"/>
    <dgm:cxn modelId="{5D67FCFE-78E3-4ADD-AFAF-A459C0119220}" srcId="{0637A3CC-9F61-49E8-A303-25CD19499346}" destId="{BDA1FD18-F186-4D40-96B2-8C20487E18D8}" srcOrd="1" destOrd="0" parTransId="{4DAA0F61-BB52-4F7D-A3AE-662C45B909BE}" sibTransId="{A8767B33-B3AC-42FA-9EBE-53F52E6A1452}"/>
    <dgm:cxn modelId="{CC6F4710-237A-47AC-8112-6A335B5B0529}" type="presParOf" srcId="{9B4C36AB-A721-4F07-AE75-9E614179282F}" destId="{1463940B-DB9D-49DD-98B4-82CA56FD3C6B}" srcOrd="0" destOrd="0" presId="urn:microsoft.com/office/officeart/2005/8/layout/vList2"/>
    <dgm:cxn modelId="{577CAE9C-D297-4F7C-B6C8-65981508BED4}" type="presParOf" srcId="{9B4C36AB-A721-4F07-AE75-9E614179282F}" destId="{5C754693-45CB-4D55-B334-BCB48CA39D73}" srcOrd="1" destOrd="0" presId="urn:microsoft.com/office/officeart/2005/8/layout/vList2"/>
    <dgm:cxn modelId="{077D5370-7FA0-4732-849C-69FCB5D18B71}" type="presParOf" srcId="{9B4C36AB-A721-4F07-AE75-9E614179282F}" destId="{8DF438E5-9998-4F46-BC65-B9C5125384AB}" srcOrd="2" destOrd="0" presId="urn:microsoft.com/office/officeart/2005/8/layout/vList2"/>
    <dgm:cxn modelId="{4ACBD6DF-62FA-4EF5-9ADC-C7E27741118E}" type="presParOf" srcId="{9B4C36AB-A721-4F07-AE75-9E614179282F}" destId="{F6276BC9-740C-4222-8E44-FE9E35AD8FD4}" srcOrd="3" destOrd="0" presId="urn:microsoft.com/office/officeart/2005/8/layout/vList2"/>
    <dgm:cxn modelId="{6D11B574-F6FB-45DB-9F1C-6E70C5339AAB}" type="presParOf" srcId="{9B4C36AB-A721-4F07-AE75-9E614179282F}" destId="{4FE118EC-204E-4840-84FE-D7D2B1BF913B}" srcOrd="4" destOrd="0" presId="urn:microsoft.com/office/officeart/2005/8/layout/vList2"/>
    <dgm:cxn modelId="{7F03A3AC-41A3-4C09-9301-E47E4419788D}" type="presParOf" srcId="{9B4C36AB-A721-4F07-AE75-9E614179282F}" destId="{370CF4F3-34BF-4677-9130-E7DFD3AC72D4}" srcOrd="5" destOrd="0" presId="urn:microsoft.com/office/officeart/2005/8/layout/vList2"/>
    <dgm:cxn modelId="{7E82C50D-4629-446A-8C0E-D84760887FD5}" type="presParOf" srcId="{9B4C36AB-A721-4F07-AE75-9E614179282F}" destId="{CFD6DDB8-A669-4CA2-A6EA-4C24F8419EB4}" srcOrd="6" destOrd="0" presId="urn:microsoft.com/office/officeart/2005/8/layout/vList2"/>
    <dgm:cxn modelId="{BD18A81B-D615-484D-933C-7F757FF5194C}" type="presParOf" srcId="{9B4C36AB-A721-4F07-AE75-9E614179282F}" destId="{3A0A9814-BCAB-4BE3-AEB8-A9016B5A83C8}" srcOrd="7" destOrd="0" presId="urn:microsoft.com/office/officeart/2005/8/layout/vList2"/>
    <dgm:cxn modelId="{98A27E88-66FF-49DB-AA1D-114233486E4C}" type="presParOf" srcId="{9B4C36AB-A721-4F07-AE75-9E614179282F}" destId="{77F467B3-2E02-4ED1-9BCE-15467678BB2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3EA4FF-E0F6-4ED3-938D-C6879066FE0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C923D97-D12C-4BF6-92C2-6EC4B1E8A379}">
      <dgm:prSet/>
      <dgm:spPr/>
      <dgm:t>
        <a:bodyPr/>
        <a:lstStyle/>
        <a:p>
          <a:r>
            <a:rPr lang="el-GR"/>
            <a:t>Η ενήλικη φυλλοξήρα είναι μικρό έντομο μήκους 8 εκατοστών, με χρώμα κίτρινο ή κιτρινωπό ή λαδί ή πράσινο, ανοιχτό καστανό, καφέ ή πορτοκαλί.  </a:t>
          </a:r>
          <a:endParaRPr lang="en-US"/>
        </a:p>
      </dgm:t>
    </dgm:pt>
    <dgm:pt modelId="{CAB25A5B-A170-4694-9CC7-F88A28642376}" type="parTrans" cxnId="{AE203B09-0768-4E36-BE7A-1B3BC69F1536}">
      <dgm:prSet/>
      <dgm:spPr/>
      <dgm:t>
        <a:bodyPr/>
        <a:lstStyle/>
        <a:p>
          <a:endParaRPr lang="en-US"/>
        </a:p>
      </dgm:t>
    </dgm:pt>
    <dgm:pt modelId="{514C7516-0521-4E34-AFEB-DEF983A38D94}" type="sibTrans" cxnId="{AE203B09-0768-4E36-BE7A-1B3BC69F1536}">
      <dgm:prSet/>
      <dgm:spPr/>
      <dgm:t>
        <a:bodyPr/>
        <a:lstStyle/>
        <a:p>
          <a:endParaRPr lang="en-US"/>
        </a:p>
      </dgm:t>
    </dgm:pt>
    <dgm:pt modelId="{04F120B2-12D9-41E9-B327-0CB4806FB14B}">
      <dgm:prSet/>
      <dgm:spPr/>
      <dgm:t>
        <a:bodyPr/>
        <a:lstStyle/>
        <a:p>
          <a:r>
            <a:rPr lang="el-GR"/>
            <a:t>Η πλειονότητα των εντόμων της φυλλοξήρας είναι άπτερα θηλυκά, που εναποθέτουν αυγά από παρθενογένεση. Το έντομο έχει προβοσκίδα, και εναποθέτει μετακινώντας το υπογάστριο, 30-40 κίτρινα αυγά σε μικρές ομάδες.</a:t>
          </a:r>
          <a:endParaRPr lang="en-US"/>
        </a:p>
      </dgm:t>
    </dgm:pt>
    <dgm:pt modelId="{D13B266F-B04A-4908-8F8D-1AC101E1A136}" type="parTrans" cxnId="{309FC2F7-72ED-425C-A6E8-ABAF08820977}">
      <dgm:prSet/>
      <dgm:spPr/>
      <dgm:t>
        <a:bodyPr/>
        <a:lstStyle/>
        <a:p>
          <a:endParaRPr lang="en-US"/>
        </a:p>
      </dgm:t>
    </dgm:pt>
    <dgm:pt modelId="{AB19A094-B6F7-428F-9149-9802E730E41A}" type="sibTrans" cxnId="{309FC2F7-72ED-425C-A6E8-ABAF08820977}">
      <dgm:prSet/>
      <dgm:spPr/>
      <dgm:t>
        <a:bodyPr/>
        <a:lstStyle/>
        <a:p>
          <a:endParaRPr lang="en-US"/>
        </a:p>
      </dgm:t>
    </dgm:pt>
    <dgm:pt modelId="{90972EF9-D723-4222-881D-4A715444BAD2}">
      <dgm:prSet/>
      <dgm:spPr/>
      <dgm:t>
        <a:bodyPr/>
        <a:lstStyle/>
        <a:p>
          <a:r>
            <a:rPr lang="el-GR"/>
            <a:t>Μετά την παρέλευση 6,8 ή 12 ημερών εκκολάπτονται οι κάμπιες.</a:t>
          </a:r>
          <a:br>
            <a:rPr lang="el-GR"/>
          </a:br>
          <a:r>
            <a:rPr lang="el-GR"/>
            <a:t>Οι κάμπιες κινούνται ζωηρά για λίγες μέρες και ύστερα, έχοντας διαλέξει  κατάλληλο μέρος στις νεαρές ρίζες, εισάγουν την προβοσκίδα τους και εγκαθίστανται</a:t>
          </a:r>
          <a:endParaRPr lang="en-US"/>
        </a:p>
      </dgm:t>
    </dgm:pt>
    <dgm:pt modelId="{589A2EC1-6139-43A5-A466-87820BDDB328}" type="parTrans" cxnId="{9951C832-D67F-41FF-96C0-5E954CE29BE1}">
      <dgm:prSet/>
      <dgm:spPr/>
      <dgm:t>
        <a:bodyPr/>
        <a:lstStyle/>
        <a:p>
          <a:endParaRPr lang="en-US"/>
        </a:p>
      </dgm:t>
    </dgm:pt>
    <dgm:pt modelId="{7A6B26CA-44FE-4FA8-94A5-D354183DA35B}" type="sibTrans" cxnId="{9951C832-D67F-41FF-96C0-5E954CE29BE1}">
      <dgm:prSet/>
      <dgm:spPr/>
      <dgm:t>
        <a:bodyPr/>
        <a:lstStyle/>
        <a:p>
          <a:endParaRPr lang="en-US"/>
        </a:p>
      </dgm:t>
    </dgm:pt>
    <dgm:pt modelId="{BE74BBF5-D308-4E23-A585-B2057FC2859D}" type="pres">
      <dgm:prSet presAssocID="{143EA4FF-E0F6-4ED3-938D-C6879066FE03}" presName="linear" presStyleCnt="0">
        <dgm:presLayoutVars>
          <dgm:animLvl val="lvl"/>
          <dgm:resizeHandles val="exact"/>
        </dgm:presLayoutVars>
      </dgm:prSet>
      <dgm:spPr/>
    </dgm:pt>
    <dgm:pt modelId="{B883DAED-A1E0-487D-81E9-0EA4978A5939}" type="pres">
      <dgm:prSet presAssocID="{2C923D97-D12C-4BF6-92C2-6EC4B1E8A379}" presName="parentText" presStyleLbl="node1" presStyleIdx="0" presStyleCnt="3">
        <dgm:presLayoutVars>
          <dgm:chMax val="0"/>
          <dgm:bulletEnabled val="1"/>
        </dgm:presLayoutVars>
      </dgm:prSet>
      <dgm:spPr/>
    </dgm:pt>
    <dgm:pt modelId="{B3144319-9266-4FFE-966E-1FA7969D0C9E}" type="pres">
      <dgm:prSet presAssocID="{514C7516-0521-4E34-AFEB-DEF983A38D94}" presName="spacer" presStyleCnt="0"/>
      <dgm:spPr/>
    </dgm:pt>
    <dgm:pt modelId="{8BE6A268-3B96-4212-A4A3-3BC459CD05AC}" type="pres">
      <dgm:prSet presAssocID="{04F120B2-12D9-41E9-B327-0CB4806FB14B}" presName="parentText" presStyleLbl="node1" presStyleIdx="1" presStyleCnt="3">
        <dgm:presLayoutVars>
          <dgm:chMax val="0"/>
          <dgm:bulletEnabled val="1"/>
        </dgm:presLayoutVars>
      </dgm:prSet>
      <dgm:spPr/>
    </dgm:pt>
    <dgm:pt modelId="{A7FAC30D-498D-42A7-A2F6-5DB04C09E01C}" type="pres">
      <dgm:prSet presAssocID="{AB19A094-B6F7-428F-9149-9802E730E41A}" presName="spacer" presStyleCnt="0"/>
      <dgm:spPr/>
    </dgm:pt>
    <dgm:pt modelId="{C03A9EC8-7882-49BF-BBC0-BB3BF98DD799}" type="pres">
      <dgm:prSet presAssocID="{90972EF9-D723-4222-881D-4A715444BAD2}" presName="parentText" presStyleLbl="node1" presStyleIdx="2" presStyleCnt="3">
        <dgm:presLayoutVars>
          <dgm:chMax val="0"/>
          <dgm:bulletEnabled val="1"/>
        </dgm:presLayoutVars>
      </dgm:prSet>
      <dgm:spPr/>
    </dgm:pt>
  </dgm:ptLst>
  <dgm:cxnLst>
    <dgm:cxn modelId="{AE203B09-0768-4E36-BE7A-1B3BC69F1536}" srcId="{143EA4FF-E0F6-4ED3-938D-C6879066FE03}" destId="{2C923D97-D12C-4BF6-92C2-6EC4B1E8A379}" srcOrd="0" destOrd="0" parTransId="{CAB25A5B-A170-4694-9CC7-F88A28642376}" sibTransId="{514C7516-0521-4E34-AFEB-DEF983A38D94}"/>
    <dgm:cxn modelId="{9951C832-D67F-41FF-96C0-5E954CE29BE1}" srcId="{143EA4FF-E0F6-4ED3-938D-C6879066FE03}" destId="{90972EF9-D723-4222-881D-4A715444BAD2}" srcOrd="2" destOrd="0" parTransId="{589A2EC1-6139-43A5-A466-87820BDDB328}" sibTransId="{7A6B26CA-44FE-4FA8-94A5-D354183DA35B}"/>
    <dgm:cxn modelId="{FD1E72A4-C1AB-43FB-8938-6E719D6F28E9}" type="presOf" srcId="{04F120B2-12D9-41E9-B327-0CB4806FB14B}" destId="{8BE6A268-3B96-4212-A4A3-3BC459CD05AC}" srcOrd="0" destOrd="0" presId="urn:microsoft.com/office/officeart/2005/8/layout/vList2"/>
    <dgm:cxn modelId="{E0AD2BE0-AB8D-41A0-B936-A7924F208239}" type="presOf" srcId="{2C923D97-D12C-4BF6-92C2-6EC4B1E8A379}" destId="{B883DAED-A1E0-487D-81E9-0EA4978A5939}" srcOrd="0" destOrd="0" presId="urn:microsoft.com/office/officeart/2005/8/layout/vList2"/>
    <dgm:cxn modelId="{05F198F1-2AEA-43AE-8C1C-783D774F3D0E}" type="presOf" srcId="{143EA4FF-E0F6-4ED3-938D-C6879066FE03}" destId="{BE74BBF5-D308-4E23-A585-B2057FC2859D}" srcOrd="0" destOrd="0" presId="urn:microsoft.com/office/officeart/2005/8/layout/vList2"/>
    <dgm:cxn modelId="{309FC2F7-72ED-425C-A6E8-ABAF08820977}" srcId="{143EA4FF-E0F6-4ED3-938D-C6879066FE03}" destId="{04F120B2-12D9-41E9-B327-0CB4806FB14B}" srcOrd="1" destOrd="0" parTransId="{D13B266F-B04A-4908-8F8D-1AC101E1A136}" sibTransId="{AB19A094-B6F7-428F-9149-9802E730E41A}"/>
    <dgm:cxn modelId="{B4C599F8-D2A3-466F-B9A2-4C65DD946D12}" type="presOf" srcId="{90972EF9-D723-4222-881D-4A715444BAD2}" destId="{C03A9EC8-7882-49BF-BBC0-BB3BF98DD799}" srcOrd="0" destOrd="0" presId="urn:microsoft.com/office/officeart/2005/8/layout/vList2"/>
    <dgm:cxn modelId="{F404CC1C-6870-472C-B5DB-878DACB9EA7C}" type="presParOf" srcId="{BE74BBF5-D308-4E23-A585-B2057FC2859D}" destId="{B883DAED-A1E0-487D-81E9-0EA4978A5939}" srcOrd="0" destOrd="0" presId="urn:microsoft.com/office/officeart/2005/8/layout/vList2"/>
    <dgm:cxn modelId="{7FB20848-4CB7-4A12-B1AF-0626D7AECA9F}" type="presParOf" srcId="{BE74BBF5-D308-4E23-A585-B2057FC2859D}" destId="{B3144319-9266-4FFE-966E-1FA7969D0C9E}" srcOrd="1" destOrd="0" presId="urn:microsoft.com/office/officeart/2005/8/layout/vList2"/>
    <dgm:cxn modelId="{0480061B-0577-4D22-97CE-306FAA842C7F}" type="presParOf" srcId="{BE74BBF5-D308-4E23-A585-B2057FC2859D}" destId="{8BE6A268-3B96-4212-A4A3-3BC459CD05AC}" srcOrd="2" destOrd="0" presId="urn:microsoft.com/office/officeart/2005/8/layout/vList2"/>
    <dgm:cxn modelId="{33BA0627-B31A-4141-9812-D7BB789B77AD}" type="presParOf" srcId="{BE74BBF5-D308-4E23-A585-B2057FC2859D}" destId="{A7FAC30D-498D-42A7-A2F6-5DB04C09E01C}" srcOrd="3" destOrd="0" presId="urn:microsoft.com/office/officeart/2005/8/layout/vList2"/>
    <dgm:cxn modelId="{5CB011CD-62E1-4FFE-B797-369324ADB5E0}" type="presParOf" srcId="{BE74BBF5-D308-4E23-A585-B2057FC2859D}" destId="{C03A9EC8-7882-49BF-BBC0-BB3BF98DD7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91F2E8-B548-4483-BD55-0433526FF6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A443CFE-D157-46E6-8D3A-DCFCF67A2605}">
      <dgm:prSet/>
      <dgm:spPr/>
      <dgm:t>
        <a:bodyPr/>
        <a:lstStyle/>
        <a:p>
          <a:r>
            <a:rPr lang="el-GR" b="1"/>
            <a:t>Οι προνύμφες της 3</a:t>
          </a:r>
          <a:r>
            <a:rPr lang="el-GR" b="1" baseline="30000"/>
            <a:t>ης</a:t>
          </a:r>
          <a:r>
            <a:rPr lang="el-GR" b="1"/>
            <a:t> γενεάς (Ιούλιο-Αύγουστο ή μέχρι Οκτώβριο στη  Μακεδονία) προσβάλλουν τα σταφύλια που ωριμάζουν</a:t>
          </a:r>
          <a:endParaRPr lang="en-US"/>
        </a:p>
      </dgm:t>
    </dgm:pt>
    <dgm:pt modelId="{64919A89-1005-401B-906C-3D62597B3CA8}" type="parTrans" cxnId="{198D5149-CD50-4B7A-A3EE-254B66E790F8}">
      <dgm:prSet/>
      <dgm:spPr/>
      <dgm:t>
        <a:bodyPr/>
        <a:lstStyle/>
        <a:p>
          <a:endParaRPr lang="en-US"/>
        </a:p>
      </dgm:t>
    </dgm:pt>
    <dgm:pt modelId="{EA320413-D02C-4BB2-9D10-ACAFBCC35B95}" type="sibTrans" cxnId="{198D5149-CD50-4B7A-A3EE-254B66E790F8}">
      <dgm:prSet/>
      <dgm:spPr/>
      <dgm:t>
        <a:bodyPr/>
        <a:lstStyle/>
        <a:p>
          <a:endParaRPr lang="en-US"/>
        </a:p>
      </dgm:t>
    </dgm:pt>
    <dgm:pt modelId="{C22CE896-B783-4C32-B898-3B011DB52F42}">
      <dgm:prSet/>
      <dgm:spPr/>
      <dgm:t>
        <a:bodyPr/>
        <a:lstStyle/>
        <a:p>
          <a:r>
            <a:rPr lang="el-GR" b="1"/>
            <a:t>Σε ορισμένες περιοχές (π.χ. Αττική, Κρήτη, Πελοπόννησο), παρατηρείται και 4</a:t>
          </a:r>
          <a:r>
            <a:rPr lang="el-GR" b="1" baseline="30000"/>
            <a:t>η</a:t>
          </a:r>
          <a:r>
            <a:rPr lang="el-GR" b="1"/>
            <a:t> γενεά</a:t>
          </a:r>
          <a:endParaRPr lang="en-US"/>
        </a:p>
      </dgm:t>
    </dgm:pt>
    <dgm:pt modelId="{150D9C9D-2FC4-4488-8B86-E0C40E6ABB60}" type="parTrans" cxnId="{C157E5BE-84EC-48F6-8853-5963E7829D29}">
      <dgm:prSet/>
      <dgm:spPr/>
      <dgm:t>
        <a:bodyPr/>
        <a:lstStyle/>
        <a:p>
          <a:endParaRPr lang="en-US"/>
        </a:p>
      </dgm:t>
    </dgm:pt>
    <dgm:pt modelId="{46C886C2-0C56-49BE-B161-6345631C1A25}" type="sibTrans" cxnId="{C157E5BE-84EC-48F6-8853-5963E7829D29}">
      <dgm:prSet/>
      <dgm:spPr/>
      <dgm:t>
        <a:bodyPr/>
        <a:lstStyle/>
        <a:p>
          <a:endParaRPr lang="en-US"/>
        </a:p>
      </dgm:t>
    </dgm:pt>
    <dgm:pt modelId="{6300F362-C290-4522-B722-09E371AF68C9}">
      <dgm:prSet/>
      <dgm:spPr/>
      <dgm:t>
        <a:bodyPr/>
        <a:lstStyle/>
        <a:p>
          <a:r>
            <a:rPr lang="el-GR" b="1"/>
            <a:t>Οι προνύμφες της τελευταίας γενεάς διαχειμάζουν κάτω από ξερούς φλοιούς των πρέμνων, στο έδαφος ή άλλα φυσικά καταφύγια </a:t>
          </a:r>
          <a:endParaRPr lang="en-US"/>
        </a:p>
      </dgm:t>
    </dgm:pt>
    <dgm:pt modelId="{C81BCC55-6686-4C67-9654-073950F8B64D}" type="parTrans" cxnId="{3CE90216-482A-4C33-98DE-84615CE1D5CB}">
      <dgm:prSet/>
      <dgm:spPr/>
      <dgm:t>
        <a:bodyPr/>
        <a:lstStyle/>
        <a:p>
          <a:endParaRPr lang="en-US"/>
        </a:p>
      </dgm:t>
    </dgm:pt>
    <dgm:pt modelId="{E3C30E3F-5D3E-477E-9527-CC6DB254C5CC}" type="sibTrans" cxnId="{3CE90216-482A-4C33-98DE-84615CE1D5CB}">
      <dgm:prSet/>
      <dgm:spPr/>
      <dgm:t>
        <a:bodyPr/>
        <a:lstStyle/>
        <a:p>
          <a:endParaRPr lang="en-US"/>
        </a:p>
      </dgm:t>
    </dgm:pt>
    <dgm:pt modelId="{4F4118DF-ED5F-4515-8303-A7E5D17352CE}" type="pres">
      <dgm:prSet presAssocID="{8991F2E8-B548-4483-BD55-0433526FF67D}" presName="linear" presStyleCnt="0">
        <dgm:presLayoutVars>
          <dgm:animLvl val="lvl"/>
          <dgm:resizeHandles val="exact"/>
        </dgm:presLayoutVars>
      </dgm:prSet>
      <dgm:spPr/>
    </dgm:pt>
    <dgm:pt modelId="{8570149B-5A20-41F5-8580-2A046D8DFF7A}" type="pres">
      <dgm:prSet presAssocID="{FA443CFE-D157-46E6-8D3A-DCFCF67A2605}" presName="parentText" presStyleLbl="node1" presStyleIdx="0" presStyleCnt="3">
        <dgm:presLayoutVars>
          <dgm:chMax val="0"/>
          <dgm:bulletEnabled val="1"/>
        </dgm:presLayoutVars>
      </dgm:prSet>
      <dgm:spPr/>
    </dgm:pt>
    <dgm:pt modelId="{22B66992-BBDD-4D1D-8681-67BC8F7F4E68}" type="pres">
      <dgm:prSet presAssocID="{EA320413-D02C-4BB2-9D10-ACAFBCC35B95}" presName="spacer" presStyleCnt="0"/>
      <dgm:spPr/>
    </dgm:pt>
    <dgm:pt modelId="{2C3C0F58-B1B9-406A-8F57-40A78E6BB256}" type="pres">
      <dgm:prSet presAssocID="{C22CE896-B783-4C32-B898-3B011DB52F42}" presName="parentText" presStyleLbl="node1" presStyleIdx="1" presStyleCnt="3">
        <dgm:presLayoutVars>
          <dgm:chMax val="0"/>
          <dgm:bulletEnabled val="1"/>
        </dgm:presLayoutVars>
      </dgm:prSet>
      <dgm:spPr/>
    </dgm:pt>
    <dgm:pt modelId="{586AE346-656C-4BA4-B9AC-7DA257B40DF0}" type="pres">
      <dgm:prSet presAssocID="{46C886C2-0C56-49BE-B161-6345631C1A25}" presName="spacer" presStyleCnt="0"/>
      <dgm:spPr/>
    </dgm:pt>
    <dgm:pt modelId="{3DF0914D-4074-4947-B516-071005526FB0}" type="pres">
      <dgm:prSet presAssocID="{6300F362-C290-4522-B722-09E371AF68C9}" presName="parentText" presStyleLbl="node1" presStyleIdx="2" presStyleCnt="3">
        <dgm:presLayoutVars>
          <dgm:chMax val="0"/>
          <dgm:bulletEnabled val="1"/>
        </dgm:presLayoutVars>
      </dgm:prSet>
      <dgm:spPr/>
    </dgm:pt>
  </dgm:ptLst>
  <dgm:cxnLst>
    <dgm:cxn modelId="{3CE90216-482A-4C33-98DE-84615CE1D5CB}" srcId="{8991F2E8-B548-4483-BD55-0433526FF67D}" destId="{6300F362-C290-4522-B722-09E371AF68C9}" srcOrd="2" destOrd="0" parTransId="{C81BCC55-6686-4C67-9654-073950F8B64D}" sibTransId="{E3C30E3F-5D3E-477E-9527-CC6DB254C5CC}"/>
    <dgm:cxn modelId="{98014A25-F07F-4A1D-A7E2-381DF5B52BF7}" type="presOf" srcId="{6300F362-C290-4522-B722-09E371AF68C9}" destId="{3DF0914D-4074-4947-B516-071005526FB0}" srcOrd="0" destOrd="0" presId="urn:microsoft.com/office/officeart/2005/8/layout/vList2"/>
    <dgm:cxn modelId="{198D5149-CD50-4B7A-A3EE-254B66E790F8}" srcId="{8991F2E8-B548-4483-BD55-0433526FF67D}" destId="{FA443CFE-D157-46E6-8D3A-DCFCF67A2605}" srcOrd="0" destOrd="0" parTransId="{64919A89-1005-401B-906C-3D62597B3CA8}" sibTransId="{EA320413-D02C-4BB2-9D10-ACAFBCC35B95}"/>
    <dgm:cxn modelId="{5E0CE2A1-BC14-42DC-8111-D10C88F37832}" type="presOf" srcId="{FA443CFE-D157-46E6-8D3A-DCFCF67A2605}" destId="{8570149B-5A20-41F5-8580-2A046D8DFF7A}" srcOrd="0" destOrd="0" presId="urn:microsoft.com/office/officeart/2005/8/layout/vList2"/>
    <dgm:cxn modelId="{C157E5BE-84EC-48F6-8853-5963E7829D29}" srcId="{8991F2E8-B548-4483-BD55-0433526FF67D}" destId="{C22CE896-B783-4C32-B898-3B011DB52F42}" srcOrd="1" destOrd="0" parTransId="{150D9C9D-2FC4-4488-8B86-E0C40E6ABB60}" sibTransId="{46C886C2-0C56-49BE-B161-6345631C1A25}"/>
    <dgm:cxn modelId="{2DB51AD0-23F0-4434-A84B-5F557A46AC96}" type="presOf" srcId="{8991F2E8-B548-4483-BD55-0433526FF67D}" destId="{4F4118DF-ED5F-4515-8303-A7E5D17352CE}" srcOrd="0" destOrd="0" presId="urn:microsoft.com/office/officeart/2005/8/layout/vList2"/>
    <dgm:cxn modelId="{4ABE4FDF-B81B-4621-8EE9-7E379A2A50D5}" type="presOf" srcId="{C22CE896-B783-4C32-B898-3B011DB52F42}" destId="{2C3C0F58-B1B9-406A-8F57-40A78E6BB256}" srcOrd="0" destOrd="0" presId="urn:microsoft.com/office/officeart/2005/8/layout/vList2"/>
    <dgm:cxn modelId="{23EBF153-9048-44A9-A106-D407CA8901AB}" type="presParOf" srcId="{4F4118DF-ED5F-4515-8303-A7E5D17352CE}" destId="{8570149B-5A20-41F5-8580-2A046D8DFF7A}" srcOrd="0" destOrd="0" presId="urn:microsoft.com/office/officeart/2005/8/layout/vList2"/>
    <dgm:cxn modelId="{27E9F52F-C8FB-43F7-A227-B3EE74045100}" type="presParOf" srcId="{4F4118DF-ED5F-4515-8303-A7E5D17352CE}" destId="{22B66992-BBDD-4D1D-8681-67BC8F7F4E68}" srcOrd="1" destOrd="0" presId="urn:microsoft.com/office/officeart/2005/8/layout/vList2"/>
    <dgm:cxn modelId="{45D465DF-83D6-4898-B60C-14649988FD0C}" type="presParOf" srcId="{4F4118DF-ED5F-4515-8303-A7E5D17352CE}" destId="{2C3C0F58-B1B9-406A-8F57-40A78E6BB256}" srcOrd="2" destOrd="0" presId="urn:microsoft.com/office/officeart/2005/8/layout/vList2"/>
    <dgm:cxn modelId="{5C29D9C9-748F-4893-B2C3-F7D8CA305C3C}" type="presParOf" srcId="{4F4118DF-ED5F-4515-8303-A7E5D17352CE}" destId="{586AE346-656C-4BA4-B9AC-7DA257B40DF0}" srcOrd="3" destOrd="0" presId="urn:microsoft.com/office/officeart/2005/8/layout/vList2"/>
    <dgm:cxn modelId="{A9D870AE-6F12-488D-85F9-BFD10CBD180D}" type="presParOf" srcId="{4F4118DF-ED5F-4515-8303-A7E5D17352CE}" destId="{3DF0914D-4074-4947-B516-071005526F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37A3CC-9F61-49E8-A303-25CD1949934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D7A4105-DBB5-4EC8-98C8-A3DD774C7FB3}">
      <dgm:prSet/>
      <dgm:spPr/>
      <dgm:t>
        <a:bodyPr/>
        <a:lstStyle/>
        <a:p>
          <a:r>
            <a:rPr lang="el-GR" b="1"/>
            <a:t>Ασθένειες που προκαλούνται από βακτήρια:</a:t>
          </a:r>
          <a:endParaRPr lang="en-US"/>
        </a:p>
      </dgm:t>
    </dgm:pt>
    <dgm:pt modelId="{FC92196C-2E01-4554-B2A8-ED940F2C5B95}" type="parTrans" cxnId="{308C30A9-C7FA-4E9E-B998-BC0AF5F4D090}">
      <dgm:prSet/>
      <dgm:spPr/>
      <dgm:t>
        <a:bodyPr/>
        <a:lstStyle/>
        <a:p>
          <a:endParaRPr lang="en-US"/>
        </a:p>
      </dgm:t>
    </dgm:pt>
    <dgm:pt modelId="{BC523248-C1BE-4D70-AEC6-2C36CC441555}" type="sibTrans" cxnId="{308C30A9-C7FA-4E9E-B998-BC0AF5F4D090}">
      <dgm:prSet/>
      <dgm:spPr/>
      <dgm:t>
        <a:bodyPr/>
        <a:lstStyle/>
        <a:p>
          <a:endParaRPr lang="en-US"/>
        </a:p>
      </dgm:t>
    </dgm:pt>
    <dgm:pt modelId="{BDA1FD18-F186-4D40-96B2-8C20487E18D8}">
      <dgm:prSet/>
      <dgm:spPr/>
      <dgm:t>
        <a:bodyPr/>
        <a:lstStyle/>
        <a:p>
          <a:r>
            <a:rPr lang="el-GR" dirty="0"/>
            <a:t>Καρκίνος της αμπέλου</a:t>
          </a:r>
          <a:endParaRPr lang="en-US" dirty="0"/>
        </a:p>
      </dgm:t>
    </dgm:pt>
    <dgm:pt modelId="{4DAA0F61-BB52-4F7D-A3AE-662C45B909BE}" type="parTrans" cxnId="{5D67FCFE-78E3-4ADD-AFAF-A459C0119220}">
      <dgm:prSet/>
      <dgm:spPr/>
      <dgm:t>
        <a:bodyPr/>
        <a:lstStyle/>
        <a:p>
          <a:endParaRPr lang="en-US"/>
        </a:p>
      </dgm:t>
    </dgm:pt>
    <dgm:pt modelId="{A8767B33-B3AC-42FA-9EBE-53F52E6A1452}" type="sibTrans" cxnId="{5D67FCFE-78E3-4ADD-AFAF-A459C0119220}">
      <dgm:prSet/>
      <dgm:spPr/>
      <dgm:t>
        <a:bodyPr/>
        <a:lstStyle/>
        <a:p>
          <a:endParaRPr lang="en-US"/>
        </a:p>
      </dgm:t>
    </dgm:pt>
    <dgm:pt modelId="{B4008D03-D626-4603-900A-709212DF1195}">
      <dgm:prSet/>
      <dgm:spPr/>
      <dgm:t>
        <a:bodyPr/>
        <a:lstStyle/>
        <a:p>
          <a:r>
            <a:rPr lang="el-GR" dirty="0" err="1"/>
            <a:t>Τσιλίκ</a:t>
          </a:r>
          <a:r>
            <a:rPr lang="el-GR" dirty="0"/>
            <a:t> Μαράζι</a:t>
          </a:r>
          <a:endParaRPr lang="en-US" dirty="0"/>
        </a:p>
      </dgm:t>
    </dgm:pt>
    <dgm:pt modelId="{4D79C5A0-83D0-4AD5-B021-D3D4896A8DBE}" type="parTrans" cxnId="{C0FFA5C9-C72C-4439-9C18-E735B5362CE3}">
      <dgm:prSet/>
      <dgm:spPr/>
      <dgm:t>
        <a:bodyPr/>
        <a:lstStyle/>
        <a:p>
          <a:endParaRPr lang="en-US"/>
        </a:p>
      </dgm:t>
    </dgm:pt>
    <dgm:pt modelId="{38CB8689-E8DA-42A2-8756-7970ABD7EE98}" type="sibTrans" cxnId="{C0FFA5C9-C72C-4439-9C18-E735B5362CE3}">
      <dgm:prSet/>
      <dgm:spPr/>
      <dgm:t>
        <a:bodyPr/>
        <a:lstStyle/>
        <a:p>
          <a:endParaRPr lang="en-US"/>
        </a:p>
      </dgm:t>
    </dgm:pt>
    <dgm:pt modelId="{9F121EC5-10FE-4A93-8BD5-D21956BF0269}">
      <dgm:prSet/>
      <dgm:spPr/>
      <dgm:t>
        <a:bodyPr/>
        <a:lstStyle/>
        <a:p>
          <a:r>
            <a:rPr lang="el-GR"/>
            <a:t>Όξινη σήψη</a:t>
          </a:r>
          <a:endParaRPr lang="en-US"/>
        </a:p>
      </dgm:t>
    </dgm:pt>
    <dgm:pt modelId="{2625D82B-866C-4016-B35D-6C468267F394}" type="parTrans" cxnId="{5559D9D0-56FB-4863-8FAD-CE1ABDC6D82E}">
      <dgm:prSet/>
      <dgm:spPr/>
      <dgm:t>
        <a:bodyPr/>
        <a:lstStyle/>
        <a:p>
          <a:endParaRPr lang="en-US"/>
        </a:p>
      </dgm:t>
    </dgm:pt>
    <dgm:pt modelId="{D0858789-76AC-4508-8F80-77B31495EC67}" type="sibTrans" cxnId="{5559D9D0-56FB-4863-8FAD-CE1ABDC6D82E}">
      <dgm:prSet/>
      <dgm:spPr/>
      <dgm:t>
        <a:bodyPr/>
        <a:lstStyle/>
        <a:p>
          <a:endParaRPr lang="en-US"/>
        </a:p>
      </dgm:t>
    </dgm:pt>
    <dgm:pt modelId="{6CA49B87-07B7-4E56-ADDC-C88D3C47E4D3}">
      <dgm:prSet/>
      <dgm:spPr/>
      <dgm:t>
        <a:bodyPr/>
        <a:lstStyle/>
        <a:p>
          <a:r>
            <a:rPr lang="el-GR" dirty="0"/>
            <a:t>Ασθένεια του </a:t>
          </a:r>
          <a:r>
            <a:rPr lang="en-GB" dirty="0"/>
            <a:t>Pierce</a:t>
          </a:r>
          <a:endParaRPr lang="en-US" dirty="0"/>
        </a:p>
      </dgm:t>
    </dgm:pt>
    <dgm:pt modelId="{C09EE810-BA4B-4E2E-A29C-ADFC44306881}" type="parTrans" cxnId="{9D119A85-DE01-4938-8D9A-6C741B5E8D5D}">
      <dgm:prSet/>
      <dgm:spPr/>
      <dgm:t>
        <a:bodyPr/>
        <a:lstStyle/>
        <a:p>
          <a:endParaRPr lang="en-US"/>
        </a:p>
      </dgm:t>
    </dgm:pt>
    <dgm:pt modelId="{3018EE6E-4FE1-48EF-A130-84776037D260}" type="sibTrans" cxnId="{9D119A85-DE01-4938-8D9A-6C741B5E8D5D}">
      <dgm:prSet/>
      <dgm:spPr/>
      <dgm:t>
        <a:bodyPr/>
        <a:lstStyle/>
        <a:p>
          <a:endParaRPr lang="en-US"/>
        </a:p>
      </dgm:t>
    </dgm:pt>
    <dgm:pt modelId="{9B4C36AB-A721-4F07-AE75-9E614179282F}" type="pres">
      <dgm:prSet presAssocID="{0637A3CC-9F61-49E8-A303-25CD19499346}" presName="linear" presStyleCnt="0">
        <dgm:presLayoutVars>
          <dgm:animLvl val="lvl"/>
          <dgm:resizeHandles val="exact"/>
        </dgm:presLayoutVars>
      </dgm:prSet>
      <dgm:spPr/>
    </dgm:pt>
    <dgm:pt modelId="{1463940B-DB9D-49DD-98B4-82CA56FD3C6B}" type="pres">
      <dgm:prSet presAssocID="{4D7A4105-DBB5-4EC8-98C8-A3DD774C7FB3}" presName="parentText" presStyleLbl="node1" presStyleIdx="0" presStyleCnt="5">
        <dgm:presLayoutVars>
          <dgm:chMax val="0"/>
          <dgm:bulletEnabled val="1"/>
        </dgm:presLayoutVars>
      </dgm:prSet>
      <dgm:spPr/>
    </dgm:pt>
    <dgm:pt modelId="{5C754693-45CB-4D55-B334-BCB48CA39D73}" type="pres">
      <dgm:prSet presAssocID="{BC523248-C1BE-4D70-AEC6-2C36CC441555}" presName="spacer" presStyleCnt="0"/>
      <dgm:spPr/>
    </dgm:pt>
    <dgm:pt modelId="{8DF438E5-9998-4F46-BC65-B9C5125384AB}" type="pres">
      <dgm:prSet presAssocID="{BDA1FD18-F186-4D40-96B2-8C20487E18D8}" presName="parentText" presStyleLbl="node1" presStyleIdx="1" presStyleCnt="5">
        <dgm:presLayoutVars>
          <dgm:chMax val="0"/>
          <dgm:bulletEnabled val="1"/>
        </dgm:presLayoutVars>
      </dgm:prSet>
      <dgm:spPr/>
    </dgm:pt>
    <dgm:pt modelId="{F6276BC9-740C-4222-8E44-FE9E35AD8FD4}" type="pres">
      <dgm:prSet presAssocID="{A8767B33-B3AC-42FA-9EBE-53F52E6A1452}" presName="spacer" presStyleCnt="0"/>
      <dgm:spPr/>
    </dgm:pt>
    <dgm:pt modelId="{4FE118EC-204E-4840-84FE-D7D2B1BF913B}" type="pres">
      <dgm:prSet presAssocID="{B4008D03-D626-4603-900A-709212DF1195}" presName="parentText" presStyleLbl="node1" presStyleIdx="2" presStyleCnt="5">
        <dgm:presLayoutVars>
          <dgm:chMax val="0"/>
          <dgm:bulletEnabled val="1"/>
        </dgm:presLayoutVars>
      </dgm:prSet>
      <dgm:spPr/>
    </dgm:pt>
    <dgm:pt modelId="{370CF4F3-34BF-4677-9130-E7DFD3AC72D4}" type="pres">
      <dgm:prSet presAssocID="{38CB8689-E8DA-42A2-8756-7970ABD7EE98}" presName="spacer" presStyleCnt="0"/>
      <dgm:spPr/>
    </dgm:pt>
    <dgm:pt modelId="{CFD6DDB8-A669-4CA2-A6EA-4C24F8419EB4}" type="pres">
      <dgm:prSet presAssocID="{9F121EC5-10FE-4A93-8BD5-D21956BF0269}" presName="parentText" presStyleLbl="node1" presStyleIdx="3" presStyleCnt="5">
        <dgm:presLayoutVars>
          <dgm:chMax val="0"/>
          <dgm:bulletEnabled val="1"/>
        </dgm:presLayoutVars>
      </dgm:prSet>
      <dgm:spPr/>
    </dgm:pt>
    <dgm:pt modelId="{3A0A9814-BCAB-4BE3-AEB8-A9016B5A83C8}" type="pres">
      <dgm:prSet presAssocID="{D0858789-76AC-4508-8F80-77B31495EC67}" presName="spacer" presStyleCnt="0"/>
      <dgm:spPr/>
    </dgm:pt>
    <dgm:pt modelId="{77F467B3-2E02-4ED1-9BCE-15467678BB2E}" type="pres">
      <dgm:prSet presAssocID="{6CA49B87-07B7-4E56-ADDC-C88D3C47E4D3}" presName="parentText" presStyleLbl="node1" presStyleIdx="4" presStyleCnt="5">
        <dgm:presLayoutVars>
          <dgm:chMax val="0"/>
          <dgm:bulletEnabled val="1"/>
        </dgm:presLayoutVars>
      </dgm:prSet>
      <dgm:spPr/>
    </dgm:pt>
  </dgm:ptLst>
  <dgm:cxnLst>
    <dgm:cxn modelId="{76F6D018-03FF-4FFD-8FAC-B0131B2EF54F}" type="presOf" srcId="{BDA1FD18-F186-4D40-96B2-8C20487E18D8}" destId="{8DF438E5-9998-4F46-BC65-B9C5125384AB}" srcOrd="0" destOrd="0" presId="urn:microsoft.com/office/officeart/2005/8/layout/vList2"/>
    <dgm:cxn modelId="{CFE0E41D-AB2F-42DE-B96C-60DBBD35552B}" type="presOf" srcId="{9F121EC5-10FE-4A93-8BD5-D21956BF0269}" destId="{CFD6DDB8-A669-4CA2-A6EA-4C24F8419EB4}" srcOrd="0" destOrd="0" presId="urn:microsoft.com/office/officeart/2005/8/layout/vList2"/>
    <dgm:cxn modelId="{F8AF8D5C-9EFD-494C-AE55-DCBC8410AEA5}" type="presOf" srcId="{4D7A4105-DBB5-4EC8-98C8-A3DD774C7FB3}" destId="{1463940B-DB9D-49DD-98B4-82CA56FD3C6B}" srcOrd="0" destOrd="0" presId="urn:microsoft.com/office/officeart/2005/8/layout/vList2"/>
    <dgm:cxn modelId="{8A9DF771-7673-4A4F-9537-F67E6A44B93C}" type="presOf" srcId="{B4008D03-D626-4603-900A-709212DF1195}" destId="{4FE118EC-204E-4840-84FE-D7D2B1BF913B}" srcOrd="0" destOrd="0" presId="urn:microsoft.com/office/officeart/2005/8/layout/vList2"/>
    <dgm:cxn modelId="{9D119A85-DE01-4938-8D9A-6C741B5E8D5D}" srcId="{0637A3CC-9F61-49E8-A303-25CD19499346}" destId="{6CA49B87-07B7-4E56-ADDC-C88D3C47E4D3}" srcOrd="4" destOrd="0" parTransId="{C09EE810-BA4B-4E2E-A29C-ADFC44306881}" sibTransId="{3018EE6E-4FE1-48EF-A130-84776037D260}"/>
    <dgm:cxn modelId="{308C30A9-C7FA-4E9E-B998-BC0AF5F4D090}" srcId="{0637A3CC-9F61-49E8-A303-25CD19499346}" destId="{4D7A4105-DBB5-4EC8-98C8-A3DD774C7FB3}" srcOrd="0" destOrd="0" parTransId="{FC92196C-2E01-4554-B2A8-ED940F2C5B95}" sibTransId="{BC523248-C1BE-4D70-AEC6-2C36CC441555}"/>
    <dgm:cxn modelId="{FD84E2AE-FF3D-4225-BDB5-62CB0A0A9C2B}" type="presOf" srcId="{0637A3CC-9F61-49E8-A303-25CD19499346}" destId="{9B4C36AB-A721-4F07-AE75-9E614179282F}" srcOrd="0" destOrd="0" presId="urn:microsoft.com/office/officeart/2005/8/layout/vList2"/>
    <dgm:cxn modelId="{34975CBA-DA56-4B42-B730-E8E49C839D55}" type="presOf" srcId="{6CA49B87-07B7-4E56-ADDC-C88D3C47E4D3}" destId="{77F467B3-2E02-4ED1-9BCE-15467678BB2E}" srcOrd="0" destOrd="0" presId="urn:microsoft.com/office/officeart/2005/8/layout/vList2"/>
    <dgm:cxn modelId="{C0FFA5C9-C72C-4439-9C18-E735B5362CE3}" srcId="{0637A3CC-9F61-49E8-A303-25CD19499346}" destId="{B4008D03-D626-4603-900A-709212DF1195}" srcOrd="2" destOrd="0" parTransId="{4D79C5A0-83D0-4AD5-B021-D3D4896A8DBE}" sibTransId="{38CB8689-E8DA-42A2-8756-7970ABD7EE98}"/>
    <dgm:cxn modelId="{5559D9D0-56FB-4863-8FAD-CE1ABDC6D82E}" srcId="{0637A3CC-9F61-49E8-A303-25CD19499346}" destId="{9F121EC5-10FE-4A93-8BD5-D21956BF0269}" srcOrd="3" destOrd="0" parTransId="{2625D82B-866C-4016-B35D-6C468267F394}" sibTransId="{D0858789-76AC-4508-8F80-77B31495EC67}"/>
    <dgm:cxn modelId="{5D67FCFE-78E3-4ADD-AFAF-A459C0119220}" srcId="{0637A3CC-9F61-49E8-A303-25CD19499346}" destId="{BDA1FD18-F186-4D40-96B2-8C20487E18D8}" srcOrd="1" destOrd="0" parTransId="{4DAA0F61-BB52-4F7D-A3AE-662C45B909BE}" sibTransId="{A8767B33-B3AC-42FA-9EBE-53F52E6A1452}"/>
    <dgm:cxn modelId="{CC6F4710-237A-47AC-8112-6A335B5B0529}" type="presParOf" srcId="{9B4C36AB-A721-4F07-AE75-9E614179282F}" destId="{1463940B-DB9D-49DD-98B4-82CA56FD3C6B}" srcOrd="0" destOrd="0" presId="urn:microsoft.com/office/officeart/2005/8/layout/vList2"/>
    <dgm:cxn modelId="{577CAE9C-D297-4F7C-B6C8-65981508BED4}" type="presParOf" srcId="{9B4C36AB-A721-4F07-AE75-9E614179282F}" destId="{5C754693-45CB-4D55-B334-BCB48CA39D73}" srcOrd="1" destOrd="0" presId="urn:microsoft.com/office/officeart/2005/8/layout/vList2"/>
    <dgm:cxn modelId="{077D5370-7FA0-4732-849C-69FCB5D18B71}" type="presParOf" srcId="{9B4C36AB-A721-4F07-AE75-9E614179282F}" destId="{8DF438E5-9998-4F46-BC65-B9C5125384AB}" srcOrd="2" destOrd="0" presId="urn:microsoft.com/office/officeart/2005/8/layout/vList2"/>
    <dgm:cxn modelId="{4ACBD6DF-62FA-4EF5-9ADC-C7E27741118E}" type="presParOf" srcId="{9B4C36AB-A721-4F07-AE75-9E614179282F}" destId="{F6276BC9-740C-4222-8E44-FE9E35AD8FD4}" srcOrd="3" destOrd="0" presId="urn:microsoft.com/office/officeart/2005/8/layout/vList2"/>
    <dgm:cxn modelId="{6D11B574-F6FB-45DB-9F1C-6E70C5339AAB}" type="presParOf" srcId="{9B4C36AB-A721-4F07-AE75-9E614179282F}" destId="{4FE118EC-204E-4840-84FE-D7D2B1BF913B}" srcOrd="4" destOrd="0" presId="urn:microsoft.com/office/officeart/2005/8/layout/vList2"/>
    <dgm:cxn modelId="{7F03A3AC-41A3-4C09-9301-E47E4419788D}" type="presParOf" srcId="{9B4C36AB-A721-4F07-AE75-9E614179282F}" destId="{370CF4F3-34BF-4677-9130-E7DFD3AC72D4}" srcOrd="5" destOrd="0" presId="urn:microsoft.com/office/officeart/2005/8/layout/vList2"/>
    <dgm:cxn modelId="{7E82C50D-4629-446A-8C0E-D84760887FD5}" type="presParOf" srcId="{9B4C36AB-A721-4F07-AE75-9E614179282F}" destId="{CFD6DDB8-A669-4CA2-A6EA-4C24F8419EB4}" srcOrd="6" destOrd="0" presId="urn:microsoft.com/office/officeart/2005/8/layout/vList2"/>
    <dgm:cxn modelId="{BD18A81B-D615-484D-933C-7F757FF5194C}" type="presParOf" srcId="{9B4C36AB-A721-4F07-AE75-9E614179282F}" destId="{3A0A9814-BCAB-4BE3-AEB8-A9016B5A83C8}" srcOrd="7" destOrd="0" presId="urn:microsoft.com/office/officeart/2005/8/layout/vList2"/>
    <dgm:cxn modelId="{98A27E88-66FF-49DB-AA1D-114233486E4C}" type="presParOf" srcId="{9B4C36AB-A721-4F07-AE75-9E614179282F}" destId="{77F467B3-2E02-4ED1-9BCE-15467678BB2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D54A57-B36F-4C59-9277-A46F3290555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C738626-EA85-466A-AE6A-02E02D8DD676}">
      <dgm:prSet custT="1"/>
      <dgm:spPr/>
      <dgm:t>
        <a:bodyPr/>
        <a:lstStyle/>
        <a:p>
          <a:r>
            <a:rPr lang="el-GR" sz="2000" dirty="0"/>
            <a:t>Η καλύτερη μέθοδος  αντιμετώπισης της </a:t>
          </a:r>
          <a:r>
            <a:rPr lang="el-GR" sz="2000" dirty="0" err="1"/>
            <a:t>θειαφασθένειας</a:t>
          </a:r>
          <a:r>
            <a:rPr lang="el-GR" sz="2000" dirty="0"/>
            <a:t> είναι η πρόληψή της. </a:t>
          </a:r>
          <a:endParaRPr lang="en-US" sz="2000" dirty="0"/>
        </a:p>
      </dgm:t>
    </dgm:pt>
    <dgm:pt modelId="{7C1645F1-D3C8-446F-807D-E523188F638E}" type="parTrans" cxnId="{F0D6CBBE-E7A9-466F-B029-820ECE114AF7}">
      <dgm:prSet/>
      <dgm:spPr/>
      <dgm:t>
        <a:bodyPr/>
        <a:lstStyle/>
        <a:p>
          <a:endParaRPr lang="en-US" sz="3200"/>
        </a:p>
      </dgm:t>
    </dgm:pt>
    <dgm:pt modelId="{E24B4A59-7784-4AA3-B1B0-2C48043E9217}" type="sibTrans" cxnId="{F0D6CBBE-E7A9-466F-B029-820ECE114AF7}">
      <dgm:prSet/>
      <dgm:spPr/>
      <dgm:t>
        <a:bodyPr/>
        <a:lstStyle/>
        <a:p>
          <a:endParaRPr lang="en-US" sz="2400"/>
        </a:p>
      </dgm:t>
    </dgm:pt>
    <dgm:pt modelId="{9048329B-83BA-43A6-B272-0D21DD58E330}">
      <dgm:prSet custT="1"/>
      <dgm:spPr/>
      <dgm:t>
        <a:bodyPr/>
        <a:lstStyle/>
        <a:p>
          <a:r>
            <a:rPr lang="el-GR" sz="2000"/>
            <a:t>Το θείο είναι το αποτελεσματικότερο και οικονομικότερο μυκητοκτόνο εφόσον εφαρμόζεται προληπτικά και πριν την εμφάνιση του ωιδίου.</a:t>
          </a:r>
          <a:endParaRPr lang="en-US" sz="2000"/>
        </a:p>
      </dgm:t>
    </dgm:pt>
    <dgm:pt modelId="{58E13260-699B-4DF5-A32D-78CBA95723B5}" type="parTrans" cxnId="{D3CB5630-D665-4A76-8159-3AD9EDF12DDE}">
      <dgm:prSet/>
      <dgm:spPr/>
      <dgm:t>
        <a:bodyPr/>
        <a:lstStyle/>
        <a:p>
          <a:endParaRPr lang="en-US" sz="3200"/>
        </a:p>
      </dgm:t>
    </dgm:pt>
    <dgm:pt modelId="{DEEB2B21-25A4-4ABA-8D43-88D8E9792B18}" type="sibTrans" cxnId="{D3CB5630-D665-4A76-8159-3AD9EDF12DDE}">
      <dgm:prSet/>
      <dgm:spPr/>
      <dgm:t>
        <a:bodyPr/>
        <a:lstStyle/>
        <a:p>
          <a:endParaRPr lang="en-US" sz="2400"/>
        </a:p>
      </dgm:t>
    </dgm:pt>
    <dgm:pt modelId="{690967A7-CCD6-4A04-9E5E-A242204F1DFD}">
      <dgm:prSet custT="1"/>
      <dgm:spPr/>
      <dgm:t>
        <a:bodyPr/>
        <a:lstStyle/>
        <a:p>
          <a:r>
            <a:rPr lang="el-GR" sz="2000" dirty="0"/>
            <a:t>Αποτελεσματική θερμοκρασία για την δράση του θείου είναι περίπου στους 25 με 30 βαθμούς κελσίου.</a:t>
          </a:r>
          <a:endParaRPr lang="en-US" sz="2000" dirty="0"/>
        </a:p>
        <a:p>
          <a:r>
            <a:rPr lang="el-GR" sz="2000" dirty="0"/>
            <a:t> </a:t>
          </a:r>
          <a:r>
            <a:rPr lang="el-GR" sz="2000" b="1" dirty="0"/>
            <a:t>Η αποτελεσματικότητα μειώνεται σε θερμοκρασίες &lt;20</a:t>
          </a:r>
          <a:r>
            <a:rPr lang="el-GR" sz="2000" b="1" baseline="30000" dirty="0"/>
            <a:t>ο</a:t>
          </a:r>
          <a:r>
            <a:rPr lang="en-US" sz="2000" b="1" dirty="0"/>
            <a:t>C  </a:t>
          </a:r>
          <a:r>
            <a:rPr lang="el-GR" sz="2000" b="1" dirty="0"/>
            <a:t>και &gt;40</a:t>
          </a:r>
          <a:r>
            <a:rPr lang="el-GR" sz="2000" b="1" baseline="30000" dirty="0"/>
            <a:t>ο</a:t>
          </a:r>
          <a:r>
            <a:rPr lang="en-US" sz="2000" b="1" dirty="0"/>
            <a:t>C</a:t>
          </a:r>
          <a:endParaRPr lang="en-US" sz="2000" dirty="0"/>
        </a:p>
      </dgm:t>
    </dgm:pt>
    <dgm:pt modelId="{5472C042-ABA2-4C0A-A41B-582F81DF5656}" type="parTrans" cxnId="{56E89646-39E4-438E-B318-D8560A60C35A}">
      <dgm:prSet/>
      <dgm:spPr/>
      <dgm:t>
        <a:bodyPr/>
        <a:lstStyle/>
        <a:p>
          <a:endParaRPr lang="en-US" sz="3200"/>
        </a:p>
      </dgm:t>
    </dgm:pt>
    <dgm:pt modelId="{780B8743-E466-4C99-B17A-360367F296FD}" type="sibTrans" cxnId="{56E89646-39E4-438E-B318-D8560A60C35A}">
      <dgm:prSet/>
      <dgm:spPr/>
      <dgm:t>
        <a:bodyPr/>
        <a:lstStyle/>
        <a:p>
          <a:endParaRPr lang="en-US" sz="2400"/>
        </a:p>
      </dgm:t>
    </dgm:pt>
    <dgm:pt modelId="{C95A6EDE-785C-426F-9DB4-CCC5BA1D7A06}">
      <dgm:prSet custT="1"/>
      <dgm:spPr/>
      <dgm:t>
        <a:bodyPr/>
        <a:lstStyle/>
        <a:p>
          <a:r>
            <a:rPr lang="el-GR" sz="2000" dirty="0"/>
            <a:t>Άλλα φάρμακα (δραστικές ουσίες) που μπορούν να χρησιμοποιηθούν για την καταπολέμηση του </a:t>
          </a:r>
          <a:r>
            <a:rPr lang="el-GR" sz="2000" dirty="0" err="1"/>
            <a:t>ωιδίου</a:t>
          </a:r>
          <a:r>
            <a:rPr lang="el-GR" sz="2000" dirty="0"/>
            <a:t> είναι τα </a:t>
          </a:r>
          <a:r>
            <a:rPr lang="el-GR" sz="2000" dirty="0" err="1"/>
            <a:t>myclobutanil</a:t>
          </a:r>
          <a:r>
            <a:rPr lang="el-GR" sz="2000" dirty="0"/>
            <a:t>, </a:t>
          </a:r>
          <a:r>
            <a:rPr lang="el-GR" sz="2000" dirty="0" err="1"/>
            <a:t>penconazole</a:t>
          </a:r>
          <a:r>
            <a:rPr lang="el-GR" sz="2000" dirty="0"/>
            <a:t>, </a:t>
          </a:r>
          <a:r>
            <a:rPr lang="el-GR" sz="2000" dirty="0" err="1"/>
            <a:t>quinoxyfen</a:t>
          </a:r>
          <a:endParaRPr lang="en-US" sz="2000" dirty="0"/>
        </a:p>
      </dgm:t>
    </dgm:pt>
    <dgm:pt modelId="{F0B2408E-B2A8-4AAF-B965-6CE9CA1EB5F8}" type="parTrans" cxnId="{EBBE0325-4A66-44E2-B0ED-1D0F8CB46F63}">
      <dgm:prSet/>
      <dgm:spPr/>
      <dgm:t>
        <a:bodyPr/>
        <a:lstStyle/>
        <a:p>
          <a:endParaRPr lang="en-US" sz="3200"/>
        </a:p>
      </dgm:t>
    </dgm:pt>
    <dgm:pt modelId="{CF055B5B-5D23-4F90-ADA4-81C2CEA95DCF}" type="sibTrans" cxnId="{EBBE0325-4A66-44E2-B0ED-1D0F8CB46F63}">
      <dgm:prSet/>
      <dgm:spPr/>
      <dgm:t>
        <a:bodyPr/>
        <a:lstStyle/>
        <a:p>
          <a:endParaRPr lang="en-US" sz="2400"/>
        </a:p>
      </dgm:t>
    </dgm:pt>
    <dgm:pt modelId="{4B410454-4840-4722-A821-0468276065F5}" type="pres">
      <dgm:prSet presAssocID="{19D54A57-B36F-4C59-9277-A46F3290555D}" presName="linear" presStyleCnt="0">
        <dgm:presLayoutVars>
          <dgm:animLvl val="lvl"/>
          <dgm:resizeHandles val="exact"/>
        </dgm:presLayoutVars>
      </dgm:prSet>
      <dgm:spPr/>
    </dgm:pt>
    <dgm:pt modelId="{385BA898-30E6-4467-8939-A6FE8D349C54}" type="pres">
      <dgm:prSet presAssocID="{3C738626-EA85-466A-AE6A-02E02D8DD676}" presName="parentText" presStyleLbl="node1" presStyleIdx="0" presStyleCnt="4">
        <dgm:presLayoutVars>
          <dgm:chMax val="0"/>
          <dgm:bulletEnabled val="1"/>
        </dgm:presLayoutVars>
      </dgm:prSet>
      <dgm:spPr/>
    </dgm:pt>
    <dgm:pt modelId="{E9BF1C03-D4CA-4F92-AB4B-DC77820DDD69}" type="pres">
      <dgm:prSet presAssocID="{E24B4A59-7784-4AA3-B1B0-2C48043E9217}" presName="spacer" presStyleCnt="0"/>
      <dgm:spPr/>
    </dgm:pt>
    <dgm:pt modelId="{BF47E761-11B0-4123-BCC3-0699D361655E}" type="pres">
      <dgm:prSet presAssocID="{9048329B-83BA-43A6-B272-0D21DD58E330}" presName="parentText" presStyleLbl="node1" presStyleIdx="1" presStyleCnt="4">
        <dgm:presLayoutVars>
          <dgm:chMax val="0"/>
          <dgm:bulletEnabled val="1"/>
        </dgm:presLayoutVars>
      </dgm:prSet>
      <dgm:spPr/>
    </dgm:pt>
    <dgm:pt modelId="{60AE9968-4A07-44F0-9B10-BA05305DB671}" type="pres">
      <dgm:prSet presAssocID="{DEEB2B21-25A4-4ABA-8D43-88D8E9792B18}" presName="spacer" presStyleCnt="0"/>
      <dgm:spPr/>
    </dgm:pt>
    <dgm:pt modelId="{58A01F43-9855-431C-980C-495B79D82D45}" type="pres">
      <dgm:prSet presAssocID="{690967A7-CCD6-4A04-9E5E-A242204F1DFD}" presName="parentText" presStyleLbl="node1" presStyleIdx="2" presStyleCnt="4">
        <dgm:presLayoutVars>
          <dgm:chMax val="0"/>
          <dgm:bulletEnabled val="1"/>
        </dgm:presLayoutVars>
      </dgm:prSet>
      <dgm:spPr/>
    </dgm:pt>
    <dgm:pt modelId="{95630551-4320-4C68-B67D-EB246471F88C}" type="pres">
      <dgm:prSet presAssocID="{780B8743-E466-4C99-B17A-360367F296FD}" presName="spacer" presStyleCnt="0"/>
      <dgm:spPr/>
    </dgm:pt>
    <dgm:pt modelId="{97537B3B-C0E4-4E05-9467-095B4C3A9D13}" type="pres">
      <dgm:prSet presAssocID="{C95A6EDE-785C-426F-9DB4-CCC5BA1D7A06}" presName="parentText" presStyleLbl="node1" presStyleIdx="3" presStyleCnt="4">
        <dgm:presLayoutVars>
          <dgm:chMax val="0"/>
          <dgm:bulletEnabled val="1"/>
        </dgm:presLayoutVars>
      </dgm:prSet>
      <dgm:spPr/>
    </dgm:pt>
  </dgm:ptLst>
  <dgm:cxnLst>
    <dgm:cxn modelId="{EBBE0325-4A66-44E2-B0ED-1D0F8CB46F63}" srcId="{19D54A57-B36F-4C59-9277-A46F3290555D}" destId="{C95A6EDE-785C-426F-9DB4-CCC5BA1D7A06}" srcOrd="3" destOrd="0" parTransId="{F0B2408E-B2A8-4AAF-B965-6CE9CA1EB5F8}" sibTransId="{CF055B5B-5D23-4F90-ADA4-81C2CEA95DCF}"/>
    <dgm:cxn modelId="{D3CB5630-D665-4A76-8159-3AD9EDF12DDE}" srcId="{19D54A57-B36F-4C59-9277-A46F3290555D}" destId="{9048329B-83BA-43A6-B272-0D21DD58E330}" srcOrd="1" destOrd="0" parTransId="{58E13260-699B-4DF5-A32D-78CBA95723B5}" sibTransId="{DEEB2B21-25A4-4ABA-8D43-88D8E9792B18}"/>
    <dgm:cxn modelId="{56E89646-39E4-438E-B318-D8560A60C35A}" srcId="{19D54A57-B36F-4C59-9277-A46F3290555D}" destId="{690967A7-CCD6-4A04-9E5E-A242204F1DFD}" srcOrd="2" destOrd="0" parTransId="{5472C042-ABA2-4C0A-A41B-582F81DF5656}" sibTransId="{780B8743-E466-4C99-B17A-360367F296FD}"/>
    <dgm:cxn modelId="{DCE20C50-1AFC-4E71-85EE-581F34185C44}" type="presOf" srcId="{9048329B-83BA-43A6-B272-0D21DD58E330}" destId="{BF47E761-11B0-4123-BCC3-0699D361655E}" srcOrd="0" destOrd="0" presId="urn:microsoft.com/office/officeart/2005/8/layout/vList2"/>
    <dgm:cxn modelId="{223741A4-9B3C-42EA-8802-82D164104B34}" type="presOf" srcId="{3C738626-EA85-466A-AE6A-02E02D8DD676}" destId="{385BA898-30E6-4467-8939-A6FE8D349C54}" srcOrd="0" destOrd="0" presId="urn:microsoft.com/office/officeart/2005/8/layout/vList2"/>
    <dgm:cxn modelId="{6652EAA6-5D50-47BA-9DD5-A9A60FB5C8F4}" type="presOf" srcId="{690967A7-CCD6-4A04-9E5E-A242204F1DFD}" destId="{58A01F43-9855-431C-980C-495B79D82D45}" srcOrd="0" destOrd="0" presId="urn:microsoft.com/office/officeart/2005/8/layout/vList2"/>
    <dgm:cxn modelId="{828E1BBB-796C-48C6-8FB2-94C4B50E97BB}" type="presOf" srcId="{19D54A57-B36F-4C59-9277-A46F3290555D}" destId="{4B410454-4840-4722-A821-0468276065F5}" srcOrd="0" destOrd="0" presId="urn:microsoft.com/office/officeart/2005/8/layout/vList2"/>
    <dgm:cxn modelId="{F0D6CBBE-E7A9-466F-B029-820ECE114AF7}" srcId="{19D54A57-B36F-4C59-9277-A46F3290555D}" destId="{3C738626-EA85-466A-AE6A-02E02D8DD676}" srcOrd="0" destOrd="0" parTransId="{7C1645F1-D3C8-446F-807D-E523188F638E}" sibTransId="{E24B4A59-7784-4AA3-B1B0-2C48043E9217}"/>
    <dgm:cxn modelId="{53BD5BC9-4104-4117-A5F5-5A6E4725A1F7}" type="presOf" srcId="{C95A6EDE-785C-426F-9DB4-CCC5BA1D7A06}" destId="{97537B3B-C0E4-4E05-9467-095B4C3A9D13}" srcOrd="0" destOrd="0" presId="urn:microsoft.com/office/officeart/2005/8/layout/vList2"/>
    <dgm:cxn modelId="{92F011CD-BB34-482C-B256-FDBF91F92DC3}" type="presParOf" srcId="{4B410454-4840-4722-A821-0468276065F5}" destId="{385BA898-30E6-4467-8939-A6FE8D349C54}" srcOrd="0" destOrd="0" presId="urn:microsoft.com/office/officeart/2005/8/layout/vList2"/>
    <dgm:cxn modelId="{955E1A6D-18AE-4EEA-8884-CD87B21734F6}" type="presParOf" srcId="{4B410454-4840-4722-A821-0468276065F5}" destId="{E9BF1C03-D4CA-4F92-AB4B-DC77820DDD69}" srcOrd="1" destOrd="0" presId="urn:microsoft.com/office/officeart/2005/8/layout/vList2"/>
    <dgm:cxn modelId="{A5B14154-AEC4-4076-8904-65CCB81C0E02}" type="presParOf" srcId="{4B410454-4840-4722-A821-0468276065F5}" destId="{BF47E761-11B0-4123-BCC3-0699D361655E}" srcOrd="2" destOrd="0" presId="urn:microsoft.com/office/officeart/2005/8/layout/vList2"/>
    <dgm:cxn modelId="{EB4897FF-904E-4143-B6FB-554476292DFC}" type="presParOf" srcId="{4B410454-4840-4722-A821-0468276065F5}" destId="{60AE9968-4A07-44F0-9B10-BA05305DB671}" srcOrd="3" destOrd="0" presId="urn:microsoft.com/office/officeart/2005/8/layout/vList2"/>
    <dgm:cxn modelId="{8AE49CE5-D097-4FB8-AC7B-4DA9B906C50B}" type="presParOf" srcId="{4B410454-4840-4722-A821-0468276065F5}" destId="{58A01F43-9855-431C-980C-495B79D82D45}" srcOrd="4" destOrd="0" presId="urn:microsoft.com/office/officeart/2005/8/layout/vList2"/>
    <dgm:cxn modelId="{B201E979-5477-41A5-B797-89F773827521}" type="presParOf" srcId="{4B410454-4840-4722-A821-0468276065F5}" destId="{95630551-4320-4C68-B67D-EB246471F88C}" srcOrd="5" destOrd="0" presId="urn:microsoft.com/office/officeart/2005/8/layout/vList2"/>
    <dgm:cxn modelId="{1E4ADDBE-2A39-4982-8A37-97701B2602EF}" type="presParOf" srcId="{4B410454-4840-4722-A821-0468276065F5}" destId="{97537B3B-C0E4-4E05-9467-095B4C3A9D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5FEC2E-1CF2-49F4-AA85-2174AD0716F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B9EDBCB-43A6-4AC8-8283-C6AD4A79D18E}">
      <dgm:prSet/>
      <dgm:spPr/>
      <dgm:t>
        <a:bodyPr/>
        <a:lstStyle/>
        <a:p>
          <a:r>
            <a:rPr lang="el-GR" i="1"/>
            <a:t>Botryotinia fuckeliana συν. Sclerotinia fuckeliana, α.μ. Botrytis cinerea Moniliaceae, Αδηλομύκητες, (grey rot, grey mold).</a:t>
          </a:r>
          <a:endParaRPr lang="en-US"/>
        </a:p>
      </dgm:t>
    </dgm:pt>
    <dgm:pt modelId="{293C7FC7-4E51-4DA7-9006-B65996D7BBF5}" type="parTrans" cxnId="{C19B32A5-9065-49B0-B27D-412D0EB7A637}">
      <dgm:prSet/>
      <dgm:spPr/>
      <dgm:t>
        <a:bodyPr/>
        <a:lstStyle/>
        <a:p>
          <a:endParaRPr lang="en-US"/>
        </a:p>
      </dgm:t>
    </dgm:pt>
    <dgm:pt modelId="{51CC729A-3C46-4122-B413-0521919A55CD}" type="sibTrans" cxnId="{C19B32A5-9065-49B0-B27D-412D0EB7A637}">
      <dgm:prSet/>
      <dgm:spPr/>
      <dgm:t>
        <a:bodyPr/>
        <a:lstStyle/>
        <a:p>
          <a:endParaRPr lang="en-US"/>
        </a:p>
      </dgm:t>
    </dgm:pt>
    <dgm:pt modelId="{7E415661-6A8F-4245-AEED-5155C20FD5A4}">
      <dgm:prSet/>
      <dgm:spPr/>
      <dgm:t>
        <a:bodyPr/>
        <a:lstStyle/>
        <a:p>
          <a:r>
            <a:rPr lang="el-GR" dirty="0"/>
            <a:t>Ο </a:t>
          </a:r>
          <a:r>
            <a:rPr lang="el-GR" dirty="0" err="1"/>
            <a:t>βοτρύτης</a:t>
          </a:r>
          <a:r>
            <a:rPr lang="el-GR" dirty="0"/>
            <a:t> έχει παγκόσμια εξάπλωση και αποτελεί πραγματική απειλή διότι υποβαθμίζει  την ποιότητα των προϊόντων στο αμπέλι. </a:t>
          </a:r>
          <a:r>
            <a:rPr lang="el-GR" b="1" dirty="0"/>
            <a:t>Προσβάλλει σχεδόν όλα τα καλλιεργούμενα φυτά</a:t>
          </a:r>
          <a:endParaRPr lang="en-US" dirty="0"/>
        </a:p>
      </dgm:t>
    </dgm:pt>
    <dgm:pt modelId="{B640ED3C-83DB-450E-B822-AD985437AF0C}" type="parTrans" cxnId="{EED62DCE-BB23-4E71-942C-C558FA3F8B48}">
      <dgm:prSet/>
      <dgm:spPr/>
      <dgm:t>
        <a:bodyPr/>
        <a:lstStyle/>
        <a:p>
          <a:endParaRPr lang="en-US"/>
        </a:p>
      </dgm:t>
    </dgm:pt>
    <dgm:pt modelId="{C5D0703A-65EA-48DE-A30A-37BF32D186A1}" type="sibTrans" cxnId="{EED62DCE-BB23-4E71-942C-C558FA3F8B48}">
      <dgm:prSet/>
      <dgm:spPr/>
      <dgm:t>
        <a:bodyPr/>
        <a:lstStyle/>
        <a:p>
          <a:endParaRPr lang="en-US"/>
        </a:p>
      </dgm:t>
    </dgm:pt>
    <dgm:pt modelId="{936EA64A-15B9-49B1-BE21-B8DE3EC15902}">
      <dgm:prSet/>
      <dgm:spPr/>
      <dgm:t>
        <a:bodyPr/>
        <a:lstStyle/>
        <a:p>
          <a:r>
            <a:rPr lang="el-GR"/>
            <a:t>Η προσβολή από βοτρύτη έχει αρνητικές επιπτώσεις στην οινοποίηση και στην ποιότητα του κρασιού, λόγω του ότι επιδρά στην ζύμωση.</a:t>
          </a:r>
          <a:endParaRPr lang="en-US"/>
        </a:p>
      </dgm:t>
    </dgm:pt>
    <dgm:pt modelId="{44108F20-261D-42EC-A22D-64BA77F3BAB0}" type="parTrans" cxnId="{3922387A-16A6-4B9D-81C4-0F832EB83E9A}">
      <dgm:prSet/>
      <dgm:spPr/>
      <dgm:t>
        <a:bodyPr/>
        <a:lstStyle/>
        <a:p>
          <a:endParaRPr lang="en-US"/>
        </a:p>
      </dgm:t>
    </dgm:pt>
    <dgm:pt modelId="{7EC6B269-1F74-4908-85CA-375FAADE0DB5}" type="sibTrans" cxnId="{3922387A-16A6-4B9D-81C4-0F832EB83E9A}">
      <dgm:prSet/>
      <dgm:spPr/>
      <dgm:t>
        <a:bodyPr/>
        <a:lstStyle/>
        <a:p>
          <a:endParaRPr lang="en-US"/>
        </a:p>
      </dgm:t>
    </dgm:pt>
    <dgm:pt modelId="{DC547F8C-97A8-4A24-8201-6150283E0E9F}">
      <dgm:prSet/>
      <dgm:spPr/>
      <dgm:t>
        <a:bodyPr/>
        <a:lstStyle/>
        <a:p>
          <a:r>
            <a:rPr lang="el-GR"/>
            <a:t>Επιπλέον, προκαλεί απώλειες στην παραγωγή μετασυλλεκτικά, κατά την μεταφορά και αποθήκευση των σταφυλιών. </a:t>
          </a:r>
          <a:endParaRPr lang="en-US"/>
        </a:p>
      </dgm:t>
    </dgm:pt>
    <dgm:pt modelId="{30EA1599-F478-408B-8321-861995A562C9}" type="parTrans" cxnId="{DA22137D-3EDE-4023-8863-B7391DCF0C45}">
      <dgm:prSet/>
      <dgm:spPr/>
      <dgm:t>
        <a:bodyPr/>
        <a:lstStyle/>
        <a:p>
          <a:endParaRPr lang="en-US"/>
        </a:p>
      </dgm:t>
    </dgm:pt>
    <dgm:pt modelId="{732651C2-8749-4990-B366-8F96FE0C7BCE}" type="sibTrans" cxnId="{DA22137D-3EDE-4023-8863-B7391DCF0C45}">
      <dgm:prSet/>
      <dgm:spPr/>
      <dgm:t>
        <a:bodyPr/>
        <a:lstStyle/>
        <a:p>
          <a:endParaRPr lang="en-US"/>
        </a:p>
      </dgm:t>
    </dgm:pt>
    <dgm:pt modelId="{2E1947E0-2BDC-4288-AFE6-2EFEB7778FE9}" type="pres">
      <dgm:prSet presAssocID="{BA5FEC2E-1CF2-49F4-AA85-2174AD0716F7}" presName="linear" presStyleCnt="0">
        <dgm:presLayoutVars>
          <dgm:animLvl val="lvl"/>
          <dgm:resizeHandles val="exact"/>
        </dgm:presLayoutVars>
      </dgm:prSet>
      <dgm:spPr/>
    </dgm:pt>
    <dgm:pt modelId="{AFBABC10-BC1B-4099-A9FA-7E2D1579E8FA}" type="pres">
      <dgm:prSet presAssocID="{EB9EDBCB-43A6-4AC8-8283-C6AD4A79D18E}" presName="parentText" presStyleLbl="node1" presStyleIdx="0" presStyleCnt="4">
        <dgm:presLayoutVars>
          <dgm:chMax val="0"/>
          <dgm:bulletEnabled val="1"/>
        </dgm:presLayoutVars>
      </dgm:prSet>
      <dgm:spPr/>
    </dgm:pt>
    <dgm:pt modelId="{C27D49DA-A726-4EDC-BA83-B2DE78E86DB1}" type="pres">
      <dgm:prSet presAssocID="{51CC729A-3C46-4122-B413-0521919A55CD}" presName="spacer" presStyleCnt="0"/>
      <dgm:spPr/>
    </dgm:pt>
    <dgm:pt modelId="{69918D1F-DFE5-4F8C-857F-9B58D9DBE4B5}" type="pres">
      <dgm:prSet presAssocID="{7E415661-6A8F-4245-AEED-5155C20FD5A4}" presName="parentText" presStyleLbl="node1" presStyleIdx="1" presStyleCnt="4">
        <dgm:presLayoutVars>
          <dgm:chMax val="0"/>
          <dgm:bulletEnabled val="1"/>
        </dgm:presLayoutVars>
      </dgm:prSet>
      <dgm:spPr/>
    </dgm:pt>
    <dgm:pt modelId="{AAA3519F-8010-4EFE-94BE-5E385EDD4A94}" type="pres">
      <dgm:prSet presAssocID="{C5D0703A-65EA-48DE-A30A-37BF32D186A1}" presName="spacer" presStyleCnt="0"/>
      <dgm:spPr/>
    </dgm:pt>
    <dgm:pt modelId="{AD89E1D7-D064-4694-90FB-62DD76CCEBFD}" type="pres">
      <dgm:prSet presAssocID="{936EA64A-15B9-49B1-BE21-B8DE3EC15902}" presName="parentText" presStyleLbl="node1" presStyleIdx="2" presStyleCnt="4">
        <dgm:presLayoutVars>
          <dgm:chMax val="0"/>
          <dgm:bulletEnabled val="1"/>
        </dgm:presLayoutVars>
      </dgm:prSet>
      <dgm:spPr/>
    </dgm:pt>
    <dgm:pt modelId="{8B612AA3-5907-4867-B576-1D71231659AB}" type="pres">
      <dgm:prSet presAssocID="{7EC6B269-1F74-4908-85CA-375FAADE0DB5}" presName="spacer" presStyleCnt="0"/>
      <dgm:spPr/>
    </dgm:pt>
    <dgm:pt modelId="{5D78BBE2-885A-4C45-BBE8-CE9A5B5187D5}" type="pres">
      <dgm:prSet presAssocID="{DC547F8C-97A8-4A24-8201-6150283E0E9F}" presName="parentText" presStyleLbl="node1" presStyleIdx="3" presStyleCnt="4">
        <dgm:presLayoutVars>
          <dgm:chMax val="0"/>
          <dgm:bulletEnabled val="1"/>
        </dgm:presLayoutVars>
      </dgm:prSet>
      <dgm:spPr/>
    </dgm:pt>
  </dgm:ptLst>
  <dgm:cxnLst>
    <dgm:cxn modelId="{093DFB1C-39CA-4690-8548-54E61DFF99E8}" type="presOf" srcId="{7E415661-6A8F-4245-AEED-5155C20FD5A4}" destId="{69918D1F-DFE5-4F8C-857F-9B58D9DBE4B5}" srcOrd="0" destOrd="0" presId="urn:microsoft.com/office/officeart/2005/8/layout/vList2"/>
    <dgm:cxn modelId="{1ECB461E-98D7-4477-8DD5-B5DB5DF277D4}" type="presOf" srcId="{936EA64A-15B9-49B1-BE21-B8DE3EC15902}" destId="{AD89E1D7-D064-4694-90FB-62DD76CCEBFD}" srcOrd="0" destOrd="0" presId="urn:microsoft.com/office/officeart/2005/8/layout/vList2"/>
    <dgm:cxn modelId="{307C2175-10E8-48E2-8645-625CD9E26A17}" type="presOf" srcId="{DC547F8C-97A8-4A24-8201-6150283E0E9F}" destId="{5D78BBE2-885A-4C45-BBE8-CE9A5B5187D5}" srcOrd="0" destOrd="0" presId="urn:microsoft.com/office/officeart/2005/8/layout/vList2"/>
    <dgm:cxn modelId="{3922387A-16A6-4B9D-81C4-0F832EB83E9A}" srcId="{BA5FEC2E-1CF2-49F4-AA85-2174AD0716F7}" destId="{936EA64A-15B9-49B1-BE21-B8DE3EC15902}" srcOrd="2" destOrd="0" parTransId="{44108F20-261D-42EC-A22D-64BA77F3BAB0}" sibTransId="{7EC6B269-1F74-4908-85CA-375FAADE0DB5}"/>
    <dgm:cxn modelId="{DA22137D-3EDE-4023-8863-B7391DCF0C45}" srcId="{BA5FEC2E-1CF2-49F4-AA85-2174AD0716F7}" destId="{DC547F8C-97A8-4A24-8201-6150283E0E9F}" srcOrd="3" destOrd="0" parTransId="{30EA1599-F478-408B-8321-861995A562C9}" sibTransId="{732651C2-8749-4990-B366-8F96FE0C7BCE}"/>
    <dgm:cxn modelId="{C19B32A5-9065-49B0-B27D-412D0EB7A637}" srcId="{BA5FEC2E-1CF2-49F4-AA85-2174AD0716F7}" destId="{EB9EDBCB-43A6-4AC8-8283-C6AD4A79D18E}" srcOrd="0" destOrd="0" parTransId="{293C7FC7-4E51-4DA7-9006-B65996D7BBF5}" sibTransId="{51CC729A-3C46-4122-B413-0521919A55CD}"/>
    <dgm:cxn modelId="{774CD6B2-86E5-4DE5-B61C-4F61EED579F7}" type="presOf" srcId="{BA5FEC2E-1CF2-49F4-AA85-2174AD0716F7}" destId="{2E1947E0-2BDC-4288-AFE6-2EFEB7778FE9}" srcOrd="0" destOrd="0" presId="urn:microsoft.com/office/officeart/2005/8/layout/vList2"/>
    <dgm:cxn modelId="{EED62DCE-BB23-4E71-942C-C558FA3F8B48}" srcId="{BA5FEC2E-1CF2-49F4-AA85-2174AD0716F7}" destId="{7E415661-6A8F-4245-AEED-5155C20FD5A4}" srcOrd="1" destOrd="0" parTransId="{B640ED3C-83DB-450E-B822-AD985437AF0C}" sibTransId="{C5D0703A-65EA-48DE-A30A-37BF32D186A1}"/>
    <dgm:cxn modelId="{F3491CF6-233A-4C14-8E1F-46EC4DC308A9}" type="presOf" srcId="{EB9EDBCB-43A6-4AC8-8283-C6AD4A79D18E}" destId="{AFBABC10-BC1B-4099-A9FA-7E2D1579E8FA}" srcOrd="0" destOrd="0" presId="urn:microsoft.com/office/officeart/2005/8/layout/vList2"/>
    <dgm:cxn modelId="{5EA886EB-E195-4930-AB11-2A71705BA346}" type="presParOf" srcId="{2E1947E0-2BDC-4288-AFE6-2EFEB7778FE9}" destId="{AFBABC10-BC1B-4099-A9FA-7E2D1579E8FA}" srcOrd="0" destOrd="0" presId="urn:microsoft.com/office/officeart/2005/8/layout/vList2"/>
    <dgm:cxn modelId="{47C9186D-26D5-497A-8B6B-496F6DC5F7A3}" type="presParOf" srcId="{2E1947E0-2BDC-4288-AFE6-2EFEB7778FE9}" destId="{C27D49DA-A726-4EDC-BA83-B2DE78E86DB1}" srcOrd="1" destOrd="0" presId="urn:microsoft.com/office/officeart/2005/8/layout/vList2"/>
    <dgm:cxn modelId="{06E31F9A-CF38-49DD-B176-F2198D22FCBA}" type="presParOf" srcId="{2E1947E0-2BDC-4288-AFE6-2EFEB7778FE9}" destId="{69918D1F-DFE5-4F8C-857F-9B58D9DBE4B5}" srcOrd="2" destOrd="0" presId="urn:microsoft.com/office/officeart/2005/8/layout/vList2"/>
    <dgm:cxn modelId="{9C4D4E70-BAD8-45D7-8833-318883FC67BD}" type="presParOf" srcId="{2E1947E0-2BDC-4288-AFE6-2EFEB7778FE9}" destId="{AAA3519F-8010-4EFE-94BE-5E385EDD4A94}" srcOrd="3" destOrd="0" presId="urn:microsoft.com/office/officeart/2005/8/layout/vList2"/>
    <dgm:cxn modelId="{26F41ABA-89A9-4DA2-B0F1-C073D6F8FD11}" type="presParOf" srcId="{2E1947E0-2BDC-4288-AFE6-2EFEB7778FE9}" destId="{AD89E1D7-D064-4694-90FB-62DD76CCEBFD}" srcOrd="4" destOrd="0" presId="urn:microsoft.com/office/officeart/2005/8/layout/vList2"/>
    <dgm:cxn modelId="{939BEA60-DF04-4EF5-B372-990376D20391}" type="presParOf" srcId="{2E1947E0-2BDC-4288-AFE6-2EFEB7778FE9}" destId="{8B612AA3-5907-4867-B576-1D71231659AB}" srcOrd="5" destOrd="0" presId="urn:microsoft.com/office/officeart/2005/8/layout/vList2"/>
    <dgm:cxn modelId="{560DEBC2-C561-429D-BE1B-0B02B20454AD}" type="presParOf" srcId="{2E1947E0-2BDC-4288-AFE6-2EFEB7778FE9}" destId="{5D78BBE2-885A-4C45-BBE8-CE9A5B5187D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1BD956-E590-468D-AFFB-0DD47863394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40210BB-2852-45C1-981B-6AACF51EE8E1}">
      <dgm:prSet/>
      <dgm:spPr/>
      <dgm:t>
        <a:bodyPr/>
        <a:lstStyle/>
        <a:p>
          <a:r>
            <a:rPr lang="el-GR"/>
            <a:t>ΙΣΚΑ: Είναι από τις ̟πιο σοβαρές ασθένειες του αμπελιού και οφείλεται σε σύμπ̟λοκο μυκήτων</a:t>
          </a:r>
          <a:r>
            <a:rPr lang="en-US"/>
            <a:t>: </a:t>
          </a:r>
          <a:r>
            <a:rPr lang="el-GR"/>
            <a:t>(</a:t>
          </a:r>
          <a:r>
            <a:rPr lang="el-GR" i="1"/>
            <a:t>Fomitiporia spp., Phaemoniella spp </a:t>
          </a:r>
          <a:r>
            <a:rPr lang="el-GR"/>
            <a:t>κλπ), που προσβάλει το ξύλο των  πρέμνων. </a:t>
          </a:r>
          <a:endParaRPr lang="en-US"/>
        </a:p>
      </dgm:t>
    </dgm:pt>
    <dgm:pt modelId="{4251485E-40C0-433F-91C4-BD75321CE6FF}" type="parTrans" cxnId="{B5A62687-E055-46CF-9BBF-6ED76320EBB6}">
      <dgm:prSet/>
      <dgm:spPr/>
      <dgm:t>
        <a:bodyPr/>
        <a:lstStyle/>
        <a:p>
          <a:endParaRPr lang="en-US"/>
        </a:p>
      </dgm:t>
    </dgm:pt>
    <dgm:pt modelId="{C1FCBD1D-8743-435F-946D-C586515F5E0D}" type="sibTrans" cxnId="{B5A62687-E055-46CF-9BBF-6ED76320EBB6}">
      <dgm:prSet/>
      <dgm:spPr/>
      <dgm:t>
        <a:bodyPr/>
        <a:lstStyle/>
        <a:p>
          <a:endParaRPr lang="en-US"/>
        </a:p>
      </dgm:t>
    </dgm:pt>
    <dgm:pt modelId="{6671C21A-8DDC-4BA0-AA3B-C159320A63E9}">
      <dgm:prSet/>
      <dgm:spPr/>
      <dgm:t>
        <a:bodyPr/>
        <a:lstStyle/>
        <a:p>
          <a:r>
            <a:rPr lang="el-GR"/>
            <a:t>Εμφανίζεται σε μεγάλης ηλικίας αμπελώνες, αλλά τα τελευταία χρόνια έχει διαπιστωθεί και σε νεαρούς αμπελώνες.</a:t>
          </a:r>
          <a:endParaRPr lang="en-US"/>
        </a:p>
      </dgm:t>
    </dgm:pt>
    <dgm:pt modelId="{DB94E813-DE3A-4CC7-A71A-D173293A4593}" type="parTrans" cxnId="{44B7B16C-979F-4496-BBE0-5BF9873F528B}">
      <dgm:prSet/>
      <dgm:spPr/>
      <dgm:t>
        <a:bodyPr/>
        <a:lstStyle/>
        <a:p>
          <a:endParaRPr lang="en-US"/>
        </a:p>
      </dgm:t>
    </dgm:pt>
    <dgm:pt modelId="{42A57BC2-6E23-4FE2-8B13-2AFAE2445D0B}" type="sibTrans" cxnId="{44B7B16C-979F-4496-BBE0-5BF9873F528B}">
      <dgm:prSet/>
      <dgm:spPr/>
      <dgm:t>
        <a:bodyPr/>
        <a:lstStyle/>
        <a:p>
          <a:endParaRPr lang="en-US"/>
        </a:p>
      </dgm:t>
    </dgm:pt>
    <dgm:pt modelId="{FF44E419-3551-4C03-9694-0D613B501B38}">
      <dgm:prSet/>
      <dgm:spPr/>
      <dgm:t>
        <a:bodyPr/>
        <a:lstStyle/>
        <a:p>
          <a:r>
            <a:rPr lang="el-GR"/>
            <a:t>Η μόλυνση γίνεται συνήθως από πληγές που προκαλούνται από διάφορα αίτια (μεγάλες τομές κλαδέματος, έντονοι παγετοί, μηχανικές ζημιές στον κορμό και το ριζικό σύστημα κλπ.).</a:t>
          </a:r>
          <a:endParaRPr lang="en-US"/>
        </a:p>
      </dgm:t>
    </dgm:pt>
    <dgm:pt modelId="{33011547-96F5-4B60-810E-E093035A7C6B}" type="parTrans" cxnId="{C750A3F6-034B-4787-9064-3E505FB9407E}">
      <dgm:prSet/>
      <dgm:spPr/>
      <dgm:t>
        <a:bodyPr/>
        <a:lstStyle/>
        <a:p>
          <a:endParaRPr lang="en-US"/>
        </a:p>
      </dgm:t>
    </dgm:pt>
    <dgm:pt modelId="{ED35C8E7-76D6-4BB9-9102-C6B618C5A88D}" type="sibTrans" cxnId="{C750A3F6-034B-4787-9064-3E505FB9407E}">
      <dgm:prSet/>
      <dgm:spPr/>
      <dgm:t>
        <a:bodyPr/>
        <a:lstStyle/>
        <a:p>
          <a:endParaRPr lang="en-US"/>
        </a:p>
      </dgm:t>
    </dgm:pt>
    <dgm:pt modelId="{F7B3E446-89BD-4CDE-84BB-EB192570AC53}" type="pres">
      <dgm:prSet presAssocID="{951BD956-E590-468D-AFFB-0DD478633944}" presName="linear" presStyleCnt="0">
        <dgm:presLayoutVars>
          <dgm:animLvl val="lvl"/>
          <dgm:resizeHandles val="exact"/>
        </dgm:presLayoutVars>
      </dgm:prSet>
      <dgm:spPr/>
    </dgm:pt>
    <dgm:pt modelId="{E3A972CC-C71B-42AB-BED5-7C9CA838B4DB}" type="pres">
      <dgm:prSet presAssocID="{440210BB-2852-45C1-981B-6AACF51EE8E1}" presName="parentText" presStyleLbl="node1" presStyleIdx="0" presStyleCnt="3">
        <dgm:presLayoutVars>
          <dgm:chMax val="0"/>
          <dgm:bulletEnabled val="1"/>
        </dgm:presLayoutVars>
      </dgm:prSet>
      <dgm:spPr/>
    </dgm:pt>
    <dgm:pt modelId="{3DA00645-2EA6-4F30-9791-AC36DDAAEE38}" type="pres">
      <dgm:prSet presAssocID="{C1FCBD1D-8743-435F-946D-C586515F5E0D}" presName="spacer" presStyleCnt="0"/>
      <dgm:spPr/>
    </dgm:pt>
    <dgm:pt modelId="{E667BA60-EDD6-4DA3-B762-A86E9A7EB7C8}" type="pres">
      <dgm:prSet presAssocID="{6671C21A-8DDC-4BA0-AA3B-C159320A63E9}" presName="parentText" presStyleLbl="node1" presStyleIdx="1" presStyleCnt="3">
        <dgm:presLayoutVars>
          <dgm:chMax val="0"/>
          <dgm:bulletEnabled val="1"/>
        </dgm:presLayoutVars>
      </dgm:prSet>
      <dgm:spPr/>
    </dgm:pt>
    <dgm:pt modelId="{343BCDFD-B765-4895-A378-2EF691CE32D2}" type="pres">
      <dgm:prSet presAssocID="{42A57BC2-6E23-4FE2-8B13-2AFAE2445D0B}" presName="spacer" presStyleCnt="0"/>
      <dgm:spPr/>
    </dgm:pt>
    <dgm:pt modelId="{D2B2CACF-209A-464A-A50C-EADF940FFFFF}" type="pres">
      <dgm:prSet presAssocID="{FF44E419-3551-4C03-9694-0D613B501B38}" presName="parentText" presStyleLbl="node1" presStyleIdx="2" presStyleCnt="3">
        <dgm:presLayoutVars>
          <dgm:chMax val="0"/>
          <dgm:bulletEnabled val="1"/>
        </dgm:presLayoutVars>
      </dgm:prSet>
      <dgm:spPr/>
    </dgm:pt>
  </dgm:ptLst>
  <dgm:cxnLst>
    <dgm:cxn modelId="{44B7B16C-979F-4496-BBE0-5BF9873F528B}" srcId="{951BD956-E590-468D-AFFB-0DD478633944}" destId="{6671C21A-8DDC-4BA0-AA3B-C159320A63E9}" srcOrd="1" destOrd="0" parTransId="{DB94E813-DE3A-4CC7-A71A-D173293A4593}" sibTransId="{42A57BC2-6E23-4FE2-8B13-2AFAE2445D0B}"/>
    <dgm:cxn modelId="{B5A62687-E055-46CF-9BBF-6ED76320EBB6}" srcId="{951BD956-E590-468D-AFFB-0DD478633944}" destId="{440210BB-2852-45C1-981B-6AACF51EE8E1}" srcOrd="0" destOrd="0" parTransId="{4251485E-40C0-433F-91C4-BD75321CE6FF}" sibTransId="{C1FCBD1D-8743-435F-946D-C586515F5E0D}"/>
    <dgm:cxn modelId="{A2695D9E-A513-4C37-A306-35E8FC918B0B}" type="presOf" srcId="{6671C21A-8DDC-4BA0-AA3B-C159320A63E9}" destId="{E667BA60-EDD6-4DA3-B762-A86E9A7EB7C8}" srcOrd="0" destOrd="0" presId="urn:microsoft.com/office/officeart/2005/8/layout/vList2"/>
    <dgm:cxn modelId="{089A8BC2-8CE8-46D8-9066-56079EEE1BB3}" type="presOf" srcId="{951BD956-E590-468D-AFFB-0DD478633944}" destId="{F7B3E446-89BD-4CDE-84BB-EB192570AC53}" srcOrd="0" destOrd="0" presId="urn:microsoft.com/office/officeart/2005/8/layout/vList2"/>
    <dgm:cxn modelId="{F48679C3-1ED9-4937-97CF-AA1F510B0459}" type="presOf" srcId="{440210BB-2852-45C1-981B-6AACF51EE8E1}" destId="{E3A972CC-C71B-42AB-BED5-7C9CA838B4DB}" srcOrd="0" destOrd="0" presId="urn:microsoft.com/office/officeart/2005/8/layout/vList2"/>
    <dgm:cxn modelId="{03ED34F1-282A-48A1-AE7F-5F07CE1CDE24}" type="presOf" srcId="{FF44E419-3551-4C03-9694-0D613B501B38}" destId="{D2B2CACF-209A-464A-A50C-EADF940FFFFF}" srcOrd="0" destOrd="0" presId="urn:microsoft.com/office/officeart/2005/8/layout/vList2"/>
    <dgm:cxn modelId="{C750A3F6-034B-4787-9064-3E505FB9407E}" srcId="{951BD956-E590-468D-AFFB-0DD478633944}" destId="{FF44E419-3551-4C03-9694-0D613B501B38}" srcOrd="2" destOrd="0" parTransId="{33011547-96F5-4B60-810E-E093035A7C6B}" sibTransId="{ED35C8E7-76D6-4BB9-9102-C6B618C5A88D}"/>
    <dgm:cxn modelId="{493F516E-BE07-432C-B608-1D2FF216F7D7}" type="presParOf" srcId="{F7B3E446-89BD-4CDE-84BB-EB192570AC53}" destId="{E3A972CC-C71B-42AB-BED5-7C9CA838B4DB}" srcOrd="0" destOrd="0" presId="urn:microsoft.com/office/officeart/2005/8/layout/vList2"/>
    <dgm:cxn modelId="{2FCF846A-6363-4244-87D5-9776AD1A9E27}" type="presParOf" srcId="{F7B3E446-89BD-4CDE-84BB-EB192570AC53}" destId="{3DA00645-2EA6-4F30-9791-AC36DDAAEE38}" srcOrd="1" destOrd="0" presId="urn:microsoft.com/office/officeart/2005/8/layout/vList2"/>
    <dgm:cxn modelId="{21F97B8A-05ED-4B39-B454-DA137172ECB8}" type="presParOf" srcId="{F7B3E446-89BD-4CDE-84BB-EB192570AC53}" destId="{E667BA60-EDD6-4DA3-B762-A86E9A7EB7C8}" srcOrd="2" destOrd="0" presId="urn:microsoft.com/office/officeart/2005/8/layout/vList2"/>
    <dgm:cxn modelId="{7B92E3C0-09DD-434B-816E-78CA83D1157D}" type="presParOf" srcId="{F7B3E446-89BD-4CDE-84BB-EB192570AC53}" destId="{343BCDFD-B765-4895-A378-2EF691CE32D2}" srcOrd="3" destOrd="0" presId="urn:microsoft.com/office/officeart/2005/8/layout/vList2"/>
    <dgm:cxn modelId="{906B13B6-5C2F-4D9D-816E-8FA48E48F0AD}" type="presParOf" srcId="{F7B3E446-89BD-4CDE-84BB-EB192570AC53}" destId="{D2B2CACF-209A-464A-A50C-EADF940FFF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6899C-FB9E-4D30-88B4-90BC8E28DDE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0C4802-C329-4383-9A98-4E9680E3AD7C}">
      <dgm:prSet/>
      <dgm:spPr/>
      <dgm:t>
        <a:bodyPr/>
        <a:lstStyle/>
        <a:p>
          <a:r>
            <a:rPr lang="el-GR" b="1" dirty="0"/>
            <a:t>Καθοριστικό σύμπτωμα στο κλάδεμα κρινόλευκος μεταχρωματισμός του ξύλου στο κέντρο της τομής που είναι μαλακό, σπογγώδες και εύθραυστο. </a:t>
          </a:r>
          <a:endParaRPr lang="en-US" dirty="0"/>
        </a:p>
      </dgm:t>
    </dgm:pt>
    <dgm:pt modelId="{A0B0D6FB-CBD4-4E99-90D2-A8928F3E9BAB}" type="parTrans" cxnId="{2A698947-CF14-4C32-AE4B-2CBFFD7D40A0}">
      <dgm:prSet/>
      <dgm:spPr/>
      <dgm:t>
        <a:bodyPr/>
        <a:lstStyle/>
        <a:p>
          <a:endParaRPr lang="en-US"/>
        </a:p>
      </dgm:t>
    </dgm:pt>
    <dgm:pt modelId="{57137E59-7D99-45F7-BB3C-DEAA1F651FE1}" type="sibTrans" cxnId="{2A698947-CF14-4C32-AE4B-2CBFFD7D40A0}">
      <dgm:prSet/>
      <dgm:spPr/>
      <dgm:t>
        <a:bodyPr/>
        <a:lstStyle/>
        <a:p>
          <a:endParaRPr lang="en-US"/>
        </a:p>
      </dgm:t>
    </dgm:pt>
    <dgm:pt modelId="{65DECD94-3551-4EC6-8534-79DFE20EAE48}">
      <dgm:prSet/>
      <dgm:spPr/>
      <dgm:t>
        <a:bodyPr/>
        <a:lstStyle/>
        <a:p>
          <a:r>
            <a:rPr lang="el-GR" b="1"/>
            <a:t>Το καλοκαίρι  παρατηρούνται στα φύλλα  μεσονεύριες χλωρώσεις ̟που στη συνέχεια ξηραίνονται. Σε έντονη π̟ροσβολή έχουμε ξηράνσεις κληματίδων.</a:t>
          </a:r>
          <a:r>
            <a:rPr lang="en-US" b="1"/>
            <a:t> </a:t>
          </a:r>
          <a:endParaRPr lang="en-US"/>
        </a:p>
      </dgm:t>
    </dgm:pt>
    <dgm:pt modelId="{01F41932-9FDD-4DE8-8323-69C865065582}" type="parTrans" cxnId="{3A07E730-3AE9-4AC8-9B48-214086461A26}">
      <dgm:prSet/>
      <dgm:spPr/>
      <dgm:t>
        <a:bodyPr/>
        <a:lstStyle/>
        <a:p>
          <a:endParaRPr lang="en-US"/>
        </a:p>
      </dgm:t>
    </dgm:pt>
    <dgm:pt modelId="{8E36E6E3-1827-4794-A1BE-EFC88E88E382}" type="sibTrans" cxnId="{3A07E730-3AE9-4AC8-9B48-214086461A26}">
      <dgm:prSet/>
      <dgm:spPr/>
      <dgm:t>
        <a:bodyPr/>
        <a:lstStyle/>
        <a:p>
          <a:endParaRPr lang="en-US"/>
        </a:p>
      </dgm:t>
    </dgm:pt>
    <dgm:pt modelId="{9A46C2FE-6BA5-4BBD-B787-5A35AEDB30D8}">
      <dgm:prSet/>
      <dgm:spPr/>
      <dgm:t>
        <a:bodyPr/>
        <a:lstStyle/>
        <a:p>
          <a:r>
            <a:rPr lang="el-GR" b="1"/>
            <a:t>Τα πρώτα συμπτώματα εμφανίζονται αρχικά στα κατώτερα φύλλα των κληματίδων</a:t>
          </a:r>
          <a:endParaRPr lang="en-US"/>
        </a:p>
      </dgm:t>
    </dgm:pt>
    <dgm:pt modelId="{5761B7CA-EEE1-4B2E-AB08-B7BF135153C6}" type="parTrans" cxnId="{F4C14EB1-0539-4381-95A4-20B389602C62}">
      <dgm:prSet/>
      <dgm:spPr/>
      <dgm:t>
        <a:bodyPr/>
        <a:lstStyle/>
        <a:p>
          <a:endParaRPr lang="en-US"/>
        </a:p>
      </dgm:t>
    </dgm:pt>
    <dgm:pt modelId="{1F121C7B-4C27-4DFC-9F02-6339F1782D28}" type="sibTrans" cxnId="{F4C14EB1-0539-4381-95A4-20B389602C62}">
      <dgm:prSet/>
      <dgm:spPr/>
      <dgm:t>
        <a:bodyPr/>
        <a:lstStyle/>
        <a:p>
          <a:endParaRPr lang="en-US"/>
        </a:p>
      </dgm:t>
    </dgm:pt>
    <dgm:pt modelId="{FC58A3F1-00A3-4236-95EA-148AB0140402}">
      <dgm:prSet/>
      <dgm:spPr/>
      <dgm:t>
        <a:bodyPr/>
        <a:lstStyle/>
        <a:p>
          <a:r>
            <a:rPr lang="el-GR" b="1"/>
            <a:t>Παρατηρείται περιφερειακή χλώρωση που καταλήγει σε ξήρανση</a:t>
          </a:r>
          <a:endParaRPr lang="en-US"/>
        </a:p>
      </dgm:t>
    </dgm:pt>
    <dgm:pt modelId="{6FA32FF2-CA2C-4634-B2AA-43B9AC2A3694}" type="parTrans" cxnId="{BE767B9E-A42A-46EE-B112-8C85526FA9F9}">
      <dgm:prSet/>
      <dgm:spPr/>
      <dgm:t>
        <a:bodyPr/>
        <a:lstStyle/>
        <a:p>
          <a:endParaRPr lang="en-US"/>
        </a:p>
      </dgm:t>
    </dgm:pt>
    <dgm:pt modelId="{160A8904-853B-4F80-BA75-2A8604DB107E}" type="sibTrans" cxnId="{BE767B9E-A42A-46EE-B112-8C85526FA9F9}">
      <dgm:prSet/>
      <dgm:spPr/>
      <dgm:t>
        <a:bodyPr/>
        <a:lstStyle/>
        <a:p>
          <a:endParaRPr lang="en-US"/>
        </a:p>
      </dgm:t>
    </dgm:pt>
    <dgm:pt modelId="{509672C8-DDEE-4CE8-9A2D-B156E8BC49B7}" type="pres">
      <dgm:prSet presAssocID="{CFE6899C-FB9E-4D30-88B4-90BC8E28DDE6}" presName="vert0" presStyleCnt="0">
        <dgm:presLayoutVars>
          <dgm:dir/>
          <dgm:animOne val="branch"/>
          <dgm:animLvl val="lvl"/>
        </dgm:presLayoutVars>
      </dgm:prSet>
      <dgm:spPr/>
    </dgm:pt>
    <dgm:pt modelId="{6ACA3101-0980-493E-86D2-7F7CE3E0DE57}" type="pres">
      <dgm:prSet presAssocID="{2E0C4802-C329-4383-9A98-4E9680E3AD7C}" presName="thickLine" presStyleLbl="alignNode1" presStyleIdx="0" presStyleCnt="4"/>
      <dgm:spPr/>
    </dgm:pt>
    <dgm:pt modelId="{538AB93D-2B95-449A-BBB5-B5A0E54E5452}" type="pres">
      <dgm:prSet presAssocID="{2E0C4802-C329-4383-9A98-4E9680E3AD7C}" presName="horz1" presStyleCnt="0"/>
      <dgm:spPr/>
    </dgm:pt>
    <dgm:pt modelId="{B2D48BEA-4334-40BF-A975-104C1FBF0843}" type="pres">
      <dgm:prSet presAssocID="{2E0C4802-C329-4383-9A98-4E9680E3AD7C}" presName="tx1" presStyleLbl="revTx" presStyleIdx="0" presStyleCnt="4"/>
      <dgm:spPr/>
    </dgm:pt>
    <dgm:pt modelId="{DD4D4DD7-AA22-4CC5-AC94-211E5C4C3C97}" type="pres">
      <dgm:prSet presAssocID="{2E0C4802-C329-4383-9A98-4E9680E3AD7C}" presName="vert1" presStyleCnt="0"/>
      <dgm:spPr/>
    </dgm:pt>
    <dgm:pt modelId="{918239C5-1282-4295-BAE7-1E28BDE5C6AA}" type="pres">
      <dgm:prSet presAssocID="{65DECD94-3551-4EC6-8534-79DFE20EAE48}" presName="thickLine" presStyleLbl="alignNode1" presStyleIdx="1" presStyleCnt="4"/>
      <dgm:spPr/>
    </dgm:pt>
    <dgm:pt modelId="{92C20D0C-29BA-4B8F-99BA-AA7CDBC3F2D2}" type="pres">
      <dgm:prSet presAssocID="{65DECD94-3551-4EC6-8534-79DFE20EAE48}" presName="horz1" presStyleCnt="0"/>
      <dgm:spPr/>
    </dgm:pt>
    <dgm:pt modelId="{999D97B2-FC0E-4CB5-A64F-BD4BAD9C726B}" type="pres">
      <dgm:prSet presAssocID="{65DECD94-3551-4EC6-8534-79DFE20EAE48}" presName="tx1" presStyleLbl="revTx" presStyleIdx="1" presStyleCnt="4"/>
      <dgm:spPr/>
    </dgm:pt>
    <dgm:pt modelId="{9E422A19-1485-448A-88D7-505C69F447FD}" type="pres">
      <dgm:prSet presAssocID="{65DECD94-3551-4EC6-8534-79DFE20EAE48}" presName="vert1" presStyleCnt="0"/>
      <dgm:spPr/>
    </dgm:pt>
    <dgm:pt modelId="{4A0EF98C-9EC4-4686-ABB3-4F6C8109CC3B}" type="pres">
      <dgm:prSet presAssocID="{9A46C2FE-6BA5-4BBD-B787-5A35AEDB30D8}" presName="thickLine" presStyleLbl="alignNode1" presStyleIdx="2" presStyleCnt="4"/>
      <dgm:spPr/>
    </dgm:pt>
    <dgm:pt modelId="{881A4221-F601-4FDD-9BDA-97BD3A04A613}" type="pres">
      <dgm:prSet presAssocID="{9A46C2FE-6BA5-4BBD-B787-5A35AEDB30D8}" presName="horz1" presStyleCnt="0"/>
      <dgm:spPr/>
    </dgm:pt>
    <dgm:pt modelId="{39212A3B-DC00-4B64-B714-20497D360F58}" type="pres">
      <dgm:prSet presAssocID="{9A46C2FE-6BA5-4BBD-B787-5A35AEDB30D8}" presName="tx1" presStyleLbl="revTx" presStyleIdx="2" presStyleCnt="4"/>
      <dgm:spPr/>
    </dgm:pt>
    <dgm:pt modelId="{C96A9ABF-6A34-4607-B169-472DEDD2793B}" type="pres">
      <dgm:prSet presAssocID="{9A46C2FE-6BA5-4BBD-B787-5A35AEDB30D8}" presName="vert1" presStyleCnt="0"/>
      <dgm:spPr/>
    </dgm:pt>
    <dgm:pt modelId="{F1DA87C4-5B86-493F-BCE5-14BB30321C79}" type="pres">
      <dgm:prSet presAssocID="{FC58A3F1-00A3-4236-95EA-148AB0140402}" presName="thickLine" presStyleLbl="alignNode1" presStyleIdx="3" presStyleCnt="4"/>
      <dgm:spPr/>
    </dgm:pt>
    <dgm:pt modelId="{1DF5B3BC-BD02-495C-A627-EE31F5BBCFD8}" type="pres">
      <dgm:prSet presAssocID="{FC58A3F1-00A3-4236-95EA-148AB0140402}" presName="horz1" presStyleCnt="0"/>
      <dgm:spPr/>
    </dgm:pt>
    <dgm:pt modelId="{7DD38BF9-C121-444C-8129-E45303EB0845}" type="pres">
      <dgm:prSet presAssocID="{FC58A3F1-00A3-4236-95EA-148AB0140402}" presName="tx1" presStyleLbl="revTx" presStyleIdx="3" presStyleCnt="4"/>
      <dgm:spPr/>
    </dgm:pt>
    <dgm:pt modelId="{BB5A8197-7EF6-4F43-AD02-3108BC5519D3}" type="pres">
      <dgm:prSet presAssocID="{FC58A3F1-00A3-4236-95EA-148AB0140402}" presName="vert1" presStyleCnt="0"/>
      <dgm:spPr/>
    </dgm:pt>
  </dgm:ptLst>
  <dgm:cxnLst>
    <dgm:cxn modelId="{9BEB9202-062B-4AC2-8295-0303E383AEFC}" type="presOf" srcId="{FC58A3F1-00A3-4236-95EA-148AB0140402}" destId="{7DD38BF9-C121-444C-8129-E45303EB0845}" srcOrd="0" destOrd="0" presId="urn:microsoft.com/office/officeart/2008/layout/LinedList"/>
    <dgm:cxn modelId="{3A07E730-3AE9-4AC8-9B48-214086461A26}" srcId="{CFE6899C-FB9E-4D30-88B4-90BC8E28DDE6}" destId="{65DECD94-3551-4EC6-8534-79DFE20EAE48}" srcOrd="1" destOrd="0" parTransId="{01F41932-9FDD-4DE8-8323-69C865065582}" sibTransId="{8E36E6E3-1827-4794-A1BE-EFC88E88E382}"/>
    <dgm:cxn modelId="{2A698947-CF14-4C32-AE4B-2CBFFD7D40A0}" srcId="{CFE6899C-FB9E-4D30-88B4-90BC8E28DDE6}" destId="{2E0C4802-C329-4383-9A98-4E9680E3AD7C}" srcOrd="0" destOrd="0" parTransId="{A0B0D6FB-CBD4-4E99-90D2-A8928F3E9BAB}" sibTransId="{57137E59-7D99-45F7-BB3C-DEAA1F651FE1}"/>
    <dgm:cxn modelId="{7A62244B-6DB8-4E58-95AF-28EA86730A8B}" type="presOf" srcId="{9A46C2FE-6BA5-4BBD-B787-5A35AEDB30D8}" destId="{39212A3B-DC00-4B64-B714-20497D360F58}" srcOrd="0" destOrd="0" presId="urn:microsoft.com/office/officeart/2008/layout/LinedList"/>
    <dgm:cxn modelId="{3FE4BB84-FF80-4089-90E0-DEFCC497E5BD}" type="presOf" srcId="{65DECD94-3551-4EC6-8534-79DFE20EAE48}" destId="{999D97B2-FC0E-4CB5-A64F-BD4BAD9C726B}" srcOrd="0" destOrd="0" presId="urn:microsoft.com/office/officeart/2008/layout/LinedList"/>
    <dgm:cxn modelId="{BE767B9E-A42A-46EE-B112-8C85526FA9F9}" srcId="{CFE6899C-FB9E-4D30-88B4-90BC8E28DDE6}" destId="{FC58A3F1-00A3-4236-95EA-148AB0140402}" srcOrd="3" destOrd="0" parTransId="{6FA32FF2-CA2C-4634-B2AA-43B9AC2A3694}" sibTransId="{160A8904-853B-4F80-BA75-2A8604DB107E}"/>
    <dgm:cxn modelId="{F4C14EB1-0539-4381-95A4-20B389602C62}" srcId="{CFE6899C-FB9E-4D30-88B4-90BC8E28DDE6}" destId="{9A46C2FE-6BA5-4BBD-B787-5A35AEDB30D8}" srcOrd="2" destOrd="0" parTransId="{5761B7CA-EEE1-4B2E-AB08-B7BF135153C6}" sibTransId="{1F121C7B-4C27-4DFC-9F02-6339F1782D28}"/>
    <dgm:cxn modelId="{84CFF6D3-1613-4762-AFF6-83F19CCDA05B}" type="presOf" srcId="{CFE6899C-FB9E-4D30-88B4-90BC8E28DDE6}" destId="{509672C8-DDEE-4CE8-9A2D-B156E8BC49B7}" srcOrd="0" destOrd="0" presId="urn:microsoft.com/office/officeart/2008/layout/LinedList"/>
    <dgm:cxn modelId="{778980EE-3C6D-4383-A04E-13E26224C60A}" type="presOf" srcId="{2E0C4802-C329-4383-9A98-4E9680E3AD7C}" destId="{B2D48BEA-4334-40BF-A975-104C1FBF0843}" srcOrd="0" destOrd="0" presId="urn:microsoft.com/office/officeart/2008/layout/LinedList"/>
    <dgm:cxn modelId="{30C3B3CF-37EB-4DCF-AAB3-474EEF3C0AE7}" type="presParOf" srcId="{509672C8-DDEE-4CE8-9A2D-B156E8BC49B7}" destId="{6ACA3101-0980-493E-86D2-7F7CE3E0DE57}" srcOrd="0" destOrd="0" presId="urn:microsoft.com/office/officeart/2008/layout/LinedList"/>
    <dgm:cxn modelId="{C32E8185-A405-4E1C-8129-235DCF739112}" type="presParOf" srcId="{509672C8-DDEE-4CE8-9A2D-B156E8BC49B7}" destId="{538AB93D-2B95-449A-BBB5-B5A0E54E5452}" srcOrd="1" destOrd="0" presId="urn:microsoft.com/office/officeart/2008/layout/LinedList"/>
    <dgm:cxn modelId="{12CC0738-4F27-47C6-8D94-74A735F44A52}" type="presParOf" srcId="{538AB93D-2B95-449A-BBB5-B5A0E54E5452}" destId="{B2D48BEA-4334-40BF-A975-104C1FBF0843}" srcOrd="0" destOrd="0" presId="urn:microsoft.com/office/officeart/2008/layout/LinedList"/>
    <dgm:cxn modelId="{535C83ED-F1AD-4488-8488-841CE86A8A5D}" type="presParOf" srcId="{538AB93D-2B95-449A-BBB5-B5A0E54E5452}" destId="{DD4D4DD7-AA22-4CC5-AC94-211E5C4C3C97}" srcOrd="1" destOrd="0" presId="urn:microsoft.com/office/officeart/2008/layout/LinedList"/>
    <dgm:cxn modelId="{E727EA0B-043A-4B2F-BA0A-0C9E2E1A255A}" type="presParOf" srcId="{509672C8-DDEE-4CE8-9A2D-B156E8BC49B7}" destId="{918239C5-1282-4295-BAE7-1E28BDE5C6AA}" srcOrd="2" destOrd="0" presId="urn:microsoft.com/office/officeart/2008/layout/LinedList"/>
    <dgm:cxn modelId="{3DEFC3F2-C024-4EBF-BA83-45C3C06FF898}" type="presParOf" srcId="{509672C8-DDEE-4CE8-9A2D-B156E8BC49B7}" destId="{92C20D0C-29BA-4B8F-99BA-AA7CDBC3F2D2}" srcOrd="3" destOrd="0" presId="urn:microsoft.com/office/officeart/2008/layout/LinedList"/>
    <dgm:cxn modelId="{799C92A2-98DE-4A7E-9B9C-5A1A17A7ADDE}" type="presParOf" srcId="{92C20D0C-29BA-4B8F-99BA-AA7CDBC3F2D2}" destId="{999D97B2-FC0E-4CB5-A64F-BD4BAD9C726B}" srcOrd="0" destOrd="0" presId="urn:microsoft.com/office/officeart/2008/layout/LinedList"/>
    <dgm:cxn modelId="{DAA2FDA9-2D0D-41D4-A3AE-3FB8E884C8DA}" type="presParOf" srcId="{92C20D0C-29BA-4B8F-99BA-AA7CDBC3F2D2}" destId="{9E422A19-1485-448A-88D7-505C69F447FD}" srcOrd="1" destOrd="0" presId="urn:microsoft.com/office/officeart/2008/layout/LinedList"/>
    <dgm:cxn modelId="{EBC0D874-07E2-4B2B-8EE2-3CB90B52BD12}" type="presParOf" srcId="{509672C8-DDEE-4CE8-9A2D-B156E8BC49B7}" destId="{4A0EF98C-9EC4-4686-ABB3-4F6C8109CC3B}" srcOrd="4" destOrd="0" presId="urn:microsoft.com/office/officeart/2008/layout/LinedList"/>
    <dgm:cxn modelId="{9EC019A1-E361-4547-B741-3E081E5802B3}" type="presParOf" srcId="{509672C8-DDEE-4CE8-9A2D-B156E8BC49B7}" destId="{881A4221-F601-4FDD-9BDA-97BD3A04A613}" srcOrd="5" destOrd="0" presId="urn:microsoft.com/office/officeart/2008/layout/LinedList"/>
    <dgm:cxn modelId="{A788B6FE-C99A-49A6-920F-75C45A8EF589}" type="presParOf" srcId="{881A4221-F601-4FDD-9BDA-97BD3A04A613}" destId="{39212A3B-DC00-4B64-B714-20497D360F58}" srcOrd="0" destOrd="0" presId="urn:microsoft.com/office/officeart/2008/layout/LinedList"/>
    <dgm:cxn modelId="{0AE3E503-9A37-49DA-BA4B-B6EF3960BE86}" type="presParOf" srcId="{881A4221-F601-4FDD-9BDA-97BD3A04A613}" destId="{C96A9ABF-6A34-4607-B169-472DEDD2793B}" srcOrd="1" destOrd="0" presId="urn:microsoft.com/office/officeart/2008/layout/LinedList"/>
    <dgm:cxn modelId="{991AF0AF-9399-47CD-899B-81BD4530662B}" type="presParOf" srcId="{509672C8-DDEE-4CE8-9A2D-B156E8BC49B7}" destId="{F1DA87C4-5B86-493F-BCE5-14BB30321C79}" srcOrd="6" destOrd="0" presId="urn:microsoft.com/office/officeart/2008/layout/LinedList"/>
    <dgm:cxn modelId="{D2E42A23-939C-4111-A7A7-89FCFDA1086F}" type="presParOf" srcId="{509672C8-DDEE-4CE8-9A2D-B156E8BC49B7}" destId="{1DF5B3BC-BD02-495C-A627-EE31F5BBCFD8}" srcOrd="7" destOrd="0" presId="urn:microsoft.com/office/officeart/2008/layout/LinedList"/>
    <dgm:cxn modelId="{82CDF816-3C0F-42BB-8DA2-802612300240}" type="presParOf" srcId="{1DF5B3BC-BD02-495C-A627-EE31F5BBCFD8}" destId="{7DD38BF9-C121-444C-8129-E45303EB0845}" srcOrd="0" destOrd="0" presId="urn:microsoft.com/office/officeart/2008/layout/LinedList"/>
    <dgm:cxn modelId="{81DADA6D-CB5D-4B92-A807-5189DE60BBB3}" type="presParOf" srcId="{1DF5B3BC-BD02-495C-A627-EE31F5BBCFD8}" destId="{BB5A8197-7EF6-4F43-AD02-3108BC5519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5215A4-CE26-4C18-97AE-4208A19F610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FE1AEA0-D220-4216-B5A0-CB4BCEEC8D9A}">
      <dgm:prSet/>
      <dgm:spPr/>
      <dgm:t>
        <a:bodyPr/>
        <a:lstStyle/>
        <a:p>
          <a:r>
            <a:rPr lang="el-GR"/>
            <a:t>Στα άρρωστα πρέμνα παρατηρείται  καθυστερημένη βλάστηση με χλώρωση μικροφυλλία, βραχυγονάτωση,  παραμόρφωση και περιφερειακή  νέκρωση των φύλλων</a:t>
          </a:r>
          <a:endParaRPr lang="en-US"/>
        </a:p>
      </dgm:t>
    </dgm:pt>
    <dgm:pt modelId="{AF2AE8DC-648E-4A61-ADF0-B3BFA180B7CF}" type="parTrans" cxnId="{31E86642-8E48-42D8-B8F1-DEF9FCDCC87B}">
      <dgm:prSet/>
      <dgm:spPr/>
      <dgm:t>
        <a:bodyPr/>
        <a:lstStyle/>
        <a:p>
          <a:endParaRPr lang="en-US"/>
        </a:p>
      </dgm:t>
    </dgm:pt>
    <dgm:pt modelId="{CB2B6DDC-20CC-48B7-8F32-56D2760CFA2E}" type="sibTrans" cxnId="{31E86642-8E48-42D8-B8F1-DEF9FCDCC87B}">
      <dgm:prSet/>
      <dgm:spPr/>
      <dgm:t>
        <a:bodyPr/>
        <a:lstStyle/>
        <a:p>
          <a:endParaRPr lang="en-US"/>
        </a:p>
      </dgm:t>
    </dgm:pt>
    <dgm:pt modelId="{7ABECF8D-6ED9-44D1-A118-3D52111C4C9F}">
      <dgm:prSet/>
      <dgm:spPr/>
      <dgm:t>
        <a:bodyPr/>
        <a:lstStyle/>
        <a:p>
          <a:r>
            <a:rPr lang="el-GR"/>
            <a:t>Η αφαίρεση και το κάψιμο  των προσβεβλημένων κεφαλών  βραχιόνων και κορμών, είναι καλύτερα να γίνεται με ξηρό καιρό την άνοιξη, όταν τα συμπτώματα στους νεαρούς βλαστούς είναι ακόμη χαρακτηριστικά</a:t>
          </a:r>
          <a:endParaRPr lang="en-US"/>
        </a:p>
      </dgm:t>
    </dgm:pt>
    <dgm:pt modelId="{2C23E47F-6702-464E-BB65-C65C2DEFB3B9}" type="parTrans" cxnId="{048B773E-C002-47A9-8717-82AC67993B4E}">
      <dgm:prSet/>
      <dgm:spPr/>
      <dgm:t>
        <a:bodyPr/>
        <a:lstStyle/>
        <a:p>
          <a:endParaRPr lang="en-US"/>
        </a:p>
      </dgm:t>
    </dgm:pt>
    <dgm:pt modelId="{70576D2F-8865-452B-A438-1E583A43BAEB}" type="sibTrans" cxnId="{048B773E-C002-47A9-8717-82AC67993B4E}">
      <dgm:prSet/>
      <dgm:spPr/>
      <dgm:t>
        <a:bodyPr/>
        <a:lstStyle/>
        <a:p>
          <a:endParaRPr lang="en-US"/>
        </a:p>
      </dgm:t>
    </dgm:pt>
    <dgm:pt modelId="{F371EE11-E8AC-4ABB-BA06-E9C4545CE202}">
      <dgm:prSet/>
      <dgm:spPr/>
      <dgm:t>
        <a:bodyPr/>
        <a:lstStyle/>
        <a:p>
          <a:r>
            <a:rPr lang="el-GR"/>
            <a:t>Η τελική τομή του κοψίματος πρέπει να εμφανισθεί τελείως υγιής και να γίνει επάλειψή της με κατάλληλο μυκητοκτόνο</a:t>
          </a:r>
          <a:endParaRPr lang="en-US"/>
        </a:p>
      </dgm:t>
    </dgm:pt>
    <dgm:pt modelId="{E344E37E-97A9-45EE-99BC-CE38C452A08E}" type="parTrans" cxnId="{C7D7E287-393F-4C91-BDB9-DA8F9257ED26}">
      <dgm:prSet/>
      <dgm:spPr/>
      <dgm:t>
        <a:bodyPr/>
        <a:lstStyle/>
        <a:p>
          <a:endParaRPr lang="en-US"/>
        </a:p>
      </dgm:t>
    </dgm:pt>
    <dgm:pt modelId="{CB93A9A8-6005-48F7-B107-43E128D7C44C}" type="sibTrans" cxnId="{C7D7E287-393F-4C91-BDB9-DA8F9257ED26}">
      <dgm:prSet/>
      <dgm:spPr/>
      <dgm:t>
        <a:bodyPr/>
        <a:lstStyle/>
        <a:p>
          <a:endParaRPr lang="en-US"/>
        </a:p>
      </dgm:t>
    </dgm:pt>
    <dgm:pt modelId="{7022D3D2-F36B-4E33-B40C-F19E61A7E0E5}" type="pres">
      <dgm:prSet presAssocID="{6F5215A4-CE26-4C18-97AE-4208A19F6102}" presName="vert0" presStyleCnt="0">
        <dgm:presLayoutVars>
          <dgm:dir/>
          <dgm:animOne val="branch"/>
          <dgm:animLvl val="lvl"/>
        </dgm:presLayoutVars>
      </dgm:prSet>
      <dgm:spPr/>
    </dgm:pt>
    <dgm:pt modelId="{A6098707-6FCD-420A-9EE6-6798C1412C86}" type="pres">
      <dgm:prSet presAssocID="{1FE1AEA0-D220-4216-B5A0-CB4BCEEC8D9A}" presName="thickLine" presStyleLbl="alignNode1" presStyleIdx="0" presStyleCnt="3"/>
      <dgm:spPr/>
    </dgm:pt>
    <dgm:pt modelId="{C5849E20-7D2F-4723-924D-9A9E6934C098}" type="pres">
      <dgm:prSet presAssocID="{1FE1AEA0-D220-4216-B5A0-CB4BCEEC8D9A}" presName="horz1" presStyleCnt="0"/>
      <dgm:spPr/>
    </dgm:pt>
    <dgm:pt modelId="{D1039E7C-EA05-43A5-A538-9C7BF6023735}" type="pres">
      <dgm:prSet presAssocID="{1FE1AEA0-D220-4216-B5A0-CB4BCEEC8D9A}" presName="tx1" presStyleLbl="revTx" presStyleIdx="0" presStyleCnt="3"/>
      <dgm:spPr/>
    </dgm:pt>
    <dgm:pt modelId="{46F54870-E96D-4A82-AC39-39DD84215C15}" type="pres">
      <dgm:prSet presAssocID="{1FE1AEA0-D220-4216-B5A0-CB4BCEEC8D9A}" presName="vert1" presStyleCnt="0"/>
      <dgm:spPr/>
    </dgm:pt>
    <dgm:pt modelId="{83E4DAC7-6E1A-416F-AEC1-124A96E602A5}" type="pres">
      <dgm:prSet presAssocID="{7ABECF8D-6ED9-44D1-A118-3D52111C4C9F}" presName="thickLine" presStyleLbl="alignNode1" presStyleIdx="1" presStyleCnt="3"/>
      <dgm:spPr/>
    </dgm:pt>
    <dgm:pt modelId="{8D94748C-5E36-4883-81AB-995459F6D137}" type="pres">
      <dgm:prSet presAssocID="{7ABECF8D-6ED9-44D1-A118-3D52111C4C9F}" presName="horz1" presStyleCnt="0"/>
      <dgm:spPr/>
    </dgm:pt>
    <dgm:pt modelId="{A074FEFB-5482-4DDE-83A2-B354F0130306}" type="pres">
      <dgm:prSet presAssocID="{7ABECF8D-6ED9-44D1-A118-3D52111C4C9F}" presName="tx1" presStyleLbl="revTx" presStyleIdx="1" presStyleCnt="3"/>
      <dgm:spPr/>
    </dgm:pt>
    <dgm:pt modelId="{A534B42B-CD0C-4DE8-AB7B-FE8C806FACAE}" type="pres">
      <dgm:prSet presAssocID="{7ABECF8D-6ED9-44D1-A118-3D52111C4C9F}" presName="vert1" presStyleCnt="0"/>
      <dgm:spPr/>
    </dgm:pt>
    <dgm:pt modelId="{B3C4BEE8-3773-45C7-8473-4CAE46E265E1}" type="pres">
      <dgm:prSet presAssocID="{F371EE11-E8AC-4ABB-BA06-E9C4545CE202}" presName="thickLine" presStyleLbl="alignNode1" presStyleIdx="2" presStyleCnt="3"/>
      <dgm:spPr/>
    </dgm:pt>
    <dgm:pt modelId="{C99ABA90-7C6F-4FA4-8870-3323F1EC0F2F}" type="pres">
      <dgm:prSet presAssocID="{F371EE11-E8AC-4ABB-BA06-E9C4545CE202}" presName="horz1" presStyleCnt="0"/>
      <dgm:spPr/>
    </dgm:pt>
    <dgm:pt modelId="{2236129B-E1BF-4D00-9712-F92BB893965D}" type="pres">
      <dgm:prSet presAssocID="{F371EE11-E8AC-4ABB-BA06-E9C4545CE202}" presName="tx1" presStyleLbl="revTx" presStyleIdx="2" presStyleCnt="3"/>
      <dgm:spPr/>
    </dgm:pt>
    <dgm:pt modelId="{86F61D50-5BDA-4F7B-9547-4069A71F9A3F}" type="pres">
      <dgm:prSet presAssocID="{F371EE11-E8AC-4ABB-BA06-E9C4545CE202}" presName="vert1" presStyleCnt="0"/>
      <dgm:spPr/>
    </dgm:pt>
  </dgm:ptLst>
  <dgm:cxnLst>
    <dgm:cxn modelId="{048B773E-C002-47A9-8717-82AC67993B4E}" srcId="{6F5215A4-CE26-4C18-97AE-4208A19F6102}" destId="{7ABECF8D-6ED9-44D1-A118-3D52111C4C9F}" srcOrd="1" destOrd="0" parTransId="{2C23E47F-6702-464E-BB65-C65C2DEFB3B9}" sibTransId="{70576D2F-8865-452B-A438-1E583A43BAEB}"/>
    <dgm:cxn modelId="{31E86642-8E48-42D8-B8F1-DEF9FCDCC87B}" srcId="{6F5215A4-CE26-4C18-97AE-4208A19F6102}" destId="{1FE1AEA0-D220-4216-B5A0-CB4BCEEC8D9A}" srcOrd="0" destOrd="0" parTransId="{AF2AE8DC-648E-4A61-ADF0-B3BFA180B7CF}" sibTransId="{CB2B6DDC-20CC-48B7-8F32-56D2760CFA2E}"/>
    <dgm:cxn modelId="{C7D7E287-393F-4C91-BDB9-DA8F9257ED26}" srcId="{6F5215A4-CE26-4C18-97AE-4208A19F6102}" destId="{F371EE11-E8AC-4ABB-BA06-E9C4545CE202}" srcOrd="2" destOrd="0" parTransId="{E344E37E-97A9-45EE-99BC-CE38C452A08E}" sibTransId="{CB93A9A8-6005-48F7-B107-43E128D7C44C}"/>
    <dgm:cxn modelId="{A2811FB1-101D-4D3E-92BC-CE017F8F8DB9}" type="presOf" srcId="{7ABECF8D-6ED9-44D1-A118-3D52111C4C9F}" destId="{A074FEFB-5482-4DDE-83A2-B354F0130306}" srcOrd="0" destOrd="0" presId="urn:microsoft.com/office/officeart/2008/layout/LinedList"/>
    <dgm:cxn modelId="{66F8A9C0-EC87-4C5C-A88C-7652B8D76D7A}" type="presOf" srcId="{F371EE11-E8AC-4ABB-BA06-E9C4545CE202}" destId="{2236129B-E1BF-4D00-9712-F92BB893965D}" srcOrd="0" destOrd="0" presId="urn:microsoft.com/office/officeart/2008/layout/LinedList"/>
    <dgm:cxn modelId="{5995A7DC-9605-427D-B87B-F5037CDCF623}" type="presOf" srcId="{6F5215A4-CE26-4C18-97AE-4208A19F6102}" destId="{7022D3D2-F36B-4E33-B40C-F19E61A7E0E5}" srcOrd="0" destOrd="0" presId="urn:microsoft.com/office/officeart/2008/layout/LinedList"/>
    <dgm:cxn modelId="{9DDDCEF9-1AF8-4D41-94B3-75B98EC86E13}" type="presOf" srcId="{1FE1AEA0-D220-4216-B5A0-CB4BCEEC8D9A}" destId="{D1039E7C-EA05-43A5-A538-9C7BF6023735}" srcOrd="0" destOrd="0" presId="urn:microsoft.com/office/officeart/2008/layout/LinedList"/>
    <dgm:cxn modelId="{7E3AFA4C-5E5D-4164-9264-B2E464EC3B1D}" type="presParOf" srcId="{7022D3D2-F36B-4E33-B40C-F19E61A7E0E5}" destId="{A6098707-6FCD-420A-9EE6-6798C1412C86}" srcOrd="0" destOrd="0" presId="urn:microsoft.com/office/officeart/2008/layout/LinedList"/>
    <dgm:cxn modelId="{C0E6C048-1BA6-4C13-AD5C-9998A8C64D47}" type="presParOf" srcId="{7022D3D2-F36B-4E33-B40C-F19E61A7E0E5}" destId="{C5849E20-7D2F-4723-924D-9A9E6934C098}" srcOrd="1" destOrd="0" presId="urn:microsoft.com/office/officeart/2008/layout/LinedList"/>
    <dgm:cxn modelId="{9D00C174-2973-48F5-99CC-8A803F5C0FB5}" type="presParOf" srcId="{C5849E20-7D2F-4723-924D-9A9E6934C098}" destId="{D1039E7C-EA05-43A5-A538-9C7BF6023735}" srcOrd="0" destOrd="0" presId="urn:microsoft.com/office/officeart/2008/layout/LinedList"/>
    <dgm:cxn modelId="{2303DB40-3E87-4927-B656-5162612D8701}" type="presParOf" srcId="{C5849E20-7D2F-4723-924D-9A9E6934C098}" destId="{46F54870-E96D-4A82-AC39-39DD84215C15}" srcOrd="1" destOrd="0" presId="urn:microsoft.com/office/officeart/2008/layout/LinedList"/>
    <dgm:cxn modelId="{00475C99-62A5-4A4B-8456-3407CE813FCF}" type="presParOf" srcId="{7022D3D2-F36B-4E33-B40C-F19E61A7E0E5}" destId="{83E4DAC7-6E1A-416F-AEC1-124A96E602A5}" srcOrd="2" destOrd="0" presId="urn:microsoft.com/office/officeart/2008/layout/LinedList"/>
    <dgm:cxn modelId="{7D0F0BD8-D0A6-4E17-92F1-AFD9DFB2E2D4}" type="presParOf" srcId="{7022D3D2-F36B-4E33-B40C-F19E61A7E0E5}" destId="{8D94748C-5E36-4883-81AB-995459F6D137}" srcOrd="3" destOrd="0" presId="urn:microsoft.com/office/officeart/2008/layout/LinedList"/>
    <dgm:cxn modelId="{0F64B5B3-989F-4CB8-BCCF-EB1A16FC708B}" type="presParOf" srcId="{8D94748C-5E36-4883-81AB-995459F6D137}" destId="{A074FEFB-5482-4DDE-83A2-B354F0130306}" srcOrd="0" destOrd="0" presId="urn:microsoft.com/office/officeart/2008/layout/LinedList"/>
    <dgm:cxn modelId="{2CE4AE52-C041-40B4-9DBF-DCAC988456F6}" type="presParOf" srcId="{8D94748C-5E36-4883-81AB-995459F6D137}" destId="{A534B42B-CD0C-4DE8-AB7B-FE8C806FACAE}" srcOrd="1" destOrd="0" presId="urn:microsoft.com/office/officeart/2008/layout/LinedList"/>
    <dgm:cxn modelId="{79E09FE4-8049-4424-88B1-421712B80396}" type="presParOf" srcId="{7022D3D2-F36B-4E33-B40C-F19E61A7E0E5}" destId="{B3C4BEE8-3773-45C7-8473-4CAE46E265E1}" srcOrd="4" destOrd="0" presId="urn:microsoft.com/office/officeart/2008/layout/LinedList"/>
    <dgm:cxn modelId="{21B6EEB2-2ECB-4541-940D-78E429870E26}" type="presParOf" srcId="{7022D3D2-F36B-4E33-B40C-F19E61A7E0E5}" destId="{C99ABA90-7C6F-4FA4-8870-3323F1EC0F2F}" srcOrd="5" destOrd="0" presId="urn:microsoft.com/office/officeart/2008/layout/LinedList"/>
    <dgm:cxn modelId="{F4B7725C-044C-4BF3-A2EE-DE524B44C59B}" type="presParOf" srcId="{C99ABA90-7C6F-4FA4-8870-3323F1EC0F2F}" destId="{2236129B-E1BF-4D00-9712-F92BB893965D}" srcOrd="0" destOrd="0" presId="urn:microsoft.com/office/officeart/2008/layout/LinedList"/>
    <dgm:cxn modelId="{8AB372B4-51C2-452B-88B6-9C54AB68BD7D}" type="presParOf" srcId="{C99ABA90-7C6F-4FA4-8870-3323F1EC0F2F}" destId="{86F61D50-5BDA-4F7B-9547-4069A71F9A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812DFA-C5E9-475E-A811-8B3B7CB2226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BFA3E04-3A9D-43B6-9605-F55E7E4CF14D}">
      <dgm:prSet/>
      <dgm:spPr/>
      <dgm:t>
        <a:bodyPr/>
        <a:lstStyle/>
        <a:p>
          <a:r>
            <a:rPr lang="el-GR"/>
            <a:t>Η φόμοψη είναι μια σημαντική ασθένεια ξύλου. υποβαθμίζει σταδιακά και καταστρέφει τον αμπελώνα. </a:t>
          </a:r>
          <a:endParaRPr lang="en-US"/>
        </a:p>
      </dgm:t>
    </dgm:pt>
    <dgm:pt modelId="{7A6B9737-CFEF-48A7-8372-824CAC8F90B7}" type="parTrans" cxnId="{E274E172-207E-4F4C-93DE-BCB2EF92A9F6}">
      <dgm:prSet/>
      <dgm:spPr/>
      <dgm:t>
        <a:bodyPr/>
        <a:lstStyle/>
        <a:p>
          <a:endParaRPr lang="en-US"/>
        </a:p>
      </dgm:t>
    </dgm:pt>
    <dgm:pt modelId="{DE41A4F9-E853-4FEE-B24C-48337758633F}" type="sibTrans" cxnId="{E274E172-207E-4F4C-93DE-BCB2EF92A9F6}">
      <dgm:prSet/>
      <dgm:spPr/>
      <dgm:t>
        <a:bodyPr/>
        <a:lstStyle/>
        <a:p>
          <a:endParaRPr lang="en-US"/>
        </a:p>
      </dgm:t>
    </dgm:pt>
    <dgm:pt modelId="{07870301-B792-4D15-92D3-0C14C046D958}">
      <dgm:prSet/>
      <dgm:spPr/>
      <dgm:t>
        <a:bodyPr/>
        <a:lstStyle/>
        <a:p>
          <a:r>
            <a:rPr lang="el-GR"/>
            <a:t>Είναι διαδεδομένη στην Κρήτη και αποτελεί πρόβλημα για την καλλιέργεια της σουλτανίνας, ιδιαίτερα σε τοποθεσίες όπου οι βροχοπτώσεις της άνοιξης ευνοούν την ανάπτυξη της ασθένειας και όπου φυσούν έντονοι άνεμοι που σπάζουν τις κληματίδες οι οποίες έχουν προσβληθεί στη βάση τους. </a:t>
          </a:r>
          <a:endParaRPr lang="en-US"/>
        </a:p>
      </dgm:t>
    </dgm:pt>
    <dgm:pt modelId="{DB774D05-BC53-4619-B6DE-17BD4B8547CF}" type="parTrans" cxnId="{274306CA-3A26-471B-9070-85F9B7DE4A9F}">
      <dgm:prSet/>
      <dgm:spPr/>
      <dgm:t>
        <a:bodyPr/>
        <a:lstStyle/>
        <a:p>
          <a:endParaRPr lang="en-US"/>
        </a:p>
      </dgm:t>
    </dgm:pt>
    <dgm:pt modelId="{F7049BA9-0C2B-4BC3-98AA-FE92BFCC582F}" type="sibTrans" cxnId="{274306CA-3A26-471B-9070-85F9B7DE4A9F}">
      <dgm:prSet/>
      <dgm:spPr/>
      <dgm:t>
        <a:bodyPr/>
        <a:lstStyle/>
        <a:p>
          <a:endParaRPr lang="en-US"/>
        </a:p>
      </dgm:t>
    </dgm:pt>
    <dgm:pt modelId="{DBB56521-8D0D-4DDB-9A17-F2972724FDC9}">
      <dgm:prSet/>
      <dgm:spPr/>
      <dgm:t>
        <a:bodyPr/>
        <a:lstStyle/>
        <a:p>
          <a:r>
            <a:rPr lang="el-GR"/>
            <a:t>Οι προσβολές είναι έντονες σε περιοχές με υψηλή υγρασία και χαμηλές θερμοκρασίες την άνοιξη. </a:t>
          </a:r>
          <a:endParaRPr lang="en-US"/>
        </a:p>
      </dgm:t>
    </dgm:pt>
    <dgm:pt modelId="{1CEABC2C-598A-4253-8CF0-A86D565AF6C8}" type="parTrans" cxnId="{71F7AF04-4D91-410E-B897-9F909BAD2C5B}">
      <dgm:prSet/>
      <dgm:spPr/>
      <dgm:t>
        <a:bodyPr/>
        <a:lstStyle/>
        <a:p>
          <a:endParaRPr lang="en-US"/>
        </a:p>
      </dgm:t>
    </dgm:pt>
    <dgm:pt modelId="{ACAE1476-6A13-4CAA-AAE6-DA119CCD8018}" type="sibTrans" cxnId="{71F7AF04-4D91-410E-B897-9F909BAD2C5B}">
      <dgm:prSet/>
      <dgm:spPr/>
      <dgm:t>
        <a:bodyPr/>
        <a:lstStyle/>
        <a:p>
          <a:endParaRPr lang="en-US"/>
        </a:p>
      </dgm:t>
    </dgm:pt>
    <dgm:pt modelId="{99620070-C64A-493A-8843-C63A1C5504A9}" type="pres">
      <dgm:prSet presAssocID="{1F812DFA-C5E9-475E-A811-8B3B7CB22261}" presName="linear" presStyleCnt="0">
        <dgm:presLayoutVars>
          <dgm:animLvl val="lvl"/>
          <dgm:resizeHandles val="exact"/>
        </dgm:presLayoutVars>
      </dgm:prSet>
      <dgm:spPr/>
    </dgm:pt>
    <dgm:pt modelId="{E6CF6D53-C2C7-46AB-81F8-0C988DB2BEAA}" type="pres">
      <dgm:prSet presAssocID="{0BFA3E04-3A9D-43B6-9605-F55E7E4CF14D}" presName="parentText" presStyleLbl="node1" presStyleIdx="0" presStyleCnt="3">
        <dgm:presLayoutVars>
          <dgm:chMax val="0"/>
          <dgm:bulletEnabled val="1"/>
        </dgm:presLayoutVars>
      </dgm:prSet>
      <dgm:spPr/>
    </dgm:pt>
    <dgm:pt modelId="{FA971EA2-E95A-43BB-8910-4A34F9C60EB6}" type="pres">
      <dgm:prSet presAssocID="{DE41A4F9-E853-4FEE-B24C-48337758633F}" presName="spacer" presStyleCnt="0"/>
      <dgm:spPr/>
    </dgm:pt>
    <dgm:pt modelId="{FE3EE390-2D9E-4B03-875E-E93C517607DA}" type="pres">
      <dgm:prSet presAssocID="{07870301-B792-4D15-92D3-0C14C046D958}" presName="parentText" presStyleLbl="node1" presStyleIdx="1" presStyleCnt="3">
        <dgm:presLayoutVars>
          <dgm:chMax val="0"/>
          <dgm:bulletEnabled val="1"/>
        </dgm:presLayoutVars>
      </dgm:prSet>
      <dgm:spPr/>
    </dgm:pt>
    <dgm:pt modelId="{AEBB8495-A5D3-481E-9C76-B9FB76CE085E}" type="pres">
      <dgm:prSet presAssocID="{F7049BA9-0C2B-4BC3-98AA-FE92BFCC582F}" presName="spacer" presStyleCnt="0"/>
      <dgm:spPr/>
    </dgm:pt>
    <dgm:pt modelId="{DE9C9716-6DE6-4318-8BF7-A6ACE752BE97}" type="pres">
      <dgm:prSet presAssocID="{DBB56521-8D0D-4DDB-9A17-F2972724FDC9}" presName="parentText" presStyleLbl="node1" presStyleIdx="2" presStyleCnt="3">
        <dgm:presLayoutVars>
          <dgm:chMax val="0"/>
          <dgm:bulletEnabled val="1"/>
        </dgm:presLayoutVars>
      </dgm:prSet>
      <dgm:spPr/>
    </dgm:pt>
  </dgm:ptLst>
  <dgm:cxnLst>
    <dgm:cxn modelId="{71F7AF04-4D91-410E-B897-9F909BAD2C5B}" srcId="{1F812DFA-C5E9-475E-A811-8B3B7CB22261}" destId="{DBB56521-8D0D-4DDB-9A17-F2972724FDC9}" srcOrd="2" destOrd="0" parTransId="{1CEABC2C-598A-4253-8CF0-A86D565AF6C8}" sibTransId="{ACAE1476-6A13-4CAA-AAE6-DA119CCD8018}"/>
    <dgm:cxn modelId="{E274E172-207E-4F4C-93DE-BCB2EF92A9F6}" srcId="{1F812DFA-C5E9-475E-A811-8B3B7CB22261}" destId="{0BFA3E04-3A9D-43B6-9605-F55E7E4CF14D}" srcOrd="0" destOrd="0" parTransId="{7A6B9737-CFEF-48A7-8372-824CAC8F90B7}" sibTransId="{DE41A4F9-E853-4FEE-B24C-48337758633F}"/>
    <dgm:cxn modelId="{57ECE474-6032-4AC0-A055-C893548E87B5}" type="presOf" srcId="{1F812DFA-C5E9-475E-A811-8B3B7CB22261}" destId="{99620070-C64A-493A-8843-C63A1C5504A9}" srcOrd="0" destOrd="0" presId="urn:microsoft.com/office/officeart/2005/8/layout/vList2"/>
    <dgm:cxn modelId="{D95B7681-B260-48E6-9FD8-078B9D6334EF}" type="presOf" srcId="{07870301-B792-4D15-92D3-0C14C046D958}" destId="{FE3EE390-2D9E-4B03-875E-E93C517607DA}" srcOrd="0" destOrd="0" presId="urn:microsoft.com/office/officeart/2005/8/layout/vList2"/>
    <dgm:cxn modelId="{35B4F4AE-4D30-4837-91FC-7B246ECEB4D3}" type="presOf" srcId="{0BFA3E04-3A9D-43B6-9605-F55E7E4CF14D}" destId="{E6CF6D53-C2C7-46AB-81F8-0C988DB2BEAA}" srcOrd="0" destOrd="0" presId="urn:microsoft.com/office/officeart/2005/8/layout/vList2"/>
    <dgm:cxn modelId="{274306CA-3A26-471B-9070-85F9B7DE4A9F}" srcId="{1F812DFA-C5E9-475E-A811-8B3B7CB22261}" destId="{07870301-B792-4D15-92D3-0C14C046D958}" srcOrd="1" destOrd="0" parTransId="{DB774D05-BC53-4619-B6DE-17BD4B8547CF}" sibTransId="{F7049BA9-0C2B-4BC3-98AA-FE92BFCC582F}"/>
    <dgm:cxn modelId="{9BAD70CE-50B6-460F-AB95-EBC898D6A56E}" type="presOf" srcId="{DBB56521-8D0D-4DDB-9A17-F2972724FDC9}" destId="{DE9C9716-6DE6-4318-8BF7-A6ACE752BE97}" srcOrd="0" destOrd="0" presId="urn:microsoft.com/office/officeart/2005/8/layout/vList2"/>
    <dgm:cxn modelId="{E928879E-0E2F-4CA0-846F-C69CE017B530}" type="presParOf" srcId="{99620070-C64A-493A-8843-C63A1C5504A9}" destId="{E6CF6D53-C2C7-46AB-81F8-0C988DB2BEAA}" srcOrd="0" destOrd="0" presId="urn:microsoft.com/office/officeart/2005/8/layout/vList2"/>
    <dgm:cxn modelId="{9140C734-0B75-48E1-ADE7-454002CEA178}" type="presParOf" srcId="{99620070-C64A-493A-8843-C63A1C5504A9}" destId="{FA971EA2-E95A-43BB-8910-4A34F9C60EB6}" srcOrd="1" destOrd="0" presId="urn:microsoft.com/office/officeart/2005/8/layout/vList2"/>
    <dgm:cxn modelId="{D62609C1-F082-4B40-B2F3-9DCA77EB8D7E}" type="presParOf" srcId="{99620070-C64A-493A-8843-C63A1C5504A9}" destId="{FE3EE390-2D9E-4B03-875E-E93C517607DA}" srcOrd="2" destOrd="0" presId="urn:microsoft.com/office/officeart/2005/8/layout/vList2"/>
    <dgm:cxn modelId="{2BB990B0-138B-4A65-BA7B-BC272F000256}" type="presParOf" srcId="{99620070-C64A-493A-8843-C63A1C5504A9}" destId="{AEBB8495-A5D3-481E-9C76-B9FB76CE085E}" srcOrd="3" destOrd="0" presId="urn:microsoft.com/office/officeart/2005/8/layout/vList2"/>
    <dgm:cxn modelId="{124509A5-74D9-45B5-8392-AF950A325BCC}" type="presParOf" srcId="{99620070-C64A-493A-8843-C63A1C5504A9}" destId="{DE9C9716-6DE6-4318-8BF7-A6ACE752BE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5BD72B-9F7B-40D5-8FF6-42C0A332AC9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49EE06A-8CBB-4B16-83A4-A837F37787F0}">
      <dgm:prSet/>
      <dgm:spPr/>
      <dgm:t>
        <a:bodyPr/>
        <a:lstStyle/>
        <a:p>
          <a:r>
            <a:rPr lang="el-GR" b="1"/>
            <a:t>Μολυσματικός εκφυλισμός - </a:t>
          </a:r>
          <a:r>
            <a:rPr lang="en-GB" b="1"/>
            <a:t>Grapevine Fanleaf Virus – GFLV</a:t>
          </a:r>
          <a:endParaRPr lang="en-US"/>
        </a:p>
      </dgm:t>
    </dgm:pt>
    <dgm:pt modelId="{73EE0330-EA9F-4299-ACBD-DD0CB5F749BF}" type="parTrans" cxnId="{6339D492-8197-4094-8D53-D7EE93C132B9}">
      <dgm:prSet/>
      <dgm:spPr/>
      <dgm:t>
        <a:bodyPr/>
        <a:lstStyle/>
        <a:p>
          <a:endParaRPr lang="en-US"/>
        </a:p>
      </dgm:t>
    </dgm:pt>
    <dgm:pt modelId="{1277BCFB-975D-45DE-AAA9-2A2D5ED40E5F}" type="sibTrans" cxnId="{6339D492-8197-4094-8D53-D7EE93C132B9}">
      <dgm:prSet/>
      <dgm:spPr/>
      <dgm:t>
        <a:bodyPr/>
        <a:lstStyle/>
        <a:p>
          <a:endParaRPr lang="en-US"/>
        </a:p>
      </dgm:t>
    </dgm:pt>
    <dgm:pt modelId="{5B69FF40-DA92-4509-9956-36BA08A07B76}">
      <dgm:prSet/>
      <dgm:spPr/>
      <dgm:t>
        <a:bodyPr/>
        <a:lstStyle/>
        <a:p>
          <a:r>
            <a:rPr lang="el-GR" b="1"/>
            <a:t>Ανήκει στην ομάδα των Nepovirus</a:t>
          </a:r>
          <a:endParaRPr lang="en-US"/>
        </a:p>
      </dgm:t>
    </dgm:pt>
    <dgm:pt modelId="{829F0A97-4115-4B80-9859-F67D683C0040}" type="parTrans" cxnId="{7FA73721-CF59-4803-A60F-E7BB484A0643}">
      <dgm:prSet/>
      <dgm:spPr/>
      <dgm:t>
        <a:bodyPr/>
        <a:lstStyle/>
        <a:p>
          <a:endParaRPr lang="en-US"/>
        </a:p>
      </dgm:t>
    </dgm:pt>
    <dgm:pt modelId="{E223A156-AD44-4FC7-A243-CE7AAD5FDA38}" type="sibTrans" cxnId="{7FA73721-CF59-4803-A60F-E7BB484A0643}">
      <dgm:prSet/>
      <dgm:spPr/>
      <dgm:t>
        <a:bodyPr/>
        <a:lstStyle/>
        <a:p>
          <a:endParaRPr lang="en-US"/>
        </a:p>
      </dgm:t>
    </dgm:pt>
    <dgm:pt modelId="{7B753D26-347A-4DDC-B7CA-502310FB4C12}">
      <dgm:prSet/>
      <dgm:spPr/>
      <dgm:t>
        <a:bodyPr/>
        <a:lstStyle/>
        <a:p>
          <a:r>
            <a:rPr lang="el-GR" b="1"/>
            <a:t>Δυο νηματώδεις οι </a:t>
          </a:r>
          <a:r>
            <a:rPr lang="el-GR" b="1" i="1"/>
            <a:t>Xiphinema index</a:t>
          </a:r>
          <a:r>
            <a:rPr lang="el-GR" b="1"/>
            <a:t> και </a:t>
          </a:r>
          <a:r>
            <a:rPr lang="el-GR" b="1" i="1"/>
            <a:t>X. italiae</a:t>
          </a:r>
          <a:r>
            <a:rPr lang="el-GR" b="1"/>
            <a:t> έχει αποδειχθεί </a:t>
          </a:r>
          <a:br>
            <a:rPr lang="el-GR" b="1"/>
          </a:br>
          <a:r>
            <a:rPr lang="el-GR" b="1"/>
            <a:t>ότι μπορούν να μεταδώσουν τον παθογόνο ιό </a:t>
          </a:r>
          <a:endParaRPr lang="en-US"/>
        </a:p>
      </dgm:t>
    </dgm:pt>
    <dgm:pt modelId="{2DF2C85E-5F4D-4C18-B290-59D528F7A70E}" type="parTrans" cxnId="{1771C3F1-C3A1-467A-AFCB-6999A925B817}">
      <dgm:prSet/>
      <dgm:spPr/>
      <dgm:t>
        <a:bodyPr/>
        <a:lstStyle/>
        <a:p>
          <a:endParaRPr lang="en-US"/>
        </a:p>
      </dgm:t>
    </dgm:pt>
    <dgm:pt modelId="{C9C5F704-207D-4979-AB70-E49B2D4F0123}" type="sibTrans" cxnId="{1771C3F1-C3A1-467A-AFCB-6999A925B817}">
      <dgm:prSet/>
      <dgm:spPr/>
      <dgm:t>
        <a:bodyPr/>
        <a:lstStyle/>
        <a:p>
          <a:endParaRPr lang="en-US"/>
        </a:p>
      </dgm:t>
    </dgm:pt>
    <dgm:pt modelId="{CC673A6D-8276-4995-80DE-C85EF9A54D95}">
      <dgm:prSet/>
      <dgm:spPr/>
      <dgm:t>
        <a:bodyPr/>
        <a:lstStyle/>
        <a:p>
          <a:r>
            <a:rPr lang="el-GR" b="1"/>
            <a:t>Ο μολυσματικός εκφυλισμός προσβάλλει μόνο το αμπέλι, δεν μεταδίδεται με τον σπόρο και δεν έχει έντομα φορείς οπότε η μεταφορά της ασθένειας σε νέα αμπέλια γίνεται με το πολλαπλασιαστικό υλικό</a:t>
          </a:r>
          <a:endParaRPr lang="en-US"/>
        </a:p>
      </dgm:t>
    </dgm:pt>
    <dgm:pt modelId="{201FE521-BA88-4FF5-941F-24F2853C818D}" type="parTrans" cxnId="{B9C57B4C-40FE-484E-8176-673982711377}">
      <dgm:prSet/>
      <dgm:spPr/>
      <dgm:t>
        <a:bodyPr/>
        <a:lstStyle/>
        <a:p>
          <a:endParaRPr lang="en-US"/>
        </a:p>
      </dgm:t>
    </dgm:pt>
    <dgm:pt modelId="{36D44348-CEAF-42F8-A69B-D41F9416A0E4}" type="sibTrans" cxnId="{B9C57B4C-40FE-484E-8176-673982711377}">
      <dgm:prSet/>
      <dgm:spPr/>
      <dgm:t>
        <a:bodyPr/>
        <a:lstStyle/>
        <a:p>
          <a:endParaRPr lang="en-US"/>
        </a:p>
      </dgm:t>
    </dgm:pt>
    <dgm:pt modelId="{FFC7AA83-F28A-4354-9CA5-4C62ADC43426}">
      <dgm:prSet/>
      <dgm:spPr/>
      <dgm:t>
        <a:bodyPr/>
        <a:lstStyle/>
        <a:p>
          <a:r>
            <a:rPr lang="el-GR" b="1"/>
            <a:t>Όπως όλες οι ιώσεις η καταπολέμηση του στα προσβλημένα πρέμνα δεν είναι δυνατή</a:t>
          </a:r>
          <a:endParaRPr lang="en-US"/>
        </a:p>
      </dgm:t>
    </dgm:pt>
    <dgm:pt modelId="{090CAE13-ABAE-4066-B125-BABEFDD9CE22}" type="parTrans" cxnId="{FA189AB3-32B2-47A7-955C-CE21DBB74AF1}">
      <dgm:prSet/>
      <dgm:spPr/>
      <dgm:t>
        <a:bodyPr/>
        <a:lstStyle/>
        <a:p>
          <a:endParaRPr lang="en-US"/>
        </a:p>
      </dgm:t>
    </dgm:pt>
    <dgm:pt modelId="{9AB3DBE4-4336-49BD-B1DD-7E13B655A2E8}" type="sibTrans" cxnId="{FA189AB3-32B2-47A7-955C-CE21DBB74AF1}">
      <dgm:prSet/>
      <dgm:spPr/>
      <dgm:t>
        <a:bodyPr/>
        <a:lstStyle/>
        <a:p>
          <a:endParaRPr lang="en-US"/>
        </a:p>
      </dgm:t>
    </dgm:pt>
    <dgm:pt modelId="{386B8F52-CCB1-4994-B565-54A70D9EF275}" type="pres">
      <dgm:prSet presAssocID="{645BD72B-9F7B-40D5-8FF6-42C0A332AC9B}" presName="linear" presStyleCnt="0">
        <dgm:presLayoutVars>
          <dgm:animLvl val="lvl"/>
          <dgm:resizeHandles val="exact"/>
        </dgm:presLayoutVars>
      </dgm:prSet>
      <dgm:spPr/>
    </dgm:pt>
    <dgm:pt modelId="{7DA7CBDA-53DF-418D-BBD2-A490CD66C94A}" type="pres">
      <dgm:prSet presAssocID="{249EE06A-8CBB-4B16-83A4-A837F37787F0}" presName="parentText" presStyleLbl="node1" presStyleIdx="0" presStyleCnt="1">
        <dgm:presLayoutVars>
          <dgm:chMax val="0"/>
          <dgm:bulletEnabled val="1"/>
        </dgm:presLayoutVars>
      </dgm:prSet>
      <dgm:spPr/>
    </dgm:pt>
    <dgm:pt modelId="{EA82A76D-C4F4-4A60-8026-A4553AFD6DF9}" type="pres">
      <dgm:prSet presAssocID="{249EE06A-8CBB-4B16-83A4-A837F37787F0}" presName="childText" presStyleLbl="revTx" presStyleIdx="0" presStyleCnt="1">
        <dgm:presLayoutVars>
          <dgm:bulletEnabled val="1"/>
        </dgm:presLayoutVars>
      </dgm:prSet>
      <dgm:spPr/>
    </dgm:pt>
  </dgm:ptLst>
  <dgm:cxnLst>
    <dgm:cxn modelId="{7FA73721-CF59-4803-A60F-E7BB484A0643}" srcId="{249EE06A-8CBB-4B16-83A4-A837F37787F0}" destId="{5B69FF40-DA92-4509-9956-36BA08A07B76}" srcOrd="0" destOrd="0" parTransId="{829F0A97-4115-4B80-9859-F67D683C0040}" sibTransId="{E223A156-AD44-4FC7-A243-CE7AAD5FDA38}"/>
    <dgm:cxn modelId="{1B052D3F-8106-4925-A986-85470018F334}" type="presOf" srcId="{7B753D26-347A-4DDC-B7CA-502310FB4C12}" destId="{EA82A76D-C4F4-4A60-8026-A4553AFD6DF9}" srcOrd="0" destOrd="1" presId="urn:microsoft.com/office/officeart/2005/8/layout/vList2"/>
    <dgm:cxn modelId="{7C42445F-1785-4024-85A3-E2B7A62BB102}" type="presOf" srcId="{CC673A6D-8276-4995-80DE-C85EF9A54D95}" destId="{EA82A76D-C4F4-4A60-8026-A4553AFD6DF9}" srcOrd="0" destOrd="2" presId="urn:microsoft.com/office/officeart/2005/8/layout/vList2"/>
    <dgm:cxn modelId="{A2ADBB5F-F21D-410A-A275-374A6F398271}" type="presOf" srcId="{FFC7AA83-F28A-4354-9CA5-4C62ADC43426}" destId="{EA82A76D-C4F4-4A60-8026-A4553AFD6DF9}" srcOrd="0" destOrd="3" presId="urn:microsoft.com/office/officeart/2005/8/layout/vList2"/>
    <dgm:cxn modelId="{B9C57B4C-40FE-484E-8176-673982711377}" srcId="{249EE06A-8CBB-4B16-83A4-A837F37787F0}" destId="{CC673A6D-8276-4995-80DE-C85EF9A54D95}" srcOrd="2" destOrd="0" parTransId="{201FE521-BA88-4FF5-941F-24F2853C818D}" sibTransId="{36D44348-CEAF-42F8-A69B-D41F9416A0E4}"/>
    <dgm:cxn modelId="{AA23E26C-FF8D-44C1-B49B-3F236995BE4C}" type="presOf" srcId="{249EE06A-8CBB-4B16-83A4-A837F37787F0}" destId="{7DA7CBDA-53DF-418D-BBD2-A490CD66C94A}" srcOrd="0" destOrd="0" presId="urn:microsoft.com/office/officeart/2005/8/layout/vList2"/>
    <dgm:cxn modelId="{4092BE55-2690-45E7-ACAD-FB4B86AC8DD9}" type="presOf" srcId="{645BD72B-9F7B-40D5-8FF6-42C0A332AC9B}" destId="{386B8F52-CCB1-4994-B565-54A70D9EF275}" srcOrd="0" destOrd="0" presId="urn:microsoft.com/office/officeart/2005/8/layout/vList2"/>
    <dgm:cxn modelId="{6339D492-8197-4094-8D53-D7EE93C132B9}" srcId="{645BD72B-9F7B-40D5-8FF6-42C0A332AC9B}" destId="{249EE06A-8CBB-4B16-83A4-A837F37787F0}" srcOrd="0" destOrd="0" parTransId="{73EE0330-EA9F-4299-ACBD-DD0CB5F749BF}" sibTransId="{1277BCFB-975D-45DE-AAA9-2A2D5ED40E5F}"/>
    <dgm:cxn modelId="{3F796BB1-3F66-4479-A67B-C29056C63571}" type="presOf" srcId="{5B69FF40-DA92-4509-9956-36BA08A07B76}" destId="{EA82A76D-C4F4-4A60-8026-A4553AFD6DF9}" srcOrd="0" destOrd="0" presId="urn:microsoft.com/office/officeart/2005/8/layout/vList2"/>
    <dgm:cxn modelId="{FA189AB3-32B2-47A7-955C-CE21DBB74AF1}" srcId="{249EE06A-8CBB-4B16-83A4-A837F37787F0}" destId="{FFC7AA83-F28A-4354-9CA5-4C62ADC43426}" srcOrd="3" destOrd="0" parTransId="{090CAE13-ABAE-4066-B125-BABEFDD9CE22}" sibTransId="{9AB3DBE4-4336-49BD-B1DD-7E13B655A2E8}"/>
    <dgm:cxn modelId="{1771C3F1-C3A1-467A-AFCB-6999A925B817}" srcId="{249EE06A-8CBB-4B16-83A4-A837F37787F0}" destId="{7B753D26-347A-4DDC-B7CA-502310FB4C12}" srcOrd="1" destOrd="0" parTransId="{2DF2C85E-5F4D-4C18-B290-59D528F7A70E}" sibTransId="{C9C5F704-207D-4979-AB70-E49B2D4F0123}"/>
    <dgm:cxn modelId="{E9DD0DBD-B507-4D52-9811-207DDF9F418E}" type="presParOf" srcId="{386B8F52-CCB1-4994-B565-54A70D9EF275}" destId="{7DA7CBDA-53DF-418D-BBD2-A490CD66C94A}" srcOrd="0" destOrd="0" presId="urn:microsoft.com/office/officeart/2005/8/layout/vList2"/>
    <dgm:cxn modelId="{108AD085-6409-44F5-9488-19EEBE56C98A}" type="presParOf" srcId="{386B8F52-CCB1-4994-B565-54A70D9EF275}" destId="{EA82A76D-C4F4-4A60-8026-A4553AFD6DF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4712E-7652-402F-942A-EB448C809EB4}">
      <dsp:nvSpPr>
        <dsp:cNvPr id="0" name=""/>
        <dsp:cNvSpPr/>
      </dsp:nvSpPr>
      <dsp:spPr>
        <a:xfrm>
          <a:off x="0" y="321048"/>
          <a:ext cx="7467600" cy="107932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l-GR" sz="4500" b="1" kern="1200"/>
            <a:t>Μυκητολογικές ασθένειες</a:t>
          </a:r>
          <a:endParaRPr lang="en-US" sz="4500" kern="1200"/>
        </a:p>
      </dsp:txBody>
      <dsp:txXfrm>
        <a:off x="52688" y="373736"/>
        <a:ext cx="7362224" cy="973949"/>
      </dsp:txXfrm>
    </dsp:sp>
    <dsp:sp modelId="{032C4301-CDE8-49BE-A740-9587CA4630AB}">
      <dsp:nvSpPr>
        <dsp:cNvPr id="0" name=""/>
        <dsp:cNvSpPr/>
      </dsp:nvSpPr>
      <dsp:spPr>
        <a:xfrm>
          <a:off x="0" y="1400373"/>
          <a:ext cx="7467600" cy="4098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l-GR" sz="3500" b="1" kern="1200" dirty="0"/>
            <a:t>Περονόσπορος</a:t>
          </a:r>
          <a:r>
            <a:rPr lang="el-GR" sz="3500" kern="1200" dirty="0"/>
            <a:t> </a:t>
          </a:r>
          <a:r>
            <a:rPr lang="el-GR" sz="3500" i="1" kern="1200" dirty="0" err="1"/>
            <a:t>Plasmopara</a:t>
          </a:r>
          <a:r>
            <a:rPr lang="el-GR" sz="3500" i="1" kern="1200" dirty="0"/>
            <a:t> </a:t>
          </a:r>
          <a:r>
            <a:rPr lang="el-GR" sz="3500" i="1" kern="1200" dirty="0" err="1"/>
            <a:t>viticola</a:t>
          </a:r>
          <a:r>
            <a:rPr lang="el-GR" sz="3500" kern="1200" dirty="0"/>
            <a:t> </a:t>
          </a:r>
          <a:endParaRPr lang="en-US" sz="3500" kern="1200" dirty="0"/>
        </a:p>
        <a:p>
          <a:pPr marL="285750" lvl="1" indent="-285750" algn="l" defTabSz="1555750">
            <a:lnSpc>
              <a:spcPct val="90000"/>
            </a:lnSpc>
            <a:spcBef>
              <a:spcPct val="0"/>
            </a:spcBef>
            <a:spcAft>
              <a:spcPct val="20000"/>
            </a:spcAft>
            <a:buChar char="•"/>
          </a:pPr>
          <a:r>
            <a:rPr lang="el-GR" sz="3500" b="1" kern="1200"/>
            <a:t>Ωίδιο</a:t>
          </a:r>
          <a:r>
            <a:rPr lang="el-GR" sz="3500" kern="1200"/>
            <a:t> 		</a:t>
          </a:r>
          <a:r>
            <a:rPr lang="el-GR" sz="3500" i="1" kern="1200"/>
            <a:t>Uncinula necator</a:t>
          </a:r>
          <a:r>
            <a:rPr lang="el-GR" sz="3500" kern="1200"/>
            <a:t> </a:t>
          </a:r>
          <a:endParaRPr lang="en-US" sz="3500" kern="1200"/>
        </a:p>
        <a:p>
          <a:pPr marL="285750" lvl="1" indent="-285750" algn="l" defTabSz="1555750">
            <a:lnSpc>
              <a:spcPct val="90000"/>
            </a:lnSpc>
            <a:spcBef>
              <a:spcPct val="0"/>
            </a:spcBef>
            <a:spcAft>
              <a:spcPct val="20000"/>
            </a:spcAft>
            <a:buChar char="•"/>
          </a:pPr>
          <a:r>
            <a:rPr lang="el-GR" sz="3500" b="1" kern="1200"/>
            <a:t>Ευτυπίωση</a:t>
          </a:r>
          <a:r>
            <a:rPr lang="el-GR" sz="3500" kern="1200"/>
            <a:t> 	</a:t>
          </a:r>
          <a:r>
            <a:rPr lang="el-GR" sz="3500" i="1" kern="1200"/>
            <a:t>Eutypa lata</a:t>
          </a:r>
          <a:endParaRPr lang="en-US" sz="3500" kern="1200"/>
        </a:p>
        <a:p>
          <a:pPr marL="285750" lvl="1" indent="-285750" algn="l" defTabSz="1555750">
            <a:lnSpc>
              <a:spcPct val="90000"/>
            </a:lnSpc>
            <a:spcBef>
              <a:spcPct val="0"/>
            </a:spcBef>
            <a:spcAft>
              <a:spcPct val="20000"/>
            </a:spcAft>
            <a:buChar char="•"/>
          </a:pPr>
          <a:r>
            <a:rPr lang="el-GR" sz="3500" b="1" kern="1200"/>
            <a:t>Τεφρά σήψη </a:t>
          </a:r>
          <a:r>
            <a:rPr lang="el-GR" sz="3500" kern="1200"/>
            <a:t>	</a:t>
          </a:r>
          <a:r>
            <a:rPr lang="el-GR" sz="3500" i="1" kern="1200"/>
            <a:t>Botrytis cinerea</a:t>
          </a:r>
          <a:r>
            <a:rPr lang="el-GR" sz="3500" kern="1200"/>
            <a:t> </a:t>
          </a:r>
          <a:endParaRPr lang="en-US" sz="3500" kern="1200"/>
        </a:p>
        <a:p>
          <a:pPr marL="285750" lvl="1" indent="-285750" algn="l" defTabSz="1555750">
            <a:lnSpc>
              <a:spcPct val="90000"/>
            </a:lnSpc>
            <a:spcBef>
              <a:spcPct val="0"/>
            </a:spcBef>
            <a:spcAft>
              <a:spcPct val="20000"/>
            </a:spcAft>
            <a:buChar char="•"/>
          </a:pPr>
          <a:r>
            <a:rPr lang="el-GR" sz="3500" b="1" kern="1200" dirty="0" err="1"/>
            <a:t>Φόμοψη</a:t>
          </a:r>
          <a:r>
            <a:rPr lang="el-GR" sz="3500" kern="1200" dirty="0"/>
            <a:t> 	</a:t>
          </a:r>
          <a:r>
            <a:rPr lang="en-US" sz="3500" i="1" kern="1200" dirty="0"/>
            <a:t>Phomopsis </a:t>
          </a:r>
          <a:r>
            <a:rPr lang="en-US" sz="3500" i="1" kern="1200" dirty="0" err="1"/>
            <a:t>viticola</a:t>
          </a:r>
          <a:endParaRPr lang="en-US" sz="3500" kern="1200" dirty="0"/>
        </a:p>
        <a:p>
          <a:pPr marL="285750" lvl="1" indent="-285750" algn="l" defTabSz="1555750">
            <a:lnSpc>
              <a:spcPct val="90000"/>
            </a:lnSpc>
            <a:spcBef>
              <a:spcPct val="0"/>
            </a:spcBef>
            <a:spcAft>
              <a:spcPct val="20000"/>
            </a:spcAft>
            <a:buChar char="•"/>
          </a:pPr>
          <a:r>
            <a:rPr lang="el-GR" sz="3500" b="1" kern="1200"/>
            <a:t>Ίσκα</a:t>
          </a:r>
          <a:r>
            <a:rPr lang="el-GR" sz="3500" kern="1200"/>
            <a:t>    		</a:t>
          </a:r>
          <a:r>
            <a:rPr lang="en-US" sz="3500" i="1" kern="1200"/>
            <a:t>Stereum hirsutum</a:t>
          </a:r>
          <a:r>
            <a:rPr lang="el-GR" sz="3500" i="1" kern="1200"/>
            <a:t> &amp; </a:t>
          </a:r>
          <a:r>
            <a:rPr lang="en-US" sz="3500" i="1" kern="1200"/>
            <a:t>Phellinus igniarius</a:t>
          </a:r>
          <a:endParaRPr lang="en-US" sz="3500" kern="1200"/>
        </a:p>
      </dsp:txBody>
      <dsp:txXfrm>
        <a:off x="0" y="1400373"/>
        <a:ext cx="7467600" cy="40985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035F7-82BD-4BC6-8A63-CE76F20FA656}">
      <dsp:nvSpPr>
        <dsp:cNvPr id="0" name=""/>
        <dsp:cNvSpPr/>
      </dsp:nvSpPr>
      <dsp:spPr>
        <a:xfrm>
          <a:off x="0" y="251180"/>
          <a:ext cx="6797675" cy="12331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b="1" kern="1200" dirty="0"/>
            <a:t>Μολυσματικός εκφυλισμός - </a:t>
          </a:r>
          <a:r>
            <a:rPr lang="en-GB" sz="3100" b="1" kern="1200" dirty="0"/>
            <a:t>Grapevine Fanleaf Virus – GFLV</a:t>
          </a:r>
          <a:endParaRPr lang="en-US" sz="3100" kern="1200" dirty="0"/>
        </a:p>
      </dsp:txBody>
      <dsp:txXfrm>
        <a:off x="60199" y="311379"/>
        <a:ext cx="6677277" cy="1112781"/>
      </dsp:txXfrm>
    </dsp:sp>
    <dsp:sp modelId="{6F730639-7125-4CD3-B8E9-B62E79AA61C7}">
      <dsp:nvSpPr>
        <dsp:cNvPr id="0" name=""/>
        <dsp:cNvSpPr/>
      </dsp:nvSpPr>
      <dsp:spPr>
        <a:xfrm>
          <a:off x="0" y="1484360"/>
          <a:ext cx="6797675" cy="391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l-GR" sz="2400" b="1" kern="1200"/>
            <a:t>Μοναδική εφαρμόσιμη λύση παραμένει το φύτεμα υγιών μοσχευμάτων σε εδάφη απαλλαγμένα απ' την ασθένεια</a:t>
          </a:r>
          <a:endParaRPr lang="en-US" sz="2400" kern="1200"/>
        </a:p>
        <a:p>
          <a:pPr marL="228600" lvl="1" indent="-228600" algn="l" defTabSz="1066800">
            <a:lnSpc>
              <a:spcPct val="90000"/>
            </a:lnSpc>
            <a:spcBef>
              <a:spcPct val="0"/>
            </a:spcBef>
            <a:spcAft>
              <a:spcPct val="20000"/>
            </a:spcAft>
            <a:buChar char="•"/>
          </a:pPr>
          <a:r>
            <a:rPr lang="el-GR" sz="2400" b="1" kern="1200"/>
            <a:t>Στα εδάφη που πρόκειται να γίνει αναμπέλωση πρέπει να καταστραφούν οι νηματώδεις φορείς πριν τη φύτεψη των νέων μοσχευμάτων</a:t>
          </a:r>
          <a:endParaRPr lang="en-US" sz="2400" kern="1200"/>
        </a:p>
        <a:p>
          <a:pPr marL="228600" lvl="1" indent="-228600" algn="l" defTabSz="1066800">
            <a:lnSpc>
              <a:spcPct val="90000"/>
            </a:lnSpc>
            <a:spcBef>
              <a:spcPct val="0"/>
            </a:spcBef>
            <a:spcAft>
              <a:spcPct val="20000"/>
            </a:spcAft>
            <a:buChar char="•"/>
          </a:pPr>
          <a:r>
            <a:rPr lang="el-GR" sz="2400" b="1" kern="1200"/>
            <a:t>Αυτό μπορεί να γίνει με παρατεταμένη αγρανάπαυση και σύγχρονη καταπολέμηση των ζιζανίων με εφαρμογή μεγάλων δόσεων νηματοκτόνων σε βάθος και με συνδυασμό και των δύο</a:t>
          </a:r>
          <a:endParaRPr lang="en-US" sz="2400" kern="1200"/>
        </a:p>
      </dsp:txBody>
      <dsp:txXfrm>
        <a:off x="0" y="1484360"/>
        <a:ext cx="6797675" cy="39143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3940B-DB9D-49DD-98B4-82CA56FD3C6B}">
      <dsp:nvSpPr>
        <dsp:cNvPr id="0" name=""/>
        <dsp:cNvSpPr/>
      </dsp:nvSpPr>
      <dsp:spPr>
        <a:xfrm>
          <a:off x="0" y="1050448"/>
          <a:ext cx="6797675" cy="6475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b="1" kern="1200" dirty="0"/>
            <a:t>Ασθένειες που προκαλούνται από βακτήρια:</a:t>
          </a:r>
          <a:endParaRPr lang="en-US" sz="2700" kern="1200" dirty="0"/>
        </a:p>
      </dsp:txBody>
      <dsp:txXfrm>
        <a:off x="31613" y="1082061"/>
        <a:ext cx="6734449" cy="584369"/>
      </dsp:txXfrm>
    </dsp:sp>
    <dsp:sp modelId="{8DF438E5-9998-4F46-BC65-B9C5125384AB}">
      <dsp:nvSpPr>
        <dsp:cNvPr id="0" name=""/>
        <dsp:cNvSpPr/>
      </dsp:nvSpPr>
      <dsp:spPr>
        <a:xfrm>
          <a:off x="0" y="1775803"/>
          <a:ext cx="6797675" cy="647595"/>
        </a:xfrm>
        <a:prstGeom prst="roundRect">
          <a:avLst/>
        </a:prstGeom>
        <a:solidFill>
          <a:schemeClr val="accent2">
            <a:hueOff val="8838"/>
            <a:satOff val="-8622"/>
            <a:lumOff val="-4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dirty="0"/>
            <a:t>Καρκίνος της αμπέλου</a:t>
          </a:r>
          <a:endParaRPr lang="en-US" sz="2700" kern="1200" dirty="0"/>
        </a:p>
      </dsp:txBody>
      <dsp:txXfrm>
        <a:off x="31613" y="1807416"/>
        <a:ext cx="6734449" cy="584369"/>
      </dsp:txXfrm>
    </dsp:sp>
    <dsp:sp modelId="{4FE118EC-204E-4840-84FE-D7D2B1BF913B}">
      <dsp:nvSpPr>
        <dsp:cNvPr id="0" name=""/>
        <dsp:cNvSpPr/>
      </dsp:nvSpPr>
      <dsp:spPr>
        <a:xfrm>
          <a:off x="0" y="2501158"/>
          <a:ext cx="6797675" cy="647595"/>
        </a:xfrm>
        <a:prstGeom prst="roundRect">
          <a:avLst/>
        </a:prstGeom>
        <a:solidFill>
          <a:schemeClr val="accent2">
            <a:hueOff val="17677"/>
            <a:satOff val="-17244"/>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dirty="0" err="1"/>
            <a:t>Τσιλίκ</a:t>
          </a:r>
          <a:r>
            <a:rPr lang="el-GR" sz="2700" kern="1200" dirty="0"/>
            <a:t> Μαράζι</a:t>
          </a:r>
          <a:endParaRPr lang="en-US" sz="2700" kern="1200" dirty="0"/>
        </a:p>
      </dsp:txBody>
      <dsp:txXfrm>
        <a:off x="31613" y="2532771"/>
        <a:ext cx="6734449" cy="584369"/>
      </dsp:txXfrm>
    </dsp:sp>
    <dsp:sp modelId="{CFD6DDB8-A669-4CA2-A6EA-4C24F8419EB4}">
      <dsp:nvSpPr>
        <dsp:cNvPr id="0" name=""/>
        <dsp:cNvSpPr/>
      </dsp:nvSpPr>
      <dsp:spPr>
        <a:xfrm>
          <a:off x="0" y="3226513"/>
          <a:ext cx="6797675" cy="647595"/>
        </a:xfrm>
        <a:prstGeom prst="roundRect">
          <a:avLst/>
        </a:prstGeom>
        <a:solidFill>
          <a:schemeClr val="accent2">
            <a:hueOff val="26515"/>
            <a:satOff val="-25865"/>
            <a:lumOff val="-13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dirty="0"/>
            <a:t>Όξινη σήψη</a:t>
          </a:r>
          <a:endParaRPr lang="en-US" sz="2700" kern="1200" dirty="0"/>
        </a:p>
      </dsp:txBody>
      <dsp:txXfrm>
        <a:off x="31613" y="3258126"/>
        <a:ext cx="6734449" cy="584369"/>
      </dsp:txXfrm>
    </dsp:sp>
    <dsp:sp modelId="{77F467B3-2E02-4ED1-9BCE-15467678BB2E}">
      <dsp:nvSpPr>
        <dsp:cNvPr id="0" name=""/>
        <dsp:cNvSpPr/>
      </dsp:nvSpPr>
      <dsp:spPr>
        <a:xfrm>
          <a:off x="0" y="3951868"/>
          <a:ext cx="6797675" cy="647595"/>
        </a:xfrm>
        <a:prstGeom prst="roundRect">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dirty="0"/>
            <a:t>Ασθένεια του </a:t>
          </a:r>
          <a:r>
            <a:rPr lang="en-GB" sz="2700" kern="1200" dirty="0"/>
            <a:t>Pierce</a:t>
          </a:r>
          <a:endParaRPr lang="en-US" sz="2700" kern="1200" dirty="0"/>
        </a:p>
      </dsp:txBody>
      <dsp:txXfrm>
        <a:off x="31613" y="3983481"/>
        <a:ext cx="6734449" cy="584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3DAED-A1E0-487D-81E9-0EA4978A5939}">
      <dsp:nvSpPr>
        <dsp:cNvPr id="0" name=""/>
        <dsp:cNvSpPr/>
      </dsp:nvSpPr>
      <dsp:spPr>
        <a:xfrm>
          <a:off x="0" y="59628"/>
          <a:ext cx="6797675" cy="180323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Η ενήλικη φυλλοξήρα είναι μικρό έντομο μήκους 8 εκατοστών, με χρώμα κίτρινο ή κιτρινωπό ή λαδί ή πράσινο, ανοιχτό καστανό, καφέ ή πορτοκαλί.  </a:t>
          </a:r>
          <a:endParaRPr lang="en-US" sz="2100" kern="1200"/>
        </a:p>
      </dsp:txBody>
      <dsp:txXfrm>
        <a:off x="88026" y="147654"/>
        <a:ext cx="6621623" cy="1627179"/>
      </dsp:txXfrm>
    </dsp:sp>
    <dsp:sp modelId="{8BE6A268-3B96-4212-A4A3-3BC459CD05AC}">
      <dsp:nvSpPr>
        <dsp:cNvPr id="0" name=""/>
        <dsp:cNvSpPr/>
      </dsp:nvSpPr>
      <dsp:spPr>
        <a:xfrm>
          <a:off x="0" y="1923340"/>
          <a:ext cx="6797675" cy="180323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Η πλειονότητα των εντόμων της φυλλοξήρας είναι άπτερα θηλυκά, που εναποθέτουν αυγά από παρθενογένεση. Το έντομο έχει προβοσκίδα, και εναποθέτει μετακινώντας το υπογάστριο, 30-40 κίτρινα αυγά σε μικρές ομάδες.</a:t>
          </a:r>
          <a:endParaRPr lang="en-US" sz="2100" kern="1200"/>
        </a:p>
      </dsp:txBody>
      <dsp:txXfrm>
        <a:off x="88026" y="2011366"/>
        <a:ext cx="6621623" cy="1627179"/>
      </dsp:txXfrm>
    </dsp:sp>
    <dsp:sp modelId="{C03A9EC8-7882-49BF-BBC0-BB3BF98DD799}">
      <dsp:nvSpPr>
        <dsp:cNvPr id="0" name=""/>
        <dsp:cNvSpPr/>
      </dsp:nvSpPr>
      <dsp:spPr>
        <a:xfrm>
          <a:off x="0" y="3787051"/>
          <a:ext cx="6797675" cy="180323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Μετά την παρέλευση 6,8 ή 12 ημερών εκκολάπτονται οι κάμπιες.</a:t>
          </a:r>
          <a:br>
            <a:rPr lang="el-GR" sz="2100" kern="1200"/>
          </a:br>
          <a:r>
            <a:rPr lang="el-GR" sz="2100" kern="1200"/>
            <a:t>Οι κάμπιες κινούνται ζωηρά για λίγες μέρες και ύστερα, έχοντας διαλέξει  κατάλληλο μέρος στις νεαρές ρίζες, εισάγουν την προβοσκίδα τους και εγκαθίστανται</a:t>
          </a:r>
          <a:endParaRPr lang="en-US" sz="2100" kern="1200"/>
        </a:p>
      </dsp:txBody>
      <dsp:txXfrm>
        <a:off x="88026" y="3875077"/>
        <a:ext cx="6621623" cy="16271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0149B-5A20-41F5-8580-2A046D8DFF7A}">
      <dsp:nvSpPr>
        <dsp:cNvPr id="0" name=""/>
        <dsp:cNvSpPr/>
      </dsp:nvSpPr>
      <dsp:spPr>
        <a:xfrm>
          <a:off x="0" y="2294"/>
          <a:ext cx="6797675" cy="183185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b="1" kern="1200"/>
            <a:t>Οι προνύμφες της 3</a:t>
          </a:r>
          <a:r>
            <a:rPr lang="el-GR" sz="2600" b="1" kern="1200" baseline="30000"/>
            <a:t>ης</a:t>
          </a:r>
          <a:r>
            <a:rPr lang="el-GR" sz="2600" b="1" kern="1200"/>
            <a:t> γενεάς (Ιούλιο-Αύγουστο ή μέχρι Οκτώβριο στη  Μακεδονία) προσβάλλουν τα σταφύλια που ωριμάζουν</a:t>
          </a:r>
          <a:endParaRPr lang="en-US" sz="2600" kern="1200"/>
        </a:p>
      </dsp:txBody>
      <dsp:txXfrm>
        <a:off x="89424" y="91718"/>
        <a:ext cx="6618827" cy="1653006"/>
      </dsp:txXfrm>
    </dsp:sp>
    <dsp:sp modelId="{2C3C0F58-B1B9-406A-8F57-40A78E6BB256}">
      <dsp:nvSpPr>
        <dsp:cNvPr id="0" name=""/>
        <dsp:cNvSpPr/>
      </dsp:nvSpPr>
      <dsp:spPr>
        <a:xfrm>
          <a:off x="0" y="1909028"/>
          <a:ext cx="6797675" cy="1831854"/>
        </a:xfrm>
        <a:prstGeom prst="roundRect">
          <a:avLst/>
        </a:prstGeom>
        <a:solidFill>
          <a:schemeClr val="accent2">
            <a:hueOff val="17677"/>
            <a:satOff val="-17244"/>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b="1" kern="1200"/>
            <a:t>Σε ορισμένες περιοχές (π.χ. Αττική, Κρήτη, Πελοπόννησο), παρατηρείται και 4</a:t>
          </a:r>
          <a:r>
            <a:rPr lang="el-GR" sz="2600" b="1" kern="1200" baseline="30000"/>
            <a:t>η</a:t>
          </a:r>
          <a:r>
            <a:rPr lang="el-GR" sz="2600" b="1" kern="1200"/>
            <a:t> γενεά</a:t>
          </a:r>
          <a:endParaRPr lang="en-US" sz="2600" kern="1200"/>
        </a:p>
      </dsp:txBody>
      <dsp:txXfrm>
        <a:off x="89424" y="1998452"/>
        <a:ext cx="6618827" cy="1653006"/>
      </dsp:txXfrm>
    </dsp:sp>
    <dsp:sp modelId="{3DF0914D-4074-4947-B516-071005526FB0}">
      <dsp:nvSpPr>
        <dsp:cNvPr id="0" name=""/>
        <dsp:cNvSpPr/>
      </dsp:nvSpPr>
      <dsp:spPr>
        <a:xfrm>
          <a:off x="0" y="3815763"/>
          <a:ext cx="6797675" cy="1831854"/>
        </a:xfrm>
        <a:prstGeom prst="roundRect">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b="1" kern="1200"/>
            <a:t>Οι προνύμφες της τελευταίας γενεάς διαχειμάζουν κάτω από ξερούς φλοιούς των πρέμνων, στο έδαφος ή άλλα φυσικά καταφύγια </a:t>
          </a:r>
          <a:endParaRPr lang="en-US" sz="2600" kern="1200"/>
        </a:p>
      </dsp:txBody>
      <dsp:txXfrm>
        <a:off x="89424" y="3905187"/>
        <a:ext cx="6618827" cy="1653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3940B-DB9D-49DD-98B4-82CA56FD3C6B}">
      <dsp:nvSpPr>
        <dsp:cNvPr id="0" name=""/>
        <dsp:cNvSpPr/>
      </dsp:nvSpPr>
      <dsp:spPr>
        <a:xfrm>
          <a:off x="0" y="1050448"/>
          <a:ext cx="6797675" cy="6475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b="1" kern="1200"/>
            <a:t>Ασθένειες που προκαλούνται από βακτήρια:</a:t>
          </a:r>
          <a:endParaRPr lang="en-US" sz="2700" kern="1200"/>
        </a:p>
      </dsp:txBody>
      <dsp:txXfrm>
        <a:off x="31613" y="1082061"/>
        <a:ext cx="6734449" cy="584369"/>
      </dsp:txXfrm>
    </dsp:sp>
    <dsp:sp modelId="{8DF438E5-9998-4F46-BC65-B9C5125384AB}">
      <dsp:nvSpPr>
        <dsp:cNvPr id="0" name=""/>
        <dsp:cNvSpPr/>
      </dsp:nvSpPr>
      <dsp:spPr>
        <a:xfrm>
          <a:off x="0" y="1775803"/>
          <a:ext cx="6797675" cy="647595"/>
        </a:xfrm>
        <a:prstGeom prst="roundRect">
          <a:avLst/>
        </a:prstGeom>
        <a:solidFill>
          <a:schemeClr val="accent2">
            <a:hueOff val="8838"/>
            <a:satOff val="-8622"/>
            <a:lumOff val="-4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dirty="0"/>
            <a:t>Καρκίνος της αμπέλου</a:t>
          </a:r>
          <a:endParaRPr lang="en-US" sz="2700" kern="1200" dirty="0"/>
        </a:p>
      </dsp:txBody>
      <dsp:txXfrm>
        <a:off x="31613" y="1807416"/>
        <a:ext cx="6734449" cy="584369"/>
      </dsp:txXfrm>
    </dsp:sp>
    <dsp:sp modelId="{4FE118EC-204E-4840-84FE-D7D2B1BF913B}">
      <dsp:nvSpPr>
        <dsp:cNvPr id="0" name=""/>
        <dsp:cNvSpPr/>
      </dsp:nvSpPr>
      <dsp:spPr>
        <a:xfrm>
          <a:off x="0" y="2501158"/>
          <a:ext cx="6797675" cy="647595"/>
        </a:xfrm>
        <a:prstGeom prst="roundRect">
          <a:avLst/>
        </a:prstGeom>
        <a:solidFill>
          <a:schemeClr val="accent2">
            <a:hueOff val="17677"/>
            <a:satOff val="-17244"/>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dirty="0" err="1"/>
            <a:t>Τσιλίκ</a:t>
          </a:r>
          <a:r>
            <a:rPr lang="el-GR" sz="2700" kern="1200" dirty="0"/>
            <a:t> Μαράζι</a:t>
          </a:r>
          <a:endParaRPr lang="en-US" sz="2700" kern="1200" dirty="0"/>
        </a:p>
      </dsp:txBody>
      <dsp:txXfrm>
        <a:off x="31613" y="2532771"/>
        <a:ext cx="6734449" cy="584369"/>
      </dsp:txXfrm>
    </dsp:sp>
    <dsp:sp modelId="{CFD6DDB8-A669-4CA2-A6EA-4C24F8419EB4}">
      <dsp:nvSpPr>
        <dsp:cNvPr id="0" name=""/>
        <dsp:cNvSpPr/>
      </dsp:nvSpPr>
      <dsp:spPr>
        <a:xfrm>
          <a:off x="0" y="3226513"/>
          <a:ext cx="6797675" cy="647595"/>
        </a:xfrm>
        <a:prstGeom prst="roundRect">
          <a:avLst/>
        </a:prstGeom>
        <a:solidFill>
          <a:schemeClr val="accent2">
            <a:hueOff val="26515"/>
            <a:satOff val="-25865"/>
            <a:lumOff val="-13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a:t>Όξινη σήψη</a:t>
          </a:r>
          <a:endParaRPr lang="en-US" sz="2700" kern="1200"/>
        </a:p>
      </dsp:txBody>
      <dsp:txXfrm>
        <a:off x="31613" y="3258126"/>
        <a:ext cx="6734449" cy="584369"/>
      </dsp:txXfrm>
    </dsp:sp>
    <dsp:sp modelId="{77F467B3-2E02-4ED1-9BCE-15467678BB2E}">
      <dsp:nvSpPr>
        <dsp:cNvPr id="0" name=""/>
        <dsp:cNvSpPr/>
      </dsp:nvSpPr>
      <dsp:spPr>
        <a:xfrm>
          <a:off x="0" y="3951868"/>
          <a:ext cx="6797675" cy="647595"/>
        </a:xfrm>
        <a:prstGeom prst="roundRect">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l-GR" sz="2700" kern="1200" dirty="0"/>
            <a:t>Ασθένεια του </a:t>
          </a:r>
          <a:r>
            <a:rPr lang="en-GB" sz="2700" kern="1200" dirty="0"/>
            <a:t>Pierce</a:t>
          </a:r>
          <a:endParaRPr lang="en-US" sz="2700" kern="1200" dirty="0"/>
        </a:p>
      </dsp:txBody>
      <dsp:txXfrm>
        <a:off x="31613" y="3983481"/>
        <a:ext cx="6734449" cy="58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BA898-30E6-4467-8939-A6FE8D349C54}">
      <dsp:nvSpPr>
        <dsp:cNvPr id="0" name=""/>
        <dsp:cNvSpPr/>
      </dsp:nvSpPr>
      <dsp:spPr>
        <a:xfrm>
          <a:off x="0" y="1961"/>
          <a:ext cx="6797675" cy="140165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Η καλύτερη μέθοδος  αντιμετώπισης της </a:t>
          </a:r>
          <a:r>
            <a:rPr lang="el-GR" sz="2000" kern="1200" dirty="0" err="1"/>
            <a:t>θειαφασθένειας</a:t>
          </a:r>
          <a:r>
            <a:rPr lang="el-GR" sz="2000" kern="1200" dirty="0"/>
            <a:t> είναι η πρόληψή της. </a:t>
          </a:r>
          <a:endParaRPr lang="en-US" sz="2000" kern="1200" dirty="0"/>
        </a:p>
      </dsp:txBody>
      <dsp:txXfrm>
        <a:off x="68423" y="70384"/>
        <a:ext cx="6660829" cy="1264810"/>
      </dsp:txXfrm>
    </dsp:sp>
    <dsp:sp modelId="{BF47E761-11B0-4123-BCC3-0699D361655E}">
      <dsp:nvSpPr>
        <dsp:cNvPr id="0" name=""/>
        <dsp:cNvSpPr/>
      </dsp:nvSpPr>
      <dsp:spPr>
        <a:xfrm>
          <a:off x="0" y="1416739"/>
          <a:ext cx="6797675" cy="1401656"/>
        </a:xfrm>
        <a:prstGeom prst="roundRect">
          <a:avLst/>
        </a:prstGeom>
        <a:solidFill>
          <a:schemeClr val="accent5">
            <a:hueOff val="-227665"/>
            <a:satOff val="-19810"/>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Το θείο είναι το αποτελεσματικότερο και οικονομικότερο μυκητοκτόνο εφόσον εφαρμόζεται προληπτικά και πριν την εμφάνιση του ωιδίου.</a:t>
          </a:r>
          <a:endParaRPr lang="en-US" sz="2000" kern="1200"/>
        </a:p>
      </dsp:txBody>
      <dsp:txXfrm>
        <a:off x="68423" y="1485162"/>
        <a:ext cx="6660829" cy="1264810"/>
      </dsp:txXfrm>
    </dsp:sp>
    <dsp:sp modelId="{58A01F43-9855-431C-980C-495B79D82D45}">
      <dsp:nvSpPr>
        <dsp:cNvPr id="0" name=""/>
        <dsp:cNvSpPr/>
      </dsp:nvSpPr>
      <dsp:spPr>
        <a:xfrm>
          <a:off x="0" y="2831516"/>
          <a:ext cx="6797675" cy="1401656"/>
        </a:xfrm>
        <a:prstGeom prst="roundRect">
          <a:avLst/>
        </a:prstGeom>
        <a:solidFill>
          <a:schemeClr val="accent5">
            <a:hueOff val="-455330"/>
            <a:satOff val="-3962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Αποτελεσματική θερμοκρασία για την δράση του θείου είναι περίπου στους 25 με 30 βαθμούς κελσίου.</a:t>
          </a:r>
          <a:endParaRPr lang="en-US" sz="2000" kern="1200" dirty="0"/>
        </a:p>
        <a:p>
          <a:pPr marL="0" lvl="0" indent="0" algn="l" defTabSz="889000">
            <a:lnSpc>
              <a:spcPct val="90000"/>
            </a:lnSpc>
            <a:spcBef>
              <a:spcPct val="0"/>
            </a:spcBef>
            <a:spcAft>
              <a:spcPct val="35000"/>
            </a:spcAft>
            <a:buNone/>
          </a:pPr>
          <a:r>
            <a:rPr lang="el-GR" sz="2000" kern="1200" dirty="0"/>
            <a:t> </a:t>
          </a:r>
          <a:r>
            <a:rPr lang="el-GR" sz="2000" b="1" kern="1200" dirty="0"/>
            <a:t>Η αποτελεσματικότητα μειώνεται σε θερμοκρασίες &lt;20</a:t>
          </a:r>
          <a:r>
            <a:rPr lang="el-GR" sz="2000" b="1" kern="1200" baseline="30000" dirty="0"/>
            <a:t>ο</a:t>
          </a:r>
          <a:r>
            <a:rPr lang="en-US" sz="2000" b="1" kern="1200" dirty="0"/>
            <a:t>C  </a:t>
          </a:r>
          <a:r>
            <a:rPr lang="el-GR" sz="2000" b="1" kern="1200" dirty="0"/>
            <a:t>και &gt;40</a:t>
          </a:r>
          <a:r>
            <a:rPr lang="el-GR" sz="2000" b="1" kern="1200" baseline="30000" dirty="0"/>
            <a:t>ο</a:t>
          </a:r>
          <a:r>
            <a:rPr lang="en-US" sz="2000" b="1" kern="1200" dirty="0"/>
            <a:t>C</a:t>
          </a:r>
          <a:endParaRPr lang="en-US" sz="2000" kern="1200" dirty="0"/>
        </a:p>
      </dsp:txBody>
      <dsp:txXfrm>
        <a:off x="68423" y="2899939"/>
        <a:ext cx="6660829" cy="1264810"/>
      </dsp:txXfrm>
    </dsp:sp>
    <dsp:sp modelId="{97537B3B-C0E4-4E05-9467-095B4C3A9D13}">
      <dsp:nvSpPr>
        <dsp:cNvPr id="0" name=""/>
        <dsp:cNvSpPr/>
      </dsp:nvSpPr>
      <dsp:spPr>
        <a:xfrm>
          <a:off x="0" y="4246293"/>
          <a:ext cx="6797675" cy="1401656"/>
        </a:xfrm>
        <a:prstGeom prst="roundRect">
          <a:avLst/>
        </a:prstGeom>
        <a:solidFill>
          <a:schemeClr val="accent5">
            <a:hueOff val="-682995"/>
            <a:satOff val="-59431"/>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Άλλα φάρμακα (δραστικές ουσίες) που μπορούν να χρησιμοποιηθούν για την καταπολέμηση του </a:t>
          </a:r>
          <a:r>
            <a:rPr lang="el-GR" sz="2000" kern="1200" dirty="0" err="1"/>
            <a:t>ωιδίου</a:t>
          </a:r>
          <a:r>
            <a:rPr lang="el-GR" sz="2000" kern="1200" dirty="0"/>
            <a:t> είναι τα </a:t>
          </a:r>
          <a:r>
            <a:rPr lang="el-GR" sz="2000" kern="1200" dirty="0" err="1"/>
            <a:t>myclobutanil</a:t>
          </a:r>
          <a:r>
            <a:rPr lang="el-GR" sz="2000" kern="1200" dirty="0"/>
            <a:t>, </a:t>
          </a:r>
          <a:r>
            <a:rPr lang="el-GR" sz="2000" kern="1200" dirty="0" err="1"/>
            <a:t>penconazole</a:t>
          </a:r>
          <a:r>
            <a:rPr lang="el-GR" sz="2000" kern="1200" dirty="0"/>
            <a:t>, </a:t>
          </a:r>
          <a:r>
            <a:rPr lang="el-GR" sz="2000" kern="1200" dirty="0" err="1"/>
            <a:t>quinoxyfen</a:t>
          </a:r>
          <a:endParaRPr lang="en-US" sz="2000" kern="1200" dirty="0"/>
        </a:p>
      </dsp:txBody>
      <dsp:txXfrm>
        <a:off x="68423" y="4314716"/>
        <a:ext cx="6660829" cy="1264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ABC10-BC1B-4099-A9FA-7E2D1579E8FA}">
      <dsp:nvSpPr>
        <dsp:cNvPr id="0" name=""/>
        <dsp:cNvSpPr/>
      </dsp:nvSpPr>
      <dsp:spPr>
        <a:xfrm>
          <a:off x="0" y="499507"/>
          <a:ext cx="10447020" cy="83537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i="1" kern="1200"/>
            <a:t>Botryotinia fuckeliana συν. Sclerotinia fuckeliana, α.μ. Botrytis cinerea Moniliaceae, Αδηλομύκητες, (grey rot, grey mold).</a:t>
          </a:r>
          <a:endParaRPr lang="en-US" sz="2100" kern="1200"/>
        </a:p>
      </dsp:txBody>
      <dsp:txXfrm>
        <a:off x="40780" y="540287"/>
        <a:ext cx="10365460" cy="753819"/>
      </dsp:txXfrm>
    </dsp:sp>
    <dsp:sp modelId="{69918D1F-DFE5-4F8C-857F-9B58D9DBE4B5}">
      <dsp:nvSpPr>
        <dsp:cNvPr id="0" name=""/>
        <dsp:cNvSpPr/>
      </dsp:nvSpPr>
      <dsp:spPr>
        <a:xfrm>
          <a:off x="0" y="1395367"/>
          <a:ext cx="10447020" cy="83537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Ο </a:t>
          </a:r>
          <a:r>
            <a:rPr lang="el-GR" sz="2100" kern="1200" dirty="0" err="1"/>
            <a:t>βοτρύτης</a:t>
          </a:r>
          <a:r>
            <a:rPr lang="el-GR" sz="2100" kern="1200" dirty="0"/>
            <a:t> έχει παγκόσμια εξάπλωση και αποτελεί πραγματική απειλή διότι υποβαθμίζει  την ποιότητα των προϊόντων στο αμπέλι. </a:t>
          </a:r>
          <a:r>
            <a:rPr lang="el-GR" sz="2100" b="1" kern="1200" dirty="0"/>
            <a:t>Προσβάλλει σχεδόν όλα τα καλλιεργούμενα φυτά</a:t>
          </a:r>
          <a:endParaRPr lang="en-US" sz="2100" kern="1200" dirty="0"/>
        </a:p>
      </dsp:txBody>
      <dsp:txXfrm>
        <a:off x="40780" y="1436147"/>
        <a:ext cx="10365460" cy="753819"/>
      </dsp:txXfrm>
    </dsp:sp>
    <dsp:sp modelId="{AD89E1D7-D064-4694-90FB-62DD76CCEBFD}">
      <dsp:nvSpPr>
        <dsp:cNvPr id="0" name=""/>
        <dsp:cNvSpPr/>
      </dsp:nvSpPr>
      <dsp:spPr>
        <a:xfrm>
          <a:off x="0" y="2291227"/>
          <a:ext cx="10447020" cy="83537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Η προσβολή από βοτρύτη έχει αρνητικές επιπτώσεις στην οινοποίηση και στην ποιότητα του κρασιού, λόγω του ότι επιδρά στην ζύμωση.</a:t>
          </a:r>
          <a:endParaRPr lang="en-US" sz="2100" kern="1200"/>
        </a:p>
      </dsp:txBody>
      <dsp:txXfrm>
        <a:off x="40780" y="2332007"/>
        <a:ext cx="10365460" cy="753819"/>
      </dsp:txXfrm>
    </dsp:sp>
    <dsp:sp modelId="{5D78BBE2-885A-4C45-BBE8-CE9A5B5187D5}">
      <dsp:nvSpPr>
        <dsp:cNvPr id="0" name=""/>
        <dsp:cNvSpPr/>
      </dsp:nvSpPr>
      <dsp:spPr>
        <a:xfrm>
          <a:off x="0" y="3187088"/>
          <a:ext cx="10447020" cy="83537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Επιπλέον, προκαλεί απώλειες στην παραγωγή μετασυλλεκτικά, κατά την μεταφορά και αποθήκευση των σταφυλιών. </a:t>
          </a:r>
          <a:endParaRPr lang="en-US" sz="2100" kern="1200"/>
        </a:p>
      </dsp:txBody>
      <dsp:txXfrm>
        <a:off x="40780" y="3227868"/>
        <a:ext cx="10365460" cy="753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972CC-C71B-42AB-BED5-7C9CA838B4DB}">
      <dsp:nvSpPr>
        <dsp:cNvPr id="0" name=""/>
        <dsp:cNvSpPr/>
      </dsp:nvSpPr>
      <dsp:spPr>
        <a:xfrm>
          <a:off x="0" y="76581"/>
          <a:ext cx="6797675" cy="17842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ΙΣΚΑ: Είναι από τις ̟πιο σοβαρές ασθένειες του αμπελιού και οφείλεται σε σύμπ̟λοκο μυκήτων</a:t>
          </a:r>
          <a:r>
            <a:rPr lang="en-US" sz="2500" kern="1200"/>
            <a:t>: </a:t>
          </a:r>
          <a:r>
            <a:rPr lang="el-GR" sz="2500" kern="1200"/>
            <a:t>(</a:t>
          </a:r>
          <a:r>
            <a:rPr lang="el-GR" sz="2500" i="1" kern="1200"/>
            <a:t>Fomitiporia spp., Phaemoniella spp </a:t>
          </a:r>
          <a:r>
            <a:rPr lang="el-GR" sz="2500" kern="1200"/>
            <a:t>κλπ), που προσβάλει το ξύλο των  πρέμνων. </a:t>
          </a:r>
          <a:endParaRPr lang="en-US" sz="2500" kern="1200"/>
        </a:p>
      </dsp:txBody>
      <dsp:txXfrm>
        <a:off x="87100" y="163681"/>
        <a:ext cx="6623475" cy="1610050"/>
      </dsp:txXfrm>
    </dsp:sp>
    <dsp:sp modelId="{E667BA60-EDD6-4DA3-B762-A86E9A7EB7C8}">
      <dsp:nvSpPr>
        <dsp:cNvPr id="0" name=""/>
        <dsp:cNvSpPr/>
      </dsp:nvSpPr>
      <dsp:spPr>
        <a:xfrm>
          <a:off x="0" y="1932831"/>
          <a:ext cx="6797675" cy="1784250"/>
        </a:xfrm>
        <a:prstGeom prst="roundRect">
          <a:avLst/>
        </a:prstGeom>
        <a:solidFill>
          <a:schemeClr val="accent2">
            <a:hueOff val="17677"/>
            <a:satOff val="-17244"/>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Εμφανίζεται σε μεγάλης ηλικίας αμπελώνες, αλλά τα τελευταία χρόνια έχει διαπιστωθεί και σε νεαρούς αμπελώνες.</a:t>
          </a:r>
          <a:endParaRPr lang="en-US" sz="2500" kern="1200"/>
        </a:p>
      </dsp:txBody>
      <dsp:txXfrm>
        <a:off x="87100" y="2019931"/>
        <a:ext cx="6623475" cy="1610050"/>
      </dsp:txXfrm>
    </dsp:sp>
    <dsp:sp modelId="{D2B2CACF-209A-464A-A50C-EADF940FFFFF}">
      <dsp:nvSpPr>
        <dsp:cNvPr id="0" name=""/>
        <dsp:cNvSpPr/>
      </dsp:nvSpPr>
      <dsp:spPr>
        <a:xfrm>
          <a:off x="0" y="3789081"/>
          <a:ext cx="6797675" cy="1784250"/>
        </a:xfrm>
        <a:prstGeom prst="roundRect">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Η μόλυνση γίνεται συνήθως από πληγές που προκαλούνται από διάφορα αίτια (μεγάλες τομές κλαδέματος, έντονοι παγετοί, μηχανικές ζημιές στον κορμό και το ριζικό σύστημα κλπ.).</a:t>
          </a:r>
          <a:endParaRPr lang="en-US" sz="2500" kern="1200"/>
        </a:p>
      </dsp:txBody>
      <dsp:txXfrm>
        <a:off x="87100" y="3876181"/>
        <a:ext cx="6623475" cy="1610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A3101-0980-493E-86D2-7F7CE3E0DE57}">
      <dsp:nvSpPr>
        <dsp:cNvPr id="0" name=""/>
        <dsp:cNvSpPr/>
      </dsp:nvSpPr>
      <dsp:spPr>
        <a:xfrm>
          <a:off x="0" y="0"/>
          <a:ext cx="1063012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48BEA-4334-40BF-A975-104C1FBF0843}">
      <dsp:nvSpPr>
        <dsp:cNvPr id="0" name=""/>
        <dsp:cNvSpPr/>
      </dsp:nvSpPr>
      <dsp:spPr>
        <a:xfrm>
          <a:off x="0" y="0"/>
          <a:ext cx="10630122" cy="11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b="1" kern="1200" dirty="0"/>
            <a:t>Καθοριστικό σύμπτωμα στο κλάδεμα κρινόλευκος μεταχρωματισμός του ξύλου στο κέντρο της τομής που είναι μαλακό, σπογγώδες και εύθραυστο. </a:t>
          </a:r>
          <a:endParaRPr lang="en-US" sz="2600" kern="1200" dirty="0"/>
        </a:p>
      </dsp:txBody>
      <dsp:txXfrm>
        <a:off x="0" y="0"/>
        <a:ext cx="10630122" cy="1153512"/>
      </dsp:txXfrm>
    </dsp:sp>
    <dsp:sp modelId="{918239C5-1282-4295-BAE7-1E28BDE5C6AA}">
      <dsp:nvSpPr>
        <dsp:cNvPr id="0" name=""/>
        <dsp:cNvSpPr/>
      </dsp:nvSpPr>
      <dsp:spPr>
        <a:xfrm>
          <a:off x="0" y="1153512"/>
          <a:ext cx="1063012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D97B2-FC0E-4CB5-A64F-BD4BAD9C726B}">
      <dsp:nvSpPr>
        <dsp:cNvPr id="0" name=""/>
        <dsp:cNvSpPr/>
      </dsp:nvSpPr>
      <dsp:spPr>
        <a:xfrm>
          <a:off x="0" y="1153512"/>
          <a:ext cx="10630122" cy="11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b="1" kern="1200"/>
            <a:t>Το καλοκαίρι  παρατηρούνται στα φύλλα  μεσονεύριες χλωρώσεις ̟που στη συνέχεια ξηραίνονται. Σε έντονη π̟ροσβολή έχουμε ξηράνσεις κληματίδων.</a:t>
          </a:r>
          <a:r>
            <a:rPr lang="en-US" sz="2600" b="1" kern="1200"/>
            <a:t> </a:t>
          </a:r>
          <a:endParaRPr lang="en-US" sz="2600" kern="1200"/>
        </a:p>
      </dsp:txBody>
      <dsp:txXfrm>
        <a:off x="0" y="1153512"/>
        <a:ext cx="10630122" cy="1153512"/>
      </dsp:txXfrm>
    </dsp:sp>
    <dsp:sp modelId="{4A0EF98C-9EC4-4686-ABB3-4F6C8109CC3B}">
      <dsp:nvSpPr>
        <dsp:cNvPr id="0" name=""/>
        <dsp:cNvSpPr/>
      </dsp:nvSpPr>
      <dsp:spPr>
        <a:xfrm>
          <a:off x="0" y="2307025"/>
          <a:ext cx="1063012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212A3B-DC00-4B64-B714-20497D360F58}">
      <dsp:nvSpPr>
        <dsp:cNvPr id="0" name=""/>
        <dsp:cNvSpPr/>
      </dsp:nvSpPr>
      <dsp:spPr>
        <a:xfrm>
          <a:off x="0" y="2307025"/>
          <a:ext cx="10630122" cy="11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b="1" kern="1200"/>
            <a:t>Τα πρώτα συμπτώματα εμφανίζονται αρχικά στα κατώτερα φύλλα των κληματίδων</a:t>
          </a:r>
          <a:endParaRPr lang="en-US" sz="2600" kern="1200"/>
        </a:p>
      </dsp:txBody>
      <dsp:txXfrm>
        <a:off x="0" y="2307025"/>
        <a:ext cx="10630122" cy="1153512"/>
      </dsp:txXfrm>
    </dsp:sp>
    <dsp:sp modelId="{F1DA87C4-5B86-493F-BCE5-14BB30321C79}">
      <dsp:nvSpPr>
        <dsp:cNvPr id="0" name=""/>
        <dsp:cNvSpPr/>
      </dsp:nvSpPr>
      <dsp:spPr>
        <a:xfrm>
          <a:off x="0" y="3460538"/>
          <a:ext cx="1063012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38BF9-C121-444C-8129-E45303EB0845}">
      <dsp:nvSpPr>
        <dsp:cNvPr id="0" name=""/>
        <dsp:cNvSpPr/>
      </dsp:nvSpPr>
      <dsp:spPr>
        <a:xfrm>
          <a:off x="0" y="3460538"/>
          <a:ext cx="10630122" cy="11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b="1" kern="1200"/>
            <a:t>Παρατηρείται περιφερειακή χλώρωση που καταλήγει σε ξήρανση</a:t>
          </a:r>
          <a:endParaRPr lang="en-US" sz="2600" kern="1200"/>
        </a:p>
      </dsp:txBody>
      <dsp:txXfrm>
        <a:off x="0" y="3460538"/>
        <a:ext cx="10630122" cy="11535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8707-6FCD-420A-9EE6-6798C1412C86}">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39E7C-EA05-43A5-A538-9C7BF6023735}">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Στα άρρωστα πρέμνα παρατηρείται  καθυστερημένη βλάστηση με χλώρωση μικροφυλλία, βραχυγονάτωση,  παραμόρφωση και περιφερειακή  νέκρωση των φύλλων</a:t>
          </a:r>
          <a:endParaRPr lang="en-US" sz="2400" kern="1200"/>
        </a:p>
      </dsp:txBody>
      <dsp:txXfrm>
        <a:off x="0" y="2758"/>
        <a:ext cx="6797675" cy="1881464"/>
      </dsp:txXfrm>
    </dsp:sp>
    <dsp:sp modelId="{83E4DAC7-6E1A-416F-AEC1-124A96E602A5}">
      <dsp:nvSpPr>
        <dsp:cNvPr id="0" name=""/>
        <dsp:cNvSpPr/>
      </dsp:nvSpPr>
      <dsp:spPr>
        <a:xfrm>
          <a:off x="0" y="1884223"/>
          <a:ext cx="6797675" cy="0"/>
        </a:xfrm>
        <a:prstGeom prst="line">
          <a:avLst/>
        </a:prstGeom>
        <a:solidFill>
          <a:schemeClr val="accent2">
            <a:hueOff val="17677"/>
            <a:satOff val="-17244"/>
            <a:lumOff val="-883"/>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4FEFB-5482-4DDE-83A2-B354F0130306}">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Η αφαίρεση και το κάψιμο  των προσβεβλημένων κεφαλών  βραχιόνων και κορμών, είναι καλύτερα να γίνεται με ξηρό καιρό την άνοιξη, όταν τα συμπτώματα στους νεαρούς βλαστούς είναι ακόμη χαρακτηριστικά</a:t>
          </a:r>
          <a:endParaRPr lang="en-US" sz="2400" kern="1200"/>
        </a:p>
      </dsp:txBody>
      <dsp:txXfrm>
        <a:off x="0" y="1884223"/>
        <a:ext cx="6797675" cy="1881464"/>
      </dsp:txXfrm>
    </dsp:sp>
    <dsp:sp modelId="{B3C4BEE8-3773-45C7-8473-4CAE46E265E1}">
      <dsp:nvSpPr>
        <dsp:cNvPr id="0" name=""/>
        <dsp:cNvSpPr/>
      </dsp:nvSpPr>
      <dsp:spPr>
        <a:xfrm>
          <a:off x="0" y="3765688"/>
          <a:ext cx="6797675" cy="0"/>
        </a:xfrm>
        <a:prstGeom prst="line">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6129B-E1BF-4D00-9712-F92BB893965D}">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Η τελική τομή του κοψίματος πρέπει να εμφανισθεί τελείως υγιής και να γίνει επάλειψή της με κατάλληλο μυκητοκτόνο</a:t>
          </a:r>
          <a:endParaRPr lang="en-US" sz="2400" kern="1200"/>
        </a:p>
      </dsp:txBody>
      <dsp:txXfrm>
        <a:off x="0" y="3765688"/>
        <a:ext cx="6797675" cy="18814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F6D53-C2C7-46AB-81F8-0C988DB2BEAA}">
      <dsp:nvSpPr>
        <dsp:cNvPr id="0" name=""/>
        <dsp:cNvSpPr/>
      </dsp:nvSpPr>
      <dsp:spPr>
        <a:xfrm>
          <a:off x="0" y="156793"/>
          <a:ext cx="6797675" cy="174037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Η φόμοψη είναι μια σημαντική ασθένεια ξύλου. υποβαθμίζει σταδιακά και καταστρέφει τον αμπελώνα. </a:t>
          </a:r>
          <a:endParaRPr lang="en-US" sz="2000" kern="1200"/>
        </a:p>
      </dsp:txBody>
      <dsp:txXfrm>
        <a:off x="84958" y="241751"/>
        <a:ext cx="6627759" cy="1570459"/>
      </dsp:txXfrm>
    </dsp:sp>
    <dsp:sp modelId="{FE3EE390-2D9E-4B03-875E-E93C517607DA}">
      <dsp:nvSpPr>
        <dsp:cNvPr id="0" name=""/>
        <dsp:cNvSpPr/>
      </dsp:nvSpPr>
      <dsp:spPr>
        <a:xfrm>
          <a:off x="0" y="1954768"/>
          <a:ext cx="6797675" cy="174037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Είναι διαδεδομένη στην Κρήτη και αποτελεί πρόβλημα για την καλλιέργεια της σουλτανίνας, ιδιαίτερα σε τοποθεσίες όπου οι βροχοπτώσεις της άνοιξης ευνοούν την ανάπτυξη της ασθένειας και όπου φυσούν έντονοι άνεμοι που σπάζουν τις κληματίδες οι οποίες έχουν προσβληθεί στη βάση τους. </a:t>
          </a:r>
          <a:endParaRPr lang="en-US" sz="2000" kern="1200"/>
        </a:p>
      </dsp:txBody>
      <dsp:txXfrm>
        <a:off x="84958" y="2039726"/>
        <a:ext cx="6627759" cy="1570459"/>
      </dsp:txXfrm>
    </dsp:sp>
    <dsp:sp modelId="{DE9C9716-6DE6-4318-8BF7-A6ACE752BE97}">
      <dsp:nvSpPr>
        <dsp:cNvPr id="0" name=""/>
        <dsp:cNvSpPr/>
      </dsp:nvSpPr>
      <dsp:spPr>
        <a:xfrm>
          <a:off x="0" y="3752743"/>
          <a:ext cx="6797675" cy="174037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Οι προσβολές είναι έντονες σε περιοχές με υψηλή υγρασία και χαμηλές θερμοκρασίες την άνοιξη. </a:t>
          </a:r>
          <a:endParaRPr lang="en-US" sz="2000" kern="1200"/>
        </a:p>
      </dsp:txBody>
      <dsp:txXfrm>
        <a:off x="84958" y="3837701"/>
        <a:ext cx="6627759" cy="15704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7CBDA-53DF-418D-BBD2-A490CD66C94A}">
      <dsp:nvSpPr>
        <dsp:cNvPr id="0" name=""/>
        <dsp:cNvSpPr/>
      </dsp:nvSpPr>
      <dsp:spPr>
        <a:xfrm>
          <a:off x="0" y="101915"/>
          <a:ext cx="6797675" cy="12729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1" kern="1200"/>
            <a:t>Μολυσματικός εκφυλισμός - </a:t>
          </a:r>
          <a:r>
            <a:rPr lang="en-GB" sz="3200" b="1" kern="1200"/>
            <a:t>Grapevine Fanleaf Virus – GFLV</a:t>
          </a:r>
          <a:endParaRPr lang="en-US" sz="3200" kern="1200"/>
        </a:p>
      </dsp:txBody>
      <dsp:txXfrm>
        <a:off x="62141" y="164056"/>
        <a:ext cx="6673393" cy="1148678"/>
      </dsp:txXfrm>
    </dsp:sp>
    <dsp:sp modelId="{EA82A76D-C4F4-4A60-8026-A4553AFD6DF9}">
      <dsp:nvSpPr>
        <dsp:cNvPr id="0" name=""/>
        <dsp:cNvSpPr/>
      </dsp:nvSpPr>
      <dsp:spPr>
        <a:xfrm>
          <a:off x="0" y="1374875"/>
          <a:ext cx="6797675" cy="417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l-GR" sz="2500" b="1" kern="1200"/>
            <a:t>Ανήκει στην ομάδα των Nepovirus</a:t>
          </a:r>
          <a:endParaRPr lang="en-US" sz="2500" kern="1200"/>
        </a:p>
        <a:p>
          <a:pPr marL="228600" lvl="1" indent="-228600" algn="l" defTabSz="1111250">
            <a:lnSpc>
              <a:spcPct val="90000"/>
            </a:lnSpc>
            <a:spcBef>
              <a:spcPct val="0"/>
            </a:spcBef>
            <a:spcAft>
              <a:spcPct val="20000"/>
            </a:spcAft>
            <a:buChar char="•"/>
          </a:pPr>
          <a:r>
            <a:rPr lang="el-GR" sz="2500" b="1" kern="1200"/>
            <a:t>Δυο νηματώδεις οι </a:t>
          </a:r>
          <a:r>
            <a:rPr lang="el-GR" sz="2500" b="1" i="1" kern="1200"/>
            <a:t>Xiphinema index</a:t>
          </a:r>
          <a:r>
            <a:rPr lang="el-GR" sz="2500" b="1" kern="1200"/>
            <a:t> και </a:t>
          </a:r>
          <a:r>
            <a:rPr lang="el-GR" sz="2500" b="1" i="1" kern="1200"/>
            <a:t>X. italiae</a:t>
          </a:r>
          <a:r>
            <a:rPr lang="el-GR" sz="2500" b="1" kern="1200"/>
            <a:t> έχει αποδειχθεί </a:t>
          </a:r>
          <a:br>
            <a:rPr lang="el-GR" sz="2500" b="1" kern="1200"/>
          </a:br>
          <a:r>
            <a:rPr lang="el-GR" sz="2500" b="1" kern="1200"/>
            <a:t>ότι μπορούν να μεταδώσουν τον παθογόνο ιό </a:t>
          </a:r>
          <a:endParaRPr lang="en-US" sz="2500" kern="1200"/>
        </a:p>
        <a:p>
          <a:pPr marL="228600" lvl="1" indent="-228600" algn="l" defTabSz="1111250">
            <a:lnSpc>
              <a:spcPct val="90000"/>
            </a:lnSpc>
            <a:spcBef>
              <a:spcPct val="0"/>
            </a:spcBef>
            <a:spcAft>
              <a:spcPct val="20000"/>
            </a:spcAft>
            <a:buChar char="•"/>
          </a:pPr>
          <a:r>
            <a:rPr lang="el-GR" sz="2500" b="1" kern="1200"/>
            <a:t>Ο μολυσματικός εκφυλισμός προσβάλλει μόνο το αμπέλι, δεν μεταδίδεται με τον σπόρο και δεν έχει έντομα φορείς οπότε η μεταφορά της ασθένειας σε νέα αμπέλια γίνεται με το πολλαπλασιαστικό υλικό</a:t>
          </a:r>
          <a:endParaRPr lang="en-US" sz="2500" kern="1200"/>
        </a:p>
        <a:p>
          <a:pPr marL="228600" lvl="1" indent="-228600" algn="l" defTabSz="1111250">
            <a:lnSpc>
              <a:spcPct val="90000"/>
            </a:lnSpc>
            <a:spcBef>
              <a:spcPct val="0"/>
            </a:spcBef>
            <a:spcAft>
              <a:spcPct val="20000"/>
            </a:spcAft>
            <a:buChar char="•"/>
          </a:pPr>
          <a:r>
            <a:rPr lang="el-GR" sz="2500" b="1" kern="1200"/>
            <a:t>Όπως όλες οι ιώσεις η καταπολέμηση του στα προσβλημένα πρέμνα δεν είναι δυνατή</a:t>
          </a:r>
          <a:endParaRPr lang="en-US" sz="2500" kern="1200"/>
        </a:p>
      </dsp:txBody>
      <dsp:txXfrm>
        <a:off x="0" y="1374875"/>
        <a:ext cx="6797675" cy="4173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2B90E-AD0F-4A7D-87FA-35A790CDE4F1}" type="datetimeFigureOut">
              <a:rPr lang="el-GR" smtClean="0"/>
              <a:t>24/3/2024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C58B0-99D8-469E-A885-C6118D3424EF}" type="slidenum">
              <a:rPr lang="el-GR" smtClean="0"/>
              <a:t>‹#›</a:t>
            </a:fld>
            <a:endParaRPr lang="el-GR"/>
          </a:p>
        </p:txBody>
      </p:sp>
    </p:spTree>
    <p:extLst>
      <p:ext uri="{BB962C8B-B14F-4D97-AF65-F5344CB8AC3E}">
        <p14:creationId xmlns:p14="http://schemas.microsoft.com/office/powerpoint/2010/main" val="2567396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44A05D0-8D76-4D91-A276-BB1FB9976021}" type="datetime1">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878CA3-8357-4ABA-9CAA-50487140CD60}"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98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61AA59-1965-4DD1-8341-AB6C992A9208}" type="datetime1">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878CA3-8357-4ABA-9CAA-50487140CD60}" type="slidenum">
              <a:rPr lang="el-GR" smtClean="0"/>
              <a:t>‹#›</a:t>
            </a:fld>
            <a:endParaRPr lang="el-GR"/>
          </a:p>
        </p:txBody>
      </p:sp>
    </p:spTree>
    <p:extLst>
      <p:ext uri="{BB962C8B-B14F-4D97-AF65-F5344CB8AC3E}">
        <p14:creationId xmlns:p14="http://schemas.microsoft.com/office/powerpoint/2010/main" val="11820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65538FB-1F14-4234-953A-0CCDB71F60EA}" type="datetime1">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878CA3-8357-4ABA-9CAA-50487140CD60}" type="slidenum">
              <a:rPr lang="el-GR" smtClean="0"/>
              <a:t>‹#›</a:t>
            </a:fld>
            <a:endParaRPr lang="el-GR"/>
          </a:p>
        </p:txBody>
      </p:sp>
    </p:spTree>
    <p:extLst>
      <p:ext uri="{BB962C8B-B14F-4D97-AF65-F5344CB8AC3E}">
        <p14:creationId xmlns:p14="http://schemas.microsoft.com/office/powerpoint/2010/main" val="382175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5EE6BBA-4D52-4EE6-BA7B-0C1EBD95E2CD}" type="datetime1">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878CA3-8357-4ABA-9CAA-50487140CD60}" type="slidenum">
              <a:rPr lang="el-GR" smtClean="0"/>
              <a:t>‹#›</a:t>
            </a:fld>
            <a:endParaRPr lang="el-GR"/>
          </a:p>
        </p:txBody>
      </p:sp>
    </p:spTree>
    <p:extLst>
      <p:ext uri="{BB962C8B-B14F-4D97-AF65-F5344CB8AC3E}">
        <p14:creationId xmlns:p14="http://schemas.microsoft.com/office/powerpoint/2010/main" val="38745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E3CEBA9B-87FA-4277-B34D-D25F8A5981F1}" type="datetime1">
              <a:rPr lang="el-GR" smtClean="0"/>
              <a:t>24/3/2024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878CA3-8357-4ABA-9CAA-50487140CD60}"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82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9CC86AD-D49A-4B6D-A172-D6FEF55B5AD2}" type="datetime1">
              <a:rPr lang="el-GR" smtClean="0"/>
              <a:t>24/3/2024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878CA3-8357-4ABA-9CAA-50487140CD60}" type="slidenum">
              <a:rPr lang="el-GR" smtClean="0"/>
              <a:t>‹#›</a:t>
            </a:fld>
            <a:endParaRPr lang="el-GR"/>
          </a:p>
        </p:txBody>
      </p:sp>
    </p:spTree>
    <p:extLst>
      <p:ext uri="{BB962C8B-B14F-4D97-AF65-F5344CB8AC3E}">
        <p14:creationId xmlns:p14="http://schemas.microsoft.com/office/powerpoint/2010/main" val="163197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B2B5176-671E-40CA-B594-38DB0D4AB379}" type="datetime1">
              <a:rPr lang="el-GR" smtClean="0"/>
              <a:t>24/3/2024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F878CA3-8357-4ABA-9CAA-50487140CD60}" type="slidenum">
              <a:rPr lang="el-GR" smtClean="0"/>
              <a:t>‹#›</a:t>
            </a:fld>
            <a:endParaRPr lang="el-GR"/>
          </a:p>
        </p:txBody>
      </p:sp>
    </p:spTree>
    <p:extLst>
      <p:ext uri="{BB962C8B-B14F-4D97-AF65-F5344CB8AC3E}">
        <p14:creationId xmlns:p14="http://schemas.microsoft.com/office/powerpoint/2010/main" val="371985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D173229-78DA-493F-92A8-686698175EAA}" type="datetime1">
              <a:rPr lang="el-GR" smtClean="0"/>
              <a:t>24/3/2024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F878CA3-8357-4ABA-9CAA-50487140CD60}" type="slidenum">
              <a:rPr lang="el-GR" smtClean="0"/>
              <a:t>‹#›</a:t>
            </a:fld>
            <a:endParaRPr lang="el-GR"/>
          </a:p>
        </p:txBody>
      </p:sp>
    </p:spTree>
    <p:extLst>
      <p:ext uri="{BB962C8B-B14F-4D97-AF65-F5344CB8AC3E}">
        <p14:creationId xmlns:p14="http://schemas.microsoft.com/office/powerpoint/2010/main" val="285530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1F9E88-3EF3-4933-A25A-4B8197E708CE}" type="datetime1">
              <a:rPr lang="el-GR" smtClean="0"/>
              <a:t>24/3/2024</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EF878CA3-8357-4ABA-9CAA-50487140CD60}" type="slidenum">
              <a:rPr lang="el-GR" smtClean="0"/>
              <a:t>‹#›</a:t>
            </a:fld>
            <a:endParaRPr lang="el-GR"/>
          </a:p>
        </p:txBody>
      </p:sp>
    </p:spTree>
    <p:extLst>
      <p:ext uri="{BB962C8B-B14F-4D97-AF65-F5344CB8AC3E}">
        <p14:creationId xmlns:p14="http://schemas.microsoft.com/office/powerpoint/2010/main" val="4243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7CA2DF-0F3C-4BC7-8AFF-0BA8BE235940}" type="datetime1">
              <a:rPr lang="el-GR" smtClean="0"/>
              <a:t>24/3/2024</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F878CA3-8357-4ABA-9CAA-50487140CD60}" type="slidenum">
              <a:rPr lang="el-GR" smtClean="0"/>
              <a:t>‹#›</a:t>
            </a:fld>
            <a:endParaRPr lang="el-GR"/>
          </a:p>
        </p:txBody>
      </p:sp>
    </p:spTree>
    <p:extLst>
      <p:ext uri="{BB962C8B-B14F-4D97-AF65-F5344CB8AC3E}">
        <p14:creationId xmlns:p14="http://schemas.microsoft.com/office/powerpoint/2010/main" val="353384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9519C52-24D2-4F57-98D2-69DC4670E957}" type="datetime1">
              <a:rPr lang="el-GR" smtClean="0"/>
              <a:t>24/3/2024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878CA3-8357-4ABA-9CAA-50487140CD60}" type="slidenum">
              <a:rPr lang="el-GR" smtClean="0"/>
              <a:t>‹#›</a:t>
            </a:fld>
            <a:endParaRPr lang="el-GR"/>
          </a:p>
        </p:txBody>
      </p:sp>
    </p:spTree>
    <p:extLst>
      <p:ext uri="{BB962C8B-B14F-4D97-AF65-F5344CB8AC3E}">
        <p14:creationId xmlns:p14="http://schemas.microsoft.com/office/powerpoint/2010/main" val="397837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1CAED2-41B0-46DE-927F-12838F7C9691}" type="datetime1">
              <a:rPr lang="el-GR" smtClean="0"/>
              <a:t>24/3/2024</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F878CA3-8357-4ABA-9CAA-50487140CD60}"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80343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Calibri" panose="020F050202020403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gr/url?sa=i&amp;rct=j&amp;q=&amp;esrc=s&amp;frm=1&amp;source=images&amp;cd=&amp;cad=rja&amp;docid=152hAT9VshH62M&amp;tbnid=Jq0kavUbVeajOM:&amp;ved=0CAUQjRw&amp;url=http://www.blue-planet.gr/index.php?ID=plants&amp;Rec_ID=1504&amp;ei=Z4N1Ud_EF8ix0AWdg4GoBw&amp;bvm=bv.45512109,d.d2k&amp;psig=AFQjCNGZI0EfzeXI76jsQDmV3Zp8GVghWg&amp;ust=1366742176755759"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gr/url?sa=i&amp;rct=j&amp;q=&amp;esrc=s&amp;frm=1&amp;source=images&amp;cd=&amp;cad=rja&amp;docid=3dob0PEHx4HxjM&amp;tbnid=XIJWiLT9P0uAvM:&amp;ved=0CAUQjRw&amp;url=http://www.taxydromos.gr/article.php?id=46674&amp;cat=88&amp;ei=cmN3Ue3fJoel0AXDs4GQCg&amp;bvm=bv.45580626,d.d2k&amp;psig=AFQjCNETUKefnzN_ScTqx6KfaS1EiyHtvQ&amp;ust=1366865099530445"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google.gr/imgres?imgurl=http://www.ntebina.gr/images/disease/errinosi.jpg&amp;imgrefurl=http://www.ntebina.gr/asthenies.html&amp;docid=49-gtqX83wI4lM&amp;tbnid=0At4F-3AjxzLwM:&amp;w=640&amp;h=853&amp;ei=SmN3UdfwOKfV0QXr1oGYAw&amp;ved=0CAIQxiAwAA&amp;iact=ric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gr/imgres?imgurl=http://www.plantprotection.hu/modulok/gorog/grapes/grape_images/bigbotrytis02.jpg&amp;imgrefurl=http://www.agri.gr/e/%CE%B2%CE%BF%CF%84%CF%81%CF%8D%CF%84%CE%B7%CF%82/&amp;docid=rgab-RCpwxbnQM&amp;tbnid=G-28KXpplBhItM:&amp;w=701&amp;h=457&amp;ei=SmN3UdfwOKfV0QXr1oGYAw&amp;ved=0CAIQxiAwAA&amp;iact=rics"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google.gr/imgres?imgurl=http://www.plantprotection.hu/modulok/gorog/grapes/grape_images/bigbotrytis06.jpg&amp;imgrefurl=http://www.agri.gr/e/%CE%B2%CE%BF%CF%84%CF%81%CF%8D%CF%84%CE%B7%CF%82/&amp;docid=rgab-RCpwxbnQM&amp;tbnid=ove4782ttKpiHM:&amp;w=1141&amp;h=831&amp;ei=SmN3UdfwOKfV0QXr1oGYAw&amp;ved=0CAIQxiAwAA&amp;iact=ric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nfowine.gr/el/winepedia/viticulture/226/?nid=370"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gr/url?sa=i&amp;rct=j&amp;q=&amp;esrc=s&amp;frm=1&amp;source=images&amp;cd=&amp;cad=rja&amp;docid=rgab-RCpwxbnQM&amp;tbnid=ove4782ttKpiHM:&amp;ved=0CAUQjRw&amp;url=http://www.ntebina.gr/&amp;ei=S2V3UZnFJemU0AX9xICwBA&amp;bvm=bv.45580626,d.d2k&amp;psig=AFQjCNETUKefnzN_ScTqx6KfaS1EiyHtvQ&amp;ust=1366865099530445" TargetMode="Externa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gr/imgres?imgurl=http://api.ning.com/files/Pi443xQyoiDQ7HslSVEPR2wnO3IDzJJVlrgPiVNy2mI5-BYBqkyZ0A77PzbSMiBaPaQ*0KGlOm7YUKwKYgaF0FKFo2zEEqjf/Eutypa.JPG?width=737&amp;height=552&amp;imgrefurl=http://photorama.ning.com/xn/detail/2578499:Photo:544051?xg_source=activity&amp;docid=oeh-Blw2zIZOXM&amp;tbnid=_mg7Bs3gadtgVM:&amp;w=737&amp;h=552&amp;ei=V7N2UaTONonX0QWbuoCQDw&amp;ved=0CAIQxiAwAA&amp;iact=rics"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gr/url?sa=i&amp;rct=j&amp;q=&amp;esrc=s&amp;frm=1&amp;source=images&amp;cd=&amp;cad=rja&amp;docid=XlsyUc-VBJqmBM&amp;tbnid=IT4kQsQg7AYsWM:&amp;ved=0CAUQjRw&amp;url=http://www.flashnews.gr/page.ashx?pid=3&amp;aid=110362&amp;cid=305&amp;ei=6bN2UbK9HoLG0QXwg4CQDA&amp;bvm=bv.45512109,d.d2k&amp;psig=AFQjCNG89eLJG2PHTdnYbtHTMCwfAf9m1g&amp;ust=1366820179334877"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gr/imgres?imgurl=http://www.apsnet.org/publications/imageresources/PublishingImages/PDCover2003/jan_3.jpg&amp;imgrefurl=http://ampelourgos.gr/forums/p/1424/5463.aspx&amp;docid=TMUui3Eh8T3jUM&amp;tbnid=rC01YlInATbLXM:&amp;w=625&amp;h=431&amp;ei=ILR2UdnZMMn40gXV4oG4AQ&amp;ved=0CAIQxiAwAA&amp;iact=rics"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www.google.gr/imgres?imgurl=http://www.donsgarden.co.uk/images/pestimages/images/P_GpvineDieback.jpg?1283945045&amp;imgrefurl=http://www.donsgarden.co.uk/pests/194&amp;docid=0UbLmZN-XcrVaM&amp;tbnid=1JPHtTdh4b3E-M&amp;w=600&amp;h=498&amp;ei=ILR2UdnZMMn40gXV4oG4AQ&amp;ved=0CAQQxiAwAg&amp;iact=ric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gr/url?sa=i&amp;rct=j&amp;q=&amp;esrc=s&amp;frm=1&amp;source=images&amp;cd=&amp;cad=rja&amp;docid=qo0ik9ZMTEQTFM&amp;tbnid=W_xCSHxONllSoM:&amp;ved=0CAUQjRw&amp;url=http://www.bayercropscience.gr/index.asp?a_id=210&amp;sel1=sel1a,1,3&amp;sel2=sel2a,6&amp;asth_id=130&amp;ei=lbh2UdjTFoS30QW-oIDoBQ&amp;bvm=bv.45512109,d.d2k&amp;psig=AFQjCNEPGszQ8JYy2BK-wO6fHm__f2oBQg&amp;ust=1366821328638201"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hyperlink" Target="http://www.youtube.com/watch?v=ystDzVINGoY" TargetMode="External"/><Relationship Id="rId1" Type="http://schemas.openxmlformats.org/officeDocument/2006/relationships/slideLayout" Target="../slideLayouts/slideLayout2.xml"/><Relationship Id="rId6" Type="http://schemas.openxmlformats.org/officeDocument/2006/relationships/hyperlink" Target="http://www.google.gr/url?sa=i&amp;rct=j&amp;q=&amp;esrc=s&amp;frm=1&amp;source=images&amp;cd=&amp;cad=rja&amp;docid=tHJ1abx2mpzm8M&amp;tbnid=MpBFp_97cxH6XM:&amp;ved=0CAUQjRw&amp;url=http://www.bayercropscience.gr/index.asp?a_id=210&amp;sel1=sel1a,1,3&amp;sel2=sel2a,1&amp;asth_id=133&amp;ei=Y2Z3UbOyPOiI0AWC94D4BA&amp;bvm=bv.45580626,d.d2k&amp;psig=AFQjCNGboUbjIPXcOeZ8EfReCQNpgHlrUw&amp;ust=1366865782725201" TargetMode="External"/><Relationship Id="rId5" Type="http://schemas.openxmlformats.org/officeDocument/2006/relationships/image" Target="../media/image49.jpeg"/><Relationship Id="rId4" Type="http://schemas.openxmlformats.org/officeDocument/2006/relationships/hyperlink" Target="http://www.google.gr/url?sa=i&amp;rct=j&amp;q=&amp;esrc=s&amp;frm=1&amp;source=images&amp;cd=&amp;cad=rja&amp;docid=tHJ1abx2mpzm8M&amp;tbnid=wsrTZcEQEpHDLM:&amp;ved=0CAUQjRw&amp;url=http://kithiraikanea.blogspot.com/2009_05_01_archive.html&amp;ei=q2Z3UaGFFoeu0QWAiIGADQ&amp;bvm=bv.45580626,d.d2k&amp;psig=AFQjCNGboUbjIPXcOeZ8EfReCQNpgHlrUw&amp;ust=1366865782725201"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gr/url?sa=i&amp;rct=j&amp;q=&amp;esrc=s&amp;frm=1&amp;source=images&amp;cd=&amp;docid=SO-xS5R5iHvkpM&amp;tbnid=wCWYAZ3JtW1xgM:&amp;ved=0CAUQjRw&amp;url=http://petralona-evr.blogspot.com/&amp;ei=bWh3UdnAD6ad0AW1m4DoDw&amp;bvm=bv.45580626,d.d2k&amp;psig=AFQjCNH2qYel8bR31wlY_QUk_LsPuNGFlg&amp;ust=1366866385940776" TargetMode="Externa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www.google.gr/url?sa=i&amp;rct=j&amp;q=&amp;esrc=s&amp;frm=1&amp;source=images&amp;cd=&amp;cad=rja&amp;docid=vdkqEl52sap5FM&amp;tbnid=PVpt3o86c4etOM:&amp;ved=0CAUQjRw&amp;url=http://kpe-kastor.kas.sch.gr/biod_net/schools1/agios-mironas-programme.htm&amp;ei=h2h3UbWrJ6uR0QWRg4CwCw&amp;bvm=bv.45580626,d.d2k&amp;psig=AFQjCNH2qYel8bR31wlY_QUk_LsPuNGFlg&amp;ust=1366866385940776"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gr/url?sa=i&amp;rct=j&amp;q=&amp;esrc=s&amp;frm=1&amp;source=images&amp;cd=&amp;cad=rja&amp;docid=hZ2uFjpQMcIhGM&amp;tbnid=FVFAnk_7QxhYLM:&amp;ved=0CAUQjRw&amp;url=http://demi-zouzounews.blogspot.com/2012/12/blog-post_10.html&amp;ei=6mh3UbWrF4fA0QWUjIHwBQ&amp;bvm=bv.45580626,d.d2k&amp;psig=AFQjCNGTSTDuD8WW6tm9o-UITHvfK5AjTQ&amp;ust=1366866532782582" TargetMode="Externa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hyperlink" Target="http://www.google.gr/url?sa=i&amp;rct=j&amp;q=&amp;esrc=s&amp;frm=1&amp;source=images&amp;cd=&amp;cad=rja&amp;docid=W-zx2eYy0_qe_M&amp;tbnid=PqBU10jYeKZbCM:&amp;ved=0CAUQjRw&amp;url=http://www.kiosterakis.gr/new/epikairothta/oikologia&amp;ei=IWl3UYPfGcqd0AXYyYG4CA&amp;bvm=bv.45580626,d.d2k&amp;psig=AFQjCNHzYqYbGCWwo5D8aGUt8HT-7igbUQ&amp;ust=1366866570629335"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google.gr/url?sa=i&amp;rct=j&amp;q=&amp;esrc=s&amp;frm=1&amp;source=images&amp;cd=&amp;cad=rja&amp;docid=FZSlv1KYJf3GTM&amp;tbnid=Y6fbU_qA2ZKa5M:&amp;ved=0CAUQjRw&amp;url=http://erymanthos-k-e.blogspot.com/2012/11/blog-post_19.html&amp;ei=7ml3UY7KOIfV0QXowYDgDQ&amp;bvm=bv.45580626,d.d2k&amp;psig=AFQjCNEHjxzwmg4UqhOStmYh-bl_2cEPDQ&amp;ust=1366866725415367" TargetMode="Externa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hyperlink" Target="http://www.google.gr/url?sa=i&amp;rct=j&amp;q=&amp;esrc=s&amp;frm=1&amp;source=images&amp;cd=&amp;cad=rja&amp;docid=RCsmqbT3cXmmDM&amp;tbnid=5UC8o6a6uJNGyM:&amp;ved=0CAUQjRw&amp;url=http://royalgello-innatur.blogspot.com/2010/09/blog-post.html&amp;ei=rGl3UbWQIYKt0QXdnYHICA&amp;bvm=bv.45580626,d.d2k&amp;psig=AFQjCNEHjxzwmg4UqhOStmYh-bl_2cEPDQ&amp;ust=1366866725415367" TargetMode="External"/><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kalliergo.gr/exthroi-asthenies-fyton/vaktiriaki-nekrosi/" TargetMode="External"/><Relationship Id="rId2" Type="http://schemas.openxmlformats.org/officeDocument/2006/relationships/hyperlink" Target="https://www.kalliergo.gr/ampeli-stafylia-oinos/astheneia-pierce-ampeli-klhmata/" TargetMode="External"/><Relationship Id="rId1" Type="http://schemas.openxmlformats.org/officeDocument/2006/relationships/slideLayout" Target="../slideLayouts/slideLayout2.xml"/><Relationship Id="rId6" Type="http://schemas.openxmlformats.org/officeDocument/2006/relationships/hyperlink" Target="https://www.agronews.gr/georgikes-proeidopoiiseis/192936/epirrepeis-stin-sipsi-kai-ton-votruti-oi-traumatismenes-rages/" TargetMode="External"/><Relationship Id="rId5" Type="http://schemas.openxmlformats.org/officeDocument/2006/relationships/hyperlink" Target="https://www.erosmykonos.gr/?page_id=1638" TargetMode="External"/><Relationship Id="rId4" Type="http://schemas.openxmlformats.org/officeDocument/2006/relationships/hyperlink" Target="https://www.ellinikigeorgia.gr/astheneies-ampeliou-oxini-sipsi-xiransi-raxi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iolib.cz/en/image/id67154/"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gr/url?sa=i&amp;rct=j&amp;q=&amp;esrc=s&amp;frm=1&amp;source=images&amp;cd=&amp;cad=rja&amp;docid=LYzHn1zjoV0WrM&amp;tbnid=14sMb86N77P72M:&amp;ved=0CAUQjRw&amp;url=http://www.bayercropscience.gr/index.asp?a_id=210&amp;sel1=sel1a,1,3&amp;sel2=sel2a,6&amp;asth_id=128&amp;ei=G692UYzQKKmn0AXb_4CQCg&amp;bvm=bv.45512109,d.d2k&amp;psig=AFQjCNEZ0EHWmvByeaxYnSp4aof-axM2oQ&amp;ust=13668185088645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descr="Εναέριο πολυδονητής του πεδίου λεβάντα με πράσινο δέντρο">
            <a:extLst>
              <a:ext uri="{FF2B5EF4-FFF2-40B4-BE49-F238E27FC236}">
                <a16:creationId xmlns:a16="http://schemas.microsoft.com/office/drawing/2014/main" id="{529B4B86-F053-CC1D-7039-969B449A0C42}"/>
              </a:ext>
            </a:extLst>
          </p:cNvPr>
          <p:cNvPicPr>
            <a:picLocks noChangeAspect="1"/>
          </p:cNvPicPr>
          <p:nvPr/>
        </p:nvPicPr>
        <p:blipFill rotWithShape="1">
          <a:blip r:embed="rId2">
            <a:duotone>
              <a:prstClr val="black"/>
              <a:schemeClr val="tx2">
                <a:tint val="45000"/>
                <a:satMod val="400000"/>
              </a:schemeClr>
            </a:duotone>
            <a:alphaModFix amt="35000"/>
          </a:blip>
          <a:srcRect t="5949" b="9781"/>
          <a:stretch/>
        </p:blipFill>
        <p:spPr>
          <a:xfrm>
            <a:off x="20" y="-1"/>
            <a:ext cx="12191980" cy="6858001"/>
          </a:xfrm>
          <a:prstGeom prst="rect">
            <a:avLst/>
          </a:prstGeom>
        </p:spPr>
      </p:pic>
      <p:sp>
        <p:nvSpPr>
          <p:cNvPr id="2" name="Τίτλος 1">
            <a:extLst>
              <a:ext uri="{FF2B5EF4-FFF2-40B4-BE49-F238E27FC236}">
                <a16:creationId xmlns:a16="http://schemas.microsoft.com/office/drawing/2014/main" id="{CB8648A0-022B-B5BB-9ED1-CB29611B1C09}"/>
              </a:ext>
            </a:extLst>
          </p:cNvPr>
          <p:cNvSpPr>
            <a:spLocks noGrp="1"/>
          </p:cNvSpPr>
          <p:nvPr>
            <p:ph type="ctrTitle"/>
          </p:nvPr>
        </p:nvSpPr>
        <p:spPr>
          <a:xfrm>
            <a:off x="1097280" y="758952"/>
            <a:ext cx="10058400" cy="3566160"/>
          </a:xfrm>
        </p:spPr>
        <p:txBody>
          <a:bodyPr>
            <a:normAutofit/>
          </a:bodyPr>
          <a:lstStyle/>
          <a:p>
            <a:r>
              <a:rPr kumimoji="1" lang="el-GR" b="1">
                <a:effectLst>
                  <a:outerShdw blurRad="38100" dist="38100" dir="2700000" algn="tl">
                    <a:srgbClr val="C0C0C0"/>
                  </a:outerShdw>
                </a:effectLst>
                <a:latin typeface="+mn-lt"/>
                <a:ea typeface="Verdana" pitchFamily="34" charset="0"/>
                <a:cs typeface="Verdana" pitchFamily="34" charset="0"/>
              </a:rPr>
              <a:t>ΑΣΘΕΝΕΙΕΣ &amp; ΕΧΘΡΟΙ ΤΗΣ ΑΜΠΕΛΟΥ</a:t>
            </a:r>
            <a:r>
              <a:rPr kumimoji="1" lang="en-US" b="1">
                <a:effectLst>
                  <a:outerShdw blurRad="38100" dist="38100" dir="2700000" algn="tl">
                    <a:srgbClr val="C0C0C0"/>
                  </a:outerShdw>
                </a:effectLst>
                <a:latin typeface="+mn-lt"/>
                <a:ea typeface="Verdana" pitchFamily="34" charset="0"/>
                <a:cs typeface="Verdana" pitchFamily="34" charset="0"/>
              </a:rPr>
              <a:t> </a:t>
            </a:r>
            <a:br>
              <a:rPr kumimoji="1" lang="el-GR" b="1">
                <a:effectLst>
                  <a:outerShdw blurRad="38100" dist="38100" dir="2700000" algn="tl">
                    <a:srgbClr val="C0C0C0"/>
                  </a:outerShdw>
                </a:effectLst>
                <a:latin typeface="Calibri" panose="020F0502020204030204" pitchFamily="34" charset="0"/>
                <a:ea typeface="Verdana" pitchFamily="34" charset="0"/>
                <a:cs typeface="Verdana" pitchFamily="34" charset="0"/>
              </a:rPr>
            </a:br>
            <a:endParaRPr lang="el-GR" dirty="0"/>
          </a:p>
        </p:txBody>
      </p:sp>
      <p:sp>
        <p:nvSpPr>
          <p:cNvPr id="3" name="Υπότιτλος 2">
            <a:extLst>
              <a:ext uri="{FF2B5EF4-FFF2-40B4-BE49-F238E27FC236}">
                <a16:creationId xmlns:a16="http://schemas.microsoft.com/office/drawing/2014/main" id="{7F5FD252-D6AC-E522-E602-B346983BF991}"/>
              </a:ext>
            </a:extLst>
          </p:cNvPr>
          <p:cNvSpPr>
            <a:spLocks noGrp="1"/>
          </p:cNvSpPr>
          <p:nvPr>
            <p:ph type="subTitle" idx="1"/>
          </p:nvPr>
        </p:nvSpPr>
        <p:spPr>
          <a:xfrm>
            <a:off x="1100051" y="4455621"/>
            <a:ext cx="10058400" cy="1143000"/>
          </a:xfrm>
        </p:spPr>
        <p:txBody>
          <a:bodyPr>
            <a:normAutofit/>
          </a:bodyPr>
          <a:lstStyle/>
          <a:p>
            <a:r>
              <a:rPr kumimoji="1" lang="el-GR" b="1" dirty="0">
                <a:effectLst>
                  <a:outerShdw blurRad="38100" dist="38100" dir="2700000" algn="tl">
                    <a:srgbClr val="C0C0C0"/>
                  </a:outerShdw>
                </a:effectLst>
                <a:latin typeface="Calibri" panose="020F0502020204030204" pitchFamily="34" charset="0"/>
                <a:ea typeface="Verdana" pitchFamily="34" charset="0"/>
                <a:cs typeface="Verdana" pitchFamily="34" charset="0"/>
              </a:rPr>
              <a:t>Πάτρα 202</a:t>
            </a:r>
            <a:r>
              <a:rPr kumimoji="1" lang="en-US" b="1" dirty="0">
                <a:effectLst>
                  <a:outerShdw blurRad="38100" dist="38100" dir="2700000" algn="tl">
                    <a:srgbClr val="C0C0C0"/>
                  </a:outerShdw>
                </a:effectLst>
                <a:latin typeface="Calibri" panose="020F0502020204030204" pitchFamily="34" charset="0"/>
                <a:ea typeface="Verdana" pitchFamily="34" charset="0"/>
                <a:cs typeface="Verdana" pitchFamily="34" charset="0"/>
              </a:rPr>
              <a:t>4</a:t>
            </a:r>
            <a:endParaRPr kumimoji="1" lang="el-GR" b="1" dirty="0">
              <a:effectLst>
                <a:outerShdw blurRad="38100" dist="38100" dir="2700000" algn="tl">
                  <a:srgbClr val="C0C0C0"/>
                </a:outerShdw>
              </a:effectLst>
              <a:latin typeface="Calibri" panose="020F0502020204030204" pitchFamily="34" charset="0"/>
              <a:ea typeface="Verdana" pitchFamily="34" charset="0"/>
              <a:cs typeface="Verdana" pitchFamily="34" charset="0"/>
            </a:endParaRPr>
          </a:p>
          <a:p>
            <a:endParaRPr lang="el-GR" dirty="0"/>
          </a:p>
        </p:txBody>
      </p:sp>
      <p:cxnSp>
        <p:nvCxnSpPr>
          <p:cNvPr id="10" name="Straight Connector 9">
            <a:extLst>
              <a:ext uri="{FF2B5EF4-FFF2-40B4-BE49-F238E27FC236}">
                <a16:creationId xmlns:a16="http://schemas.microsoft.com/office/drawing/2014/main" id="{36886924-9C7E-4890-8C5E-9D449C595D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04147A3-C177-493F-AFE0-5842E4EFF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4" name="Rectangle 13">
            <a:extLst>
              <a:ext uri="{FF2B5EF4-FFF2-40B4-BE49-F238E27FC236}">
                <a16:creationId xmlns:a16="http://schemas.microsoft.com/office/drawing/2014/main" id="{3E35CF44-6DDC-47A0-B8F5-6D06FFFA8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B8A07BD8-F5AE-1398-4395-D1A89918AC01}"/>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pPr>
                <a:spcAft>
                  <a:spcPts val="600"/>
                </a:spcAft>
              </a:pPr>
              <a:t>1</a:t>
            </a:fld>
            <a:endParaRPr lang="el-GR"/>
          </a:p>
        </p:txBody>
      </p:sp>
    </p:spTree>
    <p:extLst>
      <p:ext uri="{BB962C8B-B14F-4D97-AF65-F5344CB8AC3E}">
        <p14:creationId xmlns:p14="http://schemas.microsoft.com/office/powerpoint/2010/main" val="26240655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0882B-2456-43CA-A3CA-869F7CB8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2A5B6E50-F7B7-4F50-B28C-395F64BDB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5" name="Straight Connector 14">
            <a:extLst>
              <a:ext uri="{FF2B5EF4-FFF2-40B4-BE49-F238E27FC236}">
                <a16:creationId xmlns:a16="http://schemas.microsoft.com/office/drawing/2014/main" id="{F56B0659-6D99-4432-A38B-643B963EA1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1D52904-EBC2-440F-BBC8-32583C547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C50A44-5618-4F7E-8245-E47D0374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238CA787-EC81-DA09-1799-809E042A8D3B}"/>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2800">
                <a:solidFill>
                  <a:srgbClr val="FFFFFF"/>
                </a:solidFill>
              </a:rPr>
              <a:t>Μυκητολογικές Ασθένειες</a:t>
            </a:r>
            <a:br>
              <a:rPr lang="en-US" sz="2800">
                <a:solidFill>
                  <a:srgbClr val="FFFFFF"/>
                </a:solidFill>
              </a:rPr>
            </a:br>
            <a:r>
              <a:rPr lang="en-US" sz="2800">
                <a:solidFill>
                  <a:srgbClr val="FFFFFF"/>
                </a:solidFill>
              </a:rPr>
              <a:t>Περονόσπορος</a:t>
            </a:r>
          </a:p>
        </p:txBody>
      </p:sp>
      <p:sp>
        <p:nvSpPr>
          <p:cNvPr id="3" name="Θέση περιεχομένου 2">
            <a:extLst>
              <a:ext uri="{FF2B5EF4-FFF2-40B4-BE49-F238E27FC236}">
                <a16:creationId xmlns:a16="http://schemas.microsoft.com/office/drawing/2014/main" id="{D284D744-35F4-90A7-05FC-1379C31AEB8A}"/>
              </a:ext>
            </a:extLst>
          </p:cNvPr>
          <p:cNvSpPr>
            <a:spLocks noGrp="1"/>
          </p:cNvSpPr>
          <p:nvPr>
            <p:ph idx="1"/>
          </p:nvPr>
        </p:nvSpPr>
        <p:spPr>
          <a:xfrm>
            <a:off x="1065212" y="5943600"/>
            <a:ext cx="10058400" cy="543513"/>
          </a:xfrm>
        </p:spPr>
        <p:txBody>
          <a:bodyPr vert="horz" lIns="91440" tIns="45720" rIns="91440" bIns="45720" rtlCol="0">
            <a:normAutofit/>
          </a:bodyPr>
          <a:lstStyle/>
          <a:p>
            <a:pPr marL="0" indent="0">
              <a:buNone/>
            </a:pPr>
            <a:r>
              <a:rPr lang="en-US" sz="1500" b="1" cap="all" spc="200" dirty="0" err="1">
                <a:solidFill>
                  <a:srgbClr val="FFFFFF"/>
                </a:solidFill>
                <a:latin typeface="Calibri" panose="020F0502020204030204" pitchFamily="34" charset="0"/>
              </a:rPr>
              <a:t>Περονόσ</a:t>
            </a:r>
            <a:r>
              <a:rPr lang="en-US" sz="1500" b="1" cap="all" spc="200" dirty="0">
                <a:solidFill>
                  <a:srgbClr val="FFFFFF"/>
                </a:solidFill>
                <a:latin typeface="Calibri" panose="020F0502020204030204" pitchFamily="34" charset="0"/>
              </a:rPr>
              <a:t>πορος, προσβολή του φύλλου</a:t>
            </a:r>
            <a:endParaRPr lang="en-US" sz="1500" cap="all" spc="200" dirty="0">
              <a:solidFill>
                <a:srgbClr val="FFFFFF"/>
              </a:solidFill>
              <a:latin typeface="Calibri" panose="020F0502020204030204" pitchFamily="34" charset="0"/>
            </a:endParaRPr>
          </a:p>
        </p:txBody>
      </p:sp>
      <p:pic>
        <p:nvPicPr>
          <p:cNvPr id="5" name="Picture 5" descr="1269_1">
            <a:hlinkClick r:id="rId2"/>
            <a:extLst>
              <a:ext uri="{FF2B5EF4-FFF2-40B4-BE49-F238E27FC236}">
                <a16:creationId xmlns:a16="http://schemas.microsoft.com/office/drawing/2014/main" id="{86658CC4-A619-983A-4CCC-96E87BD0C060}"/>
              </a:ext>
            </a:extLst>
          </p:cNvPr>
          <p:cNvPicPr>
            <a:picLocks noChangeAspect="1" noChangeArrowheads="1"/>
          </p:cNvPicPr>
          <p:nvPr/>
        </p:nvPicPr>
        <p:blipFill rotWithShape="1">
          <a:blip r:embed="rId3"/>
          <a:srcRect r="1" b="9542"/>
          <a:stretch/>
        </p:blipFill>
        <p:spPr bwMode="auto">
          <a:xfrm>
            <a:off x="20" y="10"/>
            <a:ext cx="7977495" cy="4744794"/>
          </a:xfrm>
          <a:prstGeom prst="rect">
            <a:avLst/>
          </a:prstGeom>
          <a:noFill/>
        </p:spPr>
      </p:pic>
      <p:pic>
        <p:nvPicPr>
          <p:cNvPr id="4" name="Picture 4" descr="Περονόσπορος της αμπέλου">
            <a:extLst>
              <a:ext uri="{FF2B5EF4-FFF2-40B4-BE49-F238E27FC236}">
                <a16:creationId xmlns:a16="http://schemas.microsoft.com/office/drawing/2014/main" id="{1873BB56-CF94-B18B-0641-CAE8A3AD2512}"/>
              </a:ext>
            </a:extLst>
          </p:cNvPr>
          <p:cNvPicPr>
            <a:picLocks noChangeAspect="1" noChangeArrowheads="1"/>
          </p:cNvPicPr>
          <p:nvPr/>
        </p:nvPicPr>
        <p:blipFill rotWithShape="1">
          <a:blip r:embed="rId4"/>
          <a:srcRect t="1119" r="-3" b="17542"/>
          <a:stretch/>
        </p:blipFill>
        <p:spPr bwMode="auto">
          <a:xfrm>
            <a:off x="8138382" y="1965"/>
            <a:ext cx="4053618" cy="4747788"/>
          </a:xfrm>
          <a:prstGeom prst="rect">
            <a:avLst/>
          </a:prstGeom>
          <a:noFill/>
        </p:spPr>
      </p:pic>
      <p:sp>
        <p:nvSpPr>
          <p:cNvPr id="21" name="Rectangle 20">
            <a:extLst>
              <a:ext uri="{FF2B5EF4-FFF2-40B4-BE49-F238E27FC236}">
                <a16:creationId xmlns:a16="http://schemas.microsoft.com/office/drawing/2014/main" id="{6964827F-6383-49FA-A2D8-800A3674C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Θέση αριθμού διαφάνειας 5">
            <a:extLst>
              <a:ext uri="{FF2B5EF4-FFF2-40B4-BE49-F238E27FC236}">
                <a16:creationId xmlns:a16="http://schemas.microsoft.com/office/drawing/2014/main" id="{580FF009-40EE-54E0-2FFC-96CB9E8BDF7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10</a:t>
            </a:fld>
            <a:endParaRPr lang="en-US"/>
          </a:p>
        </p:txBody>
      </p:sp>
    </p:spTree>
    <p:extLst>
      <p:ext uri="{BB962C8B-B14F-4D97-AF65-F5344CB8AC3E}">
        <p14:creationId xmlns:p14="http://schemas.microsoft.com/office/powerpoint/2010/main" val="93075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3156B62-2D46-1A36-A3E1-2504039E9728}"/>
              </a:ext>
            </a:extLst>
          </p:cNvPr>
          <p:cNvSpPr>
            <a:spLocks noGrp="1"/>
          </p:cNvSpPr>
          <p:nvPr>
            <p:ph type="title"/>
          </p:nvPr>
        </p:nvSpPr>
        <p:spPr>
          <a:xfrm>
            <a:off x="781877" y="643467"/>
            <a:ext cx="3467569" cy="5571066"/>
          </a:xfrm>
        </p:spPr>
        <p:txBody>
          <a:bodyPr anchor="ctr">
            <a:normAutofit/>
          </a:bodyPr>
          <a:lstStyle/>
          <a:p>
            <a:r>
              <a:rPr lang="el-GR" sz="4000" b="1" dirty="0">
                <a:solidFill>
                  <a:srgbClr val="FFFFFF"/>
                </a:solidFill>
                <a:latin typeface="Calibri" panose="020F0502020204030204" pitchFamily="34" charset="0"/>
              </a:rPr>
              <a:t>Αντιμετώπιση του περονόσπορου</a:t>
            </a:r>
            <a:endParaRPr lang="el-GR" sz="4000" dirty="0">
              <a:solidFill>
                <a:srgbClr val="FFFFFF"/>
              </a:solidFill>
            </a:endParaRPr>
          </a:p>
        </p:txBody>
      </p:sp>
      <p:sp>
        <p:nvSpPr>
          <p:cNvPr id="20" name="Rectangle 1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70BBDD12-0560-8852-A376-A0711EB8127E}"/>
              </a:ext>
            </a:extLst>
          </p:cNvPr>
          <p:cNvSpPr>
            <a:spLocks noGrp="1"/>
          </p:cNvSpPr>
          <p:nvPr>
            <p:ph idx="1"/>
          </p:nvPr>
        </p:nvSpPr>
        <p:spPr>
          <a:xfrm>
            <a:off x="5124206" y="643467"/>
            <a:ext cx="6104288" cy="5571065"/>
          </a:xfrm>
        </p:spPr>
        <p:txBody>
          <a:bodyPr anchor="ctr">
            <a:normAutofit/>
          </a:bodyPr>
          <a:lstStyle/>
          <a:p>
            <a:pPr eaLnBrk="1" hangingPunct="1">
              <a:spcBef>
                <a:spcPts val="0"/>
              </a:spcBef>
              <a:spcAft>
                <a:spcPts val="2400"/>
              </a:spcAft>
            </a:pPr>
            <a:r>
              <a:rPr lang="el-GR" dirty="0">
                <a:solidFill>
                  <a:srgbClr val="FFFFFF"/>
                </a:solidFill>
              </a:rPr>
              <a:t>Η καλύτερη μέθοδος  αντιμετώπισης της σημαντικότερης μυκητολογικής ασθένειας</a:t>
            </a:r>
            <a:r>
              <a:rPr lang="en-US" dirty="0">
                <a:solidFill>
                  <a:srgbClr val="FFFFFF"/>
                </a:solidFill>
              </a:rPr>
              <a:t>,</a:t>
            </a:r>
            <a:r>
              <a:rPr lang="el-GR" dirty="0">
                <a:solidFill>
                  <a:srgbClr val="FFFFFF"/>
                </a:solidFill>
              </a:rPr>
              <a:t> του περονόσπορου είναι η πρόληψή της. </a:t>
            </a:r>
          </a:p>
          <a:p>
            <a:pPr eaLnBrk="1" hangingPunct="1">
              <a:spcBef>
                <a:spcPts val="0"/>
              </a:spcBef>
              <a:spcAft>
                <a:spcPts val="2400"/>
              </a:spcAft>
            </a:pPr>
            <a:r>
              <a:rPr lang="el-GR" dirty="0">
                <a:solidFill>
                  <a:srgbClr val="FFFFFF"/>
                </a:solidFill>
              </a:rPr>
              <a:t>Τα χαλκούχα σκευάσματα και ιδιαίτερα ο </a:t>
            </a:r>
            <a:r>
              <a:rPr lang="el-GR" dirty="0" err="1">
                <a:solidFill>
                  <a:srgbClr val="FFFFFF"/>
                </a:solidFill>
              </a:rPr>
              <a:t>οξυχλωριούχος</a:t>
            </a:r>
            <a:r>
              <a:rPr lang="el-GR" dirty="0">
                <a:solidFill>
                  <a:srgbClr val="FFFFFF"/>
                </a:solidFill>
              </a:rPr>
              <a:t> χαλκός είναι το αποτελεσματικότερο και οικονομικότερο μυκητοκτόνο εφόσον αυτά ψεκάζονται  προληπτικά και πριν την εμφάνιση της ασθένειας.</a:t>
            </a:r>
            <a:r>
              <a:rPr lang="en-US" dirty="0">
                <a:solidFill>
                  <a:srgbClr val="FFFFFF"/>
                </a:solidFill>
              </a:rPr>
              <a:t> </a:t>
            </a:r>
            <a:r>
              <a:rPr lang="el-GR" dirty="0">
                <a:solidFill>
                  <a:srgbClr val="FFFFFF"/>
                </a:solidFill>
              </a:rPr>
              <a:t>Επίσης χρησιμοποιείται και ο θειικός χαλκός, εξουδετερωμένος με </a:t>
            </a:r>
            <a:r>
              <a:rPr lang="en-US" dirty="0">
                <a:solidFill>
                  <a:srgbClr val="FFFFFF"/>
                </a:solidFill>
              </a:rPr>
              <a:t>Ca(OH)</a:t>
            </a:r>
            <a:r>
              <a:rPr lang="en-US" baseline="-25000" dirty="0">
                <a:solidFill>
                  <a:srgbClr val="FFFFFF"/>
                </a:solidFill>
              </a:rPr>
              <a:t>2</a:t>
            </a:r>
            <a:r>
              <a:rPr lang="el-GR" dirty="0">
                <a:solidFill>
                  <a:srgbClr val="FFFFFF"/>
                </a:solidFill>
              </a:rPr>
              <a:t> </a:t>
            </a:r>
          </a:p>
          <a:p>
            <a:pPr eaLnBrk="1" hangingPunct="1">
              <a:spcBef>
                <a:spcPts val="0"/>
              </a:spcBef>
              <a:spcAft>
                <a:spcPts val="2400"/>
              </a:spcAft>
            </a:pPr>
            <a:r>
              <a:rPr lang="el-GR" dirty="0">
                <a:solidFill>
                  <a:srgbClr val="FFFFFF"/>
                </a:solidFill>
              </a:rPr>
              <a:t>Άλλα φάρμακα (δραστικές ουσίες) που μπορούν να χρησιμοποιηθούν για την καταπολέμηση του,</a:t>
            </a:r>
            <a:r>
              <a:rPr lang="en-US" dirty="0">
                <a:solidFill>
                  <a:srgbClr val="FFFFFF"/>
                </a:solidFill>
              </a:rPr>
              <a:t> </a:t>
            </a:r>
            <a:r>
              <a:rPr lang="el-GR" dirty="0">
                <a:solidFill>
                  <a:srgbClr val="FFFFFF"/>
                </a:solidFill>
              </a:rPr>
              <a:t>κυρίως θεραπευτικά, όταν η προσβολή είναι σημαντική και έχει μεγάλη ένταση,  είναι τα </a:t>
            </a:r>
            <a:r>
              <a:rPr lang="el-GR" dirty="0" err="1">
                <a:solidFill>
                  <a:srgbClr val="FFFFFF"/>
                </a:solidFill>
              </a:rPr>
              <a:t>διασυστηματικά</a:t>
            </a:r>
            <a:r>
              <a:rPr lang="el-GR" dirty="0">
                <a:solidFill>
                  <a:srgbClr val="FFFFFF"/>
                </a:solidFill>
              </a:rPr>
              <a:t> μυκητοκτόνα, πχ. </a:t>
            </a:r>
            <a:r>
              <a:rPr lang="en-US" dirty="0">
                <a:solidFill>
                  <a:srgbClr val="FFFFFF"/>
                </a:solidFill>
              </a:rPr>
              <a:t>M</a:t>
            </a:r>
            <a:r>
              <a:rPr lang="el-GR" dirty="0">
                <a:solidFill>
                  <a:srgbClr val="FFFFFF"/>
                </a:solidFill>
              </a:rPr>
              <a:t>y.</a:t>
            </a:r>
          </a:p>
          <a:p>
            <a:pPr eaLnBrk="1" hangingPunct="1">
              <a:spcBef>
                <a:spcPts val="0"/>
              </a:spcBef>
              <a:spcAft>
                <a:spcPts val="2400"/>
              </a:spcAft>
            </a:pPr>
            <a:r>
              <a:rPr lang="el-GR" dirty="0">
                <a:solidFill>
                  <a:srgbClr val="FFFFFF"/>
                </a:solidFill>
              </a:rPr>
              <a:t>Οι επεμβάσεις γίνονται με διαβροχή του φυλλώματος σε στεγνό καιρό και χωρίς άνεμο  (κυρίως νωρίς το πρωί)</a:t>
            </a:r>
            <a:endParaRPr lang="el-GR" b="1" dirty="0">
              <a:solidFill>
                <a:srgbClr val="FFFFFF"/>
              </a:solidFill>
            </a:endParaRPr>
          </a:p>
        </p:txBody>
      </p:sp>
      <p:sp>
        <p:nvSpPr>
          <p:cNvPr id="4" name="Θέση αριθμού διαφάνειας 3">
            <a:extLst>
              <a:ext uri="{FF2B5EF4-FFF2-40B4-BE49-F238E27FC236}">
                <a16:creationId xmlns:a16="http://schemas.microsoft.com/office/drawing/2014/main" id="{3ADB8307-B4C7-FF3C-F6E3-CA20C328263C}"/>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a:pPr>
                <a:spcAft>
                  <a:spcPts val="600"/>
                </a:spcAft>
              </a:pPr>
              <a:t>11</a:t>
            </a:fld>
            <a:endParaRPr lang="el-GR"/>
          </a:p>
        </p:txBody>
      </p:sp>
    </p:spTree>
    <p:extLst>
      <p:ext uri="{BB962C8B-B14F-4D97-AF65-F5344CB8AC3E}">
        <p14:creationId xmlns:p14="http://schemas.microsoft.com/office/powerpoint/2010/main" val="205609742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B03F02-9BA6-BC2B-72D5-5D104092F23C}"/>
              </a:ext>
            </a:extLst>
          </p:cNvPr>
          <p:cNvSpPr>
            <a:spLocks noGrp="1"/>
          </p:cNvSpPr>
          <p:nvPr>
            <p:ph type="title"/>
          </p:nvPr>
        </p:nvSpPr>
        <p:spPr>
          <a:xfrm>
            <a:off x="5181601" y="634946"/>
            <a:ext cx="6368142" cy="1450757"/>
          </a:xfrm>
        </p:spPr>
        <p:txBody>
          <a:bodyPr>
            <a:normAutofit/>
          </a:bodyPr>
          <a:lstStyle/>
          <a:p>
            <a:r>
              <a:rPr lang="el-GR" b="1">
                <a:latin typeface="Calibri" panose="020F0502020204030204" pitchFamily="34" charset="0"/>
              </a:rPr>
              <a:t>Αντιμετώπιση του περονόσπορου</a:t>
            </a:r>
            <a:endParaRPr lang="el-GR" dirty="0"/>
          </a:p>
        </p:txBody>
      </p:sp>
      <p:pic>
        <p:nvPicPr>
          <p:cNvPr id="5" name="Εικόνα 4">
            <a:extLst>
              <a:ext uri="{FF2B5EF4-FFF2-40B4-BE49-F238E27FC236}">
                <a16:creationId xmlns:a16="http://schemas.microsoft.com/office/drawing/2014/main" id="{1188F29B-1783-4D03-89D3-F7EB805D3BB8}"/>
              </a:ext>
            </a:extLst>
          </p:cNvPr>
          <p:cNvPicPr>
            <a:picLocks noChangeAspect="1"/>
          </p:cNvPicPr>
          <p:nvPr/>
        </p:nvPicPr>
        <p:blipFill rotWithShape="1">
          <a:blip r:embed="rId2">
            <a:extLst>
              <a:ext uri="{28A0092B-C50C-407E-A947-70E740481C1C}">
                <a14:useLocalDpi xmlns:a14="http://schemas.microsoft.com/office/drawing/2010/main" val="0"/>
              </a:ext>
            </a:extLst>
          </a:blip>
          <a:srcRect l="34040" r="21417" b="-1"/>
          <a:stretch/>
        </p:blipFill>
        <p:spPr>
          <a:xfrm>
            <a:off x="20" y="-12128"/>
            <a:ext cx="4654276" cy="6870127"/>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C0D25B0-2A83-55DC-0B33-DA974E22C915}"/>
              </a:ext>
            </a:extLst>
          </p:cNvPr>
          <p:cNvSpPr>
            <a:spLocks noGrp="1"/>
          </p:cNvSpPr>
          <p:nvPr>
            <p:ph idx="1"/>
          </p:nvPr>
        </p:nvSpPr>
        <p:spPr>
          <a:xfrm>
            <a:off x="5181601" y="2198913"/>
            <a:ext cx="6538622" cy="4472231"/>
          </a:xfrm>
        </p:spPr>
        <p:txBody>
          <a:bodyPr>
            <a:normAutofit/>
          </a:bodyPr>
          <a:lstStyle/>
          <a:p>
            <a:pPr marL="265113" lvl="1" indent="-176213">
              <a:spcBef>
                <a:spcPts val="0"/>
              </a:spcBef>
              <a:spcAft>
                <a:spcPts val="1200"/>
              </a:spcAft>
              <a:buClr>
                <a:srgbClr val="92D050"/>
              </a:buClr>
              <a:buFont typeface="Wingdings" pitchFamily="2" charset="2"/>
              <a:buChar char="§"/>
              <a:tabLst>
                <a:tab pos="441325" algn="l"/>
              </a:tabLst>
            </a:pPr>
            <a:r>
              <a:rPr lang="el-GR" sz="1400" b="1" dirty="0" err="1">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Βορδιγάλειος</a:t>
            </a:r>
            <a:r>
              <a:rPr lang="el-GR" sz="1400"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 πολτός </a:t>
            </a:r>
            <a:r>
              <a:rPr lang="el-GR" sz="1400" dirty="0"/>
              <a:t>(ή αλλιώς γαλαζόπετρα με ασβέστη)</a:t>
            </a:r>
            <a:endParaRPr lang="en-US" sz="1400" dirty="0"/>
          </a:p>
          <a:p>
            <a:r>
              <a:rPr lang="el-GR" sz="1600" dirty="0"/>
              <a:t>Τον 19ο αιώνα, οι ευρωπαϊκές ποικιλίες της αμπέλου υπέφεραν από σοβαρές ασθένειες, κυρίως λόγω παθογόνων που εισήλθαν στην ευρωπαϊκή ήπειρο μαζί με τις αμερικάνικες ποικιλίες αμπέλου, παθογόνα που δεν υπήρχαν στις ευρωπαϊκές καλλιέργειες και οι ντόπιες ποικιλίες αμπέλου δεν είχαν ανθεκτικότητα σε αυτά.</a:t>
            </a:r>
          </a:p>
          <a:p>
            <a:r>
              <a:rPr lang="el-GR" sz="1600" dirty="0"/>
              <a:t>Αυτό οδήγησε σε επιδημίες που προκλήθηκαν από επιβλαβή παθογόνα στους οποίους αυτά τα αμπέλια δεν είχαν αναπτύξει ανθεκτικότητα. Το σοβαρότερο παράσιτο που προκάλεσε τεράστιες ζημιές στους καλλιεργητές ήταν η φυλλοξήρα της </a:t>
            </a:r>
            <a:r>
              <a:rPr lang="el-GR" sz="1600" dirty="0" err="1"/>
              <a:t>αμπέλου,αλλά</a:t>
            </a:r>
            <a:r>
              <a:rPr lang="el-GR" sz="1600" dirty="0"/>
              <a:t> υπήρχε τεράστιο πρόβλημα και με τα νεοφερμένα είδη μυκήτων που προκαλούν περονόσπορο, </a:t>
            </a:r>
            <a:r>
              <a:rPr lang="el-GR" sz="1600" dirty="0" err="1"/>
              <a:t>ωίδιο</a:t>
            </a:r>
            <a:r>
              <a:rPr lang="el-GR" sz="1600" dirty="0"/>
              <a:t> και άλλες παρόμοιες μυκητολογικές ασθένειες.</a:t>
            </a:r>
          </a:p>
        </p:txBody>
      </p:sp>
      <p:sp>
        <p:nvSpPr>
          <p:cNvPr id="4" name="Θέση αριθμού διαφάνειας 3">
            <a:extLst>
              <a:ext uri="{FF2B5EF4-FFF2-40B4-BE49-F238E27FC236}">
                <a16:creationId xmlns:a16="http://schemas.microsoft.com/office/drawing/2014/main" id="{7AB05032-D496-31B1-29AE-539A14601ADB}"/>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a:solidFill>
                  <a:schemeClr val="tx1">
                    <a:lumMod val="75000"/>
                    <a:lumOff val="25000"/>
                  </a:schemeClr>
                </a:solidFill>
              </a:rPr>
              <a:pPr>
                <a:spcAft>
                  <a:spcPts val="600"/>
                </a:spcAft>
              </a:pPr>
              <a:t>12</a:t>
            </a:fld>
            <a:endParaRPr lang="el-GR">
              <a:solidFill>
                <a:schemeClr val="tx1">
                  <a:lumMod val="75000"/>
                  <a:lumOff val="25000"/>
                </a:schemeClr>
              </a:solidFill>
            </a:endParaRPr>
          </a:p>
        </p:txBody>
      </p:sp>
    </p:spTree>
    <p:extLst>
      <p:ext uri="{BB962C8B-B14F-4D97-AF65-F5344CB8AC3E}">
        <p14:creationId xmlns:p14="http://schemas.microsoft.com/office/powerpoint/2010/main" val="364722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B03F02-9BA6-BC2B-72D5-5D104092F23C}"/>
              </a:ext>
            </a:extLst>
          </p:cNvPr>
          <p:cNvSpPr>
            <a:spLocks noGrp="1"/>
          </p:cNvSpPr>
          <p:nvPr>
            <p:ph type="title"/>
          </p:nvPr>
        </p:nvSpPr>
        <p:spPr>
          <a:xfrm>
            <a:off x="5181601" y="634946"/>
            <a:ext cx="6368142" cy="1450757"/>
          </a:xfrm>
        </p:spPr>
        <p:txBody>
          <a:bodyPr>
            <a:normAutofit/>
          </a:bodyPr>
          <a:lstStyle/>
          <a:p>
            <a:r>
              <a:rPr lang="el-GR" b="1">
                <a:latin typeface="Calibri" panose="020F0502020204030204" pitchFamily="34" charset="0"/>
              </a:rPr>
              <a:t>Αντιμετώπιση του περονόσπορου</a:t>
            </a:r>
            <a:endParaRPr lang="el-GR" dirty="0"/>
          </a:p>
        </p:txBody>
      </p:sp>
      <p:pic>
        <p:nvPicPr>
          <p:cNvPr id="5" name="Εικόνα 4">
            <a:extLst>
              <a:ext uri="{FF2B5EF4-FFF2-40B4-BE49-F238E27FC236}">
                <a16:creationId xmlns:a16="http://schemas.microsoft.com/office/drawing/2014/main" id="{1188F29B-1783-4D03-89D3-F7EB805D3BB8}"/>
              </a:ext>
            </a:extLst>
          </p:cNvPr>
          <p:cNvPicPr>
            <a:picLocks noChangeAspect="1"/>
          </p:cNvPicPr>
          <p:nvPr/>
        </p:nvPicPr>
        <p:blipFill rotWithShape="1">
          <a:blip r:embed="rId2">
            <a:extLst>
              <a:ext uri="{28A0092B-C50C-407E-A947-70E740481C1C}">
                <a14:useLocalDpi xmlns:a14="http://schemas.microsoft.com/office/drawing/2010/main" val="0"/>
              </a:ext>
            </a:extLst>
          </a:blip>
          <a:srcRect l="34040" r="21417" b="-1"/>
          <a:stretch/>
        </p:blipFill>
        <p:spPr>
          <a:xfrm>
            <a:off x="20" y="-12128"/>
            <a:ext cx="4654276" cy="6870127"/>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C0D25B0-2A83-55DC-0B33-DA974E22C915}"/>
              </a:ext>
            </a:extLst>
          </p:cNvPr>
          <p:cNvSpPr>
            <a:spLocks noGrp="1"/>
          </p:cNvSpPr>
          <p:nvPr>
            <p:ph idx="1"/>
          </p:nvPr>
        </p:nvSpPr>
        <p:spPr>
          <a:xfrm>
            <a:off x="5181601" y="2198913"/>
            <a:ext cx="6538622" cy="4472231"/>
          </a:xfrm>
        </p:spPr>
        <p:txBody>
          <a:bodyPr>
            <a:normAutofit/>
          </a:bodyPr>
          <a:lstStyle/>
          <a:p>
            <a:pPr marL="265113" lvl="1" indent="-176213">
              <a:spcBef>
                <a:spcPts val="0"/>
              </a:spcBef>
              <a:spcAft>
                <a:spcPts val="1200"/>
              </a:spcAft>
              <a:buClr>
                <a:srgbClr val="92D050"/>
              </a:buClr>
              <a:buFont typeface="Wingdings" pitchFamily="2" charset="2"/>
              <a:buChar char="§"/>
              <a:tabLst>
                <a:tab pos="441325" algn="l"/>
              </a:tabLst>
            </a:pPr>
            <a:r>
              <a:rPr lang="el-GR" sz="1400" b="1" dirty="0" err="1">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Βορδιγάλειος</a:t>
            </a:r>
            <a:r>
              <a:rPr lang="el-GR" sz="1400"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 πολτός </a:t>
            </a:r>
            <a:r>
              <a:rPr lang="el-GR" sz="1400" dirty="0"/>
              <a:t>(ή αλλιώς γαλαζόπετρα με ασβέστη)</a:t>
            </a:r>
            <a:endParaRPr lang="en-US" sz="1400" dirty="0"/>
          </a:p>
          <a:p>
            <a:r>
              <a:rPr lang="el-GR" sz="1600" dirty="0"/>
              <a:t>Αφού λοιπόν, χτύπησε ο περονόσπορος ο καθηγητής βοτανικής </a:t>
            </a:r>
            <a:r>
              <a:rPr lang="el-GR" sz="1600" dirty="0" err="1"/>
              <a:t>Pierre</a:t>
            </a:r>
            <a:r>
              <a:rPr lang="el-GR" sz="1600" dirty="0"/>
              <a:t>-Marie-Alexis </a:t>
            </a:r>
            <a:r>
              <a:rPr lang="el-GR" sz="1600" dirty="0" err="1"/>
              <a:t>Millardet</a:t>
            </a:r>
            <a:r>
              <a:rPr lang="el-GR" sz="1600" dirty="0"/>
              <a:t> από το πανεπιστήμιο του Μπορντό έκανε έρευνες σχετικά με την ασθένεια αυτή στους αμπελώνες της περιοχής του Μπορντό στη Γαλλία. </a:t>
            </a:r>
          </a:p>
          <a:p>
            <a:r>
              <a:rPr lang="el-GR" sz="1600" dirty="0"/>
              <a:t>Ο </a:t>
            </a:r>
            <a:r>
              <a:rPr lang="el-GR" sz="1600" dirty="0" err="1"/>
              <a:t>Millardet</a:t>
            </a:r>
            <a:r>
              <a:rPr lang="el-GR" sz="1600" dirty="0"/>
              <a:t> διαπίστωσε πως οι αμπελώνες που βρίσκονταν πλησιέστερα στους επαρχιακούς δρόμους δεν είχαν πρόβλημα με τον περονόσπορο και το </a:t>
            </a:r>
            <a:r>
              <a:rPr lang="el-GR" sz="1600" dirty="0" err="1"/>
              <a:t>ωίδιο</a:t>
            </a:r>
            <a:r>
              <a:rPr lang="el-GR" sz="1600" dirty="0"/>
              <a:t>, ενώ τα αμπέλια που δεν γειτνίαζαν με το δρόμο είχαν σοβαρές ζημιές. </a:t>
            </a:r>
          </a:p>
          <a:p>
            <a:r>
              <a:rPr lang="el-GR" sz="1600" dirty="0"/>
              <a:t>Αφού ρώτησε τους καλλιεργητές, ανακάλυψε πως τα αμπέλια που γειτνίαζαν με τους επαρχιακούς δρόμους είχαν ψεκαστεί από τους αγρότες με ένα μείγμα γαλαζόπετρας και ασβέστη για να αποθαρρύνουν τους περαστικούς να κλέψουν τα σταφύλια και να τα φάνε πριν την συγκομιδή. </a:t>
            </a:r>
            <a:endParaRPr lang="el-GR" sz="1600"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endParaRPr>
          </a:p>
        </p:txBody>
      </p:sp>
      <p:sp>
        <p:nvSpPr>
          <p:cNvPr id="4" name="Θέση αριθμού διαφάνειας 3">
            <a:extLst>
              <a:ext uri="{FF2B5EF4-FFF2-40B4-BE49-F238E27FC236}">
                <a16:creationId xmlns:a16="http://schemas.microsoft.com/office/drawing/2014/main" id="{7AB05032-D496-31B1-29AE-539A14601ADB}"/>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a:solidFill>
                  <a:schemeClr val="tx1">
                    <a:lumMod val="75000"/>
                    <a:lumOff val="25000"/>
                  </a:schemeClr>
                </a:solidFill>
              </a:rPr>
              <a:pPr>
                <a:spcAft>
                  <a:spcPts val="600"/>
                </a:spcAft>
              </a:pPr>
              <a:t>13</a:t>
            </a:fld>
            <a:endParaRPr lang="el-GR">
              <a:solidFill>
                <a:schemeClr val="tx1">
                  <a:lumMod val="75000"/>
                  <a:lumOff val="25000"/>
                </a:schemeClr>
              </a:solidFill>
            </a:endParaRPr>
          </a:p>
        </p:txBody>
      </p:sp>
    </p:spTree>
    <p:extLst>
      <p:ext uri="{BB962C8B-B14F-4D97-AF65-F5344CB8AC3E}">
        <p14:creationId xmlns:p14="http://schemas.microsoft.com/office/powerpoint/2010/main" val="259365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B03F02-9BA6-BC2B-72D5-5D104092F23C}"/>
              </a:ext>
            </a:extLst>
          </p:cNvPr>
          <p:cNvSpPr>
            <a:spLocks noGrp="1"/>
          </p:cNvSpPr>
          <p:nvPr>
            <p:ph type="title"/>
          </p:nvPr>
        </p:nvSpPr>
        <p:spPr>
          <a:xfrm>
            <a:off x="5181601" y="634946"/>
            <a:ext cx="6368142" cy="1450757"/>
          </a:xfrm>
        </p:spPr>
        <p:txBody>
          <a:bodyPr>
            <a:normAutofit/>
          </a:bodyPr>
          <a:lstStyle/>
          <a:p>
            <a:r>
              <a:rPr lang="el-GR" b="1">
                <a:latin typeface="Calibri" panose="020F0502020204030204" pitchFamily="34" charset="0"/>
              </a:rPr>
              <a:t>Αντιμετώπιση του περονόσπορου</a:t>
            </a:r>
            <a:endParaRPr lang="el-GR" dirty="0"/>
          </a:p>
        </p:txBody>
      </p:sp>
      <p:pic>
        <p:nvPicPr>
          <p:cNvPr id="5" name="Εικόνα 4">
            <a:extLst>
              <a:ext uri="{FF2B5EF4-FFF2-40B4-BE49-F238E27FC236}">
                <a16:creationId xmlns:a16="http://schemas.microsoft.com/office/drawing/2014/main" id="{1188F29B-1783-4D03-89D3-F7EB805D3BB8}"/>
              </a:ext>
            </a:extLst>
          </p:cNvPr>
          <p:cNvPicPr>
            <a:picLocks noChangeAspect="1"/>
          </p:cNvPicPr>
          <p:nvPr/>
        </p:nvPicPr>
        <p:blipFill rotWithShape="1">
          <a:blip r:embed="rId2">
            <a:extLst>
              <a:ext uri="{28A0092B-C50C-407E-A947-70E740481C1C}">
                <a14:useLocalDpi xmlns:a14="http://schemas.microsoft.com/office/drawing/2010/main" val="0"/>
              </a:ext>
            </a:extLst>
          </a:blip>
          <a:srcRect l="34040" r="21417" b="-1"/>
          <a:stretch/>
        </p:blipFill>
        <p:spPr>
          <a:xfrm>
            <a:off x="20" y="-12128"/>
            <a:ext cx="4654276" cy="6870127"/>
          </a:xfrm>
          <a:prstGeom prst="rect">
            <a:avLst/>
          </a:prstGeom>
        </p:spPr>
      </p:pic>
      <p:cxnSp>
        <p:nvCxnSpPr>
          <p:cNvPr id="41" name="Straight Connector 4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C0D25B0-2A83-55DC-0B33-DA974E22C915}"/>
              </a:ext>
            </a:extLst>
          </p:cNvPr>
          <p:cNvSpPr>
            <a:spLocks noGrp="1"/>
          </p:cNvSpPr>
          <p:nvPr>
            <p:ph idx="1"/>
          </p:nvPr>
        </p:nvSpPr>
        <p:spPr>
          <a:xfrm>
            <a:off x="5181600" y="2198913"/>
            <a:ext cx="6553199" cy="4260871"/>
          </a:xfrm>
        </p:spPr>
        <p:txBody>
          <a:bodyPr>
            <a:normAutofit/>
          </a:bodyPr>
          <a:lstStyle/>
          <a:p>
            <a:pPr marL="265113" lvl="1" indent="-176213">
              <a:spcBef>
                <a:spcPts val="0"/>
              </a:spcBef>
              <a:spcAft>
                <a:spcPts val="1200"/>
              </a:spcAft>
              <a:buClr>
                <a:srgbClr val="92D050"/>
              </a:buClr>
              <a:buFont typeface="Wingdings" pitchFamily="2" charset="2"/>
              <a:buChar char="§"/>
              <a:tabLst>
                <a:tab pos="441325" algn="l"/>
              </a:tabLst>
            </a:pPr>
            <a:r>
              <a:rPr lang="el-GR" sz="1400" b="1" dirty="0" err="1">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Βορδιγάλειος</a:t>
            </a:r>
            <a:r>
              <a:rPr lang="el-GR" sz="1400"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 πολτός </a:t>
            </a:r>
            <a:r>
              <a:rPr lang="el-GR" sz="1400" dirty="0"/>
              <a:t>(ή αλλιώς γαλαζόπετρα με ασβέστη)</a:t>
            </a:r>
            <a:endParaRPr lang="en-US" sz="1400" dirty="0"/>
          </a:p>
          <a:p>
            <a:r>
              <a:rPr lang="el-GR" sz="1800" dirty="0"/>
              <a:t>Αυτό προέτρεψε τον </a:t>
            </a:r>
            <a:r>
              <a:rPr lang="el-GR" sz="1800" dirty="0" err="1"/>
              <a:t>Millardet</a:t>
            </a:r>
            <a:r>
              <a:rPr lang="el-GR" sz="1800" dirty="0"/>
              <a:t> να δοκιμάσει πειραματικά την αγωγή αυτή. Δημοσίευσε τα ευρήματά του το 1885, και συνέστησε το διάλυμα αυτό για την καταπολέμηση του περονόσπορου. Τα επόμενα χρόνια, η χρήση του </a:t>
            </a:r>
            <a:r>
              <a:rPr lang="el-GR" sz="1800" dirty="0" err="1"/>
              <a:t>βορδιγάλειου</a:t>
            </a:r>
            <a:r>
              <a:rPr lang="el-GR" sz="1800" dirty="0"/>
              <a:t> πολτού διαδόθηκε και εντυπωσίασε για την αποτελεσματικότητά της. Ο </a:t>
            </a:r>
            <a:r>
              <a:rPr lang="el-GR" sz="1800" dirty="0" err="1"/>
              <a:t>βορδιγάλειος</a:t>
            </a:r>
            <a:r>
              <a:rPr lang="el-GR" sz="1800" dirty="0"/>
              <a:t> πολτός αποτέλεσε το πρώτο πραγματικό μυκητοκτόνο που οδήγησε στα πρώτα εμπορικά χαλκούχα σκευάσματα του 20ου αιώνα.</a:t>
            </a:r>
          </a:p>
          <a:p>
            <a:r>
              <a:rPr lang="el-GR" sz="1800" dirty="0"/>
              <a:t>Η χρήση του ξεκίνησε στο Μπορντό της Γαλλίας περί το 1880 και ήταν το πρώτο πραγματικό μυκητοκτόνο στην ιστορία της αμπελουργίας και της γεωργίας γενικότερα. Με τον όρο “πραγματικό μυκητοκτόνο” εννοούμε ότι υπήρξε το πρώτο χημικό σκεύασμα του οποίου η δράση κατά των μυκήτων που στόχευε (κυρίως κατά του περονόσπορου) ήταν αδιαμφισβήτητη.</a:t>
            </a:r>
          </a:p>
        </p:txBody>
      </p:sp>
      <p:sp>
        <p:nvSpPr>
          <p:cNvPr id="4" name="Θέση αριθμού διαφάνειας 3">
            <a:extLst>
              <a:ext uri="{FF2B5EF4-FFF2-40B4-BE49-F238E27FC236}">
                <a16:creationId xmlns:a16="http://schemas.microsoft.com/office/drawing/2014/main" id="{7AB05032-D496-31B1-29AE-539A14601ADB}"/>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solidFill>
                  <a:schemeClr val="tx1">
                    <a:lumMod val="75000"/>
                    <a:lumOff val="25000"/>
                  </a:schemeClr>
                </a:solidFill>
              </a:rPr>
              <a:pPr>
                <a:spcAft>
                  <a:spcPts val="600"/>
                </a:spcAft>
              </a:pPr>
              <a:t>14</a:t>
            </a:fld>
            <a:endParaRPr lang="el-GR">
              <a:solidFill>
                <a:schemeClr val="tx1">
                  <a:lumMod val="75000"/>
                  <a:lumOff val="25000"/>
                </a:schemeClr>
              </a:solidFill>
            </a:endParaRPr>
          </a:p>
        </p:txBody>
      </p:sp>
    </p:spTree>
    <p:extLst>
      <p:ext uri="{BB962C8B-B14F-4D97-AF65-F5344CB8AC3E}">
        <p14:creationId xmlns:p14="http://schemas.microsoft.com/office/powerpoint/2010/main" val="275276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3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B03F02-9BA6-BC2B-72D5-5D104092F23C}"/>
              </a:ext>
            </a:extLst>
          </p:cNvPr>
          <p:cNvSpPr>
            <a:spLocks noGrp="1"/>
          </p:cNvSpPr>
          <p:nvPr>
            <p:ph type="title"/>
          </p:nvPr>
        </p:nvSpPr>
        <p:spPr>
          <a:xfrm>
            <a:off x="5181601" y="634946"/>
            <a:ext cx="6368142" cy="1450757"/>
          </a:xfrm>
        </p:spPr>
        <p:txBody>
          <a:bodyPr>
            <a:normAutofit/>
          </a:bodyPr>
          <a:lstStyle/>
          <a:p>
            <a:r>
              <a:rPr lang="el-GR" b="1">
                <a:latin typeface="Calibri" panose="020F0502020204030204" pitchFamily="34" charset="0"/>
              </a:rPr>
              <a:t>Αντιμετώπιση του περονόσπορου</a:t>
            </a:r>
            <a:endParaRPr lang="el-GR" dirty="0"/>
          </a:p>
        </p:txBody>
      </p:sp>
      <p:pic>
        <p:nvPicPr>
          <p:cNvPr id="5" name="Εικόνα 4">
            <a:extLst>
              <a:ext uri="{FF2B5EF4-FFF2-40B4-BE49-F238E27FC236}">
                <a16:creationId xmlns:a16="http://schemas.microsoft.com/office/drawing/2014/main" id="{1188F29B-1783-4D03-89D3-F7EB805D3BB8}"/>
              </a:ext>
            </a:extLst>
          </p:cNvPr>
          <p:cNvPicPr>
            <a:picLocks noChangeAspect="1"/>
          </p:cNvPicPr>
          <p:nvPr/>
        </p:nvPicPr>
        <p:blipFill rotWithShape="1">
          <a:blip r:embed="rId2">
            <a:extLst>
              <a:ext uri="{28A0092B-C50C-407E-A947-70E740481C1C}">
                <a14:useLocalDpi xmlns:a14="http://schemas.microsoft.com/office/drawing/2010/main" val="0"/>
              </a:ext>
            </a:extLst>
          </a:blip>
          <a:srcRect l="34040" r="21417" b="-1"/>
          <a:stretch/>
        </p:blipFill>
        <p:spPr>
          <a:xfrm>
            <a:off x="20" y="-12128"/>
            <a:ext cx="4654276" cy="6870127"/>
          </a:xfrm>
          <a:prstGeom prst="rect">
            <a:avLst/>
          </a:prstGeom>
        </p:spPr>
      </p:pic>
      <p:cxnSp>
        <p:nvCxnSpPr>
          <p:cNvPr id="47" name="Straight Connector 4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C0D25B0-2A83-55DC-0B33-DA974E22C915}"/>
              </a:ext>
            </a:extLst>
          </p:cNvPr>
          <p:cNvSpPr>
            <a:spLocks noGrp="1"/>
          </p:cNvSpPr>
          <p:nvPr>
            <p:ph idx="1"/>
          </p:nvPr>
        </p:nvSpPr>
        <p:spPr>
          <a:xfrm>
            <a:off x="5181601" y="2198914"/>
            <a:ext cx="6368142" cy="3670180"/>
          </a:xfrm>
        </p:spPr>
        <p:txBody>
          <a:bodyPr>
            <a:normAutofit/>
          </a:bodyPr>
          <a:lstStyle/>
          <a:p>
            <a:pPr marL="265113" lvl="1" indent="-176213">
              <a:spcBef>
                <a:spcPts val="0"/>
              </a:spcBef>
              <a:spcAft>
                <a:spcPts val="1200"/>
              </a:spcAft>
              <a:buClr>
                <a:srgbClr val="92D050"/>
              </a:buClr>
              <a:buFont typeface="Wingdings" pitchFamily="2" charset="2"/>
              <a:buChar char="§"/>
              <a:tabLst>
                <a:tab pos="441325" algn="l"/>
              </a:tabLst>
            </a:pPr>
            <a:r>
              <a:rPr lang="el-GR" b="1" dirty="0" err="1">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Βορδιγάλειος</a:t>
            </a:r>
            <a:r>
              <a:rPr lang="el-GR"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 πολτός </a:t>
            </a:r>
            <a:r>
              <a:rPr lang="el-GR" dirty="0"/>
              <a:t>(ή αλλιώς γαλαζόπετρα με ασβέστη)</a:t>
            </a:r>
            <a:endParaRPr lang="en-US" dirty="0"/>
          </a:p>
          <a:p>
            <a:r>
              <a:rPr lang="el-GR" dirty="0"/>
              <a:t>Ο </a:t>
            </a:r>
            <a:r>
              <a:rPr lang="el-GR" dirty="0" err="1"/>
              <a:t>βορδιγάλειος</a:t>
            </a:r>
            <a:r>
              <a:rPr lang="el-GR" dirty="0"/>
              <a:t> πολτός ή γαλαζόπετρα με ασβέστη, είναι ένα χαλκούχο φάρμακο </a:t>
            </a:r>
            <a:r>
              <a:rPr lang="el-GR" dirty="0" err="1"/>
              <a:t>μυκητοτοξικό</a:t>
            </a:r>
            <a:r>
              <a:rPr lang="el-GR" dirty="0"/>
              <a:t>, που το χρησιμοποιούμε προληπτικά, για να εμποδίσουμε την προσβολή των φυτών από τους μύκητες, αλλά και για να καταπολεμήσουμε διάφορες ασθένειες, που οφείλονται σε αυτούς, ή σε βακτηρίδια.</a:t>
            </a:r>
          </a:p>
          <a:p>
            <a:r>
              <a:rPr lang="el-GR" dirty="0"/>
              <a:t>Δεν έχει </a:t>
            </a:r>
            <a:r>
              <a:rPr lang="el-GR" dirty="0" err="1"/>
              <a:t>διασυστηματική</a:t>
            </a:r>
            <a:r>
              <a:rPr lang="el-GR" dirty="0"/>
              <a:t> δράση, αυτό σημαίνει ότι με ένα καλό πλύσιμο μπορούμε να καταναλώσουμε τα προϊόντα χωρίς κανένα φόβο και είναι από τα ελάχιστα μυκητοκτόνα με την ιδιότητα αυτή.</a:t>
            </a:r>
          </a:p>
        </p:txBody>
      </p:sp>
      <p:sp>
        <p:nvSpPr>
          <p:cNvPr id="4" name="Θέση αριθμού διαφάνειας 3">
            <a:extLst>
              <a:ext uri="{FF2B5EF4-FFF2-40B4-BE49-F238E27FC236}">
                <a16:creationId xmlns:a16="http://schemas.microsoft.com/office/drawing/2014/main" id="{7AB05032-D496-31B1-29AE-539A14601ADB}"/>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solidFill>
                  <a:schemeClr val="tx1">
                    <a:lumMod val="75000"/>
                    <a:lumOff val="25000"/>
                  </a:schemeClr>
                </a:solidFill>
              </a:rPr>
              <a:pPr>
                <a:spcAft>
                  <a:spcPts val="600"/>
                </a:spcAft>
              </a:pPr>
              <a:t>15</a:t>
            </a:fld>
            <a:endParaRPr lang="el-GR">
              <a:solidFill>
                <a:schemeClr val="tx1">
                  <a:lumMod val="75000"/>
                  <a:lumOff val="25000"/>
                </a:schemeClr>
              </a:solidFill>
            </a:endParaRPr>
          </a:p>
        </p:txBody>
      </p:sp>
    </p:spTree>
    <p:extLst>
      <p:ext uri="{BB962C8B-B14F-4D97-AF65-F5344CB8AC3E}">
        <p14:creationId xmlns:p14="http://schemas.microsoft.com/office/powerpoint/2010/main" val="28141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B03F02-9BA6-BC2B-72D5-5D104092F23C}"/>
              </a:ext>
            </a:extLst>
          </p:cNvPr>
          <p:cNvSpPr>
            <a:spLocks noGrp="1"/>
          </p:cNvSpPr>
          <p:nvPr>
            <p:ph type="title"/>
          </p:nvPr>
        </p:nvSpPr>
        <p:spPr>
          <a:xfrm>
            <a:off x="5181601" y="634946"/>
            <a:ext cx="6368142" cy="1450757"/>
          </a:xfrm>
        </p:spPr>
        <p:txBody>
          <a:bodyPr>
            <a:normAutofit/>
          </a:bodyPr>
          <a:lstStyle/>
          <a:p>
            <a:r>
              <a:rPr lang="el-GR" b="1">
                <a:latin typeface="Calibri" panose="020F0502020204030204" pitchFamily="34" charset="0"/>
              </a:rPr>
              <a:t>Αντιμετώπιση του περονόσπορου</a:t>
            </a:r>
            <a:endParaRPr lang="el-GR" dirty="0"/>
          </a:p>
        </p:txBody>
      </p:sp>
      <p:pic>
        <p:nvPicPr>
          <p:cNvPr id="5" name="Εικόνα 4">
            <a:extLst>
              <a:ext uri="{FF2B5EF4-FFF2-40B4-BE49-F238E27FC236}">
                <a16:creationId xmlns:a16="http://schemas.microsoft.com/office/drawing/2014/main" id="{1188F29B-1783-4D03-89D3-F7EB805D3BB8}"/>
              </a:ext>
            </a:extLst>
          </p:cNvPr>
          <p:cNvPicPr>
            <a:picLocks noChangeAspect="1"/>
          </p:cNvPicPr>
          <p:nvPr/>
        </p:nvPicPr>
        <p:blipFill rotWithShape="1">
          <a:blip r:embed="rId2">
            <a:extLst>
              <a:ext uri="{28A0092B-C50C-407E-A947-70E740481C1C}">
                <a14:useLocalDpi xmlns:a14="http://schemas.microsoft.com/office/drawing/2010/main" val="0"/>
              </a:ext>
            </a:extLst>
          </a:blip>
          <a:srcRect l="34040" r="21417" b="-1"/>
          <a:stretch/>
        </p:blipFill>
        <p:spPr>
          <a:xfrm>
            <a:off x="20" y="-12128"/>
            <a:ext cx="4654276" cy="6870127"/>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C0D25B0-2A83-55DC-0B33-DA974E22C915}"/>
              </a:ext>
            </a:extLst>
          </p:cNvPr>
          <p:cNvSpPr>
            <a:spLocks noGrp="1"/>
          </p:cNvSpPr>
          <p:nvPr>
            <p:ph idx="1"/>
          </p:nvPr>
        </p:nvSpPr>
        <p:spPr>
          <a:xfrm>
            <a:off x="5181601" y="2198913"/>
            <a:ext cx="6368142" cy="4260869"/>
          </a:xfrm>
        </p:spPr>
        <p:txBody>
          <a:bodyPr>
            <a:normAutofit/>
          </a:bodyPr>
          <a:lstStyle/>
          <a:p>
            <a:pPr marL="265113" lvl="1" indent="-176213">
              <a:spcBef>
                <a:spcPts val="0"/>
              </a:spcBef>
              <a:spcAft>
                <a:spcPts val="1200"/>
              </a:spcAft>
              <a:buClr>
                <a:srgbClr val="92D050"/>
              </a:buClr>
              <a:buFont typeface="Wingdings" pitchFamily="2" charset="2"/>
              <a:buChar char="§"/>
              <a:tabLst>
                <a:tab pos="441325" algn="l"/>
              </a:tabLst>
            </a:pPr>
            <a:r>
              <a:rPr lang="el-GR" b="1" dirty="0" err="1">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Βορδιγάλειος</a:t>
            </a:r>
            <a:r>
              <a:rPr lang="el-GR"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 πολτός </a:t>
            </a:r>
            <a:r>
              <a:rPr lang="el-GR" dirty="0"/>
              <a:t>(ή αλλιώς γαλαζόπετρα με ασβέστη), </a:t>
            </a:r>
            <a:endParaRPr lang="el-GR"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endParaRPr>
          </a:p>
          <a:p>
            <a:pPr marL="265113" lvl="1" indent="-176213">
              <a:spcBef>
                <a:spcPts val="0"/>
              </a:spcBef>
              <a:spcAft>
                <a:spcPts val="1200"/>
              </a:spcAft>
              <a:buClr>
                <a:srgbClr val="92D050"/>
              </a:buClr>
              <a:buFont typeface="Wingdings" pitchFamily="2" charset="2"/>
              <a:buChar char="§"/>
              <a:tabLst>
                <a:tab pos="441325" algn="l"/>
              </a:tabLst>
            </a:pPr>
            <a:r>
              <a:rPr lang="el-GR" dirty="0"/>
              <a:t>Στο αμπέλι η χρήση του </a:t>
            </a:r>
            <a:r>
              <a:rPr lang="el-GR" dirty="0" err="1"/>
              <a:t>βορδιγάλειου</a:t>
            </a:r>
            <a:r>
              <a:rPr lang="el-GR" dirty="0"/>
              <a:t> στοχεύει στην καταπολέμηση του περονόσπορου (</a:t>
            </a:r>
            <a:r>
              <a:rPr lang="el-GR" dirty="0" err="1"/>
              <a:t>Plasmopara</a:t>
            </a:r>
            <a:r>
              <a:rPr lang="el-GR" dirty="0"/>
              <a:t> </a:t>
            </a:r>
            <a:r>
              <a:rPr lang="el-GR" dirty="0" err="1"/>
              <a:t>viticola</a:t>
            </a:r>
            <a:r>
              <a:rPr lang="el-GR" dirty="0"/>
              <a:t>)αλλά και για την προστασία των </a:t>
            </a:r>
            <a:r>
              <a:rPr lang="el-GR" dirty="0" err="1"/>
              <a:t>πρέμνων</a:t>
            </a:r>
            <a:r>
              <a:rPr lang="el-GR" dirty="0"/>
              <a:t> από την ίσκα και άλλες ασθένειες του ξύλου</a:t>
            </a:r>
            <a:br>
              <a:rPr lang="el-GR" b="1" dirty="0">
                <a:latin typeface="Calibri" panose="020F0502020204030204" pitchFamily="34" charset="0"/>
                <a:ea typeface="Verdana" pitchFamily="34" charset="0"/>
                <a:cs typeface="Verdana" pitchFamily="34" charset="0"/>
              </a:rPr>
            </a:br>
            <a:endParaRPr lang="el-GR" b="1" dirty="0">
              <a:latin typeface="Calibri" panose="020F0502020204030204" pitchFamily="34" charset="0"/>
              <a:ea typeface="Verdana" pitchFamily="34" charset="0"/>
              <a:cs typeface="Verdana" pitchFamily="34" charset="0"/>
            </a:endParaRPr>
          </a:p>
          <a:p>
            <a:pPr marL="265113" lvl="1" indent="-176213">
              <a:spcBef>
                <a:spcPts val="0"/>
              </a:spcBef>
              <a:spcAft>
                <a:spcPts val="1200"/>
              </a:spcAft>
              <a:buClr>
                <a:srgbClr val="92D050"/>
              </a:buClr>
              <a:buFont typeface="Wingdings" pitchFamily="2" charset="2"/>
              <a:buChar char="§"/>
              <a:tabLst>
                <a:tab pos="441325" algn="l"/>
              </a:tabLst>
            </a:pPr>
            <a:r>
              <a:rPr lang="el-GR" dirty="0"/>
              <a:t>χρησιμοποιείτε συνήθως με δύο τρόπους:</a:t>
            </a:r>
            <a:br>
              <a:rPr lang="el-GR" dirty="0"/>
            </a:br>
            <a:r>
              <a:rPr lang="el-GR" dirty="0"/>
              <a:t>α) Με ψεκασμούς καλύψεως των φύλλων και κλαδιών (</a:t>
            </a:r>
            <a:r>
              <a:rPr lang="el-GR" dirty="0" err="1"/>
              <a:t>βορδιγάλειος</a:t>
            </a:r>
            <a:r>
              <a:rPr lang="el-GR" dirty="0"/>
              <a:t> πολτός σε υγρή μορφή).</a:t>
            </a:r>
            <a:br>
              <a:rPr lang="el-GR" dirty="0"/>
            </a:br>
            <a:r>
              <a:rPr lang="el-GR" dirty="0"/>
              <a:t>β) Με επάλειψη μεγάλων τομών κλαδέματος και πληγών ή και του κορμού του δέντρου προληπτικά (</a:t>
            </a:r>
            <a:r>
              <a:rPr lang="el-GR" dirty="0" err="1"/>
              <a:t>βορδιγάλειος</a:t>
            </a:r>
            <a:r>
              <a:rPr lang="el-GR" dirty="0"/>
              <a:t> πολτός σε μορφή πάστας)</a:t>
            </a:r>
          </a:p>
        </p:txBody>
      </p:sp>
      <p:sp>
        <p:nvSpPr>
          <p:cNvPr id="4" name="Θέση αριθμού διαφάνειας 3">
            <a:extLst>
              <a:ext uri="{FF2B5EF4-FFF2-40B4-BE49-F238E27FC236}">
                <a16:creationId xmlns:a16="http://schemas.microsoft.com/office/drawing/2014/main" id="{7AB05032-D496-31B1-29AE-539A14601ADB}"/>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a:solidFill>
                  <a:schemeClr val="tx1">
                    <a:lumMod val="75000"/>
                    <a:lumOff val="25000"/>
                  </a:schemeClr>
                </a:solidFill>
              </a:rPr>
              <a:pPr>
                <a:spcAft>
                  <a:spcPts val="600"/>
                </a:spcAft>
              </a:pPr>
              <a:t>16</a:t>
            </a:fld>
            <a:endParaRPr lang="el-GR">
              <a:solidFill>
                <a:schemeClr val="tx1">
                  <a:lumMod val="75000"/>
                  <a:lumOff val="25000"/>
                </a:schemeClr>
              </a:solidFill>
            </a:endParaRPr>
          </a:p>
        </p:txBody>
      </p:sp>
    </p:spTree>
    <p:extLst>
      <p:ext uri="{BB962C8B-B14F-4D97-AF65-F5344CB8AC3E}">
        <p14:creationId xmlns:p14="http://schemas.microsoft.com/office/powerpoint/2010/main" val="206272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B03F02-9BA6-BC2B-72D5-5D104092F23C}"/>
              </a:ext>
            </a:extLst>
          </p:cNvPr>
          <p:cNvSpPr>
            <a:spLocks noGrp="1"/>
          </p:cNvSpPr>
          <p:nvPr>
            <p:ph type="title"/>
          </p:nvPr>
        </p:nvSpPr>
        <p:spPr>
          <a:xfrm>
            <a:off x="5181601" y="634946"/>
            <a:ext cx="6368142" cy="1450757"/>
          </a:xfrm>
        </p:spPr>
        <p:txBody>
          <a:bodyPr>
            <a:normAutofit/>
          </a:bodyPr>
          <a:lstStyle/>
          <a:p>
            <a:r>
              <a:rPr lang="el-GR" b="1" dirty="0">
                <a:latin typeface="Calibri" panose="020F0502020204030204" pitchFamily="34" charset="0"/>
              </a:rPr>
              <a:t>Αντιμετώπιση του περονόσπορου</a:t>
            </a:r>
            <a:endParaRPr lang="el-GR" dirty="0"/>
          </a:p>
        </p:txBody>
      </p:sp>
      <p:pic>
        <p:nvPicPr>
          <p:cNvPr id="5" name="Εικόνα 4">
            <a:extLst>
              <a:ext uri="{FF2B5EF4-FFF2-40B4-BE49-F238E27FC236}">
                <a16:creationId xmlns:a16="http://schemas.microsoft.com/office/drawing/2014/main" id="{1188F29B-1783-4D03-89D3-F7EB805D3BB8}"/>
              </a:ext>
            </a:extLst>
          </p:cNvPr>
          <p:cNvPicPr>
            <a:picLocks noChangeAspect="1"/>
          </p:cNvPicPr>
          <p:nvPr/>
        </p:nvPicPr>
        <p:blipFill rotWithShape="1">
          <a:blip r:embed="rId2">
            <a:extLst>
              <a:ext uri="{28A0092B-C50C-407E-A947-70E740481C1C}">
                <a14:useLocalDpi xmlns:a14="http://schemas.microsoft.com/office/drawing/2010/main" val="0"/>
              </a:ext>
            </a:extLst>
          </a:blip>
          <a:srcRect l="34040" r="21417"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C0D25B0-2A83-55DC-0B33-DA974E22C915}"/>
              </a:ext>
            </a:extLst>
          </p:cNvPr>
          <p:cNvSpPr>
            <a:spLocks noGrp="1"/>
          </p:cNvSpPr>
          <p:nvPr>
            <p:ph idx="1"/>
          </p:nvPr>
        </p:nvSpPr>
        <p:spPr>
          <a:xfrm>
            <a:off x="5181601" y="2198914"/>
            <a:ext cx="6638924" cy="4625996"/>
          </a:xfrm>
        </p:spPr>
        <p:txBody>
          <a:bodyPr>
            <a:normAutofit fontScale="92500" lnSpcReduction="10000"/>
          </a:bodyPr>
          <a:lstStyle/>
          <a:p>
            <a:pPr marL="265113" lvl="1" indent="-176213">
              <a:spcBef>
                <a:spcPts val="0"/>
              </a:spcBef>
              <a:spcAft>
                <a:spcPts val="1200"/>
              </a:spcAft>
              <a:buClr>
                <a:srgbClr val="92D050"/>
              </a:buClr>
              <a:buFont typeface="Wingdings" pitchFamily="2" charset="2"/>
              <a:buChar char="§"/>
              <a:tabLst>
                <a:tab pos="441325" algn="l"/>
              </a:tabLst>
            </a:pPr>
            <a:r>
              <a:rPr lang="el-GR" sz="2400" b="1" dirty="0" err="1">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Βορδιγάλειος</a:t>
            </a:r>
            <a:r>
              <a:rPr lang="el-GR" sz="2400"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 πολτός </a:t>
            </a:r>
            <a:r>
              <a:rPr lang="el-GR" sz="2400" dirty="0"/>
              <a:t>(ή αλλιώς γαλαζόπετρα με ασβέστη), </a:t>
            </a:r>
            <a:endParaRPr lang="el-GR" sz="2400"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endParaRPr>
          </a:p>
          <a:p>
            <a:pPr marL="265113" lvl="1" indent="-176213">
              <a:spcBef>
                <a:spcPts val="0"/>
              </a:spcBef>
              <a:spcAft>
                <a:spcPts val="1200"/>
              </a:spcAft>
              <a:buClr>
                <a:srgbClr val="92D050"/>
              </a:buClr>
              <a:buFont typeface="Wingdings" pitchFamily="2" charset="2"/>
              <a:buChar char="§"/>
              <a:tabLst>
                <a:tab pos="441325" algn="l"/>
              </a:tabLst>
            </a:pPr>
            <a:r>
              <a:rPr lang="el-GR" sz="2400" dirty="0"/>
              <a:t>Στους ανοιξιάτικους ψεκασμούς κατά του περονόσπορου η χρήση του θα πρέπει να ξεκινήσει αφού οι νέοι βλαστοί αποκτήσουν μήκος τουλάχιστον 10 </a:t>
            </a:r>
            <a:r>
              <a:rPr lang="el-GR" sz="2400" dirty="0" err="1"/>
              <a:t>cm</a:t>
            </a:r>
            <a:r>
              <a:rPr lang="el-GR" sz="2400" dirty="0"/>
              <a:t> διότι ο χαλκός επιβραδύνει την βλαστική ανάπτυξη. </a:t>
            </a:r>
          </a:p>
          <a:p>
            <a:pPr marL="265113" lvl="1" indent="-176213">
              <a:spcBef>
                <a:spcPts val="0"/>
              </a:spcBef>
              <a:spcAft>
                <a:spcPts val="1200"/>
              </a:spcAft>
              <a:buClr>
                <a:srgbClr val="92D050"/>
              </a:buClr>
              <a:buFont typeface="Wingdings" pitchFamily="2" charset="2"/>
              <a:buChar char="§"/>
              <a:tabLst>
                <a:tab pos="441325" algn="l"/>
              </a:tabLst>
            </a:pPr>
            <a:r>
              <a:rPr lang="el-GR" sz="2400" dirty="0"/>
              <a:t>Συνιστώνται να γίνονται 4 επεμβάσεις. Η πρώτη μόλις οι βλαστοί αποκτήσουν μήκος 10 </a:t>
            </a:r>
            <a:r>
              <a:rPr lang="el-GR" sz="2400" dirty="0" err="1"/>
              <a:t>cm</a:t>
            </a:r>
            <a:r>
              <a:rPr lang="el-GR" sz="2400" dirty="0"/>
              <a:t>, η δεύτερη επανάληψη μετά από 10 ημέρες, η επόμενη λίγο πριν την άνθηση και η τελευταία αμέσως μετά την γονιμοποίηση. Εφόσον χρειαστεί και άλλη επέμβαση κατά του περονόσπορου ή άλλης ασθένειας στο αμπέλι θα πρέπει να χρησιμοποιηθεί άλλο μη χαλκούχο σκεύασμα.</a:t>
            </a:r>
            <a:endParaRPr lang="el-GR" sz="2400" b="1" dirty="0">
              <a:latin typeface="Calibri" panose="020F0502020204030204" pitchFamily="34" charset="0"/>
              <a:ea typeface="Verdana" pitchFamily="34" charset="0"/>
              <a:cs typeface="Verdana" pitchFamily="34" charset="0"/>
            </a:endParaRPr>
          </a:p>
        </p:txBody>
      </p:sp>
      <p:sp>
        <p:nvSpPr>
          <p:cNvPr id="4" name="Θέση αριθμού διαφάνειας 3">
            <a:extLst>
              <a:ext uri="{FF2B5EF4-FFF2-40B4-BE49-F238E27FC236}">
                <a16:creationId xmlns:a16="http://schemas.microsoft.com/office/drawing/2014/main" id="{7AB05032-D496-31B1-29AE-539A14601ADB}"/>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a:solidFill>
                  <a:schemeClr val="tx1">
                    <a:lumMod val="75000"/>
                    <a:lumOff val="25000"/>
                  </a:schemeClr>
                </a:solidFill>
              </a:rPr>
              <a:pPr>
                <a:spcAft>
                  <a:spcPts val="600"/>
                </a:spcAft>
              </a:pPr>
              <a:t>17</a:t>
            </a:fld>
            <a:endParaRPr lang="el-GR">
              <a:solidFill>
                <a:schemeClr val="tx1">
                  <a:lumMod val="75000"/>
                  <a:lumOff val="25000"/>
                </a:schemeClr>
              </a:solidFill>
            </a:endParaRPr>
          </a:p>
        </p:txBody>
      </p:sp>
    </p:spTree>
    <p:extLst>
      <p:ext uri="{BB962C8B-B14F-4D97-AF65-F5344CB8AC3E}">
        <p14:creationId xmlns:p14="http://schemas.microsoft.com/office/powerpoint/2010/main" val="401825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9FD3F4E0-9264-6822-978D-61BA98376444}"/>
              </a:ext>
            </a:extLst>
          </p:cNvPr>
          <p:cNvPicPr>
            <a:picLocks noChangeAspect="1" noChangeArrowheads="1"/>
          </p:cNvPicPr>
          <p:nvPr/>
        </p:nvPicPr>
        <p:blipFill rotWithShape="1">
          <a:blip r:embed="rId2"/>
          <a:srcRect l="21348" r="28576"/>
          <a:stretch/>
        </p:blipFill>
        <p:spPr bwMode="auto">
          <a:xfrm>
            <a:off x="20" y="10"/>
            <a:ext cx="4578952" cy="6857990"/>
          </a:xfrm>
          <a:prstGeom prst="rect">
            <a:avLst/>
          </a:prstGeom>
          <a:noFill/>
        </p:spPr>
      </p:pic>
      <p:sp>
        <p:nvSpPr>
          <p:cNvPr id="10" name="Rectangle 9">
            <a:extLst>
              <a:ext uri="{FF2B5EF4-FFF2-40B4-BE49-F238E27FC236}">
                <a16:creationId xmlns:a16="http://schemas.microsoft.com/office/drawing/2014/main" id="{DA5E7296-7D1C-41C4-B6F4-D94F20DD1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81E2267C-3D4C-1107-AFC9-2A3CBCD4B904}"/>
              </a:ext>
            </a:extLst>
          </p:cNvPr>
          <p:cNvSpPr>
            <a:spLocks noGrp="1"/>
          </p:cNvSpPr>
          <p:nvPr>
            <p:ph type="title"/>
          </p:nvPr>
        </p:nvSpPr>
        <p:spPr>
          <a:xfrm>
            <a:off x="5020081" y="354910"/>
            <a:ext cx="6791569" cy="1666501"/>
          </a:xfrm>
        </p:spPr>
        <p:txBody>
          <a:bodyPr>
            <a:normAutofit/>
          </a:bodyPr>
          <a:lstStyle/>
          <a:p>
            <a:pPr>
              <a:spcBef>
                <a:spcPts val="0"/>
              </a:spcBef>
              <a:spcAft>
                <a:spcPts val="600"/>
              </a:spcAft>
            </a:pPr>
            <a:r>
              <a:rPr lang="el-GR" sz="2800" b="1" dirty="0">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Μυκητολογικές Ασθένειες: </a:t>
            </a:r>
            <a:r>
              <a:rPr lang="el-GR" sz="2800" b="1" dirty="0" err="1">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Ωίδιο</a:t>
            </a:r>
            <a:r>
              <a:rPr lang="el-GR" sz="2800" b="1" dirty="0">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 </a:t>
            </a:r>
            <a:br>
              <a:rPr lang="el-GR" sz="2800" b="1" dirty="0">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br>
            <a:r>
              <a:rPr lang="el-GR" sz="2800" b="1" dirty="0">
                <a:solidFill>
                  <a:srgbClr val="FFFFFF"/>
                </a:solidFill>
                <a:latin typeface="+mn-lt"/>
                <a:ea typeface="Verdana" pitchFamily="34" charset="0"/>
                <a:cs typeface="Verdana" pitchFamily="34" charset="0"/>
              </a:rPr>
              <a:t>(</a:t>
            </a:r>
            <a:r>
              <a:rPr lang="el-GR" sz="2800" dirty="0">
                <a:solidFill>
                  <a:srgbClr val="FFFFFF"/>
                </a:solidFill>
                <a:latin typeface="+mn-lt"/>
                <a:ea typeface="Verdana" pitchFamily="34" charset="0"/>
                <a:cs typeface="Verdana" pitchFamily="34" charset="0"/>
              </a:rPr>
              <a:t>ασκομύκητας, </a:t>
            </a:r>
            <a:r>
              <a:rPr lang="el-GR" sz="2800" i="1" dirty="0" err="1">
                <a:solidFill>
                  <a:srgbClr val="FFFFFF"/>
                </a:solidFill>
                <a:latin typeface="+mn-lt"/>
              </a:rPr>
              <a:t>Oidium</a:t>
            </a:r>
            <a:r>
              <a:rPr lang="el-GR" sz="2800" i="1" dirty="0">
                <a:solidFill>
                  <a:srgbClr val="FFFFFF"/>
                </a:solidFill>
                <a:latin typeface="+mn-lt"/>
              </a:rPr>
              <a:t> </a:t>
            </a:r>
            <a:r>
              <a:rPr lang="el-GR" sz="2800" i="1" dirty="0" err="1">
                <a:solidFill>
                  <a:srgbClr val="FFFFFF"/>
                </a:solidFill>
                <a:latin typeface="+mn-lt"/>
              </a:rPr>
              <a:t>tuckeri</a:t>
            </a:r>
            <a:r>
              <a:rPr lang="el-GR" sz="2800" dirty="0">
                <a:solidFill>
                  <a:srgbClr val="FFFFFF"/>
                </a:solidFill>
                <a:latin typeface="+mn-lt"/>
              </a:rPr>
              <a:t>, </a:t>
            </a:r>
            <a:r>
              <a:rPr lang="el-GR" sz="2800" dirty="0" err="1">
                <a:solidFill>
                  <a:srgbClr val="FFFFFF"/>
                </a:solidFill>
                <a:latin typeface="+mn-lt"/>
              </a:rPr>
              <a:t>Erysiphaceae</a:t>
            </a:r>
            <a:r>
              <a:rPr lang="el-GR" sz="2800" b="1" dirty="0">
                <a:solidFill>
                  <a:srgbClr val="FFFFFF"/>
                </a:solidFill>
                <a:latin typeface="+mn-lt"/>
                <a:ea typeface="Verdana" pitchFamily="34" charset="0"/>
                <a:cs typeface="Verdana" pitchFamily="34" charset="0"/>
              </a:rPr>
              <a:t>)</a:t>
            </a:r>
            <a:br>
              <a:rPr lang="el-GR" sz="2800" b="1" dirty="0">
                <a:solidFill>
                  <a:srgbClr val="FFFFFF"/>
                </a:solidFill>
                <a:latin typeface="+mn-lt"/>
                <a:ea typeface="Verdana" pitchFamily="34" charset="0"/>
                <a:cs typeface="Verdana" pitchFamily="34" charset="0"/>
              </a:rPr>
            </a:br>
            <a:endParaRPr lang="el-GR" sz="2800" dirty="0">
              <a:solidFill>
                <a:srgbClr val="FFFFFF"/>
              </a:solidFill>
              <a:latin typeface="+mn-lt"/>
            </a:endParaRPr>
          </a:p>
        </p:txBody>
      </p:sp>
      <p:sp>
        <p:nvSpPr>
          <p:cNvPr id="12" name="Rectangle 11">
            <a:extLst>
              <a:ext uri="{FF2B5EF4-FFF2-40B4-BE49-F238E27FC236}">
                <a16:creationId xmlns:a16="http://schemas.microsoft.com/office/drawing/2014/main" id="{200CA129-AD3A-4BA6-8EB7-03AD3D5E6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06BD831D-E2D2-FC75-3EAC-A467AE1813A6}"/>
              </a:ext>
            </a:extLst>
          </p:cNvPr>
          <p:cNvSpPr>
            <a:spLocks noGrp="1"/>
          </p:cNvSpPr>
          <p:nvPr>
            <p:ph idx="1"/>
          </p:nvPr>
        </p:nvSpPr>
        <p:spPr>
          <a:xfrm>
            <a:off x="5124206" y="2236304"/>
            <a:ext cx="6687444" cy="4440721"/>
          </a:xfrm>
        </p:spPr>
        <p:txBody>
          <a:bodyPr>
            <a:normAutofit lnSpcReduction="10000"/>
          </a:bodyPr>
          <a:lstStyle/>
          <a:p>
            <a:pPr marL="260350" lvl="1" indent="-171450">
              <a:spcBef>
                <a:spcPts val="0"/>
              </a:spcBef>
              <a:spcAft>
                <a:spcPts val="1200"/>
              </a:spcAft>
              <a:buClr>
                <a:srgbClr val="92D050"/>
              </a:buClr>
              <a:buFont typeface="Arial" panose="020B0604020202020204" pitchFamily="34" charset="0"/>
              <a:buChar char="•"/>
              <a:tabLst>
                <a:tab pos="441325" algn="l"/>
              </a:tabLst>
            </a:pPr>
            <a:r>
              <a:rPr lang="el-GR" b="1" dirty="0">
                <a:solidFill>
                  <a:srgbClr val="FFFFFF"/>
                </a:solidFill>
                <a:ea typeface="Verdana" pitchFamily="34" charset="0"/>
                <a:cs typeface="Verdana" pitchFamily="34" charset="0"/>
              </a:rPr>
              <a:t>Ονομάζεται και </a:t>
            </a:r>
            <a:r>
              <a:rPr lang="el-GR" b="1" dirty="0" err="1">
                <a:solidFill>
                  <a:srgbClr val="FFFFFF"/>
                </a:solidFill>
                <a:ea typeface="Verdana" pitchFamily="34" charset="0"/>
                <a:cs typeface="Verdana" pitchFamily="34" charset="0"/>
              </a:rPr>
              <a:t>μπάστρα</a:t>
            </a:r>
            <a:r>
              <a:rPr lang="el-GR" b="1" dirty="0">
                <a:solidFill>
                  <a:srgbClr val="FFFFFF"/>
                </a:solidFill>
                <a:ea typeface="Verdana" pitchFamily="34" charset="0"/>
                <a:cs typeface="Verdana" pitchFamily="34" charset="0"/>
              </a:rPr>
              <a:t> ή </a:t>
            </a:r>
            <a:r>
              <a:rPr lang="el-GR" b="1" dirty="0" err="1">
                <a:solidFill>
                  <a:srgbClr val="FFFFFF"/>
                </a:solidFill>
                <a:ea typeface="Verdana" pitchFamily="34" charset="0"/>
                <a:cs typeface="Verdana" pitchFamily="34" charset="0"/>
              </a:rPr>
              <a:t>θειαφασθένεια</a:t>
            </a:r>
            <a:r>
              <a:rPr lang="el-GR" b="1" dirty="0">
                <a:solidFill>
                  <a:srgbClr val="FFFFFF"/>
                </a:solidFill>
                <a:ea typeface="Verdana" pitchFamily="34" charset="0"/>
                <a:cs typeface="Verdana" pitchFamily="34" charset="0"/>
              </a:rPr>
              <a:t> </a:t>
            </a:r>
          </a:p>
          <a:p>
            <a:pPr marL="260350" lvl="1" indent="-171450">
              <a:spcBef>
                <a:spcPts val="0"/>
              </a:spcBef>
              <a:spcAft>
                <a:spcPts val="1200"/>
              </a:spcAft>
              <a:buClr>
                <a:srgbClr val="92D050"/>
              </a:buClr>
              <a:buFont typeface="Arial" panose="020B0604020202020204" pitchFamily="34" charset="0"/>
              <a:buChar char="•"/>
              <a:tabLst>
                <a:tab pos="441325" algn="l"/>
              </a:tabLst>
            </a:pPr>
            <a:r>
              <a:rPr lang="el-GR" b="1" dirty="0">
                <a:solidFill>
                  <a:srgbClr val="FFFFFF"/>
                </a:solidFill>
                <a:ea typeface="Verdana" pitchFamily="34" charset="0"/>
                <a:cs typeface="Verdana" pitchFamily="34" charset="0"/>
              </a:rPr>
              <a:t>Το </a:t>
            </a:r>
            <a:r>
              <a:rPr lang="el-GR" b="1" dirty="0" err="1">
                <a:solidFill>
                  <a:srgbClr val="FFFFFF"/>
                </a:solidFill>
                <a:ea typeface="Verdana" pitchFamily="34" charset="0"/>
                <a:cs typeface="Verdana" pitchFamily="34" charset="0"/>
              </a:rPr>
              <a:t>ωίδιο</a:t>
            </a:r>
            <a:r>
              <a:rPr lang="el-GR" b="1" dirty="0">
                <a:solidFill>
                  <a:srgbClr val="FFFFFF"/>
                </a:solidFill>
                <a:ea typeface="Verdana" pitchFamily="34" charset="0"/>
                <a:cs typeface="Verdana" pitchFamily="34" charset="0"/>
              </a:rPr>
              <a:t>, είναι η πιο σοβαρή μετά τον περονόσπορο  μυκητολογική ασθένεια του αμπελιού. </a:t>
            </a:r>
          </a:p>
          <a:p>
            <a:pPr marL="260350" lvl="1" indent="-171450">
              <a:spcBef>
                <a:spcPts val="0"/>
              </a:spcBef>
              <a:spcAft>
                <a:spcPts val="1200"/>
              </a:spcAft>
              <a:buClr>
                <a:srgbClr val="92D050"/>
              </a:buClr>
              <a:buFont typeface="Arial" panose="020B0604020202020204" pitchFamily="34" charset="0"/>
              <a:buChar char="•"/>
              <a:tabLst>
                <a:tab pos="441325" algn="l"/>
              </a:tabLst>
            </a:pPr>
            <a:r>
              <a:rPr lang="el-GR" b="1" dirty="0">
                <a:solidFill>
                  <a:srgbClr val="FFFFFF"/>
                </a:solidFill>
                <a:ea typeface="Verdana" pitchFamily="34" charset="0"/>
                <a:cs typeface="Verdana" pitchFamily="34" charset="0"/>
              </a:rPr>
              <a:t>Είναι η σημαντικότερη ασθένεια στην Ελλάδα και εμφανίζεται κάθε χρόνο</a:t>
            </a:r>
          </a:p>
          <a:p>
            <a:pPr marL="260350" lvl="1" indent="-171450">
              <a:spcBef>
                <a:spcPts val="0"/>
              </a:spcBef>
              <a:spcAft>
                <a:spcPts val="1200"/>
              </a:spcAft>
              <a:buClr>
                <a:srgbClr val="92D050"/>
              </a:buClr>
              <a:buFont typeface="Arial" panose="020B0604020202020204" pitchFamily="34" charset="0"/>
              <a:buChar char="•"/>
              <a:tabLst>
                <a:tab pos="441325" algn="l"/>
              </a:tabLst>
            </a:pPr>
            <a:r>
              <a:rPr lang="el-GR" b="1" dirty="0">
                <a:solidFill>
                  <a:srgbClr val="FFFFFF"/>
                </a:solidFill>
              </a:rPr>
              <a:t>Προσβάλλει όλα τα τρυφερά όργανα του αμπελιού (φύλλα βλαστούς και σταφύλια). </a:t>
            </a:r>
          </a:p>
          <a:p>
            <a:pPr marL="260350" lvl="1" indent="-171450">
              <a:spcBef>
                <a:spcPts val="0"/>
              </a:spcBef>
              <a:spcAft>
                <a:spcPts val="1200"/>
              </a:spcAft>
              <a:buClr>
                <a:srgbClr val="92D050"/>
              </a:buClr>
              <a:buFont typeface="Arial" panose="020B0604020202020204" pitchFamily="34" charset="0"/>
              <a:buChar char="•"/>
              <a:tabLst>
                <a:tab pos="441325" algn="l"/>
              </a:tabLst>
            </a:pPr>
            <a:r>
              <a:rPr lang="el-GR" b="1" dirty="0">
                <a:solidFill>
                  <a:srgbClr val="FFFFFF"/>
                </a:solidFill>
                <a:ea typeface="Verdana" pitchFamily="34" charset="0"/>
                <a:cs typeface="Verdana" pitchFamily="34" charset="0"/>
              </a:rPr>
              <a:t>Προσβάλλει τις πράσινες ρόγες που  σχίζονται γιατί παύουν να  αναπτύσσονται τα επιδερμικά τους κύτταρα ενώ η σάρκα συνεχίζει να  μεγαλώνει, και στη συνέχεια σαπίζουν</a:t>
            </a:r>
            <a:endParaRPr lang="en-US" b="1" dirty="0">
              <a:solidFill>
                <a:srgbClr val="FFFFFF"/>
              </a:solidFill>
              <a:ea typeface="Verdana" pitchFamily="34" charset="0"/>
              <a:cs typeface="Verdana" pitchFamily="34" charset="0"/>
            </a:endParaRPr>
          </a:p>
          <a:p>
            <a:pPr marL="260350" lvl="1" indent="-171450">
              <a:spcBef>
                <a:spcPts val="0"/>
              </a:spcBef>
              <a:spcAft>
                <a:spcPts val="1200"/>
              </a:spcAft>
              <a:buClr>
                <a:srgbClr val="92D050"/>
              </a:buClr>
              <a:buFont typeface="Arial" panose="020B0604020202020204" pitchFamily="34" charset="0"/>
              <a:buChar char="•"/>
              <a:tabLst>
                <a:tab pos="441325" algn="l"/>
              </a:tabLst>
            </a:pPr>
            <a:r>
              <a:rPr lang="el-GR" b="1" dirty="0">
                <a:solidFill>
                  <a:srgbClr val="FFFFFF"/>
                </a:solidFill>
              </a:rPr>
              <a:t>Αν η προσβολή γίνει πριν την άνθηση προκαλεί πτώση των ανθών. Αργότερα οι ράγες σχίζονται, αφυδατώνονται και σαπίζουν.</a:t>
            </a:r>
            <a:endParaRPr lang="en-US" b="1" dirty="0">
              <a:solidFill>
                <a:srgbClr val="FFFFFF"/>
              </a:solidFill>
            </a:endParaRPr>
          </a:p>
          <a:p>
            <a:pPr marL="260350" lvl="1" indent="-171450">
              <a:spcBef>
                <a:spcPts val="0"/>
              </a:spcBef>
              <a:spcAft>
                <a:spcPts val="1200"/>
              </a:spcAft>
              <a:buClr>
                <a:srgbClr val="92D050"/>
              </a:buClr>
              <a:buFont typeface="Arial" panose="020B0604020202020204" pitchFamily="34" charset="0"/>
              <a:buChar char="•"/>
              <a:tabLst>
                <a:tab pos="441325" algn="l"/>
              </a:tabLst>
            </a:pPr>
            <a:r>
              <a:rPr lang="el-GR" b="1" dirty="0">
                <a:solidFill>
                  <a:srgbClr val="FFFFFF"/>
                </a:solidFill>
              </a:rPr>
              <a:t>Προσβολή κληματίδων: </a:t>
            </a:r>
            <a:r>
              <a:rPr lang="el-GR" b="1" dirty="0" err="1">
                <a:solidFill>
                  <a:srgbClr val="FFFFFF"/>
                </a:solidFill>
              </a:rPr>
              <a:t>ερυθροκαστανές</a:t>
            </a:r>
            <a:r>
              <a:rPr lang="el-GR" b="1" dirty="0">
                <a:solidFill>
                  <a:srgbClr val="FFFFFF"/>
                </a:solidFill>
              </a:rPr>
              <a:t>  κηλίδες διακρίνονται στις προσβεβλημένες κληματίδες  και κατά τη χειμερινή περίοδο.</a:t>
            </a:r>
            <a:endParaRPr lang="el-GR" b="1" dirty="0">
              <a:solidFill>
                <a:srgbClr val="FFFFFF"/>
              </a:solidFill>
              <a:ea typeface="Verdana" pitchFamily="34" charset="0"/>
              <a:cs typeface="Verdana" pitchFamily="34" charset="0"/>
            </a:endParaRPr>
          </a:p>
        </p:txBody>
      </p:sp>
      <p:sp>
        <p:nvSpPr>
          <p:cNvPr id="5" name="Θέση αριθμού διαφάνειας 4">
            <a:extLst>
              <a:ext uri="{FF2B5EF4-FFF2-40B4-BE49-F238E27FC236}">
                <a16:creationId xmlns:a16="http://schemas.microsoft.com/office/drawing/2014/main" id="{294477DB-B520-A5A8-981C-4DA0C038544E}"/>
              </a:ext>
            </a:extLst>
          </p:cNvPr>
          <p:cNvSpPr>
            <a:spLocks noGrp="1"/>
          </p:cNvSpPr>
          <p:nvPr>
            <p:ph type="sldNum" sz="quarter" idx="12"/>
          </p:nvPr>
        </p:nvSpPr>
        <p:spPr>
          <a:xfrm>
            <a:off x="528668" y="6459785"/>
            <a:ext cx="1312025" cy="365125"/>
          </a:xfrm>
        </p:spPr>
        <p:txBody>
          <a:bodyPr>
            <a:normAutofit/>
          </a:bodyPr>
          <a:lstStyle/>
          <a:p>
            <a:pPr algn="l">
              <a:spcAft>
                <a:spcPts val="600"/>
              </a:spcAft>
            </a:pPr>
            <a:fld id="{EF878CA3-8357-4ABA-9CAA-50487140CD60}" type="slidenum">
              <a:rPr lang="el-GR" smtClean="0"/>
              <a:pPr algn="l">
                <a:spcAft>
                  <a:spcPts val="600"/>
                </a:spcAft>
              </a:pPr>
              <a:t>18</a:t>
            </a:fld>
            <a:endParaRPr lang="el-GR"/>
          </a:p>
        </p:txBody>
      </p:sp>
    </p:spTree>
    <p:extLst>
      <p:ext uri="{BB962C8B-B14F-4D97-AF65-F5344CB8AC3E}">
        <p14:creationId xmlns:p14="http://schemas.microsoft.com/office/powerpoint/2010/main" val="364441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9FD3F4E0-9264-6822-978D-61BA98376444}"/>
              </a:ext>
            </a:extLst>
          </p:cNvPr>
          <p:cNvPicPr>
            <a:picLocks noChangeAspect="1" noChangeArrowheads="1"/>
          </p:cNvPicPr>
          <p:nvPr/>
        </p:nvPicPr>
        <p:blipFill rotWithShape="1">
          <a:blip r:embed="rId2"/>
          <a:srcRect l="21348" r="28576"/>
          <a:stretch/>
        </p:blipFill>
        <p:spPr bwMode="auto">
          <a:xfrm>
            <a:off x="20" y="10"/>
            <a:ext cx="4578952" cy="6857990"/>
          </a:xfrm>
          <a:prstGeom prst="rect">
            <a:avLst/>
          </a:prstGeom>
          <a:noFill/>
        </p:spPr>
      </p:pic>
      <p:sp>
        <p:nvSpPr>
          <p:cNvPr id="17" name="Rectangle 16">
            <a:extLst>
              <a:ext uri="{FF2B5EF4-FFF2-40B4-BE49-F238E27FC236}">
                <a16:creationId xmlns:a16="http://schemas.microsoft.com/office/drawing/2014/main" id="{DA5E7296-7D1C-41C4-B6F4-D94F20DD1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81E2267C-3D4C-1107-AFC9-2A3CBCD4B904}"/>
              </a:ext>
            </a:extLst>
          </p:cNvPr>
          <p:cNvSpPr>
            <a:spLocks noGrp="1"/>
          </p:cNvSpPr>
          <p:nvPr>
            <p:ph type="title"/>
          </p:nvPr>
        </p:nvSpPr>
        <p:spPr>
          <a:xfrm>
            <a:off x="5124206" y="516835"/>
            <a:ext cx="6339840" cy="1666501"/>
          </a:xfrm>
        </p:spPr>
        <p:txBody>
          <a:bodyPr>
            <a:normAutofit/>
          </a:bodyPr>
          <a:lstStyle/>
          <a:p>
            <a:pPr>
              <a:spcBef>
                <a:spcPts val="0"/>
              </a:spcBef>
              <a:spcAft>
                <a:spcPts val="600"/>
              </a:spcAft>
            </a:pPr>
            <a:r>
              <a:rPr lang="el-GR" sz="2800" b="1" dirty="0">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Μυκητολογικές Ασθένειες: </a:t>
            </a:r>
            <a:r>
              <a:rPr lang="el-GR" sz="2800" b="1">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Ωίδιο</a:t>
            </a:r>
            <a:r>
              <a:rPr lang="el-GR" sz="2800" b="1" dirty="0">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 </a:t>
            </a:r>
            <a:br>
              <a:rPr lang="el-GR" sz="2800" b="1" dirty="0">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br>
            <a:r>
              <a:rPr lang="el-GR" sz="2800" b="1" dirty="0">
                <a:solidFill>
                  <a:srgbClr val="FFFFFF"/>
                </a:solidFill>
                <a:latin typeface="+mn-lt"/>
                <a:ea typeface="Verdana" pitchFamily="34" charset="0"/>
                <a:cs typeface="Verdana" pitchFamily="34" charset="0"/>
              </a:rPr>
              <a:t>(</a:t>
            </a:r>
            <a:r>
              <a:rPr lang="el-GR" sz="2800" dirty="0">
                <a:solidFill>
                  <a:srgbClr val="FFFFFF"/>
                </a:solidFill>
                <a:latin typeface="+mn-lt"/>
                <a:ea typeface="Verdana" pitchFamily="34" charset="0"/>
                <a:cs typeface="Verdana" pitchFamily="34" charset="0"/>
              </a:rPr>
              <a:t>ασκομύκητας, </a:t>
            </a:r>
            <a:r>
              <a:rPr lang="el-GR" sz="2800" i="1">
                <a:solidFill>
                  <a:srgbClr val="FFFFFF"/>
                </a:solidFill>
                <a:latin typeface="+mn-lt"/>
              </a:rPr>
              <a:t>Oidium</a:t>
            </a:r>
            <a:r>
              <a:rPr lang="el-GR" sz="2800" i="1" dirty="0">
                <a:solidFill>
                  <a:srgbClr val="FFFFFF"/>
                </a:solidFill>
                <a:latin typeface="+mn-lt"/>
              </a:rPr>
              <a:t> </a:t>
            </a:r>
            <a:r>
              <a:rPr lang="el-GR" sz="2800" i="1">
                <a:solidFill>
                  <a:srgbClr val="FFFFFF"/>
                </a:solidFill>
                <a:latin typeface="+mn-lt"/>
              </a:rPr>
              <a:t>tuckeri</a:t>
            </a:r>
            <a:r>
              <a:rPr lang="el-GR" sz="2800" dirty="0">
                <a:solidFill>
                  <a:srgbClr val="FFFFFF"/>
                </a:solidFill>
                <a:latin typeface="+mn-lt"/>
              </a:rPr>
              <a:t>, </a:t>
            </a:r>
            <a:r>
              <a:rPr lang="el-GR" sz="2800">
                <a:solidFill>
                  <a:srgbClr val="FFFFFF"/>
                </a:solidFill>
                <a:latin typeface="+mn-lt"/>
              </a:rPr>
              <a:t>Erysiphaceae</a:t>
            </a:r>
            <a:r>
              <a:rPr lang="el-GR" sz="2800" b="1" dirty="0">
                <a:solidFill>
                  <a:srgbClr val="FFFFFF"/>
                </a:solidFill>
                <a:latin typeface="+mn-lt"/>
                <a:ea typeface="Verdana" pitchFamily="34" charset="0"/>
                <a:cs typeface="Verdana" pitchFamily="34" charset="0"/>
              </a:rPr>
              <a:t>)</a:t>
            </a:r>
            <a:br>
              <a:rPr lang="el-GR" sz="2800" b="1" dirty="0">
                <a:solidFill>
                  <a:srgbClr val="FFFFFF"/>
                </a:solidFill>
                <a:latin typeface="+mn-lt"/>
                <a:ea typeface="Verdana" pitchFamily="34" charset="0"/>
                <a:cs typeface="Verdana" pitchFamily="34" charset="0"/>
              </a:rPr>
            </a:br>
            <a:endParaRPr lang="el-GR" sz="2800" dirty="0">
              <a:solidFill>
                <a:srgbClr val="FFFFFF"/>
              </a:solidFill>
              <a:latin typeface="+mn-lt"/>
            </a:endParaRPr>
          </a:p>
        </p:txBody>
      </p:sp>
      <p:sp>
        <p:nvSpPr>
          <p:cNvPr id="19" name="Rectangle 18">
            <a:extLst>
              <a:ext uri="{FF2B5EF4-FFF2-40B4-BE49-F238E27FC236}">
                <a16:creationId xmlns:a16="http://schemas.microsoft.com/office/drawing/2014/main" id="{200CA129-AD3A-4BA6-8EB7-03AD3D5E6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06BD831D-E2D2-FC75-3EAC-A467AE1813A6}"/>
              </a:ext>
            </a:extLst>
          </p:cNvPr>
          <p:cNvSpPr>
            <a:spLocks noGrp="1"/>
          </p:cNvSpPr>
          <p:nvPr>
            <p:ph idx="1"/>
          </p:nvPr>
        </p:nvSpPr>
        <p:spPr>
          <a:xfrm>
            <a:off x="5124206" y="2236304"/>
            <a:ext cx="6339840" cy="3652667"/>
          </a:xfrm>
        </p:spPr>
        <p:txBody>
          <a:bodyPr>
            <a:normAutofit/>
          </a:bodyPr>
          <a:lstStyle/>
          <a:p>
            <a:pPr>
              <a:spcBef>
                <a:spcPts val="0"/>
              </a:spcBef>
              <a:spcAft>
                <a:spcPts val="1800"/>
              </a:spcAft>
              <a:buFont typeface="Arial" panose="020B0604020202020204" pitchFamily="34" charset="0"/>
              <a:buChar char="•"/>
            </a:pPr>
            <a:r>
              <a:rPr lang="el-GR" dirty="0">
                <a:solidFill>
                  <a:srgbClr val="FFFFFF"/>
                </a:solidFill>
              </a:rPr>
              <a:t>Η ιδανική θερμοκρασία για την ανάπτυξη του </a:t>
            </a:r>
            <a:r>
              <a:rPr lang="el-GR" dirty="0" err="1">
                <a:solidFill>
                  <a:srgbClr val="FFFFFF"/>
                </a:solidFill>
              </a:rPr>
              <a:t>ωιδίου</a:t>
            </a:r>
            <a:r>
              <a:rPr lang="el-GR" dirty="0">
                <a:solidFill>
                  <a:srgbClr val="FFFFFF"/>
                </a:solidFill>
              </a:rPr>
              <a:t> είναι μεταξύ 21- 30 βαθμών κελσίου. Ευνοείται από την υψηλή υγρασία.</a:t>
            </a:r>
          </a:p>
          <a:p>
            <a:pPr>
              <a:spcBef>
                <a:spcPts val="0"/>
              </a:spcBef>
              <a:spcAft>
                <a:spcPts val="1800"/>
              </a:spcAft>
              <a:buFont typeface="Arial" panose="020B0604020202020204" pitchFamily="34" charset="0"/>
              <a:buChar char="•"/>
            </a:pPr>
            <a:r>
              <a:rPr lang="el-GR" dirty="0">
                <a:solidFill>
                  <a:srgbClr val="FFFFFF"/>
                </a:solidFill>
              </a:rPr>
              <a:t>Τα πιο συνήθη και χαρακτηριστικά συμπτώματα είναι ένα αλευρώδες επίχρισμα (σαν πούδρα) στα φύλλα, σε μορφή κηλίδας ανοικτού χρώματος.</a:t>
            </a:r>
          </a:p>
          <a:p>
            <a:pPr marL="260350" lvl="1" indent="-171450">
              <a:spcBef>
                <a:spcPts val="0"/>
              </a:spcBef>
              <a:spcAft>
                <a:spcPts val="1200"/>
              </a:spcAft>
              <a:buClr>
                <a:srgbClr val="92D050"/>
              </a:buClr>
              <a:buFont typeface="Arial" panose="020B0604020202020204" pitchFamily="34" charset="0"/>
              <a:buChar char="•"/>
              <a:tabLst>
                <a:tab pos="441325" algn="l"/>
              </a:tabLst>
            </a:pPr>
            <a:r>
              <a:rPr lang="el-GR" sz="2000" dirty="0">
                <a:solidFill>
                  <a:srgbClr val="FFFFFF"/>
                </a:solidFill>
                <a:latin typeface="Calibri" panose="020F0502020204030204" pitchFamily="34" charset="0"/>
                <a:ea typeface="Verdana" pitchFamily="34" charset="0"/>
                <a:cs typeface="Verdana" pitchFamily="34" charset="0"/>
              </a:rPr>
              <a:t>Διαχειμάζει σε φύλλα και το φλοιό των κληματίδων στα κοιμώμενα μάτια</a:t>
            </a:r>
          </a:p>
          <a:p>
            <a:pPr marL="260350" lvl="1" indent="-171450">
              <a:spcBef>
                <a:spcPts val="0"/>
              </a:spcBef>
              <a:spcAft>
                <a:spcPts val="1200"/>
              </a:spcAft>
              <a:buClr>
                <a:srgbClr val="92D050"/>
              </a:buClr>
              <a:buFont typeface="Arial" panose="020B0604020202020204" pitchFamily="34" charset="0"/>
              <a:buChar char="•"/>
              <a:tabLst>
                <a:tab pos="441325" algn="l"/>
              </a:tabLst>
            </a:pPr>
            <a:r>
              <a:rPr lang="el-GR" sz="2000" dirty="0">
                <a:solidFill>
                  <a:srgbClr val="FFFFFF"/>
                </a:solidFill>
                <a:latin typeface="Calibri" panose="020F0502020204030204" pitchFamily="34" charset="0"/>
                <a:ea typeface="Verdana" pitchFamily="34" charset="0"/>
                <a:cs typeface="Verdana" pitchFamily="34" charset="0"/>
              </a:rPr>
              <a:t>Αρχικά εμφανίζεται στα πάνω μέρη του φυτού ως </a:t>
            </a:r>
            <a:r>
              <a:rPr lang="el-GR" sz="2000" dirty="0" err="1">
                <a:solidFill>
                  <a:srgbClr val="FFFFFF"/>
                </a:solidFill>
                <a:latin typeface="Calibri" panose="020F0502020204030204" pitchFamily="34" charset="0"/>
                <a:ea typeface="Verdana" pitchFamily="34" charset="0"/>
                <a:cs typeface="Verdana" pitchFamily="34" charset="0"/>
              </a:rPr>
              <a:t>τεφρόλευκο</a:t>
            </a:r>
            <a:r>
              <a:rPr lang="el-GR" sz="2000" dirty="0">
                <a:solidFill>
                  <a:srgbClr val="FFFFFF"/>
                </a:solidFill>
                <a:latin typeface="Calibri" panose="020F0502020204030204" pitchFamily="34" charset="0"/>
                <a:ea typeface="Verdana" pitchFamily="34" charset="0"/>
                <a:cs typeface="Verdana" pitchFamily="34" charset="0"/>
              </a:rPr>
              <a:t> επίχρισμα</a:t>
            </a:r>
          </a:p>
          <a:p>
            <a:endParaRPr lang="el-GR" sz="1800" dirty="0">
              <a:solidFill>
                <a:srgbClr val="FFFFFF"/>
              </a:solidFill>
            </a:endParaRPr>
          </a:p>
        </p:txBody>
      </p:sp>
      <p:sp>
        <p:nvSpPr>
          <p:cNvPr id="5" name="Θέση αριθμού διαφάνειας 4">
            <a:extLst>
              <a:ext uri="{FF2B5EF4-FFF2-40B4-BE49-F238E27FC236}">
                <a16:creationId xmlns:a16="http://schemas.microsoft.com/office/drawing/2014/main" id="{294477DB-B520-A5A8-981C-4DA0C038544E}"/>
              </a:ext>
            </a:extLst>
          </p:cNvPr>
          <p:cNvSpPr>
            <a:spLocks noGrp="1"/>
          </p:cNvSpPr>
          <p:nvPr>
            <p:ph type="sldNum" sz="quarter" idx="12"/>
          </p:nvPr>
        </p:nvSpPr>
        <p:spPr>
          <a:xfrm>
            <a:off x="528668" y="6459785"/>
            <a:ext cx="1312025" cy="365125"/>
          </a:xfrm>
        </p:spPr>
        <p:txBody>
          <a:bodyPr>
            <a:normAutofit/>
          </a:bodyPr>
          <a:lstStyle/>
          <a:p>
            <a:pPr algn="l">
              <a:spcAft>
                <a:spcPts val="600"/>
              </a:spcAft>
            </a:pPr>
            <a:fld id="{EF878CA3-8357-4ABA-9CAA-50487140CD60}" type="slidenum">
              <a:rPr lang="el-GR" smtClean="0"/>
              <a:pPr algn="l">
                <a:spcAft>
                  <a:spcPts val="600"/>
                </a:spcAft>
              </a:pPr>
              <a:t>19</a:t>
            </a:fld>
            <a:endParaRPr lang="el-GR"/>
          </a:p>
        </p:txBody>
      </p:sp>
    </p:spTree>
    <p:extLst>
      <p:ext uri="{BB962C8B-B14F-4D97-AF65-F5344CB8AC3E}">
        <p14:creationId xmlns:p14="http://schemas.microsoft.com/office/powerpoint/2010/main" val="138473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89F40CFB-978E-D932-D4FB-A20A6865374A}"/>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rPr>
              <a:t>Ασθένειες &amp; εχθροί της αμπέλου -  Αντιμετώπιση</a:t>
            </a:r>
            <a:endParaRPr lang="el-GR" sz="3600">
              <a:solidFill>
                <a:srgbClr val="FFFFFF"/>
              </a:solidFill>
            </a:endParaRP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67F67A70-AF10-FEB4-2366-70240DBD53F5}"/>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2</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46D74CDC-293A-C673-4BB8-34F6196E3A70}"/>
              </a:ext>
            </a:extLst>
          </p:cNvPr>
          <p:cNvGraphicFramePr>
            <a:graphicFrameLocks noGrp="1"/>
          </p:cNvGraphicFramePr>
          <p:nvPr>
            <p:ph idx="1"/>
            <p:extLst>
              <p:ext uri="{D42A27DB-BD31-4B8C-83A1-F6EECF244321}">
                <p14:modId xmlns:p14="http://schemas.microsoft.com/office/powerpoint/2010/main" val="3064763267"/>
              </p:ext>
            </p:extLst>
          </p:nvPr>
        </p:nvGraphicFramePr>
        <p:xfrm>
          <a:off x="4314825" y="639763"/>
          <a:ext cx="7467600" cy="582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299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2FDB3C8-9CD7-EC0D-09D5-509C991B3B22}"/>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Μυκητολογικές Ασθένειες: Ωίδιο</a:t>
            </a:r>
            <a:endParaRPr lang="el-GR" sz="3600">
              <a:solidFill>
                <a:srgbClr val="FFFFFF"/>
              </a:solidFill>
            </a:endParaRPr>
          </a:p>
        </p:txBody>
      </p:sp>
      <p:sp>
        <p:nvSpPr>
          <p:cNvPr id="36" name="Rectangle 35">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EA39D6F0-5135-5D47-2DC9-4C0235A63C46}"/>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20</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2AA02290-BCB1-A4AD-F8A5-4E8D98ED3565}"/>
              </a:ext>
            </a:extLst>
          </p:cNvPr>
          <p:cNvGraphicFramePr>
            <a:graphicFrameLocks noGrp="1"/>
          </p:cNvGraphicFramePr>
          <p:nvPr>
            <p:ph idx="1"/>
            <p:extLst>
              <p:ext uri="{D42A27DB-BD31-4B8C-83A1-F6EECF244321}">
                <p14:modId xmlns:p14="http://schemas.microsoft.com/office/powerpoint/2010/main" val="203336046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61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2FDB3C8-9CD7-EC0D-09D5-509C991B3B22}"/>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Μυκητολογικές Ασθένειες: Ωίδιο</a:t>
            </a:r>
            <a:endParaRPr lang="el-GR"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595CA189-7511-0C80-45D8-D2ED149A04F4}"/>
              </a:ext>
            </a:extLst>
          </p:cNvPr>
          <p:cNvSpPr>
            <a:spLocks noGrp="1"/>
          </p:cNvSpPr>
          <p:nvPr>
            <p:ph idx="1"/>
          </p:nvPr>
        </p:nvSpPr>
        <p:spPr>
          <a:xfrm>
            <a:off x="4104080" y="114300"/>
            <a:ext cx="7411646" cy="6743700"/>
          </a:xfrm>
        </p:spPr>
        <p:txBody>
          <a:bodyPr anchor="ctr">
            <a:normAutofit/>
          </a:bodyPr>
          <a:lstStyle/>
          <a:p>
            <a:pPr marL="92075" indent="0" eaLnBrk="1" hangingPunct="1">
              <a:spcBef>
                <a:spcPts val="0"/>
              </a:spcBef>
              <a:spcAft>
                <a:spcPts val="600"/>
              </a:spcAft>
              <a:buNone/>
            </a:pPr>
            <a:r>
              <a:rPr lang="el-GR" sz="2400" dirty="0"/>
              <a:t>Οι επεμβάσεις γίνονται:</a:t>
            </a:r>
          </a:p>
          <a:p>
            <a:pPr marL="808038" indent="-366713" eaLnBrk="1" hangingPunct="1">
              <a:spcBef>
                <a:spcPts val="0"/>
              </a:spcBef>
              <a:spcAft>
                <a:spcPts val="600"/>
              </a:spcAft>
              <a:buFontTx/>
              <a:buNone/>
            </a:pPr>
            <a:r>
              <a:rPr lang="el-GR" sz="2400" dirty="0"/>
              <a:t>α) όταν οι βλαστοί αποκτήσουν το τρίτο φύλλο και πριν εμφανισθούν τα άνθη</a:t>
            </a:r>
            <a:endParaRPr lang="en-US" sz="2400" dirty="0"/>
          </a:p>
          <a:p>
            <a:pPr marL="808038" indent="-366713" eaLnBrk="1" hangingPunct="1">
              <a:spcBef>
                <a:spcPts val="0"/>
              </a:spcBef>
              <a:spcAft>
                <a:spcPts val="600"/>
              </a:spcAft>
              <a:buFontTx/>
              <a:buNone/>
            </a:pPr>
            <a:r>
              <a:rPr lang="el-GR" sz="2400" dirty="0"/>
              <a:t>β) κατά την άνθιση</a:t>
            </a:r>
            <a:endParaRPr lang="en-US" sz="2400" dirty="0"/>
          </a:p>
          <a:p>
            <a:pPr marL="808038" indent="-366713" eaLnBrk="1" hangingPunct="1">
              <a:spcBef>
                <a:spcPts val="0"/>
              </a:spcBef>
              <a:spcAft>
                <a:spcPts val="600"/>
              </a:spcAft>
              <a:buFontTx/>
              <a:buNone/>
            </a:pPr>
            <a:r>
              <a:rPr lang="el-GR" sz="2400" dirty="0"/>
              <a:t>γ) μετά το δέσιμο των ραγών</a:t>
            </a:r>
            <a:endParaRPr lang="en-US" sz="2400" dirty="0"/>
          </a:p>
          <a:p>
            <a:pPr marL="808038" indent="-366713" eaLnBrk="1" hangingPunct="1">
              <a:spcBef>
                <a:spcPts val="0"/>
              </a:spcBef>
              <a:spcAft>
                <a:spcPts val="3000"/>
              </a:spcAft>
              <a:buFontTx/>
              <a:buNone/>
            </a:pPr>
            <a:r>
              <a:rPr lang="el-GR" sz="2400" dirty="0"/>
              <a:t>δ) κάθε 15 - 20 ημέρες μέχρι το στάδιο του «γυαλίσματος» ραγών και ανάλογα με την ένταση της προσβολής.</a:t>
            </a:r>
          </a:p>
          <a:p>
            <a:pPr marL="441325" indent="-349250">
              <a:spcBef>
                <a:spcPts val="0"/>
              </a:spcBef>
              <a:spcAft>
                <a:spcPts val="3000"/>
              </a:spcAft>
            </a:pPr>
            <a:r>
              <a:rPr lang="el-GR" sz="2400" dirty="0"/>
              <a:t>Επιπλέον υπάρχουν σκευάσματα θείου σε μορφές οι οποίες είναι πιο εύχρηστες από τους παραγωγούς (Πχ: θειάφι σε </a:t>
            </a:r>
            <a:r>
              <a:rPr lang="el-GR" sz="2400" dirty="0" err="1"/>
              <a:t>βρέξιμη</a:t>
            </a:r>
            <a:r>
              <a:rPr lang="el-GR" sz="2400" dirty="0"/>
              <a:t> σκόνη ή υγρό.)</a:t>
            </a:r>
            <a:r>
              <a:rPr lang="el-GR" sz="2400" dirty="0">
                <a:latin typeface="Calibri" panose="020F0502020204030204" pitchFamily="34" charset="0"/>
                <a:ea typeface="Verdana" pitchFamily="34" charset="0"/>
                <a:cs typeface="Verdana" pitchFamily="34" charset="0"/>
              </a:rPr>
              <a:t> έτσι ώστε να διασκορπίζεται για να μην προκαλέσει εγκαύματα στο αμπέλι</a:t>
            </a:r>
            <a:endParaRPr lang="el-GR" sz="2400" dirty="0"/>
          </a:p>
          <a:p>
            <a:pPr marL="441325" indent="-349250" eaLnBrk="1" hangingPunct="1">
              <a:spcBef>
                <a:spcPts val="0"/>
              </a:spcBef>
              <a:spcAft>
                <a:spcPts val="3000"/>
              </a:spcAft>
            </a:pPr>
            <a:r>
              <a:rPr lang="el-GR" sz="2400" dirty="0"/>
              <a:t>Ιδιαίτερα για την βιολογική γεωργία έχει πολύ μεγάλη σημασία η έγκαιρη εφαρμογή των σκευασμάτων θείου.</a:t>
            </a:r>
          </a:p>
        </p:txBody>
      </p:sp>
      <p:sp>
        <p:nvSpPr>
          <p:cNvPr id="4" name="Θέση αριθμού διαφάνειας 3">
            <a:extLst>
              <a:ext uri="{FF2B5EF4-FFF2-40B4-BE49-F238E27FC236}">
                <a16:creationId xmlns:a16="http://schemas.microsoft.com/office/drawing/2014/main" id="{03C37C80-3B9F-693C-B86C-F71A72D88675}"/>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21</a:t>
            </a:fld>
            <a:endParaRPr lang="el-GR">
              <a:solidFill>
                <a:schemeClr val="tx2"/>
              </a:solidFill>
            </a:endParaRPr>
          </a:p>
        </p:txBody>
      </p:sp>
    </p:spTree>
    <p:extLst>
      <p:ext uri="{BB962C8B-B14F-4D97-AF65-F5344CB8AC3E}">
        <p14:creationId xmlns:p14="http://schemas.microsoft.com/office/powerpoint/2010/main" val="411772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4" name="Straight Connector 13">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019A4C8-BE43-456A-AF42-40F13D145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2FDB3C8-9CD7-EC0D-09D5-509C991B3B22}"/>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b="1">
                <a:solidFill>
                  <a:srgbClr val="FFFFFF"/>
                </a:solidFill>
                <a:effectLst>
                  <a:outerShdw blurRad="38100" dist="38100" dir="2700000" algn="tl">
                    <a:srgbClr val="000000">
                      <a:alpha val="43137"/>
                    </a:srgbClr>
                  </a:outerShdw>
                </a:effectLst>
                <a:latin typeface="+mj-lt"/>
              </a:rPr>
              <a:t>Μυκητολογικές Ασθένειες: Ωίδιο</a:t>
            </a:r>
            <a:endParaRPr lang="en-US" sz="4400">
              <a:solidFill>
                <a:srgbClr val="FFFFFF"/>
              </a:solidFill>
              <a:latin typeface="+mj-lt"/>
            </a:endParaRPr>
          </a:p>
        </p:txBody>
      </p:sp>
      <p:sp>
        <p:nvSpPr>
          <p:cNvPr id="3" name="Θέση περιεχομένου 2">
            <a:extLst>
              <a:ext uri="{FF2B5EF4-FFF2-40B4-BE49-F238E27FC236}">
                <a16:creationId xmlns:a16="http://schemas.microsoft.com/office/drawing/2014/main" id="{595CA189-7511-0C80-45D8-D2ED149A04F4}"/>
              </a:ext>
            </a:extLst>
          </p:cNvPr>
          <p:cNvSpPr>
            <a:spLocks noGrp="1"/>
          </p:cNvSpPr>
          <p:nvPr>
            <p:ph idx="1"/>
          </p:nvPr>
        </p:nvSpPr>
        <p:spPr>
          <a:xfrm>
            <a:off x="457200" y="3578087"/>
            <a:ext cx="3659246" cy="1554480"/>
          </a:xfrm>
        </p:spPr>
        <p:txBody>
          <a:bodyPr vert="horz" lIns="91440" tIns="45720" rIns="91440" bIns="45720" rtlCol="0">
            <a:normAutofit/>
          </a:bodyPr>
          <a:lstStyle/>
          <a:p>
            <a:pPr marL="0" indent="0">
              <a:buNone/>
            </a:pPr>
            <a:r>
              <a:rPr lang="en-US" sz="1500" b="1" cap="all" spc="200">
                <a:solidFill>
                  <a:srgbClr val="FFFFFF"/>
                </a:solidFill>
                <a:latin typeface="+mj-lt"/>
              </a:rPr>
              <a:t>Ωίδιο αμπέλου- πολύ σοβαρή προσβολή </a:t>
            </a:r>
            <a:endParaRPr lang="en-US" sz="1500" cap="all" spc="200">
              <a:solidFill>
                <a:srgbClr val="FFFFFF"/>
              </a:solidFill>
              <a:latin typeface="+mj-lt"/>
            </a:endParaRPr>
          </a:p>
        </p:txBody>
      </p:sp>
      <p:sp>
        <p:nvSpPr>
          <p:cNvPr id="5" name="Θέση αριθμού διαφάνειας 4">
            <a:extLst>
              <a:ext uri="{FF2B5EF4-FFF2-40B4-BE49-F238E27FC236}">
                <a16:creationId xmlns:a16="http://schemas.microsoft.com/office/drawing/2014/main" id="{12670A5A-B060-3B65-236A-F23B416D869C}"/>
              </a:ext>
            </a:extLst>
          </p:cNvPr>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EF878CA3-8357-4ABA-9CAA-50487140CD60}" type="slidenum">
              <a:rPr lang="en-US" smtClean="0"/>
              <a:pPr algn="l" defTabSz="914400">
                <a:spcAft>
                  <a:spcPts val="600"/>
                </a:spcAft>
              </a:pPr>
              <a:t>22</a:t>
            </a:fld>
            <a:endParaRPr lang="en-US"/>
          </a:p>
        </p:txBody>
      </p:sp>
      <p:pic>
        <p:nvPicPr>
          <p:cNvPr id="4" name="Picture 3" descr="chan_row">
            <a:extLst>
              <a:ext uri="{FF2B5EF4-FFF2-40B4-BE49-F238E27FC236}">
                <a16:creationId xmlns:a16="http://schemas.microsoft.com/office/drawing/2014/main" id="{81DB9EB3-15E7-11E0-5AF4-545C287DA1FB}"/>
              </a:ext>
            </a:extLst>
          </p:cNvPr>
          <p:cNvPicPr>
            <a:picLocks noChangeAspect="1" noChangeArrowheads="1"/>
          </p:cNvPicPr>
          <p:nvPr/>
        </p:nvPicPr>
        <p:blipFill rotWithShape="1">
          <a:blip r:embed="rId2"/>
          <a:srcRect l="24881" r="234" b="-1"/>
          <a:stretch/>
        </p:blipFill>
        <p:spPr>
          <a:xfrm>
            <a:off x="4639733" y="10"/>
            <a:ext cx="7552266" cy="6857990"/>
          </a:xfrm>
          <a:prstGeom prst="rect">
            <a:avLst/>
          </a:prstGeom>
          <a:noFill/>
        </p:spPr>
      </p:pic>
      <p:sp>
        <p:nvSpPr>
          <p:cNvPr id="18" name="Rectangle 17">
            <a:extLst>
              <a:ext uri="{FF2B5EF4-FFF2-40B4-BE49-F238E27FC236}">
                <a16:creationId xmlns:a16="http://schemas.microsoft.com/office/drawing/2014/main" id="{7F73CF34-5321-4224-9257-582F661F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193306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D401F6B-8430-4392-A9C1-E7AF1A47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2" name="Rectangle 31">
            <a:extLst>
              <a:ext uri="{FF2B5EF4-FFF2-40B4-BE49-F238E27FC236}">
                <a16:creationId xmlns:a16="http://schemas.microsoft.com/office/drawing/2014/main" id="{1EF4CA56-5E10-46FC-B8C0-89FC75EA4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34" name="Straight Connector 33">
            <a:extLst>
              <a:ext uri="{FF2B5EF4-FFF2-40B4-BE49-F238E27FC236}">
                <a16:creationId xmlns:a16="http://schemas.microsoft.com/office/drawing/2014/main" id="{6DDF8255-E454-48AF-9A12-E4291F413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260D107A-885F-409D-9AE0-488991459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B322DF6-FA00-476C-9E99-1735F7C11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2FDB3C8-9CD7-EC0D-09D5-509C991B3B22}"/>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b="1">
                <a:solidFill>
                  <a:srgbClr val="FFFFFF"/>
                </a:solidFill>
                <a:effectLst>
                  <a:outerShdw blurRad="38100" dist="38100" dir="2700000" algn="tl">
                    <a:srgbClr val="000000">
                      <a:alpha val="43137"/>
                    </a:srgbClr>
                  </a:outerShdw>
                </a:effectLst>
                <a:latin typeface="+mj-lt"/>
              </a:rPr>
              <a:t>Μυκητολογικές Ασθένειες: Ωίδιο</a:t>
            </a:r>
            <a:endParaRPr lang="en-US" sz="3600">
              <a:solidFill>
                <a:srgbClr val="FFFFFF"/>
              </a:solidFill>
              <a:latin typeface="+mj-lt"/>
            </a:endParaRPr>
          </a:p>
        </p:txBody>
      </p:sp>
      <p:pic>
        <p:nvPicPr>
          <p:cNvPr id="6" name="Picture 4" descr="canemildew2">
            <a:extLst>
              <a:ext uri="{FF2B5EF4-FFF2-40B4-BE49-F238E27FC236}">
                <a16:creationId xmlns:a16="http://schemas.microsoft.com/office/drawing/2014/main" id="{F39BCFAF-8E5E-8A4C-B811-AFF32280D4B0}"/>
              </a:ext>
            </a:extLst>
          </p:cNvPr>
          <p:cNvPicPr>
            <a:picLocks noChangeAspect="1" noChangeArrowheads="1"/>
          </p:cNvPicPr>
          <p:nvPr/>
        </p:nvPicPr>
        <p:blipFill>
          <a:blip r:embed="rId2"/>
          <a:stretch>
            <a:fillRect/>
          </a:stretch>
        </p:blipFill>
        <p:spPr>
          <a:xfrm>
            <a:off x="635457" y="676159"/>
            <a:ext cx="5131653" cy="3530577"/>
          </a:xfrm>
          <a:prstGeom prst="rect">
            <a:avLst/>
          </a:prstGeom>
          <a:noFill/>
        </p:spPr>
      </p:pic>
      <p:sp>
        <p:nvSpPr>
          <p:cNvPr id="40" name="Rectangle 39">
            <a:extLst>
              <a:ext uri="{FF2B5EF4-FFF2-40B4-BE49-F238E27FC236}">
                <a16:creationId xmlns:a16="http://schemas.microsoft.com/office/drawing/2014/main" id="{938BECB0-2B38-48B9-964F-2D9A5654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epm">
            <a:extLst>
              <a:ext uri="{FF2B5EF4-FFF2-40B4-BE49-F238E27FC236}">
                <a16:creationId xmlns:a16="http://schemas.microsoft.com/office/drawing/2014/main" id="{B3C794E8-8F1F-1F37-78CC-0D1CB9FAF718}"/>
              </a:ext>
            </a:extLst>
          </p:cNvPr>
          <p:cNvPicPr>
            <a:picLocks noChangeAspect="1" noChangeArrowheads="1"/>
          </p:cNvPicPr>
          <p:nvPr/>
        </p:nvPicPr>
        <p:blipFill>
          <a:blip r:embed="rId3"/>
          <a:stretch>
            <a:fillRect/>
          </a:stretch>
        </p:blipFill>
        <p:spPr>
          <a:xfrm>
            <a:off x="6424891" y="640080"/>
            <a:ext cx="2702052" cy="3602736"/>
          </a:xfrm>
          <a:prstGeom prst="rect">
            <a:avLst/>
          </a:prstGeom>
          <a:noFill/>
        </p:spPr>
      </p:pic>
      <p:sp>
        <p:nvSpPr>
          <p:cNvPr id="51" name="Rectangle 41">
            <a:extLst>
              <a:ext uri="{FF2B5EF4-FFF2-40B4-BE49-F238E27FC236}">
                <a16:creationId xmlns:a16="http://schemas.microsoft.com/office/drawing/2014/main" id="{ED49A382-B986-4676-8508-320A1EA20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3B4BC1B5-5159-DCE2-60F6-84A068C5C90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23</a:t>
            </a:fld>
            <a:endParaRPr lang="en-US"/>
          </a:p>
        </p:txBody>
      </p:sp>
    </p:spTree>
    <p:extLst>
      <p:ext uri="{BB962C8B-B14F-4D97-AF65-F5344CB8AC3E}">
        <p14:creationId xmlns:p14="http://schemas.microsoft.com/office/powerpoint/2010/main" val="2907838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0882B-2456-43CA-A3CA-869F7CB8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4" name="Rectangle 13">
            <a:extLst>
              <a:ext uri="{FF2B5EF4-FFF2-40B4-BE49-F238E27FC236}">
                <a16:creationId xmlns:a16="http://schemas.microsoft.com/office/drawing/2014/main" id="{2A5B6E50-F7B7-4F50-B28C-395F64BDB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6" name="Straight Connector 15">
            <a:extLst>
              <a:ext uri="{FF2B5EF4-FFF2-40B4-BE49-F238E27FC236}">
                <a16:creationId xmlns:a16="http://schemas.microsoft.com/office/drawing/2014/main" id="{F56B0659-6D99-4432-A38B-643B963EA1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1D52904-EBC2-440F-BBC8-32583C547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4C50A44-5618-4F7E-8245-E47D0374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102C4DE8-78F1-613D-8CBB-E1B7AB00E0A8}"/>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b="1">
                <a:solidFill>
                  <a:srgbClr val="FFFFFF"/>
                </a:solidFill>
                <a:effectLst>
                  <a:outerShdw blurRad="38100" dist="38100" dir="2700000" algn="tl">
                    <a:srgbClr val="000000">
                      <a:alpha val="43137"/>
                    </a:srgbClr>
                  </a:outerShdw>
                </a:effectLst>
                <a:latin typeface="+mj-lt"/>
              </a:rPr>
              <a:t>Μυκητολογικές Ασθένειες: Ωίδιο</a:t>
            </a:r>
            <a:endParaRPr lang="en-US" sz="3600">
              <a:solidFill>
                <a:srgbClr val="FFFFFF"/>
              </a:solidFill>
              <a:latin typeface="+mj-lt"/>
            </a:endParaRPr>
          </a:p>
        </p:txBody>
      </p:sp>
      <p:pic>
        <p:nvPicPr>
          <p:cNvPr id="4" name="Picture 7" descr="Σχισμένες ρόγες από Ωίδιο">
            <a:extLst>
              <a:ext uri="{FF2B5EF4-FFF2-40B4-BE49-F238E27FC236}">
                <a16:creationId xmlns:a16="http://schemas.microsoft.com/office/drawing/2014/main" id="{5EF246EF-89D7-57FE-5248-5DCA3DBCF9E4}"/>
              </a:ext>
            </a:extLst>
          </p:cNvPr>
          <p:cNvPicPr>
            <a:picLocks noGrp="1" noChangeAspect="1" noChangeArrowheads="1"/>
          </p:cNvPicPr>
          <p:nvPr>
            <p:ph idx="1"/>
          </p:nvPr>
        </p:nvPicPr>
        <p:blipFill rotWithShape="1">
          <a:blip r:embed="rId2"/>
          <a:srcRect t="5021" r="1" b="6538"/>
          <a:stretch/>
        </p:blipFill>
        <p:spPr bwMode="auto">
          <a:xfrm>
            <a:off x="20" y="10"/>
            <a:ext cx="7977495" cy="4744794"/>
          </a:xfrm>
          <a:prstGeom prst="rect">
            <a:avLst/>
          </a:prstGeom>
          <a:noFill/>
        </p:spPr>
      </p:pic>
      <p:pic>
        <p:nvPicPr>
          <p:cNvPr id="7" name="Picture 4" descr="conidia">
            <a:extLst>
              <a:ext uri="{FF2B5EF4-FFF2-40B4-BE49-F238E27FC236}">
                <a16:creationId xmlns:a16="http://schemas.microsoft.com/office/drawing/2014/main" id="{BCC3F8EE-17AB-9B17-BB15-89E82A6C5A43}"/>
              </a:ext>
            </a:extLst>
          </p:cNvPr>
          <p:cNvPicPr>
            <a:picLocks noChangeAspect="1" noChangeArrowheads="1"/>
          </p:cNvPicPr>
          <p:nvPr/>
        </p:nvPicPr>
        <p:blipFill rotWithShape="1">
          <a:blip r:embed="rId3"/>
          <a:srcRect l="21096" r="7187" b="2"/>
          <a:stretch/>
        </p:blipFill>
        <p:spPr>
          <a:xfrm>
            <a:off x="8138382" y="1965"/>
            <a:ext cx="4053618" cy="4747788"/>
          </a:xfrm>
          <a:prstGeom prst="rect">
            <a:avLst/>
          </a:prstGeom>
          <a:noFill/>
        </p:spPr>
      </p:pic>
      <p:sp>
        <p:nvSpPr>
          <p:cNvPr id="22" name="Rectangle 21">
            <a:extLst>
              <a:ext uri="{FF2B5EF4-FFF2-40B4-BE49-F238E27FC236}">
                <a16:creationId xmlns:a16="http://schemas.microsoft.com/office/drawing/2014/main" id="{6964827F-6383-49FA-A2D8-800A3674C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αριθμού διαφάνειας 2">
            <a:extLst>
              <a:ext uri="{FF2B5EF4-FFF2-40B4-BE49-F238E27FC236}">
                <a16:creationId xmlns:a16="http://schemas.microsoft.com/office/drawing/2014/main" id="{0E25D9D5-2CA4-C26C-24FD-951EA793E580}"/>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24</a:t>
            </a:fld>
            <a:endParaRPr lang="en-US"/>
          </a:p>
        </p:txBody>
      </p:sp>
      <p:sp>
        <p:nvSpPr>
          <p:cNvPr id="5" name="TextBox 4">
            <a:extLst>
              <a:ext uri="{FF2B5EF4-FFF2-40B4-BE49-F238E27FC236}">
                <a16:creationId xmlns:a16="http://schemas.microsoft.com/office/drawing/2014/main" id="{345ACA60-763F-84AF-78BE-0B9B80844F56}"/>
              </a:ext>
            </a:extLst>
          </p:cNvPr>
          <p:cNvSpPr txBox="1"/>
          <p:nvPr/>
        </p:nvSpPr>
        <p:spPr>
          <a:xfrm>
            <a:off x="2158533" y="4220666"/>
            <a:ext cx="6094520" cy="369332"/>
          </a:xfrm>
          <a:prstGeom prst="rect">
            <a:avLst/>
          </a:prstGeom>
          <a:noFill/>
        </p:spPr>
        <p:txBody>
          <a:bodyPr wrap="square">
            <a:spAutoFit/>
          </a:bodyPr>
          <a:lstStyle/>
          <a:p>
            <a:r>
              <a:rPr lang="el-GR" sz="1800" b="1" dirty="0" err="1">
                <a:solidFill>
                  <a:schemeClr val="bg2"/>
                </a:solidFill>
              </a:rPr>
              <a:t>Ωίδιο</a:t>
            </a:r>
            <a:r>
              <a:rPr lang="el-GR" sz="1800" b="1" dirty="0">
                <a:solidFill>
                  <a:schemeClr val="bg2"/>
                </a:solidFill>
              </a:rPr>
              <a:t> αμπέλου- σχίσιμο ραγών</a:t>
            </a:r>
            <a:endParaRPr lang="el-GR" dirty="0">
              <a:solidFill>
                <a:schemeClr val="bg2"/>
              </a:solidFill>
            </a:endParaRPr>
          </a:p>
        </p:txBody>
      </p:sp>
      <p:sp>
        <p:nvSpPr>
          <p:cNvPr id="8" name="TextBox 7">
            <a:extLst>
              <a:ext uri="{FF2B5EF4-FFF2-40B4-BE49-F238E27FC236}">
                <a16:creationId xmlns:a16="http://schemas.microsoft.com/office/drawing/2014/main" id="{CECB5882-F5F6-B418-4C7E-40B98E00D2AD}"/>
              </a:ext>
            </a:extLst>
          </p:cNvPr>
          <p:cNvSpPr txBox="1"/>
          <p:nvPr/>
        </p:nvSpPr>
        <p:spPr>
          <a:xfrm>
            <a:off x="8166662" y="4082167"/>
            <a:ext cx="3467591" cy="646331"/>
          </a:xfrm>
          <a:prstGeom prst="rect">
            <a:avLst/>
          </a:prstGeom>
          <a:noFill/>
        </p:spPr>
        <p:txBody>
          <a:bodyPr wrap="square">
            <a:spAutoFit/>
          </a:bodyPr>
          <a:lstStyle/>
          <a:p>
            <a:r>
              <a:rPr lang="el-GR" sz="1800" b="1" dirty="0" err="1">
                <a:solidFill>
                  <a:schemeClr val="bg2">
                    <a:lumMod val="10000"/>
                  </a:schemeClr>
                </a:solidFill>
              </a:rPr>
              <a:t>Ωίδιο</a:t>
            </a:r>
            <a:r>
              <a:rPr lang="el-GR" sz="1800" b="1" dirty="0">
                <a:solidFill>
                  <a:schemeClr val="bg2">
                    <a:lumMod val="10000"/>
                  </a:schemeClr>
                </a:solidFill>
              </a:rPr>
              <a:t> αμπέλου- προσβολή άνθους</a:t>
            </a:r>
            <a:endParaRPr lang="el-GR" dirty="0">
              <a:solidFill>
                <a:schemeClr val="bg2">
                  <a:lumMod val="10000"/>
                </a:schemeClr>
              </a:solidFill>
            </a:endParaRPr>
          </a:p>
        </p:txBody>
      </p:sp>
    </p:spTree>
    <p:extLst>
      <p:ext uri="{BB962C8B-B14F-4D97-AF65-F5344CB8AC3E}">
        <p14:creationId xmlns:p14="http://schemas.microsoft.com/office/powerpoint/2010/main" val="3810015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D46104E-653E-4816-AAEB-4211685E41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Τίτλος 1">
            <a:extLst>
              <a:ext uri="{FF2B5EF4-FFF2-40B4-BE49-F238E27FC236}">
                <a16:creationId xmlns:a16="http://schemas.microsoft.com/office/drawing/2014/main" id="{711F9B1B-3135-B8D8-21DF-21CC084E2758}"/>
              </a:ext>
            </a:extLst>
          </p:cNvPr>
          <p:cNvSpPr>
            <a:spLocks noGrp="1"/>
          </p:cNvSpPr>
          <p:nvPr>
            <p:ph type="title"/>
          </p:nvPr>
        </p:nvSpPr>
        <p:spPr>
          <a:xfrm>
            <a:off x="1097280" y="286603"/>
            <a:ext cx="10058400" cy="1450757"/>
          </a:xfrm>
        </p:spPr>
        <p:txBody>
          <a:bodyPr>
            <a:normAutofit/>
          </a:bodyPr>
          <a:lstStyle/>
          <a:p>
            <a:r>
              <a:rPr lang="el-GR" b="1" dirty="0" err="1"/>
              <a:t>Βοτρύτης</a:t>
            </a:r>
            <a:r>
              <a:rPr lang="el-GR" b="1" dirty="0"/>
              <a:t> (τεφρά σήψη) αμπέλου</a:t>
            </a:r>
            <a:endParaRPr lang="el-GR" dirty="0"/>
          </a:p>
        </p:txBody>
      </p:sp>
      <p:sp>
        <p:nvSpPr>
          <p:cNvPr id="21" name="Rectangle 20">
            <a:extLst>
              <a:ext uri="{FF2B5EF4-FFF2-40B4-BE49-F238E27FC236}">
                <a16:creationId xmlns:a16="http://schemas.microsoft.com/office/drawing/2014/main" id="{A35B60BD-D465-494B-94F6-885E5E29B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3" name="Rectangle 22">
            <a:extLst>
              <a:ext uri="{FF2B5EF4-FFF2-40B4-BE49-F238E27FC236}">
                <a16:creationId xmlns:a16="http://schemas.microsoft.com/office/drawing/2014/main" id="{130CC877-DB14-4DAD-BD23-63D3E97ED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3FAB3E09-8A96-5D12-13D3-CFBA0F938B2D}"/>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a:pPr>
                <a:spcAft>
                  <a:spcPts val="600"/>
                </a:spcAft>
              </a:pPr>
              <a:t>25</a:t>
            </a:fld>
            <a:endParaRPr lang="el-GR"/>
          </a:p>
        </p:txBody>
      </p:sp>
      <p:graphicFrame>
        <p:nvGraphicFramePr>
          <p:cNvPr id="6" name="Θέση περιεχομένου 2">
            <a:extLst>
              <a:ext uri="{FF2B5EF4-FFF2-40B4-BE49-F238E27FC236}">
                <a16:creationId xmlns:a16="http://schemas.microsoft.com/office/drawing/2014/main" id="{E172177D-9AE8-44F3-02FB-CD992CDDAC67}"/>
              </a:ext>
            </a:extLst>
          </p:cNvPr>
          <p:cNvGraphicFramePr>
            <a:graphicFrameLocks noGrp="1"/>
          </p:cNvGraphicFramePr>
          <p:nvPr>
            <p:ph idx="1"/>
            <p:extLst>
              <p:ext uri="{D42A27DB-BD31-4B8C-83A1-F6EECF244321}">
                <p14:modId xmlns:p14="http://schemas.microsoft.com/office/powerpoint/2010/main" val="1365420426"/>
              </p:ext>
            </p:extLst>
          </p:nvPr>
        </p:nvGraphicFramePr>
        <p:xfrm>
          <a:off x="1097280" y="1845734"/>
          <a:ext cx="10447020" cy="4521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915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6B121BE-53D3-C70B-69D5-3E6A196E8067}"/>
              </a:ext>
            </a:extLst>
          </p:cNvPr>
          <p:cNvSpPr>
            <a:spLocks noGrp="1"/>
          </p:cNvSpPr>
          <p:nvPr>
            <p:ph type="title"/>
          </p:nvPr>
        </p:nvSpPr>
        <p:spPr>
          <a:xfrm>
            <a:off x="781877" y="643467"/>
            <a:ext cx="3467569" cy="5571066"/>
          </a:xfrm>
        </p:spPr>
        <p:txBody>
          <a:bodyPr anchor="ctr">
            <a:normAutofit/>
          </a:bodyPr>
          <a:lstStyle/>
          <a:p>
            <a:r>
              <a:rPr lang="el-GR" sz="4000" b="1" dirty="0" err="1">
                <a:solidFill>
                  <a:srgbClr val="FFFFFF"/>
                </a:solidFill>
              </a:rPr>
              <a:t>Βοτρύτης</a:t>
            </a:r>
            <a:r>
              <a:rPr lang="el-GR" sz="4000" b="1" dirty="0">
                <a:solidFill>
                  <a:srgbClr val="FFFFFF"/>
                </a:solidFill>
              </a:rPr>
              <a:t> (τεφρά σήψη) αμπέλου</a:t>
            </a:r>
            <a:endParaRPr lang="el-GR" sz="4000" dirty="0">
              <a:solidFill>
                <a:srgbClr val="FFFFFF"/>
              </a:solidFill>
            </a:endParaRPr>
          </a:p>
        </p:txBody>
      </p:sp>
      <p:sp>
        <p:nvSpPr>
          <p:cNvPr id="25" name="Rectangle 1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ABC33B06-2F81-6405-D2EC-6B211D225AB1}"/>
              </a:ext>
            </a:extLst>
          </p:cNvPr>
          <p:cNvSpPr>
            <a:spLocks noGrp="1"/>
          </p:cNvSpPr>
          <p:nvPr>
            <p:ph idx="1"/>
          </p:nvPr>
        </p:nvSpPr>
        <p:spPr>
          <a:xfrm>
            <a:off x="5124206" y="643467"/>
            <a:ext cx="6104288" cy="5571065"/>
          </a:xfrm>
        </p:spPr>
        <p:txBody>
          <a:bodyPr anchor="ctr">
            <a:normAutofit lnSpcReduction="10000"/>
          </a:bodyPr>
          <a:lstStyle/>
          <a:p>
            <a:r>
              <a:rPr lang="el-GR" sz="2400" b="1" dirty="0">
                <a:solidFill>
                  <a:srgbClr val="FFFFFF"/>
                </a:solidFill>
              </a:rPr>
              <a:t>Συμπτώματα προσβολής από </a:t>
            </a:r>
            <a:r>
              <a:rPr lang="el-GR" sz="2400" b="1" dirty="0" err="1">
                <a:solidFill>
                  <a:srgbClr val="FFFFFF"/>
                </a:solidFill>
              </a:rPr>
              <a:t>βοτρύτη</a:t>
            </a:r>
            <a:r>
              <a:rPr lang="el-GR" sz="2400" b="1" dirty="0">
                <a:solidFill>
                  <a:srgbClr val="FFFFFF"/>
                </a:solidFill>
              </a:rPr>
              <a:t>: </a:t>
            </a:r>
          </a:p>
          <a:p>
            <a:pPr eaLnBrk="1" hangingPunct="1"/>
            <a:r>
              <a:rPr lang="el-GR" sz="2400" dirty="0">
                <a:solidFill>
                  <a:srgbClr val="FFFFFF"/>
                </a:solidFill>
              </a:rPr>
              <a:t> Προσβάλλει όλα τα πράσινα υπέργεια μέρη του αμπελιού, τις ταξιανθίες (ξήρανση) και ιδιαίτερα τα σταφύλια πριν ή και μετά τη συγκομιδή.</a:t>
            </a:r>
          </a:p>
          <a:p>
            <a:pPr eaLnBrk="1" hangingPunct="1"/>
            <a:endParaRPr lang="el-GR" sz="2400" dirty="0">
              <a:solidFill>
                <a:srgbClr val="FFFFFF"/>
              </a:solidFill>
            </a:endParaRPr>
          </a:p>
          <a:p>
            <a:pPr eaLnBrk="1" hangingPunct="1"/>
            <a:r>
              <a:rPr lang="el-GR" sz="2400" dirty="0">
                <a:solidFill>
                  <a:srgbClr val="FFFFFF"/>
                </a:solidFill>
              </a:rPr>
              <a:t> Στις ράγες εμφανίζεται αρχικά σκούρα κηλίδα, που εξαπλώνεται και τελικά προκαλείται σάπισμα. Τελικά, οι προσβεβλημένοι ιστοί γίνονται καστανοί, </a:t>
            </a:r>
            <a:r>
              <a:rPr lang="el-GR" sz="2400" dirty="0" err="1">
                <a:solidFill>
                  <a:srgbClr val="FFFFFF"/>
                </a:solidFill>
              </a:rPr>
              <a:t>συρικνούνται</a:t>
            </a:r>
            <a:r>
              <a:rPr lang="el-GR" sz="2400" dirty="0">
                <a:solidFill>
                  <a:srgbClr val="FFFFFF"/>
                </a:solidFill>
              </a:rPr>
              <a:t> και συχνά "μουμιοποιούνται". </a:t>
            </a:r>
          </a:p>
          <a:p>
            <a:pPr eaLnBrk="1" hangingPunct="1"/>
            <a:endParaRPr lang="el-GR" sz="2400" dirty="0">
              <a:solidFill>
                <a:srgbClr val="FFFFFF"/>
              </a:solidFill>
            </a:endParaRPr>
          </a:p>
          <a:p>
            <a:pPr eaLnBrk="1" hangingPunct="1"/>
            <a:r>
              <a:rPr lang="el-GR" sz="2400" dirty="0">
                <a:solidFill>
                  <a:srgbClr val="FFFFFF"/>
                </a:solidFill>
              </a:rPr>
              <a:t>Με υγρή ατμόσφαιρα, τα προσβεβλημένα όργανα καλύπτονται από μια γκρίζα μούχλα (</a:t>
            </a:r>
            <a:r>
              <a:rPr lang="el-GR" sz="2400" dirty="0" err="1">
                <a:solidFill>
                  <a:srgbClr val="FFFFFF"/>
                </a:solidFill>
              </a:rPr>
              <a:t>εξάνθιση</a:t>
            </a:r>
            <a:r>
              <a:rPr lang="el-GR" sz="2400" dirty="0">
                <a:solidFill>
                  <a:srgbClr val="FFFFFF"/>
                </a:solidFill>
              </a:rPr>
              <a:t> από καρποφορίες του μύκητα). </a:t>
            </a:r>
          </a:p>
        </p:txBody>
      </p:sp>
      <p:sp>
        <p:nvSpPr>
          <p:cNvPr id="4" name="Θέση αριθμού διαφάνειας 3">
            <a:extLst>
              <a:ext uri="{FF2B5EF4-FFF2-40B4-BE49-F238E27FC236}">
                <a16:creationId xmlns:a16="http://schemas.microsoft.com/office/drawing/2014/main" id="{0B5DE17B-C797-3299-1BF6-68E585FE994C}"/>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a:pPr>
                <a:spcAft>
                  <a:spcPts val="600"/>
                </a:spcAft>
              </a:pPr>
              <a:t>26</a:t>
            </a:fld>
            <a:endParaRPr lang="el-GR"/>
          </a:p>
        </p:txBody>
      </p:sp>
    </p:spTree>
    <p:extLst>
      <p:ext uri="{BB962C8B-B14F-4D97-AF65-F5344CB8AC3E}">
        <p14:creationId xmlns:p14="http://schemas.microsoft.com/office/powerpoint/2010/main" val="391431099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BC74201-3545-80C6-07BB-E066617CB15E}"/>
              </a:ext>
            </a:extLst>
          </p:cNvPr>
          <p:cNvSpPr>
            <a:spLocks noGrp="1"/>
          </p:cNvSpPr>
          <p:nvPr>
            <p:ph type="title"/>
          </p:nvPr>
        </p:nvSpPr>
        <p:spPr>
          <a:xfrm>
            <a:off x="781877" y="643467"/>
            <a:ext cx="3467569" cy="5571066"/>
          </a:xfrm>
        </p:spPr>
        <p:txBody>
          <a:bodyPr anchor="ctr">
            <a:normAutofit/>
          </a:bodyPr>
          <a:lstStyle/>
          <a:p>
            <a:r>
              <a:rPr lang="el-GR" sz="4000" b="1">
                <a:solidFill>
                  <a:srgbClr val="FFFFFF"/>
                </a:solidFill>
              </a:rPr>
              <a:t>Βοτρύτης (τεφρά σήψη) αμπέλου</a:t>
            </a:r>
            <a:endParaRPr lang="el-GR" sz="4000">
              <a:solidFill>
                <a:srgbClr val="FFFFFF"/>
              </a:solidFill>
            </a:endParaRP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BA080CC0-5928-EFF2-5B00-D056BA6DD3CE}"/>
              </a:ext>
            </a:extLst>
          </p:cNvPr>
          <p:cNvSpPr>
            <a:spLocks noGrp="1"/>
          </p:cNvSpPr>
          <p:nvPr>
            <p:ph idx="1"/>
          </p:nvPr>
        </p:nvSpPr>
        <p:spPr>
          <a:xfrm>
            <a:off x="5124206" y="643467"/>
            <a:ext cx="6104288" cy="5571065"/>
          </a:xfrm>
        </p:spPr>
        <p:txBody>
          <a:bodyPr anchor="ctr">
            <a:normAutofit/>
          </a:bodyPr>
          <a:lstStyle/>
          <a:p>
            <a:r>
              <a:rPr lang="el-GR" sz="2400" b="1" dirty="0">
                <a:solidFill>
                  <a:srgbClr val="FFFFFF"/>
                </a:solidFill>
              </a:rPr>
              <a:t>Συμπτώματα προσβολής από </a:t>
            </a:r>
            <a:r>
              <a:rPr lang="el-GR" sz="2400" b="1" dirty="0" err="1">
                <a:solidFill>
                  <a:srgbClr val="FFFFFF"/>
                </a:solidFill>
              </a:rPr>
              <a:t>βοτρύτη</a:t>
            </a:r>
            <a:r>
              <a:rPr lang="el-GR" sz="2400" b="1" dirty="0">
                <a:solidFill>
                  <a:srgbClr val="FFFFFF"/>
                </a:solidFill>
              </a:rPr>
              <a:t>:</a:t>
            </a:r>
          </a:p>
          <a:p>
            <a:pPr eaLnBrk="1" hangingPunct="1"/>
            <a:r>
              <a:rPr lang="el-GR" sz="2400" dirty="0">
                <a:solidFill>
                  <a:srgbClr val="FFFFFF"/>
                </a:solidFill>
              </a:rPr>
              <a:t>Οι τρυφεροί βλαστοί, τα φύλλα και τα άνθη προσβάλλονται μόνο όταν την άνοιξη επικρατήσουν συνθήκες υψηλής υγρασίας.</a:t>
            </a:r>
          </a:p>
          <a:p>
            <a:pPr eaLnBrk="1" hangingPunct="1"/>
            <a:endParaRPr lang="el-GR" sz="2400" dirty="0">
              <a:solidFill>
                <a:srgbClr val="FFFFFF"/>
              </a:solidFill>
            </a:endParaRPr>
          </a:p>
          <a:p>
            <a:pPr eaLnBrk="1" hangingPunct="1"/>
            <a:r>
              <a:rPr lang="el-GR" sz="2400" dirty="0">
                <a:solidFill>
                  <a:srgbClr val="FFFFFF"/>
                </a:solidFill>
              </a:rPr>
              <a:t>Οι προσβολές εκδηλώνονται με την μορφή καστανών περιοχών στα μεσογονάτια και στις τρυφερές κορυφές, οι οποίες προκαλούν σήψη και ξήρανση. </a:t>
            </a:r>
          </a:p>
          <a:p>
            <a:pPr eaLnBrk="1" hangingPunct="1"/>
            <a:endParaRPr lang="el-GR" sz="2400" dirty="0">
              <a:solidFill>
                <a:srgbClr val="FFFFFF"/>
              </a:solidFill>
            </a:endParaRPr>
          </a:p>
          <a:p>
            <a:pPr eaLnBrk="1" hangingPunct="1"/>
            <a:r>
              <a:rPr lang="el-GR" sz="2400" dirty="0">
                <a:solidFill>
                  <a:srgbClr val="FFFFFF"/>
                </a:solidFill>
              </a:rPr>
              <a:t>Στα φύλλα η ασθένεια εμφανίζεται με την μορφή μεγάλων νεκρωτικών κηλίδων που ξεκινούν από την περιφέρεια του ελάσματος</a:t>
            </a:r>
            <a:r>
              <a:rPr lang="el-GR" sz="1800" dirty="0">
                <a:solidFill>
                  <a:srgbClr val="FFFFFF"/>
                </a:solidFill>
              </a:rPr>
              <a:t>. </a:t>
            </a:r>
          </a:p>
          <a:p>
            <a:endParaRPr lang="el-GR" sz="1800" dirty="0">
              <a:solidFill>
                <a:srgbClr val="FFFFFF"/>
              </a:solidFill>
            </a:endParaRPr>
          </a:p>
        </p:txBody>
      </p:sp>
      <p:sp>
        <p:nvSpPr>
          <p:cNvPr id="4" name="Θέση αριθμού διαφάνειας 3">
            <a:extLst>
              <a:ext uri="{FF2B5EF4-FFF2-40B4-BE49-F238E27FC236}">
                <a16:creationId xmlns:a16="http://schemas.microsoft.com/office/drawing/2014/main" id="{833F4E37-E828-EB45-9DDC-C10E0A96834F}"/>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smtClean="0"/>
              <a:pPr>
                <a:spcAft>
                  <a:spcPts val="600"/>
                </a:spcAft>
              </a:pPr>
              <a:t>27</a:t>
            </a:fld>
            <a:endParaRPr lang="el-GR"/>
          </a:p>
        </p:txBody>
      </p:sp>
    </p:spTree>
    <p:extLst>
      <p:ext uri="{BB962C8B-B14F-4D97-AF65-F5344CB8AC3E}">
        <p14:creationId xmlns:p14="http://schemas.microsoft.com/office/powerpoint/2010/main" val="376620486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CD4A9AB-FCDF-9195-2AF3-A6FF8C3A952A}"/>
              </a:ext>
            </a:extLst>
          </p:cNvPr>
          <p:cNvSpPr>
            <a:spLocks noGrp="1"/>
          </p:cNvSpPr>
          <p:nvPr>
            <p:ph type="title"/>
          </p:nvPr>
        </p:nvSpPr>
        <p:spPr>
          <a:xfrm>
            <a:off x="781877" y="643467"/>
            <a:ext cx="3467569" cy="5571066"/>
          </a:xfrm>
        </p:spPr>
        <p:txBody>
          <a:bodyPr anchor="ctr">
            <a:normAutofit/>
          </a:bodyPr>
          <a:lstStyle/>
          <a:p>
            <a:r>
              <a:rPr lang="el-GR" sz="4000" b="1">
                <a:solidFill>
                  <a:srgbClr val="FFFFFF"/>
                </a:solidFill>
              </a:rPr>
              <a:t>Βοτρύτης (τεφρά σήψη) αμπέλου</a:t>
            </a:r>
            <a:endParaRPr lang="el-GR" sz="4000">
              <a:solidFill>
                <a:srgbClr val="FFFFFF"/>
              </a:solidFill>
            </a:endParaRPr>
          </a:p>
        </p:txBody>
      </p:sp>
      <p:sp>
        <p:nvSpPr>
          <p:cNvPr id="18" name="Rectangle 17">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0971944A-08F5-65F2-060B-361C92FF5E89}"/>
              </a:ext>
            </a:extLst>
          </p:cNvPr>
          <p:cNvSpPr>
            <a:spLocks noGrp="1"/>
          </p:cNvSpPr>
          <p:nvPr>
            <p:ph idx="1"/>
          </p:nvPr>
        </p:nvSpPr>
        <p:spPr>
          <a:xfrm>
            <a:off x="5124206" y="643467"/>
            <a:ext cx="6104288" cy="5571065"/>
          </a:xfrm>
        </p:spPr>
        <p:txBody>
          <a:bodyPr anchor="ctr">
            <a:normAutofit/>
          </a:bodyPr>
          <a:lstStyle/>
          <a:p>
            <a:r>
              <a:rPr lang="el-GR" sz="1700" b="1" dirty="0">
                <a:solidFill>
                  <a:srgbClr val="FFFFFF"/>
                </a:solidFill>
              </a:rPr>
              <a:t>Συνθήκες ανάπτυξης</a:t>
            </a:r>
            <a:r>
              <a:rPr lang="el-GR" sz="1700" dirty="0">
                <a:solidFill>
                  <a:srgbClr val="FFFFFF"/>
                </a:solidFill>
              </a:rPr>
              <a:t>:</a:t>
            </a:r>
          </a:p>
          <a:p>
            <a:endParaRPr lang="el-GR" sz="1700" dirty="0">
              <a:solidFill>
                <a:srgbClr val="FFFFFF"/>
              </a:solidFill>
            </a:endParaRPr>
          </a:p>
          <a:p>
            <a:pPr eaLnBrk="1" hangingPunct="1">
              <a:spcBef>
                <a:spcPts val="0"/>
              </a:spcBef>
              <a:spcAft>
                <a:spcPts val="3600"/>
              </a:spcAft>
            </a:pPr>
            <a:r>
              <a:rPr lang="el-GR" sz="1700" dirty="0">
                <a:solidFill>
                  <a:srgbClr val="FFFFFF"/>
                </a:solidFill>
              </a:rPr>
              <a:t>To παθογόνο επιβιώνει πάνω στους νεκρούς φυτικούς ιστούς, σαν σαπρόφυτο, στους προσβεβλημένους φυτικούς ιστούς καθώς επίσης και με τα </a:t>
            </a:r>
            <a:r>
              <a:rPr lang="el-GR" sz="1700" dirty="0" err="1">
                <a:solidFill>
                  <a:srgbClr val="FFFFFF"/>
                </a:solidFill>
              </a:rPr>
              <a:t>σκληρώτιά</a:t>
            </a:r>
            <a:r>
              <a:rPr lang="el-GR" sz="1700" dirty="0">
                <a:solidFill>
                  <a:srgbClr val="FFFFFF"/>
                </a:solidFill>
              </a:rPr>
              <a:t> του. </a:t>
            </a:r>
          </a:p>
          <a:p>
            <a:pPr eaLnBrk="1" hangingPunct="1">
              <a:spcBef>
                <a:spcPts val="0"/>
              </a:spcBef>
              <a:spcAft>
                <a:spcPts val="3600"/>
              </a:spcAft>
            </a:pPr>
            <a:r>
              <a:rPr lang="el-GR" sz="1700" dirty="0">
                <a:solidFill>
                  <a:srgbClr val="FFFFFF"/>
                </a:solidFill>
              </a:rPr>
              <a:t>Η υψηλή σχετική υγρασία είναι μια βασική προϋπόθεση για την ανάπτυξη της ασθένειας, ενώ η θερμοκρασία δεν φαίνεται να παίζει κάποιο ρόλο, διότι ο μύκητας μπορεί να αναπτυχθεί σε μεγάλο θερμοκρασιακό εύρος.</a:t>
            </a:r>
          </a:p>
          <a:p>
            <a:pPr>
              <a:spcBef>
                <a:spcPts val="0"/>
              </a:spcBef>
              <a:spcAft>
                <a:spcPts val="3600"/>
              </a:spcAft>
            </a:pPr>
            <a:r>
              <a:rPr lang="el-GR" sz="1700" dirty="0">
                <a:solidFill>
                  <a:srgbClr val="FFFFFF"/>
                </a:solidFill>
                <a:latin typeface="Calibri" panose="020F0502020204030204" pitchFamily="34" charset="0"/>
              </a:rPr>
              <a:t>Η μόλυνση των νεαρών σταφυλιών οφείλεται κυρίως</a:t>
            </a:r>
            <a:r>
              <a:rPr lang="en-US" sz="1700" dirty="0">
                <a:solidFill>
                  <a:srgbClr val="FFFFFF"/>
                </a:solidFill>
                <a:latin typeface="Calibri" panose="020F0502020204030204" pitchFamily="34" charset="0"/>
              </a:rPr>
              <a:t> </a:t>
            </a:r>
            <a:r>
              <a:rPr lang="el-GR" sz="1700" dirty="0">
                <a:solidFill>
                  <a:srgbClr val="FFFFFF"/>
                </a:solidFill>
                <a:latin typeface="Calibri" panose="020F0502020204030204" pitchFamily="34" charset="0"/>
              </a:rPr>
              <a:t>σε προηγούμενη προσβολή των ταξιανθιών, ενώ οι ώριμες ράγες μπορεί να μολυνθούν</a:t>
            </a:r>
            <a:r>
              <a:rPr lang="en-US" sz="1700" dirty="0">
                <a:solidFill>
                  <a:srgbClr val="FFFFFF"/>
                </a:solidFill>
                <a:latin typeface="Calibri" panose="020F0502020204030204" pitchFamily="34" charset="0"/>
              </a:rPr>
              <a:t> </a:t>
            </a:r>
            <a:r>
              <a:rPr lang="el-GR" sz="1700" dirty="0">
                <a:solidFill>
                  <a:srgbClr val="FFFFFF"/>
                </a:solidFill>
                <a:latin typeface="Calibri" panose="020F0502020204030204" pitchFamily="34" charset="0"/>
              </a:rPr>
              <a:t>απευθείας από </a:t>
            </a:r>
            <a:r>
              <a:rPr lang="en-US" sz="1700" dirty="0">
                <a:solidFill>
                  <a:srgbClr val="FFFFFF"/>
                </a:solidFill>
                <a:latin typeface="Calibri" panose="020F0502020204030204" pitchFamily="34" charset="0"/>
              </a:rPr>
              <a:t> </a:t>
            </a:r>
            <a:r>
              <a:rPr lang="el-GR" sz="1700" dirty="0">
                <a:solidFill>
                  <a:srgbClr val="FFFFFF"/>
                </a:solidFill>
                <a:latin typeface="Calibri" panose="020F0502020204030204" pitchFamily="34" charset="0"/>
              </a:rPr>
              <a:t>σπόρια του μύκητα</a:t>
            </a:r>
            <a:endParaRPr lang="el-GR" sz="1700" dirty="0">
              <a:solidFill>
                <a:srgbClr val="FFFFFF"/>
              </a:solidFill>
            </a:endParaRPr>
          </a:p>
          <a:p>
            <a:pPr eaLnBrk="1" hangingPunct="1">
              <a:spcBef>
                <a:spcPts val="0"/>
              </a:spcBef>
              <a:spcAft>
                <a:spcPts val="3600"/>
              </a:spcAft>
            </a:pPr>
            <a:r>
              <a:rPr lang="el-GR" sz="1700" dirty="0">
                <a:solidFill>
                  <a:srgbClr val="FFFFFF"/>
                </a:solidFill>
              </a:rPr>
              <a:t> Όταν επικρατήσουν ευνοϊκές συνθήκες, το </a:t>
            </a:r>
            <a:r>
              <a:rPr lang="el-GR" sz="1700" dirty="0" err="1">
                <a:solidFill>
                  <a:srgbClr val="FFFFFF"/>
                </a:solidFill>
              </a:rPr>
              <a:t>μυκήλιο</a:t>
            </a:r>
            <a:r>
              <a:rPr lang="el-GR" sz="1700" dirty="0">
                <a:solidFill>
                  <a:srgbClr val="FFFFFF"/>
                </a:solidFill>
              </a:rPr>
              <a:t> του παθογόνου αναπτύσσεται ταχύτατα και σχηματίζει άφθονα σπόρια (</a:t>
            </a:r>
            <a:r>
              <a:rPr lang="el-GR" sz="1700" dirty="0" err="1">
                <a:solidFill>
                  <a:srgbClr val="FFFFFF"/>
                </a:solidFill>
              </a:rPr>
              <a:t>κονίδια</a:t>
            </a:r>
            <a:r>
              <a:rPr lang="el-GR" sz="1700" dirty="0">
                <a:solidFill>
                  <a:srgbClr val="FFFFFF"/>
                </a:solidFill>
              </a:rPr>
              <a:t>). </a:t>
            </a:r>
          </a:p>
        </p:txBody>
      </p:sp>
      <p:sp>
        <p:nvSpPr>
          <p:cNvPr id="4" name="Θέση αριθμού διαφάνειας 3">
            <a:extLst>
              <a:ext uri="{FF2B5EF4-FFF2-40B4-BE49-F238E27FC236}">
                <a16:creationId xmlns:a16="http://schemas.microsoft.com/office/drawing/2014/main" id="{3D85DA10-3059-FDBE-1CA4-DDB05CE47919}"/>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smtClean="0"/>
              <a:pPr>
                <a:spcAft>
                  <a:spcPts val="600"/>
                </a:spcAft>
              </a:pPr>
              <a:t>28</a:t>
            </a:fld>
            <a:endParaRPr lang="el-GR"/>
          </a:p>
        </p:txBody>
      </p:sp>
    </p:spTree>
    <p:extLst>
      <p:ext uri="{BB962C8B-B14F-4D97-AF65-F5344CB8AC3E}">
        <p14:creationId xmlns:p14="http://schemas.microsoft.com/office/powerpoint/2010/main" val="237904864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595B6A5-2A6C-4FF3-52B9-3521F339E4C3}"/>
              </a:ext>
            </a:extLst>
          </p:cNvPr>
          <p:cNvSpPr>
            <a:spLocks noGrp="1"/>
          </p:cNvSpPr>
          <p:nvPr>
            <p:ph type="title"/>
          </p:nvPr>
        </p:nvSpPr>
        <p:spPr>
          <a:xfrm>
            <a:off x="781877" y="643467"/>
            <a:ext cx="3467569" cy="5571066"/>
          </a:xfrm>
        </p:spPr>
        <p:txBody>
          <a:bodyPr anchor="ctr">
            <a:normAutofit/>
          </a:bodyPr>
          <a:lstStyle/>
          <a:p>
            <a:r>
              <a:rPr lang="el-GR" sz="4000" b="1">
                <a:solidFill>
                  <a:srgbClr val="FFFFFF"/>
                </a:solidFill>
              </a:rPr>
              <a:t>Βοτρύτης (τεφρά σήψη) αμπέλου</a:t>
            </a:r>
            <a:endParaRPr lang="el-GR" sz="4000">
              <a:solidFill>
                <a:srgbClr val="FFFFFF"/>
              </a:solidFill>
            </a:endParaRP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2EE00766-42A1-984C-5359-9DDE183702CD}"/>
              </a:ext>
            </a:extLst>
          </p:cNvPr>
          <p:cNvSpPr>
            <a:spLocks noGrp="1"/>
          </p:cNvSpPr>
          <p:nvPr>
            <p:ph idx="1"/>
          </p:nvPr>
        </p:nvSpPr>
        <p:spPr>
          <a:xfrm>
            <a:off x="5124206" y="643467"/>
            <a:ext cx="6104288" cy="5571065"/>
          </a:xfrm>
        </p:spPr>
        <p:txBody>
          <a:bodyPr anchor="ctr">
            <a:normAutofit lnSpcReduction="10000"/>
          </a:bodyPr>
          <a:lstStyle/>
          <a:p>
            <a:r>
              <a:rPr lang="el-GR" sz="2400" b="1" dirty="0">
                <a:solidFill>
                  <a:srgbClr val="FFFFFF"/>
                </a:solidFill>
              </a:rPr>
              <a:t>Συνθήκες ανάπτυξης:</a:t>
            </a:r>
          </a:p>
          <a:p>
            <a:pPr eaLnBrk="1" hangingPunct="1">
              <a:spcBef>
                <a:spcPts val="0"/>
              </a:spcBef>
              <a:spcAft>
                <a:spcPts val="3600"/>
              </a:spcAft>
            </a:pPr>
            <a:r>
              <a:rPr lang="el-GR" sz="2400" dirty="0">
                <a:solidFill>
                  <a:srgbClr val="FFFFFF"/>
                </a:solidFill>
              </a:rPr>
              <a:t>Βροχές κατά την ωρίμανση των σταφυλιών, ιδιαίτερα σε </a:t>
            </a:r>
            <a:r>
              <a:rPr lang="el-GR" sz="2400" dirty="0" err="1">
                <a:solidFill>
                  <a:srgbClr val="FFFFFF"/>
                </a:solidFill>
              </a:rPr>
              <a:t>ξηρικούς</a:t>
            </a:r>
            <a:r>
              <a:rPr lang="el-GR" sz="2400" dirty="0">
                <a:solidFill>
                  <a:srgbClr val="FFFFFF"/>
                </a:solidFill>
              </a:rPr>
              <a:t> αμπελώνες, δημιουργούν ιδανικές συνθήκες για προσβολές από τον μύκητα. </a:t>
            </a:r>
          </a:p>
          <a:p>
            <a:pPr eaLnBrk="1" hangingPunct="1">
              <a:spcBef>
                <a:spcPts val="0"/>
              </a:spcBef>
              <a:spcAft>
                <a:spcPts val="3600"/>
              </a:spcAft>
            </a:pPr>
            <a:r>
              <a:rPr lang="el-GR" sz="2400" dirty="0">
                <a:solidFill>
                  <a:srgbClr val="FFFFFF"/>
                </a:solidFill>
              </a:rPr>
              <a:t>Μολύνσεις από </a:t>
            </a:r>
            <a:r>
              <a:rPr lang="el-GR" sz="2400" dirty="0" err="1">
                <a:solidFill>
                  <a:srgbClr val="FFFFFF"/>
                </a:solidFill>
              </a:rPr>
              <a:t>βοτρύτη</a:t>
            </a:r>
            <a:r>
              <a:rPr lang="el-GR" sz="2400" dirty="0">
                <a:solidFill>
                  <a:srgbClr val="FFFFFF"/>
                </a:solidFill>
              </a:rPr>
              <a:t> μπορεί να ακολουθήσουν (δευτερογενώς) μετά από εντομολογικές προσβολές ή σχίσιμο ραγών από το </a:t>
            </a:r>
            <a:r>
              <a:rPr lang="el-GR" sz="2400" dirty="0" err="1">
                <a:solidFill>
                  <a:srgbClr val="FFFFFF"/>
                </a:solidFill>
              </a:rPr>
              <a:t>ωΐδιο</a:t>
            </a:r>
            <a:r>
              <a:rPr lang="el-GR" sz="2400" dirty="0">
                <a:solidFill>
                  <a:srgbClr val="FFFFFF"/>
                </a:solidFill>
              </a:rPr>
              <a:t>. </a:t>
            </a:r>
            <a:endParaRPr lang="en-US" sz="2400" dirty="0">
              <a:solidFill>
                <a:srgbClr val="FFFFFF"/>
              </a:solidFill>
            </a:endParaRPr>
          </a:p>
          <a:p>
            <a:pPr eaLnBrk="1" hangingPunct="1">
              <a:spcBef>
                <a:spcPts val="0"/>
              </a:spcBef>
              <a:spcAft>
                <a:spcPts val="3600"/>
              </a:spcAft>
            </a:pPr>
            <a:r>
              <a:rPr lang="el-GR" sz="2400" dirty="0">
                <a:solidFill>
                  <a:srgbClr val="FFFFFF"/>
                </a:solidFill>
              </a:rPr>
              <a:t>Επίσης τραυματισμοί των φυτικών τμημάτων και ιδιαίτερα των ραγών εξαιτίας καιρικών συνθηκών, κακών χειρισμών ή άλλων αιτιών, διευκολύνουν την είσοδο του μύκητα. </a:t>
            </a:r>
          </a:p>
          <a:p>
            <a:endParaRPr lang="el-GR" sz="1800" dirty="0">
              <a:solidFill>
                <a:srgbClr val="FFFFFF"/>
              </a:solidFill>
            </a:endParaRPr>
          </a:p>
        </p:txBody>
      </p:sp>
      <p:sp>
        <p:nvSpPr>
          <p:cNvPr id="4" name="Θέση αριθμού διαφάνειας 3">
            <a:extLst>
              <a:ext uri="{FF2B5EF4-FFF2-40B4-BE49-F238E27FC236}">
                <a16:creationId xmlns:a16="http://schemas.microsoft.com/office/drawing/2014/main" id="{9111AC24-CDA4-AF09-9B87-A55DA9C99E88}"/>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smtClean="0"/>
              <a:pPr>
                <a:spcAft>
                  <a:spcPts val="600"/>
                </a:spcAft>
              </a:pPr>
              <a:t>29</a:t>
            </a:fld>
            <a:endParaRPr lang="el-GR"/>
          </a:p>
        </p:txBody>
      </p:sp>
    </p:spTree>
    <p:extLst>
      <p:ext uri="{BB962C8B-B14F-4D97-AF65-F5344CB8AC3E}">
        <p14:creationId xmlns:p14="http://schemas.microsoft.com/office/powerpoint/2010/main" val="97178967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6EDF2CFF-60E8-EDA4-B166-3652B392F636}"/>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rPr>
              <a:t>Ασθένειες &amp; εχθροί της αμπέλου -  Αντιμετώπιση</a:t>
            </a:r>
            <a:endParaRPr lang="el-GR"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72FBFCB0-5F8D-8391-3273-EE2DA432B9E5}"/>
              </a:ext>
            </a:extLst>
          </p:cNvPr>
          <p:cNvSpPr>
            <a:spLocks noGrp="1"/>
          </p:cNvSpPr>
          <p:nvPr>
            <p:ph idx="1"/>
          </p:nvPr>
        </p:nvSpPr>
        <p:spPr>
          <a:xfrm>
            <a:off x="4742016" y="605896"/>
            <a:ext cx="6413663" cy="5646208"/>
          </a:xfrm>
        </p:spPr>
        <p:txBody>
          <a:bodyPr anchor="ctr">
            <a:normAutofit/>
          </a:bodyPr>
          <a:lstStyle/>
          <a:p>
            <a:pPr>
              <a:spcAft>
                <a:spcPts val="600"/>
              </a:spcAft>
            </a:pPr>
            <a:r>
              <a:rPr lang="el-GR" sz="2800" b="1" dirty="0">
                <a:effectLst>
                  <a:outerShdw blurRad="38100" dist="38100" dir="2700000" algn="tl">
                    <a:srgbClr val="000000">
                      <a:alpha val="43137"/>
                    </a:srgbClr>
                  </a:outerShdw>
                </a:effectLst>
                <a:latin typeface="Calibri" panose="020F0502020204030204" pitchFamily="34" charset="0"/>
              </a:rPr>
              <a:t>Ασθένειες που προκαλούνται από ιώσεις:</a:t>
            </a:r>
          </a:p>
          <a:p>
            <a:pPr>
              <a:spcAft>
                <a:spcPts val="600"/>
              </a:spcAft>
              <a:buClr>
                <a:srgbClr val="92D050"/>
              </a:buClr>
              <a:buFont typeface="Wingdings" pitchFamily="2" charset="2"/>
              <a:buChar char="§"/>
            </a:pPr>
            <a:r>
              <a:rPr lang="en-GB" sz="2800" dirty="0">
                <a:effectLst>
                  <a:outerShdw blurRad="38100" dist="38100" dir="2700000" algn="tl">
                    <a:srgbClr val="000000">
                      <a:alpha val="43137"/>
                    </a:srgbClr>
                  </a:outerShdw>
                </a:effectLst>
                <a:latin typeface="Calibri" panose="020F0502020204030204" pitchFamily="34" charset="0"/>
              </a:rPr>
              <a:t> </a:t>
            </a:r>
            <a:r>
              <a:rPr lang="el-GR" sz="2800" dirty="0">
                <a:effectLst>
                  <a:outerShdw blurRad="38100" dist="38100" dir="2700000" algn="tl">
                    <a:srgbClr val="000000">
                      <a:alpha val="43137"/>
                    </a:srgbClr>
                  </a:outerShdw>
                </a:effectLst>
                <a:latin typeface="Calibri" panose="020F0502020204030204" pitchFamily="34" charset="0"/>
              </a:rPr>
              <a:t>Μολυσματικός εκφυλισμός</a:t>
            </a:r>
          </a:p>
          <a:p>
            <a:pPr>
              <a:spcAft>
                <a:spcPts val="600"/>
              </a:spcAft>
              <a:buClr>
                <a:srgbClr val="92D050"/>
              </a:buClr>
              <a:buFont typeface="Wingdings" pitchFamily="2" charset="2"/>
              <a:buChar char="§"/>
            </a:pPr>
            <a:r>
              <a:rPr lang="en-GB" sz="2800" dirty="0">
                <a:effectLst>
                  <a:outerShdw blurRad="38100" dist="38100" dir="2700000" algn="tl">
                    <a:srgbClr val="000000">
                      <a:alpha val="43137"/>
                    </a:srgbClr>
                  </a:outerShdw>
                </a:effectLst>
                <a:latin typeface="Calibri" panose="020F0502020204030204" pitchFamily="34" charset="0"/>
              </a:rPr>
              <a:t> </a:t>
            </a:r>
            <a:r>
              <a:rPr lang="el-GR" sz="2800" dirty="0" err="1">
                <a:effectLst>
                  <a:outerShdw blurRad="38100" dist="38100" dir="2700000" algn="tl">
                    <a:srgbClr val="000000">
                      <a:alpha val="43137"/>
                    </a:srgbClr>
                  </a:outerShdw>
                </a:effectLst>
                <a:latin typeface="Calibri" panose="020F0502020204030204" pitchFamily="34" charset="0"/>
              </a:rPr>
              <a:t>Καρούλιασμα</a:t>
            </a:r>
            <a:r>
              <a:rPr lang="el-GR" sz="2800" dirty="0">
                <a:effectLst>
                  <a:outerShdw blurRad="38100" dist="38100" dir="2700000" algn="tl">
                    <a:srgbClr val="000000">
                      <a:alpha val="43137"/>
                    </a:srgbClr>
                  </a:outerShdw>
                </a:effectLst>
                <a:latin typeface="Calibri" panose="020F0502020204030204" pitchFamily="34" charset="0"/>
              </a:rPr>
              <a:t> των φύλλων</a:t>
            </a:r>
          </a:p>
          <a:p>
            <a:pPr>
              <a:spcAft>
                <a:spcPts val="600"/>
              </a:spcAft>
              <a:buClr>
                <a:srgbClr val="92D050"/>
              </a:buClr>
              <a:buFont typeface="Wingdings" pitchFamily="2" charset="2"/>
              <a:buChar char="§"/>
            </a:pPr>
            <a:r>
              <a:rPr lang="en-GB" sz="2800" dirty="0">
                <a:effectLst>
                  <a:outerShdw blurRad="38100" dist="38100" dir="2700000" algn="tl">
                    <a:srgbClr val="000000">
                      <a:alpha val="43137"/>
                    </a:srgbClr>
                  </a:outerShdw>
                </a:effectLst>
                <a:latin typeface="Calibri" panose="020F0502020204030204" pitchFamily="34" charset="0"/>
              </a:rPr>
              <a:t> </a:t>
            </a:r>
            <a:r>
              <a:rPr lang="el-GR" sz="2800" dirty="0">
                <a:effectLst>
                  <a:outerShdw blurRad="38100" dist="38100" dir="2700000" algn="tl">
                    <a:srgbClr val="000000">
                      <a:alpha val="43137"/>
                    </a:srgbClr>
                  </a:outerShdw>
                </a:effectLst>
                <a:latin typeface="Calibri" panose="020F0502020204030204" pitchFamily="34" charset="0"/>
              </a:rPr>
              <a:t>Κηλίδωση</a:t>
            </a:r>
          </a:p>
          <a:p>
            <a:pPr marL="177800" indent="-177800">
              <a:spcAft>
                <a:spcPts val="600"/>
              </a:spcAft>
              <a:buClr>
                <a:srgbClr val="92D050"/>
              </a:buClr>
              <a:buFont typeface="Wingdings" pitchFamily="2" charset="2"/>
              <a:buChar char="§"/>
              <a:tabLst>
                <a:tab pos="177800" algn="l"/>
              </a:tabLst>
            </a:pPr>
            <a:r>
              <a:rPr lang="el-GR" sz="2800" dirty="0">
                <a:effectLst>
                  <a:outerShdw blurRad="38100" dist="38100" dir="2700000" algn="tl">
                    <a:srgbClr val="000000">
                      <a:alpha val="43137"/>
                    </a:srgbClr>
                  </a:outerShdw>
                </a:effectLst>
                <a:latin typeface="Calibri" panose="020F0502020204030204" pitchFamily="34" charset="0"/>
              </a:rPr>
              <a:t> Ίκτερος – Χρυσίζουσα Χλώρωση – Μαύρο ξύλο</a:t>
            </a:r>
          </a:p>
          <a:p>
            <a:pPr>
              <a:spcAft>
                <a:spcPts val="600"/>
              </a:spcAft>
              <a:buClr>
                <a:srgbClr val="92D050"/>
              </a:buClr>
              <a:buFont typeface="Wingdings" pitchFamily="2" charset="2"/>
              <a:buChar char="§"/>
            </a:pPr>
            <a:r>
              <a:rPr lang="en-GB" sz="2800" dirty="0">
                <a:effectLst>
                  <a:outerShdw blurRad="38100" dist="38100" dir="2700000" algn="tl">
                    <a:srgbClr val="000000">
                      <a:alpha val="43137"/>
                    </a:srgbClr>
                  </a:outerShdw>
                </a:effectLst>
                <a:latin typeface="Calibri" panose="020F0502020204030204" pitchFamily="34" charset="0"/>
              </a:rPr>
              <a:t> </a:t>
            </a:r>
            <a:r>
              <a:rPr lang="el-GR" sz="2800" dirty="0">
                <a:effectLst>
                  <a:outerShdw blurRad="38100" dist="38100" dir="2700000" algn="tl">
                    <a:srgbClr val="000000">
                      <a:alpha val="43137"/>
                    </a:srgbClr>
                  </a:outerShdw>
                </a:effectLst>
                <a:latin typeface="Calibri" panose="020F0502020204030204" pitchFamily="34" charset="0"/>
              </a:rPr>
              <a:t>Νέκρωση των νεύρων</a:t>
            </a:r>
          </a:p>
          <a:p>
            <a:endParaRPr lang="el-GR" dirty="0"/>
          </a:p>
        </p:txBody>
      </p:sp>
      <p:sp>
        <p:nvSpPr>
          <p:cNvPr id="4" name="Θέση αριθμού διαφάνειας 3">
            <a:extLst>
              <a:ext uri="{FF2B5EF4-FFF2-40B4-BE49-F238E27FC236}">
                <a16:creationId xmlns:a16="http://schemas.microsoft.com/office/drawing/2014/main" id="{959FEBD1-39EE-6025-B3E0-564B21006784}"/>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3</a:t>
            </a:fld>
            <a:endParaRPr lang="el-GR">
              <a:solidFill>
                <a:schemeClr val="tx2"/>
              </a:solidFill>
            </a:endParaRPr>
          </a:p>
        </p:txBody>
      </p:sp>
    </p:spTree>
    <p:extLst>
      <p:ext uri="{BB962C8B-B14F-4D97-AF65-F5344CB8AC3E}">
        <p14:creationId xmlns:p14="http://schemas.microsoft.com/office/powerpoint/2010/main" val="114088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6368B8E-47FE-96FC-7D1A-0309176F6114}"/>
              </a:ext>
            </a:extLst>
          </p:cNvPr>
          <p:cNvSpPr>
            <a:spLocks noGrp="1"/>
          </p:cNvSpPr>
          <p:nvPr>
            <p:ph type="title"/>
          </p:nvPr>
        </p:nvSpPr>
        <p:spPr>
          <a:xfrm>
            <a:off x="781877" y="643467"/>
            <a:ext cx="3467569" cy="5571066"/>
          </a:xfrm>
        </p:spPr>
        <p:txBody>
          <a:bodyPr anchor="ctr">
            <a:normAutofit/>
          </a:bodyPr>
          <a:lstStyle/>
          <a:p>
            <a:r>
              <a:rPr lang="el-GR" sz="4000" b="1" dirty="0" err="1">
                <a:solidFill>
                  <a:srgbClr val="FFFFFF"/>
                </a:solidFill>
              </a:rPr>
              <a:t>Βοτρύτης</a:t>
            </a:r>
            <a:r>
              <a:rPr lang="el-GR" sz="4000" b="1" dirty="0">
                <a:solidFill>
                  <a:srgbClr val="FFFFFF"/>
                </a:solidFill>
              </a:rPr>
              <a:t> (τεφρά σήψη) αμπέλου</a:t>
            </a:r>
            <a:endParaRPr lang="el-GR" sz="4000" dirty="0">
              <a:solidFill>
                <a:srgbClr val="FFFFFF"/>
              </a:solidFill>
            </a:endParaRP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96B9F3F0-852F-3A0D-FF92-7CA8CEFB22C7}"/>
              </a:ext>
            </a:extLst>
          </p:cNvPr>
          <p:cNvSpPr>
            <a:spLocks noGrp="1"/>
          </p:cNvSpPr>
          <p:nvPr>
            <p:ph idx="1"/>
          </p:nvPr>
        </p:nvSpPr>
        <p:spPr>
          <a:xfrm>
            <a:off x="5124206" y="643467"/>
            <a:ext cx="6104288" cy="5571065"/>
          </a:xfrm>
        </p:spPr>
        <p:txBody>
          <a:bodyPr anchor="ctr">
            <a:normAutofit lnSpcReduction="10000"/>
          </a:bodyPr>
          <a:lstStyle/>
          <a:p>
            <a:r>
              <a:rPr lang="el-GR" sz="2400" b="1" dirty="0">
                <a:solidFill>
                  <a:srgbClr val="FFFFFF"/>
                </a:solidFill>
              </a:rPr>
              <a:t>Αντιμετώπιση του </a:t>
            </a:r>
            <a:r>
              <a:rPr lang="el-GR" sz="2400" b="1" dirty="0" err="1">
                <a:solidFill>
                  <a:srgbClr val="FFFFFF"/>
                </a:solidFill>
              </a:rPr>
              <a:t>βοτρύτη</a:t>
            </a:r>
            <a:r>
              <a:rPr lang="el-GR" sz="2400" b="1" dirty="0">
                <a:solidFill>
                  <a:srgbClr val="FFFFFF"/>
                </a:solidFill>
              </a:rPr>
              <a:t>:</a:t>
            </a:r>
          </a:p>
          <a:p>
            <a:pPr eaLnBrk="1" hangingPunct="1">
              <a:spcBef>
                <a:spcPts val="0"/>
              </a:spcBef>
              <a:spcAft>
                <a:spcPts val="3600"/>
              </a:spcAft>
            </a:pPr>
            <a:r>
              <a:rPr lang="el-GR" sz="2400" dirty="0">
                <a:solidFill>
                  <a:srgbClr val="FFFFFF"/>
                </a:solidFill>
              </a:rPr>
              <a:t>Για την αντιμετώπισή του συστήνεται να εφαρμόζεται πρόγραμμα προληπτικών επεμβάσεων ανάλογα με τις κλιματολογικές συνθήκες. </a:t>
            </a:r>
            <a:endParaRPr lang="en-US" sz="2400" dirty="0">
              <a:solidFill>
                <a:srgbClr val="FFFFFF"/>
              </a:solidFill>
            </a:endParaRPr>
          </a:p>
          <a:p>
            <a:pPr eaLnBrk="1" hangingPunct="1">
              <a:spcBef>
                <a:spcPts val="0"/>
              </a:spcBef>
              <a:spcAft>
                <a:spcPts val="3600"/>
              </a:spcAft>
            </a:pPr>
            <a:r>
              <a:rPr lang="el-GR" sz="2400" dirty="0">
                <a:solidFill>
                  <a:srgbClr val="FFFFFF"/>
                </a:solidFill>
              </a:rPr>
              <a:t>Σε περιοχές όπου υπάρχει πρόβλημα «</a:t>
            </a:r>
            <a:r>
              <a:rPr lang="el-GR" sz="2400" dirty="0" err="1">
                <a:solidFill>
                  <a:srgbClr val="FFFFFF"/>
                </a:solidFill>
              </a:rPr>
              <a:t>πρώϊμου</a:t>
            </a:r>
            <a:r>
              <a:rPr lang="el-GR" sz="2400" dirty="0">
                <a:solidFill>
                  <a:srgbClr val="FFFFFF"/>
                </a:solidFill>
              </a:rPr>
              <a:t>» </a:t>
            </a:r>
            <a:r>
              <a:rPr lang="el-GR" sz="2400" dirty="0" err="1">
                <a:solidFill>
                  <a:srgbClr val="FFFFFF"/>
                </a:solidFill>
              </a:rPr>
              <a:t>βοτρύτη</a:t>
            </a:r>
            <a:r>
              <a:rPr lang="el-GR" sz="2400" dirty="0">
                <a:solidFill>
                  <a:srgbClr val="FFFFFF"/>
                </a:solidFill>
              </a:rPr>
              <a:t>, συστήνεται οι ψεκασμοί να αρχίζουν από την άνθηση. </a:t>
            </a:r>
          </a:p>
          <a:p>
            <a:pPr eaLnBrk="1" hangingPunct="1">
              <a:spcBef>
                <a:spcPts val="0"/>
              </a:spcBef>
              <a:spcAft>
                <a:spcPts val="3600"/>
              </a:spcAft>
            </a:pPr>
            <a:r>
              <a:rPr lang="el-GR" sz="2400" dirty="0">
                <a:solidFill>
                  <a:srgbClr val="FFFFFF"/>
                </a:solidFill>
              </a:rPr>
              <a:t>'</a:t>
            </a:r>
            <a:r>
              <a:rPr lang="el-GR" sz="2400" dirty="0" err="1">
                <a:solidFill>
                  <a:srgbClr val="FFFFFF"/>
                </a:solidFill>
              </a:rPr>
              <a:t>Eνα</a:t>
            </a:r>
            <a:r>
              <a:rPr lang="el-GR" sz="2400" dirty="0">
                <a:solidFill>
                  <a:srgbClr val="FFFFFF"/>
                </a:solidFill>
              </a:rPr>
              <a:t> συνηθισμένο πρόγραμμα επεμβάσεων </a:t>
            </a:r>
            <a:r>
              <a:rPr lang="el-GR" sz="2400" dirty="0" err="1">
                <a:solidFill>
                  <a:srgbClr val="FFFFFF"/>
                </a:solidFill>
              </a:rPr>
              <a:t>παριλαμβάνει</a:t>
            </a:r>
            <a:r>
              <a:rPr lang="el-GR" sz="2400" dirty="0">
                <a:solidFill>
                  <a:srgbClr val="FFFFFF"/>
                </a:solidFill>
              </a:rPr>
              <a:t> ψεκασμούς μετά το «δέσιμο», πριν «κλείσει το τσαμπί», στο «γυάλισμα» και για αποφυγή όψιμων προσβολών στις επιτραπέζιες ποικιλίες μέχρι πριν τη συγκομιδή (τηρουμένου του χρόνου ασφαλείας των σκευασμάτων).</a:t>
            </a:r>
          </a:p>
        </p:txBody>
      </p:sp>
      <p:sp>
        <p:nvSpPr>
          <p:cNvPr id="4" name="Θέση αριθμού διαφάνειας 3">
            <a:extLst>
              <a:ext uri="{FF2B5EF4-FFF2-40B4-BE49-F238E27FC236}">
                <a16:creationId xmlns:a16="http://schemas.microsoft.com/office/drawing/2014/main" id="{1CC079EE-87F2-CD0E-3C12-AB16F8B0DD07}"/>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smtClean="0"/>
              <a:pPr>
                <a:spcAft>
                  <a:spcPts val="600"/>
                </a:spcAft>
              </a:pPr>
              <a:t>30</a:t>
            </a:fld>
            <a:endParaRPr lang="el-GR"/>
          </a:p>
        </p:txBody>
      </p:sp>
    </p:spTree>
    <p:extLst>
      <p:ext uri="{BB962C8B-B14F-4D97-AF65-F5344CB8AC3E}">
        <p14:creationId xmlns:p14="http://schemas.microsoft.com/office/powerpoint/2010/main" val="301244015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A255540-3D89-AF42-C65B-B3FADEBCAADB}"/>
              </a:ext>
            </a:extLst>
          </p:cNvPr>
          <p:cNvSpPr>
            <a:spLocks noGrp="1"/>
          </p:cNvSpPr>
          <p:nvPr>
            <p:ph type="title"/>
          </p:nvPr>
        </p:nvSpPr>
        <p:spPr>
          <a:xfrm>
            <a:off x="781877" y="643467"/>
            <a:ext cx="3467569" cy="5571066"/>
          </a:xfrm>
        </p:spPr>
        <p:txBody>
          <a:bodyPr anchor="ctr">
            <a:normAutofit/>
          </a:bodyPr>
          <a:lstStyle/>
          <a:p>
            <a:r>
              <a:rPr lang="el-GR" sz="4000" b="1" dirty="0" err="1">
                <a:solidFill>
                  <a:srgbClr val="FFFFFF"/>
                </a:solidFill>
              </a:rPr>
              <a:t>Βοτρύτης</a:t>
            </a:r>
            <a:r>
              <a:rPr lang="el-GR" sz="4000" b="1" dirty="0">
                <a:solidFill>
                  <a:srgbClr val="FFFFFF"/>
                </a:solidFill>
              </a:rPr>
              <a:t> (τεφρά σήψη) αμπέλου</a:t>
            </a:r>
            <a:endParaRPr lang="el-GR" sz="4000" dirty="0">
              <a:solidFill>
                <a:srgbClr val="FFFFFF"/>
              </a:solidFill>
            </a:endParaRP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F48FAD1D-7C51-36CD-A818-532644256AFD}"/>
              </a:ext>
            </a:extLst>
          </p:cNvPr>
          <p:cNvSpPr>
            <a:spLocks noGrp="1"/>
          </p:cNvSpPr>
          <p:nvPr>
            <p:ph idx="1"/>
          </p:nvPr>
        </p:nvSpPr>
        <p:spPr>
          <a:xfrm>
            <a:off x="5124206" y="643467"/>
            <a:ext cx="6104288" cy="5571065"/>
          </a:xfrm>
        </p:spPr>
        <p:txBody>
          <a:bodyPr anchor="ctr">
            <a:normAutofit/>
          </a:bodyPr>
          <a:lstStyle/>
          <a:p>
            <a:r>
              <a:rPr lang="el-GR" sz="2400" b="1" dirty="0">
                <a:solidFill>
                  <a:srgbClr val="FFFFFF"/>
                </a:solidFill>
              </a:rPr>
              <a:t>Αντιμετώπιση του </a:t>
            </a:r>
            <a:r>
              <a:rPr lang="el-GR" sz="2400" b="1" dirty="0" err="1">
                <a:solidFill>
                  <a:srgbClr val="FFFFFF"/>
                </a:solidFill>
              </a:rPr>
              <a:t>βοτρύτη</a:t>
            </a:r>
            <a:r>
              <a:rPr lang="el-GR" sz="2400" b="1" dirty="0">
                <a:solidFill>
                  <a:srgbClr val="FFFFFF"/>
                </a:solidFill>
              </a:rPr>
              <a:t>:</a:t>
            </a:r>
          </a:p>
          <a:p>
            <a:endParaRPr lang="el-GR" sz="2400" b="1" dirty="0">
              <a:solidFill>
                <a:srgbClr val="FFFFFF"/>
              </a:solidFill>
            </a:endParaRPr>
          </a:p>
          <a:p>
            <a:pPr eaLnBrk="1" hangingPunct="1">
              <a:spcBef>
                <a:spcPts val="0"/>
              </a:spcBef>
              <a:spcAft>
                <a:spcPts val="3000"/>
              </a:spcAft>
            </a:pPr>
            <a:r>
              <a:rPr lang="el-GR" sz="2400" dirty="0">
                <a:solidFill>
                  <a:srgbClr val="FFFFFF"/>
                </a:solidFill>
              </a:rPr>
              <a:t> Συμπληρωματικά θα πρέπει να λαμβάνονται μέτρα για την αποφυγή πληγών κατά την εκτέλεση των καλλιεργητικών φροντίδων και να εφαρμόζεται κατάλληλο ξεφύλλισμα για τον καλύτερο αερισμό των σταφυλιών. </a:t>
            </a:r>
          </a:p>
          <a:p>
            <a:pPr eaLnBrk="1" hangingPunct="1">
              <a:spcBef>
                <a:spcPts val="0"/>
              </a:spcBef>
              <a:spcAft>
                <a:spcPts val="3000"/>
              </a:spcAft>
            </a:pPr>
            <a:r>
              <a:rPr lang="el-GR" sz="2400" dirty="0">
                <a:solidFill>
                  <a:srgbClr val="FFFFFF"/>
                </a:solidFill>
              </a:rPr>
              <a:t>Για πρόληψη ανάπτυξης ανθεκτικότητας του </a:t>
            </a:r>
            <a:r>
              <a:rPr lang="el-GR" sz="2400" dirty="0" err="1">
                <a:solidFill>
                  <a:srgbClr val="FFFFFF"/>
                </a:solidFill>
              </a:rPr>
              <a:t>βοτρύτη</a:t>
            </a:r>
            <a:r>
              <a:rPr lang="el-GR" sz="2400" dirty="0">
                <a:solidFill>
                  <a:srgbClr val="FFFFFF"/>
                </a:solidFill>
              </a:rPr>
              <a:t> συστήνεται εναλλαγή ή ανάμιξη σκευασμάτων με διαφορετικό μηχανισμό δράσης. </a:t>
            </a:r>
          </a:p>
        </p:txBody>
      </p:sp>
      <p:sp>
        <p:nvSpPr>
          <p:cNvPr id="4" name="Θέση αριθμού διαφάνειας 3">
            <a:extLst>
              <a:ext uri="{FF2B5EF4-FFF2-40B4-BE49-F238E27FC236}">
                <a16:creationId xmlns:a16="http://schemas.microsoft.com/office/drawing/2014/main" id="{B350B8D9-7282-5209-E29D-430051540F16}"/>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smtClean="0"/>
              <a:pPr>
                <a:spcAft>
                  <a:spcPts val="600"/>
                </a:spcAft>
              </a:pPr>
              <a:t>31</a:t>
            </a:fld>
            <a:endParaRPr lang="el-GR"/>
          </a:p>
        </p:txBody>
      </p:sp>
    </p:spTree>
    <p:extLst>
      <p:ext uri="{BB962C8B-B14F-4D97-AF65-F5344CB8AC3E}">
        <p14:creationId xmlns:p14="http://schemas.microsoft.com/office/powerpoint/2010/main" val="90568817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BD401F6B-8430-4392-A9C1-E7AF1A47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8" name="Rectangle 12">
            <a:extLst>
              <a:ext uri="{FF2B5EF4-FFF2-40B4-BE49-F238E27FC236}">
                <a16:creationId xmlns:a16="http://schemas.microsoft.com/office/drawing/2014/main" id="{1EF4CA56-5E10-46FC-B8C0-89FC75EA4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29" name="Straight Connector 14">
            <a:extLst>
              <a:ext uri="{FF2B5EF4-FFF2-40B4-BE49-F238E27FC236}">
                <a16:creationId xmlns:a16="http://schemas.microsoft.com/office/drawing/2014/main" id="{6DDF8255-E454-48AF-9A12-E4291F413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16">
            <a:extLst>
              <a:ext uri="{FF2B5EF4-FFF2-40B4-BE49-F238E27FC236}">
                <a16:creationId xmlns:a16="http://schemas.microsoft.com/office/drawing/2014/main" id="{260D107A-885F-409D-9AE0-488991459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8">
            <a:extLst>
              <a:ext uri="{FF2B5EF4-FFF2-40B4-BE49-F238E27FC236}">
                <a16:creationId xmlns:a16="http://schemas.microsoft.com/office/drawing/2014/main" id="{2B322DF6-FA00-476C-9E99-1735F7C11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4A109E53-B522-1E42-9234-AB5A6C9250FF}"/>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b="1">
                <a:solidFill>
                  <a:srgbClr val="FFFFFF"/>
                </a:solidFill>
                <a:latin typeface="+mj-lt"/>
              </a:rPr>
              <a:t>Βοτρύτης (τεφρά σήψη) αμπέλου</a:t>
            </a:r>
            <a:endParaRPr lang="en-US" sz="3600">
              <a:solidFill>
                <a:srgbClr val="FFFFFF"/>
              </a:solidFill>
              <a:latin typeface="+mj-lt"/>
            </a:endParaRPr>
          </a:p>
        </p:txBody>
      </p:sp>
      <p:sp>
        <p:nvSpPr>
          <p:cNvPr id="3" name="Θέση περιεχομένου 2">
            <a:extLst>
              <a:ext uri="{FF2B5EF4-FFF2-40B4-BE49-F238E27FC236}">
                <a16:creationId xmlns:a16="http://schemas.microsoft.com/office/drawing/2014/main" id="{81D8942F-02B3-8157-949C-4AF685A96474}"/>
              </a:ext>
            </a:extLst>
          </p:cNvPr>
          <p:cNvSpPr>
            <a:spLocks noGrp="1"/>
          </p:cNvSpPr>
          <p:nvPr>
            <p:ph idx="1"/>
          </p:nvPr>
        </p:nvSpPr>
        <p:spPr>
          <a:xfrm>
            <a:off x="1065212" y="5943600"/>
            <a:ext cx="10058400" cy="543513"/>
          </a:xfrm>
        </p:spPr>
        <p:txBody>
          <a:bodyPr vert="horz" lIns="91440" tIns="45720" rIns="91440" bIns="45720" rtlCol="0">
            <a:normAutofit/>
          </a:bodyPr>
          <a:lstStyle/>
          <a:p>
            <a:pPr marL="0" indent="0">
              <a:buNone/>
            </a:pPr>
            <a:r>
              <a:rPr lang="en-US" sz="1500" b="1" cap="all" spc="200">
                <a:solidFill>
                  <a:srgbClr val="FFFFFF"/>
                </a:solidFill>
                <a:latin typeface="+mj-lt"/>
              </a:rPr>
              <a:t>Προσβολές φύλλων από βοτρύτη</a:t>
            </a:r>
            <a:endParaRPr lang="en-US" sz="1500" cap="all" spc="200">
              <a:solidFill>
                <a:srgbClr val="FFFFFF"/>
              </a:solidFill>
              <a:latin typeface="+mj-lt"/>
            </a:endParaRPr>
          </a:p>
        </p:txBody>
      </p:sp>
      <p:pic>
        <p:nvPicPr>
          <p:cNvPr id="4" name="Picture 7" descr="13371628531717835415">
            <a:hlinkClick r:id="rId2"/>
            <a:extLst>
              <a:ext uri="{FF2B5EF4-FFF2-40B4-BE49-F238E27FC236}">
                <a16:creationId xmlns:a16="http://schemas.microsoft.com/office/drawing/2014/main" id="{402A70C6-4B82-E40E-9F9A-FF77332F4EB1}"/>
              </a:ext>
            </a:extLst>
          </p:cNvPr>
          <p:cNvPicPr>
            <a:picLocks noChangeAspect="1" noChangeArrowheads="1"/>
          </p:cNvPicPr>
          <p:nvPr/>
        </p:nvPicPr>
        <p:blipFill>
          <a:blip r:embed="rId3"/>
          <a:stretch>
            <a:fillRect/>
          </a:stretch>
        </p:blipFill>
        <p:spPr bwMode="auto">
          <a:xfrm>
            <a:off x="912897" y="640080"/>
            <a:ext cx="4854212" cy="3602736"/>
          </a:xfrm>
          <a:prstGeom prst="rect">
            <a:avLst/>
          </a:prstGeom>
          <a:noFill/>
        </p:spPr>
      </p:pic>
      <p:sp>
        <p:nvSpPr>
          <p:cNvPr id="32" name="Rectangle 20">
            <a:extLst>
              <a:ext uri="{FF2B5EF4-FFF2-40B4-BE49-F238E27FC236}">
                <a16:creationId xmlns:a16="http://schemas.microsoft.com/office/drawing/2014/main" id="{938BECB0-2B38-48B9-964F-2D9A5654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5" descr="ANd9GcRPsK_-eTVBTQr8ZVZZ1o8VT1rj5odttCR3zhA0CwpVrhq9r4QX6A">
            <a:hlinkClick r:id="rId4"/>
            <a:extLst>
              <a:ext uri="{FF2B5EF4-FFF2-40B4-BE49-F238E27FC236}">
                <a16:creationId xmlns:a16="http://schemas.microsoft.com/office/drawing/2014/main" id="{FC57E49D-E1A2-F8FD-82B9-A76A3E00DB74}"/>
              </a:ext>
            </a:extLst>
          </p:cNvPr>
          <p:cNvPicPr>
            <a:picLocks noChangeAspect="1" noChangeArrowheads="1"/>
          </p:cNvPicPr>
          <p:nvPr/>
        </p:nvPicPr>
        <p:blipFill>
          <a:blip r:embed="rId5"/>
          <a:stretch>
            <a:fillRect/>
          </a:stretch>
        </p:blipFill>
        <p:spPr bwMode="auto">
          <a:xfrm>
            <a:off x="6424891" y="640080"/>
            <a:ext cx="2698574" cy="3602736"/>
          </a:xfrm>
          <a:prstGeom prst="rect">
            <a:avLst/>
          </a:prstGeom>
          <a:noFill/>
        </p:spPr>
      </p:pic>
      <p:sp>
        <p:nvSpPr>
          <p:cNvPr id="33" name="Rectangle 22">
            <a:extLst>
              <a:ext uri="{FF2B5EF4-FFF2-40B4-BE49-F238E27FC236}">
                <a16:creationId xmlns:a16="http://schemas.microsoft.com/office/drawing/2014/main" id="{ED49A382-B986-4676-8508-320A1EA20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Θέση αριθμού διαφάνειας 5">
            <a:extLst>
              <a:ext uri="{FF2B5EF4-FFF2-40B4-BE49-F238E27FC236}">
                <a16:creationId xmlns:a16="http://schemas.microsoft.com/office/drawing/2014/main" id="{E1BE5978-9682-AE52-AE28-D2CB9993423E}"/>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32</a:t>
            </a:fld>
            <a:endParaRPr lang="en-US"/>
          </a:p>
        </p:txBody>
      </p:sp>
    </p:spTree>
    <p:extLst>
      <p:ext uri="{BB962C8B-B14F-4D97-AF65-F5344CB8AC3E}">
        <p14:creationId xmlns:p14="http://schemas.microsoft.com/office/powerpoint/2010/main" val="1583286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401F6B-8430-4392-A9C1-E7AF1A47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1EF4CA56-5E10-46FC-B8C0-89FC75EA4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5" name="Straight Connector 14">
            <a:extLst>
              <a:ext uri="{FF2B5EF4-FFF2-40B4-BE49-F238E27FC236}">
                <a16:creationId xmlns:a16="http://schemas.microsoft.com/office/drawing/2014/main" id="{6DDF8255-E454-48AF-9A12-E4291F413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1D1EAA85-C9C8-4F7A-A070-2E277096A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017B660-0E00-4F52-A781-92AA4CEAD0D1}"/>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b="1">
                <a:solidFill>
                  <a:schemeClr val="tx1">
                    <a:lumMod val="85000"/>
                    <a:lumOff val="15000"/>
                  </a:schemeClr>
                </a:solidFill>
                <a:latin typeface="+mj-lt"/>
              </a:rPr>
              <a:t>Βοτρύτης (τεφρά σήψη) αμπέλου</a:t>
            </a:r>
            <a:endParaRPr lang="en-US" sz="6000">
              <a:solidFill>
                <a:schemeClr val="tx1">
                  <a:lumMod val="85000"/>
                  <a:lumOff val="15000"/>
                </a:schemeClr>
              </a:solidFill>
              <a:latin typeface="+mj-lt"/>
            </a:endParaRPr>
          </a:p>
        </p:txBody>
      </p:sp>
      <p:sp>
        <p:nvSpPr>
          <p:cNvPr id="3" name="Θέση περιεχομένου 2">
            <a:extLst>
              <a:ext uri="{FF2B5EF4-FFF2-40B4-BE49-F238E27FC236}">
                <a16:creationId xmlns:a16="http://schemas.microsoft.com/office/drawing/2014/main" id="{16E739BC-B591-19B4-45CA-B22A1592CEA4}"/>
              </a:ext>
            </a:extLst>
          </p:cNvPr>
          <p:cNvSpPr>
            <a:spLocks noGrp="1"/>
          </p:cNvSpPr>
          <p:nvPr>
            <p:ph idx="1"/>
          </p:nvPr>
        </p:nvSpPr>
        <p:spPr>
          <a:xfrm>
            <a:off x="633999" y="5727515"/>
            <a:ext cx="10925101" cy="515477"/>
          </a:xfrm>
        </p:spPr>
        <p:txBody>
          <a:bodyPr vert="horz" lIns="91440" tIns="45720" rIns="91440" bIns="45720" rtlCol="0">
            <a:normAutofit/>
          </a:bodyPr>
          <a:lstStyle/>
          <a:p>
            <a:pPr marL="0" indent="0">
              <a:buNone/>
            </a:pPr>
            <a:r>
              <a:rPr lang="en-US" b="1" cap="all" spc="200">
                <a:solidFill>
                  <a:schemeClr val="tx1">
                    <a:lumMod val="85000"/>
                    <a:lumOff val="15000"/>
                  </a:schemeClr>
                </a:solidFill>
                <a:latin typeface="+mj-lt"/>
              </a:rPr>
              <a:t>Προσβολές σταφυλιών από βοτρύτη</a:t>
            </a:r>
            <a:endParaRPr lang="en-US" cap="all" spc="200">
              <a:solidFill>
                <a:schemeClr val="tx1">
                  <a:lumMod val="85000"/>
                  <a:lumOff val="15000"/>
                </a:schemeClr>
              </a:solidFill>
              <a:latin typeface="+mj-lt"/>
            </a:endParaRPr>
          </a:p>
        </p:txBody>
      </p:sp>
      <p:pic>
        <p:nvPicPr>
          <p:cNvPr id="4" name="Picture 4" descr="ANd9GcSzrd_8aolS1IOMJFhRq9ZjmGLbjGXLDbn_SJVBvNBpDVrvqASh2Q">
            <a:hlinkClick r:id="rId2"/>
            <a:extLst>
              <a:ext uri="{FF2B5EF4-FFF2-40B4-BE49-F238E27FC236}">
                <a16:creationId xmlns:a16="http://schemas.microsoft.com/office/drawing/2014/main" id="{6F041B91-8A9D-6756-6777-6E06839A8D96}"/>
              </a:ext>
            </a:extLst>
          </p:cNvPr>
          <p:cNvPicPr>
            <a:picLocks noChangeAspect="1" noChangeArrowheads="1"/>
          </p:cNvPicPr>
          <p:nvPr/>
        </p:nvPicPr>
        <p:blipFill>
          <a:blip r:embed="rId3"/>
          <a:stretch>
            <a:fillRect/>
          </a:stretch>
        </p:blipFill>
        <p:spPr>
          <a:xfrm>
            <a:off x="635457" y="770892"/>
            <a:ext cx="5131653" cy="3341112"/>
          </a:xfrm>
          <a:prstGeom prst="rect">
            <a:avLst/>
          </a:prstGeom>
        </p:spPr>
      </p:pic>
      <p:sp>
        <p:nvSpPr>
          <p:cNvPr id="19" name="Rectangle 18">
            <a:extLst>
              <a:ext uri="{FF2B5EF4-FFF2-40B4-BE49-F238E27FC236}">
                <a16:creationId xmlns:a16="http://schemas.microsoft.com/office/drawing/2014/main" id="{D893D02E-69A7-40EF-BDED-47B502106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ANd9GcT_pmeGSOrYHREUp82dGCLF6bR2NcidnG7HY3t3Cb637EcGb6vwUQ">
            <a:hlinkClick r:id="rId4"/>
            <a:extLst>
              <a:ext uri="{FF2B5EF4-FFF2-40B4-BE49-F238E27FC236}">
                <a16:creationId xmlns:a16="http://schemas.microsoft.com/office/drawing/2014/main" id="{B8141F69-64BD-9336-0411-4EAF78D12366}"/>
              </a:ext>
            </a:extLst>
          </p:cNvPr>
          <p:cNvPicPr>
            <a:picLocks noChangeAspect="1" noChangeArrowheads="1"/>
          </p:cNvPicPr>
          <p:nvPr/>
        </p:nvPicPr>
        <p:blipFill>
          <a:blip r:embed="rId5"/>
          <a:stretch>
            <a:fillRect/>
          </a:stretch>
        </p:blipFill>
        <p:spPr bwMode="auto">
          <a:xfrm>
            <a:off x="6424891" y="640080"/>
            <a:ext cx="4934997" cy="3602736"/>
          </a:xfrm>
          <a:prstGeom prst="rect">
            <a:avLst/>
          </a:prstGeom>
          <a:noFill/>
        </p:spPr>
      </p:pic>
      <p:cxnSp>
        <p:nvCxnSpPr>
          <p:cNvPr id="21" name="Straight Connector 20">
            <a:extLst>
              <a:ext uri="{FF2B5EF4-FFF2-40B4-BE49-F238E27FC236}">
                <a16:creationId xmlns:a16="http://schemas.microsoft.com/office/drawing/2014/main" id="{4533E1D9-B151-4746-926D-23491CB6E5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18A11AE-068C-4AC3-A768-21262FAE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5" name="Rectangle 24">
            <a:extLst>
              <a:ext uri="{FF2B5EF4-FFF2-40B4-BE49-F238E27FC236}">
                <a16:creationId xmlns:a16="http://schemas.microsoft.com/office/drawing/2014/main" id="{F91633FC-7B70-4FFC-8242-49BA7AC14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Θέση αριθμού διαφάνειας 5">
            <a:extLst>
              <a:ext uri="{FF2B5EF4-FFF2-40B4-BE49-F238E27FC236}">
                <a16:creationId xmlns:a16="http://schemas.microsoft.com/office/drawing/2014/main" id="{B099E3B8-22EF-B66C-61EF-8D7B3FEB971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33</a:t>
            </a:fld>
            <a:endParaRPr lang="en-US"/>
          </a:p>
        </p:txBody>
      </p:sp>
    </p:spTree>
    <p:extLst>
      <p:ext uri="{BB962C8B-B14F-4D97-AF65-F5344CB8AC3E}">
        <p14:creationId xmlns:p14="http://schemas.microsoft.com/office/powerpoint/2010/main" val="218002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BD401F6B-8430-4392-A9C1-E7AF1A47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6" name="Rectangle 12">
            <a:extLst>
              <a:ext uri="{FF2B5EF4-FFF2-40B4-BE49-F238E27FC236}">
                <a16:creationId xmlns:a16="http://schemas.microsoft.com/office/drawing/2014/main" id="{1EF4CA56-5E10-46FC-B8C0-89FC75EA4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27" name="Straight Connector 14">
            <a:extLst>
              <a:ext uri="{FF2B5EF4-FFF2-40B4-BE49-F238E27FC236}">
                <a16:creationId xmlns:a16="http://schemas.microsoft.com/office/drawing/2014/main" id="{6DDF8255-E454-48AF-9A12-E4291F413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16">
            <a:extLst>
              <a:ext uri="{FF2B5EF4-FFF2-40B4-BE49-F238E27FC236}">
                <a16:creationId xmlns:a16="http://schemas.microsoft.com/office/drawing/2014/main" id="{1D1EAA85-C9C8-4F7A-A070-2E277096A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E5C6D77-E4B0-4E98-E93F-F8B0BB098DB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b="1">
                <a:solidFill>
                  <a:schemeClr val="tx1">
                    <a:lumMod val="85000"/>
                    <a:lumOff val="15000"/>
                  </a:schemeClr>
                </a:solidFill>
                <a:latin typeface="+mj-lt"/>
              </a:rPr>
              <a:t>Βοτρύτης (τεφρά σήψη) αμπέλου</a:t>
            </a:r>
            <a:endParaRPr lang="en-US" sz="6000">
              <a:solidFill>
                <a:schemeClr val="tx1">
                  <a:lumMod val="85000"/>
                  <a:lumOff val="15000"/>
                </a:schemeClr>
              </a:solidFill>
              <a:latin typeface="+mj-lt"/>
            </a:endParaRPr>
          </a:p>
        </p:txBody>
      </p:sp>
      <p:sp>
        <p:nvSpPr>
          <p:cNvPr id="3" name="Θέση περιεχομένου 2">
            <a:extLst>
              <a:ext uri="{FF2B5EF4-FFF2-40B4-BE49-F238E27FC236}">
                <a16:creationId xmlns:a16="http://schemas.microsoft.com/office/drawing/2014/main" id="{0AA260DF-50C5-954B-3691-25C5331957EF}"/>
              </a:ext>
            </a:extLst>
          </p:cNvPr>
          <p:cNvSpPr>
            <a:spLocks noGrp="1"/>
          </p:cNvSpPr>
          <p:nvPr>
            <p:ph idx="1"/>
          </p:nvPr>
        </p:nvSpPr>
        <p:spPr>
          <a:xfrm>
            <a:off x="633999" y="5727515"/>
            <a:ext cx="10925101" cy="515477"/>
          </a:xfrm>
        </p:spPr>
        <p:txBody>
          <a:bodyPr vert="horz" lIns="91440" tIns="45720" rIns="91440" bIns="45720" rtlCol="0">
            <a:normAutofit/>
          </a:bodyPr>
          <a:lstStyle/>
          <a:p>
            <a:pPr marL="0" indent="0">
              <a:buNone/>
            </a:pPr>
            <a:r>
              <a:rPr lang="en-US" b="1" cap="all" spc="200">
                <a:solidFill>
                  <a:schemeClr val="tx1">
                    <a:lumMod val="85000"/>
                    <a:lumOff val="15000"/>
                  </a:schemeClr>
                </a:solidFill>
                <a:latin typeface="+mj-lt"/>
              </a:rPr>
              <a:t>Προσβολές σταφυλιών από βοτρύτη</a:t>
            </a:r>
            <a:endParaRPr lang="en-US" cap="all" spc="200">
              <a:solidFill>
                <a:schemeClr val="tx1">
                  <a:lumMod val="85000"/>
                  <a:lumOff val="15000"/>
                </a:schemeClr>
              </a:solidFill>
              <a:latin typeface="+mj-lt"/>
            </a:endParaRPr>
          </a:p>
        </p:txBody>
      </p:sp>
      <p:pic>
        <p:nvPicPr>
          <p:cNvPr id="5" name="Picture 9" descr="b_2218_botritis">
            <a:hlinkClick r:id="rId2"/>
            <a:extLst>
              <a:ext uri="{FF2B5EF4-FFF2-40B4-BE49-F238E27FC236}">
                <a16:creationId xmlns:a16="http://schemas.microsoft.com/office/drawing/2014/main" id="{78B62002-30AC-DFAE-6E58-1BA8D58D9452}"/>
              </a:ext>
            </a:extLst>
          </p:cNvPr>
          <p:cNvPicPr>
            <a:picLocks noChangeAspect="1" noChangeArrowheads="1"/>
          </p:cNvPicPr>
          <p:nvPr/>
        </p:nvPicPr>
        <p:blipFill>
          <a:blip r:embed="rId3"/>
          <a:stretch>
            <a:fillRect/>
          </a:stretch>
        </p:blipFill>
        <p:spPr bwMode="auto">
          <a:xfrm>
            <a:off x="635457" y="741588"/>
            <a:ext cx="5131653" cy="3399720"/>
          </a:xfrm>
          <a:prstGeom prst="rect">
            <a:avLst/>
          </a:prstGeom>
          <a:noFill/>
        </p:spPr>
      </p:pic>
      <p:sp>
        <p:nvSpPr>
          <p:cNvPr id="29" name="Rectangle 18">
            <a:extLst>
              <a:ext uri="{FF2B5EF4-FFF2-40B4-BE49-F238E27FC236}">
                <a16:creationId xmlns:a16="http://schemas.microsoft.com/office/drawing/2014/main" id="{D893D02E-69A7-40EF-BDED-47B502106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botritis">
            <a:hlinkClick r:id="rId4"/>
            <a:extLst>
              <a:ext uri="{FF2B5EF4-FFF2-40B4-BE49-F238E27FC236}">
                <a16:creationId xmlns:a16="http://schemas.microsoft.com/office/drawing/2014/main" id="{FA7DB7EE-3631-6FB2-8969-E6C4FD695370}"/>
              </a:ext>
            </a:extLst>
          </p:cNvPr>
          <p:cNvPicPr>
            <a:picLocks noChangeAspect="1" noChangeArrowheads="1"/>
          </p:cNvPicPr>
          <p:nvPr/>
        </p:nvPicPr>
        <p:blipFill>
          <a:blip r:embed="rId5"/>
          <a:stretch>
            <a:fillRect/>
          </a:stretch>
        </p:blipFill>
        <p:spPr bwMode="auto">
          <a:xfrm>
            <a:off x="6424891" y="640080"/>
            <a:ext cx="4808549" cy="3602736"/>
          </a:xfrm>
          <a:prstGeom prst="rect">
            <a:avLst/>
          </a:prstGeom>
          <a:noFill/>
        </p:spPr>
      </p:pic>
      <p:cxnSp>
        <p:nvCxnSpPr>
          <p:cNvPr id="30" name="Straight Connector 20">
            <a:extLst>
              <a:ext uri="{FF2B5EF4-FFF2-40B4-BE49-F238E27FC236}">
                <a16:creationId xmlns:a16="http://schemas.microsoft.com/office/drawing/2014/main" id="{4533E1D9-B151-4746-926D-23491CB6E5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18A11AE-068C-4AC3-A768-21262FAE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5" name="Rectangle 24">
            <a:extLst>
              <a:ext uri="{FF2B5EF4-FFF2-40B4-BE49-F238E27FC236}">
                <a16:creationId xmlns:a16="http://schemas.microsoft.com/office/drawing/2014/main" id="{F91633FC-7B70-4FFC-8242-49BA7AC14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Θέση αριθμού διαφάνειας 5">
            <a:extLst>
              <a:ext uri="{FF2B5EF4-FFF2-40B4-BE49-F238E27FC236}">
                <a16:creationId xmlns:a16="http://schemas.microsoft.com/office/drawing/2014/main" id="{EFD2EA80-4A4F-30C6-81B6-402F6062323B}"/>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34</a:t>
            </a:fld>
            <a:endParaRPr lang="en-US"/>
          </a:p>
        </p:txBody>
      </p:sp>
    </p:spTree>
    <p:extLst>
      <p:ext uri="{BB962C8B-B14F-4D97-AF65-F5344CB8AC3E}">
        <p14:creationId xmlns:p14="http://schemas.microsoft.com/office/powerpoint/2010/main" val="3534143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39D5433A-1729-80C2-743C-2EDA1EBDC42F}"/>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rPr>
              <a:t>Ασθένειες του ξύλου</a:t>
            </a:r>
            <a:r>
              <a:rPr lang="en-US" sz="3600" b="1">
                <a:solidFill>
                  <a:srgbClr val="FFFFFF"/>
                </a:solidFill>
              </a:rPr>
              <a:t>:</a:t>
            </a:r>
            <a:r>
              <a:rPr lang="el-GR" sz="3600" b="1">
                <a:solidFill>
                  <a:srgbClr val="FFFFFF"/>
                </a:solidFill>
              </a:rPr>
              <a:t> Ίσκα</a:t>
            </a:r>
            <a:endParaRPr lang="el-GR" sz="3600">
              <a:solidFill>
                <a:srgbClr val="FFFFFF"/>
              </a:solidFill>
            </a:endParaRP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80E90059-5417-F396-93F5-BA4BA025EEEF}"/>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35</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772AC832-FE54-0822-2897-75938E66A541}"/>
              </a:ext>
            </a:extLst>
          </p:cNvPr>
          <p:cNvGraphicFramePr>
            <a:graphicFrameLocks noGrp="1"/>
          </p:cNvGraphicFramePr>
          <p:nvPr>
            <p:ph idx="1"/>
            <p:extLst>
              <p:ext uri="{D42A27DB-BD31-4B8C-83A1-F6EECF244321}">
                <p14:modId xmlns:p14="http://schemas.microsoft.com/office/powerpoint/2010/main" val="164832153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57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51A05E-8D34-7200-C741-6BBE6E6E867F}"/>
              </a:ext>
            </a:extLst>
          </p:cNvPr>
          <p:cNvSpPr>
            <a:spLocks noGrp="1"/>
          </p:cNvSpPr>
          <p:nvPr>
            <p:ph type="title"/>
          </p:nvPr>
        </p:nvSpPr>
        <p:spPr/>
        <p:txBody>
          <a:bodyPr/>
          <a:lstStyle/>
          <a:p>
            <a:r>
              <a:rPr lang="el-GR" sz="4400" b="1" dirty="0">
                <a:solidFill>
                  <a:schemeClr val="accent2"/>
                </a:solidFill>
              </a:rPr>
              <a:t>Ασθένειες του ξύλου</a:t>
            </a:r>
            <a:r>
              <a:rPr lang="en-US" sz="4400" b="1" dirty="0">
                <a:solidFill>
                  <a:schemeClr val="accent2"/>
                </a:solidFill>
              </a:rPr>
              <a:t>:</a:t>
            </a:r>
            <a:r>
              <a:rPr lang="el-GR" sz="4400" b="1" dirty="0">
                <a:solidFill>
                  <a:schemeClr val="accent2"/>
                </a:solidFill>
              </a:rPr>
              <a:t> Ίσκα</a:t>
            </a:r>
            <a:endParaRPr lang="el-GR" dirty="0"/>
          </a:p>
        </p:txBody>
      </p:sp>
      <p:graphicFrame>
        <p:nvGraphicFramePr>
          <p:cNvPr id="6" name="Θέση περιεχομένου 2">
            <a:extLst>
              <a:ext uri="{FF2B5EF4-FFF2-40B4-BE49-F238E27FC236}">
                <a16:creationId xmlns:a16="http://schemas.microsoft.com/office/drawing/2014/main" id="{9E17A93D-6C70-39F4-67C4-33584E98C918}"/>
              </a:ext>
            </a:extLst>
          </p:cNvPr>
          <p:cNvGraphicFramePr>
            <a:graphicFrameLocks noGrp="1"/>
          </p:cNvGraphicFramePr>
          <p:nvPr>
            <p:ph idx="1"/>
            <p:extLst>
              <p:ext uri="{D42A27DB-BD31-4B8C-83A1-F6EECF244321}">
                <p14:modId xmlns:p14="http://schemas.microsoft.com/office/powerpoint/2010/main" val="1810785195"/>
              </p:ext>
            </p:extLst>
          </p:nvPr>
        </p:nvGraphicFramePr>
        <p:xfrm>
          <a:off x="1097280" y="1845733"/>
          <a:ext cx="10630122" cy="4614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a:extLst>
              <a:ext uri="{FF2B5EF4-FFF2-40B4-BE49-F238E27FC236}">
                <a16:creationId xmlns:a16="http://schemas.microsoft.com/office/drawing/2014/main" id="{DD0C9493-43D0-1564-69F6-8D098B7D3B12}"/>
              </a:ext>
            </a:extLst>
          </p:cNvPr>
          <p:cNvSpPr>
            <a:spLocks noGrp="1"/>
          </p:cNvSpPr>
          <p:nvPr>
            <p:ph type="sldNum" sz="quarter" idx="12"/>
          </p:nvPr>
        </p:nvSpPr>
        <p:spPr/>
        <p:txBody>
          <a:bodyPr/>
          <a:lstStyle/>
          <a:p>
            <a:fld id="{EF878CA3-8357-4ABA-9CAA-50487140CD60}" type="slidenum">
              <a:rPr lang="el-GR" smtClean="0"/>
              <a:t>36</a:t>
            </a:fld>
            <a:endParaRPr lang="el-GR"/>
          </a:p>
        </p:txBody>
      </p:sp>
    </p:spTree>
    <p:extLst>
      <p:ext uri="{BB962C8B-B14F-4D97-AF65-F5344CB8AC3E}">
        <p14:creationId xmlns:p14="http://schemas.microsoft.com/office/powerpoint/2010/main" val="3357608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3751A05E-8D34-7200-C741-6BBE6E6E867F}"/>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rPr>
              <a:t>Ασθένειες του ξύλου</a:t>
            </a:r>
            <a:r>
              <a:rPr lang="en-US" sz="3600" b="1">
                <a:solidFill>
                  <a:srgbClr val="FFFFFF"/>
                </a:solidFill>
              </a:rPr>
              <a:t>:</a:t>
            </a:r>
            <a:r>
              <a:rPr lang="el-GR" sz="3600" b="1">
                <a:solidFill>
                  <a:srgbClr val="FFFFFF"/>
                </a:solidFill>
              </a:rPr>
              <a:t> Ίσκα</a:t>
            </a:r>
            <a:endParaRPr lang="el-GR"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C53FDF2B-F35A-681D-8997-FE1A42B9EC20}"/>
              </a:ext>
            </a:extLst>
          </p:cNvPr>
          <p:cNvSpPr>
            <a:spLocks noGrp="1"/>
          </p:cNvSpPr>
          <p:nvPr>
            <p:ph idx="1"/>
          </p:nvPr>
        </p:nvSpPr>
        <p:spPr>
          <a:xfrm>
            <a:off x="4742016" y="605896"/>
            <a:ext cx="6413663" cy="5646208"/>
          </a:xfrm>
        </p:spPr>
        <p:txBody>
          <a:bodyPr anchor="ctr">
            <a:normAutofit/>
          </a:bodyPr>
          <a:lstStyle/>
          <a:p>
            <a:pPr>
              <a:spcBef>
                <a:spcPts val="0"/>
              </a:spcBef>
              <a:spcAft>
                <a:spcPts val="600"/>
              </a:spcAft>
              <a:buClr>
                <a:srgbClr val="92D050"/>
              </a:buClr>
            </a:pPr>
            <a:r>
              <a:rPr lang="el-GR" b="1" dirty="0">
                <a:latin typeface="Calibri" panose="020F0502020204030204" pitchFamily="34" charset="0"/>
              </a:rPr>
              <a:t>Στα </a:t>
            </a:r>
            <a:r>
              <a:rPr lang="el-GR" b="1" dirty="0" err="1">
                <a:latin typeface="Calibri" panose="020F0502020204030204" pitchFamily="34" charset="0"/>
              </a:rPr>
              <a:t>μεσονεύρια</a:t>
            </a:r>
            <a:r>
              <a:rPr lang="el-GR" b="1" dirty="0">
                <a:latin typeface="Calibri" panose="020F0502020204030204" pitchFamily="34" charset="0"/>
              </a:rPr>
              <a:t> διαστήματα εμφανίζονται χλωρωτικές κιτρινωπές και καστανές κηλίδες </a:t>
            </a:r>
            <a:r>
              <a:rPr lang="el-GR" b="1" dirty="0" err="1">
                <a:latin typeface="Calibri" panose="020F0502020204030204" pitchFamily="34" charset="0"/>
              </a:rPr>
              <a:t>ακανονίστου</a:t>
            </a:r>
            <a:r>
              <a:rPr lang="el-GR" b="1" dirty="0">
                <a:latin typeface="Calibri" panose="020F0502020204030204" pitchFamily="34" charset="0"/>
              </a:rPr>
              <a:t> σχήματος, που στη συνέχεια νεκρώνονται, συνενώνονται και καλύπτουν </a:t>
            </a:r>
            <a:r>
              <a:rPr lang="el-GR" b="1" dirty="0" err="1">
                <a:latin typeface="Calibri" panose="020F0502020204030204" pitchFamily="34" charset="0"/>
              </a:rPr>
              <a:t>όλοτο</a:t>
            </a:r>
            <a:r>
              <a:rPr lang="el-GR" b="1" dirty="0">
                <a:latin typeface="Calibri" panose="020F0502020204030204" pitchFamily="34" charset="0"/>
              </a:rPr>
              <a:t> </a:t>
            </a:r>
            <a:r>
              <a:rPr lang="el-GR" b="1" dirty="0" err="1">
                <a:latin typeface="Calibri" panose="020F0502020204030204" pitchFamily="34" charset="0"/>
              </a:rPr>
              <a:t>μεσονεύριο</a:t>
            </a:r>
            <a:r>
              <a:rPr lang="el-GR" b="1" dirty="0">
                <a:latin typeface="Calibri" panose="020F0502020204030204" pitchFamily="34" charset="0"/>
              </a:rPr>
              <a:t> διάστημα, εκτός από μια πράσινη λωρίδα κατά μήκος των κυρίων νευρώσεων</a:t>
            </a:r>
          </a:p>
          <a:p>
            <a:pPr>
              <a:spcBef>
                <a:spcPts val="0"/>
              </a:spcBef>
              <a:spcAft>
                <a:spcPts val="1200"/>
              </a:spcAft>
              <a:buClr>
                <a:srgbClr val="92D050"/>
              </a:buClr>
            </a:pPr>
            <a:r>
              <a:rPr lang="el-GR" b="1" dirty="0">
                <a:latin typeface="Calibri" panose="020F0502020204030204" pitchFamily="34" charset="0"/>
              </a:rPr>
              <a:t>Το προσβεβλημένο ξύλο είναι εύθρυπτο, έχει σπογγώδη υφή και χρώμα </a:t>
            </a:r>
            <a:r>
              <a:rPr lang="el-GR" b="1" dirty="0" err="1">
                <a:latin typeface="Calibri" panose="020F0502020204030204" pitchFamily="34" charset="0"/>
              </a:rPr>
              <a:t>κιτρινόλευκο</a:t>
            </a:r>
            <a:endParaRPr lang="el-GR" b="1" dirty="0">
              <a:latin typeface="Calibri" panose="020F0502020204030204" pitchFamily="34" charset="0"/>
            </a:endParaRPr>
          </a:p>
          <a:p>
            <a:pPr>
              <a:spcBef>
                <a:spcPts val="0"/>
              </a:spcBef>
              <a:spcAft>
                <a:spcPts val="1200"/>
              </a:spcAft>
              <a:buClr>
                <a:srgbClr val="92D050"/>
              </a:buClr>
            </a:pPr>
            <a:r>
              <a:rPr lang="el-GR" b="1" dirty="0">
                <a:latin typeface="Calibri" panose="020F0502020204030204" pitchFamily="34" charset="0"/>
              </a:rPr>
              <a:t>Ακολουθεί ξήρανση των κορυφών των κληματίδων και των σταφυλιών</a:t>
            </a:r>
          </a:p>
          <a:p>
            <a:pPr>
              <a:spcBef>
                <a:spcPts val="0"/>
              </a:spcBef>
              <a:spcAft>
                <a:spcPts val="1200"/>
              </a:spcAft>
              <a:buClr>
                <a:srgbClr val="92D050"/>
              </a:buClr>
            </a:pPr>
            <a:r>
              <a:rPr lang="el-GR" b="1" dirty="0">
                <a:latin typeface="Calibri" panose="020F0502020204030204" pitchFamily="34" charset="0"/>
              </a:rPr>
              <a:t>Μπορεί να παρατηρηθούν και ξηράνσεις βραχιόνων ή και ολόκληρων </a:t>
            </a:r>
            <a:r>
              <a:rPr lang="el-GR" b="1" dirty="0" err="1">
                <a:latin typeface="Calibri" panose="020F0502020204030204" pitchFamily="34" charset="0"/>
              </a:rPr>
              <a:t>πρέμνων</a:t>
            </a:r>
            <a:endParaRPr lang="en-US" b="1" dirty="0">
              <a:latin typeface="Calibri" panose="020F0502020204030204" pitchFamily="34" charset="0"/>
            </a:endParaRPr>
          </a:p>
          <a:p>
            <a:pPr>
              <a:spcBef>
                <a:spcPts val="0"/>
              </a:spcBef>
              <a:spcAft>
                <a:spcPts val="1200"/>
              </a:spcAft>
              <a:buClr>
                <a:srgbClr val="92D050"/>
              </a:buClr>
            </a:pPr>
            <a:r>
              <a:rPr lang="el-GR" b="1" dirty="0">
                <a:latin typeface="Calibri" panose="020F0502020204030204" pitchFamily="34" charset="0"/>
              </a:rPr>
              <a:t>Τα άρρωστα </a:t>
            </a:r>
            <a:r>
              <a:rPr lang="el-GR" b="1" dirty="0" err="1">
                <a:latin typeface="Calibri" panose="020F0502020204030204" pitchFamily="34" charset="0"/>
              </a:rPr>
              <a:t>πρέμνα</a:t>
            </a:r>
            <a:r>
              <a:rPr lang="el-GR" b="1" dirty="0">
                <a:latin typeface="Calibri" panose="020F0502020204030204" pitchFamily="34" charset="0"/>
              </a:rPr>
              <a:t> πρέπει να σημαδεύονται το καλοκαίρι, να ξεριζώνονται και να καίγονται</a:t>
            </a:r>
          </a:p>
          <a:p>
            <a:pPr>
              <a:spcBef>
                <a:spcPts val="0"/>
              </a:spcBef>
              <a:spcAft>
                <a:spcPts val="1200"/>
              </a:spcAft>
              <a:buClr>
                <a:srgbClr val="92D050"/>
              </a:buClr>
            </a:pPr>
            <a:r>
              <a:rPr lang="el-GR" b="1" dirty="0">
                <a:latin typeface="Calibri" panose="020F0502020204030204" pitchFamily="34" charset="0"/>
              </a:rPr>
              <a:t>Πρέπει να αποφεύγονται οι μεγάλες τομές κλαδέματος και, όπου υποχρεωτικά πρέπει να γίνουν, να ακολουθεί επάλειψή με κατάλληλο μυκητοκτόνο</a:t>
            </a:r>
          </a:p>
        </p:txBody>
      </p:sp>
      <p:sp>
        <p:nvSpPr>
          <p:cNvPr id="4" name="Θέση αριθμού διαφάνειας 3">
            <a:extLst>
              <a:ext uri="{FF2B5EF4-FFF2-40B4-BE49-F238E27FC236}">
                <a16:creationId xmlns:a16="http://schemas.microsoft.com/office/drawing/2014/main" id="{DD0C9493-43D0-1564-69F6-8D098B7D3B12}"/>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37</a:t>
            </a:fld>
            <a:endParaRPr lang="el-GR">
              <a:solidFill>
                <a:schemeClr val="tx2"/>
              </a:solidFill>
            </a:endParaRPr>
          </a:p>
        </p:txBody>
      </p:sp>
    </p:spTree>
    <p:extLst>
      <p:ext uri="{BB962C8B-B14F-4D97-AF65-F5344CB8AC3E}">
        <p14:creationId xmlns:p14="http://schemas.microsoft.com/office/powerpoint/2010/main" val="3258960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10">
            <a:extLst>
              <a:ext uri="{FF2B5EF4-FFF2-40B4-BE49-F238E27FC236}">
                <a16:creationId xmlns:a16="http://schemas.microsoft.com/office/drawing/2014/main" id="{B810882B-2456-43CA-A3CA-869F7CB8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6" name="Rectangle 12">
            <a:extLst>
              <a:ext uri="{FF2B5EF4-FFF2-40B4-BE49-F238E27FC236}">
                <a16:creationId xmlns:a16="http://schemas.microsoft.com/office/drawing/2014/main" id="{2A5B6E50-F7B7-4F50-B28C-395F64BDB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27" name="Straight Connector 14">
            <a:extLst>
              <a:ext uri="{FF2B5EF4-FFF2-40B4-BE49-F238E27FC236}">
                <a16:creationId xmlns:a16="http://schemas.microsoft.com/office/drawing/2014/main" id="{F56B0659-6D99-4432-A38B-643B963EA1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16">
            <a:extLst>
              <a:ext uri="{FF2B5EF4-FFF2-40B4-BE49-F238E27FC236}">
                <a16:creationId xmlns:a16="http://schemas.microsoft.com/office/drawing/2014/main" id="{16228B48-496C-4024-AE8F-04491770C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92449B8C-9904-422A-8B86-1762F6D8D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A9878D33-B713-1294-119E-0D92ED3451A2}"/>
              </a:ext>
            </a:extLst>
          </p:cNvPr>
          <p:cNvSpPr>
            <a:spLocks noGrp="1"/>
          </p:cNvSpPr>
          <p:nvPr>
            <p:ph type="title"/>
          </p:nvPr>
        </p:nvSpPr>
        <p:spPr>
          <a:xfrm>
            <a:off x="5961344" y="758952"/>
            <a:ext cx="5542398" cy="3566160"/>
          </a:xfrm>
        </p:spPr>
        <p:txBody>
          <a:bodyPr vert="horz" lIns="91440" tIns="45720" rIns="91440" bIns="45720" rtlCol="0" anchor="b">
            <a:normAutofit/>
          </a:bodyPr>
          <a:lstStyle/>
          <a:p>
            <a:r>
              <a:rPr lang="en-US" sz="8000">
                <a:solidFill>
                  <a:srgbClr val="FFFFFF"/>
                </a:solidFill>
                <a:latin typeface="+mj-lt"/>
              </a:rPr>
              <a:t>Συμπτώματα ίσκας</a:t>
            </a:r>
            <a:br>
              <a:rPr lang="en-US" sz="8000">
                <a:solidFill>
                  <a:srgbClr val="FFFFFF"/>
                </a:solidFill>
                <a:latin typeface="+mj-lt"/>
              </a:rPr>
            </a:br>
            <a:endParaRPr lang="en-US" sz="8000">
              <a:solidFill>
                <a:srgbClr val="FFFFFF"/>
              </a:solidFill>
              <a:latin typeface="+mj-lt"/>
            </a:endParaRPr>
          </a:p>
        </p:txBody>
      </p:sp>
      <p:pic>
        <p:nvPicPr>
          <p:cNvPr id="5" name="Picture 5" descr="ANd9GcRmSj8EDe1xjnGdCByZbNO4rO7jpYjMm8w1ui_zbL2uv05s3dkxSQ">
            <a:hlinkClick r:id="rId2"/>
            <a:extLst>
              <a:ext uri="{FF2B5EF4-FFF2-40B4-BE49-F238E27FC236}">
                <a16:creationId xmlns:a16="http://schemas.microsoft.com/office/drawing/2014/main" id="{D9BA4933-3A2E-246A-8C3C-05C5EF9EEDDF}"/>
              </a:ext>
            </a:extLst>
          </p:cNvPr>
          <p:cNvPicPr>
            <a:picLocks noChangeAspect="1" noChangeArrowheads="1"/>
          </p:cNvPicPr>
          <p:nvPr/>
        </p:nvPicPr>
        <p:blipFill rotWithShape="1">
          <a:blip r:embed="rId3"/>
          <a:srcRect l="62" r="7551" b="-1"/>
          <a:stretch/>
        </p:blipFill>
        <p:spPr bwMode="auto">
          <a:xfrm>
            <a:off x="20" y="-1"/>
            <a:ext cx="5294356" cy="4292485"/>
          </a:xfrm>
          <a:prstGeom prst="rect">
            <a:avLst/>
          </a:prstGeom>
          <a:noFill/>
        </p:spPr>
      </p:pic>
      <p:pic>
        <p:nvPicPr>
          <p:cNvPr id="4" name="Picture 7" descr="Image">
            <a:hlinkClick r:id="rId4"/>
            <a:extLst>
              <a:ext uri="{FF2B5EF4-FFF2-40B4-BE49-F238E27FC236}">
                <a16:creationId xmlns:a16="http://schemas.microsoft.com/office/drawing/2014/main" id="{ABF20029-39CC-D9D6-1720-D85396F92025}"/>
              </a:ext>
            </a:extLst>
          </p:cNvPr>
          <p:cNvPicPr>
            <a:picLocks noChangeAspect="1" noChangeArrowheads="1"/>
          </p:cNvPicPr>
          <p:nvPr/>
        </p:nvPicPr>
        <p:blipFill rotWithShape="1">
          <a:blip r:embed="rId5"/>
          <a:srcRect t="13482" r="1" b="15258"/>
          <a:stretch/>
        </p:blipFill>
        <p:spPr bwMode="auto">
          <a:xfrm>
            <a:off x="20" y="4292485"/>
            <a:ext cx="5294356" cy="2565516"/>
          </a:xfrm>
          <a:prstGeom prst="rect">
            <a:avLst/>
          </a:prstGeom>
          <a:noFill/>
        </p:spPr>
      </p:pic>
      <p:sp>
        <p:nvSpPr>
          <p:cNvPr id="30" name="Rectangle 20">
            <a:extLst>
              <a:ext uri="{FF2B5EF4-FFF2-40B4-BE49-F238E27FC236}">
                <a16:creationId xmlns:a16="http://schemas.microsoft.com/office/drawing/2014/main" id="{07457A15-CBDA-4959-BEBE-ACC6B7517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865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31" name="Straight Connector 22">
            <a:extLst>
              <a:ext uri="{FF2B5EF4-FFF2-40B4-BE49-F238E27FC236}">
                <a16:creationId xmlns:a16="http://schemas.microsoft.com/office/drawing/2014/main" id="{2AAE7EAC-2E0C-417E-89DE-A50E3FD912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Θέση αριθμού διαφάνειας 5">
            <a:extLst>
              <a:ext uri="{FF2B5EF4-FFF2-40B4-BE49-F238E27FC236}">
                <a16:creationId xmlns:a16="http://schemas.microsoft.com/office/drawing/2014/main" id="{594A8367-DE6D-AE66-0FB6-96AFDF3B614E}"/>
              </a:ext>
            </a:extLst>
          </p:cNvPr>
          <p:cNvSpPr>
            <a:spLocks noGrp="1"/>
          </p:cNvSpPr>
          <p:nvPr>
            <p:ph type="sldNum" sz="quarter" idx="12"/>
          </p:nvPr>
        </p:nvSpPr>
        <p:spPr>
          <a:xfrm>
            <a:off x="10923639" y="6459785"/>
            <a:ext cx="780448"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38</a:t>
            </a:fld>
            <a:endParaRPr lang="en-US"/>
          </a:p>
        </p:txBody>
      </p:sp>
    </p:spTree>
    <p:extLst>
      <p:ext uri="{BB962C8B-B14F-4D97-AF65-F5344CB8AC3E}">
        <p14:creationId xmlns:p14="http://schemas.microsoft.com/office/powerpoint/2010/main" val="349728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http://www.wynboer.co.za/imagesart/1203eutypa3.jpg">
            <a:extLst>
              <a:ext uri="{FF2B5EF4-FFF2-40B4-BE49-F238E27FC236}">
                <a16:creationId xmlns:a16="http://schemas.microsoft.com/office/drawing/2014/main" id="{C9CC57F2-E402-ECB7-0E16-908EF955EC68}"/>
              </a:ext>
            </a:extLst>
          </p:cNvPr>
          <p:cNvPicPr>
            <a:picLocks noChangeAspect="1" noChangeArrowheads="1"/>
          </p:cNvPicPr>
          <p:nvPr/>
        </p:nvPicPr>
        <p:blipFill rotWithShape="1">
          <a:blip r:embed="rId2" cstate="print"/>
          <a:srcRect l="23061" r="21521"/>
          <a:stretch/>
        </p:blipFill>
        <p:spPr bwMode="auto">
          <a:xfrm>
            <a:off x="20" y="10"/>
            <a:ext cx="4578952" cy="6857990"/>
          </a:xfrm>
          <a:prstGeom prst="rect">
            <a:avLst/>
          </a:prstGeom>
          <a:noFill/>
        </p:spPr>
      </p:pic>
      <p:sp>
        <p:nvSpPr>
          <p:cNvPr id="17" name="Rectangle 16">
            <a:extLst>
              <a:ext uri="{FF2B5EF4-FFF2-40B4-BE49-F238E27FC236}">
                <a16:creationId xmlns:a16="http://schemas.microsoft.com/office/drawing/2014/main" id="{DA5E7296-7D1C-41C4-B6F4-D94F20DD1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D79400D-EF3E-B835-B079-DC88861B8B10}"/>
              </a:ext>
            </a:extLst>
          </p:cNvPr>
          <p:cNvSpPr>
            <a:spLocks noGrp="1"/>
          </p:cNvSpPr>
          <p:nvPr>
            <p:ph type="title"/>
          </p:nvPr>
        </p:nvSpPr>
        <p:spPr>
          <a:xfrm>
            <a:off x="5124206" y="516835"/>
            <a:ext cx="6339840" cy="1666501"/>
          </a:xfrm>
        </p:spPr>
        <p:txBody>
          <a:bodyPr>
            <a:normAutofit/>
          </a:bodyPr>
          <a:lstStyle/>
          <a:p>
            <a:r>
              <a:rPr lang="el-GR" sz="4000" b="1">
                <a:solidFill>
                  <a:srgbClr val="FFFFFF"/>
                </a:solidFill>
              </a:rPr>
              <a:t>Ασθένειες του ξύλου</a:t>
            </a:r>
            <a:r>
              <a:rPr lang="en-US" sz="4000" b="1">
                <a:solidFill>
                  <a:srgbClr val="FFFFFF"/>
                </a:solidFill>
              </a:rPr>
              <a:t>:</a:t>
            </a:r>
            <a:r>
              <a:rPr lang="el-GR" sz="4000" b="1">
                <a:solidFill>
                  <a:srgbClr val="FFFFFF"/>
                </a:solidFill>
              </a:rPr>
              <a:t> Ευτυπίωση</a:t>
            </a:r>
            <a:endParaRPr lang="el-GR" sz="4000">
              <a:solidFill>
                <a:srgbClr val="FFFFFF"/>
              </a:solidFill>
            </a:endParaRPr>
          </a:p>
        </p:txBody>
      </p:sp>
      <p:sp>
        <p:nvSpPr>
          <p:cNvPr id="19" name="Rectangle 18">
            <a:extLst>
              <a:ext uri="{FF2B5EF4-FFF2-40B4-BE49-F238E27FC236}">
                <a16:creationId xmlns:a16="http://schemas.microsoft.com/office/drawing/2014/main" id="{200CA129-AD3A-4BA6-8EB7-03AD3D5E6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C581ED82-1D07-945E-146A-853707F6E56E}"/>
              </a:ext>
            </a:extLst>
          </p:cNvPr>
          <p:cNvSpPr>
            <a:spLocks noGrp="1"/>
          </p:cNvSpPr>
          <p:nvPr>
            <p:ph idx="1"/>
          </p:nvPr>
        </p:nvSpPr>
        <p:spPr>
          <a:xfrm>
            <a:off x="5124205" y="2236304"/>
            <a:ext cx="6982070" cy="4421671"/>
          </a:xfrm>
        </p:spPr>
        <p:txBody>
          <a:bodyPr>
            <a:normAutofit fontScale="92500" lnSpcReduction="20000"/>
          </a:bodyPr>
          <a:lstStyle/>
          <a:p>
            <a:pPr eaLnBrk="1" hangingPunct="1">
              <a:spcBef>
                <a:spcPts val="0"/>
              </a:spcBef>
              <a:spcAft>
                <a:spcPts val="2400"/>
              </a:spcAft>
            </a:pPr>
            <a:r>
              <a:rPr lang="el-GR" sz="1600" dirty="0">
                <a:solidFill>
                  <a:srgbClr val="FFFFFF"/>
                </a:solidFill>
              </a:rPr>
              <a:t>ΕΥΤΥΠΙΩΣΗ: Στο κλάδεμα παρατηρούνται καστανοί πλευρικοί μεταχρωματισμοί σε σχήμα ημικυκλίου.</a:t>
            </a:r>
          </a:p>
          <a:p>
            <a:pPr eaLnBrk="1" hangingPunct="1">
              <a:spcBef>
                <a:spcPts val="0"/>
              </a:spcBef>
              <a:spcAft>
                <a:spcPts val="2400"/>
              </a:spcAft>
            </a:pPr>
            <a:r>
              <a:rPr lang="el-GR" sz="1600" dirty="0">
                <a:solidFill>
                  <a:srgbClr val="FFFFFF"/>
                </a:solidFill>
              </a:rPr>
              <a:t>Το καλοκαίρι καχεκτική βλάστηση, κίτρινα παραμορφωμένα φύλλα, κοντά μεσογονάτια διαστήματα, </a:t>
            </a:r>
            <a:r>
              <a:rPr lang="el-GR" sz="1600" dirty="0" err="1">
                <a:solidFill>
                  <a:srgbClr val="FFFFFF"/>
                </a:solidFill>
              </a:rPr>
              <a:t>αραιοραγία</a:t>
            </a:r>
            <a:r>
              <a:rPr lang="el-GR" sz="1600" dirty="0">
                <a:solidFill>
                  <a:srgbClr val="FFFFFF"/>
                </a:solidFill>
              </a:rPr>
              <a:t> στα σταφύλια . Επίσης την άνοιξη δεν βλαστάνουν όλα τα μάτια.</a:t>
            </a:r>
            <a:endParaRPr lang="en-US" sz="1600" dirty="0">
              <a:solidFill>
                <a:srgbClr val="FFFFFF"/>
              </a:solidFill>
            </a:endParaRPr>
          </a:p>
          <a:p>
            <a:pPr marL="265113" indent="-265113">
              <a:spcAft>
                <a:spcPts val="1200"/>
              </a:spcAft>
              <a:buClr>
                <a:srgbClr val="92D050"/>
              </a:buClr>
              <a:buFont typeface="Wingdings" pitchFamily="2" charset="2"/>
              <a:buChar char="§"/>
            </a:pPr>
            <a:r>
              <a:rPr lang="el-GR" sz="1600" b="1" dirty="0">
                <a:solidFill>
                  <a:srgbClr val="FFFFFF"/>
                </a:solidFill>
                <a:latin typeface="Calibri" panose="020F0502020204030204" pitchFamily="34" charset="0"/>
              </a:rPr>
              <a:t>Προκαλεί νέκρωση βραχιόνων, κεφαλών ή ακόμη και ολόκληρων  </a:t>
            </a:r>
            <a:r>
              <a:rPr lang="el-GR" sz="1600" b="1" dirty="0" err="1">
                <a:solidFill>
                  <a:srgbClr val="FFFFFF"/>
                </a:solidFill>
                <a:latin typeface="Calibri" panose="020F0502020204030204" pitchFamily="34" charset="0"/>
              </a:rPr>
              <a:t>πρέμνων</a:t>
            </a:r>
            <a:endParaRPr lang="el-GR" sz="1600" b="1" dirty="0">
              <a:solidFill>
                <a:srgbClr val="FFFFFF"/>
              </a:solidFill>
              <a:latin typeface="Calibri" panose="020F0502020204030204" pitchFamily="34" charset="0"/>
            </a:endParaRPr>
          </a:p>
          <a:p>
            <a:pPr marL="265113" indent="-265113">
              <a:spcAft>
                <a:spcPts val="1200"/>
              </a:spcAft>
              <a:buClr>
                <a:srgbClr val="92D050"/>
              </a:buClr>
              <a:buFont typeface="Wingdings" pitchFamily="2" charset="2"/>
              <a:buChar char="§"/>
            </a:pPr>
            <a:r>
              <a:rPr lang="el-GR" sz="1600" b="1" dirty="0">
                <a:solidFill>
                  <a:srgbClr val="FFFFFF"/>
                </a:solidFill>
                <a:latin typeface="Calibri" panose="020F0502020204030204" pitchFamily="34" charset="0"/>
              </a:rPr>
              <a:t>Ιδιαίτερα ευαίσθητες στην ασθένεια  είναι οι ποικιλίες </a:t>
            </a:r>
            <a:r>
              <a:rPr lang="el-GR" sz="1600" b="1" dirty="0" err="1">
                <a:solidFill>
                  <a:srgbClr val="FFFFFF"/>
                </a:solidFill>
                <a:latin typeface="Calibri" panose="020F0502020204030204" pitchFamily="34" charset="0"/>
              </a:rPr>
              <a:t>Κάρντιναλ</a:t>
            </a:r>
            <a:r>
              <a:rPr lang="el-GR" sz="1600" b="1" dirty="0">
                <a:solidFill>
                  <a:srgbClr val="FFFFFF"/>
                </a:solidFill>
                <a:latin typeface="Calibri" panose="020F0502020204030204" pitchFamily="34" charset="0"/>
              </a:rPr>
              <a:t>,  Σουλτανίνα και Ραζακί</a:t>
            </a:r>
          </a:p>
          <a:p>
            <a:pPr marL="265113" indent="-265113">
              <a:spcAft>
                <a:spcPts val="1200"/>
              </a:spcAft>
              <a:buClr>
                <a:srgbClr val="92D050"/>
              </a:buClr>
              <a:buFont typeface="Wingdings" pitchFamily="2" charset="2"/>
              <a:buChar char="§"/>
            </a:pPr>
            <a:r>
              <a:rPr lang="el-GR" sz="1600" b="1" dirty="0">
                <a:solidFill>
                  <a:srgbClr val="FFFFFF"/>
                </a:solidFill>
                <a:latin typeface="Calibri" panose="020F0502020204030204" pitchFamily="34" charset="0"/>
              </a:rPr>
              <a:t>Η προσβολή αρχίζει από μη επουλωμένες τομές κλαδέματος</a:t>
            </a:r>
          </a:p>
          <a:p>
            <a:pPr marL="265113" indent="-265113">
              <a:spcAft>
                <a:spcPts val="1200"/>
              </a:spcAft>
              <a:buClr>
                <a:srgbClr val="92D050"/>
              </a:buClr>
              <a:buFont typeface="Wingdings" pitchFamily="2" charset="2"/>
              <a:buChar char="§"/>
            </a:pPr>
            <a:r>
              <a:rPr lang="el-GR" sz="1600" b="1" u="sng" dirty="0">
                <a:solidFill>
                  <a:srgbClr val="FFFFFF"/>
                </a:solidFill>
                <a:latin typeface="Calibri" panose="020F0502020204030204" pitchFamily="34" charset="0"/>
              </a:rPr>
              <a:t>Συμπτώματα: </a:t>
            </a:r>
            <a:r>
              <a:rPr lang="el-GR" sz="1600" b="1" dirty="0">
                <a:solidFill>
                  <a:srgbClr val="FFFFFF"/>
                </a:solidFill>
                <a:latin typeface="Calibri" panose="020F0502020204030204" pitchFamily="34" charset="0"/>
              </a:rPr>
              <a:t>ο μύκητας προκαλεί τη δημιουργία ελκών στους κορμούς και τους βραχίονες των προσβεβλημένων </a:t>
            </a:r>
            <a:r>
              <a:rPr lang="el-GR" sz="1600" b="1" dirty="0" err="1">
                <a:solidFill>
                  <a:srgbClr val="FFFFFF"/>
                </a:solidFill>
                <a:latin typeface="Calibri" panose="020F0502020204030204" pitchFamily="34" charset="0"/>
              </a:rPr>
              <a:t>πρέμνων</a:t>
            </a:r>
            <a:endParaRPr lang="el-GR" sz="1600" b="1" dirty="0">
              <a:solidFill>
                <a:srgbClr val="FFFFFF"/>
              </a:solidFill>
              <a:latin typeface="Calibri" panose="020F0502020204030204" pitchFamily="34" charset="0"/>
            </a:endParaRPr>
          </a:p>
          <a:p>
            <a:pPr marL="265113" indent="-265113">
              <a:spcAft>
                <a:spcPts val="1200"/>
              </a:spcAft>
              <a:buClr>
                <a:srgbClr val="92D050"/>
              </a:buClr>
              <a:buFont typeface="Wingdings" pitchFamily="2" charset="2"/>
              <a:buChar char="§"/>
            </a:pPr>
            <a:r>
              <a:rPr lang="el-GR" sz="1600" b="1" dirty="0">
                <a:solidFill>
                  <a:srgbClr val="FFFFFF"/>
                </a:solidFill>
                <a:latin typeface="Calibri" panose="020F0502020204030204" pitchFamily="34" charset="0"/>
              </a:rPr>
              <a:t>Σε κατά μήκος τομή του προσβεβλημένου ξύλου εμφανίζεται καστανός μεταχρωματισμός</a:t>
            </a:r>
          </a:p>
        </p:txBody>
      </p:sp>
      <p:sp>
        <p:nvSpPr>
          <p:cNvPr id="5" name="Θέση αριθμού διαφάνειας 4">
            <a:extLst>
              <a:ext uri="{FF2B5EF4-FFF2-40B4-BE49-F238E27FC236}">
                <a16:creationId xmlns:a16="http://schemas.microsoft.com/office/drawing/2014/main" id="{C4BE79B1-73B0-08BB-2262-2C694805EC61}"/>
              </a:ext>
            </a:extLst>
          </p:cNvPr>
          <p:cNvSpPr>
            <a:spLocks noGrp="1"/>
          </p:cNvSpPr>
          <p:nvPr>
            <p:ph type="sldNum" sz="quarter" idx="12"/>
          </p:nvPr>
        </p:nvSpPr>
        <p:spPr>
          <a:xfrm>
            <a:off x="528668" y="6459785"/>
            <a:ext cx="1312025" cy="365125"/>
          </a:xfrm>
        </p:spPr>
        <p:txBody>
          <a:bodyPr>
            <a:normAutofit/>
          </a:bodyPr>
          <a:lstStyle/>
          <a:p>
            <a:pPr algn="l">
              <a:spcAft>
                <a:spcPts val="600"/>
              </a:spcAft>
            </a:pPr>
            <a:fld id="{EF878CA3-8357-4ABA-9CAA-50487140CD60}" type="slidenum">
              <a:rPr lang="el-GR" smtClean="0"/>
              <a:pPr algn="l">
                <a:spcAft>
                  <a:spcPts val="600"/>
                </a:spcAft>
              </a:pPr>
              <a:t>39</a:t>
            </a:fld>
            <a:endParaRPr lang="el-GR"/>
          </a:p>
        </p:txBody>
      </p:sp>
    </p:spTree>
    <p:extLst>
      <p:ext uri="{BB962C8B-B14F-4D97-AF65-F5344CB8AC3E}">
        <p14:creationId xmlns:p14="http://schemas.microsoft.com/office/powerpoint/2010/main" val="104858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E75C5D7-7AA2-E908-9DC3-172D0B5C7449}"/>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rPr>
              <a:t>Ασθένειες &amp; εχθροί της αμπέλου -  Αντιμετώπιση</a:t>
            </a:r>
            <a:endParaRPr lang="el-GR" sz="3600">
              <a:solidFill>
                <a:srgbClr val="FFFFFF"/>
              </a:solidFill>
            </a:endParaRP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79AB1776-EDB7-6B53-52A4-81FFECD44E14}"/>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4</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7728F983-35E0-734B-57BC-E009B896BB86}"/>
              </a:ext>
            </a:extLst>
          </p:cNvPr>
          <p:cNvGraphicFramePr>
            <a:graphicFrameLocks noGrp="1"/>
          </p:cNvGraphicFramePr>
          <p:nvPr>
            <p:ph idx="1"/>
            <p:extLst>
              <p:ext uri="{D42A27DB-BD31-4B8C-83A1-F6EECF244321}">
                <p14:modId xmlns:p14="http://schemas.microsoft.com/office/powerpoint/2010/main" val="48998865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648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0882B-2456-43CA-A3CA-869F7CB8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2A5B6E50-F7B7-4F50-B28C-395F64BDB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5" name="Straight Connector 14">
            <a:extLst>
              <a:ext uri="{FF2B5EF4-FFF2-40B4-BE49-F238E27FC236}">
                <a16:creationId xmlns:a16="http://schemas.microsoft.com/office/drawing/2014/main" id="{F56B0659-6D99-4432-A38B-643B963EA1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1D52904-EBC2-440F-BBC8-32583C547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C50A44-5618-4F7E-8245-E47D0374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C32AF018-D1C1-B69B-70CC-25A6EDD84287}"/>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err="1">
                <a:solidFill>
                  <a:srgbClr val="FFFFFF"/>
                </a:solidFill>
                <a:latin typeface="+mj-lt"/>
              </a:rPr>
              <a:t>Συμ</a:t>
            </a:r>
            <a:r>
              <a:rPr lang="el-GR" sz="3600" dirty="0">
                <a:solidFill>
                  <a:srgbClr val="FFFFFF"/>
                </a:solidFill>
                <a:latin typeface="+mj-lt"/>
              </a:rPr>
              <a:t>π</a:t>
            </a:r>
            <a:r>
              <a:rPr lang="en-US" sz="3600" dirty="0" err="1">
                <a:solidFill>
                  <a:srgbClr val="FFFFFF"/>
                </a:solidFill>
                <a:latin typeface="+mj-lt"/>
              </a:rPr>
              <a:t>τώμ</a:t>
            </a:r>
            <a:r>
              <a:rPr lang="en-US" sz="3600" dirty="0">
                <a:solidFill>
                  <a:srgbClr val="FFFFFF"/>
                </a:solidFill>
                <a:latin typeface="+mj-lt"/>
              </a:rPr>
              <a:t>ατα ευτυπίωσης αμπέλου</a:t>
            </a:r>
          </a:p>
        </p:txBody>
      </p:sp>
      <p:pic>
        <p:nvPicPr>
          <p:cNvPr id="5" name="Picture 7" descr="ANd9GcSjztYkLXsbYvp_2FZsuPoyST5Zdh91tfOwLfyoXTiWmv8Dy0blDA">
            <a:hlinkClick r:id="rId2"/>
            <a:extLst>
              <a:ext uri="{FF2B5EF4-FFF2-40B4-BE49-F238E27FC236}">
                <a16:creationId xmlns:a16="http://schemas.microsoft.com/office/drawing/2014/main" id="{0658862F-2920-A249-470A-F31E2FE209CB}"/>
              </a:ext>
            </a:extLst>
          </p:cNvPr>
          <p:cNvPicPr>
            <a:picLocks noChangeAspect="1" noChangeArrowheads="1"/>
          </p:cNvPicPr>
          <p:nvPr/>
        </p:nvPicPr>
        <p:blipFill rotWithShape="1">
          <a:blip r:embed="rId3"/>
          <a:srcRect t="5131" r="-1" b="8530"/>
          <a:stretch/>
        </p:blipFill>
        <p:spPr bwMode="auto">
          <a:xfrm>
            <a:off x="20" y="10"/>
            <a:ext cx="7977495" cy="4744794"/>
          </a:xfrm>
          <a:prstGeom prst="rect">
            <a:avLst/>
          </a:prstGeom>
          <a:noFill/>
        </p:spPr>
      </p:pic>
      <p:pic>
        <p:nvPicPr>
          <p:cNvPr id="4" name="Picture 5" descr="ANd9GcRD0NTka9HLon7NpiQWw71ldPfzehswnATVbGZyXUzcEgrxnBSJ">
            <a:hlinkClick r:id="rId4"/>
            <a:extLst>
              <a:ext uri="{FF2B5EF4-FFF2-40B4-BE49-F238E27FC236}">
                <a16:creationId xmlns:a16="http://schemas.microsoft.com/office/drawing/2014/main" id="{9C9DBE67-D2B2-60A9-3D48-D63BD7CC5638}"/>
              </a:ext>
            </a:extLst>
          </p:cNvPr>
          <p:cNvPicPr>
            <a:picLocks noChangeAspect="1" noChangeArrowheads="1"/>
          </p:cNvPicPr>
          <p:nvPr/>
        </p:nvPicPr>
        <p:blipFill rotWithShape="1">
          <a:blip r:embed="rId5"/>
          <a:srcRect l="9330" r="19866" b="-2"/>
          <a:stretch/>
        </p:blipFill>
        <p:spPr bwMode="auto">
          <a:xfrm>
            <a:off x="8138382" y="1965"/>
            <a:ext cx="4053618" cy="4747788"/>
          </a:xfrm>
          <a:prstGeom prst="rect">
            <a:avLst/>
          </a:prstGeom>
          <a:noFill/>
        </p:spPr>
      </p:pic>
      <p:sp>
        <p:nvSpPr>
          <p:cNvPr id="21" name="Rectangle 20">
            <a:extLst>
              <a:ext uri="{FF2B5EF4-FFF2-40B4-BE49-F238E27FC236}">
                <a16:creationId xmlns:a16="http://schemas.microsoft.com/office/drawing/2014/main" id="{6964827F-6383-49FA-A2D8-800A3674C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Θέση αριθμού διαφάνειας 5">
            <a:extLst>
              <a:ext uri="{FF2B5EF4-FFF2-40B4-BE49-F238E27FC236}">
                <a16:creationId xmlns:a16="http://schemas.microsoft.com/office/drawing/2014/main" id="{7C04537E-3F78-38A4-F286-013D7049A54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40</a:t>
            </a:fld>
            <a:endParaRPr lang="en-US"/>
          </a:p>
        </p:txBody>
      </p:sp>
    </p:spTree>
    <p:extLst>
      <p:ext uri="{BB962C8B-B14F-4D97-AF65-F5344CB8AC3E}">
        <p14:creationId xmlns:p14="http://schemas.microsoft.com/office/powerpoint/2010/main" val="3236936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C0F411-16D0-FA94-1D95-7744E21A270F}"/>
              </a:ext>
            </a:extLst>
          </p:cNvPr>
          <p:cNvSpPr>
            <a:spLocks noGrp="1"/>
          </p:cNvSpPr>
          <p:nvPr>
            <p:ph type="title"/>
          </p:nvPr>
        </p:nvSpPr>
        <p:spPr/>
        <p:txBody>
          <a:bodyPr/>
          <a:lstStyle/>
          <a:p>
            <a:r>
              <a:rPr lang="el-GR" sz="4400" dirty="0">
                <a:solidFill>
                  <a:schemeClr val="accent2"/>
                </a:solidFill>
              </a:rPr>
              <a:t>Αντιμετώπιση</a:t>
            </a:r>
            <a:endParaRPr lang="el-GR" dirty="0"/>
          </a:p>
        </p:txBody>
      </p:sp>
      <p:sp>
        <p:nvSpPr>
          <p:cNvPr id="3" name="Θέση περιεχομένου 2">
            <a:extLst>
              <a:ext uri="{FF2B5EF4-FFF2-40B4-BE49-F238E27FC236}">
                <a16:creationId xmlns:a16="http://schemas.microsoft.com/office/drawing/2014/main" id="{D4B22209-7882-A8F3-3F9D-038E9BCB0151}"/>
              </a:ext>
            </a:extLst>
          </p:cNvPr>
          <p:cNvSpPr>
            <a:spLocks noGrp="1"/>
          </p:cNvSpPr>
          <p:nvPr>
            <p:ph idx="1"/>
          </p:nvPr>
        </p:nvSpPr>
        <p:spPr>
          <a:xfrm>
            <a:off x="1097279" y="1845734"/>
            <a:ext cx="10589895" cy="4421716"/>
          </a:xfrm>
        </p:spPr>
        <p:txBody>
          <a:bodyPr>
            <a:normAutofit fontScale="92500" lnSpcReduction="10000"/>
          </a:bodyPr>
          <a:lstStyle/>
          <a:p>
            <a:pPr eaLnBrk="1" hangingPunct="1">
              <a:spcBef>
                <a:spcPts val="0"/>
              </a:spcBef>
              <a:spcAft>
                <a:spcPts val="1800"/>
              </a:spcAft>
            </a:pPr>
            <a:r>
              <a:rPr lang="el-GR" sz="2800" dirty="0"/>
              <a:t>Για την αντιμετώπιση της Ίσκας και της </a:t>
            </a:r>
            <a:r>
              <a:rPr lang="el-GR" sz="2800" dirty="0" err="1"/>
              <a:t>Ευτυπίωσης</a:t>
            </a:r>
            <a:r>
              <a:rPr lang="el-GR" sz="2800" dirty="0"/>
              <a:t> δεν υπάρχουν αποτελεσματικά θεραπευτικά μέσα και επειδή οι ̟πιο ̟πάνω ασθένειες συνδέονται άμεσα με το κλάδεμα μπορεί έτσι να μειωθεί το αρχικό μόλυσμα.</a:t>
            </a:r>
          </a:p>
          <a:p>
            <a:pPr eaLnBrk="1" hangingPunct="1">
              <a:spcBef>
                <a:spcPts val="0"/>
              </a:spcBef>
              <a:spcAft>
                <a:spcPts val="1800"/>
              </a:spcAft>
            </a:pPr>
            <a:r>
              <a:rPr lang="el-GR" sz="2800" dirty="0"/>
              <a:t>Συνιστάται:</a:t>
            </a:r>
          </a:p>
          <a:p>
            <a:pPr marL="715963" indent="-350838" eaLnBrk="1" hangingPunct="1">
              <a:spcBef>
                <a:spcPts val="0"/>
              </a:spcBef>
              <a:spcAft>
                <a:spcPts val="1800"/>
              </a:spcAft>
              <a:buNone/>
            </a:pPr>
            <a:r>
              <a:rPr lang="el-GR" sz="2800" dirty="0"/>
              <a:t>1. Ο εντοπισμός και το σημάδεμα των φυτών με συμπτώματα το καλοκαίρι, τα οποία κλαδεύονται στο τέλος για να μη μεταφερθεί μόλυσμα στα υγιή φυτά με τα εργαλεία του κλαδέματος.</a:t>
            </a:r>
          </a:p>
          <a:p>
            <a:pPr marL="715963" indent="-350838" eaLnBrk="1" hangingPunct="1">
              <a:spcBef>
                <a:spcPts val="0"/>
              </a:spcBef>
              <a:spcAft>
                <a:spcPts val="1800"/>
              </a:spcAft>
              <a:buNone/>
            </a:pPr>
            <a:r>
              <a:rPr lang="el-GR" sz="2800" dirty="0"/>
              <a:t>2. Βραχίονες και κληματίδες προσβεβλημένες αφαιρούνται επιμελημένα μέχρι το υγειές ξύλο και καίγονται. Επίσης τα κούτσουρα ξεριζώνονται.</a:t>
            </a:r>
          </a:p>
          <a:p>
            <a:endParaRPr lang="el-GR" dirty="0"/>
          </a:p>
        </p:txBody>
      </p:sp>
      <p:sp>
        <p:nvSpPr>
          <p:cNvPr id="4" name="Θέση αριθμού διαφάνειας 3">
            <a:extLst>
              <a:ext uri="{FF2B5EF4-FFF2-40B4-BE49-F238E27FC236}">
                <a16:creationId xmlns:a16="http://schemas.microsoft.com/office/drawing/2014/main" id="{F0BB7376-9D1F-B59B-168B-567DDEE38370}"/>
              </a:ext>
            </a:extLst>
          </p:cNvPr>
          <p:cNvSpPr>
            <a:spLocks noGrp="1"/>
          </p:cNvSpPr>
          <p:nvPr>
            <p:ph type="sldNum" sz="quarter" idx="12"/>
          </p:nvPr>
        </p:nvSpPr>
        <p:spPr/>
        <p:txBody>
          <a:bodyPr/>
          <a:lstStyle/>
          <a:p>
            <a:fld id="{EF878CA3-8357-4ABA-9CAA-50487140CD60}" type="slidenum">
              <a:rPr lang="el-GR" smtClean="0"/>
              <a:t>41</a:t>
            </a:fld>
            <a:endParaRPr lang="el-GR"/>
          </a:p>
        </p:txBody>
      </p:sp>
    </p:spTree>
    <p:extLst>
      <p:ext uri="{BB962C8B-B14F-4D97-AF65-F5344CB8AC3E}">
        <p14:creationId xmlns:p14="http://schemas.microsoft.com/office/powerpoint/2010/main" val="1745809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1FB46E99-8323-4449-350A-C9AF234F0194}"/>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rPr>
              <a:t>Ασθένειες του ξύλου</a:t>
            </a:r>
            <a:r>
              <a:rPr lang="en-US" sz="3600" b="1">
                <a:solidFill>
                  <a:srgbClr val="FFFFFF"/>
                </a:solidFill>
              </a:rPr>
              <a:t>:</a:t>
            </a:r>
            <a:r>
              <a:rPr lang="el-GR" sz="3600" b="1">
                <a:solidFill>
                  <a:srgbClr val="FFFFFF"/>
                </a:solidFill>
              </a:rPr>
              <a:t> Ευτυπίωση</a:t>
            </a:r>
            <a:endParaRPr lang="el-GR" sz="3600">
              <a:solidFill>
                <a:srgbClr val="FFFFFF"/>
              </a:solidFill>
            </a:endParaRPr>
          </a:p>
        </p:txBody>
      </p:sp>
      <p:sp>
        <p:nvSpPr>
          <p:cNvPr id="23" name="Rectangle 22">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E982D009-6DDB-E0F3-8B9E-535DEDFD9744}"/>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42</a:t>
            </a:fld>
            <a:endParaRPr lang="el-GR">
              <a:solidFill>
                <a:schemeClr val="tx2"/>
              </a:solidFill>
            </a:endParaRPr>
          </a:p>
        </p:txBody>
      </p:sp>
      <p:graphicFrame>
        <p:nvGraphicFramePr>
          <p:cNvPr id="15" name="Θέση περιεχομένου 2">
            <a:extLst>
              <a:ext uri="{FF2B5EF4-FFF2-40B4-BE49-F238E27FC236}">
                <a16:creationId xmlns:a16="http://schemas.microsoft.com/office/drawing/2014/main" id="{879514FA-DF0A-6821-2A8E-B7A0A18932F1}"/>
              </a:ext>
            </a:extLst>
          </p:cNvPr>
          <p:cNvGraphicFramePr>
            <a:graphicFrameLocks noGrp="1"/>
          </p:cNvGraphicFramePr>
          <p:nvPr>
            <p:ph idx="1"/>
            <p:extLst>
              <p:ext uri="{D42A27DB-BD31-4B8C-83A1-F6EECF244321}">
                <p14:modId xmlns:p14="http://schemas.microsoft.com/office/powerpoint/2010/main" val="177789195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762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B6D7D865-14A5-4975-4B5E-DC59B5694C38}"/>
              </a:ext>
            </a:extLst>
          </p:cNvPr>
          <p:cNvSpPr>
            <a:spLocks noGrp="1"/>
          </p:cNvSpPr>
          <p:nvPr>
            <p:ph type="title"/>
          </p:nvPr>
        </p:nvSpPr>
        <p:spPr>
          <a:xfrm>
            <a:off x="492370" y="516835"/>
            <a:ext cx="3084844" cy="5772840"/>
          </a:xfrm>
        </p:spPr>
        <p:txBody>
          <a:bodyPr anchor="ctr">
            <a:normAutofit/>
          </a:bodyPr>
          <a:lstStyle/>
          <a:p>
            <a:r>
              <a:rPr lang="el-GR" sz="3600">
                <a:solidFill>
                  <a:srgbClr val="FFFFFF"/>
                </a:solidFill>
              </a:rPr>
              <a:t>Φόμοψη της αμπέλου (</a:t>
            </a:r>
            <a:r>
              <a:rPr lang="el-GR" sz="3600" i="1">
                <a:solidFill>
                  <a:srgbClr val="FFFFFF"/>
                </a:solidFill>
              </a:rPr>
              <a:t>Phomophsis viticola</a:t>
            </a:r>
            <a:r>
              <a:rPr lang="el-GR" sz="3600">
                <a:solidFill>
                  <a:srgbClr val="FFFFFF"/>
                </a:solidFill>
              </a:rPr>
              <a:t>)</a:t>
            </a: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8F1CE6DB-EAD1-7F76-E851-6C43D36D60A7}"/>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43</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64D935A2-0870-33EC-B8D2-34F46DF77A65}"/>
              </a:ext>
            </a:extLst>
          </p:cNvPr>
          <p:cNvGraphicFramePr>
            <a:graphicFrameLocks noGrp="1"/>
          </p:cNvGraphicFramePr>
          <p:nvPr>
            <p:ph idx="1"/>
            <p:extLst>
              <p:ext uri="{D42A27DB-BD31-4B8C-83A1-F6EECF244321}">
                <p14:modId xmlns:p14="http://schemas.microsoft.com/office/powerpoint/2010/main" val="205696053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528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20CB557-B1FD-BD84-82DA-5D53B4309EFB}"/>
              </a:ext>
            </a:extLst>
          </p:cNvPr>
          <p:cNvSpPr>
            <a:spLocks noGrp="1"/>
          </p:cNvSpPr>
          <p:nvPr>
            <p:ph type="title"/>
          </p:nvPr>
        </p:nvSpPr>
        <p:spPr>
          <a:xfrm>
            <a:off x="781877" y="643467"/>
            <a:ext cx="3467569" cy="5571066"/>
          </a:xfrm>
        </p:spPr>
        <p:txBody>
          <a:bodyPr anchor="ctr">
            <a:normAutofit/>
          </a:bodyPr>
          <a:lstStyle/>
          <a:p>
            <a:r>
              <a:rPr lang="el-GR" sz="4000">
                <a:solidFill>
                  <a:srgbClr val="FFFFFF"/>
                </a:solidFill>
              </a:rPr>
              <a:t>Φόμοψη</a:t>
            </a:r>
            <a:r>
              <a:rPr lang="el-GR" sz="4000" dirty="0">
                <a:solidFill>
                  <a:srgbClr val="FFFFFF"/>
                </a:solidFill>
              </a:rPr>
              <a:t> της αμπέλου (</a:t>
            </a:r>
            <a:r>
              <a:rPr lang="el-GR" sz="4000" i="1">
                <a:solidFill>
                  <a:srgbClr val="FFFFFF"/>
                </a:solidFill>
              </a:rPr>
              <a:t>Phomophsis</a:t>
            </a:r>
            <a:r>
              <a:rPr lang="el-GR" sz="4000" i="1" dirty="0">
                <a:solidFill>
                  <a:srgbClr val="FFFFFF"/>
                </a:solidFill>
              </a:rPr>
              <a:t> </a:t>
            </a:r>
            <a:r>
              <a:rPr lang="el-GR" sz="4000" i="1" dirty="0" err="1">
                <a:solidFill>
                  <a:srgbClr val="FFFFFF"/>
                </a:solidFill>
              </a:rPr>
              <a:t>viticola</a:t>
            </a:r>
            <a:r>
              <a:rPr lang="el-GR" sz="4000" dirty="0">
                <a:solidFill>
                  <a:srgbClr val="FFFFFF"/>
                </a:solidFill>
              </a:rPr>
              <a:t>)</a:t>
            </a:r>
          </a:p>
        </p:txBody>
      </p:sp>
      <p:sp>
        <p:nvSpPr>
          <p:cNvPr id="18" name="Rectangle 17">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E4861BFE-D91D-F616-9002-ED07FD37FB10}"/>
              </a:ext>
            </a:extLst>
          </p:cNvPr>
          <p:cNvSpPr>
            <a:spLocks noGrp="1"/>
          </p:cNvSpPr>
          <p:nvPr>
            <p:ph idx="1"/>
          </p:nvPr>
        </p:nvSpPr>
        <p:spPr>
          <a:xfrm>
            <a:off x="5124206" y="643467"/>
            <a:ext cx="6104288" cy="5571065"/>
          </a:xfrm>
        </p:spPr>
        <p:txBody>
          <a:bodyPr anchor="ctr">
            <a:normAutofit fontScale="92500" lnSpcReduction="20000"/>
          </a:bodyPr>
          <a:lstStyle/>
          <a:p>
            <a:r>
              <a:rPr lang="el-GR" sz="2800" b="1" dirty="0">
                <a:solidFill>
                  <a:srgbClr val="FFFFFF"/>
                </a:solidFill>
              </a:rPr>
              <a:t>Συμπτώματα </a:t>
            </a:r>
            <a:r>
              <a:rPr lang="el-GR" sz="2800" b="1" dirty="0" err="1">
                <a:solidFill>
                  <a:srgbClr val="FFFFFF"/>
                </a:solidFill>
              </a:rPr>
              <a:t>φόμοψης</a:t>
            </a:r>
            <a:r>
              <a:rPr lang="el-GR" sz="2800" b="1" dirty="0">
                <a:solidFill>
                  <a:srgbClr val="FFFFFF"/>
                </a:solidFill>
              </a:rPr>
              <a:t>:</a:t>
            </a:r>
          </a:p>
          <a:p>
            <a:pPr>
              <a:spcBef>
                <a:spcPts val="0"/>
              </a:spcBef>
              <a:spcAft>
                <a:spcPts val="1800"/>
              </a:spcAft>
            </a:pPr>
            <a:r>
              <a:rPr lang="en-US" sz="2800" dirty="0">
                <a:solidFill>
                  <a:srgbClr val="FFFFFF"/>
                </a:solidFill>
              </a:rPr>
              <a:t>T</a:t>
            </a:r>
            <a:r>
              <a:rPr lang="el-GR" sz="2800" dirty="0">
                <a:solidFill>
                  <a:srgbClr val="FFFFFF"/>
                </a:solidFill>
              </a:rPr>
              <a:t>α πρώτα συμπτώματα στη νέα βλάστηση εμφανίζονται αργά την άνοιξη. </a:t>
            </a:r>
          </a:p>
          <a:p>
            <a:pPr>
              <a:spcBef>
                <a:spcPts val="0"/>
              </a:spcBef>
              <a:spcAft>
                <a:spcPts val="1800"/>
              </a:spcAft>
            </a:pPr>
            <a:r>
              <a:rPr lang="el-GR" sz="2800" dirty="0">
                <a:solidFill>
                  <a:srgbClr val="FFFFFF"/>
                </a:solidFill>
              </a:rPr>
              <a:t>Στα φύλλα εμφανίζονται διάσπαρτες </a:t>
            </a:r>
            <a:r>
              <a:rPr lang="el-GR" sz="2800" dirty="0" err="1">
                <a:solidFill>
                  <a:srgbClr val="FFFFFF"/>
                </a:solidFill>
              </a:rPr>
              <a:t>κιτρινόλευκες</a:t>
            </a:r>
            <a:r>
              <a:rPr lang="el-GR" sz="2800" dirty="0">
                <a:solidFill>
                  <a:srgbClr val="FFFFFF"/>
                </a:solidFill>
              </a:rPr>
              <a:t> κηλίδες με καστανό κέντρο και νεκρώσεις στο έλασμα, το νεύρο και το μίσχο. </a:t>
            </a:r>
          </a:p>
          <a:p>
            <a:pPr>
              <a:spcBef>
                <a:spcPts val="0"/>
              </a:spcBef>
              <a:spcAft>
                <a:spcPts val="1800"/>
              </a:spcAft>
            </a:pPr>
            <a:r>
              <a:rPr lang="el-GR" sz="2800" dirty="0">
                <a:solidFill>
                  <a:srgbClr val="FFFFFF"/>
                </a:solidFill>
              </a:rPr>
              <a:t>Τα σταφύλια εμφανίζουν μαύρες κηλίδες στη ράχη (άξονες) ενώ το τμήμα κάτω από την προσβολή ξηραίνεται. </a:t>
            </a:r>
          </a:p>
          <a:p>
            <a:pPr>
              <a:spcBef>
                <a:spcPts val="0"/>
              </a:spcBef>
              <a:spcAft>
                <a:spcPts val="1800"/>
              </a:spcAft>
            </a:pPr>
            <a:r>
              <a:rPr lang="el-GR" sz="2800" dirty="0">
                <a:solidFill>
                  <a:srgbClr val="FFFFFF"/>
                </a:solidFill>
              </a:rPr>
              <a:t>Στους βλαστούς εμφανίζονται δυσδιάκριτες νεκρωτικές κηλίδες στα πρώτα μεσογονάτια όπου εξελίσσονται σε νεκρώσεις, έλκη και σχίσματα. Οι αδύνατοι βλαστοί σπάζουν εύκολα από τον αέρα ή το βάρος του φορτίου. </a:t>
            </a:r>
          </a:p>
          <a:p>
            <a:endParaRPr lang="el-GR" sz="1800" dirty="0">
              <a:solidFill>
                <a:srgbClr val="FFFFFF"/>
              </a:solidFill>
            </a:endParaRPr>
          </a:p>
        </p:txBody>
      </p:sp>
      <p:sp>
        <p:nvSpPr>
          <p:cNvPr id="4" name="Θέση αριθμού διαφάνειας 3">
            <a:extLst>
              <a:ext uri="{FF2B5EF4-FFF2-40B4-BE49-F238E27FC236}">
                <a16:creationId xmlns:a16="http://schemas.microsoft.com/office/drawing/2014/main" id="{11C5662E-4F5F-C1E5-8D02-5A1B4C6F008F}"/>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smtClean="0"/>
              <a:pPr>
                <a:spcAft>
                  <a:spcPts val="600"/>
                </a:spcAft>
              </a:pPr>
              <a:t>44</a:t>
            </a:fld>
            <a:endParaRPr lang="el-GR"/>
          </a:p>
        </p:txBody>
      </p:sp>
    </p:spTree>
    <p:extLst>
      <p:ext uri="{BB962C8B-B14F-4D97-AF65-F5344CB8AC3E}">
        <p14:creationId xmlns:p14="http://schemas.microsoft.com/office/powerpoint/2010/main" val="103267271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20CB557-B1FD-BD84-82DA-5D53B4309EFB}"/>
              </a:ext>
            </a:extLst>
          </p:cNvPr>
          <p:cNvSpPr>
            <a:spLocks noGrp="1"/>
          </p:cNvSpPr>
          <p:nvPr>
            <p:ph type="title"/>
          </p:nvPr>
        </p:nvSpPr>
        <p:spPr>
          <a:xfrm>
            <a:off x="781877" y="643467"/>
            <a:ext cx="3467569" cy="5571066"/>
          </a:xfrm>
        </p:spPr>
        <p:txBody>
          <a:bodyPr anchor="ctr">
            <a:normAutofit/>
          </a:bodyPr>
          <a:lstStyle/>
          <a:p>
            <a:r>
              <a:rPr lang="el-GR" sz="4000">
                <a:solidFill>
                  <a:srgbClr val="FFFFFF"/>
                </a:solidFill>
              </a:rPr>
              <a:t>Φόμοψη της αμπέλου (</a:t>
            </a:r>
            <a:r>
              <a:rPr lang="el-GR" sz="4000" i="1">
                <a:solidFill>
                  <a:srgbClr val="FFFFFF"/>
                </a:solidFill>
              </a:rPr>
              <a:t>Phomophsis viticola</a:t>
            </a:r>
            <a:r>
              <a:rPr lang="el-GR" sz="4000">
                <a:solidFill>
                  <a:srgbClr val="FFFFFF"/>
                </a:solidFill>
              </a:rPr>
              <a:t>)</a:t>
            </a: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E4861BFE-D91D-F616-9002-ED07FD37FB10}"/>
              </a:ext>
            </a:extLst>
          </p:cNvPr>
          <p:cNvSpPr>
            <a:spLocks noGrp="1"/>
          </p:cNvSpPr>
          <p:nvPr>
            <p:ph idx="1"/>
          </p:nvPr>
        </p:nvSpPr>
        <p:spPr>
          <a:xfrm>
            <a:off x="4578973" y="142875"/>
            <a:ext cx="7689227" cy="6581775"/>
          </a:xfrm>
        </p:spPr>
        <p:txBody>
          <a:bodyPr anchor="ctr">
            <a:normAutofit/>
          </a:bodyPr>
          <a:lstStyle/>
          <a:p>
            <a:pPr>
              <a:spcBef>
                <a:spcPts val="0"/>
              </a:spcBef>
              <a:spcAft>
                <a:spcPts val="1800"/>
              </a:spcAft>
            </a:pPr>
            <a:r>
              <a:rPr lang="el-GR" sz="2400" dirty="0">
                <a:solidFill>
                  <a:srgbClr val="FFFFFF"/>
                </a:solidFill>
              </a:rPr>
              <a:t>Οι κληματίδες που έχουν προσβληθεί δεν </a:t>
            </a:r>
            <a:r>
              <a:rPr lang="el-GR" sz="2400" dirty="0" err="1">
                <a:solidFill>
                  <a:srgbClr val="FFFFFF"/>
                </a:solidFill>
              </a:rPr>
              <a:t>ξυλοποιούνται</a:t>
            </a:r>
            <a:r>
              <a:rPr lang="el-GR" sz="2400" dirty="0">
                <a:solidFill>
                  <a:srgbClr val="FFFFFF"/>
                </a:solidFill>
              </a:rPr>
              <a:t> και ασπρίζουν. Στην επιφάνεια τους σχηματίζονται τα αναπαραγωγικά όργανα του μύκητα (μικρά, μαύρα στίγματα) πολλοί οφθαλμοί δεν εκπτύσσονται νωρίς την άνοιξη. </a:t>
            </a:r>
            <a:endParaRPr lang="en-US" sz="2400" dirty="0">
              <a:solidFill>
                <a:srgbClr val="FFFFFF"/>
              </a:solidFill>
            </a:endParaRPr>
          </a:p>
          <a:p>
            <a:pPr marL="265113" lvl="1" indent="-176213">
              <a:spcBef>
                <a:spcPts val="0"/>
              </a:spcBef>
              <a:spcAft>
                <a:spcPts val="1800"/>
              </a:spcAft>
              <a:buClr>
                <a:srgbClr val="92D050"/>
              </a:buClr>
              <a:buFont typeface="Wingdings" pitchFamily="2" charset="2"/>
              <a:buChar char="§"/>
              <a:tabLst>
                <a:tab pos="441325" algn="l"/>
              </a:tabLst>
            </a:pPr>
            <a:r>
              <a:rPr lang="el-GR" sz="2400" b="1" dirty="0">
                <a:solidFill>
                  <a:srgbClr val="FFFFFF"/>
                </a:solidFill>
                <a:latin typeface="Calibri" panose="020F0502020204030204" pitchFamily="34" charset="0"/>
                <a:ea typeface="Verdana" pitchFamily="34" charset="0"/>
                <a:cs typeface="Verdana" pitchFamily="34" charset="0"/>
              </a:rPr>
              <a:t>Προκαλεί προβλήματα κυρίως στις κληματίδες αλλά π</a:t>
            </a:r>
            <a:r>
              <a:rPr lang="el-GR" sz="2400" b="1" dirty="0">
                <a:solidFill>
                  <a:srgbClr val="FFFFFF"/>
                </a:solidFill>
                <a:latin typeface="Calibri" panose="020F0502020204030204" pitchFamily="34" charset="0"/>
              </a:rPr>
              <a:t>ροσβάλει και κεφαλές, βραχίονες και φύλλα των </a:t>
            </a:r>
            <a:r>
              <a:rPr lang="el-GR" sz="2400" b="1" dirty="0" err="1">
                <a:solidFill>
                  <a:srgbClr val="FFFFFF"/>
                </a:solidFill>
                <a:latin typeface="Calibri" panose="020F0502020204030204" pitchFamily="34" charset="0"/>
              </a:rPr>
              <a:t>πρέμνων</a:t>
            </a:r>
            <a:endParaRPr lang="el-GR" sz="2400" b="1" dirty="0">
              <a:solidFill>
                <a:srgbClr val="FFFFFF"/>
              </a:solidFill>
              <a:latin typeface="Calibri" panose="020F0502020204030204" pitchFamily="34" charset="0"/>
            </a:endParaRPr>
          </a:p>
          <a:p>
            <a:pPr marL="265113" lvl="1" indent="-176213">
              <a:spcBef>
                <a:spcPts val="0"/>
              </a:spcBef>
              <a:spcAft>
                <a:spcPts val="1800"/>
              </a:spcAft>
              <a:buClr>
                <a:srgbClr val="92D050"/>
              </a:buClr>
              <a:buFont typeface="Wingdings" pitchFamily="2" charset="2"/>
              <a:buChar char="§"/>
              <a:tabLst>
                <a:tab pos="441325" algn="l"/>
              </a:tabLst>
            </a:pPr>
            <a:r>
              <a:rPr lang="el-GR" sz="2400" b="1" dirty="0">
                <a:solidFill>
                  <a:srgbClr val="FFFFFF"/>
                </a:solidFill>
                <a:latin typeface="Calibri" panose="020F0502020204030204" pitchFamily="34" charset="0"/>
              </a:rPr>
              <a:t>Παρατηρείται στην ετήσια βλάστηση αλλά και στο παλαιό ξύλο</a:t>
            </a:r>
          </a:p>
          <a:p>
            <a:pPr marL="265113" lvl="1" indent="-176213">
              <a:spcBef>
                <a:spcPts val="0"/>
              </a:spcBef>
              <a:spcAft>
                <a:spcPts val="1800"/>
              </a:spcAft>
              <a:buClr>
                <a:srgbClr val="92D050"/>
              </a:buClr>
              <a:buFont typeface="Wingdings" pitchFamily="2" charset="2"/>
              <a:buChar char="§"/>
              <a:tabLst>
                <a:tab pos="441325" algn="l"/>
              </a:tabLst>
            </a:pPr>
            <a:r>
              <a:rPr lang="el-GR" sz="2400" b="1" dirty="0">
                <a:solidFill>
                  <a:srgbClr val="FFFFFF"/>
                </a:solidFill>
                <a:latin typeface="Calibri" panose="020F0502020204030204" pitchFamily="34" charset="0"/>
              </a:rPr>
              <a:t>Ευνοείται από σχετικά χαμηλές θερμοκρασίες και υγρό καιρό (συχνές βροχοπτώσεις</a:t>
            </a:r>
            <a:endParaRPr lang="el-GR" sz="2400" dirty="0">
              <a:solidFill>
                <a:srgbClr val="FFFFFF"/>
              </a:solidFill>
            </a:endParaRPr>
          </a:p>
          <a:p>
            <a:endParaRPr lang="el-GR" sz="1800" dirty="0">
              <a:solidFill>
                <a:srgbClr val="FFFFFF"/>
              </a:solidFill>
            </a:endParaRPr>
          </a:p>
        </p:txBody>
      </p:sp>
      <p:sp>
        <p:nvSpPr>
          <p:cNvPr id="4" name="Θέση αριθμού διαφάνειας 3">
            <a:extLst>
              <a:ext uri="{FF2B5EF4-FFF2-40B4-BE49-F238E27FC236}">
                <a16:creationId xmlns:a16="http://schemas.microsoft.com/office/drawing/2014/main" id="{11C5662E-4F5F-C1E5-8D02-5A1B4C6F008F}"/>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smtClean="0"/>
              <a:pPr>
                <a:spcAft>
                  <a:spcPts val="600"/>
                </a:spcAft>
              </a:pPr>
              <a:t>45</a:t>
            </a:fld>
            <a:endParaRPr lang="el-GR"/>
          </a:p>
        </p:txBody>
      </p:sp>
    </p:spTree>
    <p:extLst>
      <p:ext uri="{BB962C8B-B14F-4D97-AF65-F5344CB8AC3E}">
        <p14:creationId xmlns:p14="http://schemas.microsoft.com/office/powerpoint/2010/main" val="2935834518"/>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119D3B-0260-09DE-D547-C516443A5BCC}"/>
              </a:ext>
            </a:extLst>
          </p:cNvPr>
          <p:cNvSpPr>
            <a:spLocks noGrp="1"/>
          </p:cNvSpPr>
          <p:nvPr>
            <p:ph type="title"/>
          </p:nvPr>
        </p:nvSpPr>
        <p:spPr>
          <a:xfrm>
            <a:off x="781877" y="643467"/>
            <a:ext cx="3467569" cy="5571066"/>
          </a:xfrm>
        </p:spPr>
        <p:txBody>
          <a:bodyPr anchor="ctr">
            <a:normAutofit/>
          </a:bodyPr>
          <a:lstStyle/>
          <a:p>
            <a:r>
              <a:rPr lang="el-GR" sz="4000" b="1">
                <a:solidFill>
                  <a:srgbClr val="FFFFFF"/>
                </a:solidFill>
              </a:rPr>
              <a:t>Ολοκληρωμένη Αντιμετώπιση της Φόμοψης</a:t>
            </a:r>
            <a:endParaRPr lang="el-GR" sz="4000">
              <a:solidFill>
                <a:srgbClr val="FFFFFF"/>
              </a:solidFill>
            </a:endParaRP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5897778E-B388-C22B-7582-35F41227CA49}"/>
              </a:ext>
            </a:extLst>
          </p:cNvPr>
          <p:cNvSpPr>
            <a:spLocks noGrp="1"/>
          </p:cNvSpPr>
          <p:nvPr>
            <p:ph idx="1"/>
          </p:nvPr>
        </p:nvSpPr>
        <p:spPr>
          <a:xfrm>
            <a:off x="4852917" y="460905"/>
            <a:ext cx="6860648" cy="6181442"/>
          </a:xfrm>
        </p:spPr>
        <p:txBody>
          <a:bodyPr anchor="ctr">
            <a:normAutofit fontScale="85000" lnSpcReduction="20000"/>
          </a:bodyPr>
          <a:lstStyle/>
          <a:p>
            <a:pPr eaLnBrk="1" hangingPunct="1"/>
            <a:r>
              <a:rPr lang="el-GR" sz="1800" dirty="0">
                <a:solidFill>
                  <a:srgbClr val="FFFFFF"/>
                </a:solidFill>
              </a:rPr>
              <a:t>Αντιμετωπίζεται αποτελεσματικά με συνδυασμό καλλιεργητικών μέτρων και χημικών επεμβάσεων. </a:t>
            </a:r>
            <a:br>
              <a:rPr lang="el-GR" sz="1800" dirty="0">
                <a:solidFill>
                  <a:srgbClr val="FFFFFF"/>
                </a:solidFill>
              </a:rPr>
            </a:br>
            <a:endParaRPr lang="el-GR" sz="1800" dirty="0">
              <a:solidFill>
                <a:srgbClr val="FFFFFF"/>
              </a:solidFill>
            </a:endParaRPr>
          </a:p>
          <a:p>
            <a:pPr eaLnBrk="1" hangingPunct="1"/>
            <a:r>
              <a:rPr lang="el-GR" sz="1800" dirty="0">
                <a:solidFill>
                  <a:srgbClr val="FFFFFF"/>
                </a:solidFill>
              </a:rPr>
              <a:t>Καλλιεργητικά μέτρα: </a:t>
            </a:r>
          </a:p>
          <a:p>
            <a:pPr marL="625475" indent="-350838" eaLnBrk="1" hangingPunct="1">
              <a:buFont typeface="Wingdings" pitchFamily="2" charset="2"/>
              <a:buChar char="ü"/>
            </a:pPr>
            <a:r>
              <a:rPr lang="el-GR" sz="1800" dirty="0">
                <a:solidFill>
                  <a:srgbClr val="FFFFFF"/>
                </a:solidFill>
              </a:rPr>
              <a:t>Να χρησιμοποιείται αμόλυντο πολλαπλασιαστικό υλικό. </a:t>
            </a:r>
          </a:p>
          <a:p>
            <a:pPr marL="625475" indent="-350838" eaLnBrk="1" hangingPunct="1">
              <a:buFont typeface="Wingdings" pitchFamily="2" charset="2"/>
              <a:buChar char="ü"/>
            </a:pPr>
            <a:r>
              <a:rPr lang="el-GR" sz="1800" dirty="0">
                <a:solidFill>
                  <a:srgbClr val="FFFFFF"/>
                </a:solidFill>
              </a:rPr>
              <a:t>Στο κλάδεμα να αφαιρούνται οι έντονα </a:t>
            </a:r>
            <a:r>
              <a:rPr lang="el-GR" sz="1800" dirty="0" err="1">
                <a:solidFill>
                  <a:srgbClr val="FFFFFF"/>
                </a:solidFill>
              </a:rPr>
              <a:t>προσβλημένες</a:t>
            </a:r>
            <a:r>
              <a:rPr lang="el-GR" sz="1800" dirty="0">
                <a:solidFill>
                  <a:srgbClr val="FFFFFF"/>
                </a:solidFill>
              </a:rPr>
              <a:t> κληματίδες και να καίγονται. </a:t>
            </a:r>
          </a:p>
          <a:p>
            <a:pPr marL="625475" indent="-350838" eaLnBrk="1" hangingPunct="1">
              <a:buFont typeface="Wingdings" pitchFamily="2" charset="2"/>
              <a:buChar char="ü"/>
            </a:pPr>
            <a:r>
              <a:rPr lang="el-GR" sz="1800" dirty="0">
                <a:solidFill>
                  <a:srgbClr val="FFFFFF"/>
                </a:solidFill>
              </a:rPr>
              <a:t>Να δημιουργούνται συνθήκες που ευνοούν την καλή κυκλοφορία του αέρα </a:t>
            </a:r>
          </a:p>
          <a:p>
            <a:pPr marL="625475" indent="-350838" eaLnBrk="1" hangingPunct="1">
              <a:buFont typeface="Wingdings" pitchFamily="2" charset="2"/>
              <a:buChar char="ü"/>
            </a:pPr>
            <a:r>
              <a:rPr lang="el-GR" sz="1800" dirty="0">
                <a:solidFill>
                  <a:srgbClr val="FFFFFF"/>
                </a:solidFill>
              </a:rPr>
              <a:t>Το κλάδεμα να γίνεται όψιμα(τέλος χειμώνα). </a:t>
            </a:r>
          </a:p>
          <a:p>
            <a:pPr marL="625475" indent="-350838" eaLnBrk="1" hangingPunct="1">
              <a:buFont typeface="Wingdings" pitchFamily="2" charset="2"/>
              <a:buChar char="ü"/>
            </a:pPr>
            <a:r>
              <a:rPr lang="el-GR" sz="1800" dirty="0">
                <a:solidFill>
                  <a:srgbClr val="FFFFFF"/>
                </a:solidFill>
              </a:rPr>
              <a:t>Να αποφεύγονται οι μεγάλες </a:t>
            </a:r>
            <a:r>
              <a:rPr lang="el-GR" sz="1800" dirty="0" err="1">
                <a:solidFill>
                  <a:srgbClr val="FFFFFF"/>
                </a:solidFill>
              </a:rPr>
              <a:t>κλαδοτομές</a:t>
            </a:r>
            <a:r>
              <a:rPr lang="el-GR" sz="1800" dirty="0">
                <a:solidFill>
                  <a:srgbClr val="FFFFFF"/>
                </a:solidFill>
              </a:rPr>
              <a:t>. </a:t>
            </a:r>
          </a:p>
          <a:p>
            <a:pPr marL="625475" indent="-350838" eaLnBrk="1" hangingPunct="1">
              <a:buFont typeface="Wingdings" pitchFamily="2" charset="2"/>
              <a:buChar char="ü"/>
            </a:pPr>
            <a:r>
              <a:rPr lang="el-GR" sz="1800" dirty="0">
                <a:solidFill>
                  <a:srgbClr val="FFFFFF"/>
                </a:solidFill>
              </a:rPr>
              <a:t>Οι τομές να προστατεύονται. </a:t>
            </a:r>
          </a:p>
          <a:p>
            <a:pPr eaLnBrk="1" hangingPunct="1"/>
            <a:endParaRPr lang="el-GR" sz="1800" dirty="0">
              <a:solidFill>
                <a:srgbClr val="FFFFFF"/>
              </a:solidFill>
            </a:endParaRPr>
          </a:p>
          <a:p>
            <a:pPr eaLnBrk="1" hangingPunct="1"/>
            <a:r>
              <a:rPr lang="el-GR" sz="1800" dirty="0">
                <a:solidFill>
                  <a:srgbClr val="FFFFFF"/>
                </a:solidFill>
              </a:rPr>
              <a:t>Χημική καταπολέμηση </a:t>
            </a:r>
          </a:p>
          <a:p>
            <a:pPr marL="625475" indent="-350838" eaLnBrk="1" hangingPunct="1">
              <a:buFont typeface="Wingdings" pitchFamily="2" charset="2"/>
              <a:buChar char="ü"/>
            </a:pPr>
            <a:r>
              <a:rPr lang="el-GR" sz="1800" dirty="0">
                <a:solidFill>
                  <a:srgbClr val="FFFFFF"/>
                </a:solidFill>
              </a:rPr>
              <a:t>Με τη χειμωνιάτικη επέμβαση επιδιώκεται η καταστροφή των μολυσμάτων (</a:t>
            </a:r>
            <a:r>
              <a:rPr lang="el-GR" sz="1800" dirty="0" err="1">
                <a:solidFill>
                  <a:srgbClr val="FFFFFF"/>
                </a:solidFill>
              </a:rPr>
              <a:t>πυκνιδίων</a:t>
            </a:r>
            <a:r>
              <a:rPr lang="el-GR" sz="1800" dirty="0">
                <a:solidFill>
                  <a:srgbClr val="FFFFFF"/>
                </a:solidFill>
              </a:rPr>
              <a:t>) που βρίσκονται στις κληματίδες, ώστε να περιοριστεί ο πολλαπλασιασμός τους. Συνιστάται να γίνονται επεμβάσεις με χειμερινό πολτό 2-3 εβδομάδες πριν την </a:t>
            </a:r>
            <a:r>
              <a:rPr lang="el-GR" sz="1800" dirty="0" err="1">
                <a:solidFill>
                  <a:srgbClr val="FFFFFF"/>
                </a:solidFill>
              </a:rPr>
              <a:t>έκπτυξη</a:t>
            </a:r>
            <a:r>
              <a:rPr lang="el-GR" sz="1800" dirty="0">
                <a:solidFill>
                  <a:srgbClr val="FFFFFF"/>
                </a:solidFill>
              </a:rPr>
              <a:t> των οφθαλμών. </a:t>
            </a:r>
            <a:endParaRPr lang="en-US" sz="1800" dirty="0">
              <a:solidFill>
                <a:srgbClr val="FFFFFF"/>
              </a:solidFill>
            </a:endParaRPr>
          </a:p>
          <a:p>
            <a:pPr marL="265113" lvl="1" indent="-176213">
              <a:spcBef>
                <a:spcPts val="0"/>
              </a:spcBef>
              <a:spcAft>
                <a:spcPts val="1800"/>
              </a:spcAft>
              <a:buClr>
                <a:srgbClr val="92D050"/>
              </a:buClr>
              <a:buFont typeface="Wingdings" pitchFamily="2" charset="2"/>
              <a:buChar char="§"/>
              <a:tabLst>
                <a:tab pos="441325" algn="l"/>
              </a:tabLst>
            </a:pPr>
            <a:r>
              <a:rPr lang="el-GR" b="1" dirty="0">
                <a:solidFill>
                  <a:srgbClr val="FFFFFF"/>
                </a:solidFill>
                <a:latin typeface="Calibri" panose="020F0502020204030204" pitchFamily="34" charset="0"/>
              </a:rPr>
              <a:t>Σε αμπέλια με μεγάλη επέκταση της ασθένειας συστήνονται 2-3</a:t>
            </a:r>
            <a:r>
              <a:rPr lang="en-US" b="1" dirty="0">
                <a:solidFill>
                  <a:srgbClr val="FFFFFF"/>
                </a:solidFill>
                <a:latin typeface="Calibri" panose="020F0502020204030204" pitchFamily="34" charset="0"/>
              </a:rPr>
              <a:t> </a:t>
            </a:r>
            <a:r>
              <a:rPr lang="el-GR" b="1" dirty="0">
                <a:solidFill>
                  <a:srgbClr val="FFFFFF"/>
                </a:solidFill>
                <a:latin typeface="Calibri" panose="020F0502020204030204" pitchFamily="34" charset="0"/>
              </a:rPr>
              <a:t>ψεκασμοί ανάλογα με τις καιρικές συνθήκες την περίοδο της βλάστησης, με εγκεκριμένα μυκητοκτόνα</a:t>
            </a:r>
          </a:p>
          <a:p>
            <a:pPr marL="265113" lvl="1" indent="-176213">
              <a:spcBef>
                <a:spcPts val="0"/>
              </a:spcBef>
              <a:spcAft>
                <a:spcPts val="1800"/>
              </a:spcAft>
              <a:buClr>
                <a:srgbClr val="92D050"/>
              </a:buClr>
              <a:buFont typeface="Wingdings" pitchFamily="2" charset="2"/>
              <a:buChar char="§"/>
              <a:tabLst>
                <a:tab pos="441325" algn="l"/>
              </a:tabLst>
            </a:pPr>
            <a:r>
              <a:rPr lang="el-GR" b="1" dirty="0">
                <a:solidFill>
                  <a:srgbClr val="FFFFFF"/>
                </a:solidFill>
                <a:latin typeface="Calibri" panose="020F0502020204030204" pitchFamily="34" charset="0"/>
              </a:rPr>
              <a:t>Ο πρώτος ψεκασμός γίνεται  μόλις ανοίξουν τα μάτια, ο δεύτερος μετά το σχηματισμό του 1</a:t>
            </a:r>
            <a:r>
              <a:rPr lang="el-GR" b="1" baseline="30000" dirty="0">
                <a:solidFill>
                  <a:srgbClr val="FFFFFF"/>
                </a:solidFill>
                <a:latin typeface="Calibri" panose="020F0502020204030204" pitchFamily="34" charset="0"/>
              </a:rPr>
              <a:t>ου</a:t>
            </a:r>
            <a:r>
              <a:rPr lang="el-GR" b="1" dirty="0">
                <a:solidFill>
                  <a:srgbClr val="FFFFFF"/>
                </a:solidFill>
                <a:latin typeface="Calibri" panose="020F0502020204030204" pitchFamily="34" charset="0"/>
              </a:rPr>
              <a:t> φύλλου και ο τρίτος στο στάδιο των 2-3 φύλλων</a:t>
            </a:r>
            <a:endParaRPr lang="el-GR" sz="1100" dirty="0">
              <a:solidFill>
                <a:srgbClr val="FFFFFF"/>
              </a:solidFill>
            </a:endParaRPr>
          </a:p>
          <a:p>
            <a:endParaRPr lang="el-GR" sz="1100" dirty="0">
              <a:solidFill>
                <a:srgbClr val="FFFFFF"/>
              </a:solidFill>
            </a:endParaRPr>
          </a:p>
        </p:txBody>
      </p:sp>
      <p:sp>
        <p:nvSpPr>
          <p:cNvPr id="4" name="Θέση αριθμού διαφάνειας 3">
            <a:extLst>
              <a:ext uri="{FF2B5EF4-FFF2-40B4-BE49-F238E27FC236}">
                <a16:creationId xmlns:a16="http://schemas.microsoft.com/office/drawing/2014/main" id="{5419FDD0-9985-8082-9F6E-AA346DA8A43D}"/>
              </a:ext>
            </a:extLst>
          </p:cNvPr>
          <p:cNvSpPr>
            <a:spLocks noGrp="1"/>
          </p:cNvSpPr>
          <p:nvPr>
            <p:ph type="sldNum" sz="quarter" idx="12"/>
          </p:nvPr>
        </p:nvSpPr>
        <p:spPr>
          <a:xfrm>
            <a:off x="10455966" y="6459785"/>
            <a:ext cx="756517" cy="365125"/>
          </a:xfrm>
        </p:spPr>
        <p:txBody>
          <a:bodyPr>
            <a:normAutofit/>
          </a:bodyPr>
          <a:lstStyle/>
          <a:p>
            <a:pPr>
              <a:spcAft>
                <a:spcPts val="600"/>
              </a:spcAft>
            </a:pPr>
            <a:fld id="{EF878CA3-8357-4ABA-9CAA-50487140CD60}" type="slidenum">
              <a:rPr lang="el-GR" smtClean="0"/>
              <a:pPr>
                <a:spcAft>
                  <a:spcPts val="600"/>
                </a:spcAft>
              </a:pPr>
              <a:t>46</a:t>
            </a:fld>
            <a:endParaRPr lang="el-GR"/>
          </a:p>
        </p:txBody>
      </p:sp>
    </p:spTree>
    <p:extLst>
      <p:ext uri="{BB962C8B-B14F-4D97-AF65-F5344CB8AC3E}">
        <p14:creationId xmlns:p14="http://schemas.microsoft.com/office/powerpoint/2010/main" val="1126043226"/>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9774D8-8540-48E4-923D-4F2A21A07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8258C6-81CC-4C42-B916-9D2550D61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59027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42AA581F-FE56-6620-330F-BC89EF246795}"/>
              </a:ext>
            </a:extLst>
          </p:cNvPr>
          <p:cNvSpPr>
            <a:spLocks noGrp="1"/>
          </p:cNvSpPr>
          <p:nvPr>
            <p:ph type="title"/>
          </p:nvPr>
        </p:nvSpPr>
        <p:spPr>
          <a:xfrm>
            <a:off x="492369" y="516835"/>
            <a:ext cx="3735502" cy="2103875"/>
          </a:xfrm>
        </p:spPr>
        <p:txBody>
          <a:bodyPr>
            <a:normAutofit/>
          </a:bodyPr>
          <a:lstStyle/>
          <a:p>
            <a:r>
              <a:rPr lang="el-GR" sz="3600" b="1">
                <a:solidFill>
                  <a:srgbClr val="FFFFFF"/>
                </a:solidFill>
              </a:rPr>
              <a:t>Συμπτώματα φόμοψης</a:t>
            </a:r>
            <a:endParaRPr lang="el-GR" sz="3600">
              <a:solidFill>
                <a:srgbClr val="FFFFFF"/>
              </a:solidFill>
            </a:endParaRPr>
          </a:p>
        </p:txBody>
      </p:sp>
      <p:sp>
        <p:nvSpPr>
          <p:cNvPr id="6" name="Θέση αριθμού διαφάνειας 5">
            <a:extLst>
              <a:ext uri="{FF2B5EF4-FFF2-40B4-BE49-F238E27FC236}">
                <a16:creationId xmlns:a16="http://schemas.microsoft.com/office/drawing/2014/main" id="{9AC03FDF-1025-C216-3E8C-3FFB34F040D9}"/>
              </a:ext>
            </a:extLst>
          </p:cNvPr>
          <p:cNvSpPr>
            <a:spLocks noGrp="1"/>
          </p:cNvSpPr>
          <p:nvPr>
            <p:ph type="sldNum" sz="quarter" idx="12"/>
          </p:nvPr>
        </p:nvSpPr>
        <p:spPr>
          <a:xfrm>
            <a:off x="205852" y="6459785"/>
            <a:ext cx="1312025" cy="365125"/>
          </a:xfrm>
        </p:spPr>
        <p:txBody>
          <a:bodyPr>
            <a:normAutofit/>
          </a:bodyPr>
          <a:lstStyle/>
          <a:p>
            <a:pPr algn="l">
              <a:spcAft>
                <a:spcPts val="600"/>
              </a:spcAft>
            </a:pPr>
            <a:fld id="{EF878CA3-8357-4ABA-9CAA-50487140CD60}" type="slidenum">
              <a:rPr lang="el-GR" smtClean="0"/>
              <a:pPr algn="l">
                <a:spcAft>
                  <a:spcPts val="600"/>
                </a:spcAft>
              </a:pPr>
              <a:t>47</a:t>
            </a:fld>
            <a:endParaRPr lang="el-GR"/>
          </a:p>
        </p:txBody>
      </p:sp>
      <p:sp>
        <p:nvSpPr>
          <p:cNvPr id="15" name="Rectangle 14">
            <a:extLst>
              <a:ext uri="{FF2B5EF4-FFF2-40B4-BE49-F238E27FC236}">
                <a16:creationId xmlns:a16="http://schemas.microsoft.com/office/drawing/2014/main" id="{29C049BC-66AD-454E-982D-C9EBB75C8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679"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5" name="Picture 7" descr="wine_fomopsi_klimatides">
            <a:hlinkClick r:id="rId2"/>
            <a:extLst>
              <a:ext uri="{FF2B5EF4-FFF2-40B4-BE49-F238E27FC236}">
                <a16:creationId xmlns:a16="http://schemas.microsoft.com/office/drawing/2014/main" id="{C14FE167-721F-0785-7DEF-56A6906D783A}"/>
              </a:ext>
            </a:extLst>
          </p:cNvPr>
          <p:cNvPicPr>
            <a:picLocks noChangeAspect="1" noChangeArrowheads="1"/>
          </p:cNvPicPr>
          <p:nvPr/>
        </p:nvPicPr>
        <p:blipFill rotWithShape="1">
          <a:blip r:embed="rId3"/>
          <a:srcRect l="1743" r="1499" b="1"/>
          <a:stretch/>
        </p:blipFill>
        <p:spPr bwMode="auto">
          <a:xfrm>
            <a:off x="4812161" y="-2655"/>
            <a:ext cx="3606643" cy="3358597"/>
          </a:xfrm>
          <a:prstGeom prst="rect">
            <a:avLst/>
          </a:prstGeom>
          <a:noFill/>
        </p:spPr>
      </p:pic>
      <p:sp>
        <p:nvSpPr>
          <p:cNvPr id="17" name="Rectangle 16">
            <a:extLst>
              <a:ext uri="{FF2B5EF4-FFF2-40B4-BE49-F238E27FC236}">
                <a16:creationId xmlns:a16="http://schemas.microsoft.com/office/drawing/2014/main" id="{568E67DF-B8FC-4079-84A6-0A3BA25B8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6279" y="0"/>
            <a:ext cx="3610035" cy="3355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b_2220_fomoxi">
            <a:extLst>
              <a:ext uri="{FF2B5EF4-FFF2-40B4-BE49-F238E27FC236}">
                <a16:creationId xmlns:a16="http://schemas.microsoft.com/office/drawing/2014/main" id="{D789E517-1984-24C6-4DCC-BDB3F4835329}"/>
              </a:ext>
            </a:extLst>
          </p:cNvPr>
          <p:cNvPicPr>
            <a:picLocks noChangeAspect="1" noChangeArrowheads="1"/>
          </p:cNvPicPr>
          <p:nvPr/>
        </p:nvPicPr>
        <p:blipFill rotWithShape="1">
          <a:blip r:embed="rId4"/>
          <a:srcRect t="31417" r="2" b="2"/>
          <a:stretch/>
        </p:blipFill>
        <p:spPr bwMode="auto">
          <a:xfrm>
            <a:off x="4812160" y="3504904"/>
            <a:ext cx="7379840" cy="3353096"/>
          </a:xfrm>
          <a:prstGeom prst="rect">
            <a:avLst/>
          </a:prstGeom>
          <a:noFill/>
        </p:spPr>
      </p:pic>
    </p:spTree>
    <p:extLst>
      <p:ext uri="{BB962C8B-B14F-4D97-AF65-F5344CB8AC3E}">
        <p14:creationId xmlns:p14="http://schemas.microsoft.com/office/powerpoint/2010/main" val="1375791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88114DDC-E5A3-AEF0-5C52-B69BF4E90778}"/>
              </a:ext>
            </a:extLst>
          </p:cNvPr>
          <p:cNvSpPr>
            <a:spLocks noGrp="1"/>
          </p:cNvSpPr>
          <p:nvPr>
            <p:ph type="title"/>
          </p:nvPr>
        </p:nvSpPr>
        <p:spPr>
          <a:xfrm>
            <a:off x="492370" y="516835"/>
            <a:ext cx="3084844" cy="2103875"/>
          </a:xfrm>
        </p:spPr>
        <p:txBody>
          <a:bodyPr>
            <a:normAutofit/>
          </a:bodyPr>
          <a:lstStyle/>
          <a:p>
            <a:r>
              <a:rPr lang="el-GR" sz="2500" b="1">
                <a:solidFill>
                  <a:srgbClr val="FFFFFF"/>
                </a:solidFill>
              </a:rPr>
              <a:t>Φόμοψη: Επιμήκεις νεκρώσεις στα βασικά μεσογονάτια διαστήματα βλαστών ποικιλίας Κάρντιναλ </a:t>
            </a:r>
            <a:endParaRPr lang="el-GR" sz="2500">
              <a:solidFill>
                <a:srgbClr val="FFFFFF"/>
              </a:solidFill>
            </a:endParaRPr>
          </a:p>
        </p:txBody>
      </p:sp>
      <p:pic>
        <p:nvPicPr>
          <p:cNvPr id="4" name="Picture 5" descr="1">
            <a:extLst>
              <a:ext uri="{FF2B5EF4-FFF2-40B4-BE49-F238E27FC236}">
                <a16:creationId xmlns:a16="http://schemas.microsoft.com/office/drawing/2014/main" id="{572F85E2-B5FF-73C5-EE25-7A572ABD740B}"/>
              </a:ext>
            </a:extLst>
          </p:cNvPr>
          <p:cNvPicPr>
            <a:picLocks noChangeAspect="1" noChangeArrowheads="1"/>
          </p:cNvPicPr>
          <p:nvPr/>
        </p:nvPicPr>
        <p:blipFill rotWithShape="1">
          <a:blip r:embed="rId2"/>
          <a:srcRect t="8776" b="2759"/>
          <a:stretch/>
        </p:blipFill>
        <p:spPr bwMode="auto">
          <a:xfrm>
            <a:off x="4075043" y="10"/>
            <a:ext cx="8111272" cy="6857990"/>
          </a:xfrm>
          <a:prstGeom prst="rect">
            <a:avLst/>
          </a:prstGeom>
          <a:noFill/>
        </p:spPr>
      </p:pic>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 name="Θέση αριθμού διαφάνειας 4">
            <a:extLst>
              <a:ext uri="{FF2B5EF4-FFF2-40B4-BE49-F238E27FC236}">
                <a16:creationId xmlns:a16="http://schemas.microsoft.com/office/drawing/2014/main" id="{C3C94651-3289-9505-F858-46CBC0E20402}"/>
              </a:ext>
            </a:extLst>
          </p:cNvPr>
          <p:cNvSpPr>
            <a:spLocks noGrp="1"/>
          </p:cNvSpPr>
          <p:nvPr>
            <p:ph type="sldNum" sz="quarter" idx="12"/>
          </p:nvPr>
        </p:nvSpPr>
        <p:spPr>
          <a:xfrm>
            <a:off x="10609742" y="6459785"/>
            <a:ext cx="602741" cy="365125"/>
          </a:xfrm>
        </p:spPr>
        <p:txBody>
          <a:bodyPr>
            <a:normAutofit/>
          </a:bodyPr>
          <a:lstStyle/>
          <a:p>
            <a:pPr>
              <a:spcAft>
                <a:spcPts val="600"/>
              </a:spcAft>
            </a:pPr>
            <a:fld id="{EF878CA3-8357-4ABA-9CAA-50487140CD60}" type="slidenum">
              <a:rPr lang="el-GR" smtClean="0"/>
              <a:pPr>
                <a:spcAft>
                  <a:spcPts val="600"/>
                </a:spcAft>
              </a:pPr>
              <a:t>48</a:t>
            </a:fld>
            <a:endParaRPr lang="el-GR"/>
          </a:p>
        </p:txBody>
      </p:sp>
    </p:spTree>
    <p:extLst>
      <p:ext uri="{BB962C8B-B14F-4D97-AF65-F5344CB8AC3E}">
        <p14:creationId xmlns:p14="http://schemas.microsoft.com/office/powerpoint/2010/main" val="2220048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6F792F7B-CB2F-0960-07E7-4F3512CF84A1}"/>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Ιολογικές Ασθένειες</a:t>
            </a:r>
            <a:endParaRPr lang="el-GR"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57CD44ED-462C-7C9A-F150-B5BE66D59326}"/>
              </a:ext>
            </a:extLst>
          </p:cNvPr>
          <p:cNvSpPr>
            <a:spLocks noGrp="1"/>
          </p:cNvSpPr>
          <p:nvPr>
            <p:ph idx="1"/>
          </p:nvPr>
        </p:nvSpPr>
        <p:spPr>
          <a:xfrm>
            <a:off x="4742016" y="605896"/>
            <a:ext cx="6413663" cy="5646208"/>
          </a:xfrm>
        </p:spPr>
        <p:txBody>
          <a:bodyPr anchor="ctr">
            <a:normAutofit/>
          </a:bodyPr>
          <a:lstStyle/>
          <a:p>
            <a:pPr>
              <a:spcBef>
                <a:spcPts val="0"/>
              </a:spcBef>
              <a:spcAft>
                <a:spcPts val="1800"/>
              </a:spcAft>
            </a:pPr>
            <a:r>
              <a:rPr lang="el-GR" sz="3600" b="1" dirty="0">
                <a:latin typeface="Calibri" panose="020F0502020204030204" pitchFamily="34" charset="0"/>
              </a:rPr>
              <a:t>Ασθένειες που προκαλούνται από ιώσεις:</a:t>
            </a:r>
          </a:p>
          <a:p>
            <a:pPr lvl="1">
              <a:spcBef>
                <a:spcPts val="0"/>
              </a:spcBef>
              <a:spcAft>
                <a:spcPts val="1800"/>
              </a:spcAft>
              <a:buClr>
                <a:srgbClr val="92D050"/>
              </a:buClr>
              <a:buFont typeface="Wingdings" pitchFamily="2" charset="2"/>
              <a:buChar char="§"/>
            </a:pPr>
            <a:r>
              <a:rPr lang="en-GB" sz="3200" b="1" dirty="0">
                <a:latin typeface="Calibri" panose="020F0502020204030204" pitchFamily="34" charset="0"/>
              </a:rPr>
              <a:t> </a:t>
            </a:r>
            <a:r>
              <a:rPr lang="el-GR" sz="3200" b="1" dirty="0">
                <a:latin typeface="Calibri" panose="020F0502020204030204" pitchFamily="34" charset="0"/>
              </a:rPr>
              <a:t>Μολυσματικός εκφυλισμός</a:t>
            </a:r>
          </a:p>
          <a:p>
            <a:pPr lvl="1">
              <a:spcAft>
                <a:spcPts val="1800"/>
              </a:spcAft>
              <a:buClr>
                <a:srgbClr val="92D050"/>
              </a:buClr>
              <a:buFont typeface="Wingdings" pitchFamily="2" charset="2"/>
              <a:buChar char="§"/>
            </a:pPr>
            <a:r>
              <a:rPr lang="en-GB" sz="3200" b="1" dirty="0">
                <a:latin typeface="Calibri" panose="020F0502020204030204" pitchFamily="34" charset="0"/>
              </a:rPr>
              <a:t> </a:t>
            </a:r>
            <a:r>
              <a:rPr lang="el-GR" sz="3200" b="1" dirty="0" err="1">
                <a:latin typeface="Calibri" panose="020F0502020204030204" pitchFamily="34" charset="0"/>
              </a:rPr>
              <a:t>Καρούλιασμα</a:t>
            </a:r>
            <a:r>
              <a:rPr lang="el-GR" sz="3200" b="1" dirty="0">
                <a:latin typeface="Calibri" panose="020F0502020204030204" pitchFamily="34" charset="0"/>
              </a:rPr>
              <a:t> των φύλλων</a:t>
            </a:r>
          </a:p>
          <a:p>
            <a:pPr lvl="1">
              <a:spcAft>
                <a:spcPts val="1800"/>
              </a:spcAft>
              <a:buClr>
                <a:srgbClr val="92D050"/>
              </a:buClr>
              <a:buFont typeface="Wingdings" pitchFamily="2" charset="2"/>
              <a:buChar char="§"/>
            </a:pPr>
            <a:r>
              <a:rPr lang="en-GB" sz="3200" b="1" dirty="0">
                <a:latin typeface="Calibri" panose="020F0502020204030204" pitchFamily="34" charset="0"/>
              </a:rPr>
              <a:t> </a:t>
            </a:r>
            <a:r>
              <a:rPr lang="el-GR" sz="3200" b="1" dirty="0">
                <a:latin typeface="Calibri" panose="020F0502020204030204" pitchFamily="34" charset="0"/>
              </a:rPr>
              <a:t>Κηλίδωση</a:t>
            </a:r>
          </a:p>
          <a:p>
            <a:pPr lvl="1">
              <a:spcAft>
                <a:spcPts val="1800"/>
              </a:spcAft>
              <a:buClr>
                <a:srgbClr val="92D050"/>
              </a:buClr>
              <a:buFont typeface="Wingdings" pitchFamily="2" charset="2"/>
              <a:buChar char="§"/>
            </a:pPr>
            <a:r>
              <a:rPr lang="el-GR" sz="3200" b="1" dirty="0">
                <a:latin typeface="Calibri" panose="020F0502020204030204" pitchFamily="34" charset="0"/>
              </a:rPr>
              <a:t> Ίκτερος – Χρυσίζουσα Χλώρωση – Μαύρο ξύλο</a:t>
            </a:r>
          </a:p>
          <a:p>
            <a:pPr lvl="1">
              <a:spcAft>
                <a:spcPts val="1800"/>
              </a:spcAft>
              <a:buClr>
                <a:srgbClr val="92D050"/>
              </a:buClr>
              <a:buFont typeface="Wingdings" pitchFamily="2" charset="2"/>
              <a:buChar char="§"/>
            </a:pPr>
            <a:r>
              <a:rPr lang="en-GB" sz="3200" b="1" dirty="0">
                <a:latin typeface="Calibri" panose="020F0502020204030204" pitchFamily="34" charset="0"/>
              </a:rPr>
              <a:t> </a:t>
            </a:r>
            <a:r>
              <a:rPr lang="el-GR" sz="3200" b="1" dirty="0">
                <a:latin typeface="Calibri" panose="020F0502020204030204" pitchFamily="34" charset="0"/>
              </a:rPr>
              <a:t>Νέκρωση των νεύρων</a:t>
            </a:r>
            <a:endParaRPr lang="el-GR" sz="3200" b="1" dirty="0">
              <a:latin typeface="Calibri" panose="020F0502020204030204" pitchFamily="34" charset="0"/>
              <a:ea typeface="Verdana" pitchFamily="34" charset="0"/>
              <a:cs typeface="Verdana" pitchFamily="34" charset="0"/>
            </a:endParaRPr>
          </a:p>
          <a:p>
            <a:endParaRPr lang="el-GR" dirty="0"/>
          </a:p>
        </p:txBody>
      </p:sp>
      <p:sp>
        <p:nvSpPr>
          <p:cNvPr id="4" name="Θέση αριθμού διαφάνειας 3">
            <a:extLst>
              <a:ext uri="{FF2B5EF4-FFF2-40B4-BE49-F238E27FC236}">
                <a16:creationId xmlns:a16="http://schemas.microsoft.com/office/drawing/2014/main" id="{AC8757B7-200B-D28B-108A-350832748B6F}"/>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49</a:t>
            </a:fld>
            <a:endParaRPr lang="el-GR">
              <a:solidFill>
                <a:schemeClr val="tx2"/>
              </a:solidFill>
            </a:endParaRPr>
          </a:p>
        </p:txBody>
      </p:sp>
    </p:spTree>
    <p:extLst>
      <p:ext uri="{BB962C8B-B14F-4D97-AF65-F5344CB8AC3E}">
        <p14:creationId xmlns:p14="http://schemas.microsoft.com/office/powerpoint/2010/main" val="87744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B1844FE5-3B2E-95F2-A843-BA87E32DE15F}"/>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rPr>
              <a:t>Ασθένειες &amp; εχθροί της αμπέλου -  Αντιμετώπιση</a:t>
            </a:r>
            <a:endParaRPr lang="el-GR"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FDC45E37-1CD9-9F72-22FD-580FF3625456}"/>
              </a:ext>
            </a:extLst>
          </p:cNvPr>
          <p:cNvSpPr>
            <a:spLocks noGrp="1"/>
          </p:cNvSpPr>
          <p:nvPr>
            <p:ph idx="1"/>
          </p:nvPr>
        </p:nvSpPr>
        <p:spPr>
          <a:xfrm>
            <a:off x="4742016" y="605895"/>
            <a:ext cx="6957614" cy="5937779"/>
          </a:xfrm>
        </p:spPr>
        <p:txBody>
          <a:bodyPr numCol="2" anchor="ctr">
            <a:normAutofit/>
          </a:bodyPr>
          <a:lstStyle/>
          <a:p>
            <a:pPr>
              <a:spcAft>
                <a:spcPts val="1800"/>
              </a:spcAft>
            </a:pPr>
            <a:r>
              <a:rPr lang="el-GR" sz="2400" b="1" dirty="0">
                <a:effectLst>
                  <a:outerShdw blurRad="38100" dist="38100" dir="2700000" algn="tl">
                    <a:srgbClr val="000000">
                      <a:alpha val="43137"/>
                    </a:srgbClr>
                  </a:outerShdw>
                </a:effectLst>
                <a:latin typeface="Calibri" panose="020F0502020204030204" pitchFamily="34" charset="0"/>
              </a:rPr>
              <a:t>Ζωικοί εχθροί - Έντομα:</a:t>
            </a:r>
          </a:p>
          <a:p>
            <a:pPr>
              <a:spcAft>
                <a:spcPts val="1800"/>
              </a:spcAft>
              <a:buClr>
                <a:srgbClr val="92D050"/>
              </a:buClr>
              <a:buFont typeface="Wingdings" pitchFamily="2" charset="2"/>
              <a:buChar char="§"/>
            </a:pPr>
            <a:r>
              <a:rPr lang="en-GB" sz="2400" dirty="0">
                <a:effectLst>
                  <a:outerShdw blurRad="38100" dist="38100" dir="2700000" algn="tl">
                    <a:srgbClr val="000000">
                      <a:alpha val="43137"/>
                    </a:srgbClr>
                  </a:outerShdw>
                </a:effectLst>
                <a:latin typeface="Calibri" panose="020F0502020204030204" pitchFamily="34" charset="0"/>
              </a:rPr>
              <a:t> </a:t>
            </a:r>
            <a:r>
              <a:rPr lang="el-GR" sz="2400" dirty="0">
                <a:effectLst>
                  <a:outerShdw blurRad="38100" dist="38100" dir="2700000" algn="tl">
                    <a:srgbClr val="000000">
                      <a:alpha val="43137"/>
                    </a:srgbClr>
                  </a:outerShdw>
                </a:effectLst>
                <a:latin typeface="Calibri" panose="020F0502020204030204" pitchFamily="34" charset="0"/>
              </a:rPr>
              <a:t>Φυλλοξήρα</a:t>
            </a:r>
          </a:p>
          <a:p>
            <a:pPr>
              <a:spcAft>
                <a:spcPts val="1800"/>
              </a:spcAft>
              <a:buClr>
                <a:srgbClr val="92D050"/>
              </a:buClr>
              <a:buFont typeface="Wingdings" pitchFamily="2" charset="2"/>
              <a:buChar char="§"/>
            </a:pPr>
            <a:r>
              <a:rPr lang="en-GB" sz="2400" dirty="0">
                <a:effectLst>
                  <a:outerShdw blurRad="38100" dist="38100" dir="2700000" algn="tl">
                    <a:srgbClr val="000000">
                      <a:alpha val="43137"/>
                    </a:srgbClr>
                  </a:outerShdw>
                </a:effectLst>
                <a:latin typeface="Calibri" panose="020F0502020204030204" pitchFamily="34" charset="0"/>
              </a:rPr>
              <a:t> </a:t>
            </a:r>
            <a:r>
              <a:rPr lang="el-GR" sz="2400" dirty="0" err="1">
                <a:effectLst>
                  <a:outerShdw blurRad="38100" dist="38100" dir="2700000" algn="tl">
                    <a:srgbClr val="000000">
                      <a:alpha val="43137"/>
                    </a:srgbClr>
                  </a:outerShdw>
                </a:effectLst>
                <a:latin typeface="Calibri" panose="020F0502020204030204" pitchFamily="34" charset="0"/>
              </a:rPr>
              <a:t>Ευδεμίδα</a:t>
            </a:r>
            <a:r>
              <a:rPr lang="el-GR" sz="2400" dirty="0">
                <a:effectLst>
                  <a:outerShdw blurRad="38100" dist="38100" dir="2700000" algn="tl">
                    <a:srgbClr val="000000">
                      <a:alpha val="43137"/>
                    </a:srgbClr>
                  </a:outerShdw>
                </a:effectLst>
                <a:latin typeface="Calibri" panose="020F0502020204030204" pitchFamily="34" charset="0"/>
              </a:rPr>
              <a:t> και </a:t>
            </a:r>
            <a:r>
              <a:rPr lang="el-GR" sz="2400" dirty="0" err="1">
                <a:effectLst>
                  <a:outerShdw blurRad="38100" dist="38100" dir="2700000" algn="tl">
                    <a:srgbClr val="000000">
                      <a:alpha val="43137"/>
                    </a:srgbClr>
                  </a:outerShdw>
                </a:effectLst>
                <a:latin typeface="Calibri" panose="020F0502020204030204" pitchFamily="34" charset="0"/>
              </a:rPr>
              <a:t>Κογχυλίδα</a:t>
            </a:r>
            <a:endParaRPr lang="el-GR" sz="2400" dirty="0">
              <a:effectLst>
                <a:outerShdw blurRad="38100" dist="38100" dir="2700000" algn="tl">
                  <a:srgbClr val="000000">
                    <a:alpha val="43137"/>
                  </a:srgbClr>
                </a:outerShdw>
              </a:effectLst>
              <a:latin typeface="Calibri" panose="020F0502020204030204" pitchFamily="34" charset="0"/>
            </a:endParaRPr>
          </a:p>
          <a:p>
            <a:pPr>
              <a:spcAft>
                <a:spcPts val="1800"/>
              </a:spcAft>
              <a:buClr>
                <a:srgbClr val="92D050"/>
              </a:buClr>
              <a:buFont typeface="Wingdings" pitchFamily="2" charset="2"/>
              <a:buChar char="§"/>
            </a:pPr>
            <a:r>
              <a:rPr lang="en-GB" sz="2400" dirty="0">
                <a:effectLst>
                  <a:outerShdw blurRad="38100" dist="38100" dir="2700000" algn="tl">
                    <a:srgbClr val="000000">
                      <a:alpha val="43137"/>
                    </a:srgbClr>
                  </a:outerShdw>
                </a:effectLst>
                <a:latin typeface="Calibri" panose="020F0502020204030204" pitchFamily="34" charset="0"/>
              </a:rPr>
              <a:t> </a:t>
            </a:r>
            <a:r>
              <a:rPr lang="el-GR" sz="2400" dirty="0" err="1">
                <a:effectLst>
                  <a:outerShdw blurRad="38100" dist="38100" dir="2700000" algn="tl">
                    <a:srgbClr val="000000">
                      <a:alpha val="43137"/>
                    </a:srgbClr>
                  </a:outerShdw>
                </a:effectLst>
                <a:latin typeface="Calibri" panose="020F0502020204030204" pitchFamily="34" charset="0"/>
              </a:rPr>
              <a:t>Ψευδόκοκκος</a:t>
            </a:r>
            <a:endParaRPr lang="el-GR" sz="2400" dirty="0">
              <a:effectLst>
                <a:outerShdw blurRad="38100" dist="38100" dir="2700000" algn="tl">
                  <a:srgbClr val="000000">
                    <a:alpha val="43137"/>
                  </a:srgbClr>
                </a:outerShdw>
              </a:effectLst>
              <a:latin typeface="Calibri" panose="020F0502020204030204" pitchFamily="34" charset="0"/>
            </a:endParaRPr>
          </a:p>
          <a:p>
            <a:pPr>
              <a:spcAft>
                <a:spcPts val="1800"/>
              </a:spcAft>
              <a:buClr>
                <a:srgbClr val="92D050"/>
              </a:buClr>
              <a:buFont typeface="Wingdings" pitchFamily="2" charset="2"/>
              <a:buChar char="§"/>
            </a:pPr>
            <a:r>
              <a:rPr lang="el-GR" sz="2400" dirty="0">
                <a:effectLst>
                  <a:outerShdw blurRad="38100" dist="38100" dir="2700000" algn="tl">
                    <a:srgbClr val="000000">
                      <a:alpha val="43137"/>
                    </a:srgbClr>
                  </a:outerShdw>
                </a:effectLst>
                <a:latin typeface="Calibri" panose="020F0502020204030204" pitchFamily="34" charset="0"/>
              </a:rPr>
              <a:t> Το σκουλήκι των ματιών</a:t>
            </a:r>
          </a:p>
          <a:p>
            <a:pPr>
              <a:spcAft>
                <a:spcPts val="1800"/>
              </a:spcAft>
              <a:buClr>
                <a:srgbClr val="92D050"/>
              </a:buClr>
              <a:buFont typeface="Wingdings" pitchFamily="2" charset="2"/>
              <a:buChar char="§"/>
            </a:pPr>
            <a:r>
              <a:rPr lang="en-GB" sz="2400" dirty="0">
                <a:effectLst>
                  <a:outerShdw blurRad="38100" dist="38100" dir="2700000" algn="tl">
                    <a:srgbClr val="000000">
                      <a:alpha val="43137"/>
                    </a:srgbClr>
                  </a:outerShdw>
                </a:effectLst>
                <a:latin typeface="Calibri" panose="020F0502020204030204" pitchFamily="34" charset="0"/>
              </a:rPr>
              <a:t> </a:t>
            </a:r>
            <a:r>
              <a:rPr lang="el-GR" sz="2400" dirty="0" err="1">
                <a:effectLst>
                  <a:outerShdw blurRad="38100" dist="38100" dir="2700000" algn="tl">
                    <a:srgbClr val="000000">
                      <a:alpha val="43137"/>
                    </a:srgbClr>
                  </a:outerShdw>
                </a:effectLst>
                <a:latin typeface="Calibri" panose="020F0502020204030204" pitchFamily="34" charset="0"/>
              </a:rPr>
              <a:t>Ωτιόρρυγχος</a:t>
            </a:r>
            <a:endParaRPr lang="el-GR" sz="2400" dirty="0">
              <a:effectLst>
                <a:outerShdw blurRad="38100" dist="38100" dir="2700000" algn="tl">
                  <a:srgbClr val="000000">
                    <a:alpha val="43137"/>
                  </a:srgbClr>
                </a:outerShdw>
              </a:effectLst>
              <a:latin typeface="Calibri" panose="020F0502020204030204" pitchFamily="34" charset="0"/>
            </a:endParaRPr>
          </a:p>
          <a:p>
            <a:pPr>
              <a:spcAft>
                <a:spcPts val="1800"/>
              </a:spcAft>
              <a:buClr>
                <a:srgbClr val="92D050"/>
              </a:buClr>
              <a:buFont typeface="Wingdings" pitchFamily="2" charset="2"/>
              <a:buChar char="§"/>
            </a:pPr>
            <a:r>
              <a:rPr lang="en-GB" sz="2400" dirty="0">
                <a:effectLst>
                  <a:outerShdw blurRad="38100" dist="38100" dir="2700000" algn="tl">
                    <a:srgbClr val="000000">
                      <a:alpha val="43137"/>
                    </a:srgbClr>
                  </a:outerShdw>
                </a:effectLst>
                <a:latin typeface="Calibri" panose="020F0502020204030204" pitchFamily="34" charset="0"/>
              </a:rPr>
              <a:t> </a:t>
            </a:r>
            <a:r>
              <a:rPr lang="el-GR" sz="2400" dirty="0">
                <a:effectLst>
                  <a:outerShdw blurRad="38100" dist="38100" dir="2700000" algn="tl">
                    <a:srgbClr val="000000">
                      <a:alpha val="43137"/>
                    </a:srgbClr>
                  </a:outerShdw>
                </a:effectLst>
                <a:latin typeface="Calibri" panose="020F0502020204030204" pitchFamily="34" charset="0"/>
              </a:rPr>
              <a:t>Τζιτζικάκια του αμπελιού</a:t>
            </a:r>
          </a:p>
          <a:p>
            <a:pPr>
              <a:spcAft>
                <a:spcPts val="1800"/>
              </a:spcAft>
              <a:buClr>
                <a:srgbClr val="92D050"/>
              </a:buClr>
              <a:buFont typeface="Wingdings" pitchFamily="2" charset="2"/>
              <a:buChar char="§"/>
            </a:pPr>
            <a:r>
              <a:rPr lang="el-GR" sz="2400" dirty="0">
                <a:effectLst>
                  <a:outerShdw blurRad="38100" dist="38100" dir="2700000" algn="tl">
                    <a:srgbClr val="000000">
                      <a:alpha val="43137"/>
                    </a:srgbClr>
                  </a:outerShdw>
                </a:effectLst>
                <a:latin typeface="Calibri" panose="020F0502020204030204" pitchFamily="34" charset="0"/>
              </a:rPr>
              <a:t> Ο </a:t>
            </a:r>
            <a:r>
              <a:rPr lang="el-GR" sz="2400" dirty="0" err="1">
                <a:effectLst>
                  <a:outerShdw blurRad="38100" dist="38100" dir="2700000" algn="tl">
                    <a:srgbClr val="000000">
                      <a:alpha val="43137"/>
                    </a:srgbClr>
                  </a:outerShdw>
                </a:effectLst>
                <a:latin typeface="Calibri" panose="020F0502020204030204" pitchFamily="34" charset="0"/>
              </a:rPr>
              <a:t>θρίπας</a:t>
            </a:r>
            <a:r>
              <a:rPr lang="el-GR" sz="2400" dirty="0">
                <a:effectLst>
                  <a:outerShdw blurRad="38100" dist="38100" dir="2700000" algn="tl">
                    <a:srgbClr val="000000">
                      <a:alpha val="43137"/>
                    </a:srgbClr>
                  </a:outerShdw>
                </a:effectLst>
                <a:latin typeface="Calibri" panose="020F0502020204030204" pitchFamily="34" charset="0"/>
              </a:rPr>
              <a:t> της αμπέλου</a:t>
            </a:r>
          </a:p>
          <a:p>
            <a:endParaRPr lang="el-GR" sz="2400" dirty="0"/>
          </a:p>
        </p:txBody>
      </p:sp>
      <p:sp>
        <p:nvSpPr>
          <p:cNvPr id="4" name="Θέση αριθμού διαφάνειας 3">
            <a:extLst>
              <a:ext uri="{FF2B5EF4-FFF2-40B4-BE49-F238E27FC236}">
                <a16:creationId xmlns:a16="http://schemas.microsoft.com/office/drawing/2014/main" id="{A844F32C-7767-A700-EF0D-B5FEC613AF50}"/>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5</a:t>
            </a:fld>
            <a:endParaRPr lang="el-GR">
              <a:solidFill>
                <a:schemeClr val="tx2"/>
              </a:solidFill>
            </a:endParaRPr>
          </a:p>
        </p:txBody>
      </p:sp>
    </p:spTree>
    <p:extLst>
      <p:ext uri="{BB962C8B-B14F-4D97-AF65-F5344CB8AC3E}">
        <p14:creationId xmlns:p14="http://schemas.microsoft.com/office/powerpoint/2010/main" val="495714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6E4B1E29-E7A4-CBEE-5420-7777445EA5F4}"/>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Ιολογικές Ασθένειες</a:t>
            </a:r>
            <a:endParaRPr lang="el-GR" sz="3600">
              <a:solidFill>
                <a:srgbClr val="FFFFFF"/>
              </a:solidFill>
            </a:endParaRP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3CB6F5B7-4FBB-B3F8-3BCB-5E6CE1ADF04B}"/>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smtClean="0">
                <a:solidFill>
                  <a:schemeClr val="tx2"/>
                </a:solidFill>
              </a:rPr>
              <a:pPr>
                <a:spcAft>
                  <a:spcPts val="600"/>
                </a:spcAft>
              </a:pPr>
              <a:t>50</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5CD3F45C-74D0-E2C1-22E8-30527A3DEBFF}"/>
              </a:ext>
            </a:extLst>
          </p:cNvPr>
          <p:cNvGraphicFramePr>
            <a:graphicFrameLocks noGrp="1"/>
          </p:cNvGraphicFramePr>
          <p:nvPr>
            <p:ph idx="1"/>
            <p:extLst>
              <p:ext uri="{D42A27DB-BD31-4B8C-83A1-F6EECF244321}">
                <p14:modId xmlns:p14="http://schemas.microsoft.com/office/powerpoint/2010/main" val="37193618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a:extLst>
              <a:ext uri="{FF2B5EF4-FFF2-40B4-BE49-F238E27FC236}">
                <a16:creationId xmlns:a16="http://schemas.microsoft.com/office/drawing/2014/main" id="{931323E7-1381-9D51-F75D-7647EE2648CE}"/>
              </a:ext>
            </a:extLst>
          </p:cNvPr>
          <p:cNvPicPr>
            <a:picLocks noChangeAspect="1"/>
          </p:cNvPicPr>
          <p:nvPr/>
        </p:nvPicPr>
        <p:blipFill>
          <a:blip r:embed="rId7"/>
          <a:stretch>
            <a:fillRect/>
          </a:stretch>
        </p:blipFill>
        <p:spPr>
          <a:xfrm>
            <a:off x="834181" y="4356100"/>
            <a:ext cx="2371725" cy="1933575"/>
          </a:xfrm>
          <a:prstGeom prst="rect">
            <a:avLst/>
          </a:prstGeom>
        </p:spPr>
      </p:pic>
    </p:spTree>
    <p:extLst>
      <p:ext uri="{BB962C8B-B14F-4D97-AF65-F5344CB8AC3E}">
        <p14:creationId xmlns:p14="http://schemas.microsoft.com/office/powerpoint/2010/main" val="255081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A9618363-D774-EFF4-67AB-90695F9E49B8}"/>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Ιολογικές Ασθένειες</a:t>
            </a:r>
            <a:endParaRPr lang="el-GR" sz="3600">
              <a:solidFill>
                <a:srgbClr val="FFFFFF"/>
              </a:solidFill>
            </a:endParaRP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A0BFE689-BE0F-CF86-5B5E-BAEA6E28DF19}"/>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smtClean="0">
                <a:solidFill>
                  <a:schemeClr val="tx2"/>
                </a:solidFill>
              </a:rPr>
              <a:pPr>
                <a:spcAft>
                  <a:spcPts val="600"/>
                </a:spcAft>
              </a:pPr>
              <a:t>51</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BBBE64C8-C0F8-0CAD-94CE-FAD5E7A8047A}"/>
              </a:ext>
            </a:extLst>
          </p:cNvPr>
          <p:cNvGraphicFramePr>
            <a:graphicFrameLocks noGrp="1"/>
          </p:cNvGraphicFramePr>
          <p:nvPr>
            <p:ph idx="1"/>
            <p:extLst>
              <p:ext uri="{D42A27DB-BD31-4B8C-83A1-F6EECF244321}">
                <p14:modId xmlns:p14="http://schemas.microsoft.com/office/powerpoint/2010/main" val="125535127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a:extLst>
              <a:ext uri="{FF2B5EF4-FFF2-40B4-BE49-F238E27FC236}">
                <a16:creationId xmlns:a16="http://schemas.microsoft.com/office/drawing/2014/main" id="{CFFC0EDF-F365-AB47-F284-B9B45090630B}"/>
              </a:ext>
            </a:extLst>
          </p:cNvPr>
          <p:cNvPicPr>
            <a:picLocks noChangeAspect="1"/>
          </p:cNvPicPr>
          <p:nvPr/>
        </p:nvPicPr>
        <p:blipFill>
          <a:blip r:embed="rId7"/>
          <a:stretch>
            <a:fillRect/>
          </a:stretch>
        </p:blipFill>
        <p:spPr>
          <a:xfrm>
            <a:off x="576262" y="4357687"/>
            <a:ext cx="2619375" cy="1743075"/>
          </a:xfrm>
          <a:prstGeom prst="rect">
            <a:avLst/>
          </a:prstGeom>
        </p:spPr>
      </p:pic>
    </p:spTree>
    <p:extLst>
      <p:ext uri="{BB962C8B-B14F-4D97-AF65-F5344CB8AC3E}">
        <p14:creationId xmlns:p14="http://schemas.microsoft.com/office/powerpoint/2010/main" val="331651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8D15BB40-D728-2683-3201-FEC897B438BA}"/>
              </a:ext>
            </a:extLst>
          </p:cNvPr>
          <p:cNvSpPr>
            <a:spLocks noGrp="1"/>
          </p:cNvSpPr>
          <p:nvPr>
            <p:ph type="title"/>
          </p:nvPr>
        </p:nvSpPr>
        <p:spPr>
          <a:xfrm>
            <a:off x="492370" y="605896"/>
            <a:ext cx="3084844" cy="5646208"/>
          </a:xfrm>
        </p:spPr>
        <p:txBody>
          <a:bodyPr anchor="ctr">
            <a:normAutofit/>
          </a:bodyPr>
          <a:lstStyle/>
          <a:p>
            <a:r>
              <a:rPr lang="el-GR" sz="3600" b="1" dirty="0" err="1">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Ιολογικές</a:t>
            </a:r>
            <a:r>
              <a:rPr lang="el-GR" sz="3600" b="1" dirty="0">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 Ασθένειες</a:t>
            </a:r>
            <a:endParaRPr lang="el-GR" sz="3600" dirty="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40A6DC52-FDF7-DA5E-B65C-8CCA1D2F14A0}"/>
              </a:ext>
            </a:extLst>
          </p:cNvPr>
          <p:cNvSpPr>
            <a:spLocks noGrp="1"/>
          </p:cNvSpPr>
          <p:nvPr>
            <p:ph idx="1"/>
          </p:nvPr>
        </p:nvSpPr>
        <p:spPr>
          <a:xfrm>
            <a:off x="4742016" y="605895"/>
            <a:ext cx="7278534" cy="6052079"/>
          </a:xfrm>
        </p:spPr>
        <p:txBody>
          <a:bodyPr anchor="ctr">
            <a:normAutofit/>
          </a:bodyPr>
          <a:lstStyle/>
          <a:p>
            <a:pPr marL="273050" indent="-273050">
              <a:spcBef>
                <a:spcPts val="0"/>
              </a:spcBef>
              <a:spcAft>
                <a:spcPts val="1200"/>
              </a:spcAft>
              <a:buClr>
                <a:srgbClr val="92D050"/>
              </a:buClr>
            </a:pPr>
            <a:r>
              <a:rPr lang="el-GR" sz="2400" b="1" dirty="0" err="1">
                <a:effectLst>
                  <a:outerShdw blurRad="38100" dist="38100" dir="2700000" algn="tl">
                    <a:srgbClr val="000000">
                      <a:alpha val="43137"/>
                    </a:srgbClr>
                  </a:outerShdw>
                </a:effectLst>
                <a:latin typeface="Calibri" panose="020F0502020204030204" pitchFamily="34" charset="0"/>
              </a:rPr>
              <a:t>Καρούλιασμα</a:t>
            </a:r>
            <a:r>
              <a:rPr lang="el-GR" sz="2400" b="1" dirty="0">
                <a:effectLst>
                  <a:outerShdw blurRad="38100" dist="38100" dir="2700000" algn="tl">
                    <a:srgbClr val="000000">
                      <a:alpha val="43137"/>
                    </a:srgbClr>
                  </a:outerShdw>
                </a:effectLst>
                <a:latin typeface="Calibri" panose="020F0502020204030204" pitchFamily="34" charset="0"/>
              </a:rPr>
              <a:t> των φύλλων</a:t>
            </a:r>
          </a:p>
          <a:p>
            <a:pPr marL="273050" indent="-273050">
              <a:spcBef>
                <a:spcPts val="0"/>
              </a:spcBef>
              <a:spcAft>
                <a:spcPts val="1200"/>
              </a:spcAft>
              <a:buClr>
                <a:srgbClr val="92D050"/>
              </a:buClr>
              <a:buFont typeface="Wingdings" pitchFamily="2" charset="2"/>
              <a:buChar char="§"/>
            </a:pPr>
            <a:r>
              <a:rPr lang="el-GR" sz="2400" b="1" dirty="0">
                <a:latin typeface="Calibri" panose="020F0502020204030204" pitchFamily="34" charset="0"/>
              </a:rPr>
              <a:t>Το </a:t>
            </a:r>
            <a:r>
              <a:rPr lang="el-GR" sz="2400" b="1" dirty="0" err="1">
                <a:latin typeface="Calibri" panose="020F0502020204030204" pitchFamily="34" charset="0"/>
              </a:rPr>
              <a:t>καρούλιασμα</a:t>
            </a:r>
            <a:r>
              <a:rPr lang="el-GR" sz="2400" b="1" dirty="0">
                <a:latin typeface="Calibri" panose="020F0502020204030204" pitchFamily="34" charset="0"/>
              </a:rPr>
              <a:t> των φύλλων παρατηρείται οπουδήποτε καλλιεργείται το αμπέλι</a:t>
            </a:r>
          </a:p>
          <a:p>
            <a:pPr marL="273050" indent="-273050">
              <a:spcBef>
                <a:spcPts val="0"/>
              </a:spcBef>
              <a:spcAft>
                <a:spcPts val="1200"/>
              </a:spcAft>
              <a:buClr>
                <a:srgbClr val="92D050"/>
              </a:buClr>
              <a:buFont typeface="Wingdings" pitchFamily="2" charset="2"/>
              <a:buChar char="§"/>
            </a:pPr>
            <a:r>
              <a:rPr lang="el-GR" sz="2400" b="1" dirty="0">
                <a:latin typeface="Calibri" panose="020F0502020204030204" pitchFamily="34" charset="0"/>
              </a:rPr>
              <a:t>Προσβάλλει όλες τις ποικιλίες και τα υποκείμενα</a:t>
            </a:r>
          </a:p>
          <a:p>
            <a:pPr marL="273050" indent="-273050">
              <a:spcBef>
                <a:spcPts val="0"/>
              </a:spcBef>
              <a:spcAft>
                <a:spcPts val="1200"/>
              </a:spcAft>
              <a:buClr>
                <a:srgbClr val="92D050"/>
              </a:buClr>
              <a:buFont typeface="Wingdings" pitchFamily="2" charset="2"/>
              <a:buChar char="§"/>
            </a:pPr>
            <a:r>
              <a:rPr lang="el-GR" sz="2400" b="1" dirty="0">
                <a:latin typeface="Calibri" panose="020F0502020204030204" pitchFamily="34" charset="0"/>
              </a:rPr>
              <a:t>Θεωρείται από τις σπουδαιότερες ιώσεις του αμπελιού και προκαλεί μείωση της παραγωγής και υποβάθμιση της ποιότητας</a:t>
            </a:r>
          </a:p>
          <a:p>
            <a:pPr marL="273050" indent="-273050">
              <a:spcBef>
                <a:spcPts val="0"/>
              </a:spcBef>
              <a:spcAft>
                <a:spcPts val="1200"/>
              </a:spcAft>
              <a:buClr>
                <a:srgbClr val="92D050"/>
              </a:buClr>
              <a:buFont typeface="Wingdings" pitchFamily="2" charset="2"/>
              <a:buChar char="§"/>
            </a:pPr>
            <a:r>
              <a:rPr lang="el-GR" sz="2400" b="1" dirty="0">
                <a:latin typeface="Calibri" panose="020F0502020204030204" pitchFamily="34" charset="0"/>
              </a:rPr>
              <a:t>Όλα τα μέρη των άρρωστων </a:t>
            </a:r>
            <a:r>
              <a:rPr lang="el-GR" sz="2400" b="1" dirty="0" err="1">
                <a:latin typeface="Calibri" panose="020F0502020204030204" pitchFamily="34" charset="0"/>
              </a:rPr>
              <a:t>πρέμνων</a:t>
            </a:r>
            <a:r>
              <a:rPr lang="el-GR" sz="2400" b="1" dirty="0">
                <a:latin typeface="Calibri" panose="020F0502020204030204" pitchFamily="34" charset="0"/>
              </a:rPr>
              <a:t> φύλλα, βλαστοί, κληματίδες, κορμός και ριζικό σύστημα είναι μικρότερα από τα υγιή με συνέπεια ολόκληρο το </a:t>
            </a:r>
            <a:r>
              <a:rPr lang="el-GR" sz="2400" b="1" dirty="0" err="1">
                <a:latin typeface="Calibri" panose="020F0502020204030204" pitchFamily="34" charset="0"/>
              </a:rPr>
              <a:t>προσβλημένο</a:t>
            </a:r>
            <a:r>
              <a:rPr lang="el-GR" sz="2400" b="1" dirty="0">
                <a:latin typeface="Calibri" panose="020F0502020204030204" pitchFamily="34" charset="0"/>
              </a:rPr>
              <a:t> </a:t>
            </a:r>
            <a:r>
              <a:rPr lang="el-GR" sz="2400" b="1" dirty="0" err="1">
                <a:latin typeface="Calibri" panose="020F0502020204030204" pitchFamily="34" charset="0"/>
              </a:rPr>
              <a:t>πρέμνο</a:t>
            </a:r>
            <a:r>
              <a:rPr lang="el-GR" sz="2400" b="1" dirty="0">
                <a:latin typeface="Calibri" panose="020F0502020204030204" pitchFamily="34" charset="0"/>
              </a:rPr>
              <a:t> να έχει μικρότερη ανάπτυξη από το υγιές</a:t>
            </a:r>
          </a:p>
          <a:p>
            <a:pPr marL="273050" indent="-273050">
              <a:spcBef>
                <a:spcPts val="0"/>
              </a:spcBef>
              <a:spcAft>
                <a:spcPts val="1200"/>
              </a:spcAft>
              <a:buClr>
                <a:srgbClr val="92D050"/>
              </a:buClr>
              <a:buFont typeface="Wingdings" pitchFamily="2" charset="2"/>
              <a:buChar char="§"/>
            </a:pPr>
            <a:r>
              <a:rPr lang="el-GR" sz="2400" b="1" dirty="0">
                <a:latin typeface="Calibri" panose="020F0502020204030204" pitchFamily="34" charset="0"/>
              </a:rPr>
              <a:t>Προοδευτικά τα φύλλα αποκτούν κίτρινο ή κόκκινο μεταχρωματισμό ανάλογα με την ποικιλία</a:t>
            </a:r>
          </a:p>
          <a:p>
            <a:pPr marL="0" indent="0">
              <a:buNone/>
            </a:pPr>
            <a:endParaRPr lang="el-GR" dirty="0"/>
          </a:p>
        </p:txBody>
      </p:sp>
      <p:sp>
        <p:nvSpPr>
          <p:cNvPr id="4" name="Θέση αριθμού διαφάνειας 3">
            <a:extLst>
              <a:ext uri="{FF2B5EF4-FFF2-40B4-BE49-F238E27FC236}">
                <a16:creationId xmlns:a16="http://schemas.microsoft.com/office/drawing/2014/main" id="{CB60E00A-05D7-E977-80F3-2B08DF1CDA25}"/>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52</a:t>
            </a:fld>
            <a:endParaRPr lang="el-GR">
              <a:solidFill>
                <a:schemeClr val="tx2"/>
              </a:solidFill>
            </a:endParaRPr>
          </a:p>
        </p:txBody>
      </p:sp>
      <p:pic>
        <p:nvPicPr>
          <p:cNvPr id="5" name="Εικόνα 4">
            <a:extLst>
              <a:ext uri="{FF2B5EF4-FFF2-40B4-BE49-F238E27FC236}">
                <a16:creationId xmlns:a16="http://schemas.microsoft.com/office/drawing/2014/main" id="{77F1DD8A-3EE4-CD1C-894C-6CADD9DA43FB}"/>
              </a:ext>
            </a:extLst>
          </p:cNvPr>
          <p:cNvPicPr>
            <a:picLocks noChangeAspect="1"/>
          </p:cNvPicPr>
          <p:nvPr/>
        </p:nvPicPr>
        <p:blipFill>
          <a:blip r:embed="rId2"/>
          <a:stretch>
            <a:fillRect/>
          </a:stretch>
        </p:blipFill>
        <p:spPr>
          <a:xfrm>
            <a:off x="492370" y="4094094"/>
            <a:ext cx="2946988" cy="2563880"/>
          </a:xfrm>
          <a:prstGeom prst="rect">
            <a:avLst/>
          </a:prstGeom>
        </p:spPr>
      </p:pic>
    </p:spTree>
    <p:extLst>
      <p:ext uri="{BB962C8B-B14F-4D97-AF65-F5344CB8AC3E}">
        <p14:creationId xmlns:p14="http://schemas.microsoft.com/office/powerpoint/2010/main" val="568916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EDC96339-76FE-9812-E7EF-AC6285AFDFBB}"/>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Ιολογικές Ασθένειες</a:t>
            </a:r>
            <a:endParaRPr lang="el-GR"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00CA7889-C7A1-FAEC-0DC7-D444C0522363}"/>
              </a:ext>
            </a:extLst>
          </p:cNvPr>
          <p:cNvSpPr>
            <a:spLocks noGrp="1"/>
          </p:cNvSpPr>
          <p:nvPr>
            <p:ph idx="1"/>
          </p:nvPr>
        </p:nvSpPr>
        <p:spPr>
          <a:xfrm>
            <a:off x="4742016" y="605896"/>
            <a:ext cx="6413663" cy="5646208"/>
          </a:xfrm>
        </p:spPr>
        <p:txBody>
          <a:bodyPr anchor="ctr">
            <a:normAutofit/>
          </a:bodyPr>
          <a:lstStyle/>
          <a:p>
            <a:pPr marL="273050" indent="-273050">
              <a:spcBef>
                <a:spcPts val="0"/>
              </a:spcBef>
              <a:spcAft>
                <a:spcPts val="1800"/>
              </a:spcAft>
              <a:buClr>
                <a:srgbClr val="92D050"/>
              </a:buClr>
            </a:pPr>
            <a:r>
              <a:rPr lang="el-GR" b="1" err="1">
                <a:effectLst>
                  <a:outerShdw blurRad="38100" dist="38100" dir="2700000" algn="tl">
                    <a:srgbClr val="000000">
                      <a:alpha val="43137"/>
                    </a:srgbClr>
                  </a:outerShdw>
                </a:effectLst>
                <a:latin typeface="Calibri" panose="020F0502020204030204" pitchFamily="34" charset="0"/>
              </a:rPr>
              <a:t>Καρούλιασμα</a:t>
            </a:r>
            <a:r>
              <a:rPr lang="el-GR" b="1">
                <a:effectLst>
                  <a:outerShdw blurRad="38100" dist="38100" dir="2700000" algn="tl">
                    <a:srgbClr val="000000">
                      <a:alpha val="43137"/>
                    </a:srgbClr>
                  </a:outerShdw>
                </a:effectLst>
                <a:latin typeface="Calibri" panose="020F0502020204030204" pitchFamily="34" charset="0"/>
              </a:rPr>
              <a:t> των φύλλων</a:t>
            </a:r>
          </a:p>
          <a:p>
            <a:pPr marL="273050" indent="-273050">
              <a:spcBef>
                <a:spcPts val="0"/>
              </a:spcBef>
              <a:spcAft>
                <a:spcPts val="1800"/>
              </a:spcAft>
              <a:buClr>
                <a:srgbClr val="92D050"/>
              </a:buClr>
              <a:buFont typeface="Wingdings" pitchFamily="2" charset="2"/>
              <a:buChar char="§"/>
            </a:pPr>
            <a:r>
              <a:rPr lang="el-GR" b="1">
                <a:latin typeface="Calibri" panose="020F0502020204030204" pitchFamily="34" charset="0"/>
              </a:rPr>
              <a:t>Στα μέσα του καλοκαιριού τα φύλλα, με αρχή εκείνα της βάσης των βλαστών, συστρέφονται προς τα κάτω ενώ ο μεταχρωματισμός γίνεται έντονος και απλώνεται σε όλο το έλασμα, με εξαίρεση μια μικρή περιοχή γύρω από τα κεντρικά νεύρα</a:t>
            </a:r>
          </a:p>
          <a:p>
            <a:pPr marL="273050" indent="-273050">
              <a:spcBef>
                <a:spcPts val="0"/>
              </a:spcBef>
              <a:spcAft>
                <a:spcPts val="1800"/>
              </a:spcAft>
              <a:buClr>
                <a:srgbClr val="92D050"/>
              </a:buClr>
              <a:buFont typeface="Wingdings" pitchFamily="2" charset="2"/>
              <a:buChar char="§"/>
            </a:pPr>
            <a:r>
              <a:rPr lang="el-GR" b="1">
                <a:latin typeface="Calibri" panose="020F0502020204030204" pitchFamily="34" charset="0"/>
              </a:rPr>
              <a:t>Τα παραπάνω συμπτώματα μοιάζουν με την </a:t>
            </a:r>
            <a:r>
              <a:rPr lang="el-GR" b="1" err="1">
                <a:latin typeface="Calibri" panose="020F0502020204030204" pitchFamily="34" charset="0"/>
              </a:rPr>
              <a:t>τροφοπενία</a:t>
            </a:r>
            <a:r>
              <a:rPr lang="el-GR" b="1">
                <a:latin typeface="Calibri" panose="020F0502020204030204" pitchFamily="34" charset="0"/>
              </a:rPr>
              <a:t> καλίου</a:t>
            </a:r>
          </a:p>
          <a:p>
            <a:pPr marL="273050" indent="-273050">
              <a:spcBef>
                <a:spcPts val="0"/>
              </a:spcBef>
              <a:spcAft>
                <a:spcPts val="1800"/>
              </a:spcAft>
              <a:buClr>
                <a:srgbClr val="92D050"/>
              </a:buClr>
              <a:buFont typeface="Wingdings" pitchFamily="2" charset="2"/>
              <a:buChar char="§"/>
            </a:pPr>
            <a:r>
              <a:rPr lang="el-GR" b="1">
                <a:latin typeface="Calibri" panose="020F0502020204030204" pitchFamily="34" charset="0"/>
              </a:rPr>
              <a:t>Το </a:t>
            </a:r>
            <a:r>
              <a:rPr lang="el-GR" b="1" err="1">
                <a:latin typeface="Calibri" panose="020F0502020204030204" pitchFamily="34" charset="0"/>
              </a:rPr>
              <a:t>καρούλιασμα</a:t>
            </a:r>
            <a:r>
              <a:rPr lang="el-GR" b="1">
                <a:latin typeface="Calibri" panose="020F0502020204030204" pitchFamily="34" charset="0"/>
              </a:rPr>
              <a:t> δεν μεταδίδεται μηχανικά ή με ζωικό εχθρό φορέα</a:t>
            </a:r>
          </a:p>
          <a:p>
            <a:pPr marL="273050" indent="-273050">
              <a:spcBef>
                <a:spcPts val="0"/>
              </a:spcBef>
              <a:spcAft>
                <a:spcPts val="1800"/>
              </a:spcAft>
              <a:buClr>
                <a:srgbClr val="92D050"/>
              </a:buClr>
              <a:buFont typeface="Wingdings" pitchFamily="2" charset="2"/>
              <a:buChar char="§"/>
            </a:pPr>
            <a:r>
              <a:rPr lang="el-GR" b="1">
                <a:latin typeface="Calibri" panose="020F0502020204030204" pitchFamily="34" charset="0"/>
              </a:rPr>
              <a:t>O μόνος γνωστός τρόπος μετάδοσης είναι με τον εμβολιασμό και με μοσχεύματα</a:t>
            </a:r>
          </a:p>
          <a:p>
            <a:pPr marL="273050" indent="-273050">
              <a:spcBef>
                <a:spcPts val="0"/>
              </a:spcBef>
              <a:spcAft>
                <a:spcPts val="1800"/>
              </a:spcAft>
              <a:buClr>
                <a:srgbClr val="92D050"/>
              </a:buClr>
              <a:buFont typeface="Wingdings" pitchFamily="2" charset="2"/>
              <a:buChar char="§"/>
            </a:pPr>
            <a:r>
              <a:rPr lang="el-GR" b="1">
                <a:latin typeface="Calibri" panose="020F0502020204030204" pitchFamily="34" charset="0"/>
              </a:rPr>
              <a:t> O μόνος δυνατός τρόπος καταπολέμησης είναι η χρησιμοποίηση υγιούς πολλαπλασιαστικού υλικού</a:t>
            </a:r>
            <a:endParaRPr lang="el-GR" b="1">
              <a:latin typeface="Calibri" panose="020F0502020204030204" pitchFamily="34" charset="0"/>
              <a:ea typeface="Verdana" pitchFamily="34" charset="0"/>
              <a:cs typeface="Verdana" pitchFamily="34" charset="0"/>
            </a:endParaRPr>
          </a:p>
          <a:p>
            <a:endParaRPr lang="el-GR" dirty="0"/>
          </a:p>
        </p:txBody>
      </p:sp>
      <p:sp>
        <p:nvSpPr>
          <p:cNvPr id="4" name="Θέση αριθμού διαφάνειας 3">
            <a:extLst>
              <a:ext uri="{FF2B5EF4-FFF2-40B4-BE49-F238E27FC236}">
                <a16:creationId xmlns:a16="http://schemas.microsoft.com/office/drawing/2014/main" id="{0054F498-E5AB-DDB1-6547-DE22B34295D2}"/>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53</a:t>
            </a:fld>
            <a:endParaRPr lang="el-GR">
              <a:solidFill>
                <a:schemeClr val="tx2"/>
              </a:solidFill>
            </a:endParaRPr>
          </a:p>
        </p:txBody>
      </p:sp>
      <p:pic>
        <p:nvPicPr>
          <p:cNvPr id="5" name="Εικόνα 4">
            <a:extLst>
              <a:ext uri="{FF2B5EF4-FFF2-40B4-BE49-F238E27FC236}">
                <a16:creationId xmlns:a16="http://schemas.microsoft.com/office/drawing/2014/main" id="{00463B20-4B6D-7DA6-2D1F-C9C12EFF35FB}"/>
              </a:ext>
            </a:extLst>
          </p:cNvPr>
          <p:cNvPicPr>
            <a:picLocks noChangeAspect="1"/>
          </p:cNvPicPr>
          <p:nvPr/>
        </p:nvPicPr>
        <p:blipFill>
          <a:blip r:embed="rId2"/>
          <a:stretch>
            <a:fillRect/>
          </a:stretch>
        </p:blipFill>
        <p:spPr>
          <a:xfrm>
            <a:off x="440534" y="3913435"/>
            <a:ext cx="3136680" cy="2728912"/>
          </a:xfrm>
          <a:prstGeom prst="rect">
            <a:avLst/>
          </a:prstGeom>
        </p:spPr>
      </p:pic>
    </p:spTree>
    <p:extLst>
      <p:ext uri="{BB962C8B-B14F-4D97-AF65-F5344CB8AC3E}">
        <p14:creationId xmlns:p14="http://schemas.microsoft.com/office/powerpoint/2010/main" val="3567275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75C5D7-7AA2-E908-9DC3-172D0B5C7449}"/>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rPr>
              <a:t>Ασθένειες &amp; εχθροί της αμπέλου -  Αντιμετώπιση</a:t>
            </a:r>
            <a:endParaRPr lang="el-GR" sz="3600">
              <a:solidFill>
                <a:srgbClr val="FFFFFF"/>
              </a:solidFill>
            </a:endParaRPr>
          </a:p>
        </p:txBody>
      </p:sp>
      <p:sp>
        <p:nvSpPr>
          <p:cNvPr id="4" name="Θέση αριθμού διαφάνειας 3">
            <a:extLst>
              <a:ext uri="{FF2B5EF4-FFF2-40B4-BE49-F238E27FC236}">
                <a16:creationId xmlns:a16="http://schemas.microsoft.com/office/drawing/2014/main" id="{79AB1776-EDB7-6B53-52A4-81FFECD44E14}"/>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54</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7728F983-35E0-734B-57BC-E009B896BB86}"/>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9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Εικόνα 5" descr="Εικόνα που περιέχει δέντρο, εξωτερικός χώρος/ύπαιθρος, φύλλο, φυτό&#10;&#10;Περιγραφή που δημιουργήθηκε αυτόματα">
            <a:extLst>
              <a:ext uri="{FF2B5EF4-FFF2-40B4-BE49-F238E27FC236}">
                <a16:creationId xmlns:a16="http://schemas.microsoft.com/office/drawing/2014/main" id="{5E38816B-35BA-FAEB-7C36-9DD37CF74A0B}"/>
              </a:ext>
            </a:extLst>
          </p:cNvPr>
          <p:cNvPicPr>
            <a:picLocks noChangeAspect="1"/>
          </p:cNvPicPr>
          <p:nvPr/>
        </p:nvPicPr>
        <p:blipFill rotWithShape="1">
          <a:blip r:embed="rId2">
            <a:extLst>
              <a:ext uri="{28A0092B-C50C-407E-A947-70E740481C1C}">
                <a14:useLocalDpi xmlns:a14="http://schemas.microsoft.com/office/drawing/2010/main" val="0"/>
              </a:ext>
            </a:extLst>
          </a:blip>
          <a:srcRect l="5636" r="1737"/>
          <a:stretch/>
        </p:blipFill>
        <p:spPr>
          <a:xfrm>
            <a:off x="20" y="10"/>
            <a:ext cx="4578952" cy="6857990"/>
          </a:xfrm>
          <a:prstGeom prst="rect">
            <a:avLst/>
          </a:prstGeom>
        </p:spPr>
      </p:pic>
      <p:sp>
        <p:nvSpPr>
          <p:cNvPr id="22" name="Rectangle 21">
            <a:extLst>
              <a:ext uri="{FF2B5EF4-FFF2-40B4-BE49-F238E27FC236}">
                <a16:creationId xmlns:a16="http://schemas.microsoft.com/office/drawing/2014/main" id="{DA5E7296-7D1C-41C4-B6F4-D94F20DD1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6D4D39D1-C6FF-1E1C-1800-F5E6B1AA9A11}"/>
              </a:ext>
            </a:extLst>
          </p:cNvPr>
          <p:cNvSpPr>
            <a:spLocks noGrp="1"/>
          </p:cNvSpPr>
          <p:nvPr>
            <p:ph type="title"/>
          </p:nvPr>
        </p:nvSpPr>
        <p:spPr>
          <a:xfrm>
            <a:off x="5124206" y="516835"/>
            <a:ext cx="6339840" cy="1666501"/>
          </a:xfrm>
        </p:spPr>
        <p:txBody>
          <a:bodyPr>
            <a:normAutofit/>
          </a:bodyPr>
          <a:lstStyle/>
          <a:p>
            <a:r>
              <a:rPr lang="el-GR" sz="2800" b="1">
                <a:solidFill>
                  <a:srgbClr val="FFFFFF"/>
                </a:solidFill>
              </a:rPr>
              <a:t>Ασθένειες που προκαλούνται από βακτήρια</a:t>
            </a:r>
            <a:br>
              <a:rPr lang="el-GR" sz="2800">
                <a:solidFill>
                  <a:srgbClr val="FFFFFF"/>
                </a:solidFill>
              </a:rPr>
            </a:br>
            <a:r>
              <a:rPr lang="el-GR" sz="2800">
                <a:solidFill>
                  <a:srgbClr val="FFFFFF"/>
                </a:solidFill>
              </a:rPr>
              <a:t>Καρκίνος της αμπέλου</a:t>
            </a:r>
            <a:br>
              <a:rPr lang="en-US" sz="2800">
                <a:solidFill>
                  <a:srgbClr val="FFFFFF"/>
                </a:solidFill>
              </a:rPr>
            </a:br>
            <a:endParaRPr lang="el-GR" sz="2800">
              <a:solidFill>
                <a:srgbClr val="FFFFFF"/>
              </a:solidFill>
            </a:endParaRPr>
          </a:p>
        </p:txBody>
      </p:sp>
      <p:sp>
        <p:nvSpPr>
          <p:cNvPr id="24" name="Rectangle 23">
            <a:extLst>
              <a:ext uri="{FF2B5EF4-FFF2-40B4-BE49-F238E27FC236}">
                <a16:creationId xmlns:a16="http://schemas.microsoft.com/office/drawing/2014/main" id="{200CA129-AD3A-4BA6-8EB7-03AD3D5E6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E05FCB70-9E6D-D2E4-05D5-2A8BEE8B65BE}"/>
              </a:ext>
            </a:extLst>
          </p:cNvPr>
          <p:cNvSpPr>
            <a:spLocks noGrp="1"/>
          </p:cNvSpPr>
          <p:nvPr>
            <p:ph idx="1"/>
          </p:nvPr>
        </p:nvSpPr>
        <p:spPr>
          <a:xfrm>
            <a:off x="5124206" y="2236304"/>
            <a:ext cx="6339840" cy="3652667"/>
          </a:xfrm>
        </p:spPr>
        <p:txBody>
          <a:bodyPr>
            <a:normAutofit/>
          </a:bodyPr>
          <a:lstStyle/>
          <a:p>
            <a:r>
              <a:rPr lang="el-GR" sz="1500" dirty="0">
                <a:solidFill>
                  <a:srgbClr val="FFFFFF"/>
                </a:solidFill>
              </a:rPr>
              <a:t>Σοβαρή ασθένεια της αμπέλου που οφείλεται στο βακτήριο </a:t>
            </a:r>
            <a:r>
              <a:rPr lang="el-GR" sz="1500" dirty="0" err="1">
                <a:solidFill>
                  <a:srgbClr val="FFFFFF"/>
                </a:solidFill>
              </a:rPr>
              <a:t>Agrobacterium</a:t>
            </a:r>
            <a:r>
              <a:rPr lang="el-GR" sz="1500" dirty="0">
                <a:solidFill>
                  <a:srgbClr val="FFFFFF"/>
                </a:solidFill>
              </a:rPr>
              <a:t> </a:t>
            </a:r>
            <a:r>
              <a:rPr lang="el-GR" sz="1500" dirty="0" err="1">
                <a:solidFill>
                  <a:srgbClr val="FFFFFF"/>
                </a:solidFill>
              </a:rPr>
              <a:t>tumefaciens</a:t>
            </a:r>
            <a:r>
              <a:rPr lang="el-GR" sz="1500" dirty="0">
                <a:solidFill>
                  <a:srgbClr val="FFFFFF"/>
                </a:solidFill>
              </a:rPr>
              <a:t>. Πρόκειται για την ίδια ασθένεια που προσβάλλει και τα </a:t>
            </a:r>
            <a:r>
              <a:rPr lang="el-GR" sz="1500" dirty="0" err="1">
                <a:solidFill>
                  <a:srgbClr val="FFFFFF"/>
                </a:solidFill>
              </a:rPr>
              <a:t>μηλοειδή</a:t>
            </a:r>
            <a:r>
              <a:rPr lang="el-GR" sz="1500" dirty="0">
                <a:solidFill>
                  <a:srgbClr val="FFFFFF"/>
                </a:solidFill>
              </a:rPr>
              <a:t>.</a:t>
            </a:r>
            <a:endParaRPr lang="en-US" sz="1500" dirty="0">
              <a:solidFill>
                <a:srgbClr val="FFFFFF"/>
              </a:solidFill>
            </a:endParaRPr>
          </a:p>
          <a:p>
            <a:r>
              <a:rPr lang="el-GR" sz="1500" dirty="0">
                <a:solidFill>
                  <a:srgbClr val="FFFFFF"/>
                </a:solidFill>
              </a:rPr>
              <a:t>Οι προσβολές είναι ιδιαίτερα σοβαρές στα φυτώρια και στις νέες φυτείες. Τα προσβεβλημένα φυτά γίνονται έντονα καχεκτικά και συνήθως αποξηραίνονται. </a:t>
            </a:r>
          </a:p>
          <a:p>
            <a:r>
              <a:rPr lang="el-GR" sz="1500" dirty="0">
                <a:solidFill>
                  <a:srgbClr val="FFFFFF"/>
                </a:solidFill>
              </a:rPr>
              <a:t>Το χαρακτηριστικό σύμπτωμα της ασθένειας είναι ο σχηματισμός, σε διάφορα μέρη του φυτού, σχεδόν σφαιρικών όγκων διαμέτρου 0,5-25 </a:t>
            </a:r>
            <a:r>
              <a:rPr lang="el-GR" sz="1500" dirty="0" err="1">
                <a:solidFill>
                  <a:srgbClr val="FFFFFF"/>
                </a:solidFill>
              </a:rPr>
              <a:t>cm</a:t>
            </a:r>
            <a:endParaRPr lang="en-US" sz="1500" dirty="0">
              <a:solidFill>
                <a:srgbClr val="FFFFFF"/>
              </a:solidFill>
            </a:endParaRPr>
          </a:p>
          <a:p>
            <a:r>
              <a:rPr lang="el-GR" sz="1500" dirty="0">
                <a:solidFill>
                  <a:srgbClr val="FFFFFF"/>
                </a:solidFill>
              </a:rPr>
              <a:t>Το βακτήριο διασπείρεται με</a:t>
            </a:r>
          </a:p>
          <a:p>
            <a:r>
              <a:rPr lang="el-GR" sz="1500" dirty="0">
                <a:solidFill>
                  <a:srgbClr val="FFFFFF"/>
                </a:solidFill>
              </a:rPr>
              <a:t> τα έντομα εδάφους, τα ζώα, τον άνθρωπο </a:t>
            </a:r>
          </a:p>
          <a:p>
            <a:r>
              <a:rPr lang="el-GR" sz="1500" dirty="0">
                <a:solidFill>
                  <a:srgbClr val="FFFFFF"/>
                </a:solidFill>
              </a:rPr>
              <a:t>με τα εργαλεία κλαδέματος ή κατεργασίας του εδάφους</a:t>
            </a:r>
          </a:p>
          <a:p>
            <a:r>
              <a:rPr lang="el-GR" sz="1500" dirty="0">
                <a:solidFill>
                  <a:srgbClr val="FFFFFF"/>
                </a:solidFill>
              </a:rPr>
              <a:t>με τη βροχή, το νερό ποτίσματος ή το έδαφος</a:t>
            </a:r>
          </a:p>
          <a:p>
            <a:r>
              <a:rPr lang="el-GR" sz="1500" dirty="0">
                <a:solidFill>
                  <a:srgbClr val="FFFFFF"/>
                </a:solidFill>
              </a:rPr>
              <a:t>από προσβεβλημένο πολλαπλασιαστικό υλικό</a:t>
            </a:r>
          </a:p>
        </p:txBody>
      </p:sp>
      <p:sp>
        <p:nvSpPr>
          <p:cNvPr id="4" name="Θέση αριθμού διαφάνειας 3">
            <a:extLst>
              <a:ext uri="{FF2B5EF4-FFF2-40B4-BE49-F238E27FC236}">
                <a16:creationId xmlns:a16="http://schemas.microsoft.com/office/drawing/2014/main" id="{58E3B872-546F-23E9-4E4F-A496B4ED0419}"/>
              </a:ext>
            </a:extLst>
          </p:cNvPr>
          <p:cNvSpPr>
            <a:spLocks noGrp="1"/>
          </p:cNvSpPr>
          <p:nvPr>
            <p:ph type="sldNum" sz="quarter" idx="12"/>
          </p:nvPr>
        </p:nvSpPr>
        <p:spPr>
          <a:xfrm>
            <a:off x="528668" y="6459785"/>
            <a:ext cx="1312025" cy="365125"/>
          </a:xfrm>
        </p:spPr>
        <p:txBody>
          <a:bodyPr>
            <a:normAutofit/>
          </a:bodyPr>
          <a:lstStyle/>
          <a:p>
            <a:pPr algn="l">
              <a:spcAft>
                <a:spcPts val="600"/>
              </a:spcAft>
            </a:pPr>
            <a:fld id="{EF878CA3-8357-4ABA-9CAA-50487140CD60}" type="slidenum">
              <a:rPr lang="el-GR" smtClean="0"/>
              <a:pPr algn="l">
                <a:spcAft>
                  <a:spcPts val="600"/>
                </a:spcAft>
              </a:pPr>
              <a:t>55</a:t>
            </a:fld>
            <a:endParaRPr lang="el-GR"/>
          </a:p>
        </p:txBody>
      </p:sp>
    </p:spTree>
    <p:extLst>
      <p:ext uri="{BB962C8B-B14F-4D97-AF65-F5344CB8AC3E}">
        <p14:creationId xmlns:p14="http://schemas.microsoft.com/office/powerpoint/2010/main" val="1984667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C70BAEC7-AA88-6288-541B-DF6904F0D2B0}"/>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rPr>
              <a:t>Ασθένειες που προκαλούνται από βακτήρια</a:t>
            </a:r>
            <a:br>
              <a:rPr lang="el-GR" sz="3600">
                <a:solidFill>
                  <a:srgbClr val="FFFFFF"/>
                </a:solidFill>
              </a:rPr>
            </a:br>
            <a:r>
              <a:rPr lang="el-GR" sz="3600">
                <a:solidFill>
                  <a:srgbClr val="FFFFFF"/>
                </a:solidFill>
              </a:rPr>
              <a:t>Καρκίνος της αμπέλου</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274CDD45-B794-690B-2FE5-5D5EFA08DC4B}"/>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endParaRPr lang="el-GR" dirty="0"/>
          </a:p>
          <a:p>
            <a:pPr marL="0" indent="0">
              <a:buNone/>
            </a:pPr>
            <a:r>
              <a:rPr lang="el-GR" dirty="0"/>
              <a:t>Για να προλάβουμε την προσβολή:</a:t>
            </a:r>
          </a:p>
          <a:p>
            <a:pPr>
              <a:buFont typeface="Arial" panose="020B0604020202020204" pitchFamily="34" charset="0"/>
              <a:buChar char="•"/>
            </a:pPr>
            <a:r>
              <a:rPr lang="el-GR" dirty="0"/>
              <a:t>Εγκατάσταση των σπορείων και φυτωρίων σε έδαφος που είναι απαλλαγμένο απ’ την ασθένεια. </a:t>
            </a:r>
          </a:p>
          <a:p>
            <a:pPr>
              <a:buFont typeface="Arial" panose="020B0604020202020204" pitchFamily="34" charset="0"/>
              <a:buChar char="•"/>
            </a:pPr>
            <a:r>
              <a:rPr lang="el-GR" dirty="0"/>
              <a:t>Αποφυγή τραυματισμού των φυτών και ιδίως του ριζικού συστήματος και του λαιμού με τα εργαλεία καλλιέργειας και καταπολέμηση των εντόμων εδάφους και των νηματωδών. </a:t>
            </a:r>
          </a:p>
          <a:p>
            <a:pPr>
              <a:buFont typeface="Arial" panose="020B0604020202020204" pitchFamily="34" charset="0"/>
              <a:buChar char="•"/>
            </a:pPr>
            <a:r>
              <a:rPr lang="el-GR" dirty="0"/>
              <a:t>Χρησιμοποίηση υγιούς φυτικού υλικού στις νέες φυτείες </a:t>
            </a:r>
          </a:p>
          <a:p>
            <a:pPr>
              <a:buFont typeface="Arial" panose="020B0604020202020204" pitchFamily="34" charset="0"/>
              <a:buChar char="•"/>
            </a:pPr>
            <a:r>
              <a:rPr lang="el-GR" dirty="0"/>
              <a:t>Τα εργαλεία εμβολιασμού και κλαδέματος να </a:t>
            </a:r>
            <a:r>
              <a:rPr lang="el-GR" dirty="0" err="1"/>
              <a:t>απολυμαίνονται</a:t>
            </a:r>
            <a:r>
              <a:rPr lang="el-GR" dirty="0"/>
              <a:t> καλά με φορμόλη ή οινόπνευμα. </a:t>
            </a:r>
          </a:p>
          <a:p>
            <a:endParaRPr lang="el-GR" dirty="0"/>
          </a:p>
        </p:txBody>
      </p:sp>
      <p:sp>
        <p:nvSpPr>
          <p:cNvPr id="4" name="Θέση αριθμού διαφάνειας 3">
            <a:extLst>
              <a:ext uri="{FF2B5EF4-FFF2-40B4-BE49-F238E27FC236}">
                <a16:creationId xmlns:a16="http://schemas.microsoft.com/office/drawing/2014/main" id="{6C20FE41-ECCB-68A8-3722-C606E47E2E41}"/>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56</a:t>
            </a:fld>
            <a:endParaRPr lang="el-GR">
              <a:solidFill>
                <a:schemeClr val="tx2"/>
              </a:solidFill>
            </a:endParaRPr>
          </a:p>
        </p:txBody>
      </p:sp>
    </p:spTree>
    <p:extLst>
      <p:ext uri="{BB962C8B-B14F-4D97-AF65-F5344CB8AC3E}">
        <p14:creationId xmlns:p14="http://schemas.microsoft.com/office/powerpoint/2010/main" val="240637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946B93-AC74-DEE6-FAB1-9EF1D0E230CD}"/>
              </a:ext>
            </a:extLst>
          </p:cNvPr>
          <p:cNvSpPr>
            <a:spLocks noGrp="1"/>
          </p:cNvSpPr>
          <p:nvPr>
            <p:ph type="title"/>
          </p:nvPr>
        </p:nvSpPr>
        <p:spPr>
          <a:xfrm>
            <a:off x="1097280" y="286603"/>
            <a:ext cx="10058400" cy="1450757"/>
          </a:xfrm>
        </p:spPr>
        <p:txBody>
          <a:bodyPr>
            <a:normAutofit/>
          </a:bodyPr>
          <a:lstStyle/>
          <a:p>
            <a:r>
              <a:rPr lang="el-GR"/>
              <a:t>Τσιλίκ Μαράζι</a:t>
            </a:r>
            <a:br>
              <a:rPr lang="en-US"/>
            </a:br>
            <a:endParaRPr lang="el-GR"/>
          </a:p>
        </p:txBody>
      </p:sp>
      <p:pic>
        <p:nvPicPr>
          <p:cNvPr id="5" name="Εικόνα 4" descr="Εικόνα που περιέχει μύκητας, φυτοπαθολογία, pythium (μύκητας), φύλλο&#10;&#10;Περιγραφή που δημιουργήθηκε αυτόματα">
            <a:extLst>
              <a:ext uri="{FF2B5EF4-FFF2-40B4-BE49-F238E27FC236}">
                <a16:creationId xmlns:a16="http://schemas.microsoft.com/office/drawing/2014/main" id="{F553208A-CAEE-A66A-EB21-9EE76EAD2CB9}"/>
              </a:ext>
            </a:extLst>
          </p:cNvPr>
          <p:cNvPicPr>
            <a:picLocks noChangeAspect="1"/>
          </p:cNvPicPr>
          <p:nvPr/>
        </p:nvPicPr>
        <p:blipFill rotWithShape="1">
          <a:blip r:embed="rId2"/>
          <a:srcRect l="28092" r="28098" b="3"/>
          <a:stretch/>
        </p:blipFill>
        <p:spPr>
          <a:xfrm>
            <a:off x="1183017" y="1916318"/>
            <a:ext cx="2376058" cy="3471012"/>
          </a:xfrm>
          <a:prstGeom prst="rect">
            <a:avLst/>
          </a:prstGeom>
        </p:spPr>
      </p:pic>
      <p:pic>
        <p:nvPicPr>
          <p:cNvPr id="6" name="Εικόνα 5" descr="Εικόνα που περιέχει μύκητας, περονόσπορος, φυτοπαθολογία, φύλλο&#10;&#10;Περιγραφή που δημιουργήθηκε αυτόματα">
            <a:extLst>
              <a:ext uri="{FF2B5EF4-FFF2-40B4-BE49-F238E27FC236}">
                <a16:creationId xmlns:a16="http://schemas.microsoft.com/office/drawing/2014/main" id="{0F1A5399-B23F-2F2E-D268-F75CB5609D13}"/>
              </a:ext>
            </a:extLst>
          </p:cNvPr>
          <p:cNvPicPr>
            <a:picLocks noChangeAspect="1"/>
          </p:cNvPicPr>
          <p:nvPr/>
        </p:nvPicPr>
        <p:blipFill rotWithShape="1">
          <a:blip r:embed="rId3"/>
          <a:srcRect l="12943" r="38111" b="-3"/>
          <a:stretch/>
        </p:blipFill>
        <p:spPr>
          <a:xfrm>
            <a:off x="3719942" y="1916318"/>
            <a:ext cx="2376057" cy="3471012"/>
          </a:xfrm>
          <a:prstGeom prst="rect">
            <a:avLst/>
          </a:prstGeom>
        </p:spPr>
      </p:pic>
      <p:sp>
        <p:nvSpPr>
          <p:cNvPr id="3" name="Θέση περιεχομένου 2">
            <a:extLst>
              <a:ext uri="{FF2B5EF4-FFF2-40B4-BE49-F238E27FC236}">
                <a16:creationId xmlns:a16="http://schemas.microsoft.com/office/drawing/2014/main" id="{B151E232-0029-F969-C8EC-84BF9B3AC9DF}"/>
              </a:ext>
            </a:extLst>
          </p:cNvPr>
          <p:cNvSpPr>
            <a:spLocks noGrp="1"/>
          </p:cNvSpPr>
          <p:nvPr>
            <p:ph idx="1"/>
          </p:nvPr>
        </p:nvSpPr>
        <p:spPr>
          <a:xfrm>
            <a:off x="6351639" y="1845734"/>
            <a:ext cx="4804041" cy="4023360"/>
          </a:xfrm>
        </p:spPr>
        <p:txBody>
          <a:bodyPr>
            <a:normAutofit/>
          </a:bodyPr>
          <a:lstStyle/>
          <a:p>
            <a:r>
              <a:rPr lang="el-GR" sz="1700"/>
              <a:t>Η ασθένεια οφείλεται στο βακτήριο </a:t>
            </a:r>
            <a:r>
              <a:rPr lang="el-GR" sz="1700" err="1"/>
              <a:t>Xylophilus</a:t>
            </a:r>
            <a:r>
              <a:rPr lang="el-GR" sz="1700"/>
              <a:t> </a:t>
            </a:r>
            <a:r>
              <a:rPr lang="el-GR" sz="1700" err="1"/>
              <a:t>ampelinus</a:t>
            </a:r>
            <a:r>
              <a:rPr lang="el-GR" sz="1700"/>
              <a:t> και προσβάλλει μόνο το αμπέλι.</a:t>
            </a:r>
          </a:p>
          <a:p>
            <a:r>
              <a:rPr lang="el-GR" sz="1700"/>
              <a:t> Το βακτήριο διαχειμάζει μέσα στα αγγεία του ξύλου των προσβεβλημένων </a:t>
            </a:r>
            <a:r>
              <a:rPr lang="el-GR" sz="1700" err="1"/>
              <a:t>πρέμνων</a:t>
            </a:r>
            <a:r>
              <a:rPr lang="el-GR" sz="1700"/>
              <a:t>, </a:t>
            </a:r>
            <a:r>
              <a:rPr lang="el-GR" sz="1700" err="1"/>
              <a:t>απ’όπου</a:t>
            </a:r>
            <a:r>
              <a:rPr lang="el-GR" sz="1700"/>
              <a:t> μέσω του αγωγού συστήματος του φυτού μεταφέρεται </a:t>
            </a:r>
            <a:r>
              <a:rPr lang="el-GR" sz="1700" err="1"/>
              <a:t>διασυστηματικά</a:t>
            </a:r>
            <a:r>
              <a:rPr lang="el-GR" sz="1700"/>
              <a:t> και μολύνει τους νεαρούς βλαστούς.</a:t>
            </a:r>
          </a:p>
          <a:p>
            <a:r>
              <a:rPr lang="el-GR" sz="1700"/>
              <a:t> Η μετάδοση του βακτηρίου γίνεται συνήθως με τα εργαλεία του κλαδέματος αλλά και με τη βροχή (ιδιαίτερα όταν συνοδεύεται με άνεμο) καθώς τα βακτήρια βγαίνουν από τα αγγεία του ξύλου στις τομές του κλαδέματος ή άλλες πληγές. Ιδιαίτερα ευπαθή είναι τα </a:t>
            </a:r>
            <a:r>
              <a:rPr lang="el-GR" sz="1700" err="1"/>
              <a:t>πρέμνα</a:t>
            </a:r>
            <a:r>
              <a:rPr lang="el-GR" sz="1700"/>
              <a:t> τους μήνες Νοέμβριο-Ιανουάριο, καθώς και η νεαρή βλάστηση νωρίς την άνοιξη. </a:t>
            </a:r>
          </a:p>
        </p:txBody>
      </p:sp>
      <p:sp>
        <p:nvSpPr>
          <p:cNvPr id="4" name="Θέση αριθμού διαφάνειας 3">
            <a:extLst>
              <a:ext uri="{FF2B5EF4-FFF2-40B4-BE49-F238E27FC236}">
                <a16:creationId xmlns:a16="http://schemas.microsoft.com/office/drawing/2014/main" id="{189489B0-40DD-1597-F754-060F2E7BDF4B}"/>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pPr>
                <a:spcAft>
                  <a:spcPts val="600"/>
                </a:spcAft>
              </a:pPr>
              <a:t>57</a:t>
            </a:fld>
            <a:endParaRPr lang="el-GR"/>
          </a:p>
        </p:txBody>
      </p:sp>
    </p:spTree>
    <p:extLst>
      <p:ext uri="{BB962C8B-B14F-4D97-AF65-F5344CB8AC3E}">
        <p14:creationId xmlns:p14="http://schemas.microsoft.com/office/powerpoint/2010/main" val="2296042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C831CBE-447D-489C-AF2E-2484BACC7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7946B93-AC74-DEE6-FAB1-9EF1D0E230CD}"/>
              </a:ext>
            </a:extLst>
          </p:cNvPr>
          <p:cNvSpPr>
            <a:spLocks noGrp="1"/>
          </p:cNvSpPr>
          <p:nvPr>
            <p:ph type="title"/>
          </p:nvPr>
        </p:nvSpPr>
        <p:spPr>
          <a:xfrm>
            <a:off x="5144679" y="634946"/>
            <a:ext cx="6405063" cy="1450757"/>
          </a:xfrm>
        </p:spPr>
        <p:txBody>
          <a:bodyPr>
            <a:normAutofit/>
          </a:bodyPr>
          <a:lstStyle/>
          <a:p>
            <a:r>
              <a:rPr lang="el-GR"/>
              <a:t>Τσιλίκ Μαράζι</a:t>
            </a:r>
            <a:br>
              <a:rPr lang="en-US"/>
            </a:br>
            <a:endParaRPr lang="el-GR"/>
          </a:p>
        </p:txBody>
      </p:sp>
      <p:pic>
        <p:nvPicPr>
          <p:cNvPr id="5" name="Εικόνα 4" descr="Εικόνα που περιέχει μύκητας, φυτοπαθολογία, pythium (μύκητας), φύλλο&#10;&#10;Περιγραφή που δημιουργήθηκε αυτόματα">
            <a:extLst>
              <a:ext uri="{FF2B5EF4-FFF2-40B4-BE49-F238E27FC236}">
                <a16:creationId xmlns:a16="http://schemas.microsoft.com/office/drawing/2014/main" id="{F553208A-CAEE-A66A-EB21-9EE76EAD2CB9}"/>
              </a:ext>
            </a:extLst>
          </p:cNvPr>
          <p:cNvPicPr>
            <a:picLocks noChangeAspect="1"/>
          </p:cNvPicPr>
          <p:nvPr/>
        </p:nvPicPr>
        <p:blipFill rotWithShape="1">
          <a:blip r:embed="rId2"/>
          <a:srcRect t="1879" r="3" b="1888"/>
          <a:stretch/>
        </p:blipFill>
        <p:spPr>
          <a:xfrm>
            <a:off x="633999" y="581098"/>
            <a:ext cx="4020297" cy="2476136"/>
          </a:xfrm>
          <a:prstGeom prst="rect">
            <a:avLst/>
          </a:prstGeom>
        </p:spPr>
      </p:pic>
      <p:cxnSp>
        <p:nvCxnSpPr>
          <p:cNvPr id="43" name="Straight Connector 42">
            <a:extLst>
              <a:ext uri="{FF2B5EF4-FFF2-40B4-BE49-F238E27FC236}">
                <a16:creationId xmlns:a16="http://schemas.microsoft.com/office/drawing/2014/main" id="{4CFC0432-3F90-41B0-8E26-2688309313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Εικόνα 5" descr="Εικόνα που περιέχει μύκητας, περονόσπορος, φυτοπαθολογία, φύλλο&#10;&#10;Περιγραφή που δημιουργήθηκε αυτόματα">
            <a:extLst>
              <a:ext uri="{FF2B5EF4-FFF2-40B4-BE49-F238E27FC236}">
                <a16:creationId xmlns:a16="http://schemas.microsoft.com/office/drawing/2014/main" id="{0F1A5399-B23F-2F2E-D268-F75CB5609D13}"/>
              </a:ext>
            </a:extLst>
          </p:cNvPr>
          <p:cNvPicPr>
            <a:picLocks noChangeAspect="1"/>
          </p:cNvPicPr>
          <p:nvPr/>
        </p:nvPicPr>
        <p:blipFill rotWithShape="1">
          <a:blip r:embed="rId3"/>
          <a:srcRect t="40" r="3" b="13821"/>
          <a:stretch/>
        </p:blipFill>
        <p:spPr>
          <a:xfrm>
            <a:off x="633999" y="3218101"/>
            <a:ext cx="4020296" cy="2476136"/>
          </a:xfrm>
          <a:prstGeom prst="rect">
            <a:avLst/>
          </a:prstGeom>
        </p:spPr>
      </p:pic>
      <p:sp>
        <p:nvSpPr>
          <p:cNvPr id="3" name="Θέση περιεχομένου 2">
            <a:extLst>
              <a:ext uri="{FF2B5EF4-FFF2-40B4-BE49-F238E27FC236}">
                <a16:creationId xmlns:a16="http://schemas.microsoft.com/office/drawing/2014/main" id="{B151E232-0029-F969-C8EC-84BF9B3AC9DF}"/>
              </a:ext>
            </a:extLst>
          </p:cNvPr>
          <p:cNvSpPr>
            <a:spLocks noGrp="1"/>
          </p:cNvSpPr>
          <p:nvPr>
            <p:ph idx="1"/>
          </p:nvPr>
        </p:nvSpPr>
        <p:spPr>
          <a:xfrm>
            <a:off x="5144679" y="2198914"/>
            <a:ext cx="6405063" cy="3670180"/>
          </a:xfrm>
        </p:spPr>
        <p:txBody>
          <a:bodyPr>
            <a:normAutofit/>
          </a:bodyPr>
          <a:lstStyle/>
          <a:p>
            <a:r>
              <a:rPr lang="el-GR" dirty="0"/>
              <a:t>Η μετάδοση του παθογόνου από περιοχή σε περιοχή γίνεται με μολυσμένο πολλαπλασιαστικό υλικό. Το βακτήριο απομονώθηκε για πρώτη φορά από τον G. G. </a:t>
            </a:r>
            <a:r>
              <a:rPr lang="el-GR" dirty="0" err="1"/>
              <a:t>Panagopoulos</a:t>
            </a:r>
            <a:r>
              <a:rPr lang="el-GR" dirty="0"/>
              <a:t> στην Ελλάδα το 1966 σε αμπέλι Σουλτανίνας.</a:t>
            </a:r>
          </a:p>
          <a:p>
            <a:r>
              <a:rPr lang="el-GR" dirty="0"/>
              <a:t>Για την αντιμετώπισή του βακτηρίου της  </a:t>
            </a:r>
            <a:r>
              <a:rPr lang="el-GR" dirty="0" err="1"/>
              <a:t>Βακτηριακής</a:t>
            </a:r>
            <a:r>
              <a:rPr lang="el-GR" dirty="0"/>
              <a:t> Νέκρωσης συστήνεται αφαίρεση και κάψιμο των προσβεβλημένων </a:t>
            </a:r>
            <a:r>
              <a:rPr lang="el-GR" dirty="0" err="1"/>
              <a:t>πρέμνων</a:t>
            </a:r>
            <a:r>
              <a:rPr lang="el-GR" dirty="0"/>
              <a:t>. Επίσης, το κλάδεμα θα πρέπει να γίνεται με ξηρό καιρό και τα εργαλεία του κλαδέματος να </a:t>
            </a:r>
            <a:r>
              <a:rPr lang="el-GR" dirty="0" err="1"/>
              <a:t>απολυμαίνονται</a:t>
            </a:r>
            <a:r>
              <a:rPr lang="el-GR" dirty="0"/>
              <a:t> συνεχώς. Όταν ο καιρός είναι βροχερός συνιστώνται προληπτικοί ψεκασμοί με κατάλληλα σκευάσματα, για την προστασία των τρυφερών φύλλων.</a:t>
            </a:r>
          </a:p>
        </p:txBody>
      </p:sp>
      <p:sp>
        <p:nvSpPr>
          <p:cNvPr id="45" name="Rectangle 44">
            <a:extLst>
              <a:ext uri="{FF2B5EF4-FFF2-40B4-BE49-F238E27FC236}">
                <a16:creationId xmlns:a16="http://schemas.microsoft.com/office/drawing/2014/main" id="{69C1EA44-B70A-4D4C-86DA-6A5A5236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7" name="Rectangle 46">
            <a:extLst>
              <a:ext uri="{FF2B5EF4-FFF2-40B4-BE49-F238E27FC236}">
                <a16:creationId xmlns:a16="http://schemas.microsoft.com/office/drawing/2014/main" id="{86AE6CC0-CDED-49D0-A2E6-2B8C66EC4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189489B0-40DD-1597-F754-060F2E7BDF4B}"/>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pPr>
                <a:spcAft>
                  <a:spcPts val="600"/>
                </a:spcAft>
              </a:pPr>
              <a:t>58</a:t>
            </a:fld>
            <a:endParaRPr lang="el-GR"/>
          </a:p>
        </p:txBody>
      </p:sp>
    </p:spTree>
    <p:extLst>
      <p:ext uri="{BB962C8B-B14F-4D97-AF65-F5344CB8AC3E}">
        <p14:creationId xmlns:p14="http://schemas.microsoft.com/office/powerpoint/2010/main" val="3826013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C831CBE-447D-489C-AF2E-2484BACC7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5B4255A-0DAB-84E6-E351-0AA1FF160BE7}"/>
              </a:ext>
            </a:extLst>
          </p:cNvPr>
          <p:cNvSpPr>
            <a:spLocks noGrp="1"/>
          </p:cNvSpPr>
          <p:nvPr>
            <p:ph type="title"/>
          </p:nvPr>
        </p:nvSpPr>
        <p:spPr>
          <a:xfrm>
            <a:off x="5144679" y="634946"/>
            <a:ext cx="6405063" cy="1450757"/>
          </a:xfrm>
        </p:spPr>
        <p:txBody>
          <a:bodyPr>
            <a:normAutofit/>
          </a:bodyPr>
          <a:lstStyle/>
          <a:p>
            <a:r>
              <a:rPr lang="el-GR" dirty="0"/>
              <a:t>Όξινη σήψη</a:t>
            </a:r>
            <a:br>
              <a:rPr lang="en-US" dirty="0"/>
            </a:br>
            <a:endParaRPr lang="el-GR" dirty="0"/>
          </a:p>
        </p:txBody>
      </p:sp>
      <p:pic>
        <p:nvPicPr>
          <p:cNvPr id="5" name="Εικόνα 4" descr="Εικόνα που περιέχει ασπόνδυλο, παράσιτο, αρθρόποδο, μακροφωτογραφία&#10;&#10;Περιγραφή που δημιουργήθηκε αυτόματα">
            <a:extLst>
              <a:ext uri="{FF2B5EF4-FFF2-40B4-BE49-F238E27FC236}">
                <a16:creationId xmlns:a16="http://schemas.microsoft.com/office/drawing/2014/main" id="{9EE71ADB-285B-16D5-FD14-E5AC4EBD4C12}"/>
              </a:ext>
            </a:extLst>
          </p:cNvPr>
          <p:cNvPicPr>
            <a:picLocks noChangeAspect="1"/>
          </p:cNvPicPr>
          <p:nvPr/>
        </p:nvPicPr>
        <p:blipFill rotWithShape="1">
          <a:blip r:embed="rId2"/>
          <a:srcRect l="8672"/>
          <a:stretch/>
        </p:blipFill>
        <p:spPr>
          <a:xfrm>
            <a:off x="633999" y="581098"/>
            <a:ext cx="4020297" cy="2476136"/>
          </a:xfrm>
          <a:prstGeom prst="rect">
            <a:avLst/>
          </a:prstGeom>
        </p:spPr>
      </p:pic>
      <p:cxnSp>
        <p:nvCxnSpPr>
          <p:cNvPr id="23" name="Straight Connector 22">
            <a:extLst>
              <a:ext uri="{FF2B5EF4-FFF2-40B4-BE49-F238E27FC236}">
                <a16:creationId xmlns:a16="http://schemas.microsoft.com/office/drawing/2014/main" id="{4CFC0432-3F90-41B0-8E26-2688309313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Εικόνα 5">
            <a:extLst>
              <a:ext uri="{FF2B5EF4-FFF2-40B4-BE49-F238E27FC236}">
                <a16:creationId xmlns:a16="http://schemas.microsoft.com/office/drawing/2014/main" id="{D0D8E6AE-0BA3-CD5E-8F4B-CC0BC386BF05}"/>
              </a:ext>
            </a:extLst>
          </p:cNvPr>
          <p:cNvPicPr>
            <a:picLocks noChangeAspect="1"/>
          </p:cNvPicPr>
          <p:nvPr/>
        </p:nvPicPr>
        <p:blipFill rotWithShape="1">
          <a:blip r:embed="rId3"/>
          <a:srcRect t="14403" b="24006"/>
          <a:stretch/>
        </p:blipFill>
        <p:spPr>
          <a:xfrm>
            <a:off x="633999" y="3218101"/>
            <a:ext cx="4020296" cy="2476136"/>
          </a:xfrm>
          <a:prstGeom prst="rect">
            <a:avLst/>
          </a:prstGeom>
        </p:spPr>
      </p:pic>
      <p:sp>
        <p:nvSpPr>
          <p:cNvPr id="3" name="Θέση περιεχομένου 2">
            <a:extLst>
              <a:ext uri="{FF2B5EF4-FFF2-40B4-BE49-F238E27FC236}">
                <a16:creationId xmlns:a16="http://schemas.microsoft.com/office/drawing/2014/main" id="{EC6B07C7-9FD5-A737-7EFC-0D7BBEA4027F}"/>
              </a:ext>
            </a:extLst>
          </p:cNvPr>
          <p:cNvSpPr>
            <a:spLocks noGrp="1"/>
          </p:cNvSpPr>
          <p:nvPr>
            <p:ph idx="1"/>
          </p:nvPr>
        </p:nvSpPr>
        <p:spPr>
          <a:xfrm>
            <a:off x="5144679" y="2198914"/>
            <a:ext cx="6405063" cy="3670180"/>
          </a:xfrm>
        </p:spPr>
        <p:txBody>
          <a:bodyPr>
            <a:normAutofit/>
          </a:bodyPr>
          <a:lstStyle/>
          <a:p>
            <a:r>
              <a:rPr lang="el-GR" sz="1700" dirty="0">
                <a:effectLst/>
              </a:rPr>
              <a:t>Η ασθένεια οφείλεται σε ένα </a:t>
            </a:r>
            <a:r>
              <a:rPr lang="el-GR" sz="1700" dirty="0" err="1">
                <a:effectLst/>
              </a:rPr>
              <a:t>σύμπλοκο</a:t>
            </a:r>
            <a:r>
              <a:rPr lang="el-GR" sz="1700" dirty="0">
                <a:effectLst/>
              </a:rPr>
              <a:t> βακτηρίων και σακχαρομυκήτων. Η μόλυνση συντελείται πάντα </a:t>
            </a:r>
            <a:r>
              <a:rPr lang="el-GR" sz="1700" b="1" dirty="0">
                <a:effectLst/>
              </a:rPr>
              <a:t>μέσω πληγών στις ράγες</a:t>
            </a:r>
            <a:r>
              <a:rPr lang="el-GR" sz="1700" dirty="0">
                <a:effectLst/>
              </a:rPr>
              <a:t> και προκαλείται ταχύτατη σήψη των ραγών. Η σήψη συχνά επεκτείνεται σε ολόκληρο τον βότρυ και </a:t>
            </a:r>
            <a:r>
              <a:rPr lang="el-GR" sz="1700" b="1" dirty="0">
                <a:effectLst/>
              </a:rPr>
              <a:t>η απώλεια στην παραγωγή μπορεί να είναι ιδιαίτερα υψηλή.</a:t>
            </a:r>
            <a:endParaRPr lang="el-GR" sz="1700" dirty="0">
              <a:effectLst/>
            </a:endParaRPr>
          </a:p>
          <a:p>
            <a:r>
              <a:rPr lang="el-GR" sz="1700" dirty="0">
                <a:effectLst/>
              </a:rPr>
              <a:t>Κύριος φορέας μετάδοσης της ασθένειας είναι </a:t>
            </a:r>
            <a:r>
              <a:rPr lang="el-GR" sz="1700" b="1" dirty="0">
                <a:effectLst/>
              </a:rPr>
              <a:t>η μύγα του ξυδιού ή </a:t>
            </a:r>
            <a:r>
              <a:rPr lang="el-GR" sz="1700" b="1" dirty="0" err="1">
                <a:effectLst/>
              </a:rPr>
              <a:t>δροσόφιλα</a:t>
            </a:r>
            <a:r>
              <a:rPr lang="el-GR" sz="1700" b="1" dirty="0">
                <a:effectLst/>
              </a:rPr>
              <a:t> </a:t>
            </a:r>
            <a:r>
              <a:rPr lang="el-GR" sz="1700" dirty="0">
                <a:effectLst/>
              </a:rPr>
              <a:t>(</a:t>
            </a:r>
            <a:r>
              <a:rPr lang="el-GR" sz="1700" dirty="0" err="1">
                <a:effectLst/>
              </a:rPr>
              <a:t>Drosophila</a:t>
            </a:r>
            <a:r>
              <a:rPr lang="el-GR" sz="1700" dirty="0">
                <a:effectLst/>
              </a:rPr>
              <a:t> </a:t>
            </a:r>
            <a:r>
              <a:rPr lang="el-GR" sz="1700" dirty="0" err="1">
                <a:effectLst/>
              </a:rPr>
              <a:t>melanogaster</a:t>
            </a:r>
            <a:r>
              <a:rPr lang="el-GR" sz="1700" dirty="0">
                <a:effectLst/>
              </a:rPr>
              <a:t>) που επισκέπτεται τις πληγωμένες ράγες και μεταφέρει το μόλυσμα. Η παρουσία του εντόμου στον αμπελώνα αποτελεί ένδειξη ύπαρξης της ασθένειας.</a:t>
            </a:r>
          </a:p>
          <a:p>
            <a:r>
              <a:rPr lang="el-GR" sz="1700"/>
              <a:t>Η καταπολέμηση της </a:t>
            </a:r>
            <a:r>
              <a:rPr lang="el-GR" sz="1700" err="1"/>
              <a:t>δροσόφιλας</a:t>
            </a:r>
            <a:r>
              <a:rPr lang="el-GR" sz="1700"/>
              <a:t> παρουσιάζει δυσκολία, αφενός διότι </a:t>
            </a:r>
            <a:r>
              <a:rPr lang="el-GR" sz="1700" b="1"/>
              <a:t>δεν υπάρχει εγκεκριμένο εντομοκτόνο</a:t>
            </a:r>
            <a:r>
              <a:rPr lang="el-GR" sz="1700"/>
              <a:t> και αφετέρου η καταπολέμηση τοποθετείται χρονικά πολύ κοντά στον τρύγο.</a:t>
            </a:r>
            <a:endParaRPr lang="el-GR" sz="1700" dirty="0"/>
          </a:p>
        </p:txBody>
      </p:sp>
      <p:sp>
        <p:nvSpPr>
          <p:cNvPr id="25" name="Rectangle 24">
            <a:extLst>
              <a:ext uri="{FF2B5EF4-FFF2-40B4-BE49-F238E27FC236}">
                <a16:creationId xmlns:a16="http://schemas.microsoft.com/office/drawing/2014/main" id="{69C1EA44-B70A-4D4C-86DA-6A5A5236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7" name="Rectangle 26">
            <a:extLst>
              <a:ext uri="{FF2B5EF4-FFF2-40B4-BE49-F238E27FC236}">
                <a16:creationId xmlns:a16="http://schemas.microsoft.com/office/drawing/2014/main" id="{86AE6CC0-CDED-49D0-A2E6-2B8C66EC4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61F7E344-3567-6916-A6B4-425648E14FFC}"/>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pPr>
                <a:spcAft>
                  <a:spcPts val="600"/>
                </a:spcAft>
              </a:pPr>
              <a:t>59</a:t>
            </a:fld>
            <a:endParaRPr lang="el-GR"/>
          </a:p>
        </p:txBody>
      </p:sp>
    </p:spTree>
    <p:extLst>
      <p:ext uri="{BB962C8B-B14F-4D97-AF65-F5344CB8AC3E}">
        <p14:creationId xmlns:p14="http://schemas.microsoft.com/office/powerpoint/2010/main" val="131536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E4D42CE7-7E80-B24E-2B11-5330361685FC}"/>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effectLst>
                  <a:outerShdw blurRad="38100" dist="38100" dir="2700000" algn="tl">
                    <a:srgbClr val="000000">
                      <a:alpha val="43137"/>
                    </a:srgbClr>
                  </a:outerShdw>
                </a:effectLst>
                <a:latin typeface="Calibri" panose="020F0502020204030204" pitchFamily="34" charset="0"/>
              </a:rPr>
              <a:t>Ασθένειες &amp; εχθροί της αμπέλου -  Αντιμετώπιση</a:t>
            </a:r>
            <a:endParaRPr lang="el-GR"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1E732BB3-AD13-B33A-C1C9-45CB93A6101B}"/>
              </a:ext>
            </a:extLst>
          </p:cNvPr>
          <p:cNvSpPr>
            <a:spLocks noGrp="1"/>
          </p:cNvSpPr>
          <p:nvPr>
            <p:ph idx="1"/>
          </p:nvPr>
        </p:nvSpPr>
        <p:spPr>
          <a:xfrm>
            <a:off x="4742016" y="605896"/>
            <a:ext cx="6413663" cy="5646208"/>
          </a:xfrm>
        </p:spPr>
        <p:txBody>
          <a:bodyPr anchor="ctr">
            <a:normAutofit/>
          </a:bodyPr>
          <a:lstStyle/>
          <a:p>
            <a:pPr>
              <a:spcAft>
                <a:spcPts val="1800"/>
              </a:spcAft>
            </a:pPr>
            <a:r>
              <a:rPr lang="el-GR" b="1" dirty="0">
                <a:effectLst>
                  <a:outerShdw blurRad="38100" dist="38100" dir="2700000" algn="tl">
                    <a:srgbClr val="000000">
                      <a:alpha val="43137"/>
                    </a:srgbClr>
                  </a:outerShdw>
                </a:effectLst>
                <a:latin typeface="Calibri" panose="020F0502020204030204" pitchFamily="34" charset="0"/>
              </a:rPr>
              <a:t>Ζωικοί εχθροί - </a:t>
            </a:r>
            <a:r>
              <a:rPr lang="el-GR" b="1" dirty="0" err="1">
                <a:effectLst>
                  <a:outerShdw blurRad="38100" dist="38100" dir="2700000" algn="tl">
                    <a:srgbClr val="000000">
                      <a:alpha val="43137"/>
                    </a:srgbClr>
                  </a:outerShdw>
                </a:effectLst>
                <a:latin typeface="Calibri" panose="020F0502020204030204" pitchFamily="34" charset="0"/>
              </a:rPr>
              <a:t>Ακάρεα</a:t>
            </a:r>
            <a:r>
              <a:rPr lang="el-GR" b="1" dirty="0">
                <a:effectLst>
                  <a:outerShdw blurRad="38100" dist="38100" dir="2700000" algn="tl">
                    <a:srgbClr val="000000">
                      <a:alpha val="43137"/>
                    </a:srgbClr>
                  </a:outerShdw>
                </a:effectLst>
                <a:latin typeface="Calibri" panose="020F0502020204030204" pitchFamily="34" charset="0"/>
              </a:rPr>
              <a:t>:</a:t>
            </a:r>
          </a:p>
          <a:p>
            <a:pPr>
              <a:spcAft>
                <a:spcPts val="1800"/>
              </a:spcAft>
              <a:buClr>
                <a:srgbClr val="92D050"/>
              </a:buClr>
              <a:buFont typeface="Wingdings" pitchFamily="2" charset="2"/>
              <a:buChar char="§"/>
            </a:pPr>
            <a:r>
              <a:rPr lang="en-GB" dirty="0">
                <a:effectLst>
                  <a:outerShdw blurRad="38100" dist="38100" dir="2700000" algn="tl">
                    <a:srgbClr val="000000">
                      <a:alpha val="43137"/>
                    </a:srgbClr>
                  </a:outerShdw>
                </a:effectLst>
                <a:latin typeface="Calibri" panose="020F0502020204030204" pitchFamily="34" charset="0"/>
              </a:rPr>
              <a:t> </a:t>
            </a:r>
            <a:r>
              <a:rPr lang="el-GR" dirty="0" err="1">
                <a:effectLst>
                  <a:outerShdw blurRad="38100" dist="38100" dir="2700000" algn="tl">
                    <a:srgbClr val="000000">
                      <a:alpha val="43137"/>
                    </a:srgbClr>
                  </a:outerShdw>
                </a:effectLst>
                <a:latin typeface="Calibri" panose="020F0502020204030204" pitchFamily="34" charset="0"/>
              </a:rPr>
              <a:t>Ερίνωση</a:t>
            </a:r>
            <a:endParaRPr lang="el-GR" dirty="0">
              <a:effectLst>
                <a:outerShdw blurRad="38100" dist="38100" dir="2700000" algn="tl">
                  <a:srgbClr val="000000">
                    <a:alpha val="43137"/>
                  </a:srgbClr>
                </a:outerShdw>
              </a:effectLst>
              <a:latin typeface="Calibri" panose="020F0502020204030204" pitchFamily="34" charset="0"/>
            </a:endParaRPr>
          </a:p>
          <a:p>
            <a:pPr>
              <a:spcAft>
                <a:spcPts val="1800"/>
              </a:spcAft>
              <a:buClr>
                <a:srgbClr val="92D050"/>
              </a:buClr>
              <a:buFont typeface="Wingdings" pitchFamily="2" charset="2"/>
              <a:buChar char="§"/>
            </a:pPr>
            <a:r>
              <a:rPr lang="en-GB" dirty="0">
                <a:effectLst>
                  <a:outerShdw blurRad="38100" dist="38100" dir="2700000" algn="tl">
                    <a:srgbClr val="000000">
                      <a:alpha val="43137"/>
                    </a:srgbClr>
                  </a:outerShdw>
                </a:effectLst>
                <a:latin typeface="Calibri" panose="020F0502020204030204" pitchFamily="34" charset="0"/>
              </a:rPr>
              <a:t> </a:t>
            </a:r>
            <a:r>
              <a:rPr lang="el-GR" dirty="0" err="1">
                <a:effectLst>
                  <a:outerShdw blurRad="38100" dist="38100" dir="2700000" algn="tl">
                    <a:srgbClr val="000000">
                      <a:alpha val="43137"/>
                    </a:srgbClr>
                  </a:outerShdw>
                </a:effectLst>
                <a:latin typeface="Calibri" panose="020F0502020204030204" pitchFamily="34" charset="0"/>
              </a:rPr>
              <a:t>Ακαρίαση</a:t>
            </a:r>
            <a:r>
              <a:rPr lang="el-GR" dirty="0">
                <a:effectLst>
                  <a:outerShdw blurRad="38100" dist="38100" dir="2700000" algn="tl">
                    <a:srgbClr val="000000">
                      <a:alpha val="43137"/>
                    </a:srgbClr>
                  </a:outerShdw>
                </a:effectLst>
                <a:latin typeface="Calibri" panose="020F0502020204030204" pitchFamily="34" charset="0"/>
              </a:rPr>
              <a:t> της αμπέλου</a:t>
            </a:r>
          </a:p>
          <a:p>
            <a:pPr>
              <a:spcAft>
                <a:spcPts val="1800"/>
              </a:spcAft>
              <a:buClr>
                <a:srgbClr val="92D050"/>
              </a:buClr>
              <a:buFont typeface="Wingdings" pitchFamily="2" charset="2"/>
              <a:buChar char="§"/>
            </a:pPr>
            <a:r>
              <a:rPr lang="en-GB" dirty="0">
                <a:effectLst>
                  <a:outerShdw blurRad="38100" dist="38100" dir="2700000" algn="tl">
                    <a:srgbClr val="000000">
                      <a:alpha val="43137"/>
                    </a:srgbClr>
                  </a:outerShdw>
                </a:effectLst>
                <a:latin typeface="Calibri" panose="020F0502020204030204" pitchFamily="34" charset="0"/>
              </a:rPr>
              <a:t> </a:t>
            </a:r>
            <a:r>
              <a:rPr lang="el-GR" dirty="0" err="1">
                <a:effectLst>
                  <a:outerShdw blurRad="38100" dist="38100" dir="2700000" algn="tl">
                    <a:srgbClr val="000000">
                      <a:alpha val="43137"/>
                    </a:srgbClr>
                  </a:outerShdw>
                </a:effectLst>
                <a:latin typeface="Calibri" panose="020F0502020204030204" pitchFamily="34" charset="0"/>
              </a:rPr>
              <a:t>Τετράνυχοι</a:t>
            </a:r>
            <a:endParaRPr lang="el-GR" dirty="0">
              <a:effectLst>
                <a:outerShdw blurRad="38100" dist="38100" dir="2700000" algn="tl">
                  <a:srgbClr val="000000">
                    <a:alpha val="43137"/>
                  </a:srgbClr>
                </a:outerShdw>
              </a:effectLst>
              <a:latin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6335C9FC-907D-39DD-B6F8-BC8D402AE57B}"/>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6</a:t>
            </a:fld>
            <a:endParaRPr lang="el-GR">
              <a:solidFill>
                <a:schemeClr val="tx2"/>
              </a:solidFill>
            </a:endParaRPr>
          </a:p>
        </p:txBody>
      </p:sp>
    </p:spTree>
    <p:extLst>
      <p:ext uri="{BB962C8B-B14F-4D97-AF65-F5344CB8AC3E}">
        <p14:creationId xmlns:p14="http://schemas.microsoft.com/office/powerpoint/2010/main" val="238216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FC831CBE-447D-489C-AF2E-2484BACC7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5B4255A-0DAB-84E6-E351-0AA1FF160BE7}"/>
              </a:ext>
            </a:extLst>
          </p:cNvPr>
          <p:cNvSpPr>
            <a:spLocks noGrp="1"/>
          </p:cNvSpPr>
          <p:nvPr>
            <p:ph type="title"/>
          </p:nvPr>
        </p:nvSpPr>
        <p:spPr>
          <a:xfrm>
            <a:off x="5144679" y="634946"/>
            <a:ext cx="6405063" cy="1450757"/>
          </a:xfrm>
        </p:spPr>
        <p:txBody>
          <a:bodyPr>
            <a:normAutofit/>
          </a:bodyPr>
          <a:lstStyle/>
          <a:p>
            <a:r>
              <a:rPr lang="el-GR" dirty="0"/>
              <a:t>Όξινη σήψη</a:t>
            </a:r>
            <a:br>
              <a:rPr lang="en-US" dirty="0"/>
            </a:br>
            <a:endParaRPr lang="el-GR" dirty="0"/>
          </a:p>
        </p:txBody>
      </p:sp>
      <p:pic>
        <p:nvPicPr>
          <p:cNvPr id="5" name="Εικόνα 4" descr="Εικόνα που περιέχει ασπόνδυλο, παράσιτο, αρθρόποδο, μακροφωτογραφία&#10;&#10;Περιγραφή που δημιουργήθηκε αυτόματα">
            <a:extLst>
              <a:ext uri="{FF2B5EF4-FFF2-40B4-BE49-F238E27FC236}">
                <a16:creationId xmlns:a16="http://schemas.microsoft.com/office/drawing/2014/main" id="{9EE71ADB-285B-16D5-FD14-E5AC4EBD4C12}"/>
              </a:ext>
            </a:extLst>
          </p:cNvPr>
          <p:cNvPicPr>
            <a:picLocks noChangeAspect="1"/>
          </p:cNvPicPr>
          <p:nvPr/>
        </p:nvPicPr>
        <p:blipFill rotWithShape="1">
          <a:blip r:embed="rId2"/>
          <a:srcRect l="8672"/>
          <a:stretch/>
        </p:blipFill>
        <p:spPr>
          <a:xfrm>
            <a:off x="633999" y="581098"/>
            <a:ext cx="4020297" cy="2476136"/>
          </a:xfrm>
          <a:prstGeom prst="rect">
            <a:avLst/>
          </a:prstGeom>
        </p:spPr>
      </p:pic>
      <p:cxnSp>
        <p:nvCxnSpPr>
          <p:cNvPr id="30" name="Straight Connector 22">
            <a:extLst>
              <a:ext uri="{FF2B5EF4-FFF2-40B4-BE49-F238E27FC236}">
                <a16:creationId xmlns:a16="http://schemas.microsoft.com/office/drawing/2014/main" id="{4CFC0432-3F90-41B0-8E26-2688309313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6" name="Εικόνα 5">
            <a:extLst>
              <a:ext uri="{FF2B5EF4-FFF2-40B4-BE49-F238E27FC236}">
                <a16:creationId xmlns:a16="http://schemas.microsoft.com/office/drawing/2014/main" id="{D0D8E6AE-0BA3-CD5E-8F4B-CC0BC386BF05}"/>
              </a:ext>
            </a:extLst>
          </p:cNvPr>
          <p:cNvPicPr>
            <a:picLocks noChangeAspect="1"/>
          </p:cNvPicPr>
          <p:nvPr/>
        </p:nvPicPr>
        <p:blipFill rotWithShape="1">
          <a:blip r:embed="rId3"/>
          <a:srcRect t="14403" b="24006"/>
          <a:stretch/>
        </p:blipFill>
        <p:spPr>
          <a:xfrm>
            <a:off x="633999" y="3218101"/>
            <a:ext cx="4020296" cy="2476136"/>
          </a:xfrm>
          <a:prstGeom prst="rect">
            <a:avLst/>
          </a:prstGeom>
        </p:spPr>
      </p:pic>
      <p:sp>
        <p:nvSpPr>
          <p:cNvPr id="3" name="Θέση περιεχομένου 2">
            <a:extLst>
              <a:ext uri="{FF2B5EF4-FFF2-40B4-BE49-F238E27FC236}">
                <a16:creationId xmlns:a16="http://schemas.microsoft.com/office/drawing/2014/main" id="{EC6B07C7-9FD5-A737-7EFC-0D7BBEA4027F}"/>
              </a:ext>
            </a:extLst>
          </p:cNvPr>
          <p:cNvSpPr>
            <a:spLocks noGrp="1"/>
          </p:cNvSpPr>
          <p:nvPr>
            <p:ph idx="1"/>
          </p:nvPr>
        </p:nvSpPr>
        <p:spPr>
          <a:xfrm>
            <a:off x="4962525" y="2198914"/>
            <a:ext cx="6587217" cy="4344952"/>
          </a:xfrm>
        </p:spPr>
        <p:txBody>
          <a:bodyPr>
            <a:normAutofit fontScale="92500" lnSpcReduction="10000"/>
          </a:bodyPr>
          <a:lstStyle/>
          <a:p>
            <a:r>
              <a:rPr lang="el-GR" sz="1800" dirty="0"/>
              <a:t>Για την προστασία των σταφυλιών που </a:t>
            </a:r>
            <a:r>
              <a:rPr lang="el-GR" sz="1800" dirty="0" err="1"/>
              <a:t>ωριµάζουν</a:t>
            </a:r>
            <a:r>
              <a:rPr lang="el-GR" sz="1800" dirty="0"/>
              <a:t> από την ασθένεια, συνιστάται η λήψη µ</a:t>
            </a:r>
            <a:r>
              <a:rPr lang="el-GR" sz="1800" dirty="0" err="1"/>
              <a:t>έτρων</a:t>
            </a:r>
            <a:r>
              <a:rPr lang="el-GR" sz="1800" dirty="0"/>
              <a:t> όπως: </a:t>
            </a:r>
          </a:p>
          <a:p>
            <a:r>
              <a:rPr lang="el-GR" sz="1800" dirty="0"/>
              <a:t>1) η έγκαιρη και </a:t>
            </a:r>
            <a:r>
              <a:rPr lang="el-GR" sz="1800" dirty="0" err="1"/>
              <a:t>αποτελεσµατική</a:t>
            </a:r>
            <a:r>
              <a:rPr lang="el-GR" sz="1800" dirty="0"/>
              <a:t> </a:t>
            </a:r>
            <a:r>
              <a:rPr lang="el-GR" sz="1800" dirty="0" err="1"/>
              <a:t>καταπολέµηση</a:t>
            </a:r>
            <a:r>
              <a:rPr lang="el-GR" sz="1800" dirty="0"/>
              <a:t> του </a:t>
            </a:r>
            <a:r>
              <a:rPr lang="el-GR" sz="1800" dirty="0" err="1"/>
              <a:t>ωιδίου</a:t>
            </a:r>
            <a:r>
              <a:rPr lang="el-GR" sz="1800" dirty="0"/>
              <a:t>,</a:t>
            </a:r>
          </a:p>
          <a:p>
            <a:r>
              <a:rPr lang="el-GR" sz="1800" dirty="0"/>
              <a:t>2) η </a:t>
            </a:r>
            <a:r>
              <a:rPr lang="el-GR" sz="1800" dirty="0" err="1"/>
              <a:t>αποτελεσµατική</a:t>
            </a:r>
            <a:r>
              <a:rPr lang="el-GR" sz="1800" dirty="0"/>
              <a:t> </a:t>
            </a:r>
            <a:r>
              <a:rPr lang="el-GR" sz="1800" dirty="0" err="1"/>
              <a:t>καταπολέµηση</a:t>
            </a:r>
            <a:r>
              <a:rPr lang="el-GR" sz="1800" dirty="0"/>
              <a:t> της </a:t>
            </a:r>
            <a:r>
              <a:rPr lang="el-GR" sz="1800" dirty="0" err="1"/>
              <a:t>ευδεµίδας</a:t>
            </a:r>
            <a:r>
              <a:rPr lang="el-GR" sz="1800" dirty="0"/>
              <a:t> καθώς και άλλων </a:t>
            </a:r>
            <a:r>
              <a:rPr lang="el-GR" sz="1800" dirty="0" err="1"/>
              <a:t>εντόµων</a:t>
            </a:r>
            <a:r>
              <a:rPr lang="el-GR" sz="1800" dirty="0"/>
              <a:t> που προκαλούν </a:t>
            </a:r>
            <a:r>
              <a:rPr lang="el-GR" sz="1800" dirty="0" err="1"/>
              <a:t>φαγώµατα</a:t>
            </a:r>
            <a:r>
              <a:rPr lang="el-GR" sz="1800" dirty="0"/>
              <a:t> στις ράγες,</a:t>
            </a:r>
          </a:p>
          <a:p>
            <a:r>
              <a:rPr lang="el-GR" sz="1800" dirty="0"/>
              <a:t>4) ορθολογικό </a:t>
            </a:r>
            <a:r>
              <a:rPr lang="el-GR" sz="1800" dirty="0" err="1"/>
              <a:t>πρόγρα</a:t>
            </a:r>
            <a:r>
              <a:rPr lang="el-GR" sz="1800" dirty="0"/>
              <a:t>µµα άρδευσης,</a:t>
            </a:r>
          </a:p>
          <a:p>
            <a:r>
              <a:rPr lang="el-GR" sz="1800" dirty="0"/>
              <a:t>5) η αποφυγή υπερβολικής λίπανσης,</a:t>
            </a:r>
          </a:p>
          <a:p>
            <a:r>
              <a:rPr lang="el-GR" sz="1800" dirty="0"/>
              <a:t>6) η ορθολογική χρήση ορμονικών σκευασμάτων σε </a:t>
            </a:r>
            <a:r>
              <a:rPr lang="el-GR" sz="1800" dirty="0" err="1"/>
              <a:t>πυκνόραγες</a:t>
            </a:r>
            <a:r>
              <a:rPr lang="el-GR" sz="1800" dirty="0"/>
              <a:t> ποικιλίες, </a:t>
            </a:r>
            <a:r>
              <a:rPr lang="el-GR" sz="1800" dirty="0" err="1"/>
              <a:t>προκειµένου</a:t>
            </a:r>
            <a:r>
              <a:rPr lang="el-GR" sz="1800" dirty="0"/>
              <a:t> τα σταφύλια να γίνουν λιγότερο </a:t>
            </a:r>
            <a:r>
              <a:rPr lang="el-GR" sz="1800" dirty="0" err="1"/>
              <a:t>συµπαγή</a:t>
            </a:r>
            <a:r>
              <a:rPr lang="el-GR" sz="1800" dirty="0"/>
              <a:t>,</a:t>
            </a:r>
          </a:p>
          <a:p>
            <a:r>
              <a:rPr lang="el-GR" sz="1800" dirty="0"/>
              <a:t>7) η </a:t>
            </a:r>
            <a:r>
              <a:rPr lang="el-GR" sz="1800" dirty="0" err="1"/>
              <a:t>εφαρµογή</a:t>
            </a:r>
            <a:r>
              <a:rPr lang="el-GR" sz="1800" dirty="0"/>
              <a:t> χαλκούχων </a:t>
            </a:r>
            <a:r>
              <a:rPr lang="el-GR" sz="1800" dirty="0" err="1"/>
              <a:t>σκευασµάτων</a:t>
            </a:r>
            <a:r>
              <a:rPr lang="el-GR" sz="1800" dirty="0"/>
              <a:t>, τα οποία προκαλούν σκλήρυνση της </a:t>
            </a:r>
            <a:r>
              <a:rPr lang="el-GR" sz="1800" dirty="0" err="1"/>
              <a:t>επιδερµίδας</a:t>
            </a:r>
            <a:r>
              <a:rPr lang="el-GR" sz="1800" dirty="0"/>
              <a:t> των ραγών και</a:t>
            </a:r>
          </a:p>
          <a:p>
            <a:r>
              <a:rPr lang="el-GR" sz="1800" dirty="0"/>
              <a:t>8) </a:t>
            </a:r>
            <a:r>
              <a:rPr lang="el-GR" sz="1800" dirty="0" err="1"/>
              <a:t>ψεκασµός</a:t>
            </a:r>
            <a:r>
              <a:rPr lang="el-GR" sz="1800" dirty="0"/>
              <a:t> µε ένα κατάλληλο και </a:t>
            </a:r>
            <a:r>
              <a:rPr lang="el-GR" sz="1800" dirty="0" err="1"/>
              <a:t>εγκεκριµένο</a:t>
            </a:r>
            <a:r>
              <a:rPr lang="el-GR" sz="1800" dirty="0"/>
              <a:t> </a:t>
            </a:r>
            <a:r>
              <a:rPr lang="el-GR" sz="1800" dirty="0" err="1"/>
              <a:t>εντοµοκτόνο</a:t>
            </a:r>
            <a:r>
              <a:rPr lang="el-GR" sz="1800" dirty="0"/>
              <a:t>. Στην περίπτωση αυτή να τηρηθεί αυστηρά το </a:t>
            </a:r>
            <a:r>
              <a:rPr lang="el-GR" sz="1800" dirty="0" err="1"/>
              <a:t>διάστηµα</a:t>
            </a:r>
            <a:r>
              <a:rPr lang="el-GR" sz="1800" dirty="0"/>
              <a:t> µ</a:t>
            </a:r>
            <a:r>
              <a:rPr lang="el-GR" sz="1800" dirty="0" err="1"/>
              <a:t>εταξύ</a:t>
            </a:r>
            <a:r>
              <a:rPr lang="el-GR" sz="1800" dirty="0"/>
              <a:t> </a:t>
            </a:r>
            <a:r>
              <a:rPr lang="el-GR" sz="1800" dirty="0" err="1"/>
              <a:t>επέµβασης</a:t>
            </a:r>
            <a:r>
              <a:rPr lang="el-GR" sz="1800" dirty="0"/>
              <a:t> και </a:t>
            </a:r>
            <a:r>
              <a:rPr lang="el-GR" sz="1800" dirty="0" err="1"/>
              <a:t>συγκοµιδής</a:t>
            </a:r>
            <a:endParaRPr lang="el-GR" sz="1800" dirty="0"/>
          </a:p>
        </p:txBody>
      </p:sp>
      <p:sp>
        <p:nvSpPr>
          <p:cNvPr id="31" name="Rectangle 24">
            <a:extLst>
              <a:ext uri="{FF2B5EF4-FFF2-40B4-BE49-F238E27FC236}">
                <a16:creationId xmlns:a16="http://schemas.microsoft.com/office/drawing/2014/main" id="{69C1EA44-B70A-4D4C-86DA-6A5A5236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2" name="Rectangle 26">
            <a:extLst>
              <a:ext uri="{FF2B5EF4-FFF2-40B4-BE49-F238E27FC236}">
                <a16:creationId xmlns:a16="http://schemas.microsoft.com/office/drawing/2014/main" id="{86AE6CC0-CDED-49D0-A2E6-2B8C66EC4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61F7E344-3567-6916-A6B4-425648E14FFC}"/>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pPr>
                <a:spcAft>
                  <a:spcPts val="600"/>
                </a:spcAft>
              </a:pPr>
              <a:t>60</a:t>
            </a:fld>
            <a:endParaRPr lang="el-GR"/>
          </a:p>
        </p:txBody>
      </p:sp>
    </p:spTree>
    <p:extLst>
      <p:ext uri="{BB962C8B-B14F-4D97-AF65-F5344CB8AC3E}">
        <p14:creationId xmlns:p14="http://schemas.microsoft.com/office/powerpoint/2010/main" val="163056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BF64E4-0B9A-5D84-DCFE-BBE1E091143F}"/>
              </a:ext>
            </a:extLst>
          </p:cNvPr>
          <p:cNvSpPr>
            <a:spLocks noGrp="1"/>
          </p:cNvSpPr>
          <p:nvPr>
            <p:ph type="title"/>
          </p:nvPr>
        </p:nvSpPr>
        <p:spPr>
          <a:xfrm>
            <a:off x="1097280" y="286603"/>
            <a:ext cx="10058400" cy="1450757"/>
          </a:xfrm>
        </p:spPr>
        <p:txBody>
          <a:bodyPr>
            <a:normAutofit/>
          </a:bodyPr>
          <a:lstStyle/>
          <a:p>
            <a:r>
              <a:rPr lang="el-GR" dirty="0"/>
              <a:t>Ασθένεια του </a:t>
            </a:r>
            <a:r>
              <a:rPr lang="en-GB" dirty="0"/>
              <a:t>Pierce</a:t>
            </a:r>
            <a:br>
              <a:rPr lang="en-US" dirty="0"/>
            </a:br>
            <a:endParaRPr lang="el-GR" dirty="0"/>
          </a:p>
        </p:txBody>
      </p:sp>
      <p:pic>
        <p:nvPicPr>
          <p:cNvPr id="5" name="Εικόνα 4">
            <a:extLst>
              <a:ext uri="{FF2B5EF4-FFF2-40B4-BE49-F238E27FC236}">
                <a16:creationId xmlns:a16="http://schemas.microsoft.com/office/drawing/2014/main" id="{F38DFAA8-B4F4-B9FD-39F3-C17AC911CCD1}"/>
              </a:ext>
            </a:extLst>
          </p:cNvPr>
          <p:cNvPicPr>
            <a:picLocks noChangeAspect="1"/>
          </p:cNvPicPr>
          <p:nvPr/>
        </p:nvPicPr>
        <p:blipFill rotWithShape="1">
          <a:blip r:embed="rId2"/>
          <a:srcRect l="19995" r="28664"/>
          <a:stretch/>
        </p:blipFill>
        <p:spPr>
          <a:xfrm>
            <a:off x="1183017" y="1916318"/>
            <a:ext cx="2376058" cy="3471012"/>
          </a:xfrm>
          <a:prstGeom prst="rect">
            <a:avLst/>
          </a:prstGeom>
        </p:spPr>
      </p:pic>
      <p:pic>
        <p:nvPicPr>
          <p:cNvPr id="6" name="Εικόνα 5">
            <a:extLst>
              <a:ext uri="{FF2B5EF4-FFF2-40B4-BE49-F238E27FC236}">
                <a16:creationId xmlns:a16="http://schemas.microsoft.com/office/drawing/2014/main" id="{A51D499E-4A46-F9CE-DFDD-6EB8EA287A12}"/>
              </a:ext>
            </a:extLst>
          </p:cNvPr>
          <p:cNvPicPr>
            <a:picLocks noChangeAspect="1"/>
          </p:cNvPicPr>
          <p:nvPr/>
        </p:nvPicPr>
        <p:blipFill rotWithShape="1">
          <a:blip r:embed="rId3"/>
          <a:srcRect r="-2" b="6812"/>
          <a:stretch/>
        </p:blipFill>
        <p:spPr>
          <a:xfrm>
            <a:off x="3719942" y="1916318"/>
            <a:ext cx="2376057" cy="1655073"/>
          </a:xfrm>
          <a:prstGeom prst="rect">
            <a:avLst/>
          </a:prstGeom>
        </p:spPr>
      </p:pic>
      <p:pic>
        <p:nvPicPr>
          <p:cNvPr id="7" name="Εικόνα 6">
            <a:extLst>
              <a:ext uri="{FF2B5EF4-FFF2-40B4-BE49-F238E27FC236}">
                <a16:creationId xmlns:a16="http://schemas.microsoft.com/office/drawing/2014/main" id="{F6384FE6-AB02-41ED-2A42-039AC17F7C66}"/>
              </a:ext>
            </a:extLst>
          </p:cNvPr>
          <p:cNvPicPr>
            <a:picLocks noChangeAspect="1"/>
          </p:cNvPicPr>
          <p:nvPr/>
        </p:nvPicPr>
        <p:blipFill rotWithShape="1">
          <a:blip r:embed="rId4"/>
          <a:srcRect r="-2" b="5868"/>
          <a:stretch/>
        </p:blipFill>
        <p:spPr>
          <a:xfrm>
            <a:off x="3719942" y="3732259"/>
            <a:ext cx="2376057" cy="1655072"/>
          </a:xfrm>
          <a:prstGeom prst="rect">
            <a:avLst/>
          </a:prstGeom>
        </p:spPr>
      </p:pic>
      <p:sp>
        <p:nvSpPr>
          <p:cNvPr id="3" name="Θέση περιεχομένου 2">
            <a:extLst>
              <a:ext uri="{FF2B5EF4-FFF2-40B4-BE49-F238E27FC236}">
                <a16:creationId xmlns:a16="http://schemas.microsoft.com/office/drawing/2014/main" id="{C38D0E3C-DE3A-B778-CB0D-50E9BE172CF2}"/>
              </a:ext>
            </a:extLst>
          </p:cNvPr>
          <p:cNvSpPr>
            <a:spLocks noGrp="1"/>
          </p:cNvSpPr>
          <p:nvPr>
            <p:ph idx="1"/>
          </p:nvPr>
        </p:nvSpPr>
        <p:spPr>
          <a:xfrm>
            <a:off x="6351639" y="1845734"/>
            <a:ext cx="4804041" cy="4023360"/>
          </a:xfrm>
        </p:spPr>
        <p:txBody>
          <a:bodyPr>
            <a:normAutofit/>
          </a:bodyPr>
          <a:lstStyle/>
          <a:p>
            <a:r>
              <a:rPr lang="el-GR" sz="1400" dirty="0"/>
              <a:t>Τα κύρια συμπτώματα είναι ξήρανση των φύλλων και ταχύτατη αποπληξία κατά τις θερμές περιόδους του έτους.</a:t>
            </a:r>
          </a:p>
          <a:p>
            <a:r>
              <a:rPr lang="el-GR" sz="1400" dirty="0"/>
              <a:t>Τα ασθενή προσβεβλημένα φύλλα ξηραίνονται βαθμιαία και πέφτουν ενώ οι μίσχοι τους παραμένουν προσκολλημένοι στις κληματίδες.</a:t>
            </a:r>
          </a:p>
          <a:p>
            <a:r>
              <a:rPr lang="el-GR" sz="1400" dirty="0"/>
              <a:t>Οι προσβεβλημένες κληματίδες </a:t>
            </a:r>
            <a:r>
              <a:rPr lang="el-GR" sz="1400" dirty="0" err="1"/>
              <a:t>ξυλοποιούνται</a:t>
            </a:r>
            <a:r>
              <a:rPr lang="el-GR" sz="1400" dirty="0"/>
              <a:t> μόνο κατά θέσεις και τα παραμένοντα πράσινα μέρη τους νεκρώνονται από τις χαμηλές θερμοκρασίες του χειμώνα.</a:t>
            </a:r>
          </a:p>
          <a:p>
            <a:r>
              <a:rPr lang="el-GR" sz="1400" dirty="0"/>
              <a:t>Η ασθένεια προκαλείται από το  </a:t>
            </a:r>
            <a:r>
              <a:rPr lang="en-US" sz="1400" b="1" dirty="0"/>
              <a:t>Xylella fastidiosa (</a:t>
            </a:r>
            <a:r>
              <a:rPr lang="el-GR" sz="1400" b="1" dirty="0"/>
              <a:t>βακτήριο: </a:t>
            </a:r>
            <a:r>
              <a:rPr lang="en-US" sz="1400" b="1" dirty="0" err="1"/>
              <a:t>Xanthomonadaceae</a:t>
            </a:r>
            <a:r>
              <a:rPr lang="en-US" sz="1400" b="1" dirty="0"/>
              <a:t>)</a:t>
            </a:r>
            <a:r>
              <a:rPr lang="en-US" sz="1400" dirty="0"/>
              <a:t> </a:t>
            </a:r>
            <a:r>
              <a:rPr lang="el-GR" sz="1400" dirty="0"/>
              <a:t>που αναπτύσσεται στα ξυλώδη αγγεία των φυτών ξενιστών του (</a:t>
            </a:r>
            <a:r>
              <a:rPr lang="en-US" sz="1400" dirty="0"/>
              <a:t>xylem-inhabiting bacteria).</a:t>
            </a:r>
            <a:endParaRPr lang="el-GR" sz="1400" dirty="0"/>
          </a:p>
          <a:p>
            <a:r>
              <a:rPr lang="el-GR" sz="1400" dirty="0"/>
              <a:t>Το </a:t>
            </a:r>
            <a:r>
              <a:rPr lang="el-GR" sz="1400" dirty="0" err="1"/>
              <a:t>Xylella</a:t>
            </a:r>
            <a:r>
              <a:rPr lang="el-GR" sz="1400" dirty="0"/>
              <a:t> </a:t>
            </a:r>
            <a:r>
              <a:rPr lang="el-GR" sz="1400" dirty="0" err="1"/>
              <a:t>fastidiosa</a:t>
            </a:r>
            <a:r>
              <a:rPr lang="el-GR" sz="1400" dirty="0"/>
              <a:t> μεταδίδεται με μυζητικά έντομα που τρέφονται με τον χυμό των ξυλωδών αγγείων.</a:t>
            </a:r>
          </a:p>
          <a:p>
            <a:r>
              <a:rPr lang="el-GR" sz="1200" dirty="0"/>
              <a:t>Αφού φάει το έντομο κάποιο μολυσμένο φυτό, χωρίς να μεσολαβεί κάποια περίοδος επώασης το έντομο μπορεί να μεταδώσει την ασθένεια και το παραμένει μολυσματικό σε όλη την διάρκεια της ζωής του. </a:t>
            </a:r>
            <a:endParaRPr lang="el-GR" sz="1400" dirty="0"/>
          </a:p>
        </p:txBody>
      </p:sp>
      <p:sp>
        <p:nvSpPr>
          <p:cNvPr id="4" name="Θέση αριθμού διαφάνειας 3">
            <a:extLst>
              <a:ext uri="{FF2B5EF4-FFF2-40B4-BE49-F238E27FC236}">
                <a16:creationId xmlns:a16="http://schemas.microsoft.com/office/drawing/2014/main" id="{D5B18B10-B88A-2911-0198-2420AC58890A}"/>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pPr>
                <a:spcAft>
                  <a:spcPts val="600"/>
                </a:spcAft>
              </a:pPr>
              <a:t>61</a:t>
            </a:fld>
            <a:endParaRPr lang="el-GR"/>
          </a:p>
        </p:txBody>
      </p:sp>
    </p:spTree>
    <p:extLst>
      <p:ext uri="{BB962C8B-B14F-4D97-AF65-F5344CB8AC3E}">
        <p14:creationId xmlns:p14="http://schemas.microsoft.com/office/powerpoint/2010/main" val="12606719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9F236-ED85-44D3-91B8-E8952AD3F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1" name="Rectangle 10">
            <a:extLst>
              <a:ext uri="{FF2B5EF4-FFF2-40B4-BE49-F238E27FC236}">
                <a16:creationId xmlns:a16="http://schemas.microsoft.com/office/drawing/2014/main" id="{4E89E1FD-9FA0-4E24-89E8-540A0AC2C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3" name="Straight Connector 12">
            <a:extLst>
              <a:ext uri="{FF2B5EF4-FFF2-40B4-BE49-F238E27FC236}">
                <a16:creationId xmlns:a16="http://schemas.microsoft.com/office/drawing/2014/main" id="{388D1F77-20AC-463C-A15D-F38BE42073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51495E7-C06B-6F20-E87F-C55A5240BDB6}"/>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b="1">
                <a:solidFill>
                  <a:schemeClr val="tx1">
                    <a:lumMod val="85000"/>
                    <a:lumOff val="15000"/>
                  </a:schemeClr>
                </a:solidFill>
                <a:effectLst>
                  <a:outerShdw blurRad="38100" dist="38100" dir="2700000" algn="tl">
                    <a:srgbClr val="000000">
                      <a:alpha val="43137"/>
                    </a:srgbClr>
                  </a:outerShdw>
                </a:effectLst>
                <a:latin typeface="+mj-lt"/>
              </a:rPr>
              <a:t>Ζωικοί εχθροί</a:t>
            </a:r>
            <a:br>
              <a:rPr lang="en-US" sz="8000" b="1">
                <a:solidFill>
                  <a:schemeClr val="tx1">
                    <a:lumMod val="85000"/>
                    <a:lumOff val="15000"/>
                  </a:schemeClr>
                </a:solidFill>
                <a:effectLst>
                  <a:outerShdw blurRad="38100" dist="38100" dir="2700000" algn="tl">
                    <a:srgbClr val="000000">
                      <a:alpha val="43137"/>
                    </a:srgbClr>
                  </a:outerShdw>
                </a:effectLst>
                <a:latin typeface="+mj-lt"/>
              </a:rPr>
            </a:br>
            <a:endParaRPr lang="en-US" sz="8000">
              <a:solidFill>
                <a:schemeClr val="tx1">
                  <a:lumMod val="85000"/>
                  <a:lumOff val="15000"/>
                </a:schemeClr>
              </a:solidFill>
              <a:latin typeface="+mj-lt"/>
            </a:endParaRPr>
          </a:p>
        </p:txBody>
      </p:sp>
      <p:cxnSp>
        <p:nvCxnSpPr>
          <p:cNvPr id="17" name="Straight Connector 16">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9" name="Rectangle 20">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CF4FA713-FA99-9A94-8739-543019032C5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62</a:t>
            </a:fld>
            <a:endParaRPr lang="en-US"/>
          </a:p>
        </p:txBody>
      </p:sp>
    </p:spTree>
    <p:extLst>
      <p:ext uri="{BB962C8B-B14F-4D97-AF65-F5344CB8AC3E}">
        <p14:creationId xmlns:p14="http://schemas.microsoft.com/office/powerpoint/2010/main" val="3900799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D3DDA-A689-741D-A0E8-4EFCC4CACDCE}"/>
              </a:ext>
            </a:extLst>
          </p:cNvPr>
          <p:cNvSpPr>
            <a:spLocks noGrp="1"/>
          </p:cNvSpPr>
          <p:nvPr>
            <p:ph type="title"/>
          </p:nvPr>
        </p:nvSpPr>
        <p:spPr>
          <a:xfrm>
            <a:off x="1097280" y="286603"/>
            <a:ext cx="10058400" cy="1450757"/>
          </a:xfrm>
        </p:spPr>
        <p:txBody>
          <a:bodyPr>
            <a:normAutofit/>
          </a:bodyPr>
          <a:lstStyle/>
          <a:p>
            <a:r>
              <a:rPr lang="el-GR" b="1" dirty="0"/>
              <a:t>Η φυλλοξήρα του αμπελιού</a:t>
            </a:r>
            <a:endParaRPr lang="el-GR" dirty="0"/>
          </a:p>
        </p:txBody>
      </p:sp>
      <p:pic>
        <p:nvPicPr>
          <p:cNvPr id="4" name="Picture 8" descr="C:\Users\gsal\Desktop\filoxera03.jpg">
            <a:extLst>
              <a:ext uri="{FF2B5EF4-FFF2-40B4-BE49-F238E27FC236}">
                <a16:creationId xmlns:a16="http://schemas.microsoft.com/office/drawing/2014/main" id="{0B27D20F-8BE1-A8F4-EB77-900A8A798B05}"/>
              </a:ext>
            </a:extLst>
          </p:cNvPr>
          <p:cNvPicPr>
            <a:picLocks noChangeAspect="1" noChangeArrowheads="1"/>
          </p:cNvPicPr>
          <p:nvPr/>
        </p:nvPicPr>
        <p:blipFill rotWithShape="1">
          <a:blip r:embed="rId2"/>
          <a:srcRect r="-2" b="10161"/>
          <a:stretch/>
        </p:blipFill>
        <p:spPr bwMode="auto">
          <a:xfrm>
            <a:off x="1183017" y="1916318"/>
            <a:ext cx="2376058" cy="3471012"/>
          </a:xfrm>
          <a:prstGeom prst="rect">
            <a:avLst/>
          </a:prstGeom>
          <a:noFill/>
        </p:spPr>
      </p:pic>
      <p:pic>
        <p:nvPicPr>
          <p:cNvPr id="5" name="Picture 9" descr="C:\Users\gsal\Desktop\filoxera01.gif">
            <a:extLst>
              <a:ext uri="{FF2B5EF4-FFF2-40B4-BE49-F238E27FC236}">
                <a16:creationId xmlns:a16="http://schemas.microsoft.com/office/drawing/2014/main" id="{63764558-1E64-2EEB-A561-4E537FCFED35}"/>
              </a:ext>
            </a:extLst>
          </p:cNvPr>
          <p:cNvPicPr>
            <a:picLocks noChangeAspect="1" noChangeArrowheads="1"/>
          </p:cNvPicPr>
          <p:nvPr/>
        </p:nvPicPr>
        <p:blipFill rotWithShape="1">
          <a:blip r:embed="rId3"/>
          <a:srcRect t="13189" r="2" b="1824"/>
          <a:stretch/>
        </p:blipFill>
        <p:spPr bwMode="auto">
          <a:xfrm>
            <a:off x="3719942" y="1916318"/>
            <a:ext cx="2376057" cy="1655073"/>
          </a:xfrm>
          <a:prstGeom prst="rect">
            <a:avLst/>
          </a:prstGeom>
          <a:noFill/>
        </p:spPr>
      </p:pic>
      <p:pic>
        <p:nvPicPr>
          <p:cNvPr id="6" name="Picture 10" descr="C:\Users\gsal\Desktop\filoxera02.jpg">
            <a:extLst>
              <a:ext uri="{FF2B5EF4-FFF2-40B4-BE49-F238E27FC236}">
                <a16:creationId xmlns:a16="http://schemas.microsoft.com/office/drawing/2014/main" id="{56670A8E-E15C-9142-643F-D95BEFE97834}"/>
              </a:ext>
            </a:extLst>
          </p:cNvPr>
          <p:cNvPicPr>
            <a:picLocks noChangeAspect="1" noChangeArrowheads="1"/>
          </p:cNvPicPr>
          <p:nvPr/>
        </p:nvPicPr>
        <p:blipFill rotWithShape="1">
          <a:blip r:embed="rId4"/>
          <a:srcRect r="1029" b="-5"/>
          <a:stretch/>
        </p:blipFill>
        <p:spPr bwMode="auto">
          <a:xfrm>
            <a:off x="3719942" y="3732259"/>
            <a:ext cx="2376057" cy="1655072"/>
          </a:xfrm>
          <a:prstGeom prst="rect">
            <a:avLst/>
          </a:prstGeom>
          <a:noFill/>
        </p:spPr>
      </p:pic>
      <p:sp>
        <p:nvSpPr>
          <p:cNvPr id="3" name="Θέση περιεχομένου 2">
            <a:extLst>
              <a:ext uri="{FF2B5EF4-FFF2-40B4-BE49-F238E27FC236}">
                <a16:creationId xmlns:a16="http://schemas.microsoft.com/office/drawing/2014/main" id="{AC1B2611-3E41-CBFC-0AC3-76A66BF8748A}"/>
              </a:ext>
            </a:extLst>
          </p:cNvPr>
          <p:cNvSpPr>
            <a:spLocks noGrp="1"/>
          </p:cNvSpPr>
          <p:nvPr>
            <p:ph idx="1"/>
          </p:nvPr>
        </p:nvSpPr>
        <p:spPr>
          <a:xfrm>
            <a:off x="6351639" y="1845733"/>
            <a:ext cx="5440311" cy="4431241"/>
          </a:xfrm>
        </p:spPr>
        <p:txBody>
          <a:bodyPr>
            <a:normAutofit lnSpcReduction="10000"/>
          </a:bodyPr>
          <a:lstStyle/>
          <a:p>
            <a:pPr marL="182563" indent="-182563">
              <a:spcAft>
                <a:spcPts val="1200"/>
              </a:spcAft>
              <a:buFont typeface="Arial" pitchFamily="34" charset="0"/>
              <a:buChar char="•"/>
            </a:pPr>
            <a:r>
              <a:rPr lang="en-US" dirty="0" err="1"/>
              <a:t>Viteus</a:t>
            </a:r>
            <a:r>
              <a:rPr lang="en-US" dirty="0"/>
              <a:t> </a:t>
            </a:r>
            <a:r>
              <a:rPr lang="en-US" dirty="0" err="1"/>
              <a:t>vitifoliae</a:t>
            </a:r>
            <a:r>
              <a:rPr lang="en-US" dirty="0"/>
              <a:t> (</a:t>
            </a:r>
            <a:r>
              <a:rPr lang="en-US" dirty="0" err="1"/>
              <a:t>Homoptera</a:t>
            </a:r>
            <a:r>
              <a:rPr lang="en-US" dirty="0"/>
              <a:t>: </a:t>
            </a:r>
            <a:r>
              <a:rPr lang="en-US" dirty="0" err="1"/>
              <a:t>Phylloxeridae</a:t>
            </a:r>
            <a:r>
              <a:rPr lang="en-US" dirty="0"/>
              <a:t>) </a:t>
            </a:r>
            <a:r>
              <a:rPr lang="el-GR" dirty="0"/>
              <a:t>φυλλοξήρα της αμπέλου</a:t>
            </a:r>
          </a:p>
          <a:p>
            <a:pPr marL="182563" indent="-182563">
              <a:spcAft>
                <a:spcPts val="1200"/>
              </a:spcAft>
              <a:buFont typeface="Arial" pitchFamily="34" charset="0"/>
              <a:buChar char="•"/>
            </a:pPr>
            <a:r>
              <a:rPr lang="el-GR" dirty="0"/>
              <a:t> Ξενιστές: είδη </a:t>
            </a:r>
            <a:r>
              <a:rPr lang="en-US" dirty="0"/>
              <a:t>Vitis</a:t>
            </a:r>
            <a:r>
              <a:rPr lang="el-GR" dirty="0"/>
              <a:t>. Στα αμερικάνικα είδη </a:t>
            </a:r>
            <a:r>
              <a:rPr lang="en-US" dirty="0"/>
              <a:t>Vitis </a:t>
            </a:r>
            <a:r>
              <a:rPr lang="el-GR" dirty="0"/>
              <a:t>παρατηρούνται 5 μορφές ατόμων.</a:t>
            </a:r>
          </a:p>
          <a:p>
            <a:pPr marL="182563" indent="-182563">
              <a:spcAft>
                <a:spcPts val="1200"/>
              </a:spcAft>
              <a:buFont typeface="Arial" pitchFamily="34" charset="0"/>
              <a:buChar char="•"/>
            </a:pPr>
            <a:r>
              <a:rPr lang="el-GR" dirty="0"/>
              <a:t> Στην ευρωπαϊκή άμπελο </a:t>
            </a:r>
            <a:r>
              <a:rPr lang="en-US" dirty="0"/>
              <a:t>Vitis vinifera </a:t>
            </a:r>
            <a:r>
              <a:rPr lang="el-GR" dirty="0"/>
              <a:t>παρατηρείται μόνο η </a:t>
            </a:r>
            <a:r>
              <a:rPr lang="el-GR" dirty="0" err="1"/>
              <a:t>ριζόβια</a:t>
            </a:r>
            <a:r>
              <a:rPr lang="el-GR" dirty="0"/>
              <a:t> και σπάνια η </a:t>
            </a:r>
            <a:r>
              <a:rPr lang="el-GR" dirty="0" err="1"/>
              <a:t>φυλλόβια</a:t>
            </a:r>
            <a:r>
              <a:rPr lang="el-GR" dirty="0"/>
              <a:t> μορφή Ακμαίο (</a:t>
            </a:r>
            <a:r>
              <a:rPr lang="el-GR" dirty="0" err="1"/>
              <a:t>ριζόβιο</a:t>
            </a:r>
            <a:r>
              <a:rPr lang="el-GR" dirty="0"/>
              <a:t>): άπτερο, 0.8-1.2 </a:t>
            </a:r>
            <a:r>
              <a:rPr lang="en-US" dirty="0"/>
              <a:t>mm, </a:t>
            </a:r>
            <a:r>
              <a:rPr lang="el-GR" dirty="0"/>
              <a:t>πλατύτερο στο θώρακα, πράσινο, κίτρινο ή καστανό. διαχειμάζει ως  νύμφη στο έδαφος.</a:t>
            </a:r>
          </a:p>
          <a:p>
            <a:pPr marL="182563" indent="-182563">
              <a:spcAft>
                <a:spcPts val="1200"/>
              </a:spcAft>
              <a:buFont typeface="Arial" pitchFamily="34" charset="0"/>
              <a:buChar char="•"/>
            </a:pPr>
            <a:r>
              <a:rPr lang="el-GR" dirty="0"/>
              <a:t> Στην αμερικανική άμπελο προσβάλλει μόνο το υπέργειο τμήμα του φυτού, ενώ αντίθετα στην Ευρωπαϊκή μόνο το υπόγειο. </a:t>
            </a:r>
          </a:p>
          <a:p>
            <a:pPr marL="182563" indent="-182563">
              <a:spcAft>
                <a:spcPts val="1200"/>
              </a:spcAft>
              <a:buFont typeface="Arial" pitchFamily="34" charset="0"/>
              <a:buChar char="•"/>
            </a:pPr>
            <a:endParaRPr lang="el-GR" sz="1700" dirty="0"/>
          </a:p>
          <a:p>
            <a:endParaRPr lang="el-GR" sz="1700" dirty="0"/>
          </a:p>
        </p:txBody>
      </p:sp>
      <p:sp>
        <p:nvSpPr>
          <p:cNvPr id="7" name="Θέση αριθμού διαφάνειας 6">
            <a:extLst>
              <a:ext uri="{FF2B5EF4-FFF2-40B4-BE49-F238E27FC236}">
                <a16:creationId xmlns:a16="http://schemas.microsoft.com/office/drawing/2014/main" id="{EF2D0501-BE0E-8D65-7E49-3E77E89DB5F3}"/>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pPr>
                <a:spcAft>
                  <a:spcPts val="600"/>
                </a:spcAft>
              </a:pPr>
              <a:t>63</a:t>
            </a:fld>
            <a:endParaRPr lang="el-GR"/>
          </a:p>
        </p:txBody>
      </p:sp>
    </p:spTree>
    <p:extLst>
      <p:ext uri="{BB962C8B-B14F-4D97-AF65-F5344CB8AC3E}">
        <p14:creationId xmlns:p14="http://schemas.microsoft.com/office/powerpoint/2010/main" val="2350157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8BAC5BD3-DA7D-220A-14FE-AB24DB5FA67F}"/>
              </a:ext>
            </a:extLst>
          </p:cNvPr>
          <p:cNvSpPr>
            <a:spLocks noGrp="1"/>
          </p:cNvSpPr>
          <p:nvPr>
            <p:ph type="title"/>
          </p:nvPr>
        </p:nvSpPr>
        <p:spPr>
          <a:xfrm>
            <a:off x="492370" y="516835"/>
            <a:ext cx="3084844" cy="5772840"/>
          </a:xfrm>
        </p:spPr>
        <p:txBody>
          <a:bodyPr anchor="ctr">
            <a:normAutofit/>
          </a:bodyPr>
          <a:lstStyle/>
          <a:p>
            <a:r>
              <a:rPr lang="el-GR" sz="3600" b="1" dirty="0">
                <a:solidFill>
                  <a:srgbClr val="FFFFFF"/>
                </a:solidFill>
              </a:rPr>
              <a:t>Κύκλος ζωής της φυλλοξήρας</a:t>
            </a:r>
            <a:endParaRPr lang="el-GR" sz="3600" dirty="0">
              <a:solidFill>
                <a:srgbClr val="FFFFFF"/>
              </a:solidFill>
            </a:endParaRP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EB367E96-A553-B6CE-24F0-CF66EB9B326B}"/>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64</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179BDCC5-AC25-8BFB-79A4-47646059DDAF}"/>
              </a:ext>
            </a:extLst>
          </p:cNvPr>
          <p:cNvGraphicFramePr>
            <a:graphicFrameLocks noGrp="1"/>
          </p:cNvGraphicFramePr>
          <p:nvPr>
            <p:ph idx="1"/>
            <p:extLst>
              <p:ext uri="{D42A27DB-BD31-4B8C-83A1-F6EECF244321}">
                <p14:modId xmlns:p14="http://schemas.microsoft.com/office/powerpoint/2010/main" val="322099840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Εικόνα 7">
            <a:extLst>
              <a:ext uri="{FF2B5EF4-FFF2-40B4-BE49-F238E27FC236}">
                <a16:creationId xmlns:a16="http://schemas.microsoft.com/office/drawing/2014/main" id="{028A5C90-8EAD-CE85-15B9-90E090AA3DF5}"/>
              </a:ext>
            </a:extLst>
          </p:cNvPr>
          <p:cNvPicPr>
            <a:picLocks noChangeAspect="1"/>
          </p:cNvPicPr>
          <p:nvPr/>
        </p:nvPicPr>
        <p:blipFill>
          <a:blip r:embed="rId7"/>
          <a:stretch>
            <a:fillRect/>
          </a:stretch>
        </p:blipFill>
        <p:spPr>
          <a:xfrm>
            <a:off x="863679" y="4441825"/>
            <a:ext cx="1905000" cy="1800225"/>
          </a:xfrm>
          <a:prstGeom prst="rect">
            <a:avLst/>
          </a:prstGeom>
        </p:spPr>
      </p:pic>
    </p:spTree>
    <p:extLst>
      <p:ext uri="{BB962C8B-B14F-4D97-AF65-F5344CB8AC3E}">
        <p14:creationId xmlns:p14="http://schemas.microsoft.com/office/powerpoint/2010/main" val="2529856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F85C91E-B88E-4D65-8905-A371209EB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5FE7D6-7FA2-4B44-89FE-1657C3F1A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4AD5B3F4-3118-E6C3-E1A4-27F867F2D6C5}"/>
              </a:ext>
            </a:extLst>
          </p:cNvPr>
          <p:cNvSpPr>
            <a:spLocks noGrp="1"/>
          </p:cNvSpPr>
          <p:nvPr>
            <p:ph type="title"/>
          </p:nvPr>
        </p:nvSpPr>
        <p:spPr>
          <a:xfrm>
            <a:off x="1097280" y="516835"/>
            <a:ext cx="5977937" cy="1666501"/>
          </a:xfrm>
        </p:spPr>
        <p:txBody>
          <a:bodyPr>
            <a:normAutofit/>
          </a:bodyPr>
          <a:lstStyle/>
          <a:p>
            <a:r>
              <a:rPr lang="el-GR" sz="4000" b="1">
                <a:solidFill>
                  <a:srgbClr val="FFFFFF"/>
                </a:solidFill>
              </a:rPr>
              <a:t>Συμπτώματα προσβολής από φυλλοξήρα</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52A0CD04-3366-56C8-9A62-BCEE57003E0D}"/>
              </a:ext>
            </a:extLst>
          </p:cNvPr>
          <p:cNvSpPr>
            <a:spLocks noGrp="1"/>
          </p:cNvSpPr>
          <p:nvPr>
            <p:ph idx="1"/>
          </p:nvPr>
        </p:nvSpPr>
        <p:spPr>
          <a:xfrm>
            <a:off x="1097279" y="2236304"/>
            <a:ext cx="5977938" cy="3652667"/>
          </a:xfrm>
        </p:spPr>
        <p:txBody>
          <a:bodyPr>
            <a:normAutofit/>
          </a:bodyPr>
          <a:lstStyle/>
          <a:p>
            <a:pPr marL="182563" indent="-182563">
              <a:spcAft>
                <a:spcPts val="1800"/>
              </a:spcAft>
              <a:buFont typeface="Arial" pitchFamily="34" charset="0"/>
              <a:buChar char="•"/>
              <a:defRPr/>
            </a:pPr>
            <a:r>
              <a:rPr lang="el-GR" sz="2400" dirty="0">
                <a:solidFill>
                  <a:srgbClr val="FFFFFF"/>
                </a:solidFill>
                <a:latin typeface="Calibri" panose="020F0502020204030204" pitchFamily="34" charset="0"/>
              </a:rPr>
              <a:t>Το </a:t>
            </a:r>
            <a:r>
              <a:rPr lang="el-GR" sz="2400" dirty="0">
                <a:solidFill>
                  <a:srgbClr val="FFFFFF"/>
                </a:solidFill>
              </a:rPr>
              <a:t>τσίμπημα</a:t>
            </a:r>
            <a:r>
              <a:rPr lang="el-GR" sz="2400" dirty="0">
                <a:solidFill>
                  <a:srgbClr val="FFFFFF"/>
                </a:solidFill>
                <a:latin typeface="Calibri" panose="020F0502020204030204" pitchFamily="34" charset="0"/>
              </a:rPr>
              <a:t> της φυλλοξήρας δημιουργεί φυμάτια στα ριζίδια και εξογκώματα στις ρίζες. Ακολουθεί σήψη και καταστροφή του ριζικού συστήματος του φυτού</a:t>
            </a:r>
          </a:p>
          <a:p>
            <a:pPr marL="182563" indent="-182563">
              <a:spcAft>
                <a:spcPts val="1800"/>
              </a:spcAft>
              <a:buFont typeface="Arial" pitchFamily="34" charset="0"/>
              <a:buChar char="•"/>
              <a:defRPr/>
            </a:pPr>
            <a:r>
              <a:rPr lang="el-GR" sz="2400" dirty="0">
                <a:solidFill>
                  <a:srgbClr val="FFFFFF"/>
                </a:solidFill>
                <a:latin typeface="Calibri" panose="020F0502020204030204" pitchFamily="34" charset="0"/>
              </a:rPr>
              <a:t> Στο υπέργειο μέρος χλώρωση, ξήρανση φύλλων, </a:t>
            </a:r>
            <a:r>
              <a:rPr lang="el-GR" sz="2400" dirty="0" err="1">
                <a:solidFill>
                  <a:srgbClr val="FFFFFF"/>
                </a:solidFill>
                <a:latin typeface="Calibri" panose="020F0502020204030204" pitchFamily="34" charset="0"/>
              </a:rPr>
              <a:t>φυλλόπτωση</a:t>
            </a:r>
            <a:r>
              <a:rPr lang="el-GR" sz="2400" dirty="0">
                <a:solidFill>
                  <a:srgbClr val="FFFFFF"/>
                </a:solidFill>
                <a:latin typeface="Calibri" panose="020F0502020204030204" pitchFamily="34" charset="0"/>
              </a:rPr>
              <a:t>, ξήρανση όλου του φυτού (χωρίς να βλέπουμε το </a:t>
            </a:r>
            <a:r>
              <a:rPr lang="el-GR" sz="2400" dirty="0" err="1">
                <a:solidFill>
                  <a:srgbClr val="FFFFFF"/>
                </a:solidFill>
                <a:latin typeface="Calibri" panose="020F0502020204030204" pitchFamily="34" charset="0"/>
              </a:rPr>
              <a:t>εντομο</a:t>
            </a:r>
            <a:r>
              <a:rPr lang="el-GR" sz="2400" dirty="0">
                <a:solidFill>
                  <a:srgbClr val="FFFFFF"/>
                </a:solidFill>
                <a:latin typeface="Calibri" panose="020F0502020204030204" pitchFamily="34" charset="0"/>
              </a:rPr>
              <a:t>)</a:t>
            </a:r>
          </a:p>
          <a:p>
            <a:endParaRPr lang="el-GR" sz="1800" dirty="0">
              <a:solidFill>
                <a:srgbClr val="FFFFFF"/>
              </a:solidFill>
            </a:endParaRPr>
          </a:p>
        </p:txBody>
      </p:sp>
      <p:sp>
        <p:nvSpPr>
          <p:cNvPr id="17" name="Rectangle 16">
            <a:extLst>
              <a:ext uri="{FF2B5EF4-FFF2-40B4-BE49-F238E27FC236}">
                <a16:creationId xmlns:a16="http://schemas.microsoft.com/office/drawing/2014/main" id="{1858782F-EB57-41F0-8C6C-89B4CEE1E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8" name="Εικόνα 7">
            <a:extLst>
              <a:ext uri="{FF2B5EF4-FFF2-40B4-BE49-F238E27FC236}">
                <a16:creationId xmlns:a16="http://schemas.microsoft.com/office/drawing/2014/main" id="{D4F540A2-071F-8EA4-040F-B67A68E95FD1}"/>
              </a:ext>
            </a:extLst>
          </p:cNvPr>
          <p:cNvPicPr>
            <a:picLocks noChangeAspect="1"/>
          </p:cNvPicPr>
          <p:nvPr/>
        </p:nvPicPr>
        <p:blipFill rotWithShape="1">
          <a:blip r:embed="rId2"/>
          <a:srcRect l="11488" r="4" b="4"/>
          <a:stretch/>
        </p:blipFill>
        <p:spPr>
          <a:xfrm>
            <a:off x="8251982" y="630202"/>
            <a:ext cx="3294253" cy="5575804"/>
          </a:xfrm>
          <a:prstGeom prst="rect">
            <a:avLst/>
          </a:prstGeom>
        </p:spPr>
      </p:pic>
      <p:sp>
        <p:nvSpPr>
          <p:cNvPr id="5" name="Θέση αριθμού διαφάνειας 4">
            <a:extLst>
              <a:ext uri="{FF2B5EF4-FFF2-40B4-BE49-F238E27FC236}">
                <a16:creationId xmlns:a16="http://schemas.microsoft.com/office/drawing/2014/main" id="{61705EDD-3F0D-773B-12C7-BB0CFA1434FD}"/>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a:solidFill>
                  <a:schemeClr val="tx2"/>
                </a:solidFill>
              </a:rPr>
              <a:pPr>
                <a:spcAft>
                  <a:spcPts val="600"/>
                </a:spcAft>
              </a:pPr>
              <a:t>65</a:t>
            </a:fld>
            <a:endParaRPr lang="el-GR">
              <a:solidFill>
                <a:schemeClr val="tx2"/>
              </a:solidFill>
            </a:endParaRPr>
          </a:p>
        </p:txBody>
      </p:sp>
    </p:spTree>
    <p:extLst>
      <p:ext uri="{BB962C8B-B14F-4D97-AF65-F5344CB8AC3E}">
        <p14:creationId xmlns:p14="http://schemas.microsoft.com/office/powerpoint/2010/main" val="12277776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8795013-E4EC-436F-8E34-F1B9849C7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AFB1FC-6A20-46F5-A5BE-761DFB210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4AD5B3F4-3118-E6C3-E1A4-27F867F2D6C5}"/>
              </a:ext>
            </a:extLst>
          </p:cNvPr>
          <p:cNvSpPr>
            <a:spLocks noGrp="1"/>
          </p:cNvSpPr>
          <p:nvPr>
            <p:ph type="title"/>
          </p:nvPr>
        </p:nvSpPr>
        <p:spPr>
          <a:xfrm>
            <a:off x="492370" y="516835"/>
            <a:ext cx="3084844" cy="2103875"/>
          </a:xfrm>
        </p:spPr>
        <p:txBody>
          <a:bodyPr>
            <a:normAutofit/>
          </a:bodyPr>
          <a:lstStyle/>
          <a:p>
            <a:r>
              <a:rPr lang="el-GR" sz="3600" b="1" dirty="0">
                <a:solidFill>
                  <a:srgbClr val="FFFFFF"/>
                </a:solidFill>
              </a:rPr>
              <a:t>Συμπτώματα προσβολής από φυλλοξήρα</a:t>
            </a:r>
            <a:endParaRPr lang="el-GR" sz="3600" dirty="0">
              <a:solidFill>
                <a:srgbClr val="FFFFFF"/>
              </a:solidFill>
            </a:endParaRPr>
          </a:p>
        </p:txBody>
      </p:sp>
      <p:sp>
        <p:nvSpPr>
          <p:cNvPr id="3" name="Θέση περιεχομένου 2">
            <a:extLst>
              <a:ext uri="{FF2B5EF4-FFF2-40B4-BE49-F238E27FC236}">
                <a16:creationId xmlns:a16="http://schemas.microsoft.com/office/drawing/2014/main" id="{52A0CD04-3366-56C8-9A62-BCEE57003E0D}"/>
              </a:ext>
            </a:extLst>
          </p:cNvPr>
          <p:cNvSpPr>
            <a:spLocks noGrp="1"/>
          </p:cNvSpPr>
          <p:nvPr>
            <p:ph idx="1"/>
          </p:nvPr>
        </p:nvSpPr>
        <p:spPr>
          <a:xfrm>
            <a:off x="492371" y="2653800"/>
            <a:ext cx="3084844" cy="3335519"/>
          </a:xfrm>
        </p:spPr>
        <p:txBody>
          <a:bodyPr>
            <a:normAutofit/>
          </a:bodyPr>
          <a:lstStyle/>
          <a:p>
            <a:pPr marL="182563" indent="-182563">
              <a:spcAft>
                <a:spcPts val="1800"/>
              </a:spcAft>
              <a:buFont typeface="Arial" pitchFamily="34" charset="0"/>
              <a:buChar char="•"/>
              <a:defRPr/>
            </a:pPr>
            <a:r>
              <a:rPr lang="el-GR" sz="1600" dirty="0">
                <a:solidFill>
                  <a:srgbClr val="FFFFFF"/>
                </a:solidFill>
                <a:latin typeface="Calibri" panose="020F0502020204030204" pitchFamily="34" charset="0"/>
              </a:rPr>
              <a:t>Τρόποι εξάπλωσης της </a:t>
            </a:r>
            <a:r>
              <a:rPr lang="el-GR" sz="1600" dirty="0" err="1">
                <a:solidFill>
                  <a:srgbClr val="FFFFFF"/>
                </a:solidFill>
                <a:latin typeface="Calibri" panose="020F0502020204030204" pitchFamily="34" charset="0"/>
              </a:rPr>
              <a:t>ριζόβιας</a:t>
            </a:r>
            <a:r>
              <a:rPr lang="el-GR" sz="1600" dirty="0">
                <a:solidFill>
                  <a:srgbClr val="FFFFFF"/>
                </a:solidFill>
                <a:latin typeface="Calibri" panose="020F0502020204030204" pitchFamily="34" charset="0"/>
              </a:rPr>
              <a:t> φυλλοξήρας </a:t>
            </a:r>
          </a:p>
          <a:p>
            <a:pPr marL="441325" indent="-258763">
              <a:spcAft>
                <a:spcPts val="600"/>
              </a:spcAft>
              <a:buFontTx/>
              <a:buAutoNum type="arabicPeriod"/>
              <a:defRPr/>
            </a:pPr>
            <a:r>
              <a:rPr lang="el-GR" sz="1600" dirty="0">
                <a:solidFill>
                  <a:srgbClr val="FFFFFF"/>
                </a:solidFill>
                <a:latin typeface="Calibri" panose="020F0502020204030204" pitchFamily="34" charset="0"/>
              </a:rPr>
              <a:t>Με έντομα που μετακινούνται στο έδαφος από ρίζα σε ρίζα </a:t>
            </a:r>
          </a:p>
          <a:p>
            <a:pPr marL="441325" indent="-258763">
              <a:spcAft>
                <a:spcPts val="600"/>
              </a:spcAft>
              <a:buFontTx/>
              <a:buAutoNum type="arabicPeriod"/>
              <a:defRPr/>
            </a:pPr>
            <a:r>
              <a:rPr lang="el-GR" sz="1600" dirty="0">
                <a:solidFill>
                  <a:srgbClr val="FFFFFF"/>
                </a:solidFill>
                <a:latin typeface="Calibri" panose="020F0502020204030204" pitchFamily="34" charset="0"/>
              </a:rPr>
              <a:t>Με έντομα που μετακινούνται στην επιφάνεια του εδάφους, κυρίως κατά μήκος των ρωγμών (καλοκαίρι) </a:t>
            </a:r>
          </a:p>
          <a:p>
            <a:pPr marL="441325" indent="-258763">
              <a:spcAft>
                <a:spcPts val="600"/>
              </a:spcAft>
              <a:buFontTx/>
              <a:buAutoNum type="arabicPeriod"/>
              <a:defRPr/>
            </a:pPr>
            <a:r>
              <a:rPr lang="el-GR" sz="1600" dirty="0">
                <a:solidFill>
                  <a:srgbClr val="FFFFFF"/>
                </a:solidFill>
                <a:latin typeface="Calibri" panose="020F0502020204030204" pitchFamily="34" charset="0"/>
              </a:rPr>
              <a:t>Με μέρη φυτών (μοσχεύματα) από μολυσμένα εδάφη</a:t>
            </a:r>
          </a:p>
          <a:p>
            <a:endParaRPr lang="el-GR" sz="1500" dirty="0">
              <a:solidFill>
                <a:srgbClr val="FFFFFF"/>
              </a:solidFill>
            </a:endParaRPr>
          </a:p>
        </p:txBody>
      </p:sp>
      <p:sp>
        <p:nvSpPr>
          <p:cNvPr id="14" name="Rectangle 13">
            <a:extLst>
              <a:ext uri="{FF2B5EF4-FFF2-40B4-BE49-F238E27FC236}">
                <a16:creationId xmlns:a16="http://schemas.microsoft.com/office/drawing/2014/main" id="{0AB5B73F-630E-48DF-B9BF-8A2E33E2B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4" name="Picture 3" descr="C:\Users\gsal\Desktop\praga11.jpg">
            <a:extLst>
              <a:ext uri="{FF2B5EF4-FFF2-40B4-BE49-F238E27FC236}">
                <a16:creationId xmlns:a16="http://schemas.microsoft.com/office/drawing/2014/main" id="{0A8762AE-625A-D8D8-7334-EF5FCC78A01C}"/>
              </a:ext>
            </a:extLst>
          </p:cNvPr>
          <p:cNvPicPr>
            <a:picLocks noChangeAspect="1" noChangeArrowheads="1"/>
          </p:cNvPicPr>
          <p:nvPr/>
        </p:nvPicPr>
        <p:blipFill rotWithShape="1">
          <a:blip r:embed="rId2"/>
          <a:srcRect l="24829" r="7834"/>
          <a:stretch/>
        </p:blipFill>
        <p:spPr bwMode="auto">
          <a:xfrm>
            <a:off x="4742017" y="640080"/>
            <a:ext cx="6798082" cy="5577840"/>
          </a:xfrm>
          <a:prstGeom prst="rect">
            <a:avLst/>
          </a:prstGeom>
          <a:noFill/>
        </p:spPr>
      </p:pic>
      <p:sp>
        <p:nvSpPr>
          <p:cNvPr id="5" name="Θέση αριθμού διαφάνειας 4">
            <a:extLst>
              <a:ext uri="{FF2B5EF4-FFF2-40B4-BE49-F238E27FC236}">
                <a16:creationId xmlns:a16="http://schemas.microsoft.com/office/drawing/2014/main" id="{61705EDD-3F0D-773B-12C7-BB0CFA1434FD}"/>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a:solidFill>
                  <a:schemeClr val="tx2"/>
                </a:solidFill>
              </a:rPr>
              <a:pPr>
                <a:spcAft>
                  <a:spcPts val="600"/>
                </a:spcAft>
              </a:pPr>
              <a:t>66</a:t>
            </a:fld>
            <a:endParaRPr lang="el-GR">
              <a:solidFill>
                <a:schemeClr val="tx2"/>
              </a:solidFill>
            </a:endParaRPr>
          </a:p>
        </p:txBody>
      </p:sp>
    </p:spTree>
    <p:extLst>
      <p:ext uri="{BB962C8B-B14F-4D97-AF65-F5344CB8AC3E}">
        <p14:creationId xmlns:p14="http://schemas.microsoft.com/office/powerpoint/2010/main" val="14162348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F1B0810-2C02-ED56-B328-7DA288F15AF6}"/>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rPr>
              <a:t>Αντιμετώπιση της φυλλοξήρας</a:t>
            </a:r>
            <a:endParaRPr lang="el-GR"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687E7B0A-FC98-C811-AF4A-AC5AAF796889}"/>
              </a:ext>
            </a:extLst>
          </p:cNvPr>
          <p:cNvSpPr>
            <a:spLocks noGrp="1"/>
          </p:cNvSpPr>
          <p:nvPr>
            <p:ph idx="1"/>
          </p:nvPr>
        </p:nvSpPr>
        <p:spPr>
          <a:xfrm>
            <a:off x="4742016" y="333375"/>
            <a:ext cx="7183284" cy="5918729"/>
          </a:xfrm>
        </p:spPr>
        <p:txBody>
          <a:bodyPr anchor="ctr">
            <a:normAutofit/>
          </a:bodyPr>
          <a:lstStyle/>
          <a:p>
            <a:pPr>
              <a:spcBef>
                <a:spcPts val="0"/>
              </a:spcBef>
              <a:spcAft>
                <a:spcPts val="2400"/>
              </a:spcAft>
              <a:buFont typeface="Arial" panose="020B0604020202020204" pitchFamily="34" charset="0"/>
              <a:buChar char="•"/>
            </a:pPr>
            <a:r>
              <a:rPr lang="el-GR" sz="2800" dirty="0"/>
              <a:t>Δεν υπάρχει χημική αντιμετώπιση.</a:t>
            </a:r>
          </a:p>
          <a:p>
            <a:pPr>
              <a:spcBef>
                <a:spcPts val="0"/>
              </a:spcBef>
              <a:spcAft>
                <a:spcPts val="2400"/>
              </a:spcAft>
              <a:buFont typeface="Arial" panose="020B0604020202020204" pitchFamily="34" charset="0"/>
              <a:buChar char="•"/>
            </a:pPr>
            <a:r>
              <a:rPr lang="el-GR" sz="2800" dirty="0"/>
              <a:t> Τα αμερικάνικα είδη αμπέλου προσβάλλονται στο ριζικό τους σύστημα από την φυλλοξήρα, αλλά έχουν την ικανότητα να δημιουργούν γρήγορα φελλώδη ιστό που απομονώνει το προσβεβλημένο μέρος και εμποδίζει την επέκταση της σήψης.</a:t>
            </a:r>
          </a:p>
          <a:p>
            <a:pPr>
              <a:spcBef>
                <a:spcPts val="0"/>
              </a:spcBef>
              <a:spcAft>
                <a:spcPts val="2400"/>
              </a:spcAft>
              <a:buFont typeface="Arial" panose="020B0604020202020204" pitchFamily="34" charset="0"/>
              <a:buChar char="•"/>
            </a:pPr>
            <a:r>
              <a:rPr lang="el-GR" sz="2800" dirty="0"/>
              <a:t> Μόνη λύση: χρησιμοποίηση ανθεκτικών φυτών, δηλ. εμβολιασμός ευρωπαϊκών ποικιλιών σε αμερικάνικα υποκείμενα.</a:t>
            </a:r>
          </a:p>
          <a:p>
            <a:pPr>
              <a:spcBef>
                <a:spcPts val="0"/>
              </a:spcBef>
              <a:spcAft>
                <a:spcPts val="2400"/>
              </a:spcAft>
              <a:buFont typeface="Arial" panose="020B0604020202020204" pitchFamily="34" charset="0"/>
              <a:buChar char="•"/>
            </a:pPr>
            <a:r>
              <a:rPr lang="el-GR" sz="2800" dirty="0"/>
              <a:t>Έτσι, έχουμε </a:t>
            </a:r>
            <a:r>
              <a:rPr lang="el-GR" sz="2800" dirty="0" err="1"/>
              <a:t>πρέμνα</a:t>
            </a:r>
            <a:r>
              <a:rPr lang="el-GR" sz="2800" dirty="0"/>
              <a:t> με απρόσβλητο φύλλωμα και ανθεκτικό ριζικό σύστημα</a:t>
            </a:r>
          </a:p>
        </p:txBody>
      </p:sp>
      <p:sp>
        <p:nvSpPr>
          <p:cNvPr id="4" name="Θέση αριθμού διαφάνειας 3">
            <a:extLst>
              <a:ext uri="{FF2B5EF4-FFF2-40B4-BE49-F238E27FC236}">
                <a16:creationId xmlns:a16="http://schemas.microsoft.com/office/drawing/2014/main" id="{2091D6C6-AB4C-B81B-3D56-138796281D8E}"/>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67</a:t>
            </a:fld>
            <a:endParaRPr lang="el-GR">
              <a:solidFill>
                <a:schemeClr val="tx2"/>
              </a:solidFill>
            </a:endParaRPr>
          </a:p>
        </p:txBody>
      </p:sp>
    </p:spTree>
    <p:extLst>
      <p:ext uri="{BB962C8B-B14F-4D97-AF65-F5344CB8AC3E}">
        <p14:creationId xmlns:p14="http://schemas.microsoft.com/office/powerpoint/2010/main" val="16664846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C831CBE-447D-489C-AF2E-2484BACC7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1C9F4D1-7F3C-F49C-B440-B26193EABF39}"/>
              </a:ext>
            </a:extLst>
          </p:cNvPr>
          <p:cNvSpPr>
            <a:spLocks noGrp="1"/>
          </p:cNvSpPr>
          <p:nvPr>
            <p:ph type="title"/>
          </p:nvPr>
        </p:nvSpPr>
        <p:spPr>
          <a:xfrm>
            <a:off x="5144679" y="634946"/>
            <a:ext cx="6405063" cy="1450757"/>
          </a:xfrm>
        </p:spPr>
        <p:txBody>
          <a:bodyPr>
            <a:normAutofit/>
          </a:bodyPr>
          <a:lstStyle/>
          <a:p>
            <a:r>
              <a:rPr lang="el-GR" sz="3400" b="1"/>
              <a:t>Η </a:t>
            </a:r>
            <a:r>
              <a:rPr lang="el-GR" sz="3400" b="1" err="1"/>
              <a:t>Ευδεμίδα</a:t>
            </a:r>
            <a:r>
              <a:rPr lang="el-GR" sz="3400" b="1"/>
              <a:t> του αμπελιού</a:t>
            </a:r>
            <a:r>
              <a:rPr lang="el-GR" sz="3400"/>
              <a:t> (</a:t>
            </a:r>
            <a:r>
              <a:rPr lang="en-US" sz="3400" i="1" err="1"/>
              <a:t>Lobesia</a:t>
            </a:r>
            <a:r>
              <a:rPr lang="en-US" sz="3400" i="1"/>
              <a:t> </a:t>
            </a:r>
            <a:r>
              <a:rPr lang="en-US" sz="3400" i="1" err="1"/>
              <a:t>botrana</a:t>
            </a:r>
            <a:r>
              <a:rPr lang="el-GR" sz="3400"/>
              <a:t>, </a:t>
            </a:r>
            <a:r>
              <a:rPr lang="en-US" sz="3400"/>
              <a:t>Lepidoptera</a:t>
            </a:r>
            <a:r>
              <a:rPr lang="el-GR" sz="3400"/>
              <a:t>: </a:t>
            </a:r>
            <a:r>
              <a:rPr lang="en-US" sz="3400" err="1"/>
              <a:t>Tortricidae</a:t>
            </a:r>
            <a:r>
              <a:rPr lang="el-GR" sz="3400"/>
              <a:t>)</a:t>
            </a:r>
          </a:p>
        </p:txBody>
      </p:sp>
      <p:pic>
        <p:nvPicPr>
          <p:cNvPr id="9" name="Εικόνα 8">
            <a:extLst>
              <a:ext uri="{FF2B5EF4-FFF2-40B4-BE49-F238E27FC236}">
                <a16:creationId xmlns:a16="http://schemas.microsoft.com/office/drawing/2014/main" id="{9BE7C638-0145-A1A8-1951-3036210D4B64}"/>
              </a:ext>
            </a:extLst>
          </p:cNvPr>
          <p:cNvPicPr>
            <a:picLocks noChangeAspect="1"/>
          </p:cNvPicPr>
          <p:nvPr/>
        </p:nvPicPr>
        <p:blipFill rotWithShape="1">
          <a:blip r:embed="rId2"/>
          <a:srcRect l="7518" r="11303" b="3"/>
          <a:stretch/>
        </p:blipFill>
        <p:spPr>
          <a:xfrm>
            <a:off x="633999" y="581098"/>
            <a:ext cx="4020297" cy="2476136"/>
          </a:xfrm>
          <a:prstGeom prst="rect">
            <a:avLst/>
          </a:prstGeom>
        </p:spPr>
      </p:pic>
      <p:cxnSp>
        <p:nvCxnSpPr>
          <p:cNvPr id="30" name="Straight Connector 29">
            <a:extLst>
              <a:ext uri="{FF2B5EF4-FFF2-40B4-BE49-F238E27FC236}">
                <a16:creationId xmlns:a16="http://schemas.microsoft.com/office/drawing/2014/main" id="{4CFC0432-3F90-41B0-8E26-2688309313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Εικόνα 9">
            <a:extLst>
              <a:ext uri="{FF2B5EF4-FFF2-40B4-BE49-F238E27FC236}">
                <a16:creationId xmlns:a16="http://schemas.microsoft.com/office/drawing/2014/main" id="{9A49735D-1F2A-8C94-76EE-0212FA9B0C8A}"/>
              </a:ext>
            </a:extLst>
          </p:cNvPr>
          <p:cNvPicPr>
            <a:picLocks noChangeAspect="1"/>
          </p:cNvPicPr>
          <p:nvPr/>
        </p:nvPicPr>
        <p:blipFill rotWithShape="1">
          <a:blip r:embed="rId3"/>
          <a:srcRect t="10101" r="3" b="7780"/>
          <a:stretch/>
        </p:blipFill>
        <p:spPr>
          <a:xfrm>
            <a:off x="633999" y="3218101"/>
            <a:ext cx="4020296" cy="2476136"/>
          </a:xfrm>
          <a:prstGeom prst="rect">
            <a:avLst/>
          </a:prstGeom>
        </p:spPr>
      </p:pic>
      <p:sp>
        <p:nvSpPr>
          <p:cNvPr id="3" name="Θέση περιεχομένου 2">
            <a:extLst>
              <a:ext uri="{FF2B5EF4-FFF2-40B4-BE49-F238E27FC236}">
                <a16:creationId xmlns:a16="http://schemas.microsoft.com/office/drawing/2014/main" id="{EFEE785A-A8D1-DB10-1169-B228A944AE61}"/>
              </a:ext>
            </a:extLst>
          </p:cNvPr>
          <p:cNvSpPr>
            <a:spLocks noGrp="1"/>
          </p:cNvSpPr>
          <p:nvPr>
            <p:ph idx="1"/>
          </p:nvPr>
        </p:nvSpPr>
        <p:spPr>
          <a:xfrm>
            <a:off x="5144679" y="2198914"/>
            <a:ext cx="6405063" cy="3670180"/>
          </a:xfrm>
        </p:spPr>
        <p:txBody>
          <a:bodyPr>
            <a:normAutofit/>
          </a:bodyPr>
          <a:lstStyle/>
          <a:p>
            <a:pPr marL="273050" indent="-273050">
              <a:spcBef>
                <a:spcPts val="0"/>
              </a:spcBef>
              <a:spcAft>
                <a:spcPts val="1800"/>
              </a:spcAft>
              <a:buClr>
                <a:srgbClr val="92D050"/>
              </a:buClr>
              <a:buFont typeface="Wingdings" pitchFamily="2" charset="2"/>
              <a:buChar char="§"/>
            </a:pPr>
            <a:r>
              <a:rPr lang="el-GR" sz="2400" b="1" dirty="0">
                <a:latin typeface="Calibri" panose="020F0502020204030204" pitchFamily="34" charset="0"/>
              </a:rPr>
              <a:t>Η </a:t>
            </a:r>
            <a:r>
              <a:rPr lang="el-GR" sz="2400" b="1" dirty="0" err="1">
                <a:latin typeface="Calibri" panose="020F0502020204030204" pitchFamily="34" charset="0"/>
              </a:rPr>
              <a:t>ευδεμίδα</a:t>
            </a:r>
            <a:r>
              <a:rPr lang="el-GR" sz="2400" b="1" dirty="0">
                <a:latin typeface="Calibri" panose="020F0502020204030204" pitchFamily="34" charset="0"/>
              </a:rPr>
              <a:t> είναι  το σοβαρότερο  εντομολογικό  πρόβλημα της </a:t>
            </a:r>
            <a:br>
              <a:rPr lang="el-GR" sz="2400" b="1" dirty="0">
                <a:latin typeface="Calibri" panose="020F0502020204030204" pitchFamily="34" charset="0"/>
              </a:rPr>
            </a:br>
            <a:r>
              <a:rPr lang="el-GR" sz="2400" b="1" dirty="0">
                <a:latin typeface="Calibri" panose="020F0502020204030204" pitchFamily="34" charset="0"/>
              </a:rPr>
              <a:t>αμπελοκαλλιέργειας διότι καταστρέφει άνθη &amp; ράγες</a:t>
            </a:r>
          </a:p>
          <a:p>
            <a:pPr marL="273050" indent="-273050">
              <a:spcBef>
                <a:spcPts val="0"/>
              </a:spcBef>
              <a:spcAft>
                <a:spcPts val="1800"/>
              </a:spcAft>
              <a:buClr>
                <a:srgbClr val="92D050"/>
              </a:buClr>
              <a:buFont typeface="Wingdings" pitchFamily="2" charset="2"/>
              <a:buChar char="§"/>
            </a:pPr>
            <a:r>
              <a:rPr lang="el-GR" sz="2400" b="1" dirty="0">
                <a:latin typeface="Calibri" panose="020F0502020204030204" pitchFamily="34" charset="0"/>
              </a:rPr>
              <a:t>Προκαλεί ποιοτική υποβάθμιση στους </a:t>
            </a:r>
            <a:r>
              <a:rPr lang="el-GR" sz="2400" b="1" dirty="0" err="1">
                <a:latin typeface="Calibri" panose="020F0502020204030204" pitchFamily="34" charset="0"/>
              </a:rPr>
              <a:t>βότρεις</a:t>
            </a:r>
            <a:r>
              <a:rPr lang="el-GR" sz="2400" b="1" dirty="0">
                <a:latin typeface="Calibri" panose="020F0502020204030204" pitchFamily="34" charset="0"/>
              </a:rPr>
              <a:t> λόγω των </a:t>
            </a:r>
            <a:r>
              <a:rPr lang="el-GR" sz="2400" b="1" dirty="0" err="1">
                <a:latin typeface="Calibri" panose="020F0502020204030204" pitchFamily="34" charset="0"/>
              </a:rPr>
              <a:t>αποχωρημάτων</a:t>
            </a:r>
            <a:r>
              <a:rPr lang="el-GR" sz="2400" b="1" dirty="0">
                <a:latin typeface="Calibri" panose="020F0502020204030204" pitchFamily="34" charset="0"/>
              </a:rPr>
              <a:t> και των ιστών της προνύμφης και εγκατάστασης άλλων παθογόνων (</a:t>
            </a:r>
            <a:r>
              <a:rPr lang="el-GR" sz="2400" b="1" dirty="0" err="1">
                <a:latin typeface="Calibri" panose="020F0502020204030204" pitchFamily="34" charset="0"/>
              </a:rPr>
              <a:t>βοτρύτης</a:t>
            </a:r>
            <a:r>
              <a:rPr lang="el-GR" sz="2400" b="1" dirty="0">
                <a:latin typeface="Calibri" panose="020F0502020204030204" pitchFamily="34" charset="0"/>
              </a:rPr>
              <a:t>, όξινη σήψη) δευτερογενώς στις προσβεβλημένες ράγες</a:t>
            </a:r>
          </a:p>
          <a:p>
            <a:endParaRPr lang="el-GR" dirty="0"/>
          </a:p>
        </p:txBody>
      </p:sp>
      <p:sp>
        <p:nvSpPr>
          <p:cNvPr id="32" name="Rectangle 31">
            <a:extLst>
              <a:ext uri="{FF2B5EF4-FFF2-40B4-BE49-F238E27FC236}">
                <a16:creationId xmlns:a16="http://schemas.microsoft.com/office/drawing/2014/main" id="{69C1EA44-B70A-4D4C-86DA-6A5A5236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4" name="Rectangle 33">
            <a:extLst>
              <a:ext uri="{FF2B5EF4-FFF2-40B4-BE49-F238E27FC236}">
                <a16:creationId xmlns:a16="http://schemas.microsoft.com/office/drawing/2014/main" id="{86AE6CC0-CDED-49D0-A2E6-2B8C66EC4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Θέση αριθμού διαφάνειας 5">
            <a:extLst>
              <a:ext uri="{FF2B5EF4-FFF2-40B4-BE49-F238E27FC236}">
                <a16:creationId xmlns:a16="http://schemas.microsoft.com/office/drawing/2014/main" id="{7B9C6358-DCED-11DF-B7F8-D1EC315EC71A}"/>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a:pPr>
                <a:spcAft>
                  <a:spcPts val="600"/>
                </a:spcAft>
              </a:pPr>
              <a:t>68</a:t>
            </a:fld>
            <a:endParaRPr lang="el-GR"/>
          </a:p>
        </p:txBody>
      </p:sp>
    </p:spTree>
    <p:extLst>
      <p:ext uri="{BB962C8B-B14F-4D97-AF65-F5344CB8AC3E}">
        <p14:creationId xmlns:p14="http://schemas.microsoft.com/office/powerpoint/2010/main" val="2398737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8541A1B-3C33-4EFD-4B9E-EB6C6E2B2961}"/>
              </a:ext>
            </a:extLst>
          </p:cNvPr>
          <p:cNvSpPr>
            <a:spLocks noGrp="1"/>
          </p:cNvSpPr>
          <p:nvPr>
            <p:ph type="title"/>
          </p:nvPr>
        </p:nvSpPr>
        <p:spPr>
          <a:xfrm>
            <a:off x="492370" y="605896"/>
            <a:ext cx="3084844" cy="5646208"/>
          </a:xfrm>
        </p:spPr>
        <p:txBody>
          <a:bodyPr anchor="ctr">
            <a:normAutofit/>
          </a:bodyPr>
          <a:lstStyle/>
          <a:p>
            <a:r>
              <a:rPr lang="el-GR" sz="3600" b="1">
                <a:solidFill>
                  <a:srgbClr val="FFFFFF"/>
                </a:solidFill>
              </a:rPr>
              <a:t>Η Ευδεμίδα του αμπελιού</a:t>
            </a:r>
            <a:r>
              <a:rPr lang="el-GR" sz="3600">
                <a:solidFill>
                  <a:srgbClr val="FFFFFF"/>
                </a:solidFill>
              </a:rPr>
              <a:t> (</a:t>
            </a:r>
            <a:r>
              <a:rPr lang="en-US" sz="3600" i="1">
                <a:solidFill>
                  <a:srgbClr val="FFFFFF"/>
                </a:solidFill>
              </a:rPr>
              <a:t>Lobesia botrana</a:t>
            </a:r>
            <a:r>
              <a:rPr lang="el-GR" sz="3600">
                <a:solidFill>
                  <a:srgbClr val="FFFFFF"/>
                </a:solidFill>
              </a:rPr>
              <a:t>, </a:t>
            </a:r>
            <a:r>
              <a:rPr lang="en-US" sz="3600">
                <a:solidFill>
                  <a:srgbClr val="FFFFFF"/>
                </a:solidFill>
              </a:rPr>
              <a:t>Lepidoptera</a:t>
            </a:r>
            <a:r>
              <a:rPr lang="el-GR" sz="3600">
                <a:solidFill>
                  <a:srgbClr val="FFFFFF"/>
                </a:solidFill>
              </a:rPr>
              <a:t>: </a:t>
            </a:r>
            <a:r>
              <a:rPr lang="en-US" sz="3600">
                <a:solidFill>
                  <a:srgbClr val="FFFFFF"/>
                </a:solidFill>
              </a:rPr>
              <a:t>Tortricidae</a:t>
            </a:r>
            <a:r>
              <a:rPr lang="el-GR" sz="3600">
                <a:solidFill>
                  <a:srgbClr val="FFFFFF"/>
                </a:solidFill>
              </a:rPr>
              <a:t>)</a:t>
            </a:r>
          </a:p>
        </p:txBody>
      </p:sp>
      <p:sp>
        <p:nvSpPr>
          <p:cNvPr id="26" name="Rectangle 2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42A1EA21-432F-4195-BE40-D3C081A0C805}"/>
              </a:ext>
            </a:extLst>
          </p:cNvPr>
          <p:cNvSpPr>
            <a:spLocks noGrp="1"/>
          </p:cNvSpPr>
          <p:nvPr>
            <p:ph idx="1"/>
          </p:nvPr>
        </p:nvSpPr>
        <p:spPr>
          <a:xfrm>
            <a:off x="4742016" y="605896"/>
            <a:ext cx="6413663" cy="5646208"/>
          </a:xfrm>
        </p:spPr>
        <p:txBody>
          <a:bodyPr anchor="ctr">
            <a:normAutofit/>
          </a:bodyPr>
          <a:lstStyle/>
          <a:p>
            <a:pPr marL="273050" indent="-273050">
              <a:spcBef>
                <a:spcPts val="0"/>
              </a:spcBef>
              <a:spcAft>
                <a:spcPts val="1800"/>
              </a:spcAft>
              <a:buClr>
                <a:srgbClr val="92D050"/>
              </a:buClr>
              <a:buFont typeface="Wingdings" pitchFamily="2" charset="2"/>
              <a:buChar char="§"/>
            </a:pPr>
            <a:r>
              <a:rPr lang="el-GR" sz="2400" b="1" dirty="0">
                <a:latin typeface="Calibri" panose="020F0502020204030204" pitchFamily="34" charset="0"/>
              </a:rPr>
              <a:t>Οι προνύμφες της 1</a:t>
            </a:r>
            <a:r>
              <a:rPr lang="el-GR" sz="2400" b="1" baseline="30000" dirty="0">
                <a:latin typeface="Calibri" panose="020F0502020204030204" pitchFamily="34" charset="0"/>
              </a:rPr>
              <a:t>ης</a:t>
            </a:r>
            <a:r>
              <a:rPr lang="el-GR" sz="2400" b="1" dirty="0">
                <a:latin typeface="Calibri" panose="020F0502020204030204" pitchFamily="34" charset="0"/>
              </a:rPr>
              <a:t> γενεάς είναι κατά κανόνα </a:t>
            </a:r>
            <a:r>
              <a:rPr lang="el-GR" sz="2400" b="1" dirty="0" err="1">
                <a:latin typeface="Calibri" panose="020F0502020204030204" pitchFamily="34" charset="0"/>
              </a:rPr>
              <a:t>ανθοφάγοι</a:t>
            </a:r>
            <a:endParaRPr lang="el-GR" sz="2400" b="1" dirty="0">
              <a:latin typeface="Calibri" panose="020F0502020204030204" pitchFamily="34" charset="0"/>
            </a:endParaRPr>
          </a:p>
          <a:p>
            <a:pPr marL="273050" indent="-273050">
              <a:spcBef>
                <a:spcPts val="0"/>
              </a:spcBef>
              <a:spcAft>
                <a:spcPts val="1800"/>
              </a:spcAft>
              <a:buClr>
                <a:srgbClr val="92D050"/>
              </a:buClr>
              <a:buFont typeface="Wingdings" pitchFamily="2" charset="2"/>
              <a:buChar char="§"/>
            </a:pPr>
            <a:r>
              <a:rPr lang="el-GR" sz="2400" b="1" dirty="0">
                <a:latin typeface="Calibri" panose="020F0502020204030204" pitchFamily="34" charset="0"/>
              </a:rPr>
              <a:t>Τρώνε τους στήμονες και τον  ύπερο, ενώ τα  προσβεβλημένα  άνθη συνδέονται μεταξύ τους με μετάξινα νήματα</a:t>
            </a:r>
          </a:p>
          <a:p>
            <a:pPr marL="273050" indent="-273050">
              <a:spcBef>
                <a:spcPts val="0"/>
              </a:spcBef>
              <a:spcAft>
                <a:spcPts val="1800"/>
              </a:spcAft>
              <a:buClr>
                <a:srgbClr val="92D050"/>
              </a:buClr>
              <a:buFont typeface="Wingdings" pitchFamily="2" charset="2"/>
              <a:buChar char="§"/>
            </a:pPr>
            <a:r>
              <a:rPr lang="el-GR" sz="2400" b="1" dirty="0">
                <a:latin typeface="Calibri" panose="020F0502020204030204" pitchFamily="34" charset="0"/>
              </a:rPr>
              <a:t>Της 2</a:t>
            </a:r>
            <a:r>
              <a:rPr lang="el-GR" sz="2400" b="1" baseline="30000" dirty="0">
                <a:latin typeface="Calibri" panose="020F0502020204030204" pitchFamily="34" charset="0"/>
              </a:rPr>
              <a:t>ης</a:t>
            </a:r>
            <a:r>
              <a:rPr lang="el-GR" sz="2400" b="1" dirty="0">
                <a:latin typeface="Calibri" panose="020F0502020204030204" pitchFamily="34" charset="0"/>
              </a:rPr>
              <a:t> γενιάς καταστρέφουν τις άγουρες ράγες, οι οποίες συχνά συνδέονται με νήματα</a:t>
            </a:r>
          </a:p>
          <a:p>
            <a:pPr marL="273050" indent="-273050">
              <a:spcBef>
                <a:spcPts val="0"/>
              </a:spcBef>
              <a:spcAft>
                <a:spcPts val="1800"/>
              </a:spcAft>
              <a:buClr>
                <a:srgbClr val="92D050"/>
              </a:buClr>
              <a:buFont typeface="Wingdings" pitchFamily="2" charset="2"/>
              <a:buChar char="§"/>
            </a:pPr>
            <a:r>
              <a:rPr lang="el-GR" sz="2400" b="1" dirty="0">
                <a:latin typeface="Calibri" panose="020F0502020204030204" pitchFamily="34" charset="0"/>
              </a:rPr>
              <a:t>Οι προνύμφες 3</a:t>
            </a:r>
            <a:r>
              <a:rPr lang="el-GR" sz="2400" b="1" baseline="30000" dirty="0">
                <a:latin typeface="Calibri" panose="020F0502020204030204" pitchFamily="34" charset="0"/>
              </a:rPr>
              <a:t>ης</a:t>
            </a:r>
            <a:r>
              <a:rPr lang="el-GR" sz="2400" b="1" dirty="0">
                <a:latin typeface="Calibri" panose="020F0502020204030204" pitchFamily="34" charset="0"/>
              </a:rPr>
              <a:t> γενιάς προκαλούν τις σοβαρότερες ζημιές διότι προσβάλλουν τις ώριμες ράγες</a:t>
            </a:r>
            <a:endParaRPr lang="el-GR" sz="2400" b="1" dirty="0">
              <a:latin typeface="Calibri" panose="020F0502020204030204" pitchFamily="34" charset="0"/>
              <a:ea typeface="Verdana" pitchFamily="34" charset="0"/>
              <a:cs typeface="Verdana" pitchFamily="34" charset="0"/>
            </a:endParaRPr>
          </a:p>
          <a:p>
            <a:pPr marL="0" indent="0">
              <a:buNone/>
            </a:pPr>
            <a:endParaRPr lang="el-GR" dirty="0"/>
          </a:p>
        </p:txBody>
      </p:sp>
      <p:sp>
        <p:nvSpPr>
          <p:cNvPr id="4" name="Θέση αριθμού διαφάνειας 3">
            <a:extLst>
              <a:ext uri="{FF2B5EF4-FFF2-40B4-BE49-F238E27FC236}">
                <a16:creationId xmlns:a16="http://schemas.microsoft.com/office/drawing/2014/main" id="{C566710E-92F9-9BE3-61D7-354408969111}"/>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69</a:t>
            </a:fld>
            <a:endParaRPr lang="el-GR">
              <a:solidFill>
                <a:schemeClr val="tx2"/>
              </a:solidFill>
            </a:endParaRPr>
          </a:p>
        </p:txBody>
      </p:sp>
    </p:spTree>
    <p:extLst>
      <p:ext uri="{BB962C8B-B14F-4D97-AF65-F5344CB8AC3E}">
        <p14:creationId xmlns:p14="http://schemas.microsoft.com/office/powerpoint/2010/main" val="2501220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D9221F-01B2-4347-9175-AF976855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79771FEB-0933-C981-2C12-9FCC89242B09}"/>
              </a:ext>
            </a:extLst>
          </p:cNvPr>
          <p:cNvSpPr>
            <a:spLocks noGrp="1"/>
          </p:cNvSpPr>
          <p:nvPr>
            <p:ph type="title"/>
          </p:nvPr>
        </p:nvSpPr>
        <p:spPr>
          <a:xfrm>
            <a:off x="1097280" y="516835"/>
            <a:ext cx="5977937" cy="1666501"/>
          </a:xfrm>
        </p:spPr>
        <p:txBody>
          <a:bodyPr>
            <a:normAutofit/>
          </a:bodyPr>
          <a:lstStyle/>
          <a:p>
            <a:r>
              <a:rPr lang="el-GR" sz="4000">
                <a:solidFill>
                  <a:srgbClr val="FFFFFF"/>
                </a:solidFill>
              </a:rPr>
              <a:t>Μυκητολογικές Ασθένειες</a:t>
            </a:r>
            <a:br>
              <a:rPr lang="el-GR" sz="4000">
                <a:solidFill>
                  <a:srgbClr val="FFFFFF"/>
                </a:solidFill>
              </a:rPr>
            </a:br>
            <a:r>
              <a:rPr lang="el-GR" sz="4000">
                <a:solidFill>
                  <a:srgbClr val="FFFFFF"/>
                </a:solidFill>
              </a:rPr>
              <a:t>Περονόσπορος</a:t>
            </a:r>
            <a:br>
              <a:rPr lang="el-GR" sz="4000">
                <a:solidFill>
                  <a:srgbClr val="FFFFFF"/>
                </a:solidFill>
              </a:rPr>
            </a:br>
            <a:endParaRPr lang="el-GR" sz="4000">
              <a:solidFill>
                <a:srgbClr val="FFFFFF"/>
              </a:solidFill>
            </a:endParaRPr>
          </a:p>
        </p:txBody>
      </p:sp>
      <p:sp>
        <p:nvSpPr>
          <p:cNvPr id="3" name="Θέση περιεχομένου 2">
            <a:extLst>
              <a:ext uri="{FF2B5EF4-FFF2-40B4-BE49-F238E27FC236}">
                <a16:creationId xmlns:a16="http://schemas.microsoft.com/office/drawing/2014/main" id="{E9A2E810-EB77-D300-CB0F-9B120B799C6C}"/>
              </a:ext>
            </a:extLst>
          </p:cNvPr>
          <p:cNvSpPr>
            <a:spLocks noGrp="1"/>
          </p:cNvSpPr>
          <p:nvPr>
            <p:ph idx="1"/>
          </p:nvPr>
        </p:nvSpPr>
        <p:spPr>
          <a:xfrm>
            <a:off x="466725" y="1733550"/>
            <a:ext cx="6858000" cy="4895850"/>
          </a:xfrm>
        </p:spPr>
        <p:txBody>
          <a:bodyPr>
            <a:normAutofit/>
          </a:bodyPr>
          <a:lstStyle/>
          <a:p>
            <a:pPr marL="265113" indent="-265113">
              <a:spcBef>
                <a:spcPts val="0"/>
              </a:spcBef>
              <a:spcAft>
                <a:spcPts val="2400"/>
              </a:spcAft>
              <a:buClr>
                <a:srgbClr val="92D050"/>
              </a:buClr>
              <a:buFont typeface="Wingdings" pitchFamily="2" charset="2"/>
              <a:buChar char="§"/>
              <a:tabLst>
                <a:tab pos="176213" algn="l"/>
              </a:tabLst>
            </a:pPr>
            <a:r>
              <a:rPr lang="el-GR" sz="2400" b="1" dirty="0">
                <a:solidFill>
                  <a:srgbClr val="FFFFFF"/>
                </a:solidFill>
              </a:rPr>
              <a:t>Περονόσπορος αμπελιού (</a:t>
            </a:r>
            <a:r>
              <a:rPr lang="el-GR" sz="2400" b="1" dirty="0" err="1">
                <a:solidFill>
                  <a:srgbClr val="FFFFFF"/>
                </a:solidFill>
              </a:rPr>
              <a:t>downy</a:t>
            </a:r>
            <a:r>
              <a:rPr lang="el-GR" sz="2400" b="1" dirty="0">
                <a:solidFill>
                  <a:srgbClr val="FFFFFF"/>
                </a:solidFill>
              </a:rPr>
              <a:t> </a:t>
            </a:r>
            <a:r>
              <a:rPr lang="el-GR" sz="2400" b="1" dirty="0" err="1">
                <a:solidFill>
                  <a:srgbClr val="FFFFFF"/>
                </a:solidFill>
              </a:rPr>
              <a:t>mildew</a:t>
            </a:r>
            <a:r>
              <a:rPr lang="el-GR" sz="2400" b="1" dirty="0">
                <a:solidFill>
                  <a:srgbClr val="FFFFFF"/>
                </a:solidFill>
              </a:rPr>
              <a:t>) </a:t>
            </a:r>
            <a:br>
              <a:rPr lang="el-GR" sz="2400" b="1" dirty="0">
                <a:solidFill>
                  <a:srgbClr val="FFFFFF"/>
                </a:solidFill>
              </a:rPr>
            </a:br>
            <a:r>
              <a:rPr lang="el-GR" sz="2400" b="1" i="1" dirty="0" err="1">
                <a:solidFill>
                  <a:srgbClr val="FFFFFF"/>
                </a:solidFill>
              </a:rPr>
              <a:t>Plasmopara</a:t>
            </a:r>
            <a:r>
              <a:rPr lang="el-GR" sz="2400" b="1" i="1" dirty="0">
                <a:solidFill>
                  <a:srgbClr val="FFFFFF"/>
                </a:solidFill>
              </a:rPr>
              <a:t> </a:t>
            </a:r>
            <a:r>
              <a:rPr lang="el-GR" sz="2400" b="1" i="1" dirty="0" err="1">
                <a:solidFill>
                  <a:srgbClr val="FFFFFF"/>
                </a:solidFill>
              </a:rPr>
              <a:t>viticola</a:t>
            </a:r>
            <a:r>
              <a:rPr lang="el-GR" sz="2400" b="1" i="1" dirty="0">
                <a:solidFill>
                  <a:srgbClr val="FFFFFF"/>
                </a:solidFill>
              </a:rPr>
              <a:t> </a:t>
            </a:r>
            <a:r>
              <a:rPr lang="el-GR" sz="2400" b="1" i="1" dirty="0" err="1">
                <a:solidFill>
                  <a:srgbClr val="FFFFFF"/>
                </a:solidFill>
              </a:rPr>
              <a:t>Peronosporaceae</a:t>
            </a:r>
            <a:r>
              <a:rPr lang="el-GR" sz="2400" b="1" i="1" dirty="0">
                <a:solidFill>
                  <a:srgbClr val="FFFFFF"/>
                </a:solidFill>
              </a:rPr>
              <a:t>, </a:t>
            </a:r>
            <a:r>
              <a:rPr lang="el-GR" sz="2400" b="1" i="1" dirty="0" err="1">
                <a:solidFill>
                  <a:srgbClr val="FFFFFF"/>
                </a:solidFill>
              </a:rPr>
              <a:t>Φυκομύκητας</a:t>
            </a:r>
            <a:r>
              <a:rPr lang="el-GR" sz="2400" dirty="0">
                <a:solidFill>
                  <a:srgbClr val="FFFFFF"/>
                </a:solidFill>
              </a:rPr>
              <a:t> </a:t>
            </a:r>
            <a:endParaRPr lang="el-GR" sz="2400" b="1" dirty="0">
              <a:solidFill>
                <a:srgbClr val="FFFFFF"/>
              </a:solidFill>
              <a:latin typeface="Calibri" panose="020F0502020204030204" pitchFamily="34" charset="0"/>
              <a:ea typeface="Verdana" pitchFamily="34" charset="0"/>
              <a:cs typeface="Verdana" pitchFamily="34" charset="0"/>
            </a:endParaRPr>
          </a:p>
          <a:p>
            <a:pPr marL="265113" indent="-265113">
              <a:spcBef>
                <a:spcPts val="0"/>
              </a:spcBef>
              <a:spcAft>
                <a:spcPts val="2400"/>
              </a:spcAft>
              <a:buClr>
                <a:srgbClr val="92D050"/>
              </a:buClr>
              <a:buFont typeface="Wingdings" pitchFamily="2" charset="2"/>
              <a:buChar char="§"/>
              <a:tabLst>
                <a:tab pos="176213" algn="l"/>
              </a:tabLst>
            </a:pPr>
            <a:r>
              <a:rPr lang="el-GR" sz="2400" b="1" dirty="0">
                <a:solidFill>
                  <a:srgbClr val="FFFFFF"/>
                </a:solidFill>
                <a:latin typeface="Calibri" panose="020F0502020204030204" pitchFamily="34" charset="0"/>
                <a:ea typeface="Verdana" pitchFamily="34" charset="0"/>
                <a:cs typeface="Verdana" pitchFamily="34" charset="0"/>
              </a:rPr>
              <a:t>Ιδιαίτερα καταστροφικός</a:t>
            </a:r>
          </a:p>
          <a:p>
            <a:pPr marL="265113" indent="-265113">
              <a:spcBef>
                <a:spcPts val="0"/>
              </a:spcBef>
              <a:spcAft>
                <a:spcPts val="2400"/>
              </a:spcAft>
              <a:buClr>
                <a:srgbClr val="92D050"/>
              </a:buClr>
              <a:buFont typeface="Wingdings" pitchFamily="2" charset="2"/>
              <a:buChar char="§"/>
              <a:tabLst>
                <a:tab pos="176213" algn="l"/>
              </a:tabLst>
            </a:pPr>
            <a:r>
              <a:rPr lang="el-GR" sz="2400" b="1" dirty="0">
                <a:solidFill>
                  <a:srgbClr val="FFFFFF"/>
                </a:solidFill>
                <a:latin typeface="Calibri" panose="020F0502020204030204" pitchFamily="34" charset="0"/>
                <a:ea typeface="Verdana" pitchFamily="34" charset="0"/>
                <a:cs typeface="Verdana" pitchFamily="34" charset="0"/>
              </a:rPr>
              <a:t>Άμεση μείωση της παραγωγής</a:t>
            </a:r>
          </a:p>
          <a:p>
            <a:pPr marL="265113" indent="-265113">
              <a:spcBef>
                <a:spcPts val="0"/>
              </a:spcBef>
              <a:spcAft>
                <a:spcPts val="2400"/>
              </a:spcAft>
              <a:buClr>
                <a:srgbClr val="92D050"/>
              </a:buClr>
              <a:buFont typeface="Wingdings" pitchFamily="2" charset="2"/>
              <a:buChar char="§"/>
              <a:tabLst>
                <a:tab pos="176213" algn="l"/>
              </a:tabLst>
            </a:pPr>
            <a:r>
              <a:rPr lang="el-GR" sz="2400" b="1" dirty="0">
                <a:solidFill>
                  <a:srgbClr val="FFFFFF"/>
                </a:solidFill>
                <a:latin typeface="Calibri" panose="020F0502020204030204" pitchFamily="34" charset="0"/>
                <a:ea typeface="Verdana" pitchFamily="34" charset="0"/>
                <a:cs typeface="Verdana" pitchFamily="34" charset="0"/>
              </a:rPr>
              <a:t>Το σπόρια του διαχειμάζουν (επιβιώνουν το χειμώνα) στο  έδαφος</a:t>
            </a:r>
          </a:p>
          <a:p>
            <a:pPr marL="265113" indent="-265113">
              <a:spcBef>
                <a:spcPts val="0"/>
              </a:spcBef>
              <a:spcAft>
                <a:spcPts val="2400"/>
              </a:spcAft>
              <a:buClr>
                <a:srgbClr val="92D050"/>
              </a:buClr>
              <a:buFont typeface="Wingdings" pitchFamily="2" charset="2"/>
              <a:buChar char="§"/>
              <a:tabLst>
                <a:tab pos="176213" algn="l"/>
              </a:tabLst>
            </a:pPr>
            <a:r>
              <a:rPr lang="el-GR" sz="2400" b="1" dirty="0">
                <a:solidFill>
                  <a:srgbClr val="FFFFFF"/>
                </a:solidFill>
                <a:latin typeface="Calibri" panose="020F0502020204030204" pitchFamily="34" charset="0"/>
                <a:ea typeface="Verdana" pitchFamily="34" charset="0"/>
                <a:cs typeface="Verdana" pitchFamily="34" charset="0"/>
              </a:rPr>
              <a:t>Προσβάλουν αρχικά τα  χαμηλά φύλα την άνοιξη</a:t>
            </a:r>
          </a:p>
          <a:p>
            <a:pPr marL="265113" indent="-265113">
              <a:spcBef>
                <a:spcPts val="0"/>
              </a:spcBef>
              <a:spcAft>
                <a:spcPts val="2400"/>
              </a:spcAft>
              <a:buClr>
                <a:srgbClr val="92D050"/>
              </a:buClr>
              <a:buFont typeface="Wingdings" pitchFamily="2" charset="2"/>
              <a:buChar char="§"/>
              <a:tabLst>
                <a:tab pos="176213" algn="l"/>
              </a:tabLst>
            </a:pPr>
            <a:r>
              <a:rPr lang="el-GR" sz="2400" b="1" dirty="0">
                <a:solidFill>
                  <a:srgbClr val="FFFFFF"/>
                </a:solidFill>
                <a:latin typeface="Calibri" panose="020F0502020204030204" pitchFamily="34" charset="0"/>
                <a:ea typeface="Verdana" pitchFamily="34" charset="0"/>
                <a:cs typeface="Verdana" pitchFamily="34" charset="0"/>
              </a:rPr>
              <a:t>Προσβάλουν ταξιανθίες, ρόγες,  βλαστούς</a:t>
            </a:r>
            <a:endParaRPr lang="el-GR" sz="2400" dirty="0">
              <a:solidFill>
                <a:srgbClr val="FFFFFF"/>
              </a:solidFill>
              <a:latin typeface="Calibri" panose="020F0502020204030204" pitchFamily="34" charset="0"/>
              <a:ea typeface="Verdana" pitchFamily="34" charset="0"/>
              <a:cs typeface="Verdana" pitchFamily="34" charset="0"/>
            </a:endParaRPr>
          </a:p>
        </p:txBody>
      </p:sp>
      <p:sp>
        <p:nvSpPr>
          <p:cNvPr id="12" name="Rectangle 11">
            <a:extLst>
              <a:ext uri="{FF2B5EF4-FFF2-40B4-BE49-F238E27FC236}">
                <a16:creationId xmlns:a16="http://schemas.microsoft.com/office/drawing/2014/main" id="{B2126150-6EE8-4B16-B140-2F71B6BE3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4" name="Picture 4">
            <a:extLst>
              <a:ext uri="{FF2B5EF4-FFF2-40B4-BE49-F238E27FC236}">
                <a16:creationId xmlns:a16="http://schemas.microsoft.com/office/drawing/2014/main" id="{9699437B-4680-F7EE-924E-93CE72EF1D6B}"/>
              </a:ext>
            </a:extLst>
          </p:cNvPr>
          <p:cNvPicPr>
            <a:picLocks noChangeAspect="1" noChangeArrowheads="1"/>
          </p:cNvPicPr>
          <p:nvPr/>
        </p:nvPicPr>
        <p:blipFill rotWithShape="1">
          <a:blip r:embed="rId2" cstate="print"/>
          <a:srcRect r="4251"/>
          <a:stretch/>
        </p:blipFill>
        <p:spPr bwMode="auto">
          <a:xfrm>
            <a:off x="7611902" y="10"/>
            <a:ext cx="4580097" cy="6857990"/>
          </a:xfrm>
          <a:prstGeom prst="rect">
            <a:avLst/>
          </a:prstGeom>
          <a:noFill/>
        </p:spPr>
      </p:pic>
      <p:sp>
        <p:nvSpPr>
          <p:cNvPr id="5" name="Θέση αριθμού διαφάνειας 4">
            <a:extLst>
              <a:ext uri="{FF2B5EF4-FFF2-40B4-BE49-F238E27FC236}">
                <a16:creationId xmlns:a16="http://schemas.microsoft.com/office/drawing/2014/main" id="{A60AA6BC-8589-6B60-F515-BB633C82D657}"/>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pPr>
                <a:spcAft>
                  <a:spcPts val="600"/>
                </a:spcAft>
              </a:pPr>
              <a:t>7</a:t>
            </a:fld>
            <a:endParaRPr lang="el-GR"/>
          </a:p>
        </p:txBody>
      </p:sp>
    </p:spTree>
    <p:extLst>
      <p:ext uri="{BB962C8B-B14F-4D97-AF65-F5344CB8AC3E}">
        <p14:creationId xmlns:p14="http://schemas.microsoft.com/office/powerpoint/2010/main" val="24364904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AC52E-B5C9-60B8-CF78-23962FF6130F}"/>
              </a:ext>
            </a:extLst>
          </p:cNvPr>
          <p:cNvSpPr>
            <a:spLocks noGrp="1"/>
          </p:cNvSpPr>
          <p:nvPr>
            <p:ph type="title"/>
          </p:nvPr>
        </p:nvSpPr>
        <p:spPr/>
        <p:txBody>
          <a:bodyPr/>
          <a:lstStyle/>
          <a:p>
            <a:r>
              <a:rPr lang="el-GR" sz="4800" b="1" dirty="0">
                <a:solidFill>
                  <a:schemeClr val="accent2"/>
                </a:solidFill>
              </a:rPr>
              <a:t>Η </a:t>
            </a:r>
            <a:r>
              <a:rPr lang="el-GR" sz="4800" b="1" dirty="0" err="1">
                <a:solidFill>
                  <a:schemeClr val="accent2"/>
                </a:solidFill>
              </a:rPr>
              <a:t>Ευδεμίδα</a:t>
            </a:r>
            <a:r>
              <a:rPr lang="el-GR" sz="4800" b="1" dirty="0">
                <a:solidFill>
                  <a:schemeClr val="accent2"/>
                </a:solidFill>
              </a:rPr>
              <a:t> του αμπελιού</a:t>
            </a:r>
            <a:r>
              <a:rPr lang="el-GR" sz="4800" dirty="0">
                <a:solidFill>
                  <a:schemeClr val="accent2"/>
                </a:solidFill>
              </a:rPr>
              <a:t> (</a:t>
            </a:r>
            <a:r>
              <a:rPr lang="en-US" sz="4800" i="1" dirty="0" err="1">
                <a:solidFill>
                  <a:schemeClr val="accent2"/>
                </a:solidFill>
              </a:rPr>
              <a:t>Lobesia</a:t>
            </a:r>
            <a:r>
              <a:rPr lang="en-US" sz="4800" i="1" dirty="0">
                <a:solidFill>
                  <a:schemeClr val="accent2"/>
                </a:solidFill>
              </a:rPr>
              <a:t> </a:t>
            </a:r>
            <a:r>
              <a:rPr lang="en-US" sz="4800" i="1" dirty="0" err="1">
                <a:solidFill>
                  <a:schemeClr val="accent2"/>
                </a:solidFill>
              </a:rPr>
              <a:t>botrana</a:t>
            </a:r>
            <a:r>
              <a:rPr lang="el-GR" sz="4800" dirty="0">
                <a:solidFill>
                  <a:schemeClr val="accent2"/>
                </a:solidFill>
              </a:rPr>
              <a:t>, </a:t>
            </a:r>
            <a:r>
              <a:rPr lang="en-US" sz="4800" dirty="0">
                <a:solidFill>
                  <a:schemeClr val="accent2"/>
                </a:solidFill>
              </a:rPr>
              <a:t>Lepidoptera</a:t>
            </a:r>
            <a:r>
              <a:rPr lang="el-GR" sz="4800" dirty="0">
                <a:solidFill>
                  <a:schemeClr val="accent2"/>
                </a:solidFill>
              </a:rPr>
              <a:t>: </a:t>
            </a:r>
            <a:r>
              <a:rPr lang="en-US" sz="4800" dirty="0" err="1">
                <a:solidFill>
                  <a:schemeClr val="accent2"/>
                </a:solidFill>
              </a:rPr>
              <a:t>Tortricidae</a:t>
            </a:r>
            <a:r>
              <a:rPr lang="el-GR" sz="4800" dirty="0">
                <a:solidFill>
                  <a:schemeClr val="accent2"/>
                </a:solidFill>
              </a:rPr>
              <a:t>)</a:t>
            </a:r>
            <a:endParaRPr lang="el-GR" dirty="0"/>
          </a:p>
        </p:txBody>
      </p:sp>
      <p:sp>
        <p:nvSpPr>
          <p:cNvPr id="3" name="Θέση περιεχομένου 2">
            <a:extLst>
              <a:ext uri="{FF2B5EF4-FFF2-40B4-BE49-F238E27FC236}">
                <a16:creationId xmlns:a16="http://schemas.microsoft.com/office/drawing/2014/main" id="{782C1B7D-B247-390C-A9E4-D186F693D49C}"/>
              </a:ext>
            </a:extLst>
          </p:cNvPr>
          <p:cNvSpPr>
            <a:spLocks noGrp="1"/>
          </p:cNvSpPr>
          <p:nvPr>
            <p:ph idx="1"/>
          </p:nvPr>
        </p:nvSpPr>
        <p:spPr>
          <a:xfrm>
            <a:off x="1097280" y="1845734"/>
            <a:ext cx="10713720" cy="4421716"/>
          </a:xfrm>
        </p:spPr>
        <p:txBody>
          <a:bodyPr>
            <a:normAutofit/>
          </a:bodyPr>
          <a:lstStyle/>
          <a:p>
            <a:pPr marL="177800" indent="-177800">
              <a:spcBef>
                <a:spcPts val="0"/>
              </a:spcBef>
              <a:spcAft>
                <a:spcPts val="1800"/>
              </a:spcAft>
              <a:buClr>
                <a:srgbClr val="92D050"/>
              </a:buClr>
              <a:buFont typeface="Wingdings" pitchFamily="2" charset="2"/>
              <a:buChar char="§"/>
            </a:pPr>
            <a:r>
              <a:rPr lang="el-GR" sz="2800" b="1" dirty="0">
                <a:solidFill>
                  <a:schemeClr val="accent4">
                    <a:lumMod val="50000"/>
                  </a:schemeClr>
                </a:solidFill>
                <a:latin typeface="Calibri" panose="020F0502020204030204" pitchFamily="34" charset="0"/>
              </a:rPr>
              <a:t>Προσβάλλει  κυρίως την ευρωπαϊκή άμπελο ενώ οι προνύμφες της μπορούν να αναπτυχθούν και σε ορισμένα άλλα φυτά (π.χ. </a:t>
            </a:r>
            <a:r>
              <a:rPr lang="el-GR" sz="2800" b="1" dirty="0" err="1">
                <a:solidFill>
                  <a:schemeClr val="accent4">
                    <a:lumMod val="50000"/>
                  </a:schemeClr>
                </a:solidFill>
                <a:latin typeface="Calibri" panose="020F0502020204030204" pitchFamily="34" charset="0"/>
              </a:rPr>
              <a:t>ελιά,δαμασκηνιά</a:t>
            </a:r>
            <a:r>
              <a:rPr lang="el-GR" sz="2800" b="1" dirty="0">
                <a:solidFill>
                  <a:schemeClr val="accent4">
                    <a:lumMod val="50000"/>
                  </a:schemeClr>
                </a:solidFill>
                <a:latin typeface="Calibri" panose="020F0502020204030204" pitchFamily="34" charset="0"/>
              </a:rPr>
              <a:t>, </a:t>
            </a:r>
            <a:r>
              <a:rPr lang="el-GR" sz="2800" b="1" dirty="0" err="1">
                <a:solidFill>
                  <a:schemeClr val="accent4">
                    <a:lumMod val="50000"/>
                  </a:schemeClr>
                </a:solidFill>
                <a:latin typeface="Calibri" panose="020F0502020204030204" pitchFamily="34" charset="0"/>
              </a:rPr>
              <a:t>ακτινιδιά</a:t>
            </a:r>
            <a:r>
              <a:rPr lang="el-GR" sz="2800" b="1" dirty="0">
                <a:solidFill>
                  <a:schemeClr val="accent4">
                    <a:lumMod val="50000"/>
                  </a:schemeClr>
                </a:solidFill>
                <a:latin typeface="Calibri" panose="020F0502020204030204" pitchFamily="34" charset="0"/>
              </a:rPr>
              <a:t>) αλλά δεν μπορεί να συμπληρώσει όλες τις γενιές της σε αυτά</a:t>
            </a:r>
          </a:p>
          <a:p>
            <a:pPr marL="177800" indent="-177800">
              <a:spcBef>
                <a:spcPts val="0"/>
              </a:spcBef>
              <a:spcAft>
                <a:spcPts val="1800"/>
              </a:spcAft>
              <a:buClr>
                <a:srgbClr val="92D050"/>
              </a:buClr>
              <a:buFont typeface="Wingdings" pitchFamily="2" charset="2"/>
              <a:buChar char="§"/>
            </a:pPr>
            <a:r>
              <a:rPr lang="el-GR" sz="2800" b="1" dirty="0">
                <a:solidFill>
                  <a:schemeClr val="accent4">
                    <a:lumMod val="50000"/>
                  </a:schemeClr>
                </a:solidFill>
                <a:latin typeface="Calibri" panose="020F0502020204030204" pitchFamily="34" charset="0"/>
              </a:rPr>
              <a:t>Στο αμπέλι συμπληρώνει 3 γενεές το χρόνο στις περισσότερες</a:t>
            </a:r>
            <a:r>
              <a:rPr lang="en-US" sz="2800" b="1" dirty="0">
                <a:solidFill>
                  <a:schemeClr val="accent4">
                    <a:lumMod val="50000"/>
                  </a:schemeClr>
                </a:solidFill>
                <a:latin typeface="Calibri" panose="020F0502020204030204" pitchFamily="34" charset="0"/>
              </a:rPr>
              <a:t> </a:t>
            </a:r>
            <a:r>
              <a:rPr lang="el-GR" sz="2800" b="1" dirty="0">
                <a:solidFill>
                  <a:schemeClr val="accent4">
                    <a:lumMod val="50000"/>
                  </a:schemeClr>
                </a:solidFill>
                <a:latin typeface="Calibri" panose="020F0502020204030204" pitchFamily="34" charset="0"/>
              </a:rPr>
              <a:t>περιοχές</a:t>
            </a:r>
          </a:p>
          <a:p>
            <a:pPr marL="177800" indent="-177800">
              <a:spcBef>
                <a:spcPts val="0"/>
              </a:spcBef>
              <a:spcAft>
                <a:spcPts val="1800"/>
              </a:spcAft>
              <a:buClr>
                <a:srgbClr val="92D050"/>
              </a:buClr>
              <a:buFont typeface="Wingdings" pitchFamily="2" charset="2"/>
              <a:buChar char="§"/>
            </a:pPr>
            <a:r>
              <a:rPr lang="el-GR" sz="2800" b="1" dirty="0">
                <a:solidFill>
                  <a:schemeClr val="accent4">
                    <a:lumMod val="50000"/>
                  </a:schemeClr>
                </a:solidFill>
                <a:latin typeface="Calibri" panose="020F0502020204030204" pitchFamily="34" charset="0"/>
              </a:rPr>
              <a:t>Τα ακμαία (πεταλούδες) της 1</a:t>
            </a:r>
            <a:r>
              <a:rPr lang="el-GR" sz="2800" b="1" baseline="30000" dirty="0">
                <a:solidFill>
                  <a:schemeClr val="accent4">
                    <a:lumMod val="50000"/>
                  </a:schemeClr>
                </a:solidFill>
                <a:latin typeface="Calibri" panose="020F0502020204030204" pitchFamily="34" charset="0"/>
              </a:rPr>
              <a:t>ης</a:t>
            </a:r>
            <a:r>
              <a:rPr lang="el-GR" sz="2800" b="1" dirty="0">
                <a:solidFill>
                  <a:schemeClr val="accent4">
                    <a:lumMod val="50000"/>
                  </a:schemeClr>
                </a:solidFill>
                <a:latin typeface="Calibri" panose="020F0502020204030204" pitchFamily="34" charset="0"/>
              </a:rPr>
              <a:t> γενεάς </a:t>
            </a:r>
            <a:r>
              <a:rPr lang="el-GR" sz="2800" b="1" dirty="0" err="1">
                <a:solidFill>
                  <a:schemeClr val="accent4">
                    <a:lumMod val="50000"/>
                  </a:schemeClr>
                </a:solidFill>
                <a:latin typeface="Calibri" panose="020F0502020204030204" pitchFamily="34" charset="0"/>
              </a:rPr>
              <a:t>ωοτοκούν</a:t>
            </a:r>
            <a:r>
              <a:rPr lang="el-GR" sz="2800" b="1" dirty="0">
                <a:solidFill>
                  <a:schemeClr val="accent4">
                    <a:lumMod val="50000"/>
                  </a:schemeClr>
                </a:solidFill>
                <a:latin typeface="Calibri" panose="020F0502020204030204" pitchFamily="34" charset="0"/>
              </a:rPr>
              <a:t> στα τσαμπιά και οι προνύμφες της 2</a:t>
            </a:r>
            <a:r>
              <a:rPr lang="el-GR" sz="2800" b="1" baseline="30000" dirty="0">
                <a:solidFill>
                  <a:schemeClr val="accent4">
                    <a:lumMod val="50000"/>
                  </a:schemeClr>
                </a:solidFill>
                <a:latin typeface="Calibri" panose="020F0502020204030204" pitchFamily="34" charset="0"/>
              </a:rPr>
              <a:t>ης</a:t>
            </a:r>
            <a:r>
              <a:rPr lang="el-GR" sz="2800" b="1" dirty="0">
                <a:solidFill>
                  <a:schemeClr val="accent4">
                    <a:lumMod val="50000"/>
                  </a:schemeClr>
                </a:solidFill>
                <a:latin typeface="Calibri" panose="020F0502020204030204" pitchFamily="34" charset="0"/>
              </a:rPr>
              <a:t> γενεάς (Ιούνιο-Ιούλιο) τρέφονται από τις άγουρες ράγες προκαλώντας πτώση τους</a:t>
            </a:r>
            <a:endParaRPr lang="el-GR" sz="2800" b="1" dirty="0">
              <a:solidFill>
                <a:schemeClr val="accent4">
                  <a:lumMod val="50000"/>
                </a:schemeClr>
              </a:solidFill>
              <a:latin typeface="Calibri" panose="020F0502020204030204" pitchFamily="34" charset="0"/>
              <a:ea typeface="Verdana" pitchFamily="34" charset="0"/>
              <a:cs typeface="Verdana" pitchFamily="34" charset="0"/>
            </a:endParaRPr>
          </a:p>
          <a:p>
            <a:endParaRPr lang="el-GR" dirty="0"/>
          </a:p>
        </p:txBody>
      </p:sp>
      <p:sp>
        <p:nvSpPr>
          <p:cNvPr id="4" name="Θέση αριθμού διαφάνειας 3">
            <a:extLst>
              <a:ext uri="{FF2B5EF4-FFF2-40B4-BE49-F238E27FC236}">
                <a16:creationId xmlns:a16="http://schemas.microsoft.com/office/drawing/2014/main" id="{A8C0287E-BBDB-C08E-4E30-641C717CEDA6}"/>
              </a:ext>
            </a:extLst>
          </p:cNvPr>
          <p:cNvSpPr>
            <a:spLocks noGrp="1"/>
          </p:cNvSpPr>
          <p:nvPr>
            <p:ph type="sldNum" sz="quarter" idx="12"/>
          </p:nvPr>
        </p:nvSpPr>
        <p:spPr/>
        <p:txBody>
          <a:bodyPr/>
          <a:lstStyle/>
          <a:p>
            <a:fld id="{EF878CA3-8357-4ABA-9CAA-50487140CD60}" type="slidenum">
              <a:rPr lang="el-GR" smtClean="0"/>
              <a:t>70</a:t>
            </a:fld>
            <a:endParaRPr lang="el-GR"/>
          </a:p>
        </p:txBody>
      </p:sp>
    </p:spTree>
    <p:extLst>
      <p:ext uri="{BB962C8B-B14F-4D97-AF65-F5344CB8AC3E}">
        <p14:creationId xmlns:p14="http://schemas.microsoft.com/office/powerpoint/2010/main" val="6520167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A80339BA-AB58-9705-8687-156BFE23B4DD}"/>
              </a:ext>
            </a:extLst>
          </p:cNvPr>
          <p:cNvSpPr>
            <a:spLocks noGrp="1"/>
          </p:cNvSpPr>
          <p:nvPr>
            <p:ph type="title"/>
          </p:nvPr>
        </p:nvSpPr>
        <p:spPr>
          <a:xfrm>
            <a:off x="492370" y="516835"/>
            <a:ext cx="3084844" cy="5772840"/>
          </a:xfrm>
        </p:spPr>
        <p:txBody>
          <a:bodyPr anchor="ctr">
            <a:normAutofit/>
          </a:bodyPr>
          <a:lstStyle/>
          <a:p>
            <a:r>
              <a:rPr lang="el-GR" sz="3600" b="1">
                <a:solidFill>
                  <a:srgbClr val="FFFFFF"/>
                </a:solidFill>
              </a:rPr>
              <a:t>Η Ευδεμίδα του αμπελιού</a:t>
            </a:r>
            <a:r>
              <a:rPr lang="el-GR" sz="3600">
                <a:solidFill>
                  <a:srgbClr val="FFFFFF"/>
                </a:solidFill>
              </a:rPr>
              <a:t> (</a:t>
            </a:r>
            <a:r>
              <a:rPr lang="en-US" sz="3600" i="1">
                <a:solidFill>
                  <a:srgbClr val="FFFFFF"/>
                </a:solidFill>
              </a:rPr>
              <a:t>Lobesia botrana</a:t>
            </a:r>
            <a:r>
              <a:rPr lang="el-GR" sz="3600">
                <a:solidFill>
                  <a:srgbClr val="FFFFFF"/>
                </a:solidFill>
              </a:rPr>
              <a:t>, </a:t>
            </a:r>
            <a:r>
              <a:rPr lang="en-US" sz="3600">
                <a:solidFill>
                  <a:srgbClr val="FFFFFF"/>
                </a:solidFill>
              </a:rPr>
              <a:t>Lepidoptera</a:t>
            </a:r>
            <a:r>
              <a:rPr lang="el-GR" sz="3600">
                <a:solidFill>
                  <a:srgbClr val="FFFFFF"/>
                </a:solidFill>
              </a:rPr>
              <a:t>: </a:t>
            </a:r>
            <a:r>
              <a:rPr lang="en-US" sz="3600">
                <a:solidFill>
                  <a:srgbClr val="FFFFFF"/>
                </a:solidFill>
              </a:rPr>
              <a:t>Tortricidae</a:t>
            </a:r>
            <a:r>
              <a:rPr lang="el-GR" sz="3600">
                <a:solidFill>
                  <a:srgbClr val="FFFFFF"/>
                </a:solidFill>
              </a:rPr>
              <a:t>)</a:t>
            </a: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50B5619C-E8D3-C35D-BFD2-F23AC262A443}"/>
              </a:ext>
            </a:extLst>
          </p:cNvPr>
          <p:cNvSpPr>
            <a:spLocks noGrp="1"/>
          </p:cNvSpPr>
          <p:nvPr>
            <p:ph type="sldNum" sz="quarter" idx="12"/>
          </p:nvPr>
        </p:nvSpPr>
        <p:spPr>
          <a:xfrm>
            <a:off x="10123055" y="6459785"/>
            <a:ext cx="1089428" cy="365125"/>
          </a:xfrm>
        </p:spPr>
        <p:txBody>
          <a:bodyPr>
            <a:normAutofit/>
          </a:bodyPr>
          <a:lstStyle/>
          <a:p>
            <a:pPr>
              <a:spcAft>
                <a:spcPts val="600"/>
              </a:spcAft>
            </a:pPr>
            <a:fld id="{EF878CA3-8357-4ABA-9CAA-50487140CD60}" type="slidenum">
              <a:rPr lang="el-GR">
                <a:solidFill>
                  <a:schemeClr val="tx2"/>
                </a:solidFill>
              </a:rPr>
              <a:pPr>
                <a:spcAft>
                  <a:spcPts val="600"/>
                </a:spcAft>
              </a:pPr>
              <a:t>71</a:t>
            </a:fld>
            <a:endParaRPr lang="el-GR">
              <a:solidFill>
                <a:schemeClr val="tx2"/>
              </a:solidFill>
            </a:endParaRPr>
          </a:p>
        </p:txBody>
      </p:sp>
      <p:graphicFrame>
        <p:nvGraphicFramePr>
          <p:cNvPr id="6" name="Θέση περιεχομένου 2">
            <a:extLst>
              <a:ext uri="{FF2B5EF4-FFF2-40B4-BE49-F238E27FC236}">
                <a16:creationId xmlns:a16="http://schemas.microsoft.com/office/drawing/2014/main" id="{A9A85B86-2101-AAF8-D829-ACEF74307651}"/>
              </a:ext>
            </a:extLst>
          </p:cNvPr>
          <p:cNvGraphicFramePr>
            <a:graphicFrameLocks noGrp="1"/>
          </p:cNvGraphicFramePr>
          <p:nvPr>
            <p:ph idx="1"/>
            <p:extLst>
              <p:ext uri="{D42A27DB-BD31-4B8C-83A1-F6EECF244321}">
                <p14:modId xmlns:p14="http://schemas.microsoft.com/office/powerpoint/2010/main" val="27590314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610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E3623A-7CBA-D371-1B71-74C3EE4312E5}"/>
              </a:ext>
            </a:extLst>
          </p:cNvPr>
          <p:cNvSpPr>
            <a:spLocks noGrp="1"/>
          </p:cNvSpPr>
          <p:nvPr>
            <p:ph type="title"/>
          </p:nvPr>
        </p:nvSpPr>
        <p:spPr/>
        <p:txBody>
          <a:bodyPr/>
          <a:lstStyle/>
          <a:p>
            <a:r>
              <a:rPr lang="el-GR" sz="4400" b="1" dirty="0">
                <a:solidFill>
                  <a:schemeClr val="accent2"/>
                </a:solidFill>
              </a:rPr>
              <a:t>Η </a:t>
            </a:r>
            <a:r>
              <a:rPr lang="el-GR" sz="4400" b="1" dirty="0" err="1">
                <a:solidFill>
                  <a:schemeClr val="accent2"/>
                </a:solidFill>
              </a:rPr>
              <a:t>Ευδεμίδα</a:t>
            </a:r>
            <a:r>
              <a:rPr lang="el-GR" sz="4400" b="1" dirty="0">
                <a:solidFill>
                  <a:schemeClr val="accent2"/>
                </a:solidFill>
              </a:rPr>
              <a:t> του αμπελιού</a:t>
            </a:r>
            <a:r>
              <a:rPr lang="el-GR" sz="4400" dirty="0">
                <a:solidFill>
                  <a:schemeClr val="accent2"/>
                </a:solidFill>
              </a:rPr>
              <a:t> (</a:t>
            </a:r>
            <a:r>
              <a:rPr lang="en-US" sz="4400" i="1" dirty="0" err="1">
                <a:solidFill>
                  <a:schemeClr val="accent2"/>
                </a:solidFill>
              </a:rPr>
              <a:t>Lobesia</a:t>
            </a:r>
            <a:r>
              <a:rPr lang="en-US" sz="4400" i="1" dirty="0">
                <a:solidFill>
                  <a:schemeClr val="accent2"/>
                </a:solidFill>
              </a:rPr>
              <a:t> </a:t>
            </a:r>
            <a:r>
              <a:rPr lang="en-US" sz="4400" i="1" dirty="0" err="1">
                <a:solidFill>
                  <a:schemeClr val="accent2"/>
                </a:solidFill>
              </a:rPr>
              <a:t>botrana</a:t>
            </a:r>
            <a:r>
              <a:rPr lang="el-GR" sz="4400" dirty="0">
                <a:solidFill>
                  <a:schemeClr val="accent2"/>
                </a:solidFill>
              </a:rPr>
              <a:t>, </a:t>
            </a:r>
            <a:r>
              <a:rPr lang="en-US" sz="4400" dirty="0">
                <a:solidFill>
                  <a:schemeClr val="accent2"/>
                </a:solidFill>
              </a:rPr>
              <a:t>Lepidoptera</a:t>
            </a:r>
            <a:r>
              <a:rPr lang="el-GR" sz="4400" dirty="0">
                <a:solidFill>
                  <a:schemeClr val="accent2"/>
                </a:solidFill>
              </a:rPr>
              <a:t>: </a:t>
            </a:r>
            <a:r>
              <a:rPr lang="en-US" sz="4400" dirty="0" err="1">
                <a:solidFill>
                  <a:schemeClr val="accent2"/>
                </a:solidFill>
              </a:rPr>
              <a:t>Tortricidae</a:t>
            </a:r>
            <a:r>
              <a:rPr lang="el-GR" sz="4400" dirty="0">
                <a:solidFill>
                  <a:schemeClr val="accent2"/>
                </a:solidFill>
              </a:rPr>
              <a:t>)</a:t>
            </a:r>
            <a:endParaRPr lang="el-GR" dirty="0"/>
          </a:p>
        </p:txBody>
      </p:sp>
      <p:sp>
        <p:nvSpPr>
          <p:cNvPr id="3" name="Θέση περιεχομένου 2">
            <a:extLst>
              <a:ext uri="{FF2B5EF4-FFF2-40B4-BE49-F238E27FC236}">
                <a16:creationId xmlns:a16="http://schemas.microsoft.com/office/drawing/2014/main" id="{1188F515-2B24-0D7E-1B9A-703629647E55}"/>
              </a:ext>
            </a:extLst>
          </p:cNvPr>
          <p:cNvSpPr>
            <a:spLocks noGrp="1"/>
          </p:cNvSpPr>
          <p:nvPr>
            <p:ph idx="1"/>
          </p:nvPr>
        </p:nvSpPr>
        <p:spPr/>
        <p:txBody>
          <a:bodyPr/>
          <a:lstStyle/>
          <a:p>
            <a:r>
              <a:rPr lang="el-GR" sz="2800" dirty="0"/>
              <a:t>Αντιμετώπιση: </a:t>
            </a:r>
          </a:p>
          <a:p>
            <a:r>
              <a:rPr lang="el-GR" sz="2800" dirty="0"/>
              <a:t>Η συστηματική παρακολούθηση των πτήσεων της </a:t>
            </a:r>
            <a:r>
              <a:rPr lang="el-GR" sz="2800" dirty="0" err="1"/>
              <a:t>ευδεμίδας</a:t>
            </a:r>
            <a:r>
              <a:rPr lang="el-GR" sz="2800" dirty="0"/>
              <a:t>  βοηθά στην επιλογή του κατάλληλου χρόνου των επεμβάσεων.</a:t>
            </a:r>
          </a:p>
          <a:p>
            <a:pPr>
              <a:buFont typeface="Arial" panose="020B0604020202020204" pitchFamily="34" charset="0"/>
              <a:buChar char="•"/>
            </a:pPr>
            <a:r>
              <a:rPr lang="el-GR" sz="2800" dirty="0"/>
              <a:t>Χρήση ενός μίγματος ξυδιού και νερού σε αναλογία 60 </a:t>
            </a:r>
            <a:r>
              <a:rPr lang="el-GR" sz="2800" dirty="0" err="1"/>
              <a:t>κυβ</a:t>
            </a:r>
            <a:r>
              <a:rPr lang="el-GR" sz="2800" dirty="0"/>
              <a:t>. εκ./λίτρο νερού με 40γρ. ζάχαρη σε πλαστικά δοχεία να παγιδεύομαι τα ακμαία </a:t>
            </a:r>
          </a:p>
          <a:p>
            <a:pPr>
              <a:buFont typeface="Arial" panose="020B0604020202020204" pitchFamily="34" charset="0"/>
              <a:buChar char="•"/>
            </a:pPr>
            <a:r>
              <a:rPr lang="el-GR" sz="2800" dirty="0"/>
              <a:t>Χρήση </a:t>
            </a:r>
            <a:r>
              <a:rPr lang="el-GR" sz="2800" dirty="0" err="1"/>
              <a:t>φερομονικών</a:t>
            </a:r>
            <a:r>
              <a:rPr lang="el-GR" sz="2800" dirty="0"/>
              <a:t> παγίδων. </a:t>
            </a:r>
          </a:p>
          <a:p>
            <a:pPr marL="0" indent="0">
              <a:buNone/>
            </a:pPr>
            <a:endParaRPr lang="el-GR" dirty="0"/>
          </a:p>
        </p:txBody>
      </p:sp>
      <p:sp>
        <p:nvSpPr>
          <p:cNvPr id="4" name="Θέση αριθμού διαφάνειας 3">
            <a:extLst>
              <a:ext uri="{FF2B5EF4-FFF2-40B4-BE49-F238E27FC236}">
                <a16:creationId xmlns:a16="http://schemas.microsoft.com/office/drawing/2014/main" id="{2A83BD9B-D26A-2132-9606-498128A3B11C}"/>
              </a:ext>
            </a:extLst>
          </p:cNvPr>
          <p:cNvSpPr>
            <a:spLocks noGrp="1"/>
          </p:cNvSpPr>
          <p:nvPr>
            <p:ph type="sldNum" sz="quarter" idx="12"/>
          </p:nvPr>
        </p:nvSpPr>
        <p:spPr/>
        <p:txBody>
          <a:bodyPr/>
          <a:lstStyle/>
          <a:p>
            <a:fld id="{EF878CA3-8357-4ABA-9CAA-50487140CD60}" type="slidenum">
              <a:rPr lang="el-GR" smtClean="0"/>
              <a:t>72</a:t>
            </a:fld>
            <a:endParaRPr lang="el-GR"/>
          </a:p>
        </p:txBody>
      </p:sp>
    </p:spTree>
    <p:extLst>
      <p:ext uri="{BB962C8B-B14F-4D97-AF65-F5344CB8AC3E}">
        <p14:creationId xmlns:p14="http://schemas.microsoft.com/office/powerpoint/2010/main" val="595877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076E61-7200-46D2-84FD-CD965414A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4" name="Rectangle 13">
            <a:extLst>
              <a:ext uri="{FF2B5EF4-FFF2-40B4-BE49-F238E27FC236}">
                <a16:creationId xmlns:a16="http://schemas.microsoft.com/office/drawing/2014/main" id="{44638C35-6819-4FFE-9DBE-BBD5CD00B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6" name="Straight Connector 15">
            <a:extLst>
              <a:ext uri="{FF2B5EF4-FFF2-40B4-BE49-F238E27FC236}">
                <a16:creationId xmlns:a16="http://schemas.microsoft.com/office/drawing/2014/main" id="{E2E9BCE7-5829-4739-AF68-4B0C9AF3F6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332153E-D9DE-4E30-B557-EC1295E88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3168EE-5C41-4E6C-86EC-F9FCE91F3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677D30C3-2C1E-7D00-3545-DB27DD62EF81}"/>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2800" b="1">
                <a:solidFill>
                  <a:srgbClr val="FFFFFF"/>
                </a:solidFill>
                <a:latin typeface="+mj-lt"/>
              </a:rPr>
              <a:t>Η Ευδεμίδα του αμπελιού</a:t>
            </a:r>
            <a:r>
              <a:rPr lang="en-US" sz="2800">
                <a:solidFill>
                  <a:srgbClr val="FFFFFF"/>
                </a:solidFill>
                <a:latin typeface="+mj-lt"/>
              </a:rPr>
              <a:t> (</a:t>
            </a:r>
            <a:r>
              <a:rPr lang="en-US" sz="2800" i="1">
                <a:solidFill>
                  <a:srgbClr val="FFFFFF"/>
                </a:solidFill>
                <a:latin typeface="+mj-lt"/>
              </a:rPr>
              <a:t>Lobesia botrana</a:t>
            </a:r>
            <a:r>
              <a:rPr lang="en-US" sz="2800">
                <a:solidFill>
                  <a:srgbClr val="FFFFFF"/>
                </a:solidFill>
                <a:latin typeface="+mj-lt"/>
              </a:rPr>
              <a:t>, Lepidoptera: Tortricidae)</a:t>
            </a:r>
          </a:p>
        </p:txBody>
      </p:sp>
      <p:pic>
        <p:nvPicPr>
          <p:cNvPr id="5" name="Picture 7" descr="hqdefault">
            <a:hlinkClick r:id="rId2"/>
            <a:extLst>
              <a:ext uri="{FF2B5EF4-FFF2-40B4-BE49-F238E27FC236}">
                <a16:creationId xmlns:a16="http://schemas.microsoft.com/office/drawing/2014/main" id="{16D39D40-D1D6-ABF5-7D8D-D880C93FA565}"/>
              </a:ext>
            </a:extLst>
          </p:cNvPr>
          <p:cNvPicPr>
            <a:picLocks noChangeAspect="1" noChangeArrowheads="1"/>
          </p:cNvPicPr>
          <p:nvPr/>
        </p:nvPicPr>
        <p:blipFill rotWithShape="1">
          <a:blip r:embed="rId3"/>
          <a:srcRect l="22775" r="14714"/>
          <a:stretch/>
        </p:blipFill>
        <p:spPr bwMode="auto">
          <a:xfrm>
            <a:off x="20" y="10"/>
            <a:ext cx="3954681" cy="4744794"/>
          </a:xfrm>
          <a:prstGeom prst="rect">
            <a:avLst/>
          </a:prstGeom>
          <a:noFill/>
        </p:spPr>
      </p:pic>
      <p:pic>
        <p:nvPicPr>
          <p:cNvPr id="6" name="Picture 9" descr="http___nefeli">
            <a:hlinkClick r:id="rId4"/>
            <a:extLst>
              <a:ext uri="{FF2B5EF4-FFF2-40B4-BE49-F238E27FC236}">
                <a16:creationId xmlns:a16="http://schemas.microsoft.com/office/drawing/2014/main" id="{E17ED365-BF9D-F10D-DE93-2FAFEEDB443E}"/>
              </a:ext>
            </a:extLst>
          </p:cNvPr>
          <p:cNvPicPr>
            <a:picLocks noChangeAspect="1" noChangeArrowheads="1"/>
          </p:cNvPicPr>
          <p:nvPr/>
        </p:nvPicPr>
        <p:blipFill rotWithShape="1">
          <a:blip r:embed="rId5"/>
          <a:srcRect t="7848" r="-1" b="17915"/>
          <a:stretch/>
        </p:blipFill>
        <p:spPr bwMode="auto">
          <a:xfrm>
            <a:off x="4115568" y="-509"/>
            <a:ext cx="3956242" cy="4756229"/>
          </a:xfrm>
          <a:prstGeom prst="rect">
            <a:avLst/>
          </a:prstGeom>
          <a:noFill/>
        </p:spPr>
      </p:pic>
      <p:pic>
        <p:nvPicPr>
          <p:cNvPr id="4" name="Picture 5" descr="wine_eudemida_plant">
            <a:hlinkClick r:id="rId6"/>
            <a:extLst>
              <a:ext uri="{FF2B5EF4-FFF2-40B4-BE49-F238E27FC236}">
                <a16:creationId xmlns:a16="http://schemas.microsoft.com/office/drawing/2014/main" id="{FB958F3C-1933-54C8-C240-F0F410316E24}"/>
              </a:ext>
            </a:extLst>
          </p:cNvPr>
          <p:cNvPicPr>
            <a:picLocks noChangeAspect="1" noChangeArrowheads="1"/>
          </p:cNvPicPr>
          <p:nvPr/>
        </p:nvPicPr>
        <p:blipFill rotWithShape="1">
          <a:blip r:embed="rId7"/>
          <a:srcRect l="20721" r="23704" b="-2"/>
          <a:stretch/>
        </p:blipFill>
        <p:spPr bwMode="auto">
          <a:xfrm>
            <a:off x="8234218" y="1965"/>
            <a:ext cx="3957782" cy="4747788"/>
          </a:xfrm>
          <a:prstGeom prst="rect">
            <a:avLst/>
          </a:prstGeom>
          <a:noFill/>
        </p:spPr>
      </p:pic>
      <p:sp>
        <p:nvSpPr>
          <p:cNvPr id="22" name="Rectangle 21">
            <a:extLst>
              <a:ext uri="{FF2B5EF4-FFF2-40B4-BE49-F238E27FC236}">
                <a16:creationId xmlns:a16="http://schemas.microsoft.com/office/drawing/2014/main" id="{10E3F1DF-66BB-4AAA-9DDE-1F6768E13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7" name="Θέση αριθμού διαφάνειας 6">
            <a:extLst>
              <a:ext uri="{FF2B5EF4-FFF2-40B4-BE49-F238E27FC236}">
                <a16:creationId xmlns:a16="http://schemas.microsoft.com/office/drawing/2014/main" id="{9C26365A-4417-61AE-7A02-D0EAD9F63BF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73</a:t>
            </a:fld>
            <a:endParaRPr lang="en-US"/>
          </a:p>
        </p:txBody>
      </p:sp>
    </p:spTree>
    <p:extLst>
      <p:ext uri="{BB962C8B-B14F-4D97-AF65-F5344CB8AC3E}">
        <p14:creationId xmlns:p14="http://schemas.microsoft.com/office/powerpoint/2010/main" val="3237466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BD401F6B-8430-4392-A9C1-E7AF1A47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6" name="Rectangle 12">
            <a:extLst>
              <a:ext uri="{FF2B5EF4-FFF2-40B4-BE49-F238E27FC236}">
                <a16:creationId xmlns:a16="http://schemas.microsoft.com/office/drawing/2014/main" id="{1EF4CA56-5E10-46FC-B8C0-89FC75EA4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27" name="Straight Connector 14">
            <a:extLst>
              <a:ext uri="{FF2B5EF4-FFF2-40B4-BE49-F238E27FC236}">
                <a16:creationId xmlns:a16="http://schemas.microsoft.com/office/drawing/2014/main" id="{6DDF8255-E454-48AF-9A12-E4291F413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16">
            <a:extLst>
              <a:ext uri="{FF2B5EF4-FFF2-40B4-BE49-F238E27FC236}">
                <a16:creationId xmlns:a16="http://schemas.microsoft.com/office/drawing/2014/main" id="{1D1EAA85-C9C8-4F7A-A070-2E277096A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9CBCB5-C4BB-E909-F1AA-53BF3A863B9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latin typeface="+mj-lt"/>
              </a:rPr>
              <a:t>Ασβός</a:t>
            </a:r>
          </a:p>
        </p:txBody>
      </p:sp>
      <p:pic>
        <p:nvPicPr>
          <p:cNvPr id="4" name="Picture 5" descr="%25CE%25A0%25CE%2595%25CE%25A4%25CE%25A1%25CE%2591%25CE%259B%25CE%25A9%25CE%259D%25CE%2591%2B28">
            <a:hlinkClick r:id="rId2"/>
            <a:extLst>
              <a:ext uri="{FF2B5EF4-FFF2-40B4-BE49-F238E27FC236}">
                <a16:creationId xmlns:a16="http://schemas.microsoft.com/office/drawing/2014/main" id="{B5CE6654-E10D-1140-6482-009D78D5F8D4}"/>
              </a:ext>
            </a:extLst>
          </p:cNvPr>
          <p:cNvPicPr>
            <a:picLocks noChangeAspect="1" noChangeArrowheads="1"/>
          </p:cNvPicPr>
          <p:nvPr/>
        </p:nvPicPr>
        <p:blipFill>
          <a:blip r:embed="rId3"/>
          <a:stretch>
            <a:fillRect/>
          </a:stretch>
        </p:blipFill>
        <p:spPr bwMode="auto">
          <a:xfrm>
            <a:off x="963461" y="640080"/>
            <a:ext cx="4803648" cy="3602736"/>
          </a:xfrm>
          <a:prstGeom prst="rect">
            <a:avLst/>
          </a:prstGeom>
          <a:noFill/>
        </p:spPr>
      </p:pic>
      <p:sp>
        <p:nvSpPr>
          <p:cNvPr id="29" name="Rectangle 18">
            <a:extLst>
              <a:ext uri="{FF2B5EF4-FFF2-40B4-BE49-F238E27FC236}">
                <a16:creationId xmlns:a16="http://schemas.microsoft.com/office/drawing/2014/main" id="{D893D02E-69A7-40EF-BDED-47B502106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agios-mironas9">
            <a:hlinkClick r:id="rId4"/>
            <a:extLst>
              <a:ext uri="{FF2B5EF4-FFF2-40B4-BE49-F238E27FC236}">
                <a16:creationId xmlns:a16="http://schemas.microsoft.com/office/drawing/2014/main" id="{2AEA20DE-B19B-32BC-D102-65401CF72A49}"/>
              </a:ext>
            </a:extLst>
          </p:cNvPr>
          <p:cNvPicPr>
            <a:picLocks noChangeAspect="1" noChangeArrowheads="1"/>
          </p:cNvPicPr>
          <p:nvPr/>
        </p:nvPicPr>
        <p:blipFill>
          <a:blip r:embed="rId5"/>
          <a:stretch>
            <a:fillRect/>
          </a:stretch>
        </p:blipFill>
        <p:spPr bwMode="auto">
          <a:xfrm>
            <a:off x="6424891" y="640080"/>
            <a:ext cx="4803648" cy="3602736"/>
          </a:xfrm>
          <a:prstGeom prst="rect">
            <a:avLst/>
          </a:prstGeom>
          <a:noFill/>
        </p:spPr>
      </p:pic>
      <p:cxnSp>
        <p:nvCxnSpPr>
          <p:cNvPr id="30" name="Straight Connector 20">
            <a:extLst>
              <a:ext uri="{FF2B5EF4-FFF2-40B4-BE49-F238E27FC236}">
                <a16:creationId xmlns:a16="http://schemas.microsoft.com/office/drawing/2014/main" id="{4533E1D9-B151-4746-926D-23491CB6E5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18A11AE-068C-4AC3-A768-21262FAE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5" name="Rectangle 24">
            <a:extLst>
              <a:ext uri="{FF2B5EF4-FFF2-40B4-BE49-F238E27FC236}">
                <a16:creationId xmlns:a16="http://schemas.microsoft.com/office/drawing/2014/main" id="{F91633FC-7B70-4FFC-8242-49BA7AC14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Θέση αριθμού διαφάνειας 5">
            <a:extLst>
              <a:ext uri="{FF2B5EF4-FFF2-40B4-BE49-F238E27FC236}">
                <a16:creationId xmlns:a16="http://schemas.microsoft.com/office/drawing/2014/main" id="{FDE9DFF4-000E-F87F-40A5-5805F5FF701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74</a:t>
            </a:fld>
            <a:endParaRPr lang="en-US"/>
          </a:p>
        </p:txBody>
      </p:sp>
    </p:spTree>
    <p:extLst>
      <p:ext uri="{BB962C8B-B14F-4D97-AF65-F5344CB8AC3E}">
        <p14:creationId xmlns:p14="http://schemas.microsoft.com/office/powerpoint/2010/main" val="443532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B810882B-2456-43CA-A3CA-869F7CB8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4" name="Rectangle 12">
            <a:extLst>
              <a:ext uri="{FF2B5EF4-FFF2-40B4-BE49-F238E27FC236}">
                <a16:creationId xmlns:a16="http://schemas.microsoft.com/office/drawing/2014/main" id="{2A5B6E50-F7B7-4F50-B28C-395F64BDB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25" name="Straight Connector 14">
            <a:extLst>
              <a:ext uri="{FF2B5EF4-FFF2-40B4-BE49-F238E27FC236}">
                <a16:creationId xmlns:a16="http://schemas.microsoft.com/office/drawing/2014/main" id="{F56B0659-6D99-4432-A38B-643B963EA1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6">
            <a:extLst>
              <a:ext uri="{FF2B5EF4-FFF2-40B4-BE49-F238E27FC236}">
                <a16:creationId xmlns:a16="http://schemas.microsoft.com/office/drawing/2014/main" id="{F47950D2-F705-4713-8A9B-0C304B7A0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804DFDF0-FABE-4DE1-8BA6-AAB3B211C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1B523550-93AE-9766-C51A-240E2E84512B}"/>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latin typeface="+mj-lt"/>
              </a:rPr>
              <a:t>Σφήκες</a:t>
            </a:r>
          </a:p>
        </p:txBody>
      </p:sp>
      <p:pic>
        <p:nvPicPr>
          <p:cNvPr id="4" name="Picture 5" descr="sfikes">
            <a:hlinkClick r:id="rId2"/>
            <a:extLst>
              <a:ext uri="{FF2B5EF4-FFF2-40B4-BE49-F238E27FC236}">
                <a16:creationId xmlns:a16="http://schemas.microsoft.com/office/drawing/2014/main" id="{67D0BBB0-B146-0A52-2361-1D6EBB92A0A6}"/>
              </a:ext>
            </a:extLst>
          </p:cNvPr>
          <p:cNvPicPr>
            <a:picLocks noChangeAspect="1" noChangeArrowheads="1"/>
          </p:cNvPicPr>
          <p:nvPr/>
        </p:nvPicPr>
        <p:blipFill rotWithShape="1">
          <a:blip r:embed="rId3"/>
          <a:srcRect t="8476" b="1813"/>
          <a:stretch/>
        </p:blipFill>
        <p:spPr bwMode="auto">
          <a:xfrm>
            <a:off x="634275" y="677333"/>
            <a:ext cx="7710796" cy="3891046"/>
          </a:xfrm>
          <a:prstGeom prst="rect">
            <a:avLst/>
          </a:prstGeom>
          <a:noFill/>
        </p:spPr>
      </p:pic>
      <p:pic>
        <p:nvPicPr>
          <p:cNvPr id="5" name="Picture 7" descr="to-kalo-krasi-kai-ta-entoma">
            <a:hlinkClick r:id="rId4"/>
            <a:extLst>
              <a:ext uri="{FF2B5EF4-FFF2-40B4-BE49-F238E27FC236}">
                <a16:creationId xmlns:a16="http://schemas.microsoft.com/office/drawing/2014/main" id="{F3C2DF28-9DA5-71CF-5FB0-D2F1BE26884D}"/>
              </a:ext>
            </a:extLst>
          </p:cNvPr>
          <p:cNvPicPr>
            <a:picLocks noChangeAspect="1" noChangeArrowheads="1"/>
          </p:cNvPicPr>
          <p:nvPr/>
        </p:nvPicPr>
        <p:blipFill rotWithShape="1">
          <a:blip r:embed="rId5"/>
          <a:srcRect l="21999" r="18153"/>
          <a:stretch/>
        </p:blipFill>
        <p:spPr bwMode="auto">
          <a:xfrm>
            <a:off x="8470900" y="677333"/>
            <a:ext cx="3081019" cy="3891046"/>
          </a:xfrm>
          <a:prstGeom prst="rect">
            <a:avLst/>
          </a:prstGeom>
          <a:noFill/>
        </p:spPr>
      </p:pic>
      <p:sp>
        <p:nvSpPr>
          <p:cNvPr id="28" name="Rectangle 20">
            <a:extLst>
              <a:ext uri="{FF2B5EF4-FFF2-40B4-BE49-F238E27FC236}">
                <a16:creationId xmlns:a16="http://schemas.microsoft.com/office/drawing/2014/main" id="{9B41DDA3-F798-4033-B860-053E93ADC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Θέση αριθμού διαφάνειας 5">
            <a:extLst>
              <a:ext uri="{FF2B5EF4-FFF2-40B4-BE49-F238E27FC236}">
                <a16:creationId xmlns:a16="http://schemas.microsoft.com/office/drawing/2014/main" id="{7B7E928A-F111-D0E1-F746-4A3BE248066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75</a:t>
            </a:fld>
            <a:endParaRPr lang="en-US"/>
          </a:p>
        </p:txBody>
      </p:sp>
    </p:spTree>
    <p:extLst>
      <p:ext uri="{BB962C8B-B14F-4D97-AF65-F5344CB8AC3E}">
        <p14:creationId xmlns:p14="http://schemas.microsoft.com/office/powerpoint/2010/main" val="3022882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8C5C844-9C03-41DD-A109-2631EE112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6" name="Rectangle 35">
            <a:extLst>
              <a:ext uri="{FF2B5EF4-FFF2-40B4-BE49-F238E27FC236}">
                <a16:creationId xmlns:a16="http://schemas.microsoft.com/office/drawing/2014/main" id="{FF8B2F3A-B73A-42B2-A138-9E48D6B46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38" name="Straight Connector 37">
            <a:extLst>
              <a:ext uri="{FF2B5EF4-FFF2-40B4-BE49-F238E27FC236}">
                <a16:creationId xmlns:a16="http://schemas.microsoft.com/office/drawing/2014/main" id="{BF9D1186-EB56-4164-84F2-7419CCDF0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BA50A179-AB9F-4BAA-B884-01076F80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EFC183C-9385-8EB9-A61D-60EA18882C43}"/>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latin typeface="+mj-lt"/>
              </a:rPr>
              <a:t>Ζημιές από πουλιά στο αμπέλι</a:t>
            </a:r>
          </a:p>
        </p:txBody>
      </p:sp>
      <p:pic>
        <p:nvPicPr>
          <p:cNvPr id="5" name="Picture 7" descr="55310222">
            <a:hlinkClick r:id="rId2"/>
            <a:extLst>
              <a:ext uri="{FF2B5EF4-FFF2-40B4-BE49-F238E27FC236}">
                <a16:creationId xmlns:a16="http://schemas.microsoft.com/office/drawing/2014/main" id="{CB86DBAD-C0D9-E9F7-1851-A095811DA66A}"/>
              </a:ext>
            </a:extLst>
          </p:cNvPr>
          <p:cNvPicPr>
            <a:picLocks noChangeAspect="1" noChangeArrowheads="1"/>
          </p:cNvPicPr>
          <p:nvPr/>
        </p:nvPicPr>
        <p:blipFill rotWithShape="1">
          <a:blip r:embed="rId3"/>
          <a:srcRect t="7806" r="-1" b="8543"/>
          <a:stretch/>
        </p:blipFill>
        <p:spPr bwMode="auto">
          <a:xfrm>
            <a:off x="676760" y="640080"/>
            <a:ext cx="3230180" cy="3602736"/>
          </a:xfrm>
          <a:prstGeom prst="rect">
            <a:avLst/>
          </a:prstGeom>
          <a:noFill/>
        </p:spPr>
      </p:pic>
      <p:sp>
        <p:nvSpPr>
          <p:cNvPr id="42" name="Rectangle 41">
            <a:extLst>
              <a:ext uri="{FF2B5EF4-FFF2-40B4-BE49-F238E27FC236}">
                <a16:creationId xmlns:a16="http://schemas.microsoft.com/office/drawing/2014/main" id="{93D91C1F-0DB8-4ED2-B53C-43DD2C43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Εικόνα 9">
            <a:extLst>
              <a:ext uri="{FF2B5EF4-FFF2-40B4-BE49-F238E27FC236}">
                <a16:creationId xmlns:a16="http://schemas.microsoft.com/office/drawing/2014/main" id="{2DC65976-825F-5327-60D7-0F74904DF5A8}"/>
              </a:ext>
            </a:extLst>
          </p:cNvPr>
          <p:cNvPicPr>
            <a:picLocks noChangeAspect="1"/>
          </p:cNvPicPr>
          <p:nvPr/>
        </p:nvPicPr>
        <p:blipFill>
          <a:blip r:embed="rId4"/>
          <a:stretch>
            <a:fillRect/>
          </a:stretch>
        </p:blipFill>
        <p:spPr>
          <a:xfrm>
            <a:off x="4432872" y="1339194"/>
            <a:ext cx="3312785" cy="2204507"/>
          </a:xfrm>
          <a:prstGeom prst="rect">
            <a:avLst/>
          </a:prstGeom>
        </p:spPr>
      </p:pic>
      <p:sp>
        <p:nvSpPr>
          <p:cNvPr id="44" name="Rectangle 43">
            <a:extLst>
              <a:ext uri="{FF2B5EF4-FFF2-40B4-BE49-F238E27FC236}">
                <a16:creationId xmlns:a16="http://schemas.microsoft.com/office/drawing/2014/main" id="{51DA98BF-C7D3-43AB-A39C-B8F2C0228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P8240002">
            <a:hlinkClick r:id="rId5"/>
            <a:extLst>
              <a:ext uri="{FF2B5EF4-FFF2-40B4-BE49-F238E27FC236}">
                <a16:creationId xmlns:a16="http://schemas.microsoft.com/office/drawing/2014/main" id="{0F8F7F35-B529-20B6-7504-950C079091D4}"/>
              </a:ext>
            </a:extLst>
          </p:cNvPr>
          <p:cNvPicPr>
            <a:picLocks noChangeAspect="1" noChangeArrowheads="1"/>
          </p:cNvPicPr>
          <p:nvPr/>
        </p:nvPicPr>
        <p:blipFill rotWithShape="1">
          <a:blip r:embed="rId6" cstate="print"/>
          <a:srcRect l="16441" r="16313" b="-3"/>
          <a:stretch/>
        </p:blipFill>
        <p:spPr bwMode="auto">
          <a:xfrm>
            <a:off x="8271599" y="640080"/>
            <a:ext cx="3230164" cy="3602736"/>
          </a:xfrm>
          <a:prstGeom prst="rect">
            <a:avLst/>
          </a:prstGeom>
          <a:noFill/>
        </p:spPr>
      </p:pic>
      <p:cxnSp>
        <p:nvCxnSpPr>
          <p:cNvPr id="46" name="Straight Connector 45">
            <a:extLst>
              <a:ext uri="{FF2B5EF4-FFF2-40B4-BE49-F238E27FC236}">
                <a16:creationId xmlns:a16="http://schemas.microsoft.com/office/drawing/2014/main" id="{02B3D663-C06D-4BB3-80CD-192E82C86D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83F7105-5B8F-4592-A1F3-5DECF9675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0" name="Rectangle 49">
            <a:extLst>
              <a:ext uri="{FF2B5EF4-FFF2-40B4-BE49-F238E27FC236}">
                <a16:creationId xmlns:a16="http://schemas.microsoft.com/office/drawing/2014/main" id="{0769DFE1-2B50-460B-B38A-610F88108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7" name="Θέση αριθμού διαφάνειας 6">
            <a:extLst>
              <a:ext uri="{FF2B5EF4-FFF2-40B4-BE49-F238E27FC236}">
                <a16:creationId xmlns:a16="http://schemas.microsoft.com/office/drawing/2014/main" id="{D133D794-5E17-6B1B-F56B-C7A2A1677FC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76</a:t>
            </a:fld>
            <a:endParaRPr lang="en-US"/>
          </a:p>
        </p:txBody>
      </p:sp>
    </p:spTree>
    <p:extLst>
      <p:ext uri="{BB962C8B-B14F-4D97-AF65-F5344CB8AC3E}">
        <p14:creationId xmlns:p14="http://schemas.microsoft.com/office/powerpoint/2010/main" val="5510274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47A9F236-ED85-44D3-91B8-E8952AD3F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3" name="Rectangle 10">
            <a:extLst>
              <a:ext uri="{FF2B5EF4-FFF2-40B4-BE49-F238E27FC236}">
                <a16:creationId xmlns:a16="http://schemas.microsoft.com/office/drawing/2014/main" id="{4E89E1FD-9FA0-4E24-89E8-540A0AC2C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24" name="Straight Connector 12">
            <a:extLst>
              <a:ext uri="{FF2B5EF4-FFF2-40B4-BE49-F238E27FC236}">
                <a16:creationId xmlns:a16="http://schemas.microsoft.com/office/drawing/2014/main" id="{388D1F77-20AC-463C-A15D-F38BE42073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49AD112-7C0F-0231-3E1D-9563F7893949}"/>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a:solidFill>
                  <a:schemeClr val="tx1">
                    <a:lumMod val="85000"/>
                    <a:lumOff val="15000"/>
                  </a:schemeClr>
                </a:solidFill>
                <a:latin typeface="+mj-lt"/>
              </a:rPr>
              <a:t>Σας ευχαριστώ για την προσοχή σας</a:t>
            </a:r>
          </a:p>
        </p:txBody>
      </p:sp>
      <p:cxnSp>
        <p:nvCxnSpPr>
          <p:cNvPr id="26" name="Straight Connector 16">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18">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1" name="Rectangle 20">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 name="Θέση αριθμού διαφάνειας 3">
            <a:extLst>
              <a:ext uri="{FF2B5EF4-FFF2-40B4-BE49-F238E27FC236}">
                <a16:creationId xmlns:a16="http://schemas.microsoft.com/office/drawing/2014/main" id="{21C18BFC-0B72-3516-E617-DA93C3FB39CA}"/>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77</a:t>
            </a:fld>
            <a:endParaRPr lang="en-US"/>
          </a:p>
        </p:txBody>
      </p:sp>
    </p:spTree>
    <p:extLst>
      <p:ext uri="{BB962C8B-B14F-4D97-AF65-F5344CB8AC3E}">
        <p14:creationId xmlns:p14="http://schemas.microsoft.com/office/powerpoint/2010/main" val="36661190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72170C-7157-35FA-2615-8DF8CFFAB1D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076A640-74BD-E228-5774-850B1E43487E}"/>
              </a:ext>
            </a:extLst>
          </p:cNvPr>
          <p:cNvSpPr>
            <a:spLocks noGrp="1"/>
          </p:cNvSpPr>
          <p:nvPr>
            <p:ph idx="1"/>
          </p:nvPr>
        </p:nvSpPr>
        <p:spPr/>
        <p:txBody>
          <a:bodyPr>
            <a:normAutofit fontScale="85000" lnSpcReduction="20000"/>
          </a:bodyPr>
          <a:lstStyle/>
          <a:p>
            <a:r>
              <a:rPr lang="en-US" dirty="0"/>
              <a:t>http://www.gaiapedia.gr/gaiapedia/index.php/%CE%A0%CF%81%CE%BF%CE%BA%CE%B1%CF%81%CF%85%CF%89%CF%84%CE%B9%CE%BA%CE%AE_%CE%B1%CF%83%CE%B8%CE%AD%CE%BD%CE%B5%CE%B9%CE%B1_%CE%BC%CE%B7%CE%BB%CE%BF%CE%B5%CE%B9%CE%B4%CF%8E%CE%BD_%CE%9A%CE%B1%CF%81%CE%BA%CE%AF%CE%BD%CE%BF%CF%82</a:t>
            </a:r>
            <a:endParaRPr lang="el-GR" dirty="0"/>
          </a:p>
          <a:p>
            <a:r>
              <a:rPr lang="en-US" dirty="0">
                <a:hlinkClick r:id="rId2"/>
              </a:rPr>
              <a:t>https://www.kalliergo.gr/ampeli-stafylia-oinos/astheneia-pierce-ampeli-klhmata/</a:t>
            </a:r>
            <a:endParaRPr lang="el-GR" dirty="0"/>
          </a:p>
          <a:p>
            <a:r>
              <a:rPr lang="en-US" dirty="0">
                <a:hlinkClick r:id="rId3"/>
              </a:rPr>
              <a:t>https://www.kalliergo.gr/exthroi-asthenies-fyton/vaktiriaki-nekrosi/</a:t>
            </a:r>
            <a:endParaRPr lang="el-GR" dirty="0"/>
          </a:p>
          <a:p>
            <a:r>
              <a:rPr lang="en-US" dirty="0">
                <a:hlinkClick r:id="rId4"/>
              </a:rPr>
              <a:t>https://www.ellinikigeorgia.gr/astheneies-ampeliou-oxini-sipsi-xiransi-raxis/</a:t>
            </a:r>
            <a:endParaRPr lang="el-GR" dirty="0"/>
          </a:p>
          <a:p>
            <a:r>
              <a:rPr lang="en-US" dirty="0">
                <a:hlinkClick r:id="rId5"/>
              </a:rPr>
              <a:t>https://www.erosmykonos.gr/?page_id=1638</a:t>
            </a:r>
            <a:endParaRPr lang="el-GR" dirty="0"/>
          </a:p>
          <a:p>
            <a:r>
              <a:rPr lang="en-US" dirty="0">
                <a:hlinkClick r:id="rId6"/>
              </a:rPr>
              <a:t>https://www.agronews.gr/georgikes-proeidopoiiseis/192936/epirrepeis-stin-sipsi-kai-ton-votruti-oi-traumatismenes-rages/</a:t>
            </a:r>
            <a:endParaRPr lang="el-GR" dirty="0"/>
          </a:p>
          <a:p>
            <a:pPr marL="265113" lvl="1" indent="-176213">
              <a:spcBef>
                <a:spcPts val="0"/>
              </a:spcBef>
              <a:spcAft>
                <a:spcPts val="1200"/>
              </a:spcAft>
              <a:buClr>
                <a:srgbClr val="92D050"/>
              </a:buClr>
              <a:buFont typeface="Wingdings" pitchFamily="2" charset="2"/>
              <a:buChar char="§"/>
              <a:tabLst>
                <a:tab pos="441325" algn="l"/>
              </a:tabLst>
            </a:pPr>
            <a:endParaRPr lang="en-US"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endParaRPr>
          </a:p>
          <a:p>
            <a:pPr marL="88900" lvl="1" indent="0">
              <a:spcBef>
                <a:spcPts val="0"/>
              </a:spcBef>
              <a:spcAft>
                <a:spcPts val="1200"/>
              </a:spcAft>
              <a:buClr>
                <a:srgbClr val="92D050"/>
              </a:buClr>
              <a:buNone/>
              <a:tabLst>
                <a:tab pos="441325" algn="l"/>
              </a:tabLst>
            </a:pPr>
            <a:r>
              <a:rPr lang="en-US"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rPr>
              <a:t>https://karvelasavee.gr/%CF%8C%CF%83%CE%B1-%CF%80%CF%81%CE%AD%CF%80%CE%B5%CE%B9-%CE%BD%CE%B1-%CE%BE%CE%AD%CF%81%CE%B5%CF%84%CE%B5-%CE%B3%CE%B9%CE%B1-%CF%84%CE%BF%CE%BD-%CE%B2%CE%BF%CF%81%CE%B4%CE%B9%CE%B3%CE%AC%CE%BB%CE%B5/</a:t>
            </a:r>
            <a:endParaRPr lang="el-GR" b="1" dirty="0">
              <a:effectLst>
                <a:outerShdw blurRad="38100" dist="38100" dir="2700000" algn="tl">
                  <a:srgbClr val="000000">
                    <a:alpha val="43137"/>
                  </a:srgbClr>
                </a:outerShdw>
              </a:effectLst>
              <a:latin typeface="Calibri" panose="020F0502020204030204" pitchFamily="34" charset="0"/>
              <a:ea typeface="Verdana" pitchFamily="34" charset="0"/>
              <a:cs typeface="Verdana" pitchFamily="34" charset="0"/>
            </a:endParaRPr>
          </a:p>
          <a:p>
            <a:endParaRPr lang="el-GR" dirty="0"/>
          </a:p>
          <a:p>
            <a:endParaRPr lang="el-GR" dirty="0"/>
          </a:p>
          <a:p>
            <a:endParaRPr lang="el-GR" dirty="0"/>
          </a:p>
        </p:txBody>
      </p:sp>
      <p:sp>
        <p:nvSpPr>
          <p:cNvPr id="4" name="Θέση αριθμού διαφάνειας 3">
            <a:extLst>
              <a:ext uri="{FF2B5EF4-FFF2-40B4-BE49-F238E27FC236}">
                <a16:creationId xmlns:a16="http://schemas.microsoft.com/office/drawing/2014/main" id="{96729C8A-9E44-27E2-1992-059024DDC82B}"/>
              </a:ext>
            </a:extLst>
          </p:cNvPr>
          <p:cNvSpPr>
            <a:spLocks noGrp="1"/>
          </p:cNvSpPr>
          <p:nvPr>
            <p:ph type="sldNum" sz="quarter" idx="12"/>
          </p:nvPr>
        </p:nvSpPr>
        <p:spPr/>
        <p:txBody>
          <a:bodyPr/>
          <a:lstStyle/>
          <a:p>
            <a:fld id="{EF878CA3-8357-4ABA-9CAA-50487140CD60}" type="slidenum">
              <a:rPr lang="el-GR" smtClean="0"/>
              <a:t>78</a:t>
            </a:fld>
            <a:endParaRPr lang="el-GR"/>
          </a:p>
        </p:txBody>
      </p:sp>
    </p:spTree>
    <p:extLst>
      <p:ext uri="{BB962C8B-B14F-4D97-AF65-F5344CB8AC3E}">
        <p14:creationId xmlns:p14="http://schemas.microsoft.com/office/powerpoint/2010/main" val="400478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DF930E-F536-ED16-E753-7E03657DD1E7}"/>
              </a:ext>
            </a:extLst>
          </p:cNvPr>
          <p:cNvSpPr>
            <a:spLocks noGrp="1"/>
          </p:cNvSpPr>
          <p:nvPr>
            <p:ph type="title"/>
          </p:nvPr>
        </p:nvSpPr>
        <p:spPr>
          <a:xfrm>
            <a:off x="1097280" y="286603"/>
            <a:ext cx="10058400" cy="1450757"/>
          </a:xfrm>
        </p:spPr>
        <p:txBody>
          <a:bodyPr>
            <a:normAutofit/>
          </a:bodyPr>
          <a:lstStyle/>
          <a:p>
            <a:r>
              <a:rPr lang="el-GR" dirty="0"/>
              <a:t>Μυκητολογικές Ασθένειες</a:t>
            </a:r>
            <a:br>
              <a:rPr lang="el-GR" dirty="0"/>
            </a:br>
            <a:r>
              <a:rPr lang="el-GR" dirty="0"/>
              <a:t>Περονόσπορος</a:t>
            </a:r>
          </a:p>
        </p:txBody>
      </p:sp>
      <p:pic>
        <p:nvPicPr>
          <p:cNvPr id="6" name="Εικόνα 5" descr="Εικόνα που περιέχει δέντρο, φυτό, σημύδα, σφένδαμος&#10;&#10;Περιγραφή που δημιουργήθηκε αυτόματα">
            <a:extLst>
              <a:ext uri="{FF2B5EF4-FFF2-40B4-BE49-F238E27FC236}">
                <a16:creationId xmlns:a16="http://schemas.microsoft.com/office/drawing/2014/main" id="{4E8C1AB9-DFCF-270F-75A7-46DD0C8173D7}"/>
              </a:ext>
            </a:extLst>
          </p:cNvPr>
          <p:cNvPicPr>
            <a:picLocks noChangeAspect="1"/>
          </p:cNvPicPr>
          <p:nvPr/>
        </p:nvPicPr>
        <p:blipFill rotWithShape="1">
          <a:blip r:embed="rId2">
            <a:extLst>
              <a:ext uri="{28A0092B-C50C-407E-A947-70E740481C1C}">
                <a14:useLocalDpi xmlns:a14="http://schemas.microsoft.com/office/drawing/2010/main" val="0"/>
              </a:ext>
            </a:extLst>
          </a:blip>
          <a:srcRect l="36006" r="19410" b="-1"/>
          <a:stretch/>
        </p:blipFill>
        <p:spPr>
          <a:xfrm>
            <a:off x="1076432" y="1916318"/>
            <a:ext cx="3094997" cy="3471012"/>
          </a:xfrm>
          <a:prstGeom prst="rect">
            <a:avLst/>
          </a:prstGeom>
        </p:spPr>
      </p:pic>
      <p:sp>
        <p:nvSpPr>
          <p:cNvPr id="3" name="Θέση περιεχομένου 2">
            <a:extLst>
              <a:ext uri="{FF2B5EF4-FFF2-40B4-BE49-F238E27FC236}">
                <a16:creationId xmlns:a16="http://schemas.microsoft.com/office/drawing/2014/main" id="{8A0A2E5E-78EB-DDBA-C134-C9ADFAF5A062}"/>
              </a:ext>
            </a:extLst>
          </p:cNvPr>
          <p:cNvSpPr>
            <a:spLocks noGrp="1"/>
          </p:cNvSpPr>
          <p:nvPr>
            <p:ph idx="1"/>
          </p:nvPr>
        </p:nvSpPr>
        <p:spPr>
          <a:xfrm>
            <a:off x="4639733" y="1845733"/>
            <a:ext cx="7152217" cy="4614051"/>
          </a:xfrm>
        </p:spPr>
        <p:txBody>
          <a:bodyPr>
            <a:normAutofit fontScale="92500"/>
          </a:bodyPr>
          <a:lstStyle/>
          <a:p>
            <a:pPr eaLnBrk="1" hangingPunct="1">
              <a:spcBef>
                <a:spcPts val="0"/>
              </a:spcBef>
              <a:spcAft>
                <a:spcPts val="2400"/>
              </a:spcAft>
            </a:pPr>
            <a:r>
              <a:rPr lang="el-GR" sz="1900" b="1" dirty="0"/>
              <a:t>Ο περονόσπορος αποτελεί τη σπουδαιότερη μυκητολογική ασθένεια της αμπέλου Μπορεί να προκαλέσει ολική καταστροφή της παραγωγής. </a:t>
            </a:r>
          </a:p>
          <a:p>
            <a:pPr eaLnBrk="1" hangingPunct="1">
              <a:spcBef>
                <a:spcPts val="0"/>
              </a:spcBef>
              <a:spcAft>
                <a:spcPts val="2400"/>
              </a:spcAft>
            </a:pPr>
            <a:r>
              <a:rPr lang="el-GR" sz="1900" b="1" dirty="0"/>
              <a:t>Αναπτύσσεται σε υγρό και δροσερό καιρό και θερμοκρασία γύρω στους  20 C°.</a:t>
            </a:r>
          </a:p>
          <a:p>
            <a:pPr eaLnBrk="1" hangingPunct="1">
              <a:spcBef>
                <a:spcPts val="0"/>
              </a:spcBef>
              <a:spcAft>
                <a:spcPts val="2400"/>
              </a:spcAft>
            </a:pPr>
            <a:r>
              <a:rPr lang="el-GR" sz="1900" b="1" dirty="0"/>
              <a:t>Η μόλυνση πραγματοποιείται μέσα σε δύο ώρες όταν επικρατούν οι παραπάνω συνθήκες.</a:t>
            </a:r>
          </a:p>
          <a:p>
            <a:pPr eaLnBrk="1" hangingPunct="1">
              <a:spcBef>
                <a:spcPts val="0"/>
              </a:spcBef>
              <a:spcAft>
                <a:spcPts val="2400"/>
              </a:spcAft>
            </a:pPr>
            <a:r>
              <a:rPr lang="el-GR" sz="1900" b="1" dirty="0"/>
              <a:t>Προσβάλλει όλα τα πράσινα μέρη, όπως τις κληματίδες, τους έλικες, τα φύλλα και τους </a:t>
            </a:r>
            <a:r>
              <a:rPr lang="el-GR" sz="1900" b="1" dirty="0" err="1"/>
              <a:t>βότρεις</a:t>
            </a:r>
            <a:r>
              <a:rPr lang="el-GR" sz="1900" b="1" dirty="0"/>
              <a:t>. Εμφανίζονται κιτρινοπράσινες κηλίδες στα φύλλα(«κηλίδες ελαίου») και  στην κάτω επιφάνεια λευκό επίχρισμα.</a:t>
            </a:r>
          </a:p>
          <a:p>
            <a:pPr eaLnBrk="1" hangingPunct="1">
              <a:spcBef>
                <a:spcPts val="0"/>
              </a:spcBef>
              <a:spcAft>
                <a:spcPts val="2400"/>
              </a:spcAft>
            </a:pPr>
            <a:r>
              <a:rPr lang="el-GR" sz="1900" b="1" dirty="0"/>
              <a:t>Προσβολές μετά τη γονιμοποίηση των βοτρύων προσδίδουν στον καρπό τεφρά απόχρωση «τεφρά σήψη </a:t>
            </a:r>
            <a:r>
              <a:rPr lang="el-GR" sz="1900" b="1" dirty="0" err="1"/>
              <a:t>περονοσπόρου</a:t>
            </a:r>
            <a:r>
              <a:rPr lang="el-GR" sz="1900" b="1" dirty="0"/>
              <a:t>». </a:t>
            </a:r>
          </a:p>
          <a:p>
            <a:endParaRPr lang="el-GR" sz="1400" dirty="0"/>
          </a:p>
        </p:txBody>
      </p:sp>
      <p:sp>
        <p:nvSpPr>
          <p:cNvPr id="4" name="Θέση αριθμού διαφάνειας 3">
            <a:extLst>
              <a:ext uri="{FF2B5EF4-FFF2-40B4-BE49-F238E27FC236}">
                <a16:creationId xmlns:a16="http://schemas.microsoft.com/office/drawing/2014/main" id="{94F8F719-3E05-C692-75A9-BCD75012A0D3}"/>
              </a:ext>
            </a:extLst>
          </p:cNvPr>
          <p:cNvSpPr>
            <a:spLocks noGrp="1"/>
          </p:cNvSpPr>
          <p:nvPr>
            <p:ph type="sldNum" sz="quarter" idx="12"/>
          </p:nvPr>
        </p:nvSpPr>
        <p:spPr>
          <a:xfrm>
            <a:off x="9900458" y="6459785"/>
            <a:ext cx="1312025" cy="365125"/>
          </a:xfrm>
        </p:spPr>
        <p:txBody>
          <a:bodyPr>
            <a:normAutofit/>
          </a:bodyPr>
          <a:lstStyle/>
          <a:p>
            <a:pPr>
              <a:spcAft>
                <a:spcPts val="600"/>
              </a:spcAft>
            </a:pPr>
            <a:fld id="{EF878CA3-8357-4ABA-9CAA-50487140CD60}" type="slidenum">
              <a:rPr lang="el-GR" smtClean="0"/>
              <a:pPr>
                <a:spcAft>
                  <a:spcPts val="600"/>
                </a:spcAft>
              </a:pPr>
              <a:t>8</a:t>
            </a:fld>
            <a:endParaRPr lang="el-GR"/>
          </a:p>
        </p:txBody>
      </p:sp>
    </p:spTree>
    <p:extLst>
      <p:ext uri="{BB962C8B-B14F-4D97-AF65-F5344CB8AC3E}">
        <p14:creationId xmlns:p14="http://schemas.microsoft.com/office/powerpoint/2010/main" val="345300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0882B-2456-43CA-A3CA-869F7CB8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2A5B6E50-F7B7-4F50-B28C-395F64BDB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5" name="Straight Connector 14">
            <a:extLst>
              <a:ext uri="{FF2B5EF4-FFF2-40B4-BE49-F238E27FC236}">
                <a16:creationId xmlns:a16="http://schemas.microsoft.com/office/drawing/2014/main" id="{F56B0659-6D99-4432-A38B-643B963EA1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1D52904-EBC2-440F-BBC8-32583C547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C50A44-5618-4F7E-8245-E47D0374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B6708E60-BE65-C902-CCC7-4FBFF18C7ECF}"/>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2800">
                <a:solidFill>
                  <a:srgbClr val="FFFFFF"/>
                </a:solidFill>
              </a:rPr>
              <a:t>Μυκητολογικές Ασθένειες</a:t>
            </a:r>
            <a:br>
              <a:rPr lang="en-US" sz="2800">
                <a:solidFill>
                  <a:srgbClr val="FFFFFF"/>
                </a:solidFill>
              </a:rPr>
            </a:br>
            <a:r>
              <a:rPr lang="en-US" sz="2800">
                <a:solidFill>
                  <a:srgbClr val="FFFFFF"/>
                </a:solidFill>
              </a:rPr>
              <a:t>Περονόσπορος</a:t>
            </a:r>
          </a:p>
        </p:txBody>
      </p:sp>
      <p:sp>
        <p:nvSpPr>
          <p:cNvPr id="3" name="Θέση περιεχομένου 2">
            <a:extLst>
              <a:ext uri="{FF2B5EF4-FFF2-40B4-BE49-F238E27FC236}">
                <a16:creationId xmlns:a16="http://schemas.microsoft.com/office/drawing/2014/main" id="{2A8C6625-6DC7-622E-C4C6-034D78881868}"/>
              </a:ext>
            </a:extLst>
          </p:cNvPr>
          <p:cNvSpPr>
            <a:spLocks noGrp="1"/>
          </p:cNvSpPr>
          <p:nvPr>
            <p:ph idx="1"/>
          </p:nvPr>
        </p:nvSpPr>
        <p:spPr>
          <a:xfrm>
            <a:off x="1065212" y="5943600"/>
            <a:ext cx="10058400" cy="543513"/>
          </a:xfrm>
        </p:spPr>
        <p:txBody>
          <a:bodyPr vert="horz" lIns="91440" tIns="45720" rIns="91440" bIns="45720" rtlCol="0">
            <a:normAutofit/>
          </a:bodyPr>
          <a:lstStyle/>
          <a:p>
            <a:pPr marL="0" indent="0">
              <a:buNone/>
            </a:pPr>
            <a:r>
              <a:rPr lang="en-US" sz="1500" cap="all" spc="200" dirty="0" err="1">
                <a:solidFill>
                  <a:srgbClr val="FFFFFF"/>
                </a:solidFill>
                <a:latin typeface="Calibri" panose="020F0502020204030204" pitchFamily="34" charset="0"/>
              </a:rPr>
              <a:t>Συμ</a:t>
            </a:r>
            <a:r>
              <a:rPr lang="en-US" sz="1500" cap="all" spc="200" dirty="0">
                <a:solidFill>
                  <a:srgbClr val="FFFFFF"/>
                </a:solidFill>
                <a:latin typeface="Calibri" panose="020F0502020204030204" pitchFamily="34" charset="0"/>
              </a:rPr>
              <a:t>πτώματα προσβολής περονόσπορου</a:t>
            </a:r>
          </a:p>
        </p:txBody>
      </p:sp>
      <p:pic>
        <p:nvPicPr>
          <p:cNvPr id="5" name="Picture 9" descr="67154">
            <a:hlinkClick r:id="rId2"/>
            <a:extLst>
              <a:ext uri="{FF2B5EF4-FFF2-40B4-BE49-F238E27FC236}">
                <a16:creationId xmlns:a16="http://schemas.microsoft.com/office/drawing/2014/main" id="{D7683FE1-EAB3-E62D-DFF3-B6F8568A4C3E}"/>
              </a:ext>
            </a:extLst>
          </p:cNvPr>
          <p:cNvPicPr>
            <a:picLocks noChangeAspect="1" noChangeArrowheads="1"/>
          </p:cNvPicPr>
          <p:nvPr/>
        </p:nvPicPr>
        <p:blipFill rotWithShape="1">
          <a:blip r:embed="rId3"/>
          <a:srcRect t="3672" r="1" b="6889"/>
          <a:stretch/>
        </p:blipFill>
        <p:spPr bwMode="auto">
          <a:xfrm>
            <a:off x="20" y="10"/>
            <a:ext cx="7977495" cy="4744794"/>
          </a:xfrm>
          <a:prstGeom prst="rect">
            <a:avLst/>
          </a:prstGeom>
          <a:noFill/>
        </p:spPr>
      </p:pic>
      <p:pic>
        <p:nvPicPr>
          <p:cNvPr id="4" name="Picture 10" descr="wine_peronosporos">
            <a:hlinkClick r:id="rId4"/>
            <a:extLst>
              <a:ext uri="{FF2B5EF4-FFF2-40B4-BE49-F238E27FC236}">
                <a16:creationId xmlns:a16="http://schemas.microsoft.com/office/drawing/2014/main" id="{C12D6027-DBF5-CA85-6E99-456E97E33193}"/>
              </a:ext>
            </a:extLst>
          </p:cNvPr>
          <p:cNvPicPr>
            <a:picLocks noChangeAspect="1" noChangeArrowheads="1"/>
          </p:cNvPicPr>
          <p:nvPr/>
        </p:nvPicPr>
        <p:blipFill rotWithShape="1">
          <a:blip r:embed="rId5"/>
          <a:srcRect l="2419" r="4102" b="1"/>
          <a:stretch/>
        </p:blipFill>
        <p:spPr bwMode="auto">
          <a:xfrm>
            <a:off x="8138382" y="1965"/>
            <a:ext cx="4053618" cy="4747788"/>
          </a:xfrm>
          <a:prstGeom prst="rect">
            <a:avLst/>
          </a:prstGeom>
          <a:noFill/>
        </p:spPr>
      </p:pic>
      <p:sp>
        <p:nvSpPr>
          <p:cNvPr id="21" name="Rectangle 20">
            <a:extLst>
              <a:ext uri="{FF2B5EF4-FFF2-40B4-BE49-F238E27FC236}">
                <a16:creationId xmlns:a16="http://schemas.microsoft.com/office/drawing/2014/main" id="{6964827F-6383-49FA-A2D8-800A3674C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 name="Θέση αριθμού διαφάνειας 5">
            <a:extLst>
              <a:ext uri="{FF2B5EF4-FFF2-40B4-BE49-F238E27FC236}">
                <a16:creationId xmlns:a16="http://schemas.microsoft.com/office/drawing/2014/main" id="{3905CAF9-B6B7-91A1-4E67-25128F07426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EF878CA3-8357-4ABA-9CAA-50487140CD60}" type="slidenum">
              <a:rPr lang="en-US" smtClean="0"/>
              <a:pPr>
                <a:spcAft>
                  <a:spcPts val="600"/>
                </a:spcAft>
              </a:pPr>
              <a:t>9</a:t>
            </a:fld>
            <a:endParaRPr lang="en-US"/>
          </a:p>
        </p:txBody>
      </p:sp>
    </p:spTree>
    <p:extLst>
      <p:ext uri="{BB962C8B-B14F-4D97-AF65-F5344CB8AC3E}">
        <p14:creationId xmlns:p14="http://schemas.microsoft.com/office/powerpoint/2010/main" val="663012955"/>
      </p:ext>
    </p:extLst>
  </p:cSld>
  <p:clrMapOvr>
    <a:masterClrMapping/>
  </p:clrMapOvr>
</p:sld>
</file>

<file path=ppt/theme/theme1.xml><?xml version="1.0" encoding="utf-8"?>
<a:theme xmlns:a="http://schemas.openxmlformats.org/drawingml/2006/main" name="Ανασκόπηση">
  <a:themeElements>
    <a:clrScheme name="Κίτρινο">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891</TotalTime>
  <Words>5310</Words>
  <Application>Microsoft Office PowerPoint</Application>
  <PresentationFormat>Ευρεία οθόνη</PresentationFormat>
  <Paragraphs>447</Paragraphs>
  <Slides>78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78</vt:i4>
      </vt:variant>
    </vt:vector>
  </HeadingPairs>
  <TitlesOfParts>
    <vt:vector size="83" baseType="lpstr">
      <vt:lpstr>Arial</vt:lpstr>
      <vt:lpstr>Calibri</vt:lpstr>
      <vt:lpstr>Verdana</vt:lpstr>
      <vt:lpstr>Wingdings</vt:lpstr>
      <vt:lpstr>Ανασκόπηση</vt:lpstr>
      <vt:lpstr>ΑΣΘΕΝΕΙΕΣ &amp; ΕΧΘΡΟΙ ΤΗΣ ΑΜΠΕΛΟΥ  </vt:lpstr>
      <vt:lpstr>Ασθένειες &amp; εχθροί της αμπέλου -  Αντιμετώπιση</vt:lpstr>
      <vt:lpstr>Ασθένειες &amp; εχθροί της αμπέλου -  Αντιμετώπιση</vt:lpstr>
      <vt:lpstr>Ασθένειες &amp; εχθροί της αμπέλου -  Αντιμετώπιση</vt:lpstr>
      <vt:lpstr>Ασθένειες &amp; εχθροί της αμπέλου -  Αντιμετώπιση</vt:lpstr>
      <vt:lpstr>Ασθένειες &amp; εχθροί της αμπέλου -  Αντιμετώπιση</vt:lpstr>
      <vt:lpstr>Μυκητολογικές Ασθένειες Περονόσπορος </vt:lpstr>
      <vt:lpstr>Μυκητολογικές Ασθένειες Περονόσπορος</vt:lpstr>
      <vt:lpstr>Μυκητολογικές Ασθένειες Περονόσπορος</vt:lpstr>
      <vt:lpstr>Μυκητολογικές Ασθένειες Περονόσπορος</vt:lpstr>
      <vt:lpstr>Αντιμετώπιση του περονόσπορου</vt:lpstr>
      <vt:lpstr>Αντιμετώπιση του περονόσπορου</vt:lpstr>
      <vt:lpstr>Αντιμετώπιση του περονόσπορου</vt:lpstr>
      <vt:lpstr>Αντιμετώπιση του περονόσπορου</vt:lpstr>
      <vt:lpstr>Αντιμετώπιση του περονόσπορου</vt:lpstr>
      <vt:lpstr>Αντιμετώπιση του περονόσπορου</vt:lpstr>
      <vt:lpstr>Αντιμετώπιση του περονόσπορου</vt:lpstr>
      <vt:lpstr>Μυκητολογικές Ασθένειες: Ωίδιο  (ασκομύκητας, Oidium tuckeri, Erysiphaceae) </vt:lpstr>
      <vt:lpstr>Μυκητολογικές Ασθένειες: Ωίδιο  (ασκομύκητας, Oidium tuckeri, Erysiphaceae) </vt:lpstr>
      <vt:lpstr>Μυκητολογικές Ασθένειες: Ωίδιο</vt:lpstr>
      <vt:lpstr>Μυκητολογικές Ασθένειες: Ωίδιο</vt:lpstr>
      <vt:lpstr>Μυκητολογικές Ασθένειες: Ωίδιο</vt:lpstr>
      <vt:lpstr>Μυκητολογικές Ασθένειες: Ωίδιο</vt:lpstr>
      <vt:lpstr>Μυκητολογικές Ασθένειες: Ωίδιο</vt:lpstr>
      <vt:lpstr>Βοτρύτης (τεφρά σήψη) αμπέλου</vt:lpstr>
      <vt:lpstr>Βοτρύτης (τεφρά σήψη) αμπέλου</vt:lpstr>
      <vt:lpstr>Βοτρύτης (τεφρά σήψη) αμπέλου</vt:lpstr>
      <vt:lpstr>Βοτρύτης (τεφρά σήψη) αμπέλου</vt:lpstr>
      <vt:lpstr>Βοτρύτης (τεφρά σήψη) αμπέλου</vt:lpstr>
      <vt:lpstr>Βοτρύτης (τεφρά σήψη) αμπέλου</vt:lpstr>
      <vt:lpstr>Βοτρύτης (τεφρά σήψη) αμπέλου</vt:lpstr>
      <vt:lpstr>Βοτρύτης (τεφρά σήψη) αμπέλου</vt:lpstr>
      <vt:lpstr>Βοτρύτης (τεφρά σήψη) αμπέλου</vt:lpstr>
      <vt:lpstr>Βοτρύτης (τεφρά σήψη) αμπέλου</vt:lpstr>
      <vt:lpstr>Ασθένειες του ξύλου: Ίσκα</vt:lpstr>
      <vt:lpstr>Ασθένειες του ξύλου: Ίσκα</vt:lpstr>
      <vt:lpstr>Ασθένειες του ξύλου: Ίσκα</vt:lpstr>
      <vt:lpstr>Συμπτώματα ίσκας </vt:lpstr>
      <vt:lpstr>Ασθένειες του ξύλου: Ευτυπίωση</vt:lpstr>
      <vt:lpstr>Συμπτώματα ευτυπίωσης αμπέλου</vt:lpstr>
      <vt:lpstr>Αντιμετώπιση</vt:lpstr>
      <vt:lpstr>Ασθένειες του ξύλου: Ευτυπίωση</vt:lpstr>
      <vt:lpstr>Φόμοψη της αμπέλου (Phomophsis viticola)</vt:lpstr>
      <vt:lpstr>Φόμοψη της αμπέλου (Phomophsis viticola)</vt:lpstr>
      <vt:lpstr>Φόμοψη της αμπέλου (Phomophsis viticola)</vt:lpstr>
      <vt:lpstr>Ολοκληρωμένη Αντιμετώπιση της Φόμοψης</vt:lpstr>
      <vt:lpstr>Συμπτώματα φόμοψης</vt:lpstr>
      <vt:lpstr>Φόμοψη: Επιμήκεις νεκρώσεις στα βασικά μεσογονάτια διαστήματα βλαστών ποικιλίας Κάρντιναλ </vt:lpstr>
      <vt:lpstr>Ιολογικές Ασθένειες</vt:lpstr>
      <vt:lpstr>Ιολογικές Ασθένειες</vt:lpstr>
      <vt:lpstr>Ιολογικές Ασθένειες</vt:lpstr>
      <vt:lpstr>Ιολογικές Ασθένειες</vt:lpstr>
      <vt:lpstr>Ιολογικές Ασθένειες</vt:lpstr>
      <vt:lpstr>Ασθένειες &amp; εχθροί της αμπέλου -  Αντιμετώπιση</vt:lpstr>
      <vt:lpstr>Ασθένειες που προκαλούνται από βακτήρια Καρκίνος της αμπέλου </vt:lpstr>
      <vt:lpstr>Ασθένειες που προκαλούνται από βακτήρια Καρκίνος της αμπέλου</vt:lpstr>
      <vt:lpstr>Τσιλίκ Μαράζι </vt:lpstr>
      <vt:lpstr>Τσιλίκ Μαράζι </vt:lpstr>
      <vt:lpstr>Όξινη σήψη </vt:lpstr>
      <vt:lpstr>Όξινη σήψη </vt:lpstr>
      <vt:lpstr>Ασθένεια του Pierce </vt:lpstr>
      <vt:lpstr>Ζωικοί εχθροί </vt:lpstr>
      <vt:lpstr>Η φυλλοξήρα του αμπελιού</vt:lpstr>
      <vt:lpstr>Κύκλος ζωής της φυλλοξήρας</vt:lpstr>
      <vt:lpstr>Συμπτώματα προσβολής από φυλλοξήρα</vt:lpstr>
      <vt:lpstr>Συμπτώματα προσβολής από φυλλοξήρα</vt:lpstr>
      <vt:lpstr>Αντιμετώπιση της φυλλοξήρας</vt:lpstr>
      <vt:lpstr>Η Ευδεμίδα του αμπελιού (Lobesia botrana, Lepidoptera: Tortricidae)</vt:lpstr>
      <vt:lpstr>Η Ευδεμίδα του αμπελιού (Lobesia botrana, Lepidoptera: Tortricidae)</vt:lpstr>
      <vt:lpstr>Η Ευδεμίδα του αμπελιού (Lobesia botrana, Lepidoptera: Tortricidae)</vt:lpstr>
      <vt:lpstr>Η Ευδεμίδα του αμπελιού (Lobesia botrana, Lepidoptera: Tortricidae)</vt:lpstr>
      <vt:lpstr>Η Ευδεμίδα του αμπελιού (Lobesia botrana, Lepidoptera: Tortricidae)</vt:lpstr>
      <vt:lpstr>Η Ευδεμίδα του αμπελιού (Lobesia botrana, Lepidoptera: Tortricidae)</vt:lpstr>
      <vt:lpstr>Ασβός</vt:lpstr>
      <vt:lpstr>Σφήκες</vt:lpstr>
      <vt:lpstr>Ζημιές από πουλιά στο αμπέλι</vt:lpstr>
      <vt:lpstr>Σας ευχαριστώ για την προσοχή σας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ΑΣΘΕΝΕΙΕΣ &amp; ΕΧΘΡΟΙ ΤΗΣ ΑΜΠΕΛΟΥ  </dc:title>
  <dc:creator>Agapi Dima</dc:creator>
  <cp:lastModifiedBy>Δήμα Αγάπη</cp:lastModifiedBy>
  <cp:revision>16</cp:revision>
  <dcterms:created xsi:type="dcterms:W3CDTF">2023-03-14T16:27:33Z</dcterms:created>
  <dcterms:modified xsi:type="dcterms:W3CDTF">2024-03-24T20:22:14Z</dcterms:modified>
</cp:coreProperties>
</file>