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61" r:id="rId3"/>
    <p:sldId id="262" r:id="rId4"/>
    <p:sldId id="265" r:id="rId5"/>
    <p:sldId id="301" r:id="rId6"/>
    <p:sldId id="302" r:id="rId7"/>
    <p:sldId id="303" r:id="rId8"/>
    <p:sldId id="304" r:id="rId9"/>
    <p:sldId id="305" r:id="rId10"/>
    <p:sldId id="333" r:id="rId11"/>
    <p:sldId id="306" r:id="rId12"/>
    <p:sldId id="307" r:id="rId13"/>
    <p:sldId id="308" r:id="rId14"/>
    <p:sldId id="326" r:id="rId15"/>
    <p:sldId id="310" r:id="rId16"/>
    <p:sldId id="311" r:id="rId17"/>
    <p:sldId id="313" r:id="rId18"/>
    <p:sldId id="314" r:id="rId19"/>
    <p:sldId id="315" r:id="rId20"/>
    <p:sldId id="316" r:id="rId21"/>
    <p:sldId id="317" r:id="rId22"/>
    <p:sldId id="319" r:id="rId23"/>
    <p:sldId id="320" r:id="rId24"/>
    <p:sldId id="321" r:id="rId25"/>
    <p:sldId id="322" r:id="rId26"/>
    <p:sldId id="323" r:id="rId27"/>
    <p:sldId id="324" r:id="rId28"/>
    <p:sldId id="328" r:id="rId29"/>
    <p:sldId id="330" r:id="rId30"/>
    <p:sldId id="332" r:id="rId31"/>
    <p:sldId id="334" r:id="rId32"/>
    <p:sldId id="335" r:id="rId33"/>
    <p:sldId id="336" r:id="rId34"/>
    <p:sldId id="337" r:id="rId35"/>
    <p:sldId id="338" r:id="rId36"/>
    <p:sldId id="339" r:id="rId37"/>
    <p:sldId id="340" r:id="rId38"/>
    <p:sldId id="341" r:id="rId39"/>
    <p:sldId id="342" r:id="rId40"/>
    <p:sldId id="343"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59" r:id="rId56"/>
    <p:sldId id="360" r:id="rId57"/>
    <p:sldId id="361" r:id="rId58"/>
    <p:sldId id="362" r:id="rId59"/>
    <p:sldId id="363" r:id="rId60"/>
    <p:sldId id="364" r:id="rId61"/>
    <p:sldId id="365" r:id="rId62"/>
    <p:sldId id="366" r:id="rId63"/>
    <p:sldId id="367" r:id="rId64"/>
    <p:sldId id="368" r:id="rId65"/>
    <p:sldId id="369" r:id="rId66"/>
    <p:sldId id="280" r:id="rId67"/>
    <p:sldId id="290" r:id="rId68"/>
    <p:sldId id="295" r:id="rId69"/>
    <p:sldId id="299" r:id="rId70"/>
    <p:sldId id="292" r:id="rId71"/>
    <p:sldId id="291" r:id="rId72"/>
    <p:sldId id="294" r:id="rId73"/>
    <p:sldId id="293" r:id="rId74"/>
    <p:sldId id="300" r:id="rId7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1"/>
            <p14:sldId id="262"/>
            <p14:sldId id="265"/>
            <p14:sldId id="301"/>
            <p14:sldId id="302"/>
            <p14:sldId id="303"/>
            <p14:sldId id="304"/>
            <p14:sldId id="305"/>
            <p14:sldId id="333"/>
            <p14:sldId id="306"/>
            <p14:sldId id="307"/>
            <p14:sldId id="308"/>
            <p14:sldId id="326"/>
            <p14:sldId id="310"/>
            <p14:sldId id="311"/>
            <p14:sldId id="313"/>
            <p14:sldId id="314"/>
            <p14:sldId id="315"/>
            <p14:sldId id="316"/>
            <p14:sldId id="317"/>
            <p14:sldId id="319"/>
            <p14:sldId id="320"/>
            <p14:sldId id="321"/>
            <p14:sldId id="322"/>
            <p14:sldId id="323"/>
            <p14:sldId id="324"/>
            <p14:sldId id="328"/>
            <p14:sldId id="330"/>
            <p14:sldId id="332"/>
            <p14:sldId id="334"/>
            <p14:sldId id="335"/>
            <p14:sldId id="336"/>
            <p14:sldId id="337"/>
            <p14:sldId id="338"/>
            <p14:sldId id="339"/>
            <p14:sldId id="340"/>
            <p14:sldId id="341"/>
            <p14:sldId id="342"/>
            <p14:sldId id="343"/>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280"/>
            <p14:sldId id="290"/>
            <p14:sldId id="295"/>
            <p14:sldId id="299"/>
            <p14:sldId id="292"/>
            <p14:sldId id="291"/>
            <p14:sldId id="294"/>
          </p14:sldIdLst>
        </p14:section>
        <p14:section name="Untitled Section" id="{0F1CB131-A6BD-43D0-B8D4-1F27CEF7A05E}">
          <p14:sldIdLst>
            <p14:sldId id="293"/>
            <p14:sldId id="300"/>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129" autoAdjust="0"/>
  </p:normalViewPr>
  <p:slideViewPr>
    <p:cSldViewPr>
      <p:cViewPr>
        <p:scale>
          <a:sx n="100" d="100"/>
          <a:sy n="100" d="100"/>
        </p:scale>
        <p:origin x="-2100" y="2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4.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 Id="rId9" Type="http://schemas.openxmlformats.org/officeDocument/2006/relationships/image" Target="../media/image6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4" Type="http://schemas.openxmlformats.org/officeDocument/2006/relationships/image" Target="../media/image70.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4" Type="http://schemas.openxmlformats.org/officeDocument/2006/relationships/image" Target="../media/image7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4" Type="http://schemas.openxmlformats.org/officeDocument/2006/relationships/image" Target="../media/image7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emf"/><Relationship Id="rId1" Type="http://schemas.openxmlformats.org/officeDocument/2006/relationships/image" Target="../media/image80.wmf"/><Relationship Id="rId4" Type="http://schemas.openxmlformats.org/officeDocument/2006/relationships/image" Target="../media/image83.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1.emf"/><Relationship Id="rId4" Type="http://schemas.openxmlformats.org/officeDocument/2006/relationships/image" Target="../media/image86.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4" Type="http://schemas.openxmlformats.org/officeDocument/2006/relationships/image" Target="../media/image90.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image" Target="../media/image99.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 Id="rId4" Type="http://schemas.openxmlformats.org/officeDocument/2006/relationships/image" Target="../media/image104.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 Id="rId6" Type="http://schemas.openxmlformats.org/officeDocument/2006/relationships/image" Target="../media/image111.wmf"/><Relationship Id="rId5" Type="http://schemas.openxmlformats.org/officeDocument/2006/relationships/image" Target="../media/image110.wmf"/><Relationship Id="rId4" Type="http://schemas.openxmlformats.org/officeDocument/2006/relationships/image" Target="../media/image109.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image" Target="../media/image27.wmf"/><Relationship Id="rId3" Type="http://schemas.openxmlformats.org/officeDocument/2006/relationships/image" Target="../media/image17.wmf"/><Relationship Id="rId7" Type="http://schemas.openxmlformats.org/officeDocument/2006/relationships/image" Target="../media/image21.emf"/><Relationship Id="rId12" Type="http://schemas.openxmlformats.org/officeDocument/2006/relationships/image" Target="../media/image26.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11" Type="http://schemas.openxmlformats.org/officeDocument/2006/relationships/image" Target="../media/image25.wmf"/><Relationship Id="rId5" Type="http://schemas.openxmlformats.org/officeDocument/2006/relationships/image" Target="../media/image19.wmf"/><Relationship Id="rId10" Type="http://schemas.openxmlformats.org/officeDocument/2006/relationships/image" Target="../media/image24.wmf"/><Relationship Id="rId4" Type="http://schemas.openxmlformats.org/officeDocument/2006/relationships/image" Target="../media/image18.wmf"/><Relationship Id="rId9"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9/6/2015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69</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73</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74</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oleObject4.bin"/><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oleObject" Target="../embeddings/oleObject6.bin"/><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18.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2.wmf"/><Relationship Id="rId5" Type="http://schemas.openxmlformats.org/officeDocument/2006/relationships/oleObject" Target="../embeddings/oleObject7.bin"/><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4.wmf"/><Relationship Id="rId5" Type="http://schemas.openxmlformats.org/officeDocument/2006/relationships/oleObject" Target="../embeddings/oleObject9.bin"/><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image" Target="../media/image18.wmf"/><Relationship Id="rId18" Type="http://schemas.openxmlformats.org/officeDocument/2006/relationships/oleObject" Target="../embeddings/oleObject16.bin"/><Relationship Id="rId26" Type="http://schemas.openxmlformats.org/officeDocument/2006/relationships/oleObject" Target="../embeddings/oleObject20.bin"/><Relationship Id="rId3" Type="http://schemas.openxmlformats.org/officeDocument/2006/relationships/notesSlide" Target="../notesSlides/notesSlide21.xml"/><Relationship Id="rId21" Type="http://schemas.openxmlformats.org/officeDocument/2006/relationships/image" Target="../media/image22.wmf"/><Relationship Id="rId7" Type="http://schemas.openxmlformats.org/officeDocument/2006/relationships/oleObject" Target="../embeddings/oleObject11.bin"/><Relationship Id="rId12" Type="http://schemas.openxmlformats.org/officeDocument/2006/relationships/oleObject" Target="../embeddings/oleObject13.bin"/><Relationship Id="rId17" Type="http://schemas.openxmlformats.org/officeDocument/2006/relationships/image" Target="../media/image20.wmf"/><Relationship Id="rId25" Type="http://schemas.openxmlformats.org/officeDocument/2006/relationships/image" Target="../media/image24.wmf"/><Relationship Id="rId2" Type="http://schemas.openxmlformats.org/officeDocument/2006/relationships/slideLayout" Target="../slideLayouts/slideLayout2.xml"/><Relationship Id="rId16" Type="http://schemas.openxmlformats.org/officeDocument/2006/relationships/oleObject" Target="../embeddings/oleObject15.bin"/><Relationship Id="rId20" Type="http://schemas.openxmlformats.org/officeDocument/2006/relationships/oleObject" Target="../embeddings/oleObject17.bin"/><Relationship Id="rId29" Type="http://schemas.openxmlformats.org/officeDocument/2006/relationships/image" Target="../media/image26.wmf"/><Relationship Id="rId1" Type="http://schemas.openxmlformats.org/officeDocument/2006/relationships/vmlDrawing" Target="../drawings/vmlDrawing8.vml"/><Relationship Id="rId6" Type="http://schemas.openxmlformats.org/officeDocument/2006/relationships/image" Target="../media/image15.wmf"/><Relationship Id="rId11" Type="http://schemas.openxmlformats.org/officeDocument/2006/relationships/image" Target="../media/image17.wmf"/><Relationship Id="rId24" Type="http://schemas.openxmlformats.org/officeDocument/2006/relationships/oleObject" Target="../embeddings/oleObject19.bin"/><Relationship Id="rId5" Type="http://schemas.openxmlformats.org/officeDocument/2006/relationships/oleObject" Target="../embeddings/oleObject10.bin"/><Relationship Id="rId15" Type="http://schemas.openxmlformats.org/officeDocument/2006/relationships/image" Target="../media/image19.wmf"/><Relationship Id="rId23" Type="http://schemas.openxmlformats.org/officeDocument/2006/relationships/image" Target="../media/image23.wmf"/><Relationship Id="rId28" Type="http://schemas.openxmlformats.org/officeDocument/2006/relationships/oleObject" Target="../embeddings/oleObject21.bin"/><Relationship Id="rId10" Type="http://schemas.openxmlformats.org/officeDocument/2006/relationships/oleObject" Target="../embeddings/oleObject12.bin"/><Relationship Id="rId19" Type="http://schemas.openxmlformats.org/officeDocument/2006/relationships/image" Target="../media/image21.emf"/><Relationship Id="rId31" Type="http://schemas.openxmlformats.org/officeDocument/2006/relationships/image" Target="../media/image27.wmf"/><Relationship Id="rId4" Type="http://schemas.openxmlformats.org/officeDocument/2006/relationships/image" Target="../media/image3.png"/><Relationship Id="rId9" Type="http://schemas.openxmlformats.org/officeDocument/2006/relationships/image" Target="../media/image28.png"/><Relationship Id="rId14" Type="http://schemas.openxmlformats.org/officeDocument/2006/relationships/oleObject" Target="../embeddings/oleObject14.bin"/><Relationship Id="rId22" Type="http://schemas.openxmlformats.org/officeDocument/2006/relationships/oleObject" Target="../embeddings/oleObject18.bin"/><Relationship Id="rId27" Type="http://schemas.openxmlformats.org/officeDocument/2006/relationships/image" Target="../media/image25.wmf"/><Relationship Id="rId30" Type="http://schemas.openxmlformats.org/officeDocument/2006/relationships/oleObject" Target="../embeddings/oleObject22.bin"/></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google.gr/url?sa=i&amp;rct=j&amp;q=&amp;esrc=s&amp;source=images&amp;cd=&amp;cad=rja&amp;uact=8&amp;ved=0CAYQjB0&amp;url=http://commons.wikimedia.org/wiki/File:Hysteresis_loop.png&amp;ei=VZxxVbfQNsGuUoTPgIgM&amp;bvm=bv.95039771,d.d24&amp;psig=AFQjCNFYjhQ3it5VKsSrItgp_pbBtpvArQ&amp;ust=1433595346772813" TargetMode="Externa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google.gr/url?sa=i&amp;rct=j&amp;q=&amp;esrc=s&amp;source=images&amp;cd=&amp;cad=rja&amp;uact=8&amp;ved=0CAYQjB0&amp;url=http://www.daviddarling.info/encyclopedia/H/hysteresis_loop.html&amp;ei=H5xxVca2HYbiUaKZgpgM&amp;bvm=bv.95039771,d.d24&amp;psig=AFQjCNHhVPwhXAtShQyXtVE7xGaqckEtMg&amp;ust=1433594700567603" TargetMode="External"/><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26.xml"/><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1.wmf"/><Relationship Id="rId5" Type="http://schemas.openxmlformats.org/officeDocument/2006/relationships/oleObject" Target="../embeddings/oleObject23.bin"/><Relationship Id="rId10" Type="http://schemas.openxmlformats.org/officeDocument/2006/relationships/image" Target="../media/image33.wmf"/><Relationship Id="rId4" Type="http://schemas.openxmlformats.org/officeDocument/2006/relationships/image" Target="../media/image3.png"/><Relationship Id="rId9" Type="http://schemas.openxmlformats.org/officeDocument/2006/relationships/oleObject" Target="../embeddings/oleObject25.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4.wmf"/><Relationship Id="rId5" Type="http://schemas.openxmlformats.org/officeDocument/2006/relationships/oleObject" Target="../embeddings/oleObject26.bin"/><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28.xml"/><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5.wmf"/><Relationship Id="rId5" Type="http://schemas.openxmlformats.org/officeDocument/2006/relationships/oleObject" Target="../embeddings/oleObject27.bin"/><Relationship Id="rId10" Type="http://schemas.openxmlformats.org/officeDocument/2006/relationships/image" Target="../media/image36.wmf"/><Relationship Id="rId4" Type="http://schemas.openxmlformats.org/officeDocument/2006/relationships/image" Target="../media/image3.png"/><Relationship Id="rId9" Type="http://schemas.openxmlformats.org/officeDocument/2006/relationships/oleObject" Target="../embeddings/oleObject28.bin"/></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9.bin"/><Relationship Id="rId5" Type="http://schemas.openxmlformats.org/officeDocument/2006/relationships/image" Target="../media/image37.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44.wmf"/><Relationship Id="rId3" Type="http://schemas.openxmlformats.org/officeDocument/2006/relationships/notesSlide" Target="../notesSlides/notesSlide32.xml"/><Relationship Id="rId7" Type="http://schemas.openxmlformats.org/officeDocument/2006/relationships/image" Target="../media/image41.wmf"/><Relationship Id="rId12"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0.bin"/><Relationship Id="rId11" Type="http://schemas.openxmlformats.org/officeDocument/2006/relationships/image" Target="../media/image43.wmf"/><Relationship Id="rId5" Type="http://schemas.openxmlformats.org/officeDocument/2006/relationships/image" Target="../media/image46.png"/><Relationship Id="rId15" Type="http://schemas.openxmlformats.org/officeDocument/2006/relationships/image" Target="../media/image45.wmf"/><Relationship Id="rId10" Type="http://schemas.openxmlformats.org/officeDocument/2006/relationships/oleObject" Target="../embeddings/oleObject32.bin"/><Relationship Id="rId4" Type="http://schemas.openxmlformats.org/officeDocument/2006/relationships/image" Target="../media/image3.png"/><Relationship Id="rId9" Type="http://schemas.openxmlformats.org/officeDocument/2006/relationships/image" Target="../media/image42.wmf"/><Relationship Id="rId14" Type="http://schemas.openxmlformats.org/officeDocument/2006/relationships/oleObject" Target="../embeddings/oleObject34.bin"/></Relationships>
</file>

<file path=ppt/slides/_rels/slide33.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notesSlide" Target="../notesSlides/notesSlide33.xml"/><Relationship Id="rId7" Type="http://schemas.openxmlformats.org/officeDocument/2006/relationships/oleObject" Target="../embeddings/oleObject36.bin"/><Relationship Id="rId12" Type="http://schemas.openxmlformats.org/officeDocument/2006/relationships/image" Target="../media/image50.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7.wmf"/><Relationship Id="rId11" Type="http://schemas.openxmlformats.org/officeDocument/2006/relationships/oleObject" Target="../embeddings/oleObject38.bin"/><Relationship Id="rId5" Type="http://schemas.openxmlformats.org/officeDocument/2006/relationships/oleObject" Target="../embeddings/oleObject35.bin"/><Relationship Id="rId10" Type="http://schemas.openxmlformats.org/officeDocument/2006/relationships/image" Target="../media/image49.wmf"/><Relationship Id="rId4" Type="http://schemas.openxmlformats.org/officeDocument/2006/relationships/image" Target="../media/image3.png"/><Relationship Id="rId9" Type="http://schemas.openxmlformats.org/officeDocument/2006/relationships/oleObject" Target="../embeddings/oleObject37.bin"/></Relationships>
</file>

<file path=ppt/slides/_rels/slide34.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image" Target="../media/image54.wmf"/><Relationship Id="rId3" Type="http://schemas.openxmlformats.org/officeDocument/2006/relationships/notesSlide" Target="../notesSlides/notesSlide34.xml"/><Relationship Id="rId7" Type="http://schemas.openxmlformats.org/officeDocument/2006/relationships/oleObject" Target="../embeddings/oleObject40.bin"/><Relationship Id="rId12" Type="http://schemas.openxmlformats.org/officeDocument/2006/relationships/oleObject" Target="../embeddings/oleObject42.bin"/><Relationship Id="rId17" Type="http://schemas.openxmlformats.org/officeDocument/2006/relationships/image" Target="../media/image56.wmf"/><Relationship Id="rId2" Type="http://schemas.openxmlformats.org/officeDocument/2006/relationships/slideLayout" Target="../slideLayouts/slideLayout2.xml"/><Relationship Id="rId16" Type="http://schemas.openxmlformats.org/officeDocument/2006/relationships/oleObject" Target="../embeddings/oleObject44.bin"/><Relationship Id="rId1" Type="http://schemas.openxmlformats.org/officeDocument/2006/relationships/vmlDrawing" Target="../drawings/vmlDrawing15.vml"/><Relationship Id="rId6" Type="http://schemas.openxmlformats.org/officeDocument/2006/relationships/image" Target="../media/image51.wmf"/><Relationship Id="rId11" Type="http://schemas.openxmlformats.org/officeDocument/2006/relationships/image" Target="../media/image53.wmf"/><Relationship Id="rId5" Type="http://schemas.openxmlformats.org/officeDocument/2006/relationships/oleObject" Target="../embeddings/oleObject39.bin"/><Relationship Id="rId15" Type="http://schemas.openxmlformats.org/officeDocument/2006/relationships/image" Target="../media/image55.wmf"/><Relationship Id="rId10" Type="http://schemas.openxmlformats.org/officeDocument/2006/relationships/oleObject" Target="../embeddings/oleObject41.bin"/><Relationship Id="rId4" Type="http://schemas.openxmlformats.org/officeDocument/2006/relationships/image" Target="../media/image3.png"/><Relationship Id="rId9" Type="http://schemas.openxmlformats.org/officeDocument/2006/relationships/image" Target="../media/image57.png"/><Relationship Id="rId14" Type="http://schemas.openxmlformats.org/officeDocument/2006/relationships/oleObject" Target="../embeddings/oleObject43.bin"/></Relationships>
</file>

<file path=ppt/slides/_rels/slide35.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image" Target="../media/image61.wmf"/><Relationship Id="rId18" Type="http://schemas.openxmlformats.org/officeDocument/2006/relationships/oleObject" Target="../embeddings/oleObject51.bin"/><Relationship Id="rId3" Type="http://schemas.openxmlformats.org/officeDocument/2006/relationships/notesSlide" Target="../notesSlides/notesSlide35.xml"/><Relationship Id="rId21" Type="http://schemas.openxmlformats.org/officeDocument/2006/relationships/image" Target="../media/image65.wmf"/><Relationship Id="rId7" Type="http://schemas.openxmlformats.org/officeDocument/2006/relationships/oleObject" Target="../embeddings/oleObject46.bin"/><Relationship Id="rId12" Type="http://schemas.openxmlformats.org/officeDocument/2006/relationships/oleObject" Target="../embeddings/oleObject48.bin"/><Relationship Id="rId17" Type="http://schemas.openxmlformats.org/officeDocument/2006/relationships/image" Target="../media/image63.wmf"/><Relationship Id="rId2" Type="http://schemas.openxmlformats.org/officeDocument/2006/relationships/slideLayout" Target="../slideLayouts/slideLayout2.xml"/><Relationship Id="rId16" Type="http://schemas.openxmlformats.org/officeDocument/2006/relationships/oleObject" Target="../embeddings/oleObject50.bin"/><Relationship Id="rId20" Type="http://schemas.openxmlformats.org/officeDocument/2006/relationships/oleObject" Target="../embeddings/oleObject52.bin"/><Relationship Id="rId1" Type="http://schemas.openxmlformats.org/officeDocument/2006/relationships/vmlDrawing" Target="../drawings/vmlDrawing16.vml"/><Relationship Id="rId6" Type="http://schemas.openxmlformats.org/officeDocument/2006/relationships/image" Target="../media/image58.wmf"/><Relationship Id="rId11" Type="http://schemas.openxmlformats.org/officeDocument/2006/relationships/image" Target="../media/image60.wmf"/><Relationship Id="rId5" Type="http://schemas.openxmlformats.org/officeDocument/2006/relationships/oleObject" Target="../embeddings/oleObject45.bin"/><Relationship Id="rId15" Type="http://schemas.openxmlformats.org/officeDocument/2006/relationships/image" Target="../media/image62.wmf"/><Relationship Id="rId23" Type="http://schemas.openxmlformats.org/officeDocument/2006/relationships/image" Target="../media/image66.wmf"/><Relationship Id="rId10" Type="http://schemas.openxmlformats.org/officeDocument/2006/relationships/oleObject" Target="../embeddings/oleObject47.bin"/><Relationship Id="rId19" Type="http://schemas.openxmlformats.org/officeDocument/2006/relationships/image" Target="../media/image64.wmf"/><Relationship Id="rId4" Type="http://schemas.openxmlformats.org/officeDocument/2006/relationships/image" Target="../media/image3.png"/><Relationship Id="rId9" Type="http://schemas.openxmlformats.org/officeDocument/2006/relationships/image" Target="../media/image57.png"/><Relationship Id="rId14" Type="http://schemas.openxmlformats.org/officeDocument/2006/relationships/oleObject" Target="../embeddings/oleObject49.bin"/><Relationship Id="rId22" Type="http://schemas.openxmlformats.org/officeDocument/2006/relationships/oleObject" Target="../embeddings/oleObject53.bin"/></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notesSlide" Target="../notesSlides/notesSlide37.xml"/><Relationship Id="rId7" Type="http://schemas.openxmlformats.org/officeDocument/2006/relationships/oleObject" Target="../embeddings/oleObject55.bin"/><Relationship Id="rId12"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7.wmf"/><Relationship Id="rId11" Type="http://schemas.openxmlformats.org/officeDocument/2006/relationships/oleObject" Target="../embeddings/oleObject57.bin"/><Relationship Id="rId5" Type="http://schemas.openxmlformats.org/officeDocument/2006/relationships/oleObject" Target="../embeddings/oleObject54.bin"/><Relationship Id="rId10" Type="http://schemas.openxmlformats.org/officeDocument/2006/relationships/image" Target="../media/image69.wmf"/><Relationship Id="rId4" Type="http://schemas.openxmlformats.org/officeDocument/2006/relationships/image" Target="../media/image3.png"/><Relationship Id="rId9" Type="http://schemas.openxmlformats.org/officeDocument/2006/relationships/oleObject" Target="../embeddings/oleObject56.bin"/></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notesSlide" Target="../notesSlides/notesSlide39.xml"/><Relationship Id="rId7"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71.wmf"/><Relationship Id="rId5" Type="http://schemas.openxmlformats.org/officeDocument/2006/relationships/oleObject" Target="../embeddings/oleObject58.bin"/><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notesSlide" Target="../notesSlides/notesSlide40.xml"/><Relationship Id="rId7"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72.wmf"/><Relationship Id="rId5" Type="http://schemas.openxmlformats.org/officeDocument/2006/relationships/oleObject" Target="../embeddings/oleObject60.bin"/><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notesSlide" Target="../notesSlides/notesSlide41.xml"/><Relationship Id="rId7"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72.wmf"/><Relationship Id="rId5" Type="http://schemas.openxmlformats.org/officeDocument/2006/relationships/oleObject" Target="../embeddings/oleObject62.bin"/><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3.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notesSlide" Target="../notesSlides/notesSlide43.xml"/><Relationship Id="rId7" Type="http://schemas.openxmlformats.org/officeDocument/2006/relationships/oleObject" Target="../embeddings/oleObject65.bin"/><Relationship Id="rId12" Type="http://schemas.openxmlformats.org/officeDocument/2006/relationships/image" Target="../media/image78.wmf"/><Relationship Id="rId2" Type="http://schemas.openxmlformats.org/officeDocument/2006/relationships/slideLayout" Target="../slideLayouts/slideLayout4.xml"/><Relationship Id="rId1" Type="http://schemas.openxmlformats.org/officeDocument/2006/relationships/vmlDrawing" Target="../drawings/vmlDrawing21.vml"/><Relationship Id="rId6" Type="http://schemas.openxmlformats.org/officeDocument/2006/relationships/image" Target="../media/image75.wmf"/><Relationship Id="rId11" Type="http://schemas.openxmlformats.org/officeDocument/2006/relationships/oleObject" Target="../embeddings/oleObject67.bin"/><Relationship Id="rId5" Type="http://schemas.openxmlformats.org/officeDocument/2006/relationships/oleObject" Target="../embeddings/oleObject64.bin"/><Relationship Id="rId10" Type="http://schemas.openxmlformats.org/officeDocument/2006/relationships/image" Target="../media/image77.wmf"/><Relationship Id="rId4" Type="http://schemas.openxmlformats.org/officeDocument/2006/relationships/image" Target="../media/image3.png"/><Relationship Id="rId9" Type="http://schemas.openxmlformats.org/officeDocument/2006/relationships/oleObject" Target="../embeddings/oleObject66.bin"/></Relationships>
</file>

<file path=ppt/slides/_rels/slide44.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notesSlide" Target="../notesSlides/notesSlide44.xml"/><Relationship Id="rId7" Type="http://schemas.openxmlformats.org/officeDocument/2006/relationships/oleObject" Target="../embeddings/oleObject69.bin"/><Relationship Id="rId12" Type="http://schemas.openxmlformats.org/officeDocument/2006/relationships/image" Target="../media/image78.wmf"/><Relationship Id="rId2" Type="http://schemas.openxmlformats.org/officeDocument/2006/relationships/slideLayout" Target="../slideLayouts/slideLayout4.xml"/><Relationship Id="rId1" Type="http://schemas.openxmlformats.org/officeDocument/2006/relationships/vmlDrawing" Target="../drawings/vmlDrawing22.vml"/><Relationship Id="rId6" Type="http://schemas.openxmlformats.org/officeDocument/2006/relationships/image" Target="../media/image75.wmf"/><Relationship Id="rId11" Type="http://schemas.openxmlformats.org/officeDocument/2006/relationships/oleObject" Target="../embeddings/oleObject71.bin"/><Relationship Id="rId5" Type="http://schemas.openxmlformats.org/officeDocument/2006/relationships/oleObject" Target="../embeddings/oleObject68.bin"/><Relationship Id="rId10" Type="http://schemas.openxmlformats.org/officeDocument/2006/relationships/image" Target="../media/image77.wmf"/><Relationship Id="rId4" Type="http://schemas.openxmlformats.org/officeDocument/2006/relationships/image" Target="../media/image3.png"/><Relationship Id="rId9" Type="http://schemas.openxmlformats.org/officeDocument/2006/relationships/oleObject" Target="../embeddings/oleObject70.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79.wmf"/><Relationship Id="rId5" Type="http://schemas.openxmlformats.org/officeDocument/2006/relationships/oleObject" Target="../embeddings/oleObject72.bin"/><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8" Type="http://schemas.openxmlformats.org/officeDocument/2006/relationships/image" Target="../media/image81.emf"/><Relationship Id="rId3" Type="http://schemas.openxmlformats.org/officeDocument/2006/relationships/notesSlide" Target="../notesSlides/notesSlide46.xml"/><Relationship Id="rId7" Type="http://schemas.openxmlformats.org/officeDocument/2006/relationships/oleObject" Target="../embeddings/oleObject74.bin"/><Relationship Id="rId12" Type="http://schemas.openxmlformats.org/officeDocument/2006/relationships/image" Target="../media/image83.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80.wmf"/><Relationship Id="rId11" Type="http://schemas.openxmlformats.org/officeDocument/2006/relationships/oleObject" Target="../embeddings/oleObject76.bin"/><Relationship Id="rId5" Type="http://schemas.openxmlformats.org/officeDocument/2006/relationships/oleObject" Target="../embeddings/oleObject73.bin"/><Relationship Id="rId10" Type="http://schemas.openxmlformats.org/officeDocument/2006/relationships/image" Target="../media/image82.wmf"/><Relationship Id="rId4" Type="http://schemas.openxmlformats.org/officeDocument/2006/relationships/image" Target="../media/image3.png"/><Relationship Id="rId9" Type="http://schemas.openxmlformats.org/officeDocument/2006/relationships/oleObject" Target="../embeddings/oleObject75.bin"/></Relationships>
</file>

<file path=ppt/slides/_rels/slide47.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notesSlide" Target="../notesSlides/notesSlide47.xml"/><Relationship Id="rId7" Type="http://schemas.openxmlformats.org/officeDocument/2006/relationships/oleObject" Target="../embeddings/oleObject78.bin"/><Relationship Id="rId12" Type="http://schemas.openxmlformats.org/officeDocument/2006/relationships/image" Target="../media/image86.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81.emf"/><Relationship Id="rId11" Type="http://schemas.openxmlformats.org/officeDocument/2006/relationships/oleObject" Target="../embeddings/oleObject80.bin"/><Relationship Id="rId5" Type="http://schemas.openxmlformats.org/officeDocument/2006/relationships/oleObject" Target="../embeddings/oleObject77.bin"/><Relationship Id="rId10" Type="http://schemas.openxmlformats.org/officeDocument/2006/relationships/image" Target="../media/image85.wmf"/><Relationship Id="rId4" Type="http://schemas.openxmlformats.org/officeDocument/2006/relationships/image" Target="../media/image3.png"/><Relationship Id="rId9" Type="http://schemas.openxmlformats.org/officeDocument/2006/relationships/oleObject" Target="../embeddings/oleObject79.bin"/></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google.gr/url?sa=i&amp;rct=j&amp;q=&amp;esrc=s&amp;source=images&amp;cd=&amp;ved=0CAYQjB0&amp;url=http://en.wikipedia.org/wiki/Magnetic_monopole&amp;ei=CGRxVfHKOcrYU9yOgbgD&amp;bvm=bv.95039771,d.d24&amp;psig=AFQjCNHZrxDb511XWAE6pn_uHPBKxGNXHg&amp;ust=1433580926310321" TargetMode="Externa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90.wmf"/><Relationship Id="rId3" Type="http://schemas.openxmlformats.org/officeDocument/2006/relationships/notesSlide" Target="../notesSlides/notesSlide50.xml"/><Relationship Id="rId7" Type="http://schemas.openxmlformats.org/officeDocument/2006/relationships/image" Target="../media/image87.wmf"/><Relationship Id="rId12"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81.bin"/><Relationship Id="rId11" Type="http://schemas.openxmlformats.org/officeDocument/2006/relationships/image" Target="../media/image89.wmf"/><Relationship Id="rId5" Type="http://schemas.openxmlformats.org/officeDocument/2006/relationships/image" Target="../media/image3.png"/><Relationship Id="rId15" Type="http://schemas.openxmlformats.org/officeDocument/2006/relationships/hyperlink" Target="https://www.google.gr/url?sa=i&amp;rct=j&amp;q=&amp;esrc=s&amp;source=images&amp;cd=&amp;cad=rja&amp;uact=8&amp;ved=0CAYQjB0&amp;url=http%3A%2F%2Fcommons.wikimedia.org%2Fwiki%2FFile%3ABasic_Inductor_with_B-field.svg&amp;ei=xqB2VdJ1g4BTor2BWA&amp;bvm=bv.95039771,d.d24&amp;psig=AFQjCNHDjPq6nZrhWjmPXjvwDUw8x319Lg&amp;ust=1433924154775786" TargetMode="External"/><Relationship Id="rId10" Type="http://schemas.openxmlformats.org/officeDocument/2006/relationships/oleObject" Target="../embeddings/oleObject83.bin"/><Relationship Id="rId4" Type="http://schemas.openxmlformats.org/officeDocument/2006/relationships/image" Target="../media/image91.png"/><Relationship Id="rId9" Type="http://schemas.openxmlformats.org/officeDocument/2006/relationships/image" Target="../media/image88.wmf"/><Relationship Id="rId14" Type="http://schemas.openxmlformats.org/officeDocument/2006/relationships/image" Target="../media/image92.png"/></Relationships>
</file>

<file path=ppt/slides/_rels/slide51.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notesSlide" Target="../notesSlides/notesSlide51.xml"/><Relationship Id="rId7"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hyperlink" Target="https://www.google.gr/url?sa=i&amp;rct=j&amp;q=&amp;esrc=s&amp;source=images&amp;cd=&amp;cad=rja&amp;uact=8&amp;ved=0CAYQjB0&amp;url=http%3A%2F%2Fcommons.wikimedia.org%2Fwiki%2FFile%3ABasic_Inductor_with_B-field.svg&amp;ei=xqB2VdJ1g4BTor2BWA&amp;bvm=bv.95039771,d.d24&amp;psig=AFQjCNHDjPq6nZrhWjmPXjvwDUw8x319Lg&amp;ust=1433924154775786" TargetMode="External"/><Relationship Id="rId5" Type="http://schemas.openxmlformats.org/officeDocument/2006/relationships/image" Target="../media/image92.png"/><Relationship Id="rId10" Type="http://schemas.openxmlformats.org/officeDocument/2006/relationships/image" Target="../media/image94.wmf"/><Relationship Id="rId4" Type="http://schemas.openxmlformats.org/officeDocument/2006/relationships/image" Target="../media/image3.png"/><Relationship Id="rId9" Type="http://schemas.openxmlformats.org/officeDocument/2006/relationships/oleObject" Target="../embeddings/oleObject86.bin"/></Relationships>
</file>

<file path=ppt/slides/_rels/slide52.x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notesSlide" Target="../notesSlides/notesSlide52.xml"/><Relationship Id="rId7" Type="http://schemas.openxmlformats.org/officeDocument/2006/relationships/oleObject" Target="../embeddings/oleObject88.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95.emf"/><Relationship Id="rId5" Type="http://schemas.openxmlformats.org/officeDocument/2006/relationships/oleObject" Target="../embeddings/oleObject87.bin"/><Relationship Id="rId10" Type="http://schemas.openxmlformats.org/officeDocument/2006/relationships/image" Target="../media/image97.wmf"/><Relationship Id="rId4" Type="http://schemas.openxmlformats.org/officeDocument/2006/relationships/image" Target="../media/image3.png"/><Relationship Id="rId9" Type="http://schemas.openxmlformats.org/officeDocument/2006/relationships/oleObject" Target="../embeddings/oleObject89.bin"/></Relationships>
</file>

<file path=ppt/slides/_rels/slide53.x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notesSlide" Target="../notesSlides/notesSlide53.xml"/><Relationship Id="rId7"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95.emf"/><Relationship Id="rId5" Type="http://schemas.openxmlformats.org/officeDocument/2006/relationships/oleObject" Target="../embeddings/oleObject90.bin"/><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notesSlide" Target="../notesSlides/notesSlide54.xml"/><Relationship Id="rId7" Type="http://schemas.openxmlformats.org/officeDocument/2006/relationships/oleObject" Target="../embeddings/oleObject93.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99.wmf"/><Relationship Id="rId5" Type="http://schemas.openxmlformats.org/officeDocument/2006/relationships/oleObject" Target="../embeddings/oleObject92.bin"/><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95.bin"/><Relationship Id="rId13" Type="http://schemas.openxmlformats.org/officeDocument/2006/relationships/image" Target="../media/image104.wmf"/><Relationship Id="rId3" Type="http://schemas.openxmlformats.org/officeDocument/2006/relationships/notesSlide" Target="../notesSlides/notesSlide55.xml"/><Relationship Id="rId7" Type="http://schemas.openxmlformats.org/officeDocument/2006/relationships/image" Target="../media/image101.wmf"/><Relationship Id="rId12"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94.bin"/><Relationship Id="rId11" Type="http://schemas.openxmlformats.org/officeDocument/2006/relationships/image" Target="../media/image103.wmf"/><Relationship Id="rId5" Type="http://schemas.openxmlformats.org/officeDocument/2006/relationships/image" Target="../media/image105.png"/><Relationship Id="rId10" Type="http://schemas.openxmlformats.org/officeDocument/2006/relationships/oleObject" Target="../embeddings/oleObject96.bin"/><Relationship Id="rId4" Type="http://schemas.openxmlformats.org/officeDocument/2006/relationships/image" Target="../media/image3.png"/><Relationship Id="rId9" Type="http://schemas.openxmlformats.org/officeDocument/2006/relationships/image" Target="../media/image102.wmf"/></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99.bin"/><Relationship Id="rId13" Type="http://schemas.openxmlformats.org/officeDocument/2006/relationships/image" Target="../media/image109.wmf"/><Relationship Id="rId3" Type="http://schemas.openxmlformats.org/officeDocument/2006/relationships/notesSlide" Target="../notesSlides/notesSlide56.xml"/><Relationship Id="rId7" Type="http://schemas.openxmlformats.org/officeDocument/2006/relationships/image" Target="../media/image106.wmf"/><Relationship Id="rId12" Type="http://schemas.openxmlformats.org/officeDocument/2006/relationships/oleObject" Target="../embeddings/oleObject101.bin"/><Relationship Id="rId17" Type="http://schemas.openxmlformats.org/officeDocument/2006/relationships/image" Target="../media/image111.wmf"/><Relationship Id="rId2" Type="http://schemas.openxmlformats.org/officeDocument/2006/relationships/slideLayout" Target="../slideLayouts/slideLayout2.xml"/><Relationship Id="rId16" Type="http://schemas.openxmlformats.org/officeDocument/2006/relationships/oleObject" Target="../embeddings/oleObject103.bin"/><Relationship Id="rId1" Type="http://schemas.openxmlformats.org/officeDocument/2006/relationships/vmlDrawing" Target="../drawings/vmlDrawing32.vml"/><Relationship Id="rId6" Type="http://schemas.openxmlformats.org/officeDocument/2006/relationships/oleObject" Target="../embeddings/oleObject98.bin"/><Relationship Id="rId11" Type="http://schemas.openxmlformats.org/officeDocument/2006/relationships/image" Target="../media/image108.wmf"/><Relationship Id="rId5" Type="http://schemas.openxmlformats.org/officeDocument/2006/relationships/image" Target="../media/image105.png"/><Relationship Id="rId15" Type="http://schemas.openxmlformats.org/officeDocument/2006/relationships/image" Target="../media/image110.wmf"/><Relationship Id="rId10" Type="http://schemas.openxmlformats.org/officeDocument/2006/relationships/oleObject" Target="../embeddings/oleObject100.bin"/><Relationship Id="rId4" Type="http://schemas.openxmlformats.org/officeDocument/2006/relationships/image" Target="../media/image3.png"/><Relationship Id="rId9" Type="http://schemas.openxmlformats.org/officeDocument/2006/relationships/image" Target="../media/image107.wmf"/><Relationship Id="rId14" Type="http://schemas.openxmlformats.org/officeDocument/2006/relationships/oleObject" Target="../embeddings/oleObject102.bin"/></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12.emf"/><Relationship Id="rId5" Type="http://schemas.openxmlformats.org/officeDocument/2006/relationships/oleObject" Target="../embeddings/oleObject104.bin"/><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www.google.gr/url?sa=i&amp;rct=j&amp;q=&amp;esrc=s&amp;source=images&amp;cd=&amp;cad=rja&amp;uact=8&amp;ved=0CAYQjB0&amp;url=http%3A%2F%2Fcommons.wikimedia.org%2Fwiki%2FFile%3ACPdiagram.png&amp;ei=Zq92VePVLcr9UOKygrgD&amp;bvm=bv.95039771,d.d24&amp;psig=AFQjCNH_zhbf2P3AYmfxcipN4OG7O3gCxQ&amp;ust=1433927906079003" TargetMode="External"/><Relationship Id="rId5" Type="http://schemas.openxmlformats.org/officeDocument/2006/relationships/image" Target="../media/image11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6.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15.emf"/><Relationship Id="rId5" Type="http://schemas.openxmlformats.org/officeDocument/2006/relationships/oleObject" Target="../embeddings/oleObject105.bin"/><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16.emf"/><Relationship Id="rId5" Type="http://schemas.openxmlformats.org/officeDocument/2006/relationships/oleObject" Target="../embeddings/oleObject106.bin"/><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en.wikipedia.org/wiki/Curie_temperature" TargetMode="External"/><Relationship Id="rId4" Type="http://schemas.openxmlformats.org/officeDocument/2006/relationships/image" Target="../media/image117.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118.png"/><Relationship Id="rId4" Type="http://schemas.openxmlformats.org/officeDocument/2006/relationships/hyperlink" Target="http://en.wikipedia.org/wiki/Curie_temperature"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Ηλεκτρομαγνητικά πεδία ΙΙ</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smtClean="0">
                <a:solidFill>
                  <a:srgbClr val="5075BC"/>
                </a:solidFill>
                <a:latin typeface="+mj-lt"/>
                <a:ea typeface="+mj-ea"/>
                <a:cs typeface="+mj-cs"/>
              </a:rPr>
              <a:t>#</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Μαγνητοστατικη ΙΙ</a:t>
            </a:r>
            <a:r>
              <a:rPr lang="en-US" sz="2800" dirty="0" smtClean="0"/>
              <a:t>I</a:t>
            </a:r>
          </a:p>
          <a:p>
            <a:endParaRPr lang="en-US" sz="2800" dirty="0" smtClean="0"/>
          </a:p>
          <a:p>
            <a:r>
              <a:rPr lang="el-GR" sz="2800" dirty="0" smtClean="0"/>
              <a:t>Σταύρος Κουλουρίδης</a:t>
            </a:r>
          </a:p>
          <a:p>
            <a:r>
              <a:rPr lang="el-GR" sz="2800" dirty="0" smtClean="0"/>
              <a:t>Σχολή Πολυτεχνική</a:t>
            </a:r>
          </a:p>
          <a:p>
            <a:r>
              <a:rPr lang="el-GR" sz="2800" dirty="0" smtClean="0"/>
              <a:t>Τμήμα Ηλεκτρολόγων Μηχανικών</a:t>
            </a:r>
            <a:endParaRPr lang="en-US" sz="2800" dirty="0" smtClean="0"/>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Μαγνητικά </a:t>
            </a:r>
            <a:r>
              <a:rPr lang="el-GR" dirty="0" smtClean="0"/>
              <a:t>χαρακτηριστικά (2) </a:t>
            </a:r>
            <a:endParaRPr lang="en-GB" kern="0" dirty="0"/>
          </a:p>
        </p:txBody>
      </p:sp>
      <p:sp>
        <p:nvSpPr>
          <p:cNvPr id="5" name="Θέση περιεχομένου 4"/>
          <p:cNvSpPr>
            <a:spLocks noGrp="1"/>
          </p:cNvSpPr>
          <p:nvPr>
            <p:ph idx="1"/>
          </p:nvPr>
        </p:nvSpPr>
        <p:spPr>
          <a:xfrm>
            <a:off x="285830" y="1556792"/>
            <a:ext cx="8678658" cy="4525963"/>
          </a:xfrm>
        </p:spPr>
        <p:txBody>
          <a:bodyPr>
            <a:noAutofit/>
          </a:bodyPr>
          <a:lstStyle/>
          <a:p>
            <a:pPr lvl="1">
              <a:buFont typeface="Wingdings" pitchFamily="2" charset="2"/>
              <a:buChar char="q"/>
            </a:pPr>
            <a:r>
              <a:rPr lang="el-GR" sz="2300" dirty="0" smtClean="0"/>
              <a:t>Παραμαγνητικά </a:t>
            </a:r>
            <a:r>
              <a:rPr lang="el-GR" sz="2300" dirty="0"/>
              <a:t>(μ</a:t>
            </a:r>
            <a:r>
              <a:rPr lang="en-US" sz="2300" baseline="-25000" dirty="0"/>
              <a:t>r</a:t>
            </a:r>
            <a:r>
              <a:rPr lang="el-GR" sz="2300" dirty="0"/>
              <a:t>&gt;1). </a:t>
            </a:r>
            <a:r>
              <a:rPr lang="el-GR" sz="2300" u="sng" dirty="0"/>
              <a:t>Προκαλούν ενίσχυση του επιβαλλόμενου εξωτερικού μαγνητικού πεδίου</a:t>
            </a:r>
            <a:r>
              <a:rPr lang="en-US" sz="2300" u="sng" dirty="0"/>
              <a:t>.</a:t>
            </a:r>
            <a:r>
              <a:rPr lang="el-GR" sz="2300" dirty="0"/>
              <a:t> Δεν υπάρχει αλληλοεξουδετέρωση των ροπών οπότε εμφανίζεται μια μικρή ροπή σε κάθε άτομο. Λόγω του τυχαίου προσανατολισμού δεν υπάρχει μαγνήτιση κατά την απουσία εξωτερικού πεδίου. Όταν εμφανισθεί εξωτερικό πεδίο οι ατομικές ροπές συντονίζονται  και ενισχύεται το εξωτερικό πεδίο</a:t>
            </a:r>
          </a:p>
          <a:p>
            <a:pPr lvl="1">
              <a:buFont typeface="Wingdings" pitchFamily="2" charset="2"/>
              <a:buChar char="q"/>
            </a:pPr>
            <a:r>
              <a:rPr lang="el-GR" sz="2300" dirty="0"/>
              <a:t>Σιδηρομαγνητικά (μ</a:t>
            </a:r>
            <a:r>
              <a:rPr lang="en-US" sz="2300" baseline="-25000" dirty="0"/>
              <a:t>r</a:t>
            </a:r>
            <a:r>
              <a:rPr lang="el-GR" sz="2300" dirty="0"/>
              <a:t>&gt;&gt;1). </a:t>
            </a:r>
            <a:r>
              <a:rPr lang="el-GR" sz="2300" u="sng" dirty="0"/>
              <a:t>Προκαλούν την κατά πολλές φορές ενίσχυση του εξωτερικού μαγνητικού πεδίου και παραμένουν μαγνητισμένα και μετά την απομάκρυνση του εξωτερικού μαγνητικού πεδίου</a:t>
            </a:r>
            <a:r>
              <a:rPr lang="en-US" sz="2300" u="sng" dirty="0"/>
              <a:t>.</a:t>
            </a:r>
            <a:r>
              <a:rPr lang="en-US" sz="2300" dirty="0"/>
              <a:t> </a:t>
            </a:r>
            <a:r>
              <a:rPr lang="el-GR" sz="2300" dirty="0"/>
              <a:t>Έχουν περίσσεια ηλεκτρονίων στην εξωτερική στοιβάδα που στρέφονται με ομόρροπα </a:t>
            </a:r>
            <a:r>
              <a:rPr lang="en-US" sz="2300" dirty="0"/>
              <a:t>spin</a:t>
            </a:r>
            <a:r>
              <a:rPr lang="el-GR" sz="2300" dirty="0"/>
              <a:t>.</a:t>
            </a:r>
          </a:p>
          <a:p>
            <a:pPr lvl="0"/>
            <a:endParaRPr lang="el-GR" sz="2300" b="1" i="1" u="sng" kern="0" dirty="0"/>
          </a:p>
          <a:p>
            <a:pPr lvl="0"/>
            <a:endParaRPr lang="el-GR" sz="2300" b="1" i="1" u="sng" kern="0" dirty="0" smtClean="0"/>
          </a:p>
          <a:p>
            <a:pPr marL="0" lvl="0" indent="0">
              <a:buNone/>
            </a:pPr>
            <a:r>
              <a:rPr lang="el-GR" sz="2300" b="1" i="1" u="sng" kern="0" dirty="0" smtClean="0"/>
              <a:t> </a:t>
            </a:r>
            <a:endParaRPr lang="el-GR" sz="2300" b="1" i="1" u="sng" kern="0" baseline="-25000" dirty="0"/>
          </a:p>
          <a:p>
            <a:endParaRPr lang="el-GR" sz="2300" b="1" i="1" kern="0" baseline="-25000" dirty="0"/>
          </a:p>
          <a:p>
            <a:pPr lvl="0"/>
            <a:endParaRPr lang="el-GR" sz="2300" b="1" i="1" kern="0" baseline="-25000" dirty="0"/>
          </a:p>
          <a:p>
            <a:endParaRPr lang="el-GR" sz="2300" dirty="0"/>
          </a:p>
          <a:p>
            <a:endParaRPr lang="el-GR" sz="2300" dirty="0"/>
          </a:p>
          <a:p>
            <a:endParaRPr lang="el-GR" sz="23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31404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eaLnBrk="0" hangingPunct="0"/>
            <a:r>
              <a:rPr lang="el-GR" dirty="0">
                <a:solidFill>
                  <a:schemeClr val="tx2">
                    <a:lumMod val="60000"/>
                    <a:lumOff val="40000"/>
                  </a:schemeClr>
                </a:solidFill>
                <a:latin typeface="96 Helvetica BlackItalic" charset="0"/>
              </a:rPr>
              <a:t>Μαγνητικά μεγέθη</a:t>
            </a: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436590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Μαγνήτιση</a:t>
            </a:r>
            <a:endParaRPr lang="en-GB" kern="0" dirty="0"/>
          </a:p>
        </p:txBody>
      </p:sp>
      <p:sp>
        <p:nvSpPr>
          <p:cNvPr id="5" name="Content Placeholder 4"/>
          <p:cNvSpPr>
            <a:spLocks noGrp="1"/>
          </p:cNvSpPr>
          <p:nvPr>
            <p:ph idx="1"/>
          </p:nvPr>
        </p:nvSpPr>
        <p:spPr/>
        <p:txBody>
          <a:bodyPr/>
          <a:lstStyle/>
          <a:p>
            <a:endParaRPr lang="en-US"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mc:AlternateContent xmlns:mc="http://schemas.openxmlformats.org/markup-compatibility/2006" xmlns:a14="http://schemas.microsoft.com/office/drawing/2010/main">
        <mc:Choice Requires="a14">
          <p:sp>
            <p:nvSpPr>
              <p:cNvPr id="23" name="Text Box 4"/>
              <p:cNvSpPr txBox="1">
                <a:spLocks noChangeArrowheads="1"/>
              </p:cNvSpPr>
              <p:nvPr/>
            </p:nvSpPr>
            <p:spPr bwMode="auto">
              <a:xfrm>
                <a:off x="377981" y="3200400"/>
                <a:ext cx="8428076" cy="1200329"/>
              </a:xfrm>
              <a:prstGeom prst="rect">
                <a:avLst/>
              </a:prstGeom>
              <a:noFill/>
              <a:ln w="9525">
                <a:noFill/>
                <a:miter lim="800000"/>
                <a:headEnd/>
                <a:tailEnd/>
              </a:ln>
              <a:effectLst/>
            </p:spPr>
            <p:txBody>
              <a:bodyPr wrap="none">
                <a:spAutoFit/>
              </a:bodyPr>
              <a:lstStyle/>
              <a:p>
                <a:r>
                  <a:rPr lang="el-GR" sz="2400" dirty="0" smtClean="0"/>
                  <a:t>όπου </a:t>
                </a:r>
                <a14:m>
                  <m:oMath xmlns:m="http://schemas.openxmlformats.org/officeDocument/2006/math">
                    <m:r>
                      <m:rPr>
                        <m:sty m:val="p"/>
                      </m:rPr>
                      <a:rPr lang="el-GR" sz="2400" b="0" i="0" smtClean="0">
                        <a:latin typeface="Cambria Math"/>
                      </a:rPr>
                      <m:t>Δ</m:t>
                    </m:r>
                    <m:r>
                      <m:rPr>
                        <m:sty m:val="p"/>
                      </m:rPr>
                      <a:rPr lang="en-US" sz="2400" b="0" i="0" smtClean="0">
                        <a:latin typeface="Cambria Math"/>
                      </a:rPr>
                      <m:t>V</m:t>
                    </m:r>
                    <m:r>
                      <a:rPr lang="en-US" sz="2400" b="0" i="0" smtClean="0">
                        <a:latin typeface="Cambria Math"/>
                      </a:rPr>
                      <m:t> </m:t>
                    </m:r>
                  </m:oMath>
                </a14:m>
                <a:r>
                  <a:rPr lang="el-GR" sz="2400" dirty="0" smtClean="0"/>
                  <a:t>ένας </a:t>
                </a:r>
                <a:r>
                  <a:rPr lang="el-GR" sz="2400" dirty="0"/>
                  <a:t>μακροσκοπικά μικρός, μικροσκοπικά μεγάλος όγκος</a:t>
                </a:r>
              </a:p>
              <a:p>
                <a:r>
                  <a:rPr lang="el-GR" sz="2400" dirty="0"/>
                  <a:t>μαγνητικού υλικού και       οι μαγνητικές διπολικές ροπές των</a:t>
                </a:r>
              </a:p>
              <a:p>
                <a:r>
                  <a:rPr lang="el-GR" sz="2400" dirty="0"/>
                  <a:t>μαγνητικών </a:t>
                </a:r>
                <a:r>
                  <a:rPr lang="el-GR" sz="2400" dirty="0" err="1"/>
                  <a:t>διπόλων</a:t>
                </a:r>
                <a:r>
                  <a:rPr lang="el-GR" sz="2400" dirty="0"/>
                  <a:t> που περιέχονται στον όγκο αυτό.   </a:t>
                </a:r>
              </a:p>
            </p:txBody>
          </p:sp>
        </mc:Choice>
        <mc:Fallback xmlns="">
          <p:sp>
            <p:nvSpPr>
              <p:cNvPr id="23" name="Text Box 4"/>
              <p:cNvSpPr txBox="1">
                <a:spLocks noRot="1" noChangeAspect="1" noMove="1" noResize="1" noEditPoints="1" noAdjustHandles="1" noChangeArrowheads="1" noChangeShapeType="1" noTextEdit="1"/>
              </p:cNvSpPr>
              <p:nvPr/>
            </p:nvSpPr>
            <p:spPr bwMode="auto">
              <a:xfrm>
                <a:off x="377981" y="3200400"/>
                <a:ext cx="8428076" cy="1200329"/>
              </a:xfrm>
              <a:prstGeom prst="rect">
                <a:avLst/>
              </a:prstGeom>
              <a:blipFill rotWithShape="1">
                <a:blip r:embed="rId4"/>
                <a:stretch>
                  <a:fillRect l="-1085" t="-4061" r="-1735" b="-10660"/>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 Box 6"/>
              <p:cNvSpPr txBox="1">
                <a:spLocks noChangeArrowheads="1"/>
              </p:cNvSpPr>
              <p:nvPr/>
            </p:nvSpPr>
            <p:spPr bwMode="auto">
              <a:xfrm>
                <a:off x="549431" y="1680718"/>
                <a:ext cx="6267393" cy="1016689"/>
              </a:xfrm>
              <a:prstGeom prst="rect">
                <a:avLst/>
              </a:prstGeom>
              <a:noFill/>
              <a:ln w="9525">
                <a:noFill/>
                <a:miter lim="800000"/>
                <a:headEnd/>
                <a:tailEnd/>
              </a:ln>
              <a:effectLst/>
            </p:spPr>
            <p:txBody>
              <a:bodyPr wrap="square">
                <a:spAutoFit/>
              </a:bodyPr>
              <a:lstStyle/>
              <a:p>
                <a:r>
                  <a:rPr lang="el-GR" sz="2400" dirty="0" smtClean="0"/>
                  <a:t>Ορίζω ως μαγνήτιση τη (μακροσκοπική) ποσότητα  </a:t>
                </a:r>
                <a14:m>
                  <m:oMath xmlns:m="http://schemas.openxmlformats.org/officeDocument/2006/math">
                    <m:r>
                      <a:rPr lang="en-US" sz="2400" b="1" i="1" smtClean="0">
                        <a:latin typeface="Cambria Math"/>
                      </a:rPr>
                      <m:t>𝑴</m:t>
                    </m:r>
                    <m:r>
                      <a:rPr lang="en-US" sz="2400" b="0" i="1" smtClean="0">
                        <a:latin typeface="Cambria Math"/>
                      </a:rPr>
                      <m:t>=</m:t>
                    </m:r>
                    <m:func>
                      <m:funcPr>
                        <m:ctrlPr>
                          <a:rPr lang="en-US" sz="2400" b="0" i="1" smtClean="0">
                            <a:latin typeface="Cambria Math"/>
                          </a:rPr>
                        </m:ctrlPr>
                      </m:funcPr>
                      <m:fName>
                        <m:limLow>
                          <m:limLowPr>
                            <m:ctrlPr>
                              <a:rPr lang="en-US" sz="2400" b="0" i="1" smtClean="0">
                                <a:latin typeface="Cambria Math"/>
                              </a:rPr>
                            </m:ctrlPr>
                          </m:limLowPr>
                          <m:e>
                            <m:r>
                              <m:rPr>
                                <m:sty m:val="p"/>
                              </m:rPr>
                              <a:rPr lang="en-US" sz="2400" b="0" i="0" smtClean="0">
                                <a:latin typeface="Cambria Math"/>
                              </a:rPr>
                              <m:t>lim</m:t>
                            </m:r>
                          </m:e>
                          <m:lim>
                            <m:r>
                              <m:rPr>
                                <m:sty m:val="p"/>
                              </m:rPr>
                              <a:rPr lang="el-GR" sz="2400" b="0" i="0" smtClean="0">
                                <a:latin typeface="Cambria Math"/>
                              </a:rPr>
                              <m:t>Δ</m:t>
                            </m:r>
                            <m:r>
                              <m:rPr>
                                <m:sty m:val="p"/>
                              </m:rPr>
                              <a:rPr lang="en-US" sz="2400" b="0" i="0" smtClean="0">
                                <a:latin typeface="Cambria Math"/>
                              </a:rPr>
                              <m:t>V</m:t>
                            </m:r>
                            <m:r>
                              <a:rPr lang="en-US" sz="2400" b="0" i="1" smtClean="0">
                                <a:latin typeface="Cambria Math"/>
                                <a:ea typeface="Cambria Math"/>
                              </a:rPr>
                              <m:t>→0</m:t>
                            </m:r>
                          </m:lim>
                        </m:limLow>
                      </m:fName>
                      <m:e>
                        <m:f>
                          <m:fPr>
                            <m:ctrlPr>
                              <a:rPr lang="en-US" sz="2400" b="0" i="1" smtClean="0">
                                <a:latin typeface="Cambria Math"/>
                              </a:rPr>
                            </m:ctrlPr>
                          </m:fPr>
                          <m:num>
                            <m:r>
                              <a:rPr lang="en-US" sz="2400" b="0" i="1" smtClean="0">
                                <a:latin typeface="Cambria Math"/>
                              </a:rPr>
                              <m:t>1</m:t>
                            </m:r>
                          </m:num>
                          <m:den>
                            <m:r>
                              <m:rPr>
                                <m:sty m:val="p"/>
                              </m:rPr>
                              <a:rPr lang="el-GR" sz="2400" b="0" i="0" smtClean="0">
                                <a:latin typeface="Cambria Math"/>
                              </a:rPr>
                              <m:t>Δ</m:t>
                            </m:r>
                            <m:r>
                              <m:rPr>
                                <m:sty m:val="p"/>
                              </m:rPr>
                              <a:rPr lang="en-US" sz="2400" b="0" i="0" smtClean="0">
                                <a:latin typeface="Cambria Math"/>
                              </a:rPr>
                              <m:t>V</m:t>
                            </m:r>
                          </m:den>
                        </m:f>
                        <m:nary>
                          <m:naryPr>
                            <m:chr m:val="∑"/>
                            <m:ctrlPr>
                              <a:rPr lang="en-US" sz="2400" b="0" i="1" smtClean="0">
                                <a:latin typeface="Cambria Math"/>
                              </a:rPr>
                            </m:ctrlPr>
                          </m:naryPr>
                          <m:sub>
                            <m:r>
                              <m:rPr>
                                <m:brk m:alnAt="23"/>
                              </m:rPr>
                              <a:rPr lang="en-US" sz="2400" b="0" i="1" smtClean="0">
                                <a:latin typeface="Cambria Math"/>
                              </a:rPr>
                              <m:t>𝑖</m:t>
                            </m:r>
                            <m:r>
                              <a:rPr lang="en-US" sz="2400" b="0" i="1" smtClean="0">
                                <a:latin typeface="Cambria Math"/>
                              </a:rPr>
                              <m:t>=1</m:t>
                            </m:r>
                          </m:sub>
                          <m:sup>
                            <m:r>
                              <a:rPr lang="en-US" sz="2400" b="0" i="1" smtClean="0">
                                <a:latin typeface="Cambria Math"/>
                              </a:rPr>
                              <m:t>𝑛</m:t>
                            </m:r>
                            <m:r>
                              <m:rPr>
                                <m:sty m:val="p"/>
                              </m:rPr>
                              <a:rPr lang="el-GR" sz="2400" b="0" i="0" smtClean="0">
                                <a:latin typeface="Cambria Math"/>
                              </a:rPr>
                              <m:t>Δ</m:t>
                            </m:r>
                            <m:r>
                              <m:rPr>
                                <m:sty m:val="p"/>
                              </m:rPr>
                              <a:rPr lang="en-US" sz="2400" b="0" i="0" smtClean="0">
                                <a:latin typeface="Cambria Math"/>
                              </a:rPr>
                              <m:t>V</m:t>
                            </m:r>
                          </m:sup>
                          <m:e>
                            <m:sSub>
                              <m:sSubPr>
                                <m:ctrlPr>
                                  <a:rPr lang="en-US" sz="2400" b="0" i="1" smtClean="0">
                                    <a:latin typeface="Cambria Math"/>
                                  </a:rPr>
                                </m:ctrlPr>
                              </m:sSubPr>
                              <m:e>
                                <m:r>
                                  <a:rPr lang="en-US" sz="2400" b="1" i="1" smtClean="0">
                                    <a:latin typeface="Cambria Math"/>
                                  </a:rPr>
                                  <m:t>𝒎</m:t>
                                </m:r>
                              </m:e>
                              <m:sub>
                                <m:r>
                                  <a:rPr lang="en-US" sz="2400" b="0" i="1" smtClean="0">
                                    <a:latin typeface="Cambria Math"/>
                                  </a:rPr>
                                  <m:t>𝑖</m:t>
                                </m:r>
                              </m:sub>
                            </m:sSub>
                          </m:e>
                        </m:nary>
                      </m:e>
                    </m:func>
                    <m:r>
                      <a:rPr lang="en-US" sz="2400" b="0" i="1" smtClean="0">
                        <a:latin typeface="Cambria Math"/>
                      </a:rPr>
                      <m:t>     </m:t>
                    </m:r>
                    <m:d>
                      <m:dPr>
                        <m:begChr m:val="["/>
                        <m:endChr m:val="]"/>
                        <m:ctrlPr>
                          <a:rPr lang="en-US" sz="2400" b="0" i="1" smtClean="0">
                            <a:latin typeface="Cambria Math"/>
                          </a:rPr>
                        </m:ctrlPr>
                      </m:dPr>
                      <m:e>
                        <m:f>
                          <m:fPr>
                            <m:type m:val="lin"/>
                            <m:ctrlPr>
                              <a:rPr lang="en-US" sz="2400" b="0" i="1" smtClean="0">
                                <a:latin typeface="Cambria Math"/>
                              </a:rPr>
                            </m:ctrlPr>
                          </m:fPr>
                          <m:num>
                            <m:r>
                              <a:rPr lang="en-US" sz="2400" b="0" i="1" smtClean="0">
                                <a:latin typeface="Cambria Math"/>
                              </a:rPr>
                              <m:t>𝐴</m:t>
                            </m:r>
                          </m:num>
                          <m:den>
                            <m:r>
                              <a:rPr lang="en-US" sz="2400" b="0" i="1" smtClean="0">
                                <a:latin typeface="Cambria Math"/>
                              </a:rPr>
                              <m:t>𝑚</m:t>
                            </m:r>
                          </m:den>
                        </m:f>
                      </m:e>
                    </m:d>
                  </m:oMath>
                </a14:m>
                <a:endParaRPr lang="el-GR" sz="2400" dirty="0"/>
              </a:p>
            </p:txBody>
          </p:sp>
        </mc:Choice>
        <mc:Fallback xmlns="">
          <p:sp>
            <p:nvSpPr>
              <p:cNvPr id="24" name="Text Box 6"/>
              <p:cNvSpPr txBox="1">
                <a:spLocks noRot="1" noChangeAspect="1" noMove="1" noResize="1" noEditPoints="1" noAdjustHandles="1" noChangeArrowheads="1" noChangeShapeType="1" noTextEdit="1"/>
              </p:cNvSpPr>
              <p:nvPr/>
            </p:nvSpPr>
            <p:spPr bwMode="auto">
              <a:xfrm>
                <a:off x="549431" y="1680718"/>
                <a:ext cx="6267393" cy="1016689"/>
              </a:xfrm>
              <a:prstGeom prst="rect">
                <a:avLst/>
              </a:prstGeom>
              <a:blipFill rotWithShape="1">
                <a:blip r:embed="rId5"/>
                <a:stretch>
                  <a:fillRect l="-1459" t="-4819" b="-3012"/>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 Box 6"/>
              <p:cNvSpPr txBox="1">
                <a:spLocks noChangeArrowheads="1"/>
              </p:cNvSpPr>
              <p:nvPr/>
            </p:nvSpPr>
            <p:spPr bwMode="auto">
              <a:xfrm>
                <a:off x="549431" y="4496544"/>
                <a:ext cx="9495177" cy="830997"/>
              </a:xfrm>
              <a:prstGeom prst="rect">
                <a:avLst/>
              </a:prstGeom>
              <a:noFill/>
              <a:ln w="9525">
                <a:noFill/>
                <a:miter lim="800000"/>
                <a:headEnd/>
                <a:tailEnd/>
              </a:ln>
              <a:effectLst/>
            </p:spPr>
            <p:txBody>
              <a:bodyPr wrap="square">
                <a:spAutoFit/>
              </a:bodyPr>
              <a:lstStyle/>
              <a:p>
                <a:r>
                  <a:rPr lang="el-GR" sz="2400" dirty="0" smtClean="0"/>
                  <a:t>Οι μαγνητικές διπολικές ροπές θεωρούμε ότι οφείλονται σε αντίστοιχα </a:t>
                </a:r>
                <a:r>
                  <a:rPr lang="el-GR" sz="2400" u="sng" dirty="0" smtClean="0"/>
                  <a:t>δέσμια ρεύματα </a:t>
                </a:r>
                <a:r>
                  <a:rPr lang="en-US" sz="2400" dirty="0" err="1" smtClean="0"/>
                  <a:t>I</a:t>
                </a:r>
                <a:r>
                  <a:rPr lang="en-US" sz="2400" baseline="-25000" dirty="0" err="1" smtClean="0"/>
                  <a:t>b</a:t>
                </a:r>
                <a:r>
                  <a:rPr lang="en-US" sz="2400" baseline="-25000" dirty="0" smtClean="0"/>
                  <a:t> </a:t>
                </a:r>
                <a:r>
                  <a:rPr lang="el-GR" sz="2400" dirty="0" smtClean="0"/>
                  <a:t>δηλαδή:</a:t>
                </a:r>
                <a:r>
                  <a:rPr lang="en-US" sz="2400" dirty="0" smtClean="0"/>
                  <a:t> </a:t>
                </a:r>
                <a14:m>
                  <m:oMath xmlns:m="http://schemas.openxmlformats.org/officeDocument/2006/math">
                    <m:r>
                      <a:rPr lang="en-US" sz="2400" b="1" i="1" smtClean="0">
                        <a:latin typeface="Cambria Math"/>
                      </a:rPr>
                      <m:t>𝒎</m:t>
                    </m:r>
                    <m:r>
                      <a:rPr lang="en-US" sz="2400" b="0" i="1" smtClean="0">
                        <a:latin typeface="Cambria Math"/>
                      </a:rPr>
                      <m:t>=</m:t>
                    </m:r>
                    <m:sSub>
                      <m:sSubPr>
                        <m:ctrlPr>
                          <a:rPr lang="en-US" sz="2400" b="0" i="1" smtClean="0">
                            <a:latin typeface="Cambria Math"/>
                          </a:rPr>
                        </m:ctrlPr>
                      </m:sSubPr>
                      <m:e>
                        <m:r>
                          <a:rPr lang="en-US" sz="2400" b="0" i="1" smtClean="0">
                            <a:latin typeface="Cambria Math"/>
                          </a:rPr>
                          <m:t>𝐼</m:t>
                        </m:r>
                      </m:e>
                      <m:sub>
                        <m:r>
                          <a:rPr lang="en-US" sz="2400" b="0" i="1" smtClean="0">
                            <a:latin typeface="Cambria Math"/>
                          </a:rPr>
                          <m:t>𝑏</m:t>
                        </m:r>
                      </m:sub>
                    </m:sSub>
                    <m:r>
                      <a:rPr lang="en-US" sz="2400" b="0" i="1" smtClean="0">
                        <a:latin typeface="Cambria Math"/>
                      </a:rPr>
                      <m:t>𝑑</m:t>
                    </m:r>
                    <m:r>
                      <a:rPr lang="en-US" sz="2400" b="1" i="1" smtClean="0">
                        <a:latin typeface="Cambria Math"/>
                      </a:rPr>
                      <m:t>𝑺</m:t>
                    </m:r>
                    <m:r>
                      <a:rPr lang="en-US" sz="2400" b="0" i="1" smtClean="0">
                        <a:latin typeface="Cambria Math"/>
                      </a:rPr>
                      <m:t>     </m:t>
                    </m:r>
                    <m:d>
                      <m:dPr>
                        <m:begChr m:val="["/>
                        <m:endChr m:val="]"/>
                        <m:ctrlPr>
                          <a:rPr lang="en-US" sz="2400" b="0" i="1" smtClean="0">
                            <a:latin typeface="Cambria Math"/>
                          </a:rPr>
                        </m:ctrlPr>
                      </m:dPr>
                      <m:e>
                        <m:f>
                          <m:fPr>
                            <m:type m:val="lin"/>
                            <m:ctrlPr>
                              <a:rPr lang="en-US" sz="2400" b="0" i="1" smtClean="0">
                                <a:latin typeface="Cambria Math"/>
                              </a:rPr>
                            </m:ctrlPr>
                          </m:fPr>
                          <m:num>
                            <m:r>
                              <a:rPr lang="en-US" sz="2400" b="0" i="1" smtClean="0">
                                <a:latin typeface="Cambria Math"/>
                              </a:rPr>
                              <m:t>𝐴</m:t>
                            </m:r>
                          </m:num>
                          <m:den>
                            <m:sSup>
                              <m:sSupPr>
                                <m:ctrlPr>
                                  <a:rPr lang="en-US" sz="2400" b="0" i="1" smtClean="0">
                                    <a:latin typeface="Cambria Math"/>
                                  </a:rPr>
                                </m:ctrlPr>
                              </m:sSupPr>
                              <m:e>
                                <m:r>
                                  <a:rPr lang="en-US" sz="2400" b="0" i="1" smtClean="0">
                                    <a:latin typeface="Cambria Math"/>
                                  </a:rPr>
                                  <m:t>𝑚</m:t>
                                </m:r>
                              </m:e>
                              <m:sup>
                                <m:r>
                                  <a:rPr lang="en-US" sz="2400" b="0" i="1" smtClean="0">
                                    <a:latin typeface="Cambria Math"/>
                                  </a:rPr>
                                  <m:t>2</m:t>
                                </m:r>
                              </m:sup>
                            </m:sSup>
                          </m:den>
                        </m:f>
                      </m:e>
                    </m:d>
                  </m:oMath>
                </a14:m>
                <a:r>
                  <a:rPr lang="en-US" sz="2400" dirty="0" smtClean="0"/>
                  <a:t> </a:t>
                </a:r>
                <a:endParaRPr lang="el-GR" sz="2400" dirty="0"/>
              </a:p>
            </p:txBody>
          </p:sp>
        </mc:Choice>
        <mc:Fallback xmlns="">
          <p:sp>
            <p:nvSpPr>
              <p:cNvPr id="25" name="Text Box 6"/>
              <p:cNvSpPr txBox="1">
                <a:spLocks noRot="1" noChangeAspect="1" noMove="1" noResize="1" noEditPoints="1" noAdjustHandles="1" noChangeArrowheads="1" noChangeShapeType="1" noTextEdit="1"/>
              </p:cNvSpPr>
              <p:nvPr/>
            </p:nvSpPr>
            <p:spPr bwMode="auto">
              <a:xfrm>
                <a:off x="549431" y="4496544"/>
                <a:ext cx="9495177" cy="830997"/>
              </a:xfrm>
              <a:prstGeom prst="rect">
                <a:avLst/>
              </a:prstGeom>
              <a:blipFill rotWithShape="1">
                <a:blip r:embed="rId6"/>
                <a:stretch>
                  <a:fillRect l="-963" t="-25735" b="-106618"/>
                </a:stretch>
              </a:blipFill>
              <a:ln w="9525">
                <a:noFill/>
                <a:miter lim="800000"/>
                <a:headEnd/>
                <a:tailEnd/>
              </a:ln>
              <a:effectLst/>
            </p:spPr>
            <p:txBody>
              <a:bodyPr/>
              <a:lstStyle/>
              <a:p>
                <a:r>
                  <a:rPr lang="en-US">
                    <a:noFill/>
                  </a:rPr>
                  <a:t> </a:t>
                </a:r>
              </a:p>
            </p:txBody>
          </p:sp>
        </mc:Fallback>
      </mc:AlternateContent>
      <p:grpSp>
        <p:nvGrpSpPr>
          <p:cNvPr id="156" name="Group 25"/>
          <p:cNvGrpSpPr>
            <a:grpSpLocks/>
          </p:cNvGrpSpPr>
          <p:nvPr/>
        </p:nvGrpSpPr>
        <p:grpSpPr bwMode="auto">
          <a:xfrm>
            <a:off x="6863481" y="636193"/>
            <a:ext cx="1828800" cy="2209800"/>
            <a:chOff x="3024" y="2475"/>
            <a:chExt cx="1152" cy="1392"/>
          </a:xfrm>
        </p:grpSpPr>
        <p:grpSp>
          <p:nvGrpSpPr>
            <p:cNvPr id="157" name="Group 26"/>
            <p:cNvGrpSpPr>
              <a:grpSpLocks noChangeAspect="1"/>
            </p:cNvGrpSpPr>
            <p:nvPr/>
          </p:nvGrpSpPr>
          <p:grpSpPr bwMode="auto">
            <a:xfrm>
              <a:off x="3600" y="2739"/>
              <a:ext cx="322" cy="255"/>
              <a:chOff x="3744" y="1194"/>
              <a:chExt cx="1584" cy="1254"/>
            </a:xfrm>
          </p:grpSpPr>
          <p:sp>
            <p:nvSpPr>
              <p:cNvPr id="214" name="Oval 27"/>
              <p:cNvSpPr>
                <a:spLocks noChangeAspect="1" noChangeArrowheads="1"/>
              </p:cNvSpPr>
              <p:nvPr/>
            </p:nvSpPr>
            <p:spPr bwMode="auto">
              <a:xfrm>
                <a:off x="3744" y="1872"/>
                <a:ext cx="1584" cy="576"/>
              </a:xfrm>
              <a:prstGeom prst="ellipse">
                <a:avLst/>
              </a:prstGeom>
              <a:noFill/>
              <a:ln w="19050">
                <a:solidFill>
                  <a:srgbClr val="FF1485"/>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215" name="Line 28"/>
              <p:cNvSpPr>
                <a:spLocks noChangeAspect="1" noChangeShapeType="1"/>
              </p:cNvSpPr>
              <p:nvPr/>
            </p:nvSpPr>
            <p:spPr bwMode="auto">
              <a:xfrm>
                <a:off x="4446" y="2445"/>
                <a:ext cx="192" cy="0"/>
              </a:xfrm>
              <a:prstGeom prst="line">
                <a:avLst/>
              </a:prstGeom>
              <a:noFill/>
              <a:ln w="9525">
                <a:solidFill>
                  <a:srgbClr val="FF1485"/>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216" name="Line 29"/>
              <p:cNvSpPr>
                <a:spLocks noChangeAspect="1" noChangeShapeType="1"/>
              </p:cNvSpPr>
              <p:nvPr/>
            </p:nvSpPr>
            <p:spPr bwMode="auto">
              <a:xfrm flipH="1">
                <a:off x="4413" y="1872"/>
                <a:ext cx="192" cy="0"/>
              </a:xfrm>
              <a:prstGeom prst="line">
                <a:avLst/>
              </a:prstGeom>
              <a:noFill/>
              <a:ln w="9525">
                <a:solidFill>
                  <a:srgbClr val="FF1485"/>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217" name="Line 30"/>
              <p:cNvSpPr>
                <a:spLocks noChangeAspect="1" noChangeShapeType="1"/>
              </p:cNvSpPr>
              <p:nvPr/>
            </p:nvSpPr>
            <p:spPr bwMode="auto">
              <a:xfrm flipV="1">
                <a:off x="4557" y="1194"/>
                <a:ext cx="0" cy="960"/>
              </a:xfrm>
              <a:prstGeom prst="line">
                <a:avLst/>
              </a:prstGeom>
              <a:noFill/>
              <a:ln w="19050">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grpSp>
          <p:nvGrpSpPr>
            <p:cNvPr id="158" name="Group 31"/>
            <p:cNvGrpSpPr>
              <a:grpSpLocks noChangeAspect="1"/>
            </p:cNvGrpSpPr>
            <p:nvPr/>
          </p:nvGrpSpPr>
          <p:grpSpPr bwMode="auto">
            <a:xfrm rot="2796953">
              <a:off x="3759" y="3009"/>
              <a:ext cx="322" cy="255"/>
              <a:chOff x="3744" y="1194"/>
              <a:chExt cx="1584" cy="1254"/>
            </a:xfrm>
          </p:grpSpPr>
          <p:sp>
            <p:nvSpPr>
              <p:cNvPr id="210" name="Oval 32"/>
              <p:cNvSpPr>
                <a:spLocks noChangeAspect="1" noChangeArrowheads="1"/>
              </p:cNvSpPr>
              <p:nvPr/>
            </p:nvSpPr>
            <p:spPr bwMode="auto">
              <a:xfrm>
                <a:off x="3744" y="1872"/>
                <a:ext cx="1584" cy="576"/>
              </a:xfrm>
              <a:prstGeom prst="ellipse">
                <a:avLst/>
              </a:prstGeom>
              <a:noFill/>
              <a:ln w="19050">
                <a:solidFill>
                  <a:srgbClr val="FF1485"/>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211" name="Line 33"/>
              <p:cNvSpPr>
                <a:spLocks noChangeAspect="1" noChangeShapeType="1"/>
              </p:cNvSpPr>
              <p:nvPr/>
            </p:nvSpPr>
            <p:spPr bwMode="auto">
              <a:xfrm>
                <a:off x="4446" y="2445"/>
                <a:ext cx="192" cy="0"/>
              </a:xfrm>
              <a:prstGeom prst="line">
                <a:avLst/>
              </a:prstGeom>
              <a:noFill/>
              <a:ln w="9525">
                <a:solidFill>
                  <a:srgbClr val="FF1485"/>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212" name="Line 34"/>
              <p:cNvSpPr>
                <a:spLocks noChangeAspect="1" noChangeShapeType="1"/>
              </p:cNvSpPr>
              <p:nvPr/>
            </p:nvSpPr>
            <p:spPr bwMode="auto">
              <a:xfrm flipH="1">
                <a:off x="4413" y="1872"/>
                <a:ext cx="192" cy="0"/>
              </a:xfrm>
              <a:prstGeom prst="line">
                <a:avLst/>
              </a:prstGeom>
              <a:noFill/>
              <a:ln w="9525">
                <a:solidFill>
                  <a:srgbClr val="FF1485"/>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213" name="Line 35"/>
              <p:cNvSpPr>
                <a:spLocks noChangeAspect="1" noChangeShapeType="1"/>
              </p:cNvSpPr>
              <p:nvPr/>
            </p:nvSpPr>
            <p:spPr bwMode="auto">
              <a:xfrm flipV="1">
                <a:off x="4557" y="1194"/>
                <a:ext cx="0" cy="960"/>
              </a:xfrm>
              <a:prstGeom prst="line">
                <a:avLst/>
              </a:prstGeom>
              <a:noFill/>
              <a:ln w="19050">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grpSp>
          <p:nvGrpSpPr>
            <p:cNvPr id="159" name="Group 36"/>
            <p:cNvGrpSpPr>
              <a:grpSpLocks noChangeAspect="1"/>
            </p:cNvGrpSpPr>
            <p:nvPr/>
          </p:nvGrpSpPr>
          <p:grpSpPr bwMode="auto">
            <a:xfrm rot="-2281751">
              <a:off x="3408" y="3168"/>
              <a:ext cx="322" cy="255"/>
              <a:chOff x="3744" y="1194"/>
              <a:chExt cx="1584" cy="1254"/>
            </a:xfrm>
          </p:grpSpPr>
          <p:sp>
            <p:nvSpPr>
              <p:cNvPr id="206" name="Oval 37"/>
              <p:cNvSpPr>
                <a:spLocks noChangeAspect="1" noChangeArrowheads="1"/>
              </p:cNvSpPr>
              <p:nvPr/>
            </p:nvSpPr>
            <p:spPr bwMode="auto">
              <a:xfrm>
                <a:off x="3744" y="1872"/>
                <a:ext cx="1584" cy="576"/>
              </a:xfrm>
              <a:prstGeom prst="ellipse">
                <a:avLst/>
              </a:prstGeom>
              <a:noFill/>
              <a:ln w="19050">
                <a:solidFill>
                  <a:srgbClr val="FF1485"/>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207" name="Line 38"/>
              <p:cNvSpPr>
                <a:spLocks noChangeAspect="1" noChangeShapeType="1"/>
              </p:cNvSpPr>
              <p:nvPr/>
            </p:nvSpPr>
            <p:spPr bwMode="auto">
              <a:xfrm>
                <a:off x="4446" y="2445"/>
                <a:ext cx="192" cy="0"/>
              </a:xfrm>
              <a:prstGeom prst="line">
                <a:avLst/>
              </a:prstGeom>
              <a:noFill/>
              <a:ln w="9525">
                <a:solidFill>
                  <a:srgbClr val="FF1485"/>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208" name="Line 39"/>
              <p:cNvSpPr>
                <a:spLocks noChangeAspect="1" noChangeShapeType="1"/>
              </p:cNvSpPr>
              <p:nvPr/>
            </p:nvSpPr>
            <p:spPr bwMode="auto">
              <a:xfrm flipH="1">
                <a:off x="4413" y="1872"/>
                <a:ext cx="192" cy="0"/>
              </a:xfrm>
              <a:prstGeom prst="line">
                <a:avLst/>
              </a:prstGeom>
              <a:noFill/>
              <a:ln w="9525">
                <a:solidFill>
                  <a:srgbClr val="FF1485"/>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209" name="Line 40"/>
              <p:cNvSpPr>
                <a:spLocks noChangeAspect="1" noChangeShapeType="1"/>
              </p:cNvSpPr>
              <p:nvPr/>
            </p:nvSpPr>
            <p:spPr bwMode="auto">
              <a:xfrm flipV="1">
                <a:off x="4557" y="1194"/>
                <a:ext cx="0" cy="960"/>
              </a:xfrm>
              <a:prstGeom prst="line">
                <a:avLst/>
              </a:prstGeom>
              <a:noFill/>
              <a:ln w="19050">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grpSp>
          <p:nvGrpSpPr>
            <p:cNvPr id="160" name="Group 41"/>
            <p:cNvGrpSpPr>
              <a:grpSpLocks noChangeAspect="1"/>
            </p:cNvGrpSpPr>
            <p:nvPr/>
          </p:nvGrpSpPr>
          <p:grpSpPr bwMode="auto">
            <a:xfrm rot="4752089">
              <a:off x="3744" y="3345"/>
              <a:ext cx="322" cy="255"/>
              <a:chOff x="3744" y="1194"/>
              <a:chExt cx="1584" cy="1254"/>
            </a:xfrm>
          </p:grpSpPr>
          <p:sp>
            <p:nvSpPr>
              <p:cNvPr id="202" name="Oval 42"/>
              <p:cNvSpPr>
                <a:spLocks noChangeAspect="1" noChangeArrowheads="1"/>
              </p:cNvSpPr>
              <p:nvPr/>
            </p:nvSpPr>
            <p:spPr bwMode="auto">
              <a:xfrm>
                <a:off x="3744" y="1872"/>
                <a:ext cx="1584" cy="576"/>
              </a:xfrm>
              <a:prstGeom prst="ellipse">
                <a:avLst/>
              </a:prstGeom>
              <a:noFill/>
              <a:ln w="19050">
                <a:solidFill>
                  <a:srgbClr val="FF1485"/>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203" name="Line 43"/>
              <p:cNvSpPr>
                <a:spLocks noChangeAspect="1" noChangeShapeType="1"/>
              </p:cNvSpPr>
              <p:nvPr/>
            </p:nvSpPr>
            <p:spPr bwMode="auto">
              <a:xfrm>
                <a:off x="4446" y="2445"/>
                <a:ext cx="192" cy="0"/>
              </a:xfrm>
              <a:prstGeom prst="line">
                <a:avLst/>
              </a:prstGeom>
              <a:noFill/>
              <a:ln w="9525">
                <a:solidFill>
                  <a:srgbClr val="FF1485"/>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204" name="Line 44"/>
              <p:cNvSpPr>
                <a:spLocks noChangeAspect="1" noChangeShapeType="1"/>
              </p:cNvSpPr>
              <p:nvPr/>
            </p:nvSpPr>
            <p:spPr bwMode="auto">
              <a:xfrm flipH="1">
                <a:off x="4413" y="1872"/>
                <a:ext cx="192" cy="0"/>
              </a:xfrm>
              <a:prstGeom prst="line">
                <a:avLst/>
              </a:prstGeom>
              <a:noFill/>
              <a:ln w="9525">
                <a:solidFill>
                  <a:srgbClr val="FF1485"/>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205" name="Line 45"/>
              <p:cNvSpPr>
                <a:spLocks noChangeAspect="1" noChangeShapeType="1"/>
              </p:cNvSpPr>
              <p:nvPr/>
            </p:nvSpPr>
            <p:spPr bwMode="auto">
              <a:xfrm flipV="1">
                <a:off x="4557" y="1194"/>
                <a:ext cx="0" cy="960"/>
              </a:xfrm>
              <a:prstGeom prst="line">
                <a:avLst/>
              </a:prstGeom>
              <a:noFill/>
              <a:ln w="19050">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grpSp>
          <p:nvGrpSpPr>
            <p:cNvPr id="161" name="Group 46"/>
            <p:cNvGrpSpPr>
              <a:grpSpLocks noChangeAspect="1"/>
            </p:cNvGrpSpPr>
            <p:nvPr/>
          </p:nvGrpSpPr>
          <p:grpSpPr bwMode="auto">
            <a:xfrm rot="2406003">
              <a:off x="3312" y="2865"/>
              <a:ext cx="322" cy="255"/>
              <a:chOff x="3744" y="1194"/>
              <a:chExt cx="1584" cy="1254"/>
            </a:xfrm>
          </p:grpSpPr>
          <p:sp>
            <p:nvSpPr>
              <p:cNvPr id="198" name="Oval 47"/>
              <p:cNvSpPr>
                <a:spLocks noChangeAspect="1" noChangeArrowheads="1"/>
              </p:cNvSpPr>
              <p:nvPr/>
            </p:nvSpPr>
            <p:spPr bwMode="auto">
              <a:xfrm>
                <a:off x="3744" y="1872"/>
                <a:ext cx="1584" cy="576"/>
              </a:xfrm>
              <a:prstGeom prst="ellipse">
                <a:avLst/>
              </a:prstGeom>
              <a:noFill/>
              <a:ln w="19050">
                <a:solidFill>
                  <a:srgbClr val="FF1485"/>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99" name="Line 48"/>
              <p:cNvSpPr>
                <a:spLocks noChangeAspect="1" noChangeShapeType="1"/>
              </p:cNvSpPr>
              <p:nvPr/>
            </p:nvSpPr>
            <p:spPr bwMode="auto">
              <a:xfrm>
                <a:off x="4446" y="2445"/>
                <a:ext cx="192" cy="0"/>
              </a:xfrm>
              <a:prstGeom prst="line">
                <a:avLst/>
              </a:prstGeom>
              <a:noFill/>
              <a:ln w="9525">
                <a:solidFill>
                  <a:srgbClr val="FF1485"/>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200" name="Line 49"/>
              <p:cNvSpPr>
                <a:spLocks noChangeAspect="1" noChangeShapeType="1"/>
              </p:cNvSpPr>
              <p:nvPr/>
            </p:nvSpPr>
            <p:spPr bwMode="auto">
              <a:xfrm flipH="1">
                <a:off x="4413" y="1872"/>
                <a:ext cx="192" cy="0"/>
              </a:xfrm>
              <a:prstGeom prst="line">
                <a:avLst/>
              </a:prstGeom>
              <a:noFill/>
              <a:ln w="9525">
                <a:solidFill>
                  <a:srgbClr val="FF1485"/>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201" name="Line 50"/>
              <p:cNvSpPr>
                <a:spLocks noChangeAspect="1" noChangeShapeType="1"/>
              </p:cNvSpPr>
              <p:nvPr/>
            </p:nvSpPr>
            <p:spPr bwMode="auto">
              <a:xfrm flipV="1">
                <a:off x="4557" y="1194"/>
                <a:ext cx="0" cy="960"/>
              </a:xfrm>
              <a:prstGeom prst="line">
                <a:avLst/>
              </a:prstGeom>
              <a:noFill/>
              <a:ln w="19050">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grpSp>
          <p:nvGrpSpPr>
            <p:cNvPr id="162" name="Group 51"/>
            <p:cNvGrpSpPr>
              <a:grpSpLocks noChangeAspect="1"/>
            </p:cNvGrpSpPr>
            <p:nvPr/>
          </p:nvGrpSpPr>
          <p:grpSpPr bwMode="auto">
            <a:xfrm rot="7327711">
              <a:off x="3519" y="3551"/>
              <a:ext cx="322" cy="255"/>
              <a:chOff x="3744" y="1194"/>
              <a:chExt cx="1584" cy="1254"/>
            </a:xfrm>
          </p:grpSpPr>
          <p:sp>
            <p:nvSpPr>
              <p:cNvPr id="194" name="Oval 52"/>
              <p:cNvSpPr>
                <a:spLocks noChangeAspect="1" noChangeArrowheads="1"/>
              </p:cNvSpPr>
              <p:nvPr/>
            </p:nvSpPr>
            <p:spPr bwMode="auto">
              <a:xfrm>
                <a:off x="3744" y="1872"/>
                <a:ext cx="1584" cy="576"/>
              </a:xfrm>
              <a:prstGeom prst="ellipse">
                <a:avLst/>
              </a:prstGeom>
              <a:noFill/>
              <a:ln w="19050">
                <a:solidFill>
                  <a:srgbClr val="FF1485"/>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95" name="Line 53"/>
              <p:cNvSpPr>
                <a:spLocks noChangeAspect="1" noChangeShapeType="1"/>
              </p:cNvSpPr>
              <p:nvPr/>
            </p:nvSpPr>
            <p:spPr bwMode="auto">
              <a:xfrm>
                <a:off x="4446" y="2445"/>
                <a:ext cx="192" cy="0"/>
              </a:xfrm>
              <a:prstGeom prst="line">
                <a:avLst/>
              </a:prstGeom>
              <a:noFill/>
              <a:ln w="9525">
                <a:solidFill>
                  <a:srgbClr val="FF1485"/>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96" name="Line 54"/>
              <p:cNvSpPr>
                <a:spLocks noChangeAspect="1" noChangeShapeType="1"/>
              </p:cNvSpPr>
              <p:nvPr/>
            </p:nvSpPr>
            <p:spPr bwMode="auto">
              <a:xfrm flipH="1">
                <a:off x="4413" y="1872"/>
                <a:ext cx="192" cy="0"/>
              </a:xfrm>
              <a:prstGeom prst="line">
                <a:avLst/>
              </a:prstGeom>
              <a:noFill/>
              <a:ln w="9525">
                <a:solidFill>
                  <a:srgbClr val="FF1485"/>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97" name="Line 55"/>
              <p:cNvSpPr>
                <a:spLocks noChangeAspect="1" noChangeShapeType="1"/>
              </p:cNvSpPr>
              <p:nvPr/>
            </p:nvSpPr>
            <p:spPr bwMode="auto">
              <a:xfrm flipV="1">
                <a:off x="4557" y="1194"/>
                <a:ext cx="0" cy="960"/>
              </a:xfrm>
              <a:prstGeom prst="line">
                <a:avLst/>
              </a:prstGeom>
              <a:noFill/>
              <a:ln w="19050">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grpSp>
          <p:nvGrpSpPr>
            <p:cNvPr id="163" name="Group 56"/>
            <p:cNvGrpSpPr>
              <a:grpSpLocks noChangeAspect="1"/>
            </p:cNvGrpSpPr>
            <p:nvPr/>
          </p:nvGrpSpPr>
          <p:grpSpPr bwMode="auto">
            <a:xfrm rot="-2248777">
              <a:off x="3143" y="3117"/>
              <a:ext cx="322" cy="255"/>
              <a:chOff x="3744" y="1194"/>
              <a:chExt cx="1584" cy="1254"/>
            </a:xfrm>
          </p:grpSpPr>
          <p:sp>
            <p:nvSpPr>
              <p:cNvPr id="190" name="Oval 57"/>
              <p:cNvSpPr>
                <a:spLocks noChangeAspect="1" noChangeArrowheads="1"/>
              </p:cNvSpPr>
              <p:nvPr/>
            </p:nvSpPr>
            <p:spPr bwMode="auto">
              <a:xfrm>
                <a:off x="3744" y="1872"/>
                <a:ext cx="1584" cy="576"/>
              </a:xfrm>
              <a:prstGeom prst="ellipse">
                <a:avLst/>
              </a:prstGeom>
              <a:noFill/>
              <a:ln w="19050">
                <a:solidFill>
                  <a:srgbClr val="FF1485"/>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91" name="Line 58"/>
              <p:cNvSpPr>
                <a:spLocks noChangeAspect="1" noChangeShapeType="1"/>
              </p:cNvSpPr>
              <p:nvPr/>
            </p:nvSpPr>
            <p:spPr bwMode="auto">
              <a:xfrm>
                <a:off x="4446" y="2445"/>
                <a:ext cx="192" cy="0"/>
              </a:xfrm>
              <a:prstGeom prst="line">
                <a:avLst/>
              </a:prstGeom>
              <a:noFill/>
              <a:ln w="9525">
                <a:solidFill>
                  <a:srgbClr val="FF1485"/>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92" name="Line 59"/>
              <p:cNvSpPr>
                <a:spLocks noChangeAspect="1" noChangeShapeType="1"/>
              </p:cNvSpPr>
              <p:nvPr/>
            </p:nvSpPr>
            <p:spPr bwMode="auto">
              <a:xfrm flipH="1">
                <a:off x="4413" y="1872"/>
                <a:ext cx="192" cy="0"/>
              </a:xfrm>
              <a:prstGeom prst="line">
                <a:avLst/>
              </a:prstGeom>
              <a:noFill/>
              <a:ln w="9525">
                <a:solidFill>
                  <a:srgbClr val="FF1485"/>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93" name="Line 60"/>
              <p:cNvSpPr>
                <a:spLocks noChangeAspect="1" noChangeShapeType="1"/>
              </p:cNvSpPr>
              <p:nvPr/>
            </p:nvSpPr>
            <p:spPr bwMode="auto">
              <a:xfrm flipV="1">
                <a:off x="4557" y="1194"/>
                <a:ext cx="0" cy="960"/>
              </a:xfrm>
              <a:prstGeom prst="line">
                <a:avLst/>
              </a:prstGeom>
              <a:noFill/>
              <a:ln w="19050">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grpSp>
          <p:nvGrpSpPr>
            <p:cNvPr id="164" name="Group 61"/>
            <p:cNvGrpSpPr>
              <a:grpSpLocks noChangeAspect="1"/>
            </p:cNvGrpSpPr>
            <p:nvPr/>
          </p:nvGrpSpPr>
          <p:grpSpPr bwMode="auto">
            <a:xfrm rot="-7482063">
              <a:off x="3168" y="3489"/>
              <a:ext cx="322" cy="255"/>
              <a:chOff x="3744" y="1194"/>
              <a:chExt cx="1584" cy="1254"/>
            </a:xfrm>
          </p:grpSpPr>
          <p:sp>
            <p:nvSpPr>
              <p:cNvPr id="186" name="Oval 62"/>
              <p:cNvSpPr>
                <a:spLocks noChangeAspect="1" noChangeArrowheads="1"/>
              </p:cNvSpPr>
              <p:nvPr/>
            </p:nvSpPr>
            <p:spPr bwMode="auto">
              <a:xfrm>
                <a:off x="3744" y="1872"/>
                <a:ext cx="1584" cy="576"/>
              </a:xfrm>
              <a:prstGeom prst="ellipse">
                <a:avLst/>
              </a:prstGeom>
              <a:noFill/>
              <a:ln w="19050">
                <a:solidFill>
                  <a:srgbClr val="FF1485"/>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87" name="Line 63"/>
              <p:cNvSpPr>
                <a:spLocks noChangeAspect="1" noChangeShapeType="1"/>
              </p:cNvSpPr>
              <p:nvPr/>
            </p:nvSpPr>
            <p:spPr bwMode="auto">
              <a:xfrm>
                <a:off x="4446" y="2445"/>
                <a:ext cx="192" cy="0"/>
              </a:xfrm>
              <a:prstGeom prst="line">
                <a:avLst/>
              </a:prstGeom>
              <a:noFill/>
              <a:ln w="9525">
                <a:solidFill>
                  <a:srgbClr val="FF1485"/>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88" name="Line 64"/>
              <p:cNvSpPr>
                <a:spLocks noChangeAspect="1" noChangeShapeType="1"/>
              </p:cNvSpPr>
              <p:nvPr/>
            </p:nvSpPr>
            <p:spPr bwMode="auto">
              <a:xfrm flipH="1">
                <a:off x="4413" y="1872"/>
                <a:ext cx="192" cy="0"/>
              </a:xfrm>
              <a:prstGeom prst="line">
                <a:avLst/>
              </a:prstGeom>
              <a:noFill/>
              <a:ln w="9525">
                <a:solidFill>
                  <a:srgbClr val="FF1485"/>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89" name="Line 65"/>
              <p:cNvSpPr>
                <a:spLocks noChangeAspect="1" noChangeShapeType="1"/>
              </p:cNvSpPr>
              <p:nvPr/>
            </p:nvSpPr>
            <p:spPr bwMode="auto">
              <a:xfrm flipV="1">
                <a:off x="4557" y="1194"/>
                <a:ext cx="0" cy="960"/>
              </a:xfrm>
              <a:prstGeom prst="line">
                <a:avLst/>
              </a:prstGeom>
              <a:noFill/>
              <a:ln w="19050">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sp>
          <p:nvSpPr>
            <p:cNvPr id="165" name="Oval 66"/>
            <p:cNvSpPr>
              <a:spLocks noChangeArrowheads="1"/>
            </p:cNvSpPr>
            <p:nvPr/>
          </p:nvSpPr>
          <p:spPr bwMode="auto">
            <a:xfrm>
              <a:off x="3024" y="2475"/>
              <a:ext cx="1152" cy="1392"/>
            </a:xfrm>
            <a:prstGeom prst="ellipse">
              <a:avLst/>
            </a:prstGeom>
            <a:noFill/>
            <a:ln w="9525">
              <a:solidFill>
                <a:srgbClr val="010199"/>
              </a:solidFill>
              <a:prstDash val="lgDash"/>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C00000"/>
                </a:solidFill>
                <a:effectLst/>
                <a:uLnTx/>
                <a:uFillTx/>
              </a:endParaRPr>
            </a:p>
          </p:txBody>
        </p:sp>
        <p:grpSp>
          <p:nvGrpSpPr>
            <p:cNvPr id="166" name="Group 67"/>
            <p:cNvGrpSpPr>
              <a:grpSpLocks noChangeAspect="1"/>
            </p:cNvGrpSpPr>
            <p:nvPr/>
          </p:nvGrpSpPr>
          <p:grpSpPr bwMode="auto">
            <a:xfrm rot="5835545">
              <a:off x="3366" y="2624"/>
              <a:ext cx="322" cy="255"/>
              <a:chOff x="3744" y="1194"/>
              <a:chExt cx="1584" cy="1254"/>
            </a:xfrm>
          </p:grpSpPr>
          <p:sp>
            <p:nvSpPr>
              <p:cNvPr id="182" name="Oval 68"/>
              <p:cNvSpPr>
                <a:spLocks noChangeAspect="1" noChangeArrowheads="1"/>
              </p:cNvSpPr>
              <p:nvPr/>
            </p:nvSpPr>
            <p:spPr bwMode="auto">
              <a:xfrm>
                <a:off x="3744" y="1872"/>
                <a:ext cx="1584" cy="576"/>
              </a:xfrm>
              <a:prstGeom prst="ellipse">
                <a:avLst/>
              </a:prstGeom>
              <a:noFill/>
              <a:ln w="19050">
                <a:solidFill>
                  <a:srgbClr val="FF1485"/>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83" name="Line 69"/>
              <p:cNvSpPr>
                <a:spLocks noChangeAspect="1" noChangeShapeType="1"/>
              </p:cNvSpPr>
              <p:nvPr/>
            </p:nvSpPr>
            <p:spPr bwMode="auto">
              <a:xfrm>
                <a:off x="4446" y="2445"/>
                <a:ext cx="192" cy="0"/>
              </a:xfrm>
              <a:prstGeom prst="line">
                <a:avLst/>
              </a:prstGeom>
              <a:noFill/>
              <a:ln w="9525">
                <a:solidFill>
                  <a:srgbClr val="FF1485"/>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84" name="Line 70"/>
              <p:cNvSpPr>
                <a:spLocks noChangeAspect="1" noChangeShapeType="1"/>
              </p:cNvSpPr>
              <p:nvPr/>
            </p:nvSpPr>
            <p:spPr bwMode="auto">
              <a:xfrm flipH="1">
                <a:off x="4413" y="1872"/>
                <a:ext cx="192" cy="0"/>
              </a:xfrm>
              <a:prstGeom prst="line">
                <a:avLst/>
              </a:prstGeom>
              <a:noFill/>
              <a:ln w="9525">
                <a:solidFill>
                  <a:srgbClr val="FF1485"/>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85" name="Line 71"/>
              <p:cNvSpPr>
                <a:spLocks noChangeAspect="1" noChangeShapeType="1"/>
              </p:cNvSpPr>
              <p:nvPr/>
            </p:nvSpPr>
            <p:spPr bwMode="auto">
              <a:xfrm flipV="1">
                <a:off x="4557" y="1194"/>
                <a:ext cx="0" cy="960"/>
              </a:xfrm>
              <a:prstGeom prst="line">
                <a:avLst/>
              </a:prstGeom>
              <a:noFill/>
              <a:ln w="19050">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grpSp>
          <p:nvGrpSpPr>
            <p:cNvPr id="167" name="Group 72"/>
            <p:cNvGrpSpPr>
              <a:grpSpLocks noChangeAspect="1"/>
            </p:cNvGrpSpPr>
            <p:nvPr/>
          </p:nvGrpSpPr>
          <p:grpSpPr bwMode="auto">
            <a:xfrm rot="6866920">
              <a:off x="3123" y="2730"/>
              <a:ext cx="322" cy="255"/>
              <a:chOff x="3744" y="1194"/>
              <a:chExt cx="1584" cy="1254"/>
            </a:xfrm>
          </p:grpSpPr>
          <p:sp>
            <p:nvSpPr>
              <p:cNvPr id="178" name="Oval 73"/>
              <p:cNvSpPr>
                <a:spLocks noChangeAspect="1" noChangeArrowheads="1"/>
              </p:cNvSpPr>
              <p:nvPr/>
            </p:nvSpPr>
            <p:spPr bwMode="auto">
              <a:xfrm>
                <a:off x="3744" y="1872"/>
                <a:ext cx="1584" cy="576"/>
              </a:xfrm>
              <a:prstGeom prst="ellipse">
                <a:avLst/>
              </a:prstGeom>
              <a:noFill/>
              <a:ln w="19050">
                <a:solidFill>
                  <a:srgbClr val="FF1485"/>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79" name="Line 74"/>
              <p:cNvSpPr>
                <a:spLocks noChangeAspect="1" noChangeShapeType="1"/>
              </p:cNvSpPr>
              <p:nvPr/>
            </p:nvSpPr>
            <p:spPr bwMode="auto">
              <a:xfrm>
                <a:off x="4446" y="2445"/>
                <a:ext cx="192" cy="0"/>
              </a:xfrm>
              <a:prstGeom prst="line">
                <a:avLst/>
              </a:prstGeom>
              <a:noFill/>
              <a:ln w="9525">
                <a:solidFill>
                  <a:srgbClr val="FF1485"/>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80" name="Line 75"/>
              <p:cNvSpPr>
                <a:spLocks noChangeAspect="1" noChangeShapeType="1"/>
              </p:cNvSpPr>
              <p:nvPr/>
            </p:nvSpPr>
            <p:spPr bwMode="auto">
              <a:xfrm flipH="1">
                <a:off x="4413" y="1872"/>
                <a:ext cx="192" cy="0"/>
              </a:xfrm>
              <a:prstGeom prst="line">
                <a:avLst/>
              </a:prstGeom>
              <a:noFill/>
              <a:ln w="9525">
                <a:solidFill>
                  <a:srgbClr val="FF1485"/>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81" name="Line 76"/>
              <p:cNvSpPr>
                <a:spLocks noChangeAspect="1" noChangeShapeType="1"/>
              </p:cNvSpPr>
              <p:nvPr/>
            </p:nvSpPr>
            <p:spPr bwMode="auto">
              <a:xfrm flipV="1">
                <a:off x="4557" y="1194"/>
                <a:ext cx="0" cy="960"/>
              </a:xfrm>
              <a:prstGeom prst="line">
                <a:avLst/>
              </a:prstGeom>
              <a:noFill/>
              <a:ln w="19050">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grpSp>
          <p:nvGrpSpPr>
            <p:cNvPr id="168" name="Group 77"/>
            <p:cNvGrpSpPr>
              <a:grpSpLocks noChangeAspect="1"/>
            </p:cNvGrpSpPr>
            <p:nvPr/>
          </p:nvGrpSpPr>
          <p:grpSpPr bwMode="auto">
            <a:xfrm rot="-9200728">
              <a:off x="3576" y="2556"/>
              <a:ext cx="322" cy="255"/>
              <a:chOff x="3744" y="1194"/>
              <a:chExt cx="1584" cy="1254"/>
            </a:xfrm>
          </p:grpSpPr>
          <p:sp>
            <p:nvSpPr>
              <p:cNvPr id="174" name="Oval 78"/>
              <p:cNvSpPr>
                <a:spLocks noChangeAspect="1" noChangeArrowheads="1"/>
              </p:cNvSpPr>
              <p:nvPr/>
            </p:nvSpPr>
            <p:spPr bwMode="auto">
              <a:xfrm>
                <a:off x="3744" y="1872"/>
                <a:ext cx="1584" cy="576"/>
              </a:xfrm>
              <a:prstGeom prst="ellipse">
                <a:avLst/>
              </a:prstGeom>
              <a:noFill/>
              <a:ln w="19050">
                <a:solidFill>
                  <a:srgbClr val="FF1485"/>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75" name="Line 79"/>
              <p:cNvSpPr>
                <a:spLocks noChangeAspect="1" noChangeShapeType="1"/>
              </p:cNvSpPr>
              <p:nvPr/>
            </p:nvSpPr>
            <p:spPr bwMode="auto">
              <a:xfrm>
                <a:off x="4446" y="2445"/>
                <a:ext cx="192" cy="0"/>
              </a:xfrm>
              <a:prstGeom prst="line">
                <a:avLst/>
              </a:prstGeom>
              <a:noFill/>
              <a:ln w="9525">
                <a:solidFill>
                  <a:srgbClr val="FF1485"/>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76" name="Line 80"/>
              <p:cNvSpPr>
                <a:spLocks noChangeAspect="1" noChangeShapeType="1"/>
              </p:cNvSpPr>
              <p:nvPr/>
            </p:nvSpPr>
            <p:spPr bwMode="auto">
              <a:xfrm flipH="1">
                <a:off x="4413" y="1872"/>
                <a:ext cx="192" cy="0"/>
              </a:xfrm>
              <a:prstGeom prst="line">
                <a:avLst/>
              </a:prstGeom>
              <a:noFill/>
              <a:ln w="9525">
                <a:solidFill>
                  <a:srgbClr val="FF1485"/>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77" name="Line 81"/>
              <p:cNvSpPr>
                <a:spLocks noChangeAspect="1" noChangeShapeType="1"/>
              </p:cNvSpPr>
              <p:nvPr/>
            </p:nvSpPr>
            <p:spPr bwMode="auto">
              <a:xfrm flipV="1">
                <a:off x="4557" y="1194"/>
                <a:ext cx="0" cy="960"/>
              </a:xfrm>
              <a:prstGeom prst="line">
                <a:avLst/>
              </a:prstGeom>
              <a:noFill/>
              <a:ln w="19050">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grpSp>
          <p:nvGrpSpPr>
            <p:cNvPr id="169" name="Group 82"/>
            <p:cNvGrpSpPr>
              <a:grpSpLocks noChangeAspect="1"/>
            </p:cNvGrpSpPr>
            <p:nvPr/>
          </p:nvGrpSpPr>
          <p:grpSpPr bwMode="auto">
            <a:xfrm rot="4049944">
              <a:off x="3045" y="2994"/>
              <a:ext cx="322" cy="255"/>
              <a:chOff x="3744" y="1194"/>
              <a:chExt cx="1584" cy="1254"/>
            </a:xfrm>
          </p:grpSpPr>
          <p:sp>
            <p:nvSpPr>
              <p:cNvPr id="170" name="Oval 83"/>
              <p:cNvSpPr>
                <a:spLocks noChangeAspect="1" noChangeArrowheads="1"/>
              </p:cNvSpPr>
              <p:nvPr/>
            </p:nvSpPr>
            <p:spPr bwMode="auto">
              <a:xfrm>
                <a:off x="3744" y="1872"/>
                <a:ext cx="1584" cy="576"/>
              </a:xfrm>
              <a:prstGeom prst="ellipse">
                <a:avLst/>
              </a:prstGeom>
              <a:noFill/>
              <a:ln w="19050">
                <a:solidFill>
                  <a:srgbClr val="FF1485"/>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71" name="Line 84"/>
              <p:cNvSpPr>
                <a:spLocks noChangeAspect="1" noChangeShapeType="1"/>
              </p:cNvSpPr>
              <p:nvPr/>
            </p:nvSpPr>
            <p:spPr bwMode="auto">
              <a:xfrm>
                <a:off x="4446" y="2445"/>
                <a:ext cx="192" cy="0"/>
              </a:xfrm>
              <a:prstGeom prst="line">
                <a:avLst/>
              </a:prstGeom>
              <a:noFill/>
              <a:ln w="9525">
                <a:solidFill>
                  <a:srgbClr val="FF1485"/>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72" name="Line 85"/>
              <p:cNvSpPr>
                <a:spLocks noChangeAspect="1" noChangeShapeType="1"/>
              </p:cNvSpPr>
              <p:nvPr/>
            </p:nvSpPr>
            <p:spPr bwMode="auto">
              <a:xfrm flipH="1">
                <a:off x="4413" y="1872"/>
                <a:ext cx="192" cy="0"/>
              </a:xfrm>
              <a:prstGeom prst="line">
                <a:avLst/>
              </a:prstGeom>
              <a:noFill/>
              <a:ln w="9525">
                <a:solidFill>
                  <a:srgbClr val="FF1485"/>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73" name="Line 86"/>
              <p:cNvSpPr>
                <a:spLocks noChangeAspect="1" noChangeShapeType="1"/>
              </p:cNvSpPr>
              <p:nvPr/>
            </p:nvSpPr>
            <p:spPr bwMode="auto">
              <a:xfrm flipV="1">
                <a:off x="4557" y="1194"/>
                <a:ext cx="0" cy="960"/>
              </a:xfrm>
              <a:prstGeom prst="line">
                <a:avLst/>
              </a:prstGeom>
              <a:noFill/>
              <a:ln w="19050">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4000610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smtClean="0"/>
              <a:t>Μοντέλο δέσμιων ρευμάτων</a:t>
            </a:r>
            <a:endParaRPr lang="en-GB" kern="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a:xfrm>
            <a:off x="464156" y="1340768"/>
            <a:ext cx="8284308" cy="4741987"/>
          </a:xfrm>
        </p:spPr>
        <p:txBody>
          <a:bodyPr/>
          <a:lstStyle/>
          <a:p>
            <a:r>
              <a:rPr lang="el-GR" sz="2800" dirty="0"/>
              <a:t>Υποθέτουμε ταυτόσημες προσανατολισμένες μαγνητικές ροπές σε γωνία θ ως προς κλειστή καμπύλη </a:t>
            </a:r>
            <a:r>
              <a:rPr lang="en-US" sz="2800" dirty="0"/>
              <a:t>L </a:t>
            </a:r>
            <a:r>
              <a:rPr lang="el-GR" sz="2800" dirty="0"/>
              <a:t>(</a:t>
            </a:r>
            <a:r>
              <a:rPr lang="en-US" sz="2800" dirty="0" err="1"/>
              <a:t>dL</a:t>
            </a:r>
            <a:r>
              <a:rPr lang="el-GR" sz="2800" dirty="0"/>
              <a:t> είναι στοιχειώδες μέρος της καμπύλης)</a:t>
            </a:r>
            <a:r>
              <a:rPr lang="en-US" sz="2800" dirty="0"/>
              <a:t>. </a:t>
            </a:r>
            <a:r>
              <a:rPr lang="el-GR" sz="2800" dirty="0"/>
              <a:t>Η κλειστή καμπύλη </a:t>
            </a:r>
            <a:r>
              <a:rPr lang="en-US" sz="2800" dirty="0"/>
              <a:t>L </a:t>
            </a:r>
            <a:r>
              <a:rPr lang="el-GR" sz="2800" dirty="0"/>
              <a:t>σχηματίζει επιφάνεια που τέμνει τις τροχιές των δέσμιων </a:t>
            </a:r>
            <a:r>
              <a:rPr lang="el-GR" sz="2800" dirty="0" smtClean="0"/>
              <a:t>ρευμάτων</a:t>
            </a:r>
          </a:p>
          <a:p>
            <a:pPr marL="0" indent="0">
              <a:buNone/>
            </a:pPr>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42641198"/>
              </p:ext>
            </p:extLst>
          </p:nvPr>
        </p:nvGraphicFramePr>
        <p:xfrm>
          <a:off x="853700" y="2132856"/>
          <a:ext cx="8373179" cy="5595141"/>
        </p:xfrm>
        <a:graphic>
          <a:graphicData uri="http://schemas.openxmlformats.org/presentationml/2006/ole">
            <mc:AlternateContent xmlns:mc="http://schemas.openxmlformats.org/markup-compatibility/2006">
              <mc:Choice xmlns:v="urn:schemas-microsoft-com:vml" Requires="v">
                <p:oleObj spid="_x0000_s23584" name="Visio" r:id="rId5" imgW="6124454" imgH="4092660" progId="Visio.Drawing.11">
                  <p:embed/>
                </p:oleObj>
              </mc:Choice>
              <mc:Fallback>
                <p:oleObj name="Visio" r:id="rId5" imgW="6124454" imgH="4092660" progId="Visio.Drawing.11">
                  <p:embed/>
                  <p:pic>
                    <p:nvPicPr>
                      <p:cNvPr id="0" name=""/>
                      <p:cNvPicPr/>
                      <p:nvPr/>
                    </p:nvPicPr>
                    <p:blipFill>
                      <a:blip r:embed="rId6"/>
                      <a:stretch>
                        <a:fillRect/>
                      </a:stretch>
                    </p:blipFill>
                    <p:spPr>
                      <a:xfrm>
                        <a:off x="853700" y="2132856"/>
                        <a:ext cx="8373179" cy="5595141"/>
                      </a:xfrm>
                      <a:prstGeom prst="rect">
                        <a:avLst/>
                      </a:prstGeom>
                    </p:spPr>
                  </p:pic>
                </p:oleObj>
              </mc:Fallback>
            </mc:AlternateContent>
          </a:graphicData>
        </a:graphic>
      </p:graphicFrame>
    </p:spTree>
    <p:extLst>
      <p:ext uri="{BB962C8B-B14F-4D97-AF65-F5344CB8AC3E}">
        <p14:creationId xmlns:p14="http://schemas.microsoft.com/office/powerpoint/2010/main" val="3893932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Δέσμιο ρεύμα κατά μήκος κλειστού δρόμου</a:t>
            </a:r>
            <a:endParaRPr lang="en-GB" kern="0" dirty="0"/>
          </a:p>
        </p:txBody>
      </p:sp>
      <mc:AlternateContent xmlns:mc="http://schemas.openxmlformats.org/markup-compatibility/2006" xmlns:a14="http://schemas.microsoft.com/office/drawing/2010/main">
        <mc:Choice Requires="a14">
          <p:sp>
            <p:nvSpPr>
              <p:cNvPr id="13" name="Content Placeholder 12"/>
              <p:cNvSpPr>
                <a:spLocks noGrp="1"/>
              </p:cNvSpPr>
              <p:nvPr>
                <p:ph idx="1"/>
              </p:nvPr>
            </p:nvSpPr>
            <p:spPr/>
            <p:txBody>
              <a:bodyPr>
                <a:normAutofit fontScale="70000" lnSpcReduction="20000"/>
              </a:bodyPr>
              <a:lstStyle/>
              <a:p>
                <a:r>
                  <a:rPr lang="el-GR" dirty="0"/>
                  <a:t>Το συνολικό δέσμιο ρεύμα υπολογίζεται από την ολοκλήρωση του στοιχειώδους (διαφορικού) δέσμιου ρεύματος κατά μήκος του κλειστού δρόμου </a:t>
                </a:r>
                <a14:m>
                  <m:oMath xmlns:m="http://schemas.openxmlformats.org/officeDocument/2006/math">
                    <m:sSub>
                      <m:sSubPr>
                        <m:ctrlPr>
                          <a:rPr lang="el-GR" i="1">
                            <a:latin typeface="Cambria Math"/>
                          </a:rPr>
                        </m:ctrlPr>
                      </m:sSubPr>
                      <m:e>
                        <m:r>
                          <m:rPr>
                            <m:sty m:val="p"/>
                          </m:rPr>
                          <a:rPr lang="el-GR">
                            <a:latin typeface="Cambria Math"/>
                          </a:rPr>
                          <m:t>Ι</m:t>
                        </m:r>
                      </m:e>
                      <m:sub>
                        <m:r>
                          <a:rPr lang="en-US" i="1">
                            <a:latin typeface="Cambria Math"/>
                          </a:rPr>
                          <m:t>𝐵</m:t>
                        </m:r>
                      </m:sub>
                    </m:sSub>
                    <m:r>
                      <a:rPr lang="en-US" i="1">
                        <a:latin typeface="Cambria Math"/>
                      </a:rPr>
                      <m:t>=</m:t>
                    </m:r>
                    <m:nary>
                      <m:naryPr>
                        <m:chr m:val="∮"/>
                        <m:limLoc m:val="undOvr"/>
                        <m:subHide m:val="on"/>
                        <m:supHide m:val="on"/>
                        <m:ctrlPr>
                          <a:rPr lang="el-GR" i="1">
                            <a:latin typeface="Cambria Math"/>
                          </a:rPr>
                        </m:ctrlPr>
                      </m:naryPr>
                      <m:sub/>
                      <m:sup/>
                      <m:e>
                        <m:r>
                          <a:rPr lang="en-US" b="1" i="1">
                            <a:latin typeface="Cambria Math"/>
                          </a:rPr>
                          <m:t>𝑴</m:t>
                        </m:r>
                        <m:r>
                          <a:rPr lang="en-US" i="1">
                            <a:latin typeface="Cambria Math"/>
                          </a:rPr>
                          <m:t>𝑑</m:t>
                        </m:r>
                        <m:r>
                          <a:rPr lang="en-US" b="1" i="1">
                            <a:latin typeface="Cambria Math"/>
                          </a:rPr>
                          <m:t>𝒍</m:t>
                        </m:r>
                      </m:e>
                    </m:nary>
                  </m:oMath>
                </a14:m>
                <a:endParaRPr lang="en-US" dirty="0"/>
              </a:p>
              <a:p>
                <a:r>
                  <a:rPr lang="el-GR" dirty="0"/>
                  <a:t>Η εξίσωση αυτή δείχνει ότι αν διατρέξουμε ένα κλειστό δρόμο και «πετύχουμε» διπολικές ροπές που είναι περισσότερες κατά τη φορά </a:t>
                </a:r>
              </a:p>
              <a:p>
                <a:r>
                  <a:rPr lang="el-GR" dirty="0"/>
                  <a:t> που κινούμαστε από την αντίθετη φορά θα υπάρχει ένα συνιστάμενο ρεύμα το οποίο δημιουργείται για παράδειγμα από τα περιστρεφόμενα ηλεκτρόνια που διασχίζουν την επιφάνεια που σχηματίζεται από τον κλειστό </a:t>
                </a:r>
                <a:r>
                  <a:rPr lang="el-GR" dirty="0" smtClean="0"/>
                  <a:t>δρόμο</a:t>
                </a:r>
                <a:endParaRPr lang="en-US" dirty="0" smtClean="0"/>
              </a:p>
              <a:p>
                <a:r>
                  <a:rPr lang="el-GR" dirty="0"/>
                  <a:t>Η εξίσωση αυτή έχει πολλές ομοιότητες με το νόμο του </a:t>
                </a:r>
                <a:r>
                  <a:rPr lang="en-US" dirty="0"/>
                  <a:t>Ampere </a:t>
                </a:r>
                <a14:m>
                  <m:oMath xmlns:m="http://schemas.openxmlformats.org/officeDocument/2006/math">
                    <m:r>
                      <a:rPr lang="en-US" i="1">
                        <a:latin typeface="Cambria Math"/>
                      </a:rPr>
                      <m:t>𝐼</m:t>
                    </m:r>
                    <m:r>
                      <a:rPr lang="en-US" i="1">
                        <a:latin typeface="Cambria Math"/>
                      </a:rPr>
                      <m:t>=</m:t>
                    </m:r>
                    <m:nary>
                      <m:naryPr>
                        <m:chr m:val="∮"/>
                        <m:limLoc m:val="undOvr"/>
                        <m:subHide m:val="on"/>
                        <m:supHide m:val="on"/>
                        <m:ctrlPr>
                          <a:rPr lang="en-US" i="1">
                            <a:latin typeface="Cambria Math"/>
                          </a:rPr>
                        </m:ctrlPr>
                      </m:naryPr>
                      <m:sub/>
                      <m:sup/>
                      <m:e>
                        <m:r>
                          <a:rPr lang="en-US" b="1" i="1">
                            <a:latin typeface="Cambria Math"/>
                          </a:rPr>
                          <m:t>𝑯</m:t>
                        </m:r>
                        <m:r>
                          <a:rPr lang="en-US" i="1">
                            <a:latin typeface="Cambria Math"/>
                          </a:rPr>
                          <m:t>𝑑𝑙</m:t>
                        </m:r>
                      </m:e>
                    </m:nary>
                  </m:oMath>
                </a14:m>
                <a:endParaRPr lang="en-US" dirty="0"/>
              </a:p>
              <a:p>
                <a:pPr marL="0" indent="0">
                  <a:buNone/>
                </a:pPr>
                <a:endParaRPr lang="en-US" dirty="0"/>
              </a:p>
              <a:p>
                <a:endParaRPr lang="en-US" dirty="0"/>
              </a:p>
            </p:txBody>
          </p:sp>
        </mc:Choice>
        <mc:Fallback xmlns="">
          <p:sp>
            <p:nvSpPr>
              <p:cNvPr id="13" name="Content Placeholder 12"/>
              <p:cNvSpPr>
                <a:spLocks noGrp="1" noRot="1" noChangeAspect="1" noMove="1" noResize="1" noEditPoints="1" noAdjustHandles="1" noChangeArrowheads="1" noChangeShapeType="1" noTextEdit="1"/>
              </p:cNvSpPr>
              <p:nvPr>
                <p:ph idx="1"/>
              </p:nvPr>
            </p:nvSpPr>
            <p:spPr>
              <a:blipFill rotWithShape="1">
                <a:blip r:embed="rId3"/>
                <a:stretch>
                  <a:fillRect l="-889" t="-4038" r="-963" b="-6595"/>
                </a:stretch>
              </a:blipFill>
            </p:spPr>
            <p:txBody>
              <a:bodyPr/>
              <a:lstStyle/>
              <a:p>
                <a:r>
                  <a:rPr lang="en-US">
                    <a:noFill/>
                  </a:rPr>
                  <a:t> </a:t>
                </a:r>
              </a:p>
            </p:txBody>
          </p:sp>
        </mc:Fallback>
      </mc:AlternateContent>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0" name="Rectangle 3"/>
          <p:cNvSpPr>
            <a:spLocks noChangeArrowheads="1"/>
          </p:cNvSpPr>
          <p:nvPr/>
        </p:nvSpPr>
        <p:spPr bwMode="auto">
          <a:xfrm>
            <a:off x="315221" y="1460326"/>
            <a:ext cx="9073008"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endParaRPr lang="en-US" sz="2400" dirty="0"/>
          </a:p>
        </p:txBody>
      </p:sp>
      <p:sp>
        <p:nvSpPr>
          <p:cNvPr id="21" name="Rectangle 5"/>
          <p:cNvSpPr>
            <a:spLocks noChangeArrowheads="1"/>
          </p:cNvSpPr>
          <p:nvPr/>
        </p:nvSpPr>
        <p:spPr bwMode="auto">
          <a:xfrm>
            <a:off x="192086" y="2660655"/>
            <a:ext cx="9522859"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endParaRPr lang="en-US" sz="2400" dirty="0"/>
          </a:p>
        </p:txBody>
      </p:sp>
      <p:sp>
        <p:nvSpPr>
          <p:cNvPr id="22" name="Rectangle 7"/>
          <p:cNvSpPr>
            <a:spLocks noChangeArrowheads="1"/>
          </p:cNvSpPr>
          <p:nvPr/>
        </p:nvSpPr>
        <p:spPr bwMode="auto">
          <a:xfrm>
            <a:off x="224092" y="5114999"/>
            <a:ext cx="184731"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sz="2400" dirty="0"/>
          </a:p>
        </p:txBody>
      </p:sp>
    </p:spTree>
    <p:extLst>
      <p:ext uri="{BB962C8B-B14F-4D97-AF65-F5344CB8AC3E}">
        <p14:creationId xmlns:p14="http://schemas.microsoft.com/office/powerpoint/2010/main" val="1148355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Σχέση μεταξύ Β και Η</a:t>
            </a:r>
            <a:endParaRPr lang="en-GB" kern="0" dirty="0"/>
          </a:p>
        </p:txBody>
      </p:sp>
      <p:sp>
        <p:nvSpPr>
          <p:cNvPr id="5" name="Θέση περιεχομένου 4"/>
          <p:cNvSpPr>
            <a:spLocks noGrp="1"/>
          </p:cNvSpPr>
          <p:nvPr>
            <p:ph idx="1"/>
          </p:nvPr>
        </p:nvSpPr>
        <p:spPr/>
        <p:txBody>
          <a:bodyPr>
            <a:noAutofit/>
          </a:bodyPr>
          <a:lstStyle/>
          <a:p>
            <a:r>
              <a:rPr lang="el-GR" sz="2400" dirty="0"/>
              <a:t>Το συνολικό ρεύμα σε ένα μέσο θα συνίσταται από το άθροισμα ελεύθερων και δέσμιων ρευμάτων </a:t>
            </a:r>
            <a:endParaRPr lang="en-US" sz="2400" dirty="0"/>
          </a:p>
          <a:p>
            <a:r>
              <a:rPr lang="el-GR" sz="2400" dirty="0"/>
              <a:t>Ορίζοντας το</a:t>
            </a:r>
            <a:r>
              <a:rPr lang="en-US" sz="2400" dirty="0"/>
              <a:t> </a:t>
            </a:r>
            <a:r>
              <a:rPr lang="en-US" sz="2400" b="1" dirty="0"/>
              <a:t>B </a:t>
            </a:r>
            <a:r>
              <a:rPr lang="el-GR" sz="2400" dirty="0"/>
              <a:t>ως τη θεμελιώδη μαγνητική ποσότητα ο νόμος του </a:t>
            </a:r>
            <a:r>
              <a:rPr lang="en-US" sz="2400" dirty="0"/>
              <a:t>Ampere </a:t>
            </a:r>
            <a:r>
              <a:rPr lang="el-GR" sz="2400" dirty="0"/>
              <a:t>για το συνολικό ρεύμα </a:t>
            </a:r>
            <a:r>
              <a:rPr lang="el-GR" sz="2400" dirty="0" smtClean="0"/>
              <a:t>γίνεται</a:t>
            </a:r>
            <a:r>
              <a:rPr lang="en-US" sz="2400" dirty="0" smtClean="0"/>
              <a:t> </a:t>
            </a:r>
            <a:endParaRPr lang="en-US" sz="2400" dirty="0"/>
          </a:p>
          <a:p>
            <a:endParaRPr lang="el-GR" sz="2400" dirty="0"/>
          </a:p>
          <a:p>
            <a:endParaRPr lang="el-GR" sz="2400" dirty="0"/>
          </a:p>
          <a:p>
            <a:endParaRPr lang="el-GR" sz="24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3903457774"/>
              </p:ext>
            </p:extLst>
          </p:nvPr>
        </p:nvGraphicFramePr>
        <p:xfrm>
          <a:off x="833509" y="4437112"/>
          <a:ext cx="1439862" cy="457200"/>
        </p:xfrm>
        <a:graphic>
          <a:graphicData uri="http://schemas.openxmlformats.org/presentationml/2006/ole">
            <mc:AlternateContent xmlns:mc="http://schemas.openxmlformats.org/markup-compatibility/2006">
              <mc:Choice xmlns:v="urn:schemas-microsoft-com:vml" Requires="v">
                <p:oleObj spid="_x0000_s12387" name="Equation" r:id="rId5" imgW="723600" imgH="228600" progId="Equation.DSMT4">
                  <p:embed/>
                </p:oleObj>
              </mc:Choice>
              <mc:Fallback>
                <p:oleObj name="Equation" r:id="rId5" imgW="723600" imgH="228600" progId="Equation.DSMT4">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509" y="4437112"/>
                        <a:ext cx="1439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55915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latin typeface="Times New Roman" pitchFamily="1" charset="0"/>
              </a:rPr>
              <a:t>Ρεύματα και πυκνότητες ρευμάτων</a:t>
            </a:r>
            <a:endParaRPr lang="en-GB" kern="0" dirty="0"/>
          </a:p>
        </p:txBody>
      </p:sp>
      <mc:AlternateContent xmlns:mc="http://schemas.openxmlformats.org/markup-compatibility/2006" xmlns:a14="http://schemas.microsoft.com/office/drawing/2010/main">
        <mc:Choice Requires="a14">
          <p:sp>
            <p:nvSpPr>
              <p:cNvPr id="5" name="Θέση περιεχομένου 4"/>
              <p:cNvSpPr>
                <a:spLocks noGrp="1"/>
              </p:cNvSpPr>
              <p:nvPr>
                <p:ph idx="1"/>
              </p:nvPr>
            </p:nvSpPr>
            <p:spPr/>
            <p:txBody>
              <a:bodyPr>
                <a:noAutofit/>
              </a:bodyPr>
              <a:lstStyle/>
              <a:p>
                <a:r>
                  <a:rPr lang="el-GR" sz="2400" dirty="0" smtClean="0">
                    <a:solidFill>
                      <a:schemeClr val="tx1"/>
                    </a:solidFill>
                  </a:rPr>
                  <a:t>Έχουμε</a:t>
                </a:r>
                <a:r>
                  <a:rPr lang="en-US" sz="2400" dirty="0">
                    <a:solidFill>
                      <a:schemeClr val="tx1"/>
                    </a:solidFill>
                  </a:rPr>
                  <a:t>:   </a:t>
                </a:r>
                <a:r>
                  <a:rPr lang="en-US" sz="2400" i="1" dirty="0">
                    <a:solidFill>
                      <a:schemeClr val="tx1"/>
                    </a:solidFill>
                  </a:rPr>
                  <a:t>I</a:t>
                </a:r>
                <a:r>
                  <a:rPr lang="el-GR" sz="2400" i="1" baseline="-25000" dirty="0">
                    <a:solidFill>
                      <a:schemeClr val="tx1"/>
                    </a:solidFill>
                  </a:rPr>
                  <a:t>ολ</a:t>
                </a:r>
                <a:r>
                  <a:rPr lang="en-US" sz="2400" i="1" dirty="0">
                    <a:solidFill>
                      <a:schemeClr val="tx1"/>
                    </a:solidFill>
                  </a:rPr>
                  <a:t>  = I  + </a:t>
                </a:r>
                <a:r>
                  <a:rPr lang="en-US" sz="2400" i="1" dirty="0" smtClean="0">
                    <a:solidFill>
                      <a:schemeClr val="tx1"/>
                    </a:solidFill>
                  </a:rPr>
                  <a:t>I</a:t>
                </a:r>
                <a:r>
                  <a:rPr lang="en-US" sz="2400" i="1" baseline="-25000" dirty="0" smtClean="0">
                    <a:solidFill>
                      <a:schemeClr val="tx1"/>
                    </a:solidFill>
                  </a:rPr>
                  <a:t>B</a:t>
                </a:r>
                <a:endParaRPr lang="el-GR" sz="2400" i="1" baseline="-25000" dirty="0" smtClean="0">
                  <a:solidFill>
                    <a:schemeClr val="tx1"/>
                  </a:solidFill>
                </a:endParaRPr>
              </a:p>
              <a:p>
                <a:pPr marL="0" indent="0">
                  <a:buNone/>
                </a:pPr>
                <a:endParaRPr lang="en-US" sz="2400" i="1" baseline="-25000" dirty="0" smtClean="0">
                  <a:solidFill>
                    <a:schemeClr val="tx1"/>
                  </a:solidFill>
                </a:endParaRPr>
              </a:p>
              <a:p>
                <a:pPr marL="0" indent="0">
                  <a:buNone/>
                </a:pPr>
                <a:r>
                  <a:rPr lang="el-GR" sz="2400" dirty="0"/>
                  <a:t>ό</a:t>
                </a:r>
                <a:r>
                  <a:rPr lang="el-GR" sz="2400" dirty="0" smtClean="0">
                    <a:solidFill>
                      <a:schemeClr val="tx1"/>
                    </a:solidFill>
                  </a:rPr>
                  <a:t>που</a:t>
                </a:r>
                <a:r>
                  <a:rPr lang="en-US" sz="2400" dirty="0" smtClean="0">
                    <a:solidFill>
                      <a:schemeClr val="tx1"/>
                    </a:solidFill>
                  </a:rPr>
                  <a:t> </a:t>
                </a:r>
                <a:r>
                  <a:rPr lang="el-GR" sz="2400" dirty="0" smtClean="0">
                    <a:solidFill>
                      <a:schemeClr val="tx1"/>
                    </a:solidFill>
                  </a:rPr>
                  <a:t>Δέσμιο </a:t>
                </a:r>
                <a:r>
                  <a:rPr lang="el-GR" sz="2400" dirty="0">
                    <a:solidFill>
                      <a:schemeClr val="tx1"/>
                    </a:solidFill>
                  </a:rPr>
                  <a:t>ρεύμα</a:t>
                </a:r>
                <a:r>
                  <a:rPr lang="en-US" sz="2400" dirty="0" smtClean="0">
                    <a:solidFill>
                      <a:schemeClr val="tx1"/>
                    </a:solidFill>
                  </a:rPr>
                  <a:t>: </a:t>
                </a:r>
                <a14:m>
                  <m:oMath xmlns:m="http://schemas.openxmlformats.org/officeDocument/2006/math">
                    <m:sSub>
                      <m:sSubPr>
                        <m:ctrlPr>
                          <a:rPr lang="en-US" sz="2400" i="1" smtClean="0">
                            <a:solidFill>
                              <a:schemeClr val="tx1"/>
                            </a:solidFill>
                            <a:latin typeface="Cambria Math"/>
                          </a:rPr>
                        </m:ctrlPr>
                      </m:sSubPr>
                      <m:e>
                        <m:r>
                          <a:rPr lang="en-US" sz="2400" b="0" i="1" smtClean="0">
                            <a:solidFill>
                              <a:schemeClr val="tx1"/>
                            </a:solidFill>
                            <a:latin typeface="Cambria Math"/>
                          </a:rPr>
                          <m:t>𝐼</m:t>
                        </m:r>
                      </m:e>
                      <m:sub>
                        <m:r>
                          <a:rPr lang="en-US" sz="2400" b="0" i="1" smtClean="0">
                            <a:solidFill>
                              <a:schemeClr val="tx1"/>
                            </a:solidFill>
                            <a:latin typeface="Cambria Math"/>
                          </a:rPr>
                          <m:t>𝐵</m:t>
                        </m:r>
                      </m:sub>
                    </m:sSub>
                    <m:r>
                      <a:rPr lang="en-US" sz="2400" b="0" i="1" smtClean="0">
                        <a:solidFill>
                          <a:schemeClr val="tx1"/>
                        </a:solidFill>
                        <a:latin typeface="Cambria Math"/>
                      </a:rPr>
                      <m:t>=</m:t>
                    </m:r>
                    <m:nary>
                      <m:naryPr>
                        <m:limLoc m:val="undOvr"/>
                        <m:subHide m:val="on"/>
                        <m:supHide m:val="on"/>
                        <m:ctrlPr>
                          <a:rPr lang="en-US" sz="2400" b="0" i="1" smtClean="0">
                            <a:solidFill>
                              <a:schemeClr val="tx1"/>
                            </a:solidFill>
                            <a:latin typeface="Cambria Math"/>
                          </a:rPr>
                        </m:ctrlPr>
                      </m:naryPr>
                      <m:sub/>
                      <m:sup/>
                      <m:e>
                        <m:sSub>
                          <m:sSubPr>
                            <m:ctrlPr>
                              <a:rPr lang="en-US" sz="2400" b="1" i="1" smtClean="0">
                                <a:solidFill>
                                  <a:schemeClr val="tx1"/>
                                </a:solidFill>
                                <a:latin typeface="Cambria Math"/>
                              </a:rPr>
                            </m:ctrlPr>
                          </m:sSubPr>
                          <m:e>
                            <m:r>
                              <a:rPr lang="en-US" sz="2400" b="1" i="1" smtClean="0">
                                <a:solidFill>
                                  <a:schemeClr val="tx1"/>
                                </a:solidFill>
                                <a:latin typeface="Cambria Math"/>
                              </a:rPr>
                              <m:t>𝑱</m:t>
                            </m:r>
                          </m:e>
                          <m:sub>
                            <m:r>
                              <a:rPr lang="en-US" sz="2400" b="1" i="1" smtClean="0">
                                <a:solidFill>
                                  <a:schemeClr val="tx1"/>
                                </a:solidFill>
                                <a:latin typeface="Cambria Math"/>
                              </a:rPr>
                              <m:t>𝑩</m:t>
                            </m:r>
                          </m:sub>
                        </m:sSub>
                        <m:r>
                          <a:rPr lang="en-US" sz="2400" b="0" i="1" smtClean="0">
                            <a:solidFill>
                              <a:schemeClr val="tx1"/>
                            </a:solidFill>
                            <a:latin typeface="Cambria Math"/>
                          </a:rPr>
                          <m:t>𝑑</m:t>
                        </m:r>
                        <m:r>
                          <a:rPr lang="en-US" sz="2400" b="1" i="1" smtClean="0">
                            <a:solidFill>
                              <a:schemeClr val="tx1"/>
                            </a:solidFill>
                            <a:latin typeface="Cambria Math"/>
                          </a:rPr>
                          <m:t>𝑺</m:t>
                        </m:r>
                      </m:e>
                    </m:nary>
                  </m:oMath>
                </a14:m>
                <a:endParaRPr lang="el-GR" sz="2400" dirty="0" smtClean="0">
                  <a:solidFill>
                    <a:schemeClr val="tx1"/>
                  </a:solidFill>
                </a:endParaRPr>
              </a:p>
              <a:p>
                <a:pPr marL="0" indent="0">
                  <a:buNone/>
                </a:pPr>
                <a:endParaRPr lang="en-US" sz="2400" dirty="0" smtClean="0">
                  <a:solidFill>
                    <a:schemeClr val="tx1"/>
                  </a:solidFill>
                </a:endParaRPr>
              </a:p>
              <a:p>
                <a:pPr marL="0" indent="0">
                  <a:buNone/>
                </a:pPr>
                <a:r>
                  <a:rPr lang="el-GR" sz="2400" dirty="0" smtClean="0">
                    <a:solidFill>
                      <a:schemeClr val="tx1"/>
                    </a:solidFill>
                  </a:rPr>
                  <a:t>Συνολικό ρεύμα:</a:t>
                </a:r>
                <a:r>
                  <a:rPr lang="en-US" sz="2400" dirty="0" smtClean="0">
                    <a:solidFill>
                      <a:schemeClr val="tx1"/>
                    </a:solidFill>
                  </a:rPr>
                  <a:t> </a:t>
                </a:r>
                <a14:m>
                  <m:oMath xmlns:m="http://schemas.openxmlformats.org/officeDocument/2006/math">
                    <m:sSub>
                      <m:sSubPr>
                        <m:ctrlPr>
                          <a:rPr lang="en-US" sz="2400" i="1" smtClean="0">
                            <a:solidFill>
                              <a:schemeClr val="tx1"/>
                            </a:solidFill>
                            <a:latin typeface="Cambria Math"/>
                          </a:rPr>
                        </m:ctrlPr>
                      </m:sSubPr>
                      <m:e>
                        <m:r>
                          <a:rPr lang="en-US" sz="2400" b="0" i="1" smtClean="0">
                            <a:solidFill>
                              <a:schemeClr val="tx1"/>
                            </a:solidFill>
                            <a:latin typeface="Cambria Math"/>
                          </a:rPr>
                          <m:t>𝐼</m:t>
                        </m:r>
                      </m:e>
                      <m:sub>
                        <m:r>
                          <a:rPr lang="el-GR" sz="2400" b="0" i="1" smtClean="0">
                            <a:solidFill>
                              <a:schemeClr val="tx1"/>
                            </a:solidFill>
                            <a:latin typeface="Cambria Math"/>
                          </a:rPr>
                          <m:t>𝜊𝜆</m:t>
                        </m:r>
                      </m:sub>
                    </m:sSub>
                    <m:r>
                      <a:rPr lang="en-US" sz="2400" b="0" i="1" smtClean="0">
                        <a:solidFill>
                          <a:schemeClr val="tx1"/>
                        </a:solidFill>
                        <a:latin typeface="Cambria Math"/>
                      </a:rPr>
                      <m:t>=</m:t>
                    </m:r>
                    <m:nary>
                      <m:naryPr>
                        <m:limLoc m:val="undOvr"/>
                        <m:subHide m:val="on"/>
                        <m:supHide m:val="on"/>
                        <m:ctrlPr>
                          <a:rPr lang="en-US" sz="2400" i="1">
                            <a:latin typeface="Cambria Math"/>
                          </a:rPr>
                        </m:ctrlPr>
                      </m:naryPr>
                      <m:sub/>
                      <m:sup/>
                      <m:e>
                        <m:sSub>
                          <m:sSubPr>
                            <m:ctrlPr>
                              <a:rPr lang="en-US" sz="2400" b="1" i="1">
                                <a:latin typeface="Cambria Math"/>
                              </a:rPr>
                            </m:ctrlPr>
                          </m:sSubPr>
                          <m:e>
                            <m:r>
                              <a:rPr lang="en-US" sz="2400" b="1" i="1">
                                <a:latin typeface="Cambria Math"/>
                              </a:rPr>
                              <m:t>𝑱</m:t>
                            </m:r>
                          </m:e>
                          <m:sub>
                            <m:r>
                              <a:rPr lang="el-GR" sz="2400" b="1" i="1" smtClean="0">
                                <a:latin typeface="Cambria Math"/>
                              </a:rPr>
                              <m:t>𝝄𝝀</m:t>
                            </m:r>
                          </m:sub>
                        </m:sSub>
                        <m:r>
                          <a:rPr lang="en-US" sz="2400" i="1">
                            <a:latin typeface="Cambria Math"/>
                          </a:rPr>
                          <m:t>𝑑</m:t>
                        </m:r>
                        <m:r>
                          <a:rPr lang="en-US" sz="2400" b="1" i="1">
                            <a:latin typeface="Cambria Math"/>
                          </a:rPr>
                          <m:t>𝑺</m:t>
                        </m:r>
                      </m:e>
                    </m:nary>
                  </m:oMath>
                </a14:m>
                <a:endParaRPr lang="el-GR" sz="2400" dirty="0" smtClean="0">
                  <a:solidFill>
                    <a:schemeClr val="tx1"/>
                  </a:solidFill>
                </a:endParaRPr>
              </a:p>
              <a:p>
                <a:pPr marL="0" indent="0">
                  <a:buNone/>
                </a:pPr>
                <a:endParaRPr lang="en-US" sz="2400" dirty="0" smtClean="0">
                  <a:solidFill>
                    <a:schemeClr val="tx1"/>
                  </a:solidFill>
                </a:endParaRPr>
              </a:p>
              <a:p>
                <a:pPr marL="0" indent="0">
                  <a:buNone/>
                </a:pPr>
                <a:r>
                  <a:rPr lang="el-GR" sz="2400" dirty="0" smtClean="0">
                    <a:solidFill>
                      <a:schemeClr val="tx1"/>
                    </a:solidFill>
                  </a:rPr>
                  <a:t>και </a:t>
                </a:r>
                <a:r>
                  <a:rPr lang="el-GR" sz="2400" dirty="0">
                    <a:solidFill>
                      <a:schemeClr val="tx1"/>
                    </a:solidFill>
                  </a:rPr>
                  <a:t>ρεύμα </a:t>
                </a:r>
                <a:r>
                  <a:rPr lang="el-GR" sz="2400" dirty="0" smtClean="0">
                    <a:solidFill>
                      <a:schemeClr val="tx1"/>
                    </a:solidFill>
                  </a:rPr>
                  <a:t>αγωγιμότητας </a:t>
                </a:r>
                <a14:m>
                  <m:oMath xmlns:m="http://schemas.openxmlformats.org/officeDocument/2006/math">
                    <m:r>
                      <m:rPr>
                        <m:sty m:val="p"/>
                      </m:rPr>
                      <a:rPr lang="el-GR" sz="2400" b="0" i="0" smtClean="0">
                        <a:latin typeface="Cambria Math"/>
                      </a:rPr>
                      <m:t>Ι</m:t>
                    </m:r>
                    <m:r>
                      <a:rPr lang="en-US" sz="2400" i="1">
                        <a:latin typeface="Cambria Math"/>
                      </a:rPr>
                      <m:t>=</m:t>
                    </m:r>
                    <m:nary>
                      <m:naryPr>
                        <m:limLoc m:val="undOvr"/>
                        <m:subHide m:val="on"/>
                        <m:supHide m:val="on"/>
                        <m:ctrlPr>
                          <a:rPr lang="en-US" sz="2400" i="1">
                            <a:latin typeface="Cambria Math"/>
                          </a:rPr>
                        </m:ctrlPr>
                      </m:naryPr>
                      <m:sub/>
                      <m:sup/>
                      <m:e>
                        <m:r>
                          <a:rPr lang="en-US" sz="2400" b="1" i="1" smtClean="0">
                            <a:latin typeface="Cambria Math"/>
                          </a:rPr>
                          <m:t>𝑱</m:t>
                        </m:r>
                        <m:r>
                          <a:rPr lang="en-US" sz="2400" i="1">
                            <a:latin typeface="Cambria Math"/>
                          </a:rPr>
                          <m:t>𝑑</m:t>
                        </m:r>
                        <m:r>
                          <a:rPr lang="en-US" sz="2400" b="1" i="1">
                            <a:latin typeface="Cambria Math"/>
                          </a:rPr>
                          <m:t>𝑺</m:t>
                        </m:r>
                      </m:e>
                    </m:nary>
                  </m:oMath>
                </a14:m>
                <a:r>
                  <a:rPr lang="el-GR" sz="2400" dirty="0" smtClean="0">
                    <a:solidFill>
                      <a:schemeClr val="tx1"/>
                    </a:solidFill>
                  </a:rPr>
                  <a:t> </a:t>
                </a:r>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l-GR" sz="2400" dirty="0">
                  <a:solidFill>
                    <a:schemeClr val="tx1"/>
                  </a:solidFill>
                </a:endParaRPr>
              </a:p>
            </p:txBody>
          </p:sp>
        </mc:Choice>
        <mc:Fallback xmlns="">
          <p:sp>
            <p:nvSpPr>
              <p:cNvPr id="5" name="Θέση περιεχομένου 4"/>
              <p:cNvSpPr>
                <a:spLocks noGrp="1" noRot="1" noChangeAspect="1" noMove="1" noResize="1" noEditPoints="1" noAdjustHandles="1" noChangeArrowheads="1" noChangeShapeType="1" noTextEdit="1"/>
              </p:cNvSpPr>
              <p:nvPr>
                <p:ph idx="1"/>
              </p:nvPr>
            </p:nvSpPr>
            <p:spPr>
              <a:blipFill rotWithShape="1">
                <a:blip r:embed="rId3"/>
                <a:stretch>
                  <a:fillRect l="-1111" t="-1077" b="-40108"/>
                </a:stretch>
              </a:blipFill>
            </p:spPr>
            <p:txBody>
              <a:bodyPr/>
              <a:lstStyle/>
              <a:p>
                <a:r>
                  <a:rPr lang="en-US">
                    <a:noFill/>
                  </a:rPr>
                  <a:t> </a:t>
                </a:r>
              </a:p>
            </p:txBody>
          </p:sp>
        </mc:Fallback>
      </mc:AlternateContent>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447068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Αντίστοιχα ο διαφορικός νόμος </a:t>
            </a:r>
            <a:r>
              <a:rPr lang="en-US" dirty="0"/>
              <a:t>Ampère</a:t>
            </a:r>
            <a:endParaRPr lang="en-GB" kern="0" dirty="0"/>
          </a:p>
        </p:txBody>
      </p:sp>
      <p:sp>
        <p:nvSpPr>
          <p:cNvPr id="3" name="Content Placeholder 2"/>
          <p:cNvSpPr>
            <a:spLocks noGrp="1"/>
          </p:cNvSpPr>
          <p:nvPr>
            <p:ph idx="1"/>
          </p:nvPr>
        </p:nvSpPr>
        <p:spPr/>
        <p:txBody>
          <a:bodyPr/>
          <a:lstStyle/>
          <a:p>
            <a:r>
              <a:rPr lang="el-GR" dirty="0"/>
              <a:t>Παρουσία μαγνητικών </a:t>
            </a:r>
            <a:r>
              <a:rPr lang="el-GR" dirty="0" smtClean="0"/>
              <a:t>υλικών </a:t>
            </a:r>
            <a:endParaRPr lang="el-GR" dirty="0"/>
          </a:p>
          <a:p>
            <a:pPr marL="0" indent="0">
              <a:buNone/>
            </a:pPr>
            <a:endParaRPr lang="el-GR" dirty="0" smtClean="0"/>
          </a:p>
          <a:p>
            <a:pPr marL="0" indent="0">
              <a:buNone/>
            </a:pPr>
            <a:endParaRPr lang="el-GR" dirty="0"/>
          </a:p>
          <a:p>
            <a:endParaRPr lang="el-GR" dirty="0" smtClean="0"/>
          </a:p>
          <a:p>
            <a:endParaRPr lang="en-US"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754002341"/>
              </p:ext>
            </p:extLst>
          </p:nvPr>
        </p:nvGraphicFramePr>
        <p:xfrm>
          <a:off x="2987824" y="2204864"/>
          <a:ext cx="1970087" cy="863600"/>
        </p:xfrm>
        <a:graphic>
          <a:graphicData uri="http://schemas.openxmlformats.org/presentationml/2006/ole">
            <mc:AlternateContent xmlns:mc="http://schemas.openxmlformats.org/markup-compatibility/2006">
              <mc:Choice xmlns:v="urn:schemas-microsoft-com:vml" Requires="v">
                <p:oleObj spid="_x0000_s32790" name="Equation" r:id="rId5" imgW="990360" imgH="431640" progId="Equation.DSMT4">
                  <p:embed/>
                </p:oleObj>
              </mc:Choice>
              <mc:Fallback>
                <p:oleObj name="Equation" r:id="rId5" imgW="990360" imgH="43164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2204864"/>
                        <a:ext cx="19700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6"/>
          <p:cNvSpPr>
            <a:spLocks noChangeArrowheads="1"/>
          </p:cNvSpPr>
          <p:nvPr/>
        </p:nvSpPr>
        <p:spPr bwMode="auto">
          <a:xfrm>
            <a:off x="819224" y="3573016"/>
            <a:ext cx="3336925" cy="1569660"/>
          </a:xfrm>
          <a:prstGeom prst="rect">
            <a:avLst/>
          </a:prstGeom>
          <a:noFill/>
          <a:ln w="9525">
            <a:noFill/>
            <a:miter lim="800000"/>
            <a:headEnd/>
            <a:tailEnd/>
          </a:ln>
          <a:effectLst/>
        </p:spPr>
        <p:txBody>
          <a:bodyPr anchor="ctr">
            <a:spAutoFit/>
          </a:bodyPr>
          <a:lstStyle/>
          <a:p>
            <a:pPr algn="ctr"/>
            <a:r>
              <a:rPr lang="el-GR" sz="2400" dirty="0" smtClean="0"/>
              <a:t>Πυκνότητα ρεύματος </a:t>
            </a:r>
            <a:r>
              <a:rPr lang="el-GR" sz="2400" dirty="0"/>
              <a:t>ελεύθερων φορτίων</a:t>
            </a:r>
          </a:p>
          <a:p>
            <a:pPr algn="ctr"/>
            <a:r>
              <a:rPr lang="el-GR" sz="2400" dirty="0"/>
              <a:t>(δημιουργεί πρωτεύον πεδίο)</a:t>
            </a:r>
          </a:p>
        </p:txBody>
      </p:sp>
      <p:sp>
        <p:nvSpPr>
          <p:cNvPr id="11" name="Rectangle 17"/>
          <p:cNvSpPr>
            <a:spLocks noChangeArrowheads="1"/>
          </p:cNvSpPr>
          <p:nvPr/>
        </p:nvSpPr>
        <p:spPr bwMode="auto">
          <a:xfrm>
            <a:off x="5222949" y="3573016"/>
            <a:ext cx="3336925" cy="1569660"/>
          </a:xfrm>
          <a:prstGeom prst="rect">
            <a:avLst/>
          </a:prstGeom>
          <a:noFill/>
          <a:ln w="9525">
            <a:noFill/>
            <a:miter lim="800000"/>
            <a:headEnd/>
            <a:tailEnd/>
          </a:ln>
          <a:effectLst/>
        </p:spPr>
        <p:txBody>
          <a:bodyPr anchor="ctr">
            <a:spAutoFit/>
          </a:bodyPr>
          <a:lstStyle/>
          <a:p>
            <a:pPr algn="ctr"/>
            <a:r>
              <a:rPr lang="el-GR" sz="2400" dirty="0" smtClean="0"/>
              <a:t>Πυκνότητα ρεύματος </a:t>
            </a:r>
            <a:r>
              <a:rPr lang="el-GR" sz="2400" dirty="0"/>
              <a:t>δέσμιων φορτίων</a:t>
            </a:r>
          </a:p>
          <a:p>
            <a:pPr algn="ctr"/>
            <a:r>
              <a:rPr lang="el-GR" sz="2400" dirty="0"/>
              <a:t>(δημιουργεί </a:t>
            </a:r>
            <a:r>
              <a:rPr lang="el-GR" sz="2400" dirty="0" smtClean="0"/>
              <a:t>δευτερεύον </a:t>
            </a:r>
            <a:r>
              <a:rPr lang="el-GR" sz="2400" dirty="0"/>
              <a:t>πεδίο)</a:t>
            </a:r>
          </a:p>
        </p:txBody>
      </p:sp>
      <p:cxnSp>
        <p:nvCxnSpPr>
          <p:cNvPr id="15" name="Straight Connector 14"/>
          <p:cNvCxnSpPr>
            <a:stCxn id="10" idx="0"/>
          </p:cNvCxnSpPr>
          <p:nvPr/>
        </p:nvCxnSpPr>
        <p:spPr>
          <a:xfrm>
            <a:off x="2487687" y="3573016"/>
            <a:ext cx="16684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156149" y="2708920"/>
            <a:ext cx="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0"/>
          </p:cNvCxnSpPr>
          <p:nvPr/>
        </p:nvCxnSpPr>
        <p:spPr>
          <a:xfrm flipH="1">
            <a:off x="4788024" y="3573016"/>
            <a:ext cx="2103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788024" y="2780928"/>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97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Μαγνητική επιδεκτικότητα</a:t>
            </a:r>
            <a:endParaRPr lang="en-GB" kern="0" dirty="0"/>
          </a:p>
        </p:txBody>
      </p:sp>
      <p:sp>
        <p:nvSpPr>
          <p:cNvPr id="5" name="Θέση περιεχομένου 4"/>
          <p:cNvSpPr>
            <a:spLocks noGrp="1"/>
          </p:cNvSpPr>
          <p:nvPr>
            <p:ph idx="1"/>
          </p:nvPr>
        </p:nvSpPr>
        <p:spPr/>
        <p:txBody>
          <a:bodyPr>
            <a:noAutofit/>
          </a:bodyPr>
          <a:lstStyle/>
          <a:p>
            <a:endParaRPr lang="el-GR" sz="2400" dirty="0"/>
          </a:p>
          <a:p>
            <a:endParaRPr lang="el-GR" sz="2000" dirty="0"/>
          </a:p>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17" name="Object 4"/>
          <p:cNvGraphicFramePr>
            <a:graphicFrameLocks noChangeAspect="1"/>
          </p:cNvGraphicFramePr>
          <p:nvPr>
            <p:extLst>
              <p:ext uri="{D42A27DB-BD31-4B8C-83A1-F6EECF244321}">
                <p14:modId xmlns:p14="http://schemas.microsoft.com/office/powerpoint/2010/main" val="1535411250"/>
              </p:ext>
            </p:extLst>
          </p:nvPr>
        </p:nvGraphicFramePr>
        <p:xfrm>
          <a:off x="4057650" y="2970213"/>
          <a:ext cx="1339850" cy="455612"/>
        </p:xfrm>
        <a:graphic>
          <a:graphicData uri="http://schemas.openxmlformats.org/presentationml/2006/ole">
            <mc:AlternateContent xmlns:mc="http://schemas.openxmlformats.org/markup-compatibility/2006">
              <mc:Choice xmlns:v="urn:schemas-microsoft-com:vml" Requires="v">
                <p:oleObj spid="_x0000_s24635" name="Equation" r:id="rId5" imgW="672840" imgH="228600" progId="Equation.DSMT4">
                  <p:embed/>
                </p:oleObj>
              </mc:Choice>
              <mc:Fallback>
                <p:oleObj name="Equation" r:id="rId5" imgW="672840" imgH="228600" progId="Equation.DSMT4">
                  <p:embed/>
                  <p:pic>
                    <p:nvPicPr>
                      <p:cNvPr id="0" name=""/>
                      <p:cNvPicPr>
                        <a:picLocks noChangeAspect="1" noChangeArrowheads="1"/>
                      </p:cNvPicPr>
                      <p:nvPr/>
                    </p:nvPicPr>
                    <p:blipFill>
                      <a:blip r:embed="rId6"/>
                      <a:srcRect/>
                      <a:stretch>
                        <a:fillRect/>
                      </a:stretch>
                    </p:blipFill>
                    <p:spPr bwMode="auto">
                      <a:xfrm>
                        <a:off x="4057650" y="2970213"/>
                        <a:ext cx="1339850"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 Box 6"/>
          <p:cNvSpPr txBox="1">
            <a:spLocks noChangeArrowheads="1"/>
          </p:cNvSpPr>
          <p:nvPr/>
        </p:nvSpPr>
        <p:spPr bwMode="auto">
          <a:xfrm>
            <a:off x="609600" y="2133600"/>
            <a:ext cx="6577506" cy="830997"/>
          </a:xfrm>
          <a:prstGeom prst="rect">
            <a:avLst/>
          </a:prstGeom>
          <a:noFill/>
          <a:ln w="9525">
            <a:noFill/>
            <a:miter lim="800000"/>
            <a:headEnd/>
            <a:tailEnd/>
          </a:ln>
          <a:effectLst/>
        </p:spPr>
        <p:txBody>
          <a:bodyPr wrap="none">
            <a:spAutoFit/>
          </a:bodyPr>
          <a:lstStyle/>
          <a:p>
            <a:r>
              <a:rPr lang="el-GR" sz="2400" dirty="0"/>
              <a:t>Για γραμμικά μαγνητικά υλικά, ορίζω ως μαγνητική</a:t>
            </a:r>
          </a:p>
          <a:p>
            <a:r>
              <a:rPr lang="el-GR" sz="2400" dirty="0"/>
              <a:t>επιδεκτικότητα     την ποσότητα :</a:t>
            </a:r>
          </a:p>
        </p:txBody>
      </p:sp>
      <p:sp>
        <p:nvSpPr>
          <p:cNvPr id="19" name="Text Box 11"/>
          <p:cNvSpPr txBox="1">
            <a:spLocks noChangeArrowheads="1"/>
          </p:cNvSpPr>
          <p:nvPr/>
        </p:nvSpPr>
        <p:spPr bwMode="auto">
          <a:xfrm>
            <a:off x="457200" y="3810000"/>
            <a:ext cx="7210692" cy="461665"/>
          </a:xfrm>
          <a:prstGeom prst="rect">
            <a:avLst/>
          </a:prstGeom>
          <a:noFill/>
          <a:ln w="9525">
            <a:noFill/>
            <a:miter lim="800000"/>
            <a:headEnd/>
            <a:tailEnd/>
          </a:ln>
          <a:effectLst/>
        </p:spPr>
        <p:txBody>
          <a:bodyPr wrap="none">
            <a:spAutoFit/>
          </a:bodyPr>
          <a:lstStyle/>
          <a:p>
            <a:r>
              <a:rPr lang="el-GR" sz="2400" dirty="0"/>
              <a:t>οπότε το διάνυσμα της μαγνητικής επαγωγής γράφεται:</a:t>
            </a:r>
          </a:p>
        </p:txBody>
      </p:sp>
      <p:graphicFrame>
        <p:nvGraphicFramePr>
          <p:cNvPr id="20" name="Object 12"/>
          <p:cNvGraphicFramePr>
            <a:graphicFrameLocks noChangeAspect="1"/>
          </p:cNvGraphicFramePr>
          <p:nvPr>
            <p:extLst>
              <p:ext uri="{D42A27DB-BD31-4B8C-83A1-F6EECF244321}">
                <p14:modId xmlns:p14="http://schemas.microsoft.com/office/powerpoint/2010/main" val="914115887"/>
              </p:ext>
            </p:extLst>
          </p:nvPr>
        </p:nvGraphicFramePr>
        <p:xfrm>
          <a:off x="3694113" y="4432300"/>
          <a:ext cx="2282825" cy="508000"/>
        </p:xfrm>
        <a:graphic>
          <a:graphicData uri="http://schemas.openxmlformats.org/presentationml/2006/ole">
            <mc:AlternateContent xmlns:mc="http://schemas.openxmlformats.org/markup-compatibility/2006">
              <mc:Choice xmlns:v="urn:schemas-microsoft-com:vml" Requires="v">
                <p:oleObj spid="_x0000_s24636" name="Equation" r:id="rId7" imgW="1130040" imgH="253800" progId="Equation.DSMT4">
                  <p:embed/>
                </p:oleObj>
              </mc:Choice>
              <mc:Fallback>
                <p:oleObj name="Equation" r:id="rId7" imgW="1130040" imgH="253800" progId="Equation.DSMT4">
                  <p:embed/>
                  <p:pic>
                    <p:nvPicPr>
                      <p:cNvPr id="0" name=""/>
                      <p:cNvPicPr>
                        <a:picLocks noChangeAspect="1" noChangeArrowheads="1"/>
                      </p:cNvPicPr>
                      <p:nvPr/>
                    </p:nvPicPr>
                    <p:blipFill>
                      <a:blip r:embed="rId8"/>
                      <a:srcRect/>
                      <a:stretch>
                        <a:fillRect/>
                      </a:stretch>
                    </p:blipFill>
                    <p:spPr bwMode="auto">
                      <a:xfrm>
                        <a:off x="3694113" y="4432300"/>
                        <a:ext cx="2282825"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19674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Μαγνητική Διαπερατότητα</a:t>
            </a:r>
            <a:endParaRPr lang="en-GB" kern="0" dirty="0"/>
          </a:p>
        </p:txBody>
      </p:sp>
      <p:sp>
        <p:nvSpPr>
          <p:cNvPr id="5" name="Θέση περιεχομένου 4"/>
          <p:cNvSpPr>
            <a:spLocks noGrp="1"/>
          </p:cNvSpPr>
          <p:nvPr>
            <p:ph idx="1"/>
          </p:nvPr>
        </p:nvSpPr>
        <p:spPr/>
        <p:txBody>
          <a:bodyPr>
            <a:noAutofit/>
          </a:bodyPr>
          <a:lstStyle/>
          <a:p>
            <a:endParaRPr lang="el-GR" sz="2000" dirty="0"/>
          </a:p>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mc:AlternateContent xmlns:mc="http://schemas.openxmlformats.org/markup-compatibility/2006" xmlns:a14="http://schemas.microsoft.com/office/drawing/2010/main">
        <mc:Choice Requires="a14">
          <p:sp>
            <p:nvSpPr>
              <p:cNvPr id="15" name="Text Box 6"/>
              <p:cNvSpPr txBox="1">
                <a:spLocks noChangeArrowheads="1"/>
              </p:cNvSpPr>
              <p:nvPr/>
            </p:nvSpPr>
            <p:spPr bwMode="auto">
              <a:xfrm>
                <a:off x="609600" y="2133600"/>
                <a:ext cx="7631192" cy="830997"/>
              </a:xfrm>
              <a:prstGeom prst="rect">
                <a:avLst/>
              </a:prstGeom>
              <a:noFill/>
              <a:ln w="9525">
                <a:noFill/>
                <a:miter lim="800000"/>
                <a:headEnd/>
                <a:tailEnd/>
              </a:ln>
              <a:effectLst/>
            </p:spPr>
            <p:txBody>
              <a:bodyPr wrap="none">
                <a:spAutoFit/>
              </a:bodyPr>
              <a:lstStyle/>
              <a:p>
                <a:r>
                  <a:rPr lang="el-GR" sz="2400" dirty="0" smtClean="0"/>
                  <a:t>Ορίζω ως </a:t>
                </a:r>
                <a:r>
                  <a:rPr lang="el-GR" sz="2400" u="sng" dirty="0"/>
                  <a:t>σχετική</a:t>
                </a:r>
                <a:r>
                  <a:rPr lang="el-GR" sz="2400" dirty="0"/>
                  <a:t> μαγνητική διαπερατότητα την ποσότητα </a:t>
                </a:r>
                <a:r>
                  <a:rPr lang="el-GR" sz="2400" dirty="0" smtClean="0"/>
                  <a:t>:</a:t>
                </a:r>
                <a:endParaRPr lang="en-US" sz="2400" dirty="0" smtClean="0"/>
              </a:p>
              <a:p>
                <a:pPr algn="ctr"/>
                <a14:m>
                  <m:oMathPara xmlns:m="http://schemas.openxmlformats.org/officeDocument/2006/math">
                    <m:oMathParaPr>
                      <m:jc m:val="centerGroup"/>
                    </m:oMathParaPr>
                    <m:oMath xmlns:m="http://schemas.openxmlformats.org/officeDocument/2006/math">
                      <m:sSub>
                        <m:sSubPr>
                          <m:ctrlPr>
                            <a:rPr lang="el-GR" sz="2400" i="1" smtClean="0">
                              <a:latin typeface="Cambria Math"/>
                            </a:rPr>
                          </m:ctrlPr>
                        </m:sSubPr>
                        <m:e>
                          <m:r>
                            <a:rPr lang="el-GR" sz="2400" b="0" i="1" smtClean="0">
                              <a:latin typeface="Cambria Math"/>
                            </a:rPr>
                            <m:t>𝜇</m:t>
                          </m:r>
                        </m:e>
                        <m:sub>
                          <m:r>
                            <a:rPr lang="en-US" sz="2400" b="0" i="1" smtClean="0">
                              <a:latin typeface="Cambria Math"/>
                            </a:rPr>
                            <m:t>𝑟</m:t>
                          </m:r>
                        </m:sub>
                      </m:sSub>
                      <m:r>
                        <a:rPr lang="en-US" sz="2400" b="0" i="1" smtClean="0">
                          <a:latin typeface="Cambria Math"/>
                        </a:rPr>
                        <m:t>=1+</m:t>
                      </m:r>
                      <m:sSub>
                        <m:sSubPr>
                          <m:ctrlPr>
                            <a:rPr lang="en-US" sz="2400" b="0" i="1" smtClean="0">
                              <a:latin typeface="Cambria Math"/>
                            </a:rPr>
                          </m:ctrlPr>
                        </m:sSubPr>
                        <m:e>
                          <m:r>
                            <a:rPr lang="el-GR" sz="2400" b="0" i="1" smtClean="0">
                              <a:latin typeface="Cambria Math"/>
                            </a:rPr>
                            <m:t>𝜒</m:t>
                          </m:r>
                        </m:e>
                        <m:sub>
                          <m:r>
                            <a:rPr lang="en-US" sz="2400" b="0" i="1" smtClean="0">
                              <a:latin typeface="Cambria Math"/>
                            </a:rPr>
                            <m:t>𝑚</m:t>
                          </m:r>
                        </m:sub>
                      </m:sSub>
                    </m:oMath>
                  </m:oMathPara>
                </a14:m>
                <a:endParaRPr lang="el-GR" sz="2400" dirty="0"/>
              </a:p>
            </p:txBody>
          </p:sp>
        </mc:Choice>
        <mc:Fallback xmlns="">
          <p:sp>
            <p:nvSpPr>
              <p:cNvPr id="15" name="Text Box 6"/>
              <p:cNvSpPr txBox="1">
                <a:spLocks noRot="1" noChangeAspect="1" noMove="1" noResize="1" noEditPoints="1" noAdjustHandles="1" noChangeArrowheads="1" noChangeShapeType="1" noTextEdit="1"/>
              </p:cNvSpPr>
              <p:nvPr/>
            </p:nvSpPr>
            <p:spPr bwMode="auto">
              <a:xfrm>
                <a:off x="609600" y="2133600"/>
                <a:ext cx="7631192" cy="830997"/>
              </a:xfrm>
              <a:prstGeom prst="rect">
                <a:avLst/>
              </a:prstGeom>
              <a:blipFill rotWithShape="1">
                <a:blip r:embed="rId4"/>
                <a:stretch>
                  <a:fillRect l="-1198" t="-5882" r="-1038" b="-16176"/>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 Box 11"/>
              <p:cNvSpPr txBox="1">
                <a:spLocks noChangeArrowheads="1"/>
              </p:cNvSpPr>
              <p:nvPr/>
            </p:nvSpPr>
            <p:spPr bwMode="auto">
              <a:xfrm>
                <a:off x="533400" y="3352800"/>
                <a:ext cx="6621108" cy="830997"/>
              </a:xfrm>
              <a:prstGeom prst="rect">
                <a:avLst/>
              </a:prstGeom>
              <a:noFill/>
              <a:ln w="9525">
                <a:noFill/>
                <a:miter lim="800000"/>
                <a:headEnd/>
                <a:tailEnd/>
              </a:ln>
              <a:effectLst/>
            </p:spPr>
            <p:txBody>
              <a:bodyPr wrap="none">
                <a:spAutoFit/>
              </a:bodyPr>
              <a:lstStyle/>
              <a:p>
                <a:r>
                  <a:rPr lang="el-GR" sz="2400" dirty="0" smtClean="0"/>
                  <a:t>Ορίζω ως μαγνητική διαπερατότητα την ποσότητα :</a:t>
                </a:r>
                <a:endParaRPr lang="en-US" sz="2400" dirty="0" smtClean="0"/>
              </a:p>
              <a:p>
                <a:pPr algn="ctr"/>
                <a14:m>
                  <m:oMathPara xmlns:m="http://schemas.openxmlformats.org/officeDocument/2006/math">
                    <m:oMathParaPr>
                      <m:jc m:val="centerGroup"/>
                    </m:oMathParaPr>
                    <m:oMath xmlns:m="http://schemas.openxmlformats.org/officeDocument/2006/math">
                      <m:r>
                        <a:rPr lang="el-GR" sz="2400" b="0" i="1" smtClean="0">
                          <a:latin typeface="Cambria Math"/>
                        </a:rPr>
                        <m:t>𝜇</m:t>
                      </m:r>
                      <m:r>
                        <a:rPr lang="el-GR" sz="2400" b="0" i="1" smtClean="0">
                          <a:latin typeface="Cambria Math"/>
                        </a:rPr>
                        <m:t>=</m:t>
                      </m:r>
                      <m:sSub>
                        <m:sSubPr>
                          <m:ctrlPr>
                            <a:rPr lang="el-GR" sz="2400" b="0" i="1" smtClean="0">
                              <a:latin typeface="Cambria Math"/>
                            </a:rPr>
                          </m:ctrlPr>
                        </m:sSubPr>
                        <m:e>
                          <m:r>
                            <a:rPr lang="el-GR" sz="2400" b="0" i="1" smtClean="0">
                              <a:latin typeface="Cambria Math"/>
                            </a:rPr>
                            <m:t>𝜇</m:t>
                          </m:r>
                        </m:e>
                        <m:sub>
                          <m:r>
                            <a:rPr lang="el-GR" sz="2400" b="0" i="1" smtClean="0">
                              <a:latin typeface="Cambria Math"/>
                            </a:rPr>
                            <m:t>0</m:t>
                          </m:r>
                        </m:sub>
                      </m:sSub>
                      <m:sSub>
                        <m:sSubPr>
                          <m:ctrlPr>
                            <a:rPr lang="el-GR" sz="2400" b="0" i="1" smtClean="0">
                              <a:latin typeface="Cambria Math"/>
                            </a:rPr>
                          </m:ctrlPr>
                        </m:sSubPr>
                        <m:e>
                          <m:r>
                            <a:rPr lang="el-GR" sz="2400" b="0" i="1" smtClean="0">
                              <a:latin typeface="Cambria Math"/>
                            </a:rPr>
                            <m:t>𝜇</m:t>
                          </m:r>
                        </m:e>
                        <m:sub>
                          <m:r>
                            <a:rPr lang="en-US" sz="2400" b="0" i="1" smtClean="0">
                              <a:latin typeface="Cambria Math"/>
                            </a:rPr>
                            <m:t>𝑟</m:t>
                          </m:r>
                        </m:sub>
                      </m:sSub>
                    </m:oMath>
                  </m:oMathPara>
                </a14:m>
                <a:endParaRPr lang="el-GR" sz="2400" dirty="0"/>
              </a:p>
            </p:txBody>
          </p:sp>
        </mc:Choice>
        <mc:Fallback xmlns="">
          <p:sp>
            <p:nvSpPr>
              <p:cNvPr id="18" name="Text Box 11"/>
              <p:cNvSpPr txBox="1">
                <a:spLocks noRot="1" noChangeAspect="1" noMove="1" noResize="1" noEditPoints="1" noAdjustHandles="1" noChangeArrowheads="1" noChangeShapeType="1" noTextEdit="1"/>
              </p:cNvSpPr>
              <p:nvPr/>
            </p:nvSpPr>
            <p:spPr bwMode="auto">
              <a:xfrm>
                <a:off x="533400" y="3352800"/>
                <a:ext cx="6621108" cy="830997"/>
              </a:xfrm>
              <a:prstGeom prst="rect">
                <a:avLst/>
              </a:prstGeom>
              <a:blipFill rotWithShape="1">
                <a:blip r:embed="rId5"/>
                <a:stretch>
                  <a:fillRect l="-1473" t="-5882" r="-1381" b="-16176"/>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 Box 12"/>
              <p:cNvSpPr txBox="1">
                <a:spLocks noChangeArrowheads="1"/>
              </p:cNvSpPr>
              <p:nvPr/>
            </p:nvSpPr>
            <p:spPr bwMode="auto">
              <a:xfrm>
                <a:off x="533400" y="4495800"/>
                <a:ext cx="6318781" cy="461665"/>
              </a:xfrm>
              <a:prstGeom prst="rect">
                <a:avLst/>
              </a:prstGeom>
              <a:noFill/>
              <a:ln w="9525">
                <a:noFill/>
                <a:miter lim="800000"/>
                <a:headEnd/>
                <a:tailEnd/>
              </a:ln>
              <a:effectLst/>
            </p:spPr>
            <p:txBody>
              <a:bodyPr wrap="none">
                <a:spAutoFit/>
              </a:bodyPr>
              <a:lstStyle/>
              <a:p>
                <a:r>
                  <a:rPr lang="el-GR" sz="2400" dirty="0" smtClean="0"/>
                  <a:t>όπου </a:t>
                </a:r>
                <a14:m>
                  <m:oMath xmlns:m="http://schemas.openxmlformats.org/officeDocument/2006/math">
                    <m:sSub>
                      <m:sSubPr>
                        <m:ctrlPr>
                          <a:rPr lang="el-GR" sz="2400" i="1" smtClean="0">
                            <a:latin typeface="Cambria Math"/>
                          </a:rPr>
                        </m:ctrlPr>
                      </m:sSubPr>
                      <m:e>
                        <m:r>
                          <a:rPr lang="el-GR" sz="2400" b="0" i="1" smtClean="0">
                            <a:latin typeface="Cambria Math"/>
                          </a:rPr>
                          <m:t>𝜇</m:t>
                        </m:r>
                      </m:e>
                      <m:sub>
                        <m:r>
                          <a:rPr lang="el-GR" sz="2400" b="0" i="1" smtClean="0">
                            <a:latin typeface="Cambria Math"/>
                          </a:rPr>
                          <m:t>0</m:t>
                        </m:r>
                      </m:sub>
                    </m:sSub>
                  </m:oMath>
                </a14:m>
                <a:r>
                  <a:rPr lang="el-GR" sz="2400" dirty="0" smtClean="0"/>
                  <a:t> η </a:t>
                </a:r>
                <a:r>
                  <a:rPr lang="el-GR" sz="2400" dirty="0"/>
                  <a:t>μαγνητική διαπερατότητα του κενού.</a:t>
                </a:r>
              </a:p>
            </p:txBody>
          </p:sp>
        </mc:Choice>
        <mc:Fallback xmlns="">
          <p:sp>
            <p:nvSpPr>
              <p:cNvPr id="19" name="Text Box 12"/>
              <p:cNvSpPr txBox="1">
                <a:spLocks noRot="1" noChangeAspect="1" noMove="1" noResize="1" noEditPoints="1" noAdjustHandles="1" noChangeArrowheads="1" noChangeShapeType="1" noTextEdit="1"/>
              </p:cNvSpPr>
              <p:nvPr/>
            </p:nvSpPr>
            <p:spPr bwMode="auto">
              <a:xfrm>
                <a:off x="533400" y="4495800"/>
                <a:ext cx="6318781" cy="461665"/>
              </a:xfrm>
              <a:prstGeom prst="rect">
                <a:avLst/>
              </a:prstGeom>
              <a:blipFill rotWithShape="1">
                <a:blip r:embed="rId6"/>
                <a:stretch>
                  <a:fillRect l="-1544" t="-10667" b="-29333"/>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842406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fontScale="92500" lnSpcReduction="10000"/>
          </a:bodyPr>
          <a:lstStyle/>
          <a:p>
            <a:pPr marL="0"/>
            <a:r>
              <a:rPr lang="el-GR" dirty="0"/>
              <a:t>Εκμάθηση εφαρμοσμένου κλασσικού ηλεκτρομαγνητισμού μέσου προπτυχιακού επιπέδου με σκοπό την απώτερη εφαρμογή σε προχωρημένα θέματα ΗΜ που εξετάζονται σε μαθήματα επιλογής (ΗΜ κύματα, οπτική, γραμμές μεταφοράς, κυματοδηγούς, ΗΜ αντηχεία, κεραίες, φωτονικούς κρυστάλλους, μεταϋλικά</a:t>
            </a:r>
            <a:r>
              <a:rPr lang="el-GR" dirty="0" smtClean="0"/>
              <a:t>)</a:t>
            </a:r>
            <a:endParaRPr lang="en-US" dirty="0" smtClean="0"/>
          </a:p>
          <a:p>
            <a:pPr marL="0"/>
            <a:r>
              <a:rPr lang="el-GR" dirty="0"/>
              <a:t>Εκμάθηση ενός ορθολογικού-επιστημονικού τρόπου σκέψης μέσω της σταδιακής (επαγωγικής) εξαγωγής εξισώσεων Maxwell </a:t>
            </a: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Μαγνητική επαγωγή</a:t>
            </a:r>
            <a:endParaRPr lang="en-GB" kern="0" dirty="0"/>
          </a:p>
        </p:txBody>
      </p:sp>
      <p:sp>
        <p:nvSpPr>
          <p:cNvPr id="5" name="Θέση περιεχομένου 4"/>
          <p:cNvSpPr>
            <a:spLocks noGrp="1"/>
          </p:cNvSpPr>
          <p:nvPr>
            <p:ph idx="1"/>
          </p:nvPr>
        </p:nvSpPr>
        <p:spPr/>
        <p:txBody>
          <a:bodyPr>
            <a:noAutofit/>
          </a:bodyPr>
          <a:lstStyle/>
          <a:p>
            <a:endParaRPr lang="el-GR" sz="2400" dirty="0"/>
          </a:p>
          <a:p>
            <a:endParaRPr lang="el-GR" sz="2000" dirty="0"/>
          </a:p>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14" name="Text Box 8"/>
          <p:cNvSpPr txBox="1">
            <a:spLocks noChangeArrowheads="1"/>
          </p:cNvSpPr>
          <p:nvPr/>
        </p:nvSpPr>
        <p:spPr bwMode="auto">
          <a:xfrm>
            <a:off x="1389856" y="2438400"/>
            <a:ext cx="6397713" cy="461665"/>
          </a:xfrm>
          <a:prstGeom prst="rect">
            <a:avLst/>
          </a:prstGeom>
          <a:noFill/>
          <a:ln w="9525">
            <a:noFill/>
            <a:miter lim="800000"/>
            <a:headEnd/>
            <a:tailEnd/>
          </a:ln>
          <a:effectLst/>
        </p:spPr>
        <p:txBody>
          <a:bodyPr wrap="none">
            <a:spAutoFit/>
          </a:bodyPr>
          <a:lstStyle/>
          <a:p>
            <a:r>
              <a:rPr lang="el-GR" sz="2400" dirty="0"/>
              <a:t>Το διάνυσμα της μαγνητικής επαγωγής γράφεται:</a:t>
            </a:r>
          </a:p>
        </p:txBody>
      </p:sp>
      <p:graphicFrame>
        <p:nvGraphicFramePr>
          <p:cNvPr id="15" name="Object 9"/>
          <p:cNvGraphicFramePr>
            <a:graphicFrameLocks noChangeAspect="1"/>
          </p:cNvGraphicFramePr>
          <p:nvPr>
            <p:extLst>
              <p:ext uri="{D42A27DB-BD31-4B8C-83A1-F6EECF244321}">
                <p14:modId xmlns:p14="http://schemas.microsoft.com/office/powerpoint/2010/main" val="3909184763"/>
              </p:ext>
            </p:extLst>
          </p:nvPr>
        </p:nvGraphicFramePr>
        <p:xfrm>
          <a:off x="4248150" y="4081760"/>
          <a:ext cx="1252538" cy="558800"/>
        </p:xfrm>
        <a:graphic>
          <a:graphicData uri="http://schemas.openxmlformats.org/presentationml/2006/ole">
            <mc:AlternateContent xmlns:mc="http://schemas.openxmlformats.org/markup-compatibility/2006">
              <mc:Choice xmlns:v="urn:schemas-microsoft-com:vml" Requires="v">
                <p:oleObj spid="_x0000_s4170" name="Equation" r:id="rId5" imgW="622080" imgH="279360" progId="Equation.DSMT4">
                  <p:embed/>
                </p:oleObj>
              </mc:Choice>
              <mc:Fallback>
                <p:oleObj name="Equation" r:id="rId5" imgW="622080" imgH="279360" progId="Equation.DSMT4">
                  <p:embed/>
                  <p:pic>
                    <p:nvPicPr>
                      <p:cNvPr id="0" name=""/>
                      <p:cNvPicPr>
                        <a:picLocks noChangeAspect="1" noChangeArrowheads="1"/>
                      </p:cNvPicPr>
                      <p:nvPr/>
                    </p:nvPicPr>
                    <p:blipFill>
                      <a:blip r:embed="rId6"/>
                      <a:srcRect/>
                      <a:stretch>
                        <a:fillRect/>
                      </a:stretch>
                    </p:blipFill>
                    <p:spPr bwMode="auto">
                      <a:xfrm>
                        <a:off x="4248150" y="4081760"/>
                        <a:ext cx="1252538"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340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lvl="0" eaLnBrk="0" fontAlgn="base" hangingPunct="0">
              <a:spcAft>
                <a:spcPct val="0"/>
              </a:spcAft>
              <a:defRPr/>
            </a:pPr>
            <a:r>
              <a:rPr lang="el-GR" kern="0" dirty="0">
                <a:solidFill>
                  <a:schemeClr val="tx2">
                    <a:lumMod val="60000"/>
                    <a:lumOff val="40000"/>
                  </a:schemeClr>
                </a:solidFill>
              </a:rPr>
              <a:t>Οριακές Συνθήκες</a:t>
            </a:r>
          </a:p>
        </p:txBody>
      </p:sp>
      <p:sp>
        <p:nvSpPr>
          <p:cNvPr id="5" name="Θέση περιεχομένου 4"/>
          <p:cNvSpPr>
            <a:spLocks noGrp="1"/>
          </p:cNvSpPr>
          <p:nvPr>
            <p:ph idx="1"/>
          </p:nvPr>
        </p:nvSpPr>
        <p:spPr>
          <a:xfrm>
            <a:off x="285830" y="1124744"/>
            <a:ext cx="8407926" cy="4958011"/>
          </a:xfrm>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17" name="TextBox 16"/>
          <p:cNvSpPr txBox="1"/>
          <p:nvPr/>
        </p:nvSpPr>
        <p:spPr>
          <a:xfrm>
            <a:off x="2924175" y="3171825"/>
            <a:ext cx="533400" cy="369332"/>
          </a:xfrm>
          <a:prstGeom prst="rect">
            <a:avLst/>
          </a:prstGeom>
          <a:noFill/>
        </p:spPr>
        <p:txBody>
          <a:bodyPr wrap="square" lIns="0" tIns="0" rIns="0" bIns="0" rtlCol="0">
            <a:spAutoFit/>
          </a:bodyPr>
          <a:lstStyle/>
          <a:p>
            <a:r>
              <a:rPr lang="el-GR" sz="2400" baseline="0" dirty="0" smtClean="0">
                <a:solidFill>
                  <a:schemeClr val="bg1"/>
                </a:solidFill>
              </a:rPr>
              <a:t>(1)</a:t>
            </a:r>
          </a:p>
        </p:txBody>
      </p:sp>
      <p:graphicFrame>
        <p:nvGraphicFramePr>
          <p:cNvPr id="63" name="Object 62"/>
          <p:cNvGraphicFramePr>
            <a:graphicFrameLocks noChangeAspect="1"/>
          </p:cNvGraphicFramePr>
          <p:nvPr>
            <p:extLst>
              <p:ext uri="{D42A27DB-BD31-4B8C-83A1-F6EECF244321}">
                <p14:modId xmlns:p14="http://schemas.microsoft.com/office/powerpoint/2010/main" val="3117853393"/>
              </p:ext>
            </p:extLst>
          </p:nvPr>
        </p:nvGraphicFramePr>
        <p:xfrm>
          <a:off x="778647" y="5614230"/>
          <a:ext cx="7640638" cy="477838"/>
        </p:xfrm>
        <a:graphic>
          <a:graphicData uri="http://schemas.openxmlformats.org/presentationml/2006/ole">
            <mc:AlternateContent xmlns:mc="http://schemas.openxmlformats.org/markup-compatibility/2006">
              <mc:Choice xmlns:v="urn:schemas-microsoft-com:vml" Requires="v">
                <p:oleObj spid="_x0000_s33989" name="Equation" r:id="rId5" imgW="4152600" imgH="291960" progId="Equation.DSMT4">
                  <p:embed/>
                </p:oleObj>
              </mc:Choice>
              <mc:Fallback>
                <p:oleObj name="Equation" r:id="rId5" imgW="4152600" imgH="291960" progId="Equation.DSMT4">
                  <p:embed/>
                  <p:pic>
                    <p:nvPicPr>
                      <p:cNvPr id="0" name=""/>
                      <p:cNvPicPr>
                        <a:picLocks noChangeAspect="1" noChangeArrowheads="1"/>
                      </p:cNvPicPr>
                      <p:nvPr/>
                    </p:nvPicPr>
                    <p:blipFill>
                      <a:blip r:embed="rId6"/>
                      <a:srcRect/>
                      <a:stretch>
                        <a:fillRect/>
                      </a:stretch>
                    </p:blipFill>
                    <p:spPr bwMode="auto">
                      <a:xfrm>
                        <a:off x="778647" y="5614230"/>
                        <a:ext cx="7640638" cy="477838"/>
                      </a:xfrm>
                      <a:prstGeom prst="rect">
                        <a:avLst/>
                      </a:prstGeom>
                      <a:noFill/>
                      <a:ln w="28575">
                        <a:solidFill>
                          <a:srgbClr val="010199"/>
                        </a:solidFill>
                        <a:miter lim="800000"/>
                        <a:headEnd/>
                        <a:tailEnd/>
                      </a:ln>
                    </p:spPr>
                  </p:pic>
                </p:oleObj>
              </mc:Fallback>
            </mc:AlternateContent>
          </a:graphicData>
        </a:graphic>
      </p:graphicFrame>
      <p:graphicFrame>
        <p:nvGraphicFramePr>
          <p:cNvPr id="64" name="Object 63"/>
          <p:cNvGraphicFramePr>
            <a:graphicFrameLocks noChangeAspect="1"/>
          </p:cNvGraphicFramePr>
          <p:nvPr>
            <p:extLst>
              <p:ext uri="{D42A27DB-BD31-4B8C-83A1-F6EECF244321}">
                <p14:modId xmlns:p14="http://schemas.microsoft.com/office/powerpoint/2010/main" val="2549775488"/>
              </p:ext>
            </p:extLst>
          </p:nvPr>
        </p:nvGraphicFramePr>
        <p:xfrm>
          <a:off x="815078" y="3742022"/>
          <a:ext cx="7450931" cy="471170"/>
        </p:xfrm>
        <a:graphic>
          <a:graphicData uri="http://schemas.openxmlformats.org/presentationml/2006/ole">
            <mc:AlternateContent xmlns:mc="http://schemas.openxmlformats.org/markup-compatibility/2006">
              <mc:Choice xmlns:v="urn:schemas-microsoft-com:vml" Requires="v">
                <p:oleObj spid="_x0000_s33990" name="Equation" r:id="rId7" imgW="4114800" imgH="291960" progId="Equation.DSMT4">
                  <p:embed/>
                </p:oleObj>
              </mc:Choice>
              <mc:Fallback>
                <p:oleObj name="Equation" r:id="rId7" imgW="4114800" imgH="2919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078" y="3742022"/>
                        <a:ext cx="7450931" cy="471170"/>
                      </a:xfrm>
                      <a:prstGeom prst="rect">
                        <a:avLst/>
                      </a:prstGeom>
                      <a:noFill/>
                      <a:ln w="28575">
                        <a:solidFill>
                          <a:srgbClr val="010199"/>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5" name="Group 64"/>
          <p:cNvGrpSpPr/>
          <p:nvPr/>
        </p:nvGrpSpPr>
        <p:grpSpPr>
          <a:xfrm>
            <a:off x="5798433" y="1366086"/>
            <a:ext cx="3087417" cy="2041178"/>
            <a:chOff x="6190456" y="782797"/>
            <a:chExt cx="2940397" cy="2186976"/>
          </a:xfrm>
        </p:grpSpPr>
        <p:pic>
          <p:nvPicPr>
            <p:cNvPr id="66" name="Picture 2"/>
            <p:cNvPicPr>
              <a:picLocks noChangeAspect="1" noChangeArrowheads="1"/>
            </p:cNvPicPr>
            <p:nvPr/>
          </p:nvPicPr>
          <p:blipFill>
            <a:blip r:embed="rId9" cstate="print"/>
            <a:srcRect/>
            <a:stretch>
              <a:fillRect/>
            </a:stretch>
          </p:blipFill>
          <p:spPr bwMode="auto">
            <a:xfrm>
              <a:off x="6223664" y="963158"/>
              <a:ext cx="2895600" cy="1990725"/>
            </a:xfrm>
            <a:prstGeom prst="rect">
              <a:avLst/>
            </a:prstGeom>
            <a:noFill/>
            <a:ln w="28575">
              <a:solidFill>
                <a:srgbClr val="F8F8F8"/>
              </a:solidFill>
              <a:miter lim="800000"/>
              <a:headEnd/>
              <a:tailEnd/>
            </a:ln>
          </p:spPr>
        </p:pic>
        <p:cxnSp>
          <p:nvCxnSpPr>
            <p:cNvPr id="67" name="Straight Arrow Connector 66"/>
            <p:cNvCxnSpPr/>
            <p:nvPr/>
          </p:nvCxnSpPr>
          <p:spPr bwMode="auto">
            <a:xfrm flipV="1">
              <a:off x="6939309" y="1484493"/>
              <a:ext cx="908050" cy="63500"/>
            </a:xfrm>
            <a:prstGeom prst="straightConnector1">
              <a:avLst/>
            </a:prstGeom>
            <a:solidFill>
              <a:srgbClr val="3399FF"/>
            </a:solidFill>
            <a:ln w="28575" cap="flat" cmpd="sng" algn="ctr">
              <a:solidFill>
                <a:srgbClr val="000000"/>
              </a:solidFill>
              <a:prstDash val="solid"/>
              <a:round/>
              <a:headEnd type="none" w="med" len="med"/>
              <a:tailEnd type="triangle" w="lg" len="lg"/>
            </a:ln>
            <a:effectLst/>
          </p:spPr>
        </p:cxnSp>
        <p:cxnSp>
          <p:nvCxnSpPr>
            <p:cNvPr id="68" name="Straight Arrow Connector 67"/>
            <p:cNvCxnSpPr/>
            <p:nvPr/>
          </p:nvCxnSpPr>
          <p:spPr bwMode="auto">
            <a:xfrm flipV="1">
              <a:off x="7834659" y="1431961"/>
              <a:ext cx="773906" cy="54119"/>
            </a:xfrm>
            <a:prstGeom prst="straightConnector1">
              <a:avLst/>
            </a:prstGeom>
            <a:solidFill>
              <a:srgbClr val="3399FF"/>
            </a:solidFill>
            <a:ln w="28575" cap="flat" cmpd="sng" algn="ctr">
              <a:solidFill>
                <a:srgbClr val="000000"/>
              </a:solidFill>
              <a:prstDash val="solid"/>
              <a:round/>
              <a:headEnd type="none" w="med" len="med"/>
              <a:tailEnd type="none" w="med" len="med"/>
            </a:ln>
            <a:effectLst/>
          </p:spPr>
        </p:cxnSp>
        <p:cxnSp>
          <p:nvCxnSpPr>
            <p:cNvPr id="69" name="Straight Arrow Connector 68"/>
            <p:cNvCxnSpPr/>
            <p:nvPr/>
          </p:nvCxnSpPr>
          <p:spPr bwMode="auto">
            <a:xfrm rot="10800000" flipV="1">
              <a:off x="7739409" y="2298881"/>
              <a:ext cx="908050" cy="63500"/>
            </a:xfrm>
            <a:prstGeom prst="straightConnector1">
              <a:avLst/>
            </a:prstGeom>
            <a:solidFill>
              <a:srgbClr val="3399FF"/>
            </a:solidFill>
            <a:ln w="28575" cap="flat" cmpd="sng" algn="ctr">
              <a:solidFill>
                <a:srgbClr val="000000"/>
              </a:solidFill>
              <a:prstDash val="solid"/>
              <a:round/>
              <a:headEnd type="none" w="med" len="med"/>
              <a:tailEnd type="triangle" w="lg" len="lg"/>
            </a:ln>
            <a:effectLst/>
          </p:spPr>
        </p:cxnSp>
        <p:cxnSp>
          <p:nvCxnSpPr>
            <p:cNvPr id="70" name="Straight Arrow Connector 69"/>
            <p:cNvCxnSpPr/>
            <p:nvPr/>
          </p:nvCxnSpPr>
          <p:spPr bwMode="auto">
            <a:xfrm rot="10800000" flipV="1">
              <a:off x="6972647" y="2360649"/>
              <a:ext cx="773906" cy="54119"/>
            </a:xfrm>
            <a:prstGeom prst="straightConnector1">
              <a:avLst/>
            </a:prstGeom>
            <a:solidFill>
              <a:srgbClr val="3399FF"/>
            </a:solidFill>
            <a:ln w="28575" cap="flat" cmpd="sng" algn="ctr">
              <a:solidFill>
                <a:srgbClr val="000000"/>
              </a:solidFill>
              <a:prstDash val="solid"/>
              <a:round/>
              <a:headEnd type="none" w="med" len="med"/>
              <a:tailEnd type="none" w="med" len="med"/>
            </a:ln>
            <a:effectLst/>
          </p:spPr>
        </p:cxnSp>
        <p:cxnSp>
          <p:nvCxnSpPr>
            <p:cNvPr id="71" name="Straight Connector 70"/>
            <p:cNvCxnSpPr/>
            <p:nvPr/>
          </p:nvCxnSpPr>
          <p:spPr bwMode="auto">
            <a:xfrm rot="16200000" flipH="1">
              <a:off x="8193037" y="1857952"/>
              <a:ext cx="854872" cy="28577"/>
            </a:xfrm>
            <a:prstGeom prst="line">
              <a:avLst/>
            </a:prstGeom>
            <a:solidFill>
              <a:srgbClr val="3399FF"/>
            </a:solidFill>
            <a:ln w="28575" cap="flat" cmpd="sng" algn="ctr">
              <a:solidFill>
                <a:srgbClr val="000000"/>
              </a:solidFill>
              <a:prstDash val="solid"/>
              <a:round/>
              <a:headEnd type="none" w="med" len="med"/>
              <a:tailEnd type="none" w="med" len="med"/>
            </a:ln>
            <a:effectLst/>
          </p:spPr>
        </p:cxnSp>
        <p:cxnSp>
          <p:nvCxnSpPr>
            <p:cNvPr id="72" name="Straight Connector 71"/>
            <p:cNvCxnSpPr/>
            <p:nvPr/>
          </p:nvCxnSpPr>
          <p:spPr bwMode="auto">
            <a:xfrm rot="16200000" flipH="1">
              <a:off x="6496396" y="1961536"/>
              <a:ext cx="892973" cy="35721"/>
            </a:xfrm>
            <a:prstGeom prst="line">
              <a:avLst/>
            </a:prstGeom>
            <a:solidFill>
              <a:srgbClr val="3399FF"/>
            </a:solidFill>
            <a:ln w="28575" cap="flat" cmpd="sng" algn="ctr">
              <a:solidFill>
                <a:srgbClr val="000000"/>
              </a:solidFill>
              <a:prstDash val="solid"/>
              <a:round/>
              <a:headEnd type="none" w="med" len="med"/>
              <a:tailEnd type="none" w="med" len="med"/>
            </a:ln>
            <a:effectLst/>
          </p:spPr>
        </p:cxnSp>
        <p:sp>
          <p:nvSpPr>
            <p:cNvPr id="73" name="Rectangle 3"/>
            <p:cNvSpPr txBox="1">
              <a:spLocks noChangeArrowheads="1"/>
            </p:cNvSpPr>
            <p:nvPr/>
          </p:nvSpPr>
          <p:spPr>
            <a:xfrm>
              <a:off x="6485681" y="1628617"/>
              <a:ext cx="345678" cy="296403"/>
            </a:xfrm>
            <a:prstGeom prst="rect">
              <a:avLst/>
            </a:prstGeom>
            <a:solidFill>
              <a:srgbClr val="FFFFFF"/>
            </a:solidFill>
          </p:spPr>
          <p:txBody>
            <a:bodyPr lIns="0" tIns="0" rIns="0" bIns="0">
              <a:normAutofit fontScale="85000" lnSpcReduction="10000"/>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r>
                <a:rPr kumimoji="0" lang="el-GR" sz="2000" b="1" i="1" u="none" strike="noStrike" kern="0" cap="none" spc="0" normalizeH="0" baseline="0" noProof="0" dirty="0" smtClean="0">
                  <a:ln>
                    <a:noFill/>
                  </a:ln>
                  <a:solidFill>
                    <a:srgbClr val="000000"/>
                  </a:solidFill>
                  <a:effectLst/>
                  <a:uLnTx/>
                  <a:uFillTx/>
                  <a:latin typeface="Times New Roman"/>
                </a:rPr>
                <a:t>Δ</a:t>
              </a:r>
              <a:r>
                <a:rPr kumimoji="0" lang="en-US" sz="2000" b="1" i="1" u="none" strike="noStrike" kern="0" cap="none" spc="0" normalizeH="0" baseline="0" noProof="0" dirty="0" smtClean="0">
                  <a:ln>
                    <a:noFill/>
                  </a:ln>
                  <a:solidFill>
                    <a:srgbClr val="000000"/>
                  </a:solidFill>
                  <a:effectLst/>
                  <a:uLnTx/>
                  <a:uFillTx/>
                  <a:latin typeface="Book Antiqua"/>
                </a:rPr>
                <a:t>h</a:t>
              </a:r>
              <a:r>
                <a:rPr kumimoji="0" lang="el-GR" sz="2000" b="1" i="1" u="none" strike="noStrike" kern="0" cap="none" spc="0" normalizeH="0" baseline="-25000" noProof="0" dirty="0" smtClean="0">
                  <a:ln>
                    <a:noFill/>
                  </a:ln>
                  <a:solidFill>
                    <a:srgbClr val="000000"/>
                  </a:solidFill>
                  <a:effectLst/>
                  <a:uLnTx/>
                  <a:uFillTx/>
                  <a:latin typeface="Times New Roman"/>
                </a:rPr>
                <a:t>2</a:t>
              </a:r>
            </a:p>
          </p:txBody>
        </p:sp>
        <p:sp>
          <p:nvSpPr>
            <p:cNvPr id="74" name="Rectangle 3"/>
            <p:cNvSpPr txBox="1">
              <a:spLocks noChangeArrowheads="1"/>
            </p:cNvSpPr>
            <p:nvPr/>
          </p:nvSpPr>
          <p:spPr>
            <a:xfrm>
              <a:off x="7244109" y="1085791"/>
              <a:ext cx="812800" cy="346170"/>
            </a:xfrm>
            <a:prstGeom prst="rect">
              <a:avLst/>
            </a:prstGeom>
            <a:solidFill>
              <a:srgbClr val="FFFFFF"/>
            </a:solidFill>
          </p:spPr>
          <p:txBody>
            <a:bodyPr lIns="0" tIns="0" rIns="0" bIns="0">
              <a:normAutofit/>
            </a:bodyPr>
            <a:lstStyle/>
            <a:p>
              <a:pPr marL="0" marR="0" lvl="0" indent="0" algn="r" defTabSz="914400" rtl="0" eaLnBrk="0" fontAlgn="base" latinLnBrk="0" hangingPunct="0">
                <a:lnSpc>
                  <a:spcPct val="90000"/>
                </a:lnSpc>
                <a:spcBef>
                  <a:spcPct val="30000"/>
                </a:spcBef>
                <a:spcAft>
                  <a:spcPct val="10000"/>
                </a:spcAft>
                <a:buClr>
                  <a:srgbClr val="0033CC"/>
                </a:buClr>
                <a:buSzPct val="75000"/>
                <a:buFontTx/>
                <a:buNone/>
                <a:tabLst/>
                <a:defRPr/>
              </a:pPr>
              <a:r>
                <a:rPr kumimoji="0" lang="el-GR" sz="2000" b="1" i="1" u="none" strike="noStrike" kern="0" cap="none" spc="0" normalizeH="0" baseline="0" noProof="0" dirty="0" smtClean="0">
                  <a:ln>
                    <a:noFill/>
                  </a:ln>
                  <a:solidFill>
                    <a:srgbClr val="000000"/>
                  </a:solidFill>
                  <a:effectLst/>
                  <a:uLnTx/>
                  <a:uFillTx/>
                  <a:latin typeface="Times New Roman"/>
                </a:rPr>
                <a:t>Δ</a:t>
              </a:r>
              <a:r>
                <a:rPr kumimoji="0" lang="en-US" sz="2000" b="1" i="1" u="none" strike="noStrike" kern="0" cap="none" spc="0" normalizeH="0" baseline="0" noProof="0" dirty="0" smtClean="0">
                  <a:ln>
                    <a:noFill/>
                  </a:ln>
                  <a:solidFill>
                    <a:srgbClr val="000000"/>
                  </a:solidFill>
                  <a:effectLst/>
                  <a:uLnTx/>
                  <a:uFillTx/>
                  <a:latin typeface="Book Antiqua"/>
                </a:rPr>
                <a:t>w</a:t>
              </a:r>
              <a:endParaRPr kumimoji="0" lang="el-GR" sz="2000" b="1" i="1" u="none" strike="noStrike" kern="0" cap="none" spc="0" normalizeH="0" baseline="0" noProof="0" dirty="0" smtClean="0">
                <a:ln>
                  <a:noFill/>
                </a:ln>
                <a:solidFill>
                  <a:srgbClr val="000000"/>
                </a:solidFill>
                <a:effectLst/>
                <a:uLnTx/>
                <a:uFillTx/>
                <a:latin typeface="Times New Roman"/>
              </a:endParaRPr>
            </a:p>
          </p:txBody>
        </p:sp>
        <p:sp>
          <p:nvSpPr>
            <p:cNvPr id="75" name="Rectangle 3"/>
            <p:cNvSpPr txBox="1">
              <a:spLocks noChangeArrowheads="1"/>
            </p:cNvSpPr>
            <p:nvPr/>
          </p:nvSpPr>
          <p:spPr>
            <a:xfrm>
              <a:off x="6412258" y="1319393"/>
              <a:ext cx="460375" cy="266699"/>
            </a:xfrm>
            <a:prstGeom prst="rect">
              <a:avLst/>
            </a:prstGeom>
            <a:solidFill>
              <a:srgbClr val="FFFFFF"/>
            </a:solidFill>
          </p:spPr>
          <p:txBody>
            <a:bodyPr lIns="0" tIns="0" rIns="0" bIns="0">
              <a:normAutofit lnSpcReduction="10000"/>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endParaRPr kumimoji="0" lang="el-GR" sz="2000" b="1" i="1" u="none" strike="noStrike" kern="0" cap="none" spc="0" normalizeH="0" baseline="0" noProof="0" dirty="0" smtClean="0">
                <a:ln>
                  <a:noFill/>
                </a:ln>
                <a:solidFill>
                  <a:srgbClr val="000000"/>
                </a:solidFill>
                <a:effectLst/>
                <a:uLnTx/>
                <a:uFillTx/>
                <a:latin typeface="Times New Roman"/>
              </a:endParaRPr>
            </a:p>
          </p:txBody>
        </p:sp>
        <p:sp>
          <p:nvSpPr>
            <p:cNvPr id="76" name="Rectangle 3"/>
            <p:cNvSpPr txBox="1">
              <a:spLocks noChangeArrowheads="1"/>
            </p:cNvSpPr>
            <p:nvPr/>
          </p:nvSpPr>
          <p:spPr>
            <a:xfrm>
              <a:off x="8710959" y="2252844"/>
              <a:ext cx="368300" cy="234950"/>
            </a:xfrm>
            <a:prstGeom prst="rect">
              <a:avLst/>
            </a:prstGeom>
            <a:solidFill>
              <a:srgbClr val="FFFFFF"/>
            </a:solidFill>
          </p:spPr>
          <p:txBody>
            <a:bodyPr lIns="0" tIns="0" rIns="0" bIns="0">
              <a:normAutofit fontScale="92500" lnSpcReduction="20000"/>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endParaRPr kumimoji="0" lang="el-GR" sz="2000" b="1" i="1" u="none" strike="noStrike" kern="0" cap="none" spc="0" normalizeH="0" baseline="0" noProof="0" dirty="0" smtClean="0">
                <a:ln>
                  <a:noFill/>
                </a:ln>
                <a:solidFill>
                  <a:srgbClr val="000000"/>
                </a:solidFill>
                <a:effectLst/>
                <a:uLnTx/>
                <a:uFillTx/>
                <a:latin typeface="Times New Roman"/>
              </a:endParaRPr>
            </a:p>
          </p:txBody>
        </p:sp>
        <p:sp>
          <p:nvSpPr>
            <p:cNvPr id="77" name="Rectangle 3"/>
            <p:cNvSpPr txBox="1">
              <a:spLocks noChangeArrowheads="1"/>
            </p:cNvSpPr>
            <p:nvPr/>
          </p:nvSpPr>
          <p:spPr>
            <a:xfrm>
              <a:off x="8545859" y="1141594"/>
              <a:ext cx="368300" cy="234950"/>
            </a:xfrm>
            <a:prstGeom prst="rect">
              <a:avLst/>
            </a:prstGeom>
            <a:solidFill>
              <a:srgbClr val="FFFFFF"/>
            </a:solidFill>
          </p:spPr>
          <p:txBody>
            <a:bodyPr lIns="0" tIns="0" rIns="0" bIns="0">
              <a:normAutofit fontScale="92500" lnSpcReduction="20000"/>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endParaRPr kumimoji="0" lang="el-GR" sz="2000" b="1" i="1" u="none" strike="noStrike" kern="0" cap="none" spc="0" normalizeH="0" baseline="0" noProof="0" dirty="0" smtClean="0">
                <a:ln>
                  <a:noFill/>
                </a:ln>
                <a:solidFill>
                  <a:srgbClr val="000000"/>
                </a:solidFill>
                <a:effectLst/>
                <a:uLnTx/>
                <a:uFillTx/>
                <a:latin typeface="Times New Roman"/>
              </a:endParaRPr>
            </a:p>
          </p:txBody>
        </p:sp>
        <p:sp>
          <p:nvSpPr>
            <p:cNvPr id="78" name="Rectangle 3"/>
            <p:cNvSpPr txBox="1">
              <a:spLocks noChangeArrowheads="1"/>
            </p:cNvSpPr>
            <p:nvPr/>
          </p:nvSpPr>
          <p:spPr>
            <a:xfrm>
              <a:off x="8672859" y="1528944"/>
              <a:ext cx="368300" cy="234950"/>
            </a:xfrm>
            <a:prstGeom prst="rect">
              <a:avLst/>
            </a:prstGeom>
            <a:solidFill>
              <a:srgbClr val="FFFFFF"/>
            </a:solidFill>
          </p:spPr>
          <p:txBody>
            <a:bodyPr lIns="0" tIns="0" rIns="0" bIns="0">
              <a:normAutofit fontScale="92500" lnSpcReduction="20000"/>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endParaRPr kumimoji="0" lang="el-GR" sz="2000" b="1" i="1" u="none" strike="noStrike" kern="0" cap="none" spc="0" normalizeH="0" baseline="0" noProof="0" dirty="0" smtClean="0">
                <a:ln>
                  <a:noFill/>
                </a:ln>
                <a:solidFill>
                  <a:srgbClr val="000000"/>
                </a:solidFill>
                <a:effectLst/>
                <a:uLnTx/>
                <a:uFillTx/>
                <a:latin typeface="Times New Roman"/>
              </a:endParaRPr>
            </a:p>
          </p:txBody>
        </p:sp>
        <p:sp>
          <p:nvSpPr>
            <p:cNvPr id="79" name="Rectangle 3"/>
            <p:cNvSpPr txBox="1">
              <a:spLocks noChangeArrowheads="1"/>
            </p:cNvSpPr>
            <p:nvPr/>
          </p:nvSpPr>
          <p:spPr>
            <a:xfrm>
              <a:off x="6545609" y="2348094"/>
              <a:ext cx="368300" cy="234950"/>
            </a:xfrm>
            <a:prstGeom prst="rect">
              <a:avLst/>
            </a:prstGeom>
            <a:solidFill>
              <a:srgbClr val="FFFFFF"/>
            </a:solidFill>
          </p:spPr>
          <p:txBody>
            <a:bodyPr lIns="0" tIns="0" rIns="0" bIns="0">
              <a:normAutofit fontScale="92500" lnSpcReduction="20000"/>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endParaRPr kumimoji="0" lang="el-GR" sz="2000" b="1" i="1" u="none" strike="noStrike" kern="0" cap="none" spc="0" normalizeH="0" baseline="0" noProof="0" dirty="0" smtClean="0">
                <a:ln>
                  <a:noFill/>
                </a:ln>
                <a:solidFill>
                  <a:srgbClr val="000000"/>
                </a:solidFill>
                <a:effectLst/>
                <a:uLnTx/>
                <a:uFillTx/>
                <a:latin typeface="Times New Roman"/>
              </a:endParaRPr>
            </a:p>
          </p:txBody>
        </p:sp>
        <p:sp>
          <p:nvSpPr>
            <p:cNvPr id="80" name="Rectangle 3"/>
            <p:cNvSpPr txBox="1">
              <a:spLocks noChangeArrowheads="1"/>
            </p:cNvSpPr>
            <p:nvPr/>
          </p:nvSpPr>
          <p:spPr>
            <a:xfrm>
              <a:off x="6190456" y="2537725"/>
              <a:ext cx="1152128" cy="432048"/>
            </a:xfrm>
            <a:prstGeom prst="rect">
              <a:avLst/>
            </a:prstGeom>
          </p:spPr>
          <p:txBody>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r>
                <a:rPr kumimoji="0" lang="el-GR" sz="2000" b="1" i="1" u="none" strike="noStrike" kern="0" cap="none" spc="0" normalizeH="0" baseline="0" noProof="0" dirty="0" smtClean="0">
                  <a:ln>
                    <a:noFill/>
                  </a:ln>
                  <a:solidFill>
                    <a:srgbClr val="C00000"/>
                  </a:solidFill>
                  <a:effectLst/>
                  <a:uLnTx/>
                  <a:uFillTx/>
                  <a:latin typeface="Times New Roman"/>
                </a:rPr>
                <a:t>Μέσο 1</a:t>
              </a:r>
            </a:p>
          </p:txBody>
        </p:sp>
        <p:sp>
          <p:nvSpPr>
            <p:cNvPr id="81" name="Rectangle 3"/>
            <p:cNvSpPr txBox="1">
              <a:spLocks noChangeArrowheads="1"/>
            </p:cNvSpPr>
            <p:nvPr/>
          </p:nvSpPr>
          <p:spPr>
            <a:xfrm>
              <a:off x="7978725" y="918674"/>
              <a:ext cx="1152128" cy="432048"/>
            </a:xfrm>
            <a:prstGeom prst="rect">
              <a:avLst/>
            </a:prstGeom>
          </p:spPr>
          <p:txBody>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r>
                <a:rPr kumimoji="0" lang="el-GR" sz="2000" b="1" i="1" u="none" strike="noStrike" kern="0" cap="none" spc="0" normalizeH="0" baseline="0" noProof="0" dirty="0" smtClean="0">
                  <a:ln>
                    <a:noFill/>
                  </a:ln>
                  <a:solidFill>
                    <a:srgbClr val="C00000"/>
                  </a:solidFill>
                  <a:effectLst/>
                  <a:uLnTx/>
                  <a:uFillTx/>
                  <a:latin typeface="Times New Roman"/>
                </a:rPr>
                <a:t>Μέσο 2</a:t>
              </a:r>
            </a:p>
          </p:txBody>
        </p:sp>
        <p:sp>
          <p:nvSpPr>
            <p:cNvPr id="82" name="Rectangle 3"/>
            <p:cNvSpPr txBox="1">
              <a:spLocks noChangeArrowheads="1"/>
            </p:cNvSpPr>
            <p:nvPr/>
          </p:nvSpPr>
          <p:spPr>
            <a:xfrm>
              <a:off x="6283272" y="1855841"/>
              <a:ext cx="202409" cy="190495"/>
            </a:xfrm>
            <a:prstGeom prst="rect">
              <a:avLst/>
            </a:prstGeom>
            <a:noFill/>
          </p:spPr>
          <p:txBody>
            <a:bodyPr wrap="none" lIns="0" tIns="0" rIns="0" bIns="0">
              <a:normAutofit fontScale="77500" lnSpcReduction="20000"/>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r>
                <a:rPr kumimoji="0" lang="en-US" sz="2000" b="1" i="1" u="none" strike="noStrike" kern="0" cap="none" spc="0" normalizeH="0" baseline="0" noProof="0" dirty="0" smtClean="0">
                  <a:ln>
                    <a:noFill/>
                  </a:ln>
                  <a:solidFill>
                    <a:srgbClr val="000000"/>
                  </a:solidFill>
                  <a:effectLst/>
                  <a:uLnTx/>
                  <a:uFillTx/>
                  <a:latin typeface="Book Antiqua"/>
                </a:rPr>
                <a:t>S</a:t>
              </a:r>
              <a:endParaRPr kumimoji="0" lang="el-GR" sz="2000" b="1" i="1" u="none" strike="noStrike" kern="0" cap="none" spc="0" normalizeH="0" baseline="0" noProof="0" dirty="0" smtClean="0">
                <a:ln>
                  <a:noFill/>
                </a:ln>
                <a:solidFill>
                  <a:srgbClr val="000000"/>
                </a:solidFill>
                <a:effectLst/>
                <a:uLnTx/>
                <a:uFillTx/>
                <a:latin typeface="Times New Roman"/>
              </a:endParaRPr>
            </a:p>
          </p:txBody>
        </p:sp>
        <p:sp>
          <p:nvSpPr>
            <p:cNvPr id="83" name="Rectangle 82"/>
            <p:cNvSpPr/>
            <p:nvPr/>
          </p:nvSpPr>
          <p:spPr>
            <a:xfrm>
              <a:off x="7561609" y="1844855"/>
              <a:ext cx="232569" cy="160339"/>
            </a:xfrm>
            <a:prstGeom prst="rect">
              <a:avLst/>
            </a:prstGeom>
            <a:ln w="28575">
              <a:solidFill>
                <a:srgbClr val="000000"/>
              </a:solidFill>
            </a:ln>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err="1" smtClean="0">
                <a:ln>
                  <a:noFill/>
                </a:ln>
                <a:solidFill>
                  <a:srgbClr val="000000"/>
                </a:solidFill>
                <a:effectLst/>
                <a:uLnTx/>
                <a:uFillTx/>
              </a:endParaRPr>
            </a:p>
          </p:txBody>
        </p:sp>
        <p:cxnSp>
          <p:nvCxnSpPr>
            <p:cNvPr id="84" name="Straight Arrow Connector 83"/>
            <p:cNvCxnSpPr/>
            <p:nvPr/>
          </p:nvCxnSpPr>
          <p:spPr bwMode="auto">
            <a:xfrm flipV="1">
              <a:off x="7671464" y="1856762"/>
              <a:ext cx="572770" cy="63802"/>
            </a:xfrm>
            <a:prstGeom prst="straightConnector1">
              <a:avLst/>
            </a:prstGeom>
            <a:solidFill>
              <a:srgbClr val="3399FF"/>
            </a:solidFill>
            <a:ln w="28575" cap="flat" cmpd="sng" algn="ctr">
              <a:solidFill>
                <a:srgbClr val="FF0000"/>
              </a:solidFill>
              <a:prstDash val="solid"/>
              <a:round/>
              <a:headEnd type="none" w="med" len="med"/>
              <a:tailEnd type="stealth" w="med" len="med"/>
            </a:ln>
            <a:effectLst/>
          </p:spPr>
        </p:cxnSp>
        <p:graphicFrame>
          <p:nvGraphicFramePr>
            <p:cNvPr id="85" name="Object 2"/>
            <p:cNvGraphicFramePr>
              <a:graphicFrameLocks noChangeAspect="1"/>
            </p:cNvGraphicFramePr>
            <p:nvPr>
              <p:extLst>
                <p:ext uri="{D42A27DB-BD31-4B8C-83A1-F6EECF244321}">
                  <p14:modId xmlns:p14="http://schemas.microsoft.com/office/powerpoint/2010/main" val="101754779"/>
                </p:ext>
              </p:extLst>
            </p:nvPr>
          </p:nvGraphicFramePr>
          <p:xfrm>
            <a:off x="7926904" y="1595634"/>
            <a:ext cx="130005" cy="243623"/>
          </p:xfrm>
          <a:graphic>
            <a:graphicData uri="http://schemas.openxmlformats.org/presentationml/2006/ole">
              <mc:AlternateContent xmlns:mc="http://schemas.openxmlformats.org/markup-compatibility/2006">
                <mc:Choice xmlns:v="urn:schemas-microsoft-com:vml" Requires="v">
                  <p:oleObj spid="_x0000_s33991" name="Equation" r:id="rId10" imgW="190440" imgH="355320" progId="Equation.DSMT4">
                    <p:embed/>
                  </p:oleObj>
                </mc:Choice>
                <mc:Fallback>
                  <p:oleObj name="Equation" r:id="rId10" imgW="190440" imgH="355320" progId="Equation.DSMT4">
                    <p:embed/>
                    <p:pic>
                      <p:nvPicPr>
                        <p:cNvPr id="0" name=""/>
                        <p:cNvPicPr>
                          <a:picLocks noChangeAspect="1" noChangeArrowheads="1"/>
                        </p:cNvPicPr>
                        <p:nvPr/>
                      </p:nvPicPr>
                      <p:blipFill>
                        <a:blip r:embed="rId11"/>
                        <a:srcRect/>
                        <a:stretch>
                          <a:fillRect/>
                        </a:stretch>
                      </p:blipFill>
                      <p:spPr bwMode="auto">
                        <a:xfrm>
                          <a:off x="7926904" y="1595634"/>
                          <a:ext cx="130005" cy="243623"/>
                        </a:xfrm>
                        <a:prstGeom prst="rect">
                          <a:avLst/>
                        </a:prstGeom>
                        <a:noFill/>
                        <a:extLst/>
                      </p:spPr>
                    </p:pic>
                  </p:oleObj>
                </mc:Fallback>
              </mc:AlternateContent>
            </a:graphicData>
          </a:graphic>
        </p:graphicFrame>
        <p:cxnSp>
          <p:nvCxnSpPr>
            <p:cNvPr id="86" name="Straight Arrow Connector 85"/>
            <p:cNvCxnSpPr/>
            <p:nvPr/>
          </p:nvCxnSpPr>
          <p:spPr bwMode="auto">
            <a:xfrm rot="5400000">
              <a:off x="7151239" y="2018687"/>
              <a:ext cx="609604" cy="423864"/>
            </a:xfrm>
            <a:prstGeom prst="straightConnector1">
              <a:avLst/>
            </a:prstGeom>
            <a:solidFill>
              <a:srgbClr val="3399FF"/>
            </a:solidFill>
            <a:ln w="28575" cap="flat" cmpd="sng" algn="ctr">
              <a:solidFill>
                <a:srgbClr val="FF0000"/>
              </a:solidFill>
              <a:prstDash val="solid"/>
              <a:round/>
              <a:headEnd type="none" w="med" len="med"/>
              <a:tailEnd type="stealth" w="med" len="med"/>
            </a:ln>
            <a:effectLst/>
          </p:spPr>
        </p:cxnSp>
        <p:graphicFrame>
          <p:nvGraphicFramePr>
            <p:cNvPr id="87" name="Object 2"/>
            <p:cNvGraphicFramePr>
              <a:graphicFrameLocks noChangeAspect="1"/>
            </p:cNvGraphicFramePr>
            <p:nvPr>
              <p:extLst>
                <p:ext uri="{D42A27DB-BD31-4B8C-83A1-F6EECF244321}">
                  <p14:modId xmlns:p14="http://schemas.microsoft.com/office/powerpoint/2010/main" val="2756516638"/>
                </p:ext>
              </p:extLst>
            </p:nvPr>
          </p:nvGraphicFramePr>
          <p:xfrm>
            <a:off x="7188741" y="2086852"/>
            <a:ext cx="170858" cy="261379"/>
          </p:xfrm>
          <a:graphic>
            <a:graphicData uri="http://schemas.openxmlformats.org/presentationml/2006/ole">
              <mc:AlternateContent xmlns:mc="http://schemas.openxmlformats.org/markup-compatibility/2006">
                <mc:Choice xmlns:v="urn:schemas-microsoft-com:vml" Requires="v">
                  <p:oleObj spid="_x0000_s33992" name="Equation" r:id="rId12" imgW="241200" imgH="368280" progId="Equation.DSMT4">
                    <p:embed/>
                  </p:oleObj>
                </mc:Choice>
                <mc:Fallback>
                  <p:oleObj name="Equation" r:id="rId12" imgW="241200" imgH="368280" progId="Equation.DSMT4">
                    <p:embed/>
                    <p:pic>
                      <p:nvPicPr>
                        <p:cNvPr id="0" name=""/>
                        <p:cNvPicPr>
                          <a:picLocks noChangeAspect="1" noChangeArrowheads="1"/>
                        </p:cNvPicPr>
                        <p:nvPr/>
                      </p:nvPicPr>
                      <p:blipFill>
                        <a:blip r:embed="rId13"/>
                        <a:srcRect/>
                        <a:stretch>
                          <a:fillRect/>
                        </a:stretch>
                      </p:blipFill>
                      <p:spPr bwMode="auto">
                        <a:xfrm>
                          <a:off x="7188741" y="2086852"/>
                          <a:ext cx="170858" cy="261379"/>
                        </a:xfrm>
                        <a:prstGeom prst="rect">
                          <a:avLst/>
                        </a:prstGeom>
                        <a:noFill/>
                        <a:extLst/>
                      </p:spPr>
                    </p:pic>
                  </p:oleObj>
                </mc:Fallback>
              </mc:AlternateContent>
            </a:graphicData>
          </a:graphic>
        </p:graphicFrame>
        <p:sp>
          <p:nvSpPr>
            <p:cNvPr id="88" name="Rectangle 3"/>
            <p:cNvSpPr txBox="1">
              <a:spLocks noChangeArrowheads="1"/>
            </p:cNvSpPr>
            <p:nvPr/>
          </p:nvSpPr>
          <p:spPr>
            <a:xfrm>
              <a:off x="7631459" y="2417943"/>
              <a:ext cx="520700" cy="292099"/>
            </a:xfrm>
            <a:prstGeom prst="rect">
              <a:avLst/>
            </a:prstGeom>
            <a:solidFill>
              <a:srgbClr val="FFFFFF"/>
            </a:solidFill>
          </p:spPr>
          <p:txBody>
            <a:bodyPr lIns="0" tIns="0" rIns="0" bIns="0">
              <a:normAutofit lnSpcReduction="10000"/>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endParaRPr kumimoji="0" lang="el-GR" sz="2000" b="1" i="1" u="none" strike="noStrike" kern="0" cap="none" spc="0" normalizeH="0" baseline="0" noProof="0" dirty="0" smtClean="0">
                <a:ln>
                  <a:noFill/>
                </a:ln>
                <a:solidFill>
                  <a:srgbClr val="000000"/>
                </a:solidFill>
                <a:effectLst/>
                <a:uLnTx/>
                <a:uFillTx/>
                <a:latin typeface="Times New Roman"/>
              </a:endParaRPr>
            </a:p>
          </p:txBody>
        </p:sp>
        <p:sp>
          <p:nvSpPr>
            <p:cNvPr id="89" name="Rectangle 3"/>
            <p:cNvSpPr txBox="1">
              <a:spLocks noChangeArrowheads="1"/>
            </p:cNvSpPr>
            <p:nvPr/>
          </p:nvSpPr>
          <p:spPr>
            <a:xfrm>
              <a:off x="7883236" y="1943627"/>
              <a:ext cx="414316" cy="305938"/>
            </a:xfrm>
            <a:prstGeom prst="rect">
              <a:avLst/>
            </a:prstGeom>
            <a:solidFill>
              <a:srgbClr val="FFFFFF"/>
            </a:solidFill>
          </p:spPr>
          <p:txBody>
            <a:bodyPr wrap="none" lIns="0" tIns="0" rIns="0" bIns="0">
              <a:normAutofit/>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r>
                <a:rPr kumimoji="0" lang="el-GR" sz="2000" b="1" i="1" u="none" strike="noStrike" kern="0" cap="none" spc="0" normalizeH="0" baseline="0" noProof="0" dirty="0" smtClean="0">
                  <a:ln>
                    <a:noFill/>
                  </a:ln>
                  <a:solidFill>
                    <a:srgbClr val="000000"/>
                  </a:solidFill>
                  <a:effectLst/>
                  <a:uLnTx/>
                  <a:uFillTx/>
                  <a:latin typeface="Times New Roman"/>
                </a:rPr>
                <a:t>Δ</a:t>
              </a:r>
              <a:r>
                <a:rPr kumimoji="0" lang="en-US" sz="2000" b="1" i="1" u="none" strike="noStrike" kern="0" cap="none" spc="0" normalizeH="0" baseline="0" noProof="0" dirty="0" err="1" smtClean="0">
                  <a:ln>
                    <a:noFill/>
                  </a:ln>
                  <a:solidFill>
                    <a:srgbClr val="000000"/>
                  </a:solidFill>
                  <a:effectLst/>
                  <a:uLnTx/>
                  <a:uFillTx/>
                  <a:latin typeface="Book Antiqua"/>
                </a:rPr>
                <a:t>S</a:t>
              </a:r>
              <a:r>
                <a:rPr kumimoji="0" lang="en-US" sz="2000" b="1" i="1" u="none" strike="noStrike" kern="0" cap="none" spc="0" normalizeH="0" baseline="-25000" noProof="0" dirty="0" err="1" smtClean="0">
                  <a:ln>
                    <a:noFill/>
                  </a:ln>
                  <a:solidFill>
                    <a:srgbClr val="000000"/>
                  </a:solidFill>
                  <a:effectLst/>
                  <a:uLnTx/>
                  <a:uFillTx/>
                  <a:latin typeface="Book Antiqua"/>
                </a:rPr>
                <a:t>k</a:t>
              </a:r>
              <a:endParaRPr kumimoji="0" lang="el-GR" sz="2000" b="1" i="1" u="none" strike="noStrike" kern="0" cap="none" spc="0" normalizeH="0" baseline="-25000" noProof="0" dirty="0" smtClean="0">
                <a:ln>
                  <a:noFill/>
                </a:ln>
                <a:solidFill>
                  <a:srgbClr val="000000"/>
                </a:solidFill>
                <a:effectLst/>
                <a:uLnTx/>
                <a:uFillTx/>
                <a:latin typeface="Times New Roman"/>
              </a:endParaRPr>
            </a:p>
          </p:txBody>
        </p:sp>
        <p:cxnSp>
          <p:nvCxnSpPr>
            <p:cNvPr id="90" name="Straight Arrow Connector 89"/>
            <p:cNvCxnSpPr/>
            <p:nvPr/>
          </p:nvCxnSpPr>
          <p:spPr bwMode="auto">
            <a:xfrm flipH="1">
              <a:off x="7572898" y="2195019"/>
              <a:ext cx="256551" cy="368973"/>
            </a:xfrm>
            <a:prstGeom prst="straightConnector1">
              <a:avLst/>
            </a:prstGeom>
            <a:solidFill>
              <a:srgbClr val="3399FF"/>
            </a:solidFill>
            <a:ln w="28575" cap="flat" cmpd="sng" algn="ctr">
              <a:solidFill>
                <a:srgbClr val="FF0000"/>
              </a:solidFill>
              <a:prstDash val="solid"/>
              <a:round/>
              <a:headEnd type="none" w="med" len="med"/>
              <a:tailEnd type="stealth" w="med" len="med"/>
            </a:ln>
            <a:effectLst/>
          </p:spPr>
        </p:cxnSp>
        <p:graphicFrame>
          <p:nvGraphicFramePr>
            <p:cNvPr id="91" name="Object 2"/>
            <p:cNvGraphicFramePr>
              <a:graphicFrameLocks noChangeAspect="1"/>
            </p:cNvGraphicFramePr>
            <p:nvPr>
              <p:extLst>
                <p:ext uri="{D42A27DB-BD31-4B8C-83A1-F6EECF244321}">
                  <p14:modId xmlns:p14="http://schemas.microsoft.com/office/powerpoint/2010/main" val="3389490093"/>
                </p:ext>
              </p:extLst>
            </p:nvPr>
          </p:nvGraphicFramePr>
          <p:xfrm>
            <a:off x="7456041" y="2453130"/>
            <a:ext cx="1277592" cy="352567"/>
          </p:xfrm>
          <a:graphic>
            <a:graphicData uri="http://schemas.openxmlformats.org/presentationml/2006/ole">
              <mc:AlternateContent xmlns:mc="http://schemas.openxmlformats.org/markup-compatibility/2006">
                <mc:Choice xmlns:v="urn:schemas-microsoft-com:vml" Requires="v">
                  <p:oleObj spid="_x0000_s33993" name="Equation" r:id="rId14" imgW="1663560" imgH="457200" progId="Equation.DSMT4">
                    <p:embed/>
                  </p:oleObj>
                </mc:Choice>
                <mc:Fallback>
                  <p:oleObj name="Equation" r:id="rId14" imgW="1663560" imgH="457200" progId="Equation.DSMT4">
                    <p:embed/>
                    <p:pic>
                      <p:nvPicPr>
                        <p:cNvPr id="0" name=""/>
                        <p:cNvPicPr>
                          <a:picLocks noChangeAspect="1" noChangeArrowheads="1"/>
                        </p:cNvPicPr>
                        <p:nvPr/>
                      </p:nvPicPr>
                      <p:blipFill>
                        <a:blip r:embed="rId15"/>
                        <a:srcRect/>
                        <a:stretch>
                          <a:fillRect/>
                        </a:stretch>
                      </p:blipFill>
                      <p:spPr bwMode="auto">
                        <a:xfrm>
                          <a:off x="7456041" y="2453130"/>
                          <a:ext cx="1277592" cy="352567"/>
                        </a:xfrm>
                        <a:prstGeom prst="rect">
                          <a:avLst/>
                        </a:prstGeom>
                        <a:noFill/>
                        <a:extLst/>
                      </p:spPr>
                    </p:pic>
                  </p:oleObj>
                </mc:Fallback>
              </mc:AlternateContent>
            </a:graphicData>
          </a:graphic>
        </p:graphicFrame>
        <p:cxnSp>
          <p:nvCxnSpPr>
            <p:cNvPr id="92" name="Straight Arrow Connector 91"/>
            <p:cNvCxnSpPr/>
            <p:nvPr/>
          </p:nvCxnSpPr>
          <p:spPr bwMode="auto">
            <a:xfrm flipH="1" flipV="1">
              <a:off x="7603851" y="782797"/>
              <a:ext cx="58561" cy="1135385"/>
            </a:xfrm>
            <a:prstGeom prst="straightConnector1">
              <a:avLst/>
            </a:prstGeom>
            <a:solidFill>
              <a:srgbClr val="3399FF"/>
            </a:solidFill>
            <a:ln w="28575" cap="flat" cmpd="sng" algn="ctr">
              <a:solidFill>
                <a:srgbClr val="FF0000"/>
              </a:solidFill>
              <a:prstDash val="solid"/>
              <a:round/>
              <a:headEnd type="none" w="med" len="med"/>
              <a:tailEnd type="stealth" w="med" len="med"/>
            </a:ln>
            <a:effectLst/>
          </p:spPr>
        </p:cxnSp>
        <p:cxnSp>
          <p:nvCxnSpPr>
            <p:cNvPr id="93" name="Straight Connector 92"/>
            <p:cNvCxnSpPr/>
            <p:nvPr/>
          </p:nvCxnSpPr>
          <p:spPr bwMode="auto">
            <a:xfrm flipV="1">
              <a:off x="7662412" y="1709580"/>
              <a:ext cx="172247" cy="23701"/>
            </a:xfrm>
            <a:prstGeom prst="line">
              <a:avLst/>
            </a:prstGeom>
            <a:solidFill>
              <a:srgbClr val="3399FF"/>
            </a:solidFill>
            <a:ln w="9525" cap="flat" cmpd="sng" algn="ctr">
              <a:solidFill>
                <a:srgbClr val="FF0000"/>
              </a:solidFill>
              <a:prstDash val="solid"/>
              <a:round/>
              <a:headEnd type="none" w="med" len="med"/>
              <a:tailEnd type="none" w="med" len="med"/>
            </a:ln>
            <a:effectLst/>
          </p:spPr>
        </p:cxnSp>
        <p:cxnSp>
          <p:nvCxnSpPr>
            <p:cNvPr id="94" name="Straight Connector 93"/>
            <p:cNvCxnSpPr/>
            <p:nvPr/>
          </p:nvCxnSpPr>
          <p:spPr bwMode="auto">
            <a:xfrm>
              <a:off x="7834659" y="1709580"/>
              <a:ext cx="20959" cy="179083"/>
            </a:xfrm>
            <a:prstGeom prst="line">
              <a:avLst/>
            </a:prstGeom>
            <a:solidFill>
              <a:srgbClr val="3399FF"/>
            </a:solidFill>
            <a:ln w="9525" cap="flat" cmpd="sng" algn="ctr">
              <a:solidFill>
                <a:srgbClr val="FF0000"/>
              </a:solidFill>
              <a:prstDash val="solid"/>
              <a:round/>
              <a:headEnd type="none" w="med" len="med"/>
              <a:tailEnd type="none" w="med" len="med"/>
            </a:ln>
            <a:effectLst/>
          </p:spPr>
        </p:cxnSp>
        <p:graphicFrame>
          <p:nvGraphicFramePr>
            <p:cNvPr id="95" name="Object 2"/>
            <p:cNvGraphicFramePr>
              <a:graphicFrameLocks noChangeAspect="1"/>
            </p:cNvGraphicFramePr>
            <p:nvPr>
              <p:extLst>
                <p:ext uri="{D42A27DB-BD31-4B8C-83A1-F6EECF244321}">
                  <p14:modId xmlns:p14="http://schemas.microsoft.com/office/powerpoint/2010/main" val="3704744365"/>
                </p:ext>
              </p:extLst>
            </p:nvPr>
          </p:nvGraphicFramePr>
          <p:xfrm>
            <a:off x="7777956" y="782797"/>
            <a:ext cx="178639" cy="238602"/>
          </p:xfrm>
          <a:graphic>
            <a:graphicData uri="http://schemas.openxmlformats.org/presentationml/2006/ole">
              <mc:AlternateContent xmlns:mc="http://schemas.openxmlformats.org/markup-compatibility/2006">
                <mc:Choice xmlns:v="urn:schemas-microsoft-com:vml" Requires="v">
                  <p:oleObj spid="_x0000_s33994" name="Equation" r:id="rId16" imgW="228600" imgH="304560" progId="Equation.DSMT4">
                    <p:embed/>
                  </p:oleObj>
                </mc:Choice>
                <mc:Fallback>
                  <p:oleObj name="Equation" r:id="rId16" imgW="228600" imgH="304560" progId="Equation.DSMT4">
                    <p:embed/>
                    <p:pic>
                      <p:nvPicPr>
                        <p:cNvPr id="0" name=""/>
                        <p:cNvPicPr>
                          <a:picLocks noChangeAspect="1" noChangeArrowheads="1"/>
                        </p:cNvPicPr>
                        <p:nvPr/>
                      </p:nvPicPr>
                      <p:blipFill>
                        <a:blip r:embed="rId17"/>
                        <a:srcRect/>
                        <a:stretch>
                          <a:fillRect/>
                        </a:stretch>
                      </p:blipFill>
                      <p:spPr bwMode="auto">
                        <a:xfrm>
                          <a:off x="7777956" y="782797"/>
                          <a:ext cx="178639" cy="238602"/>
                        </a:xfrm>
                        <a:prstGeom prst="rect">
                          <a:avLst/>
                        </a:prstGeom>
                        <a:noFill/>
                        <a:extLst/>
                      </p:spPr>
                    </p:pic>
                  </p:oleObj>
                </mc:Fallback>
              </mc:AlternateContent>
            </a:graphicData>
          </a:graphic>
        </p:graphicFrame>
        <p:cxnSp>
          <p:nvCxnSpPr>
            <p:cNvPr id="96" name="Straight Arrow Connector 95"/>
            <p:cNvCxnSpPr/>
            <p:nvPr/>
          </p:nvCxnSpPr>
          <p:spPr bwMode="auto">
            <a:xfrm flipH="1" flipV="1">
              <a:off x="8728592" y="1403831"/>
              <a:ext cx="33690" cy="912852"/>
            </a:xfrm>
            <a:prstGeom prst="straightConnector1">
              <a:avLst/>
            </a:prstGeom>
            <a:solidFill>
              <a:srgbClr val="3399FF"/>
            </a:solidFill>
            <a:ln w="12700" cap="flat" cmpd="sng" algn="ctr">
              <a:solidFill>
                <a:srgbClr val="FF0000"/>
              </a:solidFill>
              <a:prstDash val="solid"/>
              <a:round/>
              <a:headEnd type="arrow" w="med" len="med"/>
              <a:tailEnd type="arrow" w="med" len="med"/>
            </a:ln>
            <a:effectLst/>
          </p:spPr>
        </p:cxnSp>
        <p:sp>
          <p:nvSpPr>
            <p:cNvPr id="97" name="Rectangle 3"/>
            <p:cNvSpPr txBox="1">
              <a:spLocks noChangeArrowheads="1"/>
            </p:cNvSpPr>
            <p:nvPr/>
          </p:nvSpPr>
          <p:spPr>
            <a:xfrm>
              <a:off x="8744293" y="1873797"/>
              <a:ext cx="368300" cy="296403"/>
            </a:xfrm>
            <a:prstGeom prst="rect">
              <a:avLst/>
            </a:prstGeom>
            <a:noFill/>
          </p:spPr>
          <p:txBody>
            <a:bodyPr lIns="0" tIns="0" rIns="0" bIns="0">
              <a:normAutofit/>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r>
                <a:rPr kumimoji="0" lang="el-GR" sz="2000" b="1" i="1" u="none" strike="noStrike" kern="0" cap="none" spc="0" normalizeH="0" baseline="0" noProof="0" dirty="0" smtClean="0">
                  <a:ln>
                    <a:noFill/>
                  </a:ln>
                  <a:solidFill>
                    <a:srgbClr val="000000"/>
                  </a:solidFill>
                  <a:effectLst/>
                  <a:uLnTx/>
                  <a:uFillTx/>
                  <a:latin typeface="Times New Roman"/>
                </a:rPr>
                <a:t>Δ</a:t>
              </a:r>
              <a:r>
                <a:rPr kumimoji="0" lang="en-US" sz="2000" b="1" i="1" u="none" strike="noStrike" kern="0" cap="none" spc="0" normalizeH="0" baseline="0" noProof="0" dirty="0" smtClean="0">
                  <a:ln>
                    <a:noFill/>
                  </a:ln>
                  <a:solidFill>
                    <a:srgbClr val="000000"/>
                  </a:solidFill>
                  <a:effectLst/>
                  <a:uLnTx/>
                  <a:uFillTx/>
                  <a:latin typeface="Book Antiqua"/>
                </a:rPr>
                <a:t>h</a:t>
              </a:r>
              <a:endParaRPr kumimoji="0" lang="el-GR" sz="2000" b="1" i="1" u="none" strike="noStrike" kern="0" cap="none" spc="0" normalizeH="0" baseline="0" noProof="0" dirty="0" smtClean="0">
                <a:ln>
                  <a:noFill/>
                </a:ln>
                <a:solidFill>
                  <a:srgbClr val="000000"/>
                </a:solidFill>
                <a:effectLst/>
                <a:uLnTx/>
                <a:uFillTx/>
                <a:latin typeface="Times New Roman"/>
              </a:endParaRPr>
            </a:p>
          </p:txBody>
        </p:sp>
        <p:cxnSp>
          <p:nvCxnSpPr>
            <p:cNvPr id="98" name="Straight Arrow Connector 97"/>
            <p:cNvCxnSpPr/>
            <p:nvPr/>
          </p:nvCxnSpPr>
          <p:spPr bwMode="auto">
            <a:xfrm flipH="1" flipV="1">
              <a:off x="6831359" y="1547047"/>
              <a:ext cx="16845" cy="456426"/>
            </a:xfrm>
            <a:prstGeom prst="straightConnector1">
              <a:avLst/>
            </a:prstGeom>
            <a:solidFill>
              <a:srgbClr val="3399FF"/>
            </a:solidFill>
            <a:ln w="12700" cap="flat" cmpd="sng" algn="ctr">
              <a:solidFill>
                <a:srgbClr val="FF0000"/>
              </a:solidFill>
              <a:prstDash val="solid"/>
              <a:round/>
              <a:headEnd type="arrow" w="med" len="med"/>
              <a:tailEnd type="arrow" w="med" len="med"/>
            </a:ln>
            <a:effectLst/>
          </p:spPr>
        </p:cxnSp>
        <p:cxnSp>
          <p:nvCxnSpPr>
            <p:cNvPr id="99" name="Straight Arrow Connector 98"/>
            <p:cNvCxnSpPr/>
            <p:nvPr/>
          </p:nvCxnSpPr>
          <p:spPr bwMode="auto">
            <a:xfrm flipH="1" flipV="1">
              <a:off x="6848204" y="2005929"/>
              <a:ext cx="16845" cy="456426"/>
            </a:xfrm>
            <a:prstGeom prst="straightConnector1">
              <a:avLst/>
            </a:prstGeom>
            <a:solidFill>
              <a:srgbClr val="3399FF"/>
            </a:solidFill>
            <a:ln w="12700" cap="flat" cmpd="sng" algn="ctr">
              <a:solidFill>
                <a:srgbClr val="FF0000"/>
              </a:solidFill>
              <a:prstDash val="solid"/>
              <a:round/>
              <a:headEnd type="arrow" w="med" len="med"/>
              <a:tailEnd type="arrow" w="med" len="med"/>
            </a:ln>
            <a:effectLst/>
          </p:spPr>
        </p:cxnSp>
        <p:sp>
          <p:nvSpPr>
            <p:cNvPr id="100" name="Rectangle 3"/>
            <p:cNvSpPr txBox="1">
              <a:spLocks noChangeArrowheads="1"/>
            </p:cNvSpPr>
            <p:nvPr/>
          </p:nvSpPr>
          <p:spPr>
            <a:xfrm>
              <a:off x="6469606" y="2107757"/>
              <a:ext cx="345678" cy="296403"/>
            </a:xfrm>
            <a:prstGeom prst="rect">
              <a:avLst/>
            </a:prstGeom>
            <a:solidFill>
              <a:srgbClr val="FFFFFF"/>
            </a:solidFill>
          </p:spPr>
          <p:txBody>
            <a:bodyPr lIns="0" tIns="0" rIns="0" bIns="0">
              <a:normAutofit fontScale="85000" lnSpcReduction="10000"/>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r>
                <a:rPr kumimoji="0" lang="el-GR" sz="2000" b="1" i="1" u="none" strike="noStrike" kern="0" cap="none" spc="0" normalizeH="0" baseline="0" noProof="0" dirty="0" smtClean="0">
                  <a:ln>
                    <a:noFill/>
                  </a:ln>
                  <a:solidFill>
                    <a:srgbClr val="000000"/>
                  </a:solidFill>
                  <a:effectLst/>
                  <a:uLnTx/>
                  <a:uFillTx/>
                  <a:latin typeface="Times New Roman"/>
                </a:rPr>
                <a:t>Δ</a:t>
              </a:r>
              <a:r>
                <a:rPr kumimoji="0" lang="en-US" sz="2000" b="1" i="1" u="none" strike="noStrike" kern="0" cap="none" spc="0" normalizeH="0" baseline="0" noProof="0" dirty="0" smtClean="0">
                  <a:ln>
                    <a:noFill/>
                  </a:ln>
                  <a:solidFill>
                    <a:srgbClr val="000000"/>
                  </a:solidFill>
                  <a:effectLst/>
                  <a:uLnTx/>
                  <a:uFillTx/>
                  <a:latin typeface="Book Antiqua"/>
                </a:rPr>
                <a:t>h</a:t>
              </a:r>
              <a:r>
                <a:rPr kumimoji="0" lang="el-GR" sz="2000" b="1" i="1" u="none" strike="noStrike" kern="0" cap="none" spc="0" normalizeH="0" baseline="-25000" noProof="0" dirty="0" smtClean="0">
                  <a:ln>
                    <a:noFill/>
                  </a:ln>
                  <a:solidFill>
                    <a:srgbClr val="000000"/>
                  </a:solidFill>
                  <a:effectLst/>
                  <a:uLnTx/>
                  <a:uFillTx/>
                  <a:latin typeface="Times New Roman"/>
                </a:rPr>
                <a:t>1</a:t>
              </a:r>
            </a:p>
          </p:txBody>
        </p:sp>
        <p:cxnSp>
          <p:nvCxnSpPr>
            <p:cNvPr id="101" name="Straight Arrow Connector 100"/>
            <p:cNvCxnSpPr>
              <a:stCxn id="77" idx="1"/>
            </p:cNvCxnSpPr>
            <p:nvPr/>
          </p:nvCxnSpPr>
          <p:spPr bwMode="auto">
            <a:xfrm flipH="1">
              <a:off x="6927055" y="1259069"/>
              <a:ext cx="1618804" cy="140346"/>
            </a:xfrm>
            <a:prstGeom prst="straightConnector1">
              <a:avLst/>
            </a:prstGeom>
            <a:solidFill>
              <a:srgbClr val="3399FF"/>
            </a:solidFill>
            <a:ln w="12700" cap="flat" cmpd="sng" algn="ctr">
              <a:solidFill>
                <a:srgbClr val="FF0000"/>
              </a:solidFill>
              <a:prstDash val="solid"/>
              <a:round/>
              <a:headEnd type="arrow" w="med" len="med"/>
              <a:tailEnd type="arrow" w="med" len="med"/>
            </a:ln>
            <a:effectLst/>
          </p:spPr>
        </p:cxnSp>
      </p:grpSp>
      <p:grpSp>
        <p:nvGrpSpPr>
          <p:cNvPr id="102" name="Group 101"/>
          <p:cNvGrpSpPr/>
          <p:nvPr/>
        </p:nvGrpSpPr>
        <p:grpSpPr>
          <a:xfrm>
            <a:off x="-23589" y="1118068"/>
            <a:ext cx="3868817" cy="2560320"/>
            <a:chOff x="188121" y="381933"/>
            <a:chExt cx="3684588" cy="2743200"/>
          </a:xfrm>
        </p:grpSpPr>
        <p:graphicFrame>
          <p:nvGraphicFramePr>
            <p:cNvPr id="103" name="Object 102"/>
            <p:cNvGraphicFramePr>
              <a:graphicFrameLocks noChangeAspect="1"/>
            </p:cNvGraphicFramePr>
            <p:nvPr>
              <p:extLst>
                <p:ext uri="{D42A27DB-BD31-4B8C-83A1-F6EECF244321}">
                  <p14:modId xmlns:p14="http://schemas.microsoft.com/office/powerpoint/2010/main" val="3212116288"/>
                </p:ext>
              </p:extLst>
            </p:nvPr>
          </p:nvGraphicFramePr>
          <p:xfrm>
            <a:off x="188121" y="381933"/>
            <a:ext cx="3684588" cy="2743200"/>
          </p:xfrm>
          <a:graphic>
            <a:graphicData uri="http://schemas.openxmlformats.org/presentationml/2006/ole">
              <mc:AlternateContent xmlns:mc="http://schemas.openxmlformats.org/markup-compatibility/2006">
                <mc:Choice xmlns:v="urn:schemas-microsoft-com:vml" Requires="v">
                  <p:oleObj spid="_x0000_s33995" name="Visio" r:id="rId18" imgW="6249255" imgH="4651296" progId="Visio.Drawing.11">
                    <p:embed/>
                  </p:oleObj>
                </mc:Choice>
                <mc:Fallback>
                  <p:oleObj name="Visio" r:id="rId18" imgW="6249255" imgH="4651296" progId="Visio.Drawing.11">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8121" y="381933"/>
                          <a:ext cx="3684588" cy="2743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4" name="Object 103"/>
            <p:cNvGraphicFramePr>
              <a:graphicFrameLocks noChangeAspect="1"/>
            </p:cNvGraphicFramePr>
            <p:nvPr>
              <p:extLst>
                <p:ext uri="{D42A27DB-BD31-4B8C-83A1-F6EECF244321}">
                  <p14:modId xmlns:p14="http://schemas.microsoft.com/office/powerpoint/2010/main" val="1943818087"/>
                </p:ext>
              </p:extLst>
            </p:nvPr>
          </p:nvGraphicFramePr>
          <p:xfrm>
            <a:off x="1406599" y="813073"/>
            <a:ext cx="149225" cy="212725"/>
          </p:xfrm>
          <a:graphic>
            <a:graphicData uri="http://schemas.openxmlformats.org/presentationml/2006/ole">
              <mc:AlternateContent xmlns:mc="http://schemas.openxmlformats.org/markup-compatibility/2006">
                <mc:Choice xmlns:v="urn:schemas-microsoft-com:vml" Requires="v">
                  <p:oleObj spid="_x0000_s33996" name="Equation" r:id="rId20" imgW="215640" imgH="304560" progId="Equation.DSMT4">
                    <p:embed/>
                  </p:oleObj>
                </mc:Choice>
                <mc:Fallback>
                  <p:oleObj name="Equation" r:id="rId20" imgW="215640" imgH="30456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406599" y="813073"/>
                          <a:ext cx="1492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5" name="Object 104"/>
            <p:cNvGraphicFramePr>
              <a:graphicFrameLocks noChangeAspect="1"/>
            </p:cNvGraphicFramePr>
            <p:nvPr>
              <p:extLst>
                <p:ext uri="{D42A27DB-BD31-4B8C-83A1-F6EECF244321}">
                  <p14:modId xmlns:p14="http://schemas.microsoft.com/office/powerpoint/2010/main" val="1254992689"/>
                </p:ext>
              </p:extLst>
            </p:nvPr>
          </p:nvGraphicFramePr>
          <p:xfrm>
            <a:off x="1628849" y="817835"/>
            <a:ext cx="896938" cy="222250"/>
          </p:xfrm>
          <a:graphic>
            <a:graphicData uri="http://schemas.openxmlformats.org/presentationml/2006/ole">
              <mc:AlternateContent xmlns:mc="http://schemas.openxmlformats.org/markup-compatibility/2006">
                <mc:Choice xmlns:v="urn:schemas-microsoft-com:vml" Requires="v">
                  <p:oleObj spid="_x0000_s33997" name="Equation" r:id="rId22" imgW="1295280" imgH="317160" progId="Equation.DSMT4">
                    <p:embed/>
                  </p:oleObj>
                </mc:Choice>
                <mc:Fallback>
                  <p:oleObj name="Equation" r:id="rId22" imgW="1295280" imgH="31716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28849" y="817835"/>
                          <a:ext cx="8969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6" name="Object 105"/>
            <p:cNvGraphicFramePr>
              <a:graphicFrameLocks noChangeAspect="1"/>
            </p:cNvGraphicFramePr>
            <p:nvPr>
              <p:extLst>
                <p:ext uri="{D42A27DB-BD31-4B8C-83A1-F6EECF244321}">
                  <p14:modId xmlns:p14="http://schemas.microsoft.com/office/powerpoint/2010/main" val="464992618"/>
                </p:ext>
              </p:extLst>
            </p:nvPr>
          </p:nvGraphicFramePr>
          <p:xfrm>
            <a:off x="1284362" y="1800498"/>
            <a:ext cx="1022350" cy="222250"/>
          </p:xfrm>
          <a:graphic>
            <a:graphicData uri="http://schemas.openxmlformats.org/presentationml/2006/ole">
              <mc:AlternateContent xmlns:mc="http://schemas.openxmlformats.org/markup-compatibility/2006">
                <mc:Choice xmlns:v="urn:schemas-microsoft-com:vml" Requires="v">
                  <p:oleObj spid="_x0000_s33998" name="Equation" r:id="rId24" imgW="1473120" imgH="317160" progId="Equation.DSMT4">
                    <p:embed/>
                  </p:oleObj>
                </mc:Choice>
                <mc:Fallback>
                  <p:oleObj name="Equation" r:id="rId24" imgW="1473120" imgH="31716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84362" y="1800498"/>
                          <a:ext cx="10223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7" name="Object 106"/>
            <p:cNvGraphicFramePr>
              <a:graphicFrameLocks noChangeAspect="1"/>
            </p:cNvGraphicFramePr>
            <p:nvPr>
              <p:extLst>
                <p:ext uri="{D42A27DB-BD31-4B8C-83A1-F6EECF244321}">
                  <p14:modId xmlns:p14="http://schemas.microsoft.com/office/powerpoint/2010/main" val="764660107"/>
                </p:ext>
              </p:extLst>
            </p:nvPr>
          </p:nvGraphicFramePr>
          <p:xfrm>
            <a:off x="1957462" y="1352823"/>
            <a:ext cx="300037" cy="203200"/>
          </p:xfrm>
          <a:graphic>
            <a:graphicData uri="http://schemas.openxmlformats.org/presentationml/2006/ole">
              <mc:AlternateContent xmlns:mc="http://schemas.openxmlformats.org/markup-compatibility/2006">
                <mc:Choice xmlns:v="urn:schemas-microsoft-com:vml" Requires="v">
                  <p:oleObj spid="_x0000_s33999" name="Equation" r:id="rId26" imgW="431640" imgH="291960" progId="Equation.DSMT4">
                    <p:embed/>
                  </p:oleObj>
                </mc:Choice>
                <mc:Fallback>
                  <p:oleObj name="Equation" r:id="rId26" imgW="431640" imgH="29196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957462" y="1352823"/>
                          <a:ext cx="30003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8" name="Object 107"/>
            <p:cNvGraphicFramePr>
              <a:graphicFrameLocks noChangeAspect="1"/>
            </p:cNvGraphicFramePr>
            <p:nvPr>
              <p:extLst>
                <p:ext uri="{D42A27DB-BD31-4B8C-83A1-F6EECF244321}">
                  <p14:modId xmlns:p14="http://schemas.microsoft.com/office/powerpoint/2010/main" val="10121369"/>
                </p:ext>
              </p:extLst>
            </p:nvPr>
          </p:nvGraphicFramePr>
          <p:xfrm>
            <a:off x="773187" y="1346473"/>
            <a:ext cx="290512" cy="193675"/>
          </p:xfrm>
          <a:graphic>
            <a:graphicData uri="http://schemas.openxmlformats.org/presentationml/2006/ole">
              <mc:AlternateContent xmlns:mc="http://schemas.openxmlformats.org/markup-compatibility/2006">
                <mc:Choice xmlns:v="urn:schemas-microsoft-com:vml" Requires="v">
                  <p:oleObj spid="_x0000_s34000" name="Equation" r:id="rId28" imgW="419040" imgH="279360" progId="Equation.DSMT4">
                    <p:embed/>
                  </p:oleObj>
                </mc:Choice>
                <mc:Fallback>
                  <p:oleObj name="Equation" r:id="rId28" imgW="419040" imgH="27936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73187" y="1346473"/>
                          <a:ext cx="290512"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9" name="Rectangle 2"/>
          <p:cNvSpPr txBox="1">
            <a:spLocks noChangeArrowheads="1"/>
          </p:cNvSpPr>
          <p:nvPr/>
        </p:nvSpPr>
        <p:spPr bwMode="auto">
          <a:xfrm>
            <a:off x="2442460" y="901662"/>
            <a:ext cx="5508456" cy="713724"/>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b="1">
                <a:solidFill>
                  <a:srgbClr val="FF66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200" b="1">
                <a:solidFill>
                  <a:srgbClr val="FF6600"/>
                </a:solidFill>
                <a:effectLst>
                  <a:outerShdw blurRad="38100" dist="38100" dir="2700000" algn="tl">
                    <a:srgbClr val="000000"/>
                  </a:outerShdw>
                </a:effectLst>
                <a:latin typeface="Lucida Sans"/>
              </a:defRPr>
            </a:lvl2pPr>
            <a:lvl3pPr algn="ctr" rtl="0" eaLnBrk="0" fontAlgn="base" hangingPunct="0">
              <a:spcBef>
                <a:spcPct val="0"/>
              </a:spcBef>
              <a:spcAft>
                <a:spcPct val="0"/>
              </a:spcAft>
              <a:defRPr sz="3200" b="1">
                <a:solidFill>
                  <a:srgbClr val="FF6600"/>
                </a:solidFill>
                <a:effectLst>
                  <a:outerShdw blurRad="38100" dist="38100" dir="2700000" algn="tl">
                    <a:srgbClr val="000000"/>
                  </a:outerShdw>
                </a:effectLst>
                <a:latin typeface="Lucida Sans"/>
              </a:defRPr>
            </a:lvl3pPr>
            <a:lvl4pPr algn="ctr" rtl="0" eaLnBrk="0" fontAlgn="base" hangingPunct="0">
              <a:spcBef>
                <a:spcPct val="0"/>
              </a:spcBef>
              <a:spcAft>
                <a:spcPct val="0"/>
              </a:spcAft>
              <a:defRPr sz="3200" b="1">
                <a:solidFill>
                  <a:srgbClr val="FF6600"/>
                </a:solidFill>
                <a:effectLst>
                  <a:outerShdw blurRad="38100" dist="38100" dir="2700000" algn="tl">
                    <a:srgbClr val="000000"/>
                  </a:outerShdw>
                </a:effectLst>
                <a:latin typeface="Lucida Sans"/>
              </a:defRPr>
            </a:lvl4pPr>
            <a:lvl5pPr algn="ctr" rtl="0" eaLnBrk="0" fontAlgn="base" hangingPunct="0">
              <a:spcBef>
                <a:spcPct val="0"/>
              </a:spcBef>
              <a:spcAft>
                <a:spcPct val="0"/>
              </a:spcAft>
              <a:defRPr sz="3200" b="1">
                <a:solidFill>
                  <a:srgbClr val="FF6600"/>
                </a:solidFill>
                <a:effectLst>
                  <a:outerShdw blurRad="38100" dist="38100" dir="2700000" algn="tl">
                    <a:srgbClr val="000000"/>
                  </a:outerShdw>
                </a:effectLst>
                <a:latin typeface="Lucida Sans"/>
              </a:defRPr>
            </a:lvl5pPr>
            <a:lvl6pPr marL="457200" algn="ctr" rtl="0" fontAlgn="base">
              <a:spcBef>
                <a:spcPct val="0"/>
              </a:spcBef>
              <a:spcAft>
                <a:spcPct val="0"/>
              </a:spcAft>
              <a:defRPr sz="3200" b="1">
                <a:solidFill>
                  <a:srgbClr val="FF6600"/>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3200" b="1">
                <a:solidFill>
                  <a:srgbClr val="FF6600"/>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3200" b="1">
                <a:solidFill>
                  <a:srgbClr val="FF6600"/>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3200" b="1">
                <a:solidFill>
                  <a:srgbClr val="FF6600"/>
                </a:solidFill>
                <a:effectLst>
                  <a:outerShdw blurRad="38100" dist="38100" dir="2700000" algn="tl">
                    <a:srgbClr val="000000"/>
                  </a:outerShdw>
                </a:effectLst>
                <a:latin typeface="Comic Sans MS"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l-GR" sz="4000" b="1" i="0" u="none" strike="noStrike" kern="0" cap="none" spc="0" normalizeH="0" baseline="0" noProof="0" dirty="0">
              <a:ln>
                <a:noFill/>
              </a:ln>
              <a:solidFill>
                <a:srgbClr val="FF6600"/>
              </a:solidFill>
              <a:effectLst>
                <a:outerShdw blurRad="38100" dist="38100" dir="2700000" algn="tl">
                  <a:srgbClr val="000000"/>
                </a:outerShdw>
              </a:effectLst>
              <a:uLnTx/>
              <a:uFillTx/>
              <a:latin typeface="Arial"/>
              <a:ea typeface="+mj-ea"/>
              <a:cs typeface="+mj-cs"/>
            </a:endParaRPr>
          </a:p>
        </p:txBody>
      </p:sp>
      <p:graphicFrame>
        <p:nvGraphicFramePr>
          <p:cNvPr id="110" name="Object 109"/>
          <p:cNvGraphicFramePr>
            <a:graphicFrameLocks noChangeAspect="1"/>
          </p:cNvGraphicFramePr>
          <p:nvPr>
            <p:extLst>
              <p:ext uri="{D42A27DB-BD31-4B8C-83A1-F6EECF244321}">
                <p14:modId xmlns:p14="http://schemas.microsoft.com/office/powerpoint/2010/main" val="4187980729"/>
              </p:ext>
            </p:extLst>
          </p:nvPr>
        </p:nvGraphicFramePr>
        <p:xfrm>
          <a:off x="671062" y="4678126"/>
          <a:ext cx="7793038" cy="471487"/>
        </p:xfrm>
        <a:graphic>
          <a:graphicData uri="http://schemas.openxmlformats.org/presentationml/2006/ole">
            <mc:AlternateContent xmlns:mc="http://schemas.openxmlformats.org/markup-compatibility/2006">
              <mc:Choice xmlns:v="urn:schemas-microsoft-com:vml" Requires="v">
                <p:oleObj spid="_x0000_s34001" name="Equation" r:id="rId30" imgW="4305240" imgH="291960" progId="Equation.DSMT4">
                  <p:embed/>
                </p:oleObj>
              </mc:Choice>
              <mc:Fallback>
                <p:oleObj name="Equation" r:id="rId30" imgW="4305240" imgH="291960" progId="Equation.DSMT4">
                  <p:embed/>
                  <p:pic>
                    <p:nvPicPr>
                      <p:cNvPr id="0" name=""/>
                      <p:cNvPicPr>
                        <a:picLocks noChangeAspect="1" noChangeArrowheads="1"/>
                      </p:cNvPicPr>
                      <p:nvPr/>
                    </p:nvPicPr>
                    <p:blipFill>
                      <a:blip r:embed="rId31"/>
                      <a:srcRect/>
                      <a:stretch>
                        <a:fillRect/>
                      </a:stretch>
                    </p:blipFill>
                    <p:spPr bwMode="auto">
                      <a:xfrm>
                        <a:off x="671062" y="4678126"/>
                        <a:ext cx="7793038" cy="471487"/>
                      </a:xfrm>
                      <a:prstGeom prst="rect">
                        <a:avLst/>
                      </a:prstGeom>
                      <a:noFill/>
                      <a:ln w="28575">
                        <a:solidFill>
                          <a:srgbClr val="010199"/>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770406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eaLnBrk="0" hangingPunct="0"/>
            <a:r>
              <a:rPr lang="el-GR" dirty="0">
                <a:solidFill>
                  <a:schemeClr val="tx2">
                    <a:lumMod val="60000"/>
                    <a:lumOff val="40000"/>
                  </a:schemeClr>
                </a:solidFill>
                <a:latin typeface="96 Helvetica BlackItalic" charset="0"/>
              </a:rPr>
              <a:t>Καμπύλες μαγνήτισης</a:t>
            </a:r>
          </a:p>
        </p:txBody>
      </p:sp>
      <p:sp>
        <p:nvSpPr>
          <p:cNvPr id="5" name="Θέση περιεχομένου 4"/>
          <p:cNvSpPr>
            <a:spLocks noGrp="1"/>
          </p:cNvSpPr>
          <p:nvPr>
            <p:ph type="subTitle" idx="1"/>
          </p:nvPr>
        </p:nvSpPr>
        <p:spPr/>
        <p:txBody>
          <a:bodyPr>
            <a:noAutofit/>
          </a:bodyPr>
          <a:lstStyle/>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22724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smtClean="0"/>
              <a:t>Βρόχος υστέρησης</a:t>
            </a:r>
            <a:endParaRPr lang="en-GB" kern="0" dirty="0"/>
          </a:p>
        </p:txBody>
      </p:sp>
      <p:sp>
        <p:nvSpPr>
          <p:cNvPr id="5" name="Θέση περιεχομένου 4"/>
          <p:cNvSpPr>
            <a:spLocks noGrp="1"/>
          </p:cNvSpPr>
          <p:nvPr>
            <p:ph idx="1"/>
          </p:nvPr>
        </p:nvSpPr>
        <p:spPr>
          <a:xfrm>
            <a:off x="285830" y="1124744"/>
            <a:ext cx="8407926" cy="4958011"/>
          </a:xfrm>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9986" y="1196752"/>
            <a:ext cx="5616624" cy="4626139"/>
          </a:xfrm>
          <a:prstGeom prst="rect">
            <a:avLst/>
          </a:prstGeom>
        </p:spPr>
      </p:pic>
      <p:sp>
        <p:nvSpPr>
          <p:cNvPr id="3" name="TextBox 2"/>
          <p:cNvSpPr txBox="1"/>
          <p:nvPr/>
        </p:nvSpPr>
        <p:spPr>
          <a:xfrm>
            <a:off x="2843808" y="5517232"/>
            <a:ext cx="4248472" cy="498170"/>
          </a:xfrm>
          <a:prstGeom prst="rect">
            <a:avLst/>
          </a:prstGeom>
        </p:spPr>
        <p:txBody>
          <a:bodyPr vert="horz" wrap="square" lIns="91440" tIns="45720" rIns="91440" bIns="45720" rtlCol="0" anchor="ctr">
            <a:normAutofit/>
          </a:bodyPr>
          <a:lstStyle/>
          <a:p>
            <a:r>
              <a:rPr lang="el-GR" dirty="0" smtClean="0"/>
              <a:t>Πηγή:[</a:t>
            </a:r>
            <a:r>
              <a:rPr lang="en-US" dirty="0" smtClean="0">
                <a:hlinkClick r:id="rId5"/>
              </a:rPr>
              <a:t>commons.wikimedia.org</a:t>
            </a:r>
            <a:r>
              <a:rPr lang="el-GR" dirty="0" smtClean="0"/>
              <a:t>]</a:t>
            </a:r>
            <a:endParaRPr lang="en-US" dirty="0" smtClean="0"/>
          </a:p>
        </p:txBody>
      </p:sp>
    </p:spTree>
    <p:extLst>
      <p:ext uri="{BB962C8B-B14F-4D97-AF65-F5344CB8AC3E}">
        <p14:creationId xmlns:p14="http://schemas.microsoft.com/office/powerpoint/2010/main" val="3705345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smtClean="0"/>
              <a:t>Τύποι βρόχων υστέρησης</a:t>
            </a:r>
            <a:r>
              <a:rPr lang="en-US" dirty="0" smtClean="0"/>
              <a:t> (</a:t>
            </a:r>
            <a:r>
              <a:rPr lang="el-GR" dirty="0" smtClean="0"/>
              <a:t>μαλακά και σκληρά σιδηρομαγνητικά υλικά)</a:t>
            </a:r>
            <a:endParaRPr lang="en-GB" kern="0" dirty="0"/>
          </a:p>
        </p:txBody>
      </p:sp>
      <p:sp>
        <p:nvSpPr>
          <p:cNvPr id="5" name="Θέση περιεχομένου 4"/>
          <p:cNvSpPr>
            <a:spLocks noGrp="1"/>
          </p:cNvSpPr>
          <p:nvPr>
            <p:ph idx="1"/>
          </p:nvPr>
        </p:nvSpPr>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TextBox 1"/>
          <p:cNvSpPr txBox="1"/>
          <p:nvPr/>
        </p:nvSpPr>
        <p:spPr>
          <a:xfrm>
            <a:off x="4861844" y="1966556"/>
            <a:ext cx="1325718" cy="352242"/>
          </a:xfrm>
          <a:prstGeom prst="rect">
            <a:avLst/>
          </a:prstGeom>
        </p:spPr>
        <p:txBody>
          <a:bodyPr vert="horz" wrap="square" lIns="91440" tIns="45720" rIns="91440" bIns="45720" rtlCol="0" anchor="ctr">
            <a:normAutofit lnSpcReduction="10000"/>
          </a:bodyPr>
          <a:lstStyle/>
          <a:p>
            <a:endParaRPr lang="en-US" dirty="0" smtClean="0"/>
          </a:p>
        </p:txBody>
      </p:sp>
      <p:sp>
        <p:nvSpPr>
          <p:cNvPr id="3" name="Rectangle 2"/>
          <p:cNvSpPr/>
          <p:nvPr/>
        </p:nvSpPr>
        <p:spPr>
          <a:xfrm>
            <a:off x="539552" y="1700808"/>
            <a:ext cx="8208912" cy="523220"/>
          </a:xfrm>
          <a:prstGeom prst="rect">
            <a:avLst/>
          </a:prstGeom>
        </p:spPr>
        <p:txBody>
          <a:bodyPr wrap="square">
            <a:spAutoFit/>
          </a:bodyPr>
          <a:lstStyle/>
          <a:p>
            <a:endParaRPr lang="el-GR" sz="2800" dirty="0">
              <a:solidFill>
                <a:srgbClr val="FF0043"/>
              </a:solidFill>
              <a:latin typeface="96 Helvetica BlackItalic"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5638" y="1484784"/>
            <a:ext cx="4785320" cy="4625809"/>
          </a:xfrm>
          <a:prstGeom prst="rect">
            <a:avLst/>
          </a:prstGeom>
        </p:spPr>
      </p:pic>
      <p:sp>
        <p:nvSpPr>
          <p:cNvPr id="10" name="TextBox 9"/>
          <p:cNvSpPr txBox="1"/>
          <p:nvPr/>
        </p:nvSpPr>
        <p:spPr>
          <a:xfrm>
            <a:off x="2483768" y="6165304"/>
            <a:ext cx="4248472" cy="360040"/>
          </a:xfrm>
          <a:prstGeom prst="rect">
            <a:avLst/>
          </a:prstGeom>
        </p:spPr>
        <p:txBody>
          <a:bodyPr vert="horz" wrap="square" lIns="91440" tIns="45720" rIns="91440" bIns="45720" rtlCol="0" anchor="ctr">
            <a:normAutofit lnSpcReduction="10000"/>
          </a:bodyPr>
          <a:lstStyle/>
          <a:p>
            <a:r>
              <a:rPr lang="el-GR" dirty="0" smtClean="0"/>
              <a:t>Πηγή: [</a:t>
            </a:r>
            <a:r>
              <a:rPr lang="en-US" dirty="0" smtClean="0">
                <a:hlinkClick r:id="rId5"/>
              </a:rPr>
              <a:t>www.daviddarling.info</a:t>
            </a:r>
            <a:r>
              <a:rPr lang="el-GR" dirty="0" smtClean="0"/>
              <a:t>]</a:t>
            </a:r>
            <a:endParaRPr lang="en-US" dirty="0" smtClean="0"/>
          </a:p>
        </p:txBody>
      </p:sp>
    </p:spTree>
    <p:extLst>
      <p:ext uri="{BB962C8B-B14F-4D97-AF65-F5344CB8AC3E}">
        <p14:creationId xmlns:p14="http://schemas.microsoft.com/office/powerpoint/2010/main" val="2189846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eaLnBrk="0" hangingPunct="0"/>
            <a:r>
              <a:rPr lang="el-GR" dirty="0">
                <a:solidFill>
                  <a:schemeClr val="tx2">
                    <a:lumMod val="60000"/>
                    <a:lumOff val="40000"/>
                  </a:schemeClr>
                </a:solidFill>
                <a:latin typeface="96 Helvetica BlackItalic" charset="0"/>
              </a:rPr>
              <a:t>Πεπλεγμένη Μαγνητική Ροή</a:t>
            </a:r>
          </a:p>
        </p:txBody>
      </p:sp>
      <p:sp>
        <p:nvSpPr>
          <p:cNvPr id="5" name="Θέση περιεχομένου 4"/>
          <p:cNvSpPr>
            <a:spLocks noGrp="1"/>
          </p:cNvSpPr>
          <p:nvPr>
            <p:ph type="subTitle" idx="1"/>
          </p:nvPr>
        </p:nvSpPr>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5079358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Μαγνητική ροή</a:t>
            </a:r>
            <a:endParaRPr lang="en-GB" kern="0" dirty="0"/>
          </a:p>
        </p:txBody>
      </p:sp>
      <p:sp>
        <p:nvSpPr>
          <p:cNvPr id="5" name="Θέση περιεχομένου 4"/>
          <p:cNvSpPr>
            <a:spLocks noGrp="1"/>
          </p:cNvSpPr>
          <p:nvPr>
            <p:ph idx="1"/>
          </p:nvPr>
        </p:nvSpPr>
        <p:spPr>
          <a:xfrm>
            <a:off x="296149" y="1057391"/>
            <a:ext cx="8407926" cy="4958011"/>
          </a:xfrm>
        </p:spPr>
        <p:txBody>
          <a:bodyPr>
            <a:noAutofit/>
          </a:bodyPr>
          <a:lstStyle/>
          <a:p>
            <a:pPr>
              <a:spcBef>
                <a:spcPts val="0"/>
              </a:spcBef>
            </a:pPr>
            <a:endParaRPr lang="el-GR" sz="2400" kern="0" dirty="0" smtClean="0">
              <a:solidFill>
                <a:srgbClr val="000000"/>
              </a:solidFill>
            </a:endParaRPr>
          </a:p>
          <a:p>
            <a:pPr>
              <a:spcBef>
                <a:spcPts val="0"/>
              </a:spcBef>
            </a:pPr>
            <a:endParaRPr lang="el-GR" sz="2400" kern="0" dirty="0">
              <a:solidFill>
                <a:srgbClr val="000000"/>
              </a:solidFill>
            </a:endParaRPr>
          </a:p>
          <a:p>
            <a:pPr>
              <a:spcBef>
                <a:spcPts val="0"/>
              </a:spcBef>
            </a:pPr>
            <a:endParaRPr lang="el-GR" sz="2400" kern="0" dirty="0" smtClean="0">
              <a:solidFill>
                <a:srgbClr val="000000"/>
              </a:solidFill>
            </a:endParaRPr>
          </a:p>
          <a:p>
            <a:pPr marL="0" indent="0">
              <a:spcBef>
                <a:spcPts val="0"/>
              </a:spcBef>
              <a:buNone/>
            </a:pPr>
            <a:endParaRPr lang="el-GR" sz="2400" kern="0" dirty="0">
              <a:solidFill>
                <a:srgbClr val="000000"/>
              </a:solidFill>
            </a:endParaRPr>
          </a:p>
          <a:p>
            <a:pPr>
              <a:spcBef>
                <a:spcPts val="0"/>
              </a:spcBef>
            </a:pPr>
            <a:endParaRPr lang="el-GR" sz="2400" kern="0" dirty="0" smtClean="0">
              <a:solidFill>
                <a:srgbClr val="000000"/>
              </a:solidFill>
            </a:endParaRPr>
          </a:p>
          <a:p>
            <a:pPr>
              <a:spcBef>
                <a:spcPts val="0"/>
              </a:spcBef>
            </a:pPr>
            <a:r>
              <a:rPr lang="en-US" sz="2400" kern="0" dirty="0" smtClean="0">
                <a:solidFill>
                  <a:srgbClr val="000000"/>
                </a:solidFill>
              </a:rPr>
              <a:t>H </a:t>
            </a:r>
            <a:r>
              <a:rPr lang="el-GR" sz="2400" kern="0" dirty="0">
                <a:solidFill>
                  <a:srgbClr val="000000"/>
                </a:solidFill>
              </a:rPr>
              <a:t>μαγνητική ροή είναι αντίστοιχο μέγεθος της ηλεκτρικής ροής</a:t>
            </a:r>
          </a:p>
          <a:p>
            <a:pPr>
              <a:spcBef>
                <a:spcPts val="0"/>
              </a:spcBef>
            </a:pPr>
            <a:r>
              <a:rPr lang="el-GR" sz="2400" u="sng" kern="0" dirty="0">
                <a:solidFill>
                  <a:srgbClr val="000000"/>
                </a:solidFill>
              </a:rPr>
              <a:t>Μαγνητική δυναμική γραμμή </a:t>
            </a:r>
            <a:r>
              <a:rPr lang="el-GR" sz="2400" kern="0" dirty="0">
                <a:solidFill>
                  <a:srgbClr val="000000"/>
                </a:solidFill>
              </a:rPr>
              <a:t>ορίζεται ως η γραμμή που η εφαπτόμενη της σε κάθε σημείο έχει τη διεύθυνση του διανύσματος της μαγνητικής επαγωγής</a:t>
            </a:r>
            <a:endParaRPr lang="en-US" sz="2400" kern="0" dirty="0">
              <a:solidFill>
                <a:srgbClr val="000000"/>
              </a:solidFill>
            </a:endParaRPr>
          </a:p>
          <a:p>
            <a:pPr>
              <a:spcBef>
                <a:spcPts val="0"/>
              </a:spcBef>
            </a:pPr>
            <a:r>
              <a:rPr lang="el-GR" sz="2400" kern="0" dirty="0">
                <a:solidFill>
                  <a:srgbClr val="000000"/>
                </a:solidFill>
              </a:rPr>
              <a:t>Η μαγνητική ροή περιγράφει την </a:t>
            </a:r>
            <a:r>
              <a:rPr lang="el-GR" sz="2400" u="sng" kern="0" dirty="0">
                <a:solidFill>
                  <a:srgbClr val="000000"/>
                </a:solidFill>
              </a:rPr>
              <a:t>πυκνότητα των μαγνητικών γραμμών ανά επιφάνεια</a:t>
            </a:r>
          </a:p>
          <a:p>
            <a:pPr>
              <a:spcBef>
                <a:spcPts val="0"/>
              </a:spcBef>
            </a:pPr>
            <a:r>
              <a:rPr lang="el-GR" sz="2400" kern="0" dirty="0">
                <a:solidFill>
                  <a:srgbClr val="000000"/>
                </a:solidFill>
              </a:rPr>
              <a:t>Η μαγνητική ροή περιγράφει την </a:t>
            </a:r>
            <a:r>
              <a:rPr lang="el-GR" sz="2400" u="sng" kern="0" dirty="0">
                <a:solidFill>
                  <a:srgbClr val="000000"/>
                </a:solidFill>
              </a:rPr>
              <a:t>πυκνότητα των μαγνητικών γραμμών ανά επιφάνεια</a:t>
            </a:r>
          </a:p>
          <a:p>
            <a:pPr marL="0" indent="0">
              <a:spcBef>
                <a:spcPts val="0"/>
              </a:spcBef>
              <a:buNone/>
            </a:pPr>
            <a:r>
              <a:rPr lang="el-GR" sz="2400" dirty="0" smtClean="0"/>
              <a:t> </a:t>
            </a:r>
          </a:p>
          <a:p>
            <a:pPr>
              <a:spcBef>
                <a:spcPts val="0"/>
              </a:spcBef>
            </a:pPr>
            <a:endParaRPr lang="el-GR" sz="2400" dirty="0" smtClean="0"/>
          </a:p>
          <a:p>
            <a:pPr>
              <a:spcBef>
                <a:spcPts val="0"/>
              </a:spcBef>
            </a:pPr>
            <a:endParaRPr lang="el-GR" sz="24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9" name="Object 7"/>
          <p:cNvGraphicFramePr>
            <a:graphicFrameLocks noChangeAspect="1"/>
          </p:cNvGraphicFramePr>
          <p:nvPr>
            <p:extLst>
              <p:ext uri="{D42A27DB-BD31-4B8C-83A1-F6EECF244321}">
                <p14:modId xmlns:p14="http://schemas.microsoft.com/office/powerpoint/2010/main" val="1444756769"/>
              </p:ext>
            </p:extLst>
          </p:nvPr>
        </p:nvGraphicFramePr>
        <p:xfrm>
          <a:off x="1225128" y="1455068"/>
          <a:ext cx="1690688" cy="355600"/>
        </p:xfrm>
        <a:graphic>
          <a:graphicData uri="http://schemas.openxmlformats.org/presentationml/2006/ole">
            <mc:AlternateContent xmlns:mc="http://schemas.openxmlformats.org/markup-compatibility/2006">
              <mc:Choice xmlns:v="urn:schemas-microsoft-com:vml" Requires="v">
                <p:oleObj spid="_x0000_s34860" name="Equation" r:id="rId5" imgW="850680" imgH="177480" progId="Equation.DSMT4">
                  <p:embed/>
                </p:oleObj>
              </mc:Choice>
              <mc:Fallback>
                <p:oleObj name="Equation" r:id="rId5" imgW="85068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5128" y="1455068"/>
                        <a:ext cx="16906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bg2"/>
                            </a:solidFill>
                            <a:miter lim="800000"/>
                            <a:headEnd/>
                            <a:tailEnd/>
                          </a14:hiddenLine>
                        </a:ext>
                      </a:extLst>
                    </p:spPr>
                  </p:pic>
                </p:oleObj>
              </mc:Fallback>
            </mc:AlternateContent>
          </a:graphicData>
        </a:graphic>
      </p:graphicFrame>
      <p:graphicFrame>
        <p:nvGraphicFramePr>
          <p:cNvPr id="10" name="Object 7"/>
          <p:cNvGraphicFramePr>
            <a:graphicFrameLocks noChangeAspect="1"/>
          </p:cNvGraphicFramePr>
          <p:nvPr>
            <p:extLst>
              <p:ext uri="{D42A27DB-BD31-4B8C-83A1-F6EECF244321}">
                <p14:modId xmlns:p14="http://schemas.microsoft.com/office/powerpoint/2010/main" val="3134552073"/>
              </p:ext>
            </p:extLst>
          </p:nvPr>
        </p:nvGraphicFramePr>
        <p:xfrm>
          <a:off x="3131840" y="1340768"/>
          <a:ext cx="1538287" cy="584200"/>
        </p:xfrm>
        <a:graphic>
          <a:graphicData uri="http://schemas.openxmlformats.org/presentationml/2006/ole">
            <mc:AlternateContent xmlns:mc="http://schemas.openxmlformats.org/markup-compatibility/2006">
              <mc:Choice xmlns:v="urn:schemas-microsoft-com:vml" Requires="v">
                <p:oleObj spid="_x0000_s34861" name="Equation" r:id="rId7" imgW="774360" imgH="291960" progId="Equation.DSMT4">
                  <p:embed/>
                </p:oleObj>
              </mc:Choice>
              <mc:Fallback>
                <p:oleObj name="Equation" r:id="rId7" imgW="774360" imgH="2919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1340768"/>
                        <a:ext cx="1538287" cy="5842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593859627"/>
              </p:ext>
            </p:extLst>
          </p:nvPr>
        </p:nvGraphicFramePr>
        <p:xfrm>
          <a:off x="3198366" y="2242542"/>
          <a:ext cx="1517650" cy="584200"/>
        </p:xfrm>
        <a:graphic>
          <a:graphicData uri="http://schemas.openxmlformats.org/presentationml/2006/ole">
            <mc:AlternateContent xmlns:mc="http://schemas.openxmlformats.org/markup-compatibility/2006">
              <mc:Choice xmlns:v="urn:schemas-microsoft-com:vml" Requires="v">
                <p:oleObj spid="_x0000_s34862" name="Equation" r:id="rId9" imgW="761669" imgH="291973" progId="Equation.DSMT4">
                  <p:embed/>
                </p:oleObj>
              </mc:Choice>
              <mc:Fallback>
                <p:oleObj name="Equation" r:id="rId9" imgW="761669" imgH="291973"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98366" y="2242542"/>
                        <a:ext cx="1517650" cy="5842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3"/>
          <p:cNvSpPr txBox="1">
            <a:spLocks noChangeArrowheads="1"/>
          </p:cNvSpPr>
          <p:nvPr/>
        </p:nvSpPr>
        <p:spPr>
          <a:xfrm>
            <a:off x="4788024" y="1340768"/>
            <a:ext cx="2808312" cy="504056"/>
          </a:xfrm>
          <a:prstGeom prst="rect">
            <a:avLst/>
          </a:prstGeom>
        </p:spPr>
        <p:txBody>
          <a:bodyPr/>
          <a:lstStyle/>
          <a:p>
            <a:pPr marL="342900" marR="0" lvl="0" indent="-342900" algn="l" defTabSz="914400" rtl="0" eaLnBrk="0" fontAlgn="base" latinLnBrk="0" hangingPunct="0">
              <a:lnSpc>
                <a:spcPct val="90000"/>
              </a:lnSpc>
              <a:spcBef>
                <a:spcPct val="30000"/>
              </a:spcBef>
              <a:spcAft>
                <a:spcPct val="10000"/>
              </a:spcAft>
              <a:buClr>
                <a:srgbClr val="0033CC"/>
              </a:buClr>
              <a:buSzPct val="75000"/>
              <a:buFontTx/>
              <a:buNone/>
              <a:tabLst/>
              <a:defRPr/>
            </a:pPr>
            <a:r>
              <a:rPr kumimoji="0" lang="en-US" sz="2800" b="0" i="0" u="none" strike="noStrike" kern="0" cap="none" spc="0" normalizeH="0" baseline="0" noProof="0" dirty="0" smtClean="0">
                <a:ln>
                  <a:noFill/>
                </a:ln>
                <a:solidFill>
                  <a:srgbClr val="000000"/>
                </a:solidFill>
                <a:effectLst/>
                <a:uLnTx/>
                <a:uFillTx/>
                <a:latin typeface="Book Antiqua"/>
              </a:rPr>
              <a:t>(MKSA)</a:t>
            </a:r>
            <a:r>
              <a:rPr kumimoji="0" lang="el-GR" sz="2800" b="0" i="0" u="none" strike="noStrike" kern="0" cap="none" spc="0" normalizeH="0" baseline="0" noProof="0" dirty="0" smtClean="0">
                <a:ln>
                  <a:noFill/>
                </a:ln>
                <a:solidFill>
                  <a:srgbClr val="000000"/>
                </a:solidFill>
                <a:effectLst/>
                <a:uLnTx/>
                <a:uFillTx/>
                <a:latin typeface="Times New Roman"/>
              </a:rPr>
              <a:t> Φ: </a:t>
            </a:r>
            <a:r>
              <a:rPr kumimoji="0" lang="en-US" sz="2800" b="0" i="0" u="none" strike="noStrike" kern="0" cap="none" spc="0" normalizeH="0" baseline="0" noProof="0" dirty="0" err="1" smtClean="0">
                <a:ln>
                  <a:noFill/>
                </a:ln>
                <a:solidFill>
                  <a:srgbClr val="000000"/>
                </a:solidFill>
                <a:effectLst/>
                <a:uLnTx/>
                <a:uFillTx/>
                <a:latin typeface="Book Antiqua"/>
              </a:rPr>
              <a:t>Wb</a:t>
            </a:r>
            <a:endParaRPr kumimoji="0" lang="el-GR" sz="2800" b="0" i="0" u="none" strike="noStrike" kern="0" cap="none" spc="0" normalizeH="0" baseline="0" noProof="0" dirty="0" smtClean="0">
              <a:ln>
                <a:noFill/>
              </a:ln>
              <a:solidFill>
                <a:srgbClr val="000000"/>
              </a:solidFill>
              <a:effectLst/>
              <a:uLnTx/>
              <a:uFillTx/>
              <a:latin typeface="Times New Roman"/>
              <a:ea typeface="+mn-ea"/>
              <a:cs typeface="+mn-cs"/>
            </a:endParaRPr>
          </a:p>
          <a:p>
            <a:pPr marL="342900" marR="0" lvl="0" indent="-342900" algn="l" defTabSz="914400" rtl="0" eaLnBrk="0" fontAlgn="base" latinLnBrk="0" hangingPunct="0">
              <a:lnSpc>
                <a:spcPct val="90000"/>
              </a:lnSpc>
              <a:spcBef>
                <a:spcPct val="30000"/>
              </a:spcBef>
              <a:spcAft>
                <a:spcPct val="10000"/>
              </a:spcAft>
              <a:buClr>
                <a:srgbClr val="0033CC"/>
              </a:buClr>
              <a:buSzPct val="75000"/>
              <a:buFont typeface="Wingdings" pitchFamily="2" charset="2"/>
              <a:buChar char="l"/>
              <a:tabLst/>
              <a:defRPr/>
            </a:pPr>
            <a:endParaRPr kumimoji="0" lang="el-GR" sz="2800" b="0" i="0" u="none" strike="noStrike" kern="0" cap="none" spc="0" normalizeH="0" baseline="0" noProof="0" dirty="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423040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Πεπλεγμένη μαγνητική ροή</a:t>
            </a:r>
            <a:endParaRPr lang="en-GB" kern="0" dirty="0"/>
          </a:p>
        </p:txBody>
      </p:sp>
      <p:sp>
        <p:nvSpPr>
          <p:cNvPr id="5" name="Θέση περιεχομένου 4"/>
          <p:cNvSpPr>
            <a:spLocks noGrp="1"/>
          </p:cNvSpPr>
          <p:nvPr>
            <p:ph idx="1"/>
          </p:nvPr>
        </p:nvSpPr>
        <p:spPr>
          <a:xfrm>
            <a:off x="285830" y="1124744"/>
            <a:ext cx="8407926" cy="4958011"/>
          </a:xfrm>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15" name="Object 7"/>
          <p:cNvGraphicFramePr>
            <a:graphicFrameLocks noChangeAspect="1"/>
          </p:cNvGraphicFramePr>
          <p:nvPr>
            <p:extLst>
              <p:ext uri="{D42A27DB-BD31-4B8C-83A1-F6EECF244321}">
                <p14:modId xmlns:p14="http://schemas.microsoft.com/office/powerpoint/2010/main" val="1844591000"/>
              </p:ext>
            </p:extLst>
          </p:nvPr>
        </p:nvGraphicFramePr>
        <p:xfrm>
          <a:off x="6364288" y="2322513"/>
          <a:ext cx="1557337" cy="547687"/>
        </p:xfrm>
        <a:graphic>
          <a:graphicData uri="http://schemas.openxmlformats.org/presentationml/2006/ole">
            <mc:AlternateContent xmlns:mc="http://schemas.openxmlformats.org/markup-compatibility/2006">
              <mc:Choice xmlns:v="urn:schemas-microsoft-com:vml" Requires="v">
                <p:oleObj spid="_x0000_s22616" name="Equation" r:id="rId5" imgW="838080" imgH="291960" progId="Equation.DSMT4">
                  <p:embed/>
                </p:oleObj>
              </mc:Choice>
              <mc:Fallback>
                <p:oleObj name="Equation" r:id="rId5" imgW="838080" imgH="291960" progId="Equation.DSMT4">
                  <p:embed/>
                  <p:pic>
                    <p:nvPicPr>
                      <p:cNvPr id="0" name=""/>
                      <p:cNvPicPr>
                        <a:picLocks noChangeAspect="1" noChangeArrowheads="1"/>
                      </p:cNvPicPr>
                      <p:nvPr/>
                    </p:nvPicPr>
                    <p:blipFill>
                      <a:blip r:embed="rId6"/>
                      <a:srcRect/>
                      <a:stretch>
                        <a:fillRect/>
                      </a:stretch>
                    </p:blipFill>
                    <p:spPr bwMode="auto">
                      <a:xfrm>
                        <a:off x="6364288" y="2322513"/>
                        <a:ext cx="1557337" cy="54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Content Placeholder 2"/>
          <p:cNvSpPr txBox="1">
            <a:spLocks/>
          </p:cNvSpPr>
          <p:nvPr/>
        </p:nvSpPr>
        <p:spPr>
          <a:xfrm>
            <a:off x="495301" y="3733801"/>
            <a:ext cx="8572500" cy="2247899"/>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Εισάγουμε ένα καινούριο μέγεθος την πεπλεγμένη μαγνητική ροή</a:t>
            </a:r>
            <a:r>
              <a:rPr lang="en-US" dirty="0" smtClean="0"/>
              <a:t> </a:t>
            </a:r>
            <a:r>
              <a:rPr lang="el-GR" u="sng" dirty="0" smtClean="0"/>
              <a:t>(Ψ) με το ρεύμα Ι</a:t>
            </a:r>
            <a:r>
              <a:rPr lang="el-GR" dirty="0" smtClean="0"/>
              <a:t>  η οποία συνδέει το ρεύμα που προκαλεί τη μαγνητική ροή στο κύκλωμα με τη συνολική ροή που δημιουργείται στο κύκλωμα λόγω του ρεύματος που προκαλεί αυτή τη ροή. </a:t>
            </a:r>
            <a:br>
              <a:rPr lang="el-GR" dirty="0" smtClean="0"/>
            </a:br>
            <a:endParaRPr lang="el-GR" dirty="0" smtClean="0"/>
          </a:p>
        </p:txBody>
      </p:sp>
    </p:spTree>
    <p:extLst>
      <p:ext uri="{BB962C8B-B14F-4D97-AF65-F5344CB8AC3E}">
        <p14:creationId xmlns:p14="http://schemas.microsoft.com/office/powerpoint/2010/main" val="2287032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285830" y="1124744"/>
            <a:ext cx="8407926" cy="4958011"/>
          </a:xfrm>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Title 1"/>
          <p:cNvSpPr>
            <a:spLocks noGrp="1"/>
          </p:cNvSpPr>
          <p:nvPr>
            <p:ph type="title"/>
          </p:nvPr>
        </p:nvSpPr>
        <p:spPr/>
        <p:txBody>
          <a:bodyPr/>
          <a:lstStyle/>
          <a:p>
            <a:endParaRPr lang="en-US"/>
          </a:p>
        </p:txBody>
      </p:sp>
      <p:graphicFrame>
        <p:nvGraphicFramePr>
          <p:cNvPr id="11" name="Object 7"/>
          <p:cNvGraphicFramePr>
            <a:graphicFrameLocks noChangeAspect="1"/>
          </p:cNvGraphicFramePr>
          <p:nvPr>
            <p:extLst>
              <p:ext uri="{D42A27DB-BD31-4B8C-83A1-F6EECF244321}">
                <p14:modId xmlns:p14="http://schemas.microsoft.com/office/powerpoint/2010/main" val="3701588413"/>
              </p:ext>
            </p:extLst>
          </p:nvPr>
        </p:nvGraphicFramePr>
        <p:xfrm>
          <a:off x="355298" y="4488657"/>
          <a:ext cx="1911048" cy="1173616"/>
        </p:xfrm>
        <a:graphic>
          <a:graphicData uri="http://schemas.openxmlformats.org/presentationml/2006/ole">
            <mc:AlternateContent xmlns:mc="http://schemas.openxmlformats.org/markup-compatibility/2006">
              <mc:Choice xmlns:v="urn:schemas-microsoft-com:vml" Requires="v">
                <p:oleObj spid="_x0000_s26663" name="Equation" r:id="rId5" imgW="1079280" imgH="583920" progId="Equation.DSMT4">
                  <p:embed/>
                </p:oleObj>
              </mc:Choice>
              <mc:Fallback>
                <p:oleObj name="Equation" r:id="rId5" imgW="1079280" imgH="583920" progId="Equation.DSMT4">
                  <p:embed/>
                  <p:pic>
                    <p:nvPicPr>
                      <p:cNvPr id="0" name=""/>
                      <p:cNvPicPr>
                        <a:picLocks noChangeAspect="1" noChangeArrowheads="1"/>
                      </p:cNvPicPr>
                      <p:nvPr/>
                    </p:nvPicPr>
                    <p:blipFill>
                      <a:blip r:embed="rId6"/>
                      <a:srcRect/>
                      <a:stretch>
                        <a:fillRect/>
                      </a:stretch>
                    </p:blipFill>
                    <p:spPr bwMode="auto">
                      <a:xfrm>
                        <a:off x="355298" y="4488657"/>
                        <a:ext cx="1911048" cy="1173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itle 1"/>
          <p:cNvSpPr txBox="1">
            <a:spLocks/>
          </p:cNvSpPr>
          <p:nvPr/>
        </p:nvSpPr>
        <p:spPr>
          <a:xfrm>
            <a:off x="457200" y="2746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r>
              <a:rPr lang="el-GR" smtClean="0"/>
              <a:t>Πεπλεγμένη μαγνητική ροή. Πάραδειγμα</a:t>
            </a:r>
            <a:endParaRPr lang="el-GR" dirty="0"/>
          </a:p>
        </p:txBody>
      </p:sp>
      <p:sp>
        <p:nvSpPr>
          <p:cNvPr id="13" name="Content Placeholder 4"/>
          <p:cNvSpPr txBox="1">
            <a:spLocks/>
          </p:cNvSpPr>
          <p:nvPr/>
        </p:nvSpPr>
        <p:spPr>
          <a:xfrm>
            <a:off x="3779912" y="1600200"/>
            <a:ext cx="4906888"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lnSpc>
                <a:spcPct val="90000"/>
              </a:lnSpc>
              <a:spcBef>
                <a:spcPct val="30000"/>
              </a:spcBef>
              <a:spcAft>
                <a:spcPct val="10000"/>
              </a:spcAft>
              <a:buClr>
                <a:srgbClr val="0033CC"/>
              </a:buClr>
              <a:buSzPct val="75000"/>
              <a:buFont typeface="Wingdings" pitchFamily="2" charset="2"/>
              <a:buChar char="l"/>
              <a:defRPr/>
            </a:pPr>
            <a:r>
              <a:rPr lang="el-GR" sz="2000" kern="0" smtClean="0">
                <a:latin typeface="Times New Roman"/>
              </a:rPr>
              <a:t>Για το σχήμα η πεπλεγμένη μαγνητική ροή θα είναι </a:t>
            </a:r>
            <a:r>
              <a:rPr lang="el-GR" sz="2000" i="1" kern="0" smtClean="0">
                <a:latin typeface="Times New Roman"/>
              </a:rPr>
              <a:t>Ψ</a:t>
            </a:r>
            <a:r>
              <a:rPr lang="el-GR" sz="2000" kern="0" smtClean="0">
                <a:latin typeface="Times New Roman"/>
              </a:rPr>
              <a:t>=</a:t>
            </a:r>
            <a:r>
              <a:rPr lang="el-GR" sz="2000" i="1" kern="0" smtClean="0">
                <a:latin typeface="Times New Roman"/>
              </a:rPr>
              <a:t>Φ</a:t>
            </a:r>
            <a:r>
              <a:rPr lang="el-GR" sz="2000" kern="0" smtClean="0">
                <a:latin typeface="Times New Roman"/>
              </a:rPr>
              <a:t>. </a:t>
            </a:r>
          </a:p>
          <a:p>
            <a:pPr eaLnBrk="0" fontAlgn="base" hangingPunct="0">
              <a:lnSpc>
                <a:spcPct val="90000"/>
              </a:lnSpc>
              <a:spcBef>
                <a:spcPct val="30000"/>
              </a:spcBef>
              <a:spcAft>
                <a:spcPct val="10000"/>
              </a:spcAft>
              <a:buClr>
                <a:srgbClr val="0033CC"/>
              </a:buClr>
              <a:buSzPct val="75000"/>
              <a:buFont typeface="Wingdings" pitchFamily="2" charset="2"/>
              <a:buChar char="l"/>
              <a:defRPr/>
            </a:pPr>
            <a:r>
              <a:rPr lang="el-GR" sz="2000" kern="0" smtClean="0">
                <a:latin typeface="Times New Roman"/>
              </a:rPr>
              <a:t>Αν συνδέσουμε </a:t>
            </a:r>
            <a:r>
              <a:rPr lang="el-GR" sz="2000" u="sng" kern="0" smtClean="0">
                <a:latin typeface="Times New Roman"/>
              </a:rPr>
              <a:t>σε σειρά δεύτερο αγωγό </a:t>
            </a:r>
            <a:r>
              <a:rPr lang="el-GR" sz="2000" kern="0" smtClean="0">
                <a:latin typeface="Times New Roman"/>
              </a:rPr>
              <a:t>ακριβώς ίδιου σχήματος με τον πρώτο και τόσο κοντά ώστε να περνάει ή ίδια ροή </a:t>
            </a:r>
            <a:r>
              <a:rPr lang="el-GR" sz="2000" i="1" kern="0" smtClean="0">
                <a:latin typeface="Times New Roman"/>
              </a:rPr>
              <a:t>Φ</a:t>
            </a:r>
            <a:r>
              <a:rPr lang="el-GR" sz="2000" kern="0" smtClean="0">
                <a:latin typeface="Times New Roman"/>
              </a:rPr>
              <a:t> τότε θα είναι </a:t>
            </a:r>
            <a:r>
              <a:rPr lang="el-GR" sz="2000" i="1" u="sng" kern="0" smtClean="0">
                <a:latin typeface="Times New Roman"/>
              </a:rPr>
              <a:t>Ψ</a:t>
            </a:r>
            <a:r>
              <a:rPr lang="el-GR" sz="2000" u="sng" kern="0" smtClean="0">
                <a:latin typeface="Times New Roman"/>
              </a:rPr>
              <a:t>=2</a:t>
            </a:r>
            <a:r>
              <a:rPr lang="el-GR" sz="2000" i="1" u="sng" kern="0" smtClean="0">
                <a:latin typeface="Times New Roman"/>
              </a:rPr>
              <a:t>Φ</a:t>
            </a:r>
          </a:p>
          <a:p>
            <a:pPr eaLnBrk="0" fontAlgn="base" hangingPunct="0">
              <a:lnSpc>
                <a:spcPct val="90000"/>
              </a:lnSpc>
              <a:spcBef>
                <a:spcPct val="30000"/>
              </a:spcBef>
              <a:spcAft>
                <a:spcPct val="10000"/>
              </a:spcAft>
              <a:buClr>
                <a:srgbClr val="0033CC"/>
              </a:buClr>
              <a:buSzPct val="75000"/>
              <a:buFont typeface="Wingdings" pitchFamily="2" charset="2"/>
              <a:buChar char="l"/>
              <a:defRPr/>
            </a:pPr>
            <a:r>
              <a:rPr lang="el-GR" sz="2000" kern="0" smtClean="0">
                <a:latin typeface="Times New Roman"/>
              </a:rPr>
              <a:t>Για Ν αγωγούς προφανώς θα είναι </a:t>
            </a:r>
            <a:r>
              <a:rPr lang="el-GR" sz="2000" i="1" kern="0" smtClean="0">
                <a:latin typeface="Times New Roman"/>
              </a:rPr>
              <a:t>Ψ</a:t>
            </a:r>
            <a:r>
              <a:rPr lang="el-GR" sz="2000" kern="0" smtClean="0">
                <a:latin typeface="Times New Roman"/>
              </a:rPr>
              <a:t>=</a:t>
            </a:r>
            <a:r>
              <a:rPr lang="el-GR" sz="2000" i="1" kern="0" smtClean="0">
                <a:latin typeface="Times New Roman"/>
              </a:rPr>
              <a:t>ΝΦ</a:t>
            </a:r>
          </a:p>
          <a:p>
            <a:pPr eaLnBrk="0" fontAlgn="base" hangingPunct="0">
              <a:lnSpc>
                <a:spcPct val="90000"/>
              </a:lnSpc>
              <a:spcBef>
                <a:spcPct val="30000"/>
              </a:spcBef>
              <a:spcAft>
                <a:spcPct val="10000"/>
              </a:spcAft>
              <a:buClr>
                <a:srgbClr val="0033CC"/>
              </a:buClr>
              <a:buSzPct val="75000"/>
              <a:buFont typeface="Wingdings" pitchFamily="2" charset="2"/>
              <a:buChar char="l"/>
              <a:defRPr/>
            </a:pPr>
            <a:r>
              <a:rPr lang="el-GR" sz="2000" kern="0" smtClean="0"/>
              <a:t>Στη γενική περίπτωση έχουμε </a:t>
            </a:r>
            <a:r>
              <a:rPr lang="el-GR" sz="2000" i="1" kern="0" smtClean="0"/>
              <a:t>Ν</a:t>
            </a:r>
            <a:r>
              <a:rPr lang="en-US" sz="2000" i="1" kern="0" baseline="-25000" smtClean="0"/>
              <a:t>i</a:t>
            </a:r>
            <a:r>
              <a:rPr lang="en-US" sz="2000" i="1" kern="0" smtClean="0"/>
              <a:t> </a:t>
            </a:r>
            <a:r>
              <a:rPr lang="el-GR" sz="2000" kern="0" smtClean="0"/>
              <a:t>ελίγματα συνδεδεμένα σε σειρά από τα οποία δεν περνάει η ίδια μαγνητική ροή</a:t>
            </a:r>
            <a:endParaRPr lang="en-US" sz="2000" kern="0" smtClean="0"/>
          </a:p>
          <a:p>
            <a:pPr eaLnBrk="0" fontAlgn="base" hangingPunct="0">
              <a:lnSpc>
                <a:spcPct val="90000"/>
              </a:lnSpc>
              <a:spcBef>
                <a:spcPct val="30000"/>
              </a:spcBef>
              <a:spcAft>
                <a:spcPct val="10000"/>
              </a:spcAft>
              <a:buClr>
                <a:srgbClr val="0033CC"/>
              </a:buClr>
              <a:buSzPct val="75000"/>
              <a:buFont typeface="Wingdings" pitchFamily="2" charset="2"/>
              <a:buChar char="l"/>
              <a:defRPr/>
            </a:pPr>
            <a:r>
              <a:rPr lang="el-GR" sz="2000" kern="0" smtClean="0"/>
              <a:t>Ο κάθε δείκτης </a:t>
            </a:r>
            <a:r>
              <a:rPr lang="el-GR" sz="2000" i="1" kern="0" smtClean="0"/>
              <a:t>Ν</a:t>
            </a:r>
            <a:r>
              <a:rPr lang="en-US" sz="2000" i="1" kern="0" baseline="-25000" smtClean="0"/>
              <a:t>i </a:t>
            </a:r>
            <a:r>
              <a:rPr lang="el-GR" sz="2000" i="1" kern="0" smtClean="0"/>
              <a:t> </a:t>
            </a:r>
            <a:r>
              <a:rPr lang="el-GR" sz="2000" kern="0" smtClean="0"/>
              <a:t>«δείχνει» το ποσοστό ρεύματος που αντιστοιχεί στο συνολικό ρεύμα και στη συνολική ροή</a:t>
            </a:r>
            <a:endParaRPr lang="el-GR" sz="2000" kern="0" baseline="-25000" smtClean="0"/>
          </a:p>
          <a:p>
            <a:pPr eaLnBrk="0" fontAlgn="base" hangingPunct="0">
              <a:lnSpc>
                <a:spcPct val="90000"/>
              </a:lnSpc>
              <a:spcBef>
                <a:spcPct val="30000"/>
              </a:spcBef>
              <a:spcAft>
                <a:spcPct val="10000"/>
              </a:spcAft>
              <a:buClr>
                <a:srgbClr val="0033CC"/>
              </a:buClr>
              <a:buSzPct val="75000"/>
              <a:buFont typeface="Wingdings" pitchFamily="2" charset="2"/>
              <a:buChar char="l"/>
              <a:defRPr/>
            </a:pPr>
            <a:endParaRPr lang="en-US" sz="2000" dirty="0"/>
          </a:p>
        </p:txBody>
      </p:sp>
      <p:sp>
        <p:nvSpPr>
          <p:cNvPr id="14" name="Slide Number Placeholder 3"/>
          <p:cNvSpPr txBox="1">
            <a:spLocks/>
          </p:cNvSpPr>
          <p:nvPr/>
        </p:nvSpPr>
        <p:spPr>
          <a:xfrm>
            <a:off x="7580313" y="6543675"/>
            <a:ext cx="1563687" cy="3143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259ED3-A334-4E5F-9C1E-76160ECA4296}" type="slidenum">
              <a:rPr lang="el-GR" smtClean="0"/>
              <a:pPr>
                <a:defRPr/>
              </a:pPr>
              <a:t>28</a:t>
            </a:fld>
            <a:endParaRPr lang="el-GR" dirty="0"/>
          </a:p>
        </p:txBody>
      </p:sp>
      <p:pic>
        <p:nvPicPr>
          <p:cNvPr id="15" name="Picture 3"/>
          <p:cNvPicPr>
            <a:picLocks noChangeAspect="1" noChangeArrowheads="1"/>
          </p:cNvPicPr>
          <p:nvPr/>
        </p:nvPicPr>
        <p:blipFill>
          <a:blip r:embed="rId7" cstate="print"/>
          <a:srcRect/>
          <a:stretch>
            <a:fillRect/>
          </a:stretch>
        </p:blipFill>
        <p:spPr bwMode="auto">
          <a:xfrm>
            <a:off x="2553608" y="4117861"/>
            <a:ext cx="1109270" cy="2485005"/>
          </a:xfrm>
          <a:prstGeom prst="rect">
            <a:avLst/>
          </a:prstGeom>
          <a:noFill/>
          <a:ln w="9525">
            <a:noFill/>
            <a:miter lim="800000"/>
            <a:headEnd/>
            <a:tailEnd/>
          </a:ln>
        </p:spPr>
      </p:pic>
      <p:grpSp>
        <p:nvGrpSpPr>
          <p:cNvPr id="16" name="Group 30"/>
          <p:cNvGrpSpPr>
            <a:grpSpLocks/>
          </p:cNvGrpSpPr>
          <p:nvPr/>
        </p:nvGrpSpPr>
        <p:grpSpPr bwMode="auto">
          <a:xfrm>
            <a:off x="251520" y="1177428"/>
            <a:ext cx="2621643" cy="2399958"/>
            <a:chOff x="52" y="1349"/>
            <a:chExt cx="2972" cy="2102"/>
          </a:xfrm>
        </p:grpSpPr>
        <p:pic>
          <p:nvPicPr>
            <p:cNvPr id="17" name="Picture 15"/>
            <p:cNvPicPr>
              <a:picLocks noChangeAspect="1" noChangeArrowheads="1"/>
            </p:cNvPicPr>
            <p:nvPr/>
          </p:nvPicPr>
          <p:blipFill>
            <a:blip r:embed="rId8" cstate="print"/>
            <a:srcRect/>
            <a:stretch>
              <a:fillRect/>
            </a:stretch>
          </p:blipFill>
          <p:spPr bwMode="auto">
            <a:xfrm>
              <a:off x="52" y="1349"/>
              <a:ext cx="2972" cy="2102"/>
            </a:xfrm>
            <a:prstGeom prst="rect">
              <a:avLst/>
            </a:prstGeom>
            <a:noFill/>
            <a:ln w="28575">
              <a:solidFill>
                <a:schemeClr val="folHlink"/>
              </a:solidFill>
              <a:miter lim="800000"/>
              <a:headEnd/>
              <a:tailEnd/>
            </a:ln>
            <a:effectLst/>
          </p:spPr>
        </p:pic>
        <p:graphicFrame>
          <p:nvGraphicFramePr>
            <p:cNvPr id="18" name="Object 18"/>
            <p:cNvGraphicFramePr>
              <a:graphicFrameLocks noChangeAspect="1"/>
            </p:cNvGraphicFramePr>
            <p:nvPr/>
          </p:nvGraphicFramePr>
          <p:xfrm>
            <a:off x="1346" y="2542"/>
            <a:ext cx="259" cy="224"/>
          </p:xfrm>
          <a:graphic>
            <a:graphicData uri="http://schemas.openxmlformats.org/presentationml/2006/ole">
              <mc:AlternateContent xmlns:mc="http://schemas.openxmlformats.org/markup-compatibility/2006">
                <mc:Choice xmlns:v="urn:schemas-microsoft-com:vml" Requires="v">
                  <p:oleObj spid="_x0000_s26664" name="Equation" r:id="rId9" imgW="203040" imgH="177480" progId="Equation.DSMT4">
                    <p:embed/>
                  </p:oleObj>
                </mc:Choice>
                <mc:Fallback>
                  <p:oleObj name="Equation" r:id="rId9" imgW="20304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6" y="2542"/>
                          <a:ext cx="259" cy="224"/>
                        </a:xfrm>
                        <a:prstGeom prst="rect">
                          <a:avLst/>
                        </a:prstGeom>
                        <a:solidFill>
                          <a:srgbClr val="FFFFFF"/>
                        </a:solidFill>
                      </p:spPr>
                    </p:pic>
                  </p:oleObj>
                </mc:Fallback>
              </mc:AlternateContent>
            </a:graphicData>
          </a:graphic>
        </p:graphicFrame>
      </p:grpSp>
      <p:sp>
        <p:nvSpPr>
          <p:cNvPr id="19" name="Rectangle 3"/>
          <p:cNvSpPr txBox="1">
            <a:spLocks noChangeArrowheads="1"/>
          </p:cNvSpPr>
          <p:nvPr/>
        </p:nvSpPr>
        <p:spPr>
          <a:xfrm>
            <a:off x="-33858" y="4016643"/>
            <a:ext cx="2478667" cy="467719"/>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solidFill>
                  <a:srgbClr val="C00000"/>
                </a:solidFill>
                <a:latin typeface="+mn-lt"/>
              </a:rPr>
              <a:t>Εν γένει:</a:t>
            </a:r>
            <a:endParaRPr lang="el-GR" sz="2800" b="1" i="1" kern="0" baseline="-25000" noProof="0" dirty="0" smtClean="0">
              <a:solidFill>
                <a:srgbClr val="C00000"/>
              </a:solidFill>
              <a:latin typeface="+mn-lt"/>
            </a:endParaRPr>
          </a:p>
        </p:txBody>
      </p:sp>
    </p:spTree>
    <p:extLst>
      <p:ext uri="{BB962C8B-B14F-4D97-AF65-F5344CB8AC3E}">
        <p14:creationId xmlns:p14="http://schemas.microsoft.com/office/powerpoint/2010/main" val="20462679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eaLnBrk="0" hangingPunct="0"/>
            <a:r>
              <a:rPr lang="el-GR" dirty="0">
                <a:solidFill>
                  <a:schemeClr val="tx2">
                    <a:lumMod val="60000"/>
                    <a:lumOff val="40000"/>
                  </a:schemeClr>
                </a:solidFill>
                <a:latin typeface="96 Helvetica BlackItalic" charset="0"/>
              </a:rPr>
              <a:t>Αυτεπαγωγή</a:t>
            </a:r>
          </a:p>
        </p:txBody>
      </p:sp>
      <p:sp>
        <p:nvSpPr>
          <p:cNvPr id="5" name="Θέση περιεχομένου 4"/>
          <p:cNvSpPr>
            <a:spLocks noGrp="1"/>
          </p:cNvSpPr>
          <p:nvPr>
            <p:ph type="subTitle" idx="1"/>
          </p:nvPr>
        </p:nvSpPr>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114237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pPr lvl="0" eaLnBrk="0" fontAlgn="base" hangingPunct="0">
              <a:lnSpc>
                <a:spcPct val="90000"/>
              </a:lnSpc>
              <a:spcBef>
                <a:spcPct val="30000"/>
              </a:spcBef>
              <a:spcAft>
                <a:spcPct val="10000"/>
              </a:spcAft>
              <a:buClr>
                <a:srgbClr val="0033CC"/>
              </a:buClr>
              <a:buSzPct val="75000"/>
              <a:buFont typeface="75 Helvetica Bold" charset="0"/>
              <a:buChar char="•"/>
            </a:pPr>
            <a:r>
              <a:rPr lang="el-GR" sz="2800" kern="0" dirty="0">
                <a:latin typeface="Times New Roman"/>
              </a:rPr>
              <a:t>Μαγνητοστατική</a:t>
            </a:r>
          </a:p>
          <a:p>
            <a:pPr lvl="1" eaLnBrk="0" fontAlgn="base" hangingPunct="0">
              <a:lnSpc>
                <a:spcPct val="90000"/>
              </a:lnSpc>
              <a:spcBef>
                <a:spcPct val="30000"/>
              </a:spcBef>
              <a:spcAft>
                <a:spcPct val="10000"/>
              </a:spcAft>
              <a:buClr>
                <a:srgbClr val="0033CC"/>
              </a:buClr>
              <a:buSzPct val="75000"/>
              <a:buFont typeface="75 Helvetica Bold" charset="0"/>
              <a:buChar char="•"/>
            </a:pPr>
            <a:r>
              <a:rPr lang="el-GR" sz="2400" kern="0" dirty="0">
                <a:latin typeface="Times New Roman"/>
                <a:cs typeface="Times New Roman" pitchFamily="18" charset="0"/>
              </a:rPr>
              <a:t>Νόμος </a:t>
            </a:r>
            <a:r>
              <a:rPr lang="en-US" sz="2400" kern="0" dirty="0">
                <a:latin typeface="Book Antiqua"/>
                <a:cs typeface="Times New Roman" pitchFamily="18" charset="0"/>
              </a:rPr>
              <a:t>Ampere</a:t>
            </a:r>
          </a:p>
          <a:p>
            <a:pPr lvl="1" eaLnBrk="0" fontAlgn="base" hangingPunct="0">
              <a:lnSpc>
                <a:spcPct val="90000"/>
              </a:lnSpc>
              <a:spcBef>
                <a:spcPct val="30000"/>
              </a:spcBef>
              <a:spcAft>
                <a:spcPct val="10000"/>
              </a:spcAft>
              <a:buClr>
                <a:srgbClr val="0033CC"/>
              </a:buClr>
              <a:buSzPct val="75000"/>
              <a:buFont typeface="75 Helvetica Bold" charset="0"/>
              <a:buChar char="•"/>
            </a:pPr>
            <a:r>
              <a:rPr lang="el-GR" sz="2400" kern="0" dirty="0">
                <a:latin typeface="Times New Roman"/>
                <a:cs typeface="Times New Roman" pitchFamily="18" charset="0"/>
              </a:rPr>
              <a:t>Διανυσματικό Δυναμικό</a:t>
            </a:r>
          </a:p>
          <a:p>
            <a:pPr lvl="1" eaLnBrk="0" fontAlgn="base" hangingPunct="0">
              <a:lnSpc>
                <a:spcPct val="90000"/>
              </a:lnSpc>
              <a:spcBef>
                <a:spcPct val="30000"/>
              </a:spcBef>
              <a:spcAft>
                <a:spcPct val="10000"/>
              </a:spcAft>
              <a:buClr>
                <a:srgbClr val="0033CC"/>
              </a:buClr>
              <a:buSzPct val="75000"/>
              <a:buFont typeface="75 Helvetica Bold" charset="0"/>
              <a:buChar char="•"/>
            </a:pPr>
            <a:r>
              <a:rPr lang="el-GR" sz="2400" kern="0" dirty="0">
                <a:latin typeface="Times New Roman"/>
                <a:cs typeface="Times New Roman" pitchFamily="18" charset="0"/>
              </a:rPr>
              <a:t>Οριακές Συνθήκες</a:t>
            </a:r>
            <a:endParaRPr lang="en-GB" kern="0" dirty="0">
              <a:latin typeface="Book Antiqua"/>
              <a:cs typeface="Times New Roman" pitchFamily="18" charset="0"/>
            </a:endParaRPr>
          </a:p>
          <a:p>
            <a:pPr marL="0" indent="0">
              <a:buNone/>
            </a:pPr>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smtClean="0"/>
              <a:t>Αυτεπαγωγή</a:t>
            </a:r>
            <a:endParaRPr lang="en-GB" kern="0" dirty="0"/>
          </a:p>
        </p:txBody>
      </p:sp>
      <p:sp>
        <p:nvSpPr>
          <p:cNvPr id="5" name="Θέση περιεχομένου 4"/>
          <p:cNvSpPr>
            <a:spLocks noGrp="1"/>
          </p:cNvSpPr>
          <p:nvPr>
            <p:ph idx="1"/>
          </p:nvPr>
        </p:nvSpPr>
        <p:spPr>
          <a:xfrm>
            <a:off x="464156" y="1254571"/>
            <a:ext cx="8407926" cy="4958011"/>
          </a:xfrm>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55" name="Picture 3"/>
          <p:cNvPicPr>
            <a:picLocks noChangeAspect="1" noChangeArrowheads="1"/>
          </p:cNvPicPr>
          <p:nvPr/>
        </p:nvPicPr>
        <p:blipFill>
          <a:blip r:embed="rId5" cstate="print"/>
          <a:srcRect/>
          <a:stretch>
            <a:fillRect/>
          </a:stretch>
        </p:blipFill>
        <p:spPr bwMode="auto">
          <a:xfrm>
            <a:off x="857524" y="1340768"/>
            <a:ext cx="1164733" cy="2319338"/>
          </a:xfrm>
          <a:prstGeom prst="rect">
            <a:avLst/>
          </a:prstGeom>
          <a:noFill/>
          <a:ln w="9525">
            <a:noFill/>
            <a:miter lim="800000"/>
            <a:headEnd/>
            <a:tailEnd/>
          </a:ln>
        </p:spPr>
      </p:pic>
      <p:graphicFrame>
        <p:nvGraphicFramePr>
          <p:cNvPr id="67" name="Object 7"/>
          <p:cNvGraphicFramePr>
            <a:graphicFrameLocks noChangeAspect="1"/>
          </p:cNvGraphicFramePr>
          <p:nvPr>
            <p:extLst>
              <p:ext uri="{D42A27DB-BD31-4B8C-83A1-F6EECF244321}">
                <p14:modId xmlns:p14="http://schemas.microsoft.com/office/powerpoint/2010/main" val="3981438458"/>
              </p:ext>
            </p:extLst>
          </p:nvPr>
        </p:nvGraphicFramePr>
        <p:xfrm>
          <a:off x="3923928" y="1988840"/>
          <a:ext cx="1390650" cy="857250"/>
        </p:xfrm>
        <a:graphic>
          <a:graphicData uri="http://schemas.openxmlformats.org/presentationml/2006/ole">
            <mc:AlternateContent xmlns:mc="http://schemas.openxmlformats.org/markup-compatibility/2006">
              <mc:Choice xmlns:v="urn:schemas-microsoft-com:vml" Requires="v">
                <p:oleObj spid="_x0000_s29819" name="Equation" r:id="rId6" imgW="749160" imgH="457200" progId="Equation.DSMT4">
                  <p:embed/>
                </p:oleObj>
              </mc:Choice>
              <mc:Fallback>
                <p:oleObj name="Equation" r:id="rId6" imgW="749160" imgH="457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928" y="1988840"/>
                        <a:ext cx="1390650"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 name="Content Placeholder 2"/>
          <p:cNvSpPr txBox="1">
            <a:spLocks/>
          </p:cNvSpPr>
          <p:nvPr/>
        </p:nvSpPr>
        <p:spPr>
          <a:xfrm>
            <a:off x="633265" y="3857625"/>
            <a:ext cx="8248650" cy="227965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Δηλαδή περιγράφει τη γεωμετρία και την ιδιότητα να παράξει μαγνητική ροή </a:t>
            </a:r>
          </a:p>
          <a:p>
            <a:r>
              <a:rPr lang="el-GR" smtClean="0"/>
              <a:t>Είναι γενικώς μέγεθος ανεξάρτητο του ρεύματος </a:t>
            </a:r>
            <a:r>
              <a:rPr lang="el-GR" u="sng" smtClean="0"/>
              <a:t>όταν</a:t>
            </a:r>
            <a:r>
              <a:rPr lang="el-GR" smtClean="0"/>
              <a:t> αναφερόμαστε σε γραμμικά μέσα</a:t>
            </a:r>
          </a:p>
          <a:p>
            <a:r>
              <a:rPr lang="el-GR" dirty="0" smtClean="0"/>
              <a:t>Αντίστοιχο της χωρητικότητας στα ηλεκτροστατικά πεδία</a:t>
            </a:r>
            <a:endParaRPr lang="el-GR" dirty="0"/>
          </a:p>
        </p:txBody>
      </p:sp>
    </p:spTree>
    <p:extLst>
      <p:ext uri="{BB962C8B-B14F-4D97-AF65-F5344CB8AC3E}">
        <p14:creationId xmlns:p14="http://schemas.microsoft.com/office/powerpoint/2010/main" val="28730813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smtClean="0"/>
              <a:t>Παράδειγμα-Δακτυλιοειδές πηνίο</a:t>
            </a:r>
            <a:endParaRPr lang="en-GB" kern="0" dirty="0"/>
          </a:p>
        </p:txBody>
      </p:sp>
      <p:sp>
        <p:nvSpPr>
          <p:cNvPr id="5" name="Θέση περιεχομένου 4"/>
          <p:cNvSpPr>
            <a:spLocks noGrp="1"/>
          </p:cNvSpPr>
          <p:nvPr>
            <p:ph idx="1"/>
          </p:nvPr>
        </p:nvSpPr>
        <p:spPr>
          <a:xfrm>
            <a:off x="464156" y="1254571"/>
            <a:ext cx="8407926" cy="4958011"/>
          </a:xfrm>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0604" y="1271414"/>
            <a:ext cx="6035388" cy="4828813"/>
          </a:xfrm>
          <a:prstGeom prst="rect">
            <a:avLst/>
          </a:prstGeom>
        </p:spPr>
      </p:pic>
    </p:spTree>
    <p:extLst>
      <p:ext uri="{BB962C8B-B14F-4D97-AF65-F5344CB8AC3E}">
        <p14:creationId xmlns:p14="http://schemas.microsoft.com/office/powerpoint/2010/main" val="28869159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Αυτεπαγωγή δακτυλιοειδούς</a:t>
            </a:r>
            <a:endParaRPr lang="en-GB" kern="0" dirty="0"/>
          </a:p>
        </p:txBody>
      </p:sp>
      <p:sp>
        <p:nvSpPr>
          <p:cNvPr id="5" name="Θέση περιεχομένου 4"/>
          <p:cNvSpPr>
            <a:spLocks noGrp="1"/>
          </p:cNvSpPr>
          <p:nvPr>
            <p:ph idx="1"/>
          </p:nvPr>
        </p:nvSpPr>
        <p:spPr>
          <a:xfrm>
            <a:off x="464156" y="1254571"/>
            <a:ext cx="8407926" cy="4958011"/>
          </a:xfrm>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10" name="Picture 2"/>
          <p:cNvPicPr>
            <a:picLocks noChangeAspect="1" noChangeArrowheads="1"/>
          </p:cNvPicPr>
          <p:nvPr/>
        </p:nvPicPr>
        <p:blipFill>
          <a:blip r:embed="rId5" cstate="print"/>
          <a:srcRect/>
          <a:stretch>
            <a:fillRect/>
          </a:stretch>
        </p:blipFill>
        <p:spPr bwMode="auto">
          <a:xfrm>
            <a:off x="-108520" y="1473566"/>
            <a:ext cx="4010025" cy="2857500"/>
          </a:xfrm>
          <a:prstGeom prst="rect">
            <a:avLst/>
          </a:prstGeom>
          <a:noFill/>
          <a:ln w="9525">
            <a:noFill/>
            <a:miter lim="800000"/>
            <a:headEnd/>
            <a:tailEnd/>
          </a:ln>
        </p:spPr>
      </p:pic>
      <p:sp>
        <p:nvSpPr>
          <p:cNvPr id="11" name="Rectangle 3"/>
          <p:cNvSpPr txBox="1">
            <a:spLocks noChangeArrowheads="1"/>
          </p:cNvSpPr>
          <p:nvPr/>
        </p:nvSpPr>
        <p:spPr>
          <a:xfrm>
            <a:off x="4147837" y="1218955"/>
            <a:ext cx="2694214" cy="509221"/>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latin typeface="+mn-lt"/>
              </a:rPr>
              <a:t>1. </a:t>
            </a:r>
            <a:r>
              <a:rPr lang="el-GR" sz="2800" b="1" i="1" kern="0" noProof="0" dirty="0" smtClean="0">
                <a:latin typeface="+mn-lt"/>
              </a:rPr>
              <a:t>νόμος Αμπέρ:</a:t>
            </a:r>
            <a:endParaRPr lang="el-GR" sz="2800" b="1" i="1" kern="0" baseline="-25000" noProof="0" dirty="0" smtClean="0">
              <a:latin typeface="+mn-lt"/>
            </a:endParaRPr>
          </a:p>
        </p:txBody>
      </p:sp>
      <p:graphicFrame>
        <p:nvGraphicFramePr>
          <p:cNvPr id="12" name="Object 7"/>
          <p:cNvGraphicFramePr>
            <a:graphicFrameLocks noChangeAspect="1"/>
          </p:cNvGraphicFramePr>
          <p:nvPr>
            <p:extLst>
              <p:ext uri="{D42A27DB-BD31-4B8C-83A1-F6EECF244321}">
                <p14:modId xmlns:p14="http://schemas.microsoft.com/office/powerpoint/2010/main" val="4195998065"/>
              </p:ext>
            </p:extLst>
          </p:nvPr>
        </p:nvGraphicFramePr>
        <p:xfrm>
          <a:off x="3995936" y="1485900"/>
          <a:ext cx="4818062" cy="785813"/>
        </p:xfrm>
        <a:graphic>
          <a:graphicData uri="http://schemas.openxmlformats.org/presentationml/2006/ole">
            <mc:AlternateContent xmlns:mc="http://schemas.openxmlformats.org/markup-compatibility/2006">
              <mc:Choice xmlns:v="urn:schemas-microsoft-com:vml" Requires="v">
                <p:oleObj spid="_x0000_s35897" name="Equation" r:id="rId6" imgW="2590560" imgH="419040" progId="Equation.DSMT4">
                  <p:embed/>
                </p:oleObj>
              </mc:Choice>
              <mc:Fallback>
                <p:oleObj name="Equation" r:id="rId6" imgW="2590560" imgH="419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5936" y="1485900"/>
                        <a:ext cx="4818062" cy="785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3"/>
          <p:cNvSpPr txBox="1">
            <a:spLocks noChangeArrowheads="1"/>
          </p:cNvSpPr>
          <p:nvPr/>
        </p:nvSpPr>
        <p:spPr>
          <a:xfrm>
            <a:off x="4127274" y="2233979"/>
            <a:ext cx="1884588" cy="509221"/>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noProof="0" dirty="0" smtClean="0">
                <a:latin typeface="+mn-lt"/>
              </a:rPr>
              <a:t>2. Ροή Φ:</a:t>
            </a:r>
            <a:endParaRPr lang="el-GR" sz="2800" b="1" i="1" kern="0" baseline="-25000" noProof="0" dirty="0" smtClean="0">
              <a:latin typeface="+mn-lt"/>
            </a:endParaRPr>
          </a:p>
        </p:txBody>
      </p:sp>
      <p:graphicFrame>
        <p:nvGraphicFramePr>
          <p:cNvPr id="14" name="Object 7"/>
          <p:cNvGraphicFramePr>
            <a:graphicFrameLocks noChangeAspect="1"/>
          </p:cNvGraphicFramePr>
          <p:nvPr>
            <p:extLst>
              <p:ext uri="{D42A27DB-BD31-4B8C-83A1-F6EECF244321}">
                <p14:modId xmlns:p14="http://schemas.microsoft.com/office/powerpoint/2010/main" val="1139535670"/>
              </p:ext>
            </p:extLst>
          </p:nvPr>
        </p:nvGraphicFramePr>
        <p:xfrm>
          <a:off x="3663950" y="2743200"/>
          <a:ext cx="5480050" cy="785813"/>
        </p:xfrm>
        <a:graphic>
          <a:graphicData uri="http://schemas.openxmlformats.org/presentationml/2006/ole">
            <mc:AlternateContent xmlns:mc="http://schemas.openxmlformats.org/markup-compatibility/2006">
              <mc:Choice xmlns:v="urn:schemas-microsoft-com:vml" Requires="v">
                <p:oleObj spid="_x0000_s35898" name="Equation" r:id="rId8" imgW="2946240" imgH="419040" progId="Equation.DSMT4">
                  <p:embed/>
                </p:oleObj>
              </mc:Choice>
              <mc:Fallback>
                <p:oleObj name="Equation" r:id="rId8" imgW="2946240" imgH="419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3950" y="2743200"/>
                        <a:ext cx="5480050" cy="785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1263203399"/>
              </p:ext>
            </p:extLst>
          </p:nvPr>
        </p:nvGraphicFramePr>
        <p:xfrm>
          <a:off x="4324350" y="3494088"/>
          <a:ext cx="1985963" cy="738187"/>
        </p:xfrm>
        <a:graphic>
          <a:graphicData uri="http://schemas.openxmlformats.org/presentationml/2006/ole">
            <mc:AlternateContent xmlns:mc="http://schemas.openxmlformats.org/markup-compatibility/2006">
              <mc:Choice xmlns:v="urn:schemas-microsoft-com:vml" Requires="v">
                <p:oleObj spid="_x0000_s35899" name="Equation" r:id="rId10" imgW="1066680" imgH="393480" progId="Equation.DSMT4">
                  <p:embed/>
                </p:oleObj>
              </mc:Choice>
              <mc:Fallback>
                <p:oleObj name="Equation" r:id="rId10" imgW="1066680" imgH="3934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24350" y="3494088"/>
                        <a:ext cx="1985963" cy="73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3"/>
          <p:cNvSpPr txBox="1">
            <a:spLocks noChangeArrowheads="1"/>
          </p:cNvSpPr>
          <p:nvPr/>
        </p:nvSpPr>
        <p:spPr>
          <a:xfrm>
            <a:off x="2609849" y="4351214"/>
            <a:ext cx="3487386" cy="509221"/>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noProof="0" dirty="0" smtClean="0">
                <a:latin typeface="+mn-lt"/>
              </a:rPr>
              <a:t>3. Πεπλεγμένη ροή:</a:t>
            </a:r>
            <a:endParaRPr lang="el-GR" sz="2800" b="1" i="1" kern="0" baseline="-25000" noProof="0" dirty="0" smtClean="0">
              <a:latin typeface="+mn-lt"/>
            </a:endParaRPr>
          </a:p>
        </p:txBody>
      </p:sp>
      <p:graphicFrame>
        <p:nvGraphicFramePr>
          <p:cNvPr id="17" name="Object 7"/>
          <p:cNvGraphicFramePr>
            <a:graphicFrameLocks noChangeAspect="1"/>
          </p:cNvGraphicFramePr>
          <p:nvPr>
            <p:extLst>
              <p:ext uri="{D42A27DB-BD31-4B8C-83A1-F6EECF244321}">
                <p14:modId xmlns:p14="http://schemas.microsoft.com/office/powerpoint/2010/main" val="2541083010"/>
              </p:ext>
            </p:extLst>
          </p:nvPr>
        </p:nvGraphicFramePr>
        <p:xfrm>
          <a:off x="6129580" y="4221529"/>
          <a:ext cx="2930525" cy="785812"/>
        </p:xfrm>
        <a:graphic>
          <a:graphicData uri="http://schemas.openxmlformats.org/presentationml/2006/ole">
            <mc:AlternateContent xmlns:mc="http://schemas.openxmlformats.org/markup-compatibility/2006">
              <mc:Choice xmlns:v="urn:schemas-microsoft-com:vml" Requires="v">
                <p:oleObj spid="_x0000_s35900" name="Equation" r:id="rId12" imgW="1574640" imgH="419040" progId="Equation.DSMT4">
                  <p:embed/>
                </p:oleObj>
              </mc:Choice>
              <mc:Fallback>
                <p:oleObj name="Equation" r:id="rId12" imgW="1574640" imgH="419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29580" y="4221529"/>
                        <a:ext cx="2930525"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3"/>
          <p:cNvSpPr txBox="1">
            <a:spLocks noChangeArrowheads="1"/>
          </p:cNvSpPr>
          <p:nvPr/>
        </p:nvSpPr>
        <p:spPr>
          <a:xfrm>
            <a:off x="0" y="5007341"/>
            <a:ext cx="2609849" cy="509221"/>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noProof="0" dirty="0" smtClean="0">
                <a:latin typeface="+mn-lt"/>
              </a:rPr>
              <a:t>4. Αυτεπαγωγή:</a:t>
            </a:r>
            <a:endParaRPr lang="el-GR" sz="2800" b="1" i="1" kern="0" baseline="-25000" noProof="0" dirty="0" smtClean="0">
              <a:latin typeface="+mn-lt"/>
            </a:endParaRPr>
          </a:p>
        </p:txBody>
      </p:sp>
      <p:graphicFrame>
        <p:nvGraphicFramePr>
          <p:cNvPr id="19" name="Object 7"/>
          <p:cNvGraphicFramePr>
            <a:graphicFrameLocks noChangeAspect="1"/>
          </p:cNvGraphicFramePr>
          <p:nvPr>
            <p:extLst>
              <p:ext uri="{D42A27DB-BD31-4B8C-83A1-F6EECF244321}">
                <p14:modId xmlns:p14="http://schemas.microsoft.com/office/powerpoint/2010/main" val="2248103871"/>
              </p:ext>
            </p:extLst>
          </p:nvPr>
        </p:nvGraphicFramePr>
        <p:xfrm>
          <a:off x="2973388" y="5024438"/>
          <a:ext cx="2528887" cy="785812"/>
        </p:xfrm>
        <a:graphic>
          <a:graphicData uri="http://schemas.openxmlformats.org/presentationml/2006/ole">
            <mc:AlternateContent xmlns:mc="http://schemas.openxmlformats.org/markup-compatibility/2006">
              <mc:Choice xmlns:v="urn:schemas-microsoft-com:vml" Requires="v">
                <p:oleObj spid="_x0000_s35901" name="Equation" r:id="rId14" imgW="1358640" imgH="419040" progId="Equation.DSMT4">
                  <p:embed/>
                </p:oleObj>
              </mc:Choice>
              <mc:Fallback>
                <p:oleObj name="Equation" r:id="rId14" imgW="1358640" imgH="419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3388" y="5024438"/>
                        <a:ext cx="2528887"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884590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smtClean="0"/>
              <a:t>Αυτεπαγωγή</a:t>
            </a:r>
            <a:r>
              <a:rPr lang="en-US" dirty="0" smtClean="0"/>
              <a:t> </a:t>
            </a:r>
            <a:r>
              <a:rPr lang="el-GR" dirty="0" smtClean="0"/>
              <a:t>σωληνοειδούς </a:t>
            </a:r>
            <a:r>
              <a:rPr lang="el-GR" dirty="0"/>
              <a:t>πολύ </a:t>
            </a:r>
            <a:r>
              <a:rPr lang="el-GR" dirty="0" smtClean="0"/>
              <a:t>μεγάλου(~</a:t>
            </a:r>
            <a:r>
              <a:rPr lang="el-GR" dirty="0"/>
              <a:t>απείρου) μήκους</a:t>
            </a:r>
            <a:endParaRPr lang="en-GB" kern="0" dirty="0"/>
          </a:p>
        </p:txBody>
      </p:sp>
      <p:sp>
        <p:nvSpPr>
          <p:cNvPr id="5" name="Θέση περιεχομένου 4"/>
          <p:cNvSpPr>
            <a:spLocks noGrp="1"/>
          </p:cNvSpPr>
          <p:nvPr>
            <p:ph idx="1"/>
          </p:nvPr>
        </p:nvSpPr>
        <p:spPr>
          <a:xfrm>
            <a:off x="464156" y="1254571"/>
            <a:ext cx="8407926" cy="4958011"/>
          </a:xfrm>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7" name="Rectangle 3"/>
          <p:cNvSpPr txBox="1">
            <a:spLocks noChangeArrowheads="1"/>
          </p:cNvSpPr>
          <p:nvPr/>
        </p:nvSpPr>
        <p:spPr>
          <a:xfrm>
            <a:off x="3493415" y="1495789"/>
            <a:ext cx="2902157" cy="436538"/>
          </a:xfrm>
          <a:prstGeom prst="rect">
            <a:avLst/>
          </a:prstGeom>
        </p:spPr>
        <p:txBody>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r>
              <a:rPr kumimoji="0" lang="en-US" sz="2800" b="1" i="1" u="none" strike="noStrike" kern="0" cap="none" spc="0" normalizeH="0" baseline="0" noProof="0" dirty="0" smtClean="0">
                <a:ln>
                  <a:noFill/>
                </a:ln>
                <a:effectLst/>
                <a:uLnTx/>
                <a:uFillTx/>
              </a:rPr>
              <a:t>A</a:t>
            </a:r>
            <a:r>
              <a:rPr kumimoji="0" lang="el-GR" sz="2800" b="1" i="1" u="none" strike="noStrike" kern="0" cap="none" spc="0" normalizeH="0" baseline="0" noProof="0" dirty="0" smtClean="0">
                <a:ln>
                  <a:noFill/>
                </a:ln>
                <a:effectLst/>
                <a:uLnTx/>
                <a:uFillTx/>
              </a:rPr>
              <a:t>ν </a:t>
            </a:r>
            <a:r>
              <a:rPr kumimoji="0" lang="en-US" sz="2800" b="1" i="1" u="none" strike="noStrike" kern="0" cap="none" spc="0" normalizeH="0" baseline="0" noProof="0" dirty="0" smtClean="0">
                <a:ln>
                  <a:noFill/>
                </a:ln>
                <a:effectLst/>
                <a:uLnTx/>
                <a:uFillTx/>
              </a:rPr>
              <a:t>l&gt;&gt;a</a:t>
            </a:r>
            <a:endParaRPr kumimoji="0" lang="el-GR" sz="2800" b="1" i="1" u="none" strike="noStrike" kern="0" cap="none" spc="0" normalizeH="0" baseline="-25000" noProof="0" dirty="0" smtClean="0">
              <a:ln>
                <a:noFill/>
              </a:ln>
              <a:effectLst/>
              <a:uLnTx/>
              <a:uFillTx/>
            </a:endParaRPr>
          </a:p>
        </p:txBody>
      </p:sp>
      <p:graphicFrame>
        <p:nvGraphicFramePr>
          <p:cNvPr id="28" name="Object 5"/>
          <p:cNvGraphicFramePr>
            <a:graphicFrameLocks noChangeAspect="1"/>
          </p:cNvGraphicFramePr>
          <p:nvPr>
            <p:extLst>
              <p:ext uri="{D42A27DB-BD31-4B8C-83A1-F6EECF244321}">
                <p14:modId xmlns:p14="http://schemas.microsoft.com/office/powerpoint/2010/main" val="3490437136"/>
              </p:ext>
            </p:extLst>
          </p:nvPr>
        </p:nvGraphicFramePr>
        <p:xfrm>
          <a:off x="5892453" y="1316541"/>
          <a:ext cx="2784475" cy="736600"/>
        </p:xfrm>
        <a:graphic>
          <a:graphicData uri="http://schemas.openxmlformats.org/presentationml/2006/ole">
            <mc:AlternateContent xmlns:mc="http://schemas.openxmlformats.org/markup-compatibility/2006">
              <mc:Choice xmlns:v="urn:schemas-microsoft-com:vml" Requires="v">
                <p:oleObj spid="_x0000_s36914" name="Equation" r:id="rId5" imgW="1498320" imgH="393480" progId="Equation.DSMT4">
                  <p:embed/>
                </p:oleObj>
              </mc:Choice>
              <mc:Fallback>
                <p:oleObj name="Equation" r:id="rId5" imgW="1498320" imgH="393480" progId="Equation.DSMT4">
                  <p:embed/>
                  <p:pic>
                    <p:nvPicPr>
                      <p:cNvPr id="0" name=""/>
                      <p:cNvPicPr>
                        <a:picLocks noChangeAspect="1" noChangeArrowheads="1"/>
                      </p:cNvPicPr>
                      <p:nvPr/>
                    </p:nvPicPr>
                    <p:blipFill>
                      <a:blip r:embed="rId6"/>
                      <a:srcRect/>
                      <a:stretch>
                        <a:fillRect/>
                      </a:stretch>
                    </p:blipFill>
                    <p:spPr bwMode="auto">
                      <a:xfrm>
                        <a:off x="5892453" y="1316541"/>
                        <a:ext cx="2784475"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Content Placeholder 2"/>
          <p:cNvSpPr txBox="1">
            <a:spLocks/>
          </p:cNvSpPr>
          <p:nvPr/>
        </p:nvSpPr>
        <p:spPr bwMode="auto">
          <a:xfrm>
            <a:off x="3475593" y="2132856"/>
            <a:ext cx="5800724" cy="2279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30000"/>
              </a:spcBef>
              <a:spcAft>
                <a:spcPct val="10000"/>
              </a:spcAft>
              <a:buClr>
                <a:srgbClr val="0033CC"/>
              </a:buClr>
              <a:buSzPct val="75000"/>
              <a:buFont typeface="Wingdings" pitchFamily="2" charset="2"/>
              <a:buChar char="l"/>
              <a:defRPr sz="2400">
                <a:solidFill>
                  <a:schemeClr val="bg1"/>
                </a:solidFill>
                <a:latin typeface="+mn-lt"/>
                <a:ea typeface="+mn-ea"/>
                <a:cs typeface="+mn-cs"/>
              </a:defRPr>
            </a:lvl1pPr>
            <a:lvl2pPr marL="742950" indent="-285750" algn="l" rtl="0" eaLnBrk="0" fontAlgn="base" hangingPunct="0">
              <a:lnSpc>
                <a:spcPct val="90000"/>
              </a:lnSpc>
              <a:spcBef>
                <a:spcPct val="30000"/>
              </a:spcBef>
              <a:spcAft>
                <a:spcPct val="10000"/>
              </a:spcAft>
              <a:buClr>
                <a:srgbClr val="0033CC"/>
              </a:buClr>
              <a:buSzPct val="75000"/>
              <a:buFont typeface="Wingdings" pitchFamily="2" charset="2"/>
              <a:buChar char="Ø"/>
              <a:defRPr sz="2000">
                <a:solidFill>
                  <a:schemeClr val="bg1"/>
                </a:solidFill>
                <a:latin typeface="+mn-lt"/>
              </a:defRPr>
            </a:lvl2pPr>
            <a:lvl3pPr marL="1143000" indent="-228600" algn="l" rtl="0" eaLnBrk="0" fontAlgn="base" hangingPunct="0">
              <a:lnSpc>
                <a:spcPct val="90000"/>
              </a:lnSpc>
              <a:spcBef>
                <a:spcPct val="30000"/>
              </a:spcBef>
              <a:spcAft>
                <a:spcPct val="10000"/>
              </a:spcAft>
              <a:buClr>
                <a:srgbClr val="0033CC"/>
              </a:buClr>
              <a:buSzPct val="75000"/>
              <a:buFont typeface="Comic Sans MS" pitchFamily="66" charset="0"/>
              <a:buChar char="—"/>
              <a:defRPr sz="1900">
                <a:solidFill>
                  <a:schemeClr val="bg1"/>
                </a:solidFill>
                <a:latin typeface="+mn-lt"/>
              </a:defRPr>
            </a:lvl3pPr>
            <a:lvl4pPr marL="1600200" indent="-228600" algn="l" rtl="0" eaLnBrk="0" fontAlgn="base" hangingPunct="0">
              <a:lnSpc>
                <a:spcPct val="90000"/>
              </a:lnSpc>
              <a:spcBef>
                <a:spcPct val="30000"/>
              </a:spcBef>
              <a:spcAft>
                <a:spcPct val="10000"/>
              </a:spcAft>
              <a:buClr>
                <a:srgbClr val="0033CC"/>
              </a:buClr>
              <a:buSzPct val="75000"/>
              <a:buFont typeface="Wingdings" pitchFamily="2" charset="2"/>
              <a:buChar char="l"/>
              <a:defRPr sz="2000">
                <a:solidFill>
                  <a:schemeClr val="bg1"/>
                </a:solidFill>
                <a:latin typeface="+mn-lt"/>
              </a:defRPr>
            </a:lvl4pPr>
            <a:lvl5pPr marL="2057400" indent="-228600" algn="l" rtl="0" eaLnBrk="0" fontAlgn="base" hangingPunct="0">
              <a:lnSpc>
                <a:spcPct val="90000"/>
              </a:lnSpc>
              <a:spcBef>
                <a:spcPct val="30000"/>
              </a:spcBef>
              <a:spcAft>
                <a:spcPct val="10000"/>
              </a:spcAft>
              <a:buClr>
                <a:srgbClr val="0033CC"/>
              </a:buClr>
              <a:buSzPct val="75000"/>
              <a:buFont typeface="Wingdings" pitchFamily="2" charset="2"/>
              <a:buChar char="l"/>
              <a:defRPr sz="2000">
                <a:solidFill>
                  <a:schemeClr val="bg1"/>
                </a:solidFill>
                <a:latin typeface="+mn-lt"/>
              </a:defRPr>
            </a:lvl5pPr>
            <a:lvl6pPr marL="2514600" indent="-228600" algn="l" rtl="0" fontAlgn="base">
              <a:lnSpc>
                <a:spcPct val="90000"/>
              </a:lnSpc>
              <a:spcBef>
                <a:spcPct val="30000"/>
              </a:spcBef>
              <a:spcAft>
                <a:spcPct val="10000"/>
              </a:spcAft>
              <a:buClr>
                <a:srgbClr val="0033CC"/>
              </a:buClr>
              <a:buSzPct val="75000"/>
              <a:buFont typeface="Wingdings" pitchFamily="2" charset="2"/>
              <a:buChar char="l"/>
              <a:defRPr sz="2000">
                <a:solidFill>
                  <a:schemeClr val="bg1"/>
                </a:solidFill>
                <a:latin typeface="+mn-lt"/>
              </a:defRPr>
            </a:lvl6pPr>
            <a:lvl7pPr marL="2971800" indent="-228600" algn="l" rtl="0" fontAlgn="base">
              <a:lnSpc>
                <a:spcPct val="90000"/>
              </a:lnSpc>
              <a:spcBef>
                <a:spcPct val="30000"/>
              </a:spcBef>
              <a:spcAft>
                <a:spcPct val="10000"/>
              </a:spcAft>
              <a:buClr>
                <a:srgbClr val="0033CC"/>
              </a:buClr>
              <a:buSzPct val="75000"/>
              <a:buFont typeface="Wingdings" pitchFamily="2" charset="2"/>
              <a:buChar char="l"/>
              <a:defRPr sz="2000">
                <a:solidFill>
                  <a:schemeClr val="bg1"/>
                </a:solidFill>
                <a:latin typeface="+mn-lt"/>
              </a:defRPr>
            </a:lvl7pPr>
            <a:lvl8pPr marL="3429000" indent="-228600" algn="l" rtl="0" fontAlgn="base">
              <a:lnSpc>
                <a:spcPct val="90000"/>
              </a:lnSpc>
              <a:spcBef>
                <a:spcPct val="30000"/>
              </a:spcBef>
              <a:spcAft>
                <a:spcPct val="10000"/>
              </a:spcAft>
              <a:buClr>
                <a:srgbClr val="0033CC"/>
              </a:buClr>
              <a:buSzPct val="75000"/>
              <a:buFont typeface="Wingdings" pitchFamily="2" charset="2"/>
              <a:buChar char="l"/>
              <a:defRPr sz="2000">
                <a:solidFill>
                  <a:schemeClr val="bg1"/>
                </a:solidFill>
                <a:latin typeface="+mn-lt"/>
              </a:defRPr>
            </a:lvl8pPr>
            <a:lvl9pPr marL="3886200" indent="-228600" algn="l" rtl="0" fontAlgn="base">
              <a:lnSpc>
                <a:spcPct val="90000"/>
              </a:lnSpc>
              <a:spcBef>
                <a:spcPct val="30000"/>
              </a:spcBef>
              <a:spcAft>
                <a:spcPct val="10000"/>
              </a:spcAft>
              <a:buClr>
                <a:srgbClr val="0033CC"/>
              </a:buClr>
              <a:buSzPct val="75000"/>
              <a:buFont typeface="Wingdings" pitchFamily="2" charset="2"/>
              <a:buChar char="l"/>
              <a:defRPr sz="2000">
                <a:solidFill>
                  <a:schemeClr val="bg1"/>
                </a:solidFill>
                <a:latin typeface="+mn-lt"/>
              </a:defRPr>
            </a:lvl9pPr>
          </a:lstStyle>
          <a:p>
            <a:pPr marL="342900" marR="0" lvl="0" indent="-342900" algn="l" defTabSz="914400" rtl="0" eaLnBrk="0" fontAlgn="base" latinLnBrk="0" hangingPunct="0">
              <a:lnSpc>
                <a:spcPct val="90000"/>
              </a:lnSpc>
              <a:spcBef>
                <a:spcPct val="30000"/>
              </a:spcBef>
              <a:spcAft>
                <a:spcPct val="10000"/>
              </a:spcAft>
              <a:buClr>
                <a:srgbClr val="0033CC"/>
              </a:buClr>
              <a:buSzPct val="75000"/>
              <a:buFont typeface="Wingdings" pitchFamily="2" charset="2"/>
              <a:buChar char="l"/>
              <a:tabLst/>
              <a:defRPr/>
            </a:pPr>
            <a:r>
              <a:rPr kumimoji="0" lang="el-GR" sz="2400" b="0" i="0" u="none" strike="noStrike" kern="0" cap="none" spc="0" normalizeH="0" baseline="0" noProof="0" dirty="0" smtClean="0">
                <a:ln>
                  <a:noFill/>
                </a:ln>
                <a:solidFill>
                  <a:srgbClr val="000000"/>
                </a:solidFill>
                <a:effectLst/>
                <a:uLnTx/>
                <a:uFillTx/>
                <a:ea typeface="+mn-ea"/>
                <a:cs typeface="+mn-cs"/>
              </a:rPr>
              <a:t>Θεωρώντας ότι μαγνητική ροή σταθερή σε όλο το μήκος του σωληνοειδούς</a:t>
            </a:r>
          </a:p>
          <a:p>
            <a:pPr marL="342900" marR="0" lvl="0" indent="-342900" algn="l" defTabSz="914400" rtl="0" eaLnBrk="0" fontAlgn="base" latinLnBrk="0" hangingPunct="0">
              <a:lnSpc>
                <a:spcPct val="90000"/>
              </a:lnSpc>
              <a:spcBef>
                <a:spcPct val="30000"/>
              </a:spcBef>
              <a:spcAft>
                <a:spcPct val="10000"/>
              </a:spcAft>
              <a:buClr>
                <a:srgbClr val="0033CC"/>
              </a:buClr>
              <a:buSzPct val="75000"/>
              <a:buFont typeface="Wingdings" pitchFamily="2" charset="2"/>
              <a:buChar char="l"/>
              <a:tabLst/>
              <a:defRPr/>
            </a:pPr>
            <a:r>
              <a:rPr kumimoji="0" lang="el-GR" sz="2400" b="0" i="0" u="none" strike="noStrike" kern="0" cap="none" spc="0" normalizeH="0" baseline="0" noProof="0" dirty="0" smtClean="0">
                <a:ln>
                  <a:noFill/>
                </a:ln>
                <a:solidFill>
                  <a:srgbClr val="000000"/>
                </a:solidFill>
                <a:effectLst/>
                <a:uLnTx/>
                <a:uFillTx/>
                <a:ea typeface="+mn-ea"/>
                <a:cs typeface="+mn-cs"/>
              </a:rPr>
              <a:t>Θεωρώντας ότι εμπλέκει όλα τα ελίγματα</a:t>
            </a:r>
          </a:p>
          <a:p>
            <a:pPr marL="342900" marR="0" lvl="0" indent="-342900" algn="l" defTabSz="914400" rtl="0" eaLnBrk="0" fontAlgn="base" latinLnBrk="0" hangingPunct="0">
              <a:lnSpc>
                <a:spcPct val="90000"/>
              </a:lnSpc>
              <a:spcBef>
                <a:spcPct val="30000"/>
              </a:spcBef>
              <a:spcAft>
                <a:spcPct val="10000"/>
              </a:spcAft>
              <a:buClr>
                <a:srgbClr val="0033CC"/>
              </a:buClr>
              <a:buSzPct val="75000"/>
              <a:buFont typeface="Wingdings" pitchFamily="2" charset="2"/>
              <a:buChar char="l"/>
              <a:tabLst/>
              <a:defRPr/>
            </a:pPr>
            <a:r>
              <a:rPr kumimoji="0" lang="el-GR" sz="2400" b="0" i="0" u="none" strike="noStrike" kern="0" cap="none" spc="0" normalizeH="0" baseline="0" noProof="0" dirty="0" smtClean="0">
                <a:ln>
                  <a:noFill/>
                </a:ln>
                <a:solidFill>
                  <a:srgbClr val="000000"/>
                </a:solidFill>
                <a:effectLst/>
                <a:uLnTx/>
                <a:uFillTx/>
                <a:ea typeface="+mn-ea"/>
                <a:cs typeface="+mn-cs"/>
              </a:rPr>
              <a:t>Θεωρώντας ότι η μαγνητική επαγωγή είναι σταθερή σε όλο το μήκος του σωληνοειδούς</a:t>
            </a:r>
            <a:endParaRPr kumimoji="0" lang="el-GR" sz="2400" b="0" i="0" u="none" strike="noStrike" kern="0" cap="none" spc="0" normalizeH="0" baseline="0" noProof="0" dirty="0">
              <a:ln>
                <a:noFill/>
              </a:ln>
              <a:solidFill>
                <a:srgbClr val="000000"/>
              </a:solidFill>
              <a:effectLst/>
              <a:uLnTx/>
              <a:uFillTx/>
              <a:ea typeface="+mn-ea"/>
              <a:cs typeface="+mn-cs"/>
            </a:endParaRPr>
          </a:p>
        </p:txBody>
      </p:sp>
      <p:graphicFrame>
        <p:nvGraphicFramePr>
          <p:cNvPr id="30" name="Object 5"/>
          <p:cNvGraphicFramePr>
            <a:graphicFrameLocks noChangeAspect="1"/>
          </p:cNvGraphicFramePr>
          <p:nvPr>
            <p:extLst>
              <p:ext uri="{D42A27DB-BD31-4B8C-83A1-F6EECF244321}">
                <p14:modId xmlns:p14="http://schemas.microsoft.com/office/powerpoint/2010/main" val="439967014"/>
              </p:ext>
            </p:extLst>
          </p:nvPr>
        </p:nvGraphicFramePr>
        <p:xfrm>
          <a:off x="3801715" y="4550278"/>
          <a:ext cx="4529138" cy="784225"/>
        </p:xfrm>
        <a:graphic>
          <a:graphicData uri="http://schemas.openxmlformats.org/presentationml/2006/ole">
            <mc:AlternateContent xmlns:mc="http://schemas.openxmlformats.org/markup-compatibility/2006">
              <mc:Choice xmlns:v="urn:schemas-microsoft-com:vml" Requires="v">
                <p:oleObj spid="_x0000_s36915" name="Equation" r:id="rId7" imgW="2438280" imgH="419040" progId="Equation.DSMT4">
                  <p:embed/>
                </p:oleObj>
              </mc:Choice>
              <mc:Fallback>
                <p:oleObj name="Equation" r:id="rId7" imgW="2438280" imgH="419040" progId="Equation.DSMT4">
                  <p:embed/>
                  <p:pic>
                    <p:nvPicPr>
                      <p:cNvPr id="0" name=""/>
                      <p:cNvPicPr>
                        <a:picLocks noChangeAspect="1" noChangeArrowheads="1"/>
                      </p:cNvPicPr>
                      <p:nvPr/>
                    </p:nvPicPr>
                    <p:blipFill>
                      <a:blip r:embed="rId8"/>
                      <a:srcRect/>
                      <a:stretch>
                        <a:fillRect/>
                      </a:stretch>
                    </p:blipFill>
                    <p:spPr bwMode="auto">
                      <a:xfrm>
                        <a:off x="3801715" y="4550278"/>
                        <a:ext cx="4529138"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Rectangle 3"/>
          <p:cNvSpPr txBox="1">
            <a:spLocks noChangeArrowheads="1"/>
          </p:cNvSpPr>
          <p:nvPr/>
        </p:nvSpPr>
        <p:spPr>
          <a:xfrm>
            <a:off x="2411760" y="5377505"/>
            <a:ext cx="2902157" cy="436538"/>
          </a:xfrm>
          <a:prstGeom prst="rect">
            <a:avLst/>
          </a:prstGeom>
        </p:spPr>
        <p:txBody>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r>
              <a:rPr kumimoji="0" lang="el-GR" sz="2800" b="1" i="1" u="none" strike="noStrike" kern="0" cap="none" spc="0" normalizeH="0" baseline="0" noProof="0" dirty="0" smtClean="0">
                <a:ln>
                  <a:noFill/>
                </a:ln>
                <a:effectLst/>
                <a:uLnTx/>
                <a:uFillTx/>
              </a:rPr>
              <a:t>Άρα:</a:t>
            </a:r>
            <a:endParaRPr kumimoji="0" lang="el-GR" sz="2800" b="1" i="1" u="none" strike="noStrike" kern="0" cap="none" spc="0" normalizeH="0" baseline="-25000" noProof="0" dirty="0" smtClean="0">
              <a:ln>
                <a:noFill/>
              </a:ln>
              <a:effectLst/>
              <a:uLnTx/>
              <a:uFillTx/>
            </a:endParaRPr>
          </a:p>
        </p:txBody>
      </p:sp>
      <p:graphicFrame>
        <p:nvGraphicFramePr>
          <p:cNvPr id="32" name="Object 5"/>
          <p:cNvGraphicFramePr>
            <a:graphicFrameLocks noChangeAspect="1"/>
          </p:cNvGraphicFramePr>
          <p:nvPr>
            <p:extLst>
              <p:ext uri="{D42A27DB-BD31-4B8C-83A1-F6EECF244321}">
                <p14:modId xmlns:p14="http://schemas.microsoft.com/office/powerpoint/2010/main" val="3385328778"/>
              </p:ext>
            </p:extLst>
          </p:nvPr>
        </p:nvGraphicFramePr>
        <p:xfrm>
          <a:off x="5839498" y="5374469"/>
          <a:ext cx="1604962" cy="784225"/>
        </p:xfrm>
        <a:graphic>
          <a:graphicData uri="http://schemas.openxmlformats.org/presentationml/2006/ole">
            <mc:AlternateContent xmlns:mc="http://schemas.openxmlformats.org/markup-compatibility/2006">
              <mc:Choice xmlns:v="urn:schemas-microsoft-com:vml" Requires="v">
                <p:oleObj spid="_x0000_s36916" name="Equation" r:id="rId9" imgW="863280" imgH="419040" progId="Equation.DSMT4">
                  <p:embed/>
                </p:oleObj>
              </mc:Choice>
              <mc:Fallback>
                <p:oleObj name="Equation" r:id="rId9" imgW="863280" imgH="419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39498" y="5374469"/>
                        <a:ext cx="1604962"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4164176655"/>
              </p:ext>
            </p:extLst>
          </p:nvPr>
        </p:nvGraphicFramePr>
        <p:xfrm>
          <a:off x="107504" y="1647724"/>
          <a:ext cx="3321050" cy="3709987"/>
        </p:xfrm>
        <a:graphic>
          <a:graphicData uri="http://schemas.openxmlformats.org/presentationml/2006/ole">
            <mc:AlternateContent xmlns:mc="http://schemas.openxmlformats.org/markup-compatibility/2006">
              <mc:Choice xmlns:v="urn:schemas-microsoft-com:vml" Requires="v">
                <p:oleObj spid="_x0000_s36917" name="Visio" r:id="rId11" imgW="3321540" imgH="3709775" progId="Visio.Drawing.11">
                  <p:embed/>
                </p:oleObj>
              </mc:Choice>
              <mc:Fallback>
                <p:oleObj name="Visio" r:id="rId11" imgW="3321540" imgH="3709775" progId="Visio.Drawing.11">
                  <p:embed/>
                  <p:pic>
                    <p:nvPicPr>
                      <p:cNvPr id="0" name=""/>
                      <p:cNvPicPr/>
                      <p:nvPr/>
                    </p:nvPicPr>
                    <p:blipFill>
                      <a:blip r:embed="rId12"/>
                      <a:stretch>
                        <a:fillRect/>
                      </a:stretch>
                    </p:blipFill>
                    <p:spPr>
                      <a:xfrm>
                        <a:off x="107504" y="1647724"/>
                        <a:ext cx="3321050" cy="3709987"/>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15691417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smtClean="0"/>
              <a:t>Αυτεπαγωγή </a:t>
            </a:r>
            <a:r>
              <a:rPr lang="el-GR" dirty="0"/>
              <a:t>ομοαξονικού καλωδίου (ανά μονάδα μήκους)</a:t>
            </a:r>
            <a:endParaRPr lang="en-GB" kern="0" dirty="0"/>
          </a:p>
        </p:txBody>
      </p:sp>
      <p:sp>
        <p:nvSpPr>
          <p:cNvPr id="5" name="Θέση περιεχομένου 4"/>
          <p:cNvSpPr>
            <a:spLocks noGrp="1"/>
          </p:cNvSpPr>
          <p:nvPr>
            <p:ph idx="1"/>
          </p:nvPr>
        </p:nvSpPr>
        <p:spPr>
          <a:xfrm>
            <a:off x="464156" y="1254571"/>
            <a:ext cx="8407926" cy="4958011"/>
          </a:xfrm>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14" name="Object 5"/>
          <p:cNvGraphicFramePr>
            <a:graphicFrameLocks noChangeAspect="1"/>
          </p:cNvGraphicFramePr>
          <p:nvPr>
            <p:extLst>
              <p:ext uri="{D42A27DB-BD31-4B8C-83A1-F6EECF244321}">
                <p14:modId xmlns:p14="http://schemas.microsoft.com/office/powerpoint/2010/main" val="455683239"/>
              </p:ext>
            </p:extLst>
          </p:nvPr>
        </p:nvGraphicFramePr>
        <p:xfrm>
          <a:off x="3181349" y="2504727"/>
          <a:ext cx="1273175" cy="452438"/>
        </p:xfrm>
        <a:graphic>
          <a:graphicData uri="http://schemas.openxmlformats.org/presentationml/2006/ole">
            <mc:AlternateContent xmlns:mc="http://schemas.openxmlformats.org/markup-compatibility/2006">
              <mc:Choice xmlns:v="urn:schemas-microsoft-com:vml" Requires="v">
                <p:oleObj spid="_x0000_s37956" name="Equation" r:id="rId5" imgW="685800" imgH="241200" progId="Equation.DSMT4">
                  <p:embed/>
                </p:oleObj>
              </mc:Choice>
              <mc:Fallback>
                <p:oleObj name="Equation" r:id="rId5" imgW="685800" imgH="241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1349" y="2504727"/>
                        <a:ext cx="1273175"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1514296107"/>
              </p:ext>
            </p:extLst>
          </p:nvPr>
        </p:nvGraphicFramePr>
        <p:xfrm>
          <a:off x="4962524" y="2349152"/>
          <a:ext cx="1346200" cy="784225"/>
        </p:xfrm>
        <a:graphic>
          <a:graphicData uri="http://schemas.openxmlformats.org/presentationml/2006/ole">
            <mc:AlternateContent xmlns:mc="http://schemas.openxmlformats.org/markup-compatibility/2006">
              <mc:Choice xmlns:v="urn:schemas-microsoft-com:vml" Requires="v">
                <p:oleObj spid="_x0000_s37957" name="Equation" r:id="rId7" imgW="723600" imgH="419040" progId="Equation.DSMT4">
                  <p:embed/>
                </p:oleObj>
              </mc:Choice>
              <mc:Fallback>
                <p:oleObj name="Equation" r:id="rId7" imgW="72360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2524" y="2349152"/>
                        <a:ext cx="1346200"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Picture 5"/>
          <p:cNvPicPr>
            <a:picLocks noChangeAspect="1" noChangeArrowheads="1"/>
          </p:cNvPicPr>
          <p:nvPr/>
        </p:nvPicPr>
        <p:blipFill>
          <a:blip r:embed="rId9" cstate="print"/>
          <a:srcRect/>
          <a:stretch>
            <a:fillRect/>
          </a:stretch>
        </p:blipFill>
        <p:spPr bwMode="auto">
          <a:xfrm>
            <a:off x="107504" y="2222152"/>
            <a:ext cx="2457450" cy="2457450"/>
          </a:xfrm>
          <a:prstGeom prst="rect">
            <a:avLst/>
          </a:prstGeom>
          <a:noFill/>
          <a:ln w="9525">
            <a:noFill/>
            <a:miter lim="800000"/>
            <a:headEnd/>
            <a:tailEnd/>
          </a:ln>
        </p:spPr>
      </p:pic>
      <p:sp>
        <p:nvSpPr>
          <p:cNvPr id="17" name="Rectangle 3"/>
          <p:cNvSpPr txBox="1">
            <a:spLocks noChangeArrowheads="1"/>
          </p:cNvSpPr>
          <p:nvPr/>
        </p:nvSpPr>
        <p:spPr>
          <a:xfrm>
            <a:off x="2123728" y="1603026"/>
            <a:ext cx="6848475" cy="790575"/>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latin typeface="+mn-lt"/>
              </a:rPr>
              <a:t>Θεωρούμε ότι το εξωτερικό κέλυφος είναι πολύ λεπτό (αμελούμε τη ροή)</a:t>
            </a:r>
            <a:endParaRPr lang="el-GR" sz="2800" b="1" i="1" kern="0" baseline="-25000" noProof="0" dirty="0" smtClean="0">
              <a:latin typeface="+mn-lt"/>
            </a:endParaRPr>
          </a:p>
        </p:txBody>
      </p:sp>
      <p:graphicFrame>
        <p:nvGraphicFramePr>
          <p:cNvPr id="18" name="Object 5"/>
          <p:cNvGraphicFramePr>
            <a:graphicFrameLocks noChangeAspect="1"/>
          </p:cNvGraphicFramePr>
          <p:nvPr>
            <p:extLst>
              <p:ext uri="{D42A27DB-BD31-4B8C-83A1-F6EECF244321}">
                <p14:modId xmlns:p14="http://schemas.microsoft.com/office/powerpoint/2010/main" val="3569155187"/>
              </p:ext>
            </p:extLst>
          </p:nvPr>
        </p:nvGraphicFramePr>
        <p:xfrm>
          <a:off x="3395662" y="3120677"/>
          <a:ext cx="3659187" cy="784225"/>
        </p:xfrm>
        <a:graphic>
          <a:graphicData uri="http://schemas.openxmlformats.org/presentationml/2006/ole">
            <mc:AlternateContent xmlns:mc="http://schemas.openxmlformats.org/markup-compatibility/2006">
              <mc:Choice xmlns:v="urn:schemas-microsoft-com:vml" Requires="v">
                <p:oleObj spid="_x0000_s37958" name="Equation" r:id="rId10" imgW="1968480" imgH="419040" progId="Equation.DSMT4">
                  <p:embed/>
                </p:oleObj>
              </mc:Choice>
              <mc:Fallback>
                <p:oleObj name="Equation" r:id="rId10" imgW="1968480" imgH="419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95662" y="3120677"/>
                        <a:ext cx="3659187"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5"/>
          <p:cNvGraphicFramePr>
            <a:graphicFrameLocks noChangeAspect="1"/>
          </p:cNvGraphicFramePr>
          <p:nvPr>
            <p:extLst>
              <p:ext uri="{D42A27DB-BD31-4B8C-83A1-F6EECF244321}">
                <p14:modId xmlns:p14="http://schemas.microsoft.com/office/powerpoint/2010/main" val="2801494878"/>
              </p:ext>
            </p:extLst>
          </p:nvPr>
        </p:nvGraphicFramePr>
        <p:xfrm>
          <a:off x="3859212" y="4587527"/>
          <a:ext cx="2125662" cy="784225"/>
        </p:xfrm>
        <a:graphic>
          <a:graphicData uri="http://schemas.openxmlformats.org/presentationml/2006/ole">
            <mc:AlternateContent xmlns:mc="http://schemas.openxmlformats.org/markup-compatibility/2006">
              <mc:Choice xmlns:v="urn:schemas-microsoft-com:vml" Requires="v">
                <p:oleObj spid="_x0000_s37959" name="Equation" r:id="rId12" imgW="1143000" imgH="419040" progId="Equation.DSMT4">
                  <p:embed/>
                </p:oleObj>
              </mc:Choice>
              <mc:Fallback>
                <p:oleObj name="Equation" r:id="rId12" imgW="1143000" imgH="419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59212" y="4587527"/>
                        <a:ext cx="2125662"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3"/>
          <p:cNvSpPr txBox="1">
            <a:spLocks noChangeArrowheads="1"/>
          </p:cNvSpPr>
          <p:nvPr/>
        </p:nvSpPr>
        <p:spPr>
          <a:xfrm>
            <a:off x="1996749" y="5798650"/>
            <a:ext cx="2902157"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noProof="0" dirty="0" smtClean="0">
                <a:latin typeface="+mn-lt"/>
              </a:rPr>
              <a:t>Οπότε:</a:t>
            </a:r>
            <a:endParaRPr lang="el-GR" sz="2800" b="1" i="1" kern="0" baseline="-25000" noProof="0" dirty="0" smtClean="0">
              <a:latin typeface="+mn-lt"/>
            </a:endParaRPr>
          </a:p>
        </p:txBody>
      </p:sp>
      <p:graphicFrame>
        <p:nvGraphicFramePr>
          <p:cNvPr id="21" name="Object 5"/>
          <p:cNvGraphicFramePr>
            <a:graphicFrameLocks noChangeAspect="1"/>
          </p:cNvGraphicFramePr>
          <p:nvPr>
            <p:extLst>
              <p:ext uri="{D42A27DB-BD31-4B8C-83A1-F6EECF244321}">
                <p14:modId xmlns:p14="http://schemas.microsoft.com/office/powerpoint/2010/main" val="1416425472"/>
              </p:ext>
            </p:extLst>
          </p:nvPr>
        </p:nvGraphicFramePr>
        <p:xfrm>
          <a:off x="3990974" y="5547965"/>
          <a:ext cx="2455863" cy="879475"/>
        </p:xfrm>
        <a:graphic>
          <a:graphicData uri="http://schemas.openxmlformats.org/presentationml/2006/ole">
            <mc:AlternateContent xmlns:mc="http://schemas.openxmlformats.org/markup-compatibility/2006">
              <mc:Choice xmlns:v="urn:schemas-microsoft-com:vml" Requires="v">
                <p:oleObj spid="_x0000_s37960" name="Equation" r:id="rId14" imgW="1320480" imgH="469800" progId="Equation.DSMT4">
                  <p:embed/>
                </p:oleObj>
              </mc:Choice>
              <mc:Fallback>
                <p:oleObj name="Equation" r:id="rId14" imgW="1320480" imgH="4698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90974" y="5547965"/>
                        <a:ext cx="2455863" cy="87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771676130"/>
              </p:ext>
            </p:extLst>
          </p:nvPr>
        </p:nvGraphicFramePr>
        <p:xfrm>
          <a:off x="5172074" y="3879502"/>
          <a:ext cx="2146300" cy="427038"/>
        </p:xfrm>
        <a:graphic>
          <a:graphicData uri="http://schemas.openxmlformats.org/presentationml/2006/ole">
            <mc:AlternateContent xmlns:mc="http://schemas.openxmlformats.org/markup-compatibility/2006">
              <mc:Choice xmlns:v="urn:schemas-microsoft-com:vml" Requires="v">
                <p:oleObj spid="_x0000_s37961" name="Equation" r:id="rId16" imgW="1155600" imgH="228600" progId="Equation.DSMT4">
                  <p:embed/>
                </p:oleObj>
              </mc:Choice>
              <mc:Fallback>
                <p:oleObj name="Equation" r:id="rId16" imgW="115560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72074" y="3879502"/>
                        <a:ext cx="2146300"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3"/>
          <p:cNvSpPr txBox="1">
            <a:spLocks noChangeArrowheads="1"/>
          </p:cNvSpPr>
          <p:nvPr/>
        </p:nvSpPr>
        <p:spPr>
          <a:xfrm>
            <a:off x="3225475" y="3866663"/>
            <a:ext cx="1762449"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noProof="0" dirty="0" smtClean="0">
                <a:latin typeface="+mn-lt"/>
              </a:rPr>
              <a:t>Θα είναι:</a:t>
            </a:r>
            <a:endParaRPr lang="el-GR" sz="2800" b="1" i="1" kern="0" baseline="-25000" noProof="0" dirty="0" smtClean="0">
              <a:latin typeface="+mn-lt"/>
            </a:endParaRPr>
          </a:p>
        </p:txBody>
      </p:sp>
      <p:sp>
        <p:nvSpPr>
          <p:cNvPr id="24" name="Rectangle 3"/>
          <p:cNvSpPr txBox="1">
            <a:spLocks noChangeArrowheads="1"/>
          </p:cNvSpPr>
          <p:nvPr/>
        </p:nvSpPr>
        <p:spPr>
          <a:xfrm>
            <a:off x="1730049" y="4762013"/>
            <a:ext cx="2902157"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noProof="0" dirty="0" smtClean="0">
                <a:latin typeface="+mn-lt"/>
              </a:rPr>
              <a:t>Δηλαδή:</a:t>
            </a:r>
            <a:endParaRPr lang="el-GR" sz="2800" b="1" i="1" kern="0" baseline="-25000" noProof="0" dirty="0" smtClean="0">
              <a:latin typeface="+mn-lt"/>
            </a:endParaRPr>
          </a:p>
        </p:txBody>
      </p:sp>
    </p:spTree>
    <p:extLst>
      <p:ext uri="{BB962C8B-B14F-4D97-AF65-F5344CB8AC3E}">
        <p14:creationId xmlns:p14="http://schemas.microsoft.com/office/powerpoint/2010/main" val="34411213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smtClean="0"/>
              <a:t>Αυτεπαγωγή </a:t>
            </a:r>
            <a:r>
              <a:rPr lang="el-GR" dirty="0"/>
              <a:t>ομοαξονικού καλωδίου (ανά μονάδα μήκους</a:t>
            </a:r>
            <a:r>
              <a:rPr lang="el-GR" dirty="0" smtClean="0"/>
              <a:t>)</a:t>
            </a:r>
            <a:r>
              <a:rPr lang="en-US" dirty="0" smtClean="0"/>
              <a:t> (2)</a:t>
            </a:r>
            <a:endParaRPr lang="en-GB" kern="0" dirty="0"/>
          </a:p>
        </p:txBody>
      </p:sp>
      <p:sp>
        <p:nvSpPr>
          <p:cNvPr id="5" name="Θέση περιεχομένου 4"/>
          <p:cNvSpPr>
            <a:spLocks noGrp="1"/>
          </p:cNvSpPr>
          <p:nvPr>
            <p:ph idx="1"/>
          </p:nvPr>
        </p:nvSpPr>
        <p:spPr>
          <a:xfrm>
            <a:off x="464156" y="1254571"/>
            <a:ext cx="8407926" cy="4958011"/>
          </a:xfrm>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25" name="Object 5"/>
          <p:cNvGraphicFramePr>
            <a:graphicFrameLocks noChangeAspect="1"/>
          </p:cNvGraphicFramePr>
          <p:nvPr>
            <p:extLst>
              <p:ext uri="{D42A27DB-BD31-4B8C-83A1-F6EECF244321}">
                <p14:modId xmlns:p14="http://schemas.microsoft.com/office/powerpoint/2010/main" val="146158292"/>
              </p:ext>
            </p:extLst>
          </p:nvPr>
        </p:nvGraphicFramePr>
        <p:xfrm>
          <a:off x="3303323" y="2420888"/>
          <a:ext cx="849312" cy="452438"/>
        </p:xfrm>
        <a:graphic>
          <a:graphicData uri="http://schemas.openxmlformats.org/presentationml/2006/ole">
            <mc:AlternateContent xmlns:mc="http://schemas.openxmlformats.org/markup-compatibility/2006">
              <mc:Choice xmlns:v="urn:schemas-microsoft-com:vml" Requires="v">
                <p:oleObj spid="_x0000_s39013" name="Equation" r:id="rId5" imgW="457200" imgH="241200" progId="Equation.DSMT4">
                  <p:embed/>
                </p:oleObj>
              </mc:Choice>
              <mc:Fallback>
                <p:oleObj name="Equation" r:id="rId5" imgW="457200" imgH="241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3323" y="2420888"/>
                        <a:ext cx="849312"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extLst>
              <p:ext uri="{D42A27DB-BD31-4B8C-83A1-F6EECF244321}">
                <p14:modId xmlns:p14="http://schemas.microsoft.com/office/powerpoint/2010/main" val="18821762"/>
              </p:ext>
            </p:extLst>
          </p:nvPr>
        </p:nvGraphicFramePr>
        <p:xfrm>
          <a:off x="4355976" y="2264941"/>
          <a:ext cx="1698625" cy="736600"/>
        </p:xfrm>
        <a:graphic>
          <a:graphicData uri="http://schemas.openxmlformats.org/presentationml/2006/ole">
            <mc:AlternateContent xmlns:mc="http://schemas.openxmlformats.org/markup-compatibility/2006">
              <mc:Choice xmlns:v="urn:schemas-microsoft-com:vml" Requires="v">
                <p:oleObj spid="_x0000_s39014" name="Equation" r:id="rId7" imgW="914400" imgH="393480" progId="Equation.DSMT4">
                  <p:embed/>
                </p:oleObj>
              </mc:Choice>
              <mc:Fallback>
                <p:oleObj name="Equation" r:id="rId7" imgW="91440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5976" y="2264941"/>
                        <a:ext cx="1698625"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7" name="Picture 5"/>
          <p:cNvPicPr>
            <a:picLocks noChangeAspect="1" noChangeArrowheads="1"/>
          </p:cNvPicPr>
          <p:nvPr/>
        </p:nvPicPr>
        <p:blipFill>
          <a:blip r:embed="rId9" cstate="print"/>
          <a:srcRect/>
          <a:stretch>
            <a:fillRect/>
          </a:stretch>
        </p:blipFill>
        <p:spPr bwMode="auto">
          <a:xfrm>
            <a:off x="107504" y="1772816"/>
            <a:ext cx="2457450" cy="2457450"/>
          </a:xfrm>
          <a:prstGeom prst="rect">
            <a:avLst/>
          </a:prstGeom>
          <a:noFill/>
          <a:ln w="9525">
            <a:noFill/>
            <a:miter lim="800000"/>
            <a:headEnd/>
            <a:tailEnd/>
          </a:ln>
        </p:spPr>
      </p:pic>
      <p:sp>
        <p:nvSpPr>
          <p:cNvPr id="28" name="Rectangle 3"/>
          <p:cNvSpPr txBox="1">
            <a:spLocks noChangeArrowheads="1"/>
          </p:cNvSpPr>
          <p:nvPr/>
        </p:nvSpPr>
        <p:spPr>
          <a:xfrm>
            <a:off x="2771800" y="1556792"/>
            <a:ext cx="6848475" cy="790575"/>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latin typeface="+mn-lt"/>
              </a:rPr>
              <a:t>Θεωρούμε ότι το εξωτερικό κέλυφος είναι πολύ λεπτό (αμελούμε τη ροή του)</a:t>
            </a:r>
            <a:endParaRPr lang="el-GR" sz="2800" b="1" i="1" kern="0" baseline="-25000" noProof="0" dirty="0" smtClean="0">
              <a:latin typeface="+mn-lt"/>
            </a:endParaRPr>
          </a:p>
        </p:txBody>
      </p:sp>
      <p:graphicFrame>
        <p:nvGraphicFramePr>
          <p:cNvPr id="29" name="Object 5"/>
          <p:cNvGraphicFramePr>
            <a:graphicFrameLocks noChangeAspect="1"/>
          </p:cNvGraphicFramePr>
          <p:nvPr>
            <p:extLst>
              <p:ext uri="{D42A27DB-BD31-4B8C-83A1-F6EECF244321}">
                <p14:modId xmlns:p14="http://schemas.microsoft.com/office/powerpoint/2010/main" val="1273248975"/>
              </p:ext>
            </p:extLst>
          </p:nvPr>
        </p:nvGraphicFramePr>
        <p:xfrm>
          <a:off x="3203354" y="2766913"/>
          <a:ext cx="3943350" cy="736600"/>
        </p:xfrm>
        <a:graphic>
          <a:graphicData uri="http://schemas.openxmlformats.org/presentationml/2006/ole">
            <mc:AlternateContent xmlns:mc="http://schemas.openxmlformats.org/markup-compatibility/2006">
              <mc:Choice xmlns:v="urn:schemas-microsoft-com:vml" Requires="v">
                <p:oleObj spid="_x0000_s39015" name="Equation" r:id="rId10" imgW="2120760" imgH="393480" progId="Equation.DSMT4">
                  <p:embed/>
                </p:oleObj>
              </mc:Choice>
              <mc:Fallback>
                <p:oleObj name="Equation" r:id="rId10" imgW="2120760" imgH="3934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3354" y="2766913"/>
                        <a:ext cx="3943350"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5"/>
          <p:cNvGraphicFramePr>
            <a:graphicFrameLocks noChangeAspect="1"/>
          </p:cNvGraphicFramePr>
          <p:nvPr>
            <p:extLst>
              <p:ext uri="{D42A27DB-BD31-4B8C-83A1-F6EECF244321}">
                <p14:modId xmlns:p14="http://schemas.microsoft.com/office/powerpoint/2010/main" val="1646313408"/>
              </p:ext>
            </p:extLst>
          </p:nvPr>
        </p:nvGraphicFramePr>
        <p:xfrm>
          <a:off x="3327179" y="3519388"/>
          <a:ext cx="1181100" cy="736600"/>
        </p:xfrm>
        <a:graphic>
          <a:graphicData uri="http://schemas.openxmlformats.org/presentationml/2006/ole">
            <mc:AlternateContent xmlns:mc="http://schemas.openxmlformats.org/markup-compatibility/2006">
              <mc:Choice xmlns:v="urn:schemas-microsoft-com:vml" Requires="v">
                <p:oleObj spid="_x0000_s39016" name="Equation" r:id="rId12" imgW="634680" imgH="393480" progId="Equation.DSMT4">
                  <p:embed/>
                </p:oleObj>
              </mc:Choice>
              <mc:Fallback>
                <p:oleObj name="Equation" r:id="rId12" imgW="634680" imgH="3934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27179" y="3519388"/>
                        <a:ext cx="1181100"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5"/>
          <p:cNvGraphicFramePr>
            <a:graphicFrameLocks noChangeAspect="1"/>
          </p:cNvGraphicFramePr>
          <p:nvPr>
            <p:extLst>
              <p:ext uri="{D42A27DB-BD31-4B8C-83A1-F6EECF244321}">
                <p14:modId xmlns:p14="http://schemas.microsoft.com/office/powerpoint/2010/main" val="571785928"/>
              </p:ext>
            </p:extLst>
          </p:nvPr>
        </p:nvGraphicFramePr>
        <p:xfrm>
          <a:off x="5502054" y="3495575"/>
          <a:ext cx="3613150" cy="784225"/>
        </p:xfrm>
        <a:graphic>
          <a:graphicData uri="http://schemas.openxmlformats.org/presentationml/2006/ole">
            <mc:AlternateContent xmlns:mc="http://schemas.openxmlformats.org/markup-compatibility/2006">
              <mc:Choice xmlns:v="urn:schemas-microsoft-com:vml" Requires="v">
                <p:oleObj spid="_x0000_s39017" name="Equation" r:id="rId14" imgW="1942920" imgH="419040" progId="Equation.DSMT4">
                  <p:embed/>
                </p:oleObj>
              </mc:Choice>
              <mc:Fallback>
                <p:oleObj name="Equation" r:id="rId14" imgW="1942920" imgH="419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02054" y="3495575"/>
                        <a:ext cx="3613150"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3"/>
          <p:cNvSpPr txBox="1">
            <a:spLocks noChangeArrowheads="1"/>
          </p:cNvSpPr>
          <p:nvPr/>
        </p:nvSpPr>
        <p:spPr>
          <a:xfrm>
            <a:off x="3612604" y="3651011"/>
            <a:ext cx="2902157"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noProof="0" dirty="0" smtClean="0">
                <a:latin typeface="+mn-lt"/>
              </a:rPr>
              <a:t>Άρα:</a:t>
            </a:r>
            <a:endParaRPr lang="el-GR" sz="2800" b="1" i="1" kern="0" baseline="-25000" noProof="0" dirty="0" smtClean="0">
              <a:latin typeface="+mn-lt"/>
            </a:endParaRPr>
          </a:p>
        </p:txBody>
      </p:sp>
      <p:graphicFrame>
        <p:nvGraphicFramePr>
          <p:cNvPr id="33" name="Object 5"/>
          <p:cNvGraphicFramePr>
            <a:graphicFrameLocks noChangeAspect="1"/>
          </p:cNvGraphicFramePr>
          <p:nvPr>
            <p:extLst>
              <p:ext uri="{D42A27DB-BD31-4B8C-83A1-F6EECF244321}">
                <p14:modId xmlns:p14="http://schemas.microsoft.com/office/powerpoint/2010/main" val="3999567536"/>
              </p:ext>
            </p:extLst>
          </p:nvPr>
        </p:nvGraphicFramePr>
        <p:xfrm>
          <a:off x="2185767" y="4378225"/>
          <a:ext cx="2738437" cy="427038"/>
        </p:xfrm>
        <a:graphic>
          <a:graphicData uri="http://schemas.openxmlformats.org/presentationml/2006/ole">
            <mc:AlternateContent xmlns:mc="http://schemas.openxmlformats.org/markup-compatibility/2006">
              <mc:Choice xmlns:v="urn:schemas-microsoft-com:vml" Requires="v">
                <p:oleObj spid="_x0000_s39018" name="Equation" r:id="rId16" imgW="1473120" imgH="228600" progId="Equation.DSMT4">
                  <p:embed/>
                </p:oleObj>
              </mc:Choice>
              <mc:Fallback>
                <p:oleObj name="Equation" r:id="rId16" imgW="147312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85767" y="4378225"/>
                        <a:ext cx="2738437"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Rectangle 3"/>
          <p:cNvSpPr txBox="1">
            <a:spLocks noChangeArrowheads="1"/>
          </p:cNvSpPr>
          <p:nvPr/>
        </p:nvSpPr>
        <p:spPr>
          <a:xfrm>
            <a:off x="421729" y="5013086"/>
            <a:ext cx="2902157"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noProof="0" dirty="0" smtClean="0">
                <a:latin typeface="+mn-lt"/>
              </a:rPr>
              <a:t>Δηλαδή:</a:t>
            </a:r>
            <a:endParaRPr lang="el-GR" sz="2800" b="1" i="1" kern="0" baseline="-25000" noProof="0" dirty="0" smtClean="0">
              <a:latin typeface="+mn-lt"/>
            </a:endParaRPr>
          </a:p>
        </p:txBody>
      </p:sp>
      <p:graphicFrame>
        <p:nvGraphicFramePr>
          <p:cNvPr id="35" name="Object 5"/>
          <p:cNvGraphicFramePr>
            <a:graphicFrameLocks noChangeAspect="1"/>
          </p:cNvGraphicFramePr>
          <p:nvPr>
            <p:extLst>
              <p:ext uri="{D42A27DB-BD31-4B8C-83A1-F6EECF244321}">
                <p14:modId xmlns:p14="http://schemas.microsoft.com/office/powerpoint/2010/main" val="192449339"/>
              </p:ext>
            </p:extLst>
          </p:nvPr>
        </p:nvGraphicFramePr>
        <p:xfrm>
          <a:off x="6286279" y="4205188"/>
          <a:ext cx="1700213" cy="735012"/>
        </p:xfrm>
        <a:graphic>
          <a:graphicData uri="http://schemas.openxmlformats.org/presentationml/2006/ole">
            <mc:AlternateContent xmlns:mc="http://schemas.openxmlformats.org/markup-compatibility/2006">
              <mc:Choice xmlns:v="urn:schemas-microsoft-com:vml" Requires="v">
                <p:oleObj spid="_x0000_s39019" name="Equation" r:id="rId18" imgW="914400" imgH="393480" progId="Equation.DSMT4">
                  <p:embed/>
                </p:oleObj>
              </mc:Choice>
              <mc:Fallback>
                <p:oleObj name="Equation" r:id="rId18" imgW="914400" imgH="3934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86279" y="4205188"/>
                        <a:ext cx="1700213" cy="735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Rectangle 3"/>
          <p:cNvSpPr txBox="1">
            <a:spLocks noChangeArrowheads="1"/>
          </p:cNvSpPr>
          <p:nvPr/>
        </p:nvSpPr>
        <p:spPr>
          <a:xfrm>
            <a:off x="507455" y="4365386"/>
            <a:ext cx="1762449"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noProof="0" dirty="0" smtClean="0">
                <a:latin typeface="+mn-lt"/>
              </a:rPr>
              <a:t>Θα είναι:</a:t>
            </a:r>
            <a:endParaRPr lang="el-GR" sz="2800" b="1" i="1" kern="0" baseline="-25000" noProof="0" dirty="0" smtClean="0">
              <a:latin typeface="+mn-lt"/>
            </a:endParaRPr>
          </a:p>
        </p:txBody>
      </p:sp>
      <p:sp>
        <p:nvSpPr>
          <p:cNvPr id="37" name="Rectangle 3"/>
          <p:cNvSpPr txBox="1">
            <a:spLocks noChangeArrowheads="1"/>
          </p:cNvSpPr>
          <p:nvPr/>
        </p:nvSpPr>
        <p:spPr>
          <a:xfrm>
            <a:off x="4869905" y="4365386"/>
            <a:ext cx="1762449"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noProof="0" dirty="0" smtClean="0">
                <a:latin typeface="+mn-lt"/>
              </a:rPr>
              <a:t>όπου</a:t>
            </a:r>
            <a:endParaRPr lang="el-GR" sz="2800" b="1" i="1" kern="0" baseline="-25000" noProof="0" dirty="0" smtClean="0">
              <a:latin typeface="+mn-lt"/>
            </a:endParaRPr>
          </a:p>
        </p:txBody>
      </p:sp>
      <p:graphicFrame>
        <p:nvGraphicFramePr>
          <p:cNvPr id="38" name="Object 5"/>
          <p:cNvGraphicFramePr>
            <a:graphicFrameLocks noChangeAspect="1"/>
          </p:cNvGraphicFramePr>
          <p:nvPr>
            <p:extLst>
              <p:ext uri="{D42A27DB-BD31-4B8C-83A1-F6EECF244321}">
                <p14:modId xmlns:p14="http://schemas.microsoft.com/office/powerpoint/2010/main" val="2618344051"/>
              </p:ext>
            </p:extLst>
          </p:nvPr>
        </p:nvGraphicFramePr>
        <p:xfrm>
          <a:off x="3258917" y="4843363"/>
          <a:ext cx="3070225" cy="736600"/>
        </p:xfrm>
        <a:graphic>
          <a:graphicData uri="http://schemas.openxmlformats.org/presentationml/2006/ole">
            <mc:AlternateContent xmlns:mc="http://schemas.openxmlformats.org/markup-compatibility/2006">
              <mc:Choice xmlns:v="urn:schemas-microsoft-com:vml" Requires="v">
                <p:oleObj spid="_x0000_s39020" name="Equation" r:id="rId20" imgW="1650960" imgH="393480" progId="Equation.DSMT4">
                  <p:embed/>
                </p:oleObj>
              </mc:Choice>
              <mc:Fallback>
                <p:oleObj name="Equation" r:id="rId20" imgW="1650960" imgH="3934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58917" y="4843363"/>
                        <a:ext cx="3070225"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Rectangle 3"/>
          <p:cNvSpPr txBox="1">
            <a:spLocks noChangeArrowheads="1"/>
          </p:cNvSpPr>
          <p:nvPr/>
        </p:nvSpPr>
        <p:spPr>
          <a:xfrm>
            <a:off x="402679" y="5887798"/>
            <a:ext cx="2902157"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noProof="0" dirty="0" smtClean="0">
                <a:latin typeface="+mn-lt"/>
              </a:rPr>
              <a:t>Τελικά:</a:t>
            </a:r>
            <a:endParaRPr lang="el-GR" sz="2800" b="1" i="1" kern="0" baseline="-25000" noProof="0" dirty="0" smtClean="0">
              <a:latin typeface="+mn-lt"/>
            </a:endParaRPr>
          </a:p>
        </p:txBody>
      </p:sp>
      <p:graphicFrame>
        <p:nvGraphicFramePr>
          <p:cNvPr id="40" name="Object 5"/>
          <p:cNvGraphicFramePr>
            <a:graphicFrameLocks noChangeAspect="1"/>
          </p:cNvGraphicFramePr>
          <p:nvPr>
            <p:extLst>
              <p:ext uri="{D42A27DB-BD31-4B8C-83A1-F6EECF244321}">
                <p14:modId xmlns:p14="http://schemas.microsoft.com/office/powerpoint/2010/main" val="1519602741"/>
              </p:ext>
            </p:extLst>
          </p:nvPr>
        </p:nvGraphicFramePr>
        <p:xfrm>
          <a:off x="2774729" y="5599013"/>
          <a:ext cx="4557713" cy="879475"/>
        </p:xfrm>
        <a:graphic>
          <a:graphicData uri="http://schemas.openxmlformats.org/presentationml/2006/ole">
            <mc:AlternateContent xmlns:mc="http://schemas.openxmlformats.org/markup-compatibility/2006">
              <mc:Choice xmlns:v="urn:schemas-microsoft-com:vml" Requires="v">
                <p:oleObj spid="_x0000_s39021" name="Equation" r:id="rId22" imgW="2450880" imgH="469800" progId="Equation.DSMT4">
                  <p:embed/>
                </p:oleObj>
              </mc:Choice>
              <mc:Fallback>
                <p:oleObj name="Equation" r:id="rId22" imgW="2450880" imgH="4698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74729" y="5599013"/>
                        <a:ext cx="4557713" cy="87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856118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fontScale="90000"/>
          </a:bodyPr>
          <a:lstStyle/>
          <a:p>
            <a:pPr eaLnBrk="0" hangingPunct="0"/>
            <a:r>
              <a:rPr lang="en-US" dirty="0" smtClean="0">
                <a:solidFill>
                  <a:schemeClr val="tx2">
                    <a:lumMod val="60000"/>
                    <a:lumOff val="40000"/>
                  </a:schemeClr>
                </a:solidFill>
                <a:latin typeface="96 Helvetica BlackItalic" charset="0"/>
              </a:rPr>
              <a:t/>
            </a:r>
            <a:br>
              <a:rPr lang="en-US" dirty="0" smtClean="0">
                <a:solidFill>
                  <a:schemeClr val="tx2">
                    <a:lumMod val="60000"/>
                    <a:lumOff val="40000"/>
                  </a:schemeClr>
                </a:solidFill>
                <a:latin typeface="96 Helvetica BlackItalic" charset="0"/>
              </a:rPr>
            </a:br>
            <a:r>
              <a:rPr lang="el-GR" dirty="0" smtClean="0">
                <a:solidFill>
                  <a:schemeClr val="tx2">
                    <a:lumMod val="60000"/>
                    <a:lumOff val="40000"/>
                  </a:schemeClr>
                </a:solidFill>
                <a:latin typeface="96 Helvetica BlackItalic" charset="0"/>
              </a:rPr>
              <a:t>Αμοιβαία </a:t>
            </a:r>
            <a:r>
              <a:rPr lang="el-GR" dirty="0">
                <a:solidFill>
                  <a:schemeClr val="tx2">
                    <a:lumMod val="60000"/>
                    <a:lumOff val="40000"/>
                  </a:schemeClr>
                </a:solidFill>
                <a:latin typeface="96 Helvetica BlackItalic" charset="0"/>
              </a:rPr>
              <a:t>επαγωγή</a:t>
            </a:r>
            <a:br>
              <a:rPr lang="el-GR" dirty="0">
                <a:solidFill>
                  <a:schemeClr val="tx2">
                    <a:lumMod val="60000"/>
                    <a:lumOff val="40000"/>
                  </a:schemeClr>
                </a:solidFill>
                <a:latin typeface="96 Helvetica BlackItalic" charset="0"/>
              </a:rPr>
            </a:br>
            <a:endParaRPr lang="el-GR" dirty="0">
              <a:solidFill>
                <a:schemeClr val="tx2">
                  <a:lumMod val="60000"/>
                  <a:lumOff val="40000"/>
                </a:schemeClr>
              </a:solidFill>
              <a:latin typeface="96 Helvetica BlackItalic" charset="0"/>
            </a:endParaRPr>
          </a:p>
        </p:txBody>
      </p:sp>
      <p:sp>
        <p:nvSpPr>
          <p:cNvPr id="5" name="Θέση περιεχομένου 4"/>
          <p:cNvSpPr>
            <a:spLocks noGrp="1"/>
          </p:cNvSpPr>
          <p:nvPr>
            <p:ph type="subTitle" idx="1"/>
          </p:nvPr>
        </p:nvSpPr>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3062226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smtClean="0">
                <a:solidFill>
                  <a:schemeClr val="tx2">
                    <a:lumMod val="60000"/>
                    <a:lumOff val="40000"/>
                  </a:schemeClr>
                </a:solidFill>
                <a:latin typeface="96 Helvetica BlackItalic" charset="0"/>
              </a:rPr>
              <a:t>Δύο αγωγοί</a:t>
            </a:r>
            <a:endParaRPr lang="el-GR" dirty="0">
              <a:solidFill>
                <a:schemeClr val="tx2">
                  <a:lumMod val="60000"/>
                  <a:lumOff val="40000"/>
                </a:schemeClr>
              </a:solidFill>
              <a:latin typeface="96 Helvetica BlackItalic" charset="0"/>
            </a:endParaRPr>
          </a:p>
        </p:txBody>
      </p:sp>
      <p:sp>
        <p:nvSpPr>
          <p:cNvPr id="5" name="Θέση περιεχομένου 4"/>
          <p:cNvSpPr>
            <a:spLocks noGrp="1"/>
          </p:cNvSpPr>
          <p:nvPr>
            <p:ph idx="1"/>
          </p:nvPr>
        </p:nvSpPr>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180" name="Rectangle 193"/>
          <p:cNvSpPr>
            <a:spLocks noChangeArrowheads="1"/>
          </p:cNvSpPr>
          <p:nvPr/>
        </p:nvSpPr>
        <p:spPr bwMode="auto">
          <a:xfrm>
            <a:off x="2781183" y="1319002"/>
            <a:ext cx="2528256"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2000" b="0" i="0" u="none" strike="noStrike" kern="0" cap="none" spc="0" normalizeH="0" baseline="0" noProof="0" dirty="0" smtClean="0">
                <a:ln>
                  <a:noFill/>
                </a:ln>
                <a:solidFill>
                  <a:srgbClr val="000000"/>
                </a:solidFill>
                <a:effectLst/>
                <a:uLnTx/>
                <a:uFillTx/>
              </a:rPr>
              <a:t>Έστω δύο σωληνοειδή</a:t>
            </a:r>
            <a:endParaRPr kumimoji="0" lang="en-US" sz="2000" b="0" i="0" u="none" strike="noStrike" kern="0" cap="none" spc="0" normalizeH="0" baseline="0" noProof="0" dirty="0">
              <a:ln>
                <a:noFill/>
              </a:ln>
              <a:solidFill>
                <a:srgbClr val="000000"/>
              </a:solidFill>
              <a:effectLst/>
              <a:uLnTx/>
              <a:uFillTx/>
            </a:endParaRPr>
          </a:p>
        </p:txBody>
      </p:sp>
      <p:sp>
        <p:nvSpPr>
          <p:cNvPr id="181" name="Rectangle 194"/>
          <p:cNvSpPr>
            <a:spLocks noChangeArrowheads="1"/>
          </p:cNvSpPr>
          <p:nvPr/>
        </p:nvSpPr>
        <p:spPr bwMode="auto">
          <a:xfrm>
            <a:off x="3360421" y="1747903"/>
            <a:ext cx="5783579" cy="132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2000" b="0" i="0" u="none" strike="noStrike" kern="0" cap="none" spc="0" normalizeH="0" baseline="0" noProof="0" dirty="0" smtClean="0">
                <a:ln>
                  <a:noFill/>
                </a:ln>
                <a:solidFill>
                  <a:srgbClr val="000000"/>
                </a:solidFill>
                <a:effectLst/>
                <a:uLnTx/>
                <a:uFillTx/>
              </a:rPr>
              <a:t>Η πεπλεγμένη ροή (του κάθε πηνίου ξεχωριστά) και η αυτεπαγωγή του κάθε πηνίου υπολογίζονται όπως πριν υποθέτοντας κοινή μαγνητική ροή για το κάθε βρόχο του πηνίου</a:t>
            </a:r>
            <a:endParaRPr kumimoji="0" lang="en-US" sz="2000" b="0" i="0" u="none" strike="noStrike" kern="0" cap="none" spc="0" normalizeH="0" baseline="0" noProof="0" dirty="0">
              <a:ln>
                <a:noFill/>
              </a:ln>
              <a:solidFill>
                <a:srgbClr val="000000"/>
              </a:solidFill>
              <a:effectLst/>
              <a:uLnTx/>
              <a:uFillTx/>
            </a:endParaRPr>
          </a:p>
        </p:txBody>
      </p:sp>
      <p:sp>
        <p:nvSpPr>
          <p:cNvPr id="184" name="Line 204"/>
          <p:cNvSpPr>
            <a:spLocks noChangeShapeType="1"/>
          </p:cNvSpPr>
          <p:nvPr/>
        </p:nvSpPr>
        <p:spPr bwMode="auto">
          <a:xfrm>
            <a:off x="2531095" y="3071341"/>
            <a:ext cx="795212" cy="218699"/>
          </a:xfrm>
          <a:prstGeom prst="line">
            <a:avLst/>
          </a:prstGeom>
          <a:noFill/>
          <a:ln w="9525">
            <a:solidFill>
              <a:srgbClr val="FF5C23"/>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dirty="0">
              <a:ln>
                <a:noFill/>
              </a:ln>
              <a:solidFill>
                <a:sysClr val="windowText" lastClr="000000"/>
              </a:solidFill>
              <a:effectLst/>
              <a:uLnTx/>
              <a:uFillTx/>
            </a:endParaRPr>
          </a:p>
        </p:txBody>
      </p:sp>
      <p:sp>
        <p:nvSpPr>
          <p:cNvPr id="185" name="Line 205"/>
          <p:cNvSpPr>
            <a:spLocks noChangeShapeType="1"/>
          </p:cNvSpPr>
          <p:nvPr/>
        </p:nvSpPr>
        <p:spPr bwMode="auto">
          <a:xfrm>
            <a:off x="2408636" y="5016530"/>
            <a:ext cx="1040130" cy="0"/>
          </a:xfrm>
          <a:prstGeom prst="line">
            <a:avLst/>
          </a:prstGeom>
          <a:noFill/>
          <a:ln w="9525">
            <a:solidFill>
              <a:srgbClr val="FF5C23"/>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ysClr val="windowText" lastClr="000000"/>
              </a:solidFill>
              <a:effectLst/>
              <a:uLnTx/>
              <a:uFillTx/>
            </a:endParaRPr>
          </a:p>
        </p:txBody>
      </p:sp>
      <p:sp>
        <p:nvSpPr>
          <p:cNvPr id="186" name="Line 5"/>
          <p:cNvSpPr>
            <a:spLocks noChangeAspect="1" noChangeShapeType="1"/>
          </p:cNvSpPr>
          <p:nvPr/>
        </p:nvSpPr>
        <p:spPr bwMode="auto">
          <a:xfrm flipV="1">
            <a:off x="2003585" y="1338686"/>
            <a:ext cx="0" cy="1964690"/>
          </a:xfrm>
          <a:prstGeom prst="line">
            <a:avLst/>
          </a:prstGeom>
          <a:noFill/>
          <a:ln w="12700">
            <a:solidFill>
              <a:srgbClr val="0B7CFF"/>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ysClr val="windowText" lastClr="000000"/>
              </a:solidFill>
              <a:effectLst/>
              <a:uLnTx/>
              <a:uFillTx/>
            </a:endParaRPr>
          </a:p>
        </p:txBody>
      </p:sp>
      <p:sp>
        <p:nvSpPr>
          <p:cNvPr id="187" name="Line 6"/>
          <p:cNvSpPr>
            <a:spLocks noChangeAspect="1" noChangeShapeType="1"/>
          </p:cNvSpPr>
          <p:nvPr/>
        </p:nvSpPr>
        <p:spPr bwMode="auto">
          <a:xfrm flipV="1">
            <a:off x="2160272" y="1338686"/>
            <a:ext cx="0" cy="1964690"/>
          </a:xfrm>
          <a:prstGeom prst="line">
            <a:avLst/>
          </a:prstGeom>
          <a:noFill/>
          <a:ln w="12700">
            <a:solidFill>
              <a:srgbClr val="0B7CFF"/>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ysClr val="windowText" lastClr="000000"/>
              </a:solidFill>
              <a:effectLst/>
              <a:uLnTx/>
              <a:uFillTx/>
            </a:endParaRPr>
          </a:p>
        </p:txBody>
      </p:sp>
      <p:sp>
        <p:nvSpPr>
          <p:cNvPr id="188" name="Line 7"/>
          <p:cNvSpPr>
            <a:spLocks noChangeAspect="1" noChangeShapeType="1"/>
          </p:cNvSpPr>
          <p:nvPr/>
        </p:nvSpPr>
        <p:spPr bwMode="auto">
          <a:xfrm flipV="1">
            <a:off x="1853567" y="1338686"/>
            <a:ext cx="0" cy="1964690"/>
          </a:xfrm>
          <a:prstGeom prst="line">
            <a:avLst/>
          </a:prstGeom>
          <a:noFill/>
          <a:ln w="12700">
            <a:solidFill>
              <a:srgbClr val="0B7CFF"/>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ysClr val="windowText" lastClr="000000"/>
              </a:solidFill>
              <a:effectLst/>
              <a:uLnTx/>
              <a:uFillTx/>
            </a:endParaRPr>
          </a:p>
        </p:txBody>
      </p:sp>
      <p:sp>
        <p:nvSpPr>
          <p:cNvPr id="189" name="Line 8"/>
          <p:cNvSpPr>
            <a:spLocks noChangeAspect="1" noChangeShapeType="1"/>
          </p:cNvSpPr>
          <p:nvPr/>
        </p:nvSpPr>
        <p:spPr bwMode="auto">
          <a:xfrm flipV="1">
            <a:off x="1716883" y="1331278"/>
            <a:ext cx="0" cy="1966172"/>
          </a:xfrm>
          <a:prstGeom prst="line">
            <a:avLst/>
          </a:prstGeom>
          <a:noFill/>
          <a:ln w="12700">
            <a:solidFill>
              <a:srgbClr val="0B7CFF"/>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ysClr val="windowText" lastClr="000000"/>
              </a:solidFill>
              <a:effectLst/>
              <a:uLnTx/>
              <a:uFillTx/>
            </a:endParaRPr>
          </a:p>
        </p:txBody>
      </p:sp>
      <p:sp>
        <p:nvSpPr>
          <p:cNvPr id="190" name="Line 9"/>
          <p:cNvSpPr>
            <a:spLocks noChangeAspect="1" noChangeShapeType="1"/>
          </p:cNvSpPr>
          <p:nvPr/>
        </p:nvSpPr>
        <p:spPr bwMode="auto">
          <a:xfrm flipV="1">
            <a:off x="1585200" y="1325351"/>
            <a:ext cx="0" cy="1964690"/>
          </a:xfrm>
          <a:prstGeom prst="line">
            <a:avLst/>
          </a:prstGeom>
          <a:noFill/>
          <a:ln w="12700">
            <a:solidFill>
              <a:srgbClr val="0B7CFF"/>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ysClr val="windowText" lastClr="000000"/>
              </a:solidFill>
              <a:effectLst/>
              <a:uLnTx/>
              <a:uFillTx/>
            </a:endParaRPr>
          </a:p>
        </p:txBody>
      </p:sp>
      <p:grpSp>
        <p:nvGrpSpPr>
          <p:cNvPr id="191" name="Group 10"/>
          <p:cNvGrpSpPr>
            <a:grpSpLocks noChangeAspect="1"/>
          </p:cNvGrpSpPr>
          <p:nvPr/>
        </p:nvGrpSpPr>
        <p:grpSpPr bwMode="auto">
          <a:xfrm>
            <a:off x="1398510" y="1703176"/>
            <a:ext cx="960120" cy="1188297"/>
            <a:chOff x="522" y="2016"/>
            <a:chExt cx="771" cy="1074"/>
          </a:xfrm>
        </p:grpSpPr>
        <p:sp>
          <p:nvSpPr>
            <p:cNvPr id="192" name="Oval 11"/>
            <p:cNvSpPr>
              <a:spLocks noChangeAspect="1" noChangeArrowheads="1"/>
            </p:cNvSpPr>
            <p:nvPr/>
          </p:nvSpPr>
          <p:spPr bwMode="auto">
            <a:xfrm>
              <a:off x="525" y="2016"/>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rgbClr val="000000"/>
                </a:solidFill>
                <a:effectLst/>
                <a:uLnTx/>
                <a:uFillTx/>
              </a:endParaRPr>
            </a:p>
          </p:txBody>
        </p:sp>
        <p:sp>
          <p:nvSpPr>
            <p:cNvPr id="193" name="Oval 12"/>
            <p:cNvSpPr>
              <a:spLocks noChangeAspect="1" noChangeArrowheads="1"/>
            </p:cNvSpPr>
            <p:nvPr/>
          </p:nvSpPr>
          <p:spPr bwMode="auto">
            <a:xfrm>
              <a:off x="525" y="2208"/>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rgbClr val="000000"/>
                </a:solidFill>
                <a:effectLst/>
                <a:uLnTx/>
                <a:uFillTx/>
              </a:endParaRPr>
            </a:p>
          </p:txBody>
        </p:sp>
        <p:sp>
          <p:nvSpPr>
            <p:cNvPr id="194" name="Oval 13"/>
            <p:cNvSpPr>
              <a:spLocks noChangeAspect="1" noChangeArrowheads="1"/>
            </p:cNvSpPr>
            <p:nvPr/>
          </p:nvSpPr>
          <p:spPr bwMode="auto">
            <a:xfrm>
              <a:off x="525" y="2394"/>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rgbClr val="000000"/>
                </a:solidFill>
                <a:effectLst/>
                <a:uLnTx/>
                <a:uFillTx/>
              </a:endParaRPr>
            </a:p>
          </p:txBody>
        </p:sp>
        <p:sp>
          <p:nvSpPr>
            <p:cNvPr id="195" name="Oval 14"/>
            <p:cNvSpPr>
              <a:spLocks noChangeAspect="1" noChangeArrowheads="1"/>
            </p:cNvSpPr>
            <p:nvPr/>
          </p:nvSpPr>
          <p:spPr bwMode="auto">
            <a:xfrm>
              <a:off x="525" y="2577"/>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rgbClr val="000000"/>
                </a:solidFill>
                <a:effectLst/>
                <a:uLnTx/>
                <a:uFillTx/>
              </a:endParaRPr>
            </a:p>
          </p:txBody>
        </p:sp>
        <p:sp>
          <p:nvSpPr>
            <p:cNvPr id="196" name="Oval 15"/>
            <p:cNvSpPr>
              <a:spLocks noChangeAspect="1" noChangeArrowheads="1"/>
            </p:cNvSpPr>
            <p:nvPr/>
          </p:nvSpPr>
          <p:spPr bwMode="auto">
            <a:xfrm>
              <a:off x="525" y="2763"/>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rgbClr val="000000"/>
                </a:solidFill>
                <a:effectLst/>
                <a:uLnTx/>
                <a:uFillTx/>
              </a:endParaRPr>
            </a:p>
          </p:txBody>
        </p:sp>
        <p:sp>
          <p:nvSpPr>
            <p:cNvPr id="197" name="Oval 16"/>
            <p:cNvSpPr>
              <a:spLocks noChangeAspect="1" noChangeArrowheads="1"/>
            </p:cNvSpPr>
            <p:nvPr/>
          </p:nvSpPr>
          <p:spPr bwMode="auto">
            <a:xfrm>
              <a:off x="522" y="2946"/>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rgbClr val="000000"/>
                </a:solidFill>
                <a:effectLst/>
                <a:uLnTx/>
                <a:uFillTx/>
              </a:endParaRPr>
            </a:p>
          </p:txBody>
        </p:sp>
        <p:sp>
          <p:nvSpPr>
            <p:cNvPr id="198" name="Line 17"/>
            <p:cNvSpPr>
              <a:spLocks noChangeAspect="1" noChangeShapeType="1"/>
            </p:cNvSpPr>
            <p:nvPr/>
          </p:nvSpPr>
          <p:spPr bwMode="auto">
            <a:xfrm flipV="1">
              <a:off x="1035" y="3072"/>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ysClr val="windowText" lastClr="000000"/>
                </a:solidFill>
                <a:effectLst/>
                <a:uLnTx/>
                <a:uFillTx/>
              </a:endParaRPr>
            </a:p>
          </p:txBody>
        </p:sp>
        <p:sp>
          <p:nvSpPr>
            <p:cNvPr id="199" name="Line 18"/>
            <p:cNvSpPr>
              <a:spLocks noChangeAspect="1" noChangeShapeType="1"/>
            </p:cNvSpPr>
            <p:nvPr/>
          </p:nvSpPr>
          <p:spPr bwMode="auto">
            <a:xfrm flipV="1">
              <a:off x="1038" y="2892"/>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ysClr val="windowText" lastClr="000000"/>
                </a:solidFill>
                <a:effectLst/>
                <a:uLnTx/>
                <a:uFillTx/>
              </a:endParaRPr>
            </a:p>
          </p:txBody>
        </p:sp>
        <p:sp>
          <p:nvSpPr>
            <p:cNvPr id="200" name="Line 19"/>
            <p:cNvSpPr>
              <a:spLocks noChangeAspect="1" noChangeShapeType="1"/>
            </p:cNvSpPr>
            <p:nvPr/>
          </p:nvSpPr>
          <p:spPr bwMode="auto">
            <a:xfrm flipV="1">
              <a:off x="1035" y="2706"/>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ysClr val="windowText" lastClr="000000"/>
                </a:solidFill>
                <a:effectLst/>
                <a:uLnTx/>
                <a:uFillTx/>
              </a:endParaRPr>
            </a:p>
          </p:txBody>
        </p:sp>
        <p:sp>
          <p:nvSpPr>
            <p:cNvPr id="201" name="Line 20"/>
            <p:cNvSpPr>
              <a:spLocks noChangeAspect="1" noChangeShapeType="1"/>
            </p:cNvSpPr>
            <p:nvPr/>
          </p:nvSpPr>
          <p:spPr bwMode="auto">
            <a:xfrm flipV="1">
              <a:off x="1041" y="2520"/>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ysClr val="windowText" lastClr="000000"/>
                </a:solidFill>
                <a:effectLst/>
                <a:uLnTx/>
                <a:uFillTx/>
              </a:endParaRPr>
            </a:p>
          </p:txBody>
        </p:sp>
        <p:sp>
          <p:nvSpPr>
            <p:cNvPr id="202" name="Line 21"/>
            <p:cNvSpPr>
              <a:spLocks noChangeAspect="1" noChangeShapeType="1"/>
            </p:cNvSpPr>
            <p:nvPr/>
          </p:nvSpPr>
          <p:spPr bwMode="auto">
            <a:xfrm flipV="1">
              <a:off x="1041" y="2334"/>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ysClr val="windowText" lastClr="000000"/>
                </a:solidFill>
                <a:effectLst/>
                <a:uLnTx/>
                <a:uFillTx/>
              </a:endParaRPr>
            </a:p>
          </p:txBody>
        </p:sp>
        <p:sp>
          <p:nvSpPr>
            <p:cNvPr id="203" name="Line 22"/>
            <p:cNvSpPr>
              <a:spLocks noChangeAspect="1" noChangeShapeType="1"/>
            </p:cNvSpPr>
            <p:nvPr/>
          </p:nvSpPr>
          <p:spPr bwMode="auto">
            <a:xfrm flipV="1">
              <a:off x="1041" y="2145"/>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ysClr val="windowText" lastClr="000000"/>
                </a:solidFill>
                <a:effectLst/>
                <a:uLnTx/>
                <a:uFillTx/>
              </a:endParaRPr>
            </a:p>
          </p:txBody>
        </p:sp>
      </p:grpSp>
      <p:sp>
        <p:nvSpPr>
          <p:cNvPr id="204" name="Rectangle 53"/>
          <p:cNvSpPr>
            <a:spLocks noChangeArrowheads="1"/>
          </p:cNvSpPr>
          <p:nvPr/>
        </p:nvSpPr>
        <p:spPr bwMode="auto">
          <a:xfrm>
            <a:off x="2438640" y="2178791"/>
            <a:ext cx="55656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2400" b="0" i="1" u="none" strike="noStrike" kern="0" cap="none" spc="0" normalizeH="0" baseline="0" noProof="0" dirty="0" smtClean="0">
                <a:ln>
                  <a:noFill/>
                </a:ln>
                <a:solidFill>
                  <a:srgbClr val="000000"/>
                </a:solidFill>
                <a:effectLst/>
                <a:uLnTx/>
                <a:uFillTx/>
              </a:rPr>
              <a:t>Ν</a:t>
            </a:r>
            <a:r>
              <a:rPr kumimoji="0" lang="en-US" sz="2400" b="0" i="0" u="none" strike="noStrike" kern="0" cap="none" spc="0" normalizeH="0" baseline="-25000" noProof="0" dirty="0" smtClean="0">
                <a:ln>
                  <a:noFill/>
                </a:ln>
                <a:solidFill>
                  <a:srgbClr val="000000"/>
                </a:solidFill>
                <a:effectLst/>
                <a:uLnTx/>
                <a:uFillTx/>
              </a:rPr>
              <a:t>2</a:t>
            </a:r>
            <a:r>
              <a:rPr kumimoji="0" lang="en-US" sz="2400" b="0" i="1" u="none" strike="noStrike" kern="0" cap="none" spc="0" normalizeH="0" baseline="0" noProof="0" dirty="0" smtClean="0">
                <a:ln>
                  <a:noFill/>
                </a:ln>
                <a:solidFill>
                  <a:srgbClr val="000000"/>
                </a:solidFill>
                <a:effectLst/>
                <a:uLnTx/>
                <a:uFillTx/>
              </a:rPr>
              <a:t> </a:t>
            </a:r>
            <a:endParaRPr kumimoji="0" lang="en-US" sz="2400" b="0" i="1" u="none" strike="noStrike" kern="0" cap="none" spc="0" normalizeH="0" baseline="0" noProof="0" dirty="0">
              <a:ln>
                <a:noFill/>
              </a:ln>
              <a:solidFill>
                <a:srgbClr val="000000"/>
              </a:solidFill>
              <a:effectLst/>
              <a:uLnTx/>
              <a:uFillTx/>
            </a:endParaRPr>
          </a:p>
        </p:txBody>
      </p:sp>
      <p:sp>
        <p:nvSpPr>
          <p:cNvPr id="205" name="Line 64"/>
          <p:cNvSpPr>
            <a:spLocks noChangeAspect="1" noChangeShapeType="1"/>
          </p:cNvSpPr>
          <p:nvPr/>
        </p:nvSpPr>
        <p:spPr bwMode="auto">
          <a:xfrm flipV="1">
            <a:off x="1978582" y="3490110"/>
            <a:ext cx="0" cy="2017985"/>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ysClr val="windowText" lastClr="000000"/>
              </a:solidFill>
              <a:effectLst/>
              <a:uLnTx/>
              <a:uFillTx/>
            </a:endParaRPr>
          </a:p>
        </p:txBody>
      </p:sp>
      <p:sp>
        <p:nvSpPr>
          <p:cNvPr id="206" name="Line 65"/>
          <p:cNvSpPr>
            <a:spLocks noChangeAspect="1" noChangeShapeType="1"/>
          </p:cNvSpPr>
          <p:nvPr/>
        </p:nvSpPr>
        <p:spPr bwMode="auto">
          <a:xfrm flipV="1">
            <a:off x="2130268" y="3490110"/>
            <a:ext cx="0" cy="201798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ysClr val="windowText" lastClr="000000"/>
              </a:solidFill>
              <a:effectLst/>
              <a:uLnTx/>
              <a:uFillTx/>
            </a:endParaRPr>
          </a:p>
        </p:txBody>
      </p:sp>
      <p:sp>
        <p:nvSpPr>
          <p:cNvPr id="207" name="Line 66"/>
          <p:cNvSpPr>
            <a:spLocks noChangeAspect="1" noChangeShapeType="1"/>
          </p:cNvSpPr>
          <p:nvPr/>
        </p:nvSpPr>
        <p:spPr bwMode="auto">
          <a:xfrm flipV="1">
            <a:off x="1828564" y="3490110"/>
            <a:ext cx="0" cy="2017985"/>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ysClr val="windowText" lastClr="000000"/>
              </a:solidFill>
              <a:effectLst/>
              <a:uLnTx/>
              <a:uFillTx/>
            </a:endParaRPr>
          </a:p>
        </p:txBody>
      </p:sp>
      <p:sp>
        <p:nvSpPr>
          <p:cNvPr id="208" name="Line 67"/>
          <p:cNvSpPr>
            <a:spLocks noChangeAspect="1" noChangeShapeType="1"/>
          </p:cNvSpPr>
          <p:nvPr/>
        </p:nvSpPr>
        <p:spPr bwMode="auto">
          <a:xfrm flipV="1">
            <a:off x="1691880" y="3490110"/>
            <a:ext cx="0" cy="2012058"/>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ysClr val="windowText" lastClr="000000"/>
              </a:solidFill>
              <a:effectLst/>
              <a:uLnTx/>
              <a:uFillTx/>
            </a:endParaRPr>
          </a:p>
        </p:txBody>
      </p:sp>
      <p:sp>
        <p:nvSpPr>
          <p:cNvPr id="209" name="Line 68"/>
          <p:cNvSpPr>
            <a:spLocks noChangeAspect="1" noChangeShapeType="1"/>
          </p:cNvSpPr>
          <p:nvPr/>
        </p:nvSpPr>
        <p:spPr bwMode="auto">
          <a:xfrm flipV="1">
            <a:off x="1555196" y="3490111"/>
            <a:ext cx="0" cy="2004650"/>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ysClr val="windowText" lastClr="000000"/>
              </a:solidFill>
              <a:effectLst/>
              <a:uLnTx/>
              <a:uFillTx/>
            </a:endParaRPr>
          </a:p>
        </p:txBody>
      </p:sp>
      <p:grpSp>
        <p:nvGrpSpPr>
          <p:cNvPr id="210" name="Group 69"/>
          <p:cNvGrpSpPr>
            <a:grpSpLocks noChangeAspect="1"/>
          </p:cNvGrpSpPr>
          <p:nvPr/>
        </p:nvGrpSpPr>
        <p:grpSpPr bwMode="auto">
          <a:xfrm>
            <a:off x="1368506" y="3907896"/>
            <a:ext cx="960120" cy="1188297"/>
            <a:chOff x="522" y="2016"/>
            <a:chExt cx="771" cy="1074"/>
          </a:xfrm>
        </p:grpSpPr>
        <p:sp>
          <p:nvSpPr>
            <p:cNvPr id="211" name="Oval 70"/>
            <p:cNvSpPr>
              <a:spLocks noChangeAspect="1" noChangeArrowheads="1"/>
            </p:cNvSpPr>
            <p:nvPr/>
          </p:nvSpPr>
          <p:spPr bwMode="auto">
            <a:xfrm>
              <a:off x="525" y="2016"/>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rgbClr val="000000"/>
                </a:solidFill>
                <a:effectLst/>
                <a:uLnTx/>
                <a:uFillTx/>
              </a:endParaRPr>
            </a:p>
          </p:txBody>
        </p:sp>
        <p:sp>
          <p:nvSpPr>
            <p:cNvPr id="212" name="Oval 71"/>
            <p:cNvSpPr>
              <a:spLocks noChangeAspect="1" noChangeArrowheads="1"/>
            </p:cNvSpPr>
            <p:nvPr/>
          </p:nvSpPr>
          <p:spPr bwMode="auto">
            <a:xfrm>
              <a:off x="525" y="2208"/>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rgbClr val="000000"/>
                </a:solidFill>
                <a:effectLst/>
                <a:uLnTx/>
                <a:uFillTx/>
              </a:endParaRPr>
            </a:p>
          </p:txBody>
        </p:sp>
        <p:sp>
          <p:nvSpPr>
            <p:cNvPr id="213" name="Oval 72"/>
            <p:cNvSpPr>
              <a:spLocks noChangeAspect="1" noChangeArrowheads="1"/>
            </p:cNvSpPr>
            <p:nvPr/>
          </p:nvSpPr>
          <p:spPr bwMode="auto">
            <a:xfrm>
              <a:off x="525" y="2394"/>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rgbClr val="000000"/>
                </a:solidFill>
                <a:effectLst/>
                <a:uLnTx/>
                <a:uFillTx/>
              </a:endParaRPr>
            </a:p>
          </p:txBody>
        </p:sp>
        <p:sp>
          <p:nvSpPr>
            <p:cNvPr id="214" name="Oval 73"/>
            <p:cNvSpPr>
              <a:spLocks noChangeAspect="1" noChangeArrowheads="1"/>
            </p:cNvSpPr>
            <p:nvPr/>
          </p:nvSpPr>
          <p:spPr bwMode="auto">
            <a:xfrm>
              <a:off x="525" y="2577"/>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rgbClr val="000000"/>
                </a:solidFill>
                <a:effectLst/>
                <a:uLnTx/>
                <a:uFillTx/>
              </a:endParaRPr>
            </a:p>
          </p:txBody>
        </p:sp>
        <p:sp>
          <p:nvSpPr>
            <p:cNvPr id="215" name="Oval 74"/>
            <p:cNvSpPr>
              <a:spLocks noChangeAspect="1" noChangeArrowheads="1"/>
            </p:cNvSpPr>
            <p:nvPr/>
          </p:nvSpPr>
          <p:spPr bwMode="auto">
            <a:xfrm>
              <a:off x="525" y="2763"/>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rgbClr val="000000"/>
                </a:solidFill>
                <a:effectLst/>
                <a:uLnTx/>
                <a:uFillTx/>
              </a:endParaRPr>
            </a:p>
          </p:txBody>
        </p:sp>
        <p:sp>
          <p:nvSpPr>
            <p:cNvPr id="216" name="Oval 75"/>
            <p:cNvSpPr>
              <a:spLocks noChangeAspect="1" noChangeArrowheads="1"/>
            </p:cNvSpPr>
            <p:nvPr/>
          </p:nvSpPr>
          <p:spPr bwMode="auto">
            <a:xfrm>
              <a:off x="522" y="2946"/>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rgbClr val="000000"/>
                </a:solidFill>
                <a:effectLst/>
                <a:uLnTx/>
                <a:uFillTx/>
              </a:endParaRPr>
            </a:p>
          </p:txBody>
        </p:sp>
        <p:sp>
          <p:nvSpPr>
            <p:cNvPr id="217" name="Line 76"/>
            <p:cNvSpPr>
              <a:spLocks noChangeAspect="1" noChangeShapeType="1"/>
            </p:cNvSpPr>
            <p:nvPr/>
          </p:nvSpPr>
          <p:spPr bwMode="auto">
            <a:xfrm flipV="1">
              <a:off x="1035" y="3072"/>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ysClr val="windowText" lastClr="000000"/>
                </a:solidFill>
                <a:effectLst/>
                <a:uLnTx/>
                <a:uFillTx/>
              </a:endParaRPr>
            </a:p>
          </p:txBody>
        </p:sp>
        <p:sp>
          <p:nvSpPr>
            <p:cNvPr id="218" name="Line 77"/>
            <p:cNvSpPr>
              <a:spLocks noChangeAspect="1" noChangeShapeType="1"/>
            </p:cNvSpPr>
            <p:nvPr/>
          </p:nvSpPr>
          <p:spPr bwMode="auto">
            <a:xfrm flipV="1">
              <a:off x="1038" y="2892"/>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ysClr val="windowText" lastClr="000000"/>
                </a:solidFill>
                <a:effectLst/>
                <a:uLnTx/>
                <a:uFillTx/>
              </a:endParaRPr>
            </a:p>
          </p:txBody>
        </p:sp>
        <p:sp>
          <p:nvSpPr>
            <p:cNvPr id="219" name="Line 78"/>
            <p:cNvSpPr>
              <a:spLocks noChangeAspect="1" noChangeShapeType="1"/>
            </p:cNvSpPr>
            <p:nvPr/>
          </p:nvSpPr>
          <p:spPr bwMode="auto">
            <a:xfrm flipV="1">
              <a:off x="1035" y="2706"/>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ysClr val="windowText" lastClr="000000"/>
                </a:solidFill>
                <a:effectLst/>
                <a:uLnTx/>
                <a:uFillTx/>
              </a:endParaRPr>
            </a:p>
          </p:txBody>
        </p:sp>
        <p:sp>
          <p:nvSpPr>
            <p:cNvPr id="220" name="Line 79"/>
            <p:cNvSpPr>
              <a:spLocks noChangeAspect="1" noChangeShapeType="1"/>
            </p:cNvSpPr>
            <p:nvPr/>
          </p:nvSpPr>
          <p:spPr bwMode="auto">
            <a:xfrm flipV="1">
              <a:off x="1041" y="2520"/>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ysClr val="windowText" lastClr="000000"/>
                </a:solidFill>
                <a:effectLst/>
                <a:uLnTx/>
                <a:uFillTx/>
              </a:endParaRPr>
            </a:p>
          </p:txBody>
        </p:sp>
        <p:sp>
          <p:nvSpPr>
            <p:cNvPr id="221" name="Line 80"/>
            <p:cNvSpPr>
              <a:spLocks noChangeAspect="1" noChangeShapeType="1"/>
            </p:cNvSpPr>
            <p:nvPr/>
          </p:nvSpPr>
          <p:spPr bwMode="auto">
            <a:xfrm flipV="1">
              <a:off x="1041" y="2334"/>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ysClr val="windowText" lastClr="000000"/>
                </a:solidFill>
                <a:effectLst/>
                <a:uLnTx/>
                <a:uFillTx/>
              </a:endParaRPr>
            </a:p>
          </p:txBody>
        </p:sp>
        <p:sp>
          <p:nvSpPr>
            <p:cNvPr id="222" name="Line 81"/>
            <p:cNvSpPr>
              <a:spLocks noChangeAspect="1" noChangeShapeType="1"/>
            </p:cNvSpPr>
            <p:nvPr/>
          </p:nvSpPr>
          <p:spPr bwMode="auto">
            <a:xfrm flipV="1">
              <a:off x="1041" y="2145"/>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ysClr val="windowText" lastClr="000000"/>
                </a:solidFill>
                <a:effectLst/>
                <a:uLnTx/>
                <a:uFillTx/>
              </a:endParaRPr>
            </a:p>
          </p:txBody>
        </p:sp>
      </p:grpSp>
      <p:sp>
        <p:nvSpPr>
          <p:cNvPr id="223" name="Rectangle 112"/>
          <p:cNvSpPr>
            <a:spLocks noChangeArrowheads="1"/>
          </p:cNvSpPr>
          <p:nvPr/>
        </p:nvSpPr>
        <p:spPr bwMode="auto">
          <a:xfrm>
            <a:off x="2408636" y="4424998"/>
            <a:ext cx="55656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2400" b="0" i="1" u="none" strike="noStrike" kern="0" cap="none" spc="0" normalizeH="0" baseline="0" noProof="0" dirty="0" smtClean="0">
                <a:ln>
                  <a:noFill/>
                </a:ln>
                <a:solidFill>
                  <a:srgbClr val="000000"/>
                </a:solidFill>
                <a:effectLst/>
                <a:uLnTx/>
                <a:uFillTx/>
              </a:rPr>
              <a:t>Ν</a:t>
            </a:r>
            <a:r>
              <a:rPr kumimoji="0" lang="en-US" sz="2400" b="0" i="0" u="none" strike="noStrike" kern="0" cap="none" spc="0" normalizeH="0" baseline="-25000" noProof="0" dirty="0" smtClean="0">
                <a:ln>
                  <a:noFill/>
                </a:ln>
                <a:solidFill>
                  <a:srgbClr val="000000"/>
                </a:solidFill>
                <a:effectLst/>
                <a:uLnTx/>
                <a:uFillTx/>
              </a:rPr>
              <a:t>1</a:t>
            </a:r>
            <a:r>
              <a:rPr kumimoji="0" lang="en-US" sz="2400" b="0" i="1" u="none" strike="noStrike" kern="0" cap="none" spc="0" normalizeH="0" baseline="0" noProof="0" dirty="0" smtClean="0">
                <a:ln>
                  <a:noFill/>
                </a:ln>
                <a:solidFill>
                  <a:srgbClr val="000000"/>
                </a:solidFill>
                <a:effectLst/>
                <a:uLnTx/>
                <a:uFillTx/>
              </a:rPr>
              <a:t> </a:t>
            </a:r>
            <a:endParaRPr kumimoji="0" lang="en-US" sz="2400" b="0" i="1" u="none" strike="noStrike" kern="0" cap="none" spc="0" normalizeH="0" baseline="0" noProof="0" dirty="0">
              <a:ln>
                <a:noFill/>
              </a:ln>
              <a:solidFill>
                <a:srgbClr val="000000"/>
              </a:solidFill>
              <a:effectLst/>
              <a:uLnTx/>
              <a:uFillTx/>
            </a:endParaRPr>
          </a:p>
        </p:txBody>
      </p:sp>
      <p:sp>
        <p:nvSpPr>
          <p:cNvPr id="224" name="Rectangle 197"/>
          <p:cNvSpPr>
            <a:spLocks noChangeArrowheads="1"/>
          </p:cNvSpPr>
          <p:nvPr/>
        </p:nvSpPr>
        <p:spPr bwMode="auto">
          <a:xfrm>
            <a:off x="125413" y="2091373"/>
            <a:ext cx="1151277"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2400" b="0" i="0" u="none" strike="noStrike" kern="0" cap="none" spc="0" normalizeH="0" baseline="0" noProof="0" dirty="0" smtClean="0">
                <a:ln>
                  <a:noFill/>
                </a:ln>
                <a:solidFill>
                  <a:srgbClr val="000000"/>
                </a:solidFill>
                <a:effectLst/>
                <a:uLnTx/>
                <a:uFillTx/>
              </a:rPr>
              <a:t>Πηνίο</a:t>
            </a:r>
            <a:r>
              <a:rPr kumimoji="0" lang="en-US" sz="2400" b="0" i="0" u="none" strike="noStrike" kern="0" cap="none" spc="0" normalizeH="0" baseline="0" noProof="0" dirty="0" smtClean="0">
                <a:ln>
                  <a:noFill/>
                </a:ln>
                <a:solidFill>
                  <a:srgbClr val="000000"/>
                </a:solidFill>
                <a:effectLst/>
                <a:uLnTx/>
                <a:uFillTx/>
              </a:rPr>
              <a:t> 2</a:t>
            </a:r>
            <a:endParaRPr kumimoji="0" lang="en-US" sz="2400" b="0" i="0" u="none" strike="noStrike" kern="0" cap="none" spc="0" normalizeH="0" baseline="0" noProof="0" dirty="0">
              <a:ln>
                <a:noFill/>
              </a:ln>
              <a:solidFill>
                <a:srgbClr val="000000"/>
              </a:solidFill>
              <a:effectLst/>
              <a:uLnTx/>
              <a:uFillTx/>
            </a:endParaRPr>
          </a:p>
        </p:txBody>
      </p:sp>
      <p:sp>
        <p:nvSpPr>
          <p:cNvPr id="225" name="Rectangle 197"/>
          <p:cNvSpPr>
            <a:spLocks noChangeArrowheads="1"/>
          </p:cNvSpPr>
          <p:nvPr/>
        </p:nvSpPr>
        <p:spPr bwMode="auto">
          <a:xfrm>
            <a:off x="125412" y="4366479"/>
            <a:ext cx="1151277"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2400" b="0" i="0" u="none" strike="noStrike" kern="0" cap="none" spc="0" normalizeH="0" baseline="0" noProof="0" dirty="0" smtClean="0">
                <a:ln>
                  <a:noFill/>
                </a:ln>
                <a:solidFill>
                  <a:srgbClr val="000000"/>
                </a:solidFill>
                <a:effectLst/>
                <a:uLnTx/>
                <a:uFillTx/>
              </a:rPr>
              <a:t>Πηνίο 1</a:t>
            </a:r>
            <a:endParaRPr kumimoji="0" lang="en-US" sz="2400" b="0" i="0" u="none" strike="noStrike" kern="0" cap="none" spc="0" normalizeH="0" baseline="0" noProof="0" dirty="0">
              <a:ln>
                <a:noFill/>
              </a:ln>
              <a:solidFill>
                <a:srgbClr val="000000"/>
              </a:solidFill>
              <a:effectLst/>
              <a:uLnTx/>
              <a:uFillTx/>
            </a:endParaRPr>
          </a:p>
        </p:txBody>
      </p:sp>
      <p:graphicFrame>
        <p:nvGraphicFramePr>
          <p:cNvPr id="226" name="Object 225"/>
          <p:cNvGraphicFramePr>
            <a:graphicFrameLocks noChangeAspect="1"/>
          </p:cNvGraphicFramePr>
          <p:nvPr>
            <p:extLst>
              <p:ext uri="{D42A27DB-BD31-4B8C-83A1-F6EECF244321}">
                <p14:modId xmlns:p14="http://schemas.microsoft.com/office/powerpoint/2010/main" val="3074582045"/>
              </p:ext>
            </p:extLst>
          </p:nvPr>
        </p:nvGraphicFramePr>
        <p:xfrm>
          <a:off x="3735847" y="3594181"/>
          <a:ext cx="2690813" cy="863600"/>
        </p:xfrm>
        <a:graphic>
          <a:graphicData uri="http://schemas.openxmlformats.org/presentationml/2006/ole">
            <mc:AlternateContent xmlns:mc="http://schemas.openxmlformats.org/markup-compatibility/2006">
              <mc:Choice xmlns:v="urn:schemas-microsoft-com:vml" Requires="v">
                <p:oleObj spid="_x0000_s39978" name="Equation" r:id="rId5" imgW="1333440" imgH="431640" progId="Equation.DSMT4">
                  <p:embed/>
                </p:oleObj>
              </mc:Choice>
              <mc:Fallback>
                <p:oleObj name="Equation" r:id="rId5" imgW="1333440" imgH="431640" progId="Equation.DSMT4">
                  <p:embed/>
                  <p:pic>
                    <p:nvPicPr>
                      <p:cNvPr id="0" name=""/>
                      <p:cNvPicPr>
                        <a:picLocks noChangeAspect="1" noChangeArrowheads="1"/>
                      </p:cNvPicPr>
                      <p:nvPr/>
                    </p:nvPicPr>
                    <p:blipFill>
                      <a:blip r:embed="rId6"/>
                      <a:srcRect/>
                      <a:stretch>
                        <a:fillRect/>
                      </a:stretch>
                    </p:blipFill>
                    <p:spPr bwMode="auto">
                      <a:xfrm>
                        <a:off x="3735847" y="3594181"/>
                        <a:ext cx="26908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7" name="Object 226"/>
          <p:cNvGraphicFramePr>
            <a:graphicFrameLocks noChangeAspect="1"/>
          </p:cNvGraphicFramePr>
          <p:nvPr>
            <p:extLst>
              <p:ext uri="{D42A27DB-BD31-4B8C-83A1-F6EECF244321}">
                <p14:modId xmlns:p14="http://schemas.microsoft.com/office/powerpoint/2010/main" val="3013845619"/>
              </p:ext>
            </p:extLst>
          </p:nvPr>
        </p:nvGraphicFramePr>
        <p:xfrm>
          <a:off x="3475876" y="3102199"/>
          <a:ext cx="3667125" cy="635000"/>
        </p:xfrm>
        <a:graphic>
          <a:graphicData uri="http://schemas.openxmlformats.org/presentationml/2006/ole">
            <mc:AlternateContent xmlns:mc="http://schemas.openxmlformats.org/markup-compatibility/2006">
              <mc:Choice xmlns:v="urn:schemas-microsoft-com:vml" Requires="v">
                <p:oleObj spid="_x0000_s39979" name="Equation" r:id="rId7" imgW="1815840" imgH="317160" progId="Equation.DSMT4">
                  <p:embed/>
                </p:oleObj>
              </mc:Choice>
              <mc:Fallback>
                <p:oleObj name="Equation" r:id="rId7" imgW="1815840" imgH="317160" progId="Equation.DSMT4">
                  <p:embed/>
                  <p:pic>
                    <p:nvPicPr>
                      <p:cNvPr id="0" name=""/>
                      <p:cNvPicPr>
                        <a:picLocks noChangeAspect="1" noChangeArrowheads="1"/>
                      </p:cNvPicPr>
                      <p:nvPr/>
                    </p:nvPicPr>
                    <p:blipFill>
                      <a:blip r:embed="rId8"/>
                      <a:srcRect/>
                      <a:stretch>
                        <a:fillRect/>
                      </a:stretch>
                    </p:blipFill>
                    <p:spPr bwMode="auto">
                      <a:xfrm>
                        <a:off x="3475876" y="3102199"/>
                        <a:ext cx="36671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8" name="Object 227"/>
          <p:cNvGraphicFramePr>
            <a:graphicFrameLocks noChangeAspect="1"/>
          </p:cNvGraphicFramePr>
          <p:nvPr>
            <p:extLst>
              <p:ext uri="{D42A27DB-BD31-4B8C-83A1-F6EECF244321}">
                <p14:modId xmlns:p14="http://schemas.microsoft.com/office/powerpoint/2010/main" val="67930982"/>
              </p:ext>
            </p:extLst>
          </p:nvPr>
        </p:nvGraphicFramePr>
        <p:xfrm>
          <a:off x="3615535" y="5229200"/>
          <a:ext cx="2562225" cy="863600"/>
        </p:xfrm>
        <a:graphic>
          <a:graphicData uri="http://schemas.openxmlformats.org/presentationml/2006/ole">
            <mc:AlternateContent xmlns:mc="http://schemas.openxmlformats.org/markup-compatibility/2006">
              <mc:Choice xmlns:v="urn:schemas-microsoft-com:vml" Requires="v">
                <p:oleObj spid="_x0000_s39980" name="Equation" r:id="rId9" imgW="1269720" imgH="431640" progId="Equation.DSMT4">
                  <p:embed/>
                </p:oleObj>
              </mc:Choice>
              <mc:Fallback>
                <p:oleObj name="Equation" r:id="rId9" imgW="1269720" imgH="431640" progId="Equation.DSMT4">
                  <p:embed/>
                  <p:pic>
                    <p:nvPicPr>
                      <p:cNvPr id="0" name=""/>
                      <p:cNvPicPr>
                        <a:picLocks noChangeAspect="1" noChangeArrowheads="1"/>
                      </p:cNvPicPr>
                      <p:nvPr/>
                    </p:nvPicPr>
                    <p:blipFill>
                      <a:blip r:embed="rId10"/>
                      <a:srcRect/>
                      <a:stretch>
                        <a:fillRect/>
                      </a:stretch>
                    </p:blipFill>
                    <p:spPr bwMode="auto">
                      <a:xfrm>
                        <a:off x="3615535" y="5229200"/>
                        <a:ext cx="25622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9" name="Object 228"/>
          <p:cNvGraphicFramePr>
            <a:graphicFrameLocks noChangeAspect="1"/>
          </p:cNvGraphicFramePr>
          <p:nvPr>
            <p:extLst>
              <p:ext uri="{D42A27DB-BD31-4B8C-83A1-F6EECF244321}">
                <p14:modId xmlns:p14="http://schemas.microsoft.com/office/powerpoint/2010/main" val="1622497687"/>
              </p:ext>
            </p:extLst>
          </p:nvPr>
        </p:nvGraphicFramePr>
        <p:xfrm>
          <a:off x="3618214" y="4671327"/>
          <a:ext cx="3436938" cy="635000"/>
        </p:xfrm>
        <a:graphic>
          <a:graphicData uri="http://schemas.openxmlformats.org/presentationml/2006/ole">
            <mc:AlternateContent xmlns:mc="http://schemas.openxmlformats.org/markup-compatibility/2006">
              <mc:Choice xmlns:v="urn:schemas-microsoft-com:vml" Requires="v">
                <p:oleObj spid="_x0000_s39981" name="Equation" r:id="rId11" imgW="1701720" imgH="317160" progId="Equation.DSMT4">
                  <p:embed/>
                </p:oleObj>
              </mc:Choice>
              <mc:Fallback>
                <p:oleObj name="Equation" r:id="rId11" imgW="1701720" imgH="317160" progId="Equation.DSMT4">
                  <p:embed/>
                  <p:pic>
                    <p:nvPicPr>
                      <p:cNvPr id="0" name=""/>
                      <p:cNvPicPr>
                        <a:picLocks noChangeAspect="1" noChangeArrowheads="1"/>
                      </p:cNvPicPr>
                      <p:nvPr/>
                    </p:nvPicPr>
                    <p:blipFill>
                      <a:blip r:embed="rId12"/>
                      <a:srcRect/>
                      <a:stretch>
                        <a:fillRect/>
                      </a:stretch>
                    </p:blipFill>
                    <p:spPr bwMode="auto">
                      <a:xfrm>
                        <a:off x="3618214" y="4671327"/>
                        <a:ext cx="34369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636426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a:t>Αλληλεπίδραση μεταξύ πηνίων</a:t>
            </a:r>
            <a:endParaRPr lang="el-GR" dirty="0">
              <a:solidFill>
                <a:schemeClr val="tx2">
                  <a:lumMod val="60000"/>
                  <a:lumOff val="40000"/>
                </a:schemeClr>
              </a:solidFill>
            </a:endParaRPr>
          </a:p>
        </p:txBody>
      </p:sp>
      <p:sp>
        <p:nvSpPr>
          <p:cNvPr id="2" name="Content Placeholder 1"/>
          <p:cNvSpPr>
            <a:spLocks noGrp="1"/>
          </p:cNvSpPr>
          <p:nvPr>
            <p:ph sz="half" idx="1"/>
          </p:nvPr>
        </p:nvSpPr>
        <p:spPr>
          <a:xfrm>
            <a:off x="541182" y="1584237"/>
            <a:ext cx="5326962" cy="3481816"/>
          </a:xfrm>
        </p:spPr>
        <p:txBody>
          <a:bodyPr>
            <a:noAutofit/>
          </a:bodyPr>
          <a:lstStyle/>
          <a:p>
            <a:pPr>
              <a:spcBef>
                <a:spcPts val="0"/>
              </a:spcBef>
              <a:defRPr/>
            </a:pPr>
            <a:r>
              <a:rPr lang="el-GR" sz="2000" kern="0" dirty="0">
                <a:solidFill>
                  <a:srgbClr val="000000"/>
                </a:solidFill>
              </a:rPr>
              <a:t>Στην πραγματικότητα το μαγνητικό πεδίο που δημιουργείται από το κάθε πηνίο</a:t>
            </a:r>
            <a:r>
              <a:rPr lang="en-US" sz="2000" kern="0" dirty="0" smtClean="0">
                <a:solidFill>
                  <a:srgbClr val="000000"/>
                </a:solidFill>
              </a:rPr>
              <a:t>,</a:t>
            </a:r>
            <a:r>
              <a:rPr lang="el-GR" sz="2000" kern="0" dirty="0" smtClean="0">
                <a:solidFill>
                  <a:srgbClr val="000000"/>
                </a:solidFill>
              </a:rPr>
              <a:t> εμπλέκει </a:t>
            </a:r>
            <a:r>
              <a:rPr lang="el-GR" sz="2000" kern="0" dirty="0">
                <a:solidFill>
                  <a:srgbClr val="000000"/>
                </a:solidFill>
              </a:rPr>
              <a:t>το άλλο όπως δείχνεται εδώ. Αυτό είναι η βάση της αμοιβαίας </a:t>
            </a:r>
            <a:r>
              <a:rPr lang="el-GR" sz="2000" kern="0" dirty="0" smtClean="0">
                <a:solidFill>
                  <a:srgbClr val="000000"/>
                </a:solidFill>
              </a:rPr>
              <a:t>επαγωγής.</a:t>
            </a:r>
            <a:endParaRPr lang="en-US" sz="2000" kern="0" dirty="0" smtClean="0">
              <a:solidFill>
                <a:srgbClr val="000000"/>
              </a:solidFill>
            </a:endParaRPr>
          </a:p>
          <a:p>
            <a:pPr>
              <a:spcBef>
                <a:spcPts val="0"/>
              </a:spcBef>
              <a:defRPr/>
            </a:pPr>
            <a:r>
              <a:rPr lang="el-GR" sz="2000" kern="0" dirty="0" smtClean="0">
                <a:solidFill>
                  <a:srgbClr val="000000"/>
                </a:solidFill>
              </a:rPr>
              <a:t>Το πεδίο με </a:t>
            </a:r>
            <a:r>
              <a:rPr lang="el-GR" sz="2000" kern="0" dirty="0" smtClean="0">
                <a:solidFill>
                  <a:srgbClr val="CC006B"/>
                </a:solidFill>
              </a:rPr>
              <a:t>κόκκινο</a:t>
            </a:r>
            <a:r>
              <a:rPr lang="en-US" sz="2000" kern="0" dirty="0" smtClean="0">
                <a:solidFill>
                  <a:sysClr val="windowText" lastClr="000000"/>
                </a:solidFill>
              </a:rPr>
              <a:t> </a:t>
            </a:r>
            <a:r>
              <a:rPr lang="el-GR" sz="2000" kern="0" dirty="0" smtClean="0">
                <a:solidFill>
                  <a:srgbClr val="000000"/>
                </a:solidFill>
              </a:rPr>
              <a:t>είναι αυτό που δημιουργείται από το πηνίο 1</a:t>
            </a:r>
            <a:r>
              <a:rPr lang="en-US" sz="2000" kern="0" dirty="0" smtClean="0">
                <a:solidFill>
                  <a:srgbClr val="000000"/>
                </a:solidFill>
              </a:rPr>
              <a:t>, </a:t>
            </a:r>
            <a:r>
              <a:rPr lang="el-GR" sz="2000" kern="0" dirty="0" smtClean="0">
                <a:solidFill>
                  <a:srgbClr val="000000"/>
                </a:solidFill>
              </a:rPr>
              <a:t>ενώ </a:t>
            </a:r>
            <a:r>
              <a:rPr lang="el-GR" sz="2000" kern="0" dirty="0">
                <a:solidFill>
                  <a:srgbClr val="000000"/>
                </a:solidFill>
              </a:rPr>
              <a:t>αυτό με το</a:t>
            </a:r>
            <a:r>
              <a:rPr lang="en-US" sz="2000" kern="0" dirty="0">
                <a:solidFill>
                  <a:sysClr val="windowText" lastClr="000000"/>
                </a:solidFill>
              </a:rPr>
              <a:t> </a:t>
            </a:r>
            <a:r>
              <a:rPr lang="el-GR" sz="2000" kern="0" dirty="0">
                <a:solidFill>
                  <a:srgbClr val="0B7CFF"/>
                </a:solidFill>
              </a:rPr>
              <a:t>μπλε</a:t>
            </a:r>
            <a:r>
              <a:rPr lang="en-US" sz="2000" kern="0" dirty="0">
                <a:solidFill>
                  <a:sysClr val="windowText" lastClr="000000"/>
                </a:solidFill>
              </a:rPr>
              <a:t> </a:t>
            </a:r>
            <a:r>
              <a:rPr lang="el-GR" sz="2000" kern="0" dirty="0">
                <a:solidFill>
                  <a:srgbClr val="000000"/>
                </a:solidFill>
              </a:rPr>
              <a:t>δημιουργείται από το πηνίο</a:t>
            </a:r>
            <a:r>
              <a:rPr lang="en-US" sz="2000" kern="0" dirty="0">
                <a:solidFill>
                  <a:srgbClr val="000000"/>
                </a:solidFill>
              </a:rPr>
              <a:t> 2</a:t>
            </a:r>
          </a:p>
          <a:p>
            <a:pPr lvl="0"/>
            <a:r>
              <a:rPr lang="el-GR" sz="2000" kern="0" dirty="0">
                <a:solidFill>
                  <a:srgbClr val="000000"/>
                </a:solidFill>
              </a:rPr>
              <a:t>Με «ενεργά» και τα δύο ρεύματα</a:t>
            </a:r>
            <a:r>
              <a:rPr lang="en-US" sz="2000" kern="0" dirty="0">
                <a:solidFill>
                  <a:srgbClr val="000000"/>
                </a:solidFill>
              </a:rPr>
              <a:t>, </a:t>
            </a:r>
            <a:r>
              <a:rPr lang="el-GR" sz="2000" kern="0" dirty="0">
                <a:solidFill>
                  <a:srgbClr val="000000"/>
                </a:solidFill>
              </a:rPr>
              <a:t>θα είναι παρόντα και τα δύο πεδία. Συμβολικά το διάνυσμα της μαγνητικής επαγωγής θα συμβολίζεται με:</a:t>
            </a:r>
            <a:endParaRPr lang="en-US" sz="2000" kern="0" dirty="0">
              <a:solidFill>
                <a:srgbClr val="000000"/>
              </a:solidFill>
            </a:endParaRPr>
          </a:p>
          <a:p>
            <a:endParaRPr lang="en-US" sz="2000" dirty="0"/>
          </a:p>
        </p:txBody>
      </p:sp>
      <p:sp>
        <p:nvSpPr>
          <p:cNvPr id="3" name="Content Placeholder 2"/>
          <p:cNvSpPr>
            <a:spLocks noGrp="1"/>
          </p:cNvSpPr>
          <p:nvPr>
            <p:ph sz="half" idx="2"/>
          </p:nvPr>
        </p:nvSpPr>
        <p:spPr>
          <a:xfrm>
            <a:off x="6177234" y="1489439"/>
            <a:ext cx="1731979" cy="4020947"/>
          </a:xfrm>
        </p:spPr>
        <p:txBody>
          <a:bodyPr>
            <a:normAutofit/>
          </a:bodyPr>
          <a:lstStyle/>
          <a:p>
            <a:endParaRPr lang="en-US"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pSp>
        <p:nvGrpSpPr>
          <p:cNvPr id="494" name="Group 277"/>
          <p:cNvGrpSpPr>
            <a:grpSpLocks/>
          </p:cNvGrpSpPr>
          <p:nvPr/>
        </p:nvGrpSpPr>
        <p:grpSpPr bwMode="auto">
          <a:xfrm>
            <a:off x="2361313" y="4750940"/>
            <a:ext cx="3002044" cy="1706880"/>
            <a:chOff x="3683" y="2735"/>
            <a:chExt cx="1801" cy="1152"/>
          </a:xfrm>
        </p:grpSpPr>
        <p:sp>
          <p:nvSpPr>
            <p:cNvPr id="495" name="Rectangle 271"/>
            <p:cNvSpPr>
              <a:spLocks noChangeArrowheads="1"/>
            </p:cNvSpPr>
            <p:nvPr/>
          </p:nvSpPr>
          <p:spPr bwMode="auto">
            <a:xfrm>
              <a:off x="4067" y="2735"/>
              <a:ext cx="395" cy="43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smtClean="0">
                  <a:ln>
                    <a:noFill/>
                  </a:ln>
                  <a:solidFill>
                    <a:srgbClr val="000000"/>
                  </a:solidFill>
                  <a:effectLst/>
                  <a:uLnTx/>
                  <a:uFillTx/>
                </a:rPr>
                <a:t>B</a:t>
              </a:r>
              <a:r>
                <a:rPr kumimoji="0" lang="en-US" sz="3600" b="0" i="1" u="none" strike="noStrike" kern="0" cap="none" spc="0" normalizeH="0" baseline="-25000" noProof="0" dirty="0" err="1" smtClean="0">
                  <a:ln>
                    <a:noFill/>
                  </a:ln>
                  <a:solidFill>
                    <a:srgbClr val="000000"/>
                  </a:solidFill>
                  <a:effectLst/>
                  <a:uLnTx/>
                  <a:uFillTx/>
                </a:rPr>
                <a:t>ij</a:t>
              </a:r>
              <a:endParaRPr kumimoji="0" lang="en-US" sz="3600" b="1" i="0" u="none" strike="noStrike" kern="0" cap="none" spc="0" normalizeH="0" baseline="0" noProof="0" dirty="0">
                <a:ln>
                  <a:noFill/>
                </a:ln>
                <a:solidFill>
                  <a:srgbClr val="000000"/>
                </a:solidFill>
                <a:effectLst/>
                <a:uLnTx/>
                <a:uFillTx/>
              </a:endParaRPr>
            </a:p>
          </p:txBody>
        </p:sp>
        <p:sp>
          <p:nvSpPr>
            <p:cNvPr id="496" name="Rectangle 272"/>
            <p:cNvSpPr>
              <a:spLocks noChangeArrowheads="1"/>
            </p:cNvSpPr>
            <p:nvPr/>
          </p:nvSpPr>
          <p:spPr bwMode="auto">
            <a:xfrm>
              <a:off x="3683" y="3293"/>
              <a:ext cx="894" cy="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400" b="0" i="0" u="none" strike="noStrike" kern="0" cap="none" spc="0" normalizeH="0" baseline="0" noProof="0" dirty="0" smtClean="0">
                  <a:ln>
                    <a:noFill/>
                  </a:ln>
                  <a:solidFill>
                    <a:srgbClr val="000000"/>
                  </a:solidFill>
                  <a:effectLst/>
                  <a:uLnTx/>
                  <a:uFillTx/>
                </a:rPr>
                <a:t>Δημιουργείται από το πηνίο</a:t>
              </a:r>
              <a:r>
                <a:rPr kumimoji="0" lang="en-US" sz="1400" b="0" i="0" u="none" strike="noStrike" kern="0" cap="none" spc="0" normalizeH="0" baseline="0" noProof="0" dirty="0" smtClean="0">
                  <a:ln>
                    <a:noFill/>
                  </a:ln>
                  <a:solidFill>
                    <a:srgbClr val="000000"/>
                  </a:solidFill>
                  <a:effectLst/>
                  <a:uLnTx/>
                  <a:uFillTx/>
                </a:rPr>
                <a:t> </a:t>
              </a:r>
              <a:r>
                <a:rPr kumimoji="0" lang="en-US" sz="1400" b="0" i="1" u="none" strike="noStrike" kern="0" cap="none" spc="0" normalizeH="0" baseline="0" noProof="0" dirty="0" err="1" smtClean="0">
                  <a:ln>
                    <a:noFill/>
                  </a:ln>
                  <a:solidFill>
                    <a:srgbClr val="000000"/>
                  </a:solidFill>
                  <a:effectLst/>
                  <a:uLnTx/>
                  <a:uFillTx/>
                </a:rPr>
                <a:t>i</a:t>
              </a:r>
              <a:endParaRPr kumimoji="0" lang="en-US" sz="1400" b="0" i="0" u="none" strike="noStrike" kern="0" cap="none" spc="0" normalizeH="0" baseline="0" noProof="0" dirty="0">
                <a:ln>
                  <a:noFill/>
                </a:ln>
                <a:solidFill>
                  <a:srgbClr val="000000"/>
                </a:solidFill>
                <a:effectLst/>
                <a:uLnTx/>
                <a:uFillTx/>
              </a:endParaRPr>
            </a:p>
          </p:txBody>
        </p:sp>
        <p:sp>
          <p:nvSpPr>
            <p:cNvPr id="497" name="Rectangle 273"/>
            <p:cNvSpPr>
              <a:spLocks noChangeArrowheads="1"/>
            </p:cNvSpPr>
            <p:nvPr/>
          </p:nvSpPr>
          <p:spPr bwMode="auto">
            <a:xfrm>
              <a:off x="4462" y="3371"/>
              <a:ext cx="1022" cy="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400" b="0" i="0" u="none" strike="noStrike" kern="0" cap="none" spc="0" normalizeH="0" baseline="0" noProof="0" dirty="0" smtClean="0">
                  <a:ln>
                    <a:noFill/>
                  </a:ln>
                  <a:solidFill>
                    <a:srgbClr val="000000"/>
                  </a:solidFill>
                  <a:effectLst/>
                  <a:uLnTx/>
                  <a:uFillTx/>
                </a:rPr>
                <a:t>Υπολογίζεται εντός του πηνίου</a:t>
              </a:r>
              <a:r>
                <a:rPr kumimoji="0" lang="en-US" sz="1400" b="0" i="0" u="none" strike="noStrike" kern="0" cap="none" spc="0" normalizeH="0" baseline="0" noProof="0" dirty="0" smtClean="0">
                  <a:ln>
                    <a:noFill/>
                  </a:ln>
                  <a:solidFill>
                    <a:srgbClr val="000000"/>
                  </a:solidFill>
                  <a:effectLst/>
                  <a:uLnTx/>
                  <a:uFillTx/>
                </a:rPr>
                <a:t> </a:t>
              </a:r>
              <a:r>
                <a:rPr kumimoji="0" lang="en-US" sz="1400" b="0" i="1" u="none" strike="noStrike" kern="0" cap="none" spc="0" normalizeH="0" baseline="0" noProof="0" dirty="0" smtClean="0">
                  <a:ln>
                    <a:noFill/>
                  </a:ln>
                  <a:solidFill>
                    <a:srgbClr val="000000"/>
                  </a:solidFill>
                  <a:effectLst/>
                  <a:uLnTx/>
                  <a:uFillTx/>
                </a:rPr>
                <a:t>j</a:t>
              </a:r>
              <a:endParaRPr kumimoji="0" lang="en-US" sz="1400" b="0" i="0" u="none" strike="noStrike" kern="0" cap="none" spc="0" normalizeH="0" baseline="0" noProof="0" dirty="0">
                <a:ln>
                  <a:noFill/>
                </a:ln>
                <a:solidFill>
                  <a:srgbClr val="000000"/>
                </a:solidFill>
                <a:effectLst/>
                <a:uLnTx/>
                <a:uFillTx/>
              </a:endParaRPr>
            </a:p>
          </p:txBody>
        </p:sp>
        <p:sp>
          <p:nvSpPr>
            <p:cNvPr id="498" name="Line 274"/>
            <p:cNvSpPr>
              <a:spLocks noChangeShapeType="1"/>
            </p:cNvSpPr>
            <p:nvPr/>
          </p:nvSpPr>
          <p:spPr bwMode="auto">
            <a:xfrm flipH="1" flipV="1">
              <a:off x="4364" y="3148"/>
              <a:ext cx="192" cy="240"/>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499" name="Line 275"/>
            <p:cNvSpPr>
              <a:spLocks noChangeShapeType="1"/>
            </p:cNvSpPr>
            <p:nvPr/>
          </p:nvSpPr>
          <p:spPr bwMode="auto">
            <a:xfrm flipV="1">
              <a:off x="4028" y="3148"/>
              <a:ext cx="192" cy="240"/>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00" name="Rectangle 276"/>
            <p:cNvSpPr>
              <a:spLocks noChangeArrowheads="1"/>
            </p:cNvSpPr>
            <p:nvPr/>
          </p:nvSpPr>
          <p:spPr bwMode="auto">
            <a:xfrm>
              <a:off x="4115" y="3700"/>
              <a:ext cx="496" cy="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err="1">
                  <a:ln>
                    <a:noFill/>
                  </a:ln>
                  <a:solidFill>
                    <a:srgbClr val="000000"/>
                  </a:solidFill>
                  <a:effectLst/>
                  <a:uLnTx/>
                  <a:uFillTx/>
                </a:rPr>
                <a:t>i</a:t>
              </a:r>
              <a:r>
                <a:rPr kumimoji="0" lang="en-US" sz="1200" b="0" i="1" u="none" strike="noStrike" kern="0" cap="none" spc="0" normalizeH="0" baseline="0" noProof="0" dirty="0">
                  <a:ln>
                    <a:noFill/>
                  </a:ln>
                  <a:solidFill>
                    <a:srgbClr val="000000"/>
                  </a:solidFill>
                  <a:effectLst/>
                  <a:uLnTx/>
                  <a:uFillTx/>
                </a:rPr>
                <a:t>, j </a:t>
              </a:r>
              <a:r>
                <a:rPr kumimoji="0" lang="en-US" sz="1200" b="0" i="0" u="none" strike="noStrike" kern="0" cap="none" spc="0" normalizeH="0" baseline="0" noProof="0" dirty="0">
                  <a:ln>
                    <a:noFill/>
                  </a:ln>
                  <a:solidFill>
                    <a:srgbClr val="000000"/>
                  </a:solidFill>
                  <a:effectLst/>
                  <a:uLnTx/>
                  <a:uFillTx/>
                </a:rPr>
                <a:t>= 1, 2</a:t>
              </a:r>
              <a:endParaRPr kumimoji="0" lang="en-US" sz="1200" b="0" i="1" u="none" strike="noStrike" kern="0" cap="none" spc="0" normalizeH="0" baseline="0" noProof="0" dirty="0">
                <a:ln>
                  <a:noFill/>
                </a:ln>
                <a:solidFill>
                  <a:srgbClr val="000000"/>
                </a:solidFill>
                <a:effectLst/>
                <a:uLnTx/>
                <a:uFillTx/>
              </a:endParaRPr>
            </a:p>
          </p:txBody>
        </p:sp>
      </p:grpSp>
      <p:sp>
        <p:nvSpPr>
          <p:cNvPr id="501" name="Rectangle 280"/>
          <p:cNvSpPr>
            <a:spLocks noChangeArrowheads="1"/>
          </p:cNvSpPr>
          <p:nvPr/>
        </p:nvSpPr>
        <p:spPr bwMode="auto">
          <a:xfrm>
            <a:off x="5610966" y="4966136"/>
            <a:ext cx="3533034" cy="101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500" b="0" i="0" u="none" strike="noStrike" kern="0" cap="none" spc="0" normalizeH="0" baseline="0" noProof="0" dirty="0" smtClean="0">
                <a:ln>
                  <a:noFill/>
                </a:ln>
                <a:solidFill>
                  <a:srgbClr val="000000"/>
                </a:solidFill>
                <a:effectLst/>
                <a:uLnTx/>
                <a:uFillTx/>
              </a:rPr>
              <a:t>Σημείωση: Τα διαγράμματα εδώ είναι </a:t>
            </a:r>
            <a:r>
              <a:rPr kumimoji="0" lang="el-GR" sz="1500" b="0" i="0" u="none" strike="noStrike" kern="0" cap="none" spc="0" normalizeH="0" baseline="0" noProof="0" dirty="0" err="1" smtClean="0">
                <a:ln>
                  <a:noFill/>
                </a:ln>
                <a:solidFill>
                  <a:srgbClr val="000000"/>
                </a:solidFill>
                <a:effectLst/>
                <a:uLnTx/>
                <a:uFillTx/>
              </a:rPr>
              <a:t>υπεραπλοποιημένα</a:t>
            </a:r>
            <a:r>
              <a:rPr kumimoji="0" lang="en-US" sz="1500" b="0" i="0" u="none" strike="noStrike" kern="0" cap="none" spc="0" normalizeH="0" baseline="0" noProof="0" dirty="0" smtClean="0">
                <a:ln>
                  <a:noFill/>
                </a:ln>
                <a:solidFill>
                  <a:srgbClr val="000000"/>
                </a:solidFill>
                <a:effectLst/>
                <a:uLnTx/>
                <a:uFillTx/>
              </a:rPr>
              <a:t>, </a:t>
            </a:r>
            <a:r>
              <a:rPr kumimoji="0" lang="el-GR" sz="1500" b="0" i="0" u="none" strike="noStrike" kern="0" cap="none" spc="0" normalizeH="0" baseline="0" noProof="0" dirty="0" smtClean="0">
                <a:ln>
                  <a:noFill/>
                </a:ln>
                <a:solidFill>
                  <a:srgbClr val="000000"/>
                </a:solidFill>
                <a:effectLst/>
                <a:uLnTx/>
                <a:uFillTx/>
              </a:rPr>
              <a:t>αφού θα υπάρχει διασπορά των μαγνητικών πεδίων</a:t>
            </a:r>
            <a:r>
              <a:rPr kumimoji="0" lang="en-US" sz="1500" b="0" i="0" u="none" strike="noStrike" kern="0" cap="none" spc="0" normalizeH="0" baseline="0" noProof="0" dirty="0" smtClean="0">
                <a:ln>
                  <a:noFill/>
                </a:ln>
                <a:solidFill>
                  <a:srgbClr val="000000"/>
                </a:solidFill>
                <a:effectLst/>
                <a:uLnTx/>
                <a:uFillTx/>
              </a:rPr>
              <a:t>, </a:t>
            </a:r>
            <a:r>
              <a:rPr kumimoji="0" lang="en-US" sz="1500" b="1" i="0" u="none" strike="noStrike" kern="0" cap="none" spc="0" normalizeH="0" baseline="0" noProof="0" dirty="0">
                <a:ln>
                  <a:noFill/>
                </a:ln>
                <a:solidFill>
                  <a:srgbClr val="000000"/>
                </a:solidFill>
                <a:effectLst/>
                <a:uLnTx/>
                <a:uFillTx/>
              </a:rPr>
              <a:t>B</a:t>
            </a:r>
            <a:r>
              <a:rPr kumimoji="0" lang="en-US" sz="1500" b="0" i="0" u="none" strike="noStrike" kern="0" cap="none" spc="0" normalizeH="0" baseline="-25000" noProof="0" dirty="0">
                <a:ln>
                  <a:noFill/>
                </a:ln>
                <a:solidFill>
                  <a:srgbClr val="000000"/>
                </a:solidFill>
                <a:effectLst/>
                <a:uLnTx/>
                <a:uFillTx/>
              </a:rPr>
              <a:t>12 </a:t>
            </a:r>
            <a:r>
              <a:rPr kumimoji="0" lang="en-US" sz="1500" b="0" i="0" u="none" strike="noStrike" kern="0" cap="none" spc="0" normalizeH="0" baseline="0" noProof="0" dirty="0">
                <a:ln>
                  <a:noFill/>
                </a:ln>
                <a:solidFill>
                  <a:srgbClr val="000000"/>
                </a:solidFill>
                <a:effectLst/>
                <a:uLnTx/>
                <a:uFillTx/>
              </a:rPr>
              <a:t>and </a:t>
            </a:r>
            <a:r>
              <a:rPr kumimoji="0" lang="en-US" sz="1500" b="1" i="0" u="none" strike="noStrike" kern="0" cap="none" spc="0" normalizeH="0" baseline="0" noProof="0" dirty="0">
                <a:ln>
                  <a:noFill/>
                </a:ln>
                <a:solidFill>
                  <a:srgbClr val="000000"/>
                </a:solidFill>
                <a:effectLst/>
                <a:uLnTx/>
                <a:uFillTx/>
              </a:rPr>
              <a:t>B</a:t>
            </a:r>
            <a:r>
              <a:rPr kumimoji="0" lang="en-US" sz="1500" b="0" i="0" u="none" strike="noStrike" kern="0" cap="none" spc="0" normalizeH="0" baseline="-25000" noProof="0" dirty="0">
                <a:ln>
                  <a:noFill/>
                </a:ln>
                <a:solidFill>
                  <a:srgbClr val="000000"/>
                </a:solidFill>
                <a:effectLst/>
                <a:uLnTx/>
                <a:uFillTx/>
              </a:rPr>
              <a:t>21</a:t>
            </a:r>
            <a:r>
              <a:rPr kumimoji="0" lang="en-US" sz="1500" b="0" i="0" u="none" strike="noStrike" kern="0" cap="none" spc="0" normalizeH="0" baseline="0" noProof="0" dirty="0">
                <a:ln>
                  <a:noFill/>
                </a:ln>
                <a:solidFill>
                  <a:srgbClr val="000000"/>
                </a:solidFill>
                <a:effectLst/>
                <a:uLnTx/>
                <a:uFillTx/>
              </a:rPr>
              <a:t> .</a:t>
            </a:r>
          </a:p>
        </p:txBody>
      </p:sp>
      <p:grpSp>
        <p:nvGrpSpPr>
          <p:cNvPr id="504" name="Group 268"/>
          <p:cNvGrpSpPr>
            <a:grpSpLocks/>
          </p:cNvGrpSpPr>
          <p:nvPr/>
        </p:nvGrpSpPr>
        <p:grpSpPr bwMode="auto">
          <a:xfrm>
            <a:off x="6884216" y="1191030"/>
            <a:ext cx="1705213" cy="3727873"/>
            <a:chOff x="567" y="1191"/>
            <a:chExt cx="1197" cy="2832"/>
          </a:xfrm>
        </p:grpSpPr>
        <p:sp>
          <p:nvSpPr>
            <p:cNvPr id="505" name="Line 233"/>
            <p:cNvSpPr>
              <a:spLocks noChangeAspect="1" noChangeShapeType="1"/>
            </p:cNvSpPr>
            <p:nvPr/>
          </p:nvSpPr>
          <p:spPr bwMode="auto">
            <a:xfrm flipV="1">
              <a:off x="975" y="2513"/>
              <a:ext cx="0" cy="1498"/>
            </a:xfrm>
            <a:prstGeom prst="line">
              <a:avLst/>
            </a:prstGeom>
            <a:noFill/>
            <a:ln w="12700">
              <a:solidFill>
                <a:srgbClr val="0B7CFF"/>
              </a:solidFill>
              <a:round/>
              <a:headEnd/>
              <a:tailEnd type="non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06" name="Line 232"/>
            <p:cNvSpPr>
              <a:spLocks noChangeAspect="1" noChangeShapeType="1"/>
            </p:cNvSpPr>
            <p:nvPr/>
          </p:nvSpPr>
          <p:spPr bwMode="auto">
            <a:xfrm flipV="1">
              <a:off x="1054" y="2527"/>
              <a:ext cx="0" cy="1489"/>
            </a:xfrm>
            <a:prstGeom prst="line">
              <a:avLst/>
            </a:prstGeom>
            <a:noFill/>
            <a:ln w="12700">
              <a:solidFill>
                <a:srgbClr val="0B7CFF"/>
              </a:solidFill>
              <a:round/>
              <a:headEnd/>
              <a:tailEnd type="non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07" name="Line 231"/>
            <p:cNvSpPr>
              <a:spLocks noChangeAspect="1" noChangeShapeType="1"/>
            </p:cNvSpPr>
            <p:nvPr/>
          </p:nvSpPr>
          <p:spPr bwMode="auto">
            <a:xfrm flipV="1">
              <a:off x="1139" y="2526"/>
              <a:ext cx="0" cy="1494"/>
            </a:xfrm>
            <a:prstGeom prst="line">
              <a:avLst/>
            </a:prstGeom>
            <a:noFill/>
            <a:ln w="12700">
              <a:solidFill>
                <a:srgbClr val="0B7CFF"/>
              </a:solidFill>
              <a:round/>
              <a:headEnd/>
              <a:tailEnd type="non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08" name="Line 229"/>
            <p:cNvSpPr>
              <a:spLocks noChangeAspect="1" noChangeShapeType="1"/>
            </p:cNvSpPr>
            <p:nvPr/>
          </p:nvSpPr>
          <p:spPr bwMode="auto">
            <a:xfrm flipV="1">
              <a:off x="1226" y="2529"/>
              <a:ext cx="0" cy="1491"/>
            </a:xfrm>
            <a:prstGeom prst="line">
              <a:avLst/>
            </a:prstGeom>
            <a:noFill/>
            <a:ln w="12700">
              <a:solidFill>
                <a:srgbClr val="0B7CFF"/>
              </a:solidFill>
              <a:round/>
              <a:headEnd/>
              <a:tailEnd type="non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09" name="Line 230"/>
            <p:cNvSpPr>
              <a:spLocks noChangeAspect="1" noChangeShapeType="1"/>
            </p:cNvSpPr>
            <p:nvPr/>
          </p:nvSpPr>
          <p:spPr bwMode="auto">
            <a:xfrm flipV="1">
              <a:off x="1320" y="2529"/>
              <a:ext cx="0" cy="1491"/>
            </a:xfrm>
            <a:prstGeom prst="line">
              <a:avLst/>
            </a:prstGeom>
            <a:noFill/>
            <a:ln w="12700">
              <a:solidFill>
                <a:srgbClr val="0B7CFF"/>
              </a:solidFill>
              <a:round/>
              <a:headEnd/>
              <a:tailEnd type="non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10" name="Line 197"/>
            <p:cNvSpPr>
              <a:spLocks noChangeAspect="1" noChangeShapeType="1"/>
            </p:cNvSpPr>
            <p:nvPr/>
          </p:nvSpPr>
          <p:spPr bwMode="auto">
            <a:xfrm flipV="1">
              <a:off x="960" y="1200"/>
              <a:ext cx="0" cy="132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11" name="Line 196"/>
            <p:cNvSpPr>
              <a:spLocks noChangeAspect="1" noChangeShapeType="1"/>
            </p:cNvSpPr>
            <p:nvPr/>
          </p:nvSpPr>
          <p:spPr bwMode="auto">
            <a:xfrm flipV="1">
              <a:off x="1039" y="1204"/>
              <a:ext cx="0" cy="1327"/>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12" name="Line 195"/>
            <p:cNvSpPr>
              <a:spLocks noChangeAspect="1" noChangeShapeType="1"/>
            </p:cNvSpPr>
            <p:nvPr/>
          </p:nvSpPr>
          <p:spPr bwMode="auto">
            <a:xfrm flipV="1">
              <a:off x="1121" y="1209"/>
              <a:ext cx="0" cy="132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13" name="Line 193"/>
            <p:cNvSpPr>
              <a:spLocks noChangeAspect="1" noChangeShapeType="1"/>
            </p:cNvSpPr>
            <p:nvPr/>
          </p:nvSpPr>
          <p:spPr bwMode="auto">
            <a:xfrm flipV="1">
              <a:off x="1211" y="1209"/>
              <a:ext cx="0" cy="132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14" name="Line 194"/>
            <p:cNvSpPr>
              <a:spLocks noChangeAspect="1" noChangeShapeType="1"/>
            </p:cNvSpPr>
            <p:nvPr/>
          </p:nvSpPr>
          <p:spPr bwMode="auto">
            <a:xfrm flipV="1">
              <a:off x="1305" y="1209"/>
              <a:ext cx="0" cy="132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15" name="Line 5"/>
            <p:cNvSpPr>
              <a:spLocks noChangeAspect="1" noChangeShapeType="1"/>
            </p:cNvSpPr>
            <p:nvPr/>
          </p:nvSpPr>
          <p:spPr bwMode="auto">
            <a:xfrm flipV="1">
              <a:off x="1227" y="1209"/>
              <a:ext cx="0" cy="1326"/>
            </a:xfrm>
            <a:prstGeom prst="line">
              <a:avLst/>
            </a:prstGeom>
            <a:noFill/>
            <a:ln w="12700">
              <a:solidFill>
                <a:srgbClr val="0B7CFF"/>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16" name="Line 6"/>
            <p:cNvSpPr>
              <a:spLocks noChangeAspect="1" noChangeShapeType="1"/>
            </p:cNvSpPr>
            <p:nvPr/>
          </p:nvSpPr>
          <p:spPr bwMode="auto">
            <a:xfrm flipV="1">
              <a:off x="1321" y="1209"/>
              <a:ext cx="0" cy="1326"/>
            </a:xfrm>
            <a:prstGeom prst="line">
              <a:avLst/>
            </a:prstGeom>
            <a:noFill/>
            <a:ln w="12700">
              <a:solidFill>
                <a:srgbClr val="0B7CFF"/>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17" name="Line 7"/>
            <p:cNvSpPr>
              <a:spLocks noChangeAspect="1" noChangeShapeType="1"/>
            </p:cNvSpPr>
            <p:nvPr/>
          </p:nvSpPr>
          <p:spPr bwMode="auto">
            <a:xfrm flipV="1">
              <a:off x="1137" y="1209"/>
              <a:ext cx="0" cy="1326"/>
            </a:xfrm>
            <a:prstGeom prst="line">
              <a:avLst/>
            </a:prstGeom>
            <a:noFill/>
            <a:ln w="12700">
              <a:solidFill>
                <a:srgbClr val="0B7CFF"/>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18" name="Line 8"/>
            <p:cNvSpPr>
              <a:spLocks noChangeAspect="1" noChangeShapeType="1"/>
            </p:cNvSpPr>
            <p:nvPr/>
          </p:nvSpPr>
          <p:spPr bwMode="auto">
            <a:xfrm flipV="1">
              <a:off x="1055" y="1204"/>
              <a:ext cx="0" cy="1327"/>
            </a:xfrm>
            <a:prstGeom prst="line">
              <a:avLst/>
            </a:prstGeom>
            <a:noFill/>
            <a:ln w="12700">
              <a:solidFill>
                <a:srgbClr val="0B7CFF"/>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19" name="Line 9"/>
            <p:cNvSpPr>
              <a:spLocks noChangeAspect="1" noChangeShapeType="1"/>
            </p:cNvSpPr>
            <p:nvPr/>
          </p:nvSpPr>
          <p:spPr bwMode="auto">
            <a:xfrm flipV="1">
              <a:off x="976" y="1200"/>
              <a:ext cx="0" cy="1326"/>
            </a:xfrm>
            <a:prstGeom prst="line">
              <a:avLst/>
            </a:prstGeom>
            <a:noFill/>
            <a:ln w="12700">
              <a:solidFill>
                <a:srgbClr val="0B7CFF"/>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nvGrpSpPr>
            <p:cNvPr id="520" name="Group 10"/>
            <p:cNvGrpSpPr>
              <a:grpSpLocks noChangeAspect="1"/>
            </p:cNvGrpSpPr>
            <p:nvPr/>
          </p:nvGrpSpPr>
          <p:grpSpPr bwMode="auto">
            <a:xfrm>
              <a:off x="864" y="1455"/>
              <a:ext cx="576" cy="802"/>
              <a:chOff x="522" y="2016"/>
              <a:chExt cx="771" cy="1074"/>
            </a:xfrm>
          </p:grpSpPr>
          <p:sp>
            <p:nvSpPr>
              <p:cNvPr id="679" name="Oval 11"/>
              <p:cNvSpPr>
                <a:spLocks noChangeAspect="1" noChangeArrowheads="1"/>
              </p:cNvSpPr>
              <p:nvPr/>
            </p:nvSpPr>
            <p:spPr bwMode="auto">
              <a:xfrm>
                <a:off x="525" y="2016"/>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680" name="Oval 12"/>
              <p:cNvSpPr>
                <a:spLocks noChangeAspect="1" noChangeArrowheads="1"/>
              </p:cNvSpPr>
              <p:nvPr/>
            </p:nvSpPr>
            <p:spPr bwMode="auto">
              <a:xfrm>
                <a:off x="525" y="2208"/>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681" name="Oval 13"/>
              <p:cNvSpPr>
                <a:spLocks noChangeAspect="1" noChangeArrowheads="1"/>
              </p:cNvSpPr>
              <p:nvPr/>
            </p:nvSpPr>
            <p:spPr bwMode="auto">
              <a:xfrm>
                <a:off x="525" y="2394"/>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682" name="Oval 14"/>
              <p:cNvSpPr>
                <a:spLocks noChangeAspect="1" noChangeArrowheads="1"/>
              </p:cNvSpPr>
              <p:nvPr/>
            </p:nvSpPr>
            <p:spPr bwMode="auto">
              <a:xfrm>
                <a:off x="525" y="2577"/>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683" name="Oval 15"/>
              <p:cNvSpPr>
                <a:spLocks noChangeAspect="1" noChangeArrowheads="1"/>
              </p:cNvSpPr>
              <p:nvPr/>
            </p:nvSpPr>
            <p:spPr bwMode="auto">
              <a:xfrm>
                <a:off x="525" y="2763"/>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684" name="Oval 16"/>
              <p:cNvSpPr>
                <a:spLocks noChangeAspect="1" noChangeArrowheads="1"/>
              </p:cNvSpPr>
              <p:nvPr/>
            </p:nvSpPr>
            <p:spPr bwMode="auto">
              <a:xfrm>
                <a:off x="522" y="2946"/>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685" name="Line 17"/>
              <p:cNvSpPr>
                <a:spLocks noChangeAspect="1" noChangeShapeType="1"/>
              </p:cNvSpPr>
              <p:nvPr/>
            </p:nvSpPr>
            <p:spPr bwMode="auto">
              <a:xfrm flipV="1">
                <a:off x="1035" y="3072"/>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86" name="Line 18"/>
              <p:cNvSpPr>
                <a:spLocks noChangeAspect="1" noChangeShapeType="1"/>
              </p:cNvSpPr>
              <p:nvPr/>
            </p:nvSpPr>
            <p:spPr bwMode="auto">
              <a:xfrm flipV="1">
                <a:off x="1038" y="2892"/>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87" name="Line 19"/>
              <p:cNvSpPr>
                <a:spLocks noChangeAspect="1" noChangeShapeType="1"/>
              </p:cNvSpPr>
              <p:nvPr/>
            </p:nvSpPr>
            <p:spPr bwMode="auto">
              <a:xfrm flipV="1">
                <a:off x="1035" y="2706"/>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88" name="Line 20"/>
              <p:cNvSpPr>
                <a:spLocks noChangeAspect="1" noChangeShapeType="1"/>
              </p:cNvSpPr>
              <p:nvPr/>
            </p:nvSpPr>
            <p:spPr bwMode="auto">
              <a:xfrm flipV="1">
                <a:off x="1041" y="2520"/>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89" name="Line 21"/>
              <p:cNvSpPr>
                <a:spLocks noChangeAspect="1" noChangeShapeType="1"/>
              </p:cNvSpPr>
              <p:nvPr/>
            </p:nvSpPr>
            <p:spPr bwMode="auto">
              <a:xfrm flipV="1">
                <a:off x="1041" y="2334"/>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90" name="Line 22"/>
              <p:cNvSpPr>
                <a:spLocks noChangeAspect="1" noChangeShapeType="1"/>
              </p:cNvSpPr>
              <p:nvPr/>
            </p:nvSpPr>
            <p:spPr bwMode="auto">
              <a:xfrm flipV="1">
                <a:off x="1041" y="2145"/>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sp>
          <p:nvSpPr>
            <p:cNvPr id="521" name="Line 23"/>
            <p:cNvSpPr>
              <a:spLocks noChangeAspect="1" noChangeShapeType="1"/>
            </p:cNvSpPr>
            <p:nvPr/>
          </p:nvSpPr>
          <p:spPr bwMode="auto">
            <a:xfrm>
              <a:off x="976" y="1428"/>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22" name="Line 24"/>
            <p:cNvSpPr>
              <a:spLocks noChangeAspect="1" noChangeShapeType="1"/>
            </p:cNvSpPr>
            <p:nvPr/>
          </p:nvSpPr>
          <p:spPr bwMode="auto">
            <a:xfrm>
              <a:off x="976" y="1576"/>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23" name="Line 25"/>
            <p:cNvSpPr>
              <a:spLocks noChangeAspect="1" noChangeShapeType="1"/>
            </p:cNvSpPr>
            <p:nvPr/>
          </p:nvSpPr>
          <p:spPr bwMode="auto">
            <a:xfrm>
              <a:off x="976" y="1715"/>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24" name="Line 26"/>
            <p:cNvSpPr>
              <a:spLocks noChangeAspect="1" noChangeShapeType="1"/>
            </p:cNvSpPr>
            <p:nvPr/>
          </p:nvSpPr>
          <p:spPr bwMode="auto">
            <a:xfrm>
              <a:off x="976" y="1854"/>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25" name="Line 27"/>
            <p:cNvSpPr>
              <a:spLocks noChangeAspect="1" noChangeShapeType="1"/>
            </p:cNvSpPr>
            <p:nvPr/>
          </p:nvSpPr>
          <p:spPr bwMode="auto">
            <a:xfrm>
              <a:off x="976" y="1993"/>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26" name="Line 28"/>
            <p:cNvSpPr>
              <a:spLocks noChangeAspect="1" noChangeShapeType="1"/>
            </p:cNvSpPr>
            <p:nvPr/>
          </p:nvSpPr>
          <p:spPr bwMode="auto">
            <a:xfrm>
              <a:off x="976" y="2127"/>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27" name="Line 29"/>
            <p:cNvSpPr>
              <a:spLocks noChangeAspect="1" noChangeShapeType="1"/>
            </p:cNvSpPr>
            <p:nvPr/>
          </p:nvSpPr>
          <p:spPr bwMode="auto">
            <a:xfrm>
              <a:off x="1055" y="1453"/>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28" name="Line 30"/>
            <p:cNvSpPr>
              <a:spLocks noChangeAspect="1" noChangeShapeType="1"/>
            </p:cNvSpPr>
            <p:nvPr/>
          </p:nvSpPr>
          <p:spPr bwMode="auto">
            <a:xfrm>
              <a:off x="1055" y="1599"/>
              <a:ext cx="0" cy="71"/>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29" name="Line 31"/>
            <p:cNvSpPr>
              <a:spLocks noChangeAspect="1" noChangeShapeType="1"/>
            </p:cNvSpPr>
            <p:nvPr/>
          </p:nvSpPr>
          <p:spPr bwMode="auto">
            <a:xfrm>
              <a:off x="1055" y="1744"/>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30" name="Line 32"/>
            <p:cNvSpPr>
              <a:spLocks noChangeAspect="1" noChangeShapeType="1"/>
            </p:cNvSpPr>
            <p:nvPr/>
          </p:nvSpPr>
          <p:spPr bwMode="auto">
            <a:xfrm>
              <a:off x="1055" y="1876"/>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31" name="Line 33"/>
            <p:cNvSpPr>
              <a:spLocks noChangeAspect="1" noChangeShapeType="1"/>
            </p:cNvSpPr>
            <p:nvPr/>
          </p:nvSpPr>
          <p:spPr bwMode="auto">
            <a:xfrm>
              <a:off x="1055" y="2018"/>
              <a:ext cx="0" cy="71"/>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32" name="Line 34"/>
            <p:cNvSpPr>
              <a:spLocks noChangeAspect="1" noChangeShapeType="1"/>
            </p:cNvSpPr>
            <p:nvPr/>
          </p:nvSpPr>
          <p:spPr bwMode="auto">
            <a:xfrm>
              <a:off x="1055" y="2147"/>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33" name="Line 35"/>
            <p:cNvSpPr>
              <a:spLocks noChangeAspect="1" noChangeShapeType="1"/>
            </p:cNvSpPr>
            <p:nvPr/>
          </p:nvSpPr>
          <p:spPr bwMode="auto">
            <a:xfrm>
              <a:off x="1137" y="1426"/>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34" name="Line 36"/>
            <p:cNvSpPr>
              <a:spLocks noChangeAspect="1" noChangeShapeType="1"/>
            </p:cNvSpPr>
            <p:nvPr/>
          </p:nvSpPr>
          <p:spPr bwMode="auto">
            <a:xfrm>
              <a:off x="1137" y="1585"/>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35" name="Line 37"/>
            <p:cNvSpPr>
              <a:spLocks noChangeAspect="1" noChangeShapeType="1"/>
            </p:cNvSpPr>
            <p:nvPr/>
          </p:nvSpPr>
          <p:spPr bwMode="auto">
            <a:xfrm>
              <a:off x="1137" y="1717"/>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36" name="Line 38"/>
            <p:cNvSpPr>
              <a:spLocks noChangeAspect="1" noChangeShapeType="1"/>
            </p:cNvSpPr>
            <p:nvPr/>
          </p:nvSpPr>
          <p:spPr bwMode="auto">
            <a:xfrm>
              <a:off x="1137" y="1854"/>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37" name="Line 39"/>
            <p:cNvSpPr>
              <a:spLocks noChangeAspect="1" noChangeShapeType="1"/>
            </p:cNvSpPr>
            <p:nvPr/>
          </p:nvSpPr>
          <p:spPr bwMode="auto">
            <a:xfrm>
              <a:off x="1137" y="1995"/>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38" name="Line 40"/>
            <p:cNvSpPr>
              <a:spLocks noChangeAspect="1" noChangeShapeType="1"/>
            </p:cNvSpPr>
            <p:nvPr/>
          </p:nvSpPr>
          <p:spPr bwMode="auto">
            <a:xfrm>
              <a:off x="1137" y="2127"/>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39" name="Line 41"/>
            <p:cNvSpPr>
              <a:spLocks noChangeAspect="1" noChangeShapeType="1"/>
            </p:cNvSpPr>
            <p:nvPr/>
          </p:nvSpPr>
          <p:spPr bwMode="auto">
            <a:xfrm>
              <a:off x="1321" y="1433"/>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40" name="Line 42"/>
            <p:cNvSpPr>
              <a:spLocks noChangeAspect="1" noChangeShapeType="1"/>
            </p:cNvSpPr>
            <p:nvPr/>
          </p:nvSpPr>
          <p:spPr bwMode="auto">
            <a:xfrm>
              <a:off x="1321" y="1594"/>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41" name="Line 43"/>
            <p:cNvSpPr>
              <a:spLocks noChangeAspect="1" noChangeShapeType="1"/>
            </p:cNvSpPr>
            <p:nvPr/>
          </p:nvSpPr>
          <p:spPr bwMode="auto">
            <a:xfrm>
              <a:off x="1321" y="1713"/>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42" name="Line 44"/>
            <p:cNvSpPr>
              <a:spLocks noChangeAspect="1" noChangeShapeType="1"/>
            </p:cNvSpPr>
            <p:nvPr/>
          </p:nvSpPr>
          <p:spPr bwMode="auto">
            <a:xfrm>
              <a:off x="1321" y="1852"/>
              <a:ext cx="0" cy="71"/>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43" name="Line 45"/>
            <p:cNvSpPr>
              <a:spLocks noChangeAspect="1" noChangeShapeType="1"/>
            </p:cNvSpPr>
            <p:nvPr/>
          </p:nvSpPr>
          <p:spPr bwMode="auto">
            <a:xfrm>
              <a:off x="1321" y="1993"/>
              <a:ext cx="0" cy="72"/>
            </a:xfrm>
            <a:prstGeom prst="line">
              <a:avLst/>
            </a:prstGeom>
            <a:noFill/>
            <a:ln w="12700">
              <a:solidFill>
                <a:srgbClr val="0B7CFF"/>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44" name="Line 46"/>
            <p:cNvSpPr>
              <a:spLocks noChangeAspect="1" noChangeShapeType="1"/>
            </p:cNvSpPr>
            <p:nvPr/>
          </p:nvSpPr>
          <p:spPr bwMode="auto">
            <a:xfrm>
              <a:off x="1321" y="2130"/>
              <a:ext cx="0" cy="71"/>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45" name="Line 47"/>
            <p:cNvSpPr>
              <a:spLocks noChangeAspect="1" noChangeShapeType="1"/>
            </p:cNvSpPr>
            <p:nvPr/>
          </p:nvSpPr>
          <p:spPr bwMode="auto">
            <a:xfrm>
              <a:off x="1227" y="1453"/>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46" name="Line 48"/>
            <p:cNvSpPr>
              <a:spLocks noChangeAspect="1" noChangeShapeType="1"/>
            </p:cNvSpPr>
            <p:nvPr/>
          </p:nvSpPr>
          <p:spPr bwMode="auto">
            <a:xfrm>
              <a:off x="1227" y="1603"/>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47" name="Line 49"/>
            <p:cNvSpPr>
              <a:spLocks noChangeAspect="1" noChangeShapeType="1"/>
            </p:cNvSpPr>
            <p:nvPr/>
          </p:nvSpPr>
          <p:spPr bwMode="auto">
            <a:xfrm>
              <a:off x="1227" y="1742"/>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48" name="Line 50"/>
            <p:cNvSpPr>
              <a:spLocks noChangeAspect="1" noChangeShapeType="1"/>
            </p:cNvSpPr>
            <p:nvPr/>
          </p:nvSpPr>
          <p:spPr bwMode="auto">
            <a:xfrm>
              <a:off x="1227" y="1870"/>
              <a:ext cx="0" cy="71"/>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49" name="Line 51"/>
            <p:cNvSpPr>
              <a:spLocks noChangeAspect="1" noChangeShapeType="1"/>
            </p:cNvSpPr>
            <p:nvPr/>
          </p:nvSpPr>
          <p:spPr bwMode="auto">
            <a:xfrm>
              <a:off x="1227" y="2011"/>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50" name="Line 52"/>
            <p:cNvSpPr>
              <a:spLocks noChangeAspect="1" noChangeShapeType="1"/>
            </p:cNvSpPr>
            <p:nvPr/>
          </p:nvSpPr>
          <p:spPr bwMode="auto">
            <a:xfrm>
              <a:off x="1227" y="2143"/>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51" name="Rectangle 53"/>
            <p:cNvSpPr>
              <a:spLocks noChangeArrowheads="1"/>
            </p:cNvSpPr>
            <p:nvPr/>
          </p:nvSpPr>
          <p:spPr bwMode="auto">
            <a:xfrm>
              <a:off x="1488" y="1776"/>
              <a:ext cx="276" cy="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600" b="0" i="1" u="none" strike="noStrike" kern="0" cap="none" spc="0" normalizeH="0" baseline="0" noProof="0" dirty="0" smtClean="0">
                  <a:ln>
                    <a:noFill/>
                  </a:ln>
                  <a:solidFill>
                    <a:srgbClr val="000000"/>
                  </a:solidFill>
                  <a:effectLst/>
                  <a:uLnTx/>
                  <a:uFillTx/>
                </a:rPr>
                <a:t>Ν</a:t>
              </a:r>
              <a:r>
                <a:rPr kumimoji="0" lang="en-US" sz="1600" b="0" i="0" u="none" strike="noStrike" kern="0" cap="none" spc="0" normalizeH="0" baseline="-25000" noProof="0" dirty="0" smtClean="0">
                  <a:ln>
                    <a:noFill/>
                  </a:ln>
                  <a:solidFill>
                    <a:srgbClr val="000000"/>
                  </a:solidFill>
                  <a:effectLst/>
                  <a:uLnTx/>
                  <a:uFillTx/>
                </a:rPr>
                <a:t>2</a:t>
              </a:r>
              <a:r>
                <a:rPr kumimoji="0" lang="en-US" sz="1600" b="0" i="1" u="none" strike="noStrike" kern="0" cap="none" spc="0" normalizeH="0" baseline="0" noProof="0" dirty="0" smtClean="0">
                  <a:ln>
                    <a:noFill/>
                  </a:ln>
                  <a:solidFill>
                    <a:srgbClr val="000000"/>
                  </a:solidFill>
                  <a:effectLst/>
                  <a:uLnTx/>
                  <a:uFillTx/>
                </a:rPr>
                <a:t> </a:t>
              </a:r>
              <a:endParaRPr kumimoji="0" lang="en-US" sz="1600" b="0" i="1" u="none" strike="noStrike" kern="0" cap="none" spc="0" normalizeH="0" baseline="0" noProof="0" dirty="0">
                <a:ln>
                  <a:noFill/>
                </a:ln>
                <a:solidFill>
                  <a:srgbClr val="000000"/>
                </a:solidFill>
                <a:effectLst/>
                <a:uLnTx/>
                <a:uFillTx/>
              </a:endParaRPr>
            </a:p>
          </p:txBody>
        </p:sp>
        <p:sp>
          <p:nvSpPr>
            <p:cNvPr id="552" name="Rectangle 54"/>
            <p:cNvSpPr>
              <a:spLocks noChangeArrowheads="1"/>
            </p:cNvSpPr>
            <p:nvPr/>
          </p:nvSpPr>
          <p:spPr bwMode="auto">
            <a:xfrm>
              <a:off x="1002" y="2106"/>
              <a:ext cx="195" cy="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rPr>
                <a:t>S</a:t>
              </a:r>
              <a:r>
                <a:rPr kumimoji="0" lang="en-US" sz="1200" b="0" i="0" u="none" strike="noStrike" kern="0" cap="none" spc="0" normalizeH="0" baseline="-25000" noProof="0" dirty="0">
                  <a:ln>
                    <a:noFill/>
                  </a:ln>
                  <a:solidFill>
                    <a:srgbClr val="000000"/>
                  </a:solidFill>
                  <a:effectLst/>
                  <a:uLnTx/>
                  <a:uFillTx/>
                </a:rPr>
                <a:t>2</a:t>
              </a:r>
              <a:endParaRPr kumimoji="0" lang="en-US" sz="1200" b="0" i="1" u="none" strike="noStrike" kern="0" cap="none" spc="0" normalizeH="0" baseline="0" noProof="0" dirty="0">
                <a:ln>
                  <a:noFill/>
                </a:ln>
                <a:solidFill>
                  <a:srgbClr val="000000"/>
                </a:solidFill>
                <a:effectLst/>
                <a:uLnTx/>
                <a:uFillTx/>
              </a:endParaRPr>
            </a:p>
          </p:txBody>
        </p:sp>
        <p:sp>
          <p:nvSpPr>
            <p:cNvPr id="553" name="Rectangle 55"/>
            <p:cNvSpPr>
              <a:spLocks noChangeArrowheads="1"/>
            </p:cNvSpPr>
            <p:nvPr/>
          </p:nvSpPr>
          <p:spPr bwMode="auto">
            <a:xfrm>
              <a:off x="1404" y="2103"/>
              <a:ext cx="191" cy="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0000"/>
                  </a:solidFill>
                  <a:effectLst/>
                  <a:uLnTx/>
                  <a:uFillTx/>
                </a:rPr>
                <a:t>I</a:t>
              </a:r>
              <a:r>
                <a:rPr kumimoji="0" lang="en-US" sz="1400" b="0" i="0" u="none" strike="noStrike" kern="0" cap="none" spc="0" normalizeH="0" baseline="-25000" noProof="0" dirty="0">
                  <a:ln>
                    <a:noFill/>
                  </a:ln>
                  <a:solidFill>
                    <a:srgbClr val="000000"/>
                  </a:solidFill>
                  <a:effectLst/>
                  <a:uLnTx/>
                  <a:uFillTx/>
                </a:rPr>
                <a:t>2</a:t>
              </a:r>
              <a:endParaRPr kumimoji="0" lang="en-US" sz="1400" b="0" i="1" u="none" strike="noStrike" kern="0" cap="none" spc="0" normalizeH="0" baseline="0" noProof="0" dirty="0">
                <a:ln>
                  <a:noFill/>
                </a:ln>
                <a:solidFill>
                  <a:srgbClr val="000000"/>
                </a:solidFill>
                <a:effectLst/>
                <a:uLnTx/>
                <a:uFillTx/>
              </a:endParaRPr>
            </a:p>
          </p:txBody>
        </p:sp>
        <p:sp>
          <p:nvSpPr>
            <p:cNvPr id="554" name="Rectangle 56"/>
            <p:cNvSpPr>
              <a:spLocks noChangeArrowheads="1"/>
            </p:cNvSpPr>
            <p:nvPr/>
          </p:nvSpPr>
          <p:spPr bwMode="auto">
            <a:xfrm>
              <a:off x="1312" y="1191"/>
              <a:ext cx="264" cy="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B7CFF"/>
                  </a:solidFill>
                  <a:effectLst/>
                  <a:uLnTx/>
                  <a:uFillTx/>
                </a:rPr>
                <a:t>B</a:t>
              </a:r>
              <a:r>
                <a:rPr kumimoji="0" lang="en-US" sz="1400" b="0" i="0" u="none" strike="noStrike" kern="0" cap="none" spc="0" normalizeH="0" baseline="-25000" noProof="0">
                  <a:ln>
                    <a:noFill/>
                  </a:ln>
                  <a:solidFill>
                    <a:srgbClr val="0B7CFF"/>
                  </a:solidFill>
                  <a:effectLst/>
                  <a:uLnTx/>
                  <a:uFillTx/>
                </a:rPr>
                <a:t>22</a:t>
              </a:r>
              <a:endParaRPr kumimoji="0" lang="en-US" sz="1400" b="1" i="0" u="none" strike="noStrike" kern="0" cap="none" spc="0" normalizeH="0" baseline="0" noProof="0">
                <a:ln>
                  <a:noFill/>
                </a:ln>
                <a:solidFill>
                  <a:srgbClr val="0B7CFF"/>
                </a:solidFill>
                <a:effectLst/>
                <a:uLnTx/>
                <a:uFillTx/>
              </a:endParaRPr>
            </a:p>
          </p:txBody>
        </p:sp>
        <p:sp>
          <p:nvSpPr>
            <p:cNvPr id="555" name="Line 57"/>
            <p:cNvSpPr>
              <a:spLocks noChangeAspect="1" noChangeShapeType="1"/>
            </p:cNvSpPr>
            <p:nvPr/>
          </p:nvSpPr>
          <p:spPr bwMode="auto">
            <a:xfrm>
              <a:off x="583" y="1505"/>
              <a:ext cx="2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56" name="Line 58"/>
            <p:cNvSpPr>
              <a:spLocks noChangeAspect="1" noChangeShapeType="1"/>
            </p:cNvSpPr>
            <p:nvPr/>
          </p:nvSpPr>
          <p:spPr bwMode="auto">
            <a:xfrm>
              <a:off x="583" y="2205"/>
              <a:ext cx="2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57" name="Rectangle 59"/>
            <p:cNvSpPr>
              <a:spLocks noChangeAspect="1" noChangeArrowheads="1"/>
            </p:cNvSpPr>
            <p:nvPr/>
          </p:nvSpPr>
          <p:spPr bwMode="auto">
            <a:xfrm>
              <a:off x="636" y="1759"/>
              <a:ext cx="210" cy="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a:ln>
                    <a:noFill/>
                  </a:ln>
                  <a:solidFill>
                    <a:srgbClr val="000000"/>
                  </a:solidFill>
                  <a:effectLst/>
                  <a:uLnTx/>
                  <a:uFillTx/>
                </a:rPr>
                <a:t>d</a:t>
              </a:r>
              <a:r>
                <a:rPr kumimoji="0" lang="en-US" sz="1400" b="0" i="0" u="none" strike="noStrike" kern="0" cap="none" spc="0" normalizeH="0" baseline="-25000" noProof="0">
                  <a:ln>
                    <a:noFill/>
                  </a:ln>
                  <a:solidFill>
                    <a:srgbClr val="000000"/>
                  </a:solidFill>
                  <a:effectLst/>
                  <a:uLnTx/>
                  <a:uFillTx/>
                </a:rPr>
                <a:t>2</a:t>
              </a:r>
              <a:endParaRPr kumimoji="0" lang="en-US" sz="1400" b="0" i="1" u="none" strike="noStrike" kern="0" cap="none" spc="0" normalizeH="0" baseline="0" noProof="0">
                <a:ln>
                  <a:noFill/>
                </a:ln>
                <a:solidFill>
                  <a:srgbClr val="000000"/>
                </a:solidFill>
                <a:effectLst/>
                <a:uLnTx/>
                <a:uFillTx/>
              </a:endParaRPr>
            </a:p>
          </p:txBody>
        </p:sp>
        <p:sp>
          <p:nvSpPr>
            <p:cNvPr id="558" name="Line 60"/>
            <p:cNvSpPr>
              <a:spLocks noChangeAspect="1" noChangeShapeType="1"/>
            </p:cNvSpPr>
            <p:nvPr/>
          </p:nvSpPr>
          <p:spPr bwMode="auto">
            <a:xfrm flipV="1">
              <a:off x="729" y="1503"/>
              <a:ext cx="0" cy="252"/>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59" name="Line 61"/>
            <p:cNvSpPr>
              <a:spLocks noChangeAspect="1" noChangeShapeType="1"/>
            </p:cNvSpPr>
            <p:nvPr/>
          </p:nvSpPr>
          <p:spPr bwMode="auto">
            <a:xfrm>
              <a:off x="729" y="1953"/>
              <a:ext cx="0" cy="252"/>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60" name="Line 64"/>
            <p:cNvSpPr>
              <a:spLocks noChangeAspect="1" noChangeShapeType="1"/>
            </p:cNvSpPr>
            <p:nvPr/>
          </p:nvSpPr>
          <p:spPr bwMode="auto">
            <a:xfrm flipV="1">
              <a:off x="1212" y="2532"/>
              <a:ext cx="0" cy="1491"/>
            </a:xfrm>
            <a:prstGeom prst="line">
              <a:avLst/>
            </a:prstGeom>
            <a:noFill/>
            <a:ln w="12700">
              <a:solidFill>
                <a:srgbClr val="CC006B"/>
              </a:solidFill>
              <a:round/>
              <a:headEnd/>
              <a:tailEnd type="non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61" name="Line 65"/>
            <p:cNvSpPr>
              <a:spLocks noChangeAspect="1" noChangeShapeType="1"/>
            </p:cNvSpPr>
            <p:nvPr/>
          </p:nvSpPr>
          <p:spPr bwMode="auto">
            <a:xfrm flipV="1">
              <a:off x="1303" y="2522"/>
              <a:ext cx="0" cy="1501"/>
            </a:xfrm>
            <a:prstGeom prst="line">
              <a:avLst/>
            </a:prstGeom>
            <a:noFill/>
            <a:ln w="12700">
              <a:solidFill>
                <a:srgbClr val="CC006B"/>
              </a:solidFill>
              <a:round/>
              <a:headEnd/>
              <a:tailEnd type="non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62" name="Line 66"/>
            <p:cNvSpPr>
              <a:spLocks noChangeAspect="1" noChangeShapeType="1"/>
            </p:cNvSpPr>
            <p:nvPr/>
          </p:nvSpPr>
          <p:spPr bwMode="auto">
            <a:xfrm flipV="1">
              <a:off x="1122" y="2535"/>
              <a:ext cx="0" cy="1488"/>
            </a:xfrm>
            <a:prstGeom prst="line">
              <a:avLst/>
            </a:prstGeom>
            <a:noFill/>
            <a:ln w="12700">
              <a:solidFill>
                <a:srgbClr val="CC006B"/>
              </a:solidFill>
              <a:round/>
              <a:headEnd/>
              <a:tailEnd type="non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63" name="Line 67"/>
            <p:cNvSpPr>
              <a:spLocks noChangeAspect="1" noChangeShapeType="1"/>
            </p:cNvSpPr>
            <p:nvPr/>
          </p:nvSpPr>
          <p:spPr bwMode="auto">
            <a:xfrm flipV="1">
              <a:off x="1040" y="2523"/>
              <a:ext cx="0" cy="1496"/>
            </a:xfrm>
            <a:prstGeom prst="line">
              <a:avLst/>
            </a:prstGeom>
            <a:noFill/>
            <a:ln w="12700">
              <a:solidFill>
                <a:srgbClr val="CC006B"/>
              </a:solidFill>
              <a:round/>
              <a:headEnd/>
              <a:tailEnd type="non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64" name="Line 68"/>
            <p:cNvSpPr>
              <a:spLocks noChangeAspect="1" noChangeShapeType="1"/>
            </p:cNvSpPr>
            <p:nvPr/>
          </p:nvSpPr>
          <p:spPr bwMode="auto">
            <a:xfrm flipV="1">
              <a:off x="958" y="2503"/>
              <a:ext cx="0" cy="1511"/>
            </a:xfrm>
            <a:prstGeom prst="line">
              <a:avLst/>
            </a:prstGeom>
            <a:noFill/>
            <a:ln w="12700">
              <a:solidFill>
                <a:srgbClr val="CC006B"/>
              </a:solidFill>
              <a:round/>
              <a:headEnd/>
              <a:tailEnd type="non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nvGrpSpPr>
            <p:cNvPr id="565" name="Group 69"/>
            <p:cNvGrpSpPr>
              <a:grpSpLocks noChangeAspect="1"/>
            </p:cNvGrpSpPr>
            <p:nvPr/>
          </p:nvGrpSpPr>
          <p:grpSpPr bwMode="auto">
            <a:xfrm>
              <a:off x="846" y="2943"/>
              <a:ext cx="576" cy="802"/>
              <a:chOff x="522" y="2016"/>
              <a:chExt cx="771" cy="1074"/>
            </a:xfrm>
          </p:grpSpPr>
          <p:sp>
            <p:nvSpPr>
              <p:cNvPr id="667" name="Oval 70"/>
              <p:cNvSpPr>
                <a:spLocks noChangeAspect="1" noChangeArrowheads="1"/>
              </p:cNvSpPr>
              <p:nvPr/>
            </p:nvSpPr>
            <p:spPr bwMode="auto">
              <a:xfrm>
                <a:off x="525" y="2016"/>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668" name="Oval 71"/>
              <p:cNvSpPr>
                <a:spLocks noChangeAspect="1" noChangeArrowheads="1"/>
              </p:cNvSpPr>
              <p:nvPr/>
            </p:nvSpPr>
            <p:spPr bwMode="auto">
              <a:xfrm>
                <a:off x="525" y="2208"/>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669" name="Oval 72"/>
              <p:cNvSpPr>
                <a:spLocks noChangeAspect="1" noChangeArrowheads="1"/>
              </p:cNvSpPr>
              <p:nvPr/>
            </p:nvSpPr>
            <p:spPr bwMode="auto">
              <a:xfrm>
                <a:off x="525" y="2394"/>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670" name="Oval 73"/>
              <p:cNvSpPr>
                <a:spLocks noChangeAspect="1" noChangeArrowheads="1"/>
              </p:cNvSpPr>
              <p:nvPr/>
            </p:nvSpPr>
            <p:spPr bwMode="auto">
              <a:xfrm>
                <a:off x="525" y="2577"/>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671" name="Oval 74"/>
              <p:cNvSpPr>
                <a:spLocks noChangeAspect="1" noChangeArrowheads="1"/>
              </p:cNvSpPr>
              <p:nvPr/>
            </p:nvSpPr>
            <p:spPr bwMode="auto">
              <a:xfrm>
                <a:off x="525" y="2763"/>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672" name="Oval 75"/>
              <p:cNvSpPr>
                <a:spLocks noChangeAspect="1" noChangeArrowheads="1"/>
              </p:cNvSpPr>
              <p:nvPr/>
            </p:nvSpPr>
            <p:spPr bwMode="auto">
              <a:xfrm>
                <a:off x="522" y="2946"/>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673" name="Line 76"/>
              <p:cNvSpPr>
                <a:spLocks noChangeAspect="1" noChangeShapeType="1"/>
              </p:cNvSpPr>
              <p:nvPr/>
            </p:nvSpPr>
            <p:spPr bwMode="auto">
              <a:xfrm flipV="1">
                <a:off x="1035" y="3072"/>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74" name="Line 77"/>
              <p:cNvSpPr>
                <a:spLocks noChangeAspect="1" noChangeShapeType="1"/>
              </p:cNvSpPr>
              <p:nvPr/>
            </p:nvSpPr>
            <p:spPr bwMode="auto">
              <a:xfrm flipV="1">
                <a:off x="1038" y="2892"/>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75" name="Line 78"/>
              <p:cNvSpPr>
                <a:spLocks noChangeAspect="1" noChangeShapeType="1"/>
              </p:cNvSpPr>
              <p:nvPr/>
            </p:nvSpPr>
            <p:spPr bwMode="auto">
              <a:xfrm flipV="1">
                <a:off x="1035" y="2706"/>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76" name="Line 79"/>
              <p:cNvSpPr>
                <a:spLocks noChangeAspect="1" noChangeShapeType="1"/>
              </p:cNvSpPr>
              <p:nvPr/>
            </p:nvSpPr>
            <p:spPr bwMode="auto">
              <a:xfrm flipV="1">
                <a:off x="1041" y="2520"/>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77" name="Line 80"/>
              <p:cNvSpPr>
                <a:spLocks noChangeAspect="1" noChangeShapeType="1"/>
              </p:cNvSpPr>
              <p:nvPr/>
            </p:nvSpPr>
            <p:spPr bwMode="auto">
              <a:xfrm flipV="1">
                <a:off x="1041" y="2334"/>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78" name="Line 81"/>
              <p:cNvSpPr>
                <a:spLocks noChangeAspect="1" noChangeShapeType="1"/>
              </p:cNvSpPr>
              <p:nvPr/>
            </p:nvSpPr>
            <p:spPr bwMode="auto">
              <a:xfrm flipV="1">
                <a:off x="1041" y="2145"/>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sp>
          <p:nvSpPr>
            <p:cNvPr id="566" name="Line 82"/>
            <p:cNvSpPr>
              <a:spLocks noChangeAspect="1" noChangeShapeType="1"/>
            </p:cNvSpPr>
            <p:nvPr/>
          </p:nvSpPr>
          <p:spPr bwMode="auto">
            <a:xfrm>
              <a:off x="958" y="2916"/>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67" name="Line 83"/>
            <p:cNvSpPr>
              <a:spLocks noChangeAspect="1" noChangeShapeType="1"/>
            </p:cNvSpPr>
            <p:nvPr/>
          </p:nvSpPr>
          <p:spPr bwMode="auto">
            <a:xfrm>
              <a:off x="958" y="3064"/>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68" name="Line 84"/>
            <p:cNvSpPr>
              <a:spLocks noChangeAspect="1" noChangeShapeType="1"/>
            </p:cNvSpPr>
            <p:nvPr/>
          </p:nvSpPr>
          <p:spPr bwMode="auto">
            <a:xfrm>
              <a:off x="958" y="3203"/>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69" name="Line 85"/>
            <p:cNvSpPr>
              <a:spLocks noChangeAspect="1" noChangeShapeType="1"/>
            </p:cNvSpPr>
            <p:nvPr/>
          </p:nvSpPr>
          <p:spPr bwMode="auto">
            <a:xfrm>
              <a:off x="958" y="3342"/>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70" name="Line 86"/>
            <p:cNvSpPr>
              <a:spLocks noChangeAspect="1" noChangeShapeType="1"/>
            </p:cNvSpPr>
            <p:nvPr/>
          </p:nvSpPr>
          <p:spPr bwMode="auto">
            <a:xfrm>
              <a:off x="958" y="3481"/>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71" name="Line 87"/>
            <p:cNvSpPr>
              <a:spLocks noChangeAspect="1" noChangeShapeType="1"/>
            </p:cNvSpPr>
            <p:nvPr/>
          </p:nvSpPr>
          <p:spPr bwMode="auto">
            <a:xfrm>
              <a:off x="958" y="3615"/>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72" name="Line 88"/>
            <p:cNvSpPr>
              <a:spLocks noChangeAspect="1" noChangeShapeType="1"/>
            </p:cNvSpPr>
            <p:nvPr/>
          </p:nvSpPr>
          <p:spPr bwMode="auto">
            <a:xfrm>
              <a:off x="1040" y="2941"/>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73" name="Line 89"/>
            <p:cNvSpPr>
              <a:spLocks noChangeAspect="1" noChangeShapeType="1"/>
            </p:cNvSpPr>
            <p:nvPr/>
          </p:nvSpPr>
          <p:spPr bwMode="auto">
            <a:xfrm>
              <a:off x="1040" y="3087"/>
              <a:ext cx="0" cy="71"/>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74" name="Line 90"/>
            <p:cNvSpPr>
              <a:spLocks noChangeAspect="1" noChangeShapeType="1"/>
            </p:cNvSpPr>
            <p:nvPr/>
          </p:nvSpPr>
          <p:spPr bwMode="auto">
            <a:xfrm>
              <a:off x="1040" y="3232"/>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75" name="Line 91"/>
            <p:cNvSpPr>
              <a:spLocks noChangeAspect="1" noChangeShapeType="1"/>
            </p:cNvSpPr>
            <p:nvPr/>
          </p:nvSpPr>
          <p:spPr bwMode="auto">
            <a:xfrm>
              <a:off x="1040" y="3364"/>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76" name="Line 92"/>
            <p:cNvSpPr>
              <a:spLocks noChangeAspect="1" noChangeShapeType="1"/>
            </p:cNvSpPr>
            <p:nvPr/>
          </p:nvSpPr>
          <p:spPr bwMode="auto">
            <a:xfrm>
              <a:off x="1040" y="3506"/>
              <a:ext cx="0" cy="71"/>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77" name="Line 93"/>
            <p:cNvSpPr>
              <a:spLocks noChangeAspect="1" noChangeShapeType="1"/>
            </p:cNvSpPr>
            <p:nvPr/>
          </p:nvSpPr>
          <p:spPr bwMode="auto">
            <a:xfrm>
              <a:off x="1040" y="3635"/>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78" name="Line 94"/>
            <p:cNvSpPr>
              <a:spLocks noChangeAspect="1" noChangeShapeType="1"/>
            </p:cNvSpPr>
            <p:nvPr/>
          </p:nvSpPr>
          <p:spPr bwMode="auto">
            <a:xfrm>
              <a:off x="1122" y="2914"/>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79" name="Line 95"/>
            <p:cNvSpPr>
              <a:spLocks noChangeAspect="1" noChangeShapeType="1"/>
            </p:cNvSpPr>
            <p:nvPr/>
          </p:nvSpPr>
          <p:spPr bwMode="auto">
            <a:xfrm>
              <a:off x="1122" y="3073"/>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80" name="Line 96"/>
            <p:cNvSpPr>
              <a:spLocks noChangeAspect="1" noChangeShapeType="1"/>
            </p:cNvSpPr>
            <p:nvPr/>
          </p:nvSpPr>
          <p:spPr bwMode="auto">
            <a:xfrm>
              <a:off x="1122" y="3205"/>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81" name="Line 97"/>
            <p:cNvSpPr>
              <a:spLocks noChangeAspect="1" noChangeShapeType="1"/>
            </p:cNvSpPr>
            <p:nvPr/>
          </p:nvSpPr>
          <p:spPr bwMode="auto">
            <a:xfrm>
              <a:off x="1122" y="3342"/>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82" name="Line 98"/>
            <p:cNvSpPr>
              <a:spLocks noChangeAspect="1" noChangeShapeType="1"/>
            </p:cNvSpPr>
            <p:nvPr/>
          </p:nvSpPr>
          <p:spPr bwMode="auto">
            <a:xfrm>
              <a:off x="1122" y="3486"/>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83" name="Line 99"/>
            <p:cNvSpPr>
              <a:spLocks noChangeAspect="1" noChangeShapeType="1"/>
            </p:cNvSpPr>
            <p:nvPr/>
          </p:nvSpPr>
          <p:spPr bwMode="auto">
            <a:xfrm>
              <a:off x="1122" y="3615"/>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84" name="Line 100"/>
            <p:cNvSpPr>
              <a:spLocks noChangeAspect="1" noChangeShapeType="1"/>
            </p:cNvSpPr>
            <p:nvPr/>
          </p:nvSpPr>
          <p:spPr bwMode="auto">
            <a:xfrm>
              <a:off x="1303" y="2921"/>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85" name="Line 101"/>
            <p:cNvSpPr>
              <a:spLocks noChangeAspect="1" noChangeShapeType="1"/>
            </p:cNvSpPr>
            <p:nvPr/>
          </p:nvSpPr>
          <p:spPr bwMode="auto">
            <a:xfrm>
              <a:off x="1303" y="3082"/>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86" name="Line 102"/>
            <p:cNvSpPr>
              <a:spLocks noChangeAspect="1" noChangeShapeType="1"/>
            </p:cNvSpPr>
            <p:nvPr/>
          </p:nvSpPr>
          <p:spPr bwMode="auto">
            <a:xfrm>
              <a:off x="1303" y="3201"/>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87" name="Line 103"/>
            <p:cNvSpPr>
              <a:spLocks noChangeAspect="1" noChangeShapeType="1"/>
            </p:cNvSpPr>
            <p:nvPr/>
          </p:nvSpPr>
          <p:spPr bwMode="auto">
            <a:xfrm>
              <a:off x="1303" y="3340"/>
              <a:ext cx="0" cy="71"/>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88" name="Line 104"/>
            <p:cNvSpPr>
              <a:spLocks noChangeAspect="1" noChangeShapeType="1"/>
            </p:cNvSpPr>
            <p:nvPr/>
          </p:nvSpPr>
          <p:spPr bwMode="auto">
            <a:xfrm>
              <a:off x="1303" y="3481"/>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89" name="Line 105"/>
            <p:cNvSpPr>
              <a:spLocks noChangeAspect="1" noChangeShapeType="1"/>
            </p:cNvSpPr>
            <p:nvPr/>
          </p:nvSpPr>
          <p:spPr bwMode="auto">
            <a:xfrm>
              <a:off x="1303" y="3618"/>
              <a:ext cx="0" cy="71"/>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90" name="Line 106"/>
            <p:cNvSpPr>
              <a:spLocks noChangeAspect="1" noChangeShapeType="1"/>
            </p:cNvSpPr>
            <p:nvPr/>
          </p:nvSpPr>
          <p:spPr bwMode="auto">
            <a:xfrm>
              <a:off x="1212" y="2941"/>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91" name="Line 107"/>
            <p:cNvSpPr>
              <a:spLocks noChangeAspect="1" noChangeShapeType="1"/>
            </p:cNvSpPr>
            <p:nvPr/>
          </p:nvSpPr>
          <p:spPr bwMode="auto">
            <a:xfrm>
              <a:off x="1212" y="3088"/>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92" name="Line 108"/>
            <p:cNvSpPr>
              <a:spLocks noChangeAspect="1" noChangeShapeType="1"/>
            </p:cNvSpPr>
            <p:nvPr/>
          </p:nvSpPr>
          <p:spPr bwMode="auto">
            <a:xfrm>
              <a:off x="1212" y="3230"/>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93" name="Line 109"/>
            <p:cNvSpPr>
              <a:spLocks noChangeAspect="1" noChangeShapeType="1"/>
            </p:cNvSpPr>
            <p:nvPr/>
          </p:nvSpPr>
          <p:spPr bwMode="auto">
            <a:xfrm>
              <a:off x="1212" y="3358"/>
              <a:ext cx="0" cy="71"/>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94" name="Line 110"/>
            <p:cNvSpPr>
              <a:spLocks noChangeAspect="1" noChangeShapeType="1"/>
            </p:cNvSpPr>
            <p:nvPr/>
          </p:nvSpPr>
          <p:spPr bwMode="auto">
            <a:xfrm>
              <a:off x="1212" y="3499"/>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95" name="Line 111"/>
            <p:cNvSpPr>
              <a:spLocks noChangeAspect="1" noChangeShapeType="1"/>
            </p:cNvSpPr>
            <p:nvPr/>
          </p:nvSpPr>
          <p:spPr bwMode="auto">
            <a:xfrm>
              <a:off x="1212" y="3631"/>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596" name="Rectangle 112"/>
            <p:cNvSpPr>
              <a:spLocks noChangeArrowheads="1"/>
            </p:cNvSpPr>
            <p:nvPr/>
          </p:nvSpPr>
          <p:spPr bwMode="auto">
            <a:xfrm>
              <a:off x="1470" y="3292"/>
              <a:ext cx="276" cy="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600" b="0" i="1" u="none" strike="noStrike" kern="0" cap="none" spc="0" normalizeH="0" baseline="0" noProof="0" dirty="0" smtClean="0">
                  <a:ln>
                    <a:noFill/>
                  </a:ln>
                  <a:solidFill>
                    <a:srgbClr val="000000"/>
                  </a:solidFill>
                  <a:effectLst/>
                  <a:uLnTx/>
                  <a:uFillTx/>
                </a:rPr>
                <a:t>Ν</a:t>
              </a:r>
              <a:r>
                <a:rPr kumimoji="0" lang="en-US" sz="1600" b="0" i="0" u="none" strike="noStrike" kern="0" cap="none" spc="0" normalizeH="0" baseline="-25000" noProof="0" dirty="0" smtClean="0">
                  <a:ln>
                    <a:noFill/>
                  </a:ln>
                  <a:solidFill>
                    <a:srgbClr val="000000"/>
                  </a:solidFill>
                  <a:effectLst/>
                  <a:uLnTx/>
                  <a:uFillTx/>
                </a:rPr>
                <a:t>1</a:t>
              </a:r>
              <a:r>
                <a:rPr kumimoji="0" lang="en-US" sz="1600" b="0" i="1" u="none" strike="noStrike" kern="0" cap="none" spc="0" normalizeH="0" baseline="0" noProof="0" dirty="0" smtClean="0">
                  <a:ln>
                    <a:noFill/>
                  </a:ln>
                  <a:solidFill>
                    <a:srgbClr val="000000"/>
                  </a:solidFill>
                  <a:effectLst/>
                  <a:uLnTx/>
                  <a:uFillTx/>
                </a:rPr>
                <a:t> </a:t>
              </a:r>
              <a:endParaRPr kumimoji="0" lang="en-US" sz="1600" b="0" i="1" u="none" strike="noStrike" kern="0" cap="none" spc="0" normalizeH="0" baseline="0" noProof="0" dirty="0">
                <a:ln>
                  <a:noFill/>
                </a:ln>
                <a:solidFill>
                  <a:srgbClr val="000000"/>
                </a:solidFill>
                <a:effectLst/>
                <a:uLnTx/>
                <a:uFillTx/>
              </a:endParaRPr>
            </a:p>
          </p:txBody>
        </p:sp>
        <p:sp>
          <p:nvSpPr>
            <p:cNvPr id="597" name="Rectangle 113"/>
            <p:cNvSpPr>
              <a:spLocks noChangeArrowheads="1"/>
            </p:cNvSpPr>
            <p:nvPr/>
          </p:nvSpPr>
          <p:spPr bwMode="auto">
            <a:xfrm>
              <a:off x="990" y="3597"/>
              <a:ext cx="195" cy="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rPr>
                <a:t>S</a:t>
              </a:r>
              <a:r>
                <a:rPr kumimoji="0" lang="en-US" sz="1200" b="0" i="0" u="none" strike="noStrike" kern="0" cap="none" spc="0" normalizeH="0" baseline="-25000" noProof="0" dirty="0">
                  <a:ln>
                    <a:noFill/>
                  </a:ln>
                  <a:solidFill>
                    <a:srgbClr val="000000"/>
                  </a:solidFill>
                  <a:effectLst/>
                  <a:uLnTx/>
                  <a:uFillTx/>
                </a:rPr>
                <a:t>1</a:t>
              </a:r>
              <a:endParaRPr kumimoji="0" lang="en-US" sz="1200" b="0" i="1" u="none" strike="noStrike" kern="0" cap="none" spc="0" normalizeH="0" baseline="0" noProof="0" dirty="0">
                <a:ln>
                  <a:noFill/>
                </a:ln>
                <a:solidFill>
                  <a:srgbClr val="000000"/>
                </a:solidFill>
                <a:effectLst/>
                <a:uLnTx/>
                <a:uFillTx/>
              </a:endParaRPr>
            </a:p>
          </p:txBody>
        </p:sp>
        <p:sp>
          <p:nvSpPr>
            <p:cNvPr id="598" name="Rectangle 114"/>
            <p:cNvSpPr>
              <a:spLocks noChangeArrowheads="1"/>
            </p:cNvSpPr>
            <p:nvPr/>
          </p:nvSpPr>
          <p:spPr bwMode="auto">
            <a:xfrm>
              <a:off x="1380" y="3600"/>
              <a:ext cx="191" cy="208"/>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a:ln>
                    <a:noFill/>
                  </a:ln>
                  <a:solidFill>
                    <a:srgbClr val="000000"/>
                  </a:solidFill>
                  <a:effectLst/>
                  <a:uLnTx/>
                  <a:uFillTx/>
                </a:rPr>
                <a:t>I</a:t>
              </a:r>
              <a:r>
                <a:rPr kumimoji="0" lang="en-US" sz="1400" b="0" i="0" u="none" strike="noStrike" kern="0" cap="none" spc="0" normalizeH="0" baseline="-25000" noProof="0">
                  <a:ln>
                    <a:noFill/>
                  </a:ln>
                  <a:solidFill>
                    <a:srgbClr val="000000"/>
                  </a:solidFill>
                  <a:effectLst/>
                  <a:uLnTx/>
                  <a:uFillTx/>
                </a:rPr>
                <a:t>1</a:t>
              </a:r>
              <a:endParaRPr kumimoji="0" lang="en-US" sz="1400" b="0" i="1" u="none" strike="noStrike" kern="0" cap="none" spc="0" normalizeH="0" baseline="0" noProof="0">
                <a:ln>
                  <a:noFill/>
                </a:ln>
                <a:solidFill>
                  <a:srgbClr val="000000"/>
                </a:solidFill>
                <a:effectLst/>
                <a:uLnTx/>
                <a:uFillTx/>
              </a:endParaRPr>
            </a:p>
          </p:txBody>
        </p:sp>
        <p:sp>
          <p:nvSpPr>
            <p:cNvPr id="599" name="Rectangle 115"/>
            <p:cNvSpPr>
              <a:spLocks noChangeArrowheads="1"/>
            </p:cNvSpPr>
            <p:nvPr/>
          </p:nvSpPr>
          <p:spPr bwMode="auto">
            <a:xfrm>
              <a:off x="708" y="2724"/>
              <a:ext cx="264" cy="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CC006B"/>
                  </a:solidFill>
                  <a:effectLst/>
                  <a:uLnTx/>
                  <a:uFillTx/>
                </a:rPr>
                <a:t>B</a:t>
              </a:r>
              <a:r>
                <a:rPr kumimoji="0" lang="en-US" sz="1400" b="0" i="0" u="none" strike="noStrike" kern="0" cap="none" spc="0" normalizeH="0" baseline="-25000" noProof="0" dirty="0">
                  <a:ln>
                    <a:noFill/>
                  </a:ln>
                  <a:solidFill>
                    <a:srgbClr val="CC006B"/>
                  </a:solidFill>
                  <a:effectLst/>
                  <a:uLnTx/>
                  <a:uFillTx/>
                </a:rPr>
                <a:t>11</a:t>
              </a:r>
              <a:endParaRPr kumimoji="0" lang="en-US" sz="1400" b="1" i="0" u="none" strike="noStrike" kern="0" cap="none" spc="0" normalizeH="0" baseline="0" noProof="0" dirty="0">
                <a:ln>
                  <a:noFill/>
                </a:ln>
                <a:solidFill>
                  <a:srgbClr val="CC006B"/>
                </a:solidFill>
                <a:effectLst/>
                <a:uLnTx/>
                <a:uFillTx/>
              </a:endParaRPr>
            </a:p>
          </p:txBody>
        </p:sp>
        <p:sp>
          <p:nvSpPr>
            <p:cNvPr id="600" name="Line 116"/>
            <p:cNvSpPr>
              <a:spLocks noChangeAspect="1" noChangeShapeType="1"/>
            </p:cNvSpPr>
            <p:nvPr/>
          </p:nvSpPr>
          <p:spPr bwMode="auto">
            <a:xfrm>
              <a:off x="567" y="2996"/>
              <a:ext cx="2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01" name="Line 117"/>
            <p:cNvSpPr>
              <a:spLocks noChangeAspect="1" noChangeShapeType="1"/>
            </p:cNvSpPr>
            <p:nvPr/>
          </p:nvSpPr>
          <p:spPr bwMode="auto">
            <a:xfrm>
              <a:off x="567" y="3696"/>
              <a:ext cx="2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02" name="Rectangle 118"/>
            <p:cNvSpPr>
              <a:spLocks noChangeAspect="1" noChangeArrowheads="1"/>
            </p:cNvSpPr>
            <p:nvPr/>
          </p:nvSpPr>
          <p:spPr bwMode="auto">
            <a:xfrm>
              <a:off x="620" y="3235"/>
              <a:ext cx="210" cy="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a:ln>
                    <a:noFill/>
                  </a:ln>
                  <a:solidFill>
                    <a:srgbClr val="000000"/>
                  </a:solidFill>
                  <a:effectLst/>
                  <a:uLnTx/>
                  <a:uFillTx/>
                </a:rPr>
                <a:t>d</a:t>
              </a:r>
              <a:r>
                <a:rPr kumimoji="0" lang="en-US" sz="1400" b="0" i="0" u="none" strike="noStrike" kern="0" cap="none" spc="0" normalizeH="0" baseline="-25000" noProof="0">
                  <a:ln>
                    <a:noFill/>
                  </a:ln>
                  <a:solidFill>
                    <a:srgbClr val="000000"/>
                  </a:solidFill>
                  <a:effectLst/>
                  <a:uLnTx/>
                  <a:uFillTx/>
                </a:rPr>
                <a:t>1</a:t>
              </a:r>
              <a:endParaRPr kumimoji="0" lang="en-US" sz="1400" b="0" i="1" u="none" strike="noStrike" kern="0" cap="none" spc="0" normalizeH="0" baseline="0" noProof="0">
                <a:ln>
                  <a:noFill/>
                </a:ln>
                <a:solidFill>
                  <a:srgbClr val="000000"/>
                </a:solidFill>
                <a:effectLst/>
                <a:uLnTx/>
                <a:uFillTx/>
              </a:endParaRPr>
            </a:p>
          </p:txBody>
        </p:sp>
        <p:sp>
          <p:nvSpPr>
            <p:cNvPr id="603" name="Line 119"/>
            <p:cNvSpPr>
              <a:spLocks noChangeAspect="1" noChangeShapeType="1"/>
            </p:cNvSpPr>
            <p:nvPr/>
          </p:nvSpPr>
          <p:spPr bwMode="auto">
            <a:xfrm flipV="1">
              <a:off x="713" y="2994"/>
              <a:ext cx="0" cy="252"/>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04" name="Line 120"/>
            <p:cNvSpPr>
              <a:spLocks noChangeAspect="1" noChangeShapeType="1"/>
            </p:cNvSpPr>
            <p:nvPr/>
          </p:nvSpPr>
          <p:spPr bwMode="auto">
            <a:xfrm>
              <a:off x="713" y="3444"/>
              <a:ext cx="0" cy="252"/>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05" name="Line 198"/>
            <p:cNvSpPr>
              <a:spLocks noChangeAspect="1" noChangeShapeType="1"/>
            </p:cNvSpPr>
            <p:nvPr/>
          </p:nvSpPr>
          <p:spPr bwMode="auto">
            <a:xfrm>
              <a:off x="960" y="1428"/>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06" name="Line 199"/>
            <p:cNvSpPr>
              <a:spLocks noChangeAspect="1" noChangeShapeType="1"/>
            </p:cNvSpPr>
            <p:nvPr/>
          </p:nvSpPr>
          <p:spPr bwMode="auto">
            <a:xfrm>
              <a:off x="960" y="1576"/>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07" name="Line 200"/>
            <p:cNvSpPr>
              <a:spLocks noChangeAspect="1" noChangeShapeType="1"/>
            </p:cNvSpPr>
            <p:nvPr/>
          </p:nvSpPr>
          <p:spPr bwMode="auto">
            <a:xfrm>
              <a:off x="960" y="1715"/>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08" name="Line 201"/>
            <p:cNvSpPr>
              <a:spLocks noChangeAspect="1" noChangeShapeType="1"/>
            </p:cNvSpPr>
            <p:nvPr/>
          </p:nvSpPr>
          <p:spPr bwMode="auto">
            <a:xfrm>
              <a:off x="960" y="1854"/>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09" name="Line 202"/>
            <p:cNvSpPr>
              <a:spLocks noChangeAspect="1" noChangeShapeType="1"/>
            </p:cNvSpPr>
            <p:nvPr/>
          </p:nvSpPr>
          <p:spPr bwMode="auto">
            <a:xfrm>
              <a:off x="960" y="1993"/>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10" name="Line 203"/>
            <p:cNvSpPr>
              <a:spLocks noChangeAspect="1" noChangeShapeType="1"/>
            </p:cNvSpPr>
            <p:nvPr/>
          </p:nvSpPr>
          <p:spPr bwMode="auto">
            <a:xfrm>
              <a:off x="960" y="2127"/>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11" name="Line 204"/>
            <p:cNvSpPr>
              <a:spLocks noChangeAspect="1" noChangeShapeType="1"/>
            </p:cNvSpPr>
            <p:nvPr/>
          </p:nvSpPr>
          <p:spPr bwMode="auto">
            <a:xfrm>
              <a:off x="1039" y="1453"/>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12" name="Line 205"/>
            <p:cNvSpPr>
              <a:spLocks noChangeAspect="1" noChangeShapeType="1"/>
            </p:cNvSpPr>
            <p:nvPr/>
          </p:nvSpPr>
          <p:spPr bwMode="auto">
            <a:xfrm>
              <a:off x="1039" y="1599"/>
              <a:ext cx="0" cy="71"/>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13" name="Line 206"/>
            <p:cNvSpPr>
              <a:spLocks noChangeAspect="1" noChangeShapeType="1"/>
            </p:cNvSpPr>
            <p:nvPr/>
          </p:nvSpPr>
          <p:spPr bwMode="auto">
            <a:xfrm>
              <a:off x="1039" y="1744"/>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14" name="Line 207"/>
            <p:cNvSpPr>
              <a:spLocks noChangeAspect="1" noChangeShapeType="1"/>
            </p:cNvSpPr>
            <p:nvPr/>
          </p:nvSpPr>
          <p:spPr bwMode="auto">
            <a:xfrm>
              <a:off x="1039" y="1876"/>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15" name="Line 208"/>
            <p:cNvSpPr>
              <a:spLocks noChangeAspect="1" noChangeShapeType="1"/>
            </p:cNvSpPr>
            <p:nvPr/>
          </p:nvSpPr>
          <p:spPr bwMode="auto">
            <a:xfrm>
              <a:off x="1039" y="2018"/>
              <a:ext cx="0" cy="71"/>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16" name="Line 209"/>
            <p:cNvSpPr>
              <a:spLocks noChangeAspect="1" noChangeShapeType="1"/>
            </p:cNvSpPr>
            <p:nvPr/>
          </p:nvSpPr>
          <p:spPr bwMode="auto">
            <a:xfrm>
              <a:off x="1039" y="2147"/>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17" name="Line 210"/>
            <p:cNvSpPr>
              <a:spLocks noChangeAspect="1" noChangeShapeType="1"/>
            </p:cNvSpPr>
            <p:nvPr/>
          </p:nvSpPr>
          <p:spPr bwMode="auto">
            <a:xfrm>
              <a:off x="1121" y="1426"/>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18" name="Line 211"/>
            <p:cNvSpPr>
              <a:spLocks noChangeAspect="1" noChangeShapeType="1"/>
            </p:cNvSpPr>
            <p:nvPr/>
          </p:nvSpPr>
          <p:spPr bwMode="auto">
            <a:xfrm>
              <a:off x="1121" y="1585"/>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19" name="Line 212"/>
            <p:cNvSpPr>
              <a:spLocks noChangeAspect="1" noChangeShapeType="1"/>
            </p:cNvSpPr>
            <p:nvPr/>
          </p:nvSpPr>
          <p:spPr bwMode="auto">
            <a:xfrm>
              <a:off x="1121" y="1717"/>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20" name="Line 213"/>
            <p:cNvSpPr>
              <a:spLocks noChangeAspect="1" noChangeShapeType="1"/>
            </p:cNvSpPr>
            <p:nvPr/>
          </p:nvSpPr>
          <p:spPr bwMode="auto">
            <a:xfrm>
              <a:off x="1121" y="1854"/>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21" name="Line 214"/>
            <p:cNvSpPr>
              <a:spLocks noChangeAspect="1" noChangeShapeType="1"/>
            </p:cNvSpPr>
            <p:nvPr/>
          </p:nvSpPr>
          <p:spPr bwMode="auto">
            <a:xfrm>
              <a:off x="1121" y="1995"/>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22" name="Line 215"/>
            <p:cNvSpPr>
              <a:spLocks noChangeAspect="1" noChangeShapeType="1"/>
            </p:cNvSpPr>
            <p:nvPr/>
          </p:nvSpPr>
          <p:spPr bwMode="auto">
            <a:xfrm>
              <a:off x="1121" y="2127"/>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23" name="Line 216"/>
            <p:cNvSpPr>
              <a:spLocks noChangeAspect="1" noChangeShapeType="1"/>
            </p:cNvSpPr>
            <p:nvPr/>
          </p:nvSpPr>
          <p:spPr bwMode="auto">
            <a:xfrm>
              <a:off x="1305" y="1433"/>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24" name="Line 217"/>
            <p:cNvSpPr>
              <a:spLocks noChangeAspect="1" noChangeShapeType="1"/>
            </p:cNvSpPr>
            <p:nvPr/>
          </p:nvSpPr>
          <p:spPr bwMode="auto">
            <a:xfrm>
              <a:off x="1305" y="1594"/>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25" name="Line 218"/>
            <p:cNvSpPr>
              <a:spLocks noChangeAspect="1" noChangeShapeType="1"/>
            </p:cNvSpPr>
            <p:nvPr/>
          </p:nvSpPr>
          <p:spPr bwMode="auto">
            <a:xfrm>
              <a:off x="1305" y="1713"/>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26" name="Line 219"/>
            <p:cNvSpPr>
              <a:spLocks noChangeAspect="1" noChangeShapeType="1"/>
            </p:cNvSpPr>
            <p:nvPr/>
          </p:nvSpPr>
          <p:spPr bwMode="auto">
            <a:xfrm>
              <a:off x="1305" y="1852"/>
              <a:ext cx="0" cy="71"/>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27" name="Line 220"/>
            <p:cNvSpPr>
              <a:spLocks noChangeAspect="1" noChangeShapeType="1"/>
            </p:cNvSpPr>
            <p:nvPr/>
          </p:nvSpPr>
          <p:spPr bwMode="auto">
            <a:xfrm>
              <a:off x="1305" y="1993"/>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28" name="Line 221"/>
            <p:cNvSpPr>
              <a:spLocks noChangeAspect="1" noChangeShapeType="1"/>
            </p:cNvSpPr>
            <p:nvPr/>
          </p:nvSpPr>
          <p:spPr bwMode="auto">
            <a:xfrm>
              <a:off x="1305" y="2130"/>
              <a:ext cx="0" cy="71"/>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29" name="Line 222"/>
            <p:cNvSpPr>
              <a:spLocks noChangeAspect="1" noChangeShapeType="1"/>
            </p:cNvSpPr>
            <p:nvPr/>
          </p:nvSpPr>
          <p:spPr bwMode="auto">
            <a:xfrm>
              <a:off x="1211" y="1453"/>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30" name="Line 223"/>
            <p:cNvSpPr>
              <a:spLocks noChangeAspect="1" noChangeShapeType="1"/>
            </p:cNvSpPr>
            <p:nvPr/>
          </p:nvSpPr>
          <p:spPr bwMode="auto">
            <a:xfrm>
              <a:off x="1211" y="1603"/>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31" name="Line 224"/>
            <p:cNvSpPr>
              <a:spLocks noChangeAspect="1" noChangeShapeType="1"/>
            </p:cNvSpPr>
            <p:nvPr/>
          </p:nvSpPr>
          <p:spPr bwMode="auto">
            <a:xfrm>
              <a:off x="1211" y="1742"/>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32" name="Line 225"/>
            <p:cNvSpPr>
              <a:spLocks noChangeAspect="1" noChangeShapeType="1"/>
            </p:cNvSpPr>
            <p:nvPr/>
          </p:nvSpPr>
          <p:spPr bwMode="auto">
            <a:xfrm>
              <a:off x="1211" y="1870"/>
              <a:ext cx="0" cy="71"/>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33" name="Line 226"/>
            <p:cNvSpPr>
              <a:spLocks noChangeAspect="1" noChangeShapeType="1"/>
            </p:cNvSpPr>
            <p:nvPr/>
          </p:nvSpPr>
          <p:spPr bwMode="auto">
            <a:xfrm>
              <a:off x="1211" y="2011"/>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34" name="Line 227"/>
            <p:cNvSpPr>
              <a:spLocks noChangeAspect="1" noChangeShapeType="1"/>
            </p:cNvSpPr>
            <p:nvPr/>
          </p:nvSpPr>
          <p:spPr bwMode="auto">
            <a:xfrm>
              <a:off x="1211" y="2143"/>
              <a:ext cx="0" cy="7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35" name="Line 234"/>
            <p:cNvSpPr>
              <a:spLocks noChangeAspect="1" noChangeShapeType="1"/>
            </p:cNvSpPr>
            <p:nvPr/>
          </p:nvSpPr>
          <p:spPr bwMode="auto">
            <a:xfrm>
              <a:off x="975" y="2913"/>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36" name="Line 235"/>
            <p:cNvSpPr>
              <a:spLocks noChangeAspect="1" noChangeShapeType="1"/>
            </p:cNvSpPr>
            <p:nvPr/>
          </p:nvSpPr>
          <p:spPr bwMode="auto">
            <a:xfrm>
              <a:off x="975" y="3061"/>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37" name="Line 236"/>
            <p:cNvSpPr>
              <a:spLocks noChangeAspect="1" noChangeShapeType="1"/>
            </p:cNvSpPr>
            <p:nvPr/>
          </p:nvSpPr>
          <p:spPr bwMode="auto">
            <a:xfrm>
              <a:off x="975" y="3200"/>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38" name="Line 237"/>
            <p:cNvSpPr>
              <a:spLocks noChangeAspect="1" noChangeShapeType="1"/>
            </p:cNvSpPr>
            <p:nvPr/>
          </p:nvSpPr>
          <p:spPr bwMode="auto">
            <a:xfrm>
              <a:off x="975" y="3339"/>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39" name="Line 238"/>
            <p:cNvSpPr>
              <a:spLocks noChangeAspect="1" noChangeShapeType="1"/>
            </p:cNvSpPr>
            <p:nvPr/>
          </p:nvSpPr>
          <p:spPr bwMode="auto">
            <a:xfrm>
              <a:off x="975" y="3478"/>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40" name="Line 239"/>
            <p:cNvSpPr>
              <a:spLocks noChangeAspect="1" noChangeShapeType="1"/>
            </p:cNvSpPr>
            <p:nvPr/>
          </p:nvSpPr>
          <p:spPr bwMode="auto">
            <a:xfrm>
              <a:off x="975" y="3612"/>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41" name="Line 240"/>
            <p:cNvSpPr>
              <a:spLocks noChangeAspect="1" noChangeShapeType="1"/>
            </p:cNvSpPr>
            <p:nvPr/>
          </p:nvSpPr>
          <p:spPr bwMode="auto">
            <a:xfrm>
              <a:off x="1054" y="2938"/>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42" name="Line 241"/>
            <p:cNvSpPr>
              <a:spLocks noChangeAspect="1" noChangeShapeType="1"/>
            </p:cNvSpPr>
            <p:nvPr/>
          </p:nvSpPr>
          <p:spPr bwMode="auto">
            <a:xfrm>
              <a:off x="1054" y="3084"/>
              <a:ext cx="0" cy="71"/>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43" name="Line 242"/>
            <p:cNvSpPr>
              <a:spLocks noChangeAspect="1" noChangeShapeType="1"/>
            </p:cNvSpPr>
            <p:nvPr/>
          </p:nvSpPr>
          <p:spPr bwMode="auto">
            <a:xfrm>
              <a:off x="1054" y="3229"/>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44" name="Line 243"/>
            <p:cNvSpPr>
              <a:spLocks noChangeAspect="1" noChangeShapeType="1"/>
            </p:cNvSpPr>
            <p:nvPr/>
          </p:nvSpPr>
          <p:spPr bwMode="auto">
            <a:xfrm>
              <a:off x="1054" y="3361"/>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45" name="Line 244"/>
            <p:cNvSpPr>
              <a:spLocks noChangeAspect="1" noChangeShapeType="1"/>
            </p:cNvSpPr>
            <p:nvPr/>
          </p:nvSpPr>
          <p:spPr bwMode="auto">
            <a:xfrm>
              <a:off x="1054" y="3503"/>
              <a:ext cx="0" cy="71"/>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46" name="Line 245"/>
            <p:cNvSpPr>
              <a:spLocks noChangeAspect="1" noChangeShapeType="1"/>
            </p:cNvSpPr>
            <p:nvPr/>
          </p:nvSpPr>
          <p:spPr bwMode="auto">
            <a:xfrm>
              <a:off x="1054" y="3632"/>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47" name="Line 246"/>
            <p:cNvSpPr>
              <a:spLocks noChangeAspect="1" noChangeShapeType="1"/>
            </p:cNvSpPr>
            <p:nvPr/>
          </p:nvSpPr>
          <p:spPr bwMode="auto">
            <a:xfrm>
              <a:off x="1139" y="2911"/>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48" name="Line 247"/>
            <p:cNvSpPr>
              <a:spLocks noChangeAspect="1" noChangeShapeType="1"/>
            </p:cNvSpPr>
            <p:nvPr/>
          </p:nvSpPr>
          <p:spPr bwMode="auto">
            <a:xfrm>
              <a:off x="1139" y="3070"/>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49" name="Line 248"/>
            <p:cNvSpPr>
              <a:spLocks noChangeAspect="1" noChangeShapeType="1"/>
            </p:cNvSpPr>
            <p:nvPr/>
          </p:nvSpPr>
          <p:spPr bwMode="auto">
            <a:xfrm>
              <a:off x="1139" y="3202"/>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50" name="Line 249"/>
            <p:cNvSpPr>
              <a:spLocks noChangeAspect="1" noChangeShapeType="1"/>
            </p:cNvSpPr>
            <p:nvPr/>
          </p:nvSpPr>
          <p:spPr bwMode="auto">
            <a:xfrm>
              <a:off x="1139" y="3339"/>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51" name="Line 250"/>
            <p:cNvSpPr>
              <a:spLocks noChangeAspect="1" noChangeShapeType="1"/>
            </p:cNvSpPr>
            <p:nvPr/>
          </p:nvSpPr>
          <p:spPr bwMode="auto">
            <a:xfrm>
              <a:off x="1139" y="3480"/>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52" name="Line 251"/>
            <p:cNvSpPr>
              <a:spLocks noChangeAspect="1" noChangeShapeType="1"/>
            </p:cNvSpPr>
            <p:nvPr/>
          </p:nvSpPr>
          <p:spPr bwMode="auto">
            <a:xfrm>
              <a:off x="1139" y="3612"/>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53" name="Line 252"/>
            <p:cNvSpPr>
              <a:spLocks noChangeAspect="1" noChangeShapeType="1"/>
            </p:cNvSpPr>
            <p:nvPr/>
          </p:nvSpPr>
          <p:spPr bwMode="auto">
            <a:xfrm>
              <a:off x="1320" y="2918"/>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54" name="Line 253"/>
            <p:cNvSpPr>
              <a:spLocks noChangeAspect="1" noChangeShapeType="1"/>
            </p:cNvSpPr>
            <p:nvPr/>
          </p:nvSpPr>
          <p:spPr bwMode="auto">
            <a:xfrm>
              <a:off x="1320" y="3079"/>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55" name="Line 254"/>
            <p:cNvSpPr>
              <a:spLocks noChangeAspect="1" noChangeShapeType="1"/>
            </p:cNvSpPr>
            <p:nvPr/>
          </p:nvSpPr>
          <p:spPr bwMode="auto">
            <a:xfrm>
              <a:off x="1320" y="3198"/>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56" name="Line 255"/>
            <p:cNvSpPr>
              <a:spLocks noChangeAspect="1" noChangeShapeType="1"/>
            </p:cNvSpPr>
            <p:nvPr/>
          </p:nvSpPr>
          <p:spPr bwMode="auto">
            <a:xfrm>
              <a:off x="1320" y="3337"/>
              <a:ext cx="0" cy="7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57" name="Line 256"/>
            <p:cNvSpPr>
              <a:spLocks noChangeAspect="1" noChangeShapeType="1"/>
            </p:cNvSpPr>
            <p:nvPr/>
          </p:nvSpPr>
          <p:spPr bwMode="auto">
            <a:xfrm>
              <a:off x="1320" y="3478"/>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58" name="Line 257"/>
            <p:cNvSpPr>
              <a:spLocks noChangeAspect="1" noChangeShapeType="1"/>
            </p:cNvSpPr>
            <p:nvPr/>
          </p:nvSpPr>
          <p:spPr bwMode="auto">
            <a:xfrm>
              <a:off x="1320" y="3615"/>
              <a:ext cx="0" cy="71"/>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59" name="Line 258"/>
            <p:cNvSpPr>
              <a:spLocks noChangeAspect="1" noChangeShapeType="1"/>
            </p:cNvSpPr>
            <p:nvPr/>
          </p:nvSpPr>
          <p:spPr bwMode="auto">
            <a:xfrm>
              <a:off x="1226" y="2938"/>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60" name="Line 259"/>
            <p:cNvSpPr>
              <a:spLocks noChangeAspect="1" noChangeShapeType="1"/>
            </p:cNvSpPr>
            <p:nvPr/>
          </p:nvSpPr>
          <p:spPr bwMode="auto">
            <a:xfrm>
              <a:off x="1226" y="3088"/>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61" name="Line 260"/>
            <p:cNvSpPr>
              <a:spLocks noChangeAspect="1" noChangeShapeType="1"/>
            </p:cNvSpPr>
            <p:nvPr/>
          </p:nvSpPr>
          <p:spPr bwMode="auto">
            <a:xfrm>
              <a:off x="1226" y="3227"/>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62" name="Line 261"/>
            <p:cNvSpPr>
              <a:spLocks noChangeAspect="1" noChangeShapeType="1"/>
            </p:cNvSpPr>
            <p:nvPr/>
          </p:nvSpPr>
          <p:spPr bwMode="auto">
            <a:xfrm>
              <a:off x="1226" y="3355"/>
              <a:ext cx="0" cy="71"/>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63" name="Line 262"/>
            <p:cNvSpPr>
              <a:spLocks noChangeAspect="1" noChangeShapeType="1"/>
            </p:cNvSpPr>
            <p:nvPr/>
          </p:nvSpPr>
          <p:spPr bwMode="auto">
            <a:xfrm>
              <a:off x="1226" y="3496"/>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64" name="Line 263"/>
            <p:cNvSpPr>
              <a:spLocks noChangeAspect="1" noChangeShapeType="1"/>
            </p:cNvSpPr>
            <p:nvPr/>
          </p:nvSpPr>
          <p:spPr bwMode="auto">
            <a:xfrm>
              <a:off x="1226" y="3628"/>
              <a:ext cx="0" cy="72"/>
            </a:xfrm>
            <a:prstGeom prst="line">
              <a:avLst/>
            </a:prstGeom>
            <a:noFill/>
            <a:ln w="12700">
              <a:solidFill>
                <a:srgbClr val="0B7C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665" name="Rectangle 265"/>
            <p:cNvSpPr>
              <a:spLocks noChangeArrowheads="1"/>
            </p:cNvSpPr>
            <p:nvPr/>
          </p:nvSpPr>
          <p:spPr bwMode="auto">
            <a:xfrm>
              <a:off x="690" y="1191"/>
              <a:ext cx="264" cy="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CC006B"/>
                  </a:solidFill>
                  <a:effectLst/>
                  <a:uLnTx/>
                  <a:uFillTx/>
                </a:rPr>
                <a:t>B</a:t>
              </a:r>
              <a:r>
                <a:rPr kumimoji="0" lang="en-US" sz="1400" b="0" i="0" u="none" strike="noStrike" kern="0" cap="none" spc="0" normalizeH="0" baseline="-25000" noProof="0" dirty="0">
                  <a:ln>
                    <a:noFill/>
                  </a:ln>
                  <a:solidFill>
                    <a:srgbClr val="CC006B"/>
                  </a:solidFill>
                  <a:effectLst/>
                  <a:uLnTx/>
                  <a:uFillTx/>
                </a:rPr>
                <a:t>12</a:t>
              </a:r>
              <a:endParaRPr kumimoji="0" lang="en-US" sz="1400" b="1" i="0" u="none" strike="noStrike" kern="0" cap="none" spc="0" normalizeH="0" baseline="0" noProof="0" dirty="0">
                <a:ln>
                  <a:noFill/>
                </a:ln>
                <a:solidFill>
                  <a:srgbClr val="CC006B"/>
                </a:solidFill>
                <a:effectLst/>
                <a:uLnTx/>
                <a:uFillTx/>
              </a:endParaRPr>
            </a:p>
          </p:txBody>
        </p:sp>
        <p:sp>
          <p:nvSpPr>
            <p:cNvPr id="666" name="Rectangle 266"/>
            <p:cNvSpPr>
              <a:spLocks noChangeArrowheads="1"/>
            </p:cNvSpPr>
            <p:nvPr/>
          </p:nvSpPr>
          <p:spPr bwMode="auto">
            <a:xfrm>
              <a:off x="1312" y="2724"/>
              <a:ext cx="264" cy="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B7CFF"/>
                  </a:solidFill>
                  <a:effectLst/>
                  <a:uLnTx/>
                  <a:uFillTx/>
                </a:rPr>
                <a:t>B</a:t>
              </a:r>
              <a:r>
                <a:rPr kumimoji="0" lang="en-US" sz="1400" b="0" i="0" u="none" strike="noStrike" kern="0" cap="none" spc="0" normalizeH="0" baseline="-25000" noProof="0">
                  <a:ln>
                    <a:noFill/>
                  </a:ln>
                  <a:solidFill>
                    <a:srgbClr val="0B7CFF"/>
                  </a:solidFill>
                  <a:effectLst/>
                  <a:uLnTx/>
                  <a:uFillTx/>
                </a:rPr>
                <a:t>21</a:t>
              </a:r>
              <a:endParaRPr kumimoji="0" lang="en-US" sz="1400" b="1" i="0" u="none" strike="noStrike" kern="0" cap="none" spc="0" normalizeH="0" baseline="0" noProof="0">
                <a:ln>
                  <a:noFill/>
                </a:ln>
                <a:solidFill>
                  <a:srgbClr val="0B7CFF"/>
                </a:solidFill>
                <a:effectLst/>
                <a:uLnTx/>
                <a:uFillTx/>
              </a:endParaRPr>
            </a:p>
          </p:txBody>
        </p:sp>
      </p:grpSp>
      <p:sp>
        <p:nvSpPr>
          <p:cNvPr id="691" name="Rectangle 197"/>
          <p:cNvSpPr>
            <a:spLocks noChangeArrowheads="1"/>
          </p:cNvSpPr>
          <p:nvPr/>
        </p:nvSpPr>
        <p:spPr bwMode="auto">
          <a:xfrm>
            <a:off x="5943186" y="1970387"/>
            <a:ext cx="746916"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600" b="0" i="0" u="none" strike="noStrike" kern="0" cap="none" spc="0" normalizeH="0" baseline="0" noProof="0" dirty="0" smtClean="0">
                <a:ln>
                  <a:noFill/>
                </a:ln>
                <a:solidFill>
                  <a:srgbClr val="000000"/>
                </a:solidFill>
                <a:effectLst/>
                <a:uLnTx/>
                <a:uFillTx/>
              </a:rPr>
              <a:t>Πηνίο</a:t>
            </a:r>
            <a:r>
              <a:rPr kumimoji="0" lang="en-US" sz="1600" b="0" i="0" u="none" strike="noStrike" kern="0" cap="none" spc="0" normalizeH="0" baseline="0" noProof="0" dirty="0" smtClean="0">
                <a:ln>
                  <a:noFill/>
                </a:ln>
                <a:solidFill>
                  <a:srgbClr val="000000"/>
                </a:solidFill>
                <a:effectLst/>
                <a:uLnTx/>
                <a:uFillTx/>
              </a:rPr>
              <a:t> 2</a:t>
            </a:r>
            <a:endParaRPr kumimoji="0" lang="en-US" sz="1600" b="0" i="0" u="none" strike="noStrike" kern="0" cap="none" spc="0" normalizeH="0" baseline="0" noProof="0" dirty="0">
              <a:ln>
                <a:noFill/>
              </a:ln>
              <a:solidFill>
                <a:srgbClr val="000000"/>
              </a:solidFill>
              <a:effectLst/>
              <a:uLnTx/>
              <a:uFillTx/>
            </a:endParaRPr>
          </a:p>
        </p:txBody>
      </p:sp>
      <p:sp>
        <p:nvSpPr>
          <p:cNvPr id="692" name="Rectangle 197"/>
          <p:cNvSpPr>
            <a:spLocks noChangeArrowheads="1"/>
          </p:cNvSpPr>
          <p:nvPr/>
        </p:nvSpPr>
        <p:spPr bwMode="auto">
          <a:xfrm>
            <a:off x="5943185" y="4245493"/>
            <a:ext cx="746916"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600" b="0" i="0" u="none" strike="noStrike" kern="0" cap="none" spc="0" normalizeH="0" baseline="0" noProof="0" dirty="0" smtClean="0">
                <a:ln>
                  <a:noFill/>
                </a:ln>
                <a:solidFill>
                  <a:srgbClr val="000000"/>
                </a:solidFill>
                <a:effectLst/>
                <a:uLnTx/>
                <a:uFillTx/>
              </a:rPr>
              <a:t>Πηνίο 1</a:t>
            </a:r>
            <a:endParaRPr kumimoji="0" lang="en-US" sz="16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7175863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a:t>Αμοιβαία επαγωγή</a:t>
            </a:r>
            <a:r>
              <a:rPr lang="en-US" dirty="0"/>
              <a:t>, </a:t>
            </a:r>
            <a:r>
              <a:rPr lang="en-US" i="1" dirty="0"/>
              <a:t>M</a:t>
            </a:r>
            <a:r>
              <a:rPr lang="en-US" baseline="-25000" dirty="0"/>
              <a:t>12</a:t>
            </a:r>
            <a:endParaRPr lang="el-GR" dirty="0">
              <a:solidFill>
                <a:schemeClr val="tx2">
                  <a:lumMod val="60000"/>
                  <a:lumOff val="40000"/>
                </a:schemeClr>
              </a:solidFill>
            </a:endParaRPr>
          </a:p>
        </p:txBody>
      </p:sp>
      <p:sp>
        <p:nvSpPr>
          <p:cNvPr id="9" name="Content Placeholder 8"/>
          <p:cNvSpPr>
            <a:spLocks noGrp="1"/>
          </p:cNvSpPr>
          <p:nvPr>
            <p:ph idx="1"/>
          </p:nvPr>
        </p:nvSpPr>
        <p:spPr>
          <a:xfrm>
            <a:off x="3203848" y="1556792"/>
            <a:ext cx="5489908" cy="4525963"/>
          </a:xfrm>
        </p:spPr>
        <p:txBody>
          <a:bodyPr>
            <a:normAutofit fontScale="70000" lnSpcReduction="20000"/>
          </a:bodyPr>
          <a:lstStyle/>
          <a:p>
            <a:pPr lvl="0"/>
            <a:r>
              <a:rPr lang="el-GR" kern="0" dirty="0">
                <a:solidFill>
                  <a:srgbClr val="000000"/>
                </a:solidFill>
              </a:rPr>
              <a:t>Στην περίπτωση αυτή  το ρεύμα του πηνίου 2 μηδενίζεται και επομένως στο πηνίο 2 παραμένει μόνο η μαγνητική ροή από το πηνίο 1</a:t>
            </a:r>
            <a:r>
              <a:rPr lang="en-US" kern="0" dirty="0">
                <a:solidFill>
                  <a:srgbClr val="000000"/>
                </a:solidFill>
              </a:rPr>
              <a:t>.</a:t>
            </a:r>
          </a:p>
          <a:p>
            <a:pPr lvl="0"/>
            <a:r>
              <a:rPr lang="el-GR" kern="0" dirty="0">
                <a:solidFill>
                  <a:srgbClr val="000000"/>
                </a:solidFill>
              </a:rPr>
              <a:t>Η αμοιβαία πεπλεγμένη ροή μεταξύ των πηνίων 1 και 2 είναι:</a:t>
            </a:r>
            <a:endParaRPr lang="en-US" kern="0" dirty="0">
              <a:solidFill>
                <a:srgbClr val="000000"/>
              </a:solidFill>
            </a:endParaRPr>
          </a:p>
          <a:p>
            <a:pPr lvl="0"/>
            <a:r>
              <a:rPr lang="el-GR" kern="0" dirty="0">
                <a:solidFill>
                  <a:srgbClr val="000000"/>
                </a:solidFill>
              </a:rPr>
              <a:t>Και η αμοιβαία επαγωγή μεταξύ των πηνίων 1 και 2 υπολογίζεται από</a:t>
            </a:r>
            <a:r>
              <a:rPr lang="el-GR" kern="0" dirty="0" smtClean="0">
                <a:solidFill>
                  <a:srgbClr val="000000"/>
                </a:solidFill>
              </a:rPr>
              <a:t>:</a:t>
            </a:r>
          </a:p>
          <a:p>
            <a:pPr lvl="0"/>
            <a:endParaRPr lang="en-US" kern="0" dirty="0">
              <a:solidFill>
                <a:srgbClr val="000000"/>
              </a:solidFill>
            </a:endParaRPr>
          </a:p>
          <a:p>
            <a:pPr lvl="0"/>
            <a:r>
              <a:rPr lang="el-GR" kern="0" dirty="0">
                <a:solidFill>
                  <a:srgbClr val="000000"/>
                </a:solidFill>
              </a:rPr>
              <a:t>Και πάλι υπεραπλοποιούμε εδώ καθώς κανονικά η πεπλεγμένη ροή στο 2 από το 1 θα έπρεπε να υπολογιστεί για κάθε βρόχο του πηνίου ξεχωριστά</a:t>
            </a:r>
            <a:r>
              <a:rPr lang="en-US" kern="0" dirty="0" smtClean="0">
                <a:solidFill>
                  <a:srgbClr val="000000"/>
                </a:solidFill>
              </a:rPr>
              <a:t>.</a:t>
            </a:r>
            <a:endParaRPr lang="el-GR" kern="0" dirty="0" smtClean="0">
              <a:solidFill>
                <a:srgbClr val="000000"/>
              </a:solidFill>
            </a:endParaRPr>
          </a:p>
          <a:p>
            <a:pPr lvl="0"/>
            <a:endParaRPr lang="en-US" kern="0" dirty="0">
              <a:solidFill>
                <a:srgbClr val="000000"/>
              </a:solidFill>
            </a:endParaRPr>
          </a:p>
          <a:p>
            <a:endParaRPr lang="en-US"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pSp>
        <p:nvGrpSpPr>
          <p:cNvPr id="321" name="Group 159"/>
          <p:cNvGrpSpPr>
            <a:grpSpLocks/>
          </p:cNvGrpSpPr>
          <p:nvPr/>
        </p:nvGrpSpPr>
        <p:grpSpPr bwMode="auto">
          <a:xfrm>
            <a:off x="945118" y="1782445"/>
            <a:ext cx="2033588" cy="4178300"/>
            <a:chOff x="567" y="1203"/>
            <a:chExt cx="1220" cy="2820"/>
          </a:xfrm>
          <a:noFill/>
        </p:grpSpPr>
        <p:sp>
          <p:nvSpPr>
            <p:cNvPr id="322" name="Line 122"/>
            <p:cNvSpPr>
              <a:spLocks noChangeAspect="1" noChangeShapeType="1"/>
            </p:cNvSpPr>
            <p:nvPr/>
          </p:nvSpPr>
          <p:spPr bwMode="auto">
            <a:xfrm flipV="1">
              <a:off x="1302" y="1212"/>
              <a:ext cx="0" cy="1326"/>
            </a:xfrm>
            <a:prstGeom prst="line">
              <a:avLst/>
            </a:prstGeom>
            <a:grpFill/>
            <a:ln w="12700">
              <a:solidFill>
                <a:srgbClr val="CC006B"/>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23" name="Line 121"/>
            <p:cNvSpPr>
              <a:spLocks noChangeAspect="1" noChangeShapeType="1"/>
            </p:cNvSpPr>
            <p:nvPr/>
          </p:nvSpPr>
          <p:spPr bwMode="auto">
            <a:xfrm flipV="1">
              <a:off x="1208" y="1212"/>
              <a:ext cx="0" cy="1326"/>
            </a:xfrm>
            <a:prstGeom prst="line">
              <a:avLst/>
            </a:prstGeom>
            <a:grpFill/>
            <a:ln w="12700">
              <a:solidFill>
                <a:srgbClr val="CC006B"/>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24" name="Line 123"/>
            <p:cNvSpPr>
              <a:spLocks noChangeAspect="1" noChangeShapeType="1"/>
            </p:cNvSpPr>
            <p:nvPr/>
          </p:nvSpPr>
          <p:spPr bwMode="auto">
            <a:xfrm flipV="1">
              <a:off x="1118" y="1212"/>
              <a:ext cx="0" cy="1326"/>
            </a:xfrm>
            <a:prstGeom prst="line">
              <a:avLst/>
            </a:prstGeom>
            <a:grpFill/>
            <a:ln w="12700">
              <a:solidFill>
                <a:srgbClr val="CC006B"/>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25" name="Line 124"/>
            <p:cNvSpPr>
              <a:spLocks noChangeAspect="1" noChangeShapeType="1"/>
            </p:cNvSpPr>
            <p:nvPr/>
          </p:nvSpPr>
          <p:spPr bwMode="auto">
            <a:xfrm flipV="1">
              <a:off x="1036" y="1207"/>
              <a:ext cx="0" cy="1327"/>
            </a:xfrm>
            <a:prstGeom prst="line">
              <a:avLst/>
            </a:prstGeom>
            <a:grpFill/>
            <a:ln w="12700">
              <a:solidFill>
                <a:srgbClr val="CC006B"/>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26" name="Line 125"/>
            <p:cNvSpPr>
              <a:spLocks noChangeAspect="1" noChangeShapeType="1"/>
            </p:cNvSpPr>
            <p:nvPr/>
          </p:nvSpPr>
          <p:spPr bwMode="auto">
            <a:xfrm flipV="1">
              <a:off x="957" y="1203"/>
              <a:ext cx="0" cy="1326"/>
            </a:xfrm>
            <a:prstGeom prst="line">
              <a:avLst/>
            </a:prstGeom>
            <a:grpFill/>
            <a:ln w="12700">
              <a:solidFill>
                <a:srgbClr val="CC006B"/>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27" name="Oval 11"/>
            <p:cNvSpPr>
              <a:spLocks noChangeAspect="1" noChangeArrowheads="1"/>
            </p:cNvSpPr>
            <p:nvPr/>
          </p:nvSpPr>
          <p:spPr bwMode="auto">
            <a:xfrm>
              <a:off x="866" y="1455"/>
              <a:ext cx="574" cy="108"/>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28" name="Oval 12"/>
            <p:cNvSpPr>
              <a:spLocks noChangeAspect="1" noChangeArrowheads="1"/>
            </p:cNvSpPr>
            <p:nvPr/>
          </p:nvSpPr>
          <p:spPr bwMode="auto">
            <a:xfrm>
              <a:off x="866" y="1598"/>
              <a:ext cx="574" cy="108"/>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29" name="Oval 13"/>
            <p:cNvSpPr>
              <a:spLocks noChangeAspect="1" noChangeArrowheads="1"/>
            </p:cNvSpPr>
            <p:nvPr/>
          </p:nvSpPr>
          <p:spPr bwMode="auto">
            <a:xfrm>
              <a:off x="866" y="1737"/>
              <a:ext cx="574" cy="108"/>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30" name="Oval 14"/>
            <p:cNvSpPr>
              <a:spLocks noChangeAspect="1" noChangeArrowheads="1"/>
            </p:cNvSpPr>
            <p:nvPr/>
          </p:nvSpPr>
          <p:spPr bwMode="auto">
            <a:xfrm>
              <a:off x="866" y="1874"/>
              <a:ext cx="574" cy="107"/>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31" name="Oval 15"/>
            <p:cNvSpPr>
              <a:spLocks noChangeAspect="1" noChangeArrowheads="1"/>
            </p:cNvSpPr>
            <p:nvPr/>
          </p:nvSpPr>
          <p:spPr bwMode="auto">
            <a:xfrm>
              <a:off x="866" y="2013"/>
              <a:ext cx="574" cy="107"/>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32" name="Oval 16"/>
            <p:cNvSpPr>
              <a:spLocks noChangeAspect="1" noChangeArrowheads="1"/>
            </p:cNvSpPr>
            <p:nvPr/>
          </p:nvSpPr>
          <p:spPr bwMode="auto">
            <a:xfrm>
              <a:off x="864" y="2149"/>
              <a:ext cx="574" cy="108"/>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33" name="Rectangle 53"/>
            <p:cNvSpPr>
              <a:spLocks noChangeArrowheads="1"/>
            </p:cNvSpPr>
            <p:nvPr/>
          </p:nvSpPr>
          <p:spPr bwMode="auto">
            <a:xfrm>
              <a:off x="1488" y="1776"/>
              <a:ext cx="276" cy="228"/>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a:ln>
                    <a:noFill/>
                  </a:ln>
                  <a:solidFill>
                    <a:srgbClr val="000000"/>
                  </a:solidFill>
                  <a:effectLst/>
                  <a:uLnTx/>
                  <a:uFillTx/>
                </a:rPr>
                <a:t>N</a:t>
              </a:r>
              <a:r>
                <a:rPr kumimoji="0" lang="en-US" sz="1600" b="0" i="0" u="none" strike="noStrike" kern="0" cap="none" spc="0" normalizeH="0" baseline="-25000" noProof="0">
                  <a:ln>
                    <a:noFill/>
                  </a:ln>
                  <a:solidFill>
                    <a:srgbClr val="000000"/>
                  </a:solidFill>
                  <a:effectLst/>
                  <a:uLnTx/>
                  <a:uFillTx/>
                </a:rPr>
                <a:t>2</a:t>
              </a:r>
              <a:r>
                <a:rPr kumimoji="0" lang="en-US" sz="1600" b="0" i="1" u="none" strike="noStrike" kern="0" cap="none" spc="0" normalizeH="0" baseline="0" noProof="0">
                  <a:ln>
                    <a:noFill/>
                  </a:ln>
                  <a:solidFill>
                    <a:srgbClr val="000000"/>
                  </a:solidFill>
                  <a:effectLst/>
                  <a:uLnTx/>
                  <a:uFillTx/>
                </a:rPr>
                <a:t> </a:t>
              </a:r>
            </a:p>
          </p:txBody>
        </p:sp>
        <p:sp>
          <p:nvSpPr>
            <p:cNvPr id="334" name="Rectangle 54"/>
            <p:cNvSpPr>
              <a:spLocks noChangeArrowheads="1"/>
            </p:cNvSpPr>
            <p:nvPr/>
          </p:nvSpPr>
          <p:spPr bwMode="auto">
            <a:xfrm>
              <a:off x="1002" y="2106"/>
              <a:ext cx="195" cy="18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rPr>
                <a:t>S</a:t>
              </a:r>
              <a:r>
                <a:rPr kumimoji="0" lang="en-US" sz="1200" b="0" i="0" u="none" strike="noStrike" kern="0" cap="none" spc="0" normalizeH="0" baseline="-25000" noProof="0" dirty="0">
                  <a:ln>
                    <a:noFill/>
                  </a:ln>
                  <a:solidFill>
                    <a:srgbClr val="000000"/>
                  </a:solidFill>
                  <a:effectLst/>
                  <a:uLnTx/>
                  <a:uFillTx/>
                </a:rPr>
                <a:t>2</a:t>
              </a:r>
              <a:endParaRPr kumimoji="0" lang="en-US" sz="1200" b="0" i="1" u="none" strike="noStrike" kern="0" cap="none" spc="0" normalizeH="0" baseline="0" noProof="0" dirty="0">
                <a:ln>
                  <a:noFill/>
                </a:ln>
                <a:solidFill>
                  <a:srgbClr val="000000"/>
                </a:solidFill>
                <a:effectLst/>
                <a:uLnTx/>
                <a:uFillTx/>
              </a:endParaRPr>
            </a:p>
          </p:txBody>
        </p:sp>
        <p:sp>
          <p:nvSpPr>
            <p:cNvPr id="335" name="Rectangle 55"/>
            <p:cNvSpPr>
              <a:spLocks noChangeArrowheads="1"/>
            </p:cNvSpPr>
            <p:nvPr/>
          </p:nvSpPr>
          <p:spPr bwMode="auto">
            <a:xfrm>
              <a:off x="1404" y="2103"/>
              <a:ext cx="383" cy="208"/>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smtClean="0">
                  <a:ln>
                    <a:noFill/>
                  </a:ln>
                  <a:solidFill>
                    <a:srgbClr val="000000"/>
                  </a:solidFill>
                  <a:effectLst/>
                  <a:uLnTx/>
                  <a:uFillTx/>
                </a:rPr>
                <a:t>I</a:t>
              </a:r>
              <a:r>
                <a:rPr kumimoji="0" lang="en-US" sz="1400" b="0" i="0" u="none" strike="noStrike" kern="0" cap="none" spc="0" normalizeH="0" baseline="-25000" noProof="0" dirty="0" smtClean="0">
                  <a:ln>
                    <a:noFill/>
                  </a:ln>
                  <a:solidFill>
                    <a:srgbClr val="000000"/>
                  </a:solidFill>
                  <a:effectLst/>
                  <a:uLnTx/>
                  <a:uFillTx/>
                </a:rPr>
                <a:t>2 </a:t>
              </a:r>
              <a:r>
                <a:rPr kumimoji="0" lang="en-US" sz="1400" b="0" i="0" u="none" strike="noStrike" kern="0" cap="none" spc="0" normalizeH="0" baseline="0" noProof="0" dirty="0" smtClean="0">
                  <a:ln>
                    <a:noFill/>
                  </a:ln>
                  <a:solidFill>
                    <a:srgbClr val="000000"/>
                  </a:solidFill>
                  <a:effectLst/>
                  <a:uLnTx/>
                  <a:uFillTx/>
                </a:rPr>
                <a:t>= 0</a:t>
              </a:r>
              <a:endParaRPr kumimoji="0" lang="en-US" sz="1400" b="0" i="1" u="none" strike="noStrike" kern="0" cap="none" spc="0" normalizeH="0" baseline="0" noProof="0" dirty="0">
                <a:ln>
                  <a:noFill/>
                </a:ln>
                <a:solidFill>
                  <a:srgbClr val="000000"/>
                </a:solidFill>
                <a:effectLst/>
                <a:uLnTx/>
                <a:uFillTx/>
              </a:endParaRPr>
            </a:p>
          </p:txBody>
        </p:sp>
        <p:sp>
          <p:nvSpPr>
            <p:cNvPr id="336" name="Line 57"/>
            <p:cNvSpPr>
              <a:spLocks noChangeAspect="1" noChangeShapeType="1"/>
            </p:cNvSpPr>
            <p:nvPr/>
          </p:nvSpPr>
          <p:spPr bwMode="auto">
            <a:xfrm>
              <a:off x="583" y="1505"/>
              <a:ext cx="240" cy="0"/>
            </a:xfrm>
            <a:prstGeom prst="line">
              <a:avLst/>
            </a:prstGeom>
            <a:grpFill/>
            <a:ln w="9525">
              <a:solidFill>
                <a:srgbClr val="000000"/>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37" name="Line 58"/>
            <p:cNvSpPr>
              <a:spLocks noChangeAspect="1" noChangeShapeType="1"/>
            </p:cNvSpPr>
            <p:nvPr/>
          </p:nvSpPr>
          <p:spPr bwMode="auto">
            <a:xfrm>
              <a:off x="583" y="2205"/>
              <a:ext cx="247" cy="0"/>
            </a:xfrm>
            <a:prstGeom prst="line">
              <a:avLst/>
            </a:prstGeom>
            <a:grpFill/>
            <a:ln w="9525">
              <a:solidFill>
                <a:srgbClr val="000000"/>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38" name="Rectangle 59"/>
            <p:cNvSpPr>
              <a:spLocks noChangeAspect="1" noChangeArrowheads="1"/>
            </p:cNvSpPr>
            <p:nvPr/>
          </p:nvSpPr>
          <p:spPr bwMode="auto">
            <a:xfrm>
              <a:off x="636" y="1759"/>
              <a:ext cx="210" cy="208"/>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a:ln>
                    <a:noFill/>
                  </a:ln>
                  <a:solidFill>
                    <a:srgbClr val="000000"/>
                  </a:solidFill>
                  <a:effectLst/>
                  <a:uLnTx/>
                  <a:uFillTx/>
                </a:rPr>
                <a:t>d</a:t>
              </a:r>
              <a:r>
                <a:rPr kumimoji="0" lang="en-US" sz="1400" b="0" i="0" u="none" strike="noStrike" kern="0" cap="none" spc="0" normalizeH="0" baseline="-25000" noProof="0">
                  <a:ln>
                    <a:noFill/>
                  </a:ln>
                  <a:solidFill>
                    <a:srgbClr val="000000"/>
                  </a:solidFill>
                  <a:effectLst/>
                  <a:uLnTx/>
                  <a:uFillTx/>
                </a:rPr>
                <a:t>2</a:t>
              </a:r>
              <a:endParaRPr kumimoji="0" lang="en-US" sz="1400" b="0" i="1" u="none" strike="noStrike" kern="0" cap="none" spc="0" normalizeH="0" baseline="0" noProof="0">
                <a:ln>
                  <a:noFill/>
                </a:ln>
                <a:solidFill>
                  <a:srgbClr val="000000"/>
                </a:solidFill>
                <a:effectLst/>
                <a:uLnTx/>
                <a:uFillTx/>
              </a:endParaRPr>
            </a:p>
          </p:txBody>
        </p:sp>
        <p:sp>
          <p:nvSpPr>
            <p:cNvPr id="339" name="Line 60"/>
            <p:cNvSpPr>
              <a:spLocks noChangeAspect="1" noChangeShapeType="1"/>
            </p:cNvSpPr>
            <p:nvPr/>
          </p:nvSpPr>
          <p:spPr bwMode="auto">
            <a:xfrm flipV="1">
              <a:off x="729" y="1503"/>
              <a:ext cx="0" cy="252"/>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40" name="Line 61"/>
            <p:cNvSpPr>
              <a:spLocks noChangeAspect="1" noChangeShapeType="1"/>
            </p:cNvSpPr>
            <p:nvPr/>
          </p:nvSpPr>
          <p:spPr bwMode="auto">
            <a:xfrm>
              <a:off x="729" y="1953"/>
              <a:ext cx="0" cy="252"/>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41" name="Line 64"/>
            <p:cNvSpPr>
              <a:spLocks noChangeAspect="1" noChangeShapeType="1"/>
            </p:cNvSpPr>
            <p:nvPr/>
          </p:nvSpPr>
          <p:spPr bwMode="auto">
            <a:xfrm flipV="1">
              <a:off x="1209" y="2525"/>
              <a:ext cx="0" cy="1498"/>
            </a:xfrm>
            <a:prstGeom prst="line">
              <a:avLst/>
            </a:prstGeom>
            <a:grpFill/>
            <a:ln w="12700">
              <a:solidFill>
                <a:srgbClr val="CC006B"/>
              </a:solidFill>
              <a:round/>
              <a:headEnd/>
              <a:tailEnd type="none"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42" name="Line 65"/>
            <p:cNvSpPr>
              <a:spLocks noChangeAspect="1" noChangeShapeType="1"/>
            </p:cNvSpPr>
            <p:nvPr/>
          </p:nvSpPr>
          <p:spPr bwMode="auto">
            <a:xfrm flipV="1">
              <a:off x="1303" y="2528"/>
              <a:ext cx="0" cy="1495"/>
            </a:xfrm>
            <a:prstGeom prst="line">
              <a:avLst/>
            </a:prstGeom>
            <a:grpFill/>
            <a:ln w="12700">
              <a:solidFill>
                <a:srgbClr val="CC006B"/>
              </a:solidFill>
              <a:round/>
              <a:headEnd/>
              <a:tailEnd type="none"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43" name="Line 66"/>
            <p:cNvSpPr>
              <a:spLocks noChangeAspect="1" noChangeShapeType="1"/>
            </p:cNvSpPr>
            <p:nvPr/>
          </p:nvSpPr>
          <p:spPr bwMode="auto">
            <a:xfrm flipV="1">
              <a:off x="1119" y="2522"/>
              <a:ext cx="0" cy="1501"/>
            </a:xfrm>
            <a:prstGeom prst="line">
              <a:avLst/>
            </a:prstGeom>
            <a:grpFill/>
            <a:ln w="12700">
              <a:solidFill>
                <a:srgbClr val="CC006B"/>
              </a:solidFill>
              <a:round/>
              <a:headEnd/>
              <a:tailEnd type="none"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44" name="Line 67"/>
            <p:cNvSpPr>
              <a:spLocks noChangeAspect="1" noChangeShapeType="1"/>
            </p:cNvSpPr>
            <p:nvPr/>
          </p:nvSpPr>
          <p:spPr bwMode="auto">
            <a:xfrm flipV="1">
              <a:off x="1037" y="2527"/>
              <a:ext cx="0" cy="1492"/>
            </a:xfrm>
            <a:prstGeom prst="line">
              <a:avLst/>
            </a:prstGeom>
            <a:grpFill/>
            <a:ln w="12700">
              <a:solidFill>
                <a:srgbClr val="CC006B"/>
              </a:solidFill>
              <a:round/>
              <a:headEnd/>
              <a:tailEnd type="none"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45" name="Line 68"/>
            <p:cNvSpPr>
              <a:spLocks noChangeAspect="1" noChangeShapeType="1"/>
            </p:cNvSpPr>
            <p:nvPr/>
          </p:nvSpPr>
          <p:spPr bwMode="auto">
            <a:xfrm flipV="1">
              <a:off x="955" y="2516"/>
              <a:ext cx="0" cy="1498"/>
            </a:xfrm>
            <a:prstGeom prst="line">
              <a:avLst/>
            </a:prstGeom>
            <a:grpFill/>
            <a:ln w="12700">
              <a:solidFill>
                <a:srgbClr val="CC006B"/>
              </a:solidFill>
              <a:round/>
              <a:headEnd/>
              <a:tailEnd type="none"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grpSp>
          <p:nvGrpSpPr>
            <p:cNvPr id="346" name="Group 69"/>
            <p:cNvGrpSpPr>
              <a:grpSpLocks noChangeAspect="1"/>
            </p:cNvGrpSpPr>
            <p:nvPr/>
          </p:nvGrpSpPr>
          <p:grpSpPr bwMode="auto">
            <a:xfrm>
              <a:off x="846" y="2943"/>
              <a:ext cx="576" cy="802"/>
              <a:chOff x="522" y="2016"/>
              <a:chExt cx="771" cy="1074"/>
            </a:xfrm>
            <a:grpFill/>
          </p:grpSpPr>
          <p:sp>
            <p:nvSpPr>
              <p:cNvPr id="415" name="Oval 70"/>
              <p:cNvSpPr>
                <a:spLocks noChangeAspect="1" noChangeArrowheads="1"/>
              </p:cNvSpPr>
              <p:nvPr/>
            </p:nvSpPr>
            <p:spPr bwMode="auto">
              <a:xfrm>
                <a:off x="525" y="2016"/>
                <a:ext cx="768" cy="144"/>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16" name="Oval 71"/>
              <p:cNvSpPr>
                <a:spLocks noChangeAspect="1" noChangeArrowheads="1"/>
              </p:cNvSpPr>
              <p:nvPr/>
            </p:nvSpPr>
            <p:spPr bwMode="auto">
              <a:xfrm>
                <a:off x="525" y="2208"/>
                <a:ext cx="768" cy="144"/>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17" name="Oval 72"/>
              <p:cNvSpPr>
                <a:spLocks noChangeAspect="1" noChangeArrowheads="1"/>
              </p:cNvSpPr>
              <p:nvPr/>
            </p:nvSpPr>
            <p:spPr bwMode="auto">
              <a:xfrm>
                <a:off x="525" y="2394"/>
                <a:ext cx="768" cy="144"/>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18" name="Oval 73"/>
              <p:cNvSpPr>
                <a:spLocks noChangeAspect="1" noChangeArrowheads="1"/>
              </p:cNvSpPr>
              <p:nvPr/>
            </p:nvSpPr>
            <p:spPr bwMode="auto">
              <a:xfrm>
                <a:off x="525" y="2577"/>
                <a:ext cx="768" cy="144"/>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19" name="Oval 74"/>
              <p:cNvSpPr>
                <a:spLocks noChangeAspect="1" noChangeArrowheads="1"/>
              </p:cNvSpPr>
              <p:nvPr/>
            </p:nvSpPr>
            <p:spPr bwMode="auto">
              <a:xfrm>
                <a:off x="525" y="2763"/>
                <a:ext cx="768" cy="144"/>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20" name="Oval 75"/>
              <p:cNvSpPr>
                <a:spLocks noChangeAspect="1" noChangeArrowheads="1"/>
              </p:cNvSpPr>
              <p:nvPr/>
            </p:nvSpPr>
            <p:spPr bwMode="auto">
              <a:xfrm>
                <a:off x="522" y="2946"/>
                <a:ext cx="768" cy="144"/>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21" name="Line 76"/>
              <p:cNvSpPr>
                <a:spLocks noChangeAspect="1" noChangeShapeType="1"/>
              </p:cNvSpPr>
              <p:nvPr/>
            </p:nvSpPr>
            <p:spPr bwMode="auto">
              <a:xfrm flipV="1">
                <a:off x="1035" y="3072"/>
                <a:ext cx="123" cy="13"/>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22" name="Line 77"/>
              <p:cNvSpPr>
                <a:spLocks noChangeAspect="1" noChangeShapeType="1"/>
              </p:cNvSpPr>
              <p:nvPr/>
            </p:nvSpPr>
            <p:spPr bwMode="auto">
              <a:xfrm flipV="1">
                <a:off x="1038" y="2889"/>
                <a:ext cx="123" cy="13"/>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23" name="Line 78"/>
              <p:cNvSpPr>
                <a:spLocks noChangeAspect="1" noChangeShapeType="1"/>
              </p:cNvSpPr>
              <p:nvPr/>
            </p:nvSpPr>
            <p:spPr bwMode="auto">
              <a:xfrm flipV="1">
                <a:off x="1035" y="2706"/>
                <a:ext cx="123" cy="13"/>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24" name="Line 79"/>
              <p:cNvSpPr>
                <a:spLocks noChangeAspect="1" noChangeShapeType="1"/>
              </p:cNvSpPr>
              <p:nvPr/>
            </p:nvSpPr>
            <p:spPr bwMode="auto">
              <a:xfrm flipV="1">
                <a:off x="1041" y="2520"/>
                <a:ext cx="123" cy="13"/>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25" name="Line 80"/>
              <p:cNvSpPr>
                <a:spLocks noChangeAspect="1" noChangeShapeType="1"/>
              </p:cNvSpPr>
              <p:nvPr/>
            </p:nvSpPr>
            <p:spPr bwMode="auto">
              <a:xfrm flipV="1">
                <a:off x="1041" y="2334"/>
                <a:ext cx="123" cy="13"/>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26" name="Line 81"/>
              <p:cNvSpPr>
                <a:spLocks noChangeAspect="1" noChangeShapeType="1"/>
              </p:cNvSpPr>
              <p:nvPr/>
            </p:nvSpPr>
            <p:spPr bwMode="auto">
              <a:xfrm flipV="1">
                <a:off x="1041" y="2145"/>
                <a:ext cx="123" cy="13"/>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grpSp>
        <p:sp>
          <p:nvSpPr>
            <p:cNvPr id="347" name="Line 82"/>
            <p:cNvSpPr>
              <a:spLocks noChangeAspect="1" noChangeShapeType="1"/>
            </p:cNvSpPr>
            <p:nvPr/>
          </p:nvSpPr>
          <p:spPr bwMode="auto">
            <a:xfrm>
              <a:off x="955" y="2916"/>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48" name="Line 83"/>
            <p:cNvSpPr>
              <a:spLocks noChangeAspect="1" noChangeShapeType="1"/>
            </p:cNvSpPr>
            <p:nvPr/>
          </p:nvSpPr>
          <p:spPr bwMode="auto">
            <a:xfrm>
              <a:off x="955" y="3064"/>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49" name="Line 84"/>
            <p:cNvSpPr>
              <a:spLocks noChangeAspect="1" noChangeShapeType="1"/>
            </p:cNvSpPr>
            <p:nvPr/>
          </p:nvSpPr>
          <p:spPr bwMode="auto">
            <a:xfrm>
              <a:off x="955" y="3203"/>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0" name="Line 85"/>
            <p:cNvSpPr>
              <a:spLocks noChangeAspect="1" noChangeShapeType="1"/>
            </p:cNvSpPr>
            <p:nvPr/>
          </p:nvSpPr>
          <p:spPr bwMode="auto">
            <a:xfrm>
              <a:off x="955" y="3342"/>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1" name="Line 86"/>
            <p:cNvSpPr>
              <a:spLocks noChangeAspect="1" noChangeShapeType="1"/>
            </p:cNvSpPr>
            <p:nvPr/>
          </p:nvSpPr>
          <p:spPr bwMode="auto">
            <a:xfrm>
              <a:off x="955" y="3481"/>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2" name="Line 87"/>
            <p:cNvSpPr>
              <a:spLocks noChangeAspect="1" noChangeShapeType="1"/>
            </p:cNvSpPr>
            <p:nvPr/>
          </p:nvSpPr>
          <p:spPr bwMode="auto">
            <a:xfrm>
              <a:off x="955" y="3615"/>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3" name="Line 88"/>
            <p:cNvSpPr>
              <a:spLocks noChangeAspect="1" noChangeShapeType="1"/>
            </p:cNvSpPr>
            <p:nvPr/>
          </p:nvSpPr>
          <p:spPr bwMode="auto">
            <a:xfrm>
              <a:off x="1037" y="2941"/>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4" name="Line 89"/>
            <p:cNvSpPr>
              <a:spLocks noChangeAspect="1" noChangeShapeType="1"/>
            </p:cNvSpPr>
            <p:nvPr/>
          </p:nvSpPr>
          <p:spPr bwMode="auto">
            <a:xfrm>
              <a:off x="1037" y="3087"/>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5" name="Line 90"/>
            <p:cNvSpPr>
              <a:spLocks noChangeAspect="1" noChangeShapeType="1"/>
            </p:cNvSpPr>
            <p:nvPr/>
          </p:nvSpPr>
          <p:spPr bwMode="auto">
            <a:xfrm>
              <a:off x="1037" y="3232"/>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6" name="Line 91"/>
            <p:cNvSpPr>
              <a:spLocks noChangeAspect="1" noChangeShapeType="1"/>
            </p:cNvSpPr>
            <p:nvPr/>
          </p:nvSpPr>
          <p:spPr bwMode="auto">
            <a:xfrm>
              <a:off x="1037" y="3364"/>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7" name="Line 92"/>
            <p:cNvSpPr>
              <a:spLocks noChangeAspect="1" noChangeShapeType="1"/>
            </p:cNvSpPr>
            <p:nvPr/>
          </p:nvSpPr>
          <p:spPr bwMode="auto">
            <a:xfrm>
              <a:off x="1037" y="3506"/>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8" name="Line 93"/>
            <p:cNvSpPr>
              <a:spLocks noChangeAspect="1" noChangeShapeType="1"/>
            </p:cNvSpPr>
            <p:nvPr/>
          </p:nvSpPr>
          <p:spPr bwMode="auto">
            <a:xfrm>
              <a:off x="1037" y="3635"/>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9" name="Line 94"/>
            <p:cNvSpPr>
              <a:spLocks noChangeAspect="1" noChangeShapeType="1"/>
            </p:cNvSpPr>
            <p:nvPr/>
          </p:nvSpPr>
          <p:spPr bwMode="auto">
            <a:xfrm>
              <a:off x="1119" y="2914"/>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0" name="Line 95"/>
            <p:cNvSpPr>
              <a:spLocks noChangeAspect="1" noChangeShapeType="1"/>
            </p:cNvSpPr>
            <p:nvPr/>
          </p:nvSpPr>
          <p:spPr bwMode="auto">
            <a:xfrm>
              <a:off x="1119" y="3073"/>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1" name="Line 96"/>
            <p:cNvSpPr>
              <a:spLocks noChangeAspect="1" noChangeShapeType="1"/>
            </p:cNvSpPr>
            <p:nvPr/>
          </p:nvSpPr>
          <p:spPr bwMode="auto">
            <a:xfrm>
              <a:off x="1119" y="3205"/>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2" name="Line 97"/>
            <p:cNvSpPr>
              <a:spLocks noChangeAspect="1" noChangeShapeType="1"/>
            </p:cNvSpPr>
            <p:nvPr/>
          </p:nvSpPr>
          <p:spPr bwMode="auto">
            <a:xfrm>
              <a:off x="1119" y="3342"/>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3" name="Line 98"/>
            <p:cNvSpPr>
              <a:spLocks noChangeAspect="1" noChangeShapeType="1"/>
            </p:cNvSpPr>
            <p:nvPr/>
          </p:nvSpPr>
          <p:spPr bwMode="auto">
            <a:xfrm>
              <a:off x="1119" y="3483"/>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4" name="Line 99"/>
            <p:cNvSpPr>
              <a:spLocks noChangeAspect="1" noChangeShapeType="1"/>
            </p:cNvSpPr>
            <p:nvPr/>
          </p:nvSpPr>
          <p:spPr bwMode="auto">
            <a:xfrm>
              <a:off x="1119" y="3615"/>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5" name="Line 100"/>
            <p:cNvSpPr>
              <a:spLocks noChangeAspect="1" noChangeShapeType="1"/>
            </p:cNvSpPr>
            <p:nvPr/>
          </p:nvSpPr>
          <p:spPr bwMode="auto">
            <a:xfrm>
              <a:off x="1303" y="2921"/>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6" name="Line 101"/>
            <p:cNvSpPr>
              <a:spLocks noChangeAspect="1" noChangeShapeType="1"/>
            </p:cNvSpPr>
            <p:nvPr/>
          </p:nvSpPr>
          <p:spPr bwMode="auto">
            <a:xfrm>
              <a:off x="1303" y="3082"/>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7" name="Line 102"/>
            <p:cNvSpPr>
              <a:spLocks noChangeAspect="1" noChangeShapeType="1"/>
            </p:cNvSpPr>
            <p:nvPr/>
          </p:nvSpPr>
          <p:spPr bwMode="auto">
            <a:xfrm>
              <a:off x="1303" y="3201"/>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8" name="Line 103"/>
            <p:cNvSpPr>
              <a:spLocks noChangeAspect="1" noChangeShapeType="1"/>
            </p:cNvSpPr>
            <p:nvPr/>
          </p:nvSpPr>
          <p:spPr bwMode="auto">
            <a:xfrm>
              <a:off x="1303" y="3340"/>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9" name="Line 104"/>
            <p:cNvSpPr>
              <a:spLocks noChangeAspect="1" noChangeShapeType="1"/>
            </p:cNvSpPr>
            <p:nvPr/>
          </p:nvSpPr>
          <p:spPr bwMode="auto">
            <a:xfrm>
              <a:off x="1303" y="3481"/>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70" name="Line 105"/>
            <p:cNvSpPr>
              <a:spLocks noChangeAspect="1" noChangeShapeType="1"/>
            </p:cNvSpPr>
            <p:nvPr/>
          </p:nvSpPr>
          <p:spPr bwMode="auto">
            <a:xfrm>
              <a:off x="1303" y="3618"/>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71" name="Line 106"/>
            <p:cNvSpPr>
              <a:spLocks noChangeAspect="1" noChangeShapeType="1"/>
            </p:cNvSpPr>
            <p:nvPr/>
          </p:nvSpPr>
          <p:spPr bwMode="auto">
            <a:xfrm>
              <a:off x="1209" y="2941"/>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72" name="Line 107"/>
            <p:cNvSpPr>
              <a:spLocks noChangeAspect="1" noChangeShapeType="1"/>
            </p:cNvSpPr>
            <p:nvPr/>
          </p:nvSpPr>
          <p:spPr bwMode="auto">
            <a:xfrm>
              <a:off x="1209" y="3091"/>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73" name="Line 108"/>
            <p:cNvSpPr>
              <a:spLocks noChangeAspect="1" noChangeShapeType="1"/>
            </p:cNvSpPr>
            <p:nvPr/>
          </p:nvSpPr>
          <p:spPr bwMode="auto">
            <a:xfrm>
              <a:off x="1209" y="3230"/>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74" name="Line 109"/>
            <p:cNvSpPr>
              <a:spLocks noChangeAspect="1" noChangeShapeType="1"/>
            </p:cNvSpPr>
            <p:nvPr/>
          </p:nvSpPr>
          <p:spPr bwMode="auto">
            <a:xfrm>
              <a:off x="1209" y="3358"/>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75" name="Line 110"/>
            <p:cNvSpPr>
              <a:spLocks noChangeAspect="1" noChangeShapeType="1"/>
            </p:cNvSpPr>
            <p:nvPr/>
          </p:nvSpPr>
          <p:spPr bwMode="auto">
            <a:xfrm>
              <a:off x="1209" y="3499"/>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76" name="Line 111"/>
            <p:cNvSpPr>
              <a:spLocks noChangeAspect="1" noChangeShapeType="1"/>
            </p:cNvSpPr>
            <p:nvPr/>
          </p:nvSpPr>
          <p:spPr bwMode="auto">
            <a:xfrm>
              <a:off x="1209" y="3631"/>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77" name="Rectangle 112"/>
            <p:cNvSpPr>
              <a:spLocks noChangeArrowheads="1"/>
            </p:cNvSpPr>
            <p:nvPr/>
          </p:nvSpPr>
          <p:spPr bwMode="auto">
            <a:xfrm>
              <a:off x="1470" y="3292"/>
              <a:ext cx="276" cy="228"/>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a:ln>
                    <a:noFill/>
                  </a:ln>
                  <a:solidFill>
                    <a:srgbClr val="000000"/>
                  </a:solidFill>
                  <a:effectLst/>
                  <a:uLnTx/>
                  <a:uFillTx/>
                </a:rPr>
                <a:t>N</a:t>
              </a:r>
              <a:r>
                <a:rPr kumimoji="0" lang="en-US" sz="1600" b="0" i="0" u="none" strike="noStrike" kern="0" cap="none" spc="0" normalizeH="0" baseline="-25000" noProof="0">
                  <a:ln>
                    <a:noFill/>
                  </a:ln>
                  <a:solidFill>
                    <a:srgbClr val="000000"/>
                  </a:solidFill>
                  <a:effectLst/>
                  <a:uLnTx/>
                  <a:uFillTx/>
                </a:rPr>
                <a:t>1</a:t>
              </a:r>
              <a:r>
                <a:rPr kumimoji="0" lang="en-US" sz="1600" b="0" i="1" u="none" strike="noStrike" kern="0" cap="none" spc="0" normalizeH="0" baseline="0" noProof="0">
                  <a:ln>
                    <a:noFill/>
                  </a:ln>
                  <a:solidFill>
                    <a:srgbClr val="000000"/>
                  </a:solidFill>
                  <a:effectLst/>
                  <a:uLnTx/>
                  <a:uFillTx/>
                </a:rPr>
                <a:t> </a:t>
              </a:r>
            </a:p>
          </p:txBody>
        </p:sp>
        <p:sp>
          <p:nvSpPr>
            <p:cNvPr id="378" name="Rectangle 113"/>
            <p:cNvSpPr>
              <a:spLocks noChangeArrowheads="1"/>
            </p:cNvSpPr>
            <p:nvPr/>
          </p:nvSpPr>
          <p:spPr bwMode="auto">
            <a:xfrm>
              <a:off x="978" y="3597"/>
              <a:ext cx="195" cy="18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rPr>
                <a:t>S</a:t>
              </a:r>
              <a:r>
                <a:rPr kumimoji="0" lang="en-US" sz="1200" b="0" i="0" u="none" strike="noStrike" kern="0" cap="none" spc="0" normalizeH="0" baseline="-25000" noProof="0" dirty="0">
                  <a:ln>
                    <a:noFill/>
                  </a:ln>
                  <a:solidFill>
                    <a:srgbClr val="000000"/>
                  </a:solidFill>
                  <a:effectLst/>
                  <a:uLnTx/>
                  <a:uFillTx/>
                </a:rPr>
                <a:t>1</a:t>
              </a:r>
              <a:endParaRPr kumimoji="0" lang="en-US" sz="1200" b="0" i="1" u="none" strike="noStrike" kern="0" cap="none" spc="0" normalizeH="0" baseline="0" noProof="0" dirty="0">
                <a:ln>
                  <a:noFill/>
                </a:ln>
                <a:solidFill>
                  <a:srgbClr val="000000"/>
                </a:solidFill>
                <a:effectLst/>
                <a:uLnTx/>
                <a:uFillTx/>
              </a:endParaRPr>
            </a:p>
          </p:txBody>
        </p:sp>
        <p:sp>
          <p:nvSpPr>
            <p:cNvPr id="379" name="Rectangle 114"/>
            <p:cNvSpPr>
              <a:spLocks noChangeArrowheads="1"/>
            </p:cNvSpPr>
            <p:nvPr/>
          </p:nvSpPr>
          <p:spPr bwMode="auto">
            <a:xfrm>
              <a:off x="1380" y="3600"/>
              <a:ext cx="191" cy="208"/>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smtClean="0">
                  <a:ln>
                    <a:noFill/>
                  </a:ln>
                  <a:solidFill>
                    <a:srgbClr val="000000"/>
                  </a:solidFill>
                  <a:effectLst/>
                  <a:uLnTx/>
                  <a:uFillTx/>
                </a:rPr>
                <a:t>I</a:t>
              </a:r>
              <a:r>
                <a:rPr kumimoji="0" lang="en-US" sz="1400" b="0" i="0" u="none" strike="noStrike" kern="0" cap="none" spc="0" normalizeH="0" baseline="-25000" noProof="0" dirty="0" smtClean="0">
                  <a:ln>
                    <a:noFill/>
                  </a:ln>
                  <a:solidFill>
                    <a:srgbClr val="000000"/>
                  </a:solidFill>
                  <a:effectLst/>
                  <a:uLnTx/>
                  <a:uFillTx/>
                </a:rPr>
                <a:t>1</a:t>
              </a:r>
              <a:endParaRPr kumimoji="0" lang="en-US" sz="1400" b="0" i="1" u="none" strike="noStrike" kern="0" cap="none" spc="0" normalizeH="0" baseline="0" noProof="0" dirty="0">
                <a:ln>
                  <a:noFill/>
                </a:ln>
                <a:solidFill>
                  <a:srgbClr val="000000"/>
                </a:solidFill>
                <a:effectLst/>
                <a:uLnTx/>
                <a:uFillTx/>
              </a:endParaRPr>
            </a:p>
          </p:txBody>
        </p:sp>
        <p:sp>
          <p:nvSpPr>
            <p:cNvPr id="380" name="Line 116"/>
            <p:cNvSpPr>
              <a:spLocks noChangeAspect="1" noChangeShapeType="1"/>
            </p:cNvSpPr>
            <p:nvPr/>
          </p:nvSpPr>
          <p:spPr bwMode="auto">
            <a:xfrm>
              <a:off x="567" y="2996"/>
              <a:ext cx="240" cy="0"/>
            </a:xfrm>
            <a:prstGeom prst="line">
              <a:avLst/>
            </a:prstGeom>
            <a:grpFill/>
            <a:ln w="9525">
              <a:solidFill>
                <a:srgbClr val="000000"/>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81" name="Line 117"/>
            <p:cNvSpPr>
              <a:spLocks noChangeAspect="1" noChangeShapeType="1"/>
            </p:cNvSpPr>
            <p:nvPr/>
          </p:nvSpPr>
          <p:spPr bwMode="auto">
            <a:xfrm>
              <a:off x="567" y="3696"/>
              <a:ext cx="247" cy="0"/>
            </a:xfrm>
            <a:prstGeom prst="line">
              <a:avLst/>
            </a:prstGeom>
            <a:grpFill/>
            <a:ln w="9525">
              <a:solidFill>
                <a:srgbClr val="000000"/>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82" name="Rectangle 118"/>
            <p:cNvSpPr>
              <a:spLocks noChangeAspect="1" noChangeArrowheads="1"/>
            </p:cNvSpPr>
            <p:nvPr/>
          </p:nvSpPr>
          <p:spPr bwMode="auto">
            <a:xfrm>
              <a:off x="620" y="3235"/>
              <a:ext cx="210" cy="208"/>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a:ln>
                    <a:noFill/>
                  </a:ln>
                  <a:solidFill>
                    <a:srgbClr val="000000"/>
                  </a:solidFill>
                  <a:effectLst/>
                  <a:uLnTx/>
                  <a:uFillTx/>
                </a:rPr>
                <a:t>d</a:t>
              </a:r>
              <a:r>
                <a:rPr kumimoji="0" lang="en-US" sz="1400" b="0" i="0" u="none" strike="noStrike" kern="0" cap="none" spc="0" normalizeH="0" baseline="-25000" noProof="0">
                  <a:ln>
                    <a:noFill/>
                  </a:ln>
                  <a:solidFill>
                    <a:srgbClr val="000000"/>
                  </a:solidFill>
                  <a:effectLst/>
                  <a:uLnTx/>
                  <a:uFillTx/>
                </a:rPr>
                <a:t>1</a:t>
              </a:r>
              <a:endParaRPr kumimoji="0" lang="en-US" sz="1400" b="0" i="1" u="none" strike="noStrike" kern="0" cap="none" spc="0" normalizeH="0" baseline="0" noProof="0">
                <a:ln>
                  <a:noFill/>
                </a:ln>
                <a:solidFill>
                  <a:srgbClr val="000000"/>
                </a:solidFill>
                <a:effectLst/>
                <a:uLnTx/>
                <a:uFillTx/>
              </a:endParaRPr>
            </a:p>
          </p:txBody>
        </p:sp>
        <p:sp>
          <p:nvSpPr>
            <p:cNvPr id="383" name="Line 119"/>
            <p:cNvSpPr>
              <a:spLocks noChangeAspect="1" noChangeShapeType="1"/>
            </p:cNvSpPr>
            <p:nvPr/>
          </p:nvSpPr>
          <p:spPr bwMode="auto">
            <a:xfrm flipV="1">
              <a:off x="713" y="2994"/>
              <a:ext cx="0" cy="252"/>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84" name="Line 120"/>
            <p:cNvSpPr>
              <a:spLocks noChangeAspect="1" noChangeShapeType="1"/>
            </p:cNvSpPr>
            <p:nvPr/>
          </p:nvSpPr>
          <p:spPr bwMode="auto">
            <a:xfrm>
              <a:off x="713" y="3444"/>
              <a:ext cx="0" cy="252"/>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85" name="Line 126"/>
            <p:cNvSpPr>
              <a:spLocks noChangeAspect="1" noChangeShapeType="1"/>
            </p:cNvSpPr>
            <p:nvPr/>
          </p:nvSpPr>
          <p:spPr bwMode="auto">
            <a:xfrm>
              <a:off x="957" y="1431"/>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86" name="Line 127"/>
            <p:cNvSpPr>
              <a:spLocks noChangeAspect="1" noChangeShapeType="1"/>
            </p:cNvSpPr>
            <p:nvPr/>
          </p:nvSpPr>
          <p:spPr bwMode="auto">
            <a:xfrm>
              <a:off x="957" y="1579"/>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87" name="Line 128"/>
            <p:cNvSpPr>
              <a:spLocks noChangeAspect="1" noChangeShapeType="1"/>
            </p:cNvSpPr>
            <p:nvPr/>
          </p:nvSpPr>
          <p:spPr bwMode="auto">
            <a:xfrm>
              <a:off x="957" y="1718"/>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88" name="Line 129"/>
            <p:cNvSpPr>
              <a:spLocks noChangeAspect="1" noChangeShapeType="1"/>
            </p:cNvSpPr>
            <p:nvPr/>
          </p:nvSpPr>
          <p:spPr bwMode="auto">
            <a:xfrm>
              <a:off x="957" y="1857"/>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89" name="Line 130"/>
            <p:cNvSpPr>
              <a:spLocks noChangeAspect="1" noChangeShapeType="1"/>
            </p:cNvSpPr>
            <p:nvPr/>
          </p:nvSpPr>
          <p:spPr bwMode="auto">
            <a:xfrm>
              <a:off x="957" y="1996"/>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0" name="Line 131"/>
            <p:cNvSpPr>
              <a:spLocks noChangeAspect="1" noChangeShapeType="1"/>
            </p:cNvSpPr>
            <p:nvPr/>
          </p:nvSpPr>
          <p:spPr bwMode="auto">
            <a:xfrm>
              <a:off x="957" y="2130"/>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1" name="Line 132"/>
            <p:cNvSpPr>
              <a:spLocks noChangeAspect="1" noChangeShapeType="1"/>
            </p:cNvSpPr>
            <p:nvPr/>
          </p:nvSpPr>
          <p:spPr bwMode="auto">
            <a:xfrm>
              <a:off x="1036" y="1456"/>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2" name="Line 133"/>
            <p:cNvSpPr>
              <a:spLocks noChangeAspect="1" noChangeShapeType="1"/>
            </p:cNvSpPr>
            <p:nvPr/>
          </p:nvSpPr>
          <p:spPr bwMode="auto">
            <a:xfrm>
              <a:off x="1036" y="1602"/>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3" name="Line 134"/>
            <p:cNvSpPr>
              <a:spLocks noChangeAspect="1" noChangeShapeType="1"/>
            </p:cNvSpPr>
            <p:nvPr/>
          </p:nvSpPr>
          <p:spPr bwMode="auto">
            <a:xfrm>
              <a:off x="1036" y="1747"/>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4" name="Line 135"/>
            <p:cNvSpPr>
              <a:spLocks noChangeAspect="1" noChangeShapeType="1"/>
            </p:cNvSpPr>
            <p:nvPr/>
          </p:nvSpPr>
          <p:spPr bwMode="auto">
            <a:xfrm>
              <a:off x="1036" y="1879"/>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5" name="Line 136"/>
            <p:cNvSpPr>
              <a:spLocks noChangeAspect="1" noChangeShapeType="1"/>
            </p:cNvSpPr>
            <p:nvPr/>
          </p:nvSpPr>
          <p:spPr bwMode="auto">
            <a:xfrm>
              <a:off x="1036" y="2021"/>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6" name="Line 137"/>
            <p:cNvSpPr>
              <a:spLocks noChangeAspect="1" noChangeShapeType="1"/>
            </p:cNvSpPr>
            <p:nvPr/>
          </p:nvSpPr>
          <p:spPr bwMode="auto">
            <a:xfrm>
              <a:off x="1036" y="2150"/>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7" name="Line 138"/>
            <p:cNvSpPr>
              <a:spLocks noChangeAspect="1" noChangeShapeType="1"/>
            </p:cNvSpPr>
            <p:nvPr/>
          </p:nvSpPr>
          <p:spPr bwMode="auto">
            <a:xfrm>
              <a:off x="1118" y="1429"/>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8" name="Line 139"/>
            <p:cNvSpPr>
              <a:spLocks noChangeAspect="1" noChangeShapeType="1"/>
            </p:cNvSpPr>
            <p:nvPr/>
          </p:nvSpPr>
          <p:spPr bwMode="auto">
            <a:xfrm>
              <a:off x="1118" y="1588"/>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9" name="Line 140"/>
            <p:cNvSpPr>
              <a:spLocks noChangeAspect="1" noChangeShapeType="1"/>
            </p:cNvSpPr>
            <p:nvPr/>
          </p:nvSpPr>
          <p:spPr bwMode="auto">
            <a:xfrm>
              <a:off x="1118" y="1720"/>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0" name="Line 141"/>
            <p:cNvSpPr>
              <a:spLocks noChangeAspect="1" noChangeShapeType="1"/>
            </p:cNvSpPr>
            <p:nvPr/>
          </p:nvSpPr>
          <p:spPr bwMode="auto">
            <a:xfrm>
              <a:off x="1118" y="1857"/>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1" name="Line 142"/>
            <p:cNvSpPr>
              <a:spLocks noChangeAspect="1" noChangeShapeType="1"/>
            </p:cNvSpPr>
            <p:nvPr/>
          </p:nvSpPr>
          <p:spPr bwMode="auto">
            <a:xfrm>
              <a:off x="1118" y="1998"/>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2" name="Line 143"/>
            <p:cNvSpPr>
              <a:spLocks noChangeAspect="1" noChangeShapeType="1"/>
            </p:cNvSpPr>
            <p:nvPr/>
          </p:nvSpPr>
          <p:spPr bwMode="auto">
            <a:xfrm>
              <a:off x="1118" y="2130"/>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3" name="Line 144"/>
            <p:cNvSpPr>
              <a:spLocks noChangeAspect="1" noChangeShapeType="1"/>
            </p:cNvSpPr>
            <p:nvPr/>
          </p:nvSpPr>
          <p:spPr bwMode="auto">
            <a:xfrm>
              <a:off x="1302" y="1436"/>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4" name="Line 145"/>
            <p:cNvSpPr>
              <a:spLocks noChangeAspect="1" noChangeShapeType="1"/>
            </p:cNvSpPr>
            <p:nvPr/>
          </p:nvSpPr>
          <p:spPr bwMode="auto">
            <a:xfrm>
              <a:off x="1302" y="1597"/>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5" name="Line 146"/>
            <p:cNvSpPr>
              <a:spLocks noChangeAspect="1" noChangeShapeType="1"/>
            </p:cNvSpPr>
            <p:nvPr/>
          </p:nvSpPr>
          <p:spPr bwMode="auto">
            <a:xfrm>
              <a:off x="1302" y="1716"/>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6" name="Line 147"/>
            <p:cNvSpPr>
              <a:spLocks noChangeAspect="1" noChangeShapeType="1"/>
            </p:cNvSpPr>
            <p:nvPr/>
          </p:nvSpPr>
          <p:spPr bwMode="auto">
            <a:xfrm>
              <a:off x="1302" y="1855"/>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7" name="Line 148"/>
            <p:cNvSpPr>
              <a:spLocks noChangeAspect="1" noChangeShapeType="1"/>
            </p:cNvSpPr>
            <p:nvPr/>
          </p:nvSpPr>
          <p:spPr bwMode="auto">
            <a:xfrm>
              <a:off x="1302" y="1996"/>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8" name="Line 149"/>
            <p:cNvSpPr>
              <a:spLocks noChangeAspect="1" noChangeShapeType="1"/>
            </p:cNvSpPr>
            <p:nvPr/>
          </p:nvSpPr>
          <p:spPr bwMode="auto">
            <a:xfrm>
              <a:off x="1302" y="2133"/>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9" name="Line 150"/>
            <p:cNvSpPr>
              <a:spLocks noChangeAspect="1" noChangeShapeType="1"/>
            </p:cNvSpPr>
            <p:nvPr/>
          </p:nvSpPr>
          <p:spPr bwMode="auto">
            <a:xfrm>
              <a:off x="1208" y="1456"/>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10" name="Line 151"/>
            <p:cNvSpPr>
              <a:spLocks noChangeAspect="1" noChangeShapeType="1"/>
            </p:cNvSpPr>
            <p:nvPr/>
          </p:nvSpPr>
          <p:spPr bwMode="auto">
            <a:xfrm>
              <a:off x="1208" y="1606"/>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11" name="Line 152"/>
            <p:cNvSpPr>
              <a:spLocks noChangeAspect="1" noChangeShapeType="1"/>
            </p:cNvSpPr>
            <p:nvPr/>
          </p:nvSpPr>
          <p:spPr bwMode="auto">
            <a:xfrm>
              <a:off x="1208" y="1745"/>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12" name="Line 153"/>
            <p:cNvSpPr>
              <a:spLocks noChangeAspect="1" noChangeShapeType="1"/>
            </p:cNvSpPr>
            <p:nvPr/>
          </p:nvSpPr>
          <p:spPr bwMode="auto">
            <a:xfrm>
              <a:off x="1208" y="1873"/>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13" name="Line 154"/>
            <p:cNvSpPr>
              <a:spLocks noChangeAspect="1" noChangeShapeType="1"/>
            </p:cNvSpPr>
            <p:nvPr/>
          </p:nvSpPr>
          <p:spPr bwMode="auto">
            <a:xfrm>
              <a:off x="1208" y="2014"/>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14" name="Line 155"/>
            <p:cNvSpPr>
              <a:spLocks noChangeAspect="1" noChangeShapeType="1"/>
            </p:cNvSpPr>
            <p:nvPr/>
          </p:nvSpPr>
          <p:spPr bwMode="auto">
            <a:xfrm>
              <a:off x="1208" y="2146"/>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grpSp>
      <p:sp>
        <p:nvSpPr>
          <p:cNvPr id="427" name="Rectangle 160"/>
          <p:cNvSpPr>
            <a:spLocks noChangeArrowheads="1"/>
          </p:cNvSpPr>
          <p:nvPr/>
        </p:nvSpPr>
        <p:spPr bwMode="auto">
          <a:xfrm>
            <a:off x="3360421" y="1778000"/>
            <a:ext cx="599313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28" name="Rectangle 161"/>
          <p:cNvSpPr>
            <a:spLocks noChangeArrowheads="1"/>
          </p:cNvSpPr>
          <p:nvPr/>
        </p:nvSpPr>
        <p:spPr bwMode="auto">
          <a:xfrm>
            <a:off x="170021" y="4805045"/>
            <a:ext cx="626745" cy="30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Coil 1</a:t>
            </a:r>
          </a:p>
        </p:txBody>
      </p:sp>
      <p:sp>
        <p:nvSpPr>
          <p:cNvPr id="429" name="Rectangle 162"/>
          <p:cNvSpPr>
            <a:spLocks noChangeArrowheads="1"/>
          </p:cNvSpPr>
          <p:nvPr/>
        </p:nvSpPr>
        <p:spPr bwMode="auto">
          <a:xfrm>
            <a:off x="175022" y="2626995"/>
            <a:ext cx="626745" cy="30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Coil 2</a:t>
            </a:r>
          </a:p>
        </p:txBody>
      </p:sp>
      <p:sp>
        <p:nvSpPr>
          <p:cNvPr id="430" name="Rectangle 164"/>
          <p:cNvSpPr>
            <a:spLocks noChangeArrowheads="1"/>
          </p:cNvSpPr>
          <p:nvPr/>
        </p:nvSpPr>
        <p:spPr bwMode="auto">
          <a:xfrm>
            <a:off x="3600450" y="2542540"/>
            <a:ext cx="184731"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1" name="Rectangle 165"/>
          <p:cNvSpPr>
            <a:spLocks noChangeArrowheads="1"/>
          </p:cNvSpPr>
          <p:nvPr/>
        </p:nvSpPr>
        <p:spPr bwMode="auto">
          <a:xfrm>
            <a:off x="3717131" y="4071620"/>
            <a:ext cx="184731"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2" name="Rectangle 172"/>
          <p:cNvSpPr>
            <a:spLocks noChangeArrowheads="1"/>
          </p:cNvSpPr>
          <p:nvPr/>
        </p:nvSpPr>
        <p:spPr bwMode="auto">
          <a:xfrm>
            <a:off x="2984111" y="5582920"/>
            <a:ext cx="624078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graphicFrame>
        <p:nvGraphicFramePr>
          <p:cNvPr id="433" name="Object 432"/>
          <p:cNvGraphicFramePr>
            <a:graphicFrameLocks noChangeAspect="1"/>
          </p:cNvGraphicFramePr>
          <p:nvPr>
            <p:extLst>
              <p:ext uri="{D42A27DB-BD31-4B8C-83A1-F6EECF244321}">
                <p14:modId xmlns:p14="http://schemas.microsoft.com/office/powerpoint/2010/main" val="435353242"/>
              </p:ext>
            </p:extLst>
          </p:nvPr>
        </p:nvGraphicFramePr>
        <p:xfrm>
          <a:off x="4067944" y="4038177"/>
          <a:ext cx="3616325" cy="635000"/>
        </p:xfrm>
        <a:graphic>
          <a:graphicData uri="http://schemas.openxmlformats.org/presentationml/2006/ole">
            <mc:AlternateContent xmlns:mc="http://schemas.openxmlformats.org/markup-compatibility/2006">
              <mc:Choice xmlns:v="urn:schemas-microsoft-com:vml" Requires="v">
                <p:oleObj spid="_x0000_s40982" name="Equation" r:id="rId5" imgW="1790640" imgH="317160" progId="Equation.DSMT4">
                  <p:embed/>
                </p:oleObj>
              </mc:Choice>
              <mc:Fallback>
                <p:oleObj name="Equation" r:id="rId5" imgW="1790640" imgH="317160" progId="Equation.DSMT4">
                  <p:embed/>
                  <p:pic>
                    <p:nvPicPr>
                      <p:cNvPr id="0" name=""/>
                      <p:cNvPicPr>
                        <a:picLocks noChangeAspect="1" noChangeArrowheads="1"/>
                      </p:cNvPicPr>
                      <p:nvPr/>
                    </p:nvPicPr>
                    <p:blipFill>
                      <a:blip r:embed="rId6"/>
                      <a:srcRect/>
                      <a:stretch>
                        <a:fillRect/>
                      </a:stretch>
                    </p:blipFill>
                    <p:spPr bwMode="auto">
                      <a:xfrm>
                        <a:off x="4067944" y="4038177"/>
                        <a:ext cx="36163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4" name="Object 433"/>
          <p:cNvGraphicFramePr>
            <a:graphicFrameLocks noChangeAspect="1"/>
          </p:cNvGraphicFramePr>
          <p:nvPr>
            <p:extLst>
              <p:ext uri="{D42A27DB-BD31-4B8C-83A1-F6EECF244321}">
                <p14:modId xmlns:p14="http://schemas.microsoft.com/office/powerpoint/2010/main" val="4059657810"/>
              </p:ext>
            </p:extLst>
          </p:nvPr>
        </p:nvGraphicFramePr>
        <p:xfrm>
          <a:off x="4067944" y="5661744"/>
          <a:ext cx="1411288" cy="863600"/>
        </p:xfrm>
        <a:graphic>
          <a:graphicData uri="http://schemas.openxmlformats.org/presentationml/2006/ole">
            <mc:AlternateContent xmlns:mc="http://schemas.openxmlformats.org/markup-compatibility/2006">
              <mc:Choice xmlns:v="urn:schemas-microsoft-com:vml" Requires="v">
                <p:oleObj spid="_x0000_s40983" name="Equation" r:id="rId7" imgW="698400" imgH="431640" progId="Equation.DSMT4">
                  <p:embed/>
                </p:oleObj>
              </mc:Choice>
              <mc:Fallback>
                <p:oleObj name="Equation" r:id="rId7" imgW="698400" imgH="431640" progId="Equation.DSMT4">
                  <p:embed/>
                  <p:pic>
                    <p:nvPicPr>
                      <p:cNvPr id="0" name=""/>
                      <p:cNvPicPr>
                        <a:picLocks noChangeAspect="1" noChangeArrowheads="1"/>
                      </p:cNvPicPr>
                      <p:nvPr/>
                    </p:nvPicPr>
                    <p:blipFill>
                      <a:blip r:embed="rId8"/>
                      <a:srcRect/>
                      <a:stretch>
                        <a:fillRect/>
                      </a:stretch>
                    </p:blipFill>
                    <p:spPr bwMode="auto">
                      <a:xfrm>
                        <a:off x="4067944" y="5661744"/>
                        <a:ext cx="14112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27261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eaLnBrk="0" hangingPunct="0"/>
            <a:r>
              <a:rPr lang="el-GR" dirty="0">
                <a:solidFill>
                  <a:schemeClr val="tx1"/>
                </a:solidFill>
                <a:latin typeface="96 Helvetica BlackItalic" charset="0"/>
              </a:rPr>
              <a:t>Μαγνητικά Υλικά</a:t>
            </a:r>
          </a:p>
        </p:txBody>
      </p:sp>
      <p:sp>
        <p:nvSpPr>
          <p:cNvPr id="5" name="Θέση περιεχομένου 4"/>
          <p:cNvSpPr>
            <a:spLocks noGrp="1"/>
          </p:cNvSpPr>
          <p:nvPr>
            <p:ph type="subTitle" idx="1"/>
          </p:nvPr>
        </p:nvSpPr>
        <p:spPr/>
        <p:txBody>
          <a:bodyPr>
            <a:noAutofit/>
          </a:bodyPr>
          <a:lstStyle/>
          <a:p>
            <a:endParaRPr lang="en-US" sz="2000" dirty="0" smtClean="0"/>
          </a:p>
          <a:p>
            <a:endParaRPr lang="en-US" sz="2000" dirty="0" smtClean="0"/>
          </a:p>
          <a:p>
            <a:endParaRPr lang="el-GR" sz="2000" dirty="0"/>
          </a:p>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a:t>Αμοιβαία επαγωγή</a:t>
            </a:r>
            <a:r>
              <a:rPr lang="en-US" dirty="0"/>
              <a:t>, </a:t>
            </a:r>
            <a:r>
              <a:rPr lang="en-US" i="1" dirty="0"/>
              <a:t>M</a:t>
            </a:r>
            <a:r>
              <a:rPr lang="el-GR" baseline="-25000" dirty="0"/>
              <a:t>21</a:t>
            </a:r>
            <a:endParaRPr lang="el-GR" dirty="0">
              <a:solidFill>
                <a:schemeClr val="tx2">
                  <a:lumMod val="60000"/>
                  <a:lumOff val="40000"/>
                </a:schemeClr>
              </a:solidFill>
            </a:endParaRPr>
          </a:p>
        </p:txBody>
      </p:sp>
      <p:sp>
        <p:nvSpPr>
          <p:cNvPr id="9" name="Content Placeholder 8"/>
          <p:cNvSpPr>
            <a:spLocks noGrp="1"/>
          </p:cNvSpPr>
          <p:nvPr>
            <p:ph idx="1"/>
          </p:nvPr>
        </p:nvSpPr>
        <p:spPr>
          <a:xfrm>
            <a:off x="2843808" y="1556792"/>
            <a:ext cx="5849948" cy="4525963"/>
          </a:xfrm>
        </p:spPr>
        <p:txBody>
          <a:bodyPr>
            <a:noAutofit/>
          </a:bodyPr>
          <a:lstStyle/>
          <a:p>
            <a:pPr fontAlgn="base">
              <a:spcBef>
                <a:spcPct val="0"/>
              </a:spcBef>
              <a:spcAft>
                <a:spcPct val="0"/>
              </a:spcAft>
            </a:pPr>
            <a:r>
              <a:rPr lang="el-GR" sz="2000" dirty="0">
                <a:solidFill>
                  <a:srgbClr val="000000"/>
                </a:solidFill>
                <a:latin typeface="Tahoma" pitchFamily="34" charset="0"/>
              </a:rPr>
              <a:t>Στην περίπτωση αυτή  το ρεύμα του πηνίου 1 μηδενίζεται και επομένως στο πηνίο 1 παραμένει μόνο η μαγνητική ροή από το πηνίο 2</a:t>
            </a:r>
            <a:r>
              <a:rPr lang="en-US" sz="2000" dirty="0">
                <a:solidFill>
                  <a:srgbClr val="000000"/>
                </a:solidFill>
                <a:latin typeface="Tahoma" pitchFamily="34" charset="0"/>
              </a:rPr>
              <a:t>.</a:t>
            </a:r>
          </a:p>
          <a:p>
            <a:pPr fontAlgn="base">
              <a:spcBef>
                <a:spcPct val="0"/>
              </a:spcBef>
              <a:spcAft>
                <a:spcPct val="0"/>
              </a:spcAft>
            </a:pPr>
            <a:r>
              <a:rPr lang="el-GR" sz="2000" dirty="0">
                <a:solidFill>
                  <a:srgbClr val="000000"/>
                </a:solidFill>
                <a:latin typeface="Tahoma" pitchFamily="34" charset="0"/>
              </a:rPr>
              <a:t>Η αμοιβαία πεπλεγμένη ροή μεταξύ των πηνίων 2 και 1 είναι:</a:t>
            </a:r>
            <a:endParaRPr lang="en-US" sz="2000" dirty="0">
              <a:solidFill>
                <a:srgbClr val="000000"/>
              </a:solidFill>
              <a:latin typeface="Tahoma" pitchFamily="34" charset="0"/>
            </a:endParaRPr>
          </a:p>
          <a:p>
            <a:pPr lvl="0"/>
            <a:endParaRPr lang="en-US" sz="2000" kern="0" dirty="0">
              <a:solidFill>
                <a:srgbClr val="000000"/>
              </a:solidFill>
            </a:endParaRPr>
          </a:p>
          <a:p>
            <a:pPr fontAlgn="base">
              <a:spcBef>
                <a:spcPct val="0"/>
              </a:spcBef>
              <a:spcAft>
                <a:spcPct val="0"/>
              </a:spcAft>
            </a:pPr>
            <a:r>
              <a:rPr lang="el-GR" sz="2000" dirty="0">
                <a:solidFill>
                  <a:srgbClr val="000000"/>
                </a:solidFill>
                <a:latin typeface="Tahoma" pitchFamily="34" charset="0"/>
              </a:rPr>
              <a:t>Και η αμοιβαία επαγωγή μεταξύ των πηνίων 2 και 1 υπολογίζεται από</a:t>
            </a:r>
            <a:r>
              <a:rPr lang="el-GR" sz="2000" dirty="0" smtClean="0">
                <a:solidFill>
                  <a:srgbClr val="000000"/>
                </a:solidFill>
                <a:latin typeface="Tahoma" pitchFamily="34" charset="0"/>
              </a:rPr>
              <a:t>:</a:t>
            </a:r>
          </a:p>
          <a:p>
            <a:pPr fontAlgn="base">
              <a:spcBef>
                <a:spcPct val="0"/>
              </a:spcBef>
              <a:spcAft>
                <a:spcPct val="0"/>
              </a:spcAft>
            </a:pPr>
            <a:endParaRPr lang="el-GR" sz="2000" dirty="0">
              <a:solidFill>
                <a:srgbClr val="000000"/>
              </a:solidFill>
              <a:latin typeface="Tahoma" pitchFamily="34" charset="0"/>
            </a:endParaRPr>
          </a:p>
          <a:p>
            <a:pPr marL="0" indent="0" fontAlgn="base">
              <a:spcBef>
                <a:spcPct val="0"/>
              </a:spcBef>
              <a:spcAft>
                <a:spcPct val="0"/>
              </a:spcAft>
              <a:buNone/>
            </a:pPr>
            <a:endParaRPr lang="el-GR" sz="2000" dirty="0">
              <a:solidFill>
                <a:srgbClr val="000000"/>
              </a:solidFill>
              <a:latin typeface="Tahoma" pitchFamily="34" charset="0"/>
            </a:endParaRPr>
          </a:p>
          <a:p>
            <a:pPr marL="0" lvl="0" indent="0" fontAlgn="base">
              <a:spcBef>
                <a:spcPct val="0"/>
              </a:spcBef>
              <a:spcAft>
                <a:spcPct val="0"/>
              </a:spcAft>
              <a:buNone/>
            </a:pPr>
            <a:r>
              <a:rPr lang="el-GR" sz="2000" dirty="0">
                <a:solidFill>
                  <a:srgbClr val="000000"/>
                </a:solidFill>
                <a:latin typeface="Tahoma" pitchFamily="34" charset="0"/>
              </a:rPr>
              <a:t>Και πάλι υπεραπλοποιούμε εδώ καθώς κανονικά η πεπλεγμένη ροή στο 1 από το 2 θα έπρεπε να υπολογιστεί για κάθε βρόχο του πηνίου ξεχωριστά</a:t>
            </a:r>
            <a:r>
              <a:rPr lang="en-US" sz="2000" dirty="0">
                <a:solidFill>
                  <a:srgbClr val="000000"/>
                </a:solidFill>
                <a:latin typeface="Tahoma" pitchFamily="34" charset="0"/>
              </a:rPr>
              <a:t>.</a:t>
            </a:r>
          </a:p>
          <a:p>
            <a:pPr fontAlgn="base">
              <a:spcBef>
                <a:spcPct val="0"/>
              </a:spcBef>
              <a:spcAft>
                <a:spcPct val="0"/>
              </a:spcAft>
            </a:pPr>
            <a:endParaRPr lang="el-GR" sz="2000" dirty="0" smtClean="0">
              <a:solidFill>
                <a:srgbClr val="000000"/>
              </a:solidFill>
              <a:latin typeface="Tahoma" pitchFamily="34" charset="0"/>
            </a:endParaRPr>
          </a:p>
          <a:p>
            <a:pPr fontAlgn="base">
              <a:spcBef>
                <a:spcPct val="0"/>
              </a:spcBef>
              <a:spcAft>
                <a:spcPct val="0"/>
              </a:spcAft>
            </a:pPr>
            <a:endParaRPr lang="el-GR" sz="2000" dirty="0">
              <a:solidFill>
                <a:srgbClr val="000000"/>
              </a:solidFill>
              <a:latin typeface="Tahoma" pitchFamily="34" charset="0"/>
            </a:endParaRPr>
          </a:p>
          <a:p>
            <a:pPr fontAlgn="base">
              <a:spcBef>
                <a:spcPct val="0"/>
              </a:spcBef>
              <a:spcAft>
                <a:spcPct val="0"/>
              </a:spcAft>
            </a:pPr>
            <a:endParaRPr lang="el-GR" sz="2000" dirty="0" smtClean="0">
              <a:solidFill>
                <a:srgbClr val="000000"/>
              </a:solidFill>
              <a:latin typeface="Tahoma" pitchFamily="34" charset="0"/>
            </a:endParaRPr>
          </a:p>
          <a:p>
            <a:pPr fontAlgn="base">
              <a:spcBef>
                <a:spcPct val="0"/>
              </a:spcBef>
              <a:spcAft>
                <a:spcPct val="0"/>
              </a:spcAft>
            </a:pPr>
            <a:endParaRPr lang="en-US" sz="2000" dirty="0">
              <a:solidFill>
                <a:srgbClr val="000000"/>
              </a:solidFill>
              <a:latin typeface="Tahoma" pitchFamily="34" charset="0"/>
            </a:endParaRPr>
          </a:p>
          <a:p>
            <a:pPr lvl="0"/>
            <a:endParaRPr lang="en-US" sz="2000" kern="0" dirty="0">
              <a:solidFill>
                <a:srgbClr val="000000"/>
              </a:solidFill>
            </a:endParaRPr>
          </a:p>
          <a:p>
            <a:endParaRPr lang="en-US"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pSp>
        <p:nvGrpSpPr>
          <p:cNvPr id="321" name="Group 159"/>
          <p:cNvGrpSpPr>
            <a:grpSpLocks/>
          </p:cNvGrpSpPr>
          <p:nvPr/>
        </p:nvGrpSpPr>
        <p:grpSpPr bwMode="auto">
          <a:xfrm>
            <a:off x="945118" y="1782445"/>
            <a:ext cx="2033588" cy="4178300"/>
            <a:chOff x="567" y="1203"/>
            <a:chExt cx="1220" cy="2820"/>
          </a:xfrm>
          <a:noFill/>
        </p:grpSpPr>
        <p:sp>
          <p:nvSpPr>
            <p:cNvPr id="322" name="Line 122"/>
            <p:cNvSpPr>
              <a:spLocks noChangeAspect="1" noChangeShapeType="1"/>
            </p:cNvSpPr>
            <p:nvPr/>
          </p:nvSpPr>
          <p:spPr bwMode="auto">
            <a:xfrm flipV="1">
              <a:off x="1302" y="1212"/>
              <a:ext cx="0" cy="1326"/>
            </a:xfrm>
            <a:prstGeom prst="line">
              <a:avLst/>
            </a:prstGeom>
            <a:grpFill/>
            <a:ln w="12700">
              <a:solidFill>
                <a:srgbClr val="CC006B"/>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23" name="Line 121"/>
            <p:cNvSpPr>
              <a:spLocks noChangeAspect="1" noChangeShapeType="1"/>
            </p:cNvSpPr>
            <p:nvPr/>
          </p:nvSpPr>
          <p:spPr bwMode="auto">
            <a:xfrm flipV="1">
              <a:off x="1208" y="1212"/>
              <a:ext cx="0" cy="1326"/>
            </a:xfrm>
            <a:prstGeom prst="line">
              <a:avLst/>
            </a:prstGeom>
            <a:grpFill/>
            <a:ln w="12700">
              <a:solidFill>
                <a:srgbClr val="CC006B"/>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24" name="Line 123"/>
            <p:cNvSpPr>
              <a:spLocks noChangeAspect="1" noChangeShapeType="1"/>
            </p:cNvSpPr>
            <p:nvPr/>
          </p:nvSpPr>
          <p:spPr bwMode="auto">
            <a:xfrm flipV="1">
              <a:off x="1118" y="1212"/>
              <a:ext cx="0" cy="1326"/>
            </a:xfrm>
            <a:prstGeom prst="line">
              <a:avLst/>
            </a:prstGeom>
            <a:grpFill/>
            <a:ln w="12700">
              <a:solidFill>
                <a:srgbClr val="CC006B"/>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25" name="Line 124"/>
            <p:cNvSpPr>
              <a:spLocks noChangeAspect="1" noChangeShapeType="1"/>
            </p:cNvSpPr>
            <p:nvPr/>
          </p:nvSpPr>
          <p:spPr bwMode="auto">
            <a:xfrm flipV="1">
              <a:off x="1036" y="1207"/>
              <a:ext cx="0" cy="1327"/>
            </a:xfrm>
            <a:prstGeom prst="line">
              <a:avLst/>
            </a:prstGeom>
            <a:grpFill/>
            <a:ln w="12700">
              <a:solidFill>
                <a:srgbClr val="CC006B"/>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26" name="Line 125"/>
            <p:cNvSpPr>
              <a:spLocks noChangeAspect="1" noChangeShapeType="1"/>
            </p:cNvSpPr>
            <p:nvPr/>
          </p:nvSpPr>
          <p:spPr bwMode="auto">
            <a:xfrm flipV="1">
              <a:off x="957" y="1203"/>
              <a:ext cx="0" cy="1326"/>
            </a:xfrm>
            <a:prstGeom prst="line">
              <a:avLst/>
            </a:prstGeom>
            <a:grpFill/>
            <a:ln w="12700">
              <a:solidFill>
                <a:srgbClr val="CC006B"/>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27" name="Oval 11"/>
            <p:cNvSpPr>
              <a:spLocks noChangeAspect="1" noChangeArrowheads="1"/>
            </p:cNvSpPr>
            <p:nvPr/>
          </p:nvSpPr>
          <p:spPr bwMode="auto">
            <a:xfrm>
              <a:off x="866" y="1455"/>
              <a:ext cx="574" cy="108"/>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28" name="Oval 12"/>
            <p:cNvSpPr>
              <a:spLocks noChangeAspect="1" noChangeArrowheads="1"/>
            </p:cNvSpPr>
            <p:nvPr/>
          </p:nvSpPr>
          <p:spPr bwMode="auto">
            <a:xfrm>
              <a:off x="866" y="1598"/>
              <a:ext cx="574" cy="108"/>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29" name="Oval 13"/>
            <p:cNvSpPr>
              <a:spLocks noChangeAspect="1" noChangeArrowheads="1"/>
            </p:cNvSpPr>
            <p:nvPr/>
          </p:nvSpPr>
          <p:spPr bwMode="auto">
            <a:xfrm>
              <a:off x="866" y="1737"/>
              <a:ext cx="574" cy="108"/>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30" name="Oval 14"/>
            <p:cNvSpPr>
              <a:spLocks noChangeAspect="1" noChangeArrowheads="1"/>
            </p:cNvSpPr>
            <p:nvPr/>
          </p:nvSpPr>
          <p:spPr bwMode="auto">
            <a:xfrm>
              <a:off x="866" y="1874"/>
              <a:ext cx="574" cy="107"/>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31" name="Oval 15"/>
            <p:cNvSpPr>
              <a:spLocks noChangeAspect="1" noChangeArrowheads="1"/>
            </p:cNvSpPr>
            <p:nvPr/>
          </p:nvSpPr>
          <p:spPr bwMode="auto">
            <a:xfrm>
              <a:off x="866" y="2013"/>
              <a:ext cx="574" cy="107"/>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32" name="Oval 16"/>
            <p:cNvSpPr>
              <a:spLocks noChangeAspect="1" noChangeArrowheads="1"/>
            </p:cNvSpPr>
            <p:nvPr/>
          </p:nvSpPr>
          <p:spPr bwMode="auto">
            <a:xfrm>
              <a:off x="864" y="2149"/>
              <a:ext cx="574" cy="108"/>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33" name="Rectangle 53"/>
            <p:cNvSpPr>
              <a:spLocks noChangeArrowheads="1"/>
            </p:cNvSpPr>
            <p:nvPr/>
          </p:nvSpPr>
          <p:spPr bwMode="auto">
            <a:xfrm>
              <a:off x="1488" y="1776"/>
              <a:ext cx="276" cy="228"/>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a:ln>
                    <a:noFill/>
                  </a:ln>
                  <a:solidFill>
                    <a:srgbClr val="000000"/>
                  </a:solidFill>
                  <a:effectLst/>
                  <a:uLnTx/>
                  <a:uFillTx/>
                </a:rPr>
                <a:t>N</a:t>
              </a:r>
              <a:r>
                <a:rPr kumimoji="0" lang="en-US" sz="1600" b="0" i="0" u="none" strike="noStrike" kern="0" cap="none" spc="0" normalizeH="0" baseline="-25000" noProof="0">
                  <a:ln>
                    <a:noFill/>
                  </a:ln>
                  <a:solidFill>
                    <a:srgbClr val="000000"/>
                  </a:solidFill>
                  <a:effectLst/>
                  <a:uLnTx/>
                  <a:uFillTx/>
                </a:rPr>
                <a:t>2</a:t>
              </a:r>
              <a:r>
                <a:rPr kumimoji="0" lang="en-US" sz="1600" b="0" i="1" u="none" strike="noStrike" kern="0" cap="none" spc="0" normalizeH="0" baseline="0" noProof="0">
                  <a:ln>
                    <a:noFill/>
                  </a:ln>
                  <a:solidFill>
                    <a:srgbClr val="000000"/>
                  </a:solidFill>
                  <a:effectLst/>
                  <a:uLnTx/>
                  <a:uFillTx/>
                </a:rPr>
                <a:t> </a:t>
              </a:r>
            </a:p>
          </p:txBody>
        </p:sp>
        <p:sp>
          <p:nvSpPr>
            <p:cNvPr id="334" name="Rectangle 54"/>
            <p:cNvSpPr>
              <a:spLocks noChangeArrowheads="1"/>
            </p:cNvSpPr>
            <p:nvPr/>
          </p:nvSpPr>
          <p:spPr bwMode="auto">
            <a:xfrm>
              <a:off x="1002" y="2106"/>
              <a:ext cx="195" cy="18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rPr>
                <a:t>S</a:t>
              </a:r>
              <a:r>
                <a:rPr kumimoji="0" lang="en-US" sz="1200" b="0" i="0" u="none" strike="noStrike" kern="0" cap="none" spc="0" normalizeH="0" baseline="-25000" noProof="0" dirty="0">
                  <a:ln>
                    <a:noFill/>
                  </a:ln>
                  <a:solidFill>
                    <a:srgbClr val="000000"/>
                  </a:solidFill>
                  <a:effectLst/>
                  <a:uLnTx/>
                  <a:uFillTx/>
                </a:rPr>
                <a:t>2</a:t>
              </a:r>
              <a:endParaRPr kumimoji="0" lang="en-US" sz="1200" b="0" i="1" u="none" strike="noStrike" kern="0" cap="none" spc="0" normalizeH="0" baseline="0" noProof="0" dirty="0">
                <a:ln>
                  <a:noFill/>
                </a:ln>
                <a:solidFill>
                  <a:srgbClr val="000000"/>
                </a:solidFill>
                <a:effectLst/>
                <a:uLnTx/>
                <a:uFillTx/>
              </a:endParaRPr>
            </a:p>
          </p:txBody>
        </p:sp>
        <p:sp>
          <p:nvSpPr>
            <p:cNvPr id="335" name="Rectangle 55"/>
            <p:cNvSpPr>
              <a:spLocks noChangeArrowheads="1"/>
            </p:cNvSpPr>
            <p:nvPr/>
          </p:nvSpPr>
          <p:spPr bwMode="auto">
            <a:xfrm>
              <a:off x="1404" y="2103"/>
              <a:ext cx="383" cy="208"/>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smtClean="0">
                  <a:ln>
                    <a:noFill/>
                  </a:ln>
                  <a:solidFill>
                    <a:srgbClr val="000000"/>
                  </a:solidFill>
                  <a:effectLst/>
                  <a:uLnTx/>
                  <a:uFillTx/>
                </a:rPr>
                <a:t>I</a:t>
              </a:r>
              <a:r>
                <a:rPr kumimoji="0" lang="en-US" sz="1400" b="0" i="0" u="none" strike="noStrike" kern="0" cap="none" spc="0" normalizeH="0" baseline="-25000" noProof="0" dirty="0" smtClean="0">
                  <a:ln>
                    <a:noFill/>
                  </a:ln>
                  <a:solidFill>
                    <a:srgbClr val="000000"/>
                  </a:solidFill>
                  <a:effectLst/>
                  <a:uLnTx/>
                  <a:uFillTx/>
                </a:rPr>
                <a:t>2 </a:t>
              </a:r>
              <a:r>
                <a:rPr kumimoji="0" lang="en-US" sz="1400" b="0" i="0" u="none" strike="noStrike" kern="0" cap="none" spc="0" normalizeH="0" baseline="0" noProof="0" dirty="0" smtClean="0">
                  <a:ln>
                    <a:noFill/>
                  </a:ln>
                  <a:solidFill>
                    <a:srgbClr val="000000"/>
                  </a:solidFill>
                  <a:effectLst/>
                  <a:uLnTx/>
                  <a:uFillTx/>
                </a:rPr>
                <a:t>= 0</a:t>
              </a:r>
              <a:endParaRPr kumimoji="0" lang="en-US" sz="1400" b="0" i="1" u="none" strike="noStrike" kern="0" cap="none" spc="0" normalizeH="0" baseline="0" noProof="0" dirty="0">
                <a:ln>
                  <a:noFill/>
                </a:ln>
                <a:solidFill>
                  <a:srgbClr val="000000"/>
                </a:solidFill>
                <a:effectLst/>
                <a:uLnTx/>
                <a:uFillTx/>
              </a:endParaRPr>
            </a:p>
          </p:txBody>
        </p:sp>
        <p:sp>
          <p:nvSpPr>
            <p:cNvPr id="336" name="Line 57"/>
            <p:cNvSpPr>
              <a:spLocks noChangeAspect="1" noChangeShapeType="1"/>
            </p:cNvSpPr>
            <p:nvPr/>
          </p:nvSpPr>
          <p:spPr bwMode="auto">
            <a:xfrm>
              <a:off x="583" y="1505"/>
              <a:ext cx="240" cy="0"/>
            </a:xfrm>
            <a:prstGeom prst="line">
              <a:avLst/>
            </a:prstGeom>
            <a:grpFill/>
            <a:ln w="9525">
              <a:solidFill>
                <a:srgbClr val="000000"/>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37" name="Line 58"/>
            <p:cNvSpPr>
              <a:spLocks noChangeAspect="1" noChangeShapeType="1"/>
            </p:cNvSpPr>
            <p:nvPr/>
          </p:nvSpPr>
          <p:spPr bwMode="auto">
            <a:xfrm>
              <a:off x="583" y="2205"/>
              <a:ext cx="247" cy="0"/>
            </a:xfrm>
            <a:prstGeom prst="line">
              <a:avLst/>
            </a:prstGeom>
            <a:grpFill/>
            <a:ln w="9525">
              <a:solidFill>
                <a:srgbClr val="000000"/>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38" name="Rectangle 59"/>
            <p:cNvSpPr>
              <a:spLocks noChangeAspect="1" noChangeArrowheads="1"/>
            </p:cNvSpPr>
            <p:nvPr/>
          </p:nvSpPr>
          <p:spPr bwMode="auto">
            <a:xfrm>
              <a:off x="636" y="1759"/>
              <a:ext cx="210" cy="208"/>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a:ln>
                    <a:noFill/>
                  </a:ln>
                  <a:solidFill>
                    <a:srgbClr val="000000"/>
                  </a:solidFill>
                  <a:effectLst/>
                  <a:uLnTx/>
                  <a:uFillTx/>
                </a:rPr>
                <a:t>d</a:t>
              </a:r>
              <a:r>
                <a:rPr kumimoji="0" lang="en-US" sz="1400" b="0" i="0" u="none" strike="noStrike" kern="0" cap="none" spc="0" normalizeH="0" baseline="-25000" noProof="0">
                  <a:ln>
                    <a:noFill/>
                  </a:ln>
                  <a:solidFill>
                    <a:srgbClr val="000000"/>
                  </a:solidFill>
                  <a:effectLst/>
                  <a:uLnTx/>
                  <a:uFillTx/>
                </a:rPr>
                <a:t>2</a:t>
              </a:r>
              <a:endParaRPr kumimoji="0" lang="en-US" sz="1400" b="0" i="1" u="none" strike="noStrike" kern="0" cap="none" spc="0" normalizeH="0" baseline="0" noProof="0">
                <a:ln>
                  <a:noFill/>
                </a:ln>
                <a:solidFill>
                  <a:srgbClr val="000000"/>
                </a:solidFill>
                <a:effectLst/>
                <a:uLnTx/>
                <a:uFillTx/>
              </a:endParaRPr>
            </a:p>
          </p:txBody>
        </p:sp>
        <p:sp>
          <p:nvSpPr>
            <p:cNvPr id="339" name="Line 60"/>
            <p:cNvSpPr>
              <a:spLocks noChangeAspect="1" noChangeShapeType="1"/>
            </p:cNvSpPr>
            <p:nvPr/>
          </p:nvSpPr>
          <p:spPr bwMode="auto">
            <a:xfrm flipV="1">
              <a:off x="729" y="1503"/>
              <a:ext cx="0" cy="252"/>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40" name="Line 61"/>
            <p:cNvSpPr>
              <a:spLocks noChangeAspect="1" noChangeShapeType="1"/>
            </p:cNvSpPr>
            <p:nvPr/>
          </p:nvSpPr>
          <p:spPr bwMode="auto">
            <a:xfrm>
              <a:off x="729" y="1953"/>
              <a:ext cx="0" cy="252"/>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41" name="Line 64"/>
            <p:cNvSpPr>
              <a:spLocks noChangeAspect="1" noChangeShapeType="1"/>
            </p:cNvSpPr>
            <p:nvPr/>
          </p:nvSpPr>
          <p:spPr bwMode="auto">
            <a:xfrm flipV="1">
              <a:off x="1209" y="2525"/>
              <a:ext cx="0" cy="1498"/>
            </a:xfrm>
            <a:prstGeom prst="line">
              <a:avLst/>
            </a:prstGeom>
            <a:grpFill/>
            <a:ln w="12700">
              <a:solidFill>
                <a:srgbClr val="CC006B"/>
              </a:solidFill>
              <a:round/>
              <a:headEnd/>
              <a:tailEnd type="none"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42" name="Line 65"/>
            <p:cNvSpPr>
              <a:spLocks noChangeAspect="1" noChangeShapeType="1"/>
            </p:cNvSpPr>
            <p:nvPr/>
          </p:nvSpPr>
          <p:spPr bwMode="auto">
            <a:xfrm flipV="1">
              <a:off x="1303" y="2528"/>
              <a:ext cx="0" cy="1495"/>
            </a:xfrm>
            <a:prstGeom prst="line">
              <a:avLst/>
            </a:prstGeom>
            <a:grpFill/>
            <a:ln w="12700">
              <a:solidFill>
                <a:srgbClr val="CC006B"/>
              </a:solidFill>
              <a:round/>
              <a:headEnd/>
              <a:tailEnd type="none"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43" name="Line 66"/>
            <p:cNvSpPr>
              <a:spLocks noChangeAspect="1" noChangeShapeType="1"/>
            </p:cNvSpPr>
            <p:nvPr/>
          </p:nvSpPr>
          <p:spPr bwMode="auto">
            <a:xfrm flipV="1">
              <a:off x="1119" y="2522"/>
              <a:ext cx="0" cy="1501"/>
            </a:xfrm>
            <a:prstGeom prst="line">
              <a:avLst/>
            </a:prstGeom>
            <a:grpFill/>
            <a:ln w="12700">
              <a:solidFill>
                <a:srgbClr val="CC006B"/>
              </a:solidFill>
              <a:round/>
              <a:headEnd/>
              <a:tailEnd type="none"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44" name="Line 67"/>
            <p:cNvSpPr>
              <a:spLocks noChangeAspect="1" noChangeShapeType="1"/>
            </p:cNvSpPr>
            <p:nvPr/>
          </p:nvSpPr>
          <p:spPr bwMode="auto">
            <a:xfrm flipV="1">
              <a:off x="1037" y="2527"/>
              <a:ext cx="0" cy="1492"/>
            </a:xfrm>
            <a:prstGeom prst="line">
              <a:avLst/>
            </a:prstGeom>
            <a:grpFill/>
            <a:ln w="12700">
              <a:solidFill>
                <a:srgbClr val="CC006B"/>
              </a:solidFill>
              <a:round/>
              <a:headEnd/>
              <a:tailEnd type="none"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45" name="Line 68"/>
            <p:cNvSpPr>
              <a:spLocks noChangeAspect="1" noChangeShapeType="1"/>
            </p:cNvSpPr>
            <p:nvPr/>
          </p:nvSpPr>
          <p:spPr bwMode="auto">
            <a:xfrm flipV="1">
              <a:off x="955" y="2516"/>
              <a:ext cx="0" cy="1498"/>
            </a:xfrm>
            <a:prstGeom prst="line">
              <a:avLst/>
            </a:prstGeom>
            <a:grpFill/>
            <a:ln w="12700">
              <a:solidFill>
                <a:srgbClr val="CC006B"/>
              </a:solidFill>
              <a:round/>
              <a:headEnd/>
              <a:tailEnd type="none"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grpSp>
          <p:nvGrpSpPr>
            <p:cNvPr id="346" name="Group 69"/>
            <p:cNvGrpSpPr>
              <a:grpSpLocks noChangeAspect="1"/>
            </p:cNvGrpSpPr>
            <p:nvPr/>
          </p:nvGrpSpPr>
          <p:grpSpPr bwMode="auto">
            <a:xfrm>
              <a:off x="846" y="2943"/>
              <a:ext cx="576" cy="802"/>
              <a:chOff x="522" y="2016"/>
              <a:chExt cx="771" cy="1074"/>
            </a:xfrm>
            <a:grpFill/>
          </p:grpSpPr>
          <p:sp>
            <p:nvSpPr>
              <p:cNvPr id="415" name="Oval 70"/>
              <p:cNvSpPr>
                <a:spLocks noChangeAspect="1" noChangeArrowheads="1"/>
              </p:cNvSpPr>
              <p:nvPr/>
            </p:nvSpPr>
            <p:spPr bwMode="auto">
              <a:xfrm>
                <a:off x="525" y="2016"/>
                <a:ext cx="768" cy="144"/>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16" name="Oval 71"/>
              <p:cNvSpPr>
                <a:spLocks noChangeAspect="1" noChangeArrowheads="1"/>
              </p:cNvSpPr>
              <p:nvPr/>
            </p:nvSpPr>
            <p:spPr bwMode="auto">
              <a:xfrm>
                <a:off x="525" y="2208"/>
                <a:ext cx="768" cy="144"/>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17" name="Oval 72"/>
              <p:cNvSpPr>
                <a:spLocks noChangeAspect="1" noChangeArrowheads="1"/>
              </p:cNvSpPr>
              <p:nvPr/>
            </p:nvSpPr>
            <p:spPr bwMode="auto">
              <a:xfrm>
                <a:off x="525" y="2394"/>
                <a:ext cx="768" cy="144"/>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18" name="Oval 73"/>
              <p:cNvSpPr>
                <a:spLocks noChangeAspect="1" noChangeArrowheads="1"/>
              </p:cNvSpPr>
              <p:nvPr/>
            </p:nvSpPr>
            <p:spPr bwMode="auto">
              <a:xfrm>
                <a:off x="525" y="2577"/>
                <a:ext cx="768" cy="144"/>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19" name="Oval 74"/>
              <p:cNvSpPr>
                <a:spLocks noChangeAspect="1" noChangeArrowheads="1"/>
              </p:cNvSpPr>
              <p:nvPr/>
            </p:nvSpPr>
            <p:spPr bwMode="auto">
              <a:xfrm>
                <a:off x="525" y="2763"/>
                <a:ext cx="768" cy="144"/>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20" name="Oval 75"/>
              <p:cNvSpPr>
                <a:spLocks noChangeAspect="1" noChangeArrowheads="1"/>
              </p:cNvSpPr>
              <p:nvPr/>
            </p:nvSpPr>
            <p:spPr bwMode="auto">
              <a:xfrm>
                <a:off x="522" y="2946"/>
                <a:ext cx="768" cy="144"/>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21" name="Line 76"/>
              <p:cNvSpPr>
                <a:spLocks noChangeAspect="1" noChangeShapeType="1"/>
              </p:cNvSpPr>
              <p:nvPr/>
            </p:nvSpPr>
            <p:spPr bwMode="auto">
              <a:xfrm flipV="1">
                <a:off x="1035" y="3072"/>
                <a:ext cx="123" cy="13"/>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22" name="Line 77"/>
              <p:cNvSpPr>
                <a:spLocks noChangeAspect="1" noChangeShapeType="1"/>
              </p:cNvSpPr>
              <p:nvPr/>
            </p:nvSpPr>
            <p:spPr bwMode="auto">
              <a:xfrm flipV="1">
                <a:off x="1038" y="2889"/>
                <a:ext cx="123" cy="13"/>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23" name="Line 78"/>
              <p:cNvSpPr>
                <a:spLocks noChangeAspect="1" noChangeShapeType="1"/>
              </p:cNvSpPr>
              <p:nvPr/>
            </p:nvSpPr>
            <p:spPr bwMode="auto">
              <a:xfrm flipV="1">
                <a:off x="1035" y="2706"/>
                <a:ext cx="123" cy="13"/>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24" name="Line 79"/>
              <p:cNvSpPr>
                <a:spLocks noChangeAspect="1" noChangeShapeType="1"/>
              </p:cNvSpPr>
              <p:nvPr/>
            </p:nvSpPr>
            <p:spPr bwMode="auto">
              <a:xfrm flipV="1">
                <a:off x="1041" y="2520"/>
                <a:ext cx="123" cy="13"/>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25" name="Line 80"/>
              <p:cNvSpPr>
                <a:spLocks noChangeAspect="1" noChangeShapeType="1"/>
              </p:cNvSpPr>
              <p:nvPr/>
            </p:nvSpPr>
            <p:spPr bwMode="auto">
              <a:xfrm flipV="1">
                <a:off x="1041" y="2334"/>
                <a:ext cx="123" cy="13"/>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26" name="Line 81"/>
              <p:cNvSpPr>
                <a:spLocks noChangeAspect="1" noChangeShapeType="1"/>
              </p:cNvSpPr>
              <p:nvPr/>
            </p:nvSpPr>
            <p:spPr bwMode="auto">
              <a:xfrm flipV="1">
                <a:off x="1041" y="2145"/>
                <a:ext cx="123" cy="13"/>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grpSp>
        <p:sp>
          <p:nvSpPr>
            <p:cNvPr id="347" name="Line 82"/>
            <p:cNvSpPr>
              <a:spLocks noChangeAspect="1" noChangeShapeType="1"/>
            </p:cNvSpPr>
            <p:nvPr/>
          </p:nvSpPr>
          <p:spPr bwMode="auto">
            <a:xfrm>
              <a:off x="955" y="2916"/>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48" name="Line 83"/>
            <p:cNvSpPr>
              <a:spLocks noChangeAspect="1" noChangeShapeType="1"/>
            </p:cNvSpPr>
            <p:nvPr/>
          </p:nvSpPr>
          <p:spPr bwMode="auto">
            <a:xfrm>
              <a:off x="955" y="3064"/>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49" name="Line 84"/>
            <p:cNvSpPr>
              <a:spLocks noChangeAspect="1" noChangeShapeType="1"/>
            </p:cNvSpPr>
            <p:nvPr/>
          </p:nvSpPr>
          <p:spPr bwMode="auto">
            <a:xfrm>
              <a:off x="955" y="3203"/>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0" name="Line 85"/>
            <p:cNvSpPr>
              <a:spLocks noChangeAspect="1" noChangeShapeType="1"/>
            </p:cNvSpPr>
            <p:nvPr/>
          </p:nvSpPr>
          <p:spPr bwMode="auto">
            <a:xfrm>
              <a:off x="955" y="3342"/>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1" name="Line 86"/>
            <p:cNvSpPr>
              <a:spLocks noChangeAspect="1" noChangeShapeType="1"/>
            </p:cNvSpPr>
            <p:nvPr/>
          </p:nvSpPr>
          <p:spPr bwMode="auto">
            <a:xfrm>
              <a:off x="955" y="3481"/>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2" name="Line 87"/>
            <p:cNvSpPr>
              <a:spLocks noChangeAspect="1" noChangeShapeType="1"/>
            </p:cNvSpPr>
            <p:nvPr/>
          </p:nvSpPr>
          <p:spPr bwMode="auto">
            <a:xfrm>
              <a:off x="955" y="3615"/>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3" name="Line 88"/>
            <p:cNvSpPr>
              <a:spLocks noChangeAspect="1" noChangeShapeType="1"/>
            </p:cNvSpPr>
            <p:nvPr/>
          </p:nvSpPr>
          <p:spPr bwMode="auto">
            <a:xfrm>
              <a:off x="1037" y="2941"/>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4" name="Line 89"/>
            <p:cNvSpPr>
              <a:spLocks noChangeAspect="1" noChangeShapeType="1"/>
            </p:cNvSpPr>
            <p:nvPr/>
          </p:nvSpPr>
          <p:spPr bwMode="auto">
            <a:xfrm>
              <a:off x="1037" y="3087"/>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5" name="Line 90"/>
            <p:cNvSpPr>
              <a:spLocks noChangeAspect="1" noChangeShapeType="1"/>
            </p:cNvSpPr>
            <p:nvPr/>
          </p:nvSpPr>
          <p:spPr bwMode="auto">
            <a:xfrm>
              <a:off x="1037" y="3232"/>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6" name="Line 91"/>
            <p:cNvSpPr>
              <a:spLocks noChangeAspect="1" noChangeShapeType="1"/>
            </p:cNvSpPr>
            <p:nvPr/>
          </p:nvSpPr>
          <p:spPr bwMode="auto">
            <a:xfrm>
              <a:off x="1037" y="3364"/>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7" name="Line 92"/>
            <p:cNvSpPr>
              <a:spLocks noChangeAspect="1" noChangeShapeType="1"/>
            </p:cNvSpPr>
            <p:nvPr/>
          </p:nvSpPr>
          <p:spPr bwMode="auto">
            <a:xfrm>
              <a:off x="1037" y="3506"/>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8" name="Line 93"/>
            <p:cNvSpPr>
              <a:spLocks noChangeAspect="1" noChangeShapeType="1"/>
            </p:cNvSpPr>
            <p:nvPr/>
          </p:nvSpPr>
          <p:spPr bwMode="auto">
            <a:xfrm>
              <a:off x="1037" y="3635"/>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9" name="Line 94"/>
            <p:cNvSpPr>
              <a:spLocks noChangeAspect="1" noChangeShapeType="1"/>
            </p:cNvSpPr>
            <p:nvPr/>
          </p:nvSpPr>
          <p:spPr bwMode="auto">
            <a:xfrm>
              <a:off x="1119" y="2914"/>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0" name="Line 95"/>
            <p:cNvSpPr>
              <a:spLocks noChangeAspect="1" noChangeShapeType="1"/>
            </p:cNvSpPr>
            <p:nvPr/>
          </p:nvSpPr>
          <p:spPr bwMode="auto">
            <a:xfrm>
              <a:off x="1119" y="3073"/>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1" name="Line 96"/>
            <p:cNvSpPr>
              <a:spLocks noChangeAspect="1" noChangeShapeType="1"/>
            </p:cNvSpPr>
            <p:nvPr/>
          </p:nvSpPr>
          <p:spPr bwMode="auto">
            <a:xfrm>
              <a:off x="1119" y="3205"/>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2" name="Line 97"/>
            <p:cNvSpPr>
              <a:spLocks noChangeAspect="1" noChangeShapeType="1"/>
            </p:cNvSpPr>
            <p:nvPr/>
          </p:nvSpPr>
          <p:spPr bwMode="auto">
            <a:xfrm>
              <a:off x="1119" y="3342"/>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3" name="Line 98"/>
            <p:cNvSpPr>
              <a:spLocks noChangeAspect="1" noChangeShapeType="1"/>
            </p:cNvSpPr>
            <p:nvPr/>
          </p:nvSpPr>
          <p:spPr bwMode="auto">
            <a:xfrm>
              <a:off x="1119" y="3483"/>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4" name="Line 99"/>
            <p:cNvSpPr>
              <a:spLocks noChangeAspect="1" noChangeShapeType="1"/>
            </p:cNvSpPr>
            <p:nvPr/>
          </p:nvSpPr>
          <p:spPr bwMode="auto">
            <a:xfrm>
              <a:off x="1119" y="3615"/>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5" name="Line 100"/>
            <p:cNvSpPr>
              <a:spLocks noChangeAspect="1" noChangeShapeType="1"/>
            </p:cNvSpPr>
            <p:nvPr/>
          </p:nvSpPr>
          <p:spPr bwMode="auto">
            <a:xfrm>
              <a:off x="1303" y="2921"/>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6" name="Line 101"/>
            <p:cNvSpPr>
              <a:spLocks noChangeAspect="1" noChangeShapeType="1"/>
            </p:cNvSpPr>
            <p:nvPr/>
          </p:nvSpPr>
          <p:spPr bwMode="auto">
            <a:xfrm>
              <a:off x="1303" y="3082"/>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7" name="Line 102"/>
            <p:cNvSpPr>
              <a:spLocks noChangeAspect="1" noChangeShapeType="1"/>
            </p:cNvSpPr>
            <p:nvPr/>
          </p:nvSpPr>
          <p:spPr bwMode="auto">
            <a:xfrm>
              <a:off x="1303" y="3201"/>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8" name="Line 103"/>
            <p:cNvSpPr>
              <a:spLocks noChangeAspect="1" noChangeShapeType="1"/>
            </p:cNvSpPr>
            <p:nvPr/>
          </p:nvSpPr>
          <p:spPr bwMode="auto">
            <a:xfrm>
              <a:off x="1303" y="3340"/>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9" name="Line 104"/>
            <p:cNvSpPr>
              <a:spLocks noChangeAspect="1" noChangeShapeType="1"/>
            </p:cNvSpPr>
            <p:nvPr/>
          </p:nvSpPr>
          <p:spPr bwMode="auto">
            <a:xfrm>
              <a:off x="1303" y="3481"/>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70" name="Line 105"/>
            <p:cNvSpPr>
              <a:spLocks noChangeAspect="1" noChangeShapeType="1"/>
            </p:cNvSpPr>
            <p:nvPr/>
          </p:nvSpPr>
          <p:spPr bwMode="auto">
            <a:xfrm>
              <a:off x="1303" y="3618"/>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71" name="Line 106"/>
            <p:cNvSpPr>
              <a:spLocks noChangeAspect="1" noChangeShapeType="1"/>
            </p:cNvSpPr>
            <p:nvPr/>
          </p:nvSpPr>
          <p:spPr bwMode="auto">
            <a:xfrm>
              <a:off x="1209" y="2941"/>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72" name="Line 107"/>
            <p:cNvSpPr>
              <a:spLocks noChangeAspect="1" noChangeShapeType="1"/>
            </p:cNvSpPr>
            <p:nvPr/>
          </p:nvSpPr>
          <p:spPr bwMode="auto">
            <a:xfrm>
              <a:off x="1209" y="3091"/>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73" name="Line 108"/>
            <p:cNvSpPr>
              <a:spLocks noChangeAspect="1" noChangeShapeType="1"/>
            </p:cNvSpPr>
            <p:nvPr/>
          </p:nvSpPr>
          <p:spPr bwMode="auto">
            <a:xfrm>
              <a:off x="1209" y="3230"/>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74" name="Line 109"/>
            <p:cNvSpPr>
              <a:spLocks noChangeAspect="1" noChangeShapeType="1"/>
            </p:cNvSpPr>
            <p:nvPr/>
          </p:nvSpPr>
          <p:spPr bwMode="auto">
            <a:xfrm>
              <a:off x="1209" y="3358"/>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75" name="Line 110"/>
            <p:cNvSpPr>
              <a:spLocks noChangeAspect="1" noChangeShapeType="1"/>
            </p:cNvSpPr>
            <p:nvPr/>
          </p:nvSpPr>
          <p:spPr bwMode="auto">
            <a:xfrm>
              <a:off x="1209" y="3499"/>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76" name="Line 111"/>
            <p:cNvSpPr>
              <a:spLocks noChangeAspect="1" noChangeShapeType="1"/>
            </p:cNvSpPr>
            <p:nvPr/>
          </p:nvSpPr>
          <p:spPr bwMode="auto">
            <a:xfrm>
              <a:off x="1209" y="3631"/>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77" name="Rectangle 112"/>
            <p:cNvSpPr>
              <a:spLocks noChangeArrowheads="1"/>
            </p:cNvSpPr>
            <p:nvPr/>
          </p:nvSpPr>
          <p:spPr bwMode="auto">
            <a:xfrm>
              <a:off x="1470" y="3292"/>
              <a:ext cx="276" cy="228"/>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a:ln>
                    <a:noFill/>
                  </a:ln>
                  <a:solidFill>
                    <a:srgbClr val="000000"/>
                  </a:solidFill>
                  <a:effectLst/>
                  <a:uLnTx/>
                  <a:uFillTx/>
                </a:rPr>
                <a:t>N</a:t>
              </a:r>
              <a:r>
                <a:rPr kumimoji="0" lang="en-US" sz="1600" b="0" i="0" u="none" strike="noStrike" kern="0" cap="none" spc="0" normalizeH="0" baseline="-25000" noProof="0">
                  <a:ln>
                    <a:noFill/>
                  </a:ln>
                  <a:solidFill>
                    <a:srgbClr val="000000"/>
                  </a:solidFill>
                  <a:effectLst/>
                  <a:uLnTx/>
                  <a:uFillTx/>
                </a:rPr>
                <a:t>1</a:t>
              </a:r>
              <a:r>
                <a:rPr kumimoji="0" lang="en-US" sz="1600" b="0" i="1" u="none" strike="noStrike" kern="0" cap="none" spc="0" normalizeH="0" baseline="0" noProof="0">
                  <a:ln>
                    <a:noFill/>
                  </a:ln>
                  <a:solidFill>
                    <a:srgbClr val="000000"/>
                  </a:solidFill>
                  <a:effectLst/>
                  <a:uLnTx/>
                  <a:uFillTx/>
                </a:rPr>
                <a:t> </a:t>
              </a:r>
            </a:p>
          </p:txBody>
        </p:sp>
        <p:sp>
          <p:nvSpPr>
            <p:cNvPr id="378" name="Rectangle 113"/>
            <p:cNvSpPr>
              <a:spLocks noChangeArrowheads="1"/>
            </p:cNvSpPr>
            <p:nvPr/>
          </p:nvSpPr>
          <p:spPr bwMode="auto">
            <a:xfrm>
              <a:off x="978" y="3597"/>
              <a:ext cx="195" cy="18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rPr>
                <a:t>S</a:t>
              </a:r>
              <a:r>
                <a:rPr kumimoji="0" lang="en-US" sz="1200" b="0" i="0" u="none" strike="noStrike" kern="0" cap="none" spc="0" normalizeH="0" baseline="-25000" noProof="0" dirty="0">
                  <a:ln>
                    <a:noFill/>
                  </a:ln>
                  <a:solidFill>
                    <a:srgbClr val="000000"/>
                  </a:solidFill>
                  <a:effectLst/>
                  <a:uLnTx/>
                  <a:uFillTx/>
                </a:rPr>
                <a:t>1</a:t>
              </a:r>
              <a:endParaRPr kumimoji="0" lang="en-US" sz="1200" b="0" i="1" u="none" strike="noStrike" kern="0" cap="none" spc="0" normalizeH="0" baseline="0" noProof="0" dirty="0">
                <a:ln>
                  <a:noFill/>
                </a:ln>
                <a:solidFill>
                  <a:srgbClr val="000000"/>
                </a:solidFill>
                <a:effectLst/>
                <a:uLnTx/>
                <a:uFillTx/>
              </a:endParaRPr>
            </a:p>
          </p:txBody>
        </p:sp>
        <p:sp>
          <p:nvSpPr>
            <p:cNvPr id="379" name="Rectangle 114"/>
            <p:cNvSpPr>
              <a:spLocks noChangeArrowheads="1"/>
            </p:cNvSpPr>
            <p:nvPr/>
          </p:nvSpPr>
          <p:spPr bwMode="auto">
            <a:xfrm>
              <a:off x="1380" y="3600"/>
              <a:ext cx="191" cy="208"/>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smtClean="0">
                  <a:ln>
                    <a:noFill/>
                  </a:ln>
                  <a:solidFill>
                    <a:srgbClr val="000000"/>
                  </a:solidFill>
                  <a:effectLst/>
                  <a:uLnTx/>
                  <a:uFillTx/>
                </a:rPr>
                <a:t>I</a:t>
              </a:r>
              <a:r>
                <a:rPr kumimoji="0" lang="en-US" sz="1400" b="0" i="0" u="none" strike="noStrike" kern="0" cap="none" spc="0" normalizeH="0" baseline="-25000" noProof="0" dirty="0" smtClean="0">
                  <a:ln>
                    <a:noFill/>
                  </a:ln>
                  <a:solidFill>
                    <a:srgbClr val="000000"/>
                  </a:solidFill>
                  <a:effectLst/>
                  <a:uLnTx/>
                  <a:uFillTx/>
                </a:rPr>
                <a:t>1</a:t>
              </a:r>
              <a:endParaRPr kumimoji="0" lang="en-US" sz="1400" b="0" i="1" u="none" strike="noStrike" kern="0" cap="none" spc="0" normalizeH="0" baseline="0" noProof="0" dirty="0">
                <a:ln>
                  <a:noFill/>
                </a:ln>
                <a:solidFill>
                  <a:srgbClr val="000000"/>
                </a:solidFill>
                <a:effectLst/>
                <a:uLnTx/>
                <a:uFillTx/>
              </a:endParaRPr>
            </a:p>
          </p:txBody>
        </p:sp>
        <p:sp>
          <p:nvSpPr>
            <p:cNvPr id="380" name="Line 116"/>
            <p:cNvSpPr>
              <a:spLocks noChangeAspect="1" noChangeShapeType="1"/>
            </p:cNvSpPr>
            <p:nvPr/>
          </p:nvSpPr>
          <p:spPr bwMode="auto">
            <a:xfrm>
              <a:off x="567" y="2996"/>
              <a:ext cx="240" cy="0"/>
            </a:xfrm>
            <a:prstGeom prst="line">
              <a:avLst/>
            </a:prstGeom>
            <a:grpFill/>
            <a:ln w="9525">
              <a:solidFill>
                <a:srgbClr val="000000"/>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81" name="Line 117"/>
            <p:cNvSpPr>
              <a:spLocks noChangeAspect="1" noChangeShapeType="1"/>
            </p:cNvSpPr>
            <p:nvPr/>
          </p:nvSpPr>
          <p:spPr bwMode="auto">
            <a:xfrm>
              <a:off x="567" y="3696"/>
              <a:ext cx="247" cy="0"/>
            </a:xfrm>
            <a:prstGeom prst="line">
              <a:avLst/>
            </a:prstGeom>
            <a:grpFill/>
            <a:ln w="9525">
              <a:solidFill>
                <a:srgbClr val="000000"/>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82" name="Rectangle 118"/>
            <p:cNvSpPr>
              <a:spLocks noChangeAspect="1" noChangeArrowheads="1"/>
            </p:cNvSpPr>
            <p:nvPr/>
          </p:nvSpPr>
          <p:spPr bwMode="auto">
            <a:xfrm>
              <a:off x="620" y="3235"/>
              <a:ext cx="210" cy="208"/>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a:ln>
                    <a:noFill/>
                  </a:ln>
                  <a:solidFill>
                    <a:srgbClr val="000000"/>
                  </a:solidFill>
                  <a:effectLst/>
                  <a:uLnTx/>
                  <a:uFillTx/>
                </a:rPr>
                <a:t>d</a:t>
              </a:r>
              <a:r>
                <a:rPr kumimoji="0" lang="en-US" sz="1400" b="0" i="0" u="none" strike="noStrike" kern="0" cap="none" spc="0" normalizeH="0" baseline="-25000" noProof="0">
                  <a:ln>
                    <a:noFill/>
                  </a:ln>
                  <a:solidFill>
                    <a:srgbClr val="000000"/>
                  </a:solidFill>
                  <a:effectLst/>
                  <a:uLnTx/>
                  <a:uFillTx/>
                </a:rPr>
                <a:t>1</a:t>
              </a:r>
              <a:endParaRPr kumimoji="0" lang="en-US" sz="1400" b="0" i="1" u="none" strike="noStrike" kern="0" cap="none" spc="0" normalizeH="0" baseline="0" noProof="0">
                <a:ln>
                  <a:noFill/>
                </a:ln>
                <a:solidFill>
                  <a:srgbClr val="000000"/>
                </a:solidFill>
                <a:effectLst/>
                <a:uLnTx/>
                <a:uFillTx/>
              </a:endParaRPr>
            </a:p>
          </p:txBody>
        </p:sp>
        <p:sp>
          <p:nvSpPr>
            <p:cNvPr id="383" name="Line 119"/>
            <p:cNvSpPr>
              <a:spLocks noChangeAspect="1" noChangeShapeType="1"/>
            </p:cNvSpPr>
            <p:nvPr/>
          </p:nvSpPr>
          <p:spPr bwMode="auto">
            <a:xfrm flipV="1">
              <a:off x="713" y="2994"/>
              <a:ext cx="0" cy="252"/>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84" name="Line 120"/>
            <p:cNvSpPr>
              <a:spLocks noChangeAspect="1" noChangeShapeType="1"/>
            </p:cNvSpPr>
            <p:nvPr/>
          </p:nvSpPr>
          <p:spPr bwMode="auto">
            <a:xfrm>
              <a:off x="713" y="3444"/>
              <a:ext cx="0" cy="252"/>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85" name="Line 126"/>
            <p:cNvSpPr>
              <a:spLocks noChangeAspect="1" noChangeShapeType="1"/>
            </p:cNvSpPr>
            <p:nvPr/>
          </p:nvSpPr>
          <p:spPr bwMode="auto">
            <a:xfrm>
              <a:off x="957" y="1431"/>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86" name="Line 127"/>
            <p:cNvSpPr>
              <a:spLocks noChangeAspect="1" noChangeShapeType="1"/>
            </p:cNvSpPr>
            <p:nvPr/>
          </p:nvSpPr>
          <p:spPr bwMode="auto">
            <a:xfrm>
              <a:off x="957" y="1579"/>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87" name="Line 128"/>
            <p:cNvSpPr>
              <a:spLocks noChangeAspect="1" noChangeShapeType="1"/>
            </p:cNvSpPr>
            <p:nvPr/>
          </p:nvSpPr>
          <p:spPr bwMode="auto">
            <a:xfrm>
              <a:off x="957" y="1718"/>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88" name="Line 129"/>
            <p:cNvSpPr>
              <a:spLocks noChangeAspect="1" noChangeShapeType="1"/>
            </p:cNvSpPr>
            <p:nvPr/>
          </p:nvSpPr>
          <p:spPr bwMode="auto">
            <a:xfrm>
              <a:off x="957" y="1857"/>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89" name="Line 130"/>
            <p:cNvSpPr>
              <a:spLocks noChangeAspect="1" noChangeShapeType="1"/>
            </p:cNvSpPr>
            <p:nvPr/>
          </p:nvSpPr>
          <p:spPr bwMode="auto">
            <a:xfrm>
              <a:off x="957" y="1996"/>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0" name="Line 131"/>
            <p:cNvSpPr>
              <a:spLocks noChangeAspect="1" noChangeShapeType="1"/>
            </p:cNvSpPr>
            <p:nvPr/>
          </p:nvSpPr>
          <p:spPr bwMode="auto">
            <a:xfrm>
              <a:off x="957" y="2130"/>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1" name="Line 132"/>
            <p:cNvSpPr>
              <a:spLocks noChangeAspect="1" noChangeShapeType="1"/>
            </p:cNvSpPr>
            <p:nvPr/>
          </p:nvSpPr>
          <p:spPr bwMode="auto">
            <a:xfrm>
              <a:off x="1036" y="1456"/>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2" name="Line 133"/>
            <p:cNvSpPr>
              <a:spLocks noChangeAspect="1" noChangeShapeType="1"/>
            </p:cNvSpPr>
            <p:nvPr/>
          </p:nvSpPr>
          <p:spPr bwMode="auto">
            <a:xfrm>
              <a:off x="1036" y="1602"/>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3" name="Line 134"/>
            <p:cNvSpPr>
              <a:spLocks noChangeAspect="1" noChangeShapeType="1"/>
            </p:cNvSpPr>
            <p:nvPr/>
          </p:nvSpPr>
          <p:spPr bwMode="auto">
            <a:xfrm>
              <a:off x="1036" y="1747"/>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4" name="Line 135"/>
            <p:cNvSpPr>
              <a:spLocks noChangeAspect="1" noChangeShapeType="1"/>
            </p:cNvSpPr>
            <p:nvPr/>
          </p:nvSpPr>
          <p:spPr bwMode="auto">
            <a:xfrm>
              <a:off x="1036" y="1879"/>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5" name="Line 136"/>
            <p:cNvSpPr>
              <a:spLocks noChangeAspect="1" noChangeShapeType="1"/>
            </p:cNvSpPr>
            <p:nvPr/>
          </p:nvSpPr>
          <p:spPr bwMode="auto">
            <a:xfrm>
              <a:off x="1036" y="2021"/>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6" name="Line 137"/>
            <p:cNvSpPr>
              <a:spLocks noChangeAspect="1" noChangeShapeType="1"/>
            </p:cNvSpPr>
            <p:nvPr/>
          </p:nvSpPr>
          <p:spPr bwMode="auto">
            <a:xfrm>
              <a:off x="1036" y="2150"/>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7" name="Line 138"/>
            <p:cNvSpPr>
              <a:spLocks noChangeAspect="1" noChangeShapeType="1"/>
            </p:cNvSpPr>
            <p:nvPr/>
          </p:nvSpPr>
          <p:spPr bwMode="auto">
            <a:xfrm>
              <a:off x="1118" y="1429"/>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8" name="Line 139"/>
            <p:cNvSpPr>
              <a:spLocks noChangeAspect="1" noChangeShapeType="1"/>
            </p:cNvSpPr>
            <p:nvPr/>
          </p:nvSpPr>
          <p:spPr bwMode="auto">
            <a:xfrm>
              <a:off x="1118" y="1588"/>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9" name="Line 140"/>
            <p:cNvSpPr>
              <a:spLocks noChangeAspect="1" noChangeShapeType="1"/>
            </p:cNvSpPr>
            <p:nvPr/>
          </p:nvSpPr>
          <p:spPr bwMode="auto">
            <a:xfrm>
              <a:off x="1118" y="1720"/>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0" name="Line 141"/>
            <p:cNvSpPr>
              <a:spLocks noChangeAspect="1" noChangeShapeType="1"/>
            </p:cNvSpPr>
            <p:nvPr/>
          </p:nvSpPr>
          <p:spPr bwMode="auto">
            <a:xfrm>
              <a:off x="1118" y="1857"/>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1" name="Line 142"/>
            <p:cNvSpPr>
              <a:spLocks noChangeAspect="1" noChangeShapeType="1"/>
            </p:cNvSpPr>
            <p:nvPr/>
          </p:nvSpPr>
          <p:spPr bwMode="auto">
            <a:xfrm>
              <a:off x="1118" y="1998"/>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2" name="Line 143"/>
            <p:cNvSpPr>
              <a:spLocks noChangeAspect="1" noChangeShapeType="1"/>
            </p:cNvSpPr>
            <p:nvPr/>
          </p:nvSpPr>
          <p:spPr bwMode="auto">
            <a:xfrm>
              <a:off x="1118" y="2130"/>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3" name="Line 144"/>
            <p:cNvSpPr>
              <a:spLocks noChangeAspect="1" noChangeShapeType="1"/>
            </p:cNvSpPr>
            <p:nvPr/>
          </p:nvSpPr>
          <p:spPr bwMode="auto">
            <a:xfrm>
              <a:off x="1302" y="1436"/>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4" name="Line 145"/>
            <p:cNvSpPr>
              <a:spLocks noChangeAspect="1" noChangeShapeType="1"/>
            </p:cNvSpPr>
            <p:nvPr/>
          </p:nvSpPr>
          <p:spPr bwMode="auto">
            <a:xfrm>
              <a:off x="1302" y="1597"/>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5" name="Line 146"/>
            <p:cNvSpPr>
              <a:spLocks noChangeAspect="1" noChangeShapeType="1"/>
            </p:cNvSpPr>
            <p:nvPr/>
          </p:nvSpPr>
          <p:spPr bwMode="auto">
            <a:xfrm>
              <a:off x="1302" y="1716"/>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6" name="Line 147"/>
            <p:cNvSpPr>
              <a:spLocks noChangeAspect="1" noChangeShapeType="1"/>
            </p:cNvSpPr>
            <p:nvPr/>
          </p:nvSpPr>
          <p:spPr bwMode="auto">
            <a:xfrm>
              <a:off x="1302" y="1855"/>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7" name="Line 148"/>
            <p:cNvSpPr>
              <a:spLocks noChangeAspect="1" noChangeShapeType="1"/>
            </p:cNvSpPr>
            <p:nvPr/>
          </p:nvSpPr>
          <p:spPr bwMode="auto">
            <a:xfrm>
              <a:off x="1302" y="1996"/>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8" name="Line 149"/>
            <p:cNvSpPr>
              <a:spLocks noChangeAspect="1" noChangeShapeType="1"/>
            </p:cNvSpPr>
            <p:nvPr/>
          </p:nvSpPr>
          <p:spPr bwMode="auto">
            <a:xfrm>
              <a:off x="1302" y="2133"/>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9" name="Line 150"/>
            <p:cNvSpPr>
              <a:spLocks noChangeAspect="1" noChangeShapeType="1"/>
            </p:cNvSpPr>
            <p:nvPr/>
          </p:nvSpPr>
          <p:spPr bwMode="auto">
            <a:xfrm>
              <a:off x="1208" y="1456"/>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10" name="Line 151"/>
            <p:cNvSpPr>
              <a:spLocks noChangeAspect="1" noChangeShapeType="1"/>
            </p:cNvSpPr>
            <p:nvPr/>
          </p:nvSpPr>
          <p:spPr bwMode="auto">
            <a:xfrm>
              <a:off x="1208" y="1606"/>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11" name="Line 152"/>
            <p:cNvSpPr>
              <a:spLocks noChangeAspect="1" noChangeShapeType="1"/>
            </p:cNvSpPr>
            <p:nvPr/>
          </p:nvSpPr>
          <p:spPr bwMode="auto">
            <a:xfrm>
              <a:off x="1208" y="1745"/>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12" name="Line 153"/>
            <p:cNvSpPr>
              <a:spLocks noChangeAspect="1" noChangeShapeType="1"/>
            </p:cNvSpPr>
            <p:nvPr/>
          </p:nvSpPr>
          <p:spPr bwMode="auto">
            <a:xfrm>
              <a:off x="1208" y="1873"/>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13" name="Line 154"/>
            <p:cNvSpPr>
              <a:spLocks noChangeAspect="1" noChangeShapeType="1"/>
            </p:cNvSpPr>
            <p:nvPr/>
          </p:nvSpPr>
          <p:spPr bwMode="auto">
            <a:xfrm>
              <a:off x="1208" y="2014"/>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14" name="Line 155"/>
            <p:cNvSpPr>
              <a:spLocks noChangeAspect="1" noChangeShapeType="1"/>
            </p:cNvSpPr>
            <p:nvPr/>
          </p:nvSpPr>
          <p:spPr bwMode="auto">
            <a:xfrm>
              <a:off x="1208" y="2146"/>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grpSp>
      <p:sp>
        <p:nvSpPr>
          <p:cNvPr id="427" name="Rectangle 160"/>
          <p:cNvSpPr>
            <a:spLocks noChangeArrowheads="1"/>
          </p:cNvSpPr>
          <p:nvPr/>
        </p:nvSpPr>
        <p:spPr bwMode="auto">
          <a:xfrm>
            <a:off x="3360421" y="1778000"/>
            <a:ext cx="599313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28" name="Rectangle 161"/>
          <p:cNvSpPr>
            <a:spLocks noChangeArrowheads="1"/>
          </p:cNvSpPr>
          <p:nvPr/>
        </p:nvSpPr>
        <p:spPr bwMode="auto">
          <a:xfrm>
            <a:off x="170021" y="4805045"/>
            <a:ext cx="626745" cy="30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Coil 1</a:t>
            </a:r>
          </a:p>
        </p:txBody>
      </p:sp>
      <p:sp>
        <p:nvSpPr>
          <p:cNvPr id="429" name="Rectangle 162"/>
          <p:cNvSpPr>
            <a:spLocks noChangeArrowheads="1"/>
          </p:cNvSpPr>
          <p:nvPr/>
        </p:nvSpPr>
        <p:spPr bwMode="auto">
          <a:xfrm>
            <a:off x="175022" y="2626995"/>
            <a:ext cx="626745" cy="30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Coil 2</a:t>
            </a:r>
          </a:p>
        </p:txBody>
      </p:sp>
      <p:sp>
        <p:nvSpPr>
          <p:cNvPr id="430" name="Rectangle 164"/>
          <p:cNvSpPr>
            <a:spLocks noChangeArrowheads="1"/>
          </p:cNvSpPr>
          <p:nvPr/>
        </p:nvSpPr>
        <p:spPr bwMode="auto">
          <a:xfrm>
            <a:off x="3600450" y="2542540"/>
            <a:ext cx="184731"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1" name="Rectangle 165"/>
          <p:cNvSpPr>
            <a:spLocks noChangeArrowheads="1"/>
          </p:cNvSpPr>
          <p:nvPr/>
        </p:nvSpPr>
        <p:spPr bwMode="auto">
          <a:xfrm>
            <a:off x="3717131" y="4071620"/>
            <a:ext cx="184731"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2" name="Rectangle 172"/>
          <p:cNvSpPr>
            <a:spLocks noChangeArrowheads="1"/>
          </p:cNvSpPr>
          <p:nvPr/>
        </p:nvSpPr>
        <p:spPr bwMode="auto">
          <a:xfrm>
            <a:off x="2984111" y="5582920"/>
            <a:ext cx="624078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graphicFrame>
        <p:nvGraphicFramePr>
          <p:cNvPr id="434" name="Object 433"/>
          <p:cNvGraphicFramePr>
            <a:graphicFrameLocks noChangeAspect="1"/>
          </p:cNvGraphicFramePr>
          <p:nvPr>
            <p:extLst>
              <p:ext uri="{D42A27DB-BD31-4B8C-83A1-F6EECF244321}">
                <p14:modId xmlns:p14="http://schemas.microsoft.com/office/powerpoint/2010/main" val="1682866985"/>
              </p:ext>
            </p:extLst>
          </p:nvPr>
        </p:nvGraphicFramePr>
        <p:xfrm>
          <a:off x="5940152" y="4278357"/>
          <a:ext cx="1411288" cy="863600"/>
        </p:xfrm>
        <a:graphic>
          <a:graphicData uri="http://schemas.openxmlformats.org/presentationml/2006/ole">
            <mc:AlternateContent xmlns:mc="http://schemas.openxmlformats.org/markup-compatibility/2006">
              <mc:Choice xmlns:v="urn:schemas-microsoft-com:vml" Requires="v">
                <p:oleObj spid="_x0000_s42008" name="Equation" r:id="rId5" imgW="698400" imgH="431640" progId="Equation.DSMT4">
                  <p:embed/>
                </p:oleObj>
              </mc:Choice>
              <mc:Fallback>
                <p:oleObj name="Equation" r:id="rId5" imgW="698400" imgH="431640" progId="Equation.DSMT4">
                  <p:embed/>
                  <p:pic>
                    <p:nvPicPr>
                      <p:cNvPr id="0" name=""/>
                      <p:cNvPicPr>
                        <a:picLocks noChangeAspect="1" noChangeArrowheads="1"/>
                      </p:cNvPicPr>
                      <p:nvPr/>
                    </p:nvPicPr>
                    <p:blipFill>
                      <a:blip r:embed="rId6"/>
                      <a:srcRect/>
                      <a:stretch>
                        <a:fillRect/>
                      </a:stretch>
                    </p:blipFill>
                    <p:spPr bwMode="auto">
                      <a:xfrm>
                        <a:off x="5940152" y="4278357"/>
                        <a:ext cx="14112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403378677"/>
              </p:ext>
            </p:extLst>
          </p:nvPr>
        </p:nvGraphicFramePr>
        <p:xfrm>
          <a:off x="4716016" y="3258926"/>
          <a:ext cx="3514725" cy="635000"/>
        </p:xfrm>
        <a:graphic>
          <a:graphicData uri="http://schemas.openxmlformats.org/presentationml/2006/ole">
            <mc:AlternateContent xmlns:mc="http://schemas.openxmlformats.org/markup-compatibility/2006">
              <mc:Choice xmlns:v="urn:schemas-microsoft-com:vml" Requires="v">
                <p:oleObj spid="_x0000_s42009" name="Equation" r:id="rId7" imgW="1739880" imgH="317160" progId="Equation.DSMT4">
                  <p:embed/>
                </p:oleObj>
              </mc:Choice>
              <mc:Fallback>
                <p:oleObj name="Equation" r:id="rId7" imgW="1739880" imgH="31716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016" y="3258926"/>
                        <a:ext cx="35147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454015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a:t>Αμοιβαία επαγωγή</a:t>
            </a:r>
            <a:r>
              <a:rPr lang="en-US" dirty="0"/>
              <a:t>, </a:t>
            </a:r>
            <a:r>
              <a:rPr lang="en-US" i="1" dirty="0"/>
              <a:t>M</a:t>
            </a:r>
            <a:r>
              <a:rPr lang="el-GR" baseline="-25000" dirty="0"/>
              <a:t>21</a:t>
            </a:r>
            <a:endParaRPr lang="el-GR" dirty="0">
              <a:solidFill>
                <a:schemeClr val="tx2">
                  <a:lumMod val="60000"/>
                  <a:lumOff val="40000"/>
                </a:schemeClr>
              </a:solidFill>
            </a:endParaRPr>
          </a:p>
        </p:txBody>
      </p:sp>
      <p:sp>
        <p:nvSpPr>
          <p:cNvPr id="9" name="Content Placeholder 8"/>
          <p:cNvSpPr>
            <a:spLocks noGrp="1"/>
          </p:cNvSpPr>
          <p:nvPr>
            <p:ph idx="1"/>
          </p:nvPr>
        </p:nvSpPr>
        <p:spPr>
          <a:xfrm>
            <a:off x="2843808" y="1556792"/>
            <a:ext cx="5849948" cy="4525963"/>
          </a:xfrm>
        </p:spPr>
        <p:txBody>
          <a:bodyPr>
            <a:noAutofit/>
          </a:bodyPr>
          <a:lstStyle/>
          <a:p>
            <a:pPr fontAlgn="base">
              <a:spcBef>
                <a:spcPct val="0"/>
              </a:spcBef>
              <a:spcAft>
                <a:spcPct val="0"/>
              </a:spcAft>
            </a:pPr>
            <a:r>
              <a:rPr lang="el-GR" sz="2000" dirty="0">
                <a:solidFill>
                  <a:srgbClr val="000000"/>
                </a:solidFill>
                <a:latin typeface="Tahoma" pitchFamily="34" charset="0"/>
              </a:rPr>
              <a:t>Στην περίπτωση αυτή  το ρεύμα του πηνίου 1 μηδενίζεται και επομένως στο πηνίο 1 παραμένει μόνο η μαγνητική ροή από το πηνίο 2</a:t>
            </a:r>
            <a:r>
              <a:rPr lang="en-US" sz="2000" dirty="0">
                <a:solidFill>
                  <a:srgbClr val="000000"/>
                </a:solidFill>
                <a:latin typeface="Tahoma" pitchFamily="34" charset="0"/>
              </a:rPr>
              <a:t>.</a:t>
            </a:r>
          </a:p>
          <a:p>
            <a:pPr fontAlgn="base">
              <a:spcBef>
                <a:spcPct val="0"/>
              </a:spcBef>
              <a:spcAft>
                <a:spcPct val="0"/>
              </a:spcAft>
            </a:pPr>
            <a:r>
              <a:rPr lang="el-GR" sz="2000" dirty="0">
                <a:solidFill>
                  <a:srgbClr val="000000"/>
                </a:solidFill>
                <a:latin typeface="Tahoma" pitchFamily="34" charset="0"/>
              </a:rPr>
              <a:t>Η αμοιβαία πεπλεγμένη ροή μεταξύ των πηνίων 2 και 1 είναι:</a:t>
            </a:r>
            <a:endParaRPr lang="en-US" sz="2000" dirty="0">
              <a:solidFill>
                <a:srgbClr val="000000"/>
              </a:solidFill>
              <a:latin typeface="Tahoma" pitchFamily="34" charset="0"/>
            </a:endParaRPr>
          </a:p>
          <a:p>
            <a:pPr lvl="0"/>
            <a:endParaRPr lang="en-US" sz="2000" kern="0" dirty="0">
              <a:solidFill>
                <a:srgbClr val="000000"/>
              </a:solidFill>
            </a:endParaRPr>
          </a:p>
          <a:p>
            <a:pPr fontAlgn="base">
              <a:spcBef>
                <a:spcPct val="0"/>
              </a:spcBef>
              <a:spcAft>
                <a:spcPct val="0"/>
              </a:spcAft>
            </a:pPr>
            <a:r>
              <a:rPr lang="el-GR" sz="2000" dirty="0">
                <a:solidFill>
                  <a:srgbClr val="000000"/>
                </a:solidFill>
                <a:latin typeface="Tahoma" pitchFamily="34" charset="0"/>
              </a:rPr>
              <a:t>Και η αμοιβαία επαγωγή μεταξύ των πηνίων 2 και 1 υπολογίζεται από</a:t>
            </a:r>
            <a:r>
              <a:rPr lang="el-GR" sz="2000" dirty="0" smtClean="0">
                <a:solidFill>
                  <a:srgbClr val="000000"/>
                </a:solidFill>
                <a:latin typeface="Tahoma" pitchFamily="34" charset="0"/>
              </a:rPr>
              <a:t>:</a:t>
            </a:r>
          </a:p>
          <a:p>
            <a:pPr fontAlgn="base">
              <a:spcBef>
                <a:spcPct val="0"/>
              </a:spcBef>
              <a:spcAft>
                <a:spcPct val="0"/>
              </a:spcAft>
            </a:pPr>
            <a:endParaRPr lang="el-GR" sz="2000" dirty="0">
              <a:solidFill>
                <a:srgbClr val="000000"/>
              </a:solidFill>
              <a:latin typeface="Tahoma" pitchFamily="34" charset="0"/>
            </a:endParaRPr>
          </a:p>
          <a:p>
            <a:pPr marL="0" indent="0" fontAlgn="base">
              <a:spcBef>
                <a:spcPct val="0"/>
              </a:spcBef>
              <a:spcAft>
                <a:spcPct val="0"/>
              </a:spcAft>
              <a:buNone/>
            </a:pPr>
            <a:endParaRPr lang="el-GR" sz="2000" dirty="0">
              <a:solidFill>
                <a:srgbClr val="000000"/>
              </a:solidFill>
              <a:latin typeface="Tahoma" pitchFamily="34" charset="0"/>
            </a:endParaRPr>
          </a:p>
          <a:p>
            <a:pPr marL="0" lvl="0" indent="0" fontAlgn="base">
              <a:spcBef>
                <a:spcPct val="0"/>
              </a:spcBef>
              <a:spcAft>
                <a:spcPct val="0"/>
              </a:spcAft>
              <a:buNone/>
            </a:pPr>
            <a:r>
              <a:rPr lang="el-GR" sz="2000" dirty="0">
                <a:solidFill>
                  <a:srgbClr val="000000"/>
                </a:solidFill>
                <a:latin typeface="Tahoma" pitchFamily="34" charset="0"/>
              </a:rPr>
              <a:t>Και πάλι υπεραπλοποιούμε εδώ καθώς κανονικά η πεπλεγμένη ροή στο 1 από το 2 θα έπρεπε να υπολογιστεί για κάθε βρόχο του πηνίου ξεχωριστά</a:t>
            </a:r>
            <a:r>
              <a:rPr lang="en-US" sz="2000" dirty="0">
                <a:solidFill>
                  <a:srgbClr val="000000"/>
                </a:solidFill>
                <a:latin typeface="Tahoma" pitchFamily="34" charset="0"/>
              </a:rPr>
              <a:t>.</a:t>
            </a:r>
          </a:p>
          <a:p>
            <a:pPr fontAlgn="base">
              <a:spcBef>
                <a:spcPct val="0"/>
              </a:spcBef>
              <a:spcAft>
                <a:spcPct val="0"/>
              </a:spcAft>
            </a:pPr>
            <a:endParaRPr lang="el-GR" sz="2000" dirty="0" smtClean="0">
              <a:solidFill>
                <a:srgbClr val="000000"/>
              </a:solidFill>
              <a:latin typeface="Tahoma" pitchFamily="34" charset="0"/>
            </a:endParaRPr>
          </a:p>
          <a:p>
            <a:pPr fontAlgn="base">
              <a:spcBef>
                <a:spcPct val="0"/>
              </a:spcBef>
              <a:spcAft>
                <a:spcPct val="0"/>
              </a:spcAft>
            </a:pPr>
            <a:endParaRPr lang="el-GR" sz="2000" dirty="0">
              <a:solidFill>
                <a:srgbClr val="000000"/>
              </a:solidFill>
              <a:latin typeface="Tahoma" pitchFamily="34" charset="0"/>
            </a:endParaRPr>
          </a:p>
          <a:p>
            <a:pPr fontAlgn="base">
              <a:spcBef>
                <a:spcPct val="0"/>
              </a:spcBef>
              <a:spcAft>
                <a:spcPct val="0"/>
              </a:spcAft>
            </a:pPr>
            <a:endParaRPr lang="el-GR" sz="2000" dirty="0" smtClean="0">
              <a:solidFill>
                <a:srgbClr val="000000"/>
              </a:solidFill>
              <a:latin typeface="Tahoma" pitchFamily="34" charset="0"/>
            </a:endParaRPr>
          </a:p>
          <a:p>
            <a:pPr fontAlgn="base">
              <a:spcBef>
                <a:spcPct val="0"/>
              </a:spcBef>
              <a:spcAft>
                <a:spcPct val="0"/>
              </a:spcAft>
            </a:pPr>
            <a:endParaRPr lang="en-US" sz="2000" dirty="0">
              <a:solidFill>
                <a:srgbClr val="000000"/>
              </a:solidFill>
              <a:latin typeface="Tahoma" pitchFamily="34" charset="0"/>
            </a:endParaRPr>
          </a:p>
          <a:p>
            <a:pPr lvl="0"/>
            <a:endParaRPr lang="en-US" sz="2000" kern="0" dirty="0">
              <a:solidFill>
                <a:srgbClr val="000000"/>
              </a:solidFill>
            </a:endParaRPr>
          </a:p>
          <a:p>
            <a:endParaRPr lang="en-US"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pSp>
        <p:nvGrpSpPr>
          <p:cNvPr id="321" name="Group 159"/>
          <p:cNvGrpSpPr>
            <a:grpSpLocks/>
          </p:cNvGrpSpPr>
          <p:nvPr/>
        </p:nvGrpSpPr>
        <p:grpSpPr bwMode="auto">
          <a:xfrm>
            <a:off x="945118" y="1782445"/>
            <a:ext cx="2033588" cy="4178300"/>
            <a:chOff x="567" y="1203"/>
            <a:chExt cx="1220" cy="2820"/>
          </a:xfrm>
          <a:noFill/>
        </p:grpSpPr>
        <p:sp>
          <p:nvSpPr>
            <p:cNvPr id="322" name="Line 122"/>
            <p:cNvSpPr>
              <a:spLocks noChangeAspect="1" noChangeShapeType="1"/>
            </p:cNvSpPr>
            <p:nvPr/>
          </p:nvSpPr>
          <p:spPr bwMode="auto">
            <a:xfrm flipV="1">
              <a:off x="1302" y="1212"/>
              <a:ext cx="0" cy="1326"/>
            </a:xfrm>
            <a:prstGeom prst="line">
              <a:avLst/>
            </a:prstGeom>
            <a:grpFill/>
            <a:ln w="12700">
              <a:solidFill>
                <a:srgbClr val="CC006B"/>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23" name="Line 121"/>
            <p:cNvSpPr>
              <a:spLocks noChangeAspect="1" noChangeShapeType="1"/>
            </p:cNvSpPr>
            <p:nvPr/>
          </p:nvSpPr>
          <p:spPr bwMode="auto">
            <a:xfrm flipV="1">
              <a:off x="1208" y="1212"/>
              <a:ext cx="0" cy="1326"/>
            </a:xfrm>
            <a:prstGeom prst="line">
              <a:avLst/>
            </a:prstGeom>
            <a:grpFill/>
            <a:ln w="12700">
              <a:solidFill>
                <a:srgbClr val="CC006B"/>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24" name="Line 123"/>
            <p:cNvSpPr>
              <a:spLocks noChangeAspect="1" noChangeShapeType="1"/>
            </p:cNvSpPr>
            <p:nvPr/>
          </p:nvSpPr>
          <p:spPr bwMode="auto">
            <a:xfrm flipV="1">
              <a:off x="1118" y="1212"/>
              <a:ext cx="0" cy="1326"/>
            </a:xfrm>
            <a:prstGeom prst="line">
              <a:avLst/>
            </a:prstGeom>
            <a:grpFill/>
            <a:ln w="12700">
              <a:solidFill>
                <a:srgbClr val="CC006B"/>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25" name="Line 124"/>
            <p:cNvSpPr>
              <a:spLocks noChangeAspect="1" noChangeShapeType="1"/>
            </p:cNvSpPr>
            <p:nvPr/>
          </p:nvSpPr>
          <p:spPr bwMode="auto">
            <a:xfrm flipV="1">
              <a:off x="1036" y="1207"/>
              <a:ext cx="0" cy="1327"/>
            </a:xfrm>
            <a:prstGeom prst="line">
              <a:avLst/>
            </a:prstGeom>
            <a:grpFill/>
            <a:ln w="12700">
              <a:solidFill>
                <a:srgbClr val="CC006B"/>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26" name="Line 125"/>
            <p:cNvSpPr>
              <a:spLocks noChangeAspect="1" noChangeShapeType="1"/>
            </p:cNvSpPr>
            <p:nvPr/>
          </p:nvSpPr>
          <p:spPr bwMode="auto">
            <a:xfrm flipV="1">
              <a:off x="957" y="1203"/>
              <a:ext cx="0" cy="1326"/>
            </a:xfrm>
            <a:prstGeom prst="line">
              <a:avLst/>
            </a:prstGeom>
            <a:grpFill/>
            <a:ln w="12700">
              <a:solidFill>
                <a:srgbClr val="CC006B"/>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27" name="Oval 11"/>
            <p:cNvSpPr>
              <a:spLocks noChangeAspect="1" noChangeArrowheads="1"/>
            </p:cNvSpPr>
            <p:nvPr/>
          </p:nvSpPr>
          <p:spPr bwMode="auto">
            <a:xfrm>
              <a:off x="866" y="1455"/>
              <a:ext cx="574" cy="108"/>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28" name="Oval 12"/>
            <p:cNvSpPr>
              <a:spLocks noChangeAspect="1" noChangeArrowheads="1"/>
            </p:cNvSpPr>
            <p:nvPr/>
          </p:nvSpPr>
          <p:spPr bwMode="auto">
            <a:xfrm>
              <a:off x="866" y="1598"/>
              <a:ext cx="574" cy="108"/>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29" name="Oval 13"/>
            <p:cNvSpPr>
              <a:spLocks noChangeAspect="1" noChangeArrowheads="1"/>
            </p:cNvSpPr>
            <p:nvPr/>
          </p:nvSpPr>
          <p:spPr bwMode="auto">
            <a:xfrm>
              <a:off x="866" y="1737"/>
              <a:ext cx="574" cy="108"/>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30" name="Oval 14"/>
            <p:cNvSpPr>
              <a:spLocks noChangeAspect="1" noChangeArrowheads="1"/>
            </p:cNvSpPr>
            <p:nvPr/>
          </p:nvSpPr>
          <p:spPr bwMode="auto">
            <a:xfrm>
              <a:off x="866" y="1874"/>
              <a:ext cx="574" cy="107"/>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31" name="Oval 15"/>
            <p:cNvSpPr>
              <a:spLocks noChangeAspect="1" noChangeArrowheads="1"/>
            </p:cNvSpPr>
            <p:nvPr/>
          </p:nvSpPr>
          <p:spPr bwMode="auto">
            <a:xfrm>
              <a:off x="866" y="2013"/>
              <a:ext cx="574" cy="107"/>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32" name="Oval 16"/>
            <p:cNvSpPr>
              <a:spLocks noChangeAspect="1" noChangeArrowheads="1"/>
            </p:cNvSpPr>
            <p:nvPr/>
          </p:nvSpPr>
          <p:spPr bwMode="auto">
            <a:xfrm>
              <a:off x="864" y="2149"/>
              <a:ext cx="574" cy="108"/>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33" name="Rectangle 53"/>
            <p:cNvSpPr>
              <a:spLocks noChangeArrowheads="1"/>
            </p:cNvSpPr>
            <p:nvPr/>
          </p:nvSpPr>
          <p:spPr bwMode="auto">
            <a:xfrm>
              <a:off x="1488" y="1776"/>
              <a:ext cx="276" cy="228"/>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a:ln>
                    <a:noFill/>
                  </a:ln>
                  <a:solidFill>
                    <a:srgbClr val="000000"/>
                  </a:solidFill>
                  <a:effectLst/>
                  <a:uLnTx/>
                  <a:uFillTx/>
                </a:rPr>
                <a:t>N</a:t>
              </a:r>
              <a:r>
                <a:rPr kumimoji="0" lang="en-US" sz="1600" b="0" i="0" u="none" strike="noStrike" kern="0" cap="none" spc="0" normalizeH="0" baseline="-25000" noProof="0">
                  <a:ln>
                    <a:noFill/>
                  </a:ln>
                  <a:solidFill>
                    <a:srgbClr val="000000"/>
                  </a:solidFill>
                  <a:effectLst/>
                  <a:uLnTx/>
                  <a:uFillTx/>
                </a:rPr>
                <a:t>2</a:t>
              </a:r>
              <a:r>
                <a:rPr kumimoji="0" lang="en-US" sz="1600" b="0" i="1" u="none" strike="noStrike" kern="0" cap="none" spc="0" normalizeH="0" baseline="0" noProof="0">
                  <a:ln>
                    <a:noFill/>
                  </a:ln>
                  <a:solidFill>
                    <a:srgbClr val="000000"/>
                  </a:solidFill>
                  <a:effectLst/>
                  <a:uLnTx/>
                  <a:uFillTx/>
                </a:rPr>
                <a:t> </a:t>
              </a:r>
            </a:p>
          </p:txBody>
        </p:sp>
        <p:sp>
          <p:nvSpPr>
            <p:cNvPr id="334" name="Rectangle 54"/>
            <p:cNvSpPr>
              <a:spLocks noChangeArrowheads="1"/>
            </p:cNvSpPr>
            <p:nvPr/>
          </p:nvSpPr>
          <p:spPr bwMode="auto">
            <a:xfrm>
              <a:off x="1002" y="2106"/>
              <a:ext cx="195" cy="18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rPr>
                <a:t>S</a:t>
              </a:r>
              <a:r>
                <a:rPr kumimoji="0" lang="en-US" sz="1200" b="0" i="0" u="none" strike="noStrike" kern="0" cap="none" spc="0" normalizeH="0" baseline="-25000" noProof="0" dirty="0">
                  <a:ln>
                    <a:noFill/>
                  </a:ln>
                  <a:solidFill>
                    <a:srgbClr val="000000"/>
                  </a:solidFill>
                  <a:effectLst/>
                  <a:uLnTx/>
                  <a:uFillTx/>
                </a:rPr>
                <a:t>2</a:t>
              </a:r>
              <a:endParaRPr kumimoji="0" lang="en-US" sz="1200" b="0" i="1" u="none" strike="noStrike" kern="0" cap="none" spc="0" normalizeH="0" baseline="0" noProof="0" dirty="0">
                <a:ln>
                  <a:noFill/>
                </a:ln>
                <a:solidFill>
                  <a:srgbClr val="000000"/>
                </a:solidFill>
                <a:effectLst/>
                <a:uLnTx/>
                <a:uFillTx/>
              </a:endParaRPr>
            </a:p>
          </p:txBody>
        </p:sp>
        <p:sp>
          <p:nvSpPr>
            <p:cNvPr id="335" name="Rectangle 55"/>
            <p:cNvSpPr>
              <a:spLocks noChangeArrowheads="1"/>
            </p:cNvSpPr>
            <p:nvPr/>
          </p:nvSpPr>
          <p:spPr bwMode="auto">
            <a:xfrm>
              <a:off x="1404" y="2103"/>
              <a:ext cx="383" cy="208"/>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smtClean="0">
                  <a:ln>
                    <a:noFill/>
                  </a:ln>
                  <a:solidFill>
                    <a:srgbClr val="000000"/>
                  </a:solidFill>
                  <a:effectLst/>
                  <a:uLnTx/>
                  <a:uFillTx/>
                </a:rPr>
                <a:t>I</a:t>
              </a:r>
              <a:r>
                <a:rPr kumimoji="0" lang="en-US" sz="1400" b="0" i="0" u="none" strike="noStrike" kern="0" cap="none" spc="0" normalizeH="0" baseline="-25000" noProof="0" dirty="0" smtClean="0">
                  <a:ln>
                    <a:noFill/>
                  </a:ln>
                  <a:solidFill>
                    <a:srgbClr val="000000"/>
                  </a:solidFill>
                  <a:effectLst/>
                  <a:uLnTx/>
                  <a:uFillTx/>
                </a:rPr>
                <a:t>2 </a:t>
              </a:r>
              <a:r>
                <a:rPr kumimoji="0" lang="en-US" sz="1400" b="0" i="0" u="none" strike="noStrike" kern="0" cap="none" spc="0" normalizeH="0" baseline="0" noProof="0" dirty="0" smtClean="0">
                  <a:ln>
                    <a:noFill/>
                  </a:ln>
                  <a:solidFill>
                    <a:srgbClr val="000000"/>
                  </a:solidFill>
                  <a:effectLst/>
                  <a:uLnTx/>
                  <a:uFillTx/>
                </a:rPr>
                <a:t>= 0</a:t>
              </a:r>
              <a:endParaRPr kumimoji="0" lang="en-US" sz="1400" b="0" i="1" u="none" strike="noStrike" kern="0" cap="none" spc="0" normalizeH="0" baseline="0" noProof="0" dirty="0">
                <a:ln>
                  <a:noFill/>
                </a:ln>
                <a:solidFill>
                  <a:srgbClr val="000000"/>
                </a:solidFill>
                <a:effectLst/>
                <a:uLnTx/>
                <a:uFillTx/>
              </a:endParaRPr>
            </a:p>
          </p:txBody>
        </p:sp>
        <p:sp>
          <p:nvSpPr>
            <p:cNvPr id="336" name="Line 57"/>
            <p:cNvSpPr>
              <a:spLocks noChangeAspect="1" noChangeShapeType="1"/>
            </p:cNvSpPr>
            <p:nvPr/>
          </p:nvSpPr>
          <p:spPr bwMode="auto">
            <a:xfrm>
              <a:off x="583" y="1505"/>
              <a:ext cx="240" cy="0"/>
            </a:xfrm>
            <a:prstGeom prst="line">
              <a:avLst/>
            </a:prstGeom>
            <a:grpFill/>
            <a:ln w="9525">
              <a:solidFill>
                <a:srgbClr val="000000"/>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37" name="Line 58"/>
            <p:cNvSpPr>
              <a:spLocks noChangeAspect="1" noChangeShapeType="1"/>
            </p:cNvSpPr>
            <p:nvPr/>
          </p:nvSpPr>
          <p:spPr bwMode="auto">
            <a:xfrm>
              <a:off x="583" y="2205"/>
              <a:ext cx="247" cy="0"/>
            </a:xfrm>
            <a:prstGeom prst="line">
              <a:avLst/>
            </a:prstGeom>
            <a:grpFill/>
            <a:ln w="9525">
              <a:solidFill>
                <a:srgbClr val="000000"/>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38" name="Rectangle 59"/>
            <p:cNvSpPr>
              <a:spLocks noChangeAspect="1" noChangeArrowheads="1"/>
            </p:cNvSpPr>
            <p:nvPr/>
          </p:nvSpPr>
          <p:spPr bwMode="auto">
            <a:xfrm>
              <a:off x="636" y="1759"/>
              <a:ext cx="210" cy="208"/>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a:ln>
                    <a:noFill/>
                  </a:ln>
                  <a:solidFill>
                    <a:srgbClr val="000000"/>
                  </a:solidFill>
                  <a:effectLst/>
                  <a:uLnTx/>
                  <a:uFillTx/>
                </a:rPr>
                <a:t>d</a:t>
              </a:r>
              <a:r>
                <a:rPr kumimoji="0" lang="en-US" sz="1400" b="0" i="0" u="none" strike="noStrike" kern="0" cap="none" spc="0" normalizeH="0" baseline="-25000" noProof="0">
                  <a:ln>
                    <a:noFill/>
                  </a:ln>
                  <a:solidFill>
                    <a:srgbClr val="000000"/>
                  </a:solidFill>
                  <a:effectLst/>
                  <a:uLnTx/>
                  <a:uFillTx/>
                </a:rPr>
                <a:t>2</a:t>
              </a:r>
              <a:endParaRPr kumimoji="0" lang="en-US" sz="1400" b="0" i="1" u="none" strike="noStrike" kern="0" cap="none" spc="0" normalizeH="0" baseline="0" noProof="0">
                <a:ln>
                  <a:noFill/>
                </a:ln>
                <a:solidFill>
                  <a:srgbClr val="000000"/>
                </a:solidFill>
                <a:effectLst/>
                <a:uLnTx/>
                <a:uFillTx/>
              </a:endParaRPr>
            </a:p>
          </p:txBody>
        </p:sp>
        <p:sp>
          <p:nvSpPr>
            <p:cNvPr id="339" name="Line 60"/>
            <p:cNvSpPr>
              <a:spLocks noChangeAspect="1" noChangeShapeType="1"/>
            </p:cNvSpPr>
            <p:nvPr/>
          </p:nvSpPr>
          <p:spPr bwMode="auto">
            <a:xfrm flipV="1">
              <a:off x="729" y="1503"/>
              <a:ext cx="0" cy="252"/>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40" name="Line 61"/>
            <p:cNvSpPr>
              <a:spLocks noChangeAspect="1" noChangeShapeType="1"/>
            </p:cNvSpPr>
            <p:nvPr/>
          </p:nvSpPr>
          <p:spPr bwMode="auto">
            <a:xfrm>
              <a:off x="729" y="1953"/>
              <a:ext cx="0" cy="252"/>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41" name="Line 64"/>
            <p:cNvSpPr>
              <a:spLocks noChangeAspect="1" noChangeShapeType="1"/>
            </p:cNvSpPr>
            <p:nvPr/>
          </p:nvSpPr>
          <p:spPr bwMode="auto">
            <a:xfrm flipV="1">
              <a:off x="1209" y="2525"/>
              <a:ext cx="0" cy="1498"/>
            </a:xfrm>
            <a:prstGeom prst="line">
              <a:avLst/>
            </a:prstGeom>
            <a:grpFill/>
            <a:ln w="12700">
              <a:solidFill>
                <a:srgbClr val="CC006B"/>
              </a:solidFill>
              <a:round/>
              <a:headEnd/>
              <a:tailEnd type="none"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42" name="Line 65"/>
            <p:cNvSpPr>
              <a:spLocks noChangeAspect="1" noChangeShapeType="1"/>
            </p:cNvSpPr>
            <p:nvPr/>
          </p:nvSpPr>
          <p:spPr bwMode="auto">
            <a:xfrm flipV="1">
              <a:off x="1303" y="2528"/>
              <a:ext cx="0" cy="1495"/>
            </a:xfrm>
            <a:prstGeom prst="line">
              <a:avLst/>
            </a:prstGeom>
            <a:grpFill/>
            <a:ln w="12700">
              <a:solidFill>
                <a:srgbClr val="CC006B"/>
              </a:solidFill>
              <a:round/>
              <a:headEnd/>
              <a:tailEnd type="none"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43" name="Line 66"/>
            <p:cNvSpPr>
              <a:spLocks noChangeAspect="1" noChangeShapeType="1"/>
            </p:cNvSpPr>
            <p:nvPr/>
          </p:nvSpPr>
          <p:spPr bwMode="auto">
            <a:xfrm flipV="1">
              <a:off x="1119" y="2522"/>
              <a:ext cx="0" cy="1501"/>
            </a:xfrm>
            <a:prstGeom prst="line">
              <a:avLst/>
            </a:prstGeom>
            <a:grpFill/>
            <a:ln w="12700">
              <a:solidFill>
                <a:srgbClr val="CC006B"/>
              </a:solidFill>
              <a:round/>
              <a:headEnd/>
              <a:tailEnd type="none"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44" name="Line 67"/>
            <p:cNvSpPr>
              <a:spLocks noChangeAspect="1" noChangeShapeType="1"/>
            </p:cNvSpPr>
            <p:nvPr/>
          </p:nvSpPr>
          <p:spPr bwMode="auto">
            <a:xfrm flipV="1">
              <a:off x="1037" y="2527"/>
              <a:ext cx="0" cy="1492"/>
            </a:xfrm>
            <a:prstGeom prst="line">
              <a:avLst/>
            </a:prstGeom>
            <a:grpFill/>
            <a:ln w="12700">
              <a:solidFill>
                <a:srgbClr val="CC006B"/>
              </a:solidFill>
              <a:round/>
              <a:headEnd/>
              <a:tailEnd type="none"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45" name="Line 68"/>
            <p:cNvSpPr>
              <a:spLocks noChangeAspect="1" noChangeShapeType="1"/>
            </p:cNvSpPr>
            <p:nvPr/>
          </p:nvSpPr>
          <p:spPr bwMode="auto">
            <a:xfrm flipV="1">
              <a:off x="955" y="2516"/>
              <a:ext cx="0" cy="1498"/>
            </a:xfrm>
            <a:prstGeom prst="line">
              <a:avLst/>
            </a:prstGeom>
            <a:grpFill/>
            <a:ln w="12700">
              <a:solidFill>
                <a:srgbClr val="CC006B"/>
              </a:solidFill>
              <a:round/>
              <a:headEnd/>
              <a:tailEnd type="none"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grpSp>
          <p:nvGrpSpPr>
            <p:cNvPr id="346" name="Group 69"/>
            <p:cNvGrpSpPr>
              <a:grpSpLocks noChangeAspect="1"/>
            </p:cNvGrpSpPr>
            <p:nvPr/>
          </p:nvGrpSpPr>
          <p:grpSpPr bwMode="auto">
            <a:xfrm>
              <a:off x="846" y="2943"/>
              <a:ext cx="576" cy="802"/>
              <a:chOff x="522" y="2016"/>
              <a:chExt cx="771" cy="1074"/>
            </a:xfrm>
            <a:grpFill/>
          </p:grpSpPr>
          <p:sp>
            <p:nvSpPr>
              <p:cNvPr id="415" name="Oval 70"/>
              <p:cNvSpPr>
                <a:spLocks noChangeAspect="1" noChangeArrowheads="1"/>
              </p:cNvSpPr>
              <p:nvPr/>
            </p:nvSpPr>
            <p:spPr bwMode="auto">
              <a:xfrm>
                <a:off x="525" y="2016"/>
                <a:ext cx="768" cy="144"/>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16" name="Oval 71"/>
              <p:cNvSpPr>
                <a:spLocks noChangeAspect="1" noChangeArrowheads="1"/>
              </p:cNvSpPr>
              <p:nvPr/>
            </p:nvSpPr>
            <p:spPr bwMode="auto">
              <a:xfrm>
                <a:off x="525" y="2208"/>
                <a:ext cx="768" cy="144"/>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17" name="Oval 72"/>
              <p:cNvSpPr>
                <a:spLocks noChangeAspect="1" noChangeArrowheads="1"/>
              </p:cNvSpPr>
              <p:nvPr/>
            </p:nvSpPr>
            <p:spPr bwMode="auto">
              <a:xfrm>
                <a:off x="525" y="2394"/>
                <a:ext cx="768" cy="144"/>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18" name="Oval 73"/>
              <p:cNvSpPr>
                <a:spLocks noChangeAspect="1" noChangeArrowheads="1"/>
              </p:cNvSpPr>
              <p:nvPr/>
            </p:nvSpPr>
            <p:spPr bwMode="auto">
              <a:xfrm>
                <a:off x="525" y="2577"/>
                <a:ext cx="768" cy="144"/>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19" name="Oval 74"/>
              <p:cNvSpPr>
                <a:spLocks noChangeAspect="1" noChangeArrowheads="1"/>
              </p:cNvSpPr>
              <p:nvPr/>
            </p:nvSpPr>
            <p:spPr bwMode="auto">
              <a:xfrm>
                <a:off x="525" y="2763"/>
                <a:ext cx="768" cy="144"/>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20" name="Oval 75"/>
              <p:cNvSpPr>
                <a:spLocks noChangeAspect="1" noChangeArrowheads="1"/>
              </p:cNvSpPr>
              <p:nvPr/>
            </p:nvSpPr>
            <p:spPr bwMode="auto">
              <a:xfrm>
                <a:off x="522" y="2946"/>
                <a:ext cx="768" cy="144"/>
              </a:xfrm>
              <a:prstGeom prst="ellipse">
                <a:avLst/>
              </a:prstGeom>
              <a:grp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21" name="Line 76"/>
              <p:cNvSpPr>
                <a:spLocks noChangeAspect="1" noChangeShapeType="1"/>
              </p:cNvSpPr>
              <p:nvPr/>
            </p:nvSpPr>
            <p:spPr bwMode="auto">
              <a:xfrm flipV="1">
                <a:off x="1035" y="3072"/>
                <a:ext cx="123" cy="13"/>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22" name="Line 77"/>
              <p:cNvSpPr>
                <a:spLocks noChangeAspect="1" noChangeShapeType="1"/>
              </p:cNvSpPr>
              <p:nvPr/>
            </p:nvSpPr>
            <p:spPr bwMode="auto">
              <a:xfrm flipV="1">
                <a:off x="1038" y="2889"/>
                <a:ext cx="123" cy="13"/>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23" name="Line 78"/>
              <p:cNvSpPr>
                <a:spLocks noChangeAspect="1" noChangeShapeType="1"/>
              </p:cNvSpPr>
              <p:nvPr/>
            </p:nvSpPr>
            <p:spPr bwMode="auto">
              <a:xfrm flipV="1">
                <a:off x="1035" y="2706"/>
                <a:ext cx="123" cy="13"/>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24" name="Line 79"/>
              <p:cNvSpPr>
                <a:spLocks noChangeAspect="1" noChangeShapeType="1"/>
              </p:cNvSpPr>
              <p:nvPr/>
            </p:nvSpPr>
            <p:spPr bwMode="auto">
              <a:xfrm flipV="1">
                <a:off x="1041" y="2520"/>
                <a:ext cx="123" cy="13"/>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25" name="Line 80"/>
              <p:cNvSpPr>
                <a:spLocks noChangeAspect="1" noChangeShapeType="1"/>
              </p:cNvSpPr>
              <p:nvPr/>
            </p:nvSpPr>
            <p:spPr bwMode="auto">
              <a:xfrm flipV="1">
                <a:off x="1041" y="2334"/>
                <a:ext cx="123" cy="13"/>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26" name="Line 81"/>
              <p:cNvSpPr>
                <a:spLocks noChangeAspect="1" noChangeShapeType="1"/>
              </p:cNvSpPr>
              <p:nvPr/>
            </p:nvSpPr>
            <p:spPr bwMode="auto">
              <a:xfrm flipV="1">
                <a:off x="1041" y="2145"/>
                <a:ext cx="123" cy="13"/>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grpSp>
        <p:sp>
          <p:nvSpPr>
            <p:cNvPr id="347" name="Line 82"/>
            <p:cNvSpPr>
              <a:spLocks noChangeAspect="1" noChangeShapeType="1"/>
            </p:cNvSpPr>
            <p:nvPr/>
          </p:nvSpPr>
          <p:spPr bwMode="auto">
            <a:xfrm>
              <a:off x="955" y="2916"/>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48" name="Line 83"/>
            <p:cNvSpPr>
              <a:spLocks noChangeAspect="1" noChangeShapeType="1"/>
            </p:cNvSpPr>
            <p:nvPr/>
          </p:nvSpPr>
          <p:spPr bwMode="auto">
            <a:xfrm>
              <a:off x="955" y="3064"/>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49" name="Line 84"/>
            <p:cNvSpPr>
              <a:spLocks noChangeAspect="1" noChangeShapeType="1"/>
            </p:cNvSpPr>
            <p:nvPr/>
          </p:nvSpPr>
          <p:spPr bwMode="auto">
            <a:xfrm>
              <a:off x="955" y="3203"/>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0" name="Line 85"/>
            <p:cNvSpPr>
              <a:spLocks noChangeAspect="1" noChangeShapeType="1"/>
            </p:cNvSpPr>
            <p:nvPr/>
          </p:nvSpPr>
          <p:spPr bwMode="auto">
            <a:xfrm>
              <a:off x="955" y="3342"/>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1" name="Line 86"/>
            <p:cNvSpPr>
              <a:spLocks noChangeAspect="1" noChangeShapeType="1"/>
            </p:cNvSpPr>
            <p:nvPr/>
          </p:nvSpPr>
          <p:spPr bwMode="auto">
            <a:xfrm>
              <a:off x="955" y="3481"/>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2" name="Line 87"/>
            <p:cNvSpPr>
              <a:spLocks noChangeAspect="1" noChangeShapeType="1"/>
            </p:cNvSpPr>
            <p:nvPr/>
          </p:nvSpPr>
          <p:spPr bwMode="auto">
            <a:xfrm>
              <a:off x="955" y="3615"/>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3" name="Line 88"/>
            <p:cNvSpPr>
              <a:spLocks noChangeAspect="1" noChangeShapeType="1"/>
            </p:cNvSpPr>
            <p:nvPr/>
          </p:nvSpPr>
          <p:spPr bwMode="auto">
            <a:xfrm>
              <a:off x="1037" y="2941"/>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4" name="Line 89"/>
            <p:cNvSpPr>
              <a:spLocks noChangeAspect="1" noChangeShapeType="1"/>
            </p:cNvSpPr>
            <p:nvPr/>
          </p:nvSpPr>
          <p:spPr bwMode="auto">
            <a:xfrm>
              <a:off x="1037" y="3087"/>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5" name="Line 90"/>
            <p:cNvSpPr>
              <a:spLocks noChangeAspect="1" noChangeShapeType="1"/>
            </p:cNvSpPr>
            <p:nvPr/>
          </p:nvSpPr>
          <p:spPr bwMode="auto">
            <a:xfrm>
              <a:off x="1037" y="3232"/>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6" name="Line 91"/>
            <p:cNvSpPr>
              <a:spLocks noChangeAspect="1" noChangeShapeType="1"/>
            </p:cNvSpPr>
            <p:nvPr/>
          </p:nvSpPr>
          <p:spPr bwMode="auto">
            <a:xfrm>
              <a:off x="1037" y="3364"/>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7" name="Line 92"/>
            <p:cNvSpPr>
              <a:spLocks noChangeAspect="1" noChangeShapeType="1"/>
            </p:cNvSpPr>
            <p:nvPr/>
          </p:nvSpPr>
          <p:spPr bwMode="auto">
            <a:xfrm>
              <a:off x="1037" y="3506"/>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8" name="Line 93"/>
            <p:cNvSpPr>
              <a:spLocks noChangeAspect="1" noChangeShapeType="1"/>
            </p:cNvSpPr>
            <p:nvPr/>
          </p:nvSpPr>
          <p:spPr bwMode="auto">
            <a:xfrm>
              <a:off x="1037" y="3635"/>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59" name="Line 94"/>
            <p:cNvSpPr>
              <a:spLocks noChangeAspect="1" noChangeShapeType="1"/>
            </p:cNvSpPr>
            <p:nvPr/>
          </p:nvSpPr>
          <p:spPr bwMode="auto">
            <a:xfrm>
              <a:off x="1119" y="2914"/>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0" name="Line 95"/>
            <p:cNvSpPr>
              <a:spLocks noChangeAspect="1" noChangeShapeType="1"/>
            </p:cNvSpPr>
            <p:nvPr/>
          </p:nvSpPr>
          <p:spPr bwMode="auto">
            <a:xfrm>
              <a:off x="1119" y="3073"/>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1" name="Line 96"/>
            <p:cNvSpPr>
              <a:spLocks noChangeAspect="1" noChangeShapeType="1"/>
            </p:cNvSpPr>
            <p:nvPr/>
          </p:nvSpPr>
          <p:spPr bwMode="auto">
            <a:xfrm>
              <a:off x="1119" y="3205"/>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2" name="Line 97"/>
            <p:cNvSpPr>
              <a:spLocks noChangeAspect="1" noChangeShapeType="1"/>
            </p:cNvSpPr>
            <p:nvPr/>
          </p:nvSpPr>
          <p:spPr bwMode="auto">
            <a:xfrm>
              <a:off x="1119" y="3342"/>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3" name="Line 98"/>
            <p:cNvSpPr>
              <a:spLocks noChangeAspect="1" noChangeShapeType="1"/>
            </p:cNvSpPr>
            <p:nvPr/>
          </p:nvSpPr>
          <p:spPr bwMode="auto">
            <a:xfrm>
              <a:off x="1119" y="3483"/>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4" name="Line 99"/>
            <p:cNvSpPr>
              <a:spLocks noChangeAspect="1" noChangeShapeType="1"/>
            </p:cNvSpPr>
            <p:nvPr/>
          </p:nvSpPr>
          <p:spPr bwMode="auto">
            <a:xfrm>
              <a:off x="1119" y="3615"/>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5" name="Line 100"/>
            <p:cNvSpPr>
              <a:spLocks noChangeAspect="1" noChangeShapeType="1"/>
            </p:cNvSpPr>
            <p:nvPr/>
          </p:nvSpPr>
          <p:spPr bwMode="auto">
            <a:xfrm>
              <a:off x="1303" y="2921"/>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6" name="Line 101"/>
            <p:cNvSpPr>
              <a:spLocks noChangeAspect="1" noChangeShapeType="1"/>
            </p:cNvSpPr>
            <p:nvPr/>
          </p:nvSpPr>
          <p:spPr bwMode="auto">
            <a:xfrm>
              <a:off x="1303" y="3082"/>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7" name="Line 102"/>
            <p:cNvSpPr>
              <a:spLocks noChangeAspect="1" noChangeShapeType="1"/>
            </p:cNvSpPr>
            <p:nvPr/>
          </p:nvSpPr>
          <p:spPr bwMode="auto">
            <a:xfrm>
              <a:off x="1303" y="3201"/>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8" name="Line 103"/>
            <p:cNvSpPr>
              <a:spLocks noChangeAspect="1" noChangeShapeType="1"/>
            </p:cNvSpPr>
            <p:nvPr/>
          </p:nvSpPr>
          <p:spPr bwMode="auto">
            <a:xfrm>
              <a:off x="1303" y="3340"/>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69" name="Line 104"/>
            <p:cNvSpPr>
              <a:spLocks noChangeAspect="1" noChangeShapeType="1"/>
            </p:cNvSpPr>
            <p:nvPr/>
          </p:nvSpPr>
          <p:spPr bwMode="auto">
            <a:xfrm>
              <a:off x="1303" y="3481"/>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70" name="Line 105"/>
            <p:cNvSpPr>
              <a:spLocks noChangeAspect="1" noChangeShapeType="1"/>
            </p:cNvSpPr>
            <p:nvPr/>
          </p:nvSpPr>
          <p:spPr bwMode="auto">
            <a:xfrm>
              <a:off x="1303" y="3618"/>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71" name="Line 106"/>
            <p:cNvSpPr>
              <a:spLocks noChangeAspect="1" noChangeShapeType="1"/>
            </p:cNvSpPr>
            <p:nvPr/>
          </p:nvSpPr>
          <p:spPr bwMode="auto">
            <a:xfrm>
              <a:off x="1209" y="2941"/>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72" name="Line 107"/>
            <p:cNvSpPr>
              <a:spLocks noChangeAspect="1" noChangeShapeType="1"/>
            </p:cNvSpPr>
            <p:nvPr/>
          </p:nvSpPr>
          <p:spPr bwMode="auto">
            <a:xfrm>
              <a:off x="1209" y="3091"/>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73" name="Line 108"/>
            <p:cNvSpPr>
              <a:spLocks noChangeAspect="1" noChangeShapeType="1"/>
            </p:cNvSpPr>
            <p:nvPr/>
          </p:nvSpPr>
          <p:spPr bwMode="auto">
            <a:xfrm>
              <a:off x="1209" y="3230"/>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74" name="Line 109"/>
            <p:cNvSpPr>
              <a:spLocks noChangeAspect="1" noChangeShapeType="1"/>
            </p:cNvSpPr>
            <p:nvPr/>
          </p:nvSpPr>
          <p:spPr bwMode="auto">
            <a:xfrm>
              <a:off x="1209" y="3358"/>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75" name="Line 110"/>
            <p:cNvSpPr>
              <a:spLocks noChangeAspect="1" noChangeShapeType="1"/>
            </p:cNvSpPr>
            <p:nvPr/>
          </p:nvSpPr>
          <p:spPr bwMode="auto">
            <a:xfrm>
              <a:off x="1209" y="3499"/>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76" name="Line 111"/>
            <p:cNvSpPr>
              <a:spLocks noChangeAspect="1" noChangeShapeType="1"/>
            </p:cNvSpPr>
            <p:nvPr/>
          </p:nvSpPr>
          <p:spPr bwMode="auto">
            <a:xfrm>
              <a:off x="1209" y="3631"/>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77" name="Rectangle 112"/>
            <p:cNvSpPr>
              <a:spLocks noChangeArrowheads="1"/>
            </p:cNvSpPr>
            <p:nvPr/>
          </p:nvSpPr>
          <p:spPr bwMode="auto">
            <a:xfrm>
              <a:off x="1470" y="3292"/>
              <a:ext cx="276" cy="228"/>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a:ln>
                    <a:noFill/>
                  </a:ln>
                  <a:solidFill>
                    <a:srgbClr val="000000"/>
                  </a:solidFill>
                  <a:effectLst/>
                  <a:uLnTx/>
                  <a:uFillTx/>
                </a:rPr>
                <a:t>N</a:t>
              </a:r>
              <a:r>
                <a:rPr kumimoji="0" lang="en-US" sz="1600" b="0" i="0" u="none" strike="noStrike" kern="0" cap="none" spc="0" normalizeH="0" baseline="-25000" noProof="0">
                  <a:ln>
                    <a:noFill/>
                  </a:ln>
                  <a:solidFill>
                    <a:srgbClr val="000000"/>
                  </a:solidFill>
                  <a:effectLst/>
                  <a:uLnTx/>
                  <a:uFillTx/>
                </a:rPr>
                <a:t>1</a:t>
              </a:r>
              <a:r>
                <a:rPr kumimoji="0" lang="en-US" sz="1600" b="0" i="1" u="none" strike="noStrike" kern="0" cap="none" spc="0" normalizeH="0" baseline="0" noProof="0">
                  <a:ln>
                    <a:noFill/>
                  </a:ln>
                  <a:solidFill>
                    <a:srgbClr val="000000"/>
                  </a:solidFill>
                  <a:effectLst/>
                  <a:uLnTx/>
                  <a:uFillTx/>
                </a:rPr>
                <a:t> </a:t>
              </a:r>
            </a:p>
          </p:txBody>
        </p:sp>
        <p:sp>
          <p:nvSpPr>
            <p:cNvPr id="378" name="Rectangle 113"/>
            <p:cNvSpPr>
              <a:spLocks noChangeArrowheads="1"/>
            </p:cNvSpPr>
            <p:nvPr/>
          </p:nvSpPr>
          <p:spPr bwMode="auto">
            <a:xfrm>
              <a:off x="978" y="3597"/>
              <a:ext cx="195" cy="18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rPr>
                <a:t>S</a:t>
              </a:r>
              <a:r>
                <a:rPr kumimoji="0" lang="en-US" sz="1200" b="0" i="0" u="none" strike="noStrike" kern="0" cap="none" spc="0" normalizeH="0" baseline="-25000" noProof="0" dirty="0">
                  <a:ln>
                    <a:noFill/>
                  </a:ln>
                  <a:solidFill>
                    <a:srgbClr val="000000"/>
                  </a:solidFill>
                  <a:effectLst/>
                  <a:uLnTx/>
                  <a:uFillTx/>
                </a:rPr>
                <a:t>1</a:t>
              </a:r>
              <a:endParaRPr kumimoji="0" lang="en-US" sz="1200" b="0" i="1" u="none" strike="noStrike" kern="0" cap="none" spc="0" normalizeH="0" baseline="0" noProof="0" dirty="0">
                <a:ln>
                  <a:noFill/>
                </a:ln>
                <a:solidFill>
                  <a:srgbClr val="000000"/>
                </a:solidFill>
                <a:effectLst/>
                <a:uLnTx/>
                <a:uFillTx/>
              </a:endParaRPr>
            </a:p>
          </p:txBody>
        </p:sp>
        <p:sp>
          <p:nvSpPr>
            <p:cNvPr id="379" name="Rectangle 114"/>
            <p:cNvSpPr>
              <a:spLocks noChangeArrowheads="1"/>
            </p:cNvSpPr>
            <p:nvPr/>
          </p:nvSpPr>
          <p:spPr bwMode="auto">
            <a:xfrm>
              <a:off x="1380" y="3600"/>
              <a:ext cx="191" cy="208"/>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smtClean="0">
                  <a:ln>
                    <a:noFill/>
                  </a:ln>
                  <a:solidFill>
                    <a:srgbClr val="000000"/>
                  </a:solidFill>
                  <a:effectLst/>
                  <a:uLnTx/>
                  <a:uFillTx/>
                </a:rPr>
                <a:t>I</a:t>
              </a:r>
              <a:r>
                <a:rPr kumimoji="0" lang="en-US" sz="1400" b="0" i="0" u="none" strike="noStrike" kern="0" cap="none" spc="0" normalizeH="0" baseline="-25000" noProof="0" dirty="0" smtClean="0">
                  <a:ln>
                    <a:noFill/>
                  </a:ln>
                  <a:solidFill>
                    <a:srgbClr val="000000"/>
                  </a:solidFill>
                  <a:effectLst/>
                  <a:uLnTx/>
                  <a:uFillTx/>
                </a:rPr>
                <a:t>1</a:t>
              </a:r>
              <a:endParaRPr kumimoji="0" lang="en-US" sz="1400" b="0" i="1" u="none" strike="noStrike" kern="0" cap="none" spc="0" normalizeH="0" baseline="0" noProof="0" dirty="0">
                <a:ln>
                  <a:noFill/>
                </a:ln>
                <a:solidFill>
                  <a:srgbClr val="000000"/>
                </a:solidFill>
                <a:effectLst/>
                <a:uLnTx/>
                <a:uFillTx/>
              </a:endParaRPr>
            </a:p>
          </p:txBody>
        </p:sp>
        <p:sp>
          <p:nvSpPr>
            <p:cNvPr id="380" name="Line 116"/>
            <p:cNvSpPr>
              <a:spLocks noChangeAspect="1" noChangeShapeType="1"/>
            </p:cNvSpPr>
            <p:nvPr/>
          </p:nvSpPr>
          <p:spPr bwMode="auto">
            <a:xfrm>
              <a:off x="567" y="2996"/>
              <a:ext cx="240" cy="0"/>
            </a:xfrm>
            <a:prstGeom prst="line">
              <a:avLst/>
            </a:prstGeom>
            <a:grpFill/>
            <a:ln w="9525">
              <a:solidFill>
                <a:srgbClr val="000000"/>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81" name="Line 117"/>
            <p:cNvSpPr>
              <a:spLocks noChangeAspect="1" noChangeShapeType="1"/>
            </p:cNvSpPr>
            <p:nvPr/>
          </p:nvSpPr>
          <p:spPr bwMode="auto">
            <a:xfrm>
              <a:off x="567" y="3696"/>
              <a:ext cx="247" cy="0"/>
            </a:xfrm>
            <a:prstGeom prst="line">
              <a:avLst/>
            </a:prstGeom>
            <a:grpFill/>
            <a:ln w="9525">
              <a:solidFill>
                <a:srgbClr val="000000"/>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82" name="Rectangle 118"/>
            <p:cNvSpPr>
              <a:spLocks noChangeAspect="1" noChangeArrowheads="1"/>
            </p:cNvSpPr>
            <p:nvPr/>
          </p:nvSpPr>
          <p:spPr bwMode="auto">
            <a:xfrm>
              <a:off x="620" y="3235"/>
              <a:ext cx="210" cy="208"/>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a:ln>
                    <a:noFill/>
                  </a:ln>
                  <a:solidFill>
                    <a:srgbClr val="000000"/>
                  </a:solidFill>
                  <a:effectLst/>
                  <a:uLnTx/>
                  <a:uFillTx/>
                </a:rPr>
                <a:t>d</a:t>
              </a:r>
              <a:r>
                <a:rPr kumimoji="0" lang="en-US" sz="1400" b="0" i="0" u="none" strike="noStrike" kern="0" cap="none" spc="0" normalizeH="0" baseline="-25000" noProof="0">
                  <a:ln>
                    <a:noFill/>
                  </a:ln>
                  <a:solidFill>
                    <a:srgbClr val="000000"/>
                  </a:solidFill>
                  <a:effectLst/>
                  <a:uLnTx/>
                  <a:uFillTx/>
                </a:rPr>
                <a:t>1</a:t>
              </a:r>
              <a:endParaRPr kumimoji="0" lang="en-US" sz="1400" b="0" i="1" u="none" strike="noStrike" kern="0" cap="none" spc="0" normalizeH="0" baseline="0" noProof="0">
                <a:ln>
                  <a:noFill/>
                </a:ln>
                <a:solidFill>
                  <a:srgbClr val="000000"/>
                </a:solidFill>
                <a:effectLst/>
                <a:uLnTx/>
                <a:uFillTx/>
              </a:endParaRPr>
            </a:p>
          </p:txBody>
        </p:sp>
        <p:sp>
          <p:nvSpPr>
            <p:cNvPr id="383" name="Line 119"/>
            <p:cNvSpPr>
              <a:spLocks noChangeAspect="1" noChangeShapeType="1"/>
            </p:cNvSpPr>
            <p:nvPr/>
          </p:nvSpPr>
          <p:spPr bwMode="auto">
            <a:xfrm flipV="1">
              <a:off x="713" y="2994"/>
              <a:ext cx="0" cy="252"/>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84" name="Line 120"/>
            <p:cNvSpPr>
              <a:spLocks noChangeAspect="1" noChangeShapeType="1"/>
            </p:cNvSpPr>
            <p:nvPr/>
          </p:nvSpPr>
          <p:spPr bwMode="auto">
            <a:xfrm>
              <a:off x="713" y="3444"/>
              <a:ext cx="0" cy="252"/>
            </a:xfrm>
            <a:prstGeom prst="line">
              <a:avLst/>
            </a:prstGeom>
            <a:grpFill/>
            <a:ln w="9525">
              <a:solidFill>
                <a:srgbClr val="000000"/>
              </a:solidFill>
              <a:round/>
              <a:headEnd/>
              <a:tailEnd type="stealth" w="sm" len="lg"/>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85" name="Line 126"/>
            <p:cNvSpPr>
              <a:spLocks noChangeAspect="1" noChangeShapeType="1"/>
            </p:cNvSpPr>
            <p:nvPr/>
          </p:nvSpPr>
          <p:spPr bwMode="auto">
            <a:xfrm>
              <a:off x="957" y="1431"/>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86" name="Line 127"/>
            <p:cNvSpPr>
              <a:spLocks noChangeAspect="1" noChangeShapeType="1"/>
            </p:cNvSpPr>
            <p:nvPr/>
          </p:nvSpPr>
          <p:spPr bwMode="auto">
            <a:xfrm>
              <a:off x="957" y="1579"/>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87" name="Line 128"/>
            <p:cNvSpPr>
              <a:spLocks noChangeAspect="1" noChangeShapeType="1"/>
            </p:cNvSpPr>
            <p:nvPr/>
          </p:nvSpPr>
          <p:spPr bwMode="auto">
            <a:xfrm>
              <a:off x="957" y="1718"/>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88" name="Line 129"/>
            <p:cNvSpPr>
              <a:spLocks noChangeAspect="1" noChangeShapeType="1"/>
            </p:cNvSpPr>
            <p:nvPr/>
          </p:nvSpPr>
          <p:spPr bwMode="auto">
            <a:xfrm>
              <a:off x="957" y="1857"/>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89" name="Line 130"/>
            <p:cNvSpPr>
              <a:spLocks noChangeAspect="1" noChangeShapeType="1"/>
            </p:cNvSpPr>
            <p:nvPr/>
          </p:nvSpPr>
          <p:spPr bwMode="auto">
            <a:xfrm>
              <a:off x="957" y="1996"/>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0" name="Line 131"/>
            <p:cNvSpPr>
              <a:spLocks noChangeAspect="1" noChangeShapeType="1"/>
            </p:cNvSpPr>
            <p:nvPr/>
          </p:nvSpPr>
          <p:spPr bwMode="auto">
            <a:xfrm>
              <a:off x="957" y="2130"/>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1" name="Line 132"/>
            <p:cNvSpPr>
              <a:spLocks noChangeAspect="1" noChangeShapeType="1"/>
            </p:cNvSpPr>
            <p:nvPr/>
          </p:nvSpPr>
          <p:spPr bwMode="auto">
            <a:xfrm>
              <a:off x="1036" y="1456"/>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2" name="Line 133"/>
            <p:cNvSpPr>
              <a:spLocks noChangeAspect="1" noChangeShapeType="1"/>
            </p:cNvSpPr>
            <p:nvPr/>
          </p:nvSpPr>
          <p:spPr bwMode="auto">
            <a:xfrm>
              <a:off x="1036" y="1602"/>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3" name="Line 134"/>
            <p:cNvSpPr>
              <a:spLocks noChangeAspect="1" noChangeShapeType="1"/>
            </p:cNvSpPr>
            <p:nvPr/>
          </p:nvSpPr>
          <p:spPr bwMode="auto">
            <a:xfrm>
              <a:off x="1036" y="1747"/>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4" name="Line 135"/>
            <p:cNvSpPr>
              <a:spLocks noChangeAspect="1" noChangeShapeType="1"/>
            </p:cNvSpPr>
            <p:nvPr/>
          </p:nvSpPr>
          <p:spPr bwMode="auto">
            <a:xfrm>
              <a:off x="1036" y="1879"/>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5" name="Line 136"/>
            <p:cNvSpPr>
              <a:spLocks noChangeAspect="1" noChangeShapeType="1"/>
            </p:cNvSpPr>
            <p:nvPr/>
          </p:nvSpPr>
          <p:spPr bwMode="auto">
            <a:xfrm>
              <a:off x="1036" y="2021"/>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6" name="Line 137"/>
            <p:cNvSpPr>
              <a:spLocks noChangeAspect="1" noChangeShapeType="1"/>
            </p:cNvSpPr>
            <p:nvPr/>
          </p:nvSpPr>
          <p:spPr bwMode="auto">
            <a:xfrm>
              <a:off x="1036" y="2150"/>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7" name="Line 138"/>
            <p:cNvSpPr>
              <a:spLocks noChangeAspect="1" noChangeShapeType="1"/>
            </p:cNvSpPr>
            <p:nvPr/>
          </p:nvSpPr>
          <p:spPr bwMode="auto">
            <a:xfrm>
              <a:off x="1118" y="1429"/>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8" name="Line 139"/>
            <p:cNvSpPr>
              <a:spLocks noChangeAspect="1" noChangeShapeType="1"/>
            </p:cNvSpPr>
            <p:nvPr/>
          </p:nvSpPr>
          <p:spPr bwMode="auto">
            <a:xfrm>
              <a:off x="1118" y="1588"/>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399" name="Line 140"/>
            <p:cNvSpPr>
              <a:spLocks noChangeAspect="1" noChangeShapeType="1"/>
            </p:cNvSpPr>
            <p:nvPr/>
          </p:nvSpPr>
          <p:spPr bwMode="auto">
            <a:xfrm>
              <a:off x="1118" y="1720"/>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0" name="Line 141"/>
            <p:cNvSpPr>
              <a:spLocks noChangeAspect="1" noChangeShapeType="1"/>
            </p:cNvSpPr>
            <p:nvPr/>
          </p:nvSpPr>
          <p:spPr bwMode="auto">
            <a:xfrm>
              <a:off x="1118" y="1857"/>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1" name="Line 142"/>
            <p:cNvSpPr>
              <a:spLocks noChangeAspect="1" noChangeShapeType="1"/>
            </p:cNvSpPr>
            <p:nvPr/>
          </p:nvSpPr>
          <p:spPr bwMode="auto">
            <a:xfrm>
              <a:off x="1118" y="1998"/>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2" name="Line 143"/>
            <p:cNvSpPr>
              <a:spLocks noChangeAspect="1" noChangeShapeType="1"/>
            </p:cNvSpPr>
            <p:nvPr/>
          </p:nvSpPr>
          <p:spPr bwMode="auto">
            <a:xfrm>
              <a:off x="1118" y="2130"/>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3" name="Line 144"/>
            <p:cNvSpPr>
              <a:spLocks noChangeAspect="1" noChangeShapeType="1"/>
            </p:cNvSpPr>
            <p:nvPr/>
          </p:nvSpPr>
          <p:spPr bwMode="auto">
            <a:xfrm>
              <a:off x="1302" y="1436"/>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4" name="Line 145"/>
            <p:cNvSpPr>
              <a:spLocks noChangeAspect="1" noChangeShapeType="1"/>
            </p:cNvSpPr>
            <p:nvPr/>
          </p:nvSpPr>
          <p:spPr bwMode="auto">
            <a:xfrm>
              <a:off x="1302" y="1597"/>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5" name="Line 146"/>
            <p:cNvSpPr>
              <a:spLocks noChangeAspect="1" noChangeShapeType="1"/>
            </p:cNvSpPr>
            <p:nvPr/>
          </p:nvSpPr>
          <p:spPr bwMode="auto">
            <a:xfrm>
              <a:off x="1302" y="1716"/>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6" name="Line 147"/>
            <p:cNvSpPr>
              <a:spLocks noChangeAspect="1" noChangeShapeType="1"/>
            </p:cNvSpPr>
            <p:nvPr/>
          </p:nvSpPr>
          <p:spPr bwMode="auto">
            <a:xfrm>
              <a:off x="1302" y="1855"/>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7" name="Line 148"/>
            <p:cNvSpPr>
              <a:spLocks noChangeAspect="1" noChangeShapeType="1"/>
            </p:cNvSpPr>
            <p:nvPr/>
          </p:nvSpPr>
          <p:spPr bwMode="auto">
            <a:xfrm>
              <a:off x="1302" y="1996"/>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8" name="Line 149"/>
            <p:cNvSpPr>
              <a:spLocks noChangeAspect="1" noChangeShapeType="1"/>
            </p:cNvSpPr>
            <p:nvPr/>
          </p:nvSpPr>
          <p:spPr bwMode="auto">
            <a:xfrm>
              <a:off x="1302" y="2133"/>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09" name="Line 150"/>
            <p:cNvSpPr>
              <a:spLocks noChangeAspect="1" noChangeShapeType="1"/>
            </p:cNvSpPr>
            <p:nvPr/>
          </p:nvSpPr>
          <p:spPr bwMode="auto">
            <a:xfrm>
              <a:off x="1208" y="1456"/>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10" name="Line 151"/>
            <p:cNvSpPr>
              <a:spLocks noChangeAspect="1" noChangeShapeType="1"/>
            </p:cNvSpPr>
            <p:nvPr/>
          </p:nvSpPr>
          <p:spPr bwMode="auto">
            <a:xfrm>
              <a:off x="1208" y="1606"/>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11" name="Line 152"/>
            <p:cNvSpPr>
              <a:spLocks noChangeAspect="1" noChangeShapeType="1"/>
            </p:cNvSpPr>
            <p:nvPr/>
          </p:nvSpPr>
          <p:spPr bwMode="auto">
            <a:xfrm>
              <a:off x="1208" y="1745"/>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12" name="Line 153"/>
            <p:cNvSpPr>
              <a:spLocks noChangeAspect="1" noChangeShapeType="1"/>
            </p:cNvSpPr>
            <p:nvPr/>
          </p:nvSpPr>
          <p:spPr bwMode="auto">
            <a:xfrm>
              <a:off x="1208" y="1873"/>
              <a:ext cx="0" cy="71"/>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13" name="Line 154"/>
            <p:cNvSpPr>
              <a:spLocks noChangeAspect="1" noChangeShapeType="1"/>
            </p:cNvSpPr>
            <p:nvPr/>
          </p:nvSpPr>
          <p:spPr bwMode="auto">
            <a:xfrm>
              <a:off x="1208" y="2014"/>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14" name="Line 155"/>
            <p:cNvSpPr>
              <a:spLocks noChangeAspect="1" noChangeShapeType="1"/>
            </p:cNvSpPr>
            <p:nvPr/>
          </p:nvSpPr>
          <p:spPr bwMode="auto">
            <a:xfrm>
              <a:off x="1208" y="2146"/>
              <a:ext cx="0" cy="72"/>
            </a:xfrm>
            <a:prstGeom prst="line">
              <a:avLst/>
            </a:prstGeom>
            <a:grpFill/>
            <a:ln w="12700">
              <a:solidFill>
                <a:srgbClr val="CC006B"/>
              </a:solidFill>
              <a:round/>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grpSp>
      <p:sp>
        <p:nvSpPr>
          <p:cNvPr id="427" name="Rectangle 160"/>
          <p:cNvSpPr>
            <a:spLocks noChangeArrowheads="1"/>
          </p:cNvSpPr>
          <p:nvPr/>
        </p:nvSpPr>
        <p:spPr bwMode="auto">
          <a:xfrm>
            <a:off x="3360421" y="1778000"/>
            <a:ext cx="599313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28" name="Rectangle 161"/>
          <p:cNvSpPr>
            <a:spLocks noChangeArrowheads="1"/>
          </p:cNvSpPr>
          <p:nvPr/>
        </p:nvSpPr>
        <p:spPr bwMode="auto">
          <a:xfrm>
            <a:off x="170021" y="4805045"/>
            <a:ext cx="626745" cy="30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Coil 1</a:t>
            </a:r>
          </a:p>
        </p:txBody>
      </p:sp>
      <p:sp>
        <p:nvSpPr>
          <p:cNvPr id="429" name="Rectangle 162"/>
          <p:cNvSpPr>
            <a:spLocks noChangeArrowheads="1"/>
          </p:cNvSpPr>
          <p:nvPr/>
        </p:nvSpPr>
        <p:spPr bwMode="auto">
          <a:xfrm>
            <a:off x="175022" y="2626995"/>
            <a:ext cx="626745" cy="30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Coil 2</a:t>
            </a:r>
          </a:p>
        </p:txBody>
      </p:sp>
      <p:sp>
        <p:nvSpPr>
          <p:cNvPr id="430" name="Rectangle 164"/>
          <p:cNvSpPr>
            <a:spLocks noChangeArrowheads="1"/>
          </p:cNvSpPr>
          <p:nvPr/>
        </p:nvSpPr>
        <p:spPr bwMode="auto">
          <a:xfrm>
            <a:off x="3600450" y="2542540"/>
            <a:ext cx="184731"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1" name="Rectangle 165"/>
          <p:cNvSpPr>
            <a:spLocks noChangeArrowheads="1"/>
          </p:cNvSpPr>
          <p:nvPr/>
        </p:nvSpPr>
        <p:spPr bwMode="auto">
          <a:xfrm>
            <a:off x="3717131" y="4071620"/>
            <a:ext cx="184731"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2" name="Rectangle 172"/>
          <p:cNvSpPr>
            <a:spLocks noChangeArrowheads="1"/>
          </p:cNvSpPr>
          <p:nvPr/>
        </p:nvSpPr>
        <p:spPr bwMode="auto">
          <a:xfrm>
            <a:off x="2984111" y="5582920"/>
            <a:ext cx="624078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graphicFrame>
        <p:nvGraphicFramePr>
          <p:cNvPr id="434" name="Object 433"/>
          <p:cNvGraphicFramePr>
            <a:graphicFrameLocks noChangeAspect="1"/>
          </p:cNvGraphicFramePr>
          <p:nvPr>
            <p:extLst>
              <p:ext uri="{D42A27DB-BD31-4B8C-83A1-F6EECF244321}">
                <p14:modId xmlns:p14="http://schemas.microsoft.com/office/powerpoint/2010/main" val="610303741"/>
              </p:ext>
            </p:extLst>
          </p:nvPr>
        </p:nvGraphicFramePr>
        <p:xfrm>
          <a:off x="5940152" y="4278357"/>
          <a:ext cx="1411288" cy="863600"/>
        </p:xfrm>
        <a:graphic>
          <a:graphicData uri="http://schemas.openxmlformats.org/presentationml/2006/ole">
            <mc:AlternateContent xmlns:mc="http://schemas.openxmlformats.org/markup-compatibility/2006">
              <mc:Choice xmlns:v="urn:schemas-microsoft-com:vml" Requires="v">
                <p:oleObj spid="_x0000_s43022" name="Equation" r:id="rId5" imgW="698400" imgH="431640" progId="Equation.DSMT4">
                  <p:embed/>
                </p:oleObj>
              </mc:Choice>
              <mc:Fallback>
                <p:oleObj name="Equation" r:id="rId5" imgW="698400" imgH="431640" progId="Equation.DSMT4">
                  <p:embed/>
                  <p:pic>
                    <p:nvPicPr>
                      <p:cNvPr id="0" name=""/>
                      <p:cNvPicPr>
                        <a:picLocks noChangeAspect="1" noChangeArrowheads="1"/>
                      </p:cNvPicPr>
                      <p:nvPr/>
                    </p:nvPicPr>
                    <p:blipFill>
                      <a:blip r:embed="rId6"/>
                      <a:srcRect/>
                      <a:stretch>
                        <a:fillRect/>
                      </a:stretch>
                    </p:blipFill>
                    <p:spPr bwMode="auto">
                      <a:xfrm>
                        <a:off x="5940152" y="4278357"/>
                        <a:ext cx="14112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576753315"/>
              </p:ext>
            </p:extLst>
          </p:nvPr>
        </p:nvGraphicFramePr>
        <p:xfrm>
          <a:off x="4716016" y="3258926"/>
          <a:ext cx="3514725" cy="635000"/>
        </p:xfrm>
        <a:graphic>
          <a:graphicData uri="http://schemas.openxmlformats.org/presentationml/2006/ole">
            <mc:AlternateContent xmlns:mc="http://schemas.openxmlformats.org/markup-compatibility/2006">
              <mc:Choice xmlns:v="urn:schemas-microsoft-com:vml" Requires="v">
                <p:oleObj spid="_x0000_s43023" name="Equation" r:id="rId7" imgW="1739880" imgH="317160" progId="Equation.DSMT4">
                  <p:embed/>
                </p:oleObj>
              </mc:Choice>
              <mc:Fallback>
                <p:oleObj name="Equation" r:id="rId7" imgW="1739880" imgH="3171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016" y="3258926"/>
                        <a:ext cx="35147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453827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eaLnBrk="0" hangingPunct="0"/>
            <a:r>
              <a:rPr lang="el-GR" dirty="0"/>
              <a:t>Παράδειγμα</a:t>
            </a:r>
            <a:r>
              <a:rPr lang="en-US" dirty="0"/>
              <a:t>: </a:t>
            </a:r>
            <a:r>
              <a:rPr lang="el-GR" dirty="0"/>
              <a:t>Έκκεντρα σωληνοειδή</a:t>
            </a:r>
            <a:endParaRPr lang="el-GR" dirty="0">
              <a:solidFill>
                <a:schemeClr val="tx2">
                  <a:lumMod val="60000"/>
                  <a:lumOff val="40000"/>
                </a:schemeClr>
              </a:solidFill>
            </a:endParaRPr>
          </a:p>
        </p:txBody>
      </p:sp>
      <p:sp>
        <p:nvSpPr>
          <p:cNvPr id="9" name="Content Placeholder 8"/>
          <p:cNvSpPr>
            <a:spLocks noGrp="1"/>
          </p:cNvSpPr>
          <p:nvPr>
            <p:ph idx="1"/>
          </p:nvPr>
        </p:nvSpPr>
        <p:spPr>
          <a:xfrm>
            <a:off x="2843808" y="1556792"/>
            <a:ext cx="5849948" cy="4525963"/>
          </a:xfrm>
        </p:spPr>
        <p:txBody>
          <a:bodyPr>
            <a:noAutofit/>
          </a:bodyPr>
          <a:lstStyle/>
          <a:p>
            <a:pPr fontAlgn="base">
              <a:spcBef>
                <a:spcPct val="0"/>
              </a:spcBef>
              <a:spcAft>
                <a:spcPct val="0"/>
              </a:spcAft>
            </a:pPr>
            <a:r>
              <a:rPr lang="el-GR" sz="2400" dirty="0">
                <a:solidFill>
                  <a:srgbClr val="000000"/>
                </a:solidFill>
                <a:latin typeface="Tahoma" pitchFamily="34" charset="0"/>
              </a:rPr>
              <a:t>Δύο έκκεντρα σωληνοειδή έχουν αριθμό </a:t>
            </a:r>
            <a:r>
              <a:rPr lang="en-US" sz="2400" i="1" dirty="0">
                <a:solidFill>
                  <a:srgbClr val="000000"/>
                </a:solidFill>
                <a:latin typeface="Tahoma" pitchFamily="34" charset="0"/>
              </a:rPr>
              <a:t>N</a:t>
            </a:r>
            <a:r>
              <a:rPr lang="en-US" sz="2400" baseline="-25000" dirty="0">
                <a:solidFill>
                  <a:srgbClr val="000000"/>
                </a:solidFill>
                <a:latin typeface="Tahoma" pitchFamily="34" charset="0"/>
              </a:rPr>
              <a:t>1 </a:t>
            </a:r>
            <a:r>
              <a:rPr lang="en-US" sz="2400" dirty="0">
                <a:solidFill>
                  <a:srgbClr val="000000"/>
                </a:solidFill>
                <a:latin typeface="Tahoma" pitchFamily="34" charset="0"/>
              </a:rPr>
              <a:t>and </a:t>
            </a:r>
            <a:r>
              <a:rPr lang="en-US" sz="2400" i="1" dirty="0">
                <a:solidFill>
                  <a:srgbClr val="000000"/>
                </a:solidFill>
                <a:latin typeface="Tahoma" pitchFamily="34" charset="0"/>
              </a:rPr>
              <a:t>N</a:t>
            </a:r>
            <a:r>
              <a:rPr lang="en-US" sz="2400" baseline="-25000" dirty="0">
                <a:solidFill>
                  <a:srgbClr val="000000"/>
                </a:solidFill>
                <a:latin typeface="Tahoma" pitchFamily="34" charset="0"/>
              </a:rPr>
              <a:t>2</a:t>
            </a:r>
            <a:r>
              <a:rPr lang="en-US" sz="2400" dirty="0">
                <a:solidFill>
                  <a:srgbClr val="000000"/>
                </a:solidFill>
                <a:latin typeface="Tahoma" pitchFamily="34" charset="0"/>
              </a:rPr>
              <a:t>. </a:t>
            </a:r>
            <a:r>
              <a:rPr lang="el-GR" sz="2400" dirty="0">
                <a:solidFill>
                  <a:srgbClr val="000000"/>
                </a:solidFill>
                <a:latin typeface="Tahoma" pitchFamily="34" charset="0"/>
              </a:rPr>
              <a:t>Και τα δύο σωληνοειδή έχουν το ίδιο μήκος </a:t>
            </a:r>
            <a:r>
              <a:rPr lang="en-US" sz="2400" i="1" dirty="0">
                <a:solidFill>
                  <a:srgbClr val="000000"/>
                </a:solidFill>
                <a:latin typeface="Tahoma" pitchFamily="34" charset="0"/>
              </a:rPr>
              <a:t>d.</a:t>
            </a:r>
            <a:r>
              <a:rPr lang="en-US" sz="2400" dirty="0">
                <a:solidFill>
                  <a:srgbClr val="000000"/>
                </a:solidFill>
                <a:latin typeface="Tahoma" pitchFamily="34" charset="0"/>
              </a:rPr>
              <a:t> </a:t>
            </a:r>
            <a:r>
              <a:rPr lang="el-GR" sz="2400" dirty="0">
                <a:solidFill>
                  <a:srgbClr val="000000"/>
                </a:solidFill>
                <a:latin typeface="Tahoma" pitchFamily="34" charset="0"/>
              </a:rPr>
              <a:t>Το εμβαδό κάθε βρόχου του εξωτερικού πηνίου είναι </a:t>
            </a:r>
            <a:r>
              <a:rPr lang="en-US" sz="2400" i="1" dirty="0">
                <a:solidFill>
                  <a:srgbClr val="000000"/>
                </a:solidFill>
                <a:latin typeface="Tahoma" pitchFamily="34" charset="0"/>
              </a:rPr>
              <a:t>S</a:t>
            </a:r>
            <a:r>
              <a:rPr lang="en-US" sz="2400" baseline="-25000" dirty="0">
                <a:solidFill>
                  <a:srgbClr val="000000"/>
                </a:solidFill>
                <a:latin typeface="Tahoma" pitchFamily="34" charset="0"/>
              </a:rPr>
              <a:t>1 </a:t>
            </a:r>
            <a:r>
              <a:rPr lang="el-GR" sz="2400" dirty="0">
                <a:solidFill>
                  <a:srgbClr val="000000"/>
                </a:solidFill>
                <a:latin typeface="Tahoma" pitchFamily="34" charset="0"/>
              </a:rPr>
              <a:t>και</a:t>
            </a:r>
            <a:r>
              <a:rPr lang="en-US" sz="2400" dirty="0">
                <a:solidFill>
                  <a:srgbClr val="000000"/>
                </a:solidFill>
                <a:latin typeface="Tahoma" pitchFamily="34" charset="0"/>
              </a:rPr>
              <a:t> </a:t>
            </a:r>
            <a:r>
              <a:rPr lang="en-US" sz="2400" i="1" dirty="0">
                <a:solidFill>
                  <a:srgbClr val="000000"/>
                </a:solidFill>
                <a:latin typeface="Tahoma" pitchFamily="34" charset="0"/>
              </a:rPr>
              <a:t>S</a:t>
            </a:r>
            <a:r>
              <a:rPr lang="en-US" sz="2400" baseline="-25000" dirty="0">
                <a:solidFill>
                  <a:srgbClr val="000000"/>
                </a:solidFill>
                <a:latin typeface="Tahoma" pitchFamily="34" charset="0"/>
              </a:rPr>
              <a:t>2</a:t>
            </a:r>
            <a:r>
              <a:rPr lang="en-US" sz="2400" dirty="0">
                <a:solidFill>
                  <a:srgbClr val="000000"/>
                </a:solidFill>
                <a:latin typeface="Tahoma" pitchFamily="34" charset="0"/>
              </a:rPr>
              <a:t> </a:t>
            </a:r>
            <a:r>
              <a:rPr lang="el-GR" sz="2400" dirty="0">
                <a:solidFill>
                  <a:srgbClr val="000000"/>
                </a:solidFill>
                <a:latin typeface="Tahoma" pitchFamily="34" charset="0"/>
              </a:rPr>
              <a:t>για το εσωτερικό πηνίο</a:t>
            </a:r>
            <a:r>
              <a:rPr lang="en-US" sz="2400" dirty="0">
                <a:solidFill>
                  <a:srgbClr val="000000"/>
                </a:solidFill>
                <a:latin typeface="Tahoma" pitchFamily="34" charset="0"/>
              </a:rPr>
              <a:t>. </a:t>
            </a:r>
            <a:r>
              <a:rPr lang="el-GR" sz="2400" dirty="0">
                <a:solidFill>
                  <a:srgbClr val="000000"/>
                </a:solidFill>
                <a:latin typeface="Tahoma" pitchFamily="34" charset="0"/>
              </a:rPr>
              <a:t>Η μαγνητική διαπερατότητα του πυρήνα είναι </a:t>
            </a:r>
            <a:r>
              <a:rPr lang="el-GR" sz="2400" i="1" dirty="0">
                <a:solidFill>
                  <a:srgbClr val="000000"/>
                </a:solidFill>
                <a:latin typeface="Tahoma" pitchFamily="34" charset="0"/>
              </a:rPr>
              <a:t>μ</a:t>
            </a:r>
            <a:r>
              <a:rPr lang="en-US" sz="2400" dirty="0">
                <a:solidFill>
                  <a:srgbClr val="000000"/>
                </a:solidFill>
                <a:latin typeface="Tahoma" pitchFamily="34" charset="0"/>
              </a:rPr>
              <a:t>       </a:t>
            </a:r>
          </a:p>
          <a:p>
            <a:pPr fontAlgn="base">
              <a:spcBef>
                <a:spcPct val="0"/>
              </a:spcBef>
              <a:spcAft>
                <a:spcPct val="0"/>
              </a:spcAft>
            </a:pPr>
            <a:endParaRPr lang="el-GR" sz="2400" dirty="0" smtClean="0">
              <a:solidFill>
                <a:srgbClr val="000000"/>
              </a:solidFill>
              <a:latin typeface="Tahoma" pitchFamily="34" charset="0"/>
            </a:endParaRPr>
          </a:p>
          <a:p>
            <a:pPr fontAlgn="base">
              <a:spcBef>
                <a:spcPct val="0"/>
              </a:spcBef>
              <a:spcAft>
                <a:spcPct val="0"/>
              </a:spcAft>
            </a:pPr>
            <a:endParaRPr lang="el-GR" sz="2400" dirty="0">
              <a:solidFill>
                <a:srgbClr val="000000"/>
              </a:solidFill>
              <a:latin typeface="Tahoma" pitchFamily="34" charset="0"/>
            </a:endParaRPr>
          </a:p>
          <a:p>
            <a:pPr fontAlgn="base">
              <a:spcBef>
                <a:spcPct val="0"/>
              </a:spcBef>
              <a:spcAft>
                <a:spcPct val="0"/>
              </a:spcAft>
            </a:pPr>
            <a:endParaRPr lang="el-GR" sz="2400" dirty="0" smtClean="0">
              <a:solidFill>
                <a:srgbClr val="000000"/>
              </a:solidFill>
              <a:latin typeface="Tahoma" pitchFamily="34" charset="0"/>
            </a:endParaRPr>
          </a:p>
          <a:p>
            <a:pPr fontAlgn="base">
              <a:spcBef>
                <a:spcPct val="0"/>
              </a:spcBef>
              <a:spcAft>
                <a:spcPct val="0"/>
              </a:spcAft>
            </a:pPr>
            <a:endParaRPr lang="en-US" sz="2400" dirty="0">
              <a:solidFill>
                <a:srgbClr val="000000"/>
              </a:solidFill>
              <a:latin typeface="Tahoma" pitchFamily="34" charset="0"/>
            </a:endParaRPr>
          </a:p>
          <a:p>
            <a:pPr lvl="0"/>
            <a:endParaRPr lang="en-US" sz="2400" kern="0" dirty="0">
              <a:solidFill>
                <a:srgbClr val="000000"/>
              </a:solidFill>
            </a:endParaRPr>
          </a:p>
          <a:p>
            <a:endParaRPr lang="en-US" sz="24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427" name="Rectangle 160"/>
          <p:cNvSpPr>
            <a:spLocks noChangeArrowheads="1"/>
          </p:cNvSpPr>
          <p:nvPr/>
        </p:nvSpPr>
        <p:spPr bwMode="auto">
          <a:xfrm>
            <a:off x="3360421" y="1778000"/>
            <a:ext cx="599313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0" name="Rectangle 164"/>
          <p:cNvSpPr>
            <a:spLocks noChangeArrowheads="1"/>
          </p:cNvSpPr>
          <p:nvPr/>
        </p:nvSpPr>
        <p:spPr bwMode="auto">
          <a:xfrm>
            <a:off x="3600450" y="2542540"/>
            <a:ext cx="184731"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1" name="Rectangle 165"/>
          <p:cNvSpPr>
            <a:spLocks noChangeArrowheads="1"/>
          </p:cNvSpPr>
          <p:nvPr/>
        </p:nvSpPr>
        <p:spPr bwMode="auto">
          <a:xfrm>
            <a:off x="3717131" y="4071620"/>
            <a:ext cx="184731"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2" name="Rectangle 172"/>
          <p:cNvSpPr>
            <a:spLocks noChangeArrowheads="1"/>
          </p:cNvSpPr>
          <p:nvPr/>
        </p:nvSpPr>
        <p:spPr bwMode="auto">
          <a:xfrm>
            <a:off x="2984111" y="5582920"/>
            <a:ext cx="624078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grpSp>
        <p:nvGrpSpPr>
          <p:cNvPr id="148" name="Group 188"/>
          <p:cNvGrpSpPr>
            <a:grpSpLocks/>
          </p:cNvGrpSpPr>
          <p:nvPr/>
        </p:nvGrpSpPr>
        <p:grpSpPr bwMode="auto">
          <a:xfrm>
            <a:off x="107504" y="2553969"/>
            <a:ext cx="2655332" cy="1912832"/>
            <a:chOff x="273" y="2016"/>
            <a:chExt cx="1593" cy="1291"/>
          </a:xfrm>
        </p:grpSpPr>
        <p:sp>
          <p:nvSpPr>
            <p:cNvPr id="149" name="Rectangle 54"/>
            <p:cNvSpPr>
              <a:spLocks noChangeArrowheads="1"/>
            </p:cNvSpPr>
            <p:nvPr/>
          </p:nvSpPr>
          <p:spPr bwMode="auto">
            <a:xfrm>
              <a:off x="273" y="2352"/>
              <a:ext cx="256" cy="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0000"/>
                  </a:solidFill>
                  <a:effectLst/>
                  <a:uLnTx/>
                  <a:uFillTx/>
                </a:rPr>
                <a:t>N</a:t>
              </a:r>
              <a:r>
                <a:rPr kumimoji="0" lang="en-US" sz="1400" b="0" i="0" u="none" strike="noStrike" kern="0" cap="none" spc="0" normalizeH="0" baseline="-25000" noProof="0" dirty="0">
                  <a:ln>
                    <a:noFill/>
                  </a:ln>
                  <a:solidFill>
                    <a:srgbClr val="000000"/>
                  </a:solidFill>
                  <a:effectLst/>
                  <a:uLnTx/>
                  <a:uFillTx/>
                </a:rPr>
                <a:t>1</a:t>
              </a:r>
              <a:r>
                <a:rPr kumimoji="0" lang="en-US" sz="1400" b="0" i="1" u="none" strike="noStrike" kern="0" cap="none" spc="0" normalizeH="0" baseline="0" noProof="0" dirty="0">
                  <a:ln>
                    <a:noFill/>
                  </a:ln>
                  <a:solidFill>
                    <a:srgbClr val="000000"/>
                  </a:solidFill>
                  <a:effectLst/>
                  <a:uLnTx/>
                  <a:uFillTx/>
                </a:rPr>
                <a:t> </a:t>
              </a:r>
            </a:p>
          </p:txBody>
        </p:sp>
        <p:sp>
          <p:nvSpPr>
            <p:cNvPr id="150" name="Oval 11"/>
            <p:cNvSpPr>
              <a:spLocks noChangeArrowheads="1"/>
            </p:cNvSpPr>
            <p:nvPr/>
          </p:nvSpPr>
          <p:spPr bwMode="auto">
            <a:xfrm>
              <a:off x="675" y="2016"/>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51" name="Oval 12"/>
            <p:cNvSpPr>
              <a:spLocks noChangeArrowheads="1"/>
            </p:cNvSpPr>
            <p:nvPr/>
          </p:nvSpPr>
          <p:spPr bwMode="auto">
            <a:xfrm>
              <a:off x="675" y="2208"/>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52" name="Oval 13"/>
            <p:cNvSpPr>
              <a:spLocks noChangeArrowheads="1"/>
            </p:cNvSpPr>
            <p:nvPr/>
          </p:nvSpPr>
          <p:spPr bwMode="auto">
            <a:xfrm>
              <a:off x="675" y="2394"/>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53" name="Oval 14"/>
            <p:cNvSpPr>
              <a:spLocks noChangeArrowheads="1"/>
            </p:cNvSpPr>
            <p:nvPr/>
          </p:nvSpPr>
          <p:spPr bwMode="auto">
            <a:xfrm>
              <a:off x="675" y="2577"/>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54" name="Oval 15"/>
            <p:cNvSpPr>
              <a:spLocks noChangeArrowheads="1"/>
            </p:cNvSpPr>
            <p:nvPr/>
          </p:nvSpPr>
          <p:spPr bwMode="auto">
            <a:xfrm>
              <a:off x="675" y="2763"/>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55" name="Oval 16"/>
            <p:cNvSpPr>
              <a:spLocks noChangeArrowheads="1"/>
            </p:cNvSpPr>
            <p:nvPr/>
          </p:nvSpPr>
          <p:spPr bwMode="auto">
            <a:xfrm>
              <a:off x="672" y="2946"/>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56" name="Rectangle 56"/>
            <p:cNvSpPr>
              <a:spLocks noChangeArrowheads="1"/>
            </p:cNvSpPr>
            <p:nvPr/>
          </p:nvSpPr>
          <p:spPr bwMode="auto">
            <a:xfrm>
              <a:off x="524" y="3120"/>
              <a:ext cx="195" cy="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rPr>
                <a:t>S</a:t>
              </a:r>
              <a:r>
                <a:rPr kumimoji="0" lang="en-US" sz="1200" b="0" i="0" u="none" strike="noStrike" kern="0" cap="none" spc="0" normalizeH="0" baseline="-25000" noProof="0" dirty="0">
                  <a:ln>
                    <a:noFill/>
                  </a:ln>
                  <a:solidFill>
                    <a:srgbClr val="000000"/>
                  </a:solidFill>
                  <a:effectLst/>
                  <a:uLnTx/>
                  <a:uFillTx/>
                </a:rPr>
                <a:t>1</a:t>
              </a:r>
              <a:endParaRPr kumimoji="0" lang="en-US" sz="1200" b="0" i="1" u="none" strike="noStrike" kern="0" cap="none" spc="0" normalizeH="0" baseline="0" noProof="0" dirty="0">
                <a:ln>
                  <a:noFill/>
                </a:ln>
                <a:solidFill>
                  <a:srgbClr val="000000"/>
                </a:solidFill>
                <a:effectLst/>
                <a:uLnTx/>
                <a:uFillTx/>
              </a:endParaRPr>
            </a:p>
          </p:txBody>
        </p:sp>
        <p:sp>
          <p:nvSpPr>
            <p:cNvPr id="157" name="Line 57"/>
            <p:cNvSpPr>
              <a:spLocks noChangeShapeType="1"/>
            </p:cNvSpPr>
            <p:nvPr/>
          </p:nvSpPr>
          <p:spPr bwMode="auto">
            <a:xfrm>
              <a:off x="1536" y="2088"/>
              <a:ext cx="3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58" name="Line 58"/>
            <p:cNvSpPr>
              <a:spLocks noChangeShapeType="1"/>
            </p:cNvSpPr>
            <p:nvPr/>
          </p:nvSpPr>
          <p:spPr bwMode="auto">
            <a:xfrm>
              <a:off x="1536" y="3021"/>
              <a:ext cx="33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59" name="Rectangle 59"/>
            <p:cNvSpPr>
              <a:spLocks noChangeArrowheads="1"/>
            </p:cNvSpPr>
            <p:nvPr/>
          </p:nvSpPr>
          <p:spPr bwMode="auto">
            <a:xfrm>
              <a:off x="1632" y="2434"/>
              <a:ext cx="179" cy="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0000"/>
                  </a:solidFill>
                  <a:effectLst/>
                  <a:uLnTx/>
                  <a:uFillTx/>
                </a:rPr>
                <a:t>d</a:t>
              </a:r>
            </a:p>
          </p:txBody>
        </p:sp>
        <p:sp>
          <p:nvSpPr>
            <p:cNvPr id="160" name="Line 60"/>
            <p:cNvSpPr>
              <a:spLocks noChangeShapeType="1"/>
            </p:cNvSpPr>
            <p:nvPr/>
          </p:nvSpPr>
          <p:spPr bwMode="auto">
            <a:xfrm flipV="1">
              <a:off x="1731" y="2085"/>
              <a:ext cx="0" cy="336"/>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61" name="Line 61"/>
            <p:cNvSpPr>
              <a:spLocks noChangeShapeType="1"/>
            </p:cNvSpPr>
            <p:nvPr/>
          </p:nvSpPr>
          <p:spPr bwMode="auto">
            <a:xfrm>
              <a:off x="1731" y="2685"/>
              <a:ext cx="0" cy="336"/>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62" name="Oval 70"/>
            <p:cNvSpPr>
              <a:spLocks noChangeArrowheads="1"/>
            </p:cNvSpPr>
            <p:nvPr/>
          </p:nvSpPr>
          <p:spPr bwMode="auto">
            <a:xfrm>
              <a:off x="839" y="2046"/>
              <a:ext cx="459" cy="93"/>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63" name="Oval 71"/>
            <p:cNvSpPr>
              <a:spLocks noChangeArrowheads="1"/>
            </p:cNvSpPr>
            <p:nvPr/>
          </p:nvSpPr>
          <p:spPr bwMode="auto">
            <a:xfrm>
              <a:off x="839" y="2238"/>
              <a:ext cx="459" cy="80"/>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64" name="Oval 72"/>
            <p:cNvSpPr>
              <a:spLocks noChangeArrowheads="1"/>
            </p:cNvSpPr>
            <p:nvPr/>
          </p:nvSpPr>
          <p:spPr bwMode="auto">
            <a:xfrm>
              <a:off x="839" y="2424"/>
              <a:ext cx="459" cy="83"/>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65" name="Oval 73"/>
            <p:cNvSpPr>
              <a:spLocks noChangeArrowheads="1"/>
            </p:cNvSpPr>
            <p:nvPr/>
          </p:nvSpPr>
          <p:spPr bwMode="auto">
            <a:xfrm>
              <a:off x="839" y="2607"/>
              <a:ext cx="459" cy="87"/>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66" name="Oval 74"/>
            <p:cNvSpPr>
              <a:spLocks noChangeArrowheads="1"/>
            </p:cNvSpPr>
            <p:nvPr/>
          </p:nvSpPr>
          <p:spPr bwMode="auto">
            <a:xfrm>
              <a:off x="839" y="2793"/>
              <a:ext cx="459" cy="80"/>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67" name="Oval 75"/>
            <p:cNvSpPr>
              <a:spLocks noChangeArrowheads="1"/>
            </p:cNvSpPr>
            <p:nvPr/>
          </p:nvSpPr>
          <p:spPr bwMode="auto">
            <a:xfrm>
              <a:off x="837" y="2976"/>
              <a:ext cx="459" cy="80"/>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68" name="Rectangle 178"/>
            <p:cNvSpPr>
              <a:spLocks noChangeArrowheads="1"/>
            </p:cNvSpPr>
            <p:nvPr/>
          </p:nvSpPr>
          <p:spPr bwMode="auto">
            <a:xfrm>
              <a:off x="1392" y="3120"/>
              <a:ext cx="195" cy="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a:ln>
                    <a:noFill/>
                  </a:ln>
                  <a:solidFill>
                    <a:srgbClr val="000000"/>
                  </a:solidFill>
                  <a:effectLst/>
                  <a:uLnTx/>
                  <a:uFillTx/>
                </a:rPr>
                <a:t>S</a:t>
              </a:r>
              <a:r>
                <a:rPr kumimoji="0" lang="en-US" sz="1200" b="0" i="0" u="none" strike="noStrike" kern="0" cap="none" spc="0" normalizeH="0" baseline="-25000" noProof="0">
                  <a:ln>
                    <a:noFill/>
                  </a:ln>
                  <a:solidFill>
                    <a:srgbClr val="000000"/>
                  </a:solidFill>
                  <a:effectLst/>
                  <a:uLnTx/>
                  <a:uFillTx/>
                </a:rPr>
                <a:t>2</a:t>
              </a:r>
              <a:endParaRPr kumimoji="0" lang="en-US" sz="1200" b="0" i="1" u="none" strike="noStrike" kern="0" cap="none" spc="0" normalizeH="0" baseline="0" noProof="0">
                <a:ln>
                  <a:noFill/>
                </a:ln>
                <a:solidFill>
                  <a:srgbClr val="000000"/>
                </a:solidFill>
                <a:effectLst/>
                <a:uLnTx/>
                <a:uFillTx/>
              </a:endParaRPr>
            </a:p>
          </p:txBody>
        </p:sp>
        <p:sp>
          <p:nvSpPr>
            <p:cNvPr id="169" name="Line 179"/>
            <p:cNvSpPr>
              <a:spLocks noChangeShapeType="1"/>
            </p:cNvSpPr>
            <p:nvPr/>
          </p:nvSpPr>
          <p:spPr bwMode="auto">
            <a:xfrm flipV="1">
              <a:off x="672" y="3024"/>
              <a:ext cx="96" cy="144"/>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70" name="Line 180"/>
            <p:cNvSpPr>
              <a:spLocks noChangeShapeType="1"/>
            </p:cNvSpPr>
            <p:nvPr/>
          </p:nvSpPr>
          <p:spPr bwMode="auto">
            <a:xfrm flipH="1" flipV="1">
              <a:off x="1112" y="2999"/>
              <a:ext cx="280" cy="169"/>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71" name="Rectangle 183"/>
            <p:cNvSpPr>
              <a:spLocks noChangeArrowheads="1"/>
            </p:cNvSpPr>
            <p:nvPr/>
          </p:nvSpPr>
          <p:spPr bwMode="auto">
            <a:xfrm>
              <a:off x="273" y="2640"/>
              <a:ext cx="256" cy="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a:ln>
                    <a:noFill/>
                  </a:ln>
                  <a:solidFill>
                    <a:srgbClr val="000000"/>
                  </a:solidFill>
                  <a:effectLst/>
                  <a:uLnTx/>
                  <a:uFillTx/>
                </a:rPr>
                <a:t>N</a:t>
              </a:r>
              <a:r>
                <a:rPr kumimoji="0" lang="en-US" sz="1400" b="0" i="0" u="none" strike="noStrike" kern="0" cap="none" spc="0" normalizeH="0" baseline="-25000" noProof="0">
                  <a:ln>
                    <a:noFill/>
                  </a:ln>
                  <a:solidFill>
                    <a:srgbClr val="000000"/>
                  </a:solidFill>
                  <a:effectLst/>
                  <a:uLnTx/>
                  <a:uFillTx/>
                </a:rPr>
                <a:t>2</a:t>
              </a:r>
              <a:r>
                <a:rPr kumimoji="0" lang="en-US" sz="1400" b="0" i="1" u="none" strike="noStrike" kern="0" cap="none" spc="0" normalizeH="0" baseline="0" noProof="0">
                  <a:ln>
                    <a:noFill/>
                  </a:ln>
                  <a:solidFill>
                    <a:srgbClr val="000000"/>
                  </a:solidFill>
                  <a:effectLst/>
                  <a:uLnTx/>
                  <a:uFillTx/>
                </a:rPr>
                <a:t> </a:t>
              </a:r>
            </a:p>
          </p:txBody>
        </p:sp>
        <p:sp>
          <p:nvSpPr>
            <p:cNvPr id="172" name="Line 184"/>
            <p:cNvSpPr>
              <a:spLocks noChangeShapeType="1"/>
            </p:cNvSpPr>
            <p:nvPr/>
          </p:nvSpPr>
          <p:spPr bwMode="auto">
            <a:xfrm>
              <a:off x="480" y="2754"/>
              <a:ext cx="336" cy="0"/>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73" name="Line 185"/>
            <p:cNvSpPr>
              <a:spLocks noChangeShapeType="1"/>
            </p:cNvSpPr>
            <p:nvPr/>
          </p:nvSpPr>
          <p:spPr bwMode="auto">
            <a:xfrm>
              <a:off x="494" y="2473"/>
              <a:ext cx="147" cy="0"/>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pic>
        <p:nvPicPr>
          <p:cNvPr id="174" name="Picture 1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7720" y="3549649"/>
            <a:ext cx="173355" cy="182245"/>
          </a:xfrm>
          <a:prstGeom prst="rect">
            <a:avLst/>
          </a:prstGeom>
          <a:noFill/>
          <a:ln>
            <a:noFill/>
          </a:ln>
          <a:effectLst/>
        </p:spPr>
      </p:pic>
    </p:spTree>
    <p:extLst>
      <p:ext uri="{BB962C8B-B14F-4D97-AF65-F5344CB8AC3E}">
        <p14:creationId xmlns:p14="http://schemas.microsoft.com/office/powerpoint/2010/main" val="6573458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a:t>Αμοιβαία επαγωγή</a:t>
            </a:r>
            <a:r>
              <a:rPr lang="en-US" dirty="0"/>
              <a:t>, </a:t>
            </a:r>
            <a:r>
              <a:rPr lang="en-US" i="1" dirty="0"/>
              <a:t>M</a:t>
            </a:r>
            <a:r>
              <a:rPr lang="en-US" baseline="-25000" dirty="0"/>
              <a:t>12</a:t>
            </a:r>
            <a:endParaRPr lang="el-GR" dirty="0">
              <a:solidFill>
                <a:schemeClr val="tx2">
                  <a:lumMod val="60000"/>
                  <a:lumOff val="40000"/>
                </a:schemeClr>
              </a:solidFill>
            </a:endParaRPr>
          </a:p>
        </p:txBody>
      </p:sp>
      <p:sp>
        <p:nvSpPr>
          <p:cNvPr id="2" name="Content Placeholder 1"/>
          <p:cNvSpPr>
            <a:spLocks noGrp="1"/>
          </p:cNvSpPr>
          <p:nvPr>
            <p:ph sz="half" idx="1"/>
          </p:nvPr>
        </p:nvSpPr>
        <p:spPr>
          <a:xfrm>
            <a:off x="147067" y="1515268"/>
            <a:ext cx="2593536" cy="4525963"/>
          </a:xfrm>
        </p:spPr>
        <p:txBody>
          <a:bodyPr>
            <a:normAutofit fontScale="70000" lnSpcReduction="20000"/>
          </a:bodyPr>
          <a:lstStyle/>
          <a:p>
            <a:pPr marL="0" indent="0">
              <a:buNone/>
            </a:pPr>
            <a:endParaRPr lang="en-US" dirty="0"/>
          </a:p>
        </p:txBody>
      </p:sp>
      <p:sp>
        <p:nvSpPr>
          <p:cNvPr id="5" name="Content Placeholder 4"/>
          <p:cNvSpPr>
            <a:spLocks noGrp="1"/>
          </p:cNvSpPr>
          <p:nvPr>
            <p:ph sz="half" idx="2"/>
          </p:nvPr>
        </p:nvSpPr>
        <p:spPr>
          <a:xfrm>
            <a:off x="3155042" y="1485206"/>
            <a:ext cx="5809446" cy="4525963"/>
          </a:xfrm>
        </p:spPr>
        <p:txBody>
          <a:bodyPr>
            <a:normAutofit fontScale="70000" lnSpcReduction="20000"/>
          </a:bodyPr>
          <a:lstStyle/>
          <a:p>
            <a:pPr lvl="0"/>
            <a:r>
              <a:rPr lang="el-GR" kern="0" dirty="0">
                <a:solidFill>
                  <a:srgbClr val="000000"/>
                </a:solidFill>
              </a:rPr>
              <a:t>Όταν το ρεύμα του εξωτερικού πηνίου </a:t>
            </a:r>
            <a:r>
              <a:rPr lang="en-US" i="1" kern="0" dirty="0">
                <a:solidFill>
                  <a:srgbClr val="000000"/>
                </a:solidFill>
              </a:rPr>
              <a:t>I</a:t>
            </a:r>
            <a:r>
              <a:rPr lang="en-US" kern="0" baseline="-25000" dirty="0">
                <a:solidFill>
                  <a:srgbClr val="000000"/>
                </a:solidFill>
              </a:rPr>
              <a:t>1</a:t>
            </a:r>
            <a:r>
              <a:rPr lang="en-US" kern="0" dirty="0">
                <a:solidFill>
                  <a:srgbClr val="000000"/>
                </a:solidFill>
              </a:rPr>
              <a:t>  </a:t>
            </a:r>
            <a:r>
              <a:rPr lang="el-GR" kern="0" dirty="0">
                <a:solidFill>
                  <a:srgbClr val="000000"/>
                </a:solidFill>
              </a:rPr>
              <a:t>είναι ενεργό</a:t>
            </a:r>
            <a:r>
              <a:rPr lang="en-US" kern="0" dirty="0">
                <a:solidFill>
                  <a:srgbClr val="000000"/>
                </a:solidFill>
              </a:rPr>
              <a:t>, </a:t>
            </a:r>
            <a:r>
              <a:rPr lang="el-GR" kern="0" dirty="0">
                <a:solidFill>
                  <a:srgbClr val="000000"/>
                </a:solidFill>
              </a:rPr>
              <a:t>η εσωτερική μαγνητική ροή περνάει μέσα από το εξωτερικό πηνίο και κατά συνέπεια από το εσωτερικό πηνίο</a:t>
            </a:r>
            <a:r>
              <a:rPr lang="en-US" kern="0" dirty="0">
                <a:solidFill>
                  <a:srgbClr val="000000"/>
                </a:solidFill>
              </a:rPr>
              <a:t>.</a:t>
            </a:r>
          </a:p>
          <a:p>
            <a:pPr lvl="0"/>
            <a:r>
              <a:rPr lang="el-GR" kern="0" dirty="0">
                <a:solidFill>
                  <a:srgbClr val="000000"/>
                </a:solidFill>
              </a:rPr>
              <a:t>Η αυτεπαγωγή </a:t>
            </a:r>
            <a:r>
              <a:rPr lang="en-US" b="1" kern="0" dirty="0">
                <a:solidFill>
                  <a:srgbClr val="000000"/>
                </a:solidFill>
              </a:rPr>
              <a:t>B</a:t>
            </a:r>
            <a:r>
              <a:rPr lang="en-US" kern="0" baseline="-25000" dirty="0">
                <a:solidFill>
                  <a:srgbClr val="000000"/>
                </a:solidFill>
              </a:rPr>
              <a:t>12 </a:t>
            </a:r>
            <a:r>
              <a:rPr lang="el-GR" kern="0" dirty="0">
                <a:solidFill>
                  <a:srgbClr val="000000"/>
                </a:solidFill>
              </a:rPr>
              <a:t>περνάει μέσα από το πηνίο</a:t>
            </a:r>
            <a:r>
              <a:rPr lang="en-US" kern="0" dirty="0">
                <a:solidFill>
                  <a:srgbClr val="000000"/>
                </a:solidFill>
              </a:rPr>
              <a:t> 2 (</a:t>
            </a:r>
            <a:r>
              <a:rPr lang="el-GR" kern="0" dirty="0">
                <a:solidFill>
                  <a:srgbClr val="000000"/>
                </a:solidFill>
              </a:rPr>
              <a:t>και το πηνίο </a:t>
            </a:r>
            <a:r>
              <a:rPr lang="en-US" kern="0" dirty="0">
                <a:solidFill>
                  <a:srgbClr val="000000"/>
                </a:solidFill>
              </a:rPr>
              <a:t>1</a:t>
            </a:r>
            <a:r>
              <a:rPr lang="en-US" kern="0" dirty="0" smtClean="0">
                <a:solidFill>
                  <a:srgbClr val="000000"/>
                </a:solidFill>
              </a:rPr>
              <a:t>)</a:t>
            </a:r>
            <a:endParaRPr lang="en-US" kern="0" baseline="-25000" dirty="0">
              <a:solidFill>
                <a:srgbClr val="000000"/>
              </a:solidFill>
            </a:endParaRPr>
          </a:p>
          <a:p>
            <a:pPr lvl="0"/>
            <a:r>
              <a:rPr lang="el-GR" kern="0" dirty="0">
                <a:solidFill>
                  <a:srgbClr val="000000"/>
                </a:solidFill>
              </a:rPr>
              <a:t>Έστω πηνίο πολύ μεγάλου μήκους, οπότε η μαγνητική επαγωγή θα δίνεται από</a:t>
            </a:r>
            <a:r>
              <a:rPr lang="en-US" kern="0" dirty="0" smtClean="0">
                <a:solidFill>
                  <a:srgbClr val="000000"/>
                </a:solidFill>
              </a:rPr>
              <a:t>:</a:t>
            </a:r>
            <a:endParaRPr lang="el-GR" kern="0" dirty="0" smtClean="0">
              <a:solidFill>
                <a:srgbClr val="000000"/>
              </a:solidFill>
            </a:endParaRPr>
          </a:p>
          <a:p>
            <a:pPr lvl="0"/>
            <a:endParaRPr lang="el-GR" kern="0" dirty="0">
              <a:solidFill>
                <a:srgbClr val="000000"/>
              </a:solidFill>
            </a:endParaRPr>
          </a:p>
          <a:p>
            <a:pPr lvl="0"/>
            <a:endParaRPr lang="en-US" kern="0" dirty="0">
              <a:solidFill>
                <a:srgbClr val="000000"/>
              </a:solidFill>
            </a:endParaRPr>
          </a:p>
          <a:p>
            <a:pPr lvl="0"/>
            <a:r>
              <a:rPr lang="el-GR" kern="0" dirty="0">
                <a:solidFill>
                  <a:srgbClr val="000000"/>
                </a:solidFill>
              </a:rPr>
              <a:t>Η αμοιβαία πεπλεγμένη ροή θα είναι ανάμεσα στα πηνία 1 και 2 θα </a:t>
            </a:r>
            <a:r>
              <a:rPr lang="el-GR" kern="0" dirty="0" smtClean="0">
                <a:solidFill>
                  <a:srgbClr val="000000"/>
                </a:solidFill>
              </a:rPr>
              <a:t>είναι</a:t>
            </a:r>
          </a:p>
          <a:p>
            <a:pPr lvl="0"/>
            <a:endParaRPr lang="el-GR" kern="0" dirty="0">
              <a:solidFill>
                <a:srgbClr val="000000"/>
              </a:solidFill>
            </a:endParaRPr>
          </a:p>
          <a:p>
            <a:pPr lvl="0"/>
            <a:endParaRPr lang="el-GR" kern="0" dirty="0" smtClean="0">
              <a:solidFill>
                <a:srgbClr val="000000"/>
              </a:solidFill>
            </a:endParaRPr>
          </a:p>
          <a:p>
            <a:r>
              <a:rPr lang="en-US" kern="0" dirty="0">
                <a:solidFill>
                  <a:srgbClr val="000000"/>
                </a:solidFill>
              </a:rPr>
              <a:t>.. </a:t>
            </a:r>
            <a:r>
              <a:rPr lang="el-GR" kern="0" dirty="0">
                <a:solidFill>
                  <a:srgbClr val="000000"/>
                </a:solidFill>
              </a:rPr>
              <a:t>και η αμοιβαία αυτεπαγωγή θα είναι:</a:t>
            </a:r>
            <a:endParaRPr lang="en-US" kern="0" dirty="0">
              <a:solidFill>
                <a:srgbClr val="000000"/>
              </a:solidFill>
            </a:endParaRPr>
          </a:p>
          <a:p>
            <a:pPr lvl="0"/>
            <a:endParaRPr lang="en-US" kern="0" dirty="0">
              <a:solidFill>
                <a:srgbClr val="000000"/>
              </a:solidFill>
            </a:endParaRPr>
          </a:p>
          <a:p>
            <a:endParaRPr lang="en-US"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427" name="Rectangle 160"/>
          <p:cNvSpPr>
            <a:spLocks noChangeArrowheads="1"/>
          </p:cNvSpPr>
          <p:nvPr/>
        </p:nvSpPr>
        <p:spPr bwMode="auto">
          <a:xfrm>
            <a:off x="3360421" y="1778000"/>
            <a:ext cx="599313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2" name="Rectangle 172"/>
          <p:cNvSpPr>
            <a:spLocks noChangeArrowheads="1"/>
          </p:cNvSpPr>
          <p:nvPr/>
        </p:nvSpPr>
        <p:spPr bwMode="auto">
          <a:xfrm>
            <a:off x="2984111" y="5582920"/>
            <a:ext cx="624078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grpSp>
        <p:nvGrpSpPr>
          <p:cNvPr id="217" name="Group 223"/>
          <p:cNvGrpSpPr>
            <a:grpSpLocks/>
          </p:cNvGrpSpPr>
          <p:nvPr/>
        </p:nvGrpSpPr>
        <p:grpSpPr bwMode="auto">
          <a:xfrm>
            <a:off x="0" y="1164590"/>
            <a:ext cx="8358093" cy="4233122"/>
            <a:chOff x="279" y="1056"/>
            <a:chExt cx="4983" cy="2857"/>
          </a:xfrm>
        </p:grpSpPr>
        <p:sp>
          <p:nvSpPr>
            <p:cNvPr id="218" name="Rectangle 208"/>
            <p:cNvSpPr>
              <a:spLocks noChangeArrowheads="1"/>
            </p:cNvSpPr>
            <p:nvPr/>
          </p:nvSpPr>
          <p:spPr bwMode="auto">
            <a:xfrm>
              <a:off x="2160" y="1056"/>
              <a:ext cx="3102"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endParaRPr>
            </a:p>
          </p:txBody>
        </p:sp>
        <p:sp>
          <p:nvSpPr>
            <p:cNvPr id="219" name="Rectangle 209"/>
            <p:cNvSpPr>
              <a:spLocks noChangeArrowheads="1"/>
            </p:cNvSpPr>
            <p:nvPr/>
          </p:nvSpPr>
          <p:spPr bwMode="auto">
            <a:xfrm>
              <a:off x="2160" y="1584"/>
              <a:ext cx="110" cy="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25000" noProof="0" dirty="0">
                <a:ln>
                  <a:noFill/>
                </a:ln>
                <a:solidFill>
                  <a:srgbClr val="000000"/>
                </a:solidFill>
                <a:effectLst/>
                <a:uLnTx/>
                <a:uFillTx/>
              </a:endParaRPr>
            </a:p>
          </p:txBody>
        </p:sp>
        <p:sp>
          <p:nvSpPr>
            <p:cNvPr id="220" name="Line 194"/>
            <p:cNvSpPr>
              <a:spLocks noChangeShapeType="1"/>
            </p:cNvSpPr>
            <p:nvPr/>
          </p:nvSpPr>
          <p:spPr bwMode="auto">
            <a:xfrm flipV="1">
              <a:off x="1422" y="1692"/>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1" name="Line 187"/>
            <p:cNvSpPr>
              <a:spLocks noChangeShapeType="1"/>
            </p:cNvSpPr>
            <p:nvPr/>
          </p:nvSpPr>
          <p:spPr bwMode="auto">
            <a:xfrm flipV="1">
              <a:off x="714" y="1680"/>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2" name="Line 2"/>
            <p:cNvSpPr>
              <a:spLocks noChangeShapeType="1"/>
            </p:cNvSpPr>
            <p:nvPr/>
          </p:nvSpPr>
          <p:spPr bwMode="auto">
            <a:xfrm flipV="1">
              <a:off x="765" y="1683"/>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3" name="Line 14"/>
            <p:cNvSpPr>
              <a:spLocks noChangeShapeType="1"/>
            </p:cNvSpPr>
            <p:nvPr/>
          </p:nvSpPr>
          <p:spPr bwMode="auto">
            <a:xfrm flipV="1">
              <a:off x="822" y="1674"/>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4" name="Line 3"/>
            <p:cNvSpPr>
              <a:spLocks noChangeShapeType="1"/>
            </p:cNvSpPr>
            <p:nvPr/>
          </p:nvSpPr>
          <p:spPr bwMode="auto">
            <a:xfrm flipV="1">
              <a:off x="876" y="1680"/>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5" name="Line 13"/>
            <p:cNvSpPr>
              <a:spLocks noChangeShapeType="1"/>
            </p:cNvSpPr>
            <p:nvPr/>
          </p:nvSpPr>
          <p:spPr bwMode="auto">
            <a:xfrm flipV="1">
              <a:off x="927" y="1680"/>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6" name="Line 4"/>
            <p:cNvSpPr>
              <a:spLocks noChangeShapeType="1"/>
            </p:cNvSpPr>
            <p:nvPr/>
          </p:nvSpPr>
          <p:spPr bwMode="auto">
            <a:xfrm flipV="1">
              <a:off x="984" y="1686"/>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7" name="Line 12"/>
            <p:cNvSpPr>
              <a:spLocks noChangeShapeType="1"/>
            </p:cNvSpPr>
            <p:nvPr/>
          </p:nvSpPr>
          <p:spPr bwMode="auto">
            <a:xfrm flipV="1">
              <a:off x="1038" y="1686"/>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8" name="Line 5"/>
            <p:cNvSpPr>
              <a:spLocks noChangeShapeType="1"/>
            </p:cNvSpPr>
            <p:nvPr/>
          </p:nvSpPr>
          <p:spPr bwMode="auto">
            <a:xfrm flipV="1">
              <a:off x="1098" y="1692"/>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9" name="Line 10"/>
            <p:cNvSpPr>
              <a:spLocks noChangeShapeType="1"/>
            </p:cNvSpPr>
            <p:nvPr/>
          </p:nvSpPr>
          <p:spPr bwMode="auto">
            <a:xfrm flipV="1">
              <a:off x="1158" y="1686"/>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30" name="Line 6"/>
            <p:cNvSpPr>
              <a:spLocks noChangeShapeType="1"/>
            </p:cNvSpPr>
            <p:nvPr/>
          </p:nvSpPr>
          <p:spPr bwMode="auto">
            <a:xfrm flipV="1">
              <a:off x="1218" y="1692"/>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31" name="Line 11"/>
            <p:cNvSpPr>
              <a:spLocks noChangeShapeType="1"/>
            </p:cNvSpPr>
            <p:nvPr/>
          </p:nvSpPr>
          <p:spPr bwMode="auto">
            <a:xfrm flipV="1">
              <a:off x="1278" y="1686"/>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32" name="Line 7"/>
            <p:cNvSpPr>
              <a:spLocks noChangeShapeType="1"/>
            </p:cNvSpPr>
            <p:nvPr/>
          </p:nvSpPr>
          <p:spPr bwMode="auto">
            <a:xfrm flipV="1">
              <a:off x="1332" y="1689"/>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33" name="Line 8"/>
            <p:cNvSpPr>
              <a:spLocks noChangeShapeType="1"/>
            </p:cNvSpPr>
            <p:nvPr/>
          </p:nvSpPr>
          <p:spPr bwMode="auto">
            <a:xfrm flipV="1">
              <a:off x="1374" y="1686"/>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34" name="Rectangle 58"/>
            <p:cNvSpPr>
              <a:spLocks noChangeArrowheads="1"/>
            </p:cNvSpPr>
            <p:nvPr/>
          </p:nvSpPr>
          <p:spPr bwMode="auto">
            <a:xfrm>
              <a:off x="1425" y="2361"/>
              <a:ext cx="201"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000000"/>
                  </a:solidFill>
                  <a:effectLst/>
                  <a:uLnTx/>
                  <a:uFillTx/>
                </a:rPr>
                <a:t>I</a:t>
              </a:r>
              <a:r>
                <a:rPr kumimoji="0" lang="en-US" sz="2000" b="0" i="0" u="none" strike="noStrike" kern="0" cap="none" spc="0" normalizeH="0" baseline="-25000" noProof="0" dirty="0">
                  <a:ln>
                    <a:noFill/>
                  </a:ln>
                  <a:solidFill>
                    <a:srgbClr val="000000"/>
                  </a:solidFill>
                  <a:effectLst/>
                  <a:uLnTx/>
                  <a:uFillTx/>
                </a:rPr>
                <a:t>1</a:t>
              </a:r>
              <a:endParaRPr kumimoji="0" lang="en-US" sz="2000" b="0" i="1" u="none" strike="noStrike" kern="0" cap="none" spc="0" normalizeH="0" baseline="0" noProof="0" dirty="0">
                <a:ln>
                  <a:noFill/>
                </a:ln>
                <a:solidFill>
                  <a:srgbClr val="000000"/>
                </a:solidFill>
                <a:effectLst/>
                <a:uLnTx/>
                <a:uFillTx/>
              </a:endParaRPr>
            </a:p>
          </p:txBody>
        </p:sp>
        <p:sp>
          <p:nvSpPr>
            <p:cNvPr id="235" name="Rectangle 60"/>
            <p:cNvSpPr>
              <a:spLocks noChangeArrowheads="1"/>
            </p:cNvSpPr>
            <p:nvPr/>
          </p:nvSpPr>
          <p:spPr bwMode="auto">
            <a:xfrm>
              <a:off x="912" y="1180"/>
              <a:ext cx="301"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rPr>
                <a:t>B</a:t>
              </a:r>
              <a:r>
                <a:rPr kumimoji="0" lang="en-US" sz="2000" b="0" i="0" u="none" strike="noStrike" kern="0" cap="none" spc="0" normalizeH="0" baseline="-25000" noProof="0" dirty="0">
                  <a:ln>
                    <a:noFill/>
                  </a:ln>
                  <a:solidFill>
                    <a:srgbClr val="000000"/>
                  </a:solidFill>
                  <a:effectLst/>
                  <a:uLnTx/>
                  <a:uFillTx/>
                </a:rPr>
                <a:t>12</a:t>
              </a:r>
              <a:endParaRPr kumimoji="0" lang="en-US" sz="2000" b="1" i="0" u="none" strike="noStrike" kern="0" cap="none" spc="0" normalizeH="0" baseline="0" noProof="0" dirty="0">
                <a:ln>
                  <a:noFill/>
                </a:ln>
                <a:solidFill>
                  <a:srgbClr val="000000"/>
                </a:solidFill>
                <a:effectLst/>
                <a:uLnTx/>
                <a:uFillTx/>
              </a:endParaRPr>
            </a:p>
          </p:txBody>
        </p:sp>
        <p:grpSp>
          <p:nvGrpSpPr>
            <p:cNvPr id="236" name="Group 156"/>
            <p:cNvGrpSpPr>
              <a:grpSpLocks/>
            </p:cNvGrpSpPr>
            <p:nvPr/>
          </p:nvGrpSpPr>
          <p:grpSpPr bwMode="auto">
            <a:xfrm>
              <a:off x="279" y="2016"/>
              <a:ext cx="1593" cy="1374"/>
              <a:chOff x="273" y="2016"/>
              <a:chExt cx="1593" cy="1374"/>
            </a:xfrm>
          </p:grpSpPr>
          <p:sp>
            <p:nvSpPr>
              <p:cNvPr id="336" name="Rectangle 157"/>
              <p:cNvSpPr>
                <a:spLocks noChangeArrowheads="1"/>
              </p:cNvSpPr>
              <p:nvPr/>
            </p:nvSpPr>
            <p:spPr bwMode="auto">
              <a:xfrm>
                <a:off x="273" y="2352"/>
                <a:ext cx="296"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000000"/>
                    </a:solidFill>
                    <a:effectLst/>
                    <a:uLnTx/>
                    <a:uFillTx/>
                  </a:rPr>
                  <a:t>N</a:t>
                </a:r>
                <a:r>
                  <a:rPr kumimoji="0" lang="en-US" sz="2000" b="0" i="0" u="none" strike="noStrike" kern="0" cap="none" spc="0" normalizeH="0" baseline="-25000" noProof="0" dirty="0">
                    <a:ln>
                      <a:noFill/>
                    </a:ln>
                    <a:solidFill>
                      <a:srgbClr val="000000"/>
                    </a:solidFill>
                    <a:effectLst/>
                    <a:uLnTx/>
                    <a:uFillTx/>
                  </a:rPr>
                  <a:t>1</a:t>
                </a:r>
                <a:r>
                  <a:rPr kumimoji="0" lang="en-US" sz="2000" b="0" i="1" u="none" strike="noStrike" kern="0" cap="none" spc="0" normalizeH="0" baseline="0" noProof="0" dirty="0">
                    <a:ln>
                      <a:noFill/>
                    </a:ln>
                    <a:solidFill>
                      <a:srgbClr val="000000"/>
                    </a:solidFill>
                    <a:effectLst/>
                    <a:uLnTx/>
                    <a:uFillTx/>
                  </a:rPr>
                  <a:t> </a:t>
                </a:r>
              </a:p>
            </p:txBody>
          </p:sp>
          <p:grpSp>
            <p:nvGrpSpPr>
              <p:cNvPr id="337" name="Group 158"/>
              <p:cNvGrpSpPr>
                <a:grpSpLocks/>
              </p:cNvGrpSpPr>
              <p:nvPr/>
            </p:nvGrpSpPr>
            <p:grpSpPr bwMode="auto">
              <a:xfrm>
                <a:off x="524" y="2016"/>
                <a:ext cx="1342" cy="1374"/>
                <a:chOff x="524" y="2016"/>
                <a:chExt cx="1342" cy="1374"/>
              </a:xfrm>
            </p:grpSpPr>
            <p:grpSp>
              <p:nvGrpSpPr>
                <p:cNvPr id="341" name="Group 159"/>
                <p:cNvGrpSpPr>
                  <a:grpSpLocks/>
                </p:cNvGrpSpPr>
                <p:nvPr/>
              </p:nvGrpSpPr>
              <p:grpSpPr bwMode="auto">
                <a:xfrm>
                  <a:off x="672" y="2016"/>
                  <a:ext cx="771" cy="1074"/>
                  <a:chOff x="672" y="2016"/>
                  <a:chExt cx="771" cy="1074"/>
                </a:xfrm>
              </p:grpSpPr>
              <p:sp>
                <p:nvSpPr>
                  <p:cNvPr id="358" name="Oval 160"/>
                  <p:cNvSpPr>
                    <a:spLocks noChangeArrowheads="1"/>
                  </p:cNvSpPr>
                  <p:nvPr/>
                </p:nvSpPr>
                <p:spPr bwMode="auto">
                  <a:xfrm>
                    <a:off x="675" y="2016"/>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59" name="Oval 161"/>
                  <p:cNvSpPr>
                    <a:spLocks noChangeArrowheads="1"/>
                  </p:cNvSpPr>
                  <p:nvPr/>
                </p:nvSpPr>
                <p:spPr bwMode="auto">
                  <a:xfrm>
                    <a:off x="675" y="2208"/>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60" name="Oval 162"/>
                  <p:cNvSpPr>
                    <a:spLocks noChangeArrowheads="1"/>
                  </p:cNvSpPr>
                  <p:nvPr/>
                </p:nvSpPr>
                <p:spPr bwMode="auto">
                  <a:xfrm>
                    <a:off x="675" y="2394"/>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61" name="Oval 163"/>
                  <p:cNvSpPr>
                    <a:spLocks noChangeArrowheads="1"/>
                  </p:cNvSpPr>
                  <p:nvPr/>
                </p:nvSpPr>
                <p:spPr bwMode="auto">
                  <a:xfrm>
                    <a:off x="675" y="2577"/>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62" name="Oval 164"/>
                  <p:cNvSpPr>
                    <a:spLocks noChangeArrowheads="1"/>
                  </p:cNvSpPr>
                  <p:nvPr/>
                </p:nvSpPr>
                <p:spPr bwMode="auto">
                  <a:xfrm>
                    <a:off x="675" y="2763"/>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63" name="Oval 165"/>
                  <p:cNvSpPr>
                    <a:spLocks noChangeArrowheads="1"/>
                  </p:cNvSpPr>
                  <p:nvPr/>
                </p:nvSpPr>
                <p:spPr bwMode="auto">
                  <a:xfrm>
                    <a:off x="672" y="2946"/>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grpSp>
            <p:sp>
              <p:nvSpPr>
                <p:cNvPr id="342" name="Rectangle 166"/>
                <p:cNvSpPr>
                  <a:spLocks noChangeArrowheads="1"/>
                </p:cNvSpPr>
                <p:nvPr/>
              </p:nvSpPr>
              <p:spPr bwMode="auto">
                <a:xfrm>
                  <a:off x="524" y="3120"/>
                  <a:ext cx="232"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000000"/>
                      </a:solidFill>
                      <a:effectLst/>
                      <a:uLnTx/>
                      <a:uFillTx/>
                    </a:rPr>
                    <a:t>S</a:t>
                  </a:r>
                  <a:r>
                    <a:rPr kumimoji="0" lang="en-US" sz="2000" b="0" i="0" u="none" strike="noStrike" kern="0" cap="none" spc="0" normalizeH="0" baseline="-25000" noProof="0" dirty="0">
                      <a:ln>
                        <a:noFill/>
                      </a:ln>
                      <a:solidFill>
                        <a:srgbClr val="000000"/>
                      </a:solidFill>
                      <a:effectLst/>
                      <a:uLnTx/>
                      <a:uFillTx/>
                    </a:rPr>
                    <a:t>1</a:t>
                  </a:r>
                  <a:endParaRPr kumimoji="0" lang="en-US" sz="2000" b="0" i="1" u="none" strike="noStrike" kern="0" cap="none" spc="0" normalizeH="0" baseline="0" noProof="0" dirty="0">
                    <a:ln>
                      <a:noFill/>
                    </a:ln>
                    <a:solidFill>
                      <a:srgbClr val="000000"/>
                    </a:solidFill>
                    <a:effectLst/>
                    <a:uLnTx/>
                    <a:uFillTx/>
                  </a:endParaRPr>
                </a:p>
              </p:txBody>
            </p:sp>
            <p:sp>
              <p:nvSpPr>
                <p:cNvPr id="343" name="Line 167"/>
                <p:cNvSpPr>
                  <a:spLocks noChangeShapeType="1"/>
                </p:cNvSpPr>
                <p:nvPr/>
              </p:nvSpPr>
              <p:spPr bwMode="auto">
                <a:xfrm>
                  <a:off x="1536" y="2088"/>
                  <a:ext cx="3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44" name="Line 168"/>
                <p:cNvSpPr>
                  <a:spLocks noChangeShapeType="1"/>
                </p:cNvSpPr>
                <p:nvPr/>
              </p:nvSpPr>
              <p:spPr bwMode="auto">
                <a:xfrm>
                  <a:off x="1536" y="3021"/>
                  <a:ext cx="33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45" name="Rectangle 169"/>
                <p:cNvSpPr>
                  <a:spLocks noChangeArrowheads="1"/>
                </p:cNvSpPr>
                <p:nvPr/>
              </p:nvSpPr>
              <p:spPr bwMode="auto">
                <a:xfrm>
                  <a:off x="1632" y="2434"/>
                  <a:ext cx="190"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000000"/>
                      </a:solidFill>
                      <a:effectLst/>
                      <a:uLnTx/>
                      <a:uFillTx/>
                    </a:rPr>
                    <a:t>d</a:t>
                  </a:r>
                </a:p>
              </p:txBody>
            </p:sp>
            <p:sp>
              <p:nvSpPr>
                <p:cNvPr id="346" name="Line 170"/>
                <p:cNvSpPr>
                  <a:spLocks noChangeShapeType="1"/>
                </p:cNvSpPr>
                <p:nvPr/>
              </p:nvSpPr>
              <p:spPr bwMode="auto">
                <a:xfrm flipV="1">
                  <a:off x="1731" y="2085"/>
                  <a:ext cx="0" cy="336"/>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47" name="Line 171"/>
                <p:cNvSpPr>
                  <a:spLocks noChangeShapeType="1"/>
                </p:cNvSpPr>
                <p:nvPr/>
              </p:nvSpPr>
              <p:spPr bwMode="auto">
                <a:xfrm>
                  <a:off x="1731" y="2685"/>
                  <a:ext cx="0" cy="336"/>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grpSp>
              <p:nvGrpSpPr>
                <p:cNvPr id="348" name="Group 172"/>
                <p:cNvGrpSpPr>
                  <a:grpSpLocks/>
                </p:cNvGrpSpPr>
                <p:nvPr/>
              </p:nvGrpSpPr>
              <p:grpSpPr bwMode="auto">
                <a:xfrm>
                  <a:off x="837" y="2046"/>
                  <a:ext cx="461" cy="1010"/>
                  <a:chOff x="837" y="2046"/>
                  <a:chExt cx="461" cy="1010"/>
                </a:xfrm>
              </p:grpSpPr>
              <p:sp>
                <p:nvSpPr>
                  <p:cNvPr id="352" name="Oval 173"/>
                  <p:cNvSpPr>
                    <a:spLocks noChangeArrowheads="1"/>
                  </p:cNvSpPr>
                  <p:nvPr/>
                </p:nvSpPr>
                <p:spPr bwMode="auto">
                  <a:xfrm>
                    <a:off x="839" y="2046"/>
                    <a:ext cx="459" cy="93"/>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53" name="Oval 174"/>
                  <p:cNvSpPr>
                    <a:spLocks noChangeArrowheads="1"/>
                  </p:cNvSpPr>
                  <p:nvPr/>
                </p:nvSpPr>
                <p:spPr bwMode="auto">
                  <a:xfrm>
                    <a:off x="839" y="2238"/>
                    <a:ext cx="459" cy="80"/>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54" name="Oval 175"/>
                  <p:cNvSpPr>
                    <a:spLocks noChangeArrowheads="1"/>
                  </p:cNvSpPr>
                  <p:nvPr/>
                </p:nvSpPr>
                <p:spPr bwMode="auto">
                  <a:xfrm>
                    <a:off x="839" y="2424"/>
                    <a:ext cx="459" cy="83"/>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55" name="Oval 176"/>
                  <p:cNvSpPr>
                    <a:spLocks noChangeArrowheads="1"/>
                  </p:cNvSpPr>
                  <p:nvPr/>
                </p:nvSpPr>
                <p:spPr bwMode="auto">
                  <a:xfrm>
                    <a:off x="839" y="2607"/>
                    <a:ext cx="459" cy="87"/>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56" name="Oval 177"/>
                  <p:cNvSpPr>
                    <a:spLocks noChangeArrowheads="1"/>
                  </p:cNvSpPr>
                  <p:nvPr/>
                </p:nvSpPr>
                <p:spPr bwMode="auto">
                  <a:xfrm>
                    <a:off x="839" y="2793"/>
                    <a:ext cx="459" cy="80"/>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57" name="Oval 178"/>
                  <p:cNvSpPr>
                    <a:spLocks noChangeArrowheads="1"/>
                  </p:cNvSpPr>
                  <p:nvPr/>
                </p:nvSpPr>
                <p:spPr bwMode="auto">
                  <a:xfrm>
                    <a:off x="837" y="2976"/>
                    <a:ext cx="459" cy="80"/>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grpSp>
            <p:sp>
              <p:nvSpPr>
                <p:cNvPr id="349" name="Rectangle 179"/>
                <p:cNvSpPr>
                  <a:spLocks noChangeArrowheads="1"/>
                </p:cNvSpPr>
                <p:nvPr/>
              </p:nvSpPr>
              <p:spPr bwMode="auto">
                <a:xfrm>
                  <a:off x="1392" y="3120"/>
                  <a:ext cx="232"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a:ln>
                        <a:noFill/>
                      </a:ln>
                      <a:solidFill>
                        <a:srgbClr val="000000"/>
                      </a:solidFill>
                      <a:effectLst/>
                      <a:uLnTx/>
                      <a:uFillTx/>
                    </a:rPr>
                    <a:t>S</a:t>
                  </a:r>
                  <a:r>
                    <a:rPr kumimoji="0" lang="en-US" sz="2000" b="0" i="0" u="none" strike="noStrike" kern="0" cap="none" spc="0" normalizeH="0" baseline="-25000" noProof="0">
                      <a:ln>
                        <a:noFill/>
                      </a:ln>
                      <a:solidFill>
                        <a:srgbClr val="000000"/>
                      </a:solidFill>
                      <a:effectLst/>
                      <a:uLnTx/>
                      <a:uFillTx/>
                    </a:rPr>
                    <a:t>2</a:t>
                  </a:r>
                  <a:endParaRPr kumimoji="0" lang="en-US" sz="2000" b="0" i="1" u="none" strike="noStrike" kern="0" cap="none" spc="0" normalizeH="0" baseline="0" noProof="0">
                    <a:ln>
                      <a:noFill/>
                    </a:ln>
                    <a:solidFill>
                      <a:srgbClr val="000000"/>
                    </a:solidFill>
                    <a:effectLst/>
                    <a:uLnTx/>
                    <a:uFillTx/>
                  </a:endParaRPr>
                </a:p>
              </p:txBody>
            </p:sp>
            <p:sp>
              <p:nvSpPr>
                <p:cNvPr id="350" name="Line 180"/>
                <p:cNvSpPr>
                  <a:spLocks noChangeShapeType="1"/>
                </p:cNvSpPr>
                <p:nvPr/>
              </p:nvSpPr>
              <p:spPr bwMode="auto">
                <a:xfrm flipV="1">
                  <a:off x="672" y="3024"/>
                  <a:ext cx="96" cy="144"/>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51" name="Line 181"/>
                <p:cNvSpPr>
                  <a:spLocks noChangeShapeType="1"/>
                </p:cNvSpPr>
                <p:nvPr/>
              </p:nvSpPr>
              <p:spPr bwMode="auto">
                <a:xfrm flipH="1" flipV="1">
                  <a:off x="1112" y="2999"/>
                  <a:ext cx="280" cy="169"/>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grpSp>
          <p:sp>
            <p:nvSpPr>
              <p:cNvPr id="338" name="Rectangle 182"/>
              <p:cNvSpPr>
                <a:spLocks noChangeArrowheads="1"/>
              </p:cNvSpPr>
              <p:nvPr/>
            </p:nvSpPr>
            <p:spPr bwMode="auto">
              <a:xfrm>
                <a:off x="273" y="2640"/>
                <a:ext cx="296"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000000"/>
                    </a:solidFill>
                    <a:effectLst/>
                    <a:uLnTx/>
                    <a:uFillTx/>
                  </a:rPr>
                  <a:t>N</a:t>
                </a:r>
                <a:r>
                  <a:rPr kumimoji="0" lang="en-US" sz="2000" b="0" i="0" u="none" strike="noStrike" kern="0" cap="none" spc="0" normalizeH="0" baseline="-25000" noProof="0" dirty="0">
                    <a:ln>
                      <a:noFill/>
                    </a:ln>
                    <a:solidFill>
                      <a:srgbClr val="000000"/>
                    </a:solidFill>
                    <a:effectLst/>
                    <a:uLnTx/>
                    <a:uFillTx/>
                  </a:rPr>
                  <a:t>2</a:t>
                </a:r>
                <a:r>
                  <a:rPr kumimoji="0" lang="en-US" sz="2000" b="0" i="1" u="none" strike="noStrike" kern="0" cap="none" spc="0" normalizeH="0" baseline="0" noProof="0" dirty="0">
                    <a:ln>
                      <a:noFill/>
                    </a:ln>
                    <a:solidFill>
                      <a:srgbClr val="000000"/>
                    </a:solidFill>
                    <a:effectLst/>
                    <a:uLnTx/>
                    <a:uFillTx/>
                  </a:rPr>
                  <a:t> </a:t>
                </a:r>
              </a:p>
            </p:txBody>
          </p:sp>
          <p:sp>
            <p:nvSpPr>
              <p:cNvPr id="339" name="Line 183"/>
              <p:cNvSpPr>
                <a:spLocks noChangeShapeType="1"/>
              </p:cNvSpPr>
              <p:nvPr/>
            </p:nvSpPr>
            <p:spPr bwMode="auto">
              <a:xfrm>
                <a:off x="480" y="2754"/>
                <a:ext cx="336" cy="0"/>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40" name="Line 184"/>
              <p:cNvSpPr>
                <a:spLocks noChangeShapeType="1"/>
              </p:cNvSpPr>
              <p:nvPr/>
            </p:nvSpPr>
            <p:spPr bwMode="auto">
              <a:xfrm>
                <a:off x="494" y="2473"/>
                <a:ext cx="147" cy="0"/>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grpSp>
        <p:sp>
          <p:nvSpPr>
            <p:cNvPr id="237" name="Line 22"/>
            <p:cNvSpPr>
              <a:spLocks noChangeShapeType="1"/>
            </p:cNvSpPr>
            <p:nvPr/>
          </p:nvSpPr>
          <p:spPr bwMode="auto">
            <a:xfrm flipV="1">
              <a:off x="1185" y="3072"/>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38" name="Line 23"/>
            <p:cNvSpPr>
              <a:spLocks noChangeShapeType="1"/>
            </p:cNvSpPr>
            <p:nvPr/>
          </p:nvSpPr>
          <p:spPr bwMode="auto">
            <a:xfrm flipV="1">
              <a:off x="1188" y="2892"/>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39" name="Line 24"/>
            <p:cNvSpPr>
              <a:spLocks noChangeShapeType="1"/>
            </p:cNvSpPr>
            <p:nvPr/>
          </p:nvSpPr>
          <p:spPr bwMode="auto">
            <a:xfrm flipV="1">
              <a:off x="1185" y="2706"/>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0" name="Line 25"/>
            <p:cNvSpPr>
              <a:spLocks noChangeShapeType="1"/>
            </p:cNvSpPr>
            <p:nvPr/>
          </p:nvSpPr>
          <p:spPr bwMode="auto">
            <a:xfrm flipV="1">
              <a:off x="1191" y="2520"/>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1" name="Line 26"/>
            <p:cNvSpPr>
              <a:spLocks noChangeShapeType="1"/>
            </p:cNvSpPr>
            <p:nvPr/>
          </p:nvSpPr>
          <p:spPr bwMode="auto">
            <a:xfrm flipV="1">
              <a:off x="1191" y="2334"/>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2" name="Line 27"/>
            <p:cNvSpPr>
              <a:spLocks noChangeShapeType="1"/>
            </p:cNvSpPr>
            <p:nvPr/>
          </p:nvSpPr>
          <p:spPr bwMode="auto">
            <a:xfrm flipV="1">
              <a:off x="1191" y="2145"/>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3" name="Line 28"/>
            <p:cNvSpPr>
              <a:spLocks noChangeShapeType="1"/>
            </p:cNvSpPr>
            <p:nvPr/>
          </p:nvSpPr>
          <p:spPr bwMode="auto">
            <a:xfrm>
              <a:off x="822" y="1980"/>
              <a:ext cx="0" cy="138"/>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4" name="Line 29"/>
            <p:cNvSpPr>
              <a:spLocks noChangeShapeType="1"/>
            </p:cNvSpPr>
            <p:nvPr/>
          </p:nvSpPr>
          <p:spPr bwMode="auto">
            <a:xfrm>
              <a:off x="822" y="2178"/>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5" name="Line 30"/>
            <p:cNvSpPr>
              <a:spLocks noChangeShapeType="1"/>
            </p:cNvSpPr>
            <p:nvPr/>
          </p:nvSpPr>
          <p:spPr bwMode="auto">
            <a:xfrm>
              <a:off x="822" y="2364"/>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6" name="Line 31"/>
            <p:cNvSpPr>
              <a:spLocks noChangeShapeType="1"/>
            </p:cNvSpPr>
            <p:nvPr/>
          </p:nvSpPr>
          <p:spPr bwMode="auto">
            <a:xfrm>
              <a:off x="822" y="255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7" name="Line 32"/>
            <p:cNvSpPr>
              <a:spLocks noChangeShapeType="1"/>
            </p:cNvSpPr>
            <p:nvPr/>
          </p:nvSpPr>
          <p:spPr bwMode="auto">
            <a:xfrm>
              <a:off x="822" y="273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8" name="Line 33"/>
            <p:cNvSpPr>
              <a:spLocks noChangeShapeType="1"/>
            </p:cNvSpPr>
            <p:nvPr/>
          </p:nvSpPr>
          <p:spPr bwMode="auto">
            <a:xfrm>
              <a:off x="822" y="291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9" name="Line 34"/>
            <p:cNvSpPr>
              <a:spLocks noChangeShapeType="1"/>
            </p:cNvSpPr>
            <p:nvPr/>
          </p:nvSpPr>
          <p:spPr bwMode="auto">
            <a:xfrm>
              <a:off x="927" y="201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0" name="Line 35"/>
            <p:cNvSpPr>
              <a:spLocks noChangeShapeType="1"/>
            </p:cNvSpPr>
            <p:nvPr/>
          </p:nvSpPr>
          <p:spPr bwMode="auto">
            <a:xfrm>
              <a:off x="927" y="2194"/>
              <a:ext cx="0" cy="134"/>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1" name="Line 36"/>
            <p:cNvSpPr>
              <a:spLocks noChangeShapeType="1"/>
            </p:cNvSpPr>
            <p:nvPr/>
          </p:nvSpPr>
          <p:spPr bwMode="auto">
            <a:xfrm>
              <a:off x="927" y="240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2" name="Line 37"/>
            <p:cNvSpPr>
              <a:spLocks noChangeShapeType="1"/>
            </p:cNvSpPr>
            <p:nvPr/>
          </p:nvSpPr>
          <p:spPr bwMode="auto">
            <a:xfrm>
              <a:off x="927" y="2580"/>
              <a:ext cx="1" cy="12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3" name="Line 38"/>
            <p:cNvSpPr>
              <a:spLocks noChangeShapeType="1"/>
            </p:cNvSpPr>
            <p:nvPr/>
          </p:nvSpPr>
          <p:spPr bwMode="auto">
            <a:xfrm>
              <a:off x="927" y="2769"/>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4" name="Line 39"/>
            <p:cNvSpPr>
              <a:spLocks noChangeShapeType="1"/>
            </p:cNvSpPr>
            <p:nvPr/>
          </p:nvSpPr>
          <p:spPr bwMode="auto">
            <a:xfrm>
              <a:off x="927" y="2935"/>
              <a:ext cx="0" cy="131"/>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5" name="Line 40"/>
            <p:cNvSpPr>
              <a:spLocks noChangeShapeType="1"/>
            </p:cNvSpPr>
            <p:nvPr/>
          </p:nvSpPr>
          <p:spPr bwMode="auto">
            <a:xfrm>
              <a:off x="1038" y="1977"/>
              <a:ext cx="0" cy="141"/>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6" name="Line 41"/>
            <p:cNvSpPr>
              <a:spLocks noChangeShapeType="1"/>
            </p:cNvSpPr>
            <p:nvPr/>
          </p:nvSpPr>
          <p:spPr bwMode="auto">
            <a:xfrm>
              <a:off x="1038" y="219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7" name="Line 42"/>
            <p:cNvSpPr>
              <a:spLocks noChangeShapeType="1"/>
            </p:cNvSpPr>
            <p:nvPr/>
          </p:nvSpPr>
          <p:spPr bwMode="auto">
            <a:xfrm>
              <a:off x="1038" y="2367"/>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8" name="Line 43"/>
            <p:cNvSpPr>
              <a:spLocks noChangeShapeType="1"/>
            </p:cNvSpPr>
            <p:nvPr/>
          </p:nvSpPr>
          <p:spPr bwMode="auto">
            <a:xfrm>
              <a:off x="1038" y="255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9" name="Line 44"/>
            <p:cNvSpPr>
              <a:spLocks noChangeShapeType="1"/>
            </p:cNvSpPr>
            <p:nvPr/>
          </p:nvSpPr>
          <p:spPr bwMode="auto">
            <a:xfrm>
              <a:off x="1038" y="2754"/>
              <a:ext cx="0" cy="134"/>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0" name="Line 46"/>
            <p:cNvSpPr>
              <a:spLocks noChangeShapeType="1"/>
            </p:cNvSpPr>
            <p:nvPr/>
          </p:nvSpPr>
          <p:spPr bwMode="auto">
            <a:xfrm flipH="1">
              <a:off x="1275" y="1986"/>
              <a:ext cx="3" cy="131"/>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1" name="Line 47"/>
            <p:cNvSpPr>
              <a:spLocks noChangeShapeType="1"/>
            </p:cNvSpPr>
            <p:nvPr/>
          </p:nvSpPr>
          <p:spPr bwMode="auto">
            <a:xfrm>
              <a:off x="1278" y="220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2" name="Line 48"/>
            <p:cNvSpPr>
              <a:spLocks noChangeShapeType="1"/>
            </p:cNvSpPr>
            <p:nvPr/>
          </p:nvSpPr>
          <p:spPr bwMode="auto">
            <a:xfrm>
              <a:off x="1278" y="2361"/>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3" name="Line 49"/>
            <p:cNvSpPr>
              <a:spLocks noChangeShapeType="1"/>
            </p:cNvSpPr>
            <p:nvPr/>
          </p:nvSpPr>
          <p:spPr bwMode="auto">
            <a:xfrm>
              <a:off x="1278" y="2547"/>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4" name="Line 50"/>
            <p:cNvSpPr>
              <a:spLocks noChangeShapeType="1"/>
            </p:cNvSpPr>
            <p:nvPr/>
          </p:nvSpPr>
          <p:spPr bwMode="auto">
            <a:xfrm>
              <a:off x="1278" y="273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5" name="Line 51"/>
            <p:cNvSpPr>
              <a:spLocks noChangeShapeType="1"/>
            </p:cNvSpPr>
            <p:nvPr/>
          </p:nvSpPr>
          <p:spPr bwMode="auto">
            <a:xfrm>
              <a:off x="1278" y="2919"/>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6" name="Line 52"/>
            <p:cNvSpPr>
              <a:spLocks noChangeShapeType="1"/>
            </p:cNvSpPr>
            <p:nvPr/>
          </p:nvSpPr>
          <p:spPr bwMode="auto">
            <a:xfrm>
              <a:off x="1158" y="201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7" name="Line 53"/>
            <p:cNvSpPr>
              <a:spLocks noChangeShapeType="1"/>
            </p:cNvSpPr>
            <p:nvPr/>
          </p:nvSpPr>
          <p:spPr bwMode="auto">
            <a:xfrm>
              <a:off x="1158" y="2214"/>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8" name="Line 54"/>
            <p:cNvSpPr>
              <a:spLocks noChangeShapeType="1"/>
            </p:cNvSpPr>
            <p:nvPr/>
          </p:nvSpPr>
          <p:spPr bwMode="auto">
            <a:xfrm>
              <a:off x="1158" y="240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9" name="Line 55"/>
            <p:cNvSpPr>
              <a:spLocks noChangeShapeType="1"/>
            </p:cNvSpPr>
            <p:nvPr/>
          </p:nvSpPr>
          <p:spPr bwMode="auto">
            <a:xfrm>
              <a:off x="1158" y="2571"/>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0" name="Line 56"/>
            <p:cNvSpPr>
              <a:spLocks noChangeShapeType="1"/>
            </p:cNvSpPr>
            <p:nvPr/>
          </p:nvSpPr>
          <p:spPr bwMode="auto">
            <a:xfrm>
              <a:off x="1158" y="276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1" name="Line 57"/>
            <p:cNvSpPr>
              <a:spLocks noChangeShapeType="1"/>
            </p:cNvSpPr>
            <p:nvPr/>
          </p:nvSpPr>
          <p:spPr bwMode="auto">
            <a:xfrm>
              <a:off x="1158" y="2937"/>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2" name="Line 114"/>
            <p:cNvSpPr>
              <a:spLocks noChangeShapeType="1"/>
            </p:cNvSpPr>
            <p:nvPr/>
          </p:nvSpPr>
          <p:spPr bwMode="auto">
            <a:xfrm>
              <a:off x="1374" y="198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3" name="Line 115"/>
            <p:cNvSpPr>
              <a:spLocks noChangeShapeType="1"/>
            </p:cNvSpPr>
            <p:nvPr/>
          </p:nvSpPr>
          <p:spPr bwMode="auto">
            <a:xfrm>
              <a:off x="1374" y="2202"/>
              <a:ext cx="4" cy="83"/>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4" name="Line 116"/>
            <p:cNvSpPr>
              <a:spLocks noChangeShapeType="1"/>
            </p:cNvSpPr>
            <p:nvPr/>
          </p:nvSpPr>
          <p:spPr bwMode="auto">
            <a:xfrm>
              <a:off x="1374" y="2361"/>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5" name="Line 117"/>
            <p:cNvSpPr>
              <a:spLocks noChangeShapeType="1"/>
            </p:cNvSpPr>
            <p:nvPr/>
          </p:nvSpPr>
          <p:spPr bwMode="auto">
            <a:xfrm>
              <a:off x="1374" y="2571"/>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6" name="Line 118"/>
            <p:cNvSpPr>
              <a:spLocks noChangeShapeType="1"/>
            </p:cNvSpPr>
            <p:nvPr/>
          </p:nvSpPr>
          <p:spPr bwMode="auto">
            <a:xfrm>
              <a:off x="1374" y="2757"/>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7" name="Line 119"/>
            <p:cNvSpPr>
              <a:spLocks noChangeShapeType="1"/>
            </p:cNvSpPr>
            <p:nvPr/>
          </p:nvSpPr>
          <p:spPr bwMode="auto">
            <a:xfrm>
              <a:off x="1374" y="2934"/>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8" name="Line 120"/>
            <p:cNvSpPr>
              <a:spLocks noChangeShapeType="1"/>
            </p:cNvSpPr>
            <p:nvPr/>
          </p:nvSpPr>
          <p:spPr bwMode="auto">
            <a:xfrm>
              <a:off x="1218" y="199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9" name="Line 121"/>
            <p:cNvSpPr>
              <a:spLocks noChangeShapeType="1"/>
            </p:cNvSpPr>
            <p:nvPr/>
          </p:nvSpPr>
          <p:spPr bwMode="auto">
            <a:xfrm>
              <a:off x="1218" y="2208"/>
              <a:ext cx="0" cy="83"/>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0" name="Line 122"/>
            <p:cNvSpPr>
              <a:spLocks noChangeShapeType="1"/>
            </p:cNvSpPr>
            <p:nvPr/>
          </p:nvSpPr>
          <p:spPr bwMode="auto">
            <a:xfrm>
              <a:off x="1218" y="2367"/>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1" name="Line 123"/>
            <p:cNvSpPr>
              <a:spLocks noChangeShapeType="1"/>
            </p:cNvSpPr>
            <p:nvPr/>
          </p:nvSpPr>
          <p:spPr bwMode="auto">
            <a:xfrm>
              <a:off x="1218" y="255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2" name="Line 124"/>
            <p:cNvSpPr>
              <a:spLocks noChangeShapeType="1"/>
            </p:cNvSpPr>
            <p:nvPr/>
          </p:nvSpPr>
          <p:spPr bwMode="auto">
            <a:xfrm>
              <a:off x="1218" y="274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3" name="Line 125"/>
            <p:cNvSpPr>
              <a:spLocks noChangeShapeType="1"/>
            </p:cNvSpPr>
            <p:nvPr/>
          </p:nvSpPr>
          <p:spPr bwMode="auto">
            <a:xfrm>
              <a:off x="1218" y="2925"/>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4" name="Line 126"/>
            <p:cNvSpPr>
              <a:spLocks noChangeShapeType="1"/>
            </p:cNvSpPr>
            <p:nvPr/>
          </p:nvSpPr>
          <p:spPr bwMode="auto">
            <a:xfrm>
              <a:off x="1332" y="1989"/>
              <a:ext cx="0" cy="11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5" name="Line 127"/>
            <p:cNvSpPr>
              <a:spLocks noChangeShapeType="1"/>
            </p:cNvSpPr>
            <p:nvPr/>
          </p:nvSpPr>
          <p:spPr bwMode="auto">
            <a:xfrm>
              <a:off x="1332" y="2205"/>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6" name="Line 128"/>
            <p:cNvSpPr>
              <a:spLocks noChangeShapeType="1"/>
            </p:cNvSpPr>
            <p:nvPr/>
          </p:nvSpPr>
          <p:spPr bwMode="auto">
            <a:xfrm>
              <a:off x="1332" y="2364"/>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7" name="Line 129"/>
            <p:cNvSpPr>
              <a:spLocks noChangeShapeType="1"/>
            </p:cNvSpPr>
            <p:nvPr/>
          </p:nvSpPr>
          <p:spPr bwMode="auto">
            <a:xfrm>
              <a:off x="1332" y="255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8" name="Line 130"/>
            <p:cNvSpPr>
              <a:spLocks noChangeShapeType="1"/>
            </p:cNvSpPr>
            <p:nvPr/>
          </p:nvSpPr>
          <p:spPr bwMode="auto">
            <a:xfrm>
              <a:off x="1332" y="2739"/>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9" name="Line 131"/>
            <p:cNvSpPr>
              <a:spLocks noChangeShapeType="1"/>
            </p:cNvSpPr>
            <p:nvPr/>
          </p:nvSpPr>
          <p:spPr bwMode="auto">
            <a:xfrm>
              <a:off x="1332" y="292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0" name="Line 132"/>
            <p:cNvSpPr>
              <a:spLocks noChangeShapeType="1"/>
            </p:cNvSpPr>
            <p:nvPr/>
          </p:nvSpPr>
          <p:spPr bwMode="auto">
            <a:xfrm>
              <a:off x="1098" y="199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1" name="Line 133"/>
            <p:cNvSpPr>
              <a:spLocks noChangeShapeType="1"/>
            </p:cNvSpPr>
            <p:nvPr/>
          </p:nvSpPr>
          <p:spPr bwMode="auto">
            <a:xfrm>
              <a:off x="1098" y="2208"/>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2" name="Line 134"/>
            <p:cNvSpPr>
              <a:spLocks noChangeShapeType="1"/>
            </p:cNvSpPr>
            <p:nvPr/>
          </p:nvSpPr>
          <p:spPr bwMode="auto">
            <a:xfrm>
              <a:off x="1098" y="2367"/>
              <a:ext cx="0" cy="118"/>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3" name="Line 135"/>
            <p:cNvSpPr>
              <a:spLocks noChangeShapeType="1"/>
            </p:cNvSpPr>
            <p:nvPr/>
          </p:nvSpPr>
          <p:spPr bwMode="auto">
            <a:xfrm>
              <a:off x="1098" y="2553"/>
              <a:ext cx="0" cy="121"/>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4" name="Line 136"/>
            <p:cNvSpPr>
              <a:spLocks noChangeShapeType="1"/>
            </p:cNvSpPr>
            <p:nvPr/>
          </p:nvSpPr>
          <p:spPr bwMode="auto">
            <a:xfrm flipH="1">
              <a:off x="1098" y="2747"/>
              <a:ext cx="3" cy="140"/>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5" name="Line 137"/>
            <p:cNvSpPr>
              <a:spLocks noChangeShapeType="1"/>
            </p:cNvSpPr>
            <p:nvPr/>
          </p:nvSpPr>
          <p:spPr bwMode="auto">
            <a:xfrm>
              <a:off x="1098" y="2916"/>
              <a:ext cx="0" cy="124"/>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6" name="Line 138"/>
            <p:cNvSpPr>
              <a:spLocks noChangeShapeType="1"/>
            </p:cNvSpPr>
            <p:nvPr/>
          </p:nvSpPr>
          <p:spPr bwMode="auto">
            <a:xfrm>
              <a:off x="984" y="198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7" name="Line 139"/>
            <p:cNvSpPr>
              <a:spLocks noChangeShapeType="1"/>
            </p:cNvSpPr>
            <p:nvPr/>
          </p:nvSpPr>
          <p:spPr bwMode="auto">
            <a:xfrm>
              <a:off x="984" y="220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8" name="Line 140"/>
            <p:cNvSpPr>
              <a:spLocks noChangeShapeType="1"/>
            </p:cNvSpPr>
            <p:nvPr/>
          </p:nvSpPr>
          <p:spPr bwMode="auto">
            <a:xfrm>
              <a:off x="984" y="2361"/>
              <a:ext cx="0" cy="125"/>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9" name="Line 141"/>
            <p:cNvSpPr>
              <a:spLocks noChangeShapeType="1"/>
            </p:cNvSpPr>
            <p:nvPr/>
          </p:nvSpPr>
          <p:spPr bwMode="auto">
            <a:xfrm>
              <a:off x="984" y="2547"/>
              <a:ext cx="0" cy="128"/>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0" name="Line 142"/>
            <p:cNvSpPr>
              <a:spLocks noChangeShapeType="1"/>
            </p:cNvSpPr>
            <p:nvPr/>
          </p:nvSpPr>
          <p:spPr bwMode="auto">
            <a:xfrm>
              <a:off x="984" y="273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1" name="Line 143"/>
            <p:cNvSpPr>
              <a:spLocks noChangeShapeType="1"/>
            </p:cNvSpPr>
            <p:nvPr/>
          </p:nvSpPr>
          <p:spPr bwMode="auto">
            <a:xfrm>
              <a:off x="984" y="2919"/>
              <a:ext cx="1" cy="138"/>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2" name="Line 144"/>
            <p:cNvSpPr>
              <a:spLocks noChangeShapeType="1"/>
            </p:cNvSpPr>
            <p:nvPr/>
          </p:nvSpPr>
          <p:spPr bwMode="auto">
            <a:xfrm>
              <a:off x="876" y="198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3" name="Line 145"/>
            <p:cNvSpPr>
              <a:spLocks noChangeShapeType="1"/>
            </p:cNvSpPr>
            <p:nvPr/>
          </p:nvSpPr>
          <p:spPr bwMode="auto">
            <a:xfrm>
              <a:off x="876" y="219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4" name="Line 146"/>
            <p:cNvSpPr>
              <a:spLocks noChangeShapeType="1"/>
            </p:cNvSpPr>
            <p:nvPr/>
          </p:nvSpPr>
          <p:spPr bwMode="auto">
            <a:xfrm>
              <a:off x="876" y="2355"/>
              <a:ext cx="0" cy="118"/>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5" name="Line 147"/>
            <p:cNvSpPr>
              <a:spLocks noChangeShapeType="1"/>
            </p:cNvSpPr>
            <p:nvPr/>
          </p:nvSpPr>
          <p:spPr bwMode="auto">
            <a:xfrm>
              <a:off x="876" y="2541"/>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6" name="Line 148"/>
            <p:cNvSpPr>
              <a:spLocks noChangeShapeType="1"/>
            </p:cNvSpPr>
            <p:nvPr/>
          </p:nvSpPr>
          <p:spPr bwMode="auto">
            <a:xfrm>
              <a:off x="876" y="273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7" name="Line 149"/>
            <p:cNvSpPr>
              <a:spLocks noChangeShapeType="1"/>
            </p:cNvSpPr>
            <p:nvPr/>
          </p:nvSpPr>
          <p:spPr bwMode="auto">
            <a:xfrm>
              <a:off x="876" y="291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8" name="Line 150"/>
            <p:cNvSpPr>
              <a:spLocks noChangeShapeType="1"/>
            </p:cNvSpPr>
            <p:nvPr/>
          </p:nvSpPr>
          <p:spPr bwMode="auto">
            <a:xfrm>
              <a:off x="765" y="198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9" name="Line 151"/>
            <p:cNvSpPr>
              <a:spLocks noChangeShapeType="1"/>
            </p:cNvSpPr>
            <p:nvPr/>
          </p:nvSpPr>
          <p:spPr bwMode="auto">
            <a:xfrm>
              <a:off x="765" y="2199"/>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0" name="Line 152"/>
            <p:cNvSpPr>
              <a:spLocks noChangeShapeType="1"/>
            </p:cNvSpPr>
            <p:nvPr/>
          </p:nvSpPr>
          <p:spPr bwMode="auto">
            <a:xfrm>
              <a:off x="765" y="2358"/>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1" name="Line 153"/>
            <p:cNvSpPr>
              <a:spLocks noChangeShapeType="1"/>
            </p:cNvSpPr>
            <p:nvPr/>
          </p:nvSpPr>
          <p:spPr bwMode="auto">
            <a:xfrm>
              <a:off x="765" y="256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2" name="Line 154"/>
            <p:cNvSpPr>
              <a:spLocks noChangeShapeType="1"/>
            </p:cNvSpPr>
            <p:nvPr/>
          </p:nvSpPr>
          <p:spPr bwMode="auto">
            <a:xfrm>
              <a:off x="765" y="2757"/>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3" name="Line 155"/>
            <p:cNvSpPr>
              <a:spLocks noChangeShapeType="1"/>
            </p:cNvSpPr>
            <p:nvPr/>
          </p:nvSpPr>
          <p:spPr bwMode="auto">
            <a:xfrm>
              <a:off x="765" y="2925"/>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4" name="Line 186"/>
            <p:cNvSpPr>
              <a:spLocks noChangeShapeType="1"/>
            </p:cNvSpPr>
            <p:nvPr/>
          </p:nvSpPr>
          <p:spPr bwMode="auto">
            <a:xfrm>
              <a:off x="1038" y="2925"/>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5" name="Line 188"/>
            <p:cNvSpPr>
              <a:spLocks noChangeShapeType="1"/>
            </p:cNvSpPr>
            <p:nvPr/>
          </p:nvSpPr>
          <p:spPr bwMode="auto">
            <a:xfrm>
              <a:off x="714" y="198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6" name="Line 189"/>
            <p:cNvSpPr>
              <a:spLocks noChangeShapeType="1"/>
            </p:cNvSpPr>
            <p:nvPr/>
          </p:nvSpPr>
          <p:spPr bwMode="auto">
            <a:xfrm>
              <a:off x="714" y="219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7" name="Line 190"/>
            <p:cNvSpPr>
              <a:spLocks noChangeShapeType="1"/>
            </p:cNvSpPr>
            <p:nvPr/>
          </p:nvSpPr>
          <p:spPr bwMode="auto">
            <a:xfrm>
              <a:off x="714" y="2355"/>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8" name="Line 191"/>
            <p:cNvSpPr>
              <a:spLocks noChangeShapeType="1"/>
            </p:cNvSpPr>
            <p:nvPr/>
          </p:nvSpPr>
          <p:spPr bwMode="auto">
            <a:xfrm>
              <a:off x="714" y="2541"/>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9" name="Line 192"/>
            <p:cNvSpPr>
              <a:spLocks noChangeShapeType="1"/>
            </p:cNvSpPr>
            <p:nvPr/>
          </p:nvSpPr>
          <p:spPr bwMode="auto">
            <a:xfrm>
              <a:off x="714" y="273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0" name="Line 193"/>
            <p:cNvSpPr>
              <a:spLocks noChangeShapeType="1"/>
            </p:cNvSpPr>
            <p:nvPr/>
          </p:nvSpPr>
          <p:spPr bwMode="auto">
            <a:xfrm>
              <a:off x="714" y="291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1" name="Line 195"/>
            <p:cNvSpPr>
              <a:spLocks noChangeShapeType="1"/>
            </p:cNvSpPr>
            <p:nvPr/>
          </p:nvSpPr>
          <p:spPr bwMode="auto">
            <a:xfrm>
              <a:off x="1422" y="199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2" name="Line 196"/>
            <p:cNvSpPr>
              <a:spLocks noChangeShapeType="1"/>
            </p:cNvSpPr>
            <p:nvPr/>
          </p:nvSpPr>
          <p:spPr bwMode="auto">
            <a:xfrm>
              <a:off x="1422" y="2184"/>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3" name="Line 197"/>
            <p:cNvSpPr>
              <a:spLocks noChangeShapeType="1"/>
            </p:cNvSpPr>
            <p:nvPr/>
          </p:nvSpPr>
          <p:spPr bwMode="auto">
            <a:xfrm>
              <a:off x="1422" y="2367"/>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4" name="Line 198"/>
            <p:cNvSpPr>
              <a:spLocks noChangeShapeType="1"/>
            </p:cNvSpPr>
            <p:nvPr/>
          </p:nvSpPr>
          <p:spPr bwMode="auto">
            <a:xfrm>
              <a:off x="1422" y="255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5" name="Line 199"/>
            <p:cNvSpPr>
              <a:spLocks noChangeShapeType="1"/>
            </p:cNvSpPr>
            <p:nvPr/>
          </p:nvSpPr>
          <p:spPr bwMode="auto">
            <a:xfrm>
              <a:off x="1422" y="274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6" name="Line 200"/>
            <p:cNvSpPr>
              <a:spLocks noChangeShapeType="1"/>
            </p:cNvSpPr>
            <p:nvPr/>
          </p:nvSpPr>
          <p:spPr bwMode="auto">
            <a:xfrm>
              <a:off x="1422" y="2925"/>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7" name="AutoShape 204"/>
            <p:cNvSpPr>
              <a:spLocks/>
            </p:cNvSpPr>
            <p:nvPr/>
          </p:nvSpPr>
          <p:spPr bwMode="auto">
            <a:xfrm rot="5376746">
              <a:off x="1012" y="1289"/>
              <a:ext cx="96" cy="434"/>
            </a:xfrm>
            <a:prstGeom prst="leftBrace">
              <a:avLst>
                <a:gd name="adj1" fmla="val 37674"/>
                <a:gd name="adj2" fmla="val 50000"/>
              </a:avLst>
            </a:prstGeom>
            <a:noFill/>
            <a:ln w="9525">
              <a:solidFill>
                <a:srgbClr val="00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8" name="AutoShape 205"/>
            <p:cNvSpPr>
              <a:spLocks/>
            </p:cNvSpPr>
            <p:nvPr/>
          </p:nvSpPr>
          <p:spPr bwMode="auto">
            <a:xfrm rot="16223254" flipV="1">
              <a:off x="1030" y="3188"/>
              <a:ext cx="96" cy="725"/>
            </a:xfrm>
            <a:prstGeom prst="leftBrace">
              <a:avLst>
                <a:gd name="adj1" fmla="val 62934"/>
                <a:gd name="adj2" fmla="val 50000"/>
              </a:avLst>
            </a:prstGeom>
            <a:noFill/>
            <a:ln w="9525">
              <a:solidFill>
                <a:srgbClr val="FFFFF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9" name="Rectangle 206"/>
            <p:cNvSpPr>
              <a:spLocks noChangeArrowheads="1"/>
            </p:cNvSpPr>
            <p:nvPr/>
          </p:nvSpPr>
          <p:spPr bwMode="auto">
            <a:xfrm>
              <a:off x="924" y="3643"/>
              <a:ext cx="301"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uLnTx/>
                  <a:uFillTx/>
                </a:rPr>
                <a:t>B</a:t>
              </a:r>
              <a:r>
                <a:rPr kumimoji="0" lang="en-US" sz="2000" b="0" i="0" u="none" strike="noStrike" kern="0" cap="none" spc="0" normalizeH="0" baseline="-25000" noProof="0">
                  <a:ln>
                    <a:noFill/>
                  </a:ln>
                  <a:solidFill>
                    <a:sysClr val="windowText" lastClr="000000"/>
                  </a:solidFill>
                  <a:effectLst/>
                  <a:uLnTx/>
                  <a:uFillTx/>
                </a:rPr>
                <a:t>11</a:t>
              </a:r>
              <a:endParaRPr kumimoji="0" lang="en-US" sz="2000" b="1" i="0" u="none" strike="noStrike" kern="0" cap="none" spc="0" normalizeH="0" baseline="0" noProof="0">
                <a:ln>
                  <a:noFill/>
                </a:ln>
                <a:solidFill>
                  <a:sysClr val="windowText" lastClr="000000"/>
                </a:solidFill>
                <a:effectLst/>
                <a:uLnTx/>
                <a:uFillTx/>
              </a:endParaRPr>
            </a:p>
          </p:txBody>
        </p:sp>
        <p:sp>
          <p:nvSpPr>
            <p:cNvPr id="330" name="Oval 210"/>
            <p:cNvSpPr>
              <a:spLocks noChangeArrowheads="1"/>
            </p:cNvSpPr>
            <p:nvPr/>
          </p:nvSpPr>
          <p:spPr bwMode="auto">
            <a:xfrm>
              <a:off x="834" y="1584"/>
              <a:ext cx="459" cy="93"/>
            </a:xfrm>
            <a:prstGeom prst="ellipse">
              <a:avLst/>
            </a:prstGeom>
            <a:noFill/>
            <a:ln w="9525">
              <a:solidFill>
                <a:srgbClr val="000000"/>
              </a:solidFill>
              <a:prstDash val="dash"/>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31" name="Line 213"/>
            <p:cNvSpPr>
              <a:spLocks noChangeShapeType="1"/>
            </p:cNvSpPr>
            <p:nvPr/>
          </p:nvSpPr>
          <p:spPr bwMode="auto">
            <a:xfrm flipV="1">
              <a:off x="336" y="1296"/>
              <a:ext cx="0" cy="480"/>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32" name="Rectangle 216"/>
            <p:cNvSpPr>
              <a:spLocks noChangeArrowheads="1"/>
            </p:cNvSpPr>
            <p:nvPr/>
          </p:nvSpPr>
          <p:spPr bwMode="auto">
            <a:xfrm>
              <a:off x="2167" y="1877"/>
              <a:ext cx="1661"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endParaRPr>
            </a:p>
          </p:txBody>
        </p:sp>
        <p:sp>
          <p:nvSpPr>
            <p:cNvPr id="333" name="Rectangle 218"/>
            <p:cNvSpPr>
              <a:spLocks noChangeArrowheads="1"/>
            </p:cNvSpPr>
            <p:nvPr/>
          </p:nvSpPr>
          <p:spPr bwMode="auto">
            <a:xfrm>
              <a:off x="2205" y="2448"/>
              <a:ext cx="110"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endParaRPr>
            </a:p>
          </p:txBody>
        </p:sp>
        <p:sp>
          <p:nvSpPr>
            <p:cNvPr id="334" name="Rectangle 219"/>
            <p:cNvSpPr>
              <a:spLocks noChangeArrowheads="1"/>
            </p:cNvSpPr>
            <p:nvPr/>
          </p:nvSpPr>
          <p:spPr bwMode="auto">
            <a:xfrm>
              <a:off x="2211" y="3216"/>
              <a:ext cx="110"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endParaRPr>
            </a:p>
          </p:txBody>
        </p:sp>
      </p:grpSp>
      <p:graphicFrame>
        <p:nvGraphicFramePr>
          <p:cNvPr id="364" name="Object 363"/>
          <p:cNvGraphicFramePr>
            <a:graphicFrameLocks noChangeAspect="1"/>
          </p:cNvGraphicFramePr>
          <p:nvPr>
            <p:extLst>
              <p:ext uri="{D42A27DB-BD31-4B8C-83A1-F6EECF244321}">
                <p14:modId xmlns:p14="http://schemas.microsoft.com/office/powerpoint/2010/main" val="3057811514"/>
              </p:ext>
            </p:extLst>
          </p:nvPr>
        </p:nvGraphicFramePr>
        <p:xfrm>
          <a:off x="4232838" y="3531235"/>
          <a:ext cx="1871663" cy="787400"/>
        </p:xfrm>
        <a:graphic>
          <a:graphicData uri="http://schemas.openxmlformats.org/presentationml/2006/ole">
            <mc:AlternateContent xmlns:mc="http://schemas.openxmlformats.org/markup-compatibility/2006">
              <mc:Choice xmlns:v="urn:schemas-microsoft-com:vml" Requires="v">
                <p:oleObj spid="_x0000_s44062" name="Equation" r:id="rId5" imgW="927000" imgH="393480" progId="Equation.DSMT4">
                  <p:embed/>
                </p:oleObj>
              </mc:Choice>
              <mc:Fallback>
                <p:oleObj name="Equation" r:id="rId5" imgW="927000" imgH="393480" progId="Equation.DSMT4">
                  <p:embed/>
                  <p:pic>
                    <p:nvPicPr>
                      <p:cNvPr id="0" name=""/>
                      <p:cNvPicPr>
                        <a:picLocks noChangeAspect="1" noChangeArrowheads="1"/>
                      </p:cNvPicPr>
                      <p:nvPr/>
                    </p:nvPicPr>
                    <p:blipFill>
                      <a:blip r:embed="rId6"/>
                      <a:srcRect/>
                      <a:stretch>
                        <a:fillRect/>
                      </a:stretch>
                    </p:blipFill>
                    <p:spPr bwMode="auto">
                      <a:xfrm>
                        <a:off x="4232838" y="3531235"/>
                        <a:ext cx="1871663"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5" name="Object 364"/>
          <p:cNvGraphicFramePr>
            <a:graphicFrameLocks noChangeAspect="1"/>
          </p:cNvGraphicFramePr>
          <p:nvPr>
            <p:extLst>
              <p:ext uri="{D42A27DB-BD31-4B8C-83A1-F6EECF244321}">
                <p14:modId xmlns:p14="http://schemas.microsoft.com/office/powerpoint/2010/main" val="1643145444"/>
              </p:ext>
            </p:extLst>
          </p:nvPr>
        </p:nvGraphicFramePr>
        <p:xfrm>
          <a:off x="231392" y="2112645"/>
          <a:ext cx="245096" cy="303212"/>
        </p:xfrm>
        <a:graphic>
          <a:graphicData uri="http://schemas.openxmlformats.org/presentationml/2006/ole">
            <mc:AlternateContent xmlns:mc="http://schemas.openxmlformats.org/markup-compatibility/2006">
              <mc:Choice xmlns:v="urn:schemas-microsoft-com:vml" Requires="v">
                <p:oleObj spid="_x0000_s44063" name="Equation" r:id="rId7" imgW="152280" imgH="190440" progId="Equation.DSMT4">
                  <p:embed/>
                </p:oleObj>
              </mc:Choice>
              <mc:Fallback>
                <p:oleObj name="Equation" r:id="rId7" imgW="152280" imgH="190440" progId="Equation.DSMT4">
                  <p:embed/>
                  <p:pic>
                    <p:nvPicPr>
                      <p:cNvPr id="0" name=""/>
                      <p:cNvPicPr>
                        <a:picLocks noChangeAspect="1" noChangeArrowheads="1"/>
                      </p:cNvPicPr>
                      <p:nvPr/>
                    </p:nvPicPr>
                    <p:blipFill>
                      <a:blip r:embed="rId8"/>
                      <a:srcRect/>
                      <a:stretch>
                        <a:fillRect/>
                      </a:stretch>
                    </p:blipFill>
                    <p:spPr bwMode="auto">
                      <a:xfrm>
                        <a:off x="231392" y="2112645"/>
                        <a:ext cx="245096" cy="303212"/>
                      </a:xfrm>
                      <a:prstGeom prst="rect">
                        <a:avLst/>
                      </a:prstGeom>
                      <a:noFill/>
                      <a:ln>
                        <a:noFill/>
                      </a:ln>
                    </p:spPr>
                  </p:pic>
                </p:oleObj>
              </mc:Fallback>
            </mc:AlternateContent>
          </a:graphicData>
        </a:graphic>
      </p:graphicFrame>
      <p:graphicFrame>
        <p:nvGraphicFramePr>
          <p:cNvPr id="366" name="Object 365"/>
          <p:cNvGraphicFramePr>
            <a:graphicFrameLocks noChangeAspect="1"/>
          </p:cNvGraphicFramePr>
          <p:nvPr>
            <p:extLst>
              <p:ext uri="{D42A27DB-BD31-4B8C-83A1-F6EECF244321}">
                <p14:modId xmlns:p14="http://schemas.microsoft.com/office/powerpoint/2010/main" val="1188820479"/>
              </p:ext>
            </p:extLst>
          </p:nvPr>
        </p:nvGraphicFramePr>
        <p:xfrm>
          <a:off x="4220851" y="4691484"/>
          <a:ext cx="3463925" cy="787400"/>
        </p:xfrm>
        <a:graphic>
          <a:graphicData uri="http://schemas.openxmlformats.org/presentationml/2006/ole">
            <mc:AlternateContent xmlns:mc="http://schemas.openxmlformats.org/markup-compatibility/2006">
              <mc:Choice xmlns:v="urn:schemas-microsoft-com:vml" Requires="v">
                <p:oleObj spid="_x0000_s44064" name="Equation" r:id="rId9" imgW="1714320" imgH="393480" progId="Equation.DSMT4">
                  <p:embed/>
                </p:oleObj>
              </mc:Choice>
              <mc:Fallback>
                <p:oleObj name="Equation" r:id="rId9" imgW="1714320" imgH="393480" progId="Equation.DSMT4">
                  <p:embed/>
                  <p:pic>
                    <p:nvPicPr>
                      <p:cNvPr id="0" name=""/>
                      <p:cNvPicPr>
                        <a:picLocks noChangeAspect="1" noChangeArrowheads="1"/>
                      </p:cNvPicPr>
                      <p:nvPr/>
                    </p:nvPicPr>
                    <p:blipFill>
                      <a:blip r:embed="rId10"/>
                      <a:srcRect/>
                      <a:stretch>
                        <a:fillRect/>
                      </a:stretch>
                    </p:blipFill>
                    <p:spPr bwMode="auto">
                      <a:xfrm>
                        <a:off x="4220851" y="4691484"/>
                        <a:ext cx="34639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7" name="Object 366"/>
          <p:cNvGraphicFramePr>
            <a:graphicFrameLocks noChangeAspect="1"/>
          </p:cNvGraphicFramePr>
          <p:nvPr>
            <p:extLst>
              <p:ext uri="{D42A27DB-BD31-4B8C-83A1-F6EECF244321}">
                <p14:modId xmlns:p14="http://schemas.microsoft.com/office/powerpoint/2010/main" val="1881726297"/>
              </p:ext>
            </p:extLst>
          </p:nvPr>
        </p:nvGraphicFramePr>
        <p:xfrm>
          <a:off x="4139952" y="5675548"/>
          <a:ext cx="2705100" cy="777788"/>
        </p:xfrm>
        <a:graphic>
          <a:graphicData uri="http://schemas.openxmlformats.org/presentationml/2006/ole">
            <mc:AlternateContent xmlns:mc="http://schemas.openxmlformats.org/markup-compatibility/2006">
              <mc:Choice xmlns:v="urn:schemas-microsoft-com:vml" Requires="v">
                <p:oleObj spid="_x0000_s44065" name="Equation" r:id="rId11" imgW="1485720" imgH="431640" progId="Equation.DSMT4">
                  <p:embed/>
                </p:oleObj>
              </mc:Choice>
              <mc:Fallback>
                <p:oleObj name="Equation" r:id="rId11" imgW="1485720" imgH="431640" progId="Equation.DSMT4">
                  <p:embed/>
                  <p:pic>
                    <p:nvPicPr>
                      <p:cNvPr id="0" name=""/>
                      <p:cNvPicPr>
                        <a:picLocks noChangeAspect="1" noChangeArrowheads="1"/>
                      </p:cNvPicPr>
                      <p:nvPr/>
                    </p:nvPicPr>
                    <p:blipFill>
                      <a:blip r:embed="rId12"/>
                      <a:srcRect/>
                      <a:stretch>
                        <a:fillRect/>
                      </a:stretch>
                    </p:blipFill>
                    <p:spPr bwMode="auto">
                      <a:xfrm>
                        <a:off x="4139952" y="5675548"/>
                        <a:ext cx="2705100" cy="7777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972412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a:t>Αμοιβαία επαγωγή</a:t>
            </a:r>
            <a:r>
              <a:rPr lang="en-US" dirty="0"/>
              <a:t>, </a:t>
            </a:r>
            <a:r>
              <a:rPr lang="en-US" i="1" dirty="0"/>
              <a:t>M</a:t>
            </a:r>
            <a:r>
              <a:rPr lang="el-GR" baseline="-25000" dirty="0"/>
              <a:t>21</a:t>
            </a:r>
            <a:endParaRPr lang="el-GR" dirty="0">
              <a:solidFill>
                <a:schemeClr val="tx2">
                  <a:lumMod val="60000"/>
                  <a:lumOff val="40000"/>
                </a:schemeClr>
              </a:solidFill>
            </a:endParaRPr>
          </a:p>
        </p:txBody>
      </p:sp>
      <p:sp>
        <p:nvSpPr>
          <p:cNvPr id="2" name="Content Placeholder 1"/>
          <p:cNvSpPr>
            <a:spLocks noGrp="1"/>
          </p:cNvSpPr>
          <p:nvPr>
            <p:ph sz="half" idx="1"/>
          </p:nvPr>
        </p:nvSpPr>
        <p:spPr>
          <a:xfrm>
            <a:off x="147067" y="1515268"/>
            <a:ext cx="2593536" cy="4525963"/>
          </a:xfrm>
        </p:spPr>
        <p:txBody>
          <a:bodyPr>
            <a:normAutofit/>
          </a:bodyPr>
          <a:lstStyle/>
          <a:p>
            <a:pPr marL="0" indent="0">
              <a:buNone/>
            </a:pPr>
            <a:endParaRPr lang="en-US" dirty="0"/>
          </a:p>
        </p:txBody>
      </p:sp>
      <p:sp>
        <p:nvSpPr>
          <p:cNvPr id="5" name="Content Placeholder 4"/>
          <p:cNvSpPr>
            <a:spLocks noGrp="1"/>
          </p:cNvSpPr>
          <p:nvPr>
            <p:ph sz="half" idx="2"/>
          </p:nvPr>
        </p:nvSpPr>
        <p:spPr>
          <a:xfrm>
            <a:off x="2671973" y="1268760"/>
            <a:ext cx="6472027" cy="4742409"/>
          </a:xfrm>
        </p:spPr>
        <p:txBody>
          <a:bodyPr>
            <a:noAutofit/>
          </a:bodyPr>
          <a:lstStyle/>
          <a:p>
            <a:pPr fontAlgn="base">
              <a:spcBef>
                <a:spcPct val="0"/>
              </a:spcBef>
              <a:spcAft>
                <a:spcPct val="0"/>
              </a:spcAft>
            </a:pPr>
            <a:r>
              <a:rPr lang="el-GR" sz="2000" dirty="0">
                <a:solidFill>
                  <a:srgbClr val="000000"/>
                </a:solidFill>
              </a:rPr>
              <a:t>Όταν το ρεύμα του εσωτερικού πηνίου </a:t>
            </a:r>
            <a:r>
              <a:rPr lang="en-US" sz="2000" i="1" dirty="0">
                <a:solidFill>
                  <a:srgbClr val="000000"/>
                </a:solidFill>
              </a:rPr>
              <a:t>I</a:t>
            </a:r>
            <a:r>
              <a:rPr lang="el-GR" sz="2000" baseline="-25000" dirty="0">
                <a:solidFill>
                  <a:srgbClr val="000000"/>
                </a:solidFill>
              </a:rPr>
              <a:t>2</a:t>
            </a:r>
            <a:r>
              <a:rPr lang="en-US" sz="2000" dirty="0">
                <a:solidFill>
                  <a:srgbClr val="000000"/>
                </a:solidFill>
              </a:rPr>
              <a:t>  </a:t>
            </a:r>
            <a:r>
              <a:rPr lang="el-GR" sz="2000" dirty="0">
                <a:solidFill>
                  <a:srgbClr val="000000"/>
                </a:solidFill>
              </a:rPr>
              <a:t>είναι ενεργό</a:t>
            </a:r>
            <a:r>
              <a:rPr lang="en-US" sz="2000" dirty="0">
                <a:solidFill>
                  <a:srgbClr val="000000"/>
                </a:solidFill>
              </a:rPr>
              <a:t>, </a:t>
            </a:r>
            <a:r>
              <a:rPr lang="el-GR" sz="2000" dirty="0">
                <a:solidFill>
                  <a:srgbClr val="000000"/>
                </a:solidFill>
              </a:rPr>
              <a:t>η εσωτερική μαγνητική ροή περνάει μέσα από το εσωτερικό πηνίο και κατά συνέπεια από το εξωτερικό πηνίο</a:t>
            </a:r>
            <a:r>
              <a:rPr lang="en-US" sz="2000" dirty="0">
                <a:solidFill>
                  <a:srgbClr val="000000"/>
                </a:solidFill>
              </a:rPr>
              <a:t>.</a:t>
            </a:r>
          </a:p>
          <a:p>
            <a:pPr fontAlgn="base">
              <a:spcBef>
                <a:spcPct val="0"/>
              </a:spcBef>
              <a:spcAft>
                <a:spcPct val="0"/>
              </a:spcAft>
            </a:pPr>
            <a:r>
              <a:rPr lang="el-GR" sz="2000" dirty="0">
                <a:solidFill>
                  <a:srgbClr val="000000"/>
                </a:solidFill>
              </a:rPr>
              <a:t>Η αυτεπαγωγή </a:t>
            </a:r>
            <a:r>
              <a:rPr lang="en-US" sz="2000" b="1" dirty="0">
                <a:solidFill>
                  <a:srgbClr val="000000"/>
                </a:solidFill>
              </a:rPr>
              <a:t>B</a:t>
            </a:r>
            <a:r>
              <a:rPr lang="en-US" sz="2000" baseline="-25000" dirty="0">
                <a:solidFill>
                  <a:srgbClr val="000000"/>
                </a:solidFill>
              </a:rPr>
              <a:t>12 </a:t>
            </a:r>
            <a:r>
              <a:rPr lang="el-GR" sz="2000" dirty="0">
                <a:solidFill>
                  <a:srgbClr val="000000"/>
                </a:solidFill>
              </a:rPr>
              <a:t>περνάει μέσα από το πηνίο</a:t>
            </a:r>
            <a:r>
              <a:rPr lang="en-US" sz="2000" dirty="0">
                <a:solidFill>
                  <a:srgbClr val="000000"/>
                </a:solidFill>
              </a:rPr>
              <a:t> 2 (</a:t>
            </a:r>
            <a:r>
              <a:rPr lang="el-GR" sz="2000" dirty="0">
                <a:solidFill>
                  <a:srgbClr val="000000"/>
                </a:solidFill>
              </a:rPr>
              <a:t>και το πηνίο </a:t>
            </a:r>
            <a:r>
              <a:rPr lang="en-US" sz="2000" dirty="0">
                <a:solidFill>
                  <a:srgbClr val="000000"/>
                </a:solidFill>
              </a:rPr>
              <a:t>1</a:t>
            </a:r>
            <a:r>
              <a:rPr lang="el-GR" sz="2000" dirty="0">
                <a:solidFill>
                  <a:srgbClr val="000000"/>
                </a:solidFill>
              </a:rPr>
              <a:t> αλλά προφανώς περιορίζεται εντός του πηνίου 2)</a:t>
            </a:r>
            <a:endParaRPr lang="en-US" sz="2000" baseline="-25000" dirty="0">
              <a:solidFill>
                <a:srgbClr val="000000"/>
              </a:solidFill>
            </a:endParaRPr>
          </a:p>
          <a:p>
            <a:pPr fontAlgn="base">
              <a:spcBef>
                <a:spcPct val="0"/>
              </a:spcBef>
              <a:spcAft>
                <a:spcPct val="0"/>
              </a:spcAft>
            </a:pPr>
            <a:r>
              <a:rPr lang="el-GR" sz="2000" dirty="0">
                <a:solidFill>
                  <a:srgbClr val="000000"/>
                </a:solidFill>
              </a:rPr>
              <a:t>Η μαγνητική επαγωγή στο πηνίο 2 (που είναι κοινή και για τα δύο πηνία) θα είναι:</a:t>
            </a:r>
            <a:endParaRPr lang="en-US" sz="2000" dirty="0">
              <a:solidFill>
                <a:srgbClr val="000000"/>
              </a:solidFill>
            </a:endParaRPr>
          </a:p>
          <a:p>
            <a:pPr marL="0" lvl="0" indent="0">
              <a:buNone/>
            </a:pPr>
            <a:endParaRPr lang="en-US" sz="2000" kern="0" dirty="0">
              <a:solidFill>
                <a:srgbClr val="000000"/>
              </a:solidFill>
            </a:endParaRPr>
          </a:p>
          <a:p>
            <a:pPr fontAlgn="base">
              <a:spcBef>
                <a:spcPct val="0"/>
              </a:spcBef>
              <a:spcAft>
                <a:spcPct val="0"/>
              </a:spcAft>
            </a:pPr>
            <a:r>
              <a:rPr lang="el-GR" sz="2000" dirty="0">
                <a:solidFill>
                  <a:srgbClr val="000000"/>
                </a:solidFill>
              </a:rPr>
              <a:t>Η αμοιβαία πεπλεγμένη ροή </a:t>
            </a:r>
            <a:r>
              <a:rPr lang="el-GR" sz="2000" dirty="0" smtClean="0">
                <a:solidFill>
                  <a:srgbClr val="000000"/>
                </a:solidFill>
              </a:rPr>
              <a:t>ανάμεσα </a:t>
            </a:r>
            <a:r>
              <a:rPr lang="el-GR" sz="2000" dirty="0">
                <a:solidFill>
                  <a:srgbClr val="000000"/>
                </a:solidFill>
              </a:rPr>
              <a:t>στα πηνία 2 και 1 θα </a:t>
            </a:r>
            <a:r>
              <a:rPr lang="el-GR" sz="2000" dirty="0" smtClean="0">
                <a:solidFill>
                  <a:srgbClr val="000000"/>
                </a:solidFill>
              </a:rPr>
              <a:t>είναι</a:t>
            </a:r>
            <a:endParaRPr lang="el-GR" sz="2000" kern="0" dirty="0" smtClean="0">
              <a:solidFill>
                <a:srgbClr val="000000"/>
              </a:solidFill>
            </a:endParaRPr>
          </a:p>
          <a:p>
            <a:endParaRPr lang="el-GR" sz="2000" kern="0" dirty="0" smtClean="0">
              <a:solidFill>
                <a:srgbClr val="000000"/>
              </a:solidFill>
            </a:endParaRPr>
          </a:p>
          <a:p>
            <a:r>
              <a:rPr lang="en-US" sz="2000" kern="0" dirty="0" smtClean="0">
                <a:solidFill>
                  <a:srgbClr val="000000"/>
                </a:solidFill>
              </a:rPr>
              <a:t>.. </a:t>
            </a:r>
            <a:r>
              <a:rPr lang="el-GR" sz="2000" kern="0" dirty="0">
                <a:solidFill>
                  <a:srgbClr val="000000"/>
                </a:solidFill>
              </a:rPr>
              <a:t>και η αμοιβαία αυτεπαγωγή θα είναι:</a:t>
            </a:r>
            <a:endParaRPr lang="en-US" sz="2000" kern="0" dirty="0">
              <a:solidFill>
                <a:srgbClr val="000000"/>
              </a:solidFill>
            </a:endParaRPr>
          </a:p>
          <a:p>
            <a:pPr lvl="0"/>
            <a:endParaRPr lang="en-US" sz="2000" kern="0" dirty="0">
              <a:solidFill>
                <a:srgbClr val="000000"/>
              </a:solidFill>
            </a:endParaRPr>
          </a:p>
          <a:p>
            <a:endParaRPr lang="en-US"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427" name="Rectangle 160"/>
          <p:cNvSpPr>
            <a:spLocks noChangeArrowheads="1"/>
          </p:cNvSpPr>
          <p:nvPr/>
        </p:nvSpPr>
        <p:spPr bwMode="auto">
          <a:xfrm>
            <a:off x="3360421" y="1778000"/>
            <a:ext cx="599313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2" name="Rectangle 172"/>
          <p:cNvSpPr>
            <a:spLocks noChangeArrowheads="1"/>
          </p:cNvSpPr>
          <p:nvPr/>
        </p:nvSpPr>
        <p:spPr bwMode="auto">
          <a:xfrm>
            <a:off x="2984111" y="5582920"/>
            <a:ext cx="624078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grpSp>
        <p:nvGrpSpPr>
          <p:cNvPr id="217" name="Group 223"/>
          <p:cNvGrpSpPr>
            <a:grpSpLocks/>
          </p:cNvGrpSpPr>
          <p:nvPr/>
        </p:nvGrpSpPr>
        <p:grpSpPr bwMode="auto">
          <a:xfrm>
            <a:off x="0" y="1164590"/>
            <a:ext cx="8358093" cy="4233122"/>
            <a:chOff x="279" y="1056"/>
            <a:chExt cx="4983" cy="2857"/>
          </a:xfrm>
        </p:grpSpPr>
        <p:sp>
          <p:nvSpPr>
            <p:cNvPr id="218" name="Rectangle 208"/>
            <p:cNvSpPr>
              <a:spLocks noChangeArrowheads="1"/>
            </p:cNvSpPr>
            <p:nvPr/>
          </p:nvSpPr>
          <p:spPr bwMode="auto">
            <a:xfrm>
              <a:off x="2160" y="1056"/>
              <a:ext cx="3102"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endParaRPr>
            </a:p>
          </p:txBody>
        </p:sp>
        <p:sp>
          <p:nvSpPr>
            <p:cNvPr id="219" name="Rectangle 209"/>
            <p:cNvSpPr>
              <a:spLocks noChangeArrowheads="1"/>
            </p:cNvSpPr>
            <p:nvPr/>
          </p:nvSpPr>
          <p:spPr bwMode="auto">
            <a:xfrm>
              <a:off x="2160" y="1584"/>
              <a:ext cx="110" cy="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25000" noProof="0" dirty="0">
                <a:ln>
                  <a:noFill/>
                </a:ln>
                <a:solidFill>
                  <a:srgbClr val="000000"/>
                </a:solidFill>
                <a:effectLst/>
                <a:uLnTx/>
                <a:uFillTx/>
              </a:endParaRPr>
            </a:p>
          </p:txBody>
        </p:sp>
        <p:sp>
          <p:nvSpPr>
            <p:cNvPr id="220" name="Line 194"/>
            <p:cNvSpPr>
              <a:spLocks noChangeShapeType="1"/>
            </p:cNvSpPr>
            <p:nvPr/>
          </p:nvSpPr>
          <p:spPr bwMode="auto">
            <a:xfrm flipV="1">
              <a:off x="1422" y="1692"/>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1" name="Line 187"/>
            <p:cNvSpPr>
              <a:spLocks noChangeShapeType="1"/>
            </p:cNvSpPr>
            <p:nvPr/>
          </p:nvSpPr>
          <p:spPr bwMode="auto">
            <a:xfrm flipV="1">
              <a:off x="714" y="1680"/>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2" name="Line 2"/>
            <p:cNvSpPr>
              <a:spLocks noChangeShapeType="1"/>
            </p:cNvSpPr>
            <p:nvPr/>
          </p:nvSpPr>
          <p:spPr bwMode="auto">
            <a:xfrm flipV="1">
              <a:off x="765" y="1683"/>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3" name="Line 14"/>
            <p:cNvSpPr>
              <a:spLocks noChangeShapeType="1"/>
            </p:cNvSpPr>
            <p:nvPr/>
          </p:nvSpPr>
          <p:spPr bwMode="auto">
            <a:xfrm flipV="1">
              <a:off x="822" y="1674"/>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4" name="Line 3"/>
            <p:cNvSpPr>
              <a:spLocks noChangeShapeType="1"/>
            </p:cNvSpPr>
            <p:nvPr/>
          </p:nvSpPr>
          <p:spPr bwMode="auto">
            <a:xfrm flipV="1">
              <a:off x="876" y="1680"/>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5" name="Line 13"/>
            <p:cNvSpPr>
              <a:spLocks noChangeShapeType="1"/>
            </p:cNvSpPr>
            <p:nvPr/>
          </p:nvSpPr>
          <p:spPr bwMode="auto">
            <a:xfrm flipV="1">
              <a:off x="927" y="1680"/>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6" name="Line 4"/>
            <p:cNvSpPr>
              <a:spLocks noChangeShapeType="1"/>
            </p:cNvSpPr>
            <p:nvPr/>
          </p:nvSpPr>
          <p:spPr bwMode="auto">
            <a:xfrm flipV="1">
              <a:off x="984" y="1686"/>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7" name="Line 12"/>
            <p:cNvSpPr>
              <a:spLocks noChangeShapeType="1"/>
            </p:cNvSpPr>
            <p:nvPr/>
          </p:nvSpPr>
          <p:spPr bwMode="auto">
            <a:xfrm flipV="1">
              <a:off x="1038" y="1686"/>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8" name="Line 5"/>
            <p:cNvSpPr>
              <a:spLocks noChangeShapeType="1"/>
            </p:cNvSpPr>
            <p:nvPr/>
          </p:nvSpPr>
          <p:spPr bwMode="auto">
            <a:xfrm flipV="1">
              <a:off x="1098" y="1692"/>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9" name="Line 10"/>
            <p:cNvSpPr>
              <a:spLocks noChangeShapeType="1"/>
            </p:cNvSpPr>
            <p:nvPr/>
          </p:nvSpPr>
          <p:spPr bwMode="auto">
            <a:xfrm flipV="1">
              <a:off x="1158" y="1686"/>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30" name="Line 6"/>
            <p:cNvSpPr>
              <a:spLocks noChangeShapeType="1"/>
            </p:cNvSpPr>
            <p:nvPr/>
          </p:nvSpPr>
          <p:spPr bwMode="auto">
            <a:xfrm flipV="1">
              <a:off x="1218" y="1692"/>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31" name="Line 11"/>
            <p:cNvSpPr>
              <a:spLocks noChangeShapeType="1"/>
            </p:cNvSpPr>
            <p:nvPr/>
          </p:nvSpPr>
          <p:spPr bwMode="auto">
            <a:xfrm flipV="1">
              <a:off x="1278" y="1686"/>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32" name="Line 7"/>
            <p:cNvSpPr>
              <a:spLocks noChangeShapeType="1"/>
            </p:cNvSpPr>
            <p:nvPr/>
          </p:nvSpPr>
          <p:spPr bwMode="auto">
            <a:xfrm flipV="1">
              <a:off x="1332" y="1689"/>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33" name="Line 8"/>
            <p:cNvSpPr>
              <a:spLocks noChangeShapeType="1"/>
            </p:cNvSpPr>
            <p:nvPr/>
          </p:nvSpPr>
          <p:spPr bwMode="auto">
            <a:xfrm flipV="1">
              <a:off x="1374" y="1686"/>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34" name="Rectangle 58"/>
            <p:cNvSpPr>
              <a:spLocks noChangeArrowheads="1"/>
            </p:cNvSpPr>
            <p:nvPr/>
          </p:nvSpPr>
          <p:spPr bwMode="auto">
            <a:xfrm>
              <a:off x="1425" y="2361"/>
              <a:ext cx="201"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000000"/>
                  </a:solidFill>
                  <a:effectLst/>
                  <a:uLnTx/>
                  <a:uFillTx/>
                </a:rPr>
                <a:t>I</a:t>
              </a:r>
              <a:r>
                <a:rPr kumimoji="0" lang="en-US" sz="2000" b="0" i="0" u="none" strike="noStrike" kern="0" cap="none" spc="0" normalizeH="0" baseline="-25000" noProof="0" dirty="0">
                  <a:ln>
                    <a:noFill/>
                  </a:ln>
                  <a:solidFill>
                    <a:srgbClr val="000000"/>
                  </a:solidFill>
                  <a:effectLst/>
                  <a:uLnTx/>
                  <a:uFillTx/>
                </a:rPr>
                <a:t>1</a:t>
              </a:r>
              <a:endParaRPr kumimoji="0" lang="en-US" sz="2000" b="0" i="1" u="none" strike="noStrike" kern="0" cap="none" spc="0" normalizeH="0" baseline="0" noProof="0" dirty="0">
                <a:ln>
                  <a:noFill/>
                </a:ln>
                <a:solidFill>
                  <a:srgbClr val="000000"/>
                </a:solidFill>
                <a:effectLst/>
                <a:uLnTx/>
                <a:uFillTx/>
              </a:endParaRPr>
            </a:p>
          </p:txBody>
        </p:sp>
        <p:sp>
          <p:nvSpPr>
            <p:cNvPr id="235" name="Rectangle 60"/>
            <p:cNvSpPr>
              <a:spLocks noChangeArrowheads="1"/>
            </p:cNvSpPr>
            <p:nvPr/>
          </p:nvSpPr>
          <p:spPr bwMode="auto">
            <a:xfrm>
              <a:off x="912" y="1180"/>
              <a:ext cx="301"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rPr>
                <a:t>B</a:t>
              </a:r>
              <a:r>
                <a:rPr kumimoji="0" lang="en-US" sz="2000" b="0" i="0" u="none" strike="noStrike" kern="0" cap="none" spc="0" normalizeH="0" baseline="-25000" noProof="0" dirty="0">
                  <a:ln>
                    <a:noFill/>
                  </a:ln>
                  <a:solidFill>
                    <a:srgbClr val="000000"/>
                  </a:solidFill>
                  <a:effectLst/>
                  <a:uLnTx/>
                  <a:uFillTx/>
                </a:rPr>
                <a:t>12</a:t>
              </a:r>
              <a:endParaRPr kumimoji="0" lang="en-US" sz="2000" b="1" i="0" u="none" strike="noStrike" kern="0" cap="none" spc="0" normalizeH="0" baseline="0" noProof="0" dirty="0">
                <a:ln>
                  <a:noFill/>
                </a:ln>
                <a:solidFill>
                  <a:srgbClr val="000000"/>
                </a:solidFill>
                <a:effectLst/>
                <a:uLnTx/>
                <a:uFillTx/>
              </a:endParaRPr>
            </a:p>
          </p:txBody>
        </p:sp>
        <p:grpSp>
          <p:nvGrpSpPr>
            <p:cNvPr id="236" name="Group 156"/>
            <p:cNvGrpSpPr>
              <a:grpSpLocks/>
            </p:cNvGrpSpPr>
            <p:nvPr/>
          </p:nvGrpSpPr>
          <p:grpSpPr bwMode="auto">
            <a:xfrm>
              <a:off x="279" y="2016"/>
              <a:ext cx="1593" cy="1374"/>
              <a:chOff x="273" y="2016"/>
              <a:chExt cx="1593" cy="1374"/>
            </a:xfrm>
          </p:grpSpPr>
          <p:sp>
            <p:nvSpPr>
              <p:cNvPr id="336" name="Rectangle 157"/>
              <p:cNvSpPr>
                <a:spLocks noChangeArrowheads="1"/>
              </p:cNvSpPr>
              <p:nvPr/>
            </p:nvSpPr>
            <p:spPr bwMode="auto">
              <a:xfrm>
                <a:off x="273" y="2352"/>
                <a:ext cx="296"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000000"/>
                    </a:solidFill>
                    <a:effectLst/>
                    <a:uLnTx/>
                    <a:uFillTx/>
                  </a:rPr>
                  <a:t>N</a:t>
                </a:r>
                <a:r>
                  <a:rPr kumimoji="0" lang="en-US" sz="2000" b="0" i="0" u="none" strike="noStrike" kern="0" cap="none" spc="0" normalizeH="0" baseline="-25000" noProof="0" dirty="0">
                    <a:ln>
                      <a:noFill/>
                    </a:ln>
                    <a:solidFill>
                      <a:srgbClr val="000000"/>
                    </a:solidFill>
                    <a:effectLst/>
                    <a:uLnTx/>
                    <a:uFillTx/>
                  </a:rPr>
                  <a:t>1</a:t>
                </a:r>
                <a:r>
                  <a:rPr kumimoji="0" lang="en-US" sz="2000" b="0" i="1" u="none" strike="noStrike" kern="0" cap="none" spc="0" normalizeH="0" baseline="0" noProof="0" dirty="0">
                    <a:ln>
                      <a:noFill/>
                    </a:ln>
                    <a:solidFill>
                      <a:srgbClr val="000000"/>
                    </a:solidFill>
                    <a:effectLst/>
                    <a:uLnTx/>
                    <a:uFillTx/>
                  </a:rPr>
                  <a:t> </a:t>
                </a:r>
              </a:p>
            </p:txBody>
          </p:sp>
          <p:grpSp>
            <p:nvGrpSpPr>
              <p:cNvPr id="337" name="Group 158"/>
              <p:cNvGrpSpPr>
                <a:grpSpLocks/>
              </p:cNvGrpSpPr>
              <p:nvPr/>
            </p:nvGrpSpPr>
            <p:grpSpPr bwMode="auto">
              <a:xfrm>
                <a:off x="524" y="2016"/>
                <a:ext cx="1342" cy="1374"/>
                <a:chOff x="524" y="2016"/>
                <a:chExt cx="1342" cy="1374"/>
              </a:xfrm>
            </p:grpSpPr>
            <p:grpSp>
              <p:nvGrpSpPr>
                <p:cNvPr id="341" name="Group 159"/>
                <p:cNvGrpSpPr>
                  <a:grpSpLocks/>
                </p:cNvGrpSpPr>
                <p:nvPr/>
              </p:nvGrpSpPr>
              <p:grpSpPr bwMode="auto">
                <a:xfrm>
                  <a:off x="672" y="2016"/>
                  <a:ext cx="771" cy="1074"/>
                  <a:chOff x="672" y="2016"/>
                  <a:chExt cx="771" cy="1074"/>
                </a:xfrm>
              </p:grpSpPr>
              <p:sp>
                <p:nvSpPr>
                  <p:cNvPr id="358" name="Oval 160"/>
                  <p:cNvSpPr>
                    <a:spLocks noChangeArrowheads="1"/>
                  </p:cNvSpPr>
                  <p:nvPr/>
                </p:nvSpPr>
                <p:spPr bwMode="auto">
                  <a:xfrm>
                    <a:off x="675" y="2016"/>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59" name="Oval 161"/>
                  <p:cNvSpPr>
                    <a:spLocks noChangeArrowheads="1"/>
                  </p:cNvSpPr>
                  <p:nvPr/>
                </p:nvSpPr>
                <p:spPr bwMode="auto">
                  <a:xfrm>
                    <a:off x="675" y="2208"/>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60" name="Oval 162"/>
                  <p:cNvSpPr>
                    <a:spLocks noChangeArrowheads="1"/>
                  </p:cNvSpPr>
                  <p:nvPr/>
                </p:nvSpPr>
                <p:spPr bwMode="auto">
                  <a:xfrm>
                    <a:off x="675" y="2394"/>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61" name="Oval 163"/>
                  <p:cNvSpPr>
                    <a:spLocks noChangeArrowheads="1"/>
                  </p:cNvSpPr>
                  <p:nvPr/>
                </p:nvSpPr>
                <p:spPr bwMode="auto">
                  <a:xfrm>
                    <a:off x="675" y="2577"/>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62" name="Oval 164"/>
                  <p:cNvSpPr>
                    <a:spLocks noChangeArrowheads="1"/>
                  </p:cNvSpPr>
                  <p:nvPr/>
                </p:nvSpPr>
                <p:spPr bwMode="auto">
                  <a:xfrm>
                    <a:off x="675" y="2763"/>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63" name="Oval 165"/>
                  <p:cNvSpPr>
                    <a:spLocks noChangeArrowheads="1"/>
                  </p:cNvSpPr>
                  <p:nvPr/>
                </p:nvSpPr>
                <p:spPr bwMode="auto">
                  <a:xfrm>
                    <a:off x="672" y="2946"/>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grpSp>
            <p:sp>
              <p:nvSpPr>
                <p:cNvPr id="342" name="Rectangle 166"/>
                <p:cNvSpPr>
                  <a:spLocks noChangeArrowheads="1"/>
                </p:cNvSpPr>
                <p:nvPr/>
              </p:nvSpPr>
              <p:spPr bwMode="auto">
                <a:xfrm>
                  <a:off x="524" y="3120"/>
                  <a:ext cx="232"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000000"/>
                      </a:solidFill>
                      <a:effectLst/>
                      <a:uLnTx/>
                      <a:uFillTx/>
                    </a:rPr>
                    <a:t>S</a:t>
                  </a:r>
                  <a:r>
                    <a:rPr kumimoji="0" lang="en-US" sz="2000" b="0" i="0" u="none" strike="noStrike" kern="0" cap="none" spc="0" normalizeH="0" baseline="-25000" noProof="0" dirty="0">
                      <a:ln>
                        <a:noFill/>
                      </a:ln>
                      <a:solidFill>
                        <a:srgbClr val="000000"/>
                      </a:solidFill>
                      <a:effectLst/>
                      <a:uLnTx/>
                      <a:uFillTx/>
                    </a:rPr>
                    <a:t>1</a:t>
                  </a:r>
                  <a:endParaRPr kumimoji="0" lang="en-US" sz="2000" b="0" i="1" u="none" strike="noStrike" kern="0" cap="none" spc="0" normalizeH="0" baseline="0" noProof="0" dirty="0">
                    <a:ln>
                      <a:noFill/>
                    </a:ln>
                    <a:solidFill>
                      <a:srgbClr val="000000"/>
                    </a:solidFill>
                    <a:effectLst/>
                    <a:uLnTx/>
                    <a:uFillTx/>
                  </a:endParaRPr>
                </a:p>
              </p:txBody>
            </p:sp>
            <p:sp>
              <p:nvSpPr>
                <p:cNvPr id="343" name="Line 167"/>
                <p:cNvSpPr>
                  <a:spLocks noChangeShapeType="1"/>
                </p:cNvSpPr>
                <p:nvPr/>
              </p:nvSpPr>
              <p:spPr bwMode="auto">
                <a:xfrm>
                  <a:off x="1536" y="2088"/>
                  <a:ext cx="3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44" name="Line 168"/>
                <p:cNvSpPr>
                  <a:spLocks noChangeShapeType="1"/>
                </p:cNvSpPr>
                <p:nvPr/>
              </p:nvSpPr>
              <p:spPr bwMode="auto">
                <a:xfrm>
                  <a:off x="1536" y="3021"/>
                  <a:ext cx="33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45" name="Rectangle 169"/>
                <p:cNvSpPr>
                  <a:spLocks noChangeArrowheads="1"/>
                </p:cNvSpPr>
                <p:nvPr/>
              </p:nvSpPr>
              <p:spPr bwMode="auto">
                <a:xfrm>
                  <a:off x="1632" y="2434"/>
                  <a:ext cx="190"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000000"/>
                      </a:solidFill>
                      <a:effectLst/>
                      <a:uLnTx/>
                      <a:uFillTx/>
                    </a:rPr>
                    <a:t>d</a:t>
                  </a:r>
                </a:p>
              </p:txBody>
            </p:sp>
            <p:sp>
              <p:nvSpPr>
                <p:cNvPr id="346" name="Line 170"/>
                <p:cNvSpPr>
                  <a:spLocks noChangeShapeType="1"/>
                </p:cNvSpPr>
                <p:nvPr/>
              </p:nvSpPr>
              <p:spPr bwMode="auto">
                <a:xfrm flipV="1">
                  <a:off x="1731" y="2085"/>
                  <a:ext cx="0" cy="336"/>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47" name="Line 171"/>
                <p:cNvSpPr>
                  <a:spLocks noChangeShapeType="1"/>
                </p:cNvSpPr>
                <p:nvPr/>
              </p:nvSpPr>
              <p:spPr bwMode="auto">
                <a:xfrm>
                  <a:off x="1731" y="2685"/>
                  <a:ext cx="0" cy="336"/>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grpSp>
              <p:nvGrpSpPr>
                <p:cNvPr id="348" name="Group 172"/>
                <p:cNvGrpSpPr>
                  <a:grpSpLocks/>
                </p:cNvGrpSpPr>
                <p:nvPr/>
              </p:nvGrpSpPr>
              <p:grpSpPr bwMode="auto">
                <a:xfrm>
                  <a:off x="837" y="2046"/>
                  <a:ext cx="461" cy="1010"/>
                  <a:chOff x="837" y="2046"/>
                  <a:chExt cx="461" cy="1010"/>
                </a:xfrm>
              </p:grpSpPr>
              <p:sp>
                <p:nvSpPr>
                  <p:cNvPr id="352" name="Oval 173"/>
                  <p:cNvSpPr>
                    <a:spLocks noChangeArrowheads="1"/>
                  </p:cNvSpPr>
                  <p:nvPr/>
                </p:nvSpPr>
                <p:spPr bwMode="auto">
                  <a:xfrm>
                    <a:off x="839" y="2046"/>
                    <a:ext cx="459" cy="93"/>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53" name="Oval 174"/>
                  <p:cNvSpPr>
                    <a:spLocks noChangeArrowheads="1"/>
                  </p:cNvSpPr>
                  <p:nvPr/>
                </p:nvSpPr>
                <p:spPr bwMode="auto">
                  <a:xfrm>
                    <a:off x="839" y="2238"/>
                    <a:ext cx="459" cy="80"/>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54" name="Oval 175"/>
                  <p:cNvSpPr>
                    <a:spLocks noChangeArrowheads="1"/>
                  </p:cNvSpPr>
                  <p:nvPr/>
                </p:nvSpPr>
                <p:spPr bwMode="auto">
                  <a:xfrm>
                    <a:off x="839" y="2424"/>
                    <a:ext cx="459" cy="83"/>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55" name="Oval 176"/>
                  <p:cNvSpPr>
                    <a:spLocks noChangeArrowheads="1"/>
                  </p:cNvSpPr>
                  <p:nvPr/>
                </p:nvSpPr>
                <p:spPr bwMode="auto">
                  <a:xfrm>
                    <a:off x="839" y="2607"/>
                    <a:ext cx="459" cy="87"/>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56" name="Oval 177"/>
                  <p:cNvSpPr>
                    <a:spLocks noChangeArrowheads="1"/>
                  </p:cNvSpPr>
                  <p:nvPr/>
                </p:nvSpPr>
                <p:spPr bwMode="auto">
                  <a:xfrm>
                    <a:off x="839" y="2793"/>
                    <a:ext cx="459" cy="80"/>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57" name="Oval 178"/>
                  <p:cNvSpPr>
                    <a:spLocks noChangeArrowheads="1"/>
                  </p:cNvSpPr>
                  <p:nvPr/>
                </p:nvSpPr>
                <p:spPr bwMode="auto">
                  <a:xfrm>
                    <a:off x="837" y="2976"/>
                    <a:ext cx="459" cy="80"/>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grpSp>
            <p:sp>
              <p:nvSpPr>
                <p:cNvPr id="349" name="Rectangle 179"/>
                <p:cNvSpPr>
                  <a:spLocks noChangeArrowheads="1"/>
                </p:cNvSpPr>
                <p:nvPr/>
              </p:nvSpPr>
              <p:spPr bwMode="auto">
                <a:xfrm>
                  <a:off x="1392" y="3120"/>
                  <a:ext cx="232"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a:ln>
                        <a:noFill/>
                      </a:ln>
                      <a:solidFill>
                        <a:srgbClr val="000000"/>
                      </a:solidFill>
                      <a:effectLst/>
                      <a:uLnTx/>
                      <a:uFillTx/>
                    </a:rPr>
                    <a:t>S</a:t>
                  </a:r>
                  <a:r>
                    <a:rPr kumimoji="0" lang="en-US" sz="2000" b="0" i="0" u="none" strike="noStrike" kern="0" cap="none" spc="0" normalizeH="0" baseline="-25000" noProof="0">
                      <a:ln>
                        <a:noFill/>
                      </a:ln>
                      <a:solidFill>
                        <a:srgbClr val="000000"/>
                      </a:solidFill>
                      <a:effectLst/>
                      <a:uLnTx/>
                      <a:uFillTx/>
                    </a:rPr>
                    <a:t>2</a:t>
                  </a:r>
                  <a:endParaRPr kumimoji="0" lang="en-US" sz="2000" b="0" i="1" u="none" strike="noStrike" kern="0" cap="none" spc="0" normalizeH="0" baseline="0" noProof="0">
                    <a:ln>
                      <a:noFill/>
                    </a:ln>
                    <a:solidFill>
                      <a:srgbClr val="000000"/>
                    </a:solidFill>
                    <a:effectLst/>
                    <a:uLnTx/>
                    <a:uFillTx/>
                  </a:endParaRPr>
                </a:p>
              </p:txBody>
            </p:sp>
            <p:sp>
              <p:nvSpPr>
                <p:cNvPr id="350" name="Line 180"/>
                <p:cNvSpPr>
                  <a:spLocks noChangeShapeType="1"/>
                </p:cNvSpPr>
                <p:nvPr/>
              </p:nvSpPr>
              <p:spPr bwMode="auto">
                <a:xfrm flipV="1">
                  <a:off x="672" y="3024"/>
                  <a:ext cx="96" cy="144"/>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51" name="Line 181"/>
                <p:cNvSpPr>
                  <a:spLocks noChangeShapeType="1"/>
                </p:cNvSpPr>
                <p:nvPr/>
              </p:nvSpPr>
              <p:spPr bwMode="auto">
                <a:xfrm flipH="1" flipV="1">
                  <a:off x="1112" y="2999"/>
                  <a:ext cx="280" cy="169"/>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grpSp>
          <p:sp>
            <p:nvSpPr>
              <p:cNvPr id="338" name="Rectangle 182"/>
              <p:cNvSpPr>
                <a:spLocks noChangeArrowheads="1"/>
              </p:cNvSpPr>
              <p:nvPr/>
            </p:nvSpPr>
            <p:spPr bwMode="auto">
              <a:xfrm>
                <a:off x="273" y="2640"/>
                <a:ext cx="296"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000000"/>
                    </a:solidFill>
                    <a:effectLst/>
                    <a:uLnTx/>
                    <a:uFillTx/>
                  </a:rPr>
                  <a:t>N</a:t>
                </a:r>
                <a:r>
                  <a:rPr kumimoji="0" lang="en-US" sz="2000" b="0" i="0" u="none" strike="noStrike" kern="0" cap="none" spc="0" normalizeH="0" baseline="-25000" noProof="0" dirty="0">
                    <a:ln>
                      <a:noFill/>
                    </a:ln>
                    <a:solidFill>
                      <a:srgbClr val="000000"/>
                    </a:solidFill>
                    <a:effectLst/>
                    <a:uLnTx/>
                    <a:uFillTx/>
                  </a:rPr>
                  <a:t>2</a:t>
                </a:r>
                <a:r>
                  <a:rPr kumimoji="0" lang="en-US" sz="2000" b="0" i="1" u="none" strike="noStrike" kern="0" cap="none" spc="0" normalizeH="0" baseline="0" noProof="0" dirty="0">
                    <a:ln>
                      <a:noFill/>
                    </a:ln>
                    <a:solidFill>
                      <a:srgbClr val="000000"/>
                    </a:solidFill>
                    <a:effectLst/>
                    <a:uLnTx/>
                    <a:uFillTx/>
                  </a:rPr>
                  <a:t> </a:t>
                </a:r>
              </a:p>
            </p:txBody>
          </p:sp>
          <p:sp>
            <p:nvSpPr>
              <p:cNvPr id="339" name="Line 183"/>
              <p:cNvSpPr>
                <a:spLocks noChangeShapeType="1"/>
              </p:cNvSpPr>
              <p:nvPr/>
            </p:nvSpPr>
            <p:spPr bwMode="auto">
              <a:xfrm>
                <a:off x="480" y="2754"/>
                <a:ext cx="336" cy="0"/>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40" name="Line 184"/>
              <p:cNvSpPr>
                <a:spLocks noChangeShapeType="1"/>
              </p:cNvSpPr>
              <p:nvPr/>
            </p:nvSpPr>
            <p:spPr bwMode="auto">
              <a:xfrm>
                <a:off x="494" y="2473"/>
                <a:ext cx="147" cy="0"/>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grpSp>
        <p:sp>
          <p:nvSpPr>
            <p:cNvPr id="237" name="Line 22"/>
            <p:cNvSpPr>
              <a:spLocks noChangeShapeType="1"/>
            </p:cNvSpPr>
            <p:nvPr/>
          </p:nvSpPr>
          <p:spPr bwMode="auto">
            <a:xfrm flipV="1">
              <a:off x="1185" y="3072"/>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38" name="Line 23"/>
            <p:cNvSpPr>
              <a:spLocks noChangeShapeType="1"/>
            </p:cNvSpPr>
            <p:nvPr/>
          </p:nvSpPr>
          <p:spPr bwMode="auto">
            <a:xfrm flipV="1">
              <a:off x="1188" y="2892"/>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39" name="Line 24"/>
            <p:cNvSpPr>
              <a:spLocks noChangeShapeType="1"/>
            </p:cNvSpPr>
            <p:nvPr/>
          </p:nvSpPr>
          <p:spPr bwMode="auto">
            <a:xfrm flipV="1">
              <a:off x="1185" y="2706"/>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0" name="Line 25"/>
            <p:cNvSpPr>
              <a:spLocks noChangeShapeType="1"/>
            </p:cNvSpPr>
            <p:nvPr/>
          </p:nvSpPr>
          <p:spPr bwMode="auto">
            <a:xfrm flipV="1">
              <a:off x="1191" y="2520"/>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1" name="Line 26"/>
            <p:cNvSpPr>
              <a:spLocks noChangeShapeType="1"/>
            </p:cNvSpPr>
            <p:nvPr/>
          </p:nvSpPr>
          <p:spPr bwMode="auto">
            <a:xfrm flipV="1">
              <a:off x="1191" y="2334"/>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2" name="Line 27"/>
            <p:cNvSpPr>
              <a:spLocks noChangeShapeType="1"/>
            </p:cNvSpPr>
            <p:nvPr/>
          </p:nvSpPr>
          <p:spPr bwMode="auto">
            <a:xfrm flipV="1">
              <a:off x="1191" y="2145"/>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3" name="Line 28"/>
            <p:cNvSpPr>
              <a:spLocks noChangeShapeType="1"/>
            </p:cNvSpPr>
            <p:nvPr/>
          </p:nvSpPr>
          <p:spPr bwMode="auto">
            <a:xfrm>
              <a:off x="822" y="1980"/>
              <a:ext cx="0" cy="138"/>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4" name="Line 29"/>
            <p:cNvSpPr>
              <a:spLocks noChangeShapeType="1"/>
            </p:cNvSpPr>
            <p:nvPr/>
          </p:nvSpPr>
          <p:spPr bwMode="auto">
            <a:xfrm>
              <a:off x="822" y="2178"/>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5" name="Line 30"/>
            <p:cNvSpPr>
              <a:spLocks noChangeShapeType="1"/>
            </p:cNvSpPr>
            <p:nvPr/>
          </p:nvSpPr>
          <p:spPr bwMode="auto">
            <a:xfrm>
              <a:off x="822" y="2364"/>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6" name="Line 31"/>
            <p:cNvSpPr>
              <a:spLocks noChangeShapeType="1"/>
            </p:cNvSpPr>
            <p:nvPr/>
          </p:nvSpPr>
          <p:spPr bwMode="auto">
            <a:xfrm>
              <a:off x="822" y="255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7" name="Line 32"/>
            <p:cNvSpPr>
              <a:spLocks noChangeShapeType="1"/>
            </p:cNvSpPr>
            <p:nvPr/>
          </p:nvSpPr>
          <p:spPr bwMode="auto">
            <a:xfrm>
              <a:off x="822" y="273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8" name="Line 33"/>
            <p:cNvSpPr>
              <a:spLocks noChangeShapeType="1"/>
            </p:cNvSpPr>
            <p:nvPr/>
          </p:nvSpPr>
          <p:spPr bwMode="auto">
            <a:xfrm>
              <a:off x="822" y="291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9" name="Line 34"/>
            <p:cNvSpPr>
              <a:spLocks noChangeShapeType="1"/>
            </p:cNvSpPr>
            <p:nvPr/>
          </p:nvSpPr>
          <p:spPr bwMode="auto">
            <a:xfrm>
              <a:off x="927" y="201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0" name="Line 35"/>
            <p:cNvSpPr>
              <a:spLocks noChangeShapeType="1"/>
            </p:cNvSpPr>
            <p:nvPr/>
          </p:nvSpPr>
          <p:spPr bwMode="auto">
            <a:xfrm>
              <a:off x="927" y="2194"/>
              <a:ext cx="0" cy="134"/>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1" name="Line 36"/>
            <p:cNvSpPr>
              <a:spLocks noChangeShapeType="1"/>
            </p:cNvSpPr>
            <p:nvPr/>
          </p:nvSpPr>
          <p:spPr bwMode="auto">
            <a:xfrm>
              <a:off x="927" y="240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2" name="Line 37"/>
            <p:cNvSpPr>
              <a:spLocks noChangeShapeType="1"/>
            </p:cNvSpPr>
            <p:nvPr/>
          </p:nvSpPr>
          <p:spPr bwMode="auto">
            <a:xfrm>
              <a:off x="927" y="2580"/>
              <a:ext cx="1" cy="12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3" name="Line 38"/>
            <p:cNvSpPr>
              <a:spLocks noChangeShapeType="1"/>
            </p:cNvSpPr>
            <p:nvPr/>
          </p:nvSpPr>
          <p:spPr bwMode="auto">
            <a:xfrm>
              <a:off x="927" y="2769"/>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4" name="Line 39"/>
            <p:cNvSpPr>
              <a:spLocks noChangeShapeType="1"/>
            </p:cNvSpPr>
            <p:nvPr/>
          </p:nvSpPr>
          <p:spPr bwMode="auto">
            <a:xfrm>
              <a:off x="927" y="2935"/>
              <a:ext cx="0" cy="131"/>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5" name="Line 40"/>
            <p:cNvSpPr>
              <a:spLocks noChangeShapeType="1"/>
            </p:cNvSpPr>
            <p:nvPr/>
          </p:nvSpPr>
          <p:spPr bwMode="auto">
            <a:xfrm>
              <a:off x="1038" y="1977"/>
              <a:ext cx="0" cy="141"/>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6" name="Line 41"/>
            <p:cNvSpPr>
              <a:spLocks noChangeShapeType="1"/>
            </p:cNvSpPr>
            <p:nvPr/>
          </p:nvSpPr>
          <p:spPr bwMode="auto">
            <a:xfrm>
              <a:off x="1038" y="219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7" name="Line 42"/>
            <p:cNvSpPr>
              <a:spLocks noChangeShapeType="1"/>
            </p:cNvSpPr>
            <p:nvPr/>
          </p:nvSpPr>
          <p:spPr bwMode="auto">
            <a:xfrm>
              <a:off x="1038" y="2367"/>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8" name="Line 43"/>
            <p:cNvSpPr>
              <a:spLocks noChangeShapeType="1"/>
            </p:cNvSpPr>
            <p:nvPr/>
          </p:nvSpPr>
          <p:spPr bwMode="auto">
            <a:xfrm>
              <a:off x="1038" y="255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9" name="Line 44"/>
            <p:cNvSpPr>
              <a:spLocks noChangeShapeType="1"/>
            </p:cNvSpPr>
            <p:nvPr/>
          </p:nvSpPr>
          <p:spPr bwMode="auto">
            <a:xfrm>
              <a:off x="1038" y="2754"/>
              <a:ext cx="0" cy="134"/>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0" name="Line 46"/>
            <p:cNvSpPr>
              <a:spLocks noChangeShapeType="1"/>
            </p:cNvSpPr>
            <p:nvPr/>
          </p:nvSpPr>
          <p:spPr bwMode="auto">
            <a:xfrm flipH="1">
              <a:off x="1275" y="1986"/>
              <a:ext cx="3" cy="131"/>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1" name="Line 47"/>
            <p:cNvSpPr>
              <a:spLocks noChangeShapeType="1"/>
            </p:cNvSpPr>
            <p:nvPr/>
          </p:nvSpPr>
          <p:spPr bwMode="auto">
            <a:xfrm>
              <a:off x="1278" y="220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2" name="Line 48"/>
            <p:cNvSpPr>
              <a:spLocks noChangeShapeType="1"/>
            </p:cNvSpPr>
            <p:nvPr/>
          </p:nvSpPr>
          <p:spPr bwMode="auto">
            <a:xfrm>
              <a:off x="1278" y="2361"/>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3" name="Line 49"/>
            <p:cNvSpPr>
              <a:spLocks noChangeShapeType="1"/>
            </p:cNvSpPr>
            <p:nvPr/>
          </p:nvSpPr>
          <p:spPr bwMode="auto">
            <a:xfrm>
              <a:off x="1278" y="2547"/>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4" name="Line 50"/>
            <p:cNvSpPr>
              <a:spLocks noChangeShapeType="1"/>
            </p:cNvSpPr>
            <p:nvPr/>
          </p:nvSpPr>
          <p:spPr bwMode="auto">
            <a:xfrm>
              <a:off x="1278" y="273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5" name="Line 51"/>
            <p:cNvSpPr>
              <a:spLocks noChangeShapeType="1"/>
            </p:cNvSpPr>
            <p:nvPr/>
          </p:nvSpPr>
          <p:spPr bwMode="auto">
            <a:xfrm>
              <a:off x="1278" y="2919"/>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6" name="Line 52"/>
            <p:cNvSpPr>
              <a:spLocks noChangeShapeType="1"/>
            </p:cNvSpPr>
            <p:nvPr/>
          </p:nvSpPr>
          <p:spPr bwMode="auto">
            <a:xfrm>
              <a:off x="1158" y="201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7" name="Line 53"/>
            <p:cNvSpPr>
              <a:spLocks noChangeShapeType="1"/>
            </p:cNvSpPr>
            <p:nvPr/>
          </p:nvSpPr>
          <p:spPr bwMode="auto">
            <a:xfrm>
              <a:off x="1158" y="2214"/>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8" name="Line 54"/>
            <p:cNvSpPr>
              <a:spLocks noChangeShapeType="1"/>
            </p:cNvSpPr>
            <p:nvPr/>
          </p:nvSpPr>
          <p:spPr bwMode="auto">
            <a:xfrm>
              <a:off x="1158" y="240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9" name="Line 55"/>
            <p:cNvSpPr>
              <a:spLocks noChangeShapeType="1"/>
            </p:cNvSpPr>
            <p:nvPr/>
          </p:nvSpPr>
          <p:spPr bwMode="auto">
            <a:xfrm>
              <a:off x="1158" y="2571"/>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0" name="Line 56"/>
            <p:cNvSpPr>
              <a:spLocks noChangeShapeType="1"/>
            </p:cNvSpPr>
            <p:nvPr/>
          </p:nvSpPr>
          <p:spPr bwMode="auto">
            <a:xfrm>
              <a:off x="1158" y="276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1" name="Line 57"/>
            <p:cNvSpPr>
              <a:spLocks noChangeShapeType="1"/>
            </p:cNvSpPr>
            <p:nvPr/>
          </p:nvSpPr>
          <p:spPr bwMode="auto">
            <a:xfrm>
              <a:off x="1158" y="2937"/>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2" name="Line 114"/>
            <p:cNvSpPr>
              <a:spLocks noChangeShapeType="1"/>
            </p:cNvSpPr>
            <p:nvPr/>
          </p:nvSpPr>
          <p:spPr bwMode="auto">
            <a:xfrm>
              <a:off x="1374" y="198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3" name="Line 115"/>
            <p:cNvSpPr>
              <a:spLocks noChangeShapeType="1"/>
            </p:cNvSpPr>
            <p:nvPr/>
          </p:nvSpPr>
          <p:spPr bwMode="auto">
            <a:xfrm>
              <a:off x="1374" y="2202"/>
              <a:ext cx="4" cy="83"/>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4" name="Line 116"/>
            <p:cNvSpPr>
              <a:spLocks noChangeShapeType="1"/>
            </p:cNvSpPr>
            <p:nvPr/>
          </p:nvSpPr>
          <p:spPr bwMode="auto">
            <a:xfrm>
              <a:off x="1374" y="2361"/>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5" name="Line 117"/>
            <p:cNvSpPr>
              <a:spLocks noChangeShapeType="1"/>
            </p:cNvSpPr>
            <p:nvPr/>
          </p:nvSpPr>
          <p:spPr bwMode="auto">
            <a:xfrm>
              <a:off x="1374" y="2571"/>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6" name="Line 118"/>
            <p:cNvSpPr>
              <a:spLocks noChangeShapeType="1"/>
            </p:cNvSpPr>
            <p:nvPr/>
          </p:nvSpPr>
          <p:spPr bwMode="auto">
            <a:xfrm>
              <a:off x="1374" y="2757"/>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7" name="Line 119"/>
            <p:cNvSpPr>
              <a:spLocks noChangeShapeType="1"/>
            </p:cNvSpPr>
            <p:nvPr/>
          </p:nvSpPr>
          <p:spPr bwMode="auto">
            <a:xfrm>
              <a:off x="1374" y="2934"/>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8" name="Line 120"/>
            <p:cNvSpPr>
              <a:spLocks noChangeShapeType="1"/>
            </p:cNvSpPr>
            <p:nvPr/>
          </p:nvSpPr>
          <p:spPr bwMode="auto">
            <a:xfrm>
              <a:off x="1218" y="199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9" name="Line 121"/>
            <p:cNvSpPr>
              <a:spLocks noChangeShapeType="1"/>
            </p:cNvSpPr>
            <p:nvPr/>
          </p:nvSpPr>
          <p:spPr bwMode="auto">
            <a:xfrm>
              <a:off x="1218" y="2208"/>
              <a:ext cx="0" cy="83"/>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0" name="Line 122"/>
            <p:cNvSpPr>
              <a:spLocks noChangeShapeType="1"/>
            </p:cNvSpPr>
            <p:nvPr/>
          </p:nvSpPr>
          <p:spPr bwMode="auto">
            <a:xfrm>
              <a:off x="1218" y="2367"/>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1" name="Line 123"/>
            <p:cNvSpPr>
              <a:spLocks noChangeShapeType="1"/>
            </p:cNvSpPr>
            <p:nvPr/>
          </p:nvSpPr>
          <p:spPr bwMode="auto">
            <a:xfrm>
              <a:off x="1218" y="255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2" name="Line 124"/>
            <p:cNvSpPr>
              <a:spLocks noChangeShapeType="1"/>
            </p:cNvSpPr>
            <p:nvPr/>
          </p:nvSpPr>
          <p:spPr bwMode="auto">
            <a:xfrm>
              <a:off x="1218" y="274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3" name="Line 125"/>
            <p:cNvSpPr>
              <a:spLocks noChangeShapeType="1"/>
            </p:cNvSpPr>
            <p:nvPr/>
          </p:nvSpPr>
          <p:spPr bwMode="auto">
            <a:xfrm>
              <a:off x="1218" y="2925"/>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4" name="Line 126"/>
            <p:cNvSpPr>
              <a:spLocks noChangeShapeType="1"/>
            </p:cNvSpPr>
            <p:nvPr/>
          </p:nvSpPr>
          <p:spPr bwMode="auto">
            <a:xfrm>
              <a:off x="1332" y="1989"/>
              <a:ext cx="0" cy="11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5" name="Line 127"/>
            <p:cNvSpPr>
              <a:spLocks noChangeShapeType="1"/>
            </p:cNvSpPr>
            <p:nvPr/>
          </p:nvSpPr>
          <p:spPr bwMode="auto">
            <a:xfrm>
              <a:off x="1332" y="2205"/>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6" name="Line 128"/>
            <p:cNvSpPr>
              <a:spLocks noChangeShapeType="1"/>
            </p:cNvSpPr>
            <p:nvPr/>
          </p:nvSpPr>
          <p:spPr bwMode="auto">
            <a:xfrm>
              <a:off x="1332" y="2364"/>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7" name="Line 129"/>
            <p:cNvSpPr>
              <a:spLocks noChangeShapeType="1"/>
            </p:cNvSpPr>
            <p:nvPr/>
          </p:nvSpPr>
          <p:spPr bwMode="auto">
            <a:xfrm>
              <a:off x="1332" y="255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8" name="Line 130"/>
            <p:cNvSpPr>
              <a:spLocks noChangeShapeType="1"/>
            </p:cNvSpPr>
            <p:nvPr/>
          </p:nvSpPr>
          <p:spPr bwMode="auto">
            <a:xfrm>
              <a:off x="1332" y="2739"/>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9" name="Line 131"/>
            <p:cNvSpPr>
              <a:spLocks noChangeShapeType="1"/>
            </p:cNvSpPr>
            <p:nvPr/>
          </p:nvSpPr>
          <p:spPr bwMode="auto">
            <a:xfrm>
              <a:off x="1332" y="292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0" name="Line 132"/>
            <p:cNvSpPr>
              <a:spLocks noChangeShapeType="1"/>
            </p:cNvSpPr>
            <p:nvPr/>
          </p:nvSpPr>
          <p:spPr bwMode="auto">
            <a:xfrm>
              <a:off x="1098" y="199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1" name="Line 133"/>
            <p:cNvSpPr>
              <a:spLocks noChangeShapeType="1"/>
            </p:cNvSpPr>
            <p:nvPr/>
          </p:nvSpPr>
          <p:spPr bwMode="auto">
            <a:xfrm>
              <a:off x="1098" y="2208"/>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2" name="Line 134"/>
            <p:cNvSpPr>
              <a:spLocks noChangeShapeType="1"/>
            </p:cNvSpPr>
            <p:nvPr/>
          </p:nvSpPr>
          <p:spPr bwMode="auto">
            <a:xfrm>
              <a:off x="1098" y="2367"/>
              <a:ext cx="0" cy="118"/>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3" name="Line 135"/>
            <p:cNvSpPr>
              <a:spLocks noChangeShapeType="1"/>
            </p:cNvSpPr>
            <p:nvPr/>
          </p:nvSpPr>
          <p:spPr bwMode="auto">
            <a:xfrm>
              <a:off x="1098" y="2553"/>
              <a:ext cx="0" cy="121"/>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4" name="Line 136"/>
            <p:cNvSpPr>
              <a:spLocks noChangeShapeType="1"/>
            </p:cNvSpPr>
            <p:nvPr/>
          </p:nvSpPr>
          <p:spPr bwMode="auto">
            <a:xfrm flipH="1">
              <a:off x="1098" y="2747"/>
              <a:ext cx="3" cy="140"/>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5" name="Line 137"/>
            <p:cNvSpPr>
              <a:spLocks noChangeShapeType="1"/>
            </p:cNvSpPr>
            <p:nvPr/>
          </p:nvSpPr>
          <p:spPr bwMode="auto">
            <a:xfrm>
              <a:off x="1098" y="2916"/>
              <a:ext cx="0" cy="124"/>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6" name="Line 138"/>
            <p:cNvSpPr>
              <a:spLocks noChangeShapeType="1"/>
            </p:cNvSpPr>
            <p:nvPr/>
          </p:nvSpPr>
          <p:spPr bwMode="auto">
            <a:xfrm>
              <a:off x="984" y="198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7" name="Line 139"/>
            <p:cNvSpPr>
              <a:spLocks noChangeShapeType="1"/>
            </p:cNvSpPr>
            <p:nvPr/>
          </p:nvSpPr>
          <p:spPr bwMode="auto">
            <a:xfrm>
              <a:off x="984" y="220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8" name="Line 140"/>
            <p:cNvSpPr>
              <a:spLocks noChangeShapeType="1"/>
            </p:cNvSpPr>
            <p:nvPr/>
          </p:nvSpPr>
          <p:spPr bwMode="auto">
            <a:xfrm>
              <a:off x="984" y="2361"/>
              <a:ext cx="0" cy="125"/>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9" name="Line 141"/>
            <p:cNvSpPr>
              <a:spLocks noChangeShapeType="1"/>
            </p:cNvSpPr>
            <p:nvPr/>
          </p:nvSpPr>
          <p:spPr bwMode="auto">
            <a:xfrm>
              <a:off x="984" y="2547"/>
              <a:ext cx="0" cy="128"/>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0" name="Line 142"/>
            <p:cNvSpPr>
              <a:spLocks noChangeShapeType="1"/>
            </p:cNvSpPr>
            <p:nvPr/>
          </p:nvSpPr>
          <p:spPr bwMode="auto">
            <a:xfrm>
              <a:off x="984" y="273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1" name="Line 143"/>
            <p:cNvSpPr>
              <a:spLocks noChangeShapeType="1"/>
            </p:cNvSpPr>
            <p:nvPr/>
          </p:nvSpPr>
          <p:spPr bwMode="auto">
            <a:xfrm>
              <a:off x="984" y="2919"/>
              <a:ext cx="1" cy="138"/>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2" name="Line 144"/>
            <p:cNvSpPr>
              <a:spLocks noChangeShapeType="1"/>
            </p:cNvSpPr>
            <p:nvPr/>
          </p:nvSpPr>
          <p:spPr bwMode="auto">
            <a:xfrm>
              <a:off x="876" y="198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3" name="Line 145"/>
            <p:cNvSpPr>
              <a:spLocks noChangeShapeType="1"/>
            </p:cNvSpPr>
            <p:nvPr/>
          </p:nvSpPr>
          <p:spPr bwMode="auto">
            <a:xfrm>
              <a:off x="876" y="219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4" name="Line 146"/>
            <p:cNvSpPr>
              <a:spLocks noChangeShapeType="1"/>
            </p:cNvSpPr>
            <p:nvPr/>
          </p:nvSpPr>
          <p:spPr bwMode="auto">
            <a:xfrm>
              <a:off x="876" y="2355"/>
              <a:ext cx="0" cy="118"/>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5" name="Line 147"/>
            <p:cNvSpPr>
              <a:spLocks noChangeShapeType="1"/>
            </p:cNvSpPr>
            <p:nvPr/>
          </p:nvSpPr>
          <p:spPr bwMode="auto">
            <a:xfrm>
              <a:off x="876" y="2541"/>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6" name="Line 148"/>
            <p:cNvSpPr>
              <a:spLocks noChangeShapeType="1"/>
            </p:cNvSpPr>
            <p:nvPr/>
          </p:nvSpPr>
          <p:spPr bwMode="auto">
            <a:xfrm>
              <a:off x="876" y="273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7" name="Line 149"/>
            <p:cNvSpPr>
              <a:spLocks noChangeShapeType="1"/>
            </p:cNvSpPr>
            <p:nvPr/>
          </p:nvSpPr>
          <p:spPr bwMode="auto">
            <a:xfrm>
              <a:off x="876" y="291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8" name="Line 150"/>
            <p:cNvSpPr>
              <a:spLocks noChangeShapeType="1"/>
            </p:cNvSpPr>
            <p:nvPr/>
          </p:nvSpPr>
          <p:spPr bwMode="auto">
            <a:xfrm>
              <a:off x="765" y="198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9" name="Line 151"/>
            <p:cNvSpPr>
              <a:spLocks noChangeShapeType="1"/>
            </p:cNvSpPr>
            <p:nvPr/>
          </p:nvSpPr>
          <p:spPr bwMode="auto">
            <a:xfrm>
              <a:off x="765" y="2199"/>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0" name="Line 152"/>
            <p:cNvSpPr>
              <a:spLocks noChangeShapeType="1"/>
            </p:cNvSpPr>
            <p:nvPr/>
          </p:nvSpPr>
          <p:spPr bwMode="auto">
            <a:xfrm>
              <a:off x="765" y="2358"/>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1" name="Line 153"/>
            <p:cNvSpPr>
              <a:spLocks noChangeShapeType="1"/>
            </p:cNvSpPr>
            <p:nvPr/>
          </p:nvSpPr>
          <p:spPr bwMode="auto">
            <a:xfrm>
              <a:off x="765" y="256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2" name="Line 154"/>
            <p:cNvSpPr>
              <a:spLocks noChangeShapeType="1"/>
            </p:cNvSpPr>
            <p:nvPr/>
          </p:nvSpPr>
          <p:spPr bwMode="auto">
            <a:xfrm>
              <a:off x="765" y="2757"/>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3" name="Line 155"/>
            <p:cNvSpPr>
              <a:spLocks noChangeShapeType="1"/>
            </p:cNvSpPr>
            <p:nvPr/>
          </p:nvSpPr>
          <p:spPr bwMode="auto">
            <a:xfrm>
              <a:off x="765" y="2925"/>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4" name="Line 186"/>
            <p:cNvSpPr>
              <a:spLocks noChangeShapeType="1"/>
            </p:cNvSpPr>
            <p:nvPr/>
          </p:nvSpPr>
          <p:spPr bwMode="auto">
            <a:xfrm>
              <a:off x="1038" y="2925"/>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5" name="Line 188"/>
            <p:cNvSpPr>
              <a:spLocks noChangeShapeType="1"/>
            </p:cNvSpPr>
            <p:nvPr/>
          </p:nvSpPr>
          <p:spPr bwMode="auto">
            <a:xfrm>
              <a:off x="714" y="198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6" name="Line 189"/>
            <p:cNvSpPr>
              <a:spLocks noChangeShapeType="1"/>
            </p:cNvSpPr>
            <p:nvPr/>
          </p:nvSpPr>
          <p:spPr bwMode="auto">
            <a:xfrm>
              <a:off x="714" y="219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7" name="Line 190"/>
            <p:cNvSpPr>
              <a:spLocks noChangeShapeType="1"/>
            </p:cNvSpPr>
            <p:nvPr/>
          </p:nvSpPr>
          <p:spPr bwMode="auto">
            <a:xfrm>
              <a:off x="714" y="2355"/>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8" name="Line 191"/>
            <p:cNvSpPr>
              <a:spLocks noChangeShapeType="1"/>
            </p:cNvSpPr>
            <p:nvPr/>
          </p:nvSpPr>
          <p:spPr bwMode="auto">
            <a:xfrm>
              <a:off x="714" y="2541"/>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9" name="Line 192"/>
            <p:cNvSpPr>
              <a:spLocks noChangeShapeType="1"/>
            </p:cNvSpPr>
            <p:nvPr/>
          </p:nvSpPr>
          <p:spPr bwMode="auto">
            <a:xfrm>
              <a:off x="714" y="273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0" name="Line 193"/>
            <p:cNvSpPr>
              <a:spLocks noChangeShapeType="1"/>
            </p:cNvSpPr>
            <p:nvPr/>
          </p:nvSpPr>
          <p:spPr bwMode="auto">
            <a:xfrm>
              <a:off x="714" y="291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1" name="Line 195"/>
            <p:cNvSpPr>
              <a:spLocks noChangeShapeType="1"/>
            </p:cNvSpPr>
            <p:nvPr/>
          </p:nvSpPr>
          <p:spPr bwMode="auto">
            <a:xfrm>
              <a:off x="1422" y="199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2" name="Line 196"/>
            <p:cNvSpPr>
              <a:spLocks noChangeShapeType="1"/>
            </p:cNvSpPr>
            <p:nvPr/>
          </p:nvSpPr>
          <p:spPr bwMode="auto">
            <a:xfrm>
              <a:off x="1422" y="2184"/>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3" name="Line 197"/>
            <p:cNvSpPr>
              <a:spLocks noChangeShapeType="1"/>
            </p:cNvSpPr>
            <p:nvPr/>
          </p:nvSpPr>
          <p:spPr bwMode="auto">
            <a:xfrm>
              <a:off x="1422" y="2367"/>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4" name="Line 198"/>
            <p:cNvSpPr>
              <a:spLocks noChangeShapeType="1"/>
            </p:cNvSpPr>
            <p:nvPr/>
          </p:nvSpPr>
          <p:spPr bwMode="auto">
            <a:xfrm>
              <a:off x="1422" y="255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5" name="Line 199"/>
            <p:cNvSpPr>
              <a:spLocks noChangeShapeType="1"/>
            </p:cNvSpPr>
            <p:nvPr/>
          </p:nvSpPr>
          <p:spPr bwMode="auto">
            <a:xfrm>
              <a:off x="1422" y="274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6" name="Line 200"/>
            <p:cNvSpPr>
              <a:spLocks noChangeShapeType="1"/>
            </p:cNvSpPr>
            <p:nvPr/>
          </p:nvSpPr>
          <p:spPr bwMode="auto">
            <a:xfrm>
              <a:off x="1422" y="2925"/>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7" name="AutoShape 204"/>
            <p:cNvSpPr>
              <a:spLocks/>
            </p:cNvSpPr>
            <p:nvPr/>
          </p:nvSpPr>
          <p:spPr bwMode="auto">
            <a:xfrm rot="5376746">
              <a:off x="1012" y="1289"/>
              <a:ext cx="96" cy="434"/>
            </a:xfrm>
            <a:prstGeom prst="leftBrace">
              <a:avLst>
                <a:gd name="adj1" fmla="val 37674"/>
                <a:gd name="adj2" fmla="val 50000"/>
              </a:avLst>
            </a:prstGeom>
            <a:noFill/>
            <a:ln w="9525">
              <a:solidFill>
                <a:srgbClr val="00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8" name="AutoShape 205"/>
            <p:cNvSpPr>
              <a:spLocks/>
            </p:cNvSpPr>
            <p:nvPr/>
          </p:nvSpPr>
          <p:spPr bwMode="auto">
            <a:xfrm rot="16223254" flipV="1">
              <a:off x="1030" y="3188"/>
              <a:ext cx="96" cy="725"/>
            </a:xfrm>
            <a:prstGeom prst="leftBrace">
              <a:avLst>
                <a:gd name="adj1" fmla="val 62934"/>
                <a:gd name="adj2" fmla="val 50000"/>
              </a:avLst>
            </a:prstGeom>
            <a:noFill/>
            <a:ln w="9525">
              <a:solidFill>
                <a:srgbClr val="FFFFF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9" name="Rectangle 206"/>
            <p:cNvSpPr>
              <a:spLocks noChangeArrowheads="1"/>
            </p:cNvSpPr>
            <p:nvPr/>
          </p:nvSpPr>
          <p:spPr bwMode="auto">
            <a:xfrm>
              <a:off x="924" y="3643"/>
              <a:ext cx="301"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uLnTx/>
                  <a:uFillTx/>
                </a:rPr>
                <a:t>B</a:t>
              </a:r>
              <a:r>
                <a:rPr kumimoji="0" lang="en-US" sz="2000" b="0" i="0" u="none" strike="noStrike" kern="0" cap="none" spc="0" normalizeH="0" baseline="-25000" noProof="0">
                  <a:ln>
                    <a:noFill/>
                  </a:ln>
                  <a:solidFill>
                    <a:sysClr val="windowText" lastClr="000000"/>
                  </a:solidFill>
                  <a:effectLst/>
                  <a:uLnTx/>
                  <a:uFillTx/>
                </a:rPr>
                <a:t>11</a:t>
              </a:r>
              <a:endParaRPr kumimoji="0" lang="en-US" sz="2000" b="1" i="0" u="none" strike="noStrike" kern="0" cap="none" spc="0" normalizeH="0" baseline="0" noProof="0">
                <a:ln>
                  <a:noFill/>
                </a:ln>
                <a:solidFill>
                  <a:sysClr val="windowText" lastClr="000000"/>
                </a:solidFill>
                <a:effectLst/>
                <a:uLnTx/>
                <a:uFillTx/>
              </a:endParaRPr>
            </a:p>
          </p:txBody>
        </p:sp>
        <p:sp>
          <p:nvSpPr>
            <p:cNvPr id="330" name="Oval 210"/>
            <p:cNvSpPr>
              <a:spLocks noChangeArrowheads="1"/>
            </p:cNvSpPr>
            <p:nvPr/>
          </p:nvSpPr>
          <p:spPr bwMode="auto">
            <a:xfrm>
              <a:off x="834" y="1584"/>
              <a:ext cx="459" cy="93"/>
            </a:xfrm>
            <a:prstGeom prst="ellipse">
              <a:avLst/>
            </a:prstGeom>
            <a:noFill/>
            <a:ln w="9525">
              <a:solidFill>
                <a:srgbClr val="000000"/>
              </a:solidFill>
              <a:prstDash val="dash"/>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31" name="Line 213"/>
            <p:cNvSpPr>
              <a:spLocks noChangeShapeType="1"/>
            </p:cNvSpPr>
            <p:nvPr/>
          </p:nvSpPr>
          <p:spPr bwMode="auto">
            <a:xfrm flipV="1">
              <a:off x="336" y="1296"/>
              <a:ext cx="0" cy="480"/>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32" name="Rectangle 216"/>
            <p:cNvSpPr>
              <a:spLocks noChangeArrowheads="1"/>
            </p:cNvSpPr>
            <p:nvPr/>
          </p:nvSpPr>
          <p:spPr bwMode="auto">
            <a:xfrm>
              <a:off x="2167" y="1877"/>
              <a:ext cx="1661"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endParaRPr>
            </a:p>
          </p:txBody>
        </p:sp>
        <p:sp>
          <p:nvSpPr>
            <p:cNvPr id="333" name="Rectangle 218"/>
            <p:cNvSpPr>
              <a:spLocks noChangeArrowheads="1"/>
            </p:cNvSpPr>
            <p:nvPr/>
          </p:nvSpPr>
          <p:spPr bwMode="auto">
            <a:xfrm>
              <a:off x="2205" y="2448"/>
              <a:ext cx="110"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endParaRPr>
            </a:p>
          </p:txBody>
        </p:sp>
        <p:sp>
          <p:nvSpPr>
            <p:cNvPr id="334" name="Rectangle 219"/>
            <p:cNvSpPr>
              <a:spLocks noChangeArrowheads="1"/>
            </p:cNvSpPr>
            <p:nvPr/>
          </p:nvSpPr>
          <p:spPr bwMode="auto">
            <a:xfrm>
              <a:off x="2211" y="3216"/>
              <a:ext cx="110"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endParaRPr>
            </a:p>
          </p:txBody>
        </p:sp>
      </p:grpSp>
      <p:graphicFrame>
        <p:nvGraphicFramePr>
          <p:cNvPr id="364" name="Object 363"/>
          <p:cNvGraphicFramePr>
            <a:graphicFrameLocks noChangeAspect="1"/>
          </p:cNvGraphicFramePr>
          <p:nvPr>
            <p:extLst>
              <p:ext uri="{D42A27DB-BD31-4B8C-83A1-F6EECF244321}">
                <p14:modId xmlns:p14="http://schemas.microsoft.com/office/powerpoint/2010/main" val="3193816107"/>
              </p:ext>
            </p:extLst>
          </p:nvPr>
        </p:nvGraphicFramePr>
        <p:xfrm>
          <a:off x="5952814" y="3669030"/>
          <a:ext cx="1871663" cy="787400"/>
        </p:xfrm>
        <a:graphic>
          <a:graphicData uri="http://schemas.openxmlformats.org/presentationml/2006/ole">
            <mc:AlternateContent xmlns:mc="http://schemas.openxmlformats.org/markup-compatibility/2006">
              <mc:Choice xmlns:v="urn:schemas-microsoft-com:vml" Requires="v">
                <p:oleObj spid="_x0000_s45082" name="Equation" r:id="rId5" imgW="927000" imgH="393480" progId="Equation.DSMT4">
                  <p:embed/>
                </p:oleObj>
              </mc:Choice>
              <mc:Fallback>
                <p:oleObj name="Equation" r:id="rId5" imgW="927000" imgH="393480" progId="Equation.DSMT4">
                  <p:embed/>
                  <p:pic>
                    <p:nvPicPr>
                      <p:cNvPr id="0" name=""/>
                      <p:cNvPicPr>
                        <a:picLocks noChangeAspect="1" noChangeArrowheads="1"/>
                      </p:cNvPicPr>
                      <p:nvPr/>
                    </p:nvPicPr>
                    <p:blipFill>
                      <a:blip r:embed="rId6"/>
                      <a:srcRect/>
                      <a:stretch>
                        <a:fillRect/>
                      </a:stretch>
                    </p:blipFill>
                    <p:spPr bwMode="auto">
                      <a:xfrm>
                        <a:off x="5952814" y="3669030"/>
                        <a:ext cx="1871663"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5" name="Object 364"/>
          <p:cNvGraphicFramePr>
            <a:graphicFrameLocks noChangeAspect="1"/>
          </p:cNvGraphicFramePr>
          <p:nvPr>
            <p:extLst>
              <p:ext uri="{D42A27DB-BD31-4B8C-83A1-F6EECF244321}">
                <p14:modId xmlns:p14="http://schemas.microsoft.com/office/powerpoint/2010/main" val="2939476598"/>
              </p:ext>
            </p:extLst>
          </p:nvPr>
        </p:nvGraphicFramePr>
        <p:xfrm>
          <a:off x="231392" y="2112645"/>
          <a:ext cx="245096" cy="303212"/>
        </p:xfrm>
        <a:graphic>
          <a:graphicData uri="http://schemas.openxmlformats.org/presentationml/2006/ole">
            <mc:AlternateContent xmlns:mc="http://schemas.openxmlformats.org/markup-compatibility/2006">
              <mc:Choice xmlns:v="urn:schemas-microsoft-com:vml" Requires="v">
                <p:oleObj spid="_x0000_s45083" name="Equation" r:id="rId7" imgW="152280" imgH="190440" progId="Equation.DSMT4">
                  <p:embed/>
                </p:oleObj>
              </mc:Choice>
              <mc:Fallback>
                <p:oleObj name="Equation" r:id="rId7" imgW="152280" imgH="190440" progId="Equation.DSMT4">
                  <p:embed/>
                  <p:pic>
                    <p:nvPicPr>
                      <p:cNvPr id="0" name=""/>
                      <p:cNvPicPr>
                        <a:picLocks noChangeAspect="1" noChangeArrowheads="1"/>
                      </p:cNvPicPr>
                      <p:nvPr/>
                    </p:nvPicPr>
                    <p:blipFill>
                      <a:blip r:embed="rId8"/>
                      <a:srcRect/>
                      <a:stretch>
                        <a:fillRect/>
                      </a:stretch>
                    </p:blipFill>
                    <p:spPr bwMode="auto">
                      <a:xfrm>
                        <a:off x="231392" y="2112645"/>
                        <a:ext cx="245096" cy="303212"/>
                      </a:xfrm>
                      <a:prstGeom prst="rect">
                        <a:avLst/>
                      </a:prstGeom>
                      <a:noFill/>
                      <a:ln>
                        <a:noFill/>
                      </a:ln>
                    </p:spPr>
                  </p:pic>
                </p:oleObj>
              </mc:Fallback>
            </mc:AlternateContent>
          </a:graphicData>
        </a:graphic>
      </p:graphicFrame>
      <p:graphicFrame>
        <p:nvGraphicFramePr>
          <p:cNvPr id="366" name="Object 365"/>
          <p:cNvGraphicFramePr>
            <a:graphicFrameLocks noChangeAspect="1"/>
          </p:cNvGraphicFramePr>
          <p:nvPr>
            <p:extLst>
              <p:ext uri="{D42A27DB-BD31-4B8C-83A1-F6EECF244321}">
                <p14:modId xmlns:p14="http://schemas.microsoft.com/office/powerpoint/2010/main" val="3377696787"/>
              </p:ext>
            </p:extLst>
          </p:nvPr>
        </p:nvGraphicFramePr>
        <p:xfrm>
          <a:off x="4220851" y="4622800"/>
          <a:ext cx="3463925" cy="787400"/>
        </p:xfrm>
        <a:graphic>
          <a:graphicData uri="http://schemas.openxmlformats.org/presentationml/2006/ole">
            <mc:AlternateContent xmlns:mc="http://schemas.openxmlformats.org/markup-compatibility/2006">
              <mc:Choice xmlns:v="urn:schemas-microsoft-com:vml" Requires="v">
                <p:oleObj spid="_x0000_s45084" name="Equation" r:id="rId9" imgW="1714320" imgH="393480" progId="Equation.DSMT4">
                  <p:embed/>
                </p:oleObj>
              </mc:Choice>
              <mc:Fallback>
                <p:oleObj name="Equation" r:id="rId9" imgW="1714320" imgH="393480" progId="Equation.DSMT4">
                  <p:embed/>
                  <p:pic>
                    <p:nvPicPr>
                      <p:cNvPr id="0" name=""/>
                      <p:cNvPicPr>
                        <a:picLocks noChangeAspect="1" noChangeArrowheads="1"/>
                      </p:cNvPicPr>
                      <p:nvPr/>
                    </p:nvPicPr>
                    <p:blipFill>
                      <a:blip r:embed="rId10"/>
                      <a:srcRect/>
                      <a:stretch>
                        <a:fillRect/>
                      </a:stretch>
                    </p:blipFill>
                    <p:spPr bwMode="auto">
                      <a:xfrm>
                        <a:off x="4220851" y="4622800"/>
                        <a:ext cx="34639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7" name="Object 366"/>
          <p:cNvGraphicFramePr>
            <a:graphicFrameLocks noChangeAspect="1"/>
          </p:cNvGraphicFramePr>
          <p:nvPr>
            <p:extLst>
              <p:ext uri="{D42A27DB-BD31-4B8C-83A1-F6EECF244321}">
                <p14:modId xmlns:p14="http://schemas.microsoft.com/office/powerpoint/2010/main" val="1000841472"/>
              </p:ext>
            </p:extLst>
          </p:nvPr>
        </p:nvGraphicFramePr>
        <p:xfrm>
          <a:off x="4067944" y="5717418"/>
          <a:ext cx="2705100" cy="777788"/>
        </p:xfrm>
        <a:graphic>
          <a:graphicData uri="http://schemas.openxmlformats.org/presentationml/2006/ole">
            <mc:AlternateContent xmlns:mc="http://schemas.openxmlformats.org/markup-compatibility/2006">
              <mc:Choice xmlns:v="urn:schemas-microsoft-com:vml" Requires="v">
                <p:oleObj spid="_x0000_s45085" name="Equation" r:id="rId11" imgW="1485720" imgH="431640" progId="Equation.DSMT4">
                  <p:embed/>
                </p:oleObj>
              </mc:Choice>
              <mc:Fallback>
                <p:oleObj name="Equation" r:id="rId11" imgW="1485720" imgH="431640" progId="Equation.DSMT4">
                  <p:embed/>
                  <p:pic>
                    <p:nvPicPr>
                      <p:cNvPr id="0" name=""/>
                      <p:cNvPicPr>
                        <a:picLocks noChangeAspect="1" noChangeArrowheads="1"/>
                      </p:cNvPicPr>
                      <p:nvPr/>
                    </p:nvPicPr>
                    <p:blipFill>
                      <a:blip r:embed="rId12"/>
                      <a:srcRect/>
                      <a:stretch>
                        <a:fillRect/>
                      </a:stretch>
                    </p:blipFill>
                    <p:spPr bwMode="auto">
                      <a:xfrm>
                        <a:off x="4067944" y="5717418"/>
                        <a:ext cx="2705100" cy="7777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987037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a:t>Ιδιότητα των αμοιβαίων επαγωγών</a:t>
            </a:r>
            <a:endParaRPr lang="el-GR" dirty="0">
              <a:solidFill>
                <a:schemeClr val="tx2">
                  <a:lumMod val="60000"/>
                  <a:lumOff val="40000"/>
                </a:schemeClr>
              </a:solidFill>
            </a:endParaRPr>
          </a:p>
        </p:txBody>
      </p:sp>
      <p:sp>
        <p:nvSpPr>
          <p:cNvPr id="5" name="Content Placeholder 4"/>
          <p:cNvSpPr>
            <a:spLocks noGrp="1"/>
          </p:cNvSpPr>
          <p:nvPr>
            <p:ph idx="1"/>
          </p:nvPr>
        </p:nvSpPr>
        <p:spPr/>
        <p:txBody>
          <a:bodyPr>
            <a:normAutofit/>
          </a:bodyPr>
          <a:lstStyle/>
          <a:p>
            <a:pPr lvl="0"/>
            <a:r>
              <a:rPr lang="el-GR" sz="2400" kern="0" dirty="0">
                <a:solidFill>
                  <a:srgbClr val="000000"/>
                </a:solidFill>
              </a:rPr>
              <a:t> Το προηγούμενο παράδειγμα περιγράφει μία βασική ιδιότητα των αμοιβαίων επαγωγών μεταξύ οποιουδήποτε ζεύγους δύο πηνίων</a:t>
            </a:r>
            <a:endParaRPr lang="en-US" sz="2400" kern="0" dirty="0">
              <a:solidFill>
                <a:srgbClr val="000000"/>
              </a:solidFill>
            </a:endParaRPr>
          </a:p>
          <a:p>
            <a:endParaRPr lang="en-US" sz="24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427" name="Rectangle 160"/>
          <p:cNvSpPr>
            <a:spLocks noChangeArrowheads="1"/>
          </p:cNvSpPr>
          <p:nvPr/>
        </p:nvSpPr>
        <p:spPr bwMode="auto">
          <a:xfrm>
            <a:off x="3360421" y="1778000"/>
            <a:ext cx="599313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0" name="Rectangle 164"/>
          <p:cNvSpPr>
            <a:spLocks noChangeArrowheads="1"/>
          </p:cNvSpPr>
          <p:nvPr/>
        </p:nvSpPr>
        <p:spPr bwMode="auto">
          <a:xfrm>
            <a:off x="3600450" y="2542540"/>
            <a:ext cx="184731"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1" name="Rectangle 165"/>
          <p:cNvSpPr>
            <a:spLocks noChangeArrowheads="1"/>
          </p:cNvSpPr>
          <p:nvPr/>
        </p:nvSpPr>
        <p:spPr bwMode="auto">
          <a:xfrm>
            <a:off x="3717131" y="4071620"/>
            <a:ext cx="184731"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2" name="Rectangle 172"/>
          <p:cNvSpPr>
            <a:spLocks noChangeArrowheads="1"/>
          </p:cNvSpPr>
          <p:nvPr/>
        </p:nvSpPr>
        <p:spPr bwMode="auto">
          <a:xfrm>
            <a:off x="2984111" y="5582920"/>
            <a:ext cx="624078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grpSp>
        <p:nvGrpSpPr>
          <p:cNvPr id="47" name="Group 8"/>
          <p:cNvGrpSpPr>
            <a:grpSpLocks/>
          </p:cNvGrpSpPr>
          <p:nvPr/>
        </p:nvGrpSpPr>
        <p:grpSpPr bwMode="auto">
          <a:xfrm>
            <a:off x="865109" y="1711325"/>
            <a:ext cx="8264369" cy="2773680"/>
            <a:chOff x="1200" y="1200"/>
            <a:chExt cx="4958" cy="1872"/>
          </a:xfrm>
        </p:grpSpPr>
        <p:grpSp>
          <p:nvGrpSpPr>
            <p:cNvPr id="48" name="Group 6"/>
            <p:cNvGrpSpPr>
              <a:grpSpLocks/>
            </p:cNvGrpSpPr>
            <p:nvPr/>
          </p:nvGrpSpPr>
          <p:grpSpPr bwMode="auto">
            <a:xfrm>
              <a:off x="2737" y="2008"/>
              <a:ext cx="1488" cy="1064"/>
              <a:chOff x="2593" y="1720"/>
              <a:chExt cx="1488" cy="1064"/>
            </a:xfrm>
          </p:grpSpPr>
          <p:sp>
            <p:nvSpPr>
              <p:cNvPr id="50" name="Rectangle 3"/>
              <p:cNvSpPr>
                <a:spLocks noChangeArrowheads="1"/>
              </p:cNvSpPr>
              <p:nvPr/>
            </p:nvSpPr>
            <p:spPr bwMode="auto">
              <a:xfrm>
                <a:off x="2904" y="1720"/>
                <a:ext cx="866" cy="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l-GR" sz="2400" b="0" i="0" u="none" strike="noStrike" kern="0" cap="none" spc="0" normalizeH="0" baseline="0" noProof="0" dirty="0" smtClean="0">
                    <a:ln>
                      <a:noFill/>
                    </a:ln>
                    <a:solidFill>
                      <a:srgbClr val="000000"/>
                    </a:solidFill>
                    <a:effectLst/>
                    <a:uLnTx/>
                    <a:uFillTx/>
                  </a:rPr>
                  <a:t>Είναι ίσες</a:t>
                </a:r>
                <a:endParaRPr kumimoji="0" lang="en-US" sz="2400" b="0" i="0" u="none" strike="noStrike" kern="0" cap="none" spc="0" normalizeH="0" baseline="0" noProof="0" dirty="0">
                  <a:ln>
                    <a:noFill/>
                  </a:ln>
                  <a:solidFill>
                    <a:srgbClr val="000000"/>
                  </a:solidFill>
                  <a:effectLst/>
                  <a:uLnTx/>
                  <a:uFillTx/>
                </a:endParaRPr>
              </a:p>
            </p:txBody>
          </p:sp>
          <p:sp>
            <p:nvSpPr>
              <p:cNvPr id="51" name="Rectangle 5"/>
              <p:cNvSpPr>
                <a:spLocks noChangeArrowheads="1"/>
              </p:cNvSpPr>
              <p:nvPr/>
            </p:nvSpPr>
            <p:spPr bwMode="auto">
              <a:xfrm>
                <a:off x="2593" y="2304"/>
                <a:ext cx="1488" cy="480"/>
              </a:xfrm>
              <a:prstGeom prst="rect">
                <a:avLst/>
              </a:prstGeom>
              <a:noFill/>
              <a:ln w="12700">
                <a:solidFill>
                  <a:srgbClr val="CC006B"/>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grpSp>
        <p:sp>
          <p:nvSpPr>
            <p:cNvPr id="49" name="Rectangle 7"/>
            <p:cNvSpPr>
              <a:spLocks noChangeArrowheads="1"/>
            </p:cNvSpPr>
            <p:nvPr/>
          </p:nvSpPr>
          <p:spPr bwMode="auto">
            <a:xfrm>
              <a:off x="1200" y="1200"/>
              <a:ext cx="4958" cy="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graphicFrame>
        <p:nvGraphicFramePr>
          <p:cNvPr id="52" name="Object 51"/>
          <p:cNvGraphicFramePr>
            <a:graphicFrameLocks noChangeAspect="1"/>
          </p:cNvGraphicFramePr>
          <p:nvPr>
            <p:extLst>
              <p:ext uri="{D42A27DB-BD31-4B8C-83A1-F6EECF244321}">
                <p14:modId xmlns:p14="http://schemas.microsoft.com/office/powerpoint/2010/main" val="1442464959"/>
              </p:ext>
            </p:extLst>
          </p:nvPr>
        </p:nvGraphicFramePr>
        <p:xfrm>
          <a:off x="3944469" y="3889829"/>
          <a:ext cx="1449808" cy="478971"/>
        </p:xfrm>
        <a:graphic>
          <a:graphicData uri="http://schemas.openxmlformats.org/presentationml/2006/ole">
            <mc:AlternateContent xmlns:mc="http://schemas.openxmlformats.org/markup-compatibility/2006">
              <mc:Choice xmlns:v="urn:schemas-microsoft-com:vml" Requires="v">
                <p:oleObj spid="_x0000_s46087" name="Equation" r:id="rId5" imgW="685800" imgH="228600" progId="Equation.DSMT4">
                  <p:embed/>
                </p:oleObj>
              </mc:Choice>
              <mc:Fallback>
                <p:oleObj name="Equation" r:id="rId5" imgW="685800" imgH="228600" progId="Equation.DSMT4">
                  <p:embed/>
                  <p:pic>
                    <p:nvPicPr>
                      <p:cNvPr id="0" name=""/>
                      <p:cNvPicPr>
                        <a:picLocks noChangeAspect="1" noChangeArrowheads="1"/>
                      </p:cNvPicPr>
                      <p:nvPr/>
                    </p:nvPicPr>
                    <p:blipFill>
                      <a:blip r:embed="rId6"/>
                      <a:srcRect/>
                      <a:stretch>
                        <a:fillRect/>
                      </a:stretch>
                    </p:blipFill>
                    <p:spPr bwMode="auto">
                      <a:xfrm>
                        <a:off x="3944469" y="3889829"/>
                        <a:ext cx="1449808" cy="47897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902363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eaLnBrk="0" hangingPunct="0"/>
            <a:r>
              <a:rPr lang="el-GR" dirty="0"/>
              <a:t>Συντελεστής αμοιβαίας επαγωγής μεταξύ δύο δισύρματων </a:t>
            </a:r>
            <a:r>
              <a:rPr lang="el-GR" dirty="0" smtClean="0"/>
              <a:t>γραμμών</a:t>
            </a:r>
            <a:endParaRPr lang="el-GR" dirty="0">
              <a:solidFill>
                <a:schemeClr val="tx2">
                  <a:lumMod val="60000"/>
                  <a:lumOff val="40000"/>
                </a:schemeClr>
              </a:solidFill>
            </a:endParaRPr>
          </a:p>
        </p:txBody>
      </p:sp>
      <p:sp>
        <p:nvSpPr>
          <p:cNvPr id="5" name="Content Placeholder 4"/>
          <p:cNvSpPr>
            <a:spLocks noGrp="1"/>
          </p:cNvSpPr>
          <p:nvPr>
            <p:ph idx="1"/>
          </p:nvPr>
        </p:nvSpPr>
        <p:spPr>
          <a:xfrm>
            <a:off x="464156" y="1556792"/>
            <a:ext cx="5331980" cy="4525963"/>
          </a:xfrm>
        </p:spPr>
        <p:txBody>
          <a:bodyPr>
            <a:normAutofit/>
          </a:bodyPr>
          <a:lstStyle/>
          <a:p>
            <a:r>
              <a:rPr lang="el-GR" sz="2200" dirty="0" smtClean="0"/>
              <a:t>Υπολογίζουμε πεπλεγμένη ροή από αβ στο σύστημα γδ.Για τον </a:t>
            </a:r>
            <a:r>
              <a:rPr lang="el-GR" sz="2200" b="1" u="sng" dirty="0" smtClean="0"/>
              <a:t>α</a:t>
            </a:r>
            <a:r>
              <a:rPr lang="el-GR" sz="2200" dirty="0" smtClean="0"/>
              <a:t> με ακτινικό πεδίο η ροή θα είναι ανάμεσα σε ρ</a:t>
            </a:r>
            <a:r>
              <a:rPr lang="el-GR" sz="2200" baseline="-25000" dirty="0" smtClean="0"/>
              <a:t>αδ</a:t>
            </a:r>
            <a:r>
              <a:rPr lang="el-GR" sz="2200" dirty="0" smtClean="0"/>
              <a:t> και ρ</a:t>
            </a:r>
            <a:r>
              <a:rPr lang="el-GR" sz="2200" baseline="-25000" dirty="0" smtClean="0"/>
              <a:t>αγ</a:t>
            </a:r>
            <a:endParaRPr lang="en-US" sz="2200" dirty="0" smtClean="0"/>
          </a:p>
          <a:p>
            <a:pPr lvl="0"/>
            <a:r>
              <a:rPr lang="el-GR" sz="2200" b="1" i="1" kern="0" dirty="0" smtClean="0"/>
              <a:t>Το μαγνητικό πεδίο θα είναι της μορφής</a:t>
            </a:r>
            <a:endParaRPr lang="el-GR" sz="2200" b="1" i="1" kern="0" baseline="-25000" dirty="0" smtClean="0"/>
          </a:p>
          <a:p>
            <a:pPr marL="0" indent="0">
              <a:buNone/>
            </a:pPr>
            <a:endParaRPr lang="el-GR" sz="22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427" name="Rectangle 160"/>
          <p:cNvSpPr>
            <a:spLocks noChangeArrowheads="1"/>
          </p:cNvSpPr>
          <p:nvPr/>
        </p:nvSpPr>
        <p:spPr bwMode="auto">
          <a:xfrm>
            <a:off x="3360421" y="1778000"/>
            <a:ext cx="599313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0" name="Rectangle 164"/>
          <p:cNvSpPr>
            <a:spLocks noChangeArrowheads="1"/>
          </p:cNvSpPr>
          <p:nvPr/>
        </p:nvSpPr>
        <p:spPr bwMode="auto">
          <a:xfrm>
            <a:off x="3600450" y="2542540"/>
            <a:ext cx="184731"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1" name="Rectangle 165"/>
          <p:cNvSpPr>
            <a:spLocks noChangeArrowheads="1"/>
          </p:cNvSpPr>
          <p:nvPr/>
        </p:nvSpPr>
        <p:spPr bwMode="auto">
          <a:xfrm>
            <a:off x="3717131" y="4071620"/>
            <a:ext cx="184731"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2" name="Rectangle 172"/>
          <p:cNvSpPr>
            <a:spLocks noChangeArrowheads="1"/>
          </p:cNvSpPr>
          <p:nvPr/>
        </p:nvSpPr>
        <p:spPr bwMode="auto">
          <a:xfrm>
            <a:off x="2984111" y="5582920"/>
            <a:ext cx="624078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17" name="Text Box 4"/>
          <p:cNvSpPr txBox="1">
            <a:spLocks noChangeArrowheads="1"/>
          </p:cNvSpPr>
          <p:nvPr/>
        </p:nvSpPr>
        <p:spPr bwMode="auto">
          <a:xfrm>
            <a:off x="4643878" y="1605692"/>
            <a:ext cx="5064826" cy="276999"/>
          </a:xfrm>
          <a:prstGeom prst="rect">
            <a:avLst/>
          </a:prstGeom>
          <a:noFill/>
          <a:ln w="9525">
            <a:noFill/>
            <a:miter lim="800000"/>
            <a:headEnd/>
            <a:tailEnd/>
          </a:ln>
          <a:effectLst/>
        </p:spPr>
        <p:txBody>
          <a:bodyPr wrap="square">
            <a:spAutoFit/>
          </a:bodyPr>
          <a:lstStyle/>
          <a:p>
            <a:endParaRPr lang="el-GR" baseline="-25000" dirty="0">
              <a:solidFill>
                <a:srgbClr val="C00000"/>
              </a:solidFill>
            </a:endParaRPr>
          </a:p>
        </p:txBody>
      </p:sp>
      <p:graphicFrame>
        <p:nvGraphicFramePr>
          <p:cNvPr id="18" name="Object 4"/>
          <p:cNvGraphicFramePr>
            <a:graphicFrameLocks noChangeAspect="1"/>
          </p:cNvGraphicFramePr>
          <p:nvPr>
            <p:extLst>
              <p:ext uri="{D42A27DB-BD31-4B8C-83A1-F6EECF244321}">
                <p14:modId xmlns:p14="http://schemas.microsoft.com/office/powerpoint/2010/main" val="2882940752"/>
              </p:ext>
            </p:extLst>
          </p:nvPr>
        </p:nvGraphicFramePr>
        <p:xfrm>
          <a:off x="2064660" y="3390359"/>
          <a:ext cx="2433638" cy="838200"/>
        </p:xfrm>
        <a:graphic>
          <a:graphicData uri="http://schemas.openxmlformats.org/presentationml/2006/ole">
            <mc:AlternateContent xmlns:mc="http://schemas.openxmlformats.org/markup-compatibility/2006">
              <mc:Choice xmlns:v="urn:schemas-microsoft-com:vml" Requires="v">
                <p:oleObj spid="_x0000_s48146" name="Equation" r:id="rId5" imgW="1206360" imgH="419040" progId="Equation.DSMT4">
                  <p:embed/>
                </p:oleObj>
              </mc:Choice>
              <mc:Fallback>
                <p:oleObj name="Equation" r:id="rId5" imgW="1206360" imgH="419040" progId="Equation.DSMT4">
                  <p:embed/>
                  <p:pic>
                    <p:nvPicPr>
                      <p:cNvPr id="0" name=""/>
                      <p:cNvPicPr>
                        <a:picLocks noChangeAspect="1" noChangeArrowheads="1"/>
                      </p:cNvPicPr>
                      <p:nvPr/>
                    </p:nvPicPr>
                    <p:blipFill>
                      <a:blip r:embed="rId6"/>
                      <a:srcRect/>
                      <a:stretch>
                        <a:fillRect/>
                      </a:stretch>
                    </p:blipFill>
                    <p:spPr bwMode="auto">
                      <a:xfrm>
                        <a:off x="2064660" y="3390359"/>
                        <a:ext cx="243363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3"/>
          <p:cNvSpPr txBox="1">
            <a:spLocks noChangeArrowheads="1"/>
          </p:cNvSpPr>
          <p:nvPr/>
        </p:nvSpPr>
        <p:spPr>
          <a:xfrm>
            <a:off x="4633947" y="3383720"/>
            <a:ext cx="4688814" cy="504056"/>
          </a:xfrm>
          <a:prstGeom prst="rect">
            <a:avLst/>
          </a:prstGeom>
        </p:spPr>
        <p:txBody>
          <a:bodyPr/>
          <a:lstStyle/>
          <a:p>
            <a:pPr marR="0" lvl="0" defTabSz="914400" rtl="0" eaLnBrk="0" fontAlgn="base" latinLnBrk="0" hangingPunct="0">
              <a:lnSpc>
                <a:spcPct val="90000"/>
              </a:lnSpc>
              <a:spcBef>
                <a:spcPct val="30000"/>
              </a:spcBef>
              <a:spcAft>
                <a:spcPct val="10000"/>
              </a:spcAft>
              <a:buClr>
                <a:srgbClr val="0033CC"/>
              </a:buClr>
              <a:buSzPct val="75000"/>
              <a:tabLst/>
              <a:defRPr/>
            </a:pPr>
            <a:endParaRPr lang="el-GR" sz="2800" b="1" i="1" kern="0" baseline="-25000" noProof="0" dirty="0" smtClean="0">
              <a:solidFill>
                <a:srgbClr val="C00000"/>
              </a:solidFill>
              <a:latin typeface="+mn-lt"/>
            </a:endParaRPr>
          </a:p>
        </p:txBody>
      </p:sp>
      <p:graphicFrame>
        <p:nvGraphicFramePr>
          <p:cNvPr id="20" name="Object 6"/>
          <p:cNvGraphicFramePr>
            <a:graphicFrameLocks noChangeAspect="1"/>
          </p:cNvGraphicFramePr>
          <p:nvPr>
            <p:extLst>
              <p:ext uri="{D42A27DB-BD31-4B8C-83A1-F6EECF244321}">
                <p14:modId xmlns:p14="http://schemas.microsoft.com/office/powerpoint/2010/main" val="3079855841"/>
              </p:ext>
            </p:extLst>
          </p:nvPr>
        </p:nvGraphicFramePr>
        <p:xfrm>
          <a:off x="5611892" y="2204864"/>
          <a:ext cx="3601911" cy="2838900"/>
        </p:xfrm>
        <a:graphic>
          <a:graphicData uri="http://schemas.openxmlformats.org/presentationml/2006/ole">
            <mc:AlternateContent xmlns:mc="http://schemas.openxmlformats.org/markup-compatibility/2006">
              <mc:Choice xmlns:v="urn:schemas-microsoft-com:vml" Requires="v">
                <p:oleObj spid="_x0000_s48147" name="Visio" r:id="rId7" imgW="3367980" imgH="2635821" progId="Visio.Drawing.11">
                  <p:embed/>
                </p:oleObj>
              </mc:Choice>
              <mc:Fallback>
                <p:oleObj name="Visio" r:id="rId7" imgW="3367980" imgH="2635821" progId="Visio.Drawing.11">
                  <p:embed/>
                  <p:pic>
                    <p:nvPicPr>
                      <p:cNvPr id="0" name=""/>
                      <p:cNvPicPr>
                        <a:picLocks noChangeAspect="1" noChangeArrowheads="1"/>
                      </p:cNvPicPr>
                      <p:nvPr/>
                    </p:nvPicPr>
                    <p:blipFill>
                      <a:blip r:embed="rId8"/>
                      <a:srcRect/>
                      <a:stretch>
                        <a:fillRect/>
                      </a:stretch>
                    </p:blipFill>
                    <p:spPr bwMode="auto">
                      <a:xfrm>
                        <a:off x="5611892" y="2204864"/>
                        <a:ext cx="3601911" cy="2838900"/>
                      </a:xfrm>
                      <a:prstGeom prst="rect">
                        <a:avLst/>
                      </a:prstGeom>
                      <a:noFill/>
                      <a:ln>
                        <a:noFill/>
                      </a:ln>
                      <a:effectLst/>
                      <a:extLst/>
                    </p:spPr>
                  </p:pic>
                </p:oleObj>
              </mc:Fallback>
            </mc:AlternateContent>
          </a:graphicData>
        </a:graphic>
      </p:graphicFrame>
      <p:sp>
        <p:nvSpPr>
          <p:cNvPr id="21" name="Rectangle 3"/>
          <p:cNvSpPr txBox="1">
            <a:spLocks noChangeArrowheads="1"/>
          </p:cNvSpPr>
          <p:nvPr/>
        </p:nvSpPr>
        <p:spPr>
          <a:xfrm>
            <a:off x="971600" y="4883453"/>
            <a:ext cx="1719977" cy="504056"/>
          </a:xfrm>
          <a:prstGeom prst="rect">
            <a:avLst/>
          </a:prstGeom>
        </p:spPr>
        <p:txBody>
          <a:bodyPr/>
          <a:lstStyle/>
          <a:p>
            <a:pPr marR="0" lvl="0"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latin typeface="+mn-lt"/>
              </a:rPr>
              <a:t>δηλαδή:</a:t>
            </a:r>
            <a:endParaRPr lang="el-GR" sz="2800" b="1" i="1" kern="0" baseline="-25000" noProof="0" dirty="0" smtClean="0">
              <a:latin typeface="+mn-lt"/>
            </a:endParaRPr>
          </a:p>
        </p:txBody>
      </p:sp>
      <p:graphicFrame>
        <p:nvGraphicFramePr>
          <p:cNvPr id="22" name="Object 4"/>
          <p:cNvGraphicFramePr>
            <a:graphicFrameLocks noChangeAspect="1"/>
          </p:cNvGraphicFramePr>
          <p:nvPr>
            <p:extLst>
              <p:ext uri="{D42A27DB-BD31-4B8C-83A1-F6EECF244321}">
                <p14:modId xmlns:p14="http://schemas.microsoft.com/office/powerpoint/2010/main" val="1570232571"/>
              </p:ext>
            </p:extLst>
          </p:nvPr>
        </p:nvGraphicFramePr>
        <p:xfrm>
          <a:off x="833509" y="4045253"/>
          <a:ext cx="4432300" cy="838200"/>
        </p:xfrm>
        <a:graphic>
          <a:graphicData uri="http://schemas.openxmlformats.org/presentationml/2006/ole">
            <mc:AlternateContent xmlns:mc="http://schemas.openxmlformats.org/markup-compatibility/2006">
              <mc:Choice xmlns:v="urn:schemas-microsoft-com:vml" Requires="v">
                <p:oleObj spid="_x0000_s48148" name="Equation" r:id="rId9" imgW="2197080" imgH="419040" progId="Equation.DSMT4">
                  <p:embed/>
                </p:oleObj>
              </mc:Choice>
              <mc:Fallback>
                <p:oleObj name="Equation" r:id="rId9" imgW="2197080" imgH="419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3509" y="4045253"/>
                        <a:ext cx="4432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4291596396"/>
              </p:ext>
            </p:extLst>
          </p:nvPr>
        </p:nvGraphicFramePr>
        <p:xfrm>
          <a:off x="1115616" y="5229200"/>
          <a:ext cx="3894137" cy="914400"/>
        </p:xfrm>
        <a:graphic>
          <a:graphicData uri="http://schemas.openxmlformats.org/presentationml/2006/ole">
            <mc:AlternateContent xmlns:mc="http://schemas.openxmlformats.org/markup-compatibility/2006">
              <mc:Choice xmlns:v="urn:schemas-microsoft-com:vml" Requires="v">
                <p:oleObj spid="_x0000_s48149" name="Equation" r:id="rId11" imgW="1930320" imgH="457200" progId="Equation.DSMT4">
                  <p:embed/>
                </p:oleObj>
              </mc:Choice>
              <mc:Fallback>
                <p:oleObj name="Equation" r:id="rId11" imgW="1930320" imgH="457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5616" y="5229200"/>
                        <a:ext cx="3894137"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94379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eaLnBrk="0" hangingPunct="0"/>
            <a:r>
              <a:rPr lang="el-GR" dirty="0"/>
              <a:t>Συντελεστής αμοιβαίας επαγωγής μεταξύ δύο δισύρματων </a:t>
            </a:r>
            <a:r>
              <a:rPr lang="el-GR" dirty="0" smtClean="0"/>
              <a:t>γραμμών</a:t>
            </a:r>
            <a:r>
              <a:rPr lang="en-US" dirty="0" smtClean="0"/>
              <a:t>(2)</a:t>
            </a:r>
            <a:endParaRPr lang="el-GR" dirty="0">
              <a:solidFill>
                <a:schemeClr val="tx2">
                  <a:lumMod val="60000"/>
                  <a:lumOff val="40000"/>
                </a:schemeClr>
              </a:solidFill>
            </a:endParaRPr>
          </a:p>
        </p:txBody>
      </p:sp>
      <p:sp>
        <p:nvSpPr>
          <p:cNvPr id="5" name="Content Placeholder 4"/>
          <p:cNvSpPr>
            <a:spLocks noGrp="1"/>
          </p:cNvSpPr>
          <p:nvPr>
            <p:ph idx="1"/>
          </p:nvPr>
        </p:nvSpPr>
        <p:spPr>
          <a:xfrm>
            <a:off x="464156" y="1556792"/>
            <a:ext cx="5331980" cy="4525963"/>
          </a:xfrm>
        </p:spPr>
        <p:txBody>
          <a:bodyPr>
            <a:normAutofit/>
          </a:bodyPr>
          <a:lstStyle/>
          <a:p>
            <a:r>
              <a:rPr lang="el-GR" sz="2400" dirty="0"/>
              <a:t>Για τον </a:t>
            </a:r>
            <a:r>
              <a:rPr lang="el-GR" sz="2400" b="1" u="sng" dirty="0"/>
              <a:t>β</a:t>
            </a:r>
            <a:r>
              <a:rPr lang="el-GR" sz="2400" dirty="0"/>
              <a:t> με ακτινικό πεδίο η ροή θα είναι ανάμεσα σε ρ</a:t>
            </a:r>
            <a:r>
              <a:rPr lang="el-GR" sz="2400" baseline="-25000" dirty="0"/>
              <a:t>βδ</a:t>
            </a:r>
            <a:r>
              <a:rPr lang="el-GR" sz="2400" dirty="0"/>
              <a:t> και </a:t>
            </a:r>
            <a:r>
              <a:rPr lang="el-GR" sz="2400" dirty="0" smtClean="0"/>
              <a:t>ρ</a:t>
            </a:r>
            <a:r>
              <a:rPr lang="el-GR" sz="2400" baseline="-25000" dirty="0" smtClean="0"/>
              <a:t>βγ</a:t>
            </a:r>
            <a:endParaRPr lang="el-GR" sz="2400" baseline="-25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427" name="Rectangle 160"/>
          <p:cNvSpPr>
            <a:spLocks noChangeArrowheads="1"/>
          </p:cNvSpPr>
          <p:nvPr/>
        </p:nvSpPr>
        <p:spPr bwMode="auto">
          <a:xfrm>
            <a:off x="3360421" y="1778000"/>
            <a:ext cx="599313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0" name="Rectangle 164"/>
          <p:cNvSpPr>
            <a:spLocks noChangeArrowheads="1"/>
          </p:cNvSpPr>
          <p:nvPr/>
        </p:nvSpPr>
        <p:spPr bwMode="auto">
          <a:xfrm>
            <a:off x="3600450" y="2542540"/>
            <a:ext cx="184731"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1" name="Rectangle 165"/>
          <p:cNvSpPr>
            <a:spLocks noChangeArrowheads="1"/>
          </p:cNvSpPr>
          <p:nvPr/>
        </p:nvSpPr>
        <p:spPr bwMode="auto">
          <a:xfrm>
            <a:off x="3717131" y="4071620"/>
            <a:ext cx="184731"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2" name="Rectangle 172"/>
          <p:cNvSpPr>
            <a:spLocks noChangeArrowheads="1"/>
          </p:cNvSpPr>
          <p:nvPr/>
        </p:nvSpPr>
        <p:spPr bwMode="auto">
          <a:xfrm>
            <a:off x="2984111" y="5582920"/>
            <a:ext cx="624078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17" name="Text Box 4"/>
          <p:cNvSpPr txBox="1">
            <a:spLocks noChangeArrowheads="1"/>
          </p:cNvSpPr>
          <p:nvPr/>
        </p:nvSpPr>
        <p:spPr bwMode="auto">
          <a:xfrm>
            <a:off x="4643878" y="1605692"/>
            <a:ext cx="5064826" cy="276999"/>
          </a:xfrm>
          <a:prstGeom prst="rect">
            <a:avLst/>
          </a:prstGeom>
          <a:noFill/>
          <a:ln w="9525">
            <a:noFill/>
            <a:miter lim="800000"/>
            <a:headEnd/>
            <a:tailEnd/>
          </a:ln>
          <a:effectLst/>
        </p:spPr>
        <p:txBody>
          <a:bodyPr wrap="square">
            <a:spAutoFit/>
          </a:bodyPr>
          <a:lstStyle/>
          <a:p>
            <a:endParaRPr lang="el-GR" baseline="-25000" dirty="0">
              <a:solidFill>
                <a:srgbClr val="C00000"/>
              </a:solidFill>
            </a:endParaRPr>
          </a:p>
        </p:txBody>
      </p:sp>
      <p:sp>
        <p:nvSpPr>
          <p:cNvPr id="19" name="Rectangle 3"/>
          <p:cNvSpPr txBox="1">
            <a:spLocks noChangeArrowheads="1"/>
          </p:cNvSpPr>
          <p:nvPr/>
        </p:nvSpPr>
        <p:spPr>
          <a:xfrm>
            <a:off x="4633947" y="3383720"/>
            <a:ext cx="4688814" cy="504056"/>
          </a:xfrm>
          <a:prstGeom prst="rect">
            <a:avLst/>
          </a:prstGeom>
        </p:spPr>
        <p:txBody>
          <a:bodyPr/>
          <a:lstStyle/>
          <a:p>
            <a:pPr marR="0" lvl="0" defTabSz="914400" rtl="0" eaLnBrk="0" fontAlgn="base" latinLnBrk="0" hangingPunct="0">
              <a:lnSpc>
                <a:spcPct val="90000"/>
              </a:lnSpc>
              <a:spcBef>
                <a:spcPct val="30000"/>
              </a:spcBef>
              <a:spcAft>
                <a:spcPct val="10000"/>
              </a:spcAft>
              <a:buClr>
                <a:srgbClr val="0033CC"/>
              </a:buClr>
              <a:buSzPct val="75000"/>
              <a:tabLst/>
              <a:defRPr/>
            </a:pPr>
            <a:endParaRPr lang="el-GR" sz="2800" b="1" i="1" kern="0" baseline="-25000" noProof="0" dirty="0" smtClean="0">
              <a:solidFill>
                <a:srgbClr val="C00000"/>
              </a:solidFill>
              <a:latin typeface="+mn-lt"/>
            </a:endParaRPr>
          </a:p>
        </p:txBody>
      </p:sp>
      <p:graphicFrame>
        <p:nvGraphicFramePr>
          <p:cNvPr id="20" name="Object 6"/>
          <p:cNvGraphicFramePr>
            <a:graphicFrameLocks noChangeAspect="1"/>
          </p:cNvGraphicFramePr>
          <p:nvPr>
            <p:extLst>
              <p:ext uri="{D42A27DB-BD31-4B8C-83A1-F6EECF244321}">
                <p14:modId xmlns:p14="http://schemas.microsoft.com/office/powerpoint/2010/main" val="2502127196"/>
              </p:ext>
            </p:extLst>
          </p:nvPr>
        </p:nvGraphicFramePr>
        <p:xfrm>
          <a:off x="5611892" y="2204864"/>
          <a:ext cx="3601911" cy="2838900"/>
        </p:xfrm>
        <a:graphic>
          <a:graphicData uri="http://schemas.openxmlformats.org/presentationml/2006/ole">
            <mc:AlternateContent xmlns:mc="http://schemas.openxmlformats.org/markup-compatibility/2006">
              <mc:Choice xmlns:v="urn:schemas-microsoft-com:vml" Requires="v">
                <p:oleObj spid="_x0000_s47123" name="Visio" r:id="rId5" imgW="3367980" imgH="2635821" progId="Visio.Drawing.11">
                  <p:embed/>
                </p:oleObj>
              </mc:Choice>
              <mc:Fallback>
                <p:oleObj name="Visio" r:id="rId5" imgW="3367980" imgH="2635821" progId="Visio.Drawing.11">
                  <p:embed/>
                  <p:pic>
                    <p:nvPicPr>
                      <p:cNvPr id="0" name=""/>
                      <p:cNvPicPr>
                        <a:picLocks noChangeAspect="1" noChangeArrowheads="1"/>
                      </p:cNvPicPr>
                      <p:nvPr/>
                    </p:nvPicPr>
                    <p:blipFill>
                      <a:blip r:embed="rId6"/>
                      <a:srcRect/>
                      <a:stretch>
                        <a:fillRect/>
                      </a:stretch>
                    </p:blipFill>
                    <p:spPr bwMode="auto">
                      <a:xfrm>
                        <a:off x="5611892" y="2204864"/>
                        <a:ext cx="3601911" cy="2838900"/>
                      </a:xfrm>
                      <a:prstGeom prst="rect">
                        <a:avLst/>
                      </a:prstGeom>
                      <a:noFill/>
                      <a:ln>
                        <a:noFill/>
                      </a:ln>
                      <a:effectLst/>
                      <a:extLst/>
                    </p:spPr>
                  </p:pic>
                </p:oleObj>
              </mc:Fallback>
            </mc:AlternateContent>
          </a:graphicData>
        </a:graphic>
      </p:graphicFrame>
      <p:sp>
        <p:nvSpPr>
          <p:cNvPr id="21" name="Rectangle 3"/>
          <p:cNvSpPr txBox="1">
            <a:spLocks noChangeArrowheads="1"/>
          </p:cNvSpPr>
          <p:nvPr/>
        </p:nvSpPr>
        <p:spPr>
          <a:xfrm>
            <a:off x="833509" y="2542540"/>
            <a:ext cx="1719977" cy="504056"/>
          </a:xfrm>
          <a:prstGeom prst="rect">
            <a:avLst/>
          </a:prstGeom>
        </p:spPr>
        <p:txBody>
          <a:bodyPr/>
          <a:lstStyle/>
          <a:p>
            <a:pPr marR="0" lvl="0"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latin typeface="+mn-lt"/>
              </a:rPr>
              <a:t>δηλαδή:</a:t>
            </a:r>
            <a:endParaRPr lang="el-GR" sz="2800" b="1" i="1" kern="0" baseline="-25000" noProof="0" dirty="0" smtClean="0">
              <a:latin typeface="+mn-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04286099"/>
              </p:ext>
            </p:extLst>
          </p:nvPr>
        </p:nvGraphicFramePr>
        <p:xfrm>
          <a:off x="820164" y="2947976"/>
          <a:ext cx="4098925" cy="939800"/>
        </p:xfrm>
        <a:graphic>
          <a:graphicData uri="http://schemas.openxmlformats.org/presentationml/2006/ole">
            <mc:AlternateContent xmlns:mc="http://schemas.openxmlformats.org/markup-compatibility/2006">
              <mc:Choice xmlns:v="urn:schemas-microsoft-com:vml" Requires="v">
                <p:oleObj spid="_x0000_s47124" name="Equation" r:id="rId7" imgW="2032000" imgH="469900" progId="Equation.DSMT4">
                  <p:embed/>
                </p:oleObj>
              </mc:Choice>
              <mc:Fallback>
                <p:oleObj name="Equation" r:id="rId7" imgW="2032000" imgH="4699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0164" y="2947976"/>
                        <a:ext cx="40989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Rectangle 3"/>
          <p:cNvSpPr txBox="1">
            <a:spLocks noChangeArrowheads="1"/>
          </p:cNvSpPr>
          <p:nvPr/>
        </p:nvSpPr>
        <p:spPr>
          <a:xfrm>
            <a:off x="1991476" y="3882108"/>
            <a:ext cx="1719977" cy="504056"/>
          </a:xfrm>
          <a:prstGeom prst="rect">
            <a:avLst/>
          </a:prstGeom>
        </p:spPr>
        <p:txBody>
          <a:bodyPr/>
          <a:lstStyle/>
          <a:p>
            <a:pPr marR="0" lvl="0"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latin typeface="+mn-lt"/>
              </a:rPr>
              <a:t>Οπότε:</a:t>
            </a:r>
            <a:endParaRPr lang="el-GR" sz="2800" b="1" i="1" kern="0" baseline="-25000" noProof="0" dirty="0" smtClean="0">
              <a:latin typeface="+mn-lt"/>
            </a:endParaRPr>
          </a:p>
        </p:txBody>
      </p:sp>
      <p:graphicFrame>
        <p:nvGraphicFramePr>
          <p:cNvPr id="25" name="Object 4"/>
          <p:cNvGraphicFramePr>
            <a:graphicFrameLocks noChangeAspect="1"/>
          </p:cNvGraphicFramePr>
          <p:nvPr>
            <p:extLst>
              <p:ext uri="{D42A27DB-BD31-4B8C-83A1-F6EECF244321}">
                <p14:modId xmlns:p14="http://schemas.microsoft.com/office/powerpoint/2010/main" val="170313027"/>
              </p:ext>
            </p:extLst>
          </p:nvPr>
        </p:nvGraphicFramePr>
        <p:xfrm>
          <a:off x="1929393" y="4203010"/>
          <a:ext cx="3944937" cy="939800"/>
        </p:xfrm>
        <a:graphic>
          <a:graphicData uri="http://schemas.openxmlformats.org/presentationml/2006/ole">
            <mc:AlternateContent xmlns:mc="http://schemas.openxmlformats.org/markup-compatibility/2006">
              <mc:Choice xmlns:v="urn:schemas-microsoft-com:vml" Requires="v">
                <p:oleObj spid="_x0000_s47125" name="Equation" r:id="rId9" imgW="1955520" imgH="469800" progId="Equation.DSMT4">
                  <p:embed/>
                </p:oleObj>
              </mc:Choice>
              <mc:Fallback>
                <p:oleObj name="Equation" r:id="rId9" imgW="1955520" imgH="469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29393" y="4203010"/>
                        <a:ext cx="3944937"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4"/>
          <p:cNvGraphicFramePr>
            <a:graphicFrameLocks noChangeAspect="1"/>
          </p:cNvGraphicFramePr>
          <p:nvPr>
            <p:extLst>
              <p:ext uri="{D42A27DB-BD31-4B8C-83A1-F6EECF244321}">
                <p14:modId xmlns:p14="http://schemas.microsoft.com/office/powerpoint/2010/main" val="2350703362"/>
              </p:ext>
            </p:extLst>
          </p:nvPr>
        </p:nvGraphicFramePr>
        <p:xfrm>
          <a:off x="2302946" y="5049520"/>
          <a:ext cx="2486025" cy="1066800"/>
        </p:xfrm>
        <a:graphic>
          <a:graphicData uri="http://schemas.openxmlformats.org/presentationml/2006/ole">
            <mc:AlternateContent xmlns:mc="http://schemas.openxmlformats.org/markup-compatibility/2006">
              <mc:Choice xmlns:v="urn:schemas-microsoft-com:vml" Requires="v">
                <p:oleObj spid="_x0000_s47126" name="Equation" r:id="rId11" imgW="1231560" imgH="533160" progId="Equation.DSMT4">
                  <p:embed/>
                </p:oleObj>
              </mc:Choice>
              <mc:Fallback>
                <p:oleObj name="Equation" r:id="rId11" imgW="1231560" imgH="533160" progId="Equation.DSMT4">
                  <p:embed/>
                  <p:pic>
                    <p:nvPicPr>
                      <p:cNvPr id="0" name=""/>
                      <p:cNvPicPr>
                        <a:picLocks noChangeAspect="1" noChangeArrowheads="1"/>
                      </p:cNvPicPr>
                      <p:nvPr/>
                    </p:nvPicPr>
                    <p:blipFill>
                      <a:blip r:embed="rId12"/>
                      <a:srcRect/>
                      <a:stretch>
                        <a:fillRect/>
                      </a:stretch>
                    </p:blipFill>
                    <p:spPr bwMode="auto">
                      <a:xfrm>
                        <a:off x="2302946" y="5049520"/>
                        <a:ext cx="248602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3"/>
          <p:cNvSpPr txBox="1">
            <a:spLocks noChangeArrowheads="1"/>
          </p:cNvSpPr>
          <p:nvPr/>
        </p:nvSpPr>
        <p:spPr>
          <a:xfrm>
            <a:off x="1264134" y="5280751"/>
            <a:ext cx="1719977" cy="504056"/>
          </a:xfrm>
          <a:prstGeom prst="rect">
            <a:avLst/>
          </a:prstGeom>
        </p:spPr>
        <p:txBody>
          <a:bodyPr/>
          <a:lstStyle/>
          <a:p>
            <a:pPr marR="0" lvl="0"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latin typeface="+mn-lt"/>
              </a:rPr>
              <a:t>και:</a:t>
            </a:r>
            <a:endParaRPr lang="el-GR" sz="2800" b="1" i="1" kern="0" baseline="-25000" noProof="0" dirty="0" smtClean="0">
              <a:latin typeface="+mn-lt"/>
            </a:endParaRPr>
          </a:p>
        </p:txBody>
      </p:sp>
    </p:spTree>
    <p:extLst>
      <p:ext uri="{BB962C8B-B14F-4D97-AF65-F5344CB8AC3E}">
        <p14:creationId xmlns:p14="http://schemas.microsoft.com/office/powerpoint/2010/main" val="7540836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eaLnBrk="0" hangingPunct="0"/>
            <a:r>
              <a:rPr lang="el-GR" dirty="0">
                <a:solidFill>
                  <a:schemeClr val="tx2">
                    <a:lumMod val="60000"/>
                    <a:lumOff val="40000"/>
                  </a:schemeClr>
                </a:solidFill>
                <a:latin typeface="96 Helvetica BlackItalic" charset="0"/>
              </a:rPr>
              <a:t>Ενέργεια Μαγνητικού Πεδίου</a:t>
            </a:r>
            <a:endParaRPr lang="el-GR" dirty="0">
              <a:solidFill>
                <a:schemeClr val="tx2">
                  <a:lumMod val="60000"/>
                  <a:lumOff val="40000"/>
                </a:schemeClr>
              </a:solidFill>
              <a:latin typeface="96 Helvetica BlackItalic" charset="0"/>
            </a:endParaRPr>
          </a:p>
        </p:txBody>
      </p:sp>
      <p:sp>
        <p:nvSpPr>
          <p:cNvPr id="5" name="Θέση περιεχομένου 4"/>
          <p:cNvSpPr>
            <a:spLocks noGrp="1"/>
          </p:cNvSpPr>
          <p:nvPr>
            <p:ph type="subTitle" idx="1"/>
          </p:nvPr>
        </p:nvSpPr>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4749910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smtClean="0">
                <a:solidFill>
                  <a:schemeClr val="tx2">
                    <a:lumMod val="60000"/>
                    <a:lumOff val="40000"/>
                  </a:schemeClr>
                </a:solidFill>
                <a:latin typeface="96 Helvetica BlackItalic" charset="0"/>
              </a:rPr>
              <a:t>Βασική ιδέα</a:t>
            </a:r>
            <a:endParaRPr lang="el-GR" dirty="0">
              <a:solidFill>
                <a:schemeClr val="tx2">
                  <a:lumMod val="60000"/>
                  <a:lumOff val="40000"/>
                </a:schemeClr>
              </a:solidFill>
              <a:latin typeface="96 Helvetica BlackItalic" charset="0"/>
            </a:endParaRPr>
          </a:p>
        </p:txBody>
      </p:sp>
      <p:sp>
        <p:nvSpPr>
          <p:cNvPr id="5" name="Θέση περιεχομένου 4"/>
          <p:cNvSpPr>
            <a:spLocks noGrp="1"/>
          </p:cNvSpPr>
          <p:nvPr>
            <p:ph idx="1"/>
          </p:nvPr>
        </p:nvSpPr>
        <p:spPr/>
        <p:txBody>
          <a:bodyPr>
            <a:noAutofit/>
          </a:bodyPr>
          <a:lstStyle/>
          <a:p>
            <a:pPr algn="just"/>
            <a:r>
              <a:rPr lang="el-GR" sz="2400" dirty="0"/>
              <a:t>Για να δημιουργηθεί ρεύμα σε ρευματοφόρους βρόχους χρειάζεται δαπάνη ενέργειας από την πηγή (π.χ. χημικής ενέργειας από μια μπαταρία)</a:t>
            </a:r>
          </a:p>
          <a:p>
            <a:pPr algn="just"/>
            <a:r>
              <a:rPr lang="el-GR" sz="2400" dirty="0"/>
              <a:t>Η ενέργεια που καταναλίσκεται αποθηκεύεται υπό μορφή μαγνητικής ενέργειας στο χώρο (αμελώντας τις απώλειες ενέργειας λόγω θερμότητας  </a:t>
            </a:r>
            <a:r>
              <a:rPr lang="en-US" sz="2400" dirty="0"/>
              <a:t>Joule</a:t>
            </a:r>
            <a:r>
              <a:rPr lang="el-GR" sz="2400" dirty="0"/>
              <a:t>)</a:t>
            </a:r>
          </a:p>
          <a:p>
            <a:pPr algn="just"/>
            <a:r>
              <a:rPr lang="el-GR" sz="2400" dirty="0"/>
              <a:t>Η μαγνητική ενέργεια μπορεί να αποδοθεί ξανά στο κύκλωμα αν διακοπεί ξαφνικά το ρεύμα (πρόκειται για αντιστρεπτή διαδικασία)</a:t>
            </a:r>
          </a:p>
          <a:p>
            <a:pPr marL="0" indent="0">
              <a:spcBef>
                <a:spcPts val="0"/>
              </a:spcBef>
              <a:buNone/>
            </a:pPr>
            <a:endParaRPr lang="el-GR" sz="2400" dirty="0"/>
          </a:p>
          <a:p>
            <a:pPr>
              <a:spcBef>
                <a:spcPts val="0"/>
              </a:spcBef>
            </a:pPr>
            <a:endParaRPr lang="el-GR" sz="24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545364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Μαγνητικοί πόλοι</a:t>
            </a:r>
            <a:endParaRPr lang="en-GB" kern="0" dirty="0"/>
          </a:p>
        </p:txBody>
      </p:sp>
      <p:sp>
        <p:nvSpPr>
          <p:cNvPr id="5" name="Θέση περιεχομένου 4"/>
          <p:cNvSpPr>
            <a:spLocks noGrp="1"/>
          </p:cNvSpPr>
          <p:nvPr>
            <p:ph idx="1"/>
          </p:nvPr>
        </p:nvSpPr>
        <p:spPr/>
        <p:txBody>
          <a:bodyPr>
            <a:noAutofit/>
          </a:bodyPr>
          <a:lstStyle/>
          <a:p>
            <a:pPr>
              <a:tabLst>
                <a:tab pos="1709738" algn="l"/>
              </a:tabLst>
            </a:pPr>
            <a:endParaRPr lang="el-GR" sz="2000" dirty="0"/>
          </a:p>
          <a:p>
            <a:endParaRPr lang="el-GR" sz="2000" dirty="0"/>
          </a:p>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744" y="1052736"/>
            <a:ext cx="4867292" cy="4778626"/>
          </a:xfrm>
          <a:prstGeom prst="rect">
            <a:avLst/>
          </a:prstGeom>
        </p:spPr>
      </p:pic>
      <p:sp>
        <p:nvSpPr>
          <p:cNvPr id="3" name="TextBox 2"/>
          <p:cNvSpPr txBox="1"/>
          <p:nvPr/>
        </p:nvSpPr>
        <p:spPr>
          <a:xfrm>
            <a:off x="2555776" y="5661248"/>
            <a:ext cx="4579260" cy="706395"/>
          </a:xfrm>
          <a:prstGeom prst="rect">
            <a:avLst/>
          </a:prstGeom>
        </p:spPr>
        <p:txBody>
          <a:bodyPr vert="horz" wrap="square" lIns="91440" tIns="45720" rIns="91440" bIns="45720" rtlCol="0" anchor="ctr">
            <a:normAutofit/>
          </a:bodyPr>
          <a:lstStyle/>
          <a:p>
            <a:r>
              <a:rPr lang="el-GR" dirty="0" smtClean="0"/>
              <a:t>Πηγή: [</a:t>
            </a:r>
            <a:r>
              <a:rPr lang="en-US" dirty="0" smtClean="0">
                <a:hlinkClick r:id="rId5"/>
              </a:rPr>
              <a:t>en.wikipedia.org</a:t>
            </a:r>
            <a:r>
              <a:rPr lang="el-GR" dirty="0" smtClean="0"/>
              <a:t>]</a:t>
            </a:r>
            <a:endParaRPr lang="en-US" dirty="0" smtClean="0"/>
          </a:p>
        </p:txBody>
      </p:sp>
    </p:spTree>
    <p:extLst>
      <p:ext uri="{BB962C8B-B14F-4D97-AF65-F5344CB8AC3E}">
        <p14:creationId xmlns:p14="http://schemas.microsoft.com/office/powerpoint/2010/main" val="33197127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smtClean="0">
                <a:solidFill>
                  <a:schemeClr val="tx2">
                    <a:lumMod val="60000"/>
                    <a:lumOff val="40000"/>
                  </a:schemeClr>
                </a:solidFill>
                <a:latin typeface="96 Helvetica BlackItalic" charset="0"/>
              </a:rPr>
              <a:t>Ενέργεια μαγνητικού πεδίου</a:t>
            </a:r>
            <a:endParaRPr lang="el-GR" dirty="0">
              <a:solidFill>
                <a:schemeClr val="tx2">
                  <a:lumMod val="60000"/>
                  <a:lumOff val="40000"/>
                </a:schemeClr>
              </a:solidFill>
              <a:latin typeface="96 Helvetica BlackItalic" charset="0"/>
            </a:endParaRPr>
          </a:p>
        </p:txBody>
      </p:sp>
      <mc:AlternateContent xmlns:mc="http://schemas.openxmlformats.org/markup-compatibility/2006">
        <mc:Choice xmlns:a14="http://schemas.microsoft.com/office/drawing/2010/main" Requires="a14">
          <p:sp>
            <p:nvSpPr>
              <p:cNvPr id="5" name="Θέση περιεχομένου 4"/>
              <p:cNvSpPr>
                <a:spLocks noGrp="1"/>
              </p:cNvSpPr>
              <p:nvPr>
                <p:ph idx="1"/>
              </p:nvPr>
            </p:nvSpPr>
            <p:spPr>
              <a:xfrm>
                <a:off x="464156" y="1556792"/>
                <a:ext cx="6052060" cy="4525963"/>
              </a:xfrm>
            </p:spPr>
            <p:txBody>
              <a:bodyPr>
                <a:noAutofit/>
              </a:bodyPr>
              <a:lstStyle/>
              <a:p>
                <a:pPr algn="just"/>
                <a:r>
                  <a:rPr lang="el-GR" sz="2400" dirty="0" smtClean="0">
                    <a:solidFill>
                      <a:schemeClr val="tx1"/>
                    </a:solidFill>
                  </a:rPr>
                  <a:t>Η χρονική μεταβολή του ρεύματος σε κάθε κλειστό ρευματοφόρο βρόχο δημιουργεί μεταβολή της μαγνητικής ροής που διαρρέει το βρόχο με αποτέλεσμα την εμφάνιση τάσης ίσης με </a:t>
                </a:r>
                <a14:m>
                  <m:oMath xmlns:m="http://schemas.openxmlformats.org/officeDocument/2006/math">
                    <m:r>
                      <a:rPr lang="en-US" sz="2400" i="1">
                        <a:solidFill>
                          <a:schemeClr val="tx1"/>
                        </a:solidFill>
                        <a:latin typeface="Cambria Math"/>
                      </a:rPr>
                      <m:t>𝑣</m:t>
                    </m:r>
                    <m:r>
                      <a:rPr lang="en-US" sz="2400" i="1">
                        <a:solidFill>
                          <a:schemeClr val="tx1"/>
                        </a:solidFill>
                        <a:latin typeface="Cambria Math"/>
                      </a:rPr>
                      <m:t>=</m:t>
                    </m:r>
                    <m:r>
                      <a:rPr lang="en-US" sz="2400" i="1">
                        <a:solidFill>
                          <a:schemeClr val="tx1"/>
                        </a:solidFill>
                        <a:latin typeface="Cambria Math"/>
                      </a:rPr>
                      <m:t>𝐿</m:t>
                    </m:r>
                    <m:f>
                      <m:fPr>
                        <m:type m:val="lin"/>
                        <m:ctrlPr>
                          <a:rPr lang="en-US" sz="2400" i="1" smtClean="0">
                            <a:solidFill>
                              <a:schemeClr val="tx1"/>
                            </a:solidFill>
                            <a:latin typeface="Cambria Math"/>
                          </a:rPr>
                        </m:ctrlPr>
                      </m:fPr>
                      <m:num>
                        <m:r>
                          <a:rPr lang="en-US" sz="2400" b="0" i="1" smtClean="0">
                            <a:solidFill>
                              <a:schemeClr val="tx1"/>
                            </a:solidFill>
                            <a:latin typeface="Cambria Math"/>
                          </a:rPr>
                          <m:t>𝑑𝑖</m:t>
                        </m:r>
                      </m:num>
                      <m:den>
                        <m:r>
                          <a:rPr lang="en-US" sz="2400" b="0" i="1" smtClean="0">
                            <a:solidFill>
                              <a:schemeClr val="tx1"/>
                            </a:solidFill>
                            <a:latin typeface="Cambria Math"/>
                          </a:rPr>
                          <m:t>𝑑𝑡</m:t>
                        </m:r>
                      </m:den>
                    </m:f>
                  </m:oMath>
                </a14:m>
                <a:endParaRPr lang="en-US" sz="2400" dirty="0" smtClean="0">
                  <a:solidFill>
                    <a:schemeClr val="tx1"/>
                  </a:solidFill>
                </a:endParaRPr>
              </a:p>
              <a:p>
                <a:pPr algn="just"/>
                <a:r>
                  <a:rPr lang="el-GR" sz="2400" dirty="0">
                    <a:solidFill>
                      <a:schemeClr val="tx1"/>
                    </a:solidFill>
                  </a:rPr>
                  <a:t>Ενώ </a:t>
                </a:r>
                <a:r>
                  <a:rPr lang="el-GR" sz="2400" dirty="0" smtClean="0">
                    <a:solidFill>
                      <a:schemeClr val="tx1"/>
                    </a:solidFill>
                  </a:rPr>
                  <a:t>Ενέργεια</a:t>
                </a:r>
                <a:r>
                  <a:rPr lang="en-US" sz="2400" dirty="0" smtClean="0">
                    <a:solidFill>
                      <a:schemeClr val="tx1"/>
                    </a:solidFill>
                  </a:rPr>
                  <a:t> </a:t>
                </a:r>
              </a:p>
              <a:p>
                <a:pPr algn="just"/>
                <a:endParaRPr lang="en-US" sz="2400" dirty="0"/>
              </a:p>
              <a:p>
                <a:pPr algn="just"/>
                <a:endParaRPr lang="el-GR" sz="2400" dirty="0">
                  <a:solidFill>
                    <a:schemeClr val="tx1"/>
                  </a:solidFill>
                </a:endParaRPr>
              </a:p>
              <a:p>
                <a:pPr marL="0" indent="0" algn="just">
                  <a:buNone/>
                </a:pPr>
                <a:endParaRPr lang="el-GR" sz="2400" dirty="0">
                  <a:solidFill>
                    <a:schemeClr val="tx1"/>
                  </a:solidFill>
                </a:endParaRPr>
              </a:p>
              <a:p>
                <a:pPr marL="0" indent="0">
                  <a:spcBef>
                    <a:spcPts val="0"/>
                  </a:spcBef>
                  <a:buNone/>
                </a:pPr>
                <a:endParaRPr lang="el-GR" sz="2400" dirty="0">
                  <a:solidFill>
                    <a:schemeClr val="tx1"/>
                  </a:solidFill>
                </a:endParaRPr>
              </a:p>
              <a:p>
                <a:pPr>
                  <a:spcBef>
                    <a:spcPts val="0"/>
                  </a:spcBef>
                </a:pPr>
                <a:endParaRPr lang="el-GR" sz="2400" dirty="0">
                  <a:solidFill>
                    <a:schemeClr val="tx1"/>
                  </a:solidFill>
                </a:endParaRPr>
              </a:p>
            </p:txBody>
          </p:sp>
        </mc:Choice>
        <mc:Fallback>
          <p:sp>
            <p:nvSpPr>
              <p:cNvPr id="5" name="Θέση περιεχομένου 4"/>
              <p:cNvSpPr>
                <a:spLocks noGrp="1" noRot="1" noChangeAspect="1" noMove="1" noResize="1" noEditPoints="1" noAdjustHandles="1" noChangeArrowheads="1" noChangeShapeType="1" noTextEdit="1"/>
              </p:cNvSpPr>
              <p:nvPr>
                <p:ph idx="1"/>
              </p:nvPr>
            </p:nvSpPr>
            <p:spPr>
              <a:xfrm>
                <a:off x="464156" y="1556792"/>
                <a:ext cx="6052060" cy="4525963"/>
              </a:xfrm>
              <a:blipFill rotWithShape="1">
                <a:blip r:embed="rId4"/>
                <a:stretch>
                  <a:fillRect l="-1511" t="-1077" r="-2820" b="-7402"/>
                </a:stretch>
              </a:blipFill>
            </p:spPr>
            <p:txBody>
              <a:bodyPr/>
              <a:lstStyle/>
              <a:p>
                <a:r>
                  <a:rPr lang="en-US">
                    <a:noFill/>
                  </a:rPr>
                  <a:t> </a:t>
                </a:r>
              </a:p>
            </p:txBody>
          </p:sp>
        </mc:Fallback>
      </mc:AlternateContent>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2013916099"/>
              </p:ext>
            </p:extLst>
          </p:nvPr>
        </p:nvGraphicFramePr>
        <p:xfrm>
          <a:off x="2672369" y="3573016"/>
          <a:ext cx="1289050" cy="458788"/>
        </p:xfrm>
        <a:graphic>
          <a:graphicData uri="http://schemas.openxmlformats.org/presentationml/2006/ole">
            <mc:AlternateContent xmlns:mc="http://schemas.openxmlformats.org/markup-compatibility/2006">
              <mc:Choice xmlns:v="urn:schemas-microsoft-com:vml" Requires="v">
                <p:oleObj spid="_x0000_s51215" name="Equation" r:id="rId6" imgW="647640" imgH="228600" progId="Equation.DSMT4">
                  <p:embed/>
                </p:oleObj>
              </mc:Choice>
              <mc:Fallback>
                <p:oleObj name="Equation" r:id="rId6" imgW="647640" imgH="2286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2369" y="3573016"/>
                        <a:ext cx="12890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859372442"/>
              </p:ext>
            </p:extLst>
          </p:nvPr>
        </p:nvGraphicFramePr>
        <p:xfrm>
          <a:off x="2411760" y="4797975"/>
          <a:ext cx="2328862" cy="787400"/>
        </p:xfrm>
        <a:graphic>
          <a:graphicData uri="http://schemas.openxmlformats.org/presentationml/2006/ole">
            <mc:AlternateContent xmlns:mc="http://schemas.openxmlformats.org/markup-compatibility/2006">
              <mc:Choice xmlns:v="urn:schemas-microsoft-com:vml" Requires="v">
                <p:oleObj spid="_x0000_s51216" name="Equation" r:id="rId8" imgW="1168200" imgH="393480" progId="Equation.DSMT4">
                  <p:embed/>
                </p:oleObj>
              </mc:Choice>
              <mc:Fallback>
                <p:oleObj name="Equation" r:id="rId8" imgW="1168200" imgH="393480" progId="Equation.DSMT4">
                  <p:embed/>
                  <p:pic>
                    <p:nvPicPr>
                      <p:cNvPr id="0" name=""/>
                      <p:cNvPicPr>
                        <a:picLocks noChangeAspect="1" noChangeArrowheads="1"/>
                      </p:cNvPicPr>
                      <p:nvPr/>
                    </p:nvPicPr>
                    <p:blipFill>
                      <a:blip r:embed="rId9"/>
                      <a:srcRect/>
                      <a:stretch>
                        <a:fillRect/>
                      </a:stretch>
                    </p:blipFill>
                    <p:spPr bwMode="auto">
                      <a:xfrm>
                        <a:off x="2411760" y="4797975"/>
                        <a:ext cx="2328862" cy="787400"/>
                      </a:xfrm>
                      <a:prstGeom prst="rect">
                        <a:avLst/>
                      </a:prstGeom>
                      <a:solidFill>
                        <a:srgbClr val="FFFF99"/>
                      </a:solidFill>
                      <a:ln>
                        <a:solidFill>
                          <a:srgbClr val="FF9900"/>
                        </a:solidFill>
                      </a:ln>
                      <a:extLst/>
                    </p:spPr>
                  </p:pic>
                </p:oleObj>
              </mc:Fallback>
            </mc:AlternateContent>
          </a:graphicData>
        </a:graphic>
      </p:graphicFrame>
      <p:sp>
        <p:nvSpPr>
          <p:cNvPr id="10" name="Text Box 11"/>
          <p:cNvSpPr txBox="1">
            <a:spLocks noChangeArrowheads="1"/>
          </p:cNvSpPr>
          <p:nvPr/>
        </p:nvSpPr>
        <p:spPr bwMode="auto">
          <a:xfrm>
            <a:off x="800395" y="4960843"/>
            <a:ext cx="1428760" cy="461665"/>
          </a:xfrm>
          <a:prstGeom prst="rect">
            <a:avLst/>
          </a:prstGeom>
          <a:noFill/>
          <a:ln w="9525">
            <a:noFill/>
            <a:miter lim="800000"/>
            <a:headEnd/>
            <a:tailEnd/>
          </a:ln>
          <a:effectLst/>
        </p:spPr>
        <p:txBody>
          <a:bodyPr wrap="square">
            <a:spAutoFit/>
          </a:bodyPr>
          <a:lstStyle/>
          <a:p>
            <a:pPr algn="ctr"/>
            <a:r>
              <a:rPr lang="el-GR" sz="2400" dirty="0" smtClean="0"/>
              <a:t>συνεπώς</a:t>
            </a:r>
            <a:endParaRPr lang="el-GR" sz="2400" dirty="0"/>
          </a:p>
        </p:txBody>
      </p:sp>
      <p:graphicFrame>
        <p:nvGraphicFramePr>
          <p:cNvPr id="11" name="Object 4"/>
          <p:cNvGraphicFramePr>
            <a:graphicFrameLocks noChangeAspect="1"/>
          </p:cNvGraphicFramePr>
          <p:nvPr>
            <p:extLst>
              <p:ext uri="{D42A27DB-BD31-4B8C-83A1-F6EECF244321}">
                <p14:modId xmlns:p14="http://schemas.microsoft.com/office/powerpoint/2010/main" val="269192982"/>
              </p:ext>
            </p:extLst>
          </p:nvPr>
        </p:nvGraphicFramePr>
        <p:xfrm>
          <a:off x="1105719" y="3969841"/>
          <a:ext cx="1390650" cy="661988"/>
        </p:xfrm>
        <a:graphic>
          <a:graphicData uri="http://schemas.openxmlformats.org/presentationml/2006/ole">
            <mc:AlternateContent xmlns:mc="http://schemas.openxmlformats.org/markup-compatibility/2006">
              <mc:Choice xmlns:v="urn:schemas-microsoft-com:vml" Requires="v">
                <p:oleObj spid="_x0000_s51217" name="Equation" r:id="rId10" imgW="698400" imgH="330120" progId="Equation.DSMT4">
                  <p:embed/>
                </p:oleObj>
              </mc:Choice>
              <mc:Fallback>
                <p:oleObj name="Equation" r:id="rId10" imgW="698400" imgH="330120" progId="Equation.DSMT4">
                  <p:embed/>
                  <p:pic>
                    <p:nvPicPr>
                      <p:cNvPr id="0" name=""/>
                      <p:cNvPicPr>
                        <a:picLocks noChangeAspect="1" noChangeArrowheads="1"/>
                      </p:cNvPicPr>
                      <p:nvPr/>
                    </p:nvPicPr>
                    <p:blipFill>
                      <a:blip r:embed="rId11"/>
                      <a:srcRect/>
                      <a:stretch>
                        <a:fillRect/>
                      </a:stretch>
                    </p:blipFill>
                    <p:spPr bwMode="auto">
                      <a:xfrm>
                        <a:off x="1105719" y="3969841"/>
                        <a:ext cx="1390650" cy="661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11"/>
          <p:cNvSpPr txBox="1">
            <a:spLocks noChangeArrowheads="1"/>
          </p:cNvSpPr>
          <p:nvPr/>
        </p:nvSpPr>
        <p:spPr bwMode="auto">
          <a:xfrm>
            <a:off x="4932040" y="4170164"/>
            <a:ext cx="2299565" cy="461665"/>
          </a:xfrm>
          <a:prstGeom prst="rect">
            <a:avLst/>
          </a:prstGeom>
          <a:noFill/>
          <a:ln w="9525">
            <a:noFill/>
            <a:miter lim="800000"/>
            <a:headEnd/>
            <a:tailEnd/>
          </a:ln>
          <a:effectLst/>
        </p:spPr>
        <p:txBody>
          <a:bodyPr wrap="square">
            <a:spAutoFit/>
          </a:bodyPr>
          <a:lstStyle/>
          <a:p>
            <a:pPr algn="ctr"/>
            <a:r>
              <a:rPr lang="el-GR" sz="2400" dirty="0" smtClean="0"/>
              <a:t>Επίσης:</a:t>
            </a:r>
            <a:endParaRPr lang="el-GR" sz="2400" dirty="0"/>
          </a:p>
        </p:txBody>
      </p:sp>
      <p:graphicFrame>
        <p:nvGraphicFramePr>
          <p:cNvPr id="13" name="Object 4"/>
          <p:cNvGraphicFramePr>
            <a:graphicFrameLocks noChangeAspect="1"/>
          </p:cNvGraphicFramePr>
          <p:nvPr>
            <p:extLst>
              <p:ext uri="{D42A27DB-BD31-4B8C-83A1-F6EECF244321}">
                <p14:modId xmlns:p14="http://schemas.microsoft.com/office/powerpoint/2010/main" val="532016663"/>
              </p:ext>
            </p:extLst>
          </p:nvPr>
        </p:nvGraphicFramePr>
        <p:xfrm>
          <a:off x="5436096" y="4797975"/>
          <a:ext cx="1163638" cy="787400"/>
        </p:xfrm>
        <a:graphic>
          <a:graphicData uri="http://schemas.openxmlformats.org/presentationml/2006/ole">
            <mc:AlternateContent xmlns:mc="http://schemas.openxmlformats.org/markup-compatibility/2006">
              <mc:Choice xmlns:v="urn:schemas-microsoft-com:vml" Requires="v">
                <p:oleObj spid="_x0000_s51218" name="Equation" r:id="rId12" imgW="583920" imgH="393480" progId="Equation.DSMT4">
                  <p:embed/>
                </p:oleObj>
              </mc:Choice>
              <mc:Fallback>
                <p:oleObj name="Equation" r:id="rId12" imgW="583920" imgH="393480" progId="Equation.DSMT4">
                  <p:embed/>
                  <p:pic>
                    <p:nvPicPr>
                      <p:cNvPr id="0" name=""/>
                      <p:cNvPicPr>
                        <a:picLocks noChangeAspect="1" noChangeArrowheads="1"/>
                      </p:cNvPicPr>
                      <p:nvPr/>
                    </p:nvPicPr>
                    <p:blipFill>
                      <a:blip r:embed="rId13"/>
                      <a:srcRect/>
                      <a:stretch>
                        <a:fillRect/>
                      </a:stretch>
                    </p:blipFill>
                    <p:spPr bwMode="auto">
                      <a:xfrm>
                        <a:off x="5436096" y="4797975"/>
                        <a:ext cx="1163638" cy="787400"/>
                      </a:xfrm>
                      <a:prstGeom prst="rect">
                        <a:avLst/>
                      </a:prstGeom>
                      <a:solidFill>
                        <a:srgbClr val="FFFF99"/>
                      </a:solidFill>
                      <a:ln w="19050">
                        <a:solidFill>
                          <a:srgbClr val="FF9900"/>
                        </a:solidFill>
                      </a:ln>
                      <a:extLst/>
                    </p:spPr>
                  </p:pic>
                </p:oleObj>
              </mc:Fallback>
            </mc:AlternateContent>
          </a:graphicData>
        </a:graphic>
      </p:graphicFrame>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5400000">
            <a:off x="5923756" y="2113612"/>
            <a:ext cx="3810000" cy="1905000"/>
          </a:xfrm>
          <a:prstGeom prst="rect">
            <a:avLst/>
          </a:prstGeom>
        </p:spPr>
      </p:pic>
      <p:sp>
        <p:nvSpPr>
          <p:cNvPr id="14" name="TextBox 13"/>
          <p:cNvSpPr txBox="1"/>
          <p:nvPr/>
        </p:nvSpPr>
        <p:spPr>
          <a:xfrm>
            <a:off x="6901358" y="4951868"/>
            <a:ext cx="2376264" cy="397565"/>
          </a:xfrm>
          <a:prstGeom prst="rect">
            <a:avLst/>
          </a:prstGeom>
        </p:spPr>
        <p:txBody>
          <a:bodyPr vert="horz" wrap="square" lIns="91440" tIns="45720" rIns="91440" bIns="45720" rtlCol="0" anchor="ctr">
            <a:noAutofit/>
          </a:bodyPr>
          <a:lstStyle/>
          <a:p>
            <a:r>
              <a:rPr lang="el-GR" sz="1600" dirty="0" smtClean="0"/>
              <a:t>Πηγή: [</a:t>
            </a:r>
            <a:r>
              <a:rPr lang="en-US" sz="1600" dirty="0" smtClean="0">
                <a:hlinkClick r:id="rId15"/>
              </a:rPr>
              <a:t>commons.wikimedia.org</a:t>
            </a:r>
            <a:r>
              <a:rPr lang="el-GR" sz="1600" dirty="0" smtClean="0"/>
              <a:t>]</a:t>
            </a:r>
            <a:endParaRPr lang="en-US" sz="1600" dirty="0" smtClean="0"/>
          </a:p>
        </p:txBody>
      </p:sp>
    </p:spTree>
    <p:extLst>
      <p:ext uri="{BB962C8B-B14F-4D97-AF65-F5344CB8AC3E}">
        <p14:creationId xmlns:p14="http://schemas.microsoft.com/office/powerpoint/2010/main" val="12478901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smtClean="0">
                <a:solidFill>
                  <a:schemeClr val="tx2">
                    <a:lumMod val="60000"/>
                    <a:lumOff val="40000"/>
                  </a:schemeClr>
                </a:solidFill>
                <a:latin typeface="96 Helvetica BlackItalic" charset="0"/>
              </a:rPr>
              <a:t>Ενέργεια μαγνητικού πεδίου(2)</a:t>
            </a:r>
            <a:endParaRPr lang="el-GR" dirty="0">
              <a:solidFill>
                <a:schemeClr val="tx2">
                  <a:lumMod val="60000"/>
                  <a:lumOff val="40000"/>
                </a:schemeClr>
              </a:solidFill>
              <a:latin typeface="96 Helvetica BlackItalic" charset="0"/>
            </a:endParaRPr>
          </a:p>
        </p:txBody>
      </p:sp>
      <p:sp>
        <p:nvSpPr>
          <p:cNvPr id="5" name="Θέση περιεχομένου 4"/>
          <p:cNvSpPr>
            <a:spLocks noGrp="1"/>
          </p:cNvSpPr>
          <p:nvPr>
            <p:ph idx="1"/>
          </p:nvPr>
        </p:nvSpPr>
        <p:spPr>
          <a:xfrm>
            <a:off x="464156" y="1556792"/>
            <a:ext cx="6052060" cy="4525963"/>
          </a:xfrm>
        </p:spPr>
        <p:txBody>
          <a:bodyPr>
            <a:noAutofit/>
          </a:bodyPr>
          <a:lstStyle/>
          <a:p>
            <a:pPr algn="just"/>
            <a:endParaRPr lang="en-US" sz="2400" dirty="0"/>
          </a:p>
          <a:p>
            <a:pPr algn="just"/>
            <a:endParaRPr lang="el-GR" sz="2400" dirty="0">
              <a:solidFill>
                <a:schemeClr val="tx1"/>
              </a:solidFill>
            </a:endParaRPr>
          </a:p>
          <a:p>
            <a:pPr marL="0" indent="0" algn="just">
              <a:buNone/>
            </a:pPr>
            <a:endParaRPr lang="el-GR" sz="2400" dirty="0">
              <a:solidFill>
                <a:schemeClr val="tx1"/>
              </a:solidFill>
            </a:endParaRPr>
          </a:p>
          <a:p>
            <a:pPr marL="0" indent="0">
              <a:spcBef>
                <a:spcPts val="0"/>
              </a:spcBef>
              <a:buNone/>
            </a:pPr>
            <a:endParaRPr lang="el-GR" sz="2400" dirty="0">
              <a:solidFill>
                <a:schemeClr val="tx1"/>
              </a:solidFill>
            </a:endParaRPr>
          </a:p>
          <a:p>
            <a:pPr>
              <a:spcBef>
                <a:spcPts val="0"/>
              </a:spcBef>
            </a:pPr>
            <a:endParaRPr lang="el-GR" sz="2400" dirty="0">
              <a:solidFill>
                <a:schemeClr val="tx1"/>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923756" y="2113612"/>
            <a:ext cx="3810000" cy="1905000"/>
          </a:xfrm>
          <a:prstGeom prst="rect">
            <a:avLst/>
          </a:prstGeom>
        </p:spPr>
      </p:pic>
      <p:sp>
        <p:nvSpPr>
          <p:cNvPr id="14" name="TextBox 13"/>
          <p:cNvSpPr txBox="1"/>
          <p:nvPr/>
        </p:nvSpPr>
        <p:spPr>
          <a:xfrm>
            <a:off x="6901358" y="4951868"/>
            <a:ext cx="2376264" cy="397565"/>
          </a:xfrm>
          <a:prstGeom prst="rect">
            <a:avLst/>
          </a:prstGeom>
        </p:spPr>
        <p:txBody>
          <a:bodyPr vert="horz" wrap="square" lIns="91440" tIns="45720" rIns="91440" bIns="45720" rtlCol="0" anchor="ctr">
            <a:noAutofit/>
          </a:bodyPr>
          <a:lstStyle/>
          <a:p>
            <a:r>
              <a:rPr lang="el-GR" sz="1600" dirty="0" smtClean="0"/>
              <a:t>Πηγή: [</a:t>
            </a:r>
            <a:r>
              <a:rPr lang="en-US" sz="1600" dirty="0" smtClean="0">
                <a:hlinkClick r:id="rId6"/>
              </a:rPr>
              <a:t>commons.wikimedia.org</a:t>
            </a:r>
            <a:r>
              <a:rPr lang="el-GR" sz="1600" dirty="0" smtClean="0"/>
              <a:t>]</a:t>
            </a:r>
            <a:endParaRPr lang="en-US" sz="1600" dirty="0" smtClean="0"/>
          </a:p>
        </p:txBody>
      </p:sp>
      <p:graphicFrame>
        <p:nvGraphicFramePr>
          <p:cNvPr id="15" name="Object 4"/>
          <p:cNvGraphicFramePr>
            <a:graphicFrameLocks noChangeAspect="1"/>
          </p:cNvGraphicFramePr>
          <p:nvPr>
            <p:extLst>
              <p:ext uri="{D42A27DB-BD31-4B8C-83A1-F6EECF244321}">
                <p14:modId xmlns:p14="http://schemas.microsoft.com/office/powerpoint/2010/main" val="259927404"/>
              </p:ext>
            </p:extLst>
          </p:nvPr>
        </p:nvGraphicFramePr>
        <p:xfrm>
          <a:off x="795919" y="1832248"/>
          <a:ext cx="3771900" cy="1828800"/>
        </p:xfrm>
        <a:graphic>
          <a:graphicData uri="http://schemas.openxmlformats.org/presentationml/2006/ole">
            <mc:AlternateContent xmlns:mc="http://schemas.openxmlformats.org/markup-compatibility/2006">
              <mc:Choice xmlns:v="urn:schemas-microsoft-com:vml" Requires="v">
                <p:oleObj spid="_x0000_s52232" name="Equation" r:id="rId7" imgW="1892160" imgH="914400" progId="Equation.DSMT4">
                  <p:embed/>
                </p:oleObj>
              </mc:Choice>
              <mc:Fallback>
                <p:oleObj name="Equation" r:id="rId7" imgW="1892160" imgH="914400" progId="Equation.DSMT4">
                  <p:embed/>
                  <p:pic>
                    <p:nvPicPr>
                      <p:cNvPr id="0" name=""/>
                      <p:cNvPicPr>
                        <a:picLocks noChangeAspect="1" noChangeArrowheads="1"/>
                      </p:cNvPicPr>
                      <p:nvPr/>
                    </p:nvPicPr>
                    <p:blipFill>
                      <a:blip r:embed="rId8"/>
                      <a:srcRect/>
                      <a:stretch>
                        <a:fillRect/>
                      </a:stretch>
                    </p:blipFill>
                    <p:spPr bwMode="auto">
                      <a:xfrm>
                        <a:off x="795919" y="1832248"/>
                        <a:ext cx="3771900" cy="1828800"/>
                      </a:xfrm>
                      <a:prstGeom prst="rect">
                        <a:avLst/>
                      </a:prstGeom>
                      <a:noFill/>
                      <a:ln>
                        <a:noFill/>
                      </a:ln>
                      <a:extLst/>
                    </p:spPr>
                  </p:pic>
                </p:oleObj>
              </mc:Fallback>
            </mc:AlternateContent>
          </a:graphicData>
        </a:graphic>
      </p:graphicFrame>
      <p:sp>
        <p:nvSpPr>
          <p:cNvPr id="16" name="Text Box 11"/>
          <p:cNvSpPr txBox="1">
            <a:spLocks noChangeArrowheads="1"/>
          </p:cNvSpPr>
          <p:nvPr/>
        </p:nvSpPr>
        <p:spPr bwMode="auto">
          <a:xfrm>
            <a:off x="546629" y="3984332"/>
            <a:ext cx="1428760" cy="461665"/>
          </a:xfrm>
          <a:prstGeom prst="rect">
            <a:avLst/>
          </a:prstGeom>
          <a:noFill/>
          <a:ln w="9525">
            <a:noFill/>
            <a:miter lim="800000"/>
            <a:headEnd/>
            <a:tailEnd/>
          </a:ln>
          <a:effectLst/>
        </p:spPr>
        <p:txBody>
          <a:bodyPr wrap="square">
            <a:spAutoFit/>
          </a:bodyPr>
          <a:lstStyle/>
          <a:p>
            <a:pPr algn="ctr"/>
            <a:r>
              <a:rPr lang="el-GR" sz="2400" dirty="0" smtClean="0"/>
              <a:t>συνεπώς</a:t>
            </a:r>
            <a:endParaRPr lang="el-GR" sz="2400" dirty="0"/>
          </a:p>
        </p:txBody>
      </p:sp>
      <p:graphicFrame>
        <p:nvGraphicFramePr>
          <p:cNvPr id="17" name="Object 16"/>
          <p:cNvGraphicFramePr>
            <a:graphicFrameLocks noChangeAspect="1"/>
          </p:cNvGraphicFramePr>
          <p:nvPr>
            <p:extLst>
              <p:ext uri="{D42A27DB-BD31-4B8C-83A1-F6EECF244321}">
                <p14:modId xmlns:p14="http://schemas.microsoft.com/office/powerpoint/2010/main" val="709681986"/>
              </p:ext>
            </p:extLst>
          </p:nvPr>
        </p:nvGraphicFramePr>
        <p:xfrm>
          <a:off x="768152" y="4712568"/>
          <a:ext cx="4076700" cy="889000"/>
        </p:xfrm>
        <a:graphic>
          <a:graphicData uri="http://schemas.openxmlformats.org/presentationml/2006/ole">
            <mc:AlternateContent xmlns:mc="http://schemas.openxmlformats.org/markup-compatibility/2006">
              <mc:Choice xmlns:v="urn:schemas-microsoft-com:vml" Requires="v">
                <p:oleObj spid="_x0000_s52233" name="Equation" r:id="rId9" imgW="2044440" imgH="444240" progId="Equation.DSMT4">
                  <p:embed/>
                </p:oleObj>
              </mc:Choice>
              <mc:Fallback>
                <p:oleObj name="Equation" r:id="rId9" imgW="2044440" imgH="444240" progId="Equation.DSMT4">
                  <p:embed/>
                  <p:pic>
                    <p:nvPicPr>
                      <p:cNvPr id="0" name=""/>
                      <p:cNvPicPr>
                        <a:picLocks noChangeAspect="1" noChangeArrowheads="1"/>
                      </p:cNvPicPr>
                      <p:nvPr/>
                    </p:nvPicPr>
                    <p:blipFill>
                      <a:blip r:embed="rId10"/>
                      <a:srcRect/>
                      <a:stretch>
                        <a:fillRect/>
                      </a:stretch>
                    </p:blipFill>
                    <p:spPr bwMode="auto">
                      <a:xfrm>
                        <a:off x="768152" y="4712568"/>
                        <a:ext cx="4076700" cy="889000"/>
                      </a:xfrm>
                      <a:prstGeom prst="rect">
                        <a:avLst/>
                      </a:prstGeom>
                      <a:solidFill>
                        <a:srgbClr val="FFFF99"/>
                      </a:solidFill>
                      <a:ln w="9525">
                        <a:solidFill>
                          <a:srgbClr val="FF9900"/>
                        </a:solidFill>
                        <a:miter lim="800000"/>
                        <a:headEnd/>
                        <a:tailEnd/>
                      </a:ln>
                    </p:spPr>
                  </p:pic>
                </p:oleObj>
              </mc:Fallback>
            </mc:AlternateContent>
          </a:graphicData>
        </a:graphic>
      </p:graphicFrame>
    </p:spTree>
    <p:extLst>
      <p:ext uri="{BB962C8B-B14F-4D97-AF65-F5344CB8AC3E}">
        <p14:creationId xmlns:p14="http://schemas.microsoft.com/office/powerpoint/2010/main" val="42003911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eaLnBrk="0" hangingPunct="0"/>
            <a:r>
              <a:rPr lang="el-GR" dirty="0" smtClean="0">
                <a:solidFill>
                  <a:schemeClr val="tx2">
                    <a:lumMod val="60000"/>
                    <a:lumOff val="40000"/>
                  </a:schemeClr>
                </a:solidFill>
                <a:latin typeface="96 Helvetica BlackItalic" charset="0"/>
              </a:rPr>
              <a:t>Αμοιβαία ενέργεια δύο ρευματοφόρων αγωγών</a:t>
            </a:r>
            <a:endParaRPr lang="el-GR" dirty="0">
              <a:solidFill>
                <a:schemeClr val="tx2">
                  <a:lumMod val="60000"/>
                  <a:lumOff val="40000"/>
                </a:schemeClr>
              </a:solidFill>
              <a:latin typeface="96 Helvetica BlackItalic" charset="0"/>
            </a:endParaRPr>
          </a:p>
        </p:txBody>
      </p:sp>
      <p:sp>
        <p:nvSpPr>
          <p:cNvPr id="5" name="Θέση περιεχομένου 4"/>
          <p:cNvSpPr>
            <a:spLocks noGrp="1"/>
          </p:cNvSpPr>
          <p:nvPr>
            <p:ph idx="1"/>
          </p:nvPr>
        </p:nvSpPr>
        <p:spPr>
          <a:xfrm>
            <a:off x="464156" y="1556792"/>
            <a:ext cx="6052060" cy="4525963"/>
          </a:xfrm>
        </p:spPr>
        <p:txBody>
          <a:bodyPr>
            <a:noAutofit/>
          </a:bodyPr>
          <a:lstStyle/>
          <a:p>
            <a:pPr algn="just"/>
            <a:endParaRPr lang="en-US" sz="2400" dirty="0"/>
          </a:p>
          <a:p>
            <a:pPr algn="just"/>
            <a:endParaRPr lang="el-GR" sz="2400" dirty="0">
              <a:solidFill>
                <a:schemeClr val="tx1"/>
              </a:solidFill>
            </a:endParaRPr>
          </a:p>
          <a:p>
            <a:pPr marL="0" indent="0" algn="just">
              <a:buNone/>
            </a:pPr>
            <a:endParaRPr lang="el-GR" sz="2400" dirty="0">
              <a:solidFill>
                <a:schemeClr val="tx1"/>
              </a:solidFill>
            </a:endParaRPr>
          </a:p>
          <a:p>
            <a:pPr marL="0" indent="0">
              <a:spcBef>
                <a:spcPts val="0"/>
              </a:spcBef>
              <a:buNone/>
            </a:pPr>
            <a:endParaRPr lang="el-GR" sz="2400" dirty="0">
              <a:solidFill>
                <a:schemeClr val="tx1"/>
              </a:solidFill>
            </a:endParaRPr>
          </a:p>
          <a:p>
            <a:pPr>
              <a:spcBef>
                <a:spcPts val="0"/>
              </a:spcBef>
            </a:pPr>
            <a:endParaRPr lang="el-GR" sz="2400" dirty="0">
              <a:solidFill>
                <a:schemeClr val="tx1"/>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3389550109"/>
              </p:ext>
            </p:extLst>
          </p:nvPr>
        </p:nvGraphicFramePr>
        <p:xfrm>
          <a:off x="4860032" y="1165929"/>
          <a:ext cx="6124575" cy="4092575"/>
        </p:xfrm>
        <a:graphic>
          <a:graphicData uri="http://schemas.openxmlformats.org/presentationml/2006/ole">
            <mc:AlternateContent xmlns:mc="http://schemas.openxmlformats.org/markup-compatibility/2006">
              <mc:Choice xmlns:v="urn:schemas-microsoft-com:vml" Requires="v">
                <p:oleObj spid="_x0000_s53262" name="Visio" r:id="rId5" imgW="6124454" imgH="4092660" progId="Visio.Drawing.11">
                  <p:embed/>
                </p:oleObj>
              </mc:Choice>
              <mc:Fallback>
                <p:oleObj name="Visio" r:id="rId5" imgW="6124454" imgH="4092660" progId="Visio.Drawing.11">
                  <p:embed/>
                  <p:pic>
                    <p:nvPicPr>
                      <p:cNvPr id="0" name=""/>
                      <p:cNvPicPr/>
                      <p:nvPr/>
                    </p:nvPicPr>
                    <p:blipFill>
                      <a:blip r:embed="rId6"/>
                      <a:stretch>
                        <a:fillRect/>
                      </a:stretch>
                    </p:blipFill>
                    <p:spPr>
                      <a:xfrm>
                        <a:off x="4860032" y="1165929"/>
                        <a:ext cx="6124575" cy="4092575"/>
                      </a:xfrm>
                      <a:prstGeom prst="rect">
                        <a:avLst/>
                      </a:prstGeom>
                    </p:spPr>
                  </p:pic>
                </p:oleObj>
              </mc:Fallback>
            </mc:AlternateContent>
          </a:graphicData>
        </a:graphic>
      </p:graphicFrame>
      <p:sp>
        <p:nvSpPr>
          <p:cNvPr id="13" name="Text Box 11"/>
          <p:cNvSpPr txBox="1">
            <a:spLocks noChangeArrowheads="1"/>
          </p:cNvSpPr>
          <p:nvPr/>
        </p:nvSpPr>
        <p:spPr bwMode="auto">
          <a:xfrm>
            <a:off x="0" y="1711192"/>
            <a:ext cx="3011214" cy="461665"/>
          </a:xfrm>
          <a:prstGeom prst="rect">
            <a:avLst/>
          </a:prstGeom>
          <a:noFill/>
          <a:ln w="9525">
            <a:noFill/>
            <a:miter lim="800000"/>
            <a:headEnd/>
            <a:tailEnd/>
          </a:ln>
          <a:effectLst/>
        </p:spPr>
        <p:txBody>
          <a:bodyPr wrap="square">
            <a:spAutoFit/>
          </a:bodyPr>
          <a:lstStyle/>
          <a:p>
            <a:pPr algn="ctr"/>
            <a:r>
              <a:rPr lang="el-GR" sz="2400" dirty="0" smtClean="0"/>
              <a:t>Αμοιβαία ενέργεια:</a:t>
            </a:r>
            <a:endParaRPr lang="el-GR" sz="2400" dirty="0"/>
          </a:p>
        </p:txBody>
      </p:sp>
      <p:graphicFrame>
        <p:nvGraphicFramePr>
          <p:cNvPr id="18" name="Object 8"/>
          <p:cNvGraphicFramePr>
            <a:graphicFrameLocks noChangeAspect="1"/>
          </p:cNvGraphicFramePr>
          <p:nvPr>
            <p:extLst>
              <p:ext uri="{D42A27DB-BD31-4B8C-83A1-F6EECF244321}">
                <p14:modId xmlns:p14="http://schemas.microsoft.com/office/powerpoint/2010/main" val="1951690712"/>
              </p:ext>
            </p:extLst>
          </p:nvPr>
        </p:nvGraphicFramePr>
        <p:xfrm>
          <a:off x="374868" y="2388978"/>
          <a:ext cx="4217988" cy="604838"/>
        </p:xfrm>
        <a:graphic>
          <a:graphicData uri="http://schemas.openxmlformats.org/presentationml/2006/ole">
            <mc:AlternateContent xmlns:mc="http://schemas.openxmlformats.org/markup-compatibility/2006">
              <mc:Choice xmlns:v="urn:schemas-microsoft-com:vml" Requires="v">
                <p:oleObj spid="_x0000_s53263" name="Equation" r:id="rId7" imgW="2120760" imgH="291960" progId="Equation.DSMT4">
                  <p:embed/>
                </p:oleObj>
              </mc:Choice>
              <mc:Fallback>
                <p:oleObj name="Equation" r:id="rId7" imgW="2120760" imgH="291960" progId="Equation.DSMT4">
                  <p:embed/>
                  <p:pic>
                    <p:nvPicPr>
                      <p:cNvPr id="0" name=""/>
                      <p:cNvPicPr>
                        <a:picLocks noChangeAspect="1" noChangeArrowheads="1"/>
                      </p:cNvPicPr>
                      <p:nvPr/>
                    </p:nvPicPr>
                    <p:blipFill>
                      <a:blip r:embed="rId8"/>
                      <a:srcRect/>
                      <a:stretch>
                        <a:fillRect/>
                      </a:stretch>
                    </p:blipFill>
                    <p:spPr bwMode="auto">
                      <a:xfrm>
                        <a:off x="374868" y="2388978"/>
                        <a:ext cx="4217988" cy="604838"/>
                      </a:xfrm>
                      <a:prstGeom prst="rect">
                        <a:avLst/>
                      </a:prstGeom>
                      <a:solidFill>
                        <a:srgbClr val="FFFF99"/>
                      </a:solidFill>
                      <a:ln w="9525">
                        <a:solidFill>
                          <a:srgbClr val="FF9900"/>
                        </a:solidFill>
                        <a:miter lim="800000"/>
                        <a:headEnd/>
                        <a:tailEnd/>
                      </a:ln>
                    </p:spPr>
                  </p:pic>
                </p:oleObj>
              </mc:Fallback>
            </mc:AlternateContent>
          </a:graphicData>
        </a:graphic>
      </p:graphicFrame>
      <p:sp>
        <p:nvSpPr>
          <p:cNvPr id="19" name="Text Box 11"/>
          <p:cNvSpPr txBox="1">
            <a:spLocks noChangeArrowheads="1"/>
          </p:cNvSpPr>
          <p:nvPr/>
        </p:nvSpPr>
        <p:spPr bwMode="auto">
          <a:xfrm>
            <a:off x="285830" y="3717032"/>
            <a:ext cx="4229096" cy="830997"/>
          </a:xfrm>
          <a:prstGeom prst="rect">
            <a:avLst/>
          </a:prstGeom>
          <a:noFill/>
          <a:ln w="9525">
            <a:noFill/>
            <a:miter lim="800000"/>
            <a:headEnd/>
            <a:tailEnd/>
          </a:ln>
          <a:effectLst/>
        </p:spPr>
        <p:txBody>
          <a:bodyPr wrap="square">
            <a:spAutoFit/>
          </a:bodyPr>
          <a:lstStyle/>
          <a:p>
            <a:pPr algn="ctr"/>
            <a:r>
              <a:rPr lang="el-GR" sz="2400" dirty="0" smtClean="0"/>
              <a:t>Για ένα ρευματοφόρο αγωγό αντίστοιχα θα ήταν:</a:t>
            </a:r>
            <a:endParaRPr lang="el-GR" sz="2400" dirty="0"/>
          </a:p>
        </p:txBody>
      </p:sp>
      <p:graphicFrame>
        <p:nvGraphicFramePr>
          <p:cNvPr id="20" name="Object 5"/>
          <p:cNvGraphicFramePr>
            <a:graphicFrameLocks noChangeAspect="1"/>
          </p:cNvGraphicFramePr>
          <p:nvPr>
            <p:extLst>
              <p:ext uri="{D42A27DB-BD31-4B8C-83A1-F6EECF244321}">
                <p14:modId xmlns:p14="http://schemas.microsoft.com/office/powerpoint/2010/main" val="3180349290"/>
              </p:ext>
            </p:extLst>
          </p:nvPr>
        </p:nvGraphicFramePr>
        <p:xfrm>
          <a:off x="3419872" y="4448199"/>
          <a:ext cx="4346575" cy="1789113"/>
        </p:xfrm>
        <a:graphic>
          <a:graphicData uri="http://schemas.openxmlformats.org/presentationml/2006/ole">
            <mc:AlternateContent xmlns:mc="http://schemas.openxmlformats.org/markup-compatibility/2006">
              <mc:Choice xmlns:v="urn:schemas-microsoft-com:vml" Requires="v">
                <p:oleObj spid="_x0000_s53264" name="Equation" r:id="rId9" imgW="2184120" imgH="863280" progId="Equation.DSMT4">
                  <p:embed/>
                </p:oleObj>
              </mc:Choice>
              <mc:Fallback>
                <p:oleObj name="Equation" r:id="rId9" imgW="2184120" imgH="863280" progId="Equation.DSMT4">
                  <p:embed/>
                  <p:pic>
                    <p:nvPicPr>
                      <p:cNvPr id="0" name=""/>
                      <p:cNvPicPr>
                        <a:picLocks noChangeAspect="1" noChangeArrowheads="1"/>
                      </p:cNvPicPr>
                      <p:nvPr/>
                    </p:nvPicPr>
                    <p:blipFill>
                      <a:blip r:embed="rId10"/>
                      <a:srcRect/>
                      <a:stretch>
                        <a:fillRect/>
                      </a:stretch>
                    </p:blipFill>
                    <p:spPr bwMode="auto">
                      <a:xfrm>
                        <a:off x="3419872" y="4448199"/>
                        <a:ext cx="4346575" cy="1789113"/>
                      </a:xfrm>
                      <a:prstGeom prst="rect">
                        <a:avLst/>
                      </a:prstGeom>
                      <a:solidFill>
                        <a:srgbClr val="FFFF99"/>
                      </a:solidFill>
                      <a:ln w="9525">
                        <a:solidFill>
                          <a:srgbClr val="FF9900"/>
                        </a:solidFill>
                        <a:miter lim="800000"/>
                        <a:headEnd/>
                        <a:tailEnd/>
                      </a:ln>
                    </p:spPr>
                  </p:pic>
                </p:oleObj>
              </mc:Fallback>
            </mc:AlternateContent>
          </a:graphicData>
        </a:graphic>
      </p:graphicFrame>
    </p:spTree>
    <p:extLst>
      <p:ext uri="{BB962C8B-B14F-4D97-AF65-F5344CB8AC3E}">
        <p14:creationId xmlns:p14="http://schemas.microsoft.com/office/powerpoint/2010/main" val="3472706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eaLnBrk="0" hangingPunct="0"/>
            <a:r>
              <a:rPr lang="el-GR" dirty="0" smtClean="0">
                <a:solidFill>
                  <a:schemeClr val="tx2">
                    <a:lumMod val="60000"/>
                    <a:lumOff val="40000"/>
                  </a:schemeClr>
                </a:solidFill>
                <a:latin typeface="96 Helvetica BlackItalic" charset="0"/>
              </a:rPr>
              <a:t>Αμοιβαία ενέργεια δύο ρευματοφόρων αγωγών(2)</a:t>
            </a:r>
            <a:endParaRPr lang="el-GR" dirty="0">
              <a:solidFill>
                <a:schemeClr val="tx2">
                  <a:lumMod val="60000"/>
                  <a:lumOff val="40000"/>
                </a:schemeClr>
              </a:solidFill>
              <a:latin typeface="96 Helvetica BlackItalic" charset="0"/>
            </a:endParaRPr>
          </a:p>
        </p:txBody>
      </p:sp>
      <p:sp>
        <p:nvSpPr>
          <p:cNvPr id="5" name="Θέση περιεχομένου 4"/>
          <p:cNvSpPr>
            <a:spLocks noGrp="1"/>
          </p:cNvSpPr>
          <p:nvPr>
            <p:ph idx="1"/>
          </p:nvPr>
        </p:nvSpPr>
        <p:spPr>
          <a:xfrm>
            <a:off x="464156" y="1556792"/>
            <a:ext cx="6052060" cy="4525963"/>
          </a:xfrm>
        </p:spPr>
        <p:txBody>
          <a:bodyPr>
            <a:noAutofit/>
          </a:bodyPr>
          <a:lstStyle/>
          <a:p>
            <a:pPr algn="just"/>
            <a:endParaRPr lang="en-US" sz="2400" dirty="0"/>
          </a:p>
          <a:p>
            <a:pPr algn="just"/>
            <a:endParaRPr lang="el-GR" sz="2400" dirty="0">
              <a:solidFill>
                <a:schemeClr val="tx1"/>
              </a:solidFill>
            </a:endParaRPr>
          </a:p>
          <a:p>
            <a:pPr marL="0" indent="0" algn="just">
              <a:buNone/>
            </a:pPr>
            <a:endParaRPr lang="el-GR" sz="2400" dirty="0">
              <a:solidFill>
                <a:schemeClr val="tx1"/>
              </a:solidFill>
            </a:endParaRPr>
          </a:p>
          <a:p>
            <a:pPr marL="0" indent="0">
              <a:spcBef>
                <a:spcPts val="0"/>
              </a:spcBef>
              <a:buNone/>
            </a:pPr>
            <a:endParaRPr lang="el-GR" sz="2400" dirty="0">
              <a:solidFill>
                <a:schemeClr val="tx1"/>
              </a:solidFill>
            </a:endParaRPr>
          </a:p>
          <a:p>
            <a:pPr>
              <a:spcBef>
                <a:spcPts val="0"/>
              </a:spcBef>
            </a:pPr>
            <a:endParaRPr lang="el-GR" sz="2400" dirty="0">
              <a:solidFill>
                <a:schemeClr val="tx1"/>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902906875"/>
              </p:ext>
            </p:extLst>
          </p:nvPr>
        </p:nvGraphicFramePr>
        <p:xfrm>
          <a:off x="4860032" y="1165929"/>
          <a:ext cx="6124575" cy="4092575"/>
        </p:xfrm>
        <a:graphic>
          <a:graphicData uri="http://schemas.openxmlformats.org/presentationml/2006/ole">
            <mc:AlternateContent xmlns:mc="http://schemas.openxmlformats.org/markup-compatibility/2006">
              <mc:Choice xmlns:v="urn:schemas-microsoft-com:vml" Requires="v">
                <p:oleObj spid="_x0000_s54281" name="Visio" r:id="rId5" imgW="6124454" imgH="4092660" progId="Visio.Drawing.11">
                  <p:embed/>
                </p:oleObj>
              </mc:Choice>
              <mc:Fallback>
                <p:oleObj name="Visio" r:id="rId5" imgW="6124454" imgH="4092660" progId="Visio.Drawing.11">
                  <p:embed/>
                  <p:pic>
                    <p:nvPicPr>
                      <p:cNvPr id="0" name=""/>
                      <p:cNvPicPr/>
                      <p:nvPr/>
                    </p:nvPicPr>
                    <p:blipFill>
                      <a:blip r:embed="rId6"/>
                      <a:stretch>
                        <a:fillRect/>
                      </a:stretch>
                    </p:blipFill>
                    <p:spPr>
                      <a:xfrm>
                        <a:off x="4860032" y="1165929"/>
                        <a:ext cx="6124575" cy="409257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399647473"/>
              </p:ext>
            </p:extLst>
          </p:nvPr>
        </p:nvGraphicFramePr>
        <p:xfrm>
          <a:off x="284317" y="4437112"/>
          <a:ext cx="6594475" cy="815975"/>
        </p:xfrm>
        <a:graphic>
          <a:graphicData uri="http://schemas.openxmlformats.org/presentationml/2006/ole">
            <mc:AlternateContent xmlns:mc="http://schemas.openxmlformats.org/markup-compatibility/2006">
              <mc:Choice xmlns:v="urn:schemas-microsoft-com:vml" Requires="v">
                <p:oleObj spid="_x0000_s54282" name="Equation" r:id="rId7" imgW="3314520" imgH="393480" progId="Equation.DSMT4">
                  <p:embed/>
                </p:oleObj>
              </mc:Choice>
              <mc:Fallback>
                <p:oleObj name="Equation" r:id="rId7" imgW="3314520" imgH="39348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317" y="4437112"/>
                        <a:ext cx="6594475" cy="815975"/>
                      </a:xfrm>
                      <a:prstGeom prst="rect">
                        <a:avLst/>
                      </a:prstGeom>
                      <a:solidFill>
                        <a:srgbClr val="FFFF99"/>
                      </a:solidFill>
                      <a:ln w="9525">
                        <a:solidFill>
                          <a:srgbClr val="FF9900"/>
                        </a:solidFill>
                        <a:miter lim="800000"/>
                        <a:headEnd/>
                        <a:tailEnd/>
                      </a:ln>
                    </p:spPr>
                  </p:pic>
                </p:oleObj>
              </mc:Fallback>
            </mc:AlternateContent>
          </a:graphicData>
        </a:graphic>
      </p:graphicFrame>
    </p:spTree>
    <p:extLst>
      <p:ext uri="{BB962C8B-B14F-4D97-AF65-F5344CB8AC3E}">
        <p14:creationId xmlns:p14="http://schemas.microsoft.com/office/powerpoint/2010/main" val="9611512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a:t>Αμοιβαία Επαγωγή - Αυτεπαγωγή</a:t>
            </a:r>
            <a:endParaRPr lang="el-GR" dirty="0">
              <a:solidFill>
                <a:schemeClr val="tx2">
                  <a:lumMod val="60000"/>
                  <a:lumOff val="40000"/>
                </a:schemeClr>
              </a:solidFill>
              <a:latin typeface="96 Helvetica BlackItalic" charset="0"/>
            </a:endParaRPr>
          </a:p>
        </p:txBody>
      </p:sp>
      <p:sp>
        <p:nvSpPr>
          <p:cNvPr id="5" name="Θέση περιεχομένου 4"/>
          <p:cNvSpPr>
            <a:spLocks noGrp="1"/>
          </p:cNvSpPr>
          <p:nvPr>
            <p:ph idx="1"/>
          </p:nvPr>
        </p:nvSpPr>
        <p:spPr>
          <a:xfrm>
            <a:off x="464156" y="1556792"/>
            <a:ext cx="6052060" cy="4525963"/>
          </a:xfrm>
        </p:spPr>
        <p:txBody>
          <a:bodyPr>
            <a:noAutofit/>
          </a:bodyPr>
          <a:lstStyle/>
          <a:p>
            <a:pPr algn="just"/>
            <a:endParaRPr lang="en-US" sz="2400" dirty="0"/>
          </a:p>
          <a:p>
            <a:pPr algn="just"/>
            <a:endParaRPr lang="el-GR" sz="2400" dirty="0">
              <a:solidFill>
                <a:schemeClr val="tx1"/>
              </a:solidFill>
            </a:endParaRPr>
          </a:p>
          <a:p>
            <a:pPr marL="0" indent="0" algn="just">
              <a:buNone/>
            </a:pPr>
            <a:endParaRPr lang="el-GR" sz="2400" dirty="0">
              <a:solidFill>
                <a:schemeClr val="tx1"/>
              </a:solidFill>
            </a:endParaRPr>
          </a:p>
          <a:p>
            <a:pPr marL="0" indent="0">
              <a:spcBef>
                <a:spcPts val="0"/>
              </a:spcBef>
              <a:buNone/>
            </a:pPr>
            <a:endParaRPr lang="el-GR" sz="2400" dirty="0">
              <a:solidFill>
                <a:schemeClr val="tx1"/>
              </a:solidFill>
            </a:endParaRPr>
          </a:p>
          <a:p>
            <a:pPr>
              <a:spcBef>
                <a:spcPts val="0"/>
              </a:spcBef>
            </a:pPr>
            <a:endParaRPr lang="el-GR" sz="2400" dirty="0">
              <a:solidFill>
                <a:schemeClr val="tx1"/>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9" name="Text Box 11"/>
          <p:cNvSpPr txBox="1">
            <a:spLocks noChangeArrowheads="1"/>
          </p:cNvSpPr>
          <p:nvPr/>
        </p:nvSpPr>
        <p:spPr bwMode="auto">
          <a:xfrm>
            <a:off x="106756" y="1591853"/>
            <a:ext cx="9107122" cy="461665"/>
          </a:xfrm>
          <a:prstGeom prst="rect">
            <a:avLst/>
          </a:prstGeom>
          <a:noFill/>
          <a:ln w="9525">
            <a:noFill/>
            <a:miter lim="800000"/>
            <a:headEnd/>
            <a:tailEnd/>
          </a:ln>
          <a:effectLst/>
        </p:spPr>
        <p:txBody>
          <a:bodyPr wrap="square">
            <a:spAutoFit/>
          </a:bodyPr>
          <a:lstStyle/>
          <a:p>
            <a:pPr algn="ctr"/>
            <a:r>
              <a:rPr lang="el-GR" sz="2400" dirty="0" smtClean="0"/>
              <a:t>Τελικά συντελεστής αμοιβαίας αυτεπαγωγής για δύο κυκλώματα:</a:t>
            </a:r>
            <a:endParaRPr lang="el-GR" sz="2400" dirty="0"/>
          </a:p>
        </p:txBody>
      </p:sp>
      <p:graphicFrame>
        <p:nvGraphicFramePr>
          <p:cNvPr id="10" name="Object 9"/>
          <p:cNvGraphicFramePr>
            <a:graphicFrameLocks noChangeAspect="1"/>
          </p:cNvGraphicFramePr>
          <p:nvPr>
            <p:extLst>
              <p:ext uri="{D42A27DB-BD31-4B8C-83A1-F6EECF244321}">
                <p14:modId xmlns:p14="http://schemas.microsoft.com/office/powerpoint/2010/main" val="2067110443"/>
              </p:ext>
            </p:extLst>
          </p:nvPr>
        </p:nvGraphicFramePr>
        <p:xfrm>
          <a:off x="2437498" y="2698527"/>
          <a:ext cx="4895850" cy="922338"/>
        </p:xfrm>
        <a:graphic>
          <a:graphicData uri="http://schemas.openxmlformats.org/presentationml/2006/ole">
            <mc:AlternateContent xmlns:mc="http://schemas.openxmlformats.org/markup-compatibility/2006">
              <mc:Choice xmlns:v="urn:schemas-microsoft-com:vml" Requires="v">
                <p:oleObj spid="_x0000_s55304" name="Equation" r:id="rId5" imgW="2463480" imgH="444240" progId="Equation.DSMT4">
                  <p:embed/>
                </p:oleObj>
              </mc:Choice>
              <mc:Fallback>
                <p:oleObj name="Equation" r:id="rId5" imgW="2463480" imgH="444240" progId="Equation.DSMT4">
                  <p:embed/>
                  <p:pic>
                    <p:nvPicPr>
                      <p:cNvPr id="0" name=""/>
                      <p:cNvPicPr>
                        <a:picLocks noChangeAspect="1" noChangeArrowheads="1"/>
                      </p:cNvPicPr>
                      <p:nvPr/>
                    </p:nvPicPr>
                    <p:blipFill>
                      <a:blip r:embed="rId6"/>
                      <a:srcRect/>
                      <a:stretch>
                        <a:fillRect/>
                      </a:stretch>
                    </p:blipFill>
                    <p:spPr bwMode="auto">
                      <a:xfrm>
                        <a:off x="2437498" y="2698527"/>
                        <a:ext cx="4895850" cy="922338"/>
                      </a:xfrm>
                      <a:prstGeom prst="rect">
                        <a:avLst/>
                      </a:prstGeom>
                      <a:solidFill>
                        <a:srgbClr val="FFFF99"/>
                      </a:solidFill>
                      <a:ln w="9525">
                        <a:solidFill>
                          <a:srgbClr val="FF9900"/>
                        </a:solidFill>
                        <a:miter lim="800000"/>
                        <a:headEnd/>
                        <a:tailEnd/>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39560180"/>
              </p:ext>
            </p:extLst>
          </p:nvPr>
        </p:nvGraphicFramePr>
        <p:xfrm>
          <a:off x="3274110" y="4895627"/>
          <a:ext cx="3465513" cy="965200"/>
        </p:xfrm>
        <a:graphic>
          <a:graphicData uri="http://schemas.openxmlformats.org/presentationml/2006/ole">
            <mc:AlternateContent xmlns:mc="http://schemas.openxmlformats.org/markup-compatibility/2006">
              <mc:Choice xmlns:v="urn:schemas-microsoft-com:vml" Requires="v">
                <p:oleObj spid="_x0000_s55305" name="Equation" r:id="rId7" imgW="1739880" imgH="482400" progId="Equation.DSMT4">
                  <p:embed/>
                </p:oleObj>
              </mc:Choice>
              <mc:Fallback>
                <p:oleObj name="Equation" r:id="rId7" imgW="1739880" imgH="482400" progId="Equation.DSMT4">
                  <p:embed/>
                  <p:pic>
                    <p:nvPicPr>
                      <p:cNvPr id="0" name=""/>
                      <p:cNvPicPr>
                        <a:picLocks noChangeAspect="1" noChangeArrowheads="1"/>
                      </p:cNvPicPr>
                      <p:nvPr/>
                    </p:nvPicPr>
                    <p:blipFill>
                      <a:blip r:embed="rId8"/>
                      <a:srcRect/>
                      <a:stretch>
                        <a:fillRect/>
                      </a:stretch>
                    </p:blipFill>
                    <p:spPr bwMode="auto">
                      <a:xfrm>
                        <a:off x="3274110" y="4895627"/>
                        <a:ext cx="3465513" cy="965200"/>
                      </a:xfrm>
                      <a:prstGeom prst="rect">
                        <a:avLst/>
                      </a:prstGeom>
                      <a:solidFill>
                        <a:srgbClr val="FFFF99"/>
                      </a:solidFill>
                      <a:ln w="19050">
                        <a:solidFill>
                          <a:srgbClr val="FF9900"/>
                        </a:solidFill>
                        <a:miter lim="800000"/>
                        <a:headEnd/>
                        <a:tailEnd/>
                      </a:ln>
                    </p:spPr>
                  </p:pic>
                </p:oleObj>
              </mc:Fallback>
            </mc:AlternateContent>
          </a:graphicData>
        </a:graphic>
      </p:graphicFrame>
      <p:sp>
        <p:nvSpPr>
          <p:cNvPr id="12" name="Text Box 11"/>
          <p:cNvSpPr txBox="1">
            <a:spLocks noChangeArrowheads="1"/>
          </p:cNvSpPr>
          <p:nvPr/>
        </p:nvSpPr>
        <p:spPr bwMode="auto">
          <a:xfrm>
            <a:off x="101383" y="4345096"/>
            <a:ext cx="6306206" cy="461665"/>
          </a:xfrm>
          <a:prstGeom prst="rect">
            <a:avLst/>
          </a:prstGeom>
          <a:noFill/>
          <a:ln w="9525">
            <a:noFill/>
            <a:miter lim="800000"/>
            <a:headEnd/>
            <a:tailEnd/>
          </a:ln>
          <a:effectLst/>
        </p:spPr>
        <p:txBody>
          <a:bodyPr wrap="square">
            <a:spAutoFit/>
          </a:bodyPr>
          <a:lstStyle/>
          <a:p>
            <a:pPr algn="ctr"/>
            <a:r>
              <a:rPr lang="el-GR" sz="2400" dirty="0" smtClean="0"/>
              <a:t>Και συντελεστής αυτεπαγωγής για κύκλωμα:</a:t>
            </a:r>
            <a:endParaRPr lang="el-GR" sz="2400" dirty="0"/>
          </a:p>
        </p:txBody>
      </p:sp>
    </p:spTree>
    <p:extLst>
      <p:ext uri="{BB962C8B-B14F-4D97-AF65-F5344CB8AC3E}">
        <p14:creationId xmlns:p14="http://schemas.microsoft.com/office/powerpoint/2010/main" val="2148473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eaLnBrk="0" hangingPunct="0"/>
            <a:r>
              <a:rPr lang="el-GR" dirty="0"/>
              <a:t>Αυτεπαγωγή Ομοαξονικού καλωδίου απείρου μήκους (παράδειγμα)</a:t>
            </a:r>
            <a:endParaRPr lang="el-GR" dirty="0">
              <a:solidFill>
                <a:schemeClr val="tx2">
                  <a:lumMod val="60000"/>
                  <a:lumOff val="40000"/>
                </a:schemeClr>
              </a:solidFill>
              <a:latin typeface="96 Helvetica BlackItalic" charset="0"/>
            </a:endParaRPr>
          </a:p>
        </p:txBody>
      </p:sp>
      <p:sp>
        <p:nvSpPr>
          <p:cNvPr id="5" name="Θέση περιεχομένου 4"/>
          <p:cNvSpPr>
            <a:spLocks noGrp="1"/>
          </p:cNvSpPr>
          <p:nvPr>
            <p:ph idx="1"/>
          </p:nvPr>
        </p:nvSpPr>
        <p:spPr>
          <a:xfrm>
            <a:off x="464156" y="1556792"/>
            <a:ext cx="6052060" cy="4525963"/>
          </a:xfrm>
        </p:spPr>
        <p:txBody>
          <a:bodyPr>
            <a:noAutofit/>
          </a:bodyPr>
          <a:lstStyle/>
          <a:p>
            <a:pPr algn="just"/>
            <a:endParaRPr lang="en-US" sz="2400" dirty="0"/>
          </a:p>
          <a:p>
            <a:pPr algn="just"/>
            <a:endParaRPr lang="el-GR" sz="2400" dirty="0">
              <a:solidFill>
                <a:schemeClr val="tx1"/>
              </a:solidFill>
            </a:endParaRPr>
          </a:p>
          <a:p>
            <a:pPr marL="0" indent="0" algn="just">
              <a:buNone/>
            </a:pPr>
            <a:endParaRPr lang="el-GR" sz="2400" dirty="0">
              <a:solidFill>
                <a:schemeClr val="tx1"/>
              </a:solidFill>
            </a:endParaRPr>
          </a:p>
          <a:p>
            <a:pPr marL="0" indent="0">
              <a:spcBef>
                <a:spcPts val="0"/>
              </a:spcBef>
              <a:buNone/>
            </a:pPr>
            <a:endParaRPr lang="el-GR" sz="2400" dirty="0">
              <a:solidFill>
                <a:schemeClr val="tx1"/>
              </a:solidFill>
            </a:endParaRPr>
          </a:p>
          <a:p>
            <a:pPr>
              <a:spcBef>
                <a:spcPts val="0"/>
              </a:spcBef>
            </a:pPr>
            <a:endParaRPr lang="el-GR" sz="2400" dirty="0">
              <a:solidFill>
                <a:schemeClr val="tx1"/>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19" name="Picture 4"/>
          <p:cNvPicPr>
            <a:picLocks noChangeAspect="1" noChangeArrowheads="1"/>
          </p:cNvPicPr>
          <p:nvPr/>
        </p:nvPicPr>
        <p:blipFill>
          <a:blip r:embed="rId5" cstate="print"/>
          <a:srcRect/>
          <a:stretch>
            <a:fillRect/>
          </a:stretch>
        </p:blipFill>
        <p:spPr bwMode="auto">
          <a:xfrm>
            <a:off x="156295" y="2629667"/>
            <a:ext cx="2457450" cy="2486025"/>
          </a:xfrm>
          <a:prstGeom prst="rect">
            <a:avLst/>
          </a:prstGeom>
          <a:noFill/>
          <a:ln w="9525">
            <a:noFill/>
            <a:miter lim="800000"/>
            <a:headEnd/>
            <a:tailEnd/>
          </a:ln>
        </p:spPr>
      </p:pic>
      <p:graphicFrame>
        <p:nvGraphicFramePr>
          <p:cNvPr id="20" name="Object 5"/>
          <p:cNvGraphicFramePr>
            <a:graphicFrameLocks noChangeAspect="1"/>
          </p:cNvGraphicFramePr>
          <p:nvPr>
            <p:extLst>
              <p:ext uri="{D42A27DB-BD31-4B8C-83A1-F6EECF244321}">
                <p14:modId xmlns:p14="http://schemas.microsoft.com/office/powerpoint/2010/main" val="1455437931"/>
              </p:ext>
            </p:extLst>
          </p:nvPr>
        </p:nvGraphicFramePr>
        <p:xfrm>
          <a:off x="2901990" y="2276872"/>
          <a:ext cx="1978025" cy="941387"/>
        </p:xfrm>
        <a:graphic>
          <a:graphicData uri="http://schemas.openxmlformats.org/presentationml/2006/ole">
            <mc:AlternateContent xmlns:mc="http://schemas.openxmlformats.org/markup-compatibility/2006">
              <mc:Choice xmlns:v="urn:schemas-microsoft-com:vml" Requires="v">
                <p:oleObj spid="_x0000_s56334" name="Equation" r:id="rId6" imgW="990360" imgH="469800" progId="Equation.DSMT4">
                  <p:embed/>
                </p:oleObj>
              </mc:Choice>
              <mc:Fallback>
                <p:oleObj name="Equation" r:id="rId6" imgW="990360" imgH="469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1990" y="2276872"/>
                        <a:ext cx="1978025" cy="941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5"/>
          <p:cNvGraphicFramePr>
            <a:graphicFrameLocks noChangeAspect="1"/>
          </p:cNvGraphicFramePr>
          <p:nvPr>
            <p:extLst>
              <p:ext uri="{D42A27DB-BD31-4B8C-83A1-F6EECF244321}">
                <p14:modId xmlns:p14="http://schemas.microsoft.com/office/powerpoint/2010/main" val="294936655"/>
              </p:ext>
            </p:extLst>
          </p:nvPr>
        </p:nvGraphicFramePr>
        <p:xfrm>
          <a:off x="6931201" y="2056642"/>
          <a:ext cx="1825625" cy="992187"/>
        </p:xfrm>
        <a:graphic>
          <a:graphicData uri="http://schemas.openxmlformats.org/presentationml/2006/ole">
            <mc:AlternateContent xmlns:mc="http://schemas.openxmlformats.org/markup-compatibility/2006">
              <mc:Choice xmlns:v="urn:schemas-microsoft-com:vml" Requires="v">
                <p:oleObj spid="_x0000_s56335" name="Equation" r:id="rId8" imgW="914400" imgH="495000" progId="Equation.DSMT4">
                  <p:embed/>
                </p:oleObj>
              </mc:Choice>
              <mc:Fallback>
                <p:oleObj name="Equation" r:id="rId8" imgW="914400" imgH="4950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1201" y="2056642"/>
                        <a:ext cx="1825625" cy="992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412904171"/>
              </p:ext>
            </p:extLst>
          </p:nvPr>
        </p:nvGraphicFramePr>
        <p:xfrm>
          <a:off x="2915411" y="3549633"/>
          <a:ext cx="2863850" cy="1044575"/>
        </p:xfrm>
        <a:graphic>
          <a:graphicData uri="http://schemas.openxmlformats.org/presentationml/2006/ole">
            <mc:AlternateContent xmlns:mc="http://schemas.openxmlformats.org/markup-compatibility/2006">
              <mc:Choice xmlns:v="urn:schemas-microsoft-com:vml" Requires="v">
                <p:oleObj spid="_x0000_s56336" name="Equation" r:id="rId10" imgW="1434960" imgH="520560" progId="Equation.DSMT4">
                  <p:embed/>
                </p:oleObj>
              </mc:Choice>
              <mc:Fallback>
                <p:oleObj name="Equation" r:id="rId10" imgW="1434960" imgH="52056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15411" y="3549633"/>
                        <a:ext cx="2863850" cy="104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5"/>
          <p:cNvGraphicFramePr>
            <a:graphicFrameLocks noChangeAspect="1"/>
          </p:cNvGraphicFramePr>
          <p:nvPr>
            <p:extLst>
              <p:ext uri="{D42A27DB-BD31-4B8C-83A1-F6EECF244321}">
                <p14:modId xmlns:p14="http://schemas.microsoft.com/office/powerpoint/2010/main" val="1080289632"/>
              </p:ext>
            </p:extLst>
          </p:nvPr>
        </p:nvGraphicFramePr>
        <p:xfrm>
          <a:off x="7335383" y="3736442"/>
          <a:ext cx="1114425" cy="611188"/>
        </p:xfrm>
        <a:graphic>
          <a:graphicData uri="http://schemas.openxmlformats.org/presentationml/2006/ole">
            <mc:AlternateContent xmlns:mc="http://schemas.openxmlformats.org/markup-compatibility/2006">
              <mc:Choice xmlns:v="urn:schemas-microsoft-com:vml" Requires="v">
                <p:oleObj spid="_x0000_s56337" name="Equation" r:id="rId12" imgW="558720" imgH="304560" progId="Equation.DSMT4">
                  <p:embed/>
                </p:oleObj>
              </mc:Choice>
              <mc:Fallback>
                <p:oleObj name="Equation" r:id="rId12" imgW="558720" imgH="30456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35383" y="3736442"/>
                        <a:ext cx="1114425"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634493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eaLnBrk="0" hangingPunct="0"/>
            <a:r>
              <a:rPr lang="el-GR" dirty="0"/>
              <a:t>Αυτεπαγωγή Ομοαξονικού καλωδίου απείρου μήκους (παράδειγμα</a:t>
            </a:r>
            <a:r>
              <a:rPr lang="el-GR" dirty="0" smtClean="0"/>
              <a:t>)(2)</a:t>
            </a:r>
            <a:endParaRPr lang="el-GR" dirty="0">
              <a:solidFill>
                <a:schemeClr val="tx2">
                  <a:lumMod val="60000"/>
                  <a:lumOff val="40000"/>
                </a:schemeClr>
              </a:solidFill>
              <a:latin typeface="96 Helvetica BlackItalic" charset="0"/>
            </a:endParaRPr>
          </a:p>
        </p:txBody>
      </p:sp>
      <p:sp>
        <p:nvSpPr>
          <p:cNvPr id="5" name="Θέση περιεχομένου 4"/>
          <p:cNvSpPr>
            <a:spLocks noGrp="1"/>
          </p:cNvSpPr>
          <p:nvPr>
            <p:ph idx="1"/>
          </p:nvPr>
        </p:nvSpPr>
        <p:spPr>
          <a:xfrm>
            <a:off x="464156" y="1556792"/>
            <a:ext cx="6052060" cy="4525963"/>
          </a:xfrm>
        </p:spPr>
        <p:txBody>
          <a:bodyPr>
            <a:noAutofit/>
          </a:bodyPr>
          <a:lstStyle/>
          <a:p>
            <a:pPr algn="just"/>
            <a:endParaRPr lang="en-US" sz="2400" dirty="0"/>
          </a:p>
          <a:p>
            <a:pPr algn="just"/>
            <a:endParaRPr lang="el-GR" sz="2400" dirty="0">
              <a:solidFill>
                <a:schemeClr val="tx1"/>
              </a:solidFill>
            </a:endParaRPr>
          </a:p>
          <a:p>
            <a:pPr marL="0" indent="0" algn="just">
              <a:buNone/>
            </a:pPr>
            <a:endParaRPr lang="el-GR" sz="2400" dirty="0">
              <a:solidFill>
                <a:schemeClr val="tx1"/>
              </a:solidFill>
            </a:endParaRPr>
          </a:p>
          <a:p>
            <a:pPr marL="0" indent="0">
              <a:spcBef>
                <a:spcPts val="0"/>
              </a:spcBef>
              <a:buNone/>
            </a:pPr>
            <a:endParaRPr lang="el-GR" sz="2400" dirty="0">
              <a:solidFill>
                <a:schemeClr val="tx1"/>
              </a:solidFill>
            </a:endParaRPr>
          </a:p>
          <a:p>
            <a:pPr>
              <a:spcBef>
                <a:spcPts val="0"/>
              </a:spcBef>
            </a:pPr>
            <a:endParaRPr lang="el-GR" sz="2400" dirty="0">
              <a:solidFill>
                <a:schemeClr val="tx1"/>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12" name="Picture 4"/>
          <p:cNvPicPr>
            <a:picLocks noChangeAspect="1" noChangeArrowheads="1"/>
          </p:cNvPicPr>
          <p:nvPr/>
        </p:nvPicPr>
        <p:blipFill>
          <a:blip r:embed="rId5" cstate="print"/>
          <a:srcRect/>
          <a:stretch>
            <a:fillRect/>
          </a:stretch>
        </p:blipFill>
        <p:spPr bwMode="auto">
          <a:xfrm>
            <a:off x="74675" y="1498737"/>
            <a:ext cx="1971304" cy="1994226"/>
          </a:xfrm>
          <a:prstGeom prst="rect">
            <a:avLst/>
          </a:prstGeom>
          <a:noFill/>
          <a:ln w="9525">
            <a:noFill/>
            <a:miter lim="800000"/>
            <a:headEnd/>
            <a:tailEnd/>
          </a:ln>
        </p:spPr>
      </p:pic>
      <p:sp>
        <p:nvSpPr>
          <p:cNvPr id="13" name="Text Box 6"/>
          <p:cNvSpPr txBox="1">
            <a:spLocks noChangeArrowheads="1"/>
          </p:cNvSpPr>
          <p:nvPr/>
        </p:nvSpPr>
        <p:spPr bwMode="auto">
          <a:xfrm>
            <a:off x="2472567" y="1662055"/>
            <a:ext cx="1235957" cy="400110"/>
          </a:xfrm>
          <a:prstGeom prst="rect">
            <a:avLst/>
          </a:prstGeom>
          <a:noFill/>
          <a:ln w="9525">
            <a:noFill/>
            <a:miter lim="800000"/>
            <a:headEnd/>
            <a:tailEnd/>
          </a:ln>
          <a:effectLst/>
        </p:spPr>
        <p:txBody>
          <a:bodyPr wrap="square">
            <a:spAutoFit/>
          </a:bodyPr>
          <a:lstStyle/>
          <a:p>
            <a:r>
              <a:rPr lang="el-GR" sz="2000" dirty="0" smtClean="0"/>
              <a:t>Είναι:</a:t>
            </a:r>
            <a:endParaRPr lang="el-GR" sz="2000" dirty="0"/>
          </a:p>
        </p:txBody>
      </p:sp>
      <p:graphicFrame>
        <p:nvGraphicFramePr>
          <p:cNvPr id="14" name="Object 8"/>
          <p:cNvGraphicFramePr>
            <a:graphicFrameLocks noChangeAspect="1"/>
          </p:cNvGraphicFramePr>
          <p:nvPr>
            <p:extLst>
              <p:ext uri="{D42A27DB-BD31-4B8C-83A1-F6EECF244321}">
                <p14:modId xmlns:p14="http://schemas.microsoft.com/office/powerpoint/2010/main" val="2439062671"/>
              </p:ext>
            </p:extLst>
          </p:nvPr>
        </p:nvGraphicFramePr>
        <p:xfrm>
          <a:off x="2457263" y="2494177"/>
          <a:ext cx="6446837" cy="973138"/>
        </p:xfrm>
        <a:graphic>
          <a:graphicData uri="http://schemas.openxmlformats.org/presentationml/2006/ole">
            <mc:AlternateContent xmlns:mc="http://schemas.openxmlformats.org/markup-compatibility/2006">
              <mc:Choice xmlns:v="urn:schemas-microsoft-com:vml" Requires="v">
                <p:oleObj spid="_x0000_s57370" name="Equation" r:id="rId6" imgW="3238200" imgH="469800" progId="Equation.DSMT4">
                  <p:embed/>
                </p:oleObj>
              </mc:Choice>
              <mc:Fallback>
                <p:oleObj name="Equation" r:id="rId6" imgW="3238200" imgH="469800" progId="Equation.DSMT4">
                  <p:embed/>
                  <p:pic>
                    <p:nvPicPr>
                      <p:cNvPr id="0" name=""/>
                      <p:cNvPicPr>
                        <a:picLocks noChangeAspect="1" noChangeArrowheads="1"/>
                      </p:cNvPicPr>
                      <p:nvPr/>
                    </p:nvPicPr>
                    <p:blipFill>
                      <a:blip r:embed="rId7"/>
                      <a:srcRect/>
                      <a:stretch>
                        <a:fillRect/>
                      </a:stretch>
                    </p:blipFill>
                    <p:spPr bwMode="auto">
                      <a:xfrm>
                        <a:off x="2457263" y="2494177"/>
                        <a:ext cx="6446837" cy="973138"/>
                      </a:xfrm>
                      <a:prstGeom prst="rect">
                        <a:avLst/>
                      </a:prstGeom>
                      <a:noFill/>
                      <a:ln>
                        <a:noFill/>
                      </a:ln>
                      <a:extLst/>
                    </p:spPr>
                  </p:pic>
                </p:oleObj>
              </mc:Fallback>
            </mc:AlternateContent>
          </a:graphicData>
        </a:graphic>
      </p:graphicFrame>
      <p:sp>
        <p:nvSpPr>
          <p:cNvPr id="15" name="Text Box 6"/>
          <p:cNvSpPr txBox="1">
            <a:spLocks noChangeArrowheads="1"/>
          </p:cNvSpPr>
          <p:nvPr/>
        </p:nvSpPr>
        <p:spPr bwMode="auto">
          <a:xfrm>
            <a:off x="74675" y="3455217"/>
            <a:ext cx="915324" cy="400110"/>
          </a:xfrm>
          <a:prstGeom prst="rect">
            <a:avLst/>
          </a:prstGeom>
          <a:noFill/>
          <a:ln w="9525">
            <a:noFill/>
            <a:miter lim="800000"/>
            <a:headEnd/>
            <a:tailEnd/>
          </a:ln>
          <a:effectLst/>
        </p:spPr>
        <p:txBody>
          <a:bodyPr wrap="square">
            <a:spAutoFit/>
          </a:bodyPr>
          <a:lstStyle/>
          <a:p>
            <a:r>
              <a:rPr lang="el-GR" sz="2000" dirty="0" smtClean="0"/>
              <a:t>και:</a:t>
            </a:r>
            <a:endParaRPr lang="el-GR" sz="2000" dirty="0"/>
          </a:p>
        </p:txBody>
      </p:sp>
      <p:graphicFrame>
        <p:nvGraphicFramePr>
          <p:cNvPr id="16" name="Object 8"/>
          <p:cNvGraphicFramePr>
            <a:graphicFrameLocks noChangeAspect="1"/>
          </p:cNvGraphicFramePr>
          <p:nvPr>
            <p:extLst>
              <p:ext uri="{D42A27DB-BD31-4B8C-83A1-F6EECF244321}">
                <p14:modId xmlns:p14="http://schemas.microsoft.com/office/powerpoint/2010/main" val="3816754103"/>
              </p:ext>
            </p:extLst>
          </p:nvPr>
        </p:nvGraphicFramePr>
        <p:xfrm>
          <a:off x="74675" y="3848716"/>
          <a:ext cx="2324100" cy="920750"/>
        </p:xfrm>
        <a:graphic>
          <a:graphicData uri="http://schemas.openxmlformats.org/presentationml/2006/ole">
            <mc:AlternateContent xmlns:mc="http://schemas.openxmlformats.org/markup-compatibility/2006">
              <mc:Choice xmlns:v="urn:schemas-microsoft-com:vml" Requires="v">
                <p:oleObj spid="_x0000_s57371" name="Equation" r:id="rId8" imgW="1168200" imgH="444240" progId="Equation.DSMT4">
                  <p:embed/>
                </p:oleObj>
              </mc:Choice>
              <mc:Fallback>
                <p:oleObj name="Equation" r:id="rId8" imgW="1168200" imgH="444240" progId="Equation.DSMT4">
                  <p:embed/>
                  <p:pic>
                    <p:nvPicPr>
                      <p:cNvPr id="0" name=""/>
                      <p:cNvPicPr>
                        <a:picLocks noChangeAspect="1" noChangeArrowheads="1"/>
                      </p:cNvPicPr>
                      <p:nvPr/>
                    </p:nvPicPr>
                    <p:blipFill>
                      <a:blip r:embed="rId9"/>
                      <a:srcRect/>
                      <a:stretch>
                        <a:fillRect/>
                      </a:stretch>
                    </p:blipFill>
                    <p:spPr bwMode="auto">
                      <a:xfrm>
                        <a:off x="74675" y="3848716"/>
                        <a:ext cx="2324100" cy="920750"/>
                      </a:xfrm>
                      <a:prstGeom prst="rect">
                        <a:avLst/>
                      </a:prstGeom>
                      <a:noFill/>
                      <a:ln>
                        <a:noFill/>
                      </a:ln>
                      <a:extLst/>
                    </p:spPr>
                  </p:pic>
                </p:oleObj>
              </mc:Fallback>
            </mc:AlternateContent>
          </a:graphicData>
        </a:graphic>
      </p:graphicFrame>
      <p:graphicFrame>
        <p:nvGraphicFramePr>
          <p:cNvPr id="17" name="Object 8"/>
          <p:cNvGraphicFramePr>
            <a:graphicFrameLocks noChangeAspect="1"/>
          </p:cNvGraphicFramePr>
          <p:nvPr>
            <p:extLst>
              <p:ext uri="{D42A27DB-BD31-4B8C-83A1-F6EECF244321}">
                <p14:modId xmlns:p14="http://schemas.microsoft.com/office/powerpoint/2010/main" val="2991875128"/>
              </p:ext>
            </p:extLst>
          </p:nvPr>
        </p:nvGraphicFramePr>
        <p:xfrm>
          <a:off x="2575152" y="3762104"/>
          <a:ext cx="4951412" cy="1000125"/>
        </p:xfrm>
        <a:graphic>
          <a:graphicData uri="http://schemas.openxmlformats.org/presentationml/2006/ole">
            <mc:AlternateContent xmlns:mc="http://schemas.openxmlformats.org/markup-compatibility/2006">
              <mc:Choice xmlns:v="urn:schemas-microsoft-com:vml" Requires="v">
                <p:oleObj spid="_x0000_s57372" name="Equation" r:id="rId10" imgW="2489040" imgH="482400" progId="Equation.DSMT4">
                  <p:embed/>
                </p:oleObj>
              </mc:Choice>
              <mc:Fallback>
                <p:oleObj name="Equation" r:id="rId10" imgW="2489040" imgH="482400" progId="Equation.DSMT4">
                  <p:embed/>
                  <p:pic>
                    <p:nvPicPr>
                      <p:cNvPr id="0" name=""/>
                      <p:cNvPicPr>
                        <a:picLocks noChangeAspect="1" noChangeArrowheads="1"/>
                      </p:cNvPicPr>
                      <p:nvPr/>
                    </p:nvPicPr>
                    <p:blipFill>
                      <a:blip r:embed="rId11"/>
                      <a:srcRect/>
                      <a:stretch>
                        <a:fillRect/>
                      </a:stretch>
                    </p:blipFill>
                    <p:spPr bwMode="auto">
                      <a:xfrm>
                        <a:off x="2575152" y="3762104"/>
                        <a:ext cx="4951412" cy="1000125"/>
                      </a:xfrm>
                      <a:prstGeom prst="rect">
                        <a:avLst/>
                      </a:prstGeom>
                      <a:noFill/>
                      <a:ln>
                        <a:noFill/>
                      </a:ln>
                      <a:extLst/>
                    </p:spPr>
                  </p:pic>
                </p:oleObj>
              </mc:Fallback>
            </mc:AlternateContent>
          </a:graphicData>
        </a:graphic>
      </p:graphicFrame>
      <p:graphicFrame>
        <p:nvGraphicFramePr>
          <p:cNvPr id="18" name="Object 8"/>
          <p:cNvGraphicFramePr>
            <a:graphicFrameLocks noChangeAspect="1"/>
          </p:cNvGraphicFramePr>
          <p:nvPr>
            <p:extLst>
              <p:ext uri="{D42A27DB-BD31-4B8C-83A1-F6EECF244321}">
                <p14:modId xmlns:p14="http://schemas.microsoft.com/office/powerpoint/2010/main" val="2888575136"/>
              </p:ext>
            </p:extLst>
          </p:nvPr>
        </p:nvGraphicFramePr>
        <p:xfrm>
          <a:off x="7966138" y="3953090"/>
          <a:ext cx="1011237" cy="525462"/>
        </p:xfrm>
        <a:graphic>
          <a:graphicData uri="http://schemas.openxmlformats.org/presentationml/2006/ole">
            <mc:AlternateContent xmlns:mc="http://schemas.openxmlformats.org/markup-compatibility/2006">
              <mc:Choice xmlns:v="urn:schemas-microsoft-com:vml" Requires="v">
                <p:oleObj spid="_x0000_s57373" name="Equation" r:id="rId12" imgW="507960" imgH="253800" progId="Equation.DSMT4">
                  <p:embed/>
                </p:oleObj>
              </mc:Choice>
              <mc:Fallback>
                <p:oleObj name="Equation" r:id="rId12" imgW="507960" imgH="253800" progId="Equation.DSMT4">
                  <p:embed/>
                  <p:pic>
                    <p:nvPicPr>
                      <p:cNvPr id="0" name=""/>
                      <p:cNvPicPr>
                        <a:picLocks noChangeAspect="1" noChangeArrowheads="1"/>
                      </p:cNvPicPr>
                      <p:nvPr/>
                    </p:nvPicPr>
                    <p:blipFill>
                      <a:blip r:embed="rId13"/>
                      <a:srcRect/>
                      <a:stretch>
                        <a:fillRect/>
                      </a:stretch>
                    </p:blipFill>
                    <p:spPr bwMode="auto">
                      <a:xfrm>
                        <a:off x="7966138" y="3953090"/>
                        <a:ext cx="1011237" cy="525462"/>
                      </a:xfrm>
                      <a:prstGeom prst="rect">
                        <a:avLst/>
                      </a:prstGeom>
                      <a:noFill/>
                      <a:ln>
                        <a:noFill/>
                      </a:ln>
                      <a:extLst/>
                    </p:spPr>
                  </p:pic>
                </p:oleObj>
              </mc:Fallback>
            </mc:AlternateContent>
          </a:graphicData>
        </a:graphic>
      </p:graphicFrame>
      <p:sp>
        <p:nvSpPr>
          <p:cNvPr id="24" name="Text Box 6"/>
          <p:cNvSpPr txBox="1">
            <a:spLocks noChangeArrowheads="1"/>
          </p:cNvSpPr>
          <p:nvPr/>
        </p:nvSpPr>
        <p:spPr bwMode="auto">
          <a:xfrm>
            <a:off x="240929" y="5343403"/>
            <a:ext cx="1876301" cy="400110"/>
          </a:xfrm>
          <a:prstGeom prst="rect">
            <a:avLst/>
          </a:prstGeom>
          <a:noFill/>
          <a:ln w="9525">
            <a:noFill/>
            <a:miter lim="800000"/>
            <a:headEnd/>
            <a:tailEnd/>
          </a:ln>
          <a:effectLst/>
        </p:spPr>
        <p:txBody>
          <a:bodyPr wrap="square">
            <a:spAutoFit/>
          </a:bodyPr>
          <a:lstStyle/>
          <a:p>
            <a:r>
              <a:rPr lang="el-GR" sz="2000" dirty="0" smtClean="0"/>
              <a:t>Συνεπώς:</a:t>
            </a:r>
            <a:endParaRPr lang="el-GR" sz="2000" dirty="0"/>
          </a:p>
        </p:txBody>
      </p:sp>
      <p:graphicFrame>
        <p:nvGraphicFramePr>
          <p:cNvPr id="25" name="Object 8"/>
          <p:cNvGraphicFramePr>
            <a:graphicFrameLocks noChangeAspect="1"/>
          </p:cNvGraphicFramePr>
          <p:nvPr>
            <p:extLst>
              <p:ext uri="{D42A27DB-BD31-4B8C-83A1-F6EECF244321}">
                <p14:modId xmlns:p14="http://schemas.microsoft.com/office/powerpoint/2010/main" val="34279159"/>
              </p:ext>
            </p:extLst>
          </p:nvPr>
        </p:nvGraphicFramePr>
        <p:xfrm>
          <a:off x="2171700" y="5062917"/>
          <a:ext cx="6972300" cy="1106488"/>
        </p:xfrm>
        <a:graphic>
          <a:graphicData uri="http://schemas.openxmlformats.org/presentationml/2006/ole">
            <mc:AlternateContent xmlns:mc="http://schemas.openxmlformats.org/markup-compatibility/2006">
              <mc:Choice xmlns:v="urn:schemas-microsoft-com:vml" Requires="v">
                <p:oleObj spid="_x0000_s57374" name="Equation" r:id="rId14" imgW="3504960" imgH="533160" progId="Equation.DSMT4">
                  <p:embed/>
                </p:oleObj>
              </mc:Choice>
              <mc:Fallback>
                <p:oleObj name="Equation" r:id="rId14" imgW="3504960" imgH="53316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71700" y="5062917"/>
                        <a:ext cx="6972300" cy="1106488"/>
                      </a:xfrm>
                      <a:prstGeom prst="rect">
                        <a:avLst/>
                      </a:prstGeom>
                      <a:noFill/>
                      <a:ln>
                        <a:noFill/>
                      </a:ln>
                      <a:extLst/>
                    </p:spPr>
                  </p:pic>
                </p:oleObj>
              </mc:Fallback>
            </mc:AlternateContent>
          </a:graphicData>
        </a:graphic>
      </p:graphicFrame>
      <p:graphicFrame>
        <p:nvGraphicFramePr>
          <p:cNvPr id="26" name="Object 8"/>
          <p:cNvGraphicFramePr>
            <a:graphicFrameLocks noChangeAspect="1"/>
          </p:cNvGraphicFramePr>
          <p:nvPr>
            <p:extLst>
              <p:ext uri="{D42A27DB-BD31-4B8C-83A1-F6EECF244321}">
                <p14:modId xmlns:p14="http://schemas.microsoft.com/office/powerpoint/2010/main" val="292816278"/>
              </p:ext>
            </p:extLst>
          </p:nvPr>
        </p:nvGraphicFramePr>
        <p:xfrm>
          <a:off x="3712854" y="1661729"/>
          <a:ext cx="3411538" cy="473075"/>
        </p:xfrm>
        <a:graphic>
          <a:graphicData uri="http://schemas.openxmlformats.org/presentationml/2006/ole">
            <mc:AlternateContent xmlns:mc="http://schemas.openxmlformats.org/markup-compatibility/2006">
              <mc:Choice xmlns:v="urn:schemas-microsoft-com:vml" Requires="v">
                <p:oleObj spid="_x0000_s57375" name="Equation" r:id="rId16" imgW="1714320" imgH="228600" progId="Equation.DSMT4">
                  <p:embed/>
                </p:oleObj>
              </mc:Choice>
              <mc:Fallback>
                <p:oleObj name="Equation" r:id="rId16" imgW="171432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12854" y="1661729"/>
                        <a:ext cx="3411538" cy="473075"/>
                      </a:xfrm>
                      <a:prstGeom prst="rect">
                        <a:avLst/>
                      </a:prstGeom>
                      <a:noFill/>
                      <a:ln>
                        <a:noFill/>
                      </a:ln>
                      <a:extLst/>
                    </p:spPr>
                  </p:pic>
                </p:oleObj>
              </mc:Fallback>
            </mc:AlternateContent>
          </a:graphicData>
        </a:graphic>
      </p:graphicFrame>
      <p:sp>
        <p:nvSpPr>
          <p:cNvPr id="27" name="Text Box 6"/>
          <p:cNvSpPr txBox="1">
            <a:spLocks noChangeArrowheads="1"/>
          </p:cNvSpPr>
          <p:nvPr/>
        </p:nvSpPr>
        <p:spPr bwMode="auto">
          <a:xfrm>
            <a:off x="2173705" y="2241967"/>
            <a:ext cx="1235957" cy="400110"/>
          </a:xfrm>
          <a:prstGeom prst="rect">
            <a:avLst/>
          </a:prstGeom>
          <a:noFill/>
          <a:ln w="9525">
            <a:noFill/>
            <a:miter lim="800000"/>
            <a:headEnd/>
            <a:tailEnd/>
          </a:ln>
          <a:effectLst/>
        </p:spPr>
        <p:txBody>
          <a:bodyPr wrap="square">
            <a:spAutoFit/>
          </a:bodyPr>
          <a:lstStyle/>
          <a:p>
            <a:r>
              <a:rPr lang="el-GR" sz="2000" dirty="0" smtClean="0"/>
              <a:t>Οπότε:</a:t>
            </a:r>
            <a:endParaRPr lang="el-GR" sz="2000" dirty="0"/>
          </a:p>
        </p:txBody>
      </p:sp>
    </p:spTree>
    <p:extLst>
      <p:ext uri="{BB962C8B-B14F-4D97-AF65-F5344CB8AC3E}">
        <p14:creationId xmlns:p14="http://schemas.microsoft.com/office/powerpoint/2010/main" val="14954034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eaLnBrk="0" hangingPunct="0"/>
            <a:r>
              <a:rPr lang="el-GR" dirty="0">
                <a:solidFill>
                  <a:schemeClr val="tx2">
                    <a:lumMod val="60000"/>
                    <a:lumOff val="40000"/>
                  </a:schemeClr>
                </a:solidFill>
                <a:latin typeface="96 Helvetica BlackItalic" charset="0"/>
              </a:rPr>
              <a:t>Παράρτημα. Ανάλυση στα μαγνητικά υλικά</a:t>
            </a:r>
            <a:endParaRPr lang="el-GR" dirty="0">
              <a:solidFill>
                <a:schemeClr val="tx2">
                  <a:lumMod val="60000"/>
                  <a:lumOff val="40000"/>
                </a:schemeClr>
              </a:solidFill>
              <a:latin typeface="96 Helvetica BlackItalic" charset="0"/>
            </a:endParaRPr>
          </a:p>
        </p:txBody>
      </p:sp>
      <p:sp>
        <p:nvSpPr>
          <p:cNvPr id="5" name="Θέση περιεχομένου 4"/>
          <p:cNvSpPr>
            <a:spLocks noGrp="1"/>
          </p:cNvSpPr>
          <p:nvPr>
            <p:ph type="subTitle" idx="1"/>
          </p:nvPr>
        </p:nvSpPr>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7306463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a:latin typeface="+mn-lt"/>
              </a:rPr>
              <a:t>Μαγνητικά υλικά</a:t>
            </a:r>
            <a:endParaRPr lang="el-GR" dirty="0">
              <a:solidFill>
                <a:schemeClr val="tx2">
                  <a:lumMod val="60000"/>
                  <a:lumOff val="40000"/>
                </a:schemeClr>
              </a:solidFill>
              <a:latin typeface="+mn-lt"/>
            </a:endParaRPr>
          </a:p>
        </p:txBody>
      </p:sp>
      <p:sp>
        <p:nvSpPr>
          <p:cNvPr id="5" name="Θέση περιεχομένου 4"/>
          <p:cNvSpPr>
            <a:spLocks noGrp="1"/>
          </p:cNvSpPr>
          <p:nvPr>
            <p:ph idx="1"/>
          </p:nvPr>
        </p:nvSpPr>
        <p:spPr>
          <a:xfrm>
            <a:off x="285830" y="1556792"/>
            <a:ext cx="6590426" cy="4525963"/>
          </a:xfrm>
        </p:spPr>
        <p:txBody>
          <a:bodyPr>
            <a:noAutofit/>
          </a:bodyPr>
          <a:lstStyle/>
          <a:p>
            <a:pPr fontAlgn="base">
              <a:spcBef>
                <a:spcPct val="0"/>
              </a:spcBef>
              <a:spcAft>
                <a:spcPct val="0"/>
              </a:spcAft>
            </a:pPr>
            <a:r>
              <a:rPr lang="el-GR" sz="2000" dirty="0">
                <a:solidFill>
                  <a:srgbClr val="000000"/>
                </a:solidFill>
                <a:latin typeface="Tahoma" pitchFamily="34" charset="0"/>
              </a:rPr>
              <a:t>Τα υλικά χαρακτηρίζονται ανάλογα με τη δομή και την αλληλεπίδραση των ατομικών μαγνητικών Ροπών</a:t>
            </a:r>
            <a:r>
              <a:rPr lang="en-US" sz="2000" dirty="0">
                <a:solidFill>
                  <a:srgbClr val="000000"/>
                </a:solidFill>
                <a:latin typeface="Tahoma" pitchFamily="34" charset="0"/>
              </a:rPr>
              <a:t>.  </a:t>
            </a:r>
          </a:p>
          <a:p>
            <a:pPr fontAlgn="base">
              <a:spcBef>
                <a:spcPct val="0"/>
              </a:spcBef>
              <a:spcAft>
                <a:spcPct val="0"/>
              </a:spcAft>
            </a:pPr>
            <a:r>
              <a:rPr lang="el-GR" sz="2000" dirty="0">
                <a:solidFill>
                  <a:srgbClr val="000000"/>
                </a:solidFill>
                <a:latin typeface="Tahoma" pitchFamily="34" charset="0"/>
              </a:rPr>
              <a:t>Σε ατομική ή μοριακή κλίμα οι μαγνητικές ροπές συσχετίζονται με τη μορφή των τροχιών ηλεκτρονίων, τα σπίν του ηλεκτρονίου και σε λιγότερο βαθμό με το σπιν του πυρήνα</a:t>
            </a:r>
            <a:r>
              <a:rPr lang="en-US" sz="2000" dirty="0">
                <a:solidFill>
                  <a:srgbClr val="000000"/>
                </a:solidFill>
                <a:latin typeface="Tahoma" pitchFamily="34" charset="0"/>
              </a:rPr>
              <a:t>.  </a:t>
            </a:r>
            <a:endParaRPr lang="el-GR" sz="2000" dirty="0" smtClean="0">
              <a:solidFill>
                <a:srgbClr val="000000"/>
              </a:solidFill>
              <a:latin typeface="Tahoma" pitchFamily="34" charset="0"/>
            </a:endParaRPr>
          </a:p>
          <a:p>
            <a:pPr fontAlgn="base">
              <a:spcBef>
                <a:spcPct val="0"/>
              </a:spcBef>
              <a:spcAft>
                <a:spcPct val="0"/>
              </a:spcAft>
            </a:pPr>
            <a:r>
              <a:rPr lang="el-GR" sz="2000" dirty="0">
                <a:solidFill>
                  <a:srgbClr val="000000"/>
                </a:solidFill>
                <a:latin typeface="Tahoma" pitchFamily="34" charset="0"/>
              </a:rPr>
              <a:t>Το διάγραμμα δείχνει τη συνολική μαγνητική ροπή ατόμου που δημιουργείται από την τροχιά ηλεκτρονίου </a:t>
            </a:r>
            <a:r>
              <a:rPr lang="en-US" sz="2000" dirty="0">
                <a:solidFill>
                  <a:srgbClr val="000000"/>
                </a:solidFill>
                <a:latin typeface="Tahoma" pitchFamily="34" charset="0"/>
              </a:rPr>
              <a:t>(</a:t>
            </a:r>
            <a:r>
              <a:rPr lang="en-US" sz="2000" b="1" dirty="0" err="1">
                <a:solidFill>
                  <a:srgbClr val="000000"/>
                </a:solidFill>
                <a:latin typeface="Tahoma" pitchFamily="34" charset="0"/>
              </a:rPr>
              <a:t>m</a:t>
            </a:r>
            <a:r>
              <a:rPr lang="en-US" sz="2000" baseline="-25000" dirty="0" err="1">
                <a:solidFill>
                  <a:srgbClr val="000000"/>
                </a:solidFill>
                <a:latin typeface="Tahoma" pitchFamily="34" charset="0"/>
              </a:rPr>
              <a:t>orb</a:t>
            </a:r>
            <a:r>
              <a:rPr lang="en-US" sz="2000" dirty="0">
                <a:solidFill>
                  <a:srgbClr val="000000"/>
                </a:solidFill>
                <a:latin typeface="Tahoma" pitchFamily="34" charset="0"/>
              </a:rPr>
              <a:t>) </a:t>
            </a:r>
            <a:r>
              <a:rPr lang="el-GR" sz="2000" dirty="0">
                <a:solidFill>
                  <a:srgbClr val="000000"/>
                </a:solidFill>
                <a:latin typeface="Tahoma" pitchFamily="34" charset="0"/>
              </a:rPr>
              <a:t>το σπιν του ηλεκτρονίου</a:t>
            </a:r>
            <a:r>
              <a:rPr lang="en-US" sz="2000" dirty="0">
                <a:solidFill>
                  <a:srgbClr val="000000"/>
                </a:solidFill>
                <a:latin typeface="Tahoma" pitchFamily="34" charset="0"/>
              </a:rPr>
              <a:t> (</a:t>
            </a:r>
            <a:r>
              <a:rPr lang="en-US" sz="2000" b="1" dirty="0" err="1">
                <a:solidFill>
                  <a:srgbClr val="000000"/>
                </a:solidFill>
                <a:latin typeface="Tahoma" pitchFamily="34" charset="0"/>
              </a:rPr>
              <a:t>m</a:t>
            </a:r>
            <a:r>
              <a:rPr lang="en-US" sz="2000" baseline="-25000" dirty="0" err="1">
                <a:solidFill>
                  <a:srgbClr val="000000"/>
                </a:solidFill>
                <a:latin typeface="Tahoma" pitchFamily="34" charset="0"/>
              </a:rPr>
              <a:t>spin</a:t>
            </a:r>
            <a:r>
              <a:rPr lang="en-US" sz="2000" dirty="0">
                <a:solidFill>
                  <a:srgbClr val="000000"/>
                </a:solidFill>
                <a:latin typeface="Tahoma" pitchFamily="34" charset="0"/>
              </a:rPr>
              <a:t>), </a:t>
            </a:r>
            <a:r>
              <a:rPr lang="el-GR" sz="2000" dirty="0">
                <a:solidFill>
                  <a:srgbClr val="000000"/>
                </a:solidFill>
                <a:latin typeface="Tahoma" pitchFamily="34" charset="0"/>
              </a:rPr>
              <a:t>που προσθέτει ή αφαιρεί από τη συνολική ροπή. Επιπρόσθετα τα ηλεκτρονία που εμφανίζονται σε ζευγάρια θα έχουν ίσες και αντίθετες ροπές από το σπίν</a:t>
            </a:r>
            <a:r>
              <a:rPr lang="en-US" sz="2000" dirty="0" smtClean="0">
                <a:solidFill>
                  <a:srgbClr val="000000"/>
                </a:solidFill>
                <a:latin typeface="Tahoma" pitchFamily="34" charset="0"/>
              </a:rPr>
              <a:t>.</a:t>
            </a:r>
            <a:endParaRPr lang="el-GR" sz="2000" dirty="0" smtClean="0">
              <a:solidFill>
                <a:srgbClr val="000000"/>
              </a:solidFill>
              <a:latin typeface="Tahoma" pitchFamily="34" charset="0"/>
            </a:endParaRPr>
          </a:p>
          <a:p>
            <a:pPr fontAlgn="base">
              <a:spcBef>
                <a:spcPct val="0"/>
              </a:spcBef>
              <a:spcAft>
                <a:spcPct val="0"/>
              </a:spcAft>
            </a:pPr>
            <a:r>
              <a:rPr lang="el-GR" sz="2000" dirty="0">
                <a:solidFill>
                  <a:srgbClr val="000000"/>
                </a:solidFill>
                <a:latin typeface="Tahoma" pitchFamily="34" charset="0"/>
              </a:rPr>
              <a:t>Η μαγνητική επαγωγή</a:t>
            </a:r>
            <a:r>
              <a:rPr lang="en-US" sz="2000" dirty="0">
                <a:solidFill>
                  <a:srgbClr val="000000"/>
                </a:solidFill>
                <a:latin typeface="Tahoma" pitchFamily="34" charset="0"/>
              </a:rPr>
              <a:t>, </a:t>
            </a:r>
            <a:r>
              <a:rPr lang="en-US" sz="2000" b="1" dirty="0">
                <a:solidFill>
                  <a:srgbClr val="000000"/>
                </a:solidFill>
                <a:latin typeface="Tahoma" pitchFamily="34" charset="0"/>
              </a:rPr>
              <a:t>B</a:t>
            </a:r>
            <a:r>
              <a:rPr lang="en-US" sz="2000" baseline="-25000" dirty="0">
                <a:solidFill>
                  <a:srgbClr val="000000"/>
                </a:solidFill>
                <a:latin typeface="Tahoma" pitchFamily="34" charset="0"/>
              </a:rPr>
              <a:t>0</a:t>
            </a:r>
            <a:r>
              <a:rPr lang="en-US" sz="2000" dirty="0">
                <a:solidFill>
                  <a:srgbClr val="000000"/>
                </a:solidFill>
                <a:latin typeface="Tahoma" pitchFamily="34" charset="0"/>
              </a:rPr>
              <a:t>, </a:t>
            </a:r>
            <a:r>
              <a:rPr lang="el-GR" sz="2000" dirty="0">
                <a:solidFill>
                  <a:srgbClr val="000000"/>
                </a:solidFill>
                <a:latin typeface="Tahoma" pitchFamily="34" charset="0"/>
              </a:rPr>
              <a:t>επιβάλλεται εξωτερικά</a:t>
            </a:r>
            <a:r>
              <a:rPr lang="en-US" sz="2000" dirty="0">
                <a:solidFill>
                  <a:srgbClr val="000000"/>
                </a:solidFill>
                <a:latin typeface="Tahoma" pitchFamily="34" charset="0"/>
              </a:rPr>
              <a:t>.</a:t>
            </a:r>
          </a:p>
          <a:p>
            <a:pPr fontAlgn="base">
              <a:spcBef>
                <a:spcPct val="0"/>
              </a:spcBef>
              <a:spcAft>
                <a:spcPct val="0"/>
              </a:spcAft>
            </a:pPr>
            <a:endParaRPr lang="en-US" sz="2000" dirty="0" smtClean="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algn="just"/>
            <a:endParaRPr lang="en-US" sz="2000" dirty="0" smtClean="0"/>
          </a:p>
          <a:p>
            <a:pPr algn="just"/>
            <a:endParaRPr lang="el-GR" sz="2000" dirty="0">
              <a:solidFill>
                <a:schemeClr val="tx1"/>
              </a:solidFill>
            </a:endParaRPr>
          </a:p>
          <a:p>
            <a:pPr marL="0" indent="0" algn="just">
              <a:buNone/>
            </a:pPr>
            <a:endParaRPr lang="el-GR" sz="2000" dirty="0">
              <a:solidFill>
                <a:schemeClr val="tx1"/>
              </a:solidFill>
            </a:endParaRPr>
          </a:p>
          <a:p>
            <a:pPr marL="0" indent="0">
              <a:spcBef>
                <a:spcPts val="0"/>
              </a:spcBef>
              <a:buNone/>
            </a:pPr>
            <a:endParaRPr lang="el-GR" sz="2000" dirty="0">
              <a:solidFill>
                <a:schemeClr val="tx1"/>
              </a:solidFill>
            </a:endParaRPr>
          </a:p>
          <a:p>
            <a:pPr>
              <a:spcBef>
                <a:spcPts val="0"/>
              </a:spcBef>
            </a:pPr>
            <a:endParaRPr lang="el-GR" sz="2000" dirty="0">
              <a:solidFill>
                <a:schemeClr val="tx1"/>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2426194636"/>
              </p:ext>
            </p:extLst>
          </p:nvPr>
        </p:nvGraphicFramePr>
        <p:xfrm>
          <a:off x="5292080" y="1412776"/>
          <a:ext cx="5222527" cy="3489807"/>
        </p:xfrm>
        <a:graphic>
          <a:graphicData uri="http://schemas.openxmlformats.org/presentationml/2006/ole">
            <mc:AlternateContent xmlns:mc="http://schemas.openxmlformats.org/markup-compatibility/2006">
              <mc:Choice xmlns:v="urn:schemas-microsoft-com:vml" Requires="v">
                <p:oleObj spid="_x0000_s58374" name="Visio" r:id="rId5" imgW="6124454" imgH="4092660" progId="Visio.Drawing.11">
                  <p:embed/>
                </p:oleObj>
              </mc:Choice>
              <mc:Fallback>
                <p:oleObj name="Visio" r:id="rId5" imgW="6124454" imgH="4092660" progId="Visio.Drawing.11">
                  <p:embed/>
                  <p:pic>
                    <p:nvPicPr>
                      <p:cNvPr id="0" name=""/>
                      <p:cNvPicPr/>
                      <p:nvPr/>
                    </p:nvPicPr>
                    <p:blipFill>
                      <a:blip r:embed="rId6"/>
                      <a:stretch>
                        <a:fillRect/>
                      </a:stretch>
                    </p:blipFill>
                    <p:spPr>
                      <a:xfrm>
                        <a:off x="5292080" y="1412776"/>
                        <a:ext cx="5222527" cy="3489807"/>
                      </a:xfrm>
                      <a:prstGeom prst="rect">
                        <a:avLst/>
                      </a:prstGeom>
                    </p:spPr>
                  </p:pic>
                </p:oleObj>
              </mc:Fallback>
            </mc:AlternateContent>
          </a:graphicData>
        </a:graphic>
      </p:graphicFrame>
    </p:spTree>
    <p:extLst>
      <p:ext uri="{BB962C8B-B14F-4D97-AF65-F5344CB8AC3E}">
        <p14:creationId xmlns:p14="http://schemas.microsoft.com/office/powerpoint/2010/main" val="11500833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a:t>Κινήσεις ηλεκτρονίων στα άτομα</a:t>
            </a:r>
            <a:endParaRPr lang="el-GR" dirty="0">
              <a:solidFill>
                <a:schemeClr val="tx2">
                  <a:lumMod val="60000"/>
                  <a:lumOff val="40000"/>
                </a:schemeClr>
              </a:solidFill>
              <a:latin typeface="+mn-lt"/>
            </a:endParaRP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3509" y="1956902"/>
            <a:ext cx="3596536" cy="3545960"/>
          </a:xfrm>
        </p:spPr>
      </p:pic>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12" name="Text Box 7"/>
          <p:cNvSpPr txBox="1">
            <a:spLocks noChangeArrowheads="1"/>
          </p:cNvSpPr>
          <p:nvPr/>
        </p:nvSpPr>
        <p:spPr bwMode="auto">
          <a:xfrm>
            <a:off x="1001812" y="1556792"/>
            <a:ext cx="2476960" cy="400110"/>
          </a:xfrm>
          <a:prstGeom prst="rect">
            <a:avLst/>
          </a:prstGeom>
          <a:noFill/>
          <a:ln w="9525">
            <a:noFill/>
            <a:miter lim="800000"/>
            <a:headEnd/>
            <a:tailEnd/>
          </a:ln>
          <a:effectLst/>
        </p:spPr>
        <p:txBody>
          <a:bodyPr wrap="none">
            <a:spAutoFit/>
          </a:bodyPr>
          <a:lstStyle/>
          <a:p>
            <a:r>
              <a:rPr lang="el-GR" sz="2000" dirty="0"/>
              <a:t>Τροχιακή περιστροφή</a:t>
            </a:r>
          </a:p>
        </p:txBody>
      </p:sp>
      <p:sp>
        <p:nvSpPr>
          <p:cNvPr id="13" name="Text Box 8"/>
          <p:cNvSpPr txBox="1">
            <a:spLocks noChangeArrowheads="1"/>
          </p:cNvSpPr>
          <p:nvPr/>
        </p:nvSpPr>
        <p:spPr bwMode="auto">
          <a:xfrm>
            <a:off x="5899149" y="1556792"/>
            <a:ext cx="1853392" cy="400110"/>
          </a:xfrm>
          <a:prstGeom prst="rect">
            <a:avLst/>
          </a:prstGeom>
          <a:noFill/>
          <a:ln w="9525">
            <a:noFill/>
            <a:miter lim="800000"/>
            <a:headEnd/>
            <a:tailEnd/>
          </a:ln>
          <a:effectLst/>
        </p:spPr>
        <p:txBody>
          <a:bodyPr wrap="none">
            <a:spAutoFit/>
          </a:bodyPr>
          <a:lstStyle/>
          <a:p>
            <a:r>
              <a:rPr lang="el-GR" sz="2000" dirty="0" err="1"/>
              <a:t>Ιδιοπεριστροφή</a:t>
            </a:r>
            <a:endParaRPr lang="el-GR" sz="20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7721" y="1956902"/>
            <a:ext cx="1516561" cy="3727680"/>
          </a:xfrm>
          <a:prstGeom prst="rect">
            <a:avLst/>
          </a:prstGeom>
        </p:spPr>
      </p:pic>
      <p:sp>
        <p:nvSpPr>
          <p:cNvPr id="14" name="TextBox 13"/>
          <p:cNvSpPr txBox="1"/>
          <p:nvPr/>
        </p:nvSpPr>
        <p:spPr>
          <a:xfrm>
            <a:off x="1115616" y="5684582"/>
            <a:ext cx="6448666" cy="552730"/>
          </a:xfrm>
          <a:prstGeom prst="rect">
            <a:avLst/>
          </a:prstGeom>
        </p:spPr>
        <p:txBody>
          <a:bodyPr vert="horz" wrap="square" lIns="91440" tIns="45720" rIns="91440" bIns="45720" rtlCol="0" anchor="ctr">
            <a:normAutofit/>
          </a:bodyPr>
          <a:lstStyle/>
          <a:p>
            <a:r>
              <a:rPr lang="el-GR" dirty="0" smtClean="0"/>
              <a:t>Πηγή:[</a:t>
            </a:r>
            <a:r>
              <a:rPr lang="en-US" dirty="0" smtClean="0">
                <a:hlinkClick r:id="rId6"/>
              </a:rPr>
              <a:t>commons.wikimedia.org</a:t>
            </a:r>
            <a:r>
              <a:rPr lang="el-GR" dirty="0" smtClean="0"/>
              <a:t>]</a:t>
            </a:r>
            <a:endParaRPr lang="en-US" dirty="0" smtClean="0"/>
          </a:p>
        </p:txBody>
      </p:sp>
    </p:spTree>
    <p:extLst>
      <p:ext uri="{BB962C8B-B14F-4D97-AF65-F5344CB8AC3E}">
        <p14:creationId xmlns:p14="http://schemas.microsoft.com/office/powerpoint/2010/main" val="1812890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Μαγνητική διπολική ροπή</a:t>
            </a:r>
            <a:endParaRPr lang="en-GB" kern="0" dirty="0"/>
          </a:p>
        </p:txBody>
      </p:sp>
      <p:sp>
        <p:nvSpPr>
          <p:cNvPr id="5" name="Θέση περιεχομένου 4"/>
          <p:cNvSpPr>
            <a:spLocks noGrp="1"/>
          </p:cNvSpPr>
          <p:nvPr>
            <p:ph idx="1"/>
          </p:nvPr>
        </p:nvSpPr>
        <p:spPr/>
        <p:txBody>
          <a:bodyPr>
            <a:noAutofit/>
          </a:bodyPr>
          <a:lstStyle/>
          <a:p>
            <a:endParaRPr lang="el-GR" sz="24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9" name="Text Box 1032"/>
          <p:cNvSpPr txBox="1">
            <a:spLocks noChangeArrowheads="1"/>
          </p:cNvSpPr>
          <p:nvPr/>
        </p:nvSpPr>
        <p:spPr bwMode="auto">
          <a:xfrm>
            <a:off x="128092" y="1477566"/>
            <a:ext cx="8960296" cy="1200329"/>
          </a:xfrm>
          <a:prstGeom prst="rect">
            <a:avLst/>
          </a:prstGeom>
          <a:noFill/>
          <a:ln w="9525">
            <a:noFill/>
            <a:miter lim="800000"/>
            <a:headEnd/>
            <a:tailEnd/>
          </a:ln>
          <a:effectLst/>
        </p:spPr>
        <p:txBody>
          <a:bodyPr wrap="square">
            <a:spAutoFit/>
          </a:bodyPr>
          <a:lstStyle/>
          <a:p>
            <a:pPr algn="just"/>
            <a:r>
              <a:rPr lang="el-GR" sz="2400" dirty="0" smtClean="0"/>
              <a:t>Για ρευματοφόρο βρόχου εμβαδού </a:t>
            </a:r>
            <a:r>
              <a:rPr lang="en-US" sz="2400" dirty="0" smtClean="0"/>
              <a:t>ds </a:t>
            </a:r>
            <a:r>
              <a:rPr lang="el-GR" sz="2400" dirty="0" smtClean="0"/>
              <a:t>που διαρρέεται από ρεύμα </a:t>
            </a:r>
            <a:r>
              <a:rPr lang="el-GR" sz="2400" i="1" dirty="0" smtClean="0"/>
              <a:t>Ι </a:t>
            </a:r>
            <a:r>
              <a:rPr lang="el-GR" sz="2400" dirty="0" smtClean="0"/>
              <a:t>ορίζουμε </a:t>
            </a:r>
            <a:r>
              <a:rPr lang="el-GR" sz="2400" dirty="0"/>
              <a:t>ως μαγνητική διπολική ροπή την ποσότητα</a:t>
            </a:r>
            <a:r>
              <a:rPr lang="en-US" sz="2400" dirty="0"/>
              <a:t> (</a:t>
            </a:r>
            <a:r>
              <a:rPr lang="el-GR" sz="2400" dirty="0"/>
              <a:t>θυμηθείτε τον ορισμό της ροπής στη </a:t>
            </a:r>
            <a:r>
              <a:rPr lang="el-GR" sz="2400" dirty="0" smtClean="0"/>
              <a:t>δεύτερη διάλεξη περί </a:t>
            </a:r>
            <a:r>
              <a:rPr lang="el-GR" sz="2400" dirty="0"/>
              <a:t>μαγνητικών δυνάμεων</a:t>
            </a:r>
            <a:r>
              <a:rPr lang="el-GR" sz="2400" dirty="0" smtClean="0"/>
              <a:t>):</a:t>
            </a:r>
            <a:endParaRPr lang="el-GR" sz="2400" dirty="0"/>
          </a:p>
        </p:txBody>
      </p:sp>
      <p:graphicFrame>
        <p:nvGraphicFramePr>
          <p:cNvPr id="10" name="Object 1033"/>
          <p:cNvGraphicFramePr>
            <a:graphicFrameLocks noChangeAspect="1"/>
          </p:cNvGraphicFramePr>
          <p:nvPr>
            <p:extLst>
              <p:ext uri="{D42A27DB-BD31-4B8C-83A1-F6EECF244321}">
                <p14:modId xmlns:p14="http://schemas.microsoft.com/office/powerpoint/2010/main" val="508887141"/>
              </p:ext>
            </p:extLst>
          </p:nvPr>
        </p:nvGraphicFramePr>
        <p:xfrm>
          <a:off x="3566616" y="3048596"/>
          <a:ext cx="2085975" cy="860425"/>
        </p:xfrm>
        <a:graphic>
          <a:graphicData uri="http://schemas.openxmlformats.org/presentationml/2006/ole">
            <mc:AlternateContent xmlns:mc="http://schemas.openxmlformats.org/markup-compatibility/2006">
              <mc:Choice xmlns:v="urn:schemas-microsoft-com:vml" Requires="v">
                <p:oleObj spid="_x0000_s30762" name="Equation" r:id="rId5" imgW="1054080" imgH="431640" progId="Equation.DSMT4">
                  <p:embed/>
                </p:oleObj>
              </mc:Choice>
              <mc:Fallback>
                <p:oleObj name="Equation" r:id="rId5" imgW="1054080" imgH="431640" progId="Equation.DSMT4">
                  <p:embed/>
                  <p:pic>
                    <p:nvPicPr>
                      <p:cNvPr id="0" name=""/>
                      <p:cNvPicPr>
                        <a:picLocks noChangeAspect="1" noChangeArrowheads="1"/>
                      </p:cNvPicPr>
                      <p:nvPr/>
                    </p:nvPicPr>
                    <p:blipFill>
                      <a:blip r:embed="rId6"/>
                      <a:srcRect/>
                      <a:stretch>
                        <a:fillRect/>
                      </a:stretch>
                    </p:blipFill>
                    <p:spPr bwMode="auto">
                      <a:xfrm>
                        <a:off x="3566616" y="3048596"/>
                        <a:ext cx="2085975"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1032"/>
          <p:cNvSpPr txBox="1">
            <a:spLocks noChangeArrowheads="1"/>
          </p:cNvSpPr>
          <p:nvPr/>
        </p:nvSpPr>
        <p:spPr bwMode="auto">
          <a:xfrm>
            <a:off x="231403" y="3853830"/>
            <a:ext cx="8960296" cy="830997"/>
          </a:xfrm>
          <a:prstGeom prst="rect">
            <a:avLst/>
          </a:prstGeom>
          <a:noFill/>
          <a:ln w="9525">
            <a:noFill/>
            <a:miter lim="800000"/>
            <a:headEnd/>
            <a:tailEnd/>
          </a:ln>
          <a:effectLst/>
        </p:spPr>
        <p:txBody>
          <a:bodyPr wrap="square">
            <a:spAutoFit/>
          </a:bodyPr>
          <a:lstStyle/>
          <a:p>
            <a:pPr algn="just"/>
            <a:r>
              <a:rPr lang="el-GR" sz="2400" dirty="0" smtClean="0"/>
              <a:t>Για </a:t>
            </a:r>
            <a:r>
              <a:rPr lang="en-US" sz="2400" i="1" dirty="0" smtClean="0"/>
              <a:t>n</a:t>
            </a:r>
            <a:r>
              <a:rPr lang="en-US" sz="2400" dirty="0" smtClean="0"/>
              <a:t> </a:t>
            </a:r>
            <a:r>
              <a:rPr lang="el-GR" sz="2400" dirty="0" smtClean="0"/>
              <a:t>μαγνητικά δίπολα ανά μονάδα όγκου η συνολική μαγνητική διπολική ροπή που προκύπτει από </a:t>
            </a:r>
            <a:r>
              <a:rPr lang="en-US" sz="2400" i="1" dirty="0" smtClean="0"/>
              <a:t>n</a:t>
            </a:r>
            <a:r>
              <a:rPr lang="en-US" sz="2400" dirty="0" smtClean="0"/>
              <a:t> </a:t>
            </a:r>
            <a:r>
              <a:rPr lang="el-GR" sz="2400" dirty="0" smtClean="0"/>
              <a:t>όγκους </a:t>
            </a:r>
            <a:r>
              <a:rPr lang="el-GR" sz="2400" i="1" dirty="0" smtClean="0"/>
              <a:t>Δ</a:t>
            </a:r>
            <a:r>
              <a:rPr lang="en-US" sz="2400" i="1" dirty="0" smtClean="0"/>
              <a:t>V</a:t>
            </a:r>
            <a:r>
              <a:rPr lang="el-GR" sz="2400" dirty="0" smtClean="0"/>
              <a:t> θα είναι </a:t>
            </a:r>
            <a:endParaRPr lang="el-GR" sz="2400" dirty="0"/>
          </a:p>
        </p:txBody>
      </p:sp>
      <p:graphicFrame>
        <p:nvGraphicFramePr>
          <p:cNvPr id="12" name="Object 11"/>
          <p:cNvGraphicFramePr>
            <a:graphicFrameLocks noChangeAspect="1"/>
          </p:cNvGraphicFramePr>
          <p:nvPr>
            <p:extLst>
              <p:ext uri="{D42A27DB-BD31-4B8C-83A1-F6EECF244321}">
                <p14:modId xmlns:p14="http://schemas.microsoft.com/office/powerpoint/2010/main" val="2538223006"/>
              </p:ext>
            </p:extLst>
          </p:nvPr>
        </p:nvGraphicFramePr>
        <p:xfrm>
          <a:off x="3149104" y="4861521"/>
          <a:ext cx="2921000" cy="858837"/>
        </p:xfrm>
        <a:graphic>
          <a:graphicData uri="http://schemas.openxmlformats.org/presentationml/2006/ole">
            <mc:AlternateContent xmlns:mc="http://schemas.openxmlformats.org/markup-compatibility/2006">
              <mc:Choice xmlns:v="urn:schemas-microsoft-com:vml" Requires="v">
                <p:oleObj spid="_x0000_s30763" name="Equation" r:id="rId7" imgW="1473120" imgH="431640" progId="Equation.DSMT4">
                  <p:embed/>
                </p:oleObj>
              </mc:Choice>
              <mc:Fallback>
                <p:oleObj name="Equation" r:id="rId7" imgW="1473120" imgH="431640" progId="Equation.DSMT4">
                  <p:embed/>
                  <p:pic>
                    <p:nvPicPr>
                      <p:cNvPr id="0" name=""/>
                      <p:cNvPicPr>
                        <a:picLocks noChangeAspect="1" noChangeArrowheads="1"/>
                      </p:cNvPicPr>
                      <p:nvPr/>
                    </p:nvPicPr>
                    <p:blipFill>
                      <a:blip r:embed="rId8"/>
                      <a:srcRect/>
                      <a:stretch>
                        <a:fillRect/>
                      </a:stretch>
                    </p:blipFill>
                    <p:spPr bwMode="auto">
                      <a:xfrm>
                        <a:off x="3149104" y="4861521"/>
                        <a:ext cx="2921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267386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a:t>Διαμαγνητισμός</a:t>
            </a:r>
            <a:endParaRPr lang="el-GR" dirty="0">
              <a:solidFill>
                <a:schemeClr val="tx2">
                  <a:lumMod val="60000"/>
                  <a:lumOff val="40000"/>
                </a:schemeClr>
              </a:solidFill>
            </a:endParaRPr>
          </a:p>
        </p:txBody>
      </p:sp>
      <p:sp>
        <p:nvSpPr>
          <p:cNvPr id="5" name="Θέση περιεχομένου 4"/>
          <p:cNvSpPr>
            <a:spLocks noGrp="1"/>
          </p:cNvSpPr>
          <p:nvPr>
            <p:ph idx="1"/>
          </p:nvPr>
        </p:nvSpPr>
        <p:spPr>
          <a:xfrm>
            <a:off x="107504" y="1196753"/>
            <a:ext cx="7344816" cy="4818649"/>
          </a:xfrm>
        </p:spPr>
        <p:txBody>
          <a:bodyPr>
            <a:noAutofit/>
          </a:bodyPr>
          <a:lstStyle/>
          <a:p>
            <a:pPr fontAlgn="base">
              <a:spcBef>
                <a:spcPct val="0"/>
              </a:spcBef>
              <a:spcAft>
                <a:spcPct val="0"/>
              </a:spcAft>
            </a:pPr>
            <a:r>
              <a:rPr lang="el-GR" sz="2000" dirty="0">
                <a:solidFill>
                  <a:srgbClr val="000000"/>
                </a:solidFill>
                <a:latin typeface="Tahoma" pitchFamily="34" charset="0"/>
              </a:rPr>
              <a:t>Στην περίπτωση αυτή το άθροισμα των τροχιακών και σπιν μαγνητικών ροπών συσχετισμένες</a:t>
            </a:r>
            <a:r>
              <a:rPr lang="en-US" sz="2000" dirty="0">
                <a:solidFill>
                  <a:srgbClr val="000000"/>
                </a:solidFill>
                <a:latin typeface="Tahoma" pitchFamily="34" charset="0"/>
              </a:rPr>
              <a:t> </a:t>
            </a:r>
            <a:r>
              <a:rPr lang="el-GR" sz="2000" dirty="0">
                <a:solidFill>
                  <a:srgbClr val="000000"/>
                </a:solidFill>
                <a:latin typeface="Tahoma" pitchFamily="34" charset="0"/>
              </a:rPr>
              <a:t>με όλα τα ηλεκτρόνια σε ένα άτομου είναι μηδενικό όταν δεν υπάρχει εξωτερικό πεδίο</a:t>
            </a:r>
            <a:endParaRPr lang="en-US" sz="2000" dirty="0">
              <a:solidFill>
                <a:srgbClr val="000000"/>
              </a:solidFill>
              <a:latin typeface="Tahoma" pitchFamily="34" charset="0"/>
            </a:endParaRPr>
          </a:p>
          <a:p>
            <a:pPr fontAlgn="base">
              <a:spcBef>
                <a:spcPct val="0"/>
              </a:spcBef>
              <a:spcAft>
                <a:spcPct val="0"/>
              </a:spcAft>
            </a:pPr>
            <a:r>
              <a:rPr lang="el-GR" sz="2000" dirty="0">
                <a:solidFill>
                  <a:srgbClr val="000000"/>
                </a:solidFill>
                <a:latin typeface="Tahoma" pitchFamily="34" charset="0"/>
              </a:rPr>
              <a:t>Η δράση εξωτερικού μαγνητικού πεδίου οδηγεί σε ακτινική κεντρόφυγο δύναμη</a:t>
            </a:r>
            <a:r>
              <a:rPr lang="en-US" sz="2000" dirty="0">
                <a:solidFill>
                  <a:srgbClr val="000000"/>
                </a:solidFill>
                <a:latin typeface="Tahoma" pitchFamily="34" charset="0"/>
              </a:rPr>
              <a:t> </a:t>
            </a:r>
            <a:r>
              <a:rPr lang="en-US" sz="2000" b="1" dirty="0" err="1">
                <a:solidFill>
                  <a:srgbClr val="000000"/>
                </a:solidFill>
                <a:latin typeface="Tahoma" pitchFamily="34" charset="0"/>
              </a:rPr>
              <a:t>F</a:t>
            </a:r>
            <a:r>
              <a:rPr lang="en-US" sz="2000" i="1" baseline="-25000" dirty="0" err="1">
                <a:solidFill>
                  <a:srgbClr val="000000"/>
                </a:solidFill>
                <a:latin typeface="Tahoma" pitchFamily="34" charset="0"/>
              </a:rPr>
              <a:t>m</a:t>
            </a:r>
            <a:r>
              <a:rPr lang="en-US" sz="2000" dirty="0">
                <a:solidFill>
                  <a:srgbClr val="000000"/>
                </a:solidFill>
                <a:latin typeface="Tahoma" pitchFamily="34" charset="0"/>
              </a:rPr>
              <a:t> </a:t>
            </a:r>
            <a:r>
              <a:rPr lang="el-GR" sz="2000" dirty="0">
                <a:solidFill>
                  <a:srgbClr val="000000"/>
                </a:solidFill>
                <a:latin typeface="Tahoma" pitchFamily="34" charset="0"/>
              </a:rPr>
              <a:t>στο ηλεκτρονίο που δείχνεται εδώ με αποτέλεσμα τη μείωση της ταχύτητας περιστροφής  για να υπάρχει ισορροπία μαγνητικών και </a:t>
            </a:r>
            <a:r>
              <a:rPr lang="el-GR" sz="2000" dirty="0" smtClean="0">
                <a:solidFill>
                  <a:srgbClr val="000000"/>
                </a:solidFill>
                <a:latin typeface="Tahoma" pitchFamily="34" charset="0"/>
              </a:rPr>
              <a:t>Ηλεκτρικών </a:t>
            </a:r>
            <a:r>
              <a:rPr lang="el-GR" sz="2000" dirty="0">
                <a:solidFill>
                  <a:srgbClr val="000000"/>
                </a:solidFill>
                <a:latin typeface="Tahoma" pitchFamily="34" charset="0"/>
              </a:rPr>
              <a:t>δυνάμεων</a:t>
            </a:r>
            <a:r>
              <a:rPr lang="en-US" sz="2000" dirty="0">
                <a:solidFill>
                  <a:srgbClr val="000000"/>
                </a:solidFill>
                <a:latin typeface="Tahoma" pitchFamily="34" charset="0"/>
              </a:rPr>
              <a:t>.</a:t>
            </a:r>
          </a:p>
          <a:p>
            <a:pPr fontAlgn="base">
              <a:spcBef>
                <a:spcPct val="0"/>
              </a:spcBef>
              <a:spcAft>
                <a:spcPct val="0"/>
              </a:spcAft>
            </a:pPr>
            <a:r>
              <a:rPr lang="el-GR" sz="2000" dirty="0">
                <a:solidFill>
                  <a:srgbClr val="000000"/>
                </a:solidFill>
                <a:latin typeface="Tahoma" pitchFamily="34" charset="0"/>
              </a:rPr>
              <a:t>Η μείωση της ταχύτητας προκαλεί μείωση της τροχιακής μαγνητικής ροπής με συνέπεια την παραγωγή μιας πολύ μικρής μαγνητικής ροπής στην κατεύθυνση της σπιν μαγνητικής ροπής (αντίθετα στο επιβαλλόμενο μαγνητικό </a:t>
            </a:r>
            <a:r>
              <a:rPr lang="el-GR" sz="2000" dirty="0" smtClean="0">
                <a:solidFill>
                  <a:srgbClr val="000000"/>
                </a:solidFill>
                <a:latin typeface="Tahoma" pitchFamily="34" charset="0"/>
              </a:rPr>
              <a:t>πεδίο</a:t>
            </a:r>
          </a:p>
          <a:p>
            <a:pPr fontAlgn="base">
              <a:spcBef>
                <a:spcPct val="0"/>
              </a:spcBef>
              <a:spcAft>
                <a:spcPct val="0"/>
              </a:spcAft>
            </a:pPr>
            <a:r>
              <a:rPr lang="el-GR" sz="2000" dirty="0" smtClean="0">
                <a:solidFill>
                  <a:srgbClr val="000000"/>
                </a:solidFill>
                <a:latin typeface="Tahoma" pitchFamily="34" charset="0"/>
              </a:rPr>
              <a:t>Επομένως </a:t>
            </a:r>
            <a:r>
              <a:rPr lang="el-GR" sz="2000" dirty="0">
                <a:solidFill>
                  <a:srgbClr val="000000"/>
                </a:solidFill>
                <a:latin typeface="Tahoma" pitchFamily="34" charset="0"/>
              </a:rPr>
              <a:t>τελικά έχουμε μείωση της συνολικής μαγνητικής επαγωγής</a:t>
            </a:r>
            <a:r>
              <a:rPr lang="en-US" sz="2000" dirty="0">
                <a:solidFill>
                  <a:srgbClr val="000000"/>
                </a:solidFill>
                <a:latin typeface="Tahoma" pitchFamily="34" charset="0"/>
              </a:rPr>
              <a:t>.</a:t>
            </a:r>
          </a:p>
          <a:p>
            <a:pPr fontAlgn="base">
              <a:spcBef>
                <a:spcPct val="0"/>
              </a:spcBef>
              <a:spcAft>
                <a:spcPct val="0"/>
              </a:spcAft>
            </a:pPr>
            <a:endParaRPr lang="en-US" sz="2000" dirty="0" smtClean="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algn="just"/>
            <a:endParaRPr lang="en-US" sz="2000" dirty="0" smtClean="0"/>
          </a:p>
          <a:p>
            <a:pPr algn="just"/>
            <a:endParaRPr lang="el-GR" sz="2000" dirty="0">
              <a:solidFill>
                <a:schemeClr val="tx1"/>
              </a:solidFill>
            </a:endParaRPr>
          </a:p>
          <a:p>
            <a:pPr marL="0" indent="0" algn="just">
              <a:buNone/>
            </a:pPr>
            <a:endParaRPr lang="el-GR" sz="2000" dirty="0">
              <a:solidFill>
                <a:schemeClr val="tx1"/>
              </a:solidFill>
            </a:endParaRPr>
          </a:p>
          <a:p>
            <a:pPr marL="0" indent="0">
              <a:spcBef>
                <a:spcPts val="0"/>
              </a:spcBef>
              <a:buNone/>
            </a:pPr>
            <a:endParaRPr lang="el-GR" sz="2000" dirty="0">
              <a:solidFill>
                <a:schemeClr val="tx1"/>
              </a:solidFill>
            </a:endParaRPr>
          </a:p>
          <a:p>
            <a:pPr>
              <a:spcBef>
                <a:spcPts val="0"/>
              </a:spcBef>
            </a:pPr>
            <a:endParaRPr lang="el-GR" sz="2000" dirty="0">
              <a:solidFill>
                <a:schemeClr val="tx1"/>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932203731"/>
              </p:ext>
            </p:extLst>
          </p:nvPr>
        </p:nvGraphicFramePr>
        <p:xfrm>
          <a:off x="5940152" y="2060848"/>
          <a:ext cx="4202664" cy="2808312"/>
        </p:xfrm>
        <a:graphic>
          <a:graphicData uri="http://schemas.openxmlformats.org/presentationml/2006/ole">
            <mc:AlternateContent xmlns:mc="http://schemas.openxmlformats.org/markup-compatibility/2006">
              <mc:Choice xmlns:v="urn:schemas-microsoft-com:vml" Requires="v">
                <p:oleObj spid="_x0000_s59397" name="Visio" r:id="rId5" imgW="6124454" imgH="4092660" progId="Visio.Drawing.11">
                  <p:embed/>
                </p:oleObj>
              </mc:Choice>
              <mc:Fallback>
                <p:oleObj name="Visio" r:id="rId5" imgW="6124454" imgH="4092660" progId="Visio.Drawing.11">
                  <p:embed/>
                  <p:pic>
                    <p:nvPicPr>
                      <p:cNvPr id="0" name=""/>
                      <p:cNvPicPr/>
                      <p:nvPr/>
                    </p:nvPicPr>
                    <p:blipFill>
                      <a:blip r:embed="rId6"/>
                      <a:stretch>
                        <a:fillRect/>
                      </a:stretch>
                    </p:blipFill>
                    <p:spPr>
                      <a:xfrm>
                        <a:off x="5940152" y="2060848"/>
                        <a:ext cx="4202664" cy="2808312"/>
                      </a:xfrm>
                      <a:prstGeom prst="rect">
                        <a:avLst/>
                      </a:prstGeom>
                    </p:spPr>
                  </p:pic>
                </p:oleObj>
              </mc:Fallback>
            </mc:AlternateContent>
          </a:graphicData>
        </a:graphic>
      </p:graphicFrame>
    </p:spTree>
    <p:extLst>
      <p:ext uri="{BB962C8B-B14F-4D97-AF65-F5344CB8AC3E}">
        <p14:creationId xmlns:p14="http://schemas.microsoft.com/office/powerpoint/2010/main" val="38407893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a:t>Παραμαγνητισμός</a:t>
            </a:r>
            <a:endParaRPr lang="el-GR" dirty="0">
              <a:solidFill>
                <a:schemeClr val="tx2">
                  <a:lumMod val="60000"/>
                  <a:lumOff val="40000"/>
                </a:schemeClr>
              </a:solidFill>
            </a:endParaRPr>
          </a:p>
        </p:txBody>
      </p:sp>
      <p:sp>
        <p:nvSpPr>
          <p:cNvPr id="5" name="Θέση περιεχομένου 4"/>
          <p:cNvSpPr>
            <a:spLocks noGrp="1"/>
          </p:cNvSpPr>
          <p:nvPr>
            <p:ph idx="1"/>
          </p:nvPr>
        </p:nvSpPr>
        <p:spPr>
          <a:xfrm>
            <a:off x="107504" y="1196753"/>
            <a:ext cx="6624736" cy="4818649"/>
          </a:xfrm>
        </p:spPr>
        <p:txBody>
          <a:bodyPr>
            <a:noAutofit/>
          </a:bodyPr>
          <a:lstStyle/>
          <a:p>
            <a:pPr fontAlgn="base">
              <a:spcBef>
                <a:spcPct val="0"/>
              </a:spcBef>
              <a:spcAft>
                <a:spcPct val="0"/>
              </a:spcAft>
            </a:pPr>
            <a:r>
              <a:rPr lang="el-GR" sz="2000" dirty="0">
                <a:solidFill>
                  <a:srgbClr val="000000"/>
                </a:solidFill>
                <a:latin typeface="Tahoma" pitchFamily="34" charset="0"/>
              </a:rPr>
              <a:t>Στην περίπτωση αυτή η συνολική μαγνητική ροή ανά άτομο δεν είναι </a:t>
            </a:r>
            <a:r>
              <a:rPr lang="el-GR" sz="2000" dirty="0" smtClean="0">
                <a:solidFill>
                  <a:srgbClr val="000000"/>
                </a:solidFill>
                <a:latin typeface="Tahoma" pitchFamily="34" charset="0"/>
              </a:rPr>
              <a:t>μηδέν </a:t>
            </a:r>
            <a:r>
              <a:rPr lang="el-GR" sz="2000" dirty="0">
                <a:solidFill>
                  <a:srgbClr val="000000"/>
                </a:solidFill>
                <a:latin typeface="Tahoma" pitchFamily="34" charset="0"/>
              </a:rPr>
              <a:t>αλλά πολύ μικρή</a:t>
            </a:r>
            <a:r>
              <a:rPr lang="en-US" sz="2000" dirty="0">
                <a:solidFill>
                  <a:srgbClr val="000000"/>
                </a:solidFill>
                <a:latin typeface="Tahoma" pitchFamily="34" charset="0"/>
              </a:rPr>
              <a:t>.  </a:t>
            </a:r>
            <a:r>
              <a:rPr lang="el-GR" sz="2000" dirty="0">
                <a:solidFill>
                  <a:srgbClr val="000000"/>
                </a:solidFill>
                <a:latin typeface="Tahoma" pitchFamily="34" charset="0"/>
              </a:rPr>
              <a:t>Λόγω του τυχαίου προσανατολισμού των γειτονικών ατόμων η μέση μαγνητική ροπή είναι μηδέν</a:t>
            </a:r>
            <a:endParaRPr lang="en-US" sz="2000" dirty="0">
              <a:solidFill>
                <a:srgbClr val="000000"/>
              </a:solidFill>
              <a:latin typeface="Tahoma" pitchFamily="34" charset="0"/>
            </a:endParaRPr>
          </a:p>
          <a:p>
            <a:pPr fontAlgn="base">
              <a:spcBef>
                <a:spcPct val="0"/>
              </a:spcBef>
              <a:spcAft>
                <a:spcPct val="0"/>
              </a:spcAft>
            </a:pPr>
            <a:r>
              <a:rPr lang="el-GR" sz="2000" dirty="0">
                <a:solidFill>
                  <a:srgbClr val="000000"/>
                </a:solidFill>
                <a:latin typeface="Tahoma" pitchFamily="34" charset="0"/>
              </a:rPr>
              <a:t>Δράση εξωτερικού μαγνητικού πεδίο εισάγει ροπή που τείνει να ευθυγραμμίσει μερικώς τα γειτονικά άτομα και άρα οδηγεί στην αύξηση της μαγνητικής επαγωγής </a:t>
            </a:r>
            <a:endParaRPr lang="en-US" sz="2000" dirty="0">
              <a:solidFill>
                <a:srgbClr val="000000"/>
              </a:solidFill>
              <a:latin typeface="Tahoma" pitchFamily="34" charset="0"/>
            </a:endParaRPr>
          </a:p>
          <a:p>
            <a:pPr fontAlgn="base">
              <a:spcBef>
                <a:spcPct val="0"/>
              </a:spcBef>
              <a:spcAft>
                <a:spcPct val="0"/>
              </a:spcAft>
            </a:pPr>
            <a:r>
              <a:rPr lang="el-GR" sz="2000" dirty="0">
                <a:solidFill>
                  <a:srgbClr val="000000"/>
                </a:solidFill>
                <a:latin typeface="Tahoma" pitchFamily="34" charset="0"/>
              </a:rPr>
              <a:t>Παρόλα αυτά το διαμαγνητικό φαινόμενο σε συνδυασμό με την τάση για τυχαίο προσανατολισμό των ατόμων από τη κίνηση των </a:t>
            </a:r>
            <a:r>
              <a:rPr lang="el-GR" sz="2000" u="sng" dirty="0">
                <a:solidFill>
                  <a:srgbClr val="000000"/>
                </a:solidFill>
                <a:latin typeface="Tahoma" pitchFamily="34" charset="0"/>
              </a:rPr>
              <a:t>μορίων</a:t>
            </a:r>
            <a:r>
              <a:rPr lang="el-GR" sz="2000" dirty="0">
                <a:solidFill>
                  <a:srgbClr val="000000"/>
                </a:solidFill>
                <a:latin typeface="Tahoma" pitchFamily="34" charset="0"/>
              </a:rPr>
              <a:t> (η οποία αυξάνεται με τη θερμότητα εξασθενεί τη συνολική αύξηση του </a:t>
            </a:r>
            <a:r>
              <a:rPr lang="en-US" sz="2000" b="1" dirty="0">
                <a:solidFill>
                  <a:srgbClr val="000000"/>
                </a:solidFill>
                <a:latin typeface="Tahoma" pitchFamily="34" charset="0"/>
              </a:rPr>
              <a:t>B</a:t>
            </a:r>
            <a:r>
              <a:rPr lang="en-US" sz="2000" dirty="0">
                <a:solidFill>
                  <a:srgbClr val="000000"/>
                </a:solidFill>
                <a:latin typeface="Tahoma" pitchFamily="34" charset="0"/>
              </a:rPr>
              <a:t>. </a:t>
            </a:r>
          </a:p>
          <a:p>
            <a:pPr fontAlgn="base">
              <a:spcBef>
                <a:spcPct val="0"/>
              </a:spcBef>
              <a:spcAft>
                <a:spcPct val="0"/>
              </a:spcAft>
            </a:pPr>
            <a:r>
              <a:rPr lang="el-GR" sz="2000" dirty="0">
                <a:solidFill>
                  <a:srgbClr val="000000"/>
                </a:solidFill>
                <a:latin typeface="Tahoma" pitchFamily="34" charset="0"/>
              </a:rPr>
              <a:t>Συνεπώς το </a:t>
            </a:r>
            <a:r>
              <a:rPr lang="en-US" sz="2000" b="1" dirty="0">
                <a:solidFill>
                  <a:srgbClr val="000000"/>
                </a:solidFill>
                <a:latin typeface="Tahoma" pitchFamily="34" charset="0"/>
              </a:rPr>
              <a:t>B</a:t>
            </a:r>
            <a:r>
              <a:rPr lang="en-US" sz="2000" dirty="0">
                <a:solidFill>
                  <a:srgbClr val="000000"/>
                </a:solidFill>
                <a:latin typeface="Tahoma" pitchFamily="34" charset="0"/>
              </a:rPr>
              <a:t> </a:t>
            </a:r>
            <a:r>
              <a:rPr lang="el-GR" sz="2000" dirty="0">
                <a:solidFill>
                  <a:srgbClr val="000000"/>
                </a:solidFill>
                <a:latin typeface="Tahoma" pitchFamily="34" charset="0"/>
              </a:rPr>
              <a:t>αυξάνει </a:t>
            </a:r>
            <a:r>
              <a:rPr lang="el-GR" sz="2000" dirty="0" smtClean="0">
                <a:solidFill>
                  <a:srgbClr val="000000"/>
                </a:solidFill>
                <a:latin typeface="Tahoma" pitchFamily="34" charset="0"/>
              </a:rPr>
              <a:t>αλλά λίγο</a:t>
            </a:r>
          </a:p>
          <a:p>
            <a:pPr fontAlgn="base">
              <a:spcBef>
                <a:spcPct val="0"/>
              </a:spcBef>
              <a:spcAft>
                <a:spcPct val="0"/>
              </a:spcAft>
            </a:pPr>
            <a:r>
              <a:rPr lang="el-GR" sz="2000" dirty="0">
                <a:solidFill>
                  <a:srgbClr val="000000"/>
                </a:solidFill>
                <a:latin typeface="Tahoma" pitchFamily="34" charset="0"/>
              </a:rPr>
              <a:t>Παραδείγματα παραμαγνητικών υλικών</a:t>
            </a:r>
            <a:r>
              <a:rPr lang="en-US" sz="2000" dirty="0">
                <a:solidFill>
                  <a:srgbClr val="000000"/>
                </a:solidFill>
                <a:latin typeface="Tahoma" pitchFamily="34" charset="0"/>
              </a:rPr>
              <a:t>:  </a:t>
            </a:r>
            <a:r>
              <a:rPr lang="el-GR" sz="2000" dirty="0">
                <a:solidFill>
                  <a:srgbClr val="000000"/>
                </a:solidFill>
                <a:latin typeface="Tahoma" pitchFamily="34" charset="0"/>
              </a:rPr>
              <a:t>ποτάσιο</a:t>
            </a:r>
            <a:r>
              <a:rPr lang="en-US" sz="2000" dirty="0">
                <a:solidFill>
                  <a:srgbClr val="000000"/>
                </a:solidFill>
                <a:latin typeface="Tahoma" pitchFamily="34" charset="0"/>
              </a:rPr>
              <a:t>, </a:t>
            </a:r>
            <a:r>
              <a:rPr lang="el-GR" sz="2000" dirty="0">
                <a:solidFill>
                  <a:srgbClr val="000000"/>
                </a:solidFill>
                <a:latin typeface="Tahoma" pitchFamily="34" charset="0"/>
              </a:rPr>
              <a:t>βολφράμιο</a:t>
            </a:r>
            <a:r>
              <a:rPr lang="en-US" sz="2000" dirty="0">
                <a:solidFill>
                  <a:srgbClr val="000000"/>
                </a:solidFill>
                <a:latin typeface="Tahoma" pitchFamily="34" charset="0"/>
              </a:rPr>
              <a:t>, </a:t>
            </a:r>
            <a:r>
              <a:rPr lang="el-GR" sz="2000" dirty="0">
                <a:solidFill>
                  <a:srgbClr val="000000"/>
                </a:solidFill>
                <a:latin typeface="Tahoma" pitchFamily="34" charset="0"/>
              </a:rPr>
              <a:t>σπάνια μέταλλα</a:t>
            </a:r>
            <a:endParaRPr lang="en-US" sz="2000" dirty="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algn="just"/>
            <a:endParaRPr lang="en-US" sz="2000" dirty="0" smtClean="0"/>
          </a:p>
          <a:p>
            <a:pPr algn="just"/>
            <a:endParaRPr lang="el-GR" sz="2000" dirty="0">
              <a:solidFill>
                <a:schemeClr val="tx1"/>
              </a:solidFill>
            </a:endParaRPr>
          </a:p>
          <a:p>
            <a:pPr marL="0" indent="0" algn="just">
              <a:buNone/>
            </a:pPr>
            <a:endParaRPr lang="el-GR" sz="2000" dirty="0">
              <a:solidFill>
                <a:schemeClr val="tx1"/>
              </a:solidFill>
            </a:endParaRPr>
          </a:p>
          <a:p>
            <a:pPr marL="0" indent="0">
              <a:spcBef>
                <a:spcPts val="0"/>
              </a:spcBef>
              <a:buNone/>
            </a:pPr>
            <a:endParaRPr lang="el-GR" sz="2000" dirty="0">
              <a:solidFill>
                <a:schemeClr val="tx1"/>
              </a:solidFill>
            </a:endParaRPr>
          </a:p>
          <a:p>
            <a:pPr>
              <a:spcBef>
                <a:spcPts val="0"/>
              </a:spcBef>
            </a:pPr>
            <a:endParaRPr lang="el-GR" sz="2000" dirty="0">
              <a:solidFill>
                <a:schemeClr val="tx1"/>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3499124646"/>
              </p:ext>
            </p:extLst>
          </p:nvPr>
        </p:nvGraphicFramePr>
        <p:xfrm>
          <a:off x="5940152" y="1988840"/>
          <a:ext cx="4202664" cy="2808312"/>
        </p:xfrm>
        <a:graphic>
          <a:graphicData uri="http://schemas.openxmlformats.org/presentationml/2006/ole">
            <mc:AlternateContent xmlns:mc="http://schemas.openxmlformats.org/markup-compatibility/2006">
              <mc:Choice xmlns:v="urn:schemas-microsoft-com:vml" Requires="v">
                <p:oleObj spid="_x0000_s60421" name="Visio" r:id="rId5" imgW="6124454" imgH="4092660" progId="Visio.Drawing.11">
                  <p:embed/>
                </p:oleObj>
              </mc:Choice>
              <mc:Fallback>
                <p:oleObj name="Visio" r:id="rId5" imgW="6124454" imgH="4092660" progId="Visio.Drawing.11">
                  <p:embed/>
                  <p:pic>
                    <p:nvPicPr>
                      <p:cNvPr id="0" name=""/>
                      <p:cNvPicPr/>
                      <p:nvPr/>
                    </p:nvPicPr>
                    <p:blipFill>
                      <a:blip r:embed="rId6"/>
                      <a:stretch>
                        <a:fillRect/>
                      </a:stretch>
                    </p:blipFill>
                    <p:spPr>
                      <a:xfrm>
                        <a:off x="5940152" y="1988840"/>
                        <a:ext cx="4202664" cy="2808312"/>
                      </a:xfrm>
                      <a:prstGeom prst="rect">
                        <a:avLst/>
                      </a:prstGeom>
                    </p:spPr>
                  </p:pic>
                </p:oleObj>
              </mc:Fallback>
            </mc:AlternateContent>
          </a:graphicData>
        </a:graphic>
      </p:graphicFrame>
    </p:spTree>
    <p:extLst>
      <p:ext uri="{BB962C8B-B14F-4D97-AF65-F5344CB8AC3E}">
        <p14:creationId xmlns:p14="http://schemas.microsoft.com/office/powerpoint/2010/main" val="26680340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a:t>Φερρομαγνητισμός</a:t>
            </a:r>
            <a:endParaRPr lang="el-GR" dirty="0">
              <a:solidFill>
                <a:schemeClr val="tx2">
                  <a:lumMod val="60000"/>
                  <a:lumOff val="40000"/>
                </a:schemeClr>
              </a:solidFill>
            </a:endParaRPr>
          </a:p>
        </p:txBody>
      </p:sp>
      <p:sp>
        <p:nvSpPr>
          <p:cNvPr id="5" name="Θέση περιεχομένου 4"/>
          <p:cNvSpPr>
            <a:spLocks noGrp="1"/>
          </p:cNvSpPr>
          <p:nvPr>
            <p:ph idx="1"/>
          </p:nvPr>
        </p:nvSpPr>
        <p:spPr>
          <a:xfrm>
            <a:off x="107504" y="1196753"/>
            <a:ext cx="5328592" cy="4818649"/>
          </a:xfrm>
        </p:spPr>
        <p:txBody>
          <a:bodyPr>
            <a:noAutofit/>
          </a:bodyPr>
          <a:lstStyle/>
          <a:p>
            <a:pPr fontAlgn="base">
              <a:spcBef>
                <a:spcPct val="0"/>
              </a:spcBef>
              <a:spcAft>
                <a:spcPct val="0"/>
              </a:spcAft>
            </a:pPr>
            <a:r>
              <a:rPr lang="el-GR" sz="2400" dirty="0">
                <a:solidFill>
                  <a:srgbClr val="000000"/>
                </a:solidFill>
                <a:latin typeface="Tahoma" pitchFamily="34" charset="0"/>
              </a:rPr>
              <a:t>Στα φερρομαγνητικά υλικά υπάρχουν ισχυρές ατομικές ή μοριακές ροπές</a:t>
            </a:r>
            <a:r>
              <a:rPr lang="en-US" sz="2400" dirty="0">
                <a:solidFill>
                  <a:srgbClr val="000000"/>
                </a:solidFill>
                <a:latin typeface="Tahoma" pitchFamily="34" charset="0"/>
              </a:rPr>
              <a:t>. </a:t>
            </a:r>
            <a:r>
              <a:rPr lang="el-GR" sz="2400" dirty="0">
                <a:solidFill>
                  <a:srgbClr val="000000"/>
                </a:solidFill>
                <a:latin typeface="Tahoma" pitchFamily="34" charset="0"/>
              </a:rPr>
              <a:t>Ροπές γειτονικών μορίων συντονίζονται σχηματίζοντας μικρές περιοχές τους λεγόμενος τομείς. Ο προσανατολισμός των μαγνητικών ροπών γειτονικών τομέων είναι τυχαίος οπότε η συνολική ροπή είναι μηδέν</a:t>
            </a:r>
            <a:r>
              <a:rPr lang="en-US" sz="2400" dirty="0">
                <a:solidFill>
                  <a:srgbClr val="000000"/>
                </a:solidFill>
                <a:latin typeface="Tahoma" pitchFamily="34" charset="0"/>
              </a:rPr>
              <a:t>.</a:t>
            </a:r>
          </a:p>
          <a:p>
            <a:pPr fontAlgn="base">
              <a:spcBef>
                <a:spcPct val="0"/>
              </a:spcBef>
              <a:spcAft>
                <a:spcPct val="0"/>
              </a:spcAft>
            </a:pPr>
            <a:endParaRPr lang="en-US" sz="2400" dirty="0" smtClean="0">
              <a:solidFill>
                <a:srgbClr val="000000"/>
              </a:solidFill>
              <a:latin typeface="Tahoma" pitchFamily="34" charset="0"/>
            </a:endParaRPr>
          </a:p>
          <a:p>
            <a:pPr fontAlgn="base">
              <a:spcBef>
                <a:spcPct val="0"/>
              </a:spcBef>
              <a:spcAft>
                <a:spcPct val="0"/>
              </a:spcAft>
            </a:pPr>
            <a:endParaRPr lang="en-US" sz="2400" dirty="0" smtClean="0">
              <a:solidFill>
                <a:srgbClr val="000000"/>
              </a:solidFill>
              <a:latin typeface="Tahoma" pitchFamily="34" charset="0"/>
            </a:endParaRPr>
          </a:p>
          <a:p>
            <a:pPr fontAlgn="base">
              <a:spcBef>
                <a:spcPct val="0"/>
              </a:spcBef>
              <a:spcAft>
                <a:spcPct val="0"/>
              </a:spcAft>
            </a:pPr>
            <a:endParaRPr lang="en-US" sz="2400" dirty="0" smtClean="0">
              <a:solidFill>
                <a:srgbClr val="000000"/>
              </a:solidFill>
              <a:latin typeface="Tahoma" pitchFamily="34" charset="0"/>
            </a:endParaRPr>
          </a:p>
          <a:p>
            <a:pPr algn="just"/>
            <a:endParaRPr lang="en-US" sz="2400" dirty="0" smtClean="0"/>
          </a:p>
          <a:p>
            <a:pPr algn="just"/>
            <a:endParaRPr lang="el-GR" sz="2400" dirty="0">
              <a:solidFill>
                <a:schemeClr val="tx1"/>
              </a:solidFill>
            </a:endParaRPr>
          </a:p>
          <a:p>
            <a:pPr marL="0" indent="0" algn="just">
              <a:buNone/>
            </a:pPr>
            <a:endParaRPr lang="el-GR" sz="2400" dirty="0">
              <a:solidFill>
                <a:schemeClr val="tx1"/>
              </a:solidFill>
            </a:endParaRPr>
          </a:p>
          <a:p>
            <a:pPr marL="0" indent="0">
              <a:spcBef>
                <a:spcPts val="0"/>
              </a:spcBef>
              <a:buNone/>
            </a:pPr>
            <a:endParaRPr lang="el-GR" sz="2400" dirty="0">
              <a:solidFill>
                <a:schemeClr val="tx1"/>
              </a:solidFill>
            </a:endParaRPr>
          </a:p>
          <a:p>
            <a:pPr>
              <a:spcBef>
                <a:spcPts val="0"/>
              </a:spcBef>
            </a:pPr>
            <a:endParaRPr lang="el-GR" sz="2400" dirty="0">
              <a:solidFill>
                <a:schemeClr val="tx1"/>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9917" y="2204864"/>
            <a:ext cx="3717853" cy="2323658"/>
          </a:xfrm>
          <a:prstGeom prst="rect">
            <a:avLst/>
          </a:prstGeom>
        </p:spPr>
      </p:pic>
      <p:sp>
        <p:nvSpPr>
          <p:cNvPr id="3" name="TextBox 2"/>
          <p:cNvSpPr txBox="1"/>
          <p:nvPr/>
        </p:nvSpPr>
        <p:spPr>
          <a:xfrm>
            <a:off x="5796136" y="4528522"/>
            <a:ext cx="2880320" cy="412646"/>
          </a:xfrm>
          <a:prstGeom prst="rect">
            <a:avLst/>
          </a:prstGeom>
        </p:spPr>
        <p:txBody>
          <a:bodyPr vert="horz" wrap="square" lIns="91440" tIns="45720" rIns="91440" bIns="45720" rtlCol="0" anchor="ctr">
            <a:normAutofit/>
          </a:bodyPr>
          <a:lstStyle/>
          <a:p>
            <a:r>
              <a:rPr lang="el-GR" dirty="0" smtClean="0"/>
              <a:t>Πηγή: [</a:t>
            </a:r>
            <a:r>
              <a:rPr lang="en-US" dirty="0" smtClean="0">
                <a:hlinkClick r:id="rId5"/>
              </a:rPr>
              <a:t>en.wikipedia.org</a:t>
            </a:r>
            <a:r>
              <a:rPr lang="el-GR" dirty="0" smtClean="0"/>
              <a:t>]</a:t>
            </a:r>
            <a:endParaRPr lang="en-US" dirty="0" smtClean="0"/>
          </a:p>
        </p:txBody>
      </p:sp>
    </p:spTree>
    <p:extLst>
      <p:ext uri="{BB962C8B-B14F-4D97-AF65-F5344CB8AC3E}">
        <p14:creationId xmlns:p14="http://schemas.microsoft.com/office/powerpoint/2010/main" val="35376021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smtClean="0"/>
              <a:t>Φερρομαγνητισμός(2)</a:t>
            </a:r>
            <a:endParaRPr lang="el-GR" dirty="0">
              <a:solidFill>
                <a:schemeClr val="tx2">
                  <a:lumMod val="60000"/>
                  <a:lumOff val="40000"/>
                </a:schemeClr>
              </a:solidFill>
            </a:endParaRPr>
          </a:p>
        </p:txBody>
      </p:sp>
      <p:sp>
        <p:nvSpPr>
          <p:cNvPr id="5" name="Θέση περιεχομένου 4"/>
          <p:cNvSpPr>
            <a:spLocks noGrp="1"/>
          </p:cNvSpPr>
          <p:nvPr>
            <p:ph idx="1"/>
          </p:nvPr>
        </p:nvSpPr>
        <p:spPr>
          <a:xfrm>
            <a:off x="107504" y="1196753"/>
            <a:ext cx="6192688" cy="4818649"/>
          </a:xfrm>
        </p:spPr>
        <p:txBody>
          <a:bodyPr>
            <a:noAutofit/>
          </a:bodyPr>
          <a:lstStyle/>
          <a:p>
            <a:pPr fontAlgn="base">
              <a:spcBef>
                <a:spcPct val="0"/>
              </a:spcBef>
              <a:spcAft>
                <a:spcPct val="0"/>
              </a:spcAft>
            </a:pPr>
            <a:r>
              <a:rPr lang="el-GR" sz="2000" dirty="0">
                <a:solidFill>
                  <a:srgbClr val="000000"/>
                </a:solidFill>
                <a:latin typeface="Tahoma" pitchFamily="34" charset="0"/>
              </a:rPr>
              <a:t>Η επιβολή εξωτερικού μαγνητικού πεδίου προκαλεί ισχυρότερη ροπή σε αυτές τις μαγνητικές ροπές που είναι πιο κοντά προσανατολισμένες στο </a:t>
            </a:r>
            <a:r>
              <a:rPr lang="en-US" sz="2000" b="1" dirty="0">
                <a:solidFill>
                  <a:srgbClr val="000000"/>
                </a:solidFill>
                <a:latin typeface="Tahoma" pitchFamily="34" charset="0"/>
              </a:rPr>
              <a:t>B</a:t>
            </a:r>
            <a:r>
              <a:rPr lang="en-US" sz="2000" baseline="-25000" dirty="0">
                <a:solidFill>
                  <a:srgbClr val="000000"/>
                </a:solidFill>
                <a:latin typeface="Tahoma" pitchFamily="34" charset="0"/>
              </a:rPr>
              <a:t>0</a:t>
            </a:r>
            <a:r>
              <a:rPr lang="en-US" sz="2000" dirty="0">
                <a:solidFill>
                  <a:srgbClr val="000000"/>
                </a:solidFill>
                <a:latin typeface="Tahoma" pitchFamily="34" charset="0"/>
              </a:rPr>
              <a:t>.  </a:t>
            </a:r>
            <a:r>
              <a:rPr lang="el-GR" sz="2000" dirty="0">
                <a:solidFill>
                  <a:srgbClr val="000000"/>
                </a:solidFill>
                <a:latin typeface="Tahoma" pitchFamily="34" charset="0"/>
              </a:rPr>
              <a:t>Η μέση ευθυγράμμιση μέσα στο υλικό συνεπώς αυξάνεται αλλά αυτό γίνεται με την ευθυγράμμιση κάποιων τομέων που τώρα βρίσκονται σε μερικώς αντίθετο προσανατολισμό με άλλους τομείς (που δεν είναι τόσο κοντά προσανατολισμένες στο εξωτερικό </a:t>
            </a:r>
            <a:r>
              <a:rPr lang="el-GR" sz="2000" dirty="0" smtClean="0">
                <a:solidFill>
                  <a:srgbClr val="000000"/>
                </a:solidFill>
                <a:latin typeface="Tahoma" pitchFamily="34" charset="0"/>
              </a:rPr>
              <a:t>πεδίο</a:t>
            </a:r>
          </a:p>
          <a:p>
            <a:pPr fontAlgn="base">
              <a:spcBef>
                <a:spcPct val="0"/>
              </a:spcBef>
              <a:spcAft>
                <a:spcPct val="0"/>
              </a:spcAft>
            </a:pPr>
            <a:r>
              <a:rPr lang="el-GR" sz="2000" dirty="0">
                <a:solidFill>
                  <a:srgbClr val="000000"/>
                </a:solidFill>
                <a:latin typeface="Tahoma" pitchFamily="34" charset="0"/>
              </a:rPr>
              <a:t>Παρατηρείται σημαντική αύξηση στο μαγνητικό </a:t>
            </a:r>
            <a:r>
              <a:rPr lang="el-GR" sz="2000" dirty="0" smtClean="0">
                <a:solidFill>
                  <a:srgbClr val="000000"/>
                </a:solidFill>
                <a:latin typeface="Tahoma" pitchFamily="34" charset="0"/>
              </a:rPr>
              <a:t>πεδίο</a:t>
            </a:r>
          </a:p>
          <a:p>
            <a:pPr fontAlgn="base">
              <a:spcBef>
                <a:spcPct val="0"/>
              </a:spcBef>
              <a:spcAft>
                <a:spcPct val="0"/>
              </a:spcAft>
            </a:pPr>
            <a:r>
              <a:rPr lang="el-GR" sz="2000" dirty="0">
                <a:solidFill>
                  <a:srgbClr val="000000"/>
                </a:solidFill>
                <a:latin typeface="Tahoma" pitchFamily="34" charset="0"/>
              </a:rPr>
              <a:t>Φερρομαγνητικά υλικά</a:t>
            </a:r>
            <a:r>
              <a:rPr lang="en-US" sz="2000" dirty="0">
                <a:solidFill>
                  <a:srgbClr val="000000"/>
                </a:solidFill>
                <a:latin typeface="Tahoma" pitchFamily="34" charset="0"/>
              </a:rPr>
              <a:t>: </a:t>
            </a:r>
            <a:r>
              <a:rPr lang="el-GR" sz="2000" dirty="0">
                <a:solidFill>
                  <a:srgbClr val="000000"/>
                </a:solidFill>
                <a:latin typeface="Tahoma" pitchFamily="34" charset="0"/>
              </a:rPr>
              <a:t>Σίδηρος, νικέλιο</a:t>
            </a:r>
            <a:r>
              <a:rPr lang="en-US" sz="2000" dirty="0">
                <a:solidFill>
                  <a:srgbClr val="000000"/>
                </a:solidFill>
                <a:latin typeface="Tahoma" pitchFamily="34" charset="0"/>
              </a:rPr>
              <a:t>, </a:t>
            </a:r>
            <a:r>
              <a:rPr lang="el-GR" sz="2000" dirty="0" smtClean="0">
                <a:solidFill>
                  <a:srgbClr val="000000"/>
                </a:solidFill>
                <a:latin typeface="Tahoma" pitchFamily="34" charset="0"/>
              </a:rPr>
              <a:t>κοβάλτιο </a:t>
            </a:r>
            <a:r>
              <a:rPr lang="en-US" sz="2000" dirty="0" smtClean="0">
                <a:solidFill>
                  <a:srgbClr val="000000"/>
                </a:solidFill>
                <a:latin typeface="Tahoma" pitchFamily="34" charset="0"/>
              </a:rPr>
              <a:t>(</a:t>
            </a:r>
            <a:r>
              <a:rPr lang="el-GR" sz="2000" dirty="0">
                <a:solidFill>
                  <a:srgbClr val="000000"/>
                </a:solidFill>
                <a:latin typeface="Tahoma" pitchFamily="34" charset="0"/>
              </a:rPr>
              <a:t>σε θερμοκρασία δωματίου</a:t>
            </a:r>
            <a:r>
              <a:rPr lang="en-US" sz="2000" dirty="0">
                <a:solidFill>
                  <a:srgbClr val="000000"/>
                </a:solidFill>
                <a:latin typeface="Tahoma" pitchFamily="34" charset="0"/>
              </a:rPr>
              <a:t>), </a:t>
            </a:r>
            <a:r>
              <a:rPr lang="el-GR" sz="2000" dirty="0">
                <a:solidFill>
                  <a:srgbClr val="000000"/>
                </a:solidFill>
                <a:latin typeface="Tahoma" pitchFamily="34" charset="0"/>
              </a:rPr>
              <a:t>γαδολίνιο</a:t>
            </a:r>
            <a:r>
              <a:rPr lang="en-US" sz="2000" dirty="0">
                <a:solidFill>
                  <a:srgbClr val="000000"/>
                </a:solidFill>
                <a:latin typeface="Tahoma" pitchFamily="34" charset="0"/>
              </a:rPr>
              <a:t>, </a:t>
            </a:r>
            <a:r>
              <a:rPr lang="el-GR" sz="2000" dirty="0" smtClean="0">
                <a:solidFill>
                  <a:srgbClr val="000000"/>
                </a:solidFill>
                <a:latin typeface="Tahoma" pitchFamily="34" charset="0"/>
              </a:rPr>
              <a:t>δυσπρόσιο </a:t>
            </a:r>
            <a:r>
              <a:rPr lang="en-US" sz="2000" dirty="0" smtClean="0">
                <a:solidFill>
                  <a:srgbClr val="000000"/>
                </a:solidFill>
                <a:latin typeface="Tahoma" pitchFamily="34" charset="0"/>
              </a:rPr>
              <a:t>(</a:t>
            </a:r>
            <a:r>
              <a:rPr lang="el-GR" sz="2000" dirty="0">
                <a:solidFill>
                  <a:srgbClr val="000000"/>
                </a:solidFill>
                <a:latin typeface="Tahoma" pitchFamily="34" charset="0"/>
              </a:rPr>
              <a:t>χαμηλή θερμοκρασία</a:t>
            </a:r>
            <a:r>
              <a:rPr lang="en-US" sz="2000" dirty="0">
                <a:solidFill>
                  <a:srgbClr val="000000"/>
                </a:solidFill>
                <a:latin typeface="Tahoma" pitchFamily="34" charset="0"/>
              </a:rPr>
              <a:t>).</a:t>
            </a:r>
          </a:p>
          <a:p>
            <a:pPr fontAlgn="base">
              <a:spcBef>
                <a:spcPct val="0"/>
              </a:spcBef>
              <a:spcAft>
                <a:spcPct val="0"/>
              </a:spcAft>
            </a:pPr>
            <a:endParaRPr lang="en-US" sz="2000" dirty="0" smtClean="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algn="just"/>
            <a:endParaRPr lang="en-US" sz="2000" dirty="0" smtClean="0"/>
          </a:p>
          <a:p>
            <a:pPr algn="just"/>
            <a:endParaRPr lang="el-GR" sz="2000" dirty="0">
              <a:solidFill>
                <a:schemeClr val="tx1"/>
              </a:solidFill>
            </a:endParaRPr>
          </a:p>
          <a:p>
            <a:pPr marL="0" indent="0" algn="just">
              <a:buNone/>
            </a:pPr>
            <a:endParaRPr lang="el-GR" sz="2000" dirty="0">
              <a:solidFill>
                <a:schemeClr val="tx1"/>
              </a:solidFill>
            </a:endParaRPr>
          </a:p>
          <a:p>
            <a:pPr marL="0" indent="0">
              <a:spcBef>
                <a:spcPts val="0"/>
              </a:spcBef>
              <a:buNone/>
            </a:pPr>
            <a:endParaRPr lang="el-GR" sz="2000" dirty="0">
              <a:solidFill>
                <a:schemeClr val="tx1"/>
              </a:solidFill>
            </a:endParaRPr>
          </a:p>
          <a:p>
            <a:pPr>
              <a:spcBef>
                <a:spcPts val="0"/>
              </a:spcBef>
            </a:pPr>
            <a:endParaRPr lang="el-GR" sz="2000" dirty="0">
              <a:solidFill>
                <a:schemeClr val="tx1"/>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3" name="TextBox 2"/>
          <p:cNvSpPr txBox="1"/>
          <p:nvPr/>
        </p:nvSpPr>
        <p:spPr>
          <a:xfrm>
            <a:off x="6286128" y="4797152"/>
            <a:ext cx="2880320" cy="412646"/>
          </a:xfrm>
          <a:prstGeom prst="rect">
            <a:avLst/>
          </a:prstGeom>
        </p:spPr>
        <p:txBody>
          <a:bodyPr vert="horz" wrap="square" lIns="91440" tIns="45720" rIns="91440" bIns="45720" rtlCol="0" anchor="ctr">
            <a:normAutofit/>
          </a:bodyPr>
          <a:lstStyle/>
          <a:p>
            <a:r>
              <a:rPr lang="el-GR" dirty="0" smtClean="0"/>
              <a:t>Πηγή: [</a:t>
            </a:r>
            <a:r>
              <a:rPr lang="en-US" dirty="0" smtClean="0">
                <a:hlinkClick r:id="rId4"/>
              </a:rPr>
              <a:t>en.wikipedia.org</a:t>
            </a:r>
            <a:r>
              <a:rPr lang="el-GR" dirty="0" smtClean="0"/>
              <a:t>]</a:t>
            </a:r>
            <a:endParaRPr lang="en-US" dirty="0" smtClean="0"/>
          </a:p>
        </p:txBody>
      </p:sp>
      <p:sp>
        <p:nvSpPr>
          <p:cNvPr id="9" name="Line 215"/>
          <p:cNvSpPr>
            <a:spLocks noChangeShapeType="1"/>
          </p:cNvSpPr>
          <p:nvPr/>
        </p:nvSpPr>
        <p:spPr bwMode="auto">
          <a:xfrm flipV="1">
            <a:off x="6552366" y="1147619"/>
            <a:ext cx="0" cy="3649533"/>
          </a:xfrm>
          <a:prstGeom prst="line">
            <a:avLst/>
          </a:prstGeom>
          <a:noFill/>
          <a:ln w="19050">
            <a:solidFill>
              <a:srgbClr val="C00000"/>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l-GR">
              <a:solidFill>
                <a:schemeClr val="bg1"/>
              </a:solidFill>
            </a:endParaRPr>
          </a:p>
        </p:txBody>
      </p:sp>
      <p:sp>
        <p:nvSpPr>
          <p:cNvPr id="10" name="Line 216"/>
          <p:cNvSpPr>
            <a:spLocks noChangeShapeType="1"/>
          </p:cNvSpPr>
          <p:nvPr/>
        </p:nvSpPr>
        <p:spPr bwMode="auto">
          <a:xfrm flipV="1">
            <a:off x="7032426" y="1147619"/>
            <a:ext cx="0" cy="3649533"/>
          </a:xfrm>
          <a:prstGeom prst="line">
            <a:avLst/>
          </a:prstGeom>
          <a:noFill/>
          <a:ln w="19050">
            <a:solidFill>
              <a:srgbClr val="C00000"/>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l-GR">
              <a:solidFill>
                <a:schemeClr val="bg1"/>
              </a:solidFill>
            </a:endParaRPr>
          </a:p>
        </p:txBody>
      </p:sp>
      <p:sp>
        <p:nvSpPr>
          <p:cNvPr id="11" name="Line 217"/>
          <p:cNvSpPr>
            <a:spLocks noChangeShapeType="1"/>
          </p:cNvSpPr>
          <p:nvPr/>
        </p:nvSpPr>
        <p:spPr bwMode="auto">
          <a:xfrm flipV="1">
            <a:off x="7512486" y="1152064"/>
            <a:ext cx="0" cy="3645088"/>
          </a:xfrm>
          <a:prstGeom prst="line">
            <a:avLst/>
          </a:prstGeom>
          <a:noFill/>
          <a:ln w="19050">
            <a:solidFill>
              <a:srgbClr val="C00000"/>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l-GR">
              <a:solidFill>
                <a:schemeClr val="bg1"/>
              </a:solidFill>
            </a:endParaRPr>
          </a:p>
        </p:txBody>
      </p:sp>
      <p:sp>
        <p:nvSpPr>
          <p:cNvPr id="12" name="Line 218"/>
          <p:cNvSpPr>
            <a:spLocks noChangeShapeType="1"/>
          </p:cNvSpPr>
          <p:nvPr/>
        </p:nvSpPr>
        <p:spPr bwMode="auto">
          <a:xfrm flipV="1">
            <a:off x="7962542" y="1160954"/>
            <a:ext cx="0" cy="3636198"/>
          </a:xfrm>
          <a:prstGeom prst="line">
            <a:avLst/>
          </a:prstGeom>
          <a:noFill/>
          <a:ln w="19050">
            <a:solidFill>
              <a:srgbClr val="C00000"/>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l-GR">
              <a:solidFill>
                <a:schemeClr val="bg1"/>
              </a:solidFill>
            </a:endParaRPr>
          </a:p>
        </p:txBody>
      </p:sp>
      <p:sp>
        <p:nvSpPr>
          <p:cNvPr id="13" name="Line 219"/>
          <p:cNvSpPr>
            <a:spLocks noChangeShapeType="1"/>
          </p:cNvSpPr>
          <p:nvPr/>
        </p:nvSpPr>
        <p:spPr bwMode="auto">
          <a:xfrm flipV="1">
            <a:off x="8407598" y="1165399"/>
            <a:ext cx="0" cy="3631753"/>
          </a:xfrm>
          <a:prstGeom prst="line">
            <a:avLst/>
          </a:prstGeom>
          <a:noFill/>
          <a:ln w="19050">
            <a:solidFill>
              <a:srgbClr val="C00000"/>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l-GR">
              <a:solidFill>
                <a:schemeClr val="bg1"/>
              </a:solidFill>
            </a:endParaRPr>
          </a:p>
        </p:txBody>
      </p:sp>
      <p:sp>
        <p:nvSpPr>
          <p:cNvPr id="16" name="Rectangle 221"/>
          <p:cNvSpPr>
            <a:spLocks noChangeArrowheads="1"/>
          </p:cNvSpPr>
          <p:nvPr/>
        </p:nvSpPr>
        <p:spPr bwMode="auto">
          <a:xfrm>
            <a:off x="7454145" y="1263963"/>
            <a:ext cx="508397" cy="46228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rPr>
              <a:t>B</a:t>
            </a:r>
            <a:r>
              <a:rPr kumimoji="0" lang="en-US" sz="1800" b="0" i="0" u="none" strike="noStrike" kern="0" cap="none" spc="0" normalizeH="0" baseline="-25000" noProof="0" dirty="0">
                <a:ln>
                  <a:noFill/>
                </a:ln>
                <a:solidFill>
                  <a:srgbClr val="000000"/>
                </a:solidFill>
                <a:effectLst/>
                <a:uLnTx/>
                <a:uFillTx/>
              </a:rPr>
              <a:t>0</a:t>
            </a:r>
            <a:endParaRPr kumimoji="0" lang="en-US" sz="1800" b="1" i="0" u="none" strike="noStrike" kern="0" cap="none" spc="0" normalizeH="0" baseline="0" noProof="0" dirty="0">
              <a:ln>
                <a:noFill/>
              </a:ln>
              <a:solidFill>
                <a:srgbClr val="000000"/>
              </a:solidFill>
              <a:effectLst/>
              <a:uLnTx/>
              <a:uFillTx/>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8282" y="2377608"/>
            <a:ext cx="2771229" cy="1732018"/>
          </a:xfrm>
          <a:prstGeom prst="rect">
            <a:avLst/>
          </a:prstGeom>
        </p:spPr>
      </p:pic>
    </p:spTree>
    <p:extLst>
      <p:ext uri="{BB962C8B-B14F-4D97-AF65-F5344CB8AC3E}">
        <p14:creationId xmlns:p14="http://schemas.microsoft.com/office/powerpoint/2010/main" val="4911620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a:t>Αντιφερρόμαγνητισμός</a:t>
            </a:r>
            <a:endParaRPr lang="el-GR" dirty="0">
              <a:solidFill>
                <a:schemeClr val="tx2">
                  <a:lumMod val="60000"/>
                  <a:lumOff val="40000"/>
                </a:schemeClr>
              </a:solidFill>
            </a:endParaRPr>
          </a:p>
        </p:txBody>
      </p:sp>
      <p:sp>
        <p:nvSpPr>
          <p:cNvPr id="5" name="Θέση περιεχομένου 4"/>
          <p:cNvSpPr>
            <a:spLocks noGrp="1"/>
          </p:cNvSpPr>
          <p:nvPr>
            <p:ph idx="1"/>
          </p:nvPr>
        </p:nvSpPr>
        <p:spPr>
          <a:xfrm>
            <a:off x="464156" y="1124744"/>
            <a:ext cx="8280920" cy="5040559"/>
          </a:xfrm>
        </p:spPr>
        <p:txBody>
          <a:bodyPr>
            <a:noAutofit/>
          </a:bodyPr>
          <a:lstStyle/>
          <a:p>
            <a:pPr fontAlgn="base">
              <a:spcBef>
                <a:spcPct val="0"/>
              </a:spcBef>
              <a:spcAft>
                <a:spcPct val="0"/>
              </a:spcAft>
            </a:pPr>
            <a:r>
              <a:rPr lang="el-GR" sz="2400" dirty="0">
                <a:solidFill>
                  <a:srgbClr val="000000"/>
                </a:solidFill>
                <a:latin typeface="Tahoma" pitchFamily="34" charset="0"/>
              </a:rPr>
              <a:t>Σε συγκριμένα υλικά και σε χαμηλές θερμοκρασίες οι γειτονικές μαγνητικές ροπές</a:t>
            </a:r>
            <a:r>
              <a:rPr lang="en-US" sz="2400" dirty="0">
                <a:solidFill>
                  <a:srgbClr val="000000"/>
                </a:solidFill>
                <a:latin typeface="Tahoma" pitchFamily="34" charset="0"/>
              </a:rPr>
              <a:t>, </a:t>
            </a:r>
            <a:r>
              <a:rPr lang="el-GR" sz="2400" dirty="0">
                <a:solidFill>
                  <a:srgbClr val="000000"/>
                </a:solidFill>
                <a:latin typeface="Tahoma" pitchFamily="34" charset="0"/>
              </a:rPr>
              <a:t>προσανατολίζονται σε αντίθετες φορές</a:t>
            </a:r>
            <a:r>
              <a:rPr lang="en-US" sz="2400" dirty="0">
                <a:solidFill>
                  <a:srgbClr val="000000"/>
                </a:solidFill>
                <a:latin typeface="Tahoma" pitchFamily="34" charset="0"/>
              </a:rPr>
              <a:t>, </a:t>
            </a:r>
            <a:r>
              <a:rPr lang="el-GR" sz="2400" dirty="0">
                <a:solidFill>
                  <a:srgbClr val="000000"/>
                </a:solidFill>
                <a:latin typeface="Tahoma" pitchFamily="34" charset="0"/>
              </a:rPr>
              <a:t>επειδή αυτή είναι η χαμηλότερη ενεργειακή κατάσταση</a:t>
            </a:r>
            <a:r>
              <a:rPr lang="en-US" sz="2400" dirty="0" smtClean="0">
                <a:solidFill>
                  <a:srgbClr val="000000"/>
                </a:solidFill>
                <a:latin typeface="Tahoma" pitchFamily="34" charset="0"/>
              </a:rPr>
              <a:t>.</a:t>
            </a:r>
            <a:r>
              <a:rPr lang="el-GR" sz="2400" dirty="0" smtClean="0">
                <a:solidFill>
                  <a:srgbClr val="000000"/>
                </a:solidFill>
                <a:latin typeface="Tahoma" pitchFamily="34" charset="0"/>
              </a:rPr>
              <a:t> Η </a:t>
            </a:r>
            <a:r>
              <a:rPr lang="el-GR" sz="2400" dirty="0">
                <a:solidFill>
                  <a:srgbClr val="000000"/>
                </a:solidFill>
                <a:latin typeface="Tahoma" pitchFamily="34" charset="0"/>
              </a:rPr>
              <a:t>επιβολή εξωτερικού μαγνητικού πεδίου δεν αλλάζει το μαγνητικό πεδίο (εντός του υλικού)</a:t>
            </a:r>
            <a:r>
              <a:rPr lang="en-US" sz="2400" dirty="0" smtClean="0">
                <a:solidFill>
                  <a:srgbClr val="000000"/>
                </a:solidFill>
                <a:latin typeface="Tahoma" pitchFamily="34" charset="0"/>
              </a:rPr>
              <a:t>.</a:t>
            </a:r>
            <a:endParaRPr lang="el-GR" sz="2400" dirty="0">
              <a:solidFill>
                <a:srgbClr val="000000"/>
              </a:solidFill>
              <a:latin typeface="Tahoma" pitchFamily="34" charset="0"/>
            </a:endParaRPr>
          </a:p>
          <a:p>
            <a:pPr fontAlgn="base">
              <a:spcBef>
                <a:spcPct val="0"/>
              </a:spcBef>
              <a:spcAft>
                <a:spcPct val="0"/>
              </a:spcAft>
            </a:pPr>
            <a:r>
              <a:rPr lang="el-GR" sz="2400" dirty="0" smtClean="0">
                <a:solidFill>
                  <a:srgbClr val="000000"/>
                </a:solidFill>
                <a:latin typeface="Tahoma" pitchFamily="34" charset="0"/>
              </a:rPr>
              <a:t>Παράδειγμα </a:t>
            </a:r>
            <a:r>
              <a:rPr lang="el-GR" sz="2400" dirty="0">
                <a:solidFill>
                  <a:srgbClr val="000000"/>
                </a:solidFill>
                <a:latin typeface="Tahoma" pitchFamily="34" charset="0"/>
              </a:rPr>
              <a:t>αντιφερρομαγνητικών υλικών</a:t>
            </a:r>
            <a:r>
              <a:rPr lang="en-US" sz="2400" dirty="0">
                <a:solidFill>
                  <a:srgbClr val="000000"/>
                </a:solidFill>
                <a:latin typeface="Tahoma" pitchFamily="34" charset="0"/>
              </a:rPr>
              <a:t>:  </a:t>
            </a:r>
            <a:r>
              <a:rPr lang="el-GR" sz="2400" dirty="0">
                <a:solidFill>
                  <a:srgbClr val="000000"/>
                </a:solidFill>
                <a:latin typeface="Tahoma" pitchFamily="34" charset="0"/>
              </a:rPr>
              <a:t>Οξείδιο του μαγγανίου</a:t>
            </a:r>
            <a:r>
              <a:rPr lang="en-US" sz="2400" dirty="0">
                <a:solidFill>
                  <a:srgbClr val="000000"/>
                </a:solidFill>
                <a:latin typeface="Tahoma" pitchFamily="34" charset="0"/>
              </a:rPr>
              <a:t>, </a:t>
            </a:r>
            <a:r>
              <a:rPr lang="el-GR" sz="2400" dirty="0">
                <a:solidFill>
                  <a:srgbClr val="000000"/>
                </a:solidFill>
                <a:latin typeface="Tahoma" pitchFamily="34" charset="0"/>
              </a:rPr>
              <a:t>οξείδιο του νικελίου, σιδηρούχο θείο, χλωριούχο κοβάλτιο</a:t>
            </a:r>
            <a:endParaRPr lang="en-US" sz="2400" dirty="0">
              <a:solidFill>
                <a:srgbClr val="000000"/>
              </a:solidFill>
              <a:latin typeface="Tahoma" pitchFamily="34" charset="0"/>
            </a:endParaRPr>
          </a:p>
          <a:p>
            <a:pPr fontAlgn="base">
              <a:spcBef>
                <a:spcPct val="0"/>
              </a:spcBef>
              <a:spcAft>
                <a:spcPct val="0"/>
              </a:spcAft>
            </a:pPr>
            <a:endParaRPr lang="en-US" sz="2400" dirty="0" smtClean="0">
              <a:solidFill>
                <a:srgbClr val="000000"/>
              </a:solidFill>
              <a:latin typeface="Tahoma" pitchFamily="34" charset="0"/>
            </a:endParaRPr>
          </a:p>
          <a:p>
            <a:pPr fontAlgn="base">
              <a:spcBef>
                <a:spcPct val="0"/>
              </a:spcBef>
              <a:spcAft>
                <a:spcPct val="0"/>
              </a:spcAft>
            </a:pPr>
            <a:endParaRPr lang="en-US" sz="2400" dirty="0" smtClean="0">
              <a:solidFill>
                <a:srgbClr val="000000"/>
              </a:solidFill>
              <a:latin typeface="Tahoma" pitchFamily="34" charset="0"/>
            </a:endParaRPr>
          </a:p>
          <a:p>
            <a:pPr fontAlgn="base">
              <a:spcBef>
                <a:spcPct val="0"/>
              </a:spcBef>
              <a:spcAft>
                <a:spcPct val="0"/>
              </a:spcAft>
            </a:pPr>
            <a:endParaRPr lang="en-US" sz="2400" dirty="0" smtClean="0">
              <a:solidFill>
                <a:srgbClr val="000000"/>
              </a:solidFill>
              <a:latin typeface="Tahoma" pitchFamily="34" charset="0"/>
            </a:endParaRPr>
          </a:p>
          <a:p>
            <a:pPr fontAlgn="base">
              <a:spcBef>
                <a:spcPct val="0"/>
              </a:spcBef>
              <a:spcAft>
                <a:spcPct val="0"/>
              </a:spcAft>
            </a:pPr>
            <a:endParaRPr lang="en-US" sz="2400" dirty="0" smtClean="0">
              <a:solidFill>
                <a:srgbClr val="000000"/>
              </a:solidFill>
              <a:latin typeface="Tahoma" pitchFamily="34" charset="0"/>
            </a:endParaRPr>
          </a:p>
          <a:p>
            <a:pPr fontAlgn="base">
              <a:spcBef>
                <a:spcPct val="0"/>
              </a:spcBef>
              <a:spcAft>
                <a:spcPct val="0"/>
              </a:spcAft>
            </a:pPr>
            <a:endParaRPr lang="en-US" sz="2400" dirty="0" smtClean="0">
              <a:solidFill>
                <a:srgbClr val="000000"/>
              </a:solidFill>
              <a:latin typeface="Tahoma" pitchFamily="34" charset="0"/>
            </a:endParaRPr>
          </a:p>
          <a:p>
            <a:pPr fontAlgn="base">
              <a:spcBef>
                <a:spcPct val="0"/>
              </a:spcBef>
              <a:spcAft>
                <a:spcPct val="0"/>
              </a:spcAft>
            </a:pPr>
            <a:endParaRPr lang="en-US" sz="2400" dirty="0" smtClean="0">
              <a:solidFill>
                <a:srgbClr val="000000"/>
              </a:solidFill>
              <a:latin typeface="Tahoma" pitchFamily="34" charset="0"/>
            </a:endParaRPr>
          </a:p>
          <a:p>
            <a:pPr algn="just"/>
            <a:endParaRPr lang="en-US" sz="2400" dirty="0" smtClean="0"/>
          </a:p>
          <a:p>
            <a:pPr algn="just"/>
            <a:endParaRPr lang="el-GR" sz="2400" dirty="0">
              <a:solidFill>
                <a:schemeClr val="tx1"/>
              </a:solidFill>
            </a:endParaRPr>
          </a:p>
          <a:p>
            <a:pPr marL="0" indent="0" algn="just">
              <a:buNone/>
            </a:pPr>
            <a:endParaRPr lang="el-GR" sz="2400" dirty="0">
              <a:solidFill>
                <a:schemeClr val="tx1"/>
              </a:solidFill>
            </a:endParaRPr>
          </a:p>
          <a:p>
            <a:pPr marL="0" indent="0">
              <a:spcBef>
                <a:spcPts val="0"/>
              </a:spcBef>
              <a:buNone/>
            </a:pPr>
            <a:endParaRPr lang="el-GR" sz="2400" dirty="0">
              <a:solidFill>
                <a:schemeClr val="tx1"/>
              </a:solidFill>
            </a:endParaRPr>
          </a:p>
          <a:p>
            <a:pPr>
              <a:spcBef>
                <a:spcPts val="0"/>
              </a:spcBef>
            </a:pPr>
            <a:endParaRPr lang="el-GR" sz="2400" dirty="0">
              <a:solidFill>
                <a:schemeClr val="tx1"/>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44" name="Line 9"/>
          <p:cNvSpPr>
            <a:spLocks noChangeShapeType="1"/>
          </p:cNvSpPr>
          <p:nvPr/>
        </p:nvSpPr>
        <p:spPr bwMode="auto">
          <a:xfrm>
            <a:off x="2339241" y="4643988"/>
            <a:ext cx="0" cy="1066800"/>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5" name="Line 10"/>
          <p:cNvSpPr>
            <a:spLocks noChangeShapeType="1"/>
          </p:cNvSpPr>
          <p:nvPr/>
        </p:nvSpPr>
        <p:spPr bwMode="auto">
          <a:xfrm flipV="1">
            <a:off x="2579271" y="4643988"/>
            <a:ext cx="0" cy="1066800"/>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6" name="Line 13"/>
          <p:cNvSpPr>
            <a:spLocks noChangeShapeType="1"/>
          </p:cNvSpPr>
          <p:nvPr/>
        </p:nvSpPr>
        <p:spPr bwMode="auto">
          <a:xfrm>
            <a:off x="2819300" y="4643988"/>
            <a:ext cx="0" cy="1066800"/>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7" name="Line 14"/>
          <p:cNvSpPr>
            <a:spLocks noChangeShapeType="1"/>
          </p:cNvSpPr>
          <p:nvPr/>
        </p:nvSpPr>
        <p:spPr bwMode="auto">
          <a:xfrm flipV="1">
            <a:off x="3059330" y="4643988"/>
            <a:ext cx="0" cy="1066800"/>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8" name="Line 16"/>
          <p:cNvSpPr>
            <a:spLocks noChangeShapeType="1"/>
          </p:cNvSpPr>
          <p:nvPr/>
        </p:nvSpPr>
        <p:spPr bwMode="auto">
          <a:xfrm>
            <a:off x="3299359" y="4648433"/>
            <a:ext cx="0" cy="1066800"/>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9" name="Line 17"/>
          <p:cNvSpPr>
            <a:spLocks noChangeShapeType="1"/>
          </p:cNvSpPr>
          <p:nvPr/>
        </p:nvSpPr>
        <p:spPr bwMode="auto">
          <a:xfrm flipV="1">
            <a:off x="3539389" y="4648433"/>
            <a:ext cx="0" cy="1066800"/>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50" name="Line 19"/>
          <p:cNvSpPr>
            <a:spLocks noChangeShapeType="1"/>
          </p:cNvSpPr>
          <p:nvPr/>
        </p:nvSpPr>
        <p:spPr bwMode="auto">
          <a:xfrm>
            <a:off x="3779418" y="4643988"/>
            <a:ext cx="0" cy="1066800"/>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51" name="Line 20"/>
          <p:cNvSpPr>
            <a:spLocks noChangeShapeType="1"/>
          </p:cNvSpPr>
          <p:nvPr/>
        </p:nvSpPr>
        <p:spPr bwMode="auto">
          <a:xfrm flipV="1">
            <a:off x="4019448" y="4643988"/>
            <a:ext cx="0" cy="1066800"/>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52" name="Rectangle 23"/>
          <p:cNvSpPr>
            <a:spLocks noChangeArrowheads="1"/>
          </p:cNvSpPr>
          <p:nvPr/>
        </p:nvSpPr>
        <p:spPr bwMode="auto">
          <a:xfrm>
            <a:off x="2147551" y="5630778"/>
            <a:ext cx="380047" cy="33782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000000"/>
                </a:solidFill>
                <a:effectLst/>
                <a:uLnTx/>
                <a:uFillTx/>
              </a:rPr>
              <a:t>m</a:t>
            </a:r>
          </a:p>
        </p:txBody>
      </p:sp>
    </p:spTree>
    <p:extLst>
      <p:ext uri="{BB962C8B-B14F-4D97-AF65-F5344CB8AC3E}">
        <p14:creationId xmlns:p14="http://schemas.microsoft.com/office/powerpoint/2010/main" val="41793026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a:t>Φερριμαγνητισμός</a:t>
            </a:r>
            <a:endParaRPr lang="el-GR" dirty="0">
              <a:solidFill>
                <a:schemeClr val="tx2">
                  <a:lumMod val="60000"/>
                  <a:lumOff val="40000"/>
                </a:schemeClr>
              </a:solidFill>
            </a:endParaRPr>
          </a:p>
        </p:txBody>
      </p:sp>
      <p:sp>
        <p:nvSpPr>
          <p:cNvPr id="5" name="Θέση περιεχομένου 4"/>
          <p:cNvSpPr>
            <a:spLocks noGrp="1"/>
          </p:cNvSpPr>
          <p:nvPr>
            <p:ph idx="1"/>
          </p:nvPr>
        </p:nvSpPr>
        <p:spPr>
          <a:xfrm>
            <a:off x="464156" y="1124745"/>
            <a:ext cx="8280920" cy="2808312"/>
          </a:xfrm>
        </p:spPr>
        <p:txBody>
          <a:bodyPr>
            <a:noAutofit/>
          </a:bodyPr>
          <a:lstStyle/>
          <a:p>
            <a:pPr fontAlgn="base">
              <a:spcBef>
                <a:spcPct val="0"/>
              </a:spcBef>
              <a:spcAft>
                <a:spcPct val="0"/>
              </a:spcAft>
            </a:pPr>
            <a:r>
              <a:rPr lang="el-GR" sz="2000" dirty="0">
                <a:solidFill>
                  <a:srgbClr val="000000"/>
                </a:solidFill>
                <a:latin typeface="Tahoma" pitchFamily="34" charset="0"/>
              </a:rPr>
              <a:t>Σε συγκεκριμένα υλικά η χαμηλή ενεργειακή κατάσταση επιτυγχάνεται με τον προσανατολισμό γειτονικών τομέων σε αντίθετες φορές</a:t>
            </a:r>
            <a:r>
              <a:rPr lang="en-US" sz="2000" dirty="0">
                <a:solidFill>
                  <a:srgbClr val="000000"/>
                </a:solidFill>
                <a:latin typeface="Tahoma" pitchFamily="34" charset="0"/>
              </a:rPr>
              <a:t>, </a:t>
            </a:r>
            <a:r>
              <a:rPr lang="el-GR" sz="2000" dirty="0">
                <a:solidFill>
                  <a:srgbClr val="000000"/>
                </a:solidFill>
                <a:latin typeface="Tahoma" pitchFamily="34" charset="0"/>
              </a:rPr>
              <a:t>αλλά με διαφορετικά πλάτη όπως φαίνεται στο σχήμα</a:t>
            </a:r>
            <a:r>
              <a:rPr lang="en-US" sz="2000" dirty="0">
                <a:solidFill>
                  <a:srgbClr val="000000"/>
                </a:solidFill>
                <a:latin typeface="Tahoma" pitchFamily="34" charset="0"/>
              </a:rPr>
              <a:t>but</a:t>
            </a:r>
            <a:r>
              <a:rPr lang="el-GR" sz="2000" dirty="0">
                <a:solidFill>
                  <a:srgbClr val="000000"/>
                </a:solidFill>
                <a:latin typeface="Tahoma" pitchFamily="34" charset="0"/>
              </a:rPr>
              <a:t>.</a:t>
            </a:r>
          </a:p>
          <a:p>
            <a:pPr fontAlgn="base">
              <a:spcBef>
                <a:spcPct val="0"/>
              </a:spcBef>
              <a:spcAft>
                <a:spcPct val="0"/>
              </a:spcAft>
            </a:pPr>
            <a:r>
              <a:rPr lang="el-GR" sz="2000" dirty="0">
                <a:solidFill>
                  <a:srgbClr val="000000"/>
                </a:solidFill>
                <a:latin typeface="Tahoma" pitchFamily="34" charset="0"/>
              </a:rPr>
              <a:t>Η επιβολή εξωτερικού μαγνητικού πεδίου έχει ως αποτέλεσμα τη σημαντική μεταβολή της μαγνητικής επαγωγής. Η μεταβολή δεν είναι τόσο ισχυρή όμως όπως στα φερρομαγνητικά υλικά</a:t>
            </a:r>
            <a:r>
              <a:rPr lang="en-US" sz="2000" dirty="0">
                <a:solidFill>
                  <a:srgbClr val="000000"/>
                </a:solidFill>
                <a:latin typeface="Tahoma" pitchFamily="34" charset="0"/>
              </a:rPr>
              <a:t>. </a:t>
            </a:r>
            <a:r>
              <a:rPr lang="el-GR" sz="2000" dirty="0">
                <a:solidFill>
                  <a:srgbClr val="000000"/>
                </a:solidFill>
                <a:latin typeface="Tahoma" pitchFamily="34" charset="0"/>
              </a:rPr>
              <a:t>Πολύ σημαντικά υλικά σε αυτή τη κατηγορία είναι οι φερρίτες υλικά που ξεχωρίζουν γιατί έχουν χαμηλή αγωγιμότητα (χαμηλές απώλειες από ρεύματα)</a:t>
            </a:r>
            <a:r>
              <a:rPr lang="en-US" sz="2000" dirty="0">
                <a:solidFill>
                  <a:srgbClr val="000000"/>
                </a:solidFill>
                <a:latin typeface="Tahoma" pitchFamily="34" charset="0"/>
              </a:rPr>
              <a:t>. </a:t>
            </a:r>
            <a:endParaRPr lang="el-GR" sz="2000" dirty="0">
              <a:solidFill>
                <a:srgbClr val="000000"/>
              </a:solidFill>
              <a:latin typeface="Tahoma" pitchFamily="34" charset="0"/>
            </a:endParaRPr>
          </a:p>
          <a:p>
            <a:pPr fontAlgn="base">
              <a:spcBef>
                <a:spcPct val="0"/>
              </a:spcBef>
              <a:spcAft>
                <a:spcPct val="0"/>
              </a:spcAft>
            </a:pPr>
            <a:r>
              <a:rPr lang="el-GR" sz="2000" dirty="0" smtClean="0">
                <a:solidFill>
                  <a:srgbClr val="000000"/>
                </a:solidFill>
                <a:latin typeface="Tahoma" pitchFamily="34" charset="0"/>
              </a:rPr>
              <a:t>Φερριμαγνητικά </a:t>
            </a:r>
            <a:r>
              <a:rPr lang="el-GR" sz="2000" dirty="0">
                <a:solidFill>
                  <a:srgbClr val="000000"/>
                </a:solidFill>
                <a:latin typeface="Tahoma" pitchFamily="34" charset="0"/>
              </a:rPr>
              <a:t>υλικά</a:t>
            </a:r>
            <a:r>
              <a:rPr lang="en-US" sz="2000" dirty="0">
                <a:solidFill>
                  <a:srgbClr val="000000"/>
                </a:solidFill>
                <a:latin typeface="Tahoma" pitchFamily="34" charset="0"/>
              </a:rPr>
              <a:t>:  </a:t>
            </a:r>
            <a:r>
              <a:rPr lang="el-GR" sz="2000" dirty="0">
                <a:solidFill>
                  <a:srgbClr val="000000"/>
                </a:solidFill>
                <a:latin typeface="Tahoma" pitchFamily="34" charset="0"/>
              </a:rPr>
              <a:t>μαγνητίτης</a:t>
            </a:r>
            <a:r>
              <a:rPr lang="en-US" sz="2000" dirty="0">
                <a:solidFill>
                  <a:srgbClr val="000000"/>
                </a:solidFill>
                <a:latin typeface="Tahoma" pitchFamily="34" charset="0"/>
              </a:rPr>
              <a:t>, </a:t>
            </a:r>
            <a:r>
              <a:rPr lang="el-GR" sz="2000" dirty="0">
                <a:solidFill>
                  <a:srgbClr val="000000"/>
                </a:solidFill>
                <a:latin typeface="Tahoma" pitchFamily="34" charset="0"/>
              </a:rPr>
              <a:t>φερρίτης νικελίου, φερρίτης νικελίου ψευδαργύρου</a:t>
            </a:r>
            <a:r>
              <a:rPr lang="en-US" sz="2000" dirty="0">
                <a:solidFill>
                  <a:srgbClr val="000000"/>
                </a:solidFill>
                <a:latin typeface="Tahoma" pitchFamily="34" charset="0"/>
              </a:rPr>
              <a:t>.</a:t>
            </a:r>
          </a:p>
          <a:p>
            <a:pPr fontAlgn="base">
              <a:spcBef>
                <a:spcPct val="0"/>
              </a:spcBef>
              <a:spcAft>
                <a:spcPct val="0"/>
              </a:spcAft>
            </a:pPr>
            <a:endParaRPr lang="en-US" sz="2000" dirty="0" smtClean="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algn="just"/>
            <a:endParaRPr lang="en-US" sz="2000" dirty="0" smtClean="0"/>
          </a:p>
          <a:p>
            <a:pPr algn="just"/>
            <a:endParaRPr lang="el-GR" sz="2000" dirty="0">
              <a:solidFill>
                <a:schemeClr val="tx1"/>
              </a:solidFill>
            </a:endParaRPr>
          </a:p>
          <a:p>
            <a:pPr marL="0" indent="0" algn="just">
              <a:buNone/>
            </a:pPr>
            <a:endParaRPr lang="el-GR" sz="2000" dirty="0">
              <a:solidFill>
                <a:schemeClr val="tx1"/>
              </a:solidFill>
            </a:endParaRPr>
          </a:p>
          <a:p>
            <a:pPr marL="0" indent="0">
              <a:spcBef>
                <a:spcPts val="0"/>
              </a:spcBef>
              <a:buNone/>
            </a:pPr>
            <a:endParaRPr lang="el-GR" sz="2000" dirty="0">
              <a:solidFill>
                <a:schemeClr val="tx1"/>
              </a:solidFill>
            </a:endParaRPr>
          </a:p>
          <a:p>
            <a:pPr>
              <a:spcBef>
                <a:spcPts val="0"/>
              </a:spcBef>
            </a:pPr>
            <a:endParaRPr lang="el-GR" sz="2000" dirty="0">
              <a:solidFill>
                <a:schemeClr val="tx1"/>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8" name="Line 7"/>
          <p:cNvSpPr>
            <a:spLocks noChangeShapeType="1"/>
          </p:cNvSpPr>
          <p:nvPr/>
        </p:nvSpPr>
        <p:spPr bwMode="auto">
          <a:xfrm>
            <a:off x="4286245" y="4624828"/>
            <a:ext cx="0" cy="1172484"/>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29" name="Line 10"/>
          <p:cNvSpPr>
            <a:spLocks noChangeShapeType="1"/>
          </p:cNvSpPr>
          <p:nvPr/>
        </p:nvSpPr>
        <p:spPr bwMode="auto">
          <a:xfrm flipV="1">
            <a:off x="4541277" y="4991229"/>
            <a:ext cx="0" cy="542274"/>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30" name="Line 11"/>
          <p:cNvSpPr>
            <a:spLocks noChangeShapeType="1"/>
          </p:cNvSpPr>
          <p:nvPr/>
        </p:nvSpPr>
        <p:spPr bwMode="auto">
          <a:xfrm flipV="1">
            <a:off x="4791308" y="4624828"/>
            <a:ext cx="0" cy="1172484"/>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31" name="Line 13"/>
          <p:cNvSpPr>
            <a:spLocks noChangeShapeType="1"/>
          </p:cNvSpPr>
          <p:nvPr/>
        </p:nvSpPr>
        <p:spPr bwMode="auto">
          <a:xfrm>
            <a:off x="5031337" y="4629713"/>
            <a:ext cx="0" cy="1172484"/>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32" name="Line 14"/>
          <p:cNvSpPr>
            <a:spLocks noChangeShapeType="1"/>
          </p:cNvSpPr>
          <p:nvPr/>
        </p:nvSpPr>
        <p:spPr bwMode="auto">
          <a:xfrm flipV="1">
            <a:off x="5531400" y="4629713"/>
            <a:ext cx="0" cy="1172484"/>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33" name="Line 16"/>
          <p:cNvSpPr>
            <a:spLocks noChangeShapeType="1"/>
          </p:cNvSpPr>
          <p:nvPr/>
        </p:nvSpPr>
        <p:spPr bwMode="auto">
          <a:xfrm>
            <a:off x="5771429" y="4624828"/>
            <a:ext cx="0" cy="1172484"/>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34" name="Line 22"/>
          <p:cNvSpPr>
            <a:spLocks noChangeShapeType="1"/>
          </p:cNvSpPr>
          <p:nvPr/>
        </p:nvSpPr>
        <p:spPr bwMode="auto">
          <a:xfrm flipV="1">
            <a:off x="4046215" y="4624828"/>
            <a:ext cx="0" cy="1172484"/>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35" name="Line 23"/>
          <p:cNvSpPr>
            <a:spLocks noChangeShapeType="1"/>
          </p:cNvSpPr>
          <p:nvPr/>
        </p:nvSpPr>
        <p:spPr bwMode="auto">
          <a:xfrm flipV="1">
            <a:off x="5281369" y="4996115"/>
            <a:ext cx="0" cy="542274"/>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36" name="Line 24"/>
          <p:cNvSpPr>
            <a:spLocks noChangeShapeType="1"/>
          </p:cNvSpPr>
          <p:nvPr/>
        </p:nvSpPr>
        <p:spPr bwMode="auto">
          <a:xfrm flipV="1">
            <a:off x="6036462" y="5001000"/>
            <a:ext cx="0" cy="542274"/>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37" name="Line 25"/>
          <p:cNvSpPr>
            <a:spLocks noChangeShapeType="1"/>
          </p:cNvSpPr>
          <p:nvPr/>
        </p:nvSpPr>
        <p:spPr bwMode="auto">
          <a:xfrm flipV="1">
            <a:off x="6316497" y="4634599"/>
            <a:ext cx="0" cy="1172484"/>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38" name="Line 26"/>
          <p:cNvSpPr>
            <a:spLocks noChangeShapeType="1"/>
          </p:cNvSpPr>
          <p:nvPr/>
        </p:nvSpPr>
        <p:spPr bwMode="auto">
          <a:xfrm>
            <a:off x="6556527" y="4629713"/>
            <a:ext cx="0" cy="1172484"/>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39" name="Rectangle 28"/>
          <p:cNvSpPr>
            <a:spLocks noChangeArrowheads="1"/>
          </p:cNvSpPr>
          <p:nvPr/>
        </p:nvSpPr>
        <p:spPr bwMode="auto">
          <a:xfrm>
            <a:off x="3861192" y="5740317"/>
            <a:ext cx="380047" cy="37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rPr>
              <a:t>m</a:t>
            </a:r>
          </a:p>
        </p:txBody>
      </p:sp>
    </p:spTree>
    <p:extLst>
      <p:ext uri="{BB962C8B-B14F-4D97-AF65-F5344CB8AC3E}">
        <p14:creationId xmlns:p14="http://schemas.microsoft.com/office/powerpoint/2010/main" val="26697491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a:solidFill>
                  <a:srgbClr val="FF0000"/>
                </a:solidFill>
              </a:rPr>
              <a:t>Χ.ΥΖ</a:t>
            </a:r>
            <a:r>
              <a:rPr lang="el-GR" sz="2000" dirty="0"/>
              <a:t>.  </a:t>
            </a:r>
          </a:p>
          <a:p>
            <a:pPr marL="0" indent="0">
              <a:buNone/>
            </a:pPr>
            <a:r>
              <a:rPr lang="el-GR" sz="2000" dirty="0"/>
              <a:t>Έχουν προηγηθεί οι κάτωθι εκδόσεις:</a:t>
            </a:r>
          </a:p>
          <a:p>
            <a:r>
              <a:rPr lang="el-GR" sz="2000" dirty="0" smtClean="0"/>
              <a:t>Έκδοση </a:t>
            </a:r>
            <a:r>
              <a:rPr lang="el-GR" sz="2000" dirty="0">
                <a:solidFill>
                  <a:srgbClr val="FF0000"/>
                </a:solidFill>
              </a:rPr>
              <a:t>Χ1.Υ1Ζ1</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r>
              <a:rPr lang="el-GR" sz="2000" dirty="0" smtClean="0"/>
              <a:t>Έκδοση </a:t>
            </a:r>
            <a:r>
              <a:rPr lang="el-GR" sz="2000" dirty="0">
                <a:solidFill>
                  <a:srgbClr val="FF0000"/>
                </a:solidFill>
              </a:rPr>
              <a:t>Χ2.Υ2Ζ2</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r>
              <a:rPr lang="el-GR" sz="2000" dirty="0" smtClean="0"/>
              <a:t>Έκδοση </a:t>
            </a:r>
            <a:r>
              <a:rPr lang="el-GR" sz="2000" dirty="0">
                <a:solidFill>
                  <a:srgbClr val="FF0000"/>
                </a:solidFill>
              </a:rPr>
              <a:t>Χ3.Υ3Ζ3</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smtClean="0"/>
              <a:t>Μαγνητική ροπή ατόμου</a:t>
            </a:r>
            <a:endParaRPr lang="en-GB" kern="0" dirty="0"/>
          </a:p>
        </p:txBody>
      </p:sp>
      <p:sp>
        <p:nvSpPr>
          <p:cNvPr id="5" name="Θέση περιεχομένου 4"/>
          <p:cNvSpPr>
            <a:spLocks noGrp="1"/>
          </p:cNvSpPr>
          <p:nvPr>
            <p:ph idx="1"/>
          </p:nvPr>
        </p:nvSpPr>
        <p:spPr/>
        <p:txBody>
          <a:bodyPr>
            <a:noAutofit/>
          </a:bodyPr>
          <a:lstStyle/>
          <a:p>
            <a:pPr marL="0" indent="0">
              <a:buNone/>
              <a:tabLst>
                <a:tab pos="1709738" algn="l"/>
              </a:tabLst>
            </a:pPr>
            <a:endParaRPr lang="el-GR" sz="2000" dirty="0"/>
          </a:p>
          <a:p>
            <a:endParaRPr lang="el-GR" sz="2000" dirty="0"/>
          </a:p>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12" name="Rectangle 11"/>
          <p:cNvSpPr/>
          <p:nvPr/>
        </p:nvSpPr>
        <p:spPr>
          <a:xfrm>
            <a:off x="1043608" y="1268760"/>
            <a:ext cx="7416823" cy="523220"/>
          </a:xfrm>
          <a:prstGeom prst="rect">
            <a:avLst/>
          </a:prstGeom>
        </p:spPr>
        <p:txBody>
          <a:bodyPr wrap="square">
            <a:spAutoFit/>
          </a:bodyPr>
          <a:lstStyle/>
          <a:p>
            <a:pPr marL="457200" indent="-457200">
              <a:buFont typeface="Arial" pitchFamily="34" charset="0"/>
              <a:buChar char="•"/>
            </a:pPr>
            <a:endParaRPr lang="el-GR" sz="2800" dirty="0"/>
          </a:p>
        </p:txBody>
      </p:sp>
      <p:graphicFrame>
        <p:nvGraphicFramePr>
          <p:cNvPr id="2" name="Object 1"/>
          <p:cNvGraphicFramePr>
            <a:graphicFrameLocks noChangeAspect="1"/>
          </p:cNvGraphicFramePr>
          <p:nvPr>
            <p:extLst>
              <p:ext uri="{D42A27DB-BD31-4B8C-83A1-F6EECF244321}">
                <p14:modId xmlns:p14="http://schemas.microsoft.com/office/powerpoint/2010/main" val="1352397455"/>
              </p:ext>
            </p:extLst>
          </p:nvPr>
        </p:nvGraphicFramePr>
        <p:xfrm>
          <a:off x="464156" y="1251620"/>
          <a:ext cx="7096430" cy="4741990"/>
        </p:xfrm>
        <a:graphic>
          <a:graphicData uri="http://schemas.openxmlformats.org/presentationml/2006/ole">
            <mc:AlternateContent xmlns:mc="http://schemas.openxmlformats.org/markup-compatibility/2006">
              <mc:Choice xmlns:v="urn:schemas-microsoft-com:vml" Requires="v">
                <p:oleObj spid="_x0000_s31767" name="Visio" r:id="rId5" imgW="6124454" imgH="4092660" progId="Visio.Drawing.11">
                  <p:embed/>
                </p:oleObj>
              </mc:Choice>
              <mc:Fallback>
                <p:oleObj name="Visio" r:id="rId5" imgW="6124454" imgH="4092660" progId="Visio.Drawing.11">
                  <p:embed/>
                  <p:pic>
                    <p:nvPicPr>
                      <p:cNvPr id="0" name=""/>
                      <p:cNvPicPr/>
                      <p:nvPr/>
                    </p:nvPicPr>
                    <p:blipFill>
                      <a:blip r:embed="rId6"/>
                      <a:stretch>
                        <a:fillRect/>
                      </a:stretch>
                    </p:blipFill>
                    <p:spPr>
                      <a:xfrm>
                        <a:off x="464156" y="1251620"/>
                        <a:ext cx="7096430" cy="4741990"/>
                      </a:xfrm>
                      <a:prstGeom prst="rect">
                        <a:avLst/>
                      </a:prstGeom>
                    </p:spPr>
                  </p:pic>
                </p:oleObj>
              </mc:Fallback>
            </mc:AlternateContent>
          </a:graphicData>
        </a:graphic>
      </p:graphicFrame>
      <p:sp>
        <p:nvSpPr>
          <p:cNvPr id="9" name="Text Box 6"/>
          <p:cNvSpPr txBox="1">
            <a:spLocks noChangeArrowheads="1"/>
          </p:cNvSpPr>
          <p:nvPr/>
        </p:nvSpPr>
        <p:spPr bwMode="auto">
          <a:xfrm>
            <a:off x="321891" y="1791980"/>
            <a:ext cx="8477321" cy="830997"/>
          </a:xfrm>
          <a:prstGeom prst="rect">
            <a:avLst/>
          </a:prstGeom>
          <a:noFill/>
          <a:ln w="9525">
            <a:noFill/>
            <a:miter lim="800000"/>
            <a:headEnd/>
            <a:tailEnd/>
          </a:ln>
          <a:effectLst/>
        </p:spPr>
        <p:txBody>
          <a:bodyPr wrap="none">
            <a:spAutoFit/>
          </a:bodyPr>
          <a:lstStyle/>
          <a:p>
            <a:r>
              <a:rPr lang="el-GR" sz="2400" dirty="0">
                <a:solidFill>
                  <a:srgbClr val="C00000"/>
                </a:solidFill>
              </a:rPr>
              <a:t>Η περιστροφή του ηλεκτρονίου γύρω από τον πυρήνα ισοδυναμεί</a:t>
            </a:r>
          </a:p>
          <a:p>
            <a:r>
              <a:rPr lang="el-GR" sz="2400" dirty="0">
                <a:solidFill>
                  <a:srgbClr val="C00000"/>
                </a:solidFill>
              </a:rPr>
              <a:t>με ρευματοφόρο βρόχο μαγνητικής διπολικής ροπής </a:t>
            </a:r>
            <a:r>
              <a:rPr lang="en-US" sz="2400" dirty="0">
                <a:solidFill>
                  <a:srgbClr val="C00000"/>
                </a:solidFill>
              </a:rPr>
              <a:t>m</a:t>
            </a:r>
            <a:endParaRPr lang="el-GR" sz="2400" dirty="0">
              <a:solidFill>
                <a:srgbClr val="C00000"/>
              </a:solidFill>
            </a:endParaRPr>
          </a:p>
        </p:txBody>
      </p:sp>
      <p:sp>
        <p:nvSpPr>
          <p:cNvPr id="10" name="Text Box 6"/>
          <p:cNvSpPr txBox="1">
            <a:spLocks noChangeArrowheads="1"/>
          </p:cNvSpPr>
          <p:nvPr/>
        </p:nvSpPr>
        <p:spPr bwMode="auto">
          <a:xfrm>
            <a:off x="464156" y="4146748"/>
            <a:ext cx="9193088" cy="830997"/>
          </a:xfrm>
          <a:prstGeom prst="rect">
            <a:avLst/>
          </a:prstGeom>
          <a:noFill/>
          <a:ln w="9525">
            <a:noFill/>
            <a:miter lim="800000"/>
            <a:headEnd/>
            <a:tailEnd/>
          </a:ln>
          <a:effectLst/>
        </p:spPr>
        <p:txBody>
          <a:bodyPr wrap="square">
            <a:spAutoFit/>
          </a:bodyPr>
          <a:lstStyle/>
          <a:p>
            <a:r>
              <a:rPr lang="el-GR" sz="2400" dirty="0" smtClean="0">
                <a:solidFill>
                  <a:srgbClr val="C00000"/>
                </a:solidFill>
              </a:rPr>
              <a:t>Η περιστροφή (</a:t>
            </a:r>
            <a:r>
              <a:rPr lang="en-US" sz="2400" dirty="0" smtClean="0">
                <a:solidFill>
                  <a:srgbClr val="C00000"/>
                </a:solidFill>
              </a:rPr>
              <a:t>spin</a:t>
            </a:r>
            <a:r>
              <a:rPr lang="el-GR" sz="2400" dirty="0" smtClean="0">
                <a:solidFill>
                  <a:srgbClr val="C00000"/>
                </a:solidFill>
              </a:rPr>
              <a:t>) των ηλεκτρονίων γύρω από τον άξονα τους δημιουργεί επίσης ροπή </a:t>
            </a:r>
            <a:endParaRPr lang="el-GR" sz="2400" dirty="0">
              <a:solidFill>
                <a:srgbClr val="C00000"/>
              </a:solidFill>
            </a:endParaRPr>
          </a:p>
        </p:txBody>
      </p:sp>
      <p:sp>
        <p:nvSpPr>
          <p:cNvPr id="11" name="Text Box 6"/>
          <p:cNvSpPr txBox="1">
            <a:spLocks noChangeArrowheads="1"/>
          </p:cNvSpPr>
          <p:nvPr/>
        </p:nvSpPr>
        <p:spPr bwMode="auto">
          <a:xfrm>
            <a:off x="321891" y="4984616"/>
            <a:ext cx="9193088" cy="830997"/>
          </a:xfrm>
          <a:prstGeom prst="rect">
            <a:avLst/>
          </a:prstGeom>
          <a:noFill/>
          <a:ln w="9525">
            <a:noFill/>
            <a:miter lim="800000"/>
            <a:headEnd/>
            <a:tailEnd/>
          </a:ln>
          <a:effectLst/>
        </p:spPr>
        <p:txBody>
          <a:bodyPr wrap="square">
            <a:spAutoFit/>
          </a:bodyPr>
          <a:lstStyle/>
          <a:p>
            <a:r>
              <a:rPr lang="el-GR" sz="2400" dirty="0" smtClean="0">
                <a:solidFill>
                  <a:srgbClr val="C00000"/>
                </a:solidFill>
              </a:rPr>
              <a:t>Η περιστροφή του πυρήνα γύρω από τον άξονα του δημιουργεί τέλος ασθενή ροπή (λόγω φορτισμένων σωματιδίων)</a:t>
            </a:r>
            <a:endParaRPr lang="el-GR" sz="2400" dirty="0">
              <a:solidFill>
                <a:srgbClr val="C00000"/>
              </a:solidFill>
            </a:endParaRPr>
          </a:p>
        </p:txBody>
      </p:sp>
    </p:spTree>
    <p:extLst>
      <p:ext uri="{BB962C8B-B14F-4D97-AF65-F5344CB8AC3E}">
        <p14:creationId xmlns:p14="http://schemas.microsoft.com/office/powerpoint/2010/main" val="39290499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a:solidFill>
                  <a:srgbClr val="FF0000"/>
                </a:solidFill>
              </a:rPr>
              <a:t>Όνομα μέλους ή μελών ΔΕΠ</a:t>
            </a:r>
            <a:r>
              <a:rPr lang="el-GR" sz="2000" smtClean="0"/>
              <a:t> </a:t>
            </a:r>
            <a:r>
              <a:rPr lang="el-GR" sz="2000" dirty="0" smtClean="0">
                <a:solidFill>
                  <a:srgbClr val="FF0000"/>
                </a:solidFill>
              </a:rPr>
              <a:t>2014</a:t>
            </a:r>
            <a:r>
              <a:rPr lang="el-GR" sz="2000" dirty="0" smtClean="0"/>
              <a:t>. </a:t>
            </a:r>
            <a:r>
              <a:rPr lang="el-GR" sz="2000" dirty="0" smtClean="0">
                <a:solidFill>
                  <a:srgbClr val="FF0000"/>
                </a:solidFill>
              </a:rPr>
              <a:t>Όνομα μέλους ή μελών ΔΕΠ</a:t>
            </a:r>
            <a:r>
              <a:rPr lang="el-GR" sz="2000" dirty="0" smtClean="0"/>
              <a:t>. «</a:t>
            </a:r>
            <a:r>
              <a:rPr lang="el-GR" sz="2000" dirty="0" smtClean="0">
                <a:solidFill>
                  <a:srgbClr val="FF0000"/>
                </a:solidFill>
              </a:rPr>
              <a:t>Τίτλος Μαθήματος. Τίτλος ενότητας</a:t>
            </a:r>
            <a:r>
              <a:rPr lang="el-GR" sz="2000" dirty="0" smtClean="0"/>
              <a:t>». </a:t>
            </a:r>
            <a:r>
              <a:rPr lang="el-GR" sz="2000" dirty="0"/>
              <a:t>Έκδοση: </a:t>
            </a:r>
            <a:r>
              <a:rPr lang="el-GR" sz="2000" dirty="0" smtClean="0">
                <a:solidFill>
                  <a:srgbClr val="FF0000"/>
                </a:solidFill>
              </a:rPr>
              <a:t>1.0</a:t>
            </a:r>
            <a:r>
              <a:rPr lang="el-GR" sz="2000" dirty="0"/>
              <a:t>. Αθήνα </a:t>
            </a:r>
            <a:r>
              <a:rPr lang="el-GR" sz="2000" dirty="0" smtClean="0">
                <a:solidFill>
                  <a:srgbClr val="FF0000"/>
                </a:solidFill>
              </a:rPr>
              <a:t>2014</a:t>
            </a:r>
            <a:r>
              <a:rPr lang="el-GR" sz="2000" dirty="0" smtClean="0"/>
              <a:t>. </a:t>
            </a:r>
            <a:r>
              <a:rPr lang="el-GR" sz="2000" dirty="0"/>
              <a:t>Διαθέσιμο από τη δικτυακή </a:t>
            </a:r>
            <a:r>
              <a:rPr lang="el-GR" sz="2000" dirty="0" smtClean="0"/>
              <a:t>διεύθυνση: </a:t>
            </a:r>
            <a:r>
              <a:rPr lang="el-GR" sz="2000" dirty="0" smtClean="0">
                <a:solidFill>
                  <a:srgbClr val="FF0000"/>
                </a:solidFill>
              </a:rPr>
              <a:t>σύνδεσμο μαθήματος</a:t>
            </a:r>
            <a:r>
              <a:rPr lang="el-GR" sz="2000" dirty="0" smtClean="0"/>
              <a:t>.</a:t>
            </a:r>
            <a:endParaRPr lang="el-GR" sz="2000" dirty="0"/>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solidFill>
                  <a:srgbClr val="FF0000"/>
                </a:solidFill>
              </a:rPr>
              <a:t>Εικόνα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a:t>
            </a:r>
            <a:r>
              <a:rPr lang="el-GR" sz="2000" dirty="0">
                <a:solidFill>
                  <a:srgbClr val="FF0000"/>
                </a:solidFill>
              </a:rPr>
              <a:t>πηγή</a:t>
            </a:r>
            <a:r>
              <a:rPr lang="el-GR" sz="2000" dirty="0" smtClean="0">
                <a:solidFill>
                  <a:srgbClr val="FF0000"/>
                </a:solidFill>
              </a:rPr>
              <a:t>&gt;&lt;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4: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5: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6: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7: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a:t>
            </a:r>
            <a:r>
              <a:rPr lang="el-GR" sz="2000" dirty="0">
                <a:solidFill>
                  <a:srgbClr val="FF0000"/>
                </a:solidFill>
              </a:rPr>
              <a:t> πηγή</a:t>
            </a:r>
            <a:r>
              <a:rPr lang="el-GR" sz="2000" dirty="0" smtClean="0">
                <a:solidFill>
                  <a:srgbClr val="FF0000"/>
                </a:solidFill>
              </a:rPr>
              <a:t>&gt;&lt;</a:t>
            </a:r>
            <a:r>
              <a:rPr lang="el-GR" sz="2000" dirty="0" err="1">
                <a:solidFill>
                  <a:srgbClr val="FF0000"/>
                </a:solidFill>
              </a:rPr>
              <a:t>κ.τ.λ</a:t>
            </a:r>
            <a:r>
              <a:rPr lang="el-GR" sz="2000" dirty="0" smtClean="0">
                <a:solidFill>
                  <a:srgbClr val="FF0000"/>
                </a:solidFill>
              </a:rPr>
              <a:t>&gt;</a:t>
            </a:r>
            <a:endParaRPr lang="el-GR" sz="2000" dirty="0">
              <a:solidFill>
                <a:srgbClr val="FF0000"/>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p>
          <a:p>
            <a:pPr marL="0" indent="0">
              <a:buNone/>
            </a:pPr>
            <a:r>
              <a:rPr lang="el-GR" sz="2000" dirty="0" smtClean="0">
                <a:solidFill>
                  <a:srgbClr val="FF0000"/>
                </a:solidFill>
              </a:rPr>
              <a:t>Πίνακας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smtClean="0">
                <a:solidFill>
                  <a:srgbClr val="FF0000"/>
                </a:solidFill>
              </a:rPr>
              <a:t>Πίνακας 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smtClean="0">
                <a:solidFill>
                  <a:srgbClr val="FF0000"/>
                </a:solidFill>
              </a:rPr>
              <a:t>Πίνακας 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smtClean="0">
                <a:solidFill>
                  <a:srgbClr val="FF0000"/>
                </a:solidFill>
              </a:rPr>
              <a:t>κ.τ.λ</a:t>
            </a:r>
            <a:r>
              <a:rPr lang="el-GR" sz="2000" dirty="0" smtClean="0">
                <a:solidFill>
                  <a:srgbClr val="FF0000"/>
                </a:solidFill>
              </a:rPr>
              <a:t>&gt;</a:t>
            </a:r>
            <a:endParaRPr lang="el-GR" sz="2000" dirty="0">
              <a:solidFill>
                <a:srgbClr val="FF0000"/>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681137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eaLnBrk="0" hangingPunct="0"/>
            <a:r>
              <a:rPr lang="el-GR" dirty="0"/>
              <a:t>Αναλογία μεταξύ ηλεκτρικού και μαγνητικού διπόλου</a:t>
            </a:r>
            <a:endParaRPr lang="el-GR" dirty="0">
              <a:solidFill>
                <a:schemeClr val="tx2">
                  <a:lumMod val="60000"/>
                  <a:lumOff val="40000"/>
                </a:schemeClr>
              </a:solidFill>
              <a:latin typeface="96 Helvetica BlackItalic" charset="0"/>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13" name="TextBox 12"/>
          <p:cNvSpPr txBox="1"/>
          <p:nvPr/>
        </p:nvSpPr>
        <p:spPr>
          <a:xfrm>
            <a:off x="1547664" y="2996952"/>
            <a:ext cx="2304256" cy="576064"/>
          </a:xfrm>
          <a:prstGeom prst="rect">
            <a:avLst/>
          </a:prstGeom>
        </p:spPr>
        <p:txBody>
          <a:bodyPr vert="horz" wrap="square" lIns="91440" tIns="45720" rIns="91440" bIns="45720" rtlCol="0" anchor="ctr">
            <a:normAutofit/>
          </a:bodyPr>
          <a:lstStyle/>
          <a:p>
            <a:endParaRPr lang="en-US" dirty="0" smtClean="0"/>
          </a:p>
        </p:txBody>
      </p:sp>
      <p:pic>
        <p:nvPicPr>
          <p:cNvPr id="9" name="Picture 4" descr="4"/>
          <p:cNvPicPr>
            <a:picLocks noGrp="1" noChangeAspect="1" noChangeArrowheads="1"/>
          </p:cNvPicPr>
          <p:nvPr>
            <p:ph idx="1"/>
          </p:nvPr>
        </p:nvPicPr>
        <p:blipFill>
          <a:blip r:embed="rId4" cstate="print"/>
          <a:srcRect/>
          <a:stretch>
            <a:fillRect/>
          </a:stretch>
        </p:blipFill>
        <p:spPr bwMode="auto">
          <a:xfrm>
            <a:off x="1259632" y="2132856"/>
            <a:ext cx="6619214" cy="3312367"/>
          </a:xfrm>
          <a:prstGeom prst="rect">
            <a:avLst/>
          </a:prstGeom>
          <a:noFill/>
          <a:ln w="28575">
            <a:solidFill>
              <a:schemeClr val="folHlink"/>
            </a:solidFill>
            <a:miter lim="800000"/>
            <a:headEnd/>
            <a:tailEnd/>
          </a:ln>
        </p:spPr>
      </p:pic>
    </p:spTree>
    <p:extLst>
      <p:ext uri="{BB962C8B-B14F-4D97-AF65-F5344CB8AC3E}">
        <p14:creationId xmlns:p14="http://schemas.microsoft.com/office/powerpoint/2010/main" val="3054530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Μαγνητικά χαρακτηριστικά </a:t>
            </a:r>
            <a:endParaRPr lang="en-GB" kern="0" dirty="0"/>
          </a:p>
        </p:txBody>
      </p:sp>
      <p:sp>
        <p:nvSpPr>
          <p:cNvPr id="5" name="Θέση περιεχομένου 4"/>
          <p:cNvSpPr>
            <a:spLocks noGrp="1"/>
          </p:cNvSpPr>
          <p:nvPr>
            <p:ph idx="1"/>
          </p:nvPr>
        </p:nvSpPr>
        <p:spPr>
          <a:xfrm>
            <a:off x="285830" y="1556792"/>
            <a:ext cx="8678658" cy="4525963"/>
          </a:xfrm>
        </p:spPr>
        <p:txBody>
          <a:bodyPr>
            <a:noAutofit/>
          </a:bodyPr>
          <a:lstStyle/>
          <a:p>
            <a:pPr lvl="0"/>
            <a:endParaRPr lang="el-GR" sz="2300" b="1" i="1" u="sng" kern="0" dirty="0" smtClean="0"/>
          </a:p>
          <a:p>
            <a:r>
              <a:rPr lang="el-GR" sz="2300" dirty="0"/>
              <a:t>Η υπέρθεση των μαγνητικών ροπών όλων των ατόμων προσδιορίζει τα μαγνητικά χαρακτηριστικά των διαφόρων υλικών.</a:t>
            </a:r>
          </a:p>
          <a:p>
            <a:pPr lvl="1">
              <a:buFont typeface="Wingdings" pitchFamily="2" charset="2"/>
              <a:buChar char="q"/>
            </a:pPr>
            <a:r>
              <a:rPr lang="el-GR" sz="2300" dirty="0"/>
              <a:t>Διαμαγνητικά Υλικά (μ</a:t>
            </a:r>
            <a:r>
              <a:rPr lang="en-US" sz="2300" baseline="-25000" dirty="0"/>
              <a:t>r</a:t>
            </a:r>
            <a:r>
              <a:rPr lang="el-GR" sz="2300" dirty="0"/>
              <a:t>&lt;1). </a:t>
            </a:r>
            <a:r>
              <a:rPr lang="el-GR" sz="2300" u="sng" dirty="0"/>
              <a:t>Προκαλούν εξασθένηση του επιβαλλόμενου σε αυτά εξωτερικού μαγνητικού πεδίου</a:t>
            </a:r>
            <a:r>
              <a:rPr lang="el-GR" sz="2300" dirty="0"/>
              <a:t>. Κατά την απουσία εξωτερικού πεδίου η μαγνητική ροπή που οφείλεται στα </a:t>
            </a:r>
            <a:r>
              <a:rPr lang="en-US" sz="2300" dirty="0"/>
              <a:t>spins </a:t>
            </a:r>
            <a:r>
              <a:rPr lang="el-GR" sz="2300" dirty="0"/>
              <a:t>εξουδετερώνεται από την αντίθετη ροπή που δημιουργεί η περί του πυρήνα τροχιακή τους κίνηση. Όταν επιβάλλεται εξωτερικό πεδίο αλλάζει η κινητική κατάσταση των ηλεκτρονίων με συνέπεια την εμφάνιση ροπής που αντιτίθεται στο </a:t>
            </a:r>
            <a:r>
              <a:rPr lang="el-GR" sz="2300" dirty="0" smtClean="0"/>
              <a:t>πεδίο</a:t>
            </a:r>
            <a:endParaRPr lang="el-GR" sz="2300" dirty="0"/>
          </a:p>
          <a:p>
            <a:pPr lvl="0"/>
            <a:endParaRPr lang="el-GR" sz="2300" b="1" i="1" u="sng" kern="0" dirty="0"/>
          </a:p>
          <a:p>
            <a:pPr lvl="0"/>
            <a:endParaRPr lang="el-GR" sz="2300" b="1" i="1" u="sng" kern="0" dirty="0" smtClean="0"/>
          </a:p>
          <a:p>
            <a:pPr marL="0" lvl="0" indent="0">
              <a:buNone/>
            </a:pPr>
            <a:r>
              <a:rPr lang="el-GR" sz="2300" b="1" i="1" u="sng" kern="0" dirty="0" smtClean="0"/>
              <a:t> </a:t>
            </a:r>
            <a:endParaRPr lang="el-GR" sz="2300" b="1" i="1" u="sng" kern="0" baseline="-25000" dirty="0"/>
          </a:p>
          <a:p>
            <a:endParaRPr lang="el-GR" sz="2300" b="1" i="1" kern="0" baseline="-25000" dirty="0"/>
          </a:p>
          <a:p>
            <a:pPr lvl="0"/>
            <a:endParaRPr lang="el-GR" sz="2300" b="1" i="1" kern="0" baseline="-25000" dirty="0"/>
          </a:p>
          <a:p>
            <a:endParaRPr lang="el-GR" sz="2300" dirty="0"/>
          </a:p>
          <a:p>
            <a:endParaRPr lang="el-GR" sz="2300" dirty="0"/>
          </a:p>
          <a:p>
            <a:endParaRPr lang="el-GR" sz="23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597260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3370</TotalTime>
  <Words>3498</Words>
  <Application>Microsoft Office PowerPoint</Application>
  <PresentationFormat>On-screen Show (4:3)</PresentationFormat>
  <Paragraphs>660</Paragraphs>
  <Slides>74</Slides>
  <Notes>74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74</vt:i4>
      </vt:variant>
    </vt:vector>
  </HeadingPairs>
  <TitlesOfParts>
    <vt:vector size="78" baseType="lpstr">
      <vt:lpstr>Θέμα του Office</vt:lpstr>
      <vt:lpstr>Equation</vt:lpstr>
      <vt:lpstr>Visio</vt:lpstr>
      <vt:lpstr>Microsoft Office Visio Drawing</vt:lpstr>
      <vt:lpstr>Ηλεκτρομαγνητικά πεδία ΙΙ</vt:lpstr>
      <vt:lpstr>Σκοποί  ενότητας</vt:lpstr>
      <vt:lpstr>Περιεχόμενα ενότητας</vt:lpstr>
      <vt:lpstr>Μαγνητικά Υλικά</vt:lpstr>
      <vt:lpstr>Μαγνητικοί πόλοι</vt:lpstr>
      <vt:lpstr>Μαγνητική διπολική ροπή</vt:lpstr>
      <vt:lpstr>Μαγνητική ροπή ατόμου</vt:lpstr>
      <vt:lpstr>Αναλογία μεταξύ ηλεκτρικού και μαγνητικού διπόλου</vt:lpstr>
      <vt:lpstr>Μαγνητικά χαρακτηριστικά </vt:lpstr>
      <vt:lpstr>Μαγνητικά χαρακτηριστικά (2) </vt:lpstr>
      <vt:lpstr>Μαγνητικά μεγέθη</vt:lpstr>
      <vt:lpstr>Μαγνήτιση</vt:lpstr>
      <vt:lpstr>Μοντέλο δέσμιων ρευμάτων</vt:lpstr>
      <vt:lpstr>Δέσμιο ρεύμα κατά μήκος κλειστού δρόμου</vt:lpstr>
      <vt:lpstr>Σχέση μεταξύ Β και Η</vt:lpstr>
      <vt:lpstr>Ρεύματα και πυκνότητες ρευμάτων</vt:lpstr>
      <vt:lpstr>Αντίστοιχα ο διαφορικός νόμος Ampère</vt:lpstr>
      <vt:lpstr>Μαγνητική επιδεκτικότητα</vt:lpstr>
      <vt:lpstr>Μαγνητική Διαπερατότητα</vt:lpstr>
      <vt:lpstr>Μαγνητική επαγωγή</vt:lpstr>
      <vt:lpstr>Οριακές Συνθήκες</vt:lpstr>
      <vt:lpstr>Καμπύλες μαγνήτισης</vt:lpstr>
      <vt:lpstr>Βρόχος υστέρησης</vt:lpstr>
      <vt:lpstr>Τύποι βρόχων υστέρησης (μαλακά και σκληρά σιδηρομαγνητικά υλικά)</vt:lpstr>
      <vt:lpstr>Πεπλεγμένη Μαγνητική Ροή</vt:lpstr>
      <vt:lpstr>Μαγνητική ροή</vt:lpstr>
      <vt:lpstr>Πεπλεγμένη μαγνητική ροή</vt:lpstr>
      <vt:lpstr>PowerPoint Presentation</vt:lpstr>
      <vt:lpstr>Αυτεπαγωγή</vt:lpstr>
      <vt:lpstr>Αυτεπαγωγή</vt:lpstr>
      <vt:lpstr>Παράδειγμα-Δακτυλιοειδές πηνίο</vt:lpstr>
      <vt:lpstr>Αυτεπαγωγή δακτυλιοειδούς</vt:lpstr>
      <vt:lpstr>Αυτεπαγωγή σωληνοειδούς πολύ μεγάλου(~απείρου) μήκους</vt:lpstr>
      <vt:lpstr>Αυτεπαγωγή ομοαξονικού καλωδίου (ανά μονάδα μήκους)</vt:lpstr>
      <vt:lpstr>Αυτεπαγωγή ομοαξονικού καλωδίου (ανά μονάδα μήκους) (2)</vt:lpstr>
      <vt:lpstr> Αμοιβαία επαγωγή </vt:lpstr>
      <vt:lpstr>Δύο αγωγοί</vt:lpstr>
      <vt:lpstr>Αλληλεπίδραση μεταξύ πηνίων</vt:lpstr>
      <vt:lpstr>Αμοιβαία επαγωγή, M12</vt:lpstr>
      <vt:lpstr>Αμοιβαία επαγωγή, M21</vt:lpstr>
      <vt:lpstr>Αμοιβαία επαγωγή, M21</vt:lpstr>
      <vt:lpstr>Παράδειγμα: Έκκεντρα σωληνοειδή</vt:lpstr>
      <vt:lpstr>Αμοιβαία επαγωγή, M12</vt:lpstr>
      <vt:lpstr>Αμοιβαία επαγωγή, M21</vt:lpstr>
      <vt:lpstr>Ιδιότητα των αμοιβαίων επαγωγών</vt:lpstr>
      <vt:lpstr>Συντελεστής αμοιβαίας επαγωγής μεταξύ δύο δισύρματων γραμμών</vt:lpstr>
      <vt:lpstr>Συντελεστής αμοιβαίας επαγωγής μεταξύ δύο δισύρματων γραμμών(2)</vt:lpstr>
      <vt:lpstr>Ενέργεια Μαγνητικού Πεδίου</vt:lpstr>
      <vt:lpstr>Βασική ιδέα</vt:lpstr>
      <vt:lpstr>Ενέργεια μαγνητικού πεδίου</vt:lpstr>
      <vt:lpstr>Ενέργεια μαγνητικού πεδίου(2)</vt:lpstr>
      <vt:lpstr>Αμοιβαία ενέργεια δύο ρευματοφόρων αγωγών</vt:lpstr>
      <vt:lpstr>Αμοιβαία ενέργεια δύο ρευματοφόρων αγωγών(2)</vt:lpstr>
      <vt:lpstr>Αμοιβαία Επαγωγή - Αυτεπαγωγή</vt:lpstr>
      <vt:lpstr>Αυτεπαγωγή Ομοαξονικού καλωδίου απείρου μήκους (παράδειγμα)</vt:lpstr>
      <vt:lpstr>Αυτεπαγωγή Ομοαξονικού καλωδίου απείρου μήκους (παράδειγμα)(2)</vt:lpstr>
      <vt:lpstr>Παράρτημα. Ανάλυση στα μαγνητικά υλικά</vt:lpstr>
      <vt:lpstr>Μαγνητικά υλικά</vt:lpstr>
      <vt:lpstr>Κινήσεις ηλεκτρονίων στα άτομα</vt:lpstr>
      <vt:lpstr>Διαμαγνητισμός</vt:lpstr>
      <vt:lpstr>Παραμαγνητισμός</vt:lpstr>
      <vt:lpstr>Φερρομαγνητισμός</vt:lpstr>
      <vt:lpstr>Φερρομαγνητισμός(2)</vt:lpstr>
      <vt:lpstr>Αντιφερρόμαγνητισμός</vt:lpstr>
      <vt:lpstr>Φερριμαγνητισμός</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Στεφανόπουλος Σπύρος</cp:lastModifiedBy>
  <cp:revision>278</cp:revision>
  <dcterms:created xsi:type="dcterms:W3CDTF">2012-09-06T09:03:05Z</dcterms:created>
  <dcterms:modified xsi:type="dcterms:W3CDTF">2015-06-09T10:17:10Z</dcterms:modified>
</cp:coreProperties>
</file>