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96" r:id="rId3"/>
    <p:sldId id="395" r:id="rId4"/>
    <p:sldId id="394" r:id="rId5"/>
    <p:sldId id="335" r:id="rId6"/>
    <p:sldId id="393" r:id="rId7"/>
    <p:sldId id="392" r:id="rId8"/>
    <p:sldId id="391" r:id="rId9"/>
    <p:sldId id="390" r:id="rId10"/>
    <p:sldId id="389" r:id="rId11"/>
    <p:sldId id="388" r:id="rId12"/>
    <p:sldId id="387" r:id="rId13"/>
    <p:sldId id="386" r:id="rId14"/>
    <p:sldId id="385" r:id="rId15"/>
    <p:sldId id="384" r:id="rId16"/>
    <p:sldId id="266" r:id="rId17"/>
    <p:sldId id="265" r:id="rId18"/>
    <p:sldId id="274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82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8" autoAdjust="0"/>
    <p:restoredTop sz="96651" autoAdjust="0"/>
  </p:normalViewPr>
  <p:slideViewPr>
    <p:cSldViewPr>
      <p:cViewPr>
        <p:scale>
          <a:sx n="110" d="100"/>
          <a:sy n="110" d="100"/>
        </p:scale>
        <p:origin x="-15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E428-D588-45B5-9258-0DFD02AA5F7E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ΜΑΓΜΑΤΙΚΑ ΠΕΤΡΩΜΑΤΑ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CDEC6-7DC8-47E5-86D2-C679252436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ΜΑΓΜΑΤΙΚΑ ΠΕΤΡΩΜΑΤΑ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G_MET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facebook.com/groups/IGM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8022" b="4766"/>
          <a:stretch>
            <a:fillRect/>
          </a:stretch>
        </p:blipFill>
        <p:spPr bwMode="auto">
          <a:xfrm>
            <a:off x="2267744" y="882312"/>
            <a:ext cx="4608512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Πρόγραμμα Διδασκαλίας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Η επικοινωνία</a:t>
            </a:r>
            <a:r>
              <a:rPr kumimoji="0" lang="el-GR" sz="440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μας!</a:t>
            </a:r>
            <a:endParaRPr kumimoji="0" lang="el-GR" sz="4400" i="0" u="none" strike="noStrike" kern="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 noGrp="1"/>
          </p:cNvSpPr>
          <p:nvPr>
            <p:ph idx="1"/>
          </p:nvPr>
        </p:nvSpPr>
        <p:spPr>
          <a:xfrm>
            <a:off x="179512" y="1556793"/>
            <a:ext cx="8964488" cy="222939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1200"/>
              </a:spcAft>
              <a:buSzPct val="75000"/>
              <a:defRPr/>
            </a:pPr>
            <a:r>
              <a:rPr lang="el-GR" sz="2800" kern="0" noProof="0" dirty="0" smtClean="0">
                <a:latin typeface="+mn-lt"/>
              </a:rPr>
              <a:t>γ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ραφείο 203 </a:t>
            </a:r>
          </a:p>
          <a:p>
            <a:pPr marL="288000" eaLnBrk="0" fontAlgn="base" hangingPunct="0">
              <a:spcBef>
                <a:spcPct val="20000"/>
              </a:spcBef>
              <a:spcAft>
                <a:spcPts val="1200"/>
              </a:spcAft>
              <a:buSzPct val="75000"/>
              <a:defRPr/>
            </a:pPr>
            <a:r>
              <a:rPr lang="en-US" sz="2800" kern="0" noProof="0" dirty="0" err="1" smtClean="0">
                <a:latin typeface="+mn-lt"/>
              </a:rPr>
              <a:t>morel@upatras</a:t>
            </a:r>
            <a:r>
              <a:rPr lang="en-US" sz="2800" kern="0" dirty="0" smtClean="0">
                <a:latin typeface="+mn-lt"/>
              </a:rPr>
              <a:t>.</a:t>
            </a:r>
            <a:r>
              <a:rPr lang="en-US" sz="2800" kern="0" dirty="0" err="1" smtClean="0">
                <a:latin typeface="+mn-lt"/>
              </a:rPr>
              <a:t>gr</a:t>
            </a:r>
            <a:r>
              <a:rPr lang="en-US" sz="2800" kern="0" dirty="0" smtClean="0">
                <a:latin typeface="+mn-lt"/>
              </a:rPr>
              <a:t> /</a:t>
            </a:r>
            <a:r>
              <a:rPr lang="el-GR" sz="2800" kern="0" dirty="0" smtClean="0">
                <a:latin typeface="+mn-lt"/>
              </a:rPr>
              <a:t> </a:t>
            </a:r>
            <a:r>
              <a:rPr lang="en-US" sz="2800" kern="0" dirty="0" smtClean="0">
                <a:latin typeface="+mn-lt"/>
              </a:rPr>
              <a:t>petrology@gmail</a:t>
            </a:r>
            <a:r>
              <a:rPr lang="en-US" sz="2800" kern="0" dirty="0" smtClean="0"/>
              <a:t>.com</a:t>
            </a:r>
            <a:endParaRPr lang="el-GR" sz="2800" kern="0" dirty="0" smtClean="0"/>
          </a:p>
          <a:p>
            <a:pPr eaLnBrk="0" fontAlgn="base" hangingPunct="0">
              <a:spcBef>
                <a:spcPct val="20000"/>
              </a:spcBef>
              <a:spcAft>
                <a:spcPts val="1200"/>
              </a:spcAft>
              <a:buSzPct val="75000"/>
              <a:defRPr/>
            </a:pPr>
            <a:r>
              <a:rPr lang="en-US" sz="2800" kern="0" dirty="0" smtClean="0">
                <a:latin typeface="+mn-lt"/>
              </a:rPr>
              <a:t>https://eclass.upatras.gr/courses/GEO308/</a:t>
            </a:r>
          </a:p>
          <a:p>
            <a:pPr marL="342900" lvl="0" indent="-342900" eaLnBrk="0" hangingPunct="0">
              <a:spcAft>
                <a:spcPts val="1200"/>
              </a:spcAft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23728" y="4350752"/>
            <a:ext cx="1489676" cy="75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1560" y="5118283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https://www.facebook.com/groups/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IGMET/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36798" y="4303027"/>
            <a:ext cx="974863" cy="85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>
            <a:hlinkClick r:id="rId6"/>
          </p:cNvPr>
          <p:cNvSpPr txBox="1">
            <a:spLocks noChangeArrowheads="1"/>
          </p:cNvSpPr>
          <p:nvPr/>
        </p:nvSpPr>
        <p:spPr bwMode="auto">
          <a:xfrm>
            <a:off x="5940153" y="5302949"/>
            <a:ext cx="18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@IG_MET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571488"/>
            <a:ext cx="8229600" cy="45857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30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i="0" u="none" strike="noStrike" kern="0" cap="none" spc="30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400" i="0" u="none" strike="noStrike" kern="0" cap="none" spc="30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Πετρολογία</a:t>
            </a:r>
            <a:endParaRPr kumimoji="0" lang="el-GR" sz="4400" i="0" u="none" strike="noStrike" kern="0" cap="none" spc="300" normalizeH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None/>
              <a:defRPr/>
            </a:pPr>
            <a:r>
              <a:rPr lang="el-GR" sz="4400" kern="0" spc="300" dirty="0" smtClean="0">
                <a:latin typeface="+mj-lt"/>
                <a:ea typeface="+mj-ea"/>
                <a:cs typeface="+mj-cs"/>
              </a:rPr>
              <a:t>Πέτρα  +  λόγος</a:t>
            </a:r>
          </a:p>
          <a:p>
            <a:pPr algn="ctr" eaLnBrk="0" hangingPunct="0">
              <a:spcBef>
                <a:spcPct val="0"/>
              </a:spcBef>
              <a:buClrTx/>
              <a:buSzTx/>
              <a:buNone/>
              <a:defRPr/>
            </a:pPr>
            <a:endParaRPr lang="el-GR" sz="4400" b="1" kern="0" spc="3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None/>
              <a:defRPr/>
            </a:pPr>
            <a:r>
              <a:rPr lang="el-GR" sz="4400" kern="0" spc="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Μελέτη των πετρωμάτων και των διαδικασιών γένεσής τους</a:t>
            </a:r>
            <a:endParaRPr lang="el-GR" sz="4400" kern="0" spc="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Κριτήρια αναγνώρισης μαγματικών πετρωμάτων</a:t>
            </a:r>
            <a:endParaRPr lang="el-GR" dirty="0"/>
          </a:p>
        </p:txBody>
      </p:sp>
      <p:sp>
        <p:nvSpPr>
          <p:cNvPr id="11" name="5 - Ορθογώνιο"/>
          <p:cNvSpPr/>
          <p:nvPr/>
        </p:nvSpPr>
        <p:spPr>
          <a:xfrm>
            <a:off x="5076056" y="1628800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el-GR" sz="2400" b="1" kern="0" dirty="0" smtClean="0"/>
              <a:t>Ιστολογικά στοιχεία</a:t>
            </a:r>
            <a:endParaRPr lang="el-GR" b="1" kern="0" dirty="0"/>
          </a:p>
        </p:txBody>
      </p:sp>
      <p:pic>
        <p:nvPicPr>
          <p:cNvPr id="12" name="6 - Εικόνα" descr="Εικόνα : Χαρακτηρσιτική Μικροφωτογραφία υποφειτικού ιστού σε ολιβινικό γάββρο (Δείγμα: 397_02x_2-5.jpg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03687"/>
            <a:ext cx="3884825" cy="2880000"/>
          </a:xfrm>
          <a:prstGeom prst="rect">
            <a:avLst/>
          </a:prstGeom>
        </p:spPr>
      </p:pic>
      <p:pic>
        <p:nvPicPr>
          <p:cNvPr id="13" name="Picture 2" descr="Εικόνα : Εργασία υπαίθρου και δειγματοληψία στον νησί της Κω &#10;F:\DOCUMENTS\IN PROGRESS\Vitale_Kos\Photos\2011\2nd Fieldtrip\20111104\P1020872.J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50" y="2204864"/>
            <a:ext cx="3840426" cy="2880320"/>
          </a:xfrm>
          <a:prstGeom prst="rect">
            <a:avLst/>
          </a:prstGeom>
          <a:noFill/>
        </p:spPr>
      </p:pic>
      <p:sp>
        <p:nvSpPr>
          <p:cNvPr id="14" name="5 - Ορθογώνιο"/>
          <p:cNvSpPr/>
          <p:nvPr/>
        </p:nvSpPr>
        <p:spPr>
          <a:xfrm>
            <a:off x="1259632" y="1628800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el-GR" sz="2400" b="1" kern="0" dirty="0" smtClean="0"/>
              <a:t>Έρευνα πεδίου</a:t>
            </a:r>
            <a:endParaRPr lang="el-GR" b="1" kern="0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Τι ακριβώς αναζητάμε;</a:t>
            </a:r>
            <a:endParaRPr lang="el-GR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>
            <a:normAutofit/>
          </a:bodyPr>
          <a:lstStyle/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Πως δημιουργούνται τα </a:t>
            </a:r>
            <a:r>
              <a:rPr lang="el-GR" sz="2400" dirty="0" err="1" smtClean="0"/>
              <a:t>τήγματα</a:t>
            </a:r>
            <a:r>
              <a:rPr lang="el-GR" sz="2400" dirty="0" smtClean="0"/>
              <a:t>;</a:t>
            </a:r>
          </a:p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Τι τήκεται και που;</a:t>
            </a:r>
          </a:p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Τι παράγεται μέσω της τήξης; </a:t>
            </a:r>
          </a:p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Πως κρυσταλλώνεται ένα </a:t>
            </a:r>
            <a:r>
              <a:rPr lang="el-GR" sz="2400" dirty="0" err="1" smtClean="0"/>
              <a:t>τήγμα</a:t>
            </a:r>
            <a:r>
              <a:rPr lang="el-GR" sz="2400" dirty="0" smtClean="0"/>
              <a:t>;</a:t>
            </a:r>
          </a:p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Πως εξελίσσονται </a:t>
            </a:r>
            <a:r>
              <a:rPr lang="el-GR" sz="2400" dirty="0" err="1" smtClean="0"/>
              <a:t>τήγμα</a:t>
            </a:r>
            <a:r>
              <a:rPr lang="el-GR" sz="2400" dirty="0" smtClean="0"/>
              <a:t> &amp; στερεό κατά τις διαδικασίες κρυστάλλωσης και τήξης;</a:t>
            </a:r>
          </a:p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Πως εξηγείται η μεγάλη ποικιλία μαγματικών πετρωμάτων;</a:t>
            </a:r>
          </a:p>
          <a:p>
            <a:pPr marL="447675" indent="-447675">
              <a:spcAft>
                <a:spcPts val="0"/>
              </a:spcAft>
              <a:buSzPct val="100000"/>
              <a:defRPr/>
            </a:pPr>
            <a:r>
              <a:rPr lang="el-GR" sz="2400" dirty="0" smtClean="0"/>
              <a:t>Υπάρχει συσχέτιση μεταξύ είδους πετρώματος και </a:t>
            </a:r>
            <a:r>
              <a:rPr lang="el-GR" sz="2400" dirty="0" err="1" smtClean="0"/>
              <a:t>γεωτεκτονικού</a:t>
            </a:r>
            <a:r>
              <a:rPr lang="el-GR" sz="2400" dirty="0" smtClean="0"/>
              <a:t> περιβάλλοντος; Τι την ελέγχει;</a:t>
            </a:r>
          </a:p>
          <a:p>
            <a:pPr>
              <a:buSzPct val="100000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Ποια είναι τα εφόδια μας;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464156" y="1772816"/>
            <a:ext cx="8229600" cy="430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Εμπειρία παρατήρησης πετρωμάτων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Πειραματικά δεδομένα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Σχετικές θεωρίες (π.χ. θερμοδυναμική, χημεία)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Γνώση του εσωτερικού της γης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ΠΡΟΕΛΕΥΣΗ ΤΩΝ ΣΤΟΙΧΕΙΩΝ ΣΤΟ ΣΥΜΠΑΝ ΚΑΙ ΣΤΗ ΓΗ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Προέλευση των στοιχείων στο σύμπαν και στη γη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844824"/>
            <a:ext cx="8068284" cy="3744416"/>
          </a:xfrm>
        </p:spPr>
        <p:txBody>
          <a:bodyPr>
            <a:noAutofit/>
          </a:bodyPr>
          <a:lstStyle/>
          <a:p>
            <a:r>
              <a:rPr lang="el-GR" sz="2800" dirty="0" smtClean="0"/>
              <a:t>Θεωρία της Μεγάλης Έκρηξης (</a:t>
            </a:r>
            <a:r>
              <a:rPr lang="en-US" sz="2800" dirty="0" smtClean="0"/>
              <a:t>Big Bang, </a:t>
            </a:r>
            <a:r>
              <a:rPr lang="el-GR" sz="2800" dirty="0" smtClean="0"/>
              <a:t>~</a:t>
            </a:r>
            <a:r>
              <a:rPr lang="en-US" sz="2800" dirty="0" smtClean="0"/>
              <a:t> 13,7 </a:t>
            </a:r>
            <a:r>
              <a:rPr lang="el-GR" sz="2800" dirty="0" smtClean="0"/>
              <a:t>δισεκατομμύρια χρόνια πριν)</a:t>
            </a:r>
          </a:p>
          <a:p>
            <a:r>
              <a:rPr lang="el-GR" sz="2800" dirty="0" smtClean="0"/>
              <a:t>Η ύλη και η ενέργεια όλου του σύμπαντος δημιουργήθηκε σχεδόν ακαριαία σε κάποια εκατομμυριοστά του δευτερολέπτου</a:t>
            </a:r>
            <a:endParaRPr lang="el-GR" sz="28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Προέλευση των στοιχείων στο σύμπαν και στη 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772816"/>
            <a:ext cx="8229600" cy="4309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Η ιδέα ανήκει στον </a:t>
            </a:r>
            <a:r>
              <a:rPr lang="en-US" sz="2800" dirty="0" smtClean="0"/>
              <a:t>Hubble </a:t>
            </a:r>
            <a:r>
              <a:rPr lang="el-GR" sz="2800" dirty="0" smtClean="0"/>
              <a:t>ο οποίος βασίστηκε στην παρατήρηση της απομάκρυνσης </a:t>
            </a:r>
            <a:r>
              <a:rPr lang="en-US" sz="2800" dirty="0" smtClean="0"/>
              <a:t> </a:t>
            </a:r>
            <a:r>
              <a:rPr lang="el-GR" sz="2800" dirty="0" smtClean="0"/>
              <a:t>κάποιων γαλαξιών στον αστερισμό της Παρθένου (Θεωρία της Διαστολής του Σύμπαντος)</a:t>
            </a:r>
          </a:p>
          <a:p>
            <a:pPr>
              <a:defRPr/>
            </a:pPr>
            <a:r>
              <a:rPr lang="el-GR" sz="2800" dirty="0" smtClean="0"/>
              <a:t>Επιβεβαιώθηκε από τους </a:t>
            </a:r>
            <a:r>
              <a:rPr lang="en-US" sz="2800" dirty="0" smtClean="0"/>
              <a:t>Penzias </a:t>
            </a:r>
            <a:r>
              <a:rPr lang="el-GR" sz="2800" dirty="0" smtClean="0"/>
              <a:t>και </a:t>
            </a:r>
            <a:r>
              <a:rPr lang="en-US" sz="2800" dirty="0" smtClean="0"/>
              <a:t>Wilson</a:t>
            </a:r>
            <a:r>
              <a:rPr lang="el-GR" sz="2800" dirty="0" smtClean="0"/>
              <a:t> (Νόμπελ Φυσικής 1964)</a:t>
            </a: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στάδια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2296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~15 δις χρόνια πριν: Σχηματισμός του Σύμπαντος. Η ύλη βρίσκεται σε εξαιρετικά υψηλή θερμοκρασία</a:t>
            </a:r>
          </a:p>
          <a:p>
            <a:r>
              <a:rPr lang="el-GR" sz="2800" dirty="0" smtClean="0"/>
              <a:t>~ 0,5 ώρες μετά: Διαστολή του Σύμπαντος, ψύξη σε θερμοκρασίες της τάξης των μερικών δισεκατομμυρίων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</a:t>
            </a:r>
            <a:r>
              <a:rPr lang="el-GR" sz="2800" dirty="0" smtClean="0"/>
              <a:t>. Συνένωση υποατομικών </a:t>
            </a:r>
            <a:r>
              <a:rPr lang="en-US" sz="2800" dirty="0" smtClean="0"/>
              <a:t>                           </a:t>
            </a:r>
            <a:r>
              <a:rPr lang="el-GR" sz="2800" dirty="0" smtClean="0"/>
              <a:t>σωματιδίων και σχηματισμός πυρήνων</a:t>
            </a:r>
            <a:r>
              <a:rPr lang="en-US" sz="2800" dirty="0" smtClean="0"/>
              <a:t>                                       H </a:t>
            </a:r>
            <a:r>
              <a:rPr lang="el-GR" sz="2800" dirty="0" smtClean="0"/>
              <a:t>και </a:t>
            </a:r>
            <a:r>
              <a:rPr lang="en-US" sz="2800" dirty="0" smtClean="0"/>
              <a:t>He</a:t>
            </a:r>
            <a:endParaRPr lang="el-GR" sz="2800" dirty="0" smtClean="0"/>
          </a:p>
          <a:p>
            <a:endParaRPr lang="el-GR" sz="2800" dirty="0" smtClean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Μέχρι το 2004</a:t>
            </a:r>
            <a:endParaRPr lang="el-GR" dirty="0"/>
          </a:p>
        </p:txBody>
      </p:sp>
      <p:pic>
        <p:nvPicPr>
          <p:cNvPr id="5" name="Content Placeholder 7" descr="CK_web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132834" y="2214554"/>
            <a:ext cx="3162300" cy="3162300"/>
          </a:xfrm>
          <a:prstGeom prst="rect">
            <a:avLst/>
          </a:prstGeom>
        </p:spPr>
      </p:pic>
      <p:pic>
        <p:nvPicPr>
          <p:cNvPr id="7" name="Content Placeholder 6" descr="DSCN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590" y="2204864"/>
            <a:ext cx="3211860" cy="3134698"/>
          </a:xfrm>
          <a:prstGeom prst="rect">
            <a:avLst/>
          </a:prstGeom>
        </p:spPr>
      </p:pic>
      <p:sp>
        <p:nvSpPr>
          <p:cNvPr id="9" name="12 - Ορθογώνιο"/>
          <p:cNvSpPr/>
          <p:nvPr/>
        </p:nvSpPr>
        <p:spPr>
          <a:xfrm>
            <a:off x="465818" y="1432050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Πετρολογία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Μαγματικών πετρωμάτων</a:t>
            </a:r>
            <a:endParaRPr lang="el-GR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283968" y="1430736"/>
            <a:ext cx="4860032" cy="7092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Πετρολογία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Μεταμορφωμένων πετρωμάτων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4 - Ορθογώνιο"/>
          <p:cNvSpPr/>
          <p:nvPr/>
        </p:nvSpPr>
        <p:spPr>
          <a:xfrm>
            <a:off x="25152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el-GR" b="1" kern="0" dirty="0" smtClean="0"/>
              <a:t>Κωνσταντίνα Κοτοπούλη</a:t>
            </a:r>
            <a:r>
              <a:rPr lang="el-GR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i="1" kern="0" dirty="0" smtClean="0"/>
              <a:t>Ομότιμη Καθηγήτρια</a:t>
            </a:r>
          </a:p>
        </p:txBody>
      </p:sp>
      <p:sp>
        <p:nvSpPr>
          <p:cNvPr id="12" name="15 - Ορθογώνιο"/>
          <p:cNvSpPr/>
          <p:nvPr/>
        </p:nvSpPr>
        <p:spPr>
          <a:xfrm>
            <a:off x="4427984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el-GR" b="1" kern="0" dirty="0" smtClean="0"/>
              <a:t>Χρήστος </a:t>
            </a:r>
            <a:r>
              <a:rPr lang="el-GR" b="1" kern="0" dirty="0" err="1" smtClean="0"/>
              <a:t>Καταγάς</a:t>
            </a:r>
            <a:r>
              <a:rPr lang="el-GR" b="1" kern="0" dirty="0" smtClean="0"/>
              <a:t/>
            </a:r>
            <a:br>
              <a:rPr lang="el-GR" b="1" kern="0" dirty="0" smtClean="0"/>
            </a:br>
            <a:r>
              <a:rPr lang="el-GR" i="1" kern="0" dirty="0" smtClean="0"/>
              <a:t>Ομότιμος Καθηγητής</a:t>
            </a:r>
            <a:endParaRPr lang="el-GR" i="1" kern="0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Βασικά στάδια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068284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~750.000 χρόνια μετά: Η θερμοκρασία πέφτει στους 3000</a:t>
            </a:r>
            <a:r>
              <a:rPr lang="en-US" sz="2800" baseline="30000" dirty="0" smtClean="0"/>
              <a:t>o</a:t>
            </a:r>
            <a:r>
              <a:rPr lang="el-GR" sz="2800" baseline="30000" dirty="0" smtClean="0"/>
              <a:t> </a:t>
            </a:r>
            <a:r>
              <a:rPr lang="en-US" sz="2800" dirty="0" smtClean="0"/>
              <a:t>C</a:t>
            </a:r>
            <a:r>
              <a:rPr lang="el-GR" sz="2800" dirty="0" smtClean="0"/>
              <a:t> περίπου. Προσέγγιση των ηλεκτρονίων στους πυρήνες</a:t>
            </a:r>
          </a:p>
          <a:p>
            <a:pPr>
              <a:defRPr/>
            </a:pPr>
            <a:r>
              <a:rPr lang="el-GR" sz="2800" dirty="0" smtClean="0"/>
              <a:t>Οι χαμηλότερες θερμοκρασίες επιτρέπουν το σχηματισμό αρχικών συσσωματωμάτων ύλης, παρότι το Σύμπαν εξακολουθεί να διαστέλλεται</a:t>
            </a:r>
          </a:p>
          <a:p>
            <a:pPr>
              <a:defRPr/>
            </a:pPr>
            <a:r>
              <a:rPr lang="el-GR" sz="2800" dirty="0" smtClean="0"/>
              <a:t>Σχηματισμός Αστέρων, Γαλαξιακών Νεφελωμάτων και Γαλαξιών. Αύξηση μάζας τους και της </a:t>
            </a:r>
            <a:r>
              <a:rPr lang="el-GR" sz="2800" dirty="0" err="1" smtClean="0"/>
              <a:t>βαρυτικής</a:t>
            </a:r>
            <a:r>
              <a:rPr lang="el-GR" sz="2800" dirty="0" smtClean="0"/>
              <a:t> έλξης τους</a:t>
            </a:r>
          </a:p>
          <a:p>
            <a:pPr>
              <a:defRPr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στάδια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068284" cy="3672407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Διατήρηση της θερμοκρασίας σε επίπεδα ικανά να διατηρήσουν πυρηνική θερμότητα, που ενισχύεται από σύντηξη Η</a:t>
            </a:r>
          </a:p>
          <a:p>
            <a:pPr>
              <a:defRPr/>
            </a:pPr>
            <a:r>
              <a:rPr lang="el-GR" sz="2800" dirty="0" smtClean="0"/>
              <a:t>Πυρηνικές αντιδράσεις δημιούργησαν τα βαρύτερα στοιχεία, σε διαφορετικές θερμοκρασίες</a:t>
            </a:r>
          </a:p>
          <a:p>
            <a:pPr>
              <a:defRPr/>
            </a:pPr>
            <a:r>
              <a:rPr lang="el-GR" sz="2800" dirty="0" smtClean="0"/>
              <a:t>Πολλοί Αστέρες απόκτησαν Πλανήτες και άλλους Δορυφόρους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στάδια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~ </a:t>
            </a:r>
            <a:r>
              <a:rPr lang="en-US" sz="2800" dirty="0" smtClean="0"/>
              <a:t>5</a:t>
            </a:r>
            <a:r>
              <a:rPr lang="el-GR" sz="2800" dirty="0" smtClean="0"/>
              <a:t> δις χρόνια πριν: Σχηματισμός του Ηλιακού μας Συστήματος από τη συμπύκνωση ενός Νεφελώματος αποτελούμενο κυρίως από </a:t>
            </a:r>
            <a:r>
              <a:rPr lang="en-US" sz="2800" dirty="0" smtClean="0"/>
              <a:t>                         </a:t>
            </a:r>
            <a:r>
              <a:rPr lang="el-GR" sz="2800" dirty="0" smtClean="0"/>
              <a:t>πρωτογενές </a:t>
            </a:r>
            <a:r>
              <a:rPr lang="en-US" sz="2800" dirty="0" smtClean="0"/>
              <a:t>H</a:t>
            </a:r>
            <a:r>
              <a:rPr lang="el-GR" sz="2800" dirty="0" smtClean="0"/>
              <a:t> και </a:t>
            </a:r>
            <a:r>
              <a:rPr lang="en-US" sz="2800" dirty="0" smtClean="0"/>
              <a:t>He</a:t>
            </a:r>
            <a:r>
              <a:rPr lang="el-GR" sz="2800" dirty="0" smtClean="0"/>
              <a:t>.</a:t>
            </a:r>
          </a:p>
          <a:p>
            <a:pPr>
              <a:defRPr/>
            </a:pPr>
            <a:r>
              <a:rPr lang="el-GR" sz="2800" dirty="0" smtClean="0"/>
              <a:t>Η σύντηξη Η στον Ήλιο ξεκίνησε στα πρώτα 100.000 χρόνια.</a:t>
            </a:r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Ο Ήλιος στο διάστημα από 100.000-50 </a:t>
            </a:r>
            <a:r>
              <a:rPr lang="en-US" sz="2800" dirty="0" smtClean="0"/>
              <a:t>Ma</a:t>
            </a:r>
            <a:r>
              <a:rPr lang="el-GR" sz="2800" dirty="0" smtClean="0"/>
              <a:t> είναι ένας</a:t>
            </a:r>
            <a:r>
              <a:rPr lang="en-US" sz="2800" dirty="0" smtClean="0"/>
              <a:t> T-</a:t>
            </a:r>
            <a:r>
              <a:rPr lang="en-US" sz="2800" dirty="0" err="1" smtClean="0"/>
              <a:t>Tauri</a:t>
            </a:r>
            <a:r>
              <a:rPr lang="el-GR" sz="2800" dirty="0" smtClean="0"/>
              <a:t> </a:t>
            </a:r>
            <a:r>
              <a:rPr lang="el-GR" sz="2800" dirty="0" err="1" smtClean="0"/>
              <a:t>πρωτοαστέρας</a:t>
            </a:r>
            <a:r>
              <a:rPr lang="el-GR" sz="2800" dirty="0" smtClean="0"/>
              <a:t>.</a:t>
            </a:r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στάδια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84308" cy="4032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Διαβάθμιση της θερμοκρασίας και της πίεσης οδήγησε στη διαφοροποίηση του Νεφελώματος</a:t>
            </a:r>
          </a:p>
          <a:p>
            <a:pPr>
              <a:defRPr/>
            </a:pPr>
            <a:r>
              <a:rPr lang="el-GR" sz="2800" dirty="0" smtClean="0"/>
              <a:t>Τα πιο πτητικά στοιχεία συγκεντρώθηκαν στο εξωτερικό, ψυχρότερο τμήμα ενώ τα πιο δύστηκτα συγκεντρώθηκαν στις θερμότερες περιοχές</a:t>
            </a:r>
          </a:p>
          <a:p>
            <a:pPr>
              <a:defRPr/>
            </a:pPr>
            <a:r>
              <a:rPr lang="el-GR" sz="2800" dirty="0" smtClean="0"/>
              <a:t>Συσσωματώματα μάζας συμπυκνώθηκαν σχηματίζοντας </a:t>
            </a:r>
            <a:r>
              <a:rPr lang="el-GR" sz="2800" dirty="0" err="1" smtClean="0"/>
              <a:t>Πρωτοπλανήτες</a:t>
            </a:r>
            <a:r>
              <a:rPr lang="el-GR" sz="2800" dirty="0" smtClean="0"/>
              <a:t> (</a:t>
            </a:r>
            <a:r>
              <a:rPr lang="el-GR" sz="2800" dirty="0" err="1" smtClean="0"/>
              <a:t>Πρωτοηλιακό</a:t>
            </a:r>
            <a:r>
              <a:rPr lang="el-GR" sz="2800" dirty="0" smtClean="0"/>
              <a:t> Σύστημα)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στάδια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400" dirty="0" smtClean="0"/>
              <a:t>Σχηματισμός ορυκτών με οξείδια και κράματα </a:t>
            </a:r>
            <a:r>
              <a:rPr lang="en-US" sz="2400" dirty="0" smtClean="0"/>
              <a:t>Fe-Ni</a:t>
            </a:r>
            <a:r>
              <a:rPr lang="el-GR" sz="2400" dirty="0" smtClean="0"/>
              <a:t> στο κέντρο του </a:t>
            </a:r>
            <a:r>
              <a:rPr lang="el-GR" sz="2400" dirty="0" err="1" smtClean="0"/>
              <a:t>Πρωτοηλιακού</a:t>
            </a:r>
            <a:r>
              <a:rPr lang="el-GR" sz="2400" dirty="0" smtClean="0"/>
              <a:t> Συστήματος. Πυριτικά ορυκτά των </a:t>
            </a:r>
            <a:r>
              <a:rPr lang="en-US" sz="2400" dirty="0" smtClean="0"/>
              <a:t>Mg </a:t>
            </a:r>
            <a:r>
              <a:rPr lang="el-GR" sz="2400" dirty="0" smtClean="0"/>
              <a:t>και </a:t>
            </a:r>
            <a:r>
              <a:rPr lang="en-US" sz="2400" dirty="0" smtClean="0"/>
              <a:t>Fe</a:t>
            </a:r>
            <a:r>
              <a:rPr lang="el-GR" sz="2400" dirty="0" smtClean="0"/>
              <a:t> συγκεντρώθηκαν στα εξωτερικά τμήματα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CH</a:t>
            </a:r>
            <a:r>
              <a:rPr lang="en-US" sz="2400" baseline="-25000" dirty="0" smtClean="0"/>
              <a:t>4</a:t>
            </a:r>
            <a:r>
              <a:rPr lang="el-GR" sz="2400" dirty="0" smtClean="0"/>
              <a:t> και άλλα πτητικά συγκεντρώθηκαν στα πολύ εξωτερικά μέρη</a:t>
            </a:r>
          </a:p>
          <a:p>
            <a:pPr>
              <a:defRPr/>
            </a:pPr>
            <a:r>
              <a:rPr lang="el-GR" sz="2400" dirty="0" smtClean="0"/>
              <a:t>Σήμερα οι Γήινοι Πλανήτες και οι Αστεροειδείς περιέχουν υπολειμματικά βαριά στοιχεία</a:t>
            </a:r>
          </a:p>
          <a:p>
            <a:pPr>
              <a:defRPr/>
            </a:pPr>
            <a:r>
              <a:rPr lang="el-GR" sz="2400" dirty="0" smtClean="0"/>
              <a:t>Στη Γη έχουμε σχηματισμό ζωνών, που υποδεικνύει ότι αυτή συμπυκνώθηκε σε διάφορα στάδια</a:t>
            </a:r>
            <a:endParaRPr lang="el-G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Φλοιώδης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Τα πρώτα τμήματα σχηματίστηκαν από πλούσια σε</a:t>
            </a:r>
            <a:r>
              <a:rPr lang="en-US" sz="2800" dirty="0" smtClean="0"/>
              <a:t> Fe-Ni</a:t>
            </a:r>
            <a:r>
              <a:rPr lang="el-GR" sz="2800" dirty="0" smtClean="0"/>
              <a:t> </a:t>
            </a:r>
            <a:r>
              <a:rPr lang="el-GR" sz="2800" dirty="0" err="1" smtClean="0"/>
              <a:t>πρωτοπλανητικά</a:t>
            </a:r>
            <a:r>
              <a:rPr lang="el-GR" sz="2800" dirty="0" smtClean="0"/>
              <a:t> υλικά</a:t>
            </a:r>
          </a:p>
          <a:p>
            <a:pPr>
              <a:defRPr/>
            </a:pPr>
            <a:r>
              <a:rPr lang="el-GR" sz="2800" dirty="0" smtClean="0"/>
              <a:t>Στη συνέχεια </a:t>
            </a:r>
            <a:r>
              <a:rPr lang="el-GR" sz="2800" dirty="0" err="1" smtClean="0"/>
              <a:t>πρωτοπλανητικά</a:t>
            </a:r>
            <a:r>
              <a:rPr lang="el-GR" sz="2800" dirty="0" smtClean="0"/>
              <a:t> υλικά πλουσιότερα σε </a:t>
            </a:r>
            <a:r>
              <a:rPr lang="en-US" sz="2800" dirty="0" smtClean="0"/>
              <a:t>Si</a:t>
            </a:r>
            <a:r>
              <a:rPr lang="el-GR" sz="2800" dirty="0" smtClean="0"/>
              <a:t> προστέθηκαν στο εξωτερικό της, δημιουργώντας έτσι την απότομη μετάβαση από τον πυρήνα στο μανδύα</a:t>
            </a:r>
          </a:p>
          <a:p>
            <a:pPr>
              <a:defRPr/>
            </a:pPr>
            <a:r>
              <a:rPr lang="el-GR" sz="2800" dirty="0" smtClean="0"/>
              <a:t>Τέλος </a:t>
            </a:r>
            <a:r>
              <a:rPr lang="el-GR" sz="2800" dirty="0" err="1" smtClean="0"/>
              <a:t>πρωτοπλανητικά</a:t>
            </a:r>
            <a:r>
              <a:rPr lang="el-GR" sz="2800" dirty="0" smtClean="0"/>
              <a:t> υλικά πλούσια σε πτητικά συστατικά προστέθηκαν δημιουργώντας την αρχέγονη ατμόσφαιρα</a:t>
            </a:r>
          </a:p>
          <a:p>
            <a:pPr>
              <a:defRPr/>
            </a:pPr>
            <a:endParaRPr lang="el-GR" sz="2800" dirty="0" smtClean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Φλοιώδης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Στα αρχικά της στάδια η Γη ήταν πλήρως τετηγμένη</a:t>
            </a:r>
          </a:p>
          <a:p>
            <a:pPr>
              <a:defRPr/>
            </a:pPr>
            <a:r>
              <a:rPr lang="el-GR" dirty="0" smtClean="0"/>
              <a:t>Με την προοδευτική ψύξη της δημιουργήθηκε ο Στερεός Φλοιός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Η δομή της Γης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6768752" cy="4525963"/>
          </a:xfrm>
        </p:spPr>
        <p:txBody>
          <a:bodyPr/>
          <a:lstStyle/>
          <a:p>
            <a:pPr>
              <a:spcAft>
                <a:spcPts val="4200"/>
              </a:spcAft>
              <a:buNone/>
            </a:pPr>
            <a:r>
              <a:rPr lang="el-GR" sz="3200" b="1" dirty="0" smtClean="0"/>
              <a:t>Φλοιός</a:t>
            </a:r>
          </a:p>
          <a:p>
            <a:pPr>
              <a:spcAft>
                <a:spcPts val="2400"/>
              </a:spcAft>
            </a:pPr>
            <a:r>
              <a:rPr lang="el-GR" dirty="0" smtClean="0"/>
              <a:t>Ωκεάνιος</a:t>
            </a:r>
          </a:p>
          <a:p>
            <a:r>
              <a:rPr lang="el-GR" dirty="0" smtClean="0"/>
              <a:t>Ηπειρωτικός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9525" algn="ctr">
              <a:buNone/>
              <a:defRPr/>
            </a:pPr>
            <a:endParaRPr lang="el-GR" sz="3200" b="1" dirty="0" smtClean="0"/>
          </a:p>
          <a:p>
            <a:pPr marL="6350" indent="9525">
              <a:spcAft>
                <a:spcPts val="3600"/>
              </a:spcAft>
              <a:defRPr/>
            </a:pPr>
            <a:r>
              <a:rPr lang="el-GR" sz="3200" b="1" dirty="0" smtClean="0"/>
              <a:t>Ηπειρωτικός φ</a:t>
            </a:r>
            <a:r>
              <a:rPr lang="el-GR" b="1" dirty="0" smtClean="0"/>
              <a:t>λοιός</a:t>
            </a:r>
            <a:endParaRPr lang="en-US" sz="3200" b="1" dirty="0" smtClean="0"/>
          </a:p>
          <a:p>
            <a:pPr indent="9525">
              <a:buNone/>
              <a:defRPr/>
            </a:pPr>
            <a:r>
              <a:rPr lang="el-GR" dirty="0" smtClean="0"/>
              <a:t>Πάχος 2</a:t>
            </a:r>
            <a:r>
              <a:rPr lang="en-US" dirty="0" smtClean="0"/>
              <a:t>5</a:t>
            </a:r>
            <a:r>
              <a:rPr lang="el-GR" dirty="0" smtClean="0"/>
              <a:t>-</a:t>
            </a:r>
            <a:r>
              <a:rPr lang="en-US" dirty="0" smtClean="0"/>
              <a:t>70</a:t>
            </a:r>
            <a:r>
              <a:rPr lang="el-GR" dirty="0" smtClean="0"/>
              <a:t> </a:t>
            </a:r>
            <a:r>
              <a:rPr lang="en-US" dirty="0" smtClean="0"/>
              <a:t>km,</a:t>
            </a:r>
            <a:r>
              <a:rPr lang="el-GR" dirty="0" smtClean="0"/>
              <a:t> μέση πυκνότητα 2,7</a:t>
            </a:r>
            <a:r>
              <a:rPr lang="en-US" dirty="0" smtClean="0"/>
              <a:t>g/cm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και μεγάλη </a:t>
            </a:r>
            <a:r>
              <a:rPr lang="el-GR" dirty="0" err="1" smtClean="0"/>
              <a:t>λιθολογική</a:t>
            </a:r>
            <a:r>
              <a:rPr lang="el-GR" dirty="0" smtClean="0"/>
              <a:t> ανομοιογένεια,                      μέση σύσταση </a:t>
            </a:r>
            <a:r>
              <a:rPr lang="el-GR" dirty="0" err="1" smtClean="0"/>
              <a:t>τοναλιτική</a:t>
            </a:r>
            <a:endParaRPr lang="el-GR" dirty="0" smtClean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Γης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671514" y="1600200"/>
            <a:ext cx="7972452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>
              <a:spcAft>
                <a:spcPts val="3600"/>
              </a:spcAft>
              <a:buNone/>
              <a:defRPr/>
            </a:pPr>
            <a:r>
              <a:rPr lang="el-GR" sz="3200" b="1" dirty="0" smtClean="0"/>
              <a:t>Ωκεάνιος Φλοιός</a:t>
            </a:r>
          </a:p>
          <a:p>
            <a:pPr indent="9525">
              <a:buNone/>
              <a:defRPr/>
            </a:pPr>
            <a:r>
              <a:rPr lang="el-GR" sz="3200" dirty="0" smtClean="0"/>
              <a:t>Μέσο πάχος 7-10 </a:t>
            </a:r>
            <a:r>
              <a:rPr lang="en-US" sz="3200" dirty="0" smtClean="0"/>
              <a:t>km,</a:t>
            </a:r>
            <a:r>
              <a:rPr lang="el-GR" sz="3200" dirty="0" smtClean="0"/>
              <a:t> μέση πυκνότητα 3,3</a:t>
            </a:r>
            <a:r>
              <a:rPr lang="en-US" sz="3200" dirty="0" smtClean="0"/>
              <a:t>g/cm</a:t>
            </a:r>
            <a:r>
              <a:rPr lang="en-US" sz="3200" baseline="30000" dirty="0" smtClean="0"/>
              <a:t>3</a:t>
            </a:r>
            <a:r>
              <a:rPr lang="el-GR" sz="3200" dirty="0" smtClean="0"/>
              <a:t>, σχετική ομοιομορφία (</a:t>
            </a:r>
            <a:r>
              <a:rPr lang="el-GR" sz="3200" dirty="0" err="1" smtClean="0"/>
              <a:t>οφιόλιθοι</a:t>
            </a:r>
            <a:r>
              <a:rPr lang="el-GR" sz="3200" dirty="0" smtClean="0"/>
              <a:t>)</a:t>
            </a:r>
            <a:endParaRPr lang="en-US" sz="3200" dirty="0" smtClean="0"/>
          </a:p>
          <a:p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Από το 2005</a:t>
            </a:r>
            <a:endParaRPr lang="el-GR" dirty="0"/>
          </a:p>
        </p:txBody>
      </p:sp>
      <p:pic>
        <p:nvPicPr>
          <p:cNvPr id="5" name="Content Placeholder 7" descr="CK_web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132834" y="2214554"/>
            <a:ext cx="3162300" cy="3162300"/>
          </a:xfrm>
          <a:prstGeom prst="rect">
            <a:avLst/>
          </a:prstGeom>
        </p:spPr>
      </p:pic>
      <p:pic>
        <p:nvPicPr>
          <p:cNvPr id="7" name="Content Placeholder 6" descr="DSCN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590" y="2204864"/>
            <a:ext cx="3211860" cy="3134698"/>
          </a:xfrm>
          <a:prstGeom prst="rect">
            <a:avLst/>
          </a:prstGeom>
        </p:spPr>
      </p:pic>
      <p:sp>
        <p:nvSpPr>
          <p:cNvPr id="9" name="14 - Ορθογώνιο"/>
          <p:cNvSpPr/>
          <p:nvPr/>
        </p:nvSpPr>
        <p:spPr>
          <a:xfrm>
            <a:off x="25152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el-GR" b="1" kern="0" dirty="0" smtClean="0"/>
              <a:t>Κωνσταντίνα Κοτοπούλη</a:t>
            </a:r>
            <a:r>
              <a:rPr lang="el-GR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i="1" kern="0" dirty="0" smtClean="0"/>
              <a:t>Ομότιμη Καθηγήτρια</a:t>
            </a:r>
          </a:p>
        </p:txBody>
      </p:sp>
      <p:sp>
        <p:nvSpPr>
          <p:cNvPr id="10" name="15 - Ορθογώνιο"/>
          <p:cNvSpPr/>
          <p:nvPr/>
        </p:nvSpPr>
        <p:spPr>
          <a:xfrm>
            <a:off x="4427984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el-GR" b="1" kern="0" dirty="0" smtClean="0"/>
              <a:t>Χρήστος </a:t>
            </a:r>
            <a:r>
              <a:rPr lang="el-GR" b="1" kern="0" dirty="0" err="1" smtClean="0"/>
              <a:t>Καταγάς</a:t>
            </a:r>
            <a:r>
              <a:rPr lang="el-GR" b="1" kern="0" dirty="0" smtClean="0"/>
              <a:t/>
            </a:r>
            <a:br>
              <a:rPr lang="el-GR" b="1" kern="0" dirty="0" smtClean="0"/>
            </a:br>
            <a:r>
              <a:rPr lang="el-GR" i="1" kern="0" dirty="0" smtClean="0"/>
              <a:t>Ομότιμος Καθηγητής</a:t>
            </a:r>
            <a:endParaRPr lang="el-GR" i="1" kern="0" dirty="0"/>
          </a:p>
        </p:txBody>
      </p:sp>
      <p:sp>
        <p:nvSpPr>
          <p:cNvPr id="11" name="4 - Ορθογώνιο"/>
          <p:cNvSpPr/>
          <p:nvPr/>
        </p:nvSpPr>
        <p:spPr>
          <a:xfrm>
            <a:off x="683568" y="1178749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Πετρολογία Μαγματικών &amp; Μεταμορφωμένων Πετρωμάτων</a:t>
            </a: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13305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l-GR" sz="3200" b="1" dirty="0" smtClean="0"/>
              <a:t>Μανδύας</a:t>
            </a:r>
          </a:p>
          <a:p>
            <a:pPr>
              <a:defRPr/>
            </a:pPr>
            <a:r>
              <a:rPr lang="el-GR" sz="3200" dirty="0" err="1" smtClean="0"/>
              <a:t>Περιδοτίτης</a:t>
            </a:r>
            <a:r>
              <a:rPr lang="el-GR" sz="3200" dirty="0" smtClean="0"/>
              <a:t> (</a:t>
            </a:r>
            <a:r>
              <a:rPr lang="el-GR" sz="3200" dirty="0" err="1" smtClean="0"/>
              <a:t>υπερβασικά</a:t>
            </a:r>
            <a:r>
              <a:rPr lang="el-GR" sz="3200" dirty="0" smtClean="0"/>
              <a:t> πετρώματα)</a:t>
            </a:r>
          </a:p>
          <a:p>
            <a:pPr>
              <a:defRPr/>
            </a:pPr>
            <a:r>
              <a:rPr lang="el-GR" sz="3200" dirty="0" smtClean="0"/>
              <a:t>Ανώτερος Μανδύας (έως τα 410</a:t>
            </a:r>
            <a:r>
              <a:rPr lang="en-US" sz="3200" dirty="0" smtClean="0"/>
              <a:t> Km)</a:t>
            </a:r>
            <a:r>
              <a:rPr lang="el-GR" sz="3200" dirty="0" smtClean="0"/>
              <a:t> </a:t>
            </a:r>
            <a:r>
              <a:rPr lang="el-GR" sz="3200" dirty="0" err="1" smtClean="0"/>
              <a:t>ολιβίνης</a:t>
            </a:r>
            <a:r>
              <a:rPr lang="el-GR" sz="3200" dirty="0" smtClean="0"/>
              <a:t> → </a:t>
            </a:r>
            <a:r>
              <a:rPr lang="el-GR" sz="3200" dirty="0" err="1" smtClean="0"/>
              <a:t>σπινέλιος</a:t>
            </a:r>
            <a:endParaRPr lang="el-GR" sz="3200" dirty="0" smtClean="0"/>
          </a:p>
          <a:p>
            <a:pPr>
              <a:defRPr/>
            </a:pPr>
            <a:r>
              <a:rPr lang="el-GR" sz="3200" dirty="0" smtClean="0"/>
              <a:t>Στρώμα χαμηλών ταχυτήτων </a:t>
            </a:r>
            <a:r>
              <a:rPr lang="en-US" sz="3200" dirty="0" smtClean="0"/>
              <a:t>60-220 Km</a:t>
            </a:r>
            <a:r>
              <a:rPr lang="el-GR" sz="3200" dirty="0" smtClean="0"/>
              <a:t> (όριο λιθόσφαιρας-</a:t>
            </a:r>
            <a:r>
              <a:rPr lang="el-GR" sz="3200" dirty="0" err="1" smtClean="0"/>
              <a:t>ασθενόσφαιρας)</a:t>
            </a:r>
            <a:endParaRPr lang="el-GR" sz="32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7920880" cy="4525963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l-GR" sz="3200" b="1" dirty="0" smtClean="0">
                <a:solidFill>
                  <a:prstClr val="black"/>
                </a:solidFill>
              </a:rPr>
              <a:t>Μεταβατική ζώνη</a:t>
            </a:r>
          </a:p>
          <a:p>
            <a:pPr>
              <a:defRPr/>
            </a:pPr>
            <a:r>
              <a:rPr lang="el-GR" sz="3200" dirty="0" smtClean="0"/>
              <a:t>410-660</a:t>
            </a:r>
            <a:r>
              <a:rPr lang="en-US" sz="3200" dirty="0" smtClean="0"/>
              <a:t> Km</a:t>
            </a:r>
            <a:r>
              <a:rPr lang="el-GR" sz="3200" dirty="0" smtClean="0"/>
              <a:t> (όριο ανώτερου - κατώτερου Μανδύα)</a:t>
            </a:r>
            <a:endParaRPr lang="en-US" sz="3200" dirty="0" smtClean="0"/>
          </a:p>
          <a:p>
            <a:pPr>
              <a:defRPr/>
            </a:pPr>
            <a:r>
              <a:rPr lang="el-GR" sz="3200" dirty="0" smtClean="0"/>
              <a:t>Απότομη αύξηση της ταχύτητας σεισμικών κυμάτων</a:t>
            </a:r>
          </a:p>
          <a:p>
            <a:pPr>
              <a:defRPr/>
            </a:pPr>
            <a:r>
              <a:rPr lang="el-GR" sz="3200" dirty="0" smtClean="0"/>
              <a:t>Μετατροπές: </a:t>
            </a:r>
            <a:r>
              <a:rPr lang="el-GR" sz="3200" dirty="0" err="1" smtClean="0"/>
              <a:t>σπινέλιου</a:t>
            </a:r>
            <a:r>
              <a:rPr lang="el-GR" sz="3200" dirty="0" smtClean="0"/>
              <a:t> σε </a:t>
            </a:r>
            <a:r>
              <a:rPr lang="el-GR" sz="3200" dirty="0" err="1" smtClean="0"/>
              <a:t>περοβσκίτη</a:t>
            </a:r>
            <a:r>
              <a:rPr lang="el-GR" sz="3200" dirty="0" smtClean="0"/>
              <a:t> και </a:t>
            </a:r>
            <a:r>
              <a:rPr lang="en-US" sz="3200" dirty="0" err="1" smtClean="0"/>
              <a:t>Si</a:t>
            </a:r>
            <a:r>
              <a:rPr lang="en-US" sz="3200" baseline="30000" dirty="0" err="1" smtClean="0"/>
              <a:t>IV</a:t>
            </a:r>
            <a:r>
              <a:rPr lang="el-GR" sz="3200" dirty="0" smtClean="0"/>
              <a:t> σε </a:t>
            </a:r>
            <a:r>
              <a:rPr lang="en-US" sz="3200" dirty="0" err="1" smtClean="0"/>
              <a:t>Si</a:t>
            </a:r>
            <a:r>
              <a:rPr lang="en-US" sz="3200" baseline="30000" dirty="0" err="1" smtClean="0"/>
              <a:t>VI</a:t>
            </a:r>
            <a:endParaRPr lang="en-US" sz="3200" baseline="30000" dirty="0" smtClean="0"/>
          </a:p>
          <a:p>
            <a:pPr>
              <a:buNone/>
            </a:pPr>
            <a:endParaRPr lang="el-GR" sz="32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046309"/>
            <a:ext cx="7931224" cy="2462811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l-GR" sz="3200" b="1" dirty="0" smtClean="0"/>
              <a:t>Κατώτερος Μανδύας</a:t>
            </a:r>
          </a:p>
          <a:p>
            <a:pPr>
              <a:defRPr/>
            </a:pPr>
            <a:r>
              <a:rPr lang="el-GR" sz="3200" dirty="0" smtClean="0"/>
              <a:t>Παρουσιάζει πιο βαθμιαία αύξηση της ταχύτητας σεισμικών κυμάτων.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3433"/>
            <a:ext cx="8075240" cy="4525963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l-GR" sz="3200" b="1" dirty="0" smtClean="0">
                <a:solidFill>
                  <a:prstClr val="black"/>
                </a:solidFill>
              </a:rPr>
              <a:t>Πυρήνας</a:t>
            </a:r>
          </a:p>
          <a:p>
            <a:pPr>
              <a:defRPr/>
            </a:pPr>
            <a:r>
              <a:rPr lang="el-GR" sz="3200" dirty="0" smtClean="0"/>
              <a:t>Κράμα </a:t>
            </a:r>
            <a:r>
              <a:rPr lang="en-US" sz="3200" dirty="0" smtClean="0"/>
              <a:t>Fe-N</a:t>
            </a:r>
            <a:endParaRPr lang="el-GR" sz="3200" dirty="0" smtClean="0"/>
          </a:p>
          <a:p>
            <a:pPr>
              <a:defRPr/>
            </a:pPr>
            <a:r>
              <a:rPr lang="el-GR" sz="3200" dirty="0" smtClean="0"/>
              <a:t>Εξωτερικός πυρήνας: υγρός (απουσία σεισμικών κυμάτων </a:t>
            </a:r>
            <a:r>
              <a:rPr lang="en-US" sz="3200" dirty="0" smtClean="0"/>
              <a:t>S)</a:t>
            </a:r>
            <a:endParaRPr lang="el-GR" sz="3200" dirty="0" smtClean="0"/>
          </a:p>
          <a:p>
            <a:pPr>
              <a:defRPr/>
            </a:pPr>
            <a:r>
              <a:rPr lang="el-GR" sz="3200" dirty="0" smtClean="0"/>
              <a:t>Εσωτερικός πυρήνας: στερεός</a:t>
            </a:r>
          </a:p>
          <a:p>
            <a:pPr>
              <a:buNone/>
            </a:pPr>
            <a:endParaRPr lang="el-GR" sz="32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4800"/>
          </a:xfrm>
        </p:spPr>
        <p:txBody>
          <a:bodyPr>
            <a:normAutofit/>
          </a:bodyPr>
          <a:lstStyle/>
          <a:p>
            <a:r>
              <a:rPr sz="4000" dirty="0" smtClean="0"/>
              <a:t>Η </a:t>
            </a:r>
            <a:r>
              <a:rPr sz="4000" dirty="0" err="1" smtClean="0"/>
              <a:t>δομή</a:t>
            </a:r>
            <a:r>
              <a:rPr sz="4000" dirty="0" smtClean="0"/>
              <a:t> </a:t>
            </a:r>
            <a:r>
              <a:rPr sz="4000" dirty="0" err="1" smtClean="0"/>
              <a:t>της</a:t>
            </a:r>
            <a:r>
              <a:rPr sz="4000" dirty="0" smtClean="0"/>
              <a:t> </a:t>
            </a:r>
            <a:r>
              <a:rPr sz="4000" dirty="0" err="1" smtClean="0"/>
              <a:t>Γης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42" name="2 - Θέση περιεχομένου"/>
          <p:cNvSpPr>
            <a:spLocks noGrp="1"/>
          </p:cNvSpPr>
          <p:nvPr>
            <p:ph type="body" sz="half" idx="2"/>
          </p:nvPr>
        </p:nvSpPr>
        <p:spPr>
          <a:xfrm>
            <a:off x="1357290" y="5714998"/>
            <a:ext cx="6572276" cy="642960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1600" dirty="0" smtClean="0"/>
              <a:t> Ταχύτητες σεισμικών κυμάτων στο εσωτερικό της Γης</a:t>
            </a:r>
            <a:endParaRPr lang="en-US" sz="1600" dirty="0" smtClean="0"/>
          </a:p>
        </p:txBody>
      </p:sp>
      <p:pic>
        <p:nvPicPr>
          <p:cNvPr id="6" name="5 - Εικόνα" descr="Εικόνα 1: Ταχύτητα σεισμικών κυμάτω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941" y="1252140"/>
            <a:ext cx="6333769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4 - TextBox"/>
          <p:cNvSpPr txBox="1"/>
          <p:nvPr/>
        </p:nvSpPr>
        <p:spPr>
          <a:xfrm>
            <a:off x="7229500" y="10001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err="1" smtClean="0"/>
              <a:t>Γεωβαρομετρική</a:t>
            </a:r>
            <a:r>
              <a:rPr lang="el-GR" sz="4000" dirty="0" smtClean="0"/>
              <a:t> </a:t>
            </a:r>
            <a:br>
              <a:rPr lang="el-GR" sz="4000" dirty="0" smtClean="0"/>
            </a:br>
            <a:r>
              <a:rPr lang="el-GR" sz="4000" dirty="0" smtClean="0"/>
              <a:t>βαθμίδα</a:t>
            </a:r>
            <a:endParaRPr lang="el-GR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 = 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dirty="0" err="1" smtClean="0"/>
              <a:t>gh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Αύξηση της πίεσης</a:t>
            </a:r>
            <a:r>
              <a:rPr lang="en-US" dirty="0" smtClean="0"/>
              <a:t> </a:t>
            </a:r>
            <a:r>
              <a:rPr lang="el-GR" dirty="0" smtClean="0"/>
              <a:t>σχεδόν γραμμική εντός του μανδύα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~ 1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  <a:r>
              <a:rPr lang="el-GR" dirty="0" smtClean="0"/>
              <a:t>στη βάση του φλοιού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~ 30 </a:t>
            </a:r>
            <a:r>
              <a:rPr lang="en-US" dirty="0" err="1" smtClean="0"/>
              <a:t>MPa</a:t>
            </a:r>
            <a:r>
              <a:rPr lang="el-GR" dirty="0" smtClean="0"/>
              <a:t>/</a:t>
            </a:r>
            <a:r>
              <a:rPr lang="en-US" dirty="0" smtClean="0"/>
              <a:t>km.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Η πυκνότητα του πυρήνα αυξάνει πιο γρήγορα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85720" y="1772816"/>
            <a:ext cx="8390736" cy="4353347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l-GR" sz="3600" dirty="0" smtClean="0">
                <a:solidFill>
                  <a:prstClr val="black"/>
                </a:solidFill>
              </a:rPr>
              <a:t>Λεπτή λιθόσφαιρα</a:t>
            </a:r>
          </a:p>
          <a:p>
            <a:pPr>
              <a:defRPr/>
            </a:pPr>
            <a:r>
              <a:rPr lang="el-GR" sz="3200" dirty="0" smtClean="0"/>
              <a:t>Πιο αποτελεσματική </a:t>
            </a:r>
            <a:r>
              <a:rPr lang="el-GR" sz="3200" dirty="0" err="1" smtClean="0"/>
              <a:t>αδιαβατική</a:t>
            </a:r>
            <a:r>
              <a:rPr lang="el-GR" sz="3200" dirty="0" smtClean="0"/>
              <a:t> μεταγωγή θερμότητας στην</a:t>
            </a:r>
            <a:r>
              <a:rPr lang="en-US" sz="3200" dirty="0" smtClean="0"/>
              <a:t> </a:t>
            </a:r>
            <a:r>
              <a:rPr lang="el-GR" sz="3200" b="1" dirty="0" smtClean="0"/>
              <a:t>ευκίνητη </a:t>
            </a:r>
            <a:r>
              <a:rPr lang="el-GR" sz="3200" b="1" dirty="0" err="1" smtClean="0"/>
              <a:t>ασθενόσφαιρα</a:t>
            </a:r>
            <a:r>
              <a:rPr lang="el-GR" sz="3200" b="1" dirty="0" smtClean="0"/>
              <a:t> </a:t>
            </a:r>
            <a:r>
              <a:rPr lang="el-GR" sz="3200" dirty="0" smtClean="0"/>
              <a:t>(μεγάλη κλίση βαθμίδας)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2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91264" cy="4353347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l-GR" sz="3600" dirty="0" smtClean="0">
                <a:solidFill>
                  <a:prstClr val="black"/>
                </a:solidFill>
              </a:rPr>
              <a:t>Λεπτή λιθόσφαιρα</a:t>
            </a:r>
          </a:p>
          <a:p>
            <a:pPr>
              <a:defRPr/>
            </a:pPr>
            <a:r>
              <a:rPr lang="el-GR" sz="3200" dirty="0" smtClean="0"/>
              <a:t>Λιγότερο </a:t>
            </a:r>
            <a:r>
              <a:rPr lang="en-US" sz="3200" dirty="0" smtClean="0"/>
              <a:t> </a:t>
            </a:r>
            <a:r>
              <a:rPr lang="el-GR" sz="3200" dirty="0" smtClean="0"/>
              <a:t>αποτελεσματική αγώγιμη μεταφορά  θερμότητας στη </a:t>
            </a:r>
            <a:r>
              <a:rPr lang="el-GR" sz="3200" b="1" dirty="0" smtClean="0"/>
              <a:t>δύσκαμπτη λιθόσφαιρα </a:t>
            </a:r>
            <a:r>
              <a:rPr lang="el-GR" sz="3200" dirty="0" smtClean="0"/>
              <a:t>(μικρότερη κλίση βαθμίδας)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dirty="0"/>
          </a:p>
        </p:txBody>
      </p:sp>
      <p:pic>
        <p:nvPicPr>
          <p:cNvPr id="1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l-GR" sz="3600" dirty="0" smtClean="0">
                <a:solidFill>
                  <a:prstClr val="black"/>
                </a:solidFill>
              </a:rPr>
              <a:t>Λεπτή λιθόσφαιρα</a:t>
            </a:r>
          </a:p>
          <a:p>
            <a:pPr>
              <a:defRPr/>
            </a:pPr>
            <a:r>
              <a:rPr lang="el-GR" dirty="0" smtClean="0"/>
              <a:t>Το οριακό στρώμα είναι η ζώνη στην οποία πραγματοποιείται  μετάβαση στις </a:t>
            </a:r>
            <a:r>
              <a:rPr lang="el-GR" dirty="0" err="1" smtClean="0"/>
              <a:t>ρεολογικές</a:t>
            </a:r>
            <a:r>
              <a:rPr lang="el-GR" dirty="0" smtClean="0"/>
              <a:t> ιδιότητες και στον τρόπο μετάδοσης της               θερμότητας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i="1" dirty="0" smtClean="0"/>
              <a:t>Το πάχος στην εικόνα είναι διογκωμένο για εποπτικούς λόγους. Το πραγματικό πάχος του είναι λιγότερο από το μισό του πάχους της λιθόσφαιρας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l-GR" sz="3600" dirty="0" smtClean="0">
                <a:solidFill>
                  <a:prstClr val="black"/>
                </a:solidFill>
              </a:rPr>
              <a:t>Παχιά λιθόσφαιρα</a:t>
            </a:r>
          </a:p>
          <a:p>
            <a:pPr>
              <a:defRPr/>
            </a:pPr>
            <a:r>
              <a:rPr lang="el-GR" sz="3200" kern="0" dirty="0" smtClean="0"/>
              <a:t>Τι προκύπτει από τη σύγκριση με τη λεπτή λιθόσφαιρα;</a:t>
            </a:r>
          </a:p>
          <a:p>
            <a:pPr>
              <a:defRPr/>
            </a:pPr>
            <a:r>
              <a:rPr lang="el-GR" sz="3200" kern="0" dirty="0" smtClean="0"/>
              <a:t>Ποιο διάγραμμα αντιστοιχεί σε ηπειρωτική και ποιο σε ωκεάνια λιθόσφαιρα;</a:t>
            </a:r>
          </a:p>
          <a:p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l-GR" dirty="0" smtClean="0"/>
              <a:t>Από το 2008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83568" y="1178749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Πετρολογία Μαγματικών &amp; Μεταμορφωμένων Πετρωμάτων</a:t>
            </a:r>
          </a:p>
        </p:txBody>
      </p:sp>
      <p:pic>
        <p:nvPicPr>
          <p:cNvPr id="7" name="Content Placeholder 6" descr="DSCN202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337910" y="2428868"/>
            <a:ext cx="2448272" cy="2448272"/>
          </a:xfrm>
          <a:prstGeom prst="rect">
            <a:avLst/>
          </a:prstGeom>
        </p:spPr>
      </p:pic>
      <p:pic>
        <p:nvPicPr>
          <p:cNvPr id="9" name="Content Placeholder 7" descr="CK_web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618857" y="2428868"/>
            <a:ext cx="2443807" cy="2443807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1472" y="5000636"/>
            <a:ext cx="4040188" cy="639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l-GR" sz="2000" b="1" kern="0" dirty="0" smtClean="0">
                <a:latin typeface="+mn-lt"/>
              </a:rPr>
              <a:t>Βασίλης </a:t>
            </a:r>
            <a:r>
              <a:rPr lang="el-GR" sz="2000" b="1" kern="0" dirty="0" err="1" smtClean="0">
                <a:latin typeface="+mn-lt"/>
              </a:rPr>
              <a:t>Τσικούρας</a:t>
            </a:r>
            <a:r>
              <a:rPr lang="el-GR" sz="2000" b="1" kern="0" dirty="0" smtClean="0">
                <a:latin typeface="+mn-lt"/>
              </a:rPr>
              <a:t/>
            </a:r>
            <a:br>
              <a:rPr lang="el-GR" sz="2000" b="1" kern="0" dirty="0" smtClean="0">
                <a:latin typeface="+mn-lt"/>
              </a:rPr>
            </a:br>
            <a:r>
              <a:rPr lang="el-GR" sz="2000" i="1" kern="0" dirty="0" smtClean="0">
                <a:latin typeface="+mn-lt"/>
              </a:rPr>
              <a:t>Αναπληρωτής Καθηγητής</a:t>
            </a:r>
            <a:endParaRPr kumimoji="0" lang="el-GR" sz="20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auto">
          <a:xfrm>
            <a:off x="4819873" y="5000636"/>
            <a:ext cx="4041775" cy="639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Χρήστος Καταγάς</a:t>
            </a:r>
            <a:b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Ομότιμος Καθηγητής</a:t>
            </a:r>
            <a:endParaRPr kumimoji="0" lang="el-GR" sz="2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2571736" y="5643578"/>
            <a:ext cx="4041775" cy="639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Ιωάννης Ηλιόπουλος</a:t>
            </a:r>
            <a:b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Επίκουρος Καθηγητής</a:t>
            </a:r>
            <a:endParaRPr kumimoji="0" lang="el-GR" sz="2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kern="0" dirty="0" smtClean="0"/>
              <a:t>Τ</a:t>
            </a:r>
            <a:r>
              <a:rPr lang="en-US" sz="3200" kern="0" baseline="-25000" dirty="0" smtClean="0"/>
              <a:t>P</a:t>
            </a:r>
            <a:r>
              <a:rPr lang="el-GR" sz="3200" kern="0" dirty="0" smtClean="0"/>
              <a:t>:</a:t>
            </a:r>
          </a:p>
          <a:p>
            <a:pPr>
              <a:defRPr/>
            </a:pPr>
            <a:r>
              <a:rPr lang="el-GR" sz="3200" kern="0" dirty="0" smtClean="0"/>
              <a:t>Η δυνητική θερμοκρασία. Υπολογίζεται με προεκβολή της </a:t>
            </a:r>
            <a:r>
              <a:rPr lang="el-GR" sz="3200" kern="0" dirty="0" err="1" smtClean="0"/>
              <a:t>αδιαβατικής</a:t>
            </a:r>
            <a:r>
              <a:rPr lang="el-GR" sz="3200" kern="0" dirty="0" smtClean="0"/>
              <a:t> γεωθερμικής βαθμίδας. Ο υπολογισμός της επιτρέπει σύγκριση μεταξύ περιοχών</a:t>
            </a:r>
            <a:endParaRPr lang="el-GR" sz="32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kern="0" dirty="0" smtClean="0"/>
              <a:t>Υπολογισμός της γεωθερμικής βαθμίδας έως το κέντρο της Γης (</a:t>
            </a:r>
            <a:r>
              <a:rPr lang="en-US" sz="3200" kern="0" dirty="0" smtClean="0"/>
              <a:t>Stacey 1992)</a:t>
            </a:r>
            <a:endParaRPr lang="el-GR" sz="32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πρώτου μέρους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1</a:t>
            </a:r>
            <a:r>
              <a:rPr lang="en-US" dirty="0" smtClean="0"/>
              <a:t>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57232"/>
            <a:ext cx="8856984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1: </a:t>
            </a:r>
            <a:r>
              <a:rPr lang="en-US" sz="1800" dirty="0" smtClean="0"/>
              <a:t>&lt;http</a:t>
            </a:r>
            <a:r>
              <a:rPr lang="en-US" sz="1800" dirty="0" smtClean="0"/>
              <a:t>://</a:t>
            </a:r>
            <a:r>
              <a:rPr lang="en-US" sz="1800" dirty="0" smtClean="0"/>
              <a:t>en.wikipedia.org/wiki/P-wave&gt;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800" dirty="0" smtClean="0"/>
              <a:t> </a:t>
            </a: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15354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9" t="174" r="769" b="293"/>
          <a:stretch>
            <a:fillRect/>
          </a:stretch>
        </p:blipFill>
        <p:spPr bwMode="auto">
          <a:xfrm>
            <a:off x="2366271" y="71414"/>
            <a:ext cx="4634621" cy="65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769" t="1313" r="2200" b="6402"/>
          <a:stretch>
            <a:fillRect/>
          </a:stretch>
        </p:blipFill>
        <p:spPr bwMode="auto">
          <a:xfrm>
            <a:off x="2379423" y="404664"/>
            <a:ext cx="438515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562" t="10461" r="1562" b="8717"/>
          <a:stretch>
            <a:fillRect/>
          </a:stretch>
        </p:blipFill>
        <p:spPr bwMode="auto">
          <a:xfrm>
            <a:off x="2339752" y="1302589"/>
            <a:ext cx="4464496" cy="529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Πρόγραμμα Διδασκαλίας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681" t="8878" r="4813" b="19693"/>
          <a:stretch>
            <a:fillRect/>
          </a:stretch>
        </p:blipFill>
        <p:spPr bwMode="auto">
          <a:xfrm>
            <a:off x="2483768" y="1484784"/>
            <a:ext cx="417646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Πρόγραμμα Διδασκαλίας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6952" r="3289" b="9822"/>
          <a:stretch>
            <a:fillRect/>
          </a:stretch>
        </p:blipFill>
        <p:spPr bwMode="auto">
          <a:xfrm>
            <a:off x="2454865" y="1142984"/>
            <a:ext cx="4234270" cy="516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Πρόγραμμα Διδασκαλίας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17185</TotalTime>
  <Words>1354</Words>
  <Application>Microsoft Office PowerPoint</Application>
  <PresentationFormat>On-screen Show (4:3)</PresentationFormat>
  <Paragraphs>243</Paragraphs>
  <Slides>49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Θέμα του Office</vt:lpstr>
      <vt:lpstr>ΠΕΤΡΟΛΟΓΙΑ ΜΑΓΜΑΤΙΚΩΝ &amp; ΜΕΤΑΜΟΡΦΩΜΕΝΩΝ ΠΕΤΡΩΜΑΤΩΝ </vt:lpstr>
      <vt:lpstr>Μέχρι το 2004</vt:lpstr>
      <vt:lpstr>Από το 2005</vt:lpstr>
      <vt:lpstr>Από το 2008</vt:lpstr>
      <vt:lpstr>Slide 5</vt:lpstr>
      <vt:lpstr>Slide 6</vt:lpstr>
      <vt:lpstr>Πρόγραμμα Διδασκαλίας</vt:lpstr>
      <vt:lpstr>Πρόγραμμα Διδασκαλίας</vt:lpstr>
      <vt:lpstr>Πρόγραμμα Διδασκαλίας</vt:lpstr>
      <vt:lpstr>Πρόγραμμα Διδασκαλίας</vt:lpstr>
      <vt:lpstr>Η επικοινωνία μας!</vt:lpstr>
      <vt:lpstr> Πετρολογία  Πέτρα  +  λόγος  Μελέτη των πετρωμάτων και των διαδικασιών γένεσής τους</vt:lpstr>
      <vt:lpstr>Κριτήρια αναγνώρισης μαγματικών πετρωμάτων</vt:lpstr>
      <vt:lpstr>Τι ακριβώς αναζητάμε;</vt:lpstr>
      <vt:lpstr>Slide 15</vt:lpstr>
      <vt:lpstr>ΠΡΟΕΛΕΥΣΗ ΤΩΝ ΣΤΟΙΧΕΙΩΝ ΣΤΟ ΣΥΜΠΑΝ ΚΑΙ ΣΤΗ ΓΗ</vt:lpstr>
      <vt:lpstr>Προέλευση των στοιχείων στο σύμπαν και στη γη</vt:lpstr>
      <vt:lpstr>Προέλευση των στοιχείων στο σύμπαν και στη γη</vt:lpstr>
      <vt:lpstr>Βασικά στάδια</vt:lpstr>
      <vt:lpstr>Βασικά στάδια</vt:lpstr>
      <vt:lpstr>Βασικά στάδια</vt:lpstr>
      <vt:lpstr>Βασικά στάδια</vt:lpstr>
      <vt:lpstr>Βασικά στάδια</vt:lpstr>
      <vt:lpstr>Βασικά στάδια</vt:lpstr>
      <vt:lpstr>Φλοιώδης δομή της Γης</vt:lpstr>
      <vt:lpstr>Φλοιώδης δομή της Γης</vt:lpstr>
      <vt:lpstr>Η δομή της Γης</vt:lpstr>
      <vt:lpstr>Η δομή της Γης</vt:lpstr>
      <vt:lpstr>Η δομή της Γης</vt:lpstr>
      <vt:lpstr>Η δομή της Γης</vt:lpstr>
      <vt:lpstr>Η δομή της Γης</vt:lpstr>
      <vt:lpstr>Η δομή της Γης</vt:lpstr>
      <vt:lpstr>Η δομή της Γης</vt:lpstr>
      <vt:lpstr>Η δομή της Γης</vt:lpstr>
      <vt:lpstr>Γεωβαρομετρική  βαθμίδα</vt:lpstr>
      <vt:lpstr>Γεωθερμική βαθμίδα</vt:lpstr>
      <vt:lpstr>Γεωθερμική βαθμίδα</vt:lpstr>
      <vt:lpstr>Γεωθερμική βαθμίδα</vt:lpstr>
      <vt:lpstr>Γεωθερμική βαθμίδα</vt:lpstr>
      <vt:lpstr>Γεωθερμική βαθμίδα</vt:lpstr>
      <vt:lpstr>Γεωθερμική βαθμίδα</vt:lpstr>
      <vt:lpstr>Τέλος πρώτου μέρους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734</cp:revision>
  <dcterms:created xsi:type="dcterms:W3CDTF">2012-09-06T09:03:05Z</dcterms:created>
  <dcterms:modified xsi:type="dcterms:W3CDTF">2015-09-09T08:04:53Z</dcterms:modified>
</cp:coreProperties>
</file>