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60"/>
  </p:notesMasterIdLst>
  <p:handoutMasterIdLst>
    <p:handoutMasterId r:id="rId61"/>
  </p:handoutMasterIdLst>
  <p:sldIdLst>
    <p:sldId id="497" r:id="rId2"/>
    <p:sldId id="506" r:id="rId3"/>
    <p:sldId id="507" r:id="rId4"/>
    <p:sldId id="295" r:id="rId5"/>
    <p:sldId id="487" r:id="rId6"/>
    <p:sldId id="491" r:id="rId7"/>
    <p:sldId id="444" r:id="rId8"/>
    <p:sldId id="445" r:id="rId9"/>
    <p:sldId id="446" r:id="rId10"/>
    <p:sldId id="477" r:id="rId11"/>
    <p:sldId id="492" r:id="rId12"/>
    <p:sldId id="493" r:id="rId13"/>
    <p:sldId id="449" r:id="rId14"/>
    <p:sldId id="450" r:id="rId15"/>
    <p:sldId id="451" r:id="rId16"/>
    <p:sldId id="452" r:id="rId17"/>
    <p:sldId id="494" r:id="rId18"/>
    <p:sldId id="453" r:id="rId19"/>
    <p:sldId id="495" r:id="rId20"/>
    <p:sldId id="454" r:id="rId21"/>
    <p:sldId id="490" r:id="rId22"/>
    <p:sldId id="464" r:id="rId23"/>
    <p:sldId id="456" r:id="rId24"/>
    <p:sldId id="457" r:id="rId25"/>
    <p:sldId id="458" r:id="rId26"/>
    <p:sldId id="459" r:id="rId27"/>
    <p:sldId id="465" r:id="rId28"/>
    <p:sldId id="488" r:id="rId29"/>
    <p:sldId id="489" r:id="rId30"/>
    <p:sldId id="461" r:id="rId31"/>
    <p:sldId id="483" r:id="rId32"/>
    <p:sldId id="462" r:id="rId33"/>
    <p:sldId id="496" r:id="rId34"/>
    <p:sldId id="485" r:id="rId35"/>
    <p:sldId id="478" r:id="rId36"/>
    <p:sldId id="467" r:id="rId37"/>
    <p:sldId id="468" r:id="rId38"/>
    <p:sldId id="486" r:id="rId39"/>
    <p:sldId id="480" r:id="rId40"/>
    <p:sldId id="482" r:id="rId41"/>
    <p:sldId id="469" r:id="rId42"/>
    <p:sldId id="481" r:id="rId43"/>
    <p:sldId id="470" r:id="rId44"/>
    <p:sldId id="471" r:id="rId45"/>
    <p:sldId id="484" r:id="rId46"/>
    <p:sldId id="472" r:id="rId47"/>
    <p:sldId id="473" r:id="rId48"/>
    <p:sldId id="474" r:id="rId49"/>
    <p:sldId id="475" r:id="rId50"/>
    <p:sldId id="476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5" r:id="rId59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99"/>
    <a:srgbClr val="FFE0A3"/>
    <a:srgbClr val="CCE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8" autoAdjust="0"/>
    <p:restoredTop sz="93414" autoAdjust="0"/>
  </p:normalViewPr>
  <p:slideViewPr>
    <p:cSldViewPr>
      <p:cViewPr varScale="1">
        <p:scale>
          <a:sx n="58" d="100"/>
          <a:sy n="58" d="100"/>
        </p:scale>
        <p:origin x="112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BCE7C9C2-E11E-4D79-909B-8D79A632734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6502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20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67BD971-389C-455B-A77D-F71ECE01F72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3159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34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61AAF1-7194-4754-B521-193F5568BE92}" type="slidenum">
              <a:rPr lang="en-GB" altLang="el-GR" sz="1200"/>
              <a:pPr eaLnBrk="1" hangingPunct="1"/>
              <a:t>10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4010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61AAF1-7194-4754-B521-193F5568BE92}" type="slidenum">
              <a:rPr lang="en-GB" altLang="el-GR" sz="1200"/>
              <a:pPr eaLnBrk="1" hangingPunct="1"/>
              <a:t>11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7514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61AAF1-7194-4754-B521-193F5568BE92}" type="slidenum">
              <a:rPr lang="en-GB" altLang="el-GR" sz="1200"/>
              <a:pPr eaLnBrk="1" hangingPunct="1"/>
              <a:t>12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25268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53E891A-0BDC-4A81-997A-54E767F25124}" type="slidenum">
              <a:rPr lang="en-GB" altLang="el-GR" sz="1200"/>
              <a:pPr eaLnBrk="1" hangingPunct="1"/>
              <a:t>13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885080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96B798B-8110-45F3-84D0-95816E61FE7F}" type="slidenum">
              <a:rPr lang="en-GB" altLang="el-GR" sz="1200"/>
              <a:pPr eaLnBrk="1" hangingPunct="1"/>
              <a:t>14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4130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4EA848-33F4-4791-893E-FB361278CDB2}" type="slidenum">
              <a:rPr lang="en-GB" altLang="el-GR" sz="1200"/>
              <a:pPr eaLnBrk="1" hangingPunct="1"/>
              <a:t>15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80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AF6DCD-8051-4BA9-B26A-508305D0843D}" type="slidenum">
              <a:rPr lang="en-GB" altLang="el-GR" sz="1200"/>
              <a:pPr eaLnBrk="1" hangingPunct="1"/>
              <a:t>16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17566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AF6DCD-8051-4BA9-B26A-508305D0843D}" type="slidenum">
              <a:rPr lang="en-GB" altLang="el-GR" sz="1200"/>
              <a:pPr eaLnBrk="1" hangingPunct="1"/>
              <a:t>17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97195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A6A673C-44F3-4335-9533-5962C8C36463}" type="slidenum">
              <a:rPr lang="en-GB" altLang="el-GR" sz="1200"/>
              <a:pPr eaLnBrk="1" hangingPunct="1"/>
              <a:t>18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604044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A6A673C-44F3-4335-9533-5962C8C36463}" type="slidenum">
              <a:rPr lang="en-GB" altLang="el-GR" sz="1200"/>
              <a:pPr eaLnBrk="1" hangingPunct="1"/>
              <a:t>19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01346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414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6C3A735-98C5-45D7-A619-1BFA5E8A6F02}" type="slidenum">
              <a:rPr lang="en-GB" altLang="el-GR" sz="1200"/>
              <a:pPr eaLnBrk="1" hangingPunct="1"/>
              <a:t>20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1339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53A935-78FF-4FA4-A9DF-625C2FFCF91C}" type="slidenum">
              <a:rPr lang="en-GB" altLang="el-GR" sz="1200"/>
              <a:pPr eaLnBrk="1" hangingPunct="1"/>
              <a:t>21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624001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B6C050B-AECF-411A-B0B0-41B634E8E28C}" type="slidenum">
              <a:rPr lang="en-GB" altLang="el-GR" sz="1200"/>
              <a:pPr eaLnBrk="1" hangingPunct="1"/>
              <a:t>22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693889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6A3BE9-C241-4B46-A489-370102E0C1B9}" type="slidenum">
              <a:rPr lang="en-GB" altLang="el-GR" sz="1200"/>
              <a:pPr eaLnBrk="1" hangingPunct="1"/>
              <a:t>23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53077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95EF6D2-4511-4DF0-ABA0-1DE55B8E1E85}" type="slidenum">
              <a:rPr lang="en-GB" altLang="el-GR" sz="1200"/>
              <a:pPr eaLnBrk="1" hangingPunct="1"/>
              <a:t>24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80693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1DEFD3E-712A-471E-B766-F47CB56A8CC0}" type="slidenum">
              <a:rPr lang="en-GB" altLang="el-GR" sz="1200"/>
              <a:pPr eaLnBrk="1" hangingPunct="1"/>
              <a:t>25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501125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E731728-A025-429E-9B48-B20A01FBC798}" type="slidenum">
              <a:rPr lang="en-GB" altLang="el-GR" sz="1200"/>
              <a:pPr eaLnBrk="1" hangingPunct="1"/>
              <a:t>26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43424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74361C-EF0C-4938-ACCF-1CB35DC129C4}" type="slidenum">
              <a:rPr lang="en-GB" altLang="el-GR" sz="1200"/>
              <a:pPr eaLnBrk="1" hangingPunct="1"/>
              <a:t>27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1297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41F9B68-1A1C-4C55-929A-3796A549BDFE}" type="slidenum">
              <a:rPr lang="en-GB" altLang="el-GR" sz="1200"/>
              <a:pPr eaLnBrk="1" hangingPunct="1"/>
              <a:t>28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220116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3BF66B3-910A-4669-9A6E-B533C884A0BE}" type="slidenum">
              <a:rPr lang="en-GB" altLang="el-GR" sz="1200"/>
              <a:pPr eaLnBrk="1" hangingPunct="1"/>
              <a:t>29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50404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799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2E0FEC-938D-4781-BC3A-5BAB99C1B55A}" type="slidenum">
              <a:rPr lang="en-GB" altLang="el-GR" sz="1200"/>
              <a:pPr eaLnBrk="1" hangingPunct="1"/>
              <a:t>30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92412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E45D817-B13A-494F-9009-AB67BD6F2E5F}" type="slidenum">
              <a:rPr lang="en-GB" altLang="el-GR" sz="1200"/>
              <a:pPr eaLnBrk="1" hangingPunct="1"/>
              <a:t>31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129044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AE368E-5837-4652-8FF5-EDF3A0619519}" type="slidenum">
              <a:rPr lang="en-GB" altLang="el-GR" sz="1200"/>
              <a:pPr eaLnBrk="1" hangingPunct="1"/>
              <a:t>32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63538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AE368E-5837-4652-8FF5-EDF3A0619519}" type="slidenum">
              <a:rPr lang="en-GB" altLang="el-GR" sz="1200"/>
              <a:pPr eaLnBrk="1" hangingPunct="1"/>
              <a:t>33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893842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D713FDD-1A53-45F9-9EB7-BED9E0EBE367}" type="slidenum">
              <a:rPr lang="en-GB" altLang="el-GR" sz="1200"/>
              <a:pPr eaLnBrk="1" hangingPunct="1"/>
              <a:t>34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913276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0D94F2A-3848-46DE-9125-E111A6D8990C}" type="slidenum">
              <a:rPr lang="en-GB" altLang="el-GR" sz="1200"/>
              <a:pPr eaLnBrk="1" hangingPunct="1"/>
              <a:t>35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372891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0B50C27-6950-4AE3-9208-C23ED0308002}" type="slidenum">
              <a:rPr lang="en-GB" altLang="el-GR" sz="1200"/>
              <a:pPr eaLnBrk="1" hangingPunct="1"/>
              <a:t>36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935287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A2BD301-CEF8-41EF-870A-C994257DE45A}" type="slidenum">
              <a:rPr lang="en-GB" altLang="el-GR" sz="1200"/>
              <a:pPr eaLnBrk="1" hangingPunct="1"/>
              <a:t>37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2491420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F2C0897-B9B3-4139-ADBD-5FDB16BD5DDB}" type="slidenum">
              <a:rPr lang="en-GB" altLang="el-GR" sz="1200"/>
              <a:pPr eaLnBrk="1" hangingPunct="1"/>
              <a:t>38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54550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DA9D5EE-074D-46E0-A4C8-C22866E90CCE}" type="slidenum">
              <a:rPr lang="en-GB" altLang="el-GR" sz="1200"/>
              <a:pPr eaLnBrk="1" hangingPunct="1"/>
              <a:t>39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6498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6F7A7CC-61AA-4CF8-9AEC-94681457E733}" type="slidenum">
              <a:rPr lang="en-GB" altLang="el-GR" sz="1200"/>
              <a:pPr eaLnBrk="1" hangingPunct="1"/>
              <a:t>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893293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3BB7F94-A28B-49C3-9ACB-691300D1523F}" type="slidenum">
              <a:rPr lang="en-GB" altLang="el-GR" sz="1200"/>
              <a:pPr eaLnBrk="1" hangingPunct="1"/>
              <a:t>40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247633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50F7044-30BB-4DD0-88D7-55D981F64AD8}" type="slidenum">
              <a:rPr lang="en-GB" altLang="el-GR" sz="1200"/>
              <a:pPr eaLnBrk="1" hangingPunct="1"/>
              <a:t>41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133572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A187B9-71BE-4EE5-8D2C-955D51F7023F}" type="slidenum">
              <a:rPr lang="en-GB" altLang="el-GR" sz="1200"/>
              <a:pPr eaLnBrk="1" hangingPunct="1"/>
              <a:t>42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496398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98A9050-5B27-419F-A5F6-410B031CB407}" type="slidenum">
              <a:rPr lang="en-GB" altLang="el-GR" sz="1200"/>
              <a:pPr eaLnBrk="1" hangingPunct="1"/>
              <a:t>43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781204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2BD935C-4CA5-4861-B0CF-0F88F7831DE8}" type="slidenum">
              <a:rPr lang="en-GB" altLang="el-GR" sz="1200"/>
              <a:pPr eaLnBrk="1" hangingPunct="1"/>
              <a:t>44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86593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Central limit theorem:  Let x_i, i=1… n, be i.i.d. r.v.s with E[x_i]=m and variance of x_i equal to sigma^2.  Then, if S_n=\sum_{i=1}^{i=n}, the following quantity:  sqrt(n)*(S_n - m) converges in distribution to N(0, sigma^2)</a:t>
            </a:r>
            <a:endParaRPr lang="el-GR" alt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AC8EC0D-0E6C-433E-B18D-8B5776464E7E}" type="slidenum">
              <a:rPr lang="en-GB" altLang="el-GR" sz="1200"/>
              <a:pPr eaLnBrk="1" hangingPunct="1"/>
              <a:t>45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918727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5F2605A-D0E8-4A7A-9166-72531D31E619}" type="slidenum">
              <a:rPr lang="en-GB" altLang="el-GR" sz="1200"/>
              <a:pPr eaLnBrk="1" hangingPunct="1"/>
              <a:t>46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1844230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1F1D2EF-9485-4879-89B5-A54B1A74FDBB}" type="slidenum">
              <a:rPr lang="en-GB" altLang="el-GR" sz="1200"/>
              <a:pPr eaLnBrk="1" hangingPunct="1"/>
              <a:t>47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692695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44607E0-64F4-4896-B3B6-392A0E84EA66}" type="slidenum">
              <a:rPr lang="en-GB" altLang="el-GR" sz="1200"/>
              <a:pPr eaLnBrk="1" hangingPunct="1"/>
              <a:t>48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154836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44E254-2A2B-4CAA-B56D-EC402E947325}" type="slidenum">
              <a:rPr lang="en-GB" altLang="el-GR" sz="1200"/>
              <a:pPr eaLnBrk="1" hangingPunct="1"/>
              <a:t>49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28934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853B17C-F2D6-4A9F-909B-FFD1068979B4}" type="slidenum">
              <a:rPr lang="en-GB" altLang="el-GR" sz="1200"/>
              <a:pPr eaLnBrk="1" hangingPunct="1"/>
              <a:t>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18069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Απ. Στην Ερ.2:  Τότε το </a:t>
            </a:r>
            <a:r>
              <a:rPr lang="en-US" altLang="el-GR" smtClean="0"/>
              <a:t>s(t) </a:t>
            </a:r>
            <a:r>
              <a:rPr lang="el-GR" altLang="el-GR" smtClean="0"/>
              <a:t>εμφανίζεται παραμορφωμένο και στην εξίσωση του </a:t>
            </a:r>
            <a:r>
              <a:rPr lang="en-US" altLang="el-GR" smtClean="0"/>
              <a:t>r(t) </a:t>
            </a:r>
            <a:r>
              <a:rPr lang="el-GR" altLang="el-GR" smtClean="0"/>
              <a:t>υπεισέρχεται το </a:t>
            </a:r>
            <a:r>
              <a:rPr lang="en-US" altLang="el-GR" smtClean="0"/>
              <a:t>{\hat s}(t)</a:t>
            </a:r>
            <a:endParaRPr lang="el-GR" alt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7F61D7-FB5B-40AE-9AF0-9E1387DC0990}" type="slidenum">
              <a:rPr lang="en-GB" altLang="el-GR" sz="1200"/>
              <a:pPr eaLnBrk="1" hangingPunct="1"/>
              <a:t>50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0606631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1578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865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5934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7309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5934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90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4748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4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853B17C-F2D6-4A9F-909B-FFD1068979B4}" type="slidenum">
              <a:rPr lang="en-GB" altLang="el-GR" sz="1200"/>
              <a:pPr eaLnBrk="1" hangingPunct="1"/>
              <a:t>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3156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51E1825-832A-40E6-A65B-49852ECF685E}" type="slidenum">
              <a:rPr lang="en-GB" altLang="el-GR" sz="1200"/>
              <a:pPr eaLnBrk="1" hangingPunct="1"/>
              <a:t>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39032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E2895F7-2108-49D9-A641-E500F6A1DC70}" type="slidenum">
              <a:rPr lang="en-GB" altLang="el-GR" sz="1200"/>
              <a:pPr eaLnBrk="1" hangingPunct="1"/>
              <a:t>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94087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CBFABAC-71DA-46C9-AA2A-986EBA2B88D1}" type="slidenum">
              <a:rPr lang="en-GB" altLang="el-GR" sz="1200"/>
              <a:pPr eaLnBrk="1" hangingPunct="1"/>
              <a:t>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71750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2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1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5075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239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5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45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2006575"/>
            <a:ext cx="9144000" cy="1470025"/>
          </a:xfrm>
        </p:spPr>
        <p:txBody>
          <a:bodyPr>
            <a:normAutofit/>
          </a:bodyPr>
          <a:lstStyle/>
          <a:p>
            <a:r>
              <a:rPr lang="el-GR" sz="4100" dirty="0" smtClean="0">
                <a:solidFill>
                  <a:srgbClr val="5075BC"/>
                </a:solidFill>
              </a:rPr>
              <a:t>Ψηφιακές </a:t>
            </a:r>
            <a:r>
              <a:rPr lang="el-GR" sz="4100" dirty="0" err="1" smtClean="0">
                <a:solidFill>
                  <a:srgbClr val="5075BC"/>
                </a:solidFill>
              </a:rPr>
              <a:t>Τηλεπικοινωνιές</a:t>
            </a:r>
            <a:endParaRPr lang="el-GR" sz="41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384822"/>
            <a:ext cx="8136904" cy="306851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Καθηγητής Κώστας Μπερμπερίδης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Μηχανικών Η/Υ και Πληροφορικής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«Φρυκτωρία» (1 από 3)</a:t>
            </a:r>
            <a:endParaRPr lang="en-US" sz="3200" dirty="0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l-GR" sz="2000" dirty="0"/>
          </a:p>
          <a:p>
            <a:pPr eaLnBrk="1" hangingPunct="1">
              <a:defRPr/>
            </a:pPr>
            <a:r>
              <a:rPr lang="el-GR" sz="2000" dirty="0" smtClean="0"/>
              <a:t>Το πρώτο σύστημα ασύρματης ψηφιακής επικοινωνίας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Στην πρώτη μορφή του συναντάται ήδη πριν το 1100 π.Χ.</a:t>
            </a:r>
          </a:p>
          <a:p>
            <a:pPr eaLnBrk="1" hangingPunct="1">
              <a:defRPr/>
            </a:pPr>
            <a:r>
              <a:rPr lang="el-GR" sz="2000" dirty="0" smtClean="0"/>
              <a:t>Διαδοχικά βελτιώθηκε τεχνολογικά και επεκτάθηκε σε ολόκληρη την Ελληνική επικράτεια</a:t>
            </a:r>
          </a:p>
          <a:p>
            <a:pPr eaLnBrk="1" hangingPunct="1">
              <a:defRPr/>
            </a:pPr>
            <a:r>
              <a:rPr lang="el-GR" sz="2000" dirty="0" smtClean="0"/>
              <a:t>Το ελληνικό αλφάβητο διαιρέθηκε σε </a:t>
            </a:r>
            <a:r>
              <a:rPr lang="el-GR" sz="2000" dirty="0" smtClean="0">
                <a:solidFill>
                  <a:srgbClr val="0033CC"/>
                </a:solidFill>
              </a:rPr>
              <a:t>5 τμήματα διαδοχικών γραμμάτων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8236" y="1854375"/>
            <a:ext cx="2938527" cy="4017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6021288"/>
            <a:ext cx="1944216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l-GR" dirty="0" smtClean="0"/>
              <a:t>Εικόνα 1: Φρυκτωρία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«Φρυκτωρία</a:t>
            </a:r>
            <a:r>
              <a:rPr lang="el-GR" sz="3200" dirty="0"/>
              <a:t>» </a:t>
            </a:r>
            <a:r>
              <a:rPr lang="el-GR" sz="3200" dirty="0" smtClean="0"/>
              <a:t>(2 </a:t>
            </a:r>
            <a:r>
              <a:rPr lang="el-GR" sz="3200" dirty="0"/>
              <a:t>από 3)</a:t>
            </a:r>
            <a:endParaRPr lang="en-US" sz="3200" dirty="0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3412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Σύστημα Αναμετάδοσης</a:t>
            </a:r>
            <a:r>
              <a:rPr lang="en-US" sz="2000" dirty="0"/>
              <a:t>: </a:t>
            </a:r>
            <a:r>
              <a:rPr lang="el-GR" sz="2000" dirty="0"/>
              <a:t>Δύο ομάδες από 5 δάδες η κάθε μία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–"/>
              <a:defRPr/>
            </a:pPr>
            <a:r>
              <a:rPr lang="el-GR" sz="2000" dirty="0">
                <a:solidFill>
                  <a:srgbClr val="0033CC"/>
                </a:solidFill>
              </a:rPr>
              <a:t>Πρώτη ομάδα:</a:t>
            </a:r>
            <a:r>
              <a:rPr lang="el-GR" sz="2000" dirty="0"/>
              <a:t> ο αριθμός των αναμμένων </a:t>
            </a:r>
            <a:r>
              <a:rPr lang="el-GR" sz="2000" dirty="0" err="1"/>
              <a:t>δαδών</a:t>
            </a:r>
            <a:r>
              <a:rPr lang="el-GR" sz="2000" dirty="0"/>
              <a:t> δείχνει σε πιο τμήμα γραμμάτων αναφερόμαστε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–"/>
              <a:defRPr/>
            </a:pPr>
            <a:r>
              <a:rPr lang="el-GR" sz="2000" dirty="0">
                <a:solidFill>
                  <a:srgbClr val="0033CC"/>
                </a:solidFill>
              </a:rPr>
              <a:t>Δεύτερη ομάδα</a:t>
            </a:r>
            <a:r>
              <a:rPr lang="el-GR" sz="2000" dirty="0"/>
              <a:t>: ο αριθμός των αναμμένων </a:t>
            </a:r>
            <a:r>
              <a:rPr lang="el-GR" sz="2000" dirty="0" err="1"/>
              <a:t>δαδών</a:t>
            </a:r>
            <a:r>
              <a:rPr lang="el-GR" sz="2000" dirty="0"/>
              <a:t> δείχνει το συγκεκριμένο γράμμα από το τμήμα αυτό</a:t>
            </a:r>
            <a:endParaRPr lang="en-US" sz="2000" dirty="0"/>
          </a:p>
          <a:p>
            <a:pPr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8236" y="1854375"/>
            <a:ext cx="2938527" cy="4017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6021288"/>
            <a:ext cx="1944216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l-GR" dirty="0" smtClean="0"/>
              <a:t>Εικόνα 1: Φρυκτωρία</a:t>
            </a:r>
          </a:p>
        </p:txBody>
      </p:sp>
    </p:spTree>
    <p:extLst>
      <p:ext uri="{BB962C8B-B14F-4D97-AF65-F5344CB8AC3E}">
        <p14:creationId xmlns:p14="http://schemas.microsoft.com/office/powerpoint/2010/main" val="3506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«Φρυκτωρία</a:t>
            </a:r>
            <a:r>
              <a:rPr lang="el-GR" sz="3200" dirty="0"/>
              <a:t>» </a:t>
            </a:r>
            <a:r>
              <a:rPr lang="el-GR" sz="3200" dirty="0" smtClean="0"/>
              <a:t>(3 </a:t>
            </a:r>
            <a:r>
              <a:rPr lang="el-GR" sz="3200" dirty="0"/>
              <a:t>από 3)</a:t>
            </a:r>
            <a:endParaRPr lang="en-US" sz="3200" dirty="0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000" dirty="0"/>
              <a:t>Οι δάδες ήταν πάντοτε αναμμένες και καλύπτονταν ή </a:t>
            </a:r>
            <a:r>
              <a:rPr lang="el-GR" sz="2000" dirty="0" err="1"/>
              <a:t>απο</a:t>
            </a:r>
            <a:r>
              <a:rPr lang="el-GR" sz="2000" dirty="0"/>
              <a:t>-καλύπτονταν ανάλογα με τον προς μετάδοση </a:t>
            </a:r>
            <a:r>
              <a:rPr lang="el-GR" sz="2000" dirty="0" smtClean="0"/>
              <a:t>χαρακτήρα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Ένα μήνυμα μπορούσε να μεταδοθεί σε αποστάσεις πάνω από </a:t>
            </a:r>
            <a:r>
              <a:rPr lang="en-US" sz="2000" dirty="0"/>
              <a:t>1000km </a:t>
            </a:r>
            <a:r>
              <a:rPr lang="el-GR" sz="2000" dirty="0"/>
              <a:t>σε λιγότερο από</a:t>
            </a:r>
            <a:r>
              <a:rPr lang="en-US" sz="2000" dirty="0"/>
              <a:t> 1h</a:t>
            </a:r>
            <a:r>
              <a:rPr lang="el-GR" sz="2000" dirty="0"/>
              <a:t> </a:t>
            </a:r>
            <a:endParaRPr lang="el-GR" sz="2000" dirty="0" smtClean="0"/>
          </a:p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Ενδιαφέρον:</a:t>
            </a:r>
            <a:r>
              <a:rPr lang="el-GR" sz="2000" dirty="0"/>
              <a:t> οι θέσεις των «σταθμών αναμετάδοσης» ήταν περίπου οι ίδιες με αυτές που χρησιμοποιούνται από τα σύγχρονα ασύρματα τηλεπικοινωνιακά δίκτυα</a:t>
            </a:r>
            <a:endParaRPr lang="en-GB" sz="2000" dirty="0"/>
          </a:p>
          <a:p>
            <a:pPr>
              <a:defRPr/>
            </a:pPr>
            <a:endParaRPr lang="en-US" sz="2000" dirty="0"/>
          </a:p>
          <a:p>
            <a:pPr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</p:txBody>
      </p:sp>
      <p:pic>
        <p:nvPicPr>
          <p:cNvPr id="7" name="Picture 5" descr="img_537afe3908a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0381"/>
            <a:ext cx="4038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6021288"/>
            <a:ext cx="1944216" cy="338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l-GR" dirty="0" smtClean="0"/>
              <a:t>Εικόνα 2: Σταθμοί αναμετάδοσης</a:t>
            </a:r>
          </a:p>
        </p:txBody>
      </p:sp>
    </p:spTree>
    <p:extLst>
      <p:ext uri="{BB962C8B-B14F-4D97-AF65-F5344CB8AC3E}">
        <p14:creationId xmlns:p14="http://schemas.microsoft.com/office/powerpoint/2010/main" val="19418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Είδη Τηλεπικοινωνιακών Συστημάτων</a:t>
            </a:r>
            <a:endParaRPr lang="en-US" sz="3200" dirty="0" smtClean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3013250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Τηλεπικοινωνιακά συστήματα</a:t>
            </a:r>
          </a:p>
          <a:p>
            <a:pPr lvl="2" eaLnBrk="1" hangingPunct="1">
              <a:defRPr/>
            </a:pPr>
            <a:r>
              <a:rPr lang="el-GR" dirty="0" smtClean="0"/>
              <a:t>πολλά διαφορετικά συστήματα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l-GR" dirty="0" smtClean="0"/>
              <a:t>πολλοί διαφορετικοί τύποι πληροφορίας</a:t>
            </a:r>
            <a:endParaRPr lang="en-US" dirty="0" smtClean="0"/>
          </a:p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Σχεδιαστικές προκλήσεις σε θέματα</a:t>
            </a:r>
          </a:p>
          <a:p>
            <a:pPr lvl="2" eaLnBrk="1" hangingPunct="1">
              <a:defRPr/>
            </a:pPr>
            <a:r>
              <a:rPr lang="el-GR" dirty="0" smtClean="0"/>
              <a:t>υλικού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l-GR" dirty="0" smtClean="0"/>
              <a:t>επεξεργασίας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65882"/>
          </a:xfrm>
        </p:spPr>
        <p:txBody>
          <a:bodyPr>
            <a:normAutofit fontScale="85000" lnSpcReduction="100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Αναπαράσταση πληροφορίας</a:t>
            </a:r>
          </a:p>
          <a:p>
            <a:pPr lvl="2">
              <a:defRPr/>
            </a:pPr>
            <a:r>
              <a:rPr lang="el-GR" dirty="0"/>
              <a:t>αναλογικά σήματα</a:t>
            </a:r>
          </a:p>
          <a:p>
            <a:pPr lvl="2">
              <a:spcAft>
                <a:spcPts val="600"/>
              </a:spcAft>
              <a:defRPr/>
            </a:pPr>
            <a:r>
              <a:rPr lang="el-GR" dirty="0"/>
              <a:t>σύμβολα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l-GR" dirty="0"/>
              <a:t>Αναλογικά, Διακριτά και Ψηφιακά Σήματα</a:t>
            </a:r>
            <a:endParaRPr lang="en-US" dirty="0"/>
          </a:p>
          <a:p>
            <a:endParaRPr lang="el-GR" dirty="0"/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755576" y="4509120"/>
            <a:ext cx="8066088" cy="1317773"/>
            <a:chOff x="478" y="3375"/>
            <a:chExt cx="4995" cy="787"/>
          </a:xfrm>
        </p:grpSpPr>
        <p:grpSp>
          <p:nvGrpSpPr>
            <p:cNvPr id="20486" name="Group 5"/>
            <p:cNvGrpSpPr>
              <a:grpSpLocks/>
            </p:cNvGrpSpPr>
            <p:nvPr/>
          </p:nvGrpSpPr>
          <p:grpSpPr bwMode="auto">
            <a:xfrm>
              <a:off x="478" y="3380"/>
              <a:ext cx="1592" cy="777"/>
              <a:chOff x="477" y="3482"/>
              <a:chExt cx="1592" cy="619"/>
            </a:xfrm>
          </p:grpSpPr>
          <p:sp>
            <p:nvSpPr>
              <p:cNvPr id="20529" name="Text Box 6"/>
              <p:cNvSpPr txBox="1">
                <a:spLocks noChangeArrowheads="1"/>
              </p:cNvSpPr>
              <p:nvPr/>
            </p:nvSpPr>
            <p:spPr bwMode="auto">
              <a:xfrm>
                <a:off x="1908" y="3895"/>
                <a:ext cx="161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400" i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t</a:t>
                </a:r>
              </a:p>
            </p:txBody>
          </p:sp>
          <p:grpSp>
            <p:nvGrpSpPr>
              <p:cNvPr id="20530" name="Group 7"/>
              <p:cNvGrpSpPr>
                <a:grpSpLocks/>
              </p:cNvGrpSpPr>
              <p:nvPr/>
            </p:nvGrpSpPr>
            <p:grpSpPr bwMode="auto">
              <a:xfrm>
                <a:off x="477" y="3482"/>
                <a:ext cx="1466" cy="522"/>
                <a:chOff x="651" y="3464"/>
                <a:chExt cx="1466" cy="522"/>
              </a:xfrm>
            </p:grpSpPr>
            <p:sp>
              <p:nvSpPr>
                <p:cNvPr id="20531" name="Line 8"/>
                <p:cNvSpPr>
                  <a:spLocks noChangeShapeType="1"/>
                </p:cNvSpPr>
                <p:nvPr/>
              </p:nvSpPr>
              <p:spPr bwMode="auto">
                <a:xfrm>
                  <a:off x="1029" y="3560"/>
                  <a:ext cx="0" cy="4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532" name="Line 9"/>
                <p:cNvSpPr>
                  <a:spLocks noChangeShapeType="1"/>
                </p:cNvSpPr>
                <p:nvPr/>
              </p:nvSpPr>
              <p:spPr bwMode="auto">
                <a:xfrm>
                  <a:off x="1038" y="3979"/>
                  <a:ext cx="10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533" name="Freeform 10"/>
                <p:cNvSpPr>
                  <a:spLocks/>
                </p:cNvSpPr>
                <p:nvPr/>
              </p:nvSpPr>
              <p:spPr bwMode="auto">
                <a:xfrm>
                  <a:off x="1038" y="3670"/>
                  <a:ext cx="1032" cy="195"/>
                </a:xfrm>
                <a:custGeom>
                  <a:avLst/>
                  <a:gdLst>
                    <a:gd name="T0" fmla="*/ 0 w 1332"/>
                    <a:gd name="T1" fmla="*/ 1 h 340"/>
                    <a:gd name="T2" fmla="*/ 2 w 1332"/>
                    <a:gd name="T3" fmla="*/ 1 h 340"/>
                    <a:gd name="T4" fmla="*/ 2 w 1332"/>
                    <a:gd name="T5" fmla="*/ 1 h 340"/>
                    <a:gd name="T6" fmla="*/ 2 w 1332"/>
                    <a:gd name="T7" fmla="*/ 1 h 340"/>
                    <a:gd name="T8" fmla="*/ 2 w 1332"/>
                    <a:gd name="T9" fmla="*/ 1 h 340"/>
                    <a:gd name="T10" fmla="*/ 2 w 1332"/>
                    <a:gd name="T11" fmla="*/ 1 h 340"/>
                    <a:gd name="T12" fmla="*/ 2 w 1332"/>
                    <a:gd name="T13" fmla="*/ 1 h 340"/>
                    <a:gd name="T14" fmla="*/ 2 w 1332"/>
                    <a:gd name="T15" fmla="*/ 1 h 340"/>
                    <a:gd name="T16" fmla="*/ 2 w 1332"/>
                    <a:gd name="T17" fmla="*/ 1 h 340"/>
                    <a:gd name="T18" fmla="*/ 2 w 1332"/>
                    <a:gd name="T19" fmla="*/ 1 h 340"/>
                    <a:gd name="T20" fmla="*/ 2 w 1332"/>
                    <a:gd name="T21" fmla="*/ 1 h 340"/>
                    <a:gd name="T22" fmla="*/ 2 w 1332"/>
                    <a:gd name="T23" fmla="*/ 0 h 340"/>
                    <a:gd name="T24" fmla="*/ 2 w 1332"/>
                    <a:gd name="T25" fmla="*/ 1 h 340"/>
                    <a:gd name="T26" fmla="*/ 2 w 1332"/>
                    <a:gd name="T27" fmla="*/ 1 h 340"/>
                    <a:gd name="T28" fmla="*/ 2 w 1332"/>
                    <a:gd name="T29" fmla="*/ 1 h 340"/>
                    <a:gd name="T30" fmla="*/ 3 w 1332"/>
                    <a:gd name="T31" fmla="*/ 1 h 340"/>
                    <a:gd name="T32" fmla="*/ 3 w 1332"/>
                    <a:gd name="T33" fmla="*/ 1 h 340"/>
                    <a:gd name="T34" fmla="*/ 3 w 1332"/>
                    <a:gd name="T35" fmla="*/ 1 h 340"/>
                    <a:gd name="T36" fmla="*/ 3 w 1332"/>
                    <a:gd name="T37" fmla="*/ 1 h 340"/>
                    <a:gd name="T38" fmla="*/ 3 w 1332"/>
                    <a:gd name="T39" fmla="*/ 1 h 340"/>
                    <a:gd name="T40" fmla="*/ 4 w 1332"/>
                    <a:gd name="T41" fmla="*/ 1 h 340"/>
                    <a:gd name="T42" fmla="*/ 4 w 1332"/>
                    <a:gd name="T43" fmla="*/ 1 h 340"/>
                    <a:gd name="T44" fmla="*/ 4 w 1332"/>
                    <a:gd name="T45" fmla="*/ 1 h 3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32"/>
                    <a:gd name="T70" fmla="*/ 0 h 340"/>
                    <a:gd name="T71" fmla="*/ 1332 w 1332"/>
                    <a:gd name="T72" fmla="*/ 340 h 3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32" h="340">
                      <a:moveTo>
                        <a:pt x="0" y="156"/>
                      </a:moveTo>
                      <a:cubicBezTo>
                        <a:pt x="16" y="152"/>
                        <a:pt x="33" y="151"/>
                        <a:pt x="48" y="144"/>
                      </a:cubicBezTo>
                      <a:cubicBezTo>
                        <a:pt x="74" y="131"/>
                        <a:pt x="120" y="96"/>
                        <a:pt x="120" y="96"/>
                      </a:cubicBezTo>
                      <a:cubicBezTo>
                        <a:pt x="144" y="104"/>
                        <a:pt x="175" y="111"/>
                        <a:pt x="192" y="132"/>
                      </a:cubicBezTo>
                      <a:cubicBezTo>
                        <a:pt x="199" y="141"/>
                        <a:pt x="214" y="211"/>
                        <a:pt x="216" y="216"/>
                      </a:cubicBezTo>
                      <a:cubicBezTo>
                        <a:pt x="232" y="253"/>
                        <a:pt x="244" y="255"/>
                        <a:pt x="276" y="276"/>
                      </a:cubicBezTo>
                      <a:cubicBezTo>
                        <a:pt x="318" y="340"/>
                        <a:pt x="337" y="326"/>
                        <a:pt x="408" y="312"/>
                      </a:cubicBezTo>
                      <a:cubicBezTo>
                        <a:pt x="504" y="248"/>
                        <a:pt x="388" y="332"/>
                        <a:pt x="468" y="252"/>
                      </a:cubicBezTo>
                      <a:cubicBezTo>
                        <a:pt x="478" y="242"/>
                        <a:pt x="493" y="238"/>
                        <a:pt x="504" y="228"/>
                      </a:cubicBezTo>
                      <a:cubicBezTo>
                        <a:pt x="529" y="205"/>
                        <a:pt x="576" y="156"/>
                        <a:pt x="576" y="156"/>
                      </a:cubicBezTo>
                      <a:cubicBezTo>
                        <a:pt x="605" y="68"/>
                        <a:pt x="591" y="38"/>
                        <a:pt x="684" y="12"/>
                      </a:cubicBezTo>
                      <a:cubicBezTo>
                        <a:pt x="700" y="7"/>
                        <a:pt x="716" y="4"/>
                        <a:pt x="732" y="0"/>
                      </a:cubicBezTo>
                      <a:cubicBezTo>
                        <a:pt x="760" y="4"/>
                        <a:pt x="790" y="1"/>
                        <a:pt x="816" y="12"/>
                      </a:cubicBezTo>
                      <a:cubicBezTo>
                        <a:pt x="829" y="18"/>
                        <a:pt x="829" y="39"/>
                        <a:pt x="840" y="48"/>
                      </a:cubicBezTo>
                      <a:cubicBezTo>
                        <a:pt x="862" y="67"/>
                        <a:pt x="885" y="87"/>
                        <a:pt x="912" y="96"/>
                      </a:cubicBezTo>
                      <a:cubicBezTo>
                        <a:pt x="936" y="104"/>
                        <a:pt x="984" y="120"/>
                        <a:pt x="984" y="120"/>
                      </a:cubicBezTo>
                      <a:cubicBezTo>
                        <a:pt x="1008" y="112"/>
                        <a:pt x="1032" y="104"/>
                        <a:pt x="1056" y="96"/>
                      </a:cubicBezTo>
                      <a:cubicBezTo>
                        <a:pt x="1068" y="92"/>
                        <a:pt x="1092" y="84"/>
                        <a:pt x="1092" y="84"/>
                      </a:cubicBezTo>
                      <a:cubicBezTo>
                        <a:pt x="1121" y="94"/>
                        <a:pt x="1141" y="97"/>
                        <a:pt x="1164" y="120"/>
                      </a:cubicBezTo>
                      <a:cubicBezTo>
                        <a:pt x="1174" y="130"/>
                        <a:pt x="1177" y="147"/>
                        <a:pt x="1188" y="156"/>
                      </a:cubicBezTo>
                      <a:cubicBezTo>
                        <a:pt x="1210" y="175"/>
                        <a:pt x="1236" y="188"/>
                        <a:pt x="1260" y="204"/>
                      </a:cubicBezTo>
                      <a:cubicBezTo>
                        <a:pt x="1271" y="211"/>
                        <a:pt x="1285" y="210"/>
                        <a:pt x="1296" y="216"/>
                      </a:cubicBezTo>
                      <a:cubicBezTo>
                        <a:pt x="1309" y="222"/>
                        <a:pt x="1332" y="240"/>
                        <a:pt x="1332" y="24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33CC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53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51" y="3464"/>
                  <a:ext cx="358" cy="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l-GR" sz="2400" i="1">
                      <a:solidFill>
                        <a:srgbClr val="000000"/>
                      </a:solidFill>
                      <a:latin typeface="Garamond" panose="02020404030301010803" pitchFamily="18" charset="0"/>
                    </a:rPr>
                    <a:t>x(t)</a:t>
                  </a:r>
                </a:p>
              </p:txBody>
            </p:sp>
          </p:grpSp>
        </p:grpSp>
        <p:grpSp>
          <p:nvGrpSpPr>
            <p:cNvPr id="20487" name="Group 12"/>
            <p:cNvGrpSpPr>
              <a:grpSpLocks/>
            </p:cNvGrpSpPr>
            <p:nvPr/>
          </p:nvGrpSpPr>
          <p:grpSpPr bwMode="auto">
            <a:xfrm>
              <a:off x="2233" y="3375"/>
              <a:ext cx="1497" cy="786"/>
              <a:chOff x="2251" y="3387"/>
              <a:chExt cx="1497" cy="786"/>
            </a:xfrm>
          </p:grpSpPr>
          <p:sp>
            <p:nvSpPr>
              <p:cNvPr id="20512" name="Line 13"/>
              <p:cNvSpPr>
                <a:spLocks noChangeShapeType="1"/>
              </p:cNvSpPr>
              <p:nvPr/>
            </p:nvSpPr>
            <p:spPr bwMode="auto">
              <a:xfrm>
                <a:off x="2627" y="3466"/>
                <a:ext cx="0" cy="5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13" name="Text Box 14"/>
              <p:cNvSpPr txBox="1">
                <a:spLocks noChangeArrowheads="1"/>
              </p:cNvSpPr>
              <p:nvPr/>
            </p:nvSpPr>
            <p:spPr bwMode="auto">
              <a:xfrm>
                <a:off x="3587" y="3914"/>
                <a:ext cx="16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400" i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t</a:t>
                </a:r>
              </a:p>
            </p:txBody>
          </p:sp>
          <p:sp>
            <p:nvSpPr>
              <p:cNvPr id="20514" name="Text Box 15"/>
              <p:cNvSpPr txBox="1">
                <a:spLocks noChangeArrowheads="1"/>
              </p:cNvSpPr>
              <p:nvPr/>
            </p:nvSpPr>
            <p:spPr bwMode="auto">
              <a:xfrm>
                <a:off x="2251" y="3387"/>
                <a:ext cx="35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2400" i="1" dirty="0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x(t)</a:t>
                </a:r>
              </a:p>
            </p:txBody>
          </p:sp>
          <p:sp>
            <p:nvSpPr>
              <p:cNvPr id="20515" name="Line 16"/>
              <p:cNvSpPr>
                <a:spLocks noChangeShapeType="1"/>
              </p:cNvSpPr>
              <p:nvPr/>
            </p:nvSpPr>
            <p:spPr bwMode="auto">
              <a:xfrm>
                <a:off x="2636" y="3992"/>
                <a:ext cx="99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16" name="Line 17"/>
              <p:cNvSpPr>
                <a:spLocks noChangeShapeType="1"/>
              </p:cNvSpPr>
              <p:nvPr/>
            </p:nvSpPr>
            <p:spPr bwMode="auto">
              <a:xfrm>
                <a:off x="2631" y="3872"/>
                <a:ext cx="14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17" name="Line 18"/>
              <p:cNvSpPr>
                <a:spLocks noChangeShapeType="1"/>
              </p:cNvSpPr>
              <p:nvPr/>
            </p:nvSpPr>
            <p:spPr bwMode="auto">
              <a:xfrm>
                <a:off x="2764" y="3630"/>
                <a:ext cx="154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18" name="Line 19"/>
              <p:cNvSpPr>
                <a:spLocks noChangeShapeType="1"/>
              </p:cNvSpPr>
              <p:nvPr/>
            </p:nvSpPr>
            <p:spPr bwMode="auto">
              <a:xfrm>
                <a:off x="2914" y="3760"/>
                <a:ext cx="154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19" name="Line 20"/>
              <p:cNvSpPr>
                <a:spLocks noChangeShapeType="1"/>
              </p:cNvSpPr>
              <p:nvPr/>
            </p:nvSpPr>
            <p:spPr bwMode="auto">
              <a:xfrm>
                <a:off x="3057" y="3990"/>
                <a:ext cx="14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0" name="Line 21"/>
              <p:cNvSpPr>
                <a:spLocks noChangeShapeType="1"/>
              </p:cNvSpPr>
              <p:nvPr/>
            </p:nvSpPr>
            <p:spPr bwMode="auto">
              <a:xfrm>
                <a:off x="2770" y="3624"/>
                <a:ext cx="3" cy="25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1" name="Line 22"/>
              <p:cNvSpPr>
                <a:spLocks noChangeShapeType="1"/>
              </p:cNvSpPr>
              <p:nvPr/>
            </p:nvSpPr>
            <p:spPr bwMode="auto">
              <a:xfrm>
                <a:off x="3205" y="3762"/>
                <a:ext cx="14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2" name="Line 23"/>
              <p:cNvSpPr>
                <a:spLocks noChangeShapeType="1"/>
              </p:cNvSpPr>
              <p:nvPr/>
            </p:nvSpPr>
            <p:spPr bwMode="auto">
              <a:xfrm>
                <a:off x="3353" y="3876"/>
                <a:ext cx="152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3" name="Line 24"/>
              <p:cNvSpPr>
                <a:spLocks noChangeShapeType="1"/>
              </p:cNvSpPr>
              <p:nvPr/>
            </p:nvSpPr>
            <p:spPr bwMode="auto">
              <a:xfrm>
                <a:off x="3498" y="3635"/>
                <a:ext cx="14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4" name="Line 25"/>
              <p:cNvSpPr>
                <a:spLocks noChangeShapeType="1"/>
              </p:cNvSpPr>
              <p:nvPr/>
            </p:nvSpPr>
            <p:spPr bwMode="auto">
              <a:xfrm flipH="1">
                <a:off x="2922" y="3622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5" name="Line 26"/>
              <p:cNvSpPr>
                <a:spLocks noChangeShapeType="1"/>
              </p:cNvSpPr>
              <p:nvPr/>
            </p:nvSpPr>
            <p:spPr bwMode="auto">
              <a:xfrm flipH="1">
                <a:off x="3059" y="3762"/>
                <a:ext cx="0" cy="23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6" name="Line 27"/>
              <p:cNvSpPr>
                <a:spLocks noChangeShapeType="1"/>
              </p:cNvSpPr>
              <p:nvPr/>
            </p:nvSpPr>
            <p:spPr bwMode="auto">
              <a:xfrm flipH="1">
                <a:off x="3201" y="3753"/>
                <a:ext cx="2" cy="24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7" name="Line 28"/>
              <p:cNvSpPr>
                <a:spLocks noChangeShapeType="1"/>
              </p:cNvSpPr>
              <p:nvPr/>
            </p:nvSpPr>
            <p:spPr bwMode="auto">
              <a:xfrm flipH="1">
                <a:off x="3496" y="3626"/>
                <a:ext cx="0" cy="25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528" name="Line 29"/>
              <p:cNvSpPr>
                <a:spLocks noChangeShapeType="1"/>
              </p:cNvSpPr>
              <p:nvPr/>
            </p:nvSpPr>
            <p:spPr bwMode="auto">
              <a:xfrm>
                <a:off x="3346" y="3753"/>
                <a:ext cx="0" cy="13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488" name="Line 30"/>
            <p:cNvSpPr>
              <a:spLocks noChangeShapeType="1"/>
            </p:cNvSpPr>
            <p:nvPr/>
          </p:nvSpPr>
          <p:spPr bwMode="auto">
            <a:xfrm>
              <a:off x="4266" y="3430"/>
              <a:ext cx="1" cy="5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89" name="Line 31"/>
            <p:cNvSpPr>
              <a:spLocks noChangeShapeType="1"/>
            </p:cNvSpPr>
            <p:nvPr/>
          </p:nvSpPr>
          <p:spPr bwMode="auto">
            <a:xfrm>
              <a:off x="4275" y="3986"/>
              <a:ext cx="10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0" name="Text Box 32"/>
            <p:cNvSpPr txBox="1">
              <a:spLocks noChangeArrowheads="1"/>
            </p:cNvSpPr>
            <p:nvPr/>
          </p:nvSpPr>
          <p:spPr bwMode="auto">
            <a:xfrm>
              <a:off x="5312" y="3903"/>
              <a:ext cx="16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i="1">
                  <a:solidFill>
                    <a:srgbClr val="000000"/>
                  </a:solidFill>
                  <a:latin typeface="Garamond" panose="02020404030301010803" pitchFamily="18" charset="0"/>
                </a:rPr>
                <a:t>t</a:t>
              </a:r>
            </a:p>
          </p:txBody>
        </p:sp>
        <p:sp>
          <p:nvSpPr>
            <p:cNvPr id="20491" name="Text Box 33"/>
            <p:cNvSpPr txBox="1">
              <a:spLocks noChangeArrowheads="1"/>
            </p:cNvSpPr>
            <p:nvPr/>
          </p:nvSpPr>
          <p:spPr bwMode="auto">
            <a:xfrm>
              <a:off x="3915" y="3375"/>
              <a:ext cx="35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i="1">
                  <a:solidFill>
                    <a:srgbClr val="000000"/>
                  </a:solidFill>
                  <a:latin typeface="Garamond" panose="02020404030301010803" pitchFamily="18" charset="0"/>
                </a:rPr>
                <a:t>x(t)</a:t>
              </a:r>
            </a:p>
          </p:txBody>
        </p:sp>
        <p:sp>
          <p:nvSpPr>
            <p:cNvPr id="20492" name="Line 34"/>
            <p:cNvSpPr>
              <a:spLocks noChangeShapeType="1"/>
            </p:cNvSpPr>
            <p:nvPr/>
          </p:nvSpPr>
          <p:spPr bwMode="auto">
            <a:xfrm>
              <a:off x="4270" y="3863"/>
              <a:ext cx="153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3" name="Line 35"/>
            <p:cNvSpPr>
              <a:spLocks noChangeShapeType="1"/>
            </p:cNvSpPr>
            <p:nvPr/>
          </p:nvSpPr>
          <p:spPr bwMode="auto">
            <a:xfrm>
              <a:off x="4419" y="3603"/>
              <a:ext cx="153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4" name="Line 36"/>
            <p:cNvSpPr>
              <a:spLocks noChangeShapeType="1"/>
            </p:cNvSpPr>
            <p:nvPr/>
          </p:nvSpPr>
          <p:spPr bwMode="auto">
            <a:xfrm>
              <a:off x="4574" y="3861"/>
              <a:ext cx="153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5" name="Line 37"/>
            <p:cNvSpPr>
              <a:spLocks noChangeShapeType="1"/>
            </p:cNvSpPr>
            <p:nvPr/>
          </p:nvSpPr>
          <p:spPr bwMode="auto">
            <a:xfrm flipH="1">
              <a:off x="4412" y="3594"/>
              <a:ext cx="2" cy="269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6" name="Line 38"/>
            <p:cNvSpPr>
              <a:spLocks noChangeShapeType="1"/>
            </p:cNvSpPr>
            <p:nvPr/>
          </p:nvSpPr>
          <p:spPr bwMode="auto">
            <a:xfrm>
              <a:off x="4725" y="3861"/>
              <a:ext cx="153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7" name="Line 39"/>
            <p:cNvSpPr>
              <a:spLocks noChangeShapeType="1"/>
            </p:cNvSpPr>
            <p:nvPr/>
          </p:nvSpPr>
          <p:spPr bwMode="auto">
            <a:xfrm>
              <a:off x="5027" y="3603"/>
              <a:ext cx="159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8" name="Line 40"/>
            <p:cNvSpPr>
              <a:spLocks noChangeShapeType="1"/>
            </p:cNvSpPr>
            <p:nvPr/>
          </p:nvSpPr>
          <p:spPr bwMode="auto">
            <a:xfrm flipH="1">
              <a:off x="4576" y="3594"/>
              <a:ext cx="1" cy="27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99" name="Line 41"/>
            <p:cNvSpPr>
              <a:spLocks noChangeShapeType="1"/>
            </p:cNvSpPr>
            <p:nvPr/>
          </p:nvSpPr>
          <p:spPr bwMode="auto">
            <a:xfrm flipH="1">
              <a:off x="5180" y="3599"/>
              <a:ext cx="1" cy="269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0" name="Line 42"/>
            <p:cNvSpPr>
              <a:spLocks noChangeShapeType="1"/>
            </p:cNvSpPr>
            <p:nvPr/>
          </p:nvSpPr>
          <p:spPr bwMode="auto">
            <a:xfrm>
              <a:off x="4882" y="3599"/>
              <a:ext cx="3" cy="27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1" name="Line 43"/>
            <p:cNvSpPr>
              <a:spLocks noChangeShapeType="1"/>
            </p:cNvSpPr>
            <p:nvPr/>
          </p:nvSpPr>
          <p:spPr bwMode="auto">
            <a:xfrm>
              <a:off x="5180" y="3863"/>
              <a:ext cx="153" cy="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2" name="Line 44"/>
            <p:cNvSpPr>
              <a:spLocks noChangeShapeType="1"/>
            </p:cNvSpPr>
            <p:nvPr/>
          </p:nvSpPr>
          <p:spPr bwMode="auto">
            <a:xfrm>
              <a:off x="4880" y="3601"/>
              <a:ext cx="156" cy="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03" name="Text Box 45"/>
            <p:cNvSpPr txBox="1">
              <a:spLocks noChangeArrowheads="1"/>
            </p:cNvSpPr>
            <p:nvPr/>
          </p:nvSpPr>
          <p:spPr bwMode="auto">
            <a:xfrm>
              <a:off x="4413" y="3418"/>
              <a:ext cx="1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504" name="Text Box 46"/>
            <p:cNvSpPr txBox="1">
              <a:spLocks noChangeArrowheads="1"/>
            </p:cNvSpPr>
            <p:nvPr/>
          </p:nvSpPr>
          <p:spPr bwMode="auto">
            <a:xfrm>
              <a:off x="4259" y="3685"/>
              <a:ext cx="1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505" name="Text Box 47"/>
            <p:cNvSpPr txBox="1">
              <a:spLocks noChangeArrowheads="1"/>
            </p:cNvSpPr>
            <p:nvPr/>
          </p:nvSpPr>
          <p:spPr bwMode="auto">
            <a:xfrm>
              <a:off x="4599" y="3680"/>
              <a:ext cx="1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506" name="Text Box 48"/>
            <p:cNvSpPr txBox="1">
              <a:spLocks noChangeArrowheads="1"/>
            </p:cNvSpPr>
            <p:nvPr/>
          </p:nvSpPr>
          <p:spPr bwMode="auto">
            <a:xfrm>
              <a:off x="4733" y="3685"/>
              <a:ext cx="1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507" name="Text Box 49"/>
            <p:cNvSpPr txBox="1">
              <a:spLocks noChangeArrowheads="1"/>
            </p:cNvSpPr>
            <p:nvPr/>
          </p:nvSpPr>
          <p:spPr bwMode="auto">
            <a:xfrm>
              <a:off x="4895" y="3422"/>
              <a:ext cx="1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508" name="Text Box 50"/>
            <p:cNvSpPr txBox="1">
              <a:spLocks noChangeArrowheads="1"/>
            </p:cNvSpPr>
            <p:nvPr/>
          </p:nvSpPr>
          <p:spPr bwMode="auto">
            <a:xfrm>
              <a:off x="5048" y="3420"/>
              <a:ext cx="1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509" name="Text Box 51"/>
            <p:cNvSpPr txBox="1">
              <a:spLocks noChangeArrowheads="1"/>
            </p:cNvSpPr>
            <p:nvPr/>
          </p:nvSpPr>
          <p:spPr bwMode="auto">
            <a:xfrm>
              <a:off x="5189" y="3684"/>
              <a:ext cx="17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33CC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510" name="Line 52"/>
            <p:cNvSpPr>
              <a:spLocks noChangeShapeType="1"/>
            </p:cNvSpPr>
            <p:nvPr/>
          </p:nvSpPr>
          <p:spPr bwMode="auto">
            <a:xfrm>
              <a:off x="4416" y="3680"/>
              <a:ext cx="145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11" name="Text Box 53"/>
            <p:cNvSpPr txBox="1">
              <a:spLocks noChangeArrowheads="1"/>
            </p:cNvSpPr>
            <p:nvPr/>
          </p:nvSpPr>
          <p:spPr bwMode="auto">
            <a:xfrm>
              <a:off x="4408" y="3731"/>
              <a:ext cx="18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39539" y="5843503"/>
            <a:ext cx="3820693" cy="3938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Εικόνα 3: Είδη σημάτων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Γενικό </a:t>
            </a:r>
            <a:r>
              <a:rPr lang="el-GR" sz="3200" dirty="0" smtClean="0"/>
              <a:t>Μοντέλο Τηλεπικοινωνιακού Συστήματος</a:t>
            </a:r>
            <a:endParaRPr lang="en-US" sz="3200" dirty="0" smtClean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3450903"/>
            <a:ext cx="8305800" cy="271440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dirty="0" smtClean="0"/>
              <a:t>Η πηγή παράγει το προς μετάδοση σήμα</a:t>
            </a:r>
            <a:endParaRPr lang="en-US" dirty="0" smtClean="0"/>
          </a:p>
          <a:p>
            <a:pPr eaLnBrk="1" hangingPunct="1">
              <a:spcBef>
                <a:spcPct val="25000"/>
              </a:spcBef>
              <a:spcAft>
                <a:spcPts val="600"/>
              </a:spcAft>
              <a:defRPr/>
            </a:pPr>
            <a:r>
              <a:rPr lang="el-GR" dirty="0" smtClean="0"/>
              <a:t>Ο πομπός μετατρέπει το σήμα εισόδου σε μορφή κατάλληλη για τη μετάδοση από το κανάλι (αναλογικό σήμα)</a:t>
            </a:r>
          </a:p>
          <a:p>
            <a:pPr eaLnBrk="1" hangingPunct="1">
              <a:spcBef>
                <a:spcPct val="25000"/>
              </a:spcBef>
              <a:spcAft>
                <a:spcPts val="600"/>
              </a:spcAft>
              <a:defRPr/>
            </a:pPr>
            <a:r>
              <a:rPr lang="el-GR" dirty="0" smtClean="0"/>
              <a:t>Το κανάλι εισάγει παραμόρφωση, θόρυβο και παρεμβολή</a:t>
            </a:r>
          </a:p>
          <a:p>
            <a:pPr eaLnBrk="1" hangingPunct="1">
              <a:spcBef>
                <a:spcPct val="25000"/>
              </a:spcBef>
              <a:spcAft>
                <a:spcPts val="600"/>
              </a:spcAft>
              <a:defRPr/>
            </a:pPr>
            <a:r>
              <a:rPr lang="el-GR" dirty="0" smtClean="0"/>
              <a:t>Ο δέκτης αποδιαμορφώνει και επεξεργάζεται το ληφθέν σήμα</a:t>
            </a:r>
          </a:p>
          <a:p>
            <a:pPr eaLnBrk="1" hangingPunct="1">
              <a:spcBef>
                <a:spcPct val="25000"/>
              </a:spcBef>
              <a:spcAft>
                <a:spcPts val="600"/>
              </a:spcAft>
              <a:defRPr/>
            </a:pPr>
            <a:r>
              <a:rPr lang="el-GR" dirty="0" smtClean="0"/>
              <a:t>Ο μετατροπέας εξόδου μετατρέπει την έξοδο του δέκτη στην αρχική μορφή</a:t>
            </a:r>
            <a:r>
              <a:rPr lang="en-US" dirty="0" smtClean="0"/>
              <a:t> </a:t>
            </a:r>
            <a:r>
              <a:rPr lang="el-GR" dirty="0" smtClean="0"/>
              <a:t>της πληροφορίας</a:t>
            </a:r>
            <a:endParaRPr lang="en-US" dirty="0" smtClean="0"/>
          </a:p>
        </p:txBody>
      </p:sp>
      <p:grpSp>
        <p:nvGrpSpPr>
          <p:cNvPr id="21509" name="Group 20"/>
          <p:cNvGrpSpPr>
            <a:grpSpLocks/>
          </p:cNvGrpSpPr>
          <p:nvPr/>
        </p:nvGrpSpPr>
        <p:grpSpPr bwMode="auto">
          <a:xfrm>
            <a:off x="251520" y="1910854"/>
            <a:ext cx="8640763" cy="654050"/>
            <a:chOff x="158" y="754"/>
            <a:chExt cx="5443" cy="41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924" y="798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58" y="846"/>
              <a:ext cx="59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Verdana" panose="020B0604030504040204" pitchFamily="34" charset="0"/>
                </a:rPr>
                <a:t>ΠΗΓΗ</a:t>
              </a:r>
              <a:r>
                <a:rPr lang="en-US" altLang="el-GR" sz="1800">
                  <a:latin typeface="Verdana" panose="020B0604030504040204" pitchFamily="34" charset="0"/>
                </a:rPr>
                <a:t> </a:t>
              </a:r>
              <a:endParaRPr lang="el-GR" altLang="el-GR" sz="1800">
                <a:latin typeface="Verdana" panose="020B0604030504040204" pitchFamily="34" charset="0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974" y="846"/>
              <a:ext cx="96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Verdana" panose="020B0604030504040204" pitchFamily="34" charset="0"/>
                </a:rPr>
                <a:t>ΠΟΜΠΟΣ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144" y="846"/>
              <a:ext cx="781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Verdana" panose="020B0604030504040204" pitchFamily="34" charset="0"/>
                </a:rPr>
                <a:t>ΚΑΝΑΛΙ</a:t>
              </a: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134" y="846"/>
              <a:ext cx="8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Verdana" panose="020B0604030504040204" pitchFamily="34" charset="0"/>
                </a:rPr>
                <a:t>ΔΕΚΤΗΣ</a:t>
              </a: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4196" y="754"/>
              <a:ext cx="1405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Verdana" panose="020B0604030504040204" pitchFamily="34" charset="0"/>
                </a:rPr>
                <a:t>ΜΕΤΑΤΡΟΠΕΑΣ ΕΞΟΔΟΥ</a:t>
              </a:r>
            </a:p>
          </p:txBody>
        </p:sp>
        <p:sp>
          <p:nvSpPr>
            <p:cNvPr id="21516" name="Line 15"/>
            <p:cNvSpPr>
              <a:spLocks noChangeShapeType="1"/>
            </p:cNvSpPr>
            <p:nvPr/>
          </p:nvSpPr>
          <p:spPr bwMode="auto">
            <a:xfrm>
              <a:off x="747" y="990"/>
              <a:ext cx="2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7" name="Line 16"/>
            <p:cNvSpPr>
              <a:spLocks noChangeShapeType="1"/>
            </p:cNvSpPr>
            <p:nvPr/>
          </p:nvSpPr>
          <p:spPr bwMode="auto">
            <a:xfrm>
              <a:off x="1927" y="990"/>
              <a:ext cx="2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8" name="Line 17"/>
            <p:cNvSpPr>
              <a:spLocks noChangeShapeType="1"/>
            </p:cNvSpPr>
            <p:nvPr/>
          </p:nvSpPr>
          <p:spPr bwMode="auto">
            <a:xfrm>
              <a:off x="2925" y="990"/>
              <a:ext cx="2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9" name="Line 18"/>
            <p:cNvSpPr>
              <a:spLocks noChangeShapeType="1"/>
            </p:cNvSpPr>
            <p:nvPr/>
          </p:nvSpPr>
          <p:spPr bwMode="auto">
            <a:xfrm>
              <a:off x="3968" y="990"/>
              <a:ext cx="2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63888" y="2564904"/>
            <a:ext cx="2376264" cy="5259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l-GR" dirty="0" smtClean="0"/>
              <a:t>Εικόνα 4: Μοντέλο τηλεπικοινωνιακού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/>
              <a:t>Κριτήρια Απόδοσης</a:t>
            </a:r>
            <a:endParaRPr lang="en-US" sz="3200" dirty="0" smtClean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27649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Αναλογικά Συστήματα Επικοινωνίας </a:t>
            </a:r>
          </a:p>
          <a:p>
            <a:pPr lvl="1" eaLnBrk="1" hangingPunct="1">
              <a:defRPr/>
            </a:pPr>
            <a:r>
              <a:rPr lang="el-GR" sz="2000" dirty="0" smtClean="0"/>
              <a:t>Το κριτήριο είναι η </a:t>
            </a:r>
            <a:r>
              <a:rPr lang="el-GR" sz="2000" dirty="0" smtClean="0">
                <a:solidFill>
                  <a:srgbClr val="FF0000"/>
                </a:solidFill>
              </a:rPr>
              <a:t>πιστότητα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defRPr/>
            </a:pPr>
            <a:endParaRPr lang="el-GR" sz="2000" dirty="0" smtClean="0"/>
          </a:p>
          <a:p>
            <a:pPr lvl="2" eaLnBrk="1" hangingPunct="1">
              <a:defRPr/>
            </a:pPr>
            <a:endParaRPr lang="el-GR" dirty="0" smtClean="0">
              <a:sym typeface="Symbol" pitchFamily="18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9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Ψηφιακά Συστήματα Επικοινωνίας</a:t>
            </a:r>
          </a:p>
          <a:p>
            <a:pPr lvl="1">
              <a:defRPr/>
            </a:pPr>
            <a:r>
              <a:rPr lang="el-GR" sz="2000" dirty="0"/>
              <a:t>Το κριτήριο </a:t>
            </a:r>
            <a:r>
              <a:rPr lang="el-GR" sz="2000" dirty="0" smtClean="0"/>
              <a:t>είναι </a:t>
            </a:r>
            <a:r>
              <a:rPr lang="el-GR" sz="2000" dirty="0" smtClean="0">
                <a:solidFill>
                  <a:srgbClr val="FF0000"/>
                </a:solidFill>
              </a:rPr>
              <a:t>πιθανότητα </a:t>
            </a:r>
            <a:r>
              <a:rPr lang="el-GR" sz="2000" dirty="0">
                <a:solidFill>
                  <a:srgbClr val="FF0000"/>
                </a:solidFill>
              </a:rPr>
              <a:t>σφάλματος </a:t>
            </a:r>
            <a:r>
              <a:rPr lang="en-US" sz="2000" dirty="0" smtClean="0"/>
              <a:t>bit</a:t>
            </a:r>
            <a:endParaRPr lang="el-GR" sz="2000" dirty="0" smtClean="0"/>
          </a:p>
          <a:p>
            <a:pPr marL="457200" lvl="1" indent="0">
              <a:spcAft>
                <a:spcPts val="600"/>
              </a:spcAft>
              <a:buNone/>
              <a:defRPr/>
            </a:pPr>
            <a:endParaRPr lang="el-GR" sz="2000" dirty="0" smtClean="0">
              <a:sym typeface="Symbol" pitchFamily="18" charset="2"/>
            </a:endParaRPr>
          </a:p>
          <a:p>
            <a:pPr lvl="1">
              <a:spcAft>
                <a:spcPts val="600"/>
              </a:spcAft>
              <a:defRPr/>
            </a:pPr>
            <a:endParaRPr lang="el-GR" sz="2000" dirty="0">
              <a:sym typeface="Symbol" pitchFamily="18" charset="2"/>
            </a:endParaRPr>
          </a:p>
          <a:p>
            <a:endParaRPr lang="el-GR" sz="20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29"/>
              </p:ext>
            </p:extLst>
          </p:nvPr>
        </p:nvGraphicFramePr>
        <p:xfrm>
          <a:off x="1644424" y="2996952"/>
          <a:ext cx="193516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424" y="2996952"/>
                        <a:ext cx="1935162" cy="6238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63379"/>
              </p:ext>
            </p:extLst>
          </p:nvPr>
        </p:nvGraphicFramePr>
        <p:xfrm>
          <a:off x="5940152" y="3501008"/>
          <a:ext cx="21542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6" imgW="876240" imgH="304560" progId="Equation.DSMT4">
                  <p:embed/>
                </p:oleObj>
              </mc:Choice>
              <mc:Fallback>
                <p:oleObj name="Equation" r:id="rId6" imgW="87624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01008"/>
                        <a:ext cx="2154237" cy="7493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4437112"/>
            <a:ext cx="82089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Aft>
                <a:spcPts val="600"/>
              </a:spcAft>
              <a:buNone/>
              <a:defRPr/>
            </a:pPr>
            <a:r>
              <a:rPr lang="el-GR" dirty="0">
                <a:latin typeface="+mn-lt"/>
                <a:sym typeface="Symbol" pitchFamily="18" charset="2"/>
              </a:rPr>
              <a:t>Σε συνθήκες μη ιδανικού και </a:t>
            </a:r>
            <a:r>
              <a:rPr lang="el-GR" dirty="0" err="1">
                <a:latin typeface="+mn-lt"/>
                <a:sym typeface="Symbol" pitchFamily="18" charset="2"/>
              </a:rPr>
              <a:t>ενθόρυβου</a:t>
            </a:r>
            <a:r>
              <a:rPr lang="el-GR" dirty="0">
                <a:latin typeface="+mn-lt"/>
                <a:sym typeface="Symbol" pitchFamily="18" charset="2"/>
              </a:rPr>
              <a:t> καναλιού, η </a:t>
            </a:r>
            <a:r>
              <a:rPr lang="en-US" i="1" dirty="0" err="1">
                <a:latin typeface="+mn-lt"/>
                <a:sym typeface="Symbol" pitchFamily="18" charset="2"/>
              </a:rPr>
              <a:t>P</a:t>
            </a:r>
            <a:r>
              <a:rPr lang="en-US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dirty="0">
                <a:latin typeface="+mn-lt"/>
                <a:sym typeface="Symbol" pitchFamily="18" charset="2"/>
              </a:rPr>
              <a:t> </a:t>
            </a:r>
            <a:r>
              <a:rPr lang="el-GR" dirty="0">
                <a:latin typeface="+mn-lt"/>
                <a:sym typeface="Symbol" pitchFamily="18" charset="2"/>
              </a:rPr>
              <a:t>εξαρτάται </a:t>
            </a:r>
          </a:p>
          <a:p>
            <a:pPr marL="1257300" lvl="2" indent="-342900" algn="l">
              <a:defRPr/>
            </a:pPr>
            <a:r>
              <a:rPr lang="el-GR" dirty="0" smtClean="0">
                <a:latin typeface="+mn-lt"/>
                <a:sym typeface="Symbol" pitchFamily="18" charset="2"/>
              </a:rPr>
              <a:t>από </a:t>
            </a:r>
            <a:r>
              <a:rPr lang="el-GR" dirty="0">
                <a:latin typeface="+mn-lt"/>
                <a:sym typeface="Symbol" pitchFamily="18" charset="2"/>
              </a:rPr>
              <a:t>την ισχύ σήματος και την ισχύ του </a:t>
            </a:r>
            <a:r>
              <a:rPr lang="en-US" dirty="0">
                <a:latin typeface="+mn-lt"/>
                <a:sym typeface="Symbol" pitchFamily="18" charset="2"/>
              </a:rPr>
              <a:t>“</a:t>
            </a:r>
            <a:r>
              <a:rPr lang="el-GR" dirty="0">
                <a:latin typeface="+mn-lt"/>
                <a:sym typeface="Symbol" pitchFamily="18" charset="2"/>
              </a:rPr>
              <a:t>θορύβου</a:t>
            </a:r>
            <a:r>
              <a:rPr lang="en-US" dirty="0" smtClean="0">
                <a:latin typeface="+mn-lt"/>
                <a:sym typeface="Symbol" pitchFamily="18" charset="2"/>
              </a:rPr>
              <a:t>”</a:t>
            </a:r>
            <a:endParaRPr lang="el-GR" dirty="0">
              <a:latin typeface="+mn-lt"/>
              <a:sym typeface="Symbol" pitchFamily="18" charset="2"/>
            </a:endParaRPr>
          </a:p>
          <a:p>
            <a:pPr marL="1257300" lvl="2" indent="-342900" algn="l">
              <a:defRPr/>
            </a:pPr>
            <a:r>
              <a:rPr lang="el-GR" dirty="0">
                <a:latin typeface="+mn-lt"/>
                <a:sym typeface="Symbol" pitchFamily="18" charset="2"/>
              </a:rPr>
              <a:t>το ρυθμό μετάδοσης δεδομένων</a:t>
            </a:r>
          </a:p>
          <a:p>
            <a:pPr marL="1257300" lvl="2" indent="-342900" algn="l">
              <a:defRPr/>
            </a:pPr>
            <a:r>
              <a:rPr lang="el-GR" dirty="0">
                <a:latin typeface="+mn-lt"/>
                <a:sym typeface="Symbol" pitchFamily="18" charset="2"/>
              </a:rPr>
              <a:t>τα χαρακτηριστικά του </a:t>
            </a:r>
            <a:r>
              <a:rPr lang="el-GR" dirty="0" smtClean="0">
                <a:latin typeface="+mn-lt"/>
                <a:sym typeface="Symbol" pitchFamily="18" charset="2"/>
              </a:rPr>
              <a:t>καναλιού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Περιορισμοί (1 από 2)</a:t>
            </a:r>
            <a:endParaRPr lang="en-GB" sz="3200" dirty="0" smtClean="0"/>
          </a:p>
        </p:txBody>
      </p:sp>
      <p:sp>
        <p:nvSpPr>
          <p:cNvPr id="508934" name="Rectangle 6"/>
          <p:cNvSpPr>
            <a:spLocks noGrp="1" noChangeArrowheads="1"/>
          </p:cNvSpPr>
          <p:nvPr>
            <p:ph idx="1"/>
          </p:nvPr>
        </p:nvSpPr>
        <p:spPr>
          <a:xfrm>
            <a:off x="427038" y="1417639"/>
            <a:ext cx="8393112" cy="445963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 smtClean="0"/>
              <a:t>Ο </a:t>
            </a:r>
            <a:r>
              <a:rPr lang="el-GR" sz="2000" dirty="0" smtClean="0">
                <a:solidFill>
                  <a:srgbClr val="0033CC"/>
                </a:solidFill>
              </a:rPr>
              <a:t>ρυθμός μετάδοσης δεδομένων </a:t>
            </a:r>
            <a:r>
              <a:rPr lang="en-US" sz="2000" i="1" dirty="0" smtClean="0">
                <a:solidFill>
                  <a:srgbClr val="0033CC"/>
                </a:solidFill>
              </a:rPr>
              <a:t>R</a:t>
            </a:r>
            <a:r>
              <a:rPr lang="el-GR" sz="2000" dirty="0" smtClean="0"/>
              <a:t> για δεδομένη πιθανότητα σφάλματος </a:t>
            </a:r>
            <a:r>
              <a:rPr lang="en-US" sz="2000" dirty="0" smtClean="0"/>
              <a:t>bit</a:t>
            </a:r>
            <a:r>
              <a:rPr lang="el-GR" sz="2000" dirty="0" smtClean="0"/>
              <a:t> περιορίζεται από</a:t>
            </a:r>
          </a:p>
          <a:p>
            <a:pPr lvl="1" eaLnBrk="1" hangingPunct="1">
              <a:defRPr/>
            </a:pPr>
            <a:r>
              <a:rPr lang="el-GR" sz="2000" dirty="0" smtClean="0"/>
              <a:t>την ισχύ του σήματος και του θορύβου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την παραμόρφωση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Απουσία παραμόρφωσης και θορύβου</a:t>
            </a:r>
            <a:r>
              <a:rPr lang="el-GR" sz="2000" dirty="0" smtClean="0"/>
              <a:t>: μπορεί να επιτευχθεί άπειρος ρυθμός μετάδοσης με μηδενική πιθανότητα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b</a:t>
            </a:r>
            <a:endParaRPr lang="el-GR" sz="2000" i="1" dirty="0" smtClean="0"/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/>
              <a:t>Περιορισμοί </a:t>
            </a:r>
            <a:r>
              <a:rPr lang="el-GR" sz="3200" dirty="0" smtClean="0"/>
              <a:t>(2 </a:t>
            </a:r>
            <a:r>
              <a:rPr lang="el-GR" sz="3200" dirty="0"/>
              <a:t>από 2)</a:t>
            </a:r>
            <a:endParaRPr lang="en-GB" sz="3200" dirty="0" smtClean="0"/>
          </a:p>
        </p:txBody>
      </p:sp>
      <p:sp>
        <p:nvSpPr>
          <p:cNvPr id="508934" name="Rectangle 6"/>
          <p:cNvSpPr>
            <a:spLocks noGrp="1" noChangeArrowheads="1"/>
          </p:cNvSpPr>
          <p:nvPr>
            <p:ph idx="1"/>
          </p:nvPr>
        </p:nvSpPr>
        <p:spPr>
          <a:xfrm>
            <a:off x="427038" y="1417639"/>
            <a:ext cx="8393112" cy="460365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/>
              <a:t>Το θεώρημα</a:t>
            </a:r>
            <a:r>
              <a:rPr lang="el-GR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Shannon</a:t>
            </a:r>
            <a:r>
              <a:rPr lang="el-GR" sz="2000" dirty="0" smtClean="0">
                <a:solidFill>
                  <a:srgbClr val="0033CC"/>
                </a:solidFill>
              </a:rPr>
              <a:t>-</a:t>
            </a:r>
            <a:r>
              <a:rPr lang="en-US" sz="2000" dirty="0" smtClean="0">
                <a:solidFill>
                  <a:srgbClr val="0033CC"/>
                </a:solidFill>
              </a:rPr>
              <a:t>Hartley</a:t>
            </a:r>
            <a:r>
              <a:rPr lang="en-US" sz="2000" dirty="0" smtClean="0"/>
              <a:t> </a:t>
            </a:r>
            <a:r>
              <a:rPr lang="el-GR" sz="2000" dirty="0" smtClean="0"/>
              <a:t>ορίζει το μέγιστο δυνατό ρυθμό μετάδοσης δεδομένων για συστήματα με θόρυβο </a:t>
            </a:r>
          </a:p>
          <a:p>
            <a:pPr eaLnBrk="1" hangingPunct="1">
              <a:defRPr/>
            </a:pPr>
            <a:r>
              <a:rPr lang="el-GR" sz="2000" dirty="0" smtClean="0"/>
              <a:t>για κανάλι </a:t>
            </a:r>
            <a:r>
              <a:rPr lang="en-US" sz="2000" dirty="0" smtClean="0">
                <a:solidFill>
                  <a:srgbClr val="0033CC"/>
                </a:solidFill>
              </a:rPr>
              <a:t>AWGN</a:t>
            </a:r>
            <a:r>
              <a:rPr lang="el-GR" sz="2000" dirty="0" smtClean="0"/>
              <a:t>, ισχύει</a:t>
            </a:r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buFontTx/>
              <a:buNone/>
              <a:defRPr/>
            </a:pPr>
            <a:endParaRPr lang="el-GR" sz="2000" dirty="0" smtClean="0"/>
          </a:p>
          <a:p>
            <a:pPr lvl="1" eaLnBrk="1" hangingPunct="1">
              <a:buFontTx/>
              <a:buNone/>
              <a:defRPr/>
            </a:pPr>
            <a:endParaRPr lang="el-GR" sz="2000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l-GR" sz="2000" dirty="0" smtClean="0"/>
              <a:t>δεν προτείνει όμως δέκτες για πρακτικά συστήματα</a:t>
            </a:r>
            <a:endParaRPr lang="en-US" sz="2000" dirty="0" smtClean="0"/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Αν μεταδίδουμε με ρυθμό </a:t>
            </a:r>
            <a:r>
              <a:rPr lang="en-US" sz="2000" dirty="0" smtClean="0">
                <a:solidFill>
                  <a:srgbClr val="FF0000"/>
                </a:solidFill>
              </a:rPr>
              <a:t>R </a:t>
            </a:r>
            <a:r>
              <a:rPr lang="el-GR" sz="2000" dirty="0" smtClean="0">
                <a:solidFill>
                  <a:srgbClr val="FF0000"/>
                </a:solidFill>
              </a:rPr>
              <a:t>&lt; </a:t>
            </a:r>
            <a:r>
              <a:rPr lang="en-US" sz="2000" dirty="0" smtClean="0">
                <a:solidFill>
                  <a:srgbClr val="FF0000"/>
                </a:solidFill>
              </a:rPr>
              <a:t>C </a:t>
            </a:r>
            <a:r>
              <a:rPr lang="el-GR" sz="2000" dirty="0" smtClean="0">
                <a:solidFill>
                  <a:srgbClr val="FF0000"/>
                </a:solidFill>
              </a:rPr>
              <a:t>τότε υπάρχει τρόπος ώστε να μεταδώσουμε χωρίς σφάλματα, παρά την ύπαρξη θορύβου!!!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 smtClean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45010"/>
              </p:ext>
            </p:extLst>
          </p:nvPr>
        </p:nvGraphicFramePr>
        <p:xfrm>
          <a:off x="2845594" y="2863527"/>
          <a:ext cx="3556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4" imgW="1854000" imgH="482400" progId="Equation.DSMT4">
                  <p:embed/>
                </p:oleObj>
              </mc:Choice>
              <mc:Fallback>
                <p:oleObj name="Equation" r:id="rId4" imgW="1854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94" y="2863527"/>
                        <a:ext cx="3556000" cy="9255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3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Βασικά Σημεία για τα Τηλ/κα </a:t>
            </a:r>
            <a:r>
              <a:rPr lang="el-GR" sz="3200" dirty="0" err="1" smtClean="0"/>
              <a:t>Συστ</a:t>
            </a:r>
            <a:r>
              <a:rPr lang="el-GR" sz="3200" dirty="0" smtClean="0"/>
              <a:t>. (1 από 2) </a:t>
            </a:r>
            <a:endParaRPr lang="en-GB" sz="3200" dirty="0" smtClean="0"/>
          </a:p>
        </p:txBody>
      </p:sp>
      <p:sp>
        <p:nvSpPr>
          <p:cNvPr id="50995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Τα τηλεπικοινωνιακά συστήματα διαμορφώνουν αναλογικά σήματα ή </a:t>
            </a:r>
            <a:r>
              <a:rPr lang="en-US" sz="2000" dirty="0" smtClean="0"/>
              <a:t>bits </a:t>
            </a:r>
            <a:r>
              <a:rPr lang="el-GR" sz="2000" dirty="0" smtClean="0"/>
              <a:t>για μετάδοση πάνω σε ένα κανάλι</a:t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Σχεδιαστικός στόχος σε ότι αφορά πομπό και δέκτη είναι η αντιμετώπιση της παραμόρφωσης και του θορύβου του καναλιού</a:t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Μετρικές απόδοσης</a:t>
            </a:r>
          </a:p>
          <a:p>
            <a:pPr lvl="1" eaLnBrk="1" hangingPunct="1">
              <a:defRPr/>
            </a:pPr>
            <a:r>
              <a:rPr lang="el-GR" sz="2000" dirty="0" smtClean="0"/>
              <a:t>αναλογικά συστήματα: πιστότητα</a:t>
            </a:r>
          </a:p>
          <a:p>
            <a:pPr lvl="1" eaLnBrk="1" hangingPunct="1">
              <a:defRPr/>
            </a:pPr>
            <a:r>
              <a:rPr lang="el-GR" sz="2000" dirty="0" smtClean="0"/>
              <a:t>ψηφιακά συστήματα: ρυθμός και πιθανότητα σφάλματος</a:t>
            </a:r>
          </a:p>
          <a:p>
            <a:pPr marL="0" indent="0" eaLnBrk="1" hangingPunct="1"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Βασικά Σημεία για τα Τηλ/κα </a:t>
            </a:r>
            <a:r>
              <a:rPr lang="el-GR" sz="3200" dirty="0" err="1" smtClean="0"/>
              <a:t>Συστ</a:t>
            </a:r>
            <a:r>
              <a:rPr lang="el-GR" sz="3200" dirty="0" smtClean="0"/>
              <a:t>. (2 από 2) </a:t>
            </a:r>
            <a:endParaRPr lang="en-GB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dirty="0"/>
              <a:t>Ο ρυθμός μετάδοσης πάνω από </a:t>
            </a:r>
            <a:r>
              <a:rPr lang="el-GR" sz="2000" dirty="0" err="1"/>
              <a:t>ενθόρυβα</a:t>
            </a:r>
            <a:r>
              <a:rPr lang="el-GR" sz="2000" dirty="0"/>
              <a:t> κανάλια έχει ένα θεμελιώδες όριο χωρητικότητας ακόμη κι αν διατεθεί άπειρο εύρος </a:t>
            </a:r>
            <a:r>
              <a:rPr lang="el-GR" sz="2000" dirty="0" smtClean="0"/>
              <a:t>ζώνης</a:t>
            </a:r>
            <a:br>
              <a:rPr lang="el-GR" sz="2000" dirty="0" smtClean="0"/>
            </a:br>
            <a:endParaRPr lang="el-GR" sz="2000" dirty="0"/>
          </a:p>
          <a:p>
            <a:pPr>
              <a:spcAft>
                <a:spcPts val="300"/>
              </a:spcAft>
              <a:defRPr/>
            </a:pPr>
            <a:r>
              <a:rPr lang="el-GR" sz="2000" i="1" dirty="0" smtClean="0"/>
              <a:t>Πρακτικό </a:t>
            </a:r>
            <a:r>
              <a:rPr lang="el-GR" sz="2000" i="1" dirty="0"/>
              <a:t>παράδειγμα μετεξέλιξης από αναλογικό σε ψηφιακό:</a:t>
            </a:r>
            <a:r>
              <a:rPr lang="el-GR" sz="2000" dirty="0"/>
              <a:t>      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el-GR" sz="2000" dirty="0"/>
              <a:t>    </a:t>
            </a:r>
            <a:r>
              <a:rPr lang="el-GR" sz="2000" dirty="0" smtClean="0"/>
              <a:t>  Το </a:t>
            </a:r>
            <a:r>
              <a:rPr lang="el-GR" sz="2000" dirty="0"/>
              <a:t>τηλεφωνικό </a:t>
            </a:r>
            <a:r>
              <a:rPr lang="el-GR" sz="2000" dirty="0" smtClean="0"/>
              <a:t>δίκτυο βελτιστοποιήθηκε </a:t>
            </a:r>
            <a:r>
              <a:rPr lang="el-GR" sz="2000" dirty="0"/>
              <a:t>για φωνή και υστερούσε σε μετάδοση δεδομένων</a:t>
            </a:r>
            <a:r>
              <a:rPr lang="en-US" sz="2000" dirty="0"/>
              <a:t> (~50Kbps)</a:t>
            </a:r>
            <a:r>
              <a:rPr lang="el-GR" sz="2000" dirty="0"/>
              <a:t>. Σήμερα όμως μπορεί να υποστηρίξει υψηλούς ρυθμούς μετάδοσης δεδομένων</a:t>
            </a:r>
            <a:r>
              <a:rPr lang="en-US" sz="2000" dirty="0"/>
              <a:t>  (&gt;50Mbps)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49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Σκοποί 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400" dirty="0" smtClean="0"/>
              <a:t>Εισαγωγή στις βασικές έννοιες των Ψηφιακών Τηλεπικοινωνιών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55675"/>
            <a:ext cx="895032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0"/>
          <p:cNvSpPr txBox="1">
            <a:spLocks noChangeArrowheads="1"/>
          </p:cNvSpPr>
          <p:nvPr/>
        </p:nvSpPr>
        <p:spPr bwMode="auto">
          <a:xfrm>
            <a:off x="1547366" y="1268760"/>
            <a:ext cx="17287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Μ-αδικά σύμβολα</a:t>
            </a:r>
            <a:endParaRPr lang="en-US" altLang="el-GR" sz="120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ή αναλογικό σήμα</a:t>
            </a: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3492053" y="1268760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 dirty="0" err="1">
                <a:solidFill>
                  <a:srgbClr val="FF0000"/>
                </a:solidFill>
              </a:rPr>
              <a:t>Διαδικά</a:t>
            </a:r>
            <a:r>
              <a:rPr lang="el-GR" altLang="el-GR" sz="1200" dirty="0">
                <a:solidFill>
                  <a:srgbClr val="FF0000"/>
                </a:solidFill>
              </a:rPr>
              <a:t> σύμβολα</a:t>
            </a:r>
          </a:p>
        </p:txBody>
      </p:sp>
      <p:sp>
        <p:nvSpPr>
          <p:cNvPr id="23559" name="TextBox 42"/>
          <p:cNvSpPr txBox="1">
            <a:spLocks noChangeArrowheads="1"/>
          </p:cNvSpPr>
          <p:nvPr/>
        </p:nvSpPr>
        <p:spPr bwMode="auto">
          <a:xfrm>
            <a:off x="5651053" y="1310035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Διαδικά σύμβολα</a:t>
            </a:r>
          </a:p>
        </p:txBody>
      </p:sp>
      <p:sp>
        <p:nvSpPr>
          <p:cNvPr id="23560" name="TextBox 43"/>
          <p:cNvSpPr txBox="1">
            <a:spLocks noChangeArrowheads="1"/>
          </p:cNvSpPr>
          <p:nvPr/>
        </p:nvSpPr>
        <p:spPr bwMode="auto">
          <a:xfrm>
            <a:off x="7811641" y="131003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Αναλογικά σήματα</a:t>
            </a:r>
          </a:p>
        </p:txBody>
      </p:sp>
      <p:sp>
        <p:nvSpPr>
          <p:cNvPr id="23561" name="TextBox 44"/>
          <p:cNvSpPr txBox="1">
            <a:spLocks noChangeArrowheads="1"/>
          </p:cNvSpPr>
          <p:nvPr/>
        </p:nvSpPr>
        <p:spPr bwMode="auto">
          <a:xfrm>
            <a:off x="8172003" y="491048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Αναλογικά σήματα</a:t>
            </a:r>
          </a:p>
        </p:txBody>
      </p:sp>
      <p:cxnSp>
        <p:nvCxnSpPr>
          <p:cNvPr id="23562" name="Straight Arrow Connector 46"/>
          <p:cNvCxnSpPr>
            <a:cxnSpLocks noChangeShapeType="1"/>
          </p:cNvCxnSpPr>
          <p:nvPr/>
        </p:nvCxnSpPr>
        <p:spPr bwMode="auto">
          <a:xfrm flipH="1">
            <a:off x="1834703" y="177199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Arrow Connector 48"/>
          <p:cNvCxnSpPr>
            <a:cxnSpLocks noChangeShapeType="1"/>
          </p:cNvCxnSpPr>
          <p:nvPr/>
        </p:nvCxnSpPr>
        <p:spPr bwMode="auto">
          <a:xfrm flipH="1">
            <a:off x="3850828" y="177199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Arrow Connector 49"/>
          <p:cNvCxnSpPr>
            <a:cxnSpLocks noChangeShapeType="1"/>
          </p:cNvCxnSpPr>
          <p:nvPr/>
        </p:nvCxnSpPr>
        <p:spPr bwMode="auto">
          <a:xfrm flipH="1">
            <a:off x="5866953" y="177199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50"/>
          <p:cNvCxnSpPr>
            <a:cxnSpLocks noChangeShapeType="1"/>
          </p:cNvCxnSpPr>
          <p:nvPr/>
        </p:nvCxnSpPr>
        <p:spPr bwMode="auto">
          <a:xfrm flipH="1">
            <a:off x="8027541" y="177199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Arrow Connector 51"/>
          <p:cNvCxnSpPr>
            <a:cxnSpLocks noChangeShapeType="1"/>
          </p:cNvCxnSpPr>
          <p:nvPr/>
        </p:nvCxnSpPr>
        <p:spPr bwMode="auto">
          <a:xfrm flipH="1" flipV="1">
            <a:off x="8243441" y="4508848"/>
            <a:ext cx="504825" cy="28733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Box 42"/>
          <p:cNvSpPr txBox="1">
            <a:spLocks noChangeArrowheads="1"/>
          </p:cNvSpPr>
          <p:nvPr/>
        </p:nvSpPr>
        <p:spPr bwMode="auto">
          <a:xfrm>
            <a:off x="6011416" y="4262785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Διαδικά σύμβολα</a:t>
            </a:r>
          </a:p>
        </p:txBody>
      </p:sp>
      <p:cxnSp>
        <p:nvCxnSpPr>
          <p:cNvPr id="23568" name="Straight Arrow Connector 49"/>
          <p:cNvCxnSpPr>
            <a:cxnSpLocks noChangeShapeType="1"/>
          </p:cNvCxnSpPr>
          <p:nvPr/>
        </p:nvCxnSpPr>
        <p:spPr bwMode="auto">
          <a:xfrm flipH="1">
            <a:off x="6227316" y="472474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9" name="TextBox 42"/>
          <p:cNvSpPr txBox="1">
            <a:spLocks noChangeArrowheads="1"/>
          </p:cNvSpPr>
          <p:nvPr/>
        </p:nvSpPr>
        <p:spPr bwMode="auto">
          <a:xfrm>
            <a:off x="3923853" y="4262785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Διαδικά σύμβολα</a:t>
            </a:r>
          </a:p>
        </p:txBody>
      </p:sp>
      <p:cxnSp>
        <p:nvCxnSpPr>
          <p:cNvPr id="23570" name="Straight Arrow Connector 49"/>
          <p:cNvCxnSpPr>
            <a:cxnSpLocks noChangeShapeType="1"/>
          </p:cNvCxnSpPr>
          <p:nvPr/>
        </p:nvCxnSpPr>
        <p:spPr bwMode="auto">
          <a:xfrm flipH="1">
            <a:off x="4139753" y="472474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1" name="TextBox 40"/>
          <p:cNvSpPr txBox="1">
            <a:spLocks noChangeArrowheads="1"/>
          </p:cNvSpPr>
          <p:nvPr/>
        </p:nvSpPr>
        <p:spPr bwMode="auto">
          <a:xfrm>
            <a:off x="1547366" y="4221510"/>
            <a:ext cx="17287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Μ-αδικά σύμβολα</a:t>
            </a:r>
            <a:endParaRPr lang="en-US" altLang="el-GR" sz="120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200">
                <a:solidFill>
                  <a:srgbClr val="FF0000"/>
                </a:solidFill>
              </a:rPr>
              <a:t>ή αναλογικό σήμα</a:t>
            </a:r>
          </a:p>
        </p:txBody>
      </p:sp>
      <p:cxnSp>
        <p:nvCxnSpPr>
          <p:cNvPr id="23572" name="Straight Arrow Connector 46"/>
          <p:cNvCxnSpPr>
            <a:cxnSpLocks noChangeShapeType="1"/>
          </p:cNvCxnSpPr>
          <p:nvPr/>
        </p:nvCxnSpPr>
        <p:spPr bwMode="auto">
          <a:xfrm flipH="1">
            <a:off x="1834703" y="4724748"/>
            <a:ext cx="288925" cy="57626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1012" name="Rectangle 3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/>
              <a:t>Ψηφιακό Τηλεπικοινωνιακό Σύστημα:</a:t>
            </a:r>
            <a:br>
              <a:rPr lang="el-GR" sz="3200" dirty="0" smtClean="0"/>
            </a:br>
            <a:r>
              <a:rPr lang="el-GR" sz="3200" dirty="0" smtClean="0"/>
              <a:t> Βασική Δομή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37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Ανάλυση της Δομής ενός Ψ.Τ.Σ.</a:t>
            </a:r>
            <a:endParaRPr lang="en-GB" sz="3200" dirty="0" smtClean="0"/>
          </a:p>
        </p:txBody>
      </p:sp>
      <p:sp>
        <p:nvSpPr>
          <p:cNvPr id="520238" name="Rectangle 46"/>
          <p:cNvSpPr>
            <a:spLocks noGrp="1" noChangeArrowheads="1"/>
          </p:cNvSpPr>
          <p:nvPr>
            <p:ph idx="1"/>
          </p:nvPr>
        </p:nvSpPr>
        <p:spPr>
          <a:xfrm>
            <a:off x="427038" y="1385888"/>
            <a:ext cx="8305800" cy="5715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Ακολουθεί συνοπτική παρουσίαση των </a:t>
            </a:r>
            <a:endParaRPr lang="en-US" sz="2400" dirty="0" smtClean="0">
              <a:solidFill>
                <a:srgbClr val="0033CC"/>
              </a:solidFill>
            </a:endParaRP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βασικών επιμέρους υποσυστημάτων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Πηγή Πληροφορίας</a:t>
            </a:r>
            <a:endParaRPr lang="en-GB" sz="320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 smtClean="0"/>
              <a:t>Αναλογική</a:t>
            </a:r>
          </a:p>
          <a:p>
            <a:pPr lvl="1"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 smtClean="0"/>
              <a:t>μπορεί να μετατραπεί σε ψ</a:t>
            </a:r>
            <a:r>
              <a:rPr lang="el-GR" sz="2000" dirty="0" smtClean="0">
                <a:sym typeface="Wingdings" pitchFamily="2" charset="2"/>
              </a:rPr>
              <a:t>ηφιακή</a:t>
            </a:r>
          </a:p>
          <a:p>
            <a:pPr lvl="2"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 smtClean="0"/>
              <a:t>δειγματοληψία (</a:t>
            </a:r>
            <a:r>
              <a:rPr lang="en-US" sz="2000" dirty="0" err="1" smtClean="0"/>
              <a:t>Nyquist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2"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 err="1" smtClean="0"/>
              <a:t>κβαντισμός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/>
              <a:t>Ψηφιακή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/>
              <a:t>σύμβολα από πεπερασμένο αλφάβητο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/>
              <a:t>μετατροπή σε δυαδική ή </a:t>
            </a:r>
            <a:r>
              <a:rPr lang="el-GR" sz="2000" dirty="0" err="1"/>
              <a:t>Μιαδική</a:t>
            </a:r>
            <a:r>
              <a:rPr lang="el-GR" sz="2000" dirty="0"/>
              <a:t> μορφή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>
                <a:solidFill>
                  <a:srgbClr val="0033CC"/>
                </a:solidFill>
              </a:rPr>
              <a:t>πληροφορία</a:t>
            </a:r>
            <a:r>
              <a:rPr lang="el-GR" sz="2000" dirty="0"/>
              <a:t> συμβόλου </a:t>
            </a:r>
            <a:endParaRPr lang="en-US" sz="2000" dirty="0"/>
          </a:p>
          <a:p>
            <a:pPr lvl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>
                <a:solidFill>
                  <a:srgbClr val="0033CC"/>
                </a:solidFill>
              </a:rPr>
              <a:t>εντροπία:</a:t>
            </a:r>
            <a:r>
              <a:rPr lang="el-GR" sz="2000" dirty="0"/>
              <a:t> η μέση πληροφορία των συμβόλων της πηγής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(Απο)Κωδικοποιητής Πηγής</a:t>
            </a:r>
            <a:endParaRPr lang="en-GB" sz="3200" dirty="0" smtClean="0"/>
          </a:p>
        </p:txBody>
      </p:sp>
      <p:sp>
        <p:nvSpPr>
          <p:cNvPr id="51303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Στόχος:</a:t>
            </a:r>
            <a:r>
              <a:rPr lang="el-GR" sz="2000" dirty="0" smtClean="0"/>
              <a:t> η </a:t>
            </a:r>
            <a:r>
              <a:rPr lang="el-GR" sz="2000" dirty="0" smtClean="0">
                <a:solidFill>
                  <a:srgbClr val="FF0000"/>
                </a:solidFill>
              </a:rPr>
              <a:t>οικονομική αναπαράσταση σε </a:t>
            </a:r>
            <a:r>
              <a:rPr lang="en-US" sz="2000" dirty="0" smtClean="0">
                <a:solidFill>
                  <a:srgbClr val="FF0000"/>
                </a:solidFill>
              </a:rPr>
              <a:t>bits</a:t>
            </a:r>
          </a:p>
          <a:p>
            <a:pPr lvl="1" eaLnBrk="1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 smtClean="0"/>
              <a:t>αποδοτικότερη αναπαράσταση της εξόδου μιας πηγής</a:t>
            </a:r>
          </a:p>
          <a:p>
            <a:pPr eaLnBrk="1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Παραδείγματα:</a:t>
            </a:r>
          </a:p>
          <a:p>
            <a:pPr lvl="1" eaLnBrk="1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 smtClean="0"/>
              <a:t>η κωδικοποίηση μεταβλητού μήκους (</a:t>
            </a:r>
            <a:r>
              <a:rPr lang="en-US" sz="2000" dirty="0" smtClean="0"/>
              <a:t>Morse</a:t>
            </a:r>
            <a:r>
              <a:rPr lang="el-GR" sz="2000" dirty="0" smtClean="0"/>
              <a:t>, </a:t>
            </a:r>
            <a:r>
              <a:rPr lang="en-US" sz="2000" dirty="0" smtClean="0"/>
              <a:t>Huffman</a:t>
            </a:r>
            <a:r>
              <a:rPr lang="el-GR" sz="2000" dirty="0" smtClean="0"/>
              <a:t>, </a:t>
            </a:r>
            <a:r>
              <a:rPr lang="en-US" sz="2000" dirty="0" smtClean="0"/>
              <a:t>LZW</a:t>
            </a:r>
            <a:r>
              <a:rPr lang="el-GR" sz="2000" dirty="0" smtClean="0"/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 smtClean="0"/>
              <a:t>οι αλγόριθμοι συμπίεσης στα πρότυπα </a:t>
            </a:r>
            <a:r>
              <a:rPr lang="en-US" sz="2000" dirty="0" smtClean="0"/>
              <a:t>jpeg, mpeg</a:t>
            </a:r>
            <a:r>
              <a:rPr lang="el-GR" sz="2000" dirty="0" smtClean="0"/>
              <a:t>, </a:t>
            </a:r>
            <a:r>
              <a:rPr lang="en-US" sz="2000" dirty="0" smtClean="0"/>
              <a:t>mp3</a:t>
            </a:r>
            <a:endParaRPr lang="el-GR" sz="2000" dirty="0" smtClean="0"/>
          </a:p>
          <a:p>
            <a:pPr lvl="1" eaLnBrk="1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n-US" sz="2000" dirty="0" smtClean="0"/>
              <a:t>PCM, ADPCM, DM</a:t>
            </a:r>
            <a:endParaRPr lang="el-GR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>
                <a:solidFill>
                  <a:srgbClr val="0033CC"/>
                </a:solidFill>
              </a:rPr>
              <a:t>Είσοδος:</a:t>
            </a:r>
            <a:r>
              <a:rPr lang="el-GR" sz="2000" dirty="0"/>
              <a:t> ακολουθία συμβόλων ή αναλογικό σήμα</a:t>
            </a:r>
          </a:p>
          <a:p>
            <a:pPr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>
                <a:solidFill>
                  <a:srgbClr val="0033CC"/>
                </a:solidFill>
              </a:rPr>
              <a:t>Έξοδος:</a:t>
            </a:r>
            <a:r>
              <a:rPr lang="el-GR" sz="2000" dirty="0"/>
              <a:t> ακολουθία </a:t>
            </a:r>
            <a:r>
              <a:rPr lang="en-US" sz="2000" dirty="0"/>
              <a:t>bits</a:t>
            </a:r>
            <a:endParaRPr lang="el-GR" sz="2000" dirty="0"/>
          </a:p>
          <a:p>
            <a:pPr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/>
              <a:t>Η κωδικοποίηση μπορεί να είναι</a:t>
            </a:r>
          </a:p>
          <a:p>
            <a:pPr lvl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/>
              <a:t>με απώλειες (</a:t>
            </a:r>
            <a:r>
              <a:rPr lang="en-US" sz="2000" dirty="0" err="1">
                <a:solidFill>
                  <a:srgbClr val="FF0000"/>
                </a:solidFill>
              </a:rPr>
              <a:t>lossy</a:t>
            </a:r>
            <a:r>
              <a:rPr lang="el-GR" sz="2000" dirty="0"/>
              <a:t>)</a:t>
            </a:r>
            <a:endParaRPr lang="en-US" sz="2000" dirty="0"/>
          </a:p>
          <a:p>
            <a:pPr lvl="1"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/>
              <a:t>και χωρίς απώλειες (</a:t>
            </a:r>
            <a:r>
              <a:rPr lang="en-US" sz="2000" dirty="0">
                <a:solidFill>
                  <a:srgbClr val="FF0000"/>
                </a:solidFill>
              </a:rPr>
              <a:t>lossless</a:t>
            </a:r>
            <a:r>
              <a:rPr lang="el-GR" sz="2000" dirty="0"/>
              <a:t>)</a:t>
            </a:r>
          </a:p>
          <a:p>
            <a:pPr>
              <a:lnSpc>
                <a:spcPct val="90000"/>
              </a:lnSpc>
              <a:spcAft>
                <a:spcPts val="900"/>
              </a:spcAft>
              <a:defRPr/>
            </a:pPr>
            <a:r>
              <a:rPr lang="el-GR" sz="2000" dirty="0"/>
              <a:t>Αν η πηγή είναι </a:t>
            </a:r>
            <a:r>
              <a:rPr lang="el-GR" sz="2000" dirty="0">
                <a:solidFill>
                  <a:srgbClr val="0033CC"/>
                </a:solidFill>
              </a:rPr>
              <a:t>αναλογική</a:t>
            </a:r>
            <a:r>
              <a:rPr lang="el-GR" sz="2000" dirty="0"/>
              <a:t>, τότε η κωδικοποίηση είναι πάντοτε με </a:t>
            </a:r>
            <a:r>
              <a:rPr lang="el-GR" sz="2000" dirty="0">
                <a:solidFill>
                  <a:srgbClr val="0033CC"/>
                </a:solidFill>
              </a:rPr>
              <a:t>απώλειες</a:t>
            </a:r>
            <a:r>
              <a:rPr lang="en-US" sz="2000" dirty="0"/>
              <a:t>  (</a:t>
            </a:r>
            <a:r>
              <a:rPr lang="el-GR" sz="2000" dirty="0"/>
              <a:t>γιατί ;)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(Απο)Κωδικοποιητής Καναλιού</a:t>
            </a:r>
            <a:endParaRPr lang="en-GB" sz="3200" dirty="0" smtClean="0"/>
          </a:p>
        </p:txBody>
      </p:sp>
      <p:sp>
        <p:nvSpPr>
          <p:cNvPr id="51405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Στόχος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ο έλεγχος σφαλμάτων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 smtClean="0"/>
              <a:t>ανίχνευση (μόνο) ή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l-GR" sz="2000" dirty="0" smtClean="0"/>
              <a:t>ανίχνευση και διόρθωση σφαλμάτων</a:t>
            </a: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Είσοδος</a:t>
            </a:r>
            <a:r>
              <a:rPr lang="en-US" sz="2000" dirty="0" smtClean="0"/>
              <a:t>: </a:t>
            </a:r>
            <a:r>
              <a:rPr lang="el-GR" sz="2000" dirty="0" smtClean="0"/>
              <a:t>ακολουθία </a:t>
            </a:r>
            <a:r>
              <a:rPr lang="en-US" sz="2000" dirty="0" smtClean="0"/>
              <a:t>bits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Έξοδος</a:t>
            </a:r>
            <a:r>
              <a:rPr lang="en-US" sz="2000" dirty="0" smtClean="0">
                <a:solidFill>
                  <a:srgbClr val="0033CC"/>
                </a:solidFill>
              </a:rPr>
              <a:t>: </a:t>
            </a:r>
            <a:r>
              <a:rPr lang="el-GR" sz="2000" dirty="0" smtClean="0"/>
              <a:t>ακολουθία </a:t>
            </a:r>
            <a:r>
              <a:rPr lang="en-US" sz="2000" dirty="0" smtClean="0"/>
              <a:t>bits</a:t>
            </a:r>
            <a:endParaRPr lang="el-GR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000" dirty="0"/>
              <a:t>Μπλοκ των </a:t>
            </a:r>
            <a:r>
              <a:rPr lang="en-US" sz="2000" i="1" dirty="0"/>
              <a:t>k</a:t>
            </a:r>
            <a:r>
              <a:rPr lang="en-US" sz="2000" dirty="0"/>
              <a:t> bits </a:t>
            </a:r>
            <a:r>
              <a:rPr lang="el-GR" sz="2000" dirty="0"/>
              <a:t>αντιστοιχίζονται σε μπλοκ των </a:t>
            </a:r>
            <a:r>
              <a:rPr lang="en-US" sz="2000" i="1" dirty="0">
                <a:sym typeface="Symbol" pitchFamily="18" charset="2"/>
              </a:rPr>
              <a:t>n</a:t>
            </a:r>
            <a:r>
              <a:rPr lang="el-GR" sz="2000" dirty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bits</a:t>
            </a:r>
            <a:endParaRPr lang="el-GR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i="1" dirty="0">
                <a:sym typeface="Symbol" pitchFamily="18" charset="2"/>
              </a:rPr>
              <a:t>n=</a:t>
            </a:r>
            <a:r>
              <a:rPr lang="en-US" sz="2000" i="1" dirty="0" err="1">
                <a:sym typeface="Symbol" pitchFamily="18" charset="2"/>
              </a:rPr>
              <a:t>k+r</a:t>
            </a:r>
            <a:endParaRPr lang="el-GR" sz="2000" i="1" dirty="0">
              <a:sym typeface="Symbol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l-GR" sz="2000" dirty="0">
                <a:sym typeface="Symbol" pitchFamily="18" charset="2"/>
              </a:rPr>
              <a:t>εισάγεται </a:t>
            </a:r>
            <a:r>
              <a:rPr lang="el-GR" sz="2000" dirty="0">
                <a:solidFill>
                  <a:srgbClr val="FF0000"/>
                </a:solidFill>
                <a:sym typeface="Symbol" pitchFamily="18" charset="2"/>
              </a:rPr>
              <a:t>πλεονασμός</a:t>
            </a:r>
            <a:r>
              <a:rPr lang="el-GR" sz="2000" dirty="0">
                <a:sym typeface="Symbol" pitchFamily="18" charset="2"/>
              </a:rPr>
              <a:t> με έναν ελεγχόμενο τρόπο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>
                <a:sym typeface="Symbol" pitchFamily="18" charset="2"/>
              </a:rPr>
              <a:t>ρυθμός κωδικοποίησης </a:t>
            </a:r>
            <a:r>
              <a:rPr lang="en-US" sz="2000" i="1" dirty="0">
                <a:sym typeface="Symbol" pitchFamily="18" charset="2"/>
              </a:rPr>
              <a:t>k/n</a:t>
            </a:r>
            <a:endParaRPr lang="el-GR" sz="2000" i="1" dirty="0"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el-GR" sz="2000" dirty="0"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l-GR" sz="2000" dirty="0">
                <a:solidFill>
                  <a:srgbClr val="0033CC"/>
                </a:solidFill>
                <a:sym typeface="Symbol" pitchFamily="18" charset="2"/>
              </a:rPr>
              <a:t>Είδη: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>
                <a:sym typeface="Symbol" pitchFamily="18" charset="2"/>
              </a:rPr>
              <a:t>γραμμικοί μπλοκ κώδικες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>
                <a:sym typeface="Symbol" pitchFamily="18" charset="2"/>
              </a:rPr>
              <a:t>κυκλικοί κώδικες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 err="1">
                <a:sym typeface="Symbol" pitchFamily="18" charset="2"/>
              </a:rPr>
              <a:t>συνελικτικοί</a:t>
            </a:r>
            <a:r>
              <a:rPr lang="el-GR" sz="2000" dirty="0">
                <a:sym typeface="Symbol" pitchFamily="18" charset="2"/>
              </a:rPr>
              <a:t> κώδικες</a:t>
            </a: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l-GR" sz="2000" dirty="0">
                <a:sym typeface="Symbol" pitchFamily="18" charset="2"/>
              </a:rPr>
              <a:t>Κώδικες </a:t>
            </a:r>
            <a:r>
              <a:rPr lang="en-US" sz="2000" dirty="0">
                <a:sym typeface="Symbol" pitchFamily="18" charset="2"/>
              </a:rPr>
              <a:t>turbo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Φίλτρα Πομπού και Δέκτη</a:t>
            </a:r>
            <a:endParaRPr lang="en-GB" sz="3200" dirty="0" smtClean="0"/>
          </a:p>
        </p:txBody>
      </p:sp>
      <p:sp>
        <p:nvSpPr>
          <p:cNvPr id="515078" name="Rectangle 6"/>
          <p:cNvSpPr>
            <a:spLocks noGrp="1" noChangeArrowheads="1"/>
          </p:cNvSpPr>
          <p:nvPr>
            <p:ph idx="1"/>
          </p:nvPr>
        </p:nvSpPr>
        <p:spPr>
          <a:xfrm>
            <a:off x="442913" y="1417638"/>
            <a:ext cx="8305800" cy="453164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Αναφερόμαστε στη μετάδοση βασικής ζώνης</a:t>
            </a: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Στόχος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το μεταδιδόμενο σύμβολο μορφοποιείται κατάλληλα προκειμένου να αντιμετωπιστούν οι ατέλειες του καναλιού βασικής ζώνης</a:t>
            </a:r>
          </a:p>
          <a:p>
            <a:pPr eaLnBrk="1" hangingPunct="1">
              <a:defRPr/>
            </a:pPr>
            <a:r>
              <a:rPr lang="en-US" sz="2000" dirty="0" smtClean="0"/>
              <a:t>PAM: </a:t>
            </a:r>
            <a:r>
              <a:rPr lang="el-GR" sz="2000" dirty="0" smtClean="0"/>
              <a:t>δυαδικά σύμβολα </a:t>
            </a:r>
            <a:r>
              <a:rPr lang="el-GR" sz="2000" dirty="0" smtClean="0">
                <a:sym typeface="Wingdings" pitchFamily="2" charset="2"/>
              </a:rPr>
              <a:t> ορθογώνιους παλμούς</a:t>
            </a: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smtClean="0">
                <a:sym typeface="Symbol" pitchFamily="18" charset="2"/>
              </a:rPr>
              <a:t>ένας ορθογώνιος παλμός έχει </a:t>
            </a:r>
            <a:r>
              <a:rPr lang="el-GR" sz="2000" dirty="0" smtClean="0">
                <a:solidFill>
                  <a:srgbClr val="FF0000"/>
                </a:solidFill>
                <a:sym typeface="Symbol" pitchFamily="18" charset="2"/>
              </a:rPr>
              <a:t>εύρος ζώνης ??</a:t>
            </a:r>
            <a:endParaRPr lang="el-GR" sz="2000" dirty="0" smtClean="0"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>
                <a:sym typeface="Symbol" pitchFamily="18" charset="2"/>
              </a:rPr>
              <a:t>Η μορφοποίηση παλμού (</a:t>
            </a:r>
            <a:r>
              <a:rPr lang="en-US" sz="2000" dirty="0" smtClean="0">
                <a:sym typeface="Symbol" pitchFamily="18" charset="2"/>
              </a:rPr>
              <a:t>TX+RX</a:t>
            </a:r>
            <a:r>
              <a:rPr lang="el-GR" sz="2000" dirty="0" smtClean="0">
                <a:sym typeface="Symbol" pitchFamily="18" charset="2"/>
              </a:rPr>
              <a:t>) γίνεται έτσι ώστε να:</a:t>
            </a:r>
          </a:p>
          <a:p>
            <a:pPr lvl="1" eaLnBrk="1" hangingPunct="1">
              <a:defRPr/>
            </a:pPr>
            <a:r>
              <a:rPr lang="el-GR" sz="2000" dirty="0" smtClean="0">
                <a:sym typeface="Symbol" pitchFamily="18" charset="2"/>
              </a:rPr>
              <a:t>είναι υλοποιήσιμη</a:t>
            </a:r>
          </a:p>
          <a:p>
            <a:pPr lvl="1" eaLnBrk="1" hangingPunct="1">
              <a:defRPr/>
            </a:pPr>
            <a:r>
              <a:rPr lang="el-GR" sz="2000" dirty="0" smtClean="0">
                <a:sym typeface="Symbol" pitchFamily="18" charset="2"/>
              </a:rPr>
              <a:t>απαιτεί πεπερασμένο εύρος ζώνης</a:t>
            </a:r>
          </a:p>
          <a:p>
            <a:pPr lvl="1" eaLnBrk="1" hangingPunct="1">
              <a:defRPr/>
            </a:pPr>
            <a:r>
              <a:rPr lang="el-GR" sz="2000" dirty="0" smtClean="0">
                <a:sym typeface="Symbol" pitchFamily="18" charset="2"/>
              </a:rPr>
              <a:t>ικανοποιεί το κριτήριο του </a:t>
            </a:r>
            <a:r>
              <a:rPr lang="en-US" sz="2000" dirty="0" err="1" smtClean="0">
                <a:sym typeface="Symbol" pitchFamily="18" charset="2"/>
              </a:rPr>
              <a:t>Nyquist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l-GR" sz="2000" dirty="0" smtClean="0">
                <a:sym typeface="Symbol" pitchFamily="18" charset="2"/>
              </a:rPr>
              <a:t>για μηδενική διασυμβολή παρεμβολή</a:t>
            </a:r>
            <a:endParaRPr lang="en-US" sz="2000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n-US" sz="2000" dirty="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(Απο)Διαμόρφωση</a:t>
            </a:r>
            <a:r>
              <a:rPr lang="en-US" sz="3200" dirty="0" smtClean="0"/>
              <a:t> (1 </a:t>
            </a:r>
            <a:r>
              <a:rPr lang="el-GR" sz="3200" dirty="0" smtClean="0"/>
              <a:t>από 2)</a:t>
            </a:r>
            <a:endParaRPr lang="en-GB" sz="3200" dirty="0" smtClean="0"/>
          </a:p>
        </p:txBody>
      </p:sp>
      <p:sp>
        <p:nvSpPr>
          <p:cNvPr id="516102" name="Rectangle 6"/>
          <p:cNvSpPr>
            <a:spLocks noGrp="1" noChangeArrowheads="1"/>
          </p:cNvSpPr>
          <p:nvPr>
            <p:ph idx="1"/>
          </p:nvPr>
        </p:nvSpPr>
        <p:spPr>
          <a:xfrm>
            <a:off x="442913" y="1417638"/>
            <a:ext cx="8305800" cy="46036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Αναφερόμαστε στη ζωνοπερατή μετάδοση</a:t>
            </a:r>
            <a:endParaRPr lang="en-US" sz="2000" dirty="0" smtClean="0"/>
          </a:p>
          <a:p>
            <a:pPr eaLnBrk="1" hangingPunct="1">
              <a:spcAft>
                <a:spcPct val="500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Στόχος:</a:t>
            </a:r>
            <a:r>
              <a:rPr lang="el-GR" sz="2000" dirty="0" smtClean="0"/>
              <a:t> τα μεταδιδόμενα σήματα (που αντιστοιχούν σε σύμβολα) αντιστοιχίζονται σε </a:t>
            </a:r>
            <a:r>
              <a:rPr lang="el-GR" sz="2000" dirty="0" err="1" smtClean="0"/>
              <a:t>κυματομορφές</a:t>
            </a:r>
            <a:r>
              <a:rPr lang="el-GR" sz="2000" dirty="0" smtClean="0"/>
              <a:t> σήματος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l-GR" sz="2000" dirty="0" smtClean="0"/>
              <a:t>Αυτές μπορούν να διέλθουν από ζωνοπερατό κανάλι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l-GR" sz="2000" dirty="0" smtClean="0"/>
              <a:t>Απευθείας εφαρμογή της </a:t>
            </a:r>
            <a:r>
              <a:rPr lang="el-GR" sz="2000" dirty="0" smtClean="0">
                <a:solidFill>
                  <a:srgbClr val="0033CC"/>
                </a:solidFill>
              </a:rPr>
              <a:t>ιδιότητας διαμόρφωσης</a:t>
            </a:r>
            <a:r>
              <a:rPr lang="el-GR" sz="2000" dirty="0" smtClean="0"/>
              <a:t> του Μετασχηματισμού </a:t>
            </a:r>
            <a:r>
              <a:rPr lang="en-US" sz="2000" dirty="0" smtClean="0"/>
              <a:t>Fourier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l-GR" sz="2000" dirty="0" smtClean="0"/>
              <a:t>Το σήμα που «φέρει» την πληροφορία βασικής ζώνης λέγεται </a:t>
            </a:r>
            <a:r>
              <a:rPr lang="el-GR" sz="2000" dirty="0" smtClean="0">
                <a:solidFill>
                  <a:srgbClr val="0033CC"/>
                </a:solidFill>
              </a:rPr>
              <a:t>φέρον (ή φέρουσα)</a:t>
            </a:r>
            <a:r>
              <a:rPr lang="el-GR" sz="2000" dirty="0" smtClean="0"/>
              <a:t> και έχει ημιτονοειδή μορφή</a:t>
            </a:r>
          </a:p>
          <a:p>
            <a:pPr eaLnBrk="1" hangingPunct="1">
              <a:spcAft>
                <a:spcPct val="15000"/>
              </a:spcAft>
              <a:defRPr/>
            </a:pPr>
            <a:r>
              <a:rPr lang="el-GR" sz="2000" dirty="0" smtClean="0"/>
              <a:t>Η πληροφορία αποτυπώνεται στις παραμέτρους του ημιτόνου, όπως το πλάτος, τη φάση και τη συχνότητα</a:t>
            </a:r>
            <a:endParaRPr lang="en-US" sz="2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(Απο)Διαμόρφωση (2 από 2)</a:t>
            </a:r>
            <a:endParaRPr lang="en-GB" sz="3200" dirty="0" smtClean="0"/>
          </a:p>
        </p:txBody>
      </p:sp>
      <p:sp>
        <p:nvSpPr>
          <p:cNvPr id="522245" name="Rectangle 5"/>
          <p:cNvSpPr>
            <a:spLocks noGrp="1" noChangeArrowheads="1"/>
          </p:cNvSpPr>
          <p:nvPr>
            <p:ph idx="1"/>
          </p:nvPr>
        </p:nvSpPr>
        <p:spPr>
          <a:xfrm>
            <a:off x="427038" y="1417638"/>
            <a:ext cx="5575591" cy="46756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Amplitude Shift Keying (ASK)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n-US" sz="2000" dirty="0" smtClean="0"/>
              <a:t>Phase Shift Keying (PSK)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>
              <a:defRPr/>
            </a:pPr>
            <a:r>
              <a:rPr lang="en-US" sz="2000" dirty="0"/>
              <a:t>Frequency Shift Keying (FSK)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sym typeface="Symbol" pitchFamily="18" charset="2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012527"/>
              </p:ext>
            </p:extLst>
          </p:nvPr>
        </p:nvGraphicFramePr>
        <p:xfrm>
          <a:off x="179512" y="2093540"/>
          <a:ext cx="5772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" name="Equation" r:id="rId4" imgW="3429000" imgH="393480" progId="Equation.DSMT4">
                  <p:embed/>
                </p:oleObj>
              </mc:Choice>
              <mc:Fallback>
                <p:oleObj name="Equation" r:id="rId4" imgW="3429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93540"/>
                        <a:ext cx="5772150" cy="6873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297089"/>
              </p:ext>
            </p:extLst>
          </p:nvPr>
        </p:nvGraphicFramePr>
        <p:xfrm>
          <a:off x="107950" y="3722737"/>
          <a:ext cx="57769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" name="Equation" r:id="rId6" imgW="3670200" imgH="393480" progId="Equation.DSMT4">
                  <p:embed/>
                </p:oleObj>
              </mc:Choice>
              <mc:Fallback>
                <p:oleObj name="Equation" r:id="rId6" imgW="36702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722737"/>
                        <a:ext cx="5776913" cy="7143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6156176" y="1440904"/>
            <a:ext cx="2922587" cy="4724400"/>
            <a:chOff x="3803" y="960"/>
            <a:chExt cx="1841" cy="2976"/>
          </a:xfrm>
        </p:grpSpPr>
        <p:sp>
          <p:nvSpPr>
            <p:cNvPr id="3081" name="Line 10"/>
            <p:cNvSpPr>
              <a:spLocks noChangeShapeType="1"/>
            </p:cNvSpPr>
            <p:nvPr/>
          </p:nvSpPr>
          <p:spPr bwMode="auto">
            <a:xfrm>
              <a:off x="3803" y="1471"/>
              <a:ext cx="14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82" name="Group 11"/>
            <p:cNvGrpSpPr>
              <a:grpSpLocks/>
            </p:cNvGrpSpPr>
            <p:nvPr/>
          </p:nvGrpSpPr>
          <p:grpSpPr bwMode="auto">
            <a:xfrm>
              <a:off x="3827" y="1279"/>
              <a:ext cx="344" cy="400"/>
              <a:chOff x="3827" y="1563"/>
              <a:chExt cx="380" cy="400"/>
            </a:xfrm>
          </p:grpSpPr>
          <p:grpSp>
            <p:nvGrpSpPr>
              <p:cNvPr id="3377" name="Group 12"/>
              <p:cNvGrpSpPr>
                <a:grpSpLocks/>
              </p:cNvGrpSpPr>
              <p:nvPr/>
            </p:nvGrpSpPr>
            <p:grpSpPr bwMode="auto">
              <a:xfrm flipV="1">
                <a:off x="3827" y="1563"/>
                <a:ext cx="125" cy="388"/>
                <a:chOff x="3497" y="3155"/>
                <a:chExt cx="320" cy="388"/>
              </a:xfrm>
            </p:grpSpPr>
            <p:grpSp>
              <p:nvGrpSpPr>
                <p:cNvPr id="3392" name="Group 13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96" name="Arc 14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97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93" name="Group 16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94" name="Arc 17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95" name="Arc 18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378" name="Group 19"/>
              <p:cNvGrpSpPr>
                <a:grpSpLocks/>
              </p:cNvGrpSpPr>
              <p:nvPr/>
            </p:nvGrpSpPr>
            <p:grpSpPr bwMode="auto">
              <a:xfrm flipV="1">
                <a:off x="3955" y="1569"/>
                <a:ext cx="125" cy="388"/>
                <a:chOff x="3497" y="3155"/>
                <a:chExt cx="320" cy="388"/>
              </a:xfrm>
            </p:grpSpPr>
            <p:grpSp>
              <p:nvGrpSpPr>
                <p:cNvPr id="3386" name="Group 20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90" name="Arc 2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91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87" name="Group 23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88" name="Arc 24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89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379" name="Group 26"/>
              <p:cNvGrpSpPr>
                <a:grpSpLocks/>
              </p:cNvGrpSpPr>
              <p:nvPr/>
            </p:nvGrpSpPr>
            <p:grpSpPr bwMode="auto">
              <a:xfrm flipV="1">
                <a:off x="4082" y="1575"/>
                <a:ext cx="125" cy="388"/>
                <a:chOff x="3497" y="3155"/>
                <a:chExt cx="320" cy="388"/>
              </a:xfrm>
            </p:grpSpPr>
            <p:grpSp>
              <p:nvGrpSpPr>
                <p:cNvPr id="3380" name="Group 27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84" name="Arc 2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85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81" name="Group 30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82" name="Arc 3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83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3083" name="Group 33"/>
            <p:cNvGrpSpPr>
              <a:grpSpLocks/>
            </p:cNvGrpSpPr>
            <p:nvPr/>
          </p:nvGrpSpPr>
          <p:grpSpPr bwMode="auto">
            <a:xfrm>
              <a:off x="4531" y="1279"/>
              <a:ext cx="344" cy="400"/>
              <a:chOff x="3827" y="1563"/>
              <a:chExt cx="380" cy="400"/>
            </a:xfrm>
          </p:grpSpPr>
          <p:grpSp>
            <p:nvGrpSpPr>
              <p:cNvPr id="3356" name="Group 34"/>
              <p:cNvGrpSpPr>
                <a:grpSpLocks/>
              </p:cNvGrpSpPr>
              <p:nvPr/>
            </p:nvGrpSpPr>
            <p:grpSpPr bwMode="auto">
              <a:xfrm flipV="1">
                <a:off x="3827" y="1563"/>
                <a:ext cx="125" cy="388"/>
                <a:chOff x="3497" y="3155"/>
                <a:chExt cx="320" cy="388"/>
              </a:xfrm>
            </p:grpSpPr>
            <p:grpSp>
              <p:nvGrpSpPr>
                <p:cNvPr id="3371" name="Group 35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75" name="Arc 36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76" name="Arc 37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72" name="Group 38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73" name="Arc 39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74" name="Arc 40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357" name="Group 41"/>
              <p:cNvGrpSpPr>
                <a:grpSpLocks/>
              </p:cNvGrpSpPr>
              <p:nvPr/>
            </p:nvGrpSpPr>
            <p:grpSpPr bwMode="auto">
              <a:xfrm flipV="1">
                <a:off x="3955" y="1569"/>
                <a:ext cx="125" cy="388"/>
                <a:chOff x="3497" y="3155"/>
                <a:chExt cx="320" cy="388"/>
              </a:xfrm>
            </p:grpSpPr>
            <p:grpSp>
              <p:nvGrpSpPr>
                <p:cNvPr id="3365" name="Group 42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69" name="Arc 43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70" name="Arc 44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66" name="Group 45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67" name="Arc 46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68" name="Arc 47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358" name="Group 48"/>
              <p:cNvGrpSpPr>
                <a:grpSpLocks/>
              </p:cNvGrpSpPr>
              <p:nvPr/>
            </p:nvGrpSpPr>
            <p:grpSpPr bwMode="auto">
              <a:xfrm flipV="1">
                <a:off x="4082" y="1575"/>
                <a:ext cx="125" cy="388"/>
                <a:chOff x="3497" y="3155"/>
                <a:chExt cx="320" cy="388"/>
              </a:xfrm>
            </p:grpSpPr>
            <p:grpSp>
              <p:nvGrpSpPr>
                <p:cNvPr id="3359" name="Group 49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63" name="Arc 50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64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60" name="Group 52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61" name="Arc 53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62" name="Arc 54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3084" name="Group 55"/>
            <p:cNvGrpSpPr>
              <a:grpSpLocks/>
            </p:cNvGrpSpPr>
            <p:nvPr/>
          </p:nvGrpSpPr>
          <p:grpSpPr bwMode="auto">
            <a:xfrm>
              <a:off x="4874" y="1279"/>
              <a:ext cx="344" cy="400"/>
              <a:chOff x="3827" y="1563"/>
              <a:chExt cx="380" cy="400"/>
            </a:xfrm>
          </p:grpSpPr>
          <p:grpSp>
            <p:nvGrpSpPr>
              <p:cNvPr id="3335" name="Group 56"/>
              <p:cNvGrpSpPr>
                <a:grpSpLocks/>
              </p:cNvGrpSpPr>
              <p:nvPr/>
            </p:nvGrpSpPr>
            <p:grpSpPr bwMode="auto">
              <a:xfrm flipV="1">
                <a:off x="3827" y="1563"/>
                <a:ext cx="125" cy="388"/>
                <a:chOff x="3497" y="3155"/>
                <a:chExt cx="320" cy="388"/>
              </a:xfrm>
            </p:grpSpPr>
            <p:grpSp>
              <p:nvGrpSpPr>
                <p:cNvPr id="3350" name="Group 57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54" name="Arc 5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55" name="Arc 5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51" name="Group 60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52" name="Arc 6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53" name="Arc 6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336" name="Group 63"/>
              <p:cNvGrpSpPr>
                <a:grpSpLocks/>
              </p:cNvGrpSpPr>
              <p:nvPr/>
            </p:nvGrpSpPr>
            <p:grpSpPr bwMode="auto">
              <a:xfrm flipV="1">
                <a:off x="3955" y="1569"/>
                <a:ext cx="125" cy="388"/>
                <a:chOff x="3497" y="3155"/>
                <a:chExt cx="320" cy="388"/>
              </a:xfrm>
            </p:grpSpPr>
            <p:grpSp>
              <p:nvGrpSpPr>
                <p:cNvPr id="3344" name="Group 64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48" name="Arc 65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49" name="Arc 66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45" name="Group 67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46" name="Arc 6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47" name="Arc 6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337" name="Group 70"/>
              <p:cNvGrpSpPr>
                <a:grpSpLocks/>
              </p:cNvGrpSpPr>
              <p:nvPr/>
            </p:nvGrpSpPr>
            <p:grpSpPr bwMode="auto">
              <a:xfrm flipV="1">
                <a:off x="4082" y="1575"/>
                <a:ext cx="125" cy="388"/>
                <a:chOff x="3497" y="3155"/>
                <a:chExt cx="320" cy="388"/>
              </a:xfrm>
            </p:grpSpPr>
            <p:grpSp>
              <p:nvGrpSpPr>
                <p:cNvPr id="3338" name="Group 71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342" name="Arc 72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43" name="Arc 73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39" name="Group 74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340" name="Arc 75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341" name="Arc 76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3085" name="Text Box 77"/>
            <p:cNvSpPr txBox="1">
              <a:spLocks noChangeArrowheads="1"/>
            </p:cNvSpPr>
            <p:nvPr/>
          </p:nvSpPr>
          <p:spPr bwMode="auto">
            <a:xfrm>
              <a:off x="3901" y="96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1     0      1      1</a:t>
              </a:r>
            </a:p>
          </p:txBody>
        </p:sp>
        <p:sp>
          <p:nvSpPr>
            <p:cNvPr id="3086" name="Text Box 78"/>
            <p:cNvSpPr txBox="1">
              <a:spLocks noChangeArrowheads="1"/>
            </p:cNvSpPr>
            <p:nvPr/>
          </p:nvSpPr>
          <p:spPr bwMode="auto">
            <a:xfrm>
              <a:off x="3942" y="1997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1     0      1      1</a:t>
              </a:r>
            </a:p>
          </p:txBody>
        </p:sp>
        <p:grpSp>
          <p:nvGrpSpPr>
            <p:cNvPr id="3087" name="Group 79"/>
            <p:cNvGrpSpPr>
              <a:grpSpLocks/>
            </p:cNvGrpSpPr>
            <p:nvPr/>
          </p:nvGrpSpPr>
          <p:grpSpPr bwMode="auto">
            <a:xfrm>
              <a:off x="3844" y="2316"/>
              <a:ext cx="1436" cy="404"/>
              <a:chOff x="3844" y="2587"/>
              <a:chExt cx="1436" cy="404"/>
            </a:xfrm>
          </p:grpSpPr>
          <p:sp>
            <p:nvSpPr>
              <p:cNvPr id="3246" name="Line 80"/>
              <p:cNvSpPr>
                <a:spLocks noChangeShapeType="1"/>
              </p:cNvSpPr>
              <p:nvPr/>
            </p:nvSpPr>
            <p:spPr bwMode="auto">
              <a:xfrm>
                <a:off x="3844" y="2779"/>
                <a:ext cx="1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247" name="Group 81"/>
              <p:cNvGrpSpPr>
                <a:grpSpLocks/>
              </p:cNvGrpSpPr>
              <p:nvPr/>
            </p:nvGrpSpPr>
            <p:grpSpPr bwMode="auto">
              <a:xfrm>
                <a:off x="3868" y="2587"/>
                <a:ext cx="344" cy="400"/>
                <a:chOff x="3827" y="1563"/>
                <a:chExt cx="380" cy="400"/>
              </a:xfrm>
            </p:grpSpPr>
            <p:grpSp>
              <p:nvGrpSpPr>
                <p:cNvPr id="3314" name="Group 82"/>
                <p:cNvGrpSpPr>
                  <a:grpSpLocks/>
                </p:cNvGrpSpPr>
                <p:nvPr/>
              </p:nvGrpSpPr>
              <p:grpSpPr bwMode="auto">
                <a:xfrm flipV="1">
                  <a:off x="3827" y="1563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32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33" name="Arc 84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34" name="Arc 8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330" name="Group 86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31" name="Arc 8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32" name="Arc 8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315" name="Group 89"/>
                <p:cNvGrpSpPr>
                  <a:grpSpLocks/>
                </p:cNvGrpSpPr>
                <p:nvPr/>
              </p:nvGrpSpPr>
              <p:grpSpPr bwMode="auto">
                <a:xfrm flipV="1">
                  <a:off x="3955" y="1569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32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27" name="Arc 91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28" name="Arc 9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324" name="Group 93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25" name="Arc 94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26" name="Arc 9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316" name="Group 96"/>
                <p:cNvGrpSpPr>
                  <a:grpSpLocks/>
                </p:cNvGrpSpPr>
                <p:nvPr/>
              </p:nvGrpSpPr>
              <p:grpSpPr bwMode="auto">
                <a:xfrm flipV="1">
                  <a:off x="4082" y="1575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31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21" name="Arc 98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22" name="Arc 9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318" name="Group 100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19" name="Arc 101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20" name="Arc 10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248" name="Group 103"/>
              <p:cNvGrpSpPr>
                <a:grpSpLocks/>
              </p:cNvGrpSpPr>
              <p:nvPr/>
            </p:nvGrpSpPr>
            <p:grpSpPr bwMode="auto">
              <a:xfrm>
                <a:off x="4572" y="2587"/>
                <a:ext cx="344" cy="400"/>
                <a:chOff x="3827" y="1563"/>
                <a:chExt cx="380" cy="400"/>
              </a:xfrm>
            </p:grpSpPr>
            <p:grpSp>
              <p:nvGrpSpPr>
                <p:cNvPr id="3293" name="Group 104"/>
                <p:cNvGrpSpPr>
                  <a:grpSpLocks/>
                </p:cNvGrpSpPr>
                <p:nvPr/>
              </p:nvGrpSpPr>
              <p:grpSpPr bwMode="auto">
                <a:xfrm flipV="1">
                  <a:off x="3827" y="1563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308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12" name="Arc 106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13" name="Arc 10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309" name="Group 108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10" name="Arc 109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11" name="Arc 11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94" name="Group 111"/>
                <p:cNvGrpSpPr>
                  <a:grpSpLocks/>
                </p:cNvGrpSpPr>
                <p:nvPr/>
              </p:nvGrpSpPr>
              <p:grpSpPr bwMode="auto">
                <a:xfrm flipV="1">
                  <a:off x="3955" y="1569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30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06" name="Arc 113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07" name="Arc 11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303" name="Group 115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04" name="Arc 116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05" name="Arc 11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95" name="Group 118"/>
                <p:cNvGrpSpPr>
                  <a:grpSpLocks/>
                </p:cNvGrpSpPr>
                <p:nvPr/>
              </p:nvGrpSpPr>
              <p:grpSpPr bwMode="auto">
                <a:xfrm flipV="1">
                  <a:off x="4082" y="1575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96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300" name="Arc 120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301" name="Arc 12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97" name="Group 122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98" name="Arc 123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99" name="Arc 12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249" name="Group 125"/>
              <p:cNvGrpSpPr>
                <a:grpSpLocks/>
              </p:cNvGrpSpPr>
              <p:nvPr/>
            </p:nvGrpSpPr>
            <p:grpSpPr bwMode="auto">
              <a:xfrm>
                <a:off x="4915" y="2587"/>
                <a:ext cx="344" cy="400"/>
                <a:chOff x="3827" y="1563"/>
                <a:chExt cx="380" cy="400"/>
              </a:xfrm>
            </p:grpSpPr>
            <p:grpSp>
              <p:nvGrpSpPr>
                <p:cNvPr id="3272" name="Group 126"/>
                <p:cNvGrpSpPr>
                  <a:grpSpLocks/>
                </p:cNvGrpSpPr>
                <p:nvPr/>
              </p:nvGrpSpPr>
              <p:grpSpPr bwMode="auto">
                <a:xfrm flipV="1">
                  <a:off x="3827" y="1563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87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91" name="Arc 128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92" name="Arc 1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88" name="Group 130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89" name="Arc 131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90" name="Arc 1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73" name="Group 133"/>
                <p:cNvGrpSpPr>
                  <a:grpSpLocks/>
                </p:cNvGrpSpPr>
                <p:nvPr/>
              </p:nvGrpSpPr>
              <p:grpSpPr bwMode="auto">
                <a:xfrm flipV="1">
                  <a:off x="3955" y="1569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8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85" name="Arc 135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86" name="Arc 13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8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83" name="Arc 138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84" name="Arc 13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74" name="Group 140"/>
                <p:cNvGrpSpPr>
                  <a:grpSpLocks/>
                </p:cNvGrpSpPr>
                <p:nvPr/>
              </p:nvGrpSpPr>
              <p:grpSpPr bwMode="auto">
                <a:xfrm flipV="1">
                  <a:off x="4082" y="1575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75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79" name="Arc 142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80" name="Arc 14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76" name="Group 144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77" name="Arc 145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78" name="Arc 14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250" name="Group 147"/>
              <p:cNvGrpSpPr>
                <a:grpSpLocks/>
              </p:cNvGrpSpPr>
              <p:nvPr/>
            </p:nvGrpSpPr>
            <p:grpSpPr bwMode="auto">
              <a:xfrm flipV="1">
                <a:off x="4230" y="2591"/>
                <a:ext cx="344" cy="400"/>
                <a:chOff x="3827" y="1563"/>
                <a:chExt cx="380" cy="400"/>
              </a:xfrm>
            </p:grpSpPr>
            <p:grpSp>
              <p:nvGrpSpPr>
                <p:cNvPr id="3251" name="Group 148"/>
                <p:cNvGrpSpPr>
                  <a:grpSpLocks/>
                </p:cNvGrpSpPr>
                <p:nvPr/>
              </p:nvGrpSpPr>
              <p:grpSpPr bwMode="auto">
                <a:xfrm flipV="1">
                  <a:off x="3827" y="1563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66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70" name="Arc 150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71" name="Arc 15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67" name="Group 152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68" name="Arc 153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69" name="Arc 15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52" name="Group 155"/>
                <p:cNvGrpSpPr>
                  <a:grpSpLocks/>
                </p:cNvGrpSpPr>
                <p:nvPr/>
              </p:nvGrpSpPr>
              <p:grpSpPr bwMode="auto">
                <a:xfrm flipV="1">
                  <a:off x="3955" y="1569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6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64" name="Arc 15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65" name="Arc 15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61" name="Group 159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62" name="Arc 160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63" name="Arc 16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53" name="Group 162"/>
                <p:cNvGrpSpPr>
                  <a:grpSpLocks/>
                </p:cNvGrpSpPr>
                <p:nvPr/>
              </p:nvGrpSpPr>
              <p:grpSpPr bwMode="auto">
                <a:xfrm flipV="1">
                  <a:off x="4082" y="1575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54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58" name="Arc 164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59" name="Arc 16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55" name="Group 166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56" name="Arc 16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57" name="Arc 16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</p:grpSp>
        <p:sp>
          <p:nvSpPr>
            <p:cNvPr id="3088" name="Line 169"/>
            <p:cNvSpPr>
              <a:spLocks noChangeShapeType="1"/>
            </p:cNvSpPr>
            <p:nvPr/>
          </p:nvSpPr>
          <p:spPr bwMode="auto">
            <a:xfrm>
              <a:off x="3913" y="3481"/>
              <a:ext cx="13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9" name="Text Box 170"/>
            <p:cNvSpPr txBox="1">
              <a:spLocks noChangeArrowheads="1"/>
            </p:cNvSpPr>
            <p:nvPr/>
          </p:nvSpPr>
          <p:spPr bwMode="auto">
            <a:xfrm>
              <a:off x="4008" y="297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1     0      1      1</a:t>
              </a:r>
            </a:p>
          </p:txBody>
        </p:sp>
        <p:grpSp>
          <p:nvGrpSpPr>
            <p:cNvPr id="3090" name="Group 171"/>
            <p:cNvGrpSpPr>
              <a:grpSpLocks/>
            </p:cNvGrpSpPr>
            <p:nvPr/>
          </p:nvGrpSpPr>
          <p:grpSpPr bwMode="auto">
            <a:xfrm>
              <a:off x="4263" y="3284"/>
              <a:ext cx="335" cy="400"/>
              <a:chOff x="3827" y="1563"/>
              <a:chExt cx="380" cy="400"/>
            </a:xfrm>
          </p:grpSpPr>
          <p:grpSp>
            <p:nvGrpSpPr>
              <p:cNvPr id="3225" name="Group 172"/>
              <p:cNvGrpSpPr>
                <a:grpSpLocks/>
              </p:cNvGrpSpPr>
              <p:nvPr/>
            </p:nvGrpSpPr>
            <p:grpSpPr bwMode="auto">
              <a:xfrm flipV="1">
                <a:off x="3827" y="1563"/>
                <a:ext cx="125" cy="388"/>
                <a:chOff x="3497" y="3155"/>
                <a:chExt cx="320" cy="388"/>
              </a:xfrm>
            </p:grpSpPr>
            <p:grpSp>
              <p:nvGrpSpPr>
                <p:cNvPr id="3240" name="Group 173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244" name="Arc 174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45" name="Arc 175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241" name="Group 176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242" name="Arc 177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43" name="Arc 178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226" name="Group 179"/>
              <p:cNvGrpSpPr>
                <a:grpSpLocks/>
              </p:cNvGrpSpPr>
              <p:nvPr/>
            </p:nvGrpSpPr>
            <p:grpSpPr bwMode="auto">
              <a:xfrm flipV="1">
                <a:off x="3955" y="1569"/>
                <a:ext cx="125" cy="388"/>
                <a:chOff x="3497" y="3155"/>
                <a:chExt cx="320" cy="388"/>
              </a:xfrm>
            </p:grpSpPr>
            <p:grpSp>
              <p:nvGrpSpPr>
                <p:cNvPr id="3234" name="Group 180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238" name="Arc 18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39" name="Arc 18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235" name="Group 183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236" name="Arc 184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37" name="Arc 185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227" name="Group 186"/>
              <p:cNvGrpSpPr>
                <a:grpSpLocks/>
              </p:cNvGrpSpPr>
              <p:nvPr/>
            </p:nvGrpSpPr>
            <p:grpSpPr bwMode="auto">
              <a:xfrm flipV="1">
                <a:off x="4082" y="1575"/>
                <a:ext cx="125" cy="388"/>
                <a:chOff x="3497" y="3155"/>
                <a:chExt cx="320" cy="388"/>
              </a:xfrm>
            </p:grpSpPr>
            <p:grpSp>
              <p:nvGrpSpPr>
                <p:cNvPr id="3228" name="Group 187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232" name="Arc 18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33" name="Arc 18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229" name="Group 190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230" name="Arc 19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31" name="Arc 19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3091" name="Group 193"/>
            <p:cNvGrpSpPr>
              <a:grpSpLocks/>
            </p:cNvGrpSpPr>
            <p:nvPr/>
          </p:nvGrpSpPr>
          <p:grpSpPr bwMode="auto">
            <a:xfrm>
              <a:off x="3909" y="3289"/>
              <a:ext cx="338" cy="400"/>
              <a:chOff x="3927" y="3606"/>
              <a:chExt cx="347" cy="400"/>
            </a:xfrm>
          </p:grpSpPr>
          <p:grpSp>
            <p:nvGrpSpPr>
              <p:cNvPr id="3189" name="Group 194"/>
              <p:cNvGrpSpPr>
                <a:grpSpLocks/>
              </p:cNvGrpSpPr>
              <p:nvPr/>
            </p:nvGrpSpPr>
            <p:grpSpPr bwMode="auto">
              <a:xfrm>
                <a:off x="3927" y="3606"/>
                <a:ext cx="204" cy="400"/>
                <a:chOff x="3827" y="1563"/>
                <a:chExt cx="380" cy="400"/>
              </a:xfrm>
            </p:grpSpPr>
            <p:grpSp>
              <p:nvGrpSpPr>
                <p:cNvPr id="3204" name="Group 195"/>
                <p:cNvGrpSpPr>
                  <a:grpSpLocks/>
                </p:cNvGrpSpPr>
                <p:nvPr/>
              </p:nvGrpSpPr>
              <p:grpSpPr bwMode="auto">
                <a:xfrm flipV="1">
                  <a:off x="3827" y="1563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19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23" name="Arc 19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24" name="Arc 19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20" name="Group 199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21" name="Arc 200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22" name="Arc 20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05" name="Group 202"/>
                <p:cNvGrpSpPr>
                  <a:grpSpLocks/>
                </p:cNvGrpSpPr>
                <p:nvPr/>
              </p:nvGrpSpPr>
              <p:grpSpPr bwMode="auto">
                <a:xfrm flipV="1">
                  <a:off x="3955" y="1569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13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17" name="Arc 204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18" name="Arc 20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14" name="Group 206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15" name="Arc 20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16" name="Arc 20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206" name="Group 209"/>
                <p:cNvGrpSpPr>
                  <a:grpSpLocks/>
                </p:cNvGrpSpPr>
                <p:nvPr/>
              </p:nvGrpSpPr>
              <p:grpSpPr bwMode="auto">
                <a:xfrm flipV="1">
                  <a:off x="4082" y="1575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207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11" name="Arc 211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12" name="Arc 21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208" name="Group 213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209" name="Arc 214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10" name="Arc 21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190" name="Group 216"/>
              <p:cNvGrpSpPr>
                <a:grpSpLocks/>
              </p:cNvGrpSpPr>
              <p:nvPr/>
            </p:nvGrpSpPr>
            <p:grpSpPr bwMode="auto">
              <a:xfrm flipV="1">
                <a:off x="4138" y="3606"/>
                <a:ext cx="67" cy="388"/>
                <a:chOff x="3497" y="3155"/>
                <a:chExt cx="320" cy="388"/>
              </a:xfrm>
            </p:grpSpPr>
            <p:grpSp>
              <p:nvGrpSpPr>
                <p:cNvPr id="3198" name="Group 217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202" name="Arc 21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03" name="Arc 21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99" name="Group 220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200" name="Arc 22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201" name="Arc 22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191" name="Group 223"/>
              <p:cNvGrpSpPr>
                <a:grpSpLocks/>
              </p:cNvGrpSpPr>
              <p:nvPr/>
            </p:nvGrpSpPr>
            <p:grpSpPr bwMode="auto">
              <a:xfrm flipV="1">
                <a:off x="4207" y="3606"/>
                <a:ext cx="67" cy="388"/>
                <a:chOff x="3497" y="3155"/>
                <a:chExt cx="320" cy="388"/>
              </a:xfrm>
            </p:grpSpPr>
            <p:grpSp>
              <p:nvGrpSpPr>
                <p:cNvPr id="3192" name="Group 224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196" name="Arc 225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97" name="Arc 226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93" name="Group 227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194" name="Arc 22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95" name="Arc 22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3092" name="Group 230"/>
            <p:cNvGrpSpPr>
              <a:grpSpLocks/>
            </p:cNvGrpSpPr>
            <p:nvPr/>
          </p:nvGrpSpPr>
          <p:grpSpPr bwMode="auto">
            <a:xfrm>
              <a:off x="4604" y="3290"/>
              <a:ext cx="199" cy="400"/>
              <a:chOff x="3827" y="1563"/>
              <a:chExt cx="380" cy="400"/>
            </a:xfrm>
          </p:grpSpPr>
          <p:grpSp>
            <p:nvGrpSpPr>
              <p:cNvPr id="3168" name="Group 231"/>
              <p:cNvGrpSpPr>
                <a:grpSpLocks/>
              </p:cNvGrpSpPr>
              <p:nvPr/>
            </p:nvGrpSpPr>
            <p:grpSpPr bwMode="auto">
              <a:xfrm flipV="1">
                <a:off x="3827" y="1563"/>
                <a:ext cx="125" cy="388"/>
                <a:chOff x="3497" y="3155"/>
                <a:chExt cx="320" cy="388"/>
              </a:xfrm>
            </p:grpSpPr>
            <p:grpSp>
              <p:nvGrpSpPr>
                <p:cNvPr id="3183" name="Group 232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187" name="Arc 233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88" name="Arc 234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84" name="Group 235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185" name="Arc 236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86" name="Arc 237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169" name="Group 238"/>
              <p:cNvGrpSpPr>
                <a:grpSpLocks/>
              </p:cNvGrpSpPr>
              <p:nvPr/>
            </p:nvGrpSpPr>
            <p:grpSpPr bwMode="auto">
              <a:xfrm flipV="1">
                <a:off x="3955" y="1569"/>
                <a:ext cx="125" cy="388"/>
                <a:chOff x="3497" y="3155"/>
                <a:chExt cx="320" cy="388"/>
              </a:xfrm>
            </p:grpSpPr>
            <p:grpSp>
              <p:nvGrpSpPr>
                <p:cNvPr id="3177" name="Group 239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181" name="Arc 240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82" name="Arc 241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78" name="Group 242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179" name="Arc 243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80" name="Arc 244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170" name="Group 245"/>
              <p:cNvGrpSpPr>
                <a:grpSpLocks/>
              </p:cNvGrpSpPr>
              <p:nvPr/>
            </p:nvGrpSpPr>
            <p:grpSpPr bwMode="auto">
              <a:xfrm flipV="1">
                <a:off x="4082" y="1575"/>
                <a:ext cx="125" cy="388"/>
                <a:chOff x="3497" y="3155"/>
                <a:chExt cx="320" cy="388"/>
              </a:xfrm>
            </p:grpSpPr>
            <p:grpSp>
              <p:nvGrpSpPr>
                <p:cNvPr id="3171" name="Group 246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175" name="Arc 247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76" name="Arc 248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72" name="Group 249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173" name="Arc 250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74" name="Arc 251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3093" name="Group 252"/>
            <p:cNvGrpSpPr>
              <a:grpSpLocks/>
            </p:cNvGrpSpPr>
            <p:nvPr/>
          </p:nvGrpSpPr>
          <p:grpSpPr bwMode="auto">
            <a:xfrm flipV="1">
              <a:off x="4812" y="3296"/>
              <a:ext cx="65" cy="388"/>
              <a:chOff x="3497" y="3155"/>
              <a:chExt cx="320" cy="388"/>
            </a:xfrm>
          </p:grpSpPr>
          <p:grpSp>
            <p:nvGrpSpPr>
              <p:cNvPr id="3162" name="Group 253"/>
              <p:cNvGrpSpPr>
                <a:grpSpLocks/>
              </p:cNvGrpSpPr>
              <p:nvPr/>
            </p:nvGrpSpPr>
            <p:grpSpPr bwMode="auto">
              <a:xfrm>
                <a:off x="3497" y="3333"/>
                <a:ext cx="160" cy="210"/>
                <a:chOff x="3497" y="3333"/>
                <a:chExt cx="160" cy="210"/>
              </a:xfrm>
            </p:grpSpPr>
            <p:sp>
              <p:nvSpPr>
                <p:cNvPr id="3166" name="Arc 254"/>
                <p:cNvSpPr>
                  <a:spLocks/>
                </p:cNvSpPr>
                <p:nvPr/>
              </p:nvSpPr>
              <p:spPr bwMode="auto">
                <a:xfrm flipV="1">
                  <a:off x="3575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7" name="Arc 255"/>
                <p:cNvSpPr>
                  <a:spLocks/>
                </p:cNvSpPr>
                <p:nvPr/>
              </p:nvSpPr>
              <p:spPr bwMode="auto">
                <a:xfrm flipH="1" flipV="1">
                  <a:off x="3497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63" name="Group 256"/>
              <p:cNvGrpSpPr>
                <a:grpSpLocks/>
              </p:cNvGrpSpPr>
              <p:nvPr/>
            </p:nvGrpSpPr>
            <p:grpSpPr bwMode="auto">
              <a:xfrm flipV="1">
                <a:off x="3657" y="3155"/>
                <a:ext cx="160" cy="210"/>
                <a:chOff x="3497" y="3333"/>
                <a:chExt cx="160" cy="210"/>
              </a:xfrm>
            </p:grpSpPr>
            <p:sp>
              <p:nvSpPr>
                <p:cNvPr id="3164" name="Arc 257"/>
                <p:cNvSpPr>
                  <a:spLocks/>
                </p:cNvSpPr>
                <p:nvPr/>
              </p:nvSpPr>
              <p:spPr bwMode="auto">
                <a:xfrm flipV="1">
                  <a:off x="3575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5" name="Arc 258"/>
                <p:cNvSpPr>
                  <a:spLocks/>
                </p:cNvSpPr>
                <p:nvPr/>
              </p:nvSpPr>
              <p:spPr bwMode="auto">
                <a:xfrm flipH="1" flipV="1">
                  <a:off x="3497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094" name="Group 259"/>
            <p:cNvGrpSpPr>
              <a:grpSpLocks/>
            </p:cNvGrpSpPr>
            <p:nvPr/>
          </p:nvGrpSpPr>
          <p:grpSpPr bwMode="auto">
            <a:xfrm flipV="1">
              <a:off x="4881" y="3296"/>
              <a:ext cx="65" cy="388"/>
              <a:chOff x="3497" y="3155"/>
              <a:chExt cx="320" cy="388"/>
            </a:xfrm>
          </p:grpSpPr>
          <p:grpSp>
            <p:nvGrpSpPr>
              <p:cNvPr id="3156" name="Group 260"/>
              <p:cNvGrpSpPr>
                <a:grpSpLocks/>
              </p:cNvGrpSpPr>
              <p:nvPr/>
            </p:nvGrpSpPr>
            <p:grpSpPr bwMode="auto">
              <a:xfrm>
                <a:off x="3497" y="3333"/>
                <a:ext cx="160" cy="210"/>
                <a:chOff x="3497" y="3333"/>
                <a:chExt cx="160" cy="210"/>
              </a:xfrm>
            </p:grpSpPr>
            <p:sp>
              <p:nvSpPr>
                <p:cNvPr id="3160" name="Arc 261"/>
                <p:cNvSpPr>
                  <a:spLocks/>
                </p:cNvSpPr>
                <p:nvPr/>
              </p:nvSpPr>
              <p:spPr bwMode="auto">
                <a:xfrm flipV="1">
                  <a:off x="3575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61" name="Arc 262"/>
                <p:cNvSpPr>
                  <a:spLocks/>
                </p:cNvSpPr>
                <p:nvPr/>
              </p:nvSpPr>
              <p:spPr bwMode="auto">
                <a:xfrm flipH="1" flipV="1">
                  <a:off x="3497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57" name="Group 263"/>
              <p:cNvGrpSpPr>
                <a:grpSpLocks/>
              </p:cNvGrpSpPr>
              <p:nvPr/>
            </p:nvGrpSpPr>
            <p:grpSpPr bwMode="auto">
              <a:xfrm flipV="1">
                <a:off x="3657" y="3155"/>
                <a:ext cx="160" cy="210"/>
                <a:chOff x="3497" y="3333"/>
                <a:chExt cx="160" cy="210"/>
              </a:xfrm>
            </p:grpSpPr>
            <p:sp>
              <p:nvSpPr>
                <p:cNvPr id="3158" name="Arc 264"/>
                <p:cNvSpPr>
                  <a:spLocks/>
                </p:cNvSpPr>
                <p:nvPr/>
              </p:nvSpPr>
              <p:spPr bwMode="auto">
                <a:xfrm flipV="1">
                  <a:off x="3575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59" name="Arc 265"/>
                <p:cNvSpPr>
                  <a:spLocks/>
                </p:cNvSpPr>
                <p:nvPr/>
              </p:nvSpPr>
              <p:spPr bwMode="auto">
                <a:xfrm flipH="1" flipV="1">
                  <a:off x="3497" y="3333"/>
                  <a:ext cx="82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4959" y="3291"/>
              <a:ext cx="338" cy="400"/>
              <a:chOff x="3927" y="3606"/>
              <a:chExt cx="347" cy="400"/>
            </a:xfrm>
          </p:grpSpPr>
          <p:grpSp>
            <p:nvGrpSpPr>
              <p:cNvPr id="3120" name="Group 267"/>
              <p:cNvGrpSpPr>
                <a:grpSpLocks/>
              </p:cNvGrpSpPr>
              <p:nvPr/>
            </p:nvGrpSpPr>
            <p:grpSpPr bwMode="auto">
              <a:xfrm>
                <a:off x="3927" y="3606"/>
                <a:ext cx="204" cy="400"/>
                <a:chOff x="3827" y="1563"/>
                <a:chExt cx="380" cy="400"/>
              </a:xfrm>
            </p:grpSpPr>
            <p:grpSp>
              <p:nvGrpSpPr>
                <p:cNvPr id="3135" name="Group 268"/>
                <p:cNvGrpSpPr>
                  <a:grpSpLocks/>
                </p:cNvGrpSpPr>
                <p:nvPr/>
              </p:nvGrpSpPr>
              <p:grpSpPr bwMode="auto">
                <a:xfrm flipV="1">
                  <a:off x="3827" y="1563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150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154" name="Arc 270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155" name="Arc 27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151" name="Group 272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152" name="Arc 273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153" name="Arc 27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136" name="Group 275"/>
                <p:cNvGrpSpPr>
                  <a:grpSpLocks/>
                </p:cNvGrpSpPr>
                <p:nvPr/>
              </p:nvGrpSpPr>
              <p:grpSpPr bwMode="auto">
                <a:xfrm flipV="1">
                  <a:off x="3955" y="1569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144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148" name="Arc 27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149" name="Arc 27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145" name="Group 279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146" name="Arc 280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147" name="Arc 28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3137" name="Group 282"/>
                <p:cNvGrpSpPr>
                  <a:grpSpLocks/>
                </p:cNvGrpSpPr>
                <p:nvPr/>
              </p:nvGrpSpPr>
              <p:grpSpPr bwMode="auto">
                <a:xfrm flipV="1">
                  <a:off x="4082" y="1575"/>
                  <a:ext cx="125" cy="388"/>
                  <a:chOff x="3497" y="3155"/>
                  <a:chExt cx="320" cy="388"/>
                </a:xfrm>
              </p:grpSpPr>
              <p:grpSp>
                <p:nvGrpSpPr>
                  <p:cNvPr id="3138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3497" y="3333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142" name="Arc 284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143" name="Arc 28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13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57" y="3155"/>
                    <a:ext cx="160" cy="210"/>
                    <a:chOff x="3497" y="3333"/>
                    <a:chExt cx="160" cy="210"/>
                  </a:xfrm>
                </p:grpSpPr>
                <p:sp>
                  <p:nvSpPr>
                    <p:cNvPr id="3140" name="Arc 287"/>
                    <p:cNvSpPr>
                      <a:spLocks/>
                    </p:cNvSpPr>
                    <p:nvPr/>
                  </p:nvSpPr>
                  <p:spPr bwMode="auto">
                    <a:xfrm flipV="1">
                      <a:off x="3575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141" name="Arc 28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497" y="3333"/>
                      <a:ext cx="82" cy="2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121" name="Group 289"/>
              <p:cNvGrpSpPr>
                <a:grpSpLocks/>
              </p:cNvGrpSpPr>
              <p:nvPr/>
            </p:nvGrpSpPr>
            <p:grpSpPr bwMode="auto">
              <a:xfrm flipV="1">
                <a:off x="4138" y="3606"/>
                <a:ext cx="67" cy="388"/>
                <a:chOff x="3497" y="3155"/>
                <a:chExt cx="320" cy="388"/>
              </a:xfrm>
            </p:grpSpPr>
            <p:grpSp>
              <p:nvGrpSpPr>
                <p:cNvPr id="3129" name="Group 290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133" name="Arc 29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34" name="Arc 29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30" name="Group 293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131" name="Arc 294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32" name="Arc 295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122" name="Group 296"/>
              <p:cNvGrpSpPr>
                <a:grpSpLocks/>
              </p:cNvGrpSpPr>
              <p:nvPr/>
            </p:nvGrpSpPr>
            <p:grpSpPr bwMode="auto">
              <a:xfrm flipV="1">
                <a:off x="4207" y="3606"/>
                <a:ext cx="67" cy="388"/>
                <a:chOff x="3497" y="3155"/>
                <a:chExt cx="320" cy="388"/>
              </a:xfrm>
            </p:grpSpPr>
            <p:grpSp>
              <p:nvGrpSpPr>
                <p:cNvPr id="3123" name="Group 297"/>
                <p:cNvGrpSpPr>
                  <a:grpSpLocks/>
                </p:cNvGrpSpPr>
                <p:nvPr/>
              </p:nvGrpSpPr>
              <p:grpSpPr bwMode="auto">
                <a:xfrm>
                  <a:off x="3497" y="3333"/>
                  <a:ext cx="160" cy="210"/>
                  <a:chOff x="3497" y="3333"/>
                  <a:chExt cx="160" cy="210"/>
                </a:xfrm>
              </p:grpSpPr>
              <p:sp>
                <p:nvSpPr>
                  <p:cNvPr id="3127" name="Arc 298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28" name="Arc 299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124" name="Group 300"/>
                <p:cNvGrpSpPr>
                  <a:grpSpLocks/>
                </p:cNvGrpSpPr>
                <p:nvPr/>
              </p:nvGrpSpPr>
              <p:grpSpPr bwMode="auto">
                <a:xfrm flipV="1">
                  <a:off x="3657" y="3155"/>
                  <a:ext cx="160" cy="210"/>
                  <a:chOff x="3497" y="3333"/>
                  <a:chExt cx="160" cy="210"/>
                </a:xfrm>
              </p:grpSpPr>
              <p:sp>
                <p:nvSpPr>
                  <p:cNvPr id="3125" name="Arc 301"/>
                  <p:cNvSpPr>
                    <a:spLocks/>
                  </p:cNvSpPr>
                  <p:nvPr/>
                </p:nvSpPr>
                <p:spPr bwMode="auto">
                  <a:xfrm flipV="1">
                    <a:off x="3575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26" name="Arc 302"/>
                  <p:cNvSpPr>
                    <a:spLocks/>
                  </p:cNvSpPr>
                  <p:nvPr/>
                </p:nvSpPr>
                <p:spPr bwMode="auto">
                  <a:xfrm flipH="1" flipV="1">
                    <a:off x="3497" y="3333"/>
                    <a:ext cx="82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3096" name="Text Box 303"/>
            <p:cNvSpPr txBox="1">
              <a:spLocks noChangeArrowheads="1"/>
            </p:cNvSpPr>
            <p:nvPr/>
          </p:nvSpPr>
          <p:spPr bwMode="auto">
            <a:xfrm>
              <a:off x="4459" y="1686"/>
              <a:ext cx="10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AM Modulation</a:t>
              </a:r>
            </a:p>
          </p:txBody>
        </p:sp>
        <p:sp>
          <p:nvSpPr>
            <p:cNvPr id="3097" name="Text Box 304"/>
            <p:cNvSpPr txBox="1">
              <a:spLocks noChangeArrowheads="1"/>
            </p:cNvSpPr>
            <p:nvPr/>
          </p:nvSpPr>
          <p:spPr bwMode="auto">
            <a:xfrm>
              <a:off x="4459" y="2732"/>
              <a:ext cx="9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PM Modulation</a:t>
              </a:r>
            </a:p>
          </p:txBody>
        </p:sp>
        <p:sp>
          <p:nvSpPr>
            <p:cNvPr id="3098" name="Text Box 305"/>
            <p:cNvSpPr txBox="1">
              <a:spLocks noChangeArrowheads="1"/>
            </p:cNvSpPr>
            <p:nvPr/>
          </p:nvSpPr>
          <p:spPr bwMode="auto">
            <a:xfrm>
              <a:off x="4519" y="3724"/>
              <a:ext cx="9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FM Modulation</a:t>
              </a:r>
            </a:p>
          </p:txBody>
        </p:sp>
        <p:sp>
          <p:nvSpPr>
            <p:cNvPr id="3099" name="Line 306"/>
            <p:cNvSpPr>
              <a:spLocks noChangeShapeType="1"/>
            </p:cNvSpPr>
            <p:nvPr/>
          </p:nvSpPr>
          <p:spPr bwMode="auto">
            <a:xfrm>
              <a:off x="3803" y="1274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" name="Line 307"/>
            <p:cNvSpPr>
              <a:spLocks noChangeShapeType="1"/>
            </p:cNvSpPr>
            <p:nvPr/>
          </p:nvSpPr>
          <p:spPr bwMode="auto">
            <a:xfrm>
              <a:off x="4173" y="1287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" name="Line 308"/>
            <p:cNvSpPr>
              <a:spLocks noChangeShapeType="1"/>
            </p:cNvSpPr>
            <p:nvPr/>
          </p:nvSpPr>
          <p:spPr bwMode="auto">
            <a:xfrm>
              <a:off x="3821" y="1274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" name="Line 309"/>
            <p:cNvSpPr>
              <a:spLocks noChangeShapeType="1"/>
            </p:cNvSpPr>
            <p:nvPr/>
          </p:nvSpPr>
          <p:spPr bwMode="auto">
            <a:xfrm>
              <a:off x="4173" y="1479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" name="Line 310"/>
            <p:cNvSpPr>
              <a:spLocks noChangeShapeType="1"/>
            </p:cNvSpPr>
            <p:nvPr/>
          </p:nvSpPr>
          <p:spPr bwMode="auto">
            <a:xfrm>
              <a:off x="4529" y="1278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" name="Line 311"/>
            <p:cNvSpPr>
              <a:spLocks noChangeShapeType="1"/>
            </p:cNvSpPr>
            <p:nvPr/>
          </p:nvSpPr>
          <p:spPr bwMode="auto">
            <a:xfrm>
              <a:off x="5229" y="1282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" name="Line 312"/>
            <p:cNvSpPr>
              <a:spLocks noChangeShapeType="1"/>
            </p:cNvSpPr>
            <p:nvPr/>
          </p:nvSpPr>
          <p:spPr bwMode="auto">
            <a:xfrm>
              <a:off x="4538" y="1278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" name="Line 313"/>
            <p:cNvSpPr>
              <a:spLocks noChangeShapeType="1"/>
            </p:cNvSpPr>
            <p:nvPr/>
          </p:nvSpPr>
          <p:spPr bwMode="auto">
            <a:xfrm>
              <a:off x="4881" y="1273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" name="Text Box 314"/>
            <p:cNvSpPr txBox="1">
              <a:spLocks noChangeArrowheads="1"/>
            </p:cNvSpPr>
            <p:nvPr/>
          </p:nvSpPr>
          <p:spPr bwMode="auto">
            <a:xfrm>
              <a:off x="5233" y="1161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m(t)</a:t>
              </a:r>
            </a:p>
          </p:txBody>
        </p:sp>
        <p:sp>
          <p:nvSpPr>
            <p:cNvPr id="3108" name="Line 315"/>
            <p:cNvSpPr>
              <a:spLocks noChangeShapeType="1"/>
            </p:cNvSpPr>
            <p:nvPr/>
          </p:nvSpPr>
          <p:spPr bwMode="auto">
            <a:xfrm>
              <a:off x="3844" y="2320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9" name="Line 316"/>
            <p:cNvSpPr>
              <a:spLocks noChangeShapeType="1"/>
            </p:cNvSpPr>
            <p:nvPr/>
          </p:nvSpPr>
          <p:spPr bwMode="auto">
            <a:xfrm>
              <a:off x="4214" y="2333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0" name="Line 317"/>
            <p:cNvSpPr>
              <a:spLocks noChangeShapeType="1"/>
            </p:cNvSpPr>
            <p:nvPr/>
          </p:nvSpPr>
          <p:spPr bwMode="auto">
            <a:xfrm>
              <a:off x="3862" y="2320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1" name="Line 318"/>
            <p:cNvSpPr>
              <a:spLocks noChangeShapeType="1"/>
            </p:cNvSpPr>
            <p:nvPr/>
          </p:nvSpPr>
          <p:spPr bwMode="auto">
            <a:xfrm flipH="1" flipV="1">
              <a:off x="4214" y="2516"/>
              <a:ext cx="0" cy="22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2" name="Line 319"/>
            <p:cNvSpPr>
              <a:spLocks noChangeShapeType="1"/>
            </p:cNvSpPr>
            <p:nvPr/>
          </p:nvSpPr>
          <p:spPr bwMode="auto">
            <a:xfrm flipH="1" flipV="1">
              <a:off x="4575" y="2502"/>
              <a:ext cx="0" cy="21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3" name="Line 320"/>
            <p:cNvSpPr>
              <a:spLocks noChangeShapeType="1"/>
            </p:cNvSpPr>
            <p:nvPr/>
          </p:nvSpPr>
          <p:spPr bwMode="auto">
            <a:xfrm flipH="1" flipV="1">
              <a:off x="4222" y="2727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4" name="Line 321"/>
            <p:cNvSpPr>
              <a:spLocks noChangeShapeType="1"/>
            </p:cNvSpPr>
            <p:nvPr/>
          </p:nvSpPr>
          <p:spPr bwMode="auto">
            <a:xfrm>
              <a:off x="4570" y="2306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5" name="Line 322"/>
            <p:cNvSpPr>
              <a:spLocks noChangeShapeType="1"/>
            </p:cNvSpPr>
            <p:nvPr/>
          </p:nvSpPr>
          <p:spPr bwMode="auto">
            <a:xfrm>
              <a:off x="5270" y="2310"/>
              <a:ext cx="0" cy="20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6" name="Line 323"/>
            <p:cNvSpPr>
              <a:spLocks noChangeShapeType="1"/>
            </p:cNvSpPr>
            <p:nvPr/>
          </p:nvSpPr>
          <p:spPr bwMode="auto">
            <a:xfrm>
              <a:off x="4579" y="2306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7" name="Line 324"/>
            <p:cNvSpPr>
              <a:spLocks noChangeShapeType="1"/>
            </p:cNvSpPr>
            <p:nvPr/>
          </p:nvSpPr>
          <p:spPr bwMode="auto">
            <a:xfrm>
              <a:off x="4922" y="2310"/>
              <a:ext cx="36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8" name="Text Box 325"/>
            <p:cNvSpPr txBox="1">
              <a:spLocks noChangeArrowheads="1"/>
            </p:cNvSpPr>
            <p:nvPr/>
          </p:nvSpPr>
          <p:spPr bwMode="auto">
            <a:xfrm>
              <a:off x="5274" y="2189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m(t)</a:t>
              </a:r>
            </a:p>
          </p:txBody>
        </p:sp>
        <p:sp>
          <p:nvSpPr>
            <p:cNvPr id="3119" name="Text Box 326"/>
            <p:cNvSpPr txBox="1">
              <a:spLocks noChangeArrowheads="1"/>
            </p:cNvSpPr>
            <p:nvPr/>
          </p:nvSpPr>
          <p:spPr bwMode="auto">
            <a:xfrm>
              <a:off x="5280" y="3177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m(t)</a:t>
              </a:r>
            </a:p>
          </p:txBody>
        </p:sp>
      </p:grpSp>
      <p:graphicFrame>
        <p:nvGraphicFramePr>
          <p:cNvPr id="325" name="Object 8"/>
          <p:cNvGraphicFramePr>
            <a:graphicFrameLocks noChangeAspect="1"/>
          </p:cNvGraphicFramePr>
          <p:nvPr/>
        </p:nvGraphicFramePr>
        <p:xfrm>
          <a:off x="838200" y="5176838"/>
          <a:ext cx="40116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" name="Equation" r:id="rId8" imgW="2184120" imgH="393480" progId="Equation.DSMT4">
                  <p:embed/>
                </p:oleObj>
              </mc:Choice>
              <mc:Fallback>
                <p:oleObj name="Equation" r:id="rId8" imgW="2184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76838"/>
                        <a:ext cx="4011613" cy="6286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012" name="Rectangle 36"/>
          <p:cNvSpPr>
            <a:spLocks noGrp="1" noChangeArrowheads="1"/>
          </p:cNvSpPr>
          <p:nvPr>
            <p:ph type="title"/>
          </p:nvPr>
        </p:nvSpPr>
        <p:spPr>
          <a:xfrm>
            <a:off x="250825" y="218728"/>
            <a:ext cx="8893175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Ψηφιακό Τηλεπικοινωνιακό Σύστημα:</a:t>
            </a:r>
            <a:br>
              <a:rPr lang="el-GR" sz="3200" dirty="0" smtClean="0"/>
            </a:br>
            <a:r>
              <a:rPr lang="el-GR" sz="3200" dirty="0" smtClean="0"/>
              <a:t>Κάπως πιο πλήρες</a:t>
            </a:r>
            <a:endParaRPr lang="en-GB" sz="3200" dirty="0" smtClean="0"/>
          </a:p>
        </p:txBody>
      </p:sp>
      <p:sp>
        <p:nvSpPr>
          <p:cNvPr id="30724" name="AutoShape 45"/>
          <p:cNvSpPr>
            <a:spLocks noChangeArrowheads="1"/>
          </p:cNvSpPr>
          <p:nvPr/>
        </p:nvSpPr>
        <p:spPr bwMode="auto">
          <a:xfrm>
            <a:off x="2209800" y="1150938"/>
            <a:ext cx="2209800" cy="723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5" name="Text Box 46"/>
          <p:cNvSpPr txBox="1">
            <a:spLocks noChangeArrowheads="1"/>
          </p:cNvSpPr>
          <p:nvPr/>
        </p:nvSpPr>
        <p:spPr bwMode="auto">
          <a:xfrm>
            <a:off x="2133600" y="11430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ΚΩΔΙΚΟΠΟΙΗΤΗΣ ΠΗΓΗΣ</a:t>
            </a:r>
            <a:endParaRPr lang="en-GB" altLang="el-GR"/>
          </a:p>
        </p:txBody>
      </p:sp>
      <p:sp>
        <p:nvSpPr>
          <p:cNvPr id="30726" name="AutoShape 49"/>
          <p:cNvSpPr>
            <a:spLocks noChangeArrowheads="1"/>
          </p:cNvSpPr>
          <p:nvPr/>
        </p:nvSpPr>
        <p:spPr bwMode="auto">
          <a:xfrm>
            <a:off x="4800600" y="1150938"/>
            <a:ext cx="2209800" cy="723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7" name="Text Box 50"/>
          <p:cNvSpPr txBox="1">
            <a:spLocks noChangeArrowheads="1"/>
          </p:cNvSpPr>
          <p:nvPr/>
        </p:nvSpPr>
        <p:spPr bwMode="auto">
          <a:xfrm>
            <a:off x="4724400" y="11430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ΚΩΔΙΚΟΠΟΙΗΤΗΣ ΚΑΝΑΛΙΟΥ</a:t>
            </a:r>
            <a:endParaRPr lang="en-GB" altLang="el-GR"/>
          </a:p>
        </p:txBody>
      </p:sp>
      <p:sp>
        <p:nvSpPr>
          <p:cNvPr id="30728" name="AutoShape 54"/>
          <p:cNvSpPr>
            <a:spLocks noChangeArrowheads="1"/>
          </p:cNvSpPr>
          <p:nvPr/>
        </p:nvSpPr>
        <p:spPr bwMode="auto">
          <a:xfrm>
            <a:off x="7467600" y="1150938"/>
            <a:ext cx="1371600" cy="723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9" name="Text Box 55"/>
          <p:cNvSpPr txBox="1">
            <a:spLocks noChangeArrowheads="1"/>
          </p:cNvSpPr>
          <p:nvPr/>
        </p:nvSpPr>
        <p:spPr bwMode="auto">
          <a:xfrm>
            <a:off x="7086600" y="11430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   ΦΙΛΤΡΟ ΠΟΜΠΟΥ</a:t>
            </a:r>
            <a:endParaRPr lang="en-GB" altLang="el-GR"/>
          </a:p>
        </p:txBody>
      </p:sp>
      <p:sp>
        <p:nvSpPr>
          <p:cNvPr id="30730" name="AutoShape 56"/>
          <p:cNvSpPr>
            <a:spLocks noChangeArrowheads="1"/>
          </p:cNvSpPr>
          <p:nvPr/>
        </p:nvSpPr>
        <p:spPr bwMode="auto">
          <a:xfrm>
            <a:off x="457200" y="1143000"/>
            <a:ext cx="1371600" cy="723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31" name="Text Box 57"/>
          <p:cNvSpPr txBox="1">
            <a:spLocks noChangeArrowheads="1"/>
          </p:cNvSpPr>
          <p:nvPr/>
        </p:nvSpPr>
        <p:spPr bwMode="auto">
          <a:xfrm>
            <a:off x="457200" y="1295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ΠΗΓΗ</a:t>
            </a:r>
            <a:endParaRPr lang="en-GB" altLang="el-GR"/>
          </a:p>
        </p:txBody>
      </p:sp>
      <p:sp>
        <p:nvSpPr>
          <p:cNvPr id="30732" name="AutoShape 59"/>
          <p:cNvSpPr>
            <a:spLocks noChangeArrowheads="1"/>
          </p:cNvSpPr>
          <p:nvPr/>
        </p:nvSpPr>
        <p:spPr bwMode="auto">
          <a:xfrm>
            <a:off x="6858000" y="2468563"/>
            <a:ext cx="1981200" cy="723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33" name="Text Box 60"/>
          <p:cNvSpPr txBox="1">
            <a:spLocks noChangeArrowheads="1"/>
          </p:cNvSpPr>
          <p:nvPr/>
        </p:nvSpPr>
        <p:spPr bwMode="auto">
          <a:xfrm>
            <a:off x="6858000" y="2598738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ΔΙΑΜΟΡΦΩΤΗΣ</a:t>
            </a:r>
            <a:endParaRPr lang="en-GB" altLang="el-GR"/>
          </a:p>
        </p:txBody>
      </p:sp>
      <p:sp>
        <p:nvSpPr>
          <p:cNvPr id="30734" name="AutoShape 62"/>
          <p:cNvSpPr>
            <a:spLocks noChangeArrowheads="1"/>
          </p:cNvSpPr>
          <p:nvPr/>
        </p:nvSpPr>
        <p:spPr bwMode="auto">
          <a:xfrm>
            <a:off x="4114800" y="2468563"/>
            <a:ext cx="1371600" cy="723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35" name="Text Box 63"/>
          <p:cNvSpPr txBox="1">
            <a:spLocks noChangeArrowheads="1"/>
          </p:cNvSpPr>
          <p:nvPr/>
        </p:nvSpPr>
        <p:spPr bwMode="auto">
          <a:xfrm>
            <a:off x="4267200" y="26209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ΚΑΝΑΛΙ</a:t>
            </a:r>
            <a:endParaRPr lang="en-GB" altLang="el-GR"/>
          </a:p>
        </p:txBody>
      </p:sp>
      <p:sp>
        <p:nvSpPr>
          <p:cNvPr id="30736" name="AutoShape 65"/>
          <p:cNvSpPr>
            <a:spLocks noChangeArrowheads="1"/>
          </p:cNvSpPr>
          <p:nvPr/>
        </p:nvSpPr>
        <p:spPr bwMode="auto">
          <a:xfrm>
            <a:off x="457200" y="2468563"/>
            <a:ext cx="2438400" cy="723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37" name="Text Box 66"/>
          <p:cNvSpPr txBox="1">
            <a:spLocks noChangeArrowheads="1"/>
          </p:cNvSpPr>
          <p:nvPr/>
        </p:nvSpPr>
        <p:spPr bwMode="auto">
          <a:xfrm>
            <a:off x="457200" y="2598738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ΑΠΟΔΙΑΜΟΡΦΩΤΗΣ</a:t>
            </a:r>
            <a:endParaRPr lang="en-GB" altLang="el-GR"/>
          </a:p>
        </p:txBody>
      </p:sp>
      <p:sp>
        <p:nvSpPr>
          <p:cNvPr id="30738" name="AutoShape 67"/>
          <p:cNvSpPr>
            <a:spLocks noChangeArrowheads="1"/>
          </p:cNvSpPr>
          <p:nvPr/>
        </p:nvSpPr>
        <p:spPr bwMode="auto">
          <a:xfrm>
            <a:off x="457200" y="3862388"/>
            <a:ext cx="1371600" cy="723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39" name="Text Box 68"/>
          <p:cNvSpPr txBox="1">
            <a:spLocks noChangeArrowheads="1"/>
          </p:cNvSpPr>
          <p:nvPr/>
        </p:nvSpPr>
        <p:spPr bwMode="auto">
          <a:xfrm>
            <a:off x="76200" y="385445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   ΦΙΛΤΡΟ ΔΕΚΤΗ</a:t>
            </a:r>
            <a:endParaRPr lang="en-GB" altLang="el-GR"/>
          </a:p>
        </p:txBody>
      </p:sp>
      <p:sp>
        <p:nvSpPr>
          <p:cNvPr id="30740" name="AutoShape 69"/>
          <p:cNvSpPr>
            <a:spLocks noChangeArrowheads="1"/>
          </p:cNvSpPr>
          <p:nvPr/>
        </p:nvSpPr>
        <p:spPr bwMode="auto">
          <a:xfrm>
            <a:off x="3124200" y="3859213"/>
            <a:ext cx="2362200" cy="7239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ΙΣΟΣΤΑΘΜΙΣΤΗΣ</a:t>
            </a:r>
            <a:endParaRPr lang="en-GB" altLang="el-GR"/>
          </a:p>
        </p:txBody>
      </p:sp>
      <p:sp>
        <p:nvSpPr>
          <p:cNvPr id="30741" name="AutoShape 71"/>
          <p:cNvSpPr>
            <a:spLocks noChangeArrowheads="1"/>
          </p:cNvSpPr>
          <p:nvPr/>
        </p:nvSpPr>
        <p:spPr bwMode="auto">
          <a:xfrm>
            <a:off x="6705600" y="3859213"/>
            <a:ext cx="2133600" cy="7239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ΛΗΨΗ ΑΠΟΦΑΣΕΩΝ</a:t>
            </a:r>
            <a:endParaRPr lang="en-GB" altLang="el-GR" sz="1800"/>
          </a:p>
        </p:txBody>
      </p:sp>
      <p:sp>
        <p:nvSpPr>
          <p:cNvPr id="30742" name="AutoShape 74"/>
          <p:cNvSpPr>
            <a:spLocks noChangeArrowheads="1"/>
          </p:cNvSpPr>
          <p:nvPr/>
        </p:nvSpPr>
        <p:spPr bwMode="auto">
          <a:xfrm>
            <a:off x="2895600" y="5287963"/>
            <a:ext cx="2590800" cy="723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43" name="Text Box 75"/>
          <p:cNvSpPr txBox="1">
            <a:spLocks noChangeArrowheads="1"/>
          </p:cNvSpPr>
          <p:nvPr/>
        </p:nvSpPr>
        <p:spPr bwMode="auto">
          <a:xfrm>
            <a:off x="2819400" y="5287963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ΑΠΟΚΩΔΙΚΟΠΟΙΗΤΗΣ ΠΗΓΗΣ</a:t>
            </a:r>
            <a:endParaRPr lang="en-GB" altLang="el-GR"/>
          </a:p>
        </p:txBody>
      </p:sp>
      <p:sp>
        <p:nvSpPr>
          <p:cNvPr id="30744" name="AutoShape 77"/>
          <p:cNvSpPr>
            <a:spLocks noChangeArrowheads="1"/>
          </p:cNvSpPr>
          <p:nvPr/>
        </p:nvSpPr>
        <p:spPr bwMode="auto">
          <a:xfrm>
            <a:off x="6129338" y="5265738"/>
            <a:ext cx="2693987" cy="723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45" name="Text Box 78"/>
          <p:cNvSpPr txBox="1">
            <a:spLocks noChangeArrowheads="1"/>
          </p:cNvSpPr>
          <p:nvPr/>
        </p:nvSpPr>
        <p:spPr bwMode="auto">
          <a:xfrm>
            <a:off x="5943600" y="52578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ΑΠΟΚΩΔΙΚΟΠΟΙΗΤΗΣ ΚΑΝΑΛΙΟΥ</a:t>
            </a:r>
            <a:endParaRPr lang="en-GB" altLang="el-GR"/>
          </a:p>
        </p:txBody>
      </p:sp>
      <p:sp>
        <p:nvSpPr>
          <p:cNvPr id="30746" name="AutoShape 79"/>
          <p:cNvSpPr>
            <a:spLocks noChangeArrowheads="1"/>
          </p:cNvSpPr>
          <p:nvPr/>
        </p:nvSpPr>
        <p:spPr bwMode="auto">
          <a:xfrm>
            <a:off x="457200" y="5295900"/>
            <a:ext cx="1905000" cy="723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47" name="Text Box 80"/>
          <p:cNvSpPr txBox="1">
            <a:spLocks noChangeArrowheads="1"/>
          </p:cNvSpPr>
          <p:nvPr/>
        </p:nvSpPr>
        <p:spPr bwMode="auto">
          <a:xfrm>
            <a:off x="457200" y="52959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ΜΕΤΑΤΡΟΠΕΑΣ ΕΞΟΔΟΥ</a:t>
            </a:r>
            <a:endParaRPr lang="en-GB" altLang="el-GR"/>
          </a:p>
        </p:txBody>
      </p:sp>
      <p:sp>
        <p:nvSpPr>
          <p:cNvPr id="30748" name="Line 90"/>
          <p:cNvSpPr>
            <a:spLocks noChangeShapeType="1"/>
          </p:cNvSpPr>
          <p:nvPr/>
        </p:nvSpPr>
        <p:spPr bwMode="auto">
          <a:xfrm>
            <a:off x="1828800" y="1524000"/>
            <a:ext cx="38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9" name="Line 91"/>
          <p:cNvSpPr>
            <a:spLocks noChangeShapeType="1"/>
          </p:cNvSpPr>
          <p:nvPr/>
        </p:nvSpPr>
        <p:spPr bwMode="auto">
          <a:xfrm>
            <a:off x="4424363" y="1524000"/>
            <a:ext cx="38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0" name="Line 92"/>
          <p:cNvSpPr>
            <a:spLocks noChangeShapeType="1"/>
          </p:cNvSpPr>
          <p:nvPr/>
        </p:nvSpPr>
        <p:spPr bwMode="auto">
          <a:xfrm>
            <a:off x="7010400" y="1524000"/>
            <a:ext cx="45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1" name="Line 93"/>
          <p:cNvSpPr>
            <a:spLocks noChangeShapeType="1"/>
          </p:cNvSpPr>
          <p:nvPr/>
        </p:nvSpPr>
        <p:spPr bwMode="auto">
          <a:xfrm>
            <a:off x="8153400" y="1905000"/>
            <a:ext cx="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2" name="Line 94"/>
          <p:cNvSpPr>
            <a:spLocks noChangeShapeType="1"/>
          </p:cNvSpPr>
          <p:nvPr/>
        </p:nvSpPr>
        <p:spPr bwMode="auto">
          <a:xfrm flipH="1">
            <a:off x="5486400" y="2819400"/>
            <a:ext cx="1371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3" name="Line 96"/>
          <p:cNvSpPr>
            <a:spLocks noChangeShapeType="1"/>
          </p:cNvSpPr>
          <p:nvPr/>
        </p:nvSpPr>
        <p:spPr bwMode="auto">
          <a:xfrm flipH="1">
            <a:off x="2895600" y="2819400"/>
            <a:ext cx="121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4" name="Line 98"/>
          <p:cNvSpPr>
            <a:spLocks noChangeShapeType="1"/>
          </p:cNvSpPr>
          <p:nvPr/>
        </p:nvSpPr>
        <p:spPr bwMode="auto">
          <a:xfrm>
            <a:off x="1143000" y="3213100"/>
            <a:ext cx="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5" name="Line 99"/>
          <p:cNvSpPr>
            <a:spLocks noChangeShapeType="1"/>
          </p:cNvSpPr>
          <p:nvPr/>
        </p:nvSpPr>
        <p:spPr bwMode="auto">
          <a:xfrm>
            <a:off x="1828800" y="4191000"/>
            <a:ext cx="1295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6" name="Line 100"/>
          <p:cNvSpPr>
            <a:spLocks noChangeShapeType="1"/>
          </p:cNvSpPr>
          <p:nvPr/>
        </p:nvSpPr>
        <p:spPr bwMode="auto">
          <a:xfrm>
            <a:off x="5486400" y="4191000"/>
            <a:ext cx="121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7" name="Line 101"/>
          <p:cNvSpPr>
            <a:spLocks noChangeShapeType="1"/>
          </p:cNvSpPr>
          <p:nvPr/>
        </p:nvSpPr>
        <p:spPr bwMode="auto">
          <a:xfrm>
            <a:off x="7848600" y="4648200"/>
            <a:ext cx="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8" name="Line 102"/>
          <p:cNvSpPr>
            <a:spLocks noChangeShapeType="1"/>
          </p:cNvSpPr>
          <p:nvPr/>
        </p:nvSpPr>
        <p:spPr bwMode="auto">
          <a:xfrm flipH="1">
            <a:off x="5486400" y="5638800"/>
            <a:ext cx="60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9" name="Line 103"/>
          <p:cNvSpPr>
            <a:spLocks noChangeShapeType="1"/>
          </p:cNvSpPr>
          <p:nvPr/>
        </p:nvSpPr>
        <p:spPr bwMode="auto">
          <a:xfrm flipH="1">
            <a:off x="2362200" y="5638800"/>
            <a:ext cx="533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37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Άλλα υποσυστήματα ενός Ψ.Τ.Σ.</a:t>
            </a:r>
            <a:endParaRPr lang="en-GB" sz="3200" dirty="0" smtClean="0"/>
          </a:p>
        </p:txBody>
      </p:sp>
      <p:sp>
        <p:nvSpPr>
          <p:cNvPr id="520238" name="Rectangle 46"/>
          <p:cNvSpPr>
            <a:spLocks noGrp="1" noChangeArrowheads="1"/>
          </p:cNvSpPr>
          <p:nvPr>
            <p:ph idx="1"/>
          </p:nvPr>
        </p:nvSpPr>
        <p:spPr>
          <a:xfrm>
            <a:off x="427038" y="1385888"/>
            <a:ext cx="8305800" cy="5715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l-GR" sz="2400" dirty="0" smtClean="0"/>
              <a:t>Σε ένα πραγματικά πλήρες σύστημα υπάρχουν κι άλλα υποσυστήματα όπως π.χ.</a:t>
            </a:r>
          </a:p>
          <a:p>
            <a:pPr lvl="1" eaLnBrk="1" hangingPunct="1">
              <a:defRPr/>
            </a:pPr>
            <a:r>
              <a:rPr lang="el-GR" sz="2400" dirty="0" smtClean="0"/>
              <a:t>κύκλωμα ανάκτησης συχνότητας και φάσης φέροντος</a:t>
            </a:r>
          </a:p>
          <a:p>
            <a:pPr lvl="1" eaLnBrk="1" hangingPunct="1">
              <a:defRPr/>
            </a:pPr>
            <a:r>
              <a:rPr lang="el-GR" sz="2400" dirty="0" smtClean="0"/>
              <a:t>υποσύστημα συγχρονισμού συμβόλων</a:t>
            </a:r>
          </a:p>
          <a:p>
            <a:pPr lvl="1" eaLnBrk="1" hangingPunct="1">
              <a:defRPr/>
            </a:pPr>
            <a:r>
              <a:rPr lang="el-GR" sz="2400" dirty="0" smtClean="0"/>
              <a:t>μετατροπή αστερισμού συμβόλων (δυαδική ακολουθία σε Μιαδική και αντίστροφα)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Περιεχόμενα ενότητας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Ιστορική Επισκόπηση</a:t>
            </a:r>
          </a:p>
          <a:p>
            <a:r>
              <a:rPr lang="el-GR" sz="2400" dirty="0"/>
              <a:t>Γενικό Μοντέλο Τηλεπικοινωνιακού Συστήματος</a:t>
            </a:r>
          </a:p>
          <a:p>
            <a:r>
              <a:rPr lang="el-GR" sz="2400" dirty="0"/>
              <a:t>Βασικοί Τύποι Καναλιών Μετάδοσης</a:t>
            </a:r>
          </a:p>
          <a:p>
            <a:r>
              <a:rPr lang="el-GR" sz="2400" dirty="0"/>
              <a:t>Ασύρματα Κανάλια και Βασικοί Τρόποι Διάδοσης</a:t>
            </a:r>
          </a:p>
          <a:p>
            <a:r>
              <a:rPr lang="el-GR" sz="2400" dirty="0"/>
              <a:t>Βασική Δομή Ψηφιακού Τηλεπικοινωνιακού Συστήματος</a:t>
            </a:r>
          </a:p>
          <a:p>
            <a:r>
              <a:rPr lang="el-GR" sz="2400" dirty="0"/>
              <a:t>Μαθηματικά </a:t>
            </a:r>
            <a:r>
              <a:rPr lang="el-GR" sz="2400"/>
              <a:t>Μοντέλα </a:t>
            </a:r>
            <a:r>
              <a:rPr lang="el-GR" sz="2400" smtClean="0"/>
              <a:t>Καναλιών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424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Ισοσταθμιστής</a:t>
            </a:r>
            <a:endParaRPr lang="en-GB" sz="3200" dirty="0" smtClean="0"/>
          </a:p>
        </p:txBody>
      </p:sp>
      <p:sp>
        <p:nvSpPr>
          <p:cNvPr id="51815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Είναι ένα (ψηφιακό) φίλτρο που έχει σκοπό να αναιρέσει τις δυσμενείς συνέπειες του μη ιδανικού καναλιού</a:t>
            </a:r>
          </a:p>
          <a:p>
            <a:pPr eaLnBrk="1" hangingPunct="1">
              <a:defRPr/>
            </a:pPr>
            <a:r>
              <a:rPr lang="el-GR" sz="2000" dirty="0" smtClean="0"/>
              <a:t>Μη ιδανικό κανάλι </a:t>
            </a:r>
            <a:r>
              <a:rPr lang="el-GR" sz="2000" dirty="0" smtClean="0">
                <a:sym typeface="Euclid Symbol" pitchFamily="18" charset="2"/>
              </a:rPr>
              <a:t> </a:t>
            </a:r>
            <a:r>
              <a:rPr lang="el-GR" sz="2000" dirty="0" err="1" smtClean="0">
                <a:solidFill>
                  <a:srgbClr val="0033CC"/>
                </a:solidFill>
              </a:rPr>
              <a:t>Διασυμβολική</a:t>
            </a:r>
            <a:r>
              <a:rPr lang="el-GR" sz="2000" dirty="0" smtClean="0">
                <a:solidFill>
                  <a:srgbClr val="0033CC"/>
                </a:solidFill>
              </a:rPr>
              <a:t> παρεμβολή</a:t>
            </a:r>
            <a:r>
              <a:rPr lang="el-GR" sz="2000" dirty="0" smtClean="0"/>
              <a:t>                  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συχνά το σημαντικότερο πρόβλημα κατά τη μετάδοση</a:t>
            </a:r>
          </a:p>
          <a:p>
            <a:pPr eaLnBrk="1" hangingPunct="1">
              <a:defRPr/>
            </a:pPr>
            <a:r>
              <a:rPr lang="el-GR" sz="2000" dirty="0" smtClean="0"/>
              <a:t>Εάν η αναίρεση επιτευχθεί τότε το όλο σύστημα ισοδυναμεί με μετάδοση μέσω ιδανικού καναλιού </a:t>
            </a:r>
          </a:p>
          <a:p>
            <a:pPr eaLnBrk="1" hangingPunct="1">
              <a:defRPr/>
            </a:pPr>
            <a:r>
              <a:rPr lang="el-GR" sz="2000" dirty="0" smtClean="0"/>
              <a:t>Οι συντελεστές του ψηφιακού φίλτρου υπολογίζονται με τη βοήθεια αλγορίθμων επεξεργασίας σήματος</a:t>
            </a:r>
          </a:p>
          <a:p>
            <a:pPr eaLnBrk="1" hangingPunct="1">
              <a:defRPr/>
            </a:pPr>
            <a:r>
              <a:rPr lang="el-GR" sz="2000" dirty="0" smtClean="0"/>
              <a:t>Ορολογία:  Ισοστάθμιση </a:t>
            </a:r>
            <a:r>
              <a:rPr lang="el-GR" sz="2000" dirty="0" smtClean="0">
                <a:sym typeface="Euclid Symbol" pitchFamily="18" charset="2"/>
              </a:rPr>
              <a:t> Εξίσωση  Εξισορρόπηση </a:t>
            </a:r>
            <a:r>
              <a:rPr lang="el-GR" sz="2000" dirty="0" smtClean="0"/>
              <a:t>(</a:t>
            </a:r>
            <a:r>
              <a:rPr lang="en-US" sz="2000" dirty="0" smtClean="0"/>
              <a:t>equalization)</a:t>
            </a: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Κανάλι</a:t>
            </a:r>
            <a:endParaRPr lang="en-GB" sz="3200" dirty="0" smtClean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60848"/>
            <a:ext cx="8003232" cy="45365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Προβλήματα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l-GR" sz="2000" dirty="0" smtClean="0"/>
              <a:t>περιορισμένο εύρος ζώνης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l-GR" sz="2000" dirty="0" smtClean="0"/>
              <a:t>εξασθένηση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el-GR" dirty="0" smtClean="0"/>
              <a:t>παραμόρφωση πλάτους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el-GR" dirty="0" smtClean="0"/>
              <a:t>παραμόρφωση φάσης</a:t>
            </a:r>
          </a:p>
          <a:p>
            <a:pPr lvl="1">
              <a:spcBef>
                <a:spcPts val="600"/>
              </a:spcBef>
              <a:defRPr/>
            </a:pPr>
            <a:r>
              <a:rPr lang="el-GR" sz="2000" dirty="0" smtClean="0"/>
              <a:t>χρονική μεταβολή</a:t>
            </a:r>
            <a:endParaRPr lang="en-US" sz="2000" dirty="0" smtClean="0"/>
          </a:p>
          <a:p>
            <a:pPr lvl="1">
              <a:spcBef>
                <a:spcPts val="600"/>
              </a:spcBef>
              <a:defRPr/>
            </a:pPr>
            <a:r>
              <a:rPr lang="el-GR" sz="2000" dirty="0"/>
              <a:t>εισάγεται θόρυβος</a:t>
            </a:r>
          </a:p>
          <a:p>
            <a:pPr lvl="2">
              <a:spcBef>
                <a:spcPts val="600"/>
              </a:spcBef>
              <a:defRPr/>
            </a:pPr>
            <a:r>
              <a:rPr lang="el-GR" dirty="0"/>
              <a:t>θερμικός </a:t>
            </a:r>
            <a:r>
              <a:rPr lang="en-US" dirty="0"/>
              <a:t>AWGN </a:t>
            </a:r>
            <a:r>
              <a:rPr lang="el-GR" dirty="0"/>
              <a:t>(</a:t>
            </a:r>
            <a:r>
              <a:rPr lang="en-US" dirty="0"/>
              <a:t>Additive White Gaussian Noise)</a:t>
            </a:r>
          </a:p>
          <a:p>
            <a:pPr lvl="2">
              <a:spcBef>
                <a:spcPts val="600"/>
              </a:spcBef>
              <a:defRPr/>
            </a:pPr>
            <a:r>
              <a:rPr lang="el-GR" dirty="0"/>
              <a:t>κρουστικός θόρυβος</a:t>
            </a:r>
          </a:p>
          <a:p>
            <a:pPr lvl="2">
              <a:spcBef>
                <a:spcPts val="600"/>
              </a:spcBef>
              <a:defRPr/>
            </a:pPr>
            <a:r>
              <a:rPr lang="el-GR" dirty="0"/>
              <a:t>παρεμβολή</a:t>
            </a:r>
          </a:p>
          <a:p>
            <a:pPr lvl="1">
              <a:spcBef>
                <a:spcPts val="600"/>
              </a:spcBef>
              <a:defRPr/>
            </a:pPr>
            <a:r>
              <a:rPr lang="el-GR" sz="2000" dirty="0" err="1"/>
              <a:t>πολύδρομη</a:t>
            </a:r>
            <a:r>
              <a:rPr lang="el-GR" sz="2000" dirty="0"/>
              <a:t> μετάδοση – διαλείψεις (ασύρματο κανάλι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  <a:p>
            <a:pPr lvl="2" eaLnBrk="1" hangingPunct="1">
              <a:spcAft>
                <a:spcPts val="600"/>
              </a:spcAft>
              <a:defRPr/>
            </a:pPr>
            <a:endParaRPr lang="el-GR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560" y="141763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defRPr/>
            </a:pPr>
            <a:r>
              <a:rPr lang="el-GR" dirty="0">
                <a:latin typeface="+mn-lt"/>
              </a:rPr>
              <a:t>Το κανάλι παρέχει τη σύνδεση μεταξύ πομπού και δέκτη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/>
              <a:t>Βασικοί Τύποι Καναλιών (1 από 2)</a:t>
            </a:r>
            <a:endParaRPr lang="en-GB" sz="3200" dirty="0" smtClean="0"/>
          </a:p>
        </p:txBody>
      </p:sp>
      <p:sp>
        <p:nvSpPr>
          <p:cNvPr id="51917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Ενσύρματα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/>
              <a:t>Συνεστραμμένο ζεύγος χαλκού (</a:t>
            </a:r>
            <a:r>
              <a:rPr lang="en-US" sz="2000" dirty="0" smtClean="0"/>
              <a:t>twisted-pair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l-GR" sz="2000" dirty="0" smtClean="0"/>
              <a:t>   &gt; εύρος ζώνης </a:t>
            </a:r>
            <a:r>
              <a:rPr lang="en-US" sz="2000" dirty="0" smtClean="0"/>
              <a:t>O(10</a:t>
            </a:r>
            <a:r>
              <a:rPr lang="el-GR" sz="2000" baseline="30000" dirty="0" smtClean="0"/>
              <a:t>2</a:t>
            </a:r>
            <a:r>
              <a:rPr lang="en-US" sz="2000" dirty="0" smtClean="0"/>
              <a:t>) </a:t>
            </a:r>
            <a:r>
              <a:rPr lang="el-GR" sz="2000" dirty="0" smtClean="0"/>
              <a:t>Κ</a:t>
            </a:r>
            <a:r>
              <a:rPr lang="en-US" sz="2000" dirty="0" smtClean="0"/>
              <a:t>Hz</a:t>
            </a:r>
            <a:r>
              <a:rPr lang="el-GR" sz="2000" dirty="0" smtClean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l-GR" sz="2000" i="1" dirty="0" smtClean="0"/>
              <a:t>       &gt; «δια</a:t>
            </a:r>
            <a:r>
              <a:rPr lang="en-US" sz="2000" i="1" dirty="0" smtClean="0"/>
              <a:t>-</a:t>
            </a:r>
            <a:r>
              <a:rPr lang="el-GR" sz="2000" i="1" dirty="0" smtClean="0"/>
              <a:t>φωνία» (</a:t>
            </a:r>
            <a:r>
              <a:rPr lang="en-US" sz="2000" dirty="0" smtClean="0"/>
              <a:t>crosstalk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/>
              <a:t>Ομοαξονικό </a:t>
            </a:r>
            <a:r>
              <a:rPr lang="en-US" sz="2000" dirty="0" smtClean="0"/>
              <a:t>(coaxial cable)</a:t>
            </a:r>
            <a:endParaRPr lang="el-GR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dirty="0" smtClean="0"/>
              <a:t>        &gt; εύρος ζώνης </a:t>
            </a:r>
            <a:r>
              <a:rPr lang="en-US" sz="2000" dirty="0" smtClean="0"/>
              <a:t>O(10</a:t>
            </a:r>
            <a:r>
              <a:rPr lang="el-GR" sz="2000" baseline="30000" dirty="0" smtClean="0"/>
              <a:t>2</a:t>
            </a:r>
            <a:r>
              <a:rPr lang="en-US" sz="2000" dirty="0" smtClean="0"/>
              <a:t>)</a:t>
            </a:r>
            <a:r>
              <a:rPr lang="el-GR" sz="2000" dirty="0" smtClean="0"/>
              <a:t>Μ</a:t>
            </a:r>
            <a:r>
              <a:rPr lang="en-US" sz="2000" dirty="0" smtClean="0"/>
              <a:t>Hz</a:t>
            </a:r>
            <a:endParaRPr lang="el-GR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i="1" dirty="0" smtClean="0"/>
              <a:t>        &gt; </a:t>
            </a:r>
            <a:r>
              <a:rPr lang="el-GR" sz="2000" dirty="0" smtClean="0"/>
              <a:t>δεν έχει </a:t>
            </a:r>
            <a:r>
              <a:rPr lang="en-US" sz="2000" dirty="0" smtClean="0"/>
              <a:t>crosstalk</a:t>
            </a:r>
            <a:r>
              <a:rPr lang="el-GR" sz="2000" i="1" dirty="0" smtClean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l-GR" sz="2000" i="1" dirty="0" smtClean="0"/>
              <a:t>        &gt; </a:t>
            </a:r>
            <a:r>
              <a:rPr lang="el-GR" sz="2000" dirty="0" smtClean="0"/>
              <a:t>ανάγκη για </a:t>
            </a:r>
            <a:r>
              <a:rPr lang="en-US" sz="2000" dirty="0" smtClean="0"/>
              <a:t>repeaters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4401" y="1700808"/>
            <a:ext cx="2286198" cy="1603387"/>
          </a:xfrm>
          <a:prstGeom prst="rect">
            <a:avLst/>
          </a:prstGeom>
        </p:spPr>
      </p:pic>
      <p:pic>
        <p:nvPicPr>
          <p:cNvPr id="34821" name="Picture 8" descr="http://upload.wikimedia.org/wikipedia/commons/c/cb/UTP_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4218657"/>
            <a:ext cx="15922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10" descr="data:image/jpeg;base64,/9j/4AAQSkZJRgABAQAAAQABAAD/2wCEAAkGBhESEBQUEhQUFRUVFRcXGBcXFBkVFBQVFBQVFRcXEhUXHSYhGBolGhUUHy8gIy0pLjgsHR8xNzAqNSYrLCkBCQoKDgwOGg8PGjYkHyIuKSwpMCwsKSwpNSwsNC8sLCwvLSksLCo1KSksLCwsLCwsKSwqLCwsLCwsKSwsLCk0Kf/AABEIALwBDAMBIgACEQEDEQH/xAAcAAEAAgIDAQAAAAAAAAAAAAAABQYEBwIDCAH/xABEEAACAQMCBAQCBgcGBAcBAAABAgMABBESIQUGEzEiQVFhcYEHFCMygpEIJEJSYnKhQ1OxwdHhFTOSojREY3OTo8Il/8QAGQEBAAMBAQAAAAAAAAAAAAAAAAEDBAIF/8QAIhEBAQEAAgIDAAIDAAAAAAAAAAECAxEhMQQSQTJRIkKB/9oADAMBAAIRAxEAPwDTTw1z4fxCe2kEtvI8Ug7MjFTjOcHHcbDY7VMXXCvSo2a1I8qDafKH6Q8iaY+Ix9QdutEAH+Mkeyt8Vx8DW5+A8zWl7H1LWZJV89J8S58nQ+JT7ECvHbw1ysL6a3kEsEjxOvZkYq3wyPL2oPatK0Jyh+kPKmI+Ix9Re3WiAWQe7x7K3xXT8DW5+X+aLS9j6lrMkq+YB8S58nQ+JT8RQSlKUoFKUoFKUoFKiOKcYlS5ht4okdpYppNTyFFQQPAu4CsTnr/098iOsOPvPcWxwY8x3ySx68oJbaeGFvFgalDCTSxA2OcDOKC0Uqr2HOLPIEMaOXt5J4zA7yK/RMYZEZ40D56sellyDvkLtnpk5onktJZIja606OQk7O0bO41pMrQgoQpGMjJydlxuFupUBxDjptzJJMhzFaySsschdTofZUVlXLkY3OO+PepLh0tyc9eOJNlI6crSeI51K2qNdh4cMO+TsMbhm0qEuuL9NrkjQDG0KjqzFIyZAg8OEbSfFgKAdTYG2cjEg5ukaOX7EGZJ0gRQ7LHIZVRkfW6BkUK5LeEkaWxr2yFmpVT5k45JbGzkuWWJPrjK3Sd3EqGxuiqsugEsZQoCANkhCNzgZF3zTKjQxvEkcsqyy4kl8MUUbIoDsiNmUmRPAuVGH8Z0jUFkpVStuY7qa6tAiIqSW900iM5H2lvcW0JZG6eWUamKHw6g+SBgVbaBSlKBSlKBSlKBSlKBSlKDyjDe5rm8CPVZt7+pK3v6DndcLI7VGy2xHlVghvQe9c5LZH7UFTeCvtjeTW8gkgkeN17MjFWHzHl7VM3XCyO1R0tsR3oNo8ofpDTR4j4jH1V7daMBZR7umyt8tPzrc/L3NVpfR67WZJR5gHDrn99D4l+Yrx68NfbK7mgkEkMjxuvZkYqw+BFB7XpXn/lD9IaeLEfEI+sv97GAso/mTZX8u2n51unl3m2zv012sySgfeUHDpnI8cZwy9j3G/lQS9KUoIHjXAZZryCVJXhEcFwnUjKaw8slqygLIjKylYpM5B8vPBHdBytAvT++Qkc6HJH2n1p1eZ5CBkuzKTkYHibbtiQveIRQoXmkSNB3Z3CKPizECo880RtnoRz3BxkdKIhGB/cnl0RH5PQdVnyoEkWRri4keOKSGMuY/s45ekSFCRqCQYlwxye+SdsfY+VVIl6s88zyosfUfpK6IjF1CCGNF2Zi2SCc+21c2mv5M6I4IBgaWkZp39w8MehR8pDXxuXnk1de6uHDY8EbC2RcfuNAFlwfdzQc35bjdGSeSSfXC8DmTQrPHIxJ1dFEAODpBUDYeu9ZHDOGvFq1XE84OMCXpfZgZ+6Yo0JzkZLFjsN++eXD+CW8DM0USIz41uF+0k09upIfE+Pcms2ggH4C0zXBlLRa5oniaNwZF6ATTJupUEsp8JDDT37kDmvKceiUNLMzyvHI0pZRIJYlQJImlQqkdNfCF0ncFcEgzlKCHbltXEQnlluOlK0gMoi8euCW3KSLHGqlNEz7YBz3J7V1vymmIyk1xG8QdI5FZGkSKQoWi+1RldMxpjWGYYG9TlKCIm5e1NA/XnEsIZeqOlrkSRkaRJVMZTDGOM+FVI07Eb1L0pQKUpQKUpQKUpQKUpQKUpQeHK7Y7giuqlBJ29/Ulb39VsGu2O5IoLhDeg965SWqv2qt29/Ulb39B8ueFkdqjpbYirFFeA966p+HB21BsDHb/Q0FZeCvtpJLDIJIpGidd1dXKOuQR4WXcbEipe74dpGewrAMI86DY3Af0gr2JOnchJvSbp/aL3yXiVkWXywAU7bk5zW1+W+IwcSTWnEXmGnDxQ4tdJJxqKqPrEe4IGZMeme9eZY7fIyqkj1Ck/1FdlvK8Tq8bPHIu6uhKSL5eFlwR3NB63suXbWJtaQp1MAdRhrmIHYNK+Xb5mpGtEcnfTrcRMsfEB1o+3WRQsyd93QYWQDbsAf5jW77DiEU8SSwuskbjUrKchh7UGRSlKBSlKDFvuJxQ6eq6rrOlQe7EAsQoG5wASceQJqP4LzGLlI3UIFeS5QfaatQtppIg8eFwwYJq9s+dOK2Uou4LmNDKI4poWjDKrDrvA4kUuQDjoYIyDhts4wY7gXL86RwiUKjCS+Z9D6ggup5ZE0HAzs48h8KCcteOW8j6I5UZsMQAfvBCFcoezBSQCRnBIzWJw/mqF7W2mlKxG4gSYR51sAyI7YwMlV1qC2ANxnGajeXuXmjFqksT6rVQFkFwWg1LC0GqGMtqwVZhpYDGe5wDWLwvlm4gS1YrI5Swt7aRIp+mySQAnUmSFdW1sCcg+BcA52C0T8ct0CEyoeoutNJ1l0Gkl0C5JQal8Q23HrXVDzBC08kOfEiq2fIh1Z9j7Bc1F2fCJbWZZIoS8ZtYoOkJQZIWhklcENIQHVhMQTkEaF2bPhzDazC4nPTBSaJAGDjwOiygh1ONt0wRnucgY3Dvh5ghkMXRkikWR9OrXgH7KSQdLAIkb7M5AIwAxz4cHvtuMQSOUSRWYFgcZI1IcMursWBBBGcjBzUVHwKQJwxQFAtGUyAHZVFjcW+E9fHIg+FdvK9tPbwxW0ke0KaOsHUrIE2VsfeDsMFgRgEndu5CRuOIhJQjGML0pJCS+HAjaMEhMboA+7ZGDpGDq24W3HraQsEmjbSus+IY0ebg9iv8Q2qO45wWWW46iY0ixu4Nzg9Sd7Zk+WImyfhXXe8AZ5ICY0eNLG5t3jJADmb6rpT+UiFwT5bUErFx63ZSwkXSCgycqMysEjxqAzqYgAjua+cT4wkSyYwzxrGzJqwQsrlFJ2OASr4/lNVuXgN5JFMgLiIG0eCKeRZJBJa3AmkBmXJ0OscSguzHOo7djkTcJuZZbuVowgmhtI41Mis+YJrh36mnwqftRjBPx8gE9PxqBJOm8iq2pV32Gt8aELdgzalwucnIx3ros+ZIJJbiPOk28hRy2y7RRyswPYKBJjf0PlUFx3gV1NJJtI320TxN9aeKBIUMJdXgjYa5MrKRrVhuPEPujIvuATuvEogqYvCXjctlAfqlvBomT72C0JzjPhPrtQTMPMVqySOJk0xJ1HJONEZDESHP7BCthuxwcHasqzvo5VLRsHUHGR2OwPhPmMEbjaqtx7gl1eJct0xEzWFxbIhkVupJPpOpiuwRTGoUnfxvkL528DFB4dpSlApSlB9BrtjuSK6aUErb39SMPEKrQNSFoDpyfOgk0WW5lVEGSewzgKPNmPkPU/7CtkcB+jy1jQM5E0vmWHgU/8App2+Zyfh2qF5d4cII98dRt2Pp6KPYf45qft70r2NZt8nfiN/FwzM7vtz4jy77VVuJ8tg+VX614yDs29d8tjHIPDj4VS1NLXXBXTtkj0P+tXT6IOd3srtbaYn6vcOF37RTMQEZfQMcK3xB2wcy/EeXfaqvxLl3YjHerc8tntm38fOvOfD0zStS8u/TI8eI7+IkDA60Q39MyxHv6kqfw1s3hPGre6j6lvKkqeqnOD6MO6n2ODWjOpr0x749Y9s2lKV0rKUpQdF7eJDE8shwkaM7H0VAWY/kDXVwfrfV4zP/wA0qGcbYVm8RQYAyFzpB74G+9YfMR1mC3GftpQXxjaGH7WTIPdWKpEf/d+dTFApSlApSlApSlApSlApSlApSlB4o4rwee1lMVxE8Ug/ZdSpxkjIz95Tg4I2PlWHXtLjnL1teRGK6hSVN9mG6kjGUYbo2D3Ug1prnH9HZhqk4bJqG56EpAbzOIpex8gA+PdjQaSpWZxbg09rKYriJ4pB+y6lSRkjK5+8pIOGGQfKsOgUpSg+quSB61Y+CwBpkHkvi/6e39SKgLYeMfGrJwNsM3wH+Nc7vWas4p3uRbUnrISeohJq70mrE9VMJPWZb3zL2NQaT11cVmfoSdNirBcgjvtuQPcjIz71M8ot6na8WvGQ2zV3TcPjkHh/KqbwoyLEqytqcDc/M4388DAz7VK21+y9jSk9PnEeXfaoBbKe2k6tu7xSD9pDgkd8MOzD2ORV4tuMK2z1gcxcQtYVBY5ZuyLux9z6D3P9ahPtm8vfTNJHhOIRah260Q38t5IvPzJKfJa2bwjjlvdR9S3lSVPVTkqcZw47q3scGvOHVmuSelESM48CFwD6M+MA/lXGOG7s3EyiWBx/aKcbd8OV2K7dm2q7PJqe2Xk4MW+L1Xp+lao5P+mXJWLiAAzgC4UaVHvOn7P8y7b7hQM1s3iXEo4IJJ3P2cUbSMRv4UUscY77Cr86mvTHvFxeqj7D7W9nlI8MCrbplf2mCzTsjeanVAp/iiNTVRfLXD2htY1kCiVtUkunJXrzM0sxXO+nqO+PbFSldOClKUClKUClKUClKUClKUClKUClKUEfxvl+2vIjFdQpKm+zDdSQRlG7o2CfEpBrTXOH6OzDVJw2XI3PQmOD5nEUvY/sgB8epY1vWlB4q4vwS4tZTFcxPE4/ZdSMjOMqezLt3GRWDXtTjPAre7iMVzEkqHydc4OMZU91PuMGtO84fo7fek4dJ79CU/0jl/IAN82oNIwNhh8aneHy4f4j/f8A1qN4zwG5tJDFcxPE48nGMj1U9mHuMiu23myAfP8AzFRqdzp1jX11KsaT1kJPULDdg7Z39P8ASstJ6w2WeK9eWWdxLpNS5lyoGe7qPkGDEfkDWAk9cjLl09tTfkNP/wCjUxGvScSeshJ6iEmrISaoSzrzifTTPc9gPf39qluQOQvrjfWrzJhJyiZwZyNtTEbiMdgB3x5KPFWrGxN3exQb6S2GI8kUF5DnyOAQD64retuVVQqgKqgAAbAADAAHoBV3FjvzWXn5LmdRlf8ABodASNVRVGAqgKoA8lA2FQfEuXO+1TiTVkpcZ2O9aWBp7jXICHJjHTb2HhPxX/TFS/Jd9OUh4ZPnaZZEcN3tYCJSmTucSiGPSceCTA2U1sS44Yj9q1dy9d/X7u8+xeP6sRCudwNMkuok4GlyVQld8BV3qPrO+3d5NXP1rclKpFpx26t9m+1T0Y+MfB/P55+VWThfMUE+ytpf9xvC/wAvJvlmpcJOlKUClKUClKUClKUClKUClKUClKUClKUClKUGFxfglvdRmK4iSVD+y6g4Pqp7qfcb1qLmn9H0AtJw2THn0JTt8I5e4+DZ/mrdVKDx9xjgs9tJ0rmJ4n8lcYzjzRhsw91JrGilZfPI9+/516/4nwmC4jMc8SSof2XUMufXB7H3qi3/ANBHCpDlOvB7RzZHwxMHwPhUXMvt1nes+ZWiIbnNd0U3iPwA/wASf8q3hY/QNwtDlzczezzaR/8ASqGsF/ojsryOWS3LW7deWNNPijxbv9XIaNjv44XOQQcsTk1ReL+mvPye+vs1Qk9ZCTVl8y8jX1gSZo9UY/to8vF+I4yn4gPiahI56oss9tks1O4uH0aH/wDoMT5QSH5mSEf4E1thJa0pydxMQXiMfusGjJ9A+CP+5VrbcN2D2Na+K/4vP+TP8kuk1d6TVFpNXek1WsyVSashZwdjvUSk1dj3gRSzHAUEn4DeoDjf1eOMvIwUdgO7MfRR5mqBfcTDnwIFHlndvjt2rr4rxR55C7fBV8lXyA/zNY7W76Narq9gRkfGlsz7dZzrXqJ/hHPFxDgP9qnox8YHs/n88/Kr9wri8VxHrjOR2IOzKfRh5GtK2nEA5KlWRx3Vhg47ZUjYj/bOKsnJ/FDDdIM+GQiNh66jhT8mI+RNPF8xzZZeq2nSlKBSlKBSlKBSlKBSlKBSlKBSlKBSlKBSlKBSlKDhNKFUseygk/ADJqN5VidbK36gAkaJHkA7dWQa5MfjZq6+cGH1GZCSvWC24I7hrp1t1I99Uo3qYAxsKARnvVD5o+h2yucvB+qynfMYzEx/ji2HzXT86vtKiyX26zq5vceauYeRr6wz149UXlNHl4vxHGU/EB8TXbwrnKWLAkGtfUbOPjnZv6fOvR5Ge9UfmL6IrG5JeLVbOe/SA6bH1aI7D8Omqvpc+ctM5s7nXJEBwjmiOUZVgfUdmHxB3FTsN0D2NVyP6DJ1YFb1Bjswt2DD8pf86tUH0fyRxALcmSQdy6BVb4Bd1/7qszb+xRvOZ/G9uaTVHcy3REGkftMAfgMt/iBXGaSWBtM6FfQ91b+Vhsfh3rE47IHiBHkw/Igj/HFdq1V4rddOPPqQPzyf8qxbLi5U5BwayuK2PViZAcHup9GG4z7eR9jVOEksZIkR1x3yp0/JhsR7g1m5pe+2742s/Xr9X365DMMSrg+TrsR71yS2lhZZFPWRWDbY1gAg/M7eePjVPteJ+9TNjxgqcg4qrOrPTRrE17jd3BeZra7B6MgLD70beGRd8eJDvjIO/Y+RNSlaTF1DMQXBRxusiEqynGMgjdT7irLw3nK8twOqPrcP764WdRv8FfyGDpPmWNX55Z+sm/jWectj0qL4JzNbXYPRkBYfeQ+GRN8eJG3AyDv2PkTUpV3fbLZZ4pSlKIKUpQKUpQKUpQKUpQKUpQKUpQKUpQQ/H8tJaR6dQe5DN/CsMUkyt/8ALHCPnUxURNCzcQjbfTFbS5GDpLzyRaTntlRBIMfx/nL0ClKUClKUClKUHCaFXUqwDKe4IyD8QarPFeR0YHoNoz+w2Sh+B7r/AF+FWmlBp3iXCZrdtMqFfQ91b+Vhsfh3rDrdcsKsCrAMD3BAIPxBqPHLNpnPQi/6Bj8u1T2NNW/0fm8f9XUxnPicD7Ifzjtn2Xf41Fcwco33DyTPHqjH9tHl4sfxHun4gPYmvQF9xGC2Qa2VAfCigZZzgnRDGgLO2ATpUE7dqj2+uXO29pD7hXupBk+R1RwqQB31sQTtGRVWuPNX459Z9+Xnz/jelTp8TYyF75/LyqX4BzBKUDN4G3yNwDg98H1rZPHPoYsZVzbaraQD7wJkVyPOVXOWP8QIPrmtZcf5SvuHkmePMY/to8vF+I4yn4gPbNU6xcxrxyzd9/8AFh68MxBbMcg3WSMlWU4xkFcFT7irJw7nS8tgOuv1uH99MLOo3+Cv5DB0nzJNauteJ+9Tdhxpl7H/AEPxFcTVnpbrE14sbq4JzLbXYJgkDEfeQ5WRPLxxtggZB37HyJqUrSeuCYhjmKVd1kjJUqcYyGXdT7irFw/na9tcC4X63D/eJpWcDfuNkk8hvpPqTV+eX+2PfxrP4tlUqL4HzNa3akwSBiPvIcrInl442wy9jg4wfLNSlXd9stll6pSlKIKUpQYEnH7VZRC1xCJS2gRmVBIX0q2kJnOrS6HHow9RXKy43bTI0kM8MiJnU6SK6LgBjqZTgbEHfy3qvXfLTyR8RR4VcXF3FIqtoYSRpDZrkgnGA0Umzb7e4z94/wAuzzTXbRjSJIbDSdSjqNa3VxNJGe+NSMi5YY8fmARQSlzzfZJbtcCeJ4kZFZklQqC5XSC2rA2ZW79t67ZearFUR2urcI4LIxmQK6qQpZWzgqCQCe2TUG3D5ZEuH6F0JjHCB13tcyiGRpRHH0XIBBLjLkDL98ZI7eIy3ssgP1e4WJ4dIiWS2Vlm6jqxu26jeDR0yvTLbGTKk6RQSnGeYVt1nYoWEFq9ycHGoIHOkehOjv71mNxJFMutkRYkV2YyKAqkMSZAfuKAp3O3f0qoNy9dnhrRMhMx4MLYgupJueiylC2rBOo/ezj3qQ49wKaUzlUDDVYyKpZQJfqlx1pI9+xIUAasDJG+M4CwcO4rBcKWgljlUHBMbhwCQGAJU7eFlPwIPnXWvHLYzdETxdXJXp9RepqC6yujOchfFj037Vz4devKpZ4ZYDnGmQxljsDkdJ3GMkjc5yDtjBNfsLS5jvAIY7iO3M0zSrK1u1uRIZJDLblGaYO8zKwVsKFL5VTpoJHl3m22vEjMckYleFJjB1VaaNZFVhrQHI2dd8eY9ayX4/AkKSzyxRK/YtKmkkAnCvnDbKTt5A+lV/gfL00VtwdDGFa2I64BXwZsbiNskHDZmdM4zvv5ZrgeEXMX1SQRzMUhkhdYWg6sZkkjfUOsdJQ6MNpbOQmx3wFk/wCMobiGFcMJoJZ1dWBXTE8C7Y7564II9PesW15stpbmOCCSObWkzl45FdUMDQKVbSTueuPyNQk/K0rqiRCSENYcQi1SOjSQzXctu6BumxG2mQjRkAKACNqy7C3nkvbaVrV7dIbW4hbU0JwzvalFQRu2UxE+D/QeYWqlKUClKUClfGYAEk4A3JPYD3qDfj0k4xYosgP/AJiTItV7bx48VxscjR4TggyKaCXvL2OFGkldY0UZZnYKqj3J2FRK8Subj/w6GGP+/nQh2G3/ACLc4btqGqTTggEK4Nd1py+ocSzs1xMpyryAaYzv/wAiIeGPZiNQ8ZGzM1S1BG8M5fihYyeKSZgA00p1zMB5asAIud9CBVySQozUlSlAr4RnY19pQUTmX6IbO4y8H6rKd8oMxMf4otgPiun3zWruP8p31gSZ48xj+2jy8X4jjKfiA9s16Mr4RnY1XrjlX459Z9+Xmm14n71N2HG2Xsfl5H4itg8y/RDZ3GXt/wBVlO/gGYmP8UWwHxXT75rV/HuVL6wJM8eYx/bR5eL8RxlPxAe2az6xctuOXO/SeKwTMGyYZV+7IjFSp9VZcFflVh4dzzfWuBdJ9ai/vU0rOB7jZJPL9w+7Gta2vE/epuw42y9jt6HcH5VE1Z6d6xNTrUbo4HzLa3ilreVXx95d1kT+eNsMvzG/lUnWkjFBKwdSYJl+66MVIP8ACy7rU5b83cXiUJiGfHaR0IYj+LpsFPxAFX55Z+se/jX/AFbRpSlXMhSlKBSlKBSlKBSlKBSlYXFeLLAq5VnZ20RxoAXlfSz6U1EKPCjHLEAAEkigzaVET8w6Vj/V5zNIGK246XW0xlQ7EmTphRrTfXjxKBknFdL84Q/ZLGk0skwnKRog16rV1jmRy7BUZXbT4iBkd+2QnaVXzzVqe36MMkiTCbVjQGjeBgjIwd1wwbWD3+7XdJzXEDLlJdETmN5NA0dXKKsaDOqRnMihdAIzsSDtQTVQ0/Mis7RWqG4lU6W0nTBE2DtPPghT2yih3GQdODmkF9HdiSCWKaF1CO8UjBWKMzaDrgkZWVjE4KhjsCGGDg/F4vHFJ9Wt7eRxFoVxCsaxWwYAqranX9khtEYYhSpwNS5D4OXDKwa9fr4ORCBptUIOQelk9Vh4fFIW3GVCdqm6g5ebYlkKlJemsqwtcaV6And1jEf3tZ8bqpYKUBOCwIOOUvNcSmXKS6IWMbyaBo6uUCxoM6pGcyKF0Bt9iQdqCapUbwvjQmZkaKWGVFVjHKE1aHLhWDRO6EEo4wGJGNwMjMlQKUpQKUpQKUpQK+EZ2NfaUFE5l+iGzuMvb/qsp/cGYWP8UWwH4SvvmtX8e5VvrAkzx5j/AL6PLxfiOMp+ID2zXouvhGRg9qr1xyr8c+s+/LzXa8T96l4OMsBgMR862HzJ9EVncZe3/VZTv4BmFj/FFsB+Er75rXd79HXFonKC3MoHZ43Qow9tZUj4EVRePUbM82NfvTf9KUrW8wpSlApSlApSlApSlAqM41whpjA8bBJLeXqIWXUh1RyQurgEHBSV8EHY6TuAQZOlBWuNcpfWnglnW2lkhEqlJYOrAySlDsrklZF6aYf01jT4vD38O5Y6UtvIOjGIIrmPpww9KL9ZlhkBVdR04EOD6kk+HtU9Sgr1ty3LEIzHKmpJruQ64yVZLueSYqMMCGUuozvnB2325cR5VWa1ngdlIlm6w1IHQMJUlQSRk4kXUi6lyMjI2zU/SgheXuXkti5WGzi1hRi3txCSV1ZMjA+IbjAxtvuc7ck4TNHcTSQvGEnZHdXRiwkSNIiyMGGxjjjGkjYgnJzgTFKCttyvLh4llQW73P1gjpky+KUXDxh9WMNNk6sbKxUDOGHdxHlVZ7aeB2UiWbqjUmtAyyJKgkjJxIupF1LkZGRtmp6lBC8vcvJbM5WGzi1BR+r24hJK6smRgfENxgY233OdpqlKBSlKBSlKBSlKBSlKBSlKBSlKD//Z"/>
          <p:cNvSpPr>
            <a:spLocks noChangeAspect="1" noChangeArrowheads="1"/>
          </p:cNvSpPr>
          <p:nvPr/>
        </p:nvSpPr>
        <p:spPr bwMode="auto">
          <a:xfrm>
            <a:off x="4605338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3" name="AutoShape 12" descr="data:image/jpeg;base64,/9j/4AAQSkZJRgABAQAAAQABAAD/2wCEAAkGBhESEBQUEhQUFRUVFRcXGBcXFBkVFBQVFBQVFRcXEhUXHSYhGBolGhUUHy8gIy0pLjgsHR8xNzAqNSYrLCkBCQoKDgwOGg8PGjYkHyIuKSwpMCwsKSwpNSwsNC8sLCwvLSksLCo1KSksLCwsLCwsKSwqLCwsLCwsKSwsLCk0Kf/AABEIALwBDAMBIgACEQEDEQH/xAAcAAEAAgIDAQAAAAAAAAAAAAAABQYEBwIDCAH/xABEEAACAQMCBAQCBgcGBAcBAAABAgMABBESIQUGEzEiQVFhcYEHFCMygpEIJEJSYnKhQ1OxwdHhFTOSojREY3OTo8Il/8QAGQEBAAMBAQAAAAAAAAAAAAAAAAEDBAIF/8QAIhEBAQEAAgIDAAIDAAAAAAAAAAECAxEhMQQSQTJRIkKB/9oADAMBAAIRAxEAPwDTTw1z4fxCe2kEtvI8Ug7MjFTjOcHHcbDY7VMXXCvSo2a1I8qDafKH6Q8iaY+Ix9QdutEAH+Mkeyt8Vx8DW5+A8zWl7H1LWZJV89J8S58nQ+JT7ECvHbw1ysL6a3kEsEjxOvZkYq3wyPL2oPatK0Jyh+kPKmI+Ix9Re3WiAWQe7x7K3xXT8DW5+X+aLS9j6lrMkq+YB8S58nQ+JT8RQSlKUoFKUoFKUoFKiOKcYlS5ht4okdpYppNTyFFQQPAu4CsTnr/098iOsOPvPcWxwY8x3ySx68oJbaeGFvFgalDCTSxA2OcDOKC0Uqr2HOLPIEMaOXt5J4zA7yK/RMYZEZ40D56sellyDvkLtnpk5onktJZIja606OQk7O0bO41pMrQgoQpGMjJydlxuFupUBxDjptzJJMhzFaySsschdTofZUVlXLkY3OO+PepLh0tyc9eOJNlI6crSeI51K2qNdh4cMO+TsMbhm0qEuuL9NrkjQDG0KjqzFIyZAg8OEbSfFgKAdTYG2cjEg5ukaOX7EGZJ0gRQ7LHIZVRkfW6BkUK5LeEkaWxr2yFmpVT5k45JbGzkuWWJPrjK3Sd3EqGxuiqsugEsZQoCANkhCNzgZF3zTKjQxvEkcsqyy4kl8MUUbIoDsiNmUmRPAuVGH8Z0jUFkpVStuY7qa6tAiIqSW900iM5H2lvcW0JZG6eWUamKHw6g+SBgVbaBSlKBSlKBSlKBSlKBSlKDyjDe5rm8CPVZt7+pK3v6DndcLI7VGy2xHlVghvQe9c5LZH7UFTeCvtjeTW8gkgkeN17MjFWHzHl7VM3XCyO1R0tsR3oNo8ofpDTR4j4jH1V7daMBZR7umyt8tPzrc/L3NVpfR67WZJR5gHDrn99D4l+Yrx68NfbK7mgkEkMjxuvZkYqw+BFB7XpXn/lD9IaeLEfEI+sv97GAso/mTZX8u2n51unl3m2zv012sySgfeUHDpnI8cZwy9j3G/lQS9KUoIHjXAZZryCVJXhEcFwnUjKaw8slqygLIjKylYpM5B8vPBHdBytAvT++Qkc6HJH2n1p1eZ5CBkuzKTkYHibbtiQveIRQoXmkSNB3Z3CKPizECo880RtnoRz3BxkdKIhGB/cnl0RH5PQdVnyoEkWRri4keOKSGMuY/s45ekSFCRqCQYlwxye+SdsfY+VVIl6s88zyosfUfpK6IjF1CCGNF2Zi2SCc+21c2mv5M6I4IBgaWkZp39w8MehR8pDXxuXnk1de6uHDY8EbC2RcfuNAFlwfdzQc35bjdGSeSSfXC8DmTQrPHIxJ1dFEAODpBUDYeu9ZHDOGvFq1XE84OMCXpfZgZ+6Yo0JzkZLFjsN++eXD+CW8DM0USIz41uF+0k09upIfE+Pcms2ggH4C0zXBlLRa5oniaNwZF6ATTJupUEsp8JDDT37kDmvKceiUNLMzyvHI0pZRIJYlQJImlQqkdNfCF0ncFcEgzlKCHbltXEQnlluOlK0gMoi8euCW3KSLHGqlNEz7YBz3J7V1vymmIyk1xG8QdI5FZGkSKQoWi+1RldMxpjWGYYG9TlKCIm5e1NA/XnEsIZeqOlrkSRkaRJVMZTDGOM+FVI07Eb1L0pQKUpQKUpQKUpQKUpQKUpQeHK7Y7giuqlBJ29/Ulb39VsGu2O5IoLhDeg965SWqv2qt29/Ulb39B8ueFkdqjpbYirFFeA966p+HB21BsDHb/Q0FZeCvtpJLDIJIpGidd1dXKOuQR4WXcbEipe74dpGewrAMI86DY3Af0gr2JOnchJvSbp/aL3yXiVkWXywAU7bk5zW1+W+IwcSTWnEXmGnDxQ4tdJJxqKqPrEe4IGZMeme9eZY7fIyqkj1Ck/1FdlvK8Tq8bPHIu6uhKSL5eFlwR3NB63suXbWJtaQp1MAdRhrmIHYNK+Xb5mpGtEcnfTrcRMsfEB1o+3WRQsyd93QYWQDbsAf5jW77DiEU8SSwuskbjUrKchh7UGRSlKBSlKDFvuJxQ6eq6rrOlQe7EAsQoG5wASceQJqP4LzGLlI3UIFeS5QfaatQtppIg8eFwwYJq9s+dOK2Uou4LmNDKI4poWjDKrDrvA4kUuQDjoYIyDhts4wY7gXL86RwiUKjCS+Z9D6ggup5ZE0HAzs48h8KCcteOW8j6I5UZsMQAfvBCFcoezBSQCRnBIzWJw/mqF7W2mlKxG4gSYR51sAyI7YwMlV1qC2ANxnGajeXuXmjFqksT6rVQFkFwWg1LC0GqGMtqwVZhpYDGe5wDWLwvlm4gS1YrI5Swt7aRIp+mySQAnUmSFdW1sCcg+BcA52C0T8ct0CEyoeoutNJ1l0Gkl0C5JQal8Q23HrXVDzBC08kOfEiq2fIh1Z9j7Bc1F2fCJbWZZIoS8ZtYoOkJQZIWhklcENIQHVhMQTkEaF2bPhzDazC4nPTBSaJAGDjwOiygh1ONt0wRnucgY3Dvh5ghkMXRkikWR9OrXgH7KSQdLAIkb7M5AIwAxz4cHvtuMQSOUSRWYFgcZI1IcMursWBBBGcjBzUVHwKQJwxQFAtGUyAHZVFjcW+E9fHIg+FdvK9tPbwxW0ke0KaOsHUrIE2VsfeDsMFgRgEndu5CRuOIhJQjGML0pJCS+HAjaMEhMboA+7ZGDpGDq24W3HraQsEmjbSus+IY0ebg9iv8Q2qO45wWWW46iY0ixu4Nzg9Sd7Zk+WImyfhXXe8AZ5ICY0eNLG5t3jJADmb6rpT+UiFwT5bUErFx63ZSwkXSCgycqMysEjxqAzqYgAjua+cT4wkSyYwzxrGzJqwQsrlFJ2OASr4/lNVuXgN5JFMgLiIG0eCKeRZJBJa3AmkBmXJ0OscSguzHOo7djkTcJuZZbuVowgmhtI41Mis+YJrh36mnwqftRjBPx8gE9PxqBJOm8iq2pV32Gt8aELdgzalwucnIx3ros+ZIJJbiPOk28hRy2y7RRyswPYKBJjf0PlUFx3gV1NJJtI320TxN9aeKBIUMJdXgjYa5MrKRrVhuPEPujIvuATuvEogqYvCXjctlAfqlvBomT72C0JzjPhPrtQTMPMVqySOJk0xJ1HJONEZDESHP7BCthuxwcHasqzvo5VLRsHUHGR2OwPhPmMEbjaqtx7gl1eJct0xEzWFxbIhkVupJPpOpiuwRTGoUnfxvkL528DFB4dpSlApSlB9BrtjuSK6aUErb39SMPEKrQNSFoDpyfOgk0WW5lVEGSewzgKPNmPkPU/7CtkcB+jy1jQM5E0vmWHgU/8App2+Zyfh2qF5d4cII98dRt2Pp6KPYf45qft70r2NZt8nfiN/FwzM7vtz4jy77VVuJ8tg+VX614yDs29d8tjHIPDj4VS1NLXXBXTtkj0P+tXT6IOd3srtbaYn6vcOF37RTMQEZfQMcK3xB2wcy/EeXfaqvxLl3YjHerc8tntm38fOvOfD0zStS8u/TI8eI7+IkDA60Q39MyxHv6kqfw1s3hPGre6j6lvKkqeqnOD6MO6n2ODWjOpr0x749Y9s2lKV0rKUpQdF7eJDE8shwkaM7H0VAWY/kDXVwfrfV4zP/wA0qGcbYVm8RQYAyFzpB74G+9YfMR1mC3GftpQXxjaGH7WTIPdWKpEf/d+dTFApSlApSlApSlApSlApSlApSlB4o4rwee1lMVxE8Ug/ZdSpxkjIz95Tg4I2PlWHXtLjnL1teRGK6hSVN9mG6kjGUYbo2D3Ug1prnH9HZhqk4bJqG56EpAbzOIpex8gA+PdjQaSpWZxbg09rKYriJ4pB+y6lSRkjK5+8pIOGGQfKsOgUpSg+quSB61Y+CwBpkHkvi/6e39SKgLYeMfGrJwNsM3wH+Nc7vWas4p3uRbUnrISeohJq70mrE9VMJPWZb3zL2NQaT11cVmfoSdNirBcgjvtuQPcjIz71M8ot6na8WvGQ2zV3TcPjkHh/KqbwoyLEqytqcDc/M4388DAz7VK21+y9jSk9PnEeXfaoBbKe2k6tu7xSD9pDgkd8MOzD2ORV4tuMK2z1gcxcQtYVBY5ZuyLux9z6D3P9ahPtm8vfTNJHhOIRah260Q38t5IvPzJKfJa2bwjjlvdR9S3lSVPVTkqcZw47q3scGvOHVmuSelESM48CFwD6M+MA/lXGOG7s3EyiWBx/aKcbd8OV2K7dm2q7PJqe2Xk4MW+L1Xp+lao5P+mXJWLiAAzgC4UaVHvOn7P8y7b7hQM1s3iXEo4IJJ3P2cUbSMRv4UUscY77Cr86mvTHvFxeqj7D7W9nlI8MCrbplf2mCzTsjeanVAp/iiNTVRfLXD2htY1kCiVtUkunJXrzM0sxXO+nqO+PbFSldOClKUClKUClKUClKUClKUClKUClKUEfxvl+2vIjFdQpKm+zDdSQRlG7o2CfEpBrTXOH6OzDVJw2XI3PQmOD5nEUvY/sgB8epY1vWlB4q4vwS4tZTFcxPE4/ZdSMjOMqezLt3GRWDXtTjPAre7iMVzEkqHydc4OMZU91PuMGtO84fo7fek4dJ79CU/0jl/IAN82oNIwNhh8aneHy4f4j/f8A1qN4zwG5tJDFcxPE48nGMj1U9mHuMiu23myAfP8AzFRqdzp1jX11KsaT1kJPULDdg7Z39P8ASstJ6w2WeK9eWWdxLpNS5lyoGe7qPkGDEfkDWAk9cjLl09tTfkNP/wCjUxGvScSeshJ6iEmrISaoSzrzifTTPc9gPf39qluQOQvrjfWrzJhJyiZwZyNtTEbiMdgB3x5KPFWrGxN3exQb6S2GI8kUF5DnyOAQD64retuVVQqgKqgAAbAADAAHoBV3FjvzWXn5LmdRlf8ABodASNVRVGAqgKoA8lA2FQfEuXO+1TiTVkpcZ2O9aWBp7jXICHJjHTb2HhPxX/TFS/Jd9OUh4ZPnaZZEcN3tYCJSmTucSiGPSceCTA2U1sS44Yj9q1dy9d/X7u8+xeP6sRCudwNMkuok4GlyVQld8BV3qPrO+3d5NXP1rclKpFpx26t9m+1T0Y+MfB/P55+VWThfMUE+ytpf9xvC/wAvJvlmpcJOlKUClKUClKUClKUClKUClKUClKUClKUClKUGFxfglvdRmK4iSVD+y6g4Pqp7qfcb1qLmn9H0AtJw2THn0JTt8I5e4+DZ/mrdVKDx9xjgs9tJ0rmJ4n8lcYzjzRhsw91JrGilZfPI9+/516/4nwmC4jMc8SSof2XUMufXB7H3qi3/ANBHCpDlOvB7RzZHwxMHwPhUXMvt1nes+ZWiIbnNd0U3iPwA/wASf8q3hY/QNwtDlzczezzaR/8ASqGsF/ojsryOWS3LW7deWNNPijxbv9XIaNjv44XOQQcsTk1ReL+mvPye+vs1Qk9ZCTVl8y8jX1gSZo9UY/to8vF+I4yn4gPiahI56oss9tks1O4uH0aH/wDoMT5QSH5mSEf4E1thJa0pydxMQXiMfusGjJ9A+CP+5VrbcN2D2Na+K/4vP+TP8kuk1d6TVFpNXek1WsyVSashZwdjvUSk1dj3gRSzHAUEn4DeoDjf1eOMvIwUdgO7MfRR5mqBfcTDnwIFHlndvjt2rr4rxR55C7fBV8lXyA/zNY7W76Narq9gRkfGlsz7dZzrXqJ/hHPFxDgP9qnox8YHs/n88/Kr9wri8VxHrjOR2IOzKfRh5GtK2nEA5KlWRx3Vhg47ZUjYj/bOKsnJ/FDDdIM+GQiNh66jhT8mI+RNPF8xzZZeq2nSlKBSlKBSlKBSlKBSlKBSlKBSlKBSlKBSlKBSlKDhNKFUseygk/ADJqN5VidbK36gAkaJHkA7dWQa5MfjZq6+cGH1GZCSvWC24I7hrp1t1I99Uo3qYAxsKARnvVD5o+h2yucvB+qynfMYzEx/ji2HzXT86vtKiyX26zq5vceauYeRr6wz149UXlNHl4vxHGU/EB8TXbwrnKWLAkGtfUbOPjnZv6fOvR5Ge9UfmL6IrG5JeLVbOe/SA6bH1aI7D8Omqvpc+ctM5s7nXJEBwjmiOUZVgfUdmHxB3FTsN0D2NVyP6DJ1YFb1Bjswt2DD8pf86tUH0fyRxALcmSQdy6BVb4Bd1/7qszb+xRvOZ/G9uaTVHcy3REGkftMAfgMt/iBXGaSWBtM6FfQ91b+Vhsfh3rE47IHiBHkw/Igj/HFdq1V4rddOPPqQPzyf8qxbLi5U5BwayuK2PViZAcHup9GG4z7eR9jVOEksZIkR1x3yp0/JhsR7g1m5pe+2742s/Xr9X365DMMSrg+TrsR71yS2lhZZFPWRWDbY1gAg/M7eePjVPteJ+9TNjxgqcg4qrOrPTRrE17jd3BeZra7B6MgLD70beGRd8eJDvjIO/Y+RNSlaTF1DMQXBRxusiEqynGMgjdT7irLw3nK8twOqPrcP764WdRv8FfyGDpPmWNX55Z+sm/jWectj0qL4JzNbXYPRkBYfeQ+GRN8eJG3AyDv2PkTUpV3fbLZZ4pSlKIKUpQKUpQKUpQKUpQKUpQKUpQKUpQQ/H8tJaR6dQe5DN/CsMUkyt/8ALHCPnUxURNCzcQjbfTFbS5GDpLzyRaTntlRBIMfx/nL0ClKUClKUClKUHCaFXUqwDKe4IyD8QarPFeR0YHoNoz+w2Sh+B7r/AF+FWmlBp3iXCZrdtMqFfQ91b+Vhsfh3rDrdcsKsCrAMD3BAIPxBqPHLNpnPQi/6Bj8u1T2NNW/0fm8f9XUxnPicD7Ifzjtn2Xf41Fcwco33DyTPHqjH9tHl4sfxHun4gPYmvQF9xGC2Qa2VAfCigZZzgnRDGgLO2ATpUE7dqj2+uXO29pD7hXupBk+R1RwqQB31sQTtGRVWuPNX459Z9+Xnz/jelTp8TYyF75/LyqX4BzBKUDN4G3yNwDg98H1rZPHPoYsZVzbaraQD7wJkVyPOVXOWP8QIPrmtZcf5SvuHkmePMY/to8vF+I4yn4gPbNU6xcxrxyzd9/8AFh68MxBbMcg3WSMlWU4xkFcFT7irJw7nS8tgOuv1uH99MLOo3+Cv5DB0nzJNauteJ+9Tdhxpl7H/AEPxFcTVnpbrE14sbq4JzLbXYJgkDEfeQ5WRPLxxtggZB37HyJqUrSeuCYhjmKVd1kjJUqcYyGXdT7irFw/na9tcC4X63D/eJpWcDfuNkk8hvpPqTV+eX+2PfxrP4tlUqL4HzNa3akwSBiPvIcrInl442wy9jg4wfLNSlXd9stll6pSlKIKUpQYEnH7VZRC1xCJS2gRmVBIX0q2kJnOrS6HHow9RXKy43bTI0kM8MiJnU6SK6LgBjqZTgbEHfy3qvXfLTyR8RR4VcXF3FIqtoYSRpDZrkgnGA0Umzb7e4z94/wAuzzTXbRjSJIbDSdSjqNa3VxNJGe+NSMi5YY8fmARQSlzzfZJbtcCeJ4kZFZklQqC5XSC2rA2ZW79t67ZearFUR2urcI4LIxmQK6qQpZWzgqCQCe2TUG3D5ZEuH6F0JjHCB13tcyiGRpRHH0XIBBLjLkDL98ZI7eIy3ssgP1e4WJ4dIiWS2Vlm6jqxu26jeDR0yvTLbGTKk6RQSnGeYVt1nYoWEFq9ycHGoIHOkehOjv71mNxJFMutkRYkV2YyKAqkMSZAfuKAp3O3f0qoNy9dnhrRMhMx4MLYgupJueiylC2rBOo/ezj3qQ49wKaUzlUDDVYyKpZQJfqlx1pI9+xIUAasDJG+M4CwcO4rBcKWgljlUHBMbhwCQGAJU7eFlPwIPnXWvHLYzdETxdXJXp9RepqC6yujOchfFj037Vz4devKpZ4ZYDnGmQxljsDkdJ3GMkjc5yDtjBNfsLS5jvAIY7iO3M0zSrK1u1uRIZJDLblGaYO8zKwVsKFL5VTpoJHl3m22vEjMckYleFJjB1VaaNZFVhrQHI2dd8eY9ayX4/AkKSzyxRK/YtKmkkAnCvnDbKTt5A+lV/gfL00VtwdDGFa2I64BXwZsbiNskHDZmdM4zvv5ZrgeEXMX1SQRzMUhkhdYWg6sZkkjfUOsdJQ6MNpbOQmx3wFk/wCMobiGFcMJoJZ1dWBXTE8C7Y7564II9PesW15stpbmOCCSObWkzl45FdUMDQKVbSTueuPyNQk/K0rqiRCSENYcQi1SOjSQzXctu6BumxG2mQjRkAKACNqy7C3nkvbaVrV7dIbW4hbU0JwzvalFQRu2UxE+D/QeYWqlKUClKUClfGYAEk4A3JPYD3qDfj0k4xYosgP/AJiTItV7bx48VxscjR4TggyKaCXvL2OFGkldY0UZZnYKqj3J2FRK8Subj/w6GGP+/nQh2G3/ACLc4btqGqTTggEK4Nd1py+ocSzs1xMpyryAaYzv/wAiIeGPZiNQ8ZGzM1S1BG8M5fihYyeKSZgA00p1zMB5asAIud9CBVySQozUlSlAr4RnY19pQUTmX6IbO4y8H6rKd8oMxMf4otgPiun3zWruP8p31gSZ48xj+2jy8X4jjKfiA9s16Mr4RnY1XrjlX459Z9+Xmm14n71N2HG2Xsfl5H4itg8y/RDZ3GXt/wBVlO/gGYmP8UWwHxXT75rV/HuVL6wJM8eYx/bR5eL8RxlPxAe2az6xctuOXO/SeKwTMGyYZV+7IjFSp9VZcFflVh4dzzfWuBdJ9ai/vU0rOB7jZJPL9w+7Gta2vE/epuw42y9jt6HcH5VE1Z6d6xNTrUbo4HzLa3ilreVXx95d1kT+eNsMvzG/lUnWkjFBKwdSYJl+66MVIP8ACy7rU5b83cXiUJiGfHaR0IYj+LpsFPxAFX55Z+se/jX/AFbRpSlXMhSlKBSlKBSlKBSlKBSlYXFeLLAq5VnZ20RxoAXlfSz6U1EKPCjHLEAAEkigzaVET8w6Vj/V5zNIGK246XW0xlQ7EmTphRrTfXjxKBknFdL84Q/ZLGk0skwnKRog16rV1jmRy7BUZXbT4iBkd+2QnaVXzzVqe36MMkiTCbVjQGjeBgjIwd1wwbWD3+7XdJzXEDLlJdETmN5NA0dXKKsaDOqRnMihdAIzsSDtQTVQ0/Mis7RWqG4lU6W0nTBE2DtPPghT2yih3GQdODmkF9HdiSCWKaF1CO8UjBWKMzaDrgkZWVjE4KhjsCGGDg/F4vHFJ9Wt7eRxFoVxCsaxWwYAqranX9khtEYYhSpwNS5D4OXDKwa9fr4ORCBptUIOQelk9Vh4fFIW3GVCdqm6g5ebYlkKlJemsqwtcaV6And1jEf3tZ8bqpYKUBOCwIOOUvNcSmXKS6IWMbyaBo6uUCxoM6pGcyKF0Bt9iQdqCapUbwvjQmZkaKWGVFVjHKE1aHLhWDRO6EEo4wGJGNwMjMlQKUpQKUpQKUpQK+EZ2NfaUFE5l+iGzuMvb/qsp/cGYWP8UWwH4SvvmtX8e5VvrAkzx5j/AL6PLxfiOMp+ID2zXouvhGRg9qr1xyr8c+s+/LzXa8T96l4OMsBgMR862HzJ9EVncZe3/VZTv4BmFj/FFsB+Er75rXd79HXFonKC3MoHZ43Qow9tZUj4EVRePUbM82NfvTf9KUrW8wpSlApSlApSlApSlAqM41whpjA8bBJLeXqIWXUh1RyQurgEHBSV8EHY6TuAQZOlBWuNcpfWnglnW2lkhEqlJYOrAySlDsrklZF6aYf01jT4vD38O5Y6UtvIOjGIIrmPpww9KL9ZlhkBVdR04EOD6kk+HtU9Sgr1ty3LEIzHKmpJruQ64yVZLueSYqMMCGUuozvnB2325cR5VWa1ngdlIlm6w1IHQMJUlQSRk4kXUi6lyMjI2zU/SgheXuXkti5WGzi1hRi3txCSV1ZMjA+IbjAxtvuc7ck4TNHcTSQvGEnZHdXRiwkSNIiyMGGxjjjGkjYgnJzgTFKCttyvLh4llQW73P1gjpky+KUXDxh9WMNNk6sbKxUDOGHdxHlVZ7aeB2UiWbqjUmtAyyJKgkjJxIupF1LkZGRtmp6lBC8vcvJbM5WGzi1BR+r24hJK6smRgfENxgY233OdpqlKBSlKBSlKBSlKBSlKBSlKBSlKD//Z"/>
          <p:cNvSpPr>
            <a:spLocks noChangeAspect="1" noChangeArrowheads="1"/>
          </p:cNvSpPr>
          <p:nvPr/>
        </p:nvSpPr>
        <p:spPr bwMode="auto">
          <a:xfrm>
            <a:off x="4605338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4" name="AutoShape 14" descr="data:image/jpeg;base64,/9j/4AAQSkZJRgABAQAAAQABAAD/2wCEAAkGBhESEBQUEhQUFRUVFRcXGBcXFBkVFBQVFBQVFRcXEhUXHSYhGBolGhUUHy8gIy0pLjgsHR8xNzAqNSYrLCkBCQoKDgwOGg8PGjYkHyIuKSwpMCwsKSwpNSwsNC8sLCwvLSksLCo1KSksLCwsLCwsKSwqLCwsLCwsKSwsLCk0Kf/AABEIALwBDAMBIgACEQEDEQH/xAAcAAEAAgIDAQAAAAAAAAAAAAAABQYEBwIDCAH/xABEEAACAQMCBAQCBgcGBAcBAAABAgMABBESIQUGEzEiQVFhcYEHFCMygpEIJEJSYnKhQ1OxwdHhFTOSojREY3OTo8Il/8QAGQEBAAMBAQAAAAAAAAAAAAAAAAEDBAIF/8QAIhEBAQEAAgIDAAIDAAAAAAAAAAECAxEhMQQSQTJRIkKB/9oADAMBAAIRAxEAPwDTTw1z4fxCe2kEtvI8Ug7MjFTjOcHHcbDY7VMXXCvSo2a1I8qDafKH6Q8iaY+Ix9QdutEAH+Mkeyt8Vx8DW5+A8zWl7H1LWZJV89J8S58nQ+JT7ECvHbw1ysL6a3kEsEjxOvZkYq3wyPL2oPatK0Jyh+kPKmI+Ix9Re3WiAWQe7x7K3xXT8DW5+X+aLS9j6lrMkq+YB8S58nQ+JT8RQSlKUoFKUoFKUoFKiOKcYlS5ht4okdpYppNTyFFQQPAu4CsTnr/098iOsOPvPcWxwY8x3ySx68oJbaeGFvFgalDCTSxA2OcDOKC0Uqr2HOLPIEMaOXt5J4zA7yK/RMYZEZ40D56sellyDvkLtnpk5onktJZIja606OQk7O0bO41pMrQgoQpGMjJydlxuFupUBxDjptzJJMhzFaySsschdTofZUVlXLkY3OO+PepLh0tyc9eOJNlI6crSeI51K2qNdh4cMO+TsMbhm0qEuuL9NrkjQDG0KjqzFIyZAg8OEbSfFgKAdTYG2cjEg5ukaOX7EGZJ0gRQ7LHIZVRkfW6BkUK5LeEkaWxr2yFmpVT5k45JbGzkuWWJPrjK3Sd3EqGxuiqsugEsZQoCANkhCNzgZF3zTKjQxvEkcsqyy4kl8MUUbIoDsiNmUmRPAuVGH8Z0jUFkpVStuY7qa6tAiIqSW900iM5H2lvcW0JZG6eWUamKHw6g+SBgVbaBSlKBSlKBSlKBSlKBSlKDyjDe5rm8CPVZt7+pK3v6DndcLI7VGy2xHlVghvQe9c5LZH7UFTeCvtjeTW8gkgkeN17MjFWHzHl7VM3XCyO1R0tsR3oNo8ofpDTR4j4jH1V7daMBZR7umyt8tPzrc/L3NVpfR67WZJR5gHDrn99D4l+Yrx68NfbK7mgkEkMjxuvZkYqw+BFB7XpXn/lD9IaeLEfEI+sv97GAso/mTZX8u2n51unl3m2zv012sySgfeUHDpnI8cZwy9j3G/lQS9KUoIHjXAZZryCVJXhEcFwnUjKaw8slqygLIjKylYpM5B8vPBHdBytAvT++Qkc6HJH2n1p1eZ5CBkuzKTkYHibbtiQveIRQoXmkSNB3Z3CKPizECo880RtnoRz3BxkdKIhGB/cnl0RH5PQdVnyoEkWRri4keOKSGMuY/s45ekSFCRqCQYlwxye+SdsfY+VVIl6s88zyosfUfpK6IjF1CCGNF2Zi2SCc+21c2mv5M6I4IBgaWkZp39w8MehR8pDXxuXnk1de6uHDY8EbC2RcfuNAFlwfdzQc35bjdGSeSSfXC8DmTQrPHIxJ1dFEAODpBUDYeu9ZHDOGvFq1XE84OMCXpfZgZ+6Yo0JzkZLFjsN++eXD+CW8DM0USIz41uF+0k09upIfE+Pcms2ggH4C0zXBlLRa5oniaNwZF6ATTJupUEsp8JDDT37kDmvKceiUNLMzyvHI0pZRIJYlQJImlQqkdNfCF0ncFcEgzlKCHbltXEQnlluOlK0gMoi8euCW3KSLHGqlNEz7YBz3J7V1vymmIyk1xG8QdI5FZGkSKQoWi+1RldMxpjWGYYG9TlKCIm5e1NA/XnEsIZeqOlrkSRkaRJVMZTDGOM+FVI07Eb1L0pQKUpQKUpQKUpQKUpQKUpQeHK7Y7giuqlBJ29/Ulb39VsGu2O5IoLhDeg965SWqv2qt29/Ulb39B8ueFkdqjpbYirFFeA966p+HB21BsDHb/Q0FZeCvtpJLDIJIpGidd1dXKOuQR4WXcbEipe74dpGewrAMI86DY3Af0gr2JOnchJvSbp/aL3yXiVkWXywAU7bk5zW1+W+IwcSTWnEXmGnDxQ4tdJJxqKqPrEe4IGZMeme9eZY7fIyqkj1Ck/1FdlvK8Tq8bPHIu6uhKSL5eFlwR3NB63suXbWJtaQp1MAdRhrmIHYNK+Xb5mpGtEcnfTrcRMsfEB1o+3WRQsyd93QYWQDbsAf5jW77DiEU8SSwuskbjUrKchh7UGRSlKBSlKDFvuJxQ6eq6rrOlQe7EAsQoG5wASceQJqP4LzGLlI3UIFeS5QfaatQtppIg8eFwwYJq9s+dOK2Uou4LmNDKI4poWjDKrDrvA4kUuQDjoYIyDhts4wY7gXL86RwiUKjCS+Z9D6ggup5ZE0HAzs48h8KCcteOW8j6I5UZsMQAfvBCFcoezBSQCRnBIzWJw/mqF7W2mlKxG4gSYR51sAyI7YwMlV1qC2ANxnGajeXuXmjFqksT6rVQFkFwWg1LC0GqGMtqwVZhpYDGe5wDWLwvlm4gS1YrI5Swt7aRIp+mySQAnUmSFdW1sCcg+BcA52C0T8ct0CEyoeoutNJ1l0Gkl0C5JQal8Q23HrXVDzBC08kOfEiq2fIh1Z9j7Bc1F2fCJbWZZIoS8ZtYoOkJQZIWhklcENIQHVhMQTkEaF2bPhzDazC4nPTBSaJAGDjwOiygh1ONt0wRnucgY3Dvh5ghkMXRkikWR9OrXgH7KSQdLAIkb7M5AIwAxz4cHvtuMQSOUSRWYFgcZI1IcMursWBBBGcjBzUVHwKQJwxQFAtGUyAHZVFjcW+E9fHIg+FdvK9tPbwxW0ke0KaOsHUrIE2VsfeDsMFgRgEndu5CRuOIhJQjGML0pJCS+HAjaMEhMboA+7ZGDpGDq24W3HraQsEmjbSus+IY0ebg9iv8Q2qO45wWWW46iY0ixu4Nzg9Sd7Zk+WImyfhXXe8AZ5ICY0eNLG5t3jJADmb6rpT+UiFwT5bUErFx63ZSwkXSCgycqMysEjxqAzqYgAjua+cT4wkSyYwzxrGzJqwQsrlFJ2OASr4/lNVuXgN5JFMgLiIG0eCKeRZJBJa3AmkBmXJ0OscSguzHOo7djkTcJuZZbuVowgmhtI41Mis+YJrh36mnwqftRjBPx8gE9PxqBJOm8iq2pV32Gt8aELdgzalwucnIx3ros+ZIJJbiPOk28hRy2y7RRyswPYKBJjf0PlUFx3gV1NJJtI320TxN9aeKBIUMJdXgjYa5MrKRrVhuPEPujIvuATuvEogqYvCXjctlAfqlvBomT72C0JzjPhPrtQTMPMVqySOJk0xJ1HJONEZDESHP7BCthuxwcHasqzvo5VLRsHUHGR2OwPhPmMEbjaqtx7gl1eJct0xEzWFxbIhkVupJPpOpiuwRTGoUnfxvkL528DFB4dpSlApSlB9BrtjuSK6aUErb39SMPEKrQNSFoDpyfOgk0WW5lVEGSewzgKPNmPkPU/7CtkcB+jy1jQM5E0vmWHgU/8App2+Zyfh2qF5d4cII98dRt2Pp6KPYf45qft70r2NZt8nfiN/FwzM7vtz4jy77VVuJ8tg+VX614yDs29d8tjHIPDj4VS1NLXXBXTtkj0P+tXT6IOd3srtbaYn6vcOF37RTMQEZfQMcK3xB2wcy/EeXfaqvxLl3YjHerc8tntm38fOvOfD0zStS8u/TI8eI7+IkDA60Q39MyxHv6kqfw1s3hPGre6j6lvKkqeqnOD6MO6n2ODWjOpr0x749Y9s2lKV0rKUpQdF7eJDE8shwkaM7H0VAWY/kDXVwfrfV4zP/wA0qGcbYVm8RQYAyFzpB74G+9YfMR1mC3GftpQXxjaGH7WTIPdWKpEf/d+dTFApSlApSlApSlApSlApSlApSlB4o4rwee1lMVxE8Ug/ZdSpxkjIz95Tg4I2PlWHXtLjnL1teRGK6hSVN9mG6kjGUYbo2D3Ug1prnH9HZhqk4bJqG56EpAbzOIpex8gA+PdjQaSpWZxbg09rKYriJ4pB+y6lSRkjK5+8pIOGGQfKsOgUpSg+quSB61Y+CwBpkHkvi/6e39SKgLYeMfGrJwNsM3wH+Nc7vWas4p3uRbUnrISeohJq70mrE9VMJPWZb3zL2NQaT11cVmfoSdNirBcgjvtuQPcjIz71M8ot6na8WvGQ2zV3TcPjkHh/KqbwoyLEqytqcDc/M4388DAz7VK21+y9jSk9PnEeXfaoBbKe2k6tu7xSD9pDgkd8MOzD2ORV4tuMK2z1gcxcQtYVBY5ZuyLux9z6D3P9ahPtm8vfTNJHhOIRah260Q38t5IvPzJKfJa2bwjjlvdR9S3lSVPVTkqcZw47q3scGvOHVmuSelESM48CFwD6M+MA/lXGOG7s3EyiWBx/aKcbd8OV2K7dm2q7PJqe2Xk4MW+L1Xp+lao5P+mXJWLiAAzgC4UaVHvOn7P8y7b7hQM1s3iXEo4IJJ3P2cUbSMRv4UUscY77Cr86mvTHvFxeqj7D7W9nlI8MCrbplf2mCzTsjeanVAp/iiNTVRfLXD2htY1kCiVtUkunJXrzM0sxXO+nqO+PbFSldOClKUClKUClKUClKUClKUClKUClKUEfxvl+2vIjFdQpKm+zDdSQRlG7o2CfEpBrTXOH6OzDVJw2XI3PQmOD5nEUvY/sgB8epY1vWlB4q4vwS4tZTFcxPE4/ZdSMjOMqezLt3GRWDXtTjPAre7iMVzEkqHydc4OMZU91PuMGtO84fo7fek4dJ79CU/0jl/IAN82oNIwNhh8aneHy4f4j/f8A1qN4zwG5tJDFcxPE48nGMj1U9mHuMiu23myAfP8AzFRqdzp1jX11KsaT1kJPULDdg7Z39P8ASstJ6w2WeK9eWWdxLpNS5lyoGe7qPkGDEfkDWAk9cjLl09tTfkNP/wCjUxGvScSeshJ6iEmrISaoSzrzifTTPc9gPf39qluQOQvrjfWrzJhJyiZwZyNtTEbiMdgB3x5KPFWrGxN3exQb6S2GI8kUF5DnyOAQD64retuVVQqgKqgAAbAADAAHoBV3FjvzWXn5LmdRlf8ABodASNVRVGAqgKoA8lA2FQfEuXO+1TiTVkpcZ2O9aWBp7jXICHJjHTb2HhPxX/TFS/Jd9OUh4ZPnaZZEcN3tYCJSmTucSiGPSceCTA2U1sS44Yj9q1dy9d/X7u8+xeP6sRCudwNMkuok4GlyVQld8BV3qPrO+3d5NXP1rclKpFpx26t9m+1T0Y+MfB/P55+VWThfMUE+ytpf9xvC/wAvJvlmpcJOlKUClKUClKUClKUClKUClKUClKUClKUClKUGFxfglvdRmK4iSVD+y6g4Pqp7qfcb1qLmn9H0AtJw2THn0JTt8I5e4+DZ/mrdVKDx9xjgs9tJ0rmJ4n8lcYzjzRhsw91JrGilZfPI9+/516/4nwmC4jMc8SSof2XUMufXB7H3qi3/ANBHCpDlOvB7RzZHwxMHwPhUXMvt1nes+ZWiIbnNd0U3iPwA/wASf8q3hY/QNwtDlzczezzaR/8ASqGsF/ojsryOWS3LW7deWNNPijxbv9XIaNjv44XOQQcsTk1ReL+mvPye+vs1Qk9ZCTVl8y8jX1gSZo9UY/to8vF+I4yn4gPiahI56oss9tks1O4uH0aH/wDoMT5QSH5mSEf4E1thJa0pydxMQXiMfusGjJ9A+CP+5VrbcN2D2Na+K/4vP+TP8kuk1d6TVFpNXek1WsyVSashZwdjvUSk1dj3gRSzHAUEn4DeoDjf1eOMvIwUdgO7MfRR5mqBfcTDnwIFHlndvjt2rr4rxR55C7fBV8lXyA/zNY7W76Narq9gRkfGlsz7dZzrXqJ/hHPFxDgP9qnox8YHs/n88/Kr9wri8VxHrjOR2IOzKfRh5GtK2nEA5KlWRx3Vhg47ZUjYj/bOKsnJ/FDDdIM+GQiNh66jhT8mI+RNPF8xzZZeq2nSlKBSlKBSlKBSlKBSlKBSlKBSlKBSlKBSlKBSlKDhNKFUseygk/ADJqN5VidbK36gAkaJHkA7dWQa5MfjZq6+cGH1GZCSvWC24I7hrp1t1I99Uo3qYAxsKARnvVD5o+h2yucvB+qynfMYzEx/ji2HzXT86vtKiyX26zq5vceauYeRr6wz149UXlNHl4vxHGU/EB8TXbwrnKWLAkGtfUbOPjnZv6fOvR5Ge9UfmL6IrG5JeLVbOe/SA6bH1aI7D8Omqvpc+ctM5s7nXJEBwjmiOUZVgfUdmHxB3FTsN0D2NVyP6DJ1YFb1Bjswt2DD8pf86tUH0fyRxALcmSQdy6BVb4Bd1/7qszb+xRvOZ/G9uaTVHcy3REGkftMAfgMt/iBXGaSWBtM6FfQ91b+Vhsfh3rE47IHiBHkw/Igj/HFdq1V4rddOPPqQPzyf8qxbLi5U5BwayuK2PViZAcHup9GG4z7eR9jVOEksZIkR1x3yp0/JhsR7g1m5pe+2742s/Xr9X365DMMSrg+TrsR71yS2lhZZFPWRWDbY1gAg/M7eePjVPteJ+9TNjxgqcg4qrOrPTRrE17jd3BeZra7B6MgLD70beGRd8eJDvjIO/Y+RNSlaTF1DMQXBRxusiEqynGMgjdT7irLw3nK8twOqPrcP764WdRv8FfyGDpPmWNX55Z+sm/jWectj0qL4JzNbXYPRkBYfeQ+GRN8eJG3AyDv2PkTUpV3fbLZZ4pSlKIKUpQKUpQKUpQKUpQKUpQKUpQKUpQQ/H8tJaR6dQe5DN/CsMUkyt/8ALHCPnUxURNCzcQjbfTFbS5GDpLzyRaTntlRBIMfx/nL0ClKUClKUClKUHCaFXUqwDKe4IyD8QarPFeR0YHoNoz+w2Sh+B7r/AF+FWmlBp3iXCZrdtMqFfQ91b+Vhsfh3rDrdcsKsCrAMD3BAIPxBqPHLNpnPQi/6Bj8u1T2NNW/0fm8f9XUxnPicD7Ifzjtn2Xf41Fcwco33DyTPHqjH9tHl4sfxHun4gPYmvQF9xGC2Qa2VAfCigZZzgnRDGgLO2ATpUE7dqj2+uXO29pD7hXupBk+R1RwqQB31sQTtGRVWuPNX459Z9+Xnz/jelTp8TYyF75/LyqX4BzBKUDN4G3yNwDg98H1rZPHPoYsZVzbaraQD7wJkVyPOVXOWP8QIPrmtZcf5SvuHkmePMY/to8vF+I4yn4gPbNU6xcxrxyzd9/8AFh68MxBbMcg3WSMlWU4xkFcFT7irJw7nS8tgOuv1uH99MLOo3+Cv5DB0nzJNauteJ+9Tdhxpl7H/AEPxFcTVnpbrE14sbq4JzLbXYJgkDEfeQ5WRPLxxtggZB37HyJqUrSeuCYhjmKVd1kjJUqcYyGXdT7irFw/na9tcC4X63D/eJpWcDfuNkk8hvpPqTV+eX+2PfxrP4tlUqL4HzNa3akwSBiPvIcrInl442wy9jg4wfLNSlXd9stll6pSlKIKUpQYEnH7VZRC1xCJS2gRmVBIX0q2kJnOrS6HHow9RXKy43bTI0kM8MiJnU6SK6LgBjqZTgbEHfy3qvXfLTyR8RR4VcXF3FIqtoYSRpDZrkgnGA0Umzb7e4z94/wAuzzTXbRjSJIbDSdSjqNa3VxNJGe+NSMi5YY8fmARQSlzzfZJbtcCeJ4kZFZklQqC5XSC2rA2ZW79t67ZearFUR2urcI4LIxmQK6qQpZWzgqCQCe2TUG3D5ZEuH6F0JjHCB13tcyiGRpRHH0XIBBLjLkDL98ZI7eIy3ssgP1e4WJ4dIiWS2Vlm6jqxu26jeDR0yvTLbGTKk6RQSnGeYVt1nYoWEFq9ycHGoIHOkehOjv71mNxJFMutkRYkV2YyKAqkMSZAfuKAp3O3f0qoNy9dnhrRMhMx4MLYgupJueiylC2rBOo/ezj3qQ49wKaUzlUDDVYyKpZQJfqlx1pI9+xIUAasDJG+M4CwcO4rBcKWgljlUHBMbhwCQGAJU7eFlPwIPnXWvHLYzdETxdXJXp9RepqC6yujOchfFj037Vz4devKpZ4ZYDnGmQxljsDkdJ3GMkjc5yDtjBNfsLS5jvAIY7iO3M0zSrK1u1uRIZJDLblGaYO8zKwVsKFL5VTpoJHl3m22vEjMckYleFJjB1VaaNZFVhrQHI2dd8eY9ayX4/AkKSzyxRK/YtKmkkAnCvnDbKTt5A+lV/gfL00VtwdDGFa2I64BXwZsbiNskHDZmdM4zvv5ZrgeEXMX1SQRzMUhkhdYWg6sZkkjfUOsdJQ6MNpbOQmx3wFk/wCMobiGFcMJoJZ1dWBXTE8C7Y7564II9PesW15stpbmOCCSObWkzl45FdUMDQKVbSTueuPyNQk/K0rqiRCSENYcQi1SOjSQzXctu6BumxG2mQjRkAKACNqy7C3nkvbaVrV7dIbW4hbU0JwzvalFQRu2UxE+D/QeYWqlKUClKUClfGYAEk4A3JPYD3qDfj0k4xYosgP/AJiTItV7bx48VxscjR4TggyKaCXvL2OFGkldY0UZZnYKqj3J2FRK8Subj/w6GGP+/nQh2G3/ACLc4btqGqTTggEK4Nd1py+ocSzs1xMpyryAaYzv/wAiIeGPZiNQ8ZGzM1S1BG8M5fihYyeKSZgA00p1zMB5asAIud9CBVySQozUlSlAr4RnY19pQUTmX6IbO4y8H6rKd8oMxMf4otgPiun3zWruP8p31gSZ48xj+2jy8X4jjKfiA9s16Mr4RnY1XrjlX459Z9+Xmm14n71N2HG2Xsfl5H4itg8y/RDZ3GXt/wBVlO/gGYmP8UWwHxXT75rV/HuVL6wJM8eYx/bR5eL8RxlPxAe2az6xctuOXO/SeKwTMGyYZV+7IjFSp9VZcFflVh4dzzfWuBdJ9ai/vU0rOB7jZJPL9w+7Gta2vE/epuw42y9jt6HcH5VE1Z6d6xNTrUbo4HzLa3ilreVXx95d1kT+eNsMvzG/lUnWkjFBKwdSYJl+66MVIP8ACy7rU5b83cXiUJiGfHaR0IYj+LpsFPxAFX55Z+se/jX/AFbRpSlXMhSlKBSlKBSlKBSlKBSlYXFeLLAq5VnZ20RxoAXlfSz6U1EKPCjHLEAAEkigzaVET8w6Vj/V5zNIGK246XW0xlQ7EmTphRrTfXjxKBknFdL84Q/ZLGk0skwnKRog16rV1jmRy7BUZXbT4iBkd+2QnaVXzzVqe36MMkiTCbVjQGjeBgjIwd1wwbWD3+7XdJzXEDLlJdETmN5NA0dXKKsaDOqRnMihdAIzsSDtQTVQ0/Mis7RWqG4lU6W0nTBE2DtPPghT2yih3GQdODmkF9HdiSCWKaF1CO8UjBWKMzaDrgkZWVjE4KhjsCGGDg/F4vHFJ9Wt7eRxFoVxCsaxWwYAqranX9khtEYYhSpwNS5D4OXDKwa9fr4ORCBptUIOQelk9Vh4fFIW3GVCdqm6g5ebYlkKlJemsqwtcaV6And1jEf3tZ8bqpYKUBOCwIOOUvNcSmXKS6IWMbyaBo6uUCxoM6pGcyKF0Bt9iQdqCapUbwvjQmZkaKWGVFVjHKE1aHLhWDRO6EEo4wGJGNwMjMlQKUpQKUpQKUpQK+EZ2NfaUFE5l+iGzuMvb/qsp/cGYWP8UWwH4SvvmtX8e5VvrAkzx5j/AL6PLxfiOMp+ID2zXouvhGRg9qr1xyr8c+s+/LzXa8T96l4OMsBgMR862HzJ9EVncZe3/VZTv4BmFj/FFsB+Er75rXd79HXFonKC3MoHZ43Qow9tZUj4EVRePUbM82NfvTf9KUrW8wpSlApSlApSlApSlAqM41whpjA8bBJLeXqIWXUh1RyQurgEHBSV8EHY6TuAQZOlBWuNcpfWnglnW2lkhEqlJYOrAySlDsrklZF6aYf01jT4vD38O5Y6UtvIOjGIIrmPpww9KL9ZlhkBVdR04EOD6kk+HtU9Sgr1ty3LEIzHKmpJruQ64yVZLueSYqMMCGUuozvnB2325cR5VWa1ngdlIlm6w1IHQMJUlQSRk4kXUi6lyMjI2zU/SgheXuXkti5WGzi1hRi3txCSV1ZMjA+IbjAxtvuc7ck4TNHcTSQvGEnZHdXRiwkSNIiyMGGxjjjGkjYgnJzgTFKCttyvLh4llQW73P1gjpky+KUXDxh9WMNNk6sbKxUDOGHdxHlVZ7aeB2UiWbqjUmtAyyJKgkjJxIupF1LkZGRtmp6lBC8vcvJbM5WGzi1BR+r24hJK6smRgfENxgY233OdpqlKBSlKBSlKBSlKBSlKBSlKBSlKD//Z"/>
          <p:cNvSpPr>
            <a:spLocks noChangeAspect="1" noChangeArrowheads="1"/>
          </p:cNvSpPr>
          <p:nvPr/>
        </p:nvSpPr>
        <p:spPr bwMode="auto">
          <a:xfrm>
            <a:off x="4605338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TextBox 1"/>
          <p:cNvSpPr txBox="1"/>
          <p:nvPr/>
        </p:nvSpPr>
        <p:spPr>
          <a:xfrm>
            <a:off x="5004048" y="3405981"/>
            <a:ext cx="3312368" cy="3110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Εικόνα 5: Ομοαξονικό καλώδιο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5566220"/>
            <a:ext cx="3312368" cy="3110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Εικόνα 6: Συνεστραμμένο ζεύγος χαλκού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/>
              <a:t>Βασικοί Τύποι Καναλιών (2 από 2)</a:t>
            </a:r>
            <a:endParaRPr lang="en-GB" sz="3200" dirty="0" smtClean="0"/>
          </a:p>
        </p:txBody>
      </p:sp>
      <p:sp>
        <p:nvSpPr>
          <p:cNvPr id="5191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Κυματοδηγοί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    </a:t>
            </a:r>
            <a:r>
              <a:rPr lang="el-GR" sz="2000" dirty="0" smtClean="0"/>
              <a:t>- καθοδηγούμενη διάδοση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 ηλεκτρομαγνητικού κύματος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l-GR" sz="2000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Οπτικές Ίνες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    </a:t>
            </a:r>
            <a:r>
              <a:rPr lang="el-GR" sz="2000" dirty="0" smtClean="0"/>
              <a:t>- οπτικός κυματοδηγός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βελτίωση απόσβεσης από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1000 </a:t>
            </a:r>
            <a:r>
              <a:rPr lang="en-US" sz="2000" dirty="0" smtClean="0"/>
              <a:t>dB/Km </a:t>
            </a:r>
            <a:r>
              <a:rPr lang="el-GR" sz="2000" dirty="0" smtClean="0"/>
              <a:t>σε</a:t>
            </a:r>
            <a:r>
              <a:rPr lang="en-US" sz="2000" dirty="0" smtClean="0"/>
              <a:t> O(0.1)dB/Km </a:t>
            </a:r>
            <a:endParaRPr lang="el-GR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0540" y="1628800"/>
            <a:ext cx="2773920" cy="1603387"/>
          </a:xfrm>
          <a:prstGeom prst="rect">
            <a:avLst/>
          </a:prstGeom>
        </p:spPr>
      </p:pic>
      <p:sp>
        <p:nvSpPr>
          <p:cNvPr id="34822" name="AutoShape 10" descr="data:image/jpeg;base64,/9j/4AAQSkZJRgABAQAAAQABAAD/2wCEAAkGBhESEBQUEhQUFRUVFRcXGBcXFBkVFBQVFBQVFRcXEhUXHSYhGBolGhUUHy8gIy0pLjgsHR8xNzAqNSYrLCkBCQoKDgwOGg8PGjYkHyIuKSwpMCwsKSwpNSwsNC8sLCwvLSksLCo1KSksLCwsLCwsKSwqLCwsLCwsKSwsLCk0Kf/AABEIALwBDAMBIgACEQEDEQH/xAAcAAEAAgIDAQAAAAAAAAAAAAAABQYEBwIDCAH/xABEEAACAQMCBAQCBgcGBAcBAAABAgMABBESIQUGEzEiQVFhcYEHFCMygpEIJEJSYnKhQ1OxwdHhFTOSojREY3OTo8Il/8QAGQEBAAMBAQAAAAAAAAAAAAAAAAEDBAIF/8QAIhEBAQEAAgIDAAIDAAAAAAAAAAECAxEhMQQSQTJRIkKB/9oADAMBAAIRAxEAPwDTTw1z4fxCe2kEtvI8Ug7MjFTjOcHHcbDY7VMXXCvSo2a1I8qDafKH6Q8iaY+Ix9QdutEAH+Mkeyt8Vx8DW5+A8zWl7H1LWZJV89J8S58nQ+JT7ECvHbw1ysL6a3kEsEjxOvZkYq3wyPL2oPatK0Jyh+kPKmI+Ix9Re3WiAWQe7x7K3xXT8DW5+X+aLS9j6lrMkq+YB8S58nQ+JT8RQSlKUoFKUoFKUoFKiOKcYlS5ht4okdpYppNTyFFQQPAu4CsTnr/098iOsOPvPcWxwY8x3ySx68oJbaeGFvFgalDCTSxA2OcDOKC0Uqr2HOLPIEMaOXt5J4zA7yK/RMYZEZ40D56sellyDvkLtnpk5onktJZIja606OQk7O0bO41pMrQgoQpGMjJydlxuFupUBxDjptzJJMhzFaySsschdTofZUVlXLkY3OO+PepLh0tyc9eOJNlI6crSeI51K2qNdh4cMO+TsMbhm0qEuuL9NrkjQDG0KjqzFIyZAg8OEbSfFgKAdTYG2cjEg5ukaOX7EGZJ0gRQ7LHIZVRkfW6BkUK5LeEkaWxr2yFmpVT5k45JbGzkuWWJPrjK3Sd3EqGxuiqsugEsZQoCANkhCNzgZF3zTKjQxvEkcsqyy4kl8MUUbIoDsiNmUmRPAuVGH8Z0jUFkpVStuY7qa6tAiIqSW900iM5H2lvcW0JZG6eWUamKHw6g+SBgVbaBSlKBSlKBSlKBSlKBSlKDyjDe5rm8CPVZt7+pK3v6DndcLI7VGy2xHlVghvQe9c5LZH7UFTeCvtjeTW8gkgkeN17MjFWHzHl7VM3XCyO1R0tsR3oNo8ofpDTR4j4jH1V7daMBZR7umyt8tPzrc/L3NVpfR67WZJR5gHDrn99D4l+Yrx68NfbK7mgkEkMjxuvZkYqw+BFB7XpXn/lD9IaeLEfEI+sv97GAso/mTZX8u2n51unl3m2zv012sySgfeUHDpnI8cZwy9j3G/lQS9KUoIHjXAZZryCVJXhEcFwnUjKaw8slqygLIjKylYpM5B8vPBHdBytAvT++Qkc6HJH2n1p1eZ5CBkuzKTkYHibbtiQveIRQoXmkSNB3Z3CKPizECo880RtnoRz3BxkdKIhGB/cnl0RH5PQdVnyoEkWRri4keOKSGMuY/s45ekSFCRqCQYlwxye+SdsfY+VVIl6s88zyosfUfpK6IjF1CCGNF2Zi2SCc+21c2mv5M6I4IBgaWkZp39w8MehR8pDXxuXnk1de6uHDY8EbC2RcfuNAFlwfdzQc35bjdGSeSSfXC8DmTQrPHIxJ1dFEAODpBUDYeu9ZHDOGvFq1XE84OMCXpfZgZ+6Yo0JzkZLFjsN++eXD+CW8DM0USIz41uF+0k09upIfE+Pcms2ggH4C0zXBlLRa5oniaNwZF6ATTJupUEsp8JDDT37kDmvKceiUNLMzyvHI0pZRIJYlQJImlQqkdNfCF0ncFcEgzlKCHbltXEQnlluOlK0gMoi8euCW3KSLHGqlNEz7YBz3J7V1vymmIyk1xG8QdI5FZGkSKQoWi+1RldMxpjWGYYG9TlKCIm5e1NA/XnEsIZeqOlrkSRkaRJVMZTDGOM+FVI07Eb1L0pQKUpQKUpQKUpQKUpQKUpQeHK7Y7giuqlBJ29/Ulb39VsGu2O5IoLhDeg965SWqv2qt29/Ulb39B8ueFkdqjpbYirFFeA966p+HB21BsDHb/Q0FZeCvtpJLDIJIpGidd1dXKOuQR4WXcbEipe74dpGewrAMI86DY3Af0gr2JOnchJvSbp/aL3yXiVkWXywAU7bk5zW1+W+IwcSTWnEXmGnDxQ4tdJJxqKqPrEe4IGZMeme9eZY7fIyqkj1Ck/1FdlvK8Tq8bPHIu6uhKSL5eFlwR3NB63suXbWJtaQp1MAdRhrmIHYNK+Xb5mpGtEcnfTrcRMsfEB1o+3WRQsyd93QYWQDbsAf5jW77DiEU8SSwuskbjUrKchh7UGRSlKBSlKDFvuJxQ6eq6rrOlQe7EAsQoG5wASceQJqP4LzGLlI3UIFeS5QfaatQtppIg8eFwwYJq9s+dOK2Uou4LmNDKI4poWjDKrDrvA4kUuQDjoYIyDhts4wY7gXL86RwiUKjCS+Z9D6ggup5ZE0HAzs48h8KCcteOW8j6I5UZsMQAfvBCFcoezBSQCRnBIzWJw/mqF7W2mlKxG4gSYR51sAyI7YwMlV1qC2ANxnGajeXuXmjFqksT6rVQFkFwWg1LC0GqGMtqwVZhpYDGe5wDWLwvlm4gS1YrI5Swt7aRIp+mySQAnUmSFdW1sCcg+BcA52C0T8ct0CEyoeoutNJ1l0Gkl0C5JQal8Q23HrXVDzBC08kOfEiq2fIh1Z9j7Bc1F2fCJbWZZIoS8ZtYoOkJQZIWhklcENIQHVhMQTkEaF2bPhzDazC4nPTBSaJAGDjwOiygh1ONt0wRnucgY3Dvh5ghkMXRkikWR9OrXgH7KSQdLAIkb7M5AIwAxz4cHvtuMQSOUSRWYFgcZI1IcMursWBBBGcjBzUVHwKQJwxQFAtGUyAHZVFjcW+E9fHIg+FdvK9tPbwxW0ke0KaOsHUrIE2VsfeDsMFgRgEndu5CRuOIhJQjGML0pJCS+HAjaMEhMboA+7ZGDpGDq24W3HraQsEmjbSus+IY0ebg9iv8Q2qO45wWWW46iY0ixu4Nzg9Sd7Zk+WImyfhXXe8AZ5ICY0eNLG5t3jJADmb6rpT+UiFwT5bUErFx63ZSwkXSCgycqMysEjxqAzqYgAjua+cT4wkSyYwzxrGzJqwQsrlFJ2OASr4/lNVuXgN5JFMgLiIG0eCKeRZJBJa3AmkBmXJ0OscSguzHOo7djkTcJuZZbuVowgmhtI41Mis+YJrh36mnwqftRjBPx8gE9PxqBJOm8iq2pV32Gt8aELdgzalwucnIx3ros+ZIJJbiPOk28hRy2y7RRyswPYKBJjf0PlUFx3gV1NJJtI320TxN9aeKBIUMJdXgjYa5MrKRrVhuPEPujIvuATuvEogqYvCXjctlAfqlvBomT72C0JzjPhPrtQTMPMVqySOJk0xJ1HJONEZDESHP7BCthuxwcHasqzvo5VLRsHUHGR2OwPhPmMEbjaqtx7gl1eJct0xEzWFxbIhkVupJPpOpiuwRTGoUnfxvkL528DFB4dpSlApSlB9BrtjuSK6aUErb39SMPEKrQNSFoDpyfOgk0WW5lVEGSewzgKPNmPkPU/7CtkcB+jy1jQM5E0vmWHgU/8App2+Zyfh2qF5d4cII98dRt2Pp6KPYf45qft70r2NZt8nfiN/FwzM7vtz4jy77VVuJ8tg+VX614yDs29d8tjHIPDj4VS1NLXXBXTtkj0P+tXT6IOd3srtbaYn6vcOF37RTMQEZfQMcK3xB2wcy/EeXfaqvxLl3YjHerc8tntm38fOvOfD0zStS8u/TI8eI7+IkDA60Q39MyxHv6kqfw1s3hPGre6j6lvKkqeqnOD6MO6n2ODWjOpr0x749Y9s2lKV0rKUpQdF7eJDE8shwkaM7H0VAWY/kDXVwfrfV4zP/wA0qGcbYVm8RQYAyFzpB74G+9YfMR1mC3GftpQXxjaGH7WTIPdWKpEf/d+dTFApSlApSlApSlApSlApSlApSlB4o4rwee1lMVxE8Ug/ZdSpxkjIz95Tg4I2PlWHXtLjnL1teRGK6hSVN9mG6kjGUYbo2D3Ug1prnH9HZhqk4bJqG56EpAbzOIpex8gA+PdjQaSpWZxbg09rKYriJ4pB+y6lSRkjK5+8pIOGGQfKsOgUpSg+quSB61Y+CwBpkHkvi/6e39SKgLYeMfGrJwNsM3wH+Nc7vWas4p3uRbUnrISeohJq70mrE9VMJPWZb3zL2NQaT11cVmfoSdNirBcgjvtuQPcjIz71M8ot6na8WvGQ2zV3TcPjkHh/KqbwoyLEqytqcDc/M4388DAz7VK21+y9jSk9PnEeXfaoBbKe2k6tu7xSD9pDgkd8MOzD2ORV4tuMK2z1gcxcQtYVBY5ZuyLux9z6D3P9ahPtm8vfTNJHhOIRah260Q38t5IvPzJKfJa2bwjjlvdR9S3lSVPVTkqcZw47q3scGvOHVmuSelESM48CFwD6M+MA/lXGOG7s3EyiWBx/aKcbd8OV2K7dm2q7PJqe2Xk4MW+L1Xp+lao5P+mXJWLiAAzgC4UaVHvOn7P8y7b7hQM1s3iXEo4IJJ3P2cUbSMRv4UUscY77Cr86mvTHvFxeqj7D7W9nlI8MCrbplf2mCzTsjeanVAp/iiNTVRfLXD2htY1kCiVtUkunJXrzM0sxXO+nqO+PbFSldOClKUClKUClKUClKUClKUClKUClKUEfxvl+2vIjFdQpKm+zDdSQRlG7o2CfEpBrTXOH6OzDVJw2XI3PQmOD5nEUvY/sgB8epY1vWlB4q4vwS4tZTFcxPE4/ZdSMjOMqezLt3GRWDXtTjPAre7iMVzEkqHydc4OMZU91PuMGtO84fo7fek4dJ79CU/0jl/IAN82oNIwNhh8aneHy4f4j/f8A1qN4zwG5tJDFcxPE48nGMj1U9mHuMiu23myAfP8AzFRqdzp1jX11KsaT1kJPULDdg7Z39P8ASstJ6w2WeK9eWWdxLpNS5lyoGe7qPkGDEfkDWAk9cjLl09tTfkNP/wCjUxGvScSeshJ6iEmrISaoSzrzifTTPc9gPf39qluQOQvrjfWrzJhJyiZwZyNtTEbiMdgB3x5KPFWrGxN3exQb6S2GI8kUF5DnyOAQD64retuVVQqgKqgAAbAADAAHoBV3FjvzWXn5LmdRlf8ABodASNVRVGAqgKoA8lA2FQfEuXO+1TiTVkpcZ2O9aWBp7jXICHJjHTb2HhPxX/TFS/Jd9OUh4ZPnaZZEcN3tYCJSmTucSiGPSceCTA2U1sS44Yj9q1dy9d/X7u8+xeP6sRCudwNMkuok4GlyVQld8BV3qPrO+3d5NXP1rclKpFpx26t9m+1T0Y+MfB/P55+VWThfMUE+ytpf9xvC/wAvJvlmpcJOlKUClKUClKUClKUClKUClKUClKUClKUClKUGFxfglvdRmK4iSVD+y6g4Pqp7qfcb1qLmn9H0AtJw2THn0JTt8I5e4+DZ/mrdVKDx9xjgs9tJ0rmJ4n8lcYzjzRhsw91JrGilZfPI9+/516/4nwmC4jMc8SSof2XUMufXB7H3qi3/ANBHCpDlOvB7RzZHwxMHwPhUXMvt1nes+ZWiIbnNd0U3iPwA/wASf8q3hY/QNwtDlzczezzaR/8ASqGsF/ojsryOWS3LW7deWNNPijxbv9XIaNjv44XOQQcsTk1ReL+mvPye+vs1Qk9ZCTVl8y8jX1gSZo9UY/to8vF+I4yn4gPiahI56oss9tks1O4uH0aH/wDoMT5QSH5mSEf4E1thJa0pydxMQXiMfusGjJ9A+CP+5VrbcN2D2Na+K/4vP+TP8kuk1d6TVFpNXek1WsyVSashZwdjvUSk1dj3gRSzHAUEn4DeoDjf1eOMvIwUdgO7MfRR5mqBfcTDnwIFHlndvjt2rr4rxR55C7fBV8lXyA/zNY7W76Narq9gRkfGlsz7dZzrXqJ/hHPFxDgP9qnox8YHs/n88/Kr9wri8VxHrjOR2IOzKfRh5GtK2nEA5KlWRx3Vhg47ZUjYj/bOKsnJ/FDDdIM+GQiNh66jhT8mI+RNPF8xzZZeq2nSlKBSlKBSlKBSlKBSlKBSlKBSlKBSlKBSlKBSlKDhNKFUseygk/ADJqN5VidbK36gAkaJHkA7dWQa5MfjZq6+cGH1GZCSvWC24I7hrp1t1I99Uo3qYAxsKARnvVD5o+h2yucvB+qynfMYzEx/ji2HzXT86vtKiyX26zq5vceauYeRr6wz149UXlNHl4vxHGU/EB8TXbwrnKWLAkGtfUbOPjnZv6fOvR5Ge9UfmL6IrG5JeLVbOe/SA6bH1aI7D8Omqvpc+ctM5s7nXJEBwjmiOUZVgfUdmHxB3FTsN0D2NVyP6DJ1YFb1Bjswt2DD8pf86tUH0fyRxALcmSQdy6BVb4Bd1/7qszb+xRvOZ/G9uaTVHcy3REGkftMAfgMt/iBXGaSWBtM6FfQ91b+Vhsfh3rE47IHiBHkw/Igj/HFdq1V4rddOPPqQPzyf8qxbLi5U5BwayuK2PViZAcHup9GG4z7eR9jVOEksZIkR1x3yp0/JhsR7g1m5pe+2742s/Xr9X365DMMSrg+TrsR71yS2lhZZFPWRWDbY1gAg/M7eePjVPteJ+9TNjxgqcg4qrOrPTRrE17jd3BeZra7B6MgLD70beGRd8eJDvjIO/Y+RNSlaTF1DMQXBRxusiEqynGMgjdT7irLw3nK8twOqPrcP764WdRv8FfyGDpPmWNX55Z+sm/jWectj0qL4JzNbXYPRkBYfeQ+GRN8eJG3AyDv2PkTUpV3fbLZZ4pSlKIKUpQKUpQKUpQKUpQKUpQKUpQKUpQQ/H8tJaR6dQe5DN/CsMUkyt/8ALHCPnUxURNCzcQjbfTFbS5GDpLzyRaTntlRBIMfx/nL0ClKUClKUClKUHCaFXUqwDKe4IyD8QarPFeR0YHoNoz+w2Sh+B7r/AF+FWmlBp3iXCZrdtMqFfQ91b+Vhsfh3rDrdcsKsCrAMD3BAIPxBqPHLNpnPQi/6Bj8u1T2NNW/0fm8f9XUxnPicD7Ifzjtn2Xf41Fcwco33DyTPHqjH9tHl4sfxHun4gPYmvQF9xGC2Qa2VAfCigZZzgnRDGgLO2ATpUE7dqj2+uXO29pD7hXupBk+R1RwqQB31sQTtGRVWuPNX459Z9+Xnz/jelTp8TYyF75/LyqX4BzBKUDN4G3yNwDg98H1rZPHPoYsZVzbaraQD7wJkVyPOVXOWP8QIPrmtZcf5SvuHkmePMY/to8vF+I4yn4gPbNU6xcxrxyzd9/8AFh68MxBbMcg3WSMlWU4xkFcFT7irJw7nS8tgOuv1uH99MLOo3+Cv5DB0nzJNauteJ+9Tdhxpl7H/AEPxFcTVnpbrE14sbq4JzLbXYJgkDEfeQ5WRPLxxtggZB37HyJqUrSeuCYhjmKVd1kjJUqcYyGXdT7irFw/na9tcC4X63D/eJpWcDfuNkk8hvpPqTV+eX+2PfxrP4tlUqL4HzNa3akwSBiPvIcrInl442wy9jg4wfLNSlXd9stll6pSlKIKUpQYEnH7VZRC1xCJS2gRmVBIX0q2kJnOrS6HHow9RXKy43bTI0kM8MiJnU6SK6LgBjqZTgbEHfy3qvXfLTyR8RR4VcXF3FIqtoYSRpDZrkgnGA0Umzb7e4z94/wAuzzTXbRjSJIbDSdSjqNa3VxNJGe+NSMi5YY8fmARQSlzzfZJbtcCeJ4kZFZklQqC5XSC2rA2ZW79t67ZearFUR2urcI4LIxmQK6qQpZWzgqCQCe2TUG3D5ZEuH6F0JjHCB13tcyiGRpRHH0XIBBLjLkDL98ZI7eIy3ssgP1e4WJ4dIiWS2Vlm6jqxu26jeDR0yvTLbGTKk6RQSnGeYVt1nYoWEFq9ycHGoIHOkehOjv71mNxJFMutkRYkV2YyKAqkMSZAfuKAp3O3f0qoNy9dnhrRMhMx4MLYgupJueiylC2rBOo/ezj3qQ49wKaUzlUDDVYyKpZQJfqlx1pI9+xIUAasDJG+M4CwcO4rBcKWgljlUHBMbhwCQGAJU7eFlPwIPnXWvHLYzdETxdXJXp9RepqC6yujOchfFj037Vz4devKpZ4ZYDnGmQxljsDkdJ3GMkjc5yDtjBNfsLS5jvAIY7iO3M0zSrK1u1uRIZJDLblGaYO8zKwVsKFL5VTpoJHl3m22vEjMckYleFJjB1VaaNZFVhrQHI2dd8eY9ayX4/AkKSzyxRK/YtKmkkAnCvnDbKTt5A+lV/gfL00VtwdDGFa2I64BXwZsbiNskHDZmdM4zvv5ZrgeEXMX1SQRzMUhkhdYWg6sZkkjfUOsdJQ6MNpbOQmx3wFk/wCMobiGFcMJoJZ1dWBXTE8C7Y7564II9PesW15stpbmOCCSObWkzl45FdUMDQKVbSTueuPyNQk/K0rqiRCSENYcQi1SOjSQzXctu6BumxG2mQjRkAKACNqy7C3nkvbaVrV7dIbW4hbU0JwzvalFQRu2UxE+D/QeYWqlKUClKUClfGYAEk4A3JPYD3qDfj0k4xYosgP/AJiTItV7bx48VxscjR4TggyKaCXvL2OFGkldY0UZZnYKqj3J2FRK8Subj/w6GGP+/nQh2G3/ACLc4btqGqTTggEK4Nd1py+ocSzs1xMpyryAaYzv/wAiIeGPZiNQ8ZGzM1S1BG8M5fihYyeKSZgA00p1zMB5asAIud9CBVySQozUlSlAr4RnY19pQUTmX6IbO4y8H6rKd8oMxMf4otgPiun3zWruP8p31gSZ48xj+2jy8X4jjKfiA9s16Mr4RnY1XrjlX459Z9+Xmm14n71N2HG2Xsfl5H4itg8y/RDZ3GXt/wBVlO/gGYmP8UWwHxXT75rV/HuVL6wJM8eYx/bR5eL8RxlPxAe2az6xctuOXO/SeKwTMGyYZV+7IjFSp9VZcFflVh4dzzfWuBdJ9ai/vU0rOB7jZJPL9w+7Gta2vE/epuw42y9jt6HcH5VE1Z6d6xNTrUbo4HzLa3ilreVXx95d1kT+eNsMvzG/lUnWkjFBKwdSYJl+66MVIP8ACy7rU5b83cXiUJiGfHaR0IYj+LpsFPxAFX55Z+se/jX/AFbRpSlXMhSlKBSlKBSlKBSlKBSlYXFeLLAq5VnZ20RxoAXlfSz6U1EKPCjHLEAAEkigzaVET8w6Vj/V5zNIGK246XW0xlQ7EmTphRrTfXjxKBknFdL84Q/ZLGk0skwnKRog16rV1jmRy7BUZXbT4iBkd+2QnaVXzzVqe36MMkiTCbVjQGjeBgjIwd1wwbWD3+7XdJzXEDLlJdETmN5NA0dXKKsaDOqRnMihdAIzsSDtQTVQ0/Mis7RWqG4lU6W0nTBE2DtPPghT2yih3GQdODmkF9HdiSCWKaF1CO8UjBWKMzaDrgkZWVjE4KhjsCGGDg/F4vHFJ9Wt7eRxFoVxCsaxWwYAqranX9khtEYYhSpwNS5D4OXDKwa9fr4ORCBptUIOQelk9Vh4fFIW3GVCdqm6g5ebYlkKlJemsqwtcaV6And1jEf3tZ8bqpYKUBOCwIOOUvNcSmXKS6IWMbyaBo6uUCxoM6pGcyKF0Bt9iQdqCapUbwvjQmZkaKWGVFVjHKE1aHLhWDRO6EEo4wGJGNwMjMlQKUpQKUpQKUpQK+EZ2NfaUFE5l+iGzuMvb/qsp/cGYWP8UWwH4SvvmtX8e5VvrAkzx5j/AL6PLxfiOMp+ID2zXouvhGRg9qr1xyr8c+s+/LzXa8T96l4OMsBgMR862HzJ9EVncZe3/VZTv4BmFj/FFsB+Er75rXd79HXFonKC3MoHZ43Qow9tZUj4EVRePUbM82NfvTf9KUrW8wpSlApSlApSlApSlAqM41whpjA8bBJLeXqIWXUh1RyQurgEHBSV8EHY6TuAQZOlBWuNcpfWnglnW2lkhEqlJYOrAySlDsrklZF6aYf01jT4vD38O5Y6UtvIOjGIIrmPpww9KL9ZlhkBVdR04EOD6kk+HtU9Sgr1ty3LEIzHKmpJruQ64yVZLueSYqMMCGUuozvnB2325cR5VWa1ngdlIlm6w1IHQMJUlQSRk4kXUi6lyMjI2zU/SgheXuXkti5WGzi1hRi3txCSV1ZMjA+IbjAxtvuc7ck4TNHcTSQvGEnZHdXRiwkSNIiyMGGxjjjGkjYgnJzgTFKCttyvLh4llQW73P1gjpky+KUXDxh9WMNNk6sbKxUDOGHdxHlVZ7aeB2UiWbqjUmtAyyJKgkjJxIupF1LkZGRtmp6lBC8vcvJbM5WGzi1BR+r24hJK6smRgfENxgY233OdpqlKBSlKBSlKBSlKBSlKBSlKBSlKD//Z"/>
          <p:cNvSpPr>
            <a:spLocks noChangeAspect="1" noChangeArrowheads="1"/>
          </p:cNvSpPr>
          <p:nvPr/>
        </p:nvSpPr>
        <p:spPr bwMode="auto">
          <a:xfrm>
            <a:off x="4605338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3" name="AutoShape 12" descr="data:image/jpeg;base64,/9j/4AAQSkZJRgABAQAAAQABAAD/2wCEAAkGBhESEBQUEhQUFRUVFRcXGBcXFBkVFBQVFBQVFRcXEhUXHSYhGBolGhUUHy8gIy0pLjgsHR8xNzAqNSYrLCkBCQoKDgwOGg8PGjYkHyIuKSwpMCwsKSwpNSwsNC8sLCwvLSksLCo1KSksLCwsLCwsKSwqLCwsLCwsKSwsLCk0Kf/AABEIALwBDAMBIgACEQEDEQH/xAAcAAEAAgIDAQAAAAAAAAAAAAAABQYEBwIDCAH/xABEEAACAQMCBAQCBgcGBAcBAAABAgMABBESIQUGEzEiQVFhcYEHFCMygpEIJEJSYnKhQ1OxwdHhFTOSojREY3OTo8Il/8QAGQEBAAMBAQAAAAAAAAAAAAAAAAEDBAIF/8QAIhEBAQEAAgIDAAIDAAAAAAAAAAECAxEhMQQSQTJRIkKB/9oADAMBAAIRAxEAPwDTTw1z4fxCe2kEtvI8Ug7MjFTjOcHHcbDY7VMXXCvSo2a1I8qDafKH6Q8iaY+Ix9QdutEAH+Mkeyt8Vx8DW5+A8zWl7H1LWZJV89J8S58nQ+JT7ECvHbw1ysL6a3kEsEjxOvZkYq3wyPL2oPatK0Jyh+kPKmI+Ix9Re3WiAWQe7x7K3xXT8DW5+X+aLS9j6lrMkq+YB8S58nQ+JT8RQSlKUoFKUoFKUoFKiOKcYlS5ht4okdpYppNTyFFQQPAu4CsTnr/098iOsOPvPcWxwY8x3ySx68oJbaeGFvFgalDCTSxA2OcDOKC0Uqr2HOLPIEMaOXt5J4zA7yK/RMYZEZ40D56sellyDvkLtnpk5onktJZIja606OQk7O0bO41pMrQgoQpGMjJydlxuFupUBxDjptzJJMhzFaySsschdTofZUVlXLkY3OO+PepLh0tyc9eOJNlI6crSeI51K2qNdh4cMO+TsMbhm0qEuuL9NrkjQDG0KjqzFIyZAg8OEbSfFgKAdTYG2cjEg5ukaOX7EGZJ0gRQ7LHIZVRkfW6BkUK5LeEkaWxr2yFmpVT5k45JbGzkuWWJPrjK3Sd3EqGxuiqsugEsZQoCANkhCNzgZF3zTKjQxvEkcsqyy4kl8MUUbIoDsiNmUmRPAuVGH8Z0jUFkpVStuY7qa6tAiIqSW900iM5H2lvcW0JZG6eWUamKHw6g+SBgVbaBSlKBSlKBSlKBSlKBSlKDyjDe5rm8CPVZt7+pK3v6DndcLI7VGy2xHlVghvQe9c5LZH7UFTeCvtjeTW8gkgkeN17MjFWHzHl7VM3XCyO1R0tsR3oNo8ofpDTR4j4jH1V7daMBZR7umyt8tPzrc/L3NVpfR67WZJR5gHDrn99D4l+Yrx68NfbK7mgkEkMjxuvZkYqw+BFB7XpXn/lD9IaeLEfEI+sv97GAso/mTZX8u2n51unl3m2zv012sySgfeUHDpnI8cZwy9j3G/lQS9KUoIHjXAZZryCVJXhEcFwnUjKaw8slqygLIjKylYpM5B8vPBHdBytAvT++Qkc6HJH2n1p1eZ5CBkuzKTkYHibbtiQveIRQoXmkSNB3Z3CKPizECo880RtnoRz3BxkdKIhGB/cnl0RH5PQdVnyoEkWRri4keOKSGMuY/s45ekSFCRqCQYlwxye+SdsfY+VVIl6s88zyosfUfpK6IjF1CCGNF2Zi2SCc+21c2mv5M6I4IBgaWkZp39w8MehR8pDXxuXnk1de6uHDY8EbC2RcfuNAFlwfdzQc35bjdGSeSSfXC8DmTQrPHIxJ1dFEAODpBUDYeu9ZHDOGvFq1XE84OMCXpfZgZ+6Yo0JzkZLFjsN++eXD+CW8DM0USIz41uF+0k09upIfE+Pcms2ggH4C0zXBlLRa5oniaNwZF6ATTJupUEsp8JDDT37kDmvKceiUNLMzyvHI0pZRIJYlQJImlQqkdNfCF0ncFcEgzlKCHbltXEQnlluOlK0gMoi8euCW3KSLHGqlNEz7YBz3J7V1vymmIyk1xG8QdI5FZGkSKQoWi+1RldMxpjWGYYG9TlKCIm5e1NA/XnEsIZeqOlrkSRkaRJVMZTDGOM+FVI07Eb1L0pQKUpQKUpQKUpQKUpQKUpQeHK7Y7giuqlBJ29/Ulb39VsGu2O5IoLhDeg965SWqv2qt29/Ulb39B8ueFkdqjpbYirFFeA966p+HB21BsDHb/Q0FZeCvtpJLDIJIpGidd1dXKOuQR4WXcbEipe74dpGewrAMI86DY3Af0gr2JOnchJvSbp/aL3yXiVkWXywAU7bk5zW1+W+IwcSTWnEXmGnDxQ4tdJJxqKqPrEe4IGZMeme9eZY7fIyqkj1Ck/1FdlvK8Tq8bPHIu6uhKSL5eFlwR3NB63suXbWJtaQp1MAdRhrmIHYNK+Xb5mpGtEcnfTrcRMsfEB1o+3WRQsyd93QYWQDbsAf5jW77DiEU8SSwuskbjUrKchh7UGRSlKBSlKDFvuJxQ6eq6rrOlQe7EAsQoG5wASceQJqP4LzGLlI3UIFeS5QfaatQtppIg8eFwwYJq9s+dOK2Uou4LmNDKI4poWjDKrDrvA4kUuQDjoYIyDhts4wY7gXL86RwiUKjCS+Z9D6ggup5ZE0HAzs48h8KCcteOW8j6I5UZsMQAfvBCFcoezBSQCRnBIzWJw/mqF7W2mlKxG4gSYR51sAyI7YwMlV1qC2ANxnGajeXuXmjFqksT6rVQFkFwWg1LC0GqGMtqwVZhpYDGe5wDWLwvlm4gS1YrI5Swt7aRIp+mySQAnUmSFdW1sCcg+BcA52C0T8ct0CEyoeoutNJ1l0Gkl0C5JQal8Q23HrXVDzBC08kOfEiq2fIh1Z9j7Bc1F2fCJbWZZIoS8ZtYoOkJQZIWhklcENIQHVhMQTkEaF2bPhzDazC4nPTBSaJAGDjwOiygh1ONt0wRnucgY3Dvh5ghkMXRkikWR9OrXgH7KSQdLAIkb7M5AIwAxz4cHvtuMQSOUSRWYFgcZI1IcMursWBBBGcjBzUVHwKQJwxQFAtGUyAHZVFjcW+E9fHIg+FdvK9tPbwxW0ke0KaOsHUrIE2VsfeDsMFgRgEndu5CRuOIhJQjGML0pJCS+HAjaMEhMboA+7ZGDpGDq24W3HraQsEmjbSus+IY0ebg9iv8Q2qO45wWWW46iY0ixu4Nzg9Sd7Zk+WImyfhXXe8AZ5ICY0eNLG5t3jJADmb6rpT+UiFwT5bUErFx63ZSwkXSCgycqMysEjxqAzqYgAjua+cT4wkSyYwzxrGzJqwQsrlFJ2OASr4/lNVuXgN5JFMgLiIG0eCKeRZJBJa3AmkBmXJ0OscSguzHOo7djkTcJuZZbuVowgmhtI41Mis+YJrh36mnwqftRjBPx8gE9PxqBJOm8iq2pV32Gt8aELdgzalwucnIx3ros+ZIJJbiPOk28hRy2y7RRyswPYKBJjf0PlUFx3gV1NJJtI320TxN9aeKBIUMJdXgjYa5MrKRrVhuPEPujIvuATuvEogqYvCXjctlAfqlvBomT72C0JzjPhPrtQTMPMVqySOJk0xJ1HJONEZDESHP7BCthuxwcHasqzvo5VLRsHUHGR2OwPhPmMEbjaqtx7gl1eJct0xEzWFxbIhkVupJPpOpiuwRTGoUnfxvkL528DFB4dpSlApSlB9BrtjuSK6aUErb39SMPEKrQNSFoDpyfOgk0WW5lVEGSewzgKPNmPkPU/7CtkcB+jy1jQM5E0vmWHgU/8App2+Zyfh2qF5d4cII98dRt2Pp6KPYf45qft70r2NZt8nfiN/FwzM7vtz4jy77VVuJ8tg+VX614yDs29d8tjHIPDj4VS1NLXXBXTtkj0P+tXT6IOd3srtbaYn6vcOF37RTMQEZfQMcK3xB2wcy/EeXfaqvxLl3YjHerc8tntm38fOvOfD0zStS8u/TI8eI7+IkDA60Q39MyxHv6kqfw1s3hPGre6j6lvKkqeqnOD6MO6n2ODWjOpr0x749Y9s2lKV0rKUpQdF7eJDE8shwkaM7H0VAWY/kDXVwfrfV4zP/wA0qGcbYVm8RQYAyFzpB74G+9YfMR1mC3GftpQXxjaGH7WTIPdWKpEf/d+dTFApSlApSlApSlApSlApSlApSlB4o4rwee1lMVxE8Ug/ZdSpxkjIz95Tg4I2PlWHXtLjnL1teRGK6hSVN9mG6kjGUYbo2D3Ug1prnH9HZhqk4bJqG56EpAbzOIpex8gA+PdjQaSpWZxbg09rKYriJ4pB+y6lSRkjK5+8pIOGGQfKsOgUpSg+quSB61Y+CwBpkHkvi/6e39SKgLYeMfGrJwNsM3wH+Nc7vWas4p3uRbUnrISeohJq70mrE9VMJPWZb3zL2NQaT11cVmfoSdNirBcgjvtuQPcjIz71M8ot6na8WvGQ2zV3TcPjkHh/KqbwoyLEqytqcDc/M4388DAz7VK21+y9jSk9PnEeXfaoBbKe2k6tu7xSD9pDgkd8MOzD2ORV4tuMK2z1gcxcQtYVBY5ZuyLux9z6D3P9ahPtm8vfTNJHhOIRah260Q38t5IvPzJKfJa2bwjjlvdR9S3lSVPVTkqcZw47q3scGvOHVmuSelESM48CFwD6M+MA/lXGOG7s3EyiWBx/aKcbd8OV2K7dm2q7PJqe2Xk4MW+L1Xp+lao5P+mXJWLiAAzgC4UaVHvOn7P8y7b7hQM1s3iXEo4IJJ3P2cUbSMRv4UUscY77Cr86mvTHvFxeqj7D7W9nlI8MCrbplf2mCzTsjeanVAp/iiNTVRfLXD2htY1kCiVtUkunJXrzM0sxXO+nqO+PbFSldOClKUClKUClKUClKUClKUClKUClKUEfxvl+2vIjFdQpKm+zDdSQRlG7o2CfEpBrTXOH6OzDVJw2XI3PQmOD5nEUvY/sgB8epY1vWlB4q4vwS4tZTFcxPE4/ZdSMjOMqezLt3GRWDXtTjPAre7iMVzEkqHydc4OMZU91PuMGtO84fo7fek4dJ79CU/0jl/IAN82oNIwNhh8aneHy4f4j/f8A1qN4zwG5tJDFcxPE48nGMj1U9mHuMiu23myAfP8AzFRqdzp1jX11KsaT1kJPULDdg7Z39P8ASstJ6w2WeK9eWWdxLpNS5lyoGe7qPkGDEfkDWAk9cjLl09tTfkNP/wCjUxGvScSeshJ6iEmrISaoSzrzifTTPc9gPf39qluQOQvrjfWrzJhJyiZwZyNtTEbiMdgB3x5KPFWrGxN3exQb6S2GI8kUF5DnyOAQD64retuVVQqgKqgAAbAADAAHoBV3FjvzWXn5LmdRlf8ABodASNVRVGAqgKoA8lA2FQfEuXO+1TiTVkpcZ2O9aWBp7jXICHJjHTb2HhPxX/TFS/Jd9OUh4ZPnaZZEcN3tYCJSmTucSiGPSceCTA2U1sS44Yj9q1dy9d/X7u8+xeP6sRCudwNMkuok4GlyVQld8BV3qPrO+3d5NXP1rclKpFpx26t9m+1T0Y+MfB/P55+VWThfMUE+ytpf9xvC/wAvJvlmpcJOlKUClKUClKUClKUClKUClKUClKUClKUClKUGFxfglvdRmK4iSVD+y6g4Pqp7qfcb1qLmn9H0AtJw2THn0JTt8I5e4+DZ/mrdVKDx9xjgs9tJ0rmJ4n8lcYzjzRhsw91JrGilZfPI9+/516/4nwmC4jMc8SSof2XUMufXB7H3qi3/ANBHCpDlOvB7RzZHwxMHwPhUXMvt1nes+ZWiIbnNd0U3iPwA/wASf8q3hY/QNwtDlzczezzaR/8ASqGsF/ojsryOWS3LW7deWNNPijxbv9XIaNjv44XOQQcsTk1ReL+mvPye+vs1Qk9ZCTVl8y8jX1gSZo9UY/to8vF+I4yn4gPiahI56oss9tks1O4uH0aH/wDoMT5QSH5mSEf4E1thJa0pydxMQXiMfusGjJ9A+CP+5VrbcN2D2Na+K/4vP+TP8kuk1d6TVFpNXek1WsyVSashZwdjvUSk1dj3gRSzHAUEn4DeoDjf1eOMvIwUdgO7MfRR5mqBfcTDnwIFHlndvjt2rr4rxR55C7fBV8lXyA/zNY7W76Narq9gRkfGlsz7dZzrXqJ/hHPFxDgP9qnox8YHs/n88/Kr9wri8VxHrjOR2IOzKfRh5GtK2nEA5KlWRx3Vhg47ZUjYj/bOKsnJ/FDDdIM+GQiNh66jhT8mI+RNPF8xzZZeq2nSlKBSlKBSlKBSlKBSlKBSlKBSlKBSlKBSlKBSlKDhNKFUseygk/ADJqN5VidbK36gAkaJHkA7dWQa5MfjZq6+cGH1GZCSvWC24I7hrp1t1I99Uo3qYAxsKARnvVD5o+h2yucvB+qynfMYzEx/ji2HzXT86vtKiyX26zq5vceauYeRr6wz149UXlNHl4vxHGU/EB8TXbwrnKWLAkGtfUbOPjnZv6fOvR5Ge9UfmL6IrG5JeLVbOe/SA6bH1aI7D8Omqvpc+ctM5s7nXJEBwjmiOUZVgfUdmHxB3FTsN0D2NVyP6DJ1YFb1Bjswt2DD8pf86tUH0fyRxALcmSQdy6BVb4Bd1/7qszb+xRvOZ/G9uaTVHcy3REGkftMAfgMt/iBXGaSWBtM6FfQ91b+Vhsfh3rE47IHiBHkw/Igj/HFdq1V4rddOPPqQPzyf8qxbLi5U5BwayuK2PViZAcHup9GG4z7eR9jVOEksZIkR1x3yp0/JhsR7g1m5pe+2742s/Xr9X365DMMSrg+TrsR71yS2lhZZFPWRWDbY1gAg/M7eePjVPteJ+9TNjxgqcg4qrOrPTRrE17jd3BeZra7B6MgLD70beGRd8eJDvjIO/Y+RNSlaTF1DMQXBRxusiEqynGMgjdT7irLw3nK8twOqPrcP764WdRv8FfyGDpPmWNX55Z+sm/jWectj0qL4JzNbXYPRkBYfeQ+GRN8eJG3AyDv2PkTUpV3fbLZZ4pSlKIKUpQKUpQKUpQKUpQKUpQKUpQKUpQQ/H8tJaR6dQe5DN/CsMUkyt/8ALHCPnUxURNCzcQjbfTFbS5GDpLzyRaTntlRBIMfx/nL0ClKUClKUClKUHCaFXUqwDKe4IyD8QarPFeR0YHoNoz+w2Sh+B7r/AF+FWmlBp3iXCZrdtMqFfQ91b+Vhsfh3rDrdcsKsCrAMD3BAIPxBqPHLNpnPQi/6Bj8u1T2NNW/0fm8f9XUxnPicD7Ifzjtn2Xf41Fcwco33DyTPHqjH9tHl4sfxHun4gPYmvQF9xGC2Qa2VAfCigZZzgnRDGgLO2ATpUE7dqj2+uXO29pD7hXupBk+R1RwqQB31sQTtGRVWuPNX459Z9+Xnz/jelTp8TYyF75/LyqX4BzBKUDN4G3yNwDg98H1rZPHPoYsZVzbaraQD7wJkVyPOVXOWP8QIPrmtZcf5SvuHkmePMY/to8vF+I4yn4gPbNU6xcxrxyzd9/8AFh68MxBbMcg3WSMlWU4xkFcFT7irJw7nS8tgOuv1uH99MLOo3+Cv5DB0nzJNauteJ+9Tdhxpl7H/AEPxFcTVnpbrE14sbq4JzLbXYJgkDEfeQ5WRPLxxtggZB37HyJqUrSeuCYhjmKVd1kjJUqcYyGXdT7irFw/na9tcC4X63D/eJpWcDfuNkk8hvpPqTV+eX+2PfxrP4tlUqL4HzNa3akwSBiPvIcrInl442wy9jg4wfLNSlXd9stll6pSlKIKUpQYEnH7VZRC1xCJS2gRmVBIX0q2kJnOrS6HHow9RXKy43bTI0kM8MiJnU6SK6LgBjqZTgbEHfy3qvXfLTyR8RR4VcXF3FIqtoYSRpDZrkgnGA0Umzb7e4z94/wAuzzTXbRjSJIbDSdSjqNa3VxNJGe+NSMi5YY8fmARQSlzzfZJbtcCeJ4kZFZklQqC5XSC2rA2ZW79t67ZearFUR2urcI4LIxmQK6qQpZWzgqCQCe2TUG3D5ZEuH6F0JjHCB13tcyiGRpRHH0XIBBLjLkDL98ZI7eIy3ssgP1e4WJ4dIiWS2Vlm6jqxu26jeDR0yvTLbGTKk6RQSnGeYVt1nYoWEFq9ycHGoIHOkehOjv71mNxJFMutkRYkV2YyKAqkMSZAfuKAp3O3f0qoNy9dnhrRMhMx4MLYgupJueiylC2rBOo/ezj3qQ49wKaUzlUDDVYyKpZQJfqlx1pI9+xIUAasDJG+M4CwcO4rBcKWgljlUHBMbhwCQGAJU7eFlPwIPnXWvHLYzdETxdXJXp9RepqC6yujOchfFj037Vz4devKpZ4ZYDnGmQxljsDkdJ3GMkjc5yDtjBNfsLS5jvAIY7iO3M0zSrK1u1uRIZJDLblGaYO8zKwVsKFL5VTpoJHl3m22vEjMckYleFJjB1VaaNZFVhrQHI2dd8eY9ayX4/AkKSzyxRK/YtKmkkAnCvnDbKTt5A+lV/gfL00VtwdDGFa2I64BXwZsbiNskHDZmdM4zvv5ZrgeEXMX1SQRzMUhkhdYWg6sZkkjfUOsdJQ6MNpbOQmx3wFk/wCMobiGFcMJoJZ1dWBXTE8C7Y7564II9PesW15stpbmOCCSObWkzl45FdUMDQKVbSTueuPyNQk/K0rqiRCSENYcQi1SOjSQzXctu6BumxG2mQjRkAKACNqy7C3nkvbaVrV7dIbW4hbU0JwzvalFQRu2UxE+D/QeYWqlKUClKUClfGYAEk4A3JPYD3qDfj0k4xYosgP/AJiTItV7bx48VxscjR4TggyKaCXvL2OFGkldY0UZZnYKqj3J2FRK8Subj/w6GGP+/nQh2G3/ACLc4btqGqTTggEK4Nd1py+ocSzs1xMpyryAaYzv/wAiIeGPZiNQ8ZGzM1S1BG8M5fihYyeKSZgA00p1zMB5asAIud9CBVySQozUlSlAr4RnY19pQUTmX6IbO4y8H6rKd8oMxMf4otgPiun3zWruP8p31gSZ48xj+2jy8X4jjKfiA9s16Mr4RnY1XrjlX459Z9+Xmm14n71N2HG2Xsfl5H4itg8y/RDZ3GXt/wBVlO/gGYmP8UWwHxXT75rV/HuVL6wJM8eYx/bR5eL8RxlPxAe2az6xctuOXO/SeKwTMGyYZV+7IjFSp9VZcFflVh4dzzfWuBdJ9ai/vU0rOB7jZJPL9w+7Gta2vE/epuw42y9jt6HcH5VE1Z6d6xNTrUbo4HzLa3ilreVXx95d1kT+eNsMvzG/lUnWkjFBKwdSYJl+66MVIP8ACy7rU5b83cXiUJiGfHaR0IYj+LpsFPxAFX55Z+se/jX/AFbRpSlXMhSlKBSlKBSlKBSlKBSlYXFeLLAq5VnZ20RxoAXlfSz6U1EKPCjHLEAAEkigzaVET8w6Vj/V5zNIGK246XW0xlQ7EmTphRrTfXjxKBknFdL84Q/ZLGk0skwnKRog16rV1jmRy7BUZXbT4iBkd+2QnaVXzzVqe36MMkiTCbVjQGjeBgjIwd1wwbWD3+7XdJzXEDLlJdETmN5NA0dXKKsaDOqRnMihdAIzsSDtQTVQ0/Mis7RWqG4lU6W0nTBE2DtPPghT2yih3GQdODmkF9HdiSCWKaF1CO8UjBWKMzaDrgkZWVjE4KhjsCGGDg/F4vHFJ9Wt7eRxFoVxCsaxWwYAqranX9khtEYYhSpwNS5D4OXDKwa9fr4ORCBptUIOQelk9Vh4fFIW3GVCdqm6g5ebYlkKlJemsqwtcaV6And1jEf3tZ8bqpYKUBOCwIOOUvNcSmXKS6IWMbyaBo6uUCxoM6pGcyKF0Bt9iQdqCapUbwvjQmZkaKWGVFVjHKE1aHLhWDRO6EEo4wGJGNwMjMlQKUpQKUpQKUpQK+EZ2NfaUFE5l+iGzuMvb/qsp/cGYWP8UWwH4SvvmtX8e5VvrAkzx5j/AL6PLxfiOMp+ID2zXouvhGRg9qr1xyr8c+s+/LzXa8T96l4OMsBgMR862HzJ9EVncZe3/VZTv4BmFj/FFsB+Er75rXd79HXFonKC3MoHZ43Qow9tZUj4EVRePUbM82NfvTf9KUrW8wpSlApSlApSlApSlAqM41whpjA8bBJLeXqIWXUh1RyQurgEHBSV8EHY6TuAQZOlBWuNcpfWnglnW2lkhEqlJYOrAySlDsrklZF6aYf01jT4vD38O5Y6UtvIOjGIIrmPpww9KL9ZlhkBVdR04EOD6kk+HtU9Sgr1ty3LEIzHKmpJruQ64yVZLueSYqMMCGUuozvnB2325cR5VWa1ngdlIlm6w1IHQMJUlQSRk4kXUi6lyMjI2zU/SgheXuXkti5WGzi1hRi3txCSV1ZMjA+IbjAxtvuc7ck4TNHcTSQvGEnZHdXRiwkSNIiyMGGxjjjGkjYgnJzgTFKCttyvLh4llQW73P1gjpky+KUXDxh9WMNNk6sbKxUDOGHdxHlVZ7aeB2UiWbqjUmtAyyJKgkjJxIupF1LkZGRtmp6lBC8vcvJbM5WGzi1BR+r24hJK6smRgfENxgY233OdpqlKBSlKBSlKBSlKBSlKBSlKBSlKD//Z"/>
          <p:cNvSpPr>
            <a:spLocks noChangeAspect="1" noChangeArrowheads="1"/>
          </p:cNvSpPr>
          <p:nvPr/>
        </p:nvSpPr>
        <p:spPr bwMode="auto">
          <a:xfrm>
            <a:off x="4605338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4" name="AutoShape 14" descr="data:image/jpeg;base64,/9j/4AAQSkZJRgABAQAAAQABAAD/2wCEAAkGBhESEBQUEhQUFRUVFRcXGBcXFBkVFBQVFBQVFRcXEhUXHSYhGBolGhUUHy8gIy0pLjgsHR8xNzAqNSYrLCkBCQoKDgwOGg8PGjYkHyIuKSwpMCwsKSwpNSwsNC8sLCwvLSksLCo1KSksLCwsLCwsKSwqLCwsLCwsKSwsLCk0Kf/AABEIALwBDAMBIgACEQEDEQH/xAAcAAEAAgIDAQAAAAAAAAAAAAAABQYEBwIDCAH/xABEEAACAQMCBAQCBgcGBAcBAAABAgMABBESIQUGEzEiQVFhcYEHFCMygpEIJEJSYnKhQ1OxwdHhFTOSojREY3OTo8Il/8QAGQEBAAMBAQAAAAAAAAAAAAAAAAEDBAIF/8QAIhEBAQEAAgIDAAIDAAAAAAAAAAECAxEhMQQSQTJRIkKB/9oADAMBAAIRAxEAPwDTTw1z4fxCe2kEtvI8Ug7MjFTjOcHHcbDY7VMXXCvSo2a1I8qDafKH6Q8iaY+Ix9QdutEAH+Mkeyt8Vx8DW5+A8zWl7H1LWZJV89J8S58nQ+JT7ECvHbw1ysL6a3kEsEjxOvZkYq3wyPL2oPatK0Jyh+kPKmI+Ix9Re3WiAWQe7x7K3xXT8DW5+X+aLS9j6lrMkq+YB8S58nQ+JT8RQSlKUoFKUoFKUoFKiOKcYlS5ht4okdpYppNTyFFQQPAu4CsTnr/098iOsOPvPcWxwY8x3ySx68oJbaeGFvFgalDCTSxA2OcDOKC0Uqr2HOLPIEMaOXt5J4zA7yK/RMYZEZ40D56sellyDvkLtnpk5onktJZIja606OQk7O0bO41pMrQgoQpGMjJydlxuFupUBxDjptzJJMhzFaySsschdTofZUVlXLkY3OO+PepLh0tyc9eOJNlI6crSeI51K2qNdh4cMO+TsMbhm0qEuuL9NrkjQDG0KjqzFIyZAg8OEbSfFgKAdTYG2cjEg5ukaOX7EGZJ0gRQ7LHIZVRkfW6BkUK5LeEkaWxr2yFmpVT5k45JbGzkuWWJPrjK3Sd3EqGxuiqsugEsZQoCANkhCNzgZF3zTKjQxvEkcsqyy4kl8MUUbIoDsiNmUmRPAuVGH8Z0jUFkpVStuY7qa6tAiIqSW900iM5H2lvcW0JZG6eWUamKHw6g+SBgVbaBSlKBSlKBSlKBSlKBSlKDyjDe5rm8CPVZt7+pK3v6DndcLI7VGy2xHlVghvQe9c5LZH7UFTeCvtjeTW8gkgkeN17MjFWHzHl7VM3XCyO1R0tsR3oNo8ofpDTR4j4jH1V7daMBZR7umyt8tPzrc/L3NVpfR67WZJR5gHDrn99D4l+Yrx68NfbK7mgkEkMjxuvZkYqw+BFB7XpXn/lD9IaeLEfEI+sv97GAso/mTZX8u2n51unl3m2zv012sySgfeUHDpnI8cZwy9j3G/lQS9KUoIHjXAZZryCVJXhEcFwnUjKaw8slqygLIjKylYpM5B8vPBHdBytAvT++Qkc6HJH2n1p1eZ5CBkuzKTkYHibbtiQveIRQoXmkSNB3Z3CKPizECo880RtnoRz3BxkdKIhGB/cnl0RH5PQdVnyoEkWRri4keOKSGMuY/s45ekSFCRqCQYlwxye+SdsfY+VVIl6s88zyosfUfpK6IjF1CCGNF2Zi2SCc+21c2mv5M6I4IBgaWkZp39w8MehR8pDXxuXnk1de6uHDY8EbC2RcfuNAFlwfdzQc35bjdGSeSSfXC8DmTQrPHIxJ1dFEAODpBUDYeu9ZHDOGvFq1XE84OMCXpfZgZ+6Yo0JzkZLFjsN++eXD+CW8DM0USIz41uF+0k09upIfE+Pcms2ggH4C0zXBlLRa5oniaNwZF6ATTJupUEsp8JDDT37kDmvKceiUNLMzyvHI0pZRIJYlQJImlQqkdNfCF0ncFcEgzlKCHbltXEQnlluOlK0gMoi8euCW3KSLHGqlNEz7YBz3J7V1vymmIyk1xG8QdI5FZGkSKQoWi+1RldMxpjWGYYG9TlKCIm5e1NA/XnEsIZeqOlrkSRkaRJVMZTDGOM+FVI07Eb1L0pQKUpQKUpQKUpQKUpQKUpQeHK7Y7giuqlBJ29/Ulb39VsGu2O5IoLhDeg965SWqv2qt29/Ulb39B8ueFkdqjpbYirFFeA966p+HB21BsDHb/Q0FZeCvtpJLDIJIpGidd1dXKOuQR4WXcbEipe74dpGewrAMI86DY3Af0gr2JOnchJvSbp/aL3yXiVkWXywAU7bk5zW1+W+IwcSTWnEXmGnDxQ4tdJJxqKqPrEe4IGZMeme9eZY7fIyqkj1Ck/1FdlvK8Tq8bPHIu6uhKSL5eFlwR3NB63suXbWJtaQp1MAdRhrmIHYNK+Xb5mpGtEcnfTrcRMsfEB1o+3WRQsyd93QYWQDbsAf5jW77DiEU8SSwuskbjUrKchh7UGRSlKBSlKDFvuJxQ6eq6rrOlQe7EAsQoG5wASceQJqP4LzGLlI3UIFeS5QfaatQtppIg8eFwwYJq9s+dOK2Uou4LmNDKI4poWjDKrDrvA4kUuQDjoYIyDhts4wY7gXL86RwiUKjCS+Z9D6ggup5ZE0HAzs48h8KCcteOW8j6I5UZsMQAfvBCFcoezBSQCRnBIzWJw/mqF7W2mlKxG4gSYR51sAyI7YwMlV1qC2ANxnGajeXuXmjFqksT6rVQFkFwWg1LC0GqGMtqwVZhpYDGe5wDWLwvlm4gS1YrI5Swt7aRIp+mySQAnUmSFdW1sCcg+BcA52C0T8ct0CEyoeoutNJ1l0Gkl0C5JQal8Q23HrXVDzBC08kOfEiq2fIh1Z9j7Bc1F2fCJbWZZIoS8ZtYoOkJQZIWhklcENIQHVhMQTkEaF2bPhzDazC4nPTBSaJAGDjwOiygh1ONt0wRnucgY3Dvh5ghkMXRkikWR9OrXgH7KSQdLAIkb7M5AIwAxz4cHvtuMQSOUSRWYFgcZI1IcMursWBBBGcjBzUVHwKQJwxQFAtGUyAHZVFjcW+E9fHIg+FdvK9tPbwxW0ke0KaOsHUrIE2VsfeDsMFgRgEndu5CRuOIhJQjGML0pJCS+HAjaMEhMboA+7ZGDpGDq24W3HraQsEmjbSus+IY0ebg9iv8Q2qO45wWWW46iY0ixu4Nzg9Sd7Zk+WImyfhXXe8AZ5ICY0eNLG5t3jJADmb6rpT+UiFwT5bUErFx63ZSwkXSCgycqMysEjxqAzqYgAjua+cT4wkSyYwzxrGzJqwQsrlFJ2OASr4/lNVuXgN5JFMgLiIG0eCKeRZJBJa3AmkBmXJ0OscSguzHOo7djkTcJuZZbuVowgmhtI41Mis+YJrh36mnwqftRjBPx8gE9PxqBJOm8iq2pV32Gt8aELdgzalwucnIx3ros+ZIJJbiPOk28hRy2y7RRyswPYKBJjf0PlUFx3gV1NJJtI320TxN9aeKBIUMJdXgjYa5MrKRrVhuPEPujIvuATuvEogqYvCXjctlAfqlvBomT72C0JzjPhPrtQTMPMVqySOJk0xJ1HJONEZDESHP7BCthuxwcHasqzvo5VLRsHUHGR2OwPhPmMEbjaqtx7gl1eJct0xEzWFxbIhkVupJPpOpiuwRTGoUnfxvkL528DFB4dpSlApSlB9BrtjuSK6aUErb39SMPEKrQNSFoDpyfOgk0WW5lVEGSewzgKPNmPkPU/7CtkcB+jy1jQM5E0vmWHgU/8App2+Zyfh2qF5d4cII98dRt2Pp6KPYf45qft70r2NZt8nfiN/FwzM7vtz4jy77VVuJ8tg+VX614yDs29d8tjHIPDj4VS1NLXXBXTtkj0P+tXT6IOd3srtbaYn6vcOF37RTMQEZfQMcK3xB2wcy/EeXfaqvxLl3YjHerc8tntm38fOvOfD0zStS8u/TI8eI7+IkDA60Q39MyxHv6kqfw1s3hPGre6j6lvKkqeqnOD6MO6n2ODWjOpr0x749Y9s2lKV0rKUpQdF7eJDE8shwkaM7H0VAWY/kDXVwfrfV4zP/wA0qGcbYVm8RQYAyFzpB74G+9YfMR1mC3GftpQXxjaGH7WTIPdWKpEf/d+dTFApSlApSlApSlApSlApSlApSlB4o4rwee1lMVxE8Ug/ZdSpxkjIz95Tg4I2PlWHXtLjnL1teRGK6hSVN9mG6kjGUYbo2D3Ug1prnH9HZhqk4bJqG56EpAbzOIpex8gA+PdjQaSpWZxbg09rKYriJ4pB+y6lSRkjK5+8pIOGGQfKsOgUpSg+quSB61Y+CwBpkHkvi/6e39SKgLYeMfGrJwNsM3wH+Nc7vWas4p3uRbUnrISeohJq70mrE9VMJPWZb3zL2NQaT11cVmfoSdNirBcgjvtuQPcjIz71M8ot6na8WvGQ2zV3TcPjkHh/KqbwoyLEqytqcDc/M4388DAz7VK21+y9jSk9PnEeXfaoBbKe2k6tu7xSD9pDgkd8MOzD2ORV4tuMK2z1gcxcQtYVBY5ZuyLux9z6D3P9ahPtm8vfTNJHhOIRah260Q38t5IvPzJKfJa2bwjjlvdR9S3lSVPVTkqcZw47q3scGvOHVmuSelESM48CFwD6M+MA/lXGOG7s3EyiWBx/aKcbd8OV2K7dm2q7PJqe2Xk4MW+L1Xp+lao5P+mXJWLiAAzgC4UaVHvOn7P8y7b7hQM1s3iXEo4IJJ3P2cUbSMRv4UUscY77Cr86mvTHvFxeqj7D7W9nlI8MCrbplf2mCzTsjeanVAp/iiNTVRfLXD2htY1kCiVtUkunJXrzM0sxXO+nqO+PbFSldOClKUClKUClKUClKUClKUClKUClKUEfxvl+2vIjFdQpKm+zDdSQRlG7o2CfEpBrTXOH6OzDVJw2XI3PQmOD5nEUvY/sgB8epY1vWlB4q4vwS4tZTFcxPE4/ZdSMjOMqezLt3GRWDXtTjPAre7iMVzEkqHydc4OMZU91PuMGtO84fo7fek4dJ79CU/0jl/IAN82oNIwNhh8aneHy4f4j/f8A1qN4zwG5tJDFcxPE48nGMj1U9mHuMiu23myAfP8AzFRqdzp1jX11KsaT1kJPULDdg7Z39P8ASstJ6w2WeK9eWWdxLpNS5lyoGe7qPkGDEfkDWAk9cjLl09tTfkNP/wCjUxGvScSeshJ6iEmrISaoSzrzifTTPc9gPf39qluQOQvrjfWrzJhJyiZwZyNtTEbiMdgB3x5KPFWrGxN3exQb6S2GI8kUF5DnyOAQD64retuVVQqgKqgAAbAADAAHoBV3FjvzWXn5LmdRlf8ABodASNVRVGAqgKoA8lA2FQfEuXO+1TiTVkpcZ2O9aWBp7jXICHJjHTb2HhPxX/TFS/Jd9OUh4ZPnaZZEcN3tYCJSmTucSiGPSceCTA2U1sS44Yj9q1dy9d/X7u8+xeP6sRCudwNMkuok4GlyVQld8BV3qPrO+3d5NXP1rclKpFpx26t9m+1T0Y+MfB/P55+VWThfMUE+ytpf9xvC/wAvJvlmpcJOlKUClKUClKUClKUClKUClKUClKUClKUClKUGFxfglvdRmK4iSVD+y6g4Pqp7qfcb1qLmn9H0AtJw2THn0JTt8I5e4+DZ/mrdVKDx9xjgs9tJ0rmJ4n8lcYzjzRhsw91JrGilZfPI9+/516/4nwmC4jMc8SSof2XUMufXB7H3qi3/ANBHCpDlOvB7RzZHwxMHwPhUXMvt1nes+ZWiIbnNd0U3iPwA/wASf8q3hY/QNwtDlzczezzaR/8ASqGsF/ojsryOWS3LW7deWNNPijxbv9XIaNjv44XOQQcsTk1ReL+mvPye+vs1Qk9ZCTVl8y8jX1gSZo9UY/to8vF+I4yn4gPiahI56oss9tks1O4uH0aH/wDoMT5QSH5mSEf4E1thJa0pydxMQXiMfusGjJ9A+CP+5VrbcN2D2Na+K/4vP+TP8kuk1d6TVFpNXek1WsyVSashZwdjvUSk1dj3gRSzHAUEn4DeoDjf1eOMvIwUdgO7MfRR5mqBfcTDnwIFHlndvjt2rr4rxR55C7fBV8lXyA/zNY7W76Narq9gRkfGlsz7dZzrXqJ/hHPFxDgP9qnox8YHs/n88/Kr9wri8VxHrjOR2IOzKfRh5GtK2nEA5KlWRx3Vhg47ZUjYj/bOKsnJ/FDDdIM+GQiNh66jhT8mI+RNPF8xzZZeq2nSlKBSlKBSlKBSlKBSlKBSlKBSlKBSlKBSlKBSlKDhNKFUseygk/ADJqN5VidbK36gAkaJHkA7dWQa5MfjZq6+cGH1GZCSvWC24I7hrp1t1I99Uo3qYAxsKARnvVD5o+h2yucvB+qynfMYzEx/ji2HzXT86vtKiyX26zq5vceauYeRr6wz149UXlNHl4vxHGU/EB8TXbwrnKWLAkGtfUbOPjnZv6fOvR5Ge9UfmL6IrG5JeLVbOe/SA6bH1aI7D8Omqvpc+ctM5s7nXJEBwjmiOUZVgfUdmHxB3FTsN0D2NVyP6DJ1YFb1Bjswt2DD8pf86tUH0fyRxALcmSQdy6BVb4Bd1/7qszb+xRvOZ/G9uaTVHcy3REGkftMAfgMt/iBXGaSWBtM6FfQ91b+Vhsfh3rE47IHiBHkw/Igj/HFdq1V4rddOPPqQPzyf8qxbLi5U5BwayuK2PViZAcHup9GG4z7eR9jVOEksZIkR1x3yp0/JhsR7g1m5pe+2742s/Xr9X365DMMSrg+TrsR71yS2lhZZFPWRWDbY1gAg/M7eePjVPteJ+9TNjxgqcg4qrOrPTRrE17jd3BeZra7B6MgLD70beGRd8eJDvjIO/Y+RNSlaTF1DMQXBRxusiEqynGMgjdT7irLw3nK8twOqPrcP764WdRv8FfyGDpPmWNX55Z+sm/jWectj0qL4JzNbXYPRkBYfeQ+GRN8eJG3AyDv2PkTUpV3fbLZZ4pSlKIKUpQKUpQKUpQKUpQKUpQKUpQKUpQQ/H8tJaR6dQe5DN/CsMUkyt/8ALHCPnUxURNCzcQjbfTFbS5GDpLzyRaTntlRBIMfx/nL0ClKUClKUClKUHCaFXUqwDKe4IyD8QarPFeR0YHoNoz+w2Sh+B7r/AF+FWmlBp3iXCZrdtMqFfQ91b+Vhsfh3rDrdcsKsCrAMD3BAIPxBqPHLNpnPQi/6Bj8u1T2NNW/0fm8f9XUxnPicD7Ifzjtn2Xf41Fcwco33DyTPHqjH9tHl4sfxHun4gPYmvQF9xGC2Qa2VAfCigZZzgnRDGgLO2ATpUE7dqj2+uXO29pD7hXupBk+R1RwqQB31sQTtGRVWuPNX459Z9+Xnz/jelTp8TYyF75/LyqX4BzBKUDN4G3yNwDg98H1rZPHPoYsZVzbaraQD7wJkVyPOVXOWP8QIPrmtZcf5SvuHkmePMY/to8vF+I4yn4gPbNU6xcxrxyzd9/8AFh68MxBbMcg3WSMlWU4xkFcFT7irJw7nS8tgOuv1uH99MLOo3+Cv5DB0nzJNauteJ+9Tdhxpl7H/AEPxFcTVnpbrE14sbq4JzLbXYJgkDEfeQ5WRPLxxtggZB37HyJqUrSeuCYhjmKVd1kjJUqcYyGXdT7irFw/na9tcC4X63D/eJpWcDfuNkk8hvpPqTV+eX+2PfxrP4tlUqL4HzNa3akwSBiPvIcrInl442wy9jg4wfLNSlXd9stll6pSlKIKUpQYEnH7VZRC1xCJS2gRmVBIX0q2kJnOrS6HHow9RXKy43bTI0kM8MiJnU6SK6LgBjqZTgbEHfy3qvXfLTyR8RR4VcXF3FIqtoYSRpDZrkgnGA0Umzb7e4z94/wAuzzTXbRjSJIbDSdSjqNa3VxNJGe+NSMi5YY8fmARQSlzzfZJbtcCeJ4kZFZklQqC5XSC2rA2ZW79t67ZearFUR2urcI4LIxmQK6qQpZWzgqCQCe2TUG3D5ZEuH6F0JjHCB13tcyiGRpRHH0XIBBLjLkDL98ZI7eIy3ssgP1e4WJ4dIiWS2Vlm6jqxu26jeDR0yvTLbGTKk6RQSnGeYVt1nYoWEFq9ycHGoIHOkehOjv71mNxJFMutkRYkV2YyKAqkMSZAfuKAp3O3f0qoNy9dnhrRMhMx4MLYgupJueiylC2rBOo/ezj3qQ49wKaUzlUDDVYyKpZQJfqlx1pI9+xIUAasDJG+M4CwcO4rBcKWgljlUHBMbhwCQGAJU7eFlPwIPnXWvHLYzdETxdXJXp9RepqC6yujOchfFj037Vz4devKpZ4ZYDnGmQxljsDkdJ3GMkjc5yDtjBNfsLS5jvAIY7iO3M0zSrK1u1uRIZJDLblGaYO8zKwVsKFL5VTpoJHl3m22vEjMckYleFJjB1VaaNZFVhrQHI2dd8eY9ayX4/AkKSzyxRK/YtKmkkAnCvnDbKTt5A+lV/gfL00VtwdDGFa2I64BXwZsbiNskHDZmdM4zvv5ZrgeEXMX1SQRzMUhkhdYWg6sZkkjfUOsdJQ6MNpbOQmx3wFk/wCMobiGFcMJoJZ1dWBXTE8C7Y7564II9PesW15stpbmOCCSObWkzl45FdUMDQKVbSTueuPyNQk/K0rqiRCSENYcQi1SOjSQzXctu6BumxG2mQjRkAKACNqy7C3nkvbaVrV7dIbW4hbU0JwzvalFQRu2UxE+D/QeYWqlKUClKUClfGYAEk4A3JPYD3qDfj0k4xYosgP/AJiTItV7bx48VxscjR4TggyKaCXvL2OFGkldY0UZZnYKqj3J2FRK8Subj/w6GGP+/nQh2G3/ACLc4btqGqTTggEK4Nd1py+ocSzs1xMpyryAaYzv/wAiIeGPZiNQ8ZGzM1S1BG8M5fihYyeKSZgA00p1zMB5asAIud9CBVySQozUlSlAr4RnY19pQUTmX6IbO4y8H6rKd8oMxMf4otgPiun3zWruP8p31gSZ48xj+2jy8X4jjKfiA9s16Mr4RnY1XrjlX459Z9+Xmm14n71N2HG2Xsfl5H4itg8y/RDZ3GXt/wBVlO/gGYmP8UWwHxXT75rV/HuVL6wJM8eYx/bR5eL8RxlPxAe2az6xctuOXO/SeKwTMGyYZV+7IjFSp9VZcFflVh4dzzfWuBdJ9ai/vU0rOB7jZJPL9w+7Gta2vE/epuw42y9jt6HcH5VE1Z6d6xNTrUbo4HzLa3ilreVXx95d1kT+eNsMvzG/lUnWkjFBKwdSYJl+66MVIP8ACy7rU5b83cXiUJiGfHaR0IYj+LpsFPxAFX55Z+se/jX/AFbRpSlXMhSlKBSlKBSlKBSlKBSlYXFeLLAq5VnZ20RxoAXlfSz6U1EKPCjHLEAAEkigzaVET8w6Vj/V5zNIGK246XW0xlQ7EmTphRrTfXjxKBknFdL84Q/ZLGk0skwnKRog16rV1jmRy7BUZXbT4iBkd+2QnaVXzzVqe36MMkiTCbVjQGjeBgjIwd1wwbWD3+7XdJzXEDLlJdETmN5NA0dXKKsaDOqRnMihdAIzsSDtQTVQ0/Mis7RWqG4lU6W0nTBE2DtPPghT2yih3GQdODmkF9HdiSCWKaF1CO8UjBWKMzaDrgkZWVjE4KhjsCGGDg/F4vHFJ9Wt7eRxFoVxCsaxWwYAqranX9khtEYYhSpwNS5D4OXDKwa9fr4ORCBptUIOQelk9Vh4fFIW3GVCdqm6g5ebYlkKlJemsqwtcaV6And1jEf3tZ8bqpYKUBOCwIOOUvNcSmXKS6IWMbyaBo6uUCxoM6pGcyKF0Bt9iQdqCapUbwvjQmZkaKWGVFVjHKE1aHLhWDRO6EEo4wGJGNwMjMlQKUpQKUpQKUpQK+EZ2NfaUFE5l+iGzuMvb/qsp/cGYWP8UWwH4SvvmtX8e5VvrAkzx5j/AL6PLxfiOMp+ID2zXouvhGRg9qr1xyr8c+s+/LzXa8T96l4OMsBgMR862HzJ9EVncZe3/VZTv4BmFj/FFsB+Er75rXd79HXFonKC3MoHZ43Qow9tZUj4EVRePUbM82NfvTf9KUrW8wpSlApSlApSlApSlAqM41whpjA8bBJLeXqIWXUh1RyQurgEHBSV8EHY6TuAQZOlBWuNcpfWnglnW2lkhEqlJYOrAySlDsrklZF6aYf01jT4vD38O5Y6UtvIOjGIIrmPpww9KL9ZlhkBVdR04EOD6kk+HtU9Sgr1ty3LEIzHKmpJruQ64yVZLueSYqMMCGUuozvnB2325cR5VWa1ngdlIlm6w1IHQMJUlQSRk4kXUi6lyMjI2zU/SgheXuXkti5WGzi1hRi3txCSV1ZMjA+IbjAxtvuc7ck4TNHcTSQvGEnZHdXRiwkSNIiyMGGxjjjGkjYgnJzgTFKCttyvLh4llQW73P1gjpky+KUXDxh9WMNNk6sbKxUDOGHdxHlVZ7aeB2UiWbqjUmtAyyJKgkjJxIupF1LkZGRtmp6lBC8vcvJbM5WGzi1BR+r24hJK6smRgfENxgY233OdpqlKBSlKBSlKBSlKBSlKBSlKBSlKD//Z"/>
          <p:cNvSpPr>
            <a:spLocks noChangeAspect="1" noChangeArrowheads="1"/>
          </p:cNvSpPr>
          <p:nvPr/>
        </p:nvSpPr>
        <p:spPr bwMode="auto">
          <a:xfrm>
            <a:off x="4605338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4827" name="Picture 18" descr="http://www.faxswitch.com/images/opticalfib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89" y="4077072"/>
            <a:ext cx="2344222" cy="17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3405981"/>
            <a:ext cx="3312368" cy="3110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Εικόνα 7: Κυματοδηγός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5854252"/>
            <a:ext cx="3312368" cy="3110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Εικόνα 8: Οπτική ίνα</a:t>
            </a:r>
          </a:p>
        </p:txBody>
      </p:sp>
    </p:spTree>
    <p:extLst>
      <p:ext uri="{BB962C8B-B14F-4D97-AF65-F5344CB8AC3E}">
        <p14:creationId xmlns:p14="http://schemas.microsoft.com/office/powerpoint/2010/main" val="5889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/>
              <a:t>Ενσύρματα Κανάλια</a:t>
            </a:r>
            <a:endParaRPr lang="en-GB" sz="3200" dirty="0" smtClean="0"/>
          </a:p>
        </p:txBody>
      </p:sp>
      <p:pic>
        <p:nvPicPr>
          <p:cNvPr id="12" name="Picture 4" descr="fig1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65" y="1412776"/>
            <a:ext cx="2823387" cy="51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/>
              <a:t>Βασικοί Τύποι Καναλιών (2 από 2)</a:t>
            </a:r>
            <a:endParaRPr lang="en-GB" sz="3200" dirty="0" smtClean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Ασύρματα</a:t>
            </a:r>
          </a:p>
          <a:p>
            <a:pPr lvl="1" eaLnBrk="1" hangingPunct="1">
              <a:defRPr/>
            </a:pPr>
            <a:r>
              <a:rPr lang="en-US" sz="2000" dirty="0" smtClean="0"/>
              <a:t>VLF [f=O(1KHz)]… VHF [f=O(100MHz)</a:t>
            </a:r>
            <a:r>
              <a:rPr lang="el-GR" sz="2000" dirty="0" smtClean="0"/>
              <a:t>]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Μικροκυματικά </a:t>
            </a:r>
          </a:p>
          <a:p>
            <a:pPr lvl="2" eaLnBrk="1" hangingPunct="1">
              <a:defRPr/>
            </a:pPr>
            <a:r>
              <a:rPr lang="en-US" dirty="0" smtClean="0"/>
              <a:t>UHF</a:t>
            </a:r>
            <a:endParaRPr lang="el-GR" dirty="0" smtClean="0"/>
          </a:p>
          <a:p>
            <a:pPr lvl="2" eaLnBrk="1" hangingPunct="1">
              <a:defRPr/>
            </a:pPr>
            <a:r>
              <a:rPr lang="en-US" dirty="0" smtClean="0"/>
              <a:t>SHF</a:t>
            </a:r>
          </a:p>
          <a:p>
            <a:pPr lvl="2" eaLnBrk="1" hangingPunct="1">
              <a:defRPr/>
            </a:pPr>
            <a:r>
              <a:rPr lang="en-US" dirty="0" smtClean="0"/>
              <a:t>millimeter waves</a:t>
            </a:r>
          </a:p>
          <a:p>
            <a:pPr lvl="1" eaLnBrk="1" hangingPunct="1">
              <a:spcAft>
                <a:spcPct val="40000"/>
              </a:spcAft>
              <a:defRPr/>
            </a:pPr>
            <a:r>
              <a:rPr lang="el-GR" sz="2000" dirty="0" smtClean="0"/>
              <a:t>Υπέρυθρα, ορατού </a:t>
            </a:r>
            <a:r>
              <a:rPr lang="el-GR" sz="2000" i="1" dirty="0" smtClean="0"/>
              <a:t>φωτός</a:t>
            </a:r>
            <a:r>
              <a:rPr lang="en-US" sz="2000" i="1" dirty="0" smtClean="0"/>
              <a:t>  [f=O(10</a:t>
            </a:r>
            <a:r>
              <a:rPr lang="el-GR" sz="2000" i="1" baseline="30000" dirty="0" smtClean="0"/>
              <a:t>15</a:t>
            </a:r>
            <a:r>
              <a:rPr lang="en-US" sz="2000" i="1" dirty="0" smtClean="0"/>
              <a:t>) Hz]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Υποβρύχια ακουστικά κανάλια</a:t>
            </a:r>
          </a:p>
          <a:p>
            <a:pPr>
              <a:buNone/>
              <a:defRPr/>
            </a:pPr>
            <a:r>
              <a:rPr lang="el-GR" sz="2000" dirty="0">
                <a:solidFill>
                  <a:srgbClr val="0033CC"/>
                </a:solidFill>
              </a:rPr>
              <a:t>     </a:t>
            </a:r>
            <a:r>
              <a:rPr lang="el-GR" sz="2000" dirty="0"/>
              <a:t>- </a:t>
            </a:r>
            <a:r>
              <a:rPr lang="en-US" sz="2000" dirty="0"/>
              <a:t>skin depth</a:t>
            </a:r>
            <a:r>
              <a:rPr lang="el-GR" sz="2000" dirty="0"/>
              <a:t> δ </a:t>
            </a:r>
            <a:r>
              <a:rPr lang="en-US" sz="2000" dirty="0"/>
              <a:t>= </a:t>
            </a:r>
            <a:r>
              <a:rPr lang="el-GR" sz="2000" dirty="0"/>
              <a:t>απόσταση με απόσβεση ΗΜ κύματος κατά </a:t>
            </a:r>
            <a:r>
              <a:rPr lang="en-US" sz="2000" dirty="0"/>
              <a:t>1/e</a:t>
            </a:r>
            <a:endParaRPr lang="el-GR" sz="2000" dirty="0"/>
          </a:p>
          <a:p>
            <a:pPr>
              <a:spcAft>
                <a:spcPct val="40000"/>
              </a:spcAft>
              <a:buNone/>
              <a:defRPr/>
            </a:pPr>
            <a:r>
              <a:rPr lang="el-GR" sz="2000" dirty="0"/>
              <a:t>     - δ = 250/</a:t>
            </a:r>
            <a:r>
              <a:rPr lang="en-US" sz="2000" dirty="0" err="1"/>
              <a:t>sqrt</a:t>
            </a:r>
            <a:r>
              <a:rPr lang="en-US" sz="2000" dirty="0"/>
              <a:t>(f)</a:t>
            </a:r>
            <a:r>
              <a:rPr lang="el-GR" sz="2000" dirty="0"/>
              <a:t> (π.χ., για σήμα 1</a:t>
            </a:r>
            <a:r>
              <a:rPr lang="en-US" sz="2000" dirty="0"/>
              <a:t>GHz</a:t>
            </a:r>
            <a:r>
              <a:rPr lang="el-GR" sz="2000" dirty="0"/>
              <a:t> </a:t>
            </a:r>
            <a:r>
              <a:rPr lang="el-GR" sz="2000" dirty="0">
                <a:sym typeface="Mathematica1Mono" pitchFamily="18" charset="2"/>
              </a:rPr>
              <a:t> δ = ~8</a:t>
            </a:r>
            <a:r>
              <a:rPr lang="en-US" sz="2000" dirty="0">
                <a:sym typeface="Mathematica1Mono" pitchFamily="18" charset="2"/>
              </a:rPr>
              <a:t>mm)</a:t>
            </a:r>
            <a:r>
              <a:rPr lang="en-US" sz="2000" dirty="0">
                <a:solidFill>
                  <a:srgbClr val="0033CC"/>
                </a:solidFill>
                <a:sym typeface="Mathematica1Mono" pitchFamily="18" charset="2"/>
              </a:rPr>
              <a:t> </a:t>
            </a:r>
            <a:endParaRPr lang="el-GR" sz="2000" dirty="0" smtClean="0">
              <a:solidFill>
                <a:srgbClr val="0033CC"/>
              </a:solidFill>
            </a:endParaRPr>
          </a:p>
          <a:p>
            <a:pPr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Κανάλια </a:t>
            </a:r>
            <a:r>
              <a:rPr lang="el-GR" sz="2000" dirty="0">
                <a:solidFill>
                  <a:srgbClr val="0033CC"/>
                </a:solidFill>
              </a:rPr>
              <a:t>αποθήκευσης</a:t>
            </a:r>
          </a:p>
          <a:p>
            <a:pPr lvl="1">
              <a:defRPr/>
            </a:pPr>
            <a:r>
              <a:rPr lang="el-GR" sz="2000" dirty="0"/>
              <a:t>μαγνητικά μέσα (μαγνητική ταινία, δίσκος)</a:t>
            </a:r>
          </a:p>
          <a:p>
            <a:pPr lvl="1">
              <a:spcAft>
                <a:spcPct val="20000"/>
              </a:spcAft>
              <a:defRPr/>
            </a:pPr>
            <a:r>
              <a:rPr lang="el-GR" sz="2000" dirty="0"/>
              <a:t>Οπτικά μέσα</a:t>
            </a:r>
            <a:r>
              <a:rPr lang="en-US" sz="2000" dirty="0"/>
              <a:t> / </a:t>
            </a:r>
            <a:r>
              <a:rPr lang="el-GR" sz="2000" dirty="0"/>
              <a:t>θερμικές μνήμες</a:t>
            </a:r>
          </a:p>
          <a:p>
            <a:pPr>
              <a:spcBef>
                <a:spcPct val="40000"/>
              </a:spcBef>
              <a:defRPr/>
            </a:pPr>
            <a:r>
              <a:rPr lang="el-GR" sz="2000" dirty="0">
                <a:solidFill>
                  <a:srgbClr val="0033CC"/>
                </a:solidFill>
              </a:rPr>
              <a:t>Άλλα κανάλια</a:t>
            </a:r>
            <a:r>
              <a:rPr lang="el-GR" sz="2000" dirty="0"/>
              <a:t>: </a:t>
            </a:r>
            <a:r>
              <a:rPr lang="en-US" sz="2000" dirty="0"/>
              <a:t>power line, deep space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κλπ.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Συχνότητες για Ασύρματα Κανάλια</a:t>
            </a:r>
            <a:endParaRPr lang="en-GB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7455" y="3364786"/>
            <a:ext cx="2258090" cy="996791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294" y="2741613"/>
            <a:ext cx="31686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dirty="0" err="1">
                <a:latin typeface="+mn-lt"/>
              </a:rPr>
              <a:t>Friis</a:t>
            </a:r>
            <a:r>
              <a:rPr lang="en-US" dirty="0">
                <a:latin typeface="+mn-lt"/>
              </a:rPr>
              <a:t> free space equation</a:t>
            </a:r>
          </a:p>
        </p:txBody>
      </p:sp>
      <p:pic>
        <p:nvPicPr>
          <p:cNvPr id="8" name="Picture 6" descr="fig1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417638"/>
            <a:ext cx="4499564" cy="50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Τρόποι Διάδοσης</a:t>
            </a:r>
            <a:r>
              <a:rPr lang="en-US" dirty="0" smtClean="0"/>
              <a:t>  (1</a:t>
            </a:r>
            <a:r>
              <a:rPr lang="el-GR" dirty="0"/>
              <a:t> </a:t>
            </a:r>
            <a:r>
              <a:rPr lang="el-GR" dirty="0" smtClean="0"/>
              <a:t>από 4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Κυματόδηγηση μεταξύ εδάφους – ιονόσφαιρας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10</a:t>
            </a:r>
            <a:r>
              <a:rPr lang="en-US" sz="2000" dirty="0" smtClean="0"/>
              <a:t>KHz – 100KHz</a:t>
            </a:r>
            <a:r>
              <a:rPr lang="el-GR" sz="2000" dirty="0" smtClean="0"/>
              <a:t> (μήκος κύματος ~ Ο(10</a:t>
            </a:r>
            <a:r>
              <a:rPr lang="en-US" sz="2000" dirty="0" smtClean="0"/>
              <a:t>Km)</a:t>
            </a:r>
            <a:r>
              <a:rPr lang="el-GR" sz="2000" dirty="0" smtClean="0"/>
              <a:t> 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διάδοση σε πολύ μεγάλες αποστάσεις</a:t>
            </a:r>
            <a:r>
              <a:rPr lang="en-US" sz="2000" dirty="0" smtClean="0"/>
              <a:t> (</a:t>
            </a:r>
            <a:r>
              <a:rPr lang="el-GR" sz="2000" dirty="0" smtClean="0"/>
              <a:t>γύρω από τη Γη!)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</a:t>
            </a:r>
            <a:r>
              <a:rPr lang="en-US" sz="2000" dirty="0" smtClean="0"/>
              <a:t>-  </a:t>
            </a:r>
            <a:r>
              <a:rPr lang="el-GR" sz="2000" dirty="0" smtClean="0"/>
              <a:t>πολύ χαμηλές ταχύτητες μετάδοσης πληροφορίας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απαιτούνται τεράστιες κεραίες (γενικά, η κεραία πρέπει να έχει διαστάσεις τουλάχιστον το 1/10 του λ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104456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000" dirty="0"/>
              <a:t>Εδαφικό κύμα (</a:t>
            </a:r>
            <a:r>
              <a:rPr lang="en-US" sz="2000" dirty="0"/>
              <a:t>Ground wave</a:t>
            </a:r>
            <a:r>
              <a:rPr lang="el-GR" sz="2000" dirty="0"/>
              <a:t>) </a:t>
            </a:r>
          </a:p>
          <a:p>
            <a:pPr>
              <a:buNone/>
              <a:defRPr/>
            </a:pPr>
            <a:r>
              <a:rPr lang="el-GR" sz="2000" dirty="0"/>
              <a:t>    -  Όσο μεγαλύτερη η αγωγιμότητα του εδάφους τόσο μεγαλύτερη απόσταση διανύει  </a:t>
            </a:r>
          </a:p>
          <a:p>
            <a:pPr>
              <a:buNone/>
              <a:defRPr/>
            </a:pPr>
            <a:r>
              <a:rPr lang="el-GR" sz="2000" dirty="0"/>
              <a:t>    -  0.3Μ</a:t>
            </a:r>
            <a:r>
              <a:rPr lang="en-US" sz="2000" dirty="0"/>
              <a:t>Hz – </a:t>
            </a:r>
            <a:r>
              <a:rPr lang="el-GR" sz="2000" dirty="0"/>
              <a:t>3Μ</a:t>
            </a:r>
            <a:r>
              <a:rPr lang="en-US" sz="2000" dirty="0"/>
              <a:t>Hz</a:t>
            </a:r>
            <a:r>
              <a:rPr lang="el-GR" sz="2000" dirty="0"/>
              <a:t> (μήκος κύματος ~ Ο(100</a:t>
            </a:r>
            <a:r>
              <a:rPr lang="en-US" sz="2000" dirty="0"/>
              <a:t>m) )</a:t>
            </a:r>
            <a:endParaRPr lang="el-GR" sz="2000" dirty="0"/>
          </a:p>
          <a:p>
            <a:pPr>
              <a:spcAft>
                <a:spcPct val="30000"/>
              </a:spcAft>
              <a:buNone/>
              <a:defRPr/>
            </a:pPr>
            <a:r>
              <a:rPr lang="el-GR" sz="2000" dirty="0"/>
              <a:t>    -  Απόσταση ~ 100</a:t>
            </a:r>
            <a:r>
              <a:rPr lang="en-US" sz="2000" dirty="0"/>
              <a:t>-200 Km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Κύμα χώρου  (</a:t>
            </a:r>
            <a:r>
              <a:rPr lang="en-US" sz="2000" dirty="0"/>
              <a:t>Sky wave</a:t>
            </a:r>
            <a:r>
              <a:rPr lang="el-GR" sz="2000" dirty="0"/>
              <a:t>) </a:t>
            </a:r>
          </a:p>
          <a:p>
            <a:pPr>
              <a:buNone/>
              <a:defRPr/>
            </a:pPr>
            <a:r>
              <a:rPr lang="en-US" sz="2000" dirty="0"/>
              <a:t>    </a:t>
            </a:r>
            <a:r>
              <a:rPr lang="el-GR" sz="2000" dirty="0"/>
              <a:t>-  Διάδοση με ανάκλαση στην ιονόσφαιρα (σε ύψος 50-500Κ</a:t>
            </a:r>
            <a:r>
              <a:rPr lang="en-US" sz="2000" dirty="0"/>
              <a:t>m)</a:t>
            </a:r>
            <a:endParaRPr lang="el-GR" sz="2000" dirty="0"/>
          </a:p>
          <a:p>
            <a:pPr>
              <a:buNone/>
              <a:defRPr/>
            </a:pPr>
            <a:r>
              <a:rPr lang="en-US" sz="2000" dirty="0"/>
              <a:t>   </a:t>
            </a:r>
            <a:r>
              <a:rPr lang="el-GR" sz="2000" dirty="0"/>
              <a:t> -  3Μ</a:t>
            </a:r>
            <a:r>
              <a:rPr lang="en-US" sz="2000" dirty="0"/>
              <a:t>Hz – </a:t>
            </a:r>
            <a:r>
              <a:rPr lang="el-GR" sz="2000" dirty="0"/>
              <a:t>3</a:t>
            </a:r>
            <a:r>
              <a:rPr lang="en-US" sz="2000" dirty="0"/>
              <a:t>0</a:t>
            </a:r>
            <a:r>
              <a:rPr lang="el-GR" sz="2000" dirty="0"/>
              <a:t>Μ</a:t>
            </a:r>
            <a:r>
              <a:rPr lang="en-US" sz="2000" dirty="0"/>
              <a:t>Hz </a:t>
            </a:r>
            <a:r>
              <a:rPr lang="el-GR" sz="2000" dirty="0"/>
              <a:t>(μήκος κύματος ~ Ο(10</a:t>
            </a:r>
            <a:r>
              <a:rPr lang="en-US" sz="2000" dirty="0"/>
              <a:t>m) )</a:t>
            </a:r>
            <a:endParaRPr lang="el-GR" sz="2000" dirty="0"/>
          </a:p>
          <a:p>
            <a:pPr>
              <a:buNone/>
              <a:defRPr/>
            </a:pPr>
            <a:r>
              <a:rPr lang="el-GR" sz="2000" dirty="0"/>
              <a:t>    -  Απόσταση ~ 400 </a:t>
            </a:r>
            <a:r>
              <a:rPr lang="en-US" sz="2000" dirty="0"/>
              <a:t>Km</a:t>
            </a:r>
            <a:r>
              <a:rPr lang="el-GR" sz="2000" dirty="0"/>
              <a:t>  (καλύτερες συνθήκες τη νύχτα) 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Τρόποι Διάδοσης</a:t>
            </a:r>
            <a:r>
              <a:rPr lang="en-US" dirty="0" smtClean="0"/>
              <a:t> (2</a:t>
            </a:r>
            <a:r>
              <a:rPr lang="el-GR" dirty="0" smtClean="0"/>
              <a:t> από 4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417637"/>
            <a:ext cx="3306762" cy="445963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Διάδοση εδαφικού κύματος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Διάδοση κύματος χώρου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  <p:pic>
        <p:nvPicPr>
          <p:cNvPr id="38917" name="Picture 4" descr="fig1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66974"/>
            <a:ext cx="4752901" cy="207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fig1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23469"/>
            <a:ext cx="5159375" cy="24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Τρόποι Διάδοσης</a:t>
            </a:r>
            <a:r>
              <a:rPr lang="en-US" dirty="0" smtClean="0"/>
              <a:t> (3</a:t>
            </a:r>
            <a:r>
              <a:rPr lang="el-GR" dirty="0" smtClean="0"/>
              <a:t> από 4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Τροποσφαιρική διάδοση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σκέδαση στις συγκεντρώσεις σωματιδίων της τροπόσφαιρας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30Μ</a:t>
            </a:r>
            <a:r>
              <a:rPr lang="en-US" sz="2000" dirty="0" smtClean="0"/>
              <a:t>Hz – </a:t>
            </a:r>
            <a:r>
              <a:rPr lang="el-GR" sz="2000" dirty="0" smtClean="0"/>
              <a:t>4</a:t>
            </a:r>
            <a:r>
              <a:rPr lang="en-US" sz="2000" dirty="0" smtClean="0"/>
              <a:t>00</a:t>
            </a:r>
            <a:r>
              <a:rPr lang="el-GR" sz="2000" dirty="0" smtClean="0"/>
              <a:t>Μ</a:t>
            </a:r>
            <a:r>
              <a:rPr lang="en-US" sz="2000" dirty="0" smtClean="0"/>
              <a:t>Hz </a:t>
            </a:r>
            <a:r>
              <a:rPr lang="el-GR" sz="2000" dirty="0" smtClean="0"/>
              <a:t>(μήκος κύματος ~ Ο(1</a:t>
            </a:r>
            <a:r>
              <a:rPr lang="en-US" sz="2000" dirty="0" smtClean="0"/>
              <a:t>m) )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Διάδοση οπτικής επαφής (</a:t>
            </a:r>
            <a:r>
              <a:rPr lang="en-US" sz="2000" dirty="0" smtClean="0"/>
              <a:t>Line-of-Sight, LOS)</a:t>
            </a:r>
            <a:r>
              <a:rPr lang="el-GR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Ο κύριος τρόπος διάδοσης στη μικροκυματική περιοχή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 Η κάλυψη περιορίζεται (πλην των εμποδίων) και από την καμπυλότητα της Γής.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- Ακτίνα κάλυψης:  </a:t>
            </a:r>
            <a:r>
              <a:rPr lang="en-US" sz="2000" dirty="0" smtClean="0"/>
              <a:t>d(Km)=5 </a:t>
            </a:r>
            <a:r>
              <a:rPr lang="en-US" sz="2000" dirty="0" err="1" smtClean="0"/>
              <a:t>sqrt</a:t>
            </a:r>
            <a:r>
              <a:rPr lang="en-US" sz="2000" dirty="0" smtClean="0"/>
              <a:t>(h(m))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    - </a:t>
            </a:r>
            <a:r>
              <a:rPr lang="el-GR" sz="2000" dirty="0" smtClean="0"/>
              <a:t>«</a:t>
            </a:r>
            <a:r>
              <a:rPr lang="en-US" sz="2000" dirty="0" smtClean="0"/>
              <a:t>HM</a:t>
            </a:r>
            <a:r>
              <a:rPr lang="el-GR" sz="2000" dirty="0" smtClean="0"/>
              <a:t>»</a:t>
            </a:r>
            <a:r>
              <a:rPr lang="en-US" sz="2000" dirty="0" smtClean="0"/>
              <a:t> </a:t>
            </a:r>
            <a:r>
              <a:rPr lang="el-GR" sz="2000" dirty="0" smtClean="0"/>
              <a:t>ακτίνα Γής = (4/3)</a:t>
            </a:r>
            <a:r>
              <a:rPr lang="en-US" sz="2000" dirty="0" smtClean="0"/>
              <a:t>R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000" dirty="0"/>
              <a:t>Διάδοση μέσω μετεωριτών (</a:t>
            </a:r>
            <a:r>
              <a:rPr lang="en-US" sz="2000" dirty="0"/>
              <a:t>Meteor burst communications</a:t>
            </a:r>
            <a:r>
              <a:rPr lang="el-GR" sz="2000" dirty="0"/>
              <a:t>)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/>
              <a:t>    </a:t>
            </a:r>
            <a:r>
              <a:rPr lang="el-GR" sz="2000" dirty="0"/>
              <a:t>-  </a:t>
            </a:r>
            <a:r>
              <a:rPr lang="en-US" sz="2000" dirty="0"/>
              <a:t>H </a:t>
            </a:r>
            <a:r>
              <a:rPr lang="el-GR" sz="2000" dirty="0"/>
              <a:t>διάδοση επιτυγχάνεται με ανάκλαση σε περιοχές που ιονίζονται λόγω διέλευσης μετεωριτών (σε ύψος 80-120</a:t>
            </a:r>
            <a:r>
              <a:rPr lang="en-US" sz="2000" dirty="0"/>
              <a:t>Km</a:t>
            </a:r>
            <a:r>
              <a:rPr lang="el-GR" sz="2000" dirty="0"/>
              <a:t>)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000" dirty="0"/>
              <a:t>    -  20Μ</a:t>
            </a:r>
            <a:r>
              <a:rPr lang="en-US" sz="2000" dirty="0"/>
              <a:t>Hz – </a:t>
            </a:r>
            <a:r>
              <a:rPr lang="el-GR" sz="2000" dirty="0"/>
              <a:t>5</a:t>
            </a:r>
            <a:r>
              <a:rPr lang="en-US" sz="2000" dirty="0"/>
              <a:t>00</a:t>
            </a:r>
            <a:r>
              <a:rPr lang="el-GR" sz="2000" dirty="0"/>
              <a:t>Μ</a:t>
            </a:r>
            <a:r>
              <a:rPr lang="en-US" sz="2000" dirty="0"/>
              <a:t>Hz</a:t>
            </a:r>
            <a:r>
              <a:rPr lang="el-GR" sz="2000" dirty="0"/>
              <a:t>  (</a:t>
            </a:r>
            <a:r>
              <a:rPr lang="en-US" sz="2000" dirty="0"/>
              <a:t>data sent in bursts)</a:t>
            </a:r>
            <a:endParaRPr lang="el-GR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sz="2000" dirty="0"/>
              <a:t>    -  τηλεμετρικές εφαρμογές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Ιστορική Επισκόπηση</a:t>
            </a:r>
            <a:r>
              <a:rPr lang="en-US" sz="3200" dirty="0"/>
              <a:t> </a:t>
            </a:r>
            <a:r>
              <a:rPr lang="en-US" sz="3200" dirty="0" smtClean="0"/>
              <a:t>(1 </a:t>
            </a:r>
            <a:r>
              <a:rPr lang="el-GR" sz="3200" dirty="0" smtClean="0"/>
              <a:t>από 6</a:t>
            </a:r>
            <a:r>
              <a:rPr lang="en-US" sz="3200" dirty="0" smtClean="0"/>
              <a:t>)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Τηλεγραφία </a:t>
            </a:r>
            <a:r>
              <a:rPr lang="el-GR" sz="3200" dirty="0"/>
              <a:t>και Τηλεφωνία</a:t>
            </a:r>
            <a:endParaRPr lang="en-GB" sz="3200" dirty="0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8775" lvl="1" indent="0" eaLnBrk="1" hangingPunct="1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1837:</a:t>
            </a:r>
            <a:r>
              <a:rPr lang="en-US" sz="2000" dirty="0" smtClean="0"/>
              <a:t>  </a:t>
            </a:r>
            <a:r>
              <a:rPr lang="el-GR" sz="2000" dirty="0" smtClean="0"/>
              <a:t>Ο </a:t>
            </a:r>
            <a:r>
              <a:rPr lang="en-US" sz="2000" dirty="0" smtClean="0">
                <a:solidFill>
                  <a:srgbClr val="0033CC"/>
                </a:solidFill>
              </a:rPr>
              <a:t>Samuel Morse</a:t>
            </a:r>
            <a:r>
              <a:rPr lang="en-US" sz="2000" dirty="0" smtClean="0"/>
              <a:t> </a:t>
            </a:r>
            <a:r>
              <a:rPr lang="el-GR" sz="2000" dirty="0" smtClean="0"/>
              <a:t>εφευρίσκει τον ηλεκτρικό τηλέγραφο (με τη βοήθεια του </a:t>
            </a:r>
            <a:r>
              <a:rPr lang="en-US" sz="2000" dirty="0" smtClean="0">
                <a:solidFill>
                  <a:srgbClr val="0033CC"/>
                </a:solidFill>
              </a:rPr>
              <a:t>Alfred Vail</a:t>
            </a:r>
            <a:r>
              <a:rPr lang="el-GR" sz="2000" dirty="0" smtClean="0">
                <a:solidFill>
                  <a:srgbClr val="0033CC"/>
                </a:solidFill>
              </a:rPr>
              <a:t>)</a:t>
            </a:r>
            <a:r>
              <a:rPr lang="en-US" sz="2000" dirty="0" smtClean="0"/>
              <a:t>,</a:t>
            </a:r>
            <a:r>
              <a:rPr lang="el-GR" sz="2000" dirty="0" smtClean="0"/>
              <a:t> παράλληλα με τους </a:t>
            </a:r>
            <a:r>
              <a:rPr lang="en-US" sz="2000" dirty="0" smtClean="0">
                <a:solidFill>
                  <a:srgbClr val="0033CC"/>
                </a:solidFill>
              </a:rPr>
              <a:t>Cooke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>
                <a:solidFill>
                  <a:srgbClr val="0033CC"/>
                </a:solidFill>
              </a:rPr>
              <a:t>Wheatstone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33CC"/>
                </a:solidFill>
              </a:rPr>
              <a:t>Joseph Henry</a:t>
            </a:r>
            <a:r>
              <a:rPr lang="el-GR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/>
              <a:t>και άλλους)</a:t>
            </a:r>
            <a:r>
              <a:rPr lang="en-US" sz="2000" dirty="0" smtClean="0"/>
              <a:t> </a:t>
            </a:r>
            <a:r>
              <a:rPr lang="el-GR" sz="2000" dirty="0" smtClean="0"/>
              <a:t>και λίγα χρόνια αργότερα τον διάσημο δυαδικό κώδικα μεταβλητού μήκους</a:t>
            </a:r>
          </a:p>
          <a:p>
            <a:pPr marL="358775" lvl="1" indent="0" eaLnBrk="1" hangingPunct="1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1858:</a:t>
            </a:r>
            <a:r>
              <a:rPr lang="en-US" sz="2000" dirty="0" smtClean="0"/>
              <a:t> </a:t>
            </a:r>
            <a:r>
              <a:rPr lang="el-GR" sz="2000" dirty="0" smtClean="0"/>
              <a:t>Υπερατλαντική καλωδιακή σύνδεση ΗΠΑ - Ευρώπης</a:t>
            </a:r>
            <a:endParaRPr lang="en-US" sz="2000" dirty="0" smtClean="0"/>
          </a:p>
          <a:p>
            <a:pPr marL="358775" lvl="1" indent="0" eaLnBrk="1" hangingPunct="1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18</a:t>
            </a:r>
            <a:r>
              <a:rPr lang="en-US" sz="2000" dirty="0" smtClean="0">
                <a:solidFill>
                  <a:srgbClr val="0033CC"/>
                </a:solidFill>
              </a:rPr>
              <a:t>75: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>
                <a:solidFill>
                  <a:srgbClr val="0033CC"/>
                </a:solidFill>
              </a:rPr>
              <a:t>Emile </a:t>
            </a:r>
            <a:r>
              <a:rPr lang="en-US" sz="2000" dirty="0" err="1" smtClean="0">
                <a:solidFill>
                  <a:srgbClr val="0033CC"/>
                </a:solidFill>
              </a:rPr>
              <a:t>Baudot</a:t>
            </a:r>
            <a:r>
              <a:rPr lang="en-US" sz="2000" dirty="0" smtClean="0"/>
              <a:t> </a:t>
            </a:r>
            <a:r>
              <a:rPr lang="el-GR" sz="2000" dirty="0" smtClean="0"/>
              <a:t>εφευρίσκει ένα «εκτυπωτικό» τηλέγραφο με βάση έναν δυαδικό κώδικα σταθερού μήκους όπου κάθε γράμμα κωδικοποιείται με 5</a:t>
            </a:r>
            <a:r>
              <a:rPr lang="en-US" sz="2000" dirty="0" smtClean="0"/>
              <a:t> bits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Τρόποι Διάδοσης</a:t>
            </a:r>
            <a:r>
              <a:rPr lang="en-US" dirty="0" smtClean="0"/>
              <a:t> (4</a:t>
            </a:r>
            <a:r>
              <a:rPr lang="el-GR" dirty="0" smtClean="0"/>
              <a:t> από 4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Η ιδιαίτερη περίπτωση των κινητών επικοινωνιών</a:t>
            </a:r>
          </a:p>
          <a:p>
            <a:pPr eaLnBrk="1" hangingPunct="1">
              <a:defRPr/>
            </a:pPr>
            <a:r>
              <a:rPr lang="el-GR" sz="2000" dirty="0" smtClean="0"/>
              <a:t>Μηχανισμοί διάδοσης:</a:t>
            </a:r>
          </a:p>
          <a:p>
            <a:pPr lvl="1">
              <a:defRPr/>
            </a:pPr>
            <a:r>
              <a:rPr lang="en-US" sz="2000" dirty="0" smtClean="0"/>
              <a:t>LOS</a:t>
            </a:r>
            <a:r>
              <a:rPr lang="el-GR" sz="2000" dirty="0" smtClean="0"/>
              <a:t>  (</a:t>
            </a:r>
            <a:r>
              <a:rPr lang="en-US" sz="2000" dirty="0" smtClean="0"/>
              <a:t>Line-of-Sight)</a:t>
            </a:r>
          </a:p>
          <a:p>
            <a:pPr lvl="1">
              <a:defRPr/>
            </a:pPr>
            <a:r>
              <a:rPr lang="el-GR" sz="2000" dirty="0" smtClean="0"/>
              <a:t>Ανάκλαση</a:t>
            </a:r>
            <a:r>
              <a:rPr lang="en-US" sz="2000" dirty="0" smtClean="0"/>
              <a:t> (reflection)</a:t>
            </a:r>
            <a:endParaRPr lang="el-GR" sz="2000" dirty="0" smtClean="0"/>
          </a:p>
          <a:p>
            <a:pPr lvl="1">
              <a:defRPr/>
            </a:pPr>
            <a:r>
              <a:rPr lang="el-GR" sz="2000" dirty="0" smtClean="0"/>
              <a:t>Περίθλαση</a:t>
            </a:r>
            <a:r>
              <a:rPr lang="en-US" sz="2000" dirty="0" smtClean="0"/>
              <a:t>  (diffraction) </a:t>
            </a:r>
            <a:endParaRPr lang="el-GR" sz="2000" dirty="0" smtClean="0"/>
          </a:p>
          <a:p>
            <a:pPr lvl="1">
              <a:defRPr/>
            </a:pPr>
            <a:r>
              <a:rPr lang="el-GR" sz="2000" dirty="0" smtClean="0"/>
              <a:t>Σκέδαση</a:t>
            </a:r>
            <a:r>
              <a:rPr lang="en-US" sz="2000" dirty="0" smtClean="0"/>
              <a:t>  (scattering)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Φαινόμενα μεγάλης και μικρής κλίμακας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  <p:pic>
        <p:nvPicPr>
          <p:cNvPr id="7" name="Picture 1029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r="14946"/>
          <a:stretch/>
        </p:blipFill>
        <p:spPr bwMode="auto">
          <a:xfrm>
            <a:off x="4572000" y="2060848"/>
            <a:ext cx="3984614" cy="29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062164"/>
            <a:ext cx="3312368" cy="3110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Εικόνα 9: Μηχανισμοί διάδοσης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Παράγοντες υποβάθμισης</a:t>
            </a:r>
            <a:r>
              <a:rPr lang="en-US" dirty="0" smtClean="0"/>
              <a:t> </a:t>
            </a:r>
            <a:r>
              <a:rPr lang="el-GR" dirty="0" smtClean="0"/>
              <a:t>στην ασύρματη διάδοση </a:t>
            </a:r>
            <a:endParaRPr lang="en-GB" dirty="0" smtClean="0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684213" y="1568921"/>
            <a:ext cx="8064500" cy="298543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latin typeface="+mn-lt"/>
              </a:rPr>
              <a:t>Θερμικός </a:t>
            </a:r>
            <a:r>
              <a:rPr lang="el-GR" dirty="0">
                <a:latin typeface="+mn-lt"/>
              </a:rPr>
              <a:t>θόρυβος στα ηλεκτρονικά συστήματα του δέκτη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Κοσμικός θόρυβος  (ήλιος, </a:t>
            </a:r>
            <a:r>
              <a:rPr lang="en-US" dirty="0">
                <a:latin typeface="+mn-lt"/>
              </a:rPr>
              <a:t>quasars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pulsars</a:t>
            </a:r>
            <a:r>
              <a:rPr lang="el-GR" dirty="0">
                <a:latin typeface="+mn-lt"/>
              </a:rPr>
              <a:t> κλπ)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Ατμοσφαιρικές συνθήκες</a:t>
            </a:r>
            <a:endParaRPr lang="en-US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Πολυδρομική διάδοση (τοπογραφία)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Εξασθένηση λόγω Βροχόπτωσης</a:t>
            </a:r>
            <a:endParaRPr lang="en-GB" dirty="0" smtClean="0"/>
          </a:p>
        </p:txBody>
      </p:sp>
      <p:pic>
        <p:nvPicPr>
          <p:cNvPr id="43012" name="Picture 3" descr="fig1_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340768"/>
            <a:ext cx="36653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298" y="6165304"/>
            <a:ext cx="3312368" cy="3110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Εικόνα 10: Εξασθένιση του σήματος ανά συχνότητα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Μαθηματικά Μοντέλα Καναλιών</a:t>
            </a:r>
            <a:endParaRPr lang="en-GB" smtClean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 smtClean="0"/>
              <a:t>Όπως είδαμε οι τρόποι επικοινωνίας και τα μέσα μετάδοσης ποικίλουν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 smtClean="0"/>
              <a:t>Ανεξάρτητα από το μέσο μετάδοσης, τα περισσότερα κανάλια εμφανίζουν κοινά χαρακτηριστικά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 smtClean="0"/>
              <a:t>Περιγράφονται από κάποια </a:t>
            </a:r>
            <a:r>
              <a:rPr lang="el-GR" sz="2000" dirty="0" smtClean="0">
                <a:solidFill>
                  <a:srgbClr val="0033CC"/>
                </a:solidFill>
              </a:rPr>
              <a:t>βασικά μαθηματικά μοντέλα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Πώς προέκυψαν</a:t>
            </a:r>
            <a:r>
              <a:rPr lang="el-GR" sz="2000" dirty="0" smtClean="0"/>
              <a:t> τα μαθηματικά μοντέλα;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 smtClean="0"/>
              <a:t>παρατηρώντας το φυσικό μέσο διάδοσης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 smtClean="0"/>
              <a:t>κάνοντας συστηματικές μετρήσεις σε αυτό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/>
              <a:t>Με βάση το μαθηματικό μοντέλο του καναλιού, σχεδιάζονται και τα επιμέρους στοιχεία του συστήματος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l-GR" sz="2000" dirty="0"/>
              <a:t>Βασικά Μαθηματικά Μοντέλα: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/>
              <a:t>κανάλι προσθετικού θορύβου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/>
              <a:t>κανάλι γραμμικού φίλτρου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/>
              <a:t>κανάλι χρονικά μεταβαλλόμενου γραμμικού φίλτρου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/>
              <a:t>παραμετρικό μοντέλο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l-GR" sz="2000" dirty="0"/>
              <a:t>Ιδιαίτερα δύσκολα είναι τα μη γραμμικά κανάλια</a:t>
            </a:r>
            <a:endParaRPr lang="en-US" sz="2000" dirty="0"/>
          </a:p>
          <a:p>
            <a:pPr lvl="1">
              <a:lnSpc>
                <a:spcPct val="90000"/>
              </a:lnSpc>
              <a:spcAft>
                <a:spcPts val="300"/>
              </a:spcAft>
              <a:buNone/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/>
              <a:t>Κανάλι Προσθετικού Θορύβου (1 από 2)</a:t>
            </a:r>
            <a:endParaRPr lang="en-GB" sz="3600" dirty="0" smtClean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785293"/>
            <a:ext cx="8537575" cy="223599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Το απλούστερο και πιο γενικό μοντέλο καναλιού</a:t>
            </a:r>
            <a:endParaRPr lang="en-US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l-GR" dirty="0" smtClean="0"/>
              <a:t>Το εκπεμπόμενο σήμα υποβαθμίζεται μόνο από :        </a:t>
            </a:r>
            <a:br>
              <a:rPr lang="el-GR" dirty="0" smtClean="0"/>
            </a:br>
            <a:r>
              <a:rPr lang="el-GR" dirty="0" smtClean="0">
                <a:solidFill>
                  <a:srgbClr val="0033CC"/>
                </a:solidFill>
              </a:rPr>
              <a:t>προσθετικό λευκό θόρυβο με κατανομή </a:t>
            </a:r>
            <a:r>
              <a:rPr lang="en-US" dirty="0" smtClean="0">
                <a:solidFill>
                  <a:srgbClr val="0033CC"/>
                </a:solidFill>
              </a:rPr>
              <a:t>Gauss </a:t>
            </a:r>
            <a:r>
              <a:rPr lang="el-GR" dirty="0" smtClean="0">
                <a:solidFill>
                  <a:srgbClr val="0033CC"/>
                </a:solidFill>
              </a:rPr>
              <a:t>                                   </a:t>
            </a:r>
            <a:r>
              <a:rPr lang="en-US" dirty="0" smtClean="0">
                <a:solidFill>
                  <a:srgbClr val="0033CC"/>
                </a:solidFill>
              </a:rPr>
              <a:t>(Additive White Gaussian Noise</a:t>
            </a:r>
            <a:r>
              <a:rPr lang="el-GR" dirty="0" smtClean="0">
                <a:solidFill>
                  <a:srgbClr val="0033CC"/>
                </a:solidFill>
              </a:rPr>
              <a:t>,  </a:t>
            </a:r>
            <a:r>
              <a:rPr lang="en-US" dirty="0" smtClean="0">
                <a:solidFill>
                  <a:srgbClr val="0033CC"/>
                </a:solidFill>
              </a:rPr>
              <a:t>AWGN)</a:t>
            </a:r>
            <a:endParaRPr lang="el-GR" dirty="0" smtClean="0">
              <a:solidFill>
                <a:srgbClr val="0033CC"/>
              </a:solidFill>
            </a:endParaRPr>
          </a:p>
        </p:txBody>
      </p:sp>
      <p:pic>
        <p:nvPicPr>
          <p:cNvPr id="5126" name="Picture 5" descr="fig1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9916"/>
            <a:ext cx="4092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68225"/>
              </p:ext>
            </p:extLst>
          </p:nvPr>
        </p:nvGraphicFramePr>
        <p:xfrm>
          <a:off x="5484813" y="2315716"/>
          <a:ext cx="26225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2315716"/>
                        <a:ext cx="2622550" cy="6032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Κανάλι Προσθετικού Θορύβου (2 από 3)</a:t>
            </a:r>
            <a:endParaRPr lang="en-GB" sz="3600" dirty="0" smtClean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    </a:t>
            </a:r>
            <a:r>
              <a:rPr lang="el-GR" sz="2000" dirty="0" smtClean="0">
                <a:solidFill>
                  <a:srgbClr val="0033CC"/>
                </a:solidFill>
              </a:rPr>
              <a:t>Λευκός Θόρυβος: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Είναι μια θεμελιώδης τυχαία διαδικασία που εμφανίζεται σε πολλές περιπτώσεις.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Μία τυχαία (και Ασθενώς Στάσιμη) διαδικασία καλείται λευκή αν η συνάρτηση αυτο-συνδιασποράς της είναι η σ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δ</a:t>
            </a:r>
            <a:r>
              <a:rPr lang="en-US" sz="2000" dirty="0" smtClean="0"/>
              <a:t>(t)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Ισοδύναμα αυτό σημαίνει ότι η πυκνότητα φάσματος ισχύος είναι μία σταθερά.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2000" dirty="0"/>
              <a:t>Το μοντέλο καναλιού </a:t>
            </a:r>
            <a:r>
              <a:rPr lang="en-US" sz="2000" dirty="0"/>
              <a:t>AWGN </a:t>
            </a:r>
            <a:r>
              <a:rPr lang="el-GR" sz="2000" dirty="0"/>
              <a:t>ο θόρυβος είναι: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προσθετικός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λευκός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ανεξάρτητος του σήματος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err="1"/>
              <a:t>μοντελοποιείται</a:t>
            </a:r>
            <a:r>
              <a:rPr lang="el-GR" sz="2000" dirty="0"/>
              <a:t> ως </a:t>
            </a:r>
            <a:r>
              <a:rPr lang="en-US" sz="2000" dirty="0">
                <a:solidFill>
                  <a:srgbClr val="0033CC"/>
                </a:solidFill>
              </a:rPr>
              <a:t>Gaussian</a:t>
            </a:r>
            <a:r>
              <a:rPr lang="en-US" sz="2000" dirty="0"/>
              <a:t> </a:t>
            </a:r>
            <a:r>
              <a:rPr lang="el-GR" sz="2000" dirty="0"/>
              <a:t>μηδενικής μέσης τιμής (ΚΟΘ)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>
                <a:solidFill>
                  <a:srgbClr val="0033CC"/>
                </a:solidFill>
              </a:rPr>
              <a:t>Φυσική Εξήγηση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θερμικός θόρυβος από ηλεκτρονικά στοιχεία και ενισχυτές του δέκτη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διάφορες παρεμβολές</a:t>
            </a:r>
            <a:r>
              <a:rPr lang="en-US" sz="2000" dirty="0"/>
              <a:t> (</a:t>
            </a:r>
            <a:r>
              <a:rPr lang="el-GR" sz="2000" dirty="0"/>
              <a:t>π.χ., από άλλους χρήστες</a:t>
            </a:r>
            <a:r>
              <a:rPr lang="el-GR" sz="2000" dirty="0" smtClean="0"/>
              <a:t>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Κανάλι Προσθετικού Θορύβου (3 από 3)</a:t>
            </a:r>
            <a:endParaRPr lang="en-GB" sz="3600" dirty="0" smtClean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777"/>
            <a:ext cx="8593138" cy="475252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l-GR" dirty="0" smtClean="0"/>
              <a:t>Όταν το κανάλι εισάγει εξασθένηση, το μοντέλο τροποποιείται ως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όπου </a:t>
            </a:r>
            <a:r>
              <a:rPr lang="el-GR" i="1" dirty="0" smtClean="0"/>
              <a:t>α&lt;1</a:t>
            </a:r>
            <a:r>
              <a:rPr lang="el-GR" dirty="0" smtClean="0"/>
              <a:t> είναι η εξασθένηση του καναλιού</a:t>
            </a:r>
            <a:r>
              <a:rPr lang="en-US" dirty="0" smtClean="0"/>
              <a:t> (</a:t>
            </a:r>
            <a:r>
              <a:rPr lang="el-GR" dirty="0" smtClean="0"/>
              <a:t>είναι τ.μ.)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l-GR" dirty="0" smtClean="0"/>
              <a:t>η παράμετρος </a:t>
            </a:r>
            <a:r>
              <a:rPr lang="el-GR" i="1" dirty="0" smtClean="0"/>
              <a:t>α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rgbClr val="0033CC"/>
                </a:solidFill>
              </a:rPr>
              <a:t>τυχαία μεταβλητή </a:t>
            </a:r>
            <a:r>
              <a:rPr lang="el-GR" dirty="0" smtClean="0"/>
              <a:t>(στις περισσότερες περιπτώσεις)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SNR in dB: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P_signal</a:t>
            </a:r>
            <a:r>
              <a:rPr lang="en-US" dirty="0" smtClean="0"/>
              <a:t> = </a:t>
            </a:r>
            <a:r>
              <a:rPr lang="el-GR" dirty="0" smtClean="0"/>
              <a:t>α</a:t>
            </a:r>
            <a:r>
              <a:rPr lang="el-GR" baseline="30000" dirty="0" smtClean="0"/>
              <a:t>2</a:t>
            </a:r>
            <a:r>
              <a:rPr lang="en-US" dirty="0" smtClean="0"/>
              <a:t>P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     </a:t>
            </a:r>
            <a:r>
              <a:rPr lang="en-US" dirty="0" smtClean="0"/>
              <a:t>  </a:t>
            </a:r>
            <a:r>
              <a:rPr lang="en-US" dirty="0" err="1" smtClean="0"/>
              <a:t>P_noise</a:t>
            </a:r>
            <a:r>
              <a:rPr lang="en-US" dirty="0" smtClean="0"/>
              <a:t> = </a:t>
            </a:r>
            <a:r>
              <a:rPr lang="el-GR" dirty="0" smtClean="0"/>
              <a:t>σ</a:t>
            </a:r>
            <a:r>
              <a:rPr lang="el-GR" baseline="30000" dirty="0" smtClean="0"/>
              <a:t>2   </a:t>
            </a:r>
            <a:endParaRPr lang="el-GR" dirty="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57849"/>
              </p:ext>
            </p:extLst>
          </p:nvPr>
        </p:nvGraphicFramePr>
        <p:xfrm>
          <a:off x="2987824" y="2105670"/>
          <a:ext cx="27733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105670"/>
                        <a:ext cx="2773362" cy="6032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771775" y="4508500"/>
          <a:ext cx="22240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6" imgW="1155600" imgH="419040" progId="Equation.DSMT4">
                  <p:embed/>
                </p:oleObj>
              </mc:Choice>
              <mc:Fallback>
                <p:oleObj name="Equation" r:id="rId6" imgW="115560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08500"/>
                        <a:ext cx="22240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Το Κανάλι ως Γραμμικό Σύστημα</a:t>
            </a:r>
            <a:endParaRPr lang="en-GB" dirty="0" smtClean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2792" cy="3548633"/>
          </a:xfrm>
        </p:spPr>
        <p:txBody>
          <a:bodyPr>
            <a:noAutofit/>
          </a:bodyPr>
          <a:lstStyle/>
          <a:p>
            <a:pPr eaLnBrk="1" hangingPunct="1">
              <a:spcAft>
                <a:spcPct val="25000"/>
              </a:spcAft>
              <a:defRPr/>
            </a:pPr>
            <a:r>
              <a:rPr lang="el-GR" sz="2000" dirty="0" smtClean="0"/>
              <a:t>Λόγω των ιδιοτήτων του καναλιού, εισάγεται παραμόρφωση πλάτους και φάσης στα πλαίσια της ζώνης διέλευσης.</a:t>
            </a:r>
            <a:endParaRPr lang="en-US" sz="2000" dirty="0" smtClean="0"/>
          </a:p>
          <a:p>
            <a:pPr eaLnBrk="1" hangingPunct="1">
              <a:spcAft>
                <a:spcPct val="25000"/>
              </a:spcAft>
              <a:defRPr/>
            </a:pPr>
            <a:r>
              <a:rPr lang="el-GR" sz="2000" dirty="0" smtClean="0"/>
              <a:t>Επίσης, χρησιμοποιούνται φίλτρα για να περιορίσουν το εύρος ζώνης του σήματος στο εύρος ζώνης του καναλιού και για να μορφοποιήσουν τον αποστελλόμενο παλμό </a:t>
            </a:r>
          </a:p>
        </p:txBody>
      </p:sp>
      <p:pic>
        <p:nvPicPr>
          <p:cNvPr id="9" name="Picture 7" descr="fig1_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1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93536"/>
              </p:ext>
            </p:extLst>
          </p:nvPr>
        </p:nvGraphicFramePr>
        <p:xfrm>
          <a:off x="4821237" y="3501008"/>
          <a:ext cx="36925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5" imgW="1650960" imgH="736560" progId="Equation.DSMT4">
                  <p:embed/>
                </p:oleObj>
              </mc:Choice>
              <mc:Fallback>
                <p:oleObj name="Equation" r:id="rId5" imgW="16509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7" y="3501008"/>
                        <a:ext cx="3692525" cy="16478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5148835"/>
            <a:ext cx="813690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Έτσι, γενικά, αρκετά κανάλια </a:t>
            </a:r>
            <a:r>
              <a:rPr lang="el-GR" dirty="0" err="1">
                <a:latin typeface="+mn-lt"/>
              </a:rPr>
              <a:t>μοντελοποιούνται</a:t>
            </a:r>
            <a:r>
              <a:rPr lang="el-GR" dirty="0">
                <a:latin typeface="+mn-lt"/>
              </a:rPr>
              <a:t> ως γραμμικά φίλτρα με απόκριση </a:t>
            </a:r>
            <a:r>
              <a:rPr lang="en-US" i="1" dirty="0">
                <a:latin typeface="+mn-lt"/>
              </a:rPr>
              <a:t>h(t)</a:t>
            </a:r>
            <a:r>
              <a:rPr lang="el-GR" dirty="0">
                <a:latin typeface="+mn-lt"/>
              </a:rPr>
              <a:t>.  Επιπλέον, στην έξοδο του φίλτρου (δηλ. του καναλιού) εισάγεται και θόρυβος (</a:t>
            </a:r>
            <a:r>
              <a:rPr lang="en-US" dirty="0">
                <a:latin typeface="+mn-lt"/>
              </a:rPr>
              <a:t>AWGN)</a:t>
            </a:r>
            <a:endParaRPr lang="el-GR" dirty="0">
              <a:latin typeface="+mn-lt"/>
            </a:endParaRPr>
          </a:p>
          <a:p>
            <a:pPr marL="342900" indent="-342900" algn="l" eaLnBrk="1" hangingPunct="1"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Πολυπλοκότερα μοντέλα: 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Μη-Γραμμικά 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000" dirty="0" smtClean="0"/>
              <a:t>Το Κανάλι ως Χρον. Μεταβ. Γραμ. Συστ.</a:t>
            </a:r>
            <a:endParaRPr lang="en-GB" sz="3000" dirty="0" smtClean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l-GR" sz="2000" dirty="0" smtClean="0"/>
              <a:t>Πολλά φυσικά κανάλια μεταβάλλονται χρονικά λόγω:</a:t>
            </a:r>
            <a:endParaRPr lang="el-GR" sz="2000" dirty="0" smtClean="0">
              <a:solidFill>
                <a:srgbClr val="0033CC"/>
              </a:solidFill>
            </a:endParaRPr>
          </a:p>
          <a:p>
            <a:pPr lvl="1" eaLnBrk="1" hangingPunct="1">
              <a:defRPr/>
            </a:pPr>
            <a:r>
              <a:rPr lang="el-GR" sz="2000" dirty="0" smtClean="0"/>
              <a:t>πολύδρομης διάδοσης</a:t>
            </a:r>
          </a:p>
          <a:p>
            <a:pPr lvl="1" eaLnBrk="1" hangingPunct="1">
              <a:defRPr/>
            </a:pPr>
            <a:r>
              <a:rPr lang="el-GR" sz="2000" dirty="0" smtClean="0"/>
              <a:t>σχετικής κίνησης πομπού-δέκτη</a:t>
            </a:r>
          </a:p>
          <a:p>
            <a:pPr lvl="1" eaLnBrk="1" hangingPunct="1">
              <a:defRPr/>
            </a:pPr>
            <a:r>
              <a:rPr lang="el-GR" sz="2000" dirty="0" smtClean="0"/>
              <a:t>αλλαγών στο μέσο (ασύρματο ή ενσύρματο)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/>
              <a:t>Σε κάθε χρονική στιγμή </a:t>
            </a:r>
            <a:r>
              <a:rPr lang="en-US" sz="2000" i="1" dirty="0" smtClean="0"/>
              <a:t>t</a:t>
            </a:r>
            <a:r>
              <a:rPr lang="el-GR" sz="2000" i="1" dirty="0" smtClean="0"/>
              <a:t> </a:t>
            </a:r>
            <a:r>
              <a:rPr lang="el-GR" sz="2000" dirty="0" smtClean="0"/>
              <a:t> το κανάλι χαρακτηρίζεται από μια διαφορετική κρουστική απόκριση </a:t>
            </a:r>
            <a:r>
              <a:rPr lang="en-US" sz="2000" i="1" dirty="0" smtClean="0"/>
              <a:t>h(</a:t>
            </a:r>
            <a:r>
              <a:rPr lang="el-GR" sz="2000" i="1" dirty="0" smtClean="0"/>
              <a:t>τ</a:t>
            </a:r>
            <a:r>
              <a:rPr lang="en-US" sz="2000" i="1" dirty="0" smtClean="0"/>
              <a:t>)</a:t>
            </a:r>
            <a:endParaRPr lang="el-GR" sz="2000" i="1" dirty="0" smtClean="0"/>
          </a:p>
          <a:p>
            <a:pPr eaLnBrk="1" hangingPunct="1">
              <a:defRPr/>
            </a:pPr>
            <a:r>
              <a:rPr lang="el-GR" sz="2000" dirty="0" smtClean="0"/>
              <a:t>Το κανάλι περιγράφεται πλήρως από την </a:t>
            </a:r>
            <a:r>
              <a:rPr lang="en-US" sz="2000" i="1" dirty="0" smtClean="0"/>
              <a:t>h(t;</a:t>
            </a:r>
            <a:r>
              <a:rPr lang="el-GR" sz="2000" i="1" dirty="0" smtClean="0"/>
              <a:t>τ</a:t>
            </a:r>
            <a:r>
              <a:rPr lang="en-US" sz="2000" i="1" dirty="0" smtClean="0"/>
              <a:t>)</a:t>
            </a:r>
            <a:endParaRPr lang="el-GR" sz="2000" i="1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  <p:pic>
        <p:nvPicPr>
          <p:cNvPr id="8" name="Picture 4" descr="fig1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0338"/>
            <a:ext cx="4038600" cy="16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72012"/>
              </p:ext>
            </p:extLst>
          </p:nvPr>
        </p:nvGraphicFramePr>
        <p:xfrm>
          <a:off x="4707731" y="4005064"/>
          <a:ext cx="391953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5" imgW="1752480" imgH="736560" progId="Equation.DSMT4">
                  <p:embed/>
                </p:oleObj>
              </mc:Choice>
              <mc:Fallback>
                <p:oleObj name="Equation" r:id="rId5" imgW="1752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731" y="4005064"/>
                        <a:ext cx="3919538" cy="16478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400" dirty="0" smtClean="0"/>
              <a:t>Παραμετρικό Μοντέλο Καναλιού (1 από 2)</a:t>
            </a:r>
            <a:endParaRPr lang="en-GB" sz="3400" dirty="0" smtClean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Στο μοντέλο χρονικά μεταβαλλόμενου γραμμικού φίλτρου το κανάλι περιγράφεται από την κρουστική του απόκριση. Ακολουθεί ένας διαφορετικός τρόπος περιγραφής κατάλληλος για πολυδρομικά κανάλια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multipath channels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Εφαρμόζεται συχνά σε κανάλια πολύδρομης μετάδοσης,π.χ. </a:t>
            </a:r>
          </a:p>
          <a:p>
            <a:pPr lvl="1" eaLnBrk="1" hangingPunct="1">
              <a:defRPr/>
            </a:pPr>
            <a:r>
              <a:rPr lang="el-GR" sz="2000" dirty="0" smtClean="0"/>
              <a:t>ιονοσφαιρικό </a:t>
            </a:r>
            <a:r>
              <a:rPr lang="el-GR" sz="2000" i="1" dirty="0" smtClean="0"/>
              <a:t>(</a:t>
            </a:r>
            <a:r>
              <a:rPr lang="en-US" sz="2000" i="1" dirty="0" smtClean="0"/>
              <a:t>f&gt;30MHz</a:t>
            </a:r>
            <a:r>
              <a:rPr lang="el-GR" sz="2000" i="1" dirty="0" smtClean="0"/>
              <a:t>),</a:t>
            </a:r>
            <a:endParaRPr lang="en-US" sz="2000" i="1" dirty="0" smtClean="0"/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ραδιοκανάλια στην κινητή κυψελωτή τηλεφωνία,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l-GR" sz="2000" dirty="0"/>
              <a:t>θεωρούμε ότι το σήμα ακολουθεί </a:t>
            </a:r>
            <a:r>
              <a:rPr lang="en-US" sz="2000" i="1" dirty="0">
                <a:solidFill>
                  <a:srgbClr val="0033CC"/>
                </a:solidFill>
              </a:rPr>
              <a:t>L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l-GR" sz="2000" dirty="0">
                <a:solidFill>
                  <a:srgbClr val="0033CC"/>
                </a:solidFill>
              </a:rPr>
              <a:t>διαδρομές (μονοπάτια)</a:t>
            </a:r>
          </a:p>
          <a:p>
            <a:pPr>
              <a:defRPr/>
            </a:pPr>
            <a:r>
              <a:rPr lang="el-GR" sz="2000" dirty="0"/>
              <a:t>Κάθε μονοπάτι</a:t>
            </a:r>
          </a:p>
          <a:p>
            <a:pPr lvl="1">
              <a:defRPr/>
            </a:pPr>
            <a:r>
              <a:rPr lang="el-GR" sz="2000" dirty="0"/>
              <a:t>έχει διαφορετική εξασθένηση </a:t>
            </a:r>
            <a:r>
              <a:rPr lang="el-GR" sz="2000" i="1" dirty="0"/>
              <a:t>α</a:t>
            </a:r>
            <a:r>
              <a:rPr lang="en-US" sz="2000" i="1" baseline="-25000" dirty="0"/>
              <a:t>k</a:t>
            </a:r>
            <a:r>
              <a:rPr lang="en-US" sz="2000" i="1" dirty="0"/>
              <a:t>(t)</a:t>
            </a:r>
            <a:endParaRPr lang="el-GR" sz="2000" i="1" dirty="0"/>
          </a:p>
          <a:p>
            <a:pPr lvl="2">
              <a:defRPr/>
            </a:pPr>
            <a:r>
              <a:rPr lang="el-GR" dirty="0"/>
              <a:t>χρονικά μεταβαλλόμενη</a:t>
            </a:r>
          </a:p>
          <a:p>
            <a:pPr lvl="1">
              <a:defRPr/>
            </a:pPr>
            <a:r>
              <a:rPr lang="el-GR" sz="2000" dirty="0"/>
              <a:t>και χρονική καθυστέρηση </a:t>
            </a:r>
            <a:r>
              <a:rPr lang="el-GR" sz="2000" i="1" dirty="0"/>
              <a:t>τ</a:t>
            </a:r>
            <a:r>
              <a:rPr lang="en-US" sz="2000" i="1" baseline="-25000" dirty="0"/>
              <a:t>k</a:t>
            </a:r>
            <a:endParaRPr lang="el-GR" sz="2000" i="1" dirty="0"/>
          </a:p>
          <a:p>
            <a:pPr lvl="2">
              <a:defRPr/>
            </a:pPr>
            <a:r>
              <a:rPr lang="el-GR" dirty="0"/>
              <a:t>συνήθως χρονικά σταθερή ή αργά μεταβαλλόμενη</a:t>
            </a: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Ιστορική Επισκόπηση </a:t>
            </a:r>
            <a:r>
              <a:rPr lang="en-US" sz="3200" dirty="0" smtClean="0"/>
              <a:t>(</a:t>
            </a:r>
            <a:r>
              <a:rPr lang="el-GR" sz="3200" dirty="0" smtClean="0"/>
              <a:t>2</a:t>
            </a:r>
            <a:r>
              <a:rPr lang="en-US" sz="3200" dirty="0" smtClean="0"/>
              <a:t> </a:t>
            </a:r>
            <a:r>
              <a:rPr lang="el-GR" sz="3200" dirty="0"/>
              <a:t>από </a:t>
            </a:r>
            <a:r>
              <a:rPr lang="el-GR" sz="3200" dirty="0" smtClean="0"/>
              <a:t>6</a:t>
            </a:r>
            <a:r>
              <a:rPr lang="en-US" sz="3200" dirty="0" smtClean="0"/>
              <a:t>)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Τηλεγραφία και Τηλεφωνία</a:t>
            </a:r>
            <a:endParaRPr lang="en-GB" sz="3200" dirty="0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84784"/>
            <a:ext cx="8229600" cy="4963690"/>
          </a:xfrm>
        </p:spPr>
        <p:txBody>
          <a:bodyPr>
            <a:normAutofit/>
          </a:bodyPr>
          <a:lstStyle/>
          <a:p>
            <a:pPr marL="358775" lvl="1" indent="0">
              <a:lnSpc>
                <a:spcPct val="114000"/>
              </a:lnSpc>
              <a:spcAft>
                <a:spcPts val="2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18</a:t>
            </a:r>
            <a:r>
              <a:rPr lang="en-US" sz="2000" dirty="0" smtClean="0">
                <a:solidFill>
                  <a:srgbClr val="0033CC"/>
                </a:solidFill>
              </a:rPr>
              <a:t>76:</a:t>
            </a:r>
            <a:r>
              <a:rPr lang="el-GR" sz="2000" dirty="0" smtClean="0"/>
              <a:t> </a:t>
            </a:r>
            <a:r>
              <a:rPr lang="en-US" sz="2000" dirty="0" smtClean="0"/>
              <a:t>O </a:t>
            </a:r>
            <a:r>
              <a:rPr lang="en-US" sz="2000" dirty="0" smtClean="0">
                <a:solidFill>
                  <a:srgbClr val="0033CC"/>
                </a:solidFill>
              </a:rPr>
              <a:t>Alexander Graham Bell </a:t>
            </a:r>
            <a:r>
              <a:rPr lang="el-GR" sz="2000" dirty="0" smtClean="0"/>
              <a:t>εφευρίσκει το τηλέφωνο </a:t>
            </a:r>
            <a:r>
              <a:rPr lang="en-US" sz="2000" dirty="0" smtClean="0"/>
              <a:t> (</a:t>
            </a:r>
            <a:r>
              <a:rPr lang="el-GR" sz="2000" dirty="0" smtClean="0"/>
              <a:t>αν και σήμερα έχει αναγνωριστεί επίσημα το ότι είχε  προηγηθεί ο </a:t>
            </a:r>
            <a:r>
              <a:rPr lang="en-US" sz="2000" dirty="0" smtClean="0">
                <a:solidFill>
                  <a:srgbClr val="0033CC"/>
                </a:solidFill>
              </a:rPr>
              <a:t>Antonio </a:t>
            </a:r>
            <a:r>
              <a:rPr lang="en-US" sz="2000" dirty="0" err="1" smtClean="0">
                <a:solidFill>
                  <a:srgbClr val="0033CC"/>
                </a:solidFill>
              </a:rPr>
              <a:t>Meucci</a:t>
            </a:r>
            <a:r>
              <a:rPr lang="el-GR" sz="2000" dirty="0" smtClean="0"/>
              <a:t>)</a:t>
            </a:r>
            <a:endParaRPr lang="el-GR" sz="2000" dirty="0" smtClean="0">
              <a:solidFill>
                <a:srgbClr val="0033CC"/>
              </a:solidFill>
            </a:endParaRPr>
          </a:p>
          <a:p>
            <a:pPr marL="358775" lvl="1" indent="0" eaLnBrk="1" hangingPunct="1">
              <a:lnSpc>
                <a:spcPct val="114000"/>
              </a:lnSpc>
              <a:spcAft>
                <a:spcPts val="2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</a:t>
            </a:r>
            <a:r>
              <a:rPr lang="en-US" sz="2000" dirty="0" smtClean="0">
                <a:solidFill>
                  <a:srgbClr val="0033CC"/>
                </a:solidFill>
              </a:rPr>
              <a:t>915:</a:t>
            </a:r>
            <a:r>
              <a:rPr lang="en-US" sz="2000" dirty="0" smtClean="0"/>
              <a:t> </a:t>
            </a:r>
            <a:r>
              <a:rPr lang="el-GR" sz="2000" dirty="0" smtClean="0"/>
              <a:t>Πρώτη τηλεφωνική μετάδοση μεγάλων αποστάσεων</a:t>
            </a:r>
          </a:p>
          <a:p>
            <a:pPr marL="1150938" lvl="2" eaLnBrk="1" hangingPunct="1">
              <a:lnSpc>
                <a:spcPct val="114000"/>
              </a:lnSpc>
              <a:spcAft>
                <a:spcPts val="200"/>
              </a:spcAft>
              <a:defRPr/>
            </a:pPr>
            <a:r>
              <a:rPr lang="el-GR" sz="2000" dirty="0" smtClean="0"/>
              <a:t>χάρη στην εφεύρεση του τριοδικού ενισχυτή το 1906</a:t>
            </a:r>
          </a:p>
          <a:p>
            <a:pPr marL="1150938" lvl="2" eaLnBrk="1" hangingPunct="1">
              <a:lnSpc>
                <a:spcPct val="114000"/>
              </a:lnSpc>
              <a:spcAft>
                <a:spcPts val="200"/>
              </a:spcAft>
              <a:buFontTx/>
              <a:buNone/>
              <a:defRPr/>
            </a:pPr>
            <a:r>
              <a:rPr lang="en-US" sz="2000" dirty="0" smtClean="0"/>
              <a:t>* </a:t>
            </a:r>
            <a:r>
              <a:rPr lang="el-GR" sz="2000" dirty="0" smtClean="0"/>
              <a:t>Το πρώτο υπερατλαντικό καλώδιο για τηλεφωνικές υπηρεσίες καθίσταται διαθέσιμο το 1953</a:t>
            </a:r>
          </a:p>
          <a:p>
            <a:pPr marL="358775" lvl="1" indent="0" eaLnBrk="1" hangingPunct="1">
              <a:lnSpc>
                <a:spcPct val="114000"/>
              </a:lnSpc>
              <a:spcAft>
                <a:spcPts val="200"/>
              </a:spcAft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1897: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err="1" smtClean="0">
                <a:solidFill>
                  <a:srgbClr val="0033CC"/>
                </a:solidFill>
              </a:rPr>
              <a:t>Almon</a:t>
            </a:r>
            <a:r>
              <a:rPr lang="en-US" sz="2000" dirty="0" smtClean="0">
                <a:solidFill>
                  <a:srgbClr val="0033CC"/>
                </a:solidFill>
              </a:rPr>
              <a:t> Brown </a:t>
            </a:r>
            <a:r>
              <a:rPr lang="en-US" sz="2000" dirty="0" err="1" smtClean="0">
                <a:solidFill>
                  <a:srgbClr val="0033CC"/>
                </a:solidFill>
              </a:rPr>
              <a:t>Strowger</a:t>
            </a:r>
            <a:r>
              <a:rPr lang="en-US" sz="2000" dirty="0" smtClean="0"/>
              <a:t> </a:t>
            </a:r>
            <a:r>
              <a:rPr lang="el-GR" sz="2000" dirty="0" smtClean="0"/>
              <a:t>αναπτύσσει τον πρώτο ηλεκτρομηχανικό αυτόματο μεταγωγέα</a:t>
            </a:r>
            <a:r>
              <a:rPr lang="en-US" sz="2000" dirty="0" smtClean="0"/>
              <a:t> (</a:t>
            </a:r>
            <a:r>
              <a:rPr lang="el-GR" sz="2000" dirty="0" smtClean="0"/>
              <a:t>για να μην χάνει πελάτες !!!)</a:t>
            </a:r>
          </a:p>
          <a:p>
            <a:pPr marL="1150938" lvl="2" eaLnBrk="1" hangingPunct="1"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2000" dirty="0" smtClean="0"/>
              <a:t>ο πρώτος ψηφιακός μεταγωγέας θα αναπτυχθεί το 1960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400" dirty="0" smtClean="0"/>
              <a:t>Παραμετρικό Μοντέλο Καναλιού (2 από</a:t>
            </a:r>
            <a:r>
              <a:rPr lang="en-US" sz="3400" dirty="0" smtClean="0"/>
              <a:t> </a:t>
            </a:r>
            <a:r>
              <a:rPr lang="el-GR" sz="3400" dirty="0" smtClean="0"/>
              <a:t>2)</a:t>
            </a:r>
            <a:endParaRPr lang="en-GB" sz="3400" dirty="0" smtClean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379538"/>
            <a:ext cx="8305800" cy="4857774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/>
              <a:t>Κρουστική απόκριση καναλιού (παραμετρική έκφραση)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/>
              <a:t>Λαμβανόμενο σήμα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spcBef>
                <a:spcPts val="1800"/>
              </a:spcBef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Ερώτηση </a:t>
            </a:r>
            <a:r>
              <a:rPr lang="en-US" sz="2000" dirty="0" smtClean="0">
                <a:solidFill>
                  <a:srgbClr val="0033CC"/>
                </a:solidFill>
              </a:rPr>
              <a:t>1</a:t>
            </a:r>
            <a:r>
              <a:rPr lang="el-GR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Γιατί σύμφωνα με όλα τα μοντέλα ο θόρυβος εισάγεται στο δέκτη και όχι πριν το κανάλι;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Ερώτηση </a:t>
            </a:r>
            <a:r>
              <a:rPr lang="en-US" sz="2000" dirty="0" smtClean="0">
                <a:solidFill>
                  <a:srgbClr val="0033CC"/>
                </a:solidFill>
              </a:rPr>
              <a:t>2</a:t>
            </a:r>
            <a:r>
              <a:rPr lang="el-GR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Τι γίνεται όταν το κανάλι εισάγει και επιπλέον παραμορφώσεις πλάτους και φάσης;</a:t>
            </a:r>
            <a:endParaRPr lang="en-GB" sz="2000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91247"/>
              </p:ext>
            </p:extLst>
          </p:nvPr>
        </p:nvGraphicFramePr>
        <p:xfrm>
          <a:off x="2582863" y="1955999"/>
          <a:ext cx="35020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4" imgW="1688760" imgH="431640" progId="Equation.DSMT4">
                  <p:embed/>
                </p:oleObj>
              </mc:Choice>
              <mc:Fallback>
                <p:oleObj name="Equation" r:id="rId4" imgW="16887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1955999"/>
                        <a:ext cx="3502025" cy="89693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1720"/>
              </p:ext>
            </p:extLst>
          </p:nvPr>
        </p:nvGraphicFramePr>
        <p:xfrm>
          <a:off x="2593504" y="3429000"/>
          <a:ext cx="39227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6" imgW="1892160" imgH="431640" progId="Equation.DSMT4">
                  <p:embed/>
                </p:oleObj>
              </mc:Choice>
              <mc:Fallback>
                <p:oleObj name="Equation" r:id="rId6" imgW="18921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504" y="3429000"/>
                        <a:ext cx="3922712" cy="8953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9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25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Πανεπιστήμιο Πατρών</a:t>
            </a:r>
            <a:r>
              <a:rPr lang="en-US" sz="2000" dirty="0"/>
              <a:t>, </a:t>
            </a:r>
            <a:r>
              <a:rPr lang="el-GR" sz="2000" dirty="0"/>
              <a:t>Κώστας Μπερμπερίδης. </a:t>
            </a:r>
            <a:r>
              <a:rPr lang="el-GR" sz="2000" dirty="0" smtClean="0"/>
              <a:t>«Ψηφιακές Τηλεπικοινωνίες</a:t>
            </a:r>
            <a:r>
              <a:rPr lang="el-GR" sz="2000" dirty="0"/>
              <a:t>». Έκδοση: 1.0. Πάτρα 2015. Διαθέσιμο από τη δικτυακή διεύθυνση: </a:t>
            </a:r>
            <a:r>
              <a:rPr lang="en-US" sz="2000" dirty="0"/>
              <a:t>https://eclass.upatras.gr/courses/CEID1110/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10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600" dirty="0" err="1"/>
              <a:t>κ.λ.π</a:t>
            </a:r>
            <a:r>
              <a:rPr lang="el-GR" sz="16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600" dirty="0" smtClean="0"/>
              <a:t>».                     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06084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63691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buNone/>
            </a:pPr>
            <a:r>
              <a:rPr lang="el-GR" sz="1800" dirty="0">
                <a:latin typeface="+mn-lt"/>
              </a:rPr>
              <a:t>[1] http://creativecommons.org/licenses/by-nc-sa/4.0/ </a:t>
            </a:r>
          </a:p>
          <a:p>
            <a:pPr algn="l">
              <a:buNone/>
            </a:pPr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algn="l">
              <a:buNone/>
            </a:pPr>
            <a:endParaRPr lang="el-GR" sz="1800" dirty="0" smtClean="0">
              <a:latin typeface="+mn-lt"/>
            </a:endParaRPr>
          </a:p>
          <a:p>
            <a:pPr algn="l">
              <a:buNone/>
            </a:pPr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0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Έργο αυτό κάνει χρήση των ακόλουθων έργων:</a:t>
            </a:r>
            <a:endParaRPr lang="en-US" sz="2000" dirty="0" smtClean="0"/>
          </a:p>
          <a:p>
            <a:r>
              <a:rPr lang="el-GR" sz="2000" dirty="0"/>
              <a:t>Οι </a:t>
            </a:r>
            <a:r>
              <a:rPr lang="el-GR" sz="2000" dirty="0" smtClean="0"/>
              <a:t>εικόνες </a:t>
            </a:r>
            <a:r>
              <a:rPr lang="el-GR" sz="2000" dirty="0"/>
              <a:t>στις διαφάνειες </a:t>
            </a:r>
            <a:r>
              <a:rPr lang="en-US" sz="2000" dirty="0" smtClean="0"/>
              <a:t>32, 34, 36, 40</a:t>
            </a:r>
            <a:r>
              <a:rPr lang="en-US" sz="2000" smtClean="0"/>
              <a:t>, 42,45 </a:t>
            </a:r>
            <a:r>
              <a:rPr lang="el-GR" sz="2000" dirty="0" smtClean="0"/>
              <a:t>και </a:t>
            </a:r>
            <a:r>
              <a:rPr lang="en-US" sz="2000" dirty="0" smtClean="0"/>
              <a:t>46 </a:t>
            </a:r>
            <a:r>
              <a:rPr lang="el-GR" sz="2000" dirty="0" smtClean="0"/>
              <a:t>έχουν </a:t>
            </a:r>
            <a:r>
              <a:rPr lang="el-GR" sz="2000" dirty="0"/>
              <a:t>δημιουργηθεί με βάση αντίστοιχες εικόνες στο βιβλίο «Συστήματα Τηλεπικοινωνιών», </a:t>
            </a:r>
            <a:r>
              <a:rPr lang="en-US" sz="2000" dirty="0"/>
              <a:t>J. G. </a:t>
            </a:r>
            <a:r>
              <a:rPr lang="en-US" sz="2000" dirty="0" err="1"/>
              <a:t>Proakis</a:t>
            </a:r>
            <a:r>
              <a:rPr lang="el-GR" sz="2000" dirty="0"/>
              <a:t>, </a:t>
            </a:r>
            <a:r>
              <a:rPr lang="en-US" sz="2000" dirty="0"/>
              <a:t>M. </a:t>
            </a:r>
            <a:r>
              <a:rPr lang="en-US" sz="2000" dirty="0" err="1"/>
              <a:t>Salehi</a:t>
            </a:r>
            <a:r>
              <a:rPr lang="en-US" sz="2000" dirty="0"/>
              <a:t>, </a:t>
            </a:r>
            <a:r>
              <a:rPr lang="el-GR" sz="2000" dirty="0"/>
              <a:t>Εθνικό και Καποδιστριακό Πανεπιστήμιο Αθηνών (Μετάφραση-Επιμέλεια: Καρούμπαλος Κ. και Ζέρβας Ε., Καραμπογιάς Σ., </a:t>
            </a:r>
            <a:r>
              <a:rPr lang="el-GR" sz="2000" dirty="0" err="1"/>
              <a:t>Σαγκριώτης</a:t>
            </a:r>
            <a:r>
              <a:rPr lang="el-GR" sz="2000" dirty="0"/>
              <a:t> Ε</a:t>
            </a:r>
            <a:r>
              <a:rPr lang="el-GR" sz="2000" dirty="0" smtClean="0"/>
              <a:t>.)</a:t>
            </a:r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 dirty="0" smtClean="0"/>
              <a:t>Ιστορική Επισκόπηση </a:t>
            </a:r>
            <a:r>
              <a:rPr lang="en-US" sz="3200" dirty="0" smtClean="0"/>
              <a:t>(</a:t>
            </a:r>
            <a:r>
              <a:rPr lang="el-GR" sz="3200" dirty="0" smtClean="0"/>
              <a:t>3</a:t>
            </a:r>
            <a:r>
              <a:rPr lang="en-US" sz="3200" dirty="0" smtClean="0"/>
              <a:t> </a:t>
            </a:r>
            <a:r>
              <a:rPr lang="el-GR" sz="3200" dirty="0" smtClean="0"/>
              <a:t>από 6</a:t>
            </a:r>
            <a:r>
              <a:rPr lang="en-US" sz="3200" dirty="0" smtClean="0"/>
              <a:t>)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Ασύρματες </a:t>
            </a:r>
            <a:r>
              <a:rPr lang="el-GR" sz="3200" dirty="0" smtClean="0"/>
              <a:t>Επικοινωνίες</a:t>
            </a:r>
            <a:endParaRPr lang="en-GB" sz="3200" dirty="0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535956"/>
            <a:ext cx="8229600" cy="4269308"/>
          </a:xfrm>
        </p:spPr>
        <p:txBody>
          <a:bodyPr>
            <a:normAutofit/>
          </a:bodyPr>
          <a:lstStyle/>
          <a:p>
            <a:pPr marL="358775" lvl="1" indent="0">
              <a:lnSpc>
                <a:spcPct val="114000"/>
              </a:lnSpc>
              <a:spcAft>
                <a:spcPts val="200"/>
              </a:spcAft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1820:</a:t>
            </a:r>
            <a:r>
              <a:rPr lang="en-US" sz="2000" dirty="0" smtClean="0"/>
              <a:t>  </a:t>
            </a:r>
            <a:r>
              <a:rPr lang="el-GR" sz="2000" dirty="0" smtClean="0"/>
              <a:t>Ο </a:t>
            </a:r>
            <a:r>
              <a:rPr lang="en-US" sz="2000" dirty="0" err="1" smtClean="0">
                <a:solidFill>
                  <a:srgbClr val="0033CC"/>
                </a:solidFill>
              </a:rPr>
              <a:t>Oersted</a:t>
            </a:r>
            <a:r>
              <a:rPr lang="en-US" sz="2000" dirty="0" smtClean="0"/>
              <a:t> </a:t>
            </a:r>
            <a:r>
              <a:rPr lang="el-GR" sz="2000" dirty="0" smtClean="0"/>
              <a:t>δείχνει ότι ηλεκτρικό ρεύμα παράγει μαγνητικό πεδίο   (και γενικά η μετακίνηση ηλεκτρικού φορτίου)</a:t>
            </a:r>
          </a:p>
          <a:p>
            <a:pPr marL="358775" lvl="1" indent="0">
              <a:lnSpc>
                <a:spcPct val="114000"/>
              </a:lnSpc>
              <a:spcAft>
                <a:spcPts val="200"/>
              </a:spcAft>
              <a:buNone/>
              <a:defRPr/>
            </a:pPr>
            <a:r>
              <a:rPr lang="en-US" sz="2000" dirty="0">
                <a:solidFill>
                  <a:srgbClr val="0033CC"/>
                </a:solidFill>
              </a:rPr>
              <a:t>1831:</a:t>
            </a:r>
            <a:r>
              <a:rPr lang="en-US" sz="2000" dirty="0"/>
              <a:t> </a:t>
            </a:r>
            <a:r>
              <a:rPr lang="el-GR" sz="2000" dirty="0"/>
              <a:t>Ο </a:t>
            </a:r>
            <a:r>
              <a:rPr lang="en-US" sz="2000" dirty="0">
                <a:solidFill>
                  <a:srgbClr val="0033CC"/>
                </a:solidFill>
              </a:rPr>
              <a:t>Faraday</a:t>
            </a:r>
            <a:r>
              <a:rPr lang="en-US" sz="2000" dirty="0"/>
              <a:t> </a:t>
            </a:r>
            <a:r>
              <a:rPr lang="el-GR" sz="2000" dirty="0"/>
              <a:t>έδειξε ότι η μετακίνηση ενός μαγνήτη κοντά σε έναν  αγωγό προκαλεί επαγωγικό </a:t>
            </a:r>
            <a:r>
              <a:rPr lang="el-GR" sz="2000" dirty="0" smtClean="0"/>
              <a:t>ρεύμα</a:t>
            </a:r>
            <a:endParaRPr lang="el-GR" sz="2000" dirty="0"/>
          </a:p>
          <a:p>
            <a:pPr marL="1150938" lvl="2">
              <a:lnSpc>
                <a:spcPct val="114000"/>
              </a:lnSpc>
              <a:spcAft>
                <a:spcPts val="200"/>
              </a:spcAft>
              <a:defRPr/>
            </a:pPr>
            <a:r>
              <a:rPr lang="el-GR" sz="2000" dirty="0"/>
              <a:t>δηλαδή ένα μεταβαλλόμενο </a:t>
            </a:r>
            <a:r>
              <a:rPr lang="el-GR" sz="2000" dirty="0" err="1"/>
              <a:t>μαγν</a:t>
            </a:r>
            <a:r>
              <a:rPr lang="el-GR" sz="2000" dirty="0"/>
              <a:t>. πεδίο παράγει ηλεκτρικό </a:t>
            </a:r>
            <a:r>
              <a:rPr lang="el-GR" sz="2000" dirty="0" smtClean="0"/>
              <a:t>πεδίο</a:t>
            </a:r>
          </a:p>
          <a:p>
            <a:pPr marL="358775" lvl="1" indent="0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l-GR" sz="2000" dirty="0">
                <a:solidFill>
                  <a:srgbClr val="0033CC"/>
                </a:solidFill>
              </a:rPr>
              <a:t>1867</a:t>
            </a:r>
            <a:r>
              <a:rPr lang="en-US" sz="2000" dirty="0">
                <a:solidFill>
                  <a:srgbClr val="0033CC"/>
                </a:solidFill>
              </a:rPr>
              <a:t>:</a:t>
            </a:r>
            <a:r>
              <a:rPr lang="en-US" sz="2000" dirty="0"/>
              <a:t> </a:t>
            </a:r>
            <a:r>
              <a:rPr lang="el-GR" sz="2000" dirty="0"/>
              <a:t>Βασιζόμενος στα προηγούμενα, ο </a:t>
            </a:r>
            <a:r>
              <a:rPr lang="en-US" sz="2000" dirty="0">
                <a:solidFill>
                  <a:srgbClr val="0033CC"/>
                </a:solidFill>
              </a:rPr>
              <a:t>James M</a:t>
            </a:r>
            <a:r>
              <a:rPr lang="el-GR" sz="2000" dirty="0" err="1">
                <a:solidFill>
                  <a:srgbClr val="0033CC"/>
                </a:solidFill>
              </a:rPr>
              <a:t>axwell</a:t>
            </a:r>
            <a:r>
              <a:rPr lang="el-GR" sz="2000" dirty="0"/>
              <a:t> προέβλεψε την ύπαρξη των ηλεκτρομαγνητικών (ΗΜ) κυμάτων και διατύπωσε τη βασική θεωρία  (ένα σύνολο από 4 </a:t>
            </a:r>
            <a:r>
              <a:rPr lang="en-US" sz="2000" dirty="0"/>
              <a:t>“</a:t>
            </a:r>
            <a:r>
              <a:rPr lang="el-GR" sz="2000" dirty="0"/>
              <a:t>μερικές </a:t>
            </a:r>
            <a:r>
              <a:rPr lang="el-GR" sz="2000" dirty="0" err="1"/>
              <a:t>δ.ε</a:t>
            </a:r>
            <a:r>
              <a:rPr lang="el-GR" sz="2000" dirty="0"/>
              <a:t>.</a:t>
            </a:r>
            <a:r>
              <a:rPr lang="en-US" sz="2000" dirty="0"/>
              <a:t>”</a:t>
            </a:r>
            <a:r>
              <a:rPr lang="el-GR" sz="2000" dirty="0"/>
              <a:t> ,  με διόρθωση στο Νόμο του </a:t>
            </a:r>
            <a:r>
              <a:rPr lang="en-US" sz="2000" dirty="0"/>
              <a:t>Ampere</a:t>
            </a:r>
            <a:r>
              <a:rPr lang="el-GR" sz="2000" dirty="0" smtClean="0"/>
              <a:t>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16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Ιστορική Επισκόπηση </a:t>
            </a:r>
            <a:r>
              <a:rPr lang="en-US" sz="3200" dirty="0" smtClean="0"/>
              <a:t>(</a:t>
            </a:r>
            <a:r>
              <a:rPr lang="el-GR" sz="3200" dirty="0" smtClean="0"/>
              <a:t>4</a:t>
            </a:r>
            <a:r>
              <a:rPr lang="en-US" sz="3200" dirty="0" smtClean="0"/>
              <a:t> </a:t>
            </a:r>
            <a:r>
              <a:rPr lang="el-GR" sz="3200" dirty="0"/>
              <a:t>από </a:t>
            </a:r>
            <a:r>
              <a:rPr lang="el-GR" sz="3200" dirty="0" smtClean="0"/>
              <a:t>6</a:t>
            </a:r>
            <a:r>
              <a:rPr lang="en-US" sz="3200" dirty="0" smtClean="0"/>
              <a:t>)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Ασύρματες Επικοινωνίες</a:t>
            </a:r>
            <a:endParaRPr lang="en-GB" sz="3200" dirty="0" smtClean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5503"/>
            <a:ext cx="8651875" cy="4967833"/>
          </a:xfrm>
        </p:spPr>
        <p:txBody>
          <a:bodyPr>
            <a:normAutofit/>
          </a:bodyPr>
          <a:lstStyle/>
          <a:p>
            <a:pPr marL="358775" lvl="1" indent="0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1887</a:t>
            </a:r>
            <a:r>
              <a:rPr lang="en-US" sz="2000" dirty="0">
                <a:solidFill>
                  <a:srgbClr val="0033CC"/>
                </a:solidFill>
              </a:rPr>
              <a:t>:</a:t>
            </a:r>
            <a:r>
              <a:rPr lang="el-GR" sz="2000" dirty="0"/>
              <a:t> Ο </a:t>
            </a:r>
            <a:r>
              <a:rPr lang="el-GR" sz="2000" dirty="0" err="1">
                <a:solidFill>
                  <a:srgbClr val="0033CC"/>
                </a:solidFill>
              </a:rPr>
              <a:t>Hertz</a:t>
            </a:r>
            <a:r>
              <a:rPr lang="el-GR" sz="2000" dirty="0"/>
              <a:t> απέδειξε την ύπαρξη των ΗΜ κυμάτων</a:t>
            </a:r>
          </a:p>
          <a:p>
            <a:pPr marL="1150938" lvl="2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sz="2000" dirty="0"/>
              <a:t>ασύρματη μετάδοση σήματος για μερικά μέτρα</a:t>
            </a:r>
          </a:p>
          <a:p>
            <a:pPr marL="358775" lvl="1" indent="0" eaLnBrk="1" hangingPunct="1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1896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Ο </a:t>
            </a:r>
            <a:r>
              <a:rPr lang="el-GR" sz="2000" dirty="0" smtClean="0">
                <a:solidFill>
                  <a:srgbClr val="0033CC"/>
                </a:solidFill>
              </a:rPr>
              <a:t>Guglielmo Marconi</a:t>
            </a:r>
            <a:r>
              <a:rPr lang="el-GR" sz="2000" dirty="0" smtClean="0"/>
              <a:t> κάνει επίδειξη του ασύρματου τηλέγραφου στη Βρετανική Υπηρεσία Τηλεγράφων</a:t>
            </a:r>
            <a:endParaRPr lang="en-US" sz="2000" dirty="0" smtClean="0"/>
          </a:p>
          <a:p>
            <a:pPr marL="358775" lvl="1" indent="0" eaLnBrk="1" hangingPunct="1">
              <a:lnSpc>
                <a:spcPct val="125000"/>
              </a:lnSpc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1901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Ο </a:t>
            </a:r>
            <a:r>
              <a:rPr lang="el-GR" sz="2000" dirty="0" smtClean="0">
                <a:solidFill>
                  <a:srgbClr val="0033CC"/>
                </a:solidFill>
              </a:rPr>
              <a:t>Marconi</a:t>
            </a:r>
            <a:r>
              <a:rPr lang="el-GR" sz="2000" dirty="0" smtClean="0"/>
              <a:t> μεταδίδει με επιτυχία ραδιοφωνικό σήμα κατά μήκος του Ατλαντικού (</a:t>
            </a:r>
            <a:r>
              <a:rPr lang="en-US" sz="2000" dirty="0" smtClean="0"/>
              <a:t>C</a:t>
            </a:r>
            <a:r>
              <a:rPr lang="el-GR" sz="2000" dirty="0" smtClean="0"/>
              <a:t>ornwall 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l-GR" sz="2000" dirty="0" smtClean="0"/>
              <a:t> Newfoundland)</a:t>
            </a:r>
          </a:p>
          <a:p>
            <a:pPr marL="358775" lvl="1" indent="1588" eaLnBrk="1" hangingPunct="1">
              <a:lnSpc>
                <a:spcPct val="125000"/>
              </a:lnSpc>
              <a:spcAft>
                <a:spcPts val="600"/>
              </a:spcAft>
              <a:buFontTx/>
              <a:buNone/>
              <a:defRPr/>
            </a:pPr>
            <a:r>
              <a:rPr lang="el-GR" sz="2000" dirty="0" smtClean="0"/>
              <a:t>(η συμβολή των </a:t>
            </a:r>
            <a:r>
              <a:rPr lang="en-US" sz="2000" dirty="0" smtClean="0">
                <a:solidFill>
                  <a:srgbClr val="0033CC"/>
                </a:solidFill>
              </a:rPr>
              <a:t>Nicola Tesla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>
                <a:solidFill>
                  <a:srgbClr val="0033CC"/>
                </a:solidFill>
              </a:rPr>
              <a:t>Alexander </a:t>
            </a:r>
            <a:r>
              <a:rPr lang="en-US" sz="2000" dirty="0" err="1" smtClean="0">
                <a:solidFill>
                  <a:srgbClr val="0033CC"/>
                </a:solidFill>
              </a:rPr>
              <a:t>Stepanovich</a:t>
            </a:r>
            <a:r>
              <a:rPr lang="en-US" sz="2000" dirty="0" smtClean="0">
                <a:solidFill>
                  <a:srgbClr val="0033CC"/>
                </a:solidFill>
              </a:rPr>
              <a:t> Popov</a:t>
            </a:r>
            <a:r>
              <a:rPr lang="el-GR" sz="2000" dirty="0" smtClean="0"/>
              <a:t>)</a:t>
            </a:r>
          </a:p>
          <a:p>
            <a:pPr marL="358775" lvl="1" indent="1588" eaLnBrk="1" hangingPunct="1">
              <a:lnSpc>
                <a:spcPct val="125000"/>
              </a:lnSpc>
              <a:spcAft>
                <a:spcPts val="600"/>
              </a:spcAft>
              <a:buFontTx/>
              <a:buNone/>
              <a:defRPr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 dirty="0" smtClean="0"/>
              <a:t>Ιστορική Επισκόπηση </a:t>
            </a:r>
            <a:r>
              <a:rPr lang="en-US" sz="3200" dirty="0" smtClean="0"/>
              <a:t>(</a:t>
            </a:r>
            <a:r>
              <a:rPr lang="el-GR" sz="3200" dirty="0" smtClean="0"/>
              <a:t>5</a:t>
            </a:r>
            <a:r>
              <a:rPr lang="en-US" sz="3200" dirty="0" smtClean="0"/>
              <a:t> </a:t>
            </a:r>
            <a:r>
              <a:rPr lang="el-GR" sz="3200" dirty="0"/>
              <a:t>από </a:t>
            </a:r>
            <a:r>
              <a:rPr lang="el-GR" sz="3200" dirty="0" smtClean="0"/>
              <a:t>6</a:t>
            </a:r>
            <a:r>
              <a:rPr lang="en-US" sz="3200" dirty="0" smtClean="0"/>
              <a:t>)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Ασύρματες Επικοινωνίες</a:t>
            </a:r>
            <a:endParaRPr lang="en-GB" sz="3200" dirty="0" smtClean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484784"/>
            <a:ext cx="8305800" cy="4608512"/>
          </a:xfrm>
        </p:spPr>
        <p:txBody>
          <a:bodyPr>
            <a:noAutofit/>
          </a:bodyPr>
          <a:lstStyle/>
          <a:p>
            <a:pPr marL="358775" lvl="1" indent="0" eaLnBrk="1" hangingPunct="1"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1914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Πρώτη ραδιοεπικοινωνιακή μετάδοση φωνής</a:t>
            </a:r>
          </a:p>
          <a:p>
            <a:pPr marL="358775" lvl="1" indent="0" eaLnBrk="1" hangingPunct="1"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1920s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Ασύρματοι </a:t>
            </a:r>
            <a:r>
              <a:rPr lang="el-GR" sz="2000" b="1" dirty="0" smtClean="0"/>
              <a:t>δέκτες</a:t>
            </a:r>
            <a:r>
              <a:rPr lang="el-GR" sz="2000" dirty="0" smtClean="0"/>
              <a:t> εγκαθίστανται σε αστυνομικά αυτοκίνητα του Detroit </a:t>
            </a:r>
          </a:p>
          <a:p>
            <a:pPr marL="358775" lvl="1" indent="0" eaLnBrk="1" hangingPunct="1"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1930s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Αναπτύσσονται ασύρματοι </a:t>
            </a:r>
            <a:r>
              <a:rPr lang="el-GR" sz="2000" b="1" dirty="0" smtClean="0"/>
              <a:t>πομποί</a:t>
            </a:r>
          </a:p>
          <a:p>
            <a:pPr marL="1150938" lvl="2" eaLnBrk="1" hangingPunct="1">
              <a:spcAft>
                <a:spcPts val="600"/>
              </a:spcAft>
              <a:defRPr/>
            </a:pPr>
            <a:r>
              <a:rPr lang="el-GR" sz="2000" dirty="0" smtClean="0"/>
              <a:t>Διαμόρφωση κατά πλάτος φέρουσας.   Ο τηλ/κος εξοπλισμός καταλαμβάνει το μισό αυτοκίνητο!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pPr marL="358775" lvl="1" indent="0" eaLnBrk="1" hangingPunct="1"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1935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Ο </a:t>
            </a:r>
            <a:r>
              <a:rPr lang="el-GR" sz="2000" dirty="0" smtClean="0">
                <a:solidFill>
                  <a:srgbClr val="0033CC"/>
                </a:solidFill>
              </a:rPr>
              <a:t>Armstrong</a:t>
            </a:r>
            <a:r>
              <a:rPr lang="el-GR" sz="2000" dirty="0" smtClean="0"/>
              <a:t> επιδεικνύει τη διαμόρφωση κατά συχνότητα (</a:t>
            </a:r>
            <a:r>
              <a:rPr lang="en-US" sz="2000" dirty="0" smtClean="0"/>
              <a:t>Frequency Modulation, FM</a:t>
            </a:r>
            <a:r>
              <a:rPr lang="el-GR" sz="2000" dirty="0" smtClean="0"/>
              <a:t>)</a:t>
            </a:r>
          </a:p>
          <a:p>
            <a:pPr marL="358775" lvl="1" indent="0" eaLnBrk="1" hangingPunct="1"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1946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Πρώτη διασύνδεση κινητών χρηστών με το δημόσιο δίκτυο PSTN </a:t>
            </a:r>
          </a:p>
          <a:p>
            <a:pPr marL="358775" lvl="1" indent="0" eaLnBrk="1" hangingPunct="1">
              <a:spcAft>
                <a:spcPts val="600"/>
              </a:spcAft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1949</a:t>
            </a:r>
            <a:r>
              <a:rPr lang="en-US" sz="2000" dirty="0" smtClean="0">
                <a:solidFill>
                  <a:srgbClr val="0033CC"/>
                </a:solidFill>
              </a:rPr>
              <a:t>:</a:t>
            </a:r>
            <a:r>
              <a:rPr lang="el-GR" sz="2000" dirty="0" smtClean="0"/>
              <a:t> Η</a:t>
            </a:r>
            <a:r>
              <a:rPr lang="en-US" sz="2000" dirty="0" smtClean="0"/>
              <a:t> </a:t>
            </a:r>
            <a:r>
              <a:rPr lang="el-GR" sz="2000" dirty="0" smtClean="0"/>
              <a:t>FCC αναγνωρίζει την ασύρματη ραδιοεπικοινωνία ως μια νέα κατηγορία υπηρεσιών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Ιστορική Επισκόπηση (6 από 6)</a:t>
            </a:r>
            <a:endParaRPr lang="en-GB" sz="3200" dirty="0" smtClean="0"/>
          </a:p>
        </p:txBody>
      </p:sp>
      <p:sp>
        <p:nvSpPr>
          <p:cNvPr id="502789" name="Rectangle 5"/>
          <p:cNvSpPr>
            <a:spLocks noGrp="1" noChangeArrowheads="1"/>
          </p:cNvSpPr>
          <p:nvPr>
            <p:ph idx="1"/>
          </p:nvPr>
        </p:nvSpPr>
        <p:spPr>
          <a:xfrm>
            <a:off x="427038" y="1417637"/>
            <a:ext cx="2416175" cy="5133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Τα τελευταία 50+ χρόνια</a:t>
            </a:r>
          </a:p>
          <a:p>
            <a:pPr marL="0" indent="0" eaLnBrk="1" hangingPunct="1"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/>
            </a:r>
            <a:br>
              <a:rPr lang="el-GR" sz="2000" dirty="0" smtClean="0">
                <a:solidFill>
                  <a:srgbClr val="0033CC"/>
                </a:solidFill>
              </a:rPr>
            </a:br>
            <a:r>
              <a:rPr lang="el-GR" sz="2000" dirty="0" smtClean="0">
                <a:solidFill>
                  <a:srgbClr val="0033CC"/>
                </a:solidFill>
              </a:rPr>
              <a:t/>
            </a:r>
            <a:br>
              <a:rPr lang="el-GR" sz="2000" dirty="0" smtClean="0">
                <a:solidFill>
                  <a:srgbClr val="0033CC"/>
                </a:solidFill>
              </a:rPr>
            </a:b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Τεχνολογικές Εξελίξεις</a:t>
            </a: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/>
            </a:r>
            <a:br>
              <a:rPr lang="en-US" sz="2000" dirty="0" smtClean="0">
                <a:solidFill>
                  <a:srgbClr val="0033CC"/>
                </a:solidFill>
              </a:rPr>
            </a:br>
            <a:endParaRPr lang="en-US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Θεωρητικές Εξελίξεις</a:t>
            </a:r>
          </a:p>
        </p:txBody>
      </p:sp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2743200" y="1417635"/>
            <a:ext cx="6078538" cy="51069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Δορυφορικές Επικοινωνίες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Οπτικές Επικοινωνίες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Κινητές (Κυψελωτές) Ασύρματες Επικοινωνίες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Αναλογικά </a:t>
            </a:r>
            <a:r>
              <a:rPr lang="el-GR" dirty="0">
                <a:latin typeface="+mn-lt"/>
                <a:sym typeface="Wingdings" pitchFamily="2" charset="2"/>
              </a:rPr>
              <a:t></a:t>
            </a:r>
            <a:r>
              <a:rPr lang="el-GR" dirty="0">
                <a:latin typeface="+mn-lt"/>
              </a:rPr>
              <a:t> Ψηφιακά </a:t>
            </a:r>
            <a:r>
              <a:rPr lang="el-GR" dirty="0" smtClean="0">
                <a:latin typeface="+mn-lt"/>
              </a:rPr>
              <a:t>Συστήματα</a:t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transistor</a:t>
            </a:r>
            <a:endParaRPr lang="el-GR" dirty="0">
              <a:latin typeface="+mn-lt"/>
            </a:endParaRP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ολοκληρωμένα κυκλώματα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οπτοηλεκτρονική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παραγωγή και ενίσχυση μικροκυμάτων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τεχνολογία </a:t>
            </a:r>
            <a:r>
              <a:rPr lang="el-GR" dirty="0" smtClean="0">
                <a:latin typeface="+mn-lt"/>
              </a:rPr>
              <a:t>κεραιών</a:t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latin typeface="+mn-lt"/>
              </a:rPr>
              <a:t>Θεωρία </a:t>
            </a:r>
            <a:r>
              <a:rPr lang="el-GR" dirty="0">
                <a:latin typeface="+mn-lt"/>
              </a:rPr>
              <a:t>Πληροφορίας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Τεχνικές διαμόρφωσης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Αλγόριθμοι επεξεργασίας σήματος</a:t>
            </a:r>
          </a:p>
          <a:p>
            <a:pPr marL="800100" lvl="1" indent="-342900" algn="l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ΜΙΜΟ / Συνεργατικές επικοινωνίες / Γνωσιακές επικοινωνίες κλπ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Ανοιχτά Μαθήματα Template.potx" id="{325F7027-AB97-47D6-A50A-CECCD2A64FB5}" vid="{A60DF7FA-2893-48FE-89AE-98F75B8403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Ανοιχτά Μαθήματα Template</Template>
  <TotalTime>13235</TotalTime>
  <Words>3076</Words>
  <Application>Microsoft Office PowerPoint</Application>
  <PresentationFormat>On-screen Show (4:3)</PresentationFormat>
  <Paragraphs>561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Euclid Symbol</vt:lpstr>
      <vt:lpstr>Garamond</vt:lpstr>
      <vt:lpstr>Mathematica1Mono</vt:lpstr>
      <vt:lpstr>Symbol</vt:lpstr>
      <vt:lpstr>Tahoma</vt:lpstr>
      <vt:lpstr>Times New Roman</vt:lpstr>
      <vt:lpstr>Verdana</vt:lpstr>
      <vt:lpstr>Wingdings</vt:lpstr>
      <vt:lpstr>Θέμα του Office</vt:lpstr>
      <vt:lpstr>Equation</vt:lpstr>
      <vt:lpstr>Ψηφιακές Τηλεπικοινωνιές</vt:lpstr>
      <vt:lpstr>Σκοποί  ενότητας</vt:lpstr>
      <vt:lpstr>Περιεχόμενα ενότητας</vt:lpstr>
      <vt:lpstr>Ιστορική Επισκόπηση (1 από 6) Τηλεγραφία και Τηλεφωνία</vt:lpstr>
      <vt:lpstr>Ιστορική Επισκόπηση (2 από 6) Τηλεγραφία και Τηλεφωνία</vt:lpstr>
      <vt:lpstr>Ιστορική Επισκόπηση (3 από 6)  Ασύρματες Επικοινωνίες</vt:lpstr>
      <vt:lpstr>Ιστορική Επισκόπηση (4 από 6)  Ασύρματες Επικοινωνίες</vt:lpstr>
      <vt:lpstr>Ιστορική Επισκόπηση (5 από 6)  Ασύρματες Επικοινωνίες</vt:lpstr>
      <vt:lpstr>Ιστορική Επισκόπηση (6 από 6)</vt:lpstr>
      <vt:lpstr>«Φρυκτωρία» (1 από 3)</vt:lpstr>
      <vt:lpstr>«Φρυκτωρία» (2 από 3)</vt:lpstr>
      <vt:lpstr>«Φρυκτωρία» (3 από 3)</vt:lpstr>
      <vt:lpstr>Είδη Τηλεπικοινωνιακών Συστημάτων</vt:lpstr>
      <vt:lpstr>Γενικό Μοντέλο Τηλεπικοινωνιακού Συστήματος</vt:lpstr>
      <vt:lpstr>Κριτήρια Απόδοσης</vt:lpstr>
      <vt:lpstr>Περιορισμοί (1 από 2)</vt:lpstr>
      <vt:lpstr>Περιορισμοί (2 από 2)</vt:lpstr>
      <vt:lpstr>Βασικά Σημεία για τα Τηλ/κα Συστ. (1 από 2) </vt:lpstr>
      <vt:lpstr>Βασικά Σημεία για τα Τηλ/κα Συστ. (2 από 2) </vt:lpstr>
      <vt:lpstr>Ψηφιακό Τηλεπικοινωνιακό Σύστημα:  Βασική Δομή</vt:lpstr>
      <vt:lpstr>Ανάλυση της Δομής ενός Ψ.Τ.Σ.</vt:lpstr>
      <vt:lpstr>Πηγή Πληροφορίας</vt:lpstr>
      <vt:lpstr>(Απο)Κωδικοποιητής Πηγής</vt:lpstr>
      <vt:lpstr>(Απο)Κωδικοποιητής Καναλιού</vt:lpstr>
      <vt:lpstr>Φίλτρα Πομπού και Δέκτη</vt:lpstr>
      <vt:lpstr>(Απο)Διαμόρφωση (1 από 2)</vt:lpstr>
      <vt:lpstr>(Απο)Διαμόρφωση (2 από 2)</vt:lpstr>
      <vt:lpstr>Ψηφιακό Τηλεπικοινωνιακό Σύστημα: Κάπως πιο πλήρες</vt:lpstr>
      <vt:lpstr>Άλλα υποσυστήματα ενός Ψ.Τ.Σ.</vt:lpstr>
      <vt:lpstr>Ισοσταθμιστής</vt:lpstr>
      <vt:lpstr>Κανάλι</vt:lpstr>
      <vt:lpstr>Βασικοί Τύποι Καναλιών (1 από 2)</vt:lpstr>
      <vt:lpstr>Βασικοί Τύποι Καναλιών (2 από 2)</vt:lpstr>
      <vt:lpstr>Ενσύρματα Κανάλια</vt:lpstr>
      <vt:lpstr>Βασικοί Τύποι Καναλιών (2 από 2)</vt:lpstr>
      <vt:lpstr>Συχνότητες για Ασύρματα Κανάλια</vt:lpstr>
      <vt:lpstr>Τρόποι Διάδοσης  (1 από 4)</vt:lpstr>
      <vt:lpstr>Τρόποι Διάδοσης (2 από 4)</vt:lpstr>
      <vt:lpstr>Τρόποι Διάδοσης (3 από 4)</vt:lpstr>
      <vt:lpstr>Τρόποι Διάδοσης (4 από 4)</vt:lpstr>
      <vt:lpstr>Παράγοντες υποβάθμισης στην ασύρματη διάδοση </vt:lpstr>
      <vt:lpstr>Εξασθένηση λόγω Βροχόπτωσης</vt:lpstr>
      <vt:lpstr>Μαθηματικά Μοντέλα Καναλιών</vt:lpstr>
      <vt:lpstr>Κανάλι Προσθετικού Θορύβου (1 από 2)</vt:lpstr>
      <vt:lpstr>Κανάλι Προσθετικού Θορύβου (2 από 3)</vt:lpstr>
      <vt:lpstr>Κανάλι Προσθετικού Θορύβου (3 από 3)</vt:lpstr>
      <vt:lpstr>Το Κανάλι ως Γραμμικό Σύστημα</vt:lpstr>
      <vt:lpstr>Το Κανάλι ως Χρον. Μεταβ. Γραμ. Συστ.</vt:lpstr>
      <vt:lpstr>Παραμετρικό Μοντέλο Καναλιού (1 από 2)</vt:lpstr>
      <vt:lpstr>Παραμετρικό Μοντέλο Καναλιού (2 από 2)</vt:lpstr>
      <vt:lpstr>Τέλος Ενότητας 1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SPCLab/CEID/UPatras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"Mobile Channel Characteristics"</dc:title>
  <dc:creator>Kostas Berberidis</dc:creator>
  <cp:lastModifiedBy>Evangelos Vlachos</cp:lastModifiedBy>
  <cp:revision>2675</cp:revision>
  <cp:lastPrinted>1601-01-01T00:00:00Z</cp:lastPrinted>
  <dcterms:created xsi:type="dcterms:W3CDTF">2001-05-17T09:43:34Z</dcterms:created>
  <dcterms:modified xsi:type="dcterms:W3CDTF">2015-09-02T13:04:26Z</dcterms:modified>
</cp:coreProperties>
</file>