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D4A21-7220-4E7D-9814-78BEC098CD93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ADC0D-F69A-4D38-98E3-08F4CABFDD1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1FD2F8-1FE6-47AD-A6F3-0B570B45E9A5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A9ACA-3D30-402A-B9DE-6FD14B602EF0}" type="datetimeFigureOut">
              <a:rPr lang="el-GR" smtClean="0"/>
              <a:pPr/>
              <a:t>17/4/2013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004DD-1BB1-4670-A759-09927D0224C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3528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4000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el-GR" sz="4000" dirty="0" smtClean="0">
                <a:latin typeface="Tahoma" pitchFamily="34" charset="0"/>
                <a:cs typeface="Tahoma" pitchFamily="34" charset="0"/>
              </a:rPr>
            </a:br>
            <a:r>
              <a:rPr lang="el-GR" sz="4000" dirty="0" smtClean="0">
                <a:latin typeface="Tahoma" pitchFamily="34" charset="0"/>
                <a:cs typeface="Tahoma" pitchFamily="34" charset="0"/>
              </a:rPr>
              <a:t>ΚΟΙΝΩΝΙΟΛΟΓΙΑ ΤΗΣ ΟΙΚΟΓΕΝΕΙΑΣ</a:t>
            </a:r>
            <a:endParaRPr lang="el-GR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4503003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latin typeface="Tahoma" pitchFamily="34" charset="0"/>
                <a:cs typeface="Tahoma" pitchFamily="34" charset="0"/>
              </a:rPr>
              <a:t>ΑΝΤΙΓΟΝΗ-ΑΛΜΠΑ ΠΑΠΑΚΩΝΣΤΑΝΤΙΝΟΥ</a:t>
            </a:r>
            <a:endParaRPr lang="en-US" sz="2000" dirty="0" smtClean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l-GR" sz="2000" dirty="0" smtClean="0">
                <a:latin typeface="Tahoma" pitchFamily="34" charset="0"/>
                <a:cs typeface="Tahoma" pitchFamily="34" charset="0"/>
              </a:rPr>
              <a:t>Διδάσκουσα Π.Δ. 407/80</a:t>
            </a:r>
            <a:endParaRPr lang="el-GR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1838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 smtClean="0">
                <a:latin typeface="Tahoma" pitchFamily="34" charset="0"/>
                <a:cs typeface="Tahoma" pitchFamily="34" charset="0"/>
              </a:rPr>
              <a:t>ΜΑΘΗΜΑ </a:t>
            </a:r>
            <a:r>
              <a:rPr lang="en-US" dirty="0">
                <a:latin typeface="Tahoma" pitchFamily="34" charset="0"/>
                <a:cs typeface="Tahoma" pitchFamily="34" charset="0"/>
              </a:rPr>
              <a:t>9</a:t>
            </a:r>
            <a:r>
              <a:rPr lang="el-GR" baseline="30000" dirty="0" smtClean="0">
                <a:latin typeface="Tahoma" pitchFamily="34" charset="0"/>
                <a:cs typeface="Tahoma" pitchFamily="34" charset="0"/>
              </a:rPr>
              <a:t>Ο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 (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12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/0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4</a:t>
            </a:r>
            <a:r>
              <a:rPr lang="el-GR" dirty="0" smtClean="0">
                <a:latin typeface="Tahoma" pitchFamily="34" charset="0"/>
                <a:cs typeface="Tahoma" pitchFamily="34" charset="0"/>
              </a:rPr>
              <a:t>/2013): ΕΞΕΤΑΖΟΝΤΑΣ ΤΑ ΟΙΚΟΓΕΝΕΙΑΚΑ ΣΧΗΜΑΤΑ</a:t>
            </a:r>
            <a:endParaRPr lang="el-GR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ΕΞΕΤΑΖΟΝΤΑΣ ΤΑ ΟΙΚΟΓΕΝΕΙΑΚΑ ΣΧΗΜΑΤΑ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6288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540000">
              <a:spcAft>
                <a:spcPts val="600"/>
              </a:spcAft>
            </a:pPr>
            <a:r>
              <a:rPr lang="el-GR" sz="2400" i="1" u="sng" dirty="0" smtClean="0">
                <a:latin typeface="Tahoma" pitchFamily="34" charset="0"/>
                <a:cs typeface="Tahoma" pitchFamily="34" charset="0"/>
              </a:rPr>
              <a:t>Διαφοροποιημένα ως προς τη μορφή και τη δομή σχήματα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6512" y="217524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u="sng" dirty="0" smtClean="0">
                <a:latin typeface="Tahoma" pitchFamily="34" charset="0"/>
                <a:cs typeface="Tahoma" pitchFamily="34" charset="0"/>
              </a:rPr>
              <a:t>Το κοινόβιο</a:t>
            </a:r>
            <a:endParaRPr lang="el-GR" sz="2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83827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Η οργάνωση της ιδιωτικής ζωής σε κοινοβιακές ή ομαδικές οικογένειες συνεπάγεται την ύπαρξη περισσοτέρων από δύο γονέων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" y="4114800"/>
            <a:ext cx="91074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Σύμφωνα με τον </a:t>
            </a:r>
            <a:r>
              <a:rPr lang="en-US" sz="2400" dirty="0" smtClean="0">
                <a:latin typeface="Tahoma" pitchFamily="34" charset="0"/>
                <a:cs typeface="Tahoma" pitchFamily="34" charset="0"/>
              </a:rPr>
              <a:t>W</a:t>
            </a:r>
            <a:r>
              <a:rPr lang="el-GR" sz="2400" dirty="0" smtClean="0">
                <a:latin typeface="Tahoma" pitchFamily="34" charset="0"/>
                <a:cs typeface="Tahoma" pitchFamily="34" charset="0"/>
              </a:rPr>
              <a:t>. </a:t>
            </a:r>
            <a:r>
              <a:rPr lang="en-US" sz="2400" dirty="0" err="1" smtClean="0">
                <a:latin typeface="Tahoma" pitchFamily="34" charset="0"/>
                <a:cs typeface="Tahoma" pitchFamily="34" charset="0"/>
              </a:rPr>
              <a:t>Sayres</a:t>
            </a:r>
            <a:r>
              <a:rPr lang="el-GR" sz="2400" dirty="0" smtClean="0">
                <a:latin typeface="Tahoma" pitchFamily="34" charset="0"/>
                <a:cs typeface="Tahoma" pitchFamily="34" charset="0"/>
              </a:rPr>
              <a:t>, «στα κοινόβια, η βασική υποχρέωση είναι απέναντι στην ομάδα ως σύνολο, αν και στις ομαδικές οικογένειες ο κυρίαρχος δεσμός είναι αυτός μεταξύ των πολλαπλών συντρόφων, σ’αυτό που αποκαλείται «πολύπλευρος γάμος»».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ΕΞΕΤΑΖΟΝΤΑΣ ΤΑ ΟΙΚΟΓΕΝΕΙΑΚΑ ΣΧΗΜΑΤΑ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600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Tahoma" pitchFamily="34" charset="0"/>
                <a:cs typeface="Tahoma" pitchFamily="34" charset="0"/>
              </a:rPr>
              <a:t>Πιο κυρίαρχοι είναι δύο τύποι κοινοβίων (Μουσούρου):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269754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Βασική μονάδα είναι η συζυγική οικογένεια η οποία συμμετέχει με άλλες συζυγικές οικογένειες σε κοινές δραστηριότητες και την από κοινού χρησιμοποίηση των υλικών μέσων που το συλλογικό νοικοκυριό διαθέτει. 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4440" y="216414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Συλλογικό νοικοκυριό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200" y="43434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Καθαυτό κοινοβιακό νοικοκυριό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Curved Right Arrow 14"/>
          <p:cNvSpPr/>
          <p:nvPr/>
        </p:nvSpPr>
        <p:spPr>
          <a:xfrm>
            <a:off x="0" y="2316540"/>
            <a:ext cx="838200" cy="838200"/>
          </a:xfrm>
          <a:prstGeom prst="curved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Curved Right Arrow 15"/>
          <p:cNvSpPr/>
          <p:nvPr/>
        </p:nvSpPr>
        <p:spPr>
          <a:xfrm>
            <a:off x="0" y="4500265"/>
            <a:ext cx="838200" cy="838200"/>
          </a:xfrm>
          <a:prstGeom prst="curved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14400" y="4888468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Βασική μονάδα είναι το άτομο, το οποίο συμμετέχει με άλλα άτομα σε κοινές δραστηριότητες.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601533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dirty="0" smtClean="0">
                <a:latin typeface="Tahoma" pitchFamily="34" charset="0"/>
                <a:cs typeface="Tahoma" pitchFamily="34" charset="0"/>
              </a:rPr>
              <a:t>Ποια είναι η κύρια διαφορά τους;</a:t>
            </a:r>
            <a:endParaRPr lang="el-GR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1"/>
      <p:bldP spid="7" grpId="0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ΕΞΕΤΑΖΟΝΤΑΣ ΤΑ ΟΙΚΟΓΕΝΕΙΑΚΑ ΣΧΗΜΑΤΑ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0020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Συλλογικό νοικοκυριό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Not Equal 9"/>
          <p:cNvSpPr/>
          <p:nvPr/>
        </p:nvSpPr>
        <p:spPr>
          <a:xfrm>
            <a:off x="3962400" y="1600200"/>
            <a:ext cx="762000" cy="533400"/>
          </a:xfrm>
          <a:prstGeom prst="mathNotEqual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0600" y="1595735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Καθαυτό κοινοβιακό νοικοκυριό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08520" y="2057400"/>
            <a:ext cx="4375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Τα μέλη του κοινοβίου αποτελούν μια εναλλακτική μορφή εκτεταμένης οικογέ-νειας.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48200" y="2057400"/>
            <a:ext cx="4466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Τα μέλη του κοινοβίου αποτελούν τη μόνη μορφή οικογένεια.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-108520" y="3516868"/>
            <a:ext cx="4299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Λιγότερη εσωστρέφεια της οικογένειας και περισσότερη χαλαρότητα στις σχέσεις των συζύγων.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0452" y="3524071"/>
            <a:ext cx="4510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Ανύπαρκτες συζυγικές σχέ-σεις αλλά και σύντομη παραμο-νή στο σχήμα.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76200" y="4953000"/>
            <a:ext cx="4299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Λιγότερη συναισθηματική εξάρτηση τους από τους γο-νείς αλλά και πιθανή σύγχυση ως προς τους ισχύοντες κανόνες.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8200" y="4953000"/>
            <a:ext cx="4495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chemeClr val="accent5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Απώλεια ελέγχου των γονέων πάνω στα παιδιά τους και δυσκολίες υποταγής της ατομικής θέλησης στους κανόνες της ομάδας.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8" name="Cloud Callout 27"/>
          <p:cNvSpPr/>
          <p:nvPr/>
        </p:nvSpPr>
        <p:spPr>
          <a:xfrm>
            <a:off x="1752600" y="1752600"/>
            <a:ext cx="4953000" cy="3200400"/>
          </a:xfrm>
          <a:prstGeom prst="cloudCallou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9" name="TextBox 28"/>
          <p:cNvSpPr txBox="1"/>
          <p:nvPr/>
        </p:nvSpPr>
        <p:spPr>
          <a:xfrm>
            <a:off x="2667000" y="2438400"/>
            <a:ext cx="320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latin typeface="Tahoma" pitchFamily="34" charset="0"/>
                <a:cs typeface="Tahoma" pitchFamily="34" charset="0"/>
              </a:rPr>
              <a:t>Η θέση της γυναίκας είναι καλύτερη σ’ένα κοινόβιο ή σε μια συμβατική οικογένεια;</a:t>
            </a:r>
            <a:endParaRPr lang="el-GR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2" grpId="0"/>
      <p:bldP spid="26" grpId="0"/>
      <p:bldP spid="2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ΕΞΕΤΑΖΟΝΤΑΣ ΤΑ ΟΙΚΟΓΕΝΕΙΑΚΑ ΣΧΗΜΑΤΑ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6512" y="16002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u="sng" dirty="0" smtClean="0">
                <a:latin typeface="Tahoma" pitchFamily="34" charset="0"/>
                <a:cs typeface="Tahoma" pitchFamily="34" charset="0"/>
              </a:rPr>
              <a:t>Ομοφυλόφιλα ζευγάρια ή οικογένειες</a:t>
            </a:r>
            <a:endParaRPr lang="el-GR" sz="2400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1336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Δύσκολο να παρουσιαστούν δεδομένα για αυτό το οικογενειακό σχήμα γιατί: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" y="2926140"/>
            <a:ext cx="9107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οι έρευνες είναι περιορισμένες</a:t>
            </a:r>
          </a:p>
          <a:p>
            <a:pPr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cs typeface="Tahoma" pitchFamily="34" charset="0"/>
              </a:rPr>
              <a:t> η δομή του διαφέρει ανάλογα με την κοινωνία αναφοράς</a:t>
            </a:r>
          </a:p>
          <a:p>
            <a:pPr algn="just">
              <a:buFont typeface="Arial" pitchFamily="34" charset="0"/>
              <a:buChar char="•"/>
            </a:pPr>
            <a:r>
              <a:rPr lang="el-G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οι κοινωνικές εξελίξεις είναι διαρκείς και ενίοτε αντιφατικές.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1910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Στα περισσότερα δυτικά κράτη έχει, τρόπον τινά, αναγνωριστεί το δικαίωμα των ομοφυλόφιλων συντρόφων να συνάπτουν μακροχρόνιες σχέσεις με μόνιμο και νομικά κατοχυρωμένο χαρακτήρα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58674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Στον υπόλοιπο κόσμο το σχήμα αυτό αν δεν είναι κατακριτέο δεν είναι αποδεκτό.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ΕΞΕΤΑΖΟΝΤΑΣ ΤΑ ΟΙΚΟΓΕΝΕΙΑΚΑ ΣΧΗΜΑΤΑ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6002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dirty="0" smtClean="0">
                <a:latin typeface="Tahoma" pitchFamily="34" charset="0"/>
                <a:cs typeface="Tahoma" pitchFamily="34" charset="0"/>
              </a:rPr>
              <a:t>Πώς πιστεύετε ότι οργανώνεται ο γάμος </a:t>
            </a:r>
            <a:r>
              <a:rPr lang="el-GR" sz="2400" i="1" smtClean="0">
                <a:latin typeface="Tahoma" pitchFamily="34" charset="0"/>
                <a:cs typeface="Tahoma" pitchFamily="34" charset="0"/>
              </a:rPr>
              <a:t>ή η σχέση </a:t>
            </a:r>
            <a:r>
              <a:rPr lang="el-GR" sz="2400" i="1" dirty="0" smtClean="0">
                <a:latin typeface="Tahoma" pitchFamily="34" charset="0"/>
                <a:cs typeface="Tahoma" pitchFamily="34" charset="0"/>
              </a:rPr>
              <a:t>ανάμεσα στα άτομα του ίδιου φύλου;</a:t>
            </a:r>
            <a:endParaRPr lang="el-GR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6" y="2743200"/>
            <a:ext cx="9107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i="1" dirty="0" smtClean="0">
                <a:latin typeface="Tahoma" pitchFamily="34" charset="0"/>
                <a:cs typeface="Tahoma" pitchFamily="34" charset="0"/>
              </a:rPr>
              <a:t>Ποια η αφορμή των διεκδικήσεων για υιοθεσία από τα ομοφυλόφιλα ζευγάρια;</a:t>
            </a:r>
            <a:endParaRPr lang="el-GR" sz="24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7338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Επιχειρήματα υπέρ μιας αρνητικής στάσης: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4267200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Βιολογικά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72008" y="4378117"/>
            <a:ext cx="323528" cy="2880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468560" y="4800873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Χριστιανικά - θρησκευτικά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73024" y="4911790"/>
            <a:ext cx="323528" cy="2880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/>
          <p:cNvSpPr txBox="1"/>
          <p:nvPr/>
        </p:nvSpPr>
        <p:spPr>
          <a:xfrm>
            <a:off x="467544" y="5347320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Σχετικά με την ψυχολογική ισορροπία και τη σεξουαλικότητα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72008" y="5458237"/>
            <a:ext cx="323528" cy="2880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467544" y="5880993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Σχετικά με την κοινωνική ένταξη 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72008" y="5991910"/>
            <a:ext cx="323528" cy="2880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7" grpId="0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latin typeface="Tahoma" pitchFamily="34" charset="0"/>
                <a:cs typeface="Tahoma" pitchFamily="34" charset="0"/>
              </a:rPr>
              <a:t>ΕΞΕΤΑΖΟΝΤΑΣ ΤΑ ΟΙΚΟΓΕΝΕΙΑΚΑ ΣΧΗΜΑΤΑ</a:t>
            </a:r>
            <a:endParaRPr lang="el-GR" sz="3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2133600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Γιατί όχι;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72008" y="2244517"/>
            <a:ext cx="323528" cy="2880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TextBox 12"/>
          <p:cNvSpPr txBox="1"/>
          <p:nvPr/>
        </p:nvSpPr>
        <p:spPr>
          <a:xfrm>
            <a:off x="468560" y="3868688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Ερευνητικά δεδομένα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73024" y="3979605"/>
            <a:ext cx="323528" cy="2880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/>
          <p:cNvSpPr txBox="1"/>
          <p:nvPr/>
        </p:nvSpPr>
        <p:spPr>
          <a:xfrm>
            <a:off x="467544" y="4415135"/>
            <a:ext cx="8639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Αντιπαραβολή με το φαινόμενο της ιδρυματοποίησης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72008" y="4526052"/>
            <a:ext cx="323528" cy="2880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76200" y="167193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Επιχειρήματα υπέρ μιας θετικής στάσης: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2545140"/>
            <a:ext cx="906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 smtClean="0">
                <a:latin typeface="Tahoma" pitchFamily="34" charset="0"/>
                <a:cs typeface="Tahoma" pitchFamily="34" charset="0"/>
              </a:rPr>
              <a:t>Προσπαθούν να αποδείξουν ως λανθασμένους τους ισχυρισμούς των πολέμιών της ή να αποδείξουν αβάσιμους τους όποιους φόβους και προβληματισμούς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15" grpId="0"/>
      <p:bldP spid="16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1219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600" b="1" noProof="0" dirty="0" smtClean="0">
                <a:latin typeface="Tahoma" pitchFamily="34" charset="0"/>
                <a:ea typeface="+mj-ea"/>
                <a:cs typeface="Tahoma" pitchFamily="34" charset="0"/>
              </a:rPr>
              <a:t>ΒΙΒΛΙΟΓΡΑΦΙΑ ΜΑΘΗΜΑΤΟΣ</a:t>
            </a:r>
            <a:endParaRPr kumimoji="0" lang="el-G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+mj-ea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219200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l-GR" sz="2000" dirty="0" smtClean="0">
                <a:latin typeface="Tahoma" pitchFamily="34" charset="0"/>
                <a:cs typeface="Tahoma" pitchFamily="34" charset="0"/>
              </a:rPr>
              <a:t>Μουσούρου</a:t>
            </a:r>
            <a:r>
              <a:rPr lang="el-GR" sz="2000" dirty="0" smtClean="0">
                <a:latin typeface="Tahoma" pitchFamily="34" charset="0"/>
                <a:cs typeface="Tahoma" pitchFamily="34" charset="0"/>
              </a:rPr>
              <a:t>, Λ. 2005. </a:t>
            </a:r>
            <a:r>
              <a:rPr lang="el-GR" sz="2000" i="1" dirty="0" smtClean="0">
                <a:latin typeface="Tahoma" pitchFamily="34" charset="0"/>
                <a:cs typeface="Tahoma" pitchFamily="34" charset="0"/>
              </a:rPr>
              <a:t>Κοινωνιολογία της σύγχρονης οικογένειας</a:t>
            </a:r>
            <a:r>
              <a:rPr lang="el-GR" sz="2000" dirty="0" smtClean="0">
                <a:latin typeface="Tahoma" pitchFamily="34" charset="0"/>
                <a:cs typeface="Tahoma" pitchFamily="34" charset="0"/>
              </a:rPr>
              <a:t>. Αθήνα: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Gutenberg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0" indent="-457200">
              <a:spcAft>
                <a:spcPts val="1200"/>
              </a:spcAft>
              <a:buFont typeface="+mj-lt"/>
              <a:buAutoNum type="arabicPeriod"/>
            </a:pPr>
            <a:r>
              <a:rPr lang="el-G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Νόβα-Καλτσούνη, Χ. (επ.), 2004, </a:t>
            </a:r>
            <a:r>
              <a:rPr lang="el-GR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Κείμενα κοινωνιολογίας του γάμου και της οικογένειας</a:t>
            </a:r>
            <a:r>
              <a:rPr lang="el-GR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Αθήνα: Τυπωθήτω-Δαρδάνος</a:t>
            </a: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Sayres</a:t>
            </a:r>
            <a:r>
              <a:rPr lang="el-GR" sz="2000" dirty="0" smtClean="0">
                <a:latin typeface="Tahoma" pitchFamily="34" charset="0"/>
                <a:cs typeface="Tahoma" pitchFamily="34" charset="0"/>
              </a:rPr>
              <a:t>,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W</a:t>
            </a:r>
            <a:r>
              <a:rPr lang="el-GR" sz="2000" dirty="0" smtClean="0">
                <a:latin typeface="Tahoma" pitchFamily="34" charset="0"/>
                <a:cs typeface="Tahoma" pitchFamily="34" charset="0"/>
              </a:rPr>
              <a:t>. 2004. Τι είναι τελικά η οικογένεια;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In</a:t>
            </a:r>
            <a:r>
              <a:rPr lang="el-GR" sz="2000" dirty="0" smtClean="0">
                <a:latin typeface="Tahoma" pitchFamily="34" charset="0"/>
                <a:cs typeface="Tahoma" pitchFamily="34" charset="0"/>
              </a:rPr>
              <a:t>: Χ. Νόβα-Καλτσούνη (επ.), </a:t>
            </a:r>
            <a:r>
              <a:rPr lang="el-GR" sz="2000" i="1" dirty="0" smtClean="0">
                <a:latin typeface="Tahoma" pitchFamily="34" charset="0"/>
                <a:cs typeface="Tahoma" pitchFamily="34" charset="0"/>
              </a:rPr>
              <a:t>Κείμενα κοινωνιολογίας του γάμου και της οικογένειας</a:t>
            </a:r>
            <a:r>
              <a:rPr lang="el-GR" sz="2000" dirty="0" smtClean="0">
                <a:latin typeface="Tahoma" pitchFamily="34" charset="0"/>
                <a:cs typeface="Tahoma" pitchFamily="34" charset="0"/>
              </a:rPr>
              <a:t>, Αθήνα: Τυπωθήτω-Δαρδάνος</a:t>
            </a:r>
            <a:r>
              <a:rPr lang="el-GR" sz="2000" smtClean="0">
                <a:latin typeface="Tahoma" pitchFamily="34" charset="0"/>
                <a:cs typeface="Tahoma" pitchFamily="34" charset="0"/>
              </a:rPr>
              <a:t>, </a:t>
            </a:r>
            <a:r>
              <a:rPr lang="el-GR" sz="2000" smtClean="0">
                <a:latin typeface="Tahoma" pitchFamily="34" charset="0"/>
                <a:cs typeface="Tahoma" pitchFamily="34" charset="0"/>
              </a:rPr>
              <a:t>σσ.131-141</a:t>
            </a:r>
            <a:endParaRPr lang="fr-FR" sz="20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529</Words>
  <Application>Microsoft Office PowerPoint</Application>
  <PresentationFormat>On-screen Show (4:3)</PresentationFormat>
  <Paragraphs>61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ΚΟΙΝΩΝΙΟΛΟΓΙΑ ΤΗΣ ΟΙΚΟΓΕΝΕΙΑΣ</vt:lpstr>
      <vt:lpstr>ΕΞΕΤΑΖΟΝΤΑΣ ΤΑ ΟΙΚΟΓΕΝΕΙΑΚΑ ΣΧΗΜΑΤΑ</vt:lpstr>
      <vt:lpstr>ΕΞΕΤΑΖΟΝΤΑΣ ΤΑ ΟΙΚΟΓΕΝΕΙΑΚΑ ΣΧΗΜΑΤΑ</vt:lpstr>
      <vt:lpstr>ΕΞΕΤΑΖΟΝΤΑΣ ΤΑ ΟΙΚΟΓΕΝΕΙΑΚΑ ΣΧΗΜΑΤΑ</vt:lpstr>
      <vt:lpstr>ΕΞΕΤΑΖΟΝΤΑΣ ΤΑ ΟΙΚΟΓΕΝΕΙΑΚΑ ΣΧΗΜΑΤΑ</vt:lpstr>
      <vt:lpstr>ΕΞΕΤΑΖΟΝΤΑΣ ΤΑ ΟΙΚΟΓΕΝΕΙΑΚΑ ΣΧΗΜΑΤΑ</vt:lpstr>
      <vt:lpstr>ΕΞΕΤΑΖΟΝΤΑΣ ΤΑ ΟΙΚΟΓΕΝΕΙΑΚΑ ΣΧΗΜΑΤΑ</vt:lpstr>
      <vt:lpstr>Slide 8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ΚΟΙΝΩΝΙΟΛΟΓΙΑ ΤΗΣ ΟΙΚΟΓΕΝΕΙΑΣ</dc:title>
  <dc:creator>Valued Acer Customer</dc:creator>
  <cp:lastModifiedBy>Valued Acer Customer</cp:lastModifiedBy>
  <cp:revision>10</cp:revision>
  <dcterms:created xsi:type="dcterms:W3CDTF">2013-04-11T20:19:22Z</dcterms:created>
  <dcterms:modified xsi:type="dcterms:W3CDTF">2013-04-17T07:39:08Z</dcterms:modified>
</cp:coreProperties>
</file>