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7"/>
  </p:notesMasterIdLst>
  <p:sldIdLst>
    <p:sldId id="256" r:id="rId3"/>
    <p:sldId id="399" r:id="rId4"/>
    <p:sldId id="417" r:id="rId5"/>
    <p:sldId id="401" r:id="rId6"/>
    <p:sldId id="403" r:id="rId7"/>
    <p:sldId id="351" r:id="rId8"/>
    <p:sldId id="405" r:id="rId9"/>
    <p:sldId id="296" r:id="rId10"/>
    <p:sldId id="369" r:id="rId11"/>
    <p:sldId id="398" r:id="rId12"/>
    <p:sldId id="371" r:id="rId13"/>
    <p:sldId id="372" r:id="rId14"/>
    <p:sldId id="373" r:id="rId15"/>
    <p:sldId id="375" r:id="rId16"/>
    <p:sldId id="377" r:id="rId17"/>
    <p:sldId id="379" r:id="rId18"/>
    <p:sldId id="381" r:id="rId19"/>
    <p:sldId id="383" r:id="rId20"/>
    <p:sldId id="387" r:id="rId21"/>
    <p:sldId id="389" r:id="rId22"/>
    <p:sldId id="391" r:id="rId23"/>
    <p:sldId id="406" r:id="rId24"/>
    <p:sldId id="395" r:id="rId25"/>
    <p:sldId id="397" r:id="rId26"/>
    <p:sldId id="407" r:id="rId27"/>
    <p:sldId id="273" r:id="rId28"/>
    <p:sldId id="262" r:id="rId29"/>
    <p:sldId id="267" r:id="rId30"/>
    <p:sldId id="311" r:id="rId31"/>
    <p:sldId id="314" r:id="rId32"/>
    <p:sldId id="302" r:id="rId33"/>
    <p:sldId id="301" r:id="rId34"/>
    <p:sldId id="293" r:id="rId35"/>
    <p:sldId id="326" r:id="rId36"/>
    <p:sldId id="408" r:id="rId37"/>
    <p:sldId id="328" r:id="rId38"/>
    <p:sldId id="344" r:id="rId39"/>
    <p:sldId id="346" r:id="rId40"/>
    <p:sldId id="353" r:id="rId41"/>
    <p:sldId id="359" r:id="rId42"/>
    <p:sldId id="364" r:id="rId43"/>
    <p:sldId id="365" r:id="rId44"/>
    <p:sldId id="374" r:id="rId45"/>
    <p:sldId id="270" r:id="rId46"/>
  </p:sldIdLst>
  <p:sldSz cx="9144000" cy="6858000" type="screen4x3"/>
  <p:notesSz cx="6858000" cy="9144000"/>
  <p:defaultTextStyle>
    <a:defPPr>
      <a:defRPr lang="el-GR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3594B"/>
    <a:srgbClr val="A3FA9C"/>
    <a:srgbClr val="AAE3FC"/>
    <a:srgbClr val="FCB2CE"/>
    <a:srgbClr val="D5ABFF"/>
    <a:srgbClr val="CC99FF"/>
    <a:srgbClr val="047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inimized">
    <p:restoredLeft sz="0"/>
    <p:restoredTop sz="0"/>
  </p:normalViewPr>
  <p:slideViewPr>
    <p:cSldViewPr showGuides="1">
      <p:cViewPr varScale="1">
        <p:scale>
          <a:sx n="27" d="100"/>
          <a:sy n="27" d="100"/>
        </p:scale>
        <p:origin x="27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0" Type="http://schemas.openxmlformats.org/officeDocument/2006/relationships/tableStyles" Target="tableStyles.xml"/><Relationship Id="rId5" Type="http://schemas.openxmlformats.org/officeDocument/2006/relationships/slide" Target="slides/slide3.xml"/><Relationship Id="rId49" Type="http://schemas.openxmlformats.org/officeDocument/2006/relationships/viewProps" Target="viewProps.xml"/><Relationship Id="rId48" Type="http://schemas.openxmlformats.org/officeDocument/2006/relationships/presProps" Target="presProps.xml"/><Relationship Id="rId47" Type="http://schemas.openxmlformats.org/officeDocument/2006/relationships/notesMaster" Target="notesMasters/notesMaster1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752B939-E014-4B66-9E19-CC598667A595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dirty="0"/>
              <a:t>Kλικ για επεξεργασία των στυλ του υποδείγματος</a:t>
            </a:r>
            <a:endParaRPr dirty="0"/>
          </a:p>
          <a:p>
            <a:pPr lvl="1"/>
            <a:r>
              <a:rPr dirty="0"/>
              <a:t>Δεύτερου επιπέδου</a:t>
            </a:r>
            <a:endParaRPr dirty="0"/>
          </a:p>
          <a:p>
            <a:pPr lvl="2"/>
            <a:r>
              <a:rPr dirty="0"/>
              <a:t>Τρίτου επιπέδου</a:t>
            </a:r>
            <a:endParaRPr dirty="0"/>
          </a:p>
          <a:p>
            <a:pPr lvl="3"/>
            <a:r>
              <a:rPr dirty="0"/>
              <a:t>Τέταρτου επιπέδου</a:t>
            </a:r>
            <a:endParaRPr dirty="0"/>
          </a:p>
          <a:p>
            <a:pPr lvl="4"/>
            <a:r>
              <a:rPr dirty="0"/>
              <a:t>Πέμπτου επιπέδου</a:t>
            </a:r>
            <a:endParaRPr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p>
            <a:pPr lvl="0" algn="r" eaLnBrk="1" hangingPunct="1">
              <a:buNone/>
            </a:pPr>
            <a:fld id="{9A0DB2DC-4C9A-4742-B13C-FB6460FD3503}" type="slidenum">
              <a:rPr lang="el-GR" altLang="el-GR" sz="1200" dirty="0">
                <a:latin typeface="Calibri" panose="020F0502020204030204" pitchFamily="34" charset="0"/>
              </a:rPr>
            </a:fld>
            <a:endParaRPr lang="el-GR" altLang="el-GR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 hasCustomPrompt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AF1722C-B4FE-430F-82CA-B23B55A23833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Κατακόρυφος τίτλος και Κείμενο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invGray">
          <a:xfrm>
            <a:off x="6599238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B7B31F-DA50-4A92-9A48-F921EE9DB7AD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376988"/>
            <a:ext cx="3836988" cy="365125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Κεφαλίδα ενότητας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- Ορθογώνιο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0" y="2601913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AF53890-77FC-4875-A81C-19A7EAF1BA79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solidFill>
                  <a:srgbClr val="FFFFFF"/>
                </a:solidFill>
                <a:latin typeface="Corbel" panose="020B0503020204020204" pitchFamily="34" charset="0"/>
              </a:rPr>
            </a:fld>
            <a:endParaRPr lang="el-GR" altLang="el-GR" dirty="0">
              <a:solidFill>
                <a:srgbClr val="FFFFFF"/>
              </a:solidFill>
              <a:latin typeface="Corbel" panose="020B050302020402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Κενή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8164B988-0A70-44FB-AD02-94AF33089B57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3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  <a:p>
            <a:pPr lvl="1"/>
            <a:r>
              <a:rPr lang="el-GR"/>
              <a:t>Δεύτερου επιπέδου</a:t>
            </a:r>
            <a:endParaRPr lang="el-GR"/>
          </a:p>
          <a:p>
            <a:pPr lvl="2"/>
            <a:r>
              <a:rPr lang="el-GR"/>
              <a:t>Τρίτου επιπέδου</a:t>
            </a:r>
            <a:endParaRPr lang="el-GR"/>
          </a:p>
          <a:p>
            <a:pPr lvl="3"/>
            <a:r>
              <a:rPr lang="el-GR"/>
              <a:t>Τέταρτου επιπέδου</a:t>
            </a:r>
            <a:endParaRPr lang="el-GR"/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38D6F5F-216D-4572-BEE6-83B7B6BDA5D1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8 - Ορθογώνιο"/>
          <p:cNvSpPr/>
          <p:nvPr/>
        </p:nvSpPr>
        <p:spPr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10 - Ορθογώνιο"/>
          <p:cNvSpPr/>
          <p:nvPr/>
        </p:nvSpPr>
        <p:spPr bwMode="invGray">
          <a:xfrm>
            <a:off x="2855913" y="0"/>
            <a:ext cx="46038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vert="horz" wrap="square" lIns="54864" tIns="9144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  <a:endParaRPr lang="el-GR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2"/>
          </p:nvPr>
        </p:nvSpPr>
        <p:spPr>
          <a:xfrm>
            <a:off x="165100" y="1169988"/>
            <a:ext cx="2522538" cy="201613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34585B5-207D-4F2F-B864-D5528E396202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5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35300" y="1169988"/>
            <a:ext cx="5194300" cy="201613"/>
          </a:xfrm>
          <a:prstGeom prst="rect">
            <a:avLst/>
          </a:prstGeom>
        </p:spPr>
        <p:txBody>
          <a:bodyPr vert="horz" lIns="45720" rIns="45720" bIns="0" rtlCol="0" anchor="b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bg1">
                  <a:shade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6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39138" y="1169988"/>
            <a:ext cx="733425" cy="201613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p>
            <a:pPr algn="r" eaLnBrk="1" hangingPunct="1">
              <a:buNone/>
            </a:pPr>
            <a:fld id="{9A0DB2DC-4C9A-4742-B13C-FB6460FD3503}" type="slidenum">
              <a:rPr lang="el-GR" altLang="el-GR" dirty="0">
                <a:latin typeface="Corbel" panose="020B0503020204020204" pitchFamily="34" charset="0"/>
              </a:rPr>
            </a:fld>
            <a:endParaRPr lang="el-GR" altLang="el-GR" dirty="0">
              <a:latin typeface="Corbel" panose="020B0503020204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" name="9 - Ορθογώνιο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- Ορθογώνιο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p>
            <a:pPr lvl="0"/>
            <a:r>
              <a:rPr dirty="0"/>
              <a:t>Kλικ για επεξεργασία του τίτλου</a:t>
            </a:r>
            <a:endParaRPr lang="en-US" altLang="x-none" dirty="0"/>
          </a:p>
        </p:txBody>
      </p:sp>
      <p:sp>
        <p:nvSpPr>
          <p:cNvPr id="1029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</a:ln>
        </p:spPr>
        <p:txBody>
          <a:bodyPr lIns="54864" tIns="91440"/>
          <a:p>
            <a:pPr lvl="0"/>
            <a:r>
              <a:rPr lang="el-GR" altLang="el-GR" dirty="0"/>
              <a:t>Kλικ για επεξεργασία των στυλ του υποδείγματος</a:t>
            </a:r>
            <a:endParaRPr lang="el-GR" altLang="el-GR" dirty="0"/>
          </a:p>
          <a:p>
            <a:pPr lvl="1"/>
            <a:r>
              <a:rPr lang="el-GR" altLang="el-GR" dirty="0"/>
              <a:t>Δεύτερου επιπέδου</a:t>
            </a:r>
            <a:endParaRPr lang="el-GR" altLang="el-GR" dirty="0"/>
          </a:p>
          <a:p>
            <a:pPr lvl="2"/>
            <a:r>
              <a:rPr lang="el-GR" altLang="el-GR" dirty="0"/>
              <a:t>Τρίτου επιπέδου</a:t>
            </a:r>
            <a:endParaRPr lang="el-GR" altLang="el-GR" dirty="0"/>
          </a:p>
          <a:p>
            <a:pPr lvl="3"/>
            <a:r>
              <a:rPr lang="el-GR" altLang="el-GR" dirty="0"/>
              <a:t>Τέταρτου επιπέδου</a:t>
            </a:r>
            <a:endParaRPr lang="el-GR" altLang="el-GR" dirty="0"/>
          </a:p>
          <a:p>
            <a:pPr lvl="4"/>
            <a:r>
              <a:rPr lang="el-GR" altLang="el-GR" dirty="0"/>
              <a:t>Πέμπτου επιπέδου</a:t>
            </a:r>
            <a:endParaRPr lang="en-US" alt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9BF4615-3633-4D55-8637-1EA856882520}" type="datetimeFigureOut">
              <a:rPr kumimoji="0" lang="el-GR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9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9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/>
          <a:lstStyle>
            <a:lvl1pPr algn="r">
              <a:defRPr sz="1200">
                <a:solidFill>
                  <a:srgbClr val="3F3F3F"/>
                </a:solidFill>
                <a:latin typeface="Corbel" panose="020B0503020204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l-GR" altLang="el-GR" dirty="0"/>
            </a:fld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66AF6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66AF6C"/>
          </a:solidFill>
          <a:latin typeface="Corbel" panose="020B0503020204020204" pitchFamily="34" charset="0"/>
        </a:defRPr>
      </a:lvl9pPr>
    </p:titleStyle>
    <p:bodyStyle>
      <a:lvl1pPr marL="438150" indent="-319405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80" indent="-228600" algn="l" rtl="0" eaLnBrk="0" fontAlgn="base" hangingPunct="0">
        <a:spcBef>
          <a:spcPct val="20000"/>
        </a:spcBef>
        <a:spcAft>
          <a:spcPct val="0"/>
        </a:spcAft>
        <a:buClr>
          <a:srgbClr val="A8CDD7"/>
        </a:buClr>
        <a:buFont typeface="Arial" panose="020B0604020202020204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880" algn="l" rtl="0" eaLnBrk="0" fontAlgn="base" hangingPunct="0">
        <a:spcBef>
          <a:spcPct val="20000"/>
        </a:spcBef>
        <a:spcAft>
          <a:spcPct val="0"/>
        </a:spcAft>
        <a:buClr>
          <a:srgbClr val="C0BEAF"/>
        </a:buClr>
        <a:buFont typeface="Arial" panose="020B0604020202020204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880" algn="l" rtl="0" eaLnBrk="0" fontAlgn="base" hangingPunct="0">
        <a:spcBef>
          <a:spcPct val="20000"/>
        </a:spcBef>
        <a:spcAft>
          <a:spcPct val="0"/>
        </a:spcAft>
        <a:buClr>
          <a:srgbClr val="CEC597"/>
        </a:buClr>
        <a:buFont typeface="Wingdings 3" panose="05040102010807070707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505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ct val="20000"/>
        </a:spcBef>
        <a:buClr>
          <a:schemeClr val="accent2"/>
        </a:buClr>
        <a:buFont typeface="Wingdings 2" panose="05020102010507070707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390" indent="-182880" algn="l" rtl="0" eaLnBrk="1" latinLnBrk="0" hangingPunct="1">
        <a:spcBef>
          <a:spcPct val="20000"/>
        </a:spcBef>
        <a:buClr>
          <a:schemeClr val="accent3"/>
        </a:buClr>
        <a:buFont typeface="Wingdings 2" panose="05020102010507070707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ctrTitle" hasCustomPrompt="1"/>
          </p:nvPr>
        </p:nvSpPr>
        <p:spPr>
          <a:xfrm>
            <a:off x="683568" y="1628800"/>
            <a:ext cx="8077200" cy="1673352"/>
          </a:xfrm>
          <a:noFill/>
          <a:ln>
            <a:noFill/>
          </a:ln>
          <a:effectLst/>
          <a:sp3d prstMaterial="plastic"/>
        </p:spPr>
        <p:txBody>
          <a:bodyPr vert="horz" lIns="91440" tIns="0" rIns="45720" bIns="0" rtlCol="0" anchor="t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Κειμενογλωσσολογία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el-GR" sz="2200" b="1" i="0" u="none" strike="noStrike" kern="1200" cap="none" spc="0" normalizeH="0" baseline="3000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ο</a:t>
            </a:r>
            <a:r>
              <a:rPr kumimoji="0" lang="el-GR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μάθημα </a:t>
            </a:r>
            <a:br>
              <a:rPr kumimoji="0" lang="el-GR" sz="47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7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Παράδειγμα τυπικής περιγραφής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18435" name="Content Placeholder 18434"/>
          <p:cNvGraphicFramePr/>
          <p:nvPr>
            <p:ph idx="1" hasCustomPrompt="1"/>
          </p:nvPr>
        </p:nvGraphicFramePr>
        <p:xfrm>
          <a:off x="468313" y="1700213"/>
          <a:ext cx="7056438" cy="5029200"/>
        </p:xfrm>
        <a:graphic>
          <a:graphicData uri="http://schemas.openxmlformats.org/drawingml/2006/table">
            <a:tbl>
              <a:tblPr/>
              <a:tblGrid>
                <a:gridCol w="3529013"/>
                <a:gridCol w="3527425"/>
              </a:tblGrid>
              <a:tr h="365125">
                <a:tc rowSpan="3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Οι θαλάσσιες χελώνες </a:t>
                      </a:r>
                      <a:endParaRPr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είναι ψυχρόαιμες. Η θερμοκρασία</a:t>
                      </a:r>
                      <a:r>
                        <a:rPr lang="en-US" altLang="x-none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του σώματός τους εξαρτάται από το περιβάλλον στο οποίο ζουν.</a:t>
                      </a:r>
                      <a:endParaRPr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Έχουν ένα κέλυφος σαν σκληρό κουτί, που προστατεύει το μαλακό μέρος του σώματος και τα όργανα. Αποτελείται από ένα ραχιαίο τμήμα και</a:t>
                      </a:r>
                      <a:r>
                        <a:rPr lang="en-US" altLang="x-none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από ένα χαμηλότερο κοιλιακό. Οι θαλάσσιες χελώνες κρύβονται μέσα στο</a:t>
                      </a:r>
                      <a:r>
                        <a:rPr lang="en-US" altLang="x-none"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καβούκι τους όταν θέλουν να προστατευτούν. Έχουν τέσσερα άκρα-πτερύγια που τις βοηθούν να κολυμπούν.</a:t>
                      </a:r>
                      <a:endParaRPr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b="1" dirty="0">
                        <a:solidFill>
                          <a:srgbClr val="FFFFFF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91436" marR="91436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Ονομασία </a:t>
                      </a:r>
                      <a:endParaRPr lang="en-US" b="1" dirty="0">
                        <a:solidFill>
                          <a:srgbClr val="FFFFFF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91436" marR="91436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1350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Κατηγοριοποίηση</a:t>
                      </a:r>
                      <a:endParaRPr lang="en-US" dirty="0">
                        <a:solidFill>
                          <a:srgbClr val="000000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91436" marR="91436">
                    <a:lnL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4022725"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lang="en-US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Χαρακτηριστικά</a:t>
                      </a:r>
                      <a:r>
                        <a:rPr lang="en-US" altLang="x-non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γνωρίσματα και ιδιότητες</a:t>
                      </a:r>
                      <a:endParaRPr lang="en-US" dirty="0">
                        <a:solidFill>
                          <a:srgbClr val="000000"/>
                        </a:solidFill>
                        <a:latin typeface="Corbel" panose="020B0503020204020204" pitchFamily="34" charset="0"/>
                      </a:endParaRPr>
                    </a:p>
                  </a:txBody>
                  <a:tcPr marL="91436" marR="91436">
                    <a:lnL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Προσωπικές περιγραφές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45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111750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προσωπικές, καθημερινές περιγραφές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συχνά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αποκλίνουν από την αυστηρή δομή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 που κάνει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παιδί για ένα παιχνίδι του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ξεκινήσει με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ονομασία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κατηγοριοποίησή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(ζωάκι, κούκλα, αυτοκίνητο κτλ.) και να συνεχίσει με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εμφάνισή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(χρώμα, σχήμα, μέγεθος κτλ.).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Επιπλέον όμως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να αναφερθεί στη </a:t>
            </a:r>
            <a:r>
              <a:rPr lang="el-GR" altLang="el-GR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σχέση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έχει με το παιχνίδι, στον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τρόπο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τον οποίο το χρησιμοποιεί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κτλ.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Παρουσιάζεται δηλαδή και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ανάμειξη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περιγράφοντος με το περιγραφόμενο.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Προσωπικές και τυπικές περιγραφές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04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628775"/>
            <a:ext cx="8964613" cy="5040313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προσωπικές, καθημερινές περιγραφές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αναφέρονται συνήθως σε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μεμονωμένα πράγματα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π.χ.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αγαπημένο μου παιχνίδι, στο σπίτι μου, στο αυτοκίνητό μου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Αντίθετα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τυπικές περιγραφές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αναφέρονται συνήθως σε </a:t>
            </a:r>
            <a:r>
              <a:rPr lang="el-GR" altLang="el-GR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κατηγορίες πραγμάτων, 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</a:t>
            </a:r>
            <a:r>
              <a:rPr lang="el-GR" alt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χελώνες, στα ηφαίστεια, στους μαγνήτες, στα ονοματικά σύνολα, στα φωνήματα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κτλ.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Επικοινωνιακές περιστάσεις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15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 χρησιμοποιείται σε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διάφορες περιστάσεις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σε κείμενα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επιστημονικών εγχειριδίων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συμβολαιογραφικών πράξεων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μικρών αγγελιών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διαφημιστικών φυλλαδίων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τουριστικών οδηγών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και σε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λογοτεχνικά κείμενα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τρόπος της περιγραφικής </a:t>
            </a:r>
            <a:r>
              <a:rPr lang="el-GR" altLang="el-G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ανάπτυξης</a:t>
            </a:r>
            <a:r>
              <a:rPr lang="el-GR" altLang="el-G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ποικίλλει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ανάλογα με την περίσταση και προσαρμόζεται σε αυτήν.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Παραδείγματα: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 ενός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αρχαίου ναού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μια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ξεναγό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(στοιχειώδεις επιστημονικές λεπτομέρειες)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διεξοδική περιγραφή του ίδιου ναού από έναν αρχαιολόγο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συνέδριο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Περιγραφές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μικρές αγγελίες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(σύντομες)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περιγραφές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διαφημιστικά φυλλάδια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(εκτεταμένες)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Περιγραφές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μικρές αγγελίες και διαφημίσεις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(ελκυστικές για αναγνώστη)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περιγραφές σε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συμβόλαιο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(εκτεταμένες και αντικειμενικές).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Γλωσσικά μέσα 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3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ενεστώτας,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άχρονος χρόνος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Συντακτικές δομές με τα ρήματα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είμαι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έχω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παρουσιάζουν σταθερές καταστάσεις των περιγραφόμενων αντικειμένων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Κυριαρχεί το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τρίτο πρόσωπο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αναδεικνύοντας το αντικείμενο της περιγραφής.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Αναγκαία η εξοικείωση με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ειδικό λεξιλόγιο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(λ.χ. νομική, ιατρική, γλωσσολογική ορολογία).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Συχνή είναι η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παρουσία τροποποιητών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προσαρτημάτων που εμπλουτίζουν και καθιστούν ακριβέστερο τον πυρήνα ενός ονοματικού ή ρηματικού συνόλου, όπως 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επίθετα, επιρρήματα, αριθμητικά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κ.ά..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περιγραφή περίπλοκων συνήθως αντικειμένων χρησιμοποιείται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μεταφορά ή η παρομοίωση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λ.χ. «έχουν ένα κέλυφος σαν σκληρό κουτί».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Επιχειρηματολογία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 bwMode="auto">
          <a:xfrm>
            <a:off x="0" y="1484313"/>
            <a:ext cx="9144000" cy="5373687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54864" tIns="91440" rIns="91440" bIns="45720" numCol="1" rtlCol="0" anchor="t" anchorCtr="0" compatLnSpc="1">
            <a:normAutofit fontScale="85000" lnSpcReduction="10000"/>
          </a:bodyPr>
          <a:lstStyle/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"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επιχειρηματολογία βασίζεται σε 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λογικούς μηχανισμούς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και αποσκοπεί να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πείσει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τον αποδέκτη για κάποιο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επίμαχο ζήτημα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Πρδ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.: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Επίμαχο ζήτημα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τι είδους σώμα είναι η γη; αυτόφωτο ή ετερόφωτο;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[Α]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γη είναι πλανήτης.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[Β]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Άρα, η γη είναι ετερόφωτο σώμα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[Α] (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πληροφοριακά δεδομένα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→  [Β] (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ισχυρισμός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Char char=""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Η ομαλή και έγκυρη μετάβαση από τα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δεδομένα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στον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ισχυρισμό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γίνεται με την επίκληση μιας </a:t>
            </a:r>
            <a:r>
              <a:rPr kumimoji="0" lang="el-GR" sz="2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εγγυητικής μαρτυρίας 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η οποία συνήθως προϋποτίθεται και δεν είναι παρούσα στο κείμενο.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kumimoji="0" lang="el-GR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Πρδ</a:t>
            </a: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Η γη είναι πλανήτης. Άρα, η γη είναι ετερόφωτο σώμα.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	Δεδομένου ότι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r>
              <a:rPr kumimoji="0" lang="el-GR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	Όλοι οι πλανήτες είναι ετερόφωτα σώματα</a:t>
            </a:r>
            <a:endParaRPr kumimoji="0" lang="el-GR" sz="26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l-GR" sz="2600" b="0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785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anose="05020102010507070707"/>
              <a:buNone/>
              <a:defRPr/>
            </a:pP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Το μοντέλο του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Toulmin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(1958) 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57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επιχειρηματολογικό μοντέλο προτάθηκε από τον </a:t>
            </a:r>
            <a:r>
              <a:rPr lang="en-US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Toulmin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στηρίζεται στους αρχαίους κανόνες του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παραγωγικού συλλογισμού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οι προκείμενες είναι αληθείς, τότε και το συμπέρασμα του συλλογισμού είναι αληθές</a:t>
            </a:r>
            <a:r>
              <a:rPr lang="el-GR" alt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οι προκείμενες είναι ψευδείς, τότε και το συμπέρασμα είναι ψευδές.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  <p:graphicFrame>
        <p:nvGraphicFramePr>
          <p:cNvPr id="24580" name="Table 24579"/>
          <p:cNvGraphicFramePr/>
          <p:nvPr/>
        </p:nvGraphicFramePr>
        <p:xfrm>
          <a:off x="468313" y="4149725"/>
          <a:ext cx="8281988" cy="2447925"/>
        </p:xfrm>
        <a:graphic>
          <a:graphicData uri="http://schemas.openxmlformats.org/drawingml/2006/table">
            <a:tbl>
              <a:tblPr/>
              <a:tblGrid>
                <a:gridCol w="2762250"/>
                <a:gridCol w="2759075"/>
                <a:gridCol w="2760663"/>
              </a:tblGrid>
              <a:tr h="836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Όλοι οι πλανήτες είναι ετερόφωτα σώματα.</a:t>
                      </a:r>
                      <a:endParaRPr lang="en-US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1η προκείμενη</a:t>
                      </a:r>
                      <a:endParaRPr lang="en-US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Εγγυητική μαρτυρία</a:t>
                      </a:r>
                      <a:endParaRPr lang="en-US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365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Η γη είναι πλανήτης.</a:t>
                      </a:r>
                      <a:endParaRPr lang="en-US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1443" marR="91443" marT="45714" marB="45714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2η προκείμενη</a:t>
                      </a:r>
                      <a:endParaRPr lang="en-US" b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Πληροφοριακά δεδομένα </a:t>
                      </a:r>
                      <a:endParaRPr lang="en-US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81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E0D6"/>
                    </a:solidFill>
                  </a:tcPr>
                </a:tc>
              </a:tr>
              <a:tr h="1074737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Άρα η γη είναι ετερόφωτο σώμα.</a:t>
                      </a:r>
                      <a:endParaRPr lang="en-US" i="1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Συμπέρασμα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just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Ισχυρισμός</a:t>
                      </a:r>
                      <a:endParaRPr lang="en-US" dirty="0"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2" marR="68582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BF0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Επιχειρηματολογικές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προκείμενες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συμπέρασμα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συγκεκριμένες προκείμενες μπορεί να αξιοποιηθεί στη συνέχεια του κειμένου ως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επόμενη προκείμενη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διαμορφώνοντας έτσι μια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επιχειρηματολογική αλυσίδα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προϋποτιθέμενες προκείμενες (εγγυητικές μαρτυρίες)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αντιπροσωπεύουν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κοινά αποδεκτή γνώση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συχνά είναι δυνατό να εμπεριέχει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αξιολογήσεις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βασίζονται συνήθως στο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κοινωνικό σύστημα αξιών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Πολιτισμικές-κοινωνικές παραδοχές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η εγκυρότητα των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επιστημονικών πορισμάτων 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η προτίμηση του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πλούτου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ομορφιάς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υγιεινής διατροφής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της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εργατικότητας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αποτελούν τους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αξιολογικούς, ιδεολογικούς κοινούς τόπους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συχνά και ασυνείδητα επικαλούμαστε κατά την επιχειρηματολογία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88640"/>
            <a:ext cx="8507288" cy="1219536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Η ι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δεολογία στις εγγυητικές προκείμενες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κοινωνική αξιολόγηση οφείλεται η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νοητική παραδοχή/προκείμενη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«Οι Αλβανοί είναι κακοποιοί και μας τρομάζουν»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προϋποθέτουμε για την ερμηνεία ενός εκφωνήματος του τύπου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 παιδί είδε στο δρόμο έναν Αλβανό, [άρα τρόμαξε] και το ’βαλε στα πόδια»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 θέση αυτή έχουμε δύο υποψήφιους: έναν δικό μας και έναν Αλβανό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Συνδηλώσεις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«δικός μας» = Έλληνας, άνθρωπος εμπιστοσύνης</a:t>
            </a:r>
            <a:r>
              <a:rPr lang="el-GR" altLang="el-G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«Αλβανός» = αφερέγγυος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 συλλογισμός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λανθάνει είναι περίπου ο εξής: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«Οι Έλληνες, σε αντίθεση με τους Αλβανούς, είναι άνθρωποι εμπιστοσύνης. Ο ένας από τους δύο υποψήφιους είναι Έλληνας και ο άλλος Αλβανός. Άρα θα προτιμήσουμε τον Έλληνα (τον δικό μας)»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Επικοινωνιακές περιστάσεις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916113"/>
            <a:ext cx="8435975" cy="4484687"/>
          </a:xfrm>
        </p:spPr>
        <p:txBody>
          <a:bodyPr vert="horz" wrap="square" lIns="54864" tIns="91440" rIns="91440" bIns="45720" anchor="t" anchorCtr="0"/>
          <a:p>
            <a:pPr eaLnBrk="1" hangingPunct="1">
              <a:buNone/>
            </a:pP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επιχειρηματολογία χρησιμοποιείται σε επικοινωνιακές περιστάσεις όπως είναι τα </a:t>
            </a:r>
            <a:r>
              <a:rPr lang="el-GR" altLang="el-G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επιστημονικά εγχειρίδια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</a:t>
            </a:r>
            <a:r>
              <a:rPr lang="el-GR" altLang="el-G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πολιτικές αντιπαραθέσεις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τα </a:t>
            </a:r>
            <a:r>
              <a:rPr lang="el-GR" altLang="el-G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γράμματα διαμαρτυρίας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εφημερίδες, οι </a:t>
            </a:r>
            <a:r>
              <a:rPr lang="el-GR" altLang="el-G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απολογισμοί έργων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</a:t>
            </a:r>
            <a:r>
              <a:rPr lang="el-GR" altLang="el-GR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διαφημίσεις </a:t>
            </a:r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κ.ά.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90000"/>
              </a:lnSpc>
              <a:buNone/>
            </a:pP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r>
              <a:rPr lang="en-US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περιστασιακότητα 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αποδεκτότητα.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Γλωσσικά μέσα</a:t>
            </a:r>
            <a:b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867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484313"/>
            <a:ext cx="8785225" cy="5373687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Επιστημικά ρήματα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εκφράσεις που εισάγουν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μετριασμένους ισχυρισμούς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«πιστεύω», «νομίζω», «θεωρώ», «υποθέτω», «κατά τη γνώμη μου».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Κειμενικοί δείκτες σύζευξης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 συνάρτηση των επιμέρους προκείμενων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και αυτών με το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συμπέρασμα/ισχυρισμό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πρώτον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δεύτερον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μια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την άλλη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επειδή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διότι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αφού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αλλά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ωστόσο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επομένως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λοιπόν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συνεπώς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Ονοματοποιήσεις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δηλαδή μετα-σχηματισμοί της ρηματικής σύνταξης σε ονοματική, λ.χ. «το να κλέβει κανείς αυτοκίνητα...» ή «η κλοπή αυτοκινήτων...», ώστε να είναι δυνατή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η συλλογιστική διαχείριση των σχετικών εννοιών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Παθητική φωνή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εξασφαλίζει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ύφος ουδετερότητας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λ.χ. «είναι κοινά παραδεκτό», «όπως έχει υποστηριχθεί» κλπ.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Λογοτεχνία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699" name="2 - Θέση περιεχομένου"/>
          <p:cNvSpPr>
            <a:spLocks noGrp="1"/>
          </p:cNvSpPr>
          <p:nvPr>
            <p:ph idx="1" hasCustomPrompt="1"/>
          </p:nvPr>
        </p:nvSpPr>
        <p:spPr bwMode="auto">
          <a:xfrm>
            <a:off x="0" y="1557338"/>
            <a:ext cx="9144000" cy="5300662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54864" tIns="91440" rIns="91440" bIns="45720" numCol="1" anchor="t" anchorCtr="0" compatLnSpc="1"/>
          <a:lstStyle/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Κεντρικό χαρακτηριστικό κάθε λογοτεχνικού κειμένου είναι το </a:t>
            </a:r>
            <a:r>
              <a:rPr kumimoji="0" lang="el-GR" alt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ύφος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Κάθε εκφορά λόγου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διαμορφώνεται από τις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ιδιαίτερες γλωσσικές επιλογές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του ομιλητή και κατά συνέπεια συνιστά μια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μορφή ύφους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Buffon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«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 ύφος είναι ο ίδιος ο άνθρωπος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». 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Η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διαφοροποίηση του καθημερινού από το λογοτεχνικό λόγο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εντοπίζεται στη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σωρευτική και συστηματική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παρουσία υφολογικών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επιλογών που αποκλίνουν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τόσο από την </a:t>
            </a:r>
            <a:r>
              <a:rPr kumimoji="0" lang="el-GR" altLang="el-GR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πρότυπη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όσο και από την </a:t>
            </a:r>
            <a:r>
              <a:rPr kumimoji="0" lang="el-GR" altLang="el-GR" sz="20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καθημερινή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γλώσσα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κατόπιν συνειδητής προσπάθειας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Σε αντίθεση με τον </a:t>
            </a:r>
            <a:r>
              <a:rPr kumimoji="0" lang="el-GR" altLang="el-GR" sz="20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αυτοματισμό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</a:t>
            </a:r>
            <a:r>
              <a:rPr kumimoji="0" lang="en-US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automatization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), τη συμβατική, συνήθη επικοινωνία του καθημερινού λόγου, που αρκείται σε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περιορισμένες και προβλέψιμες υφολογικές επιλογές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το λογοτεχνικό λόγο διακρίνει ο </a:t>
            </a:r>
            <a:r>
              <a:rPr kumimoji="0" lang="el-GR" altLang="el-GR" sz="20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απο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-αυτοματισμός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η χρήση της γλώσσας με τέτοιον τρόπο που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να προσελκύει την προσοχή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και να δίνει την αίσθηση του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ασυνήθιστου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του μη αυτοματοποιημένου.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90000"/>
              </a:lnSpc>
              <a:buNone/>
            </a:pP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r>
              <a:rPr lang="en-US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περιστασιακότητα 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διακειμενικότητα,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x-non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20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Αποδεκτότητα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174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630"/>
            <a:ext cx="9057640" cy="5373370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αποδεκτότητα ενός κειμένου </a:t>
            </a:r>
            <a:r>
              <a:rPr lang="el-GR" alt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εξαρτάται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την ικανότητα του δέκτη να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αναγνωρίσει σε αυτό κάποιους από τους παράγοντες κειμενικότητας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όπως είναι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συνοχικοί δεσμοί στην επιφάνεια του κειμένου --&gt; ΣΥΝΟΧΗ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ισόρροπη αναλογία γνωστών και νέων πληροφοριών στην επιφάνεια του κειμένου --&gt; ΠΛΗΡΟΦΟΡΗΤΙΚΟΤΗΤΑ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συνεκτική συσχέτιση του κειμένου με την κατάλληλη εξωκειμενική γνώση/νοητικό σχήμα--&gt; 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ΣΥΝΕΚΤΙΚΟΤΗΤΑ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λειτουργίες που επιτελούν οι κειμενικές του ενότητες και η μεταξύ τους συνάφεια--&gt; ΠΡΟΘΕΤΙΚΟΤΗΤΑ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ομαλή προσαρμογή ενός κειμένου σε μια επικοινωνιακή περίσταση--&gt; ΠΕΡΙΣΤΑΣΙΑΚΟΤΗΤΑ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είδος ή ο συνδυασμός κειμενικών τύπων στο οποίο εντάσσεται το κείμενο--&gt; ΔΙΑΚΕΙΜΕΝΙΚΟΤΗΤΑ 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/>
          </a:p>
          <a:p>
            <a:pPr eaLnBrk="1" hangingPunct="1"/>
            <a:endParaRPr lang="el-GR" altLang="el-G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Αποδεκτότητα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77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713787" cy="5040312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είναι απαραίτητο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ένας δέκτης να διαπιστώνει κάθε φορά την ύπαρξη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όλων των διαστάσεων κειμενικότητας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να αποδεχτεί ένα κείμενο ως τέτοιο.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όμως κάθε φορά να αναγνωρίζει </a:t>
            </a:r>
            <a:r>
              <a:rPr lang="el-GR" altLang="el-G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εκείνους τους παράγοντες που δικαιολογούν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γιατί τα συγκεκριμένα γλωσσικά στοιχεία που προσλαμβάνει έχουν ενότητα και νόημα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ίδια γλωσσικά στοιχεία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δεν αποτελούν αναγκαστικά κείμενο για όλους τους αποδέκτες του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l-GR" sz="4500" b="1" i="0" u="none" strike="noStrike" kern="1200" cap="none" spc="0" normalizeH="0" baseline="0" noProof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54864" tIns="91440" rIns="91440" bIns="45720" numCol="1" anchor="t" anchorCtr="0" compatLnSpc="1"/>
          <a:p>
            <a:pPr algn="ctr"/>
            <a:endParaRPr b="1" dirty="0"/>
          </a:p>
          <a:p>
            <a:pPr algn="ctr">
              <a:buNone/>
            </a:pPr>
            <a:endParaRPr b="1" dirty="0"/>
          </a:p>
          <a:p>
            <a:pPr algn="ctr">
              <a:buNone/>
            </a:pPr>
            <a:r>
              <a:rPr b="1" dirty="0"/>
              <a:t>ΕΠΑΝΑΛΗΨΗ </a:t>
            </a:r>
            <a:endParaRPr b="1" dirty="0"/>
          </a:p>
          <a:p>
            <a:pPr algn="ctr">
              <a:buNone/>
            </a:pPr>
            <a:r>
              <a:rPr b="1" dirty="0"/>
              <a:t>ΒΑΣΙΚΩΝ ΣΗΜΕΙΩΝ ΤΟΥ ΜΑΘΗΜΑΤΟΣ</a:t>
            </a:r>
            <a:endParaRPr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4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Διαφορές προφορικού και γραπτού λόγου</a:t>
            </a: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700213"/>
            <a:ext cx="8362950" cy="4700588"/>
          </a:xfrm>
        </p:spPr>
        <p:txBody>
          <a:bodyPr vert="horz" wrap="square" lIns="54864" tIns="91440" rIns="91440" bIns="45720" numCol="1" anchor="t" anchorCtr="0" compatLnSpc="1"/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διαφορές μεταξύ προφορικού και γραπτού λόγου σε γενικές γραμμές οφείλονται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στις διαφορετικές συνθήκες παραγωγής τους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x-none" sz="2400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x-none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Απροσχεδίαστος </a:t>
            </a:r>
            <a:r>
              <a:rPr lang="en-US" altLang="x-none"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Προσχεδιασμένος</a:t>
            </a:r>
            <a:endParaRPr lang="en-US" altLang="x-none" sz="3600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x-none" sz="3600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Πλαισίωση </a:t>
            </a:r>
            <a:r>
              <a:rPr lang="en-US" altLang="x-none"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Αποπλαισίωση</a:t>
            </a:r>
            <a:endParaRPr lang="en-US" altLang="x-none" sz="3600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x-none" sz="3600" dirty="0">
              <a:solidFill>
                <a:srgbClr val="66AF6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Επαφικότητα </a:t>
            </a:r>
            <a:r>
              <a:rPr lang="en-US" altLang="x-none"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sz="3600" dirty="0">
                <a:solidFill>
                  <a:srgbClr val="66AF6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 επαφικότητα</a:t>
            </a:r>
            <a:endParaRPr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Προφορικός και γραπτός λόγος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35843" name="3 - Θέση περιεχομένου" descr="Εικόνα1.png"/>
          <p:cNvPicPr>
            <a:picLocks noGrp="1" noChangeAspect="1"/>
          </p:cNvPicPr>
          <p:nvPr>
            <p:ph idx="1" hasCustomPrompt="1"/>
          </p:nvPr>
        </p:nvPicPr>
        <p:blipFill>
          <a:blip r:embed="rId1"/>
          <a:srcRect/>
          <a:stretch>
            <a:fillRect/>
          </a:stretch>
        </p:blipFill>
        <p:spPr>
          <a:xfrm>
            <a:off x="0" y="1408113"/>
            <a:ext cx="9158288" cy="5300662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12968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θεωρία των κωδίκων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η επανερμηνεία της</a:t>
            </a: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686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557338"/>
            <a:ext cx="9144000" cy="5300662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Γλωσσικό έλλειμμα (δηλ. έλλειμμα στο γλ. σύστημα) –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περιορισμένος κώδικας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 συνάρτηση με κατώτερα κοινωνικά στρώματα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στρατηγικές προφορικού λόγου (δηλ. προϋποθετική, απροσχεδίαστη, επαφική γλωσσική χρήση) &lt;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συνάρτηση με πυκνά και πολυνήματα δίκτυα συλλογικότητας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αλληλεγγύης και με την ταυτότητα του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ΕΜΕΙΣ</a:t>
            </a: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Char char="à"/>
            </a:pPr>
            <a:endParaRPr lang="el-GR" altLang="el-G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Απουσία γλωσσικού ελλείμματος –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επεξεργασμένος κώδικας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&lt; συνάρτηση με ανώτερα κοινωνικά στρώματα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σ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τρατηγικές γραπτού λόγου (δηλ. μη – προϋποθετική, προσχεδιασμένη, μη επαφική γλωσσική χρήση) &lt;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συνάρτηση με ανοιχτά, ατομοκεντρικά δίκτυα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με την ταυτότητα του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ΕΓΩ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28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</a:t>
            </a: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rtlCol="0" anchor="t" anchorCtr="0" compatLnSpc="1">
            <a:noAutofit/>
          </a:bodyPr>
          <a:p>
            <a:pPr algn="ctr">
              <a:buNone/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Δύο βασικοί τρόποι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προσέγγισης της γλώσσας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πρώτος: 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την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πρόταση ως αφηρημένη δομή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επιχειρεί τον προσδιορισμό του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γραμματικά ορθού σχηματισμού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επιδιώκει την περιγραφή και ερμηνεία των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αμιγώς γλωσσικών</a:t>
            </a:r>
            <a:r>
              <a:rPr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φαινομένων</a:t>
            </a:r>
            <a:endParaRPr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λαμβάνει συστηματικά υπόψη τα συμφραζόμενα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Ο δεύτερος: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έχει στο επίκεντρό του </a:t>
            </a:r>
            <a:r>
              <a:rPr sz="2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κάθε απόσπασμα λόγου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αλλιώς τις 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κειμενικές προτάσεις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ενδιαφέρεται για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κάθε κειμενικό απόσπασμα που αποκτά </a:t>
            </a:r>
            <a:r>
              <a:rPr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 και νόημα συναρτώμενο με τα συμφραζόμενα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ό,τι δηλαδή το περιβάλλει (</a:t>
            </a:r>
            <a:r>
              <a:rPr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είτε είναι ένα άλλο απόσπασμα λόγου, είτε η εξωγλωσσική περίσταση και οι συμμετέχοντες σε αυτήν, είτε ακόμα η κοινή γνώση των συνομιλητών για τον κόσμο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539750" y="228600"/>
            <a:ext cx="8226425" cy="823913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603" name="2 - Θέση περιεχομένου"/>
          <p:cNvSpPr>
            <a:spLocks noGrp="1"/>
          </p:cNvSpPr>
          <p:nvPr>
            <p:ph idx="1" hasCustomPrompt="1"/>
          </p:nvPr>
        </p:nvSpPr>
        <p:spPr bwMode="auto">
          <a:xfrm>
            <a:off x="179512" y="1628800"/>
            <a:ext cx="8784976" cy="4896544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54864" tIns="91440" rIns="91440" bIns="45720" numCol="1" anchor="t" anchorCtr="0" compatLnSpc="1"/>
          <a:lstStyle/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en-US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άθε κείμενο 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εντάσσεται μαζί με τα ομοειδή του 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σε μια ευρύτερη κατηγορία </a:t>
            </a:r>
            <a:r>
              <a:rPr kumimoji="0" lang="el-GR" altLang="el-GR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κειμενικού</a:t>
            </a:r>
            <a:r>
              <a:rPr kumimoji="0" lang="el-GR" altLang="el-GR" sz="32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είδους</a:t>
            </a:r>
            <a:r>
              <a:rPr kumimoji="0" lang="el-GR" altLang="el-GR" sz="32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genre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(π.χ. μιντιακά: διαφημιστικά, θεσμικά: εκπαιδευτικά) ή, 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ακόμη γενικότερα, σ’ έναν </a:t>
            </a:r>
            <a:r>
              <a:rPr kumimoji="0" lang="el-GR" altLang="el-GR" sz="32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κειμενικό τύπο 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n-US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text type)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π.χ. αφήγηση, περιγραφή, επιχειρηματολογία, λογοτεχνία).</a:t>
            </a:r>
            <a:endParaRPr kumimoji="0" lang="el-GR" alt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Arial" panose="020B0604020202020204" pitchFamily="34" charset="0"/>
              <a:buChar char="•"/>
              <a:defRPr/>
            </a:pPr>
            <a:r>
              <a:rPr kumimoji="0" lang="el-GR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Τόσο το κειμενικό είδος όσο και ο κειμενικός τύπος συνοψίζονται και ενεργοποιούνται ως </a:t>
            </a:r>
            <a:r>
              <a:rPr kumimoji="0" lang="el-GR" alt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νοητικά σχήματα</a:t>
            </a:r>
            <a:r>
              <a:rPr kumimoji="0" lang="en-US" altLang="el-G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kumimoji="0" lang="el-GR" alt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155448"/>
            <a:ext cx="8784976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Προς μία λειτουργική οριοθέτηση της έννοιας </a:t>
            </a:r>
            <a:r>
              <a:rPr kumimoji="0" lang="el-GR" sz="36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κείμενο: Συμπερασματικά 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alliday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Η</a:t>
            </a:r>
            <a:r>
              <a:rPr kumimoji="0" lang="en-US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asan</a:t>
            </a:r>
            <a:r>
              <a:rPr kumimoji="0" lang="el-GR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1985: 10)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891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7"/>
          </a:xfrm>
        </p:spPr>
        <p:txBody>
          <a:bodyPr vert="horz" wrap="square" lIns="54864" tIns="91440" rIns="91440" bIns="45720" anchor="t" anchorCtr="0"/>
          <a:p>
            <a:pPr>
              <a:buNone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Μπορούμε να προσδιορίσουμε  την έννοια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λέγοντας ότι πρόκειται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συγκεκριμένη γλωσσική χρήση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μία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ενότητα λόγου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λειτουργικό χαρακτήρα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ΔΗΛΑΔΗ: η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πραγματωμένη γλώσσα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μέσα σε ένα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συγκεκριμένο πλαίσιο συμφραζομένων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επιτελεί μια συγκεκριμένη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«δουλειά»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εκφέρεται με ένα συγκεκριμένο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στόχο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ενότητα λόγου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(προφορικού ή γραπτού)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παίζει κάποιο </a:t>
            </a:r>
            <a:r>
              <a:rPr lang="el-GR" altLang="el-GR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ρόλο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ένα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(π.χ. επιχειρεί να πληροφορήσει κάποιον, να ρωτήσει κάτι, να πείσει για κάτι) </a:t>
            </a:r>
            <a:r>
              <a:rPr lang="el-GR" alt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την θεωρούμε </a:t>
            </a:r>
            <a:r>
              <a:rPr lang="el-GR" alt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/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457200" y="155575"/>
            <a:ext cx="8229600" cy="125253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Τα Αναλυτικά Προγράμματα Σπουδών για το γλωσσικό μάθημα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993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229225"/>
          </a:xfrm>
        </p:spPr>
        <p:txBody>
          <a:bodyPr vert="horz" wrap="square" lIns="54864" tIns="91440" rIns="91440" bIns="45720" anchor="t" anchorCtr="0"/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τη λέξη και τη μορφολογία της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πρόταση και τη σύνταξή της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στο κείμενο και τη σύστασή του</a:t>
            </a:r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ιδεολογική συγκρότηση του κειμένου και τη σύλληψή του ως μέσο κατασκευής ταυτοτήτων</a:t>
            </a:r>
            <a:endParaRPr lang="el-GR" alt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155448"/>
            <a:ext cx="8964488" cy="1252727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Κριτικός Γραμματισμός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795" name="2 - Θέση περιεχομένου"/>
          <p:cNvSpPr>
            <a:spLocks noGrp="1"/>
          </p:cNvSpPr>
          <p:nvPr>
            <p:ph idx="1" hasCustomPrompt="1"/>
          </p:nvPr>
        </p:nvSpPr>
        <p:spPr bwMode="auto">
          <a:xfrm>
            <a:off x="323527" y="2060848"/>
            <a:ext cx="8640961" cy="4104456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54864" tIns="91440" rIns="91440" bIns="45720" numCol="1" anchor="t" anchorCtr="0" compatLnSpc="1"/>
          <a:lstStyle/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2011: Πρόγραμμα Σπουδών με βάση τον κριτικό γραμματισμό</a:t>
            </a: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Στόχος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είναι η διαμόρφωση ενός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κριτικού υποκειμένου 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το οποίο θα είναι σε θέση να κατανοεί πώς λειτουργούν ΤΑ ΚΕΙΜΕΝΑ στα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οικονομικά, πολιτικά, κοινωνικοπολιτισμικά και ιδεολογικά τους συμφραζόμενα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à"/>
              <a:defRPr/>
            </a:pP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Έμφαση στη σχέση του κειμένου με ιδεολογίες, ταυτότητες, σχέσεις εξουσίας</a:t>
            </a:r>
            <a:endParaRPr kumimoji="0" lang="el-GR" alt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à"/>
              <a:defRPr/>
            </a:pPr>
            <a:endParaRPr kumimoji="0" lang="el-GR" altLang="el-GR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à"/>
              <a:defRPr/>
            </a:pP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highlight>
                  <a:srgbClr val="00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Εκτενές παράδειγμα: Ρευστός ρατσισμός και κριτικός γραμματισμός</a:t>
            </a:r>
            <a:endParaRPr kumimoji="0" lang="el-GR" altLang="el-GR" sz="24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highlight>
                <a:srgbClr val="00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1874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2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118745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r>
              <a:rPr kumimoji="0" lang="en-US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* </a:t>
            </a:r>
            <a:r>
              <a:rPr kumimoji="0" lang="el-GR" altLang="el-GR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Wingdings" panose="05000000000000000000" pitchFamily="2" charset="2"/>
              </a:rPr>
              <a:t>Ο κριτικός γραμματισμός για να εφαρμοστεί αποτελεσματικά πρέπει να βασίζεται σε στέρεες κειμενογλωσσολογικές βάσεις</a:t>
            </a:r>
            <a:endParaRPr kumimoji="0" lang="el-GR" altLang="el-G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highlight>
                <a:srgbClr val="FFFF00"/>
              </a:highligh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0964" name="Rectangle 1"/>
          <p:cNvSpPr/>
          <p:nvPr/>
        </p:nvSpPr>
        <p:spPr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l-GR" altLang="el-GR" sz="1100" dirty="0">
                <a:latin typeface="Calibri" panose="020F0502020204030204" pitchFamily="34" charset="0"/>
              </a:rPr>
              <a:t>ο κριτικός γραμματισμός για να λειτουργήσει -με όποιον τρόπο- πρέπει να στηθεί σε στέρεες κειμενογλωσσολογικές βάσεις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40965" name="Rectangle 2"/>
          <p:cNvSpPr/>
          <p:nvPr/>
        </p:nvSpPr>
        <p:spPr>
          <a:xfrm>
            <a:off x="152400" y="1524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l-GR" altLang="el-GR" sz="1100" dirty="0">
                <a:latin typeface="Calibri" panose="020F0502020204030204" pitchFamily="34" charset="0"/>
              </a:rPr>
              <a:t>ο κριτικός γραμματισμός για να λειτουργήσει -με όποιον τρόπο- πρέπει να στηθεί σε στέρεες κειμενογλωσσολογικές βάσεις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40966" name="Rectangle 3"/>
          <p:cNvSpPr/>
          <p:nvPr/>
        </p:nvSpPr>
        <p:spPr>
          <a:xfrm>
            <a:off x="304800" y="3048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l-GR" altLang="el-GR" sz="1100" dirty="0">
                <a:latin typeface="Calibri" panose="020F0502020204030204" pitchFamily="34" charset="0"/>
              </a:rPr>
              <a:t>ο κριτικός γραμματισμός για να λειτουργήσει -με όποιον τρόπο- πρέπει να στηθεί σε στέρεες κειμενογλωσσολογικές βάσεις</a:t>
            </a:r>
            <a:endParaRPr lang="el-GR" altLang="el-GR" dirty="0">
              <a:latin typeface="Arial" panose="020B0604020202020204" pitchFamily="34" charset="0"/>
            </a:endParaRPr>
          </a:p>
        </p:txBody>
      </p:sp>
      <p:sp>
        <p:nvSpPr>
          <p:cNvPr id="40967" name="Rectangle 4"/>
          <p:cNvSpPr/>
          <p:nvPr/>
        </p:nvSpPr>
        <p:spPr>
          <a:xfrm>
            <a:off x="457200" y="4572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p>
            <a:r>
              <a:rPr lang="el-GR" altLang="el-GR" sz="1100" dirty="0">
                <a:latin typeface="Calibri" panose="020F0502020204030204" pitchFamily="34" charset="0"/>
              </a:rPr>
              <a:t>ο κριτικός γραμματισμός για να λειτουργήσει -με όποιον τρόπο- πρέπει να στηθεί σε στέρεες κειμενογλωσσολογικές βάσεις</a:t>
            </a:r>
            <a:endParaRPr lang="el-GR" altLang="el-G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640960" cy="144136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Κριτήρια </a:t>
            </a:r>
            <a:r>
              <a:rPr kumimoji="0" lang="el-GR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κειμενικότητας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de-DE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Beaugrande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de-DE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Dressler</a:t>
            </a:r>
            <a:r>
              <a:rPr kumimoji="0" 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1981)</a:t>
            </a:r>
            <a:endParaRPr kumimoji="0" lang="el-G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8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90000"/>
              </a:lnSpc>
              <a:buNone/>
            </a:pP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Συνοχή,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πληροφορητικότητα,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διακειμενικότητα,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 και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αποδεκτότητα.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Corbel" panose="020B0503020204020204" pitchFamily="34" charset="0"/>
              <a:buAutoNum type="arabicPeriod"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κριτήρια αυτά θεωρούμε ότι συμβάλλουν στη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συνειδητοποίηση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 τρόπου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οργάνωσης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σύστασης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κατανόησης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κειμένου, νοούμενου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ΟΧΙ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ως απλής συμπαράθεσης προτάσεων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</a:t>
            </a:r>
            <a:r>
              <a:rPr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ενότητας λόγου με λειτουργικό χαρακτήρα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None/>
            </a:pPr>
            <a:endParaRPr sz="1900" dirty="0">
              <a:solidFill>
                <a:srgbClr val="595959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Συνοχή 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cohesion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30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2420938"/>
            <a:ext cx="8642350" cy="3671887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κειμενική σύνδεση που προκύπτει όταν παρατηρείται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σημασιολογική σχέση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μεταξύ κάποιων κειμενικών στοιχείων, και συχνά όταν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ερμηνεία ενός κειμενικού στοιχείου εξαρτάται από κάποιο ή κάποια άλλα στοιχεία του ίδιου κειμένου</a:t>
            </a:r>
            <a:endParaRPr lang="el-GR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Συνοπτικό διάγραμμα </a:t>
            </a:r>
            <a:r>
              <a:rPr kumimoji="0" lang="el-GR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συνοχικών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μηχανισμών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4035" name="Content Placeholder 44034"/>
          <p:cNvGraphicFramePr/>
          <p:nvPr>
            <p:ph idx="1" hasCustomPrompt="1"/>
          </p:nvPr>
        </p:nvGraphicFramePr>
        <p:xfrm>
          <a:off x="0" y="1557338"/>
          <a:ext cx="9144000" cy="5330825"/>
        </p:xfrm>
        <a:graphic>
          <a:graphicData uri="http://schemas.openxmlformats.org/drawingml/2006/table">
            <a:tbl>
              <a:tblPr/>
              <a:tblGrid>
                <a:gridCol w="2286000"/>
                <a:gridCol w="2284413"/>
                <a:gridCol w="2287587"/>
                <a:gridCol w="2286000"/>
              </a:tblGrid>
              <a:tr h="942975"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που συνάπτονται από (κάποιο ή κάποια) μεμονωμένα στοιχεία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b="1" dirty="0">
                          <a:solidFill>
                            <a:srgbClr val="FFFF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 μεταξύ μηνυμάτων</a:t>
                      </a:r>
                      <a:endParaRPr lang="en-US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3594B"/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94297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 μέσα 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Λεξικογραμματικά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μέσα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Σημασιολογικές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σχέσεις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  <a:tr h="184785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Υποκατάσταση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(= αντωνυμίες, επιρρήματα, εκφράσεις αντικατάστασης)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Έλλειψη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Ομοιοαναφορικότητα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Ομοιοταξινόμηση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rowSpan="2"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Δείκτες σύζευξης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(σύνδεσμοι,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επιρρήματα,</a:t>
                      </a:r>
                      <a:endParaRPr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φράσεις)</a:t>
                      </a:r>
                      <a:endParaRPr lang="en-US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FA9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Προσθετική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Αντιθετική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Αιτιακή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Συμπερασματική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Χρονική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Ανακλαστική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  <a:tr h="1597025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Εκφράσεις συνωνυμίας, 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αντίθεσης,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υπω/υπερωνυμίας,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μερωνυμίας.</a:t>
                      </a: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endParaRPr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eaLnBrk="1" hangingPunct="1">
                        <a:buNone/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Επανάληψη.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AE3FC"/>
                    </a:solidFill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defTabSz="914400" eaLnBrk="1" hangingPunct="1">
                        <a:lnSpc>
                          <a:spcPct val="150000"/>
                        </a:lnSpc>
                        <a:buNone/>
                        <a:tabLst>
                          <a:tab pos="5257800" algn="l"/>
                        </a:tabLst>
                      </a:pPr>
                      <a:r>
                        <a:rPr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Ομοιοεκτατικότητα</a:t>
                      </a: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B2CE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eaLnBrk="1" hangingPunct="1">
                        <a:buNone/>
                      </a:pPr>
                      <a:endParaRPr lang="en-US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T="45712" marB="45712">
                    <a:lnL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bg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AB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0"/>
            <a:ext cx="871296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Πληροφορητικότητα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informativity</a:t>
            </a: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435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50800" y="1484313"/>
            <a:ext cx="9144000" cy="5449888"/>
          </a:xfrm>
        </p:spPr>
        <p:txBody>
          <a:bodyPr vert="horz" wrap="square" lIns="54864" tIns="91440" rIns="91440" bIns="45720" numCol="1" anchor="t" anchorCtr="0" compatLnSpc="1"/>
          <a:p>
            <a:pPr eaLnBrk="1" hangingPunct="1"/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 παράγοντας που μας υποδεικνύει ότι, για να είναι αποδεκτό, ένα κείμενο πρέπει να περιέχει για τους συγκεκριμένους αποδέκτες του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γνωστές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νέες πληροφορίες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ισορροπημένη διαδοχή γνωστών και </a:t>
            </a:r>
            <a:r>
              <a:rPr lang="el-GR" altLang="el-GR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νέων πληροφοριών</a:t>
            </a:r>
            <a:endParaRPr lang="en-US" altLang="el-GR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θέμα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φορέας συχνά της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παλιάς, γνωστής πληροφορίας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[λιγότερο πληροφοριακό περιεχόμενο]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τοποθετείται στο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σημείο εκκίνησης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πρότασης ή γενικότερα του μηνύματος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ρήμα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φορέας συχνά της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νέας πληροφορίας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[περισσότερο  και σημαντικότερο πληροφοριακό περιεχόμενο]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που αναφέρεται στο θέμα,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ακολουθεί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 την ανάπτυξη ενός κειμένου παρατηρούνται οι εξής τρόποι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διαδοχής πληροφοριών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:1. 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Γραμμική ανάπτυξη,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Διατήρηση μιας πληροφορίας ως θεματικής,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Επαναφορά πτυχών ή συστατικών μιας θεματικής πληροφορίας </a:t>
            </a:r>
            <a:endParaRPr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964488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</a:t>
            </a:r>
            <a:endParaRPr kumimoji="0" lang="el-GR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608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Όταν τα κείμενα αποκτούν </a:t>
            </a:r>
            <a:r>
              <a:rPr lang="el-GR" alt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την ενότητά τους </a:t>
            </a:r>
            <a:r>
              <a:rPr lang="el-GR" altLang="el-GR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όχι από ρητούς, ανιχνεύσιμους δεσμούς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αλλά από την </a:t>
            </a:r>
            <a:r>
              <a:rPr lang="el-GR" alt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οικοδόμηση σχέσεων 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ανάμεσα στο </a:t>
            </a:r>
            <a:r>
              <a:rPr lang="el-GR" altLang="el-GR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κειμενικό τους σώμα 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στις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άρρητες γνωστικές/νοητικές τους προϋποθέσεις</a:t>
            </a:r>
            <a:r>
              <a:rPr lang="en-US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ή αλλιώς </a:t>
            </a:r>
            <a:r>
              <a:rPr lang="el-GR" altLang="el-GR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τα νοητικά τους σχήματα</a:t>
            </a:r>
            <a:r>
              <a:rPr lang="el-GR" altLang="el-G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χαρακτηρίζονται από </a:t>
            </a:r>
            <a:r>
              <a:rPr lang="el-GR" altLang="el-G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συνεκτικότητα</a:t>
            </a:r>
            <a:r>
              <a:rPr lang="el-GR" altLang="el-G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Νοητικά σχήματα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710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9144000" cy="5373687"/>
          </a:xfrm>
        </p:spPr>
        <p:txBody>
          <a:bodyPr vert="horz" wrap="square" lIns="54864" tIns="91440" rIns="91440" bIns="45720" anchor="t" anchorCtr="0"/>
          <a:p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Σχήματα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πρόκειται για 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νοητικές </a:t>
            </a:r>
            <a:r>
              <a:rPr lang="el-GR" altLang="el-G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δομές βάσεων δεδομένων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εγκατεστημένες στη μνήμη.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νοητικά σχήματα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αναπαριστούν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τόσο με γενικευμένο όσο και με ειδικότερο τρόπο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τυπικές καταστάσεις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χρησιμοποιούνται από τον αποδέκτη για τη (μερική έστω)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πρόβλεψη</a:t>
            </a:r>
            <a:r>
              <a:rPr lang="el-GR" altLang="el-GR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των παραμέτρων μιας συγκεκριμένης περίστασης στην οποία αναφέρεται το κείμενο.</a:t>
            </a:r>
            <a:endParaRPr lang="en-US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Παραδείγματα νοητικών σχημάτων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ποδοσφαιρικός αγώνας, λόγοι απουσίας από το σχολείο, επίσκεψη στον οδοντίατρο, πάρτι γενεθλίων, παραγγελία σε εστιατόριο.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σχήματα αυτά, προκειμένου να χρησιμοποιηθούν για την κατανόηση ενός κειμένου,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ενεργοποιούνται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στο μυαλό ενός αποδέκτη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έναυσμα τις λέξεις ή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φράσεις-κλειδιά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κειμένου ή την ίδια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περίσταση επικοινωνίας</a:t>
            </a:r>
            <a:r>
              <a:rPr lang="el-GR" alt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889248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Συνεκτικότητα και η Θεωρία της Συνάφειας </a:t>
            </a:r>
            <a:b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των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Sperber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Wilson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(1986)</a:t>
            </a:r>
            <a:r>
              <a:rPr kumimoji="0" lang="el-GR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7107" name="2 - Θέση περιεχομένου"/>
          <p:cNvSpPr>
            <a:spLocks noGrp="1"/>
          </p:cNvSpPr>
          <p:nvPr>
            <p:ph idx="1" hasCustomPrompt="1"/>
          </p:nvPr>
        </p:nvSpPr>
        <p:spPr bwMode="auto">
          <a:xfrm>
            <a:off x="0" y="1408176"/>
            <a:ext cx="9036495" cy="5333192"/>
          </a:xfrm>
          <a:effectLst/>
          <a:scene3d>
            <a:camera prst="orthographicFront"/>
            <a:lightRig rig="balanced" dir="t"/>
          </a:scene3d>
          <a:sp3d prstMaterial="plastic"/>
        </p:spPr>
        <p:txBody>
          <a:bodyPr vert="horz" wrap="square" lIns="54864" tIns="91440" rIns="91440" bIns="45720" numCol="1" anchor="t" anchorCtr="0" compatLnSpc="1"/>
          <a:lstStyle/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Σε κάθε επικοινωνία οι αλληλεπιδρώντες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ξεκινούν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με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ένα σύνολο νοητικών σχημάτων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των οποίων την αναπαραστατική ακρίβεια θέλουν να ελέγξουν και να βελτιώσουν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Κατά συνέπεια κάθε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κειμενική πληροφορία είναι 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συναφής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και </a:t>
            </a:r>
            <a:r>
              <a:rPr kumimoji="0" lang="el-GR" altLang="el-GR" sz="24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συνεκτική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C0C0C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για έναν αποδέκτη όταν έχει κάποια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επίπτωση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στις γνωστικές του παραδοχές, στα νοητικά του σχήματα·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όταν δηλαδή του επιτρέπει να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τροποποιήσει τα σχήματά του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αποκτώντας έτσι μια 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highlight>
                  <a:srgbClr val="FFFF00"/>
                </a:highligh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πιο ακριβή αναπαράσταση του κόσμου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/>
            </a:pP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Κατά την </a:t>
            </a:r>
            <a:r>
              <a:rPr kumimoji="0" lang="el-GR" altLang="el-GR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πρόσληψη ενός κειμένου</a:t>
            </a:r>
            <a:r>
              <a:rPr kumimoji="0" lang="el-GR" altLang="el-GR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endParaRPr kumimoji="0" lang="el-GR" alt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30250" marR="0" lvl="1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Προσδιορίζονται οι </a:t>
            </a:r>
            <a:r>
              <a:rPr kumimoji="0" lang="el-GR" altLang="el-GR" sz="20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μεταβλητές</a:t>
            </a: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ενός νοητικού σχήματος (π.χ. ο αριθμός, ο χρόνος των τερμάτων, η συναισθηματική αντίδραση των παικτών κτλ.), 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30250" marR="0" lvl="1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Ενδυναμώνεται μια ήδη υπάρχουσα παραδοχή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30250" marR="0" lvl="1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Απορρίπτεται μια ήδη υπάρχουσα παραδοχή</a:t>
            </a:r>
            <a:endParaRPr kumimoji="0" lang="el-GR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30250" marR="0" lvl="1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/>
            </a:pPr>
            <a:r>
              <a:rPr kumimoji="0" lang="el-GR" alt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Εξάγονται νέα συμπεράσματα</a:t>
            </a:r>
            <a:endParaRPr kumimoji="0" lang="en-US" alt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438150" marR="0" lvl="0" indent="-31940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  <a:defRPr/>
            </a:pPr>
            <a:endParaRPr kumimoji="0" lang="el-GR" alt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4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84313"/>
            <a:ext cx="8964613" cy="5373688"/>
          </a:xfrm>
        </p:spPr>
        <p:txBody>
          <a:bodyPr vert="horz" wrap="square" lIns="54864" tIns="91440" rIns="91440" bIns="45720" numCol="1" anchor="t" anchorCtr="0" compatLnSpc="1"/>
          <a:p>
            <a:pPr eaLnBrk="1" hangingPunct="1"/>
            <a:r>
              <a:rPr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Διακειμενικότητα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γνώση των χαρακτηριστικών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ομοειδών κειμένων </a:t>
            </a:r>
            <a:r>
              <a:rPr sz="24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ανακαλούν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μέσω νοητικών σχημάτων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πομπός και δέκτης κατά την παραγωγή και ερμηνεία του.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είδη λόγου/κειμενικά είδη/κειμενικοί τύποι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έχουν 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διακριτικά (γλωσσικά και μακροδομικά) χαρακτηριστικά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ανάλογα με το σκοπό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που καθένα επιδιώκει να πραγματοποιήσει: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indent="-318770" eaLnBrk="1" hangingPunct="1">
              <a:spcBef>
                <a:spcPct val="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Π.χ. ένα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λογοτεχνικό κείμενο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(αισθητική απόλαυση) είναι </a:t>
            </a:r>
            <a:r>
              <a:rPr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άμεσα και εμφανώς διακριτό</a:t>
            </a:r>
            <a:r>
              <a:rPr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μια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επιστημονική περιγραφή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(λογική τεκμηρίωση).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Κάθε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μέλος μιας κοινότητας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για να λειτουργεί </a:t>
            </a:r>
            <a:r>
              <a:rPr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αποτελεσματικά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πρέπει να γνωρίζει τις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γλωσσικές και δομικές συμβάσεις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ειδών λόγου (πρβ. τεχνική περιγραφή </a:t>
            </a:r>
            <a:r>
              <a:rPr lang="en-US" altLang="x-non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εξιστόρηση)</a:t>
            </a:r>
            <a:endParaRPr lang="en-US" altLang="x-non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x-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179512" y="404664"/>
            <a:ext cx="8712968" cy="792088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και Περιστασιακότητα:</a:t>
            </a:r>
            <a:b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628775"/>
            <a:ext cx="8785225" cy="5113338"/>
          </a:xfrm>
        </p:spPr>
        <p:txBody>
          <a:bodyPr vert="horz" wrap="square" lIns="54864" tIns="91440" rIns="91440" bIns="45720" numCol="1" anchor="t" anchorCtr="0" compatLnSpc="1"/>
          <a:p>
            <a:pPr marL="631825" indent="-514350"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εστιάζουμε την προσοχή μας στην </a:t>
            </a:r>
            <a:r>
              <a:rPr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επικοινωνιακή πρόθεση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του πομπού (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δηλαδή σε 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αυτά που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επιδιώκει να </a:t>
            </a:r>
            <a:r>
              <a:rPr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επιτύχει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τα κειμενικά του μηνύματα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buFont typeface="Corbel" panose="020B0503020204020204" pitchFamily="34" charset="0"/>
              <a:buAutoNum type="arabicPeriod"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προσδιορίζουμε τον τρόπο με τον οποίο </a:t>
            </a: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λειτουργούν</a:t>
            </a:r>
            <a:r>
              <a:rPr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κειμενικά μηνύματα, σε σχέση πάντα με ένα </a:t>
            </a:r>
            <a:r>
              <a:rPr lang="en-US" alt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υλικό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πλαίσιο συμφραζομένων (</a:t>
            </a:r>
            <a:r>
              <a:rPr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</a:t>
            </a: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buNone/>
            </a:pP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1825" indent="-514350">
              <a:buNone/>
            </a:pPr>
            <a:r>
              <a:rPr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Ο συνδυασμός προθετικότητας και περιστασιακότητας μας δίνει τις </a:t>
            </a:r>
            <a:r>
              <a:rPr sz="28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γλωσσικές πράξεις</a:t>
            </a:r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sz="2800" b="1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Κατηγορίες γλωσσικών πράξεων σύμφωνα με τον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Searle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0179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8964613" cy="5256213"/>
          </a:xfrm>
        </p:spPr>
        <p:txBody>
          <a:bodyPr vert="horz" wrap="square" lIns="54864" tIns="91440" rIns="91440" bIns="45720" anchor="t" anchorCtr="0"/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Αποφαντικές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οι πράξεις που περιγράφουν καταστάσεις ή γεγονότα του κόσμου και με τις οποίες ο ομιλητής δεσμεύεται στην αλήθεια των λεγομένων του, όπως συμβαίνει με τους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ισχυρισμούς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δηλώσεις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βεβαιώσεις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πρδ.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σπίτι του είναι γεμάτο φωτογραφίες από την εποχή που έπαιζε ποδόσφαιρο στον ΠΑΟΚ.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Κατευθυντικές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οι πράξεις που προσανατολίζουν τον αποδέκτη στην πραγμάτωση ή μη μιας πράξης, όπως συμβαίνει με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αιτήσεις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προσταγές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προειδοποιήσεις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απαγορεύσεις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πρδ. 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Κλείσε το φως και κοιμήσου γρήγορα.</a:t>
            </a:r>
            <a:endParaRPr lang="el-GR" altLang="el-G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408175"/>
          </a:xfrm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Κατηγορίες γλωσσικών πράξεων σύμφωνα με τον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AF6C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Searle</a:t>
            </a:r>
            <a:endParaRPr kumimoji="0" lang="el-GR" sz="40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120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0" y="1412875"/>
            <a:ext cx="9144000" cy="5445125"/>
          </a:xfrm>
        </p:spPr>
        <p:txBody>
          <a:bodyPr vert="horz" wrap="square" lIns="54864" tIns="91440" rIns="91440" bIns="45720" anchor="t" anchorCtr="0"/>
          <a:p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Δεσμευτικές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οι πράξεις που δεσμεύουν τον ομιλητή στην πραγμάτωση μιας μελλοντικής πράξης (προς όφελος του αποδέκτη), όπως συμβαίνει με τις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υποσχέσεις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απειλές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προσφορές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Θα περάσω να σε πάρω αύριο από το σπίτι σου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Εκφραστικές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οι πράξεις που εκφράζουν τις στάσεις του ομιλητή απέναντι στο περιεχόμενο του εκφωνήματός του, όπως συμβαίνει με τις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ευχαριστίες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τις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απολογίες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τα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παράπονα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συγχαίρω θερμά για την εισαγωγή σου στο πανεπιστήμιο.</a:t>
            </a:r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Κηρυκτικές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οι πράξεις που επιφέρουν μια άμεση αλλαγή στο θεσμικό κυρίως περιβάλλον, όπως συμβαίνει με την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πράξη καταδίκης, διορισμού, απόλυσης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πρδ. </a:t>
            </a:r>
            <a:r>
              <a:rPr lang="el-GR" altLang="el-G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Καταδικάζεσαι σε ισόβια κάθειρξη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Προθετικότητα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και συνεκτικότητα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2765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844675"/>
            <a:ext cx="8507412" cy="4392613"/>
          </a:xfrm>
        </p:spPr>
        <p:txBody>
          <a:bodyPr vert="horz" wrap="square" lIns="54864" tIns="91440" rIns="91440" bIns="45720" anchor="t" anchorCtr="0"/>
          <a:p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Πρδ. </a:t>
            </a:r>
            <a:r>
              <a:rPr lang="el-GR" altLang="el-G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παράθυρο είναι ανοικτό. Εγώ δε φτάνω.</a:t>
            </a:r>
            <a:endParaRPr lang="el-GR" altLang="el-GR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altLang="el-GR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αναγνώριση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κειμενικών αποσπασμάτων, δηλ. των γλωσσικών τους πράξεων 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αναγκαία </a:t>
            </a:r>
            <a:r>
              <a:rPr lang="el-GR" altLang="el-G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προϋπόθεση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να καταλάβουμε τον 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τρόπο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συσχέτισής</a:t>
            </a:r>
            <a:r>
              <a:rPr lang="el-GR" alt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τους</a:t>
            </a:r>
            <a:r>
              <a:rPr lang="el-GR" alt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με άλλα αποσπάσματα.</a:t>
            </a:r>
            <a:endParaRPr lang="el-GR" altLang="el-GR" sz="22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προσδιορισμό της 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γλωσσικής πράξης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λειτουργίας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ενός εκφωνήματος, καθοριστικής σημασίας είναι τα συμφραζόμενα (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περιστασιακότητα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και η πρόθεση (</a:t>
            </a:r>
            <a:r>
              <a:rPr lang="el-GR" altLang="el-G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προθετικότητα</a:t>
            </a:r>
            <a:r>
              <a:rPr lang="el-GR" alt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l-GR" altLang="el-G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l-GR" altLang="el-GR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47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charRg st="47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charRg st="47" end="2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charRg st="230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651">
                                            <p:txEl>
                                              <p:charRg st="230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1">
                                            <p:txEl>
                                              <p:charRg st="230" end="39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xfrm>
            <a:off x="755576" y="1268760"/>
            <a:ext cx="8013192" cy="772680"/>
          </a:xfrm>
          <a:noFill/>
          <a:ln>
            <a:noFill/>
          </a:ln>
          <a:effectLst/>
          <a:sp3d prstMaterial="plastic"/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Σας ευχαριστώ για την προσοχή σας!</a:t>
            </a:r>
            <a:endParaRPr kumimoji="0" lang="el-GR" sz="28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rgbClr val="66AF6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315" name="2 - Θέση περιεχομένου"/>
          <p:cNvSpPr>
            <a:spLocks noGrp="1"/>
          </p:cNvSpPr>
          <p:nvPr>
            <p:ph idx="1" hasCustomPrompt="1"/>
          </p:nvPr>
        </p:nvSpPr>
        <p:spPr/>
        <p:txBody>
          <a:bodyPr vert="horz" wrap="square" lIns="54864" tIns="91440" rIns="91440" bIns="45720" anchor="t" anchorCtr="0"/>
          <a:p>
            <a:pPr eaLnBrk="1" hangingPunct="1">
              <a:buNone/>
            </a:pP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Μεταξύ των συνηθέστερων και πιο αντιπροσωπευτικών ειδών λόγου (κειμενικών τύπων </a:t>
            </a:r>
            <a:r>
              <a:rPr lang="el-GR" altLang="el-G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όπως πλέον έχει επικρατήσει</a:t>
            </a:r>
            <a:r>
              <a:rPr lang="el-GR" alt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είναι:</a:t>
            </a: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αφήγηση</a:t>
            </a:r>
            <a:endParaRPr lang="el-GR" alt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</a:t>
            </a:r>
            <a:endParaRPr lang="el-GR" alt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επιχειρηματολογία</a:t>
            </a:r>
            <a:endParaRPr lang="el-GR" altLang="el-G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l-GR" alt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λογοτεχνία</a:t>
            </a:r>
            <a:endParaRPr lang="el-GR" altLang="el-G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Διακειμενικότητα</a:t>
            </a:r>
            <a:endParaRPr kumimoji="0" lang="el-GR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07950" y="1773238"/>
            <a:ext cx="8856663" cy="4824413"/>
          </a:xfrm>
        </p:spPr>
        <p:txBody>
          <a:bodyPr vert="horz" wrap="square" lIns="54864" tIns="91440" rIns="91440" bIns="45720" numCol="1" rtlCol="0" anchor="t" anchorCtr="0" compatLnSpc="1"/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αφήγηση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χρησιμοποιείται συνήθως σε, παραμύθια, προσωπικές εξιστορήσεις, ιστορικές εξιστορήσεις</a:t>
            </a: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δημοσιογραφικά ρεπορτάζ κτλ.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περιγραφή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χρησιμοποιείται συνήθως σε προσωπικές περιγραφές, τεχνικές περιγραφές, επιστημονικές/πληροφοριακές αναφορές κτλ.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επιχειρηματολογία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χρησιμοποιείται συνήθως σε δοκίμια, κριτικές ανασκοπήσεις, αντιπαραθετικές συζητήσεις κτλ.</a:t>
            </a: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x-none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λογοτεχνία</a:t>
            </a:r>
            <a:r>
              <a:rPr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χρησιμοποιείται συνήθως σε μυθιστορήματα, ποιήματα κτλ.</a:t>
            </a:r>
            <a:endParaRPr lang="en-US" altLang="x-none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sz="1000" dirty="0"/>
          </a:p>
        </p:txBody>
      </p:sp>
      <p:sp>
        <p:nvSpPr>
          <p:cNvPr id="14340" name="Rectangle 4"/>
          <p:cNvSpPr/>
          <p:nvPr/>
        </p:nvSpPr>
        <p:spPr>
          <a:xfrm>
            <a:off x="-130175" y="90488"/>
            <a:ext cx="9404350" cy="27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438150" indent="-319405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8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BEAF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597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buClrTx/>
              <a:buSzTx/>
              <a:buFontTx/>
              <a:buNone/>
            </a:pPr>
            <a:r>
              <a:rPr lang="en-US" altLang="el-GR" sz="1200" dirty="0">
                <a:latin typeface="Times New Roman" panose="02020603050405020304" pitchFamily="18" charset="0"/>
                <a:cs typeface="Calibri" panose="020F0502020204030204" pitchFamily="34" charset="0"/>
              </a:rPr>
              <a:t>Parker, C.A. (2011) Conflict-dialogue pedagogies as learning opportunities for ethnocultural minority immigrant students. In C. Broom (Ed.), </a:t>
            </a:r>
            <a:r>
              <a:rPr lang="en-US" altLang="el-GR" sz="1200" i="1" dirty="0">
                <a:latin typeface="Times New Roman" panose="02020603050405020304" pitchFamily="18" charset="0"/>
                <a:cs typeface="Calibri" panose="020F0502020204030204" pitchFamily="34" charset="0"/>
              </a:rPr>
              <a:t>Citizen</a:t>
            </a:r>
            <a:endParaRPr lang="en-US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1" name="Rectangle 5"/>
          <p:cNvSpPr/>
          <p:nvPr/>
        </p:nvSpPr>
        <p:spPr>
          <a:xfrm>
            <a:off x="-130175" y="90488"/>
            <a:ext cx="9404350" cy="276225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438150" indent="-319405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anose="05020102010507070707" pitchFamily="18" charset="2"/>
              <a:buChar char="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02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anose="05000000000000000000" pitchFamily="2" charset="2"/>
              <a:buChar char="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8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8CDD7"/>
              </a:buClr>
              <a:buFont typeface="Arial" panose="020B0604020202020204" pitchFamily="34" charset="0"/>
              <a:buChar char="▪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025" indent="-182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BEAF"/>
              </a:buClr>
              <a:buFont typeface="Arial" panose="020B0604020202020204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5575" indent="-1828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EC597"/>
              </a:buClr>
              <a:buFont typeface="Wingdings 3" panose="05040102010807070707" pitchFamily="18" charset="2"/>
              <a:buChar char=""/>
              <a:defRPr 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buClrTx/>
              <a:buSzTx/>
              <a:buFontTx/>
              <a:buNone/>
            </a:pPr>
            <a:r>
              <a:rPr lang="en-US" altLang="el-GR" sz="1200" dirty="0">
                <a:latin typeface="Times New Roman" panose="02020603050405020304" pitchFamily="18" charset="0"/>
                <a:cs typeface="Calibri" panose="020F0502020204030204" pitchFamily="34" charset="0"/>
              </a:rPr>
              <a:t>Parker, C.A. (2011) Conflict-dialogue pedagogies as learning opportunities for ethnocultural minority immigrant students. In C. Broom (Ed.), </a:t>
            </a:r>
            <a:r>
              <a:rPr lang="en-US" altLang="el-GR" sz="1200" i="1" dirty="0">
                <a:latin typeface="Times New Roman" panose="02020603050405020304" pitchFamily="18" charset="0"/>
                <a:cs typeface="Calibri" panose="020F0502020204030204" pitchFamily="34" charset="0"/>
              </a:rPr>
              <a:t>Citizen</a:t>
            </a:r>
            <a:endParaRPr lang="en-US" altLang="el-GR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1" i="1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Αφήγηση</a:t>
            </a:r>
            <a: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3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179388" y="1557338"/>
            <a:ext cx="8785225" cy="5300662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αφήγηση σε γενικές γραμμές συνίσταται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κωδικοποίηση παρελθοντικών γεγονότων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αντίθεση με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στατικό χαρακτήρα της περιγραφής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η οποία παρουσιάζει τα αντικείμενά της ουσιαστικά εκτός χρόνου,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αφήγηση έχει δυναμικό χαρακτήρα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καθώς μεταφέρει την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εξέλιξη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μεταβολή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των γεγονότων.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επικοινωνιακοί στόχοι της αφήγησης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 ποικίλοι και εκτείνονται από τη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διασκέδαση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έως και την προσπάθεια να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πεισθεί ο αποδέκτης</a:t>
            </a: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Περιγραφή</a:t>
            </a:r>
            <a:br>
              <a:rPr kumimoji="0" lang="el-GR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387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250825" y="1557338"/>
            <a:ext cx="8713788" cy="5040312"/>
          </a:xfrm>
        </p:spPr>
        <p:txBody>
          <a:bodyPr vert="horz" wrap="square" lIns="54864" tIns="91440" rIns="91440" bIns="45720" anchor="t" anchorCtr="0"/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 βασίζεται στην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αναφορική λειτουργία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της γλώσσας και αποσκοπεί στη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λεκτική αναπαράσταση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προσώπων, αντικειμένων ή καταστάσεων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Σε αντίθεση με το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δυναμικό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χαρακτήρα της αφήγησης, η περιγραφή παρουσιάζει τα αντικείμενά της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στατικά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ουσιαστικά εκτός χρόνου.</a:t>
            </a:r>
            <a:endParaRPr lang="en-US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περιγραφή αποδίδει το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είναι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ενώ η αφήγηση το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γίγνεσθαι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της φυσικής/κοινωνικής πραγματικότητας.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1 - Τίτλος"/>
          <p:cNvSpPr>
            <a:spLocks noGrp="1"/>
          </p:cNvSpPr>
          <p:nvPr>
            <p:ph type="title" hasCustomPrompt="1"/>
          </p:nvPr>
        </p:nvSpPr>
        <p:spPr>
          <a:noFill/>
          <a:ln>
            <a:noFill/>
          </a:ln>
          <a:effectLst/>
          <a:sp3d prstMaterial="plastic"/>
        </p:spPr>
        <p:txBody>
          <a:bodyPr vert="horz" lIns="91440" rIns="45720" rtlCol="0" anchor="ctr">
            <a:normAutofit fontScale="9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el-GR" sz="31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Είδη 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περιγραφής</a:t>
            </a:r>
            <a:br>
              <a:rPr kumimoji="0" lang="el-GR" sz="4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l-GR" sz="4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411" name="2 - Θέση περιεχομένου"/>
          <p:cNvSpPr>
            <a:spLocks noGrp="1"/>
          </p:cNvSpPr>
          <p:nvPr>
            <p:ph idx="1" hasCustomPrompt="1"/>
          </p:nvPr>
        </p:nvSpPr>
        <p:spPr>
          <a:xfrm>
            <a:off x="323850" y="1628775"/>
            <a:ext cx="8496300" cy="4824413"/>
          </a:xfrm>
        </p:spPr>
        <p:txBody>
          <a:bodyPr vert="horz" wrap="square" lIns="54864" tIns="91440" rIns="91440" bIns="45720" anchor="t" anchorCtr="0"/>
          <a:p>
            <a:pPr eaLnBrk="1" hangingPunct="1"/>
            <a:endParaRPr lang="el-GR" alt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Διακρίνουμε τις </a:t>
            </a:r>
            <a:r>
              <a:rPr lang="el-GR" altLang="el-G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τυπικές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περισσότερο αντικειμενικές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altLang="el-G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τις </a:t>
            </a:r>
            <a:r>
              <a:rPr lang="el-GR" altLang="el-GR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προσωπικές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altLang="el-G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καθημερινές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περισσότερο υποκειμενικές περιγραφές.</a:t>
            </a:r>
            <a:endParaRPr lang="en-US" altLang="el-G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φορά που συνήθως ακολουθείται στην </a:t>
            </a:r>
            <a:r>
              <a:rPr lang="el-GR" altLang="el-G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τυπική περιγραφή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είναι η εξής:</a:t>
            </a:r>
            <a:r>
              <a:rPr lang="en-US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Στην αρχή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ονομάζεται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ό,τι πρόκειται να περιγραφεί, στη συνέχεια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κατηγοριοποιείται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και μετά </a:t>
            </a:r>
            <a:r>
              <a:rPr lang="el-GR" altLang="el-GR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αναφέρονται τα χαρακτηριστικά του γνωρίσματα</a:t>
            </a:r>
            <a:r>
              <a:rPr lang="el-GR" alt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οι ιδιότητες των γνωρισμάτων του κ.ο.κ.</a:t>
            </a:r>
            <a:endParaRPr lang="el-GR" altLang="el-G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None/>
            </a:pPr>
            <a:endParaRPr lang="el-GR" alt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Λειτουργική μονάδα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Λειτουργική μονάδα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Λειτουργική μονάδα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22330</Words>
  <Application>WPS Presentation</Application>
  <PresentationFormat/>
  <Paragraphs>535</Paragraphs>
  <Slides>44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6" baseType="lpstr">
      <vt:lpstr>Arial</vt:lpstr>
      <vt:lpstr>SimSun</vt:lpstr>
      <vt:lpstr>Wingdings</vt:lpstr>
      <vt:lpstr>Corbel</vt:lpstr>
      <vt:lpstr>Wingdings 2</vt:lpstr>
      <vt:lpstr>Wingdings 3</vt:lpstr>
      <vt:lpstr>Wingdings 2</vt:lpstr>
      <vt:lpstr>Calibri</vt:lpstr>
      <vt:lpstr>Times New Roman</vt:lpstr>
      <vt:lpstr>Microsoft YaHei</vt:lpstr>
      <vt:lpstr>Arial Unicode MS</vt:lpstr>
      <vt:lpstr>Λειτουργική μονάδα</vt:lpstr>
      <vt:lpstr>Κειμενογλωσσολογία 13ο μάθημα  </vt:lpstr>
      <vt:lpstr>Κριτήρια κειμενικότητας (Beaugrande και Dressler 1981)</vt:lpstr>
      <vt:lpstr>    Διακειμενικότητα   </vt:lpstr>
      <vt:lpstr>    Διακειμενικότητα   </vt:lpstr>
      <vt:lpstr>Διακειμενικότητα</vt:lpstr>
      <vt:lpstr>Διακειμενικότητα</vt:lpstr>
      <vt:lpstr> Αφήγηση  </vt:lpstr>
      <vt:lpstr>    Περιγραφή   </vt:lpstr>
      <vt:lpstr>  Είδη περιγραφής </vt:lpstr>
      <vt:lpstr>Παράδειγμα τυπικής περιγραφής</vt:lpstr>
      <vt:lpstr>Προσωπικές περιγραφές</vt:lpstr>
      <vt:lpstr>Προσωπικές και τυπικές περιγραφές</vt:lpstr>
      <vt:lpstr>  Επικοινωνιακές περιστάσεις  </vt:lpstr>
      <vt:lpstr>  Γλωσσικά μέσα  </vt:lpstr>
      <vt:lpstr> Επιχειρηματολογία </vt:lpstr>
      <vt:lpstr>Το μοντέλο του Toulmin (1958) </vt:lpstr>
      <vt:lpstr>Επιχειρηματολογικές προκείμενες</vt:lpstr>
      <vt:lpstr> Η ιδεολογία στις εγγυητικές προκείμενες </vt:lpstr>
      <vt:lpstr>  Επικοινωνιακές περιστάσεις </vt:lpstr>
      <vt:lpstr>  Γλωσσικά μέσα </vt:lpstr>
      <vt:lpstr> Λογοτεχνία </vt:lpstr>
      <vt:lpstr>Κριτήρια κειμενικότητας (Beaugrande και Dressler 1981)</vt:lpstr>
      <vt:lpstr> Αποδεκτότητα </vt:lpstr>
      <vt:lpstr>Αποδεκτότητα</vt:lpstr>
      <vt:lpstr>PowerPoint 演示文稿</vt:lpstr>
      <vt:lpstr>Διαφορές προφορικού και γραπτού λόγου</vt:lpstr>
      <vt:lpstr>Προφορικός και γραπτός λόγος</vt:lpstr>
      <vt:lpstr>H θεωρία των κωδίκων και η επανερμηνεία της</vt:lpstr>
      <vt:lpstr>Προς μία λειτουργική οριοθέτηση της έννοιας κείμενο</vt:lpstr>
      <vt:lpstr>Προς μία λειτουργική οριοθέτηση της έννοιας κείμενο: Συμπερασματικά (Ηalliday &amp; Ηasan 1985: 10) </vt:lpstr>
      <vt:lpstr>Τα Αναλυτικά Προγράμματα Σπουδών για το γλωσσικό μάθημα</vt:lpstr>
      <vt:lpstr>Κριτικός Γραμματισμός</vt:lpstr>
      <vt:lpstr>Κριτήρια κειμενικότητας (Beaugrande και Dressler 1981)</vt:lpstr>
      <vt:lpstr>Συνοχή (cohesion)</vt:lpstr>
      <vt:lpstr>Συνοπτικό διάγραμμα συνοχικών μηχανισμών</vt:lpstr>
      <vt:lpstr>Πληροφορητικότητα (informativity)</vt:lpstr>
      <vt:lpstr>Συνεκτικότητα</vt:lpstr>
      <vt:lpstr>Νοητικά σχήματα</vt:lpstr>
      <vt:lpstr>Συνεκτικότητα και η Θεωρία της Συνάφειας  των Sperber και Wilson (1986) </vt:lpstr>
      <vt:lpstr> Προθετικότητα και Περιστασιακότητα:  </vt:lpstr>
      <vt:lpstr>Κατηγορίες γλωσσικών πράξεων σύμφωνα με τον Searle</vt:lpstr>
      <vt:lpstr>Κατηγορίες γλωσσικών πράξεων σύμφωνα με τον Searle</vt:lpstr>
      <vt:lpstr>Προθετικότητα και συνεκτικότητα</vt:lpstr>
      <vt:lpstr>Σας ευχαριστώ για την προσοχή σας!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Teratech</cp:lastModifiedBy>
  <cp:revision>8</cp:revision>
  <dcterms:created xsi:type="dcterms:W3CDTF">2015-09-10T19:01:00Z</dcterms:created>
  <dcterms:modified xsi:type="dcterms:W3CDTF">2024-01-08T10:13:56Z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9843B4FB19FE48908AE6EF7E70F065D4_12</vt:lpwstr>
  </property>
  <property fmtid="{D5CDD505-2E9C-101B-9397-08002B2CF9AE}" pid="3" name="KSOProductBuildVer">
    <vt:lpwstr>1033-12.2.0.13359</vt:lpwstr>
  </property>
</Properties>
</file>