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8" r:id="rId3"/>
    <p:sldId id="259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7" r:id="rId17"/>
    <p:sldId id="288" r:id="rId18"/>
    <p:sldId id="290" r:id="rId19"/>
    <p:sldId id="291" r:id="rId20"/>
    <p:sldId id="292" r:id="rId21"/>
    <p:sldId id="293" r:id="rId22"/>
    <p:sldId id="294" r:id="rId23"/>
    <p:sldId id="296" r:id="rId24"/>
    <p:sldId id="297" r:id="rId25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00"/>
    <a:srgbClr val="FFFF66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67F03D69-9887-4C2F-BCCE-17C56C36B2E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3E8E016-DF7B-463C-A11E-BB5F2643F546}" type="datetimeFigureOut">
              <a:rPr lang="el-GR"/>
              <a:pPr>
                <a:defRPr/>
              </a:pPr>
              <a:t>19/8/2019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A519E-750A-4855-AEE9-C9F2FB2A3EE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1946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A6D26F7-4E30-4EB9-A2F1-58F4ADF46F4A}" type="slidenum">
              <a:rPr lang="el-GR" smtClean="0"/>
              <a:pPr/>
              <a:t>8</a:t>
            </a:fld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2 - Θέση σημειώσεων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l-GR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7412" name="3 - Θέση αριθμού διαφάνειας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E2923E9-AFB7-4ABF-BEDD-C2D5CC11C12B}" type="slidenum">
              <a:rPr lang="el-GR" sz="1200"/>
              <a:pPr algn="r"/>
              <a:t>18</a:t>
            </a:fld>
            <a:endParaRPr lang="el-GR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20A2758-BDA9-4E10-BB9E-6057AB696268}" type="slidenum">
              <a:rPr lang="el-GR" smtClean="0">
                <a:ea typeface="ＭＳ Ｐゴシック" pitchFamily="34" charset="-128"/>
              </a:rPr>
              <a:pPr/>
              <a:t>19</a:t>
            </a:fld>
            <a:endParaRPr lang="el-GR" smtClean="0">
              <a:ea typeface="ＭＳ Ｐゴシック" pitchFamily="34" charset="-128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l-GR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1A7AA5B-0188-4496-8F9C-D3A5BB60A50F}" type="slidenum">
              <a:rPr lang="el-GR" smtClean="0">
                <a:ea typeface="ＭＳ Ｐゴシック" pitchFamily="34" charset="-128"/>
              </a:rPr>
              <a:pPr/>
              <a:t>20</a:t>
            </a:fld>
            <a:endParaRPr lang="el-GR" smtClean="0">
              <a:ea typeface="ＭＳ Ｐゴシック" pitchFamily="34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l-GR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ACEA543-0DA9-4A05-97D7-B21835274D98}" type="slidenum">
              <a:rPr lang="el-GR" smtClean="0">
                <a:ea typeface="ＭＳ Ｐゴシック" pitchFamily="34" charset="-128"/>
              </a:rPr>
              <a:pPr/>
              <a:t>21</a:t>
            </a:fld>
            <a:endParaRPr lang="el-GR" smtClean="0">
              <a:ea typeface="ＭＳ Ｐゴシック" pitchFamily="34" charset="-128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l-GR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F6A3386-E250-43E0-A767-6A0BB8B94009}" type="slidenum">
              <a:rPr lang="el-GR" smtClean="0">
                <a:ea typeface="ＭＳ Ｐゴシック" pitchFamily="34" charset="-128"/>
              </a:rPr>
              <a:pPr/>
              <a:t>22</a:t>
            </a:fld>
            <a:endParaRPr lang="el-GR" smtClean="0">
              <a:ea typeface="ＭＳ Ｐゴシック" pitchFamily="34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l-GR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1A2130C-103E-42F5-8D2A-2C35F6E228E8}" type="slidenum">
              <a:rPr lang="el-GR" smtClean="0">
                <a:ea typeface="ＭＳ Ｐゴシック" pitchFamily="34" charset="-128"/>
              </a:rPr>
              <a:pPr/>
              <a:t>23</a:t>
            </a:fld>
            <a:endParaRPr lang="el-GR" smtClean="0">
              <a:ea typeface="ＭＳ Ｐゴシック" pitchFamily="34" charset="-128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l-GR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FB64D38-1005-4C34-A1D3-B21B99730B8E}" type="slidenum">
              <a:rPr lang="el-GR" smtClean="0">
                <a:ea typeface="ＭＳ Ｐゴシック" pitchFamily="34" charset="-128"/>
              </a:rPr>
              <a:pPr/>
              <a:t>24</a:t>
            </a:fld>
            <a:endParaRPr lang="el-GR" smtClean="0">
              <a:ea typeface="ＭＳ Ｐゴシック" pitchFamily="34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l-GR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16389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EAC91-AD5B-4F80-905A-47D1C3625EA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18074-28E8-4F92-A33B-5A1696F4120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AFBAC-453C-4DEA-8775-23373D5E1C3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65462-7253-4271-B3C5-65D7F6BA8DA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718F9-2487-4237-AD6A-03DF7E16A1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99959-6BD6-4858-9B32-897D0E17402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FF510-726C-4097-86EE-0A7D3593C49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A2FDE-4048-4B88-B815-6D152B16B17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BB85C-EC0D-4F0F-88B0-3CE5C29A71E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DC980-F5D8-45E5-B40A-C0CDEB5DA7D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8EA13-5D17-46D0-AB77-D85DC0CEF11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5363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5364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4C7B9B0-EC63-4A9C-8906-FCB3D640E92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4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ransition spd="slow">
    <p:newsfla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Μετεγχειρητικές Αρρυθμίες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9916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Οι καρδιοχειρουργικοί ασθενείς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παραμένουν η συχνότερη ομάδα χειρουργικών ασθενών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που θα απαιτήσει εντατική νοσηλεία και παρακολούθηση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Εμφανίζονται σε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άνω του 1/3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των ασθενών μετά από </a:t>
            </a:r>
            <a:r>
              <a:rPr lang="el-GR" sz="2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καρδ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/χειρ/κή επέμβαση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ηλικία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είναι ο κυριότερος παράγοντες μετεγχειρητικών αρρυθμιών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Θα πρέπει να ταξινομούνται με βάση την κοιλιακή συχνότητα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Βραδυκαρδίες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el-GR" sz="2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φλεβοκομβική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ταχυκαρδία/καρδιακός αποκλεισμός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Ταχυκαρδίες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κολπική μαρμαρυγή/</a:t>
            </a:r>
            <a:r>
              <a:rPr lang="el-GR" sz="2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πτερυγισμός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κοιλιακή ταχυκαρδία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8013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</a:rPr>
              <a:t>Ανευρυσματική Υπαραχνοειδής Αιμορραγία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81075"/>
            <a:ext cx="8991600" cy="5688013"/>
          </a:xfrm>
        </p:spPr>
        <p:txBody>
          <a:bodyPr/>
          <a:lstStyle/>
          <a:p>
            <a:pPr eaLnBrk="1" hangingPunct="1">
              <a:defRPr/>
            </a:pP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Είναι ένα </a:t>
            </a:r>
            <a:r>
              <a:rPr lang="el-GR" sz="30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καταστρεπτικό γεγονός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από τη στιγμή που οι μισοί ασθενείς πεθαίνουν και οι άλλοι μισοί έχουν σημαντικά νευρολογικά προβλήματα</a:t>
            </a:r>
          </a:p>
          <a:p>
            <a:pPr eaLnBrk="1" hangingPunct="1">
              <a:defRPr/>
            </a:pP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Τα ανευρύσματα </a:t>
            </a:r>
            <a:r>
              <a:rPr lang="el-GR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εμφανίζονται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σε περιοχές διακλάδωσης των κύριων αρτηριών στη βάση του εγκεφάλου και συνήθως έχουν κατεύθυνση εκείνη της αιματικής ροής</a:t>
            </a:r>
          </a:p>
          <a:p>
            <a:pPr eaLnBrk="1" hangingPunct="1">
              <a:defRPr/>
            </a:pPr>
            <a:r>
              <a:rPr lang="el-GR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Επιπλοκές</a:t>
            </a:r>
            <a:r>
              <a:rPr lang="en-US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n-US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επαναιμορραγία, αγγειόσπασμος (εξαρτάται από την ποσότητα αίματος που βρίσκεται στον υπαραχνοειδή χώρο) και υδροκέφαλος (απόφραξη της παροχέτευσης του ΕΝΥ από τα αιμοπετάλια)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991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Κλινική εικόνα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9144000" cy="563880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Συμπτώματα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κεφαλαλγία, ναυτία, έμετος, φωτοφοβία, αυχενική δυσκαμψία, ελαττωμένο επίπεδο συνείδησης, παραλύσεις κρανιακών νεύρων, κινητικές ανωμαλίες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Απεικονιστικές εξετάσεις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CT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(στοιχεία αίματος στον υπαραχνοειδή χώρο), αγγειογραφία (εντοπισμός του ανευρύσματος πριν το χειρουργείο),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Doppler (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στένωση αρτηριών = ανάπτυξη αγγειόσπασμου)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l-GR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Οσφυονωτιαία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παρακέντηση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(αιματηρό ή </a:t>
            </a:r>
            <a:r>
              <a:rPr lang="el-GR" sz="2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ξανθοχρωματικό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υγρό)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Εργαστηριακά ευρήματα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οι παράμετροι της πήξης (αιμοπετάλια, προθρομβίνης) θα πρέπει να εκτιμώνται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ΗΚΓ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παθολογικό (αρρυθμίες ή ισχαιμία)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Θεραπεία</a:t>
            </a:r>
            <a:endParaRPr lang="el-GR" sz="3200" dirty="0" smtClean="0">
              <a:solidFill>
                <a:srgbClr val="FF3300"/>
              </a:solidFill>
              <a:latin typeface="+mn-lt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l-GR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Χειρουργείο</a:t>
            </a: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(να αποτραπεί η επαναιμορραγία)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l-GR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Προεγχειρητική </a:t>
            </a: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φροντίδα στη ΜΕΘ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Ρύθμιση </a:t>
            </a:r>
            <a:r>
              <a:rPr lang="el-GR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αρτηριακής πίεσης </a:t>
            </a: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(&lt;150 </a:t>
            </a:r>
            <a:r>
              <a:rPr lang="en-US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mm Hg</a:t>
            </a: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όχι υπόταση)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Αντιμετώπιση </a:t>
            </a:r>
            <a:r>
              <a:rPr lang="el-GR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αγγειόσπασμου</a:t>
            </a: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(22-44% </a:t>
            </a: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των ασθενών</a:t>
            </a:r>
            <a:r>
              <a:rPr lang="en-US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el-GR" sz="2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Πρόληψη των </a:t>
            </a:r>
            <a:r>
              <a:rPr lang="el-GR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σπασμών </a:t>
            </a: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(αντισπασμωδικά φάρμακα)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l-GR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Αναπνευστική </a:t>
            </a: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αντιμετώπιση (διασωλήνωση και μηχανική υποστήριξη) 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Διόρθωση των </a:t>
            </a:r>
            <a:r>
              <a:rPr lang="el-GR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ηλεκτρολυτικών διαταραχών </a:t>
            </a: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(αντιμετώπιση της υπονατριαιμίας – υπέρτονος φυσιολογικός ορός)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Παρακολούθηση </a:t>
            </a:r>
            <a:r>
              <a:rPr lang="el-GR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ενδοκράνιας πίεσης </a:t>
            </a: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(κοιλιακός καθετήρας)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l-GR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Αγγειοπλαστική </a:t>
            </a: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(αυξάνει την διάμετρο του αγγείου και βελτιώνει σημαντικά την εγκεφαλική αιματική ροή) </a:t>
            </a:r>
            <a:endParaRPr lang="el-GR" sz="29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228600"/>
            <a:ext cx="8856663" cy="6096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</a:rPr>
              <a:t>Τραύματα Αυχενικής Μοίρας Νωτιαίου Μυελού</a:t>
            </a:r>
            <a:endParaRPr lang="el-GR" sz="30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9144000" cy="5570537"/>
          </a:xfrm>
        </p:spPr>
        <p:txBody>
          <a:bodyPr/>
          <a:lstStyle/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Οι περισσότεροι από αυτοκινητιστικά ατυχήματα, πτώσεις, τραυματισμούς από όπλα και αθλητικά ατυχήματα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βελτιωμένη άμεση αντιμετώπιση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έχει επιτρέψει σε πολλούς ασθενείς να επιβιώσουν από τον αρχικό τραυματισμό και να έχουν μια σχεδόν φυσιολογική ζωή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Οι περισσότερες βλάβες του νωτιαίου μυελού εμφανίζονται 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στην κινητική περιοχή της αυχενικής μοίρας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Αυχεναλγία, αδυναμία, 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αναπνευστική δυσχέρεια (Α3-5),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νευρογενές σοκ, υπόταση, απαραίτητη η νευρολογική εκτίμηση (κινητική-</a:t>
            </a:r>
            <a:r>
              <a:rPr lang="el-GR" sz="2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αισθητικ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ή λειτουργία)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Α6</a:t>
            </a:r>
            <a:r>
              <a:rPr lang="en-US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επιτρέπει την 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έκταση του καρπού, Α7</a:t>
            </a:r>
            <a:r>
              <a:rPr lang="en-US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έκταση αγκώνα, Α8</a:t>
            </a:r>
            <a:r>
              <a:rPr lang="en-US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ικανοποιητική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λειτουργία του χεριού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Απεικονιστικές εξετάσεις</a:t>
            </a:r>
            <a:r>
              <a:rPr lang="el-GR" sz="3200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Οι 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ακτινογραφίες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είναι σημαντικές για την εκτίμηση και τη διάγνωση των τραυματισμών της αυχενικής μοίρας του νωτιαίου μυελού</a:t>
            </a:r>
          </a:p>
          <a:p>
            <a:pPr marL="514350" indent="-514350"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αξονική τομογραφία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είναι εξαιρετική στην απεικόνιση των οστικών δομών του νωτιαίου σωλήνα και αποτελεί το επόμενο βήμα στην αξιολόγηση ενός κατάγματος ή μιας εξάρθρωσης</a:t>
            </a:r>
          </a:p>
          <a:p>
            <a:pPr marL="514350" indent="-514350"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Σε ασθενείς με νευρολογικά συμπτώματα και χωρίς ακτινολογική απόδειξη οστικών ανωμαλιών, θα πρέπει να διενεργείται </a:t>
            </a:r>
            <a:r>
              <a:rPr lang="en-US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MRI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(μαγνητική)</a:t>
            </a:r>
            <a:endParaRPr lang="el-GR" sz="28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14350" indent="-514350"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Τα 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σωματοαισθητικά προκλητά δυναμικά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είναι περιστασιακά χρήσιμα στην επιβεβαίωση ή στην αμφισβήτηση της διάγνωσης της πλήρους βλάβης του νωτιαίου μυελού  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6096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Θεραπεία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7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Αρχίζει από τη στιγμή του τραυματισμού </a:t>
            </a:r>
            <a:r>
              <a:rPr lang="el-GR" sz="27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(άμεση ακινητοποίηση της σπονδυλικής στήλης-αυχένας, τοποθέτηση ρινογαστρικού για μείωση κοιλιακής διάτασης και ουροκαθετήρα για αποφυγή ατονίας κύστης και κατακράτηση ούρων)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7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Άμεση </a:t>
            </a:r>
            <a:r>
              <a:rPr lang="el-GR" sz="27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αναπνευστική υποστήριξη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7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Αντιμετώπιση </a:t>
            </a:r>
            <a:r>
              <a:rPr lang="el-GR" sz="27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πιθανής αιμορραγίας</a:t>
            </a:r>
            <a:r>
              <a:rPr lang="el-GR" sz="27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βραδυκαρδίας ή υπότασης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7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Χειρουργική επέμβαση </a:t>
            </a:r>
            <a:r>
              <a:rPr lang="el-GR" sz="27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(αποτροπή δευτεροπαθών νευρολογικών βλαβών)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7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Προφύλαξη από </a:t>
            </a:r>
            <a:r>
              <a:rPr lang="el-GR" sz="27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πνευμονική εμβολή </a:t>
            </a:r>
            <a:r>
              <a:rPr lang="el-GR" sz="27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(χορήγηση ηπαρίνης)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7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Γαστρεντερικές προφυλάξεις </a:t>
            </a:r>
            <a:r>
              <a:rPr lang="el-GR" sz="27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(ατονία, παραλυτικός ειλεός και διατροφική υποστήριξη)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7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Φροντίδα δέρματος </a:t>
            </a:r>
            <a:r>
              <a:rPr lang="el-GR" sz="27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(πρόληψη κατακλίσεων)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6FC8FE-9D67-42CF-85BD-375D78ADE08C}" type="slidenum">
              <a:rPr lang="el-GR" smtClean="0">
                <a:ea typeface="ＭＳ Ｐゴシック" pitchFamily="34" charset="-128"/>
              </a:rPr>
              <a:pPr/>
              <a:t>16</a:t>
            </a:fld>
            <a:endParaRPr lang="el-GR" smtClean="0">
              <a:ea typeface="ＭＳ Ｐゴシック" pitchFamily="34" charset="-128"/>
            </a:endParaRP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311262"/>
          </a:xfrm>
        </p:spPr>
        <p:txBody>
          <a:bodyPr/>
          <a:lstStyle/>
          <a:p>
            <a:r>
              <a:rPr lang="el-GR" sz="2800" i="1" dirty="0" smtClean="0">
                <a:solidFill>
                  <a:srgbClr val="FF0000"/>
                </a:solidFill>
                <a:latin typeface="Arial" pitchFamily="34" charset="0"/>
              </a:rPr>
              <a:t>ARDS</a:t>
            </a:r>
            <a:r>
              <a:rPr lang="en-US" sz="2800" i="1" dirty="0" smtClean="0">
                <a:solidFill>
                  <a:srgbClr val="FF0000"/>
                </a:solidFill>
                <a:latin typeface="Arial" pitchFamily="34" charset="0"/>
              </a:rPr>
              <a:t> (</a:t>
            </a:r>
            <a:r>
              <a:rPr lang="el-GR" sz="2800" i="1" dirty="0" smtClean="0">
                <a:solidFill>
                  <a:srgbClr val="FF0000"/>
                </a:solidFill>
                <a:latin typeface="Arial" pitchFamily="34" charset="0"/>
              </a:rPr>
              <a:t>Μη </a:t>
            </a:r>
            <a:r>
              <a:rPr lang="el-GR" sz="2800" i="1" dirty="0" err="1" smtClean="0">
                <a:solidFill>
                  <a:srgbClr val="FF0000"/>
                </a:solidFill>
                <a:latin typeface="Arial" pitchFamily="34" charset="0"/>
              </a:rPr>
              <a:t>καρδιογενές</a:t>
            </a:r>
            <a:r>
              <a:rPr lang="el-GR" sz="2800" i="1" dirty="0" smtClean="0">
                <a:solidFill>
                  <a:srgbClr val="FF0000"/>
                </a:solidFill>
                <a:latin typeface="Arial" pitchFamily="34" charset="0"/>
              </a:rPr>
              <a:t> πνευμονικό </a:t>
            </a:r>
            <a:r>
              <a:rPr lang="el-GR" sz="2800" i="1" dirty="0" smtClean="0">
                <a:solidFill>
                  <a:srgbClr val="FF0000"/>
                </a:solidFill>
                <a:latin typeface="Arial" pitchFamily="34" charset="0"/>
              </a:rPr>
              <a:t>οίδημα)</a:t>
            </a:r>
            <a:r>
              <a:rPr lang="en-US" sz="1800" i="1" dirty="0" smtClean="0">
                <a:solidFill>
                  <a:srgbClr val="FF0000"/>
                </a:solidFill>
                <a:latin typeface="Arial" pitchFamily="34" charset="0"/>
              </a:rPr>
              <a:t/>
            </a:r>
            <a:br>
              <a:rPr lang="en-US" sz="1800" i="1" dirty="0" smtClean="0">
                <a:solidFill>
                  <a:srgbClr val="FF0000"/>
                </a:solidFill>
                <a:latin typeface="Arial" pitchFamily="34" charset="0"/>
              </a:rPr>
            </a:br>
            <a:r>
              <a:rPr lang="el-GR" sz="1800" i="1" dirty="0" smtClean="0">
                <a:solidFill>
                  <a:srgbClr val="FFFF00"/>
                </a:solidFill>
                <a:latin typeface="Arial" pitchFamily="34" charset="0"/>
              </a:rPr>
              <a:t>Α</a:t>
            </a:r>
            <a:r>
              <a:rPr lang="el-GR" sz="1800" dirty="0" smtClean="0">
                <a:solidFill>
                  <a:srgbClr val="FFFF00"/>
                </a:solidFill>
              </a:rPr>
              <a:t>υξημένη </a:t>
            </a:r>
            <a:r>
              <a:rPr lang="el-GR" sz="1800" dirty="0" smtClean="0">
                <a:solidFill>
                  <a:srgbClr val="FFFF00"/>
                </a:solidFill>
              </a:rPr>
              <a:t>διαπερατότητα </a:t>
            </a:r>
            <a:r>
              <a:rPr lang="el-GR" sz="1800" dirty="0" smtClean="0">
                <a:solidFill>
                  <a:srgbClr val="FFFF00"/>
                </a:solidFill>
              </a:rPr>
              <a:t>πνευμονικών τριχοειδών &amp; </a:t>
            </a:r>
            <a:r>
              <a:rPr lang="el-GR" sz="1800" dirty="0" smtClean="0">
                <a:solidFill>
                  <a:srgbClr val="FFFF00"/>
                </a:solidFill>
              </a:rPr>
              <a:t>κυψελιδικού επιθηλίου με αποτέλεσμα </a:t>
            </a:r>
            <a:r>
              <a:rPr lang="el-GR" sz="1800" dirty="0" err="1" smtClean="0">
                <a:solidFill>
                  <a:srgbClr val="FFFF00"/>
                </a:solidFill>
              </a:rPr>
              <a:t>υποξαιμία</a:t>
            </a:r>
            <a:r>
              <a:rPr lang="el-GR" sz="1800" dirty="0" smtClean="0">
                <a:solidFill>
                  <a:srgbClr val="FFFF00"/>
                </a:solidFill>
              </a:rPr>
              <a:t>, μειωμένη </a:t>
            </a:r>
            <a:r>
              <a:rPr lang="en-US" sz="1800" dirty="0" smtClean="0">
                <a:solidFill>
                  <a:srgbClr val="FFFF00"/>
                </a:solidFill>
              </a:rPr>
              <a:t>compliance </a:t>
            </a:r>
            <a:r>
              <a:rPr lang="el-GR" sz="1800" dirty="0" smtClean="0">
                <a:solidFill>
                  <a:srgbClr val="FFFF00"/>
                </a:solidFill>
              </a:rPr>
              <a:t>των πνευμόνων και διάχυτες </a:t>
            </a:r>
            <a:r>
              <a:rPr lang="el-GR" sz="1800" dirty="0" err="1" smtClean="0">
                <a:solidFill>
                  <a:srgbClr val="FFFF00"/>
                </a:solidFill>
              </a:rPr>
              <a:t>αμφοτερόπλευρες</a:t>
            </a:r>
            <a:r>
              <a:rPr lang="el-GR" sz="1800" dirty="0" smtClean="0">
                <a:solidFill>
                  <a:srgbClr val="FFFF00"/>
                </a:solidFill>
              </a:rPr>
              <a:t> διηθήσεις</a:t>
            </a:r>
            <a:endParaRPr lang="el-GR" sz="4000" dirty="0" smtClean="0">
              <a:solidFill>
                <a:srgbClr val="FFFF00"/>
              </a:solidFill>
            </a:endParaRPr>
          </a:p>
        </p:txBody>
      </p:sp>
      <p:pic>
        <p:nvPicPr>
          <p:cNvPr id="3076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436" b="20117"/>
          <a:stretch>
            <a:fillRect/>
          </a:stretch>
        </p:blipFill>
        <p:spPr>
          <a:xfrm>
            <a:off x="1071538" y="1643050"/>
            <a:ext cx="7358114" cy="5214950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A02806-SN27-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285875"/>
            <a:ext cx="4114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214313" y="928688"/>
            <a:ext cx="4786312" cy="5167312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</a:rPr>
              <a:t>Στην πραγματικότητα το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ARDS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l-GR" sz="2800" dirty="0" smtClean="0">
                <a:solidFill>
                  <a:srgbClr val="FFFF00"/>
                </a:solidFill>
              </a:rPr>
              <a:t>δεν είναι μια πρωτογενής πάθηση αλλά μια</a:t>
            </a:r>
            <a:r>
              <a:rPr lang="el-GR" sz="2800" b="1" dirty="0" smtClean="0">
                <a:solidFill>
                  <a:srgbClr val="FFFF00"/>
                </a:solidFill>
              </a:rPr>
              <a:t> επιπλοκή </a:t>
            </a:r>
            <a:r>
              <a:rPr lang="el-GR" sz="2800" dirty="0" smtClean="0">
                <a:solidFill>
                  <a:srgbClr val="FFFF00"/>
                </a:solidFill>
              </a:rPr>
              <a:t>που εμφανίζεται όταν άλλες παθήσεις προκαλούν μια σοβαρή και επιδεινούμενη μορφή συστηματικής φλεγμονώδους αντίδρασης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l-GR" sz="2800" b="1" dirty="0" smtClean="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l-GR" sz="2800" b="1" dirty="0" smtClean="0">
                <a:solidFill>
                  <a:srgbClr val="FFFF00"/>
                </a:solidFill>
              </a:rPr>
              <a:t>Οίδημα αυξημένης </a:t>
            </a:r>
            <a:r>
              <a:rPr lang="el-GR" sz="2800" b="1" dirty="0" err="1" smtClean="0">
                <a:solidFill>
                  <a:srgbClr val="FFFF00"/>
                </a:solidFill>
              </a:rPr>
              <a:t>κυψελιδοτριχοειδικής</a:t>
            </a:r>
            <a:r>
              <a:rPr lang="el-GR" sz="2800" b="1" dirty="0" smtClean="0">
                <a:solidFill>
                  <a:srgbClr val="FFFF00"/>
                </a:solidFill>
              </a:rPr>
              <a:t> διαπερατότητας</a:t>
            </a:r>
          </a:p>
          <a:p>
            <a:pPr>
              <a:defRPr/>
            </a:pPr>
            <a:endParaRPr lang="el-G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28625"/>
            <a:ext cx="7772400" cy="857250"/>
          </a:xfrm>
        </p:spPr>
        <p:txBody>
          <a:bodyPr/>
          <a:lstStyle/>
          <a:p>
            <a:pPr eaLnBrk="1" hangingPunct="1"/>
            <a:r>
              <a:rPr lang="el-GR" sz="4000" b="1" smtClean="0">
                <a:solidFill>
                  <a:srgbClr val="FF0000"/>
                </a:solidFill>
              </a:rPr>
              <a:t>Χρόνος Εκδήλωσης </a:t>
            </a:r>
          </a:p>
        </p:txBody>
      </p:sp>
      <p:pic>
        <p:nvPicPr>
          <p:cNvPr id="614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600200"/>
            <a:ext cx="4343400" cy="5257800"/>
          </a:xfrm>
          <a:prstGeom prst="rect">
            <a:avLst/>
          </a:prstGeom>
          <a:noFill/>
          <a:ln w="25400" algn="ctr">
            <a:solidFill>
              <a:schemeClr val="bg2"/>
            </a:solidFill>
            <a:miter lim="800000"/>
            <a:headEnd/>
            <a:tailEnd/>
          </a:ln>
        </p:spPr>
      </p:pic>
      <p:sp>
        <p:nvSpPr>
          <p:cNvPr id="6148" name="Rectangle 6"/>
          <p:cNvSpPr>
            <a:spLocks noChangeArrowheads="1"/>
          </p:cNvSpPr>
          <p:nvPr/>
        </p:nvSpPr>
        <p:spPr bwMode="auto">
          <a:xfrm flipH="1">
            <a:off x="5715000" y="1828800"/>
            <a:ext cx="152400" cy="381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4876800" y="2362200"/>
            <a:ext cx="33528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6150" name="8 - Ορθογώνιο"/>
          <p:cNvSpPr>
            <a:spLocks noChangeArrowheads="1"/>
          </p:cNvSpPr>
          <p:nvPr/>
        </p:nvSpPr>
        <p:spPr bwMode="auto">
          <a:xfrm>
            <a:off x="285750" y="1571625"/>
            <a:ext cx="4429125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l-GR">
                <a:solidFill>
                  <a:srgbClr val="FFFF00"/>
                </a:solidFill>
              </a:rPr>
              <a:t>Ορίζεται πλέον με σαφήνεια η </a:t>
            </a:r>
            <a:r>
              <a:rPr lang="el-GR" b="1">
                <a:solidFill>
                  <a:srgbClr val="FFFF00"/>
                </a:solidFill>
              </a:rPr>
              <a:t>1 εβδομάδα ως το χρονικό διάστημα εντός του οποίου μπορεί να εκδηλωθεί το ARDS ως αποτέλεσμα «ενός γνωστού παράγοντα κινδύνου»</a:t>
            </a:r>
          </a:p>
          <a:p>
            <a:pPr eaLnBrk="1" hangingPunct="1"/>
            <a:endParaRPr lang="en-US" b="1">
              <a:solidFill>
                <a:srgbClr val="FFFF00"/>
              </a:solidFill>
            </a:endParaRPr>
          </a:p>
          <a:p>
            <a:pPr eaLnBrk="1" hangingPunct="1"/>
            <a:r>
              <a:rPr lang="el-GR">
                <a:solidFill>
                  <a:srgbClr val="FFFF00"/>
                </a:solidFill>
              </a:rPr>
              <a:t>Η πλειοψηφία των ασθενών με ARDS εκδηλώνει το σύνδρομο εντός </a:t>
            </a:r>
            <a:r>
              <a:rPr lang="el-GR" b="1">
                <a:solidFill>
                  <a:srgbClr val="FFFF00"/>
                </a:solidFill>
              </a:rPr>
              <a:t>72 ωρών</a:t>
            </a:r>
            <a:r>
              <a:rPr lang="el-GR">
                <a:solidFill>
                  <a:srgbClr val="FFFF00"/>
                </a:solidFill>
              </a:rPr>
              <a:t> μετά την καταγραφή γνωστού παράγοντα κινδύνου ενώ, σχεδόν όλοι οι ασθενείς εντός </a:t>
            </a:r>
            <a:r>
              <a:rPr lang="el-GR" b="1">
                <a:solidFill>
                  <a:srgbClr val="FFFF00"/>
                </a:solidFill>
              </a:rPr>
              <a:t>7 ημερών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BFED7AF-8FCC-434A-8FB4-182C51AA153E}" type="slidenum">
              <a:rPr lang="el-GR" smtClean="0">
                <a:ea typeface="ＭＳ Ｐゴシック" pitchFamily="34" charset="-128"/>
              </a:rPr>
              <a:pPr/>
              <a:t>19</a:t>
            </a:fld>
            <a:endParaRPr lang="el-GR" smtClean="0">
              <a:ea typeface="ＭＳ Ｐゴシック" pitchFamily="34" charset="-128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Αιτιολογία του </a:t>
            </a:r>
            <a:r>
              <a:rPr lang="en-US" sz="3600" b="1" dirty="0" smtClean="0">
                <a:solidFill>
                  <a:srgbClr val="FF0000"/>
                </a:solidFill>
              </a:rPr>
              <a:t>ARDS</a:t>
            </a:r>
            <a:endParaRPr lang="el-GR" sz="3600" b="1" dirty="0" smtClean="0">
              <a:solidFill>
                <a:srgbClr val="FF0000"/>
              </a:solidFill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66FFFF"/>
              </a:buClr>
              <a:buFont typeface="Wingdings" pitchFamily="2" charset="2"/>
              <a:buChar char="q"/>
            </a:pPr>
            <a:r>
              <a:rPr lang="el-GR" dirty="0" smtClean="0">
                <a:solidFill>
                  <a:srgbClr val="FFFF00"/>
                </a:solidFill>
              </a:rPr>
              <a:t>  Πνευμονία – </a:t>
            </a:r>
            <a:r>
              <a:rPr lang="el-GR" dirty="0" err="1" smtClean="0">
                <a:solidFill>
                  <a:srgbClr val="FFFF00"/>
                </a:solidFill>
              </a:rPr>
              <a:t>Εισρόφηση</a:t>
            </a:r>
            <a:r>
              <a:rPr lang="el-GR" dirty="0" smtClean="0">
                <a:solidFill>
                  <a:srgbClr val="FFFF00"/>
                </a:solidFill>
              </a:rPr>
              <a:t>   75.8%</a:t>
            </a:r>
          </a:p>
          <a:p>
            <a:pPr>
              <a:buClr>
                <a:srgbClr val="66FFFF"/>
              </a:buClr>
              <a:buFont typeface="Wingdings" pitchFamily="2" charset="2"/>
              <a:buChar char="q"/>
            </a:pPr>
            <a:r>
              <a:rPr lang="el-GR" dirty="0" smtClean="0">
                <a:solidFill>
                  <a:srgbClr val="FFFF00"/>
                </a:solidFill>
              </a:rPr>
              <a:t>  Σήψη                                  18.2%</a:t>
            </a:r>
          </a:p>
          <a:p>
            <a:pPr>
              <a:buClr>
                <a:srgbClr val="66FFFF"/>
              </a:buClr>
              <a:buFont typeface="Wingdings" pitchFamily="2" charset="2"/>
              <a:buChar char="q"/>
            </a:pPr>
            <a:r>
              <a:rPr lang="el-GR" dirty="0" smtClean="0">
                <a:solidFill>
                  <a:srgbClr val="FFFF00"/>
                </a:solidFill>
              </a:rPr>
              <a:t>  Μεταγγίσεις                       3%</a:t>
            </a:r>
          </a:p>
          <a:p>
            <a:pPr>
              <a:buClr>
                <a:srgbClr val="66FFFF"/>
              </a:buClr>
              <a:buFont typeface="Wingdings" pitchFamily="2" charset="2"/>
              <a:buChar char="q"/>
            </a:pPr>
            <a:r>
              <a:rPr lang="el-GR" dirty="0" smtClean="0">
                <a:solidFill>
                  <a:srgbClr val="FFFF00"/>
                </a:solidFill>
              </a:rPr>
              <a:t>  Τραύμα                               1.5%</a:t>
            </a:r>
          </a:p>
          <a:p>
            <a:pPr>
              <a:buClr>
                <a:srgbClr val="66FFFF"/>
              </a:buClr>
              <a:buFont typeface="Wingdings" pitchFamily="2" charset="2"/>
              <a:buChar char="q"/>
            </a:pPr>
            <a:r>
              <a:rPr lang="el-GR" dirty="0" smtClean="0">
                <a:solidFill>
                  <a:srgbClr val="FFFF00"/>
                </a:solidFill>
              </a:rPr>
              <a:t>  Λήψη φαρμάκων                1.5%</a:t>
            </a:r>
          </a:p>
          <a:p>
            <a:pPr>
              <a:buClr>
                <a:srgbClr val="66FFFF"/>
              </a:buClr>
              <a:buFont typeface="Wingdings" pitchFamily="2" charset="2"/>
              <a:buChar char="q"/>
            </a:pPr>
            <a:endParaRPr lang="el-G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Μετεγχειρητικές Αρρυθμίες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Αιτιολογία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είναι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πολυπαραγοντική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Α.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ενδογενής παράγοντες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ηλικία (&gt;65 ετών), καρδιομυοπάθεια, ανεπάρκεια στεφανιαίων αρτηριών, βαλβιδοπάθειες, ενδοκαρδίτιδα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Β.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εξωγενείς παράγοντες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τραχειοσωλήνες, καρδιαγγειακά φάρμακα</a:t>
            </a:r>
          </a:p>
          <a:p>
            <a:pPr marL="514350" indent="-514350"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Κλινική εικόνα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ταχεία και πλήρης εκτίμηση</a:t>
            </a:r>
          </a:p>
          <a:p>
            <a:pPr marL="514350" indent="-514350"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Θεραπεία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β-</a:t>
            </a:r>
            <a:r>
              <a:rPr lang="el-GR" sz="2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αποκλειστές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μαγνήσιο, αναστολείς ασβεστίου, </a:t>
            </a:r>
            <a:r>
              <a:rPr lang="el-GR" sz="2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καρδιοανάταξη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διατήρηση επαρκούς απόδοσης οξυγόνου</a:t>
            </a:r>
          </a:p>
          <a:p>
            <a:pPr marL="514350" indent="-514350"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Να θυμάστε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σχεδόν όλα τα αντιαρρυθμικά φάρμακα έχουν </a:t>
            </a:r>
            <a:r>
              <a:rPr lang="el-GR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ανεπιθύμητες ενέργειες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ακόμα και όταν χρησιμοποιούνται σωστά, και πολλά, αν όχι όλα, είναι π</a:t>
            </a:r>
            <a:r>
              <a:rPr lang="el-GR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ροαρρυθμιογόνα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70DCDA2-F907-40EF-BE32-9D73C2145A5E}" type="slidenum">
              <a:rPr lang="el-GR" smtClean="0">
                <a:ea typeface="ＭＳ Ｐゴシック" pitchFamily="34" charset="-128"/>
              </a:rPr>
              <a:pPr/>
              <a:t>20</a:t>
            </a:fld>
            <a:endParaRPr lang="el-GR" smtClean="0">
              <a:ea typeface="ＭＳ Ｐゴシック" pitchFamily="34" charset="-128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smtClean="0">
                <a:solidFill>
                  <a:srgbClr val="FF0000"/>
                </a:solidFill>
              </a:rPr>
              <a:t>Επιπλοκές του </a:t>
            </a:r>
            <a:r>
              <a:rPr lang="en-US" sz="4000" b="1" smtClean="0">
                <a:solidFill>
                  <a:srgbClr val="FF0000"/>
                </a:solidFill>
              </a:rPr>
              <a:t>ARDS</a:t>
            </a:r>
            <a:endParaRPr lang="el-GR" sz="4000" b="1" smtClean="0">
              <a:solidFill>
                <a:srgbClr val="FF0000"/>
              </a:solidFill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800" smtClean="0">
                <a:solidFill>
                  <a:schemeClr val="bg1"/>
                </a:solidFill>
              </a:rPr>
              <a:t> </a:t>
            </a:r>
            <a:r>
              <a:rPr lang="el-GR" sz="2800" smtClean="0">
                <a:solidFill>
                  <a:srgbClr val="FFFF00"/>
                </a:solidFill>
              </a:rPr>
              <a:t>Βαρότραυμα</a:t>
            </a:r>
          </a:p>
          <a:p>
            <a:r>
              <a:rPr lang="el-GR" sz="2800" smtClean="0">
                <a:solidFill>
                  <a:srgbClr val="FFFF00"/>
                </a:solidFill>
              </a:rPr>
              <a:t>Επιδείνωση αιμοδυναμικής αστάθειας κατά τη διάρκεια του Μηχανικού Αερισμού</a:t>
            </a:r>
          </a:p>
          <a:p>
            <a:r>
              <a:rPr lang="el-GR" sz="2800" smtClean="0">
                <a:solidFill>
                  <a:srgbClr val="FFFF00"/>
                </a:solidFill>
              </a:rPr>
              <a:t>Νοσοκομειακές λοιμώξεις  (πνευμονία σχετιζόμενη με αναπνευστήρα)</a:t>
            </a:r>
            <a:endParaRPr lang="en-US" sz="2800" smtClean="0">
              <a:solidFill>
                <a:srgbClr val="FFFF00"/>
              </a:solidFill>
            </a:endParaRPr>
          </a:p>
          <a:p>
            <a:r>
              <a:rPr lang="el-GR" sz="2800" smtClean="0">
                <a:solidFill>
                  <a:srgbClr val="FFFF00"/>
                </a:solidFill>
              </a:rPr>
              <a:t>Εν τω βάθει φλεβοθρόμβωση</a:t>
            </a:r>
          </a:p>
          <a:p>
            <a:r>
              <a:rPr lang="el-GR" sz="2800" smtClean="0">
                <a:solidFill>
                  <a:srgbClr val="FFFF00"/>
                </a:solidFill>
              </a:rPr>
              <a:t>Αιμορραγία πεπτικού</a:t>
            </a:r>
          </a:p>
          <a:p>
            <a:r>
              <a:rPr lang="el-GR" sz="2800" smtClean="0">
                <a:solidFill>
                  <a:srgbClr val="FFFF00"/>
                </a:solidFill>
              </a:rPr>
              <a:t>Νευρομυϊκή αδυναμία</a:t>
            </a:r>
          </a:p>
          <a:p>
            <a:pPr>
              <a:buFontTx/>
              <a:buNone/>
            </a:pPr>
            <a:endParaRPr lang="el-GR" sz="2800" smtClean="0">
              <a:solidFill>
                <a:srgbClr val="66FFFF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E4C6F9E-2BE2-49B9-8A47-6CA4017774B1}" type="slidenum">
              <a:rPr lang="el-GR" smtClean="0">
                <a:ea typeface="ＭＳ Ｐゴシック" pitchFamily="34" charset="-128"/>
              </a:rPr>
              <a:pPr/>
              <a:t>21</a:t>
            </a:fld>
            <a:endParaRPr lang="el-GR" smtClean="0">
              <a:ea typeface="ＭＳ Ｐゴシック" pitchFamily="34" charset="-128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smtClean="0">
                <a:solidFill>
                  <a:srgbClr val="FF0000"/>
                </a:solidFill>
              </a:rPr>
              <a:t>Θεραπεία του </a:t>
            </a:r>
            <a:r>
              <a:rPr lang="en-US" sz="4000" b="1" smtClean="0">
                <a:solidFill>
                  <a:srgbClr val="FF0000"/>
                </a:solidFill>
              </a:rPr>
              <a:t>ARDS</a:t>
            </a:r>
            <a:r>
              <a:rPr lang="el-GR" sz="4000" b="1" smtClean="0">
                <a:solidFill>
                  <a:srgbClr val="FF0000"/>
                </a:solidFill>
              </a:rPr>
              <a:t> (1)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66FFFF"/>
              </a:buClr>
              <a:buFont typeface="Wingdings" pitchFamily="2" charset="2"/>
              <a:buChar char="q"/>
            </a:pPr>
            <a:r>
              <a:rPr lang="el-GR" sz="2800" smtClean="0">
                <a:solidFill>
                  <a:schemeClr val="bg1"/>
                </a:solidFill>
              </a:rPr>
              <a:t> </a:t>
            </a:r>
            <a:r>
              <a:rPr lang="el-GR" sz="2800" smtClean="0">
                <a:solidFill>
                  <a:srgbClr val="FFFF00"/>
                </a:solidFill>
              </a:rPr>
              <a:t>Αντιμετώπιση του εκλυτικού αιτίου</a:t>
            </a:r>
          </a:p>
          <a:p>
            <a:pPr>
              <a:buClr>
                <a:srgbClr val="66FFFF"/>
              </a:buClr>
              <a:buFont typeface="Wingdings" pitchFamily="2" charset="2"/>
              <a:buChar char="q"/>
            </a:pPr>
            <a:r>
              <a:rPr lang="el-GR" sz="2800" smtClean="0">
                <a:solidFill>
                  <a:srgbClr val="FFFF00"/>
                </a:solidFill>
              </a:rPr>
              <a:t> Μηχανικός αερισμός</a:t>
            </a:r>
            <a:r>
              <a:rPr lang="el-GR" sz="2800" b="1" smtClean="0">
                <a:solidFill>
                  <a:srgbClr val="FFFF00"/>
                </a:solidFill>
              </a:rPr>
              <a:t> με μικρότερους των συμβατικών αναπνεόμενους όγκους</a:t>
            </a:r>
            <a:endParaRPr lang="el-GR" sz="2800" smtClean="0">
              <a:solidFill>
                <a:srgbClr val="FFFF00"/>
              </a:solidFill>
            </a:endParaRPr>
          </a:p>
          <a:p>
            <a:pPr>
              <a:buClr>
                <a:srgbClr val="66FFFF"/>
              </a:buClr>
              <a:buFont typeface="Wingdings" pitchFamily="2" charset="2"/>
              <a:buChar char="q"/>
            </a:pPr>
            <a:r>
              <a:rPr lang="el-GR" sz="2800" smtClean="0">
                <a:solidFill>
                  <a:srgbClr val="FFFF00"/>
                </a:solidFill>
              </a:rPr>
              <a:t> Αιμοδυναμική υποστήριξη</a:t>
            </a:r>
          </a:p>
          <a:p>
            <a:pPr>
              <a:buClr>
                <a:srgbClr val="66FFFF"/>
              </a:buClr>
              <a:buFont typeface="Wingdings" pitchFamily="2" charset="2"/>
              <a:buChar char="q"/>
            </a:pPr>
            <a:r>
              <a:rPr lang="el-GR" sz="2800" smtClean="0">
                <a:solidFill>
                  <a:srgbClr val="FFFF00"/>
                </a:solidFill>
              </a:rPr>
              <a:t> Αντιμετώπιση της λοίμωξης</a:t>
            </a:r>
          </a:p>
          <a:p>
            <a:pPr>
              <a:buClr>
                <a:srgbClr val="66FFFF"/>
              </a:buClr>
              <a:buFont typeface="Wingdings" pitchFamily="2" charset="2"/>
              <a:buChar char="q"/>
            </a:pPr>
            <a:r>
              <a:rPr lang="el-GR" sz="2800" smtClean="0">
                <a:solidFill>
                  <a:srgbClr val="FFFF00"/>
                </a:solidFill>
              </a:rPr>
              <a:t> Εξωσωματική κυκλοφορία</a:t>
            </a:r>
          </a:p>
          <a:p>
            <a:pPr>
              <a:buClr>
                <a:srgbClr val="66FFFF"/>
              </a:buClr>
              <a:buFont typeface="Wingdings" pitchFamily="2" charset="2"/>
              <a:buChar char="q"/>
            </a:pPr>
            <a:r>
              <a:rPr lang="el-GR" sz="2800" smtClean="0">
                <a:solidFill>
                  <a:srgbClr val="FFFF00"/>
                </a:solidFill>
              </a:rPr>
              <a:t> Φάρμακα (</a:t>
            </a:r>
            <a:r>
              <a:rPr lang="en-US" sz="2800" smtClean="0">
                <a:solidFill>
                  <a:srgbClr val="FFFF00"/>
                </a:solidFill>
              </a:rPr>
              <a:t>surfactant, </a:t>
            </a:r>
            <a:r>
              <a:rPr lang="el-GR" sz="2800" smtClean="0">
                <a:solidFill>
                  <a:srgbClr val="FFFF00"/>
                </a:solidFill>
              </a:rPr>
              <a:t> κορτικοστεροειδή)</a:t>
            </a:r>
          </a:p>
          <a:p>
            <a:pPr>
              <a:buFontTx/>
              <a:buNone/>
            </a:pPr>
            <a:endParaRPr lang="el-GR" sz="2800" smtClean="0">
              <a:solidFill>
                <a:srgbClr val="66FFFF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7537C0E-CDE2-4569-81D9-A38A219B3B32}" type="slidenum">
              <a:rPr lang="el-GR" smtClean="0">
                <a:ea typeface="ＭＳ Ｐゴシック" pitchFamily="34" charset="-128"/>
              </a:rPr>
              <a:pPr/>
              <a:t>22</a:t>
            </a:fld>
            <a:endParaRPr lang="el-GR" smtClean="0">
              <a:ea typeface="ＭＳ Ｐゴシック" pitchFamily="34" charset="-128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smtClean="0">
                <a:solidFill>
                  <a:srgbClr val="FF0000"/>
                </a:solidFill>
              </a:rPr>
              <a:t>Θεραπεία του </a:t>
            </a:r>
            <a:r>
              <a:rPr lang="en-US" sz="4000" b="1" smtClean="0">
                <a:solidFill>
                  <a:srgbClr val="FF0000"/>
                </a:solidFill>
              </a:rPr>
              <a:t>ARDS</a:t>
            </a:r>
            <a:r>
              <a:rPr lang="el-GR" sz="4000" b="1" smtClean="0">
                <a:solidFill>
                  <a:srgbClr val="FF0000"/>
                </a:solidFill>
              </a:rPr>
              <a:t> (2)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800" smtClean="0">
                <a:solidFill>
                  <a:schemeClr val="bg1"/>
                </a:solidFill>
              </a:rPr>
              <a:t> </a:t>
            </a:r>
            <a:r>
              <a:rPr lang="el-GR" sz="2800" smtClean="0">
                <a:solidFill>
                  <a:srgbClr val="FFFF00"/>
                </a:solidFill>
              </a:rPr>
              <a:t>Καταστολή, νευρομυϊκοί αποκλειστές</a:t>
            </a:r>
          </a:p>
          <a:p>
            <a:r>
              <a:rPr lang="el-GR" sz="2800" smtClean="0">
                <a:solidFill>
                  <a:srgbClr val="FFFF00"/>
                </a:solidFill>
              </a:rPr>
              <a:t>Πρόληψη επιπλοκών (πνευμονία του</a:t>
            </a:r>
          </a:p>
          <a:p>
            <a:pPr>
              <a:buFontTx/>
              <a:buNone/>
            </a:pPr>
            <a:r>
              <a:rPr lang="el-GR" sz="2800" smtClean="0">
                <a:solidFill>
                  <a:srgbClr val="FFFF00"/>
                </a:solidFill>
              </a:rPr>
              <a:t>   αναπνευστήρα, σήψη)</a:t>
            </a:r>
          </a:p>
          <a:p>
            <a:r>
              <a:rPr lang="el-GR" sz="2800" smtClean="0">
                <a:solidFill>
                  <a:srgbClr val="FFFF00"/>
                </a:solidFill>
              </a:rPr>
              <a:t>Επαρκής διατροφή (εντερική ή παρεντερική)</a:t>
            </a:r>
          </a:p>
          <a:p>
            <a:r>
              <a:rPr lang="el-GR" sz="2800" smtClean="0">
                <a:solidFill>
                  <a:srgbClr val="FFFF00"/>
                </a:solidFill>
              </a:rPr>
              <a:t>Έλεγχος γλυκόζης αίματος</a:t>
            </a:r>
          </a:p>
          <a:p>
            <a:r>
              <a:rPr lang="el-GR" sz="2800" smtClean="0">
                <a:solidFill>
                  <a:srgbClr val="FFFF00"/>
                </a:solidFill>
              </a:rPr>
              <a:t>Πρόληψη αιμορραγιών από το πεπτικό και φλεβοθρομβώσεων</a:t>
            </a:r>
          </a:p>
          <a:p>
            <a:pPr>
              <a:buFontTx/>
              <a:buNone/>
            </a:pPr>
            <a:endParaRPr lang="el-GR" sz="2800" smtClean="0">
              <a:solidFill>
                <a:srgbClr val="66FFFF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EE6F250-E7BE-4CF1-B9F9-7F3834270989}" type="slidenum">
              <a:rPr lang="el-GR" smtClean="0">
                <a:ea typeface="ＭＳ Ｐゴシック" pitchFamily="34" charset="-128"/>
              </a:rPr>
              <a:pPr/>
              <a:t>23</a:t>
            </a:fld>
            <a:endParaRPr lang="el-GR" smtClean="0">
              <a:ea typeface="ＭＳ Ｐゴシック" pitchFamily="34" charset="-128"/>
            </a:endParaRP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3494088" y="277813"/>
            <a:ext cx="2647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FF00"/>
                </a:solidFill>
              </a:rPr>
              <a:t>Recruitment</a:t>
            </a:r>
            <a:endParaRPr lang="el-GR" sz="3600" b="1">
              <a:solidFill>
                <a:srgbClr val="FFFF00"/>
              </a:solidFill>
            </a:endParaRP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4479925" y="50339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l-GR"/>
          </a:p>
        </p:txBody>
      </p:sp>
      <p:pic>
        <p:nvPicPr>
          <p:cNvPr id="1229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3284538"/>
            <a:ext cx="63373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107950" y="1144588"/>
            <a:ext cx="921702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Char char="•"/>
            </a:pPr>
            <a:r>
              <a:rPr lang="el-GR" dirty="0">
                <a:solidFill>
                  <a:srgbClr val="FFFF00"/>
                </a:solidFill>
              </a:rPr>
              <a:t>Παρατεταμένη αύξηση της πίεσης με σκοπό την διάνοιξη των </a:t>
            </a:r>
            <a:r>
              <a:rPr lang="el-GR" dirty="0" err="1">
                <a:solidFill>
                  <a:srgbClr val="FFFF00"/>
                </a:solidFill>
              </a:rPr>
              <a:t>ατελεκτατικών</a:t>
            </a:r>
            <a:r>
              <a:rPr lang="el-GR" dirty="0">
                <a:solidFill>
                  <a:srgbClr val="FFFF00"/>
                </a:solidFill>
              </a:rPr>
              <a:t> περιοχών και εν συνεχεία την εφαρμογή ΡΕΕΡ</a:t>
            </a:r>
          </a:p>
          <a:p>
            <a:pPr marL="457200" indent="-457200">
              <a:buFontTx/>
              <a:buChar char="•"/>
            </a:pPr>
            <a:r>
              <a:rPr lang="el-GR" dirty="0">
                <a:solidFill>
                  <a:srgbClr val="FFFF00"/>
                </a:solidFill>
              </a:rPr>
              <a:t>Στόχος η μείωση του </a:t>
            </a:r>
            <a:r>
              <a:rPr lang="en-US" dirty="0">
                <a:solidFill>
                  <a:srgbClr val="FFFF00"/>
                </a:solidFill>
              </a:rPr>
              <a:t>shunt&lt;10%  ( Me FiO2 =1 </a:t>
            </a:r>
            <a:r>
              <a:rPr lang="en-US" dirty="0">
                <a:solidFill>
                  <a:srgbClr val="FFFF00"/>
                </a:solidFill>
                <a:sym typeface="Symbol" pitchFamily="18" charset="2"/>
              </a:rPr>
              <a:t> </a:t>
            </a:r>
            <a:r>
              <a:rPr lang="en-US" dirty="0">
                <a:solidFill>
                  <a:srgbClr val="FFFF00"/>
                </a:solidFill>
              </a:rPr>
              <a:t>PO2&gt;350mmHg)</a:t>
            </a:r>
          </a:p>
          <a:p>
            <a:pPr marL="457200" indent="-457200">
              <a:buFontTx/>
              <a:buChar char="•"/>
            </a:pPr>
            <a:r>
              <a:rPr lang="el-GR" dirty="0">
                <a:solidFill>
                  <a:srgbClr val="FFFF00"/>
                </a:solidFill>
              </a:rPr>
              <a:t>Αρκετοί τρόποι (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l-GR" dirty="0">
                <a:solidFill>
                  <a:srgbClr val="FFFF00"/>
                </a:solidFill>
              </a:rPr>
              <a:t>πχ </a:t>
            </a:r>
            <a:r>
              <a:rPr lang="en-US" dirty="0">
                <a:solidFill>
                  <a:srgbClr val="FFFF00"/>
                </a:solidFill>
              </a:rPr>
              <a:t>CPAP 40 cm H</a:t>
            </a:r>
            <a:r>
              <a:rPr lang="en-US" baseline="-25000" dirty="0">
                <a:solidFill>
                  <a:srgbClr val="FFFF00"/>
                </a:solidFill>
              </a:rPr>
              <a:t>2</a:t>
            </a:r>
            <a:r>
              <a:rPr lang="en-US" dirty="0">
                <a:solidFill>
                  <a:srgbClr val="FFFF00"/>
                </a:solidFill>
              </a:rPr>
              <a:t>O </a:t>
            </a:r>
            <a:r>
              <a:rPr lang="el-GR" dirty="0">
                <a:solidFill>
                  <a:srgbClr val="FFFF00"/>
                </a:solidFill>
              </a:rPr>
              <a:t>για 40 </a:t>
            </a:r>
            <a:r>
              <a:rPr lang="en-US" dirty="0">
                <a:solidFill>
                  <a:srgbClr val="FFFF00"/>
                </a:solidFill>
              </a:rPr>
              <a:t>sec)</a:t>
            </a:r>
            <a:endParaRPr lang="el-GR" dirty="0">
              <a:solidFill>
                <a:srgbClr val="FFFF00"/>
              </a:solidFill>
            </a:endParaRPr>
          </a:p>
          <a:p>
            <a:pPr marL="457200" indent="-457200">
              <a:buFontTx/>
              <a:buChar char="•"/>
            </a:pPr>
            <a:r>
              <a:rPr lang="el-GR" dirty="0">
                <a:solidFill>
                  <a:srgbClr val="FFFF00"/>
                </a:solidFill>
              </a:rPr>
              <a:t>Πρέπει να σταθμίζεται ο λόγος κινδύνου/αποτελέσματος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BABAC3F-14C3-4642-9BE8-6201490C81F8}" type="slidenum">
              <a:rPr lang="el-GR" smtClean="0">
                <a:ea typeface="ＭＳ Ｐゴシック" pitchFamily="34" charset="-128"/>
              </a:rPr>
              <a:pPr/>
              <a:t>24</a:t>
            </a:fld>
            <a:endParaRPr lang="el-GR" smtClean="0">
              <a:ea typeface="ＭＳ Ｐゴシック" pitchFamily="34" charset="-128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smtClean="0">
                <a:solidFill>
                  <a:srgbClr val="FF0000"/>
                </a:solidFill>
              </a:rPr>
              <a:t>Ασθενής σε Πρηνή Θέση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sz="2800" smtClean="0">
                <a:solidFill>
                  <a:schemeClr val="bg1"/>
                </a:solidFill>
              </a:rPr>
              <a:t> </a:t>
            </a:r>
            <a:r>
              <a:rPr lang="el-GR" sz="2800" b="1" smtClean="0">
                <a:solidFill>
                  <a:srgbClr val="FFFF00"/>
                </a:solidFill>
              </a:rPr>
              <a:t>65-75% βελτίωση της οξυγόνωσης</a:t>
            </a:r>
            <a:r>
              <a:rPr lang="el-GR" sz="2800" smtClean="0">
                <a:solidFill>
                  <a:srgbClr val="FFFF00"/>
                </a:solidFill>
              </a:rPr>
              <a:t> λόγω:</a:t>
            </a:r>
          </a:p>
          <a:p>
            <a:pPr>
              <a:buFontTx/>
              <a:buNone/>
            </a:pPr>
            <a:endParaRPr lang="el-GR" sz="2800" smtClean="0">
              <a:solidFill>
                <a:srgbClr val="FFFF00"/>
              </a:solidFill>
            </a:endParaRPr>
          </a:p>
          <a:p>
            <a:r>
              <a:rPr lang="el-GR" sz="2800" smtClean="0">
                <a:solidFill>
                  <a:srgbClr val="FFFF00"/>
                </a:solidFill>
              </a:rPr>
              <a:t>Ομοιογενέστερης κατανομής αερισμού-αιμάτωσης</a:t>
            </a:r>
          </a:p>
          <a:p>
            <a:r>
              <a:rPr lang="el-GR" sz="2800" smtClean="0">
                <a:solidFill>
                  <a:srgbClr val="FFFF00"/>
                </a:solidFill>
              </a:rPr>
              <a:t>Μείωσης των περιοχών με πνευμονικό οίδημα και ατελεκτασία</a:t>
            </a:r>
          </a:p>
          <a:p>
            <a:pPr>
              <a:buFontTx/>
              <a:buNone/>
            </a:pPr>
            <a:endParaRPr lang="el-GR" sz="2800" smtClean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l-GR" sz="2800" smtClean="0">
                <a:solidFill>
                  <a:srgbClr val="FF0000"/>
                </a:solidFill>
              </a:rPr>
              <a:t>Νεότερα ευρήματα υποδηλώνουν ότι υπάρχει διαφορά στη θνητότητα</a:t>
            </a:r>
          </a:p>
          <a:p>
            <a:pPr>
              <a:buFontTx/>
              <a:buNone/>
            </a:pPr>
            <a:endParaRPr lang="el-GR" sz="2800" smtClean="0">
              <a:solidFill>
                <a:srgbClr val="66FFFF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Αιμορραγία, Διαταραχές πήξης </a:t>
            </a:r>
          </a:p>
        </p:txBody>
      </p:sp>
      <p:sp>
        <p:nvSpPr>
          <p:cNvPr id="36867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9144000" cy="5805487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Οι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υπερπηκτικές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και οι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υποπηκτικές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καταστάσεις είναι γνωστές επιπλοκές όλων των μεγάλων χειρουργείων, αλλά είναι ιδιαίτερα συχνές μετά από </a:t>
            </a:r>
            <a:r>
              <a:rPr lang="el-GR" sz="2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καρ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/χειρ/</a:t>
            </a:r>
            <a:r>
              <a:rPr lang="el-GR" sz="2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κέ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ς επεμβάσεις</a:t>
            </a:r>
          </a:p>
          <a:p>
            <a:pPr marL="514350" indent="-514350"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Και οι δύο καταστάσεις μπορεί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να επηρεάσουν δυσμενώς την πρόγνωση</a:t>
            </a:r>
          </a:p>
          <a:p>
            <a:pPr marL="514350" indent="-514350" eaLnBrk="1" hangingPunct="1">
              <a:lnSpc>
                <a:spcPct val="90000"/>
              </a:lnSpc>
              <a:defRPr/>
            </a:pPr>
            <a:r>
              <a:rPr lang="el-GR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Οι παράγοντες που συμβάλλουν σε μια υποπηκτική κατάσταση είναι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παθολογία και ανατομία της καρδιάς και των μεγάλων αγγείων, διαταραχής πήξης λόγω ηπατικής ανεπάρκειας, ουραιμίας και φαρμάκων</a:t>
            </a:r>
          </a:p>
          <a:p>
            <a:pPr marL="514350" indent="-514350" eaLnBrk="1" hangingPunct="1">
              <a:lnSpc>
                <a:spcPct val="90000"/>
              </a:lnSpc>
              <a:defRPr/>
            </a:pPr>
            <a:r>
              <a:rPr lang="el-GR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υπερπηκτικότητα οφείλεται σε</a:t>
            </a:r>
            <a:r>
              <a:rPr lang="en-US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ενδαγγειακή στάση, βλάβη του ενδοθηλίου, εμφυτευμένα ξένα σώματα, χειρουργικές επιπλοκές, και διαταραχή των φυσιολογικών αντιπηκτικών παραγόντων από την απώλεια αίματος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7945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b="1" dirty="0" smtClean="0">
                <a:solidFill>
                  <a:srgbClr val="FF3300"/>
                </a:solidFill>
              </a:rPr>
              <a:t>ΚΡΑΝΙΟΕΓΚΕΦΑΛΙΚΕΣ ΚΑΚΩΣΕΙΣ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25538"/>
            <a:ext cx="8991600" cy="55800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Καλύπτει ένα πλήθος διαταραχών με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ποικίλα </a:t>
            </a:r>
            <a:r>
              <a:rPr lang="el-GR" sz="2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παθοφυσιολογικά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χαρακτηριστικά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Σχετίζονται με μοναδικές επιπλοκές που πρέπει να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αναγνωριστούν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και να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αντιμετωπισθούν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Οι επαγγελματίες υγείας πρέπει να είναι εξοικειωμένοι με τα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κλινικά χαρακτηριστικά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τις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επιπλοκές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και τη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θεραπεία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των διαταραχών του ΚΝΣ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Μετά την πρόκληση τραύματος, το ΚΝΣ είναι ευάλωτο σε ένα πλήθος δευτεροπαθών προσβολών (υποξία, υπόταση, ηλεκτρολυτικές διαταραχές, εγκεφαλικές διαταραχές)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Κύριος στόχος της εντατικής θεραπείας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είναι η αποφυγή ή η γρήγορη αναστροφή των καταστάσεων που μπορεί να οδηγήσουν σε δευτεροπαθή βλάβη 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75565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err="1" smtClean="0">
                <a:solidFill>
                  <a:srgbClr val="FF3300"/>
                </a:solidFill>
              </a:rPr>
              <a:t>Κρανιοεγκεφαλικές</a:t>
            </a:r>
            <a:r>
              <a:rPr lang="el-GR" sz="3200" dirty="0" smtClean="0">
                <a:solidFill>
                  <a:srgbClr val="FF3300"/>
                </a:solidFill>
              </a:rPr>
              <a:t> Κακώσεις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9144000" cy="56165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Οι βλάβες του εγκεφάλου παραμένουν </a:t>
            </a: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πιο συχνή αιτία θανάτων</a:t>
            </a: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και </a:t>
            </a: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αναπηρίας</a:t>
            </a: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λόγω τραύματος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Στο παρελθόν, οι βλάβες του εγκεφάλου αντιμετωπίζονταν με απαισιοδοξία, επειδή τα χειρουργικά και παθολογικά βοηθήματα ήταν περιορισμένα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Με την </a:t>
            </a: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έγκαιρη και εντατική αντιμετώπιση </a:t>
            </a: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των </a:t>
            </a:r>
            <a:r>
              <a:rPr lang="el-GR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κρανιοεγκεφαλικών</a:t>
            </a: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κακώσεων, η έκβαση των ασθενών έχει βελτιωθεί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αιτία είναι κυρίως η βελτίωση της επείγουσας φροντίδας, ειδικά η αναγνώριση και αποτροπή των διαταραχών</a:t>
            </a:r>
            <a:endParaRPr lang="el-GR" sz="2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Ταξινόμηση </a:t>
            </a:r>
          </a:p>
        </p:txBody>
      </p:sp>
      <p:sp>
        <p:nvSpPr>
          <p:cNvPr id="36867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Α. </a:t>
            </a:r>
            <a:r>
              <a:rPr lang="el-GR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Πρωτογενείς Βλάβες </a:t>
            </a: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(συμβαίνει τη στιγμή του γεγονότος).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Μπορεί να προκαλέσει βλάβη στο </a:t>
            </a:r>
            <a:r>
              <a:rPr lang="el-GR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τριχωτό της κεφαλής </a:t>
            </a: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(αιμορραγία), στο </a:t>
            </a:r>
            <a:r>
              <a:rPr lang="el-GR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κρανίο</a:t>
            </a: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(κατάγματα) και στον </a:t>
            </a:r>
            <a:r>
              <a:rPr lang="el-GR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εγκέφαλο</a:t>
            </a: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(συμπίεση)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l-GR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Διάσειση</a:t>
            </a: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(παροδική απώλεια της συνείδησης – απώλεια μνήμης, κεφαλαλγία, εμβοή, ευερεθιστότητα)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l-GR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Εγκεφαλικές θλάσεις </a:t>
            </a: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(αιμορραγία στο εγκεφαλικό παρέγχυμα). Συνήθως, προκαλούν οιδήματα και σπασμούς ή φαινόμενα πίεσης =    της ενδοκράνιας πίεσης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l-GR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Ενδοκράνιο αιμάτωμα </a:t>
            </a: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(επισκληρίδιο αιμάτωμα = ομοιογενές φακοειδές σχήμα, υποσκληρίδιο αιμάτωμα = εξαπλώνεται διάχυτα μέσα στη φλοιική επιφάνεια, υπαραχνοειδής αιμορραγία = δεν προκαλεί από μόνη της νευρολογική βλάβη) 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l-GR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Διάχυτη αξονική βλάβη </a:t>
            </a:r>
            <a:r>
              <a:rPr lang="el-GR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(σοβαρές αιμορραγικές αλλοιώσεις = μπορεί να οδηγήσει σε σοβαρή νευρολογική βλάβη)</a:t>
            </a:r>
          </a:p>
        </p:txBody>
      </p:sp>
      <p:sp>
        <p:nvSpPr>
          <p:cNvPr id="6148" name="3 - Βέλος προς τα επάνω"/>
          <p:cNvSpPr>
            <a:spLocks noChangeArrowheads="1"/>
          </p:cNvSpPr>
          <p:nvPr/>
        </p:nvSpPr>
        <p:spPr bwMode="auto">
          <a:xfrm>
            <a:off x="1763713" y="4076700"/>
            <a:ext cx="215900" cy="360363"/>
          </a:xfrm>
          <a:prstGeom prst="upArrow">
            <a:avLst>
              <a:gd name="adj1" fmla="val 50000"/>
              <a:gd name="adj2" fmla="val 50074"/>
            </a:avLst>
          </a:prstGeom>
          <a:solidFill>
            <a:schemeClr val="accent1"/>
          </a:solidFill>
          <a:ln w="1270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388" y="188913"/>
            <a:ext cx="8569325" cy="719137"/>
          </a:xfrm>
        </p:spPr>
        <p:txBody>
          <a:bodyPr/>
          <a:lstStyle/>
          <a:p>
            <a:pPr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Ταξινόμηση   </a:t>
            </a:r>
            <a:endParaRPr lang="el-GR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171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196975"/>
            <a:ext cx="8964613" cy="56610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Β. Δευτεροπαθείς Βλάβες </a:t>
            </a: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(είναι ευπρόσβλητοι σε δευτεροπαθή ισχαιμικά επεισόδια). Μερικά κύτταρα καταστρέφονται άμεσα και με μη αναστρέψιμο τρόπο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Δευτεροπαθείς </a:t>
            </a:r>
            <a:r>
              <a:rPr lang="el-G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ενδοκράνιες</a:t>
            </a: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προσβολές </a:t>
            </a: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(αυξημένη ενδοκράνια πίεση, καθυστερημένο </a:t>
            </a:r>
            <a:r>
              <a:rPr lang="el-GR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ενδοεγκεφαλικό</a:t>
            </a: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αιμάτωμα, οίδημα, σπασμοί, αγγειόσπασμος)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Δευτεροπαθείς συστηματικές προσβολές </a:t>
            </a: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(υποξία, υπόταση, διαταραχή ηλεκτρολυτών) </a:t>
            </a:r>
            <a:endParaRPr lang="el-GR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610600" cy="6477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Κλινική εικόνα </a:t>
            </a:r>
            <a:r>
              <a:rPr lang="el-GR" sz="3200" b="1" dirty="0" smtClean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661025"/>
          </a:xfrm>
        </p:spPr>
        <p:txBody>
          <a:bodyPr/>
          <a:lstStyle/>
          <a:p>
            <a:pPr marL="514350" indent="-514350"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κλινική εξέταση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παραμένει η καλύτερη μέθοδος για τη γρήγορη αναγνώριση της νευρολογικής επιδείνωσης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(κλίμακα Γλασκώβης και εκτίμηση της λειτουργίας του εγκεφαλικού στελέχους = επίπεδο συνείδησης, αναπνευστική λειτουργία, μέγεθος και αντίδραση των κορών, αντανακλαστικό του εμέτου)</a:t>
            </a:r>
          </a:p>
          <a:p>
            <a:pPr marL="514350" indent="-514350" eaLnBrk="1" hangingPunct="1"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Αξονική τομογραφία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(περιγράφει λεπτομερώς τις βλάβες του εγκεφάλου)</a:t>
            </a:r>
          </a:p>
          <a:p>
            <a:pPr marL="514350" indent="-514350" eaLnBrk="1" hangingPunct="1">
              <a:defRPr/>
            </a:pP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Doppler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(μετρά την ταχύτητα της αιματικής ροής στις βασικές εγκεφαλικές αρτηρίες)</a:t>
            </a:r>
          </a:p>
          <a:p>
            <a:pPr marL="514350" indent="-514350" eaLnBrk="1" hangingPunct="1">
              <a:defRPr/>
            </a:pPr>
            <a:r>
              <a:rPr lang="el-GR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Οσφυονωτιαία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παρακέντηση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(σε ασθενείς που μπορεί να έχουν μηνιγγίτιδα)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64613" cy="608013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Θεραπεία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marL="609600" indent="-609600" eaLnBrk="1" hangingPunct="1">
              <a:buFont typeface="+mj-lt"/>
              <a:buAutoNum type="arabicPeriod"/>
              <a:defRPr/>
            </a:pPr>
            <a:r>
              <a:rPr lang="el-GR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Χειρουργική επέμβαση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(αποτρέπουν την μη αναστρέψιμη </a:t>
            </a:r>
            <a:r>
              <a:rPr lang="el-GR" sz="30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ιστική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βλάβη)</a:t>
            </a:r>
          </a:p>
          <a:p>
            <a:pPr marL="609600" indent="-609600" eaLnBrk="1" hangingPunct="1">
              <a:buFont typeface="+mj-lt"/>
              <a:buAutoNum type="arabicPeriod"/>
              <a:defRPr/>
            </a:pPr>
            <a:r>
              <a:rPr lang="el-GR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Μείωση της ενδοκράνιας πίεσης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(απομάκρυνση του ΕΝΥ, χρήση </a:t>
            </a:r>
            <a:r>
              <a:rPr lang="el-GR" sz="30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μαννιτόλης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νευρολογική επιδείνωση, ανύψωση κεφαλής, χρήση καταστολής και νευρομυικής παράλυσης, αντιεπιληπτική θεραπεία, αποφυγή πυρετού = αυξάνει την ενδοκράνια πίεση, χρήση βαρβιτουρικών)</a:t>
            </a:r>
          </a:p>
          <a:p>
            <a:pPr marL="609600" indent="-609600" eaLnBrk="1" hangingPunct="1">
              <a:buFont typeface="+mj-lt"/>
              <a:buAutoNum type="arabicPeriod"/>
              <a:defRPr/>
            </a:pPr>
            <a:r>
              <a:rPr lang="el-GR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Ηλεκτρολύτες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</a:t>
            </a:r>
            <a:r>
              <a:rPr lang="el-GR" sz="30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υπονατριαιμία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αυξημένο οίδημα). Η εγκεφαλική απώλεια άλατος </a:t>
            </a:r>
            <a:r>
              <a:rPr lang="el-GR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θα πρέπει να αναγνωρίζεται εγκαίρως και να αντιμετωπίζεται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με χορήγηση υπέρτονων διαλυμάτων φυσιολογικού ορού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Πτήση με ανεμόπτερο">
  <a:themeElements>
    <a:clrScheme name="Πτήση με ανεμόπτερο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Πτήση με ανεμόπτερο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Πτήση με ανεμόπτερο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τήση με ανεμόπτερο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τήση με ανεμόπτερο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τήση με ανεμόπτερο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τήση με ανεμόπτερο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Designs\Πτήση με ανεμόπτερο.pot</Template>
  <TotalTime>2517</TotalTime>
  <Words>1523</Words>
  <Application>Microsoft Office PowerPoint</Application>
  <PresentationFormat>Προβολή στην οθόνη (4:3)</PresentationFormat>
  <Paragraphs>151</Paragraphs>
  <Slides>24</Slides>
  <Notes>8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Πτήση με ανεμόπτερο</vt:lpstr>
      <vt:lpstr>Μετεγχειρητικές Αρρυθμίες</vt:lpstr>
      <vt:lpstr>Μετεγχειρητικές Αρρυθμίες</vt:lpstr>
      <vt:lpstr>Αιμορραγία, Διαταραχές πήξης </vt:lpstr>
      <vt:lpstr>ΚΡΑΝΙΟΕΓΚΕΦΑΛΙΚΕΣ ΚΑΚΩΣΕΙΣ</vt:lpstr>
      <vt:lpstr>Κρανιοεγκεφαλικές Κακώσεις</vt:lpstr>
      <vt:lpstr>Ταξινόμηση </vt:lpstr>
      <vt:lpstr>Ταξινόμηση   </vt:lpstr>
      <vt:lpstr>Κλινική εικόνα  </vt:lpstr>
      <vt:lpstr>Θεραπεία</vt:lpstr>
      <vt:lpstr>Ανευρυσματική Υπαραχνοειδής Αιμορραγία</vt:lpstr>
      <vt:lpstr>Κλινική εικόνα</vt:lpstr>
      <vt:lpstr>Θεραπεία</vt:lpstr>
      <vt:lpstr>Τραύματα Αυχενικής Μοίρας Νωτιαίου Μυελού</vt:lpstr>
      <vt:lpstr>Απεικονιστικές εξετάσεις </vt:lpstr>
      <vt:lpstr>Θεραπεία</vt:lpstr>
      <vt:lpstr>ARDS (Μη καρδιογενές πνευμονικό οίδημα) Αυξημένη διαπερατότητα πνευμονικών τριχοειδών &amp; κυψελιδικού επιθηλίου με αποτέλεσμα υποξαιμία, μειωμένη compliance των πνευμόνων και διάχυτες αμφοτερόπλευρες διηθήσεις</vt:lpstr>
      <vt:lpstr>Διαφάνεια 17</vt:lpstr>
      <vt:lpstr>Χρόνος Εκδήλωσης </vt:lpstr>
      <vt:lpstr>Αιτιολογία του ARDS</vt:lpstr>
      <vt:lpstr>Επιπλοκές του ARDS</vt:lpstr>
      <vt:lpstr>Θεραπεία του ARDS (1)</vt:lpstr>
      <vt:lpstr>Θεραπεία του ARDS (2)</vt:lpstr>
      <vt:lpstr>Διαφάνεια 23</vt:lpstr>
      <vt:lpstr>Ασθενής σε Πρηνή Θέση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plato</dc:creator>
  <cp:lastModifiedBy>user</cp:lastModifiedBy>
  <cp:revision>366</cp:revision>
  <dcterms:created xsi:type="dcterms:W3CDTF">2006-10-04T09:15:06Z</dcterms:created>
  <dcterms:modified xsi:type="dcterms:W3CDTF">2019-08-19T15:45:48Z</dcterms:modified>
</cp:coreProperties>
</file>