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82" r:id="rId24"/>
    <p:sldId id="278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kis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9396536-9931-4245-8C64-F5043FC6223A}" type="datetimeFigureOut">
              <a:rPr lang="el-GR" smtClean="0"/>
              <a:t>21/5/2018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8A6EF5A-025E-49C9-B988-781248016632}" type="slidenum">
              <a:rPr lang="el-GR" smtClean="0"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6536-9931-4245-8C64-F5043FC6223A}" type="datetimeFigureOut">
              <a:rPr lang="el-GR" smtClean="0"/>
              <a:t>21/5/2018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EF5A-025E-49C9-B988-78124801663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6536-9931-4245-8C64-F5043FC6223A}" type="datetimeFigureOut">
              <a:rPr lang="el-GR" smtClean="0"/>
              <a:t>21/5/2018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EF5A-025E-49C9-B988-78124801663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6536-9931-4245-8C64-F5043FC6223A}" type="datetimeFigureOut">
              <a:rPr lang="el-GR" smtClean="0"/>
              <a:t>21/5/2018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EF5A-025E-49C9-B988-78124801663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6536-9931-4245-8C64-F5043FC6223A}" type="datetimeFigureOut">
              <a:rPr lang="el-GR" smtClean="0"/>
              <a:t>21/5/2018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EF5A-025E-49C9-B988-78124801663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6536-9931-4245-8C64-F5043FC6223A}" type="datetimeFigureOut">
              <a:rPr lang="el-GR" smtClean="0"/>
              <a:t>21/5/2018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EF5A-025E-49C9-B988-781248016632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6536-9931-4245-8C64-F5043FC6223A}" type="datetimeFigureOut">
              <a:rPr lang="el-GR" smtClean="0"/>
              <a:t>21/5/2018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EF5A-025E-49C9-B988-78124801663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6536-9931-4245-8C64-F5043FC6223A}" type="datetimeFigureOut">
              <a:rPr lang="el-GR" smtClean="0"/>
              <a:t>21/5/2018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EF5A-025E-49C9-B988-78124801663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6536-9931-4245-8C64-F5043FC6223A}" type="datetimeFigureOut">
              <a:rPr lang="el-GR" smtClean="0"/>
              <a:t>21/5/2018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EF5A-025E-49C9-B988-78124801663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6536-9931-4245-8C64-F5043FC6223A}" type="datetimeFigureOut">
              <a:rPr lang="el-GR" smtClean="0"/>
              <a:t>21/5/2018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EF5A-025E-49C9-B988-781248016632}" type="slidenum">
              <a:rPr lang="el-GR" smtClean="0"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6536-9931-4245-8C64-F5043FC6223A}" type="datetimeFigureOut">
              <a:rPr lang="el-GR" smtClean="0"/>
              <a:t>21/5/2018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EF5A-025E-49C9-B988-78124801663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9396536-9931-4245-8C64-F5043FC6223A}" type="datetimeFigureOut">
              <a:rPr lang="el-GR" smtClean="0"/>
              <a:t>21/5/2018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8A6EF5A-025E-49C9-B988-78124801663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gr/url?sa=i&amp;rct=j&amp;q=&amp;esrc=s&amp;source=images&amp;cd=&amp;cad=rja&amp;uact=8&amp;docid=J7aY0Ayx7X9fqM&amp;tbnid=NKZSyrK0hyNS-M:&amp;ved=0CAUQjRw&amp;url=http://www.geocurrents.info/cultural-geography/linguistic-geography/mismodeling-indo-european-origin-and-expansion-bouckaert-atkinson-wade-and-the-assault-on-historical-linguistics&amp;ei=zdtxU4bmKuv3ygPQs4CIBQ&amp;bvm=bv.66330100,d.bGE&amp;psig=AFQjCNE-1cgwCH-duQd8FMx5eQYK2y0TAA&amp;ust=1400056977765020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sciencemag.org/content/early/2018/05/08/science.aar7711" TargetMode="External"/><Relationship Id="rId2" Type="http://schemas.openxmlformats.org/officeDocument/2006/relationships/hyperlink" Target="https://phys.org/news/2017-08-civilizations-greece-revealing-stories-scienc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o-european.eu/2018/03/the-uneasy-relationship-between-archaeology-and-ancient-genomics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κοιτίδα των ΙΕ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 συνέχεια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14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Τωρινή κατάσταση (</a:t>
            </a:r>
            <a:r>
              <a:rPr lang="en-US" dirty="0" smtClean="0"/>
              <a:t>state-of-the-art)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/>
          </a:p>
          <a:p>
            <a:pPr marL="0" indent="0" algn="ctr">
              <a:buNone/>
            </a:pPr>
            <a:r>
              <a:rPr lang="en-US" sz="7200" dirty="0" smtClean="0"/>
              <a:t>?</a:t>
            </a:r>
            <a:endParaRPr lang="el-GR" sz="7200" dirty="0"/>
          </a:p>
        </p:txBody>
      </p:sp>
    </p:spTree>
    <p:extLst>
      <p:ext uri="{BB962C8B-B14F-4D97-AF65-F5344CB8AC3E}">
        <p14:creationId xmlns:p14="http://schemas.microsoft.com/office/powerpoint/2010/main" val="41049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Γλωσσολογία-βιολογία ΙΙ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Συνεργασία μετά από 100 χρόνια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8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έρευνες του </a:t>
            </a:r>
            <a:r>
              <a:rPr lang="en-US" dirty="0" smtClean="0"/>
              <a:t>DNA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αποκωδικοποίηση του ανθρώπινου γονιδιώματος άνοιξε τον δρόμο για την έρευνα στους πληθυσμούς, από άλλη πια βάση (όχι πια κρανιομετρίες και σκελετικά χαρακτηριστικά)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71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ερευνών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Α) Αφορούν συνολικά χαρακτηριστικά του </a:t>
            </a:r>
            <a:r>
              <a:rPr lang="en-US" dirty="0" smtClean="0"/>
              <a:t>DNA</a:t>
            </a:r>
          </a:p>
          <a:p>
            <a:r>
              <a:rPr lang="en-US" dirty="0" smtClean="0"/>
              <a:t>B) </a:t>
            </a:r>
            <a:r>
              <a:rPr lang="el-GR" dirty="0" smtClean="0"/>
              <a:t>Απλοομάδες του χρωμοσώματος Υ (πατρική κληρονομιά)</a:t>
            </a:r>
          </a:p>
          <a:p>
            <a:r>
              <a:rPr lang="el-GR" dirty="0" smtClean="0"/>
              <a:t>Γ) Απλοομάδες του μιτοχονδριακού </a:t>
            </a:r>
            <a:r>
              <a:rPr lang="en-US" dirty="0" smtClean="0"/>
              <a:t>DNA </a:t>
            </a:r>
            <a:r>
              <a:rPr lang="el-GR" dirty="0" smtClean="0"/>
              <a:t>(θηλυκό πληθυσμό)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61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μελετάμε;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Μεταλλάξεις (σπάνιες) σε συγκεκριμένα σημεία του γονιδιώματος που μπορούν να ταυτοποιήσουν τους πληθυσμούς</a:t>
            </a:r>
          </a:p>
          <a:p>
            <a:r>
              <a:rPr lang="el-GR" dirty="0" smtClean="0"/>
              <a:t>Με αυτό τον τρόπο, μπορούμε να φτιάξουμε ιστορίες μετακινήσεων πληθυσμών, και γενικά το ιστορικό τους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17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Σχέση με την γλώσσα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Δεν υπάρχει άμεσος συσχετισμός μεταξύ πληθυσμού (γονιδιώματος) και γλώσσας / πολιτισμού</a:t>
            </a:r>
          </a:p>
          <a:p>
            <a:r>
              <a:rPr lang="el-GR" dirty="0" smtClean="0"/>
              <a:t>Π.χ. Οι Μαγυάροι ήρθαν στη σημερινή Ουγγαρία κατά τον 8</a:t>
            </a:r>
            <a:r>
              <a:rPr lang="el-GR" baseline="30000" dirty="0" smtClean="0"/>
              <a:t>ο</a:t>
            </a:r>
            <a:r>
              <a:rPr lang="el-GR" dirty="0" smtClean="0"/>
              <a:t>-9</a:t>
            </a:r>
            <a:r>
              <a:rPr lang="el-GR" baseline="30000" dirty="0" smtClean="0"/>
              <a:t>ο</a:t>
            </a:r>
            <a:r>
              <a:rPr lang="el-GR" dirty="0" smtClean="0"/>
              <a:t> αι. μ.Χ., φορείς μιας διαφορετικής γλώσσας. Γονιδιακά όλοι οι Ούγγροι είναι παρόμοιοι με τους γείτονές τους (ομιλητές ΙΕ γλωσσών). Τι συνέβη;</a:t>
            </a:r>
          </a:p>
          <a:p>
            <a:r>
              <a:rPr lang="el-GR" dirty="0" smtClean="0"/>
              <a:t>Ο πληθυσμός των Μαγυάρων που επέβαλε την γλώσσα του ήταν πολύ μικρός αριθμητικά για να εμφανιστεί διαφορά στο γονιδίωμα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800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Προφανώς, όμως,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Συνδέσεις μεταξύ πληθυσμών (λαών) και γλωσσών γίνονται σήμερα, με την απαραίτητη προσοχή ώστε να μην παρασυρθούμε σε λανθασμένα συμπεράσματα</a:t>
            </a:r>
          </a:p>
          <a:p>
            <a:r>
              <a:rPr lang="el-GR" dirty="0" smtClean="0"/>
              <a:t>Πρόδρομος: </a:t>
            </a:r>
            <a:r>
              <a:rPr lang="en-US" dirty="0" err="1" smtClean="0"/>
              <a:t>Cavalli</a:t>
            </a:r>
            <a:r>
              <a:rPr lang="en-US" dirty="0" smtClean="0"/>
              <a:t>-Sforza (‘90), </a:t>
            </a:r>
            <a:r>
              <a:rPr lang="el-GR" dirty="0" smtClean="0"/>
              <a:t>που όμως συνέδεε άμεσα απλότυπους με γλωσσικές ομάδες, και επικρίθηκε έντονα αργότερα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54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r>
              <a:rPr lang="el-GR" dirty="0" smtClean="0"/>
              <a:t>και ΙΕ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Τι ακριβώς μπορούν να προσφέρουν αυτές οι έρευνες στη μελέτη του γλωσσικού παρελθόντος;</a:t>
            </a:r>
          </a:p>
          <a:p>
            <a:r>
              <a:rPr lang="el-GR" dirty="0" smtClean="0"/>
              <a:t>1996 (</a:t>
            </a:r>
            <a:r>
              <a:rPr lang="en-US" dirty="0" smtClean="0"/>
              <a:t>Richards): </a:t>
            </a:r>
            <a:r>
              <a:rPr lang="el-GR" dirty="0" smtClean="0"/>
              <a:t>μιτοχονδριακό </a:t>
            </a:r>
            <a:r>
              <a:rPr lang="en-US" dirty="0" smtClean="0"/>
              <a:t>DNA </a:t>
            </a:r>
            <a:r>
              <a:rPr lang="el-GR" dirty="0" smtClean="0"/>
              <a:t>στην Ευρώπη. 12-20% συνεισφορά από Μ. Ανατολή (περισσότερο στη Ν. Ευρώπη), επομένως υπάρχει έδαφος για υποστήριξη μιας μετακίνησης πληθυσμών από την Ανατολή προς την Ευρώπη</a:t>
            </a:r>
          </a:p>
          <a:p>
            <a:r>
              <a:rPr lang="el-GR" dirty="0" smtClean="0"/>
              <a:t>Πότε; Την Νεολιθική. Υπολογισμός με βάση τον ρυθμό μεταλλάξεων (μάλλον σταθερός)</a:t>
            </a:r>
          </a:p>
          <a:p>
            <a:r>
              <a:rPr lang="el-GR" dirty="0" smtClean="0"/>
              <a:t>Το υπόλοιπο 80%? Από τον παλαιολιθικό πληθυσμό της ίδιας της Ευρώπης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13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Ίσως το πρώτο κύμα προώθησης των γεωργών να μην επεκτάθηκε σε όλη την Ευρώπη</a:t>
            </a:r>
          </a:p>
          <a:p>
            <a:r>
              <a:rPr lang="el-GR" dirty="0" smtClean="0"/>
              <a:t>Πιθανή μια παραλλαγή της Ανατολικής υπόθεσης, η θεωρία των στεπών δεν φαίνεται να υποστηρίζεται ιδιαίτερα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74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Ανδρικός πληθυσμός;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Παρόμοια αποτελέσματα στις μελέτες  για το Υ</a:t>
            </a:r>
          </a:p>
          <a:p>
            <a:r>
              <a:rPr lang="el-GR" dirty="0" smtClean="0"/>
              <a:t>Η περιβόητη απλοομάδα </a:t>
            </a:r>
            <a:r>
              <a:rPr lang="en-US" dirty="0" smtClean="0"/>
              <a:t>R1a</a:t>
            </a:r>
            <a:r>
              <a:rPr lang="el-GR" dirty="0" smtClean="0"/>
              <a:t>: η κατανομή μοιάζει να ταιριάζει με αυτή των ΙΕ. Ίσως και μεγαλύτερη ποικιλομορφία στην Ινδία (καταγωγή εκεί; Ή άλλη εξήγηση, π.χ. Επιμειξίες;)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32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Ανατολία και γεωργία: Λύση;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Η άποψη του </a:t>
            </a:r>
            <a:r>
              <a:rPr lang="en-US" dirty="0" smtClean="0"/>
              <a:t>Renfrew </a:t>
            </a:r>
            <a:r>
              <a:rPr lang="el-GR" dirty="0" smtClean="0"/>
              <a:t>αντιμετωπίστηκε με μεγάλο σκεπτικισμό, γιατί προσκρούει σε μια σειρά από (μικρότερα ή μεγαλύτερα) εμπόδια</a:t>
            </a:r>
          </a:p>
          <a:p>
            <a:r>
              <a:rPr lang="el-GR" dirty="0" smtClean="0"/>
              <a:t>Ανάμεσα στην Ανατολία (υποτιθέμενη κοιτίδα των ΙΕ-γεωργών) και την Ινδική χερσόνησο μεσολαβεί η Μεσοποταμία, με πλειάδα πολιτισμών και πρώιμων γεωργικών εγκαταστάσεων. Κανένας από αυτούς δεν είναι ΙΕ (πιθανή εξαίρεση: Μιτάννι)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35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36" y="21892"/>
            <a:ext cx="9162535" cy="664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Πρόσφατες έρευνες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2012 (</a:t>
            </a:r>
            <a:r>
              <a:rPr lang="en-US" dirty="0" smtClean="0"/>
              <a:t>Science): </a:t>
            </a:r>
            <a:r>
              <a:rPr lang="el-GR" dirty="0" smtClean="0"/>
              <a:t>τα γλωσσικά δεδομένα υπολογίστηκαν με βάση μοντέλα εξάπλωσης επιδημικών ασθενειών. Συμπέρασμα: αρχική κοιτίδα των ΙΕ η Ανατολία πριν από 8.000-9.500 χρόνια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Ανάλυση του μιτοχονδριακού </a:t>
            </a:r>
            <a:r>
              <a:rPr lang="en-US" dirty="0" smtClean="0"/>
              <a:t>DNA </a:t>
            </a:r>
            <a:r>
              <a:rPr lang="el-GR" dirty="0" smtClean="0"/>
              <a:t>των Μινωιτών (2013) : συνάφεια με τον ευρωπαϊκό πληθυσμό (αλλά και με τον τωρινό Κρητικό)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2015-2016: </a:t>
            </a:r>
            <a:r>
              <a:rPr lang="el-GR" dirty="0" smtClean="0"/>
              <a:t>Σαφείς ενδείξεις για μαζική μετακίνηση από τις στέπες προς την Ευρώπη γύρω στο 4.000-3000 </a:t>
            </a:r>
            <a:r>
              <a:rPr lang="el-GR" dirty="0" err="1" smtClean="0"/>
              <a:t>π.Χ.</a:t>
            </a:r>
            <a:r>
              <a:rPr lang="el-GR" dirty="0" smtClean="0"/>
              <a:t> &gt; Στηρίζεται η κλασική θεωρία των στεπών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46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eocurrents.info/wp-content/uploads/2012/09/Atkinson-I-E-Expansion-Animated-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23" y="1124744"/>
            <a:ext cx="6250221" cy="49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Τελευταία νέα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phys.org/news/2017-08-civilizations-greece-revealing-stories-science.html</a:t>
            </a:r>
            <a:endParaRPr lang="el-GR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science.sciencemag.org/content/early/2018/05/08/science.aar7711</a:t>
            </a:r>
            <a:endParaRPr lang="en-US" dirty="0" smtClean="0"/>
          </a:p>
          <a:p>
            <a:r>
              <a:rPr lang="en-US">
                <a:hlinkClick r:id="rId4"/>
              </a:rPr>
              <a:t>https://</a:t>
            </a:r>
            <a:r>
              <a:rPr lang="en-US">
                <a:hlinkClick r:id="rId4"/>
              </a:rPr>
              <a:t>indo-european.eu/2018/03/the-uneasy-relationship-between-archaeology-and-ancient-genomics</a:t>
            </a:r>
            <a:r>
              <a:rPr lang="en-US" smtClean="0">
                <a:hlinkClick r:id="rId4"/>
              </a:rPr>
              <a:t>/</a:t>
            </a:r>
            <a:r>
              <a:rPr lang="en-US" smtClean="0"/>
              <a:t> 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874591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Άρα;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Μήπως κάποιες βασικές μας παραδοχές είναι λανθασμένες, και μας οδηγούν σε λάθος συμπεράσματα και σε αδιέξοδα;</a:t>
            </a:r>
            <a:endParaRPr lang="en-US" dirty="0" smtClean="0"/>
          </a:p>
          <a:p>
            <a:r>
              <a:rPr lang="en-US" dirty="0"/>
              <a:t>The problem here, of course, is that over time we have come to know more and more and that our earlier, simpler and more alluring narratives of Indo-European origins and dispersals are all falling victim to our increasing knowledge. We have obviously moved on from the time when Nikolai </a:t>
            </a:r>
            <a:r>
              <a:rPr lang="en-US" dirty="0" err="1"/>
              <a:t>Merpert</a:t>
            </a:r>
            <a:r>
              <a:rPr lang="en-US" dirty="0"/>
              <a:t> first published his analyses of the role of the </a:t>
            </a:r>
            <a:r>
              <a:rPr lang="en-US" dirty="0" err="1"/>
              <a:t>steppelands</a:t>
            </a:r>
            <a:r>
              <a:rPr lang="en-US" dirty="0"/>
              <a:t> within the context of the Indo-European homeland but it is evident that we still have a very long way to go.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18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6675"/>
            <a:ext cx="83439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4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14" y="980728"/>
            <a:ext cx="671770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3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Γλωσσικά προβλήματα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Α) Σε καμία από τις αρχαίες γλώσσες της Μ. Ανατολής (π.χ. Σουμεριακή, Ελαμική, Ακκαδική) δεν ανιχνεύονται επιρροές από την ΙΕ</a:t>
            </a:r>
          </a:p>
          <a:p>
            <a:r>
              <a:rPr lang="el-GR" dirty="0" smtClean="0"/>
              <a:t>Β) Η Σανσκριτική με την Αβεστική έχουν πολύ σημαντικές ομοιότητες, άρα ο διαχωρισμός τους θα πρέπει να ήταν λίγο πριν τα πρώτα γραπτά τους κείμενα</a:t>
            </a:r>
          </a:p>
        </p:txBody>
      </p:sp>
    </p:spTree>
    <p:extLst>
      <p:ext uri="{BB962C8B-B14F-4D97-AF65-F5344CB8AC3E}">
        <p14:creationId xmlns:p14="http://schemas.microsoft.com/office/powerpoint/2010/main" val="8826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Όμως...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χρονολόγηση των Ινδο-ιρανικών κειμένων είναι πολύ αμφιλεγόμενη, και άλλωστε μπορεί τα πρώτα λειτουργικά κείμενα (Ριγκβέδα, Ζαρατούστρα) να απηχούν προγενέστερες φάσεις και οι γλώσσες να ήταν ήδη πολύ διαφοροποιημένες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60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Μελέτη περίπτωσης: οι Μινωίτες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Αρχαιολογική συνέχεια στην Κρήτη από την νεολιθική περίοδο</a:t>
            </a:r>
          </a:p>
          <a:p>
            <a:r>
              <a:rPr lang="el-GR" dirty="0" smtClean="0"/>
              <a:t>Πιθανώς από την Ανατολία, έντονη επιρροή: σύμφωνα με τον </a:t>
            </a:r>
            <a:r>
              <a:rPr lang="en-US" dirty="0" smtClean="0"/>
              <a:t>Renfrew, </a:t>
            </a:r>
            <a:r>
              <a:rPr lang="el-GR" dirty="0" smtClean="0"/>
              <a:t>θα έπρεπε αυτοί οι πρώτοι έποικοι να εξελιχτούν στους «Έλληνες»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2571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0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διαπιστώνουμε;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Οι Μινωίτες δεν μιλούσαν την «ελληνική» (τουλάχιστον όχι όπως την γνωρίζουμε), άρα δεν ανήκουν στους εξ Ανατολίας που κατοίκησαν την Ελλάδα και εξελίχθηκαν στους «Έλληνες»</a:t>
            </a:r>
          </a:p>
          <a:p>
            <a:r>
              <a:rPr lang="el-GR" dirty="0" smtClean="0"/>
              <a:t>Από την άλλη, τοπωνύμια και λέξεις (π.χ. Λαβύρινθος) έχουν σαφή συγγένεια με γλώσσες και τόπους της Ανατολίας</a:t>
            </a:r>
          </a:p>
          <a:p>
            <a:r>
              <a:rPr lang="el-GR" dirty="0" smtClean="0"/>
              <a:t>Επομένως;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05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Ανασκευή της Ανατολικής θεωρίας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ίδιος ο </a:t>
            </a:r>
            <a:r>
              <a:rPr lang="en-US" dirty="0" smtClean="0"/>
              <a:t>Renfrew </a:t>
            </a:r>
            <a:r>
              <a:rPr lang="el-GR" dirty="0" smtClean="0"/>
              <a:t>τροποποίησε αρκετά την αρχική του θεωρία, και μίλησε (1999-2001)  για επιμέρους – πολλαπλές ΙΕ κοιτίδες και συνεχή διαδικασία διαμόρφωσης (+ έφιππους νομάδες από τις στέππες για την περίπτωση της Ινδίας)</a:t>
            </a:r>
          </a:p>
        </p:txBody>
      </p:sp>
    </p:spTree>
    <p:extLst>
      <p:ext uri="{BB962C8B-B14F-4D97-AF65-F5344CB8AC3E}">
        <p14:creationId xmlns:p14="http://schemas.microsoft.com/office/powerpoint/2010/main" val="18951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211</TotalTime>
  <Words>875</Words>
  <Application>Microsoft Office PowerPoint</Application>
  <PresentationFormat>On-screen Show (4:3)</PresentationFormat>
  <Paragraphs>62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Η κοιτίδα των ΙΕ</vt:lpstr>
      <vt:lpstr>Ανατολία και γεωργία: Λύση;</vt:lpstr>
      <vt:lpstr>PowerPoint Presentation</vt:lpstr>
      <vt:lpstr>PowerPoint Presentation</vt:lpstr>
      <vt:lpstr>Γλωσσικά προβλήματα</vt:lpstr>
      <vt:lpstr>Όμως...</vt:lpstr>
      <vt:lpstr>Μελέτη περίπτωσης: οι Μινωίτες</vt:lpstr>
      <vt:lpstr>Τι διαπιστώνουμε;</vt:lpstr>
      <vt:lpstr>Ανασκευή της Ανατολικής θεωρίας</vt:lpstr>
      <vt:lpstr>Τωρινή κατάσταση (state-of-the-art)</vt:lpstr>
      <vt:lpstr>Γλωσσολογία-βιολογία ΙΙ</vt:lpstr>
      <vt:lpstr>Οι έρευνες του DNA</vt:lpstr>
      <vt:lpstr>Τύποι ερευνών</vt:lpstr>
      <vt:lpstr>Τι μελετάμε;</vt:lpstr>
      <vt:lpstr>Σχέση με την γλώσσα</vt:lpstr>
      <vt:lpstr>Προφανώς, όμως,</vt:lpstr>
      <vt:lpstr>DNA και ΙΕ</vt:lpstr>
      <vt:lpstr>Συμπεράσματα;</vt:lpstr>
      <vt:lpstr>Ανδρικός πληθυσμός;</vt:lpstr>
      <vt:lpstr>PowerPoint Presentation</vt:lpstr>
      <vt:lpstr>Πρόσφατες έρευνες</vt:lpstr>
      <vt:lpstr>PowerPoint Presentation</vt:lpstr>
      <vt:lpstr>Τελευταία νέα</vt:lpstr>
      <vt:lpstr>Άρα;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κοιτίδα των ΙΕ</dc:title>
  <dc:creator>Takis</dc:creator>
  <cp:lastModifiedBy>User</cp:lastModifiedBy>
  <cp:revision>32</cp:revision>
  <dcterms:created xsi:type="dcterms:W3CDTF">2014-05-13T07:14:04Z</dcterms:created>
  <dcterms:modified xsi:type="dcterms:W3CDTF">2018-05-21T08:58:05Z</dcterms:modified>
</cp:coreProperties>
</file>