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79" r:id="rId3"/>
    <p:sldId id="280" r:id="rId4"/>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15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06B3135A-D12A-4297-AEAA-E47BCAB41A6C}" type="datetimeFigureOut">
              <a:rPr lang="el-GR" smtClean="0"/>
              <a:pPr/>
              <a:t>20/1/2024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447607C-D33E-47E8-A38C-6ADD7F0C735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06B3135A-D12A-4297-AEAA-E47BCAB41A6C}" type="datetimeFigureOut">
              <a:rPr lang="el-GR" smtClean="0"/>
              <a:pPr/>
              <a:t>20/1/2024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447607C-D33E-47E8-A38C-6ADD7F0C735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06B3135A-D12A-4297-AEAA-E47BCAB41A6C}" type="datetimeFigureOut">
              <a:rPr lang="el-GR" smtClean="0"/>
              <a:pPr/>
              <a:t>20/1/2024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447607C-D33E-47E8-A38C-6ADD7F0C735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06B3135A-D12A-4297-AEAA-E47BCAB41A6C}" type="datetimeFigureOut">
              <a:rPr lang="el-GR" smtClean="0"/>
              <a:pPr/>
              <a:t>20/1/2024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447607C-D33E-47E8-A38C-6ADD7F0C735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6B3135A-D12A-4297-AEAA-E47BCAB41A6C}" type="datetimeFigureOut">
              <a:rPr lang="el-GR" smtClean="0"/>
              <a:pPr/>
              <a:t>20/1/2024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447607C-D33E-47E8-A38C-6ADD7F0C735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06B3135A-D12A-4297-AEAA-E47BCAB41A6C}" type="datetimeFigureOut">
              <a:rPr lang="el-GR" smtClean="0"/>
              <a:pPr/>
              <a:t>20/1/2024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447607C-D33E-47E8-A38C-6ADD7F0C735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06B3135A-D12A-4297-AEAA-E47BCAB41A6C}" type="datetimeFigureOut">
              <a:rPr lang="el-GR" smtClean="0"/>
              <a:pPr/>
              <a:t>20/1/2024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447607C-D33E-47E8-A38C-6ADD7F0C735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06B3135A-D12A-4297-AEAA-E47BCAB41A6C}" type="datetimeFigureOut">
              <a:rPr lang="el-GR" smtClean="0"/>
              <a:pPr/>
              <a:t>20/1/2024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447607C-D33E-47E8-A38C-6ADD7F0C735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6B3135A-D12A-4297-AEAA-E47BCAB41A6C}" type="datetimeFigureOut">
              <a:rPr lang="el-GR" smtClean="0"/>
              <a:pPr/>
              <a:t>20/1/2024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447607C-D33E-47E8-A38C-6ADD7F0C735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6B3135A-D12A-4297-AEAA-E47BCAB41A6C}" type="datetimeFigureOut">
              <a:rPr lang="el-GR" smtClean="0"/>
              <a:pPr/>
              <a:t>20/1/2024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447607C-D33E-47E8-A38C-6ADD7F0C735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6B3135A-D12A-4297-AEAA-E47BCAB41A6C}" type="datetimeFigureOut">
              <a:rPr lang="el-GR" smtClean="0"/>
              <a:pPr/>
              <a:t>20/1/2024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447607C-D33E-47E8-A38C-6ADD7F0C735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B3135A-D12A-4297-AEAA-E47BCAB41A6C}" type="datetimeFigureOut">
              <a:rPr lang="el-GR" smtClean="0"/>
              <a:pPr/>
              <a:t>20/1/2024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47607C-D33E-47E8-A38C-6ADD7F0C735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a:t> VYGOTSKY:OMA</a:t>
            </a:r>
            <a:r>
              <a:rPr lang="el-GR" dirty="0"/>
              <a:t>ΔΟΣΥΝΕΡΓΑΤΙΚΗ ΔΙΔΑΣΚΑΛΙΑ</a:t>
            </a:r>
          </a:p>
        </p:txBody>
      </p:sp>
      <p:sp>
        <p:nvSpPr>
          <p:cNvPr id="3" name="2 - Θέση περιεχομένου"/>
          <p:cNvSpPr>
            <a:spLocks noGrp="1"/>
          </p:cNvSpPr>
          <p:nvPr>
            <p:ph idx="1"/>
          </p:nvPr>
        </p:nvSpPr>
        <p:spPr/>
        <p:txBody>
          <a:bodyPr>
            <a:normAutofit/>
          </a:bodyPr>
          <a:lstStyle/>
          <a:p>
            <a:pPr>
              <a:buFont typeface="Wingdings" pitchFamily="2" charset="2"/>
              <a:buChar char="q"/>
            </a:pPr>
            <a:r>
              <a:rPr lang="el-GR" dirty="0"/>
              <a:t>Ο εκπαιδευτικός έχει καθοριστικό ρόλο στην διαμόρφωση της κατεύθυνσης και του χαρακτήρα της επικοινωνίας στην τάξη.</a:t>
            </a:r>
          </a:p>
          <a:p>
            <a:pPr>
              <a:buFont typeface="Wingdings" pitchFamily="2" charset="2"/>
              <a:buChar char="q"/>
            </a:pPr>
            <a:endParaRPr lang="el-GR" dirty="0"/>
          </a:p>
          <a:p>
            <a:pPr>
              <a:buFont typeface="Wingdings" pitchFamily="2" charset="2"/>
              <a:buChar char="q"/>
            </a:pPr>
            <a:r>
              <a:rPr lang="el-GR" dirty="0"/>
              <a:t>Η παρέμβαση του δεν είναι αυθαίρετη, αλλά στηρίζεται στον υπολογισμό των αναπτυσσόμενων ενδιαφερόντων των μαθητών του</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00034" y="1305342"/>
            <a:ext cx="8215370" cy="3139321"/>
          </a:xfrm>
          <a:prstGeom prst="rect">
            <a:avLst/>
          </a:prstGeom>
        </p:spPr>
        <p:txBody>
          <a:bodyPr wrap="square">
            <a:spAutoFit/>
          </a:bodyPr>
          <a:lstStyle/>
          <a:p>
            <a:r>
              <a:rPr lang="el-GR" b="1" dirty="0"/>
              <a:t>Καθηγητής </a:t>
            </a:r>
            <a:r>
              <a:rPr lang="el-GR" dirty="0"/>
              <a:t>: Εδώ μειώνονται τα κέρδη σου ; (δείχνει το μέρος που είναι </a:t>
            </a:r>
            <a:r>
              <a:rPr lang="el-GR" dirty="0" err="1"/>
              <a:t>αύξουσα,το</a:t>
            </a:r>
            <a:r>
              <a:rPr lang="el-GR" dirty="0"/>
              <a:t> κόκκινο) </a:t>
            </a:r>
          </a:p>
          <a:p>
            <a:endParaRPr lang="el-GR" dirty="0"/>
          </a:p>
          <a:p>
            <a:r>
              <a:rPr lang="el-GR" dirty="0">
                <a:solidFill>
                  <a:srgbClr val="FF0000"/>
                </a:solidFill>
              </a:rPr>
              <a:t>Μαθήτρια1</a:t>
            </a:r>
            <a:r>
              <a:rPr lang="el-GR" dirty="0"/>
              <a:t> : Όχι </a:t>
            </a:r>
          </a:p>
          <a:p>
            <a:endParaRPr lang="el-GR" dirty="0"/>
          </a:p>
          <a:p>
            <a:r>
              <a:rPr lang="el-GR" b="1" dirty="0"/>
              <a:t>Καθηγητής </a:t>
            </a:r>
            <a:r>
              <a:rPr lang="el-GR" dirty="0"/>
              <a:t>: Άρα σβήσε αυτό το κομματάκι. </a:t>
            </a:r>
          </a:p>
          <a:p>
            <a:endParaRPr lang="el-GR" dirty="0"/>
          </a:p>
          <a:p>
            <a:r>
              <a:rPr lang="el-GR" dirty="0">
                <a:solidFill>
                  <a:srgbClr val="FF0000"/>
                </a:solidFill>
              </a:rPr>
              <a:t>Μαθήτρια1</a:t>
            </a:r>
            <a:r>
              <a:rPr lang="el-GR" b="1" dirty="0"/>
              <a:t> </a:t>
            </a:r>
            <a:r>
              <a:rPr lang="el-GR" dirty="0"/>
              <a:t>: Καλά </a:t>
            </a:r>
          </a:p>
          <a:p>
            <a:endParaRPr lang="el-GR" dirty="0"/>
          </a:p>
          <a:p>
            <a:r>
              <a:rPr lang="el-GR" b="1" dirty="0"/>
              <a:t>Καθηγητής</a:t>
            </a:r>
            <a:r>
              <a:rPr lang="el-GR" dirty="0"/>
              <a:t> : Για να μείνει μόνο αυτό που … ωραία!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500043"/>
            <a:ext cx="7786742" cy="646331"/>
          </a:xfrm>
          <a:prstGeom prst="rect">
            <a:avLst/>
          </a:prstGeom>
        </p:spPr>
        <p:txBody>
          <a:bodyPr wrap="square">
            <a:spAutoFit/>
          </a:bodyPr>
          <a:lstStyle/>
          <a:p>
            <a:r>
              <a:rPr lang="el-GR" b="1" dirty="0" err="1"/>
              <a:t>Καθηγητής</a:t>
            </a:r>
            <a:r>
              <a:rPr lang="el-GR" dirty="0" err="1"/>
              <a:t>:Για</a:t>
            </a:r>
            <a:r>
              <a:rPr lang="el-GR" dirty="0"/>
              <a:t> να δω μαθήτρια 2; Εσύ τι έκανες ; Αυτή είναι η αύξουσα που ανεβαίνει?(δείχνει με το δάχτυλο την </a:t>
            </a:r>
            <a:r>
              <a:rPr lang="el-GR" dirty="0" err="1"/>
              <a:t>πάνω,την</a:t>
            </a:r>
            <a:r>
              <a:rPr lang="el-GR" dirty="0"/>
              <a:t> μαύρη) </a:t>
            </a:r>
          </a:p>
        </p:txBody>
      </p:sp>
      <p:pic>
        <p:nvPicPr>
          <p:cNvPr id="2050" name="Picture 2" descr="C:\Users\ΗΡΑ\Desktop\Χωρίς τίτλο2.png"/>
          <p:cNvPicPr>
            <a:picLocks noChangeAspect="1" noChangeArrowheads="1"/>
          </p:cNvPicPr>
          <p:nvPr/>
        </p:nvPicPr>
        <p:blipFill>
          <a:blip r:embed="rId2"/>
          <a:srcRect/>
          <a:stretch>
            <a:fillRect/>
          </a:stretch>
        </p:blipFill>
        <p:spPr bwMode="auto">
          <a:xfrm>
            <a:off x="669925" y="1238250"/>
            <a:ext cx="7802563" cy="43815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428604"/>
            <a:ext cx="8358246" cy="369332"/>
          </a:xfrm>
          <a:prstGeom prst="rect">
            <a:avLst/>
          </a:prstGeom>
        </p:spPr>
        <p:txBody>
          <a:bodyPr wrap="square">
            <a:spAutoFit/>
          </a:bodyPr>
          <a:lstStyle/>
          <a:p>
            <a:r>
              <a:rPr lang="el-GR" dirty="0">
                <a:solidFill>
                  <a:srgbClr val="00B050"/>
                </a:solidFill>
              </a:rPr>
              <a:t>Μαθήτρια2 </a:t>
            </a:r>
            <a:r>
              <a:rPr lang="el-GR" dirty="0"/>
              <a:t>: ναι και εδώ είναι η φθίνουσα (δείχνει την 2η  την κόκκινη). </a:t>
            </a:r>
          </a:p>
        </p:txBody>
      </p:sp>
      <p:sp>
        <p:nvSpPr>
          <p:cNvPr id="3" name="2 - Ορθογώνιο"/>
          <p:cNvSpPr/>
          <p:nvPr/>
        </p:nvSpPr>
        <p:spPr>
          <a:xfrm>
            <a:off x="357158" y="785794"/>
            <a:ext cx="8001056" cy="5078313"/>
          </a:xfrm>
          <a:prstGeom prst="rect">
            <a:avLst/>
          </a:prstGeom>
        </p:spPr>
        <p:txBody>
          <a:bodyPr wrap="square">
            <a:spAutoFit/>
          </a:bodyPr>
          <a:lstStyle/>
          <a:p>
            <a:endParaRPr lang="el-GR" dirty="0"/>
          </a:p>
          <a:p>
            <a:r>
              <a:rPr lang="el-GR" b="1" dirty="0"/>
              <a:t>Καθηγητής</a:t>
            </a:r>
            <a:r>
              <a:rPr lang="el-GR" dirty="0"/>
              <a:t> : Μα  απ ότι βλέπω ανεβαίνει και αυτή (η Μαθήτρια 2 έχει σχεδιάσει δύο παράλληλες ευθείες)</a:t>
            </a:r>
          </a:p>
          <a:p>
            <a:endParaRPr lang="el-GR" dirty="0"/>
          </a:p>
          <a:p>
            <a:r>
              <a:rPr lang="el-GR" dirty="0"/>
              <a:t> </a:t>
            </a:r>
            <a:r>
              <a:rPr lang="el-GR" dirty="0">
                <a:solidFill>
                  <a:srgbClr val="00B050"/>
                </a:solidFill>
              </a:rPr>
              <a:t>Μαθήτρια2 </a:t>
            </a:r>
            <a:r>
              <a:rPr lang="el-GR" dirty="0"/>
              <a:t>: Όχι κατεβαίνει </a:t>
            </a:r>
          </a:p>
          <a:p>
            <a:endParaRPr lang="el-GR" dirty="0"/>
          </a:p>
          <a:p>
            <a:r>
              <a:rPr lang="el-GR" b="1" dirty="0"/>
              <a:t>Καθηγητής </a:t>
            </a:r>
            <a:r>
              <a:rPr lang="el-GR" dirty="0"/>
              <a:t>: Κατεβαίνει από εδώ και αρχίζουμε να μετράμε (η καθηγήτρια κατανοεί πως η μαθήτρια 2 τη δεύτερη παράλληλη θεωρεί ότι αρχίζει από πάνω και κατευθύνεται προς τα κάτω) </a:t>
            </a:r>
          </a:p>
          <a:p>
            <a:endParaRPr lang="el-GR" dirty="0"/>
          </a:p>
          <a:p>
            <a:r>
              <a:rPr lang="el-GR" dirty="0">
                <a:solidFill>
                  <a:srgbClr val="00B050"/>
                </a:solidFill>
              </a:rPr>
              <a:t>Μαθήτρια2</a:t>
            </a:r>
            <a:r>
              <a:rPr lang="el-GR" dirty="0"/>
              <a:t> : Όχι ε; </a:t>
            </a:r>
          </a:p>
          <a:p>
            <a:endParaRPr lang="el-GR" dirty="0"/>
          </a:p>
          <a:p>
            <a:r>
              <a:rPr lang="el-GR" b="1" dirty="0"/>
              <a:t>Καθηγητής:</a:t>
            </a:r>
            <a:r>
              <a:rPr lang="el-GR" dirty="0"/>
              <a:t> Ρε παιδιά ( ο ρόλος της γλώσσας)για δείτε λιγάκι κάτι να το ξεκαθαρίσουμε γιατί δεν … μπορεί να έχει και δίκιο η μαθήτρια2. Όλοι στον πίνακα !!! Λέει η μαθήτρια2 ότι έφτιαξα μια αύξουσα(μαύρη) και μια φθίνουσα (κόκκινη)ως εξής. Αυτή είναι η αύξουσα ή κάπως έτσι και αυτή η φθίνουσα. Γιατί λέει η μαθήτρια2, εγώ θέλω να ανέβω έτσι .. και να κατεβαίνω έτσι ... Έχει κάνει λάθος ; Και αν ναι γιατί έκανε λάθος. Ποια είναι η άποψη σας?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00100" y="714357"/>
            <a:ext cx="7286676" cy="5078313"/>
          </a:xfrm>
          <a:prstGeom prst="rect">
            <a:avLst/>
          </a:prstGeom>
        </p:spPr>
        <p:txBody>
          <a:bodyPr wrap="square">
            <a:spAutoFit/>
          </a:bodyPr>
          <a:lstStyle/>
          <a:p>
            <a:r>
              <a:rPr lang="el-GR" dirty="0">
                <a:solidFill>
                  <a:schemeClr val="accent2">
                    <a:lumMod val="60000"/>
                    <a:lumOff val="40000"/>
                  </a:schemeClr>
                </a:solidFill>
              </a:rPr>
              <a:t>Μαθητής1 </a:t>
            </a:r>
            <a:r>
              <a:rPr lang="el-GR" dirty="0"/>
              <a:t>: εγώ πιστεύω </a:t>
            </a:r>
            <a:r>
              <a:rPr lang="el-GR" dirty="0" err="1"/>
              <a:t>οτι</a:t>
            </a:r>
            <a:r>
              <a:rPr lang="el-GR" dirty="0"/>
              <a:t> σε μια αύξουσα , στην πάνω την μαύρη ,όσο τα χ  αυξάνουν τόσο και τα ψ αυξάνουν. Άμα αυξάνουν  έτσι και στην κάτω επειδή έχει την ίδια φορά τότε ποιο το νόημα ?θα είναι και οι δυο ίδιες. </a:t>
            </a:r>
          </a:p>
          <a:p>
            <a:endParaRPr lang="el-GR" dirty="0"/>
          </a:p>
          <a:p>
            <a:r>
              <a:rPr lang="el-GR" b="1" dirty="0"/>
              <a:t>Καθηγητής</a:t>
            </a:r>
            <a:r>
              <a:rPr lang="el-GR" dirty="0"/>
              <a:t> : Ναι . Δεν το κατάλαβα… </a:t>
            </a:r>
          </a:p>
          <a:p>
            <a:endParaRPr lang="el-GR" dirty="0"/>
          </a:p>
          <a:p>
            <a:r>
              <a:rPr lang="el-GR" dirty="0">
                <a:solidFill>
                  <a:schemeClr val="accent2">
                    <a:lumMod val="60000"/>
                    <a:lumOff val="40000"/>
                  </a:schemeClr>
                </a:solidFill>
              </a:rPr>
              <a:t>Μαθητής1 </a:t>
            </a:r>
            <a:r>
              <a:rPr lang="el-GR" dirty="0"/>
              <a:t>: Στην αύξουσα τόσο το χ όσο και το ψ </a:t>
            </a:r>
          </a:p>
          <a:p>
            <a:endParaRPr lang="el-GR" dirty="0"/>
          </a:p>
          <a:p>
            <a:r>
              <a:rPr lang="el-GR" b="1" dirty="0"/>
              <a:t>Καθηγητής</a:t>
            </a:r>
            <a:r>
              <a:rPr lang="el-GR" dirty="0"/>
              <a:t> : Σιγά σιγά τόσο το χ όσο και το ψ …. </a:t>
            </a:r>
          </a:p>
          <a:p>
            <a:endParaRPr lang="el-GR" dirty="0"/>
          </a:p>
          <a:p>
            <a:r>
              <a:rPr lang="el-GR" dirty="0">
                <a:solidFill>
                  <a:schemeClr val="accent2">
                    <a:lumMod val="60000"/>
                    <a:lumOff val="40000"/>
                  </a:schemeClr>
                </a:solidFill>
              </a:rPr>
              <a:t>Μαθητής1</a:t>
            </a:r>
            <a:r>
              <a:rPr lang="el-GR" dirty="0"/>
              <a:t> : Αυξάνονται σαν αριθμοί. </a:t>
            </a:r>
          </a:p>
          <a:p>
            <a:endParaRPr lang="el-GR" dirty="0"/>
          </a:p>
          <a:p>
            <a:r>
              <a:rPr lang="el-GR" b="1" dirty="0"/>
              <a:t>Καθηγητής</a:t>
            </a:r>
            <a:r>
              <a:rPr lang="el-GR" dirty="0"/>
              <a:t> : το χ που πηγαίνει όταν αυξάνεται; Μαθητής1 : προς τα εκεί (δείχνει με το χέρι προς τα δεξιά) </a:t>
            </a:r>
          </a:p>
          <a:p>
            <a:endParaRPr lang="el-GR" dirty="0"/>
          </a:p>
          <a:p>
            <a:r>
              <a:rPr lang="el-GR" b="1" dirty="0"/>
              <a:t>Καθηγητής </a:t>
            </a:r>
            <a:r>
              <a:rPr lang="el-GR" dirty="0"/>
              <a:t>: το ψ ; </a:t>
            </a:r>
          </a:p>
          <a:p>
            <a:endParaRPr lang="el-GR" dirty="0"/>
          </a:p>
          <a:p>
            <a:r>
              <a:rPr lang="el-GR" dirty="0">
                <a:solidFill>
                  <a:schemeClr val="accent2">
                    <a:lumMod val="60000"/>
                    <a:lumOff val="40000"/>
                  </a:schemeClr>
                </a:solidFill>
              </a:rPr>
              <a:t>Μαθητής1 </a:t>
            </a:r>
            <a:r>
              <a:rPr lang="el-GR" dirty="0"/>
              <a:t>: και αυτό προς τα πάνω ανεβαίνει, αφού ανεβαίνει διαγώνια.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1538" y="1071546"/>
            <a:ext cx="7143800" cy="4832092"/>
          </a:xfrm>
          <a:prstGeom prst="rect">
            <a:avLst/>
          </a:prstGeom>
        </p:spPr>
        <p:txBody>
          <a:bodyPr wrap="square">
            <a:spAutoFit/>
          </a:bodyPr>
          <a:lstStyle/>
          <a:p>
            <a:r>
              <a:rPr lang="el-GR" sz="2800" b="1" dirty="0"/>
              <a:t>Καθηγητής</a:t>
            </a:r>
            <a:r>
              <a:rPr lang="el-GR" sz="2800" dirty="0"/>
              <a:t> : Αν είναι με αυτή την λογική γιατί η κόκκινη δεν είναι φθίνουσα?</a:t>
            </a:r>
          </a:p>
          <a:p>
            <a:r>
              <a:rPr lang="el-GR" sz="2800" dirty="0"/>
              <a:t>.</a:t>
            </a:r>
          </a:p>
          <a:p>
            <a:r>
              <a:rPr lang="el-GR" sz="2800" dirty="0">
                <a:solidFill>
                  <a:schemeClr val="accent2">
                    <a:lumMod val="60000"/>
                    <a:lumOff val="40000"/>
                  </a:schemeClr>
                </a:solidFill>
              </a:rPr>
              <a:t> Μαθητής1 </a:t>
            </a:r>
            <a:r>
              <a:rPr lang="el-GR" sz="2800" dirty="0"/>
              <a:t>: γιατί και το χ και το  ψ  αυξάνονται άρα είναι αύξουσα. </a:t>
            </a:r>
          </a:p>
          <a:p>
            <a:endParaRPr lang="el-GR" sz="2800" dirty="0"/>
          </a:p>
          <a:p>
            <a:r>
              <a:rPr lang="el-GR" sz="2800" b="1" dirty="0"/>
              <a:t>Καθηγητής</a:t>
            </a:r>
            <a:r>
              <a:rPr lang="el-GR" sz="2800" dirty="0"/>
              <a:t> : Όχι μειώνονται και τα χ και τα ψ . Κοίτα τα χ προς τα πού μειώνονται? από τα αριστερά προς τα δεξιά. (επίτηδες είπε ένα προφανές λάθος). Ξεκινάμε από τους αρνητικούς.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285852" y="714356"/>
            <a:ext cx="6929486" cy="5355312"/>
          </a:xfrm>
          <a:prstGeom prst="rect">
            <a:avLst/>
          </a:prstGeom>
        </p:spPr>
        <p:txBody>
          <a:bodyPr wrap="square">
            <a:spAutoFit/>
          </a:bodyPr>
          <a:lstStyle/>
          <a:p>
            <a:r>
              <a:rPr lang="el-GR" dirty="0">
                <a:solidFill>
                  <a:srgbClr val="92D050"/>
                </a:solidFill>
              </a:rPr>
              <a:t>Μαθήτρια2 :</a:t>
            </a:r>
            <a:r>
              <a:rPr lang="el-GR" dirty="0"/>
              <a:t> !!!(δείτε πως με την </a:t>
            </a:r>
            <a:r>
              <a:rPr lang="el-GR" dirty="0" err="1"/>
              <a:t>επανατροφοδότηση</a:t>
            </a:r>
            <a:r>
              <a:rPr lang="el-GR" dirty="0"/>
              <a:t>  από δάσκαλο και συμμαθητή  πως ξανασκέπτεται..)προς τα εκεί δεν αυξάνονται ?(δείχνει με το χέρι προς τα δεξιά)</a:t>
            </a:r>
          </a:p>
          <a:p>
            <a:endParaRPr lang="el-GR" dirty="0"/>
          </a:p>
          <a:p>
            <a:r>
              <a:rPr lang="el-GR" b="1" dirty="0"/>
              <a:t>Καθηγητής</a:t>
            </a:r>
            <a:r>
              <a:rPr lang="el-GR" dirty="0"/>
              <a:t> : Ναι δίκιο έχεις!  Όσο προχωράμε έτσι τα χ αυξάνονται. </a:t>
            </a:r>
          </a:p>
          <a:p>
            <a:endParaRPr lang="el-GR" dirty="0"/>
          </a:p>
          <a:p>
            <a:r>
              <a:rPr lang="el-GR" dirty="0">
                <a:solidFill>
                  <a:srgbClr val="92D050"/>
                </a:solidFill>
              </a:rPr>
              <a:t>Μαθήτρια2</a:t>
            </a:r>
            <a:r>
              <a:rPr lang="el-GR" dirty="0"/>
              <a:t> :</a:t>
            </a:r>
            <a:r>
              <a:rPr lang="el-GR" dirty="0" err="1"/>
              <a:t>Ωραία</a:t>
            </a:r>
            <a:r>
              <a:rPr lang="el-GR" dirty="0"/>
              <a:t> .Η φθίνουσα πάει προς τα εκεί (δείχνει αντίθετη κατεύθυνση). Άρα μειώνονται τα χ, γιατί πάνε από δεξιά προς τα αριστερά. </a:t>
            </a:r>
          </a:p>
          <a:p>
            <a:endParaRPr lang="el-GR" dirty="0"/>
          </a:p>
          <a:p>
            <a:r>
              <a:rPr lang="el-GR" b="1" dirty="0"/>
              <a:t>Καθηγητής</a:t>
            </a:r>
            <a:r>
              <a:rPr lang="el-GR" dirty="0"/>
              <a:t> : Συγγνώμη εσύ πας προς τα εδώ; </a:t>
            </a:r>
          </a:p>
          <a:p>
            <a:endParaRPr lang="el-GR" dirty="0"/>
          </a:p>
          <a:p>
            <a:r>
              <a:rPr lang="el-GR" dirty="0">
                <a:solidFill>
                  <a:srgbClr val="92D050"/>
                </a:solidFill>
              </a:rPr>
              <a:t>Μαθήτρια2</a:t>
            </a:r>
            <a:r>
              <a:rPr lang="el-GR" dirty="0"/>
              <a:t> : Ναι </a:t>
            </a:r>
          </a:p>
          <a:p>
            <a:endParaRPr lang="el-GR" dirty="0"/>
          </a:p>
          <a:p>
            <a:r>
              <a:rPr lang="el-GR" b="1" dirty="0"/>
              <a:t>Καθηγητής</a:t>
            </a:r>
            <a:r>
              <a:rPr lang="el-GR" dirty="0"/>
              <a:t> : Άρα, δεν πας έτσι δεξιά να τα αυξήσεις τα χ.</a:t>
            </a:r>
          </a:p>
          <a:p>
            <a:endParaRPr lang="el-GR" dirty="0"/>
          </a:p>
          <a:p>
            <a:r>
              <a:rPr lang="el-GR" dirty="0"/>
              <a:t> </a:t>
            </a:r>
            <a:r>
              <a:rPr lang="el-GR" dirty="0">
                <a:solidFill>
                  <a:srgbClr val="92D050"/>
                </a:solidFill>
              </a:rPr>
              <a:t>Μαθήτρια2 </a:t>
            </a:r>
            <a:r>
              <a:rPr lang="el-GR" dirty="0"/>
              <a:t>: Ναι η φθίνουσα τα μειώνει δεν τα μειώνει; </a:t>
            </a:r>
          </a:p>
          <a:p>
            <a:endParaRPr lang="el-GR" dirty="0"/>
          </a:p>
          <a:p>
            <a:r>
              <a:rPr lang="el-GR" b="1" dirty="0"/>
              <a:t>Καθηγητής</a:t>
            </a:r>
            <a:r>
              <a:rPr lang="el-GR" dirty="0"/>
              <a:t>: Οι υπόλοιποι καταλάβατε γιατί διαφωνούμε;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571604" y="428604"/>
            <a:ext cx="5857916" cy="5355312"/>
          </a:xfrm>
          <a:prstGeom prst="rect">
            <a:avLst/>
          </a:prstGeom>
        </p:spPr>
        <p:txBody>
          <a:bodyPr wrap="square">
            <a:spAutoFit/>
          </a:bodyPr>
          <a:lstStyle/>
          <a:p>
            <a:r>
              <a:rPr lang="el-GR" b="1" dirty="0">
                <a:solidFill>
                  <a:srgbClr val="C00000"/>
                </a:solidFill>
              </a:rPr>
              <a:t>Τάξη</a:t>
            </a:r>
            <a:r>
              <a:rPr lang="el-GR" dirty="0"/>
              <a:t> : Όχι. </a:t>
            </a:r>
          </a:p>
          <a:p>
            <a:endParaRPr lang="el-GR" dirty="0"/>
          </a:p>
          <a:p>
            <a:r>
              <a:rPr lang="el-GR" b="1" dirty="0"/>
              <a:t>Καθηγήτρια</a:t>
            </a:r>
            <a:r>
              <a:rPr lang="el-GR" dirty="0"/>
              <a:t> : Όχι λέει και η μαθήτρια 2 . Τα ξαναλέω και να μου πείτε εσείς τη λύση . Αυτή είναι αύξουσα (η μαύρη)γιατί ανεβαίνει έτσι και αυτή είναι φθίνουσα (η κόκκινη)γιατί κατεβαίνει. Εγώ αν σας έσβηνα αυτή  την αύξουσα και σας  άφηνα μόνο την κόκκινη και σας έλεγα ότι αυτά είναι τα κέρδη σας θα αισθανόσασταν ότι χάνετε η κερδίζετε.?</a:t>
            </a:r>
          </a:p>
          <a:p>
            <a:endParaRPr lang="el-GR" dirty="0"/>
          </a:p>
          <a:p>
            <a:r>
              <a:rPr lang="el-GR" b="1" dirty="0">
                <a:solidFill>
                  <a:srgbClr val="C00000"/>
                </a:solidFill>
              </a:rPr>
              <a:t>Τάξη</a:t>
            </a:r>
            <a:r>
              <a:rPr lang="el-GR" dirty="0"/>
              <a:t> : ότι κερδίζουμε</a:t>
            </a:r>
          </a:p>
          <a:p>
            <a:endParaRPr lang="el-GR" dirty="0"/>
          </a:p>
          <a:p>
            <a:r>
              <a:rPr lang="el-GR" b="1" dirty="0"/>
              <a:t> Καθηγήτρια </a:t>
            </a:r>
            <a:r>
              <a:rPr lang="el-GR" dirty="0"/>
              <a:t>:  Άρα η μαθήτρια 2 κάπου πρέπει να έχει λάθος και προσπαθούμε να βρούμε αυτό το λάθος. Αυτό που είπε ο μαθητής1 </a:t>
            </a:r>
            <a:r>
              <a:rPr lang="el-GR" dirty="0" err="1"/>
              <a:t>ήτανσωστό</a:t>
            </a:r>
            <a:r>
              <a:rPr lang="el-GR" dirty="0"/>
              <a:t> γιατί σου λέει :όπως αυξάνεις τα χ , αυξάνονται και τα ψ . Προς τα πού αυξάνονται; </a:t>
            </a:r>
          </a:p>
          <a:p>
            <a:endParaRPr lang="el-GR" dirty="0"/>
          </a:p>
          <a:p>
            <a:r>
              <a:rPr lang="el-GR" dirty="0">
                <a:solidFill>
                  <a:srgbClr val="00B050"/>
                </a:solidFill>
              </a:rPr>
              <a:t>Μαθήτρια2</a:t>
            </a:r>
            <a:r>
              <a:rPr lang="el-GR" dirty="0"/>
              <a:t> : Προς τα εκεί.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42976" y="889844"/>
            <a:ext cx="7143800" cy="5632311"/>
          </a:xfrm>
          <a:prstGeom prst="rect">
            <a:avLst/>
          </a:prstGeom>
        </p:spPr>
        <p:txBody>
          <a:bodyPr wrap="square">
            <a:spAutoFit/>
          </a:bodyPr>
          <a:lstStyle/>
          <a:p>
            <a:r>
              <a:rPr lang="el-GR" b="1" dirty="0"/>
              <a:t>Καθηγητής</a:t>
            </a:r>
            <a:r>
              <a:rPr lang="el-GR" dirty="0"/>
              <a:t>: Προς τα δεξιά λες δηλαδή. Πολύ σωστά! Όσο δηλαδή προχωράμε έτσι , τι πρέπει να κάνει το ψ για να έχω φθίνουσα ; Όπως καταλαβαίνεις θα πρέπει να μειώνεται . Μειώνεται όμως ; </a:t>
            </a:r>
          </a:p>
          <a:p>
            <a:endParaRPr lang="el-GR" dirty="0"/>
          </a:p>
          <a:p>
            <a:r>
              <a:rPr lang="el-GR" dirty="0">
                <a:solidFill>
                  <a:srgbClr val="00B050"/>
                </a:solidFill>
              </a:rPr>
              <a:t>Μαθήτρια2 </a:t>
            </a:r>
            <a:r>
              <a:rPr lang="el-GR" dirty="0"/>
              <a:t>: (αρχίζει να συνειδητοποιεί ότι έχει κάνει λάθος , χαμογελά, παίζει τα μάτια της ….)</a:t>
            </a:r>
          </a:p>
          <a:p>
            <a:endParaRPr lang="el-GR" dirty="0"/>
          </a:p>
          <a:p>
            <a:r>
              <a:rPr lang="el-GR" b="1" dirty="0"/>
              <a:t>Καθηγητής </a:t>
            </a:r>
            <a:r>
              <a:rPr lang="el-GR" dirty="0"/>
              <a:t>: Άρα αυτό που μας ενδιαφέρει δεν είναι μόνο το αν ανεβαίνει ή κατεβαίνει αλλά και προς τα πού δηλαδή όχι να εξετάσουμε σκέτη την συνάρτηση και να την απομονώσουμε , είναι και  τα χ που πρέπει να συνδέσουμε . Άρα αν προχωρήσουμε για να δώσουμε έναν ορισμό για την αύξουσα θα έχουμε κάτι υπόψη μας για το χ! όσο αυτό μεγαλώνει πρέπει  να ανεβαίνει  και η τιμή της f .Σωστά; </a:t>
            </a:r>
          </a:p>
          <a:p>
            <a:endParaRPr lang="el-GR" dirty="0"/>
          </a:p>
          <a:p>
            <a:r>
              <a:rPr lang="el-GR" dirty="0">
                <a:solidFill>
                  <a:srgbClr val="00B050"/>
                </a:solidFill>
              </a:rPr>
              <a:t>Μαθήτρια2</a:t>
            </a:r>
            <a:r>
              <a:rPr lang="el-GR" dirty="0"/>
              <a:t>: Δηλαδή στις φθίνουσες αυξάνεται το χ και μειώνεται το ψ.(ΑΝΑΚΑΛΥΨΗ ΝΕΑΣ ΓΝΩΣΗΣ)</a:t>
            </a:r>
          </a:p>
          <a:p>
            <a:endParaRPr lang="el-GR" dirty="0"/>
          </a:p>
          <a:p>
            <a:r>
              <a:rPr lang="el-GR" dirty="0"/>
              <a:t> </a:t>
            </a:r>
            <a:r>
              <a:rPr lang="el-GR" b="1" dirty="0"/>
              <a:t>Καθηγητής:</a:t>
            </a:r>
            <a:r>
              <a:rPr lang="el-GR" dirty="0"/>
              <a:t> Ναι. </a:t>
            </a:r>
          </a:p>
          <a:p>
            <a:endParaRPr lang="el-GR" dirty="0"/>
          </a:p>
          <a:p>
            <a:r>
              <a:rPr lang="el-GR" dirty="0">
                <a:solidFill>
                  <a:srgbClr val="00B050"/>
                </a:solidFill>
              </a:rPr>
              <a:t>Μαθήτρια2</a:t>
            </a:r>
            <a:r>
              <a:rPr lang="el-GR" dirty="0"/>
              <a:t> : Α! Δε το ήξερα. Εντάξει τότε!!</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Ανάλυση σεναρίων</a:t>
            </a:r>
          </a:p>
        </p:txBody>
      </p:sp>
      <p:sp>
        <p:nvSpPr>
          <p:cNvPr id="3" name="2 - Θέση περιεχομένου"/>
          <p:cNvSpPr>
            <a:spLocks noGrp="1"/>
          </p:cNvSpPr>
          <p:nvPr>
            <p:ph idx="1"/>
          </p:nvPr>
        </p:nvSpPr>
        <p:spPr/>
        <p:txBody>
          <a:bodyPr>
            <a:normAutofit fontScale="62500" lnSpcReduction="20000"/>
          </a:bodyPr>
          <a:lstStyle/>
          <a:p>
            <a:pPr>
              <a:buNone/>
            </a:pPr>
            <a:r>
              <a:rPr lang="el-GR" dirty="0"/>
              <a:t>      Στο σενάριο η </a:t>
            </a:r>
            <a:r>
              <a:rPr lang="el-GR" dirty="0">
                <a:solidFill>
                  <a:srgbClr val="FF0000"/>
                </a:solidFill>
              </a:rPr>
              <a:t>μαθήτρια 1</a:t>
            </a:r>
            <a:r>
              <a:rPr lang="el-GR" dirty="0"/>
              <a:t> δεν έχει συνειδητοποιήσει ότι η έννοια της </a:t>
            </a:r>
            <a:r>
              <a:rPr lang="el-GR" u="sng" dirty="0">
                <a:solidFill>
                  <a:srgbClr val="FF0000"/>
                </a:solidFill>
              </a:rPr>
              <a:t>φθίνουσας συνάρτησης </a:t>
            </a:r>
            <a:r>
              <a:rPr lang="el-GR" dirty="0"/>
              <a:t>συνδέεται με την έννοια ‘</a:t>
            </a:r>
            <a:r>
              <a:rPr lang="el-GR" u="sng" dirty="0">
                <a:solidFill>
                  <a:srgbClr val="FF0000"/>
                </a:solidFill>
              </a:rPr>
              <a:t>κατεβαίνε</a:t>
            </a:r>
            <a:r>
              <a:rPr lang="el-GR" dirty="0"/>
              <a:t>ι’ που χρησιμοποιούμε στην καθημερινή μας ζωή. Είναι μία καινούρια έννοια και δεν έχει κατανοήσει το νόημα της. Για το λόγο αυτό, ο καθηγητής προσπαθεί να της δώσει να καταλάβει πως </a:t>
            </a:r>
            <a:r>
              <a:rPr lang="el-GR" b="1" dirty="0"/>
              <a:t>η λέξη κατεβαίνει συνδέεται με το γεγονός ότι τα κέρδη της εταιρείας μειώνονται</a:t>
            </a:r>
            <a:r>
              <a:rPr lang="el-GR" dirty="0"/>
              <a:t>, και πως υπάρχει </a:t>
            </a:r>
            <a:r>
              <a:rPr lang="el-GR" b="1" dirty="0"/>
              <a:t>αντιστοιχία της νέας αυτής έννοιας με κάτι οικείο</a:t>
            </a:r>
            <a:r>
              <a:rPr lang="el-GR" dirty="0"/>
              <a:t>. Επιπλέον, όταν κάνει λάθος στη γραφική της παράσταση που έχει σχεδιάσει,</a:t>
            </a:r>
            <a:r>
              <a:rPr lang="el-GR" b="1" u="sng" dirty="0"/>
              <a:t> ο </a:t>
            </a:r>
            <a:r>
              <a:rPr lang="el-GR" b="1" u="sng" dirty="0" err="1"/>
              <a:t>καθηγητης</a:t>
            </a:r>
            <a:r>
              <a:rPr lang="el-GR" b="1" u="sng" dirty="0"/>
              <a:t> δεν της υποδεικνύει το λάθος της αλλά με τη βοήθεια του </a:t>
            </a:r>
            <a:r>
              <a:rPr lang="el-GR" b="1" u="sng" dirty="0" err="1"/>
              <a:t>scaffolding</a:t>
            </a:r>
            <a:r>
              <a:rPr lang="el-GR" b="1" u="sng" dirty="0"/>
              <a:t> (θέτει μία συγκεκριμένη ερώτηση- ‘εδώ μειώνονται τα κέρδη σου;’) </a:t>
            </a:r>
            <a:r>
              <a:rPr lang="el-GR" dirty="0"/>
              <a:t> δίνει τη δυνατότητα </a:t>
            </a:r>
            <a:r>
              <a:rPr lang="el-GR" b="1" dirty="0"/>
              <a:t>στη μαθήτρια </a:t>
            </a:r>
            <a:r>
              <a:rPr lang="el-GR" dirty="0"/>
              <a:t>να κατανοήσει το λάθος της και </a:t>
            </a:r>
            <a:r>
              <a:rPr lang="el-GR" b="1" dirty="0"/>
              <a:t>να </a:t>
            </a:r>
            <a:r>
              <a:rPr lang="el-GR" dirty="0"/>
              <a:t>το </a:t>
            </a:r>
            <a:r>
              <a:rPr lang="el-GR" b="1" dirty="0"/>
              <a:t>διορθώσει</a:t>
            </a:r>
            <a:r>
              <a:rPr lang="el-GR" dirty="0"/>
              <a:t>. Υπάρχει συνεργασία μεταξύ καθηγητή  και μαθήτριας με αποτέλεσμα να αρχίσει να </a:t>
            </a:r>
            <a:r>
              <a:rPr lang="el-GR" u="sng" dirty="0"/>
              <a:t>αναπτύσσεται ‘η Ζώνη της Επικείμενης Ανάπτυξης’. </a:t>
            </a:r>
            <a:r>
              <a:rPr lang="el-GR" dirty="0"/>
              <a:t>Επιπλέον, διαπραγματεύεται τη σκέψη της μαθήτριας με απώτερο σκοπό να κατανοήσει η ίδια το λάθος της. Πρόκειται για τη λεγόμενη ‘</a:t>
            </a:r>
            <a:r>
              <a:rPr lang="el-GR" dirty="0" err="1"/>
              <a:t>αυτοδιόρθωση</a:t>
            </a:r>
            <a:r>
              <a:rPr lang="el-GR"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a:t>Στη συνέχεια παρατηρούμε ότι υπάρχει </a:t>
            </a:r>
            <a:r>
              <a:rPr lang="el-GR" u="sng" dirty="0"/>
              <a:t>αλληλεπίδραση του </a:t>
            </a:r>
            <a:r>
              <a:rPr lang="el-GR" b="1" u="sng" dirty="0"/>
              <a:t>καθηγητή </a:t>
            </a:r>
            <a:r>
              <a:rPr lang="el-GR" u="sng" dirty="0"/>
              <a:t>με τη </a:t>
            </a:r>
            <a:r>
              <a:rPr lang="el-GR" u="sng" dirty="0">
                <a:solidFill>
                  <a:srgbClr val="00B050"/>
                </a:solidFill>
              </a:rPr>
              <a:t>μαθήτρια2</a:t>
            </a:r>
            <a:r>
              <a:rPr lang="el-GR" dirty="0">
                <a:solidFill>
                  <a:srgbClr val="00B050"/>
                </a:solidFill>
              </a:rPr>
              <a:t>.</a:t>
            </a:r>
            <a:r>
              <a:rPr lang="el-GR" dirty="0"/>
              <a:t> Η συγκεκριμένη μαθήτρια δεν έχει καταλάβει πως για να είναι μία συνάρτηση αύξουσα θα πρέπει όταν αυξάνονται τα x να αυξάνονται και τα y, ενώ για να είναι φθίνουσα όταν τα x αυξάνονται τα y θα πρέπει να μειώνονται. Εξαιτίας αυτής της παρανόησης, σχεδιάζει μία γραφική παράσταση, η οποία προκαλεί αφορμή για </a:t>
            </a:r>
            <a:r>
              <a:rPr lang="el-GR" b="1" dirty="0"/>
              <a:t>ουσιαστική συζήτηση μέσα στην τάξη</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a:t>ΖΩΝΗ ΕΠΙΚΕΙΜΕΝΗΣ ΑΝΑΠΤΥΞΗΣ(Ζ.Ε.Α)</a:t>
            </a:r>
          </a:p>
        </p:txBody>
      </p:sp>
      <p:sp>
        <p:nvSpPr>
          <p:cNvPr id="3" name="2 - Θέση περιεχομένου"/>
          <p:cNvSpPr>
            <a:spLocks noGrp="1"/>
          </p:cNvSpPr>
          <p:nvPr>
            <p:ph idx="1"/>
          </p:nvPr>
        </p:nvSpPr>
        <p:spPr>
          <a:xfrm>
            <a:off x="214282" y="1600200"/>
            <a:ext cx="8715436" cy="4525963"/>
          </a:xfrm>
        </p:spPr>
        <p:txBody>
          <a:bodyPr>
            <a:normAutofit fontScale="92500" lnSpcReduction="10000"/>
          </a:bodyPr>
          <a:lstStyle/>
          <a:p>
            <a:pPr>
              <a:buNone/>
            </a:pPr>
            <a:r>
              <a:rPr lang="el-GR" sz="2400" b="1" dirty="0"/>
              <a:t>Ένας συμβολικός χώρος </a:t>
            </a:r>
            <a:r>
              <a:rPr lang="el-GR" sz="2400" dirty="0"/>
              <a:t>που περιλαμβάνει:</a:t>
            </a:r>
          </a:p>
          <a:p>
            <a:pPr>
              <a:buFont typeface="Wingdings" pitchFamily="2" charset="2"/>
              <a:buChar char="ü"/>
            </a:pPr>
            <a:r>
              <a:rPr lang="el-GR" sz="2400" dirty="0"/>
              <a:t>Τα άτομα</a:t>
            </a:r>
          </a:p>
          <a:p>
            <a:pPr>
              <a:buFont typeface="Wingdings" pitchFamily="2" charset="2"/>
              <a:buChar char="ü"/>
            </a:pPr>
            <a:r>
              <a:rPr lang="el-GR" sz="2400" dirty="0"/>
              <a:t>Τις πρακτικές τους</a:t>
            </a:r>
          </a:p>
          <a:p>
            <a:pPr>
              <a:buFont typeface="Wingdings" pitchFamily="2" charset="2"/>
              <a:buChar char="ü"/>
            </a:pPr>
            <a:r>
              <a:rPr lang="el-GR" sz="2400" dirty="0"/>
              <a:t>Τις συνθήκες κάτω από τις οποίες ενεργοποιούνται δραστηριότητες</a:t>
            </a:r>
          </a:p>
          <a:p>
            <a:pPr>
              <a:buFont typeface="Wingdings" pitchFamily="2" charset="2"/>
              <a:buChar char="ü"/>
            </a:pPr>
            <a:endParaRPr lang="el-GR" sz="2400" dirty="0"/>
          </a:p>
          <a:p>
            <a:pPr marL="0" indent="0">
              <a:buNone/>
            </a:pPr>
            <a:r>
              <a:rPr lang="el-GR" sz="2400" b="1" dirty="0"/>
              <a:t>Είναι ένα αναπτυσσόμενο φαινόμενο  που ξεκινά</a:t>
            </a:r>
            <a:r>
              <a:rPr lang="el-GR" sz="2400" dirty="0"/>
              <a:t> από την στιγμή που οι συμμετέχοντες κατανοούν ο ένας την σκέψη του άλλου</a:t>
            </a:r>
          </a:p>
          <a:p>
            <a:pPr marL="0" indent="0">
              <a:buNone/>
            </a:pPr>
            <a:endParaRPr lang="el-GR" sz="2400" dirty="0"/>
          </a:p>
          <a:p>
            <a:pPr marL="0" indent="0">
              <a:buNone/>
            </a:pPr>
            <a:r>
              <a:rPr lang="el-GR" sz="2400" b="1" dirty="0"/>
              <a:t>Είναι άρρηκτα συνδεδεμένη με την βοήθεια(</a:t>
            </a:r>
            <a:r>
              <a:rPr lang="en-US" sz="2400" b="1" dirty="0"/>
              <a:t>scaffolding) </a:t>
            </a:r>
            <a:r>
              <a:rPr lang="el-GR" sz="2400" dirty="0"/>
              <a:t>που δίνεται στον μαθητή ,είτε από τον δάσκαλο είτε από συμμαθητές ,προκειμένου να αναπτύξει τις δυνατότητες του , που θα του επιτρέψουν να κατανοήσει και να κατακτήσει μια  νέα έννοια</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1538" y="857232"/>
            <a:ext cx="6858048" cy="5262979"/>
          </a:xfrm>
          <a:prstGeom prst="rect">
            <a:avLst/>
          </a:prstGeom>
        </p:spPr>
        <p:txBody>
          <a:bodyPr wrap="square">
            <a:spAutoFit/>
          </a:bodyPr>
          <a:lstStyle/>
          <a:p>
            <a:pPr>
              <a:tabLst>
                <a:tab pos="5376863" algn="l"/>
              </a:tabLst>
            </a:pPr>
            <a:r>
              <a:rPr lang="el-GR" sz="2800" dirty="0"/>
              <a:t>Ο  καθηγητής </a:t>
            </a:r>
            <a:r>
              <a:rPr lang="el-GR" sz="2800" b="1" dirty="0"/>
              <a:t>συνειδητοποιεί τι ακριβώς δεν έχει καταλάβει η μαθήτρια </a:t>
            </a:r>
            <a:r>
              <a:rPr lang="el-GR" sz="2800" dirty="0"/>
              <a:t>, αλλά </a:t>
            </a:r>
            <a:r>
              <a:rPr lang="el-GR" sz="2800" b="1" dirty="0">
                <a:solidFill>
                  <a:srgbClr val="FF0000"/>
                </a:solidFill>
              </a:rPr>
              <a:t>δε θέλει να τη διορθώσει</a:t>
            </a:r>
            <a:r>
              <a:rPr lang="el-GR" sz="2800" dirty="0"/>
              <a:t> και να της πει αμέσως πιο είναι το λάθος στη σκέψη της. Αντίθετα, αποφασίζει να φέρει τον προβληματισμό στην τάξη με σκοπό να υπάρξει μία συζήτηση με όλους τους μαθητές και να μπορέσουν όλοι να πούνε την άποψη τους πάνω στο συγκεκριμένο πρόβλημα. </a:t>
            </a:r>
            <a:r>
              <a:rPr lang="el-GR" sz="2800" b="1" dirty="0"/>
              <a:t>Αφού λοιπόν καθορίσει ποια από τις συναρτήσεις είναι η αύξουσα και ποια η φθίνουσα, αφήνει τους μαθητές να σκεφτούν</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285852" y="428605"/>
            <a:ext cx="6858048" cy="5632311"/>
          </a:xfrm>
          <a:prstGeom prst="rect">
            <a:avLst/>
          </a:prstGeom>
        </p:spPr>
        <p:txBody>
          <a:bodyPr wrap="square">
            <a:spAutoFit/>
          </a:bodyPr>
          <a:lstStyle/>
          <a:p>
            <a:r>
              <a:rPr lang="el-GR" sz="2400" dirty="0"/>
              <a:t>Από αυτό το σημείο και μετά παύει να υπάρχει αλληλεπίδραση μεταξύ του καθηγητή και της μαθήτριας 2 και </a:t>
            </a:r>
            <a:r>
              <a:rPr lang="el-GR" sz="2400" b="1" dirty="0"/>
              <a:t>ξεκινάει η αλληλεπίδραση μεταξύ του καθηγητή και ολόκληρου του τμήματος</a:t>
            </a:r>
            <a:r>
              <a:rPr lang="el-GR" sz="2400" dirty="0"/>
              <a:t>. Το γεγονός αυτό οδηγεί στην </a:t>
            </a:r>
            <a:r>
              <a:rPr lang="el-GR" sz="2400" b="1" u="sng" dirty="0">
                <a:solidFill>
                  <a:srgbClr val="FF0000"/>
                </a:solidFill>
              </a:rPr>
              <a:t>ανάπτυξη της ‘Ζώνης της Επικείμενης Ανάπτυξης’ μεταξύ των μαθητών της τάξης και του καθηγητή. </a:t>
            </a:r>
            <a:r>
              <a:rPr lang="el-GR" sz="2400" dirty="0"/>
              <a:t>Ο </a:t>
            </a:r>
            <a:r>
              <a:rPr lang="el-GR" sz="2400" dirty="0">
                <a:solidFill>
                  <a:srgbClr val="C00000"/>
                </a:solidFill>
              </a:rPr>
              <a:t>μαθητής 1</a:t>
            </a:r>
            <a:r>
              <a:rPr lang="el-GR" sz="2400" dirty="0"/>
              <a:t> προσπαθεί να εξηγήσει το λόγο που η </a:t>
            </a:r>
            <a:r>
              <a:rPr lang="el-GR" sz="2400" b="1" dirty="0"/>
              <a:t>σκέψη</a:t>
            </a:r>
            <a:r>
              <a:rPr lang="el-GR" sz="2400" dirty="0"/>
              <a:t> της </a:t>
            </a:r>
            <a:r>
              <a:rPr lang="el-GR" sz="2400" dirty="0">
                <a:solidFill>
                  <a:srgbClr val="00B050"/>
                </a:solidFill>
              </a:rPr>
              <a:t>μαθήτριας 2 </a:t>
            </a:r>
            <a:r>
              <a:rPr lang="el-GR" sz="2400" dirty="0"/>
              <a:t>είναι </a:t>
            </a:r>
            <a:r>
              <a:rPr lang="el-GR" sz="2400" b="1" dirty="0"/>
              <a:t>λανθασμένη, </a:t>
            </a:r>
            <a:r>
              <a:rPr lang="el-GR" sz="2400" dirty="0"/>
              <a:t>αλλά δυσκολεύεται να εκφραστεί σωστά. Ο καθηγητής θέλει να τον βοηθήσει και </a:t>
            </a:r>
            <a:r>
              <a:rPr lang="el-GR" sz="2400" b="1" dirty="0"/>
              <a:t>επιλέγει να του ζητήσει να εξηγήσει τον τρόπο που σκέφτεται </a:t>
            </a:r>
            <a:r>
              <a:rPr lang="el-GR" sz="2400" dirty="0"/>
              <a:t>γιατί και η ίδια αλλά και οι συμμαθητές του δεν τον καταλαβαίνουν. </a:t>
            </a:r>
            <a:r>
              <a:rPr lang="el-GR" sz="2400" b="1" dirty="0"/>
              <a:t>Κάνοντας του προσεκτικές ερωτήσεις ο μαθητής 1 καταφέρνει να δικαιολογήσει πότε μία συνάρτηση είναι αύξουσα</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85786" y="1142984"/>
            <a:ext cx="7429552" cy="2677656"/>
          </a:xfrm>
          <a:prstGeom prst="rect">
            <a:avLst/>
          </a:prstGeom>
        </p:spPr>
        <p:txBody>
          <a:bodyPr wrap="square">
            <a:spAutoFit/>
          </a:bodyPr>
          <a:lstStyle/>
          <a:p>
            <a:r>
              <a:rPr lang="el-GR" sz="2800" dirty="0"/>
              <a:t>Στη συνέχεια, ο ίδιος ο </a:t>
            </a:r>
            <a:r>
              <a:rPr lang="el-GR" sz="2800" b="1" dirty="0"/>
              <a:t>καθηγητής </a:t>
            </a:r>
            <a:r>
              <a:rPr lang="el-GR" sz="2800" dirty="0"/>
              <a:t> κάνει </a:t>
            </a:r>
            <a:r>
              <a:rPr lang="el-GR" sz="2800" b="1" dirty="0"/>
              <a:t>επίτηδες μία λανθασμένη διατύπωση </a:t>
            </a:r>
            <a:r>
              <a:rPr lang="el-GR" sz="2800" dirty="0"/>
              <a:t>και αναφέρει πως και τα x αλλά και τα y μειώνονται</a:t>
            </a:r>
            <a:r>
              <a:rPr lang="el-GR" sz="2800" b="1" dirty="0"/>
              <a:t>, ενώ </a:t>
            </a:r>
            <a:r>
              <a:rPr lang="el-GR" sz="2800" b="1" u="sng" dirty="0"/>
              <a:t>ταυτόχρονα</a:t>
            </a:r>
            <a:r>
              <a:rPr lang="el-GR" sz="2800" b="1" dirty="0"/>
              <a:t> θέτει και την </a:t>
            </a:r>
            <a:r>
              <a:rPr lang="el-GR" sz="2800" b="1" u="sng" dirty="0"/>
              <a:t>ερώτηση</a:t>
            </a:r>
            <a:r>
              <a:rPr lang="el-GR" sz="2800" b="1" dirty="0"/>
              <a:t> προς ποια κατεύθυνση μειώνονται τα x</a:t>
            </a:r>
            <a:r>
              <a:rPr lang="el-GR" sz="2800" dirty="0"/>
              <a:t>. </a:t>
            </a:r>
            <a:r>
              <a:rPr lang="el-GR" sz="2800" dirty="0">
                <a:solidFill>
                  <a:srgbClr val="00B050"/>
                </a:solidFill>
              </a:rPr>
              <a:t>Η μαθήτρια2 </a:t>
            </a:r>
            <a:r>
              <a:rPr lang="el-GR" sz="2800" dirty="0"/>
              <a:t>αντιδρά αμέσως και  τον διορθώνει</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28728" y="1720840"/>
            <a:ext cx="6143668" cy="4154984"/>
          </a:xfrm>
          <a:prstGeom prst="rect">
            <a:avLst/>
          </a:prstGeom>
        </p:spPr>
        <p:txBody>
          <a:bodyPr wrap="square">
            <a:spAutoFit/>
          </a:bodyPr>
          <a:lstStyle/>
          <a:p>
            <a:r>
              <a:rPr lang="el-GR" sz="2400" dirty="0"/>
              <a:t>Στη συνέχεια ο καθηγητής  προσπαθεί με τη </a:t>
            </a:r>
            <a:r>
              <a:rPr lang="el-GR" sz="2400" b="1" dirty="0"/>
              <a:t>βοήθεια της μεθόδου </a:t>
            </a:r>
            <a:r>
              <a:rPr lang="el-GR" sz="2400" b="1" dirty="0" err="1"/>
              <a:t>scaffolding</a:t>
            </a:r>
            <a:r>
              <a:rPr lang="el-GR" sz="2400" b="1" dirty="0"/>
              <a:t> και θέτοντάς της ερωτήσεις να της δώσει να καταλάβει ότι ο τρόπος σκέψης της είναι λανθασμένος</a:t>
            </a:r>
            <a:r>
              <a:rPr lang="el-GR" sz="2400" dirty="0"/>
              <a:t>. Η </a:t>
            </a:r>
            <a:r>
              <a:rPr lang="el-GR" sz="2400" dirty="0">
                <a:solidFill>
                  <a:srgbClr val="00B050"/>
                </a:solidFill>
              </a:rPr>
              <a:t>μαθήτρια</a:t>
            </a:r>
            <a:r>
              <a:rPr lang="el-GR" sz="2400" dirty="0"/>
              <a:t> ενώ γνωρίζει πως οι τιμές των x προς τη δεξιά κατεύθυνση του άξονα είναι μεγαλύτερες, </a:t>
            </a:r>
            <a:r>
              <a:rPr lang="el-GR" sz="2400" dirty="0">
                <a:solidFill>
                  <a:srgbClr val="00B050"/>
                </a:solidFill>
              </a:rPr>
              <a:t>δεν μπορεί να μεταφέρει τις γνώσεις της πάνω στο σχήμα</a:t>
            </a:r>
            <a:r>
              <a:rPr lang="el-GR" sz="2400" dirty="0"/>
              <a:t>. Αποτέλεσμα αυτής της κατάστασης είναι η </a:t>
            </a:r>
            <a:r>
              <a:rPr lang="el-GR" sz="2400" b="1" dirty="0"/>
              <a:t>συζήτηση να οδηγείται σε αδιέξοδο γεγονός </a:t>
            </a:r>
            <a:r>
              <a:rPr lang="el-GR" sz="2400" dirty="0"/>
              <a:t>που αναγκάζει τον καθηγητή να ζητήσει τη </a:t>
            </a:r>
            <a:r>
              <a:rPr lang="el-GR" sz="2400" b="1" dirty="0"/>
              <a:t>βοήθεια της τάξης</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42976" y="1071546"/>
            <a:ext cx="6643734" cy="4524315"/>
          </a:xfrm>
          <a:prstGeom prst="rect">
            <a:avLst/>
          </a:prstGeom>
        </p:spPr>
        <p:txBody>
          <a:bodyPr wrap="square">
            <a:spAutoFit/>
          </a:bodyPr>
          <a:lstStyle/>
          <a:p>
            <a:r>
              <a:rPr lang="el-GR" sz="2400" dirty="0"/>
              <a:t>Ο καθηγητής </a:t>
            </a:r>
            <a:r>
              <a:rPr lang="el-GR" sz="2400" b="1" dirty="0"/>
              <a:t>αποφασίζει να σβήσει την </a:t>
            </a:r>
            <a:r>
              <a:rPr lang="el-GR" sz="2400" b="1" dirty="0" err="1"/>
              <a:t>πρωτη</a:t>
            </a:r>
            <a:r>
              <a:rPr lang="el-GR" sz="2400" b="1" dirty="0"/>
              <a:t> παράλληλη ευθεία την μαύρη(</a:t>
            </a:r>
            <a:r>
              <a:rPr lang="el-GR" sz="2400" b="1" dirty="0" err="1"/>
              <a:t>αυξουσα</a:t>
            </a:r>
            <a:r>
              <a:rPr lang="el-GR" sz="2400" b="1" dirty="0"/>
              <a:t>) </a:t>
            </a:r>
            <a:r>
              <a:rPr lang="el-GR" sz="2400" dirty="0"/>
              <a:t>και στη συνέχεια, ζητάει από τους μαθητές της να σκεφτούν και να  πούνε σε ποια κατηγορία ανήκει η κόκκινη συνάρτηση . Εάν είναι αύξουσα ή φθίνουσα. </a:t>
            </a:r>
            <a:r>
              <a:rPr lang="el-GR" sz="2400" b="1" dirty="0"/>
              <a:t>Αμέσως, όλη η τάξη χωρίς κανένα δισταγμό υποδεικνύει πως αυτή η συνάρτηση δείχνει ότι τα κέρδη του εργοστασίου αυξάνονται</a:t>
            </a:r>
            <a:r>
              <a:rPr lang="el-GR" sz="2400" dirty="0"/>
              <a:t> γεγονός που μας οδηγεί αυτομάτως στο συμπέρασμα πως ,οι μαθητές  δεν είχαν καταφέρει ακόμη να συνδυάσουν την εμπειρία τους με το μαθηματικό ορισμό</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00100" y="751344"/>
            <a:ext cx="7429552" cy="4093428"/>
          </a:xfrm>
          <a:prstGeom prst="rect">
            <a:avLst/>
          </a:prstGeom>
        </p:spPr>
        <p:txBody>
          <a:bodyPr wrap="square">
            <a:spAutoFit/>
          </a:bodyPr>
          <a:lstStyle/>
          <a:p>
            <a:r>
              <a:rPr lang="el-GR" sz="2000" dirty="0"/>
              <a:t>Με αυτό τον τρόπο ο καθηγητής καταφέρνει να εκμαιεύσει την απάντηση που θέλει και εξηγεί σε όλο το τμήμα γιατί </a:t>
            </a:r>
            <a:r>
              <a:rPr lang="el-GR" sz="2000" dirty="0">
                <a:solidFill>
                  <a:srgbClr val="C00000"/>
                </a:solidFill>
              </a:rPr>
              <a:t>ο μαθητής 1 </a:t>
            </a:r>
            <a:r>
              <a:rPr lang="el-GR" sz="2000" b="1" dirty="0"/>
              <a:t>είχε σωστό τρόπο σκέψης και ποιο ήτανε το λάθος της </a:t>
            </a:r>
            <a:r>
              <a:rPr lang="el-GR" sz="2000" dirty="0">
                <a:solidFill>
                  <a:srgbClr val="00B050"/>
                </a:solidFill>
              </a:rPr>
              <a:t>μαθήτριας 2</a:t>
            </a:r>
            <a:r>
              <a:rPr lang="el-GR" sz="2000" dirty="0"/>
              <a:t>.</a:t>
            </a:r>
          </a:p>
          <a:p>
            <a:endParaRPr lang="el-GR" sz="2000"/>
          </a:p>
          <a:p>
            <a:r>
              <a:rPr lang="el-GR" sz="2000"/>
              <a:t> </a:t>
            </a:r>
            <a:r>
              <a:rPr lang="el-GR" sz="2000" dirty="0"/>
              <a:t>Επίσης, χρησιμοποιώντας για μία ακόμη φορά το </a:t>
            </a:r>
            <a:r>
              <a:rPr lang="el-GR" sz="2000" b="1" dirty="0" err="1"/>
              <a:t>scaffolding</a:t>
            </a:r>
            <a:r>
              <a:rPr lang="el-GR" sz="2000" b="1" dirty="0"/>
              <a:t> οδηγεί τη μαθήτρια 2 στο να καταλάβει που ουσιαστικά κάνει λάθος. </a:t>
            </a:r>
            <a:r>
              <a:rPr lang="el-GR" sz="2000" dirty="0"/>
              <a:t>Η μαθήτρια πράγματι καταλαβαίνει το λάθος της, νοιώθει αμήχανη  και για να σιγουρευτεί ότι έχει κατανοήσει σε βάθος τα λόγια του καθηγητή επαναλαμβάνει αυτά που έχει καταλάβει από τη συζήτηση που προηγήθηκε, ζητώντας ταυτόχρονα την επιβεβαίωση στα λεγόμενα της. Πιο συγκεκριμένα λέει: </a:t>
            </a:r>
          </a:p>
          <a:p>
            <a:r>
              <a:rPr lang="el-GR" sz="2000" dirty="0"/>
              <a:t>‘</a:t>
            </a:r>
            <a:r>
              <a:rPr lang="el-GR" sz="2000" dirty="0" err="1">
                <a:solidFill>
                  <a:srgbClr val="00B050"/>
                </a:solidFill>
              </a:rPr>
              <a:t>Μαθήτρια2</a:t>
            </a:r>
            <a:r>
              <a:rPr lang="el-GR" sz="2000" dirty="0"/>
              <a:t>: </a:t>
            </a:r>
            <a:r>
              <a:rPr lang="el-GR" sz="2000" b="1" u="sng" dirty="0"/>
              <a:t>Δηλαδή στις φθίνουσες αυξάνεται το χ και μειώνεται το </a:t>
            </a:r>
            <a:r>
              <a:rPr lang="el-GR" sz="2000" b="1" u="sng" dirty="0" err="1"/>
              <a:t>ψ.΄</a:t>
            </a:r>
            <a:r>
              <a:rPr lang="el-GR" sz="2000" b="1" u="sng"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a:t>Scaffolding</a:t>
            </a:r>
            <a:endParaRPr lang="el-GR" b="1" dirty="0"/>
          </a:p>
        </p:txBody>
      </p:sp>
      <p:sp>
        <p:nvSpPr>
          <p:cNvPr id="3" name="2 - Θέση περιεχομένου"/>
          <p:cNvSpPr>
            <a:spLocks noGrp="1"/>
          </p:cNvSpPr>
          <p:nvPr>
            <p:ph idx="1"/>
          </p:nvPr>
        </p:nvSpPr>
        <p:spPr/>
        <p:txBody>
          <a:bodyPr/>
          <a:lstStyle/>
          <a:p>
            <a:pPr>
              <a:buNone/>
            </a:pPr>
            <a:r>
              <a:rPr lang="en-US" dirty="0"/>
              <a:t>   </a:t>
            </a:r>
            <a:r>
              <a:rPr lang="el-GR" dirty="0"/>
              <a:t>Προσοχή! Η βοήθεια(</a:t>
            </a:r>
            <a:r>
              <a:rPr lang="en-US" dirty="0"/>
              <a:t>scaffolding) </a:t>
            </a:r>
            <a:r>
              <a:rPr lang="el-GR" dirty="0"/>
              <a:t>καλό είναι να δίνεται με διαλογική μορφή ,ώστε ο μαθητής να μπορέσει να ολοκληρώσει την λύση ενός προβλήματος ,που αρχικά από μόνος του δεν μπορούσε</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ΔΙΔΑΣΚΑΛΙΑ ΣΥΜΦΩΝΗ ΜΕ</a:t>
            </a:r>
            <a:r>
              <a:rPr lang="en-US" dirty="0"/>
              <a:t> </a:t>
            </a:r>
            <a:r>
              <a:rPr lang="el-GR" dirty="0"/>
              <a:t>Θ</a:t>
            </a:r>
            <a:r>
              <a:rPr lang="en-US" dirty="0"/>
              <a:t> VYGOTSY</a:t>
            </a:r>
            <a:r>
              <a:rPr lang="el-GR" dirty="0"/>
              <a:t> </a:t>
            </a:r>
          </a:p>
        </p:txBody>
      </p:sp>
      <p:sp>
        <p:nvSpPr>
          <p:cNvPr id="3" name="2 - Θέση περιεχομένου"/>
          <p:cNvSpPr>
            <a:spLocks noGrp="1"/>
          </p:cNvSpPr>
          <p:nvPr>
            <p:ph idx="1"/>
          </p:nvPr>
        </p:nvSpPr>
        <p:spPr/>
        <p:txBody>
          <a:bodyPr>
            <a:normAutofit fontScale="85000" lnSpcReduction="10000"/>
          </a:bodyPr>
          <a:lstStyle/>
          <a:p>
            <a:r>
              <a:rPr lang="el-GR" b="1" dirty="0"/>
              <a:t>ΣΤΟΧΟΣ: να καταλάβουν οι μαθητές την έννοια της αύξουσας και φθίνουσας συνάρτησης με τη βοήθεια ενός παραδείγματος από την καθημερινότητα</a:t>
            </a:r>
            <a:r>
              <a:rPr lang="el-GR" dirty="0"/>
              <a:t>.</a:t>
            </a:r>
          </a:p>
          <a:p>
            <a:pPr>
              <a:buNone/>
            </a:pPr>
            <a:r>
              <a:rPr lang="el-GR" dirty="0"/>
              <a:t>Δίνεται ένα παράδειγμα που αναφέρεται στα κέρδη ενός εργοστασίου και κάνοντας δύο γραφικές </a:t>
            </a:r>
            <a:r>
              <a:rPr lang="el-GR" dirty="0" err="1"/>
              <a:t>παραστάσεις.Ο</a:t>
            </a:r>
            <a:r>
              <a:rPr lang="el-GR" dirty="0"/>
              <a:t> καθηγητής  ζητά από τους μαθητές να του πουν ποια από τις δύο θα επέλεγαν για να απεικονίσουν τα κέρδη τους, σε περίπτωση που ήταν οι ιδιοκτήτες (στο σημείο αυτό μπαίνουν </a:t>
            </a:r>
            <a:r>
              <a:rPr lang="el-GR" dirty="0" err="1"/>
              <a:t>εξωμαθηματικά</a:t>
            </a:r>
            <a:r>
              <a:rPr lang="el-GR" dirty="0"/>
              <a:t> στοιχεία που βοηθούν τα παιδιά να αναγνωρίσουν τις μαθηματικές έννοιες).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Σενάριο</a:t>
            </a:r>
          </a:p>
        </p:txBody>
      </p:sp>
      <p:sp>
        <p:nvSpPr>
          <p:cNvPr id="3" name="2 - Θέση περιεχομένου"/>
          <p:cNvSpPr>
            <a:spLocks noGrp="1"/>
          </p:cNvSpPr>
          <p:nvPr>
            <p:ph idx="1"/>
          </p:nvPr>
        </p:nvSpPr>
        <p:spPr/>
        <p:txBody>
          <a:bodyPr/>
          <a:lstStyle/>
          <a:p>
            <a:pPr>
              <a:buNone/>
            </a:pPr>
            <a:r>
              <a:rPr lang="el-GR" dirty="0"/>
              <a:t>Ο καθηγητής απευθύνεται στο πρώτο θρανίο Ρωτάει τη μία μαθήτρια ποια από τις γραφικές παραστάσεις θα ήθελε να δείχνει τα κέρδη της. Η μαθήτρια απαντάει αλλά αποδεικνύεται πως το έκανε τυχαία. Χαμογελάει νευρικά, προσπαθεί να δικαιολογήσει την απάντησή της και κάνει διάφορες κινήσεις με τα χέρια που δείχνουν την αμηχανία της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285852" y="1071546"/>
            <a:ext cx="6858048" cy="2677656"/>
          </a:xfrm>
          <a:prstGeom prst="rect">
            <a:avLst/>
          </a:prstGeom>
        </p:spPr>
        <p:txBody>
          <a:bodyPr wrap="square">
            <a:spAutoFit/>
          </a:bodyPr>
          <a:lstStyle/>
          <a:p>
            <a:r>
              <a:rPr lang="el-GR" sz="2800" dirty="0"/>
              <a:t>Τελικά, παραδέχεται την αλήθεια και δίνει μία εξήγηση σχετικά με την απάντηση που επέλεξε. Απαντάει σωστά στο ερώτημα που της τέθηκε αλλά είναι πάρα πολύ διστακτική. Η αιτία της συμπεριφοράς της είναι πως ντρέπεται μήπως πει κάτι λάθος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28662" y="928670"/>
            <a:ext cx="7500990" cy="4524315"/>
          </a:xfrm>
          <a:prstGeom prst="rect">
            <a:avLst/>
          </a:prstGeom>
        </p:spPr>
        <p:txBody>
          <a:bodyPr wrap="square">
            <a:spAutoFit/>
          </a:bodyPr>
          <a:lstStyle/>
          <a:p>
            <a:r>
              <a:rPr lang="el-GR" sz="3200" dirty="0"/>
              <a:t>Στην συνέχεια  ο καθηγητής ζητάει από τους μαθητές του </a:t>
            </a:r>
            <a:r>
              <a:rPr lang="el-GR" sz="3200" b="1" dirty="0"/>
              <a:t>να σχεδιάσουν στα τετράδια τους μία γνησίως αύξουσα συνάρτηση καθώς και μία γνησίως φθίνουσα. </a:t>
            </a:r>
            <a:r>
              <a:rPr lang="el-GR" sz="3200" dirty="0"/>
              <a:t>Σκοπός του είναι να αρχίσουν να </a:t>
            </a:r>
            <a:r>
              <a:rPr lang="el-GR" sz="3200" b="1" dirty="0"/>
              <a:t>οικειοποιούνται τις νέες έννοιες </a:t>
            </a:r>
            <a:r>
              <a:rPr lang="el-GR" sz="3200" dirty="0"/>
              <a:t>που τους ανέφερε και επιπλέον να δει εάν μπορούν να αναγνωρίσουν τη μονοτονία μία συνάρτησης βλέποντας το γράφημα της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Σενάριο</a:t>
            </a:r>
          </a:p>
        </p:txBody>
      </p:sp>
      <p:sp>
        <p:nvSpPr>
          <p:cNvPr id="3" name="2 - Θέση περιεχομένου"/>
          <p:cNvSpPr>
            <a:spLocks noGrp="1"/>
          </p:cNvSpPr>
          <p:nvPr>
            <p:ph idx="1"/>
          </p:nvPr>
        </p:nvSpPr>
        <p:spPr/>
        <p:txBody>
          <a:bodyPr>
            <a:normAutofit fontScale="92500" lnSpcReduction="10000"/>
          </a:bodyPr>
          <a:lstStyle/>
          <a:p>
            <a:pPr>
              <a:buNone/>
            </a:pPr>
            <a:r>
              <a:rPr lang="el-GR" dirty="0">
                <a:solidFill>
                  <a:srgbClr val="FF0000"/>
                </a:solidFill>
              </a:rPr>
              <a:t>Μαθήτρια1</a:t>
            </a:r>
            <a:r>
              <a:rPr lang="el-GR" dirty="0"/>
              <a:t> : Να ρωτήσω τι είπατε να κάνουμε ;</a:t>
            </a:r>
          </a:p>
          <a:p>
            <a:pPr>
              <a:buNone/>
            </a:pPr>
            <a:r>
              <a:rPr lang="el-GR" dirty="0"/>
              <a:t> </a:t>
            </a:r>
            <a:r>
              <a:rPr lang="el-GR" b="1" dirty="0"/>
              <a:t>Καθηγητής</a:t>
            </a:r>
            <a:r>
              <a:rPr lang="el-GR" dirty="0"/>
              <a:t>: Μια συνάρτηση αύξουσα και μια φθίνουσα να κατεβαίνει.</a:t>
            </a:r>
          </a:p>
          <a:p>
            <a:pPr>
              <a:buNone/>
            </a:pPr>
            <a:r>
              <a:rPr lang="el-GR" dirty="0"/>
              <a:t> </a:t>
            </a:r>
            <a:r>
              <a:rPr lang="el-GR" dirty="0">
                <a:solidFill>
                  <a:srgbClr val="FF0000"/>
                </a:solidFill>
              </a:rPr>
              <a:t>Μαθήτρια1</a:t>
            </a:r>
            <a:r>
              <a:rPr lang="el-GR" dirty="0"/>
              <a:t> : α…. έτσι ;</a:t>
            </a:r>
          </a:p>
          <a:p>
            <a:pPr>
              <a:buNone/>
            </a:pPr>
            <a:r>
              <a:rPr lang="el-GR" b="1" dirty="0"/>
              <a:t>Καθηγητής</a:t>
            </a:r>
            <a:r>
              <a:rPr lang="el-GR" dirty="0"/>
              <a:t>: Αυτή τι είναι ανεβαίνει ή κατεβαίνει;</a:t>
            </a:r>
          </a:p>
          <a:p>
            <a:pPr>
              <a:buNone/>
            </a:pPr>
            <a:r>
              <a:rPr lang="el-GR" dirty="0">
                <a:solidFill>
                  <a:srgbClr val="FF0000"/>
                </a:solidFill>
              </a:rPr>
              <a:t> Μαθήτρια1 </a:t>
            </a:r>
            <a:r>
              <a:rPr lang="el-GR" dirty="0"/>
              <a:t>: Ανεβαίνει .</a:t>
            </a:r>
          </a:p>
          <a:p>
            <a:pPr>
              <a:buNone/>
            </a:pPr>
            <a:r>
              <a:rPr lang="el-GR" dirty="0"/>
              <a:t> </a:t>
            </a:r>
            <a:r>
              <a:rPr lang="el-GR" b="1" dirty="0"/>
              <a:t>Καθηγητής</a:t>
            </a:r>
            <a:r>
              <a:rPr lang="el-GR" dirty="0"/>
              <a:t>: Αύξουσα ωραία, φτιάξε και μια φθίνουσα τώρα .</a:t>
            </a:r>
          </a:p>
          <a:p>
            <a:pPr>
              <a:buNone/>
            </a:pPr>
            <a:r>
              <a:rPr lang="el-GR" dirty="0">
                <a:solidFill>
                  <a:srgbClr val="FF0000"/>
                </a:solidFill>
              </a:rPr>
              <a:t> Μαθήτρια1 </a:t>
            </a:r>
            <a:r>
              <a:rPr lang="el-GR" dirty="0"/>
              <a:t>: Που να κατεβαίνει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85786" y="500042"/>
            <a:ext cx="7786742" cy="2862322"/>
          </a:xfrm>
          <a:prstGeom prst="rect">
            <a:avLst/>
          </a:prstGeom>
        </p:spPr>
        <p:txBody>
          <a:bodyPr wrap="square">
            <a:spAutoFit/>
          </a:bodyPr>
          <a:lstStyle/>
          <a:p>
            <a:endParaRPr lang="el-GR" b="1" dirty="0"/>
          </a:p>
          <a:p>
            <a:endParaRPr lang="el-GR" b="1" dirty="0"/>
          </a:p>
          <a:p>
            <a:endParaRPr lang="el-GR" b="1" dirty="0"/>
          </a:p>
          <a:p>
            <a:r>
              <a:rPr lang="el-GR" b="1" dirty="0"/>
              <a:t>Καθηγητής</a:t>
            </a:r>
            <a:r>
              <a:rPr lang="el-GR" dirty="0"/>
              <a:t> : Ναι .Όπως τι θες εσύ δεν έχουμε περιορισμό, να κατεβαίνει </a:t>
            </a:r>
            <a:r>
              <a:rPr lang="el-GR" dirty="0" err="1"/>
              <a:t>όμως,ωστε</a:t>
            </a:r>
            <a:r>
              <a:rPr lang="el-GR" dirty="0"/>
              <a:t> να μειώνονται τα κέρδη σου που λέγαμε πριν.</a:t>
            </a:r>
          </a:p>
          <a:p>
            <a:r>
              <a:rPr lang="el-GR" dirty="0"/>
              <a:t> </a:t>
            </a:r>
          </a:p>
          <a:p>
            <a:r>
              <a:rPr lang="el-GR" dirty="0">
                <a:solidFill>
                  <a:srgbClr val="FF0000"/>
                </a:solidFill>
              </a:rPr>
              <a:t>Μαθήτρια1</a:t>
            </a:r>
            <a:r>
              <a:rPr lang="el-GR" dirty="0"/>
              <a:t> : Έτσι ;</a:t>
            </a:r>
          </a:p>
          <a:p>
            <a:endParaRPr lang="el-GR" dirty="0"/>
          </a:p>
          <a:p>
            <a:endParaRPr lang="el-GR" dirty="0"/>
          </a:p>
          <a:p>
            <a:r>
              <a:rPr lang="el-GR" b="1" dirty="0"/>
              <a:t> </a:t>
            </a:r>
            <a:endParaRPr lang="el-GR" dirty="0"/>
          </a:p>
        </p:txBody>
      </p:sp>
      <p:pic>
        <p:nvPicPr>
          <p:cNvPr id="1026" name="Picture 2" descr="C:\Users\ΗΡΑ\Desktop\Χωρίς τίτλο.png"/>
          <p:cNvPicPr>
            <a:picLocks noChangeAspect="1" noChangeArrowheads="1"/>
          </p:cNvPicPr>
          <p:nvPr/>
        </p:nvPicPr>
        <p:blipFill>
          <a:blip r:embed="rId2"/>
          <a:srcRect/>
          <a:stretch>
            <a:fillRect/>
          </a:stretch>
        </p:blipFill>
        <p:spPr bwMode="auto">
          <a:xfrm>
            <a:off x="669925" y="3214686"/>
            <a:ext cx="4187827" cy="2405064"/>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2124</Words>
  <Application>Microsoft Office PowerPoint</Application>
  <PresentationFormat>Προβολή στην οθόνη (4:3)</PresentationFormat>
  <Paragraphs>127</Paragraphs>
  <Slides>25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25</vt:i4>
      </vt:variant>
    </vt:vector>
  </HeadingPairs>
  <TitlesOfParts>
    <vt:vector size="29" baseType="lpstr">
      <vt:lpstr>Arial</vt:lpstr>
      <vt:lpstr>Calibri</vt:lpstr>
      <vt:lpstr>Wingdings</vt:lpstr>
      <vt:lpstr>Θέμα του Office</vt:lpstr>
      <vt:lpstr> VYGOTSKY:OMAΔΟΣΥΝΕΡΓΑΤΙΚΗ ΔΙΔΑΣΚΑΛΙΑ</vt:lpstr>
      <vt:lpstr>ΖΩΝΗ ΕΠΙΚΕΙΜΕΝΗΣ ΑΝΑΠΤΥΞΗΣ(Ζ.Ε.Α)</vt:lpstr>
      <vt:lpstr>Scaffolding</vt:lpstr>
      <vt:lpstr>ΔΙΔΑΣΚΑΛΙΑ ΣΥΜΦΩΝΗ ΜΕ Θ VYGOTSY </vt:lpstr>
      <vt:lpstr>Σενάριο</vt:lpstr>
      <vt:lpstr>Παρουσίαση του PowerPoint</vt:lpstr>
      <vt:lpstr>Παρουσίαση του PowerPoint</vt:lpstr>
      <vt:lpstr>Σενάριο</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Ανάλυση σεναρίων</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ΔΙΔΑΣΚΑΛΙΑ ΣΥΜΦΩΝΗ ΜΕ Θ VYGOTSY</dc:title>
  <dc:creator>ΗΡΑ</dc:creator>
  <cp:lastModifiedBy>Αντωνοπούλου Σωτηρία Ήρα</cp:lastModifiedBy>
  <cp:revision>21</cp:revision>
  <dcterms:created xsi:type="dcterms:W3CDTF">2017-03-17T17:15:15Z</dcterms:created>
  <dcterms:modified xsi:type="dcterms:W3CDTF">2024-01-20T09:16:35Z</dcterms:modified>
</cp:coreProperties>
</file>