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6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Ορθογώνιο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Ορθογώνιο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Ορθογώνιο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Ορθογώνιο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Ορθογώνιο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Στρογγυλεμένο ορθογώνιο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Στρογγυλεμένο ορθογώνιο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Ορθογώνιο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Ορθογώνιο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Ορθογώνιο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Ορθογώνιο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Τίτλος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smtClean="0"/>
              <a:t>Στυλ κύριου τίτλου</a:t>
            </a:r>
            <a:endParaRPr kumimoji="0" lang="en-US"/>
          </a:p>
        </p:txBody>
      </p:sp>
      <p:sp>
        <p:nvSpPr>
          <p:cNvPr id="9" name="Υπότιτλος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Θέση ημερομηνίας 27"/>
          <p:cNvSpPr>
            <a:spLocks noGrp="1"/>
          </p:cNvSpPr>
          <p:nvPr>
            <p:ph type="dt" sz="half" idx="10"/>
          </p:nvPr>
        </p:nvSpPr>
        <p:spPr>
          <a:xfrm>
            <a:off x="6705600" y="4206240"/>
            <a:ext cx="960120" cy="457200"/>
          </a:xfrm>
        </p:spPr>
        <p:txBody>
          <a:bodyPr/>
          <a:lstStyle/>
          <a:p>
            <a:fld id="{7328FE68-13F5-4E0F-BEDF-CDAEF61DF34D}" type="datetimeFigureOut">
              <a:rPr lang="el-GR" smtClean="0"/>
              <a:t>26/3/2017</a:t>
            </a:fld>
            <a:endParaRPr lang="el-GR"/>
          </a:p>
        </p:txBody>
      </p:sp>
      <p:sp>
        <p:nvSpPr>
          <p:cNvPr id="17" name="Θέση υποσέλιδου 16"/>
          <p:cNvSpPr>
            <a:spLocks noGrp="1"/>
          </p:cNvSpPr>
          <p:nvPr>
            <p:ph type="ftr" sz="quarter" idx="11"/>
          </p:nvPr>
        </p:nvSpPr>
        <p:spPr>
          <a:xfrm>
            <a:off x="5410200" y="4205288"/>
            <a:ext cx="1295400" cy="457200"/>
          </a:xfrm>
        </p:spPr>
        <p:txBody>
          <a:bodyPr/>
          <a:lstStyle/>
          <a:p>
            <a:endParaRPr lang="el-GR"/>
          </a:p>
        </p:txBody>
      </p:sp>
      <p:sp>
        <p:nvSpPr>
          <p:cNvPr id="29" name="Θέση αριθμού διαφάνειας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833B4324-F228-4421-B29D-4998BE4AC993}"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7328FE68-13F5-4E0F-BEDF-CDAEF61DF34D}" type="datetimeFigureOut">
              <a:rPr lang="el-GR" smtClean="0"/>
              <a:t>26/3/2017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33B4324-F228-4421-B29D-4998BE4AC99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781800" y="1143000"/>
            <a:ext cx="1905000" cy="5486400"/>
          </a:xfrm>
        </p:spPr>
        <p:txBody>
          <a:bodyPr vert="eaVer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1143000"/>
            <a:ext cx="6248400" cy="5486400"/>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7328FE68-13F5-4E0F-BEDF-CDAEF61DF34D}" type="datetimeFigureOut">
              <a:rPr lang="el-GR" smtClean="0"/>
              <a:t>26/3/2017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33B4324-F228-4421-B29D-4998BE4AC993}"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περιεχομένου 2"/>
          <p:cNvSpPr>
            <a:spLocks noGrp="1"/>
          </p:cNvSpPr>
          <p:nvPr>
            <p:ph idx="1"/>
          </p:nvPr>
        </p:nvSpPr>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7328FE68-13F5-4E0F-BEDF-CDAEF61DF34D}" type="datetimeFigureOut">
              <a:rPr lang="el-GR" smtClean="0"/>
              <a:t>26/3/2017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33B4324-F228-4421-B29D-4998BE4AC993}"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4" name="Θέση ημερομηνίας 3"/>
          <p:cNvSpPr>
            <a:spLocks noGrp="1"/>
          </p:cNvSpPr>
          <p:nvPr>
            <p:ph type="dt" sz="half" idx="10"/>
          </p:nvPr>
        </p:nvSpPr>
        <p:spPr/>
        <p:txBody>
          <a:bodyPr/>
          <a:lstStyle/>
          <a:p>
            <a:fld id="{7328FE68-13F5-4E0F-BEDF-CDAEF61DF34D}" type="datetimeFigureOut">
              <a:rPr lang="el-GR" smtClean="0"/>
              <a:t>26/3/2017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33B4324-F228-4421-B29D-4998BE4AC993}"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περιεχομένου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περιεχομένου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p>
            <a:fld id="{7328FE68-13F5-4E0F-BEDF-CDAEF61DF34D}" type="datetimeFigureOut">
              <a:rPr lang="el-GR" smtClean="0"/>
              <a:t>26/3/2017</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833B4324-F228-4421-B29D-4998BE4AC993}"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381000" y="1143000"/>
            <a:ext cx="8382000" cy="1069848"/>
          </a:xfrm>
        </p:spPr>
        <p:txBody>
          <a:bodyPr anchor="ctr"/>
          <a:lstStyle>
            <a:lvl1pPr>
              <a:defRPr sz="4000" b="0" i="0" cap="none" baseline="0"/>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Θέση κειμένου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5" name="Θέση περιεχομένου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Θέση περιεχομένου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Θέση ημερομηνίας 25"/>
          <p:cNvSpPr>
            <a:spLocks noGrp="1"/>
          </p:cNvSpPr>
          <p:nvPr>
            <p:ph type="dt" sz="half" idx="10"/>
          </p:nvPr>
        </p:nvSpPr>
        <p:spPr/>
        <p:txBody>
          <a:bodyPr rtlCol="0"/>
          <a:lstStyle/>
          <a:p>
            <a:fld id="{7328FE68-13F5-4E0F-BEDF-CDAEF61DF34D}" type="datetimeFigureOut">
              <a:rPr lang="el-GR" smtClean="0"/>
              <a:t>26/3/2017</a:t>
            </a:fld>
            <a:endParaRPr lang="el-GR"/>
          </a:p>
        </p:txBody>
      </p:sp>
      <p:sp>
        <p:nvSpPr>
          <p:cNvPr id="27" name="Θέση αριθμού διαφάνειας 26"/>
          <p:cNvSpPr>
            <a:spLocks noGrp="1"/>
          </p:cNvSpPr>
          <p:nvPr>
            <p:ph type="sldNum" sz="quarter" idx="11"/>
          </p:nvPr>
        </p:nvSpPr>
        <p:spPr/>
        <p:txBody>
          <a:bodyPr rtlCol="0"/>
          <a:lstStyle/>
          <a:p>
            <a:fld id="{833B4324-F228-4421-B29D-4998BE4AC993}" type="slidenum">
              <a:rPr lang="el-GR" smtClean="0"/>
              <a:t>‹#›</a:t>
            </a:fld>
            <a:endParaRPr lang="el-GR"/>
          </a:p>
        </p:txBody>
      </p:sp>
      <p:sp>
        <p:nvSpPr>
          <p:cNvPr id="28" name="Θέση υποσέλιδου 27"/>
          <p:cNvSpPr>
            <a:spLocks noGrp="1"/>
          </p:cNvSpPr>
          <p:nvPr>
            <p:ph type="ftr" sz="quarter" idx="12"/>
          </p:nvPr>
        </p:nvSpPr>
        <p:spPr/>
        <p:txBody>
          <a:bodyPr rtlCol="0"/>
          <a:lstStyle/>
          <a:p>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a:xfrm>
            <a:off x="6583680" y="612648"/>
            <a:ext cx="957264" cy="457200"/>
          </a:xfrm>
        </p:spPr>
        <p:txBody>
          <a:bodyPr/>
          <a:lstStyle/>
          <a:p>
            <a:fld id="{7328FE68-13F5-4E0F-BEDF-CDAEF61DF34D}" type="datetimeFigureOut">
              <a:rPr lang="el-GR" smtClean="0"/>
              <a:t>26/3/2017</a:t>
            </a:fld>
            <a:endParaRPr lang="el-GR"/>
          </a:p>
        </p:txBody>
      </p:sp>
      <p:sp>
        <p:nvSpPr>
          <p:cNvPr id="4" name="Θέση υποσέλιδου 3"/>
          <p:cNvSpPr>
            <a:spLocks noGrp="1"/>
          </p:cNvSpPr>
          <p:nvPr>
            <p:ph type="ftr" sz="quarter" idx="11"/>
          </p:nvPr>
        </p:nvSpPr>
        <p:spPr>
          <a:xfrm>
            <a:off x="5257800" y="612648"/>
            <a:ext cx="1325880" cy="457200"/>
          </a:xfrm>
        </p:spPr>
        <p:txBody>
          <a:bodyPr/>
          <a:lstStyle/>
          <a:p>
            <a:endParaRPr lang="el-GR"/>
          </a:p>
        </p:txBody>
      </p:sp>
      <p:sp>
        <p:nvSpPr>
          <p:cNvPr id="5" name="Θέση αριθμού διαφάνειας 4"/>
          <p:cNvSpPr>
            <a:spLocks noGrp="1"/>
          </p:cNvSpPr>
          <p:nvPr>
            <p:ph type="sldNum" sz="quarter" idx="12"/>
          </p:nvPr>
        </p:nvSpPr>
        <p:spPr>
          <a:xfrm>
            <a:off x="8174736" y="2272"/>
            <a:ext cx="762000" cy="365760"/>
          </a:xfrm>
        </p:spPr>
        <p:txBody>
          <a:bodyPr/>
          <a:lstStyle/>
          <a:p>
            <a:fld id="{833B4324-F228-4421-B29D-4998BE4AC99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7328FE68-13F5-4E0F-BEDF-CDAEF61DF34D}" type="datetimeFigureOut">
              <a:rPr lang="el-GR" smtClean="0"/>
              <a:t>26/3/2017</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833B4324-F228-4421-B29D-4998BE4AC99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5353496" y="1101970"/>
            <a:ext cx="3383280" cy="877824"/>
          </a:xfrm>
        </p:spPr>
        <p:txBody>
          <a:bodyPr anchor="b"/>
          <a:lstStyle>
            <a:lvl1pPr algn="l">
              <a:buNone/>
              <a:defRPr sz="1800" b="1"/>
            </a:lvl1pPr>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4" name="Θέση περιεχομένου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p>
            <a:fld id="{7328FE68-13F5-4E0F-BEDF-CDAEF61DF34D}" type="datetimeFigureOut">
              <a:rPr lang="el-GR" smtClean="0"/>
              <a:t>26/3/2017</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833B4324-F228-4421-B29D-4998BE4AC993}"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smtClean="0"/>
              <a:t>Στυλ κύριου τίτλου</a:t>
            </a:r>
            <a:endParaRPr kumimoji="0" lang="en-US"/>
          </a:p>
        </p:txBody>
      </p:sp>
      <p:sp>
        <p:nvSpPr>
          <p:cNvPr id="3" name="Θέση εικόνας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Θέση κειμένου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Στυλ υποδείγματος κειμένου</a:t>
            </a:r>
          </a:p>
        </p:txBody>
      </p:sp>
      <p:sp>
        <p:nvSpPr>
          <p:cNvPr id="5" name="Θέση ημερομηνίας 4"/>
          <p:cNvSpPr>
            <a:spLocks noGrp="1"/>
          </p:cNvSpPr>
          <p:nvPr>
            <p:ph type="dt" sz="half" idx="10"/>
          </p:nvPr>
        </p:nvSpPr>
        <p:spPr/>
        <p:txBody>
          <a:bodyPr/>
          <a:lstStyle/>
          <a:p>
            <a:fld id="{7328FE68-13F5-4E0F-BEDF-CDAEF61DF34D}" type="datetimeFigureOut">
              <a:rPr lang="el-GR" smtClean="0"/>
              <a:t>26/3/2017</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833B4324-F228-4421-B29D-4998BE4AC993}"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Ορθογώνιο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Ορθογώνιο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Ορθογώνιο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Ορθογώνιο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Ορθογώνιο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Στρογγυλεμένο ορθογώνιο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Στρογγυλεμένο ορθογώνιο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Ορθογώνιο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Ορθογώνιο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Ορθογώνιο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Ορθογώνιο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Ορθογώνιο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Ορθογώνιο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Θέση τίτλου 21"/>
          <p:cNvSpPr>
            <a:spLocks noGrp="1"/>
          </p:cNvSpPr>
          <p:nvPr>
            <p:ph type="title"/>
          </p:nvPr>
        </p:nvSpPr>
        <p:spPr>
          <a:xfrm>
            <a:off x="457200" y="1143000"/>
            <a:ext cx="8229600" cy="1066800"/>
          </a:xfrm>
          <a:prstGeom prst="rect">
            <a:avLst/>
          </a:prstGeom>
        </p:spPr>
        <p:txBody>
          <a:bodyPr vert="horz" anchor="ctr">
            <a:normAutofit/>
          </a:bodyPr>
          <a:lstStyle/>
          <a:p>
            <a:r>
              <a:rPr kumimoji="0" lang="el-GR" smtClean="0"/>
              <a:t>Στυλ κύριου τίτλου</a:t>
            </a:r>
            <a:endParaRPr kumimoji="0" lang="en-US"/>
          </a:p>
        </p:txBody>
      </p:sp>
      <p:sp>
        <p:nvSpPr>
          <p:cNvPr id="13" name="Θέση κειμένου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Θέση ημερομηνίας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7328FE68-13F5-4E0F-BEDF-CDAEF61DF34D}" type="datetimeFigureOut">
              <a:rPr lang="el-GR" smtClean="0"/>
              <a:t>26/3/2017</a:t>
            </a:fld>
            <a:endParaRPr lang="el-GR"/>
          </a:p>
        </p:txBody>
      </p:sp>
      <p:sp>
        <p:nvSpPr>
          <p:cNvPr id="3" name="Θέση υποσέλιδου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l-GR"/>
          </a:p>
        </p:txBody>
      </p:sp>
      <p:sp>
        <p:nvSpPr>
          <p:cNvPr id="23" name="Θέση αριθμού διαφάνειας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833B4324-F228-4421-B29D-4998BE4AC993}"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l.wikipedia.org/wiki/%CE%95%CE%BB%CE%BB%CE%AC%CE%B4%CE%B1" TargetMode="External"/><Relationship Id="rId2" Type="http://schemas.openxmlformats.org/officeDocument/2006/relationships/hyperlink" Target="https://el.wikipedia.org/wiki/1824" TargetMode="Externa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hyperlink" Target="https://el.wikipedia.org/wiki/%CE%91%CE%BB%CE%AD%CE%BE%CE%B1%CE%BD%CE%B4%CF%81%CE%BF%CF%82_%CE%9A%CE%BF%CE%BD%CF%84%CF%8C%CF%83%CF%84%CE%B1%CF%85%CE%BB%CE%BF%CF%82" TargetMode="External"/><Relationship Id="rId4" Type="http://schemas.openxmlformats.org/officeDocument/2006/relationships/hyperlink" Target="https://el.wikipedia.org/wiki/%CE%95%CE%BB%CE%BB%CE%AC%CF%82_%CE%99_(%CE%A6%CF%81%CE%B5%CE%B3%CE%AC%CF%84%CE%B1)"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Autofit/>
          </a:bodyPr>
          <a:lstStyle/>
          <a:p>
            <a:r>
              <a:rPr lang="el-GR" sz="5400" b="1" u="sng" dirty="0" smtClean="0"/>
              <a:t>ΤΑ ΣΚΑΝΔΑΛΑ ΠΟΥ ΣΥΓΚΛΟΝΙΣΑΝ ΤΗΝ ΕΛΛΑΔΑ</a:t>
            </a:r>
            <a:endParaRPr lang="el-GR" sz="5400" b="1" u="sng" dirty="0"/>
          </a:p>
        </p:txBody>
      </p:sp>
      <p:sp>
        <p:nvSpPr>
          <p:cNvPr id="3" name="Υπότιτλος 2"/>
          <p:cNvSpPr>
            <a:spLocks noGrp="1"/>
          </p:cNvSpPr>
          <p:nvPr>
            <p:ph type="subTitle" idx="1"/>
          </p:nvPr>
        </p:nvSpPr>
        <p:spPr/>
        <p:txBody>
          <a:bodyPr/>
          <a:lstStyle/>
          <a:p>
            <a:endParaRPr lang="el-GR"/>
          </a:p>
        </p:txBody>
      </p:sp>
    </p:spTree>
    <p:extLst>
      <p:ext uri="{BB962C8B-B14F-4D97-AF65-F5344CB8AC3E}">
        <p14:creationId xmlns:p14="http://schemas.microsoft.com/office/powerpoint/2010/main" val="9868170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sz="4400" b="1" u="sng" dirty="0" smtClean="0"/>
              <a:t>Συνεργάστηκαν :</a:t>
            </a:r>
          </a:p>
          <a:p>
            <a:pPr marL="0" indent="0">
              <a:buNone/>
            </a:pPr>
            <a:r>
              <a:rPr lang="el-GR" sz="4400" dirty="0" smtClean="0"/>
              <a:t>Παρασκευόπουλος </a:t>
            </a:r>
            <a:r>
              <a:rPr lang="el-GR" sz="4400" dirty="0" err="1" smtClean="0"/>
              <a:t>Ανδρεάς</a:t>
            </a:r>
            <a:endParaRPr lang="el-GR" sz="4400" dirty="0" smtClean="0"/>
          </a:p>
          <a:p>
            <a:pPr marL="0" indent="0">
              <a:buNone/>
            </a:pPr>
            <a:r>
              <a:rPr lang="el-GR" sz="4400" dirty="0" err="1" smtClean="0"/>
              <a:t>Πήττα</a:t>
            </a:r>
            <a:r>
              <a:rPr lang="el-GR" sz="4400" dirty="0" smtClean="0"/>
              <a:t> Βασιλική</a:t>
            </a:r>
            <a:endParaRPr lang="el-GR" sz="4400" dirty="0"/>
          </a:p>
        </p:txBody>
      </p:sp>
    </p:spTree>
    <p:extLst>
      <p:ext uri="{BB962C8B-B14F-4D97-AF65-F5344CB8AC3E}">
        <p14:creationId xmlns:p14="http://schemas.microsoft.com/office/powerpoint/2010/main" val="266438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u="sng" dirty="0" smtClean="0"/>
              <a:t>Τι </a:t>
            </a:r>
            <a:r>
              <a:rPr lang="el-GR" b="1" u="sng" dirty="0" err="1" smtClean="0"/>
              <a:t>εννούμε</a:t>
            </a:r>
            <a:r>
              <a:rPr lang="el-GR" b="1" u="sng" dirty="0" smtClean="0"/>
              <a:t> με τον όρο σκάνδαλο</a:t>
            </a:r>
            <a:endParaRPr lang="el-GR" b="1" u="sng" dirty="0"/>
          </a:p>
        </p:txBody>
      </p:sp>
      <p:sp>
        <p:nvSpPr>
          <p:cNvPr id="3" name="Θέση περιεχομένου 2"/>
          <p:cNvSpPr>
            <a:spLocks noGrp="1"/>
          </p:cNvSpPr>
          <p:nvPr>
            <p:ph idx="1"/>
          </p:nvPr>
        </p:nvSpPr>
        <p:spPr/>
        <p:txBody>
          <a:bodyPr>
            <a:normAutofit fontScale="85000" lnSpcReduction="20000"/>
          </a:bodyPr>
          <a:lstStyle/>
          <a:p>
            <a:r>
              <a:rPr lang="el-GR" b="1" dirty="0"/>
              <a:t>Με τον όρο σκάνδαλο εννοούμε ένα γεγονός το οποίο </a:t>
            </a:r>
            <a:r>
              <a:rPr lang="el-GR" b="1" dirty="0" smtClean="0"/>
              <a:t>παρεκκλίνει από </a:t>
            </a:r>
            <a:r>
              <a:rPr lang="el-GR" b="1" dirty="0"/>
              <a:t>τα νομικά ή ηθικά σωστό και προκαλεί αγανάκτηση και έντονες επικρίσεις</a:t>
            </a:r>
            <a:r>
              <a:rPr lang="el-GR" b="1" dirty="0" smtClean="0"/>
              <a:t>. </a:t>
            </a:r>
            <a:r>
              <a:rPr lang="el-GR" b="1" dirty="0" err="1" smtClean="0"/>
              <a:t>Επίσης,ο</a:t>
            </a:r>
            <a:r>
              <a:rPr lang="el-GR" b="1" dirty="0" smtClean="0"/>
              <a:t> </a:t>
            </a:r>
            <a:r>
              <a:rPr lang="el-GR" b="1" dirty="0"/>
              <a:t>όρος χρησιμοποιείται </a:t>
            </a:r>
            <a:r>
              <a:rPr lang="el-GR" b="1" dirty="0" smtClean="0"/>
              <a:t>κατά </a:t>
            </a:r>
            <a:r>
              <a:rPr lang="el-GR" b="1" dirty="0"/>
              <a:t>κόρον στην πολιτική ζωή</a:t>
            </a:r>
            <a:r>
              <a:rPr lang="el-GR" b="1" dirty="0" smtClean="0"/>
              <a:t>. Στα </a:t>
            </a:r>
            <a:r>
              <a:rPr lang="el-GR" b="1" dirty="0"/>
              <a:t>σκάνδαλα εμπλέκονται πρόσωπα που χαίρουν της εκτίμησης του λαού</a:t>
            </a:r>
            <a:r>
              <a:rPr lang="el-GR" b="1" dirty="0" smtClean="0"/>
              <a:t>, όπως </a:t>
            </a:r>
            <a:r>
              <a:rPr lang="el-GR" b="1" dirty="0"/>
              <a:t>αξιωματούχοι μιας κυβέρνησης ή γενικά της πολιτικής σκηνής</a:t>
            </a:r>
            <a:r>
              <a:rPr lang="el-GR" b="1" dirty="0" smtClean="0"/>
              <a:t>. </a:t>
            </a:r>
            <a:r>
              <a:rPr lang="el-GR" b="1" dirty="0" err="1" smtClean="0"/>
              <a:t>Δυστυχώς,στην</a:t>
            </a:r>
            <a:r>
              <a:rPr lang="el-GR" b="1" dirty="0" smtClean="0"/>
              <a:t> </a:t>
            </a:r>
            <a:r>
              <a:rPr lang="el-GR" b="1" dirty="0"/>
              <a:t>σύντομη ιστορία της χώρας μας έχουν γίνει πάρα πολλά σκάνδαλα τα οποία όταν ήρθαν στο φως της δημοσιότητας δίχασαν την κοινή γνώμη για την αξιοπιστία και ανεξαρτησία της Ελληνικής δικαιοσύνης</a:t>
            </a:r>
            <a:r>
              <a:rPr lang="el-GR" dirty="0"/>
              <a:t>.</a:t>
            </a:r>
          </a:p>
        </p:txBody>
      </p:sp>
    </p:spTree>
    <p:extLst>
      <p:ext uri="{BB962C8B-B14F-4D97-AF65-F5344CB8AC3E}">
        <p14:creationId xmlns:p14="http://schemas.microsoft.com/office/powerpoint/2010/main" val="1413101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Επαναστατικός Αγώνας</a:t>
            </a:r>
            <a:endParaRPr lang="el-GR" dirty="0"/>
          </a:p>
        </p:txBody>
      </p:sp>
      <p:sp>
        <p:nvSpPr>
          <p:cNvPr id="3" name="Θέση περιεχομένου 2"/>
          <p:cNvSpPr>
            <a:spLocks noGrp="1"/>
          </p:cNvSpPr>
          <p:nvPr>
            <p:ph idx="1"/>
          </p:nvPr>
        </p:nvSpPr>
        <p:spPr>
          <a:xfrm>
            <a:off x="457200" y="2420888"/>
            <a:ext cx="5698976" cy="4032448"/>
          </a:xfrm>
        </p:spPr>
        <p:txBody>
          <a:bodyPr>
            <a:noAutofit/>
          </a:bodyPr>
          <a:lstStyle/>
          <a:p>
            <a:r>
              <a:rPr lang="el-GR" sz="1400" b="1" dirty="0"/>
              <a:t>Το σκάνδαλο ναυπήγησης των φρεγατών αποτελεί ένα από τα πρώτα μεγάλα οικονομικά σκάνδαλα στην νεώτερη ιστορία του ελληνικού κράτους έχοντας άμεση σχέση με την διαχείριση του αγγλικού δανείου του </a:t>
            </a:r>
            <a:r>
              <a:rPr lang="el-GR" sz="1400" b="1" dirty="0">
                <a:hlinkClick r:id="rId2" tooltip="1824"/>
              </a:rPr>
              <a:t>1824</a:t>
            </a:r>
            <a:r>
              <a:rPr lang="el-GR" sz="1400" b="1" dirty="0" smtClean="0"/>
              <a:t>.</a:t>
            </a:r>
            <a:r>
              <a:rPr lang="el-GR" sz="1400" b="1" baseline="30000" dirty="0" smtClean="0"/>
              <a:t>[</a:t>
            </a:r>
            <a:r>
              <a:rPr lang="el-GR" sz="1400" b="1" dirty="0"/>
              <a:t> Επρόκειτο για μια εμπορική σύμβαση μεταξύ της προσωρινής ελληνικής κυβέρνησης των επαναστατημένων Ελλήνων και των Αμερικανών ναυπηγών σύμφωνα με την οποία η </a:t>
            </a:r>
            <a:r>
              <a:rPr lang="el-GR" sz="1400" b="1" dirty="0">
                <a:hlinkClick r:id="rId3" tooltip="Ελλάδα"/>
              </a:rPr>
              <a:t>Ελλάδα</a:t>
            </a:r>
            <a:r>
              <a:rPr lang="el-GR" sz="1400" b="1" dirty="0"/>
              <a:t> παρήγγειλε μια σειρά ατμοκίνητων πολεμικών πλοίων μεταξύ των οποίων και δύο φρεγάτες. Κατά τη διάρκεια όμως της ναυπήγησης οι Αμερικανοί ναυπηγοί χρησιμοποιώντας την εκεί νομοθεσία καθώς και άλλα αθέμιτα μέσα απαίτησαν μεγαλύτερα από τα ήδη συμφωνημένα ποσά καθυστερώντας την ναυπήγηση των πλοίων. Τελικά, ύστερα από παρέμβαση της ίδιας της αμερικανικής κυβέρνησης, κατέστη δυνατό να παραδοθεί μια μόνο φρεγάτα (</a:t>
            </a:r>
            <a:r>
              <a:rPr lang="el-GR" sz="1400" b="1" dirty="0">
                <a:hlinkClick r:id="rId4" tooltip="Ελλάς Ι (Φρεγάτα)"/>
              </a:rPr>
              <a:t>Ελλάς</a:t>
            </a:r>
            <a:r>
              <a:rPr lang="el-GR" sz="1400" b="1" dirty="0"/>
              <a:t>). Σημαντικό ρόλο διαδραμάτισε ο απεσταλμένος της ελληνικής κυβέρνησης στις ΗΠΑ, </a:t>
            </a:r>
            <a:r>
              <a:rPr lang="el-GR" sz="1400" b="1" dirty="0">
                <a:hlinkClick r:id="rId5" tooltip="Αλέξανδρος Κοντόσταυλος"/>
              </a:rPr>
              <a:t>Αλέξανδρος </a:t>
            </a:r>
            <a:r>
              <a:rPr lang="el-GR" sz="1400" b="1" dirty="0" err="1">
                <a:hlinkClick r:id="rId5" tooltip="Αλέξανδρος Κοντόσταυλος"/>
              </a:rPr>
              <a:t>Κοντόσταυλος</a:t>
            </a:r>
            <a:r>
              <a:rPr lang="el-GR" sz="1400" b="1" dirty="0"/>
              <a:t>, ο οποίος κατηγορήθηκε ότι εξαγοράστηκε από τους Αμερικανούς.</a:t>
            </a:r>
          </a:p>
          <a:p>
            <a:endParaRPr lang="el-GR" sz="1400" dirty="0"/>
          </a:p>
        </p:txBody>
      </p:sp>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72200" y="0"/>
            <a:ext cx="2712577" cy="56334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10815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6000" b="1" u="sng" dirty="0" smtClean="0"/>
              <a:t>1875</a:t>
            </a:r>
            <a:endParaRPr lang="el-GR" sz="6000" b="1" u="sng" dirty="0"/>
          </a:p>
        </p:txBody>
      </p:sp>
      <p:sp>
        <p:nvSpPr>
          <p:cNvPr id="3" name="Θέση περιεχομένου 2"/>
          <p:cNvSpPr>
            <a:spLocks noGrp="1"/>
          </p:cNvSpPr>
          <p:nvPr>
            <p:ph idx="1"/>
          </p:nvPr>
        </p:nvSpPr>
        <p:spPr>
          <a:xfrm>
            <a:off x="457200" y="2420888"/>
            <a:ext cx="5770984" cy="4248472"/>
          </a:xfrm>
        </p:spPr>
        <p:txBody>
          <a:bodyPr>
            <a:noAutofit/>
          </a:bodyPr>
          <a:lstStyle/>
          <a:p>
            <a:r>
              <a:rPr lang="el-GR" sz="1600" b="1" dirty="0" smtClean="0"/>
              <a:t>Εκείνη την περίοδο είχαν μείνει κενές τρεις μητροπόλεις: της Μεσσηνίας λόγω της εκλογής του Προκοπίου του Α΄ στον αρχιεπισκοπικό θρόνο, της Κεφαλληνίας και των Πατρών. Ο τότε Υπουργός των Εκκλησιαστικών Ιωάννης </a:t>
            </a:r>
            <a:r>
              <a:rPr lang="el-GR" sz="1600" b="1" dirty="0" err="1" smtClean="0"/>
              <a:t>Βαλασόπουλος</a:t>
            </a:r>
            <a:r>
              <a:rPr lang="el-GR" sz="1600" b="1" dirty="0" smtClean="0"/>
              <a:t> μαζί με τον Υπουργό Δικαιοσύνης και γαμπρό του Δ. Βούλγαρη Βασίλειο Νικολόπουλο δωροδοκήθηκαν από τέσσερις υποψηφίους μητροπολίτες με υψηλά χρηματικά ποσά και άλλα δώρα (μετοχές, κοσμήματα), προκειμένου να πιέσουν την Ιερά Σύνοδο να τους εκλέξει στις χηρεύουσες μητροπόλεις. Η υπόθεση αυτή ήρθε στο φως πολύ γρήγορα, η συναλλαγή έγινε ευρύτερα γνωστή και ξέσπασε σκάνδαλο, παρά τα διαδικαστικά εμπόδια που έθεταν συνεχώς οι κατηγορούμενοι. Η επόμενη κυβέρνηση του πρωθυπουργού Χαριλάου Τρικούπη προώθησε τις ανακρίσεις για τη διαλεύκανση της υπόθεσης.</a:t>
            </a:r>
          </a:p>
          <a:p>
            <a:endParaRPr lang="el-GR" sz="1600" b="1" dirty="0" smtClean="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6136" y="332656"/>
            <a:ext cx="3347864" cy="59766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71254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800" b="1" u="sng" dirty="0" smtClean="0"/>
              <a:t>Λαυρεωτικό Ζήτημα</a:t>
            </a:r>
            <a:endParaRPr lang="el-GR" sz="4800" b="1" u="sng" dirty="0"/>
          </a:p>
        </p:txBody>
      </p:sp>
      <p:sp>
        <p:nvSpPr>
          <p:cNvPr id="3" name="Θέση περιεχομένου 2"/>
          <p:cNvSpPr>
            <a:spLocks noGrp="1"/>
          </p:cNvSpPr>
          <p:nvPr>
            <p:ph idx="1"/>
          </p:nvPr>
        </p:nvSpPr>
        <p:spPr>
          <a:xfrm>
            <a:off x="457200" y="2348880"/>
            <a:ext cx="5482952" cy="4104456"/>
          </a:xfrm>
        </p:spPr>
        <p:txBody>
          <a:bodyPr>
            <a:normAutofit fontScale="92500" lnSpcReduction="20000"/>
          </a:bodyPr>
          <a:lstStyle/>
          <a:p>
            <a:r>
              <a:rPr lang="el-GR" sz="1800" b="1" dirty="0" smtClean="0"/>
              <a:t>Ως λαυρεωτικό ζήτημα ή Λαυρεωτικά περιγράφεται η νομική διαφορά μεταξύ της </a:t>
            </a:r>
            <a:r>
              <a:rPr lang="el-GR" sz="1800" b="1" dirty="0" err="1" smtClean="0"/>
              <a:t>γαλλοϊταλικής</a:t>
            </a:r>
            <a:r>
              <a:rPr lang="el-GR" sz="1800" b="1" dirty="0" smtClean="0"/>
              <a:t> εταιρείας </a:t>
            </a:r>
            <a:r>
              <a:rPr lang="el-GR" sz="1800" b="1" dirty="0" err="1" smtClean="0"/>
              <a:t>Roux</a:t>
            </a:r>
            <a:r>
              <a:rPr lang="el-GR" sz="1800" b="1" dirty="0" smtClean="0"/>
              <a:t> - </a:t>
            </a:r>
            <a:r>
              <a:rPr lang="el-GR" sz="1800" b="1" dirty="0" err="1" smtClean="0"/>
              <a:t>Serpieri</a:t>
            </a:r>
            <a:r>
              <a:rPr lang="el-GR" sz="1800" b="1" dirty="0" smtClean="0"/>
              <a:t> - </a:t>
            </a:r>
            <a:r>
              <a:rPr lang="el-GR" sz="1800" b="1" dirty="0" err="1" smtClean="0"/>
              <a:t>Fressynet</a:t>
            </a:r>
            <a:r>
              <a:rPr lang="el-GR" sz="1800" b="1" dirty="0" smtClean="0"/>
              <a:t> CIE με το ελληνικό δημόσιο σχετικά με την έκταση της εκμετάλλευσης των μεταλλείων του Λαυρίου, διαφορά η οποία απασχόλησε την κοινή γνώμη την περίοδο 1869 - 1875 και οδήγησε σε χρηματιστηριακό σκάνδαλο με την πώληση μετοχών της εταιρείας στο ευρύ κοινό σε τιμή δυσανάλογα υψηλή σε σχέση με την πραγματική τους αξία. Απότοκος της τελευταίας εξέλιξης ήταν η οικονομική καταστροφή χιλιάδων οικογενειών που επέλεξαν, βασισμένοι στην φημολογία της εποχής, να αγοράσουν μετοχές των μεταλλείων. Πρόκειται για το πρώτο χρηματιστηριακό σκάνδαλο στην ελληνική ιστορία.</a:t>
            </a:r>
            <a:endParaRPr lang="el-GR" sz="1800" b="1"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8184" y="1412776"/>
            <a:ext cx="2664296" cy="50405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54202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800" b="1" u="sng" dirty="0" smtClean="0"/>
              <a:t>ΜΕΤΑΠΟΛΙΤΕΥΣΗ</a:t>
            </a:r>
            <a:endParaRPr lang="el-GR" sz="4800" b="1" u="sng" dirty="0"/>
          </a:p>
        </p:txBody>
      </p:sp>
      <p:sp>
        <p:nvSpPr>
          <p:cNvPr id="3" name="Θέση περιεχομένου 2"/>
          <p:cNvSpPr>
            <a:spLocks noGrp="1"/>
          </p:cNvSpPr>
          <p:nvPr>
            <p:ph idx="1"/>
          </p:nvPr>
        </p:nvSpPr>
        <p:spPr>
          <a:xfrm>
            <a:off x="457200" y="2132856"/>
            <a:ext cx="4978896" cy="3816423"/>
          </a:xfrm>
        </p:spPr>
        <p:txBody>
          <a:bodyPr>
            <a:noAutofit/>
          </a:bodyPr>
          <a:lstStyle/>
          <a:p>
            <a:r>
              <a:rPr lang="el-GR" sz="2000" b="1" dirty="0"/>
              <a:t>. Ένα από τα πρώτα σκάνδαλα των κυβερνήσεων ΠΑΣΟΚ ήταν αυτό που έμεινε στην ιστορία γνωστό ως σκάνδαλο του Καλαμποκιού. Αφορά την  λαθραία εισαγωγή χιλιάδων τόνων γιουγκοσλαβικού καλαμποκιού από κρατική εταιρεία και την εξαγωγή του στη συνέχεια σε χώρες της Ευρώπης ως ελληνικό. Τα κέρδη από την «κομπίνα» υπερέβησαν τα 1,5 εκατομμύρια δολάρια ενώ στα παραστατικά εμφανίστηκαν μόνο 1 εκατομμύριο δρχ.!</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0112" y="1556792"/>
            <a:ext cx="3312368" cy="48245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51791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800" b="1" u="sng" dirty="0" smtClean="0"/>
              <a:t>Σκάνδαλο </a:t>
            </a:r>
            <a:r>
              <a:rPr lang="el-GR" sz="4800" b="1" u="sng" dirty="0" err="1" smtClean="0"/>
              <a:t>Κοσκωτά</a:t>
            </a:r>
            <a:endParaRPr lang="el-GR" sz="4800" b="1" u="sng" dirty="0"/>
          </a:p>
        </p:txBody>
      </p:sp>
      <p:sp>
        <p:nvSpPr>
          <p:cNvPr id="3" name="Θέση περιεχομένου 2"/>
          <p:cNvSpPr>
            <a:spLocks noGrp="1"/>
          </p:cNvSpPr>
          <p:nvPr>
            <p:ph idx="1"/>
          </p:nvPr>
        </p:nvSpPr>
        <p:spPr>
          <a:xfrm>
            <a:off x="457200" y="2420888"/>
            <a:ext cx="5626968" cy="3705275"/>
          </a:xfrm>
        </p:spPr>
        <p:txBody>
          <a:bodyPr>
            <a:normAutofit fontScale="55000" lnSpcReduction="20000"/>
          </a:bodyPr>
          <a:lstStyle/>
          <a:p>
            <a:r>
              <a:rPr lang="el-GR" sz="3600" b="1" dirty="0" smtClean="0"/>
              <a:t>Το Σκάνδαλο </a:t>
            </a:r>
            <a:r>
              <a:rPr lang="el-GR" sz="3600" b="1" dirty="0" err="1" smtClean="0"/>
              <a:t>Κοσκωτά</a:t>
            </a:r>
            <a:r>
              <a:rPr lang="el-GR" sz="3600" b="1" dirty="0" smtClean="0"/>
              <a:t> αφορούσε ένα μεγάλο πολιτικό και οικονομικό σκάνδαλο το οποίο κυριάρχησε στην ελληνική πολιτική σκηνή κατά τα τέλη της δεκαετίας του 1980 και στο ξεκίνημα της δεκαετίας του 1990. Παράλληλα σηματοδότησε, κυρίως, τον αγώνα για τον έλεγχο των Μ.Μ.Ε. και των τραπεζών. Κεντρικό πρόσωπο του σκανδάλου υπήρξε ο τραπεζίτης Γιώργος </a:t>
            </a:r>
            <a:r>
              <a:rPr lang="el-GR" sz="3600" b="1" dirty="0" err="1" smtClean="0"/>
              <a:t>Κοσκωτάς</a:t>
            </a:r>
            <a:r>
              <a:rPr lang="el-GR" sz="3600" b="1" dirty="0" smtClean="0"/>
              <a:t>, πλην όμως ενεπλάκησαν </a:t>
            </a:r>
            <a:r>
              <a:rPr lang="el-GR" sz="3600" b="1" dirty="0" err="1" smtClean="0"/>
              <a:t>σ΄</a:t>
            </a:r>
            <a:r>
              <a:rPr lang="el-GR" sz="3600" b="1" dirty="0" smtClean="0"/>
              <a:t> αυτό και κορυφαία κυβερνητικά στελέχη της τότε κυβέρνησης του ΠΑΣΟΚ</a:t>
            </a:r>
            <a:r>
              <a:rPr lang="el-GR" dirty="0" smtClean="0"/>
              <a:t>.</a:t>
            </a:r>
            <a:endParaRPr lang="el-GR"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1628800"/>
            <a:ext cx="2771800" cy="46805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52093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sz="6000" b="1" dirty="0" err="1" smtClean="0"/>
              <a:t>siemens</a:t>
            </a:r>
            <a:endParaRPr lang="el-GR" sz="6000" b="1" dirty="0"/>
          </a:p>
        </p:txBody>
      </p:sp>
      <p:sp>
        <p:nvSpPr>
          <p:cNvPr id="3" name="Θέση περιεχομένου 2"/>
          <p:cNvSpPr>
            <a:spLocks noGrp="1"/>
          </p:cNvSpPr>
          <p:nvPr>
            <p:ph idx="1"/>
          </p:nvPr>
        </p:nvSpPr>
        <p:spPr>
          <a:xfrm>
            <a:off x="457200" y="2060848"/>
            <a:ext cx="5554960" cy="4065315"/>
          </a:xfrm>
        </p:spPr>
        <p:txBody>
          <a:bodyPr>
            <a:normAutofit fontScale="55000" lnSpcReduction="20000"/>
          </a:bodyPr>
          <a:lstStyle/>
          <a:p>
            <a:r>
              <a:rPr lang="el-GR" b="1" dirty="0" smtClean="0"/>
              <a:t>Το σκάνδαλο </a:t>
            </a:r>
            <a:r>
              <a:rPr lang="el-GR" b="1" dirty="0" err="1" smtClean="0"/>
              <a:t>Siemens</a:t>
            </a:r>
            <a:r>
              <a:rPr lang="el-GR" b="1" dirty="0" smtClean="0"/>
              <a:t> στην Ελλάδα είναι μια υπόθεση που αφορά σε ενδεχόμενο χρηματισμό Ελλήνων πολιτικών και στελεχών δημόσιων οργανισμών, όπως ο ΟΤΕ, από την γερμανική εταιρεία </a:t>
            </a:r>
            <a:r>
              <a:rPr lang="el-GR" b="1" dirty="0" err="1" smtClean="0"/>
              <a:t>Siemens</a:t>
            </a:r>
            <a:r>
              <a:rPr lang="el-GR" b="1" dirty="0" smtClean="0"/>
              <a:t>, σχετιζόμενο με συμβάσεις προμήθειας υλικών, υπηρεσιών και συστημάτων στο Ελληνικό Δημόσιο. Η υπόθεση ερευνάται από το 2008, τόσο από την ελληνική Δικαιοσύνη, όσο και από μια εξεταστική επιτροπή του Ελληνικού Κοινοβουλίου, σε συνεργασία με τις γερμανικές δικαστικές αρχές του Μονάχου.</a:t>
            </a:r>
          </a:p>
          <a:p>
            <a:endParaRPr lang="el-GR" b="1" dirty="0" smtClean="0"/>
          </a:p>
          <a:p>
            <a:r>
              <a:rPr lang="el-GR" b="1" dirty="0" smtClean="0"/>
              <a:t>Το σκάνδαλο αποκαλύφθηκε όταν έγινε γνωστό στη Γερμανία ότι η </a:t>
            </a:r>
            <a:r>
              <a:rPr lang="el-GR" b="1" dirty="0" err="1" smtClean="0"/>
              <a:t>Siemens</a:t>
            </a:r>
            <a:r>
              <a:rPr lang="el-GR" b="1" dirty="0" smtClean="0"/>
              <a:t> δαπάνησε 1,3 δις ευρώ σε αμφιλεγόμενες πληρωμές (δωροδοκίες) για να εξασφαλίζει συμβόλαια σε διάφορες χώρες μεταξύ των ετών 1999 και 2006. Στελέχη της </a:t>
            </a:r>
            <a:r>
              <a:rPr lang="el-GR" b="1" dirty="0" err="1" smtClean="0"/>
              <a:t>Siemens</a:t>
            </a:r>
            <a:r>
              <a:rPr lang="el-GR" b="1" dirty="0" smtClean="0"/>
              <a:t> έχουν ισχυριστεί </a:t>
            </a:r>
            <a:r>
              <a:rPr lang="el-GR" sz="3600" b="1" dirty="0" smtClean="0"/>
              <a:t>ότι συνολικά το ποσόν των 130 εκατομμυρίων μάρκων είχε δοθεί σε Έλληνες.</a:t>
            </a:r>
          </a:p>
          <a:p>
            <a:endParaRPr lang="el-GR" dirty="0" smtClean="0"/>
          </a:p>
          <a:p>
            <a:endParaRPr lang="el-GR"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6500" y="620688"/>
            <a:ext cx="2857500" cy="53285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83340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sz="4800" b="1" dirty="0" smtClean="0"/>
              <a:t>B</a:t>
            </a:r>
            <a:r>
              <a:rPr lang="el-GR" sz="4800" b="1" dirty="0" err="1" smtClean="0"/>
              <a:t>ιβλιογραφία</a:t>
            </a:r>
            <a:endParaRPr lang="el-GR" sz="4800" b="1" dirty="0"/>
          </a:p>
        </p:txBody>
      </p:sp>
      <p:sp>
        <p:nvSpPr>
          <p:cNvPr id="3" name="Θέση περιεχομένου 2"/>
          <p:cNvSpPr>
            <a:spLocks noGrp="1"/>
          </p:cNvSpPr>
          <p:nvPr>
            <p:ph idx="1"/>
          </p:nvPr>
        </p:nvSpPr>
        <p:spPr/>
        <p:txBody>
          <a:bodyPr/>
          <a:lstStyle/>
          <a:p>
            <a:r>
              <a:rPr lang="en-US" sz="2800" b="1" dirty="0" smtClean="0"/>
              <a:t>1)www.wikipedia.gr</a:t>
            </a:r>
          </a:p>
          <a:p>
            <a:r>
              <a:rPr lang="en-US" sz="2800" b="1" dirty="0" smtClean="0"/>
              <a:t>2)www.vice.com</a:t>
            </a:r>
          </a:p>
          <a:p>
            <a:r>
              <a:rPr lang="en-US" sz="2800" b="1" dirty="0" smtClean="0"/>
              <a:t>3)www.athenstimeout.gr</a:t>
            </a:r>
          </a:p>
          <a:p>
            <a:r>
              <a:rPr lang="en-US" sz="2800" b="1" dirty="0" smtClean="0"/>
              <a:t>4)www.voria.gr</a:t>
            </a:r>
          </a:p>
          <a:p>
            <a:r>
              <a:rPr lang="en-US" sz="2800" b="1" dirty="0" smtClean="0"/>
              <a:t>5)www.mnewsonly.gr</a:t>
            </a:r>
          </a:p>
          <a:p>
            <a:r>
              <a:rPr lang="en-US" sz="2800" b="1" dirty="0" smtClean="0"/>
              <a:t>6)www.mixanitouxronou.gr</a:t>
            </a:r>
          </a:p>
          <a:p>
            <a:r>
              <a:rPr lang="en-US" sz="2800" b="1" dirty="0" smtClean="0"/>
              <a:t>7)www.sansimera.g</a:t>
            </a:r>
            <a:r>
              <a:rPr lang="en-US" dirty="0" smtClean="0"/>
              <a:t>r</a:t>
            </a:r>
          </a:p>
          <a:p>
            <a:endParaRPr lang="el-GR" dirty="0"/>
          </a:p>
        </p:txBody>
      </p:sp>
    </p:spTree>
    <p:extLst>
      <p:ext uri="{BB962C8B-B14F-4D97-AF65-F5344CB8AC3E}">
        <p14:creationId xmlns:p14="http://schemas.microsoft.com/office/powerpoint/2010/main" val="16602005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49</TotalTime>
  <Words>622</Words>
  <Application>Microsoft Office PowerPoint</Application>
  <PresentationFormat>Προβολή στην οθόνη (4:3)</PresentationFormat>
  <Paragraphs>28</Paragraphs>
  <Slides>10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Αστικό</vt:lpstr>
      <vt:lpstr>ΤΑ ΣΚΑΝΔΑΛΑ ΠΟΥ ΣΥΓΚΛΟΝΙΣΑΝ ΤΗΝ ΕΛΛΑΔΑ</vt:lpstr>
      <vt:lpstr>Τι εννούμε με τον όρο σκάνδαλο</vt:lpstr>
      <vt:lpstr>Επαναστατικός Αγώνας</vt:lpstr>
      <vt:lpstr>1875</vt:lpstr>
      <vt:lpstr>Λαυρεωτικό Ζήτημα</vt:lpstr>
      <vt:lpstr>ΜΕΤΑΠΟΛΙΤΕΥΣΗ</vt:lpstr>
      <vt:lpstr>Σκάνδαλο Κοσκωτά</vt:lpstr>
      <vt:lpstr>siemens</vt:lpstr>
      <vt:lpstr>Bιβλιογραφία</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ΤΑ ΣΚΑΝΔΑΛΑ ΠΟΥ ΣΥΓΚΛΟΝΙΣΑΝ ΤΗΝ ΕΛΛΑΔΑ</dc:title>
  <dc:creator>User</dc:creator>
  <cp:lastModifiedBy>User</cp:lastModifiedBy>
  <cp:revision>5</cp:revision>
  <dcterms:created xsi:type="dcterms:W3CDTF">2017-03-26T11:38:04Z</dcterms:created>
  <dcterms:modified xsi:type="dcterms:W3CDTF">2017-03-26T12:27:07Z</dcterms:modified>
</cp:coreProperties>
</file>