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4" r:id="rId4"/>
    <p:sldId id="293" r:id="rId5"/>
    <p:sldId id="318" r:id="rId6"/>
    <p:sldId id="294" r:id="rId7"/>
    <p:sldId id="295" r:id="rId8"/>
    <p:sldId id="296" r:id="rId9"/>
    <p:sldId id="290" r:id="rId10"/>
    <p:sldId id="339" r:id="rId11"/>
    <p:sldId id="297" r:id="rId12"/>
    <p:sldId id="319" r:id="rId13"/>
    <p:sldId id="298" r:id="rId14"/>
    <p:sldId id="291" r:id="rId15"/>
    <p:sldId id="320" r:id="rId16"/>
    <p:sldId id="321" r:id="rId17"/>
    <p:sldId id="332" r:id="rId18"/>
    <p:sldId id="333" r:id="rId19"/>
    <p:sldId id="334" r:id="rId20"/>
    <p:sldId id="292" r:id="rId21"/>
    <p:sldId id="304" r:id="rId22"/>
    <p:sldId id="299" r:id="rId23"/>
    <p:sldId id="305" r:id="rId24"/>
    <p:sldId id="300" r:id="rId25"/>
    <p:sldId id="335" r:id="rId26"/>
    <p:sldId id="336" r:id="rId27"/>
    <p:sldId id="322" r:id="rId28"/>
    <p:sldId id="309" r:id="rId29"/>
    <p:sldId id="308" r:id="rId30"/>
    <p:sldId id="324" r:id="rId31"/>
    <p:sldId id="307" r:id="rId32"/>
    <p:sldId id="323" r:id="rId33"/>
    <p:sldId id="325" r:id="rId34"/>
    <p:sldId id="337" r:id="rId35"/>
    <p:sldId id="338" r:id="rId36"/>
    <p:sldId id="306" r:id="rId37"/>
    <p:sldId id="301" r:id="rId38"/>
    <p:sldId id="310" r:id="rId39"/>
    <p:sldId id="311" r:id="rId40"/>
    <p:sldId id="302" r:id="rId41"/>
    <p:sldId id="312" r:id="rId42"/>
    <p:sldId id="340" r:id="rId43"/>
    <p:sldId id="313" r:id="rId44"/>
    <p:sldId id="314" r:id="rId45"/>
    <p:sldId id="315" r:id="rId46"/>
    <p:sldId id="303" r:id="rId47"/>
    <p:sldId id="316" r:id="rId48"/>
    <p:sldId id="317" r:id="rId49"/>
    <p:sldId id="326" r:id="rId50"/>
    <p:sldId id="329" r:id="rId51"/>
    <p:sldId id="327" r:id="rId52"/>
    <p:sldId id="331" r:id="rId53"/>
    <p:sldId id="328" r:id="rId54"/>
    <p:sldId id="330" r:id="rId5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0737AE-9B20-4AD8-A85A-82A77AB68896}"/>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4F4247FE-7ED4-46A0-9002-0FFAFC39A6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9D25581A-60E5-44A1-B3FE-8667F298E36D}"/>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5" name="Θέση υποσέλιδου 4">
            <a:extLst>
              <a:ext uri="{FF2B5EF4-FFF2-40B4-BE49-F238E27FC236}">
                <a16:creationId xmlns:a16="http://schemas.microsoft.com/office/drawing/2014/main" id="{A483B287-0831-4B99-8AA9-C103A6AFD95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6BDACA2-1AD4-4E75-82B4-A6B3A2F89B12}"/>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214098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8380E-ABE4-43BB-AB9E-395E777AE88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D4DBE5C-FE97-4B2E-BB13-B5AA0D30C55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F6605EA-DB17-4DF2-A128-A2DE41EAC4A3}"/>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5" name="Θέση υποσέλιδου 4">
            <a:extLst>
              <a:ext uri="{FF2B5EF4-FFF2-40B4-BE49-F238E27FC236}">
                <a16:creationId xmlns:a16="http://schemas.microsoft.com/office/drawing/2014/main" id="{30E64658-577C-4039-B196-A7497F24C61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957D32F-2905-4C7D-A4E1-338AEC380600}"/>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92413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9633E84-D4BC-45DE-8CBC-84773744A90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4064AA7-EA9E-4E81-8E8B-8297823D758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AC2AE9E-6AB1-4AEE-A922-F0E6BDC3677F}"/>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5" name="Θέση υποσέλιδου 4">
            <a:extLst>
              <a:ext uri="{FF2B5EF4-FFF2-40B4-BE49-F238E27FC236}">
                <a16:creationId xmlns:a16="http://schemas.microsoft.com/office/drawing/2014/main" id="{0971C982-D117-4E60-8262-BC5709B31FE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757BF19-90AA-45BA-B832-AB149FCF1151}"/>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336951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CC01E3-A9C7-48B5-A4F9-E13F4B4202A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7DE7DD4-FE76-4FB6-93D0-35D0664EC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FDAAE435-57E3-41BD-9578-78C74D6C5A40}"/>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5" name="Θέση υποσέλιδου 4">
            <a:extLst>
              <a:ext uri="{FF2B5EF4-FFF2-40B4-BE49-F238E27FC236}">
                <a16:creationId xmlns:a16="http://schemas.microsoft.com/office/drawing/2014/main" id="{9C672034-5393-4A86-9B8A-D66885884B8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DDEA678-7817-4BD8-BAE5-26713429651B}"/>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575436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2816AC-3682-40E5-83D8-AE845989C8E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49FEC68-2F2C-4AD9-9ECA-794C6FB65E00}"/>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BECC7F6-49B7-4D77-A796-4476BB126562}"/>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5" name="Θέση υποσέλιδου 4">
            <a:extLst>
              <a:ext uri="{FF2B5EF4-FFF2-40B4-BE49-F238E27FC236}">
                <a16:creationId xmlns:a16="http://schemas.microsoft.com/office/drawing/2014/main" id="{65B13721-A2E4-4D6C-BD13-1C7DE1AA5E8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FA5AC59-E86E-4603-9787-F8A3EEDA4CE1}"/>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741813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3A8C63-7FCE-4079-A712-DE71757494F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D45BCE4-3097-4A82-9BBD-EAB9F1EB8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1945961-5B99-4918-BDD5-0AE7C4BB2CE5}"/>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5" name="Θέση υποσέλιδου 4">
            <a:extLst>
              <a:ext uri="{FF2B5EF4-FFF2-40B4-BE49-F238E27FC236}">
                <a16:creationId xmlns:a16="http://schemas.microsoft.com/office/drawing/2014/main" id="{6B046C15-7931-4D3D-9248-91FF5BF5124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1E98DDE-BEDC-4E45-8027-33046A6F0BC4}"/>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1430805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B44575-8DDF-46B8-8B1C-87BC91F0C7D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0F77D56-155E-4100-BD6E-E3882C77EE3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7BBDB75E-199F-41AE-9B5A-56A965B41A6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D7A88B16-DE84-4FB8-92AC-36E960ECFDC6}"/>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6" name="Θέση υποσέλιδου 5">
            <a:extLst>
              <a:ext uri="{FF2B5EF4-FFF2-40B4-BE49-F238E27FC236}">
                <a16:creationId xmlns:a16="http://schemas.microsoft.com/office/drawing/2014/main" id="{453AA270-0BE7-4CE2-A732-6DE05D2CC79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4D73593-2616-4F16-B090-4AFFE28F3AE2}"/>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2994465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C867F9-B148-4789-BFC9-1B67594C79F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8ED68A1-B139-4789-8371-D9E32314E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FDE98AB7-4A84-4CE6-A126-591D5C13F9E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B8746645-F56E-4718-B24E-9353DD1C0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C05AA211-26C5-48F6-981A-67A072F79B1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B4519E7-7DD3-4907-8C43-67F485C9CF7C}"/>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8" name="Θέση υποσέλιδου 7">
            <a:extLst>
              <a:ext uri="{FF2B5EF4-FFF2-40B4-BE49-F238E27FC236}">
                <a16:creationId xmlns:a16="http://schemas.microsoft.com/office/drawing/2014/main" id="{4FA88911-BB0D-40E4-8D7E-C7B131BC2F1F}"/>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C53CAB7-3DD8-4304-B300-C344238372DB}"/>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938938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5A5521-5C8E-49EC-9960-B65E4E39826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2BCEA4-BED8-4DB5-B60D-5CDBEED9A067}"/>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4" name="Θέση υποσέλιδου 3">
            <a:extLst>
              <a:ext uri="{FF2B5EF4-FFF2-40B4-BE49-F238E27FC236}">
                <a16:creationId xmlns:a16="http://schemas.microsoft.com/office/drawing/2014/main" id="{AF754E4F-48EB-4586-80A8-E49E88D5C00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231CCBE8-7517-499A-A6B7-E2EBC0E0C3CB}"/>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2524726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B24A7A0-16B9-4714-9797-FC2BA77EE3EB}"/>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3" name="Θέση υποσέλιδου 2">
            <a:extLst>
              <a:ext uri="{FF2B5EF4-FFF2-40B4-BE49-F238E27FC236}">
                <a16:creationId xmlns:a16="http://schemas.microsoft.com/office/drawing/2014/main" id="{F66AE337-9C00-47CD-83C0-5F092B28A672}"/>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03A5991-0467-4EFF-9564-420F70BD4D19}"/>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129296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C783B2-0632-4198-B4F4-F1B374AD120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911327E-C19A-4D27-A532-0DE7B654D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17F6357-AE42-4E38-AC19-80918FCBA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F0517E6-F5F2-4531-BFBE-756A4FEEAA0C}"/>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6" name="Θέση υποσέλιδου 5">
            <a:extLst>
              <a:ext uri="{FF2B5EF4-FFF2-40B4-BE49-F238E27FC236}">
                <a16:creationId xmlns:a16="http://schemas.microsoft.com/office/drawing/2014/main" id="{940184EE-BEB5-432A-AEE6-75A6B32647F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8CE8DD9-87A1-4632-A0E9-CA94962FAB59}"/>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144501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5E7E6A-CD65-4A13-B758-102AA572EB3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7CD6C26-81CC-4505-8068-248CA82B90C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ADEA104-0FEC-4B99-9DA5-74F24DCEDA24}"/>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5" name="Θέση υποσέλιδου 4">
            <a:extLst>
              <a:ext uri="{FF2B5EF4-FFF2-40B4-BE49-F238E27FC236}">
                <a16:creationId xmlns:a16="http://schemas.microsoft.com/office/drawing/2014/main" id="{DF385E88-8F31-4722-A3D9-37D00C2DA38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8858C95-3E19-4620-B8AD-FED4D0BFB007}"/>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3226368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2B02E3-DBAF-464E-A419-B2D532A71E0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74E1938-89CD-4102-B9AE-91EFB53A5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0D82CBA-E416-4CA0-8647-C3D4CE7FA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FAAC184-A9B5-4664-9A47-3084F45D0630}"/>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6" name="Θέση υποσέλιδου 5">
            <a:extLst>
              <a:ext uri="{FF2B5EF4-FFF2-40B4-BE49-F238E27FC236}">
                <a16:creationId xmlns:a16="http://schemas.microsoft.com/office/drawing/2014/main" id="{7CED31C8-9895-4814-9B04-626C048DA65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B238BEF-F56A-4D70-BCD9-F22A16E0C059}"/>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371208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67654A-0796-4BED-87E7-EB7A8DF0434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6F0B8BE-FB3F-47DF-85EA-9CBF2C89D7A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8F34410-84F5-4624-A05F-6CC22BD40784}"/>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5" name="Θέση υποσέλιδου 4">
            <a:extLst>
              <a:ext uri="{FF2B5EF4-FFF2-40B4-BE49-F238E27FC236}">
                <a16:creationId xmlns:a16="http://schemas.microsoft.com/office/drawing/2014/main" id="{EF07B650-F5FF-4005-AF44-1A9E03A6E69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FC9642F-D91C-44D1-B21B-8C5F789D99E5}"/>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461129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7CF370A6-DD57-47DA-8165-9501996CDA7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590C0C5-50D8-4766-B5A1-6C25F2FA296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FFDE195-AA1D-40AB-B730-C8DECC1F887D}"/>
              </a:ext>
            </a:extLst>
          </p:cNvPr>
          <p:cNvSpPr>
            <a:spLocks noGrp="1"/>
          </p:cNvSpPr>
          <p:nvPr>
            <p:ph type="dt" sz="half" idx="10"/>
          </p:nvPr>
        </p:nvSpPr>
        <p:spPr/>
        <p:txBody>
          <a:bodyPr/>
          <a:lstStyle/>
          <a:p>
            <a:fld id="{3AF4EEDC-74CF-4A04-A7DB-3C30B727E44A}" type="datetimeFigureOut">
              <a:rPr lang="el-GR" smtClean="0"/>
              <a:t>31/10/2024</a:t>
            </a:fld>
            <a:endParaRPr lang="el-GR"/>
          </a:p>
        </p:txBody>
      </p:sp>
      <p:sp>
        <p:nvSpPr>
          <p:cNvPr id="5" name="Θέση υποσέλιδου 4">
            <a:extLst>
              <a:ext uri="{FF2B5EF4-FFF2-40B4-BE49-F238E27FC236}">
                <a16:creationId xmlns:a16="http://schemas.microsoft.com/office/drawing/2014/main" id="{C9BA9BAF-03BD-4E74-AB38-23453C16AF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1D388D1-A54E-465B-90DD-6A7A72774100}"/>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129055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15CDE7-CD61-4F07-B5B7-47C430AC9BAD}"/>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2750287-639F-4713-8C01-DF9A578496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33D47BF-41B8-43F4-A2C6-59F9DE7E17EC}"/>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5" name="Θέση υποσέλιδου 4">
            <a:extLst>
              <a:ext uri="{FF2B5EF4-FFF2-40B4-BE49-F238E27FC236}">
                <a16:creationId xmlns:a16="http://schemas.microsoft.com/office/drawing/2014/main" id="{703E4DEF-62D7-4702-9C3C-7E1BD365775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BB0280B-29FD-40FC-9DCD-CC881B72DB57}"/>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2103828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947D6D-4C5A-40AF-9C1C-B5854AF4A3A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AAB9CD1-7C53-48C5-B5C2-CC732751C24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E593FCC3-0C60-4E2E-B7CE-FD5B7A747F71}"/>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FD68BEC-AD34-409A-B217-4396A9A955FC}"/>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6" name="Θέση υποσέλιδου 5">
            <a:extLst>
              <a:ext uri="{FF2B5EF4-FFF2-40B4-BE49-F238E27FC236}">
                <a16:creationId xmlns:a16="http://schemas.microsoft.com/office/drawing/2014/main" id="{6F8129C0-E188-4F91-81E8-FA49E671634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C83226A-9C33-4FDB-A883-CDD535B96AC1}"/>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426616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0BDBD5-E523-4956-80B1-6FD9C9D2392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7526537-5330-46C1-A96F-A54D53223C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350812A-6639-418A-8607-DE98DEDEC75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5A501B7-6130-434E-8906-342D1BEE2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4435AA6-00DE-41EF-8923-73F33CE4027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D9896D0-DAF2-4801-AAC6-4E72ABA4AA35}"/>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8" name="Θέση υποσέλιδου 7">
            <a:extLst>
              <a:ext uri="{FF2B5EF4-FFF2-40B4-BE49-F238E27FC236}">
                <a16:creationId xmlns:a16="http://schemas.microsoft.com/office/drawing/2014/main" id="{17497E0D-3E5C-4541-93F6-7B5383FBB04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89326499-5E03-4403-9059-10FE5E56BE0C}"/>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82390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351E90-1CED-41AB-BC42-E5E44B47F52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75D0610-A5DA-4352-9903-49A320B1CE8F}"/>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4" name="Θέση υποσέλιδου 3">
            <a:extLst>
              <a:ext uri="{FF2B5EF4-FFF2-40B4-BE49-F238E27FC236}">
                <a16:creationId xmlns:a16="http://schemas.microsoft.com/office/drawing/2014/main" id="{0BE125D6-A332-4A3C-9333-762A831F00C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B3B61D7-08B9-4A0F-8136-03AF8EE5FC07}"/>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240656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0F216E4-D4CD-429F-B3BD-FE1B924E2901}"/>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3" name="Θέση υποσέλιδου 2">
            <a:extLst>
              <a:ext uri="{FF2B5EF4-FFF2-40B4-BE49-F238E27FC236}">
                <a16:creationId xmlns:a16="http://schemas.microsoft.com/office/drawing/2014/main" id="{4B51EBD9-87C9-4144-96E3-C4A4AC7BF94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543D59A-A9D7-4155-B8EB-7F42F8C204BE}"/>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300987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8551BC-CA6F-4593-877A-25C36BDD6E8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2376A26-DB0F-4BAF-82CB-AC85124770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82D9AA4-8207-499F-9184-A8C5C0A14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6C1EED6-1835-4BFB-8329-754890EC072D}"/>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6" name="Θέση υποσέλιδου 5">
            <a:extLst>
              <a:ext uri="{FF2B5EF4-FFF2-40B4-BE49-F238E27FC236}">
                <a16:creationId xmlns:a16="http://schemas.microsoft.com/office/drawing/2014/main" id="{B37BB53B-D93E-4631-A149-1C61D24B251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CD40127-192F-4784-ADDC-4905CE8DDFC4}"/>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20144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5A87F2-C15C-4C59-8786-BBD324E94D0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B41281B-9AF2-4D3A-912E-A85948AE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BC2A6217-330C-4E18-86E4-B8EEB2191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ACA79D0-B3AD-4888-B54B-E046449D43D4}"/>
              </a:ext>
            </a:extLst>
          </p:cNvPr>
          <p:cNvSpPr>
            <a:spLocks noGrp="1"/>
          </p:cNvSpPr>
          <p:nvPr>
            <p:ph type="dt" sz="half" idx="10"/>
          </p:nvPr>
        </p:nvSpPr>
        <p:spPr/>
        <p:txBody>
          <a:bodyPr/>
          <a:lstStyle/>
          <a:p>
            <a:fld id="{2606850A-2B55-4385-9553-E565C7F0995D}" type="datetimeFigureOut">
              <a:rPr lang="el-GR" smtClean="0"/>
              <a:t>31/10/2024</a:t>
            </a:fld>
            <a:endParaRPr lang="el-GR"/>
          </a:p>
        </p:txBody>
      </p:sp>
      <p:sp>
        <p:nvSpPr>
          <p:cNvPr id="6" name="Θέση υποσέλιδου 5">
            <a:extLst>
              <a:ext uri="{FF2B5EF4-FFF2-40B4-BE49-F238E27FC236}">
                <a16:creationId xmlns:a16="http://schemas.microsoft.com/office/drawing/2014/main" id="{74A524DB-4ADB-42B7-85AF-2ED185CA3B0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3C0F8D7-58E3-4B9E-841D-66A32FB9AA94}"/>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321952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3EB5A24-A65B-4B89-A4AD-9F6A3A874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0DB78AF-D4F7-4393-BEB9-4BD3E3995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CE151D1-901D-4C05-9142-6DA1BD058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6850A-2B55-4385-9553-E565C7F0995D}" type="datetimeFigureOut">
              <a:rPr lang="el-GR" smtClean="0"/>
              <a:t>31/10/2024</a:t>
            </a:fld>
            <a:endParaRPr lang="el-GR"/>
          </a:p>
        </p:txBody>
      </p:sp>
      <p:sp>
        <p:nvSpPr>
          <p:cNvPr id="5" name="Θέση υποσέλιδου 4">
            <a:extLst>
              <a:ext uri="{FF2B5EF4-FFF2-40B4-BE49-F238E27FC236}">
                <a16:creationId xmlns:a16="http://schemas.microsoft.com/office/drawing/2014/main" id="{975B5E7F-FBD2-4676-B6A7-22CF60D7F5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EBE1591-304A-4EA8-8ED4-5FD2AE542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4B2BF-A1C7-4F29-A764-11EE0F912AB9}" type="slidenum">
              <a:rPr lang="el-GR" smtClean="0"/>
              <a:t>‹#›</a:t>
            </a:fld>
            <a:endParaRPr lang="el-GR"/>
          </a:p>
        </p:txBody>
      </p:sp>
    </p:spTree>
    <p:extLst>
      <p:ext uri="{BB962C8B-B14F-4D97-AF65-F5344CB8AC3E}">
        <p14:creationId xmlns:p14="http://schemas.microsoft.com/office/powerpoint/2010/main" val="18772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8F7C969-BF0C-482C-A390-6CCF092910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11D6BD0-324B-49AA-9CA3-BC4F8B161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AECBEAA-64E9-489C-830D-BA86DC0939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4EEDC-74CF-4A04-A7DB-3C30B727E44A}" type="datetimeFigureOut">
              <a:rPr lang="el-GR" smtClean="0"/>
              <a:t>31/10/2024</a:t>
            </a:fld>
            <a:endParaRPr lang="el-GR"/>
          </a:p>
        </p:txBody>
      </p:sp>
      <p:sp>
        <p:nvSpPr>
          <p:cNvPr id="5" name="Θέση υποσέλιδου 4">
            <a:extLst>
              <a:ext uri="{FF2B5EF4-FFF2-40B4-BE49-F238E27FC236}">
                <a16:creationId xmlns:a16="http://schemas.microsoft.com/office/drawing/2014/main" id="{ADFE1C18-971E-4E6D-8199-A9BDBA69E9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1F5A33A2-2020-4956-B2E6-489E3540D5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D117E-BD9A-48CC-9252-B284C128C159}" type="slidenum">
              <a:rPr lang="el-GR" smtClean="0"/>
              <a:t>‹#›</a:t>
            </a:fld>
            <a:endParaRPr lang="el-GR"/>
          </a:p>
        </p:txBody>
      </p:sp>
    </p:spTree>
    <p:extLst>
      <p:ext uri="{BB962C8B-B14F-4D97-AF65-F5344CB8AC3E}">
        <p14:creationId xmlns:p14="http://schemas.microsoft.com/office/powerpoint/2010/main" val="4171999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2BA007-8DC9-4146-B261-A3D8E778429E}"/>
              </a:ext>
            </a:extLst>
          </p:cNvPr>
          <p:cNvSpPr>
            <a:spLocks noGrp="1"/>
          </p:cNvSpPr>
          <p:nvPr>
            <p:ph type="ctrTitle"/>
          </p:nvPr>
        </p:nvSpPr>
        <p:spPr>
          <a:xfrm>
            <a:off x="1524000" y="450575"/>
            <a:ext cx="9144000" cy="781877"/>
          </a:xfrm>
        </p:spPr>
        <p:txBody>
          <a:bodyPr>
            <a:normAutofit fontScale="90000"/>
          </a:bodyPr>
          <a:lstStyle/>
          <a:p>
            <a:r>
              <a:rPr lang="el-GR" dirty="0"/>
              <a:t>ΒΙΟΧΗΜΕΙΑ</a:t>
            </a:r>
          </a:p>
        </p:txBody>
      </p:sp>
      <p:sp>
        <p:nvSpPr>
          <p:cNvPr id="3" name="Υπότιτλος 2">
            <a:extLst>
              <a:ext uri="{FF2B5EF4-FFF2-40B4-BE49-F238E27FC236}">
                <a16:creationId xmlns:a16="http://schemas.microsoft.com/office/drawing/2014/main" id="{4048C294-3441-4E2A-BA5B-36E769CB5689}"/>
              </a:ext>
            </a:extLst>
          </p:cNvPr>
          <p:cNvSpPr>
            <a:spLocks noGrp="1"/>
          </p:cNvSpPr>
          <p:nvPr>
            <p:ph type="subTitle" idx="1"/>
          </p:nvPr>
        </p:nvSpPr>
        <p:spPr>
          <a:xfrm>
            <a:off x="530087" y="1709531"/>
            <a:ext cx="10972800" cy="3548270"/>
          </a:xfrm>
        </p:spPr>
        <p:txBody>
          <a:bodyPr/>
          <a:lstStyle/>
          <a:p>
            <a:pPr algn="l"/>
            <a:r>
              <a:rPr lang="el-GR" dirty="0"/>
              <a:t>                                    ΒΙΒΛΙΟΓΡΑΦΙΑ: HARPER’S ΒΙΟΛΟΓΙΚΗ ΧΗΜΕΙΑ</a:t>
            </a:r>
          </a:p>
          <a:p>
            <a:pPr algn="l"/>
            <a:r>
              <a:rPr lang="el-GR" dirty="0"/>
              <a:t>   ΜΕΡΟΣ II</a:t>
            </a:r>
          </a:p>
          <a:p>
            <a:pPr algn="l"/>
            <a:r>
              <a:rPr lang="el-GR" dirty="0"/>
              <a:t>ΚΕΦΑΛΑΙΟ 17 ΚΥΚΛΟΣ ΤΟΥ ΚΙΤΡΙΚΟΥ ΟΞΕΟΣ (</a:t>
            </a:r>
            <a:r>
              <a:rPr lang="en-US" dirty="0"/>
              <a:t>KREBS</a:t>
            </a:r>
            <a:r>
              <a:rPr lang="el-GR" dirty="0"/>
              <a:t>)</a:t>
            </a:r>
          </a:p>
          <a:p>
            <a:pPr algn="l"/>
            <a:r>
              <a:rPr lang="el-GR" dirty="0"/>
              <a:t>ΚΕΦΑΛΑΙΟ 13 ΑΝΑΠΝΕΥΣΤΙΚΗ ΑΛΥΣΙΔΑ ΚΑΙ ΟΞΕΙΔΩΤΙΚΗ ΦΩΣΦΟΡΥΛΙΩΣΗ</a:t>
            </a:r>
          </a:p>
          <a:p>
            <a:pPr algn="l"/>
            <a:endParaRPr lang="el-GR" dirty="0"/>
          </a:p>
          <a:p>
            <a:pPr algn="l"/>
            <a:endParaRPr lang="el-GR" dirty="0"/>
          </a:p>
        </p:txBody>
      </p:sp>
    </p:spTree>
    <p:extLst>
      <p:ext uri="{BB962C8B-B14F-4D97-AF65-F5344CB8AC3E}">
        <p14:creationId xmlns:p14="http://schemas.microsoft.com/office/powerpoint/2010/main" val="300451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99B4F29-CB49-47EE-A0E2-A1EEAA978F02}"/>
              </a:ext>
            </a:extLst>
          </p:cNvPr>
          <p:cNvPicPr>
            <a:picLocks noChangeAspect="1"/>
          </p:cNvPicPr>
          <p:nvPr/>
        </p:nvPicPr>
        <p:blipFill>
          <a:blip r:embed="rId2"/>
          <a:stretch>
            <a:fillRect/>
          </a:stretch>
        </p:blipFill>
        <p:spPr>
          <a:xfrm>
            <a:off x="3191255" y="0"/>
            <a:ext cx="5809489" cy="6858000"/>
          </a:xfrm>
          <a:prstGeom prst="rect">
            <a:avLst/>
          </a:prstGeom>
        </p:spPr>
      </p:pic>
    </p:spTree>
    <p:extLst>
      <p:ext uri="{BB962C8B-B14F-4D97-AF65-F5344CB8AC3E}">
        <p14:creationId xmlns:p14="http://schemas.microsoft.com/office/powerpoint/2010/main" val="352196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901751-B18F-411E-B0A5-2427915E9DD3}"/>
              </a:ext>
            </a:extLst>
          </p:cNvPr>
          <p:cNvSpPr>
            <a:spLocks noGrp="1"/>
          </p:cNvSpPr>
          <p:nvPr>
            <p:ph type="title"/>
          </p:nvPr>
        </p:nvSpPr>
        <p:spPr/>
        <p:txBody>
          <a:bodyPr/>
          <a:lstStyle/>
          <a:p>
            <a:pPr algn="ctr"/>
            <a:r>
              <a:rPr lang="el-GR" dirty="0"/>
              <a:t>Ρύθμιση του κύκλου του </a:t>
            </a:r>
            <a:r>
              <a:rPr lang="el-GR" dirty="0" err="1"/>
              <a:t>Krebs</a:t>
            </a:r>
            <a:r>
              <a:rPr lang="el-GR" dirty="0"/>
              <a:t> </a:t>
            </a:r>
          </a:p>
        </p:txBody>
      </p:sp>
      <p:sp>
        <p:nvSpPr>
          <p:cNvPr id="3" name="Θέση περιεχομένου 2">
            <a:extLst>
              <a:ext uri="{FF2B5EF4-FFF2-40B4-BE49-F238E27FC236}">
                <a16:creationId xmlns:a16="http://schemas.microsoft.com/office/drawing/2014/main" id="{07396D57-DC36-4335-8283-A80B830707C7}"/>
              </a:ext>
            </a:extLst>
          </p:cNvPr>
          <p:cNvSpPr>
            <a:spLocks noGrp="1"/>
          </p:cNvSpPr>
          <p:nvPr>
            <p:ph idx="1"/>
          </p:nvPr>
        </p:nvSpPr>
        <p:spPr/>
        <p:txBody>
          <a:bodyPr>
            <a:normAutofit fontScale="85000" lnSpcReduction="10000"/>
          </a:bodyPr>
          <a:lstStyle/>
          <a:p>
            <a:r>
              <a:rPr lang="el-GR" dirty="0"/>
              <a:t>Συναγωνιστική αναστολή της </a:t>
            </a:r>
            <a:r>
              <a:rPr lang="el-GR" b="1" dirty="0"/>
              <a:t>κιτρικής </a:t>
            </a:r>
            <a:r>
              <a:rPr lang="el-GR" b="1" dirty="0" err="1"/>
              <a:t>συνθάσης</a:t>
            </a:r>
            <a:r>
              <a:rPr lang="el-GR" b="1" dirty="0"/>
              <a:t> </a:t>
            </a:r>
            <a:r>
              <a:rPr lang="el-GR" dirty="0"/>
              <a:t>από το κιτρικό οξύ, </a:t>
            </a:r>
            <a:r>
              <a:rPr lang="el-GR" dirty="0" err="1"/>
              <a:t>αλλοστερική</a:t>
            </a:r>
            <a:r>
              <a:rPr lang="el-GR" dirty="0"/>
              <a:t> αναστολή από ΑΤΡ και </a:t>
            </a:r>
            <a:r>
              <a:rPr lang="el-GR" dirty="0" err="1"/>
              <a:t>ηλεκτρύλο</a:t>
            </a:r>
            <a:r>
              <a:rPr lang="el-GR" dirty="0"/>
              <a:t>-</a:t>
            </a:r>
            <a:r>
              <a:rPr lang="en-US" dirty="0"/>
              <a:t>CoA</a:t>
            </a:r>
            <a:r>
              <a:rPr lang="el-GR" dirty="0"/>
              <a:t>. Αύξηση της συγκέντρωσης του </a:t>
            </a:r>
            <a:r>
              <a:rPr lang="el-GR" dirty="0" err="1"/>
              <a:t>ακέτυλο-CoA</a:t>
            </a:r>
            <a:r>
              <a:rPr lang="el-GR" dirty="0"/>
              <a:t> αυξάνει την </a:t>
            </a:r>
            <a:r>
              <a:rPr lang="el-GR" dirty="0" err="1"/>
              <a:t>ενεργότητα</a:t>
            </a:r>
            <a:r>
              <a:rPr lang="el-GR" dirty="0"/>
              <a:t> της κιτρικής </a:t>
            </a:r>
            <a:r>
              <a:rPr lang="el-GR" dirty="0" err="1"/>
              <a:t>συνθάσης</a:t>
            </a:r>
            <a:r>
              <a:rPr lang="el-GR" dirty="0"/>
              <a:t>. </a:t>
            </a:r>
          </a:p>
          <a:p>
            <a:r>
              <a:rPr lang="el-GR" dirty="0" err="1"/>
              <a:t>Αλλοστερική</a:t>
            </a:r>
            <a:r>
              <a:rPr lang="el-GR" dirty="0"/>
              <a:t> ενεργοποίηση της </a:t>
            </a:r>
            <a:r>
              <a:rPr lang="el-GR" b="1" dirty="0" err="1"/>
              <a:t>ισοκιτρικής</a:t>
            </a:r>
            <a:r>
              <a:rPr lang="el-GR" b="1" dirty="0"/>
              <a:t> </a:t>
            </a:r>
            <a:r>
              <a:rPr lang="el-GR" b="1" dirty="0" err="1" smtClean="0"/>
              <a:t>αφυδρογονάσης</a:t>
            </a:r>
            <a:r>
              <a:rPr lang="el-GR" b="1" dirty="0" smtClean="0"/>
              <a:t> </a:t>
            </a:r>
            <a:r>
              <a:rPr lang="el-GR" dirty="0"/>
              <a:t>από το ADP(αυξημένη κατανάλωση-ζήτηση ΑΤΡ). Αναστολή της δράσης του ενζύμου από την επάρκεια της συγκέντρωσης ΑΤΡ και NADH.</a:t>
            </a:r>
          </a:p>
          <a:p>
            <a:r>
              <a:rPr lang="el-GR" dirty="0"/>
              <a:t>Συναγωνιστική αναστολή της </a:t>
            </a:r>
            <a:r>
              <a:rPr lang="el-GR" b="1" dirty="0"/>
              <a:t>α-</a:t>
            </a:r>
            <a:r>
              <a:rPr lang="el-GR" b="1" dirty="0" err="1"/>
              <a:t>κετογλουταρικής</a:t>
            </a:r>
            <a:r>
              <a:rPr lang="el-GR" b="1" dirty="0"/>
              <a:t> </a:t>
            </a:r>
            <a:r>
              <a:rPr lang="el-GR" b="1" dirty="0" err="1"/>
              <a:t>αφυδρογονάσης</a:t>
            </a:r>
            <a:r>
              <a:rPr lang="el-GR" b="1" dirty="0"/>
              <a:t> </a:t>
            </a:r>
            <a:r>
              <a:rPr lang="el-GR" dirty="0"/>
              <a:t>από το </a:t>
            </a:r>
            <a:r>
              <a:rPr lang="el-GR" dirty="0" err="1"/>
              <a:t>ηλεκτρύλο-CoA</a:t>
            </a:r>
            <a:r>
              <a:rPr lang="el-GR" dirty="0"/>
              <a:t> προϊόν που όταν αθροίζεται υποδηλώνει υπολειτουργία του κύκλου. Αναστολή επίσης από επάρκεια ΑΤΡ και </a:t>
            </a:r>
            <a:r>
              <a:rPr lang="en-US" dirty="0"/>
              <a:t>NADH</a:t>
            </a:r>
            <a:endParaRPr lang="el-GR" dirty="0"/>
          </a:p>
          <a:p>
            <a:r>
              <a:rPr lang="el-GR" dirty="0"/>
              <a:t>Η </a:t>
            </a:r>
            <a:r>
              <a:rPr lang="el-GR" b="1" dirty="0"/>
              <a:t>ηλεκτρική </a:t>
            </a:r>
            <a:r>
              <a:rPr lang="el-GR" b="1" dirty="0" err="1"/>
              <a:t>αφυδρογονάση</a:t>
            </a:r>
            <a:r>
              <a:rPr lang="el-GR" b="1" dirty="0"/>
              <a:t> </a:t>
            </a:r>
            <a:r>
              <a:rPr lang="el-GR" dirty="0"/>
              <a:t>αυξάνει την </a:t>
            </a:r>
            <a:r>
              <a:rPr lang="el-GR" dirty="0" err="1"/>
              <a:t>ενεργότητα</a:t>
            </a:r>
            <a:r>
              <a:rPr lang="el-GR" dirty="0"/>
              <a:t> της με αύξηση του ηλεκτρικού και αναστέλλεται από το </a:t>
            </a:r>
            <a:r>
              <a:rPr lang="el-GR" dirty="0" err="1"/>
              <a:t>οξαλοξικό</a:t>
            </a:r>
            <a:r>
              <a:rPr lang="el-GR" dirty="0"/>
              <a:t>, η διαθεσιμότητα του οποίου εξαρτάται από την </a:t>
            </a:r>
            <a:r>
              <a:rPr lang="el-GR" dirty="0" err="1"/>
              <a:t>αφυδρογονάση</a:t>
            </a:r>
            <a:r>
              <a:rPr lang="el-GR" dirty="0"/>
              <a:t> του μηλικού που εξαρτάται από το λόγο NADH/NAD</a:t>
            </a:r>
          </a:p>
          <a:p>
            <a:endParaRPr lang="el-GR" dirty="0"/>
          </a:p>
        </p:txBody>
      </p:sp>
    </p:spTree>
    <p:extLst>
      <p:ext uri="{BB962C8B-B14F-4D97-AF65-F5344CB8AC3E}">
        <p14:creationId xmlns:p14="http://schemas.microsoft.com/office/powerpoint/2010/main" val="291649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15F599C-0F39-4EDC-A104-468FBD43DAC5}"/>
              </a:ext>
            </a:extLst>
          </p:cNvPr>
          <p:cNvPicPr>
            <a:picLocks noChangeAspect="1"/>
          </p:cNvPicPr>
          <p:nvPr/>
        </p:nvPicPr>
        <p:blipFill>
          <a:blip r:embed="rId2"/>
          <a:stretch>
            <a:fillRect/>
          </a:stretch>
        </p:blipFill>
        <p:spPr>
          <a:xfrm>
            <a:off x="4570827" y="0"/>
            <a:ext cx="3828288" cy="6858000"/>
          </a:xfrm>
          <a:prstGeom prst="rect">
            <a:avLst/>
          </a:prstGeom>
        </p:spPr>
      </p:pic>
      <p:sp>
        <p:nvSpPr>
          <p:cNvPr id="2" name="TextBox 1">
            <a:extLst>
              <a:ext uri="{FF2B5EF4-FFF2-40B4-BE49-F238E27FC236}">
                <a16:creationId xmlns:a16="http://schemas.microsoft.com/office/drawing/2014/main" id="{B18C8C78-9A92-42FA-9C43-736EB8ED9B83}"/>
              </a:ext>
            </a:extLst>
          </p:cNvPr>
          <p:cNvSpPr txBox="1"/>
          <p:nvPr/>
        </p:nvSpPr>
        <p:spPr>
          <a:xfrm>
            <a:off x="8199773" y="3221132"/>
            <a:ext cx="2754087" cy="369332"/>
          </a:xfrm>
          <a:prstGeom prst="rect">
            <a:avLst/>
          </a:prstGeom>
          <a:noFill/>
        </p:spPr>
        <p:txBody>
          <a:bodyPr wrap="none" rtlCol="0">
            <a:spAutoFit/>
          </a:bodyPr>
          <a:lstStyle/>
          <a:p>
            <a:r>
              <a:rPr lang="el-GR" b="1" dirty="0" err="1"/>
              <a:t>ισοκιτρική</a:t>
            </a:r>
            <a:r>
              <a:rPr lang="el-GR" b="1" dirty="0"/>
              <a:t> </a:t>
            </a:r>
            <a:r>
              <a:rPr lang="el-GR" b="1" dirty="0" err="1"/>
              <a:t>αφυδρογονάση</a:t>
            </a:r>
            <a:endParaRPr lang="el-GR" b="1" dirty="0"/>
          </a:p>
        </p:txBody>
      </p:sp>
      <p:sp>
        <p:nvSpPr>
          <p:cNvPr id="4" name="TextBox 3">
            <a:extLst>
              <a:ext uri="{FF2B5EF4-FFF2-40B4-BE49-F238E27FC236}">
                <a16:creationId xmlns:a16="http://schemas.microsoft.com/office/drawing/2014/main" id="{9561841E-636A-4561-A68D-EAC035914AAE}"/>
              </a:ext>
            </a:extLst>
          </p:cNvPr>
          <p:cNvSpPr txBox="1"/>
          <p:nvPr/>
        </p:nvSpPr>
        <p:spPr>
          <a:xfrm>
            <a:off x="7341704" y="4283045"/>
            <a:ext cx="3499356" cy="369332"/>
          </a:xfrm>
          <a:prstGeom prst="rect">
            <a:avLst/>
          </a:prstGeom>
          <a:noFill/>
        </p:spPr>
        <p:txBody>
          <a:bodyPr wrap="none" rtlCol="0">
            <a:spAutoFit/>
          </a:bodyPr>
          <a:lstStyle/>
          <a:p>
            <a:r>
              <a:rPr lang="el-GR" b="1" dirty="0"/>
              <a:t>α-</a:t>
            </a:r>
            <a:r>
              <a:rPr lang="el-GR" b="1" dirty="0" err="1"/>
              <a:t>κετογλουταρική</a:t>
            </a:r>
            <a:r>
              <a:rPr lang="el-GR" b="1" dirty="0"/>
              <a:t> </a:t>
            </a:r>
            <a:r>
              <a:rPr lang="el-GR" b="1" dirty="0" err="1"/>
              <a:t>αφυδρογονάση</a:t>
            </a:r>
            <a:endParaRPr lang="el-GR" b="1" dirty="0"/>
          </a:p>
        </p:txBody>
      </p:sp>
      <p:sp>
        <p:nvSpPr>
          <p:cNvPr id="5" name="TextBox 4">
            <a:extLst>
              <a:ext uri="{FF2B5EF4-FFF2-40B4-BE49-F238E27FC236}">
                <a16:creationId xmlns:a16="http://schemas.microsoft.com/office/drawing/2014/main" id="{8B90EDB9-36FF-4FF8-AC99-195A478F6C73}"/>
              </a:ext>
            </a:extLst>
          </p:cNvPr>
          <p:cNvSpPr txBox="1"/>
          <p:nvPr/>
        </p:nvSpPr>
        <p:spPr>
          <a:xfrm>
            <a:off x="6459051" y="1535501"/>
            <a:ext cx="1792286" cy="369332"/>
          </a:xfrm>
          <a:prstGeom prst="rect">
            <a:avLst/>
          </a:prstGeom>
          <a:noFill/>
        </p:spPr>
        <p:txBody>
          <a:bodyPr wrap="none" rtlCol="0">
            <a:spAutoFit/>
          </a:bodyPr>
          <a:lstStyle/>
          <a:p>
            <a:r>
              <a:rPr lang="el-GR" b="1" dirty="0"/>
              <a:t>κιτρική </a:t>
            </a:r>
            <a:r>
              <a:rPr lang="el-GR" b="1" dirty="0" err="1"/>
              <a:t>συνθάση</a:t>
            </a:r>
            <a:endParaRPr lang="el-GR" b="1" dirty="0"/>
          </a:p>
        </p:txBody>
      </p:sp>
      <p:sp>
        <p:nvSpPr>
          <p:cNvPr id="6" name="TextBox 5">
            <a:extLst>
              <a:ext uri="{FF2B5EF4-FFF2-40B4-BE49-F238E27FC236}">
                <a16:creationId xmlns:a16="http://schemas.microsoft.com/office/drawing/2014/main" id="{60457D6F-3448-41FA-AEF0-06792B7A1B57}"/>
              </a:ext>
            </a:extLst>
          </p:cNvPr>
          <p:cNvSpPr txBox="1"/>
          <p:nvPr/>
        </p:nvSpPr>
        <p:spPr>
          <a:xfrm>
            <a:off x="7341704" y="588534"/>
            <a:ext cx="3308406" cy="369332"/>
          </a:xfrm>
          <a:prstGeom prst="rect">
            <a:avLst/>
          </a:prstGeom>
          <a:noFill/>
        </p:spPr>
        <p:txBody>
          <a:bodyPr wrap="none" rtlCol="0">
            <a:spAutoFit/>
          </a:bodyPr>
          <a:lstStyle/>
          <a:p>
            <a:r>
              <a:rPr lang="el-GR" b="1" dirty="0" err="1"/>
              <a:t>πυροσταφυλική</a:t>
            </a:r>
            <a:r>
              <a:rPr lang="el-GR" b="1" dirty="0"/>
              <a:t> </a:t>
            </a:r>
            <a:r>
              <a:rPr lang="el-GR" b="1" dirty="0" err="1"/>
              <a:t>αφυδρογονάση</a:t>
            </a:r>
            <a:endParaRPr lang="el-GR" b="1" dirty="0"/>
          </a:p>
        </p:txBody>
      </p:sp>
      <p:sp>
        <p:nvSpPr>
          <p:cNvPr id="7" name="TextBox 6">
            <a:extLst>
              <a:ext uri="{FF2B5EF4-FFF2-40B4-BE49-F238E27FC236}">
                <a16:creationId xmlns:a16="http://schemas.microsoft.com/office/drawing/2014/main" id="{A56689A5-2C9D-465B-BB85-A137DB8A2F44}"/>
              </a:ext>
            </a:extLst>
          </p:cNvPr>
          <p:cNvSpPr txBox="1"/>
          <p:nvPr/>
        </p:nvSpPr>
        <p:spPr>
          <a:xfrm>
            <a:off x="2058088" y="3572972"/>
            <a:ext cx="2722412" cy="369332"/>
          </a:xfrm>
          <a:prstGeom prst="rect">
            <a:avLst/>
          </a:prstGeom>
          <a:noFill/>
        </p:spPr>
        <p:txBody>
          <a:bodyPr wrap="none" rtlCol="0">
            <a:spAutoFit/>
          </a:bodyPr>
          <a:lstStyle/>
          <a:p>
            <a:r>
              <a:rPr lang="el-GR" b="1" dirty="0"/>
              <a:t>ηλεκτρική </a:t>
            </a:r>
            <a:r>
              <a:rPr lang="el-GR" b="1" dirty="0" err="1"/>
              <a:t>αφυδρογονάση</a:t>
            </a:r>
            <a:endParaRPr lang="el-GR" b="1" dirty="0"/>
          </a:p>
        </p:txBody>
      </p:sp>
      <p:sp>
        <p:nvSpPr>
          <p:cNvPr id="8" name="Αστέρι: 5 ακτίνες 7">
            <a:extLst>
              <a:ext uri="{FF2B5EF4-FFF2-40B4-BE49-F238E27FC236}">
                <a16:creationId xmlns:a16="http://schemas.microsoft.com/office/drawing/2014/main" id="{1880FB61-93DD-7424-1006-190F6D12FBD3}"/>
              </a:ext>
            </a:extLst>
          </p:cNvPr>
          <p:cNvSpPr/>
          <p:nvPr/>
        </p:nvSpPr>
        <p:spPr>
          <a:xfrm>
            <a:off x="5638214" y="494855"/>
            <a:ext cx="318052" cy="3693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Αστέρι: 5 ακτίνες 8">
            <a:extLst>
              <a:ext uri="{FF2B5EF4-FFF2-40B4-BE49-F238E27FC236}">
                <a16:creationId xmlns:a16="http://schemas.microsoft.com/office/drawing/2014/main" id="{65D3D7A8-7D85-2570-FBCF-E6CD6B176637}"/>
              </a:ext>
            </a:extLst>
          </p:cNvPr>
          <p:cNvSpPr/>
          <p:nvPr/>
        </p:nvSpPr>
        <p:spPr>
          <a:xfrm>
            <a:off x="6266041" y="1919836"/>
            <a:ext cx="386020" cy="41031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Αστέρι: 5 ακτίνες 9">
            <a:extLst>
              <a:ext uri="{FF2B5EF4-FFF2-40B4-BE49-F238E27FC236}">
                <a16:creationId xmlns:a16="http://schemas.microsoft.com/office/drawing/2014/main" id="{0F66D8E4-312C-CCD2-D896-8C2758A6719C}"/>
              </a:ext>
            </a:extLst>
          </p:cNvPr>
          <p:cNvSpPr/>
          <p:nvPr/>
        </p:nvSpPr>
        <p:spPr>
          <a:xfrm>
            <a:off x="6646514" y="4795054"/>
            <a:ext cx="291548" cy="3693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Αστέρι: 5 ακτίνες 10">
            <a:extLst>
              <a:ext uri="{FF2B5EF4-FFF2-40B4-BE49-F238E27FC236}">
                <a16:creationId xmlns:a16="http://schemas.microsoft.com/office/drawing/2014/main" id="{50688865-B7BF-8F42-7234-840ABC212879}"/>
              </a:ext>
            </a:extLst>
          </p:cNvPr>
          <p:cNvSpPr/>
          <p:nvPr/>
        </p:nvSpPr>
        <p:spPr>
          <a:xfrm>
            <a:off x="6792288" y="3101440"/>
            <a:ext cx="291548" cy="3693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Αστέρι: 5 ακτίνες 11">
            <a:extLst>
              <a:ext uri="{FF2B5EF4-FFF2-40B4-BE49-F238E27FC236}">
                <a16:creationId xmlns:a16="http://schemas.microsoft.com/office/drawing/2014/main" id="{2C1DAFFF-8A1F-860C-8066-8F873E6BBB42}"/>
              </a:ext>
            </a:extLst>
          </p:cNvPr>
          <p:cNvSpPr/>
          <p:nvPr/>
        </p:nvSpPr>
        <p:spPr>
          <a:xfrm>
            <a:off x="4809432" y="3428643"/>
            <a:ext cx="352691" cy="47376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Εικόνα 12">
            <a:extLst>
              <a:ext uri="{FF2B5EF4-FFF2-40B4-BE49-F238E27FC236}">
                <a16:creationId xmlns:a16="http://schemas.microsoft.com/office/drawing/2014/main" id="{47BF952E-53B3-306B-1EE5-8277676DBB81}"/>
              </a:ext>
            </a:extLst>
          </p:cNvPr>
          <p:cNvPicPr>
            <a:picLocks noChangeAspect="1"/>
          </p:cNvPicPr>
          <p:nvPr/>
        </p:nvPicPr>
        <p:blipFill>
          <a:blip r:embed="rId3"/>
          <a:stretch>
            <a:fillRect/>
          </a:stretch>
        </p:blipFill>
        <p:spPr>
          <a:xfrm>
            <a:off x="284766" y="0"/>
            <a:ext cx="3613868" cy="3643011"/>
          </a:xfrm>
          <a:prstGeom prst="rect">
            <a:avLst/>
          </a:prstGeom>
        </p:spPr>
      </p:pic>
    </p:spTree>
    <p:extLst>
      <p:ext uri="{BB962C8B-B14F-4D97-AF65-F5344CB8AC3E}">
        <p14:creationId xmlns:p14="http://schemas.microsoft.com/office/powerpoint/2010/main" val="84936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8531E3-7698-4E14-B530-44E57D078716}"/>
              </a:ext>
            </a:extLst>
          </p:cNvPr>
          <p:cNvSpPr>
            <a:spLocks noGrp="1"/>
          </p:cNvSpPr>
          <p:nvPr>
            <p:ph type="title"/>
          </p:nvPr>
        </p:nvSpPr>
        <p:spPr>
          <a:xfrm>
            <a:off x="838200" y="365125"/>
            <a:ext cx="10515600" cy="827571"/>
          </a:xfrm>
        </p:spPr>
        <p:txBody>
          <a:bodyPr/>
          <a:lstStyle/>
          <a:p>
            <a:pPr algn="ctr"/>
            <a:r>
              <a:rPr lang="el-GR" dirty="0"/>
              <a:t>Απόδοση του κύκλου του </a:t>
            </a:r>
            <a:r>
              <a:rPr lang="en-US" dirty="0"/>
              <a:t>Krebs</a:t>
            </a:r>
            <a:endParaRPr lang="el-GR" dirty="0"/>
          </a:p>
        </p:txBody>
      </p:sp>
      <p:sp>
        <p:nvSpPr>
          <p:cNvPr id="3" name="Θέση περιεχομένου 2">
            <a:extLst>
              <a:ext uri="{FF2B5EF4-FFF2-40B4-BE49-F238E27FC236}">
                <a16:creationId xmlns:a16="http://schemas.microsoft.com/office/drawing/2014/main" id="{C50CEDBA-D228-40DA-8F30-3B5349338DD5}"/>
              </a:ext>
            </a:extLst>
          </p:cNvPr>
          <p:cNvSpPr>
            <a:spLocks noGrp="1"/>
          </p:cNvSpPr>
          <p:nvPr>
            <p:ph idx="1"/>
          </p:nvPr>
        </p:nvSpPr>
        <p:spPr>
          <a:xfrm>
            <a:off x="838200" y="1825625"/>
            <a:ext cx="10515600" cy="4071592"/>
          </a:xfrm>
        </p:spPr>
        <p:txBody>
          <a:bodyPr>
            <a:normAutofit lnSpcReduction="10000"/>
          </a:bodyPr>
          <a:lstStyle/>
          <a:p>
            <a:r>
              <a:rPr lang="el-GR" dirty="0"/>
              <a:t>Ανά κύκλο η απόδοση είναι 10 μόρια ΑΤΡ</a:t>
            </a:r>
          </a:p>
          <a:p>
            <a:r>
              <a:rPr lang="el-GR" dirty="0"/>
              <a:t>3 μόρια ΝΑ</a:t>
            </a:r>
            <a:r>
              <a:rPr lang="en-US" dirty="0"/>
              <a:t>DH </a:t>
            </a:r>
            <a:r>
              <a:rPr lang="el-GR" dirty="0" err="1"/>
              <a:t>επανοξείδωση</a:t>
            </a:r>
            <a:r>
              <a:rPr lang="el-GR" dirty="0"/>
              <a:t> στη </a:t>
            </a:r>
            <a:r>
              <a:rPr lang="el-GR" dirty="0" err="1"/>
              <a:t>οξ.φωσφ</a:t>
            </a:r>
            <a:r>
              <a:rPr lang="el-GR" dirty="0"/>
              <a:t>. (3Χ 2.5 = 7.5 ΑΤΡ)</a:t>
            </a:r>
            <a:endParaRPr lang="en-US" dirty="0"/>
          </a:p>
          <a:p>
            <a:r>
              <a:rPr lang="en-US" dirty="0"/>
              <a:t>1 </a:t>
            </a:r>
            <a:r>
              <a:rPr lang="el-GR" dirty="0"/>
              <a:t>μόριο </a:t>
            </a:r>
            <a:r>
              <a:rPr lang="en-US" dirty="0"/>
              <a:t>FADH</a:t>
            </a:r>
            <a:r>
              <a:rPr lang="en-US" baseline="-25000" dirty="0"/>
              <a:t>2</a:t>
            </a:r>
            <a:r>
              <a:rPr lang="el-GR" dirty="0"/>
              <a:t> </a:t>
            </a:r>
            <a:r>
              <a:rPr lang="el-GR" dirty="0" err="1"/>
              <a:t>επανοξείδωση</a:t>
            </a:r>
            <a:r>
              <a:rPr lang="el-GR" dirty="0"/>
              <a:t> στη </a:t>
            </a:r>
            <a:r>
              <a:rPr lang="el-GR" dirty="0" err="1"/>
              <a:t>οξ</a:t>
            </a:r>
            <a:r>
              <a:rPr lang="el-GR" dirty="0"/>
              <a:t>. </a:t>
            </a:r>
            <a:r>
              <a:rPr lang="el-GR" dirty="0" err="1"/>
              <a:t>φωσφ</a:t>
            </a:r>
            <a:r>
              <a:rPr lang="el-GR" dirty="0"/>
              <a:t>. (1Χ 1.5 = 1.5 ΑΤΡ) </a:t>
            </a:r>
          </a:p>
          <a:p>
            <a:r>
              <a:rPr lang="el-GR" dirty="0"/>
              <a:t>1 μόριο ΑΤΡ ή </a:t>
            </a:r>
            <a:r>
              <a:rPr lang="en-US" dirty="0"/>
              <a:t>GTP </a:t>
            </a:r>
            <a:r>
              <a:rPr lang="el-GR" dirty="0"/>
              <a:t>σε επίπεδο </a:t>
            </a:r>
            <a:r>
              <a:rPr lang="el-GR" dirty="0" err="1"/>
              <a:t>φωσφορυλίωσης</a:t>
            </a:r>
            <a:r>
              <a:rPr lang="el-GR" dirty="0"/>
              <a:t> υποστρώματος</a:t>
            </a:r>
          </a:p>
          <a:p>
            <a:endParaRPr lang="el-GR" dirty="0"/>
          </a:p>
          <a:p>
            <a:pPr>
              <a:buFont typeface="Wingdings" panose="05000000000000000000" pitchFamily="2" charset="2"/>
              <a:buChar char="Ø"/>
            </a:pPr>
            <a:r>
              <a:rPr lang="el-GR" dirty="0"/>
              <a:t> </a:t>
            </a:r>
            <a:r>
              <a:rPr lang="el-GR" dirty="0" smtClean="0"/>
              <a:t>Ανά </a:t>
            </a:r>
            <a:r>
              <a:rPr lang="el-GR" dirty="0"/>
              <a:t>μόριο γλυκόζης ο κύκλος πραγματοποιείται 2 φορές άρα η απόδοση ανά μόριο γλυκόζης είναι 20 ΑΤΡ</a:t>
            </a:r>
            <a:endParaRPr lang="en-US" dirty="0"/>
          </a:p>
          <a:p>
            <a:pPr>
              <a:buFont typeface="Wingdings" panose="05000000000000000000" pitchFamily="2" charset="2"/>
              <a:buChar char="Ø"/>
            </a:pPr>
            <a:r>
              <a:rPr lang="el-GR" dirty="0"/>
              <a:t>Κατά την οξείδωση του </a:t>
            </a:r>
            <a:r>
              <a:rPr lang="el-GR" dirty="0" err="1"/>
              <a:t>πυροσταφυλικού</a:t>
            </a:r>
            <a:r>
              <a:rPr lang="el-GR" dirty="0"/>
              <a:t> σε </a:t>
            </a:r>
            <a:r>
              <a:rPr lang="el-GR" dirty="0" err="1"/>
              <a:t>ακέτυλο</a:t>
            </a:r>
            <a:r>
              <a:rPr lang="el-GR" dirty="0"/>
              <a:t>-</a:t>
            </a:r>
            <a:r>
              <a:rPr lang="en-US" dirty="0" smtClean="0"/>
              <a:t>CoA</a:t>
            </a:r>
            <a:r>
              <a:rPr lang="el-GR" dirty="0" smtClean="0"/>
              <a:t>,</a:t>
            </a:r>
            <a:r>
              <a:rPr lang="en-US" dirty="0" smtClean="0"/>
              <a:t> </a:t>
            </a:r>
            <a:r>
              <a:rPr lang="el-GR" dirty="0"/>
              <a:t>παράγεται  επίσης ακόμη 1 μόριο </a:t>
            </a:r>
            <a:r>
              <a:rPr lang="en-US" dirty="0" smtClean="0"/>
              <a:t>NADH</a:t>
            </a:r>
            <a:r>
              <a:rPr lang="el-GR" dirty="0" smtClean="0"/>
              <a:t>, </a:t>
            </a:r>
            <a:r>
              <a:rPr lang="el-GR" dirty="0"/>
              <a:t>εκτός κύκλου </a:t>
            </a:r>
            <a:r>
              <a:rPr lang="en-US" dirty="0"/>
              <a:t>Krebs</a:t>
            </a:r>
            <a:endParaRPr lang="el-GR" dirty="0"/>
          </a:p>
        </p:txBody>
      </p:sp>
    </p:spTree>
    <p:extLst>
      <p:ext uri="{BB962C8B-B14F-4D97-AF65-F5344CB8AC3E}">
        <p14:creationId xmlns:p14="http://schemas.microsoft.com/office/powerpoint/2010/main" val="3714981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9E62A6-1074-41AD-89B7-107BC2D39967}"/>
              </a:ext>
            </a:extLst>
          </p:cNvPr>
          <p:cNvSpPr>
            <a:spLocks noGrp="1"/>
          </p:cNvSpPr>
          <p:nvPr>
            <p:ph type="title"/>
          </p:nvPr>
        </p:nvSpPr>
        <p:spPr>
          <a:xfrm>
            <a:off x="838200" y="138703"/>
            <a:ext cx="10515600" cy="636360"/>
          </a:xfrm>
        </p:spPr>
        <p:txBody>
          <a:bodyPr>
            <a:normAutofit/>
          </a:bodyPr>
          <a:lstStyle/>
          <a:p>
            <a:pPr algn="ctr"/>
            <a:r>
              <a:rPr lang="el-GR" sz="3600" b="1" dirty="0"/>
              <a:t>Σύνδεση κ. </a:t>
            </a:r>
            <a:r>
              <a:rPr lang="en-US" sz="3600" b="1" dirty="0"/>
              <a:t>Krebs </a:t>
            </a:r>
            <a:r>
              <a:rPr lang="el-GR" sz="3600" b="1" dirty="0"/>
              <a:t>με άλλους μεταβολικούς δρόμους</a:t>
            </a:r>
          </a:p>
        </p:txBody>
      </p:sp>
      <p:sp>
        <p:nvSpPr>
          <p:cNvPr id="3" name="Θέση περιεχομένου 2">
            <a:extLst>
              <a:ext uri="{FF2B5EF4-FFF2-40B4-BE49-F238E27FC236}">
                <a16:creationId xmlns:a16="http://schemas.microsoft.com/office/drawing/2014/main" id="{88E431B7-3324-494C-BEAB-5AE828159FD1}"/>
              </a:ext>
            </a:extLst>
          </p:cNvPr>
          <p:cNvSpPr>
            <a:spLocks noGrp="1"/>
          </p:cNvSpPr>
          <p:nvPr>
            <p:ph idx="1"/>
          </p:nvPr>
        </p:nvSpPr>
        <p:spPr>
          <a:xfrm>
            <a:off x="838200" y="775063"/>
            <a:ext cx="10805161" cy="5987143"/>
          </a:xfrm>
        </p:spPr>
        <p:txBody>
          <a:bodyPr>
            <a:noAutofit/>
          </a:bodyPr>
          <a:lstStyle/>
          <a:p>
            <a:r>
              <a:rPr lang="el-GR" sz="2300" dirty="0"/>
              <a:t>Μεταφορά </a:t>
            </a:r>
            <a:r>
              <a:rPr lang="el-GR" sz="2300" u="sng" dirty="0"/>
              <a:t>κιτρικού οξέος </a:t>
            </a:r>
            <a:r>
              <a:rPr lang="el-GR" sz="2300" dirty="0"/>
              <a:t>εκτός μιτοχονδρίου για την παραγωγή </a:t>
            </a:r>
            <a:r>
              <a:rPr lang="el-GR" sz="2300" dirty="0" err="1"/>
              <a:t>ακέτυλο</a:t>
            </a:r>
            <a:r>
              <a:rPr lang="el-GR" sz="2300" dirty="0"/>
              <a:t>-</a:t>
            </a:r>
            <a:r>
              <a:rPr lang="en-US" sz="2300" dirty="0"/>
              <a:t>CoA </a:t>
            </a:r>
            <a:r>
              <a:rPr lang="el-GR" sz="2300" dirty="0"/>
              <a:t>και την βιοσύνθεση λιπαρών οξέων</a:t>
            </a:r>
          </a:p>
          <a:p>
            <a:r>
              <a:rPr lang="el-GR" sz="2300" dirty="0"/>
              <a:t>Το </a:t>
            </a:r>
            <a:r>
              <a:rPr lang="el-GR" sz="2300" u="sng" dirty="0" err="1"/>
              <a:t>ηλεκτρύλο</a:t>
            </a:r>
            <a:r>
              <a:rPr lang="el-GR" sz="2300" u="sng" dirty="0"/>
              <a:t>-</a:t>
            </a:r>
            <a:r>
              <a:rPr lang="en-US" sz="2300" u="sng" dirty="0"/>
              <a:t>CoA </a:t>
            </a:r>
            <a:r>
              <a:rPr lang="el-GR" sz="2300" dirty="0"/>
              <a:t>χρησιμοποιείται στην βιοσύνθεση της </a:t>
            </a:r>
            <a:r>
              <a:rPr lang="el-GR" sz="2300" dirty="0" err="1"/>
              <a:t>αίμης</a:t>
            </a:r>
            <a:endParaRPr lang="el-GR" sz="2300" dirty="0"/>
          </a:p>
          <a:p>
            <a:r>
              <a:rPr lang="el-GR" sz="2300" dirty="0"/>
              <a:t>Το </a:t>
            </a:r>
            <a:r>
              <a:rPr lang="el-GR" sz="2300" u="sng" dirty="0" err="1"/>
              <a:t>οξαλοξικό</a:t>
            </a:r>
            <a:r>
              <a:rPr lang="el-GR" sz="2300" dirty="0"/>
              <a:t> και το </a:t>
            </a:r>
            <a:r>
              <a:rPr lang="el-GR" sz="2300" u="sng" dirty="0"/>
              <a:t>α-</a:t>
            </a:r>
            <a:r>
              <a:rPr lang="el-GR" sz="2300" u="sng" dirty="0" err="1"/>
              <a:t>κετογλουταρικό</a:t>
            </a:r>
            <a:r>
              <a:rPr lang="el-GR" sz="2300" dirty="0"/>
              <a:t> μπορούν να χρησιμοποιηθούν με τη δράση </a:t>
            </a:r>
            <a:r>
              <a:rPr lang="el-GR" sz="2300" dirty="0" err="1"/>
              <a:t>τρανσαμινασών</a:t>
            </a:r>
            <a:r>
              <a:rPr lang="el-GR" sz="2300" dirty="0"/>
              <a:t> σε </a:t>
            </a:r>
            <a:r>
              <a:rPr lang="el-GR" sz="2300" dirty="0" err="1"/>
              <a:t>ασπαρτικό</a:t>
            </a:r>
            <a:r>
              <a:rPr lang="el-GR" sz="2300" dirty="0"/>
              <a:t> και </a:t>
            </a:r>
            <a:r>
              <a:rPr lang="el-GR" sz="2300" dirty="0" err="1"/>
              <a:t>γλουταμικό</a:t>
            </a:r>
            <a:r>
              <a:rPr lang="el-GR" sz="2300" dirty="0"/>
              <a:t> οξύ.</a:t>
            </a:r>
          </a:p>
          <a:p>
            <a:pPr marL="0" indent="0">
              <a:buNone/>
            </a:pPr>
            <a:r>
              <a:rPr lang="el-GR" sz="2300" dirty="0"/>
              <a:t>        α-</a:t>
            </a:r>
            <a:r>
              <a:rPr lang="el-GR" sz="2300" dirty="0" err="1"/>
              <a:t>Κετογλουταρικό</a:t>
            </a:r>
            <a:r>
              <a:rPr lang="el-GR" sz="2300" dirty="0"/>
              <a:t> + </a:t>
            </a:r>
            <a:r>
              <a:rPr lang="el-GR" sz="2300" dirty="0" err="1"/>
              <a:t>αλανίνη</a:t>
            </a:r>
            <a:r>
              <a:rPr lang="en-US" sz="2300" dirty="0"/>
              <a:t> </a:t>
            </a:r>
            <a:r>
              <a:rPr lang="el-GR" sz="2300" dirty="0"/>
              <a:t>→ </a:t>
            </a:r>
            <a:r>
              <a:rPr lang="el-GR" sz="2300" dirty="0" err="1"/>
              <a:t>γλουταμικό</a:t>
            </a:r>
            <a:r>
              <a:rPr lang="el-GR" sz="2300" dirty="0"/>
              <a:t> + </a:t>
            </a:r>
            <a:r>
              <a:rPr lang="el-GR" sz="2300" dirty="0" err="1"/>
              <a:t>πυροσταφυλικό</a:t>
            </a:r>
            <a:endParaRPr lang="el-GR" sz="2300" dirty="0"/>
          </a:p>
          <a:p>
            <a:pPr marL="0" indent="0">
              <a:buNone/>
            </a:pPr>
            <a:r>
              <a:rPr lang="el-GR" sz="2300" dirty="0"/>
              <a:t>                        </a:t>
            </a:r>
            <a:r>
              <a:rPr lang="el-GR" sz="2300" dirty="0" err="1"/>
              <a:t>οξαλοξικό</a:t>
            </a:r>
            <a:r>
              <a:rPr lang="en-US" sz="2300" dirty="0"/>
              <a:t> </a:t>
            </a:r>
            <a:r>
              <a:rPr lang="el-GR" sz="2300" dirty="0"/>
              <a:t>+</a:t>
            </a:r>
            <a:r>
              <a:rPr lang="en-US" sz="2300" dirty="0"/>
              <a:t> </a:t>
            </a:r>
            <a:r>
              <a:rPr lang="el-GR" sz="2300" dirty="0" err="1"/>
              <a:t>αλανίνη</a:t>
            </a:r>
            <a:r>
              <a:rPr lang="en-US" sz="2300" dirty="0"/>
              <a:t> </a:t>
            </a:r>
            <a:r>
              <a:rPr lang="el-GR" sz="2300" dirty="0"/>
              <a:t>→ </a:t>
            </a:r>
            <a:r>
              <a:rPr lang="el-GR" sz="2300" dirty="0" err="1"/>
              <a:t>ασπαρτικό</a:t>
            </a:r>
            <a:r>
              <a:rPr lang="el-GR" sz="2300" dirty="0"/>
              <a:t> +</a:t>
            </a:r>
            <a:r>
              <a:rPr lang="el-GR" sz="2300" dirty="0" err="1"/>
              <a:t>πυροσταφυλικό</a:t>
            </a:r>
            <a:endParaRPr lang="el-GR" sz="2300" dirty="0"/>
          </a:p>
          <a:p>
            <a:r>
              <a:rPr lang="el-GR" sz="2300" u="sng" dirty="0"/>
              <a:t>Παραγωγή  </a:t>
            </a:r>
            <a:r>
              <a:rPr lang="el-GR" sz="2300" u="sng" dirty="0" err="1"/>
              <a:t>οξαλοξικού</a:t>
            </a:r>
            <a:r>
              <a:rPr lang="el-GR" sz="2300" u="sng" dirty="0"/>
              <a:t> από </a:t>
            </a:r>
            <a:r>
              <a:rPr lang="el-GR" sz="2300" u="sng" dirty="0" err="1"/>
              <a:t>πυροσταφυλικό</a:t>
            </a:r>
            <a:r>
              <a:rPr lang="el-GR" sz="2300" u="sng" dirty="0"/>
              <a:t> </a:t>
            </a:r>
            <a:r>
              <a:rPr lang="el-GR" sz="2300" dirty="0"/>
              <a:t>στα μιτοχόνδρια με τη δράση της </a:t>
            </a:r>
            <a:r>
              <a:rPr lang="el-GR" sz="2300" b="1" dirty="0" err="1"/>
              <a:t>πυροσταφυλικής</a:t>
            </a:r>
            <a:r>
              <a:rPr lang="el-GR" sz="2300" b="1" dirty="0"/>
              <a:t> </a:t>
            </a:r>
            <a:r>
              <a:rPr lang="el-GR" sz="2300" b="1" dirty="0" err="1"/>
              <a:t>καρβοξυλάσης</a:t>
            </a:r>
            <a:r>
              <a:rPr lang="el-GR" sz="2300" b="1" dirty="0"/>
              <a:t> </a:t>
            </a:r>
            <a:r>
              <a:rPr lang="el-GR" sz="2300" dirty="0"/>
              <a:t>όταν το ποσό του </a:t>
            </a:r>
            <a:r>
              <a:rPr lang="el-GR" sz="2300" dirty="0" err="1"/>
              <a:t>οξαλοξικού</a:t>
            </a:r>
            <a:r>
              <a:rPr lang="el-GR" sz="2300" dirty="0"/>
              <a:t> είναι σε χαμηλά ποσά (αναπληρωματική αντίδραση)</a:t>
            </a:r>
          </a:p>
          <a:p>
            <a:pPr marL="0" indent="0">
              <a:buNone/>
            </a:pPr>
            <a:r>
              <a:rPr lang="el-GR" sz="2300" dirty="0"/>
              <a:t>                  </a:t>
            </a:r>
            <a:r>
              <a:rPr lang="el-GR" sz="2300" dirty="0" err="1"/>
              <a:t>πυροσταφυλικό</a:t>
            </a:r>
            <a:r>
              <a:rPr lang="el-GR" sz="2300" dirty="0"/>
              <a:t> +</a:t>
            </a:r>
            <a:r>
              <a:rPr lang="en-US" sz="2300" dirty="0"/>
              <a:t> CO2 + ATP + H2O → </a:t>
            </a:r>
            <a:r>
              <a:rPr lang="el-GR" sz="2300" dirty="0" err="1"/>
              <a:t>οξαλοξικό</a:t>
            </a:r>
            <a:r>
              <a:rPr lang="en-US" sz="2300" dirty="0"/>
              <a:t> </a:t>
            </a:r>
            <a:r>
              <a:rPr lang="el-GR" sz="2300" dirty="0"/>
              <a:t>+</a:t>
            </a:r>
            <a:r>
              <a:rPr lang="en-US" sz="2300" dirty="0"/>
              <a:t> ADP + Pi</a:t>
            </a:r>
            <a:endParaRPr lang="el-GR" sz="2300" dirty="0"/>
          </a:p>
          <a:p>
            <a:pPr marL="0" indent="0">
              <a:buNone/>
            </a:pPr>
            <a:r>
              <a:rPr lang="el-GR" sz="2300" dirty="0"/>
              <a:t>   Με την αντίδραση αυτή το </a:t>
            </a:r>
            <a:r>
              <a:rPr lang="el-GR" sz="2300" dirty="0" err="1"/>
              <a:t>πυροσταφυλικό</a:t>
            </a:r>
            <a:r>
              <a:rPr lang="el-GR" sz="2300" dirty="0"/>
              <a:t> που παράγεται από καταβολισμό υδατανθράκων ή αμινοξέων μπορεί να μετατραπεί σε </a:t>
            </a:r>
            <a:r>
              <a:rPr lang="el-GR" sz="2300" dirty="0" err="1"/>
              <a:t>οξαλοξικό</a:t>
            </a:r>
            <a:r>
              <a:rPr lang="el-GR" sz="2300" dirty="0"/>
              <a:t> και να κινητοποιήσει τον ξανά τον κύκλο του </a:t>
            </a:r>
            <a:r>
              <a:rPr lang="en-US" sz="2300" dirty="0"/>
              <a:t>Krebs </a:t>
            </a:r>
            <a:r>
              <a:rPr lang="el-GR" sz="2300" dirty="0"/>
              <a:t>απουσία άλλων </a:t>
            </a:r>
            <a:r>
              <a:rPr lang="el-GR" sz="2300" dirty="0" err="1"/>
              <a:t>μεταβολιτών</a:t>
            </a:r>
            <a:r>
              <a:rPr lang="el-GR" sz="2300" dirty="0"/>
              <a:t> (κυρίως στο ήπαρ). Το υπόλοιπο </a:t>
            </a:r>
            <a:r>
              <a:rPr lang="el-GR" sz="2300" dirty="0" err="1"/>
              <a:t>πυροσταφυλικό</a:t>
            </a:r>
            <a:r>
              <a:rPr lang="el-GR" sz="2300" dirty="0"/>
              <a:t> μπορεί να μετατραπεί σε </a:t>
            </a:r>
            <a:r>
              <a:rPr lang="el-GR" sz="2300" dirty="0" err="1"/>
              <a:t>ακέτυλο</a:t>
            </a:r>
            <a:r>
              <a:rPr lang="el-GR" sz="2300" dirty="0"/>
              <a:t>-</a:t>
            </a:r>
            <a:r>
              <a:rPr lang="en-US" sz="2300" dirty="0"/>
              <a:t>CoA </a:t>
            </a:r>
            <a:r>
              <a:rPr lang="el-GR" sz="2300" dirty="0"/>
              <a:t>και να εισέλθει στον κύκλο του </a:t>
            </a:r>
            <a:r>
              <a:rPr lang="en-US" sz="2300" dirty="0"/>
              <a:t>Krebs </a:t>
            </a:r>
            <a:r>
              <a:rPr lang="el-GR" sz="2300" dirty="0"/>
              <a:t>ως καύσιμο</a:t>
            </a:r>
            <a:r>
              <a:rPr lang="en-US" sz="2300" dirty="0"/>
              <a:t> </a:t>
            </a:r>
            <a:endParaRPr lang="el-GR" sz="2300" dirty="0"/>
          </a:p>
        </p:txBody>
      </p:sp>
    </p:spTree>
    <p:extLst>
      <p:ext uri="{BB962C8B-B14F-4D97-AF65-F5344CB8AC3E}">
        <p14:creationId xmlns:p14="http://schemas.microsoft.com/office/powerpoint/2010/main" val="3871420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7C490C-66C2-4BEF-AD97-98095B4E2D5C}"/>
              </a:ext>
            </a:extLst>
          </p:cNvPr>
          <p:cNvSpPr>
            <a:spLocks noGrp="1"/>
          </p:cNvSpPr>
          <p:nvPr>
            <p:ph type="title"/>
          </p:nvPr>
        </p:nvSpPr>
        <p:spPr>
          <a:xfrm>
            <a:off x="838200" y="365125"/>
            <a:ext cx="10515600" cy="986597"/>
          </a:xfrm>
        </p:spPr>
        <p:txBody>
          <a:bodyPr/>
          <a:lstStyle/>
          <a:p>
            <a:pPr algn="ctr"/>
            <a:r>
              <a:rPr lang="el-GR" dirty="0"/>
              <a:t>Βιταμίνες συνένζυμα</a:t>
            </a:r>
          </a:p>
        </p:txBody>
      </p:sp>
      <p:sp>
        <p:nvSpPr>
          <p:cNvPr id="3" name="Θέση περιεχομένου 2">
            <a:extLst>
              <a:ext uri="{FF2B5EF4-FFF2-40B4-BE49-F238E27FC236}">
                <a16:creationId xmlns:a16="http://schemas.microsoft.com/office/drawing/2014/main" id="{D3C4BEFB-334C-4925-A1B3-8E9F5056416B}"/>
              </a:ext>
            </a:extLst>
          </p:cNvPr>
          <p:cNvSpPr>
            <a:spLocks noGrp="1"/>
          </p:cNvSpPr>
          <p:nvPr>
            <p:ph idx="1"/>
          </p:nvPr>
        </p:nvSpPr>
        <p:spPr>
          <a:xfrm>
            <a:off x="838200" y="1258957"/>
            <a:ext cx="10515600" cy="4918006"/>
          </a:xfrm>
        </p:spPr>
        <p:txBody>
          <a:bodyPr>
            <a:normAutofit fontScale="92500" lnSpcReduction="20000"/>
          </a:bodyPr>
          <a:lstStyle/>
          <a:p>
            <a:r>
              <a:rPr lang="el-GR" b="1" dirty="0"/>
              <a:t>Θειαμίνη (Β1), </a:t>
            </a:r>
            <a:r>
              <a:rPr lang="el-GR" dirty="0"/>
              <a:t>συμμετέχει ως συνένζυμο και είναι απαραίτητη η λήψη με τις τροφές, όπου με την απορρόφηση μετασχηματίζεται σε </a:t>
            </a:r>
            <a:r>
              <a:rPr lang="el-GR" dirty="0" err="1"/>
              <a:t>πυροφωσφορική</a:t>
            </a:r>
            <a:r>
              <a:rPr lang="el-GR" dirty="0"/>
              <a:t> θειαμίνη (ΤΡΡ)</a:t>
            </a:r>
          </a:p>
          <a:p>
            <a:pPr marL="0" indent="0">
              <a:buNone/>
            </a:pPr>
            <a:r>
              <a:rPr lang="el-GR" dirty="0"/>
              <a:t>   Αβιταμίνωση Θειαμίνης, ασθένεια </a:t>
            </a:r>
            <a:r>
              <a:rPr lang="en-US" u="sng" dirty="0"/>
              <a:t>beriberi</a:t>
            </a:r>
            <a:r>
              <a:rPr lang="el-GR" dirty="0"/>
              <a:t> με νευρολογικά </a:t>
            </a:r>
            <a:r>
              <a:rPr lang="el-GR" dirty="0" smtClean="0"/>
              <a:t>συμπτώματα, </a:t>
            </a:r>
            <a:r>
              <a:rPr lang="el-GR" dirty="0"/>
              <a:t>ημερήσια δόση 1.2-1.5 </a:t>
            </a:r>
            <a:r>
              <a:rPr lang="en-US" dirty="0"/>
              <a:t>mg, </a:t>
            </a:r>
            <a:endParaRPr lang="el-GR" dirty="0"/>
          </a:p>
          <a:p>
            <a:r>
              <a:rPr lang="el-GR" b="1" dirty="0" err="1"/>
              <a:t>Ριβοφλαβίνη</a:t>
            </a:r>
            <a:r>
              <a:rPr lang="el-GR" b="1" dirty="0"/>
              <a:t> (Β2)</a:t>
            </a:r>
            <a:r>
              <a:rPr lang="en-US" b="1" dirty="0"/>
              <a:t>,</a:t>
            </a:r>
            <a:r>
              <a:rPr lang="el-GR" b="1" dirty="0"/>
              <a:t> </a:t>
            </a:r>
            <a:r>
              <a:rPr lang="el-GR" dirty="0"/>
              <a:t>με την απορρόφηση της μετατρέπεται σε </a:t>
            </a:r>
            <a:r>
              <a:rPr lang="en-US" dirty="0"/>
              <a:t>5-</a:t>
            </a:r>
            <a:r>
              <a:rPr lang="el-GR" dirty="0"/>
              <a:t>φωσφορική </a:t>
            </a:r>
            <a:r>
              <a:rPr lang="el-GR" dirty="0" err="1"/>
              <a:t>ριβοφλαβίνη</a:t>
            </a:r>
            <a:r>
              <a:rPr lang="el-GR" dirty="0"/>
              <a:t> (</a:t>
            </a:r>
            <a:r>
              <a:rPr lang="en-US" dirty="0"/>
              <a:t>FMN), </a:t>
            </a:r>
            <a:r>
              <a:rPr lang="el-GR" dirty="0"/>
              <a:t>συστατικό του </a:t>
            </a:r>
            <a:r>
              <a:rPr lang="el-GR" dirty="0" err="1"/>
              <a:t>φλαβινοαδενινονουκλεοτίδιου</a:t>
            </a:r>
            <a:r>
              <a:rPr lang="el-GR" dirty="0"/>
              <a:t> </a:t>
            </a:r>
            <a:r>
              <a:rPr lang="en-US" dirty="0"/>
              <a:t>FAD, </a:t>
            </a:r>
            <a:r>
              <a:rPr lang="el-GR" dirty="0"/>
              <a:t>τα οποία αποτελούν προσθετικές ομάδες των </a:t>
            </a:r>
            <a:r>
              <a:rPr lang="el-GR" dirty="0" err="1"/>
              <a:t>φλαβοενζύμων</a:t>
            </a:r>
            <a:endParaRPr lang="el-GR" dirty="0"/>
          </a:p>
          <a:p>
            <a:pPr marL="0" indent="0">
              <a:buNone/>
            </a:pPr>
            <a:r>
              <a:rPr lang="el-GR" dirty="0"/>
              <a:t>  Δεν μπορεί να την συνθέσει ο οργανισμός, ποσό ημερήσιας πρόσληψης 1.5-1.8</a:t>
            </a:r>
            <a:r>
              <a:rPr lang="en-US" dirty="0"/>
              <a:t>mg</a:t>
            </a:r>
            <a:endParaRPr lang="el-GR" dirty="0"/>
          </a:p>
          <a:p>
            <a:r>
              <a:rPr lang="el-GR" b="1" dirty="0"/>
              <a:t>Νικοτινικό οξύ</a:t>
            </a:r>
            <a:r>
              <a:rPr lang="en-US" b="1" dirty="0"/>
              <a:t> (B3), </a:t>
            </a:r>
            <a:r>
              <a:rPr lang="el-GR" dirty="0"/>
              <a:t>όπου το </a:t>
            </a:r>
            <a:r>
              <a:rPr lang="el-GR" dirty="0" err="1"/>
              <a:t>αμίδιο</a:t>
            </a:r>
            <a:r>
              <a:rPr lang="el-GR" dirty="0"/>
              <a:t> του νικοτινικού οξέος συμμετέχει στην δομή του </a:t>
            </a:r>
            <a:r>
              <a:rPr lang="el-GR" dirty="0" err="1"/>
              <a:t>νικοτιναμιδοαδενινονουκλεοτιδίου</a:t>
            </a:r>
            <a:r>
              <a:rPr lang="el-GR" dirty="0"/>
              <a:t> </a:t>
            </a:r>
            <a:r>
              <a:rPr lang="en-US" dirty="0"/>
              <a:t>NAD </a:t>
            </a:r>
            <a:r>
              <a:rPr lang="el-GR" dirty="0"/>
              <a:t>και </a:t>
            </a:r>
            <a:r>
              <a:rPr lang="en-US" dirty="0"/>
              <a:t>NADP</a:t>
            </a:r>
          </a:p>
          <a:p>
            <a:pPr marL="0" indent="0">
              <a:buNone/>
            </a:pPr>
            <a:r>
              <a:rPr lang="el-GR" dirty="0"/>
              <a:t>   Αβιταμίνωση προκαλεί </a:t>
            </a:r>
            <a:r>
              <a:rPr lang="el-GR" u="sng" dirty="0" err="1"/>
              <a:t>πελλάγρα</a:t>
            </a:r>
            <a:r>
              <a:rPr lang="el-GR" dirty="0"/>
              <a:t> νόσος με δερματικές νευρικές και </a:t>
            </a:r>
            <a:r>
              <a:rPr lang="en-US" dirty="0"/>
              <a:t>  </a:t>
            </a:r>
            <a:r>
              <a:rPr lang="el-GR" dirty="0"/>
              <a:t>γαστρεντερικές διαταραχές. Συντίθεται σε μικρά ποσά από </a:t>
            </a:r>
            <a:r>
              <a:rPr lang="el-GR" dirty="0" err="1"/>
              <a:t>τρυπτοφάνη</a:t>
            </a:r>
            <a:r>
              <a:rPr lang="el-GR" dirty="0"/>
              <a:t> άρα η πρόσληψη γίνεται κυρίως με τις τροφές (</a:t>
            </a:r>
            <a:r>
              <a:rPr lang="el-GR" dirty="0" err="1"/>
              <a:t>ημ</a:t>
            </a:r>
            <a:r>
              <a:rPr lang="el-GR" dirty="0"/>
              <a:t>. πρόσληψη 12-20</a:t>
            </a:r>
            <a:r>
              <a:rPr lang="en-US" dirty="0"/>
              <a:t>mg</a:t>
            </a:r>
            <a:r>
              <a:rPr lang="el-GR" dirty="0"/>
              <a:t>)</a:t>
            </a:r>
          </a:p>
          <a:p>
            <a:pPr marL="0" indent="0">
              <a:buNone/>
            </a:pPr>
            <a:endParaRPr lang="el-GR" dirty="0"/>
          </a:p>
        </p:txBody>
      </p:sp>
    </p:spTree>
    <p:extLst>
      <p:ext uri="{BB962C8B-B14F-4D97-AF65-F5344CB8AC3E}">
        <p14:creationId xmlns:p14="http://schemas.microsoft.com/office/powerpoint/2010/main" val="3206322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6C8BAF-68F3-4B78-B238-35DF5D8656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F4CD6D0-5A87-4BA2-A13A-0E40511C3CF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2" name="Rectangle 11">
              <a:extLst>
                <a:ext uri="{FF2B5EF4-FFF2-40B4-BE49-F238E27FC236}">
                  <a16:creationId xmlns:a16="http://schemas.microsoft.com/office/drawing/2014/main" id="{5877EAC0-2063-444D-8EE9-72FED2E03B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55BF8-661A-4F4A-B4EC-923105C692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Εικόνα 2">
            <a:extLst>
              <a:ext uri="{FF2B5EF4-FFF2-40B4-BE49-F238E27FC236}">
                <a16:creationId xmlns:a16="http://schemas.microsoft.com/office/drawing/2014/main" id="{E00961E6-4707-4277-B85A-ADECA1CDFAB7}"/>
              </a:ext>
            </a:extLst>
          </p:cNvPr>
          <p:cNvPicPr>
            <a:picLocks noChangeAspect="1"/>
          </p:cNvPicPr>
          <p:nvPr/>
        </p:nvPicPr>
        <p:blipFill>
          <a:blip r:embed="rId2"/>
          <a:stretch>
            <a:fillRect/>
          </a:stretch>
        </p:blipFill>
        <p:spPr>
          <a:xfrm>
            <a:off x="706568" y="1056527"/>
            <a:ext cx="3209544" cy="4442276"/>
          </a:xfrm>
          <a:prstGeom prst="rect">
            <a:avLst/>
          </a:prstGeom>
        </p:spPr>
      </p:pic>
      <p:grpSp>
        <p:nvGrpSpPr>
          <p:cNvPr id="15" name="Group 14">
            <a:extLst>
              <a:ext uri="{FF2B5EF4-FFF2-40B4-BE49-F238E27FC236}">
                <a16:creationId xmlns:a16="http://schemas.microsoft.com/office/drawing/2014/main" id="{E9537076-EF48-4F72-9164-FD8260D550A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6" name="Rectangle 15">
              <a:extLst>
                <a:ext uri="{FF2B5EF4-FFF2-40B4-BE49-F238E27FC236}">
                  <a16:creationId xmlns:a16="http://schemas.microsoft.com/office/drawing/2014/main" id="{689673CB-C48B-4D05-B6E4-B88CD5BAA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C31A20-B341-476E-8C04-A26C87E149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Εικόνα 1">
            <a:extLst>
              <a:ext uri="{FF2B5EF4-FFF2-40B4-BE49-F238E27FC236}">
                <a16:creationId xmlns:a16="http://schemas.microsoft.com/office/drawing/2014/main" id="{67D2B49D-79E9-4EF4-9F0C-EB21D04C99B4}"/>
              </a:ext>
            </a:extLst>
          </p:cNvPr>
          <p:cNvPicPr>
            <a:picLocks noChangeAspect="1"/>
          </p:cNvPicPr>
          <p:nvPr/>
        </p:nvPicPr>
        <p:blipFill>
          <a:blip r:embed="rId3"/>
          <a:stretch>
            <a:fillRect/>
          </a:stretch>
        </p:blipFill>
        <p:spPr>
          <a:xfrm>
            <a:off x="4487333" y="1672893"/>
            <a:ext cx="3209544" cy="3209544"/>
          </a:xfrm>
          <a:prstGeom prst="rect">
            <a:avLst/>
          </a:prstGeom>
        </p:spPr>
      </p:pic>
      <p:grpSp>
        <p:nvGrpSpPr>
          <p:cNvPr id="19" name="Group 18">
            <a:extLst>
              <a:ext uri="{FF2B5EF4-FFF2-40B4-BE49-F238E27FC236}">
                <a16:creationId xmlns:a16="http://schemas.microsoft.com/office/drawing/2014/main" id="{6EFC3492-86BD-4D75-B5B4-C2DBFE0BD1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0" name="Rectangle 19">
              <a:extLst>
                <a:ext uri="{FF2B5EF4-FFF2-40B4-BE49-F238E27FC236}">
                  <a16:creationId xmlns:a16="http://schemas.microsoft.com/office/drawing/2014/main" id="{F72E5074-2516-4705-BFF1-F508394A0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259E4C-F24C-4180-AEC3-76255D535E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Εικόνα 3">
            <a:extLst>
              <a:ext uri="{FF2B5EF4-FFF2-40B4-BE49-F238E27FC236}">
                <a16:creationId xmlns:a16="http://schemas.microsoft.com/office/drawing/2014/main" id="{978A72B9-66AF-46AC-9304-B9CD45DB18D4}"/>
              </a:ext>
            </a:extLst>
          </p:cNvPr>
          <p:cNvPicPr>
            <a:picLocks noChangeAspect="1"/>
          </p:cNvPicPr>
          <p:nvPr/>
        </p:nvPicPr>
        <p:blipFill>
          <a:blip r:embed="rId4"/>
          <a:stretch>
            <a:fillRect/>
          </a:stretch>
        </p:blipFill>
        <p:spPr>
          <a:xfrm>
            <a:off x="8275887" y="2374981"/>
            <a:ext cx="3209544" cy="1805368"/>
          </a:xfrm>
          <a:prstGeom prst="rect">
            <a:avLst/>
          </a:prstGeom>
        </p:spPr>
      </p:pic>
    </p:spTree>
    <p:extLst>
      <p:ext uri="{BB962C8B-B14F-4D97-AF65-F5344CB8AC3E}">
        <p14:creationId xmlns:p14="http://schemas.microsoft.com/office/powerpoint/2010/main" val="4116003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F3E036-505D-494A-BD69-238FA43929C6}"/>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FADH</a:t>
            </a:r>
            <a:r>
              <a:rPr lang="en-US" sz="5400" b="1" baseline="-25000">
                <a:latin typeface="+mj-lt"/>
                <a:ea typeface="+mj-ea"/>
                <a:cs typeface="+mj-cs"/>
              </a:rPr>
              <a:t>2</a:t>
            </a:r>
            <a:endParaRPr lang="en-US" sz="5400" b="1">
              <a:latin typeface="+mj-lt"/>
              <a:ea typeface="+mj-ea"/>
              <a:cs typeface="+mj-cs"/>
            </a:endParaRP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Εικόνα 1">
            <a:extLst>
              <a:ext uri="{FF2B5EF4-FFF2-40B4-BE49-F238E27FC236}">
                <a16:creationId xmlns:a16="http://schemas.microsoft.com/office/drawing/2014/main" id="{486AAADF-D1CB-4FE9-BC02-EDA2E5E77B6F}"/>
              </a:ext>
            </a:extLst>
          </p:cNvPr>
          <p:cNvPicPr>
            <a:picLocks noChangeAspect="1"/>
          </p:cNvPicPr>
          <p:nvPr/>
        </p:nvPicPr>
        <p:blipFill rotWithShape="1">
          <a:blip r:embed="rId2"/>
          <a:srcRect t="1001" r="-1" b="142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p:cNvSpPr txBox="1"/>
          <p:nvPr/>
        </p:nvSpPr>
        <p:spPr>
          <a:xfrm>
            <a:off x="244765" y="3429000"/>
            <a:ext cx="431528" cy="369332"/>
          </a:xfrm>
          <a:prstGeom prst="rect">
            <a:avLst/>
          </a:prstGeom>
          <a:noFill/>
        </p:spPr>
        <p:txBody>
          <a:bodyPr wrap="none" rtlCol="0">
            <a:spAutoFit/>
          </a:bodyPr>
          <a:lstStyle/>
          <a:p>
            <a:r>
              <a:rPr lang="el-GR" b="1" dirty="0" smtClean="0">
                <a:solidFill>
                  <a:schemeClr val="bg1"/>
                </a:solidFill>
              </a:rPr>
              <a:t>Β2</a:t>
            </a:r>
            <a:endParaRPr lang="el-GR" b="1" dirty="0"/>
          </a:p>
        </p:txBody>
      </p:sp>
    </p:spTree>
    <p:extLst>
      <p:ext uri="{BB962C8B-B14F-4D97-AF65-F5344CB8AC3E}">
        <p14:creationId xmlns:p14="http://schemas.microsoft.com/office/powerpoint/2010/main" val="203190886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descr="Εικόνα που περιέχει διάγραμμα, σκίτσο/σχέδιο, σχεδίαση&#10;&#10;Περιγραφή που δημιουργήθηκε αυτόματα">
            <a:extLst>
              <a:ext uri="{FF2B5EF4-FFF2-40B4-BE49-F238E27FC236}">
                <a16:creationId xmlns:a16="http://schemas.microsoft.com/office/drawing/2014/main" id="{145CEBED-A809-75D4-6BB2-4B0BA58C6E42}"/>
              </a:ext>
            </a:extLst>
          </p:cNvPr>
          <p:cNvPicPr>
            <a:picLocks noChangeAspect="1"/>
          </p:cNvPicPr>
          <p:nvPr/>
        </p:nvPicPr>
        <p:blipFill>
          <a:blip r:embed="rId2"/>
          <a:stretch>
            <a:fillRect/>
          </a:stretch>
        </p:blipFill>
        <p:spPr>
          <a:xfrm>
            <a:off x="1115615" y="2130965"/>
            <a:ext cx="4742993" cy="2589923"/>
          </a:xfrm>
          <a:prstGeom prst="rect">
            <a:avLst/>
          </a:prstGeom>
        </p:spPr>
      </p:pic>
      <p:cxnSp>
        <p:nvCxnSpPr>
          <p:cNvPr id="8" name="Straight Connector 7">
            <a:extLst>
              <a:ext uri="{FF2B5EF4-FFF2-40B4-BE49-F238E27FC236}">
                <a16:creationId xmlns:a16="http://schemas.microsoft.com/office/drawing/2014/main" id="{4D56677B-C0B7-4DAC-ACAD-8054FF1B599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B87068"/>
            </a:solidFill>
          </a:ln>
        </p:spPr>
        <p:style>
          <a:lnRef idx="1">
            <a:schemeClr val="accent1"/>
          </a:lnRef>
          <a:fillRef idx="0">
            <a:schemeClr val="accent1"/>
          </a:fillRef>
          <a:effectRef idx="0">
            <a:schemeClr val="accent1"/>
          </a:effectRef>
          <a:fontRef idx="minor">
            <a:schemeClr val="tx1"/>
          </a:fontRef>
        </p:style>
      </p:cxnSp>
      <p:pic>
        <p:nvPicPr>
          <p:cNvPr id="3" name="Εικόνα 2" descr="Εικόνα που περιέχει διάγραμμα, γραμμή, οριγκάμι, σχεδίαση&#10;&#10;Περιγραφή που δημιουργήθηκε αυτόματα">
            <a:extLst>
              <a:ext uri="{FF2B5EF4-FFF2-40B4-BE49-F238E27FC236}">
                <a16:creationId xmlns:a16="http://schemas.microsoft.com/office/drawing/2014/main" id="{9D912CCD-CFCB-2E48-A99C-C600BA7CD3F1}"/>
              </a:ext>
            </a:extLst>
          </p:cNvPr>
          <p:cNvPicPr>
            <a:picLocks noChangeAspect="1"/>
          </p:cNvPicPr>
          <p:nvPr/>
        </p:nvPicPr>
        <p:blipFill>
          <a:blip r:embed="rId3"/>
          <a:stretch>
            <a:fillRect/>
          </a:stretch>
        </p:blipFill>
        <p:spPr>
          <a:xfrm>
            <a:off x="6343240" y="1737350"/>
            <a:ext cx="4728015" cy="3377153"/>
          </a:xfrm>
          <a:prstGeom prst="rect">
            <a:avLst/>
          </a:prstGeom>
        </p:spPr>
      </p:pic>
      <p:sp>
        <p:nvSpPr>
          <p:cNvPr id="4" name="TextBox 3"/>
          <p:cNvSpPr txBox="1"/>
          <p:nvPr/>
        </p:nvSpPr>
        <p:spPr>
          <a:xfrm>
            <a:off x="5207726" y="2943497"/>
            <a:ext cx="431528" cy="369332"/>
          </a:xfrm>
          <a:prstGeom prst="rect">
            <a:avLst/>
          </a:prstGeom>
          <a:noFill/>
        </p:spPr>
        <p:txBody>
          <a:bodyPr wrap="none" rtlCol="0">
            <a:spAutoFit/>
          </a:bodyPr>
          <a:lstStyle/>
          <a:p>
            <a:r>
              <a:rPr lang="el-GR" b="1" dirty="0" smtClean="0"/>
              <a:t>Β3</a:t>
            </a:r>
            <a:endParaRPr lang="el-GR" b="1" dirty="0"/>
          </a:p>
        </p:txBody>
      </p:sp>
    </p:spTree>
    <p:extLst>
      <p:ext uri="{BB962C8B-B14F-4D97-AF65-F5344CB8AC3E}">
        <p14:creationId xmlns:p14="http://schemas.microsoft.com/office/powerpoint/2010/main" val="2245388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2128A4-F631-488F-9181-05E78EF3A007}"/>
              </a:ext>
            </a:extLst>
          </p:cNvPr>
          <p:cNvSpPr>
            <a:spLocks noGrp="1"/>
          </p:cNvSpPr>
          <p:nvPr>
            <p:ph type="title"/>
          </p:nvPr>
        </p:nvSpPr>
        <p:spPr/>
        <p:txBody>
          <a:bodyPr/>
          <a:lstStyle/>
          <a:p>
            <a:pPr algn="ctr"/>
            <a:r>
              <a:rPr lang="el-GR" dirty="0"/>
              <a:t>Αναπνευστική αλυσίδα και Οξειδωτική </a:t>
            </a:r>
            <a:r>
              <a:rPr lang="el-GR" dirty="0" err="1"/>
              <a:t>φωσφορυλίωση</a:t>
            </a:r>
            <a:endParaRPr lang="el-GR" dirty="0"/>
          </a:p>
        </p:txBody>
      </p:sp>
      <p:sp>
        <p:nvSpPr>
          <p:cNvPr id="3" name="Θέση περιεχομένου 2">
            <a:extLst>
              <a:ext uri="{FF2B5EF4-FFF2-40B4-BE49-F238E27FC236}">
                <a16:creationId xmlns:a16="http://schemas.microsoft.com/office/drawing/2014/main" id="{60B25A20-6A68-468A-9EEF-0DAA1B6B4993}"/>
              </a:ext>
            </a:extLst>
          </p:cNvPr>
          <p:cNvSpPr>
            <a:spLocks noGrp="1"/>
          </p:cNvSpPr>
          <p:nvPr>
            <p:ph idx="1"/>
          </p:nvPr>
        </p:nvSpPr>
        <p:spPr>
          <a:xfrm>
            <a:off x="838200" y="1908403"/>
            <a:ext cx="10515600" cy="4365580"/>
          </a:xfrm>
        </p:spPr>
        <p:txBody>
          <a:bodyPr>
            <a:normAutofit fontScale="92500" lnSpcReduction="20000"/>
          </a:bodyPr>
          <a:lstStyle/>
          <a:p>
            <a:pPr marL="0" indent="0">
              <a:buNone/>
            </a:pPr>
            <a:endParaRPr lang="en-US" dirty="0"/>
          </a:p>
          <a:p>
            <a:r>
              <a:rPr lang="el-GR" dirty="0"/>
              <a:t>Λαμβάνει </a:t>
            </a:r>
            <a:r>
              <a:rPr lang="el-GR" dirty="0" smtClean="0"/>
              <a:t>χώρα, </a:t>
            </a:r>
            <a:r>
              <a:rPr lang="el-GR" dirty="0"/>
              <a:t>στο εσωτερικό των </a:t>
            </a:r>
            <a:r>
              <a:rPr lang="el-GR" dirty="0" smtClean="0"/>
              <a:t>μιτοχονδρίων, </a:t>
            </a:r>
            <a:r>
              <a:rPr lang="el-GR" dirty="0"/>
              <a:t>διαδικασία που είναι συζευγμένη με την παραγωγή ενδιαμέσου προϊόντος υψηλής ενέργειας (ΑΤΡ</a:t>
            </a:r>
            <a:r>
              <a:rPr lang="el-GR" dirty="0" smtClean="0"/>
              <a:t>), </a:t>
            </a:r>
            <a:r>
              <a:rPr lang="el-GR" dirty="0"/>
              <a:t>μέσω της οξειδωτικής </a:t>
            </a:r>
            <a:r>
              <a:rPr lang="el-GR" dirty="0" err="1"/>
              <a:t>φωσφορυλίωσης</a:t>
            </a:r>
            <a:endParaRPr lang="en-US" dirty="0"/>
          </a:p>
          <a:p>
            <a:r>
              <a:rPr lang="el-GR" dirty="0"/>
              <a:t>Κατά την οξείδωση του </a:t>
            </a:r>
            <a:r>
              <a:rPr lang="en-US" dirty="0"/>
              <a:t>NADH </a:t>
            </a:r>
            <a:r>
              <a:rPr lang="el-GR" dirty="0"/>
              <a:t>και </a:t>
            </a:r>
            <a:r>
              <a:rPr lang="en-US" dirty="0"/>
              <a:t>FADH2</a:t>
            </a:r>
            <a:r>
              <a:rPr lang="el-GR" dirty="0"/>
              <a:t> η μεταφορά των ηλεκτρονίων γίνεται μέσω μιας σειράς φορέων ηλεκτρονίων που αποτελούν την </a:t>
            </a:r>
            <a:r>
              <a:rPr lang="el-GR" b="1" dirty="0"/>
              <a:t>αναπνευστική αλυσίδα</a:t>
            </a:r>
            <a:r>
              <a:rPr lang="en-US" b="1" dirty="0"/>
              <a:t> </a:t>
            </a:r>
            <a:r>
              <a:rPr lang="el-GR" dirty="0"/>
              <a:t>και εντοπίζονται στην εσωτερική μεμβράνη</a:t>
            </a:r>
          </a:p>
          <a:p>
            <a:r>
              <a:rPr lang="el-GR" dirty="0"/>
              <a:t>Η απελευθέρωση μεγάλου ποσού ενέργειας παγιδεύεται με μετατροπή του </a:t>
            </a:r>
            <a:r>
              <a:rPr lang="en-US" dirty="0"/>
              <a:t>ADP </a:t>
            </a:r>
            <a:r>
              <a:rPr lang="el-GR" dirty="0"/>
              <a:t>σε </a:t>
            </a:r>
            <a:r>
              <a:rPr lang="en-US" dirty="0"/>
              <a:t>ATP</a:t>
            </a:r>
            <a:r>
              <a:rPr lang="el-GR" dirty="0"/>
              <a:t> κατά την </a:t>
            </a:r>
            <a:r>
              <a:rPr lang="el-GR" b="1" dirty="0"/>
              <a:t>οξειδωτική </a:t>
            </a:r>
            <a:r>
              <a:rPr lang="el-GR" b="1" dirty="0" err="1"/>
              <a:t>φωσφορυλίωση</a:t>
            </a:r>
            <a:endParaRPr lang="el-GR" b="1" dirty="0"/>
          </a:p>
          <a:p>
            <a:pPr>
              <a:buFont typeface="Wingdings" panose="05000000000000000000" pitchFamily="2" charset="2"/>
              <a:buChar char="ü"/>
            </a:pPr>
            <a:r>
              <a:rPr lang="el-GR" dirty="0"/>
              <a:t>Ο κύκλος του κιτρικού οξέος και η οξείδωση των λιπαρών οξέων που παράγουν τα μεγαλύτερα ποσά </a:t>
            </a:r>
            <a:r>
              <a:rPr lang="en-US" dirty="0"/>
              <a:t>NADH</a:t>
            </a:r>
            <a:r>
              <a:rPr lang="el-GR" dirty="0"/>
              <a:t> και</a:t>
            </a:r>
            <a:r>
              <a:rPr lang="en-US" dirty="0"/>
              <a:t> FADH2 </a:t>
            </a:r>
            <a:r>
              <a:rPr lang="el-GR" dirty="0"/>
              <a:t>γίνονται στο εσωτερικό του μιτοχονδρίου</a:t>
            </a:r>
          </a:p>
        </p:txBody>
      </p:sp>
    </p:spTree>
    <p:extLst>
      <p:ext uri="{BB962C8B-B14F-4D97-AF65-F5344CB8AC3E}">
        <p14:creationId xmlns:p14="http://schemas.microsoft.com/office/powerpoint/2010/main" val="679600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97F1C8-084A-4F45-A3EE-725552E2CAE9}"/>
              </a:ext>
            </a:extLst>
          </p:cNvPr>
          <p:cNvSpPr>
            <a:spLocks noGrp="1"/>
          </p:cNvSpPr>
          <p:nvPr>
            <p:ph type="title"/>
          </p:nvPr>
        </p:nvSpPr>
        <p:spPr>
          <a:xfrm>
            <a:off x="838200" y="185185"/>
            <a:ext cx="10515600" cy="1325563"/>
          </a:xfrm>
        </p:spPr>
        <p:txBody>
          <a:bodyPr/>
          <a:lstStyle/>
          <a:p>
            <a:pPr algn="ctr"/>
            <a:r>
              <a:rPr lang="el-GR" dirty="0"/>
              <a:t>Κύκλος κιτρικού οξέος</a:t>
            </a:r>
          </a:p>
        </p:txBody>
      </p:sp>
      <p:sp>
        <p:nvSpPr>
          <p:cNvPr id="3" name="Θέση περιεχομένου 2">
            <a:extLst>
              <a:ext uri="{FF2B5EF4-FFF2-40B4-BE49-F238E27FC236}">
                <a16:creationId xmlns:a16="http://schemas.microsoft.com/office/drawing/2014/main" id="{EC60D7C5-B48D-4F67-B267-6B8EA7E39E97}"/>
              </a:ext>
            </a:extLst>
          </p:cNvPr>
          <p:cNvSpPr>
            <a:spLocks noGrp="1"/>
          </p:cNvSpPr>
          <p:nvPr>
            <p:ph idx="1"/>
          </p:nvPr>
        </p:nvSpPr>
        <p:spPr>
          <a:xfrm>
            <a:off x="838200" y="1510748"/>
            <a:ext cx="10515600" cy="4666215"/>
          </a:xfrm>
        </p:spPr>
        <p:txBody>
          <a:bodyPr>
            <a:normAutofit fontScale="77500" lnSpcReduction="20000"/>
          </a:bodyPr>
          <a:lstStyle/>
          <a:p>
            <a:r>
              <a:rPr lang="el-GR" dirty="0"/>
              <a:t>Κάτω από αερόβιες συνθήκες το </a:t>
            </a:r>
            <a:r>
              <a:rPr lang="el-GR" dirty="0" err="1"/>
              <a:t>πυροσταφυλικό</a:t>
            </a:r>
            <a:r>
              <a:rPr lang="el-GR" dirty="0"/>
              <a:t> οξύ εισέρχεται στα μιτοχόνδρια</a:t>
            </a:r>
            <a:r>
              <a:rPr lang="en-US" dirty="0"/>
              <a:t> </a:t>
            </a:r>
            <a:r>
              <a:rPr lang="el-GR" dirty="0"/>
              <a:t>και με τη δράση της </a:t>
            </a:r>
            <a:r>
              <a:rPr lang="el-GR" b="1" dirty="0" err="1"/>
              <a:t>πυροσταφυλικής</a:t>
            </a:r>
            <a:r>
              <a:rPr lang="el-GR" b="1" dirty="0"/>
              <a:t> </a:t>
            </a:r>
            <a:r>
              <a:rPr lang="el-GR" b="1" dirty="0" err="1"/>
              <a:t>δευδρογονάσης</a:t>
            </a:r>
            <a:r>
              <a:rPr lang="el-GR" b="1" dirty="0"/>
              <a:t> (</a:t>
            </a:r>
            <a:r>
              <a:rPr lang="el-GR" b="1" dirty="0" err="1"/>
              <a:t>αφυδρογονάσης</a:t>
            </a:r>
            <a:r>
              <a:rPr lang="el-GR" b="1" dirty="0"/>
              <a:t>) </a:t>
            </a:r>
            <a:r>
              <a:rPr lang="el-GR" dirty="0"/>
              <a:t>μετατρέπεται σε </a:t>
            </a:r>
            <a:r>
              <a:rPr lang="el-GR" b="1" dirty="0" err="1"/>
              <a:t>α</a:t>
            </a:r>
            <a:r>
              <a:rPr lang="el-GR" b="1" dirty="0" err="1" smtClean="0"/>
              <a:t>κέτυλο</a:t>
            </a:r>
            <a:r>
              <a:rPr lang="el-GR" b="1" dirty="0" smtClean="0"/>
              <a:t>-Συνένζυμο </a:t>
            </a:r>
            <a:r>
              <a:rPr lang="el-GR" b="1" dirty="0"/>
              <a:t>Α </a:t>
            </a:r>
            <a:endParaRPr lang="en-US" b="1" dirty="0"/>
          </a:p>
          <a:p>
            <a:r>
              <a:rPr lang="el-GR" dirty="0"/>
              <a:t>Ο κύκλος του κιτρικού οξέος ή </a:t>
            </a:r>
            <a:r>
              <a:rPr lang="el-GR" b="1" dirty="0"/>
              <a:t>κύκλος του </a:t>
            </a:r>
            <a:r>
              <a:rPr lang="en-US" b="1" dirty="0"/>
              <a:t>Krebs</a:t>
            </a:r>
            <a:r>
              <a:rPr lang="en-US" dirty="0"/>
              <a:t>, </a:t>
            </a:r>
            <a:r>
              <a:rPr lang="el-GR" dirty="0"/>
              <a:t>αποτελεί μια αλληλουχία αντιδράσεων στα μιτοχόνδρια</a:t>
            </a:r>
            <a:r>
              <a:rPr lang="en-US" dirty="0"/>
              <a:t>,</a:t>
            </a:r>
            <a:r>
              <a:rPr lang="el-GR" dirty="0"/>
              <a:t> η οποία οξειδώνει το </a:t>
            </a:r>
            <a:r>
              <a:rPr lang="el-GR" dirty="0" err="1"/>
              <a:t>ακετυλικό</a:t>
            </a:r>
            <a:r>
              <a:rPr lang="el-GR" dirty="0"/>
              <a:t> τμήμα του </a:t>
            </a:r>
            <a:r>
              <a:rPr lang="el-GR" dirty="0" err="1"/>
              <a:t>ακέτυλο</a:t>
            </a:r>
            <a:r>
              <a:rPr lang="el-GR" dirty="0"/>
              <a:t>-</a:t>
            </a:r>
            <a:r>
              <a:rPr lang="en-US" dirty="0"/>
              <a:t>CoA </a:t>
            </a:r>
            <a:r>
              <a:rPr lang="el-GR" dirty="0"/>
              <a:t>και ανάγονται συνένζυμα</a:t>
            </a:r>
            <a:r>
              <a:rPr lang="en-US" dirty="0"/>
              <a:t>,</a:t>
            </a:r>
            <a:r>
              <a:rPr lang="el-GR" dirty="0"/>
              <a:t> τα οποία </a:t>
            </a:r>
            <a:r>
              <a:rPr lang="el-GR" dirty="0" err="1"/>
              <a:t>επανοξειδώνονται</a:t>
            </a:r>
            <a:r>
              <a:rPr lang="el-GR" dirty="0"/>
              <a:t> διαμέσου της συνδεδεμένης με τη σύνθεση ΑΤΡ, αλυσίδας μεταφοράς ηλεκτρονίων</a:t>
            </a:r>
          </a:p>
          <a:p>
            <a:r>
              <a:rPr lang="el-GR" dirty="0"/>
              <a:t>Ξεκινά με την αντίδραση του </a:t>
            </a:r>
            <a:r>
              <a:rPr lang="el-GR" dirty="0" err="1"/>
              <a:t>ακέτυλο</a:t>
            </a:r>
            <a:r>
              <a:rPr lang="el-GR" dirty="0"/>
              <a:t>-</a:t>
            </a:r>
            <a:r>
              <a:rPr lang="en-US" dirty="0"/>
              <a:t>CoA </a:t>
            </a:r>
            <a:r>
              <a:rPr lang="el-GR" dirty="0"/>
              <a:t>και του </a:t>
            </a:r>
            <a:r>
              <a:rPr lang="el-GR" dirty="0" err="1"/>
              <a:t>οξαλοξικού</a:t>
            </a:r>
            <a:r>
              <a:rPr lang="el-GR" dirty="0"/>
              <a:t> ενός </a:t>
            </a:r>
            <a:r>
              <a:rPr lang="el-GR" dirty="0" err="1"/>
              <a:t>δικαρβονικού</a:t>
            </a:r>
            <a:r>
              <a:rPr lang="el-GR" dirty="0"/>
              <a:t> οξέος με </a:t>
            </a:r>
            <a:r>
              <a:rPr lang="en-US" dirty="0"/>
              <a:t>4</a:t>
            </a:r>
            <a:r>
              <a:rPr lang="el-GR" dirty="0"/>
              <a:t> άτομα </a:t>
            </a:r>
            <a:r>
              <a:rPr lang="en-US" dirty="0"/>
              <a:t>C, </a:t>
            </a:r>
            <a:r>
              <a:rPr lang="el-GR" dirty="0"/>
              <a:t>όπου σχηματίζεται το </a:t>
            </a:r>
            <a:r>
              <a:rPr lang="el-GR" b="1" dirty="0"/>
              <a:t>κιτρικό οξύ </a:t>
            </a:r>
            <a:r>
              <a:rPr lang="el-GR" dirty="0"/>
              <a:t>ένα </a:t>
            </a:r>
            <a:r>
              <a:rPr lang="el-GR" dirty="0" err="1"/>
              <a:t>τρικαρβοξυλικό</a:t>
            </a:r>
            <a:r>
              <a:rPr lang="el-GR" dirty="0"/>
              <a:t> οξύ με 6 άτομα </a:t>
            </a:r>
            <a:r>
              <a:rPr lang="en-US" dirty="0"/>
              <a:t>C. </a:t>
            </a:r>
            <a:r>
              <a:rPr lang="el-GR" dirty="0"/>
              <a:t>Μια μικρή μόνο </a:t>
            </a:r>
            <a:r>
              <a:rPr lang="el-GR" dirty="0" smtClean="0"/>
              <a:t>αρχική ποσότητα </a:t>
            </a:r>
            <a:r>
              <a:rPr lang="el-GR" dirty="0" err="1" smtClean="0"/>
              <a:t>οξαλοξικού</a:t>
            </a:r>
            <a:r>
              <a:rPr lang="el-GR" dirty="0" smtClean="0"/>
              <a:t>, </a:t>
            </a:r>
            <a:r>
              <a:rPr lang="el-GR" dirty="0"/>
              <a:t>μπορεί να παίζει καταλυτικό ρόλο </a:t>
            </a:r>
          </a:p>
          <a:p>
            <a:r>
              <a:rPr lang="el-GR" dirty="0"/>
              <a:t>Παράγονται </a:t>
            </a:r>
            <a:r>
              <a:rPr lang="el-GR" dirty="0" err="1"/>
              <a:t>ανηγμένα</a:t>
            </a:r>
            <a:r>
              <a:rPr lang="el-GR" dirty="0"/>
              <a:t> συνένζυμα </a:t>
            </a:r>
            <a:r>
              <a:rPr lang="en-US" b="1" dirty="0"/>
              <a:t>NADH</a:t>
            </a:r>
            <a:r>
              <a:rPr lang="en-US" dirty="0"/>
              <a:t> </a:t>
            </a:r>
            <a:r>
              <a:rPr lang="el-GR" dirty="0"/>
              <a:t>και </a:t>
            </a:r>
            <a:r>
              <a:rPr lang="en-US" b="1" dirty="0"/>
              <a:t>FADH</a:t>
            </a:r>
            <a:r>
              <a:rPr lang="en-US" b="1" baseline="-25000" dirty="0"/>
              <a:t>2</a:t>
            </a:r>
            <a:r>
              <a:rPr lang="en-US" dirty="0"/>
              <a:t> </a:t>
            </a:r>
            <a:r>
              <a:rPr lang="el-GR" dirty="0"/>
              <a:t>τα οποία οξειδώνονται στην αναπνευστική αλυσίδα των μιτοχονδρίων, όπου και παράγεται ΑΤΡ, μια διαδικασία υποχρεωτικά αερόβια.   </a:t>
            </a:r>
          </a:p>
          <a:p>
            <a:r>
              <a:rPr lang="el-GR" dirty="0"/>
              <a:t>Τα ένζυμα του κύκλου του </a:t>
            </a:r>
            <a:r>
              <a:rPr lang="en-US" dirty="0"/>
              <a:t>Krebs </a:t>
            </a:r>
            <a:r>
              <a:rPr lang="el-GR" dirty="0"/>
              <a:t>εντοπίζονται στη </a:t>
            </a:r>
            <a:r>
              <a:rPr lang="el-GR" b="1" dirty="0"/>
              <a:t>θεμέλια ουσία </a:t>
            </a:r>
            <a:r>
              <a:rPr lang="el-GR" dirty="0"/>
              <a:t>των μιτοχονδρίων ελεύθερα ή προσδεμένα στην εσωτερική αναδιπλούμενη μεμβράνη</a:t>
            </a:r>
          </a:p>
        </p:txBody>
      </p:sp>
    </p:spTree>
    <p:extLst>
      <p:ext uri="{BB962C8B-B14F-4D97-AF65-F5344CB8AC3E}">
        <p14:creationId xmlns:p14="http://schemas.microsoft.com/office/powerpoint/2010/main" val="1607314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2268458-F043-4E19-99AD-91ECBF20F80F}"/>
              </a:ext>
            </a:extLst>
          </p:cNvPr>
          <p:cNvPicPr>
            <a:picLocks noChangeAspect="1"/>
          </p:cNvPicPr>
          <p:nvPr/>
        </p:nvPicPr>
        <p:blipFill>
          <a:blip r:embed="rId2"/>
          <a:stretch>
            <a:fillRect/>
          </a:stretch>
        </p:blipFill>
        <p:spPr>
          <a:xfrm>
            <a:off x="40638" y="1131400"/>
            <a:ext cx="11768185" cy="4966173"/>
          </a:xfrm>
          <a:prstGeom prst="rect">
            <a:avLst/>
          </a:prstGeom>
        </p:spPr>
      </p:pic>
      <p:sp>
        <p:nvSpPr>
          <p:cNvPr id="2" name="TextBox 1"/>
          <p:cNvSpPr txBox="1"/>
          <p:nvPr/>
        </p:nvSpPr>
        <p:spPr>
          <a:xfrm>
            <a:off x="400653" y="313508"/>
            <a:ext cx="11599760" cy="646331"/>
          </a:xfrm>
          <a:prstGeom prst="rect">
            <a:avLst/>
          </a:prstGeom>
          <a:noFill/>
        </p:spPr>
        <p:txBody>
          <a:bodyPr wrap="square" rtlCol="0">
            <a:spAutoFit/>
          </a:bodyPr>
          <a:lstStyle/>
          <a:p>
            <a:r>
              <a:rPr lang="el-GR" dirty="0" smtClean="0"/>
              <a:t>Τα ένζυμα της </a:t>
            </a:r>
            <a:r>
              <a:rPr lang="el-GR" b="1" dirty="0" smtClean="0"/>
              <a:t>αναπνευστικής αλυσίδας</a:t>
            </a:r>
            <a:r>
              <a:rPr lang="en-US" b="1" dirty="0" smtClean="0"/>
              <a:t> </a:t>
            </a:r>
            <a:r>
              <a:rPr lang="el-GR" dirty="0"/>
              <a:t>και </a:t>
            </a:r>
            <a:r>
              <a:rPr lang="el-GR" dirty="0" smtClean="0"/>
              <a:t>της </a:t>
            </a:r>
            <a:r>
              <a:rPr lang="el-GR" b="1" dirty="0" smtClean="0"/>
              <a:t>οξειδωτικής </a:t>
            </a:r>
            <a:r>
              <a:rPr lang="el-GR" b="1" dirty="0" err="1" smtClean="0"/>
              <a:t>φωσφωρυλίωσης</a:t>
            </a:r>
            <a:r>
              <a:rPr lang="el-GR" b="1" dirty="0" smtClean="0"/>
              <a:t> </a:t>
            </a:r>
            <a:r>
              <a:rPr lang="el-GR" dirty="0" smtClean="0"/>
              <a:t>εντοπίζονται </a:t>
            </a:r>
            <a:r>
              <a:rPr lang="el-GR" dirty="0"/>
              <a:t>στην εσωτερική </a:t>
            </a:r>
            <a:r>
              <a:rPr lang="el-GR" dirty="0" smtClean="0"/>
              <a:t>μεμβράνη του </a:t>
            </a:r>
            <a:r>
              <a:rPr lang="el-GR" dirty="0" err="1" smtClean="0"/>
              <a:t>μιτοχονδίου</a:t>
            </a:r>
            <a:endParaRPr lang="el-GR" dirty="0"/>
          </a:p>
        </p:txBody>
      </p:sp>
    </p:spTree>
    <p:extLst>
      <p:ext uri="{BB962C8B-B14F-4D97-AF65-F5344CB8AC3E}">
        <p14:creationId xmlns:p14="http://schemas.microsoft.com/office/powerpoint/2010/main" val="1813061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DB3A8E-4C46-454E-A038-267B6F340603}"/>
              </a:ext>
            </a:extLst>
          </p:cNvPr>
          <p:cNvSpPr>
            <a:spLocks noGrp="1"/>
          </p:cNvSpPr>
          <p:nvPr>
            <p:ph type="title"/>
          </p:nvPr>
        </p:nvSpPr>
        <p:spPr>
          <a:xfrm>
            <a:off x="838200" y="247373"/>
            <a:ext cx="10515600" cy="867327"/>
          </a:xfrm>
        </p:spPr>
        <p:txBody>
          <a:bodyPr/>
          <a:lstStyle/>
          <a:p>
            <a:pPr algn="ctr"/>
            <a:r>
              <a:rPr lang="el-GR" dirty="0"/>
              <a:t>Συστατικά αναπνευστικής αλυσίδας</a:t>
            </a:r>
          </a:p>
        </p:txBody>
      </p:sp>
      <p:sp>
        <p:nvSpPr>
          <p:cNvPr id="3" name="Θέση περιεχομένου 2">
            <a:extLst>
              <a:ext uri="{FF2B5EF4-FFF2-40B4-BE49-F238E27FC236}">
                <a16:creationId xmlns:a16="http://schemas.microsoft.com/office/drawing/2014/main" id="{40FBF5E9-C53A-4ECA-98BB-63A3F4D1B9DE}"/>
              </a:ext>
            </a:extLst>
          </p:cNvPr>
          <p:cNvSpPr>
            <a:spLocks noGrp="1"/>
          </p:cNvSpPr>
          <p:nvPr>
            <p:ph idx="1"/>
          </p:nvPr>
        </p:nvSpPr>
        <p:spPr>
          <a:xfrm>
            <a:off x="957470" y="1419500"/>
            <a:ext cx="10515600" cy="5062263"/>
          </a:xfrm>
        </p:spPr>
        <p:txBody>
          <a:bodyPr>
            <a:normAutofit fontScale="85000" lnSpcReduction="10000"/>
          </a:bodyPr>
          <a:lstStyle/>
          <a:p>
            <a:r>
              <a:rPr lang="el-GR" b="1" dirty="0" err="1"/>
              <a:t>Σύμπλοκο</a:t>
            </a:r>
            <a:r>
              <a:rPr lang="el-GR" b="1" dirty="0"/>
              <a:t> Ι : </a:t>
            </a:r>
            <a:r>
              <a:rPr lang="el-GR" dirty="0" err="1"/>
              <a:t>Οξειδοαναγωγάση</a:t>
            </a:r>
            <a:r>
              <a:rPr lang="el-GR" dirty="0"/>
              <a:t> </a:t>
            </a:r>
            <a:r>
              <a:rPr lang="en-US" dirty="0"/>
              <a:t>NADH</a:t>
            </a:r>
            <a:r>
              <a:rPr lang="el-GR" dirty="0"/>
              <a:t>/</a:t>
            </a:r>
            <a:r>
              <a:rPr lang="en-US" dirty="0"/>
              <a:t>Q </a:t>
            </a:r>
            <a:r>
              <a:rPr lang="el-GR" dirty="0"/>
              <a:t>(</a:t>
            </a:r>
            <a:r>
              <a:rPr lang="el-GR" dirty="0" err="1"/>
              <a:t>σύμπλοκο</a:t>
            </a:r>
            <a:r>
              <a:rPr lang="el-GR" dirty="0"/>
              <a:t> </a:t>
            </a:r>
            <a:r>
              <a:rPr lang="el-GR" dirty="0" err="1"/>
              <a:t>ουμπικινόνης</a:t>
            </a:r>
            <a:r>
              <a:rPr lang="el-GR" dirty="0"/>
              <a:t>)</a:t>
            </a:r>
          </a:p>
          <a:p>
            <a:pPr marL="0" indent="0">
              <a:buNone/>
            </a:pPr>
            <a:r>
              <a:rPr lang="el-GR" dirty="0"/>
              <a:t>Τα ηλεκτρόνια μεταφέρονται από το </a:t>
            </a:r>
            <a:r>
              <a:rPr lang="en-US" dirty="0"/>
              <a:t>NADH </a:t>
            </a:r>
            <a:r>
              <a:rPr lang="el-GR" dirty="0"/>
              <a:t>στην </a:t>
            </a:r>
            <a:r>
              <a:rPr lang="el-GR" dirty="0" err="1"/>
              <a:t>ουμπικινόνη</a:t>
            </a:r>
            <a:r>
              <a:rPr lang="el-GR" dirty="0"/>
              <a:t> (συνένζυμο </a:t>
            </a:r>
            <a:r>
              <a:rPr lang="en-US" dirty="0"/>
              <a:t>Q</a:t>
            </a:r>
            <a:r>
              <a:rPr lang="el-GR" dirty="0"/>
              <a:t>)</a:t>
            </a:r>
            <a:r>
              <a:rPr lang="en-US" dirty="0"/>
              <a:t> </a:t>
            </a:r>
            <a:endParaRPr lang="el-GR" dirty="0"/>
          </a:p>
          <a:p>
            <a:r>
              <a:rPr lang="el-GR" b="1" dirty="0" err="1"/>
              <a:t>Σύμπλοκο</a:t>
            </a:r>
            <a:r>
              <a:rPr lang="el-GR" b="1" dirty="0"/>
              <a:t> ΙΙ: </a:t>
            </a:r>
            <a:r>
              <a:rPr lang="el-GR" dirty="0" err="1"/>
              <a:t>Αναγωγάση</a:t>
            </a:r>
            <a:r>
              <a:rPr lang="el-GR" dirty="0"/>
              <a:t> του ηλεκτρικού/</a:t>
            </a:r>
            <a:r>
              <a:rPr lang="en-US" dirty="0"/>
              <a:t>Q </a:t>
            </a:r>
            <a:r>
              <a:rPr lang="el-GR" dirty="0"/>
              <a:t>(παρά του </a:t>
            </a:r>
            <a:r>
              <a:rPr lang="el-GR" dirty="0" err="1"/>
              <a:t>συμπλόκου</a:t>
            </a:r>
            <a:r>
              <a:rPr lang="el-GR" dirty="0"/>
              <a:t> Ι)</a:t>
            </a:r>
          </a:p>
          <a:p>
            <a:pPr marL="0" indent="0">
              <a:buNone/>
            </a:pPr>
            <a:r>
              <a:rPr lang="el-GR" dirty="0"/>
              <a:t>Τα ηλεκτρόνια μεταφέρονται από το </a:t>
            </a:r>
            <a:r>
              <a:rPr lang="en-US" dirty="0"/>
              <a:t>FADH2 </a:t>
            </a:r>
            <a:r>
              <a:rPr lang="el-GR" dirty="0"/>
              <a:t>στο συνένζυμο </a:t>
            </a:r>
            <a:r>
              <a:rPr lang="en-US" dirty="0"/>
              <a:t>Q</a:t>
            </a:r>
            <a:endParaRPr lang="el-GR" dirty="0"/>
          </a:p>
          <a:p>
            <a:r>
              <a:rPr lang="el-GR" b="1" dirty="0" err="1"/>
              <a:t>Σύμπλοκο</a:t>
            </a:r>
            <a:r>
              <a:rPr lang="el-GR" b="1" dirty="0"/>
              <a:t> ΙΙΙ: </a:t>
            </a:r>
            <a:r>
              <a:rPr lang="el-GR" dirty="0" err="1"/>
              <a:t>Οξειδοαναγωγάση</a:t>
            </a:r>
            <a:r>
              <a:rPr lang="el-GR" dirty="0"/>
              <a:t> </a:t>
            </a:r>
            <a:r>
              <a:rPr lang="en-US" dirty="0"/>
              <a:t>Q</a:t>
            </a:r>
            <a:r>
              <a:rPr lang="el-GR" dirty="0"/>
              <a:t>/κυτοχρώματα </a:t>
            </a:r>
            <a:r>
              <a:rPr lang="en-US" dirty="0" err="1"/>
              <a:t>b,c</a:t>
            </a:r>
            <a:endParaRPr lang="en-US" dirty="0"/>
          </a:p>
          <a:p>
            <a:pPr marL="0" indent="0">
              <a:buNone/>
            </a:pPr>
            <a:r>
              <a:rPr lang="el-GR" dirty="0"/>
              <a:t>Μεταβιβάζει ηλεκτρόνια από την </a:t>
            </a:r>
            <a:r>
              <a:rPr lang="el-GR" dirty="0" err="1"/>
              <a:t>ουμπικινόνη</a:t>
            </a:r>
            <a:r>
              <a:rPr lang="el-GR" dirty="0"/>
              <a:t> στο κυτοχρώματα </a:t>
            </a:r>
            <a:endParaRPr lang="en-US" dirty="0"/>
          </a:p>
          <a:p>
            <a:r>
              <a:rPr lang="el-GR" b="1" dirty="0" err="1"/>
              <a:t>Σύμπλοκο</a:t>
            </a:r>
            <a:r>
              <a:rPr lang="el-GR" b="1" dirty="0"/>
              <a:t> </a:t>
            </a:r>
            <a:r>
              <a:rPr lang="en-US" b="1" dirty="0"/>
              <a:t>IV</a:t>
            </a:r>
            <a:r>
              <a:rPr lang="el-GR" b="1" dirty="0"/>
              <a:t>: </a:t>
            </a:r>
            <a:r>
              <a:rPr lang="el-GR" dirty="0" err="1"/>
              <a:t>οξειδάση</a:t>
            </a:r>
            <a:r>
              <a:rPr lang="el-GR" dirty="0"/>
              <a:t> του κυτοχρώματος </a:t>
            </a:r>
            <a:r>
              <a:rPr lang="en-US" dirty="0"/>
              <a:t>c (</a:t>
            </a:r>
            <a:r>
              <a:rPr lang="el-GR" dirty="0"/>
              <a:t>περιέχει τα κυτοχρώματα </a:t>
            </a:r>
            <a:r>
              <a:rPr lang="en-US" dirty="0"/>
              <a:t>a,a3</a:t>
            </a:r>
            <a:r>
              <a:rPr lang="el-GR" dirty="0"/>
              <a:t>) </a:t>
            </a:r>
            <a:endParaRPr lang="en-US" dirty="0"/>
          </a:p>
          <a:p>
            <a:pPr marL="0" indent="0">
              <a:buNone/>
            </a:pPr>
            <a:r>
              <a:rPr lang="en-US" dirty="0"/>
              <a:t>M</a:t>
            </a:r>
            <a:r>
              <a:rPr lang="el-GR" dirty="0" err="1"/>
              <a:t>εταβιβάζει</a:t>
            </a:r>
            <a:r>
              <a:rPr lang="el-GR" dirty="0"/>
              <a:t> τα ηλεκτρόνια στο οξυγόνο προκαλώντας την αναγωγή του προς σχηματισμό νερού</a:t>
            </a:r>
          </a:p>
          <a:p>
            <a:pPr marL="0" indent="0">
              <a:buNone/>
            </a:pPr>
            <a:r>
              <a:rPr lang="en-US" dirty="0"/>
              <a:t>                                         </a:t>
            </a:r>
            <a:r>
              <a:rPr lang="el-GR" dirty="0"/>
              <a:t>Ο</a:t>
            </a:r>
            <a:r>
              <a:rPr lang="el-GR" baseline="-25000" dirty="0"/>
              <a:t>2</a:t>
            </a:r>
            <a:r>
              <a:rPr lang="el-GR" dirty="0"/>
              <a:t> + 2</a:t>
            </a:r>
            <a:r>
              <a:rPr lang="en-US" dirty="0"/>
              <a:t>e</a:t>
            </a:r>
            <a:r>
              <a:rPr lang="en-US" baseline="30000" dirty="0"/>
              <a:t>-</a:t>
            </a:r>
            <a:r>
              <a:rPr lang="en-US" dirty="0"/>
              <a:t> + 2H</a:t>
            </a:r>
            <a:r>
              <a:rPr lang="en-US" baseline="30000" dirty="0"/>
              <a:t>+</a:t>
            </a:r>
            <a:r>
              <a:rPr lang="en-US" dirty="0"/>
              <a:t> →  H</a:t>
            </a:r>
            <a:r>
              <a:rPr lang="en-US" baseline="-25000" dirty="0"/>
              <a:t>2</a:t>
            </a:r>
            <a:r>
              <a:rPr lang="en-US" dirty="0"/>
              <a:t>O</a:t>
            </a:r>
            <a:endParaRPr lang="el-GR" dirty="0"/>
          </a:p>
          <a:p>
            <a:pPr>
              <a:buFont typeface="Wingdings" panose="05000000000000000000" pitchFamily="2" charset="2"/>
              <a:buChar char="ü"/>
            </a:pPr>
            <a:r>
              <a:rPr lang="el-GR" dirty="0"/>
              <a:t>Τα </a:t>
            </a:r>
            <a:r>
              <a:rPr lang="el-GR" dirty="0" err="1"/>
              <a:t>σύμπλοκα</a:t>
            </a:r>
            <a:r>
              <a:rPr lang="el-GR" dirty="0"/>
              <a:t> εντοπίζονται </a:t>
            </a:r>
            <a:r>
              <a:rPr lang="el-GR" dirty="0" err="1"/>
              <a:t>εμβυθισμένα</a:t>
            </a:r>
            <a:r>
              <a:rPr lang="el-GR" dirty="0"/>
              <a:t> στην εσωτερική μεμβράνη του μιτοχονδρίου ενώ το </a:t>
            </a:r>
            <a:r>
              <a:rPr lang="en-US" dirty="0"/>
              <a:t>Q </a:t>
            </a:r>
            <a:r>
              <a:rPr lang="el-GR" dirty="0"/>
              <a:t>και το κυτόχρωμα </a:t>
            </a:r>
            <a:r>
              <a:rPr lang="en-US" dirty="0"/>
              <a:t>c </a:t>
            </a:r>
            <a:r>
              <a:rPr lang="el-GR" dirty="0"/>
              <a:t>είναι κινητά. Το κυτόχρωμα </a:t>
            </a:r>
            <a:r>
              <a:rPr lang="en-US" dirty="0"/>
              <a:t>c </a:t>
            </a:r>
            <a:r>
              <a:rPr lang="el-GR" dirty="0"/>
              <a:t>είναι μια διαλυτή πρωτεΐνη </a:t>
            </a:r>
          </a:p>
        </p:txBody>
      </p:sp>
    </p:spTree>
    <p:extLst>
      <p:ext uri="{BB962C8B-B14F-4D97-AF65-F5344CB8AC3E}">
        <p14:creationId xmlns:p14="http://schemas.microsoft.com/office/powerpoint/2010/main" val="3150478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5269939-F452-40FD-AFC5-99A965189AAA}"/>
              </a:ext>
            </a:extLst>
          </p:cNvPr>
          <p:cNvPicPr>
            <a:picLocks noChangeAspect="1"/>
          </p:cNvPicPr>
          <p:nvPr/>
        </p:nvPicPr>
        <p:blipFill>
          <a:blip r:embed="rId2"/>
          <a:stretch>
            <a:fillRect/>
          </a:stretch>
        </p:blipFill>
        <p:spPr>
          <a:xfrm>
            <a:off x="4177502" y="0"/>
            <a:ext cx="4986528" cy="6858000"/>
          </a:xfrm>
          <a:prstGeom prst="rect">
            <a:avLst/>
          </a:prstGeom>
        </p:spPr>
      </p:pic>
      <p:sp>
        <p:nvSpPr>
          <p:cNvPr id="2" name="TextBox 1"/>
          <p:cNvSpPr txBox="1"/>
          <p:nvPr/>
        </p:nvSpPr>
        <p:spPr>
          <a:xfrm>
            <a:off x="0" y="278675"/>
            <a:ext cx="4333559" cy="369332"/>
          </a:xfrm>
          <a:prstGeom prst="rect">
            <a:avLst/>
          </a:prstGeom>
          <a:noFill/>
        </p:spPr>
        <p:txBody>
          <a:bodyPr wrap="none" rtlCol="0">
            <a:spAutoFit/>
          </a:bodyPr>
          <a:lstStyle/>
          <a:p>
            <a:r>
              <a:rPr lang="el-GR" b="1" dirty="0" smtClean="0"/>
              <a:t>Τα </a:t>
            </a:r>
            <a:r>
              <a:rPr lang="el-GR" b="1" dirty="0" err="1" smtClean="0"/>
              <a:t>σύμπλοκα</a:t>
            </a:r>
            <a:r>
              <a:rPr lang="el-GR" b="1" dirty="0" smtClean="0"/>
              <a:t> της αναπνευστικής αλυσίδας</a:t>
            </a:r>
            <a:endParaRPr lang="el-GR" b="1" dirty="0"/>
          </a:p>
        </p:txBody>
      </p:sp>
    </p:spTree>
    <p:extLst>
      <p:ext uri="{BB962C8B-B14F-4D97-AF65-F5344CB8AC3E}">
        <p14:creationId xmlns:p14="http://schemas.microsoft.com/office/powerpoint/2010/main" val="1556630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A80B07-0875-49D1-899E-B05D24A541E8}"/>
              </a:ext>
            </a:extLst>
          </p:cNvPr>
          <p:cNvSpPr>
            <a:spLocks noGrp="1"/>
          </p:cNvSpPr>
          <p:nvPr>
            <p:ph type="title"/>
          </p:nvPr>
        </p:nvSpPr>
        <p:spPr>
          <a:xfrm>
            <a:off x="838200" y="99137"/>
            <a:ext cx="10515600" cy="388543"/>
          </a:xfrm>
        </p:spPr>
        <p:txBody>
          <a:bodyPr>
            <a:normAutofit fontScale="90000"/>
          </a:bodyPr>
          <a:lstStyle/>
          <a:p>
            <a:pPr algn="ctr"/>
            <a:r>
              <a:rPr lang="el-GR" dirty="0" err="1"/>
              <a:t>Σύμπλοκα</a:t>
            </a:r>
            <a:r>
              <a:rPr lang="el-GR" dirty="0"/>
              <a:t> αναπνευστικής αλυσίδας</a:t>
            </a:r>
          </a:p>
        </p:txBody>
      </p:sp>
      <p:sp>
        <p:nvSpPr>
          <p:cNvPr id="3" name="Θέση περιεχομένου 2">
            <a:extLst>
              <a:ext uri="{FF2B5EF4-FFF2-40B4-BE49-F238E27FC236}">
                <a16:creationId xmlns:a16="http://schemas.microsoft.com/office/drawing/2014/main" id="{6AB38CB1-1F97-4294-8A92-59A36C039682}"/>
              </a:ext>
            </a:extLst>
          </p:cNvPr>
          <p:cNvSpPr>
            <a:spLocks noGrp="1"/>
          </p:cNvSpPr>
          <p:nvPr>
            <p:ph idx="1"/>
          </p:nvPr>
        </p:nvSpPr>
        <p:spPr>
          <a:xfrm>
            <a:off x="838200" y="845679"/>
            <a:ext cx="10942983" cy="5738191"/>
          </a:xfrm>
        </p:spPr>
        <p:txBody>
          <a:bodyPr>
            <a:normAutofit fontScale="25000" lnSpcReduction="20000"/>
          </a:bodyPr>
          <a:lstStyle/>
          <a:p>
            <a:endParaRPr lang="en-US" dirty="0"/>
          </a:p>
          <a:p>
            <a:r>
              <a:rPr lang="el-GR" sz="7200" b="1" dirty="0" err="1"/>
              <a:t>Σύμπλοκο</a:t>
            </a:r>
            <a:r>
              <a:rPr lang="el-GR" sz="7200" b="1" dirty="0"/>
              <a:t> Ι : </a:t>
            </a:r>
            <a:r>
              <a:rPr lang="en-US" sz="7200" dirty="0"/>
              <a:t>E</a:t>
            </a:r>
            <a:r>
              <a:rPr lang="el-GR" sz="7200" dirty="0" err="1"/>
              <a:t>ίναι</a:t>
            </a:r>
            <a:r>
              <a:rPr lang="el-GR" sz="7200" dirty="0"/>
              <a:t> πρωτεΐνη πολλών </a:t>
            </a:r>
            <a:r>
              <a:rPr lang="el-GR" sz="7200" dirty="0" err="1"/>
              <a:t>υπομονάδων</a:t>
            </a:r>
            <a:r>
              <a:rPr lang="el-GR" sz="7200" dirty="0"/>
              <a:t> (περιέχουν </a:t>
            </a:r>
            <a:r>
              <a:rPr lang="el-GR" sz="7200" dirty="0" err="1"/>
              <a:t>φλαβοπρωτεΐνη</a:t>
            </a:r>
            <a:r>
              <a:rPr lang="el-GR" sz="7200" dirty="0"/>
              <a:t>  </a:t>
            </a:r>
            <a:r>
              <a:rPr lang="en-US" sz="7200" dirty="0"/>
              <a:t>FMN </a:t>
            </a:r>
            <a:r>
              <a:rPr lang="el-GR" sz="7200" dirty="0"/>
              <a:t>και </a:t>
            </a:r>
            <a:r>
              <a:rPr lang="en-US" sz="7200" dirty="0"/>
              <a:t>Fe-S-</a:t>
            </a:r>
            <a:r>
              <a:rPr lang="el-GR" sz="7200" dirty="0"/>
              <a:t>πρωτεΐνες) που καταλύει την μεταφορά ηλεκτρονίων από το </a:t>
            </a:r>
            <a:r>
              <a:rPr lang="en-US" sz="7200" dirty="0"/>
              <a:t>NADH </a:t>
            </a:r>
            <a:r>
              <a:rPr lang="el-GR" sz="7200" dirty="0"/>
              <a:t>στο </a:t>
            </a:r>
            <a:r>
              <a:rPr lang="en-US" sz="7200" dirty="0"/>
              <a:t>Q </a:t>
            </a:r>
            <a:r>
              <a:rPr lang="el-GR" sz="7200" dirty="0"/>
              <a:t>σε σύζευξη με τη μεταφορά 4 Η</a:t>
            </a:r>
            <a:r>
              <a:rPr lang="el-GR" sz="7200" baseline="30000" dirty="0"/>
              <a:t>+</a:t>
            </a:r>
            <a:r>
              <a:rPr lang="el-GR" sz="7200" dirty="0"/>
              <a:t> κατά μήκος της μεμβράνης. </a:t>
            </a:r>
          </a:p>
          <a:p>
            <a:pPr marL="0" indent="0">
              <a:buNone/>
            </a:pPr>
            <a:r>
              <a:rPr lang="en-US" sz="7200" dirty="0"/>
              <a:t>    </a:t>
            </a:r>
            <a:r>
              <a:rPr lang="el-GR" sz="7200" dirty="0"/>
              <a:t>                     </a:t>
            </a:r>
            <a:r>
              <a:rPr lang="en-US" sz="7200" dirty="0"/>
              <a:t>NADH + Q + 5H</a:t>
            </a:r>
            <a:r>
              <a:rPr lang="en-US" sz="7200" baseline="30000" dirty="0"/>
              <a:t>+</a:t>
            </a:r>
            <a:r>
              <a:rPr lang="el-GR" sz="7200" dirty="0"/>
              <a:t>, θεμέλια ουσία</a:t>
            </a:r>
            <a:r>
              <a:rPr lang="en-US" sz="7200" dirty="0"/>
              <a:t> → NAD + QH</a:t>
            </a:r>
            <a:r>
              <a:rPr lang="en-US" sz="7200" baseline="-25000" dirty="0"/>
              <a:t>2</a:t>
            </a:r>
            <a:r>
              <a:rPr lang="en-US" sz="7200" dirty="0"/>
              <a:t> + 4H</a:t>
            </a:r>
            <a:r>
              <a:rPr lang="el-GR" sz="7200" baseline="30000" dirty="0" smtClean="0"/>
              <a:t>+</a:t>
            </a:r>
            <a:r>
              <a:rPr lang="en-US" sz="7200" dirty="0" smtClean="0"/>
              <a:t> </a:t>
            </a:r>
            <a:r>
              <a:rPr lang="el-GR" sz="7200" dirty="0" err="1"/>
              <a:t>διαμεμβρανικός</a:t>
            </a:r>
            <a:r>
              <a:rPr lang="el-GR" sz="7200" dirty="0"/>
              <a:t> χώρος</a:t>
            </a:r>
          </a:p>
          <a:p>
            <a:endParaRPr lang="en-US" sz="7200" dirty="0"/>
          </a:p>
          <a:p>
            <a:r>
              <a:rPr lang="el-GR" sz="7200" b="1" dirty="0" err="1"/>
              <a:t>Σύμπλοκο</a:t>
            </a:r>
            <a:r>
              <a:rPr lang="el-GR" sz="7200" b="1" dirty="0"/>
              <a:t> ΙΙ : </a:t>
            </a:r>
            <a:r>
              <a:rPr lang="el-GR" sz="7200" dirty="0"/>
              <a:t>Το σύμπλεγμα αποτελείται από </a:t>
            </a:r>
            <a:r>
              <a:rPr lang="el-GR" sz="7200" dirty="0" err="1"/>
              <a:t>φλαβοπρωτεΐνες</a:t>
            </a:r>
            <a:r>
              <a:rPr lang="el-GR" sz="7200" dirty="0"/>
              <a:t>-</a:t>
            </a:r>
            <a:r>
              <a:rPr lang="en-US" sz="7200" dirty="0"/>
              <a:t>FAD </a:t>
            </a:r>
            <a:r>
              <a:rPr lang="el-GR" sz="7200" dirty="0"/>
              <a:t>και </a:t>
            </a:r>
            <a:r>
              <a:rPr lang="en-US" sz="7200" dirty="0"/>
              <a:t>Fe-S-</a:t>
            </a:r>
            <a:r>
              <a:rPr lang="el-GR" sz="7200" dirty="0"/>
              <a:t>πρωτεΐνες. Μεταφορά του </a:t>
            </a:r>
            <a:r>
              <a:rPr lang="en-US" sz="7200" dirty="0"/>
              <a:t>FADH</a:t>
            </a:r>
            <a:r>
              <a:rPr lang="en-US" sz="7200" baseline="-25000" dirty="0"/>
              <a:t>2</a:t>
            </a:r>
            <a:r>
              <a:rPr lang="en-US" sz="7200" dirty="0"/>
              <a:t> </a:t>
            </a:r>
            <a:r>
              <a:rPr lang="el-GR" sz="7200" dirty="0"/>
              <a:t>που σχηματίζεται κατά την μετατροπή του ηλεκτρικού σε </a:t>
            </a:r>
            <a:r>
              <a:rPr lang="el-GR" sz="7200" dirty="0" err="1"/>
              <a:t>φουμαρικό</a:t>
            </a:r>
            <a:r>
              <a:rPr lang="el-GR" sz="7200" dirty="0"/>
              <a:t> στον κύκλο του </a:t>
            </a:r>
            <a:r>
              <a:rPr lang="en-US" sz="7200" dirty="0"/>
              <a:t>Krebs</a:t>
            </a:r>
            <a:r>
              <a:rPr lang="el-GR" sz="7200" dirty="0"/>
              <a:t> από την </a:t>
            </a:r>
            <a:r>
              <a:rPr lang="el-GR" sz="7200" dirty="0" err="1"/>
              <a:t>αφυδρογονάση</a:t>
            </a:r>
            <a:r>
              <a:rPr lang="el-GR" sz="7200" dirty="0"/>
              <a:t> του </a:t>
            </a:r>
            <a:r>
              <a:rPr lang="el-GR" sz="7200" dirty="0" smtClean="0"/>
              <a:t>ηλεκτρικού.</a:t>
            </a:r>
            <a:endParaRPr lang="el-GR" sz="7200" dirty="0"/>
          </a:p>
          <a:p>
            <a:endParaRPr lang="en-US" sz="7200" dirty="0"/>
          </a:p>
          <a:p>
            <a:r>
              <a:rPr lang="el-GR" sz="7200" b="1" dirty="0" err="1"/>
              <a:t>Σύμπλοκο</a:t>
            </a:r>
            <a:r>
              <a:rPr lang="el-GR" sz="7200" b="1" dirty="0"/>
              <a:t> ΙΙΙ : </a:t>
            </a:r>
            <a:r>
              <a:rPr lang="el-GR" sz="7200" dirty="0"/>
              <a:t>Το σύμπλεγμα αποτελείται</a:t>
            </a:r>
            <a:r>
              <a:rPr lang="en-US" sz="7200" dirty="0"/>
              <a:t> </a:t>
            </a:r>
            <a:r>
              <a:rPr lang="el-GR" sz="7200" dirty="0"/>
              <a:t>κυτοχρώματα και μια  </a:t>
            </a:r>
            <a:r>
              <a:rPr lang="en-US" sz="7200" dirty="0"/>
              <a:t>Fe-S-</a:t>
            </a:r>
            <a:r>
              <a:rPr lang="el-GR" sz="7200" dirty="0"/>
              <a:t>πρωτεΐνη και βρίσκεται σε σύζευξη με την </a:t>
            </a:r>
            <a:r>
              <a:rPr lang="el-GR" sz="7200" dirty="0" err="1"/>
              <a:t>ουβικινόνη</a:t>
            </a:r>
            <a:r>
              <a:rPr lang="el-GR" sz="7200" dirty="0"/>
              <a:t> ή </a:t>
            </a:r>
            <a:r>
              <a:rPr lang="el-GR" sz="7200" dirty="0" err="1"/>
              <a:t>σύνένζυμο</a:t>
            </a:r>
            <a:r>
              <a:rPr lang="el-GR" sz="7200" dirty="0"/>
              <a:t> </a:t>
            </a:r>
            <a:r>
              <a:rPr lang="en-US" sz="7200" dirty="0"/>
              <a:t>Q</a:t>
            </a:r>
            <a:r>
              <a:rPr lang="el-GR" sz="7200" dirty="0"/>
              <a:t>. </a:t>
            </a:r>
            <a:r>
              <a:rPr lang="en-US" sz="7200" dirty="0"/>
              <a:t> T</a:t>
            </a:r>
            <a:r>
              <a:rPr lang="el-GR" sz="7200" dirty="0"/>
              <a:t>α ηλεκτρόνια διέρχονται από την </a:t>
            </a:r>
            <a:r>
              <a:rPr lang="el-GR" sz="7200" dirty="0" err="1"/>
              <a:t>ουβικινόνη</a:t>
            </a:r>
            <a:r>
              <a:rPr lang="el-GR" sz="7200" dirty="0"/>
              <a:t> (</a:t>
            </a:r>
            <a:r>
              <a:rPr lang="en-US" sz="7200" dirty="0"/>
              <a:t>QH</a:t>
            </a:r>
            <a:r>
              <a:rPr lang="en-US" sz="7200" baseline="-25000" dirty="0"/>
              <a:t>2</a:t>
            </a:r>
            <a:r>
              <a:rPr lang="el-GR" sz="7200" dirty="0"/>
              <a:t>)  στα </a:t>
            </a:r>
            <a:r>
              <a:rPr lang="el-GR" sz="7200" dirty="0" err="1"/>
              <a:t>κυτόχρωματα</a:t>
            </a:r>
            <a:r>
              <a:rPr lang="el-GR" sz="7200" dirty="0"/>
              <a:t> του </a:t>
            </a:r>
            <a:r>
              <a:rPr lang="el-GR" sz="7200" dirty="0" err="1"/>
              <a:t>συμπλόκου</a:t>
            </a:r>
            <a:r>
              <a:rPr lang="el-GR" sz="7200" dirty="0"/>
              <a:t> ΙΙΙ και τελικά στο διαλυτό κυτόχρωμα </a:t>
            </a:r>
            <a:r>
              <a:rPr lang="en-US" sz="7200" dirty="0" smtClean="0"/>
              <a:t>c</a:t>
            </a:r>
            <a:r>
              <a:rPr lang="el-GR" sz="7200" dirty="0" smtClean="0"/>
              <a:t>.</a:t>
            </a:r>
            <a:endParaRPr lang="el-GR" sz="7200" dirty="0"/>
          </a:p>
          <a:p>
            <a:pPr marL="0" indent="0">
              <a:buNone/>
            </a:pPr>
            <a:r>
              <a:rPr lang="el-GR" sz="7200" dirty="0"/>
              <a:t>                  </a:t>
            </a:r>
            <a:r>
              <a:rPr lang="en-US" sz="7200" dirty="0"/>
              <a:t>QH</a:t>
            </a:r>
            <a:r>
              <a:rPr lang="en-US" sz="7200" baseline="-25000" dirty="0"/>
              <a:t>2</a:t>
            </a:r>
            <a:r>
              <a:rPr lang="en-US" sz="7200" dirty="0"/>
              <a:t> + 2</a:t>
            </a:r>
            <a:r>
              <a:rPr lang="el-GR" sz="7200" dirty="0" err="1"/>
              <a:t>κυτ</a:t>
            </a:r>
            <a:r>
              <a:rPr lang="el-GR" sz="7200" dirty="0"/>
              <a:t>. </a:t>
            </a:r>
            <a:r>
              <a:rPr lang="en-US" sz="7200" dirty="0"/>
              <a:t>c </a:t>
            </a:r>
            <a:r>
              <a:rPr lang="el-GR" sz="7200" dirty="0" err="1"/>
              <a:t>οξειδ</a:t>
            </a:r>
            <a:r>
              <a:rPr lang="el-GR" sz="7200" dirty="0"/>
              <a:t>. + 2Η</a:t>
            </a:r>
            <a:r>
              <a:rPr lang="el-GR" sz="7200" baseline="30000" dirty="0"/>
              <a:t>+ </a:t>
            </a:r>
            <a:r>
              <a:rPr lang="en-US" sz="7200" baseline="30000" dirty="0"/>
              <a:t> </a:t>
            </a:r>
            <a:r>
              <a:rPr lang="el-GR" sz="7200" dirty="0"/>
              <a:t>θεμέλια ουσία → </a:t>
            </a:r>
            <a:r>
              <a:rPr lang="en-US" sz="7200" dirty="0"/>
              <a:t>Q + 2 </a:t>
            </a:r>
            <a:r>
              <a:rPr lang="el-GR" sz="7200" dirty="0" err="1"/>
              <a:t>κυτ</a:t>
            </a:r>
            <a:r>
              <a:rPr lang="el-GR" sz="7200" dirty="0"/>
              <a:t> </a:t>
            </a:r>
            <a:r>
              <a:rPr lang="en-US" sz="7200" dirty="0"/>
              <a:t>c </a:t>
            </a:r>
            <a:r>
              <a:rPr lang="el-GR" sz="7200" dirty="0" err="1"/>
              <a:t>αναγ</a:t>
            </a:r>
            <a:r>
              <a:rPr lang="el-GR" sz="7200" dirty="0"/>
              <a:t>. + 4Η</a:t>
            </a:r>
            <a:r>
              <a:rPr lang="en-US" sz="7200" baseline="30000" dirty="0"/>
              <a:t>+</a:t>
            </a:r>
            <a:r>
              <a:rPr lang="en-US" sz="7200" dirty="0"/>
              <a:t> </a:t>
            </a:r>
            <a:r>
              <a:rPr lang="el-GR" sz="7200" dirty="0" err="1"/>
              <a:t>διαμεμβρανικός</a:t>
            </a:r>
            <a:r>
              <a:rPr lang="el-GR" sz="7200" dirty="0"/>
              <a:t> χώρος</a:t>
            </a:r>
          </a:p>
          <a:p>
            <a:pPr marL="0" indent="0">
              <a:buNone/>
            </a:pPr>
            <a:r>
              <a:rPr lang="el-GR" sz="7200" dirty="0"/>
              <a:t>        εμπλέκονται τα κυτοχρώματα </a:t>
            </a:r>
            <a:r>
              <a:rPr lang="en-US" sz="7200" dirty="0"/>
              <a:t>c1, </a:t>
            </a:r>
            <a:r>
              <a:rPr lang="en-US" sz="7200" dirty="0" err="1"/>
              <a:t>bL</a:t>
            </a:r>
            <a:r>
              <a:rPr lang="en-US" sz="7200" dirty="0"/>
              <a:t> </a:t>
            </a:r>
            <a:r>
              <a:rPr lang="el-GR" sz="7200" dirty="0"/>
              <a:t>και </a:t>
            </a:r>
            <a:r>
              <a:rPr lang="en-US" sz="7200" dirty="0" err="1"/>
              <a:t>bH</a:t>
            </a:r>
            <a:r>
              <a:rPr lang="el-GR" sz="7200" dirty="0"/>
              <a:t> καθώς και μια πρωτεΐνη </a:t>
            </a:r>
            <a:r>
              <a:rPr lang="en-US" sz="7200" dirty="0"/>
              <a:t>Fe-S (</a:t>
            </a:r>
            <a:r>
              <a:rPr lang="en-US" sz="7200" dirty="0" err="1"/>
              <a:t>Rieske</a:t>
            </a:r>
            <a:r>
              <a:rPr lang="en-US" sz="7200" dirty="0"/>
              <a:t>)</a:t>
            </a:r>
            <a:endParaRPr lang="el-GR" sz="7200" dirty="0"/>
          </a:p>
          <a:p>
            <a:endParaRPr lang="en-US" sz="7200" dirty="0"/>
          </a:p>
          <a:p>
            <a:r>
              <a:rPr lang="el-GR" sz="7200" b="1" dirty="0" err="1"/>
              <a:t>Σύμπλοκο</a:t>
            </a:r>
            <a:r>
              <a:rPr lang="el-GR" sz="7200" b="1" dirty="0"/>
              <a:t> </a:t>
            </a:r>
            <a:r>
              <a:rPr lang="en-US" sz="7200" b="1" dirty="0"/>
              <a:t>IV </a:t>
            </a:r>
            <a:r>
              <a:rPr lang="el-GR" sz="7200" b="1" dirty="0"/>
              <a:t>:</a:t>
            </a:r>
            <a:r>
              <a:rPr lang="el-GR" sz="7200" dirty="0"/>
              <a:t> το </a:t>
            </a:r>
            <a:r>
              <a:rPr lang="el-GR" sz="7200" dirty="0" err="1"/>
              <a:t>ανηγμένο</a:t>
            </a:r>
            <a:r>
              <a:rPr lang="el-GR" sz="7200" dirty="0"/>
              <a:t> κυτόχρωμα </a:t>
            </a:r>
            <a:r>
              <a:rPr lang="en-US" sz="7200" dirty="0"/>
              <a:t>c </a:t>
            </a:r>
            <a:r>
              <a:rPr lang="el-GR" sz="7200" dirty="0"/>
              <a:t>οξειδώνεται από το </a:t>
            </a:r>
            <a:r>
              <a:rPr lang="el-GR" sz="7200" dirty="0" err="1"/>
              <a:t>σύμπλοκο</a:t>
            </a:r>
            <a:r>
              <a:rPr lang="el-GR" sz="7200" dirty="0"/>
              <a:t> </a:t>
            </a:r>
            <a:r>
              <a:rPr lang="en-US" sz="7200" dirty="0"/>
              <a:t>IV </a:t>
            </a:r>
            <a:r>
              <a:rPr lang="en-US" sz="7200" dirty="0" smtClean="0"/>
              <a:t>(</a:t>
            </a:r>
            <a:r>
              <a:rPr lang="el-GR" sz="7200" dirty="0" err="1" smtClean="0"/>
              <a:t>οξειδάση</a:t>
            </a:r>
            <a:r>
              <a:rPr lang="el-GR" sz="7200" dirty="0" smtClean="0"/>
              <a:t> </a:t>
            </a:r>
            <a:r>
              <a:rPr lang="el-GR" sz="7200" dirty="0"/>
              <a:t>του κυτοχρώματος </a:t>
            </a:r>
            <a:r>
              <a:rPr lang="en-US" sz="7200" dirty="0"/>
              <a:t>c) </a:t>
            </a:r>
            <a:r>
              <a:rPr lang="el-GR" sz="7200" dirty="0"/>
              <a:t>με την ταυτόχρονη αναγωγή του οξυγόνου σε 2 μόρια νερού</a:t>
            </a:r>
          </a:p>
          <a:p>
            <a:pPr marL="0" indent="0">
              <a:buNone/>
            </a:pPr>
            <a:r>
              <a:rPr lang="el-GR" sz="7200" dirty="0"/>
              <a:t> 4 </a:t>
            </a:r>
            <a:r>
              <a:rPr lang="el-GR" sz="7200" dirty="0" err="1"/>
              <a:t>κυτοχ</a:t>
            </a:r>
            <a:r>
              <a:rPr lang="el-GR" sz="7200" dirty="0"/>
              <a:t>. </a:t>
            </a:r>
            <a:r>
              <a:rPr lang="en-US" sz="7200" dirty="0"/>
              <a:t>c </a:t>
            </a:r>
            <a:r>
              <a:rPr lang="el-GR" sz="7200" dirty="0" err="1"/>
              <a:t>ανηγ</a:t>
            </a:r>
            <a:r>
              <a:rPr lang="el-GR" sz="7200" dirty="0"/>
              <a:t>. + Ο</a:t>
            </a:r>
            <a:r>
              <a:rPr lang="el-GR" sz="7200" baseline="-25000" dirty="0"/>
              <a:t>2</a:t>
            </a:r>
            <a:r>
              <a:rPr lang="el-GR" sz="7200" dirty="0"/>
              <a:t> + 8Η</a:t>
            </a:r>
            <a:r>
              <a:rPr lang="el-GR" sz="7200" baseline="30000" dirty="0"/>
              <a:t>+ </a:t>
            </a:r>
            <a:r>
              <a:rPr lang="el-GR" sz="7200" dirty="0"/>
              <a:t>θεμέλια ουσία  →  4 </a:t>
            </a:r>
            <a:r>
              <a:rPr lang="el-GR" sz="7200" dirty="0" err="1"/>
              <a:t>κυτοχ</a:t>
            </a:r>
            <a:r>
              <a:rPr lang="el-GR" sz="7200" dirty="0"/>
              <a:t>. </a:t>
            </a:r>
            <a:r>
              <a:rPr lang="en-US" sz="7200" dirty="0"/>
              <a:t>c </a:t>
            </a:r>
            <a:r>
              <a:rPr lang="el-GR" sz="7200" dirty="0" err="1"/>
              <a:t>οξειδ</a:t>
            </a:r>
            <a:r>
              <a:rPr lang="el-GR" sz="7200" dirty="0"/>
              <a:t>. + 2Η</a:t>
            </a:r>
            <a:r>
              <a:rPr lang="el-GR" sz="7200" baseline="-25000" dirty="0"/>
              <a:t>2</a:t>
            </a:r>
            <a:r>
              <a:rPr lang="el-GR" sz="7200" dirty="0"/>
              <a:t>Ο + 4Η</a:t>
            </a:r>
            <a:r>
              <a:rPr lang="el-GR" sz="7200" baseline="30000" dirty="0"/>
              <a:t>+</a:t>
            </a:r>
            <a:r>
              <a:rPr lang="el-GR" sz="7200" dirty="0"/>
              <a:t> </a:t>
            </a:r>
            <a:r>
              <a:rPr lang="el-GR" sz="7200" dirty="0" err="1"/>
              <a:t>διαμεμβρανικός</a:t>
            </a:r>
            <a:r>
              <a:rPr lang="el-GR" sz="7200" dirty="0"/>
              <a:t> χώρος</a:t>
            </a:r>
          </a:p>
          <a:p>
            <a:pPr marL="0" indent="0">
              <a:buNone/>
            </a:pPr>
            <a:r>
              <a:rPr lang="el-GR" sz="7200" dirty="0"/>
              <a:t>Το οξυγόνο παραμένει σταθερά συνδεδεμένο με το </a:t>
            </a:r>
            <a:r>
              <a:rPr lang="el-GR" sz="7200" dirty="0" err="1"/>
              <a:t>σύμπλοκο</a:t>
            </a:r>
            <a:r>
              <a:rPr lang="el-GR" sz="7200" dirty="0"/>
              <a:t> </a:t>
            </a:r>
            <a:r>
              <a:rPr lang="en-US" sz="7200" dirty="0"/>
              <a:t>IV </a:t>
            </a:r>
            <a:r>
              <a:rPr lang="el-GR" sz="7200" dirty="0"/>
              <a:t>ώσπου να αναχθεί πλήρως ελαχιστοποιώντας την περίπτωση δημιουργίας επιβλαβών προϊόντων </a:t>
            </a:r>
            <a:r>
              <a:rPr lang="el-GR" sz="7200" dirty="0" smtClean="0"/>
              <a:t>υπεροξειδίου.</a:t>
            </a:r>
            <a:endParaRPr lang="en-US" sz="7200" dirty="0"/>
          </a:p>
          <a:p>
            <a:pPr marL="0" indent="0">
              <a:buNone/>
            </a:pPr>
            <a:r>
              <a:rPr lang="el-GR" sz="7200" dirty="0"/>
              <a:t>  </a:t>
            </a:r>
          </a:p>
        </p:txBody>
      </p:sp>
    </p:spTree>
    <p:extLst>
      <p:ext uri="{BB962C8B-B14F-4D97-AF65-F5344CB8AC3E}">
        <p14:creationId xmlns:p14="http://schemas.microsoft.com/office/powerpoint/2010/main" val="338616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DED6533-0B40-D50E-002A-D8B9F73F39BC}"/>
              </a:ext>
            </a:extLst>
          </p:cNvPr>
          <p:cNvPicPr>
            <a:picLocks noChangeAspect="1"/>
          </p:cNvPicPr>
          <p:nvPr/>
        </p:nvPicPr>
        <p:blipFill>
          <a:blip r:embed="rId2"/>
          <a:stretch>
            <a:fillRect/>
          </a:stretch>
        </p:blipFill>
        <p:spPr>
          <a:xfrm>
            <a:off x="2094601" y="402580"/>
            <a:ext cx="8076341" cy="5998219"/>
          </a:xfrm>
          <a:prstGeom prst="rect">
            <a:avLst/>
          </a:prstGeom>
        </p:spPr>
      </p:pic>
    </p:spTree>
    <p:extLst>
      <p:ext uri="{BB962C8B-B14F-4D97-AF65-F5344CB8AC3E}">
        <p14:creationId xmlns:p14="http://schemas.microsoft.com/office/powerpoint/2010/main" val="3295706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F2F385F6-2D79-0D93-C9EA-E14AA4334366}"/>
              </a:ext>
            </a:extLst>
          </p:cNvPr>
          <p:cNvPicPr>
            <a:picLocks noChangeAspect="1"/>
          </p:cNvPicPr>
          <p:nvPr/>
        </p:nvPicPr>
        <p:blipFill>
          <a:blip r:embed="rId2"/>
          <a:stretch>
            <a:fillRect/>
          </a:stretch>
        </p:blipFill>
        <p:spPr>
          <a:xfrm>
            <a:off x="127899" y="712486"/>
            <a:ext cx="11891823" cy="5767825"/>
          </a:xfrm>
          <a:prstGeom prst="rect">
            <a:avLst/>
          </a:prstGeom>
        </p:spPr>
      </p:pic>
      <p:sp>
        <p:nvSpPr>
          <p:cNvPr id="3" name="TextBox 2">
            <a:extLst>
              <a:ext uri="{FF2B5EF4-FFF2-40B4-BE49-F238E27FC236}">
                <a16:creationId xmlns:a16="http://schemas.microsoft.com/office/drawing/2014/main" id="{DD7AF269-36AF-0B03-DAA7-F6CEE42C9935}"/>
              </a:ext>
            </a:extLst>
          </p:cNvPr>
          <p:cNvSpPr txBox="1"/>
          <p:nvPr/>
        </p:nvSpPr>
        <p:spPr>
          <a:xfrm>
            <a:off x="3496239" y="892084"/>
            <a:ext cx="5572679" cy="523220"/>
          </a:xfrm>
          <a:prstGeom prst="rect">
            <a:avLst/>
          </a:prstGeom>
          <a:noFill/>
        </p:spPr>
        <p:txBody>
          <a:bodyPr wrap="none" rtlCol="0">
            <a:spAutoFit/>
          </a:bodyPr>
          <a:lstStyle/>
          <a:p>
            <a:r>
              <a:rPr lang="en-US" sz="2800" b="1" dirty="0"/>
              <a:t>The electron transport system (ETS).</a:t>
            </a:r>
            <a:endParaRPr lang="el-GR" sz="2800" b="1" dirty="0"/>
          </a:p>
        </p:txBody>
      </p:sp>
      <p:sp>
        <p:nvSpPr>
          <p:cNvPr id="4" name="TextBox 3">
            <a:extLst>
              <a:ext uri="{FF2B5EF4-FFF2-40B4-BE49-F238E27FC236}">
                <a16:creationId xmlns:a16="http://schemas.microsoft.com/office/drawing/2014/main" id="{CC19F5CA-ED88-40C5-288A-35B134DEBC54}"/>
              </a:ext>
            </a:extLst>
          </p:cNvPr>
          <p:cNvSpPr txBox="1"/>
          <p:nvPr/>
        </p:nvSpPr>
        <p:spPr>
          <a:xfrm>
            <a:off x="1313585" y="5377128"/>
            <a:ext cx="10270434" cy="954107"/>
          </a:xfrm>
          <a:prstGeom prst="rect">
            <a:avLst/>
          </a:prstGeom>
          <a:noFill/>
        </p:spPr>
        <p:txBody>
          <a:bodyPr wrap="square" rtlCol="0">
            <a:spAutoFit/>
          </a:bodyPr>
          <a:lstStyle/>
          <a:p>
            <a:r>
              <a:rPr lang="en-US" sz="1400" b="1" dirty="0"/>
              <a:t>The ETS is involved in energy production and occurs in the inner mitochondrial membrane of the mitochondrial matrix. NADH and FADH2 are oxidized allowing electrons to travel through the membrane to the four complexes, NADH-</a:t>
            </a:r>
            <a:r>
              <a:rPr lang="en-US" sz="1400" b="1" dirty="0" err="1"/>
              <a:t>CoQ</a:t>
            </a:r>
            <a:r>
              <a:rPr lang="en-US" sz="1400" b="1" dirty="0"/>
              <a:t> reductase, succinate dehydrogenase, cytochrome bc1, and cytochrome oxidase, pumping H+ ions across the membrane. The H+ concentration in the intermembrane space increases and H+ ions travel through the ATP Synthase to the mitochondrial matrix providing energy to convert ADP to ATP.</a:t>
            </a:r>
            <a:endParaRPr lang="el-GR" sz="1400" b="1" dirty="0"/>
          </a:p>
        </p:txBody>
      </p:sp>
    </p:spTree>
    <p:extLst>
      <p:ext uri="{BB962C8B-B14F-4D97-AF65-F5344CB8AC3E}">
        <p14:creationId xmlns:p14="http://schemas.microsoft.com/office/powerpoint/2010/main" val="402241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0DFC62-9279-4504-912D-92614E3C8F8E}"/>
              </a:ext>
            </a:extLst>
          </p:cNvPr>
          <p:cNvSpPr>
            <a:spLocks noGrp="1"/>
          </p:cNvSpPr>
          <p:nvPr>
            <p:ph type="title"/>
          </p:nvPr>
        </p:nvSpPr>
        <p:spPr/>
        <p:txBody>
          <a:bodyPr/>
          <a:lstStyle/>
          <a:p>
            <a:r>
              <a:rPr lang="el-GR" dirty="0" err="1"/>
              <a:t>Φλαβοπρωτεΐνες</a:t>
            </a:r>
            <a:r>
              <a:rPr lang="el-GR" dirty="0"/>
              <a:t> και σίδηρο-θείο-πρωτεΐνες</a:t>
            </a:r>
          </a:p>
        </p:txBody>
      </p:sp>
      <p:sp>
        <p:nvSpPr>
          <p:cNvPr id="3" name="Θέση περιεχομένου 2">
            <a:extLst>
              <a:ext uri="{FF2B5EF4-FFF2-40B4-BE49-F238E27FC236}">
                <a16:creationId xmlns:a16="http://schemas.microsoft.com/office/drawing/2014/main" id="{83DA5696-214F-4880-82B5-46CBAB2DB9B1}"/>
              </a:ext>
            </a:extLst>
          </p:cNvPr>
          <p:cNvSpPr>
            <a:spLocks noGrp="1"/>
          </p:cNvSpPr>
          <p:nvPr>
            <p:ph idx="1"/>
          </p:nvPr>
        </p:nvSpPr>
        <p:spPr/>
        <p:txBody>
          <a:bodyPr>
            <a:normAutofit/>
          </a:bodyPr>
          <a:lstStyle/>
          <a:p>
            <a:r>
              <a:rPr lang="el-GR" b="1" dirty="0" err="1"/>
              <a:t>Φλαβοπρωτεΐνες</a:t>
            </a:r>
            <a:r>
              <a:rPr lang="el-GR" b="1" dirty="0"/>
              <a:t>:</a:t>
            </a:r>
            <a:r>
              <a:rPr lang="el-GR" dirty="0"/>
              <a:t> περιέχουν ως συνένζυμα τα </a:t>
            </a:r>
            <a:r>
              <a:rPr lang="en-US" dirty="0"/>
              <a:t>FMN </a:t>
            </a:r>
            <a:r>
              <a:rPr lang="el-GR" dirty="0"/>
              <a:t>και </a:t>
            </a:r>
            <a:r>
              <a:rPr lang="en-US" dirty="0"/>
              <a:t>FAD</a:t>
            </a:r>
            <a:r>
              <a:rPr lang="el-GR" dirty="0"/>
              <a:t> και μπορούν να μεταφέρουν 1 ή 2 ηλεκτρόνια</a:t>
            </a:r>
          </a:p>
          <a:p>
            <a:pPr marL="0" indent="0">
              <a:buNone/>
            </a:pPr>
            <a:r>
              <a:rPr lang="el-GR" dirty="0"/>
              <a:t>Συστατικά των </a:t>
            </a:r>
            <a:r>
              <a:rPr lang="el-GR" dirty="0" err="1"/>
              <a:t>συμπλόκων</a:t>
            </a:r>
            <a:r>
              <a:rPr lang="el-GR" dirty="0"/>
              <a:t> </a:t>
            </a:r>
            <a:r>
              <a:rPr lang="en-US" dirty="0"/>
              <a:t>(</a:t>
            </a:r>
            <a:r>
              <a:rPr lang="el-GR" dirty="0"/>
              <a:t>Ι</a:t>
            </a:r>
            <a:r>
              <a:rPr lang="en-US" dirty="0"/>
              <a:t>)</a:t>
            </a:r>
            <a:r>
              <a:rPr lang="el-GR" dirty="0"/>
              <a:t> και </a:t>
            </a:r>
            <a:r>
              <a:rPr lang="en-US" dirty="0"/>
              <a:t>(</a:t>
            </a:r>
            <a:r>
              <a:rPr lang="el-GR" dirty="0"/>
              <a:t>ΙΙ</a:t>
            </a:r>
            <a:r>
              <a:rPr lang="en-US" dirty="0"/>
              <a:t>)</a:t>
            </a:r>
            <a:endParaRPr lang="el-GR" dirty="0"/>
          </a:p>
          <a:p>
            <a:r>
              <a:rPr lang="el-GR" b="1" dirty="0"/>
              <a:t>Σιδηρούχες πρωτεΐνες χωρίς </a:t>
            </a:r>
            <a:r>
              <a:rPr lang="el-GR" b="1" dirty="0" err="1"/>
              <a:t>αίμη</a:t>
            </a:r>
            <a:r>
              <a:rPr lang="el-GR" b="1" dirty="0"/>
              <a:t> (</a:t>
            </a:r>
            <a:r>
              <a:rPr lang="en-US" b="1" dirty="0"/>
              <a:t>Fe-S)</a:t>
            </a:r>
            <a:r>
              <a:rPr lang="el-GR" b="1" dirty="0"/>
              <a:t> </a:t>
            </a:r>
            <a:r>
              <a:rPr lang="el-GR" dirty="0"/>
              <a:t>που περιέχουν άτομα σιδήρου συνδεδεμένα με ανόργανα άτομα θείου ή με πρωτεΐνες μέσω –SH </a:t>
            </a:r>
            <a:r>
              <a:rPr lang="el-GR" dirty="0" err="1"/>
              <a:t>κυστεΐνης</a:t>
            </a:r>
            <a:r>
              <a:rPr lang="el-GR" dirty="0"/>
              <a:t>. Μεταφέρουν ηλεκτρόνια μέσω ατόμου σιδήρου </a:t>
            </a:r>
            <a:r>
              <a:rPr lang="el-GR" dirty="0" err="1"/>
              <a:t>Fe</a:t>
            </a:r>
            <a:r>
              <a:rPr lang="el-GR" dirty="0"/>
              <a:t>(2</a:t>
            </a:r>
            <a:r>
              <a:rPr lang="el-GR" baseline="30000" dirty="0"/>
              <a:t>+</a:t>
            </a:r>
            <a:r>
              <a:rPr lang="el-GR" dirty="0"/>
              <a:t>) σε </a:t>
            </a:r>
            <a:r>
              <a:rPr lang="el-GR" dirty="0" err="1"/>
              <a:t>Fe</a:t>
            </a:r>
            <a:r>
              <a:rPr lang="el-GR" dirty="0"/>
              <a:t>(3</a:t>
            </a:r>
            <a:r>
              <a:rPr lang="el-GR" baseline="30000" dirty="0"/>
              <a:t>+</a:t>
            </a:r>
            <a:r>
              <a:rPr lang="el-GR" dirty="0"/>
              <a:t>)</a:t>
            </a:r>
          </a:p>
          <a:p>
            <a:pPr marL="0" indent="0">
              <a:buNone/>
            </a:pPr>
            <a:r>
              <a:rPr lang="el-GR" dirty="0"/>
              <a:t>Το σύμπλεγμα (Ι) της </a:t>
            </a:r>
            <a:r>
              <a:rPr lang="el-GR" dirty="0" err="1"/>
              <a:t>οξειδοαναγωγάσης</a:t>
            </a:r>
            <a:r>
              <a:rPr lang="el-GR" dirty="0"/>
              <a:t> </a:t>
            </a:r>
            <a:r>
              <a:rPr lang="en-US" dirty="0"/>
              <a:t>NADH</a:t>
            </a:r>
            <a:r>
              <a:rPr lang="el-GR" dirty="0"/>
              <a:t> το σύμπλεγμα (ΙΙ) της </a:t>
            </a:r>
            <a:r>
              <a:rPr lang="el-GR" dirty="0" err="1"/>
              <a:t>αναγωγάσης</a:t>
            </a:r>
            <a:r>
              <a:rPr lang="el-GR" dirty="0"/>
              <a:t> του ηλεκτρικού όπως και το σύμπλεγμα (ΙΙΙ) περιέχουν  σίδηρο-θείο-πρωτεΐνες </a:t>
            </a:r>
          </a:p>
        </p:txBody>
      </p:sp>
    </p:spTree>
    <p:extLst>
      <p:ext uri="{BB962C8B-B14F-4D97-AF65-F5344CB8AC3E}">
        <p14:creationId xmlns:p14="http://schemas.microsoft.com/office/powerpoint/2010/main" val="1153963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6D1BCB0-AF21-4E37-B2E6-88B0944FDE3F}"/>
              </a:ext>
            </a:extLst>
          </p:cNvPr>
          <p:cNvPicPr>
            <a:picLocks noChangeAspect="1"/>
          </p:cNvPicPr>
          <p:nvPr/>
        </p:nvPicPr>
        <p:blipFill>
          <a:blip r:embed="rId2"/>
          <a:stretch>
            <a:fillRect/>
          </a:stretch>
        </p:blipFill>
        <p:spPr>
          <a:xfrm>
            <a:off x="1523603" y="548390"/>
            <a:ext cx="9144793" cy="5761219"/>
          </a:xfrm>
          <a:prstGeom prst="rect">
            <a:avLst/>
          </a:prstGeom>
        </p:spPr>
      </p:pic>
    </p:spTree>
    <p:extLst>
      <p:ext uri="{BB962C8B-B14F-4D97-AF65-F5344CB8AC3E}">
        <p14:creationId xmlns:p14="http://schemas.microsoft.com/office/powerpoint/2010/main" val="1432249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BC1E1E9-0874-477A-852B-9E65B43DE0A8}"/>
              </a:ext>
            </a:extLst>
          </p:cNvPr>
          <p:cNvPicPr>
            <a:picLocks noChangeAspect="1"/>
          </p:cNvPicPr>
          <p:nvPr/>
        </p:nvPicPr>
        <p:blipFill>
          <a:blip r:embed="rId2"/>
          <a:stretch>
            <a:fillRect/>
          </a:stretch>
        </p:blipFill>
        <p:spPr>
          <a:xfrm>
            <a:off x="1523603" y="310625"/>
            <a:ext cx="9144793" cy="6236749"/>
          </a:xfrm>
          <a:prstGeom prst="rect">
            <a:avLst/>
          </a:prstGeom>
        </p:spPr>
      </p:pic>
    </p:spTree>
    <p:extLst>
      <p:ext uri="{BB962C8B-B14F-4D97-AF65-F5344CB8AC3E}">
        <p14:creationId xmlns:p14="http://schemas.microsoft.com/office/powerpoint/2010/main" val="225244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9C783B-FFF3-40C6-B0C6-B08C3B548087}"/>
              </a:ext>
            </a:extLst>
          </p:cNvPr>
          <p:cNvSpPr>
            <a:spLocks noGrp="1"/>
          </p:cNvSpPr>
          <p:nvPr>
            <p:ph type="title"/>
          </p:nvPr>
        </p:nvSpPr>
        <p:spPr/>
        <p:txBody>
          <a:bodyPr/>
          <a:lstStyle/>
          <a:p>
            <a:pPr algn="ctr"/>
            <a:r>
              <a:rPr lang="el-GR" dirty="0" err="1"/>
              <a:t>Ουμπικινόνη</a:t>
            </a:r>
            <a:endParaRPr lang="el-GR" dirty="0"/>
          </a:p>
        </p:txBody>
      </p:sp>
      <p:sp>
        <p:nvSpPr>
          <p:cNvPr id="3" name="Θέση περιεχομένου 2">
            <a:extLst>
              <a:ext uri="{FF2B5EF4-FFF2-40B4-BE49-F238E27FC236}">
                <a16:creationId xmlns:a16="http://schemas.microsoft.com/office/drawing/2014/main" id="{574F71CF-4EB8-45F8-A874-72861228C3E1}"/>
              </a:ext>
            </a:extLst>
          </p:cNvPr>
          <p:cNvSpPr>
            <a:spLocks noGrp="1"/>
          </p:cNvSpPr>
          <p:nvPr>
            <p:ph idx="1"/>
          </p:nvPr>
        </p:nvSpPr>
        <p:spPr>
          <a:xfrm>
            <a:off x="838200" y="1690688"/>
            <a:ext cx="10515600" cy="4486275"/>
          </a:xfrm>
        </p:spPr>
        <p:txBody>
          <a:bodyPr/>
          <a:lstStyle/>
          <a:p>
            <a:r>
              <a:rPr lang="el-GR" dirty="0"/>
              <a:t>Η </a:t>
            </a:r>
            <a:r>
              <a:rPr lang="el-GR" b="1" dirty="0" err="1"/>
              <a:t>ουμπικινόνη</a:t>
            </a:r>
            <a:r>
              <a:rPr lang="el-GR" dirty="0"/>
              <a:t> ή </a:t>
            </a:r>
            <a:r>
              <a:rPr lang="el-GR" b="1" dirty="0" err="1"/>
              <a:t>ουβικινόνη</a:t>
            </a:r>
            <a:r>
              <a:rPr lang="el-GR" dirty="0"/>
              <a:t> ή </a:t>
            </a:r>
            <a:r>
              <a:rPr lang="el-GR" b="1" dirty="0"/>
              <a:t>συνένζυμο </a:t>
            </a:r>
            <a:r>
              <a:rPr lang="en-US" b="1" dirty="0"/>
              <a:t>Q</a:t>
            </a:r>
            <a:r>
              <a:rPr lang="en-US" dirty="0"/>
              <a:t> </a:t>
            </a:r>
            <a:r>
              <a:rPr lang="el-GR" dirty="0"/>
              <a:t>είναι παράγωγο της </a:t>
            </a:r>
            <a:r>
              <a:rPr lang="el-GR" dirty="0" err="1"/>
              <a:t>κινόνης</a:t>
            </a:r>
            <a:r>
              <a:rPr lang="el-GR" dirty="0"/>
              <a:t>.</a:t>
            </a:r>
          </a:p>
          <a:p>
            <a:r>
              <a:rPr lang="el-GR" dirty="0"/>
              <a:t>Περιέχει μια πλάγια άλυσο από </a:t>
            </a:r>
            <a:r>
              <a:rPr lang="el-GR" dirty="0" err="1"/>
              <a:t>ισοπρενικές</a:t>
            </a:r>
            <a:r>
              <a:rPr lang="el-GR" dirty="0"/>
              <a:t> ομάδες μέσω της οποίας αγκυροβολεί μέσα στα λιπίδια της </a:t>
            </a:r>
            <a:r>
              <a:rPr lang="el-GR" dirty="0" err="1"/>
              <a:t>μιτοχονδριακής</a:t>
            </a:r>
            <a:r>
              <a:rPr lang="el-GR" dirty="0"/>
              <a:t> μεμβράνης</a:t>
            </a:r>
          </a:p>
          <a:p>
            <a:r>
              <a:rPr lang="el-GR" dirty="0"/>
              <a:t>Μπορεί να αναχθεί διαδοχικά από 1 έως 2 ηλεκτρόνια  σε </a:t>
            </a:r>
            <a:r>
              <a:rPr lang="el-GR" dirty="0" err="1"/>
              <a:t>ουβικινόλη</a:t>
            </a:r>
            <a:r>
              <a:rPr lang="el-GR" dirty="0"/>
              <a:t> </a:t>
            </a:r>
            <a:r>
              <a:rPr lang="en-US" dirty="0" smtClean="0"/>
              <a:t>(QH</a:t>
            </a:r>
            <a:r>
              <a:rPr lang="en-US" baseline="-25000" dirty="0" smtClean="0"/>
              <a:t>2</a:t>
            </a:r>
            <a:r>
              <a:rPr lang="en-US" dirty="0" smtClean="0"/>
              <a:t>) </a:t>
            </a:r>
            <a:r>
              <a:rPr lang="el-GR" dirty="0" smtClean="0"/>
              <a:t>συμμετέχοντας </a:t>
            </a:r>
            <a:r>
              <a:rPr lang="el-GR" dirty="0"/>
              <a:t>στη μεταφορά ηλεκτρονίων της αναπνευστικής αλυσίδας</a:t>
            </a:r>
          </a:p>
        </p:txBody>
      </p:sp>
      <p:pic>
        <p:nvPicPr>
          <p:cNvPr id="4" name="Εικόνα 3">
            <a:extLst>
              <a:ext uri="{FF2B5EF4-FFF2-40B4-BE49-F238E27FC236}">
                <a16:creationId xmlns:a16="http://schemas.microsoft.com/office/drawing/2014/main" id="{BCDF9480-69B6-A35E-017C-5059A96EA4EA}"/>
              </a:ext>
            </a:extLst>
          </p:cNvPr>
          <p:cNvPicPr>
            <a:picLocks noChangeAspect="1"/>
          </p:cNvPicPr>
          <p:nvPr/>
        </p:nvPicPr>
        <p:blipFill>
          <a:blip r:embed="rId2"/>
          <a:stretch>
            <a:fillRect/>
          </a:stretch>
        </p:blipFill>
        <p:spPr>
          <a:xfrm>
            <a:off x="6638096" y="4560688"/>
            <a:ext cx="3407051" cy="1932187"/>
          </a:xfrm>
          <a:prstGeom prst="rect">
            <a:avLst/>
          </a:prstGeom>
        </p:spPr>
      </p:pic>
    </p:spTree>
    <p:extLst>
      <p:ext uri="{BB962C8B-B14F-4D97-AF65-F5344CB8AC3E}">
        <p14:creationId xmlns:p14="http://schemas.microsoft.com/office/powerpoint/2010/main" val="2792408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38C7C8E-040C-4C50-96D0-755F318FCF4F}"/>
              </a:ext>
            </a:extLst>
          </p:cNvPr>
          <p:cNvPicPr>
            <a:picLocks noChangeAspect="1"/>
          </p:cNvPicPr>
          <p:nvPr/>
        </p:nvPicPr>
        <p:blipFill>
          <a:blip r:embed="rId2"/>
          <a:stretch>
            <a:fillRect/>
          </a:stretch>
        </p:blipFill>
        <p:spPr>
          <a:xfrm>
            <a:off x="122482" y="914399"/>
            <a:ext cx="11760589" cy="5433392"/>
          </a:xfrm>
          <a:prstGeom prst="rect">
            <a:avLst/>
          </a:prstGeom>
        </p:spPr>
      </p:pic>
    </p:spTree>
    <p:extLst>
      <p:ext uri="{BB962C8B-B14F-4D97-AF65-F5344CB8AC3E}">
        <p14:creationId xmlns:p14="http://schemas.microsoft.com/office/powerpoint/2010/main" val="244461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349104B-D272-434B-A592-3680FE996C0A}"/>
              </a:ext>
            </a:extLst>
          </p:cNvPr>
          <p:cNvPicPr>
            <a:picLocks noChangeAspect="1"/>
          </p:cNvPicPr>
          <p:nvPr/>
        </p:nvPicPr>
        <p:blipFill>
          <a:blip r:embed="rId2"/>
          <a:stretch>
            <a:fillRect/>
          </a:stretch>
        </p:blipFill>
        <p:spPr>
          <a:xfrm>
            <a:off x="1523603" y="777010"/>
            <a:ext cx="9144793" cy="5303980"/>
          </a:xfrm>
          <a:prstGeom prst="rect">
            <a:avLst/>
          </a:prstGeom>
        </p:spPr>
      </p:pic>
    </p:spTree>
    <p:extLst>
      <p:ext uri="{BB962C8B-B14F-4D97-AF65-F5344CB8AC3E}">
        <p14:creationId xmlns:p14="http://schemas.microsoft.com/office/powerpoint/2010/main" val="319613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576C83-D66C-47B3-AD54-84AD8116F89C}"/>
              </a:ext>
            </a:extLst>
          </p:cNvPr>
          <p:cNvSpPr>
            <a:spLocks noGrp="1"/>
          </p:cNvSpPr>
          <p:nvPr>
            <p:ph type="title"/>
          </p:nvPr>
        </p:nvSpPr>
        <p:spPr/>
        <p:txBody>
          <a:bodyPr/>
          <a:lstStyle/>
          <a:p>
            <a:pPr algn="ctr"/>
            <a:r>
              <a:rPr lang="el-GR" dirty="0"/>
              <a:t>Κυτοχρώματα</a:t>
            </a:r>
          </a:p>
        </p:txBody>
      </p:sp>
      <p:sp>
        <p:nvSpPr>
          <p:cNvPr id="3" name="Θέση περιεχομένου 2">
            <a:extLst>
              <a:ext uri="{FF2B5EF4-FFF2-40B4-BE49-F238E27FC236}">
                <a16:creationId xmlns:a16="http://schemas.microsoft.com/office/drawing/2014/main" id="{0B76CFEC-6027-4D59-A3EE-0899467D4FED}"/>
              </a:ext>
            </a:extLst>
          </p:cNvPr>
          <p:cNvSpPr>
            <a:spLocks noGrp="1"/>
          </p:cNvSpPr>
          <p:nvPr>
            <p:ph idx="1"/>
          </p:nvPr>
        </p:nvSpPr>
        <p:spPr/>
        <p:txBody>
          <a:bodyPr/>
          <a:lstStyle/>
          <a:p>
            <a:r>
              <a:rPr lang="el-GR" dirty="0"/>
              <a:t>Πρωτεΐνες που περιέχουν </a:t>
            </a:r>
            <a:r>
              <a:rPr lang="el-GR" b="1" dirty="0" err="1"/>
              <a:t>αίμη</a:t>
            </a:r>
            <a:r>
              <a:rPr lang="el-GR" dirty="0"/>
              <a:t>. Ο σίδηρος της </a:t>
            </a:r>
            <a:r>
              <a:rPr lang="el-GR" dirty="0" err="1"/>
              <a:t>αίμης</a:t>
            </a:r>
            <a:r>
              <a:rPr lang="el-GR" dirty="0"/>
              <a:t> εναλλάσσεται μεταξύ της μορφής </a:t>
            </a:r>
            <a:r>
              <a:rPr lang="en-US" dirty="0"/>
              <a:t>Fe</a:t>
            </a:r>
            <a:r>
              <a:rPr lang="en-US" baseline="30000" dirty="0"/>
              <a:t>2+</a:t>
            </a:r>
            <a:r>
              <a:rPr lang="el-GR" baseline="30000" dirty="0"/>
              <a:t> </a:t>
            </a:r>
            <a:r>
              <a:rPr lang="el-GR" dirty="0"/>
              <a:t>και </a:t>
            </a:r>
            <a:r>
              <a:rPr lang="en-US" dirty="0"/>
              <a:t>Fe</a:t>
            </a:r>
            <a:r>
              <a:rPr lang="en-US" baseline="30000" dirty="0"/>
              <a:t>3+ </a:t>
            </a:r>
            <a:r>
              <a:rPr lang="el-GR" dirty="0"/>
              <a:t>(μεταφέρουν 1</a:t>
            </a:r>
            <a:r>
              <a:rPr lang="en-US" dirty="0"/>
              <a:t>e</a:t>
            </a:r>
            <a:r>
              <a:rPr lang="el-GR" dirty="0"/>
              <a:t>)</a:t>
            </a:r>
            <a:endParaRPr lang="en-US" baseline="30000" dirty="0"/>
          </a:p>
          <a:p>
            <a:r>
              <a:rPr lang="el-GR" dirty="0"/>
              <a:t>Κυτοχρώματα της αναπνευστικής αλυσίδας είναι τα κυτοχρώματα </a:t>
            </a:r>
            <a:r>
              <a:rPr lang="en-US" dirty="0"/>
              <a:t>c,c1, b (</a:t>
            </a:r>
            <a:r>
              <a:rPr lang="en-US" dirty="0" err="1"/>
              <a:t>bH,bL</a:t>
            </a:r>
            <a:r>
              <a:rPr lang="en-US" dirty="0"/>
              <a:t>) </a:t>
            </a:r>
            <a:r>
              <a:rPr lang="el-GR" dirty="0"/>
              <a:t>καθώς και τα </a:t>
            </a:r>
            <a:r>
              <a:rPr lang="en-US" dirty="0"/>
              <a:t>a, a3. </a:t>
            </a:r>
          </a:p>
          <a:p>
            <a:r>
              <a:rPr lang="el-GR" dirty="0"/>
              <a:t>Σε όλα τα κυτοχρώματα με εξαίρεση το κυτόχρωμα </a:t>
            </a:r>
            <a:r>
              <a:rPr lang="en-US" dirty="0"/>
              <a:t>a3</a:t>
            </a:r>
            <a:r>
              <a:rPr lang="el-GR" dirty="0"/>
              <a:t> ο σίδηρος της </a:t>
            </a:r>
            <a:r>
              <a:rPr lang="el-GR" dirty="0" err="1"/>
              <a:t>αίμης</a:t>
            </a:r>
            <a:r>
              <a:rPr lang="el-GR" dirty="0"/>
              <a:t>  δεν μπορεί να συνδεθεί με οξυγόνο.</a:t>
            </a:r>
          </a:p>
          <a:p>
            <a:r>
              <a:rPr lang="el-GR" dirty="0"/>
              <a:t>Η παρουσία του </a:t>
            </a:r>
            <a:r>
              <a:rPr lang="el-GR" b="1" dirty="0"/>
              <a:t>κυτοχρώματος </a:t>
            </a:r>
            <a:r>
              <a:rPr lang="en-US" b="1" dirty="0"/>
              <a:t>a3 </a:t>
            </a:r>
            <a:r>
              <a:rPr lang="el-GR" dirty="0"/>
              <a:t>στο </a:t>
            </a:r>
            <a:r>
              <a:rPr lang="el-GR" dirty="0" err="1"/>
              <a:t>σύμπλοκο</a:t>
            </a:r>
            <a:r>
              <a:rPr lang="el-GR" dirty="0"/>
              <a:t> της </a:t>
            </a:r>
            <a:r>
              <a:rPr lang="el-GR" b="1" dirty="0" err="1"/>
              <a:t>οξειδάσης</a:t>
            </a:r>
            <a:r>
              <a:rPr lang="el-GR" b="1" dirty="0"/>
              <a:t> του κυτοχρώματος</a:t>
            </a:r>
            <a:r>
              <a:rPr lang="el-GR" dirty="0"/>
              <a:t> επιτρέπει την αναγωγή του οξυγόνου και τον τελικό σχηματισμό νερού</a:t>
            </a:r>
          </a:p>
        </p:txBody>
      </p:sp>
    </p:spTree>
    <p:extLst>
      <p:ext uri="{BB962C8B-B14F-4D97-AF65-F5344CB8AC3E}">
        <p14:creationId xmlns:p14="http://schemas.microsoft.com/office/powerpoint/2010/main" val="749859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335C142-9036-4CF7-AF47-13161E7D0857}"/>
              </a:ext>
            </a:extLst>
          </p:cNvPr>
          <p:cNvPicPr>
            <a:picLocks noChangeAspect="1"/>
          </p:cNvPicPr>
          <p:nvPr/>
        </p:nvPicPr>
        <p:blipFill>
          <a:blip r:embed="rId2"/>
          <a:stretch>
            <a:fillRect/>
          </a:stretch>
        </p:blipFill>
        <p:spPr>
          <a:xfrm>
            <a:off x="643467" y="675470"/>
            <a:ext cx="10905066" cy="5507059"/>
          </a:xfrm>
          <a:prstGeom prst="rect">
            <a:avLst/>
          </a:prstGeom>
        </p:spPr>
      </p:pic>
    </p:spTree>
    <p:extLst>
      <p:ext uri="{BB962C8B-B14F-4D97-AF65-F5344CB8AC3E}">
        <p14:creationId xmlns:p14="http://schemas.microsoft.com/office/powerpoint/2010/main" val="1678457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descr="Εικόνα που περιέχει μοτίβο, ζωγραφιά, τέχνη, κέντημα&#10;&#10;Περιγραφή που δημιουργήθηκε αυτόματα">
            <a:extLst>
              <a:ext uri="{FF2B5EF4-FFF2-40B4-BE49-F238E27FC236}">
                <a16:creationId xmlns:a16="http://schemas.microsoft.com/office/drawing/2014/main" id="{36B2221D-A4E3-BE5F-54F9-9BD30F419549}"/>
              </a:ext>
            </a:extLst>
          </p:cNvPr>
          <p:cNvPicPr>
            <a:picLocks noChangeAspect="1"/>
          </p:cNvPicPr>
          <p:nvPr/>
        </p:nvPicPr>
        <p:blipFill>
          <a:blip r:embed="rId2"/>
          <a:stretch>
            <a:fillRect/>
          </a:stretch>
        </p:blipFill>
        <p:spPr>
          <a:xfrm>
            <a:off x="643467" y="784522"/>
            <a:ext cx="10905066" cy="5384365"/>
          </a:xfrm>
          <a:prstGeom prst="rect">
            <a:avLst/>
          </a:prstGeom>
        </p:spPr>
      </p:pic>
      <p:sp>
        <p:nvSpPr>
          <p:cNvPr id="3" name="TextBox 2">
            <a:extLst>
              <a:ext uri="{FF2B5EF4-FFF2-40B4-BE49-F238E27FC236}">
                <a16:creationId xmlns:a16="http://schemas.microsoft.com/office/drawing/2014/main" id="{D7B64C7C-A9BA-B5D8-335C-BEB9FB466432}"/>
              </a:ext>
            </a:extLst>
          </p:cNvPr>
          <p:cNvSpPr txBox="1"/>
          <p:nvPr/>
        </p:nvSpPr>
        <p:spPr>
          <a:xfrm>
            <a:off x="2067339" y="689113"/>
            <a:ext cx="7765587" cy="400110"/>
          </a:xfrm>
          <a:prstGeom prst="rect">
            <a:avLst/>
          </a:prstGeom>
          <a:noFill/>
        </p:spPr>
        <p:txBody>
          <a:bodyPr wrap="none" rtlCol="0">
            <a:spAutoFit/>
          </a:bodyPr>
          <a:lstStyle/>
          <a:p>
            <a:r>
              <a:rPr lang="en-US" sz="2000" b="1" dirty="0"/>
              <a:t>Structure of cytochrome oxidase in the inner mitochondrial membrane</a:t>
            </a:r>
            <a:endParaRPr lang="el-GR" sz="2000" b="1" dirty="0"/>
          </a:p>
        </p:txBody>
      </p:sp>
      <p:sp>
        <p:nvSpPr>
          <p:cNvPr id="4" name="TextBox 3">
            <a:extLst>
              <a:ext uri="{FF2B5EF4-FFF2-40B4-BE49-F238E27FC236}">
                <a16:creationId xmlns:a16="http://schemas.microsoft.com/office/drawing/2014/main" id="{45E07E18-B4BF-9A76-D358-3A0F9F88DDF8}"/>
              </a:ext>
            </a:extLst>
          </p:cNvPr>
          <p:cNvSpPr txBox="1"/>
          <p:nvPr/>
        </p:nvSpPr>
        <p:spPr>
          <a:xfrm>
            <a:off x="809767" y="5750312"/>
            <a:ext cx="10738766" cy="646331"/>
          </a:xfrm>
          <a:prstGeom prst="rect">
            <a:avLst/>
          </a:prstGeom>
          <a:noFill/>
        </p:spPr>
        <p:txBody>
          <a:bodyPr wrap="square" rtlCol="0">
            <a:spAutoFit/>
          </a:bodyPr>
          <a:lstStyle/>
          <a:p>
            <a:r>
              <a:rPr lang="en-US"/>
              <a:t>Cytochrome oxidase is a transmembrane protein in the inner mitochondrial membrane. It is a dimer with two identical chemical units containing two hemes, three coppers, magnesium and a zinc.</a:t>
            </a:r>
            <a:endParaRPr lang="el-GR" dirty="0"/>
          </a:p>
        </p:txBody>
      </p:sp>
      <p:sp>
        <p:nvSpPr>
          <p:cNvPr id="5" name="TextBox 4"/>
          <p:cNvSpPr txBox="1"/>
          <p:nvPr/>
        </p:nvSpPr>
        <p:spPr>
          <a:xfrm>
            <a:off x="9187543" y="1524000"/>
            <a:ext cx="1740733" cy="646331"/>
          </a:xfrm>
          <a:prstGeom prst="rect">
            <a:avLst/>
          </a:prstGeom>
          <a:noFill/>
        </p:spPr>
        <p:txBody>
          <a:bodyPr wrap="none" rtlCol="0">
            <a:spAutoFit/>
          </a:bodyPr>
          <a:lstStyle/>
          <a:p>
            <a:r>
              <a:rPr lang="en-US" b="1" dirty="0" err="1" smtClean="0"/>
              <a:t>Cyt</a:t>
            </a:r>
            <a:r>
              <a:rPr lang="en-US" b="1" dirty="0" smtClean="0"/>
              <a:t> a, </a:t>
            </a:r>
            <a:r>
              <a:rPr lang="en-US" b="1" dirty="0" err="1" smtClean="0"/>
              <a:t>Heme</a:t>
            </a:r>
            <a:r>
              <a:rPr lang="en-US" b="1" dirty="0" smtClean="0"/>
              <a:t> a</a:t>
            </a:r>
          </a:p>
          <a:p>
            <a:r>
              <a:rPr lang="en-US" b="1" dirty="0" err="1" smtClean="0"/>
              <a:t>Cyt</a:t>
            </a:r>
            <a:r>
              <a:rPr lang="en-US" b="1" dirty="0" smtClean="0"/>
              <a:t> a3, </a:t>
            </a:r>
            <a:r>
              <a:rPr lang="en-US" b="1" dirty="0" err="1" smtClean="0"/>
              <a:t>Heme</a:t>
            </a:r>
            <a:r>
              <a:rPr lang="en-US" b="1" dirty="0" smtClean="0"/>
              <a:t> a3</a:t>
            </a:r>
            <a:endParaRPr lang="el-GR" b="1" dirty="0"/>
          </a:p>
        </p:txBody>
      </p:sp>
    </p:spTree>
    <p:extLst>
      <p:ext uri="{BB962C8B-B14F-4D97-AF65-F5344CB8AC3E}">
        <p14:creationId xmlns:p14="http://schemas.microsoft.com/office/powerpoint/2010/main" val="2843638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388214D1-77B5-FC4A-9349-0EBD2A0F6B8A}"/>
              </a:ext>
            </a:extLst>
          </p:cNvPr>
          <p:cNvPicPr>
            <a:picLocks noChangeAspect="1"/>
          </p:cNvPicPr>
          <p:nvPr/>
        </p:nvPicPr>
        <p:blipFill>
          <a:blip r:embed="rId2"/>
          <a:stretch>
            <a:fillRect/>
          </a:stretch>
        </p:blipFill>
        <p:spPr>
          <a:xfrm>
            <a:off x="812799" y="457200"/>
            <a:ext cx="10566401" cy="5943600"/>
          </a:xfrm>
          <a:prstGeom prst="rect">
            <a:avLst/>
          </a:prstGeom>
        </p:spPr>
      </p:pic>
      <p:sp>
        <p:nvSpPr>
          <p:cNvPr id="3" name="TextBox 2">
            <a:extLst>
              <a:ext uri="{FF2B5EF4-FFF2-40B4-BE49-F238E27FC236}">
                <a16:creationId xmlns:a16="http://schemas.microsoft.com/office/drawing/2014/main" id="{783B259A-C382-4A60-EAA4-DADB6D897C2C}"/>
              </a:ext>
            </a:extLst>
          </p:cNvPr>
          <p:cNvSpPr txBox="1"/>
          <p:nvPr/>
        </p:nvSpPr>
        <p:spPr>
          <a:xfrm>
            <a:off x="7085641" y="578441"/>
            <a:ext cx="3979924" cy="1015663"/>
          </a:xfrm>
          <a:prstGeom prst="rect">
            <a:avLst/>
          </a:prstGeom>
          <a:noFill/>
        </p:spPr>
        <p:txBody>
          <a:bodyPr wrap="square" rtlCol="0">
            <a:spAutoFit/>
          </a:bodyPr>
          <a:lstStyle/>
          <a:p>
            <a:r>
              <a:rPr lang="en-US" sz="2000" b="1" dirty="0"/>
              <a:t>The transfer of electrons from cytochrome c to cytochrome oxidase.</a:t>
            </a:r>
            <a:endParaRPr lang="el-GR" sz="2000" b="1" dirty="0"/>
          </a:p>
        </p:txBody>
      </p:sp>
      <p:sp>
        <p:nvSpPr>
          <p:cNvPr id="4" name="TextBox 3">
            <a:extLst>
              <a:ext uri="{FF2B5EF4-FFF2-40B4-BE49-F238E27FC236}">
                <a16:creationId xmlns:a16="http://schemas.microsoft.com/office/drawing/2014/main" id="{0391F3B7-5539-8CDB-FF50-A512956A3FBA}"/>
              </a:ext>
            </a:extLst>
          </p:cNvPr>
          <p:cNvSpPr txBox="1"/>
          <p:nvPr/>
        </p:nvSpPr>
        <p:spPr>
          <a:xfrm>
            <a:off x="7805531" y="2517913"/>
            <a:ext cx="3573670" cy="1754326"/>
          </a:xfrm>
          <a:prstGeom prst="rect">
            <a:avLst/>
          </a:prstGeom>
          <a:noFill/>
        </p:spPr>
        <p:txBody>
          <a:bodyPr wrap="square" rtlCol="0">
            <a:spAutoFit/>
          </a:bodyPr>
          <a:lstStyle/>
          <a:p>
            <a:r>
              <a:rPr lang="en-US" dirty="0"/>
              <a:t>This figure shows the transfer of electrons the </a:t>
            </a:r>
            <a:r>
              <a:rPr lang="en-US" b="1" dirty="0"/>
              <a:t>cytochrome c</a:t>
            </a:r>
            <a:r>
              <a:rPr lang="en-US" dirty="0"/>
              <a:t> to the two </a:t>
            </a:r>
            <a:r>
              <a:rPr lang="en-US" dirty="0" err="1"/>
              <a:t>CuA</a:t>
            </a:r>
            <a:r>
              <a:rPr lang="en-US" dirty="0"/>
              <a:t> (light blue), to </a:t>
            </a:r>
            <a:r>
              <a:rPr lang="en-US" b="1" dirty="0"/>
              <a:t>heme a</a:t>
            </a:r>
            <a:r>
              <a:rPr lang="en-US" dirty="0"/>
              <a:t> (purple, left) to </a:t>
            </a:r>
            <a:r>
              <a:rPr lang="en-US" b="1" dirty="0"/>
              <a:t>heme a3 </a:t>
            </a:r>
            <a:r>
              <a:rPr lang="en-US" dirty="0"/>
              <a:t>(purple, right), to finally to the oxygen molecule (red sphere). </a:t>
            </a:r>
            <a:endParaRPr lang="el-GR" dirty="0"/>
          </a:p>
        </p:txBody>
      </p:sp>
    </p:spTree>
    <p:extLst>
      <p:ext uri="{BB962C8B-B14F-4D97-AF65-F5344CB8AC3E}">
        <p14:creationId xmlns:p14="http://schemas.microsoft.com/office/powerpoint/2010/main" val="1296427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42681C6-0B3E-4FB0-ADA3-46445C487904}"/>
              </a:ext>
            </a:extLst>
          </p:cNvPr>
          <p:cNvPicPr>
            <a:picLocks noChangeAspect="1"/>
          </p:cNvPicPr>
          <p:nvPr/>
        </p:nvPicPr>
        <p:blipFill>
          <a:blip r:embed="rId2"/>
          <a:stretch>
            <a:fillRect/>
          </a:stretch>
        </p:blipFill>
        <p:spPr>
          <a:xfrm>
            <a:off x="145927" y="1459821"/>
            <a:ext cx="11915444" cy="5131584"/>
          </a:xfrm>
          <a:prstGeom prst="rect">
            <a:avLst/>
          </a:prstGeom>
        </p:spPr>
      </p:pic>
    </p:spTree>
    <p:extLst>
      <p:ext uri="{BB962C8B-B14F-4D97-AF65-F5344CB8AC3E}">
        <p14:creationId xmlns:p14="http://schemas.microsoft.com/office/powerpoint/2010/main" val="259244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6393EA-C384-444D-98F5-3B75B9F0665F}"/>
              </a:ext>
            </a:extLst>
          </p:cNvPr>
          <p:cNvSpPr>
            <a:spLocks noGrp="1"/>
          </p:cNvSpPr>
          <p:nvPr>
            <p:ph type="title"/>
          </p:nvPr>
        </p:nvSpPr>
        <p:spPr>
          <a:xfrm>
            <a:off x="446315" y="338999"/>
            <a:ext cx="6999514" cy="695049"/>
          </a:xfrm>
        </p:spPr>
        <p:txBody>
          <a:bodyPr/>
          <a:lstStyle/>
          <a:p>
            <a:pPr algn="ctr"/>
            <a:r>
              <a:rPr lang="el-GR" dirty="0"/>
              <a:t>Σύνθεση ΑΤΡ</a:t>
            </a:r>
          </a:p>
        </p:txBody>
      </p:sp>
      <p:sp>
        <p:nvSpPr>
          <p:cNvPr id="3" name="Θέση περιεχομένου 2">
            <a:extLst>
              <a:ext uri="{FF2B5EF4-FFF2-40B4-BE49-F238E27FC236}">
                <a16:creationId xmlns:a16="http://schemas.microsoft.com/office/drawing/2014/main" id="{3CBCD58A-10D4-4C7C-B38B-07C057C3FEA2}"/>
              </a:ext>
            </a:extLst>
          </p:cNvPr>
          <p:cNvSpPr>
            <a:spLocks noGrp="1"/>
          </p:cNvSpPr>
          <p:nvPr>
            <p:ph idx="1"/>
          </p:nvPr>
        </p:nvSpPr>
        <p:spPr>
          <a:xfrm>
            <a:off x="-67491" y="1338848"/>
            <a:ext cx="8279674" cy="4811989"/>
          </a:xfrm>
        </p:spPr>
        <p:txBody>
          <a:bodyPr>
            <a:normAutofit lnSpcReduction="10000"/>
          </a:bodyPr>
          <a:lstStyle/>
          <a:p>
            <a:r>
              <a:rPr lang="el-GR" dirty="0"/>
              <a:t>Η ροή ηλεκτρονίων διαμέσου της </a:t>
            </a:r>
            <a:r>
              <a:rPr lang="el-GR" dirty="0" smtClean="0"/>
              <a:t>αναπνευστικής </a:t>
            </a:r>
            <a:r>
              <a:rPr lang="el-GR" dirty="0"/>
              <a:t>αλυσίδας προσφέρει την ενέργεια ώστε να παραχθεί ΑΤΡ μέσα από τη διαδικασία της οξειδωτικής </a:t>
            </a:r>
            <a:r>
              <a:rPr lang="el-GR" dirty="0" err="1"/>
              <a:t>φωσφορυλίωσης</a:t>
            </a:r>
            <a:r>
              <a:rPr lang="el-GR" dirty="0"/>
              <a:t> </a:t>
            </a:r>
            <a:endParaRPr lang="en-US" dirty="0"/>
          </a:p>
          <a:p>
            <a:r>
              <a:rPr lang="el-GR" dirty="0"/>
              <a:t>Τα </a:t>
            </a:r>
            <a:r>
              <a:rPr lang="el-GR" dirty="0" err="1"/>
              <a:t>σύμπλοκα</a:t>
            </a:r>
            <a:r>
              <a:rPr lang="el-GR" dirty="0"/>
              <a:t> Ι, ΙΙΙ και </a:t>
            </a:r>
            <a:r>
              <a:rPr lang="en-US" dirty="0"/>
              <a:t>IV</a:t>
            </a:r>
            <a:r>
              <a:rPr lang="el-GR" dirty="0"/>
              <a:t> </a:t>
            </a:r>
            <a:r>
              <a:rPr lang="el-GR" dirty="0" err="1"/>
              <a:t>δρούν</a:t>
            </a:r>
            <a:r>
              <a:rPr lang="el-GR" dirty="0"/>
              <a:t> ως αντλίες πρωτονίων. Τα πρωτόνια συσσωρεύονται  στο </a:t>
            </a:r>
            <a:r>
              <a:rPr lang="el-GR" dirty="0" err="1"/>
              <a:t>διαμεμβρανικό</a:t>
            </a:r>
            <a:r>
              <a:rPr lang="el-GR" dirty="0"/>
              <a:t> χώρο ο οποίος φορτίζεται θετικά (+) ενώ η εσωτερική θεμέλια ουσία είναι φορτισμένη αρνητικά (-)</a:t>
            </a:r>
          </a:p>
          <a:p>
            <a:r>
              <a:rPr lang="el-GR" dirty="0"/>
              <a:t>Η παραγόμενη κινητήριος δύναμη των πρωτονίων καθοδηγεί την σύνθεση του ΑΤΡ, καθώς τα πρωτόνια ρέουν ξανά προς τη θεμέλια ουσία διαμέσου της </a:t>
            </a:r>
            <a:r>
              <a:rPr lang="el-GR" b="1" dirty="0" err="1"/>
              <a:t>συνθετάσης</a:t>
            </a:r>
            <a:r>
              <a:rPr lang="el-GR" b="1" dirty="0"/>
              <a:t> του ΑΤΡ </a:t>
            </a:r>
            <a:r>
              <a:rPr lang="el-GR" dirty="0"/>
              <a:t>(</a:t>
            </a:r>
            <a:r>
              <a:rPr lang="el-GR" dirty="0" err="1"/>
              <a:t>χημειοσμωτική</a:t>
            </a:r>
            <a:r>
              <a:rPr lang="el-GR" dirty="0"/>
              <a:t> θεωρία)</a:t>
            </a:r>
            <a:r>
              <a:rPr lang="en-US" dirty="0"/>
              <a:t>.</a:t>
            </a:r>
            <a:endParaRPr lang="el-GR" dirty="0"/>
          </a:p>
          <a:p>
            <a:endParaRPr lang="el-GR" dirty="0"/>
          </a:p>
        </p:txBody>
      </p:sp>
      <p:pic>
        <p:nvPicPr>
          <p:cNvPr id="4" name="Εικόνα 3"/>
          <p:cNvPicPr>
            <a:picLocks noChangeAspect="1"/>
          </p:cNvPicPr>
          <p:nvPr/>
        </p:nvPicPr>
        <p:blipFill>
          <a:blip r:embed="rId2"/>
          <a:stretch>
            <a:fillRect/>
          </a:stretch>
        </p:blipFill>
        <p:spPr>
          <a:xfrm>
            <a:off x="8151223" y="338999"/>
            <a:ext cx="3979817" cy="2559328"/>
          </a:xfrm>
          <a:prstGeom prst="rect">
            <a:avLst/>
          </a:prstGeom>
        </p:spPr>
      </p:pic>
      <p:pic>
        <p:nvPicPr>
          <p:cNvPr id="5" name="Εικόνα 4"/>
          <p:cNvPicPr>
            <a:picLocks noChangeAspect="1"/>
          </p:cNvPicPr>
          <p:nvPr/>
        </p:nvPicPr>
        <p:blipFill>
          <a:blip r:embed="rId3"/>
          <a:stretch>
            <a:fillRect/>
          </a:stretch>
        </p:blipFill>
        <p:spPr>
          <a:xfrm>
            <a:off x="8355193" y="3175771"/>
            <a:ext cx="3571875" cy="3571875"/>
          </a:xfrm>
          <a:prstGeom prst="rect">
            <a:avLst/>
          </a:prstGeom>
        </p:spPr>
      </p:pic>
    </p:spTree>
    <p:extLst>
      <p:ext uri="{BB962C8B-B14F-4D97-AF65-F5344CB8AC3E}">
        <p14:creationId xmlns:p14="http://schemas.microsoft.com/office/powerpoint/2010/main" val="2663269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E8928CA-419D-44CD-8DCD-06A30681D949}"/>
              </a:ext>
            </a:extLst>
          </p:cNvPr>
          <p:cNvPicPr>
            <a:picLocks noChangeAspect="1"/>
          </p:cNvPicPr>
          <p:nvPr/>
        </p:nvPicPr>
        <p:blipFill>
          <a:blip r:embed="rId2"/>
          <a:stretch>
            <a:fillRect/>
          </a:stretch>
        </p:blipFill>
        <p:spPr>
          <a:xfrm>
            <a:off x="126843" y="750469"/>
            <a:ext cx="11655854" cy="4794441"/>
          </a:xfrm>
          <a:prstGeom prst="rect">
            <a:avLst/>
          </a:prstGeom>
        </p:spPr>
      </p:pic>
    </p:spTree>
    <p:extLst>
      <p:ext uri="{BB962C8B-B14F-4D97-AF65-F5344CB8AC3E}">
        <p14:creationId xmlns:p14="http://schemas.microsoft.com/office/powerpoint/2010/main" val="3680708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E9B2615-10F8-42E2-AB94-21ADFE4E463E}"/>
              </a:ext>
            </a:extLst>
          </p:cNvPr>
          <p:cNvPicPr>
            <a:picLocks noChangeAspect="1"/>
          </p:cNvPicPr>
          <p:nvPr/>
        </p:nvPicPr>
        <p:blipFill>
          <a:blip r:embed="rId2"/>
          <a:stretch>
            <a:fillRect/>
          </a:stretch>
        </p:blipFill>
        <p:spPr>
          <a:xfrm>
            <a:off x="1676400" y="0"/>
            <a:ext cx="8839200" cy="6858000"/>
          </a:xfrm>
          <a:prstGeom prst="rect">
            <a:avLst/>
          </a:prstGeom>
        </p:spPr>
      </p:pic>
    </p:spTree>
    <p:extLst>
      <p:ext uri="{BB962C8B-B14F-4D97-AF65-F5344CB8AC3E}">
        <p14:creationId xmlns:p14="http://schemas.microsoft.com/office/powerpoint/2010/main" val="858791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3BA3F7-127A-4B01-AAC5-B68F4AF28FD9}"/>
              </a:ext>
            </a:extLst>
          </p:cNvPr>
          <p:cNvSpPr>
            <a:spLocks noGrp="1"/>
          </p:cNvSpPr>
          <p:nvPr>
            <p:ph type="title"/>
          </p:nvPr>
        </p:nvSpPr>
        <p:spPr>
          <a:xfrm>
            <a:off x="603069" y="0"/>
            <a:ext cx="7025640" cy="748058"/>
          </a:xfrm>
        </p:spPr>
        <p:txBody>
          <a:bodyPr/>
          <a:lstStyle/>
          <a:p>
            <a:pPr algn="ctr"/>
            <a:r>
              <a:rPr lang="el-GR" dirty="0" err="1"/>
              <a:t>Συνθετάση</a:t>
            </a:r>
            <a:r>
              <a:rPr lang="el-GR" dirty="0"/>
              <a:t> του ΑΤΡ</a:t>
            </a:r>
          </a:p>
        </p:txBody>
      </p:sp>
      <p:sp>
        <p:nvSpPr>
          <p:cNvPr id="3" name="Θέση περιεχομένου 2">
            <a:extLst>
              <a:ext uri="{FF2B5EF4-FFF2-40B4-BE49-F238E27FC236}">
                <a16:creationId xmlns:a16="http://schemas.microsoft.com/office/drawing/2014/main" id="{619928F2-FD86-4C84-A3D5-EB01C3828316}"/>
              </a:ext>
            </a:extLst>
          </p:cNvPr>
          <p:cNvSpPr>
            <a:spLocks noGrp="1"/>
          </p:cNvSpPr>
          <p:nvPr>
            <p:ph idx="1"/>
          </p:nvPr>
        </p:nvSpPr>
        <p:spPr>
          <a:xfrm>
            <a:off x="246016" y="748058"/>
            <a:ext cx="7138852" cy="5936404"/>
          </a:xfrm>
        </p:spPr>
        <p:txBody>
          <a:bodyPr>
            <a:noAutofit/>
          </a:bodyPr>
          <a:lstStyle/>
          <a:p>
            <a:r>
              <a:rPr lang="el-GR" sz="2400" dirty="0" err="1"/>
              <a:t>Διαμεμβρανικό</a:t>
            </a:r>
            <a:r>
              <a:rPr lang="el-GR" sz="2400" dirty="0"/>
              <a:t> </a:t>
            </a:r>
            <a:r>
              <a:rPr lang="el-GR" sz="2400" dirty="0" err="1"/>
              <a:t>ενζυμικό</a:t>
            </a:r>
            <a:r>
              <a:rPr lang="el-GR" sz="2400" dirty="0"/>
              <a:t> </a:t>
            </a:r>
            <a:r>
              <a:rPr lang="el-GR" sz="2400" dirty="0" err="1"/>
              <a:t>σύμπλοκο</a:t>
            </a:r>
            <a:r>
              <a:rPr lang="el-GR" sz="2400" dirty="0"/>
              <a:t> της εσωτερικής μεμβράνης του </a:t>
            </a:r>
            <a:r>
              <a:rPr lang="el-GR" sz="2400" dirty="0" err="1"/>
              <a:t>μιτοχονδίου</a:t>
            </a:r>
            <a:endParaRPr lang="el-GR" sz="2400" dirty="0"/>
          </a:p>
          <a:p>
            <a:r>
              <a:rPr lang="el-GR" sz="2400" dirty="0"/>
              <a:t>Καταλύει τον σχηματισμό </a:t>
            </a:r>
            <a:r>
              <a:rPr lang="en-US" sz="2400" dirty="0"/>
              <a:t>ATP </a:t>
            </a:r>
            <a:r>
              <a:rPr lang="el-GR" sz="2400" dirty="0"/>
              <a:t>παρουσία </a:t>
            </a:r>
            <a:r>
              <a:rPr lang="en-US" sz="2400" dirty="0"/>
              <a:t>Pi </a:t>
            </a:r>
            <a:r>
              <a:rPr lang="el-GR" sz="2400" dirty="0"/>
              <a:t>και </a:t>
            </a:r>
            <a:r>
              <a:rPr lang="en-US" sz="2400" dirty="0"/>
              <a:t>ADP</a:t>
            </a:r>
            <a:endParaRPr lang="el-GR" sz="2400" dirty="0"/>
          </a:p>
          <a:p>
            <a:r>
              <a:rPr lang="el-GR" sz="2400" dirty="0"/>
              <a:t>Αποτελείται από ένα </a:t>
            </a:r>
            <a:r>
              <a:rPr lang="el-GR" sz="2400" u="sng" dirty="0" err="1"/>
              <a:t>υποσύμπλοκο</a:t>
            </a:r>
            <a:r>
              <a:rPr lang="el-GR" sz="2400" u="sng" dirty="0"/>
              <a:t> </a:t>
            </a:r>
            <a:r>
              <a:rPr lang="en-US" sz="2400" u="sng" dirty="0" err="1"/>
              <a:t>Fo</a:t>
            </a:r>
            <a:r>
              <a:rPr lang="en-US" sz="2400" u="sng" dirty="0"/>
              <a:t> </a:t>
            </a:r>
            <a:r>
              <a:rPr lang="el-GR" sz="2400" u="sng" dirty="0"/>
              <a:t>  </a:t>
            </a:r>
            <a:r>
              <a:rPr lang="el-GR" sz="2400" dirty="0"/>
              <a:t>(πρωτεϊνικός δίσκος  </a:t>
            </a:r>
            <a:r>
              <a:rPr lang="el-GR" sz="2400" dirty="0" err="1"/>
              <a:t>διαμεμβρανικών</a:t>
            </a:r>
            <a:r>
              <a:rPr lang="el-GR" sz="2400" dirty="0"/>
              <a:t> </a:t>
            </a:r>
            <a:r>
              <a:rPr lang="el-GR" sz="2400" dirty="0" err="1"/>
              <a:t>υπομονάδων</a:t>
            </a:r>
            <a:r>
              <a:rPr lang="el-GR" sz="2400" dirty="0"/>
              <a:t> </a:t>
            </a:r>
            <a:r>
              <a:rPr lang="en-US" sz="2400" dirty="0"/>
              <a:t>C) </a:t>
            </a:r>
            <a:r>
              <a:rPr lang="el-GR" sz="2400" dirty="0"/>
              <a:t>ο οποίος μπορεί να περιστρέφεται όταν διέρχονται τα πρωτόνια</a:t>
            </a:r>
          </a:p>
          <a:p>
            <a:r>
              <a:rPr lang="el-GR" sz="2400" dirty="0"/>
              <a:t>Ένα σύμπλεγμα πρωτεϊνών γνωστό ως </a:t>
            </a:r>
            <a:r>
              <a:rPr lang="el-GR" sz="2400" u="sng" dirty="0"/>
              <a:t>σύμπλεγμα </a:t>
            </a:r>
            <a:r>
              <a:rPr lang="en-US" sz="2400" u="sng" dirty="0"/>
              <a:t>F1 </a:t>
            </a:r>
            <a:r>
              <a:rPr lang="el-GR" sz="2400" dirty="0"/>
              <a:t>προβάλει στο εσωτερικό της θεμέλιας ουσίας και περιέχει το μηχανισμό της </a:t>
            </a:r>
            <a:r>
              <a:rPr lang="el-GR" sz="2400" dirty="0" err="1"/>
              <a:t>φωσφορυλίωσης</a:t>
            </a:r>
            <a:r>
              <a:rPr lang="el-GR" sz="2400" dirty="0"/>
              <a:t>, που περιλαμβάνει 3 </a:t>
            </a:r>
            <a:r>
              <a:rPr lang="el-GR" sz="2400" dirty="0" err="1"/>
              <a:t>υπομονάδες</a:t>
            </a:r>
            <a:r>
              <a:rPr lang="el-GR" sz="2400" dirty="0"/>
              <a:t> α, 3 </a:t>
            </a:r>
            <a:r>
              <a:rPr lang="el-GR" sz="2400" dirty="0" err="1"/>
              <a:t>υπομονάδες</a:t>
            </a:r>
            <a:r>
              <a:rPr lang="el-GR" sz="2400" dirty="0"/>
              <a:t> β και 1 </a:t>
            </a:r>
            <a:r>
              <a:rPr lang="el-GR" sz="2400" dirty="0" err="1"/>
              <a:t>υπομονάδα</a:t>
            </a:r>
            <a:r>
              <a:rPr lang="el-GR" sz="2400" dirty="0"/>
              <a:t> γ. Οι </a:t>
            </a:r>
            <a:r>
              <a:rPr lang="el-GR" sz="2400" dirty="0" err="1"/>
              <a:t>υπομονάδες</a:t>
            </a:r>
            <a:r>
              <a:rPr lang="el-GR" sz="2400" dirty="0"/>
              <a:t> β παράγουν ΑΤΡ προσλαμβάνοντας διαδοχικά </a:t>
            </a:r>
            <a:r>
              <a:rPr lang="en-US" sz="2400" dirty="0"/>
              <a:t>ADP </a:t>
            </a:r>
            <a:r>
              <a:rPr lang="el-GR" sz="2400" dirty="0"/>
              <a:t>και </a:t>
            </a:r>
            <a:r>
              <a:rPr lang="en-US" sz="2400" dirty="0"/>
              <a:t>Pi</a:t>
            </a:r>
            <a:endParaRPr lang="el-GR" sz="2400" dirty="0"/>
          </a:p>
          <a:p>
            <a:r>
              <a:rPr lang="el-GR" sz="2400" dirty="0"/>
              <a:t>Παράγονται 3 μόρια ΑΤΡ ανά περιστροφή</a:t>
            </a:r>
          </a:p>
          <a:p>
            <a:r>
              <a:rPr lang="el-GR" sz="2400" dirty="0"/>
              <a:t>Το 90% των φωσφορικών δεσμών υψηλής ενέργειας παράγεται μέσω της οξειδωτικής </a:t>
            </a:r>
            <a:r>
              <a:rPr lang="el-GR" sz="2400" dirty="0" err="1"/>
              <a:t>φωσφορυλίωσης</a:t>
            </a:r>
            <a:endParaRPr lang="el-GR" sz="2400" dirty="0"/>
          </a:p>
          <a:p>
            <a:pPr marL="0" indent="0">
              <a:buNone/>
            </a:pPr>
            <a:r>
              <a:rPr lang="el-GR" sz="2400" dirty="0"/>
              <a:t> </a:t>
            </a:r>
          </a:p>
        </p:txBody>
      </p:sp>
      <p:pic>
        <p:nvPicPr>
          <p:cNvPr id="4" name="Εικόνα 3"/>
          <p:cNvPicPr>
            <a:picLocks noChangeAspect="1"/>
          </p:cNvPicPr>
          <p:nvPr/>
        </p:nvPicPr>
        <p:blipFill>
          <a:blip r:embed="rId2"/>
          <a:stretch>
            <a:fillRect/>
          </a:stretch>
        </p:blipFill>
        <p:spPr>
          <a:xfrm>
            <a:off x="7498079" y="725149"/>
            <a:ext cx="4478493" cy="5982221"/>
          </a:xfrm>
          <a:prstGeom prst="rect">
            <a:avLst/>
          </a:prstGeom>
        </p:spPr>
      </p:pic>
    </p:spTree>
    <p:extLst>
      <p:ext uri="{BB962C8B-B14F-4D97-AF65-F5344CB8AC3E}">
        <p14:creationId xmlns:p14="http://schemas.microsoft.com/office/powerpoint/2010/main" val="4046118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9E0773-1F14-48D3-9C5A-0C6BFA7857A6}"/>
              </a:ext>
            </a:extLst>
          </p:cNvPr>
          <p:cNvSpPr>
            <a:spLocks noGrp="1"/>
          </p:cNvSpPr>
          <p:nvPr>
            <p:ph type="title"/>
          </p:nvPr>
        </p:nvSpPr>
        <p:spPr>
          <a:xfrm>
            <a:off x="838200" y="103868"/>
            <a:ext cx="10515600" cy="1325563"/>
          </a:xfrm>
        </p:spPr>
        <p:txBody>
          <a:bodyPr/>
          <a:lstStyle/>
          <a:p>
            <a:r>
              <a:rPr lang="el-GR" dirty="0"/>
              <a:t>Το μιτοχόνδριο έδρα βιολογικών διεργασιών</a:t>
            </a:r>
          </a:p>
        </p:txBody>
      </p:sp>
      <p:sp>
        <p:nvSpPr>
          <p:cNvPr id="3" name="Θέση περιεχομένου 2">
            <a:extLst>
              <a:ext uri="{FF2B5EF4-FFF2-40B4-BE49-F238E27FC236}">
                <a16:creationId xmlns:a16="http://schemas.microsoft.com/office/drawing/2014/main" id="{3C1B5F73-C217-47DA-A74B-87342F6F9778}"/>
              </a:ext>
            </a:extLst>
          </p:cNvPr>
          <p:cNvSpPr>
            <a:spLocks noGrp="1"/>
          </p:cNvSpPr>
          <p:nvPr>
            <p:ph idx="1"/>
          </p:nvPr>
        </p:nvSpPr>
        <p:spPr>
          <a:xfrm>
            <a:off x="838200" y="2356848"/>
            <a:ext cx="10515600" cy="4351338"/>
          </a:xfrm>
        </p:spPr>
        <p:txBody>
          <a:bodyPr/>
          <a:lstStyle/>
          <a:p>
            <a:r>
              <a:rPr lang="el-GR" dirty="0"/>
              <a:t>Ο </a:t>
            </a:r>
            <a:r>
              <a:rPr lang="el-GR" b="1" dirty="0"/>
              <a:t>κύκλος του κιτρικού οξέος </a:t>
            </a:r>
            <a:r>
              <a:rPr lang="el-GR" dirty="0"/>
              <a:t>διεξάγεται στην εσωτερική μήτρα του μιτοχονδρίου</a:t>
            </a:r>
            <a:r>
              <a:rPr lang="en-US" dirty="0"/>
              <a:t> (matrix)</a:t>
            </a:r>
            <a:endParaRPr lang="el-GR" dirty="0"/>
          </a:p>
          <a:p>
            <a:r>
              <a:rPr lang="el-GR" dirty="0"/>
              <a:t>Η μεταφορά ηλεκτρονίων και η </a:t>
            </a:r>
            <a:r>
              <a:rPr lang="el-GR" b="1" dirty="0"/>
              <a:t>οξειδωτική </a:t>
            </a:r>
            <a:r>
              <a:rPr lang="el-GR" b="1" dirty="0" err="1"/>
              <a:t>φωσφορυλίωση</a:t>
            </a:r>
            <a:r>
              <a:rPr lang="el-GR" b="1" dirty="0"/>
              <a:t> </a:t>
            </a:r>
            <a:r>
              <a:rPr lang="el-GR" dirty="0"/>
              <a:t>στην έσω επιφάνεια της αναδιπλούμενης εσωτερικής μεμβράνης</a:t>
            </a:r>
          </a:p>
          <a:p>
            <a:r>
              <a:rPr lang="el-GR" dirty="0"/>
              <a:t>Η </a:t>
            </a:r>
            <a:r>
              <a:rPr lang="el-GR" b="1" dirty="0"/>
              <a:t>οξείδωση των λιπαρών οξέων </a:t>
            </a:r>
            <a:r>
              <a:rPr lang="el-GR" dirty="0"/>
              <a:t>γίνεται επίσης στο εσωτερικό του μιτοχονδρίου</a:t>
            </a:r>
          </a:p>
          <a:p>
            <a:r>
              <a:rPr lang="el-GR" dirty="0"/>
              <a:t>Οι </a:t>
            </a:r>
            <a:r>
              <a:rPr lang="el-GR" dirty="0" err="1"/>
              <a:t>μιτοχονδριακές</a:t>
            </a:r>
            <a:r>
              <a:rPr lang="el-GR" dirty="0"/>
              <a:t> μεμβράνες διαθέτουν ειδικές </a:t>
            </a:r>
            <a:r>
              <a:rPr lang="el-GR" b="1" dirty="0"/>
              <a:t>πρωτεΐνες φορείς </a:t>
            </a:r>
            <a:r>
              <a:rPr lang="el-GR" dirty="0"/>
              <a:t>που επιτρέπουν την επικοινωνία με το κυτταρόπλασμα και την μεταφορά </a:t>
            </a:r>
            <a:r>
              <a:rPr lang="el-GR" dirty="0" err="1"/>
              <a:t>μεταβολιτών</a:t>
            </a:r>
            <a:r>
              <a:rPr lang="el-GR" dirty="0"/>
              <a:t> ώστε να εξασφαλίζεται η σύνδεση των μεταβολικών δρόμων </a:t>
            </a:r>
          </a:p>
        </p:txBody>
      </p:sp>
      <p:pic>
        <p:nvPicPr>
          <p:cNvPr id="4" name="Εικόνα 3"/>
          <p:cNvPicPr>
            <a:picLocks noChangeAspect="1"/>
          </p:cNvPicPr>
          <p:nvPr/>
        </p:nvPicPr>
        <p:blipFill>
          <a:blip r:embed="rId2"/>
          <a:stretch>
            <a:fillRect/>
          </a:stretch>
        </p:blipFill>
        <p:spPr>
          <a:xfrm>
            <a:off x="8891452" y="1202606"/>
            <a:ext cx="2133600" cy="1154242"/>
          </a:xfrm>
          <a:prstGeom prst="rect">
            <a:avLst/>
          </a:prstGeom>
        </p:spPr>
      </p:pic>
      <p:pic>
        <p:nvPicPr>
          <p:cNvPr id="5" name="Εικόνα 4"/>
          <p:cNvPicPr>
            <a:picLocks noChangeAspect="1"/>
          </p:cNvPicPr>
          <p:nvPr/>
        </p:nvPicPr>
        <p:blipFill>
          <a:blip r:embed="rId3"/>
          <a:stretch>
            <a:fillRect/>
          </a:stretch>
        </p:blipFill>
        <p:spPr>
          <a:xfrm>
            <a:off x="1248456" y="1092294"/>
            <a:ext cx="1688244" cy="1264554"/>
          </a:xfrm>
          <a:prstGeom prst="rect">
            <a:avLst/>
          </a:prstGeom>
        </p:spPr>
      </p:pic>
    </p:spTree>
    <p:extLst>
      <p:ext uri="{BB962C8B-B14F-4D97-AF65-F5344CB8AC3E}">
        <p14:creationId xmlns:p14="http://schemas.microsoft.com/office/powerpoint/2010/main" val="782828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543F52A-FDDF-4227-BCA2-8276D5014A2D}"/>
              </a:ext>
            </a:extLst>
          </p:cNvPr>
          <p:cNvPicPr>
            <a:picLocks noChangeAspect="1"/>
          </p:cNvPicPr>
          <p:nvPr/>
        </p:nvPicPr>
        <p:blipFill>
          <a:blip r:embed="rId2"/>
          <a:stretch>
            <a:fillRect/>
          </a:stretch>
        </p:blipFill>
        <p:spPr>
          <a:xfrm>
            <a:off x="1821397" y="0"/>
            <a:ext cx="8601457" cy="6858000"/>
          </a:xfrm>
          <a:prstGeom prst="rect">
            <a:avLst/>
          </a:prstGeom>
        </p:spPr>
      </p:pic>
      <p:sp>
        <p:nvSpPr>
          <p:cNvPr id="2" name="TextBox 1"/>
          <p:cNvSpPr txBox="1"/>
          <p:nvPr/>
        </p:nvSpPr>
        <p:spPr>
          <a:xfrm>
            <a:off x="5878286" y="243840"/>
            <a:ext cx="3065198" cy="523220"/>
          </a:xfrm>
          <a:prstGeom prst="rect">
            <a:avLst/>
          </a:prstGeom>
          <a:noFill/>
        </p:spPr>
        <p:txBody>
          <a:bodyPr wrap="none" rtlCol="0">
            <a:spAutoFit/>
          </a:bodyPr>
          <a:lstStyle/>
          <a:p>
            <a:r>
              <a:rPr lang="el-GR" sz="2800" b="1" dirty="0" err="1"/>
              <a:t>Συνθετάση</a:t>
            </a:r>
            <a:r>
              <a:rPr lang="el-GR" sz="2800" b="1" dirty="0"/>
              <a:t> του ΑΤΡ</a:t>
            </a:r>
          </a:p>
        </p:txBody>
      </p:sp>
    </p:spTree>
    <p:extLst>
      <p:ext uri="{BB962C8B-B14F-4D97-AF65-F5344CB8AC3E}">
        <p14:creationId xmlns:p14="http://schemas.microsoft.com/office/powerpoint/2010/main" val="1082823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706880" y="766356"/>
            <a:ext cx="8781297" cy="4338994"/>
          </a:xfrm>
          <a:prstGeom prst="rect">
            <a:avLst/>
          </a:prstGeom>
        </p:spPr>
      </p:pic>
      <p:sp>
        <p:nvSpPr>
          <p:cNvPr id="3" name="TextBox 2"/>
          <p:cNvSpPr txBox="1"/>
          <p:nvPr/>
        </p:nvSpPr>
        <p:spPr>
          <a:xfrm>
            <a:off x="1227909" y="5503783"/>
            <a:ext cx="10864199" cy="1354217"/>
          </a:xfrm>
          <a:prstGeom prst="rect">
            <a:avLst/>
          </a:prstGeom>
          <a:noFill/>
        </p:spPr>
        <p:txBody>
          <a:bodyPr wrap="square" rtlCol="0">
            <a:spAutoFit/>
          </a:bodyPr>
          <a:lstStyle/>
          <a:p>
            <a:r>
              <a:rPr lang="en-US" sz="1600" b="1" dirty="0"/>
              <a:t>Altered expression of ATP synthase subunits in cancer. </a:t>
            </a:r>
            <a:r>
              <a:rPr lang="en-US" sz="1600" dirty="0"/>
              <a:t>The downregulation (left) or upregulation (right) of ATP synthase subunits in cancer is mapped onto the monomeric structure of the mammalian ATP synthase from (</a:t>
            </a:r>
            <a:r>
              <a:rPr lang="en-US" sz="1600" dirty="0" err="1"/>
              <a:t>Gu</a:t>
            </a:r>
            <a:r>
              <a:rPr lang="en-US" sz="1600" dirty="0"/>
              <a:t> et al. 2019) (</a:t>
            </a:r>
            <a:r>
              <a:rPr lang="en-US" sz="1600" dirty="0" err="1"/>
              <a:t>PDBid</a:t>
            </a:r>
            <a:r>
              <a:rPr lang="en-US" sz="1600" dirty="0"/>
              <a:t>: 6J5K). The published </a:t>
            </a:r>
            <a:r>
              <a:rPr lang="en-US" sz="1600" dirty="0" err="1"/>
              <a:t>Cryo</a:t>
            </a:r>
            <a:r>
              <a:rPr lang="en-US" sz="1600" dirty="0"/>
              <a:t>-EM structure is presented in grey. The subunits with an altered expression level in the indicated cancer models are presented in </a:t>
            </a:r>
            <a:r>
              <a:rPr lang="en-US" sz="1600" dirty="0" err="1"/>
              <a:t>colours</a:t>
            </a:r>
            <a:r>
              <a:rPr lang="en-US" sz="1600" dirty="0"/>
              <a:t>. The subunits α, β, OSCP, </a:t>
            </a:r>
            <a:r>
              <a:rPr lang="en-US" sz="1600" dirty="0" err="1"/>
              <a:t>ε,γ</a:t>
            </a:r>
            <a:r>
              <a:rPr lang="en-US" sz="1600" dirty="0"/>
              <a:t>, c are shown in red, yellow, cyan, orange, blue and green, respectively.</a:t>
            </a:r>
          </a:p>
          <a:p>
            <a:endParaRPr lang="el-GR" dirty="0"/>
          </a:p>
        </p:txBody>
      </p:sp>
      <p:sp>
        <p:nvSpPr>
          <p:cNvPr id="4" name="TextBox 3"/>
          <p:cNvSpPr txBox="1"/>
          <p:nvPr/>
        </p:nvSpPr>
        <p:spPr>
          <a:xfrm>
            <a:off x="4154912" y="0"/>
            <a:ext cx="3885231" cy="461665"/>
          </a:xfrm>
          <a:prstGeom prst="rect">
            <a:avLst/>
          </a:prstGeom>
          <a:noFill/>
        </p:spPr>
        <p:txBody>
          <a:bodyPr wrap="none" rtlCol="0">
            <a:spAutoFit/>
          </a:bodyPr>
          <a:lstStyle/>
          <a:p>
            <a:r>
              <a:rPr lang="el-GR" sz="2400" b="1" dirty="0" smtClean="0"/>
              <a:t>ΑΤΡ </a:t>
            </a:r>
            <a:r>
              <a:rPr lang="el-GR" sz="2400" b="1" dirty="0" err="1" smtClean="0"/>
              <a:t>Συνθετάση</a:t>
            </a:r>
            <a:r>
              <a:rPr lang="el-GR" sz="2400" b="1" dirty="0" smtClean="0"/>
              <a:t> στον καρκίνο</a:t>
            </a:r>
            <a:endParaRPr lang="el-GR" sz="2400" b="1" dirty="0"/>
          </a:p>
        </p:txBody>
      </p:sp>
    </p:spTree>
    <p:extLst>
      <p:ext uri="{BB962C8B-B14F-4D97-AF65-F5344CB8AC3E}">
        <p14:creationId xmlns:p14="http://schemas.microsoft.com/office/powerpoint/2010/main" val="1996772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E3A627C-7BFE-4A58-AFB6-EBB4A575A65B}"/>
              </a:ext>
            </a:extLst>
          </p:cNvPr>
          <p:cNvPicPr>
            <a:picLocks noChangeAspect="1"/>
          </p:cNvPicPr>
          <p:nvPr/>
        </p:nvPicPr>
        <p:blipFill>
          <a:blip r:embed="rId2"/>
          <a:stretch>
            <a:fillRect/>
          </a:stretch>
        </p:blipFill>
        <p:spPr>
          <a:xfrm>
            <a:off x="3980687" y="0"/>
            <a:ext cx="4230625" cy="6858000"/>
          </a:xfrm>
          <a:prstGeom prst="rect">
            <a:avLst/>
          </a:prstGeom>
        </p:spPr>
      </p:pic>
    </p:spTree>
    <p:extLst>
      <p:ext uri="{BB962C8B-B14F-4D97-AF65-F5344CB8AC3E}">
        <p14:creationId xmlns:p14="http://schemas.microsoft.com/office/powerpoint/2010/main" val="36086336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4F97377-F096-4D32-9AA3-D491B9598B12}"/>
              </a:ext>
            </a:extLst>
          </p:cNvPr>
          <p:cNvPicPr>
            <a:picLocks noChangeAspect="1"/>
          </p:cNvPicPr>
          <p:nvPr/>
        </p:nvPicPr>
        <p:blipFill>
          <a:blip r:embed="rId2"/>
          <a:stretch>
            <a:fillRect/>
          </a:stretch>
        </p:blipFill>
        <p:spPr>
          <a:xfrm>
            <a:off x="1523603" y="386832"/>
            <a:ext cx="9144793" cy="6084335"/>
          </a:xfrm>
          <a:prstGeom prst="rect">
            <a:avLst/>
          </a:prstGeom>
        </p:spPr>
      </p:pic>
    </p:spTree>
    <p:extLst>
      <p:ext uri="{BB962C8B-B14F-4D97-AF65-F5344CB8AC3E}">
        <p14:creationId xmlns:p14="http://schemas.microsoft.com/office/powerpoint/2010/main" val="1275804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16037A3-5DAD-4F26-B955-D6F804216BCB}"/>
              </a:ext>
            </a:extLst>
          </p:cNvPr>
          <p:cNvPicPr>
            <a:picLocks noChangeAspect="1"/>
          </p:cNvPicPr>
          <p:nvPr/>
        </p:nvPicPr>
        <p:blipFill>
          <a:blip r:embed="rId2"/>
          <a:stretch>
            <a:fillRect/>
          </a:stretch>
        </p:blipFill>
        <p:spPr>
          <a:xfrm>
            <a:off x="2249423" y="0"/>
            <a:ext cx="7693153" cy="6858000"/>
          </a:xfrm>
          <a:prstGeom prst="rect">
            <a:avLst/>
          </a:prstGeom>
        </p:spPr>
      </p:pic>
      <p:sp>
        <p:nvSpPr>
          <p:cNvPr id="2" name="TextBox 1">
            <a:extLst>
              <a:ext uri="{FF2B5EF4-FFF2-40B4-BE49-F238E27FC236}">
                <a16:creationId xmlns:a16="http://schemas.microsoft.com/office/drawing/2014/main" id="{CD702326-2875-4AA3-8EFB-DB8F2D8B355D}"/>
              </a:ext>
            </a:extLst>
          </p:cNvPr>
          <p:cNvSpPr txBox="1"/>
          <p:nvPr/>
        </p:nvSpPr>
        <p:spPr>
          <a:xfrm>
            <a:off x="1033670" y="1404730"/>
            <a:ext cx="4672369" cy="400110"/>
          </a:xfrm>
          <a:prstGeom prst="rect">
            <a:avLst/>
          </a:prstGeom>
          <a:noFill/>
        </p:spPr>
        <p:txBody>
          <a:bodyPr wrap="none" rtlCol="0">
            <a:spAutoFit/>
          </a:bodyPr>
          <a:lstStyle/>
          <a:p>
            <a:r>
              <a:rPr lang="el-GR" sz="2000" b="1" dirty="0"/>
              <a:t>Η σύνθεση του ΑΤΡ ρυθμίζει τη ροή των </a:t>
            </a:r>
            <a:r>
              <a:rPr lang="en-US" sz="2000" b="1" dirty="0"/>
              <a:t>e</a:t>
            </a:r>
            <a:r>
              <a:rPr lang="en-US" sz="2000" b="1" baseline="30000" dirty="0"/>
              <a:t>-</a:t>
            </a:r>
            <a:endParaRPr lang="el-GR" sz="2000" b="1" dirty="0"/>
          </a:p>
        </p:txBody>
      </p:sp>
    </p:spTree>
    <p:extLst>
      <p:ext uri="{BB962C8B-B14F-4D97-AF65-F5344CB8AC3E}">
        <p14:creationId xmlns:p14="http://schemas.microsoft.com/office/powerpoint/2010/main" val="623914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014441-1679-461A-A092-575D088ABDCE}"/>
              </a:ext>
            </a:extLst>
          </p:cNvPr>
          <p:cNvSpPr>
            <a:spLocks noGrp="1"/>
          </p:cNvSpPr>
          <p:nvPr>
            <p:ph type="title"/>
          </p:nvPr>
        </p:nvSpPr>
        <p:spPr>
          <a:xfrm>
            <a:off x="838200" y="365126"/>
            <a:ext cx="10515600" cy="681796"/>
          </a:xfrm>
        </p:spPr>
        <p:txBody>
          <a:bodyPr>
            <a:normAutofit fontScale="90000"/>
          </a:bodyPr>
          <a:lstStyle/>
          <a:p>
            <a:pPr algn="ctr"/>
            <a:r>
              <a:rPr lang="el-GR" dirty="0"/>
              <a:t>Αναστολή αναπνευστικής αλυσίδας</a:t>
            </a:r>
          </a:p>
        </p:txBody>
      </p:sp>
      <p:sp>
        <p:nvSpPr>
          <p:cNvPr id="3" name="Θέση περιεχομένου 2">
            <a:extLst>
              <a:ext uri="{FF2B5EF4-FFF2-40B4-BE49-F238E27FC236}">
                <a16:creationId xmlns:a16="http://schemas.microsoft.com/office/drawing/2014/main" id="{FD6C8456-08BD-474C-84F0-08E094D6DD6B}"/>
              </a:ext>
            </a:extLst>
          </p:cNvPr>
          <p:cNvSpPr>
            <a:spLocks noGrp="1"/>
          </p:cNvSpPr>
          <p:nvPr>
            <p:ph idx="1"/>
          </p:nvPr>
        </p:nvSpPr>
        <p:spPr>
          <a:xfrm>
            <a:off x="838200" y="1351722"/>
            <a:ext cx="10515600" cy="5141152"/>
          </a:xfrm>
        </p:spPr>
        <p:txBody>
          <a:bodyPr>
            <a:normAutofit fontScale="92500" lnSpcReduction="10000"/>
          </a:bodyPr>
          <a:lstStyle/>
          <a:p>
            <a:r>
              <a:rPr lang="el-GR" b="1" dirty="0"/>
              <a:t>Αναστολείς αναπνευστικής αλυσίδας</a:t>
            </a:r>
          </a:p>
          <a:p>
            <a:pPr marL="0" indent="0">
              <a:buNone/>
            </a:pPr>
            <a:r>
              <a:rPr lang="el-GR" dirty="0"/>
              <a:t>Βαρβιτουρικά </a:t>
            </a:r>
            <a:r>
              <a:rPr lang="en-US" dirty="0"/>
              <a:t>(</a:t>
            </a:r>
            <a:r>
              <a:rPr lang="el-GR" dirty="0" err="1"/>
              <a:t>αμυτάλη</a:t>
            </a:r>
            <a:r>
              <a:rPr lang="el-GR" dirty="0"/>
              <a:t>) και εντομοκτόνα (</a:t>
            </a:r>
            <a:r>
              <a:rPr lang="el-GR" dirty="0" err="1"/>
              <a:t>ροτενόνη</a:t>
            </a:r>
            <a:r>
              <a:rPr lang="el-GR" dirty="0"/>
              <a:t>) μπλοκάρουν την μεταφορά ηλεκτρονίων μέσω του </a:t>
            </a:r>
            <a:r>
              <a:rPr lang="el-GR" dirty="0" err="1"/>
              <a:t>συμπλόκου</a:t>
            </a:r>
            <a:r>
              <a:rPr lang="el-GR" dirty="0"/>
              <a:t> Ι</a:t>
            </a:r>
          </a:p>
          <a:p>
            <a:pPr marL="0" indent="0">
              <a:buNone/>
            </a:pPr>
            <a:r>
              <a:rPr lang="el-GR" dirty="0" err="1"/>
              <a:t>Αντιμυκίνη</a:t>
            </a:r>
            <a:r>
              <a:rPr lang="el-GR" dirty="0"/>
              <a:t> Α και </a:t>
            </a:r>
            <a:r>
              <a:rPr lang="el-GR" dirty="0" err="1"/>
              <a:t>διμερκαπτόλη</a:t>
            </a:r>
            <a:r>
              <a:rPr lang="el-GR" dirty="0"/>
              <a:t> </a:t>
            </a:r>
            <a:r>
              <a:rPr lang="el-GR" dirty="0" err="1"/>
              <a:t>αναστέλουν</a:t>
            </a:r>
            <a:r>
              <a:rPr lang="el-GR" dirty="0"/>
              <a:t> το </a:t>
            </a:r>
            <a:r>
              <a:rPr lang="el-GR" dirty="0" err="1"/>
              <a:t>σύμπλοκο</a:t>
            </a:r>
            <a:r>
              <a:rPr lang="el-GR" dirty="0"/>
              <a:t> ΙΙΙ</a:t>
            </a:r>
          </a:p>
          <a:p>
            <a:pPr marL="0" indent="0">
              <a:buNone/>
            </a:pPr>
            <a:r>
              <a:rPr lang="el-GR" dirty="0"/>
              <a:t>Το </a:t>
            </a:r>
            <a:r>
              <a:rPr lang="el-GR" dirty="0" err="1"/>
              <a:t>κυανίδιο</a:t>
            </a:r>
            <a:r>
              <a:rPr lang="el-GR" dirty="0"/>
              <a:t>, μονοξείδιο του άνθρακα, το υδρόθειο </a:t>
            </a:r>
            <a:r>
              <a:rPr lang="el-GR" dirty="0" err="1"/>
              <a:t>αναστέλουν</a:t>
            </a:r>
            <a:r>
              <a:rPr lang="el-GR" dirty="0"/>
              <a:t> το </a:t>
            </a:r>
            <a:r>
              <a:rPr lang="el-GR" dirty="0" err="1"/>
              <a:t>σύμπλοκο</a:t>
            </a:r>
            <a:r>
              <a:rPr lang="el-GR" dirty="0"/>
              <a:t> </a:t>
            </a:r>
            <a:r>
              <a:rPr lang="en-US" dirty="0"/>
              <a:t>IV </a:t>
            </a:r>
            <a:r>
              <a:rPr lang="el-GR" dirty="0"/>
              <a:t>και σταματούν την </a:t>
            </a:r>
            <a:r>
              <a:rPr lang="el-GR" dirty="0" err="1"/>
              <a:t>α.α</a:t>
            </a:r>
            <a:endParaRPr lang="el-GR" dirty="0"/>
          </a:p>
          <a:p>
            <a:r>
              <a:rPr lang="el-GR" b="1" dirty="0"/>
              <a:t>Αναστολείς της οξειδωτικής </a:t>
            </a:r>
            <a:r>
              <a:rPr lang="el-GR" b="1" dirty="0" err="1"/>
              <a:t>φωσφορυλίωσης</a:t>
            </a:r>
            <a:endParaRPr lang="el-GR" b="1" dirty="0"/>
          </a:p>
          <a:p>
            <a:pPr marL="0" indent="0">
              <a:buNone/>
            </a:pPr>
            <a:r>
              <a:rPr lang="el-GR" dirty="0" err="1"/>
              <a:t>Ατρακτυλοσίδη</a:t>
            </a:r>
            <a:r>
              <a:rPr lang="el-GR" dirty="0"/>
              <a:t>, αναστέλλει το μεταφορέα του </a:t>
            </a:r>
            <a:r>
              <a:rPr lang="en-US" dirty="0"/>
              <a:t>ADP</a:t>
            </a:r>
            <a:r>
              <a:rPr lang="el-GR" dirty="0"/>
              <a:t>/ΑΤΡ στην εσωτερική μεμβράνη του μιτοχονδρίου</a:t>
            </a:r>
          </a:p>
          <a:p>
            <a:pPr marL="0" indent="0">
              <a:buNone/>
            </a:pPr>
            <a:r>
              <a:rPr lang="el-GR" dirty="0" err="1"/>
              <a:t>Ολιγομυκίνη</a:t>
            </a:r>
            <a:r>
              <a:rPr lang="el-GR" dirty="0"/>
              <a:t>, μπλοκάρει τη ροή των πρωτονίων διαμέσου της ΑΤΡ-</a:t>
            </a:r>
            <a:r>
              <a:rPr lang="el-GR" dirty="0" err="1"/>
              <a:t>συνθάσης</a:t>
            </a:r>
            <a:endParaRPr lang="el-GR" dirty="0"/>
          </a:p>
          <a:p>
            <a:r>
              <a:rPr lang="el-GR" b="1" dirty="0" err="1"/>
              <a:t>Αποζεύκτες</a:t>
            </a:r>
            <a:r>
              <a:rPr lang="el-GR" b="1" dirty="0"/>
              <a:t> της οξειδωτικής </a:t>
            </a:r>
            <a:r>
              <a:rPr lang="el-GR" b="1" dirty="0" err="1"/>
              <a:t>φωσφορυλίωσης</a:t>
            </a:r>
            <a:endParaRPr lang="el-GR" b="1" dirty="0"/>
          </a:p>
          <a:p>
            <a:pPr marL="0" indent="0">
              <a:buNone/>
            </a:pPr>
            <a:r>
              <a:rPr lang="el-GR" dirty="0"/>
              <a:t>2-4 </a:t>
            </a:r>
            <a:r>
              <a:rPr lang="el-GR" dirty="0" err="1"/>
              <a:t>δινιτροφαινόλη</a:t>
            </a:r>
            <a:r>
              <a:rPr lang="el-GR" dirty="0"/>
              <a:t>, </a:t>
            </a:r>
            <a:r>
              <a:rPr lang="el-GR" dirty="0" err="1"/>
              <a:t>θερμογενίνη</a:t>
            </a:r>
            <a:r>
              <a:rPr lang="el-GR" dirty="0"/>
              <a:t>, </a:t>
            </a:r>
            <a:r>
              <a:rPr lang="el-GR" dirty="0" smtClean="0"/>
              <a:t>ελάττωση </a:t>
            </a:r>
            <a:r>
              <a:rPr lang="el-GR" dirty="0"/>
              <a:t>ή μηδενισμό της σχέσης Ρ:Ο</a:t>
            </a:r>
          </a:p>
          <a:p>
            <a:pPr marL="0" indent="0">
              <a:buNone/>
            </a:pPr>
            <a:endParaRPr lang="el-GR" dirty="0"/>
          </a:p>
          <a:p>
            <a:pPr marL="0" indent="0">
              <a:buNone/>
            </a:pPr>
            <a:endParaRPr lang="el-GR" dirty="0"/>
          </a:p>
        </p:txBody>
      </p:sp>
    </p:spTree>
    <p:extLst>
      <p:ext uri="{BB962C8B-B14F-4D97-AF65-F5344CB8AC3E}">
        <p14:creationId xmlns:p14="http://schemas.microsoft.com/office/powerpoint/2010/main" val="1574651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2E7EDA6-22E6-49B1-9EA2-EE4749F39A67}"/>
              </a:ext>
            </a:extLst>
          </p:cNvPr>
          <p:cNvPicPr>
            <a:picLocks noChangeAspect="1"/>
          </p:cNvPicPr>
          <p:nvPr/>
        </p:nvPicPr>
        <p:blipFill>
          <a:blip r:embed="rId2"/>
          <a:stretch>
            <a:fillRect/>
          </a:stretch>
        </p:blipFill>
        <p:spPr>
          <a:xfrm>
            <a:off x="1523603" y="594114"/>
            <a:ext cx="9144793" cy="5669771"/>
          </a:xfrm>
          <a:prstGeom prst="rect">
            <a:avLst/>
          </a:prstGeom>
        </p:spPr>
      </p:pic>
    </p:spTree>
    <p:extLst>
      <p:ext uri="{BB962C8B-B14F-4D97-AF65-F5344CB8AC3E}">
        <p14:creationId xmlns:p14="http://schemas.microsoft.com/office/powerpoint/2010/main" val="1919585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07C4F39-F9E4-435F-8582-504D1181455E}"/>
              </a:ext>
            </a:extLst>
          </p:cNvPr>
          <p:cNvPicPr>
            <a:picLocks noChangeAspect="1"/>
          </p:cNvPicPr>
          <p:nvPr/>
        </p:nvPicPr>
        <p:blipFill>
          <a:blip r:embed="rId2"/>
          <a:stretch>
            <a:fillRect/>
          </a:stretch>
        </p:blipFill>
        <p:spPr>
          <a:xfrm>
            <a:off x="4450080" y="0"/>
            <a:ext cx="3291840" cy="6858000"/>
          </a:xfrm>
          <a:prstGeom prst="rect">
            <a:avLst/>
          </a:prstGeom>
        </p:spPr>
      </p:pic>
    </p:spTree>
    <p:extLst>
      <p:ext uri="{BB962C8B-B14F-4D97-AF65-F5344CB8AC3E}">
        <p14:creationId xmlns:p14="http://schemas.microsoft.com/office/powerpoint/2010/main" val="40286600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6D2A0-0F3F-4EE2-95A0-7796F95E53F5}"/>
              </a:ext>
            </a:extLst>
          </p:cNvPr>
          <p:cNvSpPr>
            <a:spLocks noGrp="1"/>
          </p:cNvSpPr>
          <p:nvPr>
            <p:ph type="title"/>
          </p:nvPr>
        </p:nvSpPr>
        <p:spPr>
          <a:xfrm>
            <a:off x="838200" y="171485"/>
            <a:ext cx="10515600" cy="1325563"/>
          </a:xfrm>
        </p:spPr>
        <p:txBody>
          <a:bodyPr>
            <a:normAutofit/>
          </a:bodyPr>
          <a:lstStyle/>
          <a:p>
            <a:pPr algn="ctr"/>
            <a:r>
              <a:rPr lang="el-GR" sz="3600" dirty="0" err="1"/>
              <a:t>Μιτοχονδριακά</a:t>
            </a:r>
            <a:r>
              <a:rPr lang="el-GR" sz="3600" dirty="0"/>
              <a:t> συστήματα μεταφοράς ουσιών</a:t>
            </a:r>
          </a:p>
        </p:txBody>
      </p:sp>
      <p:sp>
        <p:nvSpPr>
          <p:cNvPr id="3" name="Θέση περιεχομένου 2">
            <a:extLst>
              <a:ext uri="{FF2B5EF4-FFF2-40B4-BE49-F238E27FC236}">
                <a16:creationId xmlns:a16="http://schemas.microsoft.com/office/drawing/2014/main" id="{91472C75-7DD6-4A05-8407-02E95FBA71E9}"/>
              </a:ext>
            </a:extLst>
          </p:cNvPr>
          <p:cNvSpPr>
            <a:spLocks noGrp="1"/>
          </p:cNvSpPr>
          <p:nvPr>
            <p:ph idx="1"/>
          </p:nvPr>
        </p:nvSpPr>
        <p:spPr>
          <a:xfrm>
            <a:off x="331303" y="1534835"/>
            <a:ext cx="11022497" cy="4773958"/>
          </a:xfrm>
        </p:spPr>
        <p:txBody>
          <a:bodyPr>
            <a:normAutofit fontScale="62500" lnSpcReduction="20000"/>
          </a:bodyPr>
          <a:lstStyle/>
          <a:p>
            <a:r>
              <a:rPr lang="el-GR" dirty="0"/>
              <a:t>Υποστήριξη συνδετικών μεταβολικών δρόμων</a:t>
            </a:r>
          </a:p>
          <a:p>
            <a:r>
              <a:rPr lang="el-GR" dirty="0"/>
              <a:t>Πραγματοποιείται μέσω ειδικών </a:t>
            </a:r>
            <a:r>
              <a:rPr lang="el-GR" dirty="0" err="1"/>
              <a:t>μεμβρανικών</a:t>
            </a:r>
            <a:r>
              <a:rPr lang="el-GR" dirty="0"/>
              <a:t> πρωτεϊνών-φορείς (</a:t>
            </a:r>
            <a:r>
              <a:rPr lang="el-GR" dirty="0" err="1"/>
              <a:t>τρανσλοκάσες</a:t>
            </a:r>
            <a:r>
              <a:rPr lang="el-GR" dirty="0"/>
              <a:t>) που πραγματοποιούν </a:t>
            </a:r>
            <a:r>
              <a:rPr lang="el-GR" dirty="0" err="1"/>
              <a:t>αντιμεταφορές</a:t>
            </a:r>
            <a:r>
              <a:rPr lang="el-GR" dirty="0"/>
              <a:t> </a:t>
            </a:r>
            <a:r>
              <a:rPr lang="el-GR" dirty="0" smtClean="0"/>
              <a:t>μορίων</a:t>
            </a:r>
            <a:endParaRPr lang="en-US" dirty="0" smtClean="0"/>
          </a:p>
          <a:p>
            <a:pPr marL="0" indent="0">
              <a:buNone/>
            </a:pPr>
            <a:endParaRPr lang="el-GR" dirty="0"/>
          </a:p>
          <a:p>
            <a:pPr>
              <a:buFont typeface="Wingdings" panose="05000000000000000000" pitchFamily="2" charset="2"/>
              <a:buChar char="Ø"/>
            </a:pPr>
            <a:r>
              <a:rPr lang="el-GR" dirty="0" err="1"/>
              <a:t>Αντιμεταφορά</a:t>
            </a:r>
            <a:r>
              <a:rPr lang="el-GR" dirty="0"/>
              <a:t> </a:t>
            </a:r>
            <a:r>
              <a:rPr lang="en-US" dirty="0" smtClean="0"/>
              <a:t>ADP/ATP</a:t>
            </a:r>
            <a:endParaRPr lang="en-US" dirty="0"/>
          </a:p>
          <a:p>
            <a:pPr>
              <a:buFont typeface="Wingdings" panose="05000000000000000000" pitchFamily="2" charset="2"/>
              <a:buChar char="Ø"/>
            </a:pPr>
            <a:r>
              <a:rPr lang="el-GR" dirty="0" err="1"/>
              <a:t>Αντιμεταφορά</a:t>
            </a:r>
            <a:r>
              <a:rPr lang="el-GR" dirty="0"/>
              <a:t> Φωσφορικού/ΟΗ</a:t>
            </a:r>
            <a:r>
              <a:rPr lang="el-GR" baseline="30000" dirty="0"/>
              <a:t>-</a:t>
            </a:r>
            <a:endParaRPr lang="en-US" dirty="0"/>
          </a:p>
          <a:p>
            <a:pPr>
              <a:buFont typeface="Wingdings" panose="05000000000000000000" pitchFamily="2" charset="2"/>
              <a:buChar char="Ø"/>
            </a:pPr>
            <a:r>
              <a:rPr lang="el-GR" dirty="0" err="1"/>
              <a:t>Αντιμεταφορά</a:t>
            </a:r>
            <a:r>
              <a:rPr lang="el-GR" dirty="0"/>
              <a:t> </a:t>
            </a:r>
            <a:r>
              <a:rPr lang="el-GR" dirty="0" err="1"/>
              <a:t>πυροσταφυλικού</a:t>
            </a:r>
            <a:r>
              <a:rPr lang="el-GR" dirty="0"/>
              <a:t>/ΟΗ</a:t>
            </a:r>
            <a:r>
              <a:rPr lang="en-US" baseline="30000" dirty="0"/>
              <a:t>-</a:t>
            </a:r>
            <a:endParaRPr lang="el-GR" dirty="0"/>
          </a:p>
          <a:p>
            <a:pPr>
              <a:buFont typeface="Wingdings" panose="05000000000000000000" pitchFamily="2" charset="2"/>
              <a:buChar char="Ø"/>
            </a:pPr>
            <a:r>
              <a:rPr lang="el-GR" dirty="0" err="1"/>
              <a:t>Αντιμεταφορά</a:t>
            </a:r>
            <a:r>
              <a:rPr lang="el-GR" dirty="0"/>
              <a:t> μηλικού/α-</a:t>
            </a:r>
            <a:r>
              <a:rPr lang="el-GR" dirty="0" err="1"/>
              <a:t>κετογλουταρικού</a:t>
            </a:r>
            <a:endParaRPr lang="el-GR" dirty="0"/>
          </a:p>
          <a:p>
            <a:pPr>
              <a:buFont typeface="Wingdings" panose="05000000000000000000" pitchFamily="2" charset="2"/>
              <a:buChar char="Ø"/>
            </a:pPr>
            <a:r>
              <a:rPr lang="el-GR" dirty="0" err="1"/>
              <a:t>Αντιμεταφορά</a:t>
            </a:r>
            <a:r>
              <a:rPr lang="el-GR" dirty="0"/>
              <a:t> </a:t>
            </a:r>
            <a:r>
              <a:rPr lang="el-GR" dirty="0" err="1"/>
              <a:t>γλουταμικού</a:t>
            </a:r>
            <a:r>
              <a:rPr lang="el-GR" dirty="0"/>
              <a:t>/</a:t>
            </a:r>
            <a:r>
              <a:rPr lang="el-GR" dirty="0" err="1"/>
              <a:t>ασπαρτικού</a:t>
            </a:r>
            <a:endParaRPr lang="el-GR" dirty="0"/>
          </a:p>
          <a:p>
            <a:pPr>
              <a:buFont typeface="Wingdings" panose="05000000000000000000" pitchFamily="2" charset="2"/>
              <a:buChar char="Ø"/>
            </a:pPr>
            <a:r>
              <a:rPr lang="el-GR" dirty="0" err="1"/>
              <a:t>Αντιμεταφορά</a:t>
            </a:r>
            <a:r>
              <a:rPr lang="el-GR" dirty="0"/>
              <a:t> </a:t>
            </a:r>
            <a:r>
              <a:rPr lang="el-GR" dirty="0" err="1"/>
              <a:t>γλουταμικού</a:t>
            </a:r>
            <a:r>
              <a:rPr lang="el-GR" dirty="0"/>
              <a:t>/ΟΗ</a:t>
            </a:r>
            <a:r>
              <a:rPr lang="en-US" baseline="30000" dirty="0"/>
              <a:t>-</a:t>
            </a:r>
            <a:endParaRPr lang="el-GR" dirty="0"/>
          </a:p>
          <a:p>
            <a:pPr>
              <a:buFont typeface="Wingdings" panose="05000000000000000000" pitchFamily="2" charset="2"/>
              <a:buChar char="Ø"/>
            </a:pPr>
            <a:r>
              <a:rPr lang="el-GR" dirty="0"/>
              <a:t>Φορέας </a:t>
            </a:r>
            <a:r>
              <a:rPr lang="el-GR" dirty="0" err="1"/>
              <a:t>τρικαρβοξυλικών</a:t>
            </a:r>
            <a:r>
              <a:rPr lang="el-GR" dirty="0"/>
              <a:t>,  </a:t>
            </a:r>
            <a:r>
              <a:rPr lang="el-GR" dirty="0" err="1"/>
              <a:t>αντιμεταφορά</a:t>
            </a:r>
            <a:r>
              <a:rPr lang="el-GR" dirty="0"/>
              <a:t> κιτρικού/μηλικού</a:t>
            </a:r>
          </a:p>
          <a:p>
            <a:pPr>
              <a:buFont typeface="Wingdings" panose="05000000000000000000" pitchFamily="2" charset="2"/>
              <a:buChar char="Ø"/>
            </a:pPr>
            <a:r>
              <a:rPr lang="el-GR" dirty="0"/>
              <a:t>Φορέας </a:t>
            </a:r>
            <a:r>
              <a:rPr lang="el-GR" dirty="0" err="1"/>
              <a:t>δικαρβοξυλικών</a:t>
            </a:r>
            <a:r>
              <a:rPr lang="el-GR" dirty="0"/>
              <a:t>,  </a:t>
            </a:r>
            <a:r>
              <a:rPr lang="el-GR" dirty="0" err="1"/>
              <a:t>αντιμεταφορά</a:t>
            </a:r>
            <a:r>
              <a:rPr lang="el-GR" dirty="0"/>
              <a:t> μηλικού ή </a:t>
            </a:r>
            <a:r>
              <a:rPr lang="el-GR" dirty="0" smtClean="0"/>
              <a:t>ηλεκτρικού/φωσφορικό</a:t>
            </a:r>
            <a:endParaRPr lang="en-US" dirty="0" smtClean="0"/>
          </a:p>
          <a:p>
            <a:pPr marL="0" indent="0">
              <a:buNone/>
            </a:pPr>
            <a:endParaRPr lang="en-US" dirty="0"/>
          </a:p>
          <a:p>
            <a:pPr>
              <a:buFont typeface="Wingdings" panose="05000000000000000000" pitchFamily="2" charset="2"/>
              <a:buChar char="q"/>
            </a:pPr>
            <a:r>
              <a:rPr lang="en-US" dirty="0"/>
              <a:t>To </a:t>
            </a:r>
            <a:r>
              <a:rPr lang="el-GR" dirty="0"/>
              <a:t>μιτοχόνδριο είναι αδιαπέραστο σε υδατάνθρακες, </a:t>
            </a:r>
            <a:r>
              <a:rPr lang="el-GR" dirty="0" err="1"/>
              <a:t>νουκλεοτίδια</a:t>
            </a:r>
            <a:r>
              <a:rPr lang="el-GR" dirty="0"/>
              <a:t>, </a:t>
            </a:r>
            <a:r>
              <a:rPr lang="el-GR" dirty="0" err="1"/>
              <a:t>οξαλοξικό</a:t>
            </a:r>
            <a:r>
              <a:rPr lang="el-GR" dirty="0"/>
              <a:t>, </a:t>
            </a:r>
            <a:r>
              <a:rPr lang="en-US" dirty="0"/>
              <a:t>NADH, NAD, FADH2, FAD, CoA, </a:t>
            </a:r>
            <a:r>
              <a:rPr lang="el-GR" dirty="0" err="1"/>
              <a:t>άκυλο</a:t>
            </a:r>
            <a:r>
              <a:rPr lang="el-GR" dirty="0"/>
              <a:t>-</a:t>
            </a:r>
            <a:r>
              <a:rPr lang="en-US" dirty="0"/>
              <a:t>CoA</a:t>
            </a:r>
            <a:endParaRPr lang="el-GR" dirty="0"/>
          </a:p>
        </p:txBody>
      </p:sp>
      <p:pic>
        <p:nvPicPr>
          <p:cNvPr id="4" name="Εικόνα 3"/>
          <p:cNvPicPr>
            <a:picLocks noChangeAspect="1"/>
          </p:cNvPicPr>
          <p:nvPr/>
        </p:nvPicPr>
        <p:blipFill>
          <a:blip r:embed="rId2"/>
          <a:stretch>
            <a:fillRect/>
          </a:stretch>
        </p:blipFill>
        <p:spPr>
          <a:xfrm>
            <a:off x="6667077" y="2166945"/>
            <a:ext cx="4775986" cy="2727271"/>
          </a:xfrm>
          <a:prstGeom prst="rect">
            <a:avLst/>
          </a:prstGeom>
        </p:spPr>
      </p:pic>
    </p:spTree>
    <p:extLst>
      <p:ext uri="{BB962C8B-B14F-4D97-AF65-F5344CB8AC3E}">
        <p14:creationId xmlns:p14="http://schemas.microsoft.com/office/powerpoint/2010/main" val="38551322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CEF3311-96BD-43EC-B39A-76236A7BD1FF}"/>
              </a:ext>
            </a:extLst>
          </p:cNvPr>
          <p:cNvPicPr>
            <a:picLocks noChangeAspect="1"/>
          </p:cNvPicPr>
          <p:nvPr/>
        </p:nvPicPr>
        <p:blipFill>
          <a:blip r:embed="rId2"/>
          <a:stretch>
            <a:fillRect/>
          </a:stretch>
        </p:blipFill>
        <p:spPr>
          <a:xfrm>
            <a:off x="0" y="1193932"/>
            <a:ext cx="12192000" cy="4470136"/>
          </a:xfrm>
          <a:prstGeom prst="rect">
            <a:avLst/>
          </a:prstGeom>
        </p:spPr>
      </p:pic>
    </p:spTree>
    <p:extLst>
      <p:ext uri="{BB962C8B-B14F-4D97-AF65-F5344CB8AC3E}">
        <p14:creationId xmlns:p14="http://schemas.microsoft.com/office/powerpoint/2010/main" val="909756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9AD071A-4AB2-4633-8D15-5470BEB8AA97}"/>
              </a:ext>
            </a:extLst>
          </p:cNvPr>
          <p:cNvPicPr>
            <a:picLocks noChangeAspect="1"/>
          </p:cNvPicPr>
          <p:nvPr/>
        </p:nvPicPr>
        <p:blipFill>
          <a:blip r:embed="rId2"/>
          <a:stretch>
            <a:fillRect/>
          </a:stretch>
        </p:blipFill>
        <p:spPr>
          <a:xfrm>
            <a:off x="3383280" y="0"/>
            <a:ext cx="5425440" cy="6858000"/>
          </a:xfrm>
          <a:prstGeom prst="rect">
            <a:avLst/>
          </a:prstGeom>
        </p:spPr>
      </p:pic>
      <p:sp>
        <p:nvSpPr>
          <p:cNvPr id="2" name="TextBox 1">
            <a:extLst>
              <a:ext uri="{FF2B5EF4-FFF2-40B4-BE49-F238E27FC236}">
                <a16:creationId xmlns:a16="http://schemas.microsoft.com/office/drawing/2014/main" id="{B2CEE43D-722F-8567-91A1-885EDDD37887}"/>
              </a:ext>
            </a:extLst>
          </p:cNvPr>
          <p:cNvSpPr txBox="1"/>
          <p:nvPr/>
        </p:nvSpPr>
        <p:spPr>
          <a:xfrm>
            <a:off x="154639" y="901148"/>
            <a:ext cx="3228641" cy="1477328"/>
          </a:xfrm>
          <a:prstGeom prst="rect">
            <a:avLst/>
          </a:prstGeom>
          <a:noFill/>
        </p:spPr>
        <p:txBody>
          <a:bodyPr wrap="none" rtlCol="0">
            <a:spAutoFit/>
          </a:bodyPr>
          <a:lstStyle/>
          <a:p>
            <a:r>
              <a:rPr lang="el-GR" dirty="0"/>
              <a:t>Μόρια καύσιμα του κύκλου του </a:t>
            </a:r>
          </a:p>
          <a:p>
            <a:r>
              <a:rPr lang="en-US" dirty="0"/>
              <a:t>Krebs </a:t>
            </a:r>
            <a:r>
              <a:rPr lang="el-GR" dirty="0"/>
              <a:t>μπορεί να είναι:</a:t>
            </a:r>
          </a:p>
          <a:p>
            <a:r>
              <a:rPr lang="el-GR" dirty="0"/>
              <a:t>Γλυκόζη, αμινοξέα, λιπαρά οξέα</a:t>
            </a:r>
          </a:p>
          <a:p>
            <a:r>
              <a:rPr lang="el-GR" dirty="0"/>
              <a:t>τα οποία εισέρχονται στο κύκλο</a:t>
            </a:r>
          </a:p>
          <a:p>
            <a:r>
              <a:rPr lang="el-GR" dirty="0"/>
              <a:t>μέσω του </a:t>
            </a:r>
            <a:r>
              <a:rPr lang="el-GR" dirty="0" err="1"/>
              <a:t>ακέτυλο</a:t>
            </a:r>
            <a:r>
              <a:rPr lang="el-GR" dirty="0"/>
              <a:t>-</a:t>
            </a:r>
            <a:r>
              <a:rPr lang="en-US" dirty="0"/>
              <a:t>CoA</a:t>
            </a:r>
            <a:endParaRPr lang="el-GR" dirty="0"/>
          </a:p>
        </p:txBody>
      </p:sp>
      <p:sp>
        <p:nvSpPr>
          <p:cNvPr id="4" name="TextBox 3"/>
          <p:cNvSpPr txBox="1"/>
          <p:nvPr/>
        </p:nvSpPr>
        <p:spPr>
          <a:xfrm>
            <a:off x="4576355" y="3521258"/>
            <a:ext cx="1040670" cy="369332"/>
          </a:xfrm>
          <a:prstGeom prst="rect">
            <a:avLst/>
          </a:prstGeom>
          <a:noFill/>
        </p:spPr>
        <p:txBody>
          <a:bodyPr wrap="none" rtlCol="0">
            <a:spAutoFit/>
          </a:bodyPr>
          <a:lstStyle/>
          <a:p>
            <a:r>
              <a:rPr lang="en-US" b="1" dirty="0" smtClean="0"/>
              <a:t>(</a:t>
            </a:r>
            <a:r>
              <a:rPr lang="en-US" b="1" dirty="0" err="1" smtClean="0"/>
              <a:t>GDP+Pi</a:t>
            </a:r>
            <a:r>
              <a:rPr lang="en-US" b="1" dirty="0" smtClean="0"/>
              <a:t>)</a:t>
            </a:r>
            <a:endParaRPr lang="el-GR" b="1" dirty="0"/>
          </a:p>
        </p:txBody>
      </p:sp>
      <p:pic>
        <p:nvPicPr>
          <p:cNvPr id="5" name="Εικόνα 4"/>
          <p:cNvPicPr>
            <a:picLocks noChangeAspect="1"/>
          </p:cNvPicPr>
          <p:nvPr/>
        </p:nvPicPr>
        <p:blipFill>
          <a:blip r:embed="rId3"/>
          <a:stretch>
            <a:fillRect/>
          </a:stretch>
        </p:blipFill>
        <p:spPr>
          <a:xfrm>
            <a:off x="8543108" y="3521258"/>
            <a:ext cx="3509865" cy="3071131"/>
          </a:xfrm>
          <a:prstGeom prst="rect">
            <a:avLst/>
          </a:prstGeom>
        </p:spPr>
      </p:pic>
    </p:spTree>
    <p:extLst>
      <p:ext uri="{BB962C8B-B14F-4D97-AF65-F5344CB8AC3E}">
        <p14:creationId xmlns:p14="http://schemas.microsoft.com/office/powerpoint/2010/main" val="2596400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BFE50C-6D0B-40CF-A93B-C13E15AECF70}"/>
              </a:ext>
            </a:extLst>
          </p:cNvPr>
          <p:cNvSpPr>
            <a:spLocks noGrp="1"/>
          </p:cNvSpPr>
          <p:nvPr>
            <p:ph type="title"/>
          </p:nvPr>
        </p:nvSpPr>
        <p:spPr/>
        <p:txBody>
          <a:bodyPr>
            <a:normAutofit/>
          </a:bodyPr>
          <a:lstStyle/>
          <a:p>
            <a:pPr algn="ctr"/>
            <a:r>
              <a:rPr lang="el-GR" sz="2800" b="1" dirty="0"/>
              <a:t>Οξείδωση </a:t>
            </a:r>
            <a:r>
              <a:rPr lang="el-GR" sz="2800" b="1" dirty="0" err="1"/>
              <a:t>εξωμιτοχονδριακού</a:t>
            </a:r>
            <a:r>
              <a:rPr lang="el-GR" sz="2800" b="1" dirty="0"/>
              <a:t> </a:t>
            </a:r>
            <a:r>
              <a:rPr lang="en-US" sz="2800" b="1" dirty="0"/>
              <a:t>NADH </a:t>
            </a:r>
            <a:r>
              <a:rPr lang="el-GR" sz="2800" b="1" dirty="0"/>
              <a:t>στην αναπνευστική αλυσίδα</a:t>
            </a:r>
            <a:r>
              <a:rPr lang="en-US" sz="2800" b="1" dirty="0"/>
              <a:t> 1</a:t>
            </a:r>
            <a:endParaRPr lang="el-GR" sz="2800" b="1" dirty="0"/>
          </a:p>
        </p:txBody>
      </p:sp>
      <p:sp>
        <p:nvSpPr>
          <p:cNvPr id="3" name="Θέση περιεχομένου 2">
            <a:extLst>
              <a:ext uri="{FF2B5EF4-FFF2-40B4-BE49-F238E27FC236}">
                <a16:creationId xmlns:a16="http://schemas.microsoft.com/office/drawing/2014/main" id="{AB0B3E78-DB6D-4E23-B466-366F515DD126}"/>
              </a:ext>
            </a:extLst>
          </p:cNvPr>
          <p:cNvSpPr>
            <a:spLocks noGrp="1"/>
          </p:cNvSpPr>
          <p:nvPr>
            <p:ph idx="1"/>
          </p:nvPr>
        </p:nvSpPr>
        <p:spPr>
          <a:xfrm>
            <a:off x="838200" y="1825624"/>
            <a:ext cx="10903226" cy="5032375"/>
          </a:xfrm>
        </p:spPr>
        <p:txBody>
          <a:bodyPr>
            <a:normAutofit fontScale="92500" lnSpcReduction="20000"/>
          </a:bodyPr>
          <a:lstStyle/>
          <a:p>
            <a:pPr marL="0" indent="0">
              <a:buNone/>
            </a:pPr>
            <a:r>
              <a:rPr lang="el-GR" dirty="0"/>
              <a:t>Μεταφορικός δρόμος της </a:t>
            </a:r>
            <a:r>
              <a:rPr lang="el-GR" b="1" dirty="0"/>
              <a:t>φωσφορικής </a:t>
            </a:r>
            <a:r>
              <a:rPr lang="el-GR" b="1" dirty="0" err="1"/>
              <a:t>γλυκερόλης</a:t>
            </a:r>
            <a:endParaRPr lang="el-GR" b="1" dirty="0"/>
          </a:p>
          <a:p>
            <a:r>
              <a:rPr lang="el-GR" dirty="0"/>
              <a:t>Το </a:t>
            </a:r>
            <a:r>
              <a:rPr lang="en-US" dirty="0"/>
              <a:t>NADH </a:t>
            </a:r>
            <a:r>
              <a:rPr lang="el-GR" dirty="0"/>
              <a:t>που παράγεται στην </a:t>
            </a:r>
            <a:r>
              <a:rPr lang="el-GR" dirty="0" err="1"/>
              <a:t>γλυκόλυση</a:t>
            </a:r>
            <a:r>
              <a:rPr lang="el-GR" dirty="0"/>
              <a:t> κατά την οξείδωση της 3-φωσφορικής </a:t>
            </a:r>
            <a:r>
              <a:rPr lang="el-GR" dirty="0" err="1"/>
              <a:t>γλυκεριναλδεύδης</a:t>
            </a:r>
            <a:r>
              <a:rPr lang="el-GR" dirty="0"/>
              <a:t> σε 1,3-διφωσφογλυκερινικό μπορεί να χρησιμοποιηθεί για την αναγωγή της φωσφορικής </a:t>
            </a:r>
            <a:r>
              <a:rPr lang="el-GR" dirty="0" err="1"/>
              <a:t>διυδροξυακετόνης</a:t>
            </a:r>
            <a:r>
              <a:rPr lang="el-GR" dirty="0"/>
              <a:t> σε </a:t>
            </a:r>
            <a:r>
              <a:rPr lang="el-GR" b="1" dirty="0"/>
              <a:t>3-φωσφορική </a:t>
            </a:r>
            <a:r>
              <a:rPr lang="el-GR" b="1" dirty="0" err="1"/>
              <a:t>γλυκερόλη</a:t>
            </a:r>
            <a:r>
              <a:rPr lang="el-GR" b="1" dirty="0"/>
              <a:t> </a:t>
            </a:r>
            <a:r>
              <a:rPr lang="el-GR" dirty="0"/>
              <a:t>με την δράση του </a:t>
            </a:r>
            <a:r>
              <a:rPr lang="el-GR" b="1" dirty="0"/>
              <a:t>ενζύμου </a:t>
            </a:r>
            <a:r>
              <a:rPr lang="el-GR" b="1" dirty="0" err="1"/>
              <a:t>αναγωγάση</a:t>
            </a:r>
            <a:r>
              <a:rPr lang="el-GR" b="1" dirty="0"/>
              <a:t> της φωσφορικής </a:t>
            </a:r>
            <a:r>
              <a:rPr lang="el-GR" b="1" dirty="0" err="1"/>
              <a:t>γλυκερόλης</a:t>
            </a:r>
            <a:endParaRPr lang="el-GR" b="1" dirty="0"/>
          </a:p>
          <a:p>
            <a:r>
              <a:rPr lang="el-GR" dirty="0"/>
              <a:t>Η φωσφορική </a:t>
            </a:r>
            <a:r>
              <a:rPr lang="el-GR" dirty="0" err="1"/>
              <a:t>γλυκερόλη</a:t>
            </a:r>
            <a:r>
              <a:rPr lang="el-GR" dirty="0"/>
              <a:t> περνά εύκολα την </a:t>
            </a:r>
            <a:r>
              <a:rPr lang="el-GR" dirty="0" err="1"/>
              <a:t>μιτοχονδριακή</a:t>
            </a:r>
            <a:r>
              <a:rPr lang="el-GR" dirty="0"/>
              <a:t> μεμβράνη και οξειδώνεται πάλι σε φωσφορική </a:t>
            </a:r>
            <a:r>
              <a:rPr lang="el-GR" dirty="0" err="1"/>
              <a:t>διυδροξυακετόνη</a:t>
            </a:r>
            <a:r>
              <a:rPr lang="el-GR" dirty="0"/>
              <a:t> από μια </a:t>
            </a:r>
            <a:r>
              <a:rPr lang="el-GR" b="1" dirty="0" err="1"/>
              <a:t>αναγωγάση</a:t>
            </a:r>
            <a:r>
              <a:rPr lang="el-GR" dirty="0"/>
              <a:t> που βρίσκεται στην έξω πλευρά της εσωτερικής </a:t>
            </a:r>
            <a:r>
              <a:rPr lang="el-GR" dirty="0" err="1"/>
              <a:t>μιτοχονδριακής</a:t>
            </a:r>
            <a:r>
              <a:rPr lang="el-GR" dirty="0"/>
              <a:t> μεμβράνης και η οποία είναι μια </a:t>
            </a:r>
            <a:r>
              <a:rPr lang="el-GR" b="1" dirty="0" err="1"/>
              <a:t>φλαβοπρωτεΐνη</a:t>
            </a:r>
            <a:endParaRPr lang="el-GR" b="1" dirty="0"/>
          </a:p>
          <a:p>
            <a:r>
              <a:rPr lang="el-GR" dirty="0"/>
              <a:t>Το </a:t>
            </a:r>
            <a:r>
              <a:rPr lang="en-US" dirty="0"/>
              <a:t>FADH2 </a:t>
            </a:r>
            <a:r>
              <a:rPr lang="el-GR" dirty="0"/>
              <a:t>αυτής της </a:t>
            </a:r>
            <a:r>
              <a:rPr lang="el-GR" dirty="0" err="1"/>
              <a:t>φλαβοπρωτεΐνης</a:t>
            </a:r>
            <a:r>
              <a:rPr lang="el-GR" dirty="0"/>
              <a:t> οξειδώνεται σε </a:t>
            </a:r>
            <a:r>
              <a:rPr lang="en-US" dirty="0"/>
              <a:t>FAD </a:t>
            </a:r>
            <a:r>
              <a:rPr lang="el-GR" dirty="0"/>
              <a:t>από το συνένζυμο </a:t>
            </a:r>
            <a:r>
              <a:rPr lang="en-US" dirty="0"/>
              <a:t>Q </a:t>
            </a:r>
            <a:r>
              <a:rPr lang="el-GR" dirty="0"/>
              <a:t>της αναπνευστικής αλυσίδας.</a:t>
            </a:r>
          </a:p>
          <a:p>
            <a:r>
              <a:rPr lang="el-GR" dirty="0"/>
              <a:t>Η ενέργεια είναι επαρκής για το σχηματισμό 1.5 μορίων ΑΤΡ (γίνεται κυρίως στους </a:t>
            </a:r>
            <a:r>
              <a:rPr lang="el-GR" u="sng" dirty="0"/>
              <a:t>σκελετικούς μύες </a:t>
            </a:r>
            <a:r>
              <a:rPr lang="el-GR" dirty="0"/>
              <a:t>και το </a:t>
            </a:r>
            <a:r>
              <a:rPr lang="el-GR" u="sng" dirty="0"/>
              <a:t>νευρικό ιστό</a:t>
            </a:r>
            <a:r>
              <a:rPr lang="el-GR" dirty="0"/>
              <a:t>)</a:t>
            </a:r>
          </a:p>
          <a:p>
            <a:endParaRPr lang="el-GR" dirty="0"/>
          </a:p>
        </p:txBody>
      </p:sp>
    </p:spTree>
    <p:extLst>
      <p:ext uri="{BB962C8B-B14F-4D97-AF65-F5344CB8AC3E}">
        <p14:creationId xmlns:p14="http://schemas.microsoft.com/office/powerpoint/2010/main" val="547079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D12C745-2FD9-44FB-BD4F-C2907840E8BD}"/>
              </a:ext>
            </a:extLst>
          </p:cNvPr>
          <p:cNvPicPr>
            <a:picLocks noChangeAspect="1"/>
          </p:cNvPicPr>
          <p:nvPr/>
        </p:nvPicPr>
        <p:blipFill>
          <a:blip r:embed="rId2"/>
          <a:stretch>
            <a:fillRect/>
          </a:stretch>
        </p:blipFill>
        <p:spPr>
          <a:xfrm>
            <a:off x="2686929" y="191130"/>
            <a:ext cx="6541477" cy="6246574"/>
          </a:xfrm>
          <a:prstGeom prst="rect">
            <a:avLst/>
          </a:prstGeom>
        </p:spPr>
      </p:pic>
    </p:spTree>
    <p:extLst>
      <p:ext uri="{BB962C8B-B14F-4D97-AF65-F5344CB8AC3E}">
        <p14:creationId xmlns:p14="http://schemas.microsoft.com/office/powerpoint/2010/main" val="4234832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B66475-D28C-49AB-8921-837E5339BA62}"/>
              </a:ext>
            </a:extLst>
          </p:cNvPr>
          <p:cNvSpPr>
            <a:spLocks noGrp="1"/>
          </p:cNvSpPr>
          <p:nvPr>
            <p:ph type="title"/>
          </p:nvPr>
        </p:nvSpPr>
        <p:spPr/>
        <p:txBody>
          <a:bodyPr>
            <a:normAutofit/>
          </a:bodyPr>
          <a:lstStyle/>
          <a:p>
            <a:pPr algn="ctr"/>
            <a:r>
              <a:rPr lang="el-GR" sz="2800" b="1" dirty="0"/>
              <a:t>Οξείδωση </a:t>
            </a:r>
            <a:r>
              <a:rPr lang="el-GR" sz="2800" b="1" dirty="0" err="1"/>
              <a:t>εξωμιτοχονδριακού</a:t>
            </a:r>
            <a:r>
              <a:rPr lang="el-GR" sz="2800" b="1" dirty="0"/>
              <a:t> </a:t>
            </a:r>
            <a:r>
              <a:rPr lang="en-US" sz="2800" b="1" dirty="0"/>
              <a:t>NADH </a:t>
            </a:r>
            <a:r>
              <a:rPr lang="el-GR" sz="2800" b="1" dirty="0"/>
              <a:t>στην αναπνευστική αλυσίδα</a:t>
            </a:r>
            <a:r>
              <a:rPr lang="en-US" sz="2800" b="1" dirty="0"/>
              <a:t> 2</a:t>
            </a:r>
            <a:endParaRPr lang="el-GR" sz="2800" dirty="0"/>
          </a:p>
        </p:txBody>
      </p:sp>
      <p:sp>
        <p:nvSpPr>
          <p:cNvPr id="3" name="Θέση περιεχομένου 2">
            <a:extLst>
              <a:ext uri="{FF2B5EF4-FFF2-40B4-BE49-F238E27FC236}">
                <a16:creationId xmlns:a16="http://schemas.microsoft.com/office/drawing/2014/main" id="{9EDBE04E-3CF8-438C-BA61-6ADF49DCA330}"/>
              </a:ext>
            </a:extLst>
          </p:cNvPr>
          <p:cNvSpPr>
            <a:spLocks noGrp="1"/>
          </p:cNvSpPr>
          <p:nvPr>
            <p:ph idx="1"/>
          </p:nvPr>
        </p:nvSpPr>
        <p:spPr/>
        <p:txBody>
          <a:bodyPr>
            <a:normAutofit fontScale="92500" lnSpcReduction="10000"/>
          </a:bodyPr>
          <a:lstStyle/>
          <a:p>
            <a:pPr marL="0" indent="0">
              <a:buNone/>
            </a:pPr>
            <a:r>
              <a:rPr lang="el-GR" dirty="0"/>
              <a:t>Μεταφορικός δρόμος </a:t>
            </a:r>
            <a:r>
              <a:rPr lang="el-GR" b="1" dirty="0"/>
              <a:t>μηλικού-</a:t>
            </a:r>
            <a:r>
              <a:rPr lang="el-GR" b="1" dirty="0" err="1"/>
              <a:t>ασπαρτικού</a:t>
            </a:r>
            <a:endParaRPr lang="en-US" b="1" dirty="0"/>
          </a:p>
          <a:p>
            <a:r>
              <a:rPr lang="el-GR" dirty="0"/>
              <a:t>Στηρίζεται στην </a:t>
            </a:r>
            <a:r>
              <a:rPr lang="el-GR" dirty="0" err="1"/>
              <a:t>αντιμεταφορά</a:t>
            </a:r>
            <a:r>
              <a:rPr lang="el-GR" dirty="0"/>
              <a:t> μηλικού/α-</a:t>
            </a:r>
            <a:r>
              <a:rPr lang="el-GR" dirty="0" err="1"/>
              <a:t>κετογλουταρικού</a:t>
            </a:r>
            <a:r>
              <a:rPr lang="el-GR" dirty="0"/>
              <a:t> και </a:t>
            </a:r>
            <a:r>
              <a:rPr lang="el-GR" dirty="0" err="1"/>
              <a:t>γλουταμικού</a:t>
            </a:r>
            <a:r>
              <a:rPr lang="el-GR" dirty="0"/>
              <a:t>/</a:t>
            </a:r>
            <a:r>
              <a:rPr lang="el-GR" dirty="0" err="1"/>
              <a:t>ασπαρτικού</a:t>
            </a:r>
            <a:r>
              <a:rPr lang="el-GR" dirty="0"/>
              <a:t> στην </a:t>
            </a:r>
            <a:r>
              <a:rPr lang="el-GR" dirty="0" err="1"/>
              <a:t>μιτοχονδριακή</a:t>
            </a:r>
            <a:r>
              <a:rPr lang="el-GR" dirty="0"/>
              <a:t> μεμβράνη</a:t>
            </a:r>
          </a:p>
          <a:p>
            <a:r>
              <a:rPr lang="el-GR" dirty="0"/>
              <a:t>Η αύξηση του </a:t>
            </a:r>
            <a:r>
              <a:rPr lang="en-US" dirty="0"/>
              <a:t>NADH </a:t>
            </a:r>
            <a:r>
              <a:rPr lang="el-GR" dirty="0"/>
              <a:t>στο κυτταρόπλασμα οδηγεί σε μετατροπή του </a:t>
            </a:r>
            <a:r>
              <a:rPr lang="el-GR" dirty="0" err="1"/>
              <a:t>οξαλοξικού</a:t>
            </a:r>
            <a:r>
              <a:rPr lang="el-GR" dirty="0"/>
              <a:t> σε μηλικό από την </a:t>
            </a:r>
            <a:r>
              <a:rPr lang="el-GR" b="1" dirty="0" err="1"/>
              <a:t>αφυδρογονάση</a:t>
            </a:r>
            <a:r>
              <a:rPr lang="el-GR" b="1" dirty="0"/>
              <a:t> του μηλικού</a:t>
            </a:r>
          </a:p>
          <a:p>
            <a:r>
              <a:rPr lang="el-GR" dirty="0"/>
              <a:t>Το μηλικό </a:t>
            </a:r>
            <a:r>
              <a:rPr lang="el-GR" dirty="0" err="1"/>
              <a:t>αντιμεταφέρεται</a:t>
            </a:r>
            <a:r>
              <a:rPr lang="el-GR" dirty="0"/>
              <a:t> στο μιτοχόνδριο και </a:t>
            </a:r>
            <a:r>
              <a:rPr lang="el-GR" dirty="0" smtClean="0"/>
              <a:t>μετατρέπεται πάλι σε </a:t>
            </a:r>
            <a:r>
              <a:rPr lang="el-GR" dirty="0" err="1"/>
              <a:t>οξαλοξικό</a:t>
            </a:r>
            <a:r>
              <a:rPr lang="el-GR" dirty="0"/>
              <a:t> </a:t>
            </a:r>
            <a:r>
              <a:rPr lang="el-GR" dirty="0" smtClean="0"/>
              <a:t>από την </a:t>
            </a:r>
            <a:r>
              <a:rPr lang="el-GR" dirty="0" err="1" smtClean="0"/>
              <a:t>αφυδρογονάση</a:t>
            </a:r>
            <a:r>
              <a:rPr lang="el-GR" dirty="0" smtClean="0"/>
              <a:t> του μηλικού παράγοντας </a:t>
            </a:r>
            <a:r>
              <a:rPr lang="el-GR" dirty="0"/>
              <a:t>το </a:t>
            </a:r>
            <a:r>
              <a:rPr lang="en-US" dirty="0"/>
              <a:t>NADH </a:t>
            </a:r>
            <a:r>
              <a:rPr lang="el-GR" dirty="0"/>
              <a:t>το οποίο </a:t>
            </a:r>
            <a:r>
              <a:rPr lang="el-GR" dirty="0" smtClean="0"/>
              <a:t>εντός </a:t>
            </a:r>
            <a:r>
              <a:rPr lang="el-GR" dirty="0" err="1" smtClean="0"/>
              <a:t>μιτοχονδίου</a:t>
            </a:r>
            <a:r>
              <a:rPr lang="el-GR" dirty="0" smtClean="0"/>
              <a:t> αποδίδεται κατευθείαν στην </a:t>
            </a:r>
            <a:r>
              <a:rPr lang="el-GR" dirty="0"/>
              <a:t>αναπνευστική αλυσίδα</a:t>
            </a:r>
          </a:p>
          <a:p>
            <a:r>
              <a:rPr lang="el-GR" dirty="0"/>
              <a:t>Ο μεταβολικός δρόμος αυτός λειτουργεί κυρίως στο ήπαρ την καρδιά και τους </a:t>
            </a:r>
            <a:r>
              <a:rPr lang="el-GR" dirty="0" err="1"/>
              <a:t>νεφρούς</a:t>
            </a:r>
            <a:r>
              <a:rPr lang="el-GR" dirty="0"/>
              <a:t>. Η απόδοση ανά μόριο </a:t>
            </a:r>
            <a:r>
              <a:rPr lang="en-US" dirty="0"/>
              <a:t>NADH </a:t>
            </a:r>
            <a:r>
              <a:rPr lang="el-GR" dirty="0"/>
              <a:t>είναι 2.5 </a:t>
            </a:r>
            <a:r>
              <a:rPr lang="en-US" dirty="0"/>
              <a:t>ATP</a:t>
            </a:r>
            <a:endParaRPr lang="el-GR" dirty="0"/>
          </a:p>
        </p:txBody>
      </p:sp>
    </p:spTree>
    <p:extLst>
      <p:ext uri="{BB962C8B-B14F-4D97-AF65-F5344CB8AC3E}">
        <p14:creationId xmlns:p14="http://schemas.microsoft.com/office/powerpoint/2010/main" val="1278554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1C9C80D-919E-487D-B914-403C79404472}"/>
              </a:ext>
            </a:extLst>
          </p:cNvPr>
          <p:cNvPicPr>
            <a:picLocks noChangeAspect="1"/>
          </p:cNvPicPr>
          <p:nvPr/>
        </p:nvPicPr>
        <p:blipFill>
          <a:blip r:embed="rId2"/>
          <a:stretch>
            <a:fillRect/>
          </a:stretch>
        </p:blipFill>
        <p:spPr>
          <a:xfrm>
            <a:off x="1438275" y="61912"/>
            <a:ext cx="9315450" cy="6734175"/>
          </a:xfrm>
          <a:prstGeom prst="rect">
            <a:avLst/>
          </a:prstGeom>
        </p:spPr>
      </p:pic>
    </p:spTree>
    <p:extLst>
      <p:ext uri="{BB962C8B-B14F-4D97-AF65-F5344CB8AC3E}">
        <p14:creationId xmlns:p14="http://schemas.microsoft.com/office/powerpoint/2010/main" val="113701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AE3B5F8-3A42-45E4-93F4-E501499932E8}"/>
              </a:ext>
            </a:extLst>
          </p:cNvPr>
          <p:cNvPicPr>
            <a:picLocks noChangeAspect="1"/>
          </p:cNvPicPr>
          <p:nvPr/>
        </p:nvPicPr>
        <p:blipFill>
          <a:blip r:embed="rId2"/>
          <a:stretch>
            <a:fillRect/>
          </a:stretch>
        </p:blipFill>
        <p:spPr>
          <a:xfrm>
            <a:off x="4887250" y="0"/>
            <a:ext cx="3584449" cy="6858000"/>
          </a:xfrm>
          <a:prstGeom prst="rect">
            <a:avLst/>
          </a:prstGeom>
        </p:spPr>
      </p:pic>
      <p:sp>
        <p:nvSpPr>
          <p:cNvPr id="2" name="TextBox 1">
            <a:extLst>
              <a:ext uri="{FF2B5EF4-FFF2-40B4-BE49-F238E27FC236}">
                <a16:creationId xmlns:a16="http://schemas.microsoft.com/office/drawing/2014/main" id="{B0EAD6DD-6247-4719-B1FD-B8822C2E85A0}"/>
              </a:ext>
            </a:extLst>
          </p:cNvPr>
          <p:cNvSpPr txBox="1"/>
          <p:nvPr/>
        </p:nvSpPr>
        <p:spPr>
          <a:xfrm>
            <a:off x="424070" y="2703443"/>
            <a:ext cx="4190891" cy="1323439"/>
          </a:xfrm>
          <a:prstGeom prst="rect">
            <a:avLst/>
          </a:prstGeom>
          <a:noFill/>
        </p:spPr>
        <p:txBody>
          <a:bodyPr wrap="none" rtlCol="0">
            <a:spAutoFit/>
          </a:bodyPr>
          <a:lstStyle/>
          <a:p>
            <a:r>
              <a:rPr lang="el-GR" sz="2000" dirty="0"/>
              <a:t>Το </a:t>
            </a:r>
            <a:r>
              <a:rPr lang="el-GR" sz="2000" b="1" dirty="0" err="1"/>
              <a:t>ακέτυλο</a:t>
            </a:r>
            <a:r>
              <a:rPr lang="el-GR" sz="2000" b="1" dirty="0"/>
              <a:t>-</a:t>
            </a:r>
            <a:r>
              <a:rPr lang="en-US" sz="2000" b="1" dirty="0"/>
              <a:t>CoA </a:t>
            </a:r>
            <a:r>
              <a:rPr lang="el-GR" sz="2000" dirty="0"/>
              <a:t>παράγεται από το </a:t>
            </a:r>
          </a:p>
          <a:p>
            <a:r>
              <a:rPr lang="el-GR" sz="2000" dirty="0"/>
              <a:t>μεταβολισμό της γλυκόζης, αμινοξέων</a:t>
            </a:r>
          </a:p>
          <a:p>
            <a:r>
              <a:rPr lang="el-GR" sz="2000" dirty="0"/>
              <a:t>και λιπαρών οξέων και εισέρχεται στο </a:t>
            </a:r>
          </a:p>
          <a:p>
            <a:r>
              <a:rPr lang="el-GR" sz="2000" dirty="0"/>
              <a:t>κύκλο του κιτρικού οξέος</a:t>
            </a:r>
          </a:p>
        </p:txBody>
      </p:sp>
      <p:pic>
        <p:nvPicPr>
          <p:cNvPr id="4" name="Εικόνα 3"/>
          <p:cNvPicPr>
            <a:picLocks noChangeAspect="1"/>
          </p:cNvPicPr>
          <p:nvPr/>
        </p:nvPicPr>
        <p:blipFill>
          <a:blip r:embed="rId3"/>
          <a:stretch>
            <a:fillRect/>
          </a:stretch>
        </p:blipFill>
        <p:spPr>
          <a:xfrm>
            <a:off x="787989" y="341243"/>
            <a:ext cx="2847975" cy="2362200"/>
          </a:xfrm>
          <a:prstGeom prst="rect">
            <a:avLst/>
          </a:prstGeom>
        </p:spPr>
      </p:pic>
    </p:spTree>
    <p:extLst>
      <p:ext uri="{BB962C8B-B14F-4D97-AF65-F5344CB8AC3E}">
        <p14:creationId xmlns:p14="http://schemas.microsoft.com/office/powerpoint/2010/main" val="135070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03DCBB2-54F7-4A6D-B2D5-221015F76ECA}"/>
              </a:ext>
            </a:extLst>
          </p:cNvPr>
          <p:cNvPicPr>
            <a:picLocks noChangeAspect="1"/>
          </p:cNvPicPr>
          <p:nvPr/>
        </p:nvPicPr>
        <p:blipFill>
          <a:blip r:embed="rId2"/>
          <a:stretch>
            <a:fillRect/>
          </a:stretch>
        </p:blipFill>
        <p:spPr>
          <a:xfrm>
            <a:off x="2694431" y="0"/>
            <a:ext cx="6803137" cy="6858000"/>
          </a:xfrm>
          <a:prstGeom prst="rect">
            <a:avLst/>
          </a:prstGeom>
        </p:spPr>
      </p:pic>
      <p:sp>
        <p:nvSpPr>
          <p:cNvPr id="2" name="TextBox 1">
            <a:extLst>
              <a:ext uri="{FF2B5EF4-FFF2-40B4-BE49-F238E27FC236}">
                <a16:creationId xmlns:a16="http://schemas.microsoft.com/office/drawing/2014/main" id="{82EB65B8-4FA9-4748-AE30-D835D24DF24A}"/>
              </a:ext>
            </a:extLst>
          </p:cNvPr>
          <p:cNvSpPr txBox="1"/>
          <p:nvPr/>
        </p:nvSpPr>
        <p:spPr>
          <a:xfrm>
            <a:off x="4283355" y="2716696"/>
            <a:ext cx="3625288" cy="400110"/>
          </a:xfrm>
          <a:prstGeom prst="rect">
            <a:avLst/>
          </a:prstGeom>
          <a:noFill/>
        </p:spPr>
        <p:txBody>
          <a:bodyPr wrap="none" rtlCol="0">
            <a:spAutoFit/>
          </a:bodyPr>
          <a:lstStyle/>
          <a:p>
            <a:r>
              <a:rPr lang="el-GR" sz="2000" b="1" dirty="0"/>
              <a:t>Κύκλος κιτρικού οξέος</a:t>
            </a:r>
            <a:r>
              <a:rPr lang="en-US" sz="2000" b="1" dirty="0"/>
              <a:t> </a:t>
            </a:r>
            <a:r>
              <a:rPr lang="el-GR" sz="2000" b="1" dirty="0"/>
              <a:t>(κ. </a:t>
            </a:r>
            <a:r>
              <a:rPr lang="en-US" sz="2000" b="1" dirty="0"/>
              <a:t>Krebs)</a:t>
            </a:r>
            <a:endParaRPr lang="el-GR" sz="2000" b="1" dirty="0"/>
          </a:p>
        </p:txBody>
      </p:sp>
    </p:spTree>
    <p:extLst>
      <p:ext uri="{BB962C8B-B14F-4D97-AF65-F5344CB8AC3E}">
        <p14:creationId xmlns:p14="http://schemas.microsoft.com/office/powerpoint/2010/main" val="206161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F3FBCD-A078-4667-9C71-11A6608BF13F}"/>
              </a:ext>
            </a:extLst>
          </p:cNvPr>
          <p:cNvSpPr>
            <a:spLocks noGrp="1"/>
          </p:cNvSpPr>
          <p:nvPr>
            <p:ph type="title"/>
          </p:nvPr>
        </p:nvSpPr>
        <p:spPr>
          <a:xfrm>
            <a:off x="838200" y="365126"/>
            <a:ext cx="10515600" cy="814318"/>
          </a:xfrm>
        </p:spPr>
        <p:txBody>
          <a:bodyPr/>
          <a:lstStyle/>
          <a:p>
            <a:pPr algn="ctr"/>
            <a:r>
              <a:rPr lang="el-GR" dirty="0"/>
              <a:t>Ρύθμιση του κύκλου του </a:t>
            </a:r>
            <a:r>
              <a:rPr lang="en-US" dirty="0"/>
              <a:t>Krebs</a:t>
            </a:r>
            <a:r>
              <a:rPr lang="el-GR" dirty="0"/>
              <a:t> </a:t>
            </a:r>
          </a:p>
        </p:txBody>
      </p:sp>
      <p:sp>
        <p:nvSpPr>
          <p:cNvPr id="3" name="Θέση περιεχομένου 2">
            <a:extLst>
              <a:ext uri="{FF2B5EF4-FFF2-40B4-BE49-F238E27FC236}">
                <a16:creationId xmlns:a16="http://schemas.microsoft.com/office/drawing/2014/main" id="{694B2E61-6E5F-41E2-8EA8-D70F689A0D5A}"/>
              </a:ext>
            </a:extLst>
          </p:cNvPr>
          <p:cNvSpPr>
            <a:spLocks noGrp="1"/>
          </p:cNvSpPr>
          <p:nvPr>
            <p:ph idx="1"/>
          </p:nvPr>
        </p:nvSpPr>
        <p:spPr>
          <a:xfrm>
            <a:off x="838200" y="1378226"/>
            <a:ext cx="10515600" cy="4798737"/>
          </a:xfrm>
        </p:spPr>
        <p:txBody>
          <a:bodyPr>
            <a:normAutofit/>
          </a:bodyPr>
          <a:lstStyle/>
          <a:p>
            <a:r>
              <a:rPr lang="el-GR" dirty="0"/>
              <a:t>Ρύθμιση κυρίως μέσω της αναπνευστικής αλυσίδας και της διαθεσιμότητας </a:t>
            </a:r>
            <a:r>
              <a:rPr lang="en-US" dirty="0"/>
              <a:t>NAD </a:t>
            </a:r>
            <a:r>
              <a:rPr lang="el-GR" dirty="0"/>
              <a:t>και </a:t>
            </a:r>
            <a:r>
              <a:rPr lang="en-US" dirty="0"/>
              <a:t>ADP </a:t>
            </a:r>
            <a:r>
              <a:rPr lang="el-GR" dirty="0"/>
              <a:t>και τελικά με το ρυθμό χρήσης του ΑΤΡ σε χημικές και φυσικές διεργασίες </a:t>
            </a:r>
            <a:r>
              <a:rPr lang="en-US" dirty="0"/>
              <a:t>(NADH/NAD </a:t>
            </a:r>
            <a:r>
              <a:rPr lang="el-GR" dirty="0"/>
              <a:t>και </a:t>
            </a:r>
            <a:r>
              <a:rPr lang="en-US" dirty="0"/>
              <a:t>ATP/ADP</a:t>
            </a:r>
            <a:r>
              <a:rPr lang="el-GR" dirty="0"/>
              <a:t>)</a:t>
            </a:r>
          </a:p>
          <a:p>
            <a:pPr>
              <a:buFont typeface="Wingdings" panose="05000000000000000000" pitchFamily="2" charset="2"/>
              <a:buChar char="q"/>
            </a:pPr>
            <a:r>
              <a:rPr lang="el-GR" dirty="0"/>
              <a:t>Ρύθμιση </a:t>
            </a:r>
            <a:r>
              <a:rPr lang="el-GR" b="1" dirty="0" err="1"/>
              <a:t>πυροσταφυλικής</a:t>
            </a:r>
            <a:r>
              <a:rPr lang="el-GR" b="1" dirty="0"/>
              <a:t> </a:t>
            </a:r>
            <a:r>
              <a:rPr lang="el-GR" b="1" dirty="0" err="1"/>
              <a:t>αφυδρογονάσης</a:t>
            </a:r>
            <a:r>
              <a:rPr lang="el-GR" b="1" dirty="0"/>
              <a:t> </a:t>
            </a:r>
            <a:r>
              <a:rPr lang="el-GR" dirty="0"/>
              <a:t>(</a:t>
            </a:r>
            <a:r>
              <a:rPr lang="el-GR" dirty="0" err="1"/>
              <a:t>πολυενζυμικό</a:t>
            </a:r>
            <a:r>
              <a:rPr lang="el-GR" dirty="0"/>
              <a:t> σύμπλεγμα με συνένζυμα βιταμίνη Β1, συνένζυμο Α, </a:t>
            </a:r>
            <a:r>
              <a:rPr lang="en-US" dirty="0"/>
              <a:t>FAD, NAD</a:t>
            </a:r>
            <a:r>
              <a:rPr lang="en-US" dirty="0" smtClean="0"/>
              <a:t>).</a:t>
            </a:r>
          </a:p>
          <a:p>
            <a:pPr>
              <a:buFont typeface="Wingdings" panose="05000000000000000000" pitchFamily="2" charset="2"/>
              <a:buChar char="ü"/>
            </a:pPr>
            <a:r>
              <a:rPr lang="en-US" dirty="0" smtClean="0"/>
              <a:t> </a:t>
            </a:r>
            <a:r>
              <a:rPr lang="el-GR" u="sng" dirty="0" err="1"/>
              <a:t>Φωσφορυλίωση</a:t>
            </a:r>
            <a:r>
              <a:rPr lang="el-GR" dirty="0"/>
              <a:t> με </a:t>
            </a:r>
            <a:r>
              <a:rPr lang="el-GR" dirty="0" err="1" smtClean="0"/>
              <a:t>κινάση</a:t>
            </a:r>
            <a:r>
              <a:rPr lang="en-US" dirty="0" smtClean="0"/>
              <a:t>,</a:t>
            </a:r>
            <a:r>
              <a:rPr lang="el-GR" dirty="0" smtClean="0"/>
              <a:t> </a:t>
            </a:r>
            <a:r>
              <a:rPr lang="el-GR" dirty="0"/>
              <a:t>απενεργοποιεί το σύμπλεγμα (επάρκεια σε ΑΤΡ, </a:t>
            </a:r>
            <a:r>
              <a:rPr lang="en-US" dirty="0"/>
              <a:t>NADH, </a:t>
            </a:r>
            <a:r>
              <a:rPr lang="el-GR" dirty="0" err="1"/>
              <a:t>ακέτυλο</a:t>
            </a:r>
            <a:r>
              <a:rPr lang="el-GR" dirty="0"/>
              <a:t>-</a:t>
            </a:r>
            <a:r>
              <a:rPr lang="en-US" dirty="0"/>
              <a:t>CoA</a:t>
            </a:r>
            <a:r>
              <a:rPr lang="el-GR" dirty="0"/>
              <a:t>) </a:t>
            </a:r>
            <a:r>
              <a:rPr lang="el-GR" dirty="0" smtClean="0"/>
              <a:t>ενώ</a:t>
            </a:r>
            <a:endParaRPr lang="en-US" dirty="0" smtClean="0"/>
          </a:p>
          <a:p>
            <a:pPr>
              <a:buFont typeface="Wingdings" panose="05000000000000000000" pitchFamily="2" charset="2"/>
              <a:buChar char="ü"/>
            </a:pPr>
            <a:r>
              <a:rPr lang="en-US" dirty="0" smtClean="0"/>
              <a:t> </a:t>
            </a:r>
            <a:r>
              <a:rPr lang="en-US" u="sng" dirty="0" smtClean="0"/>
              <a:t>A</a:t>
            </a:r>
            <a:r>
              <a:rPr lang="el-GR" u="sng" dirty="0" err="1" smtClean="0"/>
              <a:t>ποφωσφορυλίωση</a:t>
            </a:r>
            <a:r>
              <a:rPr lang="el-GR" u="sng" dirty="0" smtClean="0"/>
              <a:t> </a:t>
            </a:r>
            <a:r>
              <a:rPr lang="el-GR" dirty="0" smtClean="0"/>
              <a:t>με </a:t>
            </a:r>
            <a:r>
              <a:rPr lang="el-GR" dirty="0" err="1"/>
              <a:t>φωσφατάση</a:t>
            </a:r>
            <a:r>
              <a:rPr lang="el-GR" dirty="0"/>
              <a:t> (αύξηση </a:t>
            </a:r>
            <a:r>
              <a:rPr lang="en-US" dirty="0"/>
              <a:t>ADP, NAD</a:t>
            </a:r>
            <a:r>
              <a:rPr lang="el-GR" dirty="0"/>
              <a:t>,</a:t>
            </a:r>
            <a:r>
              <a:rPr lang="en-US" dirty="0"/>
              <a:t> CoA) </a:t>
            </a:r>
            <a:r>
              <a:rPr lang="el-GR" dirty="0"/>
              <a:t>ενεργοποιεί το </a:t>
            </a:r>
            <a:r>
              <a:rPr lang="el-GR" dirty="0" err="1"/>
              <a:t>πολυενζυμικό</a:t>
            </a:r>
            <a:r>
              <a:rPr lang="el-GR" dirty="0"/>
              <a:t> σύμπλεγμα. </a:t>
            </a:r>
            <a:endParaRPr lang="en-US" dirty="0" smtClean="0"/>
          </a:p>
          <a:p>
            <a:pPr>
              <a:buFont typeface="Wingdings" panose="05000000000000000000" pitchFamily="2" charset="2"/>
              <a:buChar char="ü"/>
            </a:pPr>
            <a:r>
              <a:rPr lang="el-GR" dirty="0" smtClean="0"/>
              <a:t>Αύξηση </a:t>
            </a:r>
            <a:r>
              <a:rPr lang="el-GR" dirty="0" err="1"/>
              <a:t>ενεργότητας</a:t>
            </a:r>
            <a:r>
              <a:rPr lang="el-GR" dirty="0"/>
              <a:t> παρουσία </a:t>
            </a:r>
            <a:r>
              <a:rPr lang="el-GR" dirty="0" err="1"/>
              <a:t>πυροσταφυλικού</a:t>
            </a:r>
            <a:r>
              <a:rPr lang="el-GR" dirty="0"/>
              <a:t> οξέος</a:t>
            </a:r>
          </a:p>
        </p:txBody>
      </p:sp>
    </p:spTree>
    <p:extLst>
      <p:ext uri="{BB962C8B-B14F-4D97-AF65-F5344CB8AC3E}">
        <p14:creationId xmlns:p14="http://schemas.microsoft.com/office/powerpoint/2010/main" val="2559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468880" y="673009"/>
            <a:ext cx="7620000" cy="4362450"/>
          </a:xfrm>
          <a:prstGeom prst="rect">
            <a:avLst/>
          </a:prstGeom>
        </p:spPr>
      </p:pic>
      <p:sp>
        <p:nvSpPr>
          <p:cNvPr id="3" name="TextBox 2"/>
          <p:cNvSpPr txBox="1"/>
          <p:nvPr/>
        </p:nvSpPr>
        <p:spPr>
          <a:xfrm>
            <a:off x="1393373" y="5242560"/>
            <a:ext cx="10339123" cy="1477328"/>
          </a:xfrm>
          <a:prstGeom prst="rect">
            <a:avLst/>
          </a:prstGeom>
          <a:noFill/>
        </p:spPr>
        <p:txBody>
          <a:bodyPr wrap="square" rtlCol="0">
            <a:spAutoFit/>
          </a:bodyPr>
          <a:lstStyle/>
          <a:p>
            <a:r>
              <a:rPr lang="en-US" b="1" dirty="0"/>
              <a:t>Flow diagram depicting the overall activity of the </a:t>
            </a:r>
            <a:r>
              <a:rPr lang="en-US" b="1" dirty="0" err="1"/>
              <a:t>PDHc</a:t>
            </a:r>
            <a:r>
              <a:rPr lang="en-US" b="1" dirty="0"/>
              <a:t>.</a:t>
            </a:r>
            <a:r>
              <a:rPr lang="en-US" dirty="0"/>
              <a:t> During the oxidation of pyruvate to acetyl-CoA and CO</a:t>
            </a:r>
            <a:r>
              <a:rPr lang="en-US" baseline="-25000" dirty="0"/>
              <a:t>2</a:t>
            </a:r>
            <a:r>
              <a:rPr lang="en-US" dirty="0"/>
              <a:t>, by the PDH activities of the PDH complex, the electrons flow from pyruvate to the lipoamide moiety of DLAT, then to the FAD cofactor of DLD and finally to reduction of NAD</a:t>
            </a:r>
            <a:r>
              <a:rPr lang="en-US" baseline="30000" dirty="0"/>
              <a:t>+</a:t>
            </a:r>
            <a:r>
              <a:rPr lang="en-US" dirty="0"/>
              <a:t> to NADH. The acetyl group is linked to coenzyme A (</a:t>
            </a:r>
            <a:r>
              <a:rPr lang="en-US" dirty="0" err="1"/>
              <a:t>CoASH</a:t>
            </a:r>
            <a:r>
              <a:rPr lang="en-US" dirty="0"/>
              <a:t>) in a high energy thioester bond. The acetyl-CoA then enters the TCA cycle for complete oxidation to CO</a:t>
            </a:r>
            <a:r>
              <a:rPr lang="en-US" baseline="-25000" dirty="0"/>
              <a:t>2</a:t>
            </a:r>
            <a:r>
              <a:rPr lang="en-US" dirty="0"/>
              <a:t> and H</a:t>
            </a:r>
            <a:r>
              <a:rPr lang="en-US" baseline="-25000" dirty="0"/>
              <a:t>2</a:t>
            </a:r>
            <a:r>
              <a:rPr lang="en-US" dirty="0"/>
              <a:t>O.</a:t>
            </a:r>
            <a:endParaRPr lang="el-GR" dirty="0"/>
          </a:p>
        </p:txBody>
      </p:sp>
      <p:sp>
        <p:nvSpPr>
          <p:cNvPr id="4" name="TextBox 3"/>
          <p:cNvSpPr txBox="1"/>
          <p:nvPr/>
        </p:nvSpPr>
        <p:spPr>
          <a:xfrm>
            <a:off x="121920" y="1079863"/>
            <a:ext cx="2207623" cy="3416320"/>
          </a:xfrm>
          <a:prstGeom prst="rect">
            <a:avLst/>
          </a:prstGeom>
          <a:noFill/>
        </p:spPr>
        <p:txBody>
          <a:bodyPr wrap="square" rtlCol="0">
            <a:spAutoFit/>
          </a:bodyPr>
          <a:lstStyle/>
          <a:p>
            <a:r>
              <a:rPr lang="en-US" dirty="0"/>
              <a:t>(PDH, identified as the E1 component</a:t>
            </a:r>
            <a:r>
              <a:rPr lang="en-US" dirty="0" smtClean="0"/>
              <a:t>)</a:t>
            </a:r>
          </a:p>
          <a:p>
            <a:r>
              <a:rPr lang="en-US" dirty="0" smtClean="0"/>
              <a:t> </a:t>
            </a:r>
          </a:p>
          <a:p>
            <a:r>
              <a:rPr lang="en-US" dirty="0" err="1" smtClean="0"/>
              <a:t>Dihydrolipoamide</a:t>
            </a:r>
            <a:r>
              <a:rPr lang="en-US" dirty="0" smtClean="0"/>
              <a:t> </a:t>
            </a:r>
            <a:r>
              <a:rPr lang="en-US" dirty="0"/>
              <a:t>S-acetyltransferase, (DLAT, identified as the E2 component</a:t>
            </a:r>
            <a:r>
              <a:rPr lang="en-US" dirty="0" smtClean="0"/>
              <a:t>)</a:t>
            </a:r>
          </a:p>
          <a:p>
            <a:endParaRPr lang="en-US" dirty="0" smtClean="0"/>
          </a:p>
          <a:p>
            <a:r>
              <a:rPr lang="en-US" dirty="0" err="1" smtClean="0"/>
              <a:t>Dihydrolipoamide</a:t>
            </a:r>
            <a:r>
              <a:rPr lang="en-US" dirty="0" smtClean="0"/>
              <a:t> </a:t>
            </a:r>
            <a:r>
              <a:rPr lang="en-US" dirty="0"/>
              <a:t>dehydrogenase, (DLD, identified as the E3 component)</a:t>
            </a:r>
          </a:p>
        </p:txBody>
      </p:sp>
      <p:sp>
        <p:nvSpPr>
          <p:cNvPr id="5" name="TextBox 4"/>
          <p:cNvSpPr txBox="1"/>
          <p:nvPr/>
        </p:nvSpPr>
        <p:spPr>
          <a:xfrm>
            <a:off x="2329543" y="14177"/>
            <a:ext cx="7653827" cy="461665"/>
          </a:xfrm>
          <a:prstGeom prst="rect">
            <a:avLst/>
          </a:prstGeom>
          <a:noFill/>
        </p:spPr>
        <p:txBody>
          <a:bodyPr wrap="none" rtlCol="0">
            <a:spAutoFit/>
          </a:bodyPr>
          <a:lstStyle/>
          <a:p>
            <a:r>
              <a:rPr lang="el-GR" sz="2400" b="1" dirty="0" smtClean="0"/>
              <a:t>ΤΟ ΣΥΜΠΛΕΓΜΑ ΤΗΣ ΠΥΡΟΣΤΑΦΥΛΙΚΗΣ ΑΦΥΔΡΟΓΟΝΑΣΗΣ</a:t>
            </a:r>
            <a:endParaRPr lang="el-GR" sz="2400" b="1" dirty="0"/>
          </a:p>
        </p:txBody>
      </p:sp>
    </p:spTree>
    <p:extLst>
      <p:ext uri="{BB962C8B-B14F-4D97-AF65-F5344CB8AC3E}">
        <p14:creationId xmlns:p14="http://schemas.microsoft.com/office/powerpoint/2010/main" val="361835000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1059</TotalTime>
  <Words>2591</Words>
  <Application>Microsoft Office PowerPoint</Application>
  <PresentationFormat>Ευρεία οθόνη</PresentationFormat>
  <Paragraphs>185</Paragraphs>
  <Slides>53</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2</vt:i4>
      </vt:variant>
      <vt:variant>
        <vt:lpstr>Τίτλοι διαφανειών</vt:lpstr>
      </vt:variant>
      <vt:variant>
        <vt:i4>53</vt:i4>
      </vt:variant>
    </vt:vector>
  </HeadingPairs>
  <TitlesOfParts>
    <vt:vector size="59" baseType="lpstr">
      <vt:lpstr>Arial</vt:lpstr>
      <vt:lpstr>Calibri</vt:lpstr>
      <vt:lpstr>Calibri Light</vt:lpstr>
      <vt:lpstr>Wingdings</vt:lpstr>
      <vt:lpstr>Θέμα του Office</vt:lpstr>
      <vt:lpstr>1_Θέμα του Office</vt:lpstr>
      <vt:lpstr>ΒΙΟΧΗΜΕΙΑ</vt:lpstr>
      <vt:lpstr>Κύκλος κιτρικού οξέος</vt:lpstr>
      <vt:lpstr>Παρουσίαση του PowerPoint</vt:lpstr>
      <vt:lpstr>Το μιτοχόνδριο έδρα βιολογικών διεργασιών</vt:lpstr>
      <vt:lpstr>Παρουσίαση του PowerPoint</vt:lpstr>
      <vt:lpstr>Παρουσίαση του PowerPoint</vt:lpstr>
      <vt:lpstr>Παρουσίαση του PowerPoint</vt:lpstr>
      <vt:lpstr>Ρύθμιση του κύκλου του Krebs </vt:lpstr>
      <vt:lpstr>Παρουσίαση του PowerPoint</vt:lpstr>
      <vt:lpstr>Παρουσίαση του PowerPoint</vt:lpstr>
      <vt:lpstr>Ρύθμιση του κύκλου του Krebs </vt:lpstr>
      <vt:lpstr>Παρουσίαση του PowerPoint</vt:lpstr>
      <vt:lpstr>Απόδοση του κύκλου του Krebs</vt:lpstr>
      <vt:lpstr>Σύνδεση κ. Krebs με άλλους μεταβολικούς δρόμους</vt:lpstr>
      <vt:lpstr>Βιταμίνες συνένζυμα</vt:lpstr>
      <vt:lpstr>Παρουσίαση του PowerPoint</vt:lpstr>
      <vt:lpstr>Παρουσίαση του PowerPoint</vt:lpstr>
      <vt:lpstr>Παρουσίαση του PowerPoint</vt:lpstr>
      <vt:lpstr>Αναπνευστική αλυσίδα και Οξειδωτική φωσφορυλίωση</vt:lpstr>
      <vt:lpstr>Παρουσίαση του PowerPoint</vt:lpstr>
      <vt:lpstr>Συστατικά αναπνευστικής αλυσίδας</vt:lpstr>
      <vt:lpstr>Παρουσίαση του PowerPoint</vt:lpstr>
      <vt:lpstr>Σύμπλοκα αναπνευστικής αλυσίδας</vt:lpstr>
      <vt:lpstr>Παρουσίαση του PowerPoint</vt:lpstr>
      <vt:lpstr>Παρουσίαση του PowerPoint</vt:lpstr>
      <vt:lpstr>Φλαβοπρωτεΐνες και σίδηρο-θείο-πρωτεΐνες</vt:lpstr>
      <vt:lpstr>Παρουσίαση του PowerPoint</vt:lpstr>
      <vt:lpstr>Παρουσίαση του PowerPoint</vt:lpstr>
      <vt:lpstr>Ουμπικινόνη</vt:lpstr>
      <vt:lpstr>Παρουσίαση του PowerPoint</vt:lpstr>
      <vt:lpstr>Κυτοχρώματα</vt:lpstr>
      <vt:lpstr>Παρουσίαση του PowerPoint</vt:lpstr>
      <vt:lpstr>Παρουσίαση του PowerPoint</vt:lpstr>
      <vt:lpstr>Παρουσίαση του PowerPoint</vt:lpstr>
      <vt:lpstr>Παρουσίαση του PowerPoint</vt:lpstr>
      <vt:lpstr>Σύνθεση ΑΤΡ</vt:lpstr>
      <vt:lpstr>Παρουσίαση του PowerPoint</vt:lpstr>
      <vt:lpstr>Παρουσίαση του PowerPoint</vt:lpstr>
      <vt:lpstr>Συνθετάση του ΑΤΡ</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Αναστολή αναπνευστικής αλυσίδας</vt:lpstr>
      <vt:lpstr>Παρουσίαση του PowerPoint</vt:lpstr>
      <vt:lpstr>Παρουσίαση του PowerPoint</vt:lpstr>
      <vt:lpstr>Μιτοχονδριακά συστήματα μεταφοράς ουσιών</vt:lpstr>
      <vt:lpstr>Παρουσίαση του PowerPoint</vt:lpstr>
      <vt:lpstr>Οξείδωση εξωμιτοχονδριακού NADH στην αναπνευστική αλυσίδα 1</vt:lpstr>
      <vt:lpstr>Παρουσίαση του PowerPoint</vt:lpstr>
      <vt:lpstr>Οξείδωση εξωμιτοχονδριακού NADH στην αναπνευστική αλυσίδα 2</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ΒΙΟΧΗΜΕΙΑ</dc:title>
  <dc:creator>Χριστόπουλος Θεόδωρος</dc:creator>
  <cp:lastModifiedBy>User</cp:lastModifiedBy>
  <cp:revision>281</cp:revision>
  <dcterms:created xsi:type="dcterms:W3CDTF">2020-10-18T16:43:00Z</dcterms:created>
  <dcterms:modified xsi:type="dcterms:W3CDTF">2024-10-31T09:01:02Z</dcterms:modified>
</cp:coreProperties>
</file>