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2"/>
  </p:notesMasterIdLst>
  <p:sldIdLst>
    <p:sldId id="257" r:id="rId7"/>
    <p:sldId id="258" r:id="rId8"/>
    <p:sldId id="259" r:id="rId9"/>
    <p:sldId id="260" r:id="rId10"/>
    <p:sldId id="262" r:id="rId11"/>
    <p:sldId id="261" r:id="rId12"/>
    <p:sldId id="263" r:id="rId13"/>
    <p:sldId id="264" r:id="rId14"/>
    <p:sldId id="265" r:id="rId15"/>
    <p:sldId id="266" r:id="rId16"/>
    <p:sldId id="279" r:id="rId17"/>
    <p:sldId id="280" r:id="rId18"/>
    <p:sldId id="281" r:id="rId19"/>
    <p:sldId id="282" r:id="rId20"/>
    <p:sldId id="283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7559A-8FD9-4E94-8686-6AABA4FF63AF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D1D59-0D07-4BA5-AD32-DC7EC31D69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654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338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60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99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88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52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27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1D59-0D07-4BA5-AD32-DC7EC31D69FB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830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751A-4570-48D8-A497-FCE7B20CB349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848B-01C5-4D1A-B67F-74AE859EA3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07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751A-4570-48D8-A497-FCE7B20CB349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848B-01C5-4D1A-B67F-74AE859EA3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334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751A-4570-48D8-A497-FCE7B20CB349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848B-01C5-4D1A-B67F-74AE859EA3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793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103691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644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8875" y="1556793"/>
            <a:ext cx="109728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0763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672835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7813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7425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214016"/>
            <a:ext cx="5386917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7425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214016"/>
            <a:ext cx="5389033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6284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3164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590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1556792"/>
            <a:ext cx="6815667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556792"/>
            <a:ext cx="4011084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917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751A-4570-48D8-A497-FCE7B20CB349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848B-01C5-4D1A-B67F-74AE859EA3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0865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1556792"/>
            <a:ext cx="73152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157192"/>
            <a:ext cx="73152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709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275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9975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103691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0056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8875" y="1556793"/>
            <a:ext cx="109728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206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4120770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308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7425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214016"/>
            <a:ext cx="5386917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7425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214016"/>
            <a:ext cx="5389033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4097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7780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02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751A-4570-48D8-A497-FCE7B20CB349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848B-01C5-4D1A-B67F-74AE859EA3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0599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1556792"/>
            <a:ext cx="6815667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556792"/>
            <a:ext cx="4011084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466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1556792"/>
            <a:ext cx="73152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157192"/>
            <a:ext cx="73152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326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0360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5879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103691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2413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8875" y="1556793"/>
            <a:ext cx="109728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310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094855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085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7425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214016"/>
            <a:ext cx="5386917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7425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214016"/>
            <a:ext cx="5389033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5797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168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751A-4570-48D8-A497-FCE7B20CB349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848B-01C5-4D1A-B67F-74AE859EA3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7900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94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1556792"/>
            <a:ext cx="6815667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556792"/>
            <a:ext cx="4011084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1267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1556792"/>
            <a:ext cx="73152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157192"/>
            <a:ext cx="73152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451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569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174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103691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6329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8875" y="1556793"/>
            <a:ext cx="109728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574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774022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6233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7425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214016"/>
            <a:ext cx="5386917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7425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214016"/>
            <a:ext cx="5389033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313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751A-4570-48D8-A497-FCE7B20CB349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848B-01C5-4D1A-B67F-74AE859EA3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92614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009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543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1556792"/>
            <a:ext cx="6815667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556792"/>
            <a:ext cx="4011084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7816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1556792"/>
            <a:ext cx="73152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157192"/>
            <a:ext cx="73152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0319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0532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363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487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977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756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45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751A-4570-48D8-A497-FCE7B20CB349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848B-01C5-4D1A-B67F-74AE859EA3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10739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525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881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866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952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45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727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3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751A-4570-48D8-A497-FCE7B20CB349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848B-01C5-4D1A-B67F-74AE859EA3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006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751A-4570-48D8-A497-FCE7B20CB349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848B-01C5-4D1A-B67F-74AE859EA3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15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751A-4570-48D8-A497-FCE7B20CB349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848B-01C5-4D1A-B67F-74AE859EA3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274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E751A-4570-48D8-A497-FCE7B20CB349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2848B-01C5-4D1A-B67F-74AE859EA3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205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986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343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741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071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8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209800" y="2006576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Βάσεις Δεδομένων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18941" y="3384823"/>
            <a:ext cx="9765491" cy="2797036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Εισαγωγικές Έννοιες</a:t>
            </a:r>
            <a:endParaRPr lang="en-US" sz="2800" dirty="0"/>
          </a:p>
          <a:p>
            <a:endParaRPr lang="el-GR" sz="28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2800" dirty="0" smtClean="0"/>
              <a:t>Βασίλης Βουτσινάς</a:t>
            </a:r>
            <a:endParaRPr lang="en-US" sz="28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2800" dirty="0" smtClean="0"/>
              <a:t>Τμήμα: Οργάνωση &amp; Διοίκηση Επιχειρήσεων</a:t>
            </a:r>
            <a:endParaRPr lang="el-GR" sz="2800" dirty="0"/>
          </a:p>
          <a:p>
            <a:endParaRPr lang="el-GR" sz="2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3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05" y="279863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Αλγόριθμος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altLang="el-GR" b="1" dirty="0">
                <a:cs typeface="Times New Roman" panose="02020603050405020304" pitchFamily="18" charset="0"/>
              </a:rPr>
              <a:t>αλγόριθμος</a:t>
            </a:r>
            <a:r>
              <a:rPr lang="el-GR" altLang="el-GR" dirty="0">
                <a:cs typeface="Times New Roman" panose="02020603050405020304" pitchFamily="18" charset="0"/>
              </a:rPr>
              <a:t> ΔΙΑΒΑΣΕ_ΑΡΧΕΙΟ ( )</a:t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l-GR" altLang="el-GR" b="1" dirty="0">
                <a:cs typeface="Times New Roman" panose="02020603050405020304" pitchFamily="18" charset="0"/>
              </a:rPr>
              <a:t>αρχή</a:t>
            </a:r>
            <a:r>
              <a:rPr lang="en-US" altLang="el-GR" b="1" dirty="0">
                <a:cs typeface="Times New Roman" panose="02020603050405020304" pitchFamily="18" charset="0"/>
              </a:rPr>
              <a:t> 	</a:t>
            </a:r>
            <a:r>
              <a:rPr lang="el-GR" altLang="el-GR" b="1" dirty="0">
                <a:cs typeface="Times New Roman" panose="02020603050405020304" pitchFamily="18" charset="0"/>
              </a:rPr>
              <a:t>φυσικός</a:t>
            </a:r>
            <a:r>
              <a:rPr lang="en-US" altLang="el-GR" dirty="0">
                <a:cs typeface="Times New Roman" panose="02020603050405020304" pitchFamily="18" charset="0"/>
              </a:rPr>
              <a:t> I, TOTALRECORDS, KEY</a:t>
            </a:r>
            <a:r>
              <a:rPr lang="el-GR" altLang="el-GR" dirty="0">
                <a:cs typeface="Times New Roman" panose="02020603050405020304" pitchFamily="18" charset="0"/>
              </a:rPr>
              <a:t/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n-US" altLang="el-GR" dirty="0">
                <a:cs typeface="Times New Roman" panose="02020603050405020304" pitchFamily="18" charset="0"/>
              </a:rPr>
              <a:t>	</a:t>
            </a:r>
            <a:r>
              <a:rPr lang="el-GR" altLang="el-GR" b="1" dirty="0">
                <a:cs typeface="Times New Roman" panose="02020603050405020304" pitchFamily="18" charset="0"/>
              </a:rPr>
              <a:t>λεκτικό</a:t>
            </a:r>
            <a:r>
              <a:rPr lang="en-US" altLang="el-GR" dirty="0">
                <a:cs typeface="Times New Roman" panose="02020603050405020304" pitchFamily="18" charset="0"/>
              </a:rPr>
              <a:t> NAME, STREET, AREA, FILENAME</a:t>
            </a:r>
            <a:r>
              <a:rPr lang="el-GR" altLang="el-GR" dirty="0">
                <a:cs typeface="Times New Roman" panose="02020603050405020304" pitchFamily="18" charset="0"/>
              </a:rPr>
              <a:t/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l-GR" altLang="el-GR" b="1" dirty="0">
                <a:cs typeface="Times New Roman" panose="02020603050405020304" pitchFamily="18" charset="0"/>
              </a:rPr>
              <a:t>άνοιξε</a:t>
            </a:r>
            <a:r>
              <a:rPr lang="el-GR" altLang="el-GR" dirty="0">
                <a:cs typeface="Times New Roman" panose="02020603050405020304" pitchFamily="18" charset="0"/>
              </a:rPr>
              <a:t>(ΚΑΝΑΛΙ=1,ΑΡΧΕΙΟ=”ΜΕΤΑ_ΑΡΧΕΙΟ”,</a:t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l-GR" altLang="el-GR" dirty="0">
                <a:cs typeface="Times New Roman" panose="02020603050405020304" pitchFamily="18" charset="0"/>
              </a:rPr>
              <a:t>   ΠΡΟΣΠΕΛΑΣΗ=ΣΕΙΡΙΑΚΗ,ΣΥΣΚΕΥΗ=”</a:t>
            </a:r>
            <a:r>
              <a:rPr lang="en-US" altLang="el-GR" dirty="0">
                <a:cs typeface="Times New Roman" panose="02020603050405020304" pitchFamily="18" charset="0"/>
              </a:rPr>
              <a:t>DISK</a:t>
            </a:r>
            <a:r>
              <a:rPr lang="el-GR" altLang="el-GR" dirty="0">
                <a:cs typeface="Times New Roman" panose="02020603050405020304" pitchFamily="18" charset="0"/>
              </a:rPr>
              <a:t>”)</a:t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l-GR" altLang="el-GR" b="1" dirty="0">
                <a:cs typeface="Times New Roman" panose="02020603050405020304" pitchFamily="18" charset="0"/>
              </a:rPr>
              <a:t>διάβασε</a:t>
            </a:r>
            <a:r>
              <a:rPr lang="en-US" altLang="el-GR" dirty="0">
                <a:cs typeface="Times New Roman" panose="02020603050405020304" pitchFamily="18" charset="0"/>
              </a:rPr>
              <a:t>(</a:t>
            </a:r>
            <a:r>
              <a:rPr lang="el-GR" altLang="el-GR" dirty="0">
                <a:cs typeface="Times New Roman" panose="02020603050405020304" pitchFamily="18" charset="0"/>
              </a:rPr>
              <a:t>ΚΑΝΑΛΙ</a:t>
            </a:r>
            <a:r>
              <a:rPr lang="en-US" altLang="el-GR" dirty="0">
                <a:cs typeface="Times New Roman" panose="02020603050405020304" pitchFamily="18" charset="0"/>
              </a:rPr>
              <a:t>=1,FILENAME,TOTALRECORDS,…)</a:t>
            </a:r>
            <a:r>
              <a:rPr lang="el-GR" altLang="el-GR" dirty="0">
                <a:cs typeface="Times New Roman" panose="02020603050405020304" pitchFamily="18" charset="0"/>
              </a:rPr>
              <a:t/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l-GR" altLang="el-GR" b="1" dirty="0">
                <a:cs typeface="Times New Roman" panose="02020603050405020304" pitchFamily="18" charset="0"/>
              </a:rPr>
              <a:t>κλείσε</a:t>
            </a:r>
            <a:r>
              <a:rPr lang="el-GR" altLang="el-GR" dirty="0">
                <a:cs typeface="Times New Roman" panose="02020603050405020304" pitchFamily="18" charset="0"/>
              </a:rPr>
              <a:t>(ΚΑΝΑΛΙ=1)</a:t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n-US" altLang="el-GR" dirty="0">
                <a:cs typeface="Times New Roman" panose="02020603050405020304" pitchFamily="18" charset="0"/>
              </a:rPr>
              <a:t>I</a:t>
            </a:r>
            <a:r>
              <a:rPr lang="el-GR" altLang="el-GR" dirty="0">
                <a:cs typeface="Times New Roman" panose="02020603050405020304" pitchFamily="18" charset="0"/>
              </a:rPr>
              <a:t>:=1</a:t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l-GR" altLang="el-GR" b="1" dirty="0">
                <a:cs typeface="Times New Roman" panose="02020603050405020304" pitchFamily="18" charset="0"/>
              </a:rPr>
              <a:t>άνοιξε</a:t>
            </a:r>
            <a:r>
              <a:rPr lang="el-GR" altLang="el-GR" dirty="0">
                <a:cs typeface="Times New Roman" panose="02020603050405020304" pitchFamily="18" charset="0"/>
              </a:rPr>
              <a:t>(ΚΑΝΑΛΙ=1,ΑΡΧΕΙΟ=</a:t>
            </a:r>
            <a:r>
              <a:rPr lang="en-US" altLang="el-GR" dirty="0">
                <a:cs typeface="Times New Roman" panose="02020603050405020304" pitchFamily="18" charset="0"/>
              </a:rPr>
              <a:t>FILENAME</a:t>
            </a:r>
            <a:r>
              <a:rPr lang="el-GR" altLang="el-GR" dirty="0">
                <a:cs typeface="Times New Roman" panose="02020603050405020304" pitchFamily="18" charset="0"/>
              </a:rPr>
              <a:t>,</a:t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l-GR" altLang="el-GR" dirty="0">
                <a:cs typeface="Times New Roman" panose="02020603050405020304" pitchFamily="18" charset="0"/>
              </a:rPr>
              <a:t>   ΠΡΟΣΠΕΛΑΣΗ=ΣΕΙΡΙΑΚΗ,ΣΥΣΚΕΥΗ=”</a:t>
            </a:r>
            <a:r>
              <a:rPr lang="en-US" altLang="el-GR" dirty="0">
                <a:cs typeface="Times New Roman" panose="02020603050405020304" pitchFamily="18" charset="0"/>
              </a:rPr>
              <a:t>DISK</a:t>
            </a:r>
            <a:r>
              <a:rPr lang="el-GR" altLang="el-GR" dirty="0">
                <a:cs typeface="Times New Roman" panose="02020603050405020304" pitchFamily="18" charset="0"/>
              </a:rPr>
              <a:t>”)</a:t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l-GR" altLang="el-GR" b="1" dirty="0">
                <a:cs typeface="Times New Roman" panose="02020603050405020304" pitchFamily="18" charset="0"/>
              </a:rPr>
              <a:t>όσο</a:t>
            </a:r>
            <a:r>
              <a:rPr lang="el-GR" altLang="el-GR" dirty="0">
                <a:cs typeface="Times New Roman" panose="02020603050405020304" pitchFamily="18" charset="0"/>
              </a:rPr>
              <a:t> </a:t>
            </a:r>
            <a:r>
              <a:rPr lang="en-US" altLang="el-GR" dirty="0">
                <a:cs typeface="Times New Roman" panose="02020603050405020304" pitchFamily="18" charset="0"/>
              </a:rPr>
              <a:t>I </a:t>
            </a:r>
            <a:r>
              <a:rPr lang="en-US" altLang="el-GR" dirty="0"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l-GR" dirty="0">
                <a:cs typeface="Times New Roman" panose="02020603050405020304" pitchFamily="18" charset="0"/>
              </a:rPr>
              <a:t> TOTALRECORDS</a:t>
            </a:r>
            <a:r>
              <a:rPr lang="el-GR" altLang="el-GR" dirty="0">
                <a:cs typeface="Times New Roman" panose="02020603050405020304" pitchFamily="18" charset="0"/>
              </a:rPr>
              <a:t/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l-GR" altLang="el-GR" dirty="0">
                <a:cs typeface="Times New Roman" panose="02020603050405020304" pitchFamily="18" charset="0"/>
              </a:rPr>
              <a:t>	</a:t>
            </a:r>
            <a:r>
              <a:rPr lang="el-GR" altLang="el-GR" b="1" dirty="0">
                <a:cs typeface="Times New Roman" panose="02020603050405020304" pitchFamily="18" charset="0"/>
              </a:rPr>
              <a:t>κάνε</a:t>
            </a:r>
            <a:r>
              <a:rPr lang="el-GR" altLang="el-GR" dirty="0">
                <a:cs typeface="Times New Roman" panose="02020603050405020304" pitchFamily="18" charset="0"/>
              </a:rPr>
              <a:t/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l-GR" altLang="el-GR" dirty="0">
                <a:cs typeface="Times New Roman" panose="02020603050405020304" pitchFamily="18" charset="0"/>
              </a:rPr>
              <a:t>	</a:t>
            </a:r>
            <a:r>
              <a:rPr lang="el-GR" altLang="el-GR" b="1" dirty="0">
                <a:cs typeface="Times New Roman" panose="02020603050405020304" pitchFamily="18" charset="0"/>
              </a:rPr>
              <a:t>διάβασε</a:t>
            </a:r>
            <a:r>
              <a:rPr lang="en-US" altLang="el-GR" dirty="0">
                <a:cs typeface="Times New Roman" panose="02020603050405020304" pitchFamily="18" charset="0"/>
              </a:rPr>
              <a:t>(</a:t>
            </a:r>
            <a:r>
              <a:rPr lang="el-GR" altLang="el-GR" dirty="0">
                <a:cs typeface="Times New Roman" panose="02020603050405020304" pitchFamily="18" charset="0"/>
              </a:rPr>
              <a:t>ΚΑΝΑΛΙ</a:t>
            </a:r>
            <a:r>
              <a:rPr lang="en-US" altLang="el-GR" dirty="0">
                <a:cs typeface="Times New Roman" panose="02020603050405020304" pitchFamily="18" charset="0"/>
              </a:rPr>
              <a:t>=1,KEY,NAME,STREET,AREA)</a:t>
            </a:r>
            <a:r>
              <a:rPr lang="el-GR" altLang="el-GR" dirty="0">
                <a:cs typeface="Times New Roman" panose="02020603050405020304" pitchFamily="18" charset="0"/>
              </a:rPr>
              <a:t/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n-US" altLang="el-GR" dirty="0">
                <a:cs typeface="Times New Roman" panose="02020603050405020304" pitchFamily="18" charset="0"/>
              </a:rPr>
              <a:t>		</a:t>
            </a:r>
            <a:r>
              <a:rPr lang="el-GR" altLang="el-GR" b="1" dirty="0">
                <a:cs typeface="Times New Roman" panose="02020603050405020304" pitchFamily="18" charset="0"/>
              </a:rPr>
              <a:t>αν</a:t>
            </a:r>
            <a:r>
              <a:rPr lang="el-GR" altLang="el-GR" dirty="0">
                <a:cs typeface="Times New Roman" panose="02020603050405020304" pitchFamily="18" charset="0"/>
              </a:rPr>
              <a:t> </a:t>
            </a:r>
            <a:r>
              <a:rPr lang="en-US" altLang="el-GR" dirty="0">
                <a:cs typeface="Times New Roman" panose="02020603050405020304" pitchFamily="18" charset="0"/>
              </a:rPr>
              <a:t>AREA</a:t>
            </a:r>
            <a:r>
              <a:rPr lang="el-GR" altLang="el-GR" dirty="0">
                <a:cs typeface="Times New Roman" panose="02020603050405020304" pitchFamily="18" charset="0"/>
              </a:rPr>
              <a:t>=”ΠΑΤΡΑ”</a:t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l-GR" altLang="el-GR" dirty="0">
                <a:cs typeface="Times New Roman" panose="02020603050405020304" pitchFamily="18" charset="0"/>
              </a:rPr>
              <a:t>		</a:t>
            </a:r>
            <a:r>
              <a:rPr lang="en-US" altLang="el-GR" dirty="0">
                <a:cs typeface="Times New Roman" panose="02020603050405020304" pitchFamily="18" charset="0"/>
              </a:rPr>
              <a:t>	</a:t>
            </a:r>
            <a:r>
              <a:rPr lang="el-GR" altLang="el-GR" b="1" dirty="0">
                <a:cs typeface="Times New Roman" panose="02020603050405020304" pitchFamily="18" charset="0"/>
              </a:rPr>
              <a:t>τότε τύπωσε</a:t>
            </a:r>
            <a:r>
              <a:rPr lang="en-US" altLang="el-GR" dirty="0">
                <a:cs typeface="Times New Roman" panose="02020603050405020304" pitchFamily="18" charset="0"/>
              </a:rPr>
              <a:t> NAME, STREET</a:t>
            </a:r>
            <a:r>
              <a:rPr lang="el-GR" altLang="el-GR" dirty="0">
                <a:cs typeface="Times New Roman" panose="02020603050405020304" pitchFamily="18" charset="0"/>
              </a:rPr>
              <a:t/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n-US" altLang="el-GR" dirty="0">
                <a:cs typeface="Times New Roman" panose="02020603050405020304" pitchFamily="18" charset="0"/>
              </a:rPr>
              <a:t>		</a:t>
            </a:r>
            <a:r>
              <a:rPr lang="el-GR" altLang="el-GR" b="1" dirty="0">
                <a:cs typeface="Times New Roman" panose="02020603050405020304" pitchFamily="18" charset="0"/>
              </a:rPr>
              <a:t>τ</a:t>
            </a:r>
            <a:r>
              <a:rPr lang="en-US" altLang="el-GR" b="1" dirty="0">
                <a:cs typeface="Times New Roman" panose="02020603050405020304" pitchFamily="18" charset="0"/>
              </a:rPr>
              <a:t>.</a:t>
            </a:r>
            <a:r>
              <a:rPr lang="el-GR" altLang="el-GR" b="1" dirty="0">
                <a:cs typeface="Times New Roman" panose="02020603050405020304" pitchFamily="18" charset="0"/>
              </a:rPr>
              <a:t>αν</a:t>
            </a:r>
            <a:r>
              <a:rPr lang="en-US" altLang="el-GR" dirty="0">
                <a:cs typeface="Times New Roman" panose="02020603050405020304" pitchFamily="18" charset="0"/>
              </a:rPr>
              <a:t>		</a:t>
            </a:r>
            <a:r>
              <a:rPr lang="el-GR" altLang="el-GR" dirty="0">
                <a:cs typeface="Times New Roman" panose="02020603050405020304" pitchFamily="18" charset="0"/>
              </a:rPr>
              <a:t/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n-US" altLang="el-GR" dirty="0">
                <a:cs typeface="Times New Roman" panose="02020603050405020304" pitchFamily="18" charset="0"/>
              </a:rPr>
              <a:t>		I:=I+1</a:t>
            </a:r>
            <a:r>
              <a:rPr lang="el-GR" altLang="el-GR" dirty="0">
                <a:cs typeface="Times New Roman" panose="02020603050405020304" pitchFamily="18" charset="0"/>
              </a:rPr>
              <a:t/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n-US" altLang="el-GR" dirty="0">
                <a:cs typeface="Times New Roman" panose="02020603050405020304" pitchFamily="18" charset="0"/>
              </a:rPr>
              <a:t>	</a:t>
            </a:r>
            <a:r>
              <a:rPr lang="el-GR" altLang="el-GR" b="1" dirty="0">
                <a:cs typeface="Times New Roman" panose="02020603050405020304" pitchFamily="18" charset="0"/>
              </a:rPr>
              <a:t>τ</a:t>
            </a:r>
            <a:r>
              <a:rPr lang="en-US" altLang="el-GR" b="1" dirty="0">
                <a:cs typeface="Times New Roman" panose="02020603050405020304" pitchFamily="18" charset="0"/>
              </a:rPr>
              <a:t>.</a:t>
            </a:r>
            <a:r>
              <a:rPr lang="el-GR" altLang="el-GR" b="1" dirty="0">
                <a:cs typeface="Times New Roman" panose="02020603050405020304" pitchFamily="18" charset="0"/>
              </a:rPr>
              <a:t>κάνε</a:t>
            </a:r>
            <a:r>
              <a:rPr lang="el-GR" altLang="el-GR" dirty="0">
                <a:cs typeface="Times New Roman" panose="02020603050405020304" pitchFamily="18" charset="0"/>
              </a:rPr>
              <a:t/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l-GR" altLang="el-GR" b="1" dirty="0">
                <a:cs typeface="Times New Roman" panose="02020603050405020304" pitchFamily="18" charset="0"/>
              </a:rPr>
              <a:t>κλείσε</a:t>
            </a:r>
            <a:r>
              <a:rPr lang="el-GR" altLang="el-GR" dirty="0">
                <a:cs typeface="Times New Roman" panose="02020603050405020304" pitchFamily="18" charset="0"/>
              </a:rPr>
              <a:t>(ΚΑΝΑΛΙ=1)</a:t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l-GR" altLang="el-GR" b="1" dirty="0">
                <a:cs typeface="Times New Roman" panose="02020603050405020304" pitchFamily="18" charset="0"/>
              </a:rPr>
              <a:t>τέλος</a:t>
            </a:r>
            <a:r>
              <a:rPr lang="en-GB" altLang="el-GR" dirty="0">
                <a:cs typeface="Times New Roman" panose="02020603050405020304" pitchFamily="18" charset="0"/>
              </a:rPr>
              <a:t>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10" y="6082756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6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rgbClr val="000000"/>
                </a:solidFill>
              </a:rPr>
              <a:t>ΕΑΠ - Χ. Πιερρακέας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50E8B-EEA0-4B03-85E6-1E78917E9400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3 - Τίτλος"/>
          <p:cNvSpPr txBox="1">
            <a:spLocks/>
          </p:cNvSpPr>
          <p:nvPr/>
        </p:nvSpPr>
        <p:spPr>
          <a:xfrm>
            <a:off x="2024034" y="29289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400">
                <a:solidFill>
                  <a:srgbClr val="0070C0"/>
                </a:solidFill>
              </a:rPr>
              <a:t>Τέλος Ενότητας</a:t>
            </a:r>
            <a:endParaRPr lang="el-GR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8310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05013" y="39052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4400" dirty="0">
                <a:solidFill>
                  <a:srgbClr val="0070C0"/>
                </a:solidFill>
              </a:rPr>
              <a:t>Χρηματοδότηση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05013" y="145732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prstClr val="black"/>
                </a:solidFill>
              </a:rPr>
              <a:t>Το παρόν εκπαιδευτικό υλικό έχει αναπτυχθεί στ</a:t>
            </a:r>
            <a:r>
              <a:rPr lang="en-US" sz="2000" dirty="0">
                <a:solidFill>
                  <a:prstClr val="black"/>
                </a:solidFill>
              </a:rPr>
              <a:t>o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err="1">
                <a:solidFill>
                  <a:prstClr val="black"/>
                </a:solidFill>
              </a:rPr>
              <a:t>πλαίσι</a:t>
            </a:r>
            <a:r>
              <a:rPr lang="en-US" sz="2000" dirty="0">
                <a:solidFill>
                  <a:prstClr val="black"/>
                </a:solidFill>
              </a:rPr>
              <a:t>o</a:t>
            </a:r>
            <a:r>
              <a:rPr lang="el-GR" sz="2000" dirty="0">
                <a:solidFill>
                  <a:prstClr val="black"/>
                </a:solidFill>
              </a:rPr>
              <a:t> του εκπαιδευτικού έργου του διδάσκοντα.</a:t>
            </a: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prstClr val="black"/>
                </a:solidFill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</a:rPr>
              <a:t>Ανοικτά Ακαδημαϊκά Μαθήματα στο Πανεπιστήμιο Αθηνών</a:t>
            </a:r>
            <a:r>
              <a:rPr lang="el-GR" sz="2000" dirty="0">
                <a:solidFill>
                  <a:prstClr val="black"/>
                </a:solidFill>
              </a:rPr>
              <a:t>» έχει χρηματοδοτήσει μόνο την αναδιαμόρφωση του εκπαιδευτικού υλικού. </a:t>
            </a: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prstClr val="black"/>
                </a:solidFill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064" y="4770439"/>
            <a:ext cx="55022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1006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el-GR" sz="4400" dirty="0">
                <a:solidFill>
                  <a:srgbClr val="0070C0"/>
                </a:solidFill>
              </a:rPr>
              <a:t>Σημείωμα Αναφοράς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24063" y="1500188"/>
            <a:ext cx="82296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l-GR" sz="2000" dirty="0" err="1">
                <a:solidFill>
                  <a:prstClr val="black"/>
                </a:solidFill>
              </a:rPr>
              <a:t>Copyright</a:t>
            </a:r>
            <a:r>
              <a:rPr lang="el-GR" sz="2000" dirty="0">
                <a:solidFill>
                  <a:prstClr val="black"/>
                </a:solidFill>
              </a:rPr>
              <a:t> Πανεπιστήμιο Πατρών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l-GR" sz="2000" dirty="0" smtClean="0">
                <a:solidFill>
                  <a:srgbClr val="FF0000"/>
                </a:solidFill>
              </a:rPr>
              <a:t>Βασίλης Βουτσινάς,2014</a:t>
            </a:r>
            <a:r>
              <a:rPr lang="el-GR" sz="2000" dirty="0">
                <a:solidFill>
                  <a:prstClr val="black"/>
                </a:solidFill>
              </a:rPr>
              <a:t>.  </a:t>
            </a:r>
            <a:r>
              <a:rPr lang="el-GR" sz="2000" dirty="0" smtClean="0">
                <a:solidFill>
                  <a:prstClr val="black"/>
                </a:solidFill>
              </a:rPr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Βάσεις Δεδομένων. Εισαγωγικές Έννοιες.</a:t>
            </a:r>
            <a:r>
              <a:rPr lang="el-GR" sz="2000" dirty="0" smtClean="0">
                <a:solidFill>
                  <a:prstClr val="black"/>
                </a:solidFill>
              </a:rPr>
              <a:t>». </a:t>
            </a:r>
            <a:r>
              <a:rPr lang="el-GR" sz="2000" dirty="0">
                <a:solidFill>
                  <a:prstClr val="black"/>
                </a:solidFill>
              </a:rPr>
              <a:t>Έκδοση: </a:t>
            </a:r>
            <a:r>
              <a:rPr lang="el-GR" sz="2000" dirty="0">
                <a:solidFill>
                  <a:srgbClr val="FF0000"/>
                </a:solidFill>
              </a:rPr>
              <a:t>1.0</a:t>
            </a:r>
            <a:r>
              <a:rPr lang="el-GR" sz="2000" dirty="0">
                <a:solidFill>
                  <a:prstClr val="black"/>
                </a:solidFill>
              </a:rPr>
              <a:t>. Πάτρα </a:t>
            </a:r>
            <a:r>
              <a:rPr lang="el-GR" sz="2000" dirty="0">
                <a:solidFill>
                  <a:srgbClr val="FF0000"/>
                </a:solidFill>
              </a:rPr>
              <a:t>2014</a:t>
            </a:r>
            <a:r>
              <a:rPr lang="el-GR" sz="2000" dirty="0">
                <a:solidFill>
                  <a:prstClr val="black"/>
                </a:solidFill>
              </a:rPr>
              <a:t>. Διαθέσιμο από τη δικτυακή διεύθυνση:.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https://eclass.upatras.gr/courses/BMA421/</a:t>
            </a:r>
            <a:endParaRPr lang="el-GR" sz="2000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l-G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13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>
            <a:spLocks noChangeArrowheads="1"/>
          </p:cNvSpPr>
          <p:nvPr/>
        </p:nvSpPr>
        <p:spPr bwMode="auto">
          <a:xfrm>
            <a:off x="2666976" y="214291"/>
            <a:ext cx="58998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400" dirty="0">
                <a:solidFill>
                  <a:srgbClr val="0070C0"/>
                </a:solidFill>
              </a:rPr>
              <a:t>Σημείωμα </a:t>
            </a:r>
            <a:r>
              <a:rPr lang="el-GR" sz="4400" dirty="0" err="1">
                <a:solidFill>
                  <a:srgbClr val="0070C0"/>
                </a:solidFill>
              </a:rPr>
              <a:t>Αδειοδότησης</a:t>
            </a:r>
            <a:endParaRPr lang="el-GR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95426" y="954066"/>
            <a:ext cx="8929688" cy="14398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l-GR" sz="2000" dirty="0">
                <a:solidFill>
                  <a:prstClr val="black"/>
                </a:solidFill>
              </a:rPr>
              <a:t>Το παρόν υλικό διατίθεται με τους όρους της άδειας χρήσης </a:t>
            </a:r>
            <a:r>
              <a:rPr lang="el-GR" sz="2000" dirty="0" err="1">
                <a:solidFill>
                  <a:prstClr val="black"/>
                </a:solidFill>
              </a:rPr>
              <a:t>Creative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err="1">
                <a:solidFill>
                  <a:prstClr val="black"/>
                </a:solidFill>
              </a:rPr>
              <a:t>Commons</a:t>
            </a:r>
            <a:r>
              <a:rPr lang="el-GR" sz="2000" dirty="0">
                <a:solidFill>
                  <a:prstClr val="black"/>
                </a:solidFill>
              </a:rPr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>
                <a:solidFill>
                  <a:prstClr val="black"/>
                </a:solidFill>
              </a:rPr>
              <a:t>κ.λ.π</a:t>
            </a:r>
            <a:r>
              <a:rPr lang="el-GR" sz="2000" dirty="0">
                <a:solidFill>
                  <a:prstClr val="black"/>
                </a:solidFill>
              </a:rPr>
              <a:t>.,  τα οποία εμπεριέχονται σε αυτό και τα οποία αναφέρονται μαζί με τους όρους χρήσης τους στο «Σημείωμα Χρήσης Έργων Τρίτων».   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l-GR" sz="2000" dirty="0">
                <a:solidFill>
                  <a:prstClr val="black"/>
                </a:solidFill>
              </a:rPr>
              <a:t>                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8739" y="2571750"/>
            <a:ext cx="16494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/>
          <p:nvPr/>
        </p:nvSpPr>
        <p:spPr>
          <a:xfrm>
            <a:off x="1803376" y="3071813"/>
            <a:ext cx="9036050" cy="34559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endParaRPr lang="el-GR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τόπο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l-GR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Ο 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3115704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Ορθογώνιο"/>
          <p:cNvSpPr/>
          <p:nvPr/>
        </p:nvSpPr>
        <p:spPr>
          <a:xfrm>
            <a:off x="270456" y="260648"/>
            <a:ext cx="10079276" cy="59093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>
                <a:solidFill>
                  <a:srgbClr val="0070C0"/>
                </a:solidFill>
              </a:rPr>
              <a:t>       </a:t>
            </a:r>
            <a:r>
              <a:rPr lang="el-GR" sz="4400" dirty="0">
                <a:solidFill>
                  <a:srgbClr val="0070C0"/>
                </a:solidFill>
              </a:rPr>
              <a:t>Σημείωμα Χρήσης Έργων</a:t>
            </a:r>
            <a:endParaRPr lang="en-US" sz="4400" dirty="0">
              <a:solidFill>
                <a:srgbClr val="0070C0"/>
              </a:solidFill>
            </a:endParaRPr>
          </a:p>
          <a:p>
            <a:pPr>
              <a:defRPr/>
            </a:pPr>
            <a:endParaRPr lang="en-US" sz="44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l-GR" sz="2800" dirty="0">
                <a:solidFill>
                  <a:prstClr val="black"/>
                </a:solidFill>
              </a:rPr>
              <a:t>Το έργο αυτό κάνει χρήση του έργου: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defRPr/>
            </a:pPr>
            <a:endParaRPr lang="el-GR" sz="2800" dirty="0">
              <a:solidFill>
                <a:prstClr val="black"/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el-GR" sz="2600" dirty="0" smtClean="0">
                <a:solidFill>
                  <a:prstClr val="black"/>
                </a:solidFill>
              </a:rPr>
              <a:t>"</a:t>
            </a:r>
            <a:r>
              <a:rPr lang="el-GR" sz="2600" dirty="0">
                <a:solidFill>
                  <a:prstClr val="black"/>
                </a:solidFill>
              </a:rPr>
              <a:t>Θεμελιώδεις αρχές συστημάτων βάσεων </a:t>
            </a:r>
            <a:r>
              <a:rPr lang="el-GR" sz="2600" dirty="0" err="1">
                <a:solidFill>
                  <a:prstClr val="black"/>
                </a:solidFill>
              </a:rPr>
              <a:t>δεδομένων"Σύγγραμμα</a:t>
            </a:r>
            <a:r>
              <a:rPr lang="el-GR" sz="2600" dirty="0">
                <a:solidFill>
                  <a:prstClr val="black"/>
                </a:solidFill>
              </a:rPr>
              <a:t>, Τόμος: Τόμος 1, </a:t>
            </a:r>
            <a:r>
              <a:rPr lang="el-GR" sz="2600" dirty="0" err="1">
                <a:solidFill>
                  <a:prstClr val="black"/>
                </a:solidFill>
              </a:rPr>
              <a:t>Elmasri</a:t>
            </a:r>
            <a:r>
              <a:rPr lang="el-GR" sz="2600" dirty="0">
                <a:solidFill>
                  <a:prstClr val="black"/>
                </a:solidFill>
              </a:rPr>
              <a:t> </a:t>
            </a:r>
            <a:r>
              <a:rPr lang="el-GR" sz="2600" dirty="0" err="1">
                <a:solidFill>
                  <a:prstClr val="black"/>
                </a:solidFill>
              </a:rPr>
              <a:t>Ramez,Navathe</a:t>
            </a:r>
            <a:r>
              <a:rPr lang="el-GR" sz="2600" dirty="0">
                <a:solidFill>
                  <a:prstClr val="black"/>
                </a:solidFill>
              </a:rPr>
              <a:t> </a:t>
            </a:r>
            <a:r>
              <a:rPr lang="el-GR" sz="2600" dirty="0" err="1">
                <a:solidFill>
                  <a:prstClr val="black"/>
                </a:solidFill>
              </a:rPr>
              <a:t>Shamkant</a:t>
            </a:r>
            <a:r>
              <a:rPr lang="el-GR" sz="2600" dirty="0">
                <a:solidFill>
                  <a:prstClr val="black"/>
                </a:solidFill>
              </a:rPr>
              <a:t> B., 2007, Δίαυλος, ISBN: </a:t>
            </a:r>
            <a:r>
              <a:rPr lang="el-GR" sz="2600" dirty="0" smtClean="0">
                <a:solidFill>
                  <a:prstClr val="black"/>
                </a:solidFill>
              </a:rPr>
              <a:t>978-960-531-219-0</a:t>
            </a:r>
            <a:endParaRPr lang="el-GR" sz="2600" dirty="0">
              <a:solidFill>
                <a:prstClr val="black"/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el-GR" sz="2600" dirty="0" smtClean="0">
                <a:solidFill>
                  <a:prstClr val="black"/>
                </a:solidFill>
              </a:rPr>
              <a:t>"</a:t>
            </a:r>
            <a:r>
              <a:rPr lang="el-GR" sz="2600" dirty="0">
                <a:solidFill>
                  <a:prstClr val="black"/>
                </a:solidFill>
              </a:rPr>
              <a:t>Συστήματα Βάσεων Δεδομένων 6η </a:t>
            </a:r>
            <a:r>
              <a:rPr lang="el-GR" sz="2600" dirty="0" err="1">
                <a:solidFill>
                  <a:prstClr val="black"/>
                </a:solidFill>
              </a:rPr>
              <a:t>Έκδοση"Σύγγραμμα</a:t>
            </a:r>
            <a:r>
              <a:rPr lang="el-GR" sz="2600" dirty="0">
                <a:solidFill>
                  <a:prstClr val="black"/>
                </a:solidFill>
              </a:rPr>
              <a:t>, </a:t>
            </a:r>
            <a:r>
              <a:rPr lang="en-US" sz="2600" dirty="0">
                <a:solidFill>
                  <a:prstClr val="black"/>
                </a:solidFill>
              </a:rPr>
              <a:t>Abraham </a:t>
            </a:r>
            <a:r>
              <a:rPr lang="en-US" sz="2600" dirty="0" err="1">
                <a:solidFill>
                  <a:prstClr val="black"/>
                </a:solidFill>
              </a:rPr>
              <a:t>Silberschatz,Henry</a:t>
            </a:r>
            <a:r>
              <a:rPr lang="en-US" sz="2600" dirty="0">
                <a:solidFill>
                  <a:prstClr val="black"/>
                </a:solidFill>
              </a:rPr>
              <a:t> F. </a:t>
            </a:r>
            <a:r>
              <a:rPr lang="en-US" sz="2600" dirty="0" err="1">
                <a:solidFill>
                  <a:prstClr val="black"/>
                </a:solidFill>
              </a:rPr>
              <a:t>Korth,S</a:t>
            </a:r>
            <a:r>
              <a:rPr lang="en-US" sz="2600" dirty="0">
                <a:solidFill>
                  <a:prstClr val="black"/>
                </a:solidFill>
              </a:rPr>
              <a:t>. </a:t>
            </a:r>
            <a:r>
              <a:rPr lang="en-US" sz="2600" dirty="0" err="1">
                <a:solidFill>
                  <a:prstClr val="black"/>
                </a:solidFill>
              </a:rPr>
              <a:t>Sudarshan</a:t>
            </a:r>
            <a:r>
              <a:rPr lang="en-US" sz="2600" dirty="0">
                <a:solidFill>
                  <a:prstClr val="black"/>
                </a:solidFill>
              </a:rPr>
              <a:t>, 2011, </a:t>
            </a:r>
            <a:r>
              <a:rPr lang="el-GR" sz="2600" dirty="0">
                <a:solidFill>
                  <a:prstClr val="black"/>
                </a:solidFill>
              </a:rPr>
              <a:t>Α. </a:t>
            </a:r>
            <a:r>
              <a:rPr lang="el-GR" sz="2600" dirty="0" err="1">
                <a:solidFill>
                  <a:prstClr val="black"/>
                </a:solidFill>
              </a:rPr>
              <a:t>Γκιούρδα</a:t>
            </a:r>
            <a:r>
              <a:rPr lang="el-GR" sz="2600" dirty="0">
                <a:solidFill>
                  <a:prstClr val="black"/>
                </a:solidFill>
              </a:rPr>
              <a:t> &amp; ΣΙΑ ΟΕ, </a:t>
            </a:r>
            <a:r>
              <a:rPr lang="en-US" sz="2600" dirty="0">
                <a:solidFill>
                  <a:prstClr val="black"/>
                </a:solidFill>
              </a:rPr>
              <a:t>ISBN: 978-960-512-623-0	</a:t>
            </a:r>
            <a:r>
              <a:rPr lang="el-GR" sz="2600" dirty="0">
                <a:solidFill>
                  <a:prstClr val="black"/>
                </a:solidFill>
              </a:rPr>
              <a:t>	</a:t>
            </a:r>
          </a:p>
          <a:p>
            <a:pPr marL="457200" indent="-457200">
              <a:buFontTx/>
              <a:buChar char="-"/>
              <a:defRPr/>
            </a:pPr>
            <a:r>
              <a:rPr lang="el-GR" sz="2600" dirty="0" smtClean="0">
                <a:solidFill>
                  <a:prstClr val="black"/>
                </a:solidFill>
              </a:rPr>
              <a:t>"</a:t>
            </a:r>
            <a:r>
              <a:rPr lang="el-GR" sz="2600" dirty="0">
                <a:solidFill>
                  <a:prstClr val="black"/>
                </a:solidFill>
              </a:rPr>
              <a:t>Εισαγωγή στις Βάσεις </a:t>
            </a:r>
            <a:r>
              <a:rPr lang="el-GR" sz="2600" dirty="0" err="1">
                <a:solidFill>
                  <a:prstClr val="black"/>
                </a:solidFill>
              </a:rPr>
              <a:t>Δεδομένων"Σύγγραμμα</a:t>
            </a:r>
            <a:r>
              <a:rPr lang="el-GR" sz="2600" dirty="0">
                <a:solidFill>
                  <a:prstClr val="black"/>
                </a:solidFill>
              </a:rPr>
              <a:t>, Βασίλειος Τ. </a:t>
            </a:r>
            <a:r>
              <a:rPr lang="el-GR" sz="2600" dirty="0" err="1">
                <a:solidFill>
                  <a:prstClr val="black"/>
                </a:solidFill>
              </a:rPr>
              <a:t>Ταμπακάς</a:t>
            </a:r>
            <a:r>
              <a:rPr lang="el-GR" sz="2600" dirty="0">
                <a:solidFill>
                  <a:prstClr val="black"/>
                </a:solidFill>
              </a:rPr>
              <a:t>, 2009, Βασίλειος Τ. </a:t>
            </a:r>
            <a:r>
              <a:rPr lang="el-GR" sz="2600" dirty="0" err="1">
                <a:solidFill>
                  <a:prstClr val="black"/>
                </a:solidFill>
              </a:rPr>
              <a:t>Ταμπακάς</a:t>
            </a:r>
            <a:r>
              <a:rPr lang="el-GR" sz="2600" dirty="0">
                <a:solidFill>
                  <a:prstClr val="black"/>
                </a:solidFill>
              </a:rPr>
              <a:t>, </a:t>
            </a:r>
            <a:r>
              <a:rPr lang="en-US" sz="2600" dirty="0">
                <a:solidFill>
                  <a:prstClr val="black"/>
                </a:solidFill>
              </a:rPr>
              <a:t>ISBN: 978-960-931217-2</a:t>
            </a:r>
            <a:endParaRPr lang="en-US" sz="2600" dirty="0" smtClean="0">
              <a:solidFill>
                <a:prstClr val="black"/>
              </a:solidFill>
            </a:endParaRPr>
          </a:p>
          <a:p>
            <a:pPr marL="457200" indent="-457200">
              <a:buFontTx/>
              <a:buChar char="-"/>
              <a:defRPr/>
            </a:pPr>
            <a:endParaRPr lang="el-GR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9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-342900">
              <a:buFont typeface="Arial" pitchFamily="34" charset="0"/>
              <a:buChar char="•"/>
            </a:pPr>
            <a:r>
              <a:rPr lang="el-GR" altLang="el-GR" sz="2400" b="1" dirty="0"/>
              <a:t>Πληροφορικός </a:t>
            </a:r>
            <a:r>
              <a:rPr lang="el-GR" altLang="el-GR" sz="2400" b="1" dirty="0" smtClean="0"/>
              <a:t>Εναλφαβητισμός</a:t>
            </a:r>
            <a:endParaRPr lang="en-US" altLang="el-GR" sz="2400" b="1" dirty="0" smtClean="0"/>
          </a:p>
          <a:p>
            <a:pPr marL="0" lvl="1" indent="-342900">
              <a:buFont typeface="Arial" pitchFamily="34" charset="0"/>
              <a:buChar char="•"/>
            </a:pPr>
            <a:r>
              <a:rPr lang="el-GR" altLang="el-GR" sz="2400" b="1" dirty="0"/>
              <a:t>Χρήση Εργαλείων </a:t>
            </a:r>
            <a:r>
              <a:rPr lang="el-GR" altLang="el-GR" sz="2400" b="1" dirty="0" smtClean="0"/>
              <a:t>Πληροφορικής</a:t>
            </a:r>
            <a:endParaRPr lang="en-GB" altLang="el-GR" sz="2400" b="1" dirty="0"/>
          </a:p>
          <a:p>
            <a:pPr marL="0" lvl="1" indent="-342900">
              <a:buFont typeface="Arial" pitchFamily="34" charset="0"/>
              <a:buChar char="•"/>
            </a:pPr>
            <a:r>
              <a:rPr lang="el-GR" altLang="el-GR" sz="2400" b="1" dirty="0"/>
              <a:t>Νέες Μέθοδοι Βασισμένες στην Πληροφορική</a:t>
            </a:r>
            <a:endParaRPr lang="en-GB" altLang="el-GR" sz="2400" b="1" dirty="0"/>
          </a:p>
          <a:p>
            <a:pPr marL="0"/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631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988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2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altLang="el-GR" sz="2400" b="1" dirty="0"/>
              <a:t>Καταχώρηση, Προσπέλαση</a:t>
            </a:r>
            <a:endParaRPr lang="en-GB" altLang="el-GR" sz="2400" b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altLang="el-GR" sz="2400" b="1" dirty="0"/>
              <a:t>Ανάλυση</a:t>
            </a:r>
            <a:endParaRPr lang="en-GB" altLang="el-GR" sz="2400" b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altLang="el-GR" sz="2400" b="1" dirty="0"/>
              <a:t>Διαμεσολαβητές (</a:t>
            </a:r>
            <a:r>
              <a:rPr lang="en-US" altLang="el-GR" sz="2400" b="1" dirty="0"/>
              <a:t>Trading Agents)</a:t>
            </a:r>
            <a:endParaRPr lang="en-GB" altLang="el-GR" sz="2400" b="1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631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988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Σύγχρονη Τάση στην Επιχείρηση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584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Σύγχρονη Τάση στην </a:t>
            </a:r>
            <a:r>
              <a:rPr lang="el-GR" dirty="0" smtClean="0"/>
              <a:t>Επιχείρηση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6675" indent="-4763" algn="just">
              <a:spcBef>
                <a:spcPct val="0"/>
              </a:spcBef>
              <a:buClrTx/>
              <a:buFontTx/>
              <a:buNone/>
            </a:pPr>
            <a:r>
              <a:rPr lang="en-US" altLang="el-GR" sz="3600" dirty="0"/>
              <a:t>«Η </a:t>
            </a:r>
            <a:r>
              <a:rPr lang="en-US" altLang="el-GR" sz="3600" dirty="0" err="1"/>
              <a:t>Διοίκηση</a:t>
            </a:r>
            <a:r>
              <a:rPr lang="en-US" altLang="el-GR" sz="3600" dirty="0"/>
              <a:t> </a:t>
            </a:r>
            <a:r>
              <a:rPr lang="en-US" altLang="el-GR" sz="3600" dirty="0" err="1"/>
              <a:t>μί</a:t>
            </a:r>
            <a:r>
              <a:rPr lang="en-US" altLang="el-GR" sz="3600" dirty="0"/>
              <a:t>ας επιχείρησης των προηγούμενων δεκαετιών μοιάζει με την διακυβέρνηση ενός ποντοπόρου πλοίου όπου απλώς χρειάζεται να ορισθούν η κατεύθυνση και η ταχύτητα. Η </a:t>
            </a:r>
            <a:r>
              <a:rPr lang="en-US" altLang="el-GR" sz="3600" dirty="0" err="1"/>
              <a:t>Διοίκηση</a:t>
            </a:r>
            <a:r>
              <a:rPr lang="en-US" altLang="el-GR" sz="3600" dirty="0"/>
              <a:t> </a:t>
            </a:r>
            <a:r>
              <a:rPr lang="en-US" altLang="el-GR" sz="3600" dirty="0" err="1"/>
              <a:t>μί</a:t>
            </a:r>
            <a:r>
              <a:rPr lang="en-US" altLang="el-GR" sz="3600" dirty="0"/>
              <a:t>ας σημερινής επιχείρησης μοιάζει με την διακυβέρνηση ενός σκάφους σε ιστιοπλοϊκό αγώνα...»  </a:t>
            </a:r>
          </a:p>
          <a:p>
            <a:pPr marL="66675" indent="-4763" algn="ctr">
              <a:spcBef>
                <a:spcPct val="0"/>
              </a:spcBef>
              <a:buClrTx/>
              <a:buFontTx/>
              <a:buNone/>
            </a:pPr>
            <a:r>
              <a:rPr lang="en-US" altLang="el-GR" sz="3600" dirty="0"/>
              <a:t>R. Kaplan, D. Norton</a:t>
            </a:r>
          </a:p>
          <a:p>
            <a:pPr marL="630238" lvl="1" indent="0">
              <a:lnSpc>
                <a:spcPct val="90000"/>
              </a:lnSpc>
              <a:buNone/>
            </a:pP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1631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988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Σύγχρονη Τάση στην </a:t>
            </a:r>
            <a:r>
              <a:rPr lang="el-GR" dirty="0" smtClean="0"/>
              <a:t>Επιχείρηση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30238" lvl="1" indent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400" b="1" dirty="0"/>
              <a:t>Γνωστικό υπόβαθρο των επιτελικών στελεχών</a:t>
            </a:r>
          </a:p>
          <a:p>
            <a:pPr marL="630238" lvl="1" indent="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l-GR" altLang="el-GR" sz="2400" b="1" dirty="0"/>
          </a:p>
          <a:p>
            <a:pPr marL="630238" lvl="1" indent="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l-GR" altLang="el-GR" sz="2400" b="1" dirty="0"/>
          </a:p>
          <a:p>
            <a:pPr marL="630238" lvl="1" indent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400" b="1" dirty="0"/>
              <a:t>Αποκλειστική χρήση εξελιγμένων πακέτων πληροφορικής</a:t>
            </a: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1631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988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Παρουσίαση αλγορίθμου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altLang="el-GR" b="1" dirty="0">
                <a:cs typeface="Times New Roman" panose="02020603050405020304" pitchFamily="18" charset="0"/>
              </a:rPr>
              <a:t>αλγόριθμος</a:t>
            </a:r>
            <a:r>
              <a:rPr lang="el-GR" altLang="el-GR" dirty="0">
                <a:cs typeface="Times New Roman" panose="02020603050405020304" pitchFamily="18" charset="0"/>
              </a:rPr>
              <a:t> ΔΙΑΒΑΣΕ_ΑΡΧΕΙΟ ( )</a:t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l-GR" altLang="el-GR" b="1" dirty="0">
                <a:cs typeface="Times New Roman" panose="02020603050405020304" pitchFamily="18" charset="0"/>
              </a:rPr>
              <a:t>αρχή</a:t>
            </a:r>
            <a:r>
              <a:rPr lang="en-US" altLang="el-GR" b="1" dirty="0">
                <a:cs typeface="Times New Roman" panose="02020603050405020304" pitchFamily="18" charset="0"/>
              </a:rPr>
              <a:t> 	</a:t>
            </a:r>
            <a:r>
              <a:rPr lang="el-GR" altLang="el-GR" b="1" dirty="0">
                <a:cs typeface="Times New Roman" panose="02020603050405020304" pitchFamily="18" charset="0"/>
              </a:rPr>
              <a:t>φυσικός</a:t>
            </a:r>
            <a:r>
              <a:rPr lang="en-US" altLang="el-GR" dirty="0">
                <a:cs typeface="Times New Roman" panose="02020603050405020304" pitchFamily="18" charset="0"/>
              </a:rPr>
              <a:t> I, TOTALRECORDS, KEY</a:t>
            </a:r>
            <a:r>
              <a:rPr lang="el-GR" altLang="el-GR" dirty="0">
                <a:cs typeface="Times New Roman" panose="02020603050405020304" pitchFamily="18" charset="0"/>
              </a:rPr>
              <a:t/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n-US" altLang="el-GR" dirty="0">
                <a:cs typeface="Times New Roman" panose="02020603050405020304" pitchFamily="18" charset="0"/>
              </a:rPr>
              <a:t>	</a:t>
            </a:r>
            <a:r>
              <a:rPr lang="el-GR" altLang="el-GR" b="1" dirty="0">
                <a:cs typeface="Times New Roman" panose="02020603050405020304" pitchFamily="18" charset="0"/>
              </a:rPr>
              <a:t>λεκτικό</a:t>
            </a:r>
            <a:r>
              <a:rPr lang="en-US" altLang="el-GR" dirty="0">
                <a:cs typeface="Times New Roman" panose="02020603050405020304" pitchFamily="18" charset="0"/>
              </a:rPr>
              <a:t> NAME, STREET, AREA, FILENAME</a:t>
            </a:r>
            <a:r>
              <a:rPr lang="el-GR" altLang="el-GR" dirty="0">
                <a:cs typeface="Times New Roman" panose="02020603050405020304" pitchFamily="18" charset="0"/>
              </a:rPr>
              <a:t/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n-US" altLang="el-GR" dirty="0">
                <a:cs typeface="Times New Roman" panose="02020603050405020304" pitchFamily="18" charset="0"/>
              </a:rPr>
              <a:t>FILENAME:=”PERSONNEL” </a:t>
            </a:r>
            <a:r>
              <a:rPr lang="el-GR" altLang="el-GR" dirty="0">
                <a:cs typeface="Times New Roman" panose="02020603050405020304" pitchFamily="18" charset="0"/>
              </a:rPr>
              <a:t/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n-US" altLang="el-GR" dirty="0">
                <a:cs typeface="Times New Roman" panose="02020603050405020304" pitchFamily="18" charset="0"/>
              </a:rPr>
              <a:t>TOTALRECORDS:=10</a:t>
            </a:r>
            <a:r>
              <a:rPr lang="el-GR" altLang="el-GR" dirty="0">
                <a:cs typeface="Times New Roman" panose="02020603050405020304" pitchFamily="18" charset="0"/>
              </a:rPr>
              <a:t/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n-US" altLang="el-GR" dirty="0">
                <a:cs typeface="Times New Roman" panose="02020603050405020304" pitchFamily="18" charset="0"/>
              </a:rPr>
              <a:t>I:=1</a:t>
            </a:r>
            <a:r>
              <a:rPr lang="el-GR" altLang="el-GR" dirty="0">
                <a:cs typeface="Times New Roman" panose="02020603050405020304" pitchFamily="18" charset="0"/>
              </a:rPr>
              <a:t/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l-GR" altLang="el-GR" b="1" dirty="0">
                <a:cs typeface="Times New Roman" panose="02020603050405020304" pitchFamily="18" charset="0"/>
              </a:rPr>
              <a:t>άνοιξε</a:t>
            </a:r>
            <a:r>
              <a:rPr lang="el-GR" altLang="el-GR" dirty="0">
                <a:cs typeface="Times New Roman" panose="02020603050405020304" pitchFamily="18" charset="0"/>
              </a:rPr>
              <a:t>(ΚΑΝΑΛΙ=1,ΑΡΧΕΙΟ=</a:t>
            </a:r>
            <a:r>
              <a:rPr lang="en-US" altLang="el-GR" dirty="0">
                <a:cs typeface="Times New Roman" panose="02020603050405020304" pitchFamily="18" charset="0"/>
              </a:rPr>
              <a:t>FILENAME</a:t>
            </a:r>
            <a:r>
              <a:rPr lang="el-GR" altLang="el-GR" dirty="0">
                <a:cs typeface="Times New Roman" panose="02020603050405020304" pitchFamily="18" charset="0"/>
              </a:rPr>
              <a:t>,</a:t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l-GR" altLang="el-GR" dirty="0">
                <a:cs typeface="Times New Roman" panose="02020603050405020304" pitchFamily="18" charset="0"/>
              </a:rPr>
              <a:t>   ΠΡΟΣΠΕΛΑΣΗ=ΣΕΙΡΙΑΚΗ,ΣΥΣΚΕΥΗ=”</a:t>
            </a:r>
            <a:r>
              <a:rPr lang="en-US" altLang="el-GR" dirty="0">
                <a:cs typeface="Times New Roman" panose="02020603050405020304" pitchFamily="18" charset="0"/>
              </a:rPr>
              <a:t>DISK</a:t>
            </a:r>
            <a:r>
              <a:rPr lang="el-GR" altLang="el-GR" dirty="0">
                <a:cs typeface="Times New Roman" panose="02020603050405020304" pitchFamily="18" charset="0"/>
              </a:rPr>
              <a:t>”)</a:t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l-GR" altLang="el-GR" b="1" dirty="0">
                <a:cs typeface="Times New Roman" panose="02020603050405020304" pitchFamily="18" charset="0"/>
              </a:rPr>
              <a:t>όσο</a:t>
            </a:r>
            <a:r>
              <a:rPr lang="el-GR" altLang="el-GR" dirty="0">
                <a:cs typeface="Times New Roman" panose="02020603050405020304" pitchFamily="18" charset="0"/>
              </a:rPr>
              <a:t> </a:t>
            </a:r>
            <a:r>
              <a:rPr lang="en-US" altLang="el-GR" dirty="0">
                <a:cs typeface="Times New Roman" panose="02020603050405020304" pitchFamily="18" charset="0"/>
              </a:rPr>
              <a:t>I </a:t>
            </a:r>
            <a:r>
              <a:rPr lang="en-US" altLang="el-GR" dirty="0"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l-GR" dirty="0">
                <a:cs typeface="Times New Roman" panose="02020603050405020304" pitchFamily="18" charset="0"/>
              </a:rPr>
              <a:t> TOTALRECORDS</a:t>
            </a:r>
            <a:r>
              <a:rPr lang="el-GR" altLang="el-GR" dirty="0">
                <a:cs typeface="Times New Roman" panose="02020603050405020304" pitchFamily="18" charset="0"/>
              </a:rPr>
              <a:t/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l-GR" altLang="el-GR" dirty="0">
                <a:cs typeface="Times New Roman" panose="02020603050405020304" pitchFamily="18" charset="0"/>
              </a:rPr>
              <a:t>	</a:t>
            </a:r>
            <a:r>
              <a:rPr lang="el-GR" altLang="el-GR" b="1" dirty="0">
                <a:cs typeface="Times New Roman" panose="02020603050405020304" pitchFamily="18" charset="0"/>
              </a:rPr>
              <a:t>κάνε</a:t>
            </a:r>
            <a:r>
              <a:rPr lang="el-GR" altLang="el-GR" dirty="0">
                <a:cs typeface="Times New Roman" panose="02020603050405020304" pitchFamily="18" charset="0"/>
              </a:rPr>
              <a:t/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l-GR" altLang="el-GR" dirty="0">
                <a:cs typeface="Times New Roman" panose="02020603050405020304" pitchFamily="18" charset="0"/>
              </a:rPr>
              <a:t>	</a:t>
            </a:r>
            <a:r>
              <a:rPr lang="el-GR" altLang="el-GR" b="1" dirty="0">
                <a:cs typeface="Times New Roman" panose="02020603050405020304" pitchFamily="18" charset="0"/>
              </a:rPr>
              <a:t>διάβασε</a:t>
            </a:r>
            <a:r>
              <a:rPr lang="en-US" altLang="el-GR" dirty="0">
                <a:cs typeface="Times New Roman" panose="02020603050405020304" pitchFamily="18" charset="0"/>
              </a:rPr>
              <a:t>(</a:t>
            </a:r>
            <a:r>
              <a:rPr lang="el-GR" altLang="el-GR" dirty="0">
                <a:cs typeface="Times New Roman" panose="02020603050405020304" pitchFamily="18" charset="0"/>
              </a:rPr>
              <a:t>ΚΑΝΑΛΙ</a:t>
            </a:r>
            <a:r>
              <a:rPr lang="en-US" altLang="el-GR" dirty="0">
                <a:cs typeface="Times New Roman" panose="02020603050405020304" pitchFamily="18" charset="0"/>
              </a:rPr>
              <a:t>=1,KEY,NAME,STREET,AREA)</a:t>
            </a:r>
            <a:r>
              <a:rPr lang="el-GR" altLang="el-GR" dirty="0">
                <a:cs typeface="Times New Roman" panose="02020603050405020304" pitchFamily="18" charset="0"/>
              </a:rPr>
              <a:t/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n-US" altLang="el-GR" dirty="0">
                <a:cs typeface="Times New Roman" panose="02020603050405020304" pitchFamily="18" charset="0"/>
              </a:rPr>
              <a:t>		</a:t>
            </a:r>
            <a:r>
              <a:rPr lang="el-GR" altLang="el-GR" b="1" dirty="0">
                <a:cs typeface="Times New Roman" panose="02020603050405020304" pitchFamily="18" charset="0"/>
              </a:rPr>
              <a:t>αν</a:t>
            </a:r>
            <a:r>
              <a:rPr lang="el-GR" altLang="el-GR" dirty="0">
                <a:cs typeface="Times New Roman" panose="02020603050405020304" pitchFamily="18" charset="0"/>
              </a:rPr>
              <a:t> </a:t>
            </a:r>
            <a:r>
              <a:rPr lang="en-US" altLang="el-GR" dirty="0">
                <a:cs typeface="Times New Roman" panose="02020603050405020304" pitchFamily="18" charset="0"/>
              </a:rPr>
              <a:t>AREA</a:t>
            </a:r>
            <a:r>
              <a:rPr lang="el-GR" altLang="el-GR" dirty="0">
                <a:cs typeface="Times New Roman" panose="02020603050405020304" pitchFamily="18" charset="0"/>
              </a:rPr>
              <a:t>=”ΠΑΤΡΑ”</a:t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l-GR" altLang="el-GR" dirty="0">
                <a:cs typeface="Times New Roman" panose="02020603050405020304" pitchFamily="18" charset="0"/>
              </a:rPr>
              <a:t>		</a:t>
            </a:r>
            <a:r>
              <a:rPr lang="en-US" altLang="el-GR" dirty="0">
                <a:cs typeface="Times New Roman" panose="02020603050405020304" pitchFamily="18" charset="0"/>
              </a:rPr>
              <a:t>	</a:t>
            </a:r>
            <a:r>
              <a:rPr lang="el-GR" altLang="el-GR" b="1" dirty="0">
                <a:cs typeface="Times New Roman" panose="02020603050405020304" pitchFamily="18" charset="0"/>
              </a:rPr>
              <a:t>τότε τύπωσε</a:t>
            </a:r>
            <a:r>
              <a:rPr lang="en-US" altLang="el-GR" dirty="0">
                <a:cs typeface="Times New Roman" panose="02020603050405020304" pitchFamily="18" charset="0"/>
              </a:rPr>
              <a:t> NAME, STREET</a:t>
            </a:r>
            <a:r>
              <a:rPr lang="el-GR" altLang="el-GR" dirty="0">
                <a:cs typeface="Times New Roman" panose="02020603050405020304" pitchFamily="18" charset="0"/>
              </a:rPr>
              <a:t/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n-US" altLang="el-GR" dirty="0">
                <a:cs typeface="Times New Roman" panose="02020603050405020304" pitchFamily="18" charset="0"/>
              </a:rPr>
              <a:t>		</a:t>
            </a:r>
            <a:r>
              <a:rPr lang="el-GR" altLang="el-GR" b="1" dirty="0">
                <a:cs typeface="Times New Roman" panose="02020603050405020304" pitchFamily="18" charset="0"/>
              </a:rPr>
              <a:t>τ</a:t>
            </a:r>
            <a:r>
              <a:rPr lang="en-US" altLang="el-GR" b="1" dirty="0">
                <a:cs typeface="Times New Roman" panose="02020603050405020304" pitchFamily="18" charset="0"/>
              </a:rPr>
              <a:t>.</a:t>
            </a:r>
            <a:r>
              <a:rPr lang="el-GR" altLang="el-GR" b="1" dirty="0">
                <a:cs typeface="Times New Roman" panose="02020603050405020304" pitchFamily="18" charset="0"/>
              </a:rPr>
              <a:t>αν</a:t>
            </a:r>
            <a:r>
              <a:rPr lang="en-US" altLang="el-GR" dirty="0">
                <a:cs typeface="Times New Roman" panose="02020603050405020304" pitchFamily="18" charset="0"/>
              </a:rPr>
              <a:t>		</a:t>
            </a:r>
            <a:r>
              <a:rPr lang="el-GR" altLang="el-GR" dirty="0">
                <a:cs typeface="Times New Roman" panose="02020603050405020304" pitchFamily="18" charset="0"/>
              </a:rPr>
              <a:t/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n-US" altLang="el-GR" dirty="0">
                <a:cs typeface="Times New Roman" panose="02020603050405020304" pitchFamily="18" charset="0"/>
              </a:rPr>
              <a:t>		I:=I+1</a:t>
            </a:r>
            <a:r>
              <a:rPr lang="el-GR" altLang="el-GR" dirty="0">
                <a:cs typeface="Times New Roman" panose="02020603050405020304" pitchFamily="18" charset="0"/>
              </a:rPr>
              <a:t/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n-US" altLang="el-GR" dirty="0">
                <a:cs typeface="Times New Roman" panose="02020603050405020304" pitchFamily="18" charset="0"/>
              </a:rPr>
              <a:t>	</a:t>
            </a:r>
            <a:r>
              <a:rPr lang="el-GR" altLang="el-GR" b="1" dirty="0">
                <a:cs typeface="Times New Roman" panose="02020603050405020304" pitchFamily="18" charset="0"/>
              </a:rPr>
              <a:t>τ</a:t>
            </a:r>
            <a:r>
              <a:rPr lang="en-US" altLang="el-GR" b="1" dirty="0">
                <a:cs typeface="Times New Roman" panose="02020603050405020304" pitchFamily="18" charset="0"/>
              </a:rPr>
              <a:t>.</a:t>
            </a:r>
            <a:r>
              <a:rPr lang="el-GR" altLang="el-GR" b="1" dirty="0">
                <a:cs typeface="Times New Roman" panose="02020603050405020304" pitchFamily="18" charset="0"/>
              </a:rPr>
              <a:t>κάνε</a:t>
            </a:r>
            <a:r>
              <a:rPr lang="el-GR" altLang="el-GR" dirty="0">
                <a:cs typeface="Times New Roman" panose="02020603050405020304" pitchFamily="18" charset="0"/>
              </a:rPr>
              <a:t/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l-GR" altLang="el-GR" b="1" dirty="0">
                <a:cs typeface="Times New Roman" panose="02020603050405020304" pitchFamily="18" charset="0"/>
              </a:rPr>
              <a:t>κλείσε</a:t>
            </a:r>
            <a:r>
              <a:rPr lang="el-GR" altLang="el-GR" dirty="0">
                <a:cs typeface="Times New Roman" panose="02020603050405020304" pitchFamily="18" charset="0"/>
              </a:rPr>
              <a:t>(ΚΑΝΑΛΙ=1)</a:t>
            </a:r>
            <a:br>
              <a:rPr lang="el-GR" altLang="el-GR" dirty="0">
                <a:cs typeface="Times New Roman" panose="02020603050405020304" pitchFamily="18" charset="0"/>
              </a:rPr>
            </a:br>
            <a:r>
              <a:rPr lang="el-GR" altLang="el-GR" b="1" dirty="0">
                <a:cs typeface="Times New Roman" panose="02020603050405020304" pitchFamily="18" charset="0"/>
              </a:rPr>
              <a:t>τέλος</a:t>
            </a:r>
            <a:r>
              <a:rPr lang="en-GB" altLang="el-GR" dirty="0"/>
              <a:t>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00" y="6082756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5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Διαχείριση αρχείων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l-GR" altLang="el-GR" sz="2400" b="1" dirty="0"/>
              <a:t>ΕΛΛΕΙΨΗ ΣΥΝΤΟΝΙΣΜΟΥ ΜΕΤΑΞΥ ΑΡΧΕΙΩΝ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l-GR" sz="2400" b="1" dirty="0"/>
              <a:t>ΕΞΑΡΤΗΣΗ ΑΠΟ ΓΛΩΣΣΑ ΠΡΟΓΡΑΜΜΑΤΙΣΜΟΥ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l-GR" sz="2400" b="1" dirty="0"/>
              <a:t>ΠΛΕΟΝΑΣΜΟΣ ΣΤΑ ΔΕΔΟΜΕΝΑ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l-GR" sz="2400" b="1" dirty="0"/>
              <a:t>ΜΗ ΤΑΥΤΟΧΡΟΝΗ ΠΡΟΣΠΕΛΑΣΗ</a:t>
            </a:r>
            <a:endParaRPr lang="en-GB" altLang="el-GR" sz="2400" b="1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58" y="6082756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14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Διαχείριση αρχείων 2</a:t>
            </a:r>
            <a:endParaRPr lang="el-GR" dirty="0"/>
          </a:p>
        </p:txBody>
      </p:sp>
      <p:grpSp>
        <p:nvGrpSpPr>
          <p:cNvPr id="4" name="Group 1038"/>
          <p:cNvGrpSpPr>
            <a:grpSpLocks/>
          </p:cNvGrpSpPr>
          <p:nvPr/>
        </p:nvGrpSpPr>
        <p:grpSpPr bwMode="auto">
          <a:xfrm>
            <a:off x="1143000" y="3511550"/>
            <a:ext cx="1524000" cy="1143000"/>
            <a:chOff x="912" y="1872"/>
            <a:chExt cx="960" cy="720"/>
          </a:xfrm>
        </p:grpSpPr>
        <p:sp>
          <p:nvSpPr>
            <p:cNvPr id="5" name="Oval 1039"/>
            <p:cNvSpPr>
              <a:spLocks noChangeArrowheads="1"/>
            </p:cNvSpPr>
            <p:nvPr/>
          </p:nvSpPr>
          <p:spPr bwMode="auto">
            <a:xfrm>
              <a:off x="912" y="1872"/>
              <a:ext cx="960" cy="2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 dirty="0"/>
            </a:p>
          </p:txBody>
        </p:sp>
        <p:sp>
          <p:nvSpPr>
            <p:cNvPr id="6" name="Oval 1040"/>
            <p:cNvSpPr>
              <a:spLocks noChangeArrowheads="1"/>
            </p:cNvSpPr>
            <p:nvPr/>
          </p:nvSpPr>
          <p:spPr bwMode="auto">
            <a:xfrm>
              <a:off x="912" y="2352"/>
              <a:ext cx="960" cy="2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7" name="Line 1041"/>
            <p:cNvSpPr>
              <a:spLocks noChangeShapeType="1"/>
            </p:cNvSpPr>
            <p:nvPr/>
          </p:nvSpPr>
          <p:spPr bwMode="auto">
            <a:xfrm>
              <a:off x="912" y="1968"/>
              <a:ext cx="0" cy="5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Line 1042"/>
            <p:cNvSpPr>
              <a:spLocks noChangeShapeType="1"/>
            </p:cNvSpPr>
            <p:nvPr/>
          </p:nvSpPr>
          <p:spPr bwMode="auto">
            <a:xfrm>
              <a:off x="1872" y="1968"/>
              <a:ext cx="0" cy="5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Text Box 1043"/>
            <p:cNvSpPr txBox="1">
              <a:spLocks noChangeArrowheads="1"/>
            </p:cNvSpPr>
            <p:nvPr/>
          </p:nvSpPr>
          <p:spPr bwMode="auto">
            <a:xfrm>
              <a:off x="1056" y="2160"/>
              <a:ext cx="72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l-GR" altLang="el-GR" dirty="0" smtClean="0"/>
                <a:t>ΑΡΧΕΙΟ 2</a:t>
              </a:r>
              <a:endParaRPr lang="en-GB" altLang="el-GR" dirty="0"/>
            </a:p>
          </p:txBody>
        </p:sp>
      </p:grpSp>
      <p:grpSp>
        <p:nvGrpSpPr>
          <p:cNvPr id="10" name="Group 1044"/>
          <p:cNvGrpSpPr>
            <a:grpSpLocks/>
          </p:cNvGrpSpPr>
          <p:nvPr/>
        </p:nvGrpSpPr>
        <p:grpSpPr bwMode="auto">
          <a:xfrm>
            <a:off x="1123950" y="4902300"/>
            <a:ext cx="1524000" cy="1143000"/>
            <a:chOff x="912" y="1872"/>
            <a:chExt cx="960" cy="720"/>
          </a:xfrm>
        </p:grpSpPr>
        <p:sp>
          <p:nvSpPr>
            <p:cNvPr id="11" name="Oval 1045"/>
            <p:cNvSpPr>
              <a:spLocks noChangeArrowheads="1"/>
            </p:cNvSpPr>
            <p:nvPr/>
          </p:nvSpPr>
          <p:spPr bwMode="auto">
            <a:xfrm>
              <a:off x="912" y="1872"/>
              <a:ext cx="960" cy="2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12" name="Oval 1046"/>
            <p:cNvSpPr>
              <a:spLocks noChangeArrowheads="1"/>
            </p:cNvSpPr>
            <p:nvPr/>
          </p:nvSpPr>
          <p:spPr bwMode="auto">
            <a:xfrm>
              <a:off x="912" y="2352"/>
              <a:ext cx="960" cy="2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13" name="Line 1047"/>
            <p:cNvSpPr>
              <a:spLocks noChangeShapeType="1"/>
            </p:cNvSpPr>
            <p:nvPr/>
          </p:nvSpPr>
          <p:spPr bwMode="auto">
            <a:xfrm>
              <a:off x="912" y="1968"/>
              <a:ext cx="0" cy="5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Line 1048"/>
            <p:cNvSpPr>
              <a:spLocks noChangeShapeType="1"/>
            </p:cNvSpPr>
            <p:nvPr/>
          </p:nvSpPr>
          <p:spPr bwMode="auto">
            <a:xfrm>
              <a:off x="1872" y="1968"/>
              <a:ext cx="0" cy="5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Text Box 1049"/>
            <p:cNvSpPr txBox="1">
              <a:spLocks noChangeArrowheads="1"/>
            </p:cNvSpPr>
            <p:nvPr/>
          </p:nvSpPr>
          <p:spPr bwMode="auto">
            <a:xfrm>
              <a:off x="1056" y="2160"/>
              <a:ext cx="72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l-GR" altLang="el-GR" dirty="0"/>
                <a:t>ΑΡΧΕΙΟ 3</a:t>
              </a:r>
              <a:endParaRPr lang="en-GB" altLang="el-GR" dirty="0"/>
            </a:p>
          </p:txBody>
        </p:sp>
      </p:grpSp>
      <p:pic>
        <p:nvPicPr>
          <p:cNvPr id="16" name="Picture 1051" descr="bs0058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05200"/>
            <a:ext cx="137477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52" descr="bs0058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14106"/>
            <a:ext cx="137477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054"/>
          <p:cNvSpPr txBox="1">
            <a:spLocks noChangeArrowheads="1"/>
          </p:cNvSpPr>
          <p:nvPr/>
        </p:nvSpPr>
        <p:spPr bwMode="auto">
          <a:xfrm>
            <a:off x="3619500" y="3886200"/>
            <a:ext cx="2286000" cy="314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l-GR" altLang="el-GR"/>
              <a:t>ΠΡΟΓΡΑΜΜΑ 2</a:t>
            </a:r>
            <a:endParaRPr lang="en-GB" altLang="el-GR"/>
          </a:p>
        </p:txBody>
      </p:sp>
      <p:sp>
        <p:nvSpPr>
          <p:cNvPr id="19" name="Text Box 1055"/>
          <p:cNvSpPr txBox="1">
            <a:spLocks noChangeArrowheads="1"/>
          </p:cNvSpPr>
          <p:nvPr/>
        </p:nvSpPr>
        <p:spPr bwMode="auto">
          <a:xfrm>
            <a:off x="3619500" y="5410200"/>
            <a:ext cx="2286000" cy="314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l-GR" altLang="el-GR"/>
              <a:t>ΠΡΟΓΡΑΜΜΑ 3</a:t>
            </a:r>
            <a:endParaRPr lang="en-GB" altLang="el-GR"/>
          </a:p>
        </p:txBody>
      </p:sp>
      <p:sp>
        <p:nvSpPr>
          <p:cNvPr id="20" name="Line 1057"/>
          <p:cNvSpPr>
            <a:spLocks noChangeShapeType="1"/>
          </p:cNvSpPr>
          <p:nvPr/>
        </p:nvSpPr>
        <p:spPr bwMode="auto">
          <a:xfrm flipH="1">
            <a:off x="5943600" y="4038600"/>
            <a:ext cx="990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" name="Line 1058"/>
          <p:cNvSpPr>
            <a:spLocks noChangeShapeType="1"/>
          </p:cNvSpPr>
          <p:nvPr/>
        </p:nvSpPr>
        <p:spPr bwMode="auto">
          <a:xfrm flipH="1">
            <a:off x="5943600" y="5562600"/>
            <a:ext cx="990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2" name="Line 1060"/>
          <p:cNvSpPr>
            <a:spLocks noChangeShapeType="1"/>
          </p:cNvSpPr>
          <p:nvPr/>
        </p:nvSpPr>
        <p:spPr bwMode="auto">
          <a:xfrm flipH="1">
            <a:off x="2667000" y="4038600"/>
            <a:ext cx="914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" name="Line 1061"/>
          <p:cNvSpPr>
            <a:spLocks noChangeShapeType="1"/>
          </p:cNvSpPr>
          <p:nvPr/>
        </p:nvSpPr>
        <p:spPr bwMode="auto">
          <a:xfrm flipH="1">
            <a:off x="2667000" y="5562600"/>
            <a:ext cx="914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" name="Text Box 1053"/>
          <p:cNvSpPr txBox="1">
            <a:spLocks noChangeArrowheads="1"/>
          </p:cNvSpPr>
          <p:nvPr/>
        </p:nvSpPr>
        <p:spPr bwMode="auto">
          <a:xfrm>
            <a:off x="3619500" y="2438400"/>
            <a:ext cx="2286000" cy="314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l-GR" altLang="el-GR"/>
              <a:t>ΠΡΟΓΡΑΜΜΑ 1</a:t>
            </a:r>
            <a:endParaRPr lang="en-GB" altLang="el-GR"/>
          </a:p>
        </p:txBody>
      </p:sp>
      <p:sp>
        <p:nvSpPr>
          <p:cNvPr id="27" name="Line 1056"/>
          <p:cNvSpPr>
            <a:spLocks noChangeShapeType="1"/>
          </p:cNvSpPr>
          <p:nvPr/>
        </p:nvSpPr>
        <p:spPr bwMode="auto">
          <a:xfrm flipH="1">
            <a:off x="5943600" y="2590800"/>
            <a:ext cx="990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8" name="Line 1059"/>
          <p:cNvSpPr>
            <a:spLocks noChangeShapeType="1"/>
          </p:cNvSpPr>
          <p:nvPr/>
        </p:nvSpPr>
        <p:spPr bwMode="auto">
          <a:xfrm flipH="1">
            <a:off x="2667000" y="2590800"/>
            <a:ext cx="914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32" name="Group 1037"/>
          <p:cNvGrpSpPr>
            <a:grpSpLocks/>
          </p:cNvGrpSpPr>
          <p:nvPr/>
        </p:nvGrpSpPr>
        <p:grpSpPr bwMode="auto">
          <a:xfrm>
            <a:off x="1143000" y="2019300"/>
            <a:ext cx="1524000" cy="1143000"/>
            <a:chOff x="912" y="1872"/>
            <a:chExt cx="960" cy="720"/>
          </a:xfrm>
        </p:grpSpPr>
        <p:sp>
          <p:nvSpPr>
            <p:cNvPr id="33" name="Oval 1032"/>
            <p:cNvSpPr>
              <a:spLocks noChangeArrowheads="1"/>
            </p:cNvSpPr>
            <p:nvPr/>
          </p:nvSpPr>
          <p:spPr bwMode="auto">
            <a:xfrm>
              <a:off x="912" y="1872"/>
              <a:ext cx="960" cy="2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34" name="Oval 1033"/>
            <p:cNvSpPr>
              <a:spLocks noChangeArrowheads="1"/>
            </p:cNvSpPr>
            <p:nvPr/>
          </p:nvSpPr>
          <p:spPr bwMode="auto">
            <a:xfrm>
              <a:off x="912" y="2352"/>
              <a:ext cx="960" cy="2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35" name="Line 1034"/>
            <p:cNvSpPr>
              <a:spLocks noChangeShapeType="1"/>
            </p:cNvSpPr>
            <p:nvPr/>
          </p:nvSpPr>
          <p:spPr bwMode="auto">
            <a:xfrm>
              <a:off x="912" y="1968"/>
              <a:ext cx="0" cy="5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" name="Line 1035"/>
            <p:cNvSpPr>
              <a:spLocks noChangeShapeType="1"/>
            </p:cNvSpPr>
            <p:nvPr/>
          </p:nvSpPr>
          <p:spPr bwMode="auto">
            <a:xfrm>
              <a:off x="1872" y="1968"/>
              <a:ext cx="0" cy="5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" name="Text Box 1036"/>
            <p:cNvSpPr txBox="1">
              <a:spLocks noChangeArrowheads="1"/>
            </p:cNvSpPr>
            <p:nvPr/>
          </p:nvSpPr>
          <p:spPr bwMode="auto">
            <a:xfrm>
              <a:off x="1056" y="2160"/>
              <a:ext cx="72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l-GR" altLang="el-GR"/>
                <a:t>ΑΡΧΕΙΟ 1</a:t>
              </a:r>
              <a:endParaRPr lang="en-GB" altLang="el-GR"/>
            </a:p>
          </p:txBody>
        </p:sp>
      </p:grpSp>
      <p:pic>
        <p:nvPicPr>
          <p:cNvPr id="38" name="Picture 1050" descr="bs00580_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049822"/>
            <a:ext cx="1374775" cy="115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56877" y="5664300"/>
            <a:ext cx="2678808" cy="97462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 smtClean="0"/>
              <a:t>Πηγή: Βασίλης Βουτσινάς</a:t>
            </a:r>
          </a:p>
        </p:txBody>
      </p:sp>
      <p:pic>
        <p:nvPicPr>
          <p:cNvPr id="39" name="Εικόνα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6074058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9333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3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4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5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441</Words>
  <Application>Microsoft Office PowerPoint</Application>
  <PresentationFormat>Ευρεία οθόνη</PresentationFormat>
  <Paragraphs>78</Paragraphs>
  <Slides>15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6</vt:i4>
      </vt:variant>
      <vt:variant>
        <vt:lpstr>Τίτλοι διαφανειών</vt:lpstr>
      </vt:variant>
      <vt:variant>
        <vt:i4>15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Symbol</vt:lpstr>
      <vt:lpstr>Times New Roman</vt:lpstr>
      <vt:lpstr>Wingdings</vt:lpstr>
      <vt:lpstr>Θέμα του Office</vt:lpstr>
      <vt:lpstr>1_Θέμα του Office</vt:lpstr>
      <vt:lpstr>2_Θέμα του Office</vt:lpstr>
      <vt:lpstr>3_Θέμα του Office</vt:lpstr>
      <vt:lpstr>4_Θέμα του Office</vt:lpstr>
      <vt:lpstr>5_Θέμα του Office</vt:lpstr>
      <vt:lpstr>Βάσεις Δεδομένων</vt:lpstr>
      <vt:lpstr>Σκοποί  ενότητας</vt:lpstr>
      <vt:lpstr>Περιεχόμενα ενότητας</vt:lpstr>
      <vt:lpstr>Σύγχρονη Τάση στην Επιχείρηση</vt:lpstr>
      <vt:lpstr>Σύγχρονη Τάση στην Επιχείρηση 1</vt:lpstr>
      <vt:lpstr>Σύγχρονη Τάση στην Επιχείρηση 2</vt:lpstr>
      <vt:lpstr>Παρουσίαση αλγορίθμου</vt:lpstr>
      <vt:lpstr>Διαχείριση αρχείων</vt:lpstr>
      <vt:lpstr>Διαχείριση αρχείων 2</vt:lpstr>
      <vt:lpstr>Αλγόριθμος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Anna</dc:creator>
  <cp:lastModifiedBy>Anna</cp:lastModifiedBy>
  <cp:revision>76</cp:revision>
  <dcterms:created xsi:type="dcterms:W3CDTF">2014-12-02T13:59:50Z</dcterms:created>
  <dcterms:modified xsi:type="dcterms:W3CDTF">2014-12-29T21:41:01Z</dcterms:modified>
</cp:coreProperties>
</file>