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305" r:id="rId4"/>
    <p:sldId id="306" r:id="rId5"/>
    <p:sldId id="311" r:id="rId6"/>
    <p:sldId id="312" r:id="rId7"/>
    <p:sldId id="313" r:id="rId8"/>
    <p:sldId id="314" r:id="rId9"/>
    <p:sldId id="316" r:id="rId10"/>
    <p:sldId id="317" r:id="rId11"/>
    <p:sldId id="318" r:id="rId12"/>
    <p:sldId id="319" r:id="rId13"/>
    <p:sldId id="320" r:id="rId14"/>
    <p:sldId id="32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05"/>
            <p14:sldId id="306"/>
            <p14:sldId id="311"/>
            <p14:sldId id="312"/>
            <p14:sldId id="313"/>
            <p14:sldId id="314"/>
            <p14:sldId id="316"/>
            <p14:sldId id="317"/>
            <p14:sldId id="318"/>
            <p14:sldId id="319"/>
            <p14:sldId id="320"/>
            <p14:sldId id="321"/>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74" autoAdjust="0"/>
  </p:normalViewPr>
  <p:slideViewPr>
    <p:cSldViewPr>
      <p:cViewPr varScale="1">
        <p:scale>
          <a:sx n="129" d="100"/>
          <a:sy n="129" d="100"/>
        </p:scale>
        <p:origin x="-304" y="-96"/>
      </p:cViewPr>
      <p:guideLst>
        <p:guide orient="horz" pos="2160"/>
        <p:guide pos="2880"/>
      </p:guideLst>
    </p:cSldViewPr>
  </p:slideViewPr>
  <p:outlineViewPr>
    <p:cViewPr>
      <p:scale>
        <a:sx n="33" d="100"/>
        <a:sy n="33" d="100"/>
      </p:scale>
      <p:origin x="0" y="153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44825"/>
            <a:ext cx="7772400" cy="1584176"/>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645024"/>
            <a:ext cx="7776864" cy="2952328"/>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5</a:t>
            </a:r>
            <a:r>
              <a:rPr lang="el-GR" sz="2800" dirty="0" smtClean="0">
                <a:solidFill>
                  <a:srgbClr val="5075BC"/>
                </a:solidFill>
                <a:latin typeface="+mj-lt"/>
                <a:ea typeface="+mj-ea"/>
                <a:cs typeface="+mj-cs"/>
              </a:rPr>
              <a:t>: </a:t>
            </a:r>
            <a:r>
              <a:rPr lang="el-GR" sz="2800" dirty="0" smtClean="0"/>
              <a:t>Τα γένη των </a:t>
            </a:r>
            <a:r>
              <a:rPr lang="el-GR" sz="2800" dirty="0" err="1" smtClean="0"/>
              <a:t>συμβεβηκότων</a:t>
            </a:r>
            <a:r>
              <a:rPr lang="el-GR" sz="2800" dirty="0" smtClean="0"/>
              <a:t> </a:t>
            </a:r>
            <a:r>
              <a:rPr lang="en-US" sz="2800" dirty="0" smtClean="0"/>
              <a:t>/ H </a:t>
            </a:r>
            <a:r>
              <a:rPr lang="el-GR" sz="2800" dirty="0" smtClean="0"/>
              <a:t>μέθοδος της διαίρεσης 1</a:t>
            </a:r>
          </a:p>
          <a:p>
            <a:endParaRPr lang="el-GR" sz="24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a:t>
            </a:r>
            <a:r>
              <a:rPr lang="el-GR" sz="2000" dirty="0" smtClean="0">
                <a:solidFill>
                  <a:srgbClr val="000000"/>
                </a:solidFill>
              </a:rPr>
              <a:t>Πάτρα </a:t>
            </a:r>
            <a:r>
              <a:rPr lang="el-GR" sz="2000" dirty="0" smtClean="0"/>
              <a:t>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4156" y="1628799"/>
            <a:ext cx="8229600" cy="4176465"/>
          </a:xfrm>
        </p:spPr>
        <p:txBody>
          <a:bodyPr/>
          <a:lstStyle/>
          <a:p>
            <a:pPr marL="0" algn="just"/>
            <a:r>
              <a:rPr lang="el-GR" dirty="0" smtClean="0"/>
              <a:t>Να δειχθούν οι ενδεχόμενοι τρόποι με τους οποίους μπορούμε να συνάγουμε την ύπαρξη διαφορετικών γενών / κατηγοριών όντων</a:t>
            </a:r>
          </a:p>
          <a:p>
            <a:pPr marL="0" algn="just"/>
            <a:r>
              <a:rPr lang="el-GR" dirty="0" smtClean="0"/>
              <a:t>Να σκιαγραφηθεί η μέθοδος της διαίρεσης</a:t>
            </a:r>
          </a:p>
          <a:p>
            <a:pPr marL="0" algn="just"/>
            <a:r>
              <a:rPr lang="el-GR" dirty="0" smtClean="0"/>
              <a:t>Να εξηγηθεί η διαφορά μεταξύ ατομικών καθεκαστων όντων και ατομικών καθολικών ειδών (δύο έννοιες ατομικότητας)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Τα γένη ή κατηγορίες των όντων</a:t>
            </a:r>
            <a:endParaRPr lang="el-GR"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21524378"/>
              </p:ext>
            </p:extLst>
          </p:nvPr>
        </p:nvGraphicFramePr>
        <p:xfrm>
          <a:off x="1547664" y="1556792"/>
          <a:ext cx="6062464" cy="4450080"/>
        </p:xfrm>
        <a:graphic>
          <a:graphicData uri="http://schemas.openxmlformats.org/drawingml/2006/table">
            <a:tbl>
              <a:tblPr firstRow="1" bandRow="1">
                <a:tableStyleId>{5C22544A-7EE6-4342-B048-85BDC9FD1C3A}</a:tableStyleId>
              </a:tblPr>
              <a:tblGrid>
                <a:gridCol w="3031232"/>
                <a:gridCol w="3031232"/>
              </a:tblGrid>
              <a:tr h="370840">
                <a:tc>
                  <a:txBody>
                    <a:bodyPr/>
                    <a:lstStyle/>
                    <a:p>
                      <a:r>
                        <a:rPr lang="el-GR" dirty="0" smtClean="0"/>
                        <a:t>ΓΕΝΗ </a:t>
                      </a:r>
                      <a:r>
                        <a:rPr lang="el-GR" dirty="0" smtClean="0"/>
                        <a:t>ή</a:t>
                      </a:r>
                      <a:r>
                        <a:rPr lang="el-GR" dirty="0" smtClean="0"/>
                        <a:t> </a:t>
                      </a:r>
                      <a:r>
                        <a:rPr lang="el-GR" dirty="0" smtClean="0"/>
                        <a:t>ΚΑΤΗΓΟΡΙΕΣ</a:t>
                      </a:r>
                      <a:r>
                        <a:rPr lang="el-GR" baseline="0" dirty="0" smtClean="0"/>
                        <a:t> ΟΝΤΩΝ</a:t>
                      </a:r>
                      <a:endParaRPr lang="en-US" dirty="0"/>
                    </a:p>
                  </a:txBody>
                  <a:tcPr/>
                </a:tc>
                <a:tc>
                  <a:txBody>
                    <a:bodyPr/>
                    <a:lstStyle/>
                    <a:p>
                      <a:endParaRPr lang="en-US" dirty="0"/>
                    </a:p>
                  </a:txBody>
                  <a:tcPr/>
                </a:tc>
              </a:tr>
              <a:tr h="370840">
                <a:tc>
                  <a:txBody>
                    <a:bodyPr/>
                    <a:lstStyle/>
                    <a:p>
                      <a:r>
                        <a:rPr lang="el-GR" b="1" dirty="0" smtClean="0"/>
                        <a:t>ΥΠΟΚΕΙΜΕΝΑ:</a:t>
                      </a:r>
                      <a:r>
                        <a:rPr lang="el-GR" dirty="0" smtClean="0"/>
                        <a:t> ΟΥΣΙΕΣ</a:t>
                      </a:r>
                      <a:endParaRPr lang="en-US" dirty="0"/>
                    </a:p>
                  </a:txBody>
                  <a:tcPr/>
                </a:tc>
                <a:tc>
                  <a:txBody>
                    <a:bodyPr/>
                    <a:lstStyle/>
                    <a:p>
                      <a:r>
                        <a:rPr lang="el-GR" dirty="0" smtClean="0"/>
                        <a:t>Σωκράτης</a:t>
                      </a:r>
                      <a:endParaRPr lang="en-US" dirty="0"/>
                    </a:p>
                  </a:txBody>
                  <a:tcPr/>
                </a:tc>
              </a:tr>
              <a:tr h="370840">
                <a:tc>
                  <a:txBody>
                    <a:bodyPr/>
                    <a:lstStyle/>
                    <a:p>
                      <a:r>
                        <a:rPr lang="el-GR" b="1" dirty="0" smtClean="0"/>
                        <a:t>ΙΔΙΟΤΗΤΕΣ/ ΣΥΜΒΕΒΗΚΟΤΑ</a:t>
                      </a:r>
                      <a:endParaRPr lang="en-US" b="1" dirty="0"/>
                    </a:p>
                  </a:txBody>
                  <a:tcPr/>
                </a:tc>
                <a:tc>
                  <a:txBody>
                    <a:bodyPr/>
                    <a:lstStyle/>
                    <a:p>
                      <a:endParaRPr lang="en-US" dirty="0"/>
                    </a:p>
                  </a:txBody>
                  <a:tcPr/>
                </a:tc>
              </a:tr>
              <a:tr h="370840">
                <a:tc>
                  <a:txBody>
                    <a:bodyPr/>
                    <a:lstStyle/>
                    <a:p>
                      <a:r>
                        <a:rPr lang="el-GR" dirty="0" smtClean="0"/>
                        <a:t>Ποιότητα</a:t>
                      </a:r>
                      <a:endParaRPr lang="en-US" dirty="0"/>
                    </a:p>
                  </a:txBody>
                  <a:tcPr/>
                </a:tc>
                <a:tc>
                  <a:txBody>
                    <a:bodyPr/>
                    <a:lstStyle/>
                    <a:p>
                      <a:r>
                        <a:rPr lang="el-GR" dirty="0" smtClean="0"/>
                        <a:t>Λευκό, μαλακό</a:t>
                      </a:r>
                      <a:endParaRPr lang="en-US" dirty="0"/>
                    </a:p>
                  </a:txBody>
                  <a:tcPr/>
                </a:tc>
              </a:tr>
              <a:tr h="370840">
                <a:tc>
                  <a:txBody>
                    <a:bodyPr/>
                    <a:lstStyle/>
                    <a:p>
                      <a:r>
                        <a:rPr lang="el-GR" dirty="0" smtClean="0"/>
                        <a:t>Ποσότητα</a:t>
                      </a:r>
                      <a:endParaRPr lang="en-US" dirty="0"/>
                    </a:p>
                  </a:txBody>
                  <a:tcPr/>
                </a:tc>
                <a:tc>
                  <a:txBody>
                    <a:bodyPr/>
                    <a:lstStyle/>
                    <a:p>
                      <a:r>
                        <a:rPr lang="el-GR" smtClean="0"/>
                        <a:t>10 κιλά, 2</a:t>
                      </a:r>
                      <a:r>
                        <a:rPr lang="el-GR" baseline="0" smtClean="0"/>
                        <a:t> χλμ.</a:t>
                      </a:r>
                      <a:endParaRPr lang="en-US" dirty="0"/>
                    </a:p>
                  </a:txBody>
                  <a:tcPr/>
                </a:tc>
              </a:tr>
              <a:tr h="370840">
                <a:tc>
                  <a:txBody>
                    <a:bodyPr/>
                    <a:lstStyle/>
                    <a:p>
                      <a:r>
                        <a:rPr lang="el-GR" dirty="0" smtClean="0"/>
                        <a:t>Σχέση</a:t>
                      </a:r>
                      <a:endParaRPr lang="en-US" dirty="0"/>
                    </a:p>
                  </a:txBody>
                  <a:tcPr/>
                </a:tc>
                <a:tc>
                  <a:txBody>
                    <a:bodyPr/>
                    <a:lstStyle/>
                    <a:p>
                      <a:r>
                        <a:rPr lang="el-GR" dirty="0" smtClean="0"/>
                        <a:t>Δάσκαλος /</a:t>
                      </a:r>
                      <a:r>
                        <a:rPr lang="el-GR" baseline="0" dirty="0" smtClean="0"/>
                        <a:t> μαθητής</a:t>
                      </a:r>
                      <a:endParaRPr lang="en-US" dirty="0"/>
                    </a:p>
                  </a:txBody>
                  <a:tcPr/>
                </a:tc>
              </a:tr>
              <a:tr h="370840">
                <a:tc>
                  <a:txBody>
                    <a:bodyPr/>
                    <a:lstStyle/>
                    <a:p>
                      <a:r>
                        <a:rPr lang="el-GR" dirty="0" smtClean="0"/>
                        <a:t>Τόπος </a:t>
                      </a:r>
                      <a:endParaRPr lang="en-US" dirty="0"/>
                    </a:p>
                  </a:txBody>
                  <a:tcPr/>
                </a:tc>
                <a:tc>
                  <a:txBody>
                    <a:bodyPr/>
                    <a:lstStyle/>
                    <a:p>
                      <a:r>
                        <a:rPr lang="el-GR" dirty="0" smtClean="0"/>
                        <a:t>Στο</a:t>
                      </a:r>
                      <a:r>
                        <a:rPr lang="el-GR" baseline="0" dirty="0" smtClean="0"/>
                        <a:t> αμφιθέατρο</a:t>
                      </a:r>
                      <a:endParaRPr lang="en-US" dirty="0"/>
                    </a:p>
                  </a:txBody>
                  <a:tcPr/>
                </a:tc>
              </a:tr>
              <a:tr h="370840">
                <a:tc>
                  <a:txBody>
                    <a:bodyPr/>
                    <a:lstStyle/>
                    <a:p>
                      <a:r>
                        <a:rPr lang="el-GR" dirty="0" smtClean="0"/>
                        <a:t>Χρόνος</a:t>
                      </a:r>
                      <a:endParaRPr lang="en-US" dirty="0"/>
                    </a:p>
                  </a:txBody>
                  <a:tcPr/>
                </a:tc>
                <a:tc>
                  <a:txBody>
                    <a:bodyPr/>
                    <a:lstStyle/>
                    <a:p>
                      <a:r>
                        <a:rPr lang="el-GR" dirty="0" smtClean="0"/>
                        <a:t>Σήμερα</a:t>
                      </a:r>
                      <a:endParaRPr lang="en-US" dirty="0"/>
                    </a:p>
                  </a:txBody>
                  <a:tcPr/>
                </a:tc>
              </a:tr>
              <a:tr h="370840">
                <a:tc>
                  <a:txBody>
                    <a:bodyPr/>
                    <a:lstStyle/>
                    <a:p>
                      <a:r>
                        <a:rPr lang="el-GR" dirty="0" smtClean="0"/>
                        <a:t>Θέση</a:t>
                      </a:r>
                      <a:endParaRPr lang="en-US" dirty="0"/>
                    </a:p>
                  </a:txBody>
                  <a:tcPr/>
                </a:tc>
                <a:tc>
                  <a:txBody>
                    <a:bodyPr/>
                    <a:lstStyle/>
                    <a:p>
                      <a:r>
                        <a:rPr lang="el-GR" dirty="0" smtClean="0"/>
                        <a:t>Κάθεται,</a:t>
                      </a:r>
                      <a:r>
                        <a:rPr lang="el-GR" baseline="0" dirty="0" smtClean="0"/>
                        <a:t> Είναι ξαπλωμένη</a:t>
                      </a:r>
                      <a:endParaRPr lang="en-US" dirty="0"/>
                    </a:p>
                  </a:txBody>
                  <a:tcPr/>
                </a:tc>
              </a:tr>
              <a:tr h="370840">
                <a:tc>
                  <a:txBody>
                    <a:bodyPr/>
                    <a:lstStyle/>
                    <a:p>
                      <a:r>
                        <a:rPr lang="el-GR" dirty="0" smtClean="0"/>
                        <a:t>Κατοχή</a:t>
                      </a:r>
                      <a:endParaRPr lang="en-US" dirty="0"/>
                    </a:p>
                  </a:txBody>
                  <a:tcPr/>
                </a:tc>
                <a:tc>
                  <a:txBody>
                    <a:bodyPr/>
                    <a:lstStyle/>
                    <a:p>
                      <a:r>
                        <a:rPr lang="el-GR" dirty="0" smtClean="0"/>
                        <a:t>Είναι οπλισμένος</a:t>
                      </a:r>
                      <a:endParaRPr lang="en-US" dirty="0"/>
                    </a:p>
                  </a:txBody>
                  <a:tcPr/>
                </a:tc>
              </a:tr>
              <a:tr h="370840">
                <a:tc>
                  <a:txBody>
                    <a:bodyPr/>
                    <a:lstStyle/>
                    <a:p>
                      <a:r>
                        <a:rPr lang="el-GR" dirty="0" smtClean="0"/>
                        <a:t>Ενεργεια</a:t>
                      </a:r>
                      <a:endParaRPr lang="en-US" dirty="0"/>
                    </a:p>
                  </a:txBody>
                  <a:tcPr/>
                </a:tc>
                <a:tc>
                  <a:txBody>
                    <a:bodyPr/>
                    <a:lstStyle/>
                    <a:p>
                      <a:r>
                        <a:rPr lang="el-GR" dirty="0" smtClean="0"/>
                        <a:t>Κόβει</a:t>
                      </a:r>
                      <a:r>
                        <a:rPr lang="el-GR" baseline="0" dirty="0" smtClean="0"/>
                        <a:t>, Καίει</a:t>
                      </a:r>
                      <a:endParaRPr lang="en-US" dirty="0"/>
                    </a:p>
                  </a:txBody>
                  <a:tcPr/>
                </a:tc>
              </a:tr>
              <a:tr h="370840">
                <a:tc>
                  <a:txBody>
                    <a:bodyPr/>
                    <a:lstStyle/>
                    <a:p>
                      <a:r>
                        <a:rPr lang="el-GR" dirty="0" smtClean="0"/>
                        <a:t>Πάθημα </a:t>
                      </a:r>
                      <a:endParaRPr lang="en-US" dirty="0"/>
                    </a:p>
                  </a:txBody>
                  <a:tcPr/>
                </a:tc>
                <a:tc>
                  <a:txBody>
                    <a:bodyPr/>
                    <a:lstStyle/>
                    <a:p>
                      <a:r>
                        <a:rPr lang="el-GR" dirty="0" smtClean="0"/>
                        <a:t>Κόβεται,</a:t>
                      </a:r>
                      <a:r>
                        <a:rPr lang="el-GR" baseline="0" dirty="0" smtClean="0"/>
                        <a:t> Καίγεται</a:t>
                      </a:r>
                      <a:endParaRPr lang="en-US" dirty="0"/>
                    </a:p>
                  </a:txBody>
                  <a:tcPr/>
                </a:tc>
              </a:tr>
            </a:tbl>
          </a:graphicData>
        </a:graphic>
      </p:graphicFrame>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9820812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Πως διακρίνουμε τα γένη των συμβεβηκότων;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lnSpcReduction="10000"/>
          </a:bodyPr>
          <a:lstStyle/>
          <a:p>
            <a:pPr algn="just"/>
            <a:r>
              <a:rPr lang="el-GR" sz="2400" dirty="0" smtClean="0"/>
              <a:t>Μπορούμε να θέσουμε για ένα οποιοδήποτε ατομικό χωριστό ον, οποιαδήποτε ουσία, διαφορετικούς τύπους ερωτημάτων:</a:t>
            </a:r>
          </a:p>
          <a:p>
            <a:pPr algn="just"/>
            <a:r>
              <a:rPr lang="el-GR" sz="2400" dirty="0" smtClean="0"/>
              <a:t>Τι είναι αυτό το αντικείμενο; Τραπέζι</a:t>
            </a:r>
          </a:p>
          <a:p>
            <a:pPr algn="just"/>
            <a:r>
              <a:rPr lang="el-GR" sz="2400" dirty="0" smtClean="0"/>
              <a:t>Πόσο (μεγάλο ή βαρύ) είναι; </a:t>
            </a:r>
          </a:p>
          <a:p>
            <a:pPr algn="just"/>
            <a:r>
              <a:rPr lang="el-GR" sz="2400" dirty="0" smtClean="0"/>
              <a:t>Τι ποιότητα έχει (π.χ. ως προς το χρώμα); </a:t>
            </a:r>
          </a:p>
          <a:p>
            <a:pPr algn="just"/>
            <a:r>
              <a:rPr lang="el-GR" sz="2400" dirty="0" smtClean="0"/>
              <a:t>Σε ποιον τόπο/θέση βρίσκεται; </a:t>
            </a:r>
          </a:p>
          <a:p>
            <a:pPr algn="just"/>
            <a:r>
              <a:rPr lang="el-GR" sz="2400" dirty="0" smtClean="0"/>
              <a:t>Διαφορετικά ερωτήματα μας δίνουν απαντήσεις που σημαίνουν όντα που εντάσσονται σε διαφορετικές κατηγορίες συμβεβηκότων (ποσότητα, ποιότητα, σχέση, τόπο, κτλ.)</a:t>
            </a:r>
            <a:endParaRPr lang="el-GR" dirty="0" smtClean="0"/>
          </a:p>
        </p:txBody>
      </p:sp>
    </p:spTree>
    <p:extLst>
      <p:ext uri="{BB962C8B-B14F-4D97-AF65-F5344CB8AC3E}">
        <p14:creationId xmlns:p14="http://schemas.microsoft.com/office/powerpoint/2010/main" val="12163097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Πως διακρίνουμε τα γένη των συμβεβηκότων;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395536" y="1628799"/>
            <a:ext cx="8352928" cy="4320481"/>
          </a:xfrm>
        </p:spPr>
        <p:txBody>
          <a:bodyPr>
            <a:normAutofit fontScale="92500" lnSpcReduction="10000"/>
          </a:bodyPr>
          <a:lstStyle/>
          <a:p>
            <a:pPr algn="just"/>
            <a:r>
              <a:rPr lang="el-GR" sz="2400" dirty="0" smtClean="0"/>
              <a:t>Μπορούμε να θέσουμε για διαφορετικά όντα το ερώτημα «τι </a:t>
            </a:r>
            <a:r>
              <a:rPr lang="el-GR" sz="2400" dirty="0" err="1" smtClean="0"/>
              <a:t>έστι</a:t>
            </a:r>
            <a:r>
              <a:rPr lang="el-GR" sz="2400" dirty="0" smtClean="0"/>
              <a:t>».</a:t>
            </a:r>
          </a:p>
          <a:p>
            <a:pPr algn="just"/>
            <a:r>
              <a:rPr lang="el-GR" sz="2400" dirty="0" smtClean="0"/>
              <a:t>Να ρωτήσουμε για το τραπέζι: Τι είναι αυτό το τραπέζι; Μια ουσία που ανήκει σε ένα συγκεκριμένο είδος πράγματων (στα έπιπλα).</a:t>
            </a:r>
          </a:p>
          <a:p>
            <a:pPr algn="just"/>
            <a:r>
              <a:rPr lang="el-GR" sz="2400" dirty="0" smtClean="0"/>
              <a:t>Να ρωτήσουμε για το χρώμα του: Τι είναι αυτή η λευκότητα; Μια ποιότητα ενός συγκεκριμένου είδους (είναι χρώμα).</a:t>
            </a:r>
          </a:p>
          <a:p>
            <a:pPr algn="just"/>
            <a:r>
              <a:rPr lang="el-GR" sz="2400" dirty="0" smtClean="0"/>
              <a:t>Να ρωτήσουμε για το βάρος του: Τι είναι το 10 κιλά; Μια ποσότητα ενός συγκεκριμένου είδους (είναι ένα βάρος).</a:t>
            </a:r>
          </a:p>
          <a:p>
            <a:pPr algn="just"/>
            <a:r>
              <a:rPr lang="el-GR" sz="2400" dirty="0" smtClean="0"/>
              <a:t>Με τον τρόπο αυτόν, διατυπώνοντας την ίδια ερώτηση</a:t>
            </a:r>
            <a:r>
              <a:rPr lang="el-GR" sz="2400" dirty="0"/>
              <a:t> </a:t>
            </a:r>
            <a:r>
              <a:rPr lang="el-GR" sz="2400" dirty="0" smtClean="0"/>
              <a:t>για διαφορετικά όντα καταλήγουμε στις πιο γενικές κατηγορίες ή γένη στις οποίες τα όντα αυτά κατατάσσονται: ουσίες, ποσότητες, ποιότητες, σχέσεις, κτλ</a:t>
            </a:r>
            <a:r>
              <a:rPr lang="el-GR" sz="2400" dirty="0" smtClean="0"/>
              <a:t>.</a:t>
            </a:r>
            <a:endParaRPr lang="el-GR" dirty="0" smtClean="0"/>
          </a:p>
        </p:txBody>
      </p:sp>
    </p:spTree>
    <p:extLst>
      <p:ext uri="{BB962C8B-B14F-4D97-AF65-F5344CB8AC3E}">
        <p14:creationId xmlns:p14="http://schemas.microsoft.com/office/powerpoint/2010/main" val="32635541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μέθοδος της διαίρεσης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algn="just"/>
            <a:r>
              <a:rPr lang="el-GR" sz="2400" dirty="0" smtClean="0"/>
              <a:t>Είναι μια μέθοδος κατηγοριοποίησης των οντοτήτων ενός συνόλου σε διακριτές υποκατηγορίες με βάση κάποιο κριτήριο. </a:t>
            </a:r>
            <a:r>
              <a:rPr lang="el-GR" sz="2400" dirty="0" err="1" smtClean="0"/>
              <a:t>Π.χ</a:t>
            </a:r>
            <a:r>
              <a:rPr lang="el-GR" sz="2400" dirty="0" smtClean="0"/>
              <a:t>.: Η διάκριση των όντων σε έμβια και άβια με βάση το κριτήριο</a:t>
            </a:r>
            <a:r>
              <a:rPr lang="el-GR" sz="2400" dirty="0"/>
              <a:t> </a:t>
            </a:r>
            <a:r>
              <a:rPr lang="el-GR" sz="2400" dirty="0" smtClean="0"/>
              <a:t>- τη διαφορά- του εάν έχουν την ικανότητα να ζουν. Τα άβια και τα έμβια είναι δύο είδη όντων. </a:t>
            </a:r>
          </a:p>
          <a:p>
            <a:pPr algn="just"/>
            <a:r>
              <a:rPr lang="el-GR" sz="2400" dirty="0" smtClean="0"/>
              <a:t>Η διαίρεση αυτή μπορεί να συνεχιστεί, με διαδοχικές υποδιαιρέσεις των κατηγοριών που διακρίνουμε, με βάση κάποια διαφορά κάθε φορά. Μπορούμε να διαιρέσουμε τα έμβια σε ζώα και φυτά, με βάση το κριτήριο του εάν έχουν αισθητηριακή αντίληψη. Τα φυτά και τα ζώα είναι δύο είδη έμβιων όντων. Ή να διαιρέσουμε τα ζώα σε θηλαστικά και ωοτόκα, δύο είδη ζώων.</a:t>
            </a:r>
          </a:p>
          <a:p>
            <a:pPr algn="just"/>
            <a:r>
              <a:rPr lang="el-GR" sz="2400" dirty="0" smtClean="0"/>
              <a:t>Η διαίρεση θα είναι πλήρης όταν φτάσουμε σε κάποιες υποκατηγορίες ή υποσύνολα τα οποία δεν μπορούμε να διαιρέσουμε περαιτέρω. </a:t>
            </a:r>
            <a:r>
              <a:rPr lang="el-GR" sz="2400" dirty="0"/>
              <a:t>Τ</a:t>
            </a:r>
            <a:r>
              <a:rPr lang="el-GR" sz="2400" dirty="0" smtClean="0"/>
              <a:t>α σύνολα αυτά θα είναι άτομα. </a:t>
            </a:r>
            <a:r>
              <a:rPr lang="el-GR" sz="2400" dirty="0" err="1" smtClean="0"/>
              <a:t>Π.χ</a:t>
            </a:r>
            <a:r>
              <a:rPr lang="el-GR" sz="2400" dirty="0" smtClean="0"/>
              <a:t>.: Το είδος ζώου </a:t>
            </a:r>
            <a:r>
              <a:rPr lang="el-GR" sz="2400" i="1" dirty="0" smtClean="0"/>
              <a:t>άνθρωπος</a:t>
            </a:r>
            <a:r>
              <a:rPr lang="el-GR" sz="2400" dirty="0"/>
              <a:t> </a:t>
            </a:r>
            <a:r>
              <a:rPr lang="el-GR" sz="2400" dirty="0" smtClean="0"/>
              <a:t>δεν μπορεί να υποδιαιρεθεί σε περαιτέρω υποκατηγορίες ζώων</a:t>
            </a:r>
            <a:r>
              <a:rPr lang="el-GR" sz="2400" dirty="0" smtClean="0"/>
              <a:t>.</a:t>
            </a:r>
            <a:endParaRPr lang="el-GR" dirty="0" smtClean="0"/>
          </a:p>
        </p:txBody>
      </p:sp>
    </p:spTree>
    <p:extLst>
      <p:ext uri="{BB962C8B-B14F-4D97-AF65-F5344CB8AC3E}">
        <p14:creationId xmlns:p14="http://schemas.microsoft.com/office/powerpoint/2010/main" val="21819778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μέθοδος της διαίρεσης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400" dirty="0" smtClean="0"/>
              <a:t>Η διαίρεση είναι μια μέθοδος που ακολουθεί μια καθοδική πορεία από τα πιο γενικά κατηγορήματα στα πιο ειδικά κατηγορήματα. </a:t>
            </a:r>
          </a:p>
          <a:p>
            <a:pPr algn="just"/>
            <a:r>
              <a:rPr lang="el-GR" sz="2400" dirty="0" smtClean="0"/>
              <a:t>Όταν περατώσουμε τη διαίρεση, μπορούμε να ακολουθήσουμε την αντίθετη πορεία από το πιο ειδικό κατηγόρημα στο πιο γενικό. </a:t>
            </a:r>
            <a:r>
              <a:rPr lang="el-GR" sz="2400" dirty="0" err="1" smtClean="0"/>
              <a:t>Π.χ</a:t>
            </a:r>
            <a:r>
              <a:rPr lang="el-GR" sz="2400" dirty="0" smtClean="0"/>
              <a:t>.: Το είδος </a:t>
            </a:r>
            <a:r>
              <a:rPr lang="el-GR" sz="2400" i="1" dirty="0" smtClean="0"/>
              <a:t>άνθρωπος</a:t>
            </a:r>
            <a:r>
              <a:rPr lang="el-GR" sz="2400" dirty="0" smtClean="0"/>
              <a:t> έχει την ιδιότητα να είναι έλλογο, να είναι θηλαστικό, να είναι ζώο (δηλαδή να έχει αισθητηριακή αντίληψη), κτλ. Η συλλογή των γενικότερων αυτών κατηγορημάτων μας δίνει τις ουσιώδεις ιδιότητες που ορίζουν το άτομο είδος </a:t>
            </a:r>
            <a:r>
              <a:rPr lang="el-GR" sz="2400" i="1" dirty="0" smtClean="0"/>
              <a:t>άνθρωπος</a:t>
            </a:r>
            <a:r>
              <a:rPr lang="el-GR" sz="2400" dirty="0" smtClean="0"/>
              <a:t>.</a:t>
            </a:r>
            <a:endParaRPr lang="el-GR" dirty="0" smtClean="0"/>
          </a:p>
        </p:txBody>
      </p:sp>
    </p:spTree>
    <p:extLst>
      <p:ext uri="{BB962C8B-B14F-4D97-AF65-F5344CB8AC3E}">
        <p14:creationId xmlns:p14="http://schemas.microsoft.com/office/powerpoint/2010/main" val="36201295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Άτομα είδη &amp; ατομικά όντα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sz="2400" dirty="0" smtClean="0"/>
              <a:t>Ένα άτομο είδος, όπως είναι το φυσικό είδος άνθρωπος είναι άτμητο από κάθε άποψη;</a:t>
            </a:r>
          </a:p>
          <a:p>
            <a:pPr algn="just"/>
            <a:r>
              <a:rPr lang="el-GR" sz="2400" dirty="0" smtClean="0"/>
              <a:t>Με μία έννοια όχι: Υπάρχουν διαφορετικά φύλα ή εθνικότητες ανθρώπων. </a:t>
            </a:r>
          </a:p>
          <a:p>
            <a:pPr algn="just"/>
            <a:r>
              <a:rPr lang="el-GR" sz="2400" dirty="0" smtClean="0"/>
              <a:t>Αλλά αυτές οι διαφορές δεν διαφοροποιούν είδη ανθρώπων, εφόσον οι άνθρωποι, π.χ. διαφορετικών εθνικοτήτων, είναι άνθρωποι με τον ίδιο τρόπο. </a:t>
            </a:r>
          </a:p>
          <a:p>
            <a:pPr algn="just"/>
            <a:r>
              <a:rPr lang="el-GR" sz="2400" dirty="0" smtClean="0"/>
              <a:t>Αν όμως το είδος </a:t>
            </a:r>
            <a:r>
              <a:rPr lang="el-GR" sz="2400" i="1" dirty="0" smtClean="0"/>
              <a:t>άνθρωπος</a:t>
            </a:r>
            <a:r>
              <a:rPr lang="el-GR" sz="2400" dirty="0" smtClean="0"/>
              <a:t> είναι άτομο, πώς διαιρείται -περιλαμβάνει τις ατομικές ουσίες στις οποίες ανήκει- στα μέλη του είδους; </a:t>
            </a:r>
          </a:p>
          <a:p>
            <a:pPr algn="just"/>
            <a:r>
              <a:rPr lang="el-GR" sz="2400" dirty="0" smtClean="0"/>
              <a:t>Θα πρέπει να εννοήσουμε ότι ο όρος άτομο εφαρμόζει με άλλον τρόπο στα είδη (δεν διαιρούνται ως είδη, αλλά διαιρούνται στα υποκείμενα που ανήκουν)  και στα ατομικά, </a:t>
            </a:r>
            <a:r>
              <a:rPr lang="el-GR" sz="2400" dirty="0" err="1" smtClean="0"/>
              <a:t>καθέκαστον</a:t>
            </a:r>
            <a:r>
              <a:rPr lang="el-GR" sz="2400" dirty="0" smtClean="0"/>
              <a:t> όντα (δεν διαιρούνται σε διαφορετικές ουσίες, παρότι και αυτά διαιρούνται, π.χ. </a:t>
            </a:r>
            <a:r>
              <a:rPr lang="el-GR" sz="2400" dirty="0"/>
              <a:t>σ</a:t>
            </a:r>
            <a:r>
              <a:rPr lang="el-GR" sz="2400" dirty="0" smtClean="0"/>
              <a:t>τα μέρη του σώματός τους)</a:t>
            </a:r>
            <a:r>
              <a:rPr lang="el-GR" sz="2400" dirty="0" smtClean="0"/>
              <a:t>.</a:t>
            </a:r>
            <a:endParaRPr lang="el-GR" dirty="0" smtClean="0"/>
          </a:p>
        </p:txBody>
      </p:sp>
    </p:spTree>
    <p:extLst>
      <p:ext uri="{BB962C8B-B14F-4D97-AF65-F5344CB8AC3E}">
        <p14:creationId xmlns:p14="http://schemas.microsoft.com/office/powerpoint/2010/main" val="16071352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Τύποι &amp; δείγματα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200" dirty="0" smtClean="0"/>
              <a:t>Είδαμε δύο τύπους αδιαιρετότητας ή ατομικότητας. Η πρώτη χαρακτηρίζει τα είδη ή τα σύνολα πραγμάτων που είναι αδιαίρετα. Ο δεύτερος χαρακτηρίζει τα μέλη τέτοιων συνόλων που είναι ιδιαίτερα. </a:t>
            </a:r>
          </a:p>
          <a:p>
            <a:pPr algn="just"/>
            <a:r>
              <a:rPr lang="el-GR" sz="2200" dirty="0" smtClean="0"/>
              <a:t>Για να διακρίνουμε τα δύο αυτά επίπεδα διαιρετότητας χρησιμοποιούμε τους ακόλουθους δύο όρους: τύπος και δείγμα. </a:t>
            </a:r>
          </a:p>
          <a:p>
            <a:pPr algn="just"/>
            <a:r>
              <a:rPr lang="el-GR" sz="2200" dirty="0" smtClean="0"/>
              <a:t>Κάποιο σύνολο μπορεί να είναι αδιαίρετο ως τύπος πραγμάτων (έτσι είναι αδιαίρετο ή άτομο το είδος </a:t>
            </a:r>
            <a:r>
              <a:rPr lang="el-GR" sz="2200" i="1" dirty="0" smtClean="0"/>
              <a:t>άνθρωπος</a:t>
            </a:r>
            <a:r>
              <a:rPr lang="el-GR" sz="2200" dirty="0" smtClean="0"/>
              <a:t>)</a:t>
            </a:r>
          </a:p>
          <a:p>
            <a:pPr algn="just"/>
            <a:r>
              <a:rPr lang="el-GR" sz="2200" dirty="0" smtClean="0"/>
              <a:t>Κάποιο μέλος ενός συνόλου είναι αδιαίρετο ως δείγμα αυτού του τύπου (έτσι είναι αδιαίρετο ή άτομο το μέλος του είδους </a:t>
            </a:r>
            <a:r>
              <a:rPr lang="el-GR" sz="2200" i="1" dirty="0" smtClean="0"/>
              <a:t>άνθρωπος</a:t>
            </a:r>
            <a:r>
              <a:rPr lang="el-GR" sz="2200" dirty="0"/>
              <a:t> </a:t>
            </a:r>
            <a:r>
              <a:rPr lang="el-GR" sz="2200" smtClean="0"/>
              <a:t>Σωκράτης</a:t>
            </a:r>
            <a:r>
              <a:rPr lang="el-GR" sz="2200" smtClean="0"/>
              <a:t>.</a:t>
            </a:r>
            <a:endParaRPr lang="el-GR" sz="2200" dirty="0" smtClean="0"/>
          </a:p>
        </p:txBody>
      </p:sp>
    </p:spTree>
    <p:extLst>
      <p:ext uri="{BB962C8B-B14F-4D97-AF65-F5344CB8AC3E}">
        <p14:creationId xmlns:p14="http://schemas.microsoft.com/office/powerpoint/2010/main" val="4880369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TotalTime>
  <Words>1111</Words>
  <Application>Microsoft Macintosh PowerPoint</Application>
  <PresentationFormat>On-screen Show (4:3)</PresentationFormat>
  <Paragraphs>110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Αριστοτέλης: Γνωσιοθεωρία Μεταφυσική</vt:lpstr>
      <vt:lpstr>Σκοποί  ενότητας</vt:lpstr>
      <vt:lpstr>Τα γένη ή κατηγορίες των όντων</vt:lpstr>
      <vt:lpstr>Πως διακρίνουμε τα γένη των συμβεβηκότων; 1</vt:lpstr>
      <vt:lpstr>Πως διακρίνουμε τα γένη των συμβεβηκότων; 2</vt:lpstr>
      <vt:lpstr>Η μέθοδος της διαίρεσης 1</vt:lpstr>
      <vt:lpstr>Η μέθοδος της διαίρεσης 2</vt:lpstr>
      <vt:lpstr>Άτομα είδη &amp; ατομικά όντα</vt:lpstr>
      <vt:lpstr>Τύποι &amp; δείγματα</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267</cp:revision>
  <dcterms:created xsi:type="dcterms:W3CDTF">2012-09-06T09:03:05Z</dcterms:created>
  <dcterms:modified xsi:type="dcterms:W3CDTF">2015-09-18T20:27:54Z</dcterms:modified>
</cp:coreProperties>
</file>