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56"/>
  </p:notesMasterIdLst>
  <p:sldIdLst>
    <p:sldId id="257" r:id="rId2"/>
    <p:sldId id="318" r:id="rId3"/>
    <p:sldId id="312" r:id="rId4"/>
    <p:sldId id="313" r:id="rId5"/>
    <p:sldId id="314" r:id="rId6"/>
    <p:sldId id="315" r:id="rId7"/>
    <p:sldId id="316" r:id="rId8"/>
    <p:sldId id="319" r:id="rId9"/>
    <p:sldId id="320" r:id="rId10"/>
    <p:sldId id="322" r:id="rId11"/>
    <p:sldId id="323" r:id="rId12"/>
    <p:sldId id="324" r:id="rId13"/>
    <p:sldId id="325" r:id="rId14"/>
    <p:sldId id="326" r:id="rId15"/>
    <p:sldId id="327" r:id="rId16"/>
    <p:sldId id="328" r:id="rId17"/>
    <p:sldId id="329" r:id="rId18"/>
    <p:sldId id="330" r:id="rId19"/>
    <p:sldId id="331" r:id="rId20"/>
    <p:sldId id="332" r:id="rId21"/>
    <p:sldId id="333" r:id="rId22"/>
    <p:sldId id="334" r:id="rId23"/>
    <p:sldId id="335" r:id="rId24"/>
    <p:sldId id="336" r:id="rId25"/>
    <p:sldId id="337" r:id="rId26"/>
    <p:sldId id="338" r:id="rId27"/>
    <p:sldId id="339" r:id="rId28"/>
    <p:sldId id="340" r:id="rId29"/>
    <p:sldId id="341" r:id="rId30"/>
    <p:sldId id="342" r:id="rId31"/>
    <p:sldId id="343" r:id="rId32"/>
    <p:sldId id="345" r:id="rId33"/>
    <p:sldId id="344" r:id="rId34"/>
    <p:sldId id="366" r:id="rId35"/>
    <p:sldId id="346" r:id="rId36"/>
    <p:sldId id="347" r:id="rId37"/>
    <p:sldId id="348" r:id="rId38"/>
    <p:sldId id="349" r:id="rId39"/>
    <p:sldId id="350" r:id="rId40"/>
    <p:sldId id="351" r:id="rId41"/>
    <p:sldId id="352" r:id="rId42"/>
    <p:sldId id="353" r:id="rId43"/>
    <p:sldId id="354" r:id="rId44"/>
    <p:sldId id="355" r:id="rId45"/>
    <p:sldId id="356" r:id="rId46"/>
    <p:sldId id="357" r:id="rId47"/>
    <p:sldId id="358" r:id="rId48"/>
    <p:sldId id="359" r:id="rId49"/>
    <p:sldId id="360" r:id="rId50"/>
    <p:sldId id="361" r:id="rId51"/>
    <p:sldId id="362" r:id="rId52"/>
    <p:sldId id="363" r:id="rId53"/>
    <p:sldId id="364" r:id="rId54"/>
    <p:sldId id="365" r:id="rId5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65" autoAdjust="0"/>
    <p:restoredTop sz="91717" autoAdjust="0"/>
  </p:normalViewPr>
  <p:slideViewPr>
    <p:cSldViewPr>
      <p:cViewPr varScale="1">
        <p:scale>
          <a:sx n="41" d="100"/>
          <a:sy n="41" d="100"/>
        </p:scale>
        <p:origin x="1230" y="60"/>
      </p:cViewPr>
      <p:guideLst>
        <p:guide orient="horz" pos="2160"/>
        <p:guide pos="2880"/>
      </p:guideLst>
    </p:cSldViewPr>
  </p:slideViewPr>
  <p:outlineViewPr>
    <p:cViewPr>
      <p:scale>
        <a:sx n="33" d="100"/>
        <a:sy n="33" d="100"/>
      </p:scale>
      <p:origin x="0" y="15828"/>
    </p:cViewPr>
  </p:outlineViewPr>
  <p:notesTextViewPr>
    <p:cViewPr>
      <p:scale>
        <a:sx n="100" d="100"/>
        <a:sy n="100" d="100"/>
      </p:scale>
      <p:origin x="0" y="0"/>
    </p:cViewPr>
  </p:notesTextViewPr>
  <p:sorterViewPr>
    <p:cViewPr>
      <p:scale>
        <a:sx n="130" d="100"/>
        <a:sy n="13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E8B369B6-5347-4901-A6BD-ED8781E2E39C}" type="datetimeFigureOut">
              <a:rPr lang="en-US"/>
              <a:pPr>
                <a:defRPr/>
              </a:pPr>
              <a:t>10/22/2019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B3EE0929-0AC6-4FC6-B5B9-18EF6C40AE1C}" type="slidenum">
              <a:rPr lang="en-GB"/>
              <a:pPr>
                <a:defRPr/>
              </a:pPr>
              <a:t>‹#›</a:t>
            </a:fld>
            <a:endParaRPr lang="en-GB"/>
          </a:p>
        </p:txBody>
      </p:sp>
    </p:spTree>
    <p:extLst>
      <p:ext uri="{BB962C8B-B14F-4D97-AF65-F5344CB8AC3E}">
        <p14:creationId xmlns:p14="http://schemas.microsoft.com/office/powerpoint/2010/main" val="23618099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895EEC1-091C-4760-BA15-53DFA0072F12}" type="slidenum">
              <a:rPr lang="en-GB"/>
              <a:pPr>
                <a:spcBef>
                  <a:spcPct val="0"/>
                </a:spcBef>
              </a:pPr>
              <a:t>1</a:t>
            </a:fld>
            <a:endParaRPr lang="en-GB"/>
          </a:p>
        </p:txBody>
      </p:sp>
      <p:sp>
        <p:nvSpPr>
          <p:cNvPr id="15363" name="Rectangle 2"/>
          <p:cNvSpPr>
            <a:spLocks noGrp="1" noRot="1" noChangeAspect="1" noChangeArrowheads="1" noTextEdit="1"/>
          </p:cNvSpPr>
          <p:nvPr>
            <p:ph type="sldImg"/>
          </p:nvPr>
        </p:nvSpPr>
        <p:spPr bwMode="auto">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smtClean="0"/>
          </a:p>
        </p:txBody>
      </p:sp>
    </p:spTree>
    <p:extLst>
      <p:ext uri="{BB962C8B-B14F-4D97-AF65-F5344CB8AC3E}">
        <p14:creationId xmlns:p14="http://schemas.microsoft.com/office/powerpoint/2010/main" val="15173237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EB86CFC-9C99-4F2F-BB39-9917F480B992}" type="slidenum">
              <a:rPr lang="en-GB" smtClean="0"/>
              <a:pPr>
                <a:spcBef>
                  <a:spcPct val="0"/>
                </a:spcBef>
              </a:pPr>
              <a:t>11</a:t>
            </a:fld>
            <a:endParaRPr lang="en-GB" smtClean="0"/>
          </a:p>
        </p:txBody>
      </p:sp>
    </p:spTree>
    <p:extLst>
      <p:ext uri="{BB962C8B-B14F-4D97-AF65-F5344CB8AC3E}">
        <p14:creationId xmlns:p14="http://schemas.microsoft.com/office/powerpoint/2010/main" val="36022664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3A7A242-3E42-4F36-AE3B-7FDCAF5DAB01}" type="slidenum">
              <a:rPr lang="en-GB" smtClean="0"/>
              <a:pPr>
                <a:spcBef>
                  <a:spcPct val="0"/>
                </a:spcBef>
              </a:pPr>
              <a:t>15</a:t>
            </a:fld>
            <a:endParaRPr lang="en-GB" smtClean="0"/>
          </a:p>
        </p:txBody>
      </p:sp>
    </p:spTree>
    <p:extLst>
      <p:ext uri="{BB962C8B-B14F-4D97-AF65-F5344CB8AC3E}">
        <p14:creationId xmlns:p14="http://schemas.microsoft.com/office/powerpoint/2010/main" val="2362244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6A8B4BC-317A-4484-9B09-A27BF34BB540}" type="slidenum">
              <a:rPr lang="en-GB" smtClean="0"/>
              <a:pPr>
                <a:spcBef>
                  <a:spcPct val="0"/>
                </a:spcBef>
              </a:pPr>
              <a:t>17</a:t>
            </a:fld>
            <a:endParaRPr lang="en-GB" smtClean="0"/>
          </a:p>
        </p:txBody>
      </p:sp>
    </p:spTree>
    <p:extLst>
      <p:ext uri="{BB962C8B-B14F-4D97-AF65-F5344CB8AC3E}">
        <p14:creationId xmlns:p14="http://schemas.microsoft.com/office/powerpoint/2010/main" val="3459253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buFont typeface="Wingdings" panose="05000000000000000000" pitchFamily="2" charset="2"/>
              <a:buNone/>
            </a:pPr>
            <a:r>
              <a:rPr lang="el-GR" smtClean="0"/>
              <a:t>Σε όλες τις επιστήμες (θετικές και ανθρωπιστικές), κατά την επίλυση προβλημάτων παρουσιάζονται ορισμένα λάθη τα οποία είναι σχεδόν προβλέψιμα: συστηματικά, διαδεδομένα, «αντιστέκονται» σε κάθε προσπάθεια εξάλειψής τους.  </a:t>
            </a:r>
          </a:p>
          <a:p>
            <a:pPr eaLnBrk="1" hangingPunct="1">
              <a:buFont typeface="Wingdings" panose="05000000000000000000" pitchFamily="2" charset="2"/>
              <a:buNone/>
            </a:pPr>
            <a:r>
              <a:rPr lang="el-GR" smtClean="0"/>
              <a:t>Τα λάθη αυτού του τύπου είναι δείκτες </a:t>
            </a:r>
            <a:r>
              <a:rPr lang="el-GR" b="1" smtClean="0">
                <a:solidFill>
                  <a:srgbClr val="FF0000"/>
                </a:solidFill>
              </a:rPr>
              <a:t>λανθασμένων αντιλήψεων</a:t>
            </a:r>
            <a:r>
              <a:rPr lang="el-GR" smtClean="0"/>
              <a:t> (ή αναπαραστάσεων) των μαθητών. </a:t>
            </a:r>
          </a:p>
          <a:p>
            <a:pPr eaLnBrk="1" hangingPunct="1">
              <a:buFont typeface="Wingdings" panose="05000000000000000000" pitchFamily="2" charset="2"/>
              <a:buNone/>
            </a:pPr>
            <a:endParaRPr lang="el-GR" smtClean="0"/>
          </a:p>
          <a:p>
            <a:endParaRPr lang="en-GB" smtClean="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B59C254-05AD-4B32-806E-3E715964FC51}" type="slidenum">
              <a:rPr lang="en-GB" smtClean="0"/>
              <a:pPr>
                <a:spcBef>
                  <a:spcPct val="0"/>
                </a:spcBef>
              </a:pPr>
              <a:t>18</a:t>
            </a:fld>
            <a:endParaRPr lang="en-GB" smtClean="0"/>
          </a:p>
        </p:txBody>
      </p:sp>
    </p:spTree>
    <p:extLst>
      <p:ext uri="{BB962C8B-B14F-4D97-AF65-F5344CB8AC3E}">
        <p14:creationId xmlns:p14="http://schemas.microsoft.com/office/powerpoint/2010/main" val="21081283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l-GR" smtClean="0"/>
              <a:t>Η ανάδειξη των λαθών που κάνουν οι μαθητές και η αναζήτηση των αιτιών από τις οποίες προέρχονται συνιστά βασικό ζητούμενο στη Διδακτική</a:t>
            </a:r>
          </a:p>
          <a:p>
            <a:r>
              <a:rPr lang="el-GR" smtClean="0"/>
              <a:t>Τα «λάθη» και τα γνωστικά εμπόδια εμποδίζουν τη σκέψη των παιδιών και την αναδιοργάνωση των αναπαραστάσεών τους. </a:t>
            </a:r>
          </a:p>
          <a:p>
            <a:r>
              <a:rPr lang="el-GR" smtClean="0"/>
              <a:t>Η υπέρβαση των λαθών και των γνωστικών εμποδίων απαιτεί συνήθως ατομική αναδιοργάνωση της σκέψης του υποκειμένου που λαμβάνει χώρα μέσα από διαδικασίες γνωστικής σύγκρουσης. </a:t>
            </a:r>
          </a:p>
          <a:p>
            <a:r>
              <a:rPr lang="el-GR" smtClean="0"/>
              <a:t>Στην περίπτωση που η γνωστική σύγκρουση που είναι προϊόν διαπροσωπικής αλληλεπίδρασης και συνεπώς αναπτύσσεται μέσω διαδικασιών κοινωνικής προέλευσης αναφερόμαστε και κοινωνικογνωστική σύγκρουση </a:t>
            </a:r>
            <a:endParaRPr lang="en-GB" smtClean="0"/>
          </a:p>
          <a:p>
            <a:endParaRPr lang="en-GB"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CA885C1-648A-452C-A06F-82293DD95EDB}" type="slidenum">
              <a:rPr lang="en-GB" smtClean="0"/>
              <a:pPr>
                <a:spcBef>
                  <a:spcPct val="0"/>
                </a:spcBef>
              </a:pPr>
              <a:t>19</a:t>
            </a:fld>
            <a:endParaRPr lang="en-GB" smtClean="0"/>
          </a:p>
        </p:txBody>
      </p:sp>
    </p:spTree>
    <p:extLst>
      <p:ext uri="{BB962C8B-B14F-4D97-AF65-F5344CB8AC3E}">
        <p14:creationId xmlns:p14="http://schemas.microsoft.com/office/powerpoint/2010/main" val="17580040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639BD87-CC93-4938-B1B1-1E33DE005093}" type="slidenum">
              <a:rPr lang="en-GB" smtClean="0"/>
              <a:pPr>
                <a:spcBef>
                  <a:spcPct val="0"/>
                </a:spcBef>
              </a:pPr>
              <a:t>22</a:t>
            </a:fld>
            <a:endParaRPr lang="en-GB" smtClean="0"/>
          </a:p>
        </p:txBody>
      </p:sp>
    </p:spTree>
    <p:extLst>
      <p:ext uri="{BB962C8B-B14F-4D97-AF65-F5344CB8AC3E}">
        <p14:creationId xmlns:p14="http://schemas.microsoft.com/office/powerpoint/2010/main" val="21229203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8302F1B-9E8F-4ECD-879A-205DF7F44778}" type="slidenum">
              <a:rPr lang="el-GR" smtClean="0"/>
              <a:pPr>
                <a:spcBef>
                  <a:spcPct val="0"/>
                </a:spcBef>
              </a:pPr>
              <a:t>25</a:t>
            </a:fld>
            <a:endParaRPr lang="el-GR" smtClean="0"/>
          </a:p>
        </p:txBody>
      </p:sp>
      <p:sp>
        <p:nvSpPr>
          <p:cNvPr id="614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l-GR" dirty="0" smtClean="0"/>
              <a:t>Παράδειγμα:</a:t>
            </a:r>
            <a:r>
              <a:rPr lang="el-GR" baseline="0" dirty="0" smtClean="0"/>
              <a:t> η οδήγηση </a:t>
            </a:r>
            <a:endParaRPr lang="el-GR" dirty="0" smtClean="0"/>
          </a:p>
        </p:txBody>
      </p:sp>
    </p:spTree>
    <p:extLst>
      <p:ext uri="{BB962C8B-B14F-4D97-AF65-F5344CB8AC3E}">
        <p14:creationId xmlns:p14="http://schemas.microsoft.com/office/powerpoint/2010/main" val="2401975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0045DB3-8C49-47ED-AC1C-68470FC0D1D4}" type="slidenum">
              <a:rPr lang="en-GB" smtClean="0"/>
              <a:pPr>
                <a:spcBef>
                  <a:spcPct val="0"/>
                </a:spcBef>
              </a:pPr>
              <a:t>26</a:t>
            </a:fld>
            <a:endParaRPr lang="en-GB" smtClean="0"/>
          </a:p>
        </p:txBody>
      </p:sp>
      <p:sp>
        <p:nvSpPr>
          <p:cNvPr id="6349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l-GR" smtClean="0"/>
          </a:p>
        </p:txBody>
      </p:sp>
    </p:spTree>
    <p:extLst>
      <p:ext uri="{BB962C8B-B14F-4D97-AF65-F5344CB8AC3E}">
        <p14:creationId xmlns:p14="http://schemas.microsoft.com/office/powerpoint/2010/main" val="42807056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7DB4B64-2150-40FC-8A36-2A909C8C4557}" type="slidenum">
              <a:rPr lang="en-GB" smtClean="0"/>
              <a:pPr>
                <a:spcBef>
                  <a:spcPct val="0"/>
                </a:spcBef>
              </a:pPr>
              <a:t>27</a:t>
            </a:fld>
            <a:endParaRPr lang="en-GB" smtClean="0"/>
          </a:p>
        </p:txBody>
      </p:sp>
      <p:sp>
        <p:nvSpPr>
          <p:cNvPr id="655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l-GR" smtClean="0"/>
          </a:p>
        </p:txBody>
      </p:sp>
    </p:spTree>
    <p:extLst>
      <p:ext uri="{BB962C8B-B14F-4D97-AF65-F5344CB8AC3E}">
        <p14:creationId xmlns:p14="http://schemas.microsoft.com/office/powerpoint/2010/main" val="9448706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FDDBF8E-D920-4A73-8778-578527063054}" type="slidenum">
              <a:rPr lang="en-GB" smtClean="0"/>
              <a:pPr>
                <a:spcBef>
                  <a:spcPct val="0"/>
                </a:spcBef>
              </a:pPr>
              <a:t>2</a:t>
            </a:fld>
            <a:endParaRPr lang="en-GB" smtClean="0"/>
          </a:p>
        </p:txBody>
      </p:sp>
      <p:sp>
        <p:nvSpPr>
          <p:cNvPr id="307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l-GR" smtClean="0"/>
          </a:p>
        </p:txBody>
      </p:sp>
    </p:spTree>
    <p:extLst>
      <p:ext uri="{BB962C8B-B14F-4D97-AF65-F5344CB8AC3E}">
        <p14:creationId xmlns:p14="http://schemas.microsoft.com/office/powerpoint/2010/main" val="3339565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EF1985F-8093-4991-9540-44DBD12F2651}" type="slidenum">
              <a:rPr lang="en-GB" smtClean="0"/>
              <a:pPr>
                <a:spcBef>
                  <a:spcPct val="0"/>
                </a:spcBef>
              </a:pPr>
              <a:t>3</a:t>
            </a:fld>
            <a:endParaRPr lang="en-GB" smtClean="0"/>
          </a:p>
        </p:txBody>
      </p:sp>
    </p:spTree>
    <p:extLst>
      <p:ext uri="{BB962C8B-B14F-4D97-AF65-F5344CB8AC3E}">
        <p14:creationId xmlns:p14="http://schemas.microsoft.com/office/powerpoint/2010/main" val="23062353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E84526A-3389-48F5-98FE-79FC5E0FD6B0}" type="slidenum">
              <a:rPr lang="en-GB" smtClean="0"/>
              <a:pPr>
                <a:spcBef>
                  <a:spcPct val="0"/>
                </a:spcBef>
              </a:pPr>
              <a:t>4</a:t>
            </a:fld>
            <a:endParaRPr lang="en-GB" smtClean="0"/>
          </a:p>
        </p:txBody>
      </p:sp>
      <p:sp>
        <p:nvSpPr>
          <p:cNvPr id="2150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l-GR" smtClean="0"/>
          </a:p>
        </p:txBody>
      </p:sp>
    </p:spTree>
    <p:extLst>
      <p:ext uri="{BB962C8B-B14F-4D97-AF65-F5344CB8AC3E}">
        <p14:creationId xmlns:p14="http://schemas.microsoft.com/office/powerpoint/2010/main" val="3569325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l-GR" smtClean="0"/>
              <a:t>Με βάση το προηγούμενο θεωρητικό πλαίσιο μπορούμε να αναπαραστήσουμε το αντικείμενο μελέτης της διδακτικής με το διδακτικό τρίγωνο. Το «εμπλουτισμένο με ΤΠΕ» διδακτικό τρίγωνο συμβολίζει με εποπτικό τρόπο την έννοια της Διδακτικής και αναπαριστά τις σχέσεις και τις αλληλεπιδράσεις ανάμεσα στις γνώσεις, τους μαθητές και τον εκπαιδευτικό. </a:t>
            </a:r>
            <a:endParaRPr lang="en-GB"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AF2DAAA-BB7E-4774-B93D-FCEEED1D75E3}" type="slidenum">
              <a:rPr lang="en-GB" smtClean="0"/>
              <a:pPr>
                <a:spcBef>
                  <a:spcPct val="0"/>
                </a:spcBef>
              </a:pPr>
              <a:t>6</a:t>
            </a:fld>
            <a:endParaRPr lang="en-GB" smtClean="0"/>
          </a:p>
        </p:txBody>
      </p:sp>
    </p:spTree>
    <p:extLst>
      <p:ext uri="{BB962C8B-B14F-4D97-AF65-F5344CB8AC3E}">
        <p14:creationId xmlns:p14="http://schemas.microsoft.com/office/powerpoint/2010/main" val="13558301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E4A6BE3-3ADE-4F9E-BAC9-F5C7C7DCD14B}" type="slidenum">
              <a:rPr lang="en-GB" smtClean="0"/>
              <a:pPr>
                <a:spcBef>
                  <a:spcPct val="0"/>
                </a:spcBef>
              </a:pPr>
              <a:t>7</a:t>
            </a:fld>
            <a:endParaRPr lang="en-GB" smtClean="0"/>
          </a:p>
        </p:txBody>
      </p:sp>
    </p:spTree>
    <p:extLst>
      <p:ext uri="{BB962C8B-B14F-4D97-AF65-F5344CB8AC3E}">
        <p14:creationId xmlns:p14="http://schemas.microsoft.com/office/powerpoint/2010/main" val="24986128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40EC4DC-F892-494B-A686-FF3673765D1E}" type="slidenum">
              <a:rPr lang="el-GR" smtClean="0"/>
              <a:pPr>
                <a:spcBef>
                  <a:spcPct val="0"/>
                </a:spcBef>
              </a:pPr>
              <a:t>8</a:t>
            </a:fld>
            <a:endParaRPr lang="el-GR" smtClean="0"/>
          </a:p>
        </p:txBody>
      </p:sp>
      <p:sp>
        <p:nvSpPr>
          <p:cNvPr id="32771" name="Rectangle 2"/>
          <p:cNvSpPr>
            <a:spLocks noGrp="1" noRot="1" noChangeAspect="1" noChangeArrowheads="1" noTextEdit="1"/>
          </p:cNvSpPr>
          <p:nvPr>
            <p:ph type="sldImg"/>
          </p:nvPr>
        </p:nvSpPr>
        <p:spPr bwMode="auto">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l-GR" smtClean="0"/>
          </a:p>
        </p:txBody>
      </p:sp>
    </p:spTree>
    <p:extLst>
      <p:ext uri="{BB962C8B-B14F-4D97-AF65-F5344CB8AC3E}">
        <p14:creationId xmlns:p14="http://schemas.microsoft.com/office/powerpoint/2010/main" val="17757053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AA70EE0-F15D-4033-B3EA-7DC0CB667CAF}" type="slidenum">
              <a:rPr lang="el-GR" smtClean="0"/>
              <a:pPr>
                <a:spcBef>
                  <a:spcPct val="0"/>
                </a:spcBef>
              </a:pPr>
              <a:t>9</a:t>
            </a:fld>
            <a:endParaRPr lang="el-GR" smtClean="0"/>
          </a:p>
        </p:txBody>
      </p:sp>
      <p:sp>
        <p:nvSpPr>
          <p:cNvPr id="34819" name="Rectangle 2"/>
          <p:cNvSpPr>
            <a:spLocks noGrp="1" noRot="1" noChangeAspect="1" noChangeArrowheads="1" noTextEdit="1"/>
          </p:cNvSpPr>
          <p:nvPr>
            <p:ph type="sldImg"/>
          </p:nvPr>
        </p:nvSpPr>
        <p:spPr bwMode="auto">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l-GR" smtClean="0"/>
          </a:p>
        </p:txBody>
      </p:sp>
    </p:spTree>
    <p:extLst>
      <p:ext uri="{BB962C8B-B14F-4D97-AF65-F5344CB8AC3E}">
        <p14:creationId xmlns:p14="http://schemas.microsoft.com/office/powerpoint/2010/main" val="30746815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l-GR" dirty="0" smtClean="0"/>
              <a:t>Το σενάριο ως επαναληπτική διαδικασία </a:t>
            </a:r>
          </a:p>
          <a:p>
            <a:pPr marL="1080000" indent="-612000" algn="just">
              <a:buClr>
                <a:schemeClr val="accent5">
                  <a:lumMod val="75000"/>
                </a:schemeClr>
              </a:buClr>
              <a:buFont typeface="+mj-lt"/>
              <a:buAutoNum type="arabicPeriod"/>
              <a:defRPr/>
            </a:pPr>
            <a:r>
              <a:rPr lang="el-GR" sz="1200" dirty="0" smtClean="0"/>
              <a:t>Το διδακτικό αντικείμενο του σεναρίου</a:t>
            </a:r>
          </a:p>
          <a:p>
            <a:pPr marL="1080000" indent="-612000" algn="just">
              <a:buClr>
                <a:schemeClr val="accent5">
                  <a:lumMod val="75000"/>
                </a:schemeClr>
              </a:buClr>
              <a:buFont typeface="+mj-lt"/>
              <a:buAutoNum type="arabicPeriod"/>
              <a:defRPr/>
            </a:pPr>
            <a:r>
              <a:rPr lang="el-GR" sz="1200" dirty="0" smtClean="0"/>
              <a:t>Οι αναπαραστάσεις των μαθητών σχετικά με το γνωστικό αντικείμενο και πιθανές δυσκολίες τους</a:t>
            </a:r>
          </a:p>
          <a:p>
            <a:pPr marL="1080000" indent="-612000" algn="just">
              <a:buClr>
                <a:schemeClr val="accent5">
                  <a:lumMod val="75000"/>
                </a:schemeClr>
              </a:buClr>
              <a:buFont typeface="+mj-lt"/>
              <a:buAutoNum type="arabicPeriod"/>
              <a:defRPr/>
            </a:pPr>
            <a:r>
              <a:rPr lang="el-GR" sz="1200" dirty="0" smtClean="0"/>
              <a:t>Οι στόχοι του εκπαιδευτικού σεναρίου </a:t>
            </a:r>
          </a:p>
          <a:p>
            <a:pPr marL="1080000" indent="-612000" algn="just">
              <a:buClr>
                <a:schemeClr val="accent5">
                  <a:lumMod val="75000"/>
                </a:schemeClr>
              </a:buClr>
              <a:buFont typeface="+mj-lt"/>
              <a:buAutoNum type="arabicPeriod"/>
              <a:defRPr/>
            </a:pPr>
            <a:r>
              <a:rPr lang="el-GR" sz="1200" dirty="0" smtClean="0"/>
              <a:t>Το διδακτικό υλικό του εκπαιδευτικού σεναρίου </a:t>
            </a:r>
          </a:p>
          <a:p>
            <a:pPr marL="1080000" indent="-612000" algn="just">
              <a:buClr>
                <a:schemeClr val="accent5">
                  <a:lumMod val="75000"/>
                </a:schemeClr>
              </a:buClr>
              <a:buFont typeface="+mj-lt"/>
              <a:buAutoNum type="arabicPeriod"/>
              <a:defRPr/>
            </a:pPr>
            <a:r>
              <a:rPr lang="el-GR" sz="1200" dirty="0" smtClean="0"/>
              <a:t>Οι δραστηριότητες υλοποίησης του εκπαιδευτικού σεναρίου στην τάξη (με χρήση κατάλληλων διδακτικών στρατηγικών)</a:t>
            </a:r>
          </a:p>
          <a:p>
            <a:pPr marL="1080000" indent="-612000" algn="just">
              <a:buClr>
                <a:schemeClr val="accent5">
                  <a:lumMod val="75000"/>
                </a:schemeClr>
              </a:buClr>
              <a:buFont typeface="+mj-lt"/>
              <a:buAutoNum type="arabicPeriod"/>
              <a:defRPr/>
            </a:pPr>
            <a:r>
              <a:rPr lang="el-GR" sz="1200" dirty="0" smtClean="0"/>
              <a:t>Η αξιολόγηση (μαθητών και εκπαιδευτικού σεναρίου)</a:t>
            </a:r>
          </a:p>
          <a:p>
            <a:pPr marL="1080000" indent="-612000" algn="just">
              <a:buClr>
                <a:schemeClr val="accent5">
                  <a:lumMod val="75000"/>
                </a:schemeClr>
              </a:buClr>
              <a:buFont typeface="+mj-lt"/>
              <a:buAutoNum type="arabicPeriod"/>
              <a:defRPr/>
            </a:pPr>
            <a:r>
              <a:rPr lang="el-GR" sz="1200" dirty="0" smtClean="0"/>
              <a:t>Παρατηρήσεις – οδηγίες προς εκπαιδευτικούς</a:t>
            </a:r>
          </a:p>
          <a:p>
            <a:pPr marL="1080000" indent="-612000" algn="just">
              <a:buClr>
                <a:schemeClr val="accent5">
                  <a:lumMod val="75000"/>
                </a:schemeClr>
              </a:buClr>
              <a:buFont typeface="+mj-lt"/>
              <a:buAutoNum type="arabicPeriod"/>
              <a:defRPr/>
            </a:pPr>
            <a:r>
              <a:rPr lang="el-GR" sz="1200" dirty="0" smtClean="0">
                <a:solidFill>
                  <a:srgbClr val="FF0000"/>
                </a:solidFill>
              </a:rPr>
              <a:t>Επανασχεδιασμός ?</a:t>
            </a:r>
          </a:p>
          <a:p>
            <a:endParaRPr lang="en-GB" dirty="0"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2451E00-2B6C-4934-A470-76773405FB24}" type="slidenum">
              <a:rPr lang="en-GB" smtClean="0"/>
              <a:pPr>
                <a:spcBef>
                  <a:spcPct val="0"/>
                </a:spcBef>
              </a:pPr>
              <a:t>10</a:t>
            </a:fld>
            <a:endParaRPr lang="en-GB" smtClean="0"/>
          </a:p>
        </p:txBody>
      </p:sp>
    </p:spTree>
    <p:extLst>
      <p:ext uri="{BB962C8B-B14F-4D97-AF65-F5344CB8AC3E}">
        <p14:creationId xmlns:p14="http://schemas.microsoft.com/office/powerpoint/2010/main" val="3832936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Oval 12"/>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fontAlgn="auto" hangingPunct="1">
              <a:spcBef>
                <a:spcPts val="0"/>
              </a:spcBef>
              <a:spcAft>
                <a:spcPts val="0"/>
              </a:spcAft>
              <a:defRPr/>
            </a:pPr>
            <a:endParaRPr lang="en-US"/>
          </a:p>
        </p:txBody>
      </p:sp>
      <p:sp>
        <p:nvSpPr>
          <p:cNvPr id="5" name="Oval 13"/>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fontAlgn="auto" hangingPunct="1">
              <a:spcBef>
                <a:spcPts val="0"/>
              </a:spcBef>
              <a:spcAft>
                <a:spcPts val="0"/>
              </a:spcAft>
              <a:defRPr/>
            </a:pPr>
            <a:endParaRPr lang="en-US"/>
          </a:p>
        </p:txBody>
      </p:sp>
      <p:sp>
        <p:nvSpPr>
          <p:cNvPr id="14" name="Title 13"/>
          <p:cNvSpPr>
            <a:spLocks noGrp="1"/>
          </p:cNvSpPr>
          <p:nvPr>
            <p:ph type="ctrTitle"/>
          </p:nvPr>
        </p:nvSpPr>
        <p:spPr>
          <a:xfrm>
            <a:off x="1432560" y="359898"/>
            <a:ext cx="7406640" cy="1472184"/>
          </a:xfrm>
        </p:spPr>
        <p:txBody>
          <a:bodyPr anchor="b"/>
          <a:lstStyle>
            <a:lvl1pPr algn="l">
              <a:defRPr/>
            </a:lvl1pPr>
            <a:extLst/>
          </a:lstStyle>
          <a:p>
            <a:r>
              <a:rPr lang="en-US" smtClean="0"/>
              <a:t>Click to edit Master title style</a:t>
            </a:r>
            <a:endParaRPr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6" name="Date Placeholder 6"/>
          <p:cNvSpPr>
            <a:spLocks noGrp="1"/>
          </p:cNvSpPr>
          <p:nvPr>
            <p:ph type="dt" sz="half" idx="10"/>
          </p:nvPr>
        </p:nvSpPr>
        <p:spPr/>
        <p:txBody>
          <a:bodyPr/>
          <a:lstStyle>
            <a:lvl1pPr>
              <a:defRPr/>
            </a:lvl1pPr>
            <a:extLst/>
          </a:lstStyle>
          <a:p>
            <a:pPr>
              <a:defRPr/>
            </a:pPr>
            <a:fld id="{3EBC5DBB-56CA-4FA8-9C82-E20DD8CBD759}" type="datetime1">
              <a:rPr lang="en-US" smtClean="0"/>
              <a:t>10/22/2019</a:t>
            </a:fld>
            <a:endParaRPr lang="en-US"/>
          </a:p>
        </p:txBody>
      </p:sp>
      <p:sp>
        <p:nvSpPr>
          <p:cNvPr id="7" name="Footer Placeholder 19"/>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smtClean="0"/>
              <a:t>Παιδαγωγικός Σχεδιασμός με ΤΠΕ</a:t>
            </a:r>
            <a:endParaRPr lang="en-US"/>
          </a:p>
        </p:txBody>
      </p:sp>
      <p:sp>
        <p:nvSpPr>
          <p:cNvPr id="8" name="Slide Number Placeholder 9"/>
          <p:cNvSpPr>
            <a:spLocks noGrp="1"/>
          </p:cNvSpPr>
          <p:nvPr>
            <p:ph type="sldNum" sz="quarter" idx="12"/>
          </p:nvPr>
        </p:nvSpPr>
        <p:spPr/>
        <p:txBody>
          <a:bodyPr/>
          <a:lstStyle>
            <a:lvl1pPr>
              <a:defRPr smtClean="0"/>
            </a:lvl1pPr>
          </a:lstStyle>
          <a:p>
            <a:pPr>
              <a:defRPr/>
            </a:pPr>
            <a:fld id="{33FC0965-0462-49A7-BFCC-C7B74FBB00F0}" type="slidenum">
              <a:rPr lang="en-US"/>
              <a:pPr>
                <a:defRPr/>
              </a:pPr>
              <a:t>‹#›</a:t>
            </a:fld>
            <a:endParaRPr lang="en-US"/>
          </a:p>
        </p:txBody>
      </p:sp>
    </p:spTree>
    <p:extLst>
      <p:ext uri="{BB962C8B-B14F-4D97-AF65-F5344CB8AC3E}">
        <p14:creationId xmlns:p14="http://schemas.microsoft.com/office/powerpoint/2010/main" val="2302566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extLst/>
          </a:lstStyle>
          <a:p>
            <a:pPr>
              <a:defRPr/>
            </a:pPr>
            <a:fld id="{4915B279-F541-450B-8F70-072EEF335BBB}" type="datetime1">
              <a:rPr lang="en-US" smtClean="0"/>
              <a:t>10/22/2019</a:t>
            </a:fld>
            <a:endParaRPr lang="en-US"/>
          </a:p>
        </p:txBody>
      </p:sp>
      <p:sp>
        <p:nvSpPr>
          <p:cNvPr id="5" name="Footer Placeholder 4"/>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smtClean="0"/>
              <a:t>Παιδαγωγικός Σχεδιασμός με ΤΠΕ</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8B139CB8-5114-427C-B928-A43419D4AC8A}" type="slidenum">
              <a:rPr lang="en-US"/>
              <a:pPr>
                <a:defRPr/>
              </a:pPr>
              <a:t>‹#›</a:t>
            </a:fld>
            <a:endParaRPr lang="en-US"/>
          </a:p>
        </p:txBody>
      </p:sp>
    </p:spTree>
    <p:extLst>
      <p:ext uri="{BB962C8B-B14F-4D97-AF65-F5344CB8AC3E}">
        <p14:creationId xmlns:p14="http://schemas.microsoft.com/office/powerpoint/2010/main" val="2109773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74640"/>
            <a:ext cx="5562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extLst/>
          </a:lstStyle>
          <a:p>
            <a:pPr>
              <a:defRPr/>
            </a:pPr>
            <a:fld id="{6302D958-E84F-4FE7-8BCF-594482373D01}" type="datetime1">
              <a:rPr lang="en-US" smtClean="0"/>
              <a:t>10/22/2019</a:t>
            </a:fld>
            <a:endParaRPr lang="en-US"/>
          </a:p>
        </p:txBody>
      </p:sp>
      <p:sp>
        <p:nvSpPr>
          <p:cNvPr id="5" name="Footer Placeholder 4"/>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smtClean="0"/>
              <a:t>Παιδαγωγικός Σχεδιασμός με ΤΠΕ</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D70B4F79-4CF4-4601-B649-B72D4627118C}" type="slidenum">
              <a:rPr lang="en-US"/>
              <a:pPr>
                <a:defRPr/>
              </a:pPr>
              <a:t>‹#›</a:t>
            </a:fld>
            <a:endParaRPr lang="en-US"/>
          </a:p>
        </p:txBody>
      </p:sp>
    </p:spTree>
    <p:extLst>
      <p:ext uri="{BB962C8B-B14F-4D97-AF65-F5344CB8AC3E}">
        <p14:creationId xmlns:p14="http://schemas.microsoft.com/office/powerpoint/2010/main" val="80463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extLst/>
          </a:lstStyle>
          <a:p>
            <a:pPr>
              <a:defRPr/>
            </a:pPr>
            <a:fld id="{720C4EA0-9BC5-458A-AF4E-AA84CCC37CD6}" type="datetime1">
              <a:rPr lang="en-US" smtClean="0"/>
              <a:t>10/22/2019</a:t>
            </a:fld>
            <a:endParaRPr lang="en-US"/>
          </a:p>
        </p:txBody>
      </p:sp>
      <p:sp>
        <p:nvSpPr>
          <p:cNvPr id="5" name="Footer Placeholder 4"/>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smtClean="0"/>
              <a:t>Παιδαγωγικός Σχεδιασμός με ΤΠΕ</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2F41CE32-8969-4F5E-971C-8FBD11AD9AC5}" type="slidenum">
              <a:rPr lang="en-US"/>
              <a:pPr>
                <a:defRPr/>
              </a:pPr>
              <a:t>‹#›</a:t>
            </a:fld>
            <a:endParaRPr lang="en-US"/>
          </a:p>
        </p:txBody>
      </p:sp>
    </p:spTree>
    <p:extLst>
      <p:ext uri="{BB962C8B-B14F-4D97-AF65-F5344CB8AC3E}">
        <p14:creationId xmlns:p14="http://schemas.microsoft.com/office/powerpoint/2010/main" val="1339317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12"/>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Rectangle 13"/>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Oval 1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fontAlgn="auto" hangingPunct="1">
              <a:spcBef>
                <a:spcPts val="0"/>
              </a:spcBef>
              <a:spcAft>
                <a:spcPts val="0"/>
              </a:spcAft>
              <a:defRPr/>
            </a:pPr>
            <a:endParaRPr lang="en-US"/>
          </a:p>
        </p:txBody>
      </p:sp>
      <p:sp>
        <p:nvSpPr>
          <p:cNvPr id="7" name="Oval 1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fontAlgn="auto" hangingPunct="1">
              <a:spcBef>
                <a:spcPts val="0"/>
              </a:spcBef>
              <a:spcAft>
                <a:spcPts val="0"/>
              </a:spcAft>
              <a:defRPr/>
            </a:pPr>
            <a:endParaRPr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extLst/>
          </a:lstStyle>
          <a:p>
            <a:pPr>
              <a:defRPr/>
            </a:pPr>
            <a:fld id="{C3EF25BA-EFCA-406C-98F6-7FEC8D372EB6}" type="datetime1">
              <a:rPr lang="en-US" smtClean="0"/>
              <a:t>10/22/2019</a:t>
            </a:fld>
            <a:endParaRPr lang="en-US"/>
          </a:p>
        </p:txBody>
      </p:sp>
      <p:sp>
        <p:nvSpPr>
          <p:cNvPr id="9" name="Footer Placeholder 4"/>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smtClean="0"/>
              <a:t>Παιδαγωγικός Σχεδιασμός με ΤΠΕ</a:t>
            </a:r>
            <a:endParaRPr lang="en-US"/>
          </a:p>
        </p:txBody>
      </p:sp>
      <p:sp>
        <p:nvSpPr>
          <p:cNvPr id="10" name="Slide Number Placeholder 5"/>
          <p:cNvSpPr>
            <a:spLocks noGrp="1"/>
          </p:cNvSpPr>
          <p:nvPr>
            <p:ph type="sldNum" sz="quarter" idx="12"/>
          </p:nvPr>
        </p:nvSpPr>
        <p:spPr/>
        <p:txBody>
          <a:bodyPr/>
          <a:lstStyle>
            <a:lvl1pPr>
              <a:defRPr smtClean="0"/>
            </a:lvl1pPr>
          </a:lstStyle>
          <a:p>
            <a:pPr>
              <a:defRPr/>
            </a:pPr>
            <a:fld id="{99F1979C-D5B5-46CC-8759-A817FBE80D03}" type="slidenum">
              <a:rPr lang="en-US"/>
              <a:pPr>
                <a:defRPr/>
              </a:pPr>
              <a:t>‹#›</a:t>
            </a:fld>
            <a:endParaRPr lang="en-US"/>
          </a:p>
        </p:txBody>
      </p:sp>
    </p:spTree>
    <p:extLst>
      <p:ext uri="{BB962C8B-B14F-4D97-AF65-F5344CB8AC3E}">
        <p14:creationId xmlns:p14="http://schemas.microsoft.com/office/powerpoint/2010/main" val="866077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136EBBD6-F842-498F-A9BE-EC4EE0C7AF36}" type="datetime1">
              <a:rPr lang="en-US" smtClean="0"/>
              <a:t>10/22/2019</a:t>
            </a:fld>
            <a:endParaRPr lang="en-US"/>
          </a:p>
        </p:txBody>
      </p:sp>
      <p:sp>
        <p:nvSpPr>
          <p:cNvPr id="6" name="Footer Placeholder 5"/>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smtClean="0"/>
              <a:t>Παιδαγωγικός Σχεδιασμός με ΤΠΕ</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2E8799AA-E93B-4C8F-B25C-AF8927F95957}" type="slidenum">
              <a:rPr lang="en-US"/>
              <a:pPr>
                <a:defRPr/>
              </a:pPr>
              <a:t>‹#›</a:t>
            </a:fld>
            <a:endParaRPr lang="en-US"/>
          </a:p>
        </p:txBody>
      </p:sp>
    </p:spTree>
    <p:extLst>
      <p:ext uri="{BB962C8B-B14F-4D97-AF65-F5344CB8AC3E}">
        <p14:creationId xmlns:p14="http://schemas.microsoft.com/office/powerpoint/2010/main" val="1341133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9468D8F4-4B04-4A54-9AE5-155C09884E00}" type="datetime1">
              <a:rPr lang="en-US" smtClean="0"/>
              <a:t>10/22/2019</a:t>
            </a:fld>
            <a:endParaRPr lang="en-US"/>
          </a:p>
        </p:txBody>
      </p:sp>
      <p:sp>
        <p:nvSpPr>
          <p:cNvPr id="8" name="Footer Placeholder 7"/>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smtClean="0"/>
              <a:t>Παιδαγωγικός Σχεδιασμός με ΤΠΕ</a:t>
            </a: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E39AB0B6-A65A-420E-AEDD-122921355DB9}" type="slidenum">
              <a:rPr lang="en-US"/>
              <a:pPr>
                <a:defRPr/>
              </a:pPr>
              <a:t>‹#›</a:t>
            </a:fld>
            <a:endParaRPr lang="en-US"/>
          </a:p>
        </p:txBody>
      </p:sp>
    </p:spTree>
    <p:extLst>
      <p:ext uri="{BB962C8B-B14F-4D97-AF65-F5344CB8AC3E}">
        <p14:creationId xmlns:p14="http://schemas.microsoft.com/office/powerpoint/2010/main" val="2750950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A8AB3165-273F-46C6-A5BC-A50E3B10045F}" type="datetime1">
              <a:rPr lang="en-US" smtClean="0"/>
              <a:t>10/22/2019</a:t>
            </a:fld>
            <a:endParaRPr lang="en-US"/>
          </a:p>
        </p:txBody>
      </p:sp>
      <p:sp>
        <p:nvSpPr>
          <p:cNvPr id="4" name="Footer Placeholder 3"/>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smtClean="0"/>
              <a:t>Παιδαγωγικός Σχεδιασμός με ΤΠΕ</a:t>
            </a:r>
            <a:endParaRPr lang="en-US"/>
          </a:p>
        </p:txBody>
      </p:sp>
      <p:sp>
        <p:nvSpPr>
          <p:cNvPr id="5" name="Slide Number Placeholder 4"/>
          <p:cNvSpPr>
            <a:spLocks noGrp="1"/>
          </p:cNvSpPr>
          <p:nvPr>
            <p:ph type="sldNum" sz="quarter" idx="12"/>
          </p:nvPr>
        </p:nvSpPr>
        <p:spPr/>
        <p:txBody>
          <a:bodyPr/>
          <a:lstStyle>
            <a:lvl1pPr>
              <a:defRPr smtClean="0"/>
            </a:lvl1pPr>
          </a:lstStyle>
          <a:p>
            <a:pPr>
              <a:defRPr/>
            </a:pPr>
            <a:fld id="{C6DCA974-4DDA-4DA7-A943-8CF00FEB4747}" type="slidenum">
              <a:rPr lang="en-US"/>
              <a:pPr>
                <a:defRPr/>
              </a:pPr>
              <a:t>‹#›</a:t>
            </a:fld>
            <a:endParaRPr lang="en-US"/>
          </a:p>
        </p:txBody>
      </p:sp>
    </p:spTree>
    <p:extLst>
      <p:ext uri="{BB962C8B-B14F-4D97-AF65-F5344CB8AC3E}">
        <p14:creationId xmlns:p14="http://schemas.microsoft.com/office/powerpoint/2010/main" val="3309384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 name="Rectangle 13"/>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extLst/>
          </a:lstStyle>
          <a:p>
            <a:pPr>
              <a:defRPr/>
            </a:pPr>
            <a:fld id="{EC58DFC0-58A2-40D5-866B-C9AB8E8CD786}" type="datetime1">
              <a:rPr lang="en-US" smtClean="0"/>
              <a:t>10/22/2019</a:t>
            </a:fld>
            <a:endParaRPr lang="en-US"/>
          </a:p>
        </p:txBody>
      </p:sp>
      <p:sp>
        <p:nvSpPr>
          <p:cNvPr id="5" name="Footer Placeholder 2"/>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smtClean="0"/>
              <a:t>Παιδαγωγικός Σχεδιασμός με ΤΠΕ</a:t>
            </a:r>
            <a:endParaRPr lang="en-US"/>
          </a:p>
        </p:txBody>
      </p:sp>
      <p:sp>
        <p:nvSpPr>
          <p:cNvPr id="6" name="Slide Number Placeholder 3"/>
          <p:cNvSpPr>
            <a:spLocks noGrp="1"/>
          </p:cNvSpPr>
          <p:nvPr>
            <p:ph type="sldNum" sz="quarter" idx="12"/>
          </p:nvPr>
        </p:nvSpPr>
        <p:spPr/>
        <p:txBody>
          <a:bodyPr/>
          <a:lstStyle>
            <a:lvl1pPr>
              <a:defRPr smtClean="0"/>
            </a:lvl1pPr>
          </a:lstStyle>
          <a:p>
            <a:pPr>
              <a:defRPr/>
            </a:pPr>
            <a:fld id="{07334DF6-2984-4E54-9736-0E7FEB269100}" type="slidenum">
              <a:rPr lang="en-US"/>
              <a:pPr>
                <a:defRPr/>
              </a:pPr>
              <a:t>‹#›</a:t>
            </a:fld>
            <a:endParaRPr lang="en-US"/>
          </a:p>
        </p:txBody>
      </p:sp>
    </p:spTree>
    <p:extLst>
      <p:ext uri="{BB962C8B-B14F-4D97-AF65-F5344CB8AC3E}">
        <p14:creationId xmlns:p14="http://schemas.microsoft.com/office/powerpoint/2010/main" val="1700665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EDDFCD91-75F6-4830-9F0A-CF91CDA84D22}" type="datetime1">
              <a:rPr lang="en-US" smtClean="0"/>
              <a:t>10/22/2019</a:t>
            </a:fld>
            <a:endParaRPr lang="en-US"/>
          </a:p>
        </p:txBody>
      </p:sp>
      <p:sp>
        <p:nvSpPr>
          <p:cNvPr id="6" name="Footer Placeholder 5"/>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smtClean="0"/>
              <a:t>Παιδαγωγικός Σχεδιασμός με ΤΠΕ</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D10BECEB-6501-430D-A5DF-5CEAECA2BDE9}" type="slidenum">
              <a:rPr lang="en-US"/>
              <a:pPr>
                <a:defRPr/>
              </a:pPr>
              <a:t>‹#›</a:t>
            </a:fld>
            <a:endParaRPr lang="en-US"/>
          </a:p>
        </p:txBody>
      </p:sp>
    </p:spTree>
    <p:extLst>
      <p:ext uri="{BB962C8B-B14F-4D97-AF65-F5344CB8AC3E}">
        <p14:creationId xmlns:p14="http://schemas.microsoft.com/office/powerpoint/2010/main" val="3756459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12"/>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p>
            <a:pPr indent="-283464" eaLnBrk="1" fontAlgn="auto" hangingPunct="1">
              <a:lnSpc>
                <a:spcPts val="3000"/>
              </a:lnSpc>
              <a:spcBef>
                <a:spcPts val="600"/>
              </a:spcBef>
              <a:spcAft>
                <a:spcPts val="0"/>
              </a:spcAft>
              <a:buClr>
                <a:schemeClr val="accent1"/>
              </a:buClr>
              <a:buSzPct val="80000"/>
              <a:buFont typeface="Wingdings 2"/>
              <a:buNone/>
              <a:defRPr/>
            </a:pPr>
            <a:endParaRPr lang="en-US" sz="3200">
              <a:latin typeface="+mn-lt"/>
            </a:endParaRPr>
          </a:p>
        </p:txBody>
      </p:sp>
      <p:sp>
        <p:nvSpPr>
          <p:cNvPr id="6" name="Flowchart: Process 13"/>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Flowchart: Process 15"/>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smtClean="0"/>
              <a:t>Click to edit Master title style</a:t>
            </a:r>
            <a:endParaRPr lang="en-US"/>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extLst/>
          </a:lstStyle>
          <a:p>
            <a:pPr>
              <a:defRPr/>
            </a:pPr>
            <a:fld id="{88497010-8990-4EDA-8449-DD0C8BA656A0}" type="datetime1">
              <a:rPr lang="en-US" smtClean="0"/>
              <a:t>10/22/2019</a:t>
            </a:fld>
            <a:endParaRPr lang="en-US"/>
          </a:p>
        </p:txBody>
      </p:sp>
      <p:sp>
        <p:nvSpPr>
          <p:cNvPr id="9" name="Footer Placeholder 5"/>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smtClean="0"/>
              <a:t>Παιδαγωγικός Σχεδιασμός με ΤΠΕ</a:t>
            </a:r>
            <a:endParaRPr lang="en-US"/>
          </a:p>
        </p:txBody>
      </p:sp>
      <p:sp>
        <p:nvSpPr>
          <p:cNvPr id="10" name="Slide Number Placeholder 6"/>
          <p:cNvSpPr>
            <a:spLocks noGrp="1"/>
          </p:cNvSpPr>
          <p:nvPr>
            <p:ph type="sldNum" sz="quarter" idx="12"/>
          </p:nvPr>
        </p:nvSpPr>
        <p:spPr/>
        <p:txBody>
          <a:bodyPr/>
          <a:lstStyle>
            <a:lvl1pPr>
              <a:defRPr smtClean="0"/>
            </a:lvl1pPr>
          </a:lstStyle>
          <a:p>
            <a:pPr>
              <a:defRPr/>
            </a:pPr>
            <a:fld id="{6C39D6D7-0198-4AD8-9C8F-14D5CAB94900}" type="slidenum">
              <a:rPr lang="en-US"/>
              <a:pPr>
                <a:defRPr/>
              </a:pPr>
              <a:t>‹#›</a:t>
            </a:fld>
            <a:endParaRPr lang="en-US"/>
          </a:p>
        </p:txBody>
      </p:sp>
    </p:spTree>
    <p:extLst>
      <p:ext uri="{BB962C8B-B14F-4D97-AF65-F5344CB8AC3E}">
        <p14:creationId xmlns:p14="http://schemas.microsoft.com/office/powerpoint/2010/main" val="1321187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1000" r="89000" b="90000"/>
          </a:stretch>
        </a:blipFill>
        <a:effectLst/>
      </p:bgPr>
    </p:bg>
    <p:spTree>
      <p:nvGrpSpPr>
        <p:cNvPr id="1" name=""/>
        <p:cNvGrpSpPr/>
        <p:nvPr/>
      </p:nvGrpSpPr>
      <p:grpSpPr>
        <a:xfrm>
          <a:off x="0" y="0"/>
          <a:ext cx="0" cy="0"/>
          <a:chOff x="0" y="0"/>
          <a:ch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Oval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p>
            <a:r>
              <a:rPr lang="en-US" smtClean="0"/>
              <a:t>Click to edit Master title style</a:t>
            </a:r>
            <a:endParaRPr lang="en-US"/>
          </a:p>
        </p:txBody>
      </p:sp>
      <p:sp>
        <p:nvSpPr>
          <p:cNvPr id="1033" name="Text Placeholder 8"/>
          <p:cNvSpPr>
            <a:spLocks noGrp="1"/>
          </p:cNvSpPr>
          <p:nvPr>
            <p:ph type="body" idx="1"/>
          </p:nvPr>
        </p:nvSpPr>
        <p:spPr bwMode="auto">
          <a:xfrm>
            <a:off x="1435100" y="1447800"/>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a:solidFill>
                  <a:schemeClr val="bg2">
                    <a:shade val="50000"/>
                    <a:satMod val="200000"/>
                  </a:schemeClr>
                </a:solidFill>
                <a:latin typeface="+mn-lt"/>
              </a:defRPr>
            </a:lvl1pPr>
            <a:extLst/>
          </a:lstStyle>
          <a:p>
            <a:pPr>
              <a:defRPr/>
            </a:pPr>
            <a:fld id="{8048AEA2-C41F-490E-8599-D0C95264A81C}" type="datetime1">
              <a:rPr lang="en-US" smtClean="0"/>
              <a:t>10/22/2019</a:t>
            </a:fld>
            <a:endParaRPr lang="en-US">
              <a:solidFill>
                <a:schemeClr val="bg2">
                  <a:shade val="50000"/>
                </a:schemeClr>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chemeClr>
                </a:solidFill>
                <a:effectLst/>
                <a:latin typeface="+mn-lt"/>
              </a:defRPr>
            </a:lvl1pPr>
            <a:extLst/>
          </a:lstStyle>
          <a:p>
            <a:pPr>
              <a:defRPr/>
            </a:pPr>
            <a:r>
              <a:rPr lang="el-GR" smtClean="0"/>
              <a:t>Παιδαγωγικός Σχεδιασμός με ΤΠΕ</a:t>
            </a:r>
            <a:endParaRPr lang="en-US"/>
          </a:p>
        </p:txBody>
      </p:sp>
      <p:sp>
        <p:nvSpPr>
          <p:cNvPr id="22" name="Slide Number Placeholder 21"/>
          <p:cNvSpPr>
            <a:spLocks noGrp="1"/>
          </p:cNvSpPr>
          <p:nvPr>
            <p:ph type="sldNum" sz="quarter" idx="4"/>
          </p:nvPr>
        </p:nvSpPr>
        <p:spPr>
          <a:xfrm>
            <a:off x="8613775" y="6305550"/>
            <a:ext cx="457200" cy="476250"/>
          </a:xfrm>
          <a:prstGeom prst="rect">
            <a:avLst/>
          </a:prstGeom>
        </p:spPr>
        <p:txBody>
          <a:bodyPr vert="horz" wrap="square" lIns="91440" tIns="45720" rIns="91440" bIns="45720" numCol="1" anchor="b" anchorCtr="0" compatLnSpc="1">
            <a:prstTxWarp prst="textNoShape">
              <a:avLst/>
            </a:prstTxWarp>
          </a:bodyPr>
          <a:lstStyle>
            <a:lvl1pPr algn="ctr" eaLnBrk="1" hangingPunct="1">
              <a:defRPr sz="1200" smtClean="0">
                <a:solidFill>
                  <a:srgbClr val="B5A788"/>
                </a:solidFill>
                <a:latin typeface="Gill Sans MT" panose="020B0502020104020203" pitchFamily="34" charset="0"/>
              </a:defRPr>
            </a:lvl1pPr>
          </a:lstStyle>
          <a:p>
            <a:pPr>
              <a:defRPr/>
            </a:pPr>
            <a:fld id="{59680779-B501-4CB8-BB79-895B4063CF1C}" type="slidenum">
              <a:rPr lang="en-US"/>
              <a:pPr>
                <a:defRPr/>
              </a:pPr>
              <a:t>‹#›</a:t>
            </a:fld>
            <a:endParaRPr lang="en-US">
              <a:solidFill>
                <a:srgbClr val="AAA393"/>
              </a:solidFill>
            </a:endParaRPr>
          </a:p>
        </p:txBody>
      </p:sp>
      <p:sp>
        <p:nvSpPr>
          <p:cNvPr id="15" name="Rectangle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4301" r:id="rId1"/>
    <p:sldLayoutId id="2147484302" r:id="rId2"/>
    <p:sldLayoutId id="2147484303" r:id="rId3"/>
    <p:sldLayoutId id="2147484304" r:id="rId4"/>
    <p:sldLayoutId id="2147484305" r:id="rId5"/>
    <p:sldLayoutId id="2147484306" r:id="rId6"/>
    <p:sldLayoutId id="2147484307" r:id="rId7"/>
    <p:sldLayoutId id="2147484308" r:id="rId8"/>
    <p:sldLayoutId id="2147484309" r:id="rId9"/>
    <p:sldLayoutId id="2147484310" r:id="rId10"/>
    <p:sldLayoutId id="2147484311" r:id="rId11"/>
  </p:sldLayoutIdLst>
  <p:hf sldNum="0" hdr="0" dt="0"/>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itchFamily="34" charset="0"/>
        </a:defRPr>
      </a:lvl2pPr>
      <a:lvl3pPr algn="l" rtl="0" eaLnBrk="0" fontAlgn="base" hangingPunct="0">
        <a:spcBef>
          <a:spcPct val="0"/>
        </a:spcBef>
        <a:spcAft>
          <a:spcPct val="0"/>
        </a:spcAft>
        <a:defRPr sz="4300">
          <a:solidFill>
            <a:srgbClr val="572314"/>
          </a:solidFill>
          <a:latin typeface="Gill Sans MT" pitchFamily="34" charset="0"/>
        </a:defRPr>
      </a:lvl3pPr>
      <a:lvl4pPr algn="l" rtl="0" eaLnBrk="0" fontAlgn="base" hangingPunct="0">
        <a:spcBef>
          <a:spcPct val="0"/>
        </a:spcBef>
        <a:spcAft>
          <a:spcPct val="0"/>
        </a:spcAft>
        <a:defRPr sz="4300">
          <a:solidFill>
            <a:srgbClr val="572314"/>
          </a:solidFill>
          <a:latin typeface="Gill Sans MT" pitchFamily="34" charset="0"/>
        </a:defRPr>
      </a:lvl4pPr>
      <a:lvl5pPr algn="l" rtl="0" eaLnBrk="0" fontAlgn="base" hangingPunct="0">
        <a:spcBef>
          <a:spcPct val="0"/>
        </a:spcBef>
        <a:spcAft>
          <a:spcPct val="0"/>
        </a:spcAft>
        <a:defRPr sz="4300">
          <a:solidFill>
            <a:srgbClr val="572314"/>
          </a:solidFill>
          <a:latin typeface="Gill Sans MT" pitchFamily="34" charset="0"/>
        </a:defRPr>
      </a:lvl5pPr>
      <a:lvl6pPr marL="457200" algn="l" rtl="0" fontAlgn="base">
        <a:spcBef>
          <a:spcPct val="0"/>
        </a:spcBef>
        <a:spcAft>
          <a:spcPct val="0"/>
        </a:spcAft>
        <a:defRPr sz="4300">
          <a:solidFill>
            <a:srgbClr val="572314"/>
          </a:solidFill>
          <a:latin typeface="Gill Sans MT" pitchFamily="34" charset="0"/>
        </a:defRPr>
      </a:lvl6pPr>
      <a:lvl7pPr marL="914400" algn="l" rtl="0" fontAlgn="base">
        <a:spcBef>
          <a:spcPct val="0"/>
        </a:spcBef>
        <a:spcAft>
          <a:spcPct val="0"/>
        </a:spcAft>
        <a:defRPr sz="4300">
          <a:solidFill>
            <a:srgbClr val="572314"/>
          </a:solidFill>
          <a:latin typeface="Gill Sans MT" pitchFamily="34" charset="0"/>
        </a:defRPr>
      </a:lvl7pPr>
      <a:lvl8pPr marL="1371600" algn="l" rtl="0" fontAlgn="base">
        <a:spcBef>
          <a:spcPct val="0"/>
        </a:spcBef>
        <a:spcAft>
          <a:spcPct val="0"/>
        </a:spcAft>
        <a:defRPr sz="4300">
          <a:solidFill>
            <a:srgbClr val="572314"/>
          </a:solidFill>
          <a:latin typeface="Gill Sans MT" pitchFamily="34" charset="0"/>
        </a:defRPr>
      </a:lvl8pPr>
      <a:lvl9pPr marL="1828800" algn="l" rtl="0" fontAlgn="base">
        <a:spcBef>
          <a:spcPct val="0"/>
        </a:spcBef>
        <a:spcAft>
          <a:spcPct val="0"/>
        </a:spcAft>
        <a:defRPr sz="4300">
          <a:solidFill>
            <a:srgbClr val="572314"/>
          </a:solidFill>
          <a:latin typeface="Gill Sans MT" pitchFamily="34" charset="0"/>
        </a:defRPr>
      </a:lvl9pPr>
      <a:extLst/>
    </p:titleStyle>
    <p:bodyStyle>
      <a:lvl1pPr marL="365125" indent="-282575"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anose="05020102010507070707"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anose="05020102010507070707"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omis@upatras.g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ecedu.upatras.gr/komis/"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2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ctrTitle"/>
          </p:nvPr>
        </p:nvSpPr>
        <p:spPr>
          <a:xfrm>
            <a:off x="971550" y="1557338"/>
            <a:ext cx="7694613" cy="2068512"/>
          </a:xfrm>
        </p:spPr>
        <p:txBody>
          <a:bodyPr>
            <a:noAutofit/>
          </a:bodyPr>
          <a:lstStyle/>
          <a:p>
            <a:pPr algn="ctr" eaLnBrk="1" fontAlgn="auto" hangingPunct="1">
              <a:spcAft>
                <a:spcPts val="0"/>
              </a:spcAft>
              <a:defRPr/>
            </a:pPr>
            <a:r>
              <a:rPr lang="el-GR" sz="4400" b="1" dirty="0"/>
              <a:t>Σχεδίαση και Υλοποίηση Εκπαιδευτικού Σεναρίου με Τεχνολογίες της Πληροφορίας και των Επικοινωνιών</a:t>
            </a:r>
            <a:endParaRPr lang="en-GB" sz="4400" dirty="0">
              <a:solidFill>
                <a:schemeClr val="tx2">
                  <a:satMod val="130000"/>
                </a:schemeClr>
              </a:solidFill>
              <a:latin typeface="Tahoma Greek" charset="-95"/>
            </a:endParaRPr>
          </a:p>
        </p:txBody>
      </p:sp>
      <p:sp>
        <p:nvSpPr>
          <p:cNvPr id="5123" name="Rectangle 1027"/>
          <p:cNvSpPr>
            <a:spLocks noGrp="1" noChangeArrowheads="1"/>
          </p:cNvSpPr>
          <p:nvPr>
            <p:ph type="subTitle" idx="1"/>
          </p:nvPr>
        </p:nvSpPr>
        <p:spPr>
          <a:xfrm>
            <a:off x="1000125" y="3571875"/>
            <a:ext cx="7839075" cy="2357438"/>
          </a:xfrm>
        </p:spPr>
        <p:txBody>
          <a:bodyPr>
            <a:normAutofit fontScale="77500" lnSpcReduction="20000"/>
          </a:bodyPr>
          <a:lstStyle/>
          <a:p>
            <a:pPr eaLnBrk="1" fontAlgn="auto" hangingPunct="1">
              <a:lnSpc>
                <a:spcPct val="90000"/>
              </a:lnSpc>
              <a:spcAft>
                <a:spcPts val="0"/>
              </a:spcAft>
              <a:buFont typeface="Wingdings 2"/>
              <a:buNone/>
              <a:defRPr/>
            </a:pPr>
            <a:endParaRPr lang="el-GR" sz="2800" dirty="0" smtClean="0"/>
          </a:p>
          <a:p>
            <a:pPr eaLnBrk="1" fontAlgn="auto" hangingPunct="1">
              <a:lnSpc>
                <a:spcPct val="90000"/>
              </a:lnSpc>
              <a:spcAft>
                <a:spcPts val="0"/>
              </a:spcAft>
              <a:buFont typeface="Wingdings 2"/>
              <a:buNone/>
              <a:defRPr/>
            </a:pPr>
            <a:endParaRPr lang="el-GR" sz="2800" dirty="0" smtClean="0"/>
          </a:p>
          <a:p>
            <a:pPr eaLnBrk="1" fontAlgn="auto" hangingPunct="1">
              <a:lnSpc>
                <a:spcPct val="90000"/>
              </a:lnSpc>
              <a:spcAft>
                <a:spcPts val="0"/>
              </a:spcAft>
              <a:buFont typeface="Wingdings 2"/>
              <a:buNone/>
              <a:defRPr/>
            </a:pPr>
            <a:r>
              <a:rPr lang="el-GR" sz="2800" dirty="0" smtClean="0"/>
              <a:t>Τμήμα Επιστημών της Εκπαίδευσης και της Αγωγής στην Προσχολική Ηλικία</a:t>
            </a:r>
            <a:r>
              <a:rPr lang="en-GB" sz="2800" dirty="0" smtClean="0"/>
              <a:t>, </a:t>
            </a:r>
            <a:r>
              <a:rPr lang="el-GR" sz="2800" dirty="0" smtClean="0"/>
              <a:t>Πανεπιστήμιο Πατρών</a:t>
            </a:r>
            <a:endParaRPr lang="en-GB" sz="2800" dirty="0"/>
          </a:p>
          <a:p>
            <a:pPr eaLnBrk="1" fontAlgn="auto" hangingPunct="1">
              <a:lnSpc>
                <a:spcPct val="90000"/>
              </a:lnSpc>
              <a:spcAft>
                <a:spcPts val="0"/>
              </a:spcAft>
              <a:buFont typeface="Wingdings 2"/>
              <a:buNone/>
              <a:defRPr/>
            </a:pPr>
            <a:endParaRPr lang="el-GR" sz="2800" dirty="0" smtClean="0"/>
          </a:p>
          <a:p>
            <a:pPr eaLnBrk="1" fontAlgn="auto" hangingPunct="1">
              <a:lnSpc>
                <a:spcPct val="90000"/>
              </a:lnSpc>
              <a:spcAft>
                <a:spcPts val="0"/>
              </a:spcAft>
              <a:buFont typeface="Wingdings 2"/>
              <a:buNone/>
              <a:defRPr/>
            </a:pPr>
            <a:r>
              <a:rPr lang="en-GB" sz="2800" dirty="0" err="1" smtClean="0"/>
              <a:t>Διδάσκων</a:t>
            </a:r>
            <a:r>
              <a:rPr lang="en-GB" sz="2800" dirty="0" smtClean="0"/>
              <a:t>: </a:t>
            </a:r>
            <a:r>
              <a:rPr lang="en-GB" sz="2800" dirty="0" smtClean="0">
                <a:solidFill>
                  <a:schemeClr val="hlink"/>
                </a:solidFill>
              </a:rPr>
              <a:t>Βα</a:t>
            </a:r>
            <a:r>
              <a:rPr lang="en-GB" sz="2800" dirty="0" err="1" smtClean="0">
                <a:solidFill>
                  <a:schemeClr val="hlink"/>
                </a:solidFill>
              </a:rPr>
              <a:t>σίλης</a:t>
            </a:r>
            <a:r>
              <a:rPr lang="en-GB" sz="2800" dirty="0" smtClean="0">
                <a:solidFill>
                  <a:schemeClr val="hlink"/>
                </a:solidFill>
              </a:rPr>
              <a:t> </a:t>
            </a:r>
            <a:r>
              <a:rPr lang="en-GB" sz="2800" dirty="0">
                <a:solidFill>
                  <a:schemeClr val="hlink"/>
                </a:solidFill>
              </a:rPr>
              <a:t>Κόμης, </a:t>
            </a:r>
            <a:r>
              <a:rPr lang="el-GR" sz="2800" dirty="0" smtClean="0">
                <a:solidFill>
                  <a:schemeClr val="hlink"/>
                </a:solidFill>
              </a:rPr>
              <a:t>Καθηγητής</a:t>
            </a:r>
            <a:endParaRPr lang="en-GB" sz="2800" dirty="0">
              <a:solidFill>
                <a:schemeClr val="hlink"/>
              </a:solidFill>
            </a:endParaRPr>
          </a:p>
          <a:p>
            <a:pPr lvl="1" algn="l" eaLnBrk="1" fontAlgn="auto" hangingPunct="1">
              <a:lnSpc>
                <a:spcPct val="90000"/>
              </a:lnSpc>
              <a:spcAft>
                <a:spcPts val="0"/>
              </a:spcAft>
              <a:buFont typeface="Wingdings" pitchFamily="2" charset="2"/>
              <a:buNone/>
              <a:defRPr/>
            </a:pPr>
            <a:r>
              <a:rPr lang="en-GB" sz="2400" dirty="0" err="1" smtClean="0">
                <a:solidFill>
                  <a:schemeClr val="hlink"/>
                </a:solidFill>
                <a:hlinkClick r:id="rId3"/>
              </a:rPr>
              <a:t>komis</a:t>
            </a:r>
            <a:r>
              <a:rPr lang="en-GB" sz="2400" dirty="0" smtClean="0">
                <a:solidFill>
                  <a:schemeClr val="hlink"/>
                </a:solidFill>
                <a:hlinkClick r:id="rId3"/>
              </a:rPr>
              <a:t>@</a:t>
            </a:r>
            <a:r>
              <a:rPr lang="en-US" sz="2400" dirty="0" err="1">
                <a:solidFill>
                  <a:schemeClr val="hlink"/>
                </a:solidFill>
                <a:hlinkClick r:id="rId3"/>
              </a:rPr>
              <a:t>upatras</a:t>
            </a:r>
            <a:r>
              <a:rPr lang="en-GB" sz="2400" dirty="0">
                <a:solidFill>
                  <a:schemeClr val="hlink"/>
                </a:solidFill>
                <a:hlinkClick r:id="rId3"/>
              </a:rPr>
              <a:t>.</a:t>
            </a:r>
            <a:r>
              <a:rPr lang="en-GB" sz="2400" dirty="0" err="1">
                <a:solidFill>
                  <a:schemeClr val="hlink"/>
                </a:solidFill>
                <a:hlinkClick r:id="rId3"/>
              </a:rPr>
              <a:t>gr</a:t>
            </a:r>
            <a:endParaRPr lang="el-GR" sz="2400" dirty="0">
              <a:solidFill>
                <a:schemeClr val="hlink"/>
              </a:solidFill>
            </a:endParaRPr>
          </a:p>
          <a:p>
            <a:pPr lvl="1" algn="l" eaLnBrk="1" fontAlgn="auto" hangingPunct="1">
              <a:lnSpc>
                <a:spcPct val="90000"/>
              </a:lnSpc>
              <a:spcAft>
                <a:spcPts val="0"/>
              </a:spcAft>
              <a:buFont typeface="Wingdings" pitchFamily="2" charset="2"/>
              <a:buNone/>
              <a:defRPr/>
            </a:pPr>
            <a:r>
              <a:rPr lang="en-GB" sz="2400" dirty="0">
                <a:hlinkClick r:id="rId4"/>
              </a:rPr>
              <a:t>www.ecedu.upatras.gr/komis/</a:t>
            </a:r>
            <a:r>
              <a:rPr lang="en-GB" sz="2400" dirty="0"/>
              <a:t>  </a:t>
            </a:r>
            <a:endParaRPr lang="en-US" sz="2400" dirty="0"/>
          </a:p>
          <a:p>
            <a:pPr lvl="1" eaLnBrk="1" fontAlgn="auto" hangingPunct="1">
              <a:lnSpc>
                <a:spcPct val="90000"/>
              </a:lnSpc>
              <a:spcAft>
                <a:spcPts val="0"/>
              </a:spcAft>
              <a:buFont typeface="Wingdings" pitchFamily="2" charset="2"/>
              <a:buNone/>
              <a:defRPr/>
            </a:pPr>
            <a:endParaRPr lang="en-GB"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13122" y="1018006"/>
            <a:ext cx="5143500" cy="550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2" name="Rectangle 2"/>
          <p:cNvSpPr>
            <a:spLocks noGrp="1" noChangeArrowheads="1"/>
          </p:cNvSpPr>
          <p:nvPr>
            <p:ph type="title"/>
          </p:nvPr>
        </p:nvSpPr>
        <p:spPr>
          <a:xfrm>
            <a:off x="1106045" y="119004"/>
            <a:ext cx="7499350" cy="1143000"/>
          </a:xfrm>
        </p:spPr>
        <p:txBody>
          <a:bodyPr>
            <a:normAutofit fontScale="90000"/>
          </a:bodyPr>
          <a:lstStyle/>
          <a:p>
            <a:pPr>
              <a:defRPr/>
            </a:pPr>
            <a:r>
              <a:rPr lang="el-GR" dirty="0" smtClean="0"/>
              <a:t>Φάσεις ανάπτυξης εκπαιδευτικού σεναρίου</a:t>
            </a:r>
            <a:endParaRPr lang="el-GR" dirty="0"/>
          </a:p>
        </p:txBody>
      </p:sp>
      <p:sp>
        <p:nvSpPr>
          <p:cNvPr id="37892" name="TextBox 4"/>
          <p:cNvSpPr txBox="1">
            <a:spLocks noChangeArrowheads="1"/>
          </p:cNvSpPr>
          <p:nvPr/>
        </p:nvSpPr>
        <p:spPr bwMode="auto">
          <a:xfrm rot="-5400000">
            <a:off x="-262369" y="3769518"/>
            <a:ext cx="36703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eaLnBrk="1" hangingPunct="1">
              <a:spcBef>
                <a:spcPct val="0"/>
              </a:spcBef>
              <a:buClrTx/>
              <a:buSzTx/>
              <a:buFontTx/>
              <a:buNone/>
            </a:pPr>
            <a:r>
              <a:rPr lang="el-GR" sz="2400" dirty="0">
                <a:latin typeface="Arial" panose="020B0604020202020204" pitchFamily="34" charset="0"/>
              </a:rPr>
              <a:t>Υπολογιστικό περιβάλλον</a:t>
            </a:r>
          </a:p>
        </p:txBody>
      </p:sp>
      <p:cxnSp>
        <p:nvCxnSpPr>
          <p:cNvPr id="7" name="Straight Arrow Connector 6"/>
          <p:cNvCxnSpPr/>
          <p:nvPr/>
        </p:nvCxnSpPr>
        <p:spPr>
          <a:xfrm flipV="1">
            <a:off x="1808534" y="2482540"/>
            <a:ext cx="2214563" cy="5715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884687" y="4000499"/>
            <a:ext cx="5715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1808535" y="4448484"/>
            <a:ext cx="2214562" cy="5000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 name="Θέση υποσέλιδου 2"/>
          <p:cNvSpPr>
            <a:spLocks noGrp="1"/>
          </p:cNvSpPr>
          <p:nvPr>
            <p:ph type="ftr" sz="quarter" idx="11"/>
          </p:nvPr>
        </p:nvSpPr>
        <p:spPr/>
        <p:txBody>
          <a:bodyPr/>
          <a:lstStyle/>
          <a:p>
            <a:pPr>
              <a:defRPr/>
            </a:pPr>
            <a:r>
              <a:rPr lang="el-GR" smtClean="0"/>
              <a:t>Παιδαγωγικός Σχεδιασμός με ΤΠΕ</a:t>
            </a:r>
            <a:endParaRPr lang="en-US"/>
          </a:p>
        </p:txBody>
      </p:sp>
      <p:sp>
        <p:nvSpPr>
          <p:cNvPr id="2" name="Καμπύλο βέλος προς τα επάνω 1"/>
          <p:cNvSpPr/>
          <p:nvPr/>
        </p:nvSpPr>
        <p:spPr>
          <a:xfrm rot="16200000">
            <a:off x="5983057" y="3055667"/>
            <a:ext cx="3355783" cy="1425366"/>
          </a:xfrm>
          <a:prstGeom prst="curvedUpArrow">
            <a:avLst/>
          </a:prstGeom>
          <a:solidFill>
            <a:schemeClr val="accent1">
              <a:alpha val="5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4" name="TextBox 3"/>
          <p:cNvSpPr txBox="1"/>
          <p:nvPr/>
        </p:nvSpPr>
        <p:spPr>
          <a:xfrm>
            <a:off x="3275856" y="1126109"/>
            <a:ext cx="978217" cy="369332"/>
          </a:xfrm>
          <a:prstGeom prst="rect">
            <a:avLst/>
          </a:prstGeom>
          <a:noFill/>
        </p:spPr>
        <p:txBody>
          <a:bodyPr wrap="none" rtlCol="0">
            <a:spAutoFit/>
          </a:bodyPr>
          <a:lstStyle/>
          <a:p>
            <a:r>
              <a:rPr lang="el-GR" dirty="0" smtClean="0"/>
              <a:t>Φάση Α</a:t>
            </a:r>
            <a:endParaRPr lang="el-GR" dirty="0"/>
          </a:p>
        </p:txBody>
      </p:sp>
      <p:sp>
        <p:nvSpPr>
          <p:cNvPr id="12" name="TextBox 11"/>
          <p:cNvSpPr txBox="1"/>
          <p:nvPr/>
        </p:nvSpPr>
        <p:spPr>
          <a:xfrm>
            <a:off x="3337252" y="1906151"/>
            <a:ext cx="990977" cy="369332"/>
          </a:xfrm>
          <a:prstGeom prst="rect">
            <a:avLst/>
          </a:prstGeom>
          <a:noFill/>
        </p:spPr>
        <p:txBody>
          <a:bodyPr wrap="none" rtlCol="0">
            <a:spAutoFit/>
          </a:bodyPr>
          <a:lstStyle/>
          <a:p>
            <a:r>
              <a:rPr lang="el-GR" dirty="0" smtClean="0"/>
              <a:t>Φάση Β</a:t>
            </a:r>
            <a:endParaRPr lang="el-GR" dirty="0"/>
          </a:p>
        </p:txBody>
      </p:sp>
      <p:sp>
        <p:nvSpPr>
          <p:cNvPr id="13" name="TextBox 12"/>
          <p:cNvSpPr txBox="1"/>
          <p:nvPr/>
        </p:nvSpPr>
        <p:spPr>
          <a:xfrm>
            <a:off x="3333374" y="2829612"/>
            <a:ext cx="963725" cy="369332"/>
          </a:xfrm>
          <a:prstGeom prst="rect">
            <a:avLst/>
          </a:prstGeom>
          <a:noFill/>
        </p:spPr>
        <p:txBody>
          <a:bodyPr wrap="none" rtlCol="0">
            <a:spAutoFit/>
          </a:bodyPr>
          <a:lstStyle/>
          <a:p>
            <a:r>
              <a:rPr lang="el-GR" dirty="0" smtClean="0"/>
              <a:t>Φάση Γ</a:t>
            </a:r>
            <a:endParaRPr lang="el-GR" dirty="0"/>
          </a:p>
        </p:txBody>
      </p:sp>
      <p:sp>
        <p:nvSpPr>
          <p:cNvPr id="14" name="TextBox 13"/>
          <p:cNvSpPr txBox="1"/>
          <p:nvPr/>
        </p:nvSpPr>
        <p:spPr>
          <a:xfrm>
            <a:off x="1960698" y="3435766"/>
            <a:ext cx="978217" cy="369332"/>
          </a:xfrm>
          <a:prstGeom prst="rect">
            <a:avLst/>
          </a:prstGeom>
          <a:noFill/>
        </p:spPr>
        <p:txBody>
          <a:bodyPr wrap="none" rtlCol="0">
            <a:spAutoFit/>
          </a:bodyPr>
          <a:lstStyle/>
          <a:p>
            <a:r>
              <a:rPr lang="el-GR" dirty="0" smtClean="0"/>
              <a:t>Φάση Δ</a:t>
            </a:r>
            <a:endParaRPr lang="el-GR" dirty="0"/>
          </a:p>
        </p:txBody>
      </p:sp>
      <p:sp>
        <p:nvSpPr>
          <p:cNvPr id="15" name="TextBox 14"/>
          <p:cNvSpPr txBox="1"/>
          <p:nvPr/>
        </p:nvSpPr>
        <p:spPr>
          <a:xfrm>
            <a:off x="6964611" y="3378649"/>
            <a:ext cx="990977" cy="369332"/>
          </a:xfrm>
          <a:prstGeom prst="rect">
            <a:avLst/>
          </a:prstGeom>
          <a:noFill/>
        </p:spPr>
        <p:txBody>
          <a:bodyPr wrap="none" rtlCol="0">
            <a:spAutoFit/>
          </a:bodyPr>
          <a:lstStyle/>
          <a:p>
            <a:r>
              <a:rPr lang="el-GR" dirty="0" smtClean="0"/>
              <a:t>Φάση Ε</a:t>
            </a:r>
            <a:endParaRPr lang="el-GR" dirty="0"/>
          </a:p>
        </p:txBody>
      </p:sp>
      <p:sp>
        <p:nvSpPr>
          <p:cNvPr id="16" name="TextBox 15"/>
          <p:cNvSpPr txBox="1"/>
          <p:nvPr/>
        </p:nvSpPr>
        <p:spPr>
          <a:xfrm>
            <a:off x="3204554" y="4948546"/>
            <a:ext cx="1120820" cy="369332"/>
          </a:xfrm>
          <a:prstGeom prst="rect">
            <a:avLst/>
          </a:prstGeom>
          <a:noFill/>
        </p:spPr>
        <p:txBody>
          <a:bodyPr wrap="none" rtlCol="0">
            <a:spAutoFit/>
          </a:bodyPr>
          <a:lstStyle/>
          <a:p>
            <a:r>
              <a:rPr lang="el-GR" dirty="0" smtClean="0"/>
              <a:t>Φάση ΣΤ</a:t>
            </a:r>
            <a:endParaRPr lang="el-GR" dirty="0"/>
          </a:p>
        </p:txBody>
      </p:sp>
      <p:sp>
        <p:nvSpPr>
          <p:cNvPr id="17" name="TextBox 16"/>
          <p:cNvSpPr txBox="1"/>
          <p:nvPr/>
        </p:nvSpPr>
        <p:spPr>
          <a:xfrm>
            <a:off x="3263096" y="6037147"/>
            <a:ext cx="978153" cy="369332"/>
          </a:xfrm>
          <a:prstGeom prst="rect">
            <a:avLst/>
          </a:prstGeom>
          <a:noFill/>
        </p:spPr>
        <p:txBody>
          <a:bodyPr wrap="none" rtlCol="0">
            <a:spAutoFit/>
          </a:bodyPr>
          <a:lstStyle/>
          <a:p>
            <a:r>
              <a:rPr lang="el-GR" dirty="0" smtClean="0"/>
              <a:t>Φάση Ζ</a:t>
            </a:r>
            <a:endParaRPr lang="el-GR" dirty="0"/>
          </a:p>
        </p:txBody>
      </p:sp>
    </p:spTree>
    <p:extLst>
      <p:ext uri="{BB962C8B-B14F-4D97-AF65-F5344CB8AC3E}">
        <p14:creationId xmlns:p14="http://schemas.microsoft.com/office/powerpoint/2010/main" val="15462508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pPr>
              <a:defRPr/>
            </a:pPr>
            <a:r>
              <a:rPr lang="el-GR" dirty="0" smtClean="0"/>
              <a:t>Φάση Α: Το διδακτικό αντικείμενο του  σεναρίου</a:t>
            </a:r>
            <a:endParaRPr lang="el-GR" dirty="0"/>
          </a:p>
        </p:txBody>
      </p:sp>
      <p:sp>
        <p:nvSpPr>
          <p:cNvPr id="39939" name="Rectangle 3"/>
          <p:cNvSpPr>
            <a:spLocks noGrp="1" noChangeArrowheads="1"/>
          </p:cNvSpPr>
          <p:nvPr>
            <p:ph type="body" idx="1"/>
          </p:nvPr>
        </p:nvSpPr>
        <p:spPr>
          <a:xfrm>
            <a:off x="2987824" y="1554923"/>
            <a:ext cx="5832648" cy="5000625"/>
          </a:xfrm>
        </p:spPr>
        <p:txBody>
          <a:bodyPr/>
          <a:lstStyle/>
          <a:p>
            <a:r>
              <a:rPr lang="en-US" sz="2400" dirty="0" smtClean="0"/>
              <a:t>E</a:t>
            </a:r>
            <a:r>
              <a:rPr lang="el-GR" sz="2400" dirty="0" err="1" smtClean="0"/>
              <a:t>πί</a:t>
            </a:r>
            <a:r>
              <a:rPr lang="el-GR" sz="2400" dirty="0" smtClean="0"/>
              <a:t> μέρους τμήματα του σεναρίου οικοδόμησης της έννοιας και εστίαση στα επίμαχα σημεία της έννοιας.</a:t>
            </a:r>
          </a:p>
          <a:p>
            <a:r>
              <a:rPr lang="el-GR" sz="2400" u="sng" dirty="0" err="1" smtClean="0"/>
              <a:t>Προαπαιτούμενες</a:t>
            </a:r>
            <a:r>
              <a:rPr lang="el-GR" sz="2400" u="sng" dirty="0" smtClean="0"/>
              <a:t> </a:t>
            </a:r>
            <a:r>
              <a:rPr lang="el-GR" sz="2400" dirty="0" smtClean="0"/>
              <a:t>και </a:t>
            </a:r>
            <a:r>
              <a:rPr lang="el-GR" sz="2400" u="sng" dirty="0" smtClean="0"/>
              <a:t>πρότερες </a:t>
            </a:r>
            <a:r>
              <a:rPr lang="el-GR" sz="2400" dirty="0" smtClean="0"/>
              <a:t>γνώσεις </a:t>
            </a:r>
          </a:p>
          <a:p>
            <a:pPr lvl="1"/>
            <a:r>
              <a:rPr lang="el-GR" sz="2000" dirty="0" smtClean="0"/>
              <a:t>πώς αποτιμώνται και πώς εντάσσονται στο σενάριο;</a:t>
            </a:r>
          </a:p>
          <a:p>
            <a:r>
              <a:rPr lang="el-GR" sz="2400" dirty="0" err="1" smtClean="0"/>
              <a:t>Καταλληλότητα</a:t>
            </a:r>
            <a:r>
              <a:rPr lang="el-GR" sz="2400" dirty="0" smtClean="0"/>
              <a:t> του σεναρίου για το επίπεδο γνώσης των μαθητών.</a:t>
            </a:r>
          </a:p>
          <a:p>
            <a:r>
              <a:rPr lang="el-GR" sz="2400" dirty="0" smtClean="0"/>
              <a:t>«Διδακτικός μετασχηματισμός» της επιστημονικής γνώσης σε διδακτέα και διδαχθείσα.</a:t>
            </a:r>
          </a:p>
        </p:txBody>
      </p:sp>
      <p:sp>
        <p:nvSpPr>
          <p:cNvPr id="3" name="Θέση υποσέλιδου 2"/>
          <p:cNvSpPr>
            <a:spLocks noGrp="1"/>
          </p:cNvSpPr>
          <p:nvPr>
            <p:ph type="ftr" sz="quarter" idx="11"/>
          </p:nvPr>
        </p:nvSpPr>
        <p:spPr/>
        <p:txBody>
          <a:bodyPr/>
          <a:lstStyle/>
          <a:p>
            <a:pPr>
              <a:defRPr/>
            </a:pPr>
            <a:r>
              <a:rPr lang="el-GR" smtClean="0"/>
              <a:t>Παιδαγωγικός Σχεδιασμός με ΤΠΕ</a:t>
            </a:r>
            <a:endParaRPr lang="en-US"/>
          </a:p>
        </p:txBody>
      </p:sp>
      <p:pic>
        <p:nvPicPr>
          <p:cNvPr id="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1700808"/>
            <a:ext cx="3024336" cy="4320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Έλλειψη 6"/>
          <p:cNvSpPr/>
          <p:nvPr/>
        </p:nvSpPr>
        <p:spPr>
          <a:xfrm>
            <a:off x="611560" y="1566847"/>
            <a:ext cx="2160240" cy="64807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7856480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defRPr/>
            </a:pPr>
            <a:r>
              <a:rPr lang="el-GR" sz="4000" b="1" i="1" dirty="0" smtClean="0"/>
              <a:t>Αντικείμενο της 1</a:t>
            </a:r>
            <a:r>
              <a:rPr lang="el-GR" sz="4000" b="1" i="1" baseline="30000" dirty="0" smtClean="0"/>
              <a:t>ης</a:t>
            </a:r>
            <a:r>
              <a:rPr lang="el-GR" sz="4000" b="1" i="1" dirty="0" smtClean="0"/>
              <a:t> φάσης: βασικά θέματα του σεναρίου </a:t>
            </a:r>
            <a:endParaRPr lang="el-GR" sz="4000" b="1" i="1" dirty="0"/>
          </a:p>
        </p:txBody>
      </p:sp>
      <p:sp>
        <p:nvSpPr>
          <p:cNvPr id="41987" name="2 - Θέση περιεχομένου"/>
          <p:cNvSpPr>
            <a:spLocks noGrp="1"/>
          </p:cNvSpPr>
          <p:nvPr>
            <p:ph idx="1"/>
          </p:nvPr>
        </p:nvSpPr>
        <p:spPr/>
        <p:txBody>
          <a:bodyPr/>
          <a:lstStyle/>
          <a:p>
            <a:r>
              <a:rPr lang="el-GR" sz="2400" dirty="0" smtClean="0"/>
              <a:t>Στην αρχική φάση καθορίζεται: </a:t>
            </a:r>
          </a:p>
          <a:p>
            <a:pPr lvl="1"/>
            <a:r>
              <a:rPr lang="el-GR" sz="2000" dirty="0" smtClean="0"/>
              <a:t>το προς μελέτη διδακτικό αντικείμενο </a:t>
            </a:r>
          </a:p>
          <a:p>
            <a:pPr lvl="1"/>
            <a:r>
              <a:rPr lang="el-GR" sz="2000" dirty="0" smtClean="0"/>
              <a:t>το περιεχόμενο </a:t>
            </a:r>
          </a:p>
          <a:p>
            <a:pPr lvl="1"/>
            <a:r>
              <a:rPr lang="el-GR" sz="2000" dirty="0" smtClean="0"/>
              <a:t>προσδιορίζονται τα βασικά τμήματα του σεναρίου </a:t>
            </a:r>
          </a:p>
          <a:p>
            <a:pPr lvl="1"/>
            <a:r>
              <a:rPr lang="el-GR" sz="2000" dirty="0" smtClean="0"/>
              <a:t>γίνεται εστίαση στα επιμέρους σημεία του αντικειμένου της μάθησης </a:t>
            </a:r>
          </a:p>
          <a:p>
            <a:r>
              <a:rPr lang="el-GR" sz="2400" dirty="0" smtClean="0"/>
              <a:t>Συνεπώς ορίζεται: </a:t>
            </a:r>
          </a:p>
          <a:p>
            <a:pPr lvl="1"/>
            <a:r>
              <a:rPr lang="el-GR" sz="2000" dirty="0" smtClean="0"/>
              <a:t>ο τίτλος και το θέμα του σεναρίου </a:t>
            </a:r>
          </a:p>
          <a:p>
            <a:pPr lvl="1"/>
            <a:r>
              <a:rPr lang="el-GR" sz="2000" dirty="0" smtClean="0"/>
              <a:t>η τάξη ή οι τάξεις στις οποίες μπορεί να απευθύνεται </a:t>
            </a:r>
          </a:p>
          <a:p>
            <a:pPr lvl="1"/>
            <a:r>
              <a:rPr lang="el-GR" sz="2000" dirty="0" smtClean="0"/>
              <a:t>οι εμπλεκόμενες γνωστικές περιοχές </a:t>
            </a:r>
          </a:p>
          <a:p>
            <a:pPr lvl="1"/>
            <a:r>
              <a:rPr lang="el-GR" sz="2000" dirty="0" smtClean="0"/>
              <a:t>η συμβατότητα (ή όχι) με το ισχύον αναλυτικό πρόγραμμα</a:t>
            </a:r>
          </a:p>
          <a:p>
            <a:pPr lvl="1"/>
            <a:r>
              <a:rPr lang="el-GR" sz="2000" dirty="0" smtClean="0"/>
              <a:t>η ενδεικτική διάρκεια υλοποίησης του σεναρίου στην τάξη</a:t>
            </a:r>
          </a:p>
          <a:p>
            <a:endParaRPr lang="el-GR" sz="2400" dirty="0" smtClean="0"/>
          </a:p>
        </p:txBody>
      </p:sp>
      <p:sp>
        <p:nvSpPr>
          <p:cNvPr id="3" name="Θέση υποσέλιδου 2"/>
          <p:cNvSpPr>
            <a:spLocks noGrp="1"/>
          </p:cNvSpPr>
          <p:nvPr>
            <p:ph type="ftr" sz="quarter" idx="11"/>
          </p:nvPr>
        </p:nvSpPr>
        <p:spPr/>
        <p:txBody>
          <a:bodyPr/>
          <a:lstStyle/>
          <a:p>
            <a:pPr>
              <a:defRPr/>
            </a:pPr>
            <a:r>
              <a:rPr lang="el-GR" smtClean="0"/>
              <a:t>Παιδαγωγικός Σχεδιασμός με ΤΠΕ</a:t>
            </a:r>
            <a:endParaRPr lang="en-US"/>
          </a:p>
        </p:txBody>
      </p:sp>
    </p:spTree>
    <p:extLst>
      <p:ext uri="{BB962C8B-B14F-4D97-AF65-F5344CB8AC3E}">
        <p14:creationId xmlns:p14="http://schemas.microsoft.com/office/powerpoint/2010/main" val="891069342"/>
      </p:ext>
    </p:extLst>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318206" y="260648"/>
            <a:ext cx="7499350" cy="1143000"/>
          </a:xfrm>
        </p:spPr>
        <p:txBody>
          <a:bodyPr>
            <a:normAutofit fontScale="90000"/>
          </a:bodyPr>
          <a:lstStyle/>
          <a:p>
            <a:pPr>
              <a:defRPr/>
            </a:pPr>
            <a:r>
              <a:rPr lang="el-GR" sz="4000" b="1" i="1" dirty="0"/>
              <a:t>Αντικείμενο της 1</a:t>
            </a:r>
            <a:r>
              <a:rPr lang="el-GR" sz="4000" b="1" i="1" baseline="30000" dirty="0"/>
              <a:t>ης</a:t>
            </a:r>
            <a:r>
              <a:rPr lang="el-GR" sz="4000" b="1" i="1" dirty="0"/>
              <a:t> </a:t>
            </a:r>
            <a:r>
              <a:rPr lang="el-GR" sz="4000" b="1" i="1" dirty="0" smtClean="0"/>
              <a:t>φάσης: τι πρέπει να ξέρουν και τι ξέρουν οι μαθητές</a:t>
            </a:r>
          </a:p>
        </p:txBody>
      </p:sp>
      <p:sp>
        <p:nvSpPr>
          <p:cNvPr id="43011" name="2 - Θέση περιεχομένου"/>
          <p:cNvSpPr>
            <a:spLocks noGrp="1"/>
          </p:cNvSpPr>
          <p:nvPr>
            <p:ph idx="1"/>
          </p:nvPr>
        </p:nvSpPr>
        <p:spPr>
          <a:xfrm>
            <a:off x="1390844" y="1844824"/>
            <a:ext cx="7283152" cy="4297363"/>
          </a:xfrm>
        </p:spPr>
        <p:txBody>
          <a:bodyPr/>
          <a:lstStyle/>
          <a:p>
            <a:r>
              <a:rPr lang="el-GR" sz="2800" dirty="0" smtClean="0"/>
              <a:t>είναι απαραίτητο να προσδιοριστούν </a:t>
            </a:r>
          </a:p>
          <a:p>
            <a:pPr lvl="1"/>
            <a:r>
              <a:rPr lang="el-GR" sz="2400" dirty="0" smtClean="0"/>
              <a:t>τα βασικά τμήματα του σεναρίου, </a:t>
            </a:r>
          </a:p>
          <a:p>
            <a:pPr lvl="1"/>
            <a:r>
              <a:rPr lang="el-GR" sz="2400" dirty="0" smtClean="0"/>
              <a:t>να γίνει αναφορά στις </a:t>
            </a:r>
            <a:r>
              <a:rPr lang="el-GR" sz="2400" u="sng" dirty="0" err="1" smtClean="0"/>
              <a:t>προαπαιτούμενες</a:t>
            </a:r>
            <a:r>
              <a:rPr lang="el-GR" sz="2400" u="sng" dirty="0" smtClean="0"/>
              <a:t> γνώσεις</a:t>
            </a:r>
            <a:r>
              <a:rPr lang="el-GR" sz="2400" dirty="0" smtClean="0"/>
              <a:t> που πρέπει να διαθέτουν (τι πρέπει να ξέρουν) οι μαθητές </a:t>
            </a:r>
          </a:p>
          <a:p>
            <a:pPr lvl="1"/>
            <a:r>
              <a:rPr lang="el-GR" sz="2400" dirty="0" smtClean="0"/>
              <a:t>στις </a:t>
            </a:r>
            <a:r>
              <a:rPr lang="el-GR" sz="2400" u="sng" dirty="0" smtClean="0"/>
              <a:t>πρότερες (</a:t>
            </a:r>
            <a:r>
              <a:rPr lang="el-GR" sz="2400" u="sng" dirty="0" err="1" smtClean="0"/>
              <a:t>προϋπάρχουσες</a:t>
            </a:r>
            <a:r>
              <a:rPr lang="el-GR" sz="2400" u="sng" dirty="0" smtClean="0"/>
              <a:t>) γνώσεις που διαθέτουν</a:t>
            </a:r>
            <a:r>
              <a:rPr lang="el-GR" sz="2400" dirty="0" smtClean="0"/>
              <a:t> πραγματικά (τι ήδη ξέρουν) </a:t>
            </a:r>
          </a:p>
          <a:p>
            <a:pPr lvl="1"/>
            <a:r>
              <a:rPr lang="el-GR" sz="2400" dirty="0" smtClean="0"/>
              <a:t>να αιτιολογηθεί σύντομα γιατί το προτεινόμενο σενάριο είναι κατάλληλο για το επίπεδο γνώσεων των μαθητών. </a:t>
            </a:r>
          </a:p>
        </p:txBody>
      </p:sp>
      <p:sp>
        <p:nvSpPr>
          <p:cNvPr id="3" name="Θέση υποσέλιδου 2"/>
          <p:cNvSpPr>
            <a:spLocks noGrp="1"/>
          </p:cNvSpPr>
          <p:nvPr>
            <p:ph type="ftr" sz="quarter" idx="11"/>
          </p:nvPr>
        </p:nvSpPr>
        <p:spPr/>
        <p:txBody>
          <a:bodyPr/>
          <a:lstStyle/>
          <a:p>
            <a:pPr>
              <a:defRPr/>
            </a:pPr>
            <a:r>
              <a:rPr lang="el-GR" smtClean="0"/>
              <a:t>Παιδαγωγικός Σχεδιασμός με ΤΠΕ</a:t>
            </a:r>
            <a:endParaRPr lang="en-US"/>
          </a:p>
        </p:txBody>
      </p:sp>
    </p:spTree>
    <p:extLst>
      <p:ext uri="{BB962C8B-B14F-4D97-AF65-F5344CB8AC3E}">
        <p14:creationId xmlns:p14="http://schemas.microsoft.com/office/powerpoint/2010/main" val="2084605230"/>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defRPr/>
            </a:pPr>
            <a:r>
              <a:rPr lang="el-GR" sz="4000" b="1" i="1" dirty="0" smtClean="0"/>
              <a:t>Σύνοψη 1</a:t>
            </a:r>
            <a:r>
              <a:rPr lang="el-GR" sz="4000" b="1" i="1" baseline="30000" dirty="0" smtClean="0"/>
              <a:t>ης</a:t>
            </a:r>
            <a:r>
              <a:rPr lang="el-GR" sz="4000" b="1" i="1" dirty="0" smtClean="0"/>
              <a:t> φάσης</a:t>
            </a:r>
          </a:p>
        </p:txBody>
      </p:sp>
      <p:sp>
        <p:nvSpPr>
          <p:cNvPr id="44035" name="2 - Θέση περιεχομένου"/>
          <p:cNvSpPr>
            <a:spLocks noGrp="1"/>
          </p:cNvSpPr>
          <p:nvPr>
            <p:ph idx="1"/>
          </p:nvPr>
        </p:nvSpPr>
        <p:spPr>
          <a:xfrm>
            <a:off x="1141750" y="1413259"/>
            <a:ext cx="7499350" cy="4224338"/>
          </a:xfrm>
        </p:spPr>
        <p:txBody>
          <a:bodyPr/>
          <a:lstStyle/>
          <a:p>
            <a:pPr algn="just"/>
            <a:r>
              <a:rPr lang="el-GR" sz="2400" dirty="0" smtClean="0"/>
              <a:t>το περιεχόμενο (θέμα, τίτλος, αντικείμενο) του σεναρίου και τη σύνδεσή του με τις γνώσεις των μαθητών. </a:t>
            </a:r>
          </a:p>
          <a:p>
            <a:pPr algn="just"/>
            <a:r>
              <a:rPr lang="el-GR" sz="2400" dirty="0" smtClean="0"/>
              <a:t>σε συνδυασμό με την επόμενη φάση (ανίχνευση αναπαραστάσεων), περιγράφει συνοπτικά το κυρίως σκεπτικό του σεναρίου: για ποιους λόγους δημιουργήθηκε και ποια διδακτικά προβλήματα θέλει να αντιμετωπίσει.</a:t>
            </a:r>
          </a:p>
          <a:p>
            <a:pPr algn="just"/>
            <a:r>
              <a:rPr lang="el-GR" sz="2400" dirty="0" smtClean="0"/>
              <a:t>λόγω της ένταξης των ΤΠΕ στο σενάριο, είναι απαραίτητο να προσδιοριστούν στη φάση αυτή τα γνωστικά </a:t>
            </a:r>
            <a:r>
              <a:rPr lang="el-GR" sz="2400" dirty="0" err="1" smtClean="0"/>
              <a:t>προαπαιτούμενα</a:t>
            </a:r>
            <a:r>
              <a:rPr lang="el-GR" sz="2400" dirty="0" smtClean="0"/>
              <a:t> που αφορούν τα προς χρήση λογισμικά και υπολογιστικά εργαλεία.</a:t>
            </a:r>
          </a:p>
        </p:txBody>
      </p:sp>
      <p:sp>
        <p:nvSpPr>
          <p:cNvPr id="3" name="Θέση υποσέλιδου 2"/>
          <p:cNvSpPr>
            <a:spLocks noGrp="1"/>
          </p:cNvSpPr>
          <p:nvPr>
            <p:ph type="ftr" sz="quarter" idx="11"/>
          </p:nvPr>
        </p:nvSpPr>
        <p:spPr/>
        <p:txBody>
          <a:bodyPr/>
          <a:lstStyle/>
          <a:p>
            <a:pPr>
              <a:defRPr/>
            </a:pPr>
            <a:r>
              <a:rPr lang="el-GR" smtClean="0"/>
              <a:t>Παιδαγωγικός Σχεδιασμός με ΤΠΕ</a:t>
            </a:r>
            <a:endParaRPr lang="en-US"/>
          </a:p>
        </p:txBody>
      </p:sp>
    </p:spTree>
    <p:extLst>
      <p:ext uri="{BB962C8B-B14F-4D97-AF65-F5344CB8AC3E}">
        <p14:creationId xmlns:p14="http://schemas.microsoft.com/office/powerpoint/2010/main" val="1650248179"/>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118488" y="191599"/>
            <a:ext cx="7607574" cy="1143000"/>
          </a:xfrm>
        </p:spPr>
        <p:txBody>
          <a:bodyPr>
            <a:normAutofit fontScale="90000"/>
          </a:bodyPr>
          <a:lstStyle/>
          <a:p>
            <a:pPr>
              <a:defRPr/>
            </a:pPr>
            <a:r>
              <a:rPr lang="el-GR" dirty="0" smtClean="0"/>
              <a:t>Φάση Β: Αναπαραστάσεις – λάθη – γνωστικές δυσκολίες των μαθητών</a:t>
            </a:r>
            <a:endParaRPr lang="el-GR" dirty="0"/>
          </a:p>
        </p:txBody>
      </p:sp>
      <p:sp>
        <p:nvSpPr>
          <p:cNvPr id="45059" name="Rectangle 3"/>
          <p:cNvSpPr>
            <a:spLocks noGrp="1" noChangeArrowheads="1"/>
          </p:cNvSpPr>
          <p:nvPr>
            <p:ph type="body" idx="1"/>
          </p:nvPr>
        </p:nvSpPr>
        <p:spPr>
          <a:xfrm>
            <a:off x="2843808" y="1628800"/>
            <a:ext cx="6048672" cy="4800600"/>
          </a:xfrm>
        </p:spPr>
        <p:txBody>
          <a:bodyPr/>
          <a:lstStyle/>
          <a:p>
            <a:r>
              <a:rPr lang="el-GR" dirty="0" smtClean="0"/>
              <a:t>Βιβλιογραφία &amp; πρότερη εκπαιδευτική εμπειρία:</a:t>
            </a:r>
          </a:p>
          <a:p>
            <a:pPr lvl="1"/>
            <a:r>
              <a:rPr lang="el-GR" dirty="0" smtClean="0"/>
              <a:t>Διατύπωση των αναπαραστάσεων των μαθητών, ανίχνευση και μετασχηματισμός τους. </a:t>
            </a:r>
          </a:p>
          <a:p>
            <a:pPr lvl="1"/>
            <a:r>
              <a:rPr lang="el-GR" dirty="0" smtClean="0"/>
              <a:t>Ενσωμάτωση των παρανοήσεων και ενδεχόμενων λαθών των μαθητών.</a:t>
            </a:r>
          </a:p>
          <a:p>
            <a:pPr lvl="1"/>
            <a:r>
              <a:rPr lang="el-GR" dirty="0" smtClean="0"/>
              <a:t>Ενσωμάτωση των γνωστικών δυσκολιών στο σενάριο.</a:t>
            </a:r>
          </a:p>
        </p:txBody>
      </p:sp>
      <p:sp>
        <p:nvSpPr>
          <p:cNvPr id="3" name="Θέση υποσέλιδου 2"/>
          <p:cNvSpPr>
            <a:spLocks noGrp="1"/>
          </p:cNvSpPr>
          <p:nvPr>
            <p:ph type="ftr" sz="quarter" idx="11"/>
          </p:nvPr>
        </p:nvSpPr>
        <p:spPr/>
        <p:txBody>
          <a:bodyPr/>
          <a:lstStyle/>
          <a:p>
            <a:pPr>
              <a:defRPr/>
            </a:pPr>
            <a:r>
              <a:rPr lang="el-GR" smtClean="0"/>
              <a:t>Παιδαγωγικός Σχεδιασμός με ΤΠΕ</a:t>
            </a:r>
            <a:endParaRPr lang="en-US"/>
          </a:p>
        </p:txBody>
      </p:sp>
      <p:pic>
        <p:nvPicPr>
          <p:cNvPr id="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1772816"/>
            <a:ext cx="3024336" cy="4320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Έλλειψη 1"/>
          <p:cNvSpPr/>
          <p:nvPr/>
        </p:nvSpPr>
        <p:spPr>
          <a:xfrm>
            <a:off x="683568" y="2348880"/>
            <a:ext cx="2160240" cy="64807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40994253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defRPr/>
            </a:pPr>
            <a:r>
              <a:rPr lang="el-GR" sz="4000" b="1" i="1" dirty="0" smtClean="0"/>
              <a:t>Αντικείμενο της 2</a:t>
            </a:r>
            <a:r>
              <a:rPr lang="el-GR" sz="4000" b="1" i="1" baseline="30000" dirty="0" smtClean="0"/>
              <a:t>ης</a:t>
            </a:r>
            <a:r>
              <a:rPr lang="el-GR" sz="4000" b="1" i="1" dirty="0" smtClean="0"/>
              <a:t> φάσης </a:t>
            </a:r>
            <a:endParaRPr lang="el-GR" sz="4000" b="1" i="1" dirty="0"/>
          </a:p>
        </p:txBody>
      </p:sp>
      <p:sp>
        <p:nvSpPr>
          <p:cNvPr id="47107" name="2 - Θέση περιεχομένου"/>
          <p:cNvSpPr>
            <a:spLocks noGrp="1"/>
          </p:cNvSpPr>
          <p:nvPr>
            <p:ph idx="1"/>
          </p:nvPr>
        </p:nvSpPr>
        <p:spPr>
          <a:xfrm>
            <a:off x="1014762" y="1417638"/>
            <a:ext cx="7661944" cy="4392613"/>
          </a:xfrm>
        </p:spPr>
        <p:txBody>
          <a:bodyPr/>
          <a:lstStyle/>
          <a:p>
            <a:pPr marL="82550" indent="0" algn="just" eaLnBrk="1" hangingPunct="1">
              <a:buNone/>
            </a:pPr>
            <a:r>
              <a:rPr lang="el-GR" sz="2800" dirty="0" smtClean="0"/>
              <a:t>Στη Β’ φάση του εκπαιδευτικού σεναρίου γίνεται:</a:t>
            </a:r>
          </a:p>
          <a:p>
            <a:pPr lvl="1" algn="just" eaLnBrk="1" hangingPunct="1"/>
            <a:r>
              <a:rPr lang="el-GR" sz="2400" dirty="0" smtClean="0"/>
              <a:t>Διατύπωση των αναπαραστάσεων των μαθητών, ανίχνευση και μετασχηματισμός τους. </a:t>
            </a:r>
          </a:p>
          <a:p>
            <a:pPr lvl="1" algn="just" eaLnBrk="1" hangingPunct="1"/>
            <a:r>
              <a:rPr lang="el-GR" sz="2400" dirty="0" smtClean="0"/>
              <a:t>Ενσωμάτωση των παρανοήσεων και ενδεχόμενων λαθών των μαθητών </a:t>
            </a:r>
            <a:r>
              <a:rPr lang="el-GR" sz="2400" dirty="0" smtClean="0">
                <a:sym typeface="Wingdings" panose="05000000000000000000" pitchFamily="2" charset="2"/>
              </a:rPr>
              <a:t> πώς θα ξεπεράσουν τα γνωστικά εμπόδια οι μαθητές;</a:t>
            </a:r>
            <a:endParaRPr lang="el-GR" sz="2400" dirty="0" smtClean="0"/>
          </a:p>
          <a:p>
            <a:pPr lvl="1" algn="just" eaLnBrk="1" hangingPunct="1"/>
            <a:r>
              <a:rPr lang="el-GR" sz="2400" dirty="0" smtClean="0"/>
              <a:t>Ενσωμάτωση των γνωστικών δυσκολιών στο σενάριο.</a:t>
            </a:r>
          </a:p>
          <a:p>
            <a:pPr lvl="1" algn="just" eaLnBrk="1" hangingPunct="1"/>
            <a:r>
              <a:rPr lang="el-GR" sz="2400" dirty="0" smtClean="0"/>
              <a:t>Αντιμετώπιση – αξιοποίηση των γνωστικών δυσκολιών των μαθητών στις δραστηριότητες του σεναρίου </a:t>
            </a:r>
            <a:r>
              <a:rPr lang="el-GR" sz="2400" dirty="0" smtClean="0">
                <a:sym typeface="Wingdings" panose="05000000000000000000" pitchFamily="2" charset="2"/>
              </a:rPr>
              <a:t> Πώς</a:t>
            </a:r>
            <a:r>
              <a:rPr lang="el-GR" sz="2400" dirty="0" smtClean="0"/>
              <a:t>;</a:t>
            </a:r>
          </a:p>
          <a:p>
            <a:endParaRPr lang="el-GR" sz="3600" dirty="0" smtClean="0"/>
          </a:p>
        </p:txBody>
      </p:sp>
      <p:sp>
        <p:nvSpPr>
          <p:cNvPr id="3" name="Θέση υποσέλιδου 2"/>
          <p:cNvSpPr>
            <a:spLocks noGrp="1"/>
          </p:cNvSpPr>
          <p:nvPr>
            <p:ph type="ftr" sz="quarter" idx="11"/>
          </p:nvPr>
        </p:nvSpPr>
        <p:spPr/>
        <p:txBody>
          <a:bodyPr/>
          <a:lstStyle/>
          <a:p>
            <a:pPr>
              <a:defRPr/>
            </a:pPr>
            <a:r>
              <a:rPr lang="el-GR" smtClean="0"/>
              <a:t>Παιδαγωγικός Σχεδιασμός με ΤΠΕ</a:t>
            </a:r>
            <a:endParaRPr lang="en-US"/>
          </a:p>
        </p:txBody>
      </p:sp>
    </p:spTree>
    <p:extLst>
      <p:ext uri="{BB962C8B-B14F-4D97-AF65-F5344CB8AC3E}">
        <p14:creationId xmlns:p14="http://schemas.microsoft.com/office/powerpoint/2010/main" val="1579528392"/>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5875" y="142875"/>
            <a:ext cx="7499350" cy="1143000"/>
          </a:xfrm>
        </p:spPr>
        <p:txBody>
          <a:bodyPr/>
          <a:lstStyle/>
          <a:p>
            <a:pPr>
              <a:defRPr/>
            </a:pPr>
            <a:r>
              <a:rPr lang="el-GR" dirty="0" smtClean="0"/>
              <a:t>Γνωστικά &amp; διδακτικά εμπόδια</a:t>
            </a:r>
            <a:endParaRPr lang="en-GB" dirty="0"/>
          </a:p>
        </p:txBody>
      </p:sp>
      <p:sp>
        <p:nvSpPr>
          <p:cNvPr id="48131" name="Content Placeholder 2"/>
          <p:cNvSpPr>
            <a:spLocks noGrp="1"/>
          </p:cNvSpPr>
          <p:nvPr>
            <p:ph idx="1"/>
          </p:nvPr>
        </p:nvSpPr>
        <p:spPr>
          <a:xfrm>
            <a:off x="971600" y="1214438"/>
            <a:ext cx="7962850" cy="4800600"/>
          </a:xfrm>
        </p:spPr>
        <p:txBody>
          <a:bodyPr/>
          <a:lstStyle/>
          <a:p>
            <a:pPr>
              <a:lnSpc>
                <a:spcPct val="90000"/>
              </a:lnSpc>
              <a:spcBef>
                <a:spcPts val="1200"/>
              </a:spcBef>
              <a:spcAft>
                <a:spcPts val="300"/>
              </a:spcAft>
            </a:pPr>
            <a:r>
              <a:rPr lang="el-GR" sz="2400" dirty="0" smtClean="0">
                <a:latin typeface="Corbel" panose="020B0503020204020204" pitchFamily="34" charset="0"/>
                <a:cs typeface="Tahoma" panose="020B0604030504040204" pitchFamily="34" charset="0"/>
              </a:rPr>
              <a:t>O εκπαιδευτικός οφείλει να λάβει υπόψη του τις «γνώσεις» (ιδέες, αντιλήψεις, αναπαραστάσεις) των μαθητών </a:t>
            </a:r>
          </a:p>
          <a:p>
            <a:pPr>
              <a:lnSpc>
                <a:spcPct val="90000"/>
              </a:lnSpc>
              <a:spcBef>
                <a:spcPts val="1200"/>
              </a:spcBef>
              <a:spcAft>
                <a:spcPts val="300"/>
              </a:spcAft>
            </a:pPr>
            <a:r>
              <a:rPr lang="el-GR" sz="2400" dirty="0" smtClean="0">
                <a:latin typeface="Corbel" panose="020B0503020204020204" pitchFamily="34" charset="0"/>
                <a:cs typeface="Tahoma" panose="020B0604030504040204" pitchFamily="34" charset="0"/>
              </a:rPr>
              <a:t>Οι "προεπιστημονικές" πρότερες γνώσεις των μαθητών δεν εξαλείφονται εύκολα αλλά συνιστούν σημαντικά </a:t>
            </a:r>
            <a:r>
              <a:rPr lang="el-GR" sz="2400" b="1" dirty="0" smtClean="0">
                <a:latin typeface="Corbel" panose="020B0503020204020204" pitchFamily="34" charset="0"/>
                <a:cs typeface="Tahoma" panose="020B0604030504040204" pitchFamily="34" charset="0"/>
              </a:rPr>
              <a:t>γνωστικά εμπόδια </a:t>
            </a:r>
            <a:r>
              <a:rPr lang="el-GR" sz="2400" dirty="0" smtClean="0">
                <a:latin typeface="Corbel" panose="020B0503020204020204" pitchFamily="34" charset="0"/>
                <a:cs typeface="Tahoma" panose="020B0604030504040204" pitchFamily="34" charset="0"/>
              </a:rPr>
              <a:t>στην οικοδόμηση νέων γνώσεων </a:t>
            </a:r>
          </a:p>
          <a:p>
            <a:pPr>
              <a:lnSpc>
                <a:spcPct val="90000"/>
              </a:lnSpc>
              <a:spcBef>
                <a:spcPts val="1200"/>
              </a:spcBef>
              <a:spcAft>
                <a:spcPts val="300"/>
              </a:spcAft>
            </a:pPr>
            <a:r>
              <a:rPr lang="el-GR" sz="2400" dirty="0" smtClean="0">
                <a:latin typeface="Corbel" panose="020B0503020204020204" pitchFamily="34" charset="0"/>
                <a:cs typeface="Tahoma" panose="020B0604030504040204" pitchFamily="34" charset="0"/>
              </a:rPr>
              <a:t>Στην περίπτωση που οι ιδέες, οι αντιλήψεις και οι αναπαραστάσεις που διαθέτουν τα παιδιά αποκλίνουν από τις επιστημονικές γνώσεις και παράλληλα δεν αλλάζουν κατά τη διάρκεια μιας διδακτικής παρέμβασης αναφερόμαστε σε αυτές ως </a:t>
            </a:r>
            <a:r>
              <a:rPr lang="el-GR" sz="2400" b="1" dirty="0" smtClean="0">
                <a:latin typeface="Corbel" panose="020B0503020204020204" pitchFamily="34" charset="0"/>
                <a:cs typeface="Tahoma" panose="020B0604030504040204" pitchFamily="34" charset="0"/>
              </a:rPr>
              <a:t>διδακτικά εμπόδια.</a:t>
            </a:r>
          </a:p>
          <a:p>
            <a:pPr>
              <a:lnSpc>
                <a:spcPct val="90000"/>
              </a:lnSpc>
              <a:spcBef>
                <a:spcPts val="1200"/>
              </a:spcBef>
              <a:spcAft>
                <a:spcPts val="300"/>
              </a:spcAft>
            </a:pPr>
            <a:r>
              <a:rPr lang="el-GR" sz="2400" b="1" dirty="0" smtClean="0">
                <a:latin typeface="Corbel" panose="020B0503020204020204" pitchFamily="34" charset="0"/>
                <a:cs typeface="Tahoma" panose="020B0604030504040204" pitchFamily="34" charset="0"/>
              </a:rPr>
              <a:t>Βασικός στόχος της διδασκαλίας είναι η υπέρβαση αυτών των εμποδίων    </a:t>
            </a:r>
          </a:p>
          <a:p>
            <a:endParaRPr lang="en-GB" sz="2400" dirty="0" smtClean="0">
              <a:latin typeface="Corbel" panose="020B0503020204020204" pitchFamily="34" charset="0"/>
              <a:cs typeface="Tahoma" panose="020B0604030504040204" pitchFamily="34" charset="0"/>
            </a:endParaRPr>
          </a:p>
        </p:txBody>
      </p:sp>
      <p:sp>
        <p:nvSpPr>
          <p:cNvPr id="5" name="Θέση υποσέλιδου 4"/>
          <p:cNvSpPr>
            <a:spLocks noGrp="1"/>
          </p:cNvSpPr>
          <p:nvPr>
            <p:ph type="ftr" sz="quarter" idx="11"/>
          </p:nvPr>
        </p:nvSpPr>
        <p:spPr/>
        <p:txBody>
          <a:bodyPr/>
          <a:lstStyle/>
          <a:p>
            <a:pPr>
              <a:defRPr/>
            </a:pPr>
            <a:r>
              <a:rPr lang="el-GR" smtClean="0"/>
              <a:t>Παιδαγωγικός Σχεδιασμός με ΤΠΕ</a:t>
            </a:r>
            <a:endParaRPr lang="en-US"/>
          </a:p>
        </p:txBody>
      </p:sp>
    </p:spTree>
    <p:extLst>
      <p:ext uri="{BB962C8B-B14F-4D97-AF65-F5344CB8AC3E}">
        <p14:creationId xmlns:p14="http://schemas.microsoft.com/office/powerpoint/2010/main" val="29654147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l-GR" dirty="0" smtClean="0"/>
              <a:t>Τα λάθη των μαθητών </a:t>
            </a:r>
            <a:endParaRPr lang="en-GB" dirty="0"/>
          </a:p>
        </p:txBody>
      </p:sp>
      <p:sp>
        <p:nvSpPr>
          <p:cNvPr id="50179" name="Content Placeholder 2"/>
          <p:cNvSpPr>
            <a:spLocks noGrp="1"/>
          </p:cNvSpPr>
          <p:nvPr>
            <p:ph idx="1"/>
          </p:nvPr>
        </p:nvSpPr>
        <p:spPr>
          <a:xfrm>
            <a:off x="1116013" y="1285875"/>
            <a:ext cx="7818437" cy="4800600"/>
          </a:xfrm>
        </p:spPr>
        <p:txBody>
          <a:bodyPr/>
          <a:lstStyle/>
          <a:p>
            <a:pPr eaLnBrk="1" hangingPunct="1">
              <a:buFont typeface="Wingdings" panose="05000000000000000000" pitchFamily="2" charset="2"/>
              <a:buNone/>
            </a:pPr>
            <a:r>
              <a:rPr lang="el-GR" sz="2800" dirty="0" smtClean="0"/>
              <a:t>Σε όλα τα γνωστικά αντικείμενα κατά την επίλυση προβλημάτων παρουσιάζονται ορισμένα λάθη τα οποία είναι σχεδόν προβλέψιμα: συστηματικά, διαδεδομένα, «αντιστέκονται» σε κάθε προσπάθεια εξάλειψής τους.  </a:t>
            </a:r>
          </a:p>
          <a:p>
            <a:pPr eaLnBrk="1" hangingPunct="1">
              <a:buFont typeface="Wingdings" panose="05000000000000000000" pitchFamily="2" charset="2"/>
              <a:buNone/>
            </a:pPr>
            <a:r>
              <a:rPr lang="el-GR" sz="2800" dirty="0" smtClean="0"/>
              <a:t>Τα λάθη αυτού του τύπου είναι δείκτες </a:t>
            </a:r>
            <a:r>
              <a:rPr lang="el-GR" sz="2800" b="1" dirty="0" smtClean="0">
                <a:solidFill>
                  <a:srgbClr val="FF0000"/>
                </a:solidFill>
              </a:rPr>
              <a:t>λανθασμένων αντιλήψεων</a:t>
            </a:r>
            <a:r>
              <a:rPr lang="el-GR" sz="2800" dirty="0" smtClean="0"/>
              <a:t> (ή αναπαραστάσεων) των μαθητών. </a:t>
            </a:r>
          </a:p>
          <a:p>
            <a:pPr eaLnBrk="1" hangingPunct="1">
              <a:buFont typeface="Wingdings" panose="05000000000000000000" pitchFamily="2" charset="2"/>
              <a:buNone/>
            </a:pPr>
            <a:endParaRPr lang="el-GR" sz="1800" dirty="0" smtClean="0"/>
          </a:p>
          <a:p>
            <a:pPr eaLnBrk="1" hangingPunct="1">
              <a:buFont typeface="Wingdings" panose="05000000000000000000" pitchFamily="2" charset="2"/>
              <a:buNone/>
            </a:pPr>
            <a:r>
              <a:rPr lang="el-GR" sz="2000" dirty="0" smtClean="0"/>
              <a:t>Παράδειγμα λάθους </a:t>
            </a:r>
            <a:endParaRPr lang="el-GR" sz="2400" dirty="0" smtClean="0"/>
          </a:p>
          <a:p>
            <a:pPr eaLnBrk="1" hangingPunct="1">
              <a:buFont typeface="Wingdings" panose="05000000000000000000" pitchFamily="2" charset="2"/>
              <a:buNone/>
            </a:pPr>
            <a:endParaRPr lang="el-GR" sz="2000" dirty="0" smtClean="0"/>
          </a:p>
        </p:txBody>
      </p:sp>
      <p:sp>
        <p:nvSpPr>
          <p:cNvPr id="5" name="Θέση υποσέλιδου 4"/>
          <p:cNvSpPr>
            <a:spLocks noGrp="1"/>
          </p:cNvSpPr>
          <p:nvPr>
            <p:ph type="ftr" sz="quarter" idx="11"/>
          </p:nvPr>
        </p:nvSpPr>
        <p:spPr/>
        <p:txBody>
          <a:bodyPr/>
          <a:lstStyle/>
          <a:p>
            <a:pPr>
              <a:defRPr/>
            </a:pPr>
            <a:r>
              <a:rPr lang="el-GR" smtClean="0"/>
              <a:t>Παιδαγωγικός Σχεδιασμός με ΤΠΕ</a:t>
            </a:r>
            <a:endParaRPr lang="en-US"/>
          </a:p>
        </p:txBody>
      </p:sp>
    </p:spTree>
    <p:extLst>
      <p:ext uri="{BB962C8B-B14F-4D97-AF65-F5344CB8AC3E}">
        <p14:creationId xmlns:p14="http://schemas.microsoft.com/office/powerpoint/2010/main" val="4620859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l-GR" dirty="0" smtClean="0"/>
              <a:t>«Λάθος» &amp; γνωστική σύγκρουση </a:t>
            </a:r>
            <a:endParaRPr lang="en-GB" dirty="0"/>
          </a:p>
        </p:txBody>
      </p:sp>
      <p:sp>
        <p:nvSpPr>
          <p:cNvPr id="52227" name="Content Placeholder 2"/>
          <p:cNvSpPr>
            <a:spLocks noGrp="1"/>
          </p:cNvSpPr>
          <p:nvPr>
            <p:ph idx="1"/>
          </p:nvPr>
        </p:nvSpPr>
        <p:spPr>
          <a:xfrm>
            <a:off x="1043608" y="1196752"/>
            <a:ext cx="7910542" cy="4800600"/>
          </a:xfrm>
        </p:spPr>
        <p:txBody>
          <a:bodyPr/>
          <a:lstStyle/>
          <a:p>
            <a:r>
              <a:rPr lang="el-GR" sz="2800" dirty="0" smtClean="0"/>
              <a:t>Η διερεύνηση των «λαθών» των μαθητών αποτελεί βασικό ζητούμενο στη Διδακτική των Επιστημών </a:t>
            </a:r>
          </a:p>
          <a:p>
            <a:pPr lvl="1"/>
            <a:r>
              <a:rPr lang="el-GR" sz="2400" dirty="0" smtClean="0"/>
              <a:t>Η κατανόηση της προέλευσης των λαθών και η δημιουργία διδακτικών καταστάσεων για την ανάδειξη και το ξεπέρασμά τους οδηγεί στη διδακτική στρατηγική της ανάπτυξης </a:t>
            </a:r>
            <a:r>
              <a:rPr lang="el-GR" sz="2400" b="1" dirty="0" smtClean="0"/>
              <a:t>γνωστικών συγκρούσεων </a:t>
            </a:r>
            <a:endParaRPr lang="en-GB" sz="2400" b="1" dirty="0" smtClean="0"/>
          </a:p>
          <a:p>
            <a:pPr lvl="1"/>
            <a:r>
              <a:rPr lang="el-GR" sz="2400" b="1" dirty="0" smtClean="0"/>
              <a:t>Γνωστική σύγκρουση</a:t>
            </a:r>
            <a:r>
              <a:rPr lang="el-GR" sz="2000" dirty="0" smtClean="0"/>
              <a:t>: Η διαδικασία κατά την οποία στη σκέψη ενός ατόμου εμφανίζεται μια αντίφαση ή μια ασυμβατότητα ανάμεσα στις ιδέες του, τις αναπαραστάσεις του και τις πράξεις του.</a:t>
            </a:r>
          </a:p>
          <a:p>
            <a:pPr lvl="1"/>
            <a:r>
              <a:rPr lang="el-GR" sz="2400" b="1" dirty="0" err="1" smtClean="0"/>
              <a:t>Κοινωνικογνωστική</a:t>
            </a:r>
            <a:r>
              <a:rPr lang="el-GR" sz="2400" b="1" dirty="0" smtClean="0"/>
              <a:t> σύγκρουση: </a:t>
            </a:r>
            <a:r>
              <a:rPr lang="el-GR" sz="2000" dirty="0" smtClean="0"/>
              <a:t>προϊόν διαπροσωπικής αλληλεπίδρασης</a:t>
            </a:r>
            <a:endParaRPr lang="el-GR" sz="2400" dirty="0" smtClean="0"/>
          </a:p>
        </p:txBody>
      </p:sp>
      <p:sp>
        <p:nvSpPr>
          <p:cNvPr id="5" name="Θέση υποσέλιδου 4"/>
          <p:cNvSpPr>
            <a:spLocks noGrp="1"/>
          </p:cNvSpPr>
          <p:nvPr>
            <p:ph type="ftr" sz="quarter" idx="11"/>
          </p:nvPr>
        </p:nvSpPr>
        <p:spPr/>
        <p:txBody>
          <a:bodyPr/>
          <a:lstStyle/>
          <a:p>
            <a:pPr>
              <a:defRPr/>
            </a:pPr>
            <a:r>
              <a:rPr lang="el-GR" smtClean="0"/>
              <a:t>Παιδαγωγικός Σχεδιασμός με ΤΠΕ</a:t>
            </a:r>
            <a:endParaRPr lang="en-US"/>
          </a:p>
        </p:txBody>
      </p:sp>
    </p:spTree>
    <p:extLst>
      <p:ext uri="{BB962C8B-B14F-4D97-AF65-F5344CB8AC3E}">
        <p14:creationId xmlns:p14="http://schemas.microsoft.com/office/powerpoint/2010/main" val="21543352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spcAft>
                <a:spcPts val="600"/>
              </a:spcAft>
              <a:defRPr/>
            </a:pPr>
            <a:r>
              <a:rPr lang="el-GR" dirty="0" smtClean="0"/>
              <a:t>Σκοπός και στόχοι</a:t>
            </a:r>
            <a:endParaRPr lang="el-GR" dirty="0"/>
          </a:p>
        </p:txBody>
      </p:sp>
      <p:sp>
        <p:nvSpPr>
          <p:cNvPr id="29699" name="Rectangle 3"/>
          <p:cNvSpPr>
            <a:spLocks noGrp="1" noChangeArrowheads="1"/>
          </p:cNvSpPr>
          <p:nvPr>
            <p:ph type="body" idx="1"/>
          </p:nvPr>
        </p:nvSpPr>
        <p:spPr>
          <a:xfrm>
            <a:off x="1290638" y="1556792"/>
            <a:ext cx="7643812" cy="4364037"/>
          </a:xfrm>
        </p:spPr>
        <p:txBody>
          <a:bodyPr/>
          <a:lstStyle/>
          <a:p>
            <a:pPr>
              <a:lnSpc>
                <a:spcPct val="80000"/>
              </a:lnSpc>
              <a:spcAft>
                <a:spcPts val="600"/>
              </a:spcAft>
            </a:pPr>
            <a:r>
              <a:rPr lang="el-GR" dirty="0" smtClean="0"/>
              <a:t>Κατανόηση εννοιολογικού πλαισίου και </a:t>
            </a:r>
            <a:r>
              <a:rPr lang="el-GR" u="sng" dirty="0" smtClean="0"/>
              <a:t>κατασκευή διδακτικής παρέμβασης</a:t>
            </a:r>
            <a:r>
              <a:rPr lang="el-GR" dirty="0" smtClean="0"/>
              <a:t> για τη διδασκαλία τμήματος του ΑΠΣ.</a:t>
            </a:r>
          </a:p>
          <a:p>
            <a:pPr>
              <a:lnSpc>
                <a:spcPct val="80000"/>
              </a:lnSpc>
              <a:spcAft>
                <a:spcPts val="600"/>
              </a:spcAft>
            </a:pPr>
            <a:r>
              <a:rPr lang="el-GR" u="sng" dirty="0" smtClean="0"/>
              <a:t>Σχεδίαση εκπαιδευτικού σεναρίου</a:t>
            </a:r>
            <a:r>
              <a:rPr lang="el-GR" dirty="0" smtClean="0"/>
              <a:t>, με χρήση κατάλληλου υπολογιστικού περιβάλλοντος.</a:t>
            </a:r>
          </a:p>
          <a:p>
            <a:pPr>
              <a:lnSpc>
                <a:spcPct val="80000"/>
              </a:lnSpc>
              <a:spcAft>
                <a:spcPts val="600"/>
              </a:spcAft>
            </a:pPr>
            <a:r>
              <a:rPr lang="el-GR" dirty="0" smtClean="0">
                <a:solidFill>
                  <a:srgbClr val="FF0000"/>
                </a:solidFill>
              </a:rPr>
              <a:t>Εφαρμογή του εκπαιδευτικού σεναρίου σε συνθήκες τάξης και </a:t>
            </a:r>
            <a:r>
              <a:rPr lang="el-GR" u="sng" dirty="0" smtClean="0">
                <a:solidFill>
                  <a:srgbClr val="FF0000"/>
                </a:solidFill>
              </a:rPr>
              <a:t>αποτίμηση της διαδικασίας</a:t>
            </a:r>
            <a:r>
              <a:rPr lang="el-GR" dirty="0" smtClean="0">
                <a:solidFill>
                  <a:srgbClr val="FF0000"/>
                </a:solidFill>
              </a:rPr>
              <a:t> όσο αφορά στο γνωστικό δυναμικό των ΤΠΕ</a:t>
            </a:r>
            <a:endParaRPr lang="en-US" dirty="0" smtClean="0">
              <a:solidFill>
                <a:srgbClr val="FF0000"/>
              </a:solidFill>
            </a:endParaRPr>
          </a:p>
        </p:txBody>
      </p:sp>
      <p:sp>
        <p:nvSpPr>
          <p:cNvPr id="3" name="Θέση υποσέλιδου 2"/>
          <p:cNvSpPr>
            <a:spLocks noGrp="1"/>
          </p:cNvSpPr>
          <p:nvPr>
            <p:ph type="ftr" sz="quarter" idx="11"/>
          </p:nvPr>
        </p:nvSpPr>
        <p:spPr/>
        <p:txBody>
          <a:bodyPr/>
          <a:lstStyle/>
          <a:p>
            <a:pPr>
              <a:defRPr/>
            </a:pPr>
            <a:r>
              <a:rPr lang="el-GR" smtClean="0"/>
              <a:t>Παιδαγωγικός Σχεδιασμός με ΤΠΕ</a:t>
            </a:r>
            <a:endParaRPr lang="en-US"/>
          </a:p>
        </p:txBody>
      </p:sp>
    </p:spTree>
    <p:extLst>
      <p:ext uri="{BB962C8B-B14F-4D97-AF65-F5344CB8AC3E}">
        <p14:creationId xmlns:p14="http://schemas.microsoft.com/office/powerpoint/2010/main" val="7872815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l-GR" dirty="0" smtClean="0"/>
              <a:t>Διδακτική κατάσταση</a:t>
            </a:r>
            <a:endParaRPr lang="el-GR" dirty="0"/>
          </a:p>
        </p:txBody>
      </p:sp>
      <p:sp>
        <p:nvSpPr>
          <p:cNvPr id="40963" name="Content Placeholder 2"/>
          <p:cNvSpPr>
            <a:spLocks noGrp="1"/>
          </p:cNvSpPr>
          <p:nvPr>
            <p:ph idx="1"/>
          </p:nvPr>
        </p:nvSpPr>
        <p:spPr>
          <a:xfrm>
            <a:off x="928688" y="1357313"/>
            <a:ext cx="7927975" cy="4800600"/>
          </a:xfrm>
        </p:spPr>
        <p:txBody>
          <a:bodyPr/>
          <a:lstStyle/>
          <a:p>
            <a:pPr>
              <a:spcBef>
                <a:spcPts val="0"/>
              </a:spcBef>
              <a:defRPr/>
            </a:pPr>
            <a:r>
              <a:rPr lang="el-GR" sz="2800" dirty="0" smtClean="0"/>
              <a:t>Η Διδακτική προσπαθεί να προτείνει αποτελεσματικές </a:t>
            </a:r>
            <a:r>
              <a:rPr lang="el-GR" sz="2800" b="1" dirty="0" smtClean="0">
                <a:solidFill>
                  <a:srgbClr val="FF0000"/>
                </a:solidFill>
              </a:rPr>
              <a:t>διδακτικές καταστάσεις</a:t>
            </a:r>
            <a:r>
              <a:rPr lang="el-GR" sz="2400" dirty="0" smtClean="0"/>
              <a:t>:  </a:t>
            </a:r>
          </a:p>
          <a:p>
            <a:pPr>
              <a:spcBef>
                <a:spcPts val="0"/>
              </a:spcBef>
              <a:defRPr/>
            </a:pPr>
            <a:r>
              <a:rPr lang="el-GR" sz="2400" dirty="0" smtClean="0"/>
              <a:t>Το σύνολο των οργανωμένων ενεργειών που αφορούν τις σχέσεις ανάμεσα σε μαθητές και διδάσκοντες και το περιβάλλον που κινητοποιεί ο εκπαιδευτικός ώστε οι μαθητές να οικοδομήσουν μια συγκεκριμένη γνώση.</a:t>
            </a:r>
            <a:endParaRPr lang="el-GR" sz="2800" dirty="0" smtClean="0"/>
          </a:p>
          <a:p>
            <a:pPr>
              <a:spcBef>
                <a:spcPts val="0"/>
              </a:spcBef>
              <a:defRPr/>
            </a:pPr>
            <a:r>
              <a:rPr lang="el-GR" sz="2400" dirty="0" smtClean="0"/>
              <a:t>Επιλογή </a:t>
            </a:r>
            <a:r>
              <a:rPr lang="el-GR" sz="2400" dirty="0" smtClean="0">
                <a:solidFill>
                  <a:srgbClr val="FF0000"/>
                </a:solidFill>
              </a:rPr>
              <a:t>διδακτικών στρατηγικών</a:t>
            </a:r>
          </a:p>
          <a:p>
            <a:pPr>
              <a:spcBef>
                <a:spcPts val="0"/>
              </a:spcBef>
              <a:defRPr/>
            </a:pPr>
            <a:r>
              <a:rPr lang="el-GR" sz="2400" dirty="0" smtClean="0"/>
              <a:t>Οργάνωση </a:t>
            </a:r>
            <a:r>
              <a:rPr lang="el-GR" sz="2400" dirty="0" smtClean="0">
                <a:solidFill>
                  <a:srgbClr val="FF0000"/>
                </a:solidFill>
              </a:rPr>
              <a:t>αλληλεπιδράσεων</a:t>
            </a:r>
          </a:p>
          <a:p>
            <a:pPr>
              <a:spcBef>
                <a:spcPts val="0"/>
              </a:spcBef>
              <a:defRPr/>
            </a:pPr>
            <a:r>
              <a:rPr lang="el-GR" sz="2400" dirty="0" smtClean="0"/>
              <a:t>Παροχή </a:t>
            </a:r>
            <a:r>
              <a:rPr lang="el-GR" sz="2400" dirty="0" smtClean="0">
                <a:solidFill>
                  <a:srgbClr val="FF0000"/>
                </a:solidFill>
              </a:rPr>
              <a:t>διδακτικής βοήθειας </a:t>
            </a:r>
            <a:r>
              <a:rPr lang="el-GR" dirty="0" smtClean="0">
                <a:solidFill>
                  <a:srgbClr val="FF0000"/>
                </a:solidFill>
              </a:rPr>
              <a:t> </a:t>
            </a:r>
          </a:p>
          <a:p>
            <a:pPr>
              <a:spcBef>
                <a:spcPts val="0"/>
              </a:spcBef>
              <a:defRPr/>
            </a:pPr>
            <a:r>
              <a:rPr lang="el-GR" sz="2800" dirty="0" smtClean="0">
                <a:solidFill>
                  <a:schemeClr val="accent2">
                    <a:lumMod val="50000"/>
                  </a:schemeClr>
                </a:solidFill>
              </a:rPr>
              <a:t>Οι ΤΠΕ διαμορφώνουν ιδιαίτερες (συχνά αρκετά σύνθετες) διδακτικές καταστάσεις </a:t>
            </a:r>
            <a:endParaRPr lang="el-GR" sz="2800" dirty="0" smtClean="0"/>
          </a:p>
          <a:p>
            <a:pPr lvl="1">
              <a:spcBef>
                <a:spcPts val="0"/>
              </a:spcBef>
              <a:defRPr/>
            </a:pPr>
            <a:endParaRPr lang="el-GR" sz="2400" dirty="0" smtClean="0">
              <a:solidFill>
                <a:srgbClr val="FF0000"/>
              </a:solidFill>
            </a:endParaRPr>
          </a:p>
        </p:txBody>
      </p:sp>
      <p:sp>
        <p:nvSpPr>
          <p:cNvPr id="5" name="Θέση υποσέλιδου 4"/>
          <p:cNvSpPr>
            <a:spLocks noGrp="1"/>
          </p:cNvSpPr>
          <p:nvPr>
            <p:ph type="ftr" sz="quarter" idx="11"/>
          </p:nvPr>
        </p:nvSpPr>
        <p:spPr/>
        <p:txBody>
          <a:bodyPr/>
          <a:lstStyle/>
          <a:p>
            <a:pPr>
              <a:defRPr/>
            </a:pPr>
            <a:r>
              <a:rPr lang="el-GR" smtClean="0"/>
              <a:t>Παιδαγωγικός Σχεδιασμός με ΤΠΕ</a:t>
            </a:r>
            <a:endParaRPr lang="en-US"/>
          </a:p>
        </p:txBody>
      </p:sp>
    </p:spTree>
    <p:extLst>
      <p:ext uri="{BB962C8B-B14F-4D97-AF65-F5344CB8AC3E}">
        <p14:creationId xmlns:p14="http://schemas.microsoft.com/office/powerpoint/2010/main" val="39593773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l-GR" dirty="0" smtClean="0"/>
              <a:t>Διδακτική βοήθεια</a:t>
            </a:r>
            <a:endParaRPr lang="el-GR" dirty="0"/>
          </a:p>
        </p:txBody>
      </p:sp>
      <p:sp>
        <p:nvSpPr>
          <p:cNvPr id="44035" name="Content Placeholder 2"/>
          <p:cNvSpPr>
            <a:spLocks noGrp="1"/>
          </p:cNvSpPr>
          <p:nvPr>
            <p:ph idx="1"/>
          </p:nvPr>
        </p:nvSpPr>
        <p:spPr>
          <a:xfrm>
            <a:off x="1071563" y="1447800"/>
            <a:ext cx="7715250" cy="4800600"/>
          </a:xfrm>
        </p:spPr>
        <p:txBody>
          <a:bodyPr/>
          <a:lstStyle/>
          <a:p>
            <a:pPr>
              <a:defRPr/>
            </a:pPr>
            <a:r>
              <a:rPr lang="el-GR" sz="2800" dirty="0" smtClean="0"/>
              <a:t>Η βοήθεια που προσφέρει ο εκπαιδευτικός στους μαθητές, άλλοτε ρητά και άλλοτε άρρητα.</a:t>
            </a:r>
          </a:p>
          <a:p>
            <a:pPr lvl="1">
              <a:defRPr/>
            </a:pPr>
            <a:r>
              <a:rPr lang="el-GR" sz="2400" dirty="0" smtClean="0"/>
              <a:t>Υποστηρικτική, </a:t>
            </a:r>
            <a:r>
              <a:rPr lang="el-GR" sz="2400" dirty="0" err="1" smtClean="0"/>
              <a:t>συνερευνητική</a:t>
            </a:r>
            <a:r>
              <a:rPr lang="el-GR" sz="2400" dirty="0" smtClean="0"/>
              <a:t> ή καθοδηγητική. </a:t>
            </a:r>
          </a:p>
          <a:p>
            <a:pPr lvl="1">
              <a:defRPr/>
            </a:pPr>
            <a:r>
              <a:rPr lang="el-GR" sz="2400" dirty="0" smtClean="0"/>
              <a:t>Βασίζεται στον </a:t>
            </a:r>
            <a:r>
              <a:rPr lang="el-GR" sz="2400" dirty="0" smtClean="0">
                <a:solidFill>
                  <a:srgbClr val="FF0000"/>
                </a:solidFill>
              </a:rPr>
              <a:t>προφορικό λόγο</a:t>
            </a:r>
            <a:r>
              <a:rPr lang="el-GR" sz="2400" dirty="0" smtClean="0"/>
              <a:t> του εκπαιδευτικού και στο χρησιμοποιούμενο </a:t>
            </a:r>
            <a:r>
              <a:rPr lang="el-GR" sz="2400" dirty="0" smtClean="0">
                <a:solidFill>
                  <a:srgbClr val="FF0000"/>
                </a:solidFill>
              </a:rPr>
              <a:t>διδακτικό υλικό</a:t>
            </a:r>
            <a:r>
              <a:rPr lang="el-GR" sz="2400" dirty="0" smtClean="0"/>
              <a:t>.</a:t>
            </a:r>
          </a:p>
          <a:p>
            <a:pPr lvl="1">
              <a:defRPr/>
            </a:pPr>
            <a:r>
              <a:rPr lang="el-GR" sz="2400" dirty="0" smtClean="0">
                <a:solidFill>
                  <a:schemeClr val="accent2">
                    <a:lumMod val="50000"/>
                  </a:schemeClr>
                </a:solidFill>
              </a:rPr>
              <a:t>Τα υπολογιστικά περιβάλλοντα αποτελούν ειδικούς τύπους διδακτικής βοήθειας</a:t>
            </a:r>
          </a:p>
          <a:p>
            <a:pPr lvl="2">
              <a:defRPr/>
            </a:pPr>
            <a:r>
              <a:rPr lang="el-GR" sz="2000" dirty="0" smtClean="0"/>
              <a:t>Εμφανίζεται και μεταξύ συμμαθητών σε συνεργατική δραστηριότητα.</a:t>
            </a:r>
          </a:p>
          <a:p>
            <a:pPr>
              <a:defRPr/>
            </a:pPr>
            <a:endParaRPr lang="el-GR" dirty="0" smtClean="0"/>
          </a:p>
        </p:txBody>
      </p:sp>
      <p:sp>
        <p:nvSpPr>
          <p:cNvPr id="5" name="Θέση υποσέλιδου 4"/>
          <p:cNvSpPr>
            <a:spLocks noGrp="1"/>
          </p:cNvSpPr>
          <p:nvPr>
            <p:ph type="ftr" sz="quarter" idx="11"/>
          </p:nvPr>
        </p:nvSpPr>
        <p:spPr/>
        <p:txBody>
          <a:bodyPr/>
          <a:lstStyle/>
          <a:p>
            <a:pPr>
              <a:defRPr/>
            </a:pPr>
            <a:r>
              <a:rPr lang="el-GR" smtClean="0"/>
              <a:t>Παιδαγωγικός Σχεδιασμός με ΤΠΕ</a:t>
            </a:r>
            <a:endParaRPr lang="en-US"/>
          </a:p>
        </p:txBody>
      </p:sp>
    </p:spTree>
    <p:extLst>
      <p:ext uri="{BB962C8B-B14F-4D97-AF65-F5344CB8AC3E}">
        <p14:creationId xmlns:p14="http://schemas.microsoft.com/office/powerpoint/2010/main" val="25348377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l-GR" dirty="0" smtClean="0"/>
              <a:t>Διδακτική στρατηγική</a:t>
            </a:r>
            <a:endParaRPr lang="en-GB" dirty="0"/>
          </a:p>
        </p:txBody>
      </p:sp>
      <p:sp>
        <p:nvSpPr>
          <p:cNvPr id="56323" name="Content Placeholder 2"/>
          <p:cNvSpPr>
            <a:spLocks noGrp="1"/>
          </p:cNvSpPr>
          <p:nvPr>
            <p:ph idx="1"/>
          </p:nvPr>
        </p:nvSpPr>
        <p:spPr>
          <a:xfrm>
            <a:off x="1115616" y="1447800"/>
            <a:ext cx="7818834" cy="4695825"/>
          </a:xfrm>
        </p:spPr>
        <p:txBody>
          <a:bodyPr/>
          <a:lstStyle/>
          <a:p>
            <a:r>
              <a:rPr lang="el-GR" sz="2800" dirty="0" smtClean="0"/>
              <a:t>μια τεχνική, βασισμένη συνήθως σε αρχές μιας παιδαγωγικής θεωρίας ή μιας θεωρίας μάθησης, μέσω της οποίας επιδιώκεται επίτευξη ενός μαθησιακού αποτελέσματος.</a:t>
            </a:r>
          </a:p>
          <a:p>
            <a:pPr lvl="1"/>
            <a:r>
              <a:rPr lang="el-GR" sz="2400" dirty="0" smtClean="0"/>
              <a:t>Τεχνικές διδασκαλίας </a:t>
            </a:r>
          </a:p>
          <a:p>
            <a:pPr lvl="1"/>
            <a:r>
              <a:rPr lang="el-GR" sz="2400" dirty="0" smtClean="0"/>
              <a:t>Στρατηγικές ή τεχνικές διδασκαλίας </a:t>
            </a:r>
          </a:p>
        </p:txBody>
      </p:sp>
      <p:sp>
        <p:nvSpPr>
          <p:cNvPr id="5" name="Θέση υποσέλιδου 4"/>
          <p:cNvSpPr>
            <a:spLocks noGrp="1"/>
          </p:cNvSpPr>
          <p:nvPr>
            <p:ph type="ftr" sz="quarter" idx="11"/>
          </p:nvPr>
        </p:nvSpPr>
        <p:spPr/>
        <p:txBody>
          <a:bodyPr/>
          <a:lstStyle/>
          <a:p>
            <a:pPr>
              <a:defRPr/>
            </a:pPr>
            <a:r>
              <a:rPr lang="el-GR" smtClean="0"/>
              <a:t>Παιδαγωγικός Σχεδιασμός με ΤΠΕ</a:t>
            </a:r>
            <a:endParaRPr lang="en-US"/>
          </a:p>
        </p:txBody>
      </p:sp>
    </p:spTree>
    <p:extLst>
      <p:ext uri="{BB962C8B-B14F-4D97-AF65-F5344CB8AC3E}">
        <p14:creationId xmlns:p14="http://schemas.microsoft.com/office/powerpoint/2010/main" val="11621912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1925" y="360363"/>
            <a:ext cx="7407275" cy="996950"/>
          </a:xfrm>
        </p:spPr>
        <p:txBody>
          <a:bodyPr/>
          <a:lstStyle/>
          <a:p>
            <a:pPr>
              <a:defRPr/>
            </a:pPr>
            <a:r>
              <a:rPr lang="el-GR" dirty="0" smtClean="0"/>
              <a:t>Επίλυση προβλήματος </a:t>
            </a:r>
            <a:endParaRPr lang="el-GR" dirty="0"/>
          </a:p>
        </p:txBody>
      </p:sp>
      <p:sp>
        <p:nvSpPr>
          <p:cNvPr id="3" name="Subtitle 2"/>
          <p:cNvSpPr>
            <a:spLocks noGrp="1"/>
          </p:cNvSpPr>
          <p:nvPr>
            <p:ph type="subTitle" idx="1"/>
          </p:nvPr>
        </p:nvSpPr>
        <p:spPr>
          <a:xfrm>
            <a:off x="1428750" y="1571625"/>
            <a:ext cx="7407275" cy="3357563"/>
          </a:xfrm>
        </p:spPr>
        <p:txBody>
          <a:bodyPr/>
          <a:lstStyle/>
          <a:p>
            <a:pPr>
              <a:defRPr/>
            </a:pPr>
            <a:r>
              <a:rPr lang="el-GR" dirty="0" smtClean="0">
                <a:solidFill>
                  <a:srgbClr val="FF0000"/>
                </a:solidFill>
              </a:rPr>
              <a:t>«Κατάλληλη» διδακτική στρατηγική </a:t>
            </a:r>
          </a:p>
          <a:p>
            <a:pPr marL="0" eaLnBrk="1" hangingPunct="1">
              <a:buFont typeface="Arial" pitchFamily="34" charset="0"/>
              <a:buChar char="•"/>
              <a:defRPr/>
            </a:pPr>
            <a:r>
              <a:rPr lang="el-GR" dirty="0" smtClean="0"/>
              <a:t>Οι μαθητές μαθαίνουν αλληλεπιδρώντας με το περιβάλλον τους</a:t>
            </a:r>
          </a:p>
          <a:p>
            <a:pPr marL="0" eaLnBrk="1" hangingPunct="1">
              <a:buFont typeface="Arial" pitchFamily="34" charset="0"/>
              <a:buChar char="•"/>
              <a:defRPr/>
            </a:pPr>
            <a:r>
              <a:rPr lang="el-GR" dirty="0" smtClean="0"/>
              <a:t> Τα προβλήματα αποτελούν το κριτήριο και την πηγή της γνώσης</a:t>
            </a:r>
          </a:p>
          <a:p>
            <a:pPr lvl="1" algn="l">
              <a:defRPr/>
            </a:pPr>
            <a:r>
              <a:rPr lang="el-GR" sz="2400" dirty="0" smtClean="0">
                <a:solidFill>
                  <a:srgbClr val="FF0000"/>
                </a:solidFill>
              </a:rPr>
              <a:t> </a:t>
            </a:r>
            <a:endParaRPr lang="el-GR" sz="2400" dirty="0">
              <a:solidFill>
                <a:srgbClr val="FF0000"/>
              </a:solidFill>
            </a:endParaRPr>
          </a:p>
        </p:txBody>
      </p:sp>
    </p:spTree>
    <p:extLst>
      <p:ext uri="{BB962C8B-B14F-4D97-AF65-F5344CB8AC3E}">
        <p14:creationId xmlns:p14="http://schemas.microsoft.com/office/powerpoint/2010/main" val="30130143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116013" y="274638"/>
            <a:ext cx="7818437" cy="1143000"/>
          </a:xfrm>
        </p:spPr>
        <p:txBody>
          <a:bodyPr/>
          <a:lstStyle/>
          <a:p>
            <a:pPr>
              <a:defRPr/>
            </a:pPr>
            <a:r>
              <a:rPr lang="el-GR" sz="4000" b="1" i="1" dirty="0"/>
              <a:t>Σ</a:t>
            </a:r>
            <a:r>
              <a:rPr lang="el-GR" sz="4000" b="1" i="1" dirty="0" smtClean="0"/>
              <a:t>ύνδεση με επόμενες φάσεις….</a:t>
            </a:r>
            <a:endParaRPr lang="el-GR" sz="4000" b="1" i="1" dirty="0"/>
          </a:p>
        </p:txBody>
      </p:sp>
      <p:sp>
        <p:nvSpPr>
          <p:cNvPr id="59395" name="2 - Θέση περιεχομένου"/>
          <p:cNvSpPr>
            <a:spLocks noGrp="1"/>
          </p:cNvSpPr>
          <p:nvPr>
            <p:ph idx="1"/>
          </p:nvPr>
        </p:nvSpPr>
        <p:spPr>
          <a:xfrm>
            <a:off x="2987824" y="1556793"/>
            <a:ext cx="5946626" cy="4691608"/>
          </a:xfrm>
        </p:spPr>
        <p:txBody>
          <a:bodyPr/>
          <a:lstStyle/>
          <a:p>
            <a:pPr algn="just"/>
            <a:r>
              <a:rPr lang="el-GR" sz="2400" dirty="0" smtClean="0"/>
              <a:t>Τα δεδομένα της φάσης αυτής είναι απαραίτητα: </a:t>
            </a:r>
          </a:p>
          <a:p>
            <a:pPr lvl="1" algn="just"/>
            <a:r>
              <a:rPr lang="el-GR" sz="2000" dirty="0" smtClean="0"/>
              <a:t>για τον καθορισμό των στόχων του σεναρίου </a:t>
            </a:r>
            <a:r>
              <a:rPr lang="el-GR" sz="2000" b="1" i="1" dirty="0" smtClean="0"/>
              <a:t>(φάση Γ) </a:t>
            </a:r>
          </a:p>
          <a:p>
            <a:pPr lvl="1" algn="just"/>
            <a:r>
              <a:rPr lang="el-GR" sz="2000" dirty="0" smtClean="0"/>
              <a:t>για την ανάπτυξη του διδακτικού υλικού </a:t>
            </a:r>
            <a:r>
              <a:rPr lang="el-GR" sz="2000" b="1" i="1" dirty="0" smtClean="0"/>
              <a:t>(φάση Δ) </a:t>
            </a:r>
          </a:p>
          <a:p>
            <a:pPr lvl="1" algn="just"/>
            <a:r>
              <a:rPr lang="el-GR" sz="2000" dirty="0" smtClean="0"/>
              <a:t> για την ανάπτυξη των διδακτικών δραστηριοτήτων του σεναρίου </a:t>
            </a:r>
            <a:r>
              <a:rPr lang="el-GR" sz="2000" b="1" i="1" dirty="0" smtClean="0"/>
              <a:t>(φάση Ε). </a:t>
            </a:r>
          </a:p>
          <a:p>
            <a:pPr algn="just"/>
            <a:r>
              <a:rPr lang="el-GR" sz="2400" b="1" dirty="0" smtClean="0"/>
              <a:t>Προσοχή: </a:t>
            </a:r>
            <a:r>
              <a:rPr lang="el-GR" sz="2400" dirty="0" smtClean="0"/>
              <a:t>στις επόμενες φάσεις πρέπει να επεξηγηθεί πως θα αντιμετωπισθούν διδακτικά όλες οι δυσκολίες της σκέψης του μαθητή που εντοπίζονται στην παρούσα φάση.</a:t>
            </a:r>
          </a:p>
        </p:txBody>
      </p:sp>
      <p:sp>
        <p:nvSpPr>
          <p:cNvPr id="3" name="Θέση υποσέλιδου 2"/>
          <p:cNvSpPr>
            <a:spLocks noGrp="1"/>
          </p:cNvSpPr>
          <p:nvPr>
            <p:ph type="ftr" sz="quarter" idx="11"/>
          </p:nvPr>
        </p:nvSpPr>
        <p:spPr/>
        <p:txBody>
          <a:bodyPr/>
          <a:lstStyle/>
          <a:p>
            <a:pPr>
              <a:defRPr/>
            </a:pPr>
            <a:r>
              <a:rPr lang="el-GR" smtClean="0"/>
              <a:t>Παιδαγωγικός Σχεδιασμός με ΤΠΕ</a:t>
            </a:r>
            <a:endParaRPr lang="en-US"/>
          </a:p>
        </p:txBody>
      </p:sp>
      <p:pic>
        <p:nvPicPr>
          <p:cNvPr id="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772816"/>
            <a:ext cx="3024336" cy="4320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Έλλειψη 3"/>
          <p:cNvSpPr/>
          <p:nvPr/>
        </p:nvSpPr>
        <p:spPr>
          <a:xfrm>
            <a:off x="107504" y="3068960"/>
            <a:ext cx="3312368" cy="172819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901694791"/>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1119616" y="133350"/>
            <a:ext cx="7315200" cy="1143000"/>
          </a:xfrm>
        </p:spPr>
        <p:txBody>
          <a:bodyPr>
            <a:normAutofit fontScale="90000"/>
          </a:bodyPr>
          <a:lstStyle/>
          <a:p>
            <a:pPr>
              <a:defRPr/>
            </a:pPr>
            <a:r>
              <a:rPr lang="el-GR" dirty="0" smtClean="0"/>
              <a:t>Φάση Γ: Οι στόχοι του εκπαιδευτικού σεναρίου</a:t>
            </a:r>
            <a:endParaRPr lang="el-GR" dirty="0"/>
          </a:p>
        </p:txBody>
      </p:sp>
      <p:sp>
        <p:nvSpPr>
          <p:cNvPr id="52227" name="Rectangle 3"/>
          <p:cNvSpPr>
            <a:spLocks noGrp="1" noChangeArrowheads="1"/>
          </p:cNvSpPr>
          <p:nvPr>
            <p:ph type="body" idx="1"/>
          </p:nvPr>
        </p:nvSpPr>
        <p:spPr>
          <a:xfrm>
            <a:off x="2843808" y="1497607"/>
            <a:ext cx="6444208" cy="4680520"/>
          </a:xfrm>
        </p:spPr>
        <p:txBody>
          <a:bodyPr/>
          <a:lstStyle/>
          <a:p>
            <a:pPr marL="596900" indent="-514350">
              <a:buFont typeface="Gill Sans MT" panose="020B0502020104020203" pitchFamily="34" charset="0"/>
              <a:buAutoNum type="alphaLcParenR"/>
            </a:pPr>
            <a:r>
              <a:rPr lang="el-GR" sz="2400" dirty="0" smtClean="0"/>
              <a:t>Υψηλού επιπέδου και να αφορούν συγκεκριμένες ικανότητες</a:t>
            </a:r>
          </a:p>
          <a:p>
            <a:pPr lvl="2"/>
            <a:r>
              <a:rPr lang="el-GR" sz="2000" dirty="0" smtClean="0"/>
              <a:t>Ικανότητα: γνώση, δεξιότητα, στάση</a:t>
            </a:r>
          </a:p>
          <a:p>
            <a:pPr marL="596900" indent="-514350">
              <a:buFont typeface="Gill Sans MT" panose="020B0502020104020203" pitchFamily="34" charset="0"/>
              <a:buAutoNum type="alphaLcParenR"/>
            </a:pPr>
            <a:r>
              <a:rPr lang="el-GR" sz="2400" dirty="0" smtClean="0"/>
              <a:t>Χαμηλού επιπέδου και να αφορούν απλές γνώσεις, δεξιότητες και στάσεις</a:t>
            </a:r>
          </a:p>
          <a:p>
            <a:pPr lvl="2"/>
            <a:r>
              <a:rPr lang="el-GR" sz="2000" dirty="0" smtClean="0"/>
              <a:t>Γνώση: αφορούν το λέγειν, δηλωτικές γνώσεις (τι;)</a:t>
            </a:r>
          </a:p>
          <a:p>
            <a:pPr lvl="2"/>
            <a:r>
              <a:rPr lang="el-GR" sz="2000" dirty="0" smtClean="0"/>
              <a:t>Δεξιότητα: όψη μιας ικανότητας (πώς;)</a:t>
            </a:r>
          </a:p>
          <a:p>
            <a:pPr lvl="2"/>
            <a:r>
              <a:rPr lang="el-GR" sz="2000" dirty="0" smtClean="0"/>
              <a:t>Στάση: παραδοχές που υιοθετούν τα υποκείμενα </a:t>
            </a:r>
          </a:p>
          <a:p>
            <a:pPr lvl="2">
              <a:buFont typeface="Wingdings 2" panose="05020102010507070707" pitchFamily="18" charset="2"/>
              <a:buNone/>
            </a:pPr>
            <a:endParaRPr lang="el-GR" sz="1600" dirty="0" smtClean="0"/>
          </a:p>
        </p:txBody>
      </p:sp>
      <p:sp>
        <p:nvSpPr>
          <p:cNvPr id="3" name="Θέση υποσέλιδου 2"/>
          <p:cNvSpPr>
            <a:spLocks noGrp="1"/>
          </p:cNvSpPr>
          <p:nvPr>
            <p:ph type="ftr" sz="quarter" idx="11"/>
          </p:nvPr>
        </p:nvSpPr>
        <p:spPr/>
        <p:txBody>
          <a:bodyPr/>
          <a:lstStyle/>
          <a:p>
            <a:pPr>
              <a:defRPr/>
            </a:pPr>
            <a:r>
              <a:rPr lang="el-GR" smtClean="0"/>
              <a:t>Παιδαγωγικός Σχεδιασμός με ΤΠΕ</a:t>
            </a:r>
            <a:endParaRPr lang="en-US"/>
          </a:p>
        </p:txBody>
      </p:sp>
      <p:pic>
        <p:nvPicPr>
          <p:cNvPr id="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520" y="1484784"/>
            <a:ext cx="3024336" cy="4320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Έλλειψη 7"/>
          <p:cNvSpPr/>
          <p:nvPr/>
        </p:nvSpPr>
        <p:spPr>
          <a:xfrm>
            <a:off x="467544" y="2780928"/>
            <a:ext cx="2160240" cy="64807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Rectangle 3"/>
          <p:cNvSpPr/>
          <p:nvPr/>
        </p:nvSpPr>
        <p:spPr>
          <a:xfrm>
            <a:off x="2411760" y="5301209"/>
            <a:ext cx="6481353" cy="1098176"/>
          </a:xfrm>
          <a:prstGeom prst="rect">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2400" dirty="0">
                <a:solidFill>
                  <a:schemeClr val="accent5">
                    <a:lumMod val="50000"/>
                  </a:schemeClr>
                </a:solidFill>
              </a:rPr>
              <a:t>Κάθε διδακτική δραστηριότητα του σεναρίου υποστηρίζει την επίτευξη ενός ή περισσότερων στόχων. </a:t>
            </a:r>
          </a:p>
        </p:txBody>
      </p:sp>
    </p:spTree>
    <p:extLst>
      <p:ext uri="{BB962C8B-B14F-4D97-AF65-F5344CB8AC3E}">
        <p14:creationId xmlns:p14="http://schemas.microsoft.com/office/powerpoint/2010/main" val="18636019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Effect transition="in" filter="slide(fromLeft)">
                                      <p:cBhvr>
                                        <p:cTn id="7" dur="500"/>
                                        <p:tgtEl>
                                          <p:spTgt spid="52227">
                                            <p:txEl>
                                              <p:pRg st="0" end="0"/>
                                            </p:txEl>
                                          </p:spTgt>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52227">
                                            <p:txEl>
                                              <p:pRg st="1" end="1"/>
                                            </p:txEl>
                                          </p:spTgt>
                                        </p:tgtEl>
                                        <p:attrNameLst>
                                          <p:attrName>style.visibility</p:attrName>
                                        </p:attrNameLst>
                                      </p:cBhvr>
                                      <p:to>
                                        <p:strVal val="visible"/>
                                      </p:to>
                                    </p:set>
                                    <p:animEffect transition="in" filter="slide(fromLeft)">
                                      <p:cBhvr>
                                        <p:cTn id="10" dur="500"/>
                                        <p:tgtEl>
                                          <p:spTgt spid="52227">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8" fill="hold" grpId="0" nodeType="clickEffect">
                                  <p:stCondLst>
                                    <p:cond delay="0"/>
                                  </p:stCondLst>
                                  <p:childTnLst>
                                    <p:set>
                                      <p:cBhvr>
                                        <p:cTn id="14" dur="1" fill="hold">
                                          <p:stCondLst>
                                            <p:cond delay="0"/>
                                          </p:stCondLst>
                                        </p:cTn>
                                        <p:tgtEl>
                                          <p:spTgt spid="52227">
                                            <p:txEl>
                                              <p:pRg st="2" end="2"/>
                                            </p:txEl>
                                          </p:spTgt>
                                        </p:tgtEl>
                                        <p:attrNameLst>
                                          <p:attrName>style.visibility</p:attrName>
                                        </p:attrNameLst>
                                      </p:cBhvr>
                                      <p:to>
                                        <p:strVal val="visible"/>
                                      </p:to>
                                    </p:set>
                                    <p:animEffect transition="in" filter="slide(fromLeft)">
                                      <p:cBhvr>
                                        <p:cTn id="15" dur="500"/>
                                        <p:tgtEl>
                                          <p:spTgt spid="52227">
                                            <p:txEl>
                                              <p:pRg st="2" end="2"/>
                                            </p:txEl>
                                          </p:spTgt>
                                        </p:tgtEl>
                                      </p:cBhvr>
                                    </p:animEffect>
                                  </p:childTnLst>
                                </p:cTn>
                              </p:par>
                              <p:par>
                                <p:cTn id="16" presetID="12" presetClass="entr" presetSubtype="8" fill="hold" grpId="0" nodeType="withEffect">
                                  <p:stCondLst>
                                    <p:cond delay="0"/>
                                  </p:stCondLst>
                                  <p:childTnLst>
                                    <p:set>
                                      <p:cBhvr>
                                        <p:cTn id="17" dur="1" fill="hold">
                                          <p:stCondLst>
                                            <p:cond delay="0"/>
                                          </p:stCondLst>
                                        </p:cTn>
                                        <p:tgtEl>
                                          <p:spTgt spid="52227">
                                            <p:txEl>
                                              <p:pRg st="3" end="3"/>
                                            </p:txEl>
                                          </p:spTgt>
                                        </p:tgtEl>
                                        <p:attrNameLst>
                                          <p:attrName>style.visibility</p:attrName>
                                        </p:attrNameLst>
                                      </p:cBhvr>
                                      <p:to>
                                        <p:strVal val="visible"/>
                                      </p:to>
                                    </p:set>
                                    <p:animEffect transition="in" filter="slide(fromLeft)">
                                      <p:cBhvr>
                                        <p:cTn id="18" dur="500"/>
                                        <p:tgtEl>
                                          <p:spTgt spid="52227">
                                            <p:txEl>
                                              <p:pRg st="3" end="3"/>
                                            </p:txEl>
                                          </p:spTgt>
                                        </p:tgtEl>
                                      </p:cBhvr>
                                    </p:animEffect>
                                  </p:childTnLst>
                                </p:cTn>
                              </p:par>
                              <p:par>
                                <p:cTn id="19" presetID="12" presetClass="entr" presetSubtype="8" fill="hold" grpId="0" nodeType="withEffect">
                                  <p:stCondLst>
                                    <p:cond delay="0"/>
                                  </p:stCondLst>
                                  <p:childTnLst>
                                    <p:set>
                                      <p:cBhvr>
                                        <p:cTn id="20" dur="1" fill="hold">
                                          <p:stCondLst>
                                            <p:cond delay="0"/>
                                          </p:stCondLst>
                                        </p:cTn>
                                        <p:tgtEl>
                                          <p:spTgt spid="52227">
                                            <p:txEl>
                                              <p:pRg st="4" end="4"/>
                                            </p:txEl>
                                          </p:spTgt>
                                        </p:tgtEl>
                                        <p:attrNameLst>
                                          <p:attrName>style.visibility</p:attrName>
                                        </p:attrNameLst>
                                      </p:cBhvr>
                                      <p:to>
                                        <p:strVal val="visible"/>
                                      </p:to>
                                    </p:set>
                                    <p:animEffect transition="in" filter="slide(fromLeft)">
                                      <p:cBhvr>
                                        <p:cTn id="21" dur="500"/>
                                        <p:tgtEl>
                                          <p:spTgt spid="52227">
                                            <p:txEl>
                                              <p:pRg st="4" end="4"/>
                                            </p:txEl>
                                          </p:spTgt>
                                        </p:tgtEl>
                                      </p:cBhvr>
                                    </p:animEffect>
                                  </p:childTnLst>
                                </p:cTn>
                              </p:par>
                              <p:par>
                                <p:cTn id="22" presetID="12" presetClass="entr" presetSubtype="8" fill="hold" grpId="0" nodeType="withEffect">
                                  <p:stCondLst>
                                    <p:cond delay="0"/>
                                  </p:stCondLst>
                                  <p:childTnLst>
                                    <p:set>
                                      <p:cBhvr>
                                        <p:cTn id="23" dur="1" fill="hold">
                                          <p:stCondLst>
                                            <p:cond delay="0"/>
                                          </p:stCondLst>
                                        </p:cTn>
                                        <p:tgtEl>
                                          <p:spTgt spid="52227">
                                            <p:txEl>
                                              <p:pRg st="5" end="5"/>
                                            </p:txEl>
                                          </p:spTgt>
                                        </p:tgtEl>
                                        <p:attrNameLst>
                                          <p:attrName>style.visibility</p:attrName>
                                        </p:attrNameLst>
                                      </p:cBhvr>
                                      <p:to>
                                        <p:strVal val="visible"/>
                                      </p:to>
                                    </p:set>
                                    <p:animEffect transition="in" filter="slide(fromLeft)">
                                      <p:cBhvr>
                                        <p:cTn id="24" dur="500"/>
                                        <p:tgtEl>
                                          <p:spTgt spid="5222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p:txBody>
          <a:bodyPr>
            <a:normAutofit fontScale="90000"/>
          </a:bodyPr>
          <a:lstStyle/>
          <a:p>
            <a:pPr>
              <a:defRPr/>
            </a:pPr>
            <a:r>
              <a:rPr lang="el-GR" sz="4000" dirty="0" smtClean="0"/>
              <a:t>Φάση Δ: Διδακτικό υλικό του εκπαιδευτικού σεναρίου</a:t>
            </a:r>
            <a:endParaRPr lang="en-US" sz="4000" dirty="0"/>
          </a:p>
        </p:txBody>
      </p:sp>
      <p:sp>
        <p:nvSpPr>
          <p:cNvPr id="136195" name="Rectangle 3"/>
          <p:cNvSpPr>
            <a:spLocks noGrp="1" noChangeArrowheads="1"/>
          </p:cNvSpPr>
          <p:nvPr>
            <p:ph type="body" idx="1"/>
          </p:nvPr>
        </p:nvSpPr>
        <p:spPr>
          <a:xfrm>
            <a:off x="3275856" y="1722444"/>
            <a:ext cx="5691098" cy="4800600"/>
          </a:xfrm>
        </p:spPr>
        <p:txBody>
          <a:bodyPr/>
          <a:lstStyle/>
          <a:p>
            <a:pPr marL="365125" lvl="1" indent="-282575">
              <a:spcBef>
                <a:spcPts val="600"/>
              </a:spcBef>
              <a:buSzPct val="80000"/>
              <a:buFont typeface="Wingdings 2" panose="05020102010507070707" pitchFamily="18" charset="2"/>
              <a:buChar char=""/>
            </a:pPr>
            <a:r>
              <a:rPr lang="el-GR" sz="2400" dirty="0" smtClean="0"/>
              <a:t>Έτοιμο διδακτικό υλικό (βιβλίο, χάρτες, λογισμικό, κλπ.)</a:t>
            </a:r>
          </a:p>
          <a:p>
            <a:pPr marL="365125" lvl="1" indent="-282575">
              <a:spcBef>
                <a:spcPts val="600"/>
              </a:spcBef>
              <a:buSzPct val="80000"/>
              <a:buFont typeface="Wingdings 2" panose="05020102010507070707" pitchFamily="18" charset="2"/>
              <a:buChar char=""/>
            </a:pPr>
            <a:r>
              <a:rPr lang="el-GR" sz="2400" dirty="0" smtClean="0"/>
              <a:t>Συμπληρωματικό διδακτικό υλικό (υλικά καθημερινής ζωής)</a:t>
            </a:r>
          </a:p>
          <a:p>
            <a:pPr marL="365125" lvl="1" indent="-282575">
              <a:spcBef>
                <a:spcPts val="600"/>
              </a:spcBef>
              <a:buSzPct val="80000"/>
              <a:buFont typeface="Wingdings 2" panose="05020102010507070707" pitchFamily="18" charset="2"/>
              <a:buChar char=""/>
            </a:pPr>
            <a:r>
              <a:rPr lang="el-GR" sz="2400" dirty="0" smtClean="0"/>
              <a:t>«Φύλλα εργασίας» </a:t>
            </a:r>
          </a:p>
          <a:p>
            <a:pPr marL="365125" lvl="1" indent="-282575">
              <a:spcBef>
                <a:spcPts val="600"/>
              </a:spcBef>
              <a:buSzPct val="80000"/>
              <a:buFont typeface="Wingdings 2" panose="05020102010507070707" pitchFamily="18" charset="2"/>
              <a:buChar char=""/>
            </a:pPr>
            <a:r>
              <a:rPr lang="el-GR" sz="2400" dirty="0" smtClean="0"/>
              <a:t>Εκπαιδευτικό λογισμικό (περιγραφή αρχείων του και τρόπος χρήσης του)</a:t>
            </a:r>
          </a:p>
          <a:p>
            <a:pPr marL="365125" lvl="1" indent="-282575">
              <a:spcBef>
                <a:spcPts val="600"/>
              </a:spcBef>
              <a:buSzPct val="80000"/>
              <a:buFont typeface="Wingdings 2" panose="05020102010507070707" pitchFamily="18" charset="2"/>
              <a:buChar char=""/>
            </a:pPr>
            <a:r>
              <a:rPr lang="el-GR" sz="2400" dirty="0" smtClean="0"/>
              <a:t>Υλικοτεχνική υποδομή (υπολογιστές, πίνακες, προβολικό μηχάνημα, κλπ.)</a:t>
            </a:r>
          </a:p>
          <a:p>
            <a:pPr marL="365125" lvl="1" indent="-282575">
              <a:spcBef>
                <a:spcPts val="600"/>
              </a:spcBef>
              <a:buSzPct val="80000"/>
              <a:buFont typeface="Wingdings 2" panose="05020102010507070707" pitchFamily="18" charset="2"/>
              <a:buChar char=""/>
            </a:pPr>
            <a:r>
              <a:rPr lang="el-GR" sz="2400" dirty="0" smtClean="0"/>
              <a:t>Τρόπος αξιοποίησης του σεναρίου.</a:t>
            </a:r>
          </a:p>
        </p:txBody>
      </p:sp>
      <p:sp>
        <p:nvSpPr>
          <p:cNvPr id="3" name="Θέση υποσέλιδου 2"/>
          <p:cNvSpPr>
            <a:spLocks noGrp="1"/>
          </p:cNvSpPr>
          <p:nvPr>
            <p:ph type="ftr" sz="quarter" idx="11"/>
          </p:nvPr>
        </p:nvSpPr>
        <p:spPr/>
        <p:txBody>
          <a:bodyPr/>
          <a:lstStyle/>
          <a:p>
            <a:pPr>
              <a:defRPr/>
            </a:pPr>
            <a:r>
              <a:rPr lang="el-GR" smtClean="0"/>
              <a:t>Παιδαγωγικός Σχεδιασμός με ΤΠΕ</a:t>
            </a:r>
            <a:endParaRPr lang="en-US"/>
          </a:p>
        </p:txBody>
      </p:sp>
      <p:pic>
        <p:nvPicPr>
          <p:cNvPr id="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961" y="1757075"/>
            <a:ext cx="3024336" cy="4320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Έλλειψη 6"/>
          <p:cNvSpPr/>
          <p:nvPr/>
        </p:nvSpPr>
        <p:spPr>
          <a:xfrm>
            <a:off x="-13858" y="3798708"/>
            <a:ext cx="1921562" cy="64807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4553370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36195">
                                            <p:txEl>
                                              <p:pRg st="0" end="0"/>
                                            </p:txEl>
                                          </p:spTgt>
                                        </p:tgtEl>
                                        <p:attrNameLst>
                                          <p:attrName>style.visibility</p:attrName>
                                        </p:attrNameLst>
                                      </p:cBhvr>
                                      <p:to>
                                        <p:strVal val="visible"/>
                                      </p:to>
                                    </p:set>
                                    <p:animEffect transition="in" filter="box(in)">
                                      <p:cBhvr>
                                        <p:cTn id="7" dur="500"/>
                                        <p:tgtEl>
                                          <p:spTgt spid="1361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136195">
                                            <p:txEl>
                                              <p:pRg st="1" end="1"/>
                                            </p:txEl>
                                          </p:spTgt>
                                        </p:tgtEl>
                                        <p:attrNameLst>
                                          <p:attrName>style.visibility</p:attrName>
                                        </p:attrNameLst>
                                      </p:cBhvr>
                                      <p:to>
                                        <p:strVal val="visible"/>
                                      </p:to>
                                    </p:set>
                                    <p:animEffect transition="in" filter="box(in)">
                                      <p:cBhvr>
                                        <p:cTn id="12" dur="500"/>
                                        <p:tgtEl>
                                          <p:spTgt spid="1361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136195">
                                            <p:txEl>
                                              <p:pRg st="2" end="2"/>
                                            </p:txEl>
                                          </p:spTgt>
                                        </p:tgtEl>
                                        <p:attrNameLst>
                                          <p:attrName>style.visibility</p:attrName>
                                        </p:attrNameLst>
                                      </p:cBhvr>
                                      <p:to>
                                        <p:strVal val="visible"/>
                                      </p:to>
                                    </p:set>
                                    <p:animEffect transition="in" filter="box(in)">
                                      <p:cBhvr>
                                        <p:cTn id="17" dur="500"/>
                                        <p:tgtEl>
                                          <p:spTgt spid="13619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136195">
                                            <p:txEl>
                                              <p:pRg st="3" end="3"/>
                                            </p:txEl>
                                          </p:spTgt>
                                        </p:tgtEl>
                                        <p:attrNameLst>
                                          <p:attrName>style.visibility</p:attrName>
                                        </p:attrNameLst>
                                      </p:cBhvr>
                                      <p:to>
                                        <p:strVal val="visible"/>
                                      </p:to>
                                    </p:set>
                                    <p:animEffect transition="in" filter="box(in)">
                                      <p:cBhvr>
                                        <p:cTn id="22" dur="500"/>
                                        <p:tgtEl>
                                          <p:spTgt spid="13619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136195">
                                            <p:txEl>
                                              <p:pRg st="4" end="4"/>
                                            </p:txEl>
                                          </p:spTgt>
                                        </p:tgtEl>
                                        <p:attrNameLst>
                                          <p:attrName>style.visibility</p:attrName>
                                        </p:attrNameLst>
                                      </p:cBhvr>
                                      <p:to>
                                        <p:strVal val="visible"/>
                                      </p:to>
                                    </p:set>
                                    <p:animEffect transition="in" filter="box(in)">
                                      <p:cBhvr>
                                        <p:cTn id="27" dur="500"/>
                                        <p:tgtEl>
                                          <p:spTgt spid="13619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nodeType="clickEffect">
                                  <p:stCondLst>
                                    <p:cond delay="0"/>
                                  </p:stCondLst>
                                  <p:childTnLst>
                                    <p:set>
                                      <p:cBhvr>
                                        <p:cTn id="31" dur="1" fill="hold">
                                          <p:stCondLst>
                                            <p:cond delay="0"/>
                                          </p:stCondLst>
                                        </p:cTn>
                                        <p:tgtEl>
                                          <p:spTgt spid="136195">
                                            <p:txEl>
                                              <p:pRg st="5" end="5"/>
                                            </p:txEl>
                                          </p:spTgt>
                                        </p:tgtEl>
                                        <p:attrNameLst>
                                          <p:attrName>style.visibility</p:attrName>
                                        </p:attrNameLst>
                                      </p:cBhvr>
                                      <p:to>
                                        <p:strVal val="visible"/>
                                      </p:to>
                                    </p:set>
                                    <p:animEffect transition="in" filter="box(in)">
                                      <p:cBhvr>
                                        <p:cTn id="32" dur="500"/>
                                        <p:tgtEl>
                                          <p:spTgt spid="13619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1638468"/>
            <a:ext cx="3024336" cy="4320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7218" name="Rectangle 2"/>
          <p:cNvSpPr>
            <a:spLocks noGrp="1" noChangeArrowheads="1"/>
          </p:cNvSpPr>
          <p:nvPr>
            <p:ph type="title"/>
          </p:nvPr>
        </p:nvSpPr>
        <p:spPr>
          <a:xfrm>
            <a:off x="1043608" y="188640"/>
            <a:ext cx="7890842" cy="1143000"/>
          </a:xfrm>
        </p:spPr>
        <p:txBody>
          <a:bodyPr>
            <a:normAutofit fontScale="90000"/>
          </a:bodyPr>
          <a:lstStyle/>
          <a:p>
            <a:pPr>
              <a:defRPr/>
            </a:pPr>
            <a:r>
              <a:rPr lang="el-GR" sz="4000" dirty="0" smtClean="0"/>
              <a:t>Φάση Ε: Οι δραστηριότητες υλοποίησης του εκπαιδευτικού σεναρίου</a:t>
            </a:r>
            <a:endParaRPr lang="en-GB" sz="4000" dirty="0"/>
          </a:p>
        </p:txBody>
      </p:sp>
      <p:sp>
        <p:nvSpPr>
          <p:cNvPr id="7" name="Rectangle 3"/>
          <p:cNvSpPr/>
          <p:nvPr/>
        </p:nvSpPr>
        <p:spPr>
          <a:xfrm>
            <a:off x="2627784" y="5614426"/>
            <a:ext cx="6505065" cy="845270"/>
          </a:xfrm>
          <a:prstGeom prst="rect">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l-GR" sz="2400" dirty="0">
                <a:solidFill>
                  <a:schemeClr val="accent5">
                    <a:lumMod val="50000"/>
                  </a:schemeClr>
                </a:solidFill>
              </a:rPr>
              <a:t>Κάθε δραστηριότητα ακολουθεί μία ή περισσότερες διδακτικές στρατηγικές.</a:t>
            </a:r>
          </a:p>
        </p:txBody>
      </p:sp>
      <p:pic>
        <p:nvPicPr>
          <p:cNvPr id="64516"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1331640"/>
            <a:ext cx="3693345" cy="4113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Θέση υποσέλιδου 2"/>
          <p:cNvSpPr>
            <a:spLocks noGrp="1"/>
          </p:cNvSpPr>
          <p:nvPr>
            <p:ph type="ftr" sz="quarter" idx="11"/>
          </p:nvPr>
        </p:nvSpPr>
        <p:spPr/>
        <p:txBody>
          <a:bodyPr/>
          <a:lstStyle/>
          <a:p>
            <a:pPr>
              <a:defRPr/>
            </a:pPr>
            <a:r>
              <a:rPr lang="el-GR" smtClean="0"/>
              <a:t>Παιδαγωγικός Σχεδιασμός με ΤΠΕ</a:t>
            </a:r>
            <a:endParaRPr lang="en-US"/>
          </a:p>
        </p:txBody>
      </p:sp>
      <p:sp>
        <p:nvSpPr>
          <p:cNvPr id="9" name="Έλλειψη 8"/>
          <p:cNvSpPr/>
          <p:nvPr/>
        </p:nvSpPr>
        <p:spPr>
          <a:xfrm>
            <a:off x="1870418" y="3717032"/>
            <a:ext cx="1921562" cy="64807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418664516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buSzPct val="90000"/>
              <a:defRPr/>
            </a:pPr>
            <a:r>
              <a:rPr lang="el-GR" dirty="0" smtClean="0"/>
              <a:t>1. Δραστηριότητες ψυχολογικής και γνωστικής προετοιμασίας</a:t>
            </a:r>
            <a:endParaRPr lang="el-GR" dirty="0"/>
          </a:p>
        </p:txBody>
      </p:sp>
      <p:sp>
        <p:nvSpPr>
          <p:cNvPr id="66563" name="2 - Θέση περιεχομένου"/>
          <p:cNvSpPr>
            <a:spLocks noGrp="1"/>
          </p:cNvSpPr>
          <p:nvPr>
            <p:ph idx="1"/>
          </p:nvPr>
        </p:nvSpPr>
        <p:spPr>
          <a:xfrm>
            <a:off x="1111250" y="1419225"/>
            <a:ext cx="5692998" cy="5124450"/>
          </a:xfrm>
        </p:spPr>
        <p:txBody>
          <a:bodyPr/>
          <a:lstStyle/>
          <a:p>
            <a:pPr marL="596900" indent="-514350">
              <a:buFont typeface="Gill Sans MT" panose="020B0502020104020203" pitchFamily="34" charset="0"/>
              <a:buAutoNum type="arabicPeriod"/>
            </a:pPr>
            <a:r>
              <a:rPr lang="el-GR" sz="2400" dirty="0" smtClean="0"/>
              <a:t>Διαμόρφωση κατάλληλου συναισθηματικού κλίματος και κλίματος ασφάλειας για το μαθητή.</a:t>
            </a:r>
          </a:p>
          <a:p>
            <a:pPr marL="596900" indent="-514350">
              <a:buFont typeface="Gill Sans MT" panose="020B0502020104020203" pitchFamily="34" charset="0"/>
              <a:buAutoNum type="arabicPeriod"/>
            </a:pPr>
            <a:r>
              <a:rPr lang="el-GR" sz="2400" dirty="0" smtClean="0"/>
              <a:t>Διαμόρφωση κατάλληλης </a:t>
            </a:r>
            <a:r>
              <a:rPr lang="el-GR" sz="2400" dirty="0" err="1" smtClean="0"/>
              <a:t>αφόρμησης</a:t>
            </a:r>
            <a:r>
              <a:rPr lang="el-GR" sz="2400" dirty="0" smtClean="0"/>
              <a:t> για το μάθημα – Δημιουργία κινήτρων. </a:t>
            </a:r>
          </a:p>
          <a:p>
            <a:pPr marL="596900" indent="-514350">
              <a:buFont typeface="Gill Sans MT" panose="020B0502020104020203" pitchFamily="34" charset="0"/>
              <a:buAutoNum type="arabicPeriod"/>
            </a:pPr>
            <a:r>
              <a:rPr lang="el-GR" sz="2400" dirty="0" smtClean="0"/>
              <a:t>Ενημέρωση για το τι ακολουθεί.</a:t>
            </a:r>
          </a:p>
          <a:p>
            <a:pPr marL="596900" indent="-514350">
              <a:buFont typeface="Gill Sans MT" panose="020B0502020104020203" pitchFamily="34" charset="0"/>
              <a:buAutoNum type="arabicPeriod"/>
            </a:pPr>
            <a:r>
              <a:rPr lang="el-GR" sz="2400" dirty="0" smtClean="0"/>
              <a:t>Ενημέρωση για το σκοπό και τους στόχους του μαθήματος.</a:t>
            </a:r>
          </a:p>
          <a:p>
            <a:pPr marL="596900" indent="-514350">
              <a:buFont typeface="Gill Sans MT" panose="020B0502020104020203" pitchFamily="34" charset="0"/>
              <a:buAutoNum type="arabicPeriod"/>
            </a:pPr>
            <a:r>
              <a:rPr lang="el-GR" sz="2400" dirty="0" smtClean="0"/>
              <a:t>Διερεύνηση της </a:t>
            </a:r>
            <a:r>
              <a:rPr lang="el-GR" sz="2400" dirty="0" err="1" smtClean="0"/>
              <a:t>προϋπάρχουσας</a:t>
            </a:r>
            <a:r>
              <a:rPr lang="el-GR" sz="2400" dirty="0" smtClean="0"/>
              <a:t> γνώσης.</a:t>
            </a:r>
          </a:p>
          <a:p>
            <a:pPr marL="596900" indent="-514350">
              <a:buFont typeface="Gill Sans MT" panose="020B0502020104020203" pitchFamily="34" charset="0"/>
              <a:buAutoNum type="arabicPeriod"/>
            </a:pPr>
            <a:r>
              <a:rPr lang="el-GR" sz="2400" dirty="0" smtClean="0"/>
              <a:t>Διερεύνηση ιδεών, αντιλήψεων, αναπαραστάσεων.</a:t>
            </a:r>
          </a:p>
        </p:txBody>
      </p:sp>
      <p:sp>
        <p:nvSpPr>
          <p:cNvPr id="3" name="TextBox 2"/>
          <p:cNvSpPr txBox="1"/>
          <p:nvPr/>
        </p:nvSpPr>
        <p:spPr>
          <a:xfrm>
            <a:off x="539552" y="2060848"/>
            <a:ext cx="553998" cy="3816424"/>
          </a:xfrm>
          <a:prstGeom prst="rect">
            <a:avLst/>
          </a:prstGeom>
          <a:noFill/>
        </p:spPr>
        <p:txBody>
          <a:bodyPr vert="vert270">
            <a:spAutoFit/>
          </a:bodyPr>
          <a:lstStyle/>
          <a:p>
            <a:pPr eaLnBrk="1" hangingPunct="1">
              <a:defRPr/>
            </a:pPr>
            <a:r>
              <a:rPr lang="el-GR" sz="2400" dirty="0">
                <a:solidFill>
                  <a:srgbClr val="FF0000"/>
                </a:solidFill>
              </a:rPr>
              <a:t>Υπολογιστικά εργαλεία;</a:t>
            </a:r>
          </a:p>
        </p:txBody>
      </p:sp>
      <p:sp>
        <p:nvSpPr>
          <p:cNvPr id="6" name="Θέση υποσέλιδου 5"/>
          <p:cNvSpPr>
            <a:spLocks noGrp="1"/>
          </p:cNvSpPr>
          <p:nvPr>
            <p:ph type="ftr" sz="quarter" idx="11"/>
          </p:nvPr>
        </p:nvSpPr>
        <p:spPr/>
        <p:txBody>
          <a:bodyPr/>
          <a:lstStyle/>
          <a:p>
            <a:pPr>
              <a:defRPr/>
            </a:pPr>
            <a:r>
              <a:rPr lang="el-GR" smtClean="0"/>
              <a:t>Παιδαγωγικός Σχεδιασμός με ΤΠΕ</a:t>
            </a:r>
            <a:endParaRPr lang="en-US"/>
          </a:p>
        </p:txBody>
      </p:sp>
      <p:pic>
        <p:nvPicPr>
          <p:cNvPr id="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6922" y="2196386"/>
            <a:ext cx="1987528" cy="3312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Ορθογώνιο 3"/>
          <p:cNvSpPr/>
          <p:nvPr/>
        </p:nvSpPr>
        <p:spPr>
          <a:xfrm>
            <a:off x="6821948" y="2060848"/>
            <a:ext cx="221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0692991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00125" y="274638"/>
            <a:ext cx="7934325" cy="1143000"/>
          </a:xfrm>
        </p:spPr>
        <p:txBody>
          <a:bodyPr>
            <a:normAutofit fontScale="90000"/>
          </a:bodyPr>
          <a:lstStyle/>
          <a:p>
            <a:pPr>
              <a:defRPr/>
            </a:pPr>
            <a:r>
              <a:rPr lang="el-GR" dirty="0" smtClean="0"/>
              <a:t>2. Δραστηριότητες διδασκαλίας του γνωστικού αντικειμένου (1/2)</a:t>
            </a:r>
            <a:endParaRPr lang="el-GR" dirty="0"/>
          </a:p>
        </p:txBody>
      </p:sp>
      <p:sp>
        <p:nvSpPr>
          <p:cNvPr id="67587" name="2 - Θέση περιεχομένου"/>
          <p:cNvSpPr>
            <a:spLocks noGrp="1"/>
          </p:cNvSpPr>
          <p:nvPr>
            <p:ph idx="1"/>
          </p:nvPr>
        </p:nvSpPr>
        <p:spPr>
          <a:xfrm>
            <a:off x="1143000" y="1571625"/>
            <a:ext cx="5373216" cy="2286000"/>
          </a:xfrm>
        </p:spPr>
        <p:txBody>
          <a:bodyPr/>
          <a:lstStyle/>
          <a:p>
            <a:r>
              <a:rPr lang="el-GR" dirty="0" smtClean="0"/>
              <a:t>Τεκμηρίωση χρήσης του εκπαιδευτικού λογισμικού</a:t>
            </a:r>
          </a:p>
          <a:p>
            <a:pPr lvl="2"/>
            <a:r>
              <a:rPr lang="el-GR" dirty="0" smtClean="0"/>
              <a:t>Ποια είναι η προστιθέμενη αξία του, με έμφαση στις δυνατότητες, που παρέχει. </a:t>
            </a:r>
          </a:p>
          <a:p>
            <a:pPr lvl="2"/>
            <a:r>
              <a:rPr lang="el-GR" dirty="0" smtClean="0"/>
              <a:t>Σύγκριση με το συμβατικό τρόπο διδασκαλίας. </a:t>
            </a:r>
          </a:p>
        </p:txBody>
      </p:sp>
      <p:sp>
        <p:nvSpPr>
          <p:cNvPr id="7" name="Rectangle 3"/>
          <p:cNvSpPr/>
          <p:nvPr/>
        </p:nvSpPr>
        <p:spPr>
          <a:xfrm>
            <a:off x="323529" y="5013175"/>
            <a:ext cx="8534722" cy="1416199"/>
          </a:xfrm>
          <a:prstGeom prst="rect">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Font typeface="Arial" pitchFamily="34" charset="0"/>
              <a:buChar char="•"/>
              <a:defRPr/>
            </a:pPr>
            <a:r>
              <a:rPr lang="el-GR" sz="2000" dirty="0">
                <a:solidFill>
                  <a:schemeClr val="accent5">
                    <a:lumMod val="50000"/>
                  </a:schemeClr>
                </a:solidFill>
              </a:rPr>
              <a:t>Ενίσχυση προϋπάρχουσας γνώσης</a:t>
            </a:r>
          </a:p>
          <a:p>
            <a:pPr eaLnBrk="1" hangingPunct="1">
              <a:buFont typeface="Arial" pitchFamily="34" charset="0"/>
              <a:buChar char="•"/>
              <a:defRPr/>
            </a:pPr>
            <a:r>
              <a:rPr lang="el-GR" sz="2000" dirty="0">
                <a:solidFill>
                  <a:schemeClr val="accent5">
                    <a:lumMod val="50000"/>
                  </a:schemeClr>
                </a:solidFill>
              </a:rPr>
              <a:t>Ανασκευή λανθασμένων αντιλήψεων και αρχικών ιδεών</a:t>
            </a:r>
          </a:p>
          <a:p>
            <a:pPr eaLnBrk="1" hangingPunct="1">
              <a:buFont typeface="Arial" pitchFamily="34" charset="0"/>
              <a:buChar char="•"/>
              <a:defRPr/>
            </a:pPr>
            <a:r>
              <a:rPr lang="el-GR" sz="2000" dirty="0">
                <a:solidFill>
                  <a:schemeClr val="accent5">
                    <a:lumMod val="50000"/>
                  </a:schemeClr>
                </a:solidFill>
              </a:rPr>
              <a:t>Αναδόμηση αναπαραστάσεων</a:t>
            </a:r>
          </a:p>
          <a:p>
            <a:pPr eaLnBrk="1" hangingPunct="1">
              <a:buFont typeface="Arial" pitchFamily="34" charset="0"/>
              <a:buChar char="•"/>
              <a:defRPr/>
            </a:pPr>
            <a:r>
              <a:rPr lang="el-GR" sz="2000" dirty="0">
                <a:solidFill>
                  <a:schemeClr val="accent5">
                    <a:lumMod val="50000"/>
                  </a:schemeClr>
                </a:solidFill>
              </a:rPr>
              <a:t>Δημιουργία πλαισίου για εννοιολογική αλλαγή και οικοδόμηση των γνώσεων</a:t>
            </a:r>
          </a:p>
        </p:txBody>
      </p:sp>
      <p:sp>
        <p:nvSpPr>
          <p:cNvPr id="5" name="Θέση υποσέλιδου 4"/>
          <p:cNvSpPr>
            <a:spLocks noGrp="1"/>
          </p:cNvSpPr>
          <p:nvPr>
            <p:ph type="ftr" sz="quarter" idx="11"/>
          </p:nvPr>
        </p:nvSpPr>
        <p:spPr/>
        <p:txBody>
          <a:bodyPr/>
          <a:lstStyle/>
          <a:p>
            <a:pPr>
              <a:defRPr/>
            </a:pPr>
            <a:r>
              <a:rPr lang="el-GR" smtClean="0"/>
              <a:t>Παιδαγωγικός Σχεδιασμός με ΤΠΕ</a:t>
            </a:r>
            <a:endParaRPr lang="en-US"/>
          </a:p>
        </p:txBody>
      </p:sp>
      <p:pic>
        <p:nvPicPr>
          <p:cNvPr id="8"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0722" y="1559222"/>
            <a:ext cx="1987528" cy="3312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Ορθογώνιο 8"/>
          <p:cNvSpPr/>
          <p:nvPr/>
        </p:nvSpPr>
        <p:spPr>
          <a:xfrm>
            <a:off x="6821948" y="2060848"/>
            <a:ext cx="221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10494639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6375" y="115888"/>
            <a:ext cx="7499350" cy="1143000"/>
          </a:xfrm>
        </p:spPr>
        <p:txBody>
          <a:bodyPr/>
          <a:lstStyle/>
          <a:p>
            <a:pPr>
              <a:defRPr/>
            </a:pPr>
            <a:r>
              <a:rPr lang="el-GR" dirty="0" smtClean="0"/>
              <a:t>Βασικές έννοιες</a:t>
            </a:r>
            <a:endParaRPr lang="en-GB"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28065991"/>
              </p:ext>
            </p:extLst>
          </p:nvPr>
        </p:nvGraphicFramePr>
        <p:xfrm>
          <a:off x="1042988" y="1268413"/>
          <a:ext cx="7862888" cy="5121275"/>
        </p:xfrm>
        <a:graphic>
          <a:graphicData uri="http://schemas.openxmlformats.org/drawingml/2006/table">
            <a:tbl>
              <a:tblPr firstRow="1" bandRow="1">
                <a:tableStyleId>{8A107856-5554-42FB-B03E-39F5DBC370BA}</a:tableStyleId>
              </a:tblPr>
              <a:tblGrid>
                <a:gridCol w="3931444">
                  <a:extLst>
                    <a:ext uri="{9D8B030D-6E8A-4147-A177-3AD203B41FA5}">
                      <a16:colId xmlns:a16="http://schemas.microsoft.com/office/drawing/2014/main" val="20000"/>
                    </a:ext>
                  </a:extLst>
                </a:gridCol>
                <a:gridCol w="3931444">
                  <a:extLst>
                    <a:ext uri="{9D8B030D-6E8A-4147-A177-3AD203B41FA5}">
                      <a16:colId xmlns:a16="http://schemas.microsoft.com/office/drawing/2014/main" val="20001"/>
                    </a:ext>
                  </a:extLst>
                </a:gridCol>
              </a:tblGrid>
              <a:tr h="5121275">
                <a:tc>
                  <a:txBody>
                    <a:bodyPr/>
                    <a:lstStyle/>
                    <a:p>
                      <a:pPr lvl="0">
                        <a:lnSpc>
                          <a:spcPct val="150000"/>
                        </a:lnSpc>
                        <a:buFont typeface="Arial" pitchFamily="34" charset="0"/>
                        <a:buChar char="•"/>
                      </a:pPr>
                      <a:r>
                        <a:rPr kumimoji="0" lang="el-GR" sz="2200" kern="1200" baseline="0" dirty="0" smtClean="0"/>
                        <a:t> Γνωστικό εργαλείο</a:t>
                      </a:r>
                    </a:p>
                    <a:p>
                      <a:pPr lvl="0">
                        <a:lnSpc>
                          <a:spcPct val="150000"/>
                        </a:lnSpc>
                        <a:buFont typeface="Arial" pitchFamily="34" charset="0"/>
                        <a:buChar char="•"/>
                      </a:pPr>
                      <a:r>
                        <a:rPr kumimoji="0" lang="el-GR" sz="2200" kern="1200" baseline="0" dirty="0" smtClean="0"/>
                        <a:t> Εργαλείο με γνωστικό δυναμικό </a:t>
                      </a:r>
                    </a:p>
                    <a:p>
                      <a:pPr lvl="0">
                        <a:lnSpc>
                          <a:spcPct val="150000"/>
                        </a:lnSpc>
                        <a:buFont typeface="Arial" pitchFamily="34" charset="0"/>
                        <a:buChar char="•"/>
                      </a:pPr>
                      <a:r>
                        <a:rPr kumimoji="0" lang="el-GR" sz="2200" kern="1200" baseline="0" dirty="0" smtClean="0"/>
                        <a:t>  Διδακτικό τρίγωνο</a:t>
                      </a:r>
                    </a:p>
                    <a:p>
                      <a:pPr lvl="0">
                        <a:lnSpc>
                          <a:spcPct val="150000"/>
                        </a:lnSpc>
                        <a:buFont typeface="Arial" pitchFamily="34" charset="0"/>
                        <a:buChar char="•"/>
                      </a:pPr>
                      <a:r>
                        <a:rPr kumimoji="0" lang="el-GR" sz="2200" kern="1200" baseline="0" dirty="0" smtClean="0"/>
                        <a:t>  Διδακτικό συμβόλαιο</a:t>
                      </a:r>
                    </a:p>
                    <a:p>
                      <a:pPr lvl="0">
                        <a:lnSpc>
                          <a:spcPct val="150000"/>
                        </a:lnSpc>
                        <a:buFont typeface="Arial" pitchFamily="34" charset="0"/>
                        <a:buChar char="•"/>
                      </a:pPr>
                      <a:r>
                        <a:rPr kumimoji="0" lang="el-GR" sz="2200" kern="1200" baseline="0" dirty="0" smtClean="0"/>
                        <a:t> Τεχνολογική Διδακτική Γνώση Περιεχομένου </a:t>
                      </a:r>
                    </a:p>
                    <a:p>
                      <a:pPr lvl="0">
                        <a:lnSpc>
                          <a:spcPct val="150000"/>
                        </a:lnSpc>
                        <a:buFont typeface="Arial" pitchFamily="34" charset="0"/>
                        <a:buChar char="•"/>
                      </a:pPr>
                      <a:r>
                        <a:rPr kumimoji="0" lang="el-GR" sz="2200" kern="1200" baseline="0" dirty="0" smtClean="0"/>
                        <a:t> Θεωρία της Δραστηριότητας</a:t>
                      </a:r>
                    </a:p>
                    <a:p>
                      <a:pPr marL="0" marR="0" lvl="0" indent="0" algn="l" defTabSz="914400" rtl="0" eaLnBrk="1" fontAlgn="auto" latinLnBrk="0" hangingPunct="1">
                        <a:lnSpc>
                          <a:spcPct val="150000"/>
                        </a:lnSpc>
                        <a:spcBef>
                          <a:spcPts val="0"/>
                        </a:spcBef>
                        <a:spcAft>
                          <a:spcPts val="0"/>
                        </a:spcAft>
                        <a:buClrTx/>
                        <a:buSzTx/>
                        <a:buFont typeface="Arial" pitchFamily="34" charset="0"/>
                        <a:buChar char="•"/>
                        <a:tabLst/>
                        <a:defRPr/>
                      </a:pPr>
                      <a:r>
                        <a:rPr lang="el-GR" sz="2200" baseline="0" dirty="0" smtClean="0">
                          <a:solidFill>
                            <a:srgbClr val="FF0000"/>
                          </a:solidFill>
                        </a:rPr>
                        <a:t>Διδακτική στρατηγική</a:t>
                      </a:r>
                      <a:endParaRPr lang="en-GB" sz="2200" dirty="0" smtClean="0">
                        <a:solidFill>
                          <a:srgbClr val="FF0000"/>
                        </a:solidFill>
                      </a:endParaRPr>
                    </a:p>
                    <a:p>
                      <a:pPr lvl="0">
                        <a:lnSpc>
                          <a:spcPct val="150000"/>
                        </a:lnSpc>
                        <a:buFont typeface="Arial" pitchFamily="34" charset="0"/>
                        <a:buNone/>
                      </a:pPr>
                      <a:endParaRPr kumimoji="0" lang="el-GR" sz="2200" kern="1200" baseline="0" dirty="0" smtClean="0"/>
                    </a:p>
                  </a:txBody>
                  <a:tcPr marT="45726" marB="45726"/>
                </a:tc>
                <a:tc>
                  <a:txBody>
                    <a:bodyPr/>
                    <a:lstStyle/>
                    <a:p>
                      <a:pPr lvl="0">
                        <a:lnSpc>
                          <a:spcPct val="150000"/>
                        </a:lnSpc>
                        <a:buFont typeface="Arial" pitchFamily="34" charset="0"/>
                        <a:buChar char="•"/>
                      </a:pPr>
                      <a:r>
                        <a:rPr kumimoji="0" lang="el-GR" sz="2200" kern="1200" baseline="0" dirty="0" smtClean="0"/>
                        <a:t>Ιδέες, λάθη και παρανοήσεις</a:t>
                      </a:r>
                    </a:p>
                    <a:p>
                      <a:pPr lvl="0">
                        <a:lnSpc>
                          <a:spcPct val="150000"/>
                        </a:lnSpc>
                        <a:buFont typeface="Arial" pitchFamily="34" charset="0"/>
                        <a:buChar char="•"/>
                      </a:pPr>
                      <a:r>
                        <a:rPr kumimoji="0" lang="el-GR" sz="2200" kern="1200" baseline="0" dirty="0" smtClean="0"/>
                        <a:t>  Αναπαραστάσεις</a:t>
                      </a:r>
                    </a:p>
                    <a:p>
                      <a:pPr lvl="0">
                        <a:lnSpc>
                          <a:spcPct val="150000"/>
                        </a:lnSpc>
                        <a:buFont typeface="Arial" pitchFamily="34" charset="0"/>
                        <a:buChar char="•"/>
                      </a:pPr>
                      <a:r>
                        <a:rPr kumimoji="0" lang="el-GR" sz="2200" kern="1200" baseline="0" dirty="0" smtClean="0"/>
                        <a:t>Γνωστικά εμπόδια</a:t>
                      </a:r>
                    </a:p>
                    <a:p>
                      <a:pPr lvl="0">
                        <a:lnSpc>
                          <a:spcPct val="150000"/>
                        </a:lnSpc>
                        <a:buFont typeface="Arial" pitchFamily="34" charset="0"/>
                        <a:buChar char="•"/>
                      </a:pPr>
                      <a:r>
                        <a:rPr kumimoji="0" lang="el-GR" sz="2200" kern="1200" baseline="0" dirty="0" smtClean="0"/>
                        <a:t> Γνωστική σύγκρουση</a:t>
                      </a:r>
                    </a:p>
                    <a:p>
                      <a:pPr lvl="0">
                        <a:lnSpc>
                          <a:spcPct val="150000"/>
                        </a:lnSpc>
                        <a:buFont typeface="Arial" pitchFamily="34" charset="0"/>
                        <a:buChar char="•"/>
                      </a:pPr>
                      <a:r>
                        <a:rPr kumimoji="0" lang="el-GR" sz="2200" kern="1200" baseline="0" dirty="0" smtClean="0"/>
                        <a:t> Διδακτική κατάσταση</a:t>
                      </a:r>
                    </a:p>
                    <a:p>
                      <a:pPr lvl="0">
                        <a:lnSpc>
                          <a:spcPct val="150000"/>
                        </a:lnSpc>
                        <a:buFont typeface="Arial" pitchFamily="34" charset="0"/>
                        <a:buChar char="•"/>
                      </a:pPr>
                      <a:r>
                        <a:rPr kumimoji="0" lang="el-GR" sz="2200" kern="1200" baseline="0" dirty="0" smtClean="0"/>
                        <a:t> Διδακτική βοήθεια</a:t>
                      </a:r>
                      <a:r>
                        <a:rPr lang="el-GR" sz="2200" dirty="0" smtClean="0"/>
                        <a:t> </a:t>
                      </a:r>
                    </a:p>
                    <a:p>
                      <a:pPr lvl="0">
                        <a:lnSpc>
                          <a:spcPct val="150000"/>
                        </a:lnSpc>
                        <a:buFont typeface="Arial" pitchFamily="34" charset="0"/>
                        <a:buChar char="•"/>
                      </a:pPr>
                      <a:r>
                        <a:rPr lang="el-GR" sz="2200" dirty="0" smtClean="0"/>
                        <a:t> </a:t>
                      </a:r>
                      <a:r>
                        <a:rPr lang="el-GR" sz="2200" dirty="0" err="1" smtClean="0"/>
                        <a:t>Κοινωνικογνωστική</a:t>
                      </a:r>
                      <a:r>
                        <a:rPr lang="el-GR" sz="2200" dirty="0" smtClean="0"/>
                        <a:t> σύγκρουση</a:t>
                      </a:r>
                    </a:p>
                    <a:p>
                      <a:pPr lvl="0">
                        <a:lnSpc>
                          <a:spcPct val="150000"/>
                        </a:lnSpc>
                        <a:buFont typeface="Arial" pitchFamily="34" charset="0"/>
                        <a:buChar char="•"/>
                      </a:pPr>
                      <a:r>
                        <a:rPr lang="el-GR" sz="2200" baseline="0" dirty="0" smtClean="0"/>
                        <a:t> Εννοιολογική αλλαγή</a:t>
                      </a:r>
                    </a:p>
                  </a:txBody>
                  <a:tcPr marT="45726" marB="45726"/>
                </a:tc>
                <a:extLst>
                  <a:ext uri="{0D108BD9-81ED-4DB2-BD59-A6C34878D82A}">
                    <a16:rowId xmlns:a16="http://schemas.microsoft.com/office/drawing/2014/main" val="10000"/>
                  </a:ext>
                </a:extLst>
              </a:tr>
            </a:tbl>
          </a:graphicData>
        </a:graphic>
      </p:graphicFrame>
      <p:sp>
        <p:nvSpPr>
          <p:cNvPr id="5" name="Θέση υποσέλιδου 4"/>
          <p:cNvSpPr>
            <a:spLocks noGrp="1"/>
          </p:cNvSpPr>
          <p:nvPr>
            <p:ph type="ftr" sz="quarter" idx="11"/>
          </p:nvPr>
        </p:nvSpPr>
        <p:spPr/>
        <p:txBody>
          <a:bodyPr/>
          <a:lstStyle/>
          <a:p>
            <a:pPr>
              <a:defRPr/>
            </a:pPr>
            <a:r>
              <a:rPr lang="el-GR" smtClean="0"/>
              <a:t>Παιδαγωγικός Σχεδιασμός με ΤΠΕ</a:t>
            </a:r>
            <a:endParaRPr lang="en-US"/>
          </a:p>
        </p:txBody>
      </p:sp>
    </p:spTree>
    <p:extLst>
      <p:ext uri="{BB962C8B-B14F-4D97-AF65-F5344CB8AC3E}">
        <p14:creationId xmlns:p14="http://schemas.microsoft.com/office/powerpoint/2010/main" val="217235341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00125" y="274638"/>
            <a:ext cx="7934325" cy="1143000"/>
          </a:xfrm>
        </p:spPr>
        <p:txBody>
          <a:bodyPr>
            <a:normAutofit fontScale="90000"/>
          </a:bodyPr>
          <a:lstStyle/>
          <a:p>
            <a:pPr>
              <a:defRPr/>
            </a:pPr>
            <a:r>
              <a:rPr lang="el-GR" dirty="0" smtClean="0"/>
              <a:t>2. Δραστηριότητες διδασκαλίας του γνωστικού αντικειμένου (1/2)</a:t>
            </a:r>
            <a:endParaRPr lang="el-GR" dirty="0"/>
          </a:p>
        </p:txBody>
      </p:sp>
      <p:sp>
        <p:nvSpPr>
          <p:cNvPr id="68611" name="2 - Θέση περιεχομένου"/>
          <p:cNvSpPr>
            <a:spLocks noGrp="1"/>
          </p:cNvSpPr>
          <p:nvPr>
            <p:ph idx="1"/>
          </p:nvPr>
        </p:nvSpPr>
        <p:spPr>
          <a:xfrm>
            <a:off x="1357313" y="1643063"/>
            <a:ext cx="7499350" cy="4800600"/>
          </a:xfrm>
        </p:spPr>
        <p:txBody>
          <a:bodyPr/>
          <a:lstStyle/>
          <a:p>
            <a:r>
              <a:rPr lang="el-GR" sz="3000" dirty="0" smtClean="0"/>
              <a:t>Διδακτικές στρατηγικές  </a:t>
            </a:r>
          </a:p>
          <a:p>
            <a:r>
              <a:rPr lang="el-GR" sz="3000" dirty="0" smtClean="0"/>
              <a:t>Διδακτικές καταστάσεις</a:t>
            </a:r>
          </a:p>
          <a:p>
            <a:r>
              <a:rPr lang="el-GR" sz="3000" dirty="0" smtClean="0"/>
              <a:t>Διδακτικές βοήθειες</a:t>
            </a:r>
          </a:p>
          <a:p>
            <a:r>
              <a:rPr lang="el-GR" sz="3000" dirty="0" smtClean="0"/>
              <a:t>Γνωστικού τύπου συγκρούσεις</a:t>
            </a:r>
          </a:p>
          <a:p>
            <a:r>
              <a:rPr lang="el-GR" sz="3000" dirty="0" smtClean="0"/>
              <a:t>Αλληλεπιδράσεις ανάμεσα στους μαθητές (ρόλος του εκπαιδευτικού)</a:t>
            </a:r>
          </a:p>
          <a:p>
            <a:r>
              <a:rPr lang="el-GR" sz="3000" dirty="0" smtClean="0"/>
              <a:t>Πειραματισμός και διερεύνηση της γνώσης;</a:t>
            </a:r>
          </a:p>
        </p:txBody>
      </p:sp>
      <p:sp>
        <p:nvSpPr>
          <p:cNvPr id="5" name="Θέση υποσέλιδου 4"/>
          <p:cNvSpPr>
            <a:spLocks noGrp="1"/>
          </p:cNvSpPr>
          <p:nvPr>
            <p:ph type="ftr" sz="quarter" idx="11"/>
          </p:nvPr>
        </p:nvSpPr>
        <p:spPr/>
        <p:txBody>
          <a:bodyPr/>
          <a:lstStyle/>
          <a:p>
            <a:pPr>
              <a:defRPr/>
            </a:pPr>
            <a:r>
              <a:rPr lang="el-GR" smtClean="0"/>
              <a:t>Παιδαγωγικός Σχεδιασμός με ΤΠΕ</a:t>
            </a:r>
            <a:endParaRPr lang="en-US"/>
          </a:p>
        </p:txBody>
      </p:sp>
    </p:spTree>
    <p:extLst>
      <p:ext uri="{BB962C8B-B14F-4D97-AF65-F5344CB8AC3E}">
        <p14:creationId xmlns:p14="http://schemas.microsoft.com/office/powerpoint/2010/main" val="42026386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defRPr/>
            </a:pPr>
            <a:r>
              <a:rPr lang="el-GR" dirty="0" smtClean="0"/>
              <a:t>3. Δραστηριότητες εμπέδωσης του γνωστικού αντικειμένου</a:t>
            </a:r>
            <a:endParaRPr lang="el-GR" dirty="0"/>
          </a:p>
        </p:txBody>
      </p:sp>
      <p:sp>
        <p:nvSpPr>
          <p:cNvPr id="69635" name="2 - Θέση περιεχομένου"/>
          <p:cNvSpPr>
            <a:spLocks noGrp="1"/>
          </p:cNvSpPr>
          <p:nvPr>
            <p:ph idx="1"/>
          </p:nvPr>
        </p:nvSpPr>
        <p:spPr>
          <a:xfrm>
            <a:off x="934492" y="1628800"/>
            <a:ext cx="5581724" cy="4000500"/>
          </a:xfrm>
        </p:spPr>
        <p:txBody>
          <a:bodyPr/>
          <a:lstStyle/>
          <a:p>
            <a:r>
              <a:rPr lang="el-GR" sz="2800" dirty="0" smtClean="0"/>
              <a:t>Εμπλοκή του λογισμικού στις:</a:t>
            </a:r>
          </a:p>
          <a:p>
            <a:pPr lvl="1"/>
            <a:r>
              <a:rPr lang="el-GR" dirty="0" smtClean="0"/>
              <a:t>Δραστηριότητες οικοδόμησης τις γνώσης, για την αντιμετώπιση των δυσκολιών.</a:t>
            </a:r>
          </a:p>
          <a:p>
            <a:pPr lvl="1"/>
            <a:r>
              <a:rPr lang="el-GR" dirty="0" smtClean="0"/>
              <a:t>Δραστηριότητες εξάσκησης και πρακτικής, για την εμπέδωση γνώσεων.</a:t>
            </a:r>
          </a:p>
          <a:p>
            <a:pPr lvl="1"/>
            <a:r>
              <a:rPr lang="el-GR" dirty="0" smtClean="0"/>
              <a:t>Προβληματικές καταστάσεις για την υποστήριξη της εμπέδωσης της γνώσης. </a:t>
            </a:r>
          </a:p>
          <a:p>
            <a:endParaRPr lang="el-GR" sz="2800" dirty="0" smtClean="0"/>
          </a:p>
        </p:txBody>
      </p:sp>
      <p:sp>
        <p:nvSpPr>
          <p:cNvPr id="5" name="Θέση υποσέλιδου 4"/>
          <p:cNvSpPr>
            <a:spLocks noGrp="1"/>
          </p:cNvSpPr>
          <p:nvPr>
            <p:ph type="ftr" sz="quarter" idx="11"/>
          </p:nvPr>
        </p:nvSpPr>
        <p:spPr/>
        <p:txBody>
          <a:bodyPr/>
          <a:lstStyle/>
          <a:p>
            <a:pPr>
              <a:defRPr/>
            </a:pPr>
            <a:r>
              <a:rPr lang="el-GR" smtClean="0"/>
              <a:t>Παιδαγωγικός Σχεδιασμός με ΤΠΕ</a:t>
            </a:r>
            <a:endParaRPr lang="en-US"/>
          </a:p>
        </p:txBody>
      </p:sp>
      <p:pic>
        <p:nvPicPr>
          <p:cNvPr id="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68676" y="2173381"/>
            <a:ext cx="1987528" cy="3312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Ορθογώνιο 6"/>
          <p:cNvSpPr/>
          <p:nvPr/>
        </p:nvSpPr>
        <p:spPr>
          <a:xfrm>
            <a:off x="6566455" y="3429000"/>
            <a:ext cx="221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2373784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7292" y="142876"/>
            <a:ext cx="7499350" cy="1143000"/>
          </a:xfrm>
        </p:spPr>
        <p:txBody>
          <a:bodyPr>
            <a:normAutofit fontScale="90000"/>
          </a:bodyPr>
          <a:lstStyle/>
          <a:p>
            <a:pPr>
              <a:defRPr/>
            </a:pPr>
            <a:r>
              <a:rPr lang="el-GR" dirty="0" smtClean="0"/>
              <a:t>4. Δραστηριότητες αξιολόγησης μαθητών</a:t>
            </a:r>
            <a:endParaRPr lang="el-GR" dirty="0"/>
          </a:p>
        </p:txBody>
      </p:sp>
      <p:sp>
        <p:nvSpPr>
          <p:cNvPr id="71683" name="Content Placeholder 2"/>
          <p:cNvSpPr>
            <a:spLocks noGrp="1"/>
          </p:cNvSpPr>
          <p:nvPr>
            <p:ph idx="1"/>
          </p:nvPr>
        </p:nvSpPr>
        <p:spPr>
          <a:xfrm>
            <a:off x="928688" y="1357313"/>
            <a:ext cx="6143625" cy="5000625"/>
          </a:xfrm>
        </p:spPr>
        <p:txBody>
          <a:bodyPr/>
          <a:lstStyle/>
          <a:p>
            <a:pPr lvl="1"/>
            <a:r>
              <a:rPr lang="el-GR" sz="2300" dirty="0" smtClean="0"/>
              <a:t>Ασκήσεις σωστού-λάθους, πολλαπλών επιλογών, συμπλήρωσης κενών, κλπ.</a:t>
            </a:r>
          </a:p>
          <a:p>
            <a:pPr lvl="1"/>
            <a:r>
              <a:rPr lang="el-GR" sz="2300" dirty="0" smtClean="0"/>
              <a:t>Ερωτήσεις αξιολόγησης (ανοικτού τύπου), διερεύνηση της κατανόησης της έννοιας.</a:t>
            </a:r>
          </a:p>
          <a:p>
            <a:pPr lvl="1"/>
            <a:r>
              <a:rPr lang="el-GR" sz="2300" dirty="0" smtClean="0"/>
              <a:t>Δραστηριότητες σχεδίασης</a:t>
            </a:r>
          </a:p>
          <a:p>
            <a:pPr lvl="1"/>
            <a:r>
              <a:rPr lang="el-GR" sz="2300" dirty="0" smtClean="0"/>
              <a:t>Δραστηριότητες </a:t>
            </a:r>
            <a:r>
              <a:rPr lang="el-GR" sz="2300" dirty="0" err="1" smtClean="0"/>
              <a:t>εννοιλογικής</a:t>
            </a:r>
            <a:r>
              <a:rPr lang="el-GR" sz="2300" dirty="0" smtClean="0"/>
              <a:t> χαρτογράφησης</a:t>
            </a:r>
          </a:p>
          <a:p>
            <a:pPr lvl="1"/>
            <a:r>
              <a:rPr lang="el-GR" sz="2300" dirty="0" smtClean="0"/>
              <a:t>Δραστηριότητες επίλυσης προβλημάτων</a:t>
            </a:r>
          </a:p>
          <a:p>
            <a:pPr lvl="1"/>
            <a:r>
              <a:rPr lang="el-GR" sz="2300" dirty="0" smtClean="0"/>
              <a:t>Δραστηριότητες κατασκευής</a:t>
            </a:r>
          </a:p>
        </p:txBody>
      </p:sp>
      <p:sp>
        <p:nvSpPr>
          <p:cNvPr id="7" name="Rectangle 3"/>
          <p:cNvSpPr/>
          <p:nvPr/>
        </p:nvSpPr>
        <p:spPr>
          <a:xfrm>
            <a:off x="1735537" y="5364659"/>
            <a:ext cx="6264696" cy="993279"/>
          </a:xfrm>
          <a:prstGeom prst="rect">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l-GR" sz="2400" dirty="0">
                <a:solidFill>
                  <a:schemeClr val="accent5">
                    <a:lumMod val="50000"/>
                  </a:schemeClr>
                </a:solidFill>
              </a:rPr>
              <a:t>Για κάθε στόχο της φάσης Γ δημιουργούμε ένα κριτήριο, για να ελέγξουμε την επίτευξή του.</a:t>
            </a:r>
            <a:endParaRPr lang="el-GR" sz="2400" dirty="0"/>
          </a:p>
        </p:txBody>
      </p:sp>
      <p:sp>
        <p:nvSpPr>
          <p:cNvPr id="5" name="Θέση υποσέλιδου 4"/>
          <p:cNvSpPr>
            <a:spLocks noGrp="1"/>
          </p:cNvSpPr>
          <p:nvPr>
            <p:ph type="ftr" sz="quarter" idx="11"/>
          </p:nvPr>
        </p:nvSpPr>
        <p:spPr/>
        <p:txBody>
          <a:bodyPr/>
          <a:lstStyle/>
          <a:p>
            <a:pPr>
              <a:defRPr/>
            </a:pPr>
            <a:r>
              <a:rPr lang="el-GR" smtClean="0"/>
              <a:t>Παιδαγωγικός Σχεδιασμός με ΤΠΕ</a:t>
            </a:r>
            <a:endParaRPr lang="en-US"/>
          </a:p>
        </p:txBody>
      </p:sp>
      <p:pic>
        <p:nvPicPr>
          <p:cNvPr id="10"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06469" y="1652101"/>
            <a:ext cx="1987528" cy="3312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Ορθογώνιο 10"/>
          <p:cNvSpPr/>
          <p:nvPr/>
        </p:nvSpPr>
        <p:spPr>
          <a:xfrm>
            <a:off x="6805255" y="3645024"/>
            <a:ext cx="221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3721711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82048" y="116632"/>
            <a:ext cx="7708900" cy="1143000"/>
          </a:xfrm>
        </p:spPr>
        <p:txBody>
          <a:bodyPr>
            <a:normAutofit fontScale="90000"/>
          </a:bodyPr>
          <a:lstStyle/>
          <a:p>
            <a:pPr>
              <a:defRPr/>
            </a:pPr>
            <a:r>
              <a:rPr lang="el-GR" dirty="0"/>
              <a:t>5</a:t>
            </a:r>
            <a:r>
              <a:rPr lang="el-GR" dirty="0" smtClean="0"/>
              <a:t>. </a:t>
            </a:r>
            <a:r>
              <a:rPr lang="el-GR" dirty="0" err="1" smtClean="0"/>
              <a:t>Μεταγνωστικές</a:t>
            </a:r>
            <a:r>
              <a:rPr lang="el-GR" dirty="0" smtClean="0"/>
              <a:t> δραστηριότητες</a:t>
            </a:r>
            <a:endParaRPr lang="el-GR" dirty="0"/>
          </a:p>
        </p:txBody>
      </p:sp>
      <p:sp>
        <p:nvSpPr>
          <p:cNvPr id="70659" name="2 - Θέση περιεχομένου"/>
          <p:cNvSpPr>
            <a:spLocks noGrp="1"/>
          </p:cNvSpPr>
          <p:nvPr>
            <p:ph idx="1"/>
          </p:nvPr>
        </p:nvSpPr>
        <p:spPr>
          <a:xfrm>
            <a:off x="971600" y="1124744"/>
            <a:ext cx="5184576" cy="5178431"/>
          </a:xfrm>
        </p:spPr>
        <p:txBody>
          <a:bodyPr/>
          <a:lstStyle/>
          <a:p>
            <a:r>
              <a:rPr lang="el-GR" sz="2800" dirty="0" smtClean="0"/>
              <a:t>Σύνοψη του μαθήματος και των νέων γνώσεων που αποκτήθηκαν.</a:t>
            </a:r>
          </a:p>
          <a:p>
            <a:r>
              <a:rPr lang="el-GR" sz="2800" dirty="0" smtClean="0"/>
              <a:t>Αντιπαραβολή και σύγκριση των γνώσεων που αποκτήθηκαν με τις αρχικές ιδέες και αναπαραστάσεις. </a:t>
            </a:r>
          </a:p>
          <a:p>
            <a:r>
              <a:rPr lang="el-GR" sz="2800" dirty="0" smtClean="0"/>
              <a:t>Δουλειά για το σπίτι</a:t>
            </a:r>
          </a:p>
          <a:p>
            <a:r>
              <a:rPr lang="el-GR" sz="2800" dirty="0" err="1" smtClean="0"/>
              <a:t>Μεταγνωστική</a:t>
            </a:r>
            <a:r>
              <a:rPr lang="el-GR" sz="2800" dirty="0" smtClean="0"/>
              <a:t> αξιολόγηση</a:t>
            </a:r>
          </a:p>
          <a:p>
            <a:endParaRPr lang="el-GR" sz="2800" dirty="0" smtClean="0"/>
          </a:p>
        </p:txBody>
      </p:sp>
      <p:sp>
        <p:nvSpPr>
          <p:cNvPr id="6" name="Rectangle 3"/>
          <p:cNvSpPr/>
          <p:nvPr/>
        </p:nvSpPr>
        <p:spPr>
          <a:xfrm>
            <a:off x="2161473" y="5436271"/>
            <a:ext cx="6423025" cy="997422"/>
          </a:xfrm>
          <a:prstGeom prst="rect">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l-GR" sz="2400" dirty="0" err="1">
                <a:solidFill>
                  <a:schemeClr val="accent5">
                    <a:lumMod val="50000"/>
                  </a:schemeClr>
                </a:solidFill>
              </a:rPr>
              <a:t>Μεταγνώση</a:t>
            </a:r>
            <a:r>
              <a:rPr lang="el-GR" sz="2400" dirty="0">
                <a:solidFill>
                  <a:schemeClr val="accent5">
                    <a:lumMod val="50000"/>
                  </a:schemeClr>
                </a:solidFill>
              </a:rPr>
              <a:t>: γνώση  που διαθέτουμε σχετικά με τη δική μας γνωστική διαδικασία.</a:t>
            </a:r>
            <a:r>
              <a:rPr lang="el-GR" sz="2400" dirty="0"/>
              <a:t> </a:t>
            </a:r>
          </a:p>
        </p:txBody>
      </p:sp>
      <p:sp>
        <p:nvSpPr>
          <p:cNvPr id="5" name="Θέση υποσέλιδου 4"/>
          <p:cNvSpPr>
            <a:spLocks noGrp="1"/>
          </p:cNvSpPr>
          <p:nvPr>
            <p:ph type="ftr" sz="quarter" idx="11"/>
          </p:nvPr>
        </p:nvSpPr>
        <p:spPr/>
        <p:txBody>
          <a:bodyPr/>
          <a:lstStyle/>
          <a:p>
            <a:pPr>
              <a:defRPr/>
            </a:pPr>
            <a:r>
              <a:rPr lang="el-GR" smtClean="0"/>
              <a:t>Παιδαγωγικός Σχεδιασμός με ΤΠΕ</a:t>
            </a:r>
            <a:endParaRPr lang="en-US"/>
          </a:p>
        </p:txBody>
      </p:sp>
      <p:pic>
        <p:nvPicPr>
          <p:cNvPr id="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1734" y="1763571"/>
            <a:ext cx="1987528" cy="3312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Ορθογώνιο 7"/>
          <p:cNvSpPr/>
          <p:nvPr/>
        </p:nvSpPr>
        <p:spPr>
          <a:xfrm>
            <a:off x="6588224" y="4497430"/>
            <a:ext cx="221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56626519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7292" y="142876"/>
            <a:ext cx="7499350" cy="1143000"/>
          </a:xfrm>
        </p:spPr>
        <p:txBody>
          <a:bodyPr>
            <a:normAutofit/>
          </a:bodyPr>
          <a:lstStyle/>
          <a:p>
            <a:pPr marL="742950" indent="-742950">
              <a:buFont typeface="+mj-lt"/>
              <a:buAutoNum type="arabicPeriod" startAt="6"/>
              <a:defRPr/>
            </a:pPr>
            <a:r>
              <a:rPr lang="el-GR" dirty="0" smtClean="0"/>
              <a:t>Αξιολόγηση σεναρίου</a:t>
            </a:r>
            <a:endParaRPr lang="el-GR" dirty="0"/>
          </a:p>
        </p:txBody>
      </p:sp>
      <p:sp>
        <p:nvSpPr>
          <p:cNvPr id="71683" name="Content Placeholder 2"/>
          <p:cNvSpPr>
            <a:spLocks noGrp="1"/>
          </p:cNvSpPr>
          <p:nvPr>
            <p:ph idx="1"/>
          </p:nvPr>
        </p:nvSpPr>
        <p:spPr>
          <a:xfrm>
            <a:off x="928688" y="1357313"/>
            <a:ext cx="6143625" cy="5000625"/>
          </a:xfrm>
        </p:spPr>
        <p:txBody>
          <a:bodyPr/>
          <a:lstStyle/>
          <a:p>
            <a:r>
              <a:rPr lang="el-GR" sz="2700" dirty="0" smtClean="0"/>
              <a:t>Αξιολόγηση σεναρίου:</a:t>
            </a:r>
          </a:p>
          <a:p>
            <a:pPr lvl="1"/>
            <a:r>
              <a:rPr lang="el-GR" sz="2300" dirty="0" smtClean="0"/>
              <a:t>Πιλοτική εφαρμογή σε μαθητές (σχολική τάξη ή μαθητική ομάδα)</a:t>
            </a:r>
          </a:p>
        </p:txBody>
      </p:sp>
      <p:sp>
        <p:nvSpPr>
          <p:cNvPr id="5" name="Θέση υποσέλιδου 4"/>
          <p:cNvSpPr>
            <a:spLocks noGrp="1"/>
          </p:cNvSpPr>
          <p:nvPr>
            <p:ph type="ftr" sz="quarter" idx="11"/>
          </p:nvPr>
        </p:nvSpPr>
        <p:spPr/>
        <p:txBody>
          <a:bodyPr/>
          <a:lstStyle/>
          <a:p>
            <a:pPr>
              <a:defRPr/>
            </a:pPr>
            <a:r>
              <a:rPr lang="el-GR" smtClean="0"/>
              <a:t>Παιδαγωγικός Σχεδιασμός με ΤΠΕ</a:t>
            </a:r>
            <a:endParaRPr lang="en-US"/>
          </a:p>
        </p:txBody>
      </p:sp>
    </p:spTree>
    <p:extLst>
      <p:ext uri="{BB962C8B-B14F-4D97-AF65-F5344CB8AC3E}">
        <p14:creationId xmlns:p14="http://schemas.microsoft.com/office/powerpoint/2010/main" val="328328562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1042988" y="0"/>
            <a:ext cx="8101012" cy="981075"/>
          </a:xfrm>
        </p:spPr>
        <p:txBody>
          <a:bodyPr/>
          <a:lstStyle/>
          <a:p>
            <a:pPr eaLnBrk="1" hangingPunct="1">
              <a:defRPr/>
            </a:pPr>
            <a:r>
              <a:rPr lang="el-GR" sz="4000" b="1" dirty="0" smtClean="0"/>
              <a:t>Κατηγορίες δραστηριοτήτων….</a:t>
            </a:r>
          </a:p>
        </p:txBody>
      </p:sp>
      <p:pic>
        <p:nvPicPr>
          <p:cNvPr id="72707" name="Picture 5"/>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203575" y="1125538"/>
            <a:ext cx="3240088" cy="5516562"/>
          </a:xfrm>
        </p:spPr>
      </p:pic>
      <p:sp>
        <p:nvSpPr>
          <p:cNvPr id="11" name="10 - Δεξιό βέλος"/>
          <p:cNvSpPr/>
          <p:nvPr/>
        </p:nvSpPr>
        <p:spPr>
          <a:xfrm>
            <a:off x="1187624" y="2276872"/>
            <a:ext cx="1872208" cy="648072"/>
          </a:xfrm>
          <a:prstGeom prst="rightArrow">
            <a:avLst/>
          </a:prstGeom>
        </p:spPr>
        <p:style>
          <a:lnRef idx="1">
            <a:schemeClr val="accent3"/>
          </a:lnRef>
          <a:fillRef idx="2">
            <a:schemeClr val="accent3"/>
          </a:fillRef>
          <a:effectRef idx="1">
            <a:schemeClr val="accent3"/>
          </a:effectRef>
          <a:fontRef idx="minor">
            <a:schemeClr val="dk1"/>
          </a:fontRef>
        </p:style>
        <p:txBody>
          <a:bodyPr anchor="ctr"/>
          <a:lstStyle/>
          <a:p>
            <a:pPr algn="ctr" eaLnBrk="1" hangingPunct="1">
              <a:defRPr/>
            </a:pPr>
            <a:endParaRPr lang="el-GR"/>
          </a:p>
        </p:txBody>
      </p:sp>
      <p:sp>
        <p:nvSpPr>
          <p:cNvPr id="12" name="11 - Δεξιό βέλος"/>
          <p:cNvSpPr/>
          <p:nvPr/>
        </p:nvSpPr>
        <p:spPr>
          <a:xfrm>
            <a:off x="1187624" y="3429000"/>
            <a:ext cx="1872208" cy="648072"/>
          </a:xfrm>
          <a:prstGeom prst="rightArrow">
            <a:avLst/>
          </a:prstGeom>
        </p:spPr>
        <p:style>
          <a:lnRef idx="1">
            <a:schemeClr val="accent3"/>
          </a:lnRef>
          <a:fillRef idx="2">
            <a:schemeClr val="accent3"/>
          </a:fillRef>
          <a:effectRef idx="1">
            <a:schemeClr val="accent3"/>
          </a:effectRef>
          <a:fontRef idx="minor">
            <a:schemeClr val="dk1"/>
          </a:fontRef>
        </p:style>
        <p:txBody>
          <a:bodyPr anchor="ctr"/>
          <a:lstStyle/>
          <a:p>
            <a:pPr algn="ctr" eaLnBrk="1" hangingPunct="1">
              <a:defRPr/>
            </a:pPr>
            <a:endParaRPr lang="el-GR"/>
          </a:p>
        </p:txBody>
      </p:sp>
      <p:sp>
        <p:nvSpPr>
          <p:cNvPr id="3" name="Θέση υποσέλιδου 2"/>
          <p:cNvSpPr>
            <a:spLocks noGrp="1"/>
          </p:cNvSpPr>
          <p:nvPr>
            <p:ph type="ftr" sz="quarter" idx="11"/>
          </p:nvPr>
        </p:nvSpPr>
        <p:spPr/>
        <p:txBody>
          <a:bodyPr/>
          <a:lstStyle/>
          <a:p>
            <a:pPr>
              <a:defRPr/>
            </a:pPr>
            <a:r>
              <a:rPr lang="el-GR" smtClean="0"/>
              <a:t>Παιδαγωγικός Σχεδιασμός με ΤΠΕ</a:t>
            </a:r>
            <a:endParaRPr lang="en-US"/>
          </a:p>
        </p:txBody>
      </p:sp>
    </p:spTree>
    <p:extLst>
      <p:ext uri="{BB962C8B-B14F-4D97-AF65-F5344CB8AC3E}">
        <p14:creationId xmlns:p14="http://schemas.microsoft.com/office/powerpoint/2010/main" val="2171165309"/>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ppt_x</p:attrName>
                                        </p:attrNameLst>
                                      </p:cBhvr>
                                      <p:tavLst>
                                        <p:tav tm="0">
                                          <p:val>
                                            <p:strVal val="#ppt_x-.2"/>
                                          </p:val>
                                        </p:tav>
                                        <p:tav tm="100000">
                                          <p:val>
                                            <p:strVal val="#ppt_x"/>
                                          </p:val>
                                        </p:tav>
                                      </p:tavLst>
                                    </p:anim>
                                    <p:anim calcmode="lin" valueType="num">
                                      <p:cBhvr>
                                        <p:cTn id="8" dur="1000" fill="hold"/>
                                        <p:tgtEl>
                                          <p:spTgt spid="11"/>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nodeType="click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1000" fill="hold"/>
                                        <p:tgtEl>
                                          <p:spTgt spid="12"/>
                                        </p:tgtEl>
                                        <p:attrNameLst>
                                          <p:attrName>ppt_x</p:attrName>
                                        </p:attrNameLst>
                                      </p:cBhvr>
                                      <p:tavLst>
                                        <p:tav tm="0">
                                          <p:val>
                                            <p:strVal val="#ppt_x-.2"/>
                                          </p:val>
                                        </p:tav>
                                        <p:tav tm="100000">
                                          <p:val>
                                            <p:strVal val="#ppt_x"/>
                                          </p:val>
                                        </p:tav>
                                      </p:tavLst>
                                    </p:anim>
                                    <p:anim calcmode="lin" valueType="num">
                                      <p:cBhvr>
                                        <p:cTn id="15" dur="1000" fill="hold"/>
                                        <p:tgtEl>
                                          <p:spTgt spid="12"/>
                                        </p:tgtEl>
                                        <p:attrNameLst>
                                          <p:attrName>ppt_y</p:attrName>
                                        </p:attrNameLst>
                                      </p:cBhvr>
                                      <p:tavLst>
                                        <p:tav tm="0">
                                          <p:val>
                                            <p:strVal val="#ppt_y"/>
                                          </p:val>
                                        </p:tav>
                                        <p:tav tm="100000">
                                          <p:val>
                                            <p:strVal val="#ppt_y"/>
                                          </p:val>
                                        </p:tav>
                                      </p:tavLst>
                                    </p:anim>
                                    <p:animEffect transition="in" filter="wipe(right)" prLst="gradientSize: 0.1">
                                      <p:cBhvr>
                                        <p:cTn id="16"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03350" y="115888"/>
            <a:ext cx="7499350" cy="1143000"/>
          </a:xfrm>
        </p:spPr>
        <p:txBody>
          <a:bodyPr>
            <a:normAutofit fontScale="90000"/>
          </a:bodyPr>
          <a:lstStyle/>
          <a:p>
            <a:pPr>
              <a:defRPr/>
            </a:pPr>
            <a:r>
              <a:rPr lang="el-GR" b="1" dirty="0" smtClean="0"/>
              <a:t>Δραστηριότητες Διδασκαλίας </a:t>
            </a:r>
            <a:r>
              <a:rPr lang="el-GR" b="1" baseline="-25000" dirty="0" smtClean="0"/>
              <a:t>(1)</a:t>
            </a:r>
            <a:endParaRPr lang="el-GR" b="1" baseline="-25000" dirty="0"/>
          </a:p>
        </p:txBody>
      </p:sp>
      <p:sp>
        <p:nvSpPr>
          <p:cNvPr id="73731" name="2 - Θέση περιεχομένου"/>
          <p:cNvSpPr>
            <a:spLocks noGrp="1"/>
          </p:cNvSpPr>
          <p:nvPr>
            <p:ph idx="1"/>
          </p:nvPr>
        </p:nvSpPr>
        <p:spPr/>
        <p:txBody>
          <a:bodyPr/>
          <a:lstStyle/>
          <a:p>
            <a:r>
              <a:rPr lang="el-GR" sz="2800" smtClean="0"/>
              <a:t>…το πιο ουσιαστικό κομμάτι του σεναρίου</a:t>
            </a:r>
          </a:p>
          <a:p>
            <a:r>
              <a:rPr lang="el-GR" sz="2800" smtClean="0"/>
              <a:t>δημιουργία δραστηριοτήτων ώστε τα παιδιά να οικοδομήσουν νέες έννοιες</a:t>
            </a:r>
          </a:p>
          <a:p>
            <a:r>
              <a:rPr lang="el-GR" sz="2800" smtClean="0"/>
              <a:t>δραστηριότητες διδασκαλίας &amp; εμπέδωσης </a:t>
            </a:r>
            <a:r>
              <a:rPr lang="el-GR" sz="2800" smtClean="0">
                <a:sym typeface="Wingdings" panose="05000000000000000000" pitchFamily="2" charset="2"/>
              </a:rPr>
              <a:t> </a:t>
            </a:r>
            <a:r>
              <a:rPr lang="el-GR" sz="2800" smtClean="0">
                <a:solidFill>
                  <a:srgbClr val="FF0000"/>
                </a:solidFill>
              </a:rPr>
              <a:t>ενισχύονται οι προϋπάρχουσες γνώσεις, ανασκευάζονται οι λανθασμένες αντιλήψεις και οι αρχικές ιδέες των μαθητών, αναδομούνται οι αναπαραστάσεις και δημιουργείται το κατάλληλο πλαίσιο για την εννοιολογική αλλαγή και την οικοδόμηση των νέων γνώσεων</a:t>
            </a:r>
          </a:p>
          <a:p>
            <a:endParaRPr lang="el-GR" sz="2800" smtClean="0">
              <a:solidFill>
                <a:srgbClr val="FF0000"/>
              </a:solidFill>
            </a:endParaRPr>
          </a:p>
        </p:txBody>
      </p:sp>
      <p:sp>
        <p:nvSpPr>
          <p:cNvPr id="4" name="Θέση υποσέλιδου 3"/>
          <p:cNvSpPr>
            <a:spLocks noGrp="1"/>
          </p:cNvSpPr>
          <p:nvPr>
            <p:ph type="ftr" sz="quarter" idx="11"/>
          </p:nvPr>
        </p:nvSpPr>
        <p:spPr/>
        <p:txBody>
          <a:bodyPr/>
          <a:lstStyle/>
          <a:p>
            <a:pPr>
              <a:defRPr/>
            </a:pPr>
            <a:r>
              <a:rPr lang="el-GR" smtClean="0"/>
              <a:t>Παιδαγωγικός Σχεδιασμός με ΤΠΕ</a:t>
            </a:r>
            <a:endParaRPr lang="en-US"/>
          </a:p>
        </p:txBody>
      </p:sp>
    </p:spTree>
    <p:extLst>
      <p:ext uri="{BB962C8B-B14F-4D97-AF65-F5344CB8AC3E}">
        <p14:creationId xmlns:p14="http://schemas.microsoft.com/office/powerpoint/2010/main" val="1894157370"/>
      </p:ext>
    </p:extLst>
  </p:cSld>
  <p:clrMapOvr>
    <a:masterClrMapping/>
  </p:clrMapOvr>
  <p:transition spd="slow"/>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03350" y="0"/>
            <a:ext cx="7499350" cy="1143000"/>
          </a:xfrm>
        </p:spPr>
        <p:txBody>
          <a:bodyPr>
            <a:normAutofit fontScale="90000"/>
          </a:bodyPr>
          <a:lstStyle/>
          <a:p>
            <a:pPr>
              <a:defRPr/>
            </a:pPr>
            <a:r>
              <a:rPr lang="el-GR" b="1" dirty="0" smtClean="0"/>
              <a:t>Δραστηριότητες Διδασκαλίας </a:t>
            </a:r>
            <a:r>
              <a:rPr lang="el-GR" b="1" baseline="-25000" dirty="0" smtClean="0"/>
              <a:t>(2)</a:t>
            </a:r>
            <a:endParaRPr lang="el-GR" b="1" dirty="0"/>
          </a:p>
        </p:txBody>
      </p:sp>
      <p:sp>
        <p:nvSpPr>
          <p:cNvPr id="74755" name="2 - Θέση περιεχομένου"/>
          <p:cNvSpPr>
            <a:spLocks noGrp="1"/>
          </p:cNvSpPr>
          <p:nvPr>
            <p:ph idx="1"/>
          </p:nvPr>
        </p:nvSpPr>
        <p:spPr>
          <a:xfrm>
            <a:off x="1403350" y="1125538"/>
            <a:ext cx="7499350" cy="5183187"/>
          </a:xfrm>
        </p:spPr>
        <p:txBody>
          <a:bodyPr/>
          <a:lstStyle/>
          <a:p>
            <a:r>
              <a:rPr lang="el-GR" sz="2600" i="1" u="sng" smtClean="0"/>
              <a:t>Τι απαιτείται σε αυτή τη φάση;;</a:t>
            </a:r>
          </a:p>
          <a:p>
            <a:r>
              <a:rPr lang="el-GR" sz="2600" smtClean="0"/>
              <a:t>οργανική ένταξη και ενσωμάτωση του ή των χρησιμοποιούμενων υπολογιστικών περιβαλλόντων (εκπαιδευτικό λογισμικό/ υλικό)</a:t>
            </a:r>
          </a:p>
          <a:p>
            <a:r>
              <a:rPr lang="el-GR" sz="2600" smtClean="0"/>
              <a:t>τεκμηρίωση χρήσης του εκπαιδευτικού λογισμικού</a:t>
            </a:r>
          </a:p>
          <a:p>
            <a:pPr lvl="2"/>
            <a:r>
              <a:rPr lang="el-GR" sz="2600" smtClean="0"/>
              <a:t>ποια είναι η </a:t>
            </a:r>
            <a:r>
              <a:rPr lang="el-GR" sz="2600" b="1" smtClean="0">
                <a:solidFill>
                  <a:srgbClr val="FF0000"/>
                </a:solidFill>
              </a:rPr>
              <a:t>προστιθέμενη αξία </a:t>
            </a:r>
            <a:r>
              <a:rPr lang="el-GR" sz="2600" smtClean="0"/>
              <a:t>του, με έμφαση στις δυνατότητες, που παρέχει και γενικά τα </a:t>
            </a:r>
            <a:r>
              <a:rPr lang="el-GR" sz="2600" u="sng" smtClean="0"/>
              <a:t>πλεονεκτήματα</a:t>
            </a:r>
            <a:r>
              <a:rPr lang="el-GR" sz="2600" smtClean="0"/>
              <a:t> που προσθέτει το περιβάλλον αυτό στην επίτευξη του σκοπού και των στόχων του σεναρίου</a:t>
            </a:r>
          </a:p>
          <a:p>
            <a:pPr lvl="2"/>
            <a:r>
              <a:rPr lang="el-GR" sz="2600" smtClean="0"/>
              <a:t>σύγκριση με το συμβατικό τρόπο διδασκαλίας</a:t>
            </a:r>
          </a:p>
        </p:txBody>
      </p:sp>
      <p:sp>
        <p:nvSpPr>
          <p:cNvPr id="4" name="Θέση υποσέλιδου 3"/>
          <p:cNvSpPr>
            <a:spLocks noGrp="1"/>
          </p:cNvSpPr>
          <p:nvPr>
            <p:ph type="ftr" sz="quarter" idx="11"/>
          </p:nvPr>
        </p:nvSpPr>
        <p:spPr/>
        <p:txBody>
          <a:bodyPr/>
          <a:lstStyle/>
          <a:p>
            <a:pPr>
              <a:defRPr/>
            </a:pPr>
            <a:r>
              <a:rPr lang="el-GR" smtClean="0"/>
              <a:t>Παιδαγωγικός Σχεδιασμός με ΤΠΕ</a:t>
            </a:r>
            <a:endParaRPr lang="en-US"/>
          </a:p>
        </p:txBody>
      </p:sp>
    </p:spTree>
    <p:extLst>
      <p:ext uri="{BB962C8B-B14F-4D97-AF65-F5344CB8AC3E}">
        <p14:creationId xmlns:p14="http://schemas.microsoft.com/office/powerpoint/2010/main" val="4113577190"/>
      </p:ext>
    </p:extLst>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2 - Θέση περιεχομένου"/>
          <p:cNvSpPr>
            <a:spLocks noGrp="1"/>
          </p:cNvSpPr>
          <p:nvPr>
            <p:ph idx="1"/>
          </p:nvPr>
        </p:nvSpPr>
        <p:spPr/>
        <p:txBody>
          <a:bodyPr/>
          <a:lstStyle/>
          <a:p>
            <a:r>
              <a:rPr lang="el-GR" sz="2800" i="1" u="sng" smtClean="0"/>
              <a:t>Με ποιους τρόπους πραγματοποιείται η τεκμηρίωση του υπολογιστικού περιβάλλοντος;;</a:t>
            </a:r>
          </a:p>
          <a:p>
            <a:r>
              <a:rPr lang="el-GR" sz="2800" smtClean="0"/>
              <a:t>δίνεται έμφαση στις δυνατότητες- πλεονεκτήματα για δράση που προσφέρουν τα προτεινόμενα υπολογιστικά εργαλεία ή περιβάλλοντα</a:t>
            </a:r>
          </a:p>
          <a:p>
            <a:r>
              <a:rPr lang="el-GR" sz="2800" smtClean="0"/>
              <a:t>μέσω σύγκρισης των εν λόγω δυνατοτήτων με τις εν γένει δυνατότητες που έχει στη διάθεσή του η εκπαιδευτικός ή ο μαθητής σε συμβατικό σχολικό περιβάλλον (χωρίς δηλαδή την χρήση των ΤΠΕ)</a:t>
            </a:r>
          </a:p>
          <a:p>
            <a:endParaRPr lang="el-GR" sz="2800" i="1" u="sng" smtClean="0"/>
          </a:p>
        </p:txBody>
      </p:sp>
      <p:sp>
        <p:nvSpPr>
          <p:cNvPr id="5" name="1 - Τίτλος"/>
          <p:cNvSpPr>
            <a:spLocks noGrp="1"/>
          </p:cNvSpPr>
          <p:nvPr>
            <p:ph type="title"/>
          </p:nvPr>
        </p:nvSpPr>
        <p:spPr>
          <a:xfrm>
            <a:off x="1403350" y="188913"/>
            <a:ext cx="7499350" cy="1143000"/>
          </a:xfrm>
        </p:spPr>
        <p:txBody>
          <a:bodyPr>
            <a:normAutofit fontScale="90000"/>
          </a:bodyPr>
          <a:lstStyle/>
          <a:p>
            <a:pPr>
              <a:defRPr/>
            </a:pPr>
            <a:r>
              <a:rPr lang="el-GR" b="1" dirty="0" smtClean="0"/>
              <a:t>Δραστηριότητες Διδασκαλίας </a:t>
            </a:r>
            <a:r>
              <a:rPr lang="el-GR" b="1" baseline="-25000" dirty="0" smtClean="0"/>
              <a:t>(3)</a:t>
            </a:r>
            <a:endParaRPr lang="el-GR" b="1" dirty="0"/>
          </a:p>
        </p:txBody>
      </p:sp>
      <p:sp>
        <p:nvSpPr>
          <p:cNvPr id="3" name="Θέση υποσέλιδου 2"/>
          <p:cNvSpPr>
            <a:spLocks noGrp="1"/>
          </p:cNvSpPr>
          <p:nvPr>
            <p:ph type="ftr" sz="quarter" idx="11"/>
          </p:nvPr>
        </p:nvSpPr>
        <p:spPr/>
        <p:txBody>
          <a:bodyPr/>
          <a:lstStyle/>
          <a:p>
            <a:pPr>
              <a:defRPr/>
            </a:pPr>
            <a:r>
              <a:rPr lang="el-GR" smtClean="0"/>
              <a:t>Παιδαγωγικός Σχεδιασμός με ΤΠΕ</a:t>
            </a:r>
            <a:endParaRPr lang="en-US"/>
          </a:p>
        </p:txBody>
      </p:sp>
    </p:spTree>
    <p:extLst>
      <p:ext uri="{BB962C8B-B14F-4D97-AF65-F5344CB8AC3E}">
        <p14:creationId xmlns:p14="http://schemas.microsoft.com/office/powerpoint/2010/main" val="284820902"/>
      </p:ext>
    </p:extLst>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defRPr/>
            </a:pPr>
            <a:r>
              <a:rPr lang="el-GR" b="1" dirty="0" smtClean="0"/>
              <a:t>Τι πρέπει να αναφερθεί στη φάση αυτή (</a:t>
            </a:r>
            <a:r>
              <a:rPr lang="el-GR" b="1" i="1" dirty="0" smtClean="0"/>
              <a:t>συνοπτικά</a:t>
            </a:r>
            <a:r>
              <a:rPr lang="el-GR" b="1" dirty="0" smtClean="0"/>
              <a:t>…);</a:t>
            </a:r>
            <a:endParaRPr lang="el-GR" b="1" dirty="0"/>
          </a:p>
        </p:txBody>
      </p:sp>
      <p:sp>
        <p:nvSpPr>
          <p:cNvPr id="76803" name="2 - Θέση περιεχομένου"/>
          <p:cNvSpPr>
            <a:spLocks noGrp="1"/>
          </p:cNvSpPr>
          <p:nvPr>
            <p:ph idx="1"/>
          </p:nvPr>
        </p:nvSpPr>
        <p:spPr>
          <a:xfrm>
            <a:off x="1403350" y="1628775"/>
            <a:ext cx="7499350" cy="4800600"/>
          </a:xfrm>
        </p:spPr>
        <p:txBody>
          <a:bodyPr/>
          <a:lstStyle/>
          <a:p>
            <a:r>
              <a:rPr lang="el-GR" smtClean="0"/>
              <a:t>διδακτικές στρατηγικές</a:t>
            </a:r>
          </a:p>
          <a:p>
            <a:r>
              <a:rPr lang="el-GR" smtClean="0"/>
              <a:t>διδακτικές καταστάσεις</a:t>
            </a:r>
          </a:p>
          <a:p>
            <a:r>
              <a:rPr lang="el-GR" smtClean="0"/>
              <a:t>διδακτικές βοήθειες</a:t>
            </a:r>
          </a:p>
          <a:p>
            <a:r>
              <a:rPr lang="el-GR" smtClean="0"/>
              <a:t>γνωστικού τύπου συγκρούσεις</a:t>
            </a:r>
          </a:p>
          <a:p>
            <a:r>
              <a:rPr lang="el-GR" smtClean="0"/>
              <a:t>οργάνωση αλληλεπιδράσεων (μαθητής- εκπαιδευτικός, μαθητής- μαθητής, μαθητής- εκπαιδευτικό λογισμικό/ υλικό)</a:t>
            </a:r>
          </a:p>
          <a:p>
            <a:r>
              <a:rPr lang="el-GR" smtClean="0"/>
              <a:t>πειραματισμός &amp; διερεύνηση γνώσης;</a:t>
            </a:r>
          </a:p>
        </p:txBody>
      </p:sp>
      <p:sp>
        <p:nvSpPr>
          <p:cNvPr id="4" name="Θέση υποσέλιδου 3"/>
          <p:cNvSpPr>
            <a:spLocks noGrp="1"/>
          </p:cNvSpPr>
          <p:nvPr>
            <p:ph type="ftr" sz="quarter" idx="11"/>
          </p:nvPr>
        </p:nvSpPr>
        <p:spPr/>
        <p:txBody>
          <a:bodyPr/>
          <a:lstStyle/>
          <a:p>
            <a:pPr>
              <a:defRPr/>
            </a:pPr>
            <a:r>
              <a:rPr lang="el-GR" smtClean="0"/>
              <a:t>Παιδαγωγικός Σχεδιασμός με ΤΠΕ</a:t>
            </a:r>
            <a:endParaRPr lang="en-US"/>
          </a:p>
        </p:txBody>
      </p:sp>
    </p:spTree>
    <p:extLst>
      <p:ext uri="{BB962C8B-B14F-4D97-AF65-F5344CB8AC3E}">
        <p14:creationId xmlns:p14="http://schemas.microsoft.com/office/powerpoint/2010/main" val="1057788245"/>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noAutofit/>
          </a:bodyPr>
          <a:lstStyle/>
          <a:p>
            <a:pPr>
              <a:defRPr/>
            </a:pPr>
            <a:r>
              <a:rPr lang="el-GR" sz="3600" dirty="0" smtClean="0"/>
              <a:t>Βασικά εργαλεία</a:t>
            </a:r>
            <a:endParaRPr lang="el-GR" sz="3600" dirty="0"/>
          </a:p>
        </p:txBody>
      </p:sp>
      <p:graphicFrame>
        <p:nvGraphicFramePr>
          <p:cNvPr id="6" name="Content Placeholder 7"/>
          <p:cNvGraphicFramePr>
            <a:graphicFrameLocks noGrp="1"/>
          </p:cNvGraphicFramePr>
          <p:nvPr>
            <p:ph idx="1"/>
          </p:nvPr>
        </p:nvGraphicFramePr>
        <p:xfrm>
          <a:off x="1500188" y="1500188"/>
          <a:ext cx="4286250" cy="3643312"/>
        </p:xfrm>
        <a:graphic>
          <a:graphicData uri="http://schemas.openxmlformats.org/drawingml/2006/table">
            <a:tbl>
              <a:tblPr firstRow="1" bandRow="1">
                <a:tableStyleId>{8A107856-5554-42FB-B03E-39F5DBC370BA}</a:tableStyleId>
              </a:tblPr>
              <a:tblGrid>
                <a:gridCol w="4286250">
                  <a:extLst>
                    <a:ext uri="{9D8B030D-6E8A-4147-A177-3AD203B41FA5}">
                      <a16:colId xmlns:a16="http://schemas.microsoft.com/office/drawing/2014/main" val="20000"/>
                    </a:ext>
                  </a:extLst>
                </a:gridCol>
              </a:tblGrid>
              <a:tr h="3643312">
                <a:tc>
                  <a:txBody>
                    <a:bodyPr/>
                    <a:lstStyle/>
                    <a:p>
                      <a:pPr lvl="0">
                        <a:lnSpc>
                          <a:spcPct val="150000"/>
                        </a:lnSpc>
                        <a:buFont typeface="Arial" pitchFamily="34" charset="0"/>
                        <a:buChar char="•"/>
                      </a:pPr>
                      <a:r>
                        <a:rPr kumimoji="0" lang="el-GR" sz="2200" kern="1200" baseline="0" dirty="0" smtClean="0"/>
                        <a:t>  </a:t>
                      </a:r>
                      <a:r>
                        <a:rPr kumimoji="0" lang="el-GR" sz="2400" kern="1200" baseline="0" dirty="0" smtClean="0"/>
                        <a:t>Φύλλο εργασίας</a:t>
                      </a:r>
                    </a:p>
                    <a:p>
                      <a:pPr lvl="0">
                        <a:lnSpc>
                          <a:spcPct val="150000"/>
                        </a:lnSpc>
                        <a:buFont typeface="Arial" pitchFamily="34" charset="0"/>
                        <a:buChar char="•"/>
                      </a:pPr>
                      <a:r>
                        <a:rPr kumimoji="0" lang="el-GR" sz="2400" kern="1200" baseline="0" dirty="0" smtClean="0"/>
                        <a:t>  Εκπαιδευτικό σενάριο</a:t>
                      </a:r>
                    </a:p>
                    <a:p>
                      <a:pPr lvl="0">
                        <a:lnSpc>
                          <a:spcPct val="150000"/>
                        </a:lnSpc>
                        <a:buFont typeface="Arial" pitchFamily="34" charset="0"/>
                        <a:buChar char="•"/>
                      </a:pPr>
                      <a:r>
                        <a:rPr kumimoji="0" lang="el-GR" sz="2400" kern="1200" baseline="0" dirty="0" smtClean="0"/>
                        <a:t>  Διδακτική Παρέμβαση</a:t>
                      </a:r>
                    </a:p>
                    <a:p>
                      <a:pPr lvl="0">
                        <a:lnSpc>
                          <a:spcPct val="150000"/>
                        </a:lnSpc>
                        <a:buFont typeface="Arial" pitchFamily="34" charset="0"/>
                        <a:buChar char="•"/>
                      </a:pPr>
                      <a:r>
                        <a:rPr kumimoji="0" lang="el-GR" sz="2400" kern="1200" baseline="0" dirty="0" smtClean="0"/>
                        <a:t>  Αξιολόγηση</a:t>
                      </a:r>
                    </a:p>
                    <a:p>
                      <a:pPr lvl="0">
                        <a:lnSpc>
                          <a:spcPct val="150000"/>
                        </a:lnSpc>
                        <a:buFont typeface="Arial" pitchFamily="34" charset="0"/>
                        <a:buChar char="•"/>
                      </a:pPr>
                      <a:r>
                        <a:rPr kumimoji="0" lang="el-GR" sz="2400" kern="1200" baseline="0" dirty="0" smtClean="0"/>
                        <a:t>  Διδακτικό υλικό</a:t>
                      </a:r>
                    </a:p>
                    <a:p>
                      <a:pPr lvl="0">
                        <a:lnSpc>
                          <a:spcPct val="150000"/>
                        </a:lnSpc>
                        <a:buFont typeface="Arial" pitchFamily="34" charset="0"/>
                        <a:buChar char="•"/>
                      </a:pPr>
                      <a:r>
                        <a:rPr kumimoji="0" lang="el-GR" sz="2400" kern="1200" baseline="0" dirty="0" smtClean="0"/>
                        <a:t>  Εκπαιδευτικό λογισμικό</a:t>
                      </a:r>
                    </a:p>
                  </a:txBody>
                  <a:tcPr marL="91439" marR="91439"/>
                </a:tc>
                <a:extLst>
                  <a:ext uri="{0D108BD9-81ED-4DB2-BD59-A6C34878D82A}">
                    <a16:rowId xmlns:a16="http://schemas.microsoft.com/office/drawing/2014/main" val="10000"/>
                  </a:ext>
                </a:extLst>
              </a:tr>
            </a:tbl>
          </a:graphicData>
        </a:graphic>
      </p:graphicFrame>
      <p:sp>
        <p:nvSpPr>
          <p:cNvPr id="3" name="Θέση υποσέλιδου 2"/>
          <p:cNvSpPr>
            <a:spLocks noGrp="1"/>
          </p:cNvSpPr>
          <p:nvPr>
            <p:ph type="ftr" sz="quarter" idx="11"/>
          </p:nvPr>
        </p:nvSpPr>
        <p:spPr/>
        <p:txBody>
          <a:bodyPr/>
          <a:lstStyle/>
          <a:p>
            <a:pPr>
              <a:defRPr/>
            </a:pPr>
            <a:r>
              <a:rPr lang="el-GR" smtClean="0"/>
              <a:t>Παιδαγωγικός Σχεδιασμός με ΤΠΕ</a:t>
            </a:r>
            <a:endParaRPr lang="en-US"/>
          </a:p>
        </p:txBody>
      </p:sp>
    </p:spTree>
    <p:extLst>
      <p:ext uri="{BB962C8B-B14F-4D97-AF65-F5344CB8AC3E}">
        <p14:creationId xmlns:p14="http://schemas.microsoft.com/office/powerpoint/2010/main" val="257597505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331913" y="274638"/>
            <a:ext cx="7602537" cy="1143000"/>
          </a:xfrm>
        </p:spPr>
        <p:txBody>
          <a:bodyPr>
            <a:noAutofit/>
          </a:bodyPr>
          <a:lstStyle/>
          <a:p>
            <a:pPr>
              <a:defRPr/>
            </a:pPr>
            <a:r>
              <a:rPr lang="el-GR" sz="4000" b="1" i="1" dirty="0" smtClean="0"/>
              <a:t>αναλυτικά</a:t>
            </a:r>
            <a:r>
              <a:rPr lang="el-GR" sz="4000" b="1" dirty="0" smtClean="0"/>
              <a:t> … χρήση </a:t>
            </a:r>
            <a:r>
              <a:rPr lang="el-GR" sz="3600" b="1" i="1" dirty="0" smtClean="0"/>
              <a:t>διδακτικών στρατηγικών </a:t>
            </a:r>
            <a:r>
              <a:rPr lang="el-GR" sz="3600" b="1" i="1" baseline="-25000" dirty="0" smtClean="0"/>
              <a:t>(1)</a:t>
            </a:r>
            <a:endParaRPr lang="el-GR" sz="4000" b="1" i="1" baseline="-25000" dirty="0"/>
          </a:p>
        </p:txBody>
      </p:sp>
      <p:sp>
        <p:nvSpPr>
          <p:cNvPr id="77827" name="2 - Θέση περιεχομένου"/>
          <p:cNvSpPr>
            <a:spLocks noGrp="1"/>
          </p:cNvSpPr>
          <p:nvPr>
            <p:ph idx="1"/>
          </p:nvPr>
        </p:nvSpPr>
        <p:spPr>
          <a:xfrm>
            <a:off x="1331913" y="1628775"/>
            <a:ext cx="7499350" cy="4800600"/>
          </a:xfrm>
        </p:spPr>
        <p:txBody>
          <a:bodyPr/>
          <a:lstStyle/>
          <a:p>
            <a:r>
              <a:rPr lang="el-GR" sz="4000" i="1" smtClean="0">
                <a:solidFill>
                  <a:srgbClr val="FF0000"/>
                </a:solidFill>
              </a:rPr>
              <a:t>τι τύπου διδακτικές στρατηγικές χρησιμοποιεί το εκπαιδευτικό σενάριο; Ποιες είναι οι απαιτούμενες ενέργειες από τον εκπαιδευτικό για την υλοποίησή τους;</a:t>
            </a:r>
          </a:p>
          <a:p>
            <a:endParaRPr lang="el-GR" sz="4000" smtClean="0"/>
          </a:p>
        </p:txBody>
      </p:sp>
      <p:sp>
        <p:nvSpPr>
          <p:cNvPr id="4" name="Θέση υποσέλιδου 3"/>
          <p:cNvSpPr>
            <a:spLocks noGrp="1"/>
          </p:cNvSpPr>
          <p:nvPr>
            <p:ph type="ftr" sz="quarter" idx="11"/>
          </p:nvPr>
        </p:nvSpPr>
        <p:spPr/>
        <p:txBody>
          <a:bodyPr/>
          <a:lstStyle/>
          <a:p>
            <a:pPr>
              <a:defRPr/>
            </a:pPr>
            <a:r>
              <a:rPr lang="el-GR" smtClean="0"/>
              <a:t>Παιδαγωγικός Σχεδιασμός με ΤΠΕ</a:t>
            </a:r>
            <a:endParaRPr lang="en-US"/>
          </a:p>
        </p:txBody>
      </p:sp>
    </p:spTree>
    <p:extLst>
      <p:ext uri="{BB962C8B-B14F-4D97-AF65-F5344CB8AC3E}">
        <p14:creationId xmlns:p14="http://schemas.microsoft.com/office/powerpoint/2010/main" val="619883570"/>
      </p:ext>
    </p:extLst>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2 - Θέση περιεχομένου"/>
          <p:cNvSpPr>
            <a:spLocks noGrp="1"/>
          </p:cNvSpPr>
          <p:nvPr>
            <p:ph idx="1"/>
          </p:nvPr>
        </p:nvSpPr>
        <p:spPr>
          <a:xfrm>
            <a:off x="1187450" y="981075"/>
            <a:ext cx="7499350" cy="5543550"/>
          </a:xfrm>
        </p:spPr>
        <p:txBody>
          <a:bodyPr/>
          <a:lstStyle/>
          <a:p>
            <a:r>
              <a:rPr lang="el-GR" sz="2100" i="1" u="sng" smtClean="0"/>
              <a:t>Παραδείγματα διδακτικών στρατηγικών ανά θεωρία μάθησης</a:t>
            </a:r>
          </a:p>
          <a:p>
            <a:r>
              <a:rPr lang="el-GR" sz="2100" b="1" smtClean="0"/>
              <a:t>Συμπεριφορισμός:</a:t>
            </a:r>
          </a:p>
          <a:p>
            <a:pPr lvl="1"/>
            <a:r>
              <a:rPr lang="el-GR" sz="2100" i="1" smtClean="0"/>
              <a:t>πρακτική και εξάσκηση</a:t>
            </a:r>
          </a:p>
          <a:p>
            <a:pPr lvl="1"/>
            <a:r>
              <a:rPr lang="el-GR" sz="2100" i="1" smtClean="0"/>
              <a:t>καθοδήγηση</a:t>
            </a:r>
          </a:p>
          <a:p>
            <a:pPr lvl="1"/>
            <a:r>
              <a:rPr lang="el-GR" sz="2100" i="1" smtClean="0"/>
              <a:t>παρουσίαση πληροφορίας- θεωρίας</a:t>
            </a:r>
          </a:p>
          <a:p>
            <a:r>
              <a:rPr lang="el-GR" sz="2100" b="1" smtClean="0"/>
              <a:t>Εποικοδομισμός:</a:t>
            </a:r>
          </a:p>
          <a:p>
            <a:pPr lvl="1"/>
            <a:r>
              <a:rPr lang="el-GR" sz="2100" i="1" smtClean="0"/>
              <a:t>πειραματισμός</a:t>
            </a:r>
          </a:p>
          <a:p>
            <a:pPr lvl="1"/>
            <a:r>
              <a:rPr lang="el-GR" sz="2100" i="1" smtClean="0"/>
              <a:t>διερεύνηση</a:t>
            </a:r>
          </a:p>
          <a:p>
            <a:pPr lvl="1"/>
            <a:r>
              <a:rPr lang="el-GR" sz="2100" i="1" smtClean="0"/>
              <a:t>ανακάλυψη</a:t>
            </a:r>
          </a:p>
          <a:p>
            <a:pPr lvl="1"/>
            <a:r>
              <a:rPr lang="el-GR" sz="2100" i="1" smtClean="0"/>
              <a:t>επίλυση προβλήματος</a:t>
            </a:r>
          </a:p>
          <a:p>
            <a:r>
              <a:rPr lang="el-GR" sz="2100" b="1" smtClean="0"/>
              <a:t>Κοινωνικοπολιτισμική θεωρία:</a:t>
            </a:r>
          </a:p>
          <a:p>
            <a:pPr lvl="1"/>
            <a:r>
              <a:rPr lang="el-GR" sz="2100" i="1" smtClean="0"/>
              <a:t>συνεργατικού τύπου δραστηριότητα</a:t>
            </a:r>
          </a:p>
          <a:p>
            <a:pPr lvl="1"/>
            <a:r>
              <a:rPr lang="el-GR" sz="2100" i="1" smtClean="0"/>
              <a:t>κοινωνιογνωστική σύγκρουση</a:t>
            </a:r>
          </a:p>
          <a:p>
            <a:pPr lvl="1"/>
            <a:r>
              <a:rPr lang="el-GR" sz="2100" i="1" smtClean="0"/>
              <a:t>συμμετοχή σε ομάδες συζήτησης (πχ. </a:t>
            </a:r>
            <a:r>
              <a:rPr lang="en-US" sz="2100" i="1" smtClean="0"/>
              <a:t>Forums)</a:t>
            </a:r>
            <a:endParaRPr lang="el-GR" sz="2100" i="1" smtClean="0"/>
          </a:p>
        </p:txBody>
      </p:sp>
      <p:sp>
        <p:nvSpPr>
          <p:cNvPr id="5" name="1 - Τίτλος"/>
          <p:cNvSpPr>
            <a:spLocks noGrp="1"/>
          </p:cNvSpPr>
          <p:nvPr>
            <p:ph type="title"/>
          </p:nvPr>
        </p:nvSpPr>
        <p:spPr>
          <a:xfrm>
            <a:off x="1116013" y="-171450"/>
            <a:ext cx="7818437" cy="1143000"/>
          </a:xfrm>
        </p:spPr>
        <p:txBody>
          <a:bodyPr>
            <a:noAutofit/>
          </a:bodyPr>
          <a:lstStyle/>
          <a:p>
            <a:pPr>
              <a:defRPr/>
            </a:pPr>
            <a:r>
              <a:rPr lang="el-GR" sz="4000" b="1" dirty="0" smtClean="0"/>
              <a:t>….χρήση </a:t>
            </a:r>
            <a:r>
              <a:rPr lang="el-GR" sz="3600" b="1" i="1" dirty="0" smtClean="0"/>
              <a:t>διδακτικών στρατηγικών </a:t>
            </a:r>
            <a:r>
              <a:rPr lang="el-GR" sz="3600" b="1" i="1" baseline="-25000" dirty="0" smtClean="0"/>
              <a:t>(2)</a:t>
            </a:r>
            <a:endParaRPr lang="el-GR" sz="4000" b="1" i="1" baseline="-25000" dirty="0"/>
          </a:p>
        </p:txBody>
      </p:sp>
      <p:sp>
        <p:nvSpPr>
          <p:cNvPr id="3" name="Θέση υποσέλιδου 2"/>
          <p:cNvSpPr>
            <a:spLocks noGrp="1"/>
          </p:cNvSpPr>
          <p:nvPr>
            <p:ph type="ftr" sz="quarter" idx="11"/>
          </p:nvPr>
        </p:nvSpPr>
        <p:spPr/>
        <p:txBody>
          <a:bodyPr/>
          <a:lstStyle/>
          <a:p>
            <a:pPr>
              <a:defRPr/>
            </a:pPr>
            <a:r>
              <a:rPr lang="el-GR" smtClean="0"/>
              <a:t>Παιδαγωγικός Σχεδιασμός με ΤΠΕ</a:t>
            </a:r>
            <a:endParaRPr lang="en-US"/>
          </a:p>
        </p:txBody>
      </p:sp>
    </p:spTree>
    <p:extLst>
      <p:ext uri="{BB962C8B-B14F-4D97-AF65-F5344CB8AC3E}">
        <p14:creationId xmlns:p14="http://schemas.microsoft.com/office/powerpoint/2010/main" val="1275595777"/>
      </p:ext>
    </p:extLst>
  </p:cSld>
  <p:clrMapOvr>
    <a:masterClrMapping/>
  </p:clrMapOvr>
  <p:transition spd="slow"/>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defRPr/>
            </a:pPr>
            <a:r>
              <a:rPr lang="el-GR" dirty="0" smtClean="0"/>
              <a:t>… </a:t>
            </a:r>
            <a:r>
              <a:rPr lang="el-GR" b="1" i="1" dirty="0" smtClean="0"/>
              <a:t>διδακτικές καταστάσεις</a:t>
            </a:r>
            <a:endParaRPr lang="el-GR" b="1" i="1" dirty="0"/>
          </a:p>
        </p:txBody>
      </p:sp>
      <p:sp>
        <p:nvSpPr>
          <p:cNvPr id="79875" name="2 - Θέση περιεχομένου"/>
          <p:cNvSpPr>
            <a:spLocks noGrp="1"/>
          </p:cNvSpPr>
          <p:nvPr>
            <p:ph idx="1"/>
          </p:nvPr>
        </p:nvSpPr>
        <p:spPr>
          <a:xfrm>
            <a:off x="1403350" y="1412875"/>
            <a:ext cx="7499350" cy="4800600"/>
          </a:xfrm>
        </p:spPr>
        <p:txBody>
          <a:bodyPr/>
          <a:lstStyle/>
          <a:p>
            <a:r>
              <a:rPr lang="el-GR" sz="2000" i="1" smtClean="0">
                <a:solidFill>
                  <a:srgbClr val="FF0000"/>
                </a:solidFill>
              </a:rPr>
              <a:t>σε τι είδους διδακτικές καταστάσεις εμπλέκει το σενάριο τους μαθητευομένους;;</a:t>
            </a:r>
          </a:p>
          <a:p>
            <a:r>
              <a:rPr lang="el-GR" sz="2000" smtClean="0"/>
              <a:t>η διδακτική κατάσταση ορίζεται ως το σύνολο των οργανωμένων ενεργειών του εκπαιδευτικού που αφορούν τις σχέσεις ανάμεσα σε ένα υποκείμενο που μαθαίνει και σε ένα υποκείμενο που διδάσκει και το περιβάλλον που κινητοποιεί ο εκπαιδευτικός ώστε ο μαθητής να αποκτήσει ή να οικοδομήσει μια συγκεκριμένη γνώση</a:t>
            </a:r>
            <a:endParaRPr lang="el-GR" sz="2000" i="1" smtClean="0">
              <a:solidFill>
                <a:srgbClr val="FF0000"/>
              </a:solidFill>
            </a:endParaRPr>
          </a:p>
          <a:p>
            <a:r>
              <a:rPr lang="el-GR" sz="2000" i="1" smtClean="0"/>
              <a:t>αναφέρονται αναλυτικά οι διδακτικές καταστάσεις που ευνοεί το εκπαιδευτικό σενάριο και οι απαιτούμενες ενέργειες του εκπαιδευτικού;;</a:t>
            </a:r>
          </a:p>
          <a:p>
            <a:r>
              <a:rPr lang="el-GR" sz="2000" i="1" smtClean="0"/>
              <a:t>πχ. διδακτικών καταστάσεων</a:t>
            </a:r>
          </a:p>
          <a:p>
            <a:pPr lvl="1"/>
            <a:r>
              <a:rPr lang="el-GR" sz="1800" i="1" smtClean="0"/>
              <a:t>ατομικές;</a:t>
            </a:r>
          </a:p>
          <a:p>
            <a:pPr lvl="1"/>
            <a:r>
              <a:rPr lang="el-GR" sz="1800" i="1" smtClean="0"/>
              <a:t>συλλογικές;</a:t>
            </a:r>
          </a:p>
          <a:p>
            <a:pPr lvl="1"/>
            <a:r>
              <a:rPr lang="el-GR" sz="1800" i="1" smtClean="0"/>
              <a:t>κλειστές;</a:t>
            </a:r>
          </a:p>
          <a:p>
            <a:pPr lvl="1"/>
            <a:r>
              <a:rPr lang="el-GR" sz="1800" i="1" smtClean="0"/>
              <a:t>ανοιχτές;</a:t>
            </a:r>
          </a:p>
          <a:p>
            <a:pPr lvl="1"/>
            <a:endParaRPr lang="el-GR" sz="1800" i="1" smtClean="0"/>
          </a:p>
        </p:txBody>
      </p:sp>
      <p:sp>
        <p:nvSpPr>
          <p:cNvPr id="4" name="Θέση υποσέλιδου 3"/>
          <p:cNvSpPr>
            <a:spLocks noGrp="1"/>
          </p:cNvSpPr>
          <p:nvPr>
            <p:ph type="ftr" sz="quarter" idx="11"/>
          </p:nvPr>
        </p:nvSpPr>
        <p:spPr/>
        <p:txBody>
          <a:bodyPr/>
          <a:lstStyle/>
          <a:p>
            <a:pPr>
              <a:defRPr/>
            </a:pPr>
            <a:r>
              <a:rPr lang="el-GR" smtClean="0"/>
              <a:t>Παιδαγωγικός Σχεδιασμός με ΤΠΕ</a:t>
            </a:r>
            <a:endParaRPr lang="en-US"/>
          </a:p>
        </p:txBody>
      </p:sp>
    </p:spTree>
    <p:extLst>
      <p:ext uri="{BB962C8B-B14F-4D97-AF65-F5344CB8AC3E}">
        <p14:creationId xmlns:p14="http://schemas.microsoft.com/office/powerpoint/2010/main" val="2904598339"/>
      </p:ext>
    </p:extLst>
  </p:cSld>
  <p:clrMapOvr>
    <a:masterClrMapping/>
  </p:clrMapOvr>
  <p:transition spd="slow"/>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331913" y="0"/>
            <a:ext cx="7499350" cy="1143000"/>
          </a:xfrm>
        </p:spPr>
        <p:txBody>
          <a:bodyPr/>
          <a:lstStyle/>
          <a:p>
            <a:pPr>
              <a:defRPr/>
            </a:pPr>
            <a:r>
              <a:rPr lang="el-GR" dirty="0" smtClean="0"/>
              <a:t>… </a:t>
            </a:r>
            <a:r>
              <a:rPr lang="el-GR" b="1" i="1" dirty="0" smtClean="0"/>
              <a:t>διδακτικές βοήθειες </a:t>
            </a:r>
            <a:r>
              <a:rPr lang="el-GR" b="1" i="1" baseline="-25000" dirty="0" smtClean="0"/>
              <a:t>(1)</a:t>
            </a:r>
            <a:endParaRPr lang="el-GR" b="1" i="1" baseline="-25000" dirty="0"/>
          </a:p>
        </p:txBody>
      </p:sp>
      <p:sp>
        <p:nvSpPr>
          <p:cNvPr id="80899" name="2 - Θέση περιεχομένου"/>
          <p:cNvSpPr>
            <a:spLocks noGrp="1"/>
          </p:cNvSpPr>
          <p:nvPr>
            <p:ph idx="1"/>
          </p:nvPr>
        </p:nvSpPr>
        <p:spPr>
          <a:xfrm>
            <a:off x="1331913" y="1268413"/>
            <a:ext cx="7499350" cy="4800600"/>
          </a:xfrm>
        </p:spPr>
        <p:txBody>
          <a:bodyPr/>
          <a:lstStyle/>
          <a:p>
            <a:r>
              <a:rPr lang="el-GR" sz="2400" i="1" smtClean="0">
                <a:solidFill>
                  <a:srgbClr val="FF0000"/>
                </a:solidFill>
              </a:rPr>
              <a:t>τι είδους διδακτικές βοήθειες προτείνει το εκπαιδευτικό σενάριο και ποιες είναι οι απαιτούμενες ενέργειες από τον εκπαιδευτικό προκειμένου αυτές να υλοποιηθούν;;</a:t>
            </a:r>
          </a:p>
          <a:p>
            <a:r>
              <a:rPr lang="el-GR" sz="2400" smtClean="0"/>
              <a:t>η διδακτική βοήθεια αφορά την υποστήριξη ή την καθοδήγηση που προσφέρει ο εκπαιδευτικός άλλοτε ρητά και άλλοτε άρρητα στους μαθητές</a:t>
            </a:r>
          </a:p>
          <a:p>
            <a:r>
              <a:rPr lang="el-GR" sz="2400" smtClean="0"/>
              <a:t>βασίζεται στον προφορικό λόγο του εκπαιδευτικού και στο χρησιμοποιούμενο διδακτικό υλικό (σχήματα, κατασκευές, λογισμικό, κλπ.)</a:t>
            </a:r>
          </a:p>
          <a:p>
            <a:pPr lvl="1"/>
            <a:r>
              <a:rPr lang="el-GR" sz="2400" smtClean="0"/>
              <a:t>διδακτική βοήθεια μπορεί επίσης να προσφέρει κάποιος μαθητής σε κάποιον άλλο μαθητή στο πλαίσιο μιας συνεργατικής δραστηριότητας.     </a:t>
            </a:r>
            <a:endParaRPr lang="el-GR" sz="2400" i="1" smtClean="0">
              <a:solidFill>
                <a:srgbClr val="FF0000"/>
              </a:solidFill>
            </a:endParaRPr>
          </a:p>
        </p:txBody>
      </p:sp>
      <p:sp>
        <p:nvSpPr>
          <p:cNvPr id="4" name="Θέση υποσέλιδου 3"/>
          <p:cNvSpPr>
            <a:spLocks noGrp="1"/>
          </p:cNvSpPr>
          <p:nvPr>
            <p:ph type="ftr" sz="quarter" idx="11"/>
          </p:nvPr>
        </p:nvSpPr>
        <p:spPr/>
        <p:txBody>
          <a:bodyPr/>
          <a:lstStyle/>
          <a:p>
            <a:pPr>
              <a:defRPr/>
            </a:pPr>
            <a:r>
              <a:rPr lang="el-GR" smtClean="0"/>
              <a:t>Παιδαγωγικός Σχεδιασμός με ΤΠΕ</a:t>
            </a:r>
            <a:endParaRPr lang="en-US"/>
          </a:p>
        </p:txBody>
      </p:sp>
    </p:spTree>
    <p:extLst>
      <p:ext uri="{BB962C8B-B14F-4D97-AF65-F5344CB8AC3E}">
        <p14:creationId xmlns:p14="http://schemas.microsoft.com/office/powerpoint/2010/main" val="3061580795"/>
      </p:ext>
    </p:extLst>
  </p:cSld>
  <p:clrMapOvr>
    <a:masterClrMapping/>
  </p:clrMapOvr>
  <p:transition spd="slow"/>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2 - Θέση περιεχομένου"/>
          <p:cNvSpPr>
            <a:spLocks noGrp="1"/>
          </p:cNvSpPr>
          <p:nvPr>
            <p:ph idx="1"/>
          </p:nvPr>
        </p:nvSpPr>
        <p:spPr/>
        <p:txBody>
          <a:bodyPr/>
          <a:lstStyle/>
          <a:p>
            <a:r>
              <a:rPr lang="el-GR" sz="3000" smtClean="0"/>
              <a:t>οι διδακτικές βοήθειες είναι στενά συνυφασμένες με τις χρησιμοποιούμενες διδακτικές στρατηγικές και την εκάστοτε θεωρία μάθησης</a:t>
            </a:r>
          </a:p>
          <a:p>
            <a:r>
              <a:rPr lang="el-GR" sz="3000" smtClean="0"/>
              <a:t>πχ. διδακτικής βοήθειας</a:t>
            </a:r>
          </a:p>
          <a:p>
            <a:pPr lvl="1"/>
            <a:r>
              <a:rPr lang="el-GR" sz="3000" smtClean="0"/>
              <a:t>καθοδητικού τύπου διδακτική βοήθεια</a:t>
            </a:r>
          </a:p>
          <a:p>
            <a:pPr lvl="1"/>
            <a:r>
              <a:rPr lang="el-GR" sz="3000" smtClean="0"/>
              <a:t>συνερευνητικού τύπου διδακτική βοήθεια </a:t>
            </a:r>
          </a:p>
          <a:p>
            <a:pPr lvl="1"/>
            <a:r>
              <a:rPr lang="el-GR" sz="3000" smtClean="0"/>
              <a:t>υποστηρικτική τύπου διδακτική βοήθεια </a:t>
            </a:r>
          </a:p>
          <a:p>
            <a:pPr>
              <a:buFont typeface="Wingdings 2" panose="05020102010507070707" pitchFamily="18" charset="2"/>
              <a:buNone/>
            </a:pPr>
            <a:endParaRPr lang="el-GR" sz="3000" smtClean="0"/>
          </a:p>
        </p:txBody>
      </p:sp>
      <p:sp>
        <p:nvSpPr>
          <p:cNvPr id="5" name="1 - Τίτλος"/>
          <p:cNvSpPr>
            <a:spLocks noGrp="1"/>
          </p:cNvSpPr>
          <p:nvPr>
            <p:ph type="title"/>
          </p:nvPr>
        </p:nvSpPr>
        <p:spPr/>
        <p:txBody>
          <a:bodyPr/>
          <a:lstStyle/>
          <a:p>
            <a:pPr>
              <a:defRPr/>
            </a:pPr>
            <a:r>
              <a:rPr lang="el-GR" dirty="0" smtClean="0"/>
              <a:t>… </a:t>
            </a:r>
            <a:r>
              <a:rPr lang="el-GR" b="1" i="1" dirty="0" smtClean="0"/>
              <a:t>διδακτικές βοήθειες </a:t>
            </a:r>
            <a:r>
              <a:rPr lang="el-GR" b="1" i="1" baseline="-25000" dirty="0" smtClean="0"/>
              <a:t>(2)</a:t>
            </a:r>
            <a:endParaRPr lang="el-GR" b="1" i="1" baseline="-25000" dirty="0"/>
          </a:p>
        </p:txBody>
      </p:sp>
      <p:sp>
        <p:nvSpPr>
          <p:cNvPr id="3" name="Θέση υποσέλιδου 2"/>
          <p:cNvSpPr>
            <a:spLocks noGrp="1"/>
          </p:cNvSpPr>
          <p:nvPr>
            <p:ph type="ftr" sz="quarter" idx="11"/>
          </p:nvPr>
        </p:nvSpPr>
        <p:spPr/>
        <p:txBody>
          <a:bodyPr/>
          <a:lstStyle/>
          <a:p>
            <a:pPr>
              <a:defRPr/>
            </a:pPr>
            <a:r>
              <a:rPr lang="el-GR" smtClean="0"/>
              <a:t>Παιδαγωγικός Σχεδιασμός με ΤΠΕ</a:t>
            </a:r>
            <a:endParaRPr lang="en-US"/>
          </a:p>
        </p:txBody>
      </p:sp>
    </p:spTree>
    <p:extLst>
      <p:ext uri="{BB962C8B-B14F-4D97-AF65-F5344CB8AC3E}">
        <p14:creationId xmlns:p14="http://schemas.microsoft.com/office/powerpoint/2010/main" val="1122869366"/>
      </p:ext>
    </p:extLst>
  </p:cSld>
  <p:clrMapOvr>
    <a:masterClrMapping/>
  </p:clrMapOvr>
  <p:transition spd="slow"/>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331913" y="188913"/>
            <a:ext cx="7499350" cy="1143000"/>
          </a:xfrm>
        </p:spPr>
        <p:txBody>
          <a:bodyPr>
            <a:normAutofit fontScale="90000"/>
          </a:bodyPr>
          <a:lstStyle/>
          <a:p>
            <a:pPr>
              <a:defRPr/>
            </a:pPr>
            <a:r>
              <a:rPr lang="el-GR" b="1" i="1" dirty="0" smtClean="0"/>
              <a:t>… γνωστικού τύπου συγκρούσεις</a:t>
            </a:r>
            <a:endParaRPr lang="el-GR" b="1" i="1" dirty="0"/>
          </a:p>
        </p:txBody>
      </p:sp>
      <p:sp>
        <p:nvSpPr>
          <p:cNvPr id="82947" name="2 - Θέση περιεχομένου"/>
          <p:cNvSpPr>
            <a:spLocks noGrp="1"/>
          </p:cNvSpPr>
          <p:nvPr>
            <p:ph idx="1"/>
          </p:nvPr>
        </p:nvSpPr>
        <p:spPr>
          <a:xfrm>
            <a:off x="1331913" y="1341438"/>
            <a:ext cx="7499350" cy="4800600"/>
          </a:xfrm>
        </p:spPr>
        <p:txBody>
          <a:bodyPr/>
          <a:lstStyle/>
          <a:p>
            <a:r>
              <a:rPr lang="el-GR" sz="2800" i="1" smtClean="0">
                <a:solidFill>
                  <a:srgbClr val="FF0000"/>
                </a:solidFill>
              </a:rPr>
              <a:t>προτείνονται γνωστικού τύπου συγκρούσεις και περιγράφεται ο ρόλος που κατέχει ο εκπαιδευτικός αλλά και το χρησιμοποιούμενο εκπαιδευτικό λογισμικό/ υλικό;;</a:t>
            </a:r>
          </a:p>
          <a:p>
            <a:r>
              <a:rPr lang="el-GR" sz="2800" i="1" u="sng" smtClean="0"/>
              <a:t>γνωστική σύγκρουση;</a:t>
            </a:r>
          </a:p>
          <a:p>
            <a:pPr lvl="1">
              <a:lnSpc>
                <a:spcPct val="90000"/>
              </a:lnSpc>
              <a:spcBef>
                <a:spcPts val="1200"/>
              </a:spcBef>
              <a:spcAft>
                <a:spcPts val="300"/>
              </a:spcAft>
            </a:pPr>
            <a:r>
              <a:rPr lang="en-US" sz="2000" smtClean="0"/>
              <a:t>αναπτύσσεται όταν στη σκέψη ενός ατόμου εμφανίζεται μια αντίφαση ή μια ασυμβατότητα ανάμεσα στις ιδέες του, τις αναπαραστάσεις του και τις πράξεις του</a:t>
            </a:r>
            <a:endParaRPr lang="el-GR" sz="2000" smtClean="0"/>
          </a:p>
          <a:p>
            <a:pPr lvl="1">
              <a:lnSpc>
                <a:spcPct val="90000"/>
              </a:lnSpc>
              <a:spcBef>
                <a:spcPts val="1200"/>
              </a:spcBef>
              <a:spcAft>
                <a:spcPts val="300"/>
              </a:spcAft>
            </a:pPr>
            <a:r>
              <a:rPr lang="el-GR" sz="2000" smtClean="0"/>
              <a:t>η</a:t>
            </a:r>
            <a:r>
              <a:rPr lang="en-US" sz="2000" smtClean="0"/>
              <a:t> ασυμβατότητα αυτή, που αρχικά μπορεί να είναι ασυνείδητη, γίνεται πηγή έντασης και μπορεί να αποτελέσει κινητήρια δύναμη στην ανάπτυξη νέων γνωστικών δομών</a:t>
            </a:r>
          </a:p>
          <a:p>
            <a:endParaRPr lang="el-GR" sz="2800" i="1" smtClean="0">
              <a:solidFill>
                <a:srgbClr val="FF0000"/>
              </a:solidFill>
            </a:endParaRPr>
          </a:p>
        </p:txBody>
      </p:sp>
      <p:sp>
        <p:nvSpPr>
          <p:cNvPr id="4" name="Θέση υποσέλιδου 3"/>
          <p:cNvSpPr>
            <a:spLocks noGrp="1"/>
          </p:cNvSpPr>
          <p:nvPr>
            <p:ph type="ftr" sz="quarter" idx="11"/>
          </p:nvPr>
        </p:nvSpPr>
        <p:spPr/>
        <p:txBody>
          <a:bodyPr/>
          <a:lstStyle/>
          <a:p>
            <a:pPr>
              <a:defRPr/>
            </a:pPr>
            <a:r>
              <a:rPr lang="el-GR" smtClean="0"/>
              <a:t>Παιδαγωγικός Σχεδιασμός με ΤΠΕ</a:t>
            </a:r>
            <a:endParaRPr lang="en-US"/>
          </a:p>
        </p:txBody>
      </p:sp>
    </p:spTree>
    <p:extLst>
      <p:ext uri="{BB962C8B-B14F-4D97-AF65-F5344CB8AC3E}">
        <p14:creationId xmlns:p14="http://schemas.microsoft.com/office/powerpoint/2010/main" val="4228589014"/>
      </p:ext>
    </p:extLst>
  </p:cSld>
  <p:clrMapOvr>
    <a:masterClrMapping/>
  </p:clrMapOvr>
  <p:transition spd="slow"/>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defRPr/>
            </a:pPr>
            <a:r>
              <a:rPr lang="el-GR" dirty="0" smtClean="0"/>
              <a:t>… </a:t>
            </a:r>
            <a:r>
              <a:rPr lang="el-GR" b="1" i="1" dirty="0" smtClean="0"/>
              <a:t>οργάνωση αλληλεπιδράσεων</a:t>
            </a:r>
            <a:endParaRPr lang="el-GR" b="1" i="1" dirty="0"/>
          </a:p>
        </p:txBody>
      </p:sp>
      <p:sp>
        <p:nvSpPr>
          <p:cNvPr id="83971" name="2 - Θέση περιεχομένου"/>
          <p:cNvSpPr>
            <a:spLocks noGrp="1"/>
          </p:cNvSpPr>
          <p:nvPr>
            <p:ph idx="1"/>
          </p:nvPr>
        </p:nvSpPr>
        <p:spPr>
          <a:xfrm>
            <a:off x="1403350" y="1700213"/>
            <a:ext cx="7499350" cy="4800600"/>
          </a:xfrm>
        </p:spPr>
        <p:txBody>
          <a:bodyPr/>
          <a:lstStyle/>
          <a:p>
            <a:r>
              <a:rPr lang="el-GR" sz="3600" smtClean="0">
                <a:solidFill>
                  <a:srgbClr val="FF0000"/>
                </a:solidFill>
              </a:rPr>
              <a:t>αναφέρετε και περιγράψτε πώς οργανώνονται οι αλληλεπιδράσεις μεταξύ:</a:t>
            </a:r>
          </a:p>
          <a:p>
            <a:pPr lvl="1"/>
            <a:r>
              <a:rPr lang="el-GR" sz="3200" i="1" smtClean="0">
                <a:solidFill>
                  <a:srgbClr val="FF0000"/>
                </a:solidFill>
              </a:rPr>
              <a:t>μαθητή- μαθητή</a:t>
            </a:r>
          </a:p>
          <a:p>
            <a:pPr lvl="1"/>
            <a:r>
              <a:rPr lang="el-GR" sz="3200" i="1" smtClean="0">
                <a:solidFill>
                  <a:srgbClr val="FF0000"/>
                </a:solidFill>
              </a:rPr>
              <a:t>μαθητή- εκπαιδευτικού</a:t>
            </a:r>
          </a:p>
          <a:p>
            <a:pPr lvl="1"/>
            <a:r>
              <a:rPr lang="el-GR" sz="3200" i="1" smtClean="0">
                <a:solidFill>
                  <a:srgbClr val="FF0000"/>
                </a:solidFill>
              </a:rPr>
              <a:t>μαθητή- εκπαιδευτικού λογισμικού/ υλικού</a:t>
            </a:r>
          </a:p>
          <a:p>
            <a:pPr lvl="1"/>
            <a:endParaRPr lang="el-GR" sz="3200" smtClean="0"/>
          </a:p>
        </p:txBody>
      </p:sp>
      <p:sp>
        <p:nvSpPr>
          <p:cNvPr id="4" name="Θέση υποσέλιδου 3"/>
          <p:cNvSpPr>
            <a:spLocks noGrp="1"/>
          </p:cNvSpPr>
          <p:nvPr>
            <p:ph type="ftr" sz="quarter" idx="11"/>
          </p:nvPr>
        </p:nvSpPr>
        <p:spPr/>
        <p:txBody>
          <a:bodyPr/>
          <a:lstStyle/>
          <a:p>
            <a:pPr>
              <a:defRPr/>
            </a:pPr>
            <a:r>
              <a:rPr lang="el-GR" smtClean="0"/>
              <a:t>Παιδαγωγικός Σχεδιασμός με ΤΠΕ</a:t>
            </a:r>
            <a:endParaRPr lang="en-US"/>
          </a:p>
        </p:txBody>
      </p:sp>
    </p:spTree>
    <p:extLst>
      <p:ext uri="{BB962C8B-B14F-4D97-AF65-F5344CB8AC3E}">
        <p14:creationId xmlns:p14="http://schemas.microsoft.com/office/powerpoint/2010/main" val="1281448729"/>
      </p:ext>
    </p:extLst>
  </p:cSld>
  <p:clrMapOvr>
    <a:masterClrMapping/>
  </p:clrMapOvr>
  <p:transition spd="slow"/>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03350" y="115888"/>
            <a:ext cx="7499350" cy="1143000"/>
          </a:xfrm>
        </p:spPr>
        <p:txBody>
          <a:bodyPr>
            <a:normAutofit fontScale="90000"/>
          </a:bodyPr>
          <a:lstStyle/>
          <a:p>
            <a:pPr>
              <a:defRPr/>
            </a:pPr>
            <a:r>
              <a:rPr lang="el-GR" dirty="0" smtClean="0"/>
              <a:t>… </a:t>
            </a:r>
            <a:r>
              <a:rPr lang="el-GR" b="1" i="1" dirty="0" smtClean="0"/>
              <a:t>διερεύνηση, ανακάλυψη και πειραματισμός</a:t>
            </a:r>
            <a:endParaRPr lang="el-GR" b="1" i="1" dirty="0"/>
          </a:p>
        </p:txBody>
      </p:sp>
      <p:sp>
        <p:nvSpPr>
          <p:cNvPr id="84995" name="2 - Θέση περιεχομένου"/>
          <p:cNvSpPr>
            <a:spLocks noGrp="1"/>
          </p:cNvSpPr>
          <p:nvPr>
            <p:ph idx="1"/>
          </p:nvPr>
        </p:nvSpPr>
        <p:spPr>
          <a:xfrm>
            <a:off x="971550" y="1268413"/>
            <a:ext cx="7499350" cy="5078412"/>
          </a:xfrm>
        </p:spPr>
        <p:txBody>
          <a:bodyPr/>
          <a:lstStyle/>
          <a:p>
            <a:r>
              <a:rPr lang="el-GR" sz="2400" i="1" smtClean="0">
                <a:solidFill>
                  <a:srgbClr val="FF0000"/>
                </a:solidFill>
              </a:rPr>
              <a:t>ευνοείται ο πειραματισμός και η διερεύνηση στις δραστηριότητές σας;</a:t>
            </a:r>
          </a:p>
          <a:p>
            <a:r>
              <a:rPr lang="el-GR" sz="2000" u="sng" smtClean="0"/>
              <a:t>ανακάλυψη:</a:t>
            </a:r>
            <a:r>
              <a:rPr lang="el-GR" sz="2000" smtClean="0"/>
              <a:t> </a:t>
            </a:r>
          </a:p>
          <a:p>
            <a:pPr lvl="1"/>
            <a:r>
              <a:rPr lang="el-GR" sz="1600" smtClean="0"/>
              <a:t>πρόκειται για ψυχολογική προσέγγιση και διδακτική στρατηγική. Δίνει έμφαση </a:t>
            </a:r>
            <a:r>
              <a:rPr lang="el-GR" sz="1600" smtClean="0">
                <a:sym typeface="Wingdings" panose="05000000000000000000" pitchFamily="2" charset="2"/>
              </a:rPr>
              <a:t></a:t>
            </a:r>
            <a:endParaRPr lang="el-GR" sz="1600" smtClean="0"/>
          </a:p>
          <a:p>
            <a:pPr lvl="1"/>
            <a:r>
              <a:rPr lang="el-GR" sz="1800" smtClean="0"/>
              <a:t>στη διευκόλυνση της μάθησης μέσω της κατανόησης των δομών και των επιστημονικών αρχών ενός γνωστικού αντικειμένου, </a:t>
            </a:r>
          </a:p>
          <a:p>
            <a:pPr lvl="1"/>
            <a:r>
              <a:rPr lang="el-GR" sz="1800" smtClean="0"/>
              <a:t>καθώς και στην υιοθέτηση της ανακαλυπτικής μεθόδου </a:t>
            </a:r>
          </a:p>
          <a:p>
            <a:pPr lvl="1"/>
            <a:r>
              <a:rPr lang="el-GR" sz="1800" smtClean="0"/>
              <a:t>ή της καθοδηγούμενης ανακάλυψης με την ανάπτυξη εσωτερικών κινήτρων μάθησης από το μαθητή.</a:t>
            </a:r>
            <a:endParaRPr lang="el-GR" sz="1800" u="sng" smtClean="0"/>
          </a:p>
          <a:p>
            <a:r>
              <a:rPr lang="el-GR" sz="2000" u="sng" smtClean="0"/>
              <a:t>διερεύνηση:</a:t>
            </a:r>
          </a:p>
          <a:p>
            <a:pPr lvl="1"/>
            <a:r>
              <a:rPr lang="el-GR" sz="1800" smtClean="0"/>
              <a:t>μια διδακτική στρατηγική </a:t>
            </a:r>
          </a:p>
          <a:p>
            <a:pPr lvl="1"/>
            <a:r>
              <a:rPr lang="el-GR" sz="1800" smtClean="0"/>
              <a:t>ενθαρρύνει το μαθητή να εξερευνά και να πειραματίζεται με στόχο να ανακαλύπτει σχέσεις ανάμεσα σε έννοιες και γεγονότα. </a:t>
            </a:r>
          </a:p>
          <a:p>
            <a:pPr lvl="2"/>
            <a:r>
              <a:rPr lang="el-GR" sz="1600" smtClean="0"/>
              <a:t>προσέγγιση μάθησης που σχετίζεται περισσότερο με γενικού τύπου μηχανισμούς σκέψης και </a:t>
            </a:r>
            <a:r>
              <a:rPr lang="el-GR" sz="1600" b="1" smtClean="0"/>
              <a:t>υψηλού επιπέδου </a:t>
            </a:r>
            <a:r>
              <a:rPr lang="el-GR" sz="1600" smtClean="0"/>
              <a:t>γνωστικές δεξιότητες, που αφορούν στην επίλυση προβλήματος και στη λήψη αποφάσεων.</a:t>
            </a:r>
          </a:p>
          <a:p>
            <a:pPr lvl="2">
              <a:buFont typeface="Wingdings 2" panose="05020102010507070707" pitchFamily="18" charset="2"/>
              <a:buNone/>
            </a:pPr>
            <a:endParaRPr lang="el-GR" sz="1400" smtClean="0"/>
          </a:p>
          <a:p>
            <a:pPr>
              <a:buFont typeface="Wingdings 2" panose="05020102010507070707" pitchFamily="18" charset="2"/>
              <a:buNone/>
            </a:pPr>
            <a:endParaRPr lang="el-GR" sz="1800" smtClean="0"/>
          </a:p>
        </p:txBody>
      </p:sp>
      <p:sp>
        <p:nvSpPr>
          <p:cNvPr id="4" name="Θέση υποσέλιδου 3"/>
          <p:cNvSpPr>
            <a:spLocks noGrp="1"/>
          </p:cNvSpPr>
          <p:nvPr>
            <p:ph type="ftr" sz="quarter" idx="11"/>
          </p:nvPr>
        </p:nvSpPr>
        <p:spPr/>
        <p:txBody>
          <a:bodyPr/>
          <a:lstStyle/>
          <a:p>
            <a:pPr>
              <a:defRPr/>
            </a:pPr>
            <a:r>
              <a:rPr lang="el-GR" smtClean="0"/>
              <a:t>Παιδαγωγικός Σχεδιασμός με ΤΠΕ</a:t>
            </a:r>
            <a:endParaRPr lang="en-US"/>
          </a:p>
        </p:txBody>
      </p:sp>
    </p:spTree>
    <p:extLst>
      <p:ext uri="{BB962C8B-B14F-4D97-AF65-F5344CB8AC3E}">
        <p14:creationId xmlns:p14="http://schemas.microsoft.com/office/powerpoint/2010/main" val="3407631070"/>
      </p:ext>
    </p:extLst>
  </p:cSld>
  <p:clrMapOvr>
    <a:masterClrMapping/>
  </p:clrMapOvr>
  <p:transition spd="slow"/>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defRPr/>
            </a:pPr>
            <a:r>
              <a:rPr lang="el-GR" b="1" dirty="0" smtClean="0"/>
              <a:t>Δραστηριότητες Εμπέδωσης </a:t>
            </a:r>
            <a:r>
              <a:rPr lang="el-GR" b="1" baseline="-25000" dirty="0" smtClean="0"/>
              <a:t>(1)</a:t>
            </a:r>
            <a:endParaRPr lang="el-GR" b="1" baseline="-25000" dirty="0"/>
          </a:p>
        </p:txBody>
      </p:sp>
      <p:sp>
        <p:nvSpPr>
          <p:cNvPr id="86019" name="2 - Θέση περιεχομένου"/>
          <p:cNvSpPr>
            <a:spLocks noGrp="1"/>
          </p:cNvSpPr>
          <p:nvPr>
            <p:ph idx="1"/>
          </p:nvPr>
        </p:nvSpPr>
        <p:spPr>
          <a:xfrm>
            <a:off x="1435100" y="1447800"/>
            <a:ext cx="7499350" cy="5076825"/>
          </a:xfrm>
        </p:spPr>
        <p:txBody>
          <a:bodyPr/>
          <a:lstStyle/>
          <a:p>
            <a:r>
              <a:rPr lang="el-GR" sz="2400" smtClean="0"/>
              <a:t>κατανόηση και αφομοίωση των νέων γνώσεων</a:t>
            </a:r>
          </a:p>
          <a:p>
            <a:r>
              <a:rPr lang="el-GR" sz="2400" smtClean="0"/>
              <a:t>χρήση παρεμφερών διδακτικών στρατηγικών με τις δραστηριότητες διδασκαλίας</a:t>
            </a:r>
          </a:p>
          <a:p>
            <a:r>
              <a:rPr lang="el-GR" sz="2400" smtClean="0"/>
              <a:t>συνήθως οι δραστηριότητες εμπέδωσης λαμβάνουν χώρα μέσω ερωτοαποκρίσεων, πρακτικών επίλυσης προβλημάτων και εφαρμογής των γνώσεων που έχουν αποκτηθεί σε συγκεκριμένες καταστάσεις</a:t>
            </a:r>
          </a:p>
          <a:p>
            <a:r>
              <a:rPr lang="el-GR" sz="2400" smtClean="0"/>
              <a:t>τεκμηρίωση χρήσης υπολογιστικού περιβάλλοντος</a:t>
            </a:r>
            <a:r>
              <a:rPr lang="en-US" sz="2400" smtClean="0">
                <a:latin typeface="Corbel" panose="020B0503020204020204" pitchFamily="34" charset="0"/>
              </a:rPr>
              <a:t>- </a:t>
            </a:r>
            <a:r>
              <a:rPr lang="el-GR" sz="2400" smtClean="0"/>
              <a:t>εκπαιδευτικού υλικού</a:t>
            </a:r>
          </a:p>
          <a:p>
            <a:r>
              <a:rPr lang="el-GR" sz="2400" smtClean="0"/>
              <a:t>… και στη φάση αυτή μας αφορούν τα παρακάτω:</a:t>
            </a:r>
          </a:p>
          <a:p>
            <a:pPr lvl="1"/>
            <a:r>
              <a:rPr lang="el-GR" sz="2000" smtClean="0"/>
              <a:t>διδακτικές στρατηγικές</a:t>
            </a:r>
          </a:p>
          <a:p>
            <a:pPr lvl="1"/>
            <a:r>
              <a:rPr lang="el-GR" sz="2000" smtClean="0"/>
              <a:t>διδακτικές βοήθειες</a:t>
            </a:r>
          </a:p>
          <a:p>
            <a:pPr lvl="1"/>
            <a:r>
              <a:rPr lang="el-GR" sz="2000" smtClean="0"/>
              <a:t>οργάνωση αλληλεπιδράσεων κτλ.</a:t>
            </a:r>
          </a:p>
          <a:p>
            <a:endParaRPr lang="el-GR" sz="2400" smtClean="0"/>
          </a:p>
          <a:p>
            <a:endParaRPr lang="el-GR" sz="2400" smtClean="0"/>
          </a:p>
        </p:txBody>
      </p:sp>
      <p:sp>
        <p:nvSpPr>
          <p:cNvPr id="4" name="Θέση υποσέλιδου 3"/>
          <p:cNvSpPr>
            <a:spLocks noGrp="1"/>
          </p:cNvSpPr>
          <p:nvPr>
            <p:ph type="ftr" sz="quarter" idx="11"/>
          </p:nvPr>
        </p:nvSpPr>
        <p:spPr/>
        <p:txBody>
          <a:bodyPr/>
          <a:lstStyle/>
          <a:p>
            <a:pPr>
              <a:defRPr/>
            </a:pPr>
            <a:r>
              <a:rPr lang="el-GR" smtClean="0"/>
              <a:t>Παιδαγωγικός Σχεδιασμός με ΤΠΕ</a:t>
            </a:r>
            <a:endParaRPr lang="en-US"/>
          </a:p>
        </p:txBody>
      </p:sp>
    </p:spTree>
    <p:extLst>
      <p:ext uri="{BB962C8B-B14F-4D97-AF65-F5344CB8AC3E}">
        <p14:creationId xmlns:p14="http://schemas.microsoft.com/office/powerpoint/2010/main" val="2907866454"/>
      </p:ext>
    </p:extLst>
  </p:cSld>
  <p:clrMapOvr>
    <a:masterClrMapping/>
  </p:clrMapOvr>
  <p:transition spd="slow"/>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2 - Θέση περιεχομένου"/>
          <p:cNvSpPr>
            <a:spLocks noGrp="1"/>
          </p:cNvSpPr>
          <p:nvPr>
            <p:ph idx="1"/>
          </p:nvPr>
        </p:nvSpPr>
        <p:spPr>
          <a:xfrm>
            <a:off x="1403350" y="1341438"/>
            <a:ext cx="7499350" cy="4800600"/>
          </a:xfrm>
        </p:spPr>
        <p:txBody>
          <a:bodyPr/>
          <a:lstStyle/>
          <a:p>
            <a:r>
              <a:rPr lang="el-GR" sz="2800" i="1" u="sng" smtClean="0"/>
              <a:t>Τι απαιτείται σε αυτή τη φάση;</a:t>
            </a:r>
            <a:r>
              <a:rPr lang="el-GR" sz="2800" i="1" smtClean="0"/>
              <a:t>; </a:t>
            </a:r>
            <a:r>
              <a:rPr lang="el-GR" sz="2800" smtClean="0">
                <a:sym typeface="Wingdings" panose="05000000000000000000" pitchFamily="2" charset="2"/>
              </a:rPr>
              <a:t> </a:t>
            </a:r>
            <a:r>
              <a:rPr lang="el-GR" sz="2800" i="1" smtClean="0">
                <a:sym typeface="Wingdings" panose="05000000000000000000" pitchFamily="2" charset="2"/>
              </a:rPr>
              <a:t>απάντηση στα παρακάτω ερωτήματα:</a:t>
            </a:r>
          </a:p>
          <a:p>
            <a:pPr lvl="1"/>
            <a:r>
              <a:rPr lang="el-GR" sz="2400" i="1" smtClean="0">
                <a:sym typeface="Wingdings" panose="05000000000000000000" pitchFamily="2" charset="2"/>
              </a:rPr>
              <a:t>ποιες ερωτήσεις θέτει το σενάριο ώστε να ενθαρρύνεται η κατασκευή της γνώσης από τους μαθητές λαμβάνοντας υπόψη τις δυσκολίες που αντιμετωπίζουν για την προς μελέτη έννοια;</a:t>
            </a:r>
          </a:p>
          <a:p>
            <a:pPr lvl="1"/>
            <a:r>
              <a:rPr lang="el-GR" sz="2400" i="1" smtClean="0"/>
              <a:t>ποιες δραστηριότητες εξάσκησης και πρακτικής προτείνει το σενάριο που αφορούν άμεσα τις γνώσεις που πρέπει να εμπεδωθούν;</a:t>
            </a:r>
          </a:p>
          <a:p>
            <a:pPr lvl="1"/>
            <a:r>
              <a:rPr lang="el-GR" sz="2400" i="1" smtClean="0"/>
              <a:t>τι τύπου προβληματικές καταστάσεις προτείνονται στους μαθητές μέσω του σεναρίου ώστε να υποστηριχθεί η εμπέδωση των γνώσεων που έχουν αποκτηθεί στο πλαίσιό του;</a:t>
            </a:r>
            <a:endParaRPr lang="el-GR" sz="2400" i="1" smtClean="0">
              <a:sym typeface="Wingdings" panose="05000000000000000000" pitchFamily="2" charset="2"/>
            </a:endParaRPr>
          </a:p>
          <a:p>
            <a:pPr lvl="1"/>
            <a:endParaRPr lang="el-GR" sz="2400" i="1" smtClean="0"/>
          </a:p>
          <a:p>
            <a:pPr lvl="1"/>
            <a:endParaRPr lang="el-GR" sz="2400" smtClean="0"/>
          </a:p>
        </p:txBody>
      </p:sp>
      <p:sp>
        <p:nvSpPr>
          <p:cNvPr id="5" name="1 - Τίτλος"/>
          <p:cNvSpPr>
            <a:spLocks noGrp="1"/>
          </p:cNvSpPr>
          <p:nvPr>
            <p:ph type="title"/>
          </p:nvPr>
        </p:nvSpPr>
        <p:spPr/>
        <p:txBody>
          <a:bodyPr>
            <a:normAutofit fontScale="90000"/>
          </a:bodyPr>
          <a:lstStyle/>
          <a:p>
            <a:pPr>
              <a:defRPr/>
            </a:pPr>
            <a:r>
              <a:rPr lang="el-GR" b="1" dirty="0" smtClean="0"/>
              <a:t>Δραστηριότητες Εμπέδωσης </a:t>
            </a:r>
            <a:r>
              <a:rPr lang="el-GR" b="1" baseline="-25000" dirty="0" smtClean="0"/>
              <a:t>(2)</a:t>
            </a:r>
            <a:endParaRPr lang="el-GR" b="1" baseline="-25000" dirty="0"/>
          </a:p>
        </p:txBody>
      </p:sp>
      <p:sp>
        <p:nvSpPr>
          <p:cNvPr id="3" name="Θέση υποσέλιδου 2"/>
          <p:cNvSpPr>
            <a:spLocks noGrp="1"/>
          </p:cNvSpPr>
          <p:nvPr>
            <p:ph type="ftr" sz="quarter" idx="11"/>
          </p:nvPr>
        </p:nvSpPr>
        <p:spPr/>
        <p:txBody>
          <a:bodyPr/>
          <a:lstStyle/>
          <a:p>
            <a:pPr>
              <a:defRPr/>
            </a:pPr>
            <a:r>
              <a:rPr lang="el-GR" smtClean="0"/>
              <a:t>Παιδαγωγικός Σχεδιασμός με ΤΠΕ</a:t>
            </a:r>
            <a:endParaRPr lang="en-US"/>
          </a:p>
        </p:txBody>
      </p:sp>
    </p:spTree>
    <p:extLst>
      <p:ext uri="{BB962C8B-B14F-4D97-AF65-F5344CB8AC3E}">
        <p14:creationId xmlns:p14="http://schemas.microsoft.com/office/powerpoint/2010/main" val="541762332"/>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defRPr/>
            </a:pPr>
            <a:r>
              <a:rPr lang="el-GR" dirty="0" smtClean="0"/>
              <a:t>Σχεδίαση εκπαιδευτικών σεναρίων</a:t>
            </a:r>
            <a:endParaRPr lang="el-GR" dirty="0"/>
          </a:p>
        </p:txBody>
      </p:sp>
      <p:sp>
        <p:nvSpPr>
          <p:cNvPr id="22531" name="Θέση περιεχομένου 2"/>
          <p:cNvSpPr>
            <a:spLocks noGrp="1"/>
          </p:cNvSpPr>
          <p:nvPr>
            <p:ph idx="1"/>
          </p:nvPr>
        </p:nvSpPr>
        <p:spPr/>
        <p:txBody>
          <a:bodyPr/>
          <a:lstStyle/>
          <a:p>
            <a:r>
              <a:rPr lang="el-GR" dirty="0" smtClean="0"/>
              <a:t>Η προσέγγιση σχεδίασης εκπαιδευτικών σεναρίων με ΤΠΕ βασίζεται:</a:t>
            </a:r>
          </a:p>
          <a:p>
            <a:pPr marL="596900" indent="-514350">
              <a:buFont typeface="+mj-lt"/>
              <a:buAutoNum type="arabicPeriod"/>
            </a:pPr>
            <a:r>
              <a:rPr lang="el-GR" dirty="0" smtClean="0"/>
              <a:t>Στη Διδακτική των Επιστημών: Διδακτικό Τρίγωνο </a:t>
            </a:r>
          </a:p>
          <a:p>
            <a:pPr marL="596900" indent="-514350">
              <a:buFont typeface="+mj-lt"/>
              <a:buAutoNum type="arabicPeriod"/>
            </a:pPr>
            <a:r>
              <a:rPr lang="el-GR" dirty="0" smtClean="0"/>
              <a:t>Στην ψυχολογική Θεωρία της Δραστηριότητας: μονάδα ανάλυσης η διδακτική δραστηριότητα  </a:t>
            </a:r>
          </a:p>
        </p:txBody>
      </p:sp>
      <p:sp>
        <p:nvSpPr>
          <p:cNvPr id="3" name="Θέση υποσέλιδου 2"/>
          <p:cNvSpPr>
            <a:spLocks noGrp="1"/>
          </p:cNvSpPr>
          <p:nvPr>
            <p:ph type="ftr" sz="quarter" idx="11"/>
          </p:nvPr>
        </p:nvSpPr>
        <p:spPr/>
        <p:txBody>
          <a:bodyPr/>
          <a:lstStyle/>
          <a:p>
            <a:pPr>
              <a:defRPr/>
            </a:pPr>
            <a:r>
              <a:rPr lang="el-GR" smtClean="0"/>
              <a:t>Παιδαγωγικός Σχεδιασμός με ΤΠΕ</a:t>
            </a:r>
            <a:endParaRPr lang="en-US"/>
          </a:p>
        </p:txBody>
      </p:sp>
    </p:spTree>
    <p:extLst>
      <p:ext uri="{BB962C8B-B14F-4D97-AF65-F5344CB8AC3E}">
        <p14:creationId xmlns:p14="http://schemas.microsoft.com/office/powerpoint/2010/main" val="304070893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03350" y="188913"/>
            <a:ext cx="7499350" cy="1143000"/>
          </a:xfrm>
        </p:spPr>
        <p:txBody>
          <a:bodyPr/>
          <a:lstStyle/>
          <a:p>
            <a:pPr>
              <a:defRPr/>
            </a:pPr>
            <a:r>
              <a:rPr lang="el-GR" dirty="0" smtClean="0"/>
              <a:t>… </a:t>
            </a:r>
            <a:r>
              <a:rPr lang="el-GR" b="1" i="1" dirty="0" smtClean="0"/>
              <a:t>με άλλα λόγια</a:t>
            </a:r>
            <a:endParaRPr lang="el-GR" b="1" i="1" dirty="0"/>
          </a:p>
        </p:txBody>
      </p:sp>
      <p:sp>
        <p:nvSpPr>
          <p:cNvPr id="88067" name="2 - Θέση περιεχομένου"/>
          <p:cNvSpPr>
            <a:spLocks noGrp="1"/>
          </p:cNvSpPr>
          <p:nvPr>
            <p:ph idx="1"/>
          </p:nvPr>
        </p:nvSpPr>
        <p:spPr>
          <a:xfrm>
            <a:off x="1403350" y="1484313"/>
            <a:ext cx="7499350" cy="4800600"/>
          </a:xfrm>
        </p:spPr>
        <p:txBody>
          <a:bodyPr/>
          <a:lstStyle/>
          <a:p>
            <a:r>
              <a:rPr lang="el-GR" sz="3000" smtClean="0"/>
              <a:t>Εμπλοκή του λογισμικού</a:t>
            </a:r>
            <a:r>
              <a:rPr lang="el-GR" sz="3000" smtClean="0">
                <a:latin typeface="Arial" panose="020B0604020202020204" pitchFamily="34" charset="0"/>
              </a:rPr>
              <a:t>- </a:t>
            </a:r>
            <a:r>
              <a:rPr lang="el-GR" sz="3000" smtClean="0"/>
              <a:t>εκπαιδευτικού υλικού στις:</a:t>
            </a:r>
          </a:p>
          <a:p>
            <a:pPr lvl="1"/>
            <a:r>
              <a:rPr lang="el-GR" sz="3000" smtClean="0"/>
              <a:t>δραστηριότητες οικοδόμησης τις γνώσης, για την αντιμετώπιση των δυσκολιών</a:t>
            </a:r>
          </a:p>
          <a:p>
            <a:pPr lvl="1"/>
            <a:r>
              <a:rPr lang="el-GR" sz="3000" smtClean="0"/>
              <a:t>δραστηριότητες εξάσκησης και πρακτικής, για την εμπέδωση γνώσεων</a:t>
            </a:r>
          </a:p>
          <a:p>
            <a:pPr lvl="1"/>
            <a:r>
              <a:rPr lang="el-GR" sz="3000" smtClean="0"/>
              <a:t>προβληματικές καταστάσεις για την υποστήριξη της εμπέδωσης της γνώσης</a:t>
            </a:r>
          </a:p>
          <a:p>
            <a:endParaRPr lang="el-GR" smtClean="0"/>
          </a:p>
        </p:txBody>
      </p:sp>
      <p:sp>
        <p:nvSpPr>
          <p:cNvPr id="4" name="Θέση υποσέλιδου 3"/>
          <p:cNvSpPr>
            <a:spLocks noGrp="1"/>
          </p:cNvSpPr>
          <p:nvPr>
            <p:ph type="ftr" sz="quarter" idx="11"/>
          </p:nvPr>
        </p:nvSpPr>
        <p:spPr/>
        <p:txBody>
          <a:bodyPr/>
          <a:lstStyle/>
          <a:p>
            <a:pPr>
              <a:defRPr/>
            </a:pPr>
            <a:r>
              <a:rPr lang="el-GR" smtClean="0"/>
              <a:t>Παιδαγωγικός Σχεδιασμός με ΤΠΕ</a:t>
            </a:r>
            <a:endParaRPr lang="en-US"/>
          </a:p>
        </p:txBody>
      </p:sp>
    </p:spTree>
    <p:extLst>
      <p:ext uri="{BB962C8B-B14F-4D97-AF65-F5344CB8AC3E}">
        <p14:creationId xmlns:p14="http://schemas.microsoft.com/office/powerpoint/2010/main" val="4279166111"/>
      </p:ext>
    </p:extLst>
  </p:cSld>
  <p:clrMapOvr>
    <a:masterClrMapping/>
  </p:clrMapOvr>
  <p:transition spd="slow"/>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742950" indent="-742950">
              <a:buFont typeface="+mj-lt"/>
              <a:buAutoNum type="arabicPeriod" startAt="7"/>
              <a:defRPr/>
            </a:pPr>
            <a:r>
              <a:rPr lang="el-GR" dirty="0" smtClean="0"/>
              <a:t>Οδηγίες - Παρατηρήσεις</a:t>
            </a:r>
            <a:endParaRPr lang="el-GR" dirty="0"/>
          </a:p>
        </p:txBody>
      </p:sp>
      <p:sp>
        <p:nvSpPr>
          <p:cNvPr id="89091" name="Content Placeholder 2"/>
          <p:cNvSpPr>
            <a:spLocks noGrp="1"/>
          </p:cNvSpPr>
          <p:nvPr>
            <p:ph idx="1"/>
          </p:nvPr>
        </p:nvSpPr>
        <p:spPr/>
        <p:txBody>
          <a:bodyPr/>
          <a:lstStyle/>
          <a:p>
            <a:r>
              <a:rPr lang="el-GR" smtClean="0"/>
              <a:t>Σχόλια, παρατηρήσεις, οδηγίες που χρειάζεται κάποιος ώστε να μπορέσει να πραγματοποιήσει ορθά το εκπαιδευτικό σενάριο.</a:t>
            </a:r>
          </a:p>
        </p:txBody>
      </p:sp>
      <p:sp>
        <p:nvSpPr>
          <p:cNvPr id="5" name="Θέση υποσέλιδου 4"/>
          <p:cNvSpPr>
            <a:spLocks noGrp="1"/>
          </p:cNvSpPr>
          <p:nvPr>
            <p:ph type="ftr" sz="quarter" idx="11"/>
          </p:nvPr>
        </p:nvSpPr>
        <p:spPr/>
        <p:txBody>
          <a:bodyPr/>
          <a:lstStyle/>
          <a:p>
            <a:pPr>
              <a:defRPr/>
            </a:pPr>
            <a:r>
              <a:rPr lang="el-GR" smtClean="0"/>
              <a:t>Παιδαγωγικός Σχεδιασμός με ΤΠΕ</a:t>
            </a:r>
            <a:endParaRPr lang="en-US"/>
          </a:p>
        </p:txBody>
      </p:sp>
    </p:spTree>
    <p:extLst>
      <p:ext uri="{BB962C8B-B14F-4D97-AF65-F5344CB8AC3E}">
        <p14:creationId xmlns:p14="http://schemas.microsoft.com/office/powerpoint/2010/main" val="258808351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l-GR" dirty="0" smtClean="0"/>
              <a:t>Παραρτήματα</a:t>
            </a:r>
            <a:endParaRPr lang="el-GR" dirty="0"/>
          </a:p>
        </p:txBody>
      </p:sp>
      <p:sp>
        <p:nvSpPr>
          <p:cNvPr id="90115" name="Content Placeholder 2"/>
          <p:cNvSpPr>
            <a:spLocks noGrp="1"/>
          </p:cNvSpPr>
          <p:nvPr>
            <p:ph idx="1"/>
          </p:nvPr>
        </p:nvSpPr>
        <p:spPr>
          <a:xfrm>
            <a:off x="1258888" y="1484313"/>
            <a:ext cx="7499350" cy="4267200"/>
          </a:xfrm>
        </p:spPr>
        <p:txBody>
          <a:bodyPr/>
          <a:lstStyle/>
          <a:p>
            <a:pPr marL="596900" indent="-514350">
              <a:buFont typeface="Gill Sans MT" panose="020B0502020104020203" pitchFamily="34" charset="0"/>
              <a:buAutoNum type="arabicPeriod"/>
            </a:pPr>
            <a:r>
              <a:rPr lang="el-GR" sz="3000" smtClean="0"/>
              <a:t>Τεχνική τεκμηρίωση</a:t>
            </a:r>
          </a:p>
          <a:p>
            <a:pPr marL="596900" indent="-514350">
              <a:buFont typeface="Gill Sans MT" panose="020B0502020104020203" pitchFamily="34" charset="0"/>
              <a:buAutoNum type="arabicPeriod"/>
            </a:pPr>
            <a:r>
              <a:rPr lang="el-GR" sz="3000" smtClean="0"/>
              <a:t>Προδιαγραφές σεναρίου εκπαιδευτικού</a:t>
            </a:r>
          </a:p>
          <a:p>
            <a:pPr marL="596900" indent="-514350">
              <a:buFont typeface="Gill Sans MT" panose="020B0502020104020203" pitchFamily="34" charset="0"/>
              <a:buAutoNum type="arabicPeriod"/>
            </a:pPr>
            <a:r>
              <a:rPr lang="el-GR" sz="3000" smtClean="0"/>
              <a:t>Προδιαγραφές φύλλου εργασίας</a:t>
            </a:r>
          </a:p>
          <a:p>
            <a:pPr marL="596900" indent="-514350">
              <a:buFont typeface="Gill Sans MT" panose="020B0502020104020203" pitchFamily="34" charset="0"/>
              <a:buAutoNum type="arabicPeriod"/>
            </a:pPr>
            <a:r>
              <a:rPr lang="el-GR" sz="3000" smtClean="0"/>
              <a:t>Τύποι «Διδακτικών Στρατηγικών»</a:t>
            </a:r>
          </a:p>
          <a:p>
            <a:pPr marL="596900" indent="-514350">
              <a:buFont typeface="Gill Sans MT" panose="020B0502020104020203" pitchFamily="34" charset="0"/>
              <a:buAutoNum type="arabicPeriod"/>
            </a:pPr>
            <a:r>
              <a:rPr lang="el-GR" sz="3000" smtClean="0"/>
              <a:t>Η έννοια του εκπαιδευτικού σεναρίου</a:t>
            </a:r>
          </a:p>
          <a:p>
            <a:pPr marL="596900" indent="-514350">
              <a:buFont typeface="Gill Sans MT" panose="020B0502020104020203" pitchFamily="34" charset="0"/>
              <a:buAutoNum type="arabicPeriod"/>
            </a:pPr>
            <a:r>
              <a:rPr lang="el-GR" sz="3000" smtClean="0"/>
              <a:t>Κατηγορίες ερωτήσεων</a:t>
            </a:r>
          </a:p>
          <a:p>
            <a:pPr marL="596900" indent="-514350">
              <a:buFont typeface="Gill Sans MT" panose="020B0502020104020203" pitchFamily="34" charset="0"/>
              <a:buAutoNum type="arabicPeriod"/>
            </a:pPr>
            <a:r>
              <a:rPr lang="el-GR" sz="3000" smtClean="0"/>
              <a:t>Οδηγίες εφαρμογής και αξιολόγησης του σεναρίου με μαθητές. </a:t>
            </a:r>
          </a:p>
        </p:txBody>
      </p:sp>
      <p:sp>
        <p:nvSpPr>
          <p:cNvPr id="5" name="Θέση υποσέλιδου 4"/>
          <p:cNvSpPr>
            <a:spLocks noGrp="1"/>
          </p:cNvSpPr>
          <p:nvPr>
            <p:ph type="ftr" sz="quarter" idx="11"/>
          </p:nvPr>
        </p:nvSpPr>
        <p:spPr/>
        <p:txBody>
          <a:bodyPr/>
          <a:lstStyle/>
          <a:p>
            <a:pPr>
              <a:defRPr/>
            </a:pPr>
            <a:r>
              <a:rPr lang="el-GR" smtClean="0"/>
              <a:t>Παιδαγωγικός Σχεδιασμός με ΤΠΕ</a:t>
            </a:r>
            <a:endParaRPr lang="en-US"/>
          </a:p>
        </p:txBody>
      </p:sp>
    </p:spTree>
    <p:extLst>
      <p:ext uri="{BB962C8B-B14F-4D97-AF65-F5344CB8AC3E}">
        <p14:creationId xmlns:p14="http://schemas.microsoft.com/office/powerpoint/2010/main" val="257928938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l-GR" dirty="0" smtClean="0"/>
              <a:t>Βιβλιογραφία (1/2)</a:t>
            </a:r>
            <a:endParaRPr lang="el-GR" dirty="0"/>
          </a:p>
        </p:txBody>
      </p:sp>
      <p:sp>
        <p:nvSpPr>
          <p:cNvPr id="91139" name="Content Placeholder 2"/>
          <p:cNvSpPr>
            <a:spLocks noGrp="1"/>
          </p:cNvSpPr>
          <p:nvPr>
            <p:ph idx="1"/>
          </p:nvPr>
        </p:nvSpPr>
        <p:spPr>
          <a:xfrm>
            <a:off x="1285875" y="1214438"/>
            <a:ext cx="7499350" cy="4800600"/>
          </a:xfrm>
        </p:spPr>
        <p:txBody>
          <a:bodyPr/>
          <a:lstStyle/>
          <a:p>
            <a:r>
              <a:rPr lang="el-GR" sz="2200" smtClean="0"/>
              <a:t>Γρηγοριάδου, Μ. και συνεργάτες, Διδακτικές Προσεγγίσεις και Εργαλεία για τη διδασκαλία της Πληροφορικής, Εκδόσεις Νέων Τεχνολογιών, Αθήνα, 2009. </a:t>
            </a:r>
          </a:p>
          <a:p>
            <a:r>
              <a:rPr lang="el-GR" sz="2200" smtClean="0"/>
              <a:t>Ζαχάρος, Κ. Οι μαθηματικές έννοιες στην Προσχολική Εκπαίδευση και η διδασκαλία τους, Μεταίχμιο, Αθήνα, 2007. </a:t>
            </a:r>
          </a:p>
          <a:p>
            <a:r>
              <a:rPr lang="el-GR" sz="2200" smtClean="0"/>
              <a:t>Ζόγκζα, Β., Θέματα Διδακτικής Βιολογίας, Μεταίχμιο, Αθήνα, 2009. </a:t>
            </a:r>
          </a:p>
          <a:p>
            <a:r>
              <a:rPr lang="el-GR" sz="2200" smtClean="0"/>
              <a:t>Ζόγκζα, Β., Η βιολογική γνώση στην παιδική ηλικία. Ιδέες των παιδιών και διδακτικές προσεγγίσεις, Μεταίχμιο, Αθήνα, 2007.</a:t>
            </a:r>
          </a:p>
          <a:p>
            <a:r>
              <a:rPr lang="el-GR" sz="2200" smtClean="0"/>
              <a:t>Κολιόπουλος, Δ., Θέματα Διδακτικής Φυσικών Επιστημών, Μεταίχμιο, Αθήνα, 2006. </a:t>
            </a:r>
          </a:p>
          <a:p>
            <a:pPr>
              <a:buFont typeface="Wingdings 2" panose="05020102010507070707" pitchFamily="18" charset="2"/>
              <a:buNone/>
            </a:pPr>
            <a:endParaRPr lang="el-GR" sz="2200" smtClean="0"/>
          </a:p>
        </p:txBody>
      </p:sp>
      <p:sp>
        <p:nvSpPr>
          <p:cNvPr id="4" name="Footer Placeholder 3"/>
          <p:cNvSpPr>
            <a:spLocks noGrp="1"/>
          </p:cNvSpPr>
          <p:nvPr>
            <p:ph type="ftr" sz="quarter" idx="11"/>
          </p:nvPr>
        </p:nvSpPr>
        <p:spPr/>
        <p:txBody>
          <a:bodyPr/>
          <a:lstStyle/>
          <a:p>
            <a:pPr>
              <a:defRPr/>
            </a:pPr>
            <a:r>
              <a:rPr lang="el-GR" smtClean="0"/>
              <a:t>Παιδαγωγικός Σχεδιασμός με ΤΠΕ</a:t>
            </a:r>
            <a:endParaRPr lang="en-US"/>
          </a:p>
        </p:txBody>
      </p:sp>
    </p:spTree>
    <p:extLst>
      <p:ext uri="{BB962C8B-B14F-4D97-AF65-F5344CB8AC3E}">
        <p14:creationId xmlns:p14="http://schemas.microsoft.com/office/powerpoint/2010/main" val="67346765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l-GR" dirty="0" smtClean="0"/>
              <a:t>Βιβλιογραφία (2/2)</a:t>
            </a:r>
            <a:endParaRPr lang="el-GR" dirty="0"/>
          </a:p>
        </p:txBody>
      </p:sp>
      <p:sp>
        <p:nvSpPr>
          <p:cNvPr id="92163" name="Content Placeholder 2"/>
          <p:cNvSpPr>
            <a:spLocks noGrp="1"/>
          </p:cNvSpPr>
          <p:nvPr>
            <p:ph idx="1"/>
          </p:nvPr>
        </p:nvSpPr>
        <p:spPr>
          <a:xfrm>
            <a:off x="1435100" y="1447800"/>
            <a:ext cx="7499350" cy="5053013"/>
          </a:xfrm>
        </p:spPr>
        <p:txBody>
          <a:bodyPr/>
          <a:lstStyle/>
          <a:p>
            <a:r>
              <a:rPr lang="el-GR" sz="2200" smtClean="0"/>
              <a:t>Κόμης, Β., Εισαγωγή στις Εκπαιδευτικές Εφαρμογές των ΤΠΕ, Εκδόσεις Νέων Τεχνολογιών, Αθήνα, 2004. </a:t>
            </a:r>
          </a:p>
          <a:p>
            <a:r>
              <a:rPr lang="el-GR" sz="2200" smtClean="0"/>
              <a:t>Κόμης, Β., Εισαγωγή στη Διδακτική της Πληροφορικής, Εκδόσεις Κλειδάριθμος, Αθήνα, 2005. </a:t>
            </a:r>
          </a:p>
          <a:p>
            <a:r>
              <a:rPr lang="el-GR" sz="2200" smtClean="0"/>
              <a:t>Παπανδρέου, Μ. &amp; Βελλοπούλου Α., Μάθηση και δημιουργικότητα - Χρήση και λειτουργία του υπολογιστή (5-8 ετών) Εκπαιδευτικές δραστηριότητες για την εξοικείωση παιδιών με τη χρήση και τη λειτουργία του υπολογιστή, Ελληνικά Γράμματα, 2000. </a:t>
            </a:r>
          </a:p>
          <a:p>
            <a:r>
              <a:rPr lang="el-GR" sz="2200" smtClean="0"/>
              <a:t>Ραβάνης, Κ., Δραστηριότητες για το Νηπιαγωγείο από τον κόσμο της Φυσικής, Β’ έκδοση, Εκδόσεις ΔΙΠΤΥΧΟ, Αθήνα, 2003</a:t>
            </a:r>
            <a:r>
              <a:rPr lang="el-GR" smtClean="0"/>
              <a:t>.  </a:t>
            </a:r>
          </a:p>
          <a:p>
            <a:endParaRPr lang="el-GR" smtClean="0"/>
          </a:p>
        </p:txBody>
      </p:sp>
      <p:sp>
        <p:nvSpPr>
          <p:cNvPr id="4" name="Footer Placeholder 3"/>
          <p:cNvSpPr>
            <a:spLocks noGrp="1"/>
          </p:cNvSpPr>
          <p:nvPr>
            <p:ph type="ftr" sz="quarter" idx="11"/>
          </p:nvPr>
        </p:nvSpPr>
        <p:spPr/>
        <p:txBody>
          <a:bodyPr/>
          <a:lstStyle/>
          <a:p>
            <a:pPr>
              <a:defRPr/>
            </a:pPr>
            <a:r>
              <a:rPr lang="el-GR" smtClean="0"/>
              <a:t>Παιδαγωγικός Σχεδιασμός με ΤΠΕ</a:t>
            </a:r>
            <a:endParaRPr lang="en-US"/>
          </a:p>
        </p:txBody>
      </p:sp>
    </p:spTree>
    <p:extLst>
      <p:ext uri="{BB962C8B-B14F-4D97-AF65-F5344CB8AC3E}">
        <p14:creationId xmlns:p14="http://schemas.microsoft.com/office/powerpoint/2010/main" val="26481902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Footer Placeholder 4"/>
          <p:cNvSpPr>
            <a:spLocks noGrp="1"/>
          </p:cNvSpPr>
          <p:nvPr>
            <p:ph type="ftr" sz="quarter" idx="11"/>
          </p:nvPr>
        </p:nvSpPr>
        <p:spPr/>
        <p:txBody>
          <a:bodyPr/>
          <a:lstStyle/>
          <a:p>
            <a:pPr>
              <a:defRPr/>
            </a:pPr>
            <a:r>
              <a:rPr lang="el-GR" smtClean="0"/>
              <a:t>Παιδαγωγικός Σχεδιασμός με ΤΠΕ</a:t>
            </a:r>
            <a:endParaRPr lang="en-GB"/>
          </a:p>
        </p:txBody>
      </p:sp>
      <p:sp>
        <p:nvSpPr>
          <p:cNvPr id="23555" name="Rectangle 2"/>
          <p:cNvSpPr>
            <a:spLocks noGrp="1" noChangeArrowheads="1"/>
          </p:cNvSpPr>
          <p:nvPr>
            <p:ph type="title"/>
          </p:nvPr>
        </p:nvSpPr>
        <p:spPr bwMode="auto">
          <a:xfrm>
            <a:off x="1143000" y="285750"/>
            <a:ext cx="7793038" cy="1143000"/>
          </a:xfrm>
        </p:spPr>
        <p:txBody>
          <a:bodyPr vert="horz" wrap="square" lIns="91440" tIns="45720" rIns="91440" bIns="45720" numCol="1" anchorCtr="0" compatLnSpc="1">
            <a:prstTxWarp prst="textNoShape">
              <a:avLst/>
            </a:prstTxWarp>
          </a:bodyPr>
          <a:lstStyle/>
          <a:p>
            <a:r>
              <a:rPr lang="el-GR" sz="4000" b="1" smtClean="0">
                <a:effectLst/>
              </a:rPr>
              <a:t>Διδακτικό Τρίγωνο με ΤΠΕ </a:t>
            </a:r>
            <a:endParaRPr lang="en-US" sz="4000" b="1" smtClean="0">
              <a:effectLst/>
            </a:endParaRPr>
          </a:p>
        </p:txBody>
      </p:sp>
      <p:sp>
        <p:nvSpPr>
          <p:cNvPr id="23556" name="Rectangle 3"/>
          <p:cNvSpPr>
            <a:spLocks noGrp="1" noChangeArrowheads="1"/>
          </p:cNvSpPr>
          <p:nvPr>
            <p:ph type="body" idx="1"/>
          </p:nvPr>
        </p:nvSpPr>
        <p:spPr>
          <a:xfrm>
            <a:off x="857250" y="1500188"/>
            <a:ext cx="8286750" cy="928687"/>
          </a:xfrm>
        </p:spPr>
        <p:txBody>
          <a:bodyPr/>
          <a:lstStyle/>
          <a:p>
            <a:pPr>
              <a:spcBef>
                <a:spcPts val="1200"/>
              </a:spcBef>
              <a:spcAft>
                <a:spcPts val="300"/>
              </a:spcAft>
            </a:pPr>
            <a:r>
              <a:rPr lang="el-GR" sz="2400" smtClean="0">
                <a:latin typeface="Tahoma" panose="020B0604030504040204" pitchFamily="34" charset="0"/>
                <a:cs typeface="Tahoma" panose="020B0604030504040204" pitchFamily="34" charset="0"/>
              </a:rPr>
              <a:t>Οι ΤΠΕ διαμεσολαβούν σε όλες τις επιμέρους αλληλεπιδράσεις </a:t>
            </a:r>
            <a:endParaRPr lang="en-US" sz="2400" smtClean="0">
              <a:latin typeface="Tahoma" panose="020B0604030504040204" pitchFamily="34" charset="0"/>
              <a:cs typeface="Tahoma" panose="020B0604030504040204" pitchFamily="34" charset="0"/>
            </a:endParaRPr>
          </a:p>
          <a:p>
            <a:pPr>
              <a:spcBef>
                <a:spcPts val="1200"/>
              </a:spcBef>
              <a:spcAft>
                <a:spcPts val="300"/>
              </a:spcAft>
            </a:pPr>
            <a:endParaRPr lang="en-US" smtClean="0">
              <a:latin typeface="Tahoma" panose="020B0604030504040204" pitchFamily="34" charset="0"/>
              <a:cs typeface="Tahoma" panose="020B0604030504040204" pitchFamily="34" charset="0"/>
            </a:endParaRPr>
          </a:p>
        </p:txBody>
      </p:sp>
      <p:sp>
        <p:nvSpPr>
          <p:cNvPr id="23557" name="Text Box 4"/>
          <p:cNvSpPr txBox="1">
            <a:spLocks noChangeArrowheads="1"/>
          </p:cNvSpPr>
          <p:nvPr/>
        </p:nvSpPr>
        <p:spPr bwMode="auto">
          <a:xfrm>
            <a:off x="1660525" y="41560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eaLnBrk="1" hangingPunct="1">
              <a:spcBef>
                <a:spcPct val="0"/>
              </a:spcBef>
              <a:buClrTx/>
              <a:buSzTx/>
              <a:buFontTx/>
              <a:buNone/>
            </a:pPr>
            <a:endParaRPr lang="el-GR" sz="1800">
              <a:latin typeface="Times New Roman" panose="02020603050405020304" pitchFamily="18" charset="0"/>
            </a:endParaRPr>
          </a:p>
        </p:txBody>
      </p:sp>
      <p:grpSp>
        <p:nvGrpSpPr>
          <p:cNvPr id="23558" name="Group 7"/>
          <p:cNvGrpSpPr>
            <a:grpSpLocks/>
          </p:cNvGrpSpPr>
          <p:nvPr/>
        </p:nvGrpSpPr>
        <p:grpSpPr bwMode="auto">
          <a:xfrm>
            <a:off x="1357313" y="2428875"/>
            <a:ext cx="7172325" cy="3502025"/>
            <a:chOff x="3857" y="7855"/>
            <a:chExt cx="5107" cy="2665"/>
          </a:xfrm>
        </p:grpSpPr>
        <p:sp>
          <p:nvSpPr>
            <p:cNvPr id="23566" name="Text Box 8"/>
            <p:cNvSpPr txBox="1">
              <a:spLocks noChangeArrowheads="1"/>
            </p:cNvSpPr>
            <p:nvPr/>
          </p:nvSpPr>
          <p:spPr bwMode="auto">
            <a:xfrm>
              <a:off x="5508" y="9115"/>
              <a:ext cx="1304" cy="41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lgn="ctr" eaLnBrk="1" hangingPunct="1">
                <a:spcBef>
                  <a:spcPct val="0"/>
                </a:spcBef>
                <a:buClrTx/>
                <a:buSzTx/>
                <a:buFontTx/>
                <a:buNone/>
              </a:pPr>
              <a:r>
                <a:rPr lang="el-GR" sz="2400" b="1">
                  <a:solidFill>
                    <a:srgbClr val="FF0000"/>
                  </a:solidFill>
                  <a:latin typeface="Arial" panose="020B0604020202020204" pitchFamily="34" charset="0"/>
                </a:rPr>
                <a:t>Διδακτική</a:t>
              </a:r>
              <a:endParaRPr lang="en-GB" sz="2000">
                <a:solidFill>
                  <a:srgbClr val="FF0000"/>
                </a:solidFill>
                <a:latin typeface="Arial" panose="020B0604020202020204" pitchFamily="34" charset="0"/>
              </a:endParaRPr>
            </a:p>
          </p:txBody>
        </p:sp>
        <p:grpSp>
          <p:nvGrpSpPr>
            <p:cNvPr id="23567" name="Group 9"/>
            <p:cNvGrpSpPr>
              <a:grpSpLocks/>
            </p:cNvGrpSpPr>
            <p:nvPr/>
          </p:nvGrpSpPr>
          <p:grpSpPr bwMode="auto">
            <a:xfrm>
              <a:off x="3857" y="7855"/>
              <a:ext cx="5107" cy="2665"/>
              <a:chOff x="3857" y="7723"/>
              <a:chExt cx="5107" cy="2665"/>
            </a:xfrm>
          </p:grpSpPr>
          <p:sp>
            <p:nvSpPr>
              <p:cNvPr id="23568" name="Text Box 10"/>
              <p:cNvSpPr txBox="1">
                <a:spLocks noChangeArrowheads="1"/>
              </p:cNvSpPr>
              <p:nvPr/>
            </p:nvSpPr>
            <p:spPr bwMode="auto">
              <a:xfrm>
                <a:off x="5508" y="7723"/>
                <a:ext cx="1440" cy="43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lgn="ctr" eaLnBrk="1" hangingPunct="1">
                  <a:spcBef>
                    <a:spcPct val="0"/>
                  </a:spcBef>
                  <a:buClrTx/>
                  <a:buSzTx/>
                  <a:buFontTx/>
                  <a:buNone/>
                </a:pPr>
                <a:r>
                  <a:rPr lang="el-GR" sz="2000" b="1">
                    <a:solidFill>
                      <a:srgbClr val="FF0000"/>
                    </a:solidFill>
                    <a:latin typeface="Arial" panose="020B0604020202020204" pitchFamily="34" charset="0"/>
                  </a:rPr>
                  <a:t>Γνώσεις</a:t>
                </a:r>
                <a:endParaRPr lang="en-GB" sz="1800">
                  <a:solidFill>
                    <a:srgbClr val="FF0000"/>
                  </a:solidFill>
                  <a:latin typeface="Arial" panose="020B0604020202020204" pitchFamily="34" charset="0"/>
                </a:endParaRPr>
              </a:p>
            </p:txBody>
          </p:sp>
          <p:sp>
            <p:nvSpPr>
              <p:cNvPr id="23569" name="Line 11"/>
              <p:cNvSpPr>
                <a:spLocks noChangeShapeType="1"/>
              </p:cNvSpPr>
              <p:nvPr/>
            </p:nvSpPr>
            <p:spPr bwMode="auto">
              <a:xfrm flipH="1">
                <a:off x="4785" y="8142"/>
                <a:ext cx="1440" cy="170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23570" name="Line 12"/>
              <p:cNvSpPr>
                <a:spLocks noChangeShapeType="1"/>
              </p:cNvSpPr>
              <p:nvPr/>
            </p:nvSpPr>
            <p:spPr bwMode="auto">
              <a:xfrm>
                <a:off x="4788" y="9835"/>
                <a:ext cx="288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23571" name="Line 13"/>
              <p:cNvSpPr>
                <a:spLocks noChangeShapeType="1"/>
              </p:cNvSpPr>
              <p:nvPr/>
            </p:nvSpPr>
            <p:spPr bwMode="auto">
              <a:xfrm flipH="1" flipV="1">
                <a:off x="6228" y="8142"/>
                <a:ext cx="1440" cy="170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23572" name="Line 14"/>
              <p:cNvSpPr>
                <a:spLocks noChangeShapeType="1"/>
              </p:cNvSpPr>
              <p:nvPr/>
            </p:nvSpPr>
            <p:spPr bwMode="auto">
              <a:xfrm flipV="1">
                <a:off x="6228" y="8215"/>
                <a:ext cx="0" cy="721"/>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3573" name="Line 15"/>
              <p:cNvSpPr>
                <a:spLocks noChangeShapeType="1"/>
              </p:cNvSpPr>
              <p:nvPr/>
            </p:nvSpPr>
            <p:spPr bwMode="auto">
              <a:xfrm>
                <a:off x="6768" y="9295"/>
                <a:ext cx="540" cy="36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3574" name="Line 16"/>
              <p:cNvSpPr>
                <a:spLocks noChangeShapeType="1"/>
              </p:cNvSpPr>
              <p:nvPr/>
            </p:nvSpPr>
            <p:spPr bwMode="auto">
              <a:xfrm flipV="1">
                <a:off x="5148" y="9295"/>
                <a:ext cx="648" cy="38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3575" name="Text Box 17"/>
              <p:cNvSpPr txBox="1">
                <a:spLocks noChangeArrowheads="1"/>
              </p:cNvSpPr>
              <p:nvPr/>
            </p:nvSpPr>
            <p:spPr bwMode="auto">
              <a:xfrm>
                <a:off x="3857" y="9956"/>
                <a:ext cx="1440" cy="43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lgn="ctr" eaLnBrk="1" hangingPunct="1">
                  <a:spcBef>
                    <a:spcPct val="0"/>
                  </a:spcBef>
                  <a:buClrTx/>
                  <a:buSzTx/>
                  <a:buFontTx/>
                  <a:buNone/>
                </a:pPr>
                <a:r>
                  <a:rPr lang="el-GR" sz="2000" b="1">
                    <a:solidFill>
                      <a:srgbClr val="FF0000"/>
                    </a:solidFill>
                    <a:latin typeface="Arial" panose="020B0604020202020204" pitchFamily="34" charset="0"/>
                  </a:rPr>
                  <a:t>Μαθητές</a:t>
                </a:r>
                <a:endParaRPr lang="en-GB" sz="1800">
                  <a:solidFill>
                    <a:srgbClr val="FF0000"/>
                  </a:solidFill>
                  <a:latin typeface="Arial" panose="020B0604020202020204" pitchFamily="34" charset="0"/>
                </a:endParaRPr>
              </a:p>
            </p:txBody>
          </p:sp>
          <p:sp>
            <p:nvSpPr>
              <p:cNvPr id="23576" name="Text Box 18"/>
              <p:cNvSpPr txBox="1">
                <a:spLocks noChangeArrowheads="1"/>
              </p:cNvSpPr>
              <p:nvPr/>
            </p:nvSpPr>
            <p:spPr bwMode="auto">
              <a:xfrm>
                <a:off x="6948" y="9904"/>
                <a:ext cx="2016" cy="43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lgn="ctr" eaLnBrk="1" hangingPunct="1">
                  <a:spcBef>
                    <a:spcPct val="0"/>
                  </a:spcBef>
                  <a:buClrTx/>
                  <a:buSzTx/>
                  <a:buFontTx/>
                  <a:buNone/>
                </a:pPr>
                <a:r>
                  <a:rPr lang="el-GR" sz="2000" b="1">
                    <a:solidFill>
                      <a:srgbClr val="FF0000"/>
                    </a:solidFill>
                    <a:latin typeface="Arial" panose="020B0604020202020204" pitchFamily="34" charset="0"/>
                  </a:rPr>
                  <a:t>Εκπαιδευτικός</a:t>
                </a:r>
                <a:endParaRPr lang="en-GB" sz="1800">
                  <a:solidFill>
                    <a:srgbClr val="FF0000"/>
                  </a:solidFill>
                  <a:latin typeface="Arial" panose="020B0604020202020204" pitchFamily="34" charset="0"/>
                </a:endParaRPr>
              </a:p>
            </p:txBody>
          </p:sp>
          <p:sp>
            <p:nvSpPr>
              <p:cNvPr id="23577" name="Text Box 19"/>
              <p:cNvSpPr txBox="1">
                <a:spLocks noChangeArrowheads="1"/>
              </p:cNvSpPr>
              <p:nvPr/>
            </p:nvSpPr>
            <p:spPr bwMode="auto">
              <a:xfrm>
                <a:off x="5688" y="10015"/>
                <a:ext cx="126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lgn="ctr" eaLnBrk="1" hangingPunct="1">
                  <a:spcBef>
                    <a:spcPct val="0"/>
                  </a:spcBef>
                  <a:buClrTx/>
                  <a:buSzTx/>
                  <a:buFontTx/>
                  <a:buNone/>
                </a:pPr>
                <a:r>
                  <a:rPr lang="el-GR" sz="2000">
                    <a:latin typeface="Arial" panose="020B0604020202020204" pitchFamily="34" charset="0"/>
                  </a:rPr>
                  <a:t>Εκπαιδεύω</a:t>
                </a:r>
                <a:endParaRPr lang="en-GB" sz="1800">
                  <a:latin typeface="Arial" panose="020B0604020202020204" pitchFamily="34" charset="0"/>
                </a:endParaRPr>
              </a:p>
            </p:txBody>
          </p:sp>
          <p:sp>
            <p:nvSpPr>
              <p:cNvPr id="23578" name="Text Box 20"/>
              <p:cNvSpPr txBox="1">
                <a:spLocks noChangeArrowheads="1"/>
              </p:cNvSpPr>
              <p:nvPr/>
            </p:nvSpPr>
            <p:spPr bwMode="auto">
              <a:xfrm>
                <a:off x="7262" y="8755"/>
                <a:ext cx="126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lgn="ctr" eaLnBrk="1" hangingPunct="1">
                  <a:spcBef>
                    <a:spcPct val="0"/>
                  </a:spcBef>
                  <a:buClrTx/>
                  <a:buSzTx/>
                  <a:buFontTx/>
                  <a:buNone/>
                </a:pPr>
                <a:r>
                  <a:rPr lang="el-GR" sz="2000">
                    <a:latin typeface="Arial" panose="020B0604020202020204" pitchFamily="34" charset="0"/>
                  </a:rPr>
                  <a:t>Διδάσκω (μεταδίδω)</a:t>
                </a:r>
                <a:endParaRPr lang="en-GB" sz="1800">
                  <a:latin typeface="Arial" panose="020B0604020202020204" pitchFamily="34" charset="0"/>
                </a:endParaRPr>
              </a:p>
            </p:txBody>
          </p:sp>
          <p:sp>
            <p:nvSpPr>
              <p:cNvPr id="23579" name="Text Box 21"/>
              <p:cNvSpPr txBox="1">
                <a:spLocks noChangeArrowheads="1"/>
              </p:cNvSpPr>
              <p:nvPr/>
            </p:nvSpPr>
            <p:spPr bwMode="auto">
              <a:xfrm>
                <a:off x="3939" y="8755"/>
                <a:ext cx="126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lgn="ctr" eaLnBrk="1" hangingPunct="1">
                  <a:spcBef>
                    <a:spcPct val="0"/>
                  </a:spcBef>
                  <a:buClrTx/>
                  <a:buSzTx/>
                  <a:buFontTx/>
                  <a:buNone/>
                </a:pPr>
                <a:r>
                  <a:rPr lang="el-GR" sz="2000">
                    <a:latin typeface="Arial" panose="020B0604020202020204" pitchFamily="34" charset="0"/>
                  </a:rPr>
                  <a:t>Μαθαίνω (οικοδομώ)</a:t>
                </a:r>
                <a:endParaRPr lang="en-GB" sz="1800">
                  <a:latin typeface="Arial" panose="020B0604020202020204" pitchFamily="34" charset="0"/>
                </a:endParaRPr>
              </a:p>
            </p:txBody>
          </p:sp>
          <p:sp>
            <p:nvSpPr>
              <p:cNvPr id="23580" name="Line 22"/>
              <p:cNvSpPr>
                <a:spLocks noChangeShapeType="1"/>
              </p:cNvSpPr>
              <p:nvPr/>
            </p:nvSpPr>
            <p:spPr bwMode="auto">
              <a:xfrm>
                <a:off x="5328" y="10015"/>
                <a:ext cx="1800" cy="0"/>
              </a:xfrm>
              <a:prstGeom prst="line">
                <a:avLst/>
              </a:prstGeom>
              <a:noFill/>
              <a:ln w="635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3581" name="Line 23"/>
              <p:cNvSpPr>
                <a:spLocks noChangeShapeType="1"/>
              </p:cNvSpPr>
              <p:nvPr/>
            </p:nvSpPr>
            <p:spPr bwMode="auto">
              <a:xfrm flipV="1">
                <a:off x="4608" y="8215"/>
                <a:ext cx="1260" cy="1440"/>
              </a:xfrm>
              <a:prstGeom prst="line">
                <a:avLst/>
              </a:prstGeom>
              <a:noFill/>
              <a:ln w="635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3582" name="Line 24"/>
              <p:cNvSpPr>
                <a:spLocks noChangeShapeType="1"/>
              </p:cNvSpPr>
              <p:nvPr/>
            </p:nvSpPr>
            <p:spPr bwMode="auto">
              <a:xfrm flipH="1" flipV="1">
                <a:off x="6588" y="8215"/>
                <a:ext cx="1260" cy="1440"/>
              </a:xfrm>
              <a:prstGeom prst="line">
                <a:avLst/>
              </a:prstGeom>
              <a:noFill/>
              <a:ln w="635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l-GR"/>
              </a:p>
            </p:txBody>
          </p:sp>
        </p:grpSp>
      </p:grpSp>
      <p:sp>
        <p:nvSpPr>
          <p:cNvPr id="23559" name="TextBox 24"/>
          <p:cNvSpPr txBox="1">
            <a:spLocks noChangeArrowheads="1"/>
          </p:cNvSpPr>
          <p:nvPr/>
        </p:nvSpPr>
        <p:spPr bwMode="auto">
          <a:xfrm>
            <a:off x="857250" y="3273425"/>
            <a:ext cx="30099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eaLnBrk="1" hangingPunct="1">
              <a:spcBef>
                <a:spcPct val="0"/>
              </a:spcBef>
              <a:buClrTx/>
              <a:buSzTx/>
              <a:buFontTx/>
              <a:buNone/>
            </a:pPr>
            <a:r>
              <a:rPr lang="el-GR" sz="1800">
                <a:solidFill>
                  <a:srgbClr val="00B050"/>
                </a:solidFill>
                <a:latin typeface="Arial" panose="020B0604020202020204" pitchFamily="34" charset="0"/>
              </a:rPr>
              <a:t>ΤΠΕ ως γνωστικό εργαλείο </a:t>
            </a:r>
          </a:p>
        </p:txBody>
      </p:sp>
      <p:sp>
        <p:nvSpPr>
          <p:cNvPr id="23560" name="TextBox 25"/>
          <p:cNvSpPr txBox="1">
            <a:spLocks noChangeArrowheads="1"/>
          </p:cNvSpPr>
          <p:nvPr/>
        </p:nvSpPr>
        <p:spPr bwMode="auto">
          <a:xfrm>
            <a:off x="5786438" y="3286125"/>
            <a:ext cx="25606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eaLnBrk="1" hangingPunct="1">
              <a:spcBef>
                <a:spcPct val="0"/>
              </a:spcBef>
              <a:buClrTx/>
              <a:buSzTx/>
              <a:buFontTx/>
              <a:buNone/>
            </a:pPr>
            <a:r>
              <a:rPr lang="el-GR" sz="1800">
                <a:solidFill>
                  <a:srgbClr val="00B050"/>
                </a:solidFill>
                <a:latin typeface="Arial" panose="020B0604020202020204" pitchFamily="34" charset="0"/>
              </a:rPr>
              <a:t>ΤΠΕ ως εποπτικό μέσο</a:t>
            </a:r>
          </a:p>
        </p:txBody>
      </p:sp>
      <p:sp>
        <p:nvSpPr>
          <p:cNvPr id="23561" name="TextBox 26"/>
          <p:cNvSpPr txBox="1">
            <a:spLocks noChangeArrowheads="1"/>
          </p:cNvSpPr>
          <p:nvPr/>
        </p:nvSpPr>
        <p:spPr bwMode="auto">
          <a:xfrm>
            <a:off x="2428875" y="5857875"/>
            <a:ext cx="49704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eaLnBrk="1" hangingPunct="1">
              <a:spcBef>
                <a:spcPct val="0"/>
              </a:spcBef>
              <a:buClrTx/>
              <a:buSzTx/>
              <a:buFontTx/>
              <a:buNone/>
            </a:pPr>
            <a:r>
              <a:rPr lang="el-GR" sz="1800">
                <a:solidFill>
                  <a:srgbClr val="00B050"/>
                </a:solidFill>
                <a:latin typeface="Arial" panose="020B0604020202020204" pitchFamily="34" charset="0"/>
              </a:rPr>
              <a:t>ΤΠΕ ως εργαλείο επικοινωνίας &amp; συνεργασίας </a:t>
            </a:r>
          </a:p>
        </p:txBody>
      </p:sp>
      <p:cxnSp>
        <p:nvCxnSpPr>
          <p:cNvPr id="30" name="Straight Arrow Connector 29"/>
          <p:cNvCxnSpPr/>
          <p:nvPr/>
        </p:nvCxnSpPr>
        <p:spPr>
          <a:xfrm>
            <a:off x="2928938" y="3643313"/>
            <a:ext cx="1143000" cy="500062"/>
          </a:xfrm>
          <a:prstGeom prst="straightConnector1">
            <a:avLst/>
          </a:prstGeom>
          <a:ln>
            <a:solidFill>
              <a:srgbClr val="FF0000"/>
            </a:solidFill>
            <a:headEnd type="triangle"/>
            <a:tailEnd type="triangle" w="lg" len="med"/>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V="1">
            <a:off x="5507038" y="3643313"/>
            <a:ext cx="922337" cy="639762"/>
          </a:xfrm>
          <a:prstGeom prst="straightConnector1">
            <a:avLst/>
          </a:prstGeom>
          <a:ln>
            <a:solidFill>
              <a:srgbClr val="FF0000"/>
            </a:solidFill>
            <a:headEnd type="triangle"/>
            <a:tailEnd type="triangle" w="lg" len="med"/>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rot="16200000" flipV="1">
            <a:off x="4068762" y="5283201"/>
            <a:ext cx="1285875" cy="6350"/>
          </a:xfrm>
          <a:prstGeom prst="straightConnector1">
            <a:avLst/>
          </a:prstGeom>
          <a:ln>
            <a:solidFill>
              <a:srgbClr val="FF0000"/>
            </a:solidFill>
            <a:headEnd type="triangle"/>
            <a:tailEnd type="triangle"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30728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700" y="-57150"/>
            <a:ext cx="7499350" cy="1143000"/>
          </a:xfrm>
        </p:spPr>
        <p:txBody>
          <a:bodyPr>
            <a:normAutofit fontScale="90000"/>
          </a:bodyPr>
          <a:lstStyle/>
          <a:p>
            <a:pPr algn="ctr">
              <a:defRPr/>
            </a:pPr>
            <a:r>
              <a:rPr lang="el-GR" sz="4000" b="1" dirty="0" smtClean="0"/>
              <a:t>Εκπαιδευτικό Σενάριο ως Σύστημα Δραστηριότητας</a:t>
            </a:r>
            <a:endParaRPr lang="en-GB" sz="4000" b="1" dirty="0"/>
          </a:p>
        </p:txBody>
      </p:sp>
      <p:sp>
        <p:nvSpPr>
          <p:cNvPr id="25603" name="Content Placeholder 2"/>
          <p:cNvSpPr>
            <a:spLocks noGrp="1"/>
          </p:cNvSpPr>
          <p:nvPr>
            <p:ph idx="1"/>
          </p:nvPr>
        </p:nvSpPr>
        <p:spPr>
          <a:xfrm>
            <a:off x="233363" y="1358900"/>
            <a:ext cx="8220075" cy="4800600"/>
          </a:xfrm>
        </p:spPr>
        <p:txBody>
          <a:bodyPr/>
          <a:lstStyle/>
          <a:p>
            <a:endParaRPr lang="en-GB" sz="2400" dirty="0" smtClean="0"/>
          </a:p>
          <a:p>
            <a:endParaRPr lang="en-GB" sz="2400" dirty="0" smtClean="0"/>
          </a:p>
        </p:txBody>
      </p:sp>
      <p:sp>
        <p:nvSpPr>
          <p:cNvPr id="4" name="Footer Placeholder 3"/>
          <p:cNvSpPr>
            <a:spLocks noGrp="1"/>
          </p:cNvSpPr>
          <p:nvPr>
            <p:ph type="ftr" sz="quarter" idx="11"/>
          </p:nvPr>
        </p:nvSpPr>
        <p:spPr/>
        <p:txBody>
          <a:bodyPr/>
          <a:lstStyle/>
          <a:p>
            <a:pPr>
              <a:defRPr/>
            </a:pPr>
            <a:r>
              <a:rPr lang="el-GR" smtClean="0"/>
              <a:t>Παιδαγωγικός Σχεδιασμός με ΤΠΕ</a:t>
            </a:r>
            <a:endParaRPr lang="en-US"/>
          </a:p>
        </p:txBody>
      </p:sp>
      <p:grpSp>
        <p:nvGrpSpPr>
          <p:cNvPr id="25606" name="Group 2"/>
          <p:cNvGrpSpPr>
            <a:grpSpLocks/>
          </p:cNvGrpSpPr>
          <p:nvPr/>
        </p:nvGrpSpPr>
        <p:grpSpPr bwMode="auto">
          <a:xfrm>
            <a:off x="1427163" y="1851025"/>
            <a:ext cx="5832475" cy="3243263"/>
            <a:chOff x="2950" y="4815"/>
            <a:chExt cx="6329" cy="3436"/>
          </a:xfrm>
        </p:grpSpPr>
        <p:sp>
          <p:nvSpPr>
            <p:cNvPr id="25615" name="Line 3"/>
            <p:cNvSpPr>
              <a:spLocks noChangeShapeType="1"/>
            </p:cNvSpPr>
            <p:nvPr/>
          </p:nvSpPr>
          <p:spPr bwMode="auto">
            <a:xfrm flipH="1">
              <a:off x="4436" y="4815"/>
              <a:ext cx="1561" cy="1717"/>
            </a:xfrm>
            <a:prstGeom prst="line">
              <a:avLst/>
            </a:prstGeom>
            <a:noFill/>
            <a:ln w="38100">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1C1C1C"/>
                    </a:outerShdw>
                  </a:effectLst>
                </a14:hiddenEffects>
              </a:ext>
            </a:extLst>
          </p:spPr>
          <p:txBody>
            <a:bodyPr wrap="none"/>
            <a:lstStyle/>
            <a:p>
              <a:endParaRPr lang="el-GR"/>
            </a:p>
          </p:txBody>
        </p:sp>
        <p:sp>
          <p:nvSpPr>
            <p:cNvPr id="25616" name="Line 4"/>
            <p:cNvSpPr>
              <a:spLocks noChangeShapeType="1"/>
            </p:cNvSpPr>
            <p:nvPr/>
          </p:nvSpPr>
          <p:spPr bwMode="auto">
            <a:xfrm flipH="1">
              <a:off x="2950" y="6532"/>
              <a:ext cx="1486" cy="1642"/>
            </a:xfrm>
            <a:prstGeom prst="line">
              <a:avLst/>
            </a:prstGeom>
            <a:noFill/>
            <a:ln w="38100">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1C1C1C"/>
                    </a:outerShdw>
                  </a:effectLst>
                </a14:hiddenEffects>
              </a:ext>
            </a:extLst>
          </p:spPr>
          <p:txBody>
            <a:bodyPr wrap="none"/>
            <a:lstStyle/>
            <a:p>
              <a:endParaRPr lang="el-GR"/>
            </a:p>
          </p:txBody>
        </p:sp>
        <p:sp>
          <p:nvSpPr>
            <p:cNvPr id="25617" name="Line 5"/>
            <p:cNvSpPr>
              <a:spLocks noChangeShapeType="1"/>
            </p:cNvSpPr>
            <p:nvPr/>
          </p:nvSpPr>
          <p:spPr bwMode="auto">
            <a:xfrm flipH="1">
              <a:off x="2950" y="8251"/>
              <a:ext cx="3042" cy="0"/>
            </a:xfrm>
            <a:prstGeom prst="line">
              <a:avLst/>
            </a:prstGeom>
            <a:noFill/>
            <a:ln w="38100">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1C1C1C"/>
                    </a:outerShdw>
                  </a:effectLst>
                </a14:hiddenEffects>
              </a:ext>
            </a:extLst>
          </p:spPr>
          <p:txBody>
            <a:bodyPr wrap="none"/>
            <a:lstStyle/>
            <a:p>
              <a:endParaRPr lang="el-GR"/>
            </a:p>
          </p:txBody>
        </p:sp>
        <p:sp>
          <p:nvSpPr>
            <p:cNvPr id="25618" name="Line 6"/>
            <p:cNvSpPr>
              <a:spLocks noChangeShapeType="1"/>
            </p:cNvSpPr>
            <p:nvPr/>
          </p:nvSpPr>
          <p:spPr bwMode="auto">
            <a:xfrm flipH="1">
              <a:off x="5992" y="8251"/>
              <a:ext cx="3208" cy="0"/>
            </a:xfrm>
            <a:prstGeom prst="line">
              <a:avLst/>
            </a:prstGeom>
            <a:noFill/>
            <a:ln w="38100">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1C1C1C"/>
                    </a:outerShdw>
                  </a:effectLst>
                </a14:hiddenEffects>
              </a:ext>
            </a:extLst>
          </p:spPr>
          <p:txBody>
            <a:bodyPr wrap="none"/>
            <a:lstStyle/>
            <a:p>
              <a:endParaRPr lang="el-GR"/>
            </a:p>
          </p:txBody>
        </p:sp>
        <p:sp>
          <p:nvSpPr>
            <p:cNvPr id="25619" name="Line 7"/>
            <p:cNvSpPr>
              <a:spLocks noChangeShapeType="1"/>
            </p:cNvSpPr>
            <p:nvPr/>
          </p:nvSpPr>
          <p:spPr bwMode="auto">
            <a:xfrm flipH="1" flipV="1">
              <a:off x="5997" y="4815"/>
              <a:ext cx="1641" cy="1717"/>
            </a:xfrm>
            <a:prstGeom prst="line">
              <a:avLst/>
            </a:prstGeom>
            <a:noFill/>
            <a:ln w="38100">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1C1C1C"/>
                    </a:outerShdw>
                  </a:effectLst>
                </a14:hiddenEffects>
              </a:ext>
            </a:extLst>
          </p:spPr>
          <p:txBody>
            <a:bodyPr wrap="none"/>
            <a:lstStyle/>
            <a:p>
              <a:endParaRPr lang="el-GR"/>
            </a:p>
          </p:txBody>
        </p:sp>
        <p:sp>
          <p:nvSpPr>
            <p:cNvPr id="25620" name="Line 8"/>
            <p:cNvSpPr>
              <a:spLocks noChangeShapeType="1"/>
            </p:cNvSpPr>
            <p:nvPr/>
          </p:nvSpPr>
          <p:spPr bwMode="auto">
            <a:xfrm flipH="1" flipV="1">
              <a:off x="7638" y="6532"/>
              <a:ext cx="1641" cy="1719"/>
            </a:xfrm>
            <a:prstGeom prst="line">
              <a:avLst/>
            </a:prstGeom>
            <a:noFill/>
            <a:ln w="38100">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1C1C1C"/>
                    </a:outerShdw>
                  </a:effectLst>
                </a14:hiddenEffects>
              </a:ext>
            </a:extLst>
          </p:spPr>
          <p:txBody>
            <a:bodyPr wrap="none"/>
            <a:lstStyle/>
            <a:p>
              <a:endParaRPr lang="el-GR"/>
            </a:p>
          </p:txBody>
        </p:sp>
        <p:sp>
          <p:nvSpPr>
            <p:cNvPr id="25621" name="Line 9"/>
            <p:cNvSpPr>
              <a:spLocks noChangeShapeType="1"/>
            </p:cNvSpPr>
            <p:nvPr/>
          </p:nvSpPr>
          <p:spPr bwMode="auto">
            <a:xfrm flipH="1">
              <a:off x="5992" y="5075"/>
              <a:ext cx="39" cy="3099"/>
            </a:xfrm>
            <a:prstGeom prst="line">
              <a:avLst/>
            </a:prstGeom>
            <a:noFill/>
            <a:ln w="28575">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1C1C1C"/>
                    </a:outerShdw>
                  </a:effectLst>
                </a14:hiddenEffects>
              </a:ext>
            </a:extLst>
          </p:spPr>
          <p:txBody>
            <a:bodyPr wrap="none"/>
            <a:lstStyle/>
            <a:p>
              <a:endParaRPr lang="el-GR"/>
            </a:p>
          </p:txBody>
        </p:sp>
        <p:sp>
          <p:nvSpPr>
            <p:cNvPr id="25622" name="Line 10"/>
            <p:cNvSpPr>
              <a:spLocks noChangeShapeType="1"/>
            </p:cNvSpPr>
            <p:nvPr/>
          </p:nvSpPr>
          <p:spPr bwMode="auto">
            <a:xfrm>
              <a:off x="4507" y="6612"/>
              <a:ext cx="4531" cy="1562"/>
            </a:xfrm>
            <a:prstGeom prst="line">
              <a:avLst/>
            </a:prstGeom>
            <a:noFill/>
            <a:ln w="28575">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1C1C1C"/>
                    </a:outerShdw>
                  </a:effectLst>
                </a14:hiddenEffects>
              </a:ext>
            </a:extLst>
          </p:spPr>
          <p:txBody>
            <a:bodyPr wrap="none"/>
            <a:lstStyle/>
            <a:p>
              <a:endParaRPr lang="el-GR"/>
            </a:p>
          </p:txBody>
        </p:sp>
        <p:sp>
          <p:nvSpPr>
            <p:cNvPr id="25623" name="Line 11"/>
            <p:cNvSpPr>
              <a:spLocks noChangeShapeType="1"/>
            </p:cNvSpPr>
            <p:nvPr/>
          </p:nvSpPr>
          <p:spPr bwMode="auto">
            <a:xfrm flipH="1">
              <a:off x="3102" y="6612"/>
              <a:ext cx="4452" cy="1562"/>
            </a:xfrm>
            <a:prstGeom prst="line">
              <a:avLst/>
            </a:prstGeom>
            <a:noFill/>
            <a:ln w="28575">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1C1C1C"/>
                    </a:outerShdw>
                  </a:effectLst>
                </a14:hiddenEffects>
              </a:ext>
            </a:extLst>
          </p:spPr>
          <p:txBody>
            <a:bodyPr wrap="none"/>
            <a:lstStyle/>
            <a:p>
              <a:endParaRPr lang="el-GR"/>
            </a:p>
          </p:txBody>
        </p:sp>
        <p:sp>
          <p:nvSpPr>
            <p:cNvPr id="25624" name="Line 12"/>
            <p:cNvSpPr>
              <a:spLocks noChangeShapeType="1"/>
            </p:cNvSpPr>
            <p:nvPr/>
          </p:nvSpPr>
          <p:spPr bwMode="auto">
            <a:xfrm flipH="1">
              <a:off x="6070" y="6689"/>
              <a:ext cx="1484" cy="1483"/>
            </a:xfrm>
            <a:prstGeom prst="line">
              <a:avLst/>
            </a:prstGeom>
            <a:noFill/>
            <a:ln w="28575">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1C1C1C"/>
                    </a:outerShdw>
                  </a:effectLst>
                </a14:hiddenEffects>
              </a:ext>
            </a:extLst>
          </p:spPr>
          <p:txBody>
            <a:bodyPr wrap="none"/>
            <a:lstStyle/>
            <a:p>
              <a:endParaRPr lang="el-GR"/>
            </a:p>
          </p:txBody>
        </p:sp>
        <p:sp>
          <p:nvSpPr>
            <p:cNvPr id="25625" name="Line 13"/>
            <p:cNvSpPr>
              <a:spLocks noChangeShapeType="1"/>
            </p:cNvSpPr>
            <p:nvPr/>
          </p:nvSpPr>
          <p:spPr bwMode="auto">
            <a:xfrm flipH="1">
              <a:off x="4586" y="6532"/>
              <a:ext cx="2891" cy="0"/>
            </a:xfrm>
            <a:prstGeom prst="line">
              <a:avLst/>
            </a:prstGeom>
            <a:noFill/>
            <a:ln w="28575">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1C1C1C"/>
                    </a:outerShdw>
                  </a:effectLst>
                </a14:hiddenEffects>
              </a:ext>
            </a:extLst>
          </p:spPr>
          <p:txBody>
            <a:bodyPr wrap="none"/>
            <a:lstStyle/>
            <a:p>
              <a:endParaRPr lang="el-GR"/>
            </a:p>
          </p:txBody>
        </p:sp>
        <p:sp>
          <p:nvSpPr>
            <p:cNvPr id="25626" name="Line 14"/>
            <p:cNvSpPr>
              <a:spLocks noChangeShapeType="1"/>
            </p:cNvSpPr>
            <p:nvPr/>
          </p:nvSpPr>
          <p:spPr bwMode="auto">
            <a:xfrm>
              <a:off x="4507" y="6767"/>
              <a:ext cx="1407" cy="1407"/>
            </a:xfrm>
            <a:prstGeom prst="line">
              <a:avLst/>
            </a:prstGeom>
            <a:noFill/>
            <a:ln w="28575">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1C1C1C"/>
                    </a:outerShdw>
                  </a:effectLst>
                </a14:hiddenEffects>
              </a:ext>
            </a:extLst>
          </p:spPr>
          <p:txBody>
            <a:bodyPr wrap="none"/>
            <a:lstStyle/>
            <a:p>
              <a:endParaRPr lang="el-GR"/>
            </a:p>
          </p:txBody>
        </p:sp>
      </p:grpSp>
      <p:sp>
        <p:nvSpPr>
          <p:cNvPr id="17" name="TextBox 16"/>
          <p:cNvSpPr txBox="1"/>
          <p:nvPr/>
        </p:nvSpPr>
        <p:spPr>
          <a:xfrm>
            <a:off x="536575" y="3128963"/>
            <a:ext cx="2201863" cy="584200"/>
          </a:xfrm>
          <a:prstGeom prst="rect">
            <a:avLst/>
          </a:prstGeom>
          <a:noFill/>
        </p:spPr>
        <p:txBody>
          <a:bodyPr wrap="none">
            <a:spAutoFit/>
          </a:bodyPr>
          <a:lstStyle/>
          <a:p>
            <a:pPr algn="ctr">
              <a:defRPr/>
            </a:pPr>
            <a:r>
              <a:rPr lang="el-GR" sz="1600" b="1" cap="all" dirty="0" err="1">
                <a:solidFill>
                  <a:srgbClr val="FF0000"/>
                </a:solidFill>
              </a:rPr>
              <a:t>ΥποκειμενΟ</a:t>
            </a:r>
            <a:r>
              <a:rPr lang="el-GR" sz="1600" b="1" dirty="0">
                <a:solidFill>
                  <a:srgbClr val="FF0000"/>
                </a:solidFill>
              </a:rPr>
              <a:t> </a:t>
            </a:r>
          </a:p>
          <a:p>
            <a:pPr algn="ctr">
              <a:defRPr/>
            </a:pPr>
            <a:r>
              <a:rPr lang="el-GR" sz="1600" dirty="0">
                <a:solidFill>
                  <a:srgbClr val="FF0000"/>
                </a:solidFill>
              </a:rPr>
              <a:t>(δάσκαλος ή μαθητής)</a:t>
            </a:r>
          </a:p>
        </p:txBody>
      </p:sp>
      <p:sp>
        <p:nvSpPr>
          <p:cNvPr id="25608" name="TextBox 17"/>
          <p:cNvSpPr txBox="1">
            <a:spLocks noChangeArrowheads="1"/>
          </p:cNvSpPr>
          <p:nvPr/>
        </p:nvSpPr>
        <p:spPr bwMode="auto">
          <a:xfrm>
            <a:off x="3130550" y="985838"/>
            <a:ext cx="2270125"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l-GR" sz="1600" b="1">
                <a:solidFill>
                  <a:srgbClr val="FF0000"/>
                </a:solidFill>
              </a:rPr>
              <a:t>ΕΡΓΑΛΕΙΑ</a:t>
            </a:r>
          </a:p>
          <a:p>
            <a:pPr algn="ctr"/>
            <a:r>
              <a:rPr lang="el-GR" sz="1600">
                <a:solidFill>
                  <a:srgbClr val="FF0000"/>
                </a:solidFill>
              </a:rPr>
              <a:t>(Η/Υ, Γλώσσα, </a:t>
            </a:r>
          </a:p>
          <a:p>
            <a:pPr algn="ctr"/>
            <a:r>
              <a:rPr lang="el-GR" sz="1600">
                <a:solidFill>
                  <a:srgbClr val="FF0000"/>
                </a:solidFill>
              </a:rPr>
              <a:t>Όργανα, Πίνακας, κ.α.)</a:t>
            </a:r>
          </a:p>
          <a:p>
            <a:pPr algn="ctr"/>
            <a:endParaRPr lang="el-GR" sz="1600" b="1">
              <a:solidFill>
                <a:srgbClr val="FF0000"/>
              </a:solidFill>
            </a:endParaRPr>
          </a:p>
        </p:txBody>
      </p:sp>
      <p:sp>
        <p:nvSpPr>
          <p:cNvPr id="25609" name="TextBox 18"/>
          <p:cNvSpPr txBox="1">
            <a:spLocks noChangeArrowheads="1"/>
          </p:cNvSpPr>
          <p:nvPr/>
        </p:nvSpPr>
        <p:spPr bwMode="auto">
          <a:xfrm>
            <a:off x="-85725" y="5259388"/>
            <a:ext cx="2352675"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l-GR" sz="1600" b="1" dirty="0"/>
              <a:t>ΚΑΝΟΝΕΣ</a:t>
            </a:r>
          </a:p>
          <a:p>
            <a:pPr algn="ctr"/>
            <a:r>
              <a:rPr lang="el-GR" sz="1600" dirty="0"/>
              <a:t>(Κανόνες επικοινωνίας, </a:t>
            </a:r>
          </a:p>
          <a:p>
            <a:pPr algn="ctr"/>
            <a:r>
              <a:rPr lang="el-GR" sz="1600" dirty="0"/>
              <a:t>κανόνες τάξης, </a:t>
            </a:r>
            <a:r>
              <a:rPr lang="el-GR" sz="1600" dirty="0" err="1"/>
              <a:t>κ.α</a:t>
            </a:r>
            <a:r>
              <a:rPr lang="el-GR" sz="1600" dirty="0"/>
              <a:t> )</a:t>
            </a:r>
          </a:p>
          <a:p>
            <a:pPr algn="ctr"/>
            <a:endParaRPr lang="el-GR" sz="1600" dirty="0"/>
          </a:p>
        </p:txBody>
      </p:sp>
      <p:sp>
        <p:nvSpPr>
          <p:cNvPr id="25610" name="Ορθογώνιο 20"/>
          <p:cNvSpPr>
            <a:spLocks noChangeArrowheads="1"/>
          </p:cNvSpPr>
          <p:nvPr/>
        </p:nvSpPr>
        <p:spPr bwMode="auto">
          <a:xfrm>
            <a:off x="3254375" y="5241925"/>
            <a:ext cx="2074863"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l-GR" sz="1600" b="1">
                <a:cs typeface="Times New Roman" panose="02020603050405020304" pitchFamily="18" charset="0"/>
              </a:rPr>
              <a:t>ΚΟΙΝΟΤΗΤΑ</a:t>
            </a:r>
          </a:p>
          <a:p>
            <a:pPr algn="ctr"/>
            <a:r>
              <a:rPr lang="el-GR" sz="1600">
                <a:cs typeface="Times New Roman" panose="02020603050405020304" pitchFamily="18" charset="0"/>
              </a:rPr>
              <a:t>(Δάσκαλοι, Μαθητές, Γονείς, κ.α.)</a:t>
            </a:r>
            <a:endParaRPr lang="el-GR" sz="1100">
              <a:latin typeface="Times New Roman" panose="02020603050405020304" pitchFamily="18" charset="0"/>
              <a:cs typeface="Times New Roman" panose="02020603050405020304" pitchFamily="18" charset="0"/>
            </a:endParaRPr>
          </a:p>
        </p:txBody>
      </p:sp>
      <p:sp>
        <p:nvSpPr>
          <p:cNvPr id="25611" name="TextBox 21"/>
          <p:cNvSpPr txBox="1">
            <a:spLocks noChangeArrowheads="1"/>
          </p:cNvSpPr>
          <p:nvPr/>
        </p:nvSpPr>
        <p:spPr bwMode="auto">
          <a:xfrm>
            <a:off x="6169025" y="5240338"/>
            <a:ext cx="297180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l-GR" sz="1600" b="1"/>
              <a:t>ΚΑΤΑΜΕΡΙΣΜΟΣ ΕΡΓΑΣΙΑΣ</a:t>
            </a:r>
          </a:p>
          <a:p>
            <a:pPr algn="ctr"/>
            <a:r>
              <a:rPr lang="el-GR" sz="1600"/>
              <a:t>(Διεύθυνση, Διοίκηση, Διδασκαλία, κ.α.)</a:t>
            </a:r>
          </a:p>
          <a:p>
            <a:pPr algn="ctr"/>
            <a:endParaRPr lang="el-GR" sz="1600"/>
          </a:p>
        </p:txBody>
      </p:sp>
      <p:sp>
        <p:nvSpPr>
          <p:cNvPr id="23" name="TextBox 22"/>
          <p:cNvSpPr txBox="1"/>
          <p:nvPr/>
        </p:nvSpPr>
        <p:spPr>
          <a:xfrm>
            <a:off x="6173788" y="3192463"/>
            <a:ext cx="1677987" cy="584200"/>
          </a:xfrm>
          <a:prstGeom prst="rect">
            <a:avLst/>
          </a:prstGeom>
          <a:noFill/>
        </p:spPr>
        <p:txBody>
          <a:bodyPr wrap="none">
            <a:spAutoFit/>
          </a:bodyPr>
          <a:lstStyle/>
          <a:p>
            <a:pPr algn="ctr">
              <a:defRPr/>
            </a:pPr>
            <a:r>
              <a:rPr lang="el-GR" sz="1600" b="1" cap="all" dirty="0">
                <a:solidFill>
                  <a:srgbClr val="FF0000"/>
                </a:solidFill>
              </a:rPr>
              <a:t>ΑΝΤΙΚΕΙΜΕΝΟ </a:t>
            </a:r>
          </a:p>
          <a:p>
            <a:pPr algn="ctr">
              <a:defRPr/>
            </a:pPr>
            <a:r>
              <a:rPr lang="el-GR" sz="1600" dirty="0">
                <a:solidFill>
                  <a:srgbClr val="FF0000"/>
                </a:solidFill>
              </a:rPr>
              <a:t>(σενάριο)</a:t>
            </a:r>
          </a:p>
        </p:txBody>
      </p:sp>
      <p:sp>
        <p:nvSpPr>
          <p:cNvPr id="27" name="TextBox 26"/>
          <p:cNvSpPr txBox="1"/>
          <p:nvPr/>
        </p:nvSpPr>
        <p:spPr>
          <a:xfrm>
            <a:off x="7359650" y="2652713"/>
            <a:ext cx="1616075" cy="338137"/>
          </a:xfrm>
          <a:prstGeom prst="rect">
            <a:avLst/>
          </a:prstGeom>
          <a:noFill/>
        </p:spPr>
        <p:txBody>
          <a:bodyPr wrap="none">
            <a:spAutoFit/>
          </a:bodyPr>
          <a:lstStyle/>
          <a:p>
            <a:pPr algn="ctr">
              <a:defRPr/>
            </a:pPr>
            <a:r>
              <a:rPr lang="el-GR" sz="1600" b="1" cap="all" dirty="0"/>
              <a:t>ΑΠΟΤΕΛΕΣΜΑ</a:t>
            </a:r>
          </a:p>
        </p:txBody>
      </p:sp>
      <p:sp>
        <p:nvSpPr>
          <p:cNvPr id="24" name="Δεξιό βέλος 23"/>
          <p:cNvSpPr/>
          <p:nvPr/>
        </p:nvSpPr>
        <p:spPr>
          <a:xfrm rot="18910601">
            <a:off x="7624763" y="3049588"/>
            <a:ext cx="400050" cy="809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3" name="Ισοσκελές τρίγωνο 2"/>
          <p:cNvSpPr/>
          <p:nvPr/>
        </p:nvSpPr>
        <p:spPr>
          <a:xfrm>
            <a:off x="3009635" y="1983185"/>
            <a:ext cx="2441752" cy="1398190"/>
          </a:xfrm>
          <a:prstGeom prst="triangle">
            <a:avLst>
              <a:gd name="adj" fmla="val 51370"/>
            </a:avLst>
          </a:prstGeom>
          <a:solidFill>
            <a:schemeClr val="accent1">
              <a:alpha val="1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9671381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500188" y="500063"/>
            <a:ext cx="6958012" cy="1066800"/>
          </a:xfrm>
        </p:spPr>
        <p:txBody>
          <a:bodyPr>
            <a:noAutofit/>
          </a:bodyPr>
          <a:lstStyle/>
          <a:p>
            <a:pPr>
              <a:defRPr/>
            </a:pPr>
            <a:r>
              <a:rPr lang="el-GR" sz="4000" dirty="0" smtClean="0">
                <a:effectLst>
                  <a:outerShdw blurRad="38100" dist="38100" dir="2700000" algn="tl">
                    <a:srgbClr val="000000">
                      <a:alpha val="43137"/>
                    </a:srgbClr>
                  </a:outerShdw>
                </a:effectLst>
              </a:rPr>
              <a:t>Τι είναι εκπαιδευτικό σενάριο;</a:t>
            </a:r>
            <a:r>
              <a:rPr lang="el-GR" sz="4000" b="1" i="1" dirty="0"/>
              <a:t/>
            </a:r>
            <a:br>
              <a:rPr lang="el-GR" sz="4000" b="1" i="1" dirty="0"/>
            </a:br>
            <a:endParaRPr lang="el-GR" sz="3200" b="1" i="1" dirty="0"/>
          </a:p>
        </p:txBody>
      </p:sp>
      <p:sp>
        <p:nvSpPr>
          <p:cNvPr id="16387" name="Rectangle 3"/>
          <p:cNvSpPr>
            <a:spLocks noGrp="1" noChangeArrowheads="1"/>
          </p:cNvSpPr>
          <p:nvPr>
            <p:ph type="body" idx="1"/>
          </p:nvPr>
        </p:nvSpPr>
        <p:spPr>
          <a:xfrm>
            <a:off x="1214438" y="1500188"/>
            <a:ext cx="7543800" cy="4495800"/>
          </a:xfrm>
        </p:spPr>
        <p:txBody>
          <a:bodyPr/>
          <a:lstStyle/>
          <a:p>
            <a:r>
              <a:rPr lang="el-GR" sz="2400" dirty="0" smtClean="0"/>
              <a:t>Ένα σύνολο </a:t>
            </a:r>
            <a:r>
              <a:rPr lang="el-GR" sz="2400" b="1" dirty="0" smtClean="0"/>
              <a:t>διδακτικών δραστηριοτήτων </a:t>
            </a:r>
          </a:p>
          <a:p>
            <a:r>
              <a:rPr lang="el-GR" sz="2400" dirty="0" smtClean="0"/>
              <a:t>που αφορά </a:t>
            </a:r>
            <a:r>
              <a:rPr lang="el-GR" sz="2400" b="1" dirty="0" smtClean="0"/>
              <a:t>εκπαιδευτικούς</a:t>
            </a:r>
            <a:r>
              <a:rPr lang="el-GR" sz="2400" dirty="0" smtClean="0"/>
              <a:t> και </a:t>
            </a:r>
            <a:r>
              <a:rPr lang="el-GR" sz="2400" b="1" dirty="0" smtClean="0"/>
              <a:t>μαθητές</a:t>
            </a:r>
            <a:r>
              <a:rPr lang="el-GR" sz="2400" dirty="0" smtClean="0"/>
              <a:t>, </a:t>
            </a:r>
          </a:p>
          <a:p>
            <a:r>
              <a:rPr lang="el-GR" sz="2400" dirty="0" smtClean="0"/>
              <a:t>κάνει χρήση κατάλληλων </a:t>
            </a:r>
            <a:r>
              <a:rPr lang="el-GR" sz="2400" b="1" dirty="0" smtClean="0"/>
              <a:t>διδακτικών στρατηγικών </a:t>
            </a:r>
            <a:r>
              <a:rPr lang="el-GR" sz="2400" dirty="0" smtClean="0"/>
              <a:t>και αποσκοπεί στην επίτευξη ενός </a:t>
            </a:r>
            <a:r>
              <a:rPr lang="el-GR" sz="2400" b="1" dirty="0" smtClean="0"/>
              <a:t>μαθησιακού αποτελέσματος</a:t>
            </a:r>
            <a:endParaRPr lang="el-GR" sz="2400" dirty="0" smtClean="0"/>
          </a:p>
          <a:p>
            <a:r>
              <a:rPr lang="el-GR" sz="2400" dirty="0" smtClean="0"/>
              <a:t>χρησιμοποιεί κατάλληλο </a:t>
            </a:r>
            <a:r>
              <a:rPr lang="el-GR" sz="2400" b="1" dirty="0" smtClean="0"/>
              <a:t>υπολογιστικό περιβάλλον (εκπαιδευτικό λογισμικό ή και υλικό) </a:t>
            </a:r>
            <a:endParaRPr lang="el-GR" sz="2400" dirty="0" smtClean="0"/>
          </a:p>
          <a:p>
            <a:r>
              <a:rPr lang="el-GR" sz="2400" dirty="0" smtClean="0"/>
              <a:t>αποσκοπεί στη </a:t>
            </a:r>
            <a:r>
              <a:rPr lang="el-GR" sz="2400" b="1" dirty="0" smtClean="0"/>
              <a:t>διδασκαλία</a:t>
            </a:r>
            <a:r>
              <a:rPr lang="el-GR" sz="2400" dirty="0" smtClean="0"/>
              <a:t> και τη </a:t>
            </a:r>
            <a:r>
              <a:rPr lang="el-GR" sz="2400" b="1" dirty="0" smtClean="0"/>
              <a:t>μάθηση</a:t>
            </a:r>
            <a:r>
              <a:rPr lang="el-GR" sz="2400" dirty="0" smtClean="0"/>
              <a:t> μιας ή περισσοτέρων βασικών </a:t>
            </a:r>
            <a:r>
              <a:rPr lang="el-GR" sz="2400" b="1" dirty="0" smtClean="0"/>
              <a:t>εννοιών</a:t>
            </a:r>
            <a:r>
              <a:rPr lang="el-GR" sz="2400" dirty="0" smtClean="0"/>
              <a:t> ενός γνωστικού αντικειμένου. </a:t>
            </a:r>
          </a:p>
        </p:txBody>
      </p:sp>
      <p:sp>
        <p:nvSpPr>
          <p:cNvPr id="3" name="Θέση υποσέλιδου 2"/>
          <p:cNvSpPr>
            <a:spLocks noGrp="1"/>
          </p:cNvSpPr>
          <p:nvPr>
            <p:ph type="ftr" sz="quarter" idx="11"/>
          </p:nvPr>
        </p:nvSpPr>
        <p:spPr/>
        <p:txBody>
          <a:bodyPr/>
          <a:lstStyle/>
          <a:p>
            <a:pPr>
              <a:defRPr/>
            </a:pPr>
            <a:r>
              <a:rPr lang="el-GR" smtClean="0"/>
              <a:t>Παιδαγωγικός Σχεδιασμός με ΤΠΕ</a:t>
            </a:r>
            <a:endParaRPr lang="en-US"/>
          </a:p>
        </p:txBody>
      </p:sp>
    </p:spTree>
    <p:extLst>
      <p:ext uri="{BB962C8B-B14F-4D97-AF65-F5344CB8AC3E}">
        <p14:creationId xmlns:p14="http://schemas.microsoft.com/office/powerpoint/2010/main" val="14003619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additive="base">
                                        <p:cTn id="7" dur="500" fill="hold"/>
                                        <p:tgtEl>
                                          <p:spTgt spid="163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63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6387">
                                            <p:txEl>
                                              <p:pRg st="1" end="1"/>
                                            </p:txEl>
                                          </p:spTgt>
                                        </p:tgtEl>
                                        <p:attrNameLst>
                                          <p:attrName>style.visibility</p:attrName>
                                        </p:attrNameLst>
                                      </p:cBhvr>
                                      <p:to>
                                        <p:strVal val="visible"/>
                                      </p:to>
                                    </p:set>
                                    <p:anim calcmode="lin" valueType="num">
                                      <p:cBhvr additive="base">
                                        <p:cTn id="13" dur="500" fill="hold"/>
                                        <p:tgtEl>
                                          <p:spTgt spid="1638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63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6387">
                                            <p:txEl>
                                              <p:pRg st="2" end="2"/>
                                            </p:txEl>
                                          </p:spTgt>
                                        </p:tgtEl>
                                        <p:attrNameLst>
                                          <p:attrName>style.visibility</p:attrName>
                                        </p:attrNameLst>
                                      </p:cBhvr>
                                      <p:to>
                                        <p:strVal val="visible"/>
                                      </p:to>
                                    </p:set>
                                    <p:anim calcmode="lin" valueType="num">
                                      <p:cBhvr additive="base">
                                        <p:cTn id="19" dur="500" fill="hold"/>
                                        <p:tgtEl>
                                          <p:spTgt spid="1638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638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6387">
                                            <p:txEl>
                                              <p:pRg st="3" end="3"/>
                                            </p:txEl>
                                          </p:spTgt>
                                        </p:tgtEl>
                                        <p:attrNameLst>
                                          <p:attrName>style.visibility</p:attrName>
                                        </p:attrNameLst>
                                      </p:cBhvr>
                                      <p:to>
                                        <p:strVal val="visible"/>
                                      </p:to>
                                    </p:set>
                                    <p:anim calcmode="lin" valueType="num">
                                      <p:cBhvr additive="base">
                                        <p:cTn id="25" dur="500" fill="hold"/>
                                        <p:tgtEl>
                                          <p:spTgt spid="1638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638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6387">
                                            <p:txEl>
                                              <p:pRg st="4" end="4"/>
                                            </p:txEl>
                                          </p:spTgt>
                                        </p:tgtEl>
                                        <p:attrNameLst>
                                          <p:attrName>style.visibility</p:attrName>
                                        </p:attrNameLst>
                                      </p:cBhvr>
                                      <p:to>
                                        <p:strVal val="visible"/>
                                      </p:to>
                                    </p:set>
                                    <p:anim calcmode="lin" valueType="num">
                                      <p:cBhvr additive="base">
                                        <p:cTn id="31" dur="500" fill="hold"/>
                                        <p:tgtEl>
                                          <p:spTgt spid="1638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638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bldLvl="2"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285875" y="500063"/>
            <a:ext cx="7172325" cy="1066800"/>
          </a:xfrm>
        </p:spPr>
        <p:txBody>
          <a:bodyPr>
            <a:noAutofit/>
          </a:bodyPr>
          <a:lstStyle/>
          <a:p>
            <a:pPr>
              <a:defRPr/>
            </a:pPr>
            <a:r>
              <a:rPr lang="el-GR" sz="3600" dirty="0" smtClean="0">
                <a:effectLst>
                  <a:outerShdw blurRad="38100" dist="38100" dir="2700000" algn="tl">
                    <a:srgbClr val="000000">
                      <a:alpha val="43137"/>
                    </a:srgbClr>
                  </a:outerShdw>
                </a:effectLst>
              </a:rPr>
              <a:t>Το εκπαιδευτικό σενάριο …</a:t>
            </a:r>
            <a:endParaRPr lang="el-GR" sz="2800" b="1" i="1" dirty="0"/>
          </a:p>
        </p:txBody>
      </p:sp>
      <p:sp>
        <p:nvSpPr>
          <p:cNvPr id="16387" name="Rectangle 3"/>
          <p:cNvSpPr>
            <a:spLocks noGrp="1" noChangeArrowheads="1"/>
          </p:cNvSpPr>
          <p:nvPr>
            <p:ph type="body" idx="1"/>
          </p:nvPr>
        </p:nvSpPr>
        <p:spPr>
          <a:xfrm>
            <a:off x="1100137" y="1638242"/>
            <a:ext cx="7543800" cy="4495800"/>
          </a:xfrm>
        </p:spPr>
        <p:txBody>
          <a:bodyPr/>
          <a:lstStyle/>
          <a:p>
            <a:pPr lvl="1" algn="just">
              <a:spcBef>
                <a:spcPct val="48000"/>
              </a:spcBef>
            </a:pPr>
            <a:r>
              <a:rPr lang="el-GR" dirty="0" smtClean="0"/>
              <a:t>Αποσκοπεί </a:t>
            </a:r>
          </a:p>
          <a:p>
            <a:pPr lvl="2" algn="just">
              <a:spcBef>
                <a:spcPct val="48000"/>
              </a:spcBef>
            </a:pPr>
            <a:r>
              <a:rPr lang="el-GR" dirty="0" smtClean="0"/>
              <a:t>στη διδασκαλία μίας ή περισσότερων εννοιών του προγράμματο</a:t>
            </a:r>
            <a:r>
              <a:rPr lang="el-GR" dirty="0"/>
              <a:t>ς</a:t>
            </a:r>
            <a:r>
              <a:rPr lang="el-GR" dirty="0" smtClean="0"/>
              <a:t> ενός γνωστικού αντικειμένου</a:t>
            </a:r>
          </a:p>
          <a:p>
            <a:pPr lvl="2" algn="just">
              <a:spcBef>
                <a:spcPct val="48000"/>
              </a:spcBef>
            </a:pPr>
            <a:r>
              <a:rPr lang="el-GR" dirty="0" smtClean="0"/>
              <a:t>στην ανάπτυξη κάποιας ικανότητας από τους μαθητές  </a:t>
            </a:r>
          </a:p>
          <a:p>
            <a:pPr lvl="1" algn="just">
              <a:spcBef>
                <a:spcPct val="48000"/>
              </a:spcBef>
            </a:pPr>
            <a:r>
              <a:rPr lang="el-GR" dirty="0" smtClean="0"/>
              <a:t>Έχει διάρκεια έναν αριθμό διδακτικών  ωρών</a:t>
            </a:r>
          </a:p>
          <a:p>
            <a:pPr lvl="1" algn="just">
              <a:spcBef>
                <a:spcPct val="48000"/>
              </a:spcBef>
            </a:pPr>
            <a:r>
              <a:rPr lang="el-GR" dirty="0" smtClean="0"/>
              <a:t>Ακολουθεί μια σειρά από διακριτές φάσεις</a:t>
            </a:r>
          </a:p>
        </p:txBody>
      </p:sp>
      <p:sp>
        <p:nvSpPr>
          <p:cNvPr id="3" name="Θέση υποσέλιδου 2"/>
          <p:cNvSpPr>
            <a:spLocks noGrp="1"/>
          </p:cNvSpPr>
          <p:nvPr>
            <p:ph type="ftr" sz="quarter" idx="11"/>
          </p:nvPr>
        </p:nvSpPr>
        <p:spPr/>
        <p:txBody>
          <a:bodyPr/>
          <a:lstStyle/>
          <a:p>
            <a:pPr>
              <a:defRPr/>
            </a:pPr>
            <a:r>
              <a:rPr lang="el-GR" smtClean="0"/>
              <a:t>Παιδαγωγικός Σχεδιασμός με ΤΠΕ</a:t>
            </a:r>
            <a:endParaRPr lang="en-US"/>
          </a:p>
        </p:txBody>
      </p:sp>
    </p:spTree>
    <p:extLst>
      <p:ext uri="{BB962C8B-B14F-4D97-AF65-F5344CB8AC3E}">
        <p14:creationId xmlns:p14="http://schemas.microsoft.com/office/powerpoint/2010/main" val="3343998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additive="base">
                                        <p:cTn id="7" dur="500" fill="hold"/>
                                        <p:tgtEl>
                                          <p:spTgt spid="163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6387">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6387">
                                            <p:txEl>
                                              <p:pRg st="1" end="1"/>
                                            </p:txEl>
                                          </p:spTgt>
                                        </p:tgtEl>
                                        <p:attrNameLst>
                                          <p:attrName>style.visibility</p:attrName>
                                        </p:attrNameLst>
                                      </p:cBhvr>
                                      <p:to>
                                        <p:strVal val="visible"/>
                                      </p:to>
                                    </p:set>
                                    <p:anim calcmode="lin" valueType="num">
                                      <p:cBhvr additive="base">
                                        <p:cTn id="11" dur="500" fill="hold"/>
                                        <p:tgtEl>
                                          <p:spTgt spid="16387">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6387">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anim calcmode="lin" valueType="num">
                                      <p:cBhvr additive="base">
                                        <p:cTn id="15" dur="500" fill="hold"/>
                                        <p:tgtEl>
                                          <p:spTgt spid="16387">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638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16387">
                                            <p:txEl>
                                              <p:pRg st="3" end="3"/>
                                            </p:txEl>
                                          </p:spTgt>
                                        </p:tgtEl>
                                        <p:attrNameLst>
                                          <p:attrName>style.visibility</p:attrName>
                                        </p:attrNameLst>
                                      </p:cBhvr>
                                      <p:to>
                                        <p:strVal val="visible"/>
                                      </p:to>
                                    </p:set>
                                    <p:anim calcmode="lin" valueType="num">
                                      <p:cBhvr additive="base">
                                        <p:cTn id="21" dur="500" fill="hold"/>
                                        <p:tgtEl>
                                          <p:spTgt spid="16387">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1638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16387">
                                            <p:txEl>
                                              <p:pRg st="4" end="4"/>
                                            </p:txEl>
                                          </p:spTgt>
                                        </p:tgtEl>
                                        <p:attrNameLst>
                                          <p:attrName>style.visibility</p:attrName>
                                        </p:attrNameLst>
                                      </p:cBhvr>
                                      <p:to>
                                        <p:strVal val="visible"/>
                                      </p:to>
                                    </p:set>
                                    <p:anim calcmode="lin" valueType="num">
                                      <p:cBhvr additive="base">
                                        <p:cTn id="27" dur="500" fill="hold"/>
                                        <p:tgtEl>
                                          <p:spTgt spid="16387">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638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bldLvl="2"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950</TotalTime>
  <Words>3396</Words>
  <Application>Microsoft Office PowerPoint</Application>
  <PresentationFormat>On-screen Show (4:3)</PresentationFormat>
  <Paragraphs>439</Paragraphs>
  <Slides>54</Slides>
  <Notes>18</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54</vt:i4>
      </vt:variant>
    </vt:vector>
  </HeadingPairs>
  <TitlesOfParts>
    <vt:vector size="65" baseType="lpstr">
      <vt:lpstr>Arial</vt:lpstr>
      <vt:lpstr>Calibri</vt:lpstr>
      <vt:lpstr>Corbel</vt:lpstr>
      <vt:lpstr>Gill Sans MT</vt:lpstr>
      <vt:lpstr>Tahoma</vt:lpstr>
      <vt:lpstr>Tahoma Greek</vt:lpstr>
      <vt:lpstr>Times New Roman</vt:lpstr>
      <vt:lpstr>Verdana</vt:lpstr>
      <vt:lpstr>Wingdings</vt:lpstr>
      <vt:lpstr>Wingdings 2</vt:lpstr>
      <vt:lpstr>Solstice</vt:lpstr>
      <vt:lpstr>Σχεδίαση και Υλοποίηση Εκπαιδευτικού Σεναρίου με Τεχνολογίες της Πληροφορίας και των Επικοινωνιών</vt:lpstr>
      <vt:lpstr>Σκοπός και στόχοι</vt:lpstr>
      <vt:lpstr>Βασικές έννοιες</vt:lpstr>
      <vt:lpstr>Βασικά εργαλεία</vt:lpstr>
      <vt:lpstr>Σχεδίαση εκπαιδευτικών σεναρίων</vt:lpstr>
      <vt:lpstr>Διδακτικό Τρίγωνο με ΤΠΕ </vt:lpstr>
      <vt:lpstr>Εκπαιδευτικό Σενάριο ως Σύστημα Δραστηριότητας</vt:lpstr>
      <vt:lpstr>Τι είναι εκπαιδευτικό σενάριο; </vt:lpstr>
      <vt:lpstr>Το εκπαιδευτικό σενάριο …</vt:lpstr>
      <vt:lpstr>Φάσεις ανάπτυξης εκπαιδευτικού σεναρίου</vt:lpstr>
      <vt:lpstr>Φάση Α: Το διδακτικό αντικείμενο του  σεναρίου</vt:lpstr>
      <vt:lpstr>Αντικείμενο της 1ης φάσης: βασικά θέματα του σεναρίου </vt:lpstr>
      <vt:lpstr>Αντικείμενο της 1ης φάσης: τι πρέπει να ξέρουν και τι ξέρουν οι μαθητές</vt:lpstr>
      <vt:lpstr>Σύνοψη 1ης φάσης</vt:lpstr>
      <vt:lpstr>Φάση Β: Αναπαραστάσεις – λάθη – γνωστικές δυσκολίες των μαθητών</vt:lpstr>
      <vt:lpstr>Αντικείμενο της 2ης φάσης </vt:lpstr>
      <vt:lpstr>Γνωστικά &amp; διδακτικά εμπόδια</vt:lpstr>
      <vt:lpstr>Τα λάθη των μαθητών </vt:lpstr>
      <vt:lpstr>«Λάθος» &amp; γνωστική σύγκρουση </vt:lpstr>
      <vt:lpstr>Διδακτική κατάσταση</vt:lpstr>
      <vt:lpstr>Διδακτική βοήθεια</vt:lpstr>
      <vt:lpstr>Διδακτική στρατηγική</vt:lpstr>
      <vt:lpstr>Επίλυση προβλήματος </vt:lpstr>
      <vt:lpstr>Σύνδεση με επόμενες φάσεις….</vt:lpstr>
      <vt:lpstr>Φάση Γ: Οι στόχοι του εκπαιδευτικού σεναρίου</vt:lpstr>
      <vt:lpstr>Φάση Δ: Διδακτικό υλικό του εκπαιδευτικού σεναρίου</vt:lpstr>
      <vt:lpstr>Φάση Ε: Οι δραστηριότητες υλοποίησης του εκπαιδευτικού σεναρίου</vt:lpstr>
      <vt:lpstr>1. Δραστηριότητες ψυχολογικής και γνωστικής προετοιμασίας</vt:lpstr>
      <vt:lpstr>2. Δραστηριότητες διδασκαλίας του γνωστικού αντικειμένου (1/2)</vt:lpstr>
      <vt:lpstr>2. Δραστηριότητες διδασκαλίας του γνωστικού αντικειμένου (1/2)</vt:lpstr>
      <vt:lpstr>3. Δραστηριότητες εμπέδωσης του γνωστικού αντικειμένου</vt:lpstr>
      <vt:lpstr>4. Δραστηριότητες αξιολόγησης μαθητών</vt:lpstr>
      <vt:lpstr>5. Μεταγνωστικές δραστηριότητες</vt:lpstr>
      <vt:lpstr>Αξιολόγηση σεναρίου</vt:lpstr>
      <vt:lpstr>Κατηγορίες δραστηριοτήτων….</vt:lpstr>
      <vt:lpstr>Δραστηριότητες Διδασκαλίας (1)</vt:lpstr>
      <vt:lpstr>Δραστηριότητες Διδασκαλίας (2)</vt:lpstr>
      <vt:lpstr>Δραστηριότητες Διδασκαλίας (3)</vt:lpstr>
      <vt:lpstr>Τι πρέπει να αναφερθεί στη φάση αυτή (συνοπτικά…);</vt:lpstr>
      <vt:lpstr>αναλυτικά … χρήση διδακτικών στρατηγικών (1)</vt:lpstr>
      <vt:lpstr>….χρήση διδακτικών στρατηγικών (2)</vt:lpstr>
      <vt:lpstr>… διδακτικές καταστάσεις</vt:lpstr>
      <vt:lpstr>… διδακτικές βοήθειες (1)</vt:lpstr>
      <vt:lpstr>… διδακτικές βοήθειες (2)</vt:lpstr>
      <vt:lpstr>… γνωστικού τύπου συγκρούσεις</vt:lpstr>
      <vt:lpstr>… οργάνωση αλληλεπιδράσεων</vt:lpstr>
      <vt:lpstr>… διερεύνηση, ανακάλυψη και πειραματισμός</vt:lpstr>
      <vt:lpstr>Δραστηριότητες Εμπέδωσης (1)</vt:lpstr>
      <vt:lpstr>Δραστηριότητες Εμπέδωσης (2)</vt:lpstr>
      <vt:lpstr>… με άλλα λόγια</vt:lpstr>
      <vt:lpstr>Οδηγίες - Παρατηρήσεις</vt:lpstr>
      <vt:lpstr>Παραρτήματα</vt:lpstr>
      <vt:lpstr>Βιβλιογραφία (1/2)</vt:lpstr>
      <vt:lpstr>Βιβλιογραφία (2/2)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Φάσεις και Μοντέλα ένταξης των Τεχνολογιών της Πληροφορίας και των Επικοινωνιών στην Εκπαίδευση</dc:title>
  <dc:creator>Vasilis Komis</dc:creator>
  <cp:lastModifiedBy>Marina Giannitsi</cp:lastModifiedBy>
  <cp:revision>200</cp:revision>
  <dcterms:created xsi:type="dcterms:W3CDTF">2007-03-24T20:13:53Z</dcterms:created>
  <dcterms:modified xsi:type="dcterms:W3CDTF">2019-10-22T09:53:30Z</dcterms:modified>
</cp:coreProperties>
</file>