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0" r:id="rId5"/>
    <p:sldId id="262" r:id="rId6"/>
    <p:sldId id="266" r:id="rId7"/>
    <p:sldId id="267" r:id="rId8"/>
    <p:sldId id="258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7239-C7BC-4822-89F5-EA44B4A5F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29B0C-621F-4359-9A2D-BD845C9F4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3F6D-9700-4343-BEDB-9EE27809A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2CA5-6E92-41BF-9C63-3A93EEDC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10A29-3770-487F-A5D7-C4EAF62A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7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816CB-C274-4F5A-BFD8-FA4A21D1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1EBE4-9429-48F4-BE6B-22A149C9A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8AE4-494F-4016-BB9B-748B1F10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870D4-8F38-4EE9-9F00-88DB98D0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89CD9-0964-42B0-8C41-819A9D64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CA6FA3-3DF5-4FD4-BA4A-D41E7D439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BE876-4113-43A5-8720-306913867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483F0-536A-42D8-81F6-EC33278E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8C8E2-DBAB-4717-8390-C9D1283FF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C2471-4621-40D3-A142-C413637B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4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5AAF-BBA0-415D-8B02-6B543A21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BB6D-A6EF-4F79-922E-231C8629E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FCFA5-8B41-4755-B043-D6E0AAF5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6E6A7-125B-48CD-AC50-E5460C2BB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5D4AD-348D-4270-97E1-C0132B4D8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5931-097D-40B8-A1F6-789034D8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CF07D-17A5-4D98-9BDE-8B6064DA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C7C1A-7493-406B-BD59-367AAB08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BD92F-97BA-4DD8-A473-877DCE28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DBF32-B4B4-46D6-902E-55F9827B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6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9822-1006-4BBC-9BB0-AD75A330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5F67D-D87A-4850-842F-55864744E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D3C92-8EE8-404E-846C-23ECA9BA9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3D04B-29A8-44F4-9C8F-3D250819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5ABE3-3363-480F-B090-3C361611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7FA82-F9DF-4CEA-AA20-98F7C369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1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47DB-EB98-498E-A7DB-004D7C3DA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29614-03A0-4CBE-A99D-0E3F7AED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85639-FB2C-4618-86A5-8A4D936A7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36957-D745-4D0F-8317-A9A76E41E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D7AD2-FAFE-4724-9DA2-EE000B6C0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30813-AE94-4187-9AB3-D7680E19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09DDA9-6336-4954-9856-CC9FBB75E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2654EC-D13B-4BB3-8554-D816627B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5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4961-C505-48F8-8598-5BAC227E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EE66A-44E3-4953-8C9C-68D447F1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AB8C1-EC1D-4AB2-9080-27D5481B3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43DBE-86B8-4761-80AF-31E03E6C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7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EEB46-226E-4794-A7E0-F304FC2A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281C1-B5AA-4793-9F80-BCC4FCBE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2C5C3-1993-41FD-9CE0-67E8A9B5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4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3EB4-083D-436E-A463-EBC612E3C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D3EF-4DF0-4941-9DAB-9C25229EB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3656B-9BFA-422A-AA5F-51A55D1FB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9143D-C4D0-42B7-8FE3-0A39CD87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66312-132D-4AB9-A7C6-3FF55E4E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50F36-E4CA-452A-8523-B8B73B8F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0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2E0CF-3130-4A47-8FA8-C7D54598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D538F5-F7EB-4962-9FF7-054EAA2B8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35764-9901-4EC9-8766-44A01ECEA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A88E8-BA7C-4B5D-9DB7-F22DA6BD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6C6BA-D875-4695-BCEF-45159949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E4761-2050-444F-9A02-502BF40E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2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8E1FB6-2DB1-40E5-8EB3-DF36F93E2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DAA5D-879B-4CF0-824D-993AA87BC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72C33-C398-4139-B760-651FE0BC4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9AAF0-447F-468A-BFD3-54FE7BCFE3FB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6F639-06A1-4290-878F-3E461B47E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F8C6F-6A81-4FD3-9627-F1629D424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0B34-A9F3-4B13-BCB9-8D48459A3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4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9D52E-DD99-4C79-982C-AF6579B6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850" y="0"/>
            <a:ext cx="12273699" cy="113373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On the Determinants of the Okun’s Law: New Evidence from Time‑Varying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DDF33-BE38-4F72-ACCC-128B12C57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983"/>
            <a:ext cx="10515600" cy="488089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Summary 1</a:t>
            </a:r>
            <a:r>
              <a:rPr lang="en-US" sz="2400" b="1" dirty="0">
                <a:solidFill>
                  <a:srgbClr val="111111"/>
                </a:solidFill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a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This paper revisits Okun's Law using 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time series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and 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panel data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analyses, providing new insights into the relationship between unemployment and GDP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Sample and Period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 study uses data from 85 advanced and developing economies between 1978 and 2014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Main Findings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 paper confirms the existence of a negative and statistically significant relationship between unemployment and GDP growth, consistent with Okun's Law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Variation Across Countries and Time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 relationship varies significantly across different countries and over time</a:t>
            </a:r>
          </a:p>
        </p:txBody>
      </p:sp>
    </p:spTree>
    <p:extLst>
      <p:ext uri="{BB962C8B-B14F-4D97-AF65-F5344CB8AC3E}">
        <p14:creationId xmlns:p14="http://schemas.microsoft.com/office/powerpoint/2010/main" val="36360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DDF33-BE38-4F72-ACCC-128B12C57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983"/>
            <a:ext cx="10515600" cy="488089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Summary 1</a:t>
            </a:r>
            <a:r>
              <a:rPr lang="en-US" sz="2400" b="1" dirty="0">
                <a:solidFill>
                  <a:srgbClr val="111111"/>
                </a:solidFill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b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The paper identifies several factors that affect the variation in Okun's coefficient: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Labor Market Institutions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Differences in labor market policies, such as employment protection legislation and union density, can influence how changes in GDP affect unemployment.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Economic Structure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 composition of the economy (e.g., the share of services vs. manufacturing) can impact the relationship between GDP and unemployment.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Fiscal Policy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Government spending and taxation policies can affect economic activity and, consequently, the unemployment rate.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Demographic Changes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Variations in the age distribution and labor force participation rates can alter the dynamics between GDP and unemployment.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Quality of Jobs Created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 nature of jobs generated during economic expansions, whether they are high-skilled or low-skilled, can influence the unemployment rate.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A13BB6E-B7A3-48DC-B3F3-1AF804CF9C40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On the Determinants of the Okun’s Law: New Evidence from Time‑Varying Estimates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77153-A9FD-4926-8188-2C561718E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key insights: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Okun’s Law Validity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The study confirms a negative and statistically significant relationship between unemployment and output, known as Okun’s Law, across 85 advanced and developing economies from 1978 to 2014.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Variation Across Countries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The strength of Okun’s Law varies significantly across countries, being stronger in those with higher average unemployment, larger public employment, lower informality, and smaller agricultural sectors.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Influence of Market Regulations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Deregulation in labor and product markets, as well as economic recessions, have strengthened the response of unemployment to the business cycle within countries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Methodology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The study uses time-varying coefficient models to assess changes in Okun’s Law over time and across different countries, providing a more dynamic understanding of the relationship.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006A1A-CB81-472A-B947-4EDC31D7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dirty="0"/>
              <a:t>On the Determinants of the Okun’s Law: New Evidence from Time‑Varying Estimates</a:t>
            </a:r>
          </a:p>
        </p:txBody>
      </p:sp>
    </p:spTree>
    <p:extLst>
      <p:ext uri="{BB962C8B-B14F-4D97-AF65-F5344CB8AC3E}">
        <p14:creationId xmlns:p14="http://schemas.microsoft.com/office/powerpoint/2010/main" val="77664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BD5B-1A6B-49E9-A8A6-9E79DD85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1" dirty="0">
                <a:solidFill>
                  <a:srgbClr val="111111"/>
                </a:solidFill>
                <a:latin typeface="+mj-lt"/>
              </a:rPr>
              <a:t>P</a:t>
            </a: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olicy implications: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Labor Market Deregulation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Deregulation in labor and product markets can strengthen the response of unemployment to the business cycle, suggesting that more flexible labor markets may help in reducing unemployment during economic downturns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Public Employment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A larger share of public employment is associated with a stronger Okun’s relationship, indicating that public sector jobs can act as a buffer during economic fluctuations.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Economic Diversification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Countries with more diversified economies tend to have a stronger Okun’s relationship, implying that diversification can enhance economic stability.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</a:rPr>
              <a:t>Recession Response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</a:rPr>
              <a:t>: The findings highlight the importance of targeted policies during recessions to mitigate the impact on unemployment, </a:t>
            </a:r>
            <a:r>
              <a:rPr lang="en-US" b="0" i="0" dirty="0">
                <a:solidFill>
                  <a:srgbClr val="FF0000"/>
                </a:solidFill>
                <a:effectLst/>
                <a:latin typeface="+mj-lt"/>
              </a:rPr>
              <a:t>as the Okun’s coefficient tends to increase during and after negative growth periods.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A87E1C-8424-4D4F-AF7C-9737F340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dirty="0"/>
              <a:t>On the Determinants of the Okun’s Law: New Evidence from Time‑Varying Estimates</a:t>
            </a:r>
          </a:p>
        </p:txBody>
      </p:sp>
    </p:spTree>
    <p:extLst>
      <p:ext uri="{BB962C8B-B14F-4D97-AF65-F5344CB8AC3E}">
        <p14:creationId xmlns:p14="http://schemas.microsoft.com/office/powerpoint/2010/main" val="96726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3782-7504-4872-A3EE-36E1E6E1E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6"/>
            <a:ext cx="10515600" cy="5231877"/>
          </a:xfrm>
        </p:spPr>
        <p:txBody>
          <a:bodyPr>
            <a:normAutofit/>
          </a:bodyPr>
          <a:lstStyle/>
          <a:p>
            <a:pPr algn="l"/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Okun’s Law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 describes the inverse relationship between </a:t>
            </a:r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cyclical fluctuations in output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 and the </a:t>
            </a:r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unemployment rate. 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When an economy’s output deviates from its potential, firms adjust their workforce accordingly, leading to (cyclical) changes in the unemployment rate. Here are the key points: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Inverse Relationship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: As output increases, unemployment tends to decrease, and vice versa.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Okun Coefficient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: This measures the responsiveness of unemployment to changes in output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600" b="1" i="0" dirty="0">
                <a:solidFill>
                  <a:srgbClr val="111111"/>
                </a:solidFill>
                <a:effectLst/>
                <a:latin typeface="+mj-lt"/>
              </a:rPr>
              <a:t>Policy Implications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+mj-lt"/>
              </a:rPr>
              <a:t>: Understanding this relationship helps in designing effective macroeconomic stabilization policies.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2EA878-D7E1-46F8-B1B4-8CA1E8627CEC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Does One Law Fit All? Cross-Country Evidence on Okun’s Law</a:t>
            </a:r>
          </a:p>
        </p:txBody>
      </p:sp>
    </p:spTree>
    <p:extLst>
      <p:ext uri="{BB962C8B-B14F-4D97-AF65-F5344CB8AC3E}">
        <p14:creationId xmlns:p14="http://schemas.microsoft.com/office/powerpoint/2010/main" val="96203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3782-7504-4872-A3EE-36E1E6E1E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6"/>
            <a:ext cx="10515600" cy="523187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Summary 1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Okun’s Law Comparison: </a:t>
            </a: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The paper compares the performance of Okun’s Law in advanced and developing economies, finding that the Okun coefficient is about half as large in developing countries.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+mj-lt"/>
              </a:rPr>
              <a:t>The paper analyzes data from </a:t>
            </a:r>
            <a:r>
              <a:rPr lang="en-US" b="1" i="0" dirty="0">
                <a:effectLst/>
                <a:latin typeface="+mj-lt"/>
              </a:rPr>
              <a:t>71 countries</a:t>
            </a:r>
            <a:r>
              <a:rPr lang="en-US" b="0" i="0" dirty="0">
                <a:effectLst/>
                <a:latin typeface="+mj-lt"/>
              </a:rPr>
              <a:t>, classified into </a:t>
            </a:r>
            <a:r>
              <a:rPr lang="en-US" b="1" i="0" dirty="0">
                <a:effectLst/>
                <a:latin typeface="+mj-lt"/>
              </a:rPr>
              <a:t>29 advanced</a:t>
            </a:r>
            <a:r>
              <a:rPr lang="en-US" b="0" i="0" dirty="0">
                <a:effectLst/>
                <a:latin typeface="+mj-lt"/>
              </a:rPr>
              <a:t> and </a:t>
            </a:r>
            <a:r>
              <a:rPr lang="en-US" b="1" i="0" dirty="0">
                <a:effectLst/>
                <a:latin typeface="+mj-lt"/>
              </a:rPr>
              <a:t>42 developing countries. </a:t>
            </a:r>
            <a:r>
              <a:rPr lang="en-US" b="0" i="0" dirty="0">
                <a:effectLst/>
                <a:latin typeface="+mj-lt"/>
              </a:rPr>
              <a:t>The time period covered is </a:t>
            </a:r>
            <a:r>
              <a:rPr lang="en-US" b="1" i="0" dirty="0">
                <a:effectLst/>
                <a:latin typeface="+mj-lt"/>
              </a:rPr>
              <a:t>1980 to 2015</a:t>
            </a:r>
            <a:r>
              <a:rPr lang="en-US" b="0" i="0" dirty="0">
                <a:effectLst/>
                <a:latin typeface="+mj-lt"/>
              </a:rPr>
              <a:t>, although data for many developing countries starts later. The sample includes countries with at least </a:t>
            </a:r>
            <a:r>
              <a:rPr lang="en-US" b="1" i="0" dirty="0">
                <a:effectLst/>
                <a:latin typeface="+mj-lt"/>
              </a:rPr>
              <a:t>20 years of annual data</a:t>
            </a:r>
            <a:r>
              <a:rPr lang="en-US" b="0" i="0" dirty="0">
                <a:effectLst/>
                <a:latin typeface="+mj-lt"/>
              </a:rPr>
              <a:t> and a population exceeding </a:t>
            </a:r>
            <a:r>
              <a:rPr lang="en-US" b="1" i="0" dirty="0">
                <a:effectLst/>
                <a:latin typeface="+mj-lt"/>
              </a:rPr>
              <a:t>3 million</a:t>
            </a:r>
            <a:endParaRPr lang="en-US" i="0" dirty="0">
              <a:solidFill>
                <a:srgbClr val="111111"/>
              </a:solidFill>
              <a:effectLst/>
              <a:latin typeface="+mj-lt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Heterogeneity</a:t>
            </a: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There is significant heterogeneity across countries, with some developing countries fitting Okun’s Law well. </a:t>
            </a:r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Variability Across Countries:</a:t>
            </a: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 The Okun coefficient, which measures the responsiveness of labor markets to output fluctuations, varies significantly between advanced and developing countries, and even within these groups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i="0" dirty="0">
              <a:solidFill>
                <a:srgbClr val="111111"/>
              </a:solidFill>
              <a:effectLst/>
              <a:latin typeface="+mj-lt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i="0" dirty="0">
              <a:solidFill>
                <a:srgbClr val="111111"/>
              </a:solidFill>
              <a:effectLst/>
              <a:latin typeface="+mj-lt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2EA878-D7E1-46F8-B1B4-8CA1E8627CEC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Does One Law Fit All? Cross-Country Evidence on Okun’s Law</a:t>
            </a:r>
          </a:p>
        </p:txBody>
      </p:sp>
    </p:spTree>
    <p:extLst>
      <p:ext uri="{BB962C8B-B14F-4D97-AF65-F5344CB8AC3E}">
        <p14:creationId xmlns:p14="http://schemas.microsoft.com/office/powerpoint/2010/main" val="420132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3782-7504-4872-A3EE-36E1E6E1E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6"/>
            <a:ext cx="10515600" cy="523187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Summary 1</a:t>
            </a:r>
            <a:r>
              <a:rPr lang="en-US" b="0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BLL (2017) show that Okun’s Law has held up well for a set of 20 advanced economies. The responsiveness of unemployment or employment to output—the so-called Okun coefficient—does vary across countries, however, and for reasons that are not easy to explain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Poor Fit in Developing Countries: Okun’s Law fits less well in developing countries, with lower average R-square values indicating weaker correlations between output and unemployment 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(see tables 1,2,3,4…)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Key Associations</a:t>
            </a: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The mean unemployment rate and the share of services in GDP are associated with the Okun coefficient, while other factors like labor and product market flexibility do not consistently play a role.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Policy Implications</a:t>
            </a:r>
            <a:r>
              <a:rPr lang="en-US" i="0" dirty="0">
                <a:solidFill>
                  <a:srgbClr val="111111"/>
                </a:solidFill>
                <a:effectLst/>
                <a:latin typeface="+mj-lt"/>
                <a:ea typeface="Verdana" panose="020B0604030504040204" pitchFamily="34" charset="0"/>
                <a:cs typeface="Helvetica" panose="020B0604020202020204" pitchFamily="34" charset="0"/>
              </a:rPr>
              <a:t>: Understanding the determinants of labor market outcomes in developing countries is crucial for effective macroeconomic stabilization policies.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2EA878-D7E1-46F8-B1B4-8CA1E8627CEC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Does One Law Fit All? Cross-Country Evidence on Okun’s Law</a:t>
            </a:r>
          </a:p>
        </p:txBody>
      </p:sp>
    </p:spTree>
    <p:extLst>
      <p:ext uri="{BB962C8B-B14F-4D97-AF65-F5344CB8AC3E}">
        <p14:creationId xmlns:p14="http://schemas.microsoft.com/office/powerpoint/2010/main" val="3413997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F6B54-0BAB-431D-A731-807516263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55555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S</a:t>
            </a:r>
            <a:r>
              <a:rPr lang="en-US" b="1" dirty="0">
                <a:effectLst/>
                <a:latin typeface="+mj-lt"/>
              </a:rPr>
              <a:t>ummary 2a: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+mj-lt"/>
              </a:rPr>
              <a:t>Shadow Economy</a:t>
            </a:r>
            <a:r>
              <a:rPr lang="en-US" dirty="0">
                <a:effectLst/>
                <a:latin typeface="+mj-lt"/>
              </a:rPr>
              <a:t>: The presence of a shadow or informal economy can obscure the relationship between the formal labor market and measured output, affecting the Okun coefficient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+mj-lt"/>
              </a:rPr>
              <a:t>Service Sector</a:t>
            </a:r>
            <a:r>
              <a:rPr lang="en-US" dirty="0">
                <a:effectLst/>
                <a:latin typeface="+mj-lt"/>
              </a:rPr>
              <a:t>: Countries with a higher share of services in GDP tend to have more responsive employment changes to output fluctuations.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+mj-lt"/>
              </a:rPr>
              <a:t>Skill Mismatch</a:t>
            </a:r>
            <a:r>
              <a:rPr lang="en-US" dirty="0">
                <a:effectLst/>
                <a:latin typeface="+mj-lt"/>
              </a:rPr>
              <a:t>: Skill mismatches can influence how unemployment responds to economic shocks, with higher mismatches leading to weaker responses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+mj-lt"/>
              </a:rPr>
              <a:t>Labor and Business Regulations</a:t>
            </a:r>
            <a:r>
              <a:rPr lang="en-US" dirty="0">
                <a:effectLst/>
                <a:latin typeface="+mj-lt"/>
              </a:rPr>
              <a:t>: The responsiveness of labor markets may depend on regulations, but the document finds little association between the Okun coefficient and aggregate measures of labor or product market flexibility</a:t>
            </a:r>
            <a:br>
              <a:rPr lang="en-US" dirty="0"/>
            </a:b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DDE5B1-41E7-4390-B4E5-9D3F0E8DBE41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Does One Law Fit All? Cross-Country Evidence on Okun’s Law</a:t>
            </a:r>
          </a:p>
        </p:txBody>
      </p:sp>
    </p:spTree>
    <p:extLst>
      <p:ext uri="{BB962C8B-B14F-4D97-AF65-F5344CB8AC3E}">
        <p14:creationId xmlns:p14="http://schemas.microsoft.com/office/powerpoint/2010/main" val="213099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F6B54-0BAB-431D-A731-807516263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8835"/>
            <a:ext cx="10515600" cy="504322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S</a:t>
            </a:r>
            <a:r>
              <a:rPr lang="en-US" dirty="0">
                <a:effectLst/>
                <a:latin typeface="+mj-lt"/>
              </a:rPr>
              <a:t>ummary 2b: (more on Skill Mismatch)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  <a:effectLst/>
                <a:latin typeface="+mj-lt"/>
              </a:rPr>
              <a:t>Skill Mismatch</a:t>
            </a:r>
            <a:r>
              <a:rPr lang="en-US" dirty="0">
                <a:effectLst/>
                <a:latin typeface="+mj-lt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The paper discusses how </a:t>
            </a:r>
            <a:r>
              <a:rPr lang="en-US" b="1" i="0" dirty="0">
                <a:solidFill>
                  <a:srgbClr val="111111"/>
                </a:solidFill>
                <a:effectLst/>
                <a:latin typeface="-apple-system"/>
              </a:rPr>
              <a:t>skill mismatches</a:t>
            </a:r>
            <a:r>
              <a:rPr lang="en-US" b="0" i="0" dirty="0">
                <a:solidFill>
                  <a:srgbClr val="111111"/>
                </a:solidFill>
                <a:effectLst/>
                <a:latin typeface="-apple-system"/>
              </a:rPr>
              <a:t> can influence unemployment rates, particularly in developing countries:</a:t>
            </a:r>
          </a:p>
          <a:p>
            <a:pPr lvl="1"/>
            <a:r>
              <a:rPr lang="en-US" sz="2600" b="1" i="0" dirty="0">
                <a:solidFill>
                  <a:srgbClr val="111111"/>
                </a:solidFill>
                <a:effectLst/>
                <a:latin typeface="-apple-system"/>
              </a:rPr>
              <a:t>Weaker Response to Output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-apple-system"/>
              </a:rPr>
              <a:t>: Higher skill mismatches are associated with a weaker response of unemployment to economic output changes (see fig 12)</a:t>
            </a:r>
            <a:endParaRPr lang="en-US" sz="2600" baseline="30000" dirty="0">
              <a:solidFill>
                <a:srgbClr val="111111"/>
              </a:solidFill>
              <a:latin typeface="-apple-system"/>
            </a:endParaRPr>
          </a:p>
          <a:p>
            <a:pPr lvl="1"/>
            <a:r>
              <a:rPr lang="en-US" sz="2600" b="1" i="0" dirty="0">
                <a:solidFill>
                  <a:srgbClr val="111111"/>
                </a:solidFill>
                <a:effectLst/>
                <a:latin typeface="-apple-system"/>
              </a:rPr>
              <a:t>Labor Market Dynamics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-apple-system"/>
              </a:rPr>
              <a:t>: Skill mismatches can lead to inefficiencies in the labor market, making it harder for employers to find suitable candidates and for workers to find appropriate jobs.</a:t>
            </a:r>
          </a:p>
          <a:p>
            <a:pPr lvl="1"/>
            <a:r>
              <a:rPr lang="en-US" sz="2600" b="1" i="0" dirty="0">
                <a:solidFill>
                  <a:srgbClr val="111111"/>
                </a:solidFill>
                <a:effectLst/>
                <a:latin typeface="-apple-system"/>
              </a:rPr>
              <a:t>Policy Implications</a:t>
            </a:r>
            <a:r>
              <a:rPr lang="en-US" sz="2600" b="0" i="0" dirty="0">
                <a:solidFill>
                  <a:srgbClr val="111111"/>
                </a:solidFill>
                <a:effectLst/>
                <a:latin typeface="-apple-system"/>
              </a:rPr>
              <a:t>: Addressing skill mismatches through education and training programs can improve labor market outcomes and reduce unemployment.</a:t>
            </a:r>
            <a:br>
              <a:rPr lang="en-US" dirty="0"/>
            </a:b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DDE5B1-41E7-4390-B4E5-9D3F0E8DBE41}"/>
              </a:ext>
            </a:extLst>
          </p:cNvPr>
          <p:cNvSpPr txBox="1">
            <a:spLocks/>
          </p:cNvSpPr>
          <p:nvPr/>
        </p:nvSpPr>
        <p:spPr>
          <a:xfrm>
            <a:off x="-40850" y="0"/>
            <a:ext cx="12273699" cy="1133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Does One Law Fit All? Cross-Country Evidence on Okun’s Law</a:t>
            </a:r>
          </a:p>
        </p:txBody>
      </p:sp>
    </p:spTree>
    <p:extLst>
      <p:ext uri="{BB962C8B-B14F-4D97-AF65-F5344CB8AC3E}">
        <p14:creationId xmlns:p14="http://schemas.microsoft.com/office/powerpoint/2010/main" val="366584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1190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-apple-system</vt:lpstr>
      <vt:lpstr>Arial</vt:lpstr>
      <vt:lpstr>Calibri</vt:lpstr>
      <vt:lpstr>Calibri Light</vt:lpstr>
      <vt:lpstr>Office Theme</vt:lpstr>
      <vt:lpstr>On the Determinants of the Okun’s Law: New Evidence from Time‑Varying Estimates</vt:lpstr>
      <vt:lpstr>PowerPoint Presentation</vt:lpstr>
      <vt:lpstr>On the Determinants of the Okun’s Law: New Evidence from Time‑Varying Estimates</vt:lpstr>
      <vt:lpstr>On the Determinants of the Okun’s Law: New Evidence from Time‑Varying Estimates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Venetis Ioannis</dc:creator>
  <cp:lastModifiedBy>Venetis Ioannis</cp:lastModifiedBy>
  <cp:revision>19</cp:revision>
  <dcterms:created xsi:type="dcterms:W3CDTF">2024-10-19T15:59:48Z</dcterms:created>
  <dcterms:modified xsi:type="dcterms:W3CDTF">2024-10-21T03:36:34Z</dcterms:modified>
</cp:coreProperties>
</file>