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7" r:id="rId2"/>
    <p:sldId id="258" r:id="rId3"/>
    <p:sldId id="259" r:id="rId4"/>
    <p:sldId id="340"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35" r:id="rId32"/>
    <p:sldId id="336" r:id="rId33"/>
    <p:sldId id="337" r:id="rId34"/>
    <p:sldId id="338" r:id="rId35"/>
    <p:sldId id="281" r:id="rId36"/>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68" d="100"/>
          <a:sy n="68" d="100"/>
        </p:scale>
        <p:origin x="-10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9/23/2015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FFA870-2970-49DA-B5FA-D172B1B22674}" type="slidenum">
              <a:rPr lang="en-GB" altLang="el-GR">
                <a:latin typeface="Calibri" pitchFamily="34" charset="0"/>
              </a:rPr>
              <a:pPr/>
              <a:t>10</a:t>
            </a:fld>
            <a:endParaRPr lang="en-GB" altLang="el-GR">
              <a:latin typeface="Calibri"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AD9438-27C6-4AC4-96DC-3B7B2BEFADF2}" type="slidenum">
              <a:rPr lang="en-GB" altLang="el-GR">
                <a:latin typeface="Calibri" pitchFamily="34" charset="0"/>
              </a:rPr>
              <a:pPr/>
              <a:t>11</a:t>
            </a:fld>
            <a:endParaRPr lang="en-GB" altLang="el-GR">
              <a:latin typeface="Calibri"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1534F1-7308-4921-9763-EBA38E6FE64D}" type="slidenum">
              <a:rPr lang="en-GB" altLang="el-GR">
                <a:latin typeface="Calibri" pitchFamily="34" charset="0"/>
              </a:rPr>
              <a:pPr/>
              <a:t>12</a:t>
            </a:fld>
            <a:endParaRPr lang="en-GB" altLang="el-GR">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56F713-787C-4876-9DBC-68CD25539C8D}" type="slidenum">
              <a:rPr lang="en-GB" altLang="el-GR">
                <a:latin typeface="Calibri" pitchFamily="34" charset="0"/>
              </a:rPr>
              <a:pPr/>
              <a:t>13</a:t>
            </a:fld>
            <a:endParaRPr lang="en-GB" altLang="el-GR">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9CA034-CFF9-47B4-8222-E3053F61B741}" type="slidenum">
              <a:rPr lang="en-GB" altLang="el-GR">
                <a:latin typeface="Calibri" pitchFamily="34" charset="0"/>
              </a:rPr>
              <a:pPr/>
              <a:t>14</a:t>
            </a:fld>
            <a:endParaRPr lang="en-GB" altLang="el-GR">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8AEA89-E35E-4C7B-81B3-8F3E363C2B93}" type="slidenum">
              <a:rPr lang="en-GB" altLang="el-GR">
                <a:latin typeface="Calibri" pitchFamily="34" charset="0"/>
              </a:rPr>
              <a:pPr/>
              <a:t>15</a:t>
            </a:fld>
            <a:endParaRPr lang="en-GB" altLang="el-GR">
              <a:latin typeface="Calibri"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A5AAF15-DE2A-4C39-9715-D7307D59F612}" type="slidenum">
              <a:rPr lang="en-GB" altLang="el-GR">
                <a:latin typeface="Calibri" pitchFamily="34" charset="0"/>
              </a:rPr>
              <a:pPr/>
              <a:t>16</a:t>
            </a:fld>
            <a:endParaRPr lang="en-GB" altLang="el-GR">
              <a:latin typeface="Calibri"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7D068E-93AD-4F5C-9338-5E2AB4BE485A}" type="slidenum">
              <a:rPr lang="en-GB" altLang="el-GR">
                <a:latin typeface="Calibri" pitchFamily="34" charset="0"/>
              </a:rPr>
              <a:pPr/>
              <a:t>28</a:t>
            </a:fld>
            <a:endParaRPr lang="en-GB" altLang="el-GR">
              <a:latin typeface="Calibri"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A4434B-E1E3-4C5C-BC50-DEAF2B9121A3}" type="slidenum">
              <a:rPr lang="en-GB" altLang="el-GR">
                <a:latin typeface="Calibri" pitchFamily="34" charset="0"/>
              </a:rPr>
              <a:pPr/>
              <a:t>29</a:t>
            </a:fld>
            <a:endParaRPr lang="en-GB" altLang="el-GR">
              <a:latin typeface="Calibri"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B92419-98B7-401C-9A20-F6FF1DEBDC66}" type="slidenum">
              <a:rPr lang="en-GB" altLang="el-GR">
                <a:latin typeface="Calibri" pitchFamily="34" charset="0"/>
              </a:rPr>
              <a:pPr/>
              <a:t>4</a:t>
            </a:fld>
            <a:endParaRPr lang="en-GB" altLang="el-GR">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FD392-E303-4E6F-842E-5539F59A5ECD}" type="slidenum">
              <a:rPr lang="en-GB" altLang="el-GR">
                <a:latin typeface="Calibri" pitchFamily="34" charset="0"/>
              </a:rPr>
              <a:pPr/>
              <a:t>5</a:t>
            </a:fld>
            <a:endParaRPr lang="en-GB" altLang="el-GR">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492669-46EF-4097-8E10-24E0310DB31C}" type="slidenum">
              <a:rPr lang="en-GB" altLang="el-GR">
                <a:latin typeface="Calibri" pitchFamily="34" charset="0"/>
              </a:rPr>
              <a:pPr/>
              <a:t>6</a:t>
            </a:fld>
            <a:endParaRPr lang="en-GB" altLang="el-GR">
              <a:latin typeface="Calibri"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00A413-AC76-4CAF-AF79-750BA9FB3F3F}" type="slidenum">
              <a:rPr lang="en-GB" altLang="el-GR">
                <a:latin typeface="Calibri" pitchFamily="34" charset="0"/>
              </a:rPr>
              <a:pPr/>
              <a:t>7</a:t>
            </a:fld>
            <a:endParaRPr lang="en-GB" altLang="el-GR">
              <a:latin typeface="Calibri"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2F76C1-743A-43C0-B74B-AADC08BD4F45}" type="slidenum">
              <a:rPr lang="en-GB" altLang="el-GR">
                <a:latin typeface="Calibri" pitchFamily="34" charset="0"/>
              </a:rPr>
              <a:pPr/>
              <a:t>8</a:t>
            </a:fld>
            <a:endParaRPr lang="en-GB" altLang="el-GR">
              <a:latin typeface="Calibri"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5F06C6-ACC2-4DCB-98FE-666656E2677C}" type="slidenum">
              <a:rPr lang="en-GB" altLang="el-GR">
                <a:latin typeface="Calibri" pitchFamily="34" charset="0"/>
              </a:rPr>
              <a:pPr/>
              <a:t>9</a:t>
            </a:fld>
            <a:endParaRPr lang="en-GB" altLang="el-GR">
              <a:latin typeface="Calibri"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riverdeep.n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47800"/>
            <a:ext cx="7772400" cy="1470025"/>
          </a:xfrm>
        </p:spPr>
        <p:txBody>
          <a:bodyPr/>
          <a:lstStyle/>
          <a:p>
            <a:pPr algn="ctr"/>
            <a:r>
              <a:rPr lang="el-GR" dirty="0"/>
              <a:t>Π</a:t>
            </a:r>
            <a:r>
              <a:rPr lang="el-GR" dirty="0" smtClean="0"/>
              <a:t>αιδαγωγικός Σχεδιασμός με ΤΠΕ στην Πρώτη Σχολική Ηλικία</a:t>
            </a:r>
            <a:endParaRPr lang="el-GR" dirty="0"/>
          </a:p>
        </p:txBody>
      </p:sp>
      <p:sp>
        <p:nvSpPr>
          <p:cNvPr id="3" name="Υπότιτλος 2"/>
          <p:cNvSpPr>
            <a:spLocks noGrp="1"/>
          </p:cNvSpPr>
          <p:nvPr>
            <p:ph type="subTitle" idx="1"/>
          </p:nvPr>
        </p:nvSpPr>
        <p:spPr>
          <a:xfrm>
            <a:off x="683568" y="2971800"/>
            <a:ext cx="7776864" cy="2115094"/>
          </a:xfrm>
        </p:spPr>
        <p:txBody>
          <a:bodyPr>
            <a:noAutofit/>
          </a:bodyPr>
          <a:lstStyle/>
          <a:p>
            <a:r>
              <a:rPr lang="el-GR" sz="2800" b="1" dirty="0" smtClean="0"/>
              <a:t>Εργαστήριο </a:t>
            </a:r>
            <a:r>
              <a:rPr lang="en-US" sz="2800" b="1" dirty="0"/>
              <a:t>7</a:t>
            </a:r>
            <a:r>
              <a:rPr lang="el-GR" sz="2800" b="1" baseline="30000" dirty="0" smtClean="0"/>
              <a:t>ο</a:t>
            </a:r>
            <a:r>
              <a:rPr lang="el-GR" sz="2800" b="1" dirty="0" smtClean="0"/>
              <a:t> </a:t>
            </a:r>
            <a:r>
              <a:rPr lang="en-US" sz="2800" b="1" dirty="0" smtClean="0"/>
              <a:t> </a:t>
            </a:r>
            <a:r>
              <a:rPr lang="el-GR" sz="2800" b="1" dirty="0" smtClean="0"/>
              <a:t>:</a:t>
            </a:r>
            <a:r>
              <a:rPr lang="en-US" sz="2800" dirty="0" smtClean="0"/>
              <a:t> </a:t>
            </a:r>
            <a:r>
              <a:rPr lang="el-GR" sz="2800" dirty="0" smtClean="0"/>
              <a:t> Οι ΤΠΕ στα γνωστικά αντικείμενα του Νηπιαγωγείου – ΤΠΕ και Γλώσσα</a:t>
            </a:r>
          </a:p>
          <a:p>
            <a:endParaRPr lang="en-US" sz="2800" dirty="0" smtClean="0"/>
          </a:p>
          <a:p>
            <a:r>
              <a:rPr lang="el-GR" sz="2800" b="1" dirty="0" smtClean="0"/>
              <a:t>Βασίλειος Κόμης</a:t>
            </a:r>
          </a:p>
          <a:p>
            <a:r>
              <a:rPr lang="el-GR" sz="2800" b="1"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715000"/>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962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09600" y="115888"/>
            <a:ext cx="8334375" cy="1462087"/>
          </a:xfrm>
        </p:spPr>
        <p:txBody>
          <a:bodyPr/>
          <a:lstStyle/>
          <a:p>
            <a:pPr>
              <a:defRPr/>
            </a:pPr>
            <a:r>
              <a:rPr lang="el-GR" sz="3600" b="1" dirty="0" smtClean="0"/>
              <a:t>Προφορικός και γραπτός λόγος: Κατηγορίες Εφαρμογών (1)</a:t>
            </a:r>
            <a:endParaRPr lang="el-GR" sz="3600" b="1" dirty="0"/>
          </a:p>
        </p:txBody>
      </p:sp>
      <p:sp>
        <p:nvSpPr>
          <p:cNvPr id="20483" name="Rectangle 3"/>
          <p:cNvSpPr>
            <a:spLocks noGrp="1" noChangeArrowheads="1"/>
          </p:cNvSpPr>
          <p:nvPr>
            <p:ph type="body" idx="1"/>
          </p:nvPr>
        </p:nvSpPr>
        <p:spPr>
          <a:xfrm>
            <a:off x="971550" y="1643063"/>
            <a:ext cx="7429500" cy="4881562"/>
          </a:xfrm>
        </p:spPr>
        <p:txBody>
          <a:bodyPr/>
          <a:lstStyle/>
          <a:p>
            <a:pPr algn="just">
              <a:lnSpc>
                <a:spcPct val="80000"/>
              </a:lnSpc>
            </a:pPr>
            <a:r>
              <a:rPr lang="el-GR" altLang="el-GR" sz="2800" b="1" dirty="0" smtClean="0"/>
              <a:t>Λογισμικά γενικής χρήσης</a:t>
            </a:r>
          </a:p>
          <a:p>
            <a:pPr lvl="1" algn="just"/>
            <a:r>
              <a:rPr lang="el-GR" altLang="el-GR" sz="2400" dirty="0" smtClean="0"/>
              <a:t>Η ανάπτυξη δεξιοτήτων γραφής (σχηματισμός γραμμάτων και λέξεων) είναι σε στενή συνάρτηση με την ανάπτυξη λεπτών κινητικών δεξιοτήτων για τις οποίες απαιτείται ιδιαίτερος χρόνος για τα παιδιά. </a:t>
            </a:r>
            <a:endParaRPr lang="en-GB" altLang="el-GR" sz="2400" dirty="0" smtClean="0"/>
          </a:p>
          <a:p>
            <a:pPr lvl="1" algn="just"/>
            <a:r>
              <a:rPr lang="el-GR" altLang="el-GR" sz="2400" dirty="0" smtClean="0"/>
              <a:t>Η χρήση ενός </a:t>
            </a:r>
            <a:r>
              <a:rPr lang="el-GR" altLang="el-GR" sz="2400" b="1" dirty="0" smtClean="0"/>
              <a:t>επεξεργαστή κειμένου </a:t>
            </a:r>
            <a:r>
              <a:rPr lang="el-GR" altLang="el-GR" sz="2400" dirty="0" smtClean="0"/>
              <a:t>διευκολύνει τα παιδιά στο σχηματισμό γραμμάτων και λέξεων και προσφέρει πολύ γρήγορα ένα αισθητικά άρτιο αποτέλεσμα</a:t>
            </a:r>
            <a:r>
              <a:rPr lang="el-GR" altLang="el-GR" sz="2400" dirty="0" smtClean="0">
                <a:solidFill>
                  <a:srgbClr val="0070C0"/>
                </a:solidFill>
              </a:rPr>
              <a:t>.</a:t>
            </a:r>
          </a:p>
          <a:p>
            <a:pPr lvl="1" algn="just"/>
            <a:r>
              <a:rPr lang="el-GR" altLang="el-GR" sz="2400" dirty="0" smtClean="0"/>
              <a:t>Το ίδιο ισχύει και για το </a:t>
            </a:r>
            <a:r>
              <a:rPr lang="el-GR" altLang="el-GR" sz="2400" b="1" dirty="0" smtClean="0"/>
              <a:t>πρόγραμμα ζωγραφικής</a:t>
            </a:r>
            <a:r>
              <a:rPr lang="el-GR" altLang="el-GR" sz="2400" dirty="0" smtClean="0"/>
              <a:t> σε ανάλογες δραστηριότητες. </a:t>
            </a:r>
          </a:p>
          <a:p>
            <a:pPr>
              <a:buFont typeface="Wingdings 2" pitchFamily="18" charset="2"/>
              <a:buNone/>
            </a:pPr>
            <a:endParaRPr lang="el-GR" altLang="el-GR" dirty="0" smtClean="0"/>
          </a:p>
          <a:p>
            <a:pPr>
              <a:lnSpc>
                <a:spcPct val="80000"/>
              </a:lnSpc>
              <a:buFont typeface="Wingdings 2" pitchFamily="18" charset="2"/>
              <a:buNone/>
            </a:pPr>
            <a:endParaRPr lang="en-GB" altLang="el-GR" sz="2800" dirty="0" smtClean="0">
              <a:solidFill>
                <a:srgbClr val="FF0000"/>
              </a:solidFill>
            </a:endParaRPr>
          </a:p>
        </p:txBody>
      </p:sp>
      <p:sp>
        <p:nvSpPr>
          <p:cNvPr id="2048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911C0C-30F2-4D0E-B2ED-2D63213198E2}" type="slidenum">
              <a:rPr lang="en-US" altLang="el-GR">
                <a:solidFill>
                  <a:srgbClr val="B5A788"/>
                </a:solidFill>
                <a:latin typeface="Gill Sans MT" pitchFamily="34" charset="0"/>
              </a:rPr>
              <a:pPr/>
              <a:t>10</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418385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1" y="22225"/>
            <a:ext cx="8515350" cy="1462088"/>
          </a:xfrm>
        </p:spPr>
        <p:txBody>
          <a:bodyPr/>
          <a:lstStyle/>
          <a:p>
            <a:pPr>
              <a:defRPr/>
            </a:pPr>
            <a:r>
              <a:rPr lang="el-GR" sz="3600" b="1" dirty="0" smtClean="0"/>
              <a:t>Προφορικός και γραπτός λόγος: Κατηγορίες Εφαρμογών (2)</a:t>
            </a:r>
            <a:endParaRPr lang="el-GR" sz="3600" b="1" dirty="0"/>
          </a:p>
        </p:txBody>
      </p:sp>
      <p:sp>
        <p:nvSpPr>
          <p:cNvPr id="44035" name="Rectangle 3"/>
          <p:cNvSpPr>
            <a:spLocks noGrp="1" noChangeArrowheads="1"/>
          </p:cNvSpPr>
          <p:nvPr>
            <p:ph type="body" idx="1"/>
          </p:nvPr>
        </p:nvSpPr>
        <p:spPr>
          <a:xfrm>
            <a:off x="762000" y="1412875"/>
            <a:ext cx="8369893" cy="4911725"/>
          </a:xfrm>
        </p:spPr>
        <p:txBody>
          <a:bodyPr>
            <a:normAutofit lnSpcReduction="10000"/>
          </a:bodyPr>
          <a:lstStyle/>
          <a:p>
            <a:pPr algn="just">
              <a:lnSpc>
                <a:spcPct val="80000"/>
              </a:lnSpc>
              <a:buFont typeface="Wingdings 2" pitchFamily="18" charset="2"/>
              <a:buNone/>
              <a:defRPr/>
            </a:pPr>
            <a:r>
              <a:rPr lang="el-GR" b="1" dirty="0" smtClean="0"/>
              <a:t>Εκπαιδευτικά λογισμικά </a:t>
            </a:r>
          </a:p>
          <a:p>
            <a:pPr algn="just">
              <a:lnSpc>
                <a:spcPct val="80000"/>
              </a:lnSpc>
              <a:defRPr/>
            </a:pPr>
            <a:r>
              <a:rPr lang="el-GR" sz="2800" dirty="0" smtClean="0"/>
              <a:t>Επεξεργασία κειμένου με ειδικό λογισμικό </a:t>
            </a:r>
          </a:p>
          <a:p>
            <a:pPr algn="just">
              <a:lnSpc>
                <a:spcPct val="80000"/>
              </a:lnSpc>
              <a:defRPr/>
            </a:pPr>
            <a:r>
              <a:rPr lang="el-GR" sz="2800" dirty="0" smtClean="0"/>
              <a:t>Εργαλεία σύνθεσης ιστοριών </a:t>
            </a:r>
          </a:p>
          <a:p>
            <a:pPr algn="just">
              <a:lnSpc>
                <a:spcPct val="80000"/>
              </a:lnSpc>
              <a:defRPr/>
            </a:pPr>
            <a:r>
              <a:rPr lang="el-GR" sz="2800" dirty="0" smtClean="0"/>
              <a:t>Εννοιολογική χαρτογράφηση </a:t>
            </a:r>
          </a:p>
          <a:p>
            <a:pPr algn="just">
              <a:lnSpc>
                <a:spcPct val="80000"/>
              </a:lnSpc>
              <a:defRPr/>
            </a:pPr>
            <a:r>
              <a:rPr lang="el-GR" sz="2800" dirty="0" smtClean="0"/>
              <a:t>Συστήματα πολυμέσων (ηλεκτρονικά βιβλία παραμυθιών, διήγηση ψηφιακών ιστοριών)</a:t>
            </a:r>
          </a:p>
          <a:p>
            <a:pPr algn="just">
              <a:lnSpc>
                <a:spcPct val="80000"/>
              </a:lnSpc>
              <a:defRPr/>
            </a:pPr>
            <a:r>
              <a:rPr lang="el-GR" sz="2800" dirty="0" smtClean="0"/>
              <a:t>Λογισμικά «κλειστού» τύπου π.χ. για εκμάθηση γραμμάτων</a:t>
            </a:r>
          </a:p>
          <a:p>
            <a:pPr algn="just">
              <a:lnSpc>
                <a:spcPct val="80000"/>
              </a:lnSpc>
              <a:defRPr/>
            </a:pPr>
            <a:r>
              <a:rPr lang="el-GR" sz="2800" b="1" dirty="0" smtClean="0">
                <a:solidFill>
                  <a:schemeClr val="tx1">
                    <a:lumMod val="65000"/>
                    <a:lumOff val="35000"/>
                  </a:schemeClr>
                </a:solidFill>
              </a:rPr>
              <a:t>Φωνητικά συστήματα: απαγγελία γραπτού λόγου </a:t>
            </a:r>
            <a:endParaRPr lang="en-GB" sz="2800" b="1" dirty="0" smtClean="0">
              <a:solidFill>
                <a:schemeClr val="tx1">
                  <a:lumMod val="65000"/>
                  <a:lumOff val="35000"/>
                </a:schemeClr>
              </a:solidFill>
            </a:endParaRPr>
          </a:p>
          <a:p>
            <a:pPr algn="just">
              <a:lnSpc>
                <a:spcPct val="80000"/>
              </a:lnSpc>
              <a:defRPr/>
            </a:pPr>
            <a:r>
              <a:rPr lang="el-GR" sz="2800" b="1" dirty="0" smtClean="0">
                <a:solidFill>
                  <a:schemeClr val="tx1">
                    <a:lumMod val="65000"/>
                    <a:lumOff val="35000"/>
                  </a:schemeClr>
                </a:solidFill>
              </a:rPr>
              <a:t>Προγράμματα επικοινωνίας και υπηρεσίες στο Διαδίκτυο </a:t>
            </a:r>
            <a:r>
              <a:rPr lang="el-GR" sz="2800" dirty="0" smtClean="0">
                <a:solidFill>
                  <a:schemeClr val="tx1">
                    <a:lumMod val="95000"/>
                    <a:lumOff val="5000"/>
                  </a:schemeClr>
                </a:solidFill>
              </a:rPr>
              <a:t>(εργαλεία </a:t>
            </a:r>
            <a:r>
              <a:rPr lang="en-US" sz="2800" dirty="0" smtClean="0">
                <a:solidFill>
                  <a:schemeClr val="tx1">
                    <a:lumMod val="95000"/>
                    <a:lumOff val="5000"/>
                  </a:schemeClr>
                </a:solidFill>
              </a:rPr>
              <a:t>Web</a:t>
            </a:r>
            <a:r>
              <a:rPr lang="el-GR" sz="2800" dirty="0" smtClean="0">
                <a:solidFill>
                  <a:schemeClr val="tx1">
                    <a:lumMod val="95000"/>
                    <a:lumOff val="5000"/>
                  </a:schemeClr>
                </a:solidFill>
              </a:rPr>
              <a:t> </a:t>
            </a:r>
            <a:r>
              <a:rPr lang="en-US" sz="2800" dirty="0" smtClean="0">
                <a:solidFill>
                  <a:schemeClr val="tx1">
                    <a:lumMod val="95000"/>
                    <a:lumOff val="5000"/>
                  </a:schemeClr>
                </a:solidFill>
              </a:rPr>
              <a:t>2.0</a:t>
            </a:r>
            <a:r>
              <a:rPr lang="el-GR" sz="2800" dirty="0" smtClean="0">
                <a:solidFill>
                  <a:schemeClr val="tx1">
                    <a:lumMod val="95000"/>
                    <a:lumOff val="5000"/>
                  </a:schemeClr>
                </a:solidFill>
              </a:rPr>
              <a:t>, σύγχρονη &amp; ασύγχρονη επικοινωνία, εφαρμογές φορητής υπολογιστικής συσκευής</a:t>
            </a:r>
            <a:r>
              <a:rPr lang="en-US" sz="2800" dirty="0" smtClean="0">
                <a:solidFill>
                  <a:schemeClr val="tx1">
                    <a:lumMod val="95000"/>
                    <a:lumOff val="5000"/>
                  </a:schemeClr>
                </a:solidFill>
              </a:rPr>
              <a:t>)</a:t>
            </a:r>
            <a:r>
              <a:rPr lang="el-GR" sz="2800" dirty="0" smtClean="0">
                <a:solidFill>
                  <a:schemeClr val="tx1">
                    <a:lumMod val="95000"/>
                    <a:lumOff val="5000"/>
                  </a:schemeClr>
                </a:solidFill>
              </a:rPr>
              <a:t>.</a:t>
            </a:r>
          </a:p>
        </p:txBody>
      </p:sp>
      <p:sp>
        <p:nvSpPr>
          <p:cNvPr id="2150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3898CCD-48A8-4601-8C0C-2042E9527274}" type="slidenum">
              <a:rPr lang="en-US" altLang="el-GR">
                <a:solidFill>
                  <a:srgbClr val="B5A788"/>
                </a:solidFill>
                <a:latin typeface="Gill Sans MT" pitchFamily="34" charset="0"/>
              </a:rPr>
              <a:pPr/>
              <a:t>11</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4029014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bwMode="auto">
          <a:xfrm>
            <a:off x="381000" y="115888"/>
            <a:ext cx="8512175" cy="144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l-GR" altLang="el-GR" sz="3900" b="1" dirty="0" smtClean="0">
                <a:effectLst/>
                <a:latin typeface="Arial" charset="0"/>
              </a:rPr>
              <a:t>Προφορική Επικοινωνία /  Ομιλία &amp; Ακρόαση</a:t>
            </a:r>
          </a:p>
        </p:txBody>
      </p:sp>
      <p:sp>
        <p:nvSpPr>
          <p:cNvPr id="22531" name="Rectangle 3"/>
          <p:cNvSpPr>
            <a:spLocks noGrp="1"/>
          </p:cNvSpPr>
          <p:nvPr>
            <p:ph type="body" idx="4294967295"/>
          </p:nvPr>
        </p:nvSpPr>
        <p:spPr>
          <a:xfrm>
            <a:off x="887413" y="1484313"/>
            <a:ext cx="8005762" cy="4840287"/>
          </a:xfrm>
        </p:spPr>
        <p:txBody>
          <a:bodyPr>
            <a:normAutofit lnSpcReduction="10000"/>
          </a:bodyPr>
          <a:lstStyle/>
          <a:p>
            <a:pPr algn="just">
              <a:lnSpc>
                <a:spcPct val="80000"/>
              </a:lnSpc>
            </a:pPr>
            <a:r>
              <a:rPr lang="el-GR" altLang="el-GR" sz="2400" dirty="0" smtClean="0">
                <a:latin typeface="Arial" charset="0"/>
              </a:rPr>
              <a:t>Οι ΤΠΕ λειτουργούν ως αφορμή και κίνητρο ώστε να δοθούν ευκαιρίες στα παιδιά να αφηγούνται, διηγούνται, περιγράφουν, εξηγούν, ερμηνεύουν, επιχειρηματολογούν, εμπλουτίζουν τον προφορικό τους λόγο και  να αποκτούν σταδιακά φωνολογική επίγνωση.</a:t>
            </a:r>
          </a:p>
          <a:p>
            <a:pPr algn="just">
              <a:lnSpc>
                <a:spcPct val="80000"/>
              </a:lnSpc>
            </a:pPr>
            <a:r>
              <a:rPr lang="el-GR" altLang="el-GR" sz="2400" dirty="0" smtClean="0">
                <a:latin typeface="Arial" charset="0"/>
              </a:rPr>
              <a:t>Με αφορμή δηλαδή κάποιο εκπαιδευτικό λογισμικό ή άλλου είδους </a:t>
            </a:r>
            <a:r>
              <a:rPr lang="el-GR" altLang="el-GR" sz="2400" b="1" dirty="0" smtClean="0">
                <a:solidFill>
                  <a:schemeClr val="tx1">
                    <a:lumMod val="65000"/>
                    <a:lumOff val="35000"/>
                  </a:schemeClr>
                </a:solidFill>
                <a:latin typeface="Arial" charset="0"/>
              </a:rPr>
              <a:t>ψηφιακό μέσο </a:t>
            </a:r>
            <a:r>
              <a:rPr lang="el-GR" altLang="el-GR" sz="2400" dirty="0" smtClean="0">
                <a:latin typeface="Arial" charset="0"/>
              </a:rPr>
              <a:t>(λογισμικό γενικής χρήσης, φωτογραφικό-ψηφιακό υλικό) τα παιδιά ενθαρρύνονται  να εκφράσουν προφορικά όλα αυτά που άκουσαν, είδαν, σκέφτηκαν, στα εν λόγω λογισμικά, εξασκώντας όλες τις παραπάνω δεξιότητες</a:t>
            </a:r>
          </a:p>
          <a:p>
            <a:pPr algn="just">
              <a:lnSpc>
                <a:spcPct val="80000"/>
              </a:lnSpc>
            </a:pPr>
            <a:r>
              <a:rPr lang="el-GR" altLang="el-GR" sz="2000" b="1" dirty="0" smtClean="0">
                <a:latin typeface="Arial" charset="0"/>
              </a:rPr>
              <a:t>Παράδειγμα: </a:t>
            </a:r>
          </a:p>
          <a:p>
            <a:pPr lvl="1" algn="just">
              <a:lnSpc>
                <a:spcPct val="80000"/>
              </a:lnSpc>
            </a:pPr>
            <a:r>
              <a:rPr lang="el-GR" altLang="el-GR" sz="2000" dirty="0" smtClean="0">
                <a:latin typeface="Arial" charset="0"/>
              </a:rPr>
              <a:t>Τα παιδιά κάθε φορά που έρχονται σε επαφή  με ένα ηλεκτρονικό βιβλίο ή </a:t>
            </a:r>
            <a:r>
              <a:rPr lang="el-GR" altLang="el-GR" sz="2000" b="1" dirty="0" smtClean="0">
                <a:solidFill>
                  <a:schemeClr val="tx1">
                    <a:lumMod val="65000"/>
                    <a:lumOff val="35000"/>
                  </a:schemeClr>
                </a:solidFill>
                <a:latin typeface="Arial" charset="0"/>
              </a:rPr>
              <a:t>δημιουργούν μια παρουσίαση για την εικονογράφηση της ιστορίας τους </a:t>
            </a:r>
            <a:r>
              <a:rPr lang="el-GR" altLang="el-GR" sz="2000" dirty="0" smtClean="0">
                <a:solidFill>
                  <a:srgbClr val="0070C0"/>
                </a:solidFill>
                <a:latin typeface="Arial" charset="0"/>
              </a:rPr>
              <a:t> </a:t>
            </a:r>
            <a:r>
              <a:rPr lang="el-GR" altLang="el-GR" sz="2000" dirty="0" smtClean="0">
                <a:latin typeface="Arial" charset="0"/>
              </a:rPr>
              <a:t>εμπλουτίζουν το λεξιλόγιό τους, </a:t>
            </a:r>
            <a:r>
              <a:rPr lang="el-GR" altLang="el-GR" sz="2000" b="1" dirty="0" smtClean="0">
                <a:solidFill>
                  <a:schemeClr val="tx1">
                    <a:lumMod val="65000"/>
                    <a:lumOff val="35000"/>
                  </a:schemeClr>
                </a:solidFill>
                <a:latin typeface="Arial" charset="0"/>
              </a:rPr>
              <a:t>περιγράφουν, εξηγούν και διηγούνται</a:t>
            </a:r>
            <a:r>
              <a:rPr lang="el-GR" altLang="el-GR" sz="2000" dirty="0" smtClean="0">
                <a:solidFill>
                  <a:srgbClr val="0070C0"/>
                </a:solidFill>
                <a:latin typeface="Arial" charset="0"/>
              </a:rPr>
              <a:t>.</a:t>
            </a:r>
          </a:p>
        </p:txBody>
      </p:sp>
      <p:sp>
        <p:nvSpPr>
          <p:cNvPr id="2253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199E76-3622-4BCD-A21C-141CFA39C7C5}" type="slidenum">
              <a:rPr lang="en-US" altLang="el-GR">
                <a:solidFill>
                  <a:srgbClr val="B5A788"/>
                </a:solidFill>
                <a:latin typeface="Gill Sans MT" pitchFamily="34" charset="0"/>
              </a:rPr>
              <a:pPr/>
              <a:t>12</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361465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bwMode="auto">
          <a:xfrm>
            <a:off x="685800" y="228600"/>
            <a:ext cx="7499350" cy="936625"/>
          </a:xfrm>
          <a:extLst/>
        </p:spPr>
        <p:txBody>
          <a:bodyPr vert="horz" wrap="square" lIns="91440" tIns="45720" rIns="91440" bIns="45720" numCol="1" anchorCtr="0" compatLnSpc="1">
            <a:prstTxWarp prst="textNoShape">
              <a:avLst/>
            </a:prstTxWarp>
          </a:bodyPr>
          <a:lstStyle/>
          <a:p>
            <a:pPr>
              <a:defRPr/>
            </a:pPr>
            <a:r>
              <a:rPr lang="el-GR" sz="4000" b="1" dirty="0" smtClean="0">
                <a:effectLst>
                  <a:outerShdw blurRad="38100" dist="38100" dir="2700000" algn="tl">
                    <a:srgbClr val="000000">
                      <a:alpha val="43137"/>
                    </a:srgbClr>
                  </a:outerShdw>
                </a:effectLst>
                <a:latin typeface="Arial" charset="0"/>
              </a:rPr>
              <a:t>Ανάγνωση</a:t>
            </a:r>
          </a:p>
        </p:txBody>
      </p:sp>
      <p:sp>
        <p:nvSpPr>
          <p:cNvPr id="23555" name="Rectangle 3"/>
          <p:cNvSpPr>
            <a:spLocks noGrp="1"/>
          </p:cNvSpPr>
          <p:nvPr>
            <p:ph type="body" idx="4294967295"/>
          </p:nvPr>
        </p:nvSpPr>
        <p:spPr>
          <a:xfrm>
            <a:off x="900113" y="1125539"/>
            <a:ext cx="8075612" cy="5199062"/>
          </a:xfrm>
        </p:spPr>
        <p:txBody>
          <a:bodyPr>
            <a:normAutofit lnSpcReduction="10000"/>
          </a:bodyPr>
          <a:lstStyle/>
          <a:p>
            <a:pPr algn="just">
              <a:lnSpc>
                <a:spcPct val="80000"/>
              </a:lnSpc>
            </a:pPr>
            <a:r>
              <a:rPr lang="el-GR" altLang="el-GR" sz="2400" dirty="0" smtClean="0">
                <a:latin typeface="Arial" charset="0"/>
              </a:rPr>
              <a:t>Τα παιδιά θα πρέπει να έρχονται αβίαστα σε επαφή με διαφορετικές εκδοχές του γραπτού λόγου (στην προκειμένη περίπτωση πηγές γραπτού λόγου σε ψηφιακή μορφή) και να τους δίνονται ευκαιρίες ώστε:</a:t>
            </a:r>
          </a:p>
          <a:p>
            <a:pPr lvl="1" algn="just">
              <a:lnSpc>
                <a:spcPct val="80000"/>
              </a:lnSpc>
            </a:pPr>
            <a:r>
              <a:rPr lang="el-GR" altLang="el-GR" sz="2400" dirty="0" smtClean="0">
                <a:latin typeface="Arial" charset="0"/>
              </a:rPr>
              <a:t> να κατανοούν την αξία του γραπτού λόγου στις διαφορετικές εκδοχές του, να υιοθετούν βασικές συμβάσεις ανάγνωσης, να ακούν και να κατανοούν τον προφορικό λόγο, να απομνημονεύουν μικρά κείμενα, να εντοπίζουν οικείες λέξεις από το περιβάλλον τους, να μπορούν να δέχονται και να αξιοποιούν διάφορες πληροφορίες γραπτού λόγου (από αφίσες, έργα τέχνης, περιοδικά, ηλεκτρονικές εγκυκλοπαίδειες)</a:t>
            </a:r>
          </a:p>
          <a:p>
            <a:pPr algn="just">
              <a:lnSpc>
                <a:spcPct val="80000"/>
              </a:lnSpc>
            </a:pPr>
            <a:r>
              <a:rPr lang="el-GR" altLang="el-GR" sz="2000" b="1" dirty="0" smtClean="0">
                <a:latin typeface="Arial" charset="0"/>
              </a:rPr>
              <a:t>Παράδειγμα: </a:t>
            </a:r>
          </a:p>
          <a:p>
            <a:pPr lvl="1" algn="just">
              <a:lnSpc>
                <a:spcPct val="80000"/>
              </a:lnSpc>
            </a:pPr>
            <a:r>
              <a:rPr lang="el-GR" altLang="el-GR" sz="1600" dirty="0" smtClean="0">
                <a:solidFill>
                  <a:srgbClr val="0070C0"/>
                </a:solidFill>
                <a:latin typeface="Arial" charset="0"/>
              </a:rPr>
              <a:t>Τα παιδιά χρησιμοποιώντας ηλεκτρονικά βιβλία υιοθετούν βασικές συμβάσεις ανάγνωσης αλληλεπιδρώντας για το ξεφύλλισμα του βιβλίου. Επιπλέον τους παρέχεται η δυνατότητα να ακούσουν την ιστορία με το δικό τους ρυθμό  χρησιμοποιώντας τις επιλογές της εφαρμογής (έναρξη/</a:t>
            </a:r>
            <a:r>
              <a:rPr lang="el-GR" altLang="el-GR" sz="1600" dirty="0" err="1" smtClean="0">
                <a:solidFill>
                  <a:srgbClr val="0070C0"/>
                </a:solidFill>
                <a:latin typeface="Arial" charset="0"/>
              </a:rPr>
              <a:t>παύσ</a:t>
            </a:r>
            <a:r>
              <a:rPr lang="el-GR" altLang="el-GR" sz="1600" dirty="0" smtClean="0">
                <a:solidFill>
                  <a:srgbClr val="0070C0"/>
                </a:solidFill>
                <a:latin typeface="Arial" charset="0"/>
              </a:rPr>
              <a:t>η) και να οδηγηθούν συνεπώς στην κατανόηση του προφορικού λόγου.</a:t>
            </a:r>
          </a:p>
          <a:p>
            <a:pPr>
              <a:lnSpc>
                <a:spcPct val="80000"/>
              </a:lnSpc>
            </a:pPr>
            <a:endParaRPr lang="el-GR" altLang="el-GR" sz="2400" dirty="0" smtClean="0">
              <a:latin typeface="Arial" charset="0"/>
            </a:endParaRPr>
          </a:p>
        </p:txBody>
      </p:sp>
      <p:sp>
        <p:nvSpPr>
          <p:cNvPr id="2355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545C157-9B43-4C36-BFBC-933B7B70A23A}" type="slidenum">
              <a:rPr lang="en-US" altLang="el-GR">
                <a:solidFill>
                  <a:srgbClr val="B5A788"/>
                </a:solidFill>
                <a:latin typeface="Gill Sans MT" pitchFamily="34" charset="0"/>
              </a:rPr>
              <a:pPr/>
              <a:t>13</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743870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bwMode="auto">
          <a:xfrm>
            <a:off x="971550" y="188913"/>
            <a:ext cx="7499350" cy="1143000"/>
          </a:xfrm>
          <a:extLst/>
        </p:spPr>
        <p:txBody>
          <a:bodyPr vert="horz" wrap="square" lIns="91440" tIns="45720" rIns="91440" bIns="45720" numCol="1" anchorCtr="0" compatLnSpc="1">
            <a:prstTxWarp prst="textNoShape">
              <a:avLst/>
            </a:prstTxWarp>
            <a:normAutofit fontScale="90000"/>
          </a:bodyPr>
          <a:lstStyle/>
          <a:p>
            <a:pPr>
              <a:defRPr/>
            </a:pPr>
            <a:r>
              <a:rPr lang="el-GR" b="1" dirty="0" smtClean="0">
                <a:effectLst>
                  <a:outerShdw blurRad="38100" dist="38100" dir="2700000" algn="tl">
                    <a:srgbClr val="000000">
                      <a:alpha val="43137"/>
                    </a:srgbClr>
                  </a:outerShdw>
                </a:effectLst>
                <a:latin typeface="Arial" charset="0"/>
              </a:rPr>
              <a:t>Γραπτή Επικοινωνία - Γραφή</a:t>
            </a:r>
          </a:p>
        </p:txBody>
      </p:sp>
      <p:sp>
        <p:nvSpPr>
          <p:cNvPr id="24579" name="Rectangle 3"/>
          <p:cNvSpPr>
            <a:spLocks noGrp="1"/>
          </p:cNvSpPr>
          <p:nvPr>
            <p:ph type="body" idx="4294967295"/>
          </p:nvPr>
        </p:nvSpPr>
        <p:spPr>
          <a:xfrm>
            <a:off x="827088" y="1401763"/>
            <a:ext cx="8107362" cy="5195887"/>
          </a:xfrm>
        </p:spPr>
        <p:txBody>
          <a:bodyPr/>
          <a:lstStyle/>
          <a:p>
            <a:pPr algn="just"/>
            <a:r>
              <a:rPr lang="el-GR" altLang="el-GR" sz="2400" dirty="0" smtClean="0">
                <a:latin typeface="Arial" charset="0"/>
              </a:rPr>
              <a:t>Θα πρέπει τα παιδιά να κατανοούν το γιατί και το πώς γράφουμε χρησιμοποιώντας ηλεκτρονικό υπολογιστή, να συνειδητοποιούν δηλαδή την κοινωνική διάσταση του ηλεκτρονικού γραπτού λόγου ώστε:</a:t>
            </a:r>
          </a:p>
          <a:p>
            <a:pPr lvl="1" algn="just"/>
            <a:r>
              <a:rPr lang="el-GR" altLang="el-GR" sz="2000" dirty="0" smtClean="0">
                <a:latin typeface="Arial" charset="0"/>
              </a:rPr>
              <a:t>Να κατανοούν την αξία της χρήσης του γραπτού λόγου με τη χρήση υπολογιστή ώστε να μπορούν να επικοινωνούν, να εκφράζονται και να ανταλλάσσουν πληροφορίες</a:t>
            </a:r>
          </a:p>
          <a:p>
            <a:pPr lvl="1" algn="just"/>
            <a:r>
              <a:rPr lang="el-GR" altLang="el-GR" sz="2000" dirty="0" smtClean="0">
                <a:latin typeface="Arial" charset="0"/>
              </a:rPr>
              <a:t>Να μάθουν να χρησιμοποιούν το πληκτρολόγιο ώστε να γράφουν το όνομά τους και μικρές λέξεις ώστε να διεκπεραιώνουν μικρά καθημερινά τους προβλήματα </a:t>
            </a:r>
            <a:r>
              <a:rPr lang="el-GR" altLang="el-GR" sz="2000" dirty="0" smtClean="0">
                <a:solidFill>
                  <a:srgbClr val="0070C0"/>
                </a:solidFill>
                <a:latin typeface="Arial" charset="0"/>
              </a:rPr>
              <a:t>με αισθητικά άρτιο αποτέλεσμα</a:t>
            </a:r>
          </a:p>
          <a:p>
            <a:pPr lvl="1" algn="just"/>
            <a:r>
              <a:rPr lang="el-GR" altLang="el-GR" sz="2000" b="1" dirty="0" smtClean="0">
                <a:latin typeface="Arial" charset="0"/>
              </a:rPr>
              <a:t>Παράδειγμα</a:t>
            </a:r>
            <a:r>
              <a:rPr lang="el-GR" altLang="el-GR" sz="2000" dirty="0" smtClean="0">
                <a:latin typeface="Arial" charset="0"/>
              </a:rPr>
              <a:t>:</a:t>
            </a:r>
          </a:p>
          <a:p>
            <a:pPr lvl="2" algn="just"/>
            <a:r>
              <a:rPr lang="el-GR" altLang="el-GR" sz="1600" dirty="0" smtClean="0">
                <a:latin typeface="Arial" charset="0"/>
              </a:rPr>
              <a:t> Τα παιδιά χρησιμοποιούν λογισμικά γενικής χρήσης ή εκπαιδευτικά λογισμικά </a:t>
            </a:r>
            <a:r>
              <a:rPr lang="el-GR" altLang="el-GR" sz="1600" dirty="0" smtClean="0">
                <a:solidFill>
                  <a:srgbClr val="0070C0"/>
                </a:solidFill>
                <a:latin typeface="Arial" charset="0"/>
              </a:rPr>
              <a:t>ή εφαρμογές </a:t>
            </a:r>
            <a:r>
              <a:rPr lang="en-US" altLang="el-GR" sz="1600" dirty="0" smtClean="0">
                <a:solidFill>
                  <a:srgbClr val="0070C0"/>
                </a:solidFill>
                <a:latin typeface="Arial" charset="0"/>
              </a:rPr>
              <a:t>Web2.0 </a:t>
            </a:r>
            <a:r>
              <a:rPr lang="el-GR" altLang="el-GR" sz="1600" dirty="0" smtClean="0">
                <a:solidFill>
                  <a:srgbClr val="0070C0"/>
                </a:solidFill>
                <a:latin typeface="Arial" charset="0"/>
              </a:rPr>
              <a:t>και φορητών υπολογιστικών συσκευών  </a:t>
            </a:r>
            <a:r>
              <a:rPr lang="el-GR" altLang="el-GR" sz="1600" dirty="0" smtClean="0">
                <a:latin typeface="Arial" charset="0"/>
              </a:rPr>
              <a:t>για να γράψουν γράμματα και να συνθέσουν μικρές λέξεις ή φράσεις. </a:t>
            </a:r>
          </a:p>
        </p:txBody>
      </p:sp>
      <p:sp>
        <p:nvSpPr>
          <p:cNvPr id="2458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5BBC60-8397-457F-8CA6-2C775F43E857}" type="slidenum">
              <a:rPr lang="en-US" altLang="el-GR">
                <a:solidFill>
                  <a:srgbClr val="B5A788"/>
                </a:solidFill>
                <a:latin typeface="Gill Sans MT" pitchFamily="34" charset="0"/>
              </a:rPr>
              <a:pPr/>
              <a:t>14</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34490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142875"/>
            <a:ext cx="8258175" cy="1125538"/>
          </a:xfrm>
        </p:spPr>
        <p:txBody>
          <a:bodyPr>
            <a:noAutofit/>
          </a:bodyPr>
          <a:lstStyle/>
          <a:p>
            <a:pPr>
              <a:defRPr/>
            </a:pPr>
            <a:r>
              <a:rPr lang="el-GR" sz="4000" b="1" dirty="0" smtClean="0"/>
              <a:t>Γραφή και Ανάγνωση: Παραδείγματα λογισμικών</a:t>
            </a:r>
            <a:endParaRPr lang="el-GR" sz="4000" b="1" dirty="0"/>
          </a:p>
        </p:txBody>
      </p:sp>
      <p:sp>
        <p:nvSpPr>
          <p:cNvPr id="25604" name="Rectangle 3"/>
          <p:cNvSpPr>
            <a:spLocks noGrp="1" noChangeArrowheads="1"/>
          </p:cNvSpPr>
          <p:nvPr>
            <p:ph type="body" idx="1"/>
          </p:nvPr>
        </p:nvSpPr>
        <p:spPr>
          <a:xfrm>
            <a:off x="1042988" y="1484313"/>
            <a:ext cx="7993062" cy="5100637"/>
          </a:xfrm>
        </p:spPr>
        <p:txBody>
          <a:bodyPr/>
          <a:lstStyle/>
          <a:p>
            <a:pPr algn="just">
              <a:lnSpc>
                <a:spcPct val="80000"/>
              </a:lnSpc>
            </a:pPr>
            <a:r>
              <a:rPr lang="el-GR" altLang="el-GR" sz="2400" b="1" dirty="0" smtClean="0"/>
              <a:t>Επεξεργασία Κειμένου </a:t>
            </a:r>
            <a:r>
              <a:rPr lang="el-GR" altLang="el-GR" sz="2400" dirty="0" smtClean="0"/>
              <a:t>(όλα τα διαθέσιμα λογισμικά)</a:t>
            </a:r>
            <a:endParaRPr lang="el-GR" altLang="el-GR" sz="2400" b="1" dirty="0" smtClean="0"/>
          </a:p>
          <a:p>
            <a:pPr algn="just">
              <a:lnSpc>
                <a:spcPct val="80000"/>
              </a:lnSpc>
            </a:pPr>
            <a:r>
              <a:rPr lang="el-GR" altLang="el-GR" sz="2400" dirty="0" smtClean="0"/>
              <a:t>Σύνθεση ιστοριών (π.χ. </a:t>
            </a:r>
            <a:r>
              <a:rPr lang="en-GB" altLang="el-GR" sz="2400" dirty="0" err="1" smtClean="0"/>
              <a:t>Kidpad</a:t>
            </a:r>
            <a:r>
              <a:rPr lang="en-GB" altLang="el-GR" sz="2400" dirty="0" smtClean="0"/>
              <a:t>, Story Book Weaver</a:t>
            </a:r>
            <a:r>
              <a:rPr lang="el-GR" altLang="el-GR" sz="2400" dirty="0" smtClean="0"/>
              <a:t> (</a:t>
            </a:r>
            <a:r>
              <a:rPr lang="en-GB" altLang="el-GR" sz="2400" dirty="0" smtClean="0">
                <a:hlinkClick r:id="rId3"/>
              </a:rPr>
              <a:t>www.riverdeep.net</a:t>
            </a:r>
            <a:r>
              <a:rPr lang="el-GR" altLang="el-GR" sz="2400" dirty="0" smtClean="0"/>
              <a:t>))</a:t>
            </a:r>
          </a:p>
          <a:p>
            <a:pPr algn="just">
              <a:lnSpc>
                <a:spcPct val="80000"/>
              </a:lnSpc>
            </a:pPr>
            <a:r>
              <a:rPr lang="el-GR" altLang="el-GR" sz="2400" dirty="0" smtClean="0"/>
              <a:t>Λογισμικά παρουσίασης </a:t>
            </a:r>
          </a:p>
          <a:p>
            <a:pPr algn="just">
              <a:lnSpc>
                <a:spcPct val="80000"/>
              </a:lnSpc>
            </a:pPr>
            <a:r>
              <a:rPr lang="el-GR" altLang="el-GR" sz="2400" dirty="0" smtClean="0"/>
              <a:t>Συστήματα πολυμέσων και εφαρμογές «κλειστού» τύπου </a:t>
            </a:r>
          </a:p>
          <a:p>
            <a:pPr lvl="1" algn="just">
              <a:lnSpc>
                <a:spcPct val="80000"/>
              </a:lnSpc>
            </a:pPr>
            <a:r>
              <a:rPr lang="el-GR" altLang="el-GR" sz="2400" dirty="0" smtClean="0"/>
              <a:t>«Ζωντανά βιβλία» (</a:t>
            </a:r>
            <a:r>
              <a:rPr lang="en-GB" altLang="el-GR" sz="2400" dirty="0" smtClean="0"/>
              <a:t>Living books</a:t>
            </a:r>
            <a:r>
              <a:rPr lang="el-GR" altLang="el-GR" sz="2400" dirty="0" smtClean="0"/>
              <a:t>): λογισμικά πολυμέσων με απαγγελίες ιστοριών που μπορούν να συνδυαστούν με δραστηριότητες εξάσκησης και πρακτικής </a:t>
            </a:r>
          </a:p>
          <a:p>
            <a:pPr lvl="1" algn="just">
              <a:lnSpc>
                <a:spcPct val="80000"/>
              </a:lnSpc>
            </a:pPr>
            <a:r>
              <a:rPr lang="el-GR" altLang="el-GR" sz="2400" dirty="0" smtClean="0"/>
              <a:t>Π.χ. Σάλτο και </a:t>
            </a:r>
            <a:r>
              <a:rPr lang="el-GR" altLang="el-GR" sz="2400" dirty="0" err="1" smtClean="0"/>
              <a:t>Ζέλια</a:t>
            </a:r>
            <a:r>
              <a:rPr lang="el-GR" altLang="el-GR" sz="2400" dirty="0" smtClean="0"/>
              <a:t>, </a:t>
            </a:r>
            <a:r>
              <a:rPr lang="el-GR" altLang="el-GR" sz="2400" dirty="0" err="1" smtClean="0"/>
              <a:t>Ξεφτέρης</a:t>
            </a:r>
            <a:r>
              <a:rPr lang="en-GB" altLang="el-GR" sz="2400" dirty="0" smtClean="0"/>
              <a:t>, </a:t>
            </a:r>
            <a:r>
              <a:rPr lang="en-GB" altLang="el-GR" sz="2400" dirty="0" err="1" smtClean="0"/>
              <a:t>RAMKid</a:t>
            </a:r>
            <a:endParaRPr lang="en-GB" altLang="el-GR" sz="2400" dirty="0" smtClean="0"/>
          </a:p>
          <a:p>
            <a:pPr lvl="1" algn="just">
              <a:lnSpc>
                <a:spcPct val="80000"/>
              </a:lnSpc>
            </a:pPr>
            <a:r>
              <a:rPr lang="en-US" altLang="el-GR" sz="2400" dirty="0" smtClean="0">
                <a:solidFill>
                  <a:srgbClr val="0070C0"/>
                </a:solidFill>
              </a:rPr>
              <a:t>E-books (</a:t>
            </a:r>
            <a:r>
              <a:rPr lang="el-GR" altLang="el-GR" sz="2400" dirty="0" smtClean="0">
                <a:solidFill>
                  <a:srgbClr val="0070C0"/>
                </a:solidFill>
              </a:rPr>
              <a:t>από διάφορους εκδοτικούς οίκους, </a:t>
            </a:r>
            <a:r>
              <a:rPr lang="en-GB" altLang="el-GR" sz="2400" dirty="0" smtClean="0">
                <a:solidFill>
                  <a:srgbClr val="0070C0"/>
                </a:solidFill>
              </a:rPr>
              <a:t>http://www.mikrosanagnostis.gr/</a:t>
            </a:r>
            <a:r>
              <a:rPr lang="el-GR" altLang="el-GR" sz="2400" dirty="0" smtClean="0">
                <a:solidFill>
                  <a:srgbClr val="0070C0"/>
                </a:solidFill>
              </a:rPr>
              <a:t>)</a:t>
            </a:r>
          </a:p>
          <a:p>
            <a:pPr algn="just">
              <a:lnSpc>
                <a:spcPct val="80000"/>
              </a:lnSpc>
            </a:pPr>
            <a:r>
              <a:rPr lang="el-GR" altLang="el-GR" sz="2400" dirty="0" smtClean="0"/>
              <a:t>Λογισμικά γενικής χρήσης</a:t>
            </a:r>
            <a:r>
              <a:rPr lang="en-GB" altLang="el-GR" sz="2400" dirty="0" smtClean="0"/>
              <a:t> &amp; </a:t>
            </a:r>
            <a:r>
              <a:rPr lang="el-GR" altLang="el-GR" sz="2400" dirty="0" smtClean="0"/>
              <a:t>Υπηρεσίες διαδικτύου</a:t>
            </a:r>
            <a:endParaRPr lang="en-GB" altLang="el-GR" sz="2400" dirty="0" smtClean="0"/>
          </a:p>
          <a:p>
            <a:pPr lvl="1" algn="just">
              <a:lnSpc>
                <a:spcPct val="80000"/>
              </a:lnSpc>
            </a:pPr>
            <a:r>
              <a:rPr lang="en-GB" altLang="el-GR" sz="2000" dirty="0" smtClean="0"/>
              <a:t>E-mail, </a:t>
            </a:r>
            <a:r>
              <a:rPr lang="el-GR" altLang="el-GR" sz="2000" dirty="0" smtClean="0"/>
              <a:t>Ιστοσελίδες, </a:t>
            </a:r>
            <a:r>
              <a:rPr lang="el-GR" altLang="el-GR" sz="2000" dirty="0" err="1" smtClean="0"/>
              <a:t>Ιστολόγια</a:t>
            </a:r>
            <a:r>
              <a:rPr lang="el-GR" altLang="el-GR" sz="2000" dirty="0" smtClean="0"/>
              <a:t> ,</a:t>
            </a:r>
            <a:r>
              <a:rPr lang="en-US" altLang="el-GR" sz="2000" dirty="0" smtClean="0"/>
              <a:t>Wiki,  </a:t>
            </a:r>
            <a:r>
              <a:rPr lang="en-GB" altLang="el-GR" sz="2000" dirty="0" smtClean="0"/>
              <a:t>Skype,  MSN</a:t>
            </a:r>
            <a:r>
              <a:rPr lang="el-GR" altLang="el-GR" sz="2000" dirty="0" smtClean="0"/>
              <a:t> (γραπτή σύγχρονη επικοινωνία)</a:t>
            </a:r>
            <a:r>
              <a:rPr lang="en-US" altLang="el-GR" sz="2000" dirty="0" smtClean="0"/>
              <a:t>, </a:t>
            </a:r>
            <a:r>
              <a:rPr lang="el-GR" altLang="el-GR" sz="2000" dirty="0" smtClean="0">
                <a:solidFill>
                  <a:srgbClr val="0070C0"/>
                </a:solidFill>
              </a:rPr>
              <a:t>εφαρμογές φορητών υπολογιστικών συσκευών (</a:t>
            </a:r>
            <a:r>
              <a:rPr lang="en-US" altLang="el-GR" sz="2000" dirty="0" smtClean="0">
                <a:solidFill>
                  <a:srgbClr val="0070C0"/>
                </a:solidFill>
              </a:rPr>
              <a:t>Viber) </a:t>
            </a:r>
            <a:endParaRPr lang="el-GR" altLang="el-GR" sz="2000" dirty="0" smtClean="0">
              <a:solidFill>
                <a:srgbClr val="0070C0"/>
              </a:solidFill>
            </a:endParaRPr>
          </a:p>
        </p:txBody>
      </p:sp>
      <p:sp>
        <p:nvSpPr>
          <p:cNvPr id="2560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8E4EDB-BD83-410E-B3BE-5864A50E85DE}" type="slidenum">
              <a:rPr lang="en-US" altLang="el-GR">
                <a:solidFill>
                  <a:srgbClr val="B5A788"/>
                </a:solidFill>
                <a:latin typeface="Gill Sans MT" pitchFamily="34" charset="0"/>
              </a:rPr>
              <a:pPr/>
              <a:t>15</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698918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09600" y="188913"/>
            <a:ext cx="7861300" cy="1143000"/>
          </a:xfrm>
        </p:spPr>
        <p:txBody>
          <a:bodyPr>
            <a:noAutofit/>
          </a:bodyPr>
          <a:lstStyle/>
          <a:p>
            <a:pPr>
              <a:defRPr/>
            </a:pPr>
            <a:r>
              <a:rPr lang="el-GR" sz="3600" b="1" dirty="0" smtClean="0">
                <a:latin typeface="Arial" pitchFamily="34" charset="0"/>
                <a:cs typeface="Arial" pitchFamily="34" charset="0"/>
              </a:rPr>
              <a:t>Μαθηματικά, Γλώσσα, Μελέτη Περιβάλλοντος &amp; </a:t>
            </a:r>
            <a:r>
              <a:rPr lang="el-GR" sz="3600" b="1" dirty="0">
                <a:latin typeface="Arial" pitchFamily="34" charset="0"/>
                <a:cs typeface="Arial" pitchFamily="34" charset="0"/>
              </a:rPr>
              <a:t>ΤΠΕ</a:t>
            </a:r>
            <a:endParaRPr lang="en-US" sz="3600" b="1" dirty="0">
              <a:latin typeface="Arial" pitchFamily="34" charset="0"/>
              <a:cs typeface="Arial" pitchFamily="34" charset="0"/>
            </a:endParaRPr>
          </a:p>
        </p:txBody>
      </p:sp>
      <p:sp>
        <p:nvSpPr>
          <p:cNvPr id="26628" name="Rectangle 3"/>
          <p:cNvSpPr>
            <a:spLocks noGrp="1" noChangeArrowheads="1"/>
          </p:cNvSpPr>
          <p:nvPr>
            <p:ph type="body" idx="1"/>
          </p:nvPr>
        </p:nvSpPr>
        <p:spPr>
          <a:xfrm>
            <a:off x="714375" y="1617663"/>
            <a:ext cx="8270875" cy="4835525"/>
          </a:xfrm>
        </p:spPr>
        <p:txBody>
          <a:bodyPr/>
          <a:lstStyle/>
          <a:p>
            <a:pPr>
              <a:lnSpc>
                <a:spcPct val="80000"/>
              </a:lnSpc>
            </a:pPr>
            <a:r>
              <a:rPr lang="el-GR" altLang="el-GR" sz="2800" smtClean="0"/>
              <a:t>Η χρήση των ΤΠΕ μπορεί να συμβάλει </a:t>
            </a:r>
          </a:p>
          <a:p>
            <a:pPr lvl="1"/>
            <a:r>
              <a:rPr lang="el-GR" altLang="el-GR" sz="2400" smtClean="0"/>
              <a:t>στην κατανόηση και στην οικοδόμηση νέων εννοιών, </a:t>
            </a:r>
          </a:p>
          <a:p>
            <a:pPr lvl="1"/>
            <a:r>
              <a:rPr lang="el-GR" altLang="el-GR" sz="2400" smtClean="0"/>
              <a:t>στην ενίσχυση της παρατηρητικότητας και της μνήμης, </a:t>
            </a:r>
          </a:p>
          <a:p>
            <a:pPr lvl="1"/>
            <a:r>
              <a:rPr lang="el-GR" altLang="el-GR" sz="2400" smtClean="0"/>
              <a:t>στην κατανόηση της σχέσης ανάμεσα σε αιτία και αποτέλεσμα, </a:t>
            </a:r>
          </a:p>
          <a:p>
            <a:pPr lvl="1"/>
            <a:r>
              <a:rPr lang="el-GR" altLang="el-GR" sz="2400" smtClean="0"/>
              <a:t>στην ανάπτυξη της συμβολικής σκέψης, </a:t>
            </a:r>
          </a:p>
          <a:p>
            <a:pPr lvl="1"/>
            <a:r>
              <a:rPr lang="el-GR" altLang="el-GR" sz="2400" smtClean="0"/>
              <a:t>στη συσχέτιση ανάμεσα στο αφηρημένο και το συγκεκριμένο, </a:t>
            </a:r>
          </a:p>
          <a:p>
            <a:pPr lvl="1"/>
            <a:r>
              <a:rPr lang="el-GR" altLang="el-GR" sz="2400" smtClean="0"/>
              <a:t>στον πειραματισμό και στη διαδικασία επίλυσης προβλημάτων.</a:t>
            </a:r>
          </a:p>
        </p:txBody>
      </p:sp>
      <p:sp>
        <p:nvSpPr>
          <p:cNvPr id="2662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0B12F8-BD6D-4F36-B99E-607282011556}" type="slidenum">
              <a:rPr lang="en-US" altLang="el-GR">
                <a:solidFill>
                  <a:srgbClr val="B5A788"/>
                </a:solidFill>
                <a:latin typeface="Gill Sans MT" pitchFamily="34" charset="0"/>
              </a:rPr>
              <a:pPr/>
              <a:t>16</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752789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4319588"/>
            <a:ext cx="7407275" cy="1471612"/>
          </a:xfrm>
        </p:spPr>
        <p:txBody>
          <a:bodyPr/>
          <a:lstStyle/>
          <a:p>
            <a:pPr algn="r">
              <a:defRPr/>
            </a:pPr>
            <a:r>
              <a:rPr lang="el-GR" dirty="0"/>
              <a:t>Διδάσκοντας με τη βοήθεια επεξεργαστή κειμένου</a:t>
            </a:r>
          </a:p>
        </p:txBody>
      </p:sp>
    </p:spTree>
    <p:extLst>
      <p:ext uri="{BB962C8B-B14F-4D97-AF65-F5344CB8AC3E}">
        <p14:creationId xmlns:p14="http://schemas.microsoft.com/office/powerpoint/2010/main" val="1021383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b="1" dirty="0" smtClean="0"/>
              <a:t>Στόχος</a:t>
            </a:r>
            <a:endParaRPr lang="el-GR" b="1" dirty="0"/>
          </a:p>
        </p:txBody>
      </p:sp>
      <p:sp>
        <p:nvSpPr>
          <p:cNvPr id="28675" name="Content Placeholder 2"/>
          <p:cNvSpPr>
            <a:spLocks noGrp="1"/>
          </p:cNvSpPr>
          <p:nvPr>
            <p:ph idx="1"/>
          </p:nvPr>
        </p:nvSpPr>
        <p:spPr/>
        <p:txBody>
          <a:bodyPr/>
          <a:lstStyle/>
          <a:p>
            <a:r>
              <a:rPr lang="el-GR" altLang="el-GR" dirty="0" smtClean="0">
                <a:latin typeface="Verdana" pitchFamily="34" charset="0"/>
                <a:cs typeface="Times New Roman" pitchFamily="18" charset="0"/>
              </a:rPr>
              <a:t>Η εκμάθηση τεχνικών και μεθόδων για τη χρήση του επεξεργαστή κειμένου στη διδασκαλία</a:t>
            </a:r>
            <a:endParaRPr lang="el-GR" altLang="el-GR" dirty="0" smtClean="0"/>
          </a:p>
        </p:txBody>
      </p:sp>
    </p:spTree>
    <p:extLst>
      <p:ext uri="{BB962C8B-B14F-4D97-AF65-F5344CB8AC3E}">
        <p14:creationId xmlns:p14="http://schemas.microsoft.com/office/powerpoint/2010/main" val="2708887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Επεξεργαστής κειμένου</a:t>
            </a:r>
            <a:endParaRPr lang="el-GR" dirty="0"/>
          </a:p>
        </p:txBody>
      </p:sp>
      <p:sp>
        <p:nvSpPr>
          <p:cNvPr id="3" name="Content Placeholder 2"/>
          <p:cNvSpPr>
            <a:spLocks noGrp="1"/>
          </p:cNvSpPr>
          <p:nvPr>
            <p:ph idx="1"/>
          </p:nvPr>
        </p:nvSpPr>
        <p:spPr/>
        <p:txBody>
          <a:bodyPr>
            <a:normAutofit fontScale="92500"/>
          </a:bodyPr>
          <a:lstStyle/>
          <a:p>
            <a:pPr>
              <a:defRPr/>
            </a:pPr>
            <a:r>
              <a:rPr lang="el-GR" dirty="0"/>
              <a:t>ισχυρό μέσο («εργαλείο») </a:t>
            </a:r>
            <a:r>
              <a:rPr lang="el-GR" dirty="0" smtClean="0"/>
              <a:t>διδασκαλίας</a:t>
            </a:r>
          </a:p>
          <a:p>
            <a:pPr lvl="1">
              <a:buFont typeface="Verdana" pitchFamily="34" charset="0"/>
              <a:buNone/>
              <a:defRPr/>
            </a:pPr>
            <a:r>
              <a:rPr lang="el-GR" i="1" dirty="0" smtClean="0"/>
              <a:t>	πυρήνας</a:t>
            </a:r>
            <a:r>
              <a:rPr lang="el-GR" dirty="0" smtClean="0"/>
              <a:t> για </a:t>
            </a:r>
            <a:r>
              <a:rPr lang="el-GR" dirty="0"/>
              <a:t>μια διδασκαλία </a:t>
            </a:r>
            <a:endParaRPr lang="el-GR" dirty="0" smtClean="0"/>
          </a:p>
          <a:p>
            <a:pPr lvl="1">
              <a:buFont typeface="Verdana" pitchFamily="34" charset="0"/>
              <a:buNone/>
              <a:defRPr/>
            </a:pPr>
            <a:r>
              <a:rPr lang="el-GR" dirty="0" smtClean="0"/>
              <a:t>ή</a:t>
            </a:r>
          </a:p>
          <a:p>
            <a:pPr lvl="1">
              <a:buFont typeface="Verdana" pitchFamily="34" charset="0"/>
              <a:buNone/>
              <a:defRPr/>
            </a:pPr>
            <a:r>
              <a:rPr lang="el-GR" dirty="0" smtClean="0"/>
              <a:t>	</a:t>
            </a:r>
            <a:r>
              <a:rPr lang="el-GR" dirty="0"/>
              <a:t>πεδίο για δραστηριότητες προγύμνασης και εξάσκησης </a:t>
            </a:r>
          </a:p>
          <a:p>
            <a:pPr>
              <a:defRPr/>
            </a:pPr>
            <a:r>
              <a:rPr lang="el-GR" dirty="0" smtClean="0"/>
              <a:t>Επιφυλάξεις</a:t>
            </a:r>
          </a:p>
          <a:p>
            <a:pPr lvl="1">
              <a:buFont typeface="Verdana" pitchFamily="34" charset="0"/>
              <a:buNone/>
              <a:defRPr/>
            </a:pPr>
            <a:r>
              <a:rPr lang="el-GR" dirty="0"/>
              <a:t>	διεκπεραίωση εργασιών γραμματειακού χαρακτήρα </a:t>
            </a:r>
            <a:endParaRPr lang="el-GR" dirty="0" smtClean="0"/>
          </a:p>
          <a:p>
            <a:pPr lvl="1">
              <a:buFont typeface="Verdana" pitchFamily="34" charset="0"/>
              <a:buNone/>
              <a:defRPr/>
            </a:pPr>
            <a:r>
              <a:rPr lang="el-GR" dirty="0" smtClean="0"/>
              <a:t>	χρήση μικρού </a:t>
            </a:r>
            <a:r>
              <a:rPr lang="el-GR" dirty="0"/>
              <a:t>μέρους των δυνατοτήτων του επεξεργαστή κειμένου</a:t>
            </a:r>
            <a:endParaRPr lang="el-GR" dirty="0" smtClean="0"/>
          </a:p>
          <a:p>
            <a:pPr lvl="1">
              <a:buFont typeface="Verdana" pitchFamily="34" charset="0"/>
              <a:buNone/>
              <a:defRPr/>
            </a:pPr>
            <a:endParaRPr lang="el-GR" dirty="0"/>
          </a:p>
        </p:txBody>
      </p:sp>
    </p:spTree>
    <p:extLst>
      <p:ext uri="{BB962C8B-B14F-4D97-AF65-F5344CB8AC3E}">
        <p14:creationId xmlns:p14="http://schemas.microsoft.com/office/powerpoint/2010/main" val="3922048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Προσχολική εκπαίδευση</a:t>
            </a:r>
            <a:endParaRPr lang="el-GR" dirty="0"/>
          </a:p>
        </p:txBody>
      </p:sp>
      <p:sp>
        <p:nvSpPr>
          <p:cNvPr id="30723" name="Content Placeholder 2"/>
          <p:cNvSpPr>
            <a:spLocks noGrp="1"/>
          </p:cNvSpPr>
          <p:nvPr>
            <p:ph idx="1"/>
          </p:nvPr>
        </p:nvSpPr>
        <p:spPr/>
        <p:txBody>
          <a:bodyPr/>
          <a:lstStyle/>
          <a:p>
            <a:r>
              <a:rPr lang="el-GR" altLang="el-GR" dirty="0" smtClean="0"/>
              <a:t>Γράμματα</a:t>
            </a:r>
            <a:r>
              <a:rPr lang="en-US" altLang="el-GR" dirty="0" smtClean="0"/>
              <a:t> (</a:t>
            </a:r>
            <a:r>
              <a:rPr lang="el-GR" altLang="el-GR" dirty="0" smtClean="0"/>
              <a:t>αντιγραφή λέξεων, φωνολογική επίγνωση, παραγωγή γραπτού λόγου</a:t>
            </a:r>
            <a:r>
              <a:rPr lang="en-US" altLang="el-GR" dirty="0" smtClean="0"/>
              <a:t>)</a:t>
            </a:r>
            <a:endParaRPr lang="el-GR" altLang="el-GR" dirty="0" smtClean="0"/>
          </a:p>
          <a:p>
            <a:r>
              <a:rPr lang="el-GR" altLang="el-GR" dirty="0" smtClean="0"/>
              <a:t>Μορφοποίηση κειμένου</a:t>
            </a:r>
          </a:p>
          <a:p>
            <a:r>
              <a:rPr lang="el-GR" altLang="el-GR" dirty="0" smtClean="0"/>
              <a:t>Εκτύπωση </a:t>
            </a:r>
          </a:p>
          <a:p>
            <a:r>
              <a:rPr lang="el-GR" altLang="el-GR" dirty="0" smtClean="0"/>
              <a:t>Εισαγωγή σχημάτων – εικόνων </a:t>
            </a:r>
          </a:p>
          <a:p>
            <a:r>
              <a:rPr lang="el-GR" altLang="el-GR" dirty="0" smtClean="0"/>
              <a:t>Κλπ.</a:t>
            </a:r>
          </a:p>
        </p:txBody>
      </p:sp>
    </p:spTree>
    <p:extLst>
      <p:ext uri="{BB962C8B-B14F-4D97-AF65-F5344CB8AC3E}">
        <p14:creationId xmlns:p14="http://schemas.microsoft.com/office/powerpoint/2010/main" val="2891420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Πρακτικές συμβουλές</a:t>
            </a:r>
            <a:endParaRPr lang="el-GR" dirty="0"/>
          </a:p>
        </p:txBody>
      </p:sp>
      <p:sp>
        <p:nvSpPr>
          <p:cNvPr id="31747" name="Content Placeholder 2"/>
          <p:cNvSpPr>
            <a:spLocks noGrp="1"/>
          </p:cNvSpPr>
          <p:nvPr>
            <p:ph idx="1"/>
          </p:nvPr>
        </p:nvSpPr>
        <p:spPr/>
        <p:txBody>
          <a:bodyPr/>
          <a:lstStyle/>
          <a:p>
            <a:r>
              <a:rPr lang="el-GR" altLang="el-GR" dirty="0" smtClean="0"/>
              <a:t>Προσοχή στο κείμενο (μορφοποίηση ανάλογα με το επίπεδο αναγνωστικής ικανότητας των μαθητών)</a:t>
            </a:r>
          </a:p>
          <a:p>
            <a:r>
              <a:rPr lang="el-GR" altLang="el-GR" dirty="0" smtClean="0"/>
              <a:t>Έλεγχος των </a:t>
            </a:r>
            <a:r>
              <a:rPr lang="el-GR" altLang="el-GR" dirty="0" err="1" smtClean="0"/>
              <a:t>υπερδεσμών</a:t>
            </a:r>
            <a:r>
              <a:rPr lang="el-GR" altLang="el-GR" dirty="0" smtClean="0"/>
              <a:t>  (</a:t>
            </a:r>
            <a:r>
              <a:rPr lang="el-GR" altLang="el-GR" dirty="0" err="1" smtClean="0"/>
              <a:t>επικαιροποίηση</a:t>
            </a:r>
            <a:r>
              <a:rPr lang="el-GR" altLang="el-GR" dirty="0" smtClean="0"/>
              <a:t> προ χρήσης)</a:t>
            </a:r>
          </a:p>
          <a:p>
            <a:r>
              <a:rPr lang="el-GR" altLang="el-GR" dirty="0" smtClean="0"/>
              <a:t>Χρήση εφέ, ήχου, εικόνας με φειδώ</a:t>
            </a:r>
          </a:p>
        </p:txBody>
      </p:sp>
    </p:spTree>
    <p:extLst>
      <p:ext uri="{BB962C8B-B14F-4D97-AF65-F5344CB8AC3E}">
        <p14:creationId xmlns:p14="http://schemas.microsoft.com/office/powerpoint/2010/main" val="254380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Τεχνικές χρήσης 1 (δημοτικό)</a:t>
            </a:r>
            <a:endParaRPr lang="el-GR" dirty="0"/>
          </a:p>
        </p:txBody>
      </p:sp>
      <p:sp>
        <p:nvSpPr>
          <p:cNvPr id="32771" name="Content Placeholder 2"/>
          <p:cNvSpPr>
            <a:spLocks noGrp="1"/>
          </p:cNvSpPr>
          <p:nvPr>
            <p:ph idx="1"/>
          </p:nvPr>
        </p:nvSpPr>
        <p:spPr/>
        <p:txBody>
          <a:bodyPr/>
          <a:lstStyle/>
          <a:p>
            <a:r>
              <a:rPr lang="el-GR" altLang="el-GR" smtClean="0"/>
              <a:t>Παρακολούθηση αλλαγών (τεχνική που διευκολύνει τη συνεργατική γραφή)</a:t>
            </a:r>
          </a:p>
          <a:p>
            <a:endParaRPr lang="el-GR" altLang="el-GR" smtClean="0"/>
          </a:p>
          <a:p>
            <a:endParaRPr lang="el-GR" altLang="el-GR" smtClean="0"/>
          </a:p>
        </p:txBody>
      </p:sp>
      <p:pic>
        <p:nvPicPr>
          <p:cNvPr id="327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3000375"/>
            <a:ext cx="8429625" cy="30003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955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Τεχνικές χρήσης 2 (δημοτικό)</a:t>
            </a:r>
            <a:endParaRPr lang="el-GR" dirty="0"/>
          </a:p>
        </p:txBody>
      </p:sp>
      <p:sp>
        <p:nvSpPr>
          <p:cNvPr id="33795" name="Content Placeholder 2"/>
          <p:cNvSpPr>
            <a:spLocks noGrp="1"/>
          </p:cNvSpPr>
          <p:nvPr>
            <p:ph idx="1"/>
          </p:nvPr>
        </p:nvSpPr>
        <p:spPr/>
        <p:txBody>
          <a:bodyPr/>
          <a:lstStyle/>
          <a:p>
            <a:r>
              <a:rPr lang="el-GR" altLang="el-GR" smtClean="0"/>
              <a:t>Εισαγωγή σχολίων (διευκολύνει τη συνεργατική γραφή)</a:t>
            </a:r>
          </a:p>
          <a:p>
            <a:endParaRPr lang="el-GR" altLang="el-GR" smtClean="0"/>
          </a:p>
          <a:p>
            <a:endParaRPr lang="el-GR" altLang="el-GR" smtClean="0"/>
          </a:p>
        </p:txBody>
      </p:sp>
      <p:pic>
        <p:nvPicPr>
          <p:cNvPr id="337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2624138"/>
            <a:ext cx="6634162" cy="36623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210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Τεχνικές χρήσης 3 (δημοτικό)</a:t>
            </a:r>
            <a:endParaRPr lang="el-GR" dirty="0"/>
          </a:p>
        </p:txBody>
      </p:sp>
      <p:sp>
        <p:nvSpPr>
          <p:cNvPr id="34819" name="Content Placeholder 2"/>
          <p:cNvSpPr>
            <a:spLocks noGrp="1"/>
          </p:cNvSpPr>
          <p:nvPr>
            <p:ph idx="1"/>
          </p:nvPr>
        </p:nvSpPr>
        <p:spPr/>
        <p:txBody>
          <a:bodyPr/>
          <a:lstStyle/>
          <a:p>
            <a:r>
              <a:rPr lang="el-GR" altLang="el-GR" smtClean="0"/>
              <a:t>Χρήση ορθογραφικού – γραμματικού ελέγχου και Θησαυρός</a:t>
            </a:r>
          </a:p>
          <a:p>
            <a:r>
              <a:rPr lang="el-GR" altLang="el-GR" smtClean="0"/>
              <a:t>Χρήση εξωτερικών και εσωτερικών υπερδεσμών (για χρήση εξωτερικών πηγών πληροφόρησης)</a:t>
            </a:r>
          </a:p>
          <a:p>
            <a:r>
              <a:rPr lang="el-GR" altLang="el-GR" smtClean="0"/>
              <a:t>Αξιοποίηση πινάκων (για πινακοποίηση πληροφοριών)</a:t>
            </a:r>
          </a:p>
          <a:p>
            <a:r>
              <a:rPr lang="el-GR" altLang="el-GR" smtClean="0"/>
              <a:t>Συνδυασμός εικόνας και κειμένου</a:t>
            </a:r>
          </a:p>
        </p:txBody>
      </p:sp>
    </p:spTree>
    <p:extLst>
      <p:ext uri="{BB962C8B-B14F-4D97-AF65-F5344CB8AC3E}">
        <p14:creationId xmlns:p14="http://schemas.microsoft.com/office/powerpoint/2010/main" val="2211794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idx="4294967295"/>
          </p:nvPr>
        </p:nvSpPr>
        <p:spPr>
          <a:xfrm>
            <a:off x="971550" y="1484313"/>
            <a:ext cx="7488238" cy="2751137"/>
          </a:xfrm>
        </p:spPr>
        <p:txBody>
          <a:bodyPr lIns="45720" rIns="45720" anchor="b"/>
          <a:lstStyle/>
          <a:p>
            <a:pPr algn="ctr">
              <a:defRPr/>
            </a:pPr>
            <a:r>
              <a:rPr lang="el-GR" sz="4900" dirty="0" smtClean="0">
                <a:effectLst>
                  <a:outerShdw blurRad="38100" dist="38100" dir="2700000" algn="tl">
                    <a:srgbClr val="FFFFFF"/>
                  </a:outerShdw>
                </a:effectLst>
              </a:rPr>
              <a:t>Διδάσκοντας </a:t>
            </a:r>
            <a:r>
              <a:rPr lang="el-GR" sz="4900" dirty="0">
                <a:effectLst>
                  <a:outerShdw blurRad="38100" dist="38100" dir="2700000" algn="tl">
                    <a:srgbClr val="FFFFFF"/>
                  </a:outerShdw>
                </a:effectLst>
              </a:rPr>
              <a:t>με τη βοήθεια λογισμικού </a:t>
            </a:r>
            <a:r>
              <a:rPr lang="el-GR" sz="4900" dirty="0" smtClean="0">
                <a:effectLst>
                  <a:outerShdw blurRad="38100" dist="38100" dir="2700000" algn="tl">
                    <a:srgbClr val="FFFFFF"/>
                  </a:outerShdw>
                </a:effectLst>
              </a:rPr>
              <a:t>παρουσιάσεων - </a:t>
            </a:r>
            <a:r>
              <a:rPr lang="en-US" sz="4900" dirty="0" smtClean="0">
                <a:effectLst>
                  <a:outerShdw blurRad="38100" dist="38100" dir="2700000" algn="tl">
                    <a:srgbClr val="FFFFFF"/>
                  </a:outerShdw>
                </a:effectLst>
              </a:rPr>
              <a:t/>
            </a:r>
            <a:br>
              <a:rPr lang="en-US" sz="4900" dirty="0" smtClean="0">
                <a:effectLst>
                  <a:outerShdw blurRad="38100" dist="38100" dir="2700000" algn="tl">
                    <a:srgbClr val="FFFFFF"/>
                  </a:outerShdw>
                </a:effectLst>
              </a:rPr>
            </a:br>
            <a:r>
              <a:rPr lang="el-GR" sz="4900" dirty="0" err="1" smtClean="0">
                <a:effectLst>
                  <a:outerShdw blurRad="38100" dist="38100" dir="2700000" algn="tl">
                    <a:srgbClr val="FFFFFF"/>
                  </a:outerShdw>
                </a:effectLst>
              </a:rPr>
              <a:t>πολυτροπικά</a:t>
            </a:r>
            <a:r>
              <a:rPr lang="el-GR" sz="4900" dirty="0" smtClean="0">
                <a:effectLst>
                  <a:outerShdw blurRad="38100" dist="38100" dir="2700000" algn="tl">
                    <a:srgbClr val="FFFFFF"/>
                  </a:outerShdw>
                </a:effectLst>
              </a:rPr>
              <a:t> κείμενα</a:t>
            </a:r>
            <a:endParaRPr lang="el-GR" sz="4900" dirty="0">
              <a:effectLst>
                <a:outerShdw blurRad="38100" dist="38100" dir="2700000" algn="tl">
                  <a:srgbClr val="FFFFFF"/>
                </a:outerShdw>
              </a:effectLst>
            </a:endParaRPr>
          </a:p>
        </p:txBody>
      </p:sp>
    </p:spTree>
    <p:extLst>
      <p:ext uri="{BB962C8B-B14F-4D97-AF65-F5344CB8AC3E}">
        <p14:creationId xmlns:p14="http://schemas.microsoft.com/office/powerpoint/2010/main" val="2969351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09601" y="271463"/>
            <a:ext cx="7620000" cy="925512"/>
          </a:xfrm>
        </p:spPr>
        <p:txBody>
          <a:bodyPr anchor="b"/>
          <a:lstStyle/>
          <a:p>
            <a:pPr>
              <a:defRPr/>
            </a:pPr>
            <a:r>
              <a:rPr lang="el-GR" b="1" dirty="0">
                <a:effectLst>
                  <a:outerShdw blurRad="38100" dist="38100" dir="2700000" algn="tl">
                    <a:srgbClr val="C0C0C0"/>
                  </a:outerShdw>
                </a:effectLst>
              </a:rPr>
              <a:t>Θεωρητικά στοιχεία </a:t>
            </a:r>
          </a:p>
        </p:txBody>
      </p:sp>
      <p:sp>
        <p:nvSpPr>
          <p:cNvPr id="3" name="2 - Θέση περιεχομένου"/>
          <p:cNvSpPr>
            <a:spLocks noGrp="1"/>
          </p:cNvSpPr>
          <p:nvPr>
            <p:ph idx="4294967295"/>
          </p:nvPr>
        </p:nvSpPr>
        <p:spPr>
          <a:xfrm>
            <a:off x="879475" y="1430338"/>
            <a:ext cx="8229600" cy="4781550"/>
          </a:xfrm>
        </p:spPr>
        <p:txBody>
          <a:bodyPr lIns="182880" tIns="91440"/>
          <a:lstStyle/>
          <a:p>
            <a:r>
              <a:rPr lang="el-GR" altLang="el-GR" smtClean="0"/>
              <a:t>Το λογισμικό παρουσιάσεων είναι ένα ισχυρό, ανοικτό εργαλείο που υποστηρίζει με ποικίλους τρόπους τη διδασκαλία</a:t>
            </a:r>
          </a:p>
          <a:p>
            <a:r>
              <a:rPr lang="el-GR" altLang="el-GR" smtClean="0"/>
              <a:t>Χρησιμοποιείται ευρέως</a:t>
            </a:r>
          </a:p>
          <a:p>
            <a:pPr lvl="1"/>
            <a:r>
              <a:rPr lang="el-GR" altLang="el-GR" smtClean="0"/>
              <a:t>Μπορεί να αποτελέσει τον πυρήνα για μια διδασκαλία</a:t>
            </a:r>
          </a:p>
          <a:p>
            <a:pPr lvl="1"/>
            <a:r>
              <a:rPr lang="el-GR" altLang="el-GR" smtClean="0"/>
              <a:t>Μπορεί να αποτελέσει πεδίο για δραστηριότητες προγύμνασης και εξάσκησης (</a:t>
            </a:r>
            <a:r>
              <a:rPr lang="en-US" altLang="el-GR" smtClean="0"/>
              <a:t>drill and practice)</a:t>
            </a:r>
            <a:endParaRPr lang="el-GR" altLang="el-GR" smtClean="0"/>
          </a:p>
          <a:p>
            <a:pPr>
              <a:buFont typeface="Wingdings" pitchFamily="2" charset="2"/>
              <a:buNone/>
            </a:pPr>
            <a:endParaRPr lang="en-US" altLang="el-GR" smtClean="0"/>
          </a:p>
        </p:txBody>
      </p:sp>
    </p:spTree>
    <p:extLst>
      <p:ext uri="{BB962C8B-B14F-4D97-AF65-F5344CB8AC3E}">
        <p14:creationId xmlns:p14="http://schemas.microsoft.com/office/powerpoint/2010/main" val="1578215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4)">
                                      <p:cBhvr>
                                        <p:cTn id="11" dur="2000"/>
                                        <p:tgtEl>
                                          <p:spTgt spid="3">
                                            <p:txEl>
                                              <p:pRg st="1" end="1"/>
                                            </p:txEl>
                                          </p:spTgt>
                                        </p:tgtEl>
                                      </p:cBhvr>
                                    </p:animEffect>
                                  </p:childTnLst>
                                </p:cTn>
                              </p:par>
                            </p:childTnLst>
                          </p:cTn>
                        </p:par>
                        <p:par>
                          <p:cTn id="12" fill="hold" nodeType="afterGroup">
                            <p:stCondLst>
                              <p:cond delay="4000"/>
                            </p:stCondLst>
                            <p:childTnLst>
                              <p:par>
                                <p:cTn id="13" presetID="21"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4)">
                                      <p:cBhvr>
                                        <p:cTn id="15" dur="2000"/>
                                        <p:tgtEl>
                                          <p:spTgt spid="3">
                                            <p:txEl>
                                              <p:pRg st="2" end="2"/>
                                            </p:txEl>
                                          </p:spTgt>
                                        </p:tgtEl>
                                      </p:cBhvr>
                                    </p:animEffect>
                                  </p:childTnLst>
                                </p:cTn>
                              </p:par>
                            </p:childTnLst>
                          </p:cTn>
                        </p:par>
                        <p:par>
                          <p:cTn id="16" fill="hold" nodeType="afterGroup">
                            <p:stCondLst>
                              <p:cond delay="6000"/>
                            </p:stCondLst>
                            <p:childTnLst>
                              <p:par>
                                <p:cTn id="17" presetID="21"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4)">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533400" y="271463"/>
            <a:ext cx="7696200" cy="1144587"/>
          </a:xfrm>
        </p:spPr>
        <p:txBody>
          <a:bodyPr anchor="b">
            <a:noAutofit/>
          </a:bodyPr>
          <a:lstStyle/>
          <a:p>
            <a:pPr>
              <a:defRPr/>
            </a:pPr>
            <a:r>
              <a:rPr lang="el-GR" sz="3600" dirty="0">
                <a:effectLst>
                  <a:outerShdw blurRad="38100" dist="38100" dir="2700000" algn="tl">
                    <a:srgbClr val="C0C0C0"/>
                  </a:outerShdw>
                </a:effectLst>
              </a:rPr>
              <a:t>Πρακτικές συμβουλές για τη χρήση των παρουσιάσεων </a:t>
            </a:r>
          </a:p>
        </p:txBody>
      </p:sp>
      <p:sp>
        <p:nvSpPr>
          <p:cNvPr id="3" name="2 - Θέση περιεχομένου"/>
          <p:cNvSpPr>
            <a:spLocks noGrp="1"/>
          </p:cNvSpPr>
          <p:nvPr>
            <p:ph idx="4294967295"/>
          </p:nvPr>
        </p:nvSpPr>
        <p:spPr>
          <a:xfrm>
            <a:off x="960438" y="1484313"/>
            <a:ext cx="7932737" cy="4786312"/>
          </a:xfrm>
        </p:spPr>
        <p:txBody>
          <a:bodyPr lIns="182880" tIns="91440">
            <a:normAutofit/>
          </a:bodyPr>
          <a:lstStyle/>
          <a:p>
            <a:pPr lvl="1">
              <a:lnSpc>
                <a:spcPct val="90000"/>
              </a:lnSpc>
              <a:defRPr/>
            </a:pPr>
            <a:r>
              <a:rPr lang="el-GR" dirty="0"/>
              <a:t>Ο συνδυασμός των χρωμάτων πρέπει να βοηθά την ανάγνωση</a:t>
            </a:r>
          </a:p>
          <a:p>
            <a:pPr lvl="1">
              <a:lnSpc>
                <a:spcPct val="90000"/>
              </a:lnSpc>
              <a:defRPr/>
            </a:pPr>
            <a:r>
              <a:rPr lang="el-GR" dirty="0"/>
              <a:t>Το κείμενο να είναι αραιό για να μην είναι δυσανάγνωστο</a:t>
            </a:r>
          </a:p>
          <a:p>
            <a:pPr lvl="1">
              <a:lnSpc>
                <a:spcPct val="90000"/>
              </a:lnSpc>
              <a:defRPr/>
            </a:pPr>
            <a:r>
              <a:rPr lang="el-GR" dirty="0"/>
              <a:t>Έλεγχος των </a:t>
            </a:r>
            <a:r>
              <a:rPr lang="el-GR" dirty="0" err="1"/>
              <a:t>υπερδεσμών</a:t>
            </a:r>
            <a:r>
              <a:rPr lang="el-GR" dirty="0"/>
              <a:t> πριν την παρουσίαση</a:t>
            </a:r>
          </a:p>
          <a:p>
            <a:pPr lvl="1">
              <a:lnSpc>
                <a:spcPct val="90000"/>
              </a:lnSpc>
              <a:defRPr/>
            </a:pPr>
            <a:r>
              <a:rPr lang="el-GR" dirty="0"/>
              <a:t>Χρονομέτρησή της παρουσίασης</a:t>
            </a:r>
          </a:p>
          <a:p>
            <a:pPr lvl="1">
              <a:lnSpc>
                <a:spcPct val="90000"/>
              </a:lnSpc>
              <a:defRPr/>
            </a:pPr>
            <a:r>
              <a:rPr lang="el-GR" dirty="0"/>
              <a:t>Οι ήχοι οι </a:t>
            </a:r>
            <a:r>
              <a:rPr lang="el-GR" sz="3200" dirty="0"/>
              <a:t>εικόνες</a:t>
            </a:r>
            <a:r>
              <a:rPr lang="el-GR" dirty="0"/>
              <a:t>, τα </a:t>
            </a:r>
            <a:r>
              <a:rPr lang="en-US" dirty="0"/>
              <a:t>video</a:t>
            </a:r>
            <a:r>
              <a:rPr lang="el-GR" dirty="0"/>
              <a:t> να χρησιμοποιούνται με φειδώ</a:t>
            </a:r>
          </a:p>
          <a:p>
            <a:pPr lvl="1">
              <a:lnSpc>
                <a:spcPct val="90000"/>
              </a:lnSpc>
              <a:defRPr/>
            </a:pPr>
            <a:r>
              <a:rPr lang="el-GR" dirty="0"/>
              <a:t>Μια παρουσίαση δεν είναι μάθημα – στηρίζει το μάθημα</a:t>
            </a:r>
          </a:p>
        </p:txBody>
      </p:sp>
    </p:spTree>
    <p:extLst>
      <p:ext uri="{BB962C8B-B14F-4D97-AF65-F5344CB8AC3E}">
        <p14:creationId xmlns:p14="http://schemas.microsoft.com/office/powerpoint/2010/main" val="1856161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042988" y="142875"/>
            <a:ext cx="7900987" cy="1125538"/>
          </a:xfrm>
        </p:spPr>
        <p:txBody>
          <a:bodyPr>
            <a:noAutofit/>
          </a:bodyPr>
          <a:lstStyle/>
          <a:p>
            <a:pPr>
              <a:defRPr/>
            </a:pPr>
            <a:r>
              <a:rPr lang="el-GR" sz="4000" b="1" dirty="0" smtClean="0"/>
              <a:t>Συμπλήρωση από νέο ΑΠ</a:t>
            </a:r>
            <a:endParaRPr lang="el-GR" sz="4000" b="1" dirty="0"/>
          </a:p>
        </p:txBody>
      </p:sp>
      <p:sp>
        <p:nvSpPr>
          <p:cNvPr id="38916" name="Rectangle 3"/>
          <p:cNvSpPr>
            <a:spLocks noGrp="1" noChangeArrowheads="1"/>
          </p:cNvSpPr>
          <p:nvPr>
            <p:ph type="body" idx="1"/>
          </p:nvPr>
        </p:nvSpPr>
        <p:spPr>
          <a:xfrm>
            <a:off x="1042988" y="1484313"/>
            <a:ext cx="7993062" cy="5100637"/>
          </a:xfrm>
        </p:spPr>
        <p:txBody>
          <a:bodyPr/>
          <a:lstStyle/>
          <a:p>
            <a:pPr algn="just">
              <a:lnSpc>
                <a:spcPct val="80000"/>
              </a:lnSpc>
            </a:pPr>
            <a:endParaRPr lang="el-GR" altLang="el-GR" sz="2000" dirty="0" smtClean="0">
              <a:solidFill>
                <a:srgbClr val="0070C0"/>
              </a:solidFill>
            </a:endParaRPr>
          </a:p>
        </p:txBody>
      </p:sp>
      <p:sp>
        <p:nvSpPr>
          <p:cNvPr id="3891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3F8E1E-51D1-46BA-A16F-DA98EEDD0CC2}" type="slidenum">
              <a:rPr lang="en-US" altLang="el-GR">
                <a:solidFill>
                  <a:srgbClr val="B5A788"/>
                </a:solidFill>
                <a:latin typeface="Gill Sans MT" pitchFamily="34" charset="0"/>
              </a:rPr>
              <a:pPr/>
              <a:t>28</a:t>
            </a:fld>
            <a:endParaRPr lang="en-US" altLang="el-GR">
              <a:solidFill>
                <a:srgbClr val="B5A788"/>
              </a:solidFill>
              <a:latin typeface="Gill Sans MT" pitchFamily="34" charset="0"/>
            </a:endParaRPr>
          </a:p>
        </p:txBody>
      </p:sp>
      <p:pic>
        <p:nvPicPr>
          <p:cNvPr id="38918"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285875"/>
            <a:ext cx="5272088"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621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042988" y="142875"/>
            <a:ext cx="7900987" cy="1125538"/>
          </a:xfrm>
        </p:spPr>
        <p:txBody>
          <a:bodyPr>
            <a:noAutofit/>
          </a:bodyPr>
          <a:lstStyle/>
          <a:p>
            <a:pPr>
              <a:defRPr/>
            </a:pPr>
            <a:r>
              <a:rPr lang="el-GR" sz="4000" b="1" dirty="0" smtClean="0"/>
              <a:t>Παράδειγμα δραστηριότητας</a:t>
            </a:r>
            <a:endParaRPr lang="el-GR" sz="4000" b="1" dirty="0"/>
          </a:p>
        </p:txBody>
      </p:sp>
      <p:sp>
        <p:nvSpPr>
          <p:cNvPr id="39940" name="Rectangle 3"/>
          <p:cNvSpPr>
            <a:spLocks noGrp="1" noChangeArrowheads="1"/>
          </p:cNvSpPr>
          <p:nvPr>
            <p:ph type="body" idx="1"/>
          </p:nvPr>
        </p:nvSpPr>
        <p:spPr>
          <a:xfrm>
            <a:off x="685800" y="1219200"/>
            <a:ext cx="8443913" cy="5368925"/>
          </a:xfrm>
        </p:spPr>
        <p:txBody>
          <a:bodyPr>
            <a:normAutofit/>
          </a:bodyPr>
          <a:lstStyle/>
          <a:p>
            <a:pPr algn="just">
              <a:lnSpc>
                <a:spcPct val="80000"/>
              </a:lnSpc>
            </a:pPr>
            <a:r>
              <a:rPr lang="en-US" altLang="el-GR" sz="1800" dirty="0" smtClean="0">
                <a:solidFill>
                  <a:srgbClr val="0070C0"/>
                </a:solidFill>
              </a:rPr>
              <a:t>E-mail </a:t>
            </a:r>
            <a:endParaRPr lang="el-GR" altLang="el-GR" sz="1800" dirty="0" smtClean="0">
              <a:solidFill>
                <a:srgbClr val="0070C0"/>
              </a:solidFill>
            </a:endParaRPr>
          </a:p>
          <a:p>
            <a:r>
              <a:rPr lang="el-GR" altLang="el-GR" sz="2400" b="1" dirty="0" smtClean="0"/>
              <a:t>Σκοπός</a:t>
            </a:r>
            <a:r>
              <a:rPr lang="el-GR" altLang="el-GR" sz="2400" dirty="0" smtClean="0"/>
              <a:t>: Να κατανοήσουν τα παιδία την αξία του γραπτού λόγου ως προς τον άξονα της επικοινωνίας για την επικοινωνία </a:t>
            </a:r>
          </a:p>
          <a:p>
            <a:r>
              <a:rPr lang="el-GR" altLang="el-GR" sz="2000" b="1" dirty="0" smtClean="0"/>
              <a:t>Λογισμικά</a:t>
            </a:r>
            <a:r>
              <a:rPr lang="el-GR" altLang="el-GR" sz="2400" dirty="0" smtClean="0"/>
              <a:t>:</a:t>
            </a:r>
          </a:p>
          <a:p>
            <a:pPr lvl="3"/>
            <a:r>
              <a:rPr lang="el-GR" altLang="el-GR" sz="1600" dirty="0" smtClean="0"/>
              <a:t>Κειμενογράφος</a:t>
            </a:r>
          </a:p>
          <a:p>
            <a:pPr lvl="3"/>
            <a:r>
              <a:rPr lang="el-GR" altLang="el-GR" sz="1600" dirty="0" smtClean="0"/>
              <a:t>Ηλεκτρονικό ταχυδρομείο</a:t>
            </a:r>
          </a:p>
          <a:p>
            <a:r>
              <a:rPr lang="el-GR" altLang="el-GR" sz="2000" b="1" dirty="0" smtClean="0"/>
              <a:t>Γνωστικά αντικείμενα- Στόχοι</a:t>
            </a:r>
          </a:p>
          <a:p>
            <a:pPr lvl="2"/>
            <a:r>
              <a:rPr lang="el-GR" altLang="el-GR" sz="1800" dirty="0" smtClean="0"/>
              <a:t>Παιδί και  Γλώσσα: Να μάθουν τα παιδιά την αξία του γραπτού λόγου για την επικοινωνία από απόσταση</a:t>
            </a:r>
          </a:p>
          <a:p>
            <a:pPr lvl="2"/>
            <a:r>
              <a:rPr lang="el-GR" altLang="el-GR" sz="1800" dirty="0" smtClean="0"/>
              <a:t>Να παράγουν μικρές προτάσεις</a:t>
            </a:r>
          </a:p>
          <a:p>
            <a:pPr lvl="2"/>
            <a:r>
              <a:rPr lang="el-GR" altLang="el-GR" sz="1800" dirty="0" smtClean="0"/>
              <a:t>Παιδί και Πληροφορική: </a:t>
            </a:r>
          </a:p>
          <a:p>
            <a:pPr lvl="4"/>
            <a:r>
              <a:rPr lang="el-GR" altLang="el-GR" sz="1600" dirty="0" smtClean="0"/>
              <a:t>Να μάθουν τα παιδιά να συνθέτουν μήνυμα στο ηλεκτρονικό ταχυδρομείο και να επισυνάπτουν αρχείο </a:t>
            </a:r>
          </a:p>
          <a:p>
            <a:pPr lvl="4"/>
            <a:r>
              <a:rPr lang="el-GR" altLang="el-GR" sz="1600" dirty="0" smtClean="0"/>
              <a:t>Να μάθουν τα παιδιά να παράγουν λέξεις στον κειμενογράφο</a:t>
            </a:r>
          </a:p>
          <a:p>
            <a:pPr lvl="4"/>
            <a:r>
              <a:rPr lang="el-GR" altLang="el-GR" sz="1600" dirty="0" smtClean="0"/>
              <a:t>Να μάθουν τα παιδιά να χρησιμοποιούν την εισαγωγή εικόνας στον κειμενογράφο</a:t>
            </a:r>
          </a:p>
          <a:p>
            <a:pPr algn="just">
              <a:lnSpc>
                <a:spcPct val="80000"/>
              </a:lnSpc>
            </a:pPr>
            <a:endParaRPr lang="el-GR" altLang="el-GR" sz="1800" dirty="0" smtClean="0">
              <a:solidFill>
                <a:srgbClr val="0070C0"/>
              </a:solidFill>
            </a:endParaRPr>
          </a:p>
        </p:txBody>
      </p:sp>
      <p:sp>
        <p:nvSpPr>
          <p:cNvPr id="3994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C12699-96E2-44B7-9912-8BAD0CF01E59}" type="slidenum">
              <a:rPr lang="en-US" altLang="el-GR">
                <a:solidFill>
                  <a:srgbClr val="B5A788"/>
                </a:solidFill>
                <a:latin typeface="Gill Sans MT" pitchFamily="34" charset="0"/>
              </a:rPr>
              <a:pPr/>
              <a:t>29</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29785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400" b="1" dirty="0" smtClean="0"/>
              <a:t>Παράδειγμα δραστηριότητας</a:t>
            </a:r>
            <a:endParaRPr lang="el-GR" dirty="0"/>
          </a:p>
        </p:txBody>
      </p:sp>
      <p:sp>
        <p:nvSpPr>
          <p:cNvPr id="40963" name="Θέση περιεχομένου 2"/>
          <p:cNvSpPr>
            <a:spLocks noGrp="1"/>
          </p:cNvSpPr>
          <p:nvPr>
            <p:ph idx="1"/>
          </p:nvPr>
        </p:nvSpPr>
        <p:spPr>
          <a:xfrm>
            <a:off x="914400" y="1447800"/>
            <a:ext cx="8020050" cy="5221288"/>
          </a:xfrm>
        </p:spPr>
        <p:txBody>
          <a:bodyPr/>
          <a:lstStyle/>
          <a:p>
            <a:r>
              <a:rPr lang="el-GR" altLang="el-GR" sz="2000" dirty="0" smtClean="0"/>
              <a:t>Περιγραφή:</a:t>
            </a:r>
          </a:p>
          <a:p>
            <a:r>
              <a:rPr lang="el-GR" altLang="el-GR" sz="2000" dirty="0" smtClean="0"/>
              <a:t>Πλησιάζουν τα Χριστούγεννα και δεν έχουμε στείλει το γράμμα μας στον Άγιο Βασίλη… Για να καλύψουμε την απόσταση και το χρόνο θα στείλουμε μήνυμα με το ηλεκτρονικό ταχυδρομείο</a:t>
            </a:r>
          </a:p>
          <a:p>
            <a:r>
              <a:rPr lang="el-GR" altLang="el-GR" sz="2000" dirty="0" smtClean="0"/>
              <a:t>Σε πρώτη φάση αποφασίζουμε τι θα λέει το γράμμα μας (πχ. Αγαπητέ Άγιε Βασίλη θέλω ….) και το γράφουμε ώστε να μπορούν τα παιδία να το αντιγράψουν</a:t>
            </a:r>
          </a:p>
          <a:p>
            <a:r>
              <a:rPr lang="el-GR" altLang="el-GR" sz="2000" dirty="0" smtClean="0"/>
              <a:t>Στη συνέχεια το κάθε παιδί βρίσκει την εικόνα του παιχνιδιού που θέλει να ζητήσει </a:t>
            </a:r>
          </a:p>
          <a:p>
            <a:r>
              <a:rPr lang="el-GR" altLang="el-GR" sz="2000" dirty="0" smtClean="0"/>
              <a:t>Σε δεύτερη φάση το κάθε παιδί συνθέτει το δικό του γράμμα στον κειμενογράφο αντιγράφοντας το εισαγωγικό κείμενο και εισάγοντας την εικόνα του</a:t>
            </a:r>
          </a:p>
          <a:p>
            <a:r>
              <a:rPr lang="el-GR" altLang="el-GR" sz="2000" dirty="0" smtClean="0"/>
              <a:t>Τέλος χρησιμοποιούμε το ηλεκτρονικό ταχυδρομείο για να συνθέσει το κάθε παιδί  το μήνυμα του και να επισυνάψει το αρχείο του  </a:t>
            </a:r>
          </a:p>
          <a:p>
            <a:endParaRPr lang="el-GR" altLang="el-GR" dirty="0" smtClean="0"/>
          </a:p>
        </p:txBody>
      </p:sp>
      <p:sp>
        <p:nvSpPr>
          <p:cNvPr id="40965"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262AA61-6BA2-432C-9DA3-E9774D614BA6}" type="slidenum">
              <a:rPr lang="en-US" altLang="el-GR">
                <a:solidFill>
                  <a:srgbClr val="B5A788"/>
                </a:solidFill>
                <a:latin typeface="Gill Sans MT" pitchFamily="34" charset="0"/>
              </a:rPr>
              <a:pPr/>
              <a:t>30</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616292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lgn="just">
              <a:buNone/>
            </a:pPr>
            <a:r>
              <a:rPr lang="en-US" sz="2800" dirty="0"/>
              <a:t>Copyright</a:t>
            </a:r>
            <a:r>
              <a:rPr lang="el-GR" sz="2800" dirty="0"/>
              <a:t> Πανεπιστήμιο Πατρών, Βασίλειος Κόμης. «Παιδαγωγικός Σχεδιασμός με ΤΠΕ στην Πρώτη Σχολική Ηλικία: Οι ΤΠΕ στα γνωστικά αντικείμενα του Νηπιαγωγείου – ΤΠΕ και </a:t>
            </a:r>
            <a:r>
              <a:rPr lang="el-GR" sz="2800" dirty="0" smtClean="0"/>
              <a:t>Γλώσσα». </a:t>
            </a:r>
            <a:r>
              <a:rPr lang="el-GR" sz="2800" dirty="0"/>
              <a:t>Έκδοση: 1.0. Πάτρα, 2015.</a:t>
            </a:r>
          </a:p>
          <a:p>
            <a:pPr marL="0" indent="0">
              <a:buNone/>
            </a:pPr>
            <a:endParaRPr lang="el-GR" sz="2800" dirty="0" smtClean="0"/>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7</a:t>
            </a:r>
            <a:r>
              <a:rPr lang="el-GR" baseline="30000" dirty="0" smtClean="0"/>
              <a:t>ου</a:t>
            </a:r>
            <a:r>
              <a:rPr lang="el-GR" dirty="0" smtClean="0"/>
              <a:t> Εργαστηρίου</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4102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562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913"/>
            <a:ext cx="8077199" cy="1143000"/>
          </a:xfrm>
        </p:spPr>
        <p:txBody>
          <a:bodyPr>
            <a:normAutofit/>
          </a:bodyPr>
          <a:lstStyle/>
          <a:p>
            <a:pPr>
              <a:defRPr/>
            </a:pPr>
            <a:r>
              <a:rPr lang="el-GR" b="1" dirty="0" smtClean="0"/>
              <a:t>Σκοπός Εργαστηρίου</a:t>
            </a:r>
            <a:endParaRPr lang="en-GB" b="1" dirty="0"/>
          </a:p>
        </p:txBody>
      </p:sp>
      <p:sp>
        <p:nvSpPr>
          <p:cNvPr id="15363" name="Content Placeholder 2"/>
          <p:cNvSpPr>
            <a:spLocks noGrp="1"/>
          </p:cNvSpPr>
          <p:nvPr>
            <p:ph sz="half" idx="1"/>
          </p:nvPr>
        </p:nvSpPr>
        <p:spPr>
          <a:xfrm>
            <a:off x="928688" y="1524000"/>
            <a:ext cx="7215187" cy="4664075"/>
          </a:xfrm>
        </p:spPr>
        <p:txBody>
          <a:bodyPr/>
          <a:lstStyle/>
          <a:p>
            <a:pPr>
              <a:buFont typeface="Wingdings 2" pitchFamily="18" charset="2"/>
              <a:buNone/>
            </a:pPr>
            <a:r>
              <a:rPr lang="el-GR" altLang="el-GR" dirty="0"/>
              <a:t>Σκοπός του εργαστηρίου είναι </a:t>
            </a:r>
          </a:p>
          <a:p>
            <a:r>
              <a:rPr lang="el-GR" altLang="el-GR" dirty="0"/>
              <a:t>Η θέση των ΤΠΕ στη διδασκαλία της γλώσσας στην πρώτη σχολική ηλικία</a:t>
            </a:r>
          </a:p>
          <a:p>
            <a:r>
              <a:rPr lang="el-GR" altLang="el-GR" dirty="0"/>
              <a:t>Η παρουσίαση αντιπροσωπευτικών δειγμάτων λογισμικού για τη γλώσσα</a:t>
            </a:r>
          </a:p>
          <a:p>
            <a:r>
              <a:rPr lang="el-GR" altLang="el-GR" dirty="0"/>
              <a:t>Η παρουσίαση ενδεικτικών παιδαγωγικών δραστηριοτήτων για τη γλώσσα</a:t>
            </a:r>
            <a:endParaRPr lang="en-GB" altLang="el-GR" dirty="0"/>
          </a:p>
        </p:txBody>
      </p:sp>
      <p:sp>
        <p:nvSpPr>
          <p:cNvPr id="1536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BD5773-5F97-4073-A3A5-6D0F05BFA296}" type="slidenum">
              <a:rPr lang="en-US" altLang="el-GR">
                <a:solidFill>
                  <a:srgbClr val="B5A788"/>
                </a:solidFill>
                <a:latin typeface="Gill Sans MT" pitchFamily="34" charset="0"/>
              </a:rPr>
              <a:pPr/>
              <a:t>4</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963748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913"/>
            <a:ext cx="4646613" cy="1143000"/>
          </a:xfrm>
        </p:spPr>
        <p:txBody>
          <a:bodyPr/>
          <a:lstStyle/>
          <a:p>
            <a:pPr>
              <a:defRPr/>
            </a:pPr>
            <a:r>
              <a:rPr lang="el-GR" b="1" dirty="0" smtClean="0"/>
              <a:t>Έννοιες - Κλειδιά</a:t>
            </a:r>
            <a:endParaRPr lang="en-GB" b="1" dirty="0"/>
          </a:p>
        </p:txBody>
      </p:sp>
      <p:sp>
        <p:nvSpPr>
          <p:cNvPr id="15363" name="Content Placeholder 3"/>
          <p:cNvSpPr>
            <a:spLocks noGrp="1"/>
          </p:cNvSpPr>
          <p:nvPr>
            <p:ph sz="half" idx="2"/>
          </p:nvPr>
        </p:nvSpPr>
        <p:spPr>
          <a:xfrm>
            <a:off x="1116013" y="1341438"/>
            <a:ext cx="7577137" cy="5256212"/>
          </a:xfrm>
        </p:spPr>
        <p:txBody>
          <a:bodyPr/>
          <a:lstStyle/>
          <a:p>
            <a:r>
              <a:rPr lang="el-GR" altLang="el-GR" dirty="0" smtClean="0"/>
              <a:t>Εκπαιδευτικό λογισμικό</a:t>
            </a:r>
          </a:p>
          <a:p>
            <a:pPr lvl="1"/>
            <a:r>
              <a:rPr lang="el-GR" altLang="el-GR" dirty="0" smtClean="0"/>
              <a:t>Αναπτυξιακά κατάλληλο εκπαιδευτικό λογισμικό </a:t>
            </a:r>
          </a:p>
          <a:p>
            <a:r>
              <a:rPr lang="el-GR" altLang="el-GR" dirty="0" smtClean="0"/>
              <a:t>Κατηγορίες εκπαιδευτικού λογισμικού</a:t>
            </a:r>
            <a:endParaRPr lang="en-GB" altLang="el-GR" dirty="0" smtClean="0"/>
          </a:p>
          <a:p>
            <a:pPr lvl="1"/>
            <a:r>
              <a:rPr lang="el-GR" altLang="el-GR" dirty="0" smtClean="0"/>
              <a:t>Λογισμικό κλειστού τύπου </a:t>
            </a:r>
            <a:r>
              <a:rPr lang="en-US" altLang="el-GR" dirty="0" smtClean="0"/>
              <a:t>- </a:t>
            </a:r>
            <a:r>
              <a:rPr lang="el-GR" altLang="el-GR" dirty="0" smtClean="0"/>
              <a:t>ανοικτού τύπου </a:t>
            </a:r>
            <a:endParaRPr lang="en-US" altLang="el-GR" dirty="0" smtClean="0"/>
          </a:p>
          <a:p>
            <a:pPr lvl="1"/>
            <a:r>
              <a:rPr lang="el-GR" altLang="el-GR" dirty="0" smtClean="0"/>
              <a:t>Επεξεργασία κειμένου</a:t>
            </a:r>
            <a:r>
              <a:rPr lang="en-US" altLang="el-GR" dirty="0" smtClean="0"/>
              <a:t> </a:t>
            </a:r>
            <a:r>
              <a:rPr lang="el-GR" altLang="el-GR" dirty="0" smtClean="0"/>
              <a:t>– λογισμικό παρουσιάσεων  </a:t>
            </a:r>
          </a:p>
          <a:p>
            <a:r>
              <a:rPr lang="el-GR" altLang="el-GR" dirty="0" smtClean="0"/>
              <a:t>Παλαιό Αναλυτικό Πρόγραμμα (1991)</a:t>
            </a:r>
          </a:p>
          <a:p>
            <a:r>
              <a:rPr lang="el-GR" altLang="el-GR" dirty="0" smtClean="0"/>
              <a:t>ΑΠΣ (2003)</a:t>
            </a:r>
          </a:p>
          <a:p>
            <a:r>
              <a:rPr lang="el-GR" altLang="el-GR" dirty="0" smtClean="0"/>
              <a:t>ΔΕΠΠΣ (2003)</a:t>
            </a:r>
          </a:p>
          <a:p>
            <a:r>
              <a:rPr lang="el-GR" altLang="el-GR" dirty="0" smtClean="0"/>
              <a:t>Οδηγός Νηπιαγωγού (2006)</a:t>
            </a:r>
          </a:p>
          <a:p>
            <a:r>
              <a:rPr lang="el-GR" altLang="el-GR" dirty="0" smtClean="0"/>
              <a:t>Νέο Πρόγραμμα Σπουδών (2012)</a:t>
            </a:r>
          </a:p>
          <a:p>
            <a:pPr>
              <a:buFont typeface="Wingdings 2" pitchFamily="18" charset="2"/>
              <a:buNone/>
            </a:pPr>
            <a:endParaRPr lang="en-GB" altLang="el-GR" dirty="0" smtClean="0"/>
          </a:p>
        </p:txBody>
      </p:sp>
      <p:sp>
        <p:nvSpPr>
          <p:cNvPr id="1536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C6B045-929A-4D8B-B4D7-F4BBEDF7C32E}" type="slidenum">
              <a:rPr lang="en-US" altLang="el-GR">
                <a:solidFill>
                  <a:srgbClr val="B5A788"/>
                </a:solidFill>
                <a:latin typeface="Gill Sans MT" pitchFamily="34" charset="0"/>
              </a:rPr>
              <a:pPr/>
              <a:t>5</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131804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36638" y="261938"/>
            <a:ext cx="7999412" cy="1143000"/>
          </a:xfrm>
        </p:spPr>
        <p:txBody>
          <a:bodyPr>
            <a:normAutofit fontScale="90000"/>
          </a:bodyPr>
          <a:lstStyle/>
          <a:p>
            <a:pPr>
              <a:defRPr/>
            </a:pPr>
            <a:r>
              <a:rPr lang="el-GR" sz="4400" b="1" dirty="0" smtClean="0"/>
              <a:t>Δ.Ε.Π.Π.Σ. – Γνωστικά αντικείμενα και Τ.Π.Ε.</a:t>
            </a:r>
            <a:endParaRPr lang="el-GR" b="1" dirty="0">
              <a:solidFill>
                <a:schemeClr val="tx1"/>
              </a:solidFill>
            </a:endParaRPr>
          </a:p>
        </p:txBody>
      </p:sp>
      <p:grpSp>
        <p:nvGrpSpPr>
          <p:cNvPr id="16388" name="Group 3"/>
          <p:cNvGrpSpPr>
            <a:grpSpLocks/>
          </p:cNvGrpSpPr>
          <p:nvPr/>
        </p:nvGrpSpPr>
        <p:grpSpPr bwMode="auto">
          <a:xfrm>
            <a:off x="439738" y="1449388"/>
            <a:ext cx="8680450" cy="5094287"/>
            <a:chOff x="2117" y="1560"/>
            <a:chExt cx="6138" cy="5418"/>
          </a:xfrm>
        </p:grpSpPr>
        <p:sp>
          <p:nvSpPr>
            <p:cNvPr id="16391" name="_s1181"/>
            <p:cNvSpPr>
              <a:spLocks noChangeArrowheads="1"/>
            </p:cNvSpPr>
            <p:nvPr/>
          </p:nvSpPr>
          <p:spPr bwMode="auto">
            <a:xfrm>
              <a:off x="3555" y="2446"/>
              <a:ext cx="3330" cy="3294"/>
            </a:xfrm>
            <a:prstGeom prst="ellipse">
              <a:avLst/>
            </a:prstGeom>
            <a:solidFill>
              <a:srgbClr val="009999">
                <a:alpha val="50195"/>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16392" name="_s1183"/>
            <p:cNvSpPr>
              <a:spLocks noChangeArrowheads="1"/>
            </p:cNvSpPr>
            <p:nvPr/>
          </p:nvSpPr>
          <p:spPr bwMode="auto">
            <a:xfrm>
              <a:off x="4988" y="1560"/>
              <a:ext cx="3077" cy="2876"/>
            </a:xfrm>
            <a:prstGeom prst="ellipse">
              <a:avLst/>
            </a:prstGeom>
            <a:solidFill>
              <a:srgbClr val="CC66FF">
                <a:alpha val="63921"/>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21518" name="_s1185"/>
            <p:cNvSpPr>
              <a:spLocks noChangeArrowheads="1"/>
            </p:cNvSpPr>
            <p:nvPr/>
          </p:nvSpPr>
          <p:spPr bwMode="auto">
            <a:xfrm>
              <a:off x="4970" y="4010"/>
              <a:ext cx="3285" cy="2853"/>
            </a:xfrm>
            <a:prstGeom prst="ellipse">
              <a:avLst/>
            </a:prstGeom>
            <a:solidFill>
              <a:schemeClr val="accent6">
                <a:lumMod val="75000"/>
                <a:alpha val="66000"/>
              </a:schemeClr>
            </a:solidFill>
            <a:ln w="4669">
              <a:solidFill>
                <a:srgbClr val="99CC00"/>
              </a:solidFill>
              <a:round/>
              <a:headEnd/>
              <a:tailEnd/>
            </a:ln>
          </p:spPr>
          <p:txBody>
            <a:bodyPr anchor="ctr"/>
            <a:lstStyle/>
            <a:p>
              <a:pPr eaLnBrk="1" hangingPunct="1">
                <a:defRPr/>
              </a:pPr>
              <a:endParaRPr lang="en-GB"/>
            </a:p>
          </p:txBody>
        </p:sp>
        <p:sp>
          <p:nvSpPr>
            <p:cNvPr id="16394" name="_s1187"/>
            <p:cNvSpPr>
              <a:spLocks noChangeArrowheads="1"/>
            </p:cNvSpPr>
            <p:nvPr/>
          </p:nvSpPr>
          <p:spPr bwMode="auto">
            <a:xfrm>
              <a:off x="2117" y="1641"/>
              <a:ext cx="3207" cy="2887"/>
            </a:xfrm>
            <a:prstGeom prst="ellipse">
              <a:avLst/>
            </a:prstGeom>
            <a:solidFill>
              <a:srgbClr val="C00000">
                <a:alpha val="61176"/>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16395" name="_s1189"/>
            <p:cNvSpPr>
              <a:spLocks noChangeArrowheads="1"/>
            </p:cNvSpPr>
            <p:nvPr/>
          </p:nvSpPr>
          <p:spPr bwMode="auto">
            <a:xfrm>
              <a:off x="2180" y="4093"/>
              <a:ext cx="3142" cy="2885"/>
            </a:xfrm>
            <a:prstGeom prst="ellipse">
              <a:avLst/>
            </a:prstGeom>
            <a:solidFill>
              <a:srgbClr val="FFC000">
                <a:alpha val="50195"/>
              </a:srgbClr>
            </a:solidFill>
            <a:ln w="4669">
              <a:solidFill>
                <a:srgbClr val="99CC00"/>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grpSp>
      <p:grpSp>
        <p:nvGrpSpPr>
          <p:cNvPr id="3" name="Ομάδα 2"/>
          <p:cNvGrpSpPr/>
          <p:nvPr/>
        </p:nvGrpSpPr>
        <p:grpSpPr>
          <a:xfrm>
            <a:off x="1142451" y="2162031"/>
            <a:ext cx="7021115" cy="3715241"/>
            <a:chOff x="1032093" y="2289190"/>
            <a:chExt cx="7021115" cy="3715241"/>
          </a:xfrm>
          <a:solidFill>
            <a:schemeClr val="accent2">
              <a:lumMod val="20000"/>
              <a:lumOff val="80000"/>
            </a:schemeClr>
          </a:solidFill>
        </p:grpSpPr>
        <p:sp>
          <p:nvSpPr>
            <p:cNvPr id="21511" name="Text Box 10"/>
            <p:cNvSpPr txBox="1">
              <a:spLocks noChangeArrowheads="1"/>
            </p:cNvSpPr>
            <p:nvPr/>
          </p:nvSpPr>
          <p:spPr bwMode="auto">
            <a:xfrm>
              <a:off x="5852922" y="5077295"/>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solidFill>
                    <a:srgbClr val="FF0000"/>
                  </a:solidFill>
                  <a:effectLst>
                    <a:outerShdw blurRad="38100" dist="38100" dir="2700000" algn="tl">
                      <a:srgbClr val="000000">
                        <a:alpha val="43137"/>
                      </a:srgbClr>
                    </a:outerShdw>
                  </a:effectLst>
                  <a:latin typeface="Calibri" pitchFamily="34" charset="0"/>
                </a:rPr>
                <a:t>Γλώσσα</a:t>
              </a:r>
              <a:endParaRPr lang="en-GB" sz="2000" b="1"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2" name="Text Box 11"/>
            <p:cNvSpPr txBox="1">
              <a:spLocks noChangeArrowheads="1"/>
            </p:cNvSpPr>
            <p:nvPr/>
          </p:nvSpPr>
          <p:spPr bwMode="auto">
            <a:xfrm>
              <a:off x="1032093" y="4779933"/>
              <a:ext cx="3069509" cy="1224498"/>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Μελέτη Περιβάλλοντος </a:t>
              </a:r>
              <a:r>
                <a:rPr lang="el-GR" sz="2000" dirty="0" smtClean="0">
                  <a:effectLst>
                    <a:outerShdw blurRad="38100" dist="38100" dir="2700000" algn="tl">
                      <a:srgbClr val="000000">
                        <a:alpha val="43137"/>
                      </a:srgbClr>
                    </a:outerShdw>
                  </a:effectLst>
                  <a:latin typeface="Calibri" pitchFamily="34" charset="0"/>
                </a:rPr>
                <a:t>(Ανθρωπογενές /Φυσικό)</a:t>
              </a:r>
              <a:endParaRPr lang="en-GB" sz="2000" dirty="0" smtClean="0">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3747365" y="3780777"/>
              <a:ext cx="2037581" cy="507410"/>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solidFill>
                    <a:srgbClr val="FF0000"/>
                  </a:solidFill>
                  <a:effectLst>
                    <a:outerShdw blurRad="38100" dist="38100" dir="2700000" algn="tl">
                      <a:srgbClr val="000000">
                        <a:alpha val="43137"/>
                      </a:srgbClr>
                    </a:outerShdw>
                  </a:effectLst>
                  <a:latin typeface="Calibri" pitchFamily="34" charset="0"/>
                </a:rPr>
                <a:t>Πληροφορική</a:t>
              </a:r>
              <a:endParaRPr lang="en-GB" sz="2400" b="1"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4" name="Text Box 13"/>
            <p:cNvSpPr txBox="1">
              <a:spLocks noChangeArrowheads="1"/>
            </p:cNvSpPr>
            <p:nvPr/>
          </p:nvSpPr>
          <p:spPr bwMode="auto">
            <a:xfrm>
              <a:off x="1245643" y="2355515"/>
              <a:ext cx="2075199" cy="60201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Μαθηματικά</a:t>
              </a:r>
              <a:endParaRPr lang="en-GB" sz="2400" b="1" dirty="0" smtClean="0">
                <a:effectLst>
                  <a:outerShdw blurRad="38100" dist="38100" dir="2700000" algn="tl">
                    <a:srgbClr val="000000">
                      <a:alpha val="43137"/>
                    </a:srgbClr>
                  </a:outerShdw>
                </a:effectLst>
                <a:latin typeface="Calibri" pitchFamily="34" charset="0"/>
              </a:endParaRPr>
            </a:p>
          </p:txBody>
        </p:sp>
        <p:sp>
          <p:nvSpPr>
            <p:cNvPr id="21515" name="Text Box 14"/>
            <p:cNvSpPr txBox="1">
              <a:spLocks noChangeArrowheads="1"/>
            </p:cNvSpPr>
            <p:nvPr/>
          </p:nvSpPr>
          <p:spPr bwMode="auto">
            <a:xfrm>
              <a:off x="5410476" y="2289190"/>
              <a:ext cx="2642732" cy="734664"/>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Δημιουργία &amp; Έκφραση</a:t>
              </a:r>
              <a:endParaRPr lang="en-GB" sz="2400" b="1" dirty="0" smtClean="0">
                <a:effectLst>
                  <a:outerShdw blurRad="38100" dist="38100" dir="2700000" algn="tl">
                    <a:srgbClr val="000000">
                      <a:alpha val="43137"/>
                    </a:srgbClr>
                  </a:outerShdw>
                </a:effectLst>
                <a:latin typeface="Calibri" pitchFamily="34" charset="0"/>
              </a:endParaRPr>
            </a:p>
          </p:txBody>
        </p:sp>
      </p:grpSp>
      <p:sp>
        <p:nvSpPr>
          <p:cNvPr id="16390"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5B318DC-A0E7-4CC9-B88C-797DD5EB5F0E}" type="slidenum">
              <a:rPr lang="en-US" altLang="el-GR">
                <a:solidFill>
                  <a:srgbClr val="B5A788"/>
                </a:solidFill>
                <a:latin typeface="Gill Sans MT" pitchFamily="34" charset="0"/>
              </a:rPr>
              <a:pPr/>
              <a:t>6</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300132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09600" y="177800"/>
            <a:ext cx="8296275" cy="1143000"/>
          </a:xfrm>
        </p:spPr>
        <p:txBody>
          <a:bodyPr>
            <a:normAutofit fontScale="90000"/>
          </a:bodyPr>
          <a:lstStyle/>
          <a:p>
            <a:pPr>
              <a:defRPr/>
            </a:pPr>
            <a:r>
              <a:rPr lang="el-GR" sz="4400" b="1" dirty="0" smtClean="0"/>
              <a:t>Γνωστικά αντικείμενα και Τ.Π.Ε. – Παιδί &amp; Γλώσσα</a:t>
            </a:r>
            <a:endParaRPr lang="el-GR" b="1" dirty="0">
              <a:solidFill>
                <a:schemeClr val="tx1"/>
              </a:solidFill>
            </a:endParaRPr>
          </a:p>
        </p:txBody>
      </p:sp>
      <p:grpSp>
        <p:nvGrpSpPr>
          <p:cNvPr id="17412" name="Group 3"/>
          <p:cNvGrpSpPr>
            <a:grpSpLocks/>
          </p:cNvGrpSpPr>
          <p:nvPr/>
        </p:nvGrpSpPr>
        <p:grpSpPr bwMode="auto">
          <a:xfrm>
            <a:off x="1736725" y="1917700"/>
            <a:ext cx="6778625" cy="4533900"/>
            <a:chOff x="3485" y="2565"/>
            <a:chExt cx="4793" cy="4822"/>
          </a:xfrm>
        </p:grpSpPr>
        <p:sp>
          <p:nvSpPr>
            <p:cNvPr id="17415" name="_s1181"/>
            <p:cNvSpPr>
              <a:spLocks noChangeArrowheads="1"/>
            </p:cNvSpPr>
            <p:nvPr/>
          </p:nvSpPr>
          <p:spPr bwMode="auto">
            <a:xfrm>
              <a:off x="4948" y="4093"/>
              <a:ext cx="3330" cy="3294"/>
            </a:xfrm>
            <a:prstGeom prst="ellipse">
              <a:avLst/>
            </a:prstGeom>
            <a:solidFill>
              <a:srgbClr val="009999">
                <a:alpha val="50195"/>
              </a:srgbClr>
            </a:solidFill>
            <a:ln w="4669">
              <a:solidFill>
                <a:srgbClr val="009999"/>
              </a:solidFill>
              <a:round/>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21518" name="_s1185"/>
            <p:cNvSpPr>
              <a:spLocks noChangeArrowheads="1"/>
            </p:cNvSpPr>
            <p:nvPr/>
          </p:nvSpPr>
          <p:spPr bwMode="auto">
            <a:xfrm>
              <a:off x="3485" y="2565"/>
              <a:ext cx="3284" cy="3039"/>
            </a:xfrm>
            <a:prstGeom prst="ellipse">
              <a:avLst/>
            </a:prstGeom>
            <a:solidFill>
              <a:schemeClr val="accent6">
                <a:lumMod val="75000"/>
                <a:alpha val="66000"/>
              </a:schemeClr>
            </a:solidFill>
            <a:ln w="4669">
              <a:solidFill>
                <a:srgbClr val="99CC00"/>
              </a:solidFill>
              <a:round/>
              <a:headEnd/>
              <a:tailEnd/>
            </a:ln>
          </p:spPr>
          <p:txBody>
            <a:bodyPr anchor="ctr"/>
            <a:lstStyle/>
            <a:p>
              <a:pPr eaLnBrk="1" hangingPunct="1">
                <a:defRPr/>
              </a:pPr>
              <a:endParaRPr lang="en-GB"/>
            </a:p>
          </p:txBody>
        </p:sp>
      </p:grpSp>
      <p:grpSp>
        <p:nvGrpSpPr>
          <p:cNvPr id="3" name="Ομάδα 2"/>
          <p:cNvGrpSpPr/>
          <p:nvPr/>
        </p:nvGrpSpPr>
        <p:grpSpPr>
          <a:xfrm>
            <a:off x="3040052" y="3093310"/>
            <a:ext cx="4163490" cy="2104756"/>
            <a:chOff x="2929694" y="3220469"/>
            <a:chExt cx="4163490" cy="2104756"/>
          </a:xfrm>
          <a:solidFill>
            <a:schemeClr val="accent2">
              <a:lumMod val="20000"/>
              <a:lumOff val="80000"/>
            </a:schemeClr>
          </a:solidFill>
        </p:grpSpPr>
        <p:sp>
          <p:nvSpPr>
            <p:cNvPr id="21511" name="Text Box 10"/>
            <p:cNvSpPr txBox="1">
              <a:spLocks noChangeArrowheads="1"/>
            </p:cNvSpPr>
            <p:nvPr/>
          </p:nvSpPr>
          <p:spPr bwMode="auto">
            <a:xfrm>
              <a:off x="5007869" y="4735972"/>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Γλώσσα</a:t>
              </a:r>
              <a:endParaRPr lang="en-GB" sz="2000" b="1" dirty="0" smtClean="0">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2929694" y="3220469"/>
              <a:ext cx="2037581" cy="507410"/>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solidFill>
                    <a:srgbClr val="FF0000"/>
                  </a:solidFill>
                  <a:effectLst>
                    <a:outerShdw blurRad="38100" dist="38100" dir="2700000" algn="tl">
                      <a:srgbClr val="000000">
                        <a:alpha val="43137"/>
                      </a:srgbClr>
                    </a:outerShdw>
                  </a:effectLst>
                  <a:latin typeface="Calibri" pitchFamily="34" charset="0"/>
                </a:rPr>
                <a:t>Πληροφορική</a:t>
              </a:r>
              <a:endParaRPr lang="en-GB" sz="2400" b="1" dirty="0" smtClean="0">
                <a:solidFill>
                  <a:srgbClr val="FF0000"/>
                </a:solidFill>
                <a:effectLst>
                  <a:outerShdw blurRad="38100" dist="38100" dir="2700000" algn="tl">
                    <a:srgbClr val="000000">
                      <a:alpha val="43137"/>
                    </a:srgbClr>
                  </a:outerShdw>
                </a:effectLst>
                <a:latin typeface="Calibri" pitchFamily="34" charset="0"/>
              </a:endParaRPr>
            </a:p>
          </p:txBody>
        </p:sp>
      </p:grpSp>
      <p:sp>
        <p:nvSpPr>
          <p:cNvPr id="17414"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D91AF6-253C-48CC-9867-7E85ADB17182}" type="slidenum">
              <a:rPr lang="en-US" altLang="el-GR">
                <a:solidFill>
                  <a:srgbClr val="B5A788"/>
                </a:solidFill>
                <a:latin typeface="Gill Sans MT" pitchFamily="34" charset="0"/>
              </a:rPr>
              <a:pPr/>
              <a:t>7</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812738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762000" y="188913"/>
            <a:ext cx="7708900" cy="1143000"/>
          </a:xfrm>
        </p:spPr>
        <p:txBody>
          <a:bodyPr/>
          <a:lstStyle/>
          <a:p>
            <a:pPr algn="ctr">
              <a:defRPr/>
            </a:pPr>
            <a:r>
              <a:rPr lang="el-GR" sz="4000" b="1" dirty="0" smtClean="0">
                <a:effectLst>
                  <a:outerShdw blurRad="38100" dist="38100" dir="2700000" algn="tl">
                    <a:srgbClr val="000000">
                      <a:alpha val="43137"/>
                    </a:srgbClr>
                  </a:outerShdw>
                </a:effectLst>
              </a:rPr>
              <a:t>Γλώσσα &amp; </a:t>
            </a:r>
            <a:r>
              <a:rPr lang="el-GR" sz="4000" b="1" dirty="0">
                <a:effectLst>
                  <a:outerShdw blurRad="38100" dist="38100" dir="2700000" algn="tl">
                    <a:srgbClr val="000000">
                      <a:alpha val="43137"/>
                    </a:srgbClr>
                  </a:outerShdw>
                </a:effectLst>
              </a:rPr>
              <a:t>ΤΠΕ</a:t>
            </a:r>
            <a:endParaRPr lang="en-GB" sz="4000" b="1" dirty="0">
              <a:effectLst>
                <a:outerShdw blurRad="38100" dist="38100" dir="2700000" algn="tl">
                  <a:srgbClr val="000000">
                    <a:alpha val="43137"/>
                  </a:srgbClr>
                </a:outerShdw>
              </a:effectLst>
            </a:endParaRPr>
          </a:p>
        </p:txBody>
      </p:sp>
      <p:sp>
        <p:nvSpPr>
          <p:cNvPr id="18436" name="Rectangle 3"/>
          <p:cNvSpPr>
            <a:spLocks noGrp="1" noChangeArrowheads="1"/>
          </p:cNvSpPr>
          <p:nvPr>
            <p:ph type="body" idx="1"/>
          </p:nvPr>
        </p:nvSpPr>
        <p:spPr>
          <a:xfrm>
            <a:off x="928688" y="1500188"/>
            <a:ext cx="7739062" cy="4737100"/>
          </a:xfrm>
        </p:spPr>
        <p:txBody>
          <a:bodyPr/>
          <a:lstStyle/>
          <a:p>
            <a:pPr>
              <a:lnSpc>
                <a:spcPct val="80000"/>
              </a:lnSpc>
            </a:pPr>
            <a:r>
              <a:rPr lang="el-GR" altLang="el-GR" sz="2800" dirty="0" smtClean="0"/>
              <a:t>Γραπτός λόγος </a:t>
            </a:r>
          </a:p>
          <a:p>
            <a:pPr>
              <a:lnSpc>
                <a:spcPct val="80000"/>
              </a:lnSpc>
            </a:pPr>
            <a:r>
              <a:rPr lang="el-GR" altLang="el-GR" sz="2800" dirty="0" smtClean="0"/>
              <a:t>Προφορικός λόγος</a:t>
            </a:r>
          </a:p>
          <a:p>
            <a:pPr>
              <a:lnSpc>
                <a:spcPct val="80000"/>
              </a:lnSpc>
              <a:buFont typeface="Wingdings 2" pitchFamily="18" charset="2"/>
              <a:buNone/>
            </a:pPr>
            <a:r>
              <a:rPr lang="el-GR" altLang="el-GR" sz="2800" dirty="0" smtClean="0"/>
              <a:t>Οι ΤΠΕ συντελούν στην επαφή και γνωριμία των νηπίων με τα γράμματα και τις λέξεις, στην σύνδεση προφορικού και γραπτού λόγου, στον εμπλουτισμό του λεξιλογίου.</a:t>
            </a:r>
          </a:p>
          <a:p>
            <a:pPr>
              <a:lnSpc>
                <a:spcPct val="80000"/>
              </a:lnSpc>
              <a:buFont typeface="Wingdings" pitchFamily="2" charset="2"/>
              <a:buNone/>
            </a:pPr>
            <a:r>
              <a:rPr lang="el-GR" altLang="el-GR" sz="2800" dirty="0" smtClean="0"/>
              <a:t> </a:t>
            </a:r>
            <a:endParaRPr lang="en-GB" altLang="el-GR" sz="2800" dirty="0" smtClean="0"/>
          </a:p>
        </p:txBody>
      </p:sp>
      <p:sp>
        <p:nvSpPr>
          <p:cNvPr id="1843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77731D4-1682-4275-9281-3D67CC64BBF9}" type="slidenum">
              <a:rPr lang="en-US" altLang="el-GR">
                <a:solidFill>
                  <a:srgbClr val="B5A788"/>
                </a:solidFill>
                <a:latin typeface="Gill Sans MT" pitchFamily="34" charset="0"/>
              </a:rPr>
              <a:pPr/>
              <a:t>8</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220838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09600" y="188913"/>
            <a:ext cx="7861300" cy="1143000"/>
          </a:xfrm>
        </p:spPr>
        <p:txBody>
          <a:bodyPr>
            <a:noAutofit/>
          </a:bodyPr>
          <a:lstStyle/>
          <a:p>
            <a:pPr>
              <a:defRPr/>
            </a:pPr>
            <a:r>
              <a:rPr lang="el-GR" sz="4000" b="1" dirty="0" smtClean="0">
                <a:effectLst>
                  <a:outerShdw blurRad="38100" dist="38100" dir="2700000" algn="tl">
                    <a:srgbClr val="000000">
                      <a:alpha val="43137"/>
                    </a:srgbClr>
                  </a:outerShdw>
                </a:effectLst>
              </a:rPr>
              <a:t>Προφορικός και γραπτός λόγος</a:t>
            </a:r>
            <a:r>
              <a:rPr lang="fr-FR" sz="4000" b="1" dirty="0" smtClean="0">
                <a:effectLst>
                  <a:outerShdw blurRad="38100" dist="38100" dir="2700000" algn="tl">
                    <a:srgbClr val="000000">
                      <a:alpha val="43137"/>
                    </a:srgbClr>
                  </a:outerShdw>
                </a:effectLst>
              </a:rPr>
              <a:t> </a:t>
            </a:r>
            <a:r>
              <a:rPr lang="el-GR" sz="4000" b="1" dirty="0" smtClean="0">
                <a:effectLst>
                  <a:outerShdw blurRad="38100" dist="38100" dir="2700000" algn="tl">
                    <a:srgbClr val="000000">
                      <a:alpha val="43137"/>
                    </a:srgbClr>
                  </a:outerShdw>
                </a:effectLst>
              </a:rPr>
              <a:t>&amp; </a:t>
            </a:r>
            <a:r>
              <a:rPr lang="el-GR" sz="4000" b="1" dirty="0">
                <a:effectLst>
                  <a:outerShdw blurRad="38100" dist="38100" dir="2700000" algn="tl">
                    <a:srgbClr val="000000">
                      <a:alpha val="43137"/>
                    </a:srgbClr>
                  </a:outerShdw>
                </a:effectLst>
              </a:rPr>
              <a:t>ΤΠΕ</a:t>
            </a:r>
            <a:endParaRPr lang="en-GB" sz="4000" b="1" dirty="0">
              <a:effectLst>
                <a:outerShdw blurRad="38100" dist="38100" dir="2700000" algn="tl">
                  <a:srgbClr val="000000">
                    <a:alpha val="43137"/>
                  </a:srgbClr>
                </a:outerShdw>
              </a:effectLst>
            </a:endParaRPr>
          </a:p>
        </p:txBody>
      </p:sp>
      <p:sp>
        <p:nvSpPr>
          <p:cNvPr id="19460" name="Rectangle 3"/>
          <p:cNvSpPr>
            <a:spLocks noGrp="1" noChangeArrowheads="1"/>
          </p:cNvSpPr>
          <p:nvPr>
            <p:ph type="body" idx="1"/>
          </p:nvPr>
        </p:nvSpPr>
        <p:spPr>
          <a:xfrm>
            <a:off x="928688" y="1500188"/>
            <a:ext cx="7739062" cy="4737100"/>
          </a:xfrm>
        </p:spPr>
        <p:txBody>
          <a:bodyPr/>
          <a:lstStyle/>
          <a:p>
            <a:pPr>
              <a:lnSpc>
                <a:spcPct val="80000"/>
              </a:lnSpc>
              <a:buFont typeface="Wingdings" pitchFamily="2" charset="2"/>
              <a:buNone/>
            </a:pPr>
            <a:r>
              <a:rPr lang="el-GR" altLang="el-GR" sz="2800" dirty="0" smtClean="0"/>
              <a:t>Η πλειονότητα των λογισμικών που αφορούν στην ανάπτυξη της γραπτής έκφρασης προτείνουν στα παιδιά διάφορες δραστηριότητες, πολλές από τις οποίες δεν απαιτούν </a:t>
            </a:r>
            <a:r>
              <a:rPr lang="el-GR" altLang="el-GR" sz="2800" dirty="0" smtClean="0">
                <a:solidFill>
                  <a:srgbClr val="002060"/>
                </a:solidFill>
              </a:rPr>
              <a:t>κατ’ ανάγκην έναν υπολογιστή για να υλοποιηθούν</a:t>
            </a:r>
          </a:p>
          <a:p>
            <a:pPr>
              <a:lnSpc>
                <a:spcPct val="80000"/>
              </a:lnSpc>
              <a:buFont typeface="Wingdings" pitchFamily="2" charset="2"/>
              <a:buNone/>
            </a:pPr>
            <a:r>
              <a:rPr lang="el-GR" altLang="el-GR" sz="2800" dirty="0" smtClean="0"/>
              <a:t>Ο υπολογιστής τους προσφέρει ωστόσο ένα διαφορετικό πλαίσιο, κυρίως όταν παρουσιάζονται δυσκολίες ψυχοκινητικού τύπου, όπως για παράδειγμα δυσκολία </a:t>
            </a:r>
            <a:r>
              <a:rPr lang="el-GR" altLang="el-GR" sz="2800" dirty="0" err="1" smtClean="0"/>
              <a:t>οπτικοκινητικού</a:t>
            </a:r>
            <a:r>
              <a:rPr lang="el-GR" altLang="el-GR" sz="2800" dirty="0" smtClean="0"/>
              <a:t> συντονισμού, και καθίσταται ένα εύκολο μέσο πρόσβασης σε δραστηριότητες γραπτής έκφρασης. </a:t>
            </a:r>
          </a:p>
          <a:p>
            <a:pPr>
              <a:lnSpc>
                <a:spcPct val="80000"/>
              </a:lnSpc>
              <a:buFont typeface="Wingdings" pitchFamily="2" charset="2"/>
              <a:buNone/>
            </a:pPr>
            <a:endParaRPr lang="en-GB" altLang="el-GR" sz="2800" dirty="0" smtClean="0"/>
          </a:p>
        </p:txBody>
      </p:sp>
      <p:sp>
        <p:nvSpPr>
          <p:cNvPr id="1946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E2846B-D1E6-4ABF-B868-39D09FFA66AE}" type="slidenum">
              <a:rPr lang="en-US" altLang="el-GR">
                <a:solidFill>
                  <a:srgbClr val="B5A788"/>
                </a:solidFill>
                <a:latin typeface="Gill Sans MT" pitchFamily="34" charset="0"/>
              </a:rPr>
              <a:pPr/>
              <a:t>9</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069687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295</TotalTime>
  <Words>1798</Words>
  <Application>Microsoft Office PowerPoint</Application>
  <PresentationFormat>Προβολή στην οθόνη (4:3)</PresentationFormat>
  <Paragraphs>219</Paragraphs>
  <Slides>35</Slides>
  <Notes>19</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IV-ICTEGroup.GR.new</vt:lpstr>
      <vt:lpstr>Παιδαγωγικός Σχεδιασμός με ΤΠΕ στην Πρώτη Σχολική Ηλικία</vt:lpstr>
      <vt:lpstr>Άδειες Χρήσης</vt:lpstr>
      <vt:lpstr>Χρηματοδότηση</vt:lpstr>
      <vt:lpstr>Σκοπός Εργαστηρίου</vt:lpstr>
      <vt:lpstr>Έννοιες - Κλειδιά</vt:lpstr>
      <vt:lpstr>Δ.Ε.Π.Π.Σ. – Γνωστικά αντικείμενα και Τ.Π.Ε.</vt:lpstr>
      <vt:lpstr>Γνωστικά αντικείμενα και Τ.Π.Ε. – Παιδί &amp; Γλώσσα</vt:lpstr>
      <vt:lpstr>Γλώσσα &amp; ΤΠΕ</vt:lpstr>
      <vt:lpstr>Προφορικός και γραπτός λόγος &amp; ΤΠΕ</vt:lpstr>
      <vt:lpstr>Προφορικός και γραπτός λόγος: Κατηγορίες Εφαρμογών (1)</vt:lpstr>
      <vt:lpstr>Προφορικός και γραπτός λόγος: Κατηγορίες Εφαρμογών (2)</vt:lpstr>
      <vt:lpstr>Προφορική Επικοινωνία /  Ομιλία &amp; Ακρόαση</vt:lpstr>
      <vt:lpstr>Ανάγνωση</vt:lpstr>
      <vt:lpstr>Γραπτή Επικοινωνία - Γραφή</vt:lpstr>
      <vt:lpstr>Γραφή και Ανάγνωση: Παραδείγματα λογισμικών</vt:lpstr>
      <vt:lpstr>Μαθηματικά, Γλώσσα, Μελέτη Περιβάλλοντος &amp; ΤΠΕ</vt:lpstr>
      <vt:lpstr>Διδάσκοντας με τη βοήθεια επεξεργαστή κειμένου</vt:lpstr>
      <vt:lpstr>Στόχος</vt:lpstr>
      <vt:lpstr>Επεξεργαστής κειμένου</vt:lpstr>
      <vt:lpstr>Προσχολική εκπαίδευση</vt:lpstr>
      <vt:lpstr>Πρακτικές συμβουλές</vt:lpstr>
      <vt:lpstr>Τεχνικές χρήσης 1 (δημοτικό)</vt:lpstr>
      <vt:lpstr>Τεχνικές χρήσης 2 (δημοτικό)</vt:lpstr>
      <vt:lpstr>Τεχνικές χρήσης 3 (δημοτικό)</vt:lpstr>
      <vt:lpstr>Διδάσκοντας με τη βοήθεια λογισμικού παρουσιάσεων -  πολυτροπικά κείμενα</vt:lpstr>
      <vt:lpstr>Θεωρητικά στοιχεία </vt:lpstr>
      <vt:lpstr>Πρακτικές συμβουλές για τη χρήση των παρουσιάσεων </vt:lpstr>
      <vt:lpstr>Συμπλήρωση από νέο ΑΠ</vt:lpstr>
      <vt:lpstr>Παράδειγμα δραστηριότητας</vt:lpstr>
      <vt:lpstr>Παράδειγμα δραστηριότητας</vt:lpstr>
      <vt:lpstr>Σημειωματα</vt:lpstr>
      <vt:lpstr>Σημείωμα Ιστορικού Εκδόσεων Έργου</vt:lpstr>
      <vt:lpstr>Σημείωμα Αναφοράς </vt:lpstr>
      <vt:lpstr>Σημείωμα Αδειοδότησης</vt:lpstr>
      <vt:lpstr>Τέλος 7ου Εργαστηρίου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72</cp:revision>
  <dcterms:created xsi:type="dcterms:W3CDTF">2014-12-10T08:52:23Z</dcterms:created>
  <dcterms:modified xsi:type="dcterms:W3CDTF">2015-09-23T11:40:03Z</dcterms:modified>
</cp:coreProperties>
</file>