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176.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8"/>
  </p:notes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66" r:id="rId14"/>
    <p:sldId id="267"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0" r:id="rId28"/>
    <p:sldId id="283" r:id="rId29"/>
    <p:sldId id="284" r:id="rId30"/>
    <p:sldId id="285" r:id="rId31"/>
    <p:sldId id="286" r:id="rId32"/>
    <p:sldId id="287" r:id="rId33"/>
    <p:sldId id="288" r:id="rId34"/>
    <p:sldId id="289" r:id="rId35"/>
    <p:sldId id="291" r:id="rId36"/>
    <p:sldId id="292" r:id="rId37"/>
    <p:sldId id="293" r:id="rId38"/>
    <p:sldId id="294" r:id="rId39"/>
    <p:sldId id="290" r:id="rId40"/>
    <p:sldId id="297" r:id="rId41"/>
    <p:sldId id="295" r:id="rId42"/>
    <p:sldId id="298" r:id="rId43"/>
    <p:sldId id="299" r:id="rId44"/>
    <p:sldId id="300" r:id="rId45"/>
    <p:sldId id="301" r:id="rId46"/>
    <p:sldId id="296"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38" r:id="rId74"/>
    <p:sldId id="328" r:id="rId75"/>
    <p:sldId id="329" r:id="rId76"/>
    <p:sldId id="330" r:id="rId77"/>
    <p:sldId id="386" r:id="rId78"/>
    <p:sldId id="331" r:id="rId79"/>
    <p:sldId id="332" r:id="rId80"/>
    <p:sldId id="333" r:id="rId81"/>
    <p:sldId id="334" r:id="rId82"/>
    <p:sldId id="335" r:id="rId83"/>
    <p:sldId id="336" r:id="rId84"/>
    <p:sldId id="337" r:id="rId85"/>
    <p:sldId id="339" r:id="rId86"/>
    <p:sldId id="340" r:id="rId87"/>
    <p:sldId id="341" r:id="rId88"/>
    <p:sldId id="342" r:id="rId89"/>
    <p:sldId id="343" r:id="rId90"/>
    <p:sldId id="344" r:id="rId91"/>
    <p:sldId id="345" r:id="rId92"/>
    <p:sldId id="346" r:id="rId93"/>
    <p:sldId id="347" r:id="rId94"/>
    <p:sldId id="348" r:id="rId95"/>
    <p:sldId id="349" r:id="rId96"/>
    <p:sldId id="351" r:id="rId97"/>
    <p:sldId id="352" r:id="rId98"/>
    <p:sldId id="353" r:id="rId99"/>
    <p:sldId id="354" r:id="rId100"/>
    <p:sldId id="355" r:id="rId101"/>
    <p:sldId id="356" r:id="rId102"/>
    <p:sldId id="357" r:id="rId103"/>
    <p:sldId id="358" r:id="rId104"/>
    <p:sldId id="359" r:id="rId105"/>
    <p:sldId id="360" r:id="rId106"/>
    <p:sldId id="361" r:id="rId107"/>
    <p:sldId id="367" r:id="rId108"/>
    <p:sldId id="362" r:id="rId109"/>
    <p:sldId id="363" r:id="rId110"/>
    <p:sldId id="371" r:id="rId111"/>
    <p:sldId id="364" r:id="rId112"/>
    <p:sldId id="365" r:id="rId113"/>
    <p:sldId id="366" r:id="rId114"/>
    <p:sldId id="368" r:id="rId115"/>
    <p:sldId id="369" r:id="rId116"/>
    <p:sldId id="370"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7" r:id="rId132"/>
    <p:sldId id="388" r:id="rId133"/>
    <p:sldId id="389" r:id="rId134"/>
    <p:sldId id="390" r:id="rId135"/>
    <p:sldId id="391" r:id="rId136"/>
    <p:sldId id="392" r:id="rId137"/>
    <p:sldId id="393" r:id="rId138"/>
    <p:sldId id="394" r:id="rId139"/>
    <p:sldId id="395" r:id="rId140"/>
    <p:sldId id="396" r:id="rId141"/>
    <p:sldId id="397" r:id="rId142"/>
    <p:sldId id="400" r:id="rId143"/>
    <p:sldId id="401" r:id="rId144"/>
    <p:sldId id="402" r:id="rId145"/>
    <p:sldId id="403" r:id="rId146"/>
    <p:sldId id="404" r:id="rId147"/>
    <p:sldId id="405" r:id="rId148"/>
    <p:sldId id="406" r:id="rId149"/>
    <p:sldId id="412" r:id="rId150"/>
    <p:sldId id="407" r:id="rId151"/>
    <p:sldId id="408" r:id="rId152"/>
    <p:sldId id="409" r:id="rId153"/>
    <p:sldId id="410" r:id="rId154"/>
    <p:sldId id="411" r:id="rId155"/>
    <p:sldId id="398" r:id="rId156"/>
    <p:sldId id="415" r:id="rId157"/>
    <p:sldId id="416" r:id="rId158"/>
    <p:sldId id="417" r:id="rId159"/>
    <p:sldId id="418" r:id="rId160"/>
    <p:sldId id="419" r:id="rId161"/>
    <p:sldId id="420" r:id="rId162"/>
    <p:sldId id="421" r:id="rId163"/>
    <p:sldId id="444" r:id="rId164"/>
    <p:sldId id="445" r:id="rId165"/>
    <p:sldId id="399" r:id="rId166"/>
    <p:sldId id="424" r:id="rId167"/>
    <p:sldId id="425" r:id="rId168"/>
    <p:sldId id="443" r:id="rId169"/>
    <p:sldId id="413" r:id="rId170"/>
    <p:sldId id="426" r:id="rId171"/>
    <p:sldId id="427" r:id="rId172"/>
    <p:sldId id="428" r:id="rId173"/>
    <p:sldId id="429" r:id="rId174"/>
    <p:sldId id="430" r:id="rId175"/>
    <p:sldId id="431" r:id="rId176"/>
    <p:sldId id="414" r:id="rId177"/>
    <p:sldId id="436" r:id="rId178"/>
    <p:sldId id="432" r:id="rId179"/>
    <p:sldId id="433" r:id="rId180"/>
    <p:sldId id="434" r:id="rId181"/>
    <p:sldId id="435" r:id="rId182"/>
    <p:sldId id="437" r:id="rId183"/>
    <p:sldId id="438" r:id="rId184"/>
    <p:sldId id="440" r:id="rId185"/>
    <p:sldId id="441" r:id="rId186"/>
    <p:sldId id="442" r:id="rId18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879" autoAdjust="0"/>
    <p:restoredTop sz="87126" autoAdjust="0"/>
  </p:normalViewPr>
  <p:slideViewPr>
    <p:cSldViewPr>
      <p:cViewPr>
        <p:scale>
          <a:sx n="60" d="100"/>
          <a:sy n="60" d="100"/>
        </p:scale>
        <p:origin x="-1644" y="-372"/>
      </p:cViewPr>
      <p:guideLst>
        <p:guide orient="horz" pos="2160"/>
        <p:guide pos="2880"/>
      </p:guideLst>
    </p:cSldViewPr>
  </p:slideViewPr>
  <p:notesTextViewPr>
    <p:cViewPr>
      <p:scale>
        <a:sx n="100" d="100"/>
        <a:sy n="100" d="100"/>
      </p:scale>
      <p:origin x="0" y="0"/>
    </p:cViewPr>
  </p:notesTextViewPr>
  <p:notesViewPr>
    <p:cSldViewPr>
      <p:cViewPr varScale="1">
        <p:scale>
          <a:sx n="48" d="100"/>
          <a:sy n="48" d="100"/>
        </p:scale>
        <p:origin x="-122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2D154-5415-42E7-904B-86DAA0CBE7F7}" type="datetimeFigureOut">
              <a:rPr lang="el-GR" smtClean="0"/>
              <a:pPr/>
              <a:t>3/2/2018</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DBD16E-2AFE-4A28-91E5-1DF088390A86}"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BDBD16E-2AFE-4A28-91E5-1DF088390A86}" type="slidenum">
              <a:rPr lang="el-GR" smtClean="0"/>
              <a:pPr/>
              <a:t>1</a:t>
            </a:fld>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BDBD16E-2AFE-4A28-91E5-1DF088390A86}" type="slidenum">
              <a:rPr lang="el-GR" smtClean="0"/>
              <a:pPr/>
              <a:t>130</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BDBD16E-2AFE-4A28-91E5-1DF088390A86}" type="slidenum">
              <a:rPr lang="el-GR" smtClean="0"/>
              <a:pPr/>
              <a:t>134</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2B86D8CD-E603-4B10-BDF8-D1A712514B9C}" type="datetimeFigureOut">
              <a:rPr lang="el-GR" smtClean="0"/>
              <a:pPr/>
              <a:t>3/2/2018</a:t>
            </a:fld>
            <a:endParaRPr lang="el-GR" dirty="0"/>
          </a:p>
        </p:txBody>
      </p:sp>
      <p:sp>
        <p:nvSpPr>
          <p:cNvPr id="17" name="16 - Θέση υποσέλιδου"/>
          <p:cNvSpPr>
            <a:spLocks noGrp="1"/>
          </p:cNvSpPr>
          <p:nvPr>
            <p:ph type="ftr" sz="quarter" idx="11"/>
          </p:nvPr>
        </p:nvSpPr>
        <p:spPr/>
        <p:txBody>
          <a:bodyPr/>
          <a:lstStyle/>
          <a:p>
            <a:endParaRPr lang="el-GR" dirty="0"/>
          </a:p>
        </p:txBody>
      </p:sp>
      <p:sp>
        <p:nvSpPr>
          <p:cNvPr id="29" name="28 - Θέση αριθμού διαφάνειας"/>
          <p:cNvSpPr>
            <a:spLocks noGrp="1"/>
          </p:cNvSpPr>
          <p:nvPr>
            <p:ph type="sldNum" sz="quarter" idx="12"/>
          </p:nvPr>
        </p:nvSpPr>
        <p:spPr/>
        <p:txBody>
          <a:bodyPr/>
          <a:lstStyle/>
          <a:p>
            <a:fld id="{84EFF991-C3A7-48C5-9C14-2C0ABE5F3904}" type="slidenum">
              <a:rPr lang="el-GR" smtClean="0"/>
              <a:pPr/>
              <a:t>‹#›</a:t>
            </a:fld>
            <a:endParaRPr lang="el-GR" dirty="0"/>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B86D8CD-E603-4B10-BDF8-D1A712514B9C}" type="datetimeFigureOut">
              <a:rPr lang="el-GR" smtClean="0"/>
              <a:pPr/>
              <a:t>3/2/2018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84EFF991-C3A7-48C5-9C14-2C0ABE5F3904}"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B86D8CD-E603-4B10-BDF8-D1A712514B9C}" type="datetimeFigureOut">
              <a:rPr lang="el-GR" smtClean="0"/>
              <a:pPr/>
              <a:t>3/2/2018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84EFF991-C3A7-48C5-9C14-2C0ABE5F3904}"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B86D8CD-E603-4B10-BDF8-D1A712514B9C}" type="datetimeFigureOut">
              <a:rPr lang="el-GR" smtClean="0"/>
              <a:pPr/>
              <a:t>3/2/2018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84EFF991-C3A7-48C5-9C14-2C0ABE5F3904}"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B86D8CD-E603-4B10-BDF8-D1A712514B9C}" type="datetimeFigureOut">
              <a:rPr lang="el-GR" smtClean="0"/>
              <a:pPr/>
              <a:t>3/2/2018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84EFF991-C3A7-48C5-9C14-2C0ABE5F3904}" type="slidenum">
              <a:rPr lang="el-GR" smtClean="0"/>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B86D8CD-E603-4B10-BDF8-D1A712514B9C}" type="datetimeFigureOut">
              <a:rPr lang="el-GR" smtClean="0"/>
              <a:pPr/>
              <a:t>3/2/2018</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84EFF991-C3A7-48C5-9C14-2C0ABE5F3904}"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B86D8CD-E603-4B10-BDF8-D1A712514B9C}" type="datetimeFigureOut">
              <a:rPr lang="el-GR" smtClean="0"/>
              <a:pPr/>
              <a:t>3/2/2018</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84EFF991-C3A7-48C5-9C14-2C0ABE5F3904}"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B86D8CD-E603-4B10-BDF8-D1A712514B9C}" type="datetimeFigureOut">
              <a:rPr lang="el-GR" smtClean="0"/>
              <a:pPr/>
              <a:t>3/2/2018</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84EFF991-C3A7-48C5-9C14-2C0ABE5F3904}"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B86D8CD-E603-4B10-BDF8-D1A712514B9C}" type="datetimeFigureOut">
              <a:rPr lang="el-GR" smtClean="0"/>
              <a:pPr/>
              <a:t>3/2/2018</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84EFF991-C3A7-48C5-9C14-2C0ABE5F3904}"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B86D8CD-E603-4B10-BDF8-D1A712514B9C}" type="datetimeFigureOut">
              <a:rPr lang="el-GR" smtClean="0"/>
              <a:pPr/>
              <a:t>3/2/2018</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84EFF991-C3A7-48C5-9C14-2C0ABE5F3904}"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dirty="0"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B86D8CD-E603-4B10-BDF8-D1A712514B9C}" type="datetimeFigureOut">
              <a:rPr lang="el-GR" smtClean="0"/>
              <a:pPr/>
              <a:t>3/2/2018</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84EFF991-C3A7-48C5-9C14-2C0ABE5F3904}"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B86D8CD-E603-4B10-BDF8-D1A712514B9C}" type="datetimeFigureOut">
              <a:rPr lang="el-GR" smtClean="0"/>
              <a:pPr/>
              <a:t>3/2/2018</a:t>
            </a:fld>
            <a:endParaRPr lang="el-GR" dirty="0"/>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dirty="0"/>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4EFF991-C3A7-48C5-9C14-2C0ABE5F3904}" type="slidenum">
              <a:rPr lang="el-GR" smtClean="0"/>
              <a:pPr/>
              <a:t>‹#›</a:t>
            </a:fld>
            <a:endParaRPr lang="el-GR"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571480"/>
            <a:ext cx="8229600" cy="1214446"/>
          </a:xfrm>
        </p:spPr>
        <p:txBody>
          <a:bodyPr>
            <a:normAutofit fontScale="90000"/>
          </a:bodyPr>
          <a:lstStyle/>
          <a:p>
            <a:r>
              <a:rPr lang="el-GR" sz="3600" dirty="0" smtClean="0"/>
              <a:t/>
            </a:r>
            <a:br>
              <a:rPr lang="el-GR" sz="3600" dirty="0" smtClean="0"/>
            </a:br>
            <a:r>
              <a:rPr lang="el-GR" sz="3100" dirty="0" err="1" smtClean="0"/>
              <a:t>Μ</a:t>
            </a:r>
            <a:r>
              <a:rPr lang="el-GR" sz="3100" dirty="0" err="1" smtClean="0"/>
              <a:t>υθοσ</a:t>
            </a:r>
            <a:r>
              <a:rPr lang="el-GR" sz="3100" dirty="0" smtClean="0"/>
              <a:t>, </a:t>
            </a:r>
            <a:r>
              <a:rPr lang="el-GR" sz="3100" dirty="0" err="1" smtClean="0"/>
              <a:t>λογοτεχνια</a:t>
            </a:r>
            <a:r>
              <a:rPr lang="el-GR" sz="3100" dirty="0" smtClean="0"/>
              <a:t> </a:t>
            </a:r>
            <a:br>
              <a:rPr lang="el-GR" sz="3100" dirty="0" smtClean="0"/>
            </a:br>
            <a:r>
              <a:rPr lang="el-GR" sz="3100" dirty="0" smtClean="0"/>
              <a:t>και </a:t>
            </a:r>
            <a:r>
              <a:rPr lang="el-GR" sz="3100" dirty="0" err="1" smtClean="0"/>
              <a:t>μουσΙΚΟ</a:t>
            </a:r>
            <a:r>
              <a:rPr lang="el-GR" sz="3100" dirty="0" smtClean="0"/>
              <a:t> ΘΕΑΤΡΟ </a:t>
            </a:r>
            <a:r>
              <a:rPr lang="el-GR" sz="3100" dirty="0" smtClean="0"/>
              <a:t/>
            </a:r>
            <a:br>
              <a:rPr lang="el-GR" sz="3100" dirty="0" smtClean="0"/>
            </a:br>
            <a:endParaRPr lang="el-GR" sz="3600" dirty="0"/>
          </a:p>
        </p:txBody>
      </p:sp>
      <p:sp>
        <p:nvSpPr>
          <p:cNvPr id="3" name="2 - Υπότιτλος"/>
          <p:cNvSpPr>
            <a:spLocks noGrp="1"/>
          </p:cNvSpPr>
          <p:nvPr>
            <p:ph type="subTitle" idx="1"/>
          </p:nvPr>
        </p:nvSpPr>
        <p:spPr>
          <a:xfrm>
            <a:off x="1357290" y="1785926"/>
            <a:ext cx="6400800" cy="1357322"/>
          </a:xfrm>
        </p:spPr>
        <p:txBody>
          <a:bodyPr>
            <a:normAutofit fontScale="55000" lnSpcReduction="20000"/>
          </a:bodyPr>
          <a:lstStyle/>
          <a:p>
            <a:r>
              <a:rPr lang="el-GR" dirty="0" smtClean="0"/>
              <a:t>ΠΑΝΕΠΙΣΤΗΜΙΟ </a:t>
            </a:r>
            <a:r>
              <a:rPr lang="el-GR" dirty="0" smtClean="0"/>
              <a:t>ΠΑΤΡΩΝ</a:t>
            </a:r>
          </a:p>
          <a:p>
            <a:endParaRPr lang="el-GR" dirty="0" smtClean="0"/>
          </a:p>
          <a:p>
            <a:r>
              <a:rPr lang="el-GR" dirty="0" smtClean="0"/>
              <a:t>ΤΜΗΜΑ ΦΙΛΟΛΟΓΙΑΣ</a:t>
            </a:r>
            <a:endParaRPr lang="el-GR" dirty="0" smtClean="0"/>
          </a:p>
          <a:p>
            <a:endParaRPr lang="el-GR" dirty="0" smtClean="0"/>
          </a:p>
          <a:p>
            <a:r>
              <a:rPr lang="el-GR" dirty="0" smtClean="0"/>
              <a:t>ΔΙΔΑΣΚΩΝ</a:t>
            </a:r>
            <a:r>
              <a:rPr lang="el-GR" dirty="0" smtClean="0"/>
              <a:t>:</a:t>
            </a:r>
            <a:r>
              <a:rPr lang="en-US" dirty="0" smtClean="0"/>
              <a:t> </a:t>
            </a:r>
            <a:r>
              <a:rPr lang="el-GR" dirty="0" smtClean="0"/>
              <a:t>ΜΕΝΕΛΑΟΣ ΧΡΙΣΤΟΠΟΥΛΟΣ</a:t>
            </a:r>
            <a:endParaRPr lang="en-US" dirty="0" smtClean="0"/>
          </a:p>
          <a:p>
            <a:endParaRPr lang="en-US" dirty="0" smtClean="0"/>
          </a:p>
          <a:p>
            <a:endParaRPr lang="el-GR" dirty="0" smtClean="0"/>
          </a:p>
          <a:p>
            <a:endParaRPr lang="el-GR" dirty="0" smtClean="0"/>
          </a:p>
          <a:p>
            <a:endParaRPr lang="el-GR" dirty="0"/>
          </a:p>
        </p:txBody>
      </p:sp>
      <p:pic>
        <p:nvPicPr>
          <p:cNvPr id="1035" name="Picture 11" descr="C:\Users\User\AppData\Local\Microsoft\Windows\Temporary Internet Files\Content.IE5\9PJY6AOM\MP900423708[1].jpg"/>
          <p:cNvPicPr>
            <a:picLocks noChangeAspect="1" noChangeArrowheads="1"/>
          </p:cNvPicPr>
          <p:nvPr/>
        </p:nvPicPr>
        <p:blipFill>
          <a:blip r:embed="rId3" cstate="print"/>
          <a:srcRect/>
          <a:stretch>
            <a:fillRect/>
          </a:stretch>
        </p:blipFill>
        <p:spPr bwMode="auto">
          <a:xfrm>
            <a:off x="3214678" y="3643314"/>
            <a:ext cx="2643206" cy="257176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Η ΓΕΝΝΗΣΗ ΤΗΣ ΟΠΕΡΑΣ ΣΤΗΝ ΙΤΑΛΙΑ.</a:t>
            </a:r>
            <a:br>
              <a:rPr lang="el-GR" sz="2800" dirty="0" smtClean="0"/>
            </a:br>
            <a:r>
              <a:rPr lang="el-GR" sz="2800" dirty="0" smtClean="0"/>
              <a:t>ΦΛΩΡΕΝΤΙΑ, ΜΑΝΤΟΒΑ, ΡΩΜΗ, ΒΕΝΕΤΙΑ -3</a:t>
            </a:r>
            <a:endParaRPr lang="el-GR" sz="2800" dirty="0"/>
          </a:p>
        </p:txBody>
      </p:sp>
      <p:sp>
        <p:nvSpPr>
          <p:cNvPr id="3" name="2 - Θέση περιεχομένου"/>
          <p:cNvSpPr>
            <a:spLocks noGrp="1"/>
          </p:cNvSpPr>
          <p:nvPr>
            <p:ph idx="1"/>
          </p:nvPr>
        </p:nvSpPr>
        <p:spPr>
          <a:xfrm>
            <a:off x="457200" y="1500174"/>
            <a:ext cx="8229600" cy="5357826"/>
          </a:xfrm>
        </p:spPr>
        <p:txBody>
          <a:bodyPr>
            <a:normAutofit fontScale="62500" lnSpcReduction="20000"/>
          </a:bodyPr>
          <a:lstStyle/>
          <a:p>
            <a:pPr algn="just"/>
            <a:r>
              <a:rPr lang="el-GR" dirty="0" smtClean="0"/>
              <a:t>Ο επόμενος σταθμός στην ιστορία της όπερας είναι το 1607 ο </a:t>
            </a:r>
            <a:r>
              <a:rPr lang="el-GR" i="1" dirty="0" smtClean="0"/>
              <a:t>Ορφέας</a:t>
            </a:r>
            <a:r>
              <a:rPr lang="en-US" dirty="0" smtClean="0"/>
              <a:t> (</a:t>
            </a:r>
            <a:r>
              <a:rPr lang="en-US" i="1" dirty="0" smtClean="0"/>
              <a:t>L’ </a:t>
            </a:r>
            <a:r>
              <a:rPr lang="en-US" i="1" dirty="0" err="1" smtClean="0"/>
              <a:t>Orfeo</a:t>
            </a:r>
            <a:r>
              <a:rPr lang="en-US" dirty="0" smtClean="0"/>
              <a:t>)</a:t>
            </a:r>
            <a:r>
              <a:rPr lang="el-GR" dirty="0" smtClean="0"/>
              <a:t> του </a:t>
            </a:r>
            <a:r>
              <a:rPr lang="en-US" dirty="0" smtClean="0"/>
              <a:t>Claudio Monteverdi</a:t>
            </a:r>
            <a:r>
              <a:rPr lang="el-GR" dirty="0" smtClean="0"/>
              <a:t> (1567-1643)</a:t>
            </a:r>
            <a:r>
              <a:rPr lang="en-US" dirty="0" smtClean="0"/>
              <a:t>, </a:t>
            </a:r>
            <a:r>
              <a:rPr lang="el-GR" dirty="0" smtClean="0"/>
              <a:t>ενός συνθέτη που συνέβαλε  αποφασιστικά στην τελική διαμόρφωση του είδους. Γεννημένος στην Κρεμόνα, έζησε στην Μάντοβα  όπου παρουσίασε τον </a:t>
            </a:r>
            <a:r>
              <a:rPr lang="el-GR" i="1" dirty="0" smtClean="0"/>
              <a:t>Ορφέα</a:t>
            </a:r>
            <a:r>
              <a:rPr lang="el-GR" dirty="0" smtClean="0"/>
              <a:t> και την </a:t>
            </a:r>
            <a:r>
              <a:rPr lang="el-GR" i="1" dirty="0" smtClean="0"/>
              <a:t>Αριάδνη</a:t>
            </a:r>
            <a:r>
              <a:rPr lang="el-GR" dirty="0" smtClean="0"/>
              <a:t> (από την οποία σώζεται μόνο ο θρήνος της ηρωίδας) και στη Βενετία, όπου παρουσίασε τις άλλες δύο σωζόμενες όπερές του, την </a:t>
            </a:r>
            <a:r>
              <a:rPr lang="el-GR" i="1" dirty="0" smtClean="0"/>
              <a:t>Επιστροφή του Οδυσσέα στην Πατρίδα</a:t>
            </a:r>
            <a:r>
              <a:rPr lang="el-GR" dirty="0" smtClean="0"/>
              <a:t> και τη </a:t>
            </a:r>
            <a:r>
              <a:rPr lang="el-GR" i="1" dirty="0" smtClean="0"/>
              <a:t>Στέψη της </a:t>
            </a:r>
            <a:r>
              <a:rPr lang="el-GR" i="1" dirty="0" err="1" smtClean="0"/>
              <a:t>Ποππαίας</a:t>
            </a:r>
            <a:r>
              <a:rPr lang="el-GR" dirty="0" smtClean="0"/>
              <a:t>.</a:t>
            </a:r>
          </a:p>
          <a:p>
            <a:pPr algn="just"/>
            <a:endParaRPr lang="el-GR" dirty="0" smtClean="0"/>
          </a:p>
          <a:p>
            <a:pPr algn="just"/>
            <a:r>
              <a:rPr lang="el-GR" dirty="0" smtClean="0"/>
              <a:t>Την ίδια εποχή</a:t>
            </a:r>
            <a:r>
              <a:rPr lang="en-US" dirty="0" smtClean="0"/>
              <a:t>,</a:t>
            </a:r>
            <a:r>
              <a:rPr lang="el-GR" dirty="0" smtClean="0"/>
              <a:t>  η όπερα διαδίδεται στη Ρώμη, με βασικούς συνθέτες τον </a:t>
            </a:r>
            <a:r>
              <a:rPr lang="en-US" dirty="0" smtClean="0"/>
              <a:t>Stefano </a:t>
            </a:r>
            <a:r>
              <a:rPr lang="en-US" dirty="0" err="1" smtClean="0"/>
              <a:t>Landi</a:t>
            </a:r>
            <a:r>
              <a:rPr lang="en-US" dirty="0" smtClean="0"/>
              <a:t> (</a:t>
            </a:r>
            <a:r>
              <a:rPr lang="en-US" i="1" dirty="0" smtClean="0"/>
              <a:t>La </a:t>
            </a:r>
            <a:r>
              <a:rPr lang="en-US" i="1" dirty="0" err="1" smtClean="0"/>
              <a:t>morte</a:t>
            </a:r>
            <a:r>
              <a:rPr lang="en-US" i="1" dirty="0" smtClean="0"/>
              <a:t> </a:t>
            </a:r>
            <a:r>
              <a:rPr lang="en-US" i="1" dirty="0" err="1" smtClean="0"/>
              <a:t>di</a:t>
            </a:r>
            <a:r>
              <a:rPr lang="en-US" i="1" dirty="0" smtClean="0"/>
              <a:t> </a:t>
            </a:r>
            <a:r>
              <a:rPr lang="en-US" i="1" dirty="0" err="1" smtClean="0"/>
              <a:t>Orfeo</a:t>
            </a:r>
            <a:r>
              <a:rPr lang="en-US" dirty="0" smtClean="0"/>
              <a:t>, </a:t>
            </a:r>
            <a:r>
              <a:rPr lang="en-US" i="1" dirty="0" err="1" smtClean="0"/>
              <a:t>Sant</a:t>
            </a:r>
            <a:r>
              <a:rPr lang="en-US" i="1" dirty="0" smtClean="0"/>
              <a:t>’ </a:t>
            </a:r>
            <a:r>
              <a:rPr lang="en-US" i="1" dirty="0" err="1" smtClean="0"/>
              <a:t>Alessio</a:t>
            </a:r>
            <a:r>
              <a:rPr lang="el-GR" dirty="0" smtClean="0"/>
              <a:t>)</a:t>
            </a:r>
            <a:r>
              <a:rPr lang="en-US" dirty="0" smtClean="0"/>
              <a:t> </a:t>
            </a:r>
            <a:r>
              <a:rPr lang="el-GR" dirty="0" smtClean="0"/>
              <a:t>και τους αδελφούς </a:t>
            </a:r>
            <a:r>
              <a:rPr lang="en-US" dirty="0" err="1" smtClean="0"/>
              <a:t>Domenico</a:t>
            </a:r>
            <a:r>
              <a:rPr lang="el-GR" dirty="0" smtClean="0"/>
              <a:t> και </a:t>
            </a:r>
            <a:r>
              <a:rPr lang="en-US" dirty="0" smtClean="0"/>
              <a:t> </a:t>
            </a:r>
            <a:r>
              <a:rPr lang="en-US" dirty="0" err="1" smtClean="0"/>
              <a:t>Virgilio</a:t>
            </a:r>
            <a:r>
              <a:rPr lang="en-US" dirty="0" smtClean="0"/>
              <a:t> </a:t>
            </a:r>
            <a:r>
              <a:rPr lang="en-US" dirty="0" err="1" smtClean="0"/>
              <a:t>Mazzocchi</a:t>
            </a:r>
            <a:r>
              <a:rPr lang="el-GR" dirty="0" smtClean="0"/>
              <a:t>.</a:t>
            </a:r>
            <a:endParaRPr lang="en-US" dirty="0" smtClean="0"/>
          </a:p>
          <a:p>
            <a:pPr algn="just"/>
            <a:endParaRPr lang="el-GR" dirty="0" smtClean="0"/>
          </a:p>
          <a:p>
            <a:pPr algn="just"/>
            <a:r>
              <a:rPr lang="el-GR" dirty="0" smtClean="0"/>
              <a:t>Τέλος, η Βενετία γίνεται η πόλη όπου ανοίγουν πολλά δημόσια θέατρα που ανεβάζουν όπερες (με πρώτο το περίφημο θέατρο </a:t>
            </a:r>
            <a:r>
              <a:rPr lang="en-US" dirty="0" smtClean="0"/>
              <a:t>San </a:t>
            </a:r>
            <a:r>
              <a:rPr lang="en-US" dirty="0" err="1" smtClean="0"/>
              <a:t>Cassiano</a:t>
            </a:r>
            <a:r>
              <a:rPr lang="el-GR" dirty="0" smtClean="0"/>
              <a:t>). Στη Βενετία, εκτός από τον </a:t>
            </a:r>
            <a:r>
              <a:rPr lang="en-US" dirty="0" smtClean="0"/>
              <a:t>Monteverdi, </a:t>
            </a:r>
            <a:r>
              <a:rPr lang="el-GR" dirty="0" smtClean="0"/>
              <a:t>δημιουργούν οι συνθέτες </a:t>
            </a:r>
            <a:r>
              <a:rPr lang="en-US" dirty="0" smtClean="0"/>
              <a:t>Francesco </a:t>
            </a:r>
            <a:r>
              <a:rPr lang="en-US" dirty="0" err="1" smtClean="0"/>
              <a:t>Cavalli</a:t>
            </a:r>
            <a:r>
              <a:rPr lang="en-US" dirty="0" smtClean="0"/>
              <a:t> </a:t>
            </a:r>
            <a:r>
              <a:rPr lang="el-GR" dirty="0" smtClean="0"/>
              <a:t>και –κυρίως- ο </a:t>
            </a:r>
            <a:r>
              <a:rPr lang="en-US" dirty="0" err="1" smtClean="0"/>
              <a:t>Tomaso</a:t>
            </a:r>
            <a:r>
              <a:rPr lang="en-US" dirty="0" smtClean="0"/>
              <a:t> </a:t>
            </a:r>
            <a:r>
              <a:rPr lang="en-US" dirty="0" err="1" smtClean="0"/>
              <a:t>Albinoni</a:t>
            </a:r>
            <a:r>
              <a:rPr lang="en-US" dirty="0" smtClean="0"/>
              <a:t> (</a:t>
            </a:r>
            <a:r>
              <a:rPr lang="en-US" i="1" dirty="0" err="1" smtClean="0"/>
              <a:t>Zenobia</a:t>
            </a:r>
            <a:r>
              <a:rPr lang="en-US" dirty="0" smtClean="0"/>
              <a:t>, </a:t>
            </a:r>
            <a:r>
              <a:rPr lang="en-US" i="1" dirty="0" smtClean="0"/>
              <a:t>I </a:t>
            </a:r>
            <a:r>
              <a:rPr lang="en-US" i="1" dirty="0" err="1" smtClean="0"/>
              <a:t>veri</a:t>
            </a:r>
            <a:r>
              <a:rPr lang="en-US" i="1" dirty="0" smtClean="0"/>
              <a:t> </a:t>
            </a:r>
            <a:r>
              <a:rPr lang="en-US" i="1" dirty="0" err="1" smtClean="0"/>
              <a:t>amici</a:t>
            </a:r>
            <a:r>
              <a:rPr lang="en-US" dirty="0" smtClean="0"/>
              <a:t>) </a:t>
            </a:r>
            <a:r>
              <a:rPr lang="el-GR" dirty="0" smtClean="0"/>
              <a:t>και ο </a:t>
            </a:r>
            <a:r>
              <a:rPr lang="en-US" dirty="0" smtClean="0"/>
              <a:t>Antonio Vivaldi (</a:t>
            </a:r>
            <a:r>
              <a:rPr lang="en-US" i="1" dirty="0" err="1" smtClean="0"/>
              <a:t>Ottone</a:t>
            </a:r>
            <a:r>
              <a:rPr lang="en-US" i="1" dirty="0" smtClean="0"/>
              <a:t> in villa</a:t>
            </a:r>
            <a:r>
              <a:rPr lang="en-US" dirty="0" smtClean="0"/>
              <a:t>, </a:t>
            </a:r>
            <a:r>
              <a:rPr lang="en-US" i="1" dirty="0" smtClean="0"/>
              <a:t>L</a:t>
            </a:r>
            <a:r>
              <a:rPr lang="el-GR" i="1" dirty="0" smtClean="0"/>
              <a:t>’</a:t>
            </a:r>
            <a:r>
              <a:rPr lang="en-US" i="1" dirty="0" err="1" smtClean="0"/>
              <a:t>incoronazione</a:t>
            </a:r>
            <a:r>
              <a:rPr lang="en-US" i="1" dirty="0" smtClean="0"/>
              <a:t> </a:t>
            </a:r>
            <a:r>
              <a:rPr lang="en-US" i="1" dirty="0" err="1" smtClean="0"/>
              <a:t>di</a:t>
            </a:r>
            <a:r>
              <a:rPr lang="en-US" i="1" dirty="0" smtClean="0"/>
              <a:t> Dario</a:t>
            </a:r>
            <a:r>
              <a:rPr lang="en-US" dirty="0" smtClean="0"/>
              <a:t>, </a:t>
            </a:r>
            <a:r>
              <a:rPr lang="en-US" i="1" dirty="0" smtClean="0"/>
              <a:t>La </a:t>
            </a:r>
            <a:r>
              <a:rPr lang="en-US" i="1" dirty="0" err="1" smtClean="0"/>
              <a:t>fida</a:t>
            </a:r>
            <a:r>
              <a:rPr lang="en-US" i="1" dirty="0" smtClean="0"/>
              <a:t> </a:t>
            </a:r>
            <a:r>
              <a:rPr lang="en-US" i="1" dirty="0" err="1" smtClean="0"/>
              <a:t>ninfa</a:t>
            </a:r>
            <a:r>
              <a:rPr lang="en-US" dirty="0" smtClean="0"/>
              <a:t>). </a:t>
            </a:r>
            <a:r>
              <a:rPr lang="el-GR" dirty="0" smtClean="0"/>
              <a:t>Χάρη στις παραγωγές αυτών των θεάτρων η όπερα ενισχύεται και εμπλουτίζεται όχι μόνον μουσικά αλλά</a:t>
            </a:r>
            <a:r>
              <a:rPr lang="en-US" dirty="0" smtClean="0"/>
              <a:t> </a:t>
            </a:r>
            <a:r>
              <a:rPr lang="el-GR" dirty="0" smtClean="0"/>
              <a:t>και σκηνικά, με εντυπωσιακά κοστούμια και φαντασμαγορικές σκηνογραφίες.</a:t>
            </a:r>
            <a:endParaRPr lang="el-GR"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620688"/>
            <a:ext cx="8229600" cy="1143000"/>
          </a:xfrm>
        </p:spPr>
        <p:txBody>
          <a:bodyPr>
            <a:normAutofit/>
          </a:bodyPr>
          <a:lstStyle/>
          <a:p>
            <a:r>
              <a:rPr lang="el-GR" sz="2400" dirty="0" smtClean="0"/>
              <a:t>Το εξώφυλλο του δίσκου της Μήδειας του </a:t>
            </a:r>
            <a:r>
              <a:rPr lang="en-US" sz="2400" dirty="0" smtClean="0"/>
              <a:t>Cherubini </a:t>
            </a:r>
            <a:br>
              <a:rPr lang="en-US" sz="2400" dirty="0" smtClean="0"/>
            </a:br>
            <a:r>
              <a:rPr lang="el-GR" sz="2400" dirty="0" smtClean="0"/>
              <a:t>με πρωταγωνίστρια τη</a:t>
            </a:r>
            <a:r>
              <a:rPr lang="en-US" sz="2400" dirty="0" smtClean="0"/>
              <a:t> </a:t>
            </a:r>
            <a:r>
              <a:rPr lang="el-GR" sz="2400" dirty="0" smtClean="0"/>
              <a:t>Μαρία </a:t>
            </a:r>
            <a:r>
              <a:rPr lang="el-GR" sz="2400" dirty="0" err="1" smtClean="0"/>
              <a:t>Κάλλας</a:t>
            </a:r>
            <a:endParaRPr lang="el-GR" sz="2400" dirty="0"/>
          </a:p>
        </p:txBody>
      </p:sp>
      <p:pic>
        <p:nvPicPr>
          <p:cNvPr id="5122" name="Picture 2" descr="C:\Documents and Settings\Q\Τα έγγραφά μου\Οι εικόνες μου\Callas-Medea-Disc.jpg"/>
          <p:cNvPicPr>
            <a:picLocks noGrp="1" noChangeAspect="1" noChangeArrowheads="1"/>
          </p:cNvPicPr>
          <p:nvPr>
            <p:ph idx="1"/>
          </p:nvPr>
        </p:nvPicPr>
        <p:blipFill>
          <a:blip r:embed="rId2" cstate="print"/>
          <a:srcRect/>
          <a:stretch>
            <a:fillRect/>
          </a:stretch>
        </p:blipFill>
        <p:spPr bwMode="auto">
          <a:xfrm>
            <a:off x="2843808" y="2708920"/>
            <a:ext cx="3384376" cy="3456384"/>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err="1" smtClean="0"/>
              <a:t>Gaspare</a:t>
            </a:r>
            <a:r>
              <a:rPr lang="en-US" sz="2800" dirty="0" smtClean="0"/>
              <a:t> </a:t>
            </a:r>
            <a:r>
              <a:rPr lang="en-US" sz="2800" dirty="0" err="1" smtClean="0"/>
              <a:t>Spontini</a:t>
            </a:r>
            <a:endParaRPr lang="el-GR" sz="2800" dirty="0"/>
          </a:p>
        </p:txBody>
      </p:sp>
      <p:pic>
        <p:nvPicPr>
          <p:cNvPr id="6146" name="Picture 2" descr="C:\Documents and Settings\Q\Τα έγγραφά μου\Οι εικόνες μου\Gaspare Spontini.jpg"/>
          <p:cNvPicPr>
            <a:picLocks noGrp="1" noChangeAspect="1" noChangeArrowheads="1"/>
          </p:cNvPicPr>
          <p:nvPr>
            <p:ph idx="1"/>
          </p:nvPr>
        </p:nvPicPr>
        <p:blipFill>
          <a:blip r:embed="rId2" cstate="print"/>
          <a:srcRect/>
          <a:stretch>
            <a:fillRect/>
          </a:stretch>
        </p:blipFill>
        <p:spPr bwMode="auto">
          <a:xfrm>
            <a:off x="3059832" y="2348880"/>
            <a:ext cx="2736304" cy="3456384"/>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err="1" smtClean="0"/>
              <a:t>Giacomo</a:t>
            </a:r>
            <a:r>
              <a:rPr lang="en-US" sz="2800" dirty="0" smtClean="0"/>
              <a:t> Meyerbeer</a:t>
            </a:r>
            <a:endParaRPr lang="el-GR" sz="2800" dirty="0"/>
          </a:p>
        </p:txBody>
      </p:sp>
      <p:pic>
        <p:nvPicPr>
          <p:cNvPr id="7170" name="Picture 2" descr="C:\Documents and Settings\Q\Τα έγγραφά μου\Οι εικόνες μου\Giacomo_Meyerbeer.jpg"/>
          <p:cNvPicPr>
            <a:picLocks noGrp="1" noChangeAspect="1" noChangeArrowheads="1"/>
          </p:cNvPicPr>
          <p:nvPr>
            <p:ph idx="1"/>
          </p:nvPr>
        </p:nvPicPr>
        <p:blipFill>
          <a:blip r:embed="rId2" cstate="print"/>
          <a:srcRect/>
          <a:stretch>
            <a:fillRect/>
          </a:stretch>
        </p:blipFill>
        <p:spPr bwMode="auto">
          <a:xfrm>
            <a:off x="2843808" y="1916832"/>
            <a:ext cx="3960440" cy="4536504"/>
          </a:xfrm>
          <a:prstGeom prst="rect">
            <a:avLst/>
          </a:prstGeo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Αφίσα για την πρεμιέρα της όπερας του </a:t>
            </a:r>
            <a:r>
              <a:rPr lang="en-US" sz="2800" dirty="0" smtClean="0"/>
              <a:t>Meyerbeer Robert le </a:t>
            </a:r>
            <a:r>
              <a:rPr lang="en-US" sz="2800" dirty="0" err="1" smtClean="0"/>
              <a:t>Diable</a:t>
            </a:r>
            <a:r>
              <a:rPr lang="en-US" sz="2800" dirty="0" smtClean="0"/>
              <a:t> (1831)</a:t>
            </a:r>
            <a:endParaRPr lang="el-GR" sz="2800" dirty="0"/>
          </a:p>
        </p:txBody>
      </p:sp>
      <p:pic>
        <p:nvPicPr>
          <p:cNvPr id="8194" name="Picture 2" descr="C:\Documents and Settings\Q\Τα έγγραφά μου\Οι εικόνες μου\Afisa gia premiere Robert_le_Diable_.jpg"/>
          <p:cNvPicPr>
            <a:picLocks noGrp="1" noChangeAspect="1" noChangeArrowheads="1"/>
          </p:cNvPicPr>
          <p:nvPr>
            <p:ph idx="1"/>
          </p:nvPr>
        </p:nvPicPr>
        <p:blipFill>
          <a:blip r:embed="rId2" cstate="print"/>
          <a:srcRect/>
          <a:stretch>
            <a:fillRect/>
          </a:stretch>
        </p:blipFill>
        <p:spPr bwMode="auto">
          <a:xfrm>
            <a:off x="1403648" y="2204864"/>
            <a:ext cx="6408712" cy="4176464"/>
          </a:xfrm>
          <a:prstGeom prst="rect">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200" dirty="0" err="1" smtClean="0"/>
              <a:t>Adrien</a:t>
            </a:r>
            <a:r>
              <a:rPr lang="en-US" sz="3200" dirty="0" smtClean="0"/>
              <a:t> </a:t>
            </a:r>
            <a:r>
              <a:rPr lang="en-US" sz="3200" dirty="0" err="1" smtClean="0"/>
              <a:t>Boieldieu</a:t>
            </a:r>
            <a:endParaRPr lang="el-GR" sz="3200" dirty="0"/>
          </a:p>
        </p:txBody>
      </p:sp>
      <p:pic>
        <p:nvPicPr>
          <p:cNvPr id="9218" name="Picture 2" descr="C:\Documents and Settings\Q\Τα έγγραφά μου\Οι εικόνες μου\Adrien Boieldieu.gif"/>
          <p:cNvPicPr>
            <a:picLocks noGrp="1" noChangeAspect="1" noChangeArrowheads="1"/>
          </p:cNvPicPr>
          <p:nvPr>
            <p:ph idx="1"/>
          </p:nvPr>
        </p:nvPicPr>
        <p:blipFill>
          <a:blip r:embed="rId2" cstate="print"/>
          <a:srcRect/>
          <a:stretch>
            <a:fillRect/>
          </a:stretch>
        </p:blipFill>
        <p:spPr bwMode="auto">
          <a:xfrm>
            <a:off x="2915816" y="1988840"/>
            <a:ext cx="3312368" cy="4176464"/>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200" dirty="0" smtClean="0"/>
              <a:t>Daniel Auber</a:t>
            </a:r>
            <a:endParaRPr lang="el-GR" sz="3200" dirty="0"/>
          </a:p>
        </p:txBody>
      </p:sp>
      <p:pic>
        <p:nvPicPr>
          <p:cNvPr id="10242" name="Picture 2" descr="C:\Documents and Settings\Q\Τα έγγραφά μου\Οι εικόνες μου\Daniel_Auber.jpg"/>
          <p:cNvPicPr>
            <a:picLocks noGrp="1" noChangeAspect="1" noChangeArrowheads="1"/>
          </p:cNvPicPr>
          <p:nvPr>
            <p:ph idx="1"/>
          </p:nvPr>
        </p:nvPicPr>
        <p:blipFill>
          <a:blip r:embed="rId2" cstate="print"/>
          <a:srcRect/>
          <a:stretch>
            <a:fillRect/>
          </a:stretch>
        </p:blipFill>
        <p:spPr bwMode="auto">
          <a:xfrm>
            <a:off x="2627784" y="1772816"/>
            <a:ext cx="3744416" cy="4680520"/>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400" dirty="0" smtClean="0"/>
              <a:t>Ο τενόρος </a:t>
            </a:r>
            <a:r>
              <a:rPr lang="en-US" sz="2400" dirty="0" err="1" smtClean="0"/>
              <a:t>Sim</a:t>
            </a:r>
            <a:r>
              <a:rPr lang="en-US" sz="2400" dirty="0" smtClean="0"/>
              <a:t> Reeves</a:t>
            </a:r>
            <a:r>
              <a:rPr lang="el-GR" sz="2400" dirty="0" smtClean="0"/>
              <a:t> </a:t>
            </a:r>
            <a:r>
              <a:rPr lang="en-US" sz="2400" dirty="0" smtClean="0"/>
              <a:t/>
            </a:r>
            <a:br>
              <a:rPr lang="en-US" sz="2400" dirty="0" smtClean="0"/>
            </a:br>
            <a:r>
              <a:rPr lang="el-GR" sz="2400" dirty="0" smtClean="0"/>
              <a:t>στο ρόλο του ληστή </a:t>
            </a:r>
            <a:r>
              <a:rPr lang="en-US" sz="2400" dirty="0" err="1" smtClean="0"/>
              <a:t>Fra</a:t>
            </a:r>
            <a:r>
              <a:rPr lang="en-US" sz="2400" dirty="0" smtClean="0"/>
              <a:t> </a:t>
            </a:r>
            <a:r>
              <a:rPr lang="en-US" sz="2400" dirty="0" err="1" smtClean="0"/>
              <a:t>Diavolo</a:t>
            </a:r>
            <a:r>
              <a:rPr lang="en-US" sz="2400" dirty="0" smtClean="0"/>
              <a:t> </a:t>
            </a:r>
            <a:br>
              <a:rPr lang="en-US" sz="2400" dirty="0" smtClean="0"/>
            </a:br>
            <a:r>
              <a:rPr lang="el-GR" sz="2400" dirty="0" smtClean="0"/>
              <a:t>από την ομώνυμη όπερα του </a:t>
            </a:r>
            <a:r>
              <a:rPr lang="en-US" sz="2400" dirty="0" smtClean="0"/>
              <a:t>Auber</a:t>
            </a:r>
            <a:endParaRPr lang="el-GR" sz="2400" dirty="0"/>
          </a:p>
        </p:txBody>
      </p:sp>
      <p:pic>
        <p:nvPicPr>
          <p:cNvPr id="11266" name="Picture 2" descr="C:\Documents and Settings\Q\Τα έγγραφά μου\Οι εικόνες μου\Tenor Sims_Reeves_by_Alessandro_Ossani as Fra diavolo (bandit).jpg"/>
          <p:cNvPicPr>
            <a:picLocks noGrp="1" noChangeAspect="1" noChangeArrowheads="1"/>
          </p:cNvPicPr>
          <p:nvPr>
            <p:ph idx="1"/>
          </p:nvPr>
        </p:nvPicPr>
        <p:blipFill>
          <a:blip r:embed="rId2" cstate="print"/>
          <a:srcRect/>
          <a:stretch>
            <a:fillRect/>
          </a:stretch>
        </p:blipFill>
        <p:spPr bwMode="auto">
          <a:xfrm>
            <a:off x="2987824" y="1844824"/>
            <a:ext cx="2880320" cy="4464496"/>
          </a:xfrm>
          <a:prstGeom prst="rect">
            <a:avLst/>
          </a:prstGeo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err="1" smtClean="0"/>
              <a:t>Fromentin</a:t>
            </a:r>
            <a:r>
              <a:rPr lang="en-US" sz="2800" dirty="0" smtClean="0"/>
              <a:t> Halevy</a:t>
            </a:r>
            <a:endParaRPr lang="el-GR" sz="2800" dirty="0"/>
          </a:p>
        </p:txBody>
      </p:sp>
      <p:pic>
        <p:nvPicPr>
          <p:cNvPr id="17410" name="Picture 2" descr="C:\Documents and Settings\Q\Τα έγγραφά μου\Οι εικόνες μου\Fromental Halevy.jpg"/>
          <p:cNvPicPr>
            <a:picLocks noGrp="1" noChangeAspect="1" noChangeArrowheads="1"/>
          </p:cNvPicPr>
          <p:nvPr>
            <p:ph idx="1"/>
          </p:nvPr>
        </p:nvPicPr>
        <p:blipFill>
          <a:blip r:embed="rId2" cstate="print"/>
          <a:srcRect/>
          <a:stretch>
            <a:fillRect/>
          </a:stretch>
        </p:blipFill>
        <p:spPr bwMode="auto">
          <a:xfrm>
            <a:off x="3203848" y="2132856"/>
            <a:ext cx="3168352" cy="4032448"/>
          </a:xfrm>
          <a:prstGeom prst="rect">
            <a:avLst/>
          </a:prstGeom>
          <a:no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err="1" smtClean="0"/>
              <a:t>Ambroise</a:t>
            </a:r>
            <a:r>
              <a:rPr lang="en-US" sz="2800" dirty="0" smtClean="0"/>
              <a:t> Thomas</a:t>
            </a:r>
            <a:endParaRPr lang="el-GR" sz="2800" dirty="0"/>
          </a:p>
        </p:txBody>
      </p:sp>
      <p:pic>
        <p:nvPicPr>
          <p:cNvPr id="12290" name="Picture 2" descr="C:\Documents and Settings\Q\Τα έγγραφά μου\Οι εικόνες μου\Ambroise Thomas.jpg"/>
          <p:cNvPicPr>
            <a:picLocks noGrp="1" noChangeAspect="1" noChangeArrowheads="1"/>
          </p:cNvPicPr>
          <p:nvPr>
            <p:ph idx="1"/>
          </p:nvPr>
        </p:nvPicPr>
        <p:blipFill>
          <a:blip r:embed="rId2" cstate="print"/>
          <a:srcRect/>
          <a:stretch>
            <a:fillRect/>
          </a:stretch>
        </p:blipFill>
        <p:spPr bwMode="auto">
          <a:xfrm>
            <a:off x="2411760" y="1916832"/>
            <a:ext cx="3744416" cy="4608512"/>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Η σοπράνο </a:t>
            </a:r>
            <a:r>
              <a:rPr lang="en-US" sz="2000" dirty="0" smtClean="0"/>
              <a:t>Marie </a:t>
            </a:r>
            <a:r>
              <a:rPr lang="en-US" sz="2000" dirty="0" err="1" smtClean="0"/>
              <a:t>Cabel</a:t>
            </a:r>
            <a:r>
              <a:rPr lang="en-US" sz="2000" dirty="0" smtClean="0"/>
              <a:t> </a:t>
            </a:r>
            <a:r>
              <a:rPr lang="el-GR" sz="2000" dirty="0" smtClean="0"/>
              <a:t>που τραγούδησε το ρόλο της </a:t>
            </a:r>
            <a:r>
              <a:rPr lang="en-US" sz="2000" dirty="0" err="1" smtClean="0"/>
              <a:t>Philine</a:t>
            </a:r>
            <a:r>
              <a:rPr lang="el-GR" sz="2000" dirty="0" smtClean="0"/>
              <a:t> στην πρεμιέρα της όπερας </a:t>
            </a:r>
            <a:r>
              <a:rPr lang="en-US" sz="2000" i="1" dirty="0" smtClean="0"/>
              <a:t>Mignon</a:t>
            </a:r>
            <a:r>
              <a:rPr lang="en-US" sz="2000" dirty="0" smtClean="0"/>
              <a:t> </a:t>
            </a:r>
            <a:r>
              <a:rPr lang="en-US" sz="2000" dirty="0" err="1" smtClean="0"/>
              <a:t>Ambroise</a:t>
            </a:r>
            <a:r>
              <a:rPr lang="en-US" sz="2000" dirty="0" smtClean="0"/>
              <a:t> Thomas (1866)</a:t>
            </a:r>
            <a:endParaRPr lang="el-GR" sz="2000" dirty="0"/>
          </a:p>
        </p:txBody>
      </p:sp>
      <p:pic>
        <p:nvPicPr>
          <p:cNvPr id="13314" name="Picture 2" descr="C:\Documents and Settings\Q\Τα έγγραφά μου\Οι εικόνες μου\Marie Cabel (Philine) in A. Thomas Mignon's premiere.jpg"/>
          <p:cNvPicPr>
            <a:picLocks noGrp="1" noChangeAspect="1" noChangeArrowheads="1"/>
          </p:cNvPicPr>
          <p:nvPr>
            <p:ph idx="1"/>
          </p:nvPr>
        </p:nvPicPr>
        <p:blipFill>
          <a:blip r:embed="rId2" cstate="print"/>
          <a:srcRect/>
          <a:stretch>
            <a:fillRect/>
          </a:stretch>
        </p:blipFill>
        <p:spPr bwMode="auto">
          <a:xfrm>
            <a:off x="2699792" y="1628800"/>
            <a:ext cx="3688345" cy="489654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Claudio Monteverdi</a:t>
            </a:r>
            <a:endParaRPr lang="el-GR" dirty="0"/>
          </a:p>
        </p:txBody>
      </p:sp>
      <p:pic>
        <p:nvPicPr>
          <p:cNvPr id="4" name="3 - Θέση περιεχομένου" descr="Monteverdi.jpg"/>
          <p:cNvPicPr>
            <a:picLocks noGrp="1" noChangeAspect="1"/>
          </p:cNvPicPr>
          <p:nvPr>
            <p:ph idx="1"/>
          </p:nvPr>
        </p:nvPicPr>
        <p:blipFill>
          <a:blip r:embed="rId2" cstate="print"/>
          <a:stretch>
            <a:fillRect/>
          </a:stretch>
        </p:blipFill>
        <p:spPr>
          <a:xfrm>
            <a:off x="2428860" y="1785926"/>
            <a:ext cx="3857652" cy="4286280"/>
          </a:xfr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19</a:t>
            </a:r>
            <a:r>
              <a:rPr lang="el-GR" sz="2400" baseline="30000" dirty="0" smtClean="0"/>
              <a:t>ος</a:t>
            </a:r>
            <a:r>
              <a:rPr lang="el-GR" sz="2400" dirty="0" smtClean="0"/>
              <a:t> αιώνας</a:t>
            </a:r>
            <a:br>
              <a:rPr lang="el-GR" sz="2400" dirty="0" smtClean="0"/>
            </a:br>
            <a:r>
              <a:rPr lang="el-GR" sz="2400" dirty="0" smtClean="0"/>
              <a:t>Γαλλία</a:t>
            </a:r>
            <a:endParaRPr lang="el-GR" sz="2400" dirty="0"/>
          </a:p>
        </p:txBody>
      </p:sp>
      <p:sp>
        <p:nvSpPr>
          <p:cNvPr id="3" name="2 - Θέση περιεχομένου"/>
          <p:cNvSpPr>
            <a:spLocks noGrp="1"/>
          </p:cNvSpPr>
          <p:nvPr>
            <p:ph idx="1"/>
          </p:nvPr>
        </p:nvSpPr>
        <p:spPr/>
        <p:txBody>
          <a:bodyPr>
            <a:normAutofit fontScale="62500" lnSpcReduction="20000"/>
          </a:bodyPr>
          <a:lstStyle/>
          <a:p>
            <a:pPr algn="just">
              <a:buNone/>
            </a:pPr>
            <a:r>
              <a:rPr lang="el-GR" dirty="0" smtClean="0"/>
              <a:t>Οι πιο γνωστοί Γάλλοι συνθέτες όπερας κατά το 19</a:t>
            </a:r>
            <a:r>
              <a:rPr lang="el-GR" baseline="30000" dirty="0" smtClean="0"/>
              <a:t>ου</a:t>
            </a:r>
            <a:r>
              <a:rPr lang="el-GR" dirty="0" smtClean="0"/>
              <a:t> αιώνα είναι</a:t>
            </a:r>
            <a:r>
              <a:rPr lang="el-GR" b="1" dirty="0" smtClean="0"/>
              <a:t>:  </a:t>
            </a:r>
          </a:p>
          <a:p>
            <a:pPr algn="just">
              <a:buNone/>
            </a:pPr>
            <a:endParaRPr lang="el-GR" b="1" dirty="0" smtClean="0"/>
          </a:p>
          <a:p>
            <a:pPr algn="just"/>
            <a:r>
              <a:rPr lang="en-US" b="1" dirty="0" smtClean="0"/>
              <a:t>Hector Berlioz</a:t>
            </a:r>
            <a:r>
              <a:rPr lang="en-US" dirty="0" smtClean="0"/>
              <a:t> (1803-1869). </a:t>
            </a:r>
            <a:r>
              <a:rPr lang="el-GR" dirty="0" smtClean="0"/>
              <a:t>Αντιπροσωπευτικά έργα: </a:t>
            </a:r>
            <a:r>
              <a:rPr lang="en-US" i="1" dirty="0" err="1" smtClean="0"/>
              <a:t>Benvenuto</a:t>
            </a:r>
            <a:r>
              <a:rPr lang="en-US" i="1" dirty="0" smtClean="0"/>
              <a:t> Cellini</a:t>
            </a:r>
            <a:r>
              <a:rPr lang="en-US" dirty="0" smtClean="0"/>
              <a:t> (1838), </a:t>
            </a:r>
            <a:r>
              <a:rPr lang="en-US" i="1" dirty="0" smtClean="0"/>
              <a:t>Les </a:t>
            </a:r>
            <a:r>
              <a:rPr lang="en-US" i="1" dirty="0" err="1" smtClean="0"/>
              <a:t>Troyens</a:t>
            </a:r>
            <a:r>
              <a:rPr lang="en-US" i="1" dirty="0" smtClean="0"/>
              <a:t> </a:t>
            </a:r>
            <a:r>
              <a:rPr lang="el-GR" dirty="0" smtClean="0"/>
              <a:t>(</a:t>
            </a:r>
            <a:r>
              <a:rPr lang="el-GR" i="1" dirty="0" smtClean="0"/>
              <a:t>Οι Τρώες</a:t>
            </a:r>
            <a:r>
              <a:rPr lang="el-GR" dirty="0" smtClean="0"/>
              <a:t>, 1856-8), </a:t>
            </a:r>
            <a:r>
              <a:rPr lang="en-US" i="1" dirty="0" smtClean="0"/>
              <a:t>Beatrice et </a:t>
            </a:r>
            <a:r>
              <a:rPr lang="en-US" i="1" dirty="0" err="1" smtClean="0"/>
              <a:t>Benedicte</a:t>
            </a:r>
            <a:r>
              <a:rPr lang="en-US" i="1" dirty="0" smtClean="0"/>
              <a:t> </a:t>
            </a:r>
            <a:r>
              <a:rPr lang="en-US" dirty="0" smtClean="0"/>
              <a:t>(1862)</a:t>
            </a:r>
          </a:p>
          <a:p>
            <a:pPr algn="just"/>
            <a:r>
              <a:rPr lang="en-US" b="1" dirty="0" smtClean="0"/>
              <a:t>Charles Gounod</a:t>
            </a:r>
            <a:r>
              <a:rPr lang="en-US" dirty="0" smtClean="0"/>
              <a:t> (1818-1893). </a:t>
            </a:r>
            <a:r>
              <a:rPr lang="el-GR" dirty="0" smtClean="0"/>
              <a:t>Αντιπροσωπευτικά έργα: </a:t>
            </a:r>
            <a:r>
              <a:rPr lang="en-US" i="1" dirty="0" smtClean="0"/>
              <a:t>Faust</a:t>
            </a:r>
            <a:r>
              <a:rPr lang="en-US" dirty="0" smtClean="0"/>
              <a:t> (1859),   </a:t>
            </a:r>
            <a:r>
              <a:rPr lang="en-US" i="1" dirty="0" err="1" smtClean="0"/>
              <a:t>Mireille</a:t>
            </a:r>
            <a:r>
              <a:rPr lang="en-US" dirty="0" smtClean="0"/>
              <a:t> (1864) , </a:t>
            </a:r>
            <a:r>
              <a:rPr lang="en-US" i="1" dirty="0" smtClean="0"/>
              <a:t>Romeo et Juliette</a:t>
            </a:r>
            <a:r>
              <a:rPr lang="en-US" dirty="0" smtClean="0"/>
              <a:t> (1867), </a:t>
            </a:r>
            <a:r>
              <a:rPr lang="en-US" i="1" dirty="0" smtClean="0"/>
              <a:t>Sappho (1851)</a:t>
            </a:r>
          </a:p>
          <a:p>
            <a:pPr algn="just"/>
            <a:r>
              <a:rPr lang="en-US" b="1" dirty="0" smtClean="0"/>
              <a:t>George Bizet</a:t>
            </a:r>
            <a:r>
              <a:rPr lang="en-US" dirty="0" smtClean="0"/>
              <a:t> (1838-1875). </a:t>
            </a:r>
            <a:r>
              <a:rPr lang="el-GR" dirty="0" smtClean="0"/>
              <a:t>Αντιπροσωπευτικά έργα: </a:t>
            </a:r>
            <a:r>
              <a:rPr lang="el-GR" i="1" dirty="0" smtClean="0"/>
              <a:t>Αλιείς μαργαριταριών</a:t>
            </a:r>
            <a:r>
              <a:rPr lang="el-GR" dirty="0" smtClean="0"/>
              <a:t> (1863) και, κυρίως, </a:t>
            </a:r>
            <a:r>
              <a:rPr lang="en-US" i="1" dirty="0" smtClean="0"/>
              <a:t>Carmen</a:t>
            </a:r>
            <a:r>
              <a:rPr lang="el-GR" dirty="0" smtClean="0"/>
              <a:t> (1875)</a:t>
            </a:r>
          </a:p>
          <a:p>
            <a:pPr algn="just"/>
            <a:r>
              <a:rPr lang="en-US" b="1" dirty="0" err="1" smtClean="0"/>
              <a:t>Edouard</a:t>
            </a:r>
            <a:r>
              <a:rPr lang="en-US" b="1" dirty="0" smtClean="0"/>
              <a:t> </a:t>
            </a:r>
            <a:r>
              <a:rPr lang="en-US" b="1" dirty="0" err="1" smtClean="0"/>
              <a:t>Lalo</a:t>
            </a:r>
            <a:r>
              <a:rPr lang="en-US" dirty="0" smtClean="0"/>
              <a:t> (1823-1892). </a:t>
            </a:r>
            <a:r>
              <a:rPr lang="el-GR" dirty="0" smtClean="0"/>
              <a:t>Αντιπροσωπευτικό έργο: </a:t>
            </a:r>
            <a:r>
              <a:rPr lang="en-US" i="1" dirty="0" smtClean="0"/>
              <a:t>Le </a:t>
            </a:r>
            <a:r>
              <a:rPr lang="en-US" i="1" dirty="0" err="1" smtClean="0"/>
              <a:t>roi</a:t>
            </a:r>
            <a:r>
              <a:rPr lang="en-US" i="1" dirty="0" smtClean="0"/>
              <a:t> d’ Ys </a:t>
            </a:r>
            <a:r>
              <a:rPr lang="en-US" dirty="0" smtClean="0"/>
              <a:t>(1888)</a:t>
            </a:r>
          </a:p>
          <a:p>
            <a:pPr algn="just"/>
            <a:r>
              <a:rPr lang="en-US" b="1" dirty="0" smtClean="0"/>
              <a:t>Leo Delibes</a:t>
            </a:r>
            <a:r>
              <a:rPr lang="en-US" dirty="0" smtClean="0"/>
              <a:t> (1836-1891). </a:t>
            </a:r>
            <a:r>
              <a:rPr lang="el-GR" dirty="0" smtClean="0"/>
              <a:t>Αντιπροσωπευτικό έργο: </a:t>
            </a:r>
            <a:r>
              <a:rPr lang="en-US" i="1" dirty="0" err="1" smtClean="0"/>
              <a:t>Lakme</a:t>
            </a:r>
            <a:r>
              <a:rPr lang="en-US" dirty="0" smtClean="0"/>
              <a:t>’</a:t>
            </a:r>
            <a:r>
              <a:rPr lang="el-GR" dirty="0" smtClean="0"/>
              <a:t> (1883)</a:t>
            </a:r>
          </a:p>
          <a:p>
            <a:pPr algn="just"/>
            <a:r>
              <a:rPr lang="en-US" b="1" dirty="0" smtClean="0"/>
              <a:t>Camille Saint-</a:t>
            </a:r>
            <a:r>
              <a:rPr lang="en-US" b="1" dirty="0" err="1" smtClean="0"/>
              <a:t>Sens</a:t>
            </a:r>
            <a:r>
              <a:rPr lang="en-US" b="1" dirty="0" smtClean="0"/>
              <a:t> </a:t>
            </a:r>
            <a:r>
              <a:rPr lang="en-US" dirty="0" smtClean="0"/>
              <a:t>(1835-1921). </a:t>
            </a:r>
            <a:r>
              <a:rPr lang="el-GR" dirty="0" smtClean="0"/>
              <a:t>Αντιπροσωπευτικό έργο: </a:t>
            </a:r>
            <a:r>
              <a:rPr lang="en-US" i="1" dirty="0" smtClean="0"/>
              <a:t>Samson et </a:t>
            </a:r>
            <a:r>
              <a:rPr lang="en-US" i="1" dirty="0" err="1" smtClean="0"/>
              <a:t>Dalila</a:t>
            </a:r>
            <a:r>
              <a:rPr lang="en-US" dirty="0" smtClean="0"/>
              <a:t> (1877)</a:t>
            </a:r>
          </a:p>
          <a:p>
            <a:pPr algn="just"/>
            <a:r>
              <a:rPr lang="en-US" b="1" dirty="0" smtClean="0"/>
              <a:t>Jules Massenet </a:t>
            </a:r>
            <a:r>
              <a:rPr lang="en-US" dirty="0" smtClean="0"/>
              <a:t>(1842-1912). </a:t>
            </a:r>
            <a:r>
              <a:rPr lang="el-GR" dirty="0" smtClean="0"/>
              <a:t>Αντιπροσωπευτικά έργα: </a:t>
            </a:r>
            <a:r>
              <a:rPr lang="en-US" i="1" dirty="0" err="1" smtClean="0"/>
              <a:t>Manon</a:t>
            </a:r>
            <a:r>
              <a:rPr lang="en-US" dirty="0" smtClean="0"/>
              <a:t> (1884), </a:t>
            </a:r>
            <a:r>
              <a:rPr lang="en-US" i="1" dirty="0" err="1" smtClean="0"/>
              <a:t>Werther</a:t>
            </a:r>
            <a:r>
              <a:rPr lang="en-US" dirty="0" smtClean="0"/>
              <a:t> (</a:t>
            </a:r>
            <a:r>
              <a:rPr lang="el-GR" i="1" dirty="0" err="1" smtClean="0"/>
              <a:t>Βέρθερος</a:t>
            </a:r>
            <a:r>
              <a:rPr lang="el-GR" dirty="0" smtClean="0"/>
              <a:t>, 1892</a:t>
            </a:r>
            <a:r>
              <a:rPr lang="en-US" dirty="0" smtClean="0"/>
              <a:t>)</a:t>
            </a:r>
            <a:r>
              <a:rPr lang="el-GR" dirty="0" smtClean="0"/>
              <a:t>, </a:t>
            </a:r>
            <a:r>
              <a:rPr lang="en-US" i="1" dirty="0" smtClean="0"/>
              <a:t>Thais</a:t>
            </a:r>
            <a:r>
              <a:rPr lang="en-US" dirty="0" smtClean="0"/>
              <a:t> (</a:t>
            </a:r>
            <a:r>
              <a:rPr lang="el-GR" i="1" dirty="0" err="1" smtClean="0"/>
              <a:t>Θαϊς</a:t>
            </a:r>
            <a:r>
              <a:rPr lang="el-GR" dirty="0" smtClean="0"/>
              <a:t>, 1894</a:t>
            </a:r>
            <a:r>
              <a:rPr lang="en-US" dirty="0" smtClean="0"/>
              <a:t>)</a:t>
            </a:r>
            <a:r>
              <a:rPr lang="el-GR" dirty="0" smtClean="0"/>
              <a:t>, </a:t>
            </a:r>
            <a:r>
              <a:rPr lang="en-US" i="1" dirty="0" smtClean="0"/>
              <a:t>Le Cid (</a:t>
            </a:r>
            <a:r>
              <a:rPr lang="en-US" dirty="0" smtClean="0"/>
              <a:t>1885</a:t>
            </a:r>
            <a:r>
              <a:rPr lang="en-US" i="1" dirty="0" smtClean="0"/>
              <a:t>)</a:t>
            </a:r>
          </a:p>
          <a:p>
            <a:pPr algn="just"/>
            <a:r>
              <a:rPr lang="en-US" b="1" dirty="0" smtClean="0"/>
              <a:t>Jacques Offenbach</a:t>
            </a:r>
            <a:r>
              <a:rPr lang="en-US" dirty="0" smtClean="0"/>
              <a:t> (1819-1880). </a:t>
            </a:r>
            <a:r>
              <a:rPr lang="el-GR" dirty="0" smtClean="0"/>
              <a:t>Αντιπροσωπευτικά έργα: </a:t>
            </a:r>
            <a:r>
              <a:rPr lang="el-GR" i="1" dirty="0" smtClean="0"/>
              <a:t>Τα παραμύθια του Χόφμαν</a:t>
            </a:r>
            <a:r>
              <a:rPr lang="el-GR" dirty="0" smtClean="0"/>
              <a:t> (</a:t>
            </a:r>
            <a:r>
              <a:rPr lang="en-US" i="1" dirty="0" smtClean="0"/>
              <a:t>Les </a:t>
            </a:r>
            <a:r>
              <a:rPr lang="en-US" i="1" dirty="0" err="1" smtClean="0"/>
              <a:t>Contes</a:t>
            </a:r>
            <a:r>
              <a:rPr lang="en-US" i="1" dirty="0" smtClean="0"/>
              <a:t> </a:t>
            </a:r>
            <a:r>
              <a:rPr lang="en-US" i="1" dirty="0" err="1" smtClean="0"/>
              <a:t>d’Hoffmann</a:t>
            </a:r>
            <a:r>
              <a:rPr lang="en-US" dirty="0" smtClean="0"/>
              <a:t>, 1881</a:t>
            </a:r>
            <a:r>
              <a:rPr lang="el-GR" dirty="0" smtClean="0"/>
              <a:t>)</a:t>
            </a:r>
            <a:r>
              <a:rPr lang="en-US" dirty="0" smtClean="0"/>
              <a:t> </a:t>
            </a:r>
            <a:r>
              <a:rPr lang="el-GR" dirty="0" smtClean="0"/>
              <a:t>και πολλές </a:t>
            </a:r>
            <a:r>
              <a:rPr lang="el-GR" dirty="0" err="1" smtClean="0"/>
              <a:t>οπερέττες</a:t>
            </a:r>
            <a:r>
              <a:rPr lang="el-GR" dirty="0" smtClean="0"/>
              <a:t> (π.χ. </a:t>
            </a:r>
            <a:r>
              <a:rPr lang="el-GR" i="1" dirty="0" smtClean="0"/>
              <a:t>Ο Ορφέας στον </a:t>
            </a:r>
            <a:r>
              <a:rPr lang="el-GR" i="1" dirty="0" err="1" smtClean="0"/>
              <a:t>Άδη</a:t>
            </a:r>
            <a:r>
              <a:rPr lang="el-GR" dirty="0" smtClean="0"/>
              <a:t>, </a:t>
            </a:r>
            <a:r>
              <a:rPr lang="el-GR" i="1" dirty="0" smtClean="0"/>
              <a:t>Η Ωραία Ελένη</a:t>
            </a:r>
            <a:r>
              <a:rPr lang="el-GR" dirty="0" smtClean="0"/>
              <a:t>)</a:t>
            </a:r>
          </a:p>
          <a:p>
            <a:endParaRPr lang="el-GR"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200" dirty="0" smtClean="0"/>
              <a:t>Hector Berlioz</a:t>
            </a:r>
            <a:endParaRPr lang="el-GR" sz="3200" dirty="0"/>
          </a:p>
        </p:txBody>
      </p:sp>
      <p:pic>
        <p:nvPicPr>
          <p:cNvPr id="14338" name="Picture 2" descr="C:\Documents and Settings\Q\Τα έγγραφά μου\Οι εικόνες μου\Berlioz.jpg"/>
          <p:cNvPicPr>
            <a:picLocks noGrp="1" noChangeAspect="1" noChangeArrowheads="1"/>
          </p:cNvPicPr>
          <p:nvPr>
            <p:ph idx="1"/>
          </p:nvPr>
        </p:nvPicPr>
        <p:blipFill>
          <a:blip r:embed="rId2" cstate="print"/>
          <a:srcRect/>
          <a:stretch>
            <a:fillRect/>
          </a:stretch>
        </p:blipFill>
        <p:spPr bwMode="auto">
          <a:xfrm>
            <a:off x="2771800" y="1916832"/>
            <a:ext cx="3456384" cy="4104456"/>
          </a:xfrm>
          <a:prstGeom prst="rect">
            <a:avLst/>
          </a:prstGeom>
          <a:noFill/>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000" dirty="0" smtClean="0"/>
              <a:t>Η αφίσα για την πρεμιέρα της όπερας του </a:t>
            </a:r>
            <a:r>
              <a:rPr lang="en-US" sz="2000" dirty="0" smtClean="0"/>
              <a:t>Berlioz</a:t>
            </a:r>
            <a:r>
              <a:rPr lang="el-GR" sz="2000" dirty="0" smtClean="0"/>
              <a:t> </a:t>
            </a:r>
            <a:r>
              <a:rPr lang="el-GR" sz="2000" i="1" dirty="0" smtClean="0"/>
              <a:t>Οι Τρώες </a:t>
            </a:r>
            <a:r>
              <a:rPr lang="el-GR" sz="2000" dirty="0" smtClean="0"/>
              <a:t>(1863)</a:t>
            </a:r>
            <a:br>
              <a:rPr lang="el-GR" sz="2000" dirty="0" smtClean="0"/>
            </a:br>
            <a:r>
              <a:rPr lang="el-GR" sz="2000" dirty="0" smtClean="0"/>
              <a:t>Η όπερα παρουσιάστηκε σε δύο μέρη: </a:t>
            </a:r>
            <a:r>
              <a:rPr lang="el-GR" sz="2000" i="1" dirty="0" smtClean="0"/>
              <a:t>Η άλωση της Τροίας </a:t>
            </a:r>
            <a:r>
              <a:rPr lang="el-GR" sz="2000" dirty="0" smtClean="0"/>
              <a:t>και </a:t>
            </a:r>
            <a:r>
              <a:rPr lang="el-GR" sz="2000" i="1" dirty="0" smtClean="0"/>
              <a:t>Οι Τρώες στην Καρχηδόνα</a:t>
            </a:r>
            <a:r>
              <a:rPr lang="el-GR" sz="2000" dirty="0" smtClean="0"/>
              <a:t>. Το δεύτερο μέρος παρουσιάστηκε το 1863</a:t>
            </a:r>
            <a:endParaRPr lang="el-GR" sz="2000" dirty="0"/>
          </a:p>
        </p:txBody>
      </p:sp>
      <p:pic>
        <p:nvPicPr>
          <p:cNvPr id="15362" name="Picture 2" descr="C:\Documents and Settings\Q\Τα έγγραφά μου\Οι εικόνες μου\Les Troyens-premiere 1863 poster.jpg"/>
          <p:cNvPicPr>
            <a:picLocks noGrp="1" noChangeAspect="1" noChangeArrowheads="1"/>
          </p:cNvPicPr>
          <p:nvPr>
            <p:ph idx="1"/>
          </p:nvPr>
        </p:nvPicPr>
        <p:blipFill>
          <a:blip r:embed="rId2" cstate="print"/>
          <a:srcRect/>
          <a:stretch>
            <a:fillRect/>
          </a:stretch>
        </p:blipFill>
        <p:spPr bwMode="auto">
          <a:xfrm>
            <a:off x="2843808" y="1916832"/>
            <a:ext cx="3528392" cy="4392488"/>
          </a:xfrm>
          <a:prstGeom prst="rect">
            <a:avLst/>
          </a:prstGeom>
          <a:noFill/>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smtClean="0"/>
              <a:t>Charles Gounod</a:t>
            </a:r>
            <a:endParaRPr lang="el-GR" sz="2800" dirty="0"/>
          </a:p>
        </p:txBody>
      </p:sp>
      <p:pic>
        <p:nvPicPr>
          <p:cNvPr id="16386" name="Picture 2" descr="C:\Documents and Settings\Q\Τα έγγραφά μου\Οι εικόνες μου\portrait_charles_gounod.jpg"/>
          <p:cNvPicPr>
            <a:picLocks noGrp="1" noChangeAspect="1" noChangeArrowheads="1"/>
          </p:cNvPicPr>
          <p:nvPr>
            <p:ph idx="1"/>
          </p:nvPr>
        </p:nvPicPr>
        <p:blipFill>
          <a:blip r:embed="rId2" cstate="print"/>
          <a:srcRect/>
          <a:stretch>
            <a:fillRect/>
          </a:stretch>
        </p:blipFill>
        <p:spPr bwMode="auto">
          <a:xfrm>
            <a:off x="2742262" y="1600200"/>
            <a:ext cx="3659475" cy="4708525"/>
          </a:xfrm>
          <a:prstGeom prst="rect">
            <a:avLst/>
          </a:prstGeom>
          <a:no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400" dirty="0" smtClean="0"/>
              <a:t>Ο βαθύφωνος </a:t>
            </a:r>
            <a:r>
              <a:rPr lang="en-US" sz="2400" dirty="0" smtClean="0"/>
              <a:t>Feodor </a:t>
            </a:r>
            <a:r>
              <a:rPr lang="en-US" sz="2400" dirty="0" err="1" smtClean="0"/>
              <a:t>Chaliapine</a:t>
            </a:r>
            <a:r>
              <a:rPr lang="el-GR" sz="2400" dirty="0" smtClean="0"/>
              <a:t> στο ρόλο του Μεφιστοφελή</a:t>
            </a:r>
            <a:r>
              <a:rPr lang="en-US" sz="2400" dirty="0" smtClean="0"/>
              <a:t> (1915)</a:t>
            </a:r>
            <a:r>
              <a:rPr lang="el-GR" sz="2400" dirty="0" smtClean="0"/>
              <a:t> από την όπερα </a:t>
            </a:r>
            <a:r>
              <a:rPr lang="en-US" sz="2400" i="1" dirty="0" smtClean="0"/>
              <a:t>Faust</a:t>
            </a:r>
            <a:r>
              <a:rPr lang="en-US" sz="2400" dirty="0" smtClean="0"/>
              <a:t> </a:t>
            </a:r>
            <a:r>
              <a:rPr lang="el-GR" sz="2400" dirty="0" smtClean="0"/>
              <a:t>του </a:t>
            </a:r>
            <a:r>
              <a:rPr lang="en-US" sz="2400" dirty="0" smtClean="0"/>
              <a:t>Gounod</a:t>
            </a:r>
            <a:endParaRPr lang="el-GR" sz="2400" dirty="0"/>
          </a:p>
        </p:txBody>
      </p:sp>
      <p:pic>
        <p:nvPicPr>
          <p:cNvPr id="18434" name="Picture 2" descr="C:\Documents and Settings\Q\Τα έγγραφά μου\Οι εικόνες μου\O Feodor Chaliapin os Mefistofelis 1915 sto Faust tou Gounod.jpg"/>
          <p:cNvPicPr>
            <a:picLocks noGrp="1" noChangeAspect="1" noChangeArrowheads="1"/>
          </p:cNvPicPr>
          <p:nvPr>
            <p:ph idx="1"/>
          </p:nvPr>
        </p:nvPicPr>
        <p:blipFill>
          <a:blip r:embed="rId2" cstate="print"/>
          <a:srcRect/>
          <a:stretch>
            <a:fillRect/>
          </a:stretch>
        </p:blipFill>
        <p:spPr bwMode="auto">
          <a:xfrm>
            <a:off x="2771800" y="1700808"/>
            <a:ext cx="3773109" cy="4869160"/>
          </a:xfrm>
          <a:prstGeom prst="rect">
            <a:avLst/>
          </a:prstGeom>
          <a:no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Σκίτσο του </a:t>
            </a:r>
            <a:r>
              <a:rPr lang="en-US" sz="2000" dirty="0" smtClean="0"/>
              <a:t>Ed. </a:t>
            </a:r>
            <a:r>
              <a:rPr lang="en-US" sz="2000" dirty="0" err="1" smtClean="0"/>
              <a:t>Desplechin</a:t>
            </a:r>
            <a:r>
              <a:rPr lang="en-US" sz="2000" dirty="0" smtClean="0"/>
              <a:t> </a:t>
            </a:r>
            <a:r>
              <a:rPr lang="el-GR" sz="2000" dirty="0" smtClean="0"/>
              <a:t/>
            </a:r>
            <a:br>
              <a:rPr lang="el-GR" sz="2000" dirty="0" smtClean="0"/>
            </a:br>
            <a:r>
              <a:rPr lang="el-GR" sz="2000" dirty="0" smtClean="0"/>
              <a:t>για την τελική σκηνή (πτώση της ηρωίδας από το βράχο) </a:t>
            </a:r>
            <a:br>
              <a:rPr lang="el-GR" sz="2000" dirty="0" smtClean="0"/>
            </a:br>
            <a:r>
              <a:rPr lang="el-GR" sz="2000" dirty="0" smtClean="0"/>
              <a:t>της όπερας </a:t>
            </a:r>
            <a:r>
              <a:rPr lang="en-US" sz="2000" i="1" dirty="0" smtClean="0"/>
              <a:t>Sappho</a:t>
            </a:r>
            <a:r>
              <a:rPr lang="en-US" sz="2000" dirty="0" smtClean="0"/>
              <a:t> </a:t>
            </a:r>
            <a:r>
              <a:rPr lang="el-GR" sz="2000" dirty="0" smtClean="0"/>
              <a:t>του </a:t>
            </a:r>
            <a:r>
              <a:rPr lang="en-US" sz="2000" dirty="0" smtClean="0"/>
              <a:t>Gounod</a:t>
            </a:r>
            <a:r>
              <a:rPr lang="el-GR" sz="2000" dirty="0" smtClean="0"/>
              <a:t> (1851)</a:t>
            </a:r>
            <a:endParaRPr lang="el-GR" sz="2000" dirty="0"/>
          </a:p>
        </p:txBody>
      </p:sp>
      <p:pic>
        <p:nvPicPr>
          <p:cNvPr id="19458" name="Picture 2" descr="C:\Documents and Settings\Q\Τα έγγραφά μου\Οι εικόνες μου\Gounod-Sappho-Ed. Desplechin sketch for thefinal scene (1851).jpg"/>
          <p:cNvPicPr>
            <a:picLocks noGrp="1" noChangeAspect="1" noChangeArrowheads="1"/>
          </p:cNvPicPr>
          <p:nvPr>
            <p:ph idx="1"/>
          </p:nvPr>
        </p:nvPicPr>
        <p:blipFill>
          <a:blip r:embed="rId2" cstate="print"/>
          <a:srcRect/>
          <a:stretch>
            <a:fillRect/>
          </a:stretch>
        </p:blipFill>
        <p:spPr bwMode="auto">
          <a:xfrm>
            <a:off x="1331640" y="1988840"/>
            <a:ext cx="6336704" cy="4104456"/>
          </a:xfrm>
          <a:prstGeom prst="rect">
            <a:avLst/>
          </a:prstGeo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smtClean="0"/>
              <a:t>Georges Bizet</a:t>
            </a:r>
            <a:endParaRPr lang="el-GR" sz="2800" dirty="0"/>
          </a:p>
        </p:txBody>
      </p:sp>
      <p:pic>
        <p:nvPicPr>
          <p:cNvPr id="20482" name="Picture 2" descr="C:\Documents and Settings\Q\Τα έγγραφά μου\Οι εικόνες μου\georges-bizet.jpg"/>
          <p:cNvPicPr>
            <a:picLocks noGrp="1" noChangeAspect="1" noChangeArrowheads="1"/>
          </p:cNvPicPr>
          <p:nvPr>
            <p:ph idx="1"/>
          </p:nvPr>
        </p:nvPicPr>
        <p:blipFill>
          <a:blip r:embed="rId2" cstate="print"/>
          <a:srcRect/>
          <a:stretch>
            <a:fillRect/>
          </a:stretch>
        </p:blipFill>
        <p:spPr bwMode="auto">
          <a:xfrm>
            <a:off x="3419872" y="2204864"/>
            <a:ext cx="2880320" cy="3960440"/>
          </a:xfrm>
          <a:prstGeom prst="rect">
            <a:avLst/>
          </a:prstGeom>
          <a:noFill/>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2656"/>
            <a:ext cx="8229600" cy="1143000"/>
          </a:xfrm>
        </p:spPr>
        <p:txBody>
          <a:bodyPr>
            <a:normAutofit fontScale="90000"/>
          </a:bodyPr>
          <a:lstStyle/>
          <a:p>
            <a:r>
              <a:rPr lang="el-GR" sz="1800" dirty="0" smtClean="0"/>
              <a:t>Η σοπράνο </a:t>
            </a:r>
            <a:r>
              <a:rPr lang="en-US" sz="1800" dirty="0" smtClean="0"/>
              <a:t>Emma Calve’</a:t>
            </a:r>
            <a:r>
              <a:rPr lang="el-GR" sz="1800" dirty="0" smtClean="0"/>
              <a:t> </a:t>
            </a:r>
            <a:r>
              <a:rPr lang="en-US" sz="1800" dirty="0" smtClean="0"/>
              <a:t/>
            </a:r>
            <a:br>
              <a:rPr lang="en-US" sz="1800" dirty="0" smtClean="0"/>
            </a:br>
            <a:r>
              <a:rPr lang="el-GR" sz="1800" dirty="0" smtClean="0"/>
              <a:t>που ερμήνευσε το ρόλο της </a:t>
            </a:r>
            <a:r>
              <a:rPr lang="en-US" sz="1800" dirty="0" smtClean="0"/>
              <a:t>Carmen</a:t>
            </a:r>
            <a:r>
              <a:rPr lang="el-GR" sz="1800" dirty="0" smtClean="0"/>
              <a:t> του </a:t>
            </a:r>
            <a:r>
              <a:rPr lang="en-US" sz="1800" dirty="0" smtClean="0"/>
              <a:t>Bizet </a:t>
            </a:r>
            <a:r>
              <a:rPr lang="el-GR" sz="1800" dirty="0" smtClean="0"/>
              <a:t>το 1894 στο Παρίσι </a:t>
            </a:r>
            <a:r>
              <a:rPr lang="en-US" sz="1800" dirty="0" smtClean="0"/>
              <a:t>.</a:t>
            </a:r>
            <a:br>
              <a:rPr lang="en-US" sz="1800" dirty="0" smtClean="0"/>
            </a:br>
            <a:r>
              <a:rPr lang="el-GR" sz="1800" dirty="0" smtClean="0"/>
              <a:t>Για να αποδώσει ρεαλιστικότερα το ρόλο, η </a:t>
            </a:r>
            <a:r>
              <a:rPr lang="en-US" sz="1800" dirty="0" smtClean="0"/>
              <a:t>Calve’ </a:t>
            </a:r>
            <a:r>
              <a:rPr lang="el-GR" sz="1800" dirty="0" smtClean="0"/>
              <a:t>ταξίδεψε ειδικά στην Ισπανία για να μελετήσει ισπανικούς χορούς και να δει τις εργάτριες στα εργοστάσια καπνού</a:t>
            </a:r>
            <a:endParaRPr lang="el-GR" sz="1800" dirty="0"/>
          </a:p>
        </p:txBody>
      </p:sp>
      <p:pic>
        <p:nvPicPr>
          <p:cNvPr id="1026" name="Picture 2" descr="C:\Documents and Settings\Q\Τα έγγραφά μου\Οι εικόνες μου\Emma Calve'-carmen 1894 (pige stin Ispania gia na meletisei to rolo).jpg"/>
          <p:cNvPicPr>
            <a:picLocks noGrp="1" noChangeAspect="1" noChangeArrowheads="1"/>
          </p:cNvPicPr>
          <p:nvPr>
            <p:ph idx="1"/>
          </p:nvPr>
        </p:nvPicPr>
        <p:blipFill>
          <a:blip r:embed="rId2" cstate="print"/>
          <a:srcRect/>
          <a:stretch>
            <a:fillRect/>
          </a:stretch>
        </p:blipFill>
        <p:spPr bwMode="auto">
          <a:xfrm>
            <a:off x="2771800" y="1916832"/>
            <a:ext cx="3312368" cy="4536504"/>
          </a:xfrm>
          <a:prstGeom prst="rect">
            <a:avLst/>
          </a:prstGeom>
          <a:noFill/>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dirty="0" err="1" smtClean="0"/>
              <a:t>Edouard</a:t>
            </a:r>
            <a:r>
              <a:rPr lang="en-US" sz="2400" dirty="0" smtClean="0"/>
              <a:t> </a:t>
            </a:r>
            <a:r>
              <a:rPr lang="en-US" sz="2400" dirty="0" err="1" smtClean="0"/>
              <a:t>Lalo</a:t>
            </a:r>
            <a:endParaRPr lang="el-GR" sz="2400" dirty="0"/>
          </a:p>
        </p:txBody>
      </p:sp>
      <p:pic>
        <p:nvPicPr>
          <p:cNvPr id="2050" name="Picture 2" descr="C:\Documents and Settings\Q\Τα έγγραφά μου\Οι εικόνες μου\Edouard Lalo.jpg"/>
          <p:cNvPicPr>
            <a:picLocks noGrp="1" noChangeAspect="1" noChangeArrowheads="1"/>
          </p:cNvPicPr>
          <p:nvPr>
            <p:ph idx="1"/>
          </p:nvPr>
        </p:nvPicPr>
        <p:blipFill>
          <a:blip r:embed="rId2" cstate="print"/>
          <a:srcRect/>
          <a:stretch>
            <a:fillRect/>
          </a:stretch>
        </p:blipFill>
        <p:spPr bwMode="auto">
          <a:xfrm>
            <a:off x="3059832" y="2060848"/>
            <a:ext cx="2952327" cy="4320480"/>
          </a:xfrm>
          <a:prstGeom prst="rect">
            <a:avLst/>
          </a:prstGeom>
          <a:noFill/>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smtClean="0"/>
              <a:t>Leo Delibes</a:t>
            </a:r>
            <a:endParaRPr lang="el-GR" sz="2800" dirty="0"/>
          </a:p>
        </p:txBody>
      </p:sp>
      <p:pic>
        <p:nvPicPr>
          <p:cNvPr id="3074" name="Picture 2" descr="C:\Documents and Settings\Q\Τα έγγραφά μου\Οι εικόνες μου\Leo Delibes.jpg"/>
          <p:cNvPicPr>
            <a:picLocks noGrp="1" noChangeAspect="1" noChangeArrowheads="1"/>
          </p:cNvPicPr>
          <p:nvPr>
            <p:ph idx="1"/>
          </p:nvPr>
        </p:nvPicPr>
        <p:blipFill>
          <a:blip r:embed="rId2" cstate="print"/>
          <a:srcRect/>
          <a:stretch>
            <a:fillRect/>
          </a:stretch>
        </p:blipFill>
        <p:spPr bwMode="auto">
          <a:xfrm>
            <a:off x="2843808" y="1988840"/>
            <a:ext cx="3168352" cy="403244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Stefano </a:t>
            </a:r>
            <a:r>
              <a:rPr lang="en-US" dirty="0" err="1" smtClean="0"/>
              <a:t>Landi</a:t>
            </a:r>
            <a:r>
              <a:rPr lang="en-US" dirty="0" smtClean="0"/>
              <a:t/>
            </a:r>
            <a:br>
              <a:rPr lang="en-US" dirty="0" smtClean="0"/>
            </a:br>
            <a:r>
              <a:rPr lang="en-US" dirty="0" err="1" smtClean="0"/>
              <a:t>Sant</a:t>
            </a:r>
            <a:r>
              <a:rPr lang="en-US" dirty="0" smtClean="0"/>
              <a:t>’ </a:t>
            </a:r>
            <a:r>
              <a:rPr lang="en-US" dirty="0" err="1" smtClean="0"/>
              <a:t>Alessio</a:t>
            </a:r>
            <a:endParaRPr lang="el-GR" dirty="0"/>
          </a:p>
        </p:txBody>
      </p:sp>
      <p:pic>
        <p:nvPicPr>
          <p:cNvPr id="4" name="3 - Θέση περιεχομένου" descr="Stefano Landi Sant' Alessio.jpg"/>
          <p:cNvPicPr>
            <a:picLocks noGrp="1" noChangeAspect="1"/>
          </p:cNvPicPr>
          <p:nvPr>
            <p:ph idx="1"/>
          </p:nvPr>
        </p:nvPicPr>
        <p:blipFill>
          <a:blip r:embed="rId2" cstate="print"/>
          <a:stretch>
            <a:fillRect/>
          </a:stretch>
        </p:blipFill>
        <p:spPr>
          <a:xfrm>
            <a:off x="857224" y="1428736"/>
            <a:ext cx="7143800" cy="4500594"/>
          </a:xfr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400" dirty="0" smtClean="0"/>
              <a:t>Σκηνή από παράσταση της όπερας </a:t>
            </a:r>
            <a:r>
              <a:rPr lang="en-US" sz="2400" i="1" dirty="0" err="1" smtClean="0"/>
              <a:t>Lakme</a:t>
            </a:r>
            <a:r>
              <a:rPr lang="en-US" sz="2400" dirty="0" smtClean="0"/>
              <a:t>’ </a:t>
            </a:r>
            <a:r>
              <a:rPr lang="el-GR" sz="2400" dirty="0" smtClean="0"/>
              <a:t>του </a:t>
            </a:r>
            <a:r>
              <a:rPr lang="en-US" sz="2400" dirty="0" smtClean="0"/>
              <a:t>Delibes</a:t>
            </a:r>
            <a:r>
              <a:rPr lang="el-GR" sz="2400" dirty="0" smtClean="0"/>
              <a:t> </a:t>
            </a:r>
            <a:r>
              <a:rPr lang="en-US" sz="2400" dirty="0" smtClean="0"/>
              <a:t/>
            </a:r>
            <a:br>
              <a:rPr lang="en-US" sz="2400" dirty="0" smtClean="0"/>
            </a:br>
            <a:r>
              <a:rPr lang="el-GR" sz="2400" dirty="0" smtClean="0"/>
              <a:t>Παραγωγή της </a:t>
            </a:r>
            <a:r>
              <a:rPr lang="en-US" sz="2400" dirty="0" smtClean="0"/>
              <a:t>Opera Australia (2011)</a:t>
            </a:r>
            <a:endParaRPr lang="el-GR" sz="2400" dirty="0"/>
          </a:p>
        </p:txBody>
      </p:sp>
      <p:pic>
        <p:nvPicPr>
          <p:cNvPr id="4098" name="Picture 2" descr="C:\Documents and Settings\Q\Τα έγγραφά μου\Οι εικόνες μου\Opera Australia 2011-Lakme.jpg"/>
          <p:cNvPicPr>
            <a:picLocks noGrp="1" noChangeAspect="1" noChangeArrowheads="1"/>
          </p:cNvPicPr>
          <p:nvPr>
            <p:ph idx="1"/>
          </p:nvPr>
        </p:nvPicPr>
        <p:blipFill>
          <a:blip r:embed="rId2" cstate="print"/>
          <a:srcRect/>
          <a:stretch>
            <a:fillRect/>
          </a:stretch>
        </p:blipFill>
        <p:spPr bwMode="auto">
          <a:xfrm>
            <a:off x="1547664" y="2132856"/>
            <a:ext cx="6624736" cy="4032448"/>
          </a:xfrm>
          <a:prstGeom prst="rect">
            <a:avLst/>
          </a:prstGeom>
          <a:noFill/>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000" dirty="0" smtClean="0"/>
              <a:t>Σκηνή από την ίδια παράσταση της όπερας </a:t>
            </a:r>
            <a:r>
              <a:rPr lang="en-US" sz="2000" i="1" dirty="0" err="1" smtClean="0"/>
              <a:t>Lakme</a:t>
            </a:r>
            <a:r>
              <a:rPr lang="en-US" sz="2000" dirty="0" smtClean="0"/>
              <a:t>’ </a:t>
            </a:r>
            <a:r>
              <a:rPr lang="el-GR" sz="2000" dirty="0" smtClean="0"/>
              <a:t>του </a:t>
            </a:r>
            <a:r>
              <a:rPr lang="en-US" sz="2000" dirty="0" smtClean="0"/>
              <a:t>Delibes</a:t>
            </a:r>
            <a:r>
              <a:rPr lang="el-GR" sz="2000" dirty="0" smtClean="0"/>
              <a:t> </a:t>
            </a:r>
            <a:r>
              <a:rPr lang="en-US" sz="2000" dirty="0" smtClean="0"/>
              <a:t/>
            </a:r>
            <a:br>
              <a:rPr lang="en-US" sz="2000" dirty="0" smtClean="0"/>
            </a:br>
            <a:r>
              <a:rPr lang="el-GR" sz="2000" dirty="0" smtClean="0"/>
              <a:t>Παραγωγή της </a:t>
            </a:r>
            <a:r>
              <a:rPr lang="en-US" sz="2000" dirty="0" smtClean="0"/>
              <a:t>Opera Australia (2011</a:t>
            </a:r>
            <a:r>
              <a:rPr lang="el-GR" sz="2000" dirty="0" smtClean="0"/>
              <a:t>)</a:t>
            </a:r>
            <a:endParaRPr lang="el-GR" sz="2000" dirty="0"/>
          </a:p>
        </p:txBody>
      </p:sp>
      <p:pic>
        <p:nvPicPr>
          <p:cNvPr id="5122" name="Picture 2" descr="C:\Documents and Settings\Q\Τα έγγραφά μου\Οι εικόνες μου\Lakme, Opera Australia 2011.jpg"/>
          <p:cNvPicPr>
            <a:picLocks noGrp="1" noChangeAspect="1" noChangeArrowheads="1"/>
          </p:cNvPicPr>
          <p:nvPr>
            <p:ph idx="1"/>
          </p:nvPr>
        </p:nvPicPr>
        <p:blipFill>
          <a:blip r:embed="rId2" cstate="print"/>
          <a:srcRect/>
          <a:stretch>
            <a:fillRect/>
          </a:stretch>
        </p:blipFill>
        <p:spPr bwMode="auto">
          <a:xfrm>
            <a:off x="971600" y="2132856"/>
            <a:ext cx="6912768" cy="4032447"/>
          </a:xfrm>
          <a:prstGeom prst="rect">
            <a:avLst/>
          </a:prstGeom>
          <a:noFill/>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smtClean="0"/>
              <a:t>Camille Saint-Saens</a:t>
            </a:r>
            <a:endParaRPr lang="el-GR" sz="2800" dirty="0"/>
          </a:p>
        </p:txBody>
      </p:sp>
      <p:pic>
        <p:nvPicPr>
          <p:cNvPr id="6146" name="Picture 2" descr="C:\Documents and Settings\Q\Τα έγγραφά μου\Οι εικόνες μου\Saint Saens.jpg"/>
          <p:cNvPicPr>
            <a:picLocks noGrp="1" noChangeAspect="1" noChangeArrowheads="1"/>
          </p:cNvPicPr>
          <p:nvPr>
            <p:ph idx="1"/>
          </p:nvPr>
        </p:nvPicPr>
        <p:blipFill>
          <a:blip r:embed="rId2" cstate="print"/>
          <a:srcRect/>
          <a:stretch>
            <a:fillRect/>
          </a:stretch>
        </p:blipFill>
        <p:spPr bwMode="auto">
          <a:xfrm>
            <a:off x="3059832" y="1988840"/>
            <a:ext cx="3312368" cy="4536504"/>
          </a:xfrm>
          <a:prstGeom prst="rect">
            <a:avLst/>
          </a:prstGeom>
          <a:noFill/>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Το εξώφυλλο από το δίσκο με την όπερα </a:t>
            </a:r>
            <a:r>
              <a:rPr lang="el-GR" sz="2000" i="1" dirty="0" smtClean="0"/>
              <a:t>Σαμψών και Δαλιδά </a:t>
            </a:r>
            <a:r>
              <a:rPr lang="el-GR" sz="2000" dirty="0" smtClean="0"/>
              <a:t>του </a:t>
            </a:r>
            <a:r>
              <a:rPr lang="en-US" sz="2000" dirty="0" smtClean="0"/>
              <a:t>Saint-Saens </a:t>
            </a:r>
            <a:r>
              <a:rPr lang="el-GR" sz="2000" dirty="0" smtClean="0"/>
              <a:t>με μαέστρο τον </a:t>
            </a:r>
            <a:r>
              <a:rPr lang="en-US" sz="2000" dirty="0" smtClean="0"/>
              <a:t>Sir Colin Davis</a:t>
            </a:r>
            <a:endParaRPr lang="el-GR" sz="2000" dirty="0"/>
          </a:p>
        </p:txBody>
      </p:sp>
      <p:pic>
        <p:nvPicPr>
          <p:cNvPr id="7170" name="Picture 2" descr="C:\Documents and Settings\Q\Τα έγγραφά μου\Οι εικόνες μου\Exofyllo apo tin ektelesi tou Ciolin Cavis.jpg"/>
          <p:cNvPicPr>
            <a:picLocks noGrp="1" noChangeAspect="1" noChangeArrowheads="1"/>
          </p:cNvPicPr>
          <p:nvPr>
            <p:ph idx="1"/>
          </p:nvPr>
        </p:nvPicPr>
        <p:blipFill>
          <a:blip r:embed="rId2" cstate="print"/>
          <a:srcRect/>
          <a:stretch>
            <a:fillRect/>
          </a:stretch>
        </p:blipFill>
        <p:spPr bwMode="auto">
          <a:xfrm>
            <a:off x="1979712" y="1556792"/>
            <a:ext cx="5256583" cy="5040560"/>
          </a:xfrm>
          <a:prstGeom prst="rect">
            <a:avLst/>
          </a:prstGeom>
          <a:noFill/>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smtClean="0"/>
              <a:t>Jules Massenet</a:t>
            </a:r>
            <a:endParaRPr lang="el-GR" sz="2800" dirty="0"/>
          </a:p>
        </p:txBody>
      </p:sp>
      <p:pic>
        <p:nvPicPr>
          <p:cNvPr id="8194" name="Picture 2" descr="C:\Documents and Settings\Q\Τα έγγραφά μου\Οι εικόνες μου\Jules_Massenet_from_Musical_Memories_by_Saint-Saens.jpg"/>
          <p:cNvPicPr>
            <a:picLocks noGrp="1" noChangeAspect="1" noChangeArrowheads="1"/>
          </p:cNvPicPr>
          <p:nvPr>
            <p:ph idx="1"/>
          </p:nvPr>
        </p:nvPicPr>
        <p:blipFill>
          <a:blip r:embed="rId2" cstate="print"/>
          <a:srcRect/>
          <a:stretch>
            <a:fillRect/>
          </a:stretch>
        </p:blipFill>
        <p:spPr bwMode="auto">
          <a:xfrm>
            <a:off x="2843808" y="1772816"/>
            <a:ext cx="3312368" cy="4392488"/>
          </a:xfrm>
          <a:prstGeom prst="rect">
            <a:avLst/>
          </a:prstGeom>
          <a:noFill/>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Σκηνή από την όπερα </a:t>
            </a:r>
            <a:r>
              <a:rPr lang="el-GR" sz="2000" i="1" dirty="0" err="1" smtClean="0"/>
              <a:t>Βέρθερος</a:t>
            </a:r>
            <a:r>
              <a:rPr lang="el-GR" sz="2000" dirty="0" smtClean="0"/>
              <a:t> του </a:t>
            </a:r>
            <a:r>
              <a:rPr lang="en-US" sz="2000" dirty="0" smtClean="0"/>
              <a:t>Massenet </a:t>
            </a:r>
            <a:br>
              <a:rPr lang="en-US" sz="2000" dirty="0" smtClean="0"/>
            </a:br>
            <a:r>
              <a:rPr lang="el-GR" sz="2000" dirty="0" smtClean="0"/>
              <a:t>Παραγωγή του </a:t>
            </a:r>
            <a:r>
              <a:rPr lang="en-US" sz="2000" dirty="0" err="1" smtClean="0"/>
              <a:t>Nationaltheater</a:t>
            </a:r>
            <a:r>
              <a:rPr lang="en-US" sz="2000" dirty="0" smtClean="0"/>
              <a:t> </a:t>
            </a:r>
            <a:r>
              <a:rPr lang="el-GR" sz="2000" dirty="0" smtClean="0"/>
              <a:t>Μόναχο 2009</a:t>
            </a:r>
            <a:endParaRPr lang="el-GR" sz="2000" dirty="0"/>
          </a:p>
        </p:txBody>
      </p:sp>
      <p:pic>
        <p:nvPicPr>
          <p:cNvPr id="9218" name="Picture 2" descr="C:\Documents and Settings\Q\Τα έγγραφά μου\Οι εικόνες μου\Werther, Munich, Nationaltheater 2009.jpg"/>
          <p:cNvPicPr>
            <a:picLocks noGrp="1" noChangeAspect="1" noChangeArrowheads="1"/>
          </p:cNvPicPr>
          <p:nvPr>
            <p:ph idx="1"/>
          </p:nvPr>
        </p:nvPicPr>
        <p:blipFill>
          <a:blip r:embed="rId2" cstate="print"/>
          <a:srcRect/>
          <a:stretch>
            <a:fillRect/>
          </a:stretch>
        </p:blipFill>
        <p:spPr bwMode="auto">
          <a:xfrm>
            <a:off x="1403648" y="1988840"/>
            <a:ext cx="6696744" cy="4176464"/>
          </a:xfrm>
          <a:prstGeom prst="rect">
            <a:avLst/>
          </a:prstGeom>
          <a:noFill/>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000" dirty="0" smtClean="0"/>
              <a:t>Σκηνή από την όπερα </a:t>
            </a:r>
            <a:r>
              <a:rPr lang="el-GR" sz="2000" i="1" dirty="0" err="1" smtClean="0"/>
              <a:t>Βέρθερος</a:t>
            </a:r>
            <a:r>
              <a:rPr lang="el-GR" sz="2000" dirty="0" smtClean="0"/>
              <a:t> του </a:t>
            </a:r>
            <a:r>
              <a:rPr lang="en-US" sz="2000" dirty="0" smtClean="0"/>
              <a:t>Massenet</a:t>
            </a:r>
            <a:r>
              <a:rPr lang="el-GR" sz="2000" dirty="0" smtClean="0"/>
              <a:t/>
            </a:r>
            <a:br>
              <a:rPr lang="el-GR" sz="2000" dirty="0" smtClean="0"/>
            </a:br>
            <a:r>
              <a:rPr lang="el-GR" sz="2000" dirty="0" smtClean="0"/>
              <a:t>Η </a:t>
            </a:r>
            <a:r>
              <a:rPr lang="en-US" sz="2000" dirty="0" smtClean="0"/>
              <a:t>Charlotte </a:t>
            </a:r>
            <a:r>
              <a:rPr lang="el-GR" sz="2000" dirty="0" smtClean="0"/>
              <a:t>ανακαλύπτει το σώμα του </a:t>
            </a:r>
            <a:r>
              <a:rPr lang="el-GR" sz="2000" dirty="0" err="1" smtClean="0"/>
              <a:t>Βέρθερου</a:t>
            </a:r>
            <a:r>
              <a:rPr lang="el-GR" sz="2000" dirty="0" smtClean="0"/>
              <a:t> μετά την αυτοκτονία του</a:t>
            </a:r>
            <a:r>
              <a:rPr lang="en-US" sz="2000" dirty="0" smtClean="0"/>
              <a:t> </a:t>
            </a:r>
            <a:br>
              <a:rPr lang="en-US" sz="2000" dirty="0" smtClean="0"/>
            </a:br>
            <a:r>
              <a:rPr lang="el-GR" sz="2000" dirty="0" smtClean="0"/>
              <a:t>Παραγωγή του </a:t>
            </a:r>
            <a:r>
              <a:rPr lang="en-US" sz="2000" dirty="0" err="1" smtClean="0"/>
              <a:t>Nationaltheater</a:t>
            </a:r>
            <a:r>
              <a:rPr lang="en-US" sz="2000" dirty="0" smtClean="0"/>
              <a:t> </a:t>
            </a:r>
            <a:r>
              <a:rPr lang="el-GR" sz="2000" dirty="0" smtClean="0"/>
              <a:t>Μόναχο 2009</a:t>
            </a:r>
            <a:endParaRPr lang="el-GR" sz="2000" dirty="0"/>
          </a:p>
        </p:txBody>
      </p:sp>
      <p:pic>
        <p:nvPicPr>
          <p:cNvPr id="10242" name="Picture 2" descr="C:\Documents and Settings\Q\Τα έγγραφά μου\Οι εικόνες μου\Munich Nationaltheater 2009, Werther.jpg"/>
          <p:cNvPicPr>
            <a:picLocks noGrp="1" noChangeAspect="1" noChangeArrowheads="1"/>
          </p:cNvPicPr>
          <p:nvPr>
            <p:ph idx="1"/>
          </p:nvPr>
        </p:nvPicPr>
        <p:blipFill>
          <a:blip r:embed="rId2" cstate="print"/>
          <a:srcRect/>
          <a:stretch>
            <a:fillRect/>
          </a:stretch>
        </p:blipFill>
        <p:spPr bwMode="auto">
          <a:xfrm>
            <a:off x="1187624" y="2060848"/>
            <a:ext cx="6840760" cy="3960440"/>
          </a:xfrm>
          <a:prstGeom prst="rect">
            <a:avLst/>
          </a:prstGeom>
          <a:noFill/>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smtClean="0"/>
              <a:t>Jacques Offenbach</a:t>
            </a:r>
            <a:endParaRPr lang="el-GR" sz="2800" dirty="0"/>
          </a:p>
        </p:txBody>
      </p:sp>
      <p:pic>
        <p:nvPicPr>
          <p:cNvPr id="11266" name="Picture 2" descr="C:\Documents and Settings\Q\Τα έγγραφά μου\Οι εικόνες μου\J. Offenbach.jpg"/>
          <p:cNvPicPr>
            <a:picLocks noGrp="1" noChangeAspect="1" noChangeArrowheads="1"/>
          </p:cNvPicPr>
          <p:nvPr>
            <p:ph idx="1"/>
          </p:nvPr>
        </p:nvPicPr>
        <p:blipFill>
          <a:blip r:embed="rId2" cstate="print"/>
          <a:srcRect/>
          <a:stretch>
            <a:fillRect/>
          </a:stretch>
        </p:blipFill>
        <p:spPr bwMode="auto">
          <a:xfrm>
            <a:off x="2843808" y="1916832"/>
            <a:ext cx="3528392" cy="4248472"/>
          </a:xfrm>
          <a:prstGeom prst="rect">
            <a:avLst/>
          </a:prstGeom>
          <a:noFill/>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Σχέδιο-πίνακας του </a:t>
            </a:r>
            <a:r>
              <a:rPr lang="en-US" sz="2000" dirty="0" smtClean="0"/>
              <a:t>Sergei </a:t>
            </a:r>
            <a:r>
              <a:rPr lang="en-US" sz="2000" dirty="0" err="1" smtClean="0"/>
              <a:t>Sudeikin</a:t>
            </a:r>
            <a:r>
              <a:rPr lang="en-US" sz="2000" dirty="0" smtClean="0"/>
              <a:t> </a:t>
            </a:r>
            <a:r>
              <a:rPr lang="el-GR" sz="2000" dirty="0" smtClean="0"/>
              <a:t>για την παράσταση της όπερας του </a:t>
            </a:r>
            <a:r>
              <a:rPr lang="en-US" sz="2000" dirty="0" smtClean="0"/>
              <a:t>Offenbach</a:t>
            </a:r>
            <a:r>
              <a:rPr lang="el-GR" sz="2000" dirty="0" smtClean="0"/>
              <a:t> </a:t>
            </a:r>
            <a:r>
              <a:rPr lang="el-GR" sz="2000" i="1" dirty="0" smtClean="0"/>
              <a:t>Τα παραμύθια του Χόφμαν </a:t>
            </a:r>
            <a:br>
              <a:rPr lang="el-GR" sz="2000" i="1" dirty="0" smtClean="0"/>
            </a:br>
            <a:r>
              <a:rPr lang="el-GR" sz="2000" dirty="0" smtClean="0"/>
              <a:t>(1915)</a:t>
            </a:r>
            <a:endParaRPr lang="el-GR" sz="2000" dirty="0"/>
          </a:p>
        </p:txBody>
      </p:sp>
      <p:pic>
        <p:nvPicPr>
          <p:cNvPr id="12290" name="Picture 2" descr="C:\Documents and Settings\Q\Τα έγγραφά μου\Οι εικόνες μου\Skitso tou Serge Sudeikin gia tin parastasi Ta Paramythia tou Hoffmann 1915.jpg"/>
          <p:cNvPicPr>
            <a:picLocks noGrp="1" noChangeAspect="1" noChangeArrowheads="1"/>
          </p:cNvPicPr>
          <p:nvPr>
            <p:ph idx="1"/>
          </p:nvPr>
        </p:nvPicPr>
        <p:blipFill>
          <a:blip r:embed="rId2" cstate="print"/>
          <a:srcRect/>
          <a:stretch>
            <a:fillRect/>
          </a:stretch>
        </p:blipFill>
        <p:spPr bwMode="auto">
          <a:xfrm>
            <a:off x="1475656" y="2259012"/>
            <a:ext cx="6552728" cy="3834284"/>
          </a:xfrm>
          <a:prstGeom prst="rect">
            <a:avLst/>
          </a:prstGeom>
          <a:noFill/>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Σκωπτικό σκίτσο του </a:t>
            </a:r>
            <a:r>
              <a:rPr lang="en-US" sz="2800" dirty="0" smtClean="0"/>
              <a:t>Jacques Offenbach</a:t>
            </a:r>
            <a:endParaRPr lang="el-GR" sz="2800" dirty="0"/>
          </a:p>
        </p:txBody>
      </p:sp>
      <p:pic>
        <p:nvPicPr>
          <p:cNvPr id="14338" name="Picture 2" descr="C:\Documents and Settings\Q\Τα έγγραφά μου\Οι εικόνες μου\Skoptiko Skitso tou Offenbach.jpg"/>
          <p:cNvPicPr>
            <a:picLocks noGrp="1" noChangeAspect="1" noChangeArrowheads="1"/>
          </p:cNvPicPr>
          <p:nvPr>
            <p:ph idx="1"/>
          </p:nvPr>
        </p:nvPicPr>
        <p:blipFill>
          <a:blip r:embed="rId2" cstate="print"/>
          <a:srcRect/>
          <a:stretch>
            <a:fillRect/>
          </a:stretch>
        </p:blipFill>
        <p:spPr bwMode="auto">
          <a:xfrm>
            <a:off x="2843808" y="1844824"/>
            <a:ext cx="3264303" cy="430930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Tomaso</a:t>
            </a:r>
            <a:r>
              <a:rPr lang="en-US" dirty="0" smtClean="0"/>
              <a:t> </a:t>
            </a:r>
            <a:r>
              <a:rPr lang="en-US" dirty="0" err="1" smtClean="0"/>
              <a:t>Albinoni</a:t>
            </a:r>
            <a:endParaRPr lang="el-GR" dirty="0"/>
          </a:p>
        </p:txBody>
      </p:sp>
      <p:pic>
        <p:nvPicPr>
          <p:cNvPr id="4" name="3 - Θέση περιεχομένου" descr="Tomaso Albinoni.jpg"/>
          <p:cNvPicPr>
            <a:picLocks noGrp="1" noChangeAspect="1"/>
          </p:cNvPicPr>
          <p:nvPr>
            <p:ph idx="1"/>
          </p:nvPr>
        </p:nvPicPr>
        <p:blipFill>
          <a:blip r:embed="rId2" cstate="print"/>
          <a:stretch>
            <a:fillRect/>
          </a:stretch>
        </p:blipFill>
        <p:spPr>
          <a:xfrm>
            <a:off x="2428860" y="1785926"/>
            <a:ext cx="4357718" cy="5072074"/>
          </a:xfrm>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1143000"/>
          </a:xfrm>
        </p:spPr>
        <p:txBody>
          <a:bodyPr>
            <a:normAutofit/>
          </a:bodyPr>
          <a:lstStyle/>
          <a:p>
            <a:r>
              <a:rPr lang="en-US" sz="2400" dirty="0" smtClean="0"/>
              <a:t>19</a:t>
            </a:r>
            <a:r>
              <a:rPr lang="el-GR" sz="2400" baseline="30000" dirty="0" err="1" smtClean="0"/>
              <a:t>ος</a:t>
            </a:r>
            <a:r>
              <a:rPr lang="el-GR" sz="2400" dirty="0" smtClean="0"/>
              <a:t> αιώνας</a:t>
            </a:r>
            <a:br>
              <a:rPr lang="el-GR" sz="2400" dirty="0" smtClean="0"/>
            </a:br>
            <a:r>
              <a:rPr lang="el-GR" sz="2400" dirty="0" smtClean="0"/>
              <a:t>Γερμανία</a:t>
            </a:r>
            <a:endParaRPr lang="el-GR" sz="2400" dirty="0"/>
          </a:p>
        </p:txBody>
      </p:sp>
      <p:sp>
        <p:nvSpPr>
          <p:cNvPr id="3" name="2 - Θέση περιεχομένου"/>
          <p:cNvSpPr>
            <a:spLocks noGrp="1"/>
          </p:cNvSpPr>
          <p:nvPr>
            <p:ph idx="1"/>
          </p:nvPr>
        </p:nvSpPr>
        <p:spPr>
          <a:xfrm>
            <a:off x="467544" y="1340768"/>
            <a:ext cx="8229600" cy="4752568"/>
          </a:xfrm>
        </p:spPr>
        <p:txBody>
          <a:bodyPr>
            <a:normAutofit fontScale="47500" lnSpcReduction="20000"/>
          </a:bodyPr>
          <a:lstStyle/>
          <a:p>
            <a:pPr algn="just">
              <a:buNone/>
            </a:pPr>
            <a:r>
              <a:rPr lang="en-US" sz="2900" dirty="0" smtClean="0"/>
              <a:t>	</a:t>
            </a:r>
            <a:r>
              <a:rPr lang="el-GR" sz="2900" dirty="0" smtClean="0"/>
              <a:t>Μεμονωμένα δείγματα</a:t>
            </a:r>
            <a:r>
              <a:rPr lang="en-US" sz="2900" dirty="0" smtClean="0"/>
              <a:t>: </a:t>
            </a:r>
            <a:endParaRPr lang="el-GR" sz="2900" dirty="0" smtClean="0"/>
          </a:p>
          <a:p>
            <a:pPr algn="just">
              <a:buNone/>
            </a:pPr>
            <a:r>
              <a:rPr lang="en-US" sz="2900" b="1" dirty="0" smtClean="0"/>
              <a:t>Ludwig van Beethoven </a:t>
            </a:r>
            <a:r>
              <a:rPr lang="en-US" sz="2900" dirty="0" smtClean="0"/>
              <a:t>(1770-1827): </a:t>
            </a:r>
            <a:r>
              <a:rPr lang="en-US" sz="2900" b="1" i="1" dirty="0" smtClean="0"/>
              <a:t>Fidelio</a:t>
            </a:r>
            <a:r>
              <a:rPr lang="en-US" sz="2900" dirty="0" smtClean="0"/>
              <a:t> </a:t>
            </a:r>
            <a:r>
              <a:rPr lang="el-GR" sz="2900" dirty="0" smtClean="0"/>
              <a:t>ή </a:t>
            </a:r>
            <a:r>
              <a:rPr lang="en-US" sz="2900" b="1" i="1" dirty="0" smtClean="0"/>
              <a:t>Leonora</a:t>
            </a:r>
            <a:r>
              <a:rPr lang="en-US" sz="2900" dirty="0" smtClean="0"/>
              <a:t> (</a:t>
            </a:r>
            <a:r>
              <a:rPr lang="el-GR" sz="2900" dirty="0" smtClean="0"/>
              <a:t>πρώτη εκτέλεση 1805, αναθεωρημένη</a:t>
            </a:r>
            <a:r>
              <a:rPr lang="en-US" sz="2900" dirty="0" smtClean="0"/>
              <a:t> </a:t>
            </a:r>
            <a:r>
              <a:rPr lang="el-GR" sz="2900" dirty="0" smtClean="0"/>
              <a:t>έκδοση από τον συνθέτη 1814</a:t>
            </a:r>
            <a:r>
              <a:rPr lang="en-US" sz="2900" dirty="0" smtClean="0"/>
              <a:t>)</a:t>
            </a:r>
          </a:p>
          <a:p>
            <a:pPr algn="just">
              <a:buNone/>
            </a:pPr>
            <a:r>
              <a:rPr lang="en-US" sz="2900" b="1" dirty="0" smtClean="0"/>
              <a:t>Franz Schubert </a:t>
            </a:r>
            <a:r>
              <a:rPr lang="en-US" sz="2900" dirty="0" smtClean="0"/>
              <a:t>(1797-1828)</a:t>
            </a:r>
            <a:r>
              <a:rPr lang="el-GR" sz="2900" dirty="0" smtClean="0"/>
              <a:t>. Γνωστότερο έργο: </a:t>
            </a:r>
            <a:r>
              <a:rPr lang="en-US" sz="2900" i="1" dirty="0" smtClean="0"/>
              <a:t>Alfonso und </a:t>
            </a:r>
            <a:r>
              <a:rPr lang="en-US" sz="2900" i="1" dirty="0" err="1" smtClean="0"/>
              <a:t>Estrella</a:t>
            </a:r>
            <a:r>
              <a:rPr lang="en-US" sz="2900" i="1" dirty="0" smtClean="0"/>
              <a:t> </a:t>
            </a:r>
            <a:r>
              <a:rPr lang="en-US" sz="2900" dirty="0" smtClean="0"/>
              <a:t>(1822, </a:t>
            </a:r>
            <a:r>
              <a:rPr lang="el-GR" sz="2900" dirty="0" smtClean="0"/>
              <a:t>παίχτηκε το 1854</a:t>
            </a:r>
            <a:r>
              <a:rPr lang="en-US" sz="2900" dirty="0" smtClean="0"/>
              <a:t>)</a:t>
            </a:r>
            <a:endParaRPr lang="el-GR" sz="2900" dirty="0" smtClean="0"/>
          </a:p>
          <a:p>
            <a:pPr algn="just">
              <a:buNone/>
            </a:pPr>
            <a:r>
              <a:rPr lang="en-US" sz="2900" b="1" dirty="0" smtClean="0"/>
              <a:t>Louis </a:t>
            </a:r>
            <a:r>
              <a:rPr lang="en-US" sz="2900" b="1" dirty="0" err="1" smtClean="0"/>
              <a:t>Spohr</a:t>
            </a:r>
            <a:r>
              <a:rPr lang="en-US" sz="2900" b="1" dirty="0" smtClean="0"/>
              <a:t> </a:t>
            </a:r>
            <a:r>
              <a:rPr lang="en-US" sz="2900" dirty="0" smtClean="0"/>
              <a:t>(1784-1859)</a:t>
            </a:r>
            <a:r>
              <a:rPr lang="el-GR" sz="2900" dirty="0" smtClean="0"/>
              <a:t>. Γνωστότερο έργο</a:t>
            </a:r>
            <a:r>
              <a:rPr lang="en-US" sz="2900" dirty="0" smtClean="0"/>
              <a:t>:</a:t>
            </a:r>
            <a:r>
              <a:rPr lang="el-GR" sz="2900" dirty="0" smtClean="0"/>
              <a:t> </a:t>
            </a:r>
            <a:r>
              <a:rPr lang="en-US" sz="2900" i="1" dirty="0" err="1" smtClean="0"/>
              <a:t>Jessonda</a:t>
            </a:r>
            <a:r>
              <a:rPr lang="en-US" sz="2900" dirty="0" smtClean="0"/>
              <a:t> (1823)</a:t>
            </a:r>
          </a:p>
          <a:p>
            <a:pPr algn="just">
              <a:buNone/>
            </a:pPr>
            <a:r>
              <a:rPr lang="en-US" sz="2900" b="1" dirty="0" smtClean="0"/>
              <a:t>Heinrich </a:t>
            </a:r>
            <a:r>
              <a:rPr lang="en-US" sz="2900" b="1" dirty="0" err="1" smtClean="0"/>
              <a:t>Marschner</a:t>
            </a:r>
            <a:r>
              <a:rPr lang="en-US" sz="2900" b="1" dirty="0" smtClean="0"/>
              <a:t> </a:t>
            </a:r>
            <a:r>
              <a:rPr lang="en-US" sz="2900" dirty="0" smtClean="0"/>
              <a:t>(1795-1861). </a:t>
            </a:r>
            <a:r>
              <a:rPr lang="el-GR" sz="2900" dirty="0" smtClean="0"/>
              <a:t>Χαρακτηριστικό έργο: </a:t>
            </a:r>
            <a:r>
              <a:rPr lang="en-US" sz="2900" i="1" dirty="0" err="1" smtClean="0"/>
              <a:t>Der</a:t>
            </a:r>
            <a:r>
              <a:rPr lang="en-US" sz="2900" i="1" dirty="0" smtClean="0"/>
              <a:t> </a:t>
            </a:r>
            <a:r>
              <a:rPr lang="en-US" sz="2900" i="1" dirty="0" err="1" smtClean="0"/>
              <a:t>Vampyr</a:t>
            </a:r>
            <a:r>
              <a:rPr lang="en-US" sz="2900" dirty="0" smtClean="0"/>
              <a:t> (1828) </a:t>
            </a:r>
            <a:endParaRPr lang="el-GR" sz="2900" dirty="0" smtClean="0"/>
          </a:p>
          <a:p>
            <a:pPr algn="just">
              <a:buNone/>
            </a:pPr>
            <a:r>
              <a:rPr lang="en-US" sz="2900" b="1" dirty="0" smtClean="0"/>
              <a:t>Otto Nicolai </a:t>
            </a:r>
            <a:r>
              <a:rPr lang="en-US" sz="2900" dirty="0" smtClean="0"/>
              <a:t>(1818-1840). </a:t>
            </a:r>
            <a:r>
              <a:rPr lang="el-GR" sz="2900" dirty="0" smtClean="0"/>
              <a:t>Χαρακτηριστικό έργο: </a:t>
            </a:r>
            <a:r>
              <a:rPr lang="el-GR" sz="2900" i="1" dirty="0" smtClean="0"/>
              <a:t>Οι εύθυμες κυράδες του </a:t>
            </a:r>
            <a:r>
              <a:rPr lang="el-GR" sz="2900" i="1" dirty="0" err="1" smtClean="0"/>
              <a:t>Ου</a:t>
            </a:r>
            <a:r>
              <a:rPr lang="el-GR" sz="2900" dirty="0" err="1" smtClean="0"/>
              <a:t>ίντσορ</a:t>
            </a:r>
            <a:r>
              <a:rPr lang="el-GR" sz="2900" dirty="0" smtClean="0"/>
              <a:t> (1849), βασισμένο στο ομώνυμο έργο του Σαίξπηρ</a:t>
            </a:r>
          </a:p>
          <a:p>
            <a:pPr algn="just">
              <a:buNone/>
            </a:pPr>
            <a:r>
              <a:rPr lang="en-US" sz="2900" dirty="0" smtClean="0"/>
              <a:t>	</a:t>
            </a:r>
          </a:p>
          <a:p>
            <a:pPr algn="just">
              <a:buNone/>
            </a:pPr>
            <a:r>
              <a:rPr lang="en-US" sz="2900" dirty="0" smtClean="0"/>
              <a:t>	</a:t>
            </a:r>
            <a:r>
              <a:rPr lang="el-GR" sz="2900" dirty="0" smtClean="0"/>
              <a:t>Δύο σημαντικοί συνθέτες, ο </a:t>
            </a:r>
            <a:r>
              <a:rPr lang="en-US" sz="2900" b="1" dirty="0" smtClean="0"/>
              <a:t>Felix Mendelssohn</a:t>
            </a:r>
            <a:r>
              <a:rPr lang="el-GR" sz="2900" b="1" dirty="0" smtClean="0"/>
              <a:t> </a:t>
            </a:r>
            <a:r>
              <a:rPr lang="el-GR" sz="2900" dirty="0" smtClean="0"/>
              <a:t>(1809-1847)</a:t>
            </a:r>
            <a:r>
              <a:rPr lang="en-US" sz="2900" dirty="0" smtClean="0"/>
              <a:t> </a:t>
            </a:r>
            <a:r>
              <a:rPr lang="el-GR" sz="2900" dirty="0" smtClean="0"/>
              <a:t>και ο </a:t>
            </a:r>
            <a:r>
              <a:rPr lang="en-US" sz="2900" b="1" dirty="0" smtClean="0"/>
              <a:t>Robert Schumann</a:t>
            </a:r>
            <a:r>
              <a:rPr lang="el-GR" sz="2900" b="1" dirty="0" smtClean="0"/>
              <a:t> </a:t>
            </a:r>
            <a:r>
              <a:rPr lang="en-US" sz="2900" b="1" dirty="0" smtClean="0"/>
              <a:t> </a:t>
            </a:r>
            <a:r>
              <a:rPr lang="el-GR" sz="2900" dirty="0" smtClean="0"/>
              <a:t>(1810</a:t>
            </a:r>
            <a:r>
              <a:rPr lang="en-US" sz="2900" dirty="0" smtClean="0"/>
              <a:t> - </a:t>
            </a:r>
            <a:r>
              <a:rPr lang="el-GR" sz="2900" dirty="0" smtClean="0"/>
              <a:t>1856), δεν διακρίνονται ιδιαίτερα στο χώρο της όπερας</a:t>
            </a:r>
            <a:r>
              <a:rPr lang="en-US" sz="2900" dirty="0" smtClean="0"/>
              <a:t> </a:t>
            </a:r>
          </a:p>
          <a:p>
            <a:pPr algn="just">
              <a:buNone/>
            </a:pPr>
            <a:r>
              <a:rPr lang="en-US" sz="2900" dirty="0" smtClean="0"/>
              <a:t>	</a:t>
            </a:r>
          </a:p>
          <a:p>
            <a:pPr algn="just">
              <a:buNone/>
            </a:pPr>
            <a:r>
              <a:rPr lang="en-US" sz="2900" dirty="0" smtClean="0"/>
              <a:t>	</a:t>
            </a:r>
            <a:r>
              <a:rPr lang="el-GR" sz="2900" dirty="0" smtClean="0"/>
              <a:t>Η μεγάλη στροφή γίνεται από τον </a:t>
            </a:r>
            <a:r>
              <a:rPr lang="en-US" sz="2900" b="1" dirty="0" smtClean="0"/>
              <a:t>Weber</a:t>
            </a:r>
            <a:r>
              <a:rPr lang="en-US" sz="2900" dirty="0" smtClean="0"/>
              <a:t> </a:t>
            </a:r>
            <a:r>
              <a:rPr lang="el-GR" sz="2900" dirty="0" smtClean="0"/>
              <a:t>που θεμελιώνει τη ρομαντική γερμανική όπερα</a:t>
            </a:r>
            <a:r>
              <a:rPr lang="en-US" sz="2900" dirty="0" smtClean="0"/>
              <a:t>.</a:t>
            </a:r>
            <a:r>
              <a:rPr lang="el-GR" sz="2900" dirty="0" smtClean="0"/>
              <a:t> Χαρακτηριστικά στοιχεία του ύφους του: φανταστικό και μυστικιστικό στοιχείο, μαγεία, επιβράβευση ηθικών αξιών στη θεματολογία, σύνδεση του ορχηστρικού και του φωνητικού μέρους, χρήση του </a:t>
            </a:r>
            <a:r>
              <a:rPr lang="en-US" sz="2900" dirty="0" smtClean="0"/>
              <a:t>leitmotiv.</a:t>
            </a:r>
          </a:p>
          <a:p>
            <a:pPr algn="just">
              <a:buNone/>
            </a:pPr>
            <a:endParaRPr lang="en-US" sz="2900" dirty="0" smtClean="0"/>
          </a:p>
          <a:p>
            <a:pPr algn="just">
              <a:buNone/>
            </a:pPr>
            <a:r>
              <a:rPr lang="en-US" sz="2900" b="1" dirty="0" smtClean="0"/>
              <a:t>Karl Maria von Weber </a:t>
            </a:r>
            <a:r>
              <a:rPr lang="en-US" sz="2900" dirty="0" smtClean="0"/>
              <a:t>(1786-1826)</a:t>
            </a:r>
          </a:p>
          <a:p>
            <a:pPr algn="just">
              <a:buNone/>
            </a:pPr>
            <a:r>
              <a:rPr lang="en-US" sz="2900" dirty="0" smtClean="0"/>
              <a:t>	</a:t>
            </a:r>
            <a:r>
              <a:rPr lang="el-GR" sz="2900" dirty="0" smtClean="0"/>
              <a:t>Έργα: </a:t>
            </a:r>
            <a:endParaRPr lang="en-US" sz="2900" dirty="0" smtClean="0"/>
          </a:p>
          <a:p>
            <a:pPr algn="just">
              <a:buNone/>
            </a:pPr>
            <a:r>
              <a:rPr lang="en-US" sz="2900" i="1" dirty="0" smtClean="0"/>
              <a:t>	Abu Hassan </a:t>
            </a:r>
            <a:r>
              <a:rPr lang="en-US" sz="2900" dirty="0" smtClean="0"/>
              <a:t>(1811)</a:t>
            </a:r>
          </a:p>
          <a:p>
            <a:pPr algn="just">
              <a:buNone/>
            </a:pPr>
            <a:r>
              <a:rPr lang="en-US" sz="2900" i="1" dirty="0" smtClean="0"/>
              <a:t>	</a:t>
            </a:r>
            <a:r>
              <a:rPr lang="el-GR" sz="2900" i="1" dirty="0" smtClean="0"/>
              <a:t>Ελεύθερος Σκοπευτής </a:t>
            </a:r>
            <a:r>
              <a:rPr lang="el-GR" sz="2900" dirty="0" smtClean="0"/>
              <a:t>(1821), το σημαντικότερο έργο του, σταθμός στην ιστορία της γερμανικής όπερας</a:t>
            </a:r>
          </a:p>
          <a:p>
            <a:pPr algn="just">
              <a:buNone/>
            </a:pPr>
            <a:r>
              <a:rPr lang="en-US" sz="2900" i="1" dirty="0" smtClean="0"/>
              <a:t>	</a:t>
            </a:r>
            <a:r>
              <a:rPr lang="el-GR" sz="2900" i="1" dirty="0" err="1" smtClean="0"/>
              <a:t>Ευρυάνθη</a:t>
            </a:r>
            <a:r>
              <a:rPr lang="el-GR" sz="2900" dirty="0" smtClean="0"/>
              <a:t> (1823)</a:t>
            </a:r>
          </a:p>
          <a:p>
            <a:pPr algn="just">
              <a:buNone/>
            </a:pPr>
            <a:r>
              <a:rPr lang="en-US" sz="2900" i="1" dirty="0" smtClean="0"/>
              <a:t>	Oberon</a:t>
            </a:r>
            <a:r>
              <a:rPr lang="en-US" sz="2900" dirty="0" smtClean="0"/>
              <a:t> (1826</a:t>
            </a:r>
            <a:r>
              <a:rPr lang="en-US" dirty="0" smtClean="0"/>
              <a:t>)</a:t>
            </a:r>
            <a:endParaRPr lang="el-GR" dirty="0" smtClean="0"/>
          </a:p>
          <a:p>
            <a:pPr>
              <a:buNone/>
            </a:pPr>
            <a:endParaRPr lang="en-US" dirty="0" smtClean="0"/>
          </a:p>
          <a:p>
            <a:pPr>
              <a:buNone/>
            </a:pPr>
            <a:endParaRPr lang="el-GR" dirty="0" smtClean="0"/>
          </a:p>
          <a:p>
            <a:pPr>
              <a:buNone/>
            </a:pPr>
            <a:endParaRPr lang="en-US" dirty="0" smtClean="0"/>
          </a:p>
          <a:p>
            <a:pPr>
              <a:buNone/>
            </a:pPr>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1772816"/>
          </a:xfrm>
        </p:spPr>
        <p:txBody>
          <a:bodyPr>
            <a:noAutofit/>
          </a:bodyPr>
          <a:lstStyle/>
          <a:p>
            <a:r>
              <a:rPr lang="el-GR" sz="1200" dirty="0" smtClean="0"/>
              <a:t>Από την παγκόσμια πρεμιέρα  της αναθεωρημένης (από τον ίδιο τον </a:t>
            </a:r>
            <a:r>
              <a:rPr lang="en-US" sz="1200" dirty="0" smtClean="0"/>
              <a:t>Beethoven</a:t>
            </a:r>
            <a:r>
              <a:rPr lang="el-GR" sz="1200" dirty="0" smtClean="0"/>
              <a:t>) εκδοχής της όπεράς του </a:t>
            </a:r>
            <a:r>
              <a:rPr lang="en-US" sz="1200" i="1" dirty="0" smtClean="0"/>
              <a:t>Fidelio</a:t>
            </a:r>
            <a:r>
              <a:rPr lang="el-GR" sz="1200" dirty="0" smtClean="0"/>
              <a:t>. (23 </a:t>
            </a:r>
            <a:r>
              <a:rPr lang="el-GR" sz="1200" dirty="0" err="1" smtClean="0"/>
              <a:t>Μαϊου</a:t>
            </a:r>
            <a:r>
              <a:rPr lang="el-GR" sz="1200" dirty="0" smtClean="0"/>
              <a:t> 1814). Είχαν προηγηθεί δύο σειρές παραστάσεων, το 1805 και το 1806,που διέφεραν λίγο μεταξύ τους,  κυρίως στην εισαγωγή.</a:t>
            </a:r>
            <a:br>
              <a:rPr lang="el-GR" sz="1200" dirty="0" smtClean="0"/>
            </a:br>
            <a:r>
              <a:rPr lang="el-GR" sz="1200" dirty="0" smtClean="0"/>
              <a:t>Την πρεμιέρα του 1814 διηύθυνε  </a:t>
            </a:r>
            <a:r>
              <a:rPr lang="en-US" sz="1200" dirty="0" smtClean="0"/>
              <a:t>o </a:t>
            </a:r>
            <a:r>
              <a:rPr lang="el-GR" sz="1200" dirty="0" smtClean="0"/>
              <a:t>συνθέτης. Επειδή δεν άκουγε σχεδόν καθόλου πια, βοηθήθηκε στη διεύθυνση από τον </a:t>
            </a:r>
            <a:r>
              <a:rPr lang="en-US" sz="1200" dirty="0" smtClean="0"/>
              <a:t>Michael </a:t>
            </a:r>
            <a:r>
              <a:rPr lang="en-US" sz="1200" dirty="0" err="1" smtClean="0"/>
              <a:t>Umlauf</a:t>
            </a:r>
            <a:r>
              <a:rPr lang="el-GR" sz="1200" dirty="0" smtClean="0"/>
              <a:t>. </a:t>
            </a:r>
            <a:br>
              <a:rPr lang="el-GR" sz="1200" dirty="0" smtClean="0"/>
            </a:br>
            <a:r>
              <a:rPr lang="el-GR" sz="1200" dirty="0" smtClean="0"/>
              <a:t>Ανάμεσα στο ακροατήριο βρισκόταν ο δεκαεξάχρονος </a:t>
            </a:r>
            <a:r>
              <a:rPr lang="en-US" sz="1200" dirty="0" smtClean="0"/>
              <a:t>Schubert o</a:t>
            </a:r>
            <a:r>
              <a:rPr lang="el-GR" sz="1200" dirty="0" smtClean="0"/>
              <a:t> οποίος, για να μπορέσει να αγοράσει το ακριβό εισιτήριο, πούλησε τα σχολικά βιβλία του</a:t>
            </a:r>
            <a:endParaRPr lang="el-GR" sz="1200" dirty="0"/>
          </a:p>
        </p:txBody>
      </p:sp>
      <p:pic>
        <p:nvPicPr>
          <p:cNvPr id="1026" name="Picture 2" descr="C:\Documents and Settings\Q\Τα έγγραφά μου\Οι εικόνες μου\Fidelio.jpg"/>
          <p:cNvPicPr>
            <a:picLocks noGrp="1" noChangeAspect="1" noChangeArrowheads="1"/>
          </p:cNvPicPr>
          <p:nvPr>
            <p:ph idx="1"/>
          </p:nvPr>
        </p:nvPicPr>
        <p:blipFill>
          <a:blip r:embed="rId2" cstate="print"/>
          <a:srcRect/>
          <a:stretch>
            <a:fillRect/>
          </a:stretch>
        </p:blipFill>
        <p:spPr bwMode="auto">
          <a:xfrm>
            <a:off x="3059832" y="2060848"/>
            <a:ext cx="3240360" cy="4248472"/>
          </a:xfrm>
          <a:prstGeom prst="rect">
            <a:avLst/>
          </a:prstGeom>
          <a:noFill/>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dirty="0" smtClean="0"/>
              <a:t>Από την πρεμιέρα της όπερας του </a:t>
            </a:r>
            <a:r>
              <a:rPr lang="en-US" sz="1800" dirty="0" smtClean="0"/>
              <a:t>Schubert </a:t>
            </a:r>
            <a:r>
              <a:rPr lang="en-US" sz="1800" i="1" dirty="0" smtClean="0"/>
              <a:t>Alfonso und </a:t>
            </a:r>
            <a:r>
              <a:rPr lang="en-US" sz="1800" i="1" dirty="0" err="1" smtClean="0"/>
              <a:t>Estrella</a:t>
            </a:r>
            <a:r>
              <a:rPr lang="en-US" sz="1800" dirty="0" smtClean="0"/>
              <a:t>. </a:t>
            </a:r>
            <a:r>
              <a:rPr lang="el-GR" sz="1800" dirty="0" smtClean="0"/>
              <a:t>Το έργο παίχτηκε στη Βαϊμάρη το 1854, 26 χρόνια μετά το θάνατο του συνθέτη</a:t>
            </a:r>
            <a:r>
              <a:rPr lang="en-US" sz="1800" dirty="0" smtClean="0"/>
              <a:t>,</a:t>
            </a:r>
            <a:r>
              <a:rPr lang="el-GR" sz="1800" dirty="0" smtClean="0"/>
              <a:t> με διευθυντή ορχήστρας τον </a:t>
            </a:r>
            <a:r>
              <a:rPr lang="en-US" sz="1800" dirty="0" smtClean="0"/>
              <a:t>Franz Liszt</a:t>
            </a:r>
            <a:endParaRPr lang="el-GR" sz="1800" dirty="0"/>
          </a:p>
        </p:txBody>
      </p:sp>
      <p:pic>
        <p:nvPicPr>
          <p:cNvPr id="2050" name="Picture 2" descr="C:\Documents and Settings\Q\Τα έγγραφά μου\Οι εικόνες μου\Schubert Alfonso und estrella, Weimar 1854 dirig. Liszt.jpg"/>
          <p:cNvPicPr>
            <a:picLocks noGrp="1" noChangeAspect="1" noChangeArrowheads="1"/>
          </p:cNvPicPr>
          <p:nvPr>
            <p:ph idx="1"/>
          </p:nvPr>
        </p:nvPicPr>
        <p:blipFill>
          <a:blip r:embed="rId2" cstate="print"/>
          <a:srcRect/>
          <a:stretch>
            <a:fillRect/>
          </a:stretch>
        </p:blipFill>
        <p:spPr bwMode="auto">
          <a:xfrm>
            <a:off x="2843808" y="1988840"/>
            <a:ext cx="3096344" cy="4248472"/>
          </a:xfrm>
          <a:prstGeom prst="rect">
            <a:avLst/>
          </a:prstGeom>
          <a:noFill/>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smtClean="0"/>
              <a:t>Karl Maria von Weber</a:t>
            </a:r>
            <a:endParaRPr lang="el-GR" sz="2800" dirty="0"/>
          </a:p>
        </p:txBody>
      </p:sp>
      <p:pic>
        <p:nvPicPr>
          <p:cNvPr id="1026" name="Picture 2" descr="C:\Users\User\Pictures\carl-maria-von-weber.jpg"/>
          <p:cNvPicPr>
            <a:picLocks noGrp="1" noChangeAspect="1" noChangeArrowheads="1"/>
          </p:cNvPicPr>
          <p:nvPr>
            <p:ph idx="1"/>
          </p:nvPr>
        </p:nvPicPr>
        <p:blipFill>
          <a:blip r:embed="rId2" cstate="print"/>
          <a:srcRect/>
          <a:stretch>
            <a:fillRect/>
          </a:stretch>
        </p:blipFill>
        <p:spPr bwMode="auto">
          <a:xfrm>
            <a:off x="2786050" y="1643050"/>
            <a:ext cx="3429024" cy="4786346"/>
          </a:xfrm>
          <a:prstGeom prst="rect">
            <a:avLst/>
          </a:prstGeom>
          <a:noFill/>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85728"/>
            <a:ext cx="8229600" cy="857256"/>
          </a:xfrm>
        </p:spPr>
        <p:txBody>
          <a:bodyPr>
            <a:normAutofit/>
          </a:bodyPr>
          <a:lstStyle/>
          <a:p>
            <a:r>
              <a:rPr lang="en-US" sz="1800" dirty="0" smtClean="0"/>
              <a:t>19</a:t>
            </a:r>
            <a:r>
              <a:rPr lang="el-GR" sz="1800" baseline="30000" dirty="0" err="1" smtClean="0"/>
              <a:t>ος</a:t>
            </a:r>
            <a:r>
              <a:rPr lang="el-GR" sz="1800" dirty="0" smtClean="0"/>
              <a:t> αιώνας</a:t>
            </a:r>
            <a:br>
              <a:rPr lang="el-GR" sz="1800" dirty="0" smtClean="0"/>
            </a:br>
            <a:r>
              <a:rPr lang="el-GR" sz="1800" dirty="0" smtClean="0"/>
              <a:t>Γερμανία</a:t>
            </a:r>
            <a:endParaRPr lang="el-GR" sz="1800" dirty="0"/>
          </a:p>
        </p:txBody>
      </p:sp>
      <p:sp>
        <p:nvSpPr>
          <p:cNvPr id="3" name="2 - Θέση περιεχομένου"/>
          <p:cNvSpPr>
            <a:spLocks noGrp="1"/>
          </p:cNvSpPr>
          <p:nvPr>
            <p:ph idx="1"/>
          </p:nvPr>
        </p:nvSpPr>
        <p:spPr>
          <a:xfrm>
            <a:off x="571472" y="1142984"/>
            <a:ext cx="8229600" cy="5357850"/>
          </a:xfrm>
        </p:spPr>
        <p:txBody>
          <a:bodyPr>
            <a:normAutofit fontScale="25000" lnSpcReduction="20000"/>
          </a:bodyPr>
          <a:lstStyle/>
          <a:p>
            <a:r>
              <a:rPr lang="en-US" sz="4800" b="1" dirty="0" smtClean="0"/>
              <a:t>Richard Wagner </a:t>
            </a:r>
            <a:r>
              <a:rPr lang="en-US" sz="4800" dirty="0" smtClean="0"/>
              <a:t>(1813-1883)</a:t>
            </a:r>
            <a:endParaRPr lang="el-GR" sz="4800" dirty="0" smtClean="0"/>
          </a:p>
          <a:p>
            <a:pPr>
              <a:buNone/>
            </a:pPr>
            <a:endParaRPr lang="el-GR" sz="4800" dirty="0" smtClean="0"/>
          </a:p>
          <a:p>
            <a:pPr algn="just">
              <a:buNone/>
            </a:pPr>
            <a:r>
              <a:rPr lang="el-GR" sz="4800" dirty="0" smtClean="0"/>
              <a:t>	Γεννήθηκε στη </a:t>
            </a:r>
            <a:r>
              <a:rPr lang="el-GR" sz="4800" dirty="0" err="1" smtClean="0"/>
              <a:t>Λιψία</a:t>
            </a:r>
            <a:r>
              <a:rPr lang="el-GR" sz="4800" dirty="0" smtClean="0"/>
              <a:t>, σε καλλιτεχνική οικογένεια. Έδειξε πρώιμο ενδιαφέρον για τη μουσική και την όπερα ειδικότερα. </a:t>
            </a:r>
          </a:p>
          <a:p>
            <a:pPr algn="just">
              <a:buNone/>
            </a:pPr>
            <a:r>
              <a:rPr lang="el-GR" sz="4800" dirty="0" smtClean="0"/>
              <a:t>	Πρώτη όπερα: </a:t>
            </a:r>
            <a:r>
              <a:rPr lang="en-US" sz="4800" i="1" dirty="0" smtClean="0"/>
              <a:t>Die </a:t>
            </a:r>
            <a:r>
              <a:rPr lang="en-US" sz="4800" i="1" dirty="0" err="1" smtClean="0"/>
              <a:t>Feen</a:t>
            </a:r>
            <a:r>
              <a:rPr lang="en-US" sz="4800" i="1" dirty="0" smtClean="0"/>
              <a:t> </a:t>
            </a:r>
            <a:r>
              <a:rPr lang="en-US" sz="4800" dirty="0" smtClean="0"/>
              <a:t>(1833)</a:t>
            </a:r>
            <a:r>
              <a:rPr lang="el-GR" sz="4800" dirty="0" smtClean="0"/>
              <a:t>, τη χρονιά που γίνεται</a:t>
            </a:r>
            <a:r>
              <a:rPr lang="en-US" sz="4800" dirty="0" smtClean="0"/>
              <a:t> </a:t>
            </a:r>
            <a:r>
              <a:rPr lang="el-GR" sz="4800" dirty="0" smtClean="0"/>
              <a:t>διευθυντής χορωδίας στο </a:t>
            </a:r>
            <a:r>
              <a:rPr lang="en-US" sz="4800" dirty="0" smtClean="0"/>
              <a:t>Wurzburg</a:t>
            </a:r>
          </a:p>
          <a:p>
            <a:pPr algn="just">
              <a:buNone/>
            </a:pPr>
            <a:r>
              <a:rPr lang="el-GR" sz="4800" dirty="0" smtClean="0"/>
              <a:t>	Πρώτη μεγάλη επιτυχία:</a:t>
            </a:r>
            <a:r>
              <a:rPr lang="en-US" sz="4800" i="1" dirty="0" smtClean="0"/>
              <a:t>Rienzi</a:t>
            </a:r>
            <a:r>
              <a:rPr lang="en-US" sz="4800" dirty="0" smtClean="0"/>
              <a:t> (</a:t>
            </a:r>
            <a:r>
              <a:rPr lang="el-GR" sz="4800" dirty="0" smtClean="0"/>
              <a:t>Δρέσδη </a:t>
            </a:r>
            <a:r>
              <a:rPr lang="en-US" sz="4800" dirty="0" smtClean="0"/>
              <a:t>1843)</a:t>
            </a:r>
            <a:r>
              <a:rPr lang="el-GR" sz="4800" dirty="0" smtClean="0"/>
              <a:t>, με επιδράσεις από τη γαλλική </a:t>
            </a:r>
            <a:r>
              <a:rPr lang="en-US" sz="4800" dirty="0" smtClean="0"/>
              <a:t>grand opera</a:t>
            </a:r>
          </a:p>
          <a:p>
            <a:pPr algn="just">
              <a:buNone/>
            </a:pPr>
            <a:r>
              <a:rPr lang="el-GR" sz="4800" dirty="0" smtClean="0"/>
              <a:t>	Σημαντικότερα έργα:</a:t>
            </a:r>
          </a:p>
          <a:p>
            <a:pPr algn="just">
              <a:buNone/>
            </a:pPr>
            <a:r>
              <a:rPr lang="el-GR" sz="4800" i="1" dirty="0" smtClean="0"/>
              <a:t>Ιπτάμενος Ολλανδός</a:t>
            </a:r>
            <a:r>
              <a:rPr lang="el-GR" sz="4800" dirty="0" smtClean="0"/>
              <a:t> (1843) όπου διακρίνεται ήδη η τάση του για τη δημιουργία του γερμανικού «μουσικού δράματος» (στο πρότυπο της ελληνικής τραγωδίας) με λιμπρέτο εμπνευσμένο από τη γερμανική μυθική παράδοση</a:t>
            </a:r>
          </a:p>
          <a:p>
            <a:pPr algn="just">
              <a:buNone/>
            </a:pPr>
            <a:r>
              <a:rPr lang="el-GR" sz="4800" i="1" dirty="0" err="1" smtClean="0"/>
              <a:t>Τανχόιζερ</a:t>
            </a:r>
            <a:r>
              <a:rPr lang="el-GR" sz="4800" i="1" dirty="0" smtClean="0"/>
              <a:t> (</a:t>
            </a:r>
            <a:r>
              <a:rPr lang="en-US" sz="4800" i="1" dirty="0" err="1" smtClean="0"/>
              <a:t>Tannhause</a:t>
            </a:r>
            <a:r>
              <a:rPr lang="en-US" sz="4800" dirty="0" err="1" smtClean="0"/>
              <a:t>r</a:t>
            </a:r>
            <a:r>
              <a:rPr lang="en-US" sz="4800" dirty="0" smtClean="0"/>
              <a:t>, 1843)</a:t>
            </a:r>
            <a:r>
              <a:rPr lang="el-GR" sz="4800" dirty="0" smtClean="0"/>
              <a:t> </a:t>
            </a:r>
            <a:r>
              <a:rPr lang="en-US" sz="4800" dirty="0" smtClean="0"/>
              <a:t>, </a:t>
            </a:r>
            <a:r>
              <a:rPr lang="el-GR" sz="4800" dirty="0" smtClean="0"/>
              <a:t>με ήρωα έναν μεσαιωνικό ιππότη-τροβαδούρο που διχάζεται ανάμεσα στον αγνό (</a:t>
            </a:r>
            <a:r>
              <a:rPr lang="en-US" sz="4800" dirty="0" smtClean="0"/>
              <a:t>Elisabeth</a:t>
            </a:r>
            <a:r>
              <a:rPr lang="el-GR" sz="4800" dirty="0" smtClean="0"/>
              <a:t>) και τον σαρκικό (Αφροδίτη) έρωτα</a:t>
            </a:r>
          </a:p>
          <a:p>
            <a:pPr algn="just">
              <a:buNone/>
            </a:pPr>
            <a:r>
              <a:rPr lang="el-GR" sz="4800" i="1" dirty="0" err="1" smtClean="0"/>
              <a:t>Λόεγκριν</a:t>
            </a:r>
            <a:r>
              <a:rPr lang="en-US" sz="4800" i="1" dirty="0" smtClean="0"/>
              <a:t> (</a:t>
            </a:r>
            <a:r>
              <a:rPr lang="en-US" sz="4800" i="1" dirty="0" err="1" smtClean="0"/>
              <a:t>Lohengrin</a:t>
            </a:r>
            <a:r>
              <a:rPr lang="en-US" sz="4800" dirty="0" smtClean="0"/>
              <a:t>, 1850)</a:t>
            </a:r>
            <a:r>
              <a:rPr lang="el-GR" sz="4800" dirty="0" smtClean="0"/>
              <a:t> με μεσαιωνικό επίσης θέμα και εντυπωσιακές και μεγαλοπρεπείς σκηνές</a:t>
            </a:r>
          </a:p>
          <a:p>
            <a:pPr algn="just">
              <a:buNone/>
            </a:pPr>
            <a:r>
              <a:rPr lang="el-GR" sz="4800" i="1" dirty="0" smtClean="0"/>
              <a:t>Το δαχτυλίδι των </a:t>
            </a:r>
            <a:r>
              <a:rPr lang="en-US" sz="4800" i="1" dirty="0" err="1" smtClean="0"/>
              <a:t>Niebelungen</a:t>
            </a:r>
            <a:r>
              <a:rPr lang="el-GR" sz="4800" dirty="0" smtClean="0"/>
              <a:t>:</a:t>
            </a:r>
            <a:r>
              <a:rPr lang="en-US" sz="4800" dirty="0" smtClean="0"/>
              <a:t> </a:t>
            </a:r>
            <a:r>
              <a:rPr lang="el-GR" sz="4800" dirty="0" smtClean="0"/>
              <a:t>τετραλογία που αποτελείται από τα έργα </a:t>
            </a:r>
            <a:r>
              <a:rPr lang="el-GR" sz="4800" i="1" dirty="0" smtClean="0"/>
              <a:t>Ο χρυσός του Ρήνου </a:t>
            </a:r>
            <a:r>
              <a:rPr lang="el-GR" sz="4800" dirty="0" smtClean="0"/>
              <a:t>(</a:t>
            </a:r>
            <a:r>
              <a:rPr lang="en-US" sz="4800" i="1" dirty="0" smtClean="0"/>
              <a:t>Rheingold</a:t>
            </a:r>
            <a:r>
              <a:rPr lang="en-US" sz="4800" dirty="0" smtClean="0"/>
              <a:t>, 1869</a:t>
            </a:r>
            <a:r>
              <a:rPr lang="el-GR" sz="4800" dirty="0" smtClean="0"/>
              <a:t>)</a:t>
            </a:r>
            <a:r>
              <a:rPr lang="en-US" sz="4800" dirty="0" smtClean="0"/>
              <a:t>, </a:t>
            </a:r>
            <a:r>
              <a:rPr lang="el-GR" sz="4800" i="1" dirty="0" smtClean="0"/>
              <a:t>Η </a:t>
            </a:r>
            <a:r>
              <a:rPr lang="el-GR" sz="4800" i="1" dirty="0" err="1" smtClean="0"/>
              <a:t>Βαλκυρία</a:t>
            </a:r>
            <a:r>
              <a:rPr lang="el-GR" sz="4800" i="1" dirty="0" smtClean="0"/>
              <a:t> </a:t>
            </a:r>
            <a:r>
              <a:rPr lang="el-GR" sz="4800" dirty="0" smtClean="0"/>
              <a:t>(1870), </a:t>
            </a:r>
            <a:r>
              <a:rPr lang="el-GR" sz="4800" i="1" dirty="0" err="1" smtClean="0"/>
              <a:t>Ζίγκφριντ</a:t>
            </a:r>
            <a:r>
              <a:rPr lang="el-GR" sz="4800" dirty="0" smtClean="0"/>
              <a:t> (</a:t>
            </a:r>
            <a:r>
              <a:rPr lang="en-US" sz="4800" i="1" dirty="0" smtClean="0"/>
              <a:t>Siegfried</a:t>
            </a:r>
            <a:r>
              <a:rPr lang="en-US" sz="4800" dirty="0" smtClean="0"/>
              <a:t>, 1876</a:t>
            </a:r>
            <a:r>
              <a:rPr lang="el-GR" sz="4800" dirty="0" smtClean="0"/>
              <a:t>)</a:t>
            </a:r>
            <a:r>
              <a:rPr lang="en-US" sz="4800" dirty="0" smtClean="0"/>
              <a:t>, </a:t>
            </a:r>
            <a:r>
              <a:rPr lang="el-GR" sz="4800" i="1" dirty="0" smtClean="0"/>
              <a:t>Το λυκόφως των θεών </a:t>
            </a:r>
            <a:r>
              <a:rPr lang="el-GR" sz="4800" dirty="0" smtClean="0"/>
              <a:t>(1876). Στα έργα αυτά ο Βάγκνερ εφαρμόζει όλη τη μουσική θεωρία του για την ενότητα και την άρρηκτη σχέση ορχήστρας και φωνής, τη  λειτουργία των λεγόμενων «καθοδηγητικών μοτίβων» </a:t>
            </a:r>
            <a:r>
              <a:rPr lang="en-US" sz="4800" dirty="0" smtClean="0"/>
              <a:t>(leitmotiv) </a:t>
            </a:r>
            <a:r>
              <a:rPr lang="el-GR" sz="4800" dirty="0" smtClean="0"/>
              <a:t>και το μυθικό υπόστρωμα των λιμπρέτων (τα οποία ο ίδιος επεξεργάζεται)  που αντλούνται από τη γερμανική και σκανδιναβική μυθολογία</a:t>
            </a:r>
          </a:p>
          <a:p>
            <a:pPr algn="just">
              <a:buNone/>
            </a:pPr>
            <a:r>
              <a:rPr lang="el-GR" sz="4800" i="1" dirty="0" err="1" smtClean="0"/>
              <a:t>Τριστάνος</a:t>
            </a:r>
            <a:r>
              <a:rPr lang="el-GR" sz="4800" i="1" dirty="0" smtClean="0"/>
              <a:t> και </a:t>
            </a:r>
            <a:r>
              <a:rPr lang="el-GR" sz="4800" i="1" dirty="0" err="1" smtClean="0"/>
              <a:t>Ιζόλδη</a:t>
            </a:r>
            <a:r>
              <a:rPr lang="el-GR" sz="4800" i="1" dirty="0" smtClean="0"/>
              <a:t> </a:t>
            </a:r>
            <a:r>
              <a:rPr lang="el-GR" sz="4800" dirty="0" smtClean="0"/>
              <a:t>(1865), μεσαιωνική ιστορία αγάπης με μεταφυσικές προεκτάσεις</a:t>
            </a:r>
          </a:p>
          <a:p>
            <a:pPr algn="just">
              <a:buNone/>
            </a:pPr>
            <a:r>
              <a:rPr lang="el-GR" sz="4800" i="1" dirty="0" smtClean="0"/>
              <a:t>Οι </a:t>
            </a:r>
            <a:r>
              <a:rPr lang="el-GR" sz="4800" i="1" dirty="0" err="1" smtClean="0"/>
              <a:t>αρχιτραγουδιστές</a:t>
            </a:r>
            <a:r>
              <a:rPr lang="el-GR" sz="4800" i="1" dirty="0" smtClean="0"/>
              <a:t> της Νυρεμβέργης </a:t>
            </a:r>
            <a:r>
              <a:rPr lang="el-GR" sz="4800" dirty="0" smtClean="0"/>
              <a:t>(1868), η μόνη κωμική όπερα του Βάγκνερ, με θέμα την πάλη ανάμεσα στο παλιό και το νέο και ήρωα έναν υποδηματοποιό και ποιητή του 16</a:t>
            </a:r>
            <a:r>
              <a:rPr lang="el-GR" sz="4800" baseline="30000" dirty="0" smtClean="0"/>
              <a:t>ου</a:t>
            </a:r>
            <a:r>
              <a:rPr lang="el-GR" sz="4800" dirty="0" smtClean="0"/>
              <a:t> αιώνα</a:t>
            </a:r>
          </a:p>
          <a:p>
            <a:pPr algn="just">
              <a:buNone/>
            </a:pPr>
            <a:r>
              <a:rPr lang="el-GR" sz="4800" dirty="0" err="1" smtClean="0"/>
              <a:t>Π</a:t>
            </a:r>
            <a:r>
              <a:rPr lang="el-GR" sz="4800" i="1" dirty="0" err="1" smtClean="0"/>
              <a:t>άρσιφα</a:t>
            </a:r>
            <a:r>
              <a:rPr lang="el-GR" sz="4800" dirty="0" err="1" smtClean="0"/>
              <a:t>λ</a:t>
            </a:r>
            <a:r>
              <a:rPr lang="el-GR" sz="4800" dirty="0" smtClean="0"/>
              <a:t> (1882),το τελευταίο έργο του Βάγκνερ με ήρωα έναν τροβαδούρο του 13</a:t>
            </a:r>
            <a:r>
              <a:rPr lang="el-GR" sz="4800" baseline="30000" dirty="0" smtClean="0"/>
              <a:t>ου</a:t>
            </a:r>
            <a:r>
              <a:rPr lang="el-GR" sz="4800" dirty="0" smtClean="0"/>
              <a:t> αιώνα, έντονο μυστικιστικό στοιχείο και μύθο που δεν είναι  πια ειδωλολατρικός αλλά χριστιανικός</a:t>
            </a:r>
          </a:p>
          <a:p>
            <a:pPr algn="just">
              <a:buNone/>
            </a:pPr>
            <a:endParaRPr lang="el-GR" sz="4800" dirty="0" smtClean="0"/>
          </a:p>
          <a:p>
            <a:pPr algn="just">
              <a:buNone/>
            </a:pPr>
            <a:r>
              <a:rPr lang="el-GR" sz="4800" dirty="0" smtClean="0"/>
              <a:t>	Από το 1872 έως το 1876 ο Βάγκνερ ασχολείται με τη δημιουργία ενός θεάτρου που θα λειτουργούσε όπως το αρχαίο ελληνικό θέατρο, ως τόπος μουσικής αλλά και πνευματικής καλλιέργειας και ψυχικής μέθεξης. Το θέατρο αυτό χτίστηκε στο </a:t>
            </a:r>
            <a:r>
              <a:rPr lang="el-GR" sz="4800" dirty="0" err="1" smtClean="0"/>
              <a:t>Μπαϊρόϊτ</a:t>
            </a:r>
            <a:r>
              <a:rPr lang="el-GR" sz="4800" dirty="0" smtClean="0"/>
              <a:t>. Η μεγάλη αίθουσά του (</a:t>
            </a:r>
            <a:r>
              <a:rPr lang="en-US" sz="4800" dirty="0" err="1" smtClean="0"/>
              <a:t>Festspielhaus</a:t>
            </a:r>
            <a:r>
              <a:rPr lang="el-GR" sz="4800" dirty="0" smtClean="0"/>
              <a:t>)</a:t>
            </a:r>
            <a:r>
              <a:rPr lang="en-US" sz="4800" dirty="0" smtClean="0"/>
              <a:t> </a:t>
            </a:r>
            <a:r>
              <a:rPr lang="el-GR" sz="4800" dirty="0" smtClean="0"/>
              <a:t> μπορεί να φιλοξενήσει 1800 θεατές και εκεί γίνεται το Φεστιβάλ Βάγκνερ, από τα μεγαλύτερα μουσικά φεστιβάλ της Ευρώπης</a:t>
            </a:r>
          </a:p>
          <a:p>
            <a:pPr algn="just">
              <a:buNone/>
            </a:pPr>
            <a:r>
              <a:rPr lang="en-US" sz="4800" dirty="0" smtClean="0"/>
              <a:t> </a:t>
            </a:r>
            <a:endParaRPr lang="el-GR" sz="4800" dirty="0" smtClean="0"/>
          </a:p>
          <a:p>
            <a:pPr algn="just"/>
            <a:r>
              <a:rPr lang="el-GR" sz="4800" dirty="0" smtClean="0"/>
              <a:t>Άλλοι συνθέτες:</a:t>
            </a:r>
            <a:r>
              <a:rPr lang="en-US" sz="4800" b="1" dirty="0" smtClean="0"/>
              <a:t>Hugo Wolf</a:t>
            </a:r>
            <a:r>
              <a:rPr lang="el-GR" sz="4800" b="1" dirty="0" smtClean="0"/>
              <a:t> </a:t>
            </a:r>
            <a:r>
              <a:rPr lang="en-US" sz="4800" b="1" dirty="0" smtClean="0"/>
              <a:t> </a:t>
            </a:r>
            <a:r>
              <a:rPr lang="en-US" sz="4800" dirty="0" smtClean="0"/>
              <a:t>(1860-1930) </a:t>
            </a:r>
            <a:r>
              <a:rPr lang="el-GR" sz="4800" dirty="0" smtClean="0"/>
              <a:t>και </a:t>
            </a:r>
            <a:r>
              <a:rPr lang="en-US" sz="4800" b="1" dirty="0" err="1" smtClean="0"/>
              <a:t>Engelbert</a:t>
            </a:r>
            <a:r>
              <a:rPr lang="en-US" sz="4800" b="1" dirty="0" smtClean="0"/>
              <a:t> </a:t>
            </a:r>
            <a:r>
              <a:rPr lang="en-US" sz="4800" b="1" dirty="0" err="1" smtClean="0"/>
              <a:t>Humberdinck</a:t>
            </a:r>
            <a:r>
              <a:rPr lang="en-US" sz="4800" b="1" dirty="0" smtClean="0"/>
              <a:t> </a:t>
            </a:r>
            <a:r>
              <a:rPr lang="en-US" sz="4800" dirty="0" smtClean="0"/>
              <a:t>(1854- 1921) </a:t>
            </a:r>
            <a:r>
              <a:rPr lang="el-GR" sz="4800" dirty="0" smtClean="0"/>
              <a:t>καθώς και </a:t>
            </a:r>
            <a:r>
              <a:rPr lang="el-GR" sz="4800" b="1" dirty="0" smtClean="0"/>
              <a:t>ο </a:t>
            </a:r>
            <a:r>
              <a:rPr lang="en-US" sz="4800" b="1" dirty="0" err="1" smtClean="0"/>
              <a:t>Sigfried</a:t>
            </a:r>
            <a:r>
              <a:rPr lang="en-US" sz="4800" b="1" dirty="0" smtClean="0"/>
              <a:t> Wagner</a:t>
            </a:r>
            <a:r>
              <a:rPr lang="el-GR" sz="4800" dirty="0" smtClean="0"/>
              <a:t>, γιος του Βάγκνερ, συνθέτης  έργων όπερας και αυτός, που ασχολήθηκε περισσότερο με τις παραστάσεις των έργων του πατέρα του στο </a:t>
            </a:r>
            <a:r>
              <a:rPr lang="el-GR" sz="4800" dirty="0" err="1" smtClean="0"/>
              <a:t>Μπαϊρόϊτ</a:t>
            </a:r>
            <a:r>
              <a:rPr lang="el-GR" sz="4800" dirty="0" smtClean="0"/>
              <a:t>.</a:t>
            </a:r>
            <a:endParaRPr lang="en-US" sz="4800" dirty="0" smtClean="0"/>
          </a:p>
          <a:p>
            <a:pPr algn="just">
              <a:buNone/>
            </a:pPr>
            <a:r>
              <a:rPr lang="en-US" sz="6400" dirty="0" smtClean="0"/>
              <a:t> </a:t>
            </a:r>
            <a:endParaRPr lang="el-GR" sz="6400"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smtClean="0"/>
              <a:t>Richard Wagner</a:t>
            </a:r>
            <a:endParaRPr lang="el-GR" sz="2800" dirty="0"/>
          </a:p>
        </p:txBody>
      </p:sp>
      <p:pic>
        <p:nvPicPr>
          <p:cNvPr id="1026" name="Picture 2" descr="C:\Users\User\Pictures\wagner.jpg"/>
          <p:cNvPicPr>
            <a:picLocks noGrp="1" noChangeAspect="1" noChangeArrowheads="1"/>
          </p:cNvPicPr>
          <p:nvPr>
            <p:ph idx="1"/>
          </p:nvPr>
        </p:nvPicPr>
        <p:blipFill>
          <a:blip r:embed="rId2" cstate="print"/>
          <a:srcRect/>
          <a:stretch>
            <a:fillRect/>
          </a:stretch>
        </p:blipFill>
        <p:spPr bwMode="auto">
          <a:xfrm>
            <a:off x="2714613" y="1785926"/>
            <a:ext cx="3571900" cy="4786346"/>
          </a:xfrm>
          <a:prstGeom prst="rect">
            <a:avLst/>
          </a:prstGeom>
          <a:noFill/>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smtClean="0"/>
              <a:t>Richard Wagner</a:t>
            </a:r>
            <a:endParaRPr lang="el-GR" sz="2800" dirty="0"/>
          </a:p>
        </p:txBody>
      </p:sp>
      <p:pic>
        <p:nvPicPr>
          <p:cNvPr id="2050" name="Picture 2" descr="C:\Users\User\Pictures\wagner-2.jpg"/>
          <p:cNvPicPr>
            <a:picLocks noGrp="1" noChangeAspect="1" noChangeArrowheads="1"/>
          </p:cNvPicPr>
          <p:nvPr>
            <p:ph idx="1"/>
          </p:nvPr>
        </p:nvPicPr>
        <p:blipFill>
          <a:blip r:embed="rId2" cstate="print"/>
          <a:srcRect/>
          <a:stretch>
            <a:fillRect/>
          </a:stretch>
        </p:blipFill>
        <p:spPr bwMode="auto">
          <a:xfrm>
            <a:off x="2643174" y="1785926"/>
            <a:ext cx="3500462" cy="4643470"/>
          </a:xfrm>
          <a:prstGeom prst="rect">
            <a:avLst/>
          </a:prstGeom>
          <a:noFill/>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1400" dirty="0" err="1" smtClean="0"/>
              <a:t>Cosima</a:t>
            </a:r>
            <a:r>
              <a:rPr lang="en-US" sz="1400" dirty="0" smtClean="0"/>
              <a:t> Wagner, </a:t>
            </a:r>
            <a:r>
              <a:rPr lang="el-GR" sz="1400" dirty="0" smtClean="0"/>
              <a:t>σύζυγος του</a:t>
            </a:r>
            <a:r>
              <a:rPr lang="en-US" sz="1400" dirty="0" smtClean="0"/>
              <a:t> Wagner</a:t>
            </a:r>
            <a:r>
              <a:rPr lang="el-GR" sz="1400" dirty="0" smtClean="0"/>
              <a:t> και κόρη του</a:t>
            </a:r>
            <a:r>
              <a:rPr lang="en-US" sz="1400" dirty="0" smtClean="0"/>
              <a:t> Liszt</a:t>
            </a:r>
            <a:r>
              <a:rPr lang="el-GR" sz="1400" dirty="0" smtClean="0"/>
              <a:t>, μια γυναίκα με έντονη προσωπικότητα που υποστήριξε με αποφασιστικότητα το έργο του συνθέτη αφήνοντας τη σφραγίδα της στη ζωή του και στη διαχείριση του θεάτρου του </a:t>
            </a:r>
            <a:r>
              <a:rPr lang="en-US" sz="1400" dirty="0" err="1" smtClean="0"/>
              <a:t>Beyreut</a:t>
            </a:r>
            <a:r>
              <a:rPr lang="el-GR" sz="1400" dirty="0" smtClean="0"/>
              <a:t>  </a:t>
            </a:r>
            <a:endParaRPr lang="el-GR" sz="1400" dirty="0"/>
          </a:p>
        </p:txBody>
      </p:sp>
      <p:pic>
        <p:nvPicPr>
          <p:cNvPr id="3074" name="Picture 2" descr="C:\Users\User\Pictures\Cosimawagner.jpg"/>
          <p:cNvPicPr>
            <a:picLocks noGrp="1" noChangeAspect="1" noChangeArrowheads="1"/>
          </p:cNvPicPr>
          <p:nvPr>
            <p:ph idx="1"/>
          </p:nvPr>
        </p:nvPicPr>
        <p:blipFill>
          <a:blip r:embed="rId2" cstate="print"/>
          <a:srcRect/>
          <a:stretch>
            <a:fillRect/>
          </a:stretch>
        </p:blipFill>
        <p:spPr bwMode="auto">
          <a:xfrm>
            <a:off x="2857488" y="1571612"/>
            <a:ext cx="3571900" cy="5072098"/>
          </a:xfrm>
          <a:prstGeom prst="rect">
            <a:avLst/>
          </a:prstGeom>
          <a:noFill/>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85728"/>
            <a:ext cx="8229600" cy="1143000"/>
          </a:xfrm>
        </p:spPr>
        <p:txBody>
          <a:bodyPr>
            <a:normAutofit/>
          </a:bodyPr>
          <a:lstStyle/>
          <a:p>
            <a:r>
              <a:rPr lang="en-US" sz="1800" dirty="0" smtClean="0"/>
              <a:t>O Wagner </a:t>
            </a:r>
            <a:r>
              <a:rPr lang="el-GR" sz="1800" dirty="0" smtClean="0"/>
              <a:t>στο </a:t>
            </a:r>
            <a:r>
              <a:rPr lang="en-US" sz="1800" dirty="0" err="1" smtClean="0"/>
              <a:t>Beyreut</a:t>
            </a:r>
            <a:r>
              <a:rPr lang="en-US" sz="1800" dirty="0" smtClean="0"/>
              <a:t> </a:t>
            </a:r>
            <a:r>
              <a:rPr lang="el-GR" sz="1800" dirty="0" smtClean="0"/>
              <a:t>μαζί με άλλους μουσικούς. Στο πιάνο διακρίνεται ο </a:t>
            </a:r>
            <a:r>
              <a:rPr lang="en-US" sz="1800" dirty="0" smtClean="0"/>
              <a:t>F</a:t>
            </a:r>
            <a:r>
              <a:rPr lang="el-GR" sz="1800" dirty="0" smtClean="0"/>
              <a:t>. </a:t>
            </a:r>
            <a:r>
              <a:rPr lang="en-US" sz="1800" dirty="0" smtClean="0"/>
              <a:t>Liszt</a:t>
            </a:r>
            <a:r>
              <a:rPr lang="el-GR" sz="1800" dirty="0" smtClean="0"/>
              <a:t>, πατέρας της </a:t>
            </a:r>
            <a:r>
              <a:rPr lang="el-GR" sz="1800" dirty="0" err="1" smtClean="0"/>
              <a:t>Κοζίμα</a:t>
            </a:r>
            <a:r>
              <a:rPr lang="el-GR" sz="1800" dirty="0" smtClean="0"/>
              <a:t> και πεθερός του Βάγκνερ </a:t>
            </a:r>
            <a:endParaRPr lang="el-GR" sz="1800" dirty="0"/>
          </a:p>
        </p:txBody>
      </p:sp>
      <p:pic>
        <p:nvPicPr>
          <p:cNvPr id="4098" name="Picture 2" descr="C:\Users\User\Pictures\Richard_Wagner_at_Bayreuth.jpg"/>
          <p:cNvPicPr>
            <a:picLocks noGrp="1" noChangeAspect="1" noChangeArrowheads="1"/>
          </p:cNvPicPr>
          <p:nvPr>
            <p:ph idx="1"/>
          </p:nvPr>
        </p:nvPicPr>
        <p:blipFill>
          <a:blip r:embed="rId2" cstate="print"/>
          <a:srcRect/>
          <a:stretch>
            <a:fillRect/>
          </a:stretch>
        </p:blipFill>
        <p:spPr bwMode="auto">
          <a:xfrm>
            <a:off x="1357290" y="2000240"/>
            <a:ext cx="6143668" cy="4429156"/>
          </a:xfrm>
          <a:prstGeom prst="rect">
            <a:avLst/>
          </a:prstGeom>
          <a:noFill/>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dirty="0" smtClean="0"/>
              <a:t>Το θέατρο (</a:t>
            </a:r>
            <a:r>
              <a:rPr lang="en-US" sz="1800" dirty="0" err="1" smtClean="0"/>
              <a:t>Festspielhaus</a:t>
            </a:r>
            <a:r>
              <a:rPr lang="el-GR" sz="1800" dirty="0" smtClean="0"/>
              <a:t>) του</a:t>
            </a:r>
            <a:r>
              <a:rPr lang="en-US" sz="1800" dirty="0" smtClean="0"/>
              <a:t> </a:t>
            </a:r>
            <a:r>
              <a:rPr lang="en-US" sz="1800" dirty="0" err="1" smtClean="0"/>
              <a:t>Beyreut</a:t>
            </a:r>
            <a:r>
              <a:rPr lang="el-GR" sz="1800" dirty="0" smtClean="0"/>
              <a:t> </a:t>
            </a:r>
            <a:br>
              <a:rPr lang="el-GR" sz="1800" dirty="0" smtClean="0"/>
            </a:br>
            <a:r>
              <a:rPr lang="el-GR" sz="1800" dirty="0" smtClean="0"/>
              <a:t>όπου γίνεται το περίφημο Φεστιβάλ Βάγκνερ</a:t>
            </a:r>
            <a:endParaRPr lang="el-GR" sz="1800" dirty="0"/>
          </a:p>
        </p:txBody>
      </p:sp>
      <p:pic>
        <p:nvPicPr>
          <p:cNvPr id="5122" name="Picture 2" descr="C:\Users\User\Pictures\festspielhaus.jpg"/>
          <p:cNvPicPr>
            <a:picLocks noGrp="1" noChangeAspect="1" noChangeArrowheads="1"/>
          </p:cNvPicPr>
          <p:nvPr>
            <p:ph idx="1"/>
          </p:nvPr>
        </p:nvPicPr>
        <p:blipFill>
          <a:blip r:embed="rId2" cstate="print"/>
          <a:srcRect/>
          <a:stretch>
            <a:fillRect/>
          </a:stretch>
        </p:blipFill>
        <p:spPr bwMode="auto">
          <a:xfrm>
            <a:off x="1285852" y="1857364"/>
            <a:ext cx="6643734" cy="435771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mtClean="0"/>
              <a:t>Antonio Vivaldi</a:t>
            </a:r>
            <a:endParaRPr lang="el-GR" dirty="0"/>
          </a:p>
        </p:txBody>
      </p:sp>
      <p:pic>
        <p:nvPicPr>
          <p:cNvPr id="4" name="3 - Θέση περιεχομένου" descr="Vivaldi.jpg"/>
          <p:cNvPicPr>
            <a:picLocks noGrp="1" noChangeAspect="1"/>
          </p:cNvPicPr>
          <p:nvPr>
            <p:ph idx="1"/>
          </p:nvPr>
        </p:nvPicPr>
        <p:blipFill>
          <a:blip r:embed="rId2" cstate="print"/>
          <a:stretch>
            <a:fillRect/>
          </a:stretch>
        </p:blipFill>
        <p:spPr>
          <a:xfrm>
            <a:off x="2500298" y="1714488"/>
            <a:ext cx="3929090" cy="4857784"/>
          </a:xfrm>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dirty="0" smtClean="0"/>
              <a:t>Σκίτσο του </a:t>
            </a:r>
            <a:r>
              <a:rPr lang="en-US" sz="1800" dirty="0" smtClean="0"/>
              <a:t>Wagner </a:t>
            </a:r>
            <a:r>
              <a:rPr lang="el-GR" sz="1800" dirty="0" smtClean="0"/>
              <a:t>από τον </a:t>
            </a:r>
            <a:r>
              <a:rPr lang="en-US" sz="1800" dirty="0" smtClean="0"/>
              <a:t>A. Gil.</a:t>
            </a:r>
            <a:r>
              <a:rPr lang="el-GR" sz="1800" dirty="0" smtClean="0"/>
              <a:t> </a:t>
            </a:r>
            <a:br>
              <a:rPr lang="el-GR" sz="1800" dirty="0" smtClean="0"/>
            </a:br>
            <a:r>
              <a:rPr lang="el-GR" sz="1800" dirty="0" smtClean="0"/>
              <a:t>Η μουσική του συνθέτη εμφανίζεται να σπάει τα αυτιά των ακρατών της</a:t>
            </a:r>
            <a:endParaRPr lang="el-GR" sz="1800" dirty="0"/>
          </a:p>
        </p:txBody>
      </p:sp>
      <p:pic>
        <p:nvPicPr>
          <p:cNvPr id="1026" name="Picture 2" descr="C:\Users\User\Pictures\Wagner-Gil.jpg"/>
          <p:cNvPicPr>
            <a:picLocks noGrp="1" noChangeAspect="1" noChangeArrowheads="1"/>
          </p:cNvPicPr>
          <p:nvPr>
            <p:ph idx="1"/>
          </p:nvPr>
        </p:nvPicPr>
        <p:blipFill>
          <a:blip r:embed="rId2" cstate="print"/>
          <a:srcRect/>
          <a:stretch>
            <a:fillRect/>
          </a:stretch>
        </p:blipFill>
        <p:spPr bwMode="auto">
          <a:xfrm>
            <a:off x="2983807" y="1600200"/>
            <a:ext cx="3176386" cy="4708525"/>
          </a:xfrm>
          <a:prstGeom prst="rect">
            <a:avLst/>
          </a:prstGeom>
          <a:noFill/>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928694"/>
          </a:xfrm>
        </p:spPr>
        <p:txBody>
          <a:bodyPr>
            <a:normAutofit/>
          </a:bodyPr>
          <a:lstStyle/>
          <a:p>
            <a:r>
              <a:rPr lang="el-GR" sz="1800" dirty="0" smtClean="0"/>
              <a:t>19</a:t>
            </a:r>
            <a:r>
              <a:rPr lang="el-GR" sz="1800" baseline="30000" dirty="0" smtClean="0"/>
              <a:t>ος</a:t>
            </a:r>
            <a:r>
              <a:rPr lang="el-GR" sz="1800" dirty="0" smtClean="0"/>
              <a:t> αιώνας</a:t>
            </a:r>
            <a:br>
              <a:rPr lang="el-GR" sz="1800" dirty="0" smtClean="0"/>
            </a:br>
            <a:r>
              <a:rPr lang="el-GR" sz="1800" dirty="0" smtClean="0"/>
              <a:t>Η όπερα στην υπόλοιπη Ευρώπη</a:t>
            </a:r>
            <a:endParaRPr lang="el-GR" sz="1800" dirty="0"/>
          </a:p>
        </p:txBody>
      </p:sp>
      <p:sp>
        <p:nvSpPr>
          <p:cNvPr id="3" name="2 - Θέση περιεχομένου"/>
          <p:cNvSpPr>
            <a:spLocks noGrp="1"/>
          </p:cNvSpPr>
          <p:nvPr>
            <p:ph idx="1"/>
          </p:nvPr>
        </p:nvSpPr>
        <p:spPr>
          <a:xfrm>
            <a:off x="500034" y="928670"/>
            <a:ext cx="8229600" cy="4709160"/>
          </a:xfrm>
        </p:spPr>
        <p:txBody>
          <a:bodyPr>
            <a:noAutofit/>
          </a:bodyPr>
          <a:lstStyle/>
          <a:p>
            <a:pPr algn="just"/>
            <a:r>
              <a:rPr lang="el-GR" sz="1600" dirty="0" smtClean="0"/>
              <a:t>Σε όλη την Ευρώπη η όπερα αποτελεί δημοφιλές  και διαδεδομένο θέαμα κατά τη διάρκεια του 19</a:t>
            </a:r>
            <a:r>
              <a:rPr lang="el-GR" sz="1600" baseline="30000" dirty="0" smtClean="0"/>
              <a:t>ου</a:t>
            </a:r>
            <a:r>
              <a:rPr lang="el-GR" sz="1600" dirty="0" smtClean="0"/>
              <a:t> αιώνα, αλλά η παραγωγή έργων δεν είναι τόσο αξιόλογη όσο στην Ιταλία, τη Γαλλία και τη Γερμανία. </a:t>
            </a:r>
          </a:p>
          <a:p>
            <a:pPr algn="just"/>
            <a:r>
              <a:rPr lang="el-GR" sz="1600" dirty="0" smtClean="0"/>
              <a:t>Σημαντική παραγωγή όμως έχουμε και στη </a:t>
            </a:r>
            <a:r>
              <a:rPr lang="el-GR" sz="1600" dirty="0" err="1" smtClean="0"/>
              <a:t>Ρωσσία</a:t>
            </a:r>
            <a:r>
              <a:rPr lang="el-GR" sz="1600" dirty="0" smtClean="0"/>
              <a:t>, όπου, μετά το μπαλέτο, η όπερα καταλαμβάνει σημαντική θέση.</a:t>
            </a:r>
          </a:p>
          <a:p>
            <a:pPr algn="just">
              <a:buNone/>
            </a:pPr>
            <a:r>
              <a:rPr lang="el-GR" sz="1600" dirty="0" smtClean="0"/>
              <a:t>	Σημαντικοί συνθέτες:</a:t>
            </a:r>
          </a:p>
          <a:p>
            <a:pPr algn="just">
              <a:buNone/>
            </a:pPr>
            <a:r>
              <a:rPr lang="el-GR" sz="1600" b="1" dirty="0" smtClean="0"/>
              <a:t>Μιχαήλ </a:t>
            </a:r>
            <a:r>
              <a:rPr lang="el-GR" sz="1600" b="1" dirty="0" err="1" smtClean="0"/>
              <a:t>Γκλίνκα</a:t>
            </a:r>
            <a:r>
              <a:rPr lang="el-GR" sz="1600" b="1" dirty="0" smtClean="0"/>
              <a:t> </a:t>
            </a:r>
            <a:r>
              <a:rPr lang="el-GR" sz="1600" dirty="0" smtClean="0"/>
              <a:t>(1804-1857). Έργα: </a:t>
            </a:r>
            <a:r>
              <a:rPr lang="el-GR" sz="1600" i="1" dirty="0" smtClean="0"/>
              <a:t>Μια ζωή για τον Τσάρο </a:t>
            </a:r>
            <a:r>
              <a:rPr lang="el-GR" sz="1600" dirty="0" smtClean="0"/>
              <a:t>(1836), </a:t>
            </a:r>
            <a:r>
              <a:rPr lang="el-GR" sz="1600" i="1" dirty="0" err="1" smtClean="0"/>
              <a:t>Ρουσλάνος</a:t>
            </a:r>
            <a:r>
              <a:rPr lang="el-GR" sz="1600" i="1" dirty="0" smtClean="0"/>
              <a:t> και </a:t>
            </a:r>
            <a:r>
              <a:rPr lang="el-GR" sz="1600" i="1" dirty="0" err="1" smtClean="0"/>
              <a:t>Λουντμίλα</a:t>
            </a:r>
            <a:r>
              <a:rPr lang="el-GR" sz="1600" i="1" dirty="0" smtClean="0"/>
              <a:t> (1842)</a:t>
            </a:r>
          </a:p>
          <a:p>
            <a:pPr algn="just">
              <a:buNone/>
            </a:pPr>
            <a:r>
              <a:rPr lang="el-GR" sz="1600" b="1" dirty="0" smtClean="0"/>
              <a:t>Αλεξάντερ </a:t>
            </a:r>
            <a:r>
              <a:rPr lang="el-GR" sz="1600" b="1" dirty="0" err="1" smtClean="0"/>
              <a:t>Μποροντίν</a:t>
            </a:r>
            <a:r>
              <a:rPr lang="el-GR" sz="1600" dirty="0" smtClean="0"/>
              <a:t> (1833-1887). Γνωστότερο έργο:  </a:t>
            </a:r>
            <a:r>
              <a:rPr lang="el-GR" sz="1600" dirty="0" err="1" smtClean="0"/>
              <a:t>Πρίγκηπας</a:t>
            </a:r>
            <a:r>
              <a:rPr lang="el-GR" sz="1600" dirty="0" smtClean="0"/>
              <a:t> </a:t>
            </a:r>
            <a:r>
              <a:rPr lang="el-GR" sz="1600" dirty="0" err="1" smtClean="0"/>
              <a:t>Ιγκόρ</a:t>
            </a:r>
            <a:r>
              <a:rPr lang="el-GR" sz="1600" dirty="0" smtClean="0"/>
              <a:t> (1890)</a:t>
            </a:r>
          </a:p>
          <a:p>
            <a:pPr algn="just">
              <a:buNone/>
            </a:pPr>
            <a:r>
              <a:rPr lang="el-GR" sz="1600" b="1" dirty="0" err="1" smtClean="0"/>
              <a:t>Μόντεστ</a:t>
            </a:r>
            <a:r>
              <a:rPr lang="el-GR" sz="1600" b="1" dirty="0" smtClean="0"/>
              <a:t> </a:t>
            </a:r>
            <a:r>
              <a:rPr lang="el-GR" sz="1600" b="1" dirty="0" err="1" smtClean="0"/>
              <a:t>Μουσόργκσκυ</a:t>
            </a:r>
            <a:r>
              <a:rPr lang="el-GR" sz="1600" b="1" dirty="0" smtClean="0"/>
              <a:t> </a:t>
            </a:r>
            <a:r>
              <a:rPr lang="el-GR" sz="1600" dirty="0" smtClean="0"/>
              <a:t>(1839-1881). Γνωστότερο έργο: </a:t>
            </a:r>
            <a:r>
              <a:rPr lang="el-GR" sz="1600" i="1" dirty="0" err="1" smtClean="0"/>
              <a:t>Μπόρις</a:t>
            </a:r>
            <a:r>
              <a:rPr lang="el-GR" sz="1600" i="1" dirty="0" smtClean="0"/>
              <a:t> </a:t>
            </a:r>
            <a:r>
              <a:rPr lang="el-GR" sz="1600" i="1" dirty="0" err="1" smtClean="0"/>
              <a:t>Γκουντούνοβ</a:t>
            </a:r>
            <a:r>
              <a:rPr lang="el-GR" sz="1600" i="1" dirty="0" smtClean="0"/>
              <a:t> </a:t>
            </a:r>
            <a:r>
              <a:rPr lang="el-GR" sz="1600" dirty="0" smtClean="0"/>
              <a:t>(1874)</a:t>
            </a:r>
          </a:p>
          <a:p>
            <a:pPr algn="just">
              <a:buNone/>
            </a:pPr>
            <a:r>
              <a:rPr lang="el-GR" sz="1600" b="1" dirty="0" err="1" smtClean="0"/>
              <a:t>Νικολάϊ</a:t>
            </a:r>
            <a:r>
              <a:rPr lang="el-GR" sz="1600" b="1" dirty="0" smtClean="0"/>
              <a:t> </a:t>
            </a:r>
            <a:r>
              <a:rPr lang="el-GR" sz="1600" b="1" dirty="0" err="1" smtClean="0"/>
              <a:t>Ρίμσκυ</a:t>
            </a:r>
            <a:r>
              <a:rPr lang="el-GR" sz="1600" b="1" dirty="0" smtClean="0"/>
              <a:t>-</a:t>
            </a:r>
            <a:r>
              <a:rPr lang="el-GR" sz="1600" b="1" dirty="0" err="1" smtClean="0"/>
              <a:t>Κόρσακοφ</a:t>
            </a:r>
            <a:r>
              <a:rPr lang="el-GR" sz="1600" b="1" dirty="0" smtClean="0"/>
              <a:t> </a:t>
            </a:r>
            <a:r>
              <a:rPr lang="el-GR" sz="1600" dirty="0" smtClean="0"/>
              <a:t>(1844-1908). Γνωστότερα έργα: </a:t>
            </a:r>
            <a:r>
              <a:rPr lang="el-GR" sz="1600" i="1" dirty="0" smtClean="0"/>
              <a:t>Η ιστορία του τσάρου </a:t>
            </a:r>
            <a:r>
              <a:rPr lang="el-GR" sz="1600" i="1" dirty="0" err="1" smtClean="0"/>
              <a:t>Σαλτάν</a:t>
            </a:r>
            <a:r>
              <a:rPr lang="el-GR" sz="1600" dirty="0" smtClean="0"/>
              <a:t>, 1900 (σε αυτήν περιέχεται το «πέταγμα της μέλισσας»), </a:t>
            </a:r>
            <a:r>
              <a:rPr lang="el-GR" sz="1600" i="1" dirty="0" smtClean="0"/>
              <a:t>Ο χρυσός πετεινός </a:t>
            </a:r>
            <a:r>
              <a:rPr lang="el-GR" sz="1600" dirty="0" smtClean="0"/>
              <a:t>(1909)</a:t>
            </a:r>
          </a:p>
          <a:p>
            <a:pPr algn="just">
              <a:buNone/>
            </a:pPr>
            <a:r>
              <a:rPr lang="el-GR" sz="1600" b="1" dirty="0" smtClean="0"/>
              <a:t>Πιοτρ </a:t>
            </a:r>
            <a:r>
              <a:rPr lang="el-GR" sz="1600" b="1" dirty="0" err="1" smtClean="0"/>
              <a:t>Ίλιτς</a:t>
            </a:r>
            <a:r>
              <a:rPr lang="el-GR" sz="1600" b="1" dirty="0" smtClean="0"/>
              <a:t> Τσαϊκόφσκι </a:t>
            </a:r>
            <a:r>
              <a:rPr lang="el-GR" sz="1600" dirty="0" smtClean="0"/>
              <a:t>(1840-1893). Γνωστότερα έργα: </a:t>
            </a:r>
            <a:r>
              <a:rPr lang="el-GR" sz="1600" i="1" dirty="0" smtClean="0"/>
              <a:t>Ευγένιος </a:t>
            </a:r>
            <a:r>
              <a:rPr lang="el-GR" sz="1600" i="1" dirty="0" err="1" smtClean="0"/>
              <a:t>Ονέγκιν</a:t>
            </a:r>
            <a:r>
              <a:rPr lang="el-GR" sz="1600" i="1" dirty="0" smtClean="0"/>
              <a:t> </a:t>
            </a:r>
            <a:r>
              <a:rPr lang="el-GR" sz="1600" dirty="0" smtClean="0"/>
              <a:t>(1879), </a:t>
            </a:r>
            <a:r>
              <a:rPr lang="el-GR" sz="1600" i="1" dirty="0" smtClean="0"/>
              <a:t>Ντάμα Πίκα</a:t>
            </a:r>
            <a:r>
              <a:rPr lang="el-GR" sz="1600" dirty="0" smtClean="0"/>
              <a:t> (1890)</a:t>
            </a:r>
          </a:p>
          <a:p>
            <a:pPr algn="just">
              <a:buNone/>
            </a:pPr>
            <a:r>
              <a:rPr lang="el-GR" sz="1600" dirty="0" smtClean="0"/>
              <a:t>	Δύο σημαντικοί συνθέτες του 19</a:t>
            </a:r>
            <a:r>
              <a:rPr lang="el-GR" sz="1600" baseline="30000" dirty="0" smtClean="0"/>
              <a:t>ου</a:t>
            </a:r>
            <a:r>
              <a:rPr lang="el-GR" sz="1600" dirty="0" smtClean="0"/>
              <a:t> αιώνα ζουν στην Τσεχία</a:t>
            </a:r>
          </a:p>
          <a:p>
            <a:pPr algn="just">
              <a:buNone/>
            </a:pPr>
            <a:r>
              <a:rPr lang="el-GR" sz="1600" b="1" dirty="0" err="1" smtClean="0"/>
              <a:t>Μπέντσριχ</a:t>
            </a:r>
            <a:r>
              <a:rPr lang="el-GR" sz="1600" b="1" dirty="0" smtClean="0"/>
              <a:t> </a:t>
            </a:r>
            <a:r>
              <a:rPr lang="el-GR" sz="1600" b="1" dirty="0" err="1" smtClean="0"/>
              <a:t>Σμέτανα</a:t>
            </a:r>
            <a:r>
              <a:rPr lang="el-GR" sz="1600" b="1" dirty="0" smtClean="0"/>
              <a:t> </a:t>
            </a:r>
            <a:r>
              <a:rPr lang="el-GR" sz="1600" dirty="0" smtClean="0"/>
              <a:t>(1824-1884). Σημαντικά έργα: </a:t>
            </a:r>
            <a:r>
              <a:rPr lang="el-GR" sz="1600" i="1" dirty="0" smtClean="0"/>
              <a:t>Πουλημένη μνηστή </a:t>
            </a:r>
            <a:r>
              <a:rPr lang="el-GR" sz="1600" dirty="0" smtClean="0"/>
              <a:t>(1866), </a:t>
            </a:r>
            <a:r>
              <a:rPr lang="el-GR" sz="1600" i="1" dirty="0" smtClean="0"/>
              <a:t>Οι δύο χήρες </a:t>
            </a:r>
            <a:r>
              <a:rPr lang="el-GR" sz="1600" dirty="0" smtClean="0"/>
              <a:t>(κωμική όπερα, 1874), </a:t>
            </a:r>
            <a:r>
              <a:rPr lang="el-GR" sz="1600" i="1" dirty="0" smtClean="0"/>
              <a:t>Ο τοίχος του διαβόλου </a:t>
            </a:r>
            <a:r>
              <a:rPr lang="el-GR" sz="1600" dirty="0" smtClean="0"/>
              <a:t>(1882)</a:t>
            </a:r>
          </a:p>
          <a:p>
            <a:pPr algn="just">
              <a:buNone/>
            </a:pPr>
            <a:r>
              <a:rPr lang="el-GR" sz="1600" b="1" dirty="0" err="1" smtClean="0"/>
              <a:t>Αντονίν</a:t>
            </a:r>
            <a:r>
              <a:rPr lang="el-GR" sz="1600" b="1" dirty="0" smtClean="0"/>
              <a:t> </a:t>
            </a:r>
            <a:r>
              <a:rPr lang="el-GR" sz="1600" b="1" dirty="0" err="1" smtClean="0"/>
              <a:t>Ντβόρζακ</a:t>
            </a:r>
            <a:r>
              <a:rPr lang="el-GR" sz="1600" b="1" dirty="0" smtClean="0"/>
              <a:t> </a:t>
            </a:r>
            <a:r>
              <a:rPr lang="el-GR" sz="1600" dirty="0" smtClean="0"/>
              <a:t>(1841-1904). Γνωστότερα έργα: </a:t>
            </a:r>
            <a:r>
              <a:rPr lang="el-GR" sz="1600" i="1" dirty="0" smtClean="0"/>
              <a:t>Η Κατερίνα και ο διάβολος</a:t>
            </a:r>
            <a:r>
              <a:rPr lang="el-GR" sz="1600" dirty="0" smtClean="0"/>
              <a:t> (1899), </a:t>
            </a:r>
            <a:r>
              <a:rPr lang="el-GR" sz="1600" dirty="0" err="1" smtClean="0"/>
              <a:t>Ρ</a:t>
            </a:r>
            <a:r>
              <a:rPr lang="el-GR" sz="1600" i="1" dirty="0" err="1" smtClean="0"/>
              <a:t>ουσάλκα</a:t>
            </a:r>
            <a:r>
              <a:rPr lang="el-GR" sz="1600" dirty="0" smtClean="0"/>
              <a:t> (1901)</a:t>
            </a:r>
          </a:p>
          <a:p>
            <a:pPr algn="just">
              <a:buNone/>
            </a:pPr>
            <a:r>
              <a:rPr lang="el-GR" sz="1600" dirty="0" smtClean="0"/>
              <a:t>Λιγότερο γνωστός αλλά σημαντικός και ένας ακόμη Τσέχος συνθέτης, ο </a:t>
            </a:r>
            <a:r>
              <a:rPr lang="el-GR" sz="1600" b="1" dirty="0" err="1" smtClean="0"/>
              <a:t>Λέος</a:t>
            </a:r>
            <a:r>
              <a:rPr lang="el-GR" sz="1600" b="1" dirty="0" smtClean="0"/>
              <a:t> </a:t>
            </a:r>
            <a:r>
              <a:rPr lang="el-GR" sz="1600" b="1" dirty="0" err="1" smtClean="0"/>
              <a:t>Γιάνατσεκ</a:t>
            </a:r>
            <a:r>
              <a:rPr lang="el-GR" sz="1600" b="1" dirty="0" smtClean="0"/>
              <a:t> </a:t>
            </a:r>
            <a:r>
              <a:rPr lang="el-GR" sz="1600" dirty="0" smtClean="0"/>
              <a:t>(1854-1928). Γνωστότερο έργο: </a:t>
            </a:r>
            <a:r>
              <a:rPr lang="el-GR" sz="1600" i="1" dirty="0" err="1" smtClean="0"/>
              <a:t>Γενούφα</a:t>
            </a:r>
            <a:r>
              <a:rPr lang="el-GR" sz="1600" dirty="0" smtClean="0"/>
              <a:t> (1904)</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dirty="0" smtClean="0"/>
              <a:t>Michael Glinka</a:t>
            </a:r>
            <a:endParaRPr lang="el-GR" sz="2400" dirty="0"/>
          </a:p>
        </p:txBody>
      </p:sp>
      <p:pic>
        <p:nvPicPr>
          <p:cNvPr id="1026" name="Picture 2" descr="C:\Users\User\Pictures\Glinka.jpg"/>
          <p:cNvPicPr>
            <a:picLocks noGrp="1" noChangeAspect="1" noChangeArrowheads="1"/>
          </p:cNvPicPr>
          <p:nvPr>
            <p:ph idx="1"/>
          </p:nvPr>
        </p:nvPicPr>
        <p:blipFill>
          <a:blip r:embed="rId2" cstate="print"/>
          <a:srcRect/>
          <a:stretch>
            <a:fillRect/>
          </a:stretch>
        </p:blipFill>
        <p:spPr bwMode="auto">
          <a:xfrm>
            <a:off x="3143240" y="2071678"/>
            <a:ext cx="2786082" cy="4143404"/>
          </a:xfrm>
          <a:prstGeom prst="rect">
            <a:avLst/>
          </a:prstGeom>
          <a:noFill/>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Το εξώφυλλο της παρτιτούρας της όπερας </a:t>
            </a:r>
            <a:r>
              <a:rPr lang="el-GR" sz="2400" i="1" dirty="0" err="1" smtClean="0"/>
              <a:t>Πρίγκηπας</a:t>
            </a:r>
            <a:r>
              <a:rPr lang="el-GR" sz="2400" i="1" dirty="0" smtClean="0"/>
              <a:t> </a:t>
            </a:r>
            <a:r>
              <a:rPr lang="el-GR" sz="2400" i="1" dirty="0" err="1" smtClean="0"/>
              <a:t>Ιγκόρ</a:t>
            </a:r>
            <a:r>
              <a:rPr lang="el-GR" sz="2400" dirty="0" smtClean="0"/>
              <a:t> του </a:t>
            </a:r>
            <a:r>
              <a:rPr lang="en-US" sz="2400" dirty="0" smtClean="0"/>
              <a:t>Alexander Borodin</a:t>
            </a:r>
            <a:endParaRPr lang="el-GR" sz="2400" dirty="0"/>
          </a:p>
        </p:txBody>
      </p:sp>
      <p:pic>
        <p:nvPicPr>
          <p:cNvPr id="2050" name="Picture 2" descr="C:\Users\User\Pictures\Score_Prince_Igor by Borodin.jpg"/>
          <p:cNvPicPr>
            <a:picLocks noGrp="1" noChangeAspect="1" noChangeArrowheads="1"/>
          </p:cNvPicPr>
          <p:nvPr>
            <p:ph idx="1"/>
          </p:nvPr>
        </p:nvPicPr>
        <p:blipFill>
          <a:blip r:embed="rId2" cstate="print"/>
          <a:srcRect/>
          <a:stretch>
            <a:fillRect/>
          </a:stretch>
        </p:blipFill>
        <p:spPr bwMode="auto">
          <a:xfrm>
            <a:off x="3071802" y="1714488"/>
            <a:ext cx="3500462" cy="4643470"/>
          </a:xfrm>
          <a:prstGeom prst="rect">
            <a:avLst/>
          </a:prstGeom>
          <a:noFill/>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smtClean="0"/>
              <a:t>Alexander Borodin</a:t>
            </a:r>
            <a:endParaRPr lang="el-GR" sz="2800" dirty="0"/>
          </a:p>
        </p:txBody>
      </p:sp>
      <p:pic>
        <p:nvPicPr>
          <p:cNvPr id="1026" name="Picture 2" descr="C:\Users\User\Pictures\225px-Aleksandr_Borodin.jpg"/>
          <p:cNvPicPr>
            <a:picLocks noGrp="1" noChangeAspect="1" noChangeArrowheads="1"/>
          </p:cNvPicPr>
          <p:nvPr>
            <p:ph idx="1"/>
          </p:nvPr>
        </p:nvPicPr>
        <p:blipFill>
          <a:blip r:embed="rId2" cstate="print"/>
          <a:srcRect/>
          <a:stretch>
            <a:fillRect/>
          </a:stretch>
        </p:blipFill>
        <p:spPr bwMode="auto">
          <a:xfrm>
            <a:off x="2714613" y="2071678"/>
            <a:ext cx="3786214" cy="4357718"/>
          </a:xfrm>
          <a:prstGeom prst="rect">
            <a:avLst/>
          </a:prstGeom>
          <a:noFill/>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Ο </a:t>
            </a:r>
            <a:r>
              <a:rPr lang="el-GR" sz="2400" dirty="0" err="1" smtClean="0"/>
              <a:t>Μουσόργκσκυ</a:t>
            </a:r>
            <a:r>
              <a:rPr lang="el-GR" sz="2400" dirty="0" smtClean="0"/>
              <a:t> σε νεαρή ηλικία </a:t>
            </a:r>
            <a:br>
              <a:rPr lang="el-GR" sz="2400" dirty="0" smtClean="0"/>
            </a:br>
            <a:r>
              <a:rPr lang="el-GR" sz="2400" dirty="0" smtClean="0"/>
              <a:t>στη ρωσική αυτοκρατορική φρουρά</a:t>
            </a:r>
            <a:endParaRPr lang="el-GR" sz="2400" dirty="0"/>
          </a:p>
        </p:txBody>
      </p:sp>
      <p:pic>
        <p:nvPicPr>
          <p:cNvPr id="2050" name="Picture 2" descr="C:\Users\User\Pictures\Mussorgsky_in the Regiment of the Imperial Guard.jpg"/>
          <p:cNvPicPr>
            <a:picLocks noGrp="1" noChangeAspect="1" noChangeArrowheads="1"/>
          </p:cNvPicPr>
          <p:nvPr>
            <p:ph idx="1"/>
          </p:nvPr>
        </p:nvPicPr>
        <p:blipFill>
          <a:blip r:embed="rId2" cstate="print"/>
          <a:srcRect/>
          <a:stretch>
            <a:fillRect/>
          </a:stretch>
        </p:blipFill>
        <p:spPr bwMode="auto">
          <a:xfrm>
            <a:off x="3214678" y="1643050"/>
            <a:ext cx="2643206" cy="5000660"/>
          </a:xfrm>
          <a:prstGeom prst="rect">
            <a:avLst/>
          </a:prstGeom>
          <a:noFill/>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Ο </a:t>
            </a:r>
            <a:r>
              <a:rPr lang="el-GR" sz="2000" dirty="0" err="1" smtClean="0"/>
              <a:t>Μουσόργκσκυ</a:t>
            </a:r>
            <a:r>
              <a:rPr lang="el-GR" sz="2000" dirty="0" smtClean="0"/>
              <a:t> σε πορτραίτο του Ρώσου ζωγράφου</a:t>
            </a:r>
            <a:r>
              <a:rPr lang="en-US" sz="2000" dirty="0" smtClean="0"/>
              <a:t> I. </a:t>
            </a:r>
            <a:r>
              <a:rPr lang="en-US" sz="2000" dirty="0" err="1" smtClean="0"/>
              <a:t>Repin</a:t>
            </a:r>
            <a:r>
              <a:rPr lang="el-GR" sz="2000" dirty="0" smtClean="0"/>
              <a:t/>
            </a:r>
            <a:br>
              <a:rPr lang="el-GR" sz="2000" dirty="0" smtClean="0"/>
            </a:br>
            <a:r>
              <a:rPr lang="el-GR" sz="2000" dirty="0" smtClean="0"/>
              <a:t>Το πορτραίτο έγινε στις 2.3.1881, </a:t>
            </a:r>
            <a:br>
              <a:rPr lang="el-GR" sz="2000" dirty="0" smtClean="0"/>
            </a:br>
            <a:r>
              <a:rPr lang="el-GR" sz="2000" dirty="0" smtClean="0"/>
              <a:t>μερικές ημέρες πριν από το θάνατο του συνθέτη</a:t>
            </a:r>
            <a:endParaRPr lang="el-GR" sz="2000" dirty="0"/>
          </a:p>
        </p:txBody>
      </p:sp>
      <p:pic>
        <p:nvPicPr>
          <p:cNvPr id="3074" name="Picture 2" descr="C:\Users\User\Pictures\-Mussorgsky's portrait by Repin 2.3.1882 days before his death.jpg"/>
          <p:cNvPicPr>
            <a:picLocks noGrp="1" noChangeAspect="1" noChangeArrowheads="1"/>
          </p:cNvPicPr>
          <p:nvPr>
            <p:ph idx="1"/>
          </p:nvPr>
        </p:nvPicPr>
        <p:blipFill>
          <a:blip r:embed="rId2" cstate="print"/>
          <a:srcRect/>
          <a:stretch>
            <a:fillRect/>
          </a:stretch>
        </p:blipFill>
        <p:spPr bwMode="auto">
          <a:xfrm>
            <a:off x="2500298" y="2000240"/>
            <a:ext cx="3143272" cy="4357718"/>
          </a:xfrm>
          <a:prstGeom prst="rect">
            <a:avLst/>
          </a:prstGeom>
          <a:noFill/>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Ο </a:t>
            </a:r>
            <a:r>
              <a:rPr lang="el-GR" sz="2400" dirty="0" err="1" smtClean="0"/>
              <a:t>Ρίμσκυ</a:t>
            </a:r>
            <a:r>
              <a:rPr lang="el-GR" sz="2400" dirty="0" smtClean="0"/>
              <a:t>-</a:t>
            </a:r>
            <a:r>
              <a:rPr lang="el-GR" sz="2400" dirty="0" err="1" smtClean="0"/>
              <a:t>Κόρσακοφ</a:t>
            </a:r>
            <a:r>
              <a:rPr lang="el-GR" sz="2400" dirty="0" smtClean="0"/>
              <a:t/>
            </a:r>
            <a:br>
              <a:rPr lang="el-GR" sz="2400" dirty="0" smtClean="0"/>
            </a:br>
            <a:r>
              <a:rPr lang="el-GR" sz="2400" dirty="0" smtClean="0"/>
              <a:t>σε πορτραίτο του </a:t>
            </a:r>
            <a:r>
              <a:rPr lang="en-US" sz="2400" dirty="0" smtClean="0"/>
              <a:t>I. </a:t>
            </a:r>
            <a:r>
              <a:rPr lang="en-US" sz="2400" dirty="0" err="1" smtClean="0"/>
              <a:t>Repin</a:t>
            </a:r>
            <a:endParaRPr lang="el-GR" sz="2400" dirty="0"/>
          </a:p>
        </p:txBody>
      </p:sp>
      <p:pic>
        <p:nvPicPr>
          <p:cNvPr id="4098" name="Picture 2" descr="C:\Users\User\Pictures\170px-Rimsky-Korsakov_by_I. Repin.jpg"/>
          <p:cNvPicPr>
            <a:picLocks noGrp="1" noChangeAspect="1" noChangeArrowheads="1"/>
          </p:cNvPicPr>
          <p:nvPr>
            <p:ph idx="1"/>
          </p:nvPr>
        </p:nvPicPr>
        <p:blipFill>
          <a:blip r:embed="rId2" cstate="print"/>
          <a:srcRect/>
          <a:stretch>
            <a:fillRect/>
          </a:stretch>
        </p:blipFill>
        <p:spPr bwMode="auto">
          <a:xfrm>
            <a:off x="2643174" y="1857364"/>
            <a:ext cx="2928958" cy="4572032"/>
          </a:xfrm>
          <a:prstGeom prst="rect">
            <a:avLst/>
          </a:prstGeom>
          <a:noFill/>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Πιοτρ </a:t>
            </a:r>
            <a:r>
              <a:rPr lang="el-GR" sz="2400" dirty="0" err="1" smtClean="0"/>
              <a:t>Ίλιτς</a:t>
            </a:r>
            <a:r>
              <a:rPr lang="el-GR" sz="2400" dirty="0" smtClean="0"/>
              <a:t> Τσαϊκόφσκι</a:t>
            </a:r>
            <a:endParaRPr lang="el-GR" sz="2400" dirty="0"/>
          </a:p>
        </p:txBody>
      </p:sp>
      <p:pic>
        <p:nvPicPr>
          <p:cNvPr id="5122" name="Picture 2" descr="C:\Users\User\Pictures\tchaikovsky.png"/>
          <p:cNvPicPr>
            <a:picLocks noGrp="1" noChangeAspect="1" noChangeArrowheads="1"/>
          </p:cNvPicPr>
          <p:nvPr>
            <p:ph idx="1"/>
          </p:nvPr>
        </p:nvPicPr>
        <p:blipFill>
          <a:blip r:embed="rId2" cstate="print"/>
          <a:srcRect/>
          <a:stretch>
            <a:fillRect/>
          </a:stretch>
        </p:blipFill>
        <p:spPr bwMode="auto">
          <a:xfrm>
            <a:off x="3000364" y="1571612"/>
            <a:ext cx="3286148" cy="4714908"/>
          </a:xfrm>
          <a:prstGeom prst="rect">
            <a:avLst/>
          </a:prstGeom>
          <a:noFill/>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dirty="0" smtClean="0"/>
              <a:t>Σκηνή από την παράσταση της όπερας του Τσαϊκόφσκι </a:t>
            </a:r>
            <a:r>
              <a:rPr lang="el-GR" sz="1800" i="1" dirty="0" smtClean="0"/>
              <a:t>Ντάμα Πίκα </a:t>
            </a:r>
            <a:r>
              <a:rPr lang="el-GR" sz="1800" dirty="0" smtClean="0"/>
              <a:t/>
            </a:r>
            <a:br>
              <a:rPr lang="el-GR" sz="1800" dirty="0" smtClean="0"/>
            </a:br>
            <a:r>
              <a:rPr lang="el-GR" sz="1800" dirty="0" smtClean="0"/>
              <a:t>που ανέβηκε το 2008 από την όπερα της </a:t>
            </a:r>
            <a:r>
              <a:rPr lang="en-US" sz="1800" dirty="0" smtClean="0"/>
              <a:t>Lyon </a:t>
            </a:r>
            <a:r>
              <a:rPr lang="el-GR" sz="1800" dirty="0" smtClean="0"/>
              <a:t/>
            </a:r>
            <a:br>
              <a:rPr lang="el-GR" sz="1800" dirty="0" smtClean="0"/>
            </a:br>
            <a:r>
              <a:rPr lang="el-GR" sz="1800" dirty="0" smtClean="0"/>
              <a:t>σε σκηνοθεσία </a:t>
            </a:r>
            <a:r>
              <a:rPr lang="en-US" sz="1800" dirty="0" smtClean="0"/>
              <a:t>Peter Stein</a:t>
            </a:r>
            <a:endParaRPr lang="el-GR" sz="1800" dirty="0"/>
          </a:p>
        </p:txBody>
      </p:sp>
      <p:pic>
        <p:nvPicPr>
          <p:cNvPr id="4" name="3 - Θέση περιεχομένου" descr="OperaDamedePique-Lyon 2008 Peter Stein.jpg"/>
          <p:cNvPicPr>
            <a:picLocks noGrp="1" noChangeAspect="1"/>
          </p:cNvPicPr>
          <p:nvPr>
            <p:ph idx="1"/>
          </p:nvPr>
        </p:nvPicPr>
        <p:blipFill>
          <a:blip r:embed="rId2" cstate="print"/>
          <a:stretch>
            <a:fillRect/>
          </a:stretch>
        </p:blipFill>
        <p:spPr>
          <a:xfrm>
            <a:off x="1714480" y="2285992"/>
            <a:ext cx="6500858" cy="385765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ΟΠΕΡΑ ΣΤΗ ΓΑΛΛΙΑ</a:t>
            </a:r>
            <a:br>
              <a:rPr lang="el-GR" dirty="0" smtClean="0"/>
            </a:br>
            <a:r>
              <a:rPr lang="el-GR" dirty="0" smtClean="0"/>
              <a:t>17</a:t>
            </a:r>
            <a:r>
              <a:rPr lang="el-GR" baseline="30000" dirty="0" smtClean="0"/>
              <a:t>ος</a:t>
            </a:r>
            <a:r>
              <a:rPr lang="el-GR" dirty="0" smtClean="0"/>
              <a:t> αιώνας</a:t>
            </a:r>
            <a:endParaRPr lang="el-GR" dirty="0"/>
          </a:p>
        </p:txBody>
      </p:sp>
      <p:sp>
        <p:nvSpPr>
          <p:cNvPr id="3" name="2 - Θέση περιεχομένου"/>
          <p:cNvSpPr>
            <a:spLocks noGrp="1"/>
          </p:cNvSpPr>
          <p:nvPr>
            <p:ph idx="1"/>
          </p:nvPr>
        </p:nvSpPr>
        <p:spPr/>
        <p:txBody>
          <a:bodyPr>
            <a:normAutofit fontScale="62500" lnSpcReduction="20000"/>
          </a:bodyPr>
          <a:lstStyle/>
          <a:p>
            <a:pPr algn="just">
              <a:lnSpc>
                <a:spcPct val="120000"/>
              </a:lnSpc>
            </a:pPr>
            <a:r>
              <a:rPr lang="el-GR" dirty="0" smtClean="0"/>
              <a:t>Παράδοση σε σκηνικά θεάματα με μπαλέτο</a:t>
            </a:r>
          </a:p>
          <a:p>
            <a:pPr algn="just">
              <a:lnSpc>
                <a:spcPct val="120000"/>
              </a:lnSpc>
            </a:pPr>
            <a:r>
              <a:rPr lang="el-GR" dirty="0" smtClean="0"/>
              <a:t>Παράδοση σε σκηνικά έργα ποιμενικού περιεχομένου με μουσική επένδυση συχνά στη γαλλική γλώσσα</a:t>
            </a:r>
            <a:r>
              <a:rPr lang="en-US" dirty="0" smtClean="0"/>
              <a:t> (</a:t>
            </a:r>
            <a:r>
              <a:rPr lang="el-GR" dirty="0" smtClean="0"/>
              <a:t>στο είδος αυτό διαπρέπει ο</a:t>
            </a:r>
            <a:r>
              <a:rPr lang="en-US" dirty="0" smtClean="0"/>
              <a:t> Robert </a:t>
            </a:r>
            <a:r>
              <a:rPr lang="en-US" dirty="0" err="1" smtClean="0"/>
              <a:t>Cambert</a:t>
            </a:r>
            <a:r>
              <a:rPr lang="en-US" dirty="0" smtClean="0"/>
              <a:t>)</a:t>
            </a:r>
            <a:endParaRPr lang="el-GR" dirty="0" smtClean="0"/>
          </a:p>
          <a:p>
            <a:pPr algn="just">
              <a:lnSpc>
                <a:spcPct val="120000"/>
              </a:lnSpc>
            </a:pPr>
            <a:r>
              <a:rPr lang="el-GR" dirty="0" smtClean="0"/>
              <a:t>Ιδρύεται η Βασιλική Ακαδημία της Μουσικής (1669)</a:t>
            </a:r>
          </a:p>
          <a:p>
            <a:pPr algn="just">
              <a:lnSpc>
                <a:spcPct val="120000"/>
              </a:lnSpc>
            </a:pPr>
            <a:r>
              <a:rPr lang="el-GR" dirty="0" smtClean="0"/>
              <a:t>Έντονη ιταλική επίδραση στη Γαλλία που ενισχύεται από την παρουσία του </a:t>
            </a:r>
            <a:r>
              <a:rPr lang="el-GR" dirty="0" err="1" smtClean="0"/>
              <a:t>Μαζαρίνου</a:t>
            </a:r>
            <a:r>
              <a:rPr lang="el-GR" dirty="0" smtClean="0"/>
              <a:t> (</a:t>
            </a:r>
            <a:r>
              <a:rPr lang="en-US" dirty="0" smtClean="0"/>
              <a:t>Mazarin</a:t>
            </a:r>
            <a:r>
              <a:rPr lang="el-GR" dirty="0" smtClean="0"/>
              <a:t>)</a:t>
            </a:r>
            <a:r>
              <a:rPr lang="en-US" dirty="0" smtClean="0"/>
              <a:t> </a:t>
            </a:r>
            <a:r>
              <a:rPr lang="el-GR" dirty="0" smtClean="0"/>
              <a:t>στα πολιτικά πράγματα της Γαλλίας</a:t>
            </a:r>
            <a:r>
              <a:rPr lang="en-US" dirty="0" smtClean="0"/>
              <a:t>. </a:t>
            </a:r>
            <a:r>
              <a:rPr lang="el-GR" dirty="0" smtClean="0"/>
              <a:t>Ιταλοί συνθέτες επισκέπτονται τη Γαλλία (</a:t>
            </a:r>
            <a:r>
              <a:rPr lang="en-US" dirty="0" smtClean="0"/>
              <a:t>Francesco </a:t>
            </a:r>
            <a:r>
              <a:rPr lang="en-US" dirty="0" err="1" smtClean="0"/>
              <a:t>Cavalli</a:t>
            </a:r>
            <a:r>
              <a:rPr lang="en-US" dirty="0" smtClean="0"/>
              <a:t>, Luigi Rossi</a:t>
            </a:r>
            <a:r>
              <a:rPr lang="el-GR" dirty="0" smtClean="0"/>
              <a:t>)</a:t>
            </a:r>
            <a:r>
              <a:rPr lang="en-US" dirty="0" smtClean="0"/>
              <a:t>. </a:t>
            </a:r>
            <a:r>
              <a:rPr lang="el-GR" dirty="0" smtClean="0"/>
              <a:t>Παράλληλα η αντιπαλότητα γαλλικών πολιτικών κύκλων προς τον </a:t>
            </a:r>
            <a:r>
              <a:rPr lang="en-US" dirty="0" smtClean="0"/>
              <a:t>Mazarin</a:t>
            </a:r>
            <a:r>
              <a:rPr lang="el-GR" dirty="0" smtClean="0"/>
              <a:t> δημιουργεί ένα κλίμα  αντίθεσης προς την ιταλική παράδοση και οδηγεί το ιταλικό </a:t>
            </a:r>
            <a:r>
              <a:rPr lang="el-GR" dirty="0" err="1" smtClean="0"/>
              <a:t>οπερατικό</a:t>
            </a:r>
            <a:r>
              <a:rPr lang="el-GR" dirty="0" smtClean="0"/>
              <a:t> είδος σε προσαρμογές αποδεκτές από τη γαλλική μουσική παράδοση</a:t>
            </a:r>
            <a:endParaRPr lang="en-US" dirty="0" smtClean="0"/>
          </a:p>
          <a:p>
            <a:pPr algn="just">
              <a:lnSpc>
                <a:spcPct val="120000"/>
              </a:lnSpc>
            </a:pPr>
            <a:r>
              <a:rPr lang="el-GR" dirty="0" smtClean="0"/>
              <a:t>Σημαντικότερος συνθέτης ο </a:t>
            </a:r>
            <a:r>
              <a:rPr lang="en-US" dirty="0" smtClean="0"/>
              <a:t>Giovanni Battista </a:t>
            </a:r>
            <a:r>
              <a:rPr lang="en-US" dirty="0" err="1" smtClean="0"/>
              <a:t>Lulli</a:t>
            </a:r>
            <a:r>
              <a:rPr lang="el-GR" dirty="0" smtClean="0"/>
              <a:t>, στη γαλλική εκδοχή </a:t>
            </a:r>
            <a:r>
              <a:rPr lang="en-US" dirty="0" smtClean="0"/>
              <a:t>Jean </a:t>
            </a:r>
            <a:r>
              <a:rPr lang="en-US" dirty="0" err="1" smtClean="0"/>
              <a:t>Baptiste</a:t>
            </a:r>
            <a:r>
              <a:rPr lang="en-US" dirty="0" smtClean="0"/>
              <a:t> Lully</a:t>
            </a:r>
            <a:r>
              <a:rPr lang="el-GR" dirty="0" smtClean="0"/>
              <a:t>, ο οποίος ζει και σταδιοδρομεί στη Γαλλία, αποκτά την εύνοια του Λουδοβίκου 14</a:t>
            </a:r>
            <a:r>
              <a:rPr lang="el-GR" baseline="30000" dirty="0" smtClean="0"/>
              <a:t>ου</a:t>
            </a:r>
            <a:r>
              <a:rPr lang="el-GR" dirty="0" smtClean="0"/>
              <a:t> και αναλαμβάνει τη διεύθυνση της Βασιλικής Ακαδημίας της Μουσικής. Ο </a:t>
            </a:r>
            <a:r>
              <a:rPr lang="en-US" dirty="0" smtClean="0"/>
              <a:t>Lully</a:t>
            </a:r>
            <a:r>
              <a:rPr lang="el-GR" dirty="0" smtClean="0"/>
              <a:t> γράφει πολλές όπερες (</a:t>
            </a:r>
            <a:r>
              <a:rPr lang="en-US" i="1" dirty="0" smtClean="0"/>
              <a:t>Cadmus et Hermione</a:t>
            </a:r>
            <a:r>
              <a:rPr lang="en-US" dirty="0" smtClean="0"/>
              <a:t>, </a:t>
            </a:r>
            <a:r>
              <a:rPr lang="en-US" i="1" dirty="0" smtClean="0"/>
              <a:t>Proserpine</a:t>
            </a:r>
            <a:r>
              <a:rPr lang="en-US" dirty="0" smtClean="0"/>
              <a:t>, </a:t>
            </a:r>
            <a:r>
              <a:rPr lang="en-US" i="1" dirty="0" err="1" smtClean="0"/>
              <a:t>Acis</a:t>
            </a:r>
            <a:r>
              <a:rPr lang="en-US" i="1" dirty="0" smtClean="0"/>
              <a:t> et </a:t>
            </a:r>
            <a:r>
              <a:rPr lang="en-US" i="1" dirty="0" err="1" smtClean="0"/>
              <a:t>Galatee</a:t>
            </a:r>
            <a:r>
              <a:rPr lang="el-GR" dirty="0" smtClean="0"/>
              <a:t>), συνεργάζεται με το Μολιέρο και  προσαρμόζει την όπερα στη γαλλική γλώσσα και στο γαλλικό ύφος</a:t>
            </a:r>
            <a:endParaRPr lang="en-US" dirty="0" smtClean="0"/>
          </a:p>
          <a:p>
            <a:pPr algn="just"/>
            <a:endParaRPr lang="el-GR"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err="1" smtClean="0"/>
              <a:t>Bedrich</a:t>
            </a:r>
            <a:r>
              <a:rPr lang="en-US" sz="2800" dirty="0" smtClean="0"/>
              <a:t> Smetana</a:t>
            </a:r>
            <a:endParaRPr lang="el-GR" sz="2800" dirty="0"/>
          </a:p>
        </p:txBody>
      </p:sp>
      <p:pic>
        <p:nvPicPr>
          <p:cNvPr id="1026" name="Picture 2" descr="C:\Users\User\Pictures\smetana.png"/>
          <p:cNvPicPr>
            <a:picLocks noGrp="1" noChangeAspect="1" noChangeArrowheads="1"/>
          </p:cNvPicPr>
          <p:nvPr>
            <p:ph idx="1"/>
          </p:nvPr>
        </p:nvPicPr>
        <p:blipFill>
          <a:blip r:embed="rId2" cstate="print"/>
          <a:srcRect/>
          <a:stretch>
            <a:fillRect/>
          </a:stretch>
        </p:blipFill>
        <p:spPr bwMode="auto">
          <a:xfrm>
            <a:off x="3071802" y="2143116"/>
            <a:ext cx="3286148" cy="4429156"/>
          </a:xfrm>
          <a:prstGeom prst="rect">
            <a:avLst/>
          </a:prstGeom>
          <a:noFill/>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dirty="0" err="1" smtClean="0"/>
              <a:t>Antonin</a:t>
            </a:r>
            <a:r>
              <a:rPr lang="en-US" sz="2400" dirty="0" smtClean="0"/>
              <a:t> Dvorak</a:t>
            </a:r>
            <a:endParaRPr lang="el-GR" sz="2400" dirty="0"/>
          </a:p>
        </p:txBody>
      </p:sp>
      <p:pic>
        <p:nvPicPr>
          <p:cNvPr id="2050" name="Picture 2" descr="C:\Users\User\Pictures\Dvorak.png"/>
          <p:cNvPicPr>
            <a:picLocks noGrp="1" noChangeAspect="1" noChangeArrowheads="1"/>
          </p:cNvPicPr>
          <p:nvPr>
            <p:ph idx="1"/>
          </p:nvPr>
        </p:nvPicPr>
        <p:blipFill>
          <a:blip r:embed="rId2" cstate="print"/>
          <a:srcRect/>
          <a:stretch>
            <a:fillRect/>
          </a:stretch>
        </p:blipFill>
        <p:spPr bwMode="auto">
          <a:xfrm>
            <a:off x="2928926" y="1928802"/>
            <a:ext cx="3500462" cy="4572032"/>
          </a:xfrm>
          <a:prstGeom prst="rect">
            <a:avLst/>
          </a:prstGeom>
          <a:noFill/>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1800" dirty="0" smtClean="0"/>
              <a:t>Σκηνή από την παράσταση της όπερας του </a:t>
            </a:r>
            <a:r>
              <a:rPr lang="el-GR" sz="1800" dirty="0" err="1" smtClean="0"/>
              <a:t>Ντβόρζακ</a:t>
            </a:r>
            <a:r>
              <a:rPr lang="el-GR" sz="1800" dirty="0" smtClean="0"/>
              <a:t> </a:t>
            </a:r>
            <a:r>
              <a:rPr lang="el-GR" sz="1800" i="1" dirty="0" err="1" smtClean="0"/>
              <a:t>Ρουσάλκα</a:t>
            </a:r>
            <a:r>
              <a:rPr lang="el-GR" sz="1800" dirty="0" smtClean="0"/>
              <a:t> </a:t>
            </a:r>
            <a:br>
              <a:rPr lang="el-GR" sz="1800" dirty="0" smtClean="0"/>
            </a:br>
            <a:r>
              <a:rPr lang="el-GR" sz="1800" dirty="0" smtClean="0"/>
              <a:t>που παρουσιάστηκε στο </a:t>
            </a:r>
            <a:r>
              <a:rPr lang="en-US" sz="1800" dirty="0" smtClean="0"/>
              <a:t>Royal Opera House </a:t>
            </a:r>
            <a:r>
              <a:rPr lang="el-GR" sz="1800" dirty="0" smtClean="0"/>
              <a:t>στις 27 Φεβρουαρίου του 2012, </a:t>
            </a:r>
            <a:br>
              <a:rPr lang="el-GR" sz="1800" dirty="0" smtClean="0"/>
            </a:br>
            <a:r>
              <a:rPr lang="el-GR" sz="1800" dirty="0" smtClean="0"/>
              <a:t>μια παράσταση που επικρίθηκε σφοδρά για τη σκηνοθεσία της</a:t>
            </a:r>
            <a:br>
              <a:rPr lang="el-GR" sz="1800" dirty="0" smtClean="0"/>
            </a:br>
            <a:r>
              <a:rPr lang="el-GR" sz="1800" dirty="0" smtClean="0"/>
              <a:t> και επαινέθηκε για τη μουσική της</a:t>
            </a:r>
            <a:endParaRPr lang="el-GR" sz="1800" dirty="0"/>
          </a:p>
        </p:txBody>
      </p:sp>
      <p:pic>
        <p:nvPicPr>
          <p:cNvPr id="3074" name="Picture 2" descr="C:\Users\User\Pictures\Rusalka Feb 2012 Royal Opera House.jpg"/>
          <p:cNvPicPr>
            <a:picLocks noGrp="1" noChangeAspect="1" noChangeArrowheads="1"/>
          </p:cNvPicPr>
          <p:nvPr>
            <p:ph idx="1"/>
          </p:nvPr>
        </p:nvPicPr>
        <p:blipFill>
          <a:blip r:embed="rId2" cstate="print"/>
          <a:srcRect/>
          <a:stretch>
            <a:fillRect/>
          </a:stretch>
        </p:blipFill>
        <p:spPr bwMode="auto">
          <a:xfrm>
            <a:off x="714348" y="1500174"/>
            <a:ext cx="8001056" cy="5000660"/>
          </a:xfrm>
          <a:prstGeom prst="rect">
            <a:avLst/>
          </a:prstGeom>
          <a:noFill/>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dirty="0" smtClean="0"/>
              <a:t>Leos Janacek</a:t>
            </a:r>
            <a:endParaRPr lang="el-GR" sz="2400" dirty="0"/>
          </a:p>
        </p:txBody>
      </p:sp>
      <p:pic>
        <p:nvPicPr>
          <p:cNvPr id="4098" name="Picture 2" descr="C:\Users\User\Pictures\janacek-01.jpg"/>
          <p:cNvPicPr>
            <a:picLocks noGrp="1" noChangeAspect="1" noChangeArrowheads="1"/>
          </p:cNvPicPr>
          <p:nvPr>
            <p:ph idx="1"/>
          </p:nvPr>
        </p:nvPicPr>
        <p:blipFill>
          <a:blip r:embed="rId2" cstate="print"/>
          <a:srcRect/>
          <a:stretch>
            <a:fillRect/>
          </a:stretch>
        </p:blipFill>
        <p:spPr bwMode="auto">
          <a:xfrm>
            <a:off x="3071802" y="1857364"/>
            <a:ext cx="3143272" cy="4572032"/>
          </a:xfrm>
          <a:prstGeom prst="rect">
            <a:avLst/>
          </a:prstGeom>
          <a:noFill/>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Ιδιόχειρη παρτιτούρα του Λ. </a:t>
            </a:r>
            <a:r>
              <a:rPr lang="el-GR" sz="2000" dirty="0" err="1" smtClean="0"/>
              <a:t>Γιάνατσεκ</a:t>
            </a:r>
            <a:r>
              <a:rPr lang="el-GR" sz="2000" dirty="0" smtClean="0"/>
              <a:t> από την όπερα</a:t>
            </a:r>
            <a:r>
              <a:rPr lang="en-US" sz="2000" dirty="0" smtClean="0"/>
              <a:t> </a:t>
            </a:r>
            <a:r>
              <a:rPr lang="en-US" sz="2000" i="1" dirty="0" err="1" smtClean="0"/>
              <a:t>Jenufa</a:t>
            </a:r>
            <a:endParaRPr lang="el-GR" sz="2000" i="1" dirty="0"/>
          </a:p>
        </p:txBody>
      </p:sp>
      <p:pic>
        <p:nvPicPr>
          <p:cNvPr id="5122" name="Picture 2" descr="C:\Users\User\Pictures\janacek-Jenufa.jpg"/>
          <p:cNvPicPr>
            <a:picLocks noGrp="1" noChangeAspect="1" noChangeArrowheads="1"/>
          </p:cNvPicPr>
          <p:nvPr>
            <p:ph idx="1"/>
          </p:nvPr>
        </p:nvPicPr>
        <p:blipFill>
          <a:blip r:embed="rId2" cstate="print"/>
          <a:srcRect/>
          <a:stretch>
            <a:fillRect/>
          </a:stretch>
        </p:blipFill>
        <p:spPr bwMode="auto">
          <a:xfrm>
            <a:off x="3000364" y="1785926"/>
            <a:ext cx="3429024" cy="4643469"/>
          </a:xfrm>
          <a:prstGeom prst="rect">
            <a:avLst/>
          </a:prstGeom>
          <a:noFill/>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1143000"/>
          </a:xfrm>
        </p:spPr>
        <p:txBody>
          <a:bodyPr>
            <a:normAutofit/>
          </a:bodyPr>
          <a:lstStyle/>
          <a:p>
            <a:r>
              <a:rPr lang="el-GR" sz="1800" dirty="0" smtClean="0"/>
              <a:t>Από την όπερα στην οπερέτα και από την οπερέτα στο μιούζικαλ</a:t>
            </a:r>
            <a:br>
              <a:rPr lang="el-GR" sz="1800" dirty="0" smtClean="0"/>
            </a:br>
            <a:r>
              <a:rPr lang="el-GR" sz="1800" dirty="0" smtClean="0"/>
              <a:t>19</a:t>
            </a:r>
            <a:r>
              <a:rPr lang="el-GR" sz="1800" baseline="30000" dirty="0" smtClean="0"/>
              <a:t>ος</a:t>
            </a:r>
            <a:r>
              <a:rPr lang="el-GR" sz="1800" dirty="0" smtClean="0"/>
              <a:t>-20</a:t>
            </a:r>
            <a:r>
              <a:rPr lang="el-GR" sz="1800" baseline="30000" dirty="0" smtClean="0"/>
              <a:t>ος</a:t>
            </a:r>
            <a:r>
              <a:rPr lang="el-GR" sz="1800" dirty="0" smtClean="0"/>
              <a:t> αιώνας</a:t>
            </a:r>
            <a:endParaRPr lang="el-GR" sz="1800" dirty="0"/>
          </a:p>
        </p:txBody>
      </p:sp>
      <p:sp>
        <p:nvSpPr>
          <p:cNvPr id="3" name="2 - Θέση περιεχομένου"/>
          <p:cNvSpPr>
            <a:spLocks noGrp="1"/>
          </p:cNvSpPr>
          <p:nvPr>
            <p:ph idx="1"/>
          </p:nvPr>
        </p:nvSpPr>
        <p:spPr>
          <a:xfrm>
            <a:off x="571472" y="1071546"/>
            <a:ext cx="8229600" cy="4709160"/>
          </a:xfrm>
        </p:spPr>
        <p:txBody>
          <a:bodyPr>
            <a:noAutofit/>
          </a:bodyPr>
          <a:lstStyle/>
          <a:p>
            <a:pPr algn="just"/>
            <a:r>
              <a:rPr lang="el-GR" sz="1400" dirty="0" smtClean="0"/>
              <a:t>Η οπερέτα δημιουργείται ως αντίδραση στην υπερβολική σοβαρότητα της όπερας και αποτελεί μια εξέλιξη της γαλλικής κωμικής όπερας. Είναι μια μορφή πιο χαρούμενου και πιο λαϊκού θεάματος που περιλαμβάνει ομιλούμενους διαλόγους και χορό</a:t>
            </a:r>
          </a:p>
          <a:p>
            <a:pPr algn="just"/>
            <a:r>
              <a:rPr lang="el-GR" sz="1400" dirty="0" smtClean="0"/>
              <a:t>Γαλλία: </a:t>
            </a:r>
          </a:p>
          <a:p>
            <a:pPr algn="just">
              <a:buNone/>
            </a:pPr>
            <a:r>
              <a:rPr lang="el-GR" sz="1400" dirty="0" smtClean="0"/>
              <a:t>	</a:t>
            </a:r>
            <a:r>
              <a:rPr lang="el-GR" sz="1400" b="1" dirty="0" smtClean="0"/>
              <a:t>Ζακ Όφενμπαχ </a:t>
            </a:r>
            <a:r>
              <a:rPr lang="el-GR" sz="1400" dirty="0" smtClean="0"/>
              <a:t>(1819-1880). Χαρακτηριστικά έργα: </a:t>
            </a:r>
            <a:r>
              <a:rPr lang="el-GR" sz="1400" i="1" dirty="0" smtClean="0"/>
              <a:t>Ο Ορφέας στον </a:t>
            </a:r>
            <a:r>
              <a:rPr lang="el-GR" sz="1400" i="1" dirty="0" err="1" smtClean="0"/>
              <a:t>Άδη</a:t>
            </a:r>
            <a:r>
              <a:rPr lang="el-GR" sz="1400" i="1" dirty="0" smtClean="0"/>
              <a:t> </a:t>
            </a:r>
            <a:r>
              <a:rPr lang="el-GR" sz="1400" dirty="0" smtClean="0"/>
              <a:t>(1858), </a:t>
            </a:r>
            <a:r>
              <a:rPr lang="el-GR" sz="1400" i="1" dirty="0" smtClean="0"/>
              <a:t>Η Ωραία Ελένη </a:t>
            </a:r>
            <a:r>
              <a:rPr lang="el-GR" sz="1400" dirty="0" smtClean="0"/>
              <a:t>(1864)</a:t>
            </a:r>
          </a:p>
          <a:p>
            <a:pPr algn="just"/>
            <a:r>
              <a:rPr lang="el-GR" sz="1400" dirty="0" smtClean="0"/>
              <a:t>Αυστρία: </a:t>
            </a:r>
          </a:p>
          <a:p>
            <a:pPr algn="just">
              <a:buNone/>
            </a:pPr>
            <a:r>
              <a:rPr lang="el-GR" sz="1400" dirty="0" smtClean="0"/>
              <a:t>	</a:t>
            </a:r>
            <a:r>
              <a:rPr lang="en-US" sz="1400" b="1" dirty="0" smtClean="0"/>
              <a:t>Franz </a:t>
            </a:r>
            <a:r>
              <a:rPr lang="en-US" sz="1400" b="1" dirty="0" err="1" smtClean="0"/>
              <a:t>Suppe</a:t>
            </a:r>
            <a:r>
              <a:rPr lang="en-US" sz="1400" dirty="0" smtClean="0"/>
              <a:t>’</a:t>
            </a:r>
            <a:r>
              <a:rPr lang="el-GR" sz="1400" dirty="0" smtClean="0"/>
              <a:t>(1819-1895). Χαρακτηριστικά έργα: </a:t>
            </a:r>
            <a:r>
              <a:rPr lang="el-GR" sz="1400" i="1" dirty="0" smtClean="0"/>
              <a:t>Η Ωραία Γαλάτεια </a:t>
            </a:r>
            <a:r>
              <a:rPr lang="el-GR" sz="1400" dirty="0" smtClean="0"/>
              <a:t>(1865), </a:t>
            </a:r>
            <a:r>
              <a:rPr lang="el-GR" sz="1400" i="1" dirty="0" smtClean="0"/>
              <a:t>Βοκκάκιος</a:t>
            </a:r>
            <a:r>
              <a:rPr lang="el-GR" sz="1400" dirty="0" smtClean="0"/>
              <a:t> (1879)</a:t>
            </a:r>
          </a:p>
          <a:p>
            <a:pPr algn="just">
              <a:buNone/>
            </a:pPr>
            <a:r>
              <a:rPr lang="el-GR" sz="1400" dirty="0" smtClean="0"/>
              <a:t>	</a:t>
            </a:r>
            <a:r>
              <a:rPr lang="en-US" sz="1400" b="1" dirty="0" smtClean="0"/>
              <a:t>Johann  Strauss </a:t>
            </a:r>
            <a:r>
              <a:rPr lang="en-US" sz="1400" dirty="0" smtClean="0"/>
              <a:t>(1825-1899). </a:t>
            </a:r>
            <a:r>
              <a:rPr lang="el-GR" sz="1400" dirty="0" smtClean="0"/>
              <a:t>Χαρακτηριστικά έργα: </a:t>
            </a:r>
            <a:r>
              <a:rPr lang="el-GR" sz="1400" i="1" dirty="0" smtClean="0"/>
              <a:t>Η νυχτερίδα </a:t>
            </a:r>
            <a:r>
              <a:rPr lang="el-GR" sz="1400" dirty="0" smtClean="0"/>
              <a:t>(1874), </a:t>
            </a:r>
            <a:r>
              <a:rPr lang="el-GR" sz="1400" i="1" dirty="0" err="1" smtClean="0"/>
              <a:t>Βαρώνος</a:t>
            </a:r>
            <a:r>
              <a:rPr lang="el-GR" sz="1400" i="1" dirty="0" smtClean="0"/>
              <a:t> Ατσίγγανο</a:t>
            </a:r>
            <a:r>
              <a:rPr lang="el-GR" sz="1400" dirty="0" smtClean="0"/>
              <a:t>ς (1885)</a:t>
            </a:r>
          </a:p>
          <a:p>
            <a:pPr algn="just">
              <a:buNone/>
            </a:pPr>
            <a:r>
              <a:rPr lang="el-GR" sz="1400" dirty="0" smtClean="0"/>
              <a:t>	</a:t>
            </a:r>
            <a:r>
              <a:rPr lang="en-US" sz="1400" b="1" dirty="0" smtClean="0"/>
              <a:t>Franz Lehar </a:t>
            </a:r>
            <a:r>
              <a:rPr lang="en-US" sz="1400" dirty="0" smtClean="0"/>
              <a:t>(1870-1948). </a:t>
            </a:r>
            <a:r>
              <a:rPr lang="el-GR" sz="1400" dirty="0" smtClean="0"/>
              <a:t>Χαρακτηριστικά έργα: </a:t>
            </a:r>
            <a:r>
              <a:rPr lang="el-GR" sz="1400" i="1" dirty="0" smtClean="0"/>
              <a:t>Η εύθυμη χήρα </a:t>
            </a:r>
            <a:r>
              <a:rPr lang="el-GR" sz="1400" dirty="0" smtClean="0"/>
              <a:t>(1905), </a:t>
            </a:r>
            <a:r>
              <a:rPr lang="el-GR" sz="1400" i="1" dirty="0" smtClean="0"/>
              <a:t>Παγκανίνι</a:t>
            </a:r>
            <a:r>
              <a:rPr lang="el-GR" sz="1400" dirty="0" smtClean="0"/>
              <a:t> (1925), </a:t>
            </a:r>
            <a:r>
              <a:rPr lang="el-GR" sz="1400" i="1" dirty="0" smtClean="0"/>
              <a:t>Η χώρα του μειδιάματος </a:t>
            </a:r>
            <a:r>
              <a:rPr lang="el-GR" sz="1400" dirty="0" smtClean="0"/>
              <a:t>(1929)</a:t>
            </a:r>
          </a:p>
          <a:p>
            <a:pPr algn="just">
              <a:buNone/>
            </a:pPr>
            <a:r>
              <a:rPr lang="el-GR" sz="1400" dirty="0" smtClean="0"/>
              <a:t>	</a:t>
            </a:r>
          </a:p>
          <a:p>
            <a:pPr algn="just">
              <a:buNone/>
            </a:pPr>
            <a:r>
              <a:rPr lang="el-GR" sz="1400" dirty="0" smtClean="0"/>
              <a:t>Στην Αμερική, τα στοιχεία της οπερέτας σε συνδυασμό με την τοπική παράδοση θα οδηγήσουν στη δημιουργία του </a:t>
            </a:r>
            <a:r>
              <a:rPr lang="en-US" sz="1400" dirty="0" smtClean="0"/>
              <a:t>musical</a:t>
            </a:r>
            <a:r>
              <a:rPr lang="el-GR" sz="1400" dirty="0" smtClean="0"/>
              <a:t> που ανθεί κυρίως από τις πρώτες δεκαετίες του 20ού αιώνα.</a:t>
            </a:r>
          </a:p>
          <a:p>
            <a:pPr algn="just">
              <a:buNone/>
            </a:pPr>
            <a:r>
              <a:rPr lang="el-GR" sz="1400" dirty="0" smtClean="0"/>
              <a:t>Αντιπροσωπευτικά έργα: </a:t>
            </a:r>
          </a:p>
          <a:p>
            <a:pPr algn="just">
              <a:buNone/>
            </a:pPr>
            <a:r>
              <a:rPr lang="en-US" sz="1400" b="1" dirty="0" smtClean="0"/>
              <a:t>Jerome Kern</a:t>
            </a:r>
            <a:r>
              <a:rPr lang="en-US" sz="1400" i="1" dirty="0" smtClean="0"/>
              <a:t>, Show Boa</a:t>
            </a:r>
            <a:r>
              <a:rPr lang="en-US" sz="1400" dirty="0" smtClean="0"/>
              <a:t>t (1927)</a:t>
            </a:r>
          </a:p>
          <a:p>
            <a:pPr algn="just">
              <a:buNone/>
            </a:pPr>
            <a:r>
              <a:rPr lang="en-US" sz="1400" b="1" dirty="0" smtClean="0"/>
              <a:t>Richard Rodgers</a:t>
            </a:r>
            <a:r>
              <a:rPr lang="en-US" sz="1400" dirty="0" smtClean="0"/>
              <a:t>, </a:t>
            </a:r>
            <a:r>
              <a:rPr lang="en-US" sz="1400" i="1" dirty="0" smtClean="0"/>
              <a:t>Oklahoma(1943</a:t>
            </a:r>
            <a:r>
              <a:rPr lang="en-US" sz="1400" dirty="0" smtClean="0"/>
              <a:t>)</a:t>
            </a:r>
          </a:p>
          <a:p>
            <a:pPr algn="just">
              <a:buNone/>
            </a:pPr>
            <a:r>
              <a:rPr lang="en-US" sz="1400" b="1" dirty="0" smtClean="0"/>
              <a:t>Leonard Bernstein</a:t>
            </a:r>
            <a:r>
              <a:rPr lang="en-US" sz="1400" dirty="0" smtClean="0"/>
              <a:t>, </a:t>
            </a:r>
            <a:r>
              <a:rPr lang="en-US" sz="1400" i="1" dirty="0" smtClean="0"/>
              <a:t>West Side Story </a:t>
            </a:r>
            <a:r>
              <a:rPr lang="en-US" sz="1400" dirty="0" smtClean="0"/>
              <a:t>(1957)</a:t>
            </a:r>
          </a:p>
          <a:p>
            <a:pPr algn="just">
              <a:buNone/>
            </a:pPr>
            <a:r>
              <a:rPr lang="en-US" sz="1400" b="1" dirty="0" smtClean="0"/>
              <a:t>Frederick Loewe</a:t>
            </a:r>
            <a:r>
              <a:rPr lang="en-US" sz="1400" dirty="0" smtClean="0"/>
              <a:t>, </a:t>
            </a:r>
            <a:r>
              <a:rPr lang="en-US" sz="1400" i="1" dirty="0" smtClean="0"/>
              <a:t>My fair Lady </a:t>
            </a:r>
            <a:r>
              <a:rPr lang="en-US" sz="1400" dirty="0" smtClean="0"/>
              <a:t>(1956)</a:t>
            </a:r>
          </a:p>
          <a:p>
            <a:pPr algn="just">
              <a:buNone/>
            </a:pPr>
            <a:r>
              <a:rPr lang="en-US" sz="1400" b="1" dirty="0" smtClean="0"/>
              <a:t>Jerry Bock </a:t>
            </a:r>
            <a:r>
              <a:rPr lang="en-US" sz="1400" dirty="0" smtClean="0"/>
              <a:t>, </a:t>
            </a:r>
            <a:r>
              <a:rPr lang="en-US" sz="1400" i="1" dirty="0" smtClean="0"/>
              <a:t>A Fiddler on the Roof </a:t>
            </a:r>
            <a:r>
              <a:rPr lang="en-US" sz="1400" dirty="0" smtClean="0"/>
              <a:t>(1964)</a:t>
            </a:r>
          </a:p>
          <a:p>
            <a:pPr algn="just">
              <a:buNone/>
            </a:pPr>
            <a:endParaRPr lang="en-US" sz="1400" dirty="0" smtClean="0"/>
          </a:p>
          <a:p>
            <a:pPr algn="just">
              <a:buNone/>
            </a:pPr>
            <a:r>
              <a:rPr lang="el-GR" sz="1400" dirty="0" smtClean="0"/>
              <a:t>Στην Αγγλία το </a:t>
            </a:r>
            <a:r>
              <a:rPr lang="en-US" sz="1400" dirty="0" smtClean="0"/>
              <a:t>musical </a:t>
            </a:r>
            <a:r>
              <a:rPr lang="el-GR" sz="1400" dirty="0" smtClean="0"/>
              <a:t>εκφράζεται κυρίως με τα έργα του </a:t>
            </a:r>
            <a:r>
              <a:rPr lang="en-US" sz="1400" b="1" dirty="0" smtClean="0"/>
              <a:t>Andrew Lloyd Webber </a:t>
            </a:r>
            <a:r>
              <a:rPr lang="en-US" sz="1400" dirty="0" smtClean="0"/>
              <a:t>(1948- ) </a:t>
            </a:r>
            <a:r>
              <a:rPr lang="el-GR" sz="1400" dirty="0" smtClean="0"/>
              <a:t>τα οποία, αναφερόμενα στη ροκ μουσική, διεκδικούν το χαρακτηρισμό «ροκ όπερες»</a:t>
            </a:r>
            <a:r>
              <a:rPr lang="en-US" sz="1400" dirty="0" smtClean="0"/>
              <a:t>: </a:t>
            </a:r>
            <a:r>
              <a:rPr lang="en-US" sz="1400" i="1" dirty="0" smtClean="0"/>
              <a:t>Jesus Christ Superstar </a:t>
            </a:r>
            <a:r>
              <a:rPr lang="en-US" sz="1400" dirty="0" smtClean="0"/>
              <a:t>(1971), </a:t>
            </a:r>
            <a:r>
              <a:rPr lang="en-US" sz="1400" i="1" dirty="0" err="1" smtClean="0"/>
              <a:t>Evita</a:t>
            </a:r>
            <a:r>
              <a:rPr lang="en-US" sz="1400" dirty="0" smtClean="0"/>
              <a:t> (1978), </a:t>
            </a:r>
            <a:r>
              <a:rPr lang="en-US" sz="1400" i="1" dirty="0" smtClean="0"/>
              <a:t>The Phantom of the Opera </a:t>
            </a:r>
            <a:r>
              <a:rPr lang="en-US" sz="1400" dirty="0" smtClean="0"/>
              <a:t>(1986)</a:t>
            </a:r>
            <a:endParaRPr lang="el-GR" sz="1400" dirty="0"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2400" dirty="0" smtClean="0"/>
              <a:t>Franz von </a:t>
            </a:r>
            <a:r>
              <a:rPr lang="en-US" sz="2400" dirty="0" err="1" smtClean="0"/>
              <a:t>Suppe</a:t>
            </a:r>
            <a:r>
              <a:rPr lang="en-US" sz="800" dirty="0" smtClean="0"/>
              <a:t>’</a:t>
            </a:r>
            <a:endParaRPr lang="el-GR" sz="800" dirty="0"/>
          </a:p>
        </p:txBody>
      </p:sp>
      <p:pic>
        <p:nvPicPr>
          <p:cNvPr id="1026" name="Picture 2" descr="C:\Users\User\Pictures\Franz_von_Suppe_portrait.jpg"/>
          <p:cNvPicPr>
            <a:picLocks noGrp="1" noChangeAspect="1" noChangeArrowheads="1"/>
          </p:cNvPicPr>
          <p:nvPr>
            <p:ph idx="1"/>
          </p:nvPr>
        </p:nvPicPr>
        <p:blipFill>
          <a:blip r:embed="rId2"/>
          <a:srcRect/>
          <a:stretch>
            <a:fillRect/>
          </a:stretch>
        </p:blipFill>
        <p:spPr bwMode="auto">
          <a:xfrm>
            <a:off x="2928926" y="1571612"/>
            <a:ext cx="3357586" cy="4857784"/>
          </a:xfrm>
          <a:prstGeom prst="rect">
            <a:avLst/>
          </a:prstGeom>
          <a:noFill/>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dirty="0" smtClean="0"/>
              <a:t>Johann Strauss</a:t>
            </a:r>
            <a:endParaRPr lang="el-GR" sz="2400" dirty="0"/>
          </a:p>
        </p:txBody>
      </p:sp>
      <p:pic>
        <p:nvPicPr>
          <p:cNvPr id="2050" name="Picture 2" descr="C:\Users\User\Pictures\Johann_Strauss_II.jpg"/>
          <p:cNvPicPr>
            <a:picLocks noGrp="1" noChangeAspect="1" noChangeArrowheads="1"/>
          </p:cNvPicPr>
          <p:nvPr>
            <p:ph idx="1"/>
          </p:nvPr>
        </p:nvPicPr>
        <p:blipFill>
          <a:blip r:embed="rId2"/>
          <a:srcRect/>
          <a:stretch>
            <a:fillRect/>
          </a:stretch>
        </p:blipFill>
        <p:spPr bwMode="auto">
          <a:xfrm>
            <a:off x="3000364" y="2000240"/>
            <a:ext cx="3357586" cy="4429156"/>
          </a:xfrm>
          <a:prstGeom prst="rect">
            <a:avLst/>
          </a:prstGeom>
          <a:noFill/>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dirty="0" smtClean="0"/>
              <a:t>Franz Lehar</a:t>
            </a:r>
            <a:endParaRPr lang="el-GR" sz="2400" dirty="0"/>
          </a:p>
        </p:txBody>
      </p:sp>
      <p:pic>
        <p:nvPicPr>
          <p:cNvPr id="3075" name="Picture 3" descr="C:\Users\User\Pictures\Lehar.jpg"/>
          <p:cNvPicPr>
            <a:picLocks noGrp="1" noChangeAspect="1" noChangeArrowheads="1"/>
          </p:cNvPicPr>
          <p:nvPr>
            <p:ph idx="1"/>
          </p:nvPr>
        </p:nvPicPr>
        <p:blipFill>
          <a:blip r:embed="rId2"/>
          <a:srcRect/>
          <a:stretch>
            <a:fillRect/>
          </a:stretch>
        </p:blipFill>
        <p:spPr bwMode="auto">
          <a:xfrm>
            <a:off x="2857488" y="1643050"/>
            <a:ext cx="3429024" cy="4643470"/>
          </a:xfrm>
          <a:prstGeom prst="rect">
            <a:avLst/>
          </a:prstGeom>
          <a:noFill/>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dirty="0" smtClean="0"/>
              <a:t>Από την παράσταση της </a:t>
            </a:r>
            <a:r>
              <a:rPr lang="el-GR" sz="1800" i="1" dirty="0" smtClean="0"/>
              <a:t>Εύθυμης </a:t>
            </a:r>
            <a:r>
              <a:rPr lang="en-US" sz="1800" i="1" dirty="0" smtClean="0"/>
              <a:t>X</a:t>
            </a:r>
            <a:r>
              <a:rPr lang="el-GR" sz="1800" i="1" dirty="0" smtClean="0"/>
              <a:t>ήρας </a:t>
            </a:r>
            <a:r>
              <a:rPr lang="el-GR" sz="1800" dirty="0" smtClean="0"/>
              <a:t>του </a:t>
            </a:r>
            <a:r>
              <a:rPr lang="en-US" sz="1800" dirty="0" smtClean="0"/>
              <a:t>Lehar</a:t>
            </a:r>
            <a:br>
              <a:rPr lang="en-US" sz="1800" dirty="0" smtClean="0"/>
            </a:br>
            <a:r>
              <a:rPr lang="el-GR" sz="1800" dirty="0" smtClean="0"/>
              <a:t> που δόθηκε στις 15.11.2007 στη </a:t>
            </a:r>
            <a:r>
              <a:rPr lang="en-US" sz="1800" dirty="0" smtClean="0"/>
              <a:t>Florida</a:t>
            </a:r>
            <a:endParaRPr lang="el-GR" sz="1800" dirty="0"/>
          </a:p>
        </p:txBody>
      </p:sp>
      <p:pic>
        <p:nvPicPr>
          <p:cNvPr id="4098" name="Picture 2" descr="C:\Users\User\Pictures\merry-widow-florida 15.11.2007.jpg"/>
          <p:cNvPicPr>
            <a:picLocks noGrp="1" noChangeAspect="1" noChangeArrowheads="1"/>
          </p:cNvPicPr>
          <p:nvPr>
            <p:ph idx="1"/>
          </p:nvPr>
        </p:nvPicPr>
        <p:blipFill>
          <a:blip r:embed="rId2"/>
          <a:srcRect/>
          <a:stretch>
            <a:fillRect/>
          </a:stretch>
        </p:blipFill>
        <p:spPr bwMode="auto">
          <a:xfrm>
            <a:off x="857224" y="1714488"/>
            <a:ext cx="7715304" cy="478634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Jean-</a:t>
            </a:r>
            <a:r>
              <a:rPr lang="en-US" dirty="0" err="1" smtClean="0"/>
              <a:t>Battiste</a:t>
            </a:r>
            <a:r>
              <a:rPr lang="en-US" dirty="0" smtClean="0"/>
              <a:t> Lully</a:t>
            </a:r>
            <a:endParaRPr lang="el-GR" dirty="0"/>
          </a:p>
        </p:txBody>
      </p:sp>
      <p:sp>
        <p:nvSpPr>
          <p:cNvPr id="3" name="2 - Θέση περιεχομένου"/>
          <p:cNvSpPr>
            <a:spLocks noGrp="1"/>
          </p:cNvSpPr>
          <p:nvPr>
            <p:ph idx="1"/>
          </p:nvPr>
        </p:nvSpPr>
        <p:spPr/>
        <p:txBody>
          <a:bodyPr/>
          <a:lstStyle/>
          <a:p>
            <a:endParaRPr lang="en-US" dirty="0" smtClean="0"/>
          </a:p>
          <a:p>
            <a:endParaRPr lang="el-GR" dirty="0"/>
          </a:p>
        </p:txBody>
      </p:sp>
      <p:pic>
        <p:nvPicPr>
          <p:cNvPr id="1026" name="Picture 2" descr="C:\Users\User\Pictures\Jean Battiste Lully.jpg"/>
          <p:cNvPicPr>
            <a:picLocks noChangeAspect="1" noChangeArrowheads="1"/>
          </p:cNvPicPr>
          <p:nvPr/>
        </p:nvPicPr>
        <p:blipFill>
          <a:blip r:embed="rId2" cstate="print"/>
          <a:srcRect/>
          <a:stretch>
            <a:fillRect/>
          </a:stretch>
        </p:blipFill>
        <p:spPr bwMode="auto">
          <a:xfrm>
            <a:off x="3071802" y="1785926"/>
            <a:ext cx="3286148" cy="4500594"/>
          </a:xfrm>
          <a:prstGeom prst="rect">
            <a:avLst/>
          </a:prstGeom>
          <a:noFill/>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000" dirty="0" smtClean="0"/>
              <a:t>O Leonard Bernstein </a:t>
            </a:r>
            <a:r>
              <a:rPr lang="el-GR" sz="2000" dirty="0" smtClean="0"/>
              <a:t>σε σχετικά νεαρή ηλικία</a:t>
            </a:r>
            <a:endParaRPr lang="el-GR" sz="2000" dirty="0"/>
          </a:p>
        </p:txBody>
      </p:sp>
      <p:pic>
        <p:nvPicPr>
          <p:cNvPr id="5122" name="Picture 2" descr="C:\Users\User\Pictures\bernstein.jpg"/>
          <p:cNvPicPr>
            <a:picLocks noGrp="1" noChangeAspect="1" noChangeArrowheads="1"/>
          </p:cNvPicPr>
          <p:nvPr>
            <p:ph idx="1"/>
          </p:nvPr>
        </p:nvPicPr>
        <p:blipFill>
          <a:blip r:embed="rId2"/>
          <a:srcRect/>
          <a:stretch>
            <a:fillRect/>
          </a:stretch>
        </p:blipFill>
        <p:spPr bwMode="auto">
          <a:xfrm>
            <a:off x="3000364" y="1785926"/>
            <a:ext cx="3214710" cy="4572032"/>
          </a:xfrm>
          <a:prstGeom prst="rect">
            <a:avLst/>
          </a:prstGeom>
          <a:noFill/>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214290"/>
            <a:ext cx="8229600" cy="1143000"/>
          </a:xfrm>
        </p:spPr>
        <p:txBody>
          <a:bodyPr>
            <a:normAutofit/>
          </a:bodyPr>
          <a:lstStyle/>
          <a:p>
            <a:r>
              <a:rPr lang="en-US" sz="2000" dirty="0" smtClean="0"/>
              <a:t>O Leonard Bernstein </a:t>
            </a:r>
            <a:r>
              <a:rPr lang="el-GR" sz="2000" dirty="0" smtClean="0"/>
              <a:t/>
            </a:r>
            <a:br>
              <a:rPr lang="el-GR" sz="2000" dirty="0" smtClean="0"/>
            </a:br>
            <a:r>
              <a:rPr lang="el-GR" sz="2000" dirty="0" smtClean="0"/>
              <a:t>σε πιο προχωρημένη ηλικία </a:t>
            </a:r>
            <a:br>
              <a:rPr lang="el-GR" sz="2000" dirty="0" smtClean="0"/>
            </a:br>
            <a:r>
              <a:rPr lang="el-GR" sz="2000" dirty="0" smtClean="0"/>
              <a:t>στη διεύθυνση ορχήστρας</a:t>
            </a:r>
            <a:endParaRPr lang="el-GR" sz="2000" dirty="0"/>
          </a:p>
        </p:txBody>
      </p:sp>
      <p:pic>
        <p:nvPicPr>
          <p:cNvPr id="6146" name="Picture 2" descr="C:\Users\User\Pictures\bernstein2.jpg"/>
          <p:cNvPicPr>
            <a:picLocks noGrp="1" noChangeAspect="1" noChangeArrowheads="1"/>
          </p:cNvPicPr>
          <p:nvPr>
            <p:ph idx="1"/>
          </p:nvPr>
        </p:nvPicPr>
        <p:blipFill>
          <a:blip r:embed="rId2"/>
          <a:srcRect/>
          <a:stretch>
            <a:fillRect/>
          </a:stretch>
        </p:blipFill>
        <p:spPr bwMode="auto">
          <a:xfrm>
            <a:off x="2643174" y="1500174"/>
            <a:ext cx="4000527" cy="5143535"/>
          </a:xfrm>
          <a:prstGeom prst="rect">
            <a:avLst/>
          </a:prstGeom>
          <a:noFill/>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Σκηνή από την παράσταση του </a:t>
            </a:r>
            <a:r>
              <a:rPr lang="en-US" sz="2000" dirty="0" smtClean="0"/>
              <a:t>musical </a:t>
            </a:r>
            <a:r>
              <a:rPr lang="en-US" sz="2000" i="1" dirty="0" smtClean="0"/>
              <a:t>West Side Story </a:t>
            </a:r>
            <a:r>
              <a:rPr lang="el-GR" sz="2000" dirty="0" smtClean="0"/>
              <a:t/>
            </a:r>
            <a:br>
              <a:rPr lang="el-GR" sz="2000" dirty="0" smtClean="0"/>
            </a:br>
            <a:r>
              <a:rPr lang="el-GR" sz="2000" dirty="0" smtClean="0"/>
              <a:t>που έγραψε ο </a:t>
            </a:r>
            <a:r>
              <a:rPr lang="en-US" sz="2000" dirty="0" smtClean="0"/>
              <a:t>Leonard Bernstein </a:t>
            </a:r>
            <a:r>
              <a:rPr lang="el-GR" sz="2000" dirty="0" smtClean="0"/>
              <a:t>το 1957</a:t>
            </a:r>
            <a:endParaRPr lang="el-GR" sz="2000" dirty="0"/>
          </a:p>
        </p:txBody>
      </p:sp>
      <p:pic>
        <p:nvPicPr>
          <p:cNvPr id="7170" name="Picture 2" descr="C:\Users\User\Pictures\west side stoey images.jpg"/>
          <p:cNvPicPr>
            <a:picLocks noGrp="1" noChangeAspect="1" noChangeArrowheads="1"/>
          </p:cNvPicPr>
          <p:nvPr>
            <p:ph idx="1"/>
          </p:nvPr>
        </p:nvPicPr>
        <p:blipFill>
          <a:blip r:embed="rId2"/>
          <a:srcRect/>
          <a:stretch>
            <a:fillRect/>
          </a:stretch>
        </p:blipFill>
        <p:spPr bwMode="auto">
          <a:xfrm>
            <a:off x="1500166" y="2285992"/>
            <a:ext cx="6429420" cy="4000528"/>
          </a:xfrm>
          <a:prstGeom prst="rect">
            <a:avLst/>
          </a:prstGeom>
          <a:noFill/>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dirty="0" smtClean="0"/>
              <a:t>Andrew Lloyd Webber</a:t>
            </a:r>
            <a:endParaRPr lang="el-GR" sz="2400" dirty="0"/>
          </a:p>
        </p:txBody>
      </p:sp>
      <p:pic>
        <p:nvPicPr>
          <p:cNvPr id="4" name="3 - Θέση περιεχομένου" descr="andrew lloyd webber.png"/>
          <p:cNvPicPr>
            <a:picLocks noGrp="1" noChangeAspect="1"/>
          </p:cNvPicPr>
          <p:nvPr>
            <p:ph idx="1"/>
          </p:nvPr>
        </p:nvPicPr>
        <p:blipFill>
          <a:blip r:embed="rId2"/>
          <a:stretch>
            <a:fillRect/>
          </a:stretch>
        </p:blipFill>
        <p:spPr>
          <a:xfrm>
            <a:off x="2857488" y="1857364"/>
            <a:ext cx="3000396" cy="4214842"/>
          </a:xfrm>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Σκηνή από το </a:t>
            </a:r>
            <a:r>
              <a:rPr lang="el-GR" sz="2400" i="1" dirty="0" smtClean="0"/>
              <a:t>Φάντασμα της Όπερας </a:t>
            </a:r>
            <a:r>
              <a:rPr lang="en-US" sz="2400" dirty="0" smtClean="0"/>
              <a:t/>
            </a:r>
            <a:br>
              <a:rPr lang="en-US" sz="2400" dirty="0" smtClean="0"/>
            </a:br>
            <a:r>
              <a:rPr lang="el-GR" sz="2400" dirty="0" smtClean="0"/>
              <a:t>του </a:t>
            </a:r>
            <a:r>
              <a:rPr lang="en-US" sz="2400" dirty="0" smtClean="0"/>
              <a:t>Andrew Lloyd Webber</a:t>
            </a:r>
            <a:endParaRPr lang="el-GR" sz="2400" dirty="0"/>
          </a:p>
        </p:txBody>
      </p:sp>
      <p:pic>
        <p:nvPicPr>
          <p:cNvPr id="4" name="3 - Θέση περιεχομένου" descr="webber the phantom of the opera.png"/>
          <p:cNvPicPr>
            <a:picLocks noGrp="1" noChangeAspect="1"/>
          </p:cNvPicPr>
          <p:nvPr>
            <p:ph idx="1"/>
          </p:nvPr>
        </p:nvPicPr>
        <p:blipFill>
          <a:blip r:embed="rId2"/>
          <a:stretch>
            <a:fillRect/>
          </a:stretch>
        </p:blipFill>
        <p:spPr>
          <a:xfrm>
            <a:off x="2071670" y="2071678"/>
            <a:ext cx="6000792" cy="3714776"/>
          </a:xfrm>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1000108"/>
          </a:xfrm>
        </p:spPr>
        <p:txBody>
          <a:bodyPr>
            <a:normAutofit/>
          </a:bodyPr>
          <a:lstStyle/>
          <a:p>
            <a:r>
              <a:rPr lang="el-GR" sz="2000" dirty="0" smtClean="0"/>
              <a:t>19</a:t>
            </a:r>
            <a:r>
              <a:rPr lang="el-GR" sz="2000" baseline="30000" dirty="0" smtClean="0"/>
              <a:t>ος</a:t>
            </a:r>
            <a:r>
              <a:rPr lang="el-GR" sz="2000" dirty="0" smtClean="0"/>
              <a:t> και 20</a:t>
            </a:r>
            <a:r>
              <a:rPr lang="el-GR" sz="2000" baseline="30000" dirty="0" smtClean="0"/>
              <a:t>ος</a:t>
            </a:r>
            <a:r>
              <a:rPr lang="el-GR" sz="2000" dirty="0" smtClean="0"/>
              <a:t> αιώνας</a:t>
            </a:r>
            <a:br>
              <a:rPr lang="el-GR" sz="2000" dirty="0" smtClean="0"/>
            </a:br>
            <a:r>
              <a:rPr lang="el-GR" sz="2000" dirty="0" smtClean="0"/>
              <a:t>Η όπερα και η οπερέτα στην Ελλάδα</a:t>
            </a:r>
            <a:endParaRPr lang="el-GR" sz="2000" dirty="0"/>
          </a:p>
        </p:txBody>
      </p:sp>
      <p:sp>
        <p:nvSpPr>
          <p:cNvPr id="3" name="2 - Θέση περιεχομένου"/>
          <p:cNvSpPr>
            <a:spLocks noGrp="1"/>
          </p:cNvSpPr>
          <p:nvPr>
            <p:ph idx="1"/>
          </p:nvPr>
        </p:nvSpPr>
        <p:spPr>
          <a:xfrm>
            <a:off x="500034" y="1071546"/>
            <a:ext cx="8229600" cy="4709160"/>
          </a:xfrm>
        </p:spPr>
        <p:txBody>
          <a:bodyPr>
            <a:noAutofit/>
          </a:bodyPr>
          <a:lstStyle/>
          <a:p>
            <a:pPr algn="just"/>
            <a:r>
              <a:rPr lang="el-GR" sz="1400" dirty="0" smtClean="0"/>
              <a:t>Παρότι από τον 17</a:t>
            </a:r>
            <a:r>
              <a:rPr lang="el-GR" sz="1400" baseline="30000" dirty="0" smtClean="0"/>
              <a:t>ο</a:t>
            </a:r>
            <a:r>
              <a:rPr lang="el-GR" sz="1400" dirty="0" smtClean="0"/>
              <a:t> ως τον 19</a:t>
            </a:r>
            <a:r>
              <a:rPr lang="el-GR" sz="1400" baseline="30000" dirty="0" smtClean="0"/>
              <a:t>ο</a:t>
            </a:r>
            <a:r>
              <a:rPr lang="el-GR" sz="1400" dirty="0" smtClean="0"/>
              <a:t> αιώνα η Ελλάδα βρίσκεται υπό οθωμανική κατοχή, στις αρχές του 18</a:t>
            </a:r>
            <a:r>
              <a:rPr lang="el-GR" sz="1400" baseline="30000" dirty="0" smtClean="0"/>
              <a:t>ου</a:t>
            </a:r>
            <a:r>
              <a:rPr lang="el-GR" sz="1400" dirty="0" smtClean="0"/>
              <a:t> αιώνα παρουσιάζονται όπερες στα Επτάνησα (πρώτα στην Κέρκυρα και, μετά, και στην Κεφαλονιά και στη Ζάκυνθο) όπου υπάρχει έντονη ιταλική επίδραση. Από τον 19</a:t>
            </a:r>
            <a:r>
              <a:rPr lang="el-GR" sz="1400" baseline="30000" dirty="0" smtClean="0"/>
              <a:t>ο</a:t>
            </a:r>
            <a:r>
              <a:rPr lang="el-GR" sz="1400" dirty="0" smtClean="0"/>
              <a:t> αιώνα αρχίζουν να παρουσιάζονται έργα Ελλήνων συνθετών (στα ιταλικά και αργότερα και στα ελληνικά)</a:t>
            </a:r>
          </a:p>
          <a:p>
            <a:pPr algn="just"/>
            <a:r>
              <a:rPr lang="el-GR" sz="1400" dirty="0" smtClean="0"/>
              <a:t>Συνθέτες</a:t>
            </a:r>
          </a:p>
          <a:p>
            <a:pPr algn="just">
              <a:buNone/>
            </a:pPr>
            <a:r>
              <a:rPr lang="el-GR" sz="1400" dirty="0" smtClean="0"/>
              <a:t>	</a:t>
            </a:r>
            <a:r>
              <a:rPr lang="el-GR" sz="1400" b="1" dirty="0" smtClean="0"/>
              <a:t>Σπυρίδων </a:t>
            </a:r>
            <a:r>
              <a:rPr lang="el-GR" sz="1400" b="1" dirty="0" err="1" smtClean="0"/>
              <a:t>Ξύνδας</a:t>
            </a:r>
            <a:r>
              <a:rPr lang="el-GR" sz="1400" b="1" dirty="0" smtClean="0"/>
              <a:t> </a:t>
            </a:r>
            <a:r>
              <a:rPr lang="el-GR" sz="1400" dirty="0" smtClean="0"/>
              <a:t>(1814-1896): </a:t>
            </a:r>
            <a:r>
              <a:rPr lang="el-GR" sz="1400" i="1" dirty="0" smtClean="0"/>
              <a:t>Ο υποψήφιος βουλευτής </a:t>
            </a:r>
            <a:r>
              <a:rPr lang="el-GR" sz="1400" dirty="0" smtClean="0"/>
              <a:t>(η πρώτη με ελληνικό λιμπρέτο, 1867), </a:t>
            </a:r>
            <a:r>
              <a:rPr lang="en-US" sz="1400" i="1" dirty="0" smtClean="0"/>
              <a:t>Il Conte </a:t>
            </a:r>
            <a:r>
              <a:rPr lang="en-US" sz="1400" i="1" dirty="0" err="1" smtClean="0"/>
              <a:t>Giulian</a:t>
            </a:r>
            <a:r>
              <a:rPr lang="en-US" sz="1400" dirty="0" err="1" smtClean="0"/>
              <a:t>o</a:t>
            </a:r>
            <a:r>
              <a:rPr lang="en-US" sz="1400" dirty="0" smtClean="0"/>
              <a:t> (1857)</a:t>
            </a:r>
            <a:endParaRPr lang="el-GR" sz="1400" dirty="0" smtClean="0"/>
          </a:p>
          <a:p>
            <a:pPr algn="just">
              <a:buNone/>
            </a:pPr>
            <a:r>
              <a:rPr lang="el-GR" sz="1400" dirty="0" smtClean="0"/>
              <a:t>	</a:t>
            </a:r>
            <a:r>
              <a:rPr lang="el-GR" sz="1400" b="1" dirty="0" smtClean="0"/>
              <a:t>Σπύρος </a:t>
            </a:r>
            <a:r>
              <a:rPr lang="el-GR" sz="1400" b="1" dirty="0" err="1" smtClean="0"/>
              <a:t>Σαμάρας</a:t>
            </a:r>
            <a:r>
              <a:rPr lang="el-GR" sz="1400" b="1" dirty="0" smtClean="0"/>
              <a:t> </a:t>
            </a:r>
            <a:r>
              <a:rPr lang="el-GR" sz="1400" dirty="0" smtClean="0"/>
              <a:t>(1861-1917): </a:t>
            </a:r>
            <a:r>
              <a:rPr lang="en-US" sz="1400" i="1" dirty="0" smtClean="0"/>
              <a:t>Flora mirabilis </a:t>
            </a:r>
            <a:r>
              <a:rPr lang="en-US" sz="1400" dirty="0" smtClean="0"/>
              <a:t>(1886),</a:t>
            </a:r>
            <a:r>
              <a:rPr lang="el-GR" sz="1400" dirty="0" smtClean="0"/>
              <a:t> </a:t>
            </a:r>
            <a:r>
              <a:rPr lang="en-US" sz="1400" i="1" dirty="0" smtClean="0"/>
              <a:t>La </a:t>
            </a:r>
            <a:r>
              <a:rPr lang="en-US" sz="1400" i="1" dirty="0" err="1" smtClean="0"/>
              <a:t>martyre</a:t>
            </a:r>
            <a:r>
              <a:rPr lang="en-US" sz="1400" i="1" dirty="0" smtClean="0"/>
              <a:t>  </a:t>
            </a:r>
            <a:r>
              <a:rPr lang="en-US" sz="1400" dirty="0" smtClean="0"/>
              <a:t>(1894), </a:t>
            </a:r>
            <a:r>
              <a:rPr lang="en-US" sz="1400" i="1" dirty="0" err="1" smtClean="0"/>
              <a:t>Storia</a:t>
            </a:r>
            <a:r>
              <a:rPr lang="en-US" sz="1400" i="1" dirty="0" smtClean="0"/>
              <a:t> d’ amore </a:t>
            </a:r>
            <a:r>
              <a:rPr lang="en-US" sz="1400" dirty="0" smtClean="0"/>
              <a:t>(1903)</a:t>
            </a:r>
          </a:p>
          <a:p>
            <a:pPr algn="just">
              <a:buNone/>
            </a:pPr>
            <a:r>
              <a:rPr lang="en-US" sz="1400" dirty="0" smtClean="0"/>
              <a:t>	</a:t>
            </a:r>
            <a:r>
              <a:rPr lang="el-GR" sz="1400" b="1" dirty="0" smtClean="0"/>
              <a:t>Ναπολέων </a:t>
            </a:r>
            <a:r>
              <a:rPr lang="el-GR" sz="1400" b="1" dirty="0" err="1" smtClean="0"/>
              <a:t>Λαμπελέτ</a:t>
            </a:r>
            <a:r>
              <a:rPr lang="el-GR" sz="1400" b="1" dirty="0" smtClean="0"/>
              <a:t> </a:t>
            </a:r>
            <a:r>
              <a:rPr lang="el-GR" sz="1400" dirty="0" smtClean="0"/>
              <a:t>(1864-1932): </a:t>
            </a:r>
            <a:r>
              <a:rPr lang="el-GR" sz="1400" i="1" dirty="0" smtClean="0"/>
              <a:t>Το όνειρο του πιερότου</a:t>
            </a:r>
          </a:p>
          <a:p>
            <a:pPr algn="just">
              <a:buNone/>
            </a:pPr>
            <a:r>
              <a:rPr lang="el-GR" sz="1400" dirty="0" smtClean="0"/>
              <a:t>	</a:t>
            </a:r>
            <a:r>
              <a:rPr lang="el-GR" sz="1400" b="1" dirty="0" smtClean="0"/>
              <a:t>Διονύσιος </a:t>
            </a:r>
            <a:r>
              <a:rPr lang="el-GR" sz="1400" b="1" dirty="0" err="1" smtClean="0"/>
              <a:t>Λαυράγκας</a:t>
            </a:r>
            <a:r>
              <a:rPr lang="el-GR" sz="1400" b="1" dirty="0" smtClean="0"/>
              <a:t> </a:t>
            </a:r>
            <a:r>
              <a:rPr lang="el-GR" sz="1400" dirty="0" smtClean="0"/>
              <a:t>(1860-1941): </a:t>
            </a:r>
            <a:r>
              <a:rPr lang="en-US" sz="1400" i="1" dirty="0" smtClean="0"/>
              <a:t>La vita e un </a:t>
            </a:r>
            <a:r>
              <a:rPr lang="en-US" sz="1400" i="1" dirty="0" err="1" smtClean="0"/>
              <a:t>sogno</a:t>
            </a:r>
            <a:r>
              <a:rPr lang="en-US" sz="1400" i="1" dirty="0" smtClean="0"/>
              <a:t> </a:t>
            </a:r>
            <a:r>
              <a:rPr lang="en-US" sz="1400" dirty="0" smtClean="0"/>
              <a:t>(1890/4), </a:t>
            </a:r>
            <a:r>
              <a:rPr lang="el-GR" sz="1400" i="1" dirty="0" smtClean="0"/>
              <a:t>Μαύρη πεταλούδα </a:t>
            </a:r>
            <a:r>
              <a:rPr lang="el-GR" sz="1400" dirty="0" smtClean="0"/>
              <a:t>(1923). Συνέβαλε ώστε να δημιουργηθεί το «Ελληνικό Μελόδραμα», πρόδρομος της Εθνικής Λυρικής Σκηνής (που ιδρύεται το 1939)</a:t>
            </a:r>
          </a:p>
          <a:p>
            <a:pPr algn="just">
              <a:buNone/>
            </a:pPr>
            <a:r>
              <a:rPr lang="el-GR" sz="1400" dirty="0" smtClean="0"/>
              <a:t>	</a:t>
            </a:r>
            <a:r>
              <a:rPr lang="el-GR" sz="1400" b="1" dirty="0" smtClean="0"/>
              <a:t>Μανώλης Καλομοίρης </a:t>
            </a:r>
            <a:r>
              <a:rPr lang="el-GR" sz="1400" dirty="0" smtClean="0"/>
              <a:t>(1883-1962): </a:t>
            </a:r>
            <a:r>
              <a:rPr lang="el-GR" sz="1400" i="1" dirty="0" smtClean="0"/>
              <a:t>Ο πρωτομάστορας </a:t>
            </a:r>
            <a:r>
              <a:rPr lang="el-GR" sz="1400" dirty="0" smtClean="0"/>
              <a:t>(1916), </a:t>
            </a:r>
            <a:r>
              <a:rPr lang="el-GR" sz="1400" i="1" dirty="0" smtClean="0"/>
              <a:t>Κωνσταντίνος Παλαιολόγος  </a:t>
            </a:r>
            <a:r>
              <a:rPr lang="el-GR" sz="1400" dirty="0" smtClean="0"/>
              <a:t>(1961)</a:t>
            </a:r>
          </a:p>
          <a:p>
            <a:pPr algn="just">
              <a:buNone/>
            </a:pPr>
            <a:r>
              <a:rPr lang="el-GR" sz="1400" dirty="0" smtClean="0"/>
              <a:t>	</a:t>
            </a:r>
            <a:r>
              <a:rPr lang="el-GR" sz="1400" b="1" dirty="0" smtClean="0"/>
              <a:t>Μάριος </a:t>
            </a:r>
            <a:r>
              <a:rPr lang="el-GR" sz="1400" b="1" dirty="0" err="1" smtClean="0"/>
              <a:t>Βάρβογλης</a:t>
            </a:r>
            <a:r>
              <a:rPr lang="el-GR" sz="1400" b="1" dirty="0" smtClean="0"/>
              <a:t> </a:t>
            </a:r>
            <a:r>
              <a:rPr lang="el-GR" sz="1400" dirty="0" smtClean="0"/>
              <a:t>(1885-1967</a:t>
            </a:r>
            <a:r>
              <a:rPr lang="el-GR" sz="1400" i="1" dirty="0" smtClean="0"/>
              <a:t>): Το απόγευμα της αγάπης </a:t>
            </a:r>
            <a:r>
              <a:rPr lang="el-GR" sz="1400" dirty="0" smtClean="0"/>
              <a:t>(1945)</a:t>
            </a:r>
          </a:p>
          <a:p>
            <a:pPr algn="just">
              <a:buNone/>
            </a:pPr>
            <a:r>
              <a:rPr lang="el-GR" sz="1400" dirty="0" smtClean="0"/>
              <a:t>	</a:t>
            </a:r>
            <a:r>
              <a:rPr lang="el-GR" sz="1400" b="1" dirty="0" smtClean="0"/>
              <a:t>Γεώργιος Σκλάβος </a:t>
            </a:r>
            <a:r>
              <a:rPr lang="el-GR" sz="1400" dirty="0" smtClean="0"/>
              <a:t>(1888-1976: </a:t>
            </a:r>
            <a:r>
              <a:rPr lang="el-GR" sz="1400" i="1" dirty="0" smtClean="0"/>
              <a:t>Νιόβη</a:t>
            </a:r>
            <a:r>
              <a:rPr lang="el-GR" sz="1400" dirty="0" smtClean="0"/>
              <a:t> (1917), </a:t>
            </a:r>
            <a:r>
              <a:rPr lang="el-GR" sz="1400" i="1" dirty="0" smtClean="0"/>
              <a:t>Κασσιανή</a:t>
            </a:r>
            <a:r>
              <a:rPr lang="el-GR" sz="1400" dirty="0" smtClean="0"/>
              <a:t> (1959) </a:t>
            </a:r>
          </a:p>
          <a:p>
            <a:pPr algn="just">
              <a:buNone/>
            </a:pPr>
            <a:r>
              <a:rPr lang="el-GR" sz="1400" dirty="0" smtClean="0"/>
              <a:t>	</a:t>
            </a:r>
            <a:r>
              <a:rPr lang="el-GR" sz="1400" b="1" dirty="0" smtClean="0"/>
              <a:t>Δημήτρης Μητρόπουλος </a:t>
            </a:r>
            <a:r>
              <a:rPr lang="el-GR" sz="1400" dirty="0" smtClean="0"/>
              <a:t>(1896-1969</a:t>
            </a:r>
            <a:r>
              <a:rPr lang="el-GR" sz="1400" i="1" dirty="0" smtClean="0"/>
              <a:t>):</a:t>
            </a:r>
            <a:r>
              <a:rPr lang="el-GR" sz="1400" dirty="0" smtClean="0"/>
              <a:t> Βεατρίκη (1919)</a:t>
            </a:r>
          </a:p>
          <a:p>
            <a:pPr algn="just">
              <a:buNone/>
            </a:pPr>
            <a:endParaRPr lang="el-GR" sz="1400" i="1" dirty="0" smtClean="0"/>
          </a:p>
          <a:p>
            <a:pPr algn="just">
              <a:buNone/>
            </a:pPr>
            <a:r>
              <a:rPr lang="el-GR" sz="1400" dirty="0" smtClean="0"/>
              <a:t>	Στο χώρο της οπερέτας συμβάλλουν πολλοί από τους παραπάνω συνθέτες, σημαντικότεροι όμως είναι:</a:t>
            </a:r>
          </a:p>
          <a:p>
            <a:pPr algn="just">
              <a:buNone/>
            </a:pPr>
            <a:r>
              <a:rPr lang="el-GR" sz="1400" dirty="0" smtClean="0"/>
              <a:t>	</a:t>
            </a:r>
            <a:r>
              <a:rPr lang="el-GR" sz="1400" b="1" dirty="0" smtClean="0"/>
              <a:t>Θεόφραστος Σακελλαρίδης </a:t>
            </a:r>
            <a:r>
              <a:rPr lang="el-GR" sz="1400" dirty="0" smtClean="0"/>
              <a:t>(1883-1950): </a:t>
            </a:r>
            <a:r>
              <a:rPr lang="el-GR" sz="1400" i="1" dirty="0" smtClean="0"/>
              <a:t>Βαφτιστικός</a:t>
            </a:r>
            <a:r>
              <a:rPr lang="el-GR" sz="1400" dirty="0" smtClean="0"/>
              <a:t> (1918), </a:t>
            </a:r>
            <a:r>
              <a:rPr lang="el-GR" sz="1400" i="1" dirty="0" err="1" smtClean="0"/>
              <a:t>Γλυκειά</a:t>
            </a:r>
            <a:r>
              <a:rPr lang="el-GR" sz="1400" i="1" dirty="0" smtClean="0"/>
              <a:t> Νανά </a:t>
            </a:r>
            <a:r>
              <a:rPr lang="el-GR" sz="1400" dirty="0" smtClean="0"/>
              <a:t>(1922), </a:t>
            </a:r>
            <a:r>
              <a:rPr lang="el-GR" sz="1400" i="1" dirty="0" smtClean="0"/>
              <a:t>Τσιγγάνικο αίμα </a:t>
            </a:r>
            <a:r>
              <a:rPr lang="el-GR" sz="1400" dirty="0" smtClean="0"/>
              <a:t>(1936)</a:t>
            </a:r>
          </a:p>
          <a:p>
            <a:pPr algn="just">
              <a:buNone/>
            </a:pPr>
            <a:r>
              <a:rPr lang="el-GR" sz="1400" dirty="0" smtClean="0"/>
              <a:t>	</a:t>
            </a:r>
            <a:r>
              <a:rPr lang="el-GR" sz="1400" b="1" dirty="0" smtClean="0"/>
              <a:t>Νίκος Χατζηαποστόλο</a:t>
            </a:r>
            <a:r>
              <a:rPr lang="el-GR" sz="1400" dirty="0" smtClean="0"/>
              <a:t>υ (!979-1941): </a:t>
            </a:r>
            <a:r>
              <a:rPr lang="el-GR" sz="1400" i="1" dirty="0" smtClean="0"/>
              <a:t>Απάχηδες των Αθηνών </a:t>
            </a:r>
            <a:r>
              <a:rPr lang="el-GR" sz="1400" dirty="0" smtClean="0"/>
              <a:t>(1921), </a:t>
            </a:r>
            <a:r>
              <a:rPr lang="el-GR" sz="1400" i="1" dirty="0" smtClean="0"/>
              <a:t>Μποέμικη αγάπη </a:t>
            </a:r>
            <a:r>
              <a:rPr lang="el-GR" sz="1400" dirty="0" smtClean="0"/>
              <a:t>(1925), </a:t>
            </a:r>
            <a:r>
              <a:rPr lang="el-GR" sz="1400" i="1" dirty="0" smtClean="0"/>
              <a:t>Γυναίκα του δρόμου  </a:t>
            </a:r>
            <a:r>
              <a:rPr lang="el-GR" sz="1400" dirty="0" smtClean="0"/>
              <a:t>(1923)  </a:t>
            </a:r>
            <a:endParaRPr lang="en-US" sz="1400" dirty="0" smtClean="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Ελληνικό γραμματόσημο </a:t>
            </a:r>
            <a:br>
              <a:rPr lang="el-GR" sz="2000" dirty="0" smtClean="0"/>
            </a:br>
            <a:r>
              <a:rPr lang="el-GR" sz="2000" dirty="0" smtClean="0"/>
              <a:t>με την απεικόνιση του συνθέτη </a:t>
            </a:r>
            <a:br>
              <a:rPr lang="el-GR" sz="2000" dirty="0" smtClean="0"/>
            </a:br>
            <a:r>
              <a:rPr lang="el-GR" sz="2000" dirty="0" smtClean="0"/>
              <a:t>Σπύρου </a:t>
            </a:r>
            <a:r>
              <a:rPr lang="el-GR" sz="2000" dirty="0" err="1" smtClean="0"/>
              <a:t>Σαμάρα</a:t>
            </a:r>
            <a:endParaRPr lang="el-GR" sz="2000" dirty="0"/>
          </a:p>
        </p:txBody>
      </p:sp>
      <p:pic>
        <p:nvPicPr>
          <p:cNvPr id="10242" name="Picture 2" descr="C:\Users\User\Pictures\samaras stamp.png"/>
          <p:cNvPicPr>
            <a:picLocks noGrp="1" noChangeAspect="1" noChangeArrowheads="1"/>
          </p:cNvPicPr>
          <p:nvPr>
            <p:ph idx="1"/>
          </p:nvPr>
        </p:nvPicPr>
        <p:blipFill>
          <a:blip r:embed="rId2"/>
          <a:srcRect/>
          <a:stretch>
            <a:fillRect/>
          </a:stretch>
        </p:blipFill>
        <p:spPr bwMode="auto">
          <a:xfrm>
            <a:off x="2857488" y="1643050"/>
            <a:ext cx="3286148" cy="4071966"/>
          </a:xfrm>
          <a:prstGeom prst="rect">
            <a:avLst/>
          </a:prstGeom>
          <a:noFill/>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Ο συνθέτης Μανώλης Καλομοίρης</a:t>
            </a:r>
            <a:endParaRPr lang="el-GR" sz="2400" dirty="0"/>
          </a:p>
        </p:txBody>
      </p:sp>
      <p:pic>
        <p:nvPicPr>
          <p:cNvPr id="11266" name="Picture 2" descr="C:\Users\User\Pictures\kalomoiris2.jpg"/>
          <p:cNvPicPr>
            <a:picLocks noGrp="1" noChangeAspect="1" noChangeArrowheads="1"/>
          </p:cNvPicPr>
          <p:nvPr>
            <p:ph idx="1"/>
          </p:nvPr>
        </p:nvPicPr>
        <p:blipFill>
          <a:blip r:embed="rId2"/>
          <a:srcRect/>
          <a:stretch>
            <a:fillRect/>
          </a:stretch>
        </p:blipFill>
        <p:spPr bwMode="auto">
          <a:xfrm>
            <a:off x="3143240" y="1428736"/>
            <a:ext cx="3071834" cy="4286280"/>
          </a:xfrm>
          <a:prstGeom prst="rect">
            <a:avLst/>
          </a:prstGeom>
          <a:noFill/>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Ο Έλληνας συνθέτης και μαέστρος </a:t>
            </a:r>
            <a:br>
              <a:rPr lang="el-GR" sz="2400" dirty="0" smtClean="0"/>
            </a:br>
            <a:r>
              <a:rPr lang="el-GR" sz="2400" dirty="0" smtClean="0"/>
              <a:t>Δημήτρης Μητρόπουλος </a:t>
            </a:r>
            <a:endParaRPr lang="el-GR" sz="2400" dirty="0"/>
          </a:p>
        </p:txBody>
      </p:sp>
      <p:pic>
        <p:nvPicPr>
          <p:cNvPr id="4" name="3 - Θέση περιεχομένου" descr="dimitri mitropoulos.png"/>
          <p:cNvPicPr>
            <a:picLocks noGrp="1" noChangeAspect="1"/>
          </p:cNvPicPr>
          <p:nvPr>
            <p:ph idx="1"/>
          </p:nvPr>
        </p:nvPicPr>
        <p:blipFill>
          <a:blip r:embed="rId2"/>
          <a:stretch>
            <a:fillRect/>
          </a:stretch>
        </p:blipFill>
        <p:spPr>
          <a:xfrm>
            <a:off x="2571736" y="1714488"/>
            <a:ext cx="3357586" cy="4572032"/>
          </a:xfrm>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20ός αιώνας</a:t>
            </a:r>
            <a:endParaRPr lang="el-GR" sz="2000" dirty="0"/>
          </a:p>
        </p:txBody>
      </p:sp>
      <p:sp>
        <p:nvSpPr>
          <p:cNvPr id="3" name="2 - Θέση περιεχομένου"/>
          <p:cNvSpPr>
            <a:spLocks noGrp="1"/>
          </p:cNvSpPr>
          <p:nvPr>
            <p:ph idx="1"/>
          </p:nvPr>
        </p:nvSpPr>
        <p:spPr>
          <a:xfrm>
            <a:off x="357158" y="1214422"/>
            <a:ext cx="8229600" cy="4709160"/>
          </a:xfrm>
        </p:spPr>
        <p:txBody>
          <a:bodyPr>
            <a:normAutofit fontScale="77500" lnSpcReduction="20000"/>
          </a:bodyPr>
          <a:lstStyle/>
          <a:p>
            <a:pPr algn="just">
              <a:buNone/>
            </a:pPr>
            <a:r>
              <a:rPr lang="el-GR" sz="1900" dirty="0" smtClean="0"/>
              <a:t>Κατά τ</a:t>
            </a:r>
            <a:r>
              <a:rPr lang="en-US" sz="1900" dirty="0" smtClean="0"/>
              <a:t>o</a:t>
            </a:r>
            <a:r>
              <a:rPr lang="el-GR" sz="1900" dirty="0" smtClean="0"/>
              <a:t>ν 20ό αιώνα οι συνθέτες εγκαταλείπουν το ρομαντισμό, στρέφονται σε επίκαιρα θέματα και πειραματίζονται  σε νέες αρμονικές, τονικές και ατονικές επιλογές</a:t>
            </a:r>
          </a:p>
          <a:p>
            <a:pPr algn="just">
              <a:buNone/>
            </a:pPr>
            <a:r>
              <a:rPr lang="el-GR" sz="1900" u="sng" dirty="0" smtClean="0"/>
              <a:t>Γερμανία</a:t>
            </a:r>
          </a:p>
          <a:p>
            <a:pPr algn="just">
              <a:buNone/>
            </a:pPr>
            <a:r>
              <a:rPr lang="en-US" sz="1900" b="1" dirty="0" smtClean="0"/>
              <a:t>Richard Strauss </a:t>
            </a:r>
            <a:r>
              <a:rPr lang="en-US" sz="1900" dirty="0" smtClean="0"/>
              <a:t>(1864-1949): </a:t>
            </a:r>
            <a:r>
              <a:rPr lang="el-GR" sz="1900" dirty="0" smtClean="0"/>
              <a:t> </a:t>
            </a:r>
            <a:r>
              <a:rPr lang="el-GR" sz="1900" i="1" dirty="0" smtClean="0"/>
              <a:t>Σαλώμη</a:t>
            </a:r>
            <a:r>
              <a:rPr lang="el-GR" sz="1900" dirty="0" smtClean="0"/>
              <a:t> (1905), </a:t>
            </a:r>
            <a:r>
              <a:rPr lang="el-GR" sz="1900" i="1" dirty="0" smtClean="0"/>
              <a:t>Ηλέκτρα</a:t>
            </a:r>
            <a:r>
              <a:rPr lang="el-GR" sz="1900" dirty="0" smtClean="0"/>
              <a:t> (1909), </a:t>
            </a:r>
            <a:r>
              <a:rPr lang="el-GR" sz="1900" i="1" dirty="0" smtClean="0"/>
              <a:t>Η Αριάδνη στη Νάξο </a:t>
            </a:r>
            <a:r>
              <a:rPr lang="el-GR" sz="1900" dirty="0" smtClean="0"/>
              <a:t>(1912</a:t>
            </a:r>
            <a:r>
              <a:rPr lang="el-GR" sz="1900" i="1" dirty="0" smtClean="0"/>
              <a:t>), Η γυναίκα χωρίς σκιά </a:t>
            </a:r>
            <a:r>
              <a:rPr lang="el-GR" sz="1900" dirty="0" smtClean="0"/>
              <a:t>(1919)</a:t>
            </a:r>
          </a:p>
          <a:p>
            <a:pPr algn="just">
              <a:buNone/>
            </a:pPr>
            <a:r>
              <a:rPr lang="en-US" sz="1900" b="1" dirty="0" smtClean="0"/>
              <a:t>Paul Hindemith </a:t>
            </a:r>
            <a:r>
              <a:rPr lang="en-US" sz="1900" dirty="0" smtClean="0"/>
              <a:t>(1895-1963</a:t>
            </a:r>
            <a:r>
              <a:rPr lang="en-US" sz="1900" i="1" dirty="0" smtClean="0"/>
              <a:t>): </a:t>
            </a:r>
            <a:r>
              <a:rPr lang="el-GR" sz="1900" i="1" dirty="0" err="1" smtClean="0"/>
              <a:t>Ματίας</a:t>
            </a:r>
            <a:r>
              <a:rPr lang="el-GR" sz="1900" i="1" dirty="0" smtClean="0"/>
              <a:t> ο ζωγράφος </a:t>
            </a:r>
            <a:r>
              <a:rPr lang="el-GR" sz="1900" dirty="0" smtClean="0"/>
              <a:t>(1939), </a:t>
            </a:r>
            <a:r>
              <a:rPr lang="el-GR" sz="1900" i="1" dirty="0" smtClean="0"/>
              <a:t>Η αρμονία του κόσμο</a:t>
            </a:r>
            <a:r>
              <a:rPr lang="el-GR" sz="1900" dirty="0" smtClean="0"/>
              <a:t>υ (1957)</a:t>
            </a:r>
            <a:endParaRPr lang="en-US" sz="1900" dirty="0" smtClean="0"/>
          </a:p>
          <a:p>
            <a:pPr algn="just">
              <a:buNone/>
            </a:pPr>
            <a:r>
              <a:rPr lang="en-US" sz="1900" b="1" dirty="0" smtClean="0"/>
              <a:t>Hans Werner </a:t>
            </a:r>
            <a:r>
              <a:rPr lang="en-US" sz="1900" b="1" dirty="0" err="1" smtClean="0"/>
              <a:t>Henze</a:t>
            </a:r>
            <a:r>
              <a:rPr lang="en-US" sz="1900" b="1" dirty="0" smtClean="0"/>
              <a:t> </a:t>
            </a:r>
            <a:r>
              <a:rPr lang="en-US" sz="1900" dirty="0" smtClean="0"/>
              <a:t>(1926-</a:t>
            </a:r>
            <a:r>
              <a:rPr lang="en-US" sz="1900" i="1" dirty="0" smtClean="0"/>
              <a:t>): Solitude Boulevard </a:t>
            </a:r>
            <a:r>
              <a:rPr lang="en-US" sz="1900" dirty="0" smtClean="0"/>
              <a:t>(1952), </a:t>
            </a:r>
            <a:r>
              <a:rPr lang="en-US" sz="1900" i="1" dirty="0" smtClean="0"/>
              <a:t>Elegy for Young Lovers </a:t>
            </a:r>
            <a:r>
              <a:rPr lang="en-US" sz="1900" dirty="0" smtClean="0"/>
              <a:t>(1961)</a:t>
            </a:r>
          </a:p>
          <a:p>
            <a:pPr algn="just">
              <a:buNone/>
            </a:pPr>
            <a:r>
              <a:rPr lang="el-GR" sz="1900" u="sng" dirty="0" smtClean="0"/>
              <a:t>Αυστρία</a:t>
            </a:r>
          </a:p>
          <a:p>
            <a:pPr algn="just">
              <a:buNone/>
            </a:pPr>
            <a:r>
              <a:rPr lang="en-US" sz="1900" b="1" dirty="0" smtClean="0"/>
              <a:t>Alban Berg</a:t>
            </a:r>
            <a:r>
              <a:rPr lang="en-US" sz="1900" dirty="0" smtClean="0"/>
              <a:t> (1885-1935): </a:t>
            </a:r>
            <a:r>
              <a:rPr lang="en-US" sz="1900" i="1" dirty="0" err="1" smtClean="0"/>
              <a:t>Wozzeck</a:t>
            </a:r>
            <a:r>
              <a:rPr lang="en-US" sz="1900" dirty="0" smtClean="0"/>
              <a:t> (1925), </a:t>
            </a:r>
            <a:r>
              <a:rPr lang="en-US" sz="1900" i="1" dirty="0" smtClean="0"/>
              <a:t>Lulu</a:t>
            </a:r>
            <a:r>
              <a:rPr lang="en-US" sz="1900" dirty="0" smtClean="0"/>
              <a:t> (1937)</a:t>
            </a:r>
          </a:p>
          <a:p>
            <a:pPr algn="just">
              <a:buNone/>
            </a:pPr>
            <a:r>
              <a:rPr lang="el-GR" sz="1900" u="sng" dirty="0" smtClean="0"/>
              <a:t>Ιταλία</a:t>
            </a:r>
          </a:p>
          <a:p>
            <a:pPr algn="just">
              <a:buNone/>
            </a:pPr>
            <a:r>
              <a:rPr lang="en-US" sz="1900" b="1" dirty="0" err="1" smtClean="0"/>
              <a:t>Ferrucio</a:t>
            </a:r>
            <a:r>
              <a:rPr lang="en-US" sz="1900" b="1" dirty="0" smtClean="0"/>
              <a:t> Busoni </a:t>
            </a:r>
            <a:r>
              <a:rPr lang="en-US" sz="1900" dirty="0" smtClean="0"/>
              <a:t>(1866-1924</a:t>
            </a:r>
            <a:r>
              <a:rPr lang="en-US" sz="1900" i="1" dirty="0" smtClean="0"/>
              <a:t>): </a:t>
            </a:r>
            <a:r>
              <a:rPr lang="en-US" sz="1900" i="1" dirty="0" err="1" smtClean="0"/>
              <a:t>Arlecchino</a:t>
            </a:r>
            <a:r>
              <a:rPr lang="en-US" sz="1900" i="1" dirty="0" smtClean="0"/>
              <a:t> </a:t>
            </a:r>
            <a:r>
              <a:rPr lang="en-US" sz="1900" dirty="0" smtClean="0"/>
              <a:t>(1917), </a:t>
            </a:r>
            <a:r>
              <a:rPr lang="en-US" sz="1900" i="1" dirty="0" err="1" smtClean="0"/>
              <a:t>Doktor</a:t>
            </a:r>
            <a:r>
              <a:rPr lang="en-US" sz="1900" i="1" dirty="0" smtClean="0"/>
              <a:t> Faust </a:t>
            </a:r>
            <a:r>
              <a:rPr lang="en-US" sz="1900" dirty="0" smtClean="0"/>
              <a:t>(1925)</a:t>
            </a:r>
          </a:p>
          <a:p>
            <a:pPr algn="just">
              <a:buNone/>
            </a:pPr>
            <a:r>
              <a:rPr lang="en-US" sz="1900" b="1" dirty="0" smtClean="0"/>
              <a:t>Luigi </a:t>
            </a:r>
            <a:r>
              <a:rPr lang="en-US" sz="1900" b="1" dirty="0" err="1" smtClean="0"/>
              <a:t>Dallapiccola</a:t>
            </a:r>
            <a:r>
              <a:rPr lang="en-US" sz="1900" b="1" dirty="0" smtClean="0"/>
              <a:t> </a:t>
            </a:r>
            <a:r>
              <a:rPr lang="en-US" sz="1900" dirty="0" smtClean="0"/>
              <a:t>(1904-1975</a:t>
            </a:r>
            <a:r>
              <a:rPr lang="en-US" sz="1900" i="1" dirty="0" smtClean="0"/>
              <a:t>): Il </a:t>
            </a:r>
            <a:r>
              <a:rPr lang="en-US" sz="1900" i="1" dirty="0" err="1" smtClean="0"/>
              <a:t>prigioniero</a:t>
            </a:r>
            <a:r>
              <a:rPr lang="en-US" sz="1900" i="1" dirty="0" smtClean="0"/>
              <a:t> </a:t>
            </a:r>
            <a:r>
              <a:rPr lang="en-US" sz="1900" dirty="0" smtClean="0"/>
              <a:t>(1950</a:t>
            </a:r>
            <a:r>
              <a:rPr lang="en-US" sz="1900" i="1" dirty="0" smtClean="0"/>
              <a:t>), </a:t>
            </a:r>
            <a:r>
              <a:rPr lang="en-US" sz="1900" i="1" dirty="0" err="1" smtClean="0"/>
              <a:t>Ulisse</a:t>
            </a:r>
            <a:r>
              <a:rPr lang="en-US" sz="1900" i="1" dirty="0" smtClean="0"/>
              <a:t> </a:t>
            </a:r>
            <a:r>
              <a:rPr lang="en-US" sz="1900" dirty="0" smtClean="0"/>
              <a:t>(1968)</a:t>
            </a:r>
          </a:p>
          <a:p>
            <a:pPr algn="just">
              <a:buNone/>
            </a:pPr>
            <a:r>
              <a:rPr lang="en-US" sz="1900" b="1" dirty="0" err="1" smtClean="0"/>
              <a:t>Luciano</a:t>
            </a:r>
            <a:r>
              <a:rPr lang="en-US" sz="1900" b="1" dirty="0" smtClean="0"/>
              <a:t> </a:t>
            </a:r>
            <a:r>
              <a:rPr lang="en-US" sz="1900" b="1" dirty="0" err="1" smtClean="0"/>
              <a:t>Berio</a:t>
            </a:r>
            <a:r>
              <a:rPr lang="en-US" sz="1900" b="1" dirty="0" smtClean="0"/>
              <a:t> </a:t>
            </a:r>
            <a:r>
              <a:rPr lang="en-US" sz="1900" dirty="0" smtClean="0"/>
              <a:t>(1925-): </a:t>
            </a:r>
            <a:r>
              <a:rPr lang="en-US" sz="1900" i="1" dirty="0" err="1" smtClean="0"/>
              <a:t>Passagio</a:t>
            </a:r>
            <a:r>
              <a:rPr lang="en-US" sz="1900" dirty="0" smtClean="0"/>
              <a:t> (1963), </a:t>
            </a:r>
            <a:r>
              <a:rPr lang="en-US" sz="1900" i="1" dirty="0" smtClean="0"/>
              <a:t>La </a:t>
            </a:r>
            <a:r>
              <a:rPr lang="en-US" sz="1900" i="1" dirty="0" err="1" smtClean="0"/>
              <a:t>Ver</a:t>
            </a:r>
            <a:r>
              <a:rPr lang="el-GR" sz="1900" i="1" dirty="0" smtClean="0"/>
              <a:t>α</a:t>
            </a:r>
            <a:r>
              <a:rPr lang="en-US" sz="1900" i="1" dirty="0" smtClean="0"/>
              <a:t> </a:t>
            </a:r>
            <a:r>
              <a:rPr lang="en-US" sz="1900" i="1" dirty="0" err="1" smtClean="0"/>
              <a:t>Storia</a:t>
            </a:r>
            <a:r>
              <a:rPr lang="en-US" sz="1900" i="1" dirty="0" smtClean="0"/>
              <a:t> </a:t>
            </a:r>
            <a:r>
              <a:rPr lang="en-US" sz="1900" dirty="0" smtClean="0"/>
              <a:t>(1982)</a:t>
            </a:r>
          </a:p>
          <a:p>
            <a:pPr algn="just">
              <a:buNone/>
            </a:pPr>
            <a:r>
              <a:rPr lang="el-GR" sz="1900" u="sng" dirty="0" smtClean="0"/>
              <a:t>Γαλλί</a:t>
            </a:r>
            <a:r>
              <a:rPr lang="el-GR" sz="1900" dirty="0" smtClean="0"/>
              <a:t>α</a:t>
            </a:r>
          </a:p>
          <a:p>
            <a:pPr algn="just">
              <a:buNone/>
            </a:pPr>
            <a:r>
              <a:rPr lang="en-US" sz="1900" b="1" dirty="0" smtClean="0"/>
              <a:t>Claude  Debussy </a:t>
            </a:r>
            <a:r>
              <a:rPr lang="en-US" sz="1900" dirty="0" smtClean="0"/>
              <a:t>(1862-1918</a:t>
            </a:r>
            <a:r>
              <a:rPr lang="en-US" sz="1900" i="1" dirty="0" smtClean="0"/>
              <a:t>): </a:t>
            </a:r>
            <a:r>
              <a:rPr lang="el-GR" sz="1900" i="1" dirty="0" err="1" smtClean="0"/>
              <a:t>Πελλέας</a:t>
            </a:r>
            <a:r>
              <a:rPr lang="el-GR" sz="1900" i="1" dirty="0" smtClean="0"/>
              <a:t> και </a:t>
            </a:r>
            <a:r>
              <a:rPr lang="el-GR" sz="1900" i="1" dirty="0" err="1" smtClean="0"/>
              <a:t>Μελισάνθη</a:t>
            </a:r>
            <a:r>
              <a:rPr lang="el-GR" sz="1900" i="1" dirty="0" smtClean="0"/>
              <a:t> </a:t>
            </a:r>
            <a:r>
              <a:rPr lang="el-GR" sz="1900" dirty="0" smtClean="0"/>
              <a:t>(1902)</a:t>
            </a:r>
          </a:p>
          <a:p>
            <a:pPr algn="just">
              <a:buNone/>
            </a:pPr>
            <a:r>
              <a:rPr lang="en-US" sz="1900" b="1" dirty="0" smtClean="0"/>
              <a:t>Paul </a:t>
            </a:r>
            <a:r>
              <a:rPr lang="en-US" sz="1900" b="1" dirty="0" err="1" smtClean="0"/>
              <a:t>Dukas</a:t>
            </a:r>
            <a:r>
              <a:rPr lang="en-US" sz="1900" b="1" dirty="0" smtClean="0"/>
              <a:t> </a:t>
            </a:r>
            <a:r>
              <a:rPr lang="en-US" sz="1900" dirty="0" smtClean="0"/>
              <a:t>(1865-1935</a:t>
            </a:r>
            <a:r>
              <a:rPr lang="en-US" sz="1900" i="1" dirty="0" smtClean="0"/>
              <a:t>): </a:t>
            </a:r>
            <a:r>
              <a:rPr lang="el-GR" sz="1900" i="1" dirty="0" smtClean="0"/>
              <a:t>Η Αριάδνη και ο </a:t>
            </a:r>
            <a:r>
              <a:rPr lang="el-GR" sz="1900" i="1" dirty="0" err="1" smtClean="0"/>
              <a:t>Κυανωπώγων</a:t>
            </a:r>
            <a:r>
              <a:rPr lang="el-GR" sz="1900" i="1" dirty="0" smtClean="0"/>
              <a:t> </a:t>
            </a:r>
            <a:r>
              <a:rPr lang="el-GR" sz="1900" dirty="0" smtClean="0"/>
              <a:t>(1907)</a:t>
            </a:r>
          </a:p>
          <a:p>
            <a:pPr algn="just">
              <a:buNone/>
            </a:pPr>
            <a:r>
              <a:rPr lang="en-US" sz="1900" b="1" dirty="0" smtClean="0"/>
              <a:t>Arthur </a:t>
            </a:r>
            <a:r>
              <a:rPr lang="en-US" sz="1900" b="1" dirty="0" err="1" smtClean="0"/>
              <a:t>Honnegger</a:t>
            </a:r>
            <a:r>
              <a:rPr lang="en-US" sz="1900" b="1" dirty="0" smtClean="0"/>
              <a:t> </a:t>
            </a:r>
            <a:r>
              <a:rPr lang="en-US" sz="1900" dirty="0" smtClean="0"/>
              <a:t>(1892-1955</a:t>
            </a:r>
            <a:r>
              <a:rPr lang="en-US" sz="1900" i="1" dirty="0" smtClean="0"/>
              <a:t>): </a:t>
            </a:r>
            <a:r>
              <a:rPr lang="el-GR" sz="1900" i="1" dirty="0" smtClean="0"/>
              <a:t>Η Ιωάννα </a:t>
            </a:r>
            <a:r>
              <a:rPr lang="el-GR" sz="1900" i="1" dirty="0" err="1" smtClean="0"/>
              <a:t>ντ’Αρκ</a:t>
            </a:r>
            <a:r>
              <a:rPr lang="el-GR" sz="1900" i="1" dirty="0" smtClean="0"/>
              <a:t> στην πυρά </a:t>
            </a:r>
            <a:r>
              <a:rPr lang="el-GR" sz="1900" dirty="0" smtClean="0"/>
              <a:t>(1936)</a:t>
            </a:r>
          </a:p>
          <a:p>
            <a:pPr algn="just">
              <a:buNone/>
            </a:pPr>
            <a:r>
              <a:rPr lang="en-US" sz="1900" b="1" dirty="0" smtClean="0"/>
              <a:t>Darius </a:t>
            </a:r>
            <a:r>
              <a:rPr lang="en-US" sz="1900" b="1" dirty="0" err="1" smtClean="0"/>
              <a:t>Millhaud</a:t>
            </a:r>
            <a:r>
              <a:rPr lang="en-US" sz="1900" b="1" dirty="0" smtClean="0"/>
              <a:t> </a:t>
            </a:r>
            <a:r>
              <a:rPr lang="en-US" sz="1900" dirty="0" smtClean="0"/>
              <a:t>(1892-1974):  </a:t>
            </a:r>
            <a:r>
              <a:rPr lang="el-GR" sz="1900" i="1" dirty="0" smtClean="0"/>
              <a:t>Μαξιμιλιανός</a:t>
            </a:r>
            <a:r>
              <a:rPr lang="el-GR" sz="1900" dirty="0" smtClean="0"/>
              <a:t> (1932), </a:t>
            </a:r>
            <a:r>
              <a:rPr lang="el-GR" sz="1900" i="1" dirty="0" smtClean="0"/>
              <a:t>Μήδεια</a:t>
            </a:r>
            <a:r>
              <a:rPr lang="el-GR" sz="1900" dirty="0" smtClean="0"/>
              <a:t> (1939), </a:t>
            </a:r>
            <a:r>
              <a:rPr lang="el-GR" sz="1900" i="1" dirty="0" smtClean="0"/>
              <a:t>Δαυίδ</a:t>
            </a:r>
            <a:r>
              <a:rPr lang="el-GR" sz="1900" dirty="0" smtClean="0"/>
              <a:t> (1954)</a:t>
            </a:r>
          </a:p>
          <a:p>
            <a:pPr algn="just">
              <a:buNone/>
            </a:pPr>
            <a:r>
              <a:rPr lang="en-US" sz="1900" b="1" dirty="0" smtClean="0"/>
              <a:t>Francis Poulenc </a:t>
            </a:r>
            <a:r>
              <a:rPr lang="en-US" sz="1900" dirty="0" smtClean="0"/>
              <a:t>(1899-1963</a:t>
            </a:r>
            <a:r>
              <a:rPr lang="en-US" sz="1900" i="1" dirty="0" smtClean="0"/>
              <a:t>): </a:t>
            </a:r>
            <a:r>
              <a:rPr lang="el-GR" sz="1900" i="1" dirty="0" smtClean="0"/>
              <a:t> Τα στήθη του Τειρεσία </a:t>
            </a:r>
            <a:r>
              <a:rPr lang="el-GR" sz="1900" dirty="0" smtClean="0"/>
              <a:t>(1944), </a:t>
            </a:r>
            <a:r>
              <a:rPr lang="el-GR" sz="1900" i="1" dirty="0" smtClean="0"/>
              <a:t>Διάλογοι </a:t>
            </a:r>
            <a:r>
              <a:rPr lang="el-GR" sz="1900" i="1" dirty="0" err="1" smtClean="0"/>
              <a:t>Καρμελιτών</a:t>
            </a:r>
            <a:r>
              <a:rPr lang="el-GR" sz="1900" i="1" dirty="0" smtClean="0"/>
              <a:t> </a:t>
            </a:r>
            <a:r>
              <a:rPr lang="el-GR" sz="1900" dirty="0" smtClean="0"/>
              <a:t>(1957)</a:t>
            </a:r>
          </a:p>
          <a:p>
            <a:pPr algn="just">
              <a:buNone/>
            </a:pPr>
            <a:r>
              <a:rPr lang="en-US" sz="1900" b="1" dirty="0" smtClean="0"/>
              <a:t>Olivier </a:t>
            </a:r>
            <a:r>
              <a:rPr lang="en-US" sz="1900" b="1" dirty="0" err="1" smtClean="0"/>
              <a:t>Messiaen</a:t>
            </a:r>
            <a:r>
              <a:rPr lang="en-US" sz="1900" b="1" dirty="0" smtClean="0"/>
              <a:t> </a:t>
            </a:r>
            <a:r>
              <a:rPr lang="en-US" sz="1900" dirty="0" smtClean="0"/>
              <a:t>(1908-1992):</a:t>
            </a:r>
            <a:r>
              <a:rPr lang="el-GR" sz="1900" i="1" dirty="0" smtClean="0"/>
              <a:t>Άγιος Φραγκίσκος της Ασίζης </a:t>
            </a:r>
            <a:r>
              <a:rPr lang="el-GR" sz="1900" dirty="0" smtClean="0"/>
              <a:t>(1983)</a:t>
            </a:r>
          </a:p>
          <a:p>
            <a:pPr algn="just">
              <a:buNone/>
            </a:pPr>
            <a:endParaRPr lang="el-GR" sz="1900" dirty="0" smtClean="0"/>
          </a:p>
          <a:p>
            <a:pPr algn="just">
              <a:buNone/>
            </a:pP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Η ΟΠΕΡΑ ΣΤΗΝ ΑΓΓΛΙΑ</a:t>
            </a:r>
            <a:br>
              <a:rPr lang="el-GR" dirty="0" smtClean="0"/>
            </a:br>
            <a:r>
              <a:rPr lang="el-GR" dirty="0" smtClean="0"/>
              <a:t>17</a:t>
            </a:r>
            <a:r>
              <a:rPr lang="el-GR" baseline="30000" dirty="0" smtClean="0"/>
              <a:t>Ος</a:t>
            </a:r>
            <a:r>
              <a:rPr lang="el-GR" dirty="0" smtClean="0"/>
              <a:t> αιώνας</a:t>
            </a:r>
            <a:endParaRPr lang="el-GR" dirty="0"/>
          </a:p>
        </p:txBody>
      </p:sp>
      <p:sp>
        <p:nvSpPr>
          <p:cNvPr id="3" name="2 - Θέση περιεχομένου"/>
          <p:cNvSpPr>
            <a:spLocks noGrp="1"/>
          </p:cNvSpPr>
          <p:nvPr>
            <p:ph idx="1"/>
          </p:nvPr>
        </p:nvSpPr>
        <p:spPr/>
        <p:txBody>
          <a:bodyPr>
            <a:normAutofit fontScale="70000" lnSpcReduction="20000"/>
          </a:bodyPr>
          <a:lstStyle/>
          <a:p>
            <a:pPr algn="just"/>
            <a:r>
              <a:rPr lang="el-GR" dirty="0" smtClean="0"/>
              <a:t>Παράδοση στο μουσικό σκηνικό δρώμενο που ονομάζεται </a:t>
            </a:r>
            <a:r>
              <a:rPr lang="en-US" dirty="0" smtClean="0"/>
              <a:t>masque: </a:t>
            </a:r>
            <a:r>
              <a:rPr lang="el-GR" dirty="0" smtClean="0"/>
              <a:t>συνδυάζει ποίηση, μουσική (ορχηστρική και φωνητική) και σκηνογραφία επάνω σε θέματα μυθικά (με αλληγορικές προεκτάσεις). Εκπρόσωποι: </a:t>
            </a:r>
            <a:r>
              <a:rPr lang="en-US" dirty="0" smtClean="0"/>
              <a:t>Thomas  Campion,  Alfonso </a:t>
            </a:r>
            <a:r>
              <a:rPr lang="en-US" dirty="0" err="1" smtClean="0"/>
              <a:t>Ferabosco</a:t>
            </a:r>
            <a:r>
              <a:rPr lang="en-US" dirty="0" smtClean="0"/>
              <a:t>, Nicolas Lanier</a:t>
            </a:r>
          </a:p>
          <a:p>
            <a:pPr algn="just"/>
            <a:r>
              <a:rPr lang="el-GR" dirty="0" smtClean="0"/>
              <a:t>Πολλοί συνθέτες από την Ιταλία και τη Γαλλία επισκέπτονται  την  Αγγλία και συμβάλλουν στη διάδοση της όπερας, ενώ παίζονται όπερες των </a:t>
            </a:r>
            <a:r>
              <a:rPr lang="en-US" dirty="0" smtClean="0"/>
              <a:t>Camper</a:t>
            </a:r>
            <a:r>
              <a:rPr lang="el-GR" dirty="0" smtClean="0"/>
              <a:t> και</a:t>
            </a:r>
            <a:r>
              <a:rPr lang="en-US" dirty="0" smtClean="0"/>
              <a:t> Lully</a:t>
            </a:r>
            <a:r>
              <a:rPr lang="el-GR" dirty="0" smtClean="0"/>
              <a:t>.</a:t>
            </a:r>
          </a:p>
          <a:p>
            <a:pPr algn="just"/>
            <a:r>
              <a:rPr lang="el-GR" dirty="0" smtClean="0"/>
              <a:t>Πρώτη αγγλική όπερα </a:t>
            </a:r>
            <a:r>
              <a:rPr lang="en-US" i="1" dirty="0" smtClean="0"/>
              <a:t>The siege of Rhodes</a:t>
            </a:r>
            <a:r>
              <a:rPr lang="el-GR" dirty="0" smtClean="0"/>
              <a:t>, σε ποίηση </a:t>
            </a:r>
            <a:r>
              <a:rPr lang="en-US" dirty="0" smtClean="0"/>
              <a:t>William Davenant </a:t>
            </a:r>
            <a:r>
              <a:rPr lang="el-GR" dirty="0" smtClean="0"/>
              <a:t>και μουσική γραμμένη από 5 συνθέτες (</a:t>
            </a:r>
            <a:r>
              <a:rPr lang="en-US" dirty="0" smtClean="0"/>
              <a:t>H. </a:t>
            </a:r>
            <a:r>
              <a:rPr lang="en-US" dirty="0" err="1" smtClean="0"/>
              <a:t>Lawes</a:t>
            </a:r>
            <a:r>
              <a:rPr lang="en-US" dirty="0" smtClean="0"/>
              <a:t>, H. Cooke, M. Locke, Ch. Coleman, G. Hudson</a:t>
            </a:r>
            <a:r>
              <a:rPr lang="el-GR" dirty="0" smtClean="0"/>
              <a:t>) το 1656 </a:t>
            </a:r>
            <a:r>
              <a:rPr lang="en-US" dirty="0" smtClean="0"/>
              <a:t>. </a:t>
            </a:r>
            <a:r>
              <a:rPr lang="el-GR" dirty="0" smtClean="0"/>
              <a:t>Άλλη όπερα με στοιχεία </a:t>
            </a:r>
            <a:r>
              <a:rPr lang="en-US" dirty="0" smtClean="0"/>
              <a:t>masque, </a:t>
            </a:r>
            <a:r>
              <a:rPr lang="en-US" i="1" dirty="0" smtClean="0"/>
              <a:t>Venus and Adoni</a:t>
            </a:r>
            <a:r>
              <a:rPr lang="en-US" dirty="0" smtClean="0"/>
              <a:t>s </a:t>
            </a:r>
            <a:r>
              <a:rPr lang="el-GR" dirty="0" smtClean="0"/>
              <a:t>του </a:t>
            </a:r>
            <a:r>
              <a:rPr lang="en-US" dirty="0" smtClean="0"/>
              <a:t>John Blow</a:t>
            </a:r>
          </a:p>
          <a:p>
            <a:pPr algn="just"/>
            <a:r>
              <a:rPr lang="el-GR" dirty="0" smtClean="0"/>
              <a:t>Η παράδοση της Μάσκας επηρεάζει τις αγγλικές όπερες</a:t>
            </a:r>
          </a:p>
          <a:p>
            <a:pPr algn="just"/>
            <a:r>
              <a:rPr lang="el-GR" dirty="0" smtClean="0"/>
              <a:t>Σημαντικότερος συνθέτης της εποχής: </a:t>
            </a:r>
            <a:r>
              <a:rPr lang="en-US" dirty="0" smtClean="0"/>
              <a:t>Henry Purcell (1659- 1695)</a:t>
            </a:r>
          </a:p>
          <a:p>
            <a:pPr algn="just"/>
            <a:r>
              <a:rPr lang="el-GR" dirty="0" smtClean="0"/>
              <a:t>Έργα του </a:t>
            </a:r>
            <a:r>
              <a:rPr lang="en-US" dirty="0" smtClean="0"/>
              <a:t>Purcell: </a:t>
            </a:r>
            <a:r>
              <a:rPr lang="en-US" i="1" dirty="0" smtClean="0"/>
              <a:t>Dido and Aeneas </a:t>
            </a:r>
            <a:r>
              <a:rPr lang="el-GR" dirty="0" smtClean="0"/>
              <a:t> (όπερα), </a:t>
            </a:r>
            <a:r>
              <a:rPr lang="en-US" i="1" dirty="0" smtClean="0"/>
              <a:t>King Arthur</a:t>
            </a:r>
            <a:r>
              <a:rPr lang="en-US" dirty="0" smtClean="0"/>
              <a:t>, </a:t>
            </a:r>
            <a:r>
              <a:rPr lang="en-US" i="1" dirty="0" smtClean="0"/>
              <a:t>The Fairy Queen</a:t>
            </a:r>
            <a:r>
              <a:rPr lang="en-US" dirty="0" smtClean="0"/>
              <a:t> (</a:t>
            </a:r>
            <a:r>
              <a:rPr lang="en-US" dirty="0" err="1" smtClean="0"/>
              <a:t>semioperas</a:t>
            </a:r>
            <a:r>
              <a:rPr lang="en-US" dirty="0" smtClean="0"/>
              <a:t>, </a:t>
            </a:r>
            <a:r>
              <a:rPr lang="el-GR" dirty="0" smtClean="0"/>
              <a:t>δηλαδή έργα με στοιχεία όπερας αλλά και πολλά τμήματα πρόζας</a:t>
            </a:r>
            <a:r>
              <a:rPr lang="en-US" dirty="0" smtClean="0"/>
              <a:t>)</a:t>
            </a:r>
          </a:p>
          <a:p>
            <a:pPr>
              <a:buNone/>
            </a:pPr>
            <a:endParaRPr lang="el-GR" dirty="0" smtClean="0"/>
          </a:p>
          <a:p>
            <a:endParaRPr lang="el-GR"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dirty="0" smtClean="0"/>
              <a:t>Richard Strauss</a:t>
            </a:r>
            <a:endParaRPr lang="el-GR" sz="2400" dirty="0"/>
          </a:p>
        </p:txBody>
      </p:sp>
      <p:pic>
        <p:nvPicPr>
          <p:cNvPr id="1026" name="Picture 2" descr="C:\Users\User\Pictures\richard strauss.png"/>
          <p:cNvPicPr>
            <a:picLocks noGrp="1" noChangeAspect="1" noChangeArrowheads="1"/>
          </p:cNvPicPr>
          <p:nvPr>
            <p:ph idx="1"/>
          </p:nvPr>
        </p:nvPicPr>
        <p:blipFill>
          <a:blip r:embed="rId2"/>
          <a:srcRect/>
          <a:stretch>
            <a:fillRect/>
          </a:stretch>
        </p:blipFill>
        <p:spPr bwMode="auto">
          <a:xfrm>
            <a:off x="3214678" y="1928802"/>
            <a:ext cx="2857520" cy="4286280"/>
          </a:xfrm>
          <a:prstGeom prst="rect">
            <a:avLst/>
          </a:prstGeom>
          <a:noFill/>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357166"/>
            <a:ext cx="8229600" cy="1143000"/>
          </a:xfrm>
        </p:spPr>
        <p:txBody>
          <a:bodyPr>
            <a:normAutofit fontScale="90000"/>
          </a:bodyPr>
          <a:lstStyle/>
          <a:p>
            <a:r>
              <a:rPr lang="el-GR" sz="2000" dirty="0" smtClean="0"/>
              <a:t>Από παράσταση της όπερας του </a:t>
            </a:r>
            <a:r>
              <a:rPr lang="en-US" sz="2000" dirty="0" smtClean="0"/>
              <a:t>Richard Strauss </a:t>
            </a:r>
            <a:br>
              <a:rPr lang="en-US" sz="2000" dirty="0" smtClean="0"/>
            </a:br>
            <a:r>
              <a:rPr lang="en-US" sz="2000" i="1" dirty="0" smtClean="0"/>
              <a:t>H</a:t>
            </a:r>
            <a:r>
              <a:rPr lang="el-GR" sz="2000" i="1" dirty="0" smtClean="0"/>
              <a:t> Αριάδνη στη Νάξο</a:t>
            </a:r>
            <a:r>
              <a:rPr lang="en-US" sz="2000" i="1" dirty="0" smtClean="0"/>
              <a:t> </a:t>
            </a:r>
            <a:r>
              <a:rPr lang="en-US" sz="2000" dirty="0" smtClean="0"/>
              <a:t/>
            </a:r>
            <a:br>
              <a:rPr lang="en-US" sz="2000" dirty="0" smtClean="0"/>
            </a:br>
            <a:r>
              <a:rPr lang="el-GR" sz="2000" dirty="0" smtClean="0"/>
              <a:t>σε σκηνοθεσία </a:t>
            </a:r>
            <a:r>
              <a:rPr lang="en-US" sz="2000" dirty="0" err="1" smtClean="0"/>
              <a:t>Christof</a:t>
            </a:r>
            <a:r>
              <a:rPr lang="en-US" sz="2000" dirty="0" smtClean="0"/>
              <a:t> Loy</a:t>
            </a:r>
            <a:r>
              <a:rPr lang="el-GR" sz="2000" dirty="0" smtClean="0"/>
              <a:t/>
            </a:r>
            <a:br>
              <a:rPr lang="el-GR" sz="2000" dirty="0" smtClean="0"/>
            </a:br>
            <a:r>
              <a:rPr lang="en-US" sz="2000" dirty="0" smtClean="0"/>
              <a:t>Royal Opera House 2002</a:t>
            </a:r>
            <a:r>
              <a:rPr lang="el-GR" sz="2400" dirty="0" smtClean="0"/>
              <a:t/>
            </a:r>
            <a:br>
              <a:rPr lang="el-GR" sz="2400" dirty="0" smtClean="0"/>
            </a:br>
            <a:endParaRPr lang="el-GR" sz="2400" dirty="0"/>
          </a:p>
        </p:txBody>
      </p:sp>
      <p:pic>
        <p:nvPicPr>
          <p:cNvPr id="2050" name="Picture 2" descr="C:\Users\User\Pictures\strauss ariadne royak opera house 2002.jpg"/>
          <p:cNvPicPr>
            <a:picLocks noGrp="1" noChangeAspect="1" noChangeArrowheads="1"/>
          </p:cNvPicPr>
          <p:nvPr>
            <p:ph idx="1"/>
          </p:nvPr>
        </p:nvPicPr>
        <p:blipFill>
          <a:blip r:embed="rId2"/>
          <a:srcRect/>
          <a:stretch>
            <a:fillRect/>
          </a:stretch>
        </p:blipFill>
        <p:spPr bwMode="auto">
          <a:xfrm>
            <a:off x="1428728" y="1714488"/>
            <a:ext cx="6429420" cy="3714776"/>
          </a:xfrm>
          <a:prstGeom prst="rect">
            <a:avLst/>
          </a:prstGeom>
          <a:noFill/>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err="1" smtClean="0"/>
              <a:t>Luciano</a:t>
            </a:r>
            <a:r>
              <a:rPr lang="en-US" sz="2800" dirty="0" smtClean="0"/>
              <a:t> </a:t>
            </a:r>
            <a:r>
              <a:rPr lang="en-US" sz="2800" dirty="0" err="1" smtClean="0"/>
              <a:t>Berio</a:t>
            </a:r>
            <a:endParaRPr lang="el-GR" sz="2800" dirty="0"/>
          </a:p>
        </p:txBody>
      </p:sp>
      <p:pic>
        <p:nvPicPr>
          <p:cNvPr id="3074" name="Picture 2" descr="C:\Users\User\Pictures\luciano berio.png"/>
          <p:cNvPicPr>
            <a:picLocks noGrp="1" noChangeAspect="1" noChangeArrowheads="1"/>
          </p:cNvPicPr>
          <p:nvPr>
            <p:ph idx="1"/>
          </p:nvPr>
        </p:nvPicPr>
        <p:blipFill>
          <a:blip r:embed="rId2"/>
          <a:srcRect/>
          <a:stretch>
            <a:fillRect/>
          </a:stretch>
        </p:blipFill>
        <p:spPr bwMode="auto">
          <a:xfrm>
            <a:off x="1928794" y="1857364"/>
            <a:ext cx="5357850" cy="4214842"/>
          </a:xfrm>
          <a:prstGeom prst="rect">
            <a:avLst/>
          </a:prstGeom>
          <a:noFill/>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dirty="0" smtClean="0"/>
              <a:t>Claude Debussy</a:t>
            </a:r>
            <a:endParaRPr lang="el-GR" sz="2400" dirty="0"/>
          </a:p>
        </p:txBody>
      </p:sp>
      <p:pic>
        <p:nvPicPr>
          <p:cNvPr id="4098" name="Picture 2" descr="C:\Users\User\Pictures\debussy.png"/>
          <p:cNvPicPr>
            <a:picLocks noGrp="1" noChangeAspect="1" noChangeArrowheads="1"/>
          </p:cNvPicPr>
          <p:nvPr>
            <p:ph idx="1"/>
          </p:nvPr>
        </p:nvPicPr>
        <p:blipFill>
          <a:blip r:embed="rId2"/>
          <a:srcRect/>
          <a:stretch>
            <a:fillRect/>
          </a:stretch>
        </p:blipFill>
        <p:spPr bwMode="auto">
          <a:xfrm>
            <a:off x="3143240" y="1500174"/>
            <a:ext cx="3429024" cy="4714908"/>
          </a:xfrm>
          <a:prstGeom prst="rect">
            <a:avLst/>
          </a:prstGeom>
          <a:noFill/>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dirty="0" smtClean="0"/>
              <a:t>O Debussy </a:t>
            </a:r>
            <a:r>
              <a:rPr lang="el-GR" sz="2400" dirty="0" smtClean="0"/>
              <a:t>στο πιάνο με άλλους μουσικούς</a:t>
            </a:r>
            <a:br>
              <a:rPr lang="el-GR" sz="2400" dirty="0" smtClean="0"/>
            </a:br>
            <a:r>
              <a:rPr lang="el-GR" sz="2400" dirty="0" smtClean="0"/>
              <a:t>1893</a:t>
            </a:r>
            <a:endParaRPr lang="el-GR" sz="2400" dirty="0"/>
          </a:p>
        </p:txBody>
      </p:sp>
      <p:pic>
        <p:nvPicPr>
          <p:cNvPr id="4" name="3 - Θέση περιεχομένου" descr="-Debussy_1893.jpg"/>
          <p:cNvPicPr>
            <a:picLocks noGrp="1" noChangeAspect="1"/>
          </p:cNvPicPr>
          <p:nvPr>
            <p:ph idx="1"/>
          </p:nvPr>
        </p:nvPicPr>
        <p:blipFill>
          <a:blip r:embed="rId2"/>
          <a:stretch>
            <a:fillRect/>
          </a:stretch>
        </p:blipFill>
        <p:spPr>
          <a:xfrm>
            <a:off x="1428728" y="1785926"/>
            <a:ext cx="6500858" cy="4500594"/>
          </a:xfrm>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Ο Γάλλος συνθέτης του 20ού αιώνα</a:t>
            </a:r>
            <a:br>
              <a:rPr lang="el-GR" sz="2400" dirty="0" smtClean="0"/>
            </a:br>
            <a:r>
              <a:rPr lang="en-US" sz="2400" dirty="0" smtClean="0"/>
              <a:t>Olivier </a:t>
            </a:r>
            <a:r>
              <a:rPr lang="en-US" sz="2400" dirty="0" err="1" smtClean="0"/>
              <a:t>Messiaen</a:t>
            </a:r>
            <a:endParaRPr lang="el-GR" sz="2400" dirty="0"/>
          </a:p>
        </p:txBody>
      </p:sp>
      <p:pic>
        <p:nvPicPr>
          <p:cNvPr id="5122" name="Picture 2" descr="C:\Users\User\Pictures\olivier messiaen.png"/>
          <p:cNvPicPr>
            <a:picLocks noGrp="1" noChangeAspect="1" noChangeArrowheads="1"/>
          </p:cNvPicPr>
          <p:nvPr>
            <p:ph idx="1"/>
          </p:nvPr>
        </p:nvPicPr>
        <p:blipFill>
          <a:blip r:embed="rId2"/>
          <a:srcRect/>
          <a:stretch>
            <a:fillRect/>
          </a:stretch>
        </p:blipFill>
        <p:spPr bwMode="auto">
          <a:xfrm>
            <a:off x="1500166" y="1714488"/>
            <a:ext cx="6215106" cy="4429156"/>
          </a:xfrm>
          <a:prstGeom prst="rect">
            <a:avLst/>
          </a:prstGeom>
          <a:noFill/>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85776"/>
            <a:ext cx="8229600" cy="1214446"/>
          </a:xfrm>
        </p:spPr>
        <p:txBody>
          <a:bodyPr>
            <a:normAutofit/>
          </a:bodyPr>
          <a:lstStyle/>
          <a:p>
            <a:r>
              <a:rPr lang="el-GR" sz="2000" dirty="0" smtClean="0"/>
              <a:t>20ός αιώνας</a:t>
            </a:r>
            <a:endParaRPr lang="el-GR" sz="2000" dirty="0"/>
          </a:p>
        </p:txBody>
      </p:sp>
      <p:sp>
        <p:nvSpPr>
          <p:cNvPr id="3" name="2 - Θέση περιεχομένου"/>
          <p:cNvSpPr>
            <a:spLocks noGrp="1"/>
          </p:cNvSpPr>
          <p:nvPr>
            <p:ph idx="1"/>
          </p:nvPr>
        </p:nvSpPr>
        <p:spPr>
          <a:xfrm>
            <a:off x="500034" y="857232"/>
            <a:ext cx="8229600" cy="4709160"/>
          </a:xfrm>
        </p:spPr>
        <p:txBody>
          <a:bodyPr>
            <a:noAutofit/>
          </a:bodyPr>
          <a:lstStyle/>
          <a:p>
            <a:pPr algn="just">
              <a:buNone/>
            </a:pPr>
            <a:r>
              <a:rPr lang="el-GR" sz="1400" u="sng" dirty="0" smtClean="0"/>
              <a:t>Ισπανία</a:t>
            </a:r>
          </a:p>
          <a:p>
            <a:pPr algn="just">
              <a:buNone/>
            </a:pPr>
            <a:r>
              <a:rPr lang="el-GR" sz="1400" dirty="0" smtClean="0"/>
              <a:t>Σημαντικότεροι συνθέτες</a:t>
            </a:r>
            <a:r>
              <a:rPr lang="el-GR" sz="1400" b="1" dirty="0" smtClean="0"/>
              <a:t>: </a:t>
            </a:r>
            <a:r>
              <a:rPr lang="en-US" sz="1400" b="1" dirty="0" smtClean="0"/>
              <a:t>Enrique Granados </a:t>
            </a:r>
            <a:r>
              <a:rPr lang="en-US" sz="1400" dirty="0" smtClean="0"/>
              <a:t>(1867-1916), </a:t>
            </a:r>
            <a:r>
              <a:rPr lang="en-US" sz="1400" b="1" dirty="0" smtClean="0"/>
              <a:t>Manuel de </a:t>
            </a:r>
            <a:r>
              <a:rPr lang="en-US" sz="1400" b="1" dirty="0" err="1" smtClean="0"/>
              <a:t>Falla</a:t>
            </a:r>
            <a:r>
              <a:rPr lang="en-US" sz="1400" b="1" dirty="0" smtClean="0"/>
              <a:t> </a:t>
            </a:r>
            <a:r>
              <a:rPr lang="en-US" sz="1400" dirty="0" smtClean="0"/>
              <a:t>(1876-1946)</a:t>
            </a:r>
          </a:p>
          <a:p>
            <a:pPr algn="just">
              <a:buNone/>
            </a:pPr>
            <a:r>
              <a:rPr lang="el-GR" sz="1400" u="sng" dirty="0" smtClean="0"/>
              <a:t>Αγγλί</a:t>
            </a:r>
            <a:r>
              <a:rPr lang="el-GR" sz="1400" dirty="0" smtClean="0"/>
              <a:t>α</a:t>
            </a:r>
          </a:p>
          <a:p>
            <a:pPr algn="just">
              <a:buNone/>
            </a:pPr>
            <a:r>
              <a:rPr lang="el-GR" sz="1400" dirty="0" smtClean="0"/>
              <a:t>Σημαντικότεροι συνθέτες: </a:t>
            </a:r>
            <a:r>
              <a:rPr lang="en-US" sz="1400" b="1" dirty="0" smtClean="0"/>
              <a:t>Ralph Vaughan Williams </a:t>
            </a:r>
            <a:r>
              <a:rPr lang="en-US" sz="1400" dirty="0" smtClean="0"/>
              <a:t>(1872-1958), </a:t>
            </a:r>
            <a:r>
              <a:rPr lang="en-US" sz="1400" b="1" dirty="0" smtClean="0"/>
              <a:t>Benjamin Britten </a:t>
            </a:r>
            <a:r>
              <a:rPr lang="en-US" sz="1400" dirty="0" smtClean="0"/>
              <a:t>(1913-1976)</a:t>
            </a:r>
          </a:p>
          <a:p>
            <a:pPr algn="just">
              <a:buNone/>
            </a:pPr>
            <a:r>
              <a:rPr lang="el-GR" sz="1400" u="sng" dirty="0" err="1" smtClean="0"/>
              <a:t>Ρωσσία</a:t>
            </a:r>
            <a:endParaRPr lang="el-GR" sz="1400" u="sng" dirty="0" smtClean="0"/>
          </a:p>
          <a:p>
            <a:pPr algn="just">
              <a:buNone/>
            </a:pPr>
            <a:r>
              <a:rPr lang="el-GR" sz="1400" dirty="0" smtClean="0"/>
              <a:t>Σημαντικότεροι συνθέτες: </a:t>
            </a:r>
            <a:r>
              <a:rPr lang="en-US" sz="1400" b="1" dirty="0" err="1" smtClean="0"/>
              <a:t>Dimitri</a:t>
            </a:r>
            <a:r>
              <a:rPr lang="en-US" sz="1400" b="1" dirty="0" smtClean="0"/>
              <a:t> </a:t>
            </a:r>
            <a:r>
              <a:rPr lang="en-US" sz="1400" b="1" dirty="0" err="1" smtClean="0"/>
              <a:t>Shostakovitch</a:t>
            </a:r>
            <a:r>
              <a:rPr lang="en-US" sz="1400" b="1" dirty="0" smtClean="0"/>
              <a:t> </a:t>
            </a:r>
            <a:r>
              <a:rPr lang="en-US" sz="1400" dirty="0" smtClean="0"/>
              <a:t>(1906-1975), </a:t>
            </a:r>
            <a:r>
              <a:rPr lang="en-US" sz="1400" b="1" dirty="0" smtClean="0"/>
              <a:t>Sergey Prokofiev </a:t>
            </a:r>
            <a:r>
              <a:rPr lang="en-US" sz="1400" dirty="0" smtClean="0"/>
              <a:t>(1891-1953, </a:t>
            </a:r>
            <a:r>
              <a:rPr lang="el-GR" sz="1400" i="1" dirty="0" smtClean="0"/>
              <a:t>Η αγάπη και τα τρία πορτοκάλια</a:t>
            </a:r>
            <a:r>
              <a:rPr lang="el-GR" sz="1400" dirty="0" smtClean="0"/>
              <a:t>, </a:t>
            </a:r>
            <a:r>
              <a:rPr lang="el-GR" sz="1400" i="1" dirty="0" smtClean="0"/>
              <a:t>Φλεγόμενος άγγελος</a:t>
            </a:r>
            <a:r>
              <a:rPr lang="el-GR" sz="1400" dirty="0" smtClean="0"/>
              <a:t>, </a:t>
            </a:r>
            <a:r>
              <a:rPr lang="el-GR" sz="1400" i="1" dirty="0" smtClean="0"/>
              <a:t>Πόλεμος και Ειρήνη</a:t>
            </a:r>
            <a:r>
              <a:rPr lang="en-US" sz="1400" dirty="0" smtClean="0"/>
              <a:t>)</a:t>
            </a:r>
            <a:r>
              <a:rPr lang="el-GR" sz="1400" dirty="0" smtClean="0"/>
              <a:t>, </a:t>
            </a:r>
            <a:r>
              <a:rPr lang="en-US" sz="1400" b="1" dirty="0" smtClean="0"/>
              <a:t>Igor Stravinsky </a:t>
            </a:r>
            <a:r>
              <a:rPr lang="en-US" sz="1400" dirty="0" smtClean="0"/>
              <a:t>(1882-1971, </a:t>
            </a:r>
            <a:r>
              <a:rPr lang="el-GR" sz="1400" i="1" dirty="0" smtClean="0"/>
              <a:t>Το αηδόνι</a:t>
            </a:r>
            <a:r>
              <a:rPr lang="el-GR" sz="1400" dirty="0" smtClean="0"/>
              <a:t>, </a:t>
            </a:r>
            <a:r>
              <a:rPr lang="el-GR" sz="1400" i="1" dirty="0" smtClean="0"/>
              <a:t>Οιδίποδας</a:t>
            </a:r>
            <a:r>
              <a:rPr lang="en-US" sz="1400" dirty="0" smtClean="0"/>
              <a:t>)</a:t>
            </a:r>
            <a:endParaRPr lang="el-GR" sz="1400" dirty="0" smtClean="0"/>
          </a:p>
          <a:p>
            <a:pPr algn="just">
              <a:buNone/>
            </a:pPr>
            <a:r>
              <a:rPr lang="el-GR" sz="1400" u="sng" dirty="0" smtClean="0"/>
              <a:t>Ουγγαρία</a:t>
            </a:r>
          </a:p>
          <a:p>
            <a:pPr algn="just">
              <a:buNone/>
            </a:pPr>
            <a:r>
              <a:rPr lang="el-GR" sz="1400" dirty="0" smtClean="0"/>
              <a:t>Σημαντικότεροι συνθέτες</a:t>
            </a:r>
            <a:r>
              <a:rPr lang="el-GR" sz="1400" b="1" dirty="0" smtClean="0"/>
              <a:t>: </a:t>
            </a:r>
            <a:r>
              <a:rPr lang="en-US" sz="1400" b="1" dirty="0" err="1" smtClean="0"/>
              <a:t>Bela</a:t>
            </a:r>
            <a:r>
              <a:rPr lang="en-US" sz="1400" b="1" dirty="0" smtClean="0"/>
              <a:t> Bartok </a:t>
            </a:r>
            <a:r>
              <a:rPr lang="en-US" sz="1400" dirty="0" smtClean="0"/>
              <a:t>(1881-1945, </a:t>
            </a:r>
            <a:r>
              <a:rPr lang="el-GR" sz="1400" i="1" dirty="0" smtClean="0"/>
              <a:t>Κυανοπώγων</a:t>
            </a:r>
            <a:r>
              <a:rPr lang="en-US" sz="1400" dirty="0" smtClean="0"/>
              <a:t>)</a:t>
            </a:r>
            <a:r>
              <a:rPr lang="el-GR" sz="1400" dirty="0" smtClean="0"/>
              <a:t>, </a:t>
            </a:r>
            <a:r>
              <a:rPr lang="en-US" sz="1400" b="1" dirty="0" err="1" smtClean="0"/>
              <a:t>Zoltan</a:t>
            </a:r>
            <a:r>
              <a:rPr lang="en-US" sz="1400" b="1" dirty="0" smtClean="0"/>
              <a:t> Kodaly</a:t>
            </a:r>
          </a:p>
          <a:p>
            <a:pPr algn="just">
              <a:buNone/>
            </a:pPr>
            <a:r>
              <a:rPr lang="el-GR" sz="1400" u="sng" dirty="0" smtClean="0"/>
              <a:t>Τσεχοσλοβακία-Τσεχία</a:t>
            </a:r>
          </a:p>
          <a:p>
            <a:pPr algn="just">
              <a:buNone/>
            </a:pPr>
            <a:r>
              <a:rPr lang="el-GR" sz="1400" dirty="0" smtClean="0"/>
              <a:t>Σημαντικότερος συνθέτης</a:t>
            </a:r>
            <a:r>
              <a:rPr lang="el-GR" sz="1400" b="1" dirty="0" smtClean="0"/>
              <a:t>: </a:t>
            </a:r>
            <a:r>
              <a:rPr lang="en-US" sz="1400" b="1" dirty="0" err="1" smtClean="0"/>
              <a:t>Boluslav</a:t>
            </a:r>
            <a:r>
              <a:rPr lang="en-US" sz="1400" b="1" dirty="0" smtClean="0"/>
              <a:t> </a:t>
            </a:r>
            <a:r>
              <a:rPr lang="en-US" sz="1400" b="1" dirty="0" err="1" smtClean="0"/>
              <a:t>Martinu</a:t>
            </a:r>
            <a:r>
              <a:rPr lang="en-US" sz="1400" b="1" dirty="0" smtClean="0"/>
              <a:t>  </a:t>
            </a:r>
            <a:r>
              <a:rPr lang="en-US" sz="1400" dirty="0" smtClean="0"/>
              <a:t>(1880-1959)</a:t>
            </a:r>
          </a:p>
          <a:p>
            <a:pPr algn="just">
              <a:buNone/>
            </a:pPr>
            <a:r>
              <a:rPr lang="el-GR" sz="1400" u="sng" dirty="0" smtClean="0"/>
              <a:t>Πολωνία</a:t>
            </a:r>
          </a:p>
          <a:p>
            <a:pPr algn="just">
              <a:buNone/>
            </a:pPr>
            <a:r>
              <a:rPr lang="el-GR" sz="1400" dirty="0" smtClean="0"/>
              <a:t>Σημαντικότεροι συνθέτες:</a:t>
            </a:r>
            <a:r>
              <a:rPr lang="en-US" sz="1400" b="1" dirty="0" smtClean="0"/>
              <a:t>Karol </a:t>
            </a:r>
            <a:r>
              <a:rPr lang="en-US" sz="1400" b="1" dirty="0" err="1" smtClean="0"/>
              <a:t>Szymanowsky</a:t>
            </a:r>
            <a:r>
              <a:rPr lang="en-US" sz="1400" b="1" dirty="0" smtClean="0"/>
              <a:t> </a:t>
            </a:r>
            <a:r>
              <a:rPr lang="en-US" sz="1400" dirty="0" smtClean="0"/>
              <a:t>(1882-1937), </a:t>
            </a:r>
            <a:r>
              <a:rPr lang="en-US" sz="1400" b="1" dirty="0" err="1" smtClean="0"/>
              <a:t>Krysztof</a:t>
            </a:r>
            <a:r>
              <a:rPr lang="en-US" sz="1400" b="1" dirty="0" smtClean="0"/>
              <a:t> </a:t>
            </a:r>
            <a:r>
              <a:rPr lang="en-US" sz="1400" b="1" dirty="0" err="1" smtClean="0"/>
              <a:t>Pendereck</a:t>
            </a:r>
            <a:r>
              <a:rPr lang="en-US" sz="1400" dirty="0" err="1" smtClean="0"/>
              <a:t>i</a:t>
            </a:r>
            <a:r>
              <a:rPr lang="en-US" sz="1400" dirty="0" smtClean="0"/>
              <a:t> (1933-)</a:t>
            </a:r>
          </a:p>
          <a:p>
            <a:pPr algn="just">
              <a:buNone/>
            </a:pPr>
            <a:r>
              <a:rPr lang="el-GR" sz="1400" u="sng" dirty="0" smtClean="0"/>
              <a:t>Ρουμανία</a:t>
            </a:r>
          </a:p>
          <a:p>
            <a:pPr algn="just">
              <a:buNone/>
            </a:pPr>
            <a:r>
              <a:rPr lang="el-GR" sz="1400" dirty="0" smtClean="0"/>
              <a:t>Σημαντικότερος συνθέτης:</a:t>
            </a:r>
            <a:r>
              <a:rPr lang="en-US" sz="1400" b="1" dirty="0" smtClean="0"/>
              <a:t>Georges </a:t>
            </a:r>
            <a:r>
              <a:rPr lang="en-US" sz="1400" b="1" dirty="0" err="1" smtClean="0"/>
              <a:t>Enescu</a:t>
            </a:r>
            <a:r>
              <a:rPr lang="en-US" sz="1400" b="1" dirty="0" smtClean="0"/>
              <a:t> </a:t>
            </a:r>
            <a:r>
              <a:rPr lang="en-US" sz="1400" dirty="0" smtClean="0"/>
              <a:t>(1881-1955)</a:t>
            </a:r>
          </a:p>
          <a:p>
            <a:pPr algn="just">
              <a:buNone/>
            </a:pPr>
            <a:r>
              <a:rPr lang="el-GR" sz="1400" u="sng" dirty="0" smtClean="0"/>
              <a:t>ΗΠΑ</a:t>
            </a:r>
          </a:p>
          <a:p>
            <a:pPr algn="just">
              <a:buNone/>
            </a:pPr>
            <a:r>
              <a:rPr lang="en-US" sz="1400" b="1" dirty="0" smtClean="0"/>
              <a:t>George Gershwin </a:t>
            </a:r>
            <a:r>
              <a:rPr lang="en-US" sz="1400" dirty="0" smtClean="0"/>
              <a:t>(1898-1937, </a:t>
            </a:r>
            <a:r>
              <a:rPr lang="en-US" sz="1400" i="1" dirty="0" smtClean="0"/>
              <a:t>Porgy and Bess</a:t>
            </a:r>
            <a:r>
              <a:rPr lang="en-US" sz="1400" dirty="0" smtClean="0"/>
              <a:t>)</a:t>
            </a:r>
          </a:p>
          <a:p>
            <a:pPr algn="just">
              <a:buNone/>
            </a:pPr>
            <a:r>
              <a:rPr lang="en-US" sz="1400" b="1" dirty="0" err="1" smtClean="0"/>
              <a:t>Gian</a:t>
            </a:r>
            <a:r>
              <a:rPr lang="en-US" sz="1400" b="1" dirty="0" smtClean="0"/>
              <a:t> Carlo Menotti </a:t>
            </a:r>
            <a:r>
              <a:rPr lang="en-US" sz="1400" dirty="0" smtClean="0"/>
              <a:t>(1911-, </a:t>
            </a:r>
            <a:r>
              <a:rPr lang="el-GR" sz="1400" i="1" dirty="0" smtClean="0"/>
              <a:t>Το τηλέφωνο</a:t>
            </a:r>
            <a:r>
              <a:rPr lang="el-GR" sz="1400" dirty="0" smtClean="0"/>
              <a:t>, </a:t>
            </a:r>
            <a:r>
              <a:rPr lang="el-GR" sz="1400" i="1" dirty="0" smtClean="0"/>
              <a:t>Ο πρόξενος</a:t>
            </a:r>
            <a:r>
              <a:rPr lang="en-US" sz="1400" dirty="0" smtClean="0"/>
              <a:t>)</a:t>
            </a:r>
            <a:endParaRPr lang="el-GR" sz="1400" dirty="0" smtClean="0"/>
          </a:p>
          <a:p>
            <a:pPr algn="just">
              <a:buNone/>
            </a:pPr>
            <a:r>
              <a:rPr lang="en-US" sz="1400" b="1" dirty="0" smtClean="0"/>
              <a:t>Samuel Barber </a:t>
            </a:r>
            <a:r>
              <a:rPr lang="en-US" sz="1400" dirty="0" smtClean="0"/>
              <a:t>(1910-,</a:t>
            </a:r>
            <a:r>
              <a:rPr lang="el-GR" sz="1400" dirty="0" smtClean="0"/>
              <a:t> </a:t>
            </a:r>
            <a:r>
              <a:rPr lang="el-GR" sz="1400" i="1" dirty="0" err="1" smtClean="0"/>
              <a:t>Βανέσσα</a:t>
            </a:r>
            <a:r>
              <a:rPr lang="el-GR" sz="1400" dirty="0" smtClean="0"/>
              <a:t>, </a:t>
            </a:r>
            <a:r>
              <a:rPr lang="el-GR" sz="1400" i="1" dirty="0" smtClean="0"/>
              <a:t>Αντώνιος και Κλεοπάτρα</a:t>
            </a:r>
            <a:r>
              <a:rPr lang="en-US" sz="1400" dirty="0" smtClean="0"/>
              <a:t>)</a:t>
            </a:r>
            <a:endParaRPr lang="el-GR" sz="1400" dirty="0" smtClean="0"/>
          </a:p>
          <a:p>
            <a:pPr algn="just">
              <a:buNone/>
            </a:pPr>
            <a:r>
              <a:rPr lang="en-US" sz="1400" b="1" dirty="0" smtClean="0"/>
              <a:t>Philip Glass </a:t>
            </a:r>
            <a:r>
              <a:rPr lang="en-US" sz="1400" dirty="0" smtClean="0"/>
              <a:t>(1937-</a:t>
            </a:r>
            <a:r>
              <a:rPr lang="en-US" sz="1400" i="1" dirty="0" smtClean="0"/>
              <a:t>, </a:t>
            </a:r>
            <a:r>
              <a:rPr lang="el-GR" sz="1400" i="1" dirty="0" smtClean="0"/>
              <a:t>Ο </a:t>
            </a:r>
            <a:r>
              <a:rPr lang="el-GR" sz="1400" i="1" dirty="0" err="1" smtClean="0"/>
              <a:t>Αϊνστάϊν</a:t>
            </a:r>
            <a:r>
              <a:rPr lang="el-GR" sz="1400" i="1" dirty="0" smtClean="0"/>
              <a:t> στην παραλία</a:t>
            </a:r>
            <a:r>
              <a:rPr lang="el-GR" sz="1400" dirty="0" smtClean="0"/>
              <a:t>, </a:t>
            </a:r>
            <a:r>
              <a:rPr lang="en-US" sz="1400" i="1" dirty="0" err="1" smtClean="0"/>
              <a:t>Akhnaten</a:t>
            </a:r>
            <a:r>
              <a:rPr lang="en-US" sz="1400" dirty="0" smtClean="0"/>
              <a:t>)</a:t>
            </a:r>
          </a:p>
          <a:p>
            <a:pPr algn="just">
              <a:buNone/>
            </a:pPr>
            <a:r>
              <a:rPr lang="en-US" sz="1400" b="1" dirty="0" smtClean="0"/>
              <a:t>John Adams </a:t>
            </a:r>
            <a:r>
              <a:rPr lang="en-US" sz="1400" dirty="0" smtClean="0"/>
              <a:t>(1947- </a:t>
            </a:r>
            <a:r>
              <a:rPr lang="el-GR" sz="1400" i="1" dirty="0" smtClean="0"/>
              <a:t>Ο Νίξον στην Κίνα</a:t>
            </a:r>
            <a:r>
              <a:rPr lang="en-US" sz="1400" dirty="0" smtClean="0"/>
              <a:t>)</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Ο Άγγλος συνθέτης </a:t>
            </a:r>
            <a:r>
              <a:rPr lang="en-US" sz="2400" dirty="0" smtClean="0"/>
              <a:t>Benjamin Britten</a:t>
            </a:r>
            <a:endParaRPr lang="el-GR" sz="2400" dirty="0"/>
          </a:p>
        </p:txBody>
      </p:sp>
      <p:pic>
        <p:nvPicPr>
          <p:cNvPr id="4" name="3 - Θέση περιεχομένου" descr="bemjamin britten.png"/>
          <p:cNvPicPr>
            <a:picLocks noGrp="1" noChangeAspect="1"/>
          </p:cNvPicPr>
          <p:nvPr>
            <p:ph idx="1"/>
          </p:nvPr>
        </p:nvPicPr>
        <p:blipFill>
          <a:blip r:embed="rId2"/>
          <a:stretch>
            <a:fillRect/>
          </a:stretch>
        </p:blipFill>
        <p:spPr>
          <a:xfrm>
            <a:off x="2643174" y="1643050"/>
            <a:ext cx="3643338" cy="4500594"/>
          </a:xfrm>
        </p:spPr>
      </p:pic>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dirty="0" err="1" smtClean="0"/>
              <a:t>Dimitri</a:t>
            </a:r>
            <a:r>
              <a:rPr lang="en-US" sz="2400" dirty="0" smtClean="0"/>
              <a:t> </a:t>
            </a:r>
            <a:r>
              <a:rPr lang="en-US" sz="2400" dirty="0" err="1" smtClean="0"/>
              <a:t>Shostakovitch</a:t>
            </a:r>
            <a:endParaRPr lang="el-GR" sz="2400" dirty="0"/>
          </a:p>
        </p:txBody>
      </p:sp>
      <p:pic>
        <p:nvPicPr>
          <p:cNvPr id="6146" name="Picture 2" descr="C:\Users\User\Pictures\shostakovitch.png"/>
          <p:cNvPicPr>
            <a:picLocks noGrp="1" noChangeAspect="1" noChangeArrowheads="1"/>
          </p:cNvPicPr>
          <p:nvPr>
            <p:ph idx="1"/>
          </p:nvPr>
        </p:nvPicPr>
        <p:blipFill>
          <a:blip r:embed="rId2"/>
          <a:srcRect/>
          <a:stretch>
            <a:fillRect/>
          </a:stretch>
        </p:blipFill>
        <p:spPr bwMode="auto">
          <a:xfrm>
            <a:off x="2143108" y="2000240"/>
            <a:ext cx="5500726" cy="4071966"/>
          </a:xfrm>
          <a:prstGeom prst="rect">
            <a:avLst/>
          </a:prstGeom>
          <a:noFill/>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dirty="0" smtClean="0"/>
              <a:t>Sergei Prokofiev</a:t>
            </a:r>
            <a:endParaRPr lang="el-GR" sz="2400" dirty="0"/>
          </a:p>
        </p:txBody>
      </p:sp>
      <p:pic>
        <p:nvPicPr>
          <p:cNvPr id="4" name="3 - Θέση περιεχομένου" descr="prokofiev.png"/>
          <p:cNvPicPr>
            <a:picLocks noGrp="1" noChangeAspect="1"/>
          </p:cNvPicPr>
          <p:nvPr>
            <p:ph idx="1"/>
          </p:nvPr>
        </p:nvPicPr>
        <p:blipFill>
          <a:blip r:embed="rId2"/>
          <a:stretch>
            <a:fillRect/>
          </a:stretch>
        </p:blipFill>
        <p:spPr>
          <a:xfrm>
            <a:off x="2857488" y="1571612"/>
            <a:ext cx="3071834" cy="464347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Henry Purcell</a:t>
            </a:r>
            <a:endParaRPr lang="el-GR" dirty="0"/>
          </a:p>
        </p:txBody>
      </p:sp>
      <p:pic>
        <p:nvPicPr>
          <p:cNvPr id="1026" name="Picture 2" descr="C:\Users\User\Pictures\Henry_Purcell_by_John_Closterman.jpg"/>
          <p:cNvPicPr>
            <a:picLocks noGrp="1" noChangeAspect="1" noChangeArrowheads="1"/>
          </p:cNvPicPr>
          <p:nvPr>
            <p:ph idx="1"/>
          </p:nvPr>
        </p:nvPicPr>
        <p:blipFill>
          <a:blip r:embed="rId2" cstate="print"/>
          <a:srcRect/>
          <a:stretch>
            <a:fillRect/>
          </a:stretch>
        </p:blipFill>
        <p:spPr bwMode="auto">
          <a:xfrm>
            <a:off x="2357422" y="1500174"/>
            <a:ext cx="4214842" cy="5143536"/>
          </a:xfrm>
          <a:prstGeom prst="rect">
            <a:avLst/>
          </a:prstGeom>
          <a:noFill/>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dirty="0" smtClean="0"/>
              <a:t>Igor Stravinsky</a:t>
            </a:r>
            <a:endParaRPr lang="el-GR" sz="2400" dirty="0"/>
          </a:p>
        </p:txBody>
      </p:sp>
      <p:pic>
        <p:nvPicPr>
          <p:cNvPr id="4" name="3 - Θέση περιεχομένου" descr="stravinsky.png"/>
          <p:cNvPicPr>
            <a:picLocks noGrp="1" noChangeAspect="1"/>
          </p:cNvPicPr>
          <p:nvPr>
            <p:ph idx="1"/>
          </p:nvPr>
        </p:nvPicPr>
        <p:blipFill>
          <a:blip r:embed="rId2"/>
          <a:stretch>
            <a:fillRect/>
          </a:stretch>
        </p:blipFill>
        <p:spPr>
          <a:xfrm>
            <a:off x="3000364" y="1785926"/>
            <a:ext cx="3286148" cy="4357718"/>
          </a:xfrm>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000" dirty="0" smtClean="0"/>
              <a:t>O </a:t>
            </a:r>
            <a:r>
              <a:rPr lang="en-US" sz="2000" dirty="0" err="1" smtClean="0"/>
              <a:t>Bela</a:t>
            </a:r>
            <a:r>
              <a:rPr lang="en-US" sz="2000" dirty="0" smtClean="0"/>
              <a:t> Bartok </a:t>
            </a:r>
            <a:r>
              <a:rPr lang="el-GR" sz="2000" dirty="0" smtClean="0"/>
              <a:t>το 1899</a:t>
            </a:r>
            <a:br>
              <a:rPr lang="el-GR" sz="2000" dirty="0" smtClean="0"/>
            </a:br>
            <a:r>
              <a:rPr lang="el-GR" sz="2000" dirty="0" smtClean="0"/>
              <a:t>Φωτογραφία από την αποφοίτησή του </a:t>
            </a:r>
            <a:br>
              <a:rPr lang="el-GR" sz="2000" dirty="0" smtClean="0"/>
            </a:br>
            <a:r>
              <a:rPr lang="el-GR" sz="2000" dirty="0" smtClean="0"/>
              <a:t>υπογεγραμμένη από τον ίδιο</a:t>
            </a:r>
            <a:endParaRPr lang="el-GR" sz="2000" dirty="0"/>
          </a:p>
        </p:txBody>
      </p:sp>
      <p:pic>
        <p:nvPicPr>
          <p:cNvPr id="4" name="3 - Θέση περιεχομένου" descr="Bartok_1899 signature on school graduation.jpg"/>
          <p:cNvPicPr>
            <a:picLocks noGrp="1" noChangeAspect="1"/>
          </p:cNvPicPr>
          <p:nvPr>
            <p:ph idx="1"/>
          </p:nvPr>
        </p:nvPicPr>
        <p:blipFill>
          <a:blip r:embed="rId2"/>
          <a:stretch>
            <a:fillRect/>
          </a:stretch>
        </p:blipFill>
        <p:spPr>
          <a:xfrm>
            <a:off x="2786050" y="1785926"/>
            <a:ext cx="3138502" cy="4429156"/>
          </a:xfrm>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dirty="0" smtClean="0"/>
              <a:t>George Gershwin</a:t>
            </a:r>
            <a:endParaRPr lang="el-GR" sz="2400" dirty="0"/>
          </a:p>
        </p:txBody>
      </p:sp>
      <p:pic>
        <p:nvPicPr>
          <p:cNvPr id="4" name="3 - Θέση περιεχομένου" descr="gershwin.png"/>
          <p:cNvPicPr>
            <a:picLocks noGrp="1" noChangeAspect="1"/>
          </p:cNvPicPr>
          <p:nvPr>
            <p:ph idx="1"/>
          </p:nvPr>
        </p:nvPicPr>
        <p:blipFill>
          <a:blip r:embed="rId2"/>
          <a:stretch>
            <a:fillRect/>
          </a:stretch>
        </p:blipFill>
        <p:spPr>
          <a:xfrm>
            <a:off x="2285984" y="1857364"/>
            <a:ext cx="4429156" cy="4357718"/>
          </a:xfrm>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dirty="0" smtClean="0"/>
              <a:t>Philip Glass</a:t>
            </a:r>
            <a:endParaRPr lang="el-GR" sz="2400" dirty="0"/>
          </a:p>
        </p:txBody>
      </p:sp>
      <p:pic>
        <p:nvPicPr>
          <p:cNvPr id="4" name="3 - Θέση περιεχομένου" descr="philip glass.png"/>
          <p:cNvPicPr>
            <a:picLocks noGrp="1" noChangeAspect="1"/>
          </p:cNvPicPr>
          <p:nvPr>
            <p:ph idx="1"/>
          </p:nvPr>
        </p:nvPicPr>
        <p:blipFill>
          <a:blip r:embed="rId2"/>
          <a:stretch>
            <a:fillRect/>
          </a:stretch>
        </p:blipFill>
        <p:spPr>
          <a:xfrm>
            <a:off x="2928926" y="1857364"/>
            <a:ext cx="3571900" cy="4286280"/>
          </a:xfrm>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dirty="0" smtClean="0"/>
              <a:t>O </a:t>
            </a:r>
            <a:r>
              <a:rPr lang="el-GR" sz="2400" dirty="0" smtClean="0"/>
              <a:t>δίσκος με την όπερα του </a:t>
            </a:r>
            <a:r>
              <a:rPr lang="en-US" sz="2400" dirty="0" smtClean="0"/>
              <a:t>Philip Glass </a:t>
            </a:r>
            <a:br>
              <a:rPr lang="en-US" sz="2400" dirty="0" smtClean="0"/>
            </a:br>
            <a:r>
              <a:rPr lang="en-US" sz="2400" i="1" dirty="0" smtClean="0"/>
              <a:t>Einstein on the Beach</a:t>
            </a:r>
            <a:endParaRPr lang="el-GR" sz="2400" i="1" dirty="0"/>
          </a:p>
        </p:txBody>
      </p:sp>
      <p:pic>
        <p:nvPicPr>
          <p:cNvPr id="4" name="3 - Θέση περιεχομένου" descr="glass winstein on the beach.jpg"/>
          <p:cNvPicPr>
            <a:picLocks noGrp="1" noChangeAspect="1"/>
          </p:cNvPicPr>
          <p:nvPr>
            <p:ph idx="1"/>
          </p:nvPr>
        </p:nvPicPr>
        <p:blipFill>
          <a:blip r:embed="rId2"/>
          <a:stretch>
            <a:fillRect/>
          </a:stretch>
        </p:blipFill>
        <p:spPr>
          <a:xfrm>
            <a:off x="2571736" y="1785926"/>
            <a:ext cx="4071966" cy="4643470"/>
          </a:xfrm>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Ο αμερικανός συνθέτης </a:t>
            </a:r>
            <a:r>
              <a:rPr lang="en-US" sz="2400" dirty="0" smtClean="0"/>
              <a:t>John Adams</a:t>
            </a:r>
            <a:endParaRPr lang="el-GR" sz="2400" dirty="0"/>
          </a:p>
        </p:txBody>
      </p:sp>
      <p:pic>
        <p:nvPicPr>
          <p:cNvPr id="4" name="3 - Θέση περιεχομένου" descr="john adams.png"/>
          <p:cNvPicPr>
            <a:picLocks noGrp="1" noChangeAspect="1"/>
          </p:cNvPicPr>
          <p:nvPr>
            <p:ph idx="1"/>
          </p:nvPr>
        </p:nvPicPr>
        <p:blipFill>
          <a:blip r:embed="rId2"/>
          <a:stretch>
            <a:fillRect/>
          </a:stretch>
        </p:blipFill>
        <p:spPr>
          <a:xfrm>
            <a:off x="3000364" y="1785926"/>
            <a:ext cx="2786082" cy="4000528"/>
          </a:xfrm>
        </p:spPr>
      </p:pic>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000" dirty="0" smtClean="0"/>
              <a:t>Σκηνή από την όπερα του </a:t>
            </a:r>
            <a:r>
              <a:rPr lang="en-US" sz="2000" dirty="0" smtClean="0"/>
              <a:t>John Adams </a:t>
            </a:r>
            <a:r>
              <a:rPr lang="en-US" sz="2000" i="1" dirty="0" smtClean="0"/>
              <a:t>Nixon in</a:t>
            </a:r>
            <a:r>
              <a:rPr lang="el-GR" sz="2000" i="1" dirty="0" smtClean="0"/>
              <a:t> </a:t>
            </a:r>
            <a:r>
              <a:rPr lang="en-US" sz="2000" i="1" dirty="0" smtClean="0"/>
              <a:t>China</a:t>
            </a:r>
            <a:r>
              <a:rPr lang="el-GR" sz="2000" dirty="0" smtClean="0"/>
              <a:t/>
            </a:r>
            <a:br>
              <a:rPr lang="el-GR" sz="2000" dirty="0" smtClean="0"/>
            </a:br>
            <a:r>
              <a:rPr lang="en-US" sz="2000" dirty="0" smtClean="0"/>
              <a:t> </a:t>
            </a:r>
            <a:r>
              <a:rPr lang="el-GR" sz="2000" dirty="0" smtClean="0"/>
              <a:t>από την παράσταση της </a:t>
            </a:r>
            <a:r>
              <a:rPr lang="en-US" sz="2000" dirty="0" smtClean="0"/>
              <a:t>Metropolitan Opera </a:t>
            </a:r>
            <a:r>
              <a:rPr lang="el-GR" sz="2000" dirty="0" smtClean="0"/>
              <a:t>της Νέας Υόρκης το 2011</a:t>
            </a:r>
            <a:r>
              <a:rPr lang="en-US" sz="2000" dirty="0" smtClean="0"/>
              <a:t> </a:t>
            </a:r>
            <a:r>
              <a:rPr lang="el-GR" sz="2000" dirty="0" smtClean="0"/>
              <a:t> </a:t>
            </a:r>
            <a:endParaRPr lang="el-GR" sz="2000" dirty="0"/>
          </a:p>
        </p:txBody>
      </p:sp>
      <p:pic>
        <p:nvPicPr>
          <p:cNvPr id="4" name="3 - Θέση περιεχομένου" descr="john adams nixon met 2011.jpg"/>
          <p:cNvPicPr>
            <a:picLocks noGrp="1" noChangeAspect="1"/>
          </p:cNvPicPr>
          <p:nvPr>
            <p:ph idx="1"/>
          </p:nvPr>
        </p:nvPicPr>
        <p:blipFill>
          <a:blip r:embed="rId2"/>
          <a:stretch>
            <a:fillRect/>
          </a:stretch>
        </p:blipFill>
        <p:spPr>
          <a:xfrm>
            <a:off x="1071538" y="1714488"/>
            <a:ext cx="6429420" cy="400052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όπερα στη Γερμανία</a:t>
            </a:r>
            <a:br>
              <a:rPr lang="el-GR" dirty="0" smtClean="0"/>
            </a:br>
            <a:r>
              <a:rPr lang="el-GR" dirty="0" smtClean="0"/>
              <a:t>17</a:t>
            </a:r>
            <a:r>
              <a:rPr lang="el-GR" baseline="30000" dirty="0" smtClean="0"/>
              <a:t>ος</a:t>
            </a:r>
            <a:r>
              <a:rPr lang="el-GR" dirty="0" smtClean="0"/>
              <a:t> αιώνας</a:t>
            </a:r>
            <a:endParaRPr lang="el-GR" dirty="0"/>
          </a:p>
        </p:txBody>
      </p:sp>
      <p:sp>
        <p:nvSpPr>
          <p:cNvPr id="3" name="2 - Θέση περιεχομένου"/>
          <p:cNvSpPr>
            <a:spLocks noGrp="1"/>
          </p:cNvSpPr>
          <p:nvPr>
            <p:ph idx="1"/>
          </p:nvPr>
        </p:nvSpPr>
        <p:spPr/>
        <p:txBody>
          <a:bodyPr>
            <a:normAutofit fontScale="92500" lnSpcReduction="10000"/>
          </a:bodyPr>
          <a:lstStyle/>
          <a:p>
            <a:pPr algn="just"/>
            <a:r>
              <a:rPr lang="el-GR" dirty="0" smtClean="0"/>
              <a:t>Στη Γερμανία η επίδραση της ιταλικής όπερας ήταν ιδιαίτερα έντονη. Το 1627 ο συνθέτης </a:t>
            </a:r>
            <a:r>
              <a:rPr lang="en-US" dirty="0" smtClean="0"/>
              <a:t>Heinrich </a:t>
            </a:r>
            <a:r>
              <a:rPr lang="en-US" b="1" dirty="0" err="1" smtClean="0"/>
              <a:t>Schütz</a:t>
            </a:r>
            <a:r>
              <a:rPr lang="en-US" dirty="0" smtClean="0"/>
              <a:t> </a:t>
            </a:r>
            <a:r>
              <a:rPr lang="el-GR" dirty="0" smtClean="0"/>
              <a:t>παρουσιάζει μια διασκευή της όπερας</a:t>
            </a:r>
            <a:r>
              <a:rPr lang="en-US" i="1" dirty="0" smtClean="0"/>
              <a:t> </a:t>
            </a:r>
            <a:r>
              <a:rPr lang="en-US" i="1" dirty="0" err="1" smtClean="0"/>
              <a:t>Dafne</a:t>
            </a:r>
            <a:r>
              <a:rPr lang="el-GR" dirty="0" smtClean="0"/>
              <a:t> του </a:t>
            </a:r>
            <a:r>
              <a:rPr lang="en-US" dirty="0" err="1" smtClean="0"/>
              <a:t>Peri</a:t>
            </a:r>
            <a:r>
              <a:rPr lang="en-US" dirty="0" smtClean="0"/>
              <a:t> (</a:t>
            </a:r>
            <a:r>
              <a:rPr lang="el-GR" dirty="0" smtClean="0"/>
              <a:t>στα γερμανικά</a:t>
            </a:r>
            <a:r>
              <a:rPr lang="en-US" dirty="0" smtClean="0"/>
              <a:t>, </a:t>
            </a:r>
            <a:r>
              <a:rPr lang="el-GR" dirty="0" smtClean="0"/>
              <a:t>παρόλο που η γενική τάση είναι το λιμπρέτο να γράφεται στα ιταλικά</a:t>
            </a:r>
            <a:r>
              <a:rPr lang="en-US" dirty="0" smtClean="0"/>
              <a:t>)</a:t>
            </a:r>
            <a:endParaRPr lang="el-GR" dirty="0" smtClean="0"/>
          </a:p>
          <a:p>
            <a:pPr algn="just"/>
            <a:r>
              <a:rPr lang="el-GR" dirty="0" smtClean="0"/>
              <a:t>Σημαντικοί συνθέτες της εποχής: </a:t>
            </a:r>
            <a:endParaRPr lang="en-US" dirty="0" smtClean="0"/>
          </a:p>
          <a:p>
            <a:pPr algn="just">
              <a:buNone/>
            </a:pPr>
            <a:r>
              <a:rPr lang="en-US" dirty="0" smtClean="0"/>
              <a:t>	</a:t>
            </a:r>
            <a:r>
              <a:rPr lang="en-US" dirty="0" err="1" smtClean="0"/>
              <a:t>Agostino</a:t>
            </a:r>
            <a:r>
              <a:rPr lang="en-US" dirty="0" smtClean="0"/>
              <a:t> </a:t>
            </a:r>
            <a:r>
              <a:rPr lang="en-US" b="1" dirty="0" err="1" smtClean="0"/>
              <a:t>Steffani</a:t>
            </a:r>
            <a:r>
              <a:rPr lang="en-US" dirty="0" smtClean="0"/>
              <a:t> (</a:t>
            </a:r>
            <a:r>
              <a:rPr lang="en-US" i="1" dirty="0" err="1" smtClean="0"/>
              <a:t>Baccanali</a:t>
            </a:r>
            <a:r>
              <a:rPr lang="en-US" dirty="0" smtClean="0"/>
              <a:t>, </a:t>
            </a:r>
            <a:r>
              <a:rPr lang="en-US" i="1" dirty="0" smtClean="0"/>
              <a:t>La </a:t>
            </a:r>
            <a:r>
              <a:rPr lang="en-US" i="1" dirty="0" err="1" smtClean="0"/>
              <a:t>superbia</a:t>
            </a:r>
            <a:r>
              <a:rPr lang="en-US" i="1" dirty="0" smtClean="0"/>
              <a:t> d’ Alessandro</a:t>
            </a:r>
            <a:r>
              <a:rPr lang="en-US" dirty="0" smtClean="0"/>
              <a:t>, </a:t>
            </a:r>
            <a:r>
              <a:rPr lang="en-US" i="1" dirty="0" smtClean="0"/>
              <a:t>Orlando </a:t>
            </a:r>
            <a:r>
              <a:rPr lang="en-US" i="1" dirty="0" err="1" smtClean="0"/>
              <a:t>generoso</a:t>
            </a:r>
            <a:r>
              <a:rPr lang="en-US" dirty="0" smtClean="0"/>
              <a:t>)</a:t>
            </a:r>
          </a:p>
          <a:p>
            <a:pPr algn="just">
              <a:buNone/>
            </a:pPr>
            <a:r>
              <a:rPr lang="en-US" dirty="0" smtClean="0"/>
              <a:t>	</a:t>
            </a:r>
            <a:r>
              <a:rPr lang="en-US" dirty="0" err="1" smtClean="0"/>
              <a:t>Giovani</a:t>
            </a:r>
            <a:r>
              <a:rPr lang="en-US" dirty="0" smtClean="0"/>
              <a:t> Andrea </a:t>
            </a:r>
            <a:r>
              <a:rPr lang="en-US" b="1" dirty="0" err="1" smtClean="0"/>
              <a:t>Bontempi</a:t>
            </a:r>
            <a:r>
              <a:rPr lang="en-US" dirty="0" smtClean="0"/>
              <a:t> (</a:t>
            </a:r>
            <a:r>
              <a:rPr lang="en-US" i="1" dirty="0" smtClean="0"/>
              <a:t>Il </a:t>
            </a:r>
            <a:r>
              <a:rPr lang="en-US" i="1" dirty="0" err="1" smtClean="0"/>
              <a:t>Paride</a:t>
            </a:r>
            <a:r>
              <a:rPr lang="el-GR" i="1" dirty="0" smtClean="0"/>
              <a:t> </a:t>
            </a:r>
            <a:r>
              <a:rPr lang="en-US" dirty="0" smtClean="0"/>
              <a:t>)</a:t>
            </a:r>
          </a:p>
          <a:p>
            <a:pPr algn="just">
              <a:buNone/>
            </a:pPr>
            <a:r>
              <a:rPr lang="en-US" dirty="0" smtClean="0"/>
              <a:t>	Johann </a:t>
            </a:r>
            <a:r>
              <a:rPr lang="en-US" b="1" dirty="0" err="1" smtClean="0"/>
              <a:t>Theile</a:t>
            </a:r>
            <a:r>
              <a:rPr lang="en-US" dirty="0" smtClean="0"/>
              <a:t> (</a:t>
            </a:r>
            <a:r>
              <a:rPr lang="en-US" i="1" dirty="0" smtClean="0"/>
              <a:t>Adam und Eve</a:t>
            </a:r>
            <a:r>
              <a:rPr lang="en-US" dirty="0" smtClean="0"/>
              <a:t>, </a:t>
            </a:r>
            <a:r>
              <a:rPr lang="en-US" i="1" dirty="0" err="1" smtClean="0"/>
              <a:t>Oronte</a:t>
            </a:r>
            <a:r>
              <a:rPr lang="en-US" dirty="0" smtClean="0"/>
              <a:t>, </a:t>
            </a:r>
            <a:r>
              <a:rPr lang="en-US" i="1" dirty="0" smtClean="0"/>
              <a:t>Die </a:t>
            </a:r>
            <a:r>
              <a:rPr lang="en-US" i="1" dirty="0" err="1" smtClean="0"/>
              <a:t>Greburth</a:t>
            </a:r>
            <a:r>
              <a:rPr lang="en-US" i="1" dirty="0" smtClean="0"/>
              <a:t> Christi</a:t>
            </a:r>
            <a:r>
              <a:rPr lang="en-US" dirty="0" smtClean="0"/>
              <a:t>) </a:t>
            </a:r>
            <a:r>
              <a:rPr lang="el-GR" dirty="0" smtClean="0"/>
              <a:t>που παρουσιάζει πλέον όπερες στα γερμανικά </a:t>
            </a:r>
            <a:r>
              <a:rPr lang="en-US" dirty="0" smtClean="0"/>
              <a:t>(</a:t>
            </a:r>
            <a:r>
              <a:rPr lang="el-GR" dirty="0" smtClean="0"/>
              <a:t>στο θέατρο </a:t>
            </a:r>
            <a:r>
              <a:rPr lang="en-US" dirty="0" smtClean="0"/>
              <a:t>G</a:t>
            </a:r>
            <a:r>
              <a:rPr lang="de-DE" dirty="0" smtClean="0"/>
              <a:t>ä</a:t>
            </a:r>
            <a:r>
              <a:rPr lang="en-US" dirty="0" err="1" smtClean="0"/>
              <a:t>nsemarkt</a:t>
            </a:r>
            <a:r>
              <a:rPr lang="en-US" dirty="0" smtClean="0"/>
              <a:t> </a:t>
            </a:r>
            <a:r>
              <a:rPr lang="el-GR" dirty="0" smtClean="0"/>
              <a:t>του Αμβούργου</a:t>
            </a:r>
            <a:r>
              <a:rPr lang="en-US" dirty="0" smtClean="0"/>
              <a:t>)</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ΠΕΡΙΟΔΟΙ ΤΗΣ ΙΣΤΟΡΙΑΣ ΤΗΣ ΜΟΥΣΙΚΗΣ -1</a:t>
            </a:r>
            <a:endParaRPr lang="el-GR" dirty="0"/>
          </a:p>
        </p:txBody>
      </p:sp>
      <p:sp>
        <p:nvSpPr>
          <p:cNvPr id="3" name="2 - Θέση περιεχομένου"/>
          <p:cNvSpPr>
            <a:spLocks noGrp="1"/>
          </p:cNvSpPr>
          <p:nvPr>
            <p:ph idx="1"/>
          </p:nvPr>
        </p:nvSpPr>
        <p:spPr/>
        <p:txBody>
          <a:bodyPr>
            <a:normAutofit fontScale="85000" lnSpcReduction="20000"/>
          </a:bodyPr>
          <a:lstStyle/>
          <a:p>
            <a:pPr>
              <a:buNone/>
            </a:pPr>
            <a:r>
              <a:rPr lang="el-GR" u="sng" dirty="0" smtClean="0"/>
              <a:t>ΜΟΝΟΦΩΝΙΑ</a:t>
            </a:r>
          </a:p>
          <a:p>
            <a:pPr>
              <a:buNone/>
            </a:pPr>
            <a:endParaRPr lang="el-GR" u="sng" dirty="0" smtClean="0"/>
          </a:p>
          <a:p>
            <a:pPr>
              <a:buNone/>
            </a:pPr>
            <a:r>
              <a:rPr lang="el-GR" u="sng" dirty="0" smtClean="0"/>
              <a:t>Αρχαία περίοδος </a:t>
            </a:r>
          </a:p>
          <a:p>
            <a:pPr>
              <a:buNone/>
            </a:pPr>
            <a:r>
              <a:rPr lang="el-GR" dirty="0" smtClean="0"/>
              <a:t>4.500 </a:t>
            </a:r>
            <a:r>
              <a:rPr lang="el-GR" dirty="0" err="1" smtClean="0"/>
              <a:t>π.Χ.</a:t>
            </a:r>
            <a:r>
              <a:rPr lang="el-GR" dirty="0" smtClean="0"/>
              <a:t> – 4</a:t>
            </a:r>
            <a:r>
              <a:rPr lang="el-GR" baseline="30000" dirty="0" smtClean="0"/>
              <a:t>ο</a:t>
            </a:r>
            <a:r>
              <a:rPr lang="el-GR" dirty="0" smtClean="0"/>
              <a:t> αιώνα </a:t>
            </a:r>
            <a:r>
              <a:rPr lang="el-GR" dirty="0" err="1" smtClean="0"/>
              <a:t>μ.Χ</a:t>
            </a:r>
            <a:endParaRPr lang="el-GR" dirty="0" smtClean="0"/>
          </a:p>
          <a:p>
            <a:pPr>
              <a:buNone/>
            </a:pPr>
            <a:r>
              <a:rPr lang="el-GR" dirty="0" smtClean="0"/>
              <a:t>Πρωτόγονες προσεγγίσεις της μουσικής</a:t>
            </a:r>
          </a:p>
          <a:p>
            <a:pPr>
              <a:buNone/>
            </a:pPr>
            <a:r>
              <a:rPr lang="el-GR" dirty="0" smtClean="0"/>
              <a:t>Αρχαίοι πολιτισμοί </a:t>
            </a:r>
          </a:p>
          <a:p>
            <a:pPr>
              <a:buNone/>
            </a:pPr>
            <a:r>
              <a:rPr lang="el-GR" dirty="0" smtClean="0"/>
              <a:t>(Κίνα, Αίγυπτος, Ινδία, Ασσυρία, Βαβυλώνα, Ισραήλ, Ελλάδα, Ρώμη)</a:t>
            </a:r>
          </a:p>
          <a:p>
            <a:pPr>
              <a:buNone/>
            </a:pPr>
            <a:endParaRPr lang="el-GR" u="sng" dirty="0" smtClean="0"/>
          </a:p>
          <a:p>
            <a:pPr>
              <a:buNone/>
            </a:pPr>
            <a:r>
              <a:rPr lang="el-GR" u="sng" dirty="0" smtClean="0"/>
              <a:t>Πρώιμος Μεσαίωνας</a:t>
            </a:r>
          </a:p>
          <a:p>
            <a:pPr>
              <a:buNone/>
            </a:pPr>
            <a:r>
              <a:rPr lang="el-GR" dirty="0" smtClean="0"/>
              <a:t>5</a:t>
            </a:r>
            <a:r>
              <a:rPr lang="el-GR" baseline="30000" dirty="0" smtClean="0"/>
              <a:t>ο</a:t>
            </a:r>
            <a:r>
              <a:rPr lang="el-GR" dirty="0" smtClean="0"/>
              <a:t> αιώνα-9</a:t>
            </a:r>
            <a:r>
              <a:rPr lang="el-GR" baseline="30000" dirty="0" smtClean="0"/>
              <a:t>ο</a:t>
            </a:r>
            <a:r>
              <a:rPr lang="el-GR" dirty="0" smtClean="0"/>
              <a:t> αιώνα </a:t>
            </a:r>
            <a:r>
              <a:rPr lang="el-GR" dirty="0" err="1" smtClean="0"/>
              <a:t>μ.Χ</a:t>
            </a:r>
            <a:r>
              <a:rPr lang="el-GR" dirty="0" smtClean="0"/>
              <a:t>.</a:t>
            </a:r>
          </a:p>
          <a:p>
            <a:pPr>
              <a:buNone/>
            </a:pPr>
            <a:r>
              <a:rPr lang="el-GR" dirty="0" smtClean="0"/>
              <a:t>Γρηγοριανό μέλος</a:t>
            </a:r>
          </a:p>
          <a:p>
            <a:pPr>
              <a:buNone/>
            </a:pPr>
            <a:r>
              <a:rPr lang="el-GR" dirty="0" smtClean="0"/>
              <a:t>Βυζαντινό μέλος</a:t>
            </a:r>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14356"/>
            <a:ext cx="8229600" cy="714372"/>
          </a:xfrm>
        </p:spPr>
        <p:txBody>
          <a:bodyPr>
            <a:noAutofit/>
          </a:bodyPr>
          <a:lstStyle/>
          <a:p>
            <a:r>
              <a:rPr lang="en-US" sz="2800" dirty="0" smtClean="0"/>
              <a:t>Heinrich </a:t>
            </a:r>
            <a:r>
              <a:rPr lang="en-US" sz="2800" dirty="0" err="1" smtClean="0"/>
              <a:t>Schütz</a:t>
            </a:r>
            <a:r>
              <a:rPr lang="en-US" sz="2800" dirty="0" smtClean="0"/>
              <a:t/>
            </a:r>
            <a:br>
              <a:rPr lang="en-US" sz="2800" dirty="0" smtClean="0"/>
            </a:br>
            <a:r>
              <a:rPr lang="el-GR" sz="2800" dirty="0" smtClean="0"/>
              <a:t>Πορτραίτο από τον </a:t>
            </a:r>
            <a:r>
              <a:rPr lang="en-US" sz="2800" dirty="0" err="1" smtClean="0"/>
              <a:t>Christoph</a:t>
            </a:r>
            <a:r>
              <a:rPr lang="en-US" sz="2800" dirty="0" smtClean="0"/>
              <a:t> </a:t>
            </a:r>
            <a:r>
              <a:rPr lang="en-US" sz="2800" dirty="0" err="1" smtClean="0"/>
              <a:t>Spetner</a:t>
            </a:r>
            <a:endParaRPr lang="el-GR" sz="2800" dirty="0"/>
          </a:p>
        </p:txBody>
      </p:sp>
      <p:pic>
        <p:nvPicPr>
          <p:cNvPr id="1026" name="Picture 2" descr="C:\Users\User\Pictures\H. Schutz by Ch. Spetner.jpg"/>
          <p:cNvPicPr>
            <a:picLocks noGrp="1" noChangeAspect="1" noChangeArrowheads="1"/>
          </p:cNvPicPr>
          <p:nvPr>
            <p:ph idx="1"/>
          </p:nvPr>
        </p:nvPicPr>
        <p:blipFill>
          <a:blip r:embed="rId2" cstate="print"/>
          <a:srcRect/>
          <a:stretch>
            <a:fillRect/>
          </a:stretch>
        </p:blipFill>
        <p:spPr bwMode="auto">
          <a:xfrm>
            <a:off x="2714612" y="1857364"/>
            <a:ext cx="3357586" cy="464347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smtClean="0"/>
              <a:t>Johann </a:t>
            </a:r>
            <a:r>
              <a:rPr lang="en-US" sz="2800" dirty="0" err="1" smtClean="0"/>
              <a:t>Theile</a:t>
            </a:r>
            <a:r>
              <a:rPr lang="en-US" sz="2800" dirty="0" smtClean="0"/>
              <a:t/>
            </a:r>
            <a:br>
              <a:rPr lang="en-US" sz="2800" dirty="0" smtClean="0"/>
            </a:br>
            <a:r>
              <a:rPr lang="en-US" sz="2800" dirty="0" smtClean="0"/>
              <a:t>(1646-1724)</a:t>
            </a:r>
            <a:endParaRPr lang="el-GR" sz="2800" dirty="0"/>
          </a:p>
        </p:txBody>
      </p:sp>
      <p:pic>
        <p:nvPicPr>
          <p:cNvPr id="1026" name="Picture 2" descr="C:\Users\User\Pictures\Johann Theile.jpg"/>
          <p:cNvPicPr>
            <a:picLocks noGrp="1" noChangeAspect="1" noChangeArrowheads="1"/>
          </p:cNvPicPr>
          <p:nvPr>
            <p:ph idx="1"/>
          </p:nvPr>
        </p:nvPicPr>
        <p:blipFill>
          <a:blip r:embed="rId2" cstate="print"/>
          <a:srcRect/>
          <a:stretch>
            <a:fillRect/>
          </a:stretch>
        </p:blipFill>
        <p:spPr bwMode="auto">
          <a:xfrm>
            <a:off x="3000364" y="1714488"/>
            <a:ext cx="3071834" cy="478634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err="1" smtClean="0"/>
              <a:t>Teatro</a:t>
            </a:r>
            <a:r>
              <a:rPr lang="en-US" dirty="0" smtClean="0"/>
              <a:t> </a:t>
            </a:r>
            <a:r>
              <a:rPr lang="en-US" dirty="0" err="1" smtClean="0"/>
              <a:t>di</a:t>
            </a:r>
            <a:r>
              <a:rPr lang="en-US" dirty="0" smtClean="0"/>
              <a:t> San Carlo</a:t>
            </a:r>
            <a:br>
              <a:rPr lang="en-US" dirty="0" smtClean="0"/>
            </a:br>
            <a:r>
              <a:rPr lang="en-US" dirty="0" smtClean="0"/>
              <a:t>Napoli, 1737</a:t>
            </a:r>
            <a:endParaRPr lang="el-GR" dirty="0"/>
          </a:p>
        </p:txBody>
      </p:sp>
      <p:pic>
        <p:nvPicPr>
          <p:cNvPr id="1026" name="Picture 2" descr="C:\Users\User\Pictures\Teatro di San Carlo.jpg"/>
          <p:cNvPicPr>
            <a:picLocks noGrp="1" noChangeAspect="1" noChangeArrowheads="1"/>
          </p:cNvPicPr>
          <p:nvPr>
            <p:ph idx="1"/>
          </p:nvPr>
        </p:nvPicPr>
        <p:blipFill>
          <a:blip r:embed="rId2" cstate="print"/>
          <a:srcRect/>
          <a:stretch>
            <a:fillRect/>
          </a:stretch>
        </p:blipFill>
        <p:spPr bwMode="auto">
          <a:xfrm>
            <a:off x="1571604" y="1714488"/>
            <a:ext cx="6143668" cy="464347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err="1" smtClean="0"/>
              <a:t>Teatro</a:t>
            </a:r>
            <a:r>
              <a:rPr lang="en-US" dirty="0" smtClean="0"/>
              <a:t> </a:t>
            </a:r>
            <a:r>
              <a:rPr lang="en-US" dirty="0" err="1" smtClean="0"/>
              <a:t>alla</a:t>
            </a:r>
            <a:r>
              <a:rPr lang="en-US" dirty="0" smtClean="0"/>
              <a:t> </a:t>
            </a:r>
            <a:r>
              <a:rPr lang="en-US" dirty="0" err="1" smtClean="0"/>
              <a:t>Scala</a:t>
            </a:r>
            <a:r>
              <a:rPr lang="en-US" dirty="0" smtClean="0"/>
              <a:t/>
            </a:r>
            <a:br>
              <a:rPr lang="en-US" dirty="0" smtClean="0"/>
            </a:br>
            <a:r>
              <a:rPr lang="en-US" dirty="0" smtClean="0"/>
              <a:t>Milano 1778</a:t>
            </a:r>
            <a:br>
              <a:rPr lang="en-US" dirty="0" smtClean="0"/>
            </a:br>
            <a:endParaRPr lang="el-GR" dirty="0"/>
          </a:p>
        </p:txBody>
      </p:sp>
      <p:pic>
        <p:nvPicPr>
          <p:cNvPr id="1026" name="Picture 2" descr="C:\Users\User\Pictures\Teatro alla Sacala.jpg"/>
          <p:cNvPicPr>
            <a:picLocks noGrp="1" noChangeAspect="1" noChangeArrowheads="1"/>
          </p:cNvPicPr>
          <p:nvPr>
            <p:ph idx="1"/>
          </p:nvPr>
        </p:nvPicPr>
        <p:blipFill>
          <a:blip r:embed="rId2" cstate="print"/>
          <a:srcRect/>
          <a:stretch>
            <a:fillRect/>
          </a:stretch>
        </p:blipFill>
        <p:spPr bwMode="auto">
          <a:xfrm>
            <a:off x="1285852" y="2000241"/>
            <a:ext cx="6643733" cy="421484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2400" dirty="0" smtClean="0"/>
              <a:t/>
            </a:r>
            <a:br>
              <a:rPr lang="en-US" sz="2400" dirty="0" smtClean="0"/>
            </a:br>
            <a:r>
              <a:rPr lang="en-US" sz="2400" dirty="0" err="1" smtClean="0"/>
              <a:t>Teatro</a:t>
            </a:r>
            <a:r>
              <a:rPr lang="en-US" sz="2400" dirty="0" smtClean="0"/>
              <a:t> </a:t>
            </a:r>
            <a:r>
              <a:rPr lang="en-US" sz="2400" dirty="0" err="1" smtClean="0"/>
              <a:t>alla</a:t>
            </a:r>
            <a:r>
              <a:rPr lang="en-US" sz="2400" dirty="0" smtClean="0"/>
              <a:t> </a:t>
            </a:r>
            <a:r>
              <a:rPr lang="en-US" sz="2400" dirty="0" err="1" smtClean="0"/>
              <a:t>Scala</a:t>
            </a:r>
            <a:r>
              <a:rPr lang="en-US" sz="2400" dirty="0" smtClean="0"/>
              <a:t/>
            </a:r>
            <a:br>
              <a:rPr lang="en-US" sz="2400" dirty="0" smtClean="0"/>
            </a:br>
            <a:r>
              <a:rPr lang="en-US" sz="2400" dirty="0" smtClean="0"/>
              <a:t>Milano</a:t>
            </a:r>
            <a:br>
              <a:rPr lang="en-US" sz="2400" dirty="0" smtClean="0"/>
            </a:br>
            <a:r>
              <a:rPr lang="el-GR" sz="2400" dirty="0" smtClean="0"/>
              <a:t>Παράσταση της όπερας του </a:t>
            </a:r>
            <a:r>
              <a:rPr lang="en-US" sz="2400" dirty="0" smtClean="0"/>
              <a:t>Puccini </a:t>
            </a:r>
            <a:r>
              <a:rPr lang="en-US" sz="2400" i="1" dirty="0" err="1" smtClean="0"/>
              <a:t>Turandot</a:t>
            </a:r>
            <a:r>
              <a:rPr lang="en-US" sz="2400" dirty="0" smtClean="0"/>
              <a:t> </a:t>
            </a:r>
            <a:br>
              <a:rPr lang="en-US" sz="2400" dirty="0" smtClean="0"/>
            </a:br>
            <a:r>
              <a:rPr lang="en-US" sz="2400" dirty="0" smtClean="0"/>
              <a:t>2011</a:t>
            </a:r>
            <a:endParaRPr lang="el-GR" sz="2400" dirty="0"/>
          </a:p>
        </p:txBody>
      </p:sp>
      <p:pic>
        <p:nvPicPr>
          <p:cNvPr id="2050" name="Picture 2" descr="C:\Users\User\Pictures\turandot-la-scala-act-2.jpg"/>
          <p:cNvPicPr>
            <a:picLocks noGrp="1" noChangeAspect="1" noChangeArrowheads="1"/>
          </p:cNvPicPr>
          <p:nvPr>
            <p:ph idx="1"/>
          </p:nvPr>
        </p:nvPicPr>
        <p:blipFill>
          <a:blip r:embed="rId2" cstate="print"/>
          <a:srcRect/>
          <a:stretch>
            <a:fillRect/>
          </a:stretch>
        </p:blipFill>
        <p:spPr bwMode="auto">
          <a:xfrm>
            <a:off x="1428728" y="2428868"/>
            <a:ext cx="6072230" cy="364333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
            </a:r>
            <a:br>
              <a:rPr lang="el-GR" sz="2800" dirty="0" smtClean="0"/>
            </a:br>
            <a:r>
              <a:rPr lang="en-US" sz="2800" dirty="0" err="1" smtClean="0"/>
              <a:t>Teatro</a:t>
            </a:r>
            <a:r>
              <a:rPr lang="en-US" sz="2800" dirty="0" smtClean="0"/>
              <a:t> La </a:t>
            </a:r>
            <a:r>
              <a:rPr lang="en-US" sz="2800" dirty="0" err="1" smtClean="0"/>
              <a:t>Fenice</a:t>
            </a:r>
            <a:r>
              <a:rPr lang="en-US" sz="2800" dirty="0" smtClean="0"/>
              <a:t/>
            </a:r>
            <a:br>
              <a:rPr lang="en-US" sz="2800" dirty="0" smtClean="0"/>
            </a:br>
            <a:r>
              <a:rPr lang="el-GR" sz="2800" dirty="0" smtClean="0"/>
              <a:t>Βενετία</a:t>
            </a:r>
            <a:br>
              <a:rPr lang="el-GR" sz="2800" dirty="0" smtClean="0"/>
            </a:br>
            <a:r>
              <a:rPr lang="el-GR" sz="2800" dirty="0" smtClean="0"/>
              <a:t>Το εσωτερικό του θεάτρου όπως ήταν το 1837</a:t>
            </a:r>
            <a:endParaRPr lang="el-GR" sz="2800" dirty="0"/>
          </a:p>
        </p:txBody>
      </p:sp>
      <p:pic>
        <p:nvPicPr>
          <p:cNvPr id="1026" name="Picture 2" descr="C:\Users\User\Pictures\Interior_of_La_Fenice_in_1837.jpg"/>
          <p:cNvPicPr>
            <a:picLocks noGrp="1" noChangeAspect="1" noChangeArrowheads="1"/>
          </p:cNvPicPr>
          <p:nvPr>
            <p:ph idx="1"/>
          </p:nvPr>
        </p:nvPicPr>
        <p:blipFill>
          <a:blip r:embed="rId2" cstate="print"/>
          <a:srcRect/>
          <a:stretch>
            <a:fillRect/>
          </a:stretch>
        </p:blipFill>
        <p:spPr bwMode="auto">
          <a:xfrm>
            <a:off x="1714480" y="2643182"/>
            <a:ext cx="5643602" cy="364333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Η όπερα τον 18</a:t>
            </a:r>
            <a:r>
              <a:rPr lang="el-GR" sz="2800" baseline="30000" dirty="0" smtClean="0"/>
              <a:t>ο</a:t>
            </a:r>
            <a:r>
              <a:rPr lang="el-GR" sz="2800" dirty="0" smtClean="0"/>
              <a:t> αιώνα.</a:t>
            </a:r>
            <a:br>
              <a:rPr lang="el-GR" sz="2800" dirty="0" smtClean="0"/>
            </a:br>
            <a:r>
              <a:rPr lang="el-GR" sz="2800" dirty="0" smtClean="0"/>
              <a:t>Παράδοση και νεωτερισμός</a:t>
            </a:r>
            <a:endParaRPr lang="el-GR" sz="2800" dirty="0"/>
          </a:p>
        </p:txBody>
      </p:sp>
      <p:sp>
        <p:nvSpPr>
          <p:cNvPr id="3" name="2 - Θέση περιεχομένου"/>
          <p:cNvSpPr>
            <a:spLocks noGrp="1"/>
          </p:cNvSpPr>
          <p:nvPr>
            <p:ph idx="1"/>
          </p:nvPr>
        </p:nvSpPr>
        <p:spPr/>
        <p:txBody>
          <a:bodyPr>
            <a:normAutofit fontScale="77500" lnSpcReduction="20000"/>
          </a:bodyPr>
          <a:lstStyle/>
          <a:p>
            <a:pPr algn="just"/>
            <a:r>
              <a:rPr lang="el-GR" dirty="0" smtClean="0"/>
              <a:t>Κατά τον 17</a:t>
            </a:r>
            <a:r>
              <a:rPr lang="el-GR" baseline="30000" dirty="0" smtClean="0"/>
              <a:t>ο</a:t>
            </a:r>
            <a:r>
              <a:rPr lang="el-GR" dirty="0" smtClean="0"/>
              <a:t> αιώνα η όπερα έχει κατορθώσει να κυριαρχήσει στα μουσικά θέατρα της Ευρώπης. </a:t>
            </a:r>
          </a:p>
          <a:p>
            <a:pPr algn="just"/>
            <a:r>
              <a:rPr lang="el-GR" dirty="0" smtClean="0"/>
              <a:t>Τα θεατρικά οικοδομήματα που χτίζονται για να στεγάσουν όπερες τον 17</a:t>
            </a:r>
            <a:r>
              <a:rPr lang="el-GR" baseline="30000" dirty="0" smtClean="0"/>
              <a:t>ο</a:t>
            </a:r>
            <a:r>
              <a:rPr lang="el-GR" dirty="0" smtClean="0"/>
              <a:t> και 18</a:t>
            </a:r>
            <a:r>
              <a:rPr lang="el-GR" baseline="30000" dirty="0" smtClean="0"/>
              <a:t>ο</a:t>
            </a:r>
            <a:r>
              <a:rPr lang="el-GR" dirty="0" smtClean="0"/>
              <a:t> αιώνα είναι εντυπωσιακά </a:t>
            </a:r>
          </a:p>
          <a:p>
            <a:pPr algn="just"/>
            <a:r>
              <a:rPr lang="el-GR" dirty="0" smtClean="0"/>
              <a:t>Παρά τις ανά κράτος ή ανά έθνος επιμέρους διαφοροποιήσεις τους, οι όπερες έχουν αποκτήσει βασικά τυπολογικά χαρακτηριστικά. Ένα από αυτά είναι η Εισαγωγή, ορχηστρική έναρξη που εισάγει τα βασικά μουσικά θέματα του έργου.</a:t>
            </a:r>
          </a:p>
          <a:p>
            <a:pPr algn="just"/>
            <a:r>
              <a:rPr lang="el-GR" dirty="0" smtClean="0"/>
              <a:t>Βασικοί τύποι Εισαγωγής: η ιταλική (1</a:t>
            </a:r>
            <a:r>
              <a:rPr lang="el-GR" baseline="30000" dirty="0" smtClean="0"/>
              <a:t>ο</a:t>
            </a:r>
            <a:r>
              <a:rPr lang="el-GR" dirty="0" smtClean="0"/>
              <a:t> μέρος γρήγορο, 2</a:t>
            </a:r>
            <a:r>
              <a:rPr lang="el-GR" baseline="30000" dirty="0" smtClean="0"/>
              <a:t>ο</a:t>
            </a:r>
            <a:r>
              <a:rPr lang="el-GR" dirty="0" smtClean="0"/>
              <a:t> μέρος αργό, 3</a:t>
            </a:r>
            <a:r>
              <a:rPr lang="el-GR" baseline="30000" dirty="0" smtClean="0"/>
              <a:t>ο</a:t>
            </a:r>
            <a:r>
              <a:rPr lang="el-GR" dirty="0" smtClean="0"/>
              <a:t> μέρος γρήγορο) και η γαλλική (΄1</a:t>
            </a:r>
            <a:r>
              <a:rPr lang="el-GR" baseline="30000" dirty="0" smtClean="0"/>
              <a:t>ο</a:t>
            </a:r>
            <a:r>
              <a:rPr lang="el-GR" dirty="0" smtClean="0"/>
              <a:t> μέρος αργό, 2</a:t>
            </a:r>
            <a:r>
              <a:rPr lang="el-GR" baseline="30000" dirty="0" smtClean="0"/>
              <a:t>ο</a:t>
            </a:r>
            <a:r>
              <a:rPr lang="el-GR" dirty="0" smtClean="0"/>
              <a:t> μέρος γρήγορο, 3</a:t>
            </a:r>
            <a:r>
              <a:rPr lang="el-GR" baseline="30000" dirty="0" smtClean="0"/>
              <a:t>ο</a:t>
            </a:r>
            <a:r>
              <a:rPr lang="el-GR" dirty="0" smtClean="0"/>
              <a:t> μέρος αργό) </a:t>
            </a:r>
          </a:p>
          <a:p>
            <a:pPr algn="just"/>
            <a:r>
              <a:rPr lang="el-GR" dirty="0" smtClean="0"/>
              <a:t>Οι παραστάσεις της όπερας προσφέρουν πλούσιο θέαμα που εντυπωσιάζει με τα σκηνικά εφέ και  σιγά-σιγά αποβαίνει εις βάρος της ουσιαστικής θεατρικότητας.  Η ανάγκη για αλλαγές στη δομή και στο ύφος γίνεται σαφής σε κάποιους ευαισθητοποιημένους δημιουργούς</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2800" dirty="0" err="1" smtClean="0"/>
              <a:t>Teatro</a:t>
            </a:r>
            <a:r>
              <a:rPr lang="en-US" sz="2800" dirty="0" smtClean="0"/>
              <a:t> La </a:t>
            </a:r>
            <a:r>
              <a:rPr lang="en-US" sz="2800" dirty="0" err="1" smtClean="0"/>
              <a:t>Fenice</a:t>
            </a:r>
            <a:r>
              <a:rPr lang="en-US" sz="2800" dirty="0" smtClean="0"/>
              <a:t/>
            </a:r>
            <a:br>
              <a:rPr lang="en-US" sz="2800" dirty="0" smtClean="0"/>
            </a:br>
            <a:r>
              <a:rPr lang="el-GR" sz="2800" dirty="0" smtClean="0"/>
              <a:t>Βενετία 1792</a:t>
            </a:r>
            <a:br>
              <a:rPr lang="el-GR" sz="2800" dirty="0" smtClean="0"/>
            </a:br>
            <a:r>
              <a:rPr lang="el-GR" sz="2800" dirty="0" smtClean="0"/>
              <a:t>(η αίθουσα και η σκηνή, 2005)</a:t>
            </a:r>
            <a:endParaRPr lang="el-GR" sz="2800" dirty="0"/>
          </a:p>
        </p:txBody>
      </p:sp>
      <p:pic>
        <p:nvPicPr>
          <p:cNvPr id="1026" name="Picture 2" descr="C:\Users\User\Pictures\Teatro-la-fenice-sala.jpg"/>
          <p:cNvPicPr>
            <a:picLocks noGrp="1" noChangeAspect="1" noChangeArrowheads="1"/>
          </p:cNvPicPr>
          <p:nvPr>
            <p:ph idx="1"/>
          </p:nvPr>
        </p:nvPicPr>
        <p:blipFill>
          <a:blip r:embed="rId2" cstate="print"/>
          <a:srcRect/>
          <a:stretch>
            <a:fillRect/>
          </a:stretch>
        </p:blipFill>
        <p:spPr bwMode="auto">
          <a:xfrm>
            <a:off x="2571736" y="1785926"/>
            <a:ext cx="4000528" cy="464347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Η </a:t>
            </a:r>
            <a:r>
              <a:rPr lang="en-US" sz="2800" dirty="0" smtClean="0"/>
              <a:t>opera </a:t>
            </a:r>
            <a:r>
              <a:rPr lang="en-US" sz="2800" dirty="0" err="1" smtClean="0"/>
              <a:t>seria</a:t>
            </a:r>
            <a:r>
              <a:rPr lang="en-US" sz="2800" dirty="0" smtClean="0"/>
              <a:t/>
            </a:r>
            <a:br>
              <a:rPr lang="en-US" sz="2800" dirty="0" smtClean="0"/>
            </a:br>
            <a:r>
              <a:rPr lang="el-GR" sz="2800" dirty="0" smtClean="0"/>
              <a:t>(σοβαρή όπερα)</a:t>
            </a:r>
            <a:endParaRPr lang="el-GR" sz="2800" dirty="0"/>
          </a:p>
        </p:txBody>
      </p:sp>
      <p:sp>
        <p:nvSpPr>
          <p:cNvPr id="3" name="2 - Θέση περιεχομένου"/>
          <p:cNvSpPr>
            <a:spLocks noGrp="1"/>
          </p:cNvSpPr>
          <p:nvPr>
            <p:ph idx="1"/>
          </p:nvPr>
        </p:nvSpPr>
        <p:spPr/>
        <p:txBody>
          <a:bodyPr>
            <a:normAutofit fontScale="70000" lnSpcReduction="20000"/>
          </a:bodyPr>
          <a:lstStyle/>
          <a:p>
            <a:pPr algn="just"/>
            <a:r>
              <a:rPr lang="el-GR" dirty="0" smtClean="0"/>
              <a:t>Οι υπερβολές στις οποίες είχε οδηγηθεί η όπερα οδήγησαν σε κάποιους θεωρητικούς προβληματισμούς που στόχευαν στην ανανέωσή της. Οι προβληματισμοί αυτοί  αναπτύχθηκαν στους κύκλους της λεγόμενης Αρκαδικής Ακαδημίας που ιδρύθηκε στη Ρώμη το 1690 και είχε ως στόχο να επαναφέρει στην όπερα τις αριστοτελικές αρχές της  τραγωδίας. </a:t>
            </a:r>
          </a:p>
          <a:p>
            <a:pPr algn="just"/>
            <a:r>
              <a:rPr lang="el-GR" dirty="0" smtClean="0"/>
              <a:t>Η σημασία στο κείμενο –λιμπρέτο- , η ηθική διάσταση της αφήγησης, ο περιορισμός των ερωτικών δολοπλοκιών, η αφαίρεση μη σοβαρών χαρακτήρων και η αφαίρεση των κωμικών στοιχείων από την υπόθεση ήταν </a:t>
            </a:r>
            <a:r>
              <a:rPr lang="el-GR" smtClean="0"/>
              <a:t>μερικές σημαντικές </a:t>
            </a:r>
            <a:r>
              <a:rPr lang="el-GR" dirty="0" smtClean="0"/>
              <a:t>προτεραιότητες στις οποίες επιμένουν τα μέλη της Ακαδημίας</a:t>
            </a:r>
          </a:p>
          <a:p>
            <a:pPr algn="just"/>
            <a:r>
              <a:rPr lang="el-GR" dirty="0" smtClean="0"/>
              <a:t>Με τα νέα δεδομένα, σημαντικό ρόλο αποκτούν οι ποιητές που γράφουν το λιμπρέτο. Σημαντικοί ποιητές-λιμπρετίστες της εποχής ο </a:t>
            </a:r>
            <a:r>
              <a:rPr lang="en-US" dirty="0" err="1" smtClean="0"/>
              <a:t>Apostolo</a:t>
            </a:r>
            <a:r>
              <a:rPr lang="en-US" dirty="0" smtClean="0"/>
              <a:t> Zeno </a:t>
            </a:r>
            <a:r>
              <a:rPr lang="el-GR" dirty="0" smtClean="0"/>
              <a:t>και, κυρίως, ο </a:t>
            </a:r>
            <a:r>
              <a:rPr lang="en-US" dirty="0" err="1" smtClean="0"/>
              <a:t>Pietro</a:t>
            </a:r>
            <a:r>
              <a:rPr lang="en-US" dirty="0" smtClean="0"/>
              <a:t> </a:t>
            </a:r>
            <a:r>
              <a:rPr lang="en-US" dirty="0" err="1" smtClean="0"/>
              <a:t>Metastasio</a:t>
            </a:r>
            <a:endParaRPr lang="en-US" dirty="0" smtClean="0"/>
          </a:p>
          <a:p>
            <a:pPr algn="just"/>
            <a:r>
              <a:rPr lang="en-US" dirty="0" smtClean="0"/>
              <a:t>O </a:t>
            </a:r>
            <a:r>
              <a:rPr lang="en-US" dirty="0" err="1" smtClean="0"/>
              <a:t>Metastasio</a:t>
            </a:r>
            <a:r>
              <a:rPr lang="el-GR" dirty="0" smtClean="0"/>
              <a:t> απλοποιεί τα λιμπρέτα, περιορίζει τις πράξεις σε τρεις, δίνει ιστορικές και διδακτικές προεκτάσεις στα δρώμενα, τοποθετεί τις άριες στο τέλος κάθε σκηνής, χρησιμοποιεί την τεχνική της μεταμφίεσης που επιτρέπει σκηνές αναγνώρισης και γενικότερα συγκροτεί τη δομή του έργου σε ένα ενιαίο σύνολο</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Συνθέτες</a:t>
            </a:r>
            <a:br>
              <a:rPr lang="el-GR" sz="3200" dirty="0" smtClean="0"/>
            </a:br>
            <a:r>
              <a:rPr lang="el-GR" sz="3200" dirty="0" smtClean="0"/>
              <a:t>Ιταλία, Γαλλία</a:t>
            </a:r>
            <a:endParaRPr lang="el-GR" sz="3200" dirty="0"/>
          </a:p>
        </p:txBody>
      </p:sp>
      <p:sp>
        <p:nvSpPr>
          <p:cNvPr id="3" name="2 - Θέση περιεχομένου"/>
          <p:cNvSpPr>
            <a:spLocks noGrp="1"/>
          </p:cNvSpPr>
          <p:nvPr>
            <p:ph idx="1"/>
          </p:nvPr>
        </p:nvSpPr>
        <p:spPr/>
        <p:txBody>
          <a:bodyPr>
            <a:normAutofit fontScale="92500" lnSpcReduction="10000"/>
          </a:bodyPr>
          <a:lstStyle/>
          <a:p>
            <a:pPr algn="just"/>
            <a:r>
              <a:rPr lang="el-GR" dirty="0" smtClean="0"/>
              <a:t>Ιταλία: </a:t>
            </a:r>
            <a:r>
              <a:rPr lang="en-US" b="1" dirty="0" smtClean="0"/>
              <a:t>Antonio Caldara </a:t>
            </a:r>
            <a:r>
              <a:rPr lang="en-US" dirty="0" smtClean="0"/>
              <a:t>(</a:t>
            </a:r>
            <a:r>
              <a:rPr lang="en-US" i="1" dirty="0" err="1" smtClean="0"/>
              <a:t>Ifigenia</a:t>
            </a:r>
            <a:r>
              <a:rPr lang="en-US" i="1" dirty="0" smtClean="0"/>
              <a:t> in </a:t>
            </a:r>
            <a:r>
              <a:rPr lang="en-US" i="1" dirty="0" err="1" smtClean="0"/>
              <a:t>Aulide</a:t>
            </a:r>
            <a:r>
              <a:rPr lang="en-US" i="1" dirty="0" smtClean="0"/>
              <a:t>, L’ </a:t>
            </a:r>
            <a:r>
              <a:rPr lang="en-US" i="1" dirty="0" err="1" smtClean="0"/>
              <a:t>Atenaide</a:t>
            </a:r>
            <a:r>
              <a:rPr lang="en-US" dirty="0" smtClean="0"/>
              <a:t>, </a:t>
            </a:r>
            <a:r>
              <a:rPr lang="en-US" i="1" dirty="0" err="1" smtClean="0"/>
              <a:t>Achille</a:t>
            </a:r>
            <a:r>
              <a:rPr lang="en-US" i="1" dirty="0" smtClean="0"/>
              <a:t> in </a:t>
            </a:r>
            <a:r>
              <a:rPr lang="en-US" i="1" dirty="0" err="1" smtClean="0"/>
              <a:t>Sciro</a:t>
            </a:r>
            <a:r>
              <a:rPr lang="en-US" i="1" dirty="0" smtClean="0"/>
              <a:t> </a:t>
            </a:r>
            <a:r>
              <a:rPr lang="en-US" dirty="0" smtClean="0"/>
              <a:t>), </a:t>
            </a:r>
            <a:r>
              <a:rPr lang="en-US" b="1" dirty="0" smtClean="0"/>
              <a:t>Leonardo Vinci </a:t>
            </a:r>
            <a:r>
              <a:rPr lang="en-US" dirty="0" smtClean="0"/>
              <a:t>(</a:t>
            </a:r>
            <a:r>
              <a:rPr lang="en-US" i="1" dirty="0" err="1" smtClean="0"/>
              <a:t>Didone</a:t>
            </a:r>
            <a:r>
              <a:rPr lang="en-US" i="1" dirty="0" smtClean="0"/>
              <a:t> </a:t>
            </a:r>
            <a:r>
              <a:rPr lang="en-US" i="1" dirty="0" err="1" smtClean="0"/>
              <a:t>abandonata</a:t>
            </a:r>
            <a:r>
              <a:rPr lang="en-US" dirty="0" smtClean="0"/>
              <a:t>), </a:t>
            </a:r>
            <a:r>
              <a:rPr lang="en-US" b="1" dirty="0" smtClean="0"/>
              <a:t>Giovanni Battista Pergoles</a:t>
            </a:r>
            <a:r>
              <a:rPr lang="en-US" dirty="0" smtClean="0"/>
              <a:t>i (</a:t>
            </a:r>
            <a:r>
              <a:rPr lang="en-US" i="1" dirty="0" smtClean="0"/>
              <a:t>Adriano in </a:t>
            </a:r>
            <a:r>
              <a:rPr lang="en-US" i="1" dirty="0" err="1" smtClean="0"/>
              <a:t>Siria</a:t>
            </a:r>
            <a:r>
              <a:rPr lang="en-US" dirty="0" smtClean="0"/>
              <a:t>, </a:t>
            </a:r>
            <a:r>
              <a:rPr lang="en-US" i="1" dirty="0" smtClean="0"/>
              <a:t>L’ </a:t>
            </a:r>
            <a:r>
              <a:rPr lang="en-US" i="1" dirty="0" err="1" smtClean="0"/>
              <a:t>Olimpiade</a:t>
            </a:r>
            <a:r>
              <a:rPr lang="en-US" dirty="0" smtClean="0"/>
              <a:t>), </a:t>
            </a:r>
            <a:r>
              <a:rPr lang="en-US" b="1" dirty="0" smtClean="0"/>
              <a:t>Alessandro Scarlatti</a:t>
            </a:r>
            <a:r>
              <a:rPr lang="en-US" dirty="0" smtClean="0"/>
              <a:t> (</a:t>
            </a:r>
            <a:r>
              <a:rPr lang="en-US" i="1" dirty="0" err="1" smtClean="0"/>
              <a:t>Gli</a:t>
            </a:r>
            <a:r>
              <a:rPr lang="en-US" i="1" dirty="0" smtClean="0"/>
              <a:t> </a:t>
            </a:r>
            <a:r>
              <a:rPr lang="en-US" i="1" dirty="0" err="1" smtClean="0"/>
              <a:t>Equivoci</a:t>
            </a:r>
            <a:r>
              <a:rPr lang="en-US" i="1" dirty="0" smtClean="0"/>
              <a:t> </a:t>
            </a:r>
            <a:r>
              <a:rPr lang="en-US" i="1" dirty="0" err="1" smtClean="0"/>
              <a:t>nel</a:t>
            </a:r>
            <a:r>
              <a:rPr lang="en-US" i="1" dirty="0" smtClean="0"/>
              <a:t>’ </a:t>
            </a:r>
            <a:r>
              <a:rPr lang="en-US" i="1" dirty="0" err="1" smtClean="0"/>
              <a:t>Sembiante</a:t>
            </a:r>
            <a:r>
              <a:rPr lang="en-US" dirty="0" smtClean="0"/>
              <a:t>, </a:t>
            </a:r>
            <a:r>
              <a:rPr lang="en-US" i="1" dirty="0" err="1" smtClean="0"/>
              <a:t>Mitridate</a:t>
            </a:r>
            <a:r>
              <a:rPr lang="en-US" i="1" dirty="0" smtClean="0"/>
              <a:t> </a:t>
            </a:r>
            <a:r>
              <a:rPr lang="en-US" i="1" dirty="0" err="1" smtClean="0"/>
              <a:t>Eupatore</a:t>
            </a:r>
            <a:r>
              <a:rPr lang="en-US" dirty="0" smtClean="0"/>
              <a:t>). O Scarlatti </a:t>
            </a:r>
            <a:r>
              <a:rPr lang="el-GR" dirty="0" smtClean="0"/>
              <a:t>καθιέρωσε την </a:t>
            </a:r>
            <a:r>
              <a:rPr lang="en-US" dirty="0" smtClean="0"/>
              <a:t>aria </a:t>
            </a:r>
            <a:r>
              <a:rPr lang="en-US" dirty="0" err="1" smtClean="0"/>
              <a:t>da</a:t>
            </a:r>
            <a:r>
              <a:rPr lang="en-US" dirty="0" smtClean="0"/>
              <a:t> capo (</a:t>
            </a:r>
            <a:r>
              <a:rPr lang="el-GR" dirty="0" smtClean="0"/>
              <a:t>μορφή ΑΒΑ</a:t>
            </a:r>
            <a:r>
              <a:rPr lang="en-US" dirty="0" smtClean="0"/>
              <a:t>)</a:t>
            </a:r>
            <a:r>
              <a:rPr lang="el-GR" dirty="0" smtClean="0"/>
              <a:t> και τελειοποίησε την ιταλική εισαγωγή. Άλλοι συνθέτες:</a:t>
            </a:r>
            <a:r>
              <a:rPr lang="en-US" dirty="0" smtClean="0"/>
              <a:t> </a:t>
            </a:r>
            <a:r>
              <a:rPr lang="en-US" b="1" dirty="0" err="1" smtClean="0"/>
              <a:t>Tommaso</a:t>
            </a:r>
            <a:r>
              <a:rPr lang="en-US" b="1" dirty="0" smtClean="0"/>
              <a:t> </a:t>
            </a:r>
            <a:r>
              <a:rPr lang="en-US" b="1" dirty="0" err="1" smtClean="0"/>
              <a:t>Traeta</a:t>
            </a:r>
            <a:r>
              <a:rPr lang="en-US" dirty="0" smtClean="0"/>
              <a:t>, </a:t>
            </a:r>
            <a:r>
              <a:rPr lang="en-US" b="1" dirty="0" err="1" smtClean="0"/>
              <a:t>Nicolo</a:t>
            </a:r>
            <a:r>
              <a:rPr lang="en-US" b="1" dirty="0" smtClean="0"/>
              <a:t> </a:t>
            </a:r>
            <a:r>
              <a:rPr lang="en-US" b="1" dirty="0" err="1" smtClean="0"/>
              <a:t>Piccini</a:t>
            </a:r>
            <a:endParaRPr lang="en-US" b="1" dirty="0" smtClean="0"/>
          </a:p>
          <a:p>
            <a:pPr algn="just"/>
            <a:r>
              <a:rPr lang="el-GR" dirty="0" smtClean="0"/>
              <a:t>Γαλλία: </a:t>
            </a:r>
            <a:r>
              <a:rPr lang="en-US" b="1" dirty="0" smtClean="0"/>
              <a:t>Andre’ </a:t>
            </a:r>
            <a:r>
              <a:rPr lang="en-US" b="1" dirty="0" err="1" smtClean="0"/>
              <a:t>Cambra</a:t>
            </a:r>
            <a:r>
              <a:rPr lang="en-US" dirty="0" smtClean="0"/>
              <a:t> (</a:t>
            </a:r>
            <a:r>
              <a:rPr lang="en-US" i="1" dirty="0" err="1" smtClean="0"/>
              <a:t>Iphigenie</a:t>
            </a:r>
            <a:r>
              <a:rPr lang="en-US" i="1" dirty="0" smtClean="0"/>
              <a:t> en </a:t>
            </a:r>
            <a:r>
              <a:rPr lang="en-US" i="1" dirty="0" err="1" smtClean="0"/>
              <a:t>Tauride</a:t>
            </a:r>
            <a:r>
              <a:rPr lang="en-US" dirty="0" smtClean="0"/>
              <a:t>, </a:t>
            </a:r>
            <a:r>
              <a:rPr lang="en-US" i="1" dirty="0" err="1" smtClean="0"/>
              <a:t>Hippodamie</a:t>
            </a:r>
            <a:r>
              <a:rPr lang="en-US" dirty="0" smtClean="0"/>
              <a:t>) </a:t>
            </a:r>
            <a:r>
              <a:rPr lang="el-GR" dirty="0" smtClean="0"/>
              <a:t>και, κυρίως, </a:t>
            </a:r>
            <a:r>
              <a:rPr lang="en-US" b="1" dirty="0" smtClean="0"/>
              <a:t>Jean Philippe Rameau </a:t>
            </a:r>
            <a:r>
              <a:rPr lang="en-US" dirty="0" smtClean="0"/>
              <a:t>(</a:t>
            </a:r>
            <a:r>
              <a:rPr lang="en-US" i="1" dirty="0" err="1" smtClean="0"/>
              <a:t>Hippolyte</a:t>
            </a:r>
            <a:r>
              <a:rPr lang="en-US" i="1" dirty="0" smtClean="0"/>
              <a:t> et </a:t>
            </a:r>
            <a:r>
              <a:rPr lang="en-US" i="1" dirty="0" err="1" smtClean="0"/>
              <a:t>Aricie</a:t>
            </a:r>
            <a:r>
              <a:rPr lang="en-US" dirty="0" smtClean="0"/>
              <a:t>, </a:t>
            </a:r>
            <a:r>
              <a:rPr lang="en-US" i="1" dirty="0" smtClean="0"/>
              <a:t>Castor et </a:t>
            </a:r>
            <a:r>
              <a:rPr lang="en-US" i="1" dirty="0" err="1" smtClean="0"/>
              <a:t>Pollux</a:t>
            </a:r>
            <a:r>
              <a:rPr lang="en-US" dirty="0" smtClean="0"/>
              <a:t>, </a:t>
            </a:r>
            <a:r>
              <a:rPr lang="en-US" i="1" dirty="0" err="1" smtClean="0"/>
              <a:t>Dardanus</a:t>
            </a:r>
            <a:r>
              <a:rPr lang="en-US" i="1" dirty="0" smtClean="0"/>
              <a:t>, Les </a:t>
            </a:r>
            <a:r>
              <a:rPr lang="en-US" i="1" dirty="0" err="1" smtClean="0"/>
              <a:t>Indes</a:t>
            </a:r>
            <a:r>
              <a:rPr lang="en-US" i="1" dirty="0" smtClean="0"/>
              <a:t> </a:t>
            </a:r>
            <a:r>
              <a:rPr lang="en-US" i="1" smtClean="0"/>
              <a:t>Galandes </a:t>
            </a:r>
            <a:r>
              <a:rPr lang="en-US" smtClean="0"/>
              <a:t>)</a:t>
            </a:r>
            <a:endParaRPr lang="el-GR"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ΠΕΡΙΟΔΟΙ ΤΗΣ ΙΣΤΟΡΙΑΣ ΤΗΣ ΜΟΥΣΙΚΗΣ -2</a:t>
            </a:r>
            <a:endParaRPr lang="el-GR" dirty="0"/>
          </a:p>
        </p:txBody>
      </p:sp>
      <p:sp>
        <p:nvSpPr>
          <p:cNvPr id="3" name="2 - Θέση περιεχομένου"/>
          <p:cNvSpPr>
            <a:spLocks noGrp="1"/>
          </p:cNvSpPr>
          <p:nvPr>
            <p:ph idx="1"/>
          </p:nvPr>
        </p:nvSpPr>
        <p:spPr/>
        <p:txBody>
          <a:bodyPr>
            <a:normAutofit fontScale="70000" lnSpcReduction="20000"/>
          </a:bodyPr>
          <a:lstStyle/>
          <a:p>
            <a:pPr>
              <a:buNone/>
            </a:pPr>
            <a:r>
              <a:rPr lang="el-GR" u="sng" dirty="0" smtClean="0"/>
              <a:t>ΠΟΛΥΦΩΝΙΑ</a:t>
            </a:r>
          </a:p>
          <a:p>
            <a:pPr>
              <a:buNone/>
            </a:pPr>
            <a:endParaRPr lang="el-GR" u="sng" dirty="0" smtClean="0"/>
          </a:p>
          <a:p>
            <a:pPr>
              <a:buNone/>
            </a:pPr>
            <a:r>
              <a:rPr lang="el-GR" u="sng" dirty="0" smtClean="0"/>
              <a:t>Μεσαίωνας</a:t>
            </a:r>
          </a:p>
          <a:p>
            <a:pPr>
              <a:buNone/>
            </a:pPr>
            <a:r>
              <a:rPr lang="el-GR" dirty="0" smtClean="0"/>
              <a:t>9ο αιώνα – 1400</a:t>
            </a:r>
          </a:p>
          <a:p>
            <a:pPr>
              <a:buNone/>
            </a:pPr>
            <a:r>
              <a:rPr lang="el-GR" dirty="0" smtClean="0"/>
              <a:t>(Όργανο, Πρώιμη πολυφωνία)</a:t>
            </a:r>
          </a:p>
          <a:p>
            <a:pPr>
              <a:buNone/>
            </a:pPr>
            <a:endParaRPr lang="el-GR" dirty="0" smtClean="0"/>
          </a:p>
          <a:p>
            <a:pPr>
              <a:buNone/>
            </a:pPr>
            <a:r>
              <a:rPr lang="el-GR" u="sng" dirty="0" smtClean="0"/>
              <a:t>Αναγέννηση</a:t>
            </a:r>
          </a:p>
          <a:p>
            <a:pPr>
              <a:buNone/>
            </a:pPr>
            <a:r>
              <a:rPr lang="el-GR" dirty="0" smtClean="0"/>
              <a:t>1</a:t>
            </a:r>
            <a:r>
              <a:rPr lang="en-US" dirty="0" smtClean="0"/>
              <a:t>4</a:t>
            </a:r>
            <a:r>
              <a:rPr lang="el-GR" dirty="0" smtClean="0"/>
              <a:t>00 – 1600</a:t>
            </a:r>
          </a:p>
          <a:p>
            <a:pPr>
              <a:buNone/>
            </a:pPr>
            <a:r>
              <a:rPr lang="el-GR" dirty="0" smtClean="0"/>
              <a:t>(</a:t>
            </a:r>
            <a:r>
              <a:rPr lang="en-US" dirty="0" err="1" smtClean="0"/>
              <a:t>Ars</a:t>
            </a:r>
            <a:r>
              <a:rPr lang="en-US" dirty="0" smtClean="0"/>
              <a:t> nova, </a:t>
            </a:r>
            <a:r>
              <a:rPr lang="el-GR" dirty="0" smtClean="0"/>
              <a:t>απομάκρυνση από εκκλησιαστική μουσική, χρήση προσαγωγέα, χρήση διαστημάτων 3</a:t>
            </a:r>
            <a:r>
              <a:rPr lang="el-GR" baseline="30000" dirty="0" smtClean="0"/>
              <a:t>ης</a:t>
            </a:r>
            <a:r>
              <a:rPr lang="el-GR" dirty="0" smtClean="0"/>
              <a:t> και 6</a:t>
            </a:r>
            <a:r>
              <a:rPr lang="el-GR" baseline="30000" dirty="0" smtClean="0"/>
              <a:t>ης</a:t>
            </a:r>
            <a:r>
              <a:rPr lang="el-GR" dirty="0" smtClean="0"/>
              <a:t>, Ακμή της πολυφωνίας)</a:t>
            </a:r>
          </a:p>
          <a:p>
            <a:pPr>
              <a:buNone/>
            </a:pPr>
            <a:endParaRPr lang="el-GR" dirty="0" smtClean="0"/>
          </a:p>
          <a:p>
            <a:pPr>
              <a:buNone/>
            </a:pPr>
            <a:r>
              <a:rPr lang="el-GR" u="sng" dirty="0" smtClean="0"/>
              <a:t>Μπαρόκ (Προκλασική περίοδος</a:t>
            </a:r>
            <a:r>
              <a:rPr lang="el-GR" dirty="0" smtClean="0"/>
              <a:t>)</a:t>
            </a:r>
          </a:p>
          <a:p>
            <a:pPr>
              <a:buNone/>
            </a:pPr>
            <a:r>
              <a:rPr lang="el-GR" dirty="0" smtClean="0"/>
              <a:t>1600-1750</a:t>
            </a:r>
          </a:p>
          <a:p>
            <a:pPr>
              <a:buNone/>
            </a:pPr>
            <a:r>
              <a:rPr lang="el-GR" dirty="0" smtClean="0"/>
              <a:t>(«συνεχές βάσιμο»=</a:t>
            </a:r>
            <a:r>
              <a:rPr lang="en-US" dirty="0" smtClean="0"/>
              <a:t>basso continuo, </a:t>
            </a:r>
            <a:r>
              <a:rPr lang="el-GR" dirty="0" smtClean="0"/>
              <a:t>1750: θάνατος του </a:t>
            </a:r>
            <a:r>
              <a:rPr lang="el-GR" dirty="0" err="1" smtClean="0"/>
              <a:t>Μπάχ</a:t>
            </a:r>
            <a:r>
              <a:rPr lang="el-GR" dirty="0" smtClean="0"/>
              <a:t>)</a:t>
            </a:r>
          </a:p>
          <a:p>
            <a:pPr>
              <a:buNone/>
            </a:pPr>
            <a:endParaRPr lang="el-G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err="1" smtClean="0"/>
              <a:t>Συνθἐτες</a:t>
            </a:r>
            <a:r>
              <a:rPr lang="el-GR" sz="3200" dirty="0" smtClean="0"/>
              <a:t/>
            </a:r>
            <a:br>
              <a:rPr lang="el-GR" sz="3200" dirty="0" smtClean="0"/>
            </a:br>
            <a:r>
              <a:rPr lang="el-GR" sz="3200" dirty="0" smtClean="0"/>
              <a:t>Γερμανία, Αγγλία</a:t>
            </a:r>
            <a:endParaRPr lang="el-GR" sz="3200" dirty="0"/>
          </a:p>
        </p:txBody>
      </p:sp>
      <p:sp>
        <p:nvSpPr>
          <p:cNvPr id="3" name="2 - Θέση περιεχομένου"/>
          <p:cNvSpPr>
            <a:spLocks noGrp="1"/>
          </p:cNvSpPr>
          <p:nvPr>
            <p:ph idx="1"/>
          </p:nvPr>
        </p:nvSpPr>
        <p:spPr/>
        <p:txBody>
          <a:bodyPr>
            <a:normAutofit fontScale="92500" lnSpcReduction="20000"/>
          </a:bodyPr>
          <a:lstStyle/>
          <a:p>
            <a:pPr algn="just"/>
            <a:r>
              <a:rPr lang="el-GR" dirty="0" smtClean="0"/>
              <a:t>Γερμανία:</a:t>
            </a:r>
            <a:r>
              <a:rPr lang="en-US" dirty="0" smtClean="0"/>
              <a:t> </a:t>
            </a:r>
            <a:r>
              <a:rPr lang="en-US" b="1" dirty="0" smtClean="0"/>
              <a:t>Reinhardt Keiser</a:t>
            </a:r>
            <a:r>
              <a:rPr lang="en-US" dirty="0" smtClean="0"/>
              <a:t>, </a:t>
            </a:r>
            <a:r>
              <a:rPr lang="en-US" b="1" dirty="0" err="1" smtClean="0"/>
              <a:t>Christoph</a:t>
            </a:r>
            <a:r>
              <a:rPr lang="en-US" b="1" dirty="0" smtClean="0"/>
              <a:t> </a:t>
            </a:r>
            <a:r>
              <a:rPr lang="en-US" b="1" dirty="0" err="1" smtClean="0"/>
              <a:t>Graupner</a:t>
            </a:r>
            <a:r>
              <a:rPr lang="en-US" dirty="0" smtClean="0"/>
              <a:t>, </a:t>
            </a:r>
            <a:r>
              <a:rPr lang="en-US" b="1" dirty="0" smtClean="0"/>
              <a:t>Johann </a:t>
            </a:r>
            <a:r>
              <a:rPr lang="en-US" b="1" dirty="0" err="1" smtClean="0"/>
              <a:t>Hasse</a:t>
            </a:r>
            <a:r>
              <a:rPr lang="en-US" dirty="0" smtClean="0"/>
              <a:t> (</a:t>
            </a:r>
            <a:r>
              <a:rPr lang="en-US" i="1" dirty="0" err="1" smtClean="0"/>
              <a:t>Attalo</a:t>
            </a:r>
            <a:r>
              <a:rPr lang="en-US" dirty="0" smtClean="0"/>
              <a:t>, </a:t>
            </a:r>
            <a:r>
              <a:rPr lang="en-US" i="1" dirty="0" err="1" smtClean="0"/>
              <a:t>Artaserse</a:t>
            </a:r>
            <a:r>
              <a:rPr lang="en-US" dirty="0" smtClean="0"/>
              <a:t>, </a:t>
            </a:r>
            <a:r>
              <a:rPr lang="en-US" i="1" dirty="0" smtClean="0"/>
              <a:t>Demetrio</a:t>
            </a:r>
            <a:r>
              <a:rPr lang="en-US" dirty="0" smtClean="0"/>
              <a:t>, </a:t>
            </a:r>
            <a:r>
              <a:rPr lang="en-US" i="1" dirty="0" smtClean="0"/>
              <a:t>Artemisia</a:t>
            </a:r>
            <a:r>
              <a:rPr lang="en-US" dirty="0" smtClean="0"/>
              <a:t>). </a:t>
            </a:r>
            <a:r>
              <a:rPr lang="el-GR" dirty="0" smtClean="0"/>
              <a:t> Αν και κυριαρχεί η ιταλική γλώσσα στην όπερα, γίνονται κάποιες προσπάθειες για όπερες στα γερμανικά</a:t>
            </a:r>
          </a:p>
          <a:p>
            <a:pPr algn="just"/>
            <a:r>
              <a:rPr lang="el-GR" dirty="0" smtClean="0"/>
              <a:t>Αγγλία:</a:t>
            </a:r>
            <a:r>
              <a:rPr lang="en-US" dirty="0" smtClean="0"/>
              <a:t> </a:t>
            </a:r>
          </a:p>
          <a:p>
            <a:pPr algn="just"/>
            <a:endParaRPr lang="en-US" dirty="0" smtClean="0"/>
          </a:p>
          <a:p>
            <a:pPr algn="just"/>
            <a:r>
              <a:rPr lang="el-GR" dirty="0" smtClean="0"/>
              <a:t>Το μεγαλύτερο όνομα της εποχής είναι του </a:t>
            </a:r>
            <a:r>
              <a:rPr lang="en-US" b="1" dirty="0" smtClean="0"/>
              <a:t>Georg </a:t>
            </a:r>
            <a:r>
              <a:rPr lang="en-US" b="1" dirty="0" err="1" smtClean="0"/>
              <a:t>Friederich</a:t>
            </a:r>
            <a:r>
              <a:rPr lang="en-US" b="1" dirty="0" smtClean="0"/>
              <a:t> </a:t>
            </a:r>
            <a:r>
              <a:rPr lang="en-US" b="1" dirty="0" err="1" smtClean="0"/>
              <a:t>Haendel</a:t>
            </a:r>
            <a:r>
              <a:rPr lang="en-US" b="1" dirty="0" smtClean="0"/>
              <a:t> </a:t>
            </a:r>
            <a:r>
              <a:rPr lang="el-GR" dirty="0" smtClean="0"/>
              <a:t>που, αν και Γερμανός,  ζει και συνθέτει στην Αγγλία Το 1720 αναλαμβάνει τη διεύθυνση της </a:t>
            </a:r>
            <a:r>
              <a:rPr lang="en-US" dirty="0" smtClean="0"/>
              <a:t>Royal Academy of Music. </a:t>
            </a:r>
            <a:r>
              <a:rPr lang="el-GR" dirty="0" smtClean="0"/>
              <a:t>Έργα του: </a:t>
            </a:r>
            <a:r>
              <a:rPr lang="en-US" i="1" dirty="0" err="1" smtClean="0"/>
              <a:t>Rinaldo</a:t>
            </a:r>
            <a:r>
              <a:rPr lang="en-US" dirty="0" smtClean="0"/>
              <a:t>, </a:t>
            </a:r>
            <a:r>
              <a:rPr lang="en-US" i="1" dirty="0" err="1" smtClean="0"/>
              <a:t>Teseo</a:t>
            </a:r>
            <a:r>
              <a:rPr lang="en-US" dirty="0" smtClean="0"/>
              <a:t>, </a:t>
            </a:r>
            <a:r>
              <a:rPr lang="en-US" i="1" dirty="0" err="1" smtClean="0"/>
              <a:t>Admeto</a:t>
            </a:r>
            <a:r>
              <a:rPr lang="en-US" dirty="0" smtClean="0"/>
              <a:t>, </a:t>
            </a:r>
            <a:r>
              <a:rPr lang="en-US" i="1" dirty="0" smtClean="0"/>
              <a:t>Orlando</a:t>
            </a:r>
            <a:r>
              <a:rPr lang="en-US" dirty="0" smtClean="0"/>
              <a:t>, </a:t>
            </a:r>
            <a:r>
              <a:rPr lang="en-US" i="1" dirty="0" err="1" smtClean="0"/>
              <a:t>Serse</a:t>
            </a:r>
            <a:r>
              <a:rPr lang="en-US" dirty="0" smtClean="0"/>
              <a:t>. </a:t>
            </a:r>
            <a:r>
              <a:rPr lang="el-GR" dirty="0" smtClean="0"/>
              <a:t>Άλλοι συνθέτες:</a:t>
            </a:r>
            <a:r>
              <a:rPr lang="en-US" b="1" dirty="0" smtClean="0"/>
              <a:t>Thomas Linley</a:t>
            </a:r>
            <a:r>
              <a:rPr lang="en-US" dirty="0" smtClean="0"/>
              <a:t>, </a:t>
            </a:r>
            <a:r>
              <a:rPr lang="en-US" b="1" dirty="0" smtClean="0"/>
              <a:t>William Shield</a:t>
            </a:r>
            <a:r>
              <a:rPr lang="en-US" dirty="0" smtClean="0"/>
              <a:t>.</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Metastasio</a:t>
            </a:r>
            <a:endParaRPr lang="el-GR" dirty="0"/>
          </a:p>
        </p:txBody>
      </p:sp>
      <p:sp>
        <p:nvSpPr>
          <p:cNvPr id="3" name="2 - Θέση περιεχομένου"/>
          <p:cNvSpPr>
            <a:spLocks noGrp="1"/>
          </p:cNvSpPr>
          <p:nvPr>
            <p:ph idx="1"/>
          </p:nvPr>
        </p:nvSpPr>
        <p:spPr/>
        <p:txBody>
          <a:bodyPr/>
          <a:lstStyle/>
          <a:p>
            <a:endParaRPr lang="el-GR" dirty="0"/>
          </a:p>
        </p:txBody>
      </p:sp>
      <p:pic>
        <p:nvPicPr>
          <p:cNvPr id="1026" name="Picture 2" descr="C:\Users\User\Pictures\metastasio.jpg"/>
          <p:cNvPicPr>
            <a:picLocks noChangeAspect="1" noChangeArrowheads="1"/>
          </p:cNvPicPr>
          <p:nvPr/>
        </p:nvPicPr>
        <p:blipFill>
          <a:blip r:embed="rId2" cstate="print"/>
          <a:srcRect/>
          <a:stretch>
            <a:fillRect/>
          </a:stretch>
        </p:blipFill>
        <p:spPr bwMode="auto">
          <a:xfrm>
            <a:off x="2928926" y="1857364"/>
            <a:ext cx="3500462" cy="450059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Pergolesi</a:t>
            </a:r>
            <a:endParaRPr lang="el-GR" dirty="0"/>
          </a:p>
        </p:txBody>
      </p:sp>
      <p:sp>
        <p:nvSpPr>
          <p:cNvPr id="3" name="2 - Θέση περιεχομένου"/>
          <p:cNvSpPr>
            <a:spLocks noGrp="1"/>
          </p:cNvSpPr>
          <p:nvPr>
            <p:ph idx="1"/>
          </p:nvPr>
        </p:nvSpPr>
        <p:spPr/>
        <p:txBody>
          <a:bodyPr/>
          <a:lstStyle/>
          <a:p>
            <a:endParaRPr lang="el-GR" dirty="0"/>
          </a:p>
        </p:txBody>
      </p:sp>
      <p:pic>
        <p:nvPicPr>
          <p:cNvPr id="2050" name="Picture 2" descr="C:\Users\User\Pictures\220px-Pergolesi.jpg"/>
          <p:cNvPicPr>
            <a:picLocks noChangeAspect="1" noChangeArrowheads="1"/>
          </p:cNvPicPr>
          <p:nvPr/>
        </p:nvPicPr>
        <p:blipFill>
          <a:blip r:embed="rId2" cstate="print"/>
          <a:srcRect/>
          <a:stretch>
            <a:fillRect/>
          </a:stretch>
        </p:blipFill>
        <p:spPr bwMode="auto">
          <a:xfrm>
            <a:off x="2928926" y="2143116"/>
            <a:ext cx="3429024" cy="421484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Rameau</a:t>
            </a:r>
            <a:endParaRPr lang="el-GR" dirty="0"/>
          </a:p>
        </p:txBody>
      </p:sp>
      <p:sp>
        <p:nvSpPr>
          <p:cNvPr id="3" name="2 - Θέση περιεχομένου"/>
          <p:cNvSpPr>
            <a:spLocks noGrp="1"/>
          </p:cNvSpPr>
          <p:nvPr>
            <p:ph idx="1"/>
          </p:nvPr>
        </p:nvSpPr>
        <p:spPr/>
        <p:txBody>
          <a:bodyPr/>
          <a:lstStyle/>
          <a:p>
            <a:endParaRPr lang="el-GR" dirty="0"/>
          </a:p>
        </p:txBody>
      </p:sp>
      <p:pic>
        <p:nvPicPr>
          <p:cNvPr id="3074" name="Picture 2" descr="C:\Users\User\Pictures\Rameau.png"/>
          <p:cNvPicPr>
            <a:picLocks noChangeAspect="1" noChangeArrowheads="1"/>
          </p:cNvPicPr>
          <p:nvPr/>
        </p:nvPicPr>
        <p:blipFill>
          <a:blip r:embed="rId2" cstate="print"/>
          <a:srcRect/>
          <a:stretch>
            <a:fillRect/>
          </a:stretch>
        </p:blipFill>
        <p:spPr bwMode="auto">
          <a:xfrm>
            <a:off x="2928926" y="1785926"/>
            <a:ext cx="3214710" cy="464347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Haendel</a:t>
            </a:r>
            <a:endParaRPr lang="el-GR" dirty="0"/>
          </a:p>
        </p:txBody>
      </p:sp>
      <p:sp>
        <p:nvSpPr>
          <p:cNvPr id="3" name="2 - Θέση περιεχομένου"/>
          <p:cNvSpPr>
            <a:spLocks noGrp="1"/>
          </p:cNvSpPr>
          <p:nvPr>
            <p:ph idx="1"/>
          </p:nvPr>
        </p:nvSpPr>
        <p:spPr/>
        <p:txBody>
          <a:bodyPr/>
          <a:lstStyle/>
          <a:p>
            <a:endParaRPr lang="el-GR" dirty="0"/>
          </a:p>
        </p:txBody>
      </p:sp>
      <p:pic>
        <p:nvPicPr>
          <p:cNvPr id="4098" name="Picture 2" descr="C:\Users\User\Pictures\handel-2.jpg"/>
          <p:cNvPicPr>
            <a:picLocks noChangeAspect="1" noChangeArrowheads="1"/>
          </p:cNvPicPr>
          <p:nvPr/>
        </p:nvPicPr>
        <p:blipFill>
          <a:blip r:embed="rId2" cstate="print"/>
          <a:srcRect/>
          <a:stretch>
            <a:fillRect/>
          </a:stretch>
        </p:blipFill>
        <p:spPr bwMode="auto">
          <a:xfrm>
            <a:off x="2786050" y="1643050"/>
            <a:ext cx="3357586" cy="464347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357166"/>
            <a:ext cx="8229600" cy="1143000"/>
          </a:xfrm>
        </p:spPr>
        <p:txBody>
          <a:bodyPr>
            <a:noAutofit/>
          </a:bodyPr>
          <a:lstStyle/>
          <a:p>
            <a:r>
              <a:rPr lang="el-GR" sz="2800" dirty="0" smtClean="0"/>
              <a:t>Η κωμική όπερα -1</a:t>
            </a:r>
            <a:br>
              <a:rPr lang="el-GR" sz="2800" dirty="0" smtClean="0"/>
            </a:br>
            <a:r>
              <a:rPr lang="el-GR" sz="2400" dirty="0" smtClean="0"/>
              <a:t>(</a:t>
            </a:r>
            <a:r>
              <a:rPr lang="en-US" sz="2400" dirty="0" smtClean="0"/>
              <a:t>Opera </a:t>
            </a:r>
            <a:r>
              <a:rPr lang="en-US" sz="2400" dirty="0" err="1" smtClean="0"/>
              <a:t>buffa</a:t>
            </a:r>
            <a:r>
              <a:rPr lang="en-US" sz="2400" dirty="0" smtClean="0"/>
              <a:t>, Intermezzo, Opera </a:t>
            </a:r>
            <a:r>
              <a:rPr lang="en-US" sz="2400" dirty="0" err="1" smtClean="0"/>
              <a:t>comique</a:t>
            </a:r>
            <a:r>
              <a:rPr lang="en-US" sz="2400" dirty="0" smtClean="0"/>
              <a:t>, Ballad opera, Singspiel</a:t>
            </a:r>
            <a:r>
              <a:rPr lang="el-GR" sz="2400" dirty="0" smtClean="0"/>
              <a:t>)</a:t>
            </a:r>
            <a:endParaRPr lang="el-GR" sz="2400" dirty="0"/>
          </a:p>
        </p:txBody>
      </p:sp>
      <p:sp>
        <p:nvSpPr>
          <p:cNvPr id="3" name="2 - Θέση περιεχομένου"/>
          <p:cNvSpPr>
            <a:spLocks noGrp="1"/>
          </p:cNvSpPr>
          <p:nvPr>
            <p:ph idx="1"/>
          </p:nvPr>
        </p:nvSpPr>
        <p:spPr/>
        <p:txBody>
          <a:bodyPr>
            <a:normAutofit fontScale="92500"/>
          </a:bodyPr>
          <a:lstStyle/>
          <a:p>
            <a:pPr algn="just"/>
            <a:endParaRPr lang="el-GR" dirty="0" smtClean="0"/>
          </a:p>
          <a:p>
            <a:pPr algn="just"/>
            <a:r>
              <a:rPr lang="el-GR" dirty="0" smtClean="0"/>
              <a:t>Στον αντίποδα της σοβαρής όπερας αναπτύσσεται η λεγόμενη κωμική όπερα, η οποία περιλαμβάνει όλα τα εύθυμα σημεία από τα οποία ήθελε να απαλλάξει τη σοβαρή όπερα η Αρκαδική Ακαδημία.</a:t>
            </a:r>
          </a:p>
          <a:p>
            <a:pPr algn="just"/>
            <a:r>
              <a:rPr lang="el-GR" dirty="0" smtClean="0"/>
              <a:t>Η κωμική όπερα έχει ζωηρή μουσική, εύθυμες σκηνές, χαρακτήρες από την αστική ή λαϊκή τάξη, γράφεται στην ομιλούμενη γλώσσα και περιλαμβάνει αρκετά τμήματα που δεν τραγουδιούνται. Τα χαρακτηριστικά αυτά παίρνουν ιδιαίτερη μορφή ανάλογα με τη χώρα και το είδος της κωμικής όπερας</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100" dirty="0" smtClean="0"/>
              <a:t>Η κωμική όπερα -2</a:t>
            </a:r>
            <a:r>
              <a:rPr lang="el-GR" sz="4800" dirty="0" smtClean="0"/>
              <a:t/>
            </a:r>
            <a:br>
              <a:rPr lang="el-GR" sz="4800" dirty="0" smtClean="0"/>
            </a:br>
            <a:r>
              <a:rPr lang="el-GR" sz="2700" dirty="0" smtClean="0"/>
              <a:t>(</a:t>
            </a:r>
            <a:r>
              <a:rPr lang="en-US" sz="2700" dirty="0" smtClean="0"/>
              <a:t>Opera </a:t>
            </a:r>
            <a:r>
              <a:rPr lang="en-US" sz="2700" dirty="0" err="1" smtClean="0"/>
              <a:t>buffa</a:t>
            </a:r>
            <a:r>
              <a:rPr lang="en-US" sz="2700" dirty="0" smtClean="0"/>
              <a:t>, Intermezzo, Opera </a:t>
            </a:r>
            <a:r>
              <a:rPr lang="en-US" sz="2700" dirty="0" err="1" smtClean="0"/>
              <a:t>comique</a:t>
            </a:r>
            <a:r>
              <a:rPr lang="en-US" sz="2700" dirty="0" smtClean="0"/>
              <a:t>, Ballad opera, Singspiel</a:t>
            </a:r>
            <a:r>
              <a:rPr lang="el-GR" sz="2700" dirty="0" smtClean="0"/>
              <a:t>)</a:t>
            </a:r>
            <a:endParaRPr lang="el-GR" sz="2700" dirty="0"/>
          </a:p>
        </p:txBody>
      </p:sp>
      <p:sp>
        <p:nvSpPr>
          <p:cNvPr id="3" name="2 - Θέση περιεχομένου"/>
          <p:cNvSpPr>
            <a:spLocks noGrp="1"/>
          </p:cNvSpPr>
          <p:nvPr>
            <p:ph idx="1"/>
          </p:nvPr>
        </p:nvSpPr>
        <p:spPr/>
        <p:txBody>
          <a:bodyPr>
            <a:normAutofit fontScale="85000" lnSpcReduction="20000"/>
          </a:bodyPr>
          <a:lstStyle/>
          <a:p>
            <a:r>
              <a:rPr lang="el-GR" b="1" dirty="0" smtClean="0"/>
              <a:t>Ιταλία </a:t>
            </a:r>
          </a:p>
          <a:p>
            <a:pPr algn="just">
              <a:buNone/>
            </a:pPr>
            <a:r>
              <a:rPr lang="el-GR" dirty="0" smtClean="0"/>
              <a:t>	Δύο μορφές κωμικού μουσικού θεάτρου: </a:t>
            </a:r>
          </a:p>
          <a:p>
            <a:pPr algn="just">
              <a:buNone/>
            </a:pPr>
            <a:r>
              <a:rPr lang="el-GR" dirty="0" smtClean="0"/>
              <a:t>	η </a:t>
            </a:r>
            <a:r>
              <a:rPr lang="en-US" u="sng" dirty="0" smtClean="0"/>
              <a:t>opera </a:t>
            </a:r>
            <a:r>
              <a:rPr lang="en-US" u="sng" dirty="0" err="1" smtClean="0"/>
              <a:t>buffa</a:t>
            </a:r>
            <a:r>
              <a:rPr lang="en-US" dirty="0" smtClean="0"/>
              <a:t> </a:t>
            </a:r>
            <a:r>
              <a:rPr lang="el-GR" dirty="0" smtClean="0"/>
              <a:t> (όπερα με εύθυμο περιεχόμενο, πλήρεις χαρακτήρες, 6 έως 8, και αρκετά μεγάλη διάρκεια). Αντιστοιχία με την </a:t>
            </a:r>
            <a:r>
              <a:rPr lang="en-US" dirty="0" smtClean="0"/>
              <a:t>commedia dell’ arte. </a:t>
            </a:r>
            <a:r>
              <a:rPr lang="el-GR" dirty="0" smtClean="0"/>
              <a:t> Ανθεί κυρίως στη Νάπολη και στη Βενετία. Χαρακτηριστικοί συνθέτες</a:t>
            </a:r>
            <a:r>
              <a:rPr lang="en-US" dirty="0" smtClean="0"/>
              <a:t>: </a:t>
            </a:r>
            <a:r>
              <a:rPr lang="en-US" dirty="0" err="1" smtClean="0"/>
              <a:t>Baldassare</a:t>
            </a:r>
            <a:r>
              <a:rPr lang="en-US" dirty="0" smtClean="0"/>
              <a:t> </a:t>
            </a:r>
            <a:r>
              <a:rPr lang="en-US" dirty="0" err="1" smtClean="0"/>
              <a:t>Galuppi</a:t>
            </a:r>
            <a:r>
              <a:rPr lang="en-US" dirty="0" smtClean="0"/>
              <a:t>, Giovanni </a:t>
            </a:r>
            <a:r>
              <a:rPr lang="en-US" dirty="0" err="1" smtClean="0"/>
              <a:t>Paisiello</a:t>
            </a:r>
            <a:r>
              <a:rPr lang="el-GR" dirty="0" smtClean="0"/>
              <a:t>, </a:t>
            </a:r>
            <a:r>
              <a:rPr lang="en-US" dirty="0" err="1" smtClean="0"/>
              <a:t>Domenico</a:t>
            </a:r>
            <a:r>
              <a:rPr lang="en-US" dirty="0" smtClean="0"/>
              <a:t> </a:t>
            </a:r>
            <a:r>
              <a:rPr lang="en-US" dirty="0" err="1" smtClean="0"/>
              <a:t>Cimarosa</a:t>
            </a:r>
            <a:r>
              <a:rPr lang="en-US" dirty="0" smtClean="0"/>
              <a:t>, </a:t>
            </a:r>
            <a:r>
              <a:rPr lang="el-GR" dirty="0" smtClean="0"/>
              <a:t>σημαντικός λιμπρετίστας</a:t>
            </a:r>
            <a:r>
              <a:rPr lang="en-US" dirty="0" smtClean="0"/>
              <a:t>:</a:t>
            </a:r>
            <a:r>
              <a:rPr lang="el-GR" dirty="0" smtClean="0"/>
              <a:t> </a:t>
            </a:r>
            <a:r>
              <a:rPr lang="en-US" dirty="0" smtClean="0"/>
              <a:t>Carlo Goldoni</a:t>
            </a:r>
            <a:r>
              <a:rPr lang="el-GR" dirty="0" smtClean="0"/>
              <a:t> </a:t>
            </a:r>
          </a:p>
          <a:p>
            <a:pPr algn="just">
              <a:buNone/>
            </a:pPr>
            <a:r>
              <a:rPr lang="el-GR" dirty="0" smtClean="0"/>
              <a:t>			και </a:t>
            </a:r>
          </a:p>
          <a:p>
            <a:pPr algn="just">
              <a:buNone/>
            </a:pPr>
            <a:r>
              <a:rPr lang="el-GR" dirty="0" smtClean="0"/>
              <a:t>	το </a:t>
            </a:r>
            <a:r>
              <a:rPr lang="en-US" u="sng" dirty="0" smtClean="0"/>
              <a:t>intermezzo</a:t>
            </a:r>
            <a:r>
              <a:rPr lang="el-GR" dirty="0" smtClean="0"/>
              <a:t> (ενδιάμεσο και σύντομο δρώμενο με 2-3 θεατρικούς χαρακτήρες, που παρουσιάζεται ανάμεσα στις πράξεις μιας σοβαρής όπερας με σκοπό να ξεκουράσει το κοινό). Χαρακτηριστικό έργο </a:t>
            </a:r>
            <a:r>
              <a:rPr lang="en-US" i="1" dirty="0" smtClean="0"/>
              <a:t>La </a:t>
            </a:r>
            <a:r>
              <a:rPr lang="en-US" i="1" dirty="0" err="1" smtClean="0"/>
              <a:t>serva</a:t>
            </a:r>
            <a:r>
              <a:rPr lang="en-US" i="1" dirty="0" smtClean="0"/>
              <a:t> </a:t>
            </a:r>
            <a:r>
              <a:rPr lang="en-US" i="1" dirty="0" err="1" smtClean="0"/>
              <a:t>padrona</a:t>
            </a:r>
            <a:r>
              <a:rPr lang="en-US" dirty="0" smtClean="0"/>
              <a:t> </a:t>
            </a:r>
            <a:r>
              <a:rPr lang="el-GR" dirty="0" smtClean="0"/>
              <a:t>(η υπηρέτρια κυρά )</a:t>
            </a:r>
            <a:r>
              <a:rPr lang="en-US" dirty="0" smtClean="0"/>
              <a:t> </a:t>
            </a:r>
            <a:r>
              <a:rPr lang="el-GR" dirty="0" smtClean="0"/>
              <a:t>του </a:t>
            </a:r>
            <a:r>
              <a:rPr lang="en-US" dirty="0" smtClean="0"/>
              <a:t>Pergolesi</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100" dirty="0" smtClean="0"/>
              <a:t>Η κωμική όπερα -</a:t>
            </a:r>
            <a:r>
              <a:rPr lang="en-US" sz="3100" dirty="0" smtClean="0"/>
              <a:t>3</a:t>
            </a:r>
            <a:r>
              <a:rPr lang="el-GR" sz="7200" dirty="0" smtClean="0"/>
              <a:t/>
            </a:r>
            <a:br>
              <a:rPr lang="el-GR" sz="7200" dirty="0" smtClean="0"/>
            </a:br>
            <a:r>
              <a:rPr lang="el-GR" sz="2700" dirty="0" smtClean="0"/>
              <a:t>(</a:t>
            </a:r>
            <a:r>
              <a:rPr lang="en-US" sz="2700" dirty="0" smtClean="0"/>
              <a:t>Opera </a:t>
            </a:r>
            <a:r>
              <a:rPr lang="en-US" sz="2700" dirty="0" err="1" smtClean="0"/>
              <a:t>buffa</a:t>
            </a:r>
            <a:r>
              <a:rPr lang="en-US" sz="2700" dirty="0" smtClean="0"/>
              <a:t>, Intermezzo, Opera </a:t>
            </a:r>
            <a:r>
              <a:rPr lang="en-US" sz="2700" dirty="0" err="1" smtClean="0"/>
              <a:t>comique</a:t>
            </a:r>
            <a:r>
              <a:rPr lang="en-US" sz="2700" dirty="0" smtClean="0"/>
              <a:t>, Ballad opera, Singspiel</a:t>
            </a:r>
            <a:r>
              <a:rPr lang="el-GR" sz="2700" dirty="0" smtClean="0"/>
              <a:t>)</a:t>
            </a:r>
            <a:endParaRPr lang="el-GR" sz="2700" dirty="0"/>
          </a:p>
        </p:txBody>
      </p:sp>
      <p:sp>
        <p:nvSpPr>
          <p:cNvPr id="3" name="2 - Θέση περιεχομένου"/>
          <p:cNvSpPr>
            <a:spLocks noGrp="1"/>
          </p:cNvSpPr>
          <p:nvPr>
            <p:ph idx="1"/>
          </p:nvPr>
        </p:nvSpPr>
        <p:spPr/>
        <p:txBody>
          <a:bodyPr>
            <a:normAutofit fontScale="92500" lnSpcReduction="20000"/>
          </a:bodyPr>
          <a:lstStyle/>
          <a:p>
            <a:r>
              <a:rPr lang="el-GR" b="1" dirty="0" smtClean="0"/>
              <a:t>Γαλλία</a:t>
            </a:r>
          </a:p>
          <a:p>
            <a:pPr algn="just">
              <a:buNone/>
            </a:pPr>
            <a:r>
              <a:rPr lang="el-GR" dirty="0" smtClean="0"/>
              <a:t>	Προς τα τέλη του 18</a:t>
            </a:r>
            <a:r>
              <a:rPr lang="el-GR" baseline="30000" dirty="0" smtClean="0"/>
              <a:t>ου</a:t>
            </a:r>
            <a:r>
              <a:rPr lang="el-GR" dirty="0" smtClean="0"/>
              <a:t> αιώνα ξεσπάει στη Γαλλία ο λεγόμενος «πόλεμος των </a:t>
            </a:r>
            <a:r>
              <a:rPr lang="el-GR" dirty="0" err="1" smtClean="0"/>
              <a:t>Μπουφόνων</a:t>
            </a:r>
            <a:r>
              <a:rPr lang="el-GR" dirty="0" smtClean="0"/>
              <a:t>» (</a:t>
            </a:r>
            <a:r>
              <a:rPr lang="en-US" dirty="0" err="1" smtClean="0"/>
              <a:t>querelle</a:t>
            </a:r>
            <a:r>
              <a:rPr lang="en-US" dirty="0" smtClean="0"/>
              <a:t> des </a:t>
            </a:r>
            <a:r>
              <a:rPr lang="en-US" dirty="0" err="1" smtClean="0"/>
              <a:t>bouffons</a:t>
            </a:r>
            <a:r>
              <a:rPr lang="el-GR" dirty="0" smtClean="0"/>
              <a:t>)</a:t>
            </a:r>
            <a:r>
              <a:rPr lang="en-US" dirty="0" smtClean="0"/>
              <a:t> </a:t>
            </a:r>
            <a:r>
              <a:rPr lang="el-GR" dirty="0" smtClean="0"/>
              <a:t>ανάμεσα στους οπαδούς της γαλλικής όπερας, κυρίως  του </a:t>
            </a:r>
            <a:r>
              <a:rPr lang="en-US" dirty="0" smtClean="0"/>
              <a:t>Rameau</a:t>
            </a:r>
            <a:r>
              <a:rPr lang="el-GR" dirty="0" smtClean="0"/>
              <a:t>,</a:t>
            </a:r>
            <a:r>
              <a:rPr lang="en-US" dirty="0" smtClean="0"/>
              <a:t> </a:t>
            </a:r>
            <a:r>
              <a:rPr lang="el-GR" dirty="0" smtClean="0"/>
              <a:t>και στους οπαδούς της ιταλικής όπερας. Στους επικριτές του </a:t>
            </a:r>
            <a:r>
              <a:rPr lang="en-US" dirty="0" smtClean="0"/>
              <a:t>Rameau </a:t>
            </a:r>
            <a:r>
              <a:rPr lang="el-GR" dirty="0" smtClean="0"/>
              <a:t>περιλαμβάνεται ο </a:t>
            </a:r>
            <a:r>
              <a:rPr lang="en-US" dirty="0" smtClean="0"/>
              <a:t>Jean Jacques Rousseau, </a:t>
            </a:r>
            <a:r>
              <a:rPr lang="el-GR" dirty="0" smtClean="0"/>
              <a:t>διανοητής αλλά και μουσικός (δημοφιλές έργο του </a:t>
            </a:r>
            <a:r>
              <a:rPr lang="el-GR" i="1" dirty="0" smtClean="0"/>
              <a:t>Ο μάντης του χωριού</a:t>
            </a:r>
            <a:r>
              <a:rPr lang="el-GR" dirty="0" smtClean="0"/>
              <a:t>). Διαμορφώνεται σιγά-σιγά ένα είδος σατιρικής κωμωδίας με εμβόλιμα τραγούδια που ονομάζεται  κωμωδία </a:t>
            </a:r>
            <a:r>
              <a:rPr lang="el-GR" dirty="0" err="1" smtClean="0"/>
              <a:t>μετ΄</a:t>
            </a:r>
            <a:r>
              <a:rPr lang="en-US" dirty="0" smtClean="0"/>
              <a:t> </a:t>
            </a:r>
            <a:r>
              <a:rPr lang="el-GR" dirty="0" smtClean="0"/>
              <a:t>ασμάτων και γίνεται ο πρόδρομος της </a:t>
            </a:r>
            <a:r>
              <a:rPr lang="en-US" dirty="0" smtClean="0"/>
              <a:t>opera </a:t>
            </a:r>
            <a:r>
              <a:rPr lang="en-US" dirty="0" err="1" smtClean="0"/>
              <a:t>comique</a:t>
            </a:r>
            <a:r>
              <a:rPr lang="en-US" dirty="0" smtClean="0"/>
              <a:t> </a:t>
            </a:r>
            <a:r>
              <a:rPr lang="el-GR" dirty="0" smtClean="0"/>
              <a:t>που θα κυριαρχήσει τον επόμενο αιώνα.</a:t>
            </a:r>
            <a:r>
              <a:rPr lang="en-US" dirty="0" smtClean="0"/>
              <a:t> </a:t>
            </a:r>
            <a:r>
              <a:rPr lang="el-GR" dirty="0" smtClean="0"/>
              <a:t>Συνθέτες: </a:t>
            </a:r>
            <a:r>
              <a:rPr lang="en-US" dirty="0" smtClean="0"/>
              <a:t>Andre’ </a:t>
            </a:r>
            <a:r>
              <a:rPr lang="en-US" dirty="0" err="1" smtClean="0"/>
              <a:t>Philidor</a:t>
            </a:r>
            <a:r>
              <a:rPr lang="en-US" dirty="0" smtClean="0"/>
              <a:t>, Pierre-</a:t>
            </a:r>
            <a:r>
              <a:rPr lang="en-US" dirty="0" err="1" smtClean="0"/>
              <a:t>Alexandre</a:t>
            </a:r>
            <a:r>
              <a:rPr lang="en-US" dirty="0" smtClean="0"/>
              <a:t> </a:t>
            </a:r>
            <a:r>
              <a:rPr lang="en-US" dirty="0" err="1" smtClean="0"/>
              <a:t>Monsigny</a:t>
            </a:r>
            <a:r>
              <a:rPr lang="en-US" dirty="0" smtClean="0"/>
              <a:t>, Andre’ </a:t>
            </a:r>
            <a:r>
              <a:rPr lang="en-US" dirty="0" err="1" smtClean="0"/>
              <a:t>Gretry</a:t>
            </a:r>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100" dirty="0" smtClean="0"/>
              <a:t>Η κωμική όπερα -</a:t>
            </a:r>
            <a:r>
              <a:rPr lang="en-US" sz="3100" dirty="0" smtClean="0"/>
              <a:t>4</a:t>
            </a:r>
            <a:r>
              <a:rPr lang="el-GR" sz="7200" dirty="0" smtClean="0"/>
              <a:t/>
            </a:r>
            <a:br>
              <a:rPr lang="el-GR" sz="7200" dirty="0" smtClean="0"/>
            </a:br>
            <a:r>
              <a:rPr lang="el-GR" sz="2700" dirty="0" smtClean="0"/>
              <a:t>(</a:t>
            </a:r>
            <a:r>
              <a:rPr lang="en-US" sz="2700" dirty="0" smtClean="0"/>
              <a:t>Opera </a:t>
            </a:r>
            <a:r>
              <a:rPr lang="en-US" sz="2700" dirty="0" err="1" smtClean="0"/>
              <a:t>buffa</a:t>
            </a:r>
            <a:r>
              <a:rPr lang="en-US" sz="2700" dirty="0" smtClean="0"/>
              <a:t>, Intermezzo, Opera </a:t>
            </a:r>
            <a:r>
              <a:rPr lang="en-US" sz="2700" dirty="0" err="1" smtClean="0"/>
              <a:t>comique</a:t>
            </a:r>
            <a:r>
              <a:rPr lang="en-US" sz="2700" dirty="0" smtClean="0"/>
              <a:t>, Ballad opera, Singspiel</a:t>
            </a:r>
            <a:r>
              <a:rPr lang="el-GR" sz="2700" dirty="0" smtClean="0"/>
              <a:t>)</a:t>
            </a:r>
            <a:endParaRPr lang="el-GR" sz="2700" dirty="0"/>
          </a:p>
        </p:txBody>
      </p:sp>
      <p:sp>
        <p:nvSpPr>
          <p:cNvPr id="3" name="2 - Θέση περιεχομένου"/>
          <p:cNvSpPr>
            <a:spLocks noGrp="1"/>
          </p:cNvSpPr>
          <p:nvPr>
            <p:ph idx="1"/>
          </p:nvPr>
        </p:nvSpPr>
        <p:spPr/>
        <p:txBody>
          <a:bodyPr>
            <a:normAutofit fontScale="85000" lnSpcReduction="20000"/>
          </a:bodyPr>
          <a:lstStyle/>
          <a:p>
            <a:pPr algn="just"/>
            <a:r>
              <a:rPr lang="el-GR" b="1" dirty="0" smtClean="0"/>
              <a:t>Αγγλία</a:t>
            </a:r>
            <a:endParaRPr lang="en-US" b="1" dirty="0" smtClean="0"/>
          </a:p>
          <a:p>
            <a:pPr algn="just">
              <a:buNone/>
            </a:pPr>
            <a:r>
              <a:rPr lang="el-GR" dirty="0" smtClean="0"/>
              <a:t>	Και στην Αγγλία διαμορφώθηκε ένα τοπικό είδος κωμικής όπερας που θέλει να διαφοροποιηθεί από το ιταλικό πρότυπο. Το είδος ονομάζεται </a:t>
            </a:r>
            <a:r>
              <a:rPr lang="en-US" dirty="0" smtClean="0"/>
              <a:t>ballad opera </a:t>
            </a:r>
            <a:r>
              <a:rPr lang="el-GR" dirty="0" smtClean="0"/>
              <a:t>και περιλαμβάνει όχι μόνο πρωτότυπη μουσική αλλά και γνωστές μελωδίες. Χαρακτηριστικό έργο</a:t>
            </a:r>
            <a:r>
              <a:rPr lang="el-GR" i="1" dirty="0" smtClean="0"/>
              <a:t> Η όπερα του ζητιάνου</a:t>
            </a:r>
            <a:r>
              <a:rPr lang="el-GR" dirty="0" smtClean="0"/>
              <a:t> του </a:t>
            </a:r>
            <a:r>
              <a:rPr lang="en-US" dirty="0" smtClean="0"/>
              <a:t>John Christopher </a:t>
            </a:r>
            <a:r>
              <a:rPr lang="en-US" dirty="0" err="1" smtClean="0"/>
              <a:t>Pepush</a:t>
            </a:r>
            <a:endParaRPr lang="el-GR" dirty="0" smtClean="0"/>
          </a:p>
          <a:p>
            <a:pPr algn="just"/>
            <a:r>
              <a:rPr lang="el-GR" b="1" dirty="0" smtClean="0"/>
              <a:t>Γερμανία</a:t>
            </a:r>
          </a:p>
          <a:p>
            <a:pPr algn="just">
              <a:buNone/>
            </a:pPr>
            <a:r>
              <a:rPr lang="el-GR" dirty="0" smtClean="0"/>
              <a:t>	Στη Γερμανία αναπτύσσεται το </a:t>
            </a:r>
            <a:r>
              <a:rPr lang="en-US" dirty="0" smtClean="0"/>
              <a:t>Singspiel, </a:t>
            </a:r>
            <a:r>
              <a:rPr lang="el-GR" dirty="0" smtClean="0"/>
              <a:t>όπου υπάρχουν μεγάλα τμήματα μουσικής αλλά η εξέλιξη της πλοκής επιτυγχάνεται μέσα από ομιλούμενους διαλόγους. Συνθέτες: </a:t>
            </a:r>
            <a:r>
              <a:rPr lang="en-US" dirty="0" smtClean="0"/>
              <a:t>Georg Philip Telemann, Johan Hiller, </a:t>
            </a:r>
            <a:r>
              <a:rPr lang="en-US" dirty="0" err="1" smtClean="0"/>
              <a:t>Ignaz</a:t>
            </a:r>
            <a:r>
              <a:rPr lang="en-US" dirty="0" smtClean="0"/>
              <a:t> </a:t>
            </a:r>
            <a:r>
              <a:rPr lang="en-US" dirty="0" err="1" smtClean="0"/>
              <a:t>Umlauf</a:t>
            </a:r>
            <a:r>
              <a:rPr lang="en-US" dirty="0" smtClean="0"/>
              <a:t>, Karl </a:t>
            </a:r>
            <a:r>
              <a:rPr lang="en-US" dirty="0" err="1" smtClean="0"/>
              <a:t>Ditters</a:t>
            </a:r>
            <a:r>
              <a:rPr lang="en-US" dirty="0" smtClean="0"/>
              <a:t> von Dittersdorf. </a:t>
            </a:r>
            <a:r>
              <a:rPr lang="el-GR" dirty="0" smtClean="0"/>
              <a:t>Στο είδος του </a:t>
            </a:r>
            <a:r>
              <a:rPr lang="en-US" dirty="0" smtClean="0"/>
              <a:t>Singspiel </a:t>
            </a:r>
            <a:r>
              <a:rPr lang="el-GR" dirty="0" smtClean="0"/>
              <a:t>ανήκουν και οι όπερες του Μότσαρτ </a:t>
            </a:r>
            <a:r>
              <a:rPr lang="el-GR" i="1" dirty="0" smtClean="0"/>
              <a:t>Απαγωγή από το </a:t>
            </a:r>
            <a:r>
              <a:rPr lang="el-GR" i="1" dirty="0" err="1" smtClean="0"/>
              <a:t>Σαράϊ</a:t>
            </a:r>
            <a:r>
              <a:rPr lang="el-GR" dirty="0" smtClean="0"/>
              <a:t> και </a:t>
            </a:r>
            <a:r>
              <a:rPr lang="el-GR" i="1" dirty="0" smtClean="0"/>
              <a:t>Μαγεμένος Αυλός</a:t>
            </a:r>
            <a:r>
              <a:rPr lang="en-US" dirty="0" smtClean="0"/>
              <a:t>.</a:t>
            </a:r>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200" dirty="0" smtClean="0"/>
              <a:t>Joseph Haydn</a:t>
            </a:r>
            <a:endParaRPr lang="el-GR" sz="3200" dirty="0"/>
          </a:p>
        </p:txBody>
      </p:sp>
      <p:sp>
        <p:nvSpPr>
          <p:cNvPr id="3" name="2 - Θέση περιεχομένου"/>
          <p:cNvSpPr>
            <a:spLocks noGrp="1"/>
          </p:cNvSpPr>
          <p:nvPr>
            <p:ph idx="1"/>
          </p:nvPr>
        </p:nvSpPr>
        <p:spPr/>
        <p:txBody>
          <a:bodyPr/>
          <a:lstStyle/>
          <a:p>
            <a:pPr algn="just"/>
            <a:r>
              <a:rPr lang="en-US" b="1" dirty="0" smtClean="0"/>
              <a:t>Joseph Haydn </a:t>
            </a:r>
            <a:r>
              <a:rPr lang="en-US" dirty="0" smtClean="0"/>
              <a:t>(1732-1809): </a:t>
            </a:r>
            <a:r>
              <a:rPr lang="el-GR" dirty="0" smtClean="0"/>
              <a:t>Σημαντικός συνθέτης, ιδίως για τη συμφωνική μουσική, τα κουαρτέτα εγχόρδων και τα ορατόρια. Η όπερα δεν βρίσκεται στο κέντρο των ενδιαφερόντων του. Έζησε για πολλά χρόνια στην αυλή του πρίγκιπα </a:t>
            </a:r>
            <a:r>
              <a:rPr lang="en-US" dirty="0" smtClean="0"/>
              <a:t>Esterhazy </a:t>
            </a:r>
            <a:r>
              <a:rPr lang="el-GR" dirty="0" smtClean="0"/>
              <a:t>και συνέθεσε εκεί όπερες κατά παραγγελία. Συνέθεσε συνολικά 1</a:t>
            </a:r>
            <a:r>
              <a:rPr lang="en-US" dirty="0" smtClean="0"/>
              <a:t>3</a:t>
            </a:r>
            <a:r>
              <a:rPr lang="el-GR" dirty="0" smtClean="0"/>
              <a:t> όπερες (τέσσερις μόνο ανήκουν στην </a:t>
            </a:r>
            <a:r>
              <a:rPr lang="en-US" dirty="0" smtClean="0"/>
              <a:t>opera </a:t>
            </a:r>
            <a:r>
              <a:rPr lang="en-US" dirty="0" err="1" smtClean="0"/>
              <a:t>seria</a:t>
            </a:r>
            <a:r>
              <a:rPr lang="el-GR" dirty="0" smtClean="0"/>
              <a:t>: </a:t>
            </a:r>
            <a:r>
              <a:rPr lang="el-GR" i="1" dirty="0" err="1" smtClean="0"/>
              <a:t>Άκις</a:t>
            </a:r>
            <a:r>
              <a:rPr lang="el-GR" i="1" dirty="0" smtClean="0"/>
              <a:t> και Γαλάτεια</a:t>
            </a:r>
            <a:r>
              <a:rPr lang="el-GR" dirty="0" smtClean="0"/>
              <a:t>, </a:t>
            </a:r>
            <a:r>
              <a:rPr lang="el-GR" i="1" dirty="0" smtClean="0"/>
              <a:t>Το εγκαταλελειμμένο νησί</a:t>
            </a:r>
            <a:r>
              <a:rPr lang="el-GR" dirty="0" smtClean="0"/>
              <a:t>, </a:t>
            </a:r>
            <a:r>
              <a:rPr lang="el-GR" i="1" dirty="0" err="1" smtClean="0"/>
              <a:t>Αρμίντα</a:t>
            </a:r>
            <a:r>
              <a:rPr lang="el-GR" dirty="0" smtClean="0"/>
              <a:t>, </a:t>
            </a:r>
            <a:r>
              <a:rPr lang="el-GR" i="1" dirty="0" smtClean="0"/>
              <a:t>Ορφέας και Ευρυδίκη ή η Ψυχή του Φιλοσόφου</a:t>
            </a:r>
            <a:r>
              <a:rPr lang="el-GR" dirty="0" smtClean="0"/>
              <a:t>) .</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ΠΕΡΙΟΔΟΙ ΤΗΣ ΙΣΤΟΡΙΑΣ ΤΗΣ ΜΟΥΣΙΚΗΣ  -3</a:t>
            </a:r>
            <a:endParaRPr lang="el-GR" dirty="0"/>
          </a:p>
        </p:txBody>
      </p:sp>
      <p:sp>
        <p:nvSpPr>
          <p:cNvPr id="3" name="2 - Θέση περιεχομένου"/>
          <p:cNvSpPr>
            <a:spLocks noGrp="1"/>
          </p:cNvSpPr>
          <p:nvPr>
            <p:ph idx="1"/>
          </p:nvPr>
        </p:nvSpPr>
        <p:spPr/>
        <p:txBody>
          <a:bodyPr>
            <a:normAutofit fontScale="92500" lnSpcReduction="20000"/>
          </a:bodyPr>
          <a:lstStyle/>
          <a:p>
            <a:pPr>
              <a:buNone/>
            </a:pPr>
            <a:r>
              <a:rPr lang="el-GR" u="sng" dirty="0" smtClean="0"/>
              <a:t>Κλασική εποχή</a:t>
            </a:r>
          </a:p>
          <a:p>
            <a:pPr>
              <a:buNone/>
            </a:pPr>
            <a:r>
              <a:rPr lang="el-GR" dirty="0" smtClean="0"/>
              <a:t>1750-1827</a:t>
            </a:r>
            <a:endParaRPr lang="en-US" dirty="0" smtClean="0"/>
          </a:p>
          <a:p>
            <a:pPr>
              <a:buNone/>
            </a:pPr>
            <a:r>
              <a:rPr lang="en-US" dirty="0" smtClean="0"/>
              <a:t>(</a:t>
            </a:r>
            <a:r>
              <a:rPr lang="el-GR" dirty="0" smtClean="0"/>
              <a:t>θάνατος του </a:t>
            </a:r>
            <a:r>
              <a:rPr lang="el-GR" dirty="0" err="1" smtClean="0"/>
              <a:t>Μπάχ</a:t>
            </a:r>
            <a:r>
              <a:rPr lang="el-GR" dirty="0" smtClean="0"/>
              <a:t> – θάνατος του Μπετόβεν</a:t>
            </a:r>
            <a:r>
              <a:rPr lang="en-US" dirty="0" smtClean="0"/>
              <a:t>)</a:t>
            </a:r>
            <a:endParaRPr lang="el-GR" dirty="0" smtClean="0"/>
          </a:p>
          <a:p>
            <a:pPr>
              <a:buNone/>
            </a:pPr>
            <a:endParaRPr lang="el-GR" dirty="0" smtClean="0"/>
          </a:p>
          <a:p>
            <a:pPr>
              <a:buNone/>
            </a:pPr>
            <a:r>
              <a:rPr lang="el-GR" u="sng" dirty="0" smtClean="0"/>
              <a:t>Ρομαντική εποχή</a:t>
            </a:r>
          </a:p>
          <a:p>
            <a:pPr>
              <a:buNone/>
            </a:pPr>
            <a:r>
              <a:rPr lang="el-GR" dirty="0" smtClean="0"/>
              <a:t>1827-1900</a:t>
            </a:r>
          </a:p>
          <a:p>
            <a:pPr>
              <a:buNone/>
            </a:pPr>
            <a:r>
              <a:rPr lang="el-GR" dirty="0" smtClean="0"/>
              <a:t>(Ρομαντική περίοδος, </a:t>
            </a:r>
            <a:r>
              <a:rPr lang="el-GR" dirty="0" err="1" smtClean="0"/>
              <a:t>Υστερο</a:t>
            </a:r>
            <a:r>
              <a:rPr lang="el-GR" dirty="0" smtClean="0"/>
              <a:t>-ρομαντική περίοδος, Ιμπρεσιονισμός)</a:t>
            </a:r>
          </a:p>
          <a:p>
            <a:pPr>
              <a:buNone/>
            </a:pPr>
            <a:endParaRPr lang="el-GR" dirty="0" smtClean="0"/>
          </a:p>
          <a:p>
            <a:pPr>
              <a:buNone/>
            </a:pPr>
            <a:r>
              <a:rPr lang="el-GR" u="sng" dirty="0" smtClean="0"/>
              <a:t>Σύγχρονη εποχή</a:t>
            </a:r>
          </a:p>
          <a:p>
            <a:pPr>
              <a:buNone/>
            </a:pPr>
            <a:r>
              <a:rPr lang="el-GR" dirty="0" smtClean="0"/>
              <a:t>20</a:t>
            </a:r>
            <a:r>
              <a:rPr lang="el-GR" baseline="30000" dirty="0" smtClean="0"/>
              <a:t>ος</a:t>
            </a:r>
            <a:r>
              <a:rPr lang="el-GR" dirty="0" smtClean="0"/>
              <a:t> και 21</a:t>
            </a:r>
            <a:r>
              <a:rPr lang="el-GR" baseline="30000" dirty="0" smtClean="0"/>
              <a:t>ος</a:t>
            </a:r>
            <a:r>
              <a:rPr lang="el-GR" dirty="0" smtClean="0"/>
              <a:t> αιώνας </a:t>
            </a:r>
          </a:p>
          <a:p>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Joseph Haydn</a:t>
            </a:r>
            <a:endParaRPr lang="el-GR" dirty="0"/>
          </a:p>
        </p:txBody>
      </p:sp>
      <p:pic>
        <p:nvPicPr>
          <p:cNvPr id="4" name="3 - Θέση περιεχομένου" descr="J. Haydn.jpg"/>
          <p:cNvPicPr>
            <a:picLocks noGrp="1" noChangeAspect="1"/>
          </p:cNvPicPr>
          <p:nvPr>
            <p:ph idx="1"/>
          </p:nvPr>
        </p:nvPicPr>
        <p:blipFill>
          <a:blip r:embed="rId2" cstate="print"/>
          <a:stretch>
            <a:fillRect/>
          </a:stretch>
        </p:blipFill>
        <p:spPr>
          <a:xfrm>
            <a:off x="2786050" y="2000240"/>
            <a:ext cx="3286147" cy="4000528"/>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200" dirty="0" err="1" smtClean="0"/>
              <a:t>Wolgfang</a:t>
            </a:r>
            <a:r>
              <a:rPr lang="en-US" sz="3200" dirty="0" smtClean="0"/>
              <a:t> Amadeus Mozart</a:t>
            </a:r>
            <a:endParaRPr lang="el-GR" sz="3200" dirty="0"/>
          </a:p>
        </p:txBody>
      </p:sp>
      <p:sp>
        <p:nvSpPr>
          <p:cNvPr id="3" name="2 - Θέση περιεχομένου"/>
          <p:cNvSpPr>
            <a:spLocks noGrp="1"/>
          </p:cNvSpPr>
          <p:nvPr>
            <p:ph idx="1"/>
          </p:nvPr>
        </p:nvSpPr>
        <p:spPr/>
        <p:txBody>
          <a:bodyPr>
            <a:noAutofit/>
          </a:bodyPr>
          <a:lstStyle/>
          <a:p>
            <a:r>
              <a:rPr lang="en-US" sz="1600" b="1" dirty="0" smtClean="0"/>
              <a:t>Wolfgang Amadeus Mozart</a:t>
            </a:r>
            <a:r>
              <a:rPr lang="en-US" sz="1600" dirty="0" smtClean="0"/>
              <a:t>: </a:t>
            </a:r>
            <a:r>
              <a:rPr lang="el-GR" sz="1600" dirty="0" smtClean="0"/>
              <a:t>1756-1791</a:t>
            </a:r>
          </a:p>
          <a:p>
            <a:pPr algn="just">
              <a:lnSpc>
                <a:spcPct val="120000"/>
              </a:lnSpc>
              <a:buNone/>
            </a:pPr>
            <a:r>
              <a:rPr lang="el-GR" sz="1600" dirty="0" smtClean="0"/>
              <a:t>	Από τους σημαντικότερους συνθέτες στην ιστορία της μουσικής –και της όπερας</a:t>
            </a:r>
          </a:p>
          <a:p>
            <a:pPr algn="just">
              <a:lnSpc>
                <a:spcPct val="120000"/>
              </a:lnSpc>
              <a:buNone/>
            </a:pPr>
            <a:r>
              <a:rPr lang="el-GR" sz="1600" dirty="0" smtClean="0"/>
              <a:t>	Πρώτη του όπερα (ή ιντερμέτζο) σε ηλικία 11 ετών: </a:t>
            </a:r>
            <a:r>
              <a:rPr lang="el-GR" sz="1600" i="1" dirty="0" smtClean="0"/>
              <a:t>Απόλλων και Υάκινθος. </a:t>
            </a:r>
            <a:r>
              <a:rPr lang="el-GR" sz="1600" dirty="0" smtClean="0"/>
              <a:t>Αναγνωρίστηκε ως παιδί θαύμα από τον πατέρα του και ταξίδεψε σε πολλές πόλεις της Ευρώπης μελετώντας αλλά και παίζοντας</a:t>
            </a:r>
            <a:endParaRPr lang="en-US" sz="1600" i="1" dirty="0" smtClean="0"/>
          </a:p>
          <a:p>
            <a:pPr algn="just">
              <a:lnSpc>
                <a:spcPct val="120000"/>
              </a:lnSpc>
              <a:buNone/>
            </a:pPr>
            <a:r>
              <a:rPr lang="en-US" sz="1600" dirty="0" smtClean="0"/>
              <a:t>	</a:t>
            </a:r>
            <a:r>
              <a:rPr lang="el-GR" sz="1600" dirty="0" smtClean="0"/>
              <a:t>Η όπερα που τον καθιέρωσε είναι ο </a:t>
            </a:r>
            <a:r>
              <a:rPr lang="el-GR" sz="1600" i="1" dirty="0" smtClean="0"/>
              <a:t>Ιδομενέας</a:t>
            </a:r>
            <a:r>
              <a:rPr lang="el-GR" sz="1600" dirty="0" smtClean="0"/>
              <a:t> (</a:t>
            </a:r>
            <a:r>
              <a:rPr lang="en-US" sz="1600" i="1" dirty="0" err="1" smtClean="0"/>
              <a:t>Idomeneo</a:t>
            </a:r>
            <a:r>
              <a:rPr lang="en-US" sz="1600" i="1" dirty="0" smtClean="0"/>
              <a:t>, re </a:t>
            </a:r>
            <a:r>
              <a:rPr lang="en-US" sz="1600" i="1" dirty="0" err="1" smtClean="0"/>
              <a:t>di</a:t>
            </a:r>
            <a:r>
              <a:rPr lang="en-US" sz="1600" i="1" dirty="0" smtClean="0"/>
              <a:t> </a:t>
            </a:r>
            <a:r>
              <a:rPr lang="en-US" sz="1600" i="1" dirty="0" err="1" smtClean="0"/>
              <a:t>Creta</a:t>
            </a:r>
            <a:r>
              <a:rPr lang="el-GR" sz="1600" dirty="0" smtClean="0"/>
              <a:t>)</a:t>
            </a:r>
            <a:r>
              <a:rPr lang="en-US" sz="1600" dirty="0" smtClean="0"/>
              <a:t> </a:t>
            </a:r>
            <a:r>
              <a:rPr lang="el-GR" sz="1600" dirty="0" smtClean="0"/>
              <a:t>το</a:t>
            </a:r>
            <a:r>
              <a:rPr lang="en-US" sz="1600" dirty="0" smtClean="0"/>
              <a:t> 1781</a:t>
            </a:r>
            <a:r>
              <a:rPr lang="el-GR" sz="1600" dirty="0" smtClean="0"/>
              <a:t>. Την ίδια χρονιά εγκαθίσταται  οριστικά στη Βιέννη εγκαταλείποντας τη γενέθλια πόλη του, το Σάλτσμπουργκ, όπου υπηρετούσε ως μουσικός του αρχιεπισκόπου. Επηρεασμένος από τον </a:t>
            </a:r>
            <a:r>
              <a:rPr lang="en-US" sz="1600" dirty="0" smtClean="0"/>
              <a:t>Haydn </a:t>
            </a:r>
            <a:r>
              <a:rPr lang="el-GR" sz="1600" dirty="0" smtClean="0"/>
              <a:t>και τον</a:t>
            </a:r>
            <a:r>
              <a:rPr lang="en-US" sz="1600" dirty="0" smtClean="0"/>
              <a:t> Gluck</a:t>
            </a:r>
            <a:r>
              <a:rPr lang="el-GR" sz="1600" dirty="0" smtClean="0"/>
              <a:t>, δίνει εξαιρετικά πλούσιο ηχόχρωμα στην ορχήστρα και μεγάλη επινοητικότητα στη μελωδική γραμμή. Στη Βιέννη αντιμετώπισε τον ιταλό ομότεχνό του </a:t>
            </a:r>
            <a:r>
              <a:rPr lang="en-US" sz="1600" dirty="0" smtClean="0"/>
              <a:t>Antonio </a:t>
            </a:r>
            <a:r>
              <a:rPr lang="en-US" sz="1600" dirty="0" err="1" smtClean="0"/>
              <a:t>Salieri</a:t>
            </a:r>
            <a:r>
              <a:rPr lang="en-US" sz="1600" dirty="0" smtClean="0"/>
              <a:t> (</a:t>
            </a:r>
            <a:r>
              <a:rPr lang="el-GR" sz="1600" dirty="0" smtClean="0"/>
              <a:t>την ίδια μέρα σε αντικριστή σκηνή, παρουσίασαν  από ένα </a:t>
            </a:r>
            <a:r>
              <a:rPr lang="en-US" sz="1600" dirty="0" smtClean="0"/>
              <a:t>Singspiel, </a:t>
            </a:r>
            <a:r>
              <a:rPr lang="el-GR" sz="1600" dirty="0" smtClean="0"/>
              <a:t>ο Μότσαρτ τον </a:t>
            </a:r>
            <a:r>
              <a:rPr lang="el-GR" sz="1600" i="1" dirty="0" smtClean="0"/>
              <a:t>Ιμπρεσάριο</a:t>
            </a:r>
            <a:r>
              <a:rPr lang="el-GR" sz="1600" dirty="0" smtClean="0"/>
              <a:t> και ο </a:t>
            </a:r>
            <a:r>
              <a:rPr lang="el-GR" sz="1600" dirty="0" err="1" smtClean="0"/>
              <a:t>Σαλιέρι</a:t>
            </a:r>
            <a:r>
              <a:rPr lang="el-GR" sz="1600" dirty="0" smtClean="0"/>
              <a:t>  το </a:t>
            </a:r>
            <a:r>
              <a:rPr lang="el-GR" sz="1600" i="1" dirty="0" smtClean="0"/>
              <a:t>Πρώτα η μουσική και μετά το κείμενο</a:t>
            </a:r>
            <a:r>
              <a:rPr lang="en-US" sz="1600" dirty="0" smtClean="0"/>
              <a:t>)</a:t>
            </a:r>
            <a:endParaRPr lang="el-GR" sz="1600" dirty="0" smtClean="0"/>
          </a:p>
          <a:p>
            <a:pPr algn="just">
              <a:lnSpc>
                <a:spcPct val="120000"/>
              </a:lnSpc>
              <a:buNone/>
            </a:pPr>
            <a:r>
              <a:rPr lang="el-GR" sz="1600" dirty="0" smtClean="0"/>
              <a:t>	Στη Βιέννη ο Μότσαρτ συνθέτει αρκετές ακόμη όπερες, όπως οι </a:t>
            </a:r>
            <a:r>
              <a:rPr lang="el-GR" sz="1600" i="1" dirty="0" smtClean="0"/>
              <a:t>Γάμοι του </a:t>
            </a:r>
            <a:r>
              <a:rPr lang="el-GR" sz="1600" i="1" dirty="0" err="1" smtClean="0"/>
              <a:t>Φίγκαρο</a:t>
            </a:r>
            <a:r>
              <a:rPr lang="el-GR" sz="1600" dirty="0" smtClean="0"/>
              <a:t>, ο </a:t>
            </a:r>
            <a:r>
              <a:rPr lang="el-GR" sz="1600" i="1" dirty="0" smtClean="0"/>
              <a:t>Ντον </a:t>
            </a:r>
            <a:r>
              <a:rPr lang="el-GR" sz="1600" i="1" dirty="0" err="1" smtClean="0"/>
              <a:t>Τζιοβάννι</a:t>
            </a:r>
            <a:r>
              <a:rPr lang="el-GR" sz="1600" dirty="0" smtClean="0"/>
              <a:t>, και  το </a:t>
            </a:r>
            <a:r>
              <a:rPr lang="el-GR" sz="1600" i="1" dirty="0" smtClean="0"/>
              <a:t>Έτσι Κάνουν Όλες </a:t>
            </a:r>
            <a:r>
              <a:rPr lang="el-GR" sz="1600" dirty="0" smtClean="0"/>
              <a:t>που βασίζονται σε κείμενα του σημαντικού ποιητή </a:t>
            </a:r>
            <a:r>
              <a:rPr lang="en-US" sz="1600" dirty="0" smtClean="0"/>
              <a:t>Lorenzo </a:t>
            </a:r>
            <a:r>
              <a:rPr lang="en-US" sz="1600" dirty="0" err="1" smtClean="0"/>
              <a:t>da</a:t>
            </a:r>
            <a:r>
              <a:rPr lang="en-US" sz="1600" dirty="0" smtClean="0"/>
              <a:t> Ponte, </a:t>
            </a:r>
            <a:r>
              <a:rPr lang="el-GR" sz="1600" dirty="0" smtClean="0"/>
              <a:t>την </a:t>
            </a:r>
            <a:r>
              <a:rPr lang="el-GR" sz="1600" i="1" dirty="0" smtClean="0"/>
              <a:t>Μεγαλοψυχία του Τίτου</a:t>
            </a:r>
            <a:r>
              <a:rPr lang="el-GR" sz="1600" dirty="0" smtClean="0"/>
              <a:t> σε κείμενο του </a:t>
            </a:r>
            <a:r>
              <a:rPr lang="en-US" sz="1600" dirty="0" err="1" smtClean="0"/>
              <a:t>Metastasio</a:t>
            </a:r>
            <a:r>
              <a:rPr lang="en-US" sz="1600" dirty="0" smtClean="0"/>
              <a:t> </a:t>
            </a:r>
            <a:r>
              <a:rPr lang="el-GR" sz="1600" dirty="0" smtClean="0"/>
              <a:t>και, το τελευταίο λυρικό έργο του (</a:t>
            </a:r>
            <a:r>
              <a:rPr lang="en-US" sz="1600" dirty="0" smtClean="0"/>
              <a:t>Singspiel</a:t>
            </a:r>
            <a:r>
              <a:rPr lang="el-GR" sz="1600" dirty="0" smtClean="0"/>
              <a:t>) που παρουσιάστηκε τη χρονιά του θανάτου του, το </a:t>
            </a:r>
            <a:r>
              <a:rPr lang="el-GR" sz="1600" i="1" dirty="0" smtClean="0"/>
              <a:t>Μαγεμένο Αυλό</a:t>
            </a:r>
            <a:r>
              <a:rPr lang="el-GR" sz="1600" dirty="0" smtClean="0"/>
              <a:t>.</a:t>
            </a:r>
            <a:endParaRPr lang="el-GR" sz="1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O Mozart </a:t>
            </a:r>
            <a:r>
              <a:rPr lang="el-GR" dirty="0" smtClean="0"/>
              <a:t>σε παιδική ηλικία</a:t>
            </a:r>
            <a:endParaRPr lang="el-GR" dirty="0"/>
          </a:p>
        </p:txBody>
      </p:sp>
      <p:pic>
        <p:nvPicPr>
          <p:cNvPr id="4" name="3 - Θέση περιεχομένου" descr="mozart as a child.jpg"/>
          <p:cNvPicPr>
            <a:picLocks noGrp="1" noChangeAspect="1"/>
          </p:cNvPicPr>
          <p:nvPr>
            <p:ph idx="1"/>
          </p:nvPr>
        </p:nvPicPr>
        <p:blipFill>
          <a:blip r:embed="rId2" cstate="print"/>
          <a:stretch>
            <a:fillRect/>
          </a:stretch>
        </p:blipFill>
        <p:spPr>
          <a:xfrm>
            <a:off x="1357290" y="2000240"/>
            <a:ext cx="6429420" cy="4000528"/>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a:t>
            </a:r>
            <a:r>
              <a:rPr lang="en-US" dirty="0" smtClean="0"/>
              <a:t>Mozart </a:t>
            </a:r>
            <a:r>
              <a:rPr lang="el-GR" dirty="0" smtClean="0"/>
              <a:t>σε παιδική ηλικία παίζοντας μουσική</a:t>
            </a:r>
            <a:endParaRPr lang="el-GR" dirty="0"/>
          </a:p>
        </p:txBody>
      </p:sp>
      <p:pic>
        <p:nvPicPr>
          <p:cNvPr id="4" name="3 - Θέση περιεχομένου" descr="w-a-mozart-playing.jpg"/>
          <p:cNvPicPr>
            <a:picLocks noGrp="1" noChangeAspect="1"/>
          </p:cNvPicPr>
          <p:nvPr>
            <p:ph idx="1"/>
          </p:nvPr>
        </p:nvPicPr>
        <p:blipFill>
          <a:blip r:embed="rId2" cstate="print"/>
          <a:stretch>
            <a:fillRect/>
          </a:stretch>
        </p:blipFill>
        <p:spPr>
          <a:xfrm>
            <a:off x="1930400" y="1668462"/>
            <a:ext cx="5283200" cy="45720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a:t>
            </a:r>
            <a:r>
              <a:rPr lang="en-US" dirty="0" smtClean="0"/>
              <a:t>Mozart </a:t>
            </a:r>
            <a:r>
              <a:rPr lang="el-GR" dirty="0" smtClean="0"/>
              <a:t>σε ανδρική ηλικία</a:t>
            </a:r>
            <a:endParaRPr lang="el-GR" dirty="0"/>
          </a:p>
        </p:txBody>
      </p:sp>
      <p:pic>
        <p:nvPicPr>
          <p:cNvPr id="4" name="3 - Θέση περιεχομένου" descr="mozart.jpg"/>
          <p:cNvPicPr>
            <a:picLocks noGrp="1" noChangeAspect="1"/>
          </p:cNvPicPr>
          <p:nvPr>
            <p:ph idx="1"/>
          </p:nvPr>
        </p:nvPicPr>
        <p:blipFill>
          <a:blip r:embed="rId2" cstate="print"/>
          <a:stretch>
            <a:fillRect/>
          </a:stretch>
        </p:blipFill>
        <p:spPr>
          <a:xfrm>
            <a:off x="2285984" y="1500174"/>
            <a:ext cx="4623544" cy="5072098"/>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Ο </a:t>
            </a:r>
            <a:r>
              <a:rPr lang="en-US" sz="2800" dirty="0" smtClean="0"/>
              <a:t>Mozart</a:t>
            </a:r>
            <a:r>
              <a:rPr lang="el-GR" sz="2800" dirty="0" smtClean="0"/>
              <a:t> όπως θα ήταν σήμερα</a:t>
            </a:r>
            <a:r>
              <a:rPr lang="en-US" sz="2800" dirty="0" smtClean="0"/>
              <a:t>;</a:t>
            </a:r>
            <a:endParaRPr lang="el-GR" sz="2800" dirty="0"/>
          </a:p>
        </p:txBody>
      </p:sp>
      <p:pic>
        <p:nvPicPr>
          <p:cNvPr id="4" name="3 - Θέση περιεχομένου" descr="Mozart_headphones_.jpg"/>
          <p:cNvPicPr>
            <a:picLocks noGrp="1" noChangeAspect="1"/>
          </p:cNvPicPr>
          <p:nvPr>
            <p:ph idx="1"/>
          </p:nvPr>
        </p:nvPicPr>
        <p:blipFill>
          <a:blip r:embed="rId2" cstate="print"/>
          <a:stretch>
            <a:fillRect/>
          </a:stretch>
        </p:blipFill>
        <p:spPr>
          <a:xfrm>
            <a:off x="2428860" y="2285992"/>
            <a:ext cx="4000528" cy="2992446"/>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200" dirty="0" err="1" smtClean="0"/>
              <a:t>Christoph</a:t>
            </a:r>
            <a:r>
              <a:rPr lang="en-US" sz="3200" dirty="0" smtClean="0"/>
              <a:t> Willibald Gluck</a:t>
            </a:r>
            <a:endParaRPr lang="el-GR" sz="3200" dirty="0"/>
          </a:p>
        </p:txBody>
      </p:sp>
      <p:sp>
        <p:nvSpPr>
          <p:cNvPr id="3" name="2 - Θέση περιεχομένου"/>
          <p:cNvSpPr>
            <a:spLocks noGrp="1"/>
          </p:cNvSpPr>
          <p:nvPr>
            <p:ph idx="1"/>
          </p:nvPr>
        </p:nvSpPr>
        <p:spPr>
          <a:xfrm>
            <a:off x="457200" y="1357298"/>
            <a:ext cx="8229600" cy="5500702"/>
          </a:xfrm>
        </p:spPr>
        <p:txBody>
          <a:bodyPr>
            <a:noAutofit/>
          </a:bodyPr>
          <a:lstStyle/>
          <a:p>
            <a:r>
              <a:rPr lang="en-US" sz="1600" b="1" dirty="0" err="1" smtClean="0"/>
              <a:t>Christoph</a:t>
            </a:r>
            <a:r>
              <a:rPr lang="en-US" sz="1600" b="1" dirty="0" smtClean="0"/>
              <a:t> Willibald Gluck </a:t>
            </a:r>
            <a:r>
              <a:rPr lang="en-US" sz="1600" dirty="0" smtClean="0"/>
              <a:t>(1714-1787)</a:t>
            </a:r>
          </a:p>
          <a:p>
            <a:pPr algn="just">
              <a:buNone/>
            </a:pPr>
            <a:r>
              <a:rPr lang="en-US" sz="1600" dirty="0" smtClean="0"/>
              <a:t>	</a:t>
            </a:r>
            <a:r>
              <a:rPr lang="el-GR" sz="1600" dirty="0" smtClean="0"/>
              <a:t>Πολύ σημαντικός συνθέτης στην ιστορία της όπερας και βασικός αναμορφωτής του είδους. Σε συνεργασία με τον ποιητή </a:t>
            </a:r>
            <a:r>
              <a:rPr lang="en-US" sz="1600" dirty="0" err="1" smtClean="0"/>
              <a:t>Ranieri</a:t>
            </a:r>
            <a:r>
              <a:rPr lang="en-US" sz="1600" dirty="0" smtClean="0"/>
              <a:t> de</a:t>
            </a:r>
            <a:r>
              <a:rPr lang="el-GR" sz="1600" dirty="0" smtClean="0"/>
              <a:t>’</a:t>
            </a:r>
            <a:r>
              <a:rPr lang="en-US" sz="1600" dirty="0" smtClean="0"/>
              <a:t> </a:t>
            </a:r>
            <a:r>
              <a:rPr lang="en-US" sz="1600" dirty="0" err="1" smtClean="0"/>
              <a:t>Galzabigi</a:t>
            </a:r>
            <a:r>
              <a:rPr lang="el-GR" sz="1600" dirty="0" smtClean="0"/>
              <a:t>, ο </a:t>
            </a:r>
            <a:r>
              <a:rPr lang="en-US" sz="1600" dirty="0" smtClean="0"/>
              <a:t>Gluck</a:t>
            </a:r>
            <a:r>
              <a:rPr lang="el-GR" sz="1600" dirty="0" smtClean="0"/>
              <a:t> επιφέρει σημαντικές αλλαγές στην όπερα</a:t>
            </a:r>
            <a:r>
              <a:rPr lang="en-US" sz="1600" dirty="0" smtClean="0"/>
              <a:t> </a:t>
            </a:r>
            <a:r>
              <a:rPr lang="el-GR" sz="1600" dirty="0" smtClean="0"/>
              <a:t>(επιστρέφοντας σε κάποιες αρχές της φλωρεντινής Καμεράτα) :</a:t>
            </a:r>
          </a:p>
          <a:p>
            <a:pPr algn="just">
              <a:buFont typeface="Arial" pitchFamily="34" charset="0"/>
              <a:buChar char="•"/>
            </a:pPr>
            <a:r>
              <a:rPr lang="el-GR" sz="1600" dirty="0" smtClean="0"/>
              <a:t>Αντικαθιστά το </a:t>
            </a:r>
            <a:r>
              <a:rPr lang="en-US" sz="1600" dirty="0" err="1" smtClean="0"/>
              <a:t>recitattivo</a:t>
            </a:r>
            <a:r>
              <a:rPr lang="en-US" sz="1600" dirty="0" smtClean="0"/>
              <a:t> </a:t>
            </a:r>
            <a:r>
              <a:rPr lang="en-US" sz="1600" dirty="0" err="1" smtClean="0"/>
              <a:t>secco</a:t>
            </a:r>
            <a:r>
              <a:rPr lang="en-US" sz="1600" dirty="0" smtClean="0"/>
              <a:t>  </a:t>
            </a:r>
            <a:r>
              <a:rPr lang="el-GR" sz="1600" dirty="0" smtClean="0"/>
              <a:t>με το </a:t>
            </a:r>
            <a:r>
              <a:rPr lang="en-US" sz="1600" dirty="0" err="1" smtClean="0"/>
              <a:t>recitativo</a:t>
            </a:r>
            <a:r>
              <a:rPr lang="en-US" sz="1600" dirty="0" smtClean="0"/>
              <a:t> </a:t>
            </a:r>
            <a:r>
              <a:rPr lang="en-US" sz="1600" dirty="0" err="1" smtClean="0"/>
              <a:t>accompagnato</a:t>
            </a:r>
            <a:r>
              <a:rPr lang="en-US" sz="1600" dirty="0" smtClean="0"/>
              <a:t> </a:t>
            </a:r>
            <a:endParaRPr lang="el-GR" sz="1600" dirty="0" smtClean="0"/>
          </a:p>
          <a:p>
            <a:pPr algn="just">
              <a:buFont typeface="Arial" pitchFamily="34" charset="0"/>
              <a:buChar char="•"/>
            </a:pPr>
            <a:r>
              <a:rPr lang="el-GR" sz="1600" dirty="0" smtClean="0"/>
              <a:t>Εξελίσσει και αντικαθιστά την </a:t>
            </a:r>
            <a:r>
              <a:rPr lang="en-US" sz="1600" dirty="0" smtClean="0"/>
              <a:t>aria </a:t>
            </a:r>
            <a:r>
              <a:rPr lang="en-US" sz="1600" dirty="0" err="1" smtClean="0"/>
              <a:t>da</a:t>
            </a:r>
            <a:r>
              <a:rPr lang="en-US" sz="1600" dirty="0" smtClean="0"/>
              <a:t> capo </a:t>
            </a:r>
            <a:r>
              <a:rPr lang="el-GR" sz="1600" dirty="0" smtClean="0"/>
              <a:t>με άλλες μορφές (στροφική άρια)</a:t>
            </a:r>
          </a:p>
          <a:p>
            <a:pPr algn="just">
              <a:buFont typeface="Arial" pitchFamily="34" charset="0"/>
              <a:buChar char="•"/>
            </a:pPr>
            <a:r>
              <a:rPr lang="el-GR" sz="1600" dirty="0" smtClean="0"/>
              <a:t>Ενισχύει τη δραματική υφή της χορωδίας</a:t>
            </a:r>
          </a:p>
          <a:p>
            <a:pPr algn="just">
              <a:buFont typeface="Arial" pitchFamily="34" charset="0"/>
              <a:buChar char="•"/>
            </a:pPr>
            <a:r>
              <a:rPr lang="el-GR" sz="1600" dirty="0" smtClean="0"/>
              <a:t>Απλοποιεί την υπόθεση των έργων αλλά και τις δεξιοτεχνικές ακροβασίες των τραγουδιστών</a:t>
            </a:r>
          </a:p>
          <a:p>
            <a:pPr algn="just">
              <a:buFont typeface="Arial" pitchFamily="34" charset="0"/>
              <a:buChar char="•"/>
            </a:pPr>
            <a:r>
              <a:rPr lang="el-GR" sz="1600" dirty="0" smtClean="0"/>
              <a:t>Αυξάνει τη δραματική λειτουργία της ορχήστρας</a:t>
            </a:r>
          </a:p>
          <a:p>
            <a:pPr algn="just">
              <a:buNone/>
            </a:pPr>
            <a:r>
              <a:rPr lang="el-GR" sz="1600" dirty="0" smtClean="0"/>
              <a:t>	Έζησε κυρίως στη Βιέννη και στο Παρίσι</a:t>
            </a:r>
          </a:p>
          <a:p>
            <a:pPr algn="just">
              <a:buNone/>
            </a:pPr>
            <a:r>
              <a:rPr lang="el-GR" sz="1600" dirty="0" smtClean="0"/>
              <a:t>	Σημαντικά έργα :</a:t>
            </a:r>
          </a:p>
          <a:p>
            <a:pPr lvl="1" algn="just">
              <a:buNone/>
            </a:pPr>
            <a:r>
              <a:rPr lang="el-GR" sz="1600" i="1" dirty="0" smtClean="0"/>
              <a:t>Ορφέας και Ευρυδίκη </a:t>
            </a:r>
            <a:r>
              <a:rPr lang="el-GR" sz="1600" dirty="0" smtClean="0"/>
              <a:t>(1762</a:t>
            </a:r>
            <a:r>
              <a:rPr lang="el-GR" sz="1600" i="1" dirty="0" smtClean="0"/>
              <a:t>)</a:t>
            </a:r>
          </a:p>
          <a:p>
            <a:pPr lvl="1" algn="just">
              <a:buNone/>
            </a:pPr>
            <a:r>
              <a:rPr lang="el-GR" sz="1600" i="1" dirty="0" smtClean="0"/>
              <a:t>Άλκηστη</a:t>
            </a:r>
            <a:r>
              <a:rPr lang="el-GR" sz="1600" dirty="0" smtClean="0"/>
              <a:t> (1767, στον πρόλογο εκτίθενται  οι αισθητικές και μορφολογικές θέσεις του συνθέτη)</a:t>
            </a:r>
          </a:p>
          <a:p>
            <a:pPr lvl="1" algn="just">
              <a:buNone/>
            </a:pPr>
            <a:r>
              <a:rPr lang="el-GR" sz="1600" i="1" dirty="0" smtClean="0"/>
              <a:t>Πάρις και Ελένη (</a:t>
            </a:r>
            <a:r>
              <a:rPr lang="el-GR" sz="1600" dirty="0" smtClean="0"/>
              <a:t>1770</a:t>
            </a:r>
            <a:r>
              <a:rPr lang="el-GR" sz="1600" i="1" dirty="0" smtClean="0"/>
              <a:t>)</a:t>
            </a:r>
          </a:p>
          <a:p>
            <a:pPr lvl="1" algn="just">
              <a:buNone/>
            </a:pPr>
            <a:r>
              <a:rPr lang="el-GR" sz="1600" i="1" dirty="0" smtClean="0"/>
              <a:t>Ιφιγένεια  στην Αυλίδα </a:t>
            </a:r>
            <a:r>
              <a:rPr lang="el-GR" sz="1600" dirty="0" smtClean="0"/>
              <a:t>(1774)</a:t>
            </a:r>
          </a:p>
          <a:p>
            <a:pPr lvl="1" algn="just">
              <a:buNone/>
            </a:pPr>
            <a:r>
              <a:rPr lang="el-GR" sz="1600" i="1" dirty="0" smtClean="0"/>
              <a:t>Ιφιγένεια στην Ταυρίδα </a:t>
            </a:r>
            <a:r>
              <a:rPr lang="el-GR" sz="1600" dirty="0" smtClean="0"/>
              <a:t>(1779)</a:t>
            </a:r>
          </a:p>
          <a:p>
            <a:pPr>
              <a:buNone/>
            </a:pPr>
            <a:r>
              <a:rPr lang="el-GR" sz="1600" dirty="0" smtClean="0"/>
              <a:t>	</a:t>
            </a:r>
            <a:endParaRPr lang="el-GR" sz="1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err="1" smtClean="0"/>
              <a:t>Christoph</a:t>
            </a:r>
            <a:r>
              <a:rPr lang="en-US" sz="2800" dirty="0" smtClean="0"/>
              <a:t> Willibald Gluck</a:t>
            </a:r>
            <a:endParaRPr lang="el-GR" sz="2800" dirty="0"/>
          </a:p>
        </p:txBody>
      </p:sp>
      <p:pic>
        <p:nvPicPr>
          <p:cNvPr id="4" name="3 - Θέση περιεχομένου" descr="gluck_christoph_willibald_von.jpg"/>
          <p:cNvPicPr>
            <a:picLocks noGrp="1" noChangeAspect="1"/>
          </p:cNvPicPr>
          <p:nvPr>
            <p:ph idx="1"/>
          </p:nvPr>
        </p:nvPicPr>
        <p:blipFill>
          <a:blip r:embed="rId2" cstate="print"/>
          <a:stretch>
            <a:fillRect/>
          </a:stretch>
        </p:blipFill>
        <p:spPr>
          <a:xfrm>
            <a:off x="2928926" y="1785926"/>
            <a:ext cx="3143272" cy="4071966"/>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0" dirty="0" smtClean="0"/>
              <a:t>Ο </a:t>
            </a:r>
            <a:r>
              <a:rPr lang="en-US" sz="2400" b="0" dirty="0" err="1" smtClean="0"/>
              <a:t>Gaetano</a:t>
            </a:r>
            <a:r>
              <a:rPr lang="en-US" sz="2400" b="0" dirty="0" smtClean="0"/>
              <a:t> </a:t>
            </a:r>
            <a:r>
              <a:rPr lang="en-US" sz="2400" b="0" dirty="0" err="1" smtClean="0"/>
              <a:t>Guadagni</a:t>
            </a:r>
            <a:r>
              <a:rPr lang="en-US" sz="2400" b="0" dirty="0" smtClean="0"/>
              <a:t>, </a:t>
            </a:r>
            <a:r>
              <a:rPr lang="el-GR" sz="2400" b="0" dirty="0" smtClean="0"/>
              <a:t>ο πρώτος τραγουδιστής (</a:t>
            </a:r>
            <a:r>
              <a:rPr lang="en-US" sz="2400" b="0" dirty="0" smtClean="0"/>
              <a:t>castrato</a:t>
            </a:r>
            <a:r>
              <a:rPr lang="el-GR" sz="2400" b="0" dirty="0" smtClean="0"/>
              <a:t>) που ερμήνευσε το ρόλο του Ορφέα στη Βιέννη το 1762</a:t>
            </a:r>
            <a:endParaRPr lang="el-GR" sz="2400" b="0" dirty="0"/>
          </a:p>
        </p:txBody>
      </p:sp>
      <p:pic>
        <p:nvPicPr>
          <p:cNvPr id="4" name="3 - Θέση περιεχομένου" descr="Gluck's first Orfeo-Gaetano_Guadagni.jpg"/>
          <p:cNvPicPr>
            <a:picLocks noGrp="1" noChangeAspect="1"/>
          </p:cNvPicPr>
          <p:nvPr>
            <p:ph idx="1"/>
          </p:nvPr>
        </p:nvPicPr>
        <p:blipFill>
          <a:blip r:embed="rId2" cstate="print"/>
          <a:stretch>
            <a:fillRect/>
          </a:stretch>
        </p:blipFill>
        <p:spPr>
          <a:xfrm>
            <a:off x="3286116" y="2285992"/>
            <a:ext cx="2928958" cy="3643338"/>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Αντίγραφο από την παρτιτούρα του </a:t>
            </a:r>
            <a:r>
              <a:rPr lang="en-US" sz="2400" dirty="0" smtClean="0"/>
              <a:t>Gluck</a:t>
            </a:r>
            <a:r>
              <a:rPr lang="el-GR" sz="2400" dirty="0" smtClean="0"/>
              <a:t> για την όπερα </a:t>
            </a:r>
            <a:r>
              <a:rPr lang="el-GR" sz="2400" i="1" dirty="0" smtClean="0"/>
              <a:t>Ορφέας και Ευρυδίκη </a:t>
            </a:r>
            <a:endParaRPr lang="el-GR" sz="2400" i="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786050" y="1857364"/>
            <a:ext cx="3500462" cy="44291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428604"/>
            <a:ext cx="8229600" cy="571504"/>
          </a:xfrm>
        </p:spPr>
        <p:txBody>
          <a:bodyPr>
            <a:normAutofit/>
          </a:bodyPr>
          <a:lstStyle/>
          <a:p>
            <a:r>
              <a:rPr lang="el-GR" sz="2400" dirty="0" smtClean="0"/>
              <a:t>Η ΔΗΜΙΟΥΡΓΙΑ ΤΗΣ ΟΠΕΡΑΣ -1</a:t>
            </a:r>
            <a:endParaRPr lang="el-GR" sz="2400" dirty="0"/>
          </a:p>
        </p:txBody>
      </p:sp>
      <p:sp>
        <p:nvSpPr>
          <p:cNvPr id="3" name="2 - Θέση περιεχομένου"/>
          <p:cNvSpPr>
            <a:spLocks noGrp="1"/>
          </p:cNvSpPr>
          <p:nvPr>
            <p:ph idx="1"/>
          </p:nvPr>
        </p:nvSpPr>
        <p:spPr>
          <a:xfrm>
            <a:off x="457200" y="1000108"/>
            <a:ext cx="8229600" cy="6143668"/>
          </a:xfrm>
        </p:spPr>
        <p:txBody>
          <a:bodyPr>
            <a:normAutofit fontScale="55000" lnSpcReduction="20000"/>
          </a:bodyPr>
          <a:lstStyle/>
          <a:p>
            <a:pPr>
              <a:lnSpc>
                <a:spcPct val="120000"/>
              </a:lnSpc>
              <a:buFont typeface="Arial" pitchFamily="34" charset="0"/>
              <a:buChar char="•"/>
            </a:pPr>
            <a:r>
              <a:rPr lang="el-GR" dirty="0" smtClean="0"/>
              <a:t>ΟΡΟΙ</a:t>
            </a:r>
          </a:p>
          <a:p>
            <a:pPr algn="just">
              <a:lnSpc>
                <a:spcPct val="120000"/>
              </a:lnSpc>
              <a:buNone/>
            </a:pPr>
            <a:r>
              <a:rPr lang="el-GR" dirty="0" smtClean="0"/>
              <a:t>	Η </a:t>
            </a:r>
            <a:r>
              <a:rPr lang="el-GR" u="sng" dirty="0" smtClean="0"/>
              <a:t>όπερα</a:t>
            </a:r>
            <a:r>
              <a:rPr lang="el-GR" dirty="0" smtClean="0"/>
              <a:t> αποτελεί τη σημαντικότερη μορφή μουσικού θεάτρου. Ως όρος δηλώνει ένα δραματικό έργο προορισμένο να παρουσιαστεί στη σκηνή, στο οποίο οι ερμηνευτές τραγουδούν ολόκληρο  το ρόλο τους ή το μεγαλύτερο μέρος του</a:t>
            </a:r>
          </a:p>
          <a:p>
            <a:pPr algn="just">
              <a:lnSpc>
                <a:spcPct val="120000"/>
              </a:lnSpc>
              <a:buNone/>
            </a:pPr>
            <a:r>
              <a:rPr lang="el-GR" dirty="0" smtClean="0"/>
              <a:t>	</a:t>
            </a:r>
          </a:p>
          <a:p>
            <a:pPr algn="just">
              <a:lnSpc>
                <a:spcPct val="120000"/>
              </a:lnSpc>
              <a:buNone/>
            </a:pPr>
            <a:r>
              <a:rPr lang="el-GR" dirty="0" smtClean="0"/>
              <a:t>	Υπάρχουν δύο τρόποι μουσικής εκφοράς του ρόλου:</a:t>
            </a:r>
          </a:p>
          <a:p>
            <a:pPr algn="just">
              <a:lnSpc>
                <a:spcPct val="120000"/>
              </a:lnSpc>
              <a:buNone/>
            </a:pPr>
            <a:r>
              <a:rPr lang="en-US" dirty="0" smtClean="0"/>
              <a:t>	</a:t>
            </a:r>
            <a:r>
              <a:rPr lang="el-GR" dirty="0" smtClean="0"/>
              <a:t>1) </a:t>
            </a:r>
            <a:r>
              <a:rPr lang="en-US" u="sng" dirty="0" err="1" smtClean="0"/>
              <a:t>Recitativo</a:t>
            </a:r>
            <a:r>
              <a:rPr lang="en-US" dirty="0" smtClean="0"/>
              <a:t> (</a:t>
            </a:r>
            <a:r>
              <a:rPr lang="el-GR" dirty="0" smtClean="0"/>
              <a:t>τραγουδιστή απαγγελία</a:t>
            </a:r>
            <a:r>
              <a:rPr lang="en-US" dirty="0" smtClean="0"/>
              <a:t>) </a:t>
            </a:r>
          </a:p>
          <a:p>
            <a:pPr algn="just">
              <a:lnSpc>
                <a:spcPct val="120000"/>
              </a:lnSpc>
              <a:buNone/>
            </a:pPr>
            <a:r>
              <a:rPr lang="en-US" dirty="0" smtClean="0"/>
              <a:t>		</a:t>
            </a:r>
            <a:r>
              <a:rPr lang="el-GR" u="sng" dirty="0" smtClean="0"/>
              <a:t>απλό (</a:t>
            </a:r>
            <a:r>
              <a:rPr lang="en-US" u="sng" dirty="0" err="1" smtClean="0"/>
              <a:t>semplice</a:t>
            </a:r>
            <a:r>
              <a:rPr lang="el-GR" dirty="0" smtClean="0"/>
              <a:t>), όταν η φωνή συνοδεύεται μόνο από το </a:t>
            </a:r>
            <a:r>
              <a:rPr lang="en-US" dirty="0" smtClean="0"/>
              <a:t>basso continuo</a:t>
            </a:r>
          </a:p>
          <a:p>
            <a:pPr algn="just">
              <a:lnSpc>
                <a:spcPct val="120000"/>
              </a:lnSpc>
              <a:buNone/>
            </a:pPr>
            <a:r>
              <a:rPr lang="en-US" dirty="0" smtClean="0"/>
              <a:t>		</a:t>
            </a:r>
            <a:r>
              <a:rPr lang="el-GR" u="sng" dirty="0" smtClean="0"/>
              <a:t>συνοδευόμενο </a:t>
            </a:r>
            <a:r>
              <a:rPr lang="en-US" u="sng" dirty="0" smtClean="0"/>
              <a:t>(</a:t>
            </a:r>
            <a:r>
              <a:rPr lang="en-US" u="sng" dirty="0" err="1" smtClean="0"/>
              <a:t>accompagnato</a:t>
            </a:r>
            <a:r>
              <a:rPr lang="en-US" dirty="0" smtClean="0"/>
              <a:t>) </a:t>
            </a:r>
            <a:r>
              <a:rPr lang="el-GR" dirty="0" smtClean="0"/>
              <a:t>όταν η φωνή συνοδεύεται από περισσότερα ή όλα τα </a:t>
            </a:r>
            <a:r>
              <a:rPr lang="en-US" dirty="0" smtClean="0"/>
              <a:t>	</a:t>
            </a:r>
            <a:r>
              <a:rPr lang="el-GR" dirty="0" smtClean="0"/>
              <a:t>όργανα της ορχήστρας</a:t>
            </a:r>
          </a:p>
          <a:p>
            <a:pPr algn="just">
              <a:lnSpc>
                <a:spcPct val="120000"/>
              </a:lnSpc>
              <a:buNone/>
            </a:pPr>
            <a:r>
              <a:rPr lang="el-GR" dirty="0" smtClean="0"/>
              <a:t>	2)</a:t>
            </a:r>
            <a:r>
              <a:rPr lang="en-US" dirty="0" smtClean="0"/>
              <a:t> </a:t>
            </a:r>
            <a:r>
              <a:rPr lang="en-US" u="sng" dirty="0" smtClean="0"/>
              <a:t>Aria</a:t>
            </a:r>
            <a:r>
              <a:rPr lang="en-US" dirty="0" smtClean="0"/>
              <a:t> (</a:t>
            </a:r>
            <a:r>
              <a:rPr lang="el-GR" dirty="0" smtClean="0"/>
              <a:t>τραγούδι για μία φωνή, με συγκεκριμένη και ολοκληρωμένη μελωδική γραμμή</a:t>
            </a:r>
            <a:r>
              <a:rPr lang="en-US" dirty="0" smtClean="0"/>
              <a:t>)</a:t>
            </a:r>
            <a:endParaRPr lang="el-GR" dirty="0" smtClean="0"/>
          </a:p>
          <a:p>
            <a:pPr algn="just">
              <a:lnSpc>
                <a:spcPct val="120000"/>
              </a:lnSpc>
              <a:buNone/>
            </a:pPr>
            <a:r>
              <a:rPr lang="el-GR" dirty="0" smtClean="0"/>
              <a:t>	</a:t>
            </a:r>
          </a:p>
          <a:p>
            <a:pPr algn="just">
              <a:lnSpc>
                <a:spcPct val="120000"/>
              </a:lnSpc>
              <a:buNone/>
            </a:pPr>
            <a:r>
              <a:rPr lang="el-GR" dirty="0" smtClean="0"/>
              <a:t>	Η λέξη </a:t>
            </a:r>
            <a:r>
              <a:rPr lang="en-US" dirty="0" smtClean="0"/>
              <a:t>opera</a:t>
            </a:r>
            <a:r>
              <a:rPr lang="el-GR" dirty="0" smtClean="0"/>
              <a:t> αρχικά σημαίνει έργο </a:t>
            </a:r>
          </a:p>
          <a:p>
            <a:pPr algn="just">
              <a:lnSpc>
                <a:spcPct val="120000"/>
              </a:lnSpc>
              <a:buNone/>
            </a:pPr>
            <a:r>
              <a:rPr lang="el-GR" sz="2000" dirty="0" smtClean="0"/>
              <a:t>	λατ.</a:t>
            </a:r>
            <a:r>
              <a:rPr lang="en-US" sz="2000" dirty="0" smtClean="0"/>
              <a:t>: opera, </a:t>
            </a:r>
            <a:r>
              <a:rPr lang="el-GR" sz="2000" dirty="0" smtClean="0"/>
              <a:t>ουσ. θηλ. γένους= έργο, </a:t>
            </a:r>
          </a:p>
          <a:p>
            <a:pPr algn="just">
              <a:lnSpc>
                <a:spcPct val="120000"/>
              </a:lnSpc>
              <a:buNone/>
            </a:pPr>
            <a:r>
              <a:rPr lang="en-US" sz="2000" dirty="0" smtClean="0"/>
              <a:t>		</a:t>
            </a:r>
            <a:r>
              <a:rPr lang="el-GR" sz="2000" dirty="0" smtClean="0"/>
              <a:t>   </a:t>
            </a:r>
            <a:r>
              <a:rPr lang="en-US" sz="2000" dirty="0" smtClean="0"/>
              <a:t>opus, </a:t>
            </a:r>
            <a:r>
              <a:rPr lang="el-GR" sz="2000" dirty="0" smtClean="0"/>
              <a:t>ουσ. </a:t>
            </a:r>
            <a:r>
              <a:rPr lang="el-GR" sz="2000" dirty="0" err="1" smtClean="0"/>
              <a:t>ουδετ</a:t>
            </a:r>
            <a:r>
              <a:rPr lang="el-GR" sz="2000" dirty="0" smtClean="0"/>
              <a:t>. γένους</a:t>
            </a:r>
            <a:r>
              <a:rPr lang="en-US" sz="2000" dirty="0" smtClean="0"/>
              <a:t> (</a:t>
            </a:r>
            <a:r>
              <a:rPr lang="el-GR" sz="2000" dirty="0" smtClean="0"/>
              <a:t> πληθ.: </a:t>
            </a:r>
            <a:r>
              <a:rPr lang="en-US" sz="2000" dirty="0" smtClean="0"/>
              <a:t>opera)</a:t>
            </a:r>
            <a:r>
              <a:rPr lang="el-GR" sz="2000" dirty="0" smtClean="0"/>
              <a:t> = έργο</a:t>
            </a:r>
            <a:r>
              <a:rPr lang="el-GR" dirty="0" smtClean="0"/>
              <a:t>	</a:t>
            </a:r>
          </a:p>
          <a:p>
            <a:pPr algn="just">
              <a:lnSpc>
                <a:spcPct val="120000"/>
              </a:lnSpc>
              <a:buNone/>
            </a:pPr>
            <a:r>
              <a:rPr lang="el-GR" dirty="0" smtClean="0"/>
              <a:t>	Όταν  η λέξη </a:t>
            </a:r>
            <a:r>
              <a:rPr lang="en-US" dirty="0" smtClean="0"/>
              <a:t>opera </a:t>
            </a:r>
            <a:r>
              <a:rPr lang="el-GR" dirty="0" smtClean="0"/>
              <a:t>γίνεται μουσικός όρος</a:t>
            </a:r>
            <a:r>
              <a:rPr lang="en-US" dirty="0" smtClean="0"/>
              <a:t>, </a:t>
            </a:r>
            <a:r>
              <a:rPr lang="el-GR" dirty="0" smtClean="0"/>
              <a:t>αποτελεί συντόμευση της φράσης </a:t>
            </a:r>
            <a:r>
              <a:rPr lang="en-US" dirty="0" smtClean="0"/>
              <a:t>opera in </a:t>
            </a:r>
            <a:r>
              <a:rPr lang="en-US" dirty="0" err="1" smtClean="0"/>
              <a:t>musica</a:t>
            </a:r>
            <a:r>
              <a:rPr lang="en-US" dirty="0" smtClean="0"/>
              <a:t> (=</a:t>
            </a:r>
            <a:r>
              <a:rPr lang="el-GR" dirty="0" smtClean="0"/>
              <a:t>έργο με μουσική, μουσικό έργο</a:t>
            </a:r>
            <a:r>
              <a:rPr lang="en-US" dirty="0" smtClean="0"/>
              <a:t>)</a:t>
            </a:r>
          </a:p>
          <a:p>
            <a:pPr algn="just">
              <a:lnSpc>
                <a:spcPct val="120000"/>
              </a:lnSpc>
              <a:buNone/>
            </a:pPr>
            <a:endParaRPr lang="el-GR" dirty="0" smtClean="0"/>
          </a:p>
          <a:p>
            <a:pPr algn="just">
              <a:lnSpc>
                <a:spcPct val="120000"/>
              </a:lnSpc>
              <a:buFont typeface="Arial" pitchFamily="34" charset="0"/>
              <a:buChar char="•"/>
            </a:pPr>
            <a:r>
              <a:rPr lang="el-GR" dirty="0" smtClean="0"/>
              <a:t>ΦΩΝΕΣ </a:t>
            </a:r>
            <a:endParaRPr lang="en-US" dirty="0" smtClean="0"/>
          </a:p>
          <a:p>
            <a:pPr lvl="1" algn="just">
              <a:lnSpc>
                <a:spcPct val="120000"/>
              </a:lnSpc>
              <a:buNone/>
            </a:pPr>
            <a:r>
              <a:rPr lang="el-GR" b="1" dirty="0" smtClean="0"/>
              <a:t>Γυναικείες</a:t>
            </a:r>
            <a:r>
              <a:rPr lang="el-GR" dirty="0" smtClean="0"/>
              <a:t>: </a:t>
            </a:r>
            <a:r>
              <a:rPr lang="el-GR" u="sng" dirty="0" smtClean="0"/>
              <a:t>υψίφωνος</a:t>
            </a:r>
            <a:r>
              <a:rPr lang="el-GR" dirty="0" smtClean="0"/>
              <a:t> ή </a:t>
            </a:r>
            <a:r>
              <a:rPr lang="el-GR" u="sng" dirty="0" smtClean="0"/>
              <a:t>σοπράνο</a:t>
            </a:r>
            <a:r>
              <a:rPr lang="el-GR" dirty="0" smtClean="0"/>
              <a:t> (ψηλές νότες), </a:t>
            </a:r>
            <a:r>
              <a:rPr lang="el-GR" u="sng" dirty="0" smtClean="0"/>
              <a:t>μεσόφωνος</a:t>
            </a:r>
            <a:r>
              <a:rPr lang="el-GR" dirty="0" smtClean="0"/>
              <a:t> (μεσαίες νότες), </a:t>
            </a:r>
            <a:r>
              <a:rPr lang="el-GR" u="sng" dirty="0" smtClean="0"/>
              <a:t>κοντράλτο</a:t>
            </a:r>
            <a:r>
              <a:rPr lang="el-GR" dirty="0" smtClean="0"/>
              <a:t> (χαμηλές νότες)</a:t>
            </a:r>
          </a:p>
          <a:p>
            <a:pPr lvl="1" algn="just">
              <a:lnSpc>
                <a:spcPct val="120000"/>
              </a:lnSpc>
              <a:buNone/>
            </a:pPr>
            <a:r>
              <a:rPr lang="el-GR" b="1" dirty="0" smtClean="0"/>
              <a:t>Ανδρικές</a:t>
            </a:r>
            <a:r>
              <a:rPr lang="el-GR" dirty="0" smtClean="0"/>
              <a:t>: </a:t>
            </a:r>
            <a:r>
              <a:rPr lang="el-GR" u="sng" dirty="0" smtClean="0"/>
              <a:t>τενόρος</a:t>
            </a:r>
            <a:r>
              <a:rPr lang="el-GR" dirty="0" smtClean="0"/>
              <a:t> (ψηλές νότες), </a:t>
            </a:r>
            <a:r>
              <a:rPr lang="el-GR" u="sng" dirty="0" smtClean="0"/>
              <a:t>βαρύτονος</a:t>
            </a:r>
            <a:r>
              <a:rPr lang="el-GR" dirty="0" smtClean="0"/>
              <a:t> (μεσαίες νότες), </a:t>
            </a:r>
            <a:r>
              <a:rPr lang="el-GR" u="sng" dirty="0" smtClean="0"/>
              <a:t>βαθύφωνος</a:t>
            </a:r>
            <a:r>
              <a:rPr lang="el-GR" dirty="0" smtClean="0"/>
              <a:t> ή </a:t>
            </a:r>
            <a:r>
              <a:rPr lang="el-GR" u="sng" dirty="0" smtClean="0"/>
              <a:t>μπάσος</a:t>
            </a:r>
            <a:r>
              <a:rPr lang="el-GR" dirty="0" smtClean="0"/>
              <a:t> (χαμηλές νότες). </a:t>
            </a:r>
          </a:p>
          <a:p>
            <a:pPr lvl="1" algn="just">
              <a:lnSpc>
                <a:spcPct val="120000"/>
              </a:lnSpc>
              <a:buNone/>
            </a:pPr>
            <a:r>
              <a:rPr lang="el-GR" dirty="0" smtClean="0"/>
              <a:t>Οι φωνές των «</a:t>
            </a:r>
            <a:r>
              <a:rPr lang="el-GR" u="sng" dirty="0" smtClean="0"/>
              <a:t>καστράτων</a:t>
            </a:r>
            <a:r>
              <a:rPr lang="el-GR" dirty="0" smtClean="0"/>
              <a:t>» κινούνταν περίπου στην περιοχή της μεσόφωνου</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smtClean="0"/>
              <a:t>19</a:t>
            </a:r>
            <a:r>
              <a:rPr lang="el-GR" baseline="30000" dirty="0" smtClean="0"/>
              <a:t>ος</a:t>
            </a:r>
            <a:r>
              <a:rPr lang="el-GR" dirty="0" smtClean="0"/>
              <a:t> αιώνας</a:t>
            </a:r>
            <a:br>
              <a:rPr lang="el-GR" dirty="0" smtClean="0"/>
            </a:br>
            <a:endParaRPr lang="el-GR" dirty="0"/>
          </a:p>
        </p:txBody>
      </p:sp>
      <p:sp>
        <p:nvSpPr>
          <p:cNvPr id="3" name="2 - Θέση περιεχομένου"/>
          <p:cNvSpPr>
            <a:spLocks noGrp="1"/>
          </p:cNvSpPr>
          <p:nvPr>
            <p:ph idx="1"/>
          </p:nvPr>
        </p:nvSpPr>
        <p:spPr/>
        <p:txBody>
          <a:bodyPr>
            <a:normAutofit fontScale="77500" lnSpcReduction="20000"/>
          </a:bodyPr>
          <a:lstStyle/>
          <a:p>
            <a:pPr algn="just"/>
            <a:r>
              <a:rPr lang="el-GR" dirty="0" smtClean="0"/>
              <a:t>Σημαντικά γεγονότα συμβαίνουν στην Ευρώπη στις αρχές του 19</a:t>
            </a:r>
            <a:r>
              <a:rPr lang="el-GR" baseline="30000" dirty="0" smtClean="0"/>
              <a:t>ου</a:t>
            </a:r>
            <a:r>
              <a:rPr lang="el-GR" dirty="0" smtClean="0"/>
              <a:t> αιώνα. </a:t>
            </a:r>
          </a:p>
          <a:p>
            <a:pPr algn="just"/>
            <a:r>
              <a:rPr lang="el-GR" dirty="0" smtClean="0"/>
              <a:t>Οι ιδέες της γαλλικής επανάστασης έχουν εξαπλωθεί</a:t>
            </a:r>
          </a:p>
          <a:p>
            <a:pPr algn="just"/>
            <a:r>
              <a:rPr lang="el-GR" dirty="0" smtClean="0"/>
              <a:t>Οι ναπολεόντειοι πόλεμοι επηρεάζουν όλα τα ευρωπαϊκά κράτη. </a:t>
            </a:r>
          </a:p>
          <a:p>
            <a:pPr algn="just"/>
            <a:r>
              <a:rPr lang="el-GR" dirty="0" smtClean="0"/>
              <a:t>Η αστυφιλία συγκεντρώνει μεγάλα πλήθη κόσμου στις πόλεις</a:t>
            </a:r>
          </a:p>
          <a:p>
            <a:pPr algn="just"/>
            <a:r>
              <a:rPr lang="el-GR" dirty="0" smtClean="0"/>
              <a:t>Τα θέατρα αυξάνονται στις ευρωπαϊκές μεγαλουπόλεις</a:t>
            </a:r>
          </a:p>
          <a:p>
            <a:pPr algn="just"/>
            <a:r>
              <a:rPr lang="el-GR" dirty="0" smtClean="0"/>
              <a:t>Η όπερα διαδίδεται περισσότερο</a:t>
            </a:r>
          </a:p>
          <a:p>
            <a:pPr algn="just"/>
            <a:r>
              <a:rPr lang="el-GR" dirty="0" smtClean="0"/>
              <a:t>Οι παλιοί αριστοκρατικοί οίκοι που συντηρούσαν ιδιωτικά θέατρα βρίσκονται στο περιθώριο</a:t>
            </a:r>
          </a:p>
          <a:p>
            <a:pPr algn="just"/>
            <a:r>
              <a:rPr lang="el-GR" dirty="0" smtClean="0"/>
              <a:t>Η όπερα γίνεται είδος που απευθύνεται σε όλο και μεγαλύτερες λαϊκές μάζες</a:t>
            </a:r>
          </a:p>
          <a:p>
            <a:pPr algn="just"/>
            <a:r>
              <a:rPr lang="el-GR" dirty="0" smtClean="0"/>
              <a:t>Οι απαιτήσεις για νέα έργα αυξάνονται και η παραγωγή των συνθετών πολλαπλασιάζεται </a:t>
            </a:r>
            <a:endParaRPr lang="el-G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19</a:t>
            </a:r>
            <a:r>
              <a:rPr lang="el-GR" baseline="30000" dirty="0" smtClean="0"/>
              <a:t>ος</a:t>
            </a:r>
            <a:r>
              <a:rPr lang="el-GR" dirty="0" smtClean="0"/>
              <a:t> αιώνας</a:t>
            </a:r>
            <a:br>
              <a:rPr lang="el-GR" dirty="0" smtClean="0"/>
            </a:br>
            <a:r>
              <a:rPr lang="el-GR" dirty="0" smtClean="0"/>
              <a:t>Ιταλία</a:t>
            </a:r>
            <a:endParaRPr lang="el-GR" dirty="0"/>
          </a:p>
        </p:txBody>
      </p:sp>
      <p:sp>
        <p:nvSpPr>
          <p:cNvPr id="3" name="2 - Θέση περιεχομένου"/>
          <p:cNvSpPr>
            <a:spLocks noGrp="1"/>
          </p:cNvSpPr>
          <p:nvPr>
            <p:ph idx="1"/>
          </p:nvPr>
        </p:nvSpPr>
        <p:spPr/>
        <p:txBody>
          <a:bodyPr>
            <a:normAutofit fontScale="62500" lnSpcReduction="20000"/>
          </a:bodyPr>
          <a:lstStyle/>
          <a:p>
            <a:pPr algn="just">
              <a:buNone/>
            </a:pPr>
            <a:r>
              <a:rPr lang="el-GR" dirty="0" smtClean="0"/>
              <a:t>Η Ιταλία εξακολουθεί να κρατάει τα σκήπτρα στη σύνθεση, στην εξέλιξη και στη διάδοση της όπερας</a:t>
            </a:r>
          </a:p>
          <a:p>
            <a:pPr algn="just">
              <a:buNone/>
            </a:pPr>
            <a:r>
              <a:rPr lang="el-GR" dirty="0" smtClean="0"/>
              <a:t>Σημαντικοί, όχι πολύ γνωστοί σήμερα συνθέτες: </a:t>
            </a:r>
            <a:r>
              <a:rPr lang="en-US" dirty="0" smtClean="0"/>
              <a:t>Fernando </a:t>
            </a:r>
            <a:r>
              <a:rPr lang="en-US" dirty="0" err="1" smtClean="0"/>
              <a:t>Päer</a:t>
            </a:r>
            <a:r>
              <a:rPr lang="en-US" dirty="0" smtClean="0"/>
              <a:t>, Johan </a:t>
            </a:r>
            <a:r>
              <a:rPr lang="en-US" dirty="0" err="1" smtClean="0"/>
              <a:t>Mayr</a:t>
            </a:r>
            <a:r>
              <a:rPr lang="en-US" dirty="0" smtClean="0"/>
              <a:t>, Giovanni </a:t>
            </a:r>
            <a:r>
              <a:rPr lang="en-US" dirty="0" err="1" smtClean="0"/>
              <a:t>Pacini</a:t>
            </a:r>
            <a:endParaRPr lang="el-GR" dirty="0" smtClean="0"/>
          </a:p>
          <a:p>
            <a:pPr algn="just">
              <a:buNone/>
            </a:pPr>
            <a:r>
              <a:rPr lang="el-GR" dirty="0" smtClean="0"/>
              <a:t>Σημαντικότεροι και γνωστοί συνθέτες:</a:t>
            </a:r>
          </a:p>
          <a:p>
            <a:pPr algn="just">
              <a:buNone/>
            </a:pPr>
            <a:r>
              <a:rPr lang="en-US" dirty="0" err="1" smtClean="0"/>
              <a:t>Gioacchino</a:t>
            </a:r>
            <a:r>
              <a:rPr lang="en-US" dirty="0" smtClean="0"/>
              <a:t> Rossini (1792-1868)</a:t>
            </a:r>
          </a:p>
          <a:p>
            <a:pPr algn="just">
              <a:buNone/>
            </a:pPr>
            <a:r>
              <a:rPr lang="en-US" dirty="0" err="1" smtClean="0"/>
              <a:t>Gaetano</a:t>
            </a:r>
            <a:r>
              <a:rPr lang="en-US" dirty="0" smtClean="0"/>
              <a:t> Donizetti (1797-1848)</a:t>
            </a:r>
          </a:p>
          <a:p>
            <a:pPr algn="just">
              <a:buNone/>
            </a:pPr>
            <a:r>
              <a:rPr lang="en-US" dirty="0" err="1" smtClean="0"/>
              <a:t>Vincenzo</a:t>
            </a:r>
            <a:r>
              <a:rPr lang="en-US" dirty="0" smtClean="0"/>
              <a:t> Bellini (1801-1835)</a:t>
            </a:r>
          </a:p>
          <a:p>
            <a:pPr algn="just">
              <a:buNone/>
            </a:pPr>
            <a:r>
              <a:rPr lang="en-US" dirty="0" smtClean="0"/>
              <a:t>Giuseppe Verdi (1813-1901)</a:t>
            </a:r>
          </a:p>
          <a:p>
            <a:pPr algn="just">
              <a:buNone/>
            </a:pPr>
            <a:r>
              <a:rPr lang="en-US" dirty="0" err="1" smtClean="0"/>
              <a:t>Amilcare</a:t>
            </a:r>
            <a:r>
              <a:rPr lang="en-US" dirty="0" smtClean="0"/>
              <a:t> Ponchielli (1834-1886)</a:t>
            </a:r>
          </a:p>
          <a:p>
            <a:pPr algn="just">
              <a:buNone/>
            </a:pPr>
            <a:r>
              <a:rPr lang="en-US" dirty="0" smtClean="0"/>
              <a:t>Alfredo </a:t>
            </a:r>
            <a:r>
              <a:rPr lang="en-US" dirty="0" err="1" smtClean="0"/>
              <a:t>Catalani</a:t>
            </a:r>
            <a:r>
              <a:rPr lang="en-US" dirty="0" smtClean="0"/>
              <a:t> (1854-1893)</a:t>
            </a:r>
          </a:p>
          <a:p>
            <a:pPr algn="just">
              <a:buNone/>
            </a:pPr>
            <a:r>
              <a:rPr lang="en-US" dirty="0" err="1" smtClean="0"/>
              <a:t>Pietro</a:t>
            </a:r>
            <a:r>
              <a:rPr lang="en-US" dirty="0" smtClean="0"/>
              <a:t> Mascagni (1863-1945)</a:t>
            </a:r>
          </a:p>
          <a:p>
            <a:pPr algn="just">
              <a:buNone/>
            </a:pPr>
            <a:r>
              <a:rPr lang="en-US" dirty="0" err="1" smtClean="0"/>
              <a:t>Ruggero</a:t>
            </a:r>
            <a:r>
              <a:rPr lang="en-US" dirty="0" smtClean="0"/>
              <a:t> Leoncavallo (1858-1919)</a:t>
            </a:r>
          </a:p>
          <a:p>
            <a:pPr algn="just">
              <a:buNone/>
            </a:pPr>
            <a:r>
              <a:rPr lang="en-US" dirty="0" smtClean="0"/>
              <a:t>Francesco  </a:t>
            </a:r>
            <a:r>
              <a:rPr lang="en-US" dirty="0" err="1" smtClean="0"/>
              <a:t>Cilea</a:t>
            </a:r>
            <a:r>
              <a:rPr lang="en-US" dirty="0" smtClean="0"/>
              <a:t>  (1866-1950)</a:t>
            </a:r>
          </a:p>
          <a:p>
            <a:pPr algn="just">
              <a:buNone/>
            </a:pPr>
            <a:r>
              <a:rPr lang="en-US" dirty="0" smtClean="0"/>
              <a:t>Umberto Giordano (1867-1948)</a:t>
            </a:r>
          </a:p>
          <a:p>
            <a:pPr algn="just">
              <a:buNone/>
            </a:pPr>
            <a:r>
              <a:rPr lang="en-US" dirty="0" err="1" smtClean="0"/>
              <a:t>Giacomo</a:t>
            </a:r>
            <a:r>
              <a:rPr lang="en-US" dirty="0" smtClean="0"/>
              <a:t> Puccini (1858-1924)</a:t>
            </a:r>
          </a:p>
          <a:p>
            <a:pPr>
              <a:buNone/>
            </a:pPr>
            <a:endParaRPr lang="en-US" dirty="0" smtClean="0"/>
          </a:p>
          <a:p>
            <a:pPr>
              <a:buNone/>
            </a:pPr>
            <a:endParaRPr lang="el-G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19</a:t>
            </a:r>
            <a:r>
              <a:rPr lang="el-GR" sz="2800" baseline="30000" dirty="0" smtClean="0"/>
              <a:t>ος</a:t>
            </a:r>
            <a:r>
              <a:rPr lang="el-GR" sz="2800" dirty="0" smtClean="0"/>
              <a:t> αιώνας</a:t>
            </a:r>
            <a:br>
              <a:rPr lang="el-GR" sz="2800" dirty="0" smtClean="0"/>
            </a:br>
            <a:r>
              <a:rPr lang="el-GR" sz="2800" dirty="0" smtClean="0"/>
              <a:t>Ιταλία</a:t>
            </a:r>
            <a:endParaRPr lang="el-GR" sz="2800" dirty="0"/>
          </a:p>
        </p:txBody>
      </p:sp>
      <p:sp>
        <p:nvSpPr>
          <p:cNvPr id="3" name="2 - Θέση περιεχομένου"/>
          <p:cNvSpPr>
            <a:spLocks noGrp="1"/>
          </p:cNvSpPr>
          <p:nvPr>
            <p:ph idx="1"/>
          </p:nvPr>
        </p:nvSpPr>
        <p:spPr/>
        <p:txBody>
          <a:bodyPr>
            <a:normAutofit fontScale="32500" lnSpcReduction="20000"/>
          </a:bodyPr>
          <a:lstStyle/>
          <a:p>
            <a:pPr algn="just">
              <a:buNone/>
            </a:pPr>
            <a:r>
              <a:rPr lang="en-US" sz="4900" b="1" dirty="0" err="1" smtClean="0"/>
              <a:t>Gioachino</a:t>
            </a:r>
            <a:r>
              <a:rPr lang="en-US" sz="4900" b="1" dirty="0" smtClean="0"/>
              <a:t> Rossini</a:t>
            </a:r>
          </a:p>
          <a:p>
            <a:pPr algn="just">
              <a:buNone/>
            </a:pPr>
            <a:r>
              <a:rPr lang="el-GR" sz="4900" dirty="0" smtClean="0"/>
              <a:t>	Κυριαρχεί στη μουσική σκηνή τις πρώτες δεκαετίες του  19</a:t>
            </a:r>
            <a:r>
              <a:rPr lang="el-GR" sz="4900" baseline="30000" dirty="0" smtClean="0"/>
              <a:t>ου</a:t>
            </a:r>
            <a:r>
              <a:rPr lang="el-GR" sz="4900" dirty="0" smtClean="0"/>
              <a:t> αιώνα. Έζησε στην Ιταλία, ταξίδεψε στη Βιέννη και στο Λονδίνο και από το 1824 και έπειτα εγκαταστάθηκε στο Παρίσι ως το 1829. Επιστρέφει στην Μπολόνια το 1829 και μένει εκεί (και κάποιο διάστημα στη Φλωρεντία) ως το 1855 οπότε και ξαναγυρίζει οριστικά στο Παρίσι</a:t>
            </a:r>
          </a:p>
          <a:p>
            <a:pPr algn="just">
              <a:buNone/>
            </a:pPr>
            <a:r>
              <a:rPr lang="el-GR" sz="4900" u="sng" dirty="0" smtClean="0"/>
              <a:t>Έργα</a:t>
            </a:r>
          </a:p>
          <a:p>
            <a:pPr algn="just">
              <a:buNone/>
            </a:pPr>
            <a:r>
              <a:rPr lang="el-GR" sz="4900" dirty="0" smtClean="0"/>
              <a:t>	Πρώτη του σημαντική όπερα</a:t>
            </a:r>
            <a:r>
              <a:rPr lang="el-GR" sz="4900" i="1" dirty="0" smtClean="0"/>
              <a:t>:  Συμβόλαιο γάμου</a:t>
            </a:r>
            <a:r>
              <a:rPr lang="el-GR" sz="4900" dirty="0" smtClean="0"/>
              <a:t> (1810)</a:t>
            </a:r>
          </a:p>
          <a:p>
            <a:pPr algn="just">
              <a:buNone/>
            </a:pPr>
            <a:r>
              <a:rPr lang="el-GR" sz="4900" dirty="0" smtClean="0"/>
              <a:t>	Πρώτη μεγάλη επιτυχία: </a:t>
            </a:r>
            <a:r>
              <a:rPr lang="en-US" sz="4900" i="1" dirty="0" err="1" smtClean="0"/>
              <a:t>Tancredi</a:t>
            </a:r>
            <a:r>
              <a:rPr lang="en-US" sz="4900" dirty="0" smtClean="0"/>
              <a:t> </a:t>
            </a:r>
            <a:r>
              <a:rPr lang="el-GR" sz="4900" dirty="0" smtClean="0"/>
              <a:t>(1</a:t>
            </a:r>
            <a:r>
              <a:rPr lang="en-US" sz="4900" dirty="0" smtClean="0"/>
              <a:t>813</a:t>
            </a:r>
            <a:r>
              <a:rPr lang="el-GR" sz="4900" dirty="0" smtClean="0"/>
              <a:t>)</a:t>
            </a:r>
            <a:endParaRPr lang="en-US" sz="4900" dirty="0" smtClean="0"/>
          </a:p>
          <a:p>
            <a:pPr algn="just"/>
            <a:r>
              <a:rPr lang="el-GR" sz="4900" dirty="0" smtClean="0"/>
              <a:t>Σημαντικές κωμικές όπερες:  </a:t>
            </a:r>
            <a:r>
              <a:rPr lang="el-GR" sz="4900" i="1" dirty="0" smtClean="0"/>
              <a:t>Μια Ιταλίδα στο Αλγέρι</a:t>
            </a:r>
            <a:r>
              <a:rPr lang="el-GR" sz="4900" dirty="0" smtClean="0"/>
              <a:t> (1813), </a:t>
            </a:r>
            <a:r>
              <a:rPr lang="el-GR" sz="4900" i="1" dirty="0" smtClean="0"/>
              <a:t>Ο κουρέας της Σεβίλλης</a:t>
            </a:r>
            <a:r>
              <a:rPr lang="el-GR" sz="4900" dirty="0" smtClean="0"/>
              <a:t> (1816), </a:t>
            </a:r>
            <a:r>
              <a:rPr lang="el-GR" sz="4900" i="1" dirty="0" smtClean="0"/>
              <a:t>Σταχτοπούτα</a:t>
            </a:r>
            <a:r>
              <a:rPr lang="el-GR" sz="4900" dirty="0" smtClean="0"/>
              <a:t> (1817),  </a:t>
            </a:r>
            <a:r>
              <a:rPr lang="el-GR" sz="4900" i="1" dirty="0" smtClean="0"/>
              <a:t>Η κλέφτρα κίσσα</a:t>
            </a:r>
          </a:p>
          <a:p>
            <a:pPr algn="just"/>
            <a:r>
              <a:rPr lang="el-GR" sz="4900" dirty="0" smtClean="0"/>
              <a:t>Σημαντικές σοβαρές όπερες: </a:t>
            </a:r>
            <a:r>
              <a:rPr lang="el-GR" sz="4900" i="1" dirty="0" smtClean="0"/>
              <a:t>Ελισάβετ, βασίλισσα της Αγγλία</a:t>
            </a:r>
            <a:r>
              <a:rPr lang="el-GR" sz="4900" dirty="0" smtClean="0"/>
              <a:t>ς (1815), </a:t>
            </a:r>
            <a:r>
              <a:rPr lang="el-GR" sz="4900" i="1" dirty="0" smtClean="0"/>
              <a:t>Ο Μωυσής στην Αίγυπτο </a:t>
            </a:r>
            <a:r>
              <a:rPr lang="el-GR" sz="4900" dirty="0" smtClean="0"/>
              <a:t>(1818), </a:t>
            </a:r>
            <a:r>
              <a:rPr lang="el-GR" sz="4900" i="1" dirty="0" smtClean="0"/>
              <a:t>Σεμίραμις</a:t>
            </a:r>
            <a:r>
              <a:rPr lang="el-GR" sz="4900" dirty="0" smtClean="0"/>
              <a:t> (1823), </a:t>
            </a:r>
            <a:r>
              <a:rPr lang="el-GR" sz="4900" i="1" dirty="0" smtClean="0"/>
              <a:t>Η πολιορκία της Κορίνθο</a:t>
            </a:r>
            <a:r>
              <a:rPr lang="el-GR" sz="4900" dirty="0" smtClean="0"/>
              <a:t>υ (1826), </a:t>
            </a:r>
            <a:r>
              <a:rPr lang="el-GR" sz="4900" i="1" dirty="0" smtClean="0"/>
              <a:t>Γουλιέλμος </a:t>
            </a:r>
            <a:r>
              <a:rPr lang="el-GR" sz="4900" i="1" dirty="0" err="1" smtClean="0"/>
              <a:t>Τέλλο</a:t>
            </a:r>
            <a:r>
              <a:rPr lang="el-GR" sz="4900" dirty="0" err="1" smtClean="0"/>
              <a:t>ς</a:t>
            </a:r>
            <a:r>
              <a:rPr lang="el-GR" sz="4900" dirty="0" smtClean="0"/>
              <a:t> (1829)</a:t>
            </a:r>
          </a:p>
          <a:p>
            <a:pPr algn="just">
              <a:buNone/>
            </a:pPr>
            <a:r>
              <a:rPr lang="el-GR" sz="4900" u="sng" dirty="0" smtClean="0"/>
              <a:t>Χαρακτηριστικά</a:t>
            </a:r>
          </a:p>
          <a:p>
            <a:pPr algn="just"/>
            <a:r>
              <a:rPr lang="el-GR" sz="4900" dirty="0" smtClean="0"/>
              <a:t>Πηγαία και ωραία μελωδική γραμμή</a:t>
            </a:r>
          </a:p>
          <a:p>
            <a:pPr algn="just"/>
            <a:r>
              <a:rPr lang="el-GR" sz="4900" dirty="0" smtClean="0"/>
              <a:t>Ακριβής προσδιορισμός των φωνητικών ποικιλμάτων</a:t>
            </a:r>
          </a:p>
          <a:p>
            <a:pPr algn="just"/>
            <a:r>
              <a:rPr lang="el-GR" sz="4900" dirty="0" smtClean="0"/>
              <a:t>Χρήση της </a:t>
            </a:r>
            <a:r>
              <a:rPr lang="en-US" sz="4900" dirty="0" smtClean="0"/>
              <a:t>cabaletta (</a:t>
            </a:r>
            <a:r>
              <a:rPr lang="el-GR" sz="4900" dirty="0" smtClean="0"/>
              <a:t>απλής άριας με επαναλήψεις και παραλλαγές</a:t>
            </a:r>
            <a:r>
              <a:rPr lang="en-US" sz="4900" dirty="0" smtClean="0"/>
              <a:t>)</a:t>
            </a:r>
            <a:endParaRPr lang="el-GR" sz="4900" dirty="0" smtClean="0"/>
          </a:p>
          <a:p>
            <a:pPr algn="just"/>
            <a:r>
              <a:rPr lang="el-GR" sz="4900" dirty="0" smtClean="0"/>
              <a:t>Αποφυγή χρήσης φωνών </a:t>
            </a:r>
            <a:r>
              <a:rPr lang="en-US" sz="4900" dirty="0" smtClean="0"/>
              <a:t>castrati</a:t>
            </a:r>
          </a:p>
          <a:p>
            <a:pPr algn="just"/>
            <a:r>
              <a:rPr lang="el-GR" sz="4900" dirty="0" smtClean="0"/>
              <a:t>Χρήση και επεξεργασία του «κρεσέντο» </a:t>
            </a:r>
            <a:r>
              <a:rPr lang="en-US" sz="4900" dirty="0" smtClean="0"/>
              <a:t>(</a:t>
            </a:r>
            <a:r>
              <a:rPr lang="el-GR" sz="4900" dirty="0" smtClean="0"/>
              <a:t>βαθμιαία αύξηση της έντασης και του γρήγορου ρυθμού</a:t>
            </a:r>
            <a:r>
              <a:rPr lang="en-US" sz="4900" dirty="0" smtClean="0"/>
              <a:t>)</a:t>
            </a:r>
            <a:endParaRPr lang="el-GR" sz="4900" dirty="0" smtClean="0"/>
          </a:p>
          <a:p>
            <a:pPr algn="just">
              <a:buNone/>
            </a:pPr>
            <a:endParaRPr lang="el-GR"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Gioacchino</a:t>
            </a:r>
            <a:r>
              <a:rPr lang="en-US" dirty="0" smtClean="0"/>
              <a:t> Rossini</a:t>
            </a:r>
            <a:endParaRPr lang="el-GR" dirty="0"/>
          </a:p>
        </p:txBody>
      </p:sp>
      <p:pic>
        <p:nvPicPr>
          <p:cNvPr id="4" name="3 - Θέση περιεχομένου" descr="rossini.png"/>
          <p:cNvPicPr>
            <a:picLocks noGrp="1" noChangeAspect="1"/>
          </p:cNvPicPr>
          <p:nvPr>
            <p:ph idx="1"/>
          </p:nvPr>
        </p:nvPicPr>
        <p:blipFill>
          <a:blip r:embed="rId2" cstate="print"/>
          <a:stretch>
            <a:fillRect/>
          </a:stretch>
        </p:blipFill>
        <p:spPr>
          <a:xfrm>
            <a:off x="2500298" y="2000240"/>
            <a:ext cx="3857651" cy="428628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Gioacchino</a:t>
            </a:r>
            <a:r>
              <a:rPr lang="en-US" dirty="0" smtClean="0"/>
              <a:t> Rossini</a:t>
            </a:r>
            <a:endParaRPr lang="el-GR" dirty="0"/>
          </a:p>
        </p:txBody>
      </p:sp>
      <p:pic>
        <p:nvPicPr>
          <p:cNvPr id="4" name="3 - Θέση περιεχομένου" descr="G. Rossini.jpg"/>
          <p:cNvPicPr>
            <a:picLocks noGrp="1" noChangeAspect="1"/>
          </p:cNvPicPr>
          <p:nvPr>
            <p:ph idx="1"/>
          </p:nvPr>
        </p:nvPicPr>
        <p:blipFill>
          <a:blip r:embed="rId2" cstate="print"/>
          <a:stretch>
            <a:fillRect/>
          </a:stretch>
        </p:blipFill>
        <p:spPr>
          <a:xfrm>
            <a:off x="2643174" y="1714488"/>
            <a:ext cx="3786214" cy="4786346"/>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2400" dirty="0" smtClean="0"/>
              <a:t>Isabella </a:t>
            </a:r>
            <a:r>
              <a:rPr lang="en-US" sz="2400" dirty="0" err="1" smtClean="0"/>
              <a:t>Colbran</a:t>
            </a:r>
            <a:r>
              <a:rPr lang="en-US" sz="2400" dirty="0" smtClean="0"/>
              <a:t/>
            </a:r>
            <a:br>
              <a:rPr lang="en-US" sz="2400" dirty="0" smtClean="0"/>
            </a:br>
            <a:r>
              <a:rPr lang="el-GR" sz="2400" dirty="0" smtClean="0"/>
              <a:t>Υψίφωνος, σύζυγος του </a:t>
            </a:r>
            <a:r>
              <a:rPr lang="en-US" sz="2400" dirty="0" smtClean="0"/>
              <a:t>Rossini</a:t>
            </a:r>
            <a:r>
              <a:rPr lang="el-GR" sz="2400" dirty="0" smtClean="0"/>
              <a:t>.</a:t>
            </a:r>
            <a:r>
              <a:rPr lang="en-US" sz="2400" dirty="0" smtClean="0"/>
              <a:t> </a:t>
            </a:r>
            <a:r>
              <a:rPr lang="el-GR" sz="2400" dirty="0" smtClean="0"/>
              <a:t/>
            </a:r>
            <a:br>
              <a:rPr lang="el-GR" sz="2400" dirty="0" smtClean="0"/>
            </a:br>
            <a:r>
              <a:rPr lang="el-GR" sz="2400" dirty="0" smtClean="0"/>
              <a:t>Ο συνθέτης έγραψε γι’ αυτήν πολλούς από τους  ρόλους του </a:t>
            </a:r>
            <a:endParaRPr lang="el-GR" sz="2400" dirty="0"/>
          </a:p>
        </p:txBody>
      </p:sp>
      <p:pic>
        <p:nvPicPr>
          <p:cNvPr id="4" name="3 - Θέση περιεχομένου" descr="rossini-Isabella Colbran 1882.jpg"/>
          <p:cNvPicPr>
            <a:picLocks noGrp="1" noChangeAspect="1"/>
          </p:cNvPicPr>
          <p:nvPr>
            <p:ph idx="1"/>
          </p:nvPr>
        </p:nvPicPr>
        <p:blipFill>
          <a:blip r:embed="rId2" cstate="print"/>
          <a:stretch>
            <a:fillRect/>
          </a:stretch>
        </p:blipFill>
        <p:spPr>
          <a:xfrm>
            <a:off x="3071802" y="2214554"/>
            <a:ext cx="3214710" cy="4143404"/>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dirty="0" smtClean="0"/>
              <a:t>Καρικατούρα του </a:t>
            </a:r>
            <a:r>
              <a:rPr lang="el-GR" sz="2400" dirty="0" err="1" smtClean="0"/>
              <a:t>Ροσίνι</a:t>
            </a:r>
            <a:r>
              <a:rPr lang="el-GR" sz="2400" dirty="0" smtClean="0"/>
              <a:t/>
            </a:r>
            <a:br>
              <a:rPr lang="el-GR" sz="2400" dirty="0" smtClean="0"/>
            </a:br>
            <a:r>
              <a:rPr lang="el-GR" sz="2400" dirty="0" smtClean="0"/>
              <a:t/>
            </a:r>
            <a:br>
              <a:rPr lang="el-GR" sz="2400" dirty="0" smtClean="0"/>
            </a:br>
            <a:r>
              <a:rPr lang="el-GR" sz="1600" dirty="0" smtClean="0"/>
              <a:t>Κατά το τελευταίο μέρος της ζωής του, ο συνθέτης είχε αποσυρθεί από τη μουσική δημιουργία και ασκούσε το άλλο πάθος του, τη γαστριμαργική απόλαυση</a:t>
            </a:r>
            <a:endParaRPr lang="el-GR" sz="1600" dirty="0"/>
          </a:p>
        </p:txBody>
      </p:sp>
      <p:pic>
        <p:nvPicPr>
          <p:cNvPr id="4" name="3 - Θέση περιεχομένου" descr="rossini caricature.jpg"/>
          <p:cNvPicPr>
            <a:picLocks noGrp="1" noChangeAspect="1"/>
          </p:cNvPicPr>
          <p:nvPr>
            <p:ph idx="1"/>
          </p:nvPr>
        </p:nvPicPr>
        <p:blipFill>
          <a:blip r:embed="rId2" cstate="print"/>
          <a:stretch>
            <a:fillRect/>
          </a:stretch>
        </p:blipFill>
        <p:spPr>
          <a:xfrm>
            <a:off x="2714612" y="1785926"/>
            <a:ext cx="3500462" cy="4857784"/>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Σκωπτικό σκίτσο για τη δημοτικότητα της εισαγωγής του </a:t>
            </a:r>
            <a:r>
              <a:rPr lang="el-GR" sz="2400" i="1" dirty="0" smtClean="0"/>
              <a:t>Γουλιέλμου </a:t>
            </a:r>
            <a:r>
              <a:rPr lang="el-GR" sz="2400" i="1" dirty="0" err="1" smtClean="0"/>
              <a:t>Τέλλου</a:t>
            </a:r>
            <a:endParaRPr lang="el-GR" sz="2400" i="1" dirty="0"/>
          </a:p>
        </p:txBody>
      </p:sp>
      <p:pic>
        <p:nvPicPr>
          <p:cNvPr id="4" name="3 - Θέση περιεχομένου" descr="rossini, guillelm tell, cartoon.jpg"/>
          <p:cNvPicPr>
            <a:picLocks noGrp="1" noChangeAspect="1"/>
          </p:cNvPicPr>
          <p:nvPr>
            <p:ph idx="1"/>
          </p:nvPr>
        </p:nvPicPr>
        <p:blipFill>
          <a:blip r:embed="rId2" cstate="print"/>
          <a:stretch>
            <a:fillRect/>
          </a:stretch>
        </p:blipFill>
        <p:spPr>
          <a:xfrm>
            <a:off x="2285984" y="1928802"/>
            <a:ext cx="4214842" cy="4357718"/>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19</a:t>
            </a:r>
            <a:r>
              <a:rPr lang="el-GR" sz="2800" baseline="30000" dirty="0" smtClean="0"/>
              <a:t>ος</a:t>
            </a:r>
            <a:r>
              <a:rPr lang="el-GR" sz="2800" dirty="0" smtClean="0"/>
              <a:t> αιώνας</a:t>
            </a:r>
            <a:br>
              <a:rPr lang="el-GR" sz="2800" dirty="0" smtClean="0"/>
            </a:br>
            <a:r>
              <a:rPr lang="el-GR" sz="2800" dirty="0" smtClean="0"/>
              <a:t>Ιταλία</a:t>
            </a:r>
            <a:endParaRPr lang="el-GR" sz="2800" dirty="0"/>
          </a:p>
        </p:txBody>
      </p:sp>
      <p:sp>
        <p:nvSpPr>
          <p:cNvPr id="3" name="2 - Θέση περιεχομένου"/>
          <p:cNvSpPr>
            <a:spLocks noGrp="1"/>
          </p:cNvSpPr>
          <p:nvPr>
            <p:ph idx="1"/>
          </p:nvPr>
        </p:nvSpPr>
        <p:spPr/>
        <p:txBody>
          <a:bodyPr>
            <a:normAutofit fontScale="47500" lnSpcReduction="20000"/>
          </a:bodyPr>
          <a:lstStyle/>
          <a:p>
            <a:r>
              <a:rPr lang="en-US" sz="3400" dirty="0" err="1" smtClean="0"/>
              <a:t>Gaetano</a:t>
            </a:r>
            <a:r>
              <a:rPr lang="en-US" sz="3400" dirty="0" smtClean="0"/>
              <a:t> Donizetti (1797-1848</a:t>
            </a:r>
            <a:r>
              <a:rPr lang="el-GR" sz="3400" dirty="0" smtClean="0"/>
              <a:t>)</a:t>
            </a:r>
          </a:p>
          <a:p>
            <a:pPr algn="just">
              <a:buNone/>
            </a:pPr>
            <a:r>
              <a:rPr lang="el-GR" sz="3400" dirty="0" smtClean="0"/>
              <a:t>Αναγνωρίστηκε σε παιδική ηλικία  ως ξεχωριστό ταλέντο από τον </a:t>
            </a:r>
            <a:r>
              <a:rPr lang="en-US" sz="3400" dirty="0" err="1" smtClean="0"/>
              <a:t>Mayr</a:t>
            </a:r>
            <a:r>
              <a:rPr lang="el-GR" sz="3400" dirty="0" smtClean="0"/>
              <a:t> ο οποίος τον βοήθησε να σπουδάσει</a:t>
            </a:r>
          </a:p>
          <a:p>
            <a:pPr algn="just">
              <a:buNone/>
            </a:pPr>
            <a:r>
              <a:rPr lang="el-GR" sz="3400" dirty="0" smtClean="0"/>
              <a:t>Πρώτη επιτυχία:</a:t>
            </a:r>
            <a:r>
              <a:rPr lang="en-US" sz="3400" dirty="0" smtClean="0"/>
              <a:t> </a:t>
            </a:r>
            <a:r>
              <a:rPr lang="en-US" sz="3400" i="1" dirty="0" err="1" smtClean="0"/>
              <a:t>Zoraida</a:t>
            </a:r>
            <a:r>
              <a:rPr lang="en-US" sz="3400" i="1" dirty="0" smtClean="0"/>
              <a:t> </a:t>
            </a:r>
            <a:r>
              <a:rPr lang="en-US" sz="3400" i="1" dirty="0" err="1" smtClean="0"/>
              <a:t>di</a:t>
            </a:r>
            <a:r>
              <a:rPr lang="en-US" sz="3400" i="1" dirty="0" smtClean="0"/>
              <a:t> </a:t>
            </a:r>
            <a:r>
              <a:rPr lang="en-US" sz="3400" i="1" dirty="0" err="1" smtClean="0"/>
              <a:t>Granata</a:t>
            </a:r>
            <a:r>
              <a:rPr lang="en-US" sz="3400" i="1" dirty="0" smtClean="0"/>
              <a:t> </a:t>
            </a:r>
            <a:r>
              <a:rPr lang="en-US" sz="3400" dirty="0" smtClean="0"/>
              <a:t>(1822)</a:t>
            </a:r>
            <a:endParaRPr lang="el-GR" sz="3400" dirty="0" smtClean="0"/>
          </a:p>
          <a:p>
            <a:pPr algn="just">
              <a:buNone/>
            </a:pPr>
            <a:r>
              <a:rPr lang="el-GR" sz="3400" dirty="0" smtClean="0"/>
              <a:t>Ανεβάζει πολλές όπερες με έδρα τη Νάπολη.  Σημαντικότερη από αυτές: </a:t>
            </a:r>
            <a:r>
              <a:rPr lang="en-US" sz="3400" i="1" dirty="0" smtClean="0"/>
              <a:t>Anna </a:t>
            </a:r>
            <a:r>
              <a:rPr lang="en-US" sz="3400" i="1" dirty="0" err="1" smtClean="0"/>
              <a:t>Bolena</a:t>
            </a:r>
            <a:r>
              <a:rPr lang="el-GR" sz="3400" dirty="0" smtClean="0"/>
              <a:t> (σε λιμπρέτο του σημαντικού ποιητή</a:t>
            </a:r>
            <a:r>
              <a:rPr lang="en-US" sz="3400" dirty="0" smtClean="0"/>
              <a:t> </a:t>
            </a:r>
            <a:r>
              <a:rPr lang="el-GR" sz="3400" dirty="0" smtClean="0"/>
              <a:t> και λιμπρετίστα </a:t>
            </a:r>
            <a:r>
              <a:rPr lang="en-US" sz="3400" dirty="0" err="1" smtClean="0"/>
              <a:t>Felice</a:t>
            </a:r>
            <a:r>
              <a:rPr lang="en-US" sz="3400" dirty="0" smtClean="0"/>
              <a:t> Romani</a:t>
            </a:r>
            <a:r>
              <a:rPr lang="el-GR" sz="3400" dirty="0" smtClean="0"/>
              <a:t>), έργο με δραματικό βάθος και ιστορικό πυρήνα</a:t>
            </a:r>
          </a:p>
          <a:p>
            <a:pPr algn="just">
              <a:buNone/>
            </a:pPr>
            <a:r>
              <a:rPr lang="el-GR" sz="3400" dirty="0" smtClean="0"/>
              <a:t>Μετά την περίοδο της Νάπολης συνθέτει έργα με ακόμη βαθύτερο ψυχολογικό περιεχόμενο  όπως η </a:t>
            </a:r>
            <a:r>
              <a:rPr lang="en-US" sz="3400" i="1" dirty="0" err="1" smtClean="0"/>
              <a:t>Lucrezia</a:t>
            </a:r>
            <a:r>
              <a:rPr lang="en-US" sz="3400" i="1" dirty="0" smtClean="0"/>
              <a:t> Borgia</a:t>
            </a:r>
            <a:r>
              <a:rPr lang="en-US" sz="3400" dirty="0" smtClean="0"/>
              <a:t> (1833)</a:t>
            </a:r>
            <a:r>
              <a:rPr lang="el-GR" sz="3400" dirty="0" smtClean="0"/>
              <a:t> με βάση το θεατρικό έργο του Βίκτωρος Ουγκώ και η </a:t>
            </a:r>
            <a:r>
              <a:rPr lang="en-US" sz="3400" i="1" dirty="0" smtClean="0"/>
              <a:t>Lucia </a:t>
            </a:r>
            <a:r>
              <a:rPr lang="en-US" sz="3400" i="1" dirty="0" err="1" smtClean="0"/>
              <a:t>di</a:t>
            </a:r>
            <a:r>
              <a:rPr lang="en-US" sz="3400" i="1" dirty="0" smtClean="0"/>
              <a:t> </a:t>
            </a:r>
            <a:r>
              <a:rPr lang="en-US" sz="3400" i="1" dirty="0" err="1" smtClean="0"/>
              <a:t>Lamermoor</a:t>
            </a:r>
            <a:r>
              <a:rPr lang="en-US" sz="3400" dirty="0" smtClean="0"/>
              <a:t> (</a:t>
            </a:r>
            <a:r>
              <a:rPr lang="el-GR" sz="3400" dirty="0" smtClean="0"/>
              <a:t>1835</a:t>
            </a:r>
            <a:r>
              <a:rPr lang="en-US" sz="3400" dirty="0" smtClean="0"/>
              <a:t>)</a:t>
            </a:r>
            <a:r>
              <a:rPr lang="el-GR" sz="3400" dirty="0" smtClean="0"/>
              <a:t> με βάση τη νουβέλα του Ουώλτερ Σκοτ</a:t>
            </a:r>
          </a:p>
          <a:p>
            <a:pPr algn="just">
              <a:buNone/>
            </a:pPr>
            <a:r>
              <a:rPr lang="el-GR" sz="3400" dirty="0" smtClean="0"/>
              <a:t>Άλλα έργα: </a:t>
            </a:r>
            <a:r>
              <a:rPr lang="en-US" sz="3400" i="1" dirty="0" smtClean="0"/>
              <a:t>La Favorite </a:t>
            </a:r>
            <a:r>
              <a:rPr lang="en-US" sz="3400" dirty="0" smtClean="0"/>
              <a:t>(1840), </a:t>
            </a:r>
            <a:r>
              <a:rPr lang="el-GR" sz="3400" dirty="0" smtClean="0"/>
              <a:t>κωμικές όπερες όπως </a:t>
            </a:r>
            <a:r>
              <a:rPr lang="el-GR" sz="3400" i="1" dirty="0" smtClean="0"/>
              <a:t>Το ελιξίριο του έρωτα </a:t>
            </a:r>
            <a:r>
              <a:rPr lang="el-GR" sz="3400" dirty="0" smtClean="0"/>
              <a:t>(1832), </a:t>
            </a:r>
            <a:r>
              <a:rPr lang="el-GR" sz="3400" i="1" dirty="0" smtClean="0"/>
              <a:t>Το κορίτσι του Συντάγματος </a:t>
            </a:r>
            <a:r>
              <a:rPr lang="el-GR" sz="3400" dirty="0" smtClean="0"/>
              <a:t>(1840), </a:t>
            </a:r>
            <a:r>
              <a:rPr lang="el-GR" sz="3400" i="1" dirty="0" smtClean="0"/>
              <a:t>Δον </a:t>
            </a:r>
            <a:r>
              <a:rPr lang="el-GR" sz="3400" i="1" dirty="0" err="1" smtClean="0"/>
              <a:t>Πασκουάλε</a:t>
            </a:r>
            <a:r>
              <a:rPr lang="el-GR" sz="3400" i="1" dirty="0" smtClean="0"/>
              <a:t> </a:t>
            </a:r>
            <a:r>
              <a:rPr lang="el-GR" sz="3400" dirty="0" smtClean="0"/>
              <a:t>(1843)</a:t>
            </a:r>
          </a:p>
          <a:p>
            <a:pPr algn="just">
              <a:buNone/>
            </a:pPr>
            <a:r>
              <a:rPr lang="el-GR" sz="3400" dirty="0" smtClean="0"/>
              <a:t>Ο </a:t>
            </a:r>
            <a:r>
              <a:rPr lang="en-US" sz="3400" dirty="0" smtClean="0"/>
              <a:t>Donizetti: </a:t>
            </a:r>
            <a:endParaRPr lang="el-GR" sz="3400" dirty="0" smtClean="0"/>
          </a:p>
          <a:p>
            <a:pPr algn="just"/>
            <a:r>
              <a:rPr lang="el-GR" sz="3400" dirty="0" smtClean="0"/>
              <a:t>Έγραψε συνολικά 65 όπερες </a:t>
            </a:r>
          </a:p>
          <a:p>
            <a:pPr algn="just"/>
            <a:r>
              <a:rPr lang="el-GR" sz="3400" dirty="0" smtClean="0"/>
              <a:t>Είναι από τους βασικούς εκπροσώπους του </a:t>
            </a:r>
            <a:r>
              <a:rPr lang="en-US" sz="3400" dirty="0" err="1" smtClean="0"/>
              <a:t>belcanto</a:t>
            </a:r>
            <a:r>
              <a:rPr lang="en-US" sz="3400" dirty="0" smtClean="0"/>
              <a:t>.</a:t>
            </a:r>
            <a:r>
              <a:rPr lang="el-GR" sz="3400" dirty="0" smtClean="0"/>
              <a:t> </a:t>
            </a:r>
          </a:p>
          <a:p>
            <a:pPr algn="just"/>
            <a:r>
              <a:rPr lang="el-GR" sz="3400" dirty="0" smtClean="0"/>
              <a:t> Έδινε ιδιαίτερη σημασία στο λιμπρέτο και παρενέβαινε και ο ίδιος στη ολοκλήρωσή του</a:t>
            </a:r>
            <a:r>
              <a:rPr lang="en-US" sz="3400" dirty="0" smtClean="0"/>
              <a:t> </a:t>
            </a:r>
            <a:r>
              <a:rPr lang="el-GR" sz="3400" dirty="0" smtClean="0"/>
              <a:t>προσέχοντας το θεατρικό στοιχείο</a:t>
            </a:r>
          </a:p>
          <a:p>
            <a:pPr algn="just"/>
            <a:r>
              <a:rPr lang="el-GR" sz="3400" dirty="0" smtClean="0"/>
              <a:t>Με το έργο του έχουμε ήδη τα πρώτα δείγματα του ρομαντισμού </a:t>
            </a:r>
          </a:p>
          <a:p>
            <a:pPr>
              <a:buNone/>
            </a:pPr>
            <a:endParaRPr lang="en-US" dirty="0" smtClean="0"/>
          </a:p>
          <a:p>
            <a:pPr>
              <a:buNone/>
            </a:pPr>
            <a:endParaRPr lang="el-G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Ο </a:t>
            </a:r>
            <a:r>
              <a:rPr lang="en-US" sz="2800" dirty="0" smtClean="0"/>
              <a:t>Donizetti </a:t>
            </a:r>
            <a:r>
              <a:rPr lang="el-GR" sz="2800" dirty="0" smtClean="0"/>
              <a:t>σε νεανική ηλικία</a:t>
            </a:r>
            <a:endParaRPr lang="el-GR" sz="2800" dirty="0"/>
          </a:p>
        </p:txBody>
      </p:sp>
      <p:pic>
        <p:nvPicPr>
          <p:cNvPr id="1026" name="Picture 2" descr="C:\Users\User\Pictures\donizetti-pictures-01.jpg"/>
          <p:cNvPicPr>
            <a:picLocks noGrp="1" noChangeAspect="1" noChangeArrowheads="1"/>
          </p:cNvPicPr>
          <p:nvPr>
            <p:ph idx="1"/>
          </p:nvPr>
        </p:nvPicPr>
        <p:blipFill>
          <a:blip r:embed="rId2" cstate="print"/>
          <a:srcRect/>
          <a:stretch>
            <a:fillRect/>
          </a:stretch>
        </p:blipFill>
        <p:spPr bwMode="auto">
          <a:xfrm>
            <a:off x="3071802" y="2000240"/>
            <a:ext cx="3143272" cy="428628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Η ΔΗΜΙΟΥΡΓΙΑ ΤΗΣ ΟΠΕΡΑΣ -2</a:t>
            </a:r>
            <a:endParaRPr lang="el-GR" sz="3200" dirty="0"/>
          </a:p>
        </p:txBody>
      </p:sp>
      <p:sp>
        <p:nvSpPr>
          <p:cNvPr id="3" name="2 - Θέση περιεχομένου"/>
          <p:cNvSpPr>
            <a:spLocks noGrp="1"/>
          </p:cNvSpPr>
          <p:nvPr>
            <p:ph idx="1"/>
          </p:nvPr>
        </p:nvSpPr>
        <p:spPr/>
        <p:txBody>
          <a:bodyPr>
            <a:normAutofit fontScale="77500" lnSpcReduction="20000"/>
          </a:bodyPr>
          <a:lstStyle/>
          <a:p>
            <a:pPr algn="just">
              <a:buFont typeface="Wingdings" pitchFamily="2" charset="2"/>
              <a:buChar char="§"/>
            </a:pPr>
            <a:r>
              <a:rPr lang="el-GR" dirty="0" smtClean="0"/>
              <a:t>ΠΡΟΔΡΟΜΕΣ ΜΟΡΦΕΣ ΤΗΣ ΟΠΕΡΑΣ</a:t>
            </a:r>
          </a:p>
          <a:p>
            <a:pPr algn="just">
              <a:buNone/>
            </a:pPr>
            <a:endParaRPr lang="el-GR" dirty="0" smtClean="0"/>
          </a:p>
          <a:p>
            <a:pPr algn="just">
              <a:buNone/>
            </a:pPr>
            <a:r>
              <a:rPr lang="el-GR" dirty="0" smtClean="0"/>
              <a:t>Α. Θρησκευτικού χαρακτήρα</a:t>
            </a:r>
          </a:p>
          <a:p>
            <a:pPr algn="just">
              <a:buNone/>
            </a:pPr>
            <a:endParaRPr lang="el-GR" dirty="0" smtClean="0"/>
          </a:p>
          <a:p>
            <a:pPr algn="just">
              <a:buNone/>
            </a:pPr>
            <a:r>
              <a:rPr lang="el-GR" dirty="0" smtClean="0"/>
              <a:t>	Τα </a:t>
            </a:r>
            <a:r>
              <a:rPr lang="el-GR" b="1" dirty="0" smtClean="0"/>
              <a:t>Λειτουργικά δράματα </a:t>
            </a:r>
            <a:r>
              <a:rPr lang="el-GR" dirty="0" smtClean="0"/>
              <a:t>(11</a:t>
            </a:r>
            <a:r>
              <a:rPr lang="el-GR" baseline="30000" dirty="0" smtClean="0"/>
              <a:t>ος</a:t>
            </a:r>
            <a:r>
              <a:rPr lang="el-GR" dirty="0" smtClean="0"/>
              <a:t> -13</a:t>
            </a:r>
            <a:r>
              <a:rPr lang="el-GR" baseline="30000" dirty="0" smtClean="0"/>
              <a:t>ος</a:t>
            </a:r>
            <a:r>
              <a:rPr lang="el-GR" dirty="0" smtClean="0"/>
              <a:t> αιώνας)</a:t>
            </a:r>
          </a:p>
          <a:p>
            <a:pPr algn="just">
              <a:buNone/>
            </a:pPr>
            <a:r>
              <a:rPr lang="el-GR" dirty="0" smtClean="0"/>
              <a:t>	Δραματοποιημένα τμήματα της θείας λειτουργίας που αφορούσαν συνήθως τη ζωή του Χριστού και τα οποία τραγουδιούνται  (κατά το μεγαλύτερο μέρος) </a:t>
            </a:r>
            <a:r>
              <a:rPr lang="el-GR" u="sng" dirty="0" smtClean="0"/>
              <a:t>στα λατινικά</a:t>
            </a:r>
            <a:r>
              <a:rPr lang="el-GR" dirty="0" smtClean="0"/>
              <a:t>, αρχικά εντός εκκλησίας και αργότερα και έξω από την εκκλησία</a:t>
            </a:r>
          </a:p>
          <a:p>
            <a:pPr algn="just">
              <a:buNone/>
            </a:pPr>
            <a:endParaRPr lang="el-GR" dirty="0" smtClean="0"/>
          </a:p>
          <a:p>
            <a:pPr algn="just">
              <a:buNone/>
            </a:pPr>
            <a:r>
              <a:rPr lang="el-GR" dirty="0" smtClean="0"/>
              <a:t>	Τα </a:t>
            </a:r>
            <a:r>
              <a:rPr lang="el-GR" b="1" dirty="0" smtClean="0"/>
              <a:t>Μυστήρια</a:t>
            </a:r>
            <a:r>
              <a:rPr lang="el-GR" dirty="0" smtClean="0"/>
              <a:t>  (15</a:t>
            </a:r>
            <a:r>
              <a:rPr lang="el-GR" baseline="30000" dirty="0" smtClean="0"/>
              <a:t>ος</a:t>
            </a:r>
            <a:r>
              <a:rPr lang="el-GR" dirty="0" smtClean="0"/>
              <a:t>-16</a:t>
            </a:r>
            <a:r>
              <a:rPr lang="el-GR" baseline="30000" dirty="0" smtClean="0"/>
              <a:t>ος</a:t>
            </a:r>
            <a:r>
              <a:rPr lang="el-GR" dirty="0" smtClean="0"/>
              <a:t> αιώνας)</a:t>
            </a:r>
          </a:p>
          <a:p>
            <a:pPr algn="just">
              <a:buNone/>
            </a:pPr>
            <a:r>
              <a:rPr lang="el-GR" dirty="0" smtClean="0"/>
              <a:t>	Θρησκευτικού περιεχομένου δρώμενα που παρουσιάζονται εκτός εκκλησίας σε εξέδρες με κείμενα γραμμένα  </a:t>
            </a:r>
            <a:r>
              <a:rPr lang="el-GR" u="sng" dirty="0" smtClean="0"/>
              <a:t>στην καθομιλουμένη </a:t>
            </a:r>
            <a:r>
              <a:rPr lang="el-GR" dirty="0" smtClean="0"/>
              <a:t>και μουσική που συχνά περιλάμβανε και δημοφιλείς μελωδίες της εποχής</a:t>
            </a:r>
          </a:p>
          <a:p>
            <a:pPr>
              <a:buNone/>
            </a:pPr>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Ο </a:t>
            </a:r>
            <a:r>
              <a:rPr lang="en-US" sz="2800" dirty="0" smtClean="0"/>
              <a:t>Donizetti </a:t>
            </a:r>
            <a:r>
              <a:rPr lang="el-GR" sz="2800" dirty="0" smtClean="0"/>
              <a:t>σε ώριμη ηλικία</a:t>
            </a:r>
            <a:endParaRPr lang="el-GR" sz="2800" dirty="0"/>
          </a:p>
        </p:txBody>
      </p:sp>
      <p:pic>
        <p:nvPicPr>
          <p:cNvPr id="2050" name="Picture 2" descr="C:\Users\User\Pictures\donizetti-pictures-02.jpg"/>
          <p:cNvPicPr>
            <a:picLocks noGrp="1" noChangeAspect="1" noChangeArrowheads="1"/>
          </p:cNvPicPr>
          <p:nvPr>
            <p:ph idx="1"/>
          </p:nvPr>
        </p:nvPicPr>
        <p:blipFill>
          <a:blip r:embed="rId2" cstate="print"/>
          <a:srcRect/>
          <a:stretch>
            <a:fillRect/>
          </a:stretch>
        </p:blipFill>
        <p:spPr bwMode="auto">
          <a:xfrm>
            <a:off x="2995612" y="1811336"/>
            <a:ext cx="3219462" cy="4475183"/>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err="1" smtClean="0"/>
              <a:t>Σχἐδιο</a:t>
            </a:r>
            <a:r>
              <a:rPr lang="el-GR" sz="2800" dirty="0" smtClean="0"/>
              <a:t> για τη σκηνογραφία της όπερας </a:t>
            </a:r>
            <a:r>
              <a:rPr lang="en-US" sz="2800" i="1" dirty="0" smtClean="0"/>
              <a:t>Lucia </a:t>
            </a:r>
            <a:r>
              <a:rPr lang="en-US" sz="2800" i="1" dirty="0" err="1" smtClean="0"/>
              <a:t>di</a:t>
            </a:r>
            <a:r>
              <a:rPr lang="en-US" sz="2800" i="1" dirty="0" smtClean="0"/>
              <a:t> </a:t>
            </a:r>
            <a:r>
              <a:rPr lang="en-US" sz="2800" i="1" dirty="0" err="1" smtClean="0"/>
              <a:t>Lamermoor</a:t>
            </a:r>
            <a:r>
              <a:rPr lang="en-US" sz="2800" dirty="0" smtClean="0"/>
              <a:t> </a:t>
            </a:r>
            <a:r>
              <a:rPr lang="el-GR" sz="2800" dirty="0" smtClean="0"/>
              <a:t>από παράσταση του 1844</a:t>
            </a:r>
            <a:endParaRPr lang="el-GR" sz="2800" dirty="0"/>
          </a:p>
        </p:txBody>
      </p:sp>
      <p:pic>
        <p:nvPicPr>
          <p:cNvPr id="3074" name="Picture 2" descr="C:\Users\User\Pictures\lucia-set-1844.jpg"/>
          <p:cNvPicPr>
            <a:picLocks noGrp="1" noChangeAspect="1" noChangeArrowheads="1"/>
          </p:cNvPicPr>
          <p:nvPr>
            <p:ph idx="1"/>
          </p:nvPr>
        </p:nvPicPr>
        <p:blipFill>
          <a:blip r:embed="rId2" cstate="print"/>
          <a:srcRect/>
          <a:stretch>
            <a:fillRect/>
          </a:stretch>
        </p:blipFill>
        <p:spPr bwMode="auto">
          <a:xfrm>
            <a:off x="1232620" y="1600200"/>
            <a:ext cx="6678759" cy="4708525"/>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dirty="0" smtClean="0"/>
              <a:t>19</a:t>
            </a:r>
            <a:r>
              <a:rPr lang="el-GR" sz="2400" baseline="30000" dirty="0" err="1" smtClean="0"/>
              <a:t>ος</a:t>
            </a:r>
            <a:r>
              <a:rPr lang="el-GR" sz="2400" dirty="0" smtClean="0"/>
              <a:t> αιώνας</a:t>
            </a:r>
            <a:br>
              <a:rPr lang="el-GR" sz="2400" dirty="0" smtClean="0"/>
            </a:br>
            <a:r>
              <a:rPr lang="el-GR" sz="2400" dirty="0" smtClean="0"/>
              <a:t>Ιταλία</a:t>
            </a:r>
            <a:endParaRPr lang="el-GR" sz="2400" dirty="0"/>
          </a:p>
        </p:txBody>
      </p:sp>
      <p:sp>
        <p:nvSpPr>
          <p:cNvPr id="3" name="2 - Θέση περιεχομένου"/>
          <p:cNvSpPr>
            <a:spLocks noGrp="1"/>
          </p:cNvSpPr>
          <p:nvPr>
            <p:ph idx="1"/>
          </p:nvPr>
        </p:nvSpPr>
        <p:spPr/>
        <p:txBody>
          <a:bodyPr>
            <a:noAutofit/>
          </a:bodyPr>
          <a:lstStyle/>
          <a:p>
            <a:pPr algn="just"/>
            <a:r>
              <a:rPr lang="en-US" sz="1600" dirty="0" err="1" smtClean="0"/>
              <a:t>Vincemzo</a:t>
            </a:r>
            <a:r>
              <a:rPr lang="en-US" sz="1600" dirty="0" smtClean="0"/>
              <a:t> Bellini (1801-1835)</a:t>
            </a:r>
            <a:endParaRPr lang="el-GR" sz="1600" dirty="0" smtClean="0"/>
          </a:p>
          <a:p>
            <a:pPr algn="just"/>
            <a:endParaRPr lang="en-US" sz="1600" dirty="0" smtClean="0"/>
          </a:p>
          <a:p>
            <a:pPr algn="just">
              <a:buNone/>
            </a:pPr>
            <a:r>
              <a:rPr lang="el-GR" sz="1600" dirty="0" smtClean="0"/>
              <a:t>	Το ταλέντο του αναγνωρίστηκε νωρίς, όσο ακόμη σπούδαζε, η πρώτη του μεγάλη επιτυχία όμως ήρθε με το έργο </a:t>
            </a:r>
            <a:r>
              <a:rPr lang="el-GR" sz="1600" i="1" dirty="0" smtClean="0"/>
              <a:t>Ο πειρατής</a:t>
            </a:r>
            <a:r>
              <a:rPr lang="el-GR" sz="1600" dirty="0" smtClean="0"/>
              <a:t> (</a:t>
            </a:r>
            <a:r>
              <a:rPr lang="en-US" sz="1600" dirty="0" smtClean="0"/>
              <a:t>Il </a:t>
            </a:r>
            <a:r>
              <a:rPr lang="en-US" sz="1600" dirty="0" err="1" smtClean="0"/>
              <a:t>pirata</a:t>
            </a:r>
            <a:r>
              <a:rPr lang="el-GR" sz="1600" i="1" dirty="0" smtClean="0"/>
              <a:t>) το 1827 σε λιμπρέτο του </a:t>
            </a:r>
            <a:r>
              <a:rPr lang="en-US" sz="1600" i="1" dirty="0" err="1" smtClean="0"/>
              <a:t>Felice</a:t>
            </a:r>
            <a:r>
              <a:rPr lang="en-US" sz="1600" i="1" dirty="0" smtClean="0"/>
              <a:t> Romani. </a:t>
            </a:r>
            <a:r>
              <a:rPr lang="el-GR" sz="1600" dirty="0" smtClean="0"/>
              <a:t>Επόμενες μεγάλες επιτυχίες </a:t>
            </a:r>
            <a:r>
              <a:rPr lang="el-GR" sz="1600" i="1" dirty="0" smtClean="0"/>
              <a:t>οι </a:t>
            </a:r>
            <a:r>
              <a:rPr lang="el-GR" sz="1600" i="1" dirty="0" err="1" smtClean="0"/>
              <a:t>Καπουλἐτοι</a:t>
            </a:r>
            <a:r>
              <a:rPr lang="el-GR" sz="1600" i="1" dirty="0" smtClean="0"/>
              <a:t> και οι </a:t>
            </a:r>
            <a:r>
              <a:rPr lang="el-GR" sz="1600" i="1" dirty="0" err="1" smtClean="0"/>
              <a:t>Μοντέγκοι</a:t>
            </a:r>
            <a:r>
              <a:rPr lang="el-GR" sz="1600" i="1" dirty="0" smtClean="0"/>
              <a:t> </a:t>
            </a:r>
            <a:r>
              <a:rPr lang="el-GR" sz="1600" dirty="0" smtClean="0"/>
              <a:t>το 1831 (έργο που διηγείται την ιστορία του Ρωμαίου και της </a:t>
            </a:r>
            <a:r>
              <a:rPr lang="el-GR" sz="1600" dirty="0" err="1" smtClean="0"/>
              <a:t>Ιουλιέτας</a:t>
            </a:r>
            <a:r>
              <a:rPr lang="el-GR" sz="1600" dirty="0" smtClean="0"/>
              <a:t>) και το 1832 </a:t>
            </a:r>
            <a:r>
              <a:rPr lang="el-GR" sz="1600" i="1" dirty="0" smtClean="0"/>
              <a:t>η </a:t>
            </a:r>
            <a:r>
              <a:rPr lang="el-GR" sz="1600" i="1" dirty="0" err="1" smtClean="0"/>
              <a:t>Υπνοβάτις</a:t>
            </a:r>
            <a:r>
              <a:rPr lang="el-GR" sz="1600" i="1" dirty="0" smtClean="0"/>
              <a:t>, </a:t>
            </a:r>
            <a:r>
              <a:rPr lang="el-GR" sz="1600" dirty="0" smtClean="0"/>
              <a:t>έργο με ιδιαίτερα προσεγμένη και τρυφερή μελωδική γραμμή. Την ίδια χρονιά βλέπει το φως το έργο της ωριμότητας του </a:t>
            </a:r>
            <a:r>
              <a:rPr lang="en-US" sz="1600" dirty="0" smtClean="0"/>
              <a:t>Bellini, </a:t>
            </a:r>
            <a:r>
              <a:rPr lang="el-GR" sz="1600" dirty="0" smtClean="0"/>
              <a:t>η </a:t>
            </a:r>
            <a:r>
              <a:rPr lang="en-US" sz="1600" i="1" dirty="0" smtClean="0"/>
              <a:t>Norma</a:t>
            </a:r>
            <a:r>
              <a:rPr lang="en-US" sz="1600" dirty="0" smtClean="0"/>
              <a:t> (</a:t>
            </a:r>
            <a:r>
              <a:rPr lang="el-GR" sz="1600" dirty="0" smtClean="0"/>
              <a:t>η άρια </a:t>
            </a:r>
            <a:r>
              <a:rPr lang="en-US" sz="1600" dirty="0" err="1" smtClean="0"/>
              <a:t>Casta</a:t>
            </a:r>
            <a:r>
              <a:rPr lang="en-US" sz="1600" dirty="0" smtClean="0"/>
              <a:t> diva</a:t>
            </a:r>
            <a:r>
              <a:rPr lang="el-GR" sz="1600" dirty="0" smtClean="0"/>
              <a:t>, ιδιαίτερα δημοφιλής μετά την ιστορική ερμηνεία της </a:t>
            </a:r>
            <a:r>
              <a:rPr lang="en-US" sz="1600" dirty="0" smtClean="0"/>
              <a:t>Callas, </a:t>
            </a:r>
            <a:r>
              <a:rPr lang="el-GR" sz="1600" dirty="0" smtClean="0"/>
              <a:t>είναι σήμερα μία από τις</a:t>
            </a:r>
            <a:r>
              <a:rPr lang="en-US" sz="1600" dirty="0" smtClean="0"/>
              <a:t> </a:t>
            </a:r>
            <a:r>
              <a:rPr lang="el-GR" sz="1600" dirty="0" smtClean="0"/>
              <a:t>γνωστότερες άριες στην ιστορία της όπερας</a:t>
            </a:r>
            <a:r>
              <a:rPr lang="en-US" sz="1600" dirty="0" smtClean="0"/>
              <a:t>)</a:t>
            </a:r>
            <a:r>
              <a:rPr lang="el-GR" sz="1600" dirty="0" smtClean="0"/>
              <a:t>. Τέλος, το 1835 ανεβαίνει στο Παρίσι η </a:t>
            </a:r>
            <a:r>
              <a:rPr lang="el-GR" sz="1600" dirty="0" err="1" smtClean="0"/>
              <a:t>τελαυταία</a:t>
            </a:r>
            <a:r>
              <a:rPr lang="el-GR" sz="1600" dirty="0" smtClean="0"/>
              <a:t> όπερα του </a:t>
            </a:r>
            <a:r>
              <a:rPr lang="en-US" sz="1600" dirty="0" smtClean="0"/>
              <a:t>Bellini, </a:t>
            </a:r>
            <a:r>
              <a:rPr lang="en-US" sz="1600" i="1" dirty="0" smtClean="0"/>
              <a:t>I </a:t>
            </a:r>
            <a:r>
              <a:rPr lang="en-US" sz="1600" i="1" dirty="0" err="1" smtClean="0"/>
              <a:t>Puritani</a:t>
            </a:r>
            <a:r>
              <a:rPr lang="en-US" sz="1600" i="1" dirty="0" smtClean="0"/>
              <a:t>, </a:t>
            </a:r>
            <a:r>
              <a:rPr lang="el-GR" sz="1600" dirty="0" smtClean="0"/>
              <a:t>με όχι ιδιαίτερα δυνατό λιμπρέτο αλλά εξαιρετικά εμπνευσμένη μουσική</a:t>
            </a:r>
          </a:p>
          <a:p>
            <a:pPr algn="just">
              <a:buNone/>
            </a:pPr>
            <a:r>
              <a:rPr lang="el-GR" sz="1600" dirty="0" smtClean="0"/>
              <a:t>Ο </a:t>
            </a:r>
            <a:r>
              <a:rPr lang="en-US" sz="1600" dirty="0" smtClean="0"/>
              <a:t>Bellini: </a:t>
            </a:r>
          </a:p>
          <a:p>
            <a:pPr algn="just"/>
            <a:r>
              <a:rPr lang="el-GR" sz="1600" dirty="0" smtClean="0"/>
              <a:t>Στη σύντομη ζωή του έγραψε όπερες που εντυπωσιάζουν με τη λυρική μελωδία και το συγκινησιακό φορτίο που διακινούν</a:t>
            </a:r>
          </a:p>
          <a:p>
            <a:pPr algn="just"/>
            <a:r>
              <a:rPr lang="el-GR" sz="1600" dirty="0" smtClean="0"/>
              <a:t>Αποτελεί τη </a:t>
            </a:r>
            <a:r>
              <a:rPr lang="el-GR" sz="1600" dirty="0" err="1" smtClean="0"/>
              <a:t>λυρικότερη</a:t>
            </a:r>
            <a:r>
              <a:rPr lang="el-GR" sz="1600" dirty="0" smtClean="0"/>
              <a:t> κατάθεση μουσικής σύνθεσης στην εμβληματική τριάδα του </a:t>
            </a:r>
            <a:r>
              <a:rPr lang="en-US" sz="1600" dirty="0" err="1" smtClean="0"/>
              <a:t>belcanto</a:t>
            </a:r>
            <a:r>
              <a:rPr lang="el-GR" sz="1600" dirty="0" smtClean="0"/>
              <a:t> (</a:t>
            </a:r>
            <a:r>
              <a:rPr lang="en-US" sz="1600" dirty="0" smtClean="0"/>
              <a:t>Rossini, Donizetti, Bellini</a:t>
            </a:r>
            <a:r>
              <a:rPr lang="el-GR" sz="1600" dirty="0" smtClean="0"/>
              <a:t>)</a:t>
            </a:r>
            <a:endParaRPr lang="en-US" sz="1600" dirty="0" smtClean="0"/>
          </a:p>
          <a:p>
            <a:pPr algn="just"/>
            <a:r>
              <a:rPr lang="el-GR" sz="1600" dirty="0" smtClean="0"/>
              <a:t>Το έργο του αποτέλεσε έμπνευση για άλλους συνθέτες (</a:t>
            </a:r>
            <a:r>
              <a:rPr lang="en-US" sz="1600" dirty="0" smtClean="0"/>
              <a:t>Chopin, Liszt, Czerny</a:t>
            </a:r>
            <a:r>
              <a:rPr lang="el-GR" sz="1600" dirty="0" smtClean="0"/>
              <a:t>) και εκτιμήθηκε πολύ από τους μεταγενέστερους. </a:t>
            </a:r>
          </a:p>
          <a:p>
            <a:pPr algn="just"/>
            <a:r>
              <a:rPr lang="el-GR" sz="1600" dirty="0" smtClean="0"/>
              <a:t>Οι άριες από τις όπερές του αποτελούν πρόκληση για τους λυρικούς τραγουδιστές όλων των εποχών</a:t>
            </a:r>
            <a:r>
              <a:rPr lang="en-US" sz="1600" dirty="0" smtClean="0"/>
              <a:t> </a:t>
            </a:r>
            <a:endParaRPr lang="el-GR" sz="16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Vincenzo</a:t>
            </a:r>
            <a:r>
              <a:rPr lang="en-US" dirty="0" smtClean="0"/>
              <a:t> Bellini</a:t>
            </a:r>
            <a:endParaRPr lang="el-GR" dirty="0"/>
          </a:p>
        </p:txBody>
      </p:sp>
      <p:pic>
        <p:nvPicPr>
          <p:cNvPr id="1026" name="Picture 2" descr="C:\Users\User\Pictures\220px-Vincenzo_bellini.jpg"/>
          <p:cNvPicPr>
            <a:picLocks noGrp="1" noChangeAspect="1" noChangeArrowheads="1"/>
          </p:cNvPicPr>
          <p:nvPr>
            <p:ph idx="1"/>
          </p:nvPr>
        </p:nvPicPr>
        <p:blipFill>
          <a:blip r:embed="rId2" cstate="print"/>
          <a:srcRect/>
          <a:stretch>
            <a:fillRect/>
          </a:stretch>
        </p:blipFill>
        <p:spPr bwMode="auto">
          <a:xfrm>
            <a:off x="2928926" y="2214554"/>
            <a:ext cx="3357586" cy="4000528"/>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err="1" smtClean="0"/>
              <a:t>Vincenzo</a:t>
            </a:r>
            <a:r>
              <a:rPr lang="en-US" sz="2800" dirty="0" smtClean="0"/>
              <a:t> Bellini</a:t>
            </a:r>
            <a:br>
              <a:rPr lang="en-US" sz="2800" dirty="0" smtClean="0"/>
            </a:br>
            <a:r>
              <a:rPr lang="el-GR" sz="2800" dirty="0" smtClean="0"/>
              <a:t>(σκίτσο της εποχής του)</a:t>
            </a:r>
            <a:endParaRPr lang="el-GR" sz="2800" dirty="0"/>
          </a:p>
        </p:txBody>
      </p:sp>
      <p:pic>
        <p:nvPicPr>
          <p:cNvPr id="2050" name="Picture 2" descr="C:\Users\User\Pictures\V. Bellini.jpg"/>
          <p:cNvPicPr>
            <a:picLocks noGrp="1" noChangeAspect="1" noChangeArrowheads="1"/>
          </p:cNvPicPr>
          <p:nvPr>
            <p:ph idx="1"/>
          </p:nvPr>
        </p:nvPicPr>
        <p:blipFill>
          <a:blip r:embed="rId2" cstate="print"/>
          <a:srcRect/>
          <a:stretch>
            <a:fillRect/>
          </a:stretch>
        </p:blipFill>
        <p:spPr bwMode="auto">
          <a:xfrm>
            <a:off x="3000364" y="2071678"/>
            <a:ext cx="3357586" cy="4000527"/>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Η Μαρία </a:t>
            </a:r>
            <a:r>
              <a:rPr lang="el-GR" sz="2800" dirty="0" err="1" smtClean="0"/>
              <a:t>Κάλλας</a:t>
            </a:r>
            <a:r>
              <a:rPr lang="el-GR" sz="2800" dirty="0" smtClean="0"/>
              <a:t> στο ρόλο της Νόρμας</a:t>
            </a:r>
            <a:endParaRPr lang="el-GR" sz="2800" dirty="0"/>
          </a:p>
        </p:txBody>
      </p:sp>
      <p:pic>
        <p:nvPicPr>
          <p:cNvPr id="1026" name="Picture 2" descr="C:\Users\User\Pictures\maria-callas-norma.jpg"/>
          <p:cNvPicPr>
            <a:picLocks noGrp="1" noChangeAspect="1" noChangeArrowheads="1"/>
          </p:cNvPicPr>
          <p:nvPr>
            <p:ph idx="1"/>
          </p:nvPr>
        </p:nvPicPr>
        <p:blipFill>
          <a:blip r:embed="rId2" cstate="print"/>
          <a:srcRect/>
          <a:stretch>
            <a:fillRect/>
          </a:stretch>
        </p:blipFill>
        <p:spPr bwMode="auto">
          <a:xfrm>
            <a:off x="2643174" y="1785926"/>
            <a:ext cx="3500462" cy="4760935"/>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normAutofit/>
          </a:bodyPr>
          <a:lstStyle/>
          <a:p>
            <a:r>
              <a:rPr lang="el-GR" sz="2000" dirty="0" smtClean="0"/>
              <a:t>19</a:t>
            </a:r>
            <a:r>
              <a:rPr lang="el-GR" sz="2000" baseline="30000" dirty="0" smtClean="0"/>
              <a:t>ος</a:t>
            </a:r>
            <a:r>
              <a:rPr lang="el-GR" sz="2000" dirty="0" smtClean="0"/>
              <a:t> αιώνας</a:t>
            </a:r>
            <a:br>
              <a:rPr lang="el-GR" sz="2000" dirty="0" smtClean="0"/>
            </a:br>
            <a:r>
              <a:rPr lang="el-GR" sz="2000" dirty="0" smtClean="0"/>
              <a:t>Ιταλία</a:t>
            </a:r>
            <a:endParaRPr lang="el-GR" sz="2000" dirty="0"/>
          </a:p>
        </p:txBody>
      </p:sp>
      <p:sp>
        <p:nvSpPr>
          <p:cNvPr id="3" name="2 - Θέση περιεχομένου"/>
          <p:cNvSpPr>
            <a:spLocks noGrp="1"/>
          </p:cNvSpPr>
          <p:nvPr>
            <p:ph idx="1"/>
          </p:nvPr>
        </p:nvSpPr>
        <p:spPr>
          <a:xfrm>
            <a:off x="457200" y="1142984"/>
            <a:ext cx="8229600" cy="5166376"/>
          </a:xfrm>
        </p:spPr>
        <p:txBody>
          <a:bodyPr>
            <a:normAutofit fontScale="25000" lnSpcReduction="20000"/>
          </a:bodyPr>
          <a:lstStyle/>
          <a:p>
            <a:pPr>
              <a:lnSpc>
                <a:spcPct val="120000"/>
              </a:lnSpc>
            </a:pPr>
            <a:r>
              <a:rPr lang="en-US" sz="6400" dirty="0" smtClean="0"/>
              <a:t>Giuseppe Verdi (1813-1901)</a:t>
            </a:r>
            <a:endParaRPr lang="el-GR" sz="6400" dirty="0" smtClean="0"/>
          </a:p>
          <a:p>
            <a:pPr>
              <a:lnSpc>
                <a:spcPct val="120000"/>
              </a:lnSpc>
              <a:buNone/>
            </a:pPr>
            <a:r>
              <a:rPr lang="el-GR" sz="6400" dirty="0" smtClean="0"/>
              <a:t>	Κυριαρχεί στη ευρωπαϊκή μουσική σκηνή κατά το 2</a:t>
            </a:r>
            <a:r>
              <a:rPr lang="el-GR" sz="6400" baseline="30000" dirty="0" smtClean="0"/>
              <a:t>ο</a:t>
            </a:r>
            <a:r>
              <a:rPr lang="el-GR" sz="6400" dirty="0" smtClean="0"/>
              <a:t> </a:t>
            </a:r>
            <a:r>
              <a:rPr lang="en-US" sz="6400" dirty="0" smtClean="0"/>
              <a:t> </a:t>
            </a:r>
            <a:r>
              <a:rPr lang="el-GR" sz="6400" dirty="0" smtClean="0"/>
              <a:t>μισό του 19</a:t>
            </a:r>
            <a:r>
              <a:rPr lang="el-GR" sz="6400" baseline="30000" dirty="0" smtClean="0"/>
              <a:t>ου</a:t>
            </a:r>
            <a:r>
              <a:rPr lang="el-GR" sz="6400" dirty="0" smtClean="0"/>
              <a:t>  αιώνα και αποτελεί (μαζί με τον </a:t>
            </a:r>
            <a:r>
              <a:rPr lang="en-US" sz="6400" dirty="0" smtClean="0"/>
              <a:t>Wagner</a:t>
            </a:r>
            <a:r>
              <a:rPr lang="el-GR" sz="6400" dirty="0" smtClean="0"/>
              <a:t>) το σημαντικότερο όνομα στην ιστορία της όπερας την εποχή αυτή. Ξεκίνησε γράφοντας μουσική για τη μπάντα του χωριού του και οι συμπατριώτες του τον βοήθησαν να σπουδάσει στο Μιλάνο όπου παρουσίασε την πρώτη του </a:t>
            </a:r>
            <a:r>
              <a:rPr lang="el-GR" sz="6400" dirty="0" err="1" smtClean="0"/>
              <a:t>ὀπερα</a:t>
            </a:r>
            <a:r>
              <a:rPr lang="el-GR" sz="6400" dirty="0" smtClean="0"/>
              <a:t> (</a:t>
            </a:r>
            <a:r>
              <a:rPr lang="en-US" sz="6400" i="1" dirty="0" err="1" smtClean="0"/>
              <a:t>Obert</a:t>
            </a:r>
            <a:r>
              <a:rPr lang="en-US" sz="6400" dirty="0" err="1" smtClean="0"/>
              <a:t>o</a:t>
            </a:r>
            <a:r>
              <a:rPr lang="en-US" sz="6400" dirty="0" smtClean="0"/>
              <a:t>, 1839</a:t>
            </a:r>
            <a:r>
              <a:rPr lang="el-GR" sz="6400" dirty="0" smtClean="0"/>
              <a:t>)</a:t>
            </a:r>
            <a:r>
              <a:rPr lang="en-US" sz="6400" dirty="0" smtClean="0"/>
              <a:t>.</a:t>
            </a:r>
            <a:r>
              <a:rPr lang="el-GR" sz="6400" dirty="0" smtClean="0"/>
              <a:t> Η πρώτη του επιτυχία ήταν ο </a:t>
            </a:r>
            <a:r>
              <a:rPr lang="en-US" sz="6400" i="1" dirty="0" err="1" smtClean="0"/>
              <a:t>Nabucco</a:t>
            </a:r>
            <a:r>
              <a:rPr lang="en-US" sz="6400" dirty="0" smtClean="0"/>
              <a:t> </a:t>
            </a:r>
            <a:r>
              <a:rPr lang="el-GR" sz="6400" dirty="0" smtClean="0"/>
              <a:t>το 1842. </a:t>
            </a:r>
            <a:r>
              <a:rPr lang="el-GR" sz="6400" i="1" dirty="0" smtClean="0"/>
              <a:t>Ακολουθούν: </a:t>
            </a:r>
            <a:r>
              <a:rPr lang="en-US" sz="6400" i="1" dirty="0" smtClean="0"/>
              <a:t>I Lombardi</a:t>
            </a:r>
            <a:r>
              <a:rPr lang="el-GR" sz="6400" i="1" dirty="0" smtClean="0"/>
              <a:t> </a:t>
            </a:r>
            <a:r>
              <a:rPr lang="en-US" sz="6400" i="1" dirty="0" smtClean="0"/>
              <a:t> </a:t>
            </a:r>
            <a:r>
              <a:rPr lang="en-US" sz="6400" dirty="0" smtClean="0"/>
              <a:t>(</a:t>
            </a:r>
            <a:r>
              <a:rPr lang="el-GR" sz="6400" dirty="0" smtClean="0"/>
              <a:t>οι Λομβαρδοί</a:t>
            </a:r>
            <a:r>
              <a:rPr lang="en-US" sz="6400" dirty="0" smtClean="0"/>
              <a:t>)</a:t>
            </a:r>
            <a:r>
              <a:rPr lang="el-GR" sz="6400" dirty="0" smtClean="0"/>
              <a:t> το 1843, ο </a:t>
            </a:r>
            <a:r>
              <a:rPr lang="en-US" sz="6400" i="1" dirty="0" err="1" smtClean="0"/>
              <a:t>Ernani</a:t>
            </a:r>
            <a:r>
              <a:rPr lang="en-US" sz="6400" dirty="0" smtClean="0"/>
              <a:t> </a:t>
            </a:r>
            <a:r>
              <a:rPr lang="el-GR" sz="6400" dirty="0" smtClean="0"/>
              <a:t>το 1844 (από το ομώνυμο δράμα του Β. Ουγκώ) , ο </a:t>
            </a:r>
            <a:r>
              <a:rPr lang="el-GR" sz="6400" dirty="0" err="1" smtClean="0"/>
              <a:t>Μάκβεθ</a:t>
            </a:r>
            <a:r>
              <a:rPr lang="el-GR" sz="6400" dirty="0" smtClean="0"/>
              <a:t> το 1847 (από το έργο του Σαίξπηρ) και η  </a:t>
            </a:r>
            <a:r>
              <a:rPr lang="el-GR" sz="6400" i="1" dirty="0" err="1" smtClean="0"/>
              <a:t>Λουίζα</a:t>
            </a:r>
            <a:r>
              <a:rPr lang="el-GR" sz="6400" i="1" dirty="0" smtClean="0"/>
              <a:t> </a:t>
            </a:r>
            <a:r>
              <a:rPr lang="el-GR" sz="6400" i="1" dirty="0" err="1" smtClean="0"/>
              <a:t>Μίλλερ</a:t>
            </a:r>
            <a:r>
              <a:rPr lang="el-GR" sz="6400" i="1" dirty="0" smtClean="0"/>
              <a:t>  </a:t>
            </a:r>
            <a:r>
              <a:rPr lang="el-GR" sz="6400" dirty="0" smtClean="0"/>
              <a:t>το 1849 (από το έργο του Σίλερ). Στη συνέχεια τρία αριστοτεχνικά και εξαιρετικά δημοφιλή έργα: </a:t>
            </a:r>
            <a:r>
              <a:rPr lang="en-US" sz="6400" i="1" dirty="0" err="1" smtClean="0"/>
              <a:t>Rigoletto</a:t>
            </a:r>
            <a:r>
              <a:rPr lang="en-US" sz="6400" dirty="0" smtClean="0"/>
              <a:t> (1851</a:t>
            </a:r>
            <a:r>
              <a:rPr lang="en-US" sz="6400" i="1" dirty="0" smtClean="0"/>
              <a:t>), Il </a:t>
            </a:r>
            <a:r>
              <a:rPr lang="en-US" sz="6400" i="1" dirty="0" err="1" smtClean="0"/>
              <a:t>Trovatore</a:t>
            </a:r>
            <a:r>
              <a:rPr lang="en-US" sz="6400" i="1" dirty="0" smtClean="0"/>
              <a:t> </a:t>
            </a:r>
            <a:r>
              <a:rPr lang="en-US" sz="6400" dirty="0" smtClean="0"/>
              <a:t>(1853), </a:t>
            </a:r>
            <a:r>
              <a:rPr lang="en-US" sz="6400" i="1" dirty="0" smtClean="0"/>
              <a:t>La </a:t>
            </a:r>
            <a:r>
              <a:rPr lang="en-US" sz="6400" i="1" dirty="0" err="1" smtClean="0"/>
              <a:t>Traviata</a:t>
            </a:r>
            <a:r>
              <a:rPr lang="en-US" sz="6400" i="1" dirty="0" smtClean="0"/>
              <a:t> </a:t>
            </a:r>
            <a:r>
              <a:rPr lang="en-US" sz="6400" dirty="0" smtClean="0"/>
              <a:t>(1853). </a:t>
            </a:r>
            <a:r>
              <a:rPr lang="el-GR" sz="6400" dirty="0" smtClean="0"/>
              <a:t>Άλλα σημαντικά έργα: </a:t>
            </a:r>
            <a:r>
              <a:rPr lang="el-GR" sz="6400" i="1" dirty="0" smtClean="0"/>
              <a:t>Σικελικοί εσπερινοί </a:t>
            </a:r>
            <a:r>
              <a:rPr lang="el-GR" sz="6400" dirty="0" smtClean="0"/>
              <a:t>(1853</a:t>
            </a:r>
            <a:r>
              <a:rPr lang="el-GR" sz="6400" i="1" dirty="0" smtClean="0"/>
              <a:t>), </a:t>
            </a:r>
            <a:r>
              <a:rPr lang="en-US" sz="6400" i="1" dirty="0" smtClean="0"/>
              <a:t>Simon </a:t>
            </a:r>
            <a:r>
              <a:rPr lang="en-US" sz="6400" i="1" dirty="0" err="1" smtClean="0"/>
              <a:t>Boccanegra</a:t>
            </a:r>
            <a:r>
              <a:rPr lang="en-US" sz="6400" i="1" dirty="0" smtClean="0"/>
              <a:t> </a:t>
            </a:r>
            <a:r>
              <a:rPr lang="en-US" sz="6400" dirty="0" smtClean="0"/>
              <a:t>(1857</a:t>
            </a:r>
            <a:r>
              <a:rPr lang="en-US" sz="6400" i="1" dirty="0" smtClean="0"/>
              <a:t>), Un </a:t>
            </a:r>
            <a:r>
              <a:rPr lang="en-US" sz="6400" i="1" dirty="0" err="1" smtClean="0"/>
              <a:t>ballo</a:t>
            </a:r>
            <a:r>
              <a:rPr lang="en-US" sz="6400" i="1" dirty="0" smtClean="0"/>
              <a:t> in </a:t>
            </a:r>
            <a:r>
              <a:rPr lang="en-US" sz="6400" i="1" dirty="0" err="1" smtClean="0"/>
              <a:t>masquera</a:t>
            </a:r>
            <a:r>
              <a:rPr lang="en-US" sz="6400" i="1" dirty="0" smtClean="0"/>
              <a:t> </a:t>
            </a:r>
            <a:r>
              <a:rPr lang="en-US" sz="6400" dirty="0" smtClean="0"/>
              <a:t>(</a:t>
            </a:r>
            <a:r>
              <a:rPr lang="el-GR" sz="6400" dirty="0" smtClean="0"/>
              <a:t>Χορός μεταμφιεσμένων, 1859</a:t>
            </a:r>
            <a:r>
              <a:rPr lang="en-US" sz="6400" dirty="0" smtClean="0"/>
              <a:t>)</a:t>
            </a:r>
            <a:r>
              <a:rPr lang="el-GR" sz="6400" i="1" dirty="0" smtClean="0"/>
              <a:t>, Η δύναμη του πεπρωμένου</a:t>
            </a:r>
            <a:r>
              <a:rPr lang="el-GR" sz="6400" dirty="0" smtClean="0"/>
              <a:t> (1862</a:t>
            </a:r>
            <a:r>
              <a:rPr lang="el-GR" sz="6400" i="1" dirty="0" smtClean="0"/>
              <a:t>), </a:t>
            </a:r>
            <a:r>
              <a:rPr lang="en-US" sz="6400" i="1" dirty="0" smtClean="0"/>
              <a:t>Don Carlos </a:t>
            </a:r>
            <a:r>
              <a:rPr lang="en-US" sz="6400" dirty="0" smtClean="0"/>
              <a:t>(1867), </a:t>
            </a:r>
            <a:r>
              <a:rPr lang="en-US" sz="6400" i="1" dirty="0" smtClean="0"/>
              <a:t>Aida</a:t>
            </a:r>
            <a:r>
              <a:rPr lang="en-US" sz="6400" dirty="0" smtClean="0"/>
              <a:t> (1871), </a:t>
            </a:r>
            <a:r>
              <a:rPr lang="en-US" sz="6400" i="1" dirty="0" err="1" smtClean="0"/>
              <a:t>Otello</a:t>
            </a:r>
            <a:r>
              <a:rPr lang="en-US" sz="6400" dirty="0" smtClean="0"/>
              <a:t> (1887), </a:t>
            </a:r>
            <a:r>
              <a:rPr lang="en-US" sz="6400" i="1" dirty="0" smtClean="0"/>
              <a:t>Falstaff</a:t>
            </a:r>
            <a:r>
              <a:rPr lang="en-US" sz="6400" dirty="0" smtClean="0"/>
              <a:t> (1893).</a:t>
            </a:r>
            <a:endParaRPr lang="el-GR" sz="6400" dirty="0" smtClean="0"/>
          </a:p>
          <a:p>
            <a:pPr>
              <a:lnSpc>
                <a:spcPct val="120000"/>
              </a:lnSpc>
              <a:buNone/>
            </a:pPr>
            <a:r>
              <a:rPr lang="el-GR" sz="6400" dirty="0" smtClean="0"/>
              <a:t>	Στα έργα του:</a:t>
            </a:r>
          </a:p>
          <a:p>
            <a:pPr>
              <a:lnSpc>
                <a:spcPct val="120000"/>
              </a:lnSpc>
            </a:pPr>
            <a:r>
              <a:rPr lang="el-GR" sz="6400" dirty="0" smtClean="0"/>
              <a:t>Κυριαρχούν οι ανθρώπινοι χαρακτήρες</a:t>
            </a:r>
          </a:p>
          <a:p>
            <a:pPr>
              <a:lnSpc>
                <a:spcPct val="120000"/>
              </a:lnSpc>
            </a:pPr>
            <a:r>
              <a:rPr lang="el-GR" sz="6400" dirty="0" smtClean="0"/>
              <a:t>Η μουσική αποκτάει έντονο δραματικό βάθος, χαρακτηριστικό του ρομαντισμού</a:t>
            </a:r>
          </a:p>
          <a:p>
            <a:pPr>
              <a:lnSpc>
                <a:spcPct val="120000"/>
              </a:lnSpc>
            </a:pPr>
            <a:r>
              <a:rPr lang="el-GR" sz="6400" dirty="0" smtClean="0"/>
              <a:t>Διακρίνεται ο πολιτικός ιδεολογικός πυρήνας καθώς ο </a:t>
            </a:r>
            <a:r>
              <a:rPr lang="en-US" sz="6400" dirty="0" smtClean="0"/>
              <a:t>Verdi </a:t>
            </a:r>
            <a:r>
              <a:rPr lang="el-GR" sz="6400" dirty="0" smtClean="0"/>
              <a:t>συμβολίζει το όραμα των Ιταλών για απαλλαγή από τον αυστριακό ζυγό και εθνική ανεξαρτησία</a:t>
            </a:r>
          </a:p>
          <a:p>
            <a:pPr>
              <a:lnSpc>
                <a:spcPct val="120000"/>
              </a:lnSpc>
            </a:pPr>
            <a:r>
              <a:rPr lang="el-GR" sz="6400" dirty="0" smtClean="0"/>
              <a:t>Διακρίνονται οι επιρροές της προγενέστερης ιταλικής παράδοσης αλλά και του </a:t>
            </a:r>
            <a:r>
              <a:rPr lang="en-US" sz="6400" dirty="0" smtClean="0"/>
              <a:t>Wagner</a:t>
            </a:r>
            <a:endParaRPr lang="el-GR" sz="6400" dirty="0" smtClean="0"/>
          </a:p>
          <a:p>
            <a:pPr>
              <a:lnSpc>
                <a:spcPct val="120000"/>
              </a:lnSpc>
            </a:pPr>
            <a:r>
              <a:rPr lang="el-GR" sz="6400" dirty="0" smtClean="0"/>
              <a:t>Ο πλούτος των χορωδιακών μερών και η αρτιότητα των ντουέτων και των τετραφωνικών μερών εντυπωσιάζουν</a:t>
            </a:r>
          </a:p>
          <a:p>
            <a:pPr>
              <a:lnSpc>
                <a:spcPct val="120000"/>
              </a:lnSpc>
            </a:pPr>
            <a:r>
              <a:rPr lang="el-GR" sz="6400" dirty="0" smtClean="0"/>
              <a:t>Είναι διάχυτο παντού ένα μουσικό πάθος που κατακτάει τον ακροατή</a:t>
            </a:r>
          </a:p>
          <a:p>
            <a:pPr>
              <a:lnSpc>
                <a:spcPct val="120000"/>
              </a:lnSpc>
              <a:buNone/>
            </a:pPr>
            <a:endParaRPr lang="el-GR" sz="6400" dirty="0" smtClean="0"/>
          </a:p>
          <a:p>
            <a:pPr>
              <a:lnSpc>
                <a:spcPct val="120000"/>
              </a:lnSpc>
              <a:buNone/>
            </a:pPr>
            <a:endParaRPr lang="el-GR" sz="6400" dirty="0" smtClean="0"/>
          </a:p>
          <a:p>
            <a:pPr>
              <a:buNone/>
            </a:pPr>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Giuseppe Verdi</a:t>
            </a:r>
            <a:endParaRPr lang="el-GR" dirty="0"/>
          </a:p>
        </p:txBody>
      </p:sp>
      <p:pic>
        <p:nvPicPr>
          <p:cNvPr id="1026" name="Picture 2" descr="C:\Users\User\Pictures\verdi.jpg"/>
          <p:cNvPicPr>
            <a:picLocks noGrp="1" noChangeAspect="1" noChangeArrowheads="1"/>
          </p:cNvPicPr>
          <p:nvPr>
            <p:ph idx="1"/>
          </p:nvPr>
        </p:nvPicPr>
        <p:blipFill>
          <a:blip r:embed="rId2" cstate="print"/>
          <a:srcRect/>
          <a:stretch>
            <a:fillRect/>
          </a:stretch>
        </p:blipFill>
        <p:spPr bwMode="auto">
          <a:xfrm>
            <a:off x="1857356" y="1643050"/>
            <a:ext cx="4857784" cy="500066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O Verdi </a:t>
            </a:r>
            <a:r>
              <a:rPr lang="el-GR" sz="2800" dirty="0" smtClean="0"/>
              <a:t>σε σκίτσο της εποχής</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o</a:t>
            </a:r>
            <a:endParaRPr lang="el-GR" sz="2800" dirty="0"/>
          </a:p>
        </p:txBody>
      </p:sp>
      <p:pic>
        <p:nvPicPr>
          <p:cNvPr id="2050" name="Picture 2" descr="C:\Users\User\Pictures\220px-Giuseppe_Verdi00.jpg"/>
          <p:cNvPicPr>
            <a:picLocks noGrp="1" noChangeAspect="1" noChangeArrowheads="1"/>
          </p:cNvPicPr>
          <p:nvPr>
            <p:ph idx="1"/>
          </p:nvPr>
        </p:nvPicPr>
        <p:blipFill>
          <a:blip r:embed="rId2" cstate="print"/>
          <a:srcRect/>
          <a:stretch>
            <a:fillRect/>
          </a:stretch>
        </p:blipFill>
        <p:spPr bwMode="auto">
          <a:xfrm>
            <a:off x="3357554" y="1500174"/>
            <a:ext cx="3214710" cy="5143536"/>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Η αφίσα για την παγκόσμια πρώτη εκτέλεση της </a:t>
            </a:r>
            <a:r>
              <a:rPr lang="en-US" sz="2800" i="1" dirty="0" err="1" smtClean="0"/>
              <a:t>Traviata</a:t>
            </a:r>
            <a:r>
              <a:rPr lang="el-GR" sz="2800" i="1" dirty="0" smtClean="0"/>
              <a:t> </a:t>
            </a:r>
            <a:r>
              <a:rPr lang="el-GR" sz="2800" dirty="0" smtClean="0"/>
              <a:t>(6 Μαρτίου 1853)</a:t>
            </a:r>
            <a:endParaRPr lang="el-GR" sz="2800" dirty="0"/>
          </a:p>
        </p:txBody>
      </p:sp>
      <p:pic>
        <p:nvPicPr>
          <p:cNvPr id="3074" name="Picture 2" descr="C:\Users\User\Pictures\verdi-traviata-world peremiere.jpg"/>
          <p:cNvPicPr>
            <a:picLocks noGrp="1" noChangeAspect="1" noChangeArrowheads="1"/>
          </p:cNvPicPr>
          <p:nvPr>
            <p:ph idx="1"/>
          </p:nvPr>
        </p:nvPicPr>
        <p:blipFill>
          <a:blip r:embed="rId2" cstate="print"/>
          <a:srcRect/>
          <a:stretch>
            <a:fillRect/>
          </a:stretch>
        </p:blipFill>
        <p:spPr bwMode="auto">
          <a:xfrm>
            <a:off x="857224" y="1928802"/>
            <a:ext cx="7572428" cy="457203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Η ΔΗΜΙΟΥΡΓΙΑ ΤΗΣ ΟΠΕΡΑΣ -3</a:t>
            </a:r>
            <a:endParaRPr lang="el-GR" sz="3200" dirty="0"/>
          </a:p>
        </p:txBody>
      </p:sp>
      <p:sp>
        <p:nvSpPr>
          <p:cNvPr id="3" name="2 - Θέση περιεχομένου"/>
          <p:cNvSpPr>
            <a:spLocks noGrp="1"/>
          </p:cNvSpPr>
          <p:nvPr>
            <p:ph idx="1"/>
          </p:nvPr>
        </p:nvSpPr>
        <p:spPr/>
        <p:txBody>
          <a:bodyPr>
            <a:normAutofit fontScale="70000" lnSpcReduction="20000"/>
          </a:bodyPr>
          <a:lstStyle/>
          <a:p>
            <a:pPr algn="just">
              <a:buFont typeface="Wingdings" pitchFamily="2" charset="2"/>
              <a:buChar char="§"/>
            </a:pPr>
            <a:r>
              <a:rPr lang="el-GR" dirty="0" smtClean="0"/>
              <a:t>ΠΡΟΔΡΟΜΕΣ ΜΟΡΦΕΣ ΤΗΣ ΟΠΕΡΑΣ</a:t>
            </a:r>
          </a:p>
          <a:p>
            <a:pPr algn="just">
              <a:buNone/>
            </a:pPr>
            <a:endParaRPr lang="el-GR" dirty="0" smtClean="0"/>
          </a:p>
          <a:p>
            <a:pPr algn="just">
              <a:buNone/>
            </a:pPr>
            <a:r>
              <a:rPr lang="el-GR" dirty="0" smtClean="0"/>
              <a:t>Β. Κοσμικού χαρακτήρα</a:t>
            </a:r>
          </a:p>
          <a:p>
            <a:pPr algn="just">
              <a:buNone/>
            </a:pPr>
            <a:endParaRPr lang="el-GR" dirty="0" smtClean="0"/>
          </a:p>
          <a:p>
            <a:pPr algn="just">
              <a:buNone/>
            </a:pPr>
            <a:r>
              <a:rPr lang="el-GR" dirty="0" smtClean="0"/>
              <a:t>	Το </a:t>
            </a:r>
            <a:r>
              <a:rPr lang="el-GR" b="1" dirty="0" smtClean="0"/>
              <a:t>Δραματικό Μπαλέτο </a:t>
            </a:r>
            <a:r>
              <a:rPr lang="el-GR" dirty="0" smtClean="0"/>
              <a:t>(συνδυασμός μπαλέτου και θεατρικής πλοκής με χρήση της μουσικής)</a:t>
            </a:r>
          </a:p>
          <a:p>
            <a:pPr algn="just">
              <a:buNone/>
            </a:pPr>
            <a:r>
              <a:rPr lang="el-GR" dirty="0" smtClean="0"/>
              <a:t>	</a:t>
            </a:r>
          </a:p>
          <a:p>
            <a:pPr algn="just">
              <a:buNone/>
            </a:pPr>
            <a:r>
              <a:rPr lang="el-GR" dirty="0" smtClean="0"/>
              <a:t>	Το </a:t>
            </a:r>
            <a:r>
              <a:rPr lang="el-GR" b="1" dirty="0" smtClean="0"/>
              <a:t>Ιντερμέδιο</a:t>
            </a:r>
            <a:r>
              <a:rPr lang="el-GR" dirty="0" smtClean="0"/>
              <a:t> (μουσικό διάλειμμα ανάμεσα στις πράξεις ενός κανονικού θεατρικού έργου)</a:t>
            </a:r>
          </a:p>
          <a:p>
            <a:pPr algn="just">
              <a:buNone/>
            </a:pPr>
            <a:r>
              <a:rPr lang="el-GR" dirty="0" smtClean="0"/>
              <a:t>	</a:t>
            </a:r>
          </a:p>
          <a:p>
            <a:pPr algn="just">
              <a:buNone/>
            </a:pPr>
            <a:r>
              <a:rPr lang="el-GR" dirty="0" smtClean="0"/>
              <a:t>	Το </a:t>
            </a:r>
            <a:r>
              <a:rPr lang="el-GR" b="1" dirty="0" smtClean="0"/>
              <a:t>Ποιμενικό Δράμα  ή </a:t>
            </a:r>
            <a:r>
              <a:rPr lang="en-US" b="1" dirty="0" err="1" smtClean="0"/>
              <a:t>Pastorale</a:t>
            </a:r>
            <a:r>
              <a:rPr lang="el-GR" dirty="0" smtClean="0"/>
              <a:t> (ποίημα με στοιχειώδη δραματική πλοκή και μουσική με θέματα βουκολικού χαρακτήρα)</a:t>
            </a:r>
          </a:p>
          <a:p>
            <a:pPr algn="just">
              <a:buNone/>
            </a:pPr>
            <a:r>
              <a:rPr lang="el-GR" dirty="0" smtClean="0"/>
              <a:t>	</a:t>
            </a:r>
          </a:p>
          <a:p>
            <a:pPr algn="just">
              <a:buNone/>
            </a:pPr>
            <a:r>
              <a:rPr lang="el-GR" dirty="0" smtClean="0"/>
              <a:t>	Η </a:t>
            </a:r>
            <a:r>
              <a:rPr lang="en-US" b="1" dirty="0" smtClean="0"/>
              <a:t>K</a:t>
            </a:r>
            <a:r>
              <a:rPr lang="el-GR" b="1" dirty="0" err="1" smtClean="0"/>
              <a:t>ωμωδία</a:t>
            </a:r>
            <a:r>
              <a:rPr lang="el-GR" b="1" dirty="0" smtClean="0"/>
              <a:t> </a:t>
            </a:r>
            <a:r>
              <a:rPr lang="el-GR" b="1" dirty="0" err="1" smtClean="0"/>
              <a:t>Μαδριγάλ</a:t>
            </a:r>
            <a:r>
              <a:rPr lang="el-GR" dirty="0" err="1" smtClean="0"/>
              <a:t>ι</a:t>
            </a:r>
            <a:r>
              <a:rPr lang="el-GR" dirty="0" smtClean="0"/>
              <a:t> (προσπάθειες που γίνονται στα μέσα του 16</a:t>
            </a:r>
            <a:r>
              <a:rPr lang="el-GR" baseline="30000" dirty="0" smtClean="0"/>
              <a:t>ου</a:t>
            </a:r>
            <a:r>
              <a:rPr lang="el-GR" dirty="0" smtClean="0"/>
              <a:t> αιώνα να δοθεί θεατρικός διάλογος στα </a:t>
            </a:r>
            <a:r>
              <a:rPr lang="el-GR" dirty="0" err="1" smtClean="0"/>
              <a:t>μαδριγάλια</a:t>
            </a:r>
            <a:r>
              <a:rPr lang="el-GR" dirty="0" smtClean="0"/>
              <a:t> που αποτελούσαν δημοφιλή μορφή πολυφωνικής μουσικής της εποχής)</a:t>
            </a:r>
          </a:p>
          <a:p>
            <a:pPr algn="just">
              <a:buNone/>
            </a:pPr>
            <a:endParaRPr lang="el-GR" dirty="0" smtClean="0"/>
          </a:p>
          <a:p>
            <a:pPr algn="just">
              <a:buNone/>
            </a:pPr>
            <a:endParaRPr lang="el-GR" dirty="0" smtClean="0"/>
          </a:p>
          <a:p>
            <a:endParaRPr lang="el-G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Παράσταση του </a:t>
            </a:r>
            <a:r>
              <a:rPr lang="en-US" sz="2400" i="1" dirty="0" err="1" smtClean="0"/>
              <a:t>Rigoletto</a:t>
            </a:r>
            <a:r>
              <a:rPr lang="en-US" sz="2400" dirty="0" smtClean="0"/>
              <a:t>, San Diego, 2009</a:t>
            </a:r>
            <a:endParaRPr lang="el-GR" sz="2400" dirty="0"/>
          </a:p>
        </p:txBody>
      </p:sp>
      <p:pic>
        <p:nvPicPr>
          <p:cNvPr id="1026" name="Picture 2" descr="C:\Users\User\Pictures\rigoletto, san diego 2009.jpg"/>
          <p:cNvPicPr>
            <a:picLocks noGrp="1" noChangeAspect="1" noChangeArrowheads="1"/>
          </p:cNvPicPr>
          <p:nvPr>
            <p:ph idx="1"/>
          </p:nvPr>
        </p:nvPicPr>
        <p:blipFill>
          <a:blip r:embed="rId2" cstate="print"/>
          <a:srcRect/>
          <a:stretch>
            <a:fillRect/>
          </a:stretch>
        </p:blipFill>
        <p:spPr bwMode="auto">
          <a:xfrm>
            <a:off x="2571736" y="1714488"/>
            <a:ext cx="3714776" cy="4714908"/>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Παράσταση του </a:t>
            </a:r>
            <a:r>
              <a:rPr lang="en-US" sz="2800" i="1" dirty="0" err="1" smtClean="0"/>
              <a:t>Rigoletto</a:t>
            </a:r>
            <a:r>
              <a:rPr lang="en-US" sz="2800" dirty="0" smtClean="0"/>
              <a:t>, San Diego, 2009</a:t>
            </a:r>
            <a:endParaRPr lang="el-GR" sz="2800" dirty="0"/>
          </a:p>
        </p:txBody>
      </p:sp>
      <p:pic>
        <p:nvPicPr>
          <p:cNvPr id="2050" name="Picture 2" descr="C:\Users\User\Pictures\rigoletto.jpg"/>
          <p:cNvPicPr>
            <a:picLocks noGrp="1" noChangeAspect="1" noChangeArrowheads="1"/>
          </p:cNvPicPr>
          <p:nvPr>
            <p:ph idx="1"/>
          </p:nvPr>
        </p:nvPicPr>
        <p:blipFill>
          <a:blip r:embed="rId2" cstate="print"/>
          <a:srcRect/>
          <a:stretch>
            <a:fillRect/>
          </a:stretch>
        </p:blipFill>
        <p:spPr bwMode="auto">
          <a:xfrm>
            <a:off x="1285852" y="2143116"/>
            <a:ext cx="6429420" cy="392909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Παράσταση της </a:t>
            </a:r>
            <a:r>
              <a:rPr lang="en-US" sz="2800" i="1" dirty="0" smtClean="0"/>
              <a:t>Aida</a:t>
            </a:r>
            <a:r>
              <a:rPr lang="en-US" sz="2800" dirty="0" smtClean="0"/>
              <a:t> (Royal Opera 2010)</a:t>
            </a:r>
            <a:endParaRPr lang="el-GR" sz="2800" dirty="0"/>
          </a:p>
        </p:txBody>
      </p:sp>
      <p:pic>
        <p:nvPicPr>
          <p:cNvPr id="3074" name="Picture 2" descr="C:\Users\User\Pictures\verdi-aida.jpg"/>
          <p:cNvPicPr>
            <a:picLocks noGrp="1" noChangeAspect="1" noChangeArrowheads="1"/>
          </p:cNvPicPr>
          <p:nvPr>
            <p:ph idx="1"/>
          </p:nvPr>
        </p:nvPicPr>
        <p:blipFill>
          <a:blip r:embed="rId2" cstate="print"/>
          <a:srcRect/>
          <a:stretch>
            <a:fillRect/>
          </a:stretch>
        </p:blipFill>
        <p:spPr bwMode="auto">
          <a:xfrm>
            <a:off x="857224" y="2071678"/>
            <a:ext cx="7143800" cy="4214842"/>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85728"/>
            <a:ext cx="8229600" cy="1143000"/>
          </a:xfrm>
        </p:spPr>
        <p:txBody>
          <a:bodyPr>
            <a:normAutofit fontScale="90000"/>
          </a:bodyPr>
          <a:lstStyle/>
          <a:p>
            <a:r>
              <a:rPr lang="el-GR" sz="2800" dirty="0" smtClean="0"/>
              <a:t>Ο περίφημος τενόρος </a:t>
            </a:r>
            <a:r>
              <a:rPr lang="en-US" sz="2800" dirty="0" err="1" smtClean="0"/>
              <a:t>Enrico</a:t>
            </a:r>
            <a:r>
              <a:rPr lang="en-US" sz="2800" dirty="0" smtClean="0"/>
              <a:t> Caruso</a:t>
            </a:r>
            <a:r>
              <a:rPr lang="el-GR" sz="2800" dirty="0" smtClean="0"/>
              <a:t/>
            </a:r>
            <a:br>
              <a:rPr lang="el-GR" sz="2800" dirty="0" smtClean="0"/>
            </a:br>
            <a:r>
              <a:rPr lang="en-US" sz="2800" dirty="0" smtClean="0"/>
              <a:t> </a:t>
            </a:r>
            <a:r>
              <a:rPr lang="el-GR" sz="2800" dirty="0" smtClean="0"/>
              <a:t>στο ρόλο του Δούκα </a:t>
            </a:r>
            <a:br>
              <a:rPr lang="el-GR" sz="2800" dirty="0" smtClean="0"/>
            </a:br>
            <a:r>
              <a:rPr lang="el-GR" sz="2800" dirty="0" smtClean="0"/>
              <a:t>από τον</a:t>
            </a:r>
            <a:r>
              <a:rPr lang="en-US" sz="2800" dirty="0" smtClean="0"/>
              <a:t> </a:t>
            </a:r>
            <a:r>
              <a:rPr lang="el-GR" sz="2800" i="1" dirty="0" err="1" smtClean="0"/>
              <a:t>Ριγκολέτο</a:t>
            </a:r>
            <a:r>
              <a:rPr lang="el-GR" sz="2800" dirty="0" smtClean="0"/>
              <a:t> του</a:t>
            </a:r>
            <a:r>
              <a:rPr lang="en-US" sz="2800" dirty="0" smtClean="0"/>
              <a:t> Verdi</a:t>
            </a:r>
            <a:endParaRPr lang="el-GR" sz="2800" dirty="0"/>
          </a:p>
        </p:txBody>
      </p:sp>
      <p:pic>
        <p:nvPicPr>
          <p:cNvPr id="10242" name="Picture 2" descr="C:\Users\User\Pictures\Enrico Caruso as the Duke in Rigoletto.jpg"/>
          <p:cNvPicPr>
            <a:picLocks noGrp="1" noChangeAspect="1" noChangeArrowheads="1"/>
          </p:cNvPicPr>
          <p:nvPr>
            <p:ph idx="1"/>
          </p:nvPr>
        </p:nvPicPr>
        <p:blipFill>
          <a:blip r:embed="rId2" cstate="print"/>
          <a:srcRect/>
          <a:stretch>
            <a:fillRect/>
          </a:stretch>
        </p:blipFill>
        <p:spPr bwMode="auto">
          <a:xfrm>
            <a:off x="2857488" y="1785926"/>
            <a:ext cx="3357586" cy="4786346"/>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19</a:t>
            </a:r>
            <a:r>
              <a:rPr lang="el-GR" sz="2800" baseline="30000" dirty="0" smtClean="0"/>
              <a:t>ος</a:t>
            </a:r>
            <a:r>
              <a:rPr lang="el-GR" sz="2800" dirty="0" smtClean="0"/>
              <a:t> αιώνας</a:t>
            </a:r>
            <a:br>
              <a:rPr lang="el-GR" sz="2800" dirty="0" smtClean="0"/>
            </a:br>
            <a:r>
              <a:rPr lang="el-GR" sz="2800" dirty="0" smtClean="0"/>
              <a:t>Ιταλία</a:t>
            </a:r>
            <a:endParaRPr lang="el-GR" sz="2800" dirty="0"/>
          </a:p>
        </p:txBody>
      </p:sp>
      <p:sp>
        <p:nvSpPr>
          <p:cNvPr id="3" name="2 - Θέση περιεχομένου"/>
          <p:cNvSpPr>
            <a:spLocks noGrp="1"/>
          </p:cNvSpPr>
          <p:nvPr>
            <p:ph idx="1"/>
          </p:nvPr>
        </p:nvSpPr>
        <p:spPr/>
        <p:txBody>
          <a:bodyPr>
            <a:normAutofit fontScale="47500" lnSpcReduction="20000"/>
          </a:bodyPr>
          <a:lstStyle/>
          <a:p>
            <a:r>
              <a:rPr lang="en-US" sz="2900" b="1" dirty="0" err="1" smtClean="0"/>
              <a:t>Amilcare</a:t>
            </a:r>
            <a:r>
              <a:rPr lang="en-US" sz="2900" b="1" dirty="0" smtClean="0"/>
              <a:t>  Ponchielli </a:t>
            </a:r>
            <a:r>
              <a:rPr lang="en-US" sz="2900" dirty="0" smtClean="0"/>
              <a:t> (1834-1886)</a:t>
            </a:r>
          </a:p>
          <a:p>
            <a:pPr>
              <a:buNone/>
            </a:pPr>
            <a:r>
              <a:rPr lang="el-GR" sz="2900" dirty="0" smtClean="0"/>
              <a:t>	Βασικό έργο </a:t>
            </a:r>
            <a:r>
              <a:rPr lang="en-US" sz="2900" i="1" dirty="0" smtClean="0"/>
              <a:t>La </a:t>
            </a:r>
            <a:r>
              <a:rPr lang="en-US" sz="2900" i="1" dirty="0" err="1" smtClean="0"/>
              <a:t>Gioconda</a:t>
            </a:r>
            <a:r>
              <a:rPr lang="el-GR" sz="2900" i="1" dirty="0" smtClean="0"/>
              <a:t> </a:t>
            </a:r>
            <a:r>
              <a:rPr lang="el-GR" sz="2900" dirty="0" smtClean="0"/>
              <a:t>(γνωστός ο «Χορός των Ωρών από τη μεγάλη σκηνή μπαλέτου)</a:t>
            </a:r>
          </a:p>
          <a:p>
            <a:r>
              <a:rPr lang="en-US" sz="2900" b="1" dirty="0" err="1" smtClean="0"/>
              <a:t>Pietro</a:t>
            </a:r>
            <a:r>
              <a:rPr lang="en-US" sz="2900" b="1" dirty="0" smtClean="0"/>
              <a:t> Mascagni </a:t>
            </a:r>
            <a:r>
              <a:rPr lang="en-US" sz="2900" dirty="0" smtClean="0"/>
              <a:t>(1863-1945)</a:t>
            </a:r>
          </a:p>
          <a:p>
            <a:pPr>
              <a:buNone/>
            </a:pPr>
            <a:r>
              <a:rPr lang="el-GR" sz="2900" dirty="0" smtClean="0"/>
              <a:t>	Βασικό </a:t>
            </a:r>
            <a:r>
              <a:rPr lang="el-GR" sz="2900" dirty="0" err="1" smtClean="0"/>
              <a:t>ἐργο</a:t>
            </a:r>
            <a:r>
              <a:rPr lang="el-GR" sz="2900" dirty="0" smtClean="0"/>
              <a:t> </a:t>
            </a:r>
            <a:r>
              <a:rPr lang="en-US" sz="2900" i="1" dirty="0" err="1" smtClean="0"/>
              <a:t>Cavalleria</a:t>
            </a:r>
            <a:r>
              <a:rPr lang="en-US" sz="2900" i="1" dirty="0" smtClean="0"/>
              <a:t> </a:t>
            </a:r>
            <a:r>
              <a:rPr lang="en-US" sz="2900" i="1" dirty="0" err="1" smtClean="0"/>
              <a:t>rusticana</a:t>
            </a:r>
            <a:r>
              <a:rPr lang="el-GR" sz="2900" i="1" dirty="0" smtClean="0"/>
              <a:t> </a:t>
            </a:r>
            <a:r>
              <a:rPr lang="el-GR" sz="2900" dirty="0" smtClean="0"/>
              <a:t>(νατουραλιστικό δράμα με μια νεωτεριστική σερενάτα για τενόρο στην αρχή του έργου)</a:t>
            </a:r>
            <a:endParaRPr lang="en-US" sz="2900" dirty="0" smtClean="0"/>
          </a:p>
          <a:p>
            <a:r>
              <a:rPr lang="en-US" sz="2900" b="1" dirty="0" smtClean="0"/>
              <a:t>Alfredo </a:t>
            </a:r>
            <a:r>
              <a:rPr lang="en-US" sz="2900" b="1" dirty="0" err="1" smtClean="0"/>
              <a:t>Catalani</a:t>
            </a:r>
            <a:r>
              <a:rPr lang="en-US" sz="2900" b="1" dirty="0" smtClean="0"/>
              <a:t> </a:t>
            </a:r>
            <a:r>
              <a:rPr lang="en-US" sz="2900" dirty="0" smtClean="0"/>
              <a:t>(1854-1893)</a:t>
            </a:r>
          </a:p>
          <a:p>
            <a:pPr>
              <a:buNone/>
            </a:pPr>
            <a:r>
              <a:rPr lang="en-US" sz="2900" dirty="0" smtClean="0"/>
              <a:t>	</a:t>
            </a:r>
            <a:r>
              <a:rPr lang="el-GR" sz="2900" dirty="0" smtClean="0"/>
              <a:t>Βασικά έργα: </a:t>
            </a:r>
            <a:r>
              <a:rPr lang="en-US" sz="2900" dirty="0" err="1" smtClean="0"/>
              <a:t>Lorelay</a:t>
            </a:r>
            <a:r>
              <a:rPr lang="en-US" sz="2900" dirty="0" smtClean="0"/>
              <a:t> (1890), La Wally (1892, </a:t>
            </a:r>
            <a:r>
              <a:rPr lang="el-GR" sz="2900" dirty="0" smtClean="0"/>
              <a:t>γνωστή άρια</a:t>
            </a:r>
            <a:r>
              <a:rPr lang="en-US" sz="2900" dirty="0" smtClean="0"/>
              <a:t>:</a:t>
            </a:r>
            <a:r>
              <a:rPr lang="el-GR" sz="2900" dirty="0" smtClean="0"/>
              <a:t> </a:t>
            </a:r>
            <a:r>
              <a:rPr lang="en-US" sz="2900" dirty="0" err="1" smtClean="0"/>
              <a:t>Ebben</a:t>
            </a:r>
            <a:r>
              <a:rPr lang="en-US" sz="2900" dirty="0" smtClean="0"/>
              <a:t>, </a:t>
            </a:r>
            <a:r>
              <a:rPr lang="en-US" sz="2900" dirty="0" err="1" smtClean="0"/>
              <a:t>n’andro</a:t>
            </a:r>
            <a:r>
              <a:rPr lang="en-US" sz="2900" dirty="0" smtClean="0"/>
              <a:t> </a:t>
            </a:r>
            <a:r>
              <a:rPr lang="en-US" sz="2900" dirty="0" err="1" smtClean="0"/>
              <a:t>lontana</a:t>
            </a:r>
            <a:r>
              <a:rPr lang="en-US" sz="2900" dirty="0" smtClean="0"/>
              <a:t>…)</a:t>
            </a:r>
            <a:endParaRPr lang="el-GR" sz="2900" dirty="0" smtClean="0"/>
          </a:p>
          <a:p>
            <a:r>
              <a:rPr lang="en-US" sz="2900" b="1" dirty="0" err="1" smtClean="0"/>
              <a:t>Ruggero</a:t>
            </a:r>
            <a:r>
              <a:rPr lang="en-US" sz="2900" b="1" dirty="0" smtClean="0"/>
              <a:t> Leoncavallo</a:t>
            </a:r>
            <a:r>
              <a:rPr lang="en-US" sz="2900" dirty="0" smtClean="0"/>
              <a:t>  (1858-1919)</a:t>
            </a:r>
          </a:p>
          <a:p>
            <a:pPr>
              <a:buNone/>
            </a:pPr>
            <a:r>
              <a:rPr lang="el-GR" sz="2900" dirty="0" smtClean="0"/>
              <a:t>	Βασικό έργο</a:t>
            </a:r>
            <a:r>
              <a:rPr lang="en-US" sz="2900" dirty="0" smtClean="0"/>
              <a:t> </a:t>
            </a:r>
            <a:r>
              <a:rPr lang="el-GR" sz="2900" dirty="0" smtClean="0"/>
              <a:t> </a:t>
            </a:r>
            <a:r>
              <a:rPr lang="en-US" sz="2900" i="1" dirty="0" smtClean="0"/>
              <a:t>I </a:t>
            </a:r>
            <a:r>
              <a:rPr lang="en-US" sz="2900" i="1" dirty="0" err="1" smtClean="0"/>
              <a:t>pagliacci</a:t>
            </a:r>
            <a:r>
              <a:rPr lang="en-US" sz="2900" i="1" dirty="0" smtClean="0"/>
              <a:t> </a:t>
            </a:r>
            <a:r>
              <a:rPr lang="en-US" sz="2900" dirty="0" smtClean="0"/>
              <a:t>(</a:t>
            </a:r>
            <a:r>
              <a:rPr lang="el-GR" sz="2900" dirty="0" smtClean="0"/>
              <a:t>ερωτικό δράμα σε ένα θίασο παλιάτσων, με ένα νεωτεριστικό πρόλογο για βαρύτονο στην αρχή και μια πολύ γνωστή άρια για τενόρο </a:t>
            </a:r>
            <a:r>
              <a:rPr lang="en-US" sz="2900" dirty="0" err="1" smtClean="0"/>
              <a:t>Vesti</a:t>
            </a:r>
            <a:r>
              <a:rPr lang="en-US" sz="2900" dirty="0" smtClean="0"/>
              <a:t> la </a:t>
            </a:r>
            <a:r>
              <a:rPr lang="en-US" sz="2900" dirty="0" err="1" smtClean="0"/>
              <a:t>giubba</a:t>
            </a:r>
            <a:r>
              <a:rPr lang="en-US" sz="2900" dirty="0" smtClean="0"/>
              <a:t>….</a:t>
            </a:r>
            <a:r>
              <a:rPr lang="en-US" sz="2900" dirty="0" err="1" smtClean="0"/>
              <a:t>ridi</a:t>
            </a:r>
            <a:r>
              <a:rPr lang="en-US" sz="2900" dirty="0" smtClean="0"/>
              <a:t> </a:t>
            </a:r>
            <a:r>
              <a:rPr lang="en-US" sz="2900" dirty="0" err="1" smtClean="0"/>
              <a:t>pagliacco</a:t>
            </a:r>
            <a:r>
              <a:rPr lang="en-US" sz="2900" dirty="0" smtClean="0"/>
              <a:t>)</a:t>
            </a:r>
          </a:p>
          <a:p>
            <a:r>
              <a:rPr lang="en-US" sz="2900" b="1" dirty="0" smtClean="0"/>
              <a:t>Francesco </a:t>
            </a:r>
            <a:r>
              <a:rPr lang="en-US" sz="2900" b="1" dirty="0" err="1" smtClean="0"/>
              <a:t>Cilea</a:t>
            </a:r>
            <a:r>
              <a:rPr lang="en-US" sz="2900" dirty="0" smtClean="0"/>
              <a:t> (1866-1950)</a:t>
            </a:r>
            <a:endParaRPr lang="el-GR" sz="2900" dirty="0" smtClean="0"/>
          </a:p>
          <a:p>
            <a:pPr>
              <a:buNone/>
            </a:pPr>
            <a:r>
              <a:rPr lang="el-GR" sz="2900" dirty="0" smtClean="0"/>
              <a:t>	Βασικά έργα </a:t>
            </a:r>
            <a:r>
              <a:rPr lang="en-US" sz="2900" i="1" dirty="0" smtClean="0"/>
              <a:t>Adriana </a:t>
            </a:r>
            <a:r>
              <a:rPr lang="en-US" sz="2900" i="1" dirty="0" err="1" smtClean="0"/>
              <a:t>Lecouvreur</a:t>
            </a:r>
            <a:r>
              <a:rPr lang="en-US" sz="2900" i="1" dirty="0" smtClean="0"/>
              <a:t> </a:t>
            </a:r>
            <a:r>
              <a:rPr lang="en-US" sz="2900" dirty="0" smtClean="0"/>
              <a:t>(</a:t>
            </a:r>
            <a:r>
              <a:rPr lang="el-GR" sz="2900" dirty="0" smtClean="0"/>
              <a:t>γνωστή άρια: </a:t>
            </a:r>
            <a:r>
              <a:rPr lang="en-US" sz="2900" dirty="0" err="1" smtClean="0"/>
              <a:t>Poveri</a:t>
            </a:r>
            <a:r>
              <a:rPr lang="en-US" sz="2900" dirty="0" smtClean="0"/>
              <a:t> </a:t>
            </a:r>
            <a:r>
              <a:rPr lang="en-US" sz="2900" dirty="0" err="1" smtClean="0"/>
              <a:t>fiori</a:t>
            </a:r>
            <a:r>
              <a:rPr lang="en-US" sz="2900" dirty="0" smtClean="0"/>
              <a:t>)</a:t>
            </a:r>
            <a:r>
              <a:rPr lang="el-GR" sz="2900" dirty="0" smtClean="0"/>
              <a:t>, </a:t>
            </a:r>
            <a:r>
              <a:rPr lang="en-US" sz="2900" i="1" dirty="0" smtClean="0"/>
              <a:t>L’ </a:t>
            </a:r>
            <a:r>
              <a:rPr lang="en-US" sz="2900" i="1" dirty="0" err="1" smtClean="0"/>
              <a:t>Arlesiana</a:t>
            </a:r>
            <a:r>
              <a:rPr lang="en-US" sz="2900" i="1" dirty="0" smtClean="0"/>
              <a:t> </a:t>
            </a:r>
            <a:r>
              <a:rPr lang="en-US" sz="2900" dirty="0" smtClean="0"/>
              <a:t>(</a:t>
            </a:r>
            <a:r>
              <a:rPr lang="el-GR" sz="2900" dirty="0" smtClean="0"/>
              <a:t>γνωστή άρια </a:t>
            </a:r>
            <a:r>
              <a:rPr lang="en-US" sz="2900" dirty="0" err="1" smtClean="0"/>
              <a:t>Lamento</a:t>
            </a:r>
            <a:r>
              <a:rPr lang="en-US" sz="2900" dirty="0" smtClean="0"/>
              <a:t> </a:t>
            </a:r>
            <a:r>
              <a:rPr lang="en-US" sz="2900" dirty="0" err="1" smtClean="0"/>
              <a:t>di</a:t>
            </a:r>
            <a:r>
              <a:rPr lang="en-US" sz="2900" dirty="0" smtClean="0"/>
              <a:t> Federico)</a:t>
            </a:r>
          </a:p>
          <a:p>
            <a:r>
              <a:rPr lang="en-US" sz="2900" b="1" dirty="0" smtClean="0"/>
              <a:t>Umberto Giordano </a:t>
            </a:r>
            <a:r>
              <a:rPr lang="en-US" sz="2900" dirty="0" smtClean="0"/>
              <a:t>(1867-1948)</a:t>
            </a:r>
          </a:p>
          <a:p>
            <a:pPr>
              <a:buNone/>
            </a:pPr>
            <a:r>
              <a:rPr lang="el-GR" sz="2900" dirty="0" smtClean="0"/>
              <a:t>	Βασικό έργο </a:t>
            </a:r>
            <a:r>
              <a:rPr lang="en-US" sz="2900" i="1" dirty="0" smtClean="0"/>
              <a:t>Andrea Chenier</a:t>
            </a:r>
          </a:p>
          <a:p>
            <a:r>
              <a:rPr lang="en-US" sz="2900" b="1" dirty="0" smtClean="0"/>
              <a:t>Ricardo </a:t>
            </a:r>
            <a:r>
              <a:rPr lang="en-US" sz="2900" b="1" dirty="0" err="1" smtClean="0"/>
              <a:t>Zandonai</a:t>
            </a:r>
            <a:r>
              <a:rPr lang="en-US" sz="2900" b="1" dirty="0" smtClean="0"/>
              <a:t> </a:t>
            </a:r>
            <a:r>
              <a:rPr lang="en-US" sz="2900" dirty="0" smtClean="0"/>
              <a:t>(1883-1944)</a:t>
            </a:r>
          </a:p>
          <a:p>
            <a:pPr>
              <a:buNone/>
            </a:pPr>
            <a:r>
              <a:rPr lang="el-GR" sz="2900" dirty="0" smtClean="0"/>
              <a:t>	Βασικό έργο </a:t>
            </a:r>
            <a:r>
              <a:rPr lang="en-US" sz="2900" i="1" dirty="0" smtClean="0"/>
              <a:t>Francesca </a:t>
            </a:r>
            <a:r>
              <a:rPr lang="en-US" sz="2900" i="1" dirty="0" err="1" smtClean="0"/>
              <a:t>da</a:t>
            </a:r>
            <a:r>
              <a:rPr lang="en-US" sz="2900" i="1" dirty="0" smtClean="0"/>
              <a:t> Rimini</a:t>
            </a:r>
            <a:endParaRPr lang="el-GR" sz="2900" i="1" dirty="0" smtClean="0"/>
          </a:p>
          <a:p>
            <a:pPr>
              <a:buNone/>
            </a:pPr>
            <a:endParaRPr lang="el-GR" sz="2900" dirty="0" smtClean="0"/>
          </a:p>
          <a:p>
            <a:pPr algn="just">
              <a:buNone/>
            </a:pPr>
            <a:r>
              <a:rPr lang="el-GR" sz="2900" dirty="0" smtClean="0"/>
              <a:t>	</a:t>
            </a:r>
            <a:r>
              <a:rPr lang="el-GR" sz="2900" b="1" dirty="0" smtClean="0"/>
              <a:t>Χαρακτηριστικό ρεύμα στην τεχνοτροπία της εποχής είναι η απεικόνιση ρεαλιστικών υποθέσεων και χαρακτήρων. Το ρεύμα αυτό ονομάζεται </a:t>
            </a:r>
            <a:r>
              <a:rPr lang="el-GR" sz="2900" b="1" dirty="0" err="1" smtClean="0"/>
              <a:t>βερισμός</a:t>
            </a:r>
            <a:r>
              <a:rPr lang="el-GR" sz="2900" b="1" dirty="0" smtClean="0"/>
              <a:t> (</a:t>
            </a:r>
            <a:r>
              <a:rPr lang="en-US" sz="2900" b="1" dirty="0" err="1" smtClean="0"/>
              <a:t>verismo</a:t>
            </a:r>
            <a:r>
              <a:rPr lang="en-US" sz="2900" b="1" dirty="0" smtClean="0"/>
              <a:t> </a:t>
            </a:r>
            <a:r>
              <a:rPr lang="el-GR" sz="2900" b="1" dirty="0" smtClean="0"/>
              <a:t>από την ιταλική λέξη </a:t>
            </a:r>
            <a:r>
              <a:rPr lang="en-US" sz="2900" b="1" dirty="0" err="1" smtClean="0"/>
              <a:t>vero</a:t>
            </a:r>
            <a:r>
              <a:rPr lang="el-GR" sz="2900" b="1" dirty="0" smtClean="0"/>
              <a:t> που σημαίνει αληθινός</a:t>
            </a:r>
            <a:r>
              <a:rPr lang="en-US" sz="2900" b="1" dirty="0" smtClean="0"/>
              <a:t>)</a:t>
            </a:r>
            <a:r>
              <a:rPr lang="el-GR" sz="2900" b="1" dirty="0" smtClean="0"/>
              <a:t>. Από το ρεύμα αυτό επηρεάζεται και ο σημαντικότερος συνθέτης της μετά το </a:t>
            </a:r>
            <a:r>
              <a:rPr lang="en-US" sz="2900" b="1" dirty="0" smtClean="0"/>
              <a:t>Verdi </a:t>
            </a:r>
            <a:r>
              <a:rPr lang="el-GR" sz="2900" b="1" dirty="0" smtClean="0"/>
              <a:t>εποχής, ο </a:t>
            </a:r>
            <a:r>
              <a:rPr lang="en-US" sz="2900" b="1" dirty="0" err="1" smtClean="0"/>
              <a:t>Giacomo</a:t>
            </a:r>
            <a:r>
              <a:rPr lang="en-US" sz="2900" b="1" dirty="0" smtClean="0"/>
              <a:t> Puccini</a:t>
            </a:r>
            <a:endParaRPr lang="el-GR" sz="2900" b="1" dirty="0" smtClean="0"/>
          </a:p>
          <a:p>
            <a:pPr>
              <a:buNone/>
            </a:pPr>
            <a:endParaRPr lang="en-US" dirty="0" smtClean="0"/>
          </a:p>
          <a:p>
            <a:pPr>
              <a:buNone/>
            </a:pPr>
            <a:endParaRPr lang="en-US" dirty="0" smtClean="0"/>
          </a:p>
          <a:p>
            <a:pPr>
              <a:buNone/>
            </a:pPr>
            <a:endParaRPr lang="en-US" dirty="0" smtClean="0"/>
          </a:p>
          <a:p>
            <a:pPr>
              <a:buNone/>
            </a:pPr>
            <a:endParaRPr lang="el-G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Amilcare</a:t>
            </a:r>
            <a:r>
              <a:rPr lang="en-US" dirty="0" smtClean="0"/>
              <a:t> Ponchielli</a:t>
            </a:r>
            <a:endParaRPr lang="el-GR" dirty="0"/>
          </a:p>
        </p:txBody>
      </p:sp>
      <p:pic>
        <p:nvPicPr>
          <p:cNvPr id="1026" name="Picture 2" descr="C:\Users\User\Pictures\Amilcare Ponchielli.jpg"/>
          <p:cNvPicPr>
            <a:picLocks noGrp="1" noChangeAspect="1" noChangeArrowheads="1"/>
          </p:cNvPicPr>
          <p:nvPr>
            <p:ph idx="1"/>
          </p:nvPr>
        </p:nvPicPr>
        <p:blipFill>
          <a:blip r:embed="rId2" cstate="print"/>
          <a:srcRect/>
          <a:stretch>
            <a:fillRect/>
          </a:stretch>
        </p:blipFill>
        <p:spPr bwMode="auto">
          <a:xfrm>
            <a:off x="2643174" y="1643050"/>
            <a:ext cx="3286148" cy="4714908"/>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Pietro</a:t>
            </a:r>
            <a:r>
              <a:rPr lang="en-US" dirty="0" smtClean="0"/>
              <a:t> Mascagni</a:t>
            </a:r>
            <a:endParaRPr lang="el-GR" dirty="0"/>
          </a:p>
        </p:txBody>
      </p:sp>
      <p:pic>
        <p:nvPicPr>
          <p:cNvPr id="2050" name="Picture 2" descr="C:\Users\User\Pictures\Pietro Mascagni.png"/>
          <p:cNvPicPr>
            <a:picLocks noGrp="1" noChangeAspect="1" noChangeArrowheads="1"/>
          </p:cNvPicPr>
          <p:nvPr>
            <p:ph idx="1"/>
          </p:nvPr>
        </p:nvPicPr>
        <p:blipFill>
          <a:blip r:embed="rId2" cstate="print"/>
          <a:srcRect/>
          <a:stretch>
            <a:fillRect/>
          </a:stretch>
        </p:blipFill>
        <p:spPr bwMode="auto">
          <a:xfrm>
            <a:off x="2428860" y="1714488"/>
            <a:ext cx="4071966" cy="4714908"/>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200" dirty="0" smtClean="0"/>
              <a:t>Alfredo </a:t>
            </a:r>
            <a:r>
              <a:rPr lang="en-US" sz="3200" dirty="0" err="1" smtClean="0"/>
              <a:t>Catalani</a:t>
            </a:r>
            <a:endParaRPr lang="el-GR" sz="3200" dirty="0"/>
          </a:p>
        </p:txBody>
      </p:sp>
      <p:pic>
        <p:nvPicPr>
          <p:cNvPr id="1026" name="Picture 2" descr="C:\Documents and Settings\Q\Τα έγγραφά μου\Οι εικόνες μου\Alfredo_Catalani_.jpg"/>
          <p:cNvPicPr>
            <a:picLocks noGrp="1" noChangeAspect="1" noChangeArrowheads="1"/>
          </p:cNvPicPr>
          <p:nvPr>
            <p:ph idx="1"/>
          </p:nvPr>
        </p:nvPicPr>
        <p:blipFill>
          <a:blip r:embed="rId2" cstate="print"/>
          <a:srcRect/>
          <a:stretch>
            <a:fillRect/>
          </a:stretch>
        </p:blipFill>
        <p:spPr bwMode="auto">
          <a:xfrm>
            <a:off x="2627784" y="1484784"/>
            <a:ext cx="4104456" cy="4464496"/>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Ruggero</a:t>
            </a:r>
            <a:r>
              <a:rPr lang="en-US" dirty="0" smtClean="0"/>
              <a:t> Leoncavallo</a:t>
            </a:r>
            <a:endParaRPr lang="el-GR" dirty="0"/>
          </a:p>
        </p:txBody>
      </p:sp>
      <p:pic>
        <p:nvPicPr>
          <p:cNvPr id="3074" name="Picture 2" descr="C:\Users\User\Pictures\ruggero leoncavallo.jpg"/>
          <p:cNvPicPr>
            <a:picLocks noGrp="1" noChangeAspect="1" noChangeArrowheads="1"/>
          </p:cNvPicPr>
          <p:nvPr>
            <p:ph idx="1"/>
          </p:nvPr>
        </p:nvPicPr>
        <p:blipFill>
          <a:blip r:embed="rId2" cstate="print"/>
          <a:srcRect/>
          <a:stretch>
            <a:fillRect/>
          </a:stretch>
        </p:blipFill>
        <p:spPr bwMode="auto">
          <a:xfrm>
            <a:off x="2571736" y="1714488"/>
            <a:ext cx="3571899" cy="464347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Ο </a:t>
            </a:r>
            <a:r>
              <a:rPr lang="en-US" sz="2800" dirty="0" err="1" smtClean="0"/>
              <a:t>Luciano</a:t>
            </a:r>
            <a:r>
              <a:rPr lang="en-US" sz="2800" dirty="0" smtClean="0"/>
              <a:t> Pavarotti</a:t>
            </a:r>
            <a:r>
              <a:rPr lang="el-GR" sz="2800" dirty="0" smtClean="0"/>
              <a:t> </a:t>
            </a:r>
            <a:r>
              <a:rPr lang="en-US" sz="2800" dirty="0" smtClean="0"/>
              <a:t/>
            </a:r>
            <a:br>
              <a:rPr lang="en-US" sz="2800" dirty="0" smtClean="0"/>
            </a:br>
            <a:r>
              <a:rPr lang="el-GR" sz="2800" dirty="0" smtClean="0"/>
              <a:t>στους </a:t>
            </a:r>
            <a:r>
              <a:rPr lang="el-GR" sz="2800" i="1" dirty="0" smtClean="0"/>
              <a:t>Παλιάτσους</a:t>
            </a:r>
            <a:r>
              <a:rPr lang="el-GR" sz="2800" dirty="0" smtClean="0"/>
              <a:t> του </a:t>
            </a:r>
            <a:r>
              <a:rPr lang="en-US" sz="2800" dirty="0" smtClean="0"/>
              <a:t>Leoncavallo</a:t>
            </a:r>
            <a:endParaRPr lang="el-GR" sz="2800" dirty="0"/>
          </a:p>
        </p:txBody>
      </p:sp>
      <p:pic>
        <p:nvPicPr>
          <p:cNvPr id="4098" name="Picture 2" descr="C:\Users\User\Pictures\Pagliacci-Pavarotti.jpg"/>
          <p:cNvPicPr>
            <a:picLocks noGrp="1" noChangeAspect="1" noChangeArrowheads="1"/>
          </p:cNvPicPr>
          <p:nvPr>
            <p:ph idx="1"/>
          </p:nvPr>
        </p:nvPicPr>
        <p:blipFill>
          <a:blip r:embed="rId2" cstate="print"/>
          <a:srcRect/>
          <a:stretch>
            <a:fillRect/>
          </a:stretch>
        </p:blipFill>
        <p:spPr bwMode="auto">
          <a:xfrm>
            <a:off x="2285984" y="1643050"/>
            <a:ext cx="4500594" cy="492922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0"/>
            <a:ext cx="8229600" cy="928646"/>
          </a:xfrm>
        </p:spPr>
        <p:txBody>
          <a:bodyPr>
            <a:normAutofit fontScale="90000"/>
          </a:bodyPr>
          <a:lstStyle/>
          <a:p>
            <a:r>
              <a:rPr lang="el-GR" sz="2800" dirty="0" smtClean="0"/>
              <a:t>Η ΓΕΝΝΗΣΗ ΤΗΣ ΟΠΕΡΑΣ ΣΤΗΝ ΙΤΑΛΙΑ.</a:t>
            </a:r>
            <a:br>
              <a:rPr lang="el-GR" sz="2800" dirty="0" smtClean="0"/>
            </a:br>
            <a:r>
              <a:rPr lang="el-GR" sz="2800" dirty="0" smtClean="0"/>
              <a:t>ΦΛΩΡΕΝΤΙΑ, ΜΑΝΤΟΒΑ, ΡΩΜΗ, ΒΕΝΕΤΙΑ -1</a:t>
            </a:r>
            <a:endParaRPr lang="el-GR" sz="2800" dirty="0"/>
          </a:p>
        </p:txBody>
      </p:sp>
      <p:sp>
        <p:nvSpPr>
          <p:cNvPr id="3" name="2 - Θέση περιεχομένου"/>
          <p:cNvSpPr>
            <a:spLocks noGrp="1"/>
          </p:cNvSpPr>
          <p:nvPr>
            <p:ph idx="1"/>
          </p:nvPr>
        </p:nvSpPr>
        <p:spPr>
          <a:xfrm>
            <a:off x="457200" y="1142984"/>
            <a:ext cx="8229600" cy="6215106"/>
          </a:xfrm>
        </p:spPr>
        <p:txBody>
          <a:bodyPr>
            <a:normAutofit fontScale="77500" lnSpcReduction="20000"/>
          </a:bodyPr>
          <a:lstStyle/>
          <a:p>
            <a:pPr algn="just"/>
            <a:r>
              <a:rPr lang="el-GR" dirty="0" smtClean="0"/>
              <a:t>1570-1580: Δημιουργείται στη Φλωρεντία ένας κύκλος καλλιτεχνών, ποιητών και μουσικών γύρω από τον Φλωρεντινό ευγενή </a:t>
            </a:r>
            <a:r>
              <a:rPr lang="en-US" dirty="0" smtClean="0"/>
              <a:t>Giovanni </a:t>
            </a:r>
            <a:r>
              <a:rPr lang="en-US" dirty="0" err="1" smtClean="0"/>
              <a:t>Bardi</a:t>
            </a:r>
            <a:r>
              <a:rPr lang="el-GR" dirty="0" smtClean="0"/>
              <a:t>.  Η ομάδα αυτή ονομάζεται </a:t>
            </a:r>
            <a:r>
              <a:rPr lang="en-US" dirty="0" err="1" smtClean="0"/>
              <a:t>Camerata</a:t>
            </a:r>
            <a:r>
              <a:rPr lang="en-US" dirty="0" smtClean="0"/>
              <a:t> (Musicale </a:t>
            </a:r>
            <a:r>
              <a:rPr lang="en-US" dirty="0" err="1" smtClean="0"/>
              <a:t>Fiorentina</a:t>
            </a:r>
            <a:r>
              <a:rPr lang="en-US" dirty="0" smtClean="0"/>
              <a:t>),</a:t>
            </a:r>
            <a:r>
              <a:rPr lang="el-GR" dirty="0" smtClean="0"/>
              <a:t> πιθανότατα από την αίθουσα του μεγάρου του </a:t>
            </a:r>
            <a:r>
              <a:rPr lang="en-US" dirty="0" err="1" smtClean="0"/>
              <a:t>Bardi</a:t>
            </a:r>
            <a:r>
              <a:rPr lang="el-GR" dirty="0" smtClean="0"/>
              <a:t> όπου  συγκεντρώνονται αρχικά τα μέλη της</a:t>
            </a:r>
            <a:r>
              <a:rPr lang="en-US" dirty="0" smtClean="0"/>
              <a:t> </a:t>
            </a:r>
            <a:r>
              <a:rPr lang="en-US" dirty="0" err="1" smtClean="0"/>
              <a:t>Camerata</a:t>
            </a:r>
            <a:r>
              <a:rPr lang="el-GR" dirty="0" smtClean="0"/>
              <a:t> (από το 1592 και μετά οι συναντήσεις γίνονται υπό τη στέγη του </a:t>
            </a:r>
            <a:r>
              <a:rPr lang="en-US" dirty="0" err="1" smtClean="0"/>
              <a:t>Giacopo</a:t>
            </a:r>
            <a:r>
              <a:rPr lang="en-US" dirty="0" smtClean="0"/>
              <a:t> </a:t>
            </a:r>
            <a:r>
              <a:rPr lang="en-US" dirty="0" err="1" smtClean="0"/>
              <a:t>Corsi</a:t>
            </a:r>
            <a:r>
              <a:rPr lang="el-GR" dirty="0" smtClean="0"/>
              <a:t>, άλλου φλωρεντινού προστάτη των γραμμάτων και των τεχνών).</a:t>
            </a:r>
            <a:r>
              <a:rPr lang="en-US" dirty="0" smtClean="0"/>
              <a:t> </a:t>
            </a:r>
            <a:r>
              <a:rPr lang="el-GR" dirty="0" smtClean="0"/>
              <a:t> </a:t>
            </a:r>
          </a:p>
          <a:p>
            <a:pPr algn="just"/>
            <a:endParaRPr lang="el-GR" dirty="0" smtClean="0"/>
          </a:p>
          <a:p>
            <a:pPr algn="just"/>
            <a:r>
              <a:rPr lang="el-GR" dirty="0" smtClean="0"/>
              <a:t>Στόχος της </a:t>
            </a:r>
            <a:r>
              <a:rPr lang="en-US" dirty="0" err="1" smtClean="0"/>
              <a:t>Camerata</a:t>
            </a:r>
            <a:r>
              <a:rPr lang="el-GR" dirty="0" smtClean="0"/>
              <a:t>: η ανασύσταση της αρχαίας ελληνικής τραγωδίας και η αναθεώρηση των υπερβολών της πολυφωνίας προς όφελος μιας πιο λιτής μελωδικής γραμμής που να αναδεικνύει το κείμενο</a:t>
            </a:r>
            <a:endParaRPr lang="en-US" dirty="0" smtClean="0"/>
          </a:p>
          <a:p>
            <a:pPr algn="just"/>
            <a:endParaRPr lang="el-GR" dirty="0" smtClean="0"/>
          </a:p>
          <a:p>
            <a:pPr algn="just"/>
            <a:r>
              <a:rPr lang="el-GR" dirty="0" smtClean="0"/>
              <a:t>Μέλη  της </a:t>
            </a:r>
            <a:r>
              <a:rPr lang="en-US" dirty="0" err="1" smtClean="0"/>
              <a:t>Camerata</a:t>
            </a:r>
            <a:r>
              <a:rPr lang="el-GR" dirty="0" smtClean="0"/>
              <a:t> (ενδεικτικά)</a:t>
            </a:r>
            <a:r>
              <a:rPr lang="en-US" dirty="0" smtClean="0"/>
              <a:t>:</a:t>
            </a:r>
            <a:endParaRPr lang="el-GR" dirty="0" smtClean="0"/>
          </a:p>
          <a:p>
            <a:pPr algn="just">
              <a:buNone/>
            </a:pPr>
            <a:r>
              <a:rPr lang="el-GR" dirty="0" smtClean="0"/>
              <a:t>	</a:t>
            </a:r>
            <a:r>
              <a:rPr lang="en-US" dirty="0" err="1" smtClean="0"/>
              <a:t>Vincenzo</a:t>
            </a:r>
            <a:r>
              <a:rPr lang="en-US" dirty="0" smtClean="0"/>
              <a:t> </a:t>
            </a:r>
            <a:r>
              <a:rPr lang="en-US" dirty="0" err="1" smtClean="0"/>
              <a:t>Galilei</a:t>
            </a:r>
            <a:r>
              <a:rPr lang="en-US" dirty="0" smtClean="0"/>
              <a:t>, </a:t>
            </a:r>
            <a:r>
              <a:rPr lang="el-GR" dirty="0" smtClean="0"/>
              <a:t>μουσικός (ο πατέρας του αστρονόμου)</a:t>
            </a:r>
          </a:p>
          <a:p>
            <a:pPr algn="just">
              <a:buNone/>
            </a:pPr>
            <a:r>
              <a:rPr lang="el-GR" dirty="0" smtClean="0"/>
              <a:t>	</a:t>
            </a:r>
            <a:r>
              <a:rPr lang="en-US" dirty="0" err="1" smtClean="0"/>
              <a:t>Giulio</a:t>
            </a:r>
            <a:r>
              <a:rPr lang="en-US" dirty="0" smtClean="0"/>
              <a:t> </a:t>
            </a:r>
            <a:r>
              <a:rPr lang="en-US" dirty="0" err="1" smtClean="0"/>
              <a:t>Caccini</a:t>
            </a:r>
            <a:r>
              <a:rPr lang="en-US" dirty="0" smtClean="0"/>
              <a:t>, </a:t>
            </a:r>
            <a:r>
              <a:rPr lang="el-GR" dirty="0" smtClean="0"/>
              <a:t>μουσικός</a:t>
            </a:r>
            <a:r>
              <a:rPr lang="en-US" dirty="0" smtClean="0"/>
              <a:t>, </a:t>
            </a:r>
            <a:r>
              <a:rPr lang="el-GR" dirty="0" smtClean="0"/>
              <a:t>τραγουδιστής</a:t>
            </a:r>
          </a:p>
          <a:p>
            <a:pPr algn="just">
              <a:buNone/>
            </a:pPr>
            <a:r>
              <a:rPr lang="el-GR" dirty="0" smtClean="0"/>
              <a:t>	</a:t>
            </a:r>
            <a:r>
              <a:rPr lang="en-US" dirty="0" err="1" smtClean="0"/>
              <a:t>Ottavio</a:t>
            </a:r>
            <a:r>
              <a:rPr lang="en-US" dirty="0" smtClean="0"/>
              <a:t> </a:t>
            </a:r>
            <a:r>
              <a:rPr lang="en-US" dirty="0" err="1" smtClean="0"/>
              <a:t>Rinuncini</a:t>
            </a:r>
            <a:r>
              <a:rPr lang="el-GR" dirty="0" smtClean="0"/>
              <a:t>,</a:t>
            </a:r>
            <a:r>
              <a:rPr lang="en-US" dirty="0" smtClean="0"/>
              <a:t> </a:t>
            </a:r>
            <a:r>
              <a:rPr lang="el-GR" dirty="0" smtClean="0"/>
              <a:t>ποιητής</a:t>
            </a:r>
          </a:p>
          <a:p>
            <a:pPr algn="just">
              <a:buNone/>
            </a:pPr>
            <a:r>
              <a:rPr lang="el-GR" dirty="0" smtClean="0"/>
              <a:t>	</a:t>
            </a:r>
            <a:r>
              <a:rPr lang="en-US" dirty="0" err="1" smtClean="0"/>
              <a:t>Giacopo</a:t>
            </a:r>
            <a:r>
              <a:rPr lang="en-US" dirty="0" smtClean="0"/>
              <a:t> </a:t>
            </a:r>
            <a:r>
              <a:rPr lang="en-US" dirty="0" err="1" smtClean="0"/>
              <a:t>Peri</a:t>
            </a:r>
            <a:r>
              <a:rPr lang="el-GR" dirty="0" smtClean="0"/>
              <a:t>, μουσικός, συνθέτης</a:t>
            </a:r>
            <a:endParaRPr lang="en-US" dirty="0" smtClean="0"/>
          </a:p>
          <a:p>
            <a:pPr algn="just"/>
            <a:endParaRPr lang="el-GR" dirty="0" smtClean="0"/>
          </a:p>
          <a:p>
            <a:pPr algn="just"/>
            <a:endParaRPr lang="en-US" dirty="0" smtClean="0"/>
          </a:p>
          <a:p>
            <a:pPr algn="just"/>
            <a:endParaRPr lang="el-G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Francesco </a:t>
            </a:r>
            <a:r>
              <a:rPr lang="en-US" dirty="0" err="1" smtClean="0"/>
              <a:t>Cilea</a:t>
            </a:r>
            <a:endParaRPr lang="el-GR" dirty="0"/>
          </a:p>
        </p:txBody>
      </p:sp>
      <p:pic>
        <p:nvPicPr>
          <p:cNvPr id="5122" name="Picture 2" descr="C:\Users\User\Pictures\cilea.jpg"/>
          <p:cNvPicPr>
            <a:picLocks noGrp="1" noChangeAspect="1" noChangeArrowheads="1"/>
          </p:cNvPicPr>
          <p:nvPr>
            <p:ph idx="1"/>
          </p:nvPr>
        </p:nvPicPr>
        <p:blipFill>
          <a:blip r:embed="rId2" cstate="print"/>
          <a:srcRect/>
          <a:stretch>
            <a:fillRect/>
          </a:stretch>
        </p:blipFill>
        <p:spPr bwMode="auto">
          <a:xfrm>
            <a:off x="2714612" y="2214554"/>
            <a:ext cx="3357586" cy="4214842"/>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85728"/>
            <a:ext cx="8229600" cy="1143000"/>
          </a:xfrm>
        </p:spPr>
        <p:txBody>
          <a:bodyPr>
            <a:noAutofit/>
          </a:bodyPr>
          <a:lstStyle/>
          <a:p>
            <a:r>
              <a:rPr lang="el-GR" sz="2400" dirty="0" smtClean="0"/>
              <a:t>Αφίσα από την παράσταση </a:t>
            </a:r>
            <a:r>
              <a:rPr lang="en-US" sz="2400" dirty="0" smtClean="0"/>
              <a:t/>
            </a:r>
            <a:br>
              <a:rPr lang="en-US" sz="2400" dirty="0" smtClean="0"/>
            </a:br>
            <a:r>
              <a:rPr lang="el-GR" sz="2400" dirty="0" smtClean="0"/>
              <a:t>της </a:t>
            </a:r>
            <a:r>
              <a:rPr lang="en-US" sz="2400" i="1" dirty="0" smtClean="0"/>
              <a:t>Adriana </a:t>
            </a:r>
            <a:r>
              <a:rPr lang="en-US" sz="2400" i="1" dirty="0" err="1" smtClean="0"/>
              <a:t>Lecouvreur</a:t>
            </a:r>
            <a:r>
              <a:rPr lang="en-US" sz="2400" dirty="0" smtClean="0"/>
              <a:t> </a:t>
            </a:r>
            <a:r>
              <a:rPr lang="el-GR" sz="2400" dirty="0" smtClean="0"/>
              <a:t>του </a:t>
            </a:r>
            <a:r>
              <a:rPr lang="en-US" sz="2400" dirty="0" err="1" smtClean="0"/>
              <a:t>Cilea</a:t>
            </a:r>
            <a:r>
              <a:rPr lang="el-GR" sz="2400" dirty="0" smtClean="0"/>
              <a:t> </a:t>
            </a:r>
            <a:r>
              <a:rPr lang="en-US" sz="2400" dirty="0" smtClean="0"/>
              <a:t/>
            </a:r>
            <a:br>
              <a:rPr lang="en-US" sz="2400" dirty="0" smtClean="0"/>
            </a:br>
            <a:r>
              <a:rPr lang="el-GR" sz="2400" dirty="0" smtClean="0"/>
              <a:t>στη Σκάλα του Μιλάνου</a:t>
            </a:r>
            <a:r>
              <a:rPr lang="en-US" sz="2400" dirty="0" smtClean="0"/>
              <a:t> (1989)</a:t>
            </a:r>
            <a:r>
              <a:rPr lang="el-GR" sz="2400" dirty="0" smtClean="0"/>
              <a:t> </a:t>
            </a:r>
            <a:r>
              <a:rPr lang="en-US" sz="2400" dirty="0" smtClean="0"/>
              <a:t/>
            </a:r>
            <a:br>
              <a:rPr lang="en-US" sz="2400" dirty="0" smtClean="0"/>
            </a:br>
            <a:r>
              <a:rPr lang="el-GR" sz="2400" dirty="0" smtClean="0"/>
              <a:t>με πρωταγωνίστρια τη </a:t>
            </a:r>
            <a:r>
              <a:rPr lang="en-US" sz="2400" dirty="0" err="1" smtClean="0"/>
              <a:t>Mirella</a:t>
            </a:r>
            <a:r>
              <a:rPr lang="en-US" sz="2400" dirty="0" smtClean="0"/>
              <a:t> </a:t>
            </a:r>
            <a:r>
              <a:rPr lang="en-US" sz="2400" dirty="0" err="1" smtClean="0"/>
              <a:t>Freni</a:t>
            </a:r>
            <a:endParaRPr lang="el-GR" sz="2400" dirty="0"/>
          </a:p>
        </p:txBody>
      </p:sp>
      <p:pic>
        <p:nvPicPr>
          <p:cNvPr id="6146" name="Picture 2" descr="C:\Users\User\Pictures\Cilea-Adriana Lecouvreur, Scala.jpg"/>
          <p:cNvPicPr>
            <a:picLocks noGrp="1" noChangeAspect="1" noChangeArrowheads="1"/>
          </p:cNvPicPr>
          <p:nvPr>
            <p:ph idx="1"/>
          </p:nvPr>
        </p:nvPicPr>
        <p:blipFill>
          <a:blip r:embed="rId2" cstate="print"/>
          <a:srcRect/>
          <a:stretch>
            <a:fillRect/>
          </a:stretch>
        </p:blipFill>
        <p:spPr bwMode="auto">
          <a:xfrm>
            <a:off x="2643174" y="1857364"/>
            <a:ext cx="3643338" cy="4786346"/>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Umberto Giordano</a:t>
            </a:r>
            <a:endParaRPr lang="el-GR" dirty="0"/>
          </a:p>
        </p:txBody>
      </p:sp>
      <p:pic>
        <p:nvPicPr>
          <p:cNvPr id="7170" name="Picture 2" descr="C:\Users\User\Pictures\giordano.jpg"/>
          <p:cNvPicPr>
            <a:picLocks noGrp="1" noChangeAspect="1" noChangeArrowheads="1"/>
          </p:cNvPicPr>
          <p:nvPr>
            <p:ph idx="1"/>
          </p:nvPr>
        </p:nvPicPr>
        <p:blipFill>
          <a:blip r:embed="rId2" cstate="print"/>
          <a:srcRect/>
          <a:stretch>
            <a:fillRect/>
          </a:stretch>
        </p:blipFill>
        <p:spPr bwMode="auto">
          <a:xfrm>
            <a:off x="2857488" y="1857364"/>
            <a:ext cx="3214710" cy="4429156"/>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Riccardo</a:t>
            </a:r>
            <a:r>
              <a:rPr lang="en-US" dirty="0" smtClean="0"/>
              <a:t> </a:t>
            </a:r>
            <a:r>
              <a:rPr lang="en-US" dirty="0" err="1" smtClean="0"/>
              <a:t>Zandonai</a:t>
            </a:r>
            <a:endParaRPr lang="el-GR" dirty="0"/>
          </a:p>
        </p:txBody>
      </p:sp>
      <p:pic>
        <p:nvPicPr>
          <p:cNvPr id="8194" name="Picture 2" descr="C:\Users\User\Pictures\Riccardo_Zandonai.jpg"/>
          <p:cNvPicPr>
            <a:picLocks noGrp="1" noChangeAspect="1" noChangeArrowheads="1"/>
          </p:cNvPicPr>
          <p:nvPr>
            <p:ph idx="1"/>
          </p:nvPr>
        </p:nvPicPr>
        <p:blipFill>
          <a:blip r:embed="rId2" cstate="print"/>
          <a:srcRect/>
          <a:stretch>
            <a:fillRect/>
          </a:stretch>
        </p:blipFill>
        <p:spPr bwMode="auto">
          <a:xfrm>
            <a:off x="2643174" y="1928802"/>
            <a:ext cx="3643338" cy="4492646"/>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dirty="0" smtClean="0"/>
              <a:t>Σκηνή από την όπερα </a:t>
            </a:r>
            <a:br>
              <a:rPr lang="el-GR" sz="2400" dirty="0" smtClean="0"/>
            </a:br>
            <a:r>
              <a:rPr lang="en-US" sz="2400" i="1" dirty="0" smtClean="0"/>
              <a:t>Francesca </a:t>
            </a:r>
            <a:r>
              <a:rPr lang="en-US" sz="2400" i="1" dirty="0" err="1" smtClean="0"/>
              <a:t>da</a:t>
            </a:r>
            <a:r>
              <a:rPr lang="en-US" sz="2400" i="1" dirty="0" smtClean="0"/>
              <a:t> Rimini</a:t>
            </a:r>
            <a:r>
              <a:rPr lang="el-GR" sz="2400" dirty="0" smtClean="0"/>
              <a:t> του</a:t>
            </a:r>
            <a:r>
              <a:rPr lang="en-US" sz="2400" dirty="0" smtClean="0"/>
              <a:t> </a:t>
            </a:r>
            <a:r>
              <a:rPr lang="en-US" sz="2400" dirty="0" err="1" smtClean="0"/>
              <a:t>Zantonai</a:t>
            </a:r>
            <a:r>
              <a:rPr lang="el-GR" sz="2400" dirty="0" smtClean="0"/>
              <a:t> </a:t>
            </a:r>
            <a:br>
              <a:rPr lang="el-GR" sz="2400" dirty="0" smtClean="0"/>
            </a:br>
            <a:r>
              <a:rPr lang="el-GR" sz="2400" dirty="0" smtClean="0"/>
              <a:t>στην Όπερα του Παρισιού (Απρίλιος 2012)</a:t>
            </a:r>
            <a:endParaRPr lang="el-GR" sz="2400" dirty="0"/>
          </a:p>
        </p:txBody>
      </p:sp>
      <p:pic>
        <p:nvPicPr>
          <p:cNvPr id="9218" name="Picture 2" descr="C:\Users\User\Pictures\Francesca da Rimini, Zantonai, Paris 2012.jpg"/>
          <p:cNvPicPr>
            <a:picLocks noGrp="1" noChangeAspect="1" noChangeArrowheads="1"/>
          </p:cNvPicPr>
          <p:nvPr>
            <p:ph idx="1"/>
          </p:nvPr>
        </p:nvPicPr>
        <p:blipFill>
          <a:blip r:embed="rId2" cstate="print"/>
          <a:srcRect/>
          <a:stretch>
            <a:fillRect/>
          </a:stretch>
        </p:blipFill>
        <p:spPr bwMode="auto">
          <a:xfrm>
            <a:off x="2143108" y="1714488"/>
            <a:ext cx="4071966" cy="4714908"/>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4290"/>
            <a:ext cx="8229600" cy="857256"/>
          </a:xfrm>
        </p:spPr>
        <p:txBody>
          <a:bodyPr>
            <a:normAutofit/>
          </a:bodyPr>
          <a:lstStyle/>
          <a:p>
            <a:r>
              <a:rPr lang="el-GR" sz="2400" dirty="0" smtClean="0"/>
              <a:t>19</a:t>
            </a:r>
            <a:r>
              <a:rPr lang="el-GR" sz="2400" baseline="30000" dirty="0" smtClean="0"/>
              <a:t>ος</a:t>
            </a:r>
            <a:r>
              <a:rPr lang="el-GR" sz="2400" dirty="0" smtClean="0"/>
              <a:t> αιώνας</a:t>
            </a:r>
            <a:br>
              <a:rPr lang="el-GR" sz="2400" dirty="0" smtClean="0"/>
            </a:br>
            <a:r>
              <a:rPr lang="el-GR" sz="2400" dirty="0" smtClean="0"/>
              <a:t>Ιταλία</a:t>
            </a:r>
            <a:endParaRPr lang="el-GR" sz="2400" dirty="0"/>
          </a:p>
        </p:txBody>
      </p:sp>
      <p:sp>
        <p:nvSpPr>
          <p:cNvPr id="3" name="2 - Θέση περιεχομένου"/>
          <p:cNvSpPr>
            <a:spLocks noGrp="1"/>
          </p:cNvSpPr>
          <p:nvPr>
            <p:ph idx="1"/>
          </p:nvPr>
        </p:nvSpPr>
        <p:spPr>
          <a:xfrm>
            <a:off x="457200" y="1142984"/>
            <a:ext cx="8229600" cy="5166376"/>
          </a:xfrm>
        </p:spPr>
        <p:txBody>
          <a:bodyPr>
            <a:noAutofit/>
          </a:bodyPr>
          <a:lstStyle/>
          <a:p>
            <a:r>
              <a:rPr lang="en-US" sz="1400" b="1" dirty="0" err="1" smtClean="0"/>
              <a:t>Giacomo</a:t>
            </a:r>
            <a:r>
              <a:rPr lang="en-US" sz="1400" b="1" dirty="0" smtClean="0"/>
              <a:t> Puccini</a:t>
            </a:r>
            <a:r>
              <a:rPr lang="el-GR" sz="1400" b="1" dirty="0" smtClean="0"/>
              <a:t> </a:t>
            </a:r>
            <a:r>
              <a:rPr lang="el-GR" sz="1400" dirty="0" smtClean="0"/>
              <a:t>(1858-1924)</a:t>
            </a:r>
            <a:endParaRPr lang="en-US" sz="1400" dirty="0" smtClean="0"/>
          </a:p>
          <a:p>
            <a:pPr algn="just">
              <a:buNone/>
            </a:pPr>
            <a:r>
              <a:rPr lang="el-GR" sz="1400" dirty="0" smtClean="0"/>
              <a:t>	Γιος μουσικής οικογένειας από τη </a:t>
            </a:r>
            <a:r>
              <a:rPr lang="en-US" sz="1400" dirty="0" smtClean="0"/>
              <a:t>Luca</a:t>
            </a:r>
            <a:r>
              <a:rPr lang="el-GR" sz="1400" dirty="0" smtClean="0"/>
              <a:t>, προοριζόταν</a:t>
            </a:r>
            <a:r>
              <a:rPr lang="en-US" sz="1400" dirty="0" smtClean="0"/>
              <a:t> </a:t>
            </a:r>
            <a:r>
              <a:rPr lang="el-GR" sz="1400" dirty="0" smtClean="0"/>
              <a:t>από την αρχή για μουσική σταδιοδρομία και ήδη σε ηλικία 14 ετών, έχοντας ήδη μια μουσική παιδεία, έγινε οργανίστας σε εκκλησίες της ιδιαίτερης πατρίδας του και άρχισε να συνθέτει. Συνέχισε μουσικές σπουδές στο Μιλάνο και, επηρεασμένος από τα έργα του </a:t>
            </a:r>
            <a:r>
              <a:rPr lang="en-US" sz="1400" dirty="0" smtClean="0"/>
              <a:t>Verdi, </a:t>
            </a:r>
            <a:r>
              <a:rPr lang="el-GR" sz="1400" dirty="0" smtClean="0"/>
              <a:t>αποφάσισε να ασχοληθεί ειδικότερα με την όπερα συνεργαζόμενος με τον </a:t>
            </a:r>
            <a:r>
              <a:rPr lang="en-US" sz="1400" dirty="0" smtClean="0"/>
              <a:t>Ponchielli, </a:t>
            </a:r>
            <a:r>
              <a:rPr lang="el-GR" sz="1400" dirty="0" smtClean="0"/>
              <a:t>τον</a:t>
            </a:r>
            <a:r>
              <a:rPr lang="en-US" sz="1400" dirty="0" smtClean="0"/>
              <a:t> Leoncavallo</a:t>
            </a:r>
            <a:r>
              <a:rPr lang="el-GR" sz="1400" dirty="0" smtClean="0"/>
              <a:t> και το μουσικό εκδότη </a:t>
            </a:r>
            <a:r>
              <a:rPr lang="en-US" sz="1400" dirty="0" err="1" smtClean="0"/>
              <a:t>Ricordi</a:t>
            </a:r>
            <a:r>
              <a:rPr lang="en-US" sz="1400" dirty="0" smtClean="0"/>
              <a:t> </a:t>
            </a:r>
            <a:r>
              <a:rPr lang="el-GR" sz="1400" dirty="0" smtClean="0"/>
              <a:t>και με μια ομάδα από καλούς λιμπρετίστες. </a:t>
            </a:r>
          </a:p>
          <a:p>
            <a:pPr algn="just">
              <a:buNone/>
            </a:pPr>
            <a:r>
              <a:rPr lang="el-GR" sz="1400" dirty="0" smtClean="0"/>
              <a:t>	Πρώτη μεγάλη επιτυχία</a:t>
            </a:r>
            <a:r>
              <a:rPr lang="el-GR" sz="1400" i="1" dirty="0" smtClean="0"/>
              <a:t>:</a:t>
            </a:r>
            <a:r>
              <a:rPr lang="en-US" sz="1400" i="1" dirty="0" smtClean="0"/>
              <a:t> </a:t>
            </a:r>
            <a:r>
              <a:rPr lang="en-US" sz="1400" i="1" dirty="0" err="1" smtClean="0"/>
              <a:t>Manon</a:t>
            </a:r>
            <a:r>
              <a:rPr lang="en-US" sz="1400" i="1" dirty="0" smtClean="0"/>
              <a:t> </a:t>
            </a:r>
            <a:r>
              <a:rPr lang="en-US" sz="1400" i="1" dirty="0" err="1" smtClean="0"/>
              <a:t>Lescaut</a:t>
            </a:r>
            <a:r>
              <a:rPr lang="en-US" sz="1400" i="1" dirty="0" smtClean="0"/>
              <a:t> </a:t>
            </a:r>
            <a:r>
              <a:rPr lang="en-US" sz="1400" dirty="0" smtClean="0"/>
              <a:t>(</a:t>
            </a:r>
            <a:r>
              <a:rPr lang="el-GR" sz="1400" dirty="0" smtClean="0"/>
              <a:t>Τορίνο </a:t>
            </a:r>
            <a:r>
              <a:rPr lang="en-US" sz="1400" dirty="0" smtClean="0"/>
              <a:t>1893) </a:t>
            </a:r>
            <a:r>
              <a:rPr lang="el-GR" sz="1400" dirty="0" smtClean="0"/>
              <a:t>από το μυθιστόρημα του </a:t>
            </a:r>
            <a:r>
              <a:rPr lang="en-US" sz="1400" dirty="0" smtClean="0"/>
              <a:t>Prevost.</a:t>
            </a:r>
            <a:r>
              <a:rPr lang="el-GR" sz="1400" dirty="0" smtClean="0"/>
              <a:t> </a:t>
            </a:r>
          </a:p>
          <a:p>
            <a:pPr algn="just">
              <a:buNone/>
            </a:pPr>
            <a:r>
              <a:rPr lang="el-GR" sz="1400" dirty="0" smtClean="0"/>
              <a:t>	Επόμενες επιτυχίες: </a:t>
            </a:r>
            <a:r>
              <a:rPr lang="en-US" sz="1400" i="1" dirty="0" smtClean="0"/>
              <a:t>La </a:t>
            </a:r>
            <a:r>
              <a:rPr lang="en-US" sz="1400" i="1" dirty="0" err="1" smtClean="0"/>
              <a:t>boheme</a:t>
            </a:r>
            <a:r>
              <a:rPr lang="el-GR" sz="1400" i="1" dirty="0" smtClean="0"/>
              <a:t> </a:t>
            </a:r>
            <a:r>
              <a:rPr lang="el-GR" sz="1400" dirty="0" smtClean="0"/>
              <a:t>(1896) , </a:t>
            </a:r>
            <a:r>
              <a:rPr lang="en-US" sz="1400" i="1" dirty="0" smtClean="0"/>
              <a:t>Tosca</a:t>
            </a:r>
            <a:r>
              <a:rPr lang="en-US" sz="1400" dirty="0" smtClean="0"/>
              <a:t> (1900) </a:t>
            </a:r>
            <a:r>
              <a:rPr lang="el-GR" sz="1400" dirty="0" smtClean="0"/>
              <a:t>που τον καθιέρωσαν. </a:t>
            </a:r>
          </a:p>
          <a:p>
            <a:pPr algn="just">
              <a:buNone/>
            </a:pPr>
            <a:r>
              <a:rPr lang="el-GR" sz="1400" dirty="0" smtClean="0"/>
              <a:t>	Στη συνέχεια στρέφεται προς θέματα πιο «εξωτικά» όπως </a:t>
            </a:r>
            <a:r>
              <a:rPr lang="en-US" sz="1400" i="1" dirty="0" err="1" smtClean="0"/>
              <a:t>Madama</a:t>
            </a:r>
            <a:r>
              <a:rPr lang="en-US" sz="1400" i="1" dirty="0" smtClean="0"/>
              <a:t> Butterfly </a:t>
            </a:r>
            <a:r>
              <a:rPr lang="en-US" sz="1400" dirty="0" smtClean="0"/>
              <a:t>(1904) </a:t>
            </a:r>
            <a:r>
              <a:rPr lang="el-GR" sz="1400" dirty="0" smtClean="0"/>
              <a:t>και</a:t>
            </a:r>
            <a:r>
              <a:rPr lang="en-US" sz="1400" dirty="0" smtClean="0"/>
              <a:t> </a:t>
            </a:r>
            <a:r>
              <a:rPr lang="el-GR" sz="1400" i="1" dirty="0" smtClean="0"/>
              <a:t>Το κορίτσι του Ουέστ</a:t>
            </a:r>
            <a:r>
              <a:rPr lang="el-GR" sz="1400" dirty="0" smtClean="0"/>
              <a:t> (1910). Ακολουθεί ένα πιο αδύναμο  έργο (</a:t>
            </a:r>
            <a:r>
              <a:rPr lang="en-US" sz="1400" i="1" dirty="0" smtClean="0"/>
              <a:t>La </a:t>
            </a:r>
            <a:r>
              <a:rPr lang="en-US" sz="1400" i="1" dirty="0" err="1" smtClean="0"/>
              <a:t>rondine</a:t>
            </a:r>
            <a:r>
              <a:rPr lang="en-US" sz="1400" dirty="0" smtClean="0"/>
              <a:t>, </a:t>
            </a:r>
            <a:r>
              <a:rPr lang="el-GR" sz="1400" dirty="0" smtClean="0"/>
              <a:t>Το χελιδόνι, 1917), ενώ το 1918 ο συνθέτης παρουσιάζει </a:t>
            </a:r>
            <a:r>
              <a:rPr lang="el-GR" sz="1400" i="1" dirty="0" smtClean="0"/>
              <a:t>Το τρίπτυχο</a:t>
            </a:r>
            <a:r>
              <a:rPr lang="el-GR" sz="1400" dirty="0" smtClean="0"/>
              <a:t>, τρεις μονόπρακτες όπερες προορισμένες να παίζονται μαζί: </a:t>
            </a:r>
            <a:r>
              <a:rPr lang="en-US" sz="1400" i="1" dirty="0" smtClean="0"/>
              <a:t>Il </a:t>
            </a:r>
            <a:r>
              <a:rPr lang="en-US" sz="1400" i="1" dirty="0" err="1" smtClean="0"/>
              <a:t>tabarro</a:t>
            </a:r>
            <a:r>
              <a:rPr lang="en-US" sz="1400" i="1" dirty="0" smtClean="0"/>
              <a:t> </a:t>
            </a:r>
            <a:r>
              <a:rPr lang="en-US" sz="1400" dirty="0" smtClean="0"/>
              <a:t>(</a:t>
            </a:r>
            <a:r>
              <a:rPr lang="el-GR" sz="1400" dirty="0" smtClean="0"/>
              <a:t>Το πανωφόρι</a:t>
            </a:r>
            <a:r>
              <a:rPr lang="en-US" sz="1400" dirty="0" smtClean="0"/>
              <a:t>)</a:t>
            </a:r>
            <a:r>
              <a:rPr lang="el-GR" sz="1400" dirty="0" smtClean="0"/>
              <a:t>, ερωτικό δράμα στο κλίμα του </a:t>
            </a:r>
            <a:r>
              <a:rPr lang="el-GR" sz="1400" dirty="0" err="1" smtClean="0"/>
              <a:t>βερισμού</a:t>
            </a:r>
            <a:r>
              <a:rPr lang="el-GR" sz="1400" dirty="0" smtClean="0"/>
              <a:t>, </a:t>
            </a:r>
            <a:r>
              <a:rPr lang="en-US" sz="1400" i="1" dirty="0" err="1" smtClean="0"/>
              <a:t>Suor</a:t>
            </a:r>
            <a:r>
              <a:rPr lang="en-US" sz="1400" i="1" dirty="0" smtClean="0"/>
              <a:t> Angelica </a:t>
            </a:r>
            <a:r>
              <a:rPr lang="en-US" sz="1400" dirty="0" smtClean="0"/>
              <a:t>(</a:t>
            </a:r>
            <a:r>
              <a:rPr lang="el-GR" sz="1400" dirty="0" smtClean="0"/>
              <a:t>Αδελφή Αγγελική</a:t>
            </a:r>
            <a:r>
              <a:rPr lang="en-US" sz="1400" dirty="0" smtClean="0"/>
              <a:t>)</a:t>
            </a:r>
            <a:r>
              <a:rPr lang="el-GR" sz="1400" dirty="0" smtClean="0"/>
              <a:t>, ρομαντική ιστορία σε ένα γυναικείο μοναστήρι με γυναικείες μόνο φωνές και </a:t>
            </a:r>
            <a:r>
              <a:rPr lang="en-US" sz="1400" i="1" dirty="0" err="1" smtClean="0"/>
              <a:t>Cianni</a:t>
            </a:r>
            <a:r>
              <a:rPr lang="en-US" sz="1400" i="1" dirty="0" smtClean="0"/>
              <a:t> </a:t>
            </a:r>
            <a:r>
              <a:rPr lang="en-US" sz="1400" i="1" dirty="0" err="1" smtClean="0"/>
              <a:t>Schicci</a:t>
            </a:r>
            <a:r>
              <a:rPr lang="en-US" sz="1400" dirty="0" smtClean="0"/>
              <a:t>, </a:t>
            </a:r>
            <a:r>
              <a:rPr lang="el-GR" sz="1400" dirty="0" smtClean="0"/>
              <a:t>χιουμοριστικό έργο με χαρακτηριστικά κωμικής όπερας . Το τελευταίο έργο του </a:t>
            </a:r>
            <a:r>
              <a:rPr lang="en-US" sz="1400" dirty="0" smtClean="0"/>
              <a:t>Puccini </a:t>
            </a:r>
            <a:r>
              <a:rPr lang="el-GR" sz="1400" dirty="0" smtClean="0"/>
              <a:t>η </a:t>
            </a:r>
            <a:r>
              <a:rPr lang="en-US" sz="1400" i="1" dirty="0" err="1" smtClean="0"/>
              <a:t>Turandot</a:t>
            </a:r>
            <a:r>
              <a:rPr lang="el-GR" sz="1400" dirty="0" smtClean="0"/>
              <a:t>, άρχισε να γράφεται το 1921 αλλά παρέμεινε ημιτελές λόγω του θανάτου του, το 1924 (ολοκληρώθηκε από τον </a:t>
            </a:r>
            <a:r>
              <a:rPr lang="en-US" sz="1400" dirty="0" smtClean="0"/>
              <a:t>F. </a:t>
            </a:r>
            <a:r>
              <a:rPr lang="en-US" sz="1400" dirty="0" err="1" smtClean="0"/>
              <a:t>Alfano</a:t>
            </a:r>
            <a:r>
              <a:rPr lang="en-US" sz="1400" dirty="0" smtClean="0"/>
              <a:t>, </a:t>
            </a:r>
            <a:r>
              <a:rPr lang="el-GR" sz="1400" dirty="0" smtClean="0"/>
              <a:t>με βάση τις σημειώσεις του </a:t>
            </a:r>
            <a:r>
              <a:rPr lang="en-US" sz="1400" dirty="0" err="1" smtClean="0"/>
              <a:t>Puccin</a:t>
            </a:r>
            <a:r>
              <a:rPr lang="el-GR" sz="1400" dirty="0" smtClean="0"/>
              <a:t> και με προτροπή του μαέστρου </a:t>
            </a:r>
            <a:r>
              <a:rPr lang="en-US" sz="1400" dirty="0" smtClean="0"/>
              <a:t>Arturo Toscanini</a:t>
            </a:r>
            <a:r>
              <a:rPr lang="el-GR" sz="1400" dirty="0" smtClean="0"/>
              <a:t>)</a:t>
            </a:r>
            <a:endParaRPr lang="en-US" sz="1400" dirty="0" smtClean="0"/>
          </a:p>
          <a:p>
            <a:pPr algn="just">
              <a:buNone/>
            </a:pPr>
            <a:r>
              <a:rPr lang="el-GR" sz="1400" dirty="0" smtClean="0"/>
              <a:t>	</a:t>
            </a:r>
            <a:r>
              <a:rPr lang="el-GR" sz="1400" u="sng" dirty="0" smtClean="0"/>
              <a:t>Υφολογικά χαρακτηριστικά</a:t>
            </a:r>
          </a:p>
          <a:p>
            <a:pPr algn="just"/>
            <a:r>
              <a:rPr lang="el-GR" sz="1400" dirty="0" smtClean="0"/>
              <a:t>Ρεαλιστικές απεικονίσεις πράξεων και χαρακτήρων (</a:t>
            </a:r>
            <a:r>
              <a:rPr lang="el-GR" sz="1400" dirty="0" err="1" smtClean="0"/>
              <a:t>βερισμός</a:t>
            </a:r>
            <a:r>
              <a:rPr lang="el-GR" sz="1400" dirty="0" smtClean="0"/>
              <a:t>) με προσπάθεια οι πράξεις και οι χαρακτήρες να αποδώσουν το ρεαλισμό τους μέσω της μουσικής μελωδικής γραμμής</a:t>
            </a:r>
          </a:p>
          <a:p>
            <a:pPr algn="just"/>
            <a:r>
              <a:rPr lang="el-GR" sz="1400" dirty="0" smtClean="0"/>
              <a:t>Χρήση</a:t>
            </a:r>
            <a:r>
              <a:rPr lang="en-US" sz="1400" dirty="0" smtClean="0"/>
              <a:t> </a:t>
            </a:r>
            <a:r>
              <a:rPr lang="el-GR" sz="1400" dirty="0" smtClean="0"/>
              <a:t>«εξωτικών» θεμάτων</a:t>
            </a:r>
          </a:p>
          <a:p>
            <a:pPr algn="just"/>
            <a:r>
              <a:rPr lang="el-GR" sz="1400" dirty="0" smtClean="0"/>
              <a:t>Καινοτομίες στην αρμονία και στην ενορχήστρωση και χρήση σπάνιων οργάνων (κυρίως κρουστών)</a:t>
            </a:r>
          </a:p>
          <a:p>
            <a:pPr algn="just"/>
            <a:r>
              <a:rPr lang="el-GR" sz="1400" dirty="0" smtClean="0"/>
              <a:t>Χρήση του </a:t>
            </a:r>
            <a:r>
              <a:rPr lang="en-US" sz="1400" dirty="0" smtClean="0"/>
              <a:t>leitmotiv </a:t>
            </a:r>
            <a:r>
              <a:rPr lang="el-GR" sz="1400" dirty="0" smtClean="0"/>
              <a:t>(χαρακτηριστικό της γερμανικής όπερας)</a:t>
            </a:r>
          </a:p>
          <a:p>
            <a:pPr algn="just"/>
            <a:r>
              <a:rPr lang="el-GR" sz="1400" dirty="0" smtClean="0"/>
              <a:t>Σύντομες άριες (συνηθέστερη μορφή ΑΑ) και σφιχτή ενσωμάτωση της χορωδίας στην πλοκή</a:t>
            </a:r>
            <a:endParaRPr lang="en-US" sz="1400"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Φωτογραφία του </a:t>
            </a:r>
            <a:r>
              <a:rPr lang="en-US" sz="2800" dirty="0" smtClean="0"/>
              <a:t>G. Puccini </a:t>
            </a:r>
            <a:r>
              <a:rPr lang="el-GR" sz="2800" dirty="0" smtClean="0"/>
              <a:t/>
            </a:r>
            <a:br>
              <a:rPr lang="el-GR" sz="2800" dirty="0" smtClean="0"/>
            </a:br>
            <a:r>
              <a:rPr lang="el-GR" sz="2800" dirty="0" smtClean="0"/>
              <a:t>μπροστά στο πιάνο του</a:t>
            </a:r>
            <a:endParaRPr lang="el-GR" sz="2800" dirty="0"/>
          </a:p>
        </p:txBody>
      </p:sp>
      <p:pic>
        <p:nvPicPr>
          <p:cNvPr id="1026" name="Picture 2" descr="C:\Users\User\Pictures\Puccini.jpg"/>
          <p:cNvPicPr>
            <a:picLocks noGrp="1" noChangeAspect="1" noChangeArrowheads="1"/>
          </p:cNvPicPr>
          <p:nvPr>
            <p:ph idx="1"/>
          </p:nvPr>
        </p:nvPicPr>
        <p:blipFill>
          <a:blip r:embed="rId2" cstate="print"/>
          <a:srcRect/>
          <a:stretch>
            <a:fillRect/>
          </a:stretch>
        </p:blipFill>
        <p:spPr bwMode="auto">
          <a:xfrm>
            <a:off x="1071538" y="1857364"/>
            <a:ext cx="7000924" cy="4357718"/>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Ο </a:t>
            </a:r>
            <a:r>
              <a:rPr lang="en-US" sz="2800" dirty="0" err="1" smtClean="0"/>
              <a:t>Giacomo</a:t>
            </a:r>
            <a:r>
              <a:rPr lang="en-US" sz="2800" dirty="0" smtClean="0"/>
              <a:t> Puccini </a:t>
            </a:r>
            <a:r>
              <a:rPr lang="el-GR" sz="2800" dirty="0" smtClean="0"/>
              <a:t>σε σχετικά νεαρή ηλικία</a:t>
            </a:r>
            <a:endParaRPr lang="el-GR" sz="2800" dirty="0"/>
          </a:p>
        </p:txBody>
      </p:sp>
      <p:pic>
        <p:nvPicPr>
          <p:cNvPr id="2050" name="Picture 2" descr="C:\Users\User\Pictures\G. Puccini.jpg"/>
          <p:cNvPicPr>
            <a:picLocks noGrp="1" noChangeAspect="1" noChangeArrowheads="1"/>
          </p:cNvPicPr>
          <p:nvPr>
            <p:ph idx="1"/>
          </p:nvPr>
        </p:nvPicPr>
        <p:blipFill>
          <a:blip r:embed="rId2" cstate="print"/>
          <a:srcRect/>
          <a:stretch>
            <a:fillRect/>
          </a:stretch>
        </p:blipFill>
        <p:spPr bwMode="auto">
          <a:xfrm>
            <a:off x="2500298" y="1928802"/>
            <a:ext cx="3571900" cy="4643470"/>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Το σπίτι του </a:t>
            </a:r>
            <a:r>
              <a:rPr lang="en-US" sz="2800" dirty="0" err="1" smtClean="0"/>
              <a:t>Giacomo</a:t>
            </a:r>
            <a:r>
              <a:rPr lang="en-US" sz="2800" dirty="0" smtClean="0"/>
              <a:t> </a:t>
            </a:r>
            <a:r>
              <a:rPr lang="en-US" sz="2800" dirty="0" err="1" smtClean="0"/>
              <a:t>Pucini</a:t>
            </a:r>
            <a:r>
              <a:rPr lang="en-US" sz="2800" dirty="0" smtClean="0"/>
              <a:t> </a:t>
            </a:r>
            <a:r>
              <a:rPr lang="el-GR" sz="2800" dirty="0" smtClean="0"/>
              <a:t/>
            </a:r>
            <a:br>
              <a:rPr lang="el-GR" sz="2800" dirty="0" smtClean="0"/>
            </a:br>
            <a:r>
              <a:rPr lang="el-GR" sz="2800" dirty="0" smtClean="0"/>
              <a:t>που σήμερα λειτουργεί ως μουσείο</a:t>
            </a:r>
            <a:endParaRPr lang="el-GR" sz="2800" dirty="0"/>
          </a:p>
        </p:txBody>
      </p:sp>
      <p:pic>
        <p:nvPicPr>
          <p:cNvPr id="3074" name="Picture 2" descr="C:\Users\User\Pictures\Puccini's house.jpg"/>
          <p:cNvPicPr>
            <a:picLocks noGrp="1" noChangeAspect="1" noChangeArrowheads="1"/>
          </p:cNvPicPr>
          <p:nvPr>
            <p:ph idx="1"/>
          </p:nvPr>
        </p:nvPicPr>
        <p:blipFill>
          <a:blip r:embed="rId2" cstate="print"/>
          <a:srcRect/>
          <a:stretch>
            <a:fillRect/>
          </a:stretch>
        </p:blipFill>
        <p:spPr bwMode="auto">
          <a:xfrm>
            <a:off x="1571604" y="2285992"/>
            <a:ext cx="5857916" cy="3786214"/>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dirty="0" smtClean="0"/>
              <a:t>Φωτογραφία της </a:t>
            </a:r>
            <a:r>
              <a:rPr lang="en-US" sz="2400" dirty="0" err="1" smtClean="0"/>
              <a:t>Chariclea</a:t>
            </a:r>
            <a:r>
              <a:rPr lang="en-US" sz="2400" dirty="0" smtClean="0"/>
              <a:t> </a:t>
            </a:r>
            <a:r>
              <a:rPr lang="en-US" sz="2400" dirty="0" err="1" smtClean="0"/>
              <a:t>Darclee</a:t>
            </a:r>
            <a:r>
              <a:rPr lang="en-US" sz="2400" dirty="0" smtClean="0"/>
              <a:t>, </a:t>
            </a:r>
            <a:br>
              <a:rPr lang="en-US" sz="2400" dirty="0" smtClean="0"/>
            </a:br>
            <a:r>
              <a:rPr lang="el-GR" sz="2400" dirty="0" smtClean="0"/>
              <a:t>της πρώτης σοπράνο που τραγούδησε το ρόλο της </a:t>
            </a:r>
            <a:r>
              <a:rPr lang="en-US" sz="2400" dirty="0" smtClean="0"/>
              <a:t>Tosca</a:t>
            </a:r>
            <a:endParaRPr lang="el-GR" sz="2400" dirty="0"/>
          </a:p>
        </p:txBody>
      </p:sp>
      <p:pic>
        <p:nvPicPr>
          <p:cNvPr id="4098" name="Picture 2" descr="C:\Users\User\Pictures\Chariclee Darclee, first Tosca.jpg"/>
          <p:cNvPicPr>
            <a:picLocks noGrp="1" noChangeAspect="1" noChangeArrowheads="1"/>
          </p:cNvPicPr>
          <p:nvPr>
            <p:ph idx="1"/>
          </p:nvPr>
        </p:nvPicPr>
        <p:blipFill>
          <a:blip r:embed="rId2" cstate="print"/>
          <a:srcRect/>
          <a:stretch>
            <a:fillRect/>
          </a:stretch>
        </p:blipFill>
        <p:spPr bwMode="auto">
          <a:xfrm>
            <a:off x="2786051" y="1714488"/>
            <a:ext cx="3143272" cy="492922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dirty="0" smtClean="0"/>
              <a:t>Η ΓΕΝΝΗΣΗ ΤΗΣ ΟΠΕΡΑΣ ΣΤΗΝ ΙΤΑΛΙΑ.</a:t>
            </a:r>
            <a:br>
              <a:rPr lang="el-GR" sz="3200" dirty="0" smtClean="0"/>
            </a:br>
            <a:r>
              <a:rPr lang="el-GR" sz="3200" dirty="0" smtClean="0"/>
              <a:t>ΦΛΩΡΕΝΤΙΑ, ΜΑΝΤΟΒΑ, ΡΩΜΗ, ΒΕΝΕΤΙΑ -2</a:t>
            </a:r>
            <a:endParaRPr lang="el-GR" sz="3200" dirty="0"/>
          </a:p>
        </p:txBody>
      </p:sp>
      <p:sp>
        <p:nvSpPr>
          <p:cNvPr id="3" name="2 - Θέση περιεχομένου"/>
          <p:cNvSpPr>
            <a:spLocks noGrp="1"/>
          </p:cNvSpPr>
          <p:nvPr>
            <p:ph idx="1"/>
          </p:nvPr>
        </p:nvSpPr>
        <p:spPr/>
        <p:txBody>
          <a:bodyPr>
            <a:normAutofit fontScale="85000" lnSpcReduction="20000"/>
          </a:bodyPr>
          <a:lstStyle/>
          <a:p>
            <a:pPr algn="just"/>
            <a:r>
              <a:rPr lang="el-GR" dirty="0" smtClean="0"/>
              <a:t>Το 1597 παρουσιάζεται το έργο </a:t>
            </a:r>
            <a:r>
              <a:rPr lang="el-GR" i="1" dirty="0" smtClean="0"/>
              <a:t>Δάφνη</a:t>
            </a:r>
            <a:r>
              <a:rPr lang="el-GR" dirty="0" smtClean="0"/>
              <a:t> σε μουσική </a:t>
            </a:r>
            <a:r>
              <a:rPr lang="en-US" dirty="0" err="1" smtClean="0"/>
              <a:t>Peri</a:t>
            </a:r>
            <a:r>
              <a:rPr lang="el-GR" dirty="0" smtClean="0"/>
              <a:t> και λιμπρέτο</a:t>
            </a:r>
            <a:r>
              <a:rPr lang="en-US" dirty="0" smtClean="0"/>
              <a:t> (</a:t>
            </a:r>
            <a:r>
              <a:rPr lang="el-GR" dirty="0" smtClean="0"/>
              <a:t>κείμενο) του </a:t>
            </a:r>
            <a:r>
              <a:rPr lang="en-US" dirty="0" err="1" smtClean="0"/>
              <a:t>Rinuncini</a:t>
            </a:r>
            <a:r>
              <a:rPr lang="el-GR" dirty="0" smtClean="0"/>
              <a:t> βασισμένο στις </a:t>
            </a:r>
            <a:r>
              <a:rPr lang="el-GR" i="1" dirty="0" smtClean="0"/>
              <a:t>Μεταμορφώσεις</a:t>
            </a:r>
            <a:r>
              <a:rPr lang="el-GR" dirty="0" smtClean="0"/>
              <a:t> του </a:t>
            </a:r>
            <a:r>
              <a:rPr lang="el-GR" dirty="0" err="1" smtClean="0"/>
              <a:t>Οβιδίου</a:t>
            </a:r>
            <a:r>
              <a:rPr lang="el-GR" dirty="0" smtClean="0"/>
              <a:t>, έργο που θεωρείται </a:t>
            </a:r>
            <a:r>
              <a:rPr lang="el-GR" u="sng" dirty="0" smtClean="0"/>
              <a:t>η πρώτη όπερα στην ιστορία της μουσικής</a:t>
            </a:r>
            <a:r>
              <a:rPr lang="el-GR" dirty="0" smtClean="0"/>
              <a:t>, εμπνευσμένο από το μύθο της Δάφνης και του Απόλλωνα. Σώζονται ελάχιστα αποσπάσματα .</a:t>
            </a:r>
          </a:p>
          <a:p>
            <a:pPr algn="just"/>
            <a:r>
              <a:rPr lang="el-GR" dirty="0" smtClean="0"/>
              <a:t>Το 1600 παρουσιάζεται το έργο </a:t>
            </a:r>
            <a:r>
              <a:rPr lang="el-GR" i="1" dirty="0" smtClean="0"/>
              <a:t>Ευρυδίκη</a:t>
            </a:r>
            <a:r>
              <a:rPr lang="el-GR" dirty="0" smtClean="0"/>
              <a:t> και πάλι σε μουσική </a:t>
            </a:r>
            <a:r>
              <a:rPr lang="en-US" dirty="0" err="1" smtClean="0"/>
              <a:t>Peri</a:t>
            </a:r>
            <a:r>
              <a:rPr lang="el-GR" dirty="0" smtClean="0"/>
              <a:t> και λιμπρέτο του </a:t>
            </a:r>
            <a:r>
              <a:rPr lang="en-US" dirty="0" err="1" smtClean="0"/>
              <a:t>Rinuncini</a:t>
            </a:r>
            <a:r>
              <a:rPr lang="el-GR" dirty="0" smtClean="0"/>
              <a:t>, </a:t>
            </a:r>
            <a:r>
              <a:rPr lang="el-GR" u="sng" dirty="0" smtClean="0"/>
              <a:t>η πρώτη σωζόμενη όπερα στην ιστορία της μουσικής</a:t>
            </a:r>
            <a:r>
              <a:rPr lang="el-GR" dirty="0" smtClean="0"/>
              <a:t>, εμπνευσμένη από το μύθο του Ορφέα, ένα θέμα εξαιρετικά δημοφιλές στην ιστορία του λυρικού θεάτρου.</a:t>
            </a:r>
          </a:p>
          <a:p>
            <a:pPr algn="just"/>
            <a:r>
              <a:rPr lang="el-GR" dirty="0" smtClean="0"/>
              <a:t>Το μουσικό είδος που έμελε να κυριαρχήσει κατά τους επόμενους αιώνες στα μουσικά  δρώμενα της Ευρώπης είχε γεννηθεί .</a:t>
            </a:r>
            <a:endParaRPr lang="el-G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400" dirty="0" smtClean="0"/>
              <a:t>Σκηνή από την </a:t>
            </a:r>
            <a:r>
              <a:rPr lang="en-US" sz="2400" i="1" dirty="0" err="1" smtClean="0"/>
              <a:t>Madama</a:t>
            </a:r>
            <a:r>
              <a:rPr lang="en-US" sz="2400" i="1" dirty="0" smtClean="0"/>
              <a:t> Butterfly</a:t>
            </a:r>
            <a:r>
              <a:rPr lang="en-US" sz="2400" dirty="0" smtClean="0"/>
              <a:t> </a:t>
            </a:r>
            <a:r>
              <a:rPr lang="el-GR" sz="2400" dirty="0" smtClean="0"/>
              <a:t>του </a:t>
            </a:r>
            <a:r>
              <a:rPr lang="en-US" sz="2400" dirty="0" smtClean="0"/>
              <a:t>Puccini</a:t>
            </a:r>
            <a:br>
              <a:rPr lang="en-US" sz="2400" dirty="0" smtClean="0"/>
            </a:br>
            <a:r>
              <a:rPr lang="el-GR" sz="2400" dirty="0" smtClean="0"/>
              <a:t>στην παράσταση της </a:t>
            </a:r>
            <a:r>
              <a:rPr lang="en-US" sz="2400" dirty="0" smtClean="0"/>
              <a:t>English National Opera</a:t>
            </a:r>
            <a:br>
              <a:rPr lang="en-US" sz="2400" dirty="0" smtClean="0"/>
            </a:br>
            <a:r>
              <a:rPr lang="en-US" sz="2400" dirty="0" smtClean="0"/>
              <a:t> (London Coliseum, 20</a:t>
            </a:r>
            <a:r>
              <a:rPr lang="el-GR" sz="2400" dirty="0" smtClean="0"/>
              <a:t>08</a:t>
            </a:r>
            <a:r>
              <a:rPr lang="en-US" sz="2400" dirty="0" smtClean="0"/>
              <a:t>) </a:t>
            </a:r>
            <a:endParaRPr lang="el-GR" sz="2400" dirty="0"/>
          </a:p>
        </p:txBody>
      </p:sp>
      <p:pic>
        <p:nvPicPr>
          <p:cNvPr id="5122" name="Picture 2" descr="C:\Users\User\Pictures\madambutterfly, english national opera, london coliseum 2008.jpg"/>
          <p:cNvPicPr>
            <a:picLocks noGrp="1" noChangeAspect="1" noChangeArrowheads="1"/>
          </p:cNvPicPr>
          <p:nvPr>
            <p:ph idx="1"/>
          </p:nvPr>
        </p:nvPicPr>
        <p:blipFill>
          <a:blip r:embed="rId2" cstate="print"/>
          <a:srcRect/>
          <a:stretch>
            <a:fillRect/>
          </a:stretch>
        </p:blipFill>
        <p:spPr bwMode="auto">
          <a:xfrm>
            <a:off x="1142976" y="2143116"/>
            <a:ext cx="7000924" cy="4286280"/>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2000" dirty="0" smtClean="0"/>
              <a:t>Puccini, </a:t>
            </a:r>
            <a:r>
              <a:rPr lang="en-US" sz="2000" i="1" dirty="0" err="1" smtClean="0"/>
              <a:t>Madama</a:t>
            </a:r>
            <a:r>
              <a:rPr lang="en-US" sz="2000" i="1" dirty="0" smtClean="0"/>
              <a:t> Butterfly</a:t>
            </a:r>
            <a:r>
              <a:rPr lang="en-US" sz="2000" dirty="0" smtClean="0"/>
              <a:t/>
            </a:r>
            <a:br>
              <a:rPr lang="en-US" sz="2000" dirty="0" smtClean="0"/>
            </a:br>
            <a:r>
              <a:rPr lang="el-GR" sz="2000" dirty="0" smtClean="0"/>
              <a:t>Η κεντρική ηρωίδα (</a:t>
            </a:r>
            <a:r>
              <a:rPr lang="en-US" sz="2000" dirty="0" smtClean="0"/>
              <a:t>Butterfly</a:t>
            </a:r>
            <a:r>
              <a:rPr lang="el-GR" sz="2000" dirty="0" smtClean="0"/>
              <a:t>)</a:t>
            </a:r>
            <a:r>
              <a:rPr lang="en-US" sz="2000" dirty="0" smtClean="0"/>
              <a:t> </a:t>
            </a:r>
            <a:r>
              <a:rPr lang="el-GR" sz="2000" dirty="0" smtClean="0"/>
              <a:t>κρατώντας στην αγκαλιά το παιδί της (εδώ ομοίωμα) από την ίδια παράσταση της </a:t>
            </a:r>
            <a:r>
              <a:rPr lang="en-US" sz="2000" dirty="0" smtClean="0"/>
              <a:t>English National Opera, London Coliseum 2008  </a:t>
            </a:r>
            <a:endParaRPr lang="el-GR" sz="2000" dirty="0"/>
          </a:p>
        </p:txBody>
      </p:sp>
      <p:pic>
        <p:nvPicPr>
          <p:cNvPr id="6146" name="Picture 2" descr="C:\Users\User\Pictures\madambutterfly, english national opera, london coliseum 2008-2.jpg"/>
          <p:cNvPicPr>
            <a:picLocks noGrp="1" noChangeAspect="1" noChangeArrowheads="1"/>
          </p:cNvPicPr>
          <p:nvPr>
            <p:ph idx="1"/>
          </p:nvPr>
        </p:nvPicPr>
        <p:blipFill>
          <a:blip r:embed="rId2" cstate="print"/>
          <a:srcRect/>
          <a:stretch>
            <a:fillRect/>
          </a:stretch>
        </p:blipFill>
        <p:spPr bwMode="auto">
          <a:xfrm>
            <a:off x="1285852" y="2000240"/>
            <a:ext cx="6572296" cy="4286280"/>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000" dirty="0" smtClean="0"/>
              <a:t>Η </a:t>
            </a:r>
            <a:r>
              <a:rPr lang="en-US" sz="2000" dirty="0" err="1" smtClean="0"/>
              <a:t>Floria</a:t>
            </a:r>
            <a:r>
              <a:rPr lang="en-US" sz="2000" dirty="0" smtClean="0"/>
              <a:t> Tosca</a:t>
            </a:r>
            <a:r>
              <a:rPr lang="el-GR" sz="2000" dirty="0" smtClean="0"/>
              <a:t> σκοτώνει τον </a:t>
            </a:r>
            <a:r>
              <a:rPr lang="en-US" sz="2000" dirty="0" err="1" smtClean="0"/>
              <a:t>Scarpia</a:t>
            </a:r>
            <a:r>
              <a:rPr lang="en-US" sz="2000" dirty="0" smtClean="0"/>
              <a:t>,</a:t>
            </a:r>
            <a:r>
              <a:rPr lang="el-GR" sz="2000" dirty="0" smtClean="0"/>
              <a:t> τον αρχηγό της μυστικής αστυνομίας που την εκβιάζει</a:t>
            </a:r>
            <a:r>
              <a:rPr lang="en-US" sz="2000" dirty="0" smtClean="0"/>
              <a:t>, </a:t>
            </a:r>
            <a:r>
              <a:rPr lang="el-GR" sz="2000" dirty="0" smtClean="0"/>
              <a:t>στο έργο του </a:t>
            </a:r>
            <a:r>
              <a:rPr lang="en-US" sz="2000" dirty="0" smtClean="0"/>
              <a:t>Puccini </a:t>
            </a:r>
            <a:r>
              <a:rPr lang="en-US" sz="2000" i="1" dirty="0" smtClean="0"/>
              <a:t>Tosca</a:t>
            </a:r>
            <a:r>
              <a:rPr lang="en-US" sz="2000" dirty="0" smtClean="0"/>
              <a:t> </a:t>
            </a:r>
            <a:br>
              <a:rPr lang="en-US" sz="2000" dirty="0" smtClean="0"/>
            </a:br>
            <a:r>
              <a:rPr lang="el-GR" sz="2000" dirty="0" smtClean="0"/>
              <a:t>(παράσταση της Σκάλας του Μιλάνου, 2011) </a:t>
            </a:r>
            <a:endParaRPr lang="el-GR" sz="2000" dirty="0"/>
          </a:p>
        </p:txBody>
      </p:sp>
      <p:pic>
        <p:nvPicPr>
          <p:cNvPr id="7170" name="Picture 2" descr="C:\Users\User\Pictures\tosca-la scala 2011.jpg"/>
          <p:cNvPicPr>
            <a:picLocks noGrp="1" noChangeAspect="1" noChangeArrowheads="1"/>
          </p:cNvPicPr>
          <p:nvPr>
            <p:ph idx="1"/>
          </p:nvPr>
        </p:nvPicPr>
        <p:blipFill>
          <a:blip r:embed="rId2" cstate="print"/>
          <a:srcRect/>
          <a:stretch>
            <a:fillRect/>
          </a:stretch>
        </p:blipFill>
        <p:spPr bwMode="auto">
          <a:xfrm>
            <a:off x="642910" y="2000240"/>
            <a:ext cx="7858180" cy="4286280"/>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200" dirty="0" smtClean="0"/>
              <a:t>Σκηνή από την </a:t>
            </a:r>
            <a:r>
              <a:rPr lang="en-US" sz="2200" i="1" dirty="0" err="1" smtClean="0"/>
              <a:t>Turandot</a:t>
            </a:r>
            <a:r>
              <a:rPr lang="en-US" sz="2200" dirty="0" smtClean="0"/>
              <a:t>, </a:t>
            </a:r>
            <a:r>
              <a:rPr lang="el-GR" sz="2200" dirty="0" smtClean="0"/>
              <a:t>το τελευταίο έργο του </a:t>
            </a:r>
            <a:r>
              <a:rPr lang="en-US" sz="2200" dirty="0" smtClean="0"/>
              <a:t>Puccini </a:t>
            </a:r>
            <a:r>
              <a:rPr lang="el-GR" sz="2200" dirty="0" smtClean="0"/>
              <a:t>που έμεινε ημιτελές λόγω θανάτου του συνθέτη</a:t>
            </a:r>
            <a:r>
              <a:rPr lang="en-US" sz="2200" dirty="0" smtClean="0"/>
              <a:t/>
            </a:r>
            <a:br>
              <a:rPr lang="en-US" sz="2200" dirty="0" smtClean="0"/>
            </a:br>
            <a:r>
              <a:rPr lang="en-US" sz="2200" dirty="0" smtClean="0"/>
              <a:t>(San Diego Theater 2011)</a:t>
            </a:r>
            <a:endParaRPr lang="el-GR" dirty="0"/>
          </a:p>
        </p:txBody>
      </p:sp>
      <p:pic>
        <p:nvPicPr>
          <p:cNvPr id="8194" name="Picture 2" descr="C:\Users\User\Pictures\Turandot.jpg"/>
          <p:cNvPicPr>
            <a:picLocks noGrp="1" noChangeAspect="1" noChangeArrowheads="1"/>
          </p:cNvPicPr>
          <p:nvPr>
            <p:ph idx="1"/>
          </p:nvPr>
        </p:nvPicPr>
        <p:blipFill>
          <a:blip r:embed="rId2" cstate="print"/>
          <a:srcRect/>
          <a:stretch>
            <a:fillRect/>
          </a:stretch>
        </p:blipFill>
        <p:spPr bwMode="auto">
          <a:xfrm>
            <a:off x="2643174" y="1571612"/>
            <a:ext cx="3643338" cy="5072098"/>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dirty="0" smtClean="0"/>
              <a:t>Σκηνή συνόλου από την </a:t>
            </a:r>
            <a:r>
              <a:rPr lang="en-US" sz="2400" i="1" dirty="0" err="1" smtClean="0"/>
              <a:t>Turandot</a:t>
            </a:r>
            <a:r>
              <a:rPr lang="en-US" sz="2400" dirty="0" smtClean="0"/>
              <a:t>, </a:t>
            </a:r>
            <a:r>
              <a:rPr lang="el-GR" sz="2400" dirty="0" smtClean="0"/>
              <a:t>το τελευταίο έργο του </a:t>
            </a:r>
            <a:r>
              <a:rPr lang="en-US" sz="2400" dirty="0" smtClean="0"/>
              <a:t>Puccini</a:t>
            </a:r>
            <a:r>
              <a:rPr lang="el-GR" sz="2400" dirty="0" smtClean="0"/>
              <a:t/>
            </a:r>
            <a:br>
              <a:rPr lang="el-GR" sz="2400" dirty="0" smtClean="0"/>
            </a:br>
            <a:r>
              <a:rPr lang="el-GR" sz="2400" dirty="0" smtClean="0"/>
              <a:t>(</a:t>
            </a:r>
            <a:r>
              <a:rPr lang="en-US" sz="2400" dirty="0" smtClean="0"/>
              <a:t>San Diego Theater, 2011</a:t>
            </a:r>
            <a:r>
              <a:rPr lang="el-GR" sz="2400" dirty="0" smtClean="0"/>
              <a:t>)</a:t>
            </a:r>
            <a:endParaRPr lang="el-GR" sz="2400" dirty="0"/>
          </a:p>
        </p:txBody>
      </p:sp>
      <p:pic>
        <p:nvPicPr>
          <p:cNvPr id="1026" name="Picture 2" descr="C:\Users\User\Pictures\Turandot, San Diego Theater, 2011.jpg"/>
          <p:cNvPicPr>
            <a:picLocks noGrp="1" noChangeAspect="1" noChangeArrowheads="1"/>
          </p:cNvPicPr>
          <p:nvPr>
            <p:ph idx="1"/>
          </p:nvPr>
        </p:nvPicPr>
        <p:blipFill>
          <a:blip r:embed="rId2" cstate="print"/>
          <a:srcRect/>
          <a:stretch>
            <a:fillRect/>
          </a:stretch>
        </p:blipFill>
        <p:spPr bwMode="auto">
          <a:xfrm>
            <a:off x="899592" y="2060848"/>
            <a:ext cx="7500990" cy="4357718"/>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19</a:t>
            </a:r>
            <a:r>
              <a:rPr lang="el-GR" sz="2400" baseline="30000" dirty="0" smtClean="0"/>
              <a:t>ος</a:t>
            </a:r>
            <a:r>
              <a:rPr lang="el-GR" sz="2400" dirty="0" smtClean="0"/>
              <a:t> αιώνας</a:t>
            </a:r>
            <a:br>
              <a:rPr lang="el-GR" sz="2400" dirty="0" smtClean="0"/>
            </a:br>
            <a:r>
              <a:rPr lang="el-GR" sz="2400" dirty="0" smtClean="0"/>
              <a:t>Γαλλία</a:t>
            </a:r>
            <a:endParaRPr lang="el-GR" sz="2400" dirty="0"/>
          </a:p>
        </p:txBody>
      </p:sp>
      <p:sp>
        <p:nvSpPr>
          <p:cNvPr id="3" name="2 - Θέση περιεχομένου"/>
          <p:cNvSpPr>
            <a:spLocks noGrp="1"/>
          </p:cNvSpPr>
          <p:nvPr>
            <p:ph idx="1"/>
          </p:nvPr>
        </p:nvSpPr>
        <p:spPr>
          <a:xfrm>
            <a:off x="683568" y="1412776"/>
            <a:ext cx="8229600" cy="5256584"/>
          </a:xfrm>
        </p:spPr>
        <p:txBody>
          <a:bodyPr>
            <a:normAutofit fontScale="25000" lnSpcReduction="20000"/>
          </a:bodyPr>
          <a:lstStyle/>
          <a:p>
            <a:pPr algn="just">
              <a:buNone/>
            </a:pPr>
            <a:r>
              <a:rPr lang="el-GR" dirty="0" smtClean="0"/>
              <a:t>	</a:t>
            </a:r>
            <a:r>
              <a:rPr lang="el-GR" sz="6400" dirty="0" smtClean="0"/>
              <a:t>Στο τέλος του 18</a:t>
            </a:r>
            <a:r>
              <a:rPr lang="el-GR" sz="6400" baseline="30000" dirty="0" smtClean="0"/>
              <a:t>ου</a:t>
            </a:r>
            <a:r>
              <a:rPr lang="el-GR" sz="6400" dirty="0" smtClean="0"/>
              <a:t> αιώνα και στις αρχές του 19</a:t>
            </a:r>
            <a:r>
              <a:rPr lang="el-GR" sz="6400" baseline="30000" dirty="0" smtClean="0"/>
              <a:t>ου</a:t>
            </a:r>
            <a:r>
              <a:rPr lang="el-GR" sz="6400" dirty="0" smtClean="0"/>
              <a:t>  η γαλλική όπερα επηρεάζεται από τις πολιτικές και κοινωνικές εξελίξεις (γαλλική επανάσταση, αυτοκρατορία του Ναπολέοντα). Η θεματολογία αλλάζει (αποφεύγονται θέματα με βασιλείς και αυτοκράτορες και ευνοούνται θέματα από την αρχαιότητα ή σύγχρονα). Η παραγωγή είναι συχνά μέτριας ποιότητας αλλά επιδιώκεται ο εντυπωσιασμός του θεατή με μεγαλοπρεπή και φαντασμαγορικά σκηνικά (</a:t>
            </a:r>
            <a:r>
              <a:rPr lang="en-US" sz="6400" dirty="0" smtClean="0"/>
              <a:t>grand opera</a:t>
            </a:r>
            <a:r>
              <a:rPr lang="el-GR" sz="6400" dirty="0" smtClean="0"/>
              <a:t>).</a:t>
            </a:r>
            <a:r>
              <a:rPr lang="en-US" sz="6400" dirty="0" smtClean="0"/>
              <a:t> </a:t>
            </a:r>
            <a:r>
              <a:rPr lang="el-GR" sz="6400" dirty="0" smtClean="0"/>
              <a:t>Παρατηρείται έντονη επίδραση της ιταλικής όπερας και στο Παρίσι λειτουργεί ειδικό θέατρο που ανεβάζει ή μετακαλεί ιταλικές παραγωγές (</a:t>
            </a:r>
            <a:r>
              <a:rPr lang="en-US" sz="6400" dirty="0" smtClean="0"/>
              <a:t>Theatre </a:t>
            </a:r>
            <a:r>
              <a:rPr lang="en-US" sz="6400" dirty="0" err="1" smtClean="0"/>
              <a:t>italien</a:t>
            </a:r>
            <a:r>
              <a:rPr lang="el-GR" sz="6400" dirty="0" smtClean="0"/>
              <a:t>)</a:t>
            </a:r>
            <a:r>
              <a:rPr lang="en-US" sz="6400" dirty="0" smtClean="0"/>
              <a:t>. </a:t>
            </a:r>
            <a:r>
              <a:rPr lang="el-GR" sz="6400" dirty="0" smtClean="0"/>
              <a:t>Τότε συνθέτουν δύο ιταλοί συνθέτες που ζουν στο Παρίσι: </a:t>
            </a:r>
            <a:endParaRPr lang="en-US" sz="6400" dirty="0" smtClean="0"/>
          </a:p>
          <a:p>
            <a:pPr algn="just"/>
            <a:r>
              <a:rPr lang="en-US" sz="6400" b="1" dirty="0" smtClean="0"/>
              <a:t>Luigi Cherubini</a:t>
            </a:r>
            <a:r>
              <a:rPr lang="el-GR" sz="6400" b="1" dirty="0" smtClean="0"/>
              <a:t> </a:t>
            </a:r>
            <a:r>
              <a:rPr lang="en-US" sz="6400" b="1" dirty="0" smtClean="0"/>
              <a:t> </a:t>
            </a:r>
            <a:r>
              <a:rPr lang="en-US" sz="6400" dirty="0" smtClean="0"/>
              <a:t>(1760-1842)  </a:t>
            </a:r>
            <a:r>
              <a:rPr lang="el-GR" sz="6400" dirty="0" smtClean="0"/>
              <a:t>με κυριότερα έργα τη </a:t>
            </a:r>
            <a:r>
              <a:rPr lang="el-GR" sz="6400" i="1" dirty="0" smtClean="0"/>
              <a:t>Μήδεια</a:t>
            </a:r>
            <a:r>
              <a:rPr lang="el-GR" sz="6400" dirty="0" smtClean="0"/>
              <a:t> (</a:t>
            </a:r>
            <a:r>
              <a:rPr lang="en-US" sz="6400" i="1" dirty="0" err="1" smtClean="0"/>
              <a:t>Medea</a:t>
            </a:r>
            <a:r>
              <a:rPr lang="en-US" sz="6400" dirty="0" smtClean="0"/>
              <a:t>, 1797</a:t>
            </a:r>
            <a:r>
              <a:rPr lang="el-GR" sz="6400" dirty="0" smtClean="0"/>
              <a:t>) και</a:t>
            </a:r>
            <a:r>
              <a:rPr lang="en-US" sz="6400" dirty="0" smtClean="0"/>
              <a:t> </a:t>
            </a:r>
            <a:r>
              <a:rPr lang="el-GR" sz="6400" dirty="0" smtClean="0"/>
              <a:t>το </a:t>
            </a:r>
            <a:r>
              <a:rPr lang="en-US" sz="6400" i="1" dirty="0" smtClean="0"/>
              <a:t>Les </a:t>
            </a:r>
            <a:r>
              <a:rPr lang="en-US" sz="6400" i="1" dirty="0" err="1" smtClean="0"/>
              <a:t>deux</a:t>
            </a:r>
            <a:r>
              <a:rPr lang="en-US" sz="6400" i="1" dirty="0" smtClean="0"/>
              <a:t> </a:t>
            </a:r>
            <a:r>
              <a:rPr lang="en-US" sz="6400" i="1" dirty="0" err="1" smtClean="0"/>
              <a:t>journees</a:t>
            </a:r>
            <a:r>
              <a:rPr lang="en-US" sz="6400" dirty="0" smtClean="0"/>
              <a:t> (1800)</a:t>
            </a:r>
            <a:r>
              <a:rPr lang="el-GR" sz="6400" dirty="0" smtClean="0"/>
              <a:t> </a:t>
            </a:r>
          </a:p>
          <a:p>
            <a:pPr algn="just"/>
            <a:r>
              <a:rPr lang="en-US" sz="6400" b="1" dirty="0" err="1" smtClean="0"/>
              <a:t>Gaspare</a:t>
            </a:r>
            <a:r>
              <a:rPr lang="en-US" sz="6400" b="1" dirty="0" smtClean="0"/>
              <a:t> </a:t>
            </a:r>
            <a:r>
              <a:rPr lang="en-US" sz="6400" b="1" dirty="0" err="1" smtClean="0"/>
              <a:t>Spontini</a:t>
            </a:r>
            <a:r>
              <a:rPr lang="en-US" sz="6400" b="1" dirty="0" smtClean="0"/>
              <a:t> </a:t>
            </a:r>
            <a:r>
              <a:rPr lang="en-US" sz="6400" dirty="0" smtClean="0"/>
              <a:t>(</a:t>
            </a:r>
            <a:r>
              <a:rPr lang="el-GR" sz="6400" dirty="0" smtClean="0"/>
              <a:t>1774-1851</a:t>
            </a:r>
            <a:r>
              <a:rPr lang="en-US" sz="6400" dirty="0" smtClean="0"/>
              <a:t>)</a:t>
            </a:r>
            <a:r>
              <a:rPr lang="el-GR" sz="6400" dirty="0" smtClean="0"/>
              <a:t> </a:t>
            </a:r>
            <a:r>
              <a:rPr lang="en-US" sz="6400" dirty="0" smtClean="0"/>
              <a:t> </a:t>
            </a:r>
            <a:r>
              <a:rPr lang="el-GR" sz="6400" dirty="0" smtClean="0"/>
              <a:t>με κυριότερα έργα</a:t>
            </a:r>
            <a:r>
              <a:rPr lang="en-US" sz="6400" dirty="0" smtClean="0"/>
              <a:t>:</a:t>
            </a:r>
            <a:r>
              <a:rPr lang="el-GR" sz="6400" dirty="0" smtClean="0"/>
              <a:t> </a:t>
            </a:r>
            <a:r>
              <a:rPr lang="el-GR" sz="6400" i="1" dirty="0" err="1" smtClean="0"/>
              <a:t>Εστιάδα</a:t>
            </a:r>
            <a:r>
              <a:rPr lang="el-GR" sz="6400" dirty="0" smtClean="0"/>
              <a:t> (</a:t>
            </a:r>
            <a:r>
              <a:rPr lang="en-US" sz="6400" i="1" dirty="0" smtClean="0"/>
              <a:t>La </a:t>
            </a:r>
            <a:r>
              <a:rPr lang="en-US" sz="6400" i="1" dirty="0" err="1" smtClean="0"/>
              <a:t>Vestale</a:t>
            </a:r>
            <a:r>
              <a:rPr lang="en-US" sz="6400" dirty="0" smtClean="0"/>
              <a:t>, 1807</a:t>
            </a:r>
            <a:r>
              <a:rPr lang="el-GR" sz="6400" dirty="0" smtClean="0"/>
              <a:t>), </a:t>
            </a:r>
            <a:r>
              <a:rPr lang="en-US" sz="6400" dirty="0" smtClean="0"/>
              <a:t>	</a:t>
            </a:r>
            <a:r>
              <a:rPr lang="en-US" sz="6400" i="1" dirty="0" err="1" smtClean="0"/>
              <a:t>Fernand</a:t>
            </a:r>
            <a:r>
              <a:rPr lang="en-US" sz="6400" i="1" dirty="0" smtClean="0"/>
              <a:t> Cortez </a:t>
            </a:r>
            <a:r>
              <a:rPr lang="en-US" sz="6400" dirty="0" smtClean="0"/>
              <a:t>(1809), </a:t>
            </a:r>
            <a:r>
              <a:rPr lang="en-US" sz="6400" i="1" dirty="0" err="1" smtClean="0"/>
              <a:t>Olympie</a:t>
            </a:r>
            <a:r>
              <a:rPr lang="en-US" sz="6400" dirty="0" smtClean="0"/>
              <a:t> (1819)</a:t>
            </a:r>
          </a:p>
          <a:p>
            <a:pPr algn="just"/>
            <a:r>
              <a:rPr lang="el-GR" sz="6400" dirty="0" smtClean="0"/>
              <a:t>Την ίδια εποχή</a:t>
            </a:r>
            <a:r>
              <a:rPr lang="en-US" sz="6400" dirty="0" smtClean="0"/>
              <a:t> (1826)</a:t>
            </a:r>
            <a:r>
              <a:rPr lang="el-GR" sz="6400" dirty="0" smtClean="0"/>
              <a:t>, ο Γερμανός </a:t>
            </a:r>
            <a:r>
              <a:rPr lang="en-US" sz="6400" b="1" dirty="0" err="1" smtClean="0"/>
              <a:t>Giacomo</a:t>
            </a:r>
            <a:r>
              <a:rPr lang="en-US" sz="6400" b="1" dirty="0" smtClean="0"/>
              <a:t> Meyerbeer </a:t>
            </a:r>
            <a:r>
              <a:rPr lang="el-GR" sz="6400" dirty="0" smtClean="0"/>
              <a:t>εγκαθίσταται στο Παρίσι</a:t>
            </a:r>
            <a:r>
              <a:rPr lang="en-US" sz="6400" dirty="0" smtClean="0"/>
              <a:t> </a:t>
            </a:r>
            <a:r>
              <a:rPr lang="el-GR" sz="6400" dirty="0" smtClean="0"/>
              <a:t>και συνθέτει όπερες με έντονη ιταλική επίδραση αλλά και γαλλικά στοιχεία, όπως : </a:t>
            </a:r>
            <a:r>
              <a:rPr lang="en-US" sz="6400" dirty="0" smtClean="0"/>
              <a:t>	</a:t>
            </a:r>
            <a:r>
              <a:rPr lang="en-US" sz="6400" i="1" dirty="0" smtClean="0"/>
              <a:t>Robert  le </a:t>
            </a:r>
            <a:r>
              <a:rPr lang="en-US" sz="6400" i="1" dirty="0" err="1" smtClean="0"/>
              <a:t>diable</a:t>
            </a:r>
            <a:r>
              <a:rPr lang="en-US" sz="6400" dirty="0" smtClean="0"/>
              <a:t> (</a:t>
            </a:r>
            <a:r>
              <a:rPr lang="el-GR" sz="6400" i="1" dirty="0" smtClean="0"/>
              <a:t>Ροβέρτος διάβολος</a:t>
            </a:r>
            <a:r>
              <a:rPr lang="el-GR" sz="6400" dirty="0" smtClean="0"/>
              <a:t>, 1831</a:t>
            </a:r>
            <a:r>
              <a:rPr lang="en-US" sz="6400" dirty="0" smtClean="0"/>
              <a:t>)</a:t>
            </a:r>
            <a:r>
              <a:rPr lang="el-GR" sz="6400" dirty="0" smtClean="0"/>
              <a:t>, </a:t>
            </a:r>
            <a:r>
              <a:rPr lang="el-GR" sz="6400" i="1" dirty="0" smtClean="0"/>
              <a:t>Οι Ουγενότοι </a:t>
            </a:r>
            <a:r>
              <a:rPr lang="el-GR" sz="6400" dirty="0" smtClean="0"/>
              <a:t>(</a:t>
            </a:r>
            <a:r>
              <a:rPr lang="en-US" sz="6400" i="1" dirty="0" smtClean="0"/>
              <a:t>Les Huguenots</a:t>
            </a:r>
            <a:r>
              <a:rPr lang="en-US" sz="6400" dirty="0" smtClean="0"/>
              <a:t>, 1836</a:t>
            </a:r>
            <a:r>
              <a:rPr lang="el-GR" sz="6400" dirty="0" smtClean="0"/>
              <a:t>)</a:t>
            </a:r>
            <a:r>
              <a:rPr lang="en-US" sz="6400" dirty="0" smtClean="0"/>
              <a:t>, </a:t>
            </a:r>
            <a:r>
              <a:rPr lang="en-US" sz="6400" i="1" dirty="0" smtClean="0"/>
              <a:t>L’ </a:t>
            </a:r>
            <a:r>
              <a:rPr lang="en-US" sz="6400" i="1" dirty="0" err="1" smtClean="0"/>
              <a:t>Africaine</a:t>
            </a:r>
            <a:r>
              <a:rPr lang="en-US" sz="6400" i="1" dirty="0" smtClean="0"/>
              <a:t> </a:t>
            </a:r>
            <a:r>
              <a:rPr lang="en-US" sz="6400" dirty="0" smtClean="0"/>
              <a:t>(1865)</a:t>
            </a:r>
            <a:endParaRPr lang="el-GR" sz="6400" dirty="0" smtClean="0"/>
          </a:p>
          <a:p>
            <a:pPr algn="just">
              <a:buNone/>
            </a:pPr>
            <a:r>
              <a:rPr lang="el-GR" sz="6400" dirty="0" smtClean="0"/>
              <a:t>	Χαρακτηριστικοί εκπρόσωποι της γαλλικής </a:t>
            </a:r>
            <a:r>
              <a:rPr lang="el-GR" sz="6400" dirty="0" err="1" smtClean="0"/>
              <a:t>οπερατικής</a:t>
            </a:r>
            <a:r>
              <a:rPr lang="el-GR" sz="6400" dirty="0" smtClean="0"/>
              <a:t> παράδοσης:</a:t>
            </a:r>
          </a:p>
          <a:p>
            <a:pPr algn="just"/>
            <a:r>
              <a:rPr lang="en-US" sz="6400" b="1" dirty="0" err="1" smtClean="0"/>
              <a:t>Adrien</a:t>
            </a:r>
            <a:r>
              <a:rPr lang="en-US" sz="6400" b="1" dirty="0" smtClean="0"/>
              <a:t> </a:t>
            </a:r>
            <a:r>
              <a:rPr lang="en-US" sz="6400" b="1" dirty="0" err="1" smtClean="0"/>
              <a:t>Boieldieu</a:t>
            </a:r>
            <a:r>
              <a:rPr lang="en-US" sz="6400" b="1" dirty="0" smtClean="0"/>
              <a:t> </a:t>
            </a:r>
            <a:r>
              <a:rPr lang="en-US" sz="6400" dirty="0" smtClean="0"/>
              <a:t>(</a:t>
            </a:r>
            <a:r>
              <a:rPr lang="el-GR" sz="6400" dirty="0" err="1" smtClean="0"/>
              <a:t>Μπουαλντιέ</a:t>
            </a:r>
            <a:r>
              <a:rPr lang="en-US" sz="6400" dirty="0" smtClean="0"/>
              <a:t>)</a:t>
            </a:r>
            <a:r>
              <a:rPr lang="el-GR" sz="6400" dirty="0" smtClean="0"/>
              <a:t>, 1775-1834. Αντιπροσωπευτικά έργα: </a:t>
            </a:r>
            <a:r>
              <a:rPr lang="el-GR" sz="6400" i="1" dirty="0" smtClean="0"/>
              <a:t>Ο Χαλίφης της Βαγδάτης </a:t>
            </a:r>
            <a:r>
              <a:rPr lang="el-GR" sz="6400" dirty="0" smtClean="0"/>
              <a:t>(</a:t>
            </a:r>
            <a:r>
              <a:rPr lang="en-US" sz="6400" i="1" dirty="0" smtClean="0"/>
              <a:t>Le </a:t>
            </a:r>
            <a:r>
              <a:rPr lang="en-US" sz="6400" i="1" dirty="0" err="1" smtClean="0"/>
              <a:t>Calife</a:t>
            </a:r>
            <a:r>
              <a:rPr lang="en-US" sz="6400" i="1" dirty="0" smtClean="0"/>
              <a:t> de Bagdad</a:t>
            </a:r>
            <a:r>
              <a:rPr lang="en-US" sz="6400" dirty="0" smtClean="0"/>
              <a:t>, </a:t>
            </a:r>
            <a:r>
              <a:rPr lang="el-GR" sz="6400" dirty="0" smtClean="0"/>
              <a:t>1800), </a:t>
            </a:r>
            <a:r>
              <a:rPr lang="el-GR" sz="6400" i="1" dirty="0" smtClean="0"/>
              <a:t>Η λευκή κυρία </a:t>
            </a:r>
            <a:r>
              <a:rPr lang="el-GR" sz="6400" dirty="0" smtClean="0"/>
              <a:t>(</a:t>
            </a:r>
            <a:r>
              <a:rPr lang="en-US" sz="6400" i="1" dirty="0" smtClean="0"/>
              <a:t>La Dame Blanche,</a:t>
            </a:r>
            <a:r>
              <a:rPr lang="el-GR" sz="6400" dirty="0" smtClean="0"/>
              <a:t>1825)</a:t>
            </a:r>
            <a:endParaRPr lang="en-US" sz="6400" dirty="0" smtClean="0"/>
          </a:p>
          <a:p>
            <a:pPr algn="just"/>
            <a:r>
              <a:rPr lang="en-US" sz="6400" b="1" dirty="0" smtClean="0"/>
              <a:t>Daniel Auber </a:t>
            </a:r>
            <a:r>
              <a:rPr lang="en-US" sz="6400" dirty="0" smtClean="0"/>
              <a:t>(1787-1871). </a:t>
            </a:r>
            <a:r>
              <a:rPr lang="el-GR" sz="6400" dirty="0" smtClean="0"/>
              <a:t>Αντιπροσωπευτικά έργα: </a:t>
            </a:r>
            <a:r>
              <a:rPr lang="el-GR" sz="6400" i="1" dirty="0" smtClean="0"/>
              <a:t>Η βουβή του </a:t>
            </a:r>
            <a:r>
              <a:rPr lang="en-US" sz="6400" i="1" dirty="0" smtClean="0"/>
              <a:t>Portici</a:t>
            </a:r>
            <a:r>
              <a:rPr lang="en-US" sz="6400" dirty="0" smtClean="0"/>
              <a:t> (</a:t>
            </a:r>
            <a:r>
              <a:rPr lang="en-US" sz="6400" i="1" dirty="0" smtClean="0"/>
              <a:t>La </a:t>
            </a:r>
            <a:r>
              <a:rPr lang="en-US" sz="6400" i="1" dirty="0" err="1" smtClean="0"/>
              <a:t>muette</a:t>
            </a:r>
            <a:r>
              <a:rPr lang="en-US" sz="6400" i="1" dirty="0" smtClean="0"/>
              <a:t> de Portici</a:t>
            </a:r>
            <a:r>
              <a:rPr lang="en-US" sz="6400" dirty="0" smtClean="0"/>
              <a:t>, 1828), </a:t>
            </a:r>
            <a:r>
              <a:rPr lang="en-US" sz="6400" i="1" dirty="0" err="1" smtClean="0"/>
              <a:t>Fra</a:t>
            </a:r>
            <a:r>
              <a:rPr lang="en-US" sz="6400" i="1" dirty="0" smtClean="0"/>
              <a:t> </a:t>
            </a:r>
            <a:r>
              <a:rPr lang="en-US" sz="6400" i="1" dirty="0" err="1" smtClean="0"/>
              <a:t>Diavolo</a:t>
            </a:r>
            <a:r>
              <a:rPr lang="en-US" sz="6400" dirty="0" smtClean="0"/>
              <a:t> (1830), </a:t>
            </a:r>
            <a:r>
              <a:rPr lang="el-GR" sz="6400" i="1" dirty="0" smtClean="0"/>
              <a:t>Το Μαύρο Ντόμινο</a:t>
            </a:r>
            <a:r>
              <a:rPr lang="el-GR" sz="6400" dirty="0" smtClean="0"/>
              <a:t> (1837), </a:t>
            </a:r>
            <a:r>
              <a:rPr lang="el-GR" sz="6400" i="1" dirty="0" smtClean="0"/>
              <a:t>Τα διαμάντια του στέμματος </a:t>
            </a:r>
            <a:r>
              <a:rPr lang="el-GR" sz="6400" dirty="0" smtClean="0"/>
              <a:t>(1841)</a:t>
            </a:r>
          </a:p>
          <a:p>
            <a:pPr algn="just"/>
            <a:r>
              <a:rPr lang="en-US" sz="6400" b="1" dirty="0" err="1" smtClean="0"/>
              <a:t>Fromental</a:t>
            </a:r>
            <a:r>
              <a:rPr lang="en-US" sz="6400" b="1" dirty="0" smtClean="0"/>
              <a:t> Halevy </a:t>
            </a:r>
            <a:r>
              <a:rPr lang="en-US" sz="6400" dirty="0" smtClean="0"/>
              <a:t>(1799-1862). </a:t>
            </a:r>
            <a:r>
              <a:rPr lang="el-GR" sz="6400" dirty="0" smtClean="0"/>
              <a:t>Αντιπροσωπευτικό έργο: </a:t>
            </a:r>
            <a:r>
              <a:rPr lang="en-US" sz="6400" i="1" dirty="0" smtClean="0"/>
              <a:t>La</a:t>
            </a:r>
            <a:r>
              <a:rPr lang="en-US" sz="6400" dirty="0" smtClean="0"/>
              <a:t> </a:t>
            </a:r>
            <a:r>
              <a:rPr lang="en-US" sz="6400" i="1" dirty="0" err="1" smtClean="0"/>
              <a:t>Juive</a:t>
            </a:r>
            <a:r>
              <a:rPr lang="el-GR" sz="6400" dirty="0" smtClean="0"/>
              <a:t> (</a:t>
            </a:r>
            <a:r>
              <a:rPr lang="el-GR" sz="6400" i="1" dirty="0" smtClean="0"/>
              <a:t>Η</a:t>
            </a:r>
            <a:r>
              <a:rPr lang="el-GR" sz="6400" dirty="0" smtClean="0"/>
              <a:t> </a:t>
            </a:r>
            <a:r>
              <a:rPr lang="el-GR" sz="6400" i="1" dirty="0" smtClean="0"/>
              <a:t>Εβραία</a:t>
            </a:r>
            <a:r>
              <a:rPr lang="el-GR" sz="6400" dirty="0" smtClean="0"/>
              <a:t>, 1835)</a:t>
            </a:r>
          </a:p>
          <a:p>
            <a:pPr algn="just"/>
            <a:r>
              <a:rPr lang="en-US" sz="6400" b="1" dirty="0" err="1" smtClean="0"/>
              <a:t>Ambroise</a:t>
            </a:r>
            <a:r>
              <a:rPr lang="en-US" sz="6400" b="1" dirty="0" smtClean="0"/>
              <a:t> Thomas </a:t>
            </a:r>
            <a:r>
              <a:rPr lang="en-US" sz="6400" dirty="0" smtClean="0"/>
              <a:t>(1811--1896). </a:t>
            </a:r>
            <a:r>
              <a:rPr lang="el-GR" sz="6400" dirty="0" smtClean="0"/>
              <a:t>Αντιπροσωπευτικά έργα: </a:t>
            </a:r>
            <a:r>
              <a:rPr lang="el-GR" sz="6400" i="1" dirty="0" smtClean="0"/>
              <a:t>Άμλετ</a:t>
            </a:r>
            <a:r>
              <a:rPr lang="el-GR" sz="6400" dirty="0" smtClean="0"/>
              <a:t>, </a:t>
            </a:r>
            <a:r>
              <a:rPr lang="el-GR" sz="6400" i="1" dirty="0" smtClean="0"/>
              <a:t>Όνειρο καλοκαιρινής νύχτα</a:t>
            </a:r>
            <a:r>
              <a:rPr lang="el-GR" sz="6400" dirty="0" smtClean="0"/>
              <a:t>ς και </a:t>
            </a:r>
            <a:r>
              <a:rPr lang="en-US" sz="6400" dirty="0" smtClean="0"/>
              <a:t>, </a:t>
            </a:r>
            <a:r>
              <a:rPr lang="el-GR" sz="6400" dirty="0" smtClean="0"/>
              <a:t>κυρίως</a:t>
            </a:r>
            <a:r>
              <a:rPr lang="en-US" sz="6400" dirty="0" smtClean="0"/>
              <a:t>, </a:t>
            </a:r>
            <a:r>
              <a:rPr lang="el-GR" sz="6400" dirty="0" smtClean="0"/>
              <a:t> </a:t>
            </a:r>
            <a:r>
              <a:rPr lang="en-US" sz="6400" i="1" dirty="0" smtClean="0"/>
              <a:t>Mignon</a:t>
            </a:r>
            <a:r>
              <a:rPr lang="en-US" sz="6400" dirty="0" smtClean="0"/>
              <a:t> (1866)</a:t>
            </a:r>
            <a:endParaRPr lang="el-GR" sz="6400" dirty="0" smtClean="0"/>
          </a:p>
          <a:p>
            <a:pPr algn="just">
              <a:buNone/>
            </a:pPr>
            <a:r>
              <a:rPr lang="el-GR" sz="5600" dirty="0" smtClean="0"/>
              <a:t>	</a:t>
            </a:r>
            <a:endParaRPr lang="en-US" sz="5600" dirty="0" smtClean="0"/>
          </a:p>
          <a:p>
            <a:pPr>
              <a:buNone/>
            </a:pPr>
            <a:r>
              <a:rPr lang="el-GR" sz="3400" dirty="0" smtClean="0"/>
              <a:t>	</a:t>
            </a:r>
            <a:r>
              <a:rPr lang="en-US" sz="3400" dirty="0" smtClean="0"/>
              <a:t>	</a:t>
            </a:r>
            <a:endParaRPr lang="el-GR" sz="3400" dirty="0" smtClean="0"/>
          </a:p>
          <a:p>
            <a:pPr>
              <a:buNone/>
            </a:pPr>
            <a:endParaRPr lang="en-US"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Ο </a:t>
            </a:r>
            <a:r>
              <a:rPr lang="en-US" sz="2000" dirty="0" smtClean="0"/>
              <a:t>Luigi Cherubini </a:t>
            </a:r>
            <a:r>
              <a:rPr lang="el-GR" sz="2000" dirty="0" smtClean="0"/>
              <a:t>στεφανωμένος από τη Μούσα </a:t>
            </a:r>
            <a:r>
              <a:rPr lang="en-US" sz="2000" dirty="0" smtClean="0"/>
              <a:t/>
            </a:r>
            <a:br>
              <a:rPr lang="en-US" sz="2000" dirty="0" smtClean="0"/>
            </a:br>
            <a:r>
              <a:rPr lang="el-GR" sz="2000" dirty="0" smtClean="0"/>
              <a:t>(έργο του </a:t>
            </a:r>
            <a:r>
              <a:rPr lang="en-US" sz="2000" dirty="0" smtClean="0"/>
              <a:t>Ingres</a:t>
            </a:r>
            <a:r>
              <a:rPr lang="el-GR" sz="2000" dirty="0" smtClean="0"/>
              <a:t>) </a:t>
            </a:r>
            <a:endParaRPr lang="el-GR" sz="2000" dirty="0"/>
          </a:p>
        </p:txBody>
      </p:sp>
      <p:pic>
        <p:nvPicPr>
          <p:cNvPr id="1026" name="Picture 2" descr="C:\Documents and Settings\Q\Τα έγγραφά μου\Οι εικόνες μου\Ingres_cherubini.jpg"/>
          <p:cNvPicPr>
            <a:picLocks noGrp="1" noChangeAspect="1" noChangeArrowheads="1"/>
          </p:cNvPicPr>
          <p:nvPr>
            <p:ph idx="1"/>
          </p:nvPr>
        </p:nvPicPr>
        <p:blipFill>
          <a:blip r:embed="rId2" cstate="print"/>
          <a:srcRect/>
          <a:stretch>
            <a:fillRect/>
          </a:stretch>
        </p:blipFill>
        <p:spPr bwMode="auto">
          <a:xfrm>
            <a:off x="2699793" y="1412776"/>
            <a:ext cx="4248472" cy="4608512"/>
          </a:xfrm>
          <a:prstGeom prst="rect">
            <a:avLst/>
          </a:prstGeo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Ο </a:t>
            </a:r>
            <a:r>
              <a:rPr lang="en-US" sz="2000" dirty="0" smtClean="0"/>
              <a:t>Cherubini </a:t>
            </a:r>
            <a:r>
              <a:rPr lang="el-GR" sz="2000" dirty="0" smtClean="0"/>
              <a:t>στο ίδιο πορτραίτο του </a:t>
            </a:r>
            <a:r>
              <a:rPr lang="en-US" sz="2000" dirty="0" smtClean="0"/>
              <a:t>Ingres. </a:t>
            </a:r>
            <a:r>
              <a:rPr lang="el-GR" sz="2000" dirty="0" smtClean="0"/>
              <a:t/>
            </a:r>
            <a:br>
              <a:rPr lang="el-GR" sz="2000" dirty="0" smtClean="0"/>
            </a:br>
            <a:r>
              <a:rPr lang="el-GR" sz="2000" dirty="0" smtClean="0"/>
              <a:t>Η παρουσία της Μούσας δυσαρεστούσε τον </a:t>
            </a:r>
            <a:r>
              <a:rPr lang="en-US" sz="2000" dirty="0" smtClean="0"/>
              <a:t>Cherubini </a:t>
            </a:r>
            <a:r>
              <a:rPr lang="el-GR" sz="2000" dirty="0" smtClean="0"/>
              <a:t>και η μορφή της Μούσας αφαιρέθηκε σε πολλά αντίγραφα</a:t>
            </a:r>
            <a:endParaRPr lang="el-GR" sz="2000" dirty="0"/>
          </a:p>
        </p:txBody>
      </p:sp>
      <p:pic>
        <p:nvPicPr>
          <p:cNvPr id="2050" name="Picture 2" descr="C:\Documents and Settings\Q\Τα έγγραφά μου\Οι εικόνες μου\_ingres_portrait_of_luigi_cherubini.jpg"/>
          <p:cNvPicPr>
            <a:picLocks noGrp="1" noChangeAspect="1" noChangeArrowheads="1"/>
          </p:cNvPicPr>
          <p:nvPr>
            <p:ph idx="1"/>
          </p:nvPr>
        </p:nvPicPr>
        <p:blipFill>
          <a:blip r:embed="rId2" cstate="print"/>
          <a:srcRect/>
          <a:stretch>
            <a:fillRect/>
          </a:stretch>
        </p:blipFill>
        <p:spPr bwMode="auto">
          <a:xfrm>
            <a:off x="2699792" y="1844824"/>
            <a:ext cx="3744416" cy="4176464"/>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04664"/>
            <a:ext cx="8229600" cy="1143000"/>
          </a:xfrm>
        </p:spPr>
        <p:txBody>
          <a:bodyPr>
            <a:normAutofit fontScale="90000"/>
          </a:bodyPr>
          <a:lstStyle/>
          <a:p>
            <a:r>
              <a:rPr lang="el-GR" sz="2400" dirty="0" smtClean="0"/>
              <a:t>Η Μαρία </a:t>
            </a:r>
            <a:r>
              <a:rPr lang="el-GR" sz="2400" dirty="0" err="1" smtClean="0"/>
              <a:t>Κάλλας</a:t>
            </a:r>
            <a:r>
              <a:rPr lang="el-GR" sz="2400" dirty="0" smtClean="0"/>
              <a:t> ως Μήδεια </a:t>
            </a:r>
            <a:r>
              <a:rPr lang="en-US" sz="2400" dirty="0" smtClean="0"/>
              <a:t/>
            </a:r>
            <a:br>
              <a:rPr lang="en-US" sz="2400" dirty="0" smtClean="0"/>
            </a:br>
            <a:r>
              <a:rPr lang="el-GR" sz="2400" dirty="0" smtClean="0"/>
              <a:t>στην ομώνυμη όπερα του </a:t>
            </a:r>
            <a:r>
              <a:rPr lang="en-US" sz="2400" dirty="0" smtClean="0"/>
              <a:t>Cherubini </a:t>
            </a:r>
            <a:br>
              <a:rPr lang="en-US" sz="2400" dirty="0" smtClean="0"/>
            </a:br>
            <a:r>
              <a:rPr lang="en-US" sz="2400" dirty="0" smtClean="0"/>
              <a:t>(Dallas 1958)</a:t>
            </a:r>
            <a:endParaRPr lang="el-GR" sz="2400" dirty="0"/>
          </a:p>
        </p:txBody>
      </p:sp>
      <p:pic>
        <p:nvPicPr>
          <p:cNvPr id="3074" name="Picture 2" descr="C:\Documents and Settings\Q\Τα έγγραφά μου\Οι εικόνες μου\Callas-Cherubini-Medea-Dallas 1958.jpg"/>
          <p:cNvPicPr>
            <a:picLocks noGrp="1" noChangeAspect="1" noChangeArrowheads="1"/>
          </p:cNvPicPr>
          <p:nvPr>
            <p:ph idx="1"/>
          </p:nvPr>
        </p:nvPicPr>
        <p:blipFill>
          <a:blip r:embed="rId2" cstate="print"/>
          <a:srcRect/>
          <a:stretch>
            <a:fillRect/>
          </a:stretch>
        </p:blipFill>
        <p:spPr bwMode="auto">
          <a:xfrm>
            <a:off x="2627784" y="1988840"/>
            <a:ext cx="3528392" cy="4392488"/>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400" dirty="0" smtClean="0"/>
              <a:t>Η Μαρία </a:t>
            </a:r>
            <a:r>
              <a:rPr lang="el-GR" sz="2400" dirty="0" err="1" smtClean="0"/>
              <a:t>Κάλλας</a:t>
            </a:r>
            <a:r>
              <a:rPr lang="el-GR" sz="2400" dirty="0" smtClean="0"/>
              <a:t> σε πρόβα για το ρόλο της Μήδειας από την ομώνυμη όπερα του </a:t>
            </a:r>
            <a:r>
              <a:rPr lang="en-US" sz="2400" dirty="0" smtClean="0"/>
              <a:t>Cherubini</a:t>
            </a:r>
            <a:r>
              <a:rPr lang="el-GR" sz="2400" dirty="0" smtClean="0"/>
              <a:t> </a:t>
            </a:r>
            <a:r>
              <a:rPr lang="en-US" sz="2400" dirty="0" smtClean="0"/>
              <a:t/>
            </a:r>
            <a:br>
              <a:rPr lang="en-US" sz="2400" dirty="0" smtClean="0"/>
            </a:br>
            <a:r>
              <a:rPr lang="el-GR" sz="2400" dirty="0" smtClean="0"/>
              <a:t>Επίδαυρος 1961</a:t>
            </a:r>
            <a:endParaRPr lang="el-GR" sz="2400" dirty="0"/>
          </a:p>
        </p:txBody>
      </p:sp>
      <p:pic>
        <p:nvPicPr>
          <p:cNvPr id="4098" name="Picture 2" descr="C:\Documents and Settings\Q\Τα έγγραφά μου\Οι εικόνες μου\Callas-Medea-Epidavros-Prova-1961.jpg"/>
          <p:cNvPicPr>
            <a:picLocks noGrp="1" noChangeAspect="1" noChangeArrowheads="1"/>
          </p:cNvPicPr>
          <p:nvPr>
            <p:ph idx="1"/>
          </p:nvPr>
        </p:nvPicPr>
        <p:blipFill>
          <a:blip r:embed="rId2" cstate="print"/>
          <a:srcRect/>
          <a:stretch>
            <a:fillRect/>
          </a:stretch>
        </p:blipFill>
        <p:spPr bwMode="auto">
          <a:xfrm>
            <a:off x="2699792" y="1600200"/>
            <a:ext cx="3816424" cy="506916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3148</TotalTime>
  <Words>3813</Words>
  <Application>Microsoft Office PowerPoint</Application>
  <PresentationFormat>Προβολή στην οθόνη (4:3)</PresentationFormat>
  <Paragraphs>595</Paragraphs>
  <Slides>186</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186</vt:i4>
      </vt:variant>
    </vt:vector>
  </HeadingPairs>
  <TitlesOfParts>
    <vt:vector size="187" baseType="lpstr">
      <vt:lpstr>Αποκορύφωμα</vt:lpstr>
      <vt:lpstr> Μυθοσ, λογοτεχνια  και μουσΙΚΟ ΘΕΑΤΡΟ  </vt:lpstr>
      <vt:lpstr>ΠΕΡΙΟΔΟΙ ΤΗΣ ΙΣΤΟΡΙΑΣ ΤΗΣ ΜΟΥΣΙΚΗΣ -1</vt:lpstr>
      <vt:lpstr>ΠΕΡΙΟΔΟΙ ΤΗΣ ΙΣΤΟΡΙΑΣ ΤΗΣ ΜΟΥΣΙΚΗΣ -2</vt:lpstr>
      <vt:lpstr>ΠΕΡΙΟΔΟΙ ΤΗΣ ΙΣΤΟΡΙΑΣ ΤΗΣ ΜΟΥΣΙΚΗΣ  -3</vt:lpstr>
      <vt:lpstr>Η ΔΗΜΙΟΥΡΓΙΑ ΤΗΣ ΟΠΕΡΑΣ -1</vt:lpstr>
      <vt:lpstr>Η ΔΗΜΙΟΥΡΓΙΑ ΤΗΣ ΟΠΕΡΑΣ -2</vt:lpstr>
      <vt:lpstr>Η ΔΗΜΙΟΥΡΓΙΑ ΤΗΣ ΟΠΕΡΑΣ -3</vt:lpstr>
      <vt:lpstr>Η ΓΕΝΝΗΣΗ ΤΗΣ ΟΠΕΡΑΣ ΣΤΗΝ ΙΤΑΛΙΑ. ΦΛΩΡΕΝΤΙΑ, ΜΑΝΤΟΒΑ, ΡΩΜΗ, ΒΕΝΕΤΙΑ -1</vt:lpstr>
      <vt:lpstr>Η ΓΕΝΝΗΣΗ ΤΗΣ ΟΠΕΡΑΣ ΣΤΗΝ ΙΤΑΛΙΑ. ΦΛΩΡΕΝΤΙΑ, ΜΑΝΤΟΒΑ, ΡΩΜΗ, ΒΕΝΕΤΙΑ -2</vt:lpstr>
      <vt:lpstr>Η ΓΕΝΝΗΣΗ ΤΗΣ ΟΠΕΡΑΣ ΣΤΗΝ ΙΤΑΛΙΑ. ΦΛΩΡΕΝΤΙΑ, ΜΑΝΤΟΒΑ, ΡΩΜΗ, ΒΕΝΕΤΙΑ -3</vt:lpstr>
      <vt:lpstr>Claudio Monteverdi</vt:lpstr>
      <vt:lpstr>Stefano Landi Sant’ Alessio</vt:lpstr>
      <vt:lpstr>Tomaso Albinoni</vt:lpstr>
      <vt:lpstr>Antonio Vivaldi</vt:lpstr>
      <vt:lpstr>Η ΟΠΕΡΑ ΣΤΗ ΓΑΛΛΙΑ 17ος αιώνας</vt:lpstr>
      <vt:lpstr>Jean-Battiste Lully</vt:lpstr>
      <vt:lpstr> Η ΟΠΕΡΑ ΣΤΗΝ ΑΓΓΛΙΑ 17Ος αιώνας</vt:lpstr>
      <vt:lpstr>Henry Purcell</vt:lpstr>
      <vt:lpstr>Η όπερα στη Γερμανία 17ος αιώνας</vt:lpstr>
      <vt:lpstr>Heinrich Schütz Πορτραίτο από τον Christoph Spetner</vt:lpstr>
      <vt:lpstr>Johann Theile (1646-1724)</vt:lpstr>
      <vt:lpstr>Teatro di San Carlo Napoli, 1737</vt:lpstr>
      <vt:lpstr>Teatro alla Scala Milano 1778 </vt:lpstr>
      <vt:lpstr> Teatro alla Scala Milano Παράσταση της όπερας του Puccini Turandot  2011</vt:lpstr>
      <vt:lpstr> Teatro La Fenice Βενετία Το εσωτερικό του θεάτρου όπως ήταν το 1837</vt:lpstr>
      <vt:lpstr>Η όπερα τον 18ο αιώνα. Παράδοση και νεωτερισμός</vt:lpstr>
      <vt:lpstr>Teatro La Fenice Βενετία 1792 (η αίθουσα και η σκηνή, 2005)</vt:lpstr>
      <vt:lpstr>Η opera seria (σοβαρή όπερα)</vt:lpstr>
      <vt:lpstr>Συνθέτες Ιταλία, Γαλλία</vt:lpstr>
      <vt:lpstr>Συνθἐτες Γερμανία, Αγγλία</vt:lpstr>
      <vt:lpstr>Metastasio</vt:lpstr>
      <vt:lpstr>Pergolesi</vt:lpstr>
      <vt:lpstr>Rameau</vt:lpstr>
      <vt:lpstr>Haendel</vt:lpstr>
      <vt:lpstr>Η κωμική όπερα -1 (Opera buffa, Intermezzo, Opera comique, Ballad opera, Singspiel)</vt:lpstr>
      <vt:lpstr>Η κωμική όπερα -2 (Opera buffa, Intermezzo, Opera comique, Ballad opera, Singspiel)</vt:lpstr>
      <vt:lpstr>Η κωμική όπερα -3 (Opera buffa, Intermezzo, Opera comique, Ballad opera, Singspiel)</vt:lpstr>
      <vt:lpstr>Η κωμική όπερα -4 (Opera buffa, Intermezzo, Opera comique, Ballad opera, Singspiel)</vt:lpstr>
      <vt:lpstr>Joseph Haydn</vt:lpstr>
      <vt:lpstr>Joseph Haydn</vt:lpstr>
      <vt:lpstr>Wolgfang Amadeus Mozart</vt:lpstr>
      <vt:lpstr>O Mozart σε παιδική ηλικία</vt:lpstr>
      <vt:lpstr>Ο Mozart σε παιδική ηλικία παίζοντας μουσική</vt:lpstr>
      <vt:lpstr>Ο Mozart σε ανδρική ηλικία</vt:lpstr>
      <vt:lpstr>Ο Mozart όπως θα ήταν σήμερα;</vt:lpstr>
      <vt:lpstr>Christoph Willibald Gluck</vt:lpstr>
      <vt:lpstr>Christoph Willibald Gluck</vt:lpstr>
      <vt:lpstr>Ο Gaetano Guadagni, ο πρώτος τραγουδιστής (castrato) που ερμήνευσε το ρόλο του Ορφέα στη Βιέννη το 1762</vt:lpstr>
      <vt:lpstr>Αντίγραφο από την παρτιτούρα του Gluck για την όπερα Ορφέας και Ευρυδίκη </vt:lpstr>
      <vt:lpstr> 19ος αιώνας </vt:lpstr>
      <vt:lpstr>19ος αιώνας Ιταλία</vt:lpstr>
      <vt:lpstr>19ος αιώνας Ιταλία</vt:lpstr>
      <vt:lpstr>Gioacchino Rossini</vt:lpstr>
      <vt:lpstr>Gioacchino Rossini</vt:lpstr>
      <vt:lpstr>Isabella Colbran Υψίφωνος, σύζυγος του Rossini.  Ο συνθέτης έγραψε γι’ αυτήν πολλούς από τους  ρόλους του </vt:lpstr>
      <vt:lpstr>Καρικατούρα του Ροσίνι  Κατά το τελευταίο μέρος της ζωής του, ο συνθέτης είχε αποσυρθεί από τη μουσική δημιουργία και ασκούσε το άλλο πάθος του, τη γαστριμαργική απόλαυση</vt:lpstr>
      <vt:lpstr>Σκωπτικό σκίτσο για τη δημοτικότητα της εισαγωγής του Γουλιέλμου Τέλλου</vt:lpstr>
      <vt:lpstr>19ος αιώνας Ιταλία</vt:lpstr>
      <vt:lpstr>Ο Donizetti σε νεανική ηλικία</vt:lpstr>
      <vt:lpstr>Ο Donizetti σε ώριμη ηλικία</vt:lpstr>
      <vt:lpstr>Σχἐδιο για τη σκηνογραφία της όπερας Lucia di Lamermoor από παράσταση του 1844</vt:lpstr>
      <vt:lpstr>19ος αιώνας Ιταλία</vt:lpstr>
      <vt:lpstr>Vincenzo Bellini</vt:lpstr>
      <vt:lpstr>Vincenzo Bellini (σκίτσο της εποχής του)</vt:lpstr>
      <vt:lpstr>Η Μαρία Κάλλας στο ρόλο της Νόρμας</vt:lpstr>
      <vt:lpstr>19ος αιώνας Ιταλία</vt:lpstr>
      <vt:lpstr>Giuseppe Verdi</vt:lpstr>
      <vt:lpstr>        O Verdi σε σκίτσο της εποχής        o</vt:lpstr>
      <vt:lpstr>Η αφίσα για την παγκόσμια πρώτη εκτέλεση της Traviata (6 Μαρτίου 1853)</vt:lpstr>
      <vt:lpstr>Παράσταση του Rigoletto, San Diego, 2009</vt:lpstr>
      <vt:lpstr>Παράσταση του Rigoletto, San Diego, 2009</vt:lpstr>
      <vt:lpstr>Παράσταση της Aida (Royal Opera 2010)</vt:lpstr>
      <vt:lpstr>Ο περίφημος τενόρος Enrico Caruso  στο ρόλο του Δούκα  από τον Ριγκολέτο του Verdi</vt:lpstr>
      <vt:lpstr>19ος αιώνας Ιταλία</vt:lpstr>
      <vt:lpstr>Amilcare Ponchielli</vt:lpstr>
      <vt:lpstr>Pietro Mascagni</vt:lpstr>
      <vt:lpstr>Alfredo Catalani</vt:lpstr>
      <vt:lpstr>Ruggero Leoncavallo</vt:lpstr>
      <vt:lpstr>Ο Luciano Pavarotti  στους Παλιάτσους του Leoncavallo</vt:lpstr>
      <vt:lpstr>Francesco Cilea</vt:lpstr>
      <vt:lpstr>Αφίσα από την παράσταση  της Adriana Lecouvreur του Cilea  στη Σκάλα του Μιλάνου (1989)  με πρωταγωνίστρια τη Mirella Freni</vt:lpstr>
      <vt:lpstr>Umberto Giordano</vt:lpstr>
      <vt:lpstr>Riccardo Zandonai</vt:lpstr>
      <vt:lpstr>Σκηνή από την όπερα  Francesca da Rimini του Zantonai  στην Όπερα του Παρισιού (Απρίλιος 2012)</vt:lpstr>
      <vt:lpstr>19ος αιώνας Ιταλία</vt:lpstr>
      <vt:lpstr>Φωτογραφία του G. Puccini  μπροστά στο πιάνο του</vt:lpstr>
      <vt:lpstr>Ο Giacomo Puccini σε σχετικά νεαρή ηλικία</vt:lpstr>
      <vt:lpstr>Το σπίτι του Giacomo Pucini  που σήμερα λειτουργεί ως μουσείο</vt:lpstr>
      <vt:lpstr>Φωτογραφία της Chariclea Darclee,  της πρώτης σοπράνο που τραγούδησε το ρόλο της Tosca</vt:lpstr>
      <vt:lpstr>Σκηνή από την Madama Butterfly του Puccini στην παράσταση της English National Opera  (London Coliseum, 2008) </vt:lpstr>
      <vt:lpstr>Puccini, Madama Butterfly Η κεντρική ηρωίδα (Butterfly) κρατώντας στην αγκαλιά το παιδί της (εδώ ομοίωμα) από την ίδια παράσταση της English National Opera, London Coliseum 2008  </vt:lpstr>
      <vt:lpstr>Η Floria Tosca σκοτώνει τον Scarpia, τον αρχηγό της μυστικής αστυνομίας που την εκβιάζει, στο έργο του Puccini Tosca  (παράσταση της Σκάλας του Μιλάνου, 2011) </vt:lpstr>
      <vt:lpstr>Σκηνή από την Turandot, το τελευταίο έργο του Puccini που έμεινε ημιτελές λόγω θανάτου του συνθέτη (San Diego Theater 2011)</vt:lpstr>
      <vt:lpstr>Σκηνή συνόλου από την Turandot, το τελευταίο έργο του Puccini (San Diego Theater, 2011)</vt:lpstr>
      <vt:lpstr>19ος αιώνας Γαλλία</vt:lpstr>
      <vt:lpstr>Ο Luigi Cherubini στεφανωμένος από τη Μούσα  (έργο του Ingres) </vt:lpstr>
      <vt:lpstr>Ο Cherubini στο ίδιο πορτραίτο του Ingres.  Η παρουσία της Μούσας δυσαρεστούσε τον Cherubini και η μορφή της Μούσας αφαιρέθηκε σε πολλά αντίγραφα</vt:lpstr>
      <vt:lpstr>Η Μαρία Κάλλας ως Μήδεια  στην ομώνυμη όπερα του Cherubini  (Dallas 1958)</vt:lpstr>
      <vt:lpstr>Η Μαρία Κάλλας σε πρόβα για το ρόλο της Μήδειας από την ομώνυμη όπερα του Cherubini  Επίδαυρος 1961</vt:lpstr>
      <vt:lpstr>Το εξώφυλλο του δίσκου της Μήδειας του Cherubini  με πρωταγωνίστρια τη Μαρία Κάλλας</vt:lpstr>
      <vt:lpstr>Gaspare Spontini</vt:lpstr>
      <vt:lpstr>Giacomo Meyerbeer</vt:lpstr>
      <vt:lpstr>Αφίσα για την πρεμιέρα της όπερας του Meyerbeer Robert le Diable (1831)</vt:lpstr>
      <vt:lpstr>Adrien Boieldieu</vt:lpstr>
      <vt:lpstr>Daniel Auber</vt:lpstr>
      <vt:lpstr>Ο τενόρος Sim Reeves  στο ρόλο του ληστή Fra Diavolo  από την ομώνυμη όπερα του Auber</vt:lpstr>
      <vt:lpstr>Fromentin Halevy</vt:lpstr>
      <vt:lpstr>Ambroise Thomas</vt:lpstr>
      <vt:lpstr>Η σοπράνο Marie Cabel που τραγούδησε το ρόλο της Philine στην πρεμιέρα της όπερας Mignon Ambroise Thomas (1866)</vt:lpstr>
      <vt:lpstr>19ος αιώνας Γαλλία</vt:lpstr>
      <vt:lpstr>Hector Berlioz</vt:lpstr>
      <vt:lpstr>Η αφίσα για την πρεμιέρα της όπερας του Berlioz Οι Τρώες (1863) Η όπερα παρουσιάστηκε σε δύο μέρη: Η άλωση της Τροίας και Οι Τρώες στην Καρχηδόνα. Το δεύτερο μέρος παρουσιάστηκε το 1863</vt:lpstr>
      <vt:lpstr>Charles Gounod</vt:lpstr>
      <vt:lpstr>Ο βαθύφωνος Feodor Chaliapine στο ρόλο του Μεφιστοφελή (1915) από την όπερα Faust του Gounod</vt:lpstr>
      <vt:lpstr>Σκίτσο του Ed. Desplechin  για την τελική σκηνή (πτώση της ηρωίδας από το βράχο)  της όπερας Sappho του Gounod (1851)</vt:lpstr>
      <vt:lpstr>Georges Bizet</vt:lpstr>
      <vt:lpstr>Η σοπράνο Emma Calve’  που ερμήνευσε το ρόλο της Carmen του Bizet το 1894 στο Παρίσι . Για να αποδώσει ρεαλιστικότερα το ρόλο, η Calve’ ταξίδεψε ειδικά στην Ισπανία για να μελετήσει ισπανικούς χορούς και να δει τις εργάτριες στα εργοστάσια καπνού</vt:lpstr>
      <vt:lpstr>Edouard Lalo</vt:lpstr>
      <vt:lpstr>Leo Delibes</vt:lpstr>
      <vt:lpstr>Σκηνή από παράσταση της όπερας Lakme’ του Delibes  Παραγωγή της Opera Australia (2011)</vt:lpstr>
      <vt:lpstr>Σκηνή από την ίδια παράσταση της όπερας Lakme’ του Delibes  Παραγωγή της Opera Australia (2011)</vt:lpstr>
      <vt:lpstr>Camille Saint-Saens</vt:lpstr>
      <vt:lpstr>Το εξώφυλλο από το δίσκο με την όπερα Σαμψών και Δαλιδά του Saint-Saens με μαέστρο τον Sir Colin Davis</vt:lpstr>
      <vt:lpstr>Jules Massenet</vt:lpstr>
      <vt:lpstr>Σκηνή από την όπερα Βέρθερος του Massenet  Παραγωγή του Nationaltheater Μόναχο 2009</vt:lpstr>
      <vt:lpstr>Σκηνή από την όπερα Βέρθερος του Massenet Η Charlotte ανακαλύπτει το σώμα του Βέρθερου μετά την αυτοκτονία του  Παραγωγή του Nationaltheater Μόναχο 2009</vt:lpstr>
      <vt:lpstr>Jacques Offenbach</vt:lpstr>
      <vt:lpstr>Σχέδιο-πίνακας του Sergei Sudeikin για την παράσταση της όπερας του Offenbach Τα παραμύθια του Χόφμαν  (1915)</vt:lpstr>
      <vt:lpstr>Σκωπτικό σκίτσο του Jacques Offenbach</vt:lpstr>
      <vt:lpstr>19ος αιώνας Γερμανία</vt:lpstr>
      <vt:lpstr>Από την παγκόσμια πρεμιέρα  της αναθεωρημένης (από τον ίδιο τον Beethoven) εκδοχής της όπεράς του Fidelio. (23 Μαϊου 1814). Είχαν προηγηθεί δύο σειρές παραστάσεων, το 1805 και το 1806,που διέφεραν λίγο μεταξύ τους,  κυρίως στην εισαγωγή. Την πρεμιέρα του 1814 διηύθυνε  o συνθέτης. Επειδή δεν άκουγε σχεδόν καθόλου πια, βοηθήθηκε στη διεύθυνση από τον Michael Umlauf.  Ανάμεσα στο ακροατήριο βρισκόταν ο δεκαεξάχρονος Schubert o οποίος, για να μπορέσει να αγοράσει το ακριβό εισιτήριο, πούλησε τα σχολικά βιβλία του</vt:lpstr>
      <vt:lpstr>Από την πρεμιέρα της όπερας του Schubert Alfonso und Estrella. Το έργο παίχτηκε στη Βαϊμάρη το 1854, 26 χρόνια μετά το θάνατο του συνθέτη, με διευθυντή ορχήστρας τον Franz Liszt</vt:lpstr>
      <vt:lpstr>Karl Maria von Weber</vt:lpstr>
      <vt:lpstr>19ος αιώνας Γερμανία</vt:lpstr>
      <vt:lpstr>Richard Wagner</vt:lpstr>
      <vt:lpstr>Richard Wagner</vt:lpstr>
      <vt:lpstr>Cosima Wagner, σύζυγος του Wagner και κόρη του Liszt, μια γυναίκα με έντονη προσωπικότητα που υποστήριξε με αποφασιστικότητα το έργο του συνθέτη αφήνοντας τη σφραγίδα της στη ζωή του και στη διαχείριση του θεάτρου του Beyreut  </vt:lpstr>
      <vt:lpstr>O Wagner στο Beyreut μαζί με άλλους μουσικούς. Στο πιάνο διακρίνεται ο F. Liszt, πατέρας της Κοζίμα και πεθερός του Βάγκνερ </vt:lpstr>
      <vt:lpstr>Το θέατρο (Festspielhaus) του Beyreut  όπου γίνεται το περίφημο Φεστιβάλ Βάγκνερ</vt:lpstr>
      <vt:lpstr>Σκίτσο του Wagner από τον A. Gil.  Η μουσική του συνθέτη εμφανίζεται να σπάει τα αυτιά των ακρατών της</vt:lpstr>
      <vt:lpstr>19ος αιώνας Η όπερα στην υπόλοιπη Ευρώπη</vt:lpstr>
      <vt:lpstr>Michael Glinka</vt:lpstr>
      <vt:lpstr>Το εξώφυλλο της παρτιτούρας της όπερας Πρίγκηπας Ιγκόρ του Alexander Borodin</vt:lpstr>
      <vt:lpstr>Alexander Borodin</vt:lpstr>
      <vt:lpstr>Ο Μουσόργκσκυ σε νεαρή ηλικία  στη ρωσική αυτοκρατορική φρουρά</vt:lpstr>
      <vt:lpstr>Ο Μουσόργκσκυ σε πορτραίτο του Ρώσου ζωγράφου I. Repin Το πορτραίτο έγινε στις 2.3.1881,  μερικές ημέρες πριν από το θάνατο του συνθέτη</vt:lpstr>
      <vt:lpstr>Ο Ρίμσκυ-Κόρσακοφ σε πορτραίτο του I. Repin</vt:lpstr>
      <vt:lpstr>Πιοτρ Ίλιτς Τσαϊκόφσκι</vt:lpstr>
      <vt:lpstr>Σκηνή από την παράσταση της όπερας του Τσαϊκόφσκι Ντάμα Πίκα  που ανέβηκε το 2008 από την όπερα της Lyon  σε σκηνοθεσία Peter Stein</vt:lpstr>
      <vt:lpstr>Bedrich Smetana</vt:lpstr>
      <vt:lpstr>Antonin Dvorak</vt:lpstr>
      <vt:lpstr>Σκηνή από την παράσταση της όπερας του Ντβόρζακ Ρουσάλκα  που παρουσιάστηκε στο Royal Opera House στις 27 Φεβρουαρίου του 2012,  μια παράσταση που επικρίθηκε σφοδρά για τη σκηνοθεσία της  και επαινέθηκε για τη μουσική της</vt:lpstr>
      <vt:lpstr>Leos Janacek</vt:lpstr>
      <vt:lpstr>Ιδιόχειρη παρτιτούρα του Λ. Γιάνατσεκ από την όπερα Jenufa</vt:lpstr>
      <vt:lpstr>Από την όπερα στην οπερέτα και από την οπερέτα στο μιούζικαλ 19ος-20ος αιώνας</vt:lpstr>
      <vt:lpstr>Franz von Suppe’</vt:lpstr>
      <vt:lpstr>Johann Strauss</vt:lpstr>
      <vt:lpstr>Franz Lehar</vt:lpstr>
      <vt:lpstr>Από την παράσταση της Εύθυμης Xήρας του Lehar  που δόθηκε στις 15.11.2007 στη Florida</vt:lpstr>
      <vt:lpstr>O Leonard Bernstein σε σχετικά νεαρή ηλικία</vt:lpstr>
      <vt:lpstr>O Leonard Bernstein  σε πιο προχωρημένη ηλικία  στη διεύθυνση ορχήστρας</vt:lpstr>
      <vt:lpstr>Σκηνή από την παράσταση του musical West Side Story  που έγραψε ο Leonard Bernstein το 1957</vt:lpstr>
      <vt:lpstr>Andrew Lloyd Webber</vt:lpstr>
      <vt:lpstr>Σκηνή από το Φάντασμα της Όπερας  του Andrew Lloyd Webber</vt:lpstr>
      <vt:lpstr>19ος και 20ος αιώνας Η όπερα και η οπερέτα στην Ελλάδα</vt:lpstr>
      <vt:lpstr>Ελληνικό γραμματόσημο  με την απεικόνιση του συνθέτη  Σπύρου Σαμάρα</vt:lpstr>
      <vt:lpstr>Ο συνθέτης Μανώλης Καλομοίρης</vt:lpstr>
      <vt:lpstr>Ο Έλληνας συνθέτης και μαέστρος  Δημήτρης Μητρόπουλος </vt:lpstr>
      <vt:lpstr>20ός αιώνας</vt:lpstr>
      <vt:lpstr>Richard Strauss</vt:lpstr>
      <vt:lpstr>Από παράσταση της όπερας του Richard Strauss  H Αριάδνη στη Νάξο  σε σκηνοθεσία Christof Loy Royal Opera House 2002 </vt:lpstr>
      <vt:lpstr>Luciano Berio</vt:lpstr>
      <vt:lpstr>Claude Debussy</vt:lpstr>
      <vt:lpstr>O Debussy στο πιάνο με άλλους μουσικούς 1893</vt:lpstr>
      <vt:lpstr>Ο Γάλλος συνθέτης του 20ού αιώνα Olivier Messiaen</vt:lpstr>
      <vt:lpstr>20ός αιώνας</vt:lpstr>
      <vt:lpstr>Ο Άγγλος συνθέτης Benjamin Britten</vt:lpstr>
      <vt:lpstr>Dimitri Shostakovitch</vt:lpstr>
      <vt:lpstr>Sergei Prokofiev</vt:lpstr>
      <vt:lpstr>Igor Stravinsky</vt:lpstr>
      <vt:lpstr>O Bela Bartok το 1899 Φωτογραφία από την αποφοίτησή του  υπογεγραμμένη από τον ίδιο</vt:lpstr>
      <vt:lpstr>George Gershwin</vt:lpstr>
      <vt:lpstr>Philip Glass</vt:lpstr>
      <vt:lpstr>O δίσκος με την όπερα του Philip Glass  Einstein on the Beach</vt:lpstr>
      <vt:lpstr>Ο αμερικανός συνθέτης John Adams</vt:lpstr>
      <vt:lpstr>Σκηνή από την όπερα του John Adams Nixon in China  από την παράσταση της Metropolitan Opera της Νέας Υόρκης το 2011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ΠΕΡΙΟΔΟΙ ΤΗΣ ΙΣΤΟΡΙΑΣ ΤΗΣ ΜΟΥΣΙΚΗΣ</dc:title>
  <dc:creator>User</dc:creator>
  <cp:lastModifiedBy>uer</cp:lastModifiedBy>
  <cp:revision>373</cp:revision>
  <dcterms:created xsi:type="dcterms:W3CDTF">2012-02-07T08:09:19Z</dcterms:created>
  <dcterms:modified xsi:type="dcterms:W3CDTF">2018-02-03T17:40:50Z</dcterms:modified>
</cp:coreProperties>
</file>