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7" r:id="rId5"/>
    <p:sldId id="278" r:id="rId6"/>
    <p:sldId id="260" r:id="rId7"/>
    <p:sldId id="280" r:id="rId8"/>
    <p:sldId id="262" r:id="rId9"/>
    <p:sldId id="263" r:id="rId10"/>
    <p:sldId id="264" r:id="rId11"/>
    <p:sldId id="281" r:id="rId12"/>
    <p:sldId id="266" r:id="rId13"/>
    <p:sldId id="272" r:id="rId14"/>
    <p:sldId id="273" r:id="rId15"/>
    <p:sldId id="275" r:id="rId16"/>
    <p:sldId id="282" r:id="rId17"/>
    <p:sldId id="267" r:id="rId18"/>
    <p:sldId id="268" r:id="rId19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318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786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1042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946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69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1459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7128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467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966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74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61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765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494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35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11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585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91C93-E03D-44B0-B5E0-96C6EF53DEBF}" type="datetimeFigureOut">
              <a:rPr lang="el-GR" smtClean="0"/>
              <a:t>23/3/2022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F99256-BC8E-4AB9-8BE2-651BB7FEC6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03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4FBED9-8B60-4701-B8F2-4D17A476C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027" y="1470991"/>
            <a:ext cx="7010399" cy="3087757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ΡΩΜΑΪΚΗ ΙΣΤΟΡΙΟΓΡΑΦΙΑ </a:t>
            </a:r>
            <a:r>
              <a:rPr lang="en-US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ΦΡΟΝΤΙΣΤΗΡΙΟ)</a:t>
            </a:r>
            <a:br>
              <a:rPr lang="el-GR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Δ΄ Εξάμηνο</a:t>
            </a:r>
            <a:endParaRPr lang="el-GR" sz="4400" dirty="0">
              <a:solidFill>
                <a:srgbClr val="C00000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9E4ED5C-BADE-4F85-A8F4-57C057BFE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168349"/>
            <a:ext cx="8915399" cy="834886"/>
          </a:xfrm>
        </p:spPr>
        <p:txBody>
          <a:bodyPr>
            <a:normAutofit/>
          </a:bodyPr>
          <a:lstStyle/>
          <a:p>
            <a:pPr algn="r"/>
            <a:r>
              <a:rPr lang="el-GR" b="1" dirty="0">
                <a:solidFill>
                  <a:schemeClr val="accent1"/>
                </a:solidFill>
              </a:rPr>
              <a:t>Διδάσκουσα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  <a:r>
              <a:rPr lang="el-GR" b="1" dirty="0">
                <a:solidFill>
                  <a:schemeClr val="accent1"/>
                </a:solidFill>
              </a:rPr>
              <a:t>Μαριάννα Καραγιώργου</a:t>
            </a:r>
          </a:p>
          <a:p>
            <a:pPr algn="r"/>
            <a:r>
              <a:rPr lang="el-GR" b="1" dirty="0">
                <a:solidFill>
                  <a:schemeClr val="accent1"/>
                </a:solidFill>
              </a:rPr>
              <a:t>(Υπ. Δρ. Κλασικής Φιλολογίας Π. Πατρών)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11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344F23-F363-4236-BFE8-18BF4E442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5090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ΠΛΑΓΙΟΣ ΛΟΓΟΣ (</a:t>
            </a:r>
            <a:r>
              <a:rPr lang="en-US" sz="2900" i="1" dirty="0">
                <a:solidFill>
                  <a:schemeClr val="accent1"/>
                </a:solidFill>
              </a:rPr>
              <a:t>ORATIO OBLIQUA</a:t>
            </a:r>
            <a:r>
              <a:rPr lang="en-US" sz="2900" dirty="0">
                <a:solidFill>
                  <a:schemeClr val="accent1"/>
                </a:solidFill>
              </a:rPr>
              <a:t>)</a:t>
            </a:r>
            <a:endParaRPr lang="el-GR" sz="29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6BD0AD-F5A7-4818-AC4A-7910F84DD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678" y="1470990"/>
            <a:ext cx="10813775" cy="47628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ευθείες ερωτήσεις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που εκφέρονται με Οριστική και </a:t>
            </a:r>
            <a:r>
              <a:rPr lang="el-GR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απορηματική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ή δυνητική Υποτακτική,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μετατρέπονται στον πλάγιο λόγο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δευτερεύουσες πλάγιες ερωτηματικές προτάσεις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οι οποίες θα εισάγονται με τον ίδιο σύνδεσμο εισαγωγής και θα εκφέρονται πάντα με Υποτακτική, υπακούοντας στην ακολουθία των χρόνων. Αν η ευθεία ερώτηση δεν έχει εισαγωγικό μόριο, τότε βάζω αδιακρίτως το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num/-ne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ενώ σε περίπτωση που έχω εξάρτηση από το ρ.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quaero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εισαγωγικό μόριο είναι απαραιτήτως το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nonne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Τέλος, δεν βάζω ερωτηματικό!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2417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4E313C-BE07-4745-AE2C-3EA370EAD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967409"/>
            <a:ext cx="10959547" cy="4943813"/>
          </a:xfrm>
        </p:spPr>
        <p:txBody>
          <a:bodyPr/>
          <a:lstStyle/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Ubi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Antonius?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Πού είναι ο Αντώνιος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;) 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el-GR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lang="en-US" sz="2400" b="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Rogat</a:t>
            </a:r>
            <a:r>
              <a:rPr lang="en-US" sz="2400" b="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ubi sit Antonius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[εξάρτηση από αρκτικό χρόνο (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rogat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 ίδιου χρόνου (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US" sz="2400" b="1" i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→ sit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)]</a:t>
            </a:r>
            <a:endParaRPr lang="en-US" sz="2400" b="1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b="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Rogabat</a:t>
            </a:r>
            <a:r>
              <a:rPr lang="en-US" sz="2400" b="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ubi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esset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Antonius.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εξάρτηση από ιστορικό χρόνο (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rogabat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 Παρατατικού (</a:t>
            </a:r>
            <a:r>
              <a:rPr lang="en-US" sz="2400" b="1" i="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→ 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)]</a:t>
            </a:r>
            <a:endParaRPr lang="el-GR" sz="2400" b="1" i="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endParaRPr lang="en-US" sz="24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235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5D97D0-269B-4B45-90CD-00E2EACED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661352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ΠΛΑΓΙΟΣ ΛΟΓΟΣ (</a:t>
            </a:r>
            <a:r>
              <a:rPr lang="en-US" sz="2900" i="1" dirty="0">
                <a:solidFill>
                  <a:schemeClr val="accent1"/>
                </a:solidFill>
              </a:rPr>
              <a:t>ORATIO OBLIQUA</a:t>
            </a:r>
            <a:r>
              <a:rPr lang="en-US" sz="2900" dirty="0">
                <a:solidFill>
                  <a:schemeClr val="accent1"/>
                </a:solidFill>
              </a:rPr>
              <a:t>)</a:t>
            </a:r>
            <a:endParaRPr lang="el-GR" sz="29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3C607C-38D4-4253-8EAB-373A5245E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948" y="1391478"/>
            <a:ext cx="10827026" cy="48424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δευτερεύουσες προτάσεις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παραμένουν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δευτερεύουσες προτάσεις του ίδιου είδους,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αλλά εκφέρονται πάντα με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ακόμη και αν η κανονική τους εκφορά είναι με Οριστική. Αυτή η υποτακτική (του πλαγίου λόγου) υπακούει στην ακολουθία των χρόνων. Πιο συγκεκριμένα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α) Αν εκφέρονται με Οριστική, στον πλάγιο λόγο τη τρέπουν σε Υποτακτική στην ίδια χρονική βαθμίδα (σύγχρονο, </a:t>
            </a:r>
            <a:r>
              <a:rPr lang="el-GR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προτερόχρονο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υστερόχρονο) ανάλογα με τον χρόνο του ρήματος εξάρτησης, υπακούοντας στους κανόνες της ακολουθίας των χρόνων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59902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9C91C49B-2796-453C-B9DB-933C5AB1A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869693"/>
              </p:ext>
            </p:extLst>
          </p:nvPr>
        </p:nvGraphicFramePr>
        <p:xfrm>
          <a:off x="1643270" y="706007"/>
          <a:ext cx="10164417" cy="5750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6452">
                  <a:extLst>
                    <a:ext uri="{9D8B030D-6E8A-4147-A177-3AD203B41FA5}">
                      <a16:colId xmlns:a16="http://schemas.microsoft.com/office/drawing/2014/main" val="2221569138"/>
                    </a:ext>
                  </a:extLst>
                </a:gridCol>
                <a:gridCol w="7407965">
                  <a:extLst>
                    <a:ext uri="{9D8B030D-6E8A-4147-A177-3AD203B41FA5}">
                      <a16:colId xmlns:a16="http://schemas.microsoft.com/office/drawing/2014/main" val="766962528"/>
                    </a:ext>
                  </a:extLst>
                </a:gridCol>
              </a:tblGrid>
              <a:tr h="445972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Ευθύς λόγος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Πλάγιος λόγος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096012"/>
                  </a:ext>
                </a:extLst>
              </a:tr>
              <a:tr h="1154289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Οριστ. Ενεστώτα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Ενεστώτα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(εξάρτηση από αρκτικό χρόνο)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Παρατατικού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(εξάρτηση από ιστορικό χρόνο)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428740"/>
                  </a:ext>
                </a:extLst>
              </a:tr>
              <a:tr h="109624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Οριστ. Παρατατικού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Παρακειμένου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αρκτικό χρόνο)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Παρατατικού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ιστορικό χρόνο)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446383"/>
                  </a:ext>
                </a:extLst>
              </a:tr>
              <a:tr h="1134043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Οριστ. Παρακειμένου, Υπερσυντελίκου, Συντ. Μέλλοντα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Παρακειμένου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αρκτικό χρόνο)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Υπερσυντελίκου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(εξάρτηση από ιστορικό χρόνο)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661005"/>
                  </a:ext>
                </a:extLst>
              </a:tr>
              <a:tr h="157634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Οριστική Μέλλοντα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Ενεστώτα της Ενεργ. Περιφρ. Συζυγίας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αρκτικό χρόνο) [ή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Ενεστ.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(χρονικές - υποθετικές προτάσεις)]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Παρατατικού της Ενεργ. Περιφρ. Συζυγίας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ιστορικό χρόνο) [ή 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Παρατ.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(χρονικές - υποθετικές προτάσεις)]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210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430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C766EDB4-AEC5-4B13-BFBB-B92A3A934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566677"/>
              </p:ext>
            </p:extLst>
          </p:nvPr>
        </p:nvGraphicFramePr>
        <p:xfrm>
          <a:off x="1563757" y="2133599"/>
          <a:ext cx="10230678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6082">
                  <a:extLst>
                    <a:ext uri="{9D8B030D-6E8A-4147-A177-3AD203B41FA5}">
                      <a16:colId xmlns:a16="http://schemas.microsoft.com/office/drawing/2014/main" val="2859438745"/>
                    </a:ext>
                  </a:extLst>
                </a:gridCol>
                <a:gridCol w="7164596">
                  <a:extLst>
                    <a:ext uri="{9D8B030D-6E8A-4147-A177-3AD203B41FA5}">
                      <a16:colId xmlns:a16="http://schemas.microsoft.com/office/drawing/2014/main" val="2297170449"/>
                    </a:ext>
                  </a:extLst>
                </a:gridCol>
              </a:tblGrid>
              <a:tr h="390174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Ευθύς λόγος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Πλάγιος λόγος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593435"/>
                  </a:ext>
                </a:extLst>
              </a:tr>
              <a:tr h="99044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Ενεστώτα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Ενεστώτα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αρκτικό χρόνο) 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Παρατατικού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ιστορικό χρόνο)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176210"/>
                  </a:ext>
                </a:extLst>
              </a:tr>
              <a:tr h="1290575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Παρακειμένου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Παρακειμένου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αρκτικό χρόνο)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Υπερσυντελίκου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ιστορικό χρόνο)</a:t>
                      </a:r>
                    </a:p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080431"/>
                  </a:ext>
                </a:extLst>
              </a:tr>
              <a:tr h="1590709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Ενεστώτα της Ενεργ. Περιφρ. Συζυγίας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(-</a:t>
                      </a:r>
                      <a:r>
                        <a:rPr lang="en-US" sz="2000" b="1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urus sim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Ενεστώτα της Ενεργ. Περιφρ. Συζυγίας 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(εξάρτηση από αρκτικό χρόνο)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endParaRPr lang="el-G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el-GR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Υποτ. Παρατατικού της Ενεργ. Περιφρ. Συζυγίας</a:t>
                      </a:r>
                      <a:r>
                        <a:rPr lang="el-GR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(εξάρτηση από ιστορικό χρόνο)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33955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AE7DB20-42A6-4839-AFD2-C6E4BF77C40A}"/>
              </a:ext>
            </a:extLst>
          </p:cNvPr>
          <p:cNvSpPr txBox="1"/>
          <p:nvPr/>
        </p:nvSpPr>
        <p:spPr>
          <a:xfrm>
            <a:off x="1563757" y="396240"/>
            <a:ext cx="10522226" cy="1697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 εκφέρονται με Υποτακτική, τη διατηρούν ως έγκλιση μπορεί όμως να αλλάξει ο χρόνος της, ανάλογα με τον χρόνο του ρήματος εξάρτησης, ώστε να διατηρείται η ίδια χρονική βαθμίδα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75636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DE9766-5F3D-43EE-9017-71AAEED8E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1" y="1404731"/>
            <a:ext cx="9914351" cy="45064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** Η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 Παρατατικού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Υπερσυντελίκου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καθώς και η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 Παρατατικού της Ενεργ. Περιφρ. Συζυγίας (-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urus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essem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διατηρεί αναλλοίωτους τους χρόνους της στον πλάγιο λόγο όποια και αν είναι η εξάρτησή της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(είτε από αρκτικό είτε από ιστορικό χρόνο). **</a:t>
            </a:r>
          </a:p>
        </p:txBody>
      </p:sp>
    </p:spTree>
    <p:extLst>
      <p:ext uri="{BB962C8B-B14F-4D97-AF65-F5344CB8AC3E}">
        <p14:creationId xmlns:p14="http://schemas.microsoft.com/office/powerpoint/2010/main" val="578763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77C46C-478D-4A33-8379-BB973749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477078"/>
            <a:ext cx="11343860" cy="5910469"/>
          </a:xfrm>
        </p:spPr>
        <p:txBody>
          <a:bodyPr>
            <a:normAutofit/>
          </a:bodyPr>
          <a:lstStyle/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potuisti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populari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hanc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terram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genuit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atque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aluit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Πώς μπόρεσες να λεηλατήσεις αυτήν εδώ τη χώρα, η οποία σε γέννησε και σε ανέθρεψε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;)  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lang="en-US" sz="24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Veturia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interrogat</a:t>
            </a:r>
            <a:r>
              <a:rPr lang="en-US" sz="24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Coriolanum</a:t>
            </a:r>
            <a:r>
              <a:rPr lang="en-US" sz="24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potuerit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populari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illam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terram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illum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genuerit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atque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aluerit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[οριστική Παρακειμένου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 Παρακειμένου (Α.Χ.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)]</a:t>
            </a: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en-US" sz="24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Veturia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interrogavit</a:t>
            </a:r>
            <a:r>
              <a:rPr lang="en-US" sz="24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Coriolanum</a:t>
            </a:r>
            <a:r>
              <a:rPr lang="en-US" sz="2400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potuisset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populari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illam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terram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illum</a:t>
            </a:r>
            <a:r>
              <a:rPr lang="el-GR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genuisset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atque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aluisset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[οριστική Παρακειμένου - υποτακτική  Υπερσυντελίκου (Ι.Χ.)]</a:t>
            </a:r>
            <a:endParaRPr lang="en-US" sz="24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0679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FDE1D5-016E-4C26-A57A-6125B766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45774"/>
            <a:ext cx="8911687" cy="583096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Οι αντωνυμίες στον πλάγιο λόγο</a:t>
            </a: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7C249918-0779-4550-AF56-D3AE3FB659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571410"/>
              </p:ext>
            </p:extLst>
          </p:nvPr>
        </p:nvGraphicFramePr>
        <p:xfrm>
          <a:off x="1643270" y="887896"/>
          <a:ext cx="9861344" cy="5995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9234">
                  <a:extLst>
                    <a:ext uri="{9D8B030D-6E8A-4147-A177-3AD203B41FA5}">
                      <a16:colId xmlns:a16="http://schemas.microsoft.com/office/drawing/2014/main" val="4067288165"/>
                    </a:ext>
                  </a:extLst>
                </a:gridCol>
                <a:gridCol w="5382110">
                  <a:extLst>
                    <a:ext uri="{9D8B030D-6E8A-4147-A177-3AD203B41FA5}">
                      <a16:colId xmlns:a16="http://schemas.microsoft.com/office/drawing/2014/main" val="2269861810"/>
                    </a:ext>
                  </a:extLst>
                </a:gridCol>
              </a:tblGrid>
              <a:tr h="640824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Ευθύς λόγος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Πλάγιος λόγος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041666"/>
                  </a:ext>
                </a:extLst>
              </a:tr>
              <a:tr h="1327964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ego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 </a:t>
                      </a:r>
                      <a:r>
                        <a:rPr lang="en-US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ως υποκείμενο ειδικού απαρεμφάτου)/ 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ipse</a:t>
                      </a:r>
                      <a:r>
                        <a:rPr lang="en-US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ως υποκείμενο ρήματος </a:t>
                      </a:r>
                      <a:r>
                        <a:rPr lang="el-GR" sz="2400" i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δευτ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πρότασης)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590723"/>
                  </a:ext>
                </a:extLst>
              </a:tr>
              <a:tr h="640824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ille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ή</a:t>
                      </a:r>
                      <a:r>
                        <a:rPr lang="el-GR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756787"/>
                  </a:ext>
                </a:extLst>
              </a:tr>
              <a:tr h="640824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hic,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iste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ille</a:t>
                      </a:r>
                      <a:r>
                        <a:rPr lang="el-GR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ή 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73530"/>
                  </a:ext>
                </a:extLst>
              </a:tr>
              <a:tr h="640824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meus, -a, -um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suus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-a, -um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413355"/>
                  </a:ext>
                </a:extLst>
              </a:tr>
              <a:tr h="640824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noster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-ra, -rum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ipsorum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ή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ipsarum</a:t>
                      </a:r>
                      <a:r>
                        <a:rPr lang="en-US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γενική κτητική)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058638"/>
                  </a:ext>
                </a:extLst>
              </a:tr>
              <a:tr h="640824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tuus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-a, -um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illius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ή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eius</a:t>
                      </a:r>
                      <a:r>
                        <a:rPr lang="en-US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γενική κτητική)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866850"/>
                  </a:ext>
                </a:extLst>
              </a:tr>
              <a:tr h="640824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vester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l-GR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ra, </a:t>
                      </a:r>
                      <a:r>
                        <a:rPr lang="el-GR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rum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illorum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illarum</a:t>
                      </a:r>
                      <a:r>
                        <a:rPr lang="el-GR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eorum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earum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l-GR" sz="24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γενική κτητική)</a:t>
                      </a:r>
                      <a:endParaRPr lang="el-GR" sz="24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31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170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035B8F-ADA2-4063-AFEA-161FD2143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1594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Τα επιρρήματα στον πλάγιο λόγο</a:t>
            </a: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8FA771A7-EAF3-4EED-AC6A-56D917EEFA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176141"/>
              </p:ext>
            </p:extLst>
          </p:nvPr>
        </p:nvGraphicFramePr>
        <p:xfrm>
          <a:off x="1815548" y="1590260"/>
          <a:ext cx="9689066" cy="428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4533">
                  <a:extLst>
                    <a:ext uri="{9D8B030D-6E8A-4147-A177-3AD203B41FA5}">
                      <a16:colId xmlns:a16="http://schemas.microsoft.com/office/drawing/2014/main" val="1880351397"/>
                    </a:ext>
                  </a:extLst>
                </a:gridCol>
                <a:gridCol w="4844533">
                  <a:extLst>
                    <a:ext uri="{9D8B030D-6E8A-4147-A177-3AD203B41FA5}">
                      <a16:colId xmlns:a16="http://schemas.microsoft.com/office/drawing/2014/main" val="3880475648"/>
                    </a:ext>
                  </a:extLst>
                </a:gridCol>
              </a:tblGrid>
              <a:tr h="577416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Ευθύς λόγος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Πλάγιος λόγος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084898"/>
                  </a:ext>
                </a:extLst>
              </a:tr>
              <a:tr h="5774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nunc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τώρα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tum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τότε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622718"/>
                  </a:ext>
                </a:extLst>
              </a:tr>
              <a:tr h="5774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hodie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σήμερα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die,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illo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die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εκείνη τη 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55476"/>
                  </a:ext>
                </a:extLst>
              </a:tr>
              <a:tr h="5774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cras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αύριο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postero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die,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postridie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την άλλη 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080751"/>
                  </a:ext>
                </a:extLst>
              </a:tr>
              <a:tr h="5774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heri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χθες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pridie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την προηγούμενη 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91784"/>
                  </a:ext>
                </a:extLst>
              </a:tr>
              <a:tr h="5774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hic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εδώ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ibi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illic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εκεί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091612"/>
                  </a:ext>
                </a:extLst>
              </a:tr>
              <a:tr h="57741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hoc loco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σε αυτό τον τόπο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illo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US" sz="24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</a:t>
                      </a:r>
                      <a:r>
                        <a:rPr lang="en-US" sz="24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loco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l-GR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σε εκείνο τον τόπο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901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94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4F7C54-A533-42F6-847B-BA88D26CB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43340"/>
            <a:ext cx="8911687" cy="56984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>
                <a:solidFill>
                  <a:schemeClr val="accent1"/>
                </a:solidFill>
              </a:rPr>
              <a:t>ΠΛΑΓΙΟΣ ΛΟΓΟΣ (</a:t>
            </a:r>
            <a:r>
              <a:rPr lang="en-US" sz="3200" i="1" dirty="0">
                <a:solidFill>
                  <a:schemeClr val="accent1"/>
                </a:solidFill>
              </a:rPr>
              <a:t>ORATIO OBLIQUA</a:t>
            </a:r>
            <a:r>
              <a:rPr lang="en-US" sz="3200" dirty="0">
                <a:solidFill>
                  <a:schemeClr val="accent1"/>
                </a:solidFill>
              </a:rPr>
              <a:t>)</a:t>
            </a:r>
            <a:endParaRPr lang="el-GR" sz="3200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973FC0-EF40-473F-AACB-6C6400C62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39" y="1404730"/>
            <a:ext cx="10046873" cy="45064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Πλάγιο λόγο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έχουμε όταν τα λόγια κάποιου δεν τα ακούμε ή τα πληροφορούμαστε όπως ακριβώς τα είπε, αλλά </a:t>
            </a:r>
            <a:r>
              <a:rPr lang="el-GR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μας ανακοινώνονται εξαρτημένα από ένα ρήμα λεκτικό, δοξαστικό, </a:t>
            </a:r>
            <a:r>
              <a:rPr lang="el-GR" sz="2400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κελευστικό</a:t>
            </a:r>
            <a:r>
              <a:rPr lang="el-GR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προτρεπτικό ή ερωτηματικό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τροποποιημένα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(ως προς τις εγκλίσεις, τους χρόνους, τις αντωνυμίες και ορισμένα επιρρήματα).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Ένας γενικός κανόνας που αφορά τις εγκλίσεις είναι ότι στον πλάγιο λόγο υπάρχει πάντα είτε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είτε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απαρέμφατο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4584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061BCD-F954-49F8-9F4B-D8BE8F813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24069"/>
            <a:ext cx="8911687" cy="583095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ΠΛΑΓΙΟΣ ΛΟΓΟΣ (</a:t>
            </a:r>
            <a:r>
              <a:rPr lang="en-US" sz="2900" i="1" dirty="0">
                <a:solidFill>
                  <a:schemeClr val="accent1"/>
                </a:solidFill>
              </a:rPr>
              <a:t>ORATIO OBLIQUA</a:t>
            </a:r>
            <a:r>
              <a:rPr lang="en-US" sz="2900" dirty="0">
                <a:solidFill>
                  <a:schemeClr val="accent1"/>
                </a:solidFill>
              </a:rPr>
              <a:t>)</a:t>
            </a:r>
            <a:endParaRPr lang="el-GR" sz="29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92A56E-A38C-4191-9F15-FEF5C0EBC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678" y="1192695"/>
            <a:ext cx="10946295" cy="542013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+mj-lt"/>
              <a:buAutoNum type="arabicParenR"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κύριες προτάσεις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κρίσεως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μετατρέπονται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ειδικό απαρέμφατο.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Πιο συγκεκριμένα, το ρήμα της κύριας πρότασης μετατρέπεται στο απαρέμφατο του κατάλληλου χρόνου, στην ίδια φωνή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ρήματα χρόνου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Ενεστώτα ή Παρατατικού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μετατρέπονται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απαρέμφατο Ενεστώτα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Hostes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discedunt</a:t>
            </a:r>
            <a:r>
              <a:rPr lang="el-GR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discedebant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Dicit/Dixit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hostes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discedere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Πλάγιος λόγος)</a:t>
            </a:r>
          </a:p>
          <a:p>
            <a:pPr marL="800100" lvl="2" indent="0" algn="just">
              <a:lnSpc>
                <a:spcPct val="150000"/>
              </a:lnSpc>
              <a:buNone/>
            </a:pPr>
            <a:endParaRPr lang="el-GR" sz="20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 algn="just">
              <a:lnSpc>
                <a:spcPct val="150000"/>
              </a:lnSpc>
              <a:buNone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 algn="just">
              <a:lnSpc>
                <a:spcPct val="150000"/>
              </a:lnSpc>
              <a:buNone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42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6F09D9-CF26-46DA-AB0B-015C89DDD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5" y="463826"/>
            <a:ext cx="10707756" cy="6096000"/>
          </a:xfrm>
        </p:spPr>
        <p:txBody>
          <a:bodyPr>
            <a:normAutofit/>
          </a:bodyPr>
          <a:lstStyle/>
          <a:p>
            <a:pPr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ρήματα χρόνου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Παρακειμένου ή Υπερσυντελίκου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μετατρέπονται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απαρέμφατο Παρακειμένου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Hostes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discesserunt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discesserant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Dicit/Dixit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hostes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discessisse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Πλάγιος λόγος)</a:t>
            </a:r>
          </a:p>
          <a:p>
            <a:pPr marL="800100" lvl="2" indent="0" algn="just">
              <a:lnSpc>
                <a:spcPct val="150000"/>
              </a:lnSpc>
              <a:buNone/>
            </a:pP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ρήματα χρόνου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Μέλλοντα ή Συντ. Μέλλοντα </a:t>
            </a:r>
            <a:r>
              <a:rPr lang="el-GR"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ενεργητικής φωνής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μετατρέπονται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απαρέμφατο Μέλλοντα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257300" lvl="3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Hostes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discedent</a:t>
            </a:r>
            <a:r>
              <a:rPr lang="el-GR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discesserint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Dicit/Dixit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hostes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discessuros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Πλάγιος λόγος)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205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711570-A340-4356-A2DE-224C69815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39" y="477078"/>
            <a:ext cx="10469218" cy="593697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ρήματα χρόνου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Συντ. Μέλλοντα παθητικής φωνής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μετατρέπονται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απαρέμφατο Συντ. Μέλλοντα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257300" lvl="3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Mox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debellatum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</a:p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Hostes</a:t>
            </a:r>
            <a:r>
              <a:rPr lang="el-GR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mox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debellatum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fore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arbitrantur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Πλάγιος λόγος)</a:t>
            </a:r>
          </a:p>
          <a:p>
            <a:pPr marL="800100" lvl="2" indent="0" algn="just">
              <a:lnSpc>
                <a:spcPct val="150000"/>
              </a:lnSpc>
              <a:buNone/>
            </a:pP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**Κατά την μετατροπή των προτάσεων κρίσεως σε απαρέμφατο δεν λαμβάνουμε υπόψη μας το χρόνο του ρήματος εξάρτησης (αρκτικό/ιστορικό). **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5655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A51439-1C8F-4B50-8668-C37D1DEE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77078"/>
            <a:ext cx="8911687" cy="569844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ΠΛΑΓΙΟΣ ΛΟΓΟΣ (</a:t>
            </a:r>
            <a:r>
              <a:rPr lang="en-US" sz="2900" i="1" dirty="0">
                <a:solidFill>
                  <a:schemeClr val="accent1"/>
                </a:solidFill>
              </a:rPr>
              <a:t>ORATIO OBLIQUA</a:t>
            </a:r>
            <a:r>
              <a:rPr lang="en-US" sz="2900" dirty="0">
                <a:solidFill>
                  <a:schemeClr val="accent1"/>
                </a:solidFill>
              </a:rPr>
              <a:t>)</a:t>
            </a:r>
            <a:endParaRPr lang="el-GR" sz="29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3E9306-F2F8-406C-8B5F-AEFBC91AE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30" y="1404730"/>
            <a:ext cx="10866782" cy="483704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Οι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κύριες προτάσεις επιθυμίας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εκφέρονται με Προστακτική, Υποτακτική ή έκφραση απαγόρευσης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noli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nolite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απαρέμφατο Ενεστώτα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ή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l-GR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[ή αρνητική λέξη]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 Παρακειμένου). Στον πλάγιο λόγο μετατρέπονται είτε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τελικό απαρέμφατο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είτε σε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δευτερεύουσες βουλητικές προτάσεις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που εισάγονται με το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αρν.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και εκφέρονται με Υποτακτική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588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2BFA90-6CCF-4CE3-8BCD-DEF121796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0" y="278296"/>
            <a:ext cx="11145079" cy="6162261"/>
          </a:xfrm>
        </p:spPr>
        <p:txBody>
          <a:bodyPr>
            <a:normAutofit/>
          </a:bodyPr>
          <a:lstStyle/>
          <a:p>
            <a:pPr marL="800100" lvl="2" indent="0" algn="just">
              <a:lnSpc>
                <a:spcPct val="150000"/>
              </a:lnSpc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Cavete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periculum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Φυλαχθείτε από τον κίνδυνο!)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</a:p>
          <a:p>
            <a:pPr marL="800100" lvl="2" indent="0">
              <a:lnSpc>
                <a:spcPct val="150000"/>
              </a:lnSpc>
              <a:buNone/>
            </a:pP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Cato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patres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admonet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periculum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caveant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Cato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patres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admonet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periculum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cavere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[εξάρτηση από αρκτικό χρόνο (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admonet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υποτακτική Ενεστ.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caveant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)]</a:t>
            </a:r>
            <a:endParaRPr lang="en-US" sz="2400" b="1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3" indent="0"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Παράδειγμα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Cavete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periculum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(Φυλαχθείτε από τον κίνδυνο!)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Ευθύς λόγος)</a:t>
            </a:r>
          </a:p>
          <a:p>
            <a:pPr marL="2628900" lvl="6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Cato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patres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admonuit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periculum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caverent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3" indent="0">
              <a:lnSpc>
                <a:spcPct val="150000"/>
              </a:lnSpc>
              <a:buNone/>
            </a:pP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l-GR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Cato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patres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admonuit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periculum</a:t>
            </a:r>
            <a:r>
              <a:rPr 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cavere</a:t>
            </a:r>
            <a:r>
              <a:rPr lang="en-US" sz="24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(Πλάγιος λόγος)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lnSpc>
                <a:spcPct val="150000"/>
              </a:lnSpc>
              <a:buNone/>
            </a:pP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εξάρτηση από ιστορικό χρόνο (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admonuit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- </a:t>
            </a:r>
            <a:r>
              <a:rPr lang="el-GR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υποτακτική Παρατ. (</a:t>
            </a:r>
            <a:r>
              <a:rPr lang="en-US" sz="2400" b="1" i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caverent</a:t>
            </a:r>
            <a:r>
              <a:rPr lang="en-US" sz="2400" b="1" i="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)] </a:t>
            </a:r>
            <a:endParaRPr lang="el-GR" sz="2400" b="1" i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3" indent="0">
              <a:lnSpc>
                <a:spcPct val="150000"/>
              </a:lnSpc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57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6E8190-E5BF-452F-A32D-8A47C620C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673" y="417444"/>
            <a:ext cx="8911687" cy="549965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Παρατηρήσεις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879C6D-0298-4129-9604-32C67C62A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234" y="1232453"/>
            <a:ext cx="10641495" cy="52081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α) Συντάσσονται ή με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τελικό απαρέμφατο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ή με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βουλητική πρόταση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εξής ρήματα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adhortor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προτρέπω                                              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constituo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αποφασίζω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admoneo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συμβουλεύω, προειδοποιώ             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φροντίζω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edico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διατάζω                                                        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impetro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πετυχαίνω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iubeo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διατάζω                                                        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ετοιμάζω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παρακαλώ                                                        </a:t>
            </a: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επιτρέπω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διδάσκω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impero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δοτ.) = διατάζω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persuadeo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δοτ.) = πείθω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praecipio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δοτ.) = καθοδηγώ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6399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85DF72-F5DA-49BF-B49C-F97129E91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50574"/>
            <a:ext cx="8911687" cy="689113"/>
          </a:xfrm>
        </p:spPr>
        <p:txBody>
          <a:bodyPr>
            <a:normAutofit/>
          </a:bodyPr>
          <a:lstStyle/>
          <a:p>
            <a:pPr algn="ctr"/>
            <a:r>
              <a:rPr lang="el-GR" sz="2900" dirty="0">
                <a:solidFill>
                  <a:schemeClr val="accent1"/>
                </a:solidFill>
              </a:rPr>
              <a:t>Παρατηρήσεις</a:t>
            </a:r>
            <a:endParaRPr lang="el-GR" sz="29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8A28C3-447E-4D02-857D-3D0828A89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757" y="1139687"/>
            <a:ext cx="10376452" cy="5115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β) Συντάσσονται </a:t>
            </a:r>
            <a:r>
              <a:rPr lang="el-GR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μόνο με βουλητική πρόταση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εξής ρήματα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incito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παρακινώ</a:t>
            </a:r>
          </a:p>
          <a:p>
            <a:pPr marL="0" indent="0" algn="just"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moneo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συμβουλεύω</a:t>
            </a:r>
          </a:p>
          <a:p>
            <a:pPr marL="0" indent="0" algn="just"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rogo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παρακαλώ</a:t>
            </a:r>
          </a:p>
          <a:p>
            <a:pPr marL="0" indent="0" algn="just">
              <a:buNone/>
            </a:pPr>
            <a:r>
              <a:rPr lang="en-US" sz="24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(+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αιτ.) = προβλέπω, προνοώ </a:t>
            </a:r>
          </a:p>
          <a:p>
            <a:pPr marL="0" indent="0" algn="just">
              <a:buNone/>
            </a:pP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** Τα παραπάνω ρήματα πρέπει να απομνημονευθούν **</a:t>
            </a:r>
          </a:p>
        </p:txBody>
      </p:sp>
    </p:spTree>
    <p:extLst>
      <p:ext uri="{BB962C8B-B14F-4D97-AF65-F5344CB8AC3E}">
        <p14:creationId xmlns:p14="http://schemas.microsoft.com/office/powerpoint/2010/main" val="325009133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2468</TotalTime>
  <Words>1444</Words>
  <Application>Microsoft Office PowerPoint</Application>
  <PresentationFormat>Ευρεία οθόνη</PresentationFormat>
  <Paragraphs>136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Wingdings</vt:lpstr>
      <vt:lpstr>Wingdings 3</vt:lpstr>
      <vt:lpstr>Θρόισμα</vt:lpstr>
      <vt:lpstr>ΡΩΜΑΪΚΗ ΙΣΤΟΡΙΟΓΡΑΦΙΑ (ΦΡΟΝΤΙΣΤΗΡΙΟ) Δ΄ Εξάμηνο</vt:lpstr>
      <vt:lpstr>ΠΛΑΓΙΟΣ ΛΟΓΟΣ (ORATIO OBLIQUA)</vt:lpstr>
      <vt:lpstr>ΠΛΑΓΙΟΣ ΛΟΓΟΣ (ORATIO OBLIQUA)</vt:lpstr>
      <vt:lpstr>Παρουσίαση του PowerPoint</vt:lpstr>
      <vt:lpstr>Παρουσίαση του PowerPoint</vt:lpstr>
      <vt:lpstr>ΠΛΑΓΙΟΣ ΛΟΓΟΣ (ORATIO OBLIQUA)</vt:lpstr>
      <vt:lpstr>Παρουσίαση του PowerPoint</vt:lpstr>
      <vt:lpstr>Παρατηρήσεις</vt:lpstr>
      <vt:lpstr>Παρατηρήσεις</vt:lpstr>
      <vt:lpstr>ΠΛΑΓΙΟΣ ΛΟΓΟΣ (ORATIO OBLIQUA)</vt:lpstr>
      <vt:lpstr>Παρουσίαση του PowerPoint</vt:lpstr>
      <vt:lpstr>ΠΛΑΓΙΟΣ ΛΟΓΟΣ (ORATIO OBLIQUA)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Οι αντωνυμίες στον πλάγιο λόγο</vt:lpstr>
      <vt:lpstr>Τα επιρρήματα στον πλάγιο λόγο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Marianna Karagiorgou</dc:creator>
  <cp:lastModifiedBy>Marianna Karagiorgou</cp:lastModifiedBy>
  <cp:revision>54</cp:revision>
  <cp:lastPrinted>2022-03-04T15:32:39Z</cp:lastPrinted>
  <dcterms:created xsi:type="dcterms:W3CDTF">2022-01-01T16:34:35Z</dcterms:created>
  <dcterms:modified xsi:type="dcterms:W3CDTF">2022-03-23T14:46:52Z</dcterms:modified>
</cp:coreProperties>
</file>