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omic Sans MS"/>
      </a:defRPr>
    </a:lvl1pPr>
    <a:lvl2pPr indent="228600" latinLnBrk="0">
      <a:defRPr sz="1200">
        <a:latin typeface="+mj-lt"/>
        <a:ea typeface="+mj-ea"/>
        <a:cs typeface="+mj-cs"/>
        <a:sym typeface="Comic Sans MS"/>
      </a:defRPr>
    </a:lvl2pPr>
    <a:lvl3pPr indent="457200" latinLnBrk="0">
      <a:defRPr sz="1200">
        <a:latin typeface="+mj-lt"/>
        <a:ea typeface="+mj-ea"/>
        <a:cs typeface="+mj-cs"/>
        <a:sym typeface="Comic Sans MS"/>
      </a:defRPr>
    </a:lvl3pPr>
    <a:lvl4pPr indent="685800" latinLnBrk="0">
      <a:defRPr sz="1200">
        <a:latin typeface="+mj-lt"/>
        <a:ea typeface="+mj-ea"/>
        <a:cs typeface="+mj-cs"/>
        <a:sym typeface="Comic Sans MS"/>
      </a:defRPr>
    </a:lvl4pPr>
    <a:lvl5pPr indent="914400" latinLnBrk="0">
      <a:defRPr sz="1200">
        <a:latin typeface="+mj-lt"/>
        <a:ea typeface="+mj-ea"/>
        <a:cs typeface="+mj-cs"/>
        <a:sym typeface="Comic Sans MS"/>
      </a:defRPr>
    </a:lvl5pPr>
    <a:lvl6pPr indent="1143000" latinLnBrk="0">
      <a:defRPr sz="1200">
        <a:latin typeface="+mj-lt"/>
        <a:ea typeface="+mj-ea"/>
        <a:cs typeface="+mj-cs"/>
        <a:sym typeface="Comic Sans MS"/>
      </a:defRPr>
    </a:lvl6pPr>
    <a:lvl7pPr indent="1371600" latinLnBrk="0">
      <a:defRPr sz="1200">
        <a:latin typeface="+mj-lt"/>
        <a:ea typeface="+mj-ea"/>
        <a:cs typeface="+mj-cs"/>
        <a:sym typeface="Comic Sans MS"/>
      </a:defRPr>
    </a:lvl7pPr>
    <a:lvl8pPr indent="1600200" latinLnBrk="0">
      <a:defRPr sz="1200">
        <a:latin typeface="+mj-lt"/>
        <a:ea typeface="+mj-ea"/>
        <a:cs typeface="+mj-cs"/>
        <a:sym typeface="Comic Sans MS"/>
      </a:defRPr>
    </a:lvl8pPr>
    <a:lvl9pPr indent="1828800" latinLnBrk="0">
      <a:defRPr sz="1200">
        <a:latin typeface="+mj-lt"/>
        <a:ea typeface="+mj-ea"/>
        <a:cs typeface="+mj-cs"/>
        <a:sym typeface="Comic Sans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Διαφάνεια τίτλου">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Αντικείμενο">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φαλίδα ενότητας">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Δύο περιεχόμενα">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Σύγκριση">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4 - Θέση κειμένου"/>
          <p:cNvSpPr/>
          <p:nvPr>
            <p:ph type="body" sz="quarter" idx="13"/>
          </p:nvPr>
        </p:nvSpPr>
        <p:spPr>
          <a:xfrm>
            <a:off x="4645025" y="1535111"/>
            <a:ext cx="4041775" cy="639765"/>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Μόνο τίτλος">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νή">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Περιεχόμενο με λεζάντα">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5"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3 - Θέση κειμένου"/>
          <p:cNvSpPr/>
          <p:nvPr>
            <p:ph type="body" sz="half" idx="13"/>
          </p:nvPr>
        </p:nvSpPr>
        <p:spPr>
          <a:xfrm>
            <a:off x="457198" y="1435100"/>
            <a:ext cx="3008316"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ικόνα με λεζάντα">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3" name="2 - Θέση εικόνας"/>
          <p:cNvSpPr/>
          <p:nvPr>
            <p:ph type="pic" sz="half" idx="13"/>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1035" y="6391593"/>
            <a:ext cx="265766" cy="2946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ved=2ahUKEwjx_NSAlPXgAhUBb1AKHVI-DF4Qjhx6BAgBEAM&amp;url=https://www.gastrointestinalatlas.com/english/Plummer_Vinson_Syndrome.html&amp;psig=AOvVaw05gW9ZkRDLDDYAIlzOevBB&amp;ust=1552223733503683" TargetMode="External"/><Relationship Id="rId3" Type="http://schemas.openxmlformats.org/officeDocument/2006/relationships/image" Target="../media/image23.jpeg"/><Relationship Id="rId4" Type="http://schemas.openxmlformats.org/officeDocument/2006/relationships/image" Target="../media/image24.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2"/>
          <p:cNvSpPr txBox="1"/>
          <p:nvPr>
            <p:ph type="ctrTitle"/>
          </p:nvPr>
        </p:nvSpPr>
        <p:spPr>
          <a:prstGeom prst="rect">
            <a:avLst/>
          </a:prstGeom>
        </p:spPr>
        <p:txBody>
          <a:bodyPr/>
          <a:lstStyle>
            <a:lvl1pPr>
              <a:defRPr b="1"/>
            </a:lvl1pPr>
          </a:lstStyle>
          <a:p>
            <a:pPr/>
            <a:r>
              <a:t>Ιατρικό ιστορικό</a:t>
            </a:r>
          </a:p>
        </p:txBody>
      </p:sp>
      <p:sp>
        <p:nvSpPr>
          <p:cNvPr id="95" name="Rectangle 3"/>
          <p:cNvSpPr txBox="1"/>
          <p:nvPr>
            <p:ph type="subTitle" sz="quarter" idx="1"/>
          </p:nvPr>
        </p:nvSpPr>
        <p:spPr>
          <a:prstGeom prst="rect">
            <a:avLst/>
          </a:prstGeom>
        </p:spPr>
        <p:txBody>
          <a:bodyPr/>
          <a:lstStyle/>
          <a:p>
            <a:pPr>
              <a:defRPr b="1">
                <a:solidFill>
                  <a:srgbClr val="000000"/>
                </a:solidFill>
              </a:defRPr>
            </a:pPr>
            <a:r>
              <a:t>Ιωάννης  Σταράκης</a:t>
            </a:r>
          </a:p>
          <a:p>
            <a:pPr>
              <a:defRPr b="1">
                <a:solidFill>
                  <a:srgbClr val="000000"/>
                </a:solidFill>
              </a:defRPr>
            </a:pPr>
            <a:r>
              <a:t>Καθηγητής Παθολογίας</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2"/>
          <p:cNvSpPr txBox="1"/>
          <p:nvPr>
            <p:ph type="title"/>
          </p:nvPr>
        </p:nvSpPr>
        <p:spPr>
          <a:xfrm>
            <a:off x="457200" y="274638"/>
            <a:ext cx="8229600" cy="1143001"/>
          </a:xfrm>
          <a:prstGeom prst="rect">
            <a:avLst/>
          </a:prstGeom>
        </p:spPr>
        <p:txBody>
          <a:bodyPr/>
          <a:lstStyle/>
          <a:p>
            <a:pPr defTabSz="832103">
              <a:defRPr b="1" sz="3500"/>
            </a:pPr>
            <a:r>
              <a:t>Ο γιατρός που παίρνει το ιστορικό πρέπει</a:t>
            </a:r>
            <a:r>
              <a:rPr b="0"/>
              <a:t> :</a:t>
            </a:r>
          </a:p>
        </p:txBody>
      </p:sp>
      <p:sp>
        <p:nvSpPr>
          <p:cNvPr id="122" name="Rectangle 3"/>
          <p:cNvSpPr txBox="1"/>
          <p:nvPr>
            <p:ph type="body" idx="1"/>
          </p:nvPr>
        </p:nvSpPr>
        <p:spPr>
          <a:xfrm>
            <a:off x="457200" y="1600200"/>
            <a:ext cx="8229600" cy="4525963"/>
          </a:xfrm>
          <a:prstGeom prst="rect">
            <a:avLst/>
          </a:prstGeom>
        </p:spPr>
        <p:txBody>
          <a:bodyPr/>
          <a:lstStyle/>
          <a:p>
            <a:pPr/>
            <a:r>
              <a:t>Να σημειώσει πότε ελήφθη (ημερομηνία, ώρα).</a:t>
            </a:r>
          </a:p>
          <a:p>
            <a:pPr/>
          </a:p>
          <a:p>
            <a:pPr/>
            <a:r>
              <a:t>Να το φυλάξει ( από τον ασθενή και από άλλα άτομα).</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2"/>
          <p:cNvSpPr txBox="1"/>
          <p:nvPr>
            <p:ph type="title"/>
          </p:nvPr>
        </p:nvSpPr>
        <p:spPr>
          <a:xfrm>
            <a:off x="457200" y="274638"/>
            <a:ext cx="8229600" cy="1143001"/>
          </a:xfrm>
          <a:prstGeom prst="rect">
            <a:avLst/>
          </a:prstGeom>
        </p:spPr>
        <p:txBody>
          <a:bodyPr/>
          <a:lstStyle>
            <a:lvl1pPr defTabSz="832103">
              <a:defRPr sz="3500"/>
            </a:lvl1pPr>
          </a:lstStyle>
          <a:p>
            <a:pPr/>
            <a:r>
              <a:t>Προϋποθέσεις για την λήψη σωστού ιστορικού </a:t>
            </a:r>
          </a:p>
        </p:txBody>
      </p:sp>
      <p:sp>
        <p:nvSpPr>
          <p:cNvPr id="125" name="Rectangle 3"/>
          <p:cNvSpPr txBox="1"/>
          <p:nvPr>
            <p:ph type="body" idx="1"/>
          </p:nvPr>
        </p:nvSpPr>
        <p:spPr>
          <a:xfrm>
            <a:off x="457200" y="1600200"/>
            <a:ext cx="8229600" cy="4525963"/>
          </a:xfrm>
          <a:prstGeom prst="rect">
            <a:avLst/>
          </a:prstGeom>
        </p:spPr>
        <p:txBody>
          <a:bodyPr/>
          <a:lstStyle/>
          <a:p>
            <a:pPr/>
            <a:r>
              <a:t>Πείρα</a:t>
            </a:r>
          </a:p>
          <a:p>
            <a:pPr/>
          </a:p>
          <a:p>
            <a:pPr/>
            <a:r>
              <a:t>Γνώση</a:t>
            </a:r>
          </a:p>
          <a:p>
            <a:pPr>
              <a:buSzTx/>
              <a:buNone/>
            </a:pPr>
            <a:r>
              <a:t> </a:t>
            </a:r>
          </a:p>
          <a:p>
            <a:pPr/>
            <a:r>
              <a:t>Αναγνώριση των συμπτωμάτων</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2"/>
          <p:cNvSpPr txBox="1"/>
          <p:nvPr>
            <p:ph type="title"/>
          </p:nvPr>
        </p:nvSpPr>
        <p:spPr>
          <a:xfrm>
            <a:off x="457200" y="274638"/>
            <a:ext cx="8229600" cy="1143001"/>
          </a:xfrm>
          <a:prstGeom prst="rect">
            <a:avLst/>
          </a:prstGeom>
        </p:spPr>
        <p:txBody>
          <a:bodyPr/>
          <a:lstStyle>
            <a:lvl1pPr defTabSz="905255">
              <a:defRPr sz="3500"/>
            </a:lvl1pPr>
          </a:lstStyle>
          <a:p>
            <a:pPr/>
            <a:r>
              <a:t>Κατά την λήψη του ιστορικού ακολουθείται διαδικασία:</a:t>
            </a:r>
          </a:p>
        </p:txBody>
      </p:sp>
      <p:sp>
        <p:nvSpPr>
          <p:cNvPr id="128" name="Rectangle 3"/>
          <p:cNvSpPr txBox="1"/>
          <p:nvPr>
            <p:ph type="body" idx="1"/>
          </p:nvPr>
        </p:nvSpPr>
        <p:spPr>
          <a:xfrm>
            <a:off x="457200" y="1600200"/>
            <a:ext cx="8229600" cy="4525963"/>
          </a:xfrm>
          <a:prstGeom prst="rect">
            <a:avLst/>
          </a:prstGeom>
        </p:spPr>
        <p:txBody>
          <a:bodyPr/>
          <a:lstStyle/>
          <a:p>
            <a:pPr>
              <a:spcBef>
                <a:spcPts val="600"/>
              </a:spcBef>
              <a:defRPr sz="2800"/>
            </a:pPr>
            <a:r>
              <a:t>Γνώση των γεγονότων</a:t>
            </a:r>
          </a:p>
          <a:p>
            <a:pPr>
              <a:defRPr sz="2800"/>
            </a:pPr>
          </a:p>
          <a:p>
            <a:pPr>
              <a:spcBef>
                <a:spcPts val="600"/>
              </a:spcBef>
              <a:defRPr sz="2800"/>
            </a:pPr>
            <a:r>
              <a:t>Εκτίμηση των γεγονότων</a:t>
            </a:r>
          </a:p>
          <a:p>
            <a:pPr>
              <a:defRPr sz="2800"/>
            </a:pPr>
          </a:p>
          <a:p>
            <a:pPr>
              <a:spcBef>
                <a:spcPts val="600"/>
              </a:spcBef>
              <a:defRPr sz="2800"/>
            </a:pPr>
            <a:r>
              <a:t>Κατάστρωση σειράς υποθέσεων</a:t>
            </a:r>
          </a:p>
          <a:p>
            <a:pPr>
              <a:defRPr sz="2800"/>
            </a:pPr>
          </a:p>
          <a:p>
            <a:pPr>
              <a:spcBef>
                <a:spcPts val="600"/>
              </a:spcBef>
              <a:defRPr sz="2800"/>
            </a:pPr>
            <a:r>
              <a:t>Επιλογή μεταξύ των υποθέσεων.</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ectangle 2"/>
          <p:cNvSpPr txBox="1"/>
          <p:nvPr>
            <p:ph type="title"/>
          </p:nvPr>
        </p:nvSpPr>
        <p:spPr>
          <a:xfrm>
            <a:off x="457200" y="274638"/>
            <a:ext cx="8229600" cy="1143001"/>
          </a:xfrm>
          <a:prstGeom prst="rect">
            <a:avLst/>
          </a:prstGeom>
        </p:spPr>
        <p:txBody>
          <a:bodyPr/>
          <a:lstStyle/>
          <a:p>
            <a:pPr>
              <a:defRPr b="1"/>
            </a:pPr>
            <a:r>
              <a:t>Στοιχεία ταυτότητας</a:t>
            </a:r>
            <a:r>
              <a:rPr b="0"/>
              <a:t> </a:t>
            </a:r>
          </a:p>
        </p:txBody>
      </p:sp>
      <p:sp>
        <p:nvSpPr>
          <p:cNvPr id="131"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Ηλικία</a:t>
            </a:r>
          </a:p>
          <a:p>
            <a:pPr>
              <a:lnSpc>
                <a:spcPct val="90000"/>
              </a:lnSpc>
              <a:spcBef>
                <a:spcPts val="500"/>
              </a:spcBef>
              <a:defRPr b="1" sz="2400"/>
            </a:pPr>
            <a:r>
              <a:t>Διεύθυνση και τηλέφωνο</a:t>
            </a:r>
          </a:p>
          <a:p>
            <a:pPr>
              <a:lnSpc>
                <a:spcPct val="90000"/>
              </a:lnSpc>
              <a:spcBef>
                <a:spcPts val="500"/>
              </a:spcBef>
              <a:defRPr b="1" sz="2400"/>
            </a:pPr>
            <a:r>
              <a:t>Διαμονή</a:t>
            </a:r>
            <a:r>
              <a:rPr b="0"/>
              <a:t>- καταγωγή- προηγούμενες κατοικίες</a:t>
            </a:r>
          </a:p>
          <a:p>
            <a:pPr>
              <a:lnSpc>
                <a:spcPct val="90000"/>
              </a:lnSpc>
              <a:spcBef>
                <a:spcPts val="500"/>
              </a:spcBef>
              <a:defRPr sz="2400"/>
            </a:pPr>
            <a:r>
              <a:t>Εθνικότητα , φυλή, θρήσκευμα</a:t>
            </a:r>
          </a:p>
          <a:p>
            <a:pPr>
              <a:lnSpc>
                <a:spcPct val="90000"/>
              </a:lnSpc>
              <a:spcBef>
                <a:spcPts val="500"/>
              </a:spcBef>
              <a:defRPr sz="2400"/>
            </a:pPr>
            <a:r>
              <a:t>Επάγγελμα και </a:t>
            </a:r>
            <a:r>
              <a:rPr b="1"/>
              <a:t>ασχολίες</a:t>
            </a:r>
            <a:endParaRPr b="1"/>
          </a:p>
          <a:p>
            <a:pPr>
              <a:lnSpc>
                <a:spcPct val="90000"/>
              </a:lnSpc>
              <a:spcBef>
                <a:spcPts val="500"/>
              </a:spcBef>
              <a:defRPr b="1" sz="2400"/>
            </a:pPr>
            <a:r>
              <a:t>Οικογενειακή κατάσταση</a:t>
            </a:r>
          </a:p>
          <a:p>
            <a:pPr>
              <a:lnSpc>
                <a:spcPct val="90000"/>
              </a:lnSpc>
              <a:spcBef>
                <a:spcPts val="500"/>
              </a:spcBef>
              <a:defRPr sz="2400"/>
            </a:pPr>
            <a:r>
              <a:t>Ποιος έδωσε τις πληροφορίες και πόσο αξιόπιστος είναι.</a:t>
            </a:r>
          </a:p>
          <a:p>
            <a:pPr>
              <a:lnSpc>
                <a:spcPct val="90000"/>
              </a:lnSpc>
              <a:spcBef>
                <a:spcPts val="500"/>
              </a:spcBef>
              <a:defRPr sz="2400"/>
            </a:pPr>
            <a:r>
              <a:t>Ποιος παρέπεμψε τον ασθενή για εξέταση.</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Rectangle 2"/>
          <p:cNvSpPr txBox="1"/>
          <p:nvPr>
            <p:ph type="title"/>
          </p:nvPr>
        </p:nvSpPr>
        <p:spPr>
          <a:xfrm>
            <a:off x="457200" y="274638"/>
            <a:ext cx="8229600" cy="1143001"/>
          </a:xfrm>
          <a:prstGeom prst="rect">
            <a:avLst/>
          </a:prstGeom>
        </p:spPr>
        <p:txBody>
          <a:bodyPr/>
          <a:lstStyle/>
          <a:p>
            <a:pPr defTabSz="905255">
              <a:defRPr b="1" sz="3500"/>
            </a:pPr>
            <a:r>
              <a:t>Ποία είναι τα κύρια συμπτώματα;</a:t>
            </a:r>
            <a:br/>
          </a:p>
        </p:txBody>
      </p:sp>
      <p:sp>
        <p:nvSpPr>
          <p:cNvPr id="134" name="Rectangle 3"/>
          <p:cNvSpPr txBox="1"/>
          <p:nvPr>
            <p:ph type="body" idx="1"/>
          </p:nvPr>
        </p:nvSpPr>
        <p:spPr>
          <a:xfrm>
            <a:off x="457200" y="1600200"/>
            <a:ext cx="8229600" cy="4525963"/>
          </a:xfrm>
          <a:prstGeom prst="rect">
            <a:avLst/>
          </a:prstGeom>
        </p:spPr>
        <p:txBody>
          <a:bodyPr/>
          <a:lstStyle/>
          <a:p>
            <a:pPr>
              <a:lnSpc>
                <a:spcPct val="90000"/>
              </a:lnSpc>
              <a:spcBef>
                <a:spcPts val="600"/>
              </a:spcBef>
              <a:defRPr sz="2800"/>
            </a:pPr>
            <a:r>
              <a:t>Είναι </a:t>
            </a:r>
            <a:r>
              <a:rPr b="1"/>
              <a:t>αισθήματα, ανωμαλίες ή γεγονότα;</a:t>
            </a:r>
            <a:endParaRPr b="1"/>
          </a:p>
          <a:p>
            <a:pPr>
              <a:lnSpc>
                <a:spcPct val="90000"/>
              </a:lnSpc>
              <a:spcBef>
                <a:spcPts val="600"/>
              </a:spcBef>
              <a:defRPr sz="2800"/>
            </a:pPr>
            <a:r>
              <a:t>Καταγράφονται μονολεκτικά</a:t>
            </a:r>
          </a:p>
          <a:p>
            <a:pPr>
              <a:lnSpc>
                <a:spcPct val="90000"/>
              </a:lnSpc>
              <a:spcBef>
                <a:spcPts val="600"/>
              </a:spcBef>
              <a:defRPr b="1" sz="2800"/>
            </a:pPr>
            <a:r>
              <a:t>Από αυτά αρχίζει η διαγνωστική προσπέλαση</a:t>
            </a:r>
          </a:p>
          <a:p>
            <a:pPr>
              <a:lnSpc>
                <a:spcPct val="90000"/>
              </a:lnSpc>
              <a:spcBef>
                <a:spcPts val="600"/>
              </a:spcBef>
              <a:defRPr b="1" sz="2800"/>
            </a:pPr>
            <a:r>
              <a:t>Πρέπει να θυμόμαστε ότι αυτά έκαναν τον ασθενή να έλθει στον γιατρό.</a:t>
            </a:r>
          </a:p>
          <a:p>
            <a:pPr>
              <a:lnSpc>
                <a:spcPct val="90000"/>
              </a:lnSpc>
              <a:spcBef>
                <a:spcPts val="600"/>
              </a:spcBef>
              <a:defRPr sz="2800"/>
            </a:pPr>
            <a:r>
              <a:t>Να αξιολογούμε όταν μας παραδίδονται σαν γραμμένη λίστα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36" name="Rectangle 2"/>
          <p:cNvSpPr txBox="1"/>
          <p:nvPr>
            <p:ph type="title"/>
          </p:nvPr>
        </p:nvSpPr>
        <p:spPr>
          <a:xfrm>
            <a:off x="457200" y="274638"/>
            <a:ext cx="8229600" cy="1143001"/>
          </a:xfrm>
          <a:prstGeom prst="rect">
            <a:avLst/>
          </a:prstGeom>
        </p:spPr>
        <p:txBody>
          <a:bodyPr/>
          <a:lstStyle>
            <a:lvl1pPr>
              <a:defRPr b="1"/>
            </a:lvl1pPr>
          </a:lstStyle>
          <a:p>
            <a:pPr/>
            <a:r>
              <a:t>Παρούσα νόσος</a:t>
            </a:r>
          </a:p>
        </p:txBody>
      </p:sp>
      <p:sp>
        <p:nvSpPr>
          <p:cNvPr id="137" name="Rectangle 3"/>
          <p:cNvSpPr txBox="1"/>
          <p:nvPr>
            <p:ph type="body" idx="1"/>
          </p:nvPr>
        </p:nvSpPr>
        <p:spPr>
          <a:xfrm>
            <a:off x="457200" y="1600200"/>
            <a:ext cx="8229600" cy="4525963"/>
          </a:xfrm>
          <a:prstGeom prst="rect">
            <a:avLst/>
          </a:prstGeom>
        </p:spPr>
        <p:txBody>
          <a:bodyPr/>
          <a:lstStyle/>
          <a:p>
            <a:pPr>
              <a:spcBef>
                <a:spcPts val="600"/>
              </a:spcBef>
              <a:buSzTx/>
              <a:buNone/>
              <a:defRPr sz="2800"/>
            </a:pPr>
            <a:r>
              <a:t>Σαφής , περιεκτική χρονολογική </a:t>
            </a:r>
            <a:r>
              <a:rPr b="1"/>
              <a:t>αφήγηση.</a:t>
            </a:r>
            <a:endParaRPr b="1"/>
          </a:p>
          <a:p>
            <a:pPr>
              <a:buSzTx/>
              <a:buNone/>
              <a:defRPr b="1" sz="2800"/>
            </a:pPr>
          </a:p>
          <a:p>
            <a:pPr>
              <a:spcBef>
                <a:spcPts val="600"/>
              </a:spcBef>
              <a:buSzTx/>
              <a:buNone/>
              <a:defRPr b="1" sz="2800"/>
            </a:pPr>
            <a:r>
              <a:t>Μέθοδος προσπέλασης:</a:t>
            </a:r>
          </a:p>
          <a:p>
            <a:pPr>
              <a:spcBef>
                <a:spcPts val="600"/>
              </a:spcBef>
              <a:defRPr b="1" sz="2800"/>
            </a:pPr>
            <a:r>
              <a:t>Ποιο είναι το πρόβλημά σας;</a:t>
            </a:r>
          </a:p>
          <a:p>
            <a:pPr>
              <a:spcBef>
                <a:spcPts val="600"/>
              </a:spcBef>
              <a:defRPr b="1" sz="2800"/>
            </a:pPr>
            <a:r>
              <a:t>Αρχικά δεν διακόπτουμε</a:t>
            </a:r>
          </a:p>
          <a:p>
            <a:pPr>
              <a:spcBef>
                <a:spcPts val="600"/>
              </a:spcBef>
              <a:defRPr b="1" sz="2800"/>
            </a:pPr>
            <a:r>
              <a:t>Διευκρινιστικές ερωτήσεις</a:t>
            </a:r>
          </a:p>
          <a:p>
            <a:pPr>
              <a:spcBef>
                <a:spcPts val="600"/>
              </a:spcBef>
              <a:defRPr b="1" sz="2800"/>
            </a:pPr>
            <a:r>
              <a:t>Επί πλέον ερωτήσεις</a:t>
            </a:r>
            <a:r>
              <a:rPr b="0"/>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tangle 2"/>
          <p:cNvSpPr txBox="1"/>
          <p:nvPr>
            <p:ph type="title"/>
          </p:nvPr>
        </p:nvSpPr>
        <p:spPr>
          <a:xfrm>
            <a:off x="457200" y="274638"/>
            <a:ext cx="8229600" cy="1143001"/>
          </a:xfrm>
          <a:prstGeom prst="rect">
            <a:avLst/>
          </a:prstGeom>
        </p:spPr>
        <p:txBody>
          <a:bodyPr/>
          <a:lstStyle/>
          <a:p>
            <a:pPr defTabSz="832103">
              <a:defRPr b="1" sz="3500"/>
            </a:pPr>
            <a:r>
              <a:t>Παρούσα νόσος </a:t>
            </a:r>
            <a:br/>
            <a:r>
              <a:t>Μέθοδος προσπέλασης</a:t>
            </a:r>
            <a:r>
              <a:rPr b="0"/>
              <a:t> </a:t>
            </a:r>
          </a:p>
        </p:txBody>
      </p:sp>
      <p:sp>
        <p:nvSpPr>
          <p:cNvPr id="140" name="Rectangle 3"/>
          <p:cNvSpPr txBox="1"/>
          <p:nvPr>
            <p:ph type="body" idx="1"/>
          </p:nvPr>
        </p:nvSpPr>
        <p:spPr>
          <a:xfrm>
            <a:off x="457200" y="1600200"/>
            <a:ext cx="8229600" cy="4525963"/>
          </a:xfrm>
          <a:prstGeom prst="rect">
            <a:avLst/>
          </a:prstGeom>
        </p:spPr>
        <p:txBody>
          <a:bodyPr/>
          <a:lstStyle/>
          <a:p>
            <a:pPr>
              <a:spcBef>
                <a:spcPts val="600"/>
              </a:spcBef>
              <a:defRPr sz="2800"/>
            </a:pPr>
            <a:r>
              <a:t>Διευκόλυνση</a:t>
            </a:r>
          </a:p>
          <a:p>
            <a:pPr>
              <a:spcBef>
                <a:spcPts val="600"/>
              </a:spcBef>
              <a:defRPr sz="2800"/>
            </a:pPr>
            <a:r>
              <a:t>Αντανάκλαση</a:t>
            </a:r>
          </a:p>
          <a:p>
            <a:pPr>
              <a:spcBef>
                <a:spcPts val="600"/>
              </a:spcBef>
              <a:defRPr sz="2800"/>
            </a:pPr>
            <a:r>
              <a:t>Διευκρίνιση</a:t>
            </a:r>
          </a:p>
          <a:p>
            <a:pPr>
              <a:spcBef>
                <a:spcPts val="600"/>
              </a:spcBef>
              <a:defRPr sz="2800"/>
            </a:pPr>
            <a:r>
              <a:t>Συμπάθεια</a:t>
            </a:r>
          </a:p>
          <a:p>
            <a:pPr>
              <a:spcBef>
                <a:spcPts val="600"/>
              </a:spcBef>
              <a:defRPr sz="2800"/>
            </a:pPr>
            <a:r>
              <a:t>Αντιπαράθεση</a:t>
            </a:r>
          </a:p>
          <a:p>
            <a:pPr>
              <a:spcBef>
                <a:spcPts val="600"/>
              </a:spcBef>
              <a:defRPr sz="2800"/>
            </a:pPr>
            <a:r>
              <a:t>Επεξήγηση</a:t>
            </a:r>
          </a:p>
          <a:p>
            <a:pPr>
              <a:spcBef>
                <a:spcPts val="600"/>
              </a:spcBef>
              <a:defRPr sz="2800"/>
            </a:pPr>
            <a:r>
              <a:t>Συναισθήματα ασθενούς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1 - Τίτλος"/>
          <p:cNvSpPr txBox="1"/>
          <p:nvPr>
            <p:ph type="title"/>
          </p:nvPr>
        </p:nvSpPr>
        <p:spPr>
          <a:xfrm>
            <a:off x="457200" y="274638"/>
            <a:ext cx="8229600" cy="1143001"/>
          </a:xfrm>
          <a:prstGeom prst="rect">
            <a:avLst/>
          </a:prstGeom>
        </p:spPr>
        <p:txBody>
          <a:bodyPr/>
          <a:lstStyle/>
          <a:p>
            <a:pPr/>
          </a:p>
        </p:txBody>
      </p:sp>
      <p:sp>
        <p:nvSpPr>
          <p:cNvPr id="143" name="2 - Θέση περιεχομένου"/>
          <p:cNvSpPr txBox="1"/>
          <p:nvPr>
            <p:ph type="body" idx="1"/>
          </p:nvPr>
        </p:nvSpPr>
        <p:spPr>
          <a:xfrm>
            <a:off x="0" y="0"/>
            <a:ext cx="9144000" cy="6858000"/>
          </a:xfrm>
          <a:prstGeom prst="rect">
            <a:avLst/>
          </a:prstGeom>
        </p:spPr>
        <p:txBody>
          <a:bodyPr/>
          <a:lstStyle/>
          <a:p>
            <a:pPr>
              <a:lnSpc>
                <a:spcPct val="80000"/>
              </a:lnSpc>
              <a:spcBef>
                <a:spcPts val="300"/>
              </a:spcBef>
              <a:defRPr sz="1500"/>
            </a:pPr>
            <a:r>
              <a:t>Γιατρός: «Ποιο είναι το πρόβλημα που σας έφερε σήμερα εδώ;»</a:t>
            </a:r>
          </a:p>
          <a:p>
            <a:pPr>
              <a:lnSpc>
                <a:spcPct val="80000"/>
              </a:lnSpc>
              <a:spcBef>
                <a:spcPts val="300"/>
              </a:spcBef>
              <a:defRPr sz="1500"/>
            </a:pPr>
            <a:r>
              <a:t>Ασθενής: «Έχω μια ανησυχία για την καρδιά μου».</a:t>
            </a:r>
          </a:p>
          <a:p>
            <a:pPr>
              <a:lnSpc>
                <a:spcPct val="80000"/>
              </a:lnSpc>
              <a:spcBef>
                <a:spcPts val="300"/>
              </a:spcBef>
              <a:defRPr sz="1500"/>
            </a:pPr>
            <a:r>
              <a:t>Γ: «Εντάξει, θα τα εξετάσουμε όλα, όμως τώρα πείτε μου ποιο ήταν ακριβώς το ενόχλημα που σας</a:t>
            </a:r>
          </a:p>
          <a:p>
            <a:pPr>
              <a:lnSpc>
                <a:spcPct val="80000"/>
              </a:lnSpc>
              <a:spcBef>
                <a:spcPts val="300"/>
              </a:spcBef>
              <a:defRPr sz="1500"/>
            </a:pPr>
            <a:r>
              <a:t>ανησύχησε σήμερα και σας ανάγκασε να έρθετε εδώ».</a:t>
            </a:r>
          </a:p>
          <a:p>
            <a:pPr>
              <a:lnSpc>
                <a:spcPct val="80000"/>
              </a:lnSpc>
              <a:spcBef>
                <a:spcPts val="300"/>
              </a:spcBef>
              <a:defRPr sz="1500"/>
            </a:pPr>
            <a:r>
              <a:t>Α: «Αισθάνθηκα έναν φοβερό πόνο στο στήθος».</a:t>
            </a:r>
          </a:p>
          <a:p>
            <a:pPr>
              <a:lnSpc>
                <a:spcPct val="80000"/>
              </a:lnSpc>
              <a:spcBef>
                <a:spcPts val="300"/>
              </a:spcBef>
              <a:defRPr sz="1500"/>
            </a:pPr>
            <a:r>
              <a:t>Γ: «Πώς ήταν αυτός ο πόνος;»</a:t>
            </a:r>
          </a:p>
          <a:p>
            <a:pPr>
              <a:lnSpc>
                <a:spcPct val="80000"/>
              </a:lnSpc>
              <a:spcBef>
                <a:spcPts val="300"/>
              </a:spcBef>
              <a:defRPr sz="1500"/>
            </a:pPr>
            <a:r>
              <a:t>Α: «Τι εννοείτε;»</a:t>
            </a:r>
          </a:p>
          <a:p>
            <a:pPr>
              <a:lnSpc>
                <a:spcPct val="80000"/>
              </a:lnSpc>
              <a:spcBef>
                <a:spcPts val="300"/>
              </a:spcBef>
              <a:defRPr sz="1500"/>
            </a:pPr>
            <a:r>
              <a:t>Γ: «Ήταν σαν να σας σφίγγουν (συσφιγκτικός), σαν μαχαιριά/σουβλιά (διαξιφιστικός), σαν τσιμπήματα,</a:t>
            </a:r>
          </a:p>
          <a:p>
            <a:pPr>
              <a:lnSpc>
                <a:spcPct val="80000"/>
              </a:lnSpc>
              <a:spcBef>
                <a:spcPts val="300"/>
              </a:spcBef>
              <a:defRPr sz="1500"/>
            </a:pPr>
            <a:r>
              <a:t>σαν κάψιμο (καύσος);»</a:t>
            </a:r>
          </a:p>
          <a:p>
            <a:pPr>
              <a:lnSpc>
                <a:spcPct val="80000"/>
              </a:lnSpc>
              <a:spcBef>
                <a:spcPts val="300"/>
              </a:spcBef>
              <a:defRPr sz="1500"/>
            </a:pPr>
            <a:r>
              <a:t>Α: «Σαν να με σφίγγουν». (Πολλές φορές τοποθετούν την παλάμη στο προκάρδιο.)</a:t>
            </a:r>
          </a:p>
          <a:p>
            <a:pPr>
              <a:lnSpc>
                <a:spcPct val="80000"/>
              </a:lnSpc>
              <a:spcBef>
                <a:spcPts val="300"/>
              </a:spcBef>
              <a:defRPr sz="1500"/>
            </a:pPr>
            <a:r>
              <a:t>Γ: «Πόσο διήρκησε ο πόνος;»</a:t>
            </a:r>
          </a:p>
          <a:p>
            <a:pPr>
              <a:lnSpc>
                <a:spcPct val="80000"/>
              </a:lnSpc>
              <a:spcBef>
                <a:spcPts val="300"/>
              </a:spcBef>
              <a:defRPr sz="1500"/>
            </a:pPr>
            <a:r>
              <a:t>Α: «Κάποια λεπτά».</a:t>
            </a:r>
          </a:p>
          <a:p>
            <a:pPr>
              <a:lnSpc>
                <a:spcPct val="80000"/>
              </a:lnSpc>
              <a:spcBef>
                <a:spcPts val="300"/>
              </a:spcBef>
              <a:defRPr sz="1500"/>
            </a:pPr>
            <a:r>
              <a:t>Γ: «Όταν λέτε κάποια λεπτά, εννοείτε 5-10 λεπτά ή 20-30 λεπτά;»</a:t>
            </a:r>
          </a:p>
          <a:p>
            <a:pPr>
              <a:lnSpc>
                <a:spcPct val="80000"/>
              </a:lnSpc>
              <a:spcBef>
                <a:spcPts val="300"/>
              </a:spcBef>
              <a:defRPr sz="1500"/>
            </a:pPr>
            <a:r>
              <a:t>Α: «Περίπου μισή ώρα, θα έλεγα».</a:t>
            </a:r>
          </a:p>
          <a:p>
            <a:pPr>
              <a:lnSpc>
                <a:spcPct val="80000"/>
              </a:lnSpc>
              <a:spcBef>
                <a:spcPts val="300"/>
              </a:spcBef>
              <a:defRPr sz="1500"/>
            </a:pPr>
            <a:r>
              <a:t>Γ: «Ο πόνος αυτός ήταν συνεχής ή ερχόταν και έφευγε;»</a:t>
            </a:r>
          </a:p>
          <a:p>
            <a:pPr>
              <a:lnSpc>
                <a:spcPct val="80000"/>
              </a:lnSpc>
              <a:spcBef>
                <a:spcPts val="300"/>
              </a:spcBef>
              <a:defRPr sz="1500"/>
            </a:pPr>
            <a:r>
              <a:t>Α: «Ήταν συνεχής».</a:t>
            </a:r>
          </a:p>
          <a:p>
            <a:pPr>
              <a:lnSpc>
                <a:spcPct val="80000"/>
              </a:lnSpc>
              <a:spcBef>
                <a:spcPts val="300"/>
              </a:spcBef>
              <a:defRPr sz="1500"/>
            </a:pPr>
            <a:r>
              <a:t>Γ: «Εντοπιζόταν μόνο στο στήθος ή πήγαινε και αλλού;» (αντανακλάσεις)</a:t>
            </a:r>
          </a:p>
          <a:p>
            <a:pPr>
              <a:lnSpc>
                <a:spcPct val="80000"/>
              </a:lnSpc>
              <a:spcBef>
                <a:spcPts val="300"/>
              </a:spcBef>
              <a:defRPr sz="1500"/>
            </a:pPr>
            <a:r>
              <a:t>Α: «Πού αλλού δηλαδή;»</a:t>
            </a:r>
          </a:p>
          <a:p>
            <a:pPr>
              <a:lnSpc>
                <a:spcPct val="80000"/>
              </a:lnSpc>
              <a:spcBef>
                <a:spcPts val="300"/>
              </a:spcBef>
              <a:defRPr sz="1500"/>
            </a:pPr>
            <a:r>
              <a:t>Γ: «Για παράδειγμα, στον ώμο, στην πλάτη, στο στομάχι, στο χέρι, στην κάτω γνάθο;»</a:t>
            </a:r>
          </a:p>
          <a:p>
            <a:pPr>
              <a:lnSpc>
                <a:spcPct val="80000"/>
              </a:lnSpc>
              <a:spcBef>
                <a:spcPts val="300"/>
              </a:spcBef>
              <a:defRPr sz="1500"/>
            </a:pPr>
            <a:r>
              <a:t>Α: «Η αλήθεια είναι ότι αισθάνθηκα πόνο και στον αριστερό ώμο».</a:t>
            </a:r>
          </a:p>
          <a:p>
            <a:pPr>
              <a:lnSpc>
                <a:spcPct val="80000"/>
              </a:lnSpc>
              <a:spcBef>
                <a:spcPts val="300"/>
              </a:spcBef>
              <a:defRPr sz="1500"/>
            </a:pPr>
            <a:r>
              <a:t>Γ: «Τι ακριβώς κάνατε πριν έρθει ο πόνος; Ήσαστε ήρεμος;»</a:t>
            </a:r>
          </a:p>
          <a:p>
            <a:pPr>
              <a:lnSpc>
                <a:spcPct val="80000"/>
              </a:lnSpc>
              <a:spcBef>
                <a:spcPts val="300"/>
              </a:spcBef>
              <a:defRPr sz="1500"/>
            </a:pPr>
            <a:r>
              <a:t>Α: «Χόρευα σε ένα τραπέζι που είχα προσκληθεί».</a:t>
            </a:r>
          </a:p>
          <a:p>
            <a:pPr>
              <a:lnSpc>
                <a:spcPct val="80000"/>
              </a:lnSpc>
              <a:spcBef>
                <a:spcPts val="300"/>
              </a:spcBef>
              <a:defRPr sz="1500"/>
            </a:pPr>
            <a:r>
              <a:t>Γ: «Ο πόνος αυτός πέρασε; Κι αν ναι, με ποιον τρόπο;»</a:t>
            </a:r>
          </a:p>
          <a:p>
            <a:pPr>
              <a:lnSpc>
                <a:spcPct val="80000"/>
              </a:lnSpc>
              <a:spcBef>
                <a:spcPts val="300"/>
              </a:spcBef>
              <a:defRPr sz="1500"/>
            </a:pPr>
            <a:r>
              <a:t>Α: «Αφού μου ήρθε αυτός ο πόνος, σταμάτησα να χορεύω και έμεινα καθιστός, ενώ ένας φίλος μού</a:t>
            </a:r>
          </a:p>
          <a:p>
            <a:pPr>
              <a:lnSpc>
                <a:spcPct val="80000"/>
              </a:lnSpc>
              <a:spcBef>
                <a:spcPts val="300"/>
              </a:spcBef>
              <a:defRPr sz="1500"/>
            </a:pPr>
            <a:r>
              <a:t>έδωσε ένα υπογλώσσιο που έπαιρνε ο ίδιος για την καρδιά του. Μετά από λίγο άρχισα να συνέρχο-</a:t>
            </a:r>
          </a:p>
          <a:p>
            <a:pPr>
              <a:lnSpc>
                <a:spcPct val="80000"/>
              </a:lnSpc>
              <a:spcBef>
                <a:spcPts val="300"/>
              </a:spcBef>
              <a:defRPr sz="1500"/>
            </a:pPr>
            <a:r>
              <a:t>μαι σιγά σιγά».</a:t>
            </a:r>
          </a:p>
          <a:p>
            <a:pPr>
              <a:lnSpc>
                <a:spcPct val="80000"/>
              </a:lnSpc>
              <a:spcBef>
                <a:spcPts val="300"/>
              </a:spcBef>
              <a:defRPr sz="1500"/>
            </a:pPr>
            <a:r>
              <a:t>Γ: «Εκτός από τον πόνο, είχατε και τίποτα άλλο; Για παράδειγμα, μήπως κάνατε εμετό» (συνοδά</a:t>
            </a:r>
          </a:p>
          <a:p>
            <a:pPr>
              <a:lnSpc>
                <a:spcPct val="80000"/>
              </a:lnSpc>
              <a:spcBef>
                <a:spcPts val="300"/>
              </a:spcBef>
              <a:defRPr sz="1500"/>
            </a:pPr>
            <a:r>
              <a:t>συμπτώματα)</a:t>
            </a:r>
          </a:p>
          <a:p>
            <a:pPr>
              <a:lnSpc>
                <a:spcPct val="80000"/>
              </a:lnSpc>
              <a:spcBef>
                <a:spcPts val="300"/>
              </a:spcBef>
              <a:defRPr sz="1500"/>
            </a:pPr>
            <a:r>
              <a:t>Α: «Όχι, γιατρέ εμετό δεν έκανα, αλλά με είχε λούσει κρύοςι δρώτας».</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1 - Τίτλος"/>
          <p:cNvSpPr txBox="1"/>
          <p:nvPr>
            <p:ph type="title"/>
          </p:nvPr>
        </p:nvSpPr>
        <p:spPr>
          <a:xfrm>
            <a:off x="457200" y="274638"/>
            <a:ext cx="8229600" cy="1143001"/>
          </a:xfrm>
          <a:prstGeom prst="rect">
            <a:avLst/>
          </a:prstGeom>
        </p:spPr>
        <p:txBody>
          <a:bodyPr/>
          <a:lstStyle/>
          <a:p>
            <a:pPr defTabSz="832103">
              <a:defRPr b="1" sz="3500"/>
            </a:pPr>
            <a:r>
              <a:t>Αιτία εισόδου</a:t>
            </a:r>
            <a:r>
              <a:rPr b="0"/>
              <a:t>: Προκάρδιο άλγος </a:t>
            </a:r>
            <a:br>
              <a:rPr b="0"/>
            </a:br>
          </a:p>
        </p:txBody>
      </p:sp>
      <p:sp>
        <p:nvSpPr>
          <p:cNvPr id="146" name="2 - Θέση περιεχομένου"/>
          <p:cNvSpPr txBox="1"/>
          <p:nvPr>
            <p:ph type="body" idx="1"/>
          </p:nvPr>
        </p:nvSpPr>
        <p:spPr>
          <a:xfrm>
            <a:off x="457200" y="1600200"/>
            <a:ext cx="8229600" cy="4525963"/>
          </a:xfrm>
          <a:prstGeom prst="rect">
            <a:avLst/>
          </a:prstGeom>
        </p:spPr>
        <p:txBody>
          <a:bodyPr/>
          <a:lstStyle/>
          <a:p>
            <a:pPr>
              <a:defRPr b="1"/>
            </a:pPr>
            <a:r>
              <a:t>Παρούσα νόσος</a:t>
            </a:r>
            <a:r>
              <a:rPr b="0"/>
              <a:t>: Ο ασθενής είναι άντρας 52 ετών, καπνιστής και πάσχων από αρτηριακή υπέρταση υπό αγωγή με α- ΜΕΑ. Προσέρχεται λόγω προκάρδιου άλγους αιφνίδιας έναρξης, το οποίο περιγράφεται ως συνεχές, συσφιγκτικό, με αντανάκλαση στον αριστερό ώμο, χωρίς συνοδά συμπτώματα.</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2"/>
          <p:cNvSpPr txBox="1"/>
          <p:nvPr>
            <p:ph type="title"/>
          </p:nvPr>
        </p:nvSpPr>
        <p:spPr>
          <a:xfrm>
            <a:off x="457200" y="274638"/>
            <a:ext cx="8229600" cy="1143001"/>
          </a:xfrm>
          <a:prstGeom prst="rect">
            <a:avLst/>
          </a:prstGeom>
        </p:spPr>
        <p:txBody>
          <a:bodyPr/>
          <a:lstStyle/>
          <a:p>
            <a:pPr defTabSz="832103">
              <a:defRPr b="1" sz="3500"/>
            </a:pPr>
            <a:r>
              <a:t>Παρούσα νόσος </a:t>
            </a:r>
            <a:br/>
            <a:r>
              <a:t>Ειδικά προβλήματα</a:t>
            </a:r>
            <a:r>
              <a:rPr b="0"/>
              <a:t> </a:t>
            </a:r>
          </a:p>
        </p:txBody>
      </p:sp>
      <p:sp>
        <p:nvSpPr>
          <p:cNvPr id="149" name="Rectangle 3"/>
          <p:cNvSpPr txBox="1"/>
          <p:nvPr>
            <p:ph type="body" idx="1"/>
          </p:nvPr>
        </p:nvSpPr>
        <p:spPr>
          <a:xfrm>
            <a:off x="457200" y="1600200"/>
            <a:ext cx="8229600" cy="4525963"/>
          </a:xfrm>
          <a:prstGeom prst="rect">
            <a:avLst/>
          </a:prstGeom>
        </p:spPr>
        <p:txBody>
          <a:bodyPr/>
          <a:lstStyle/>
          <a:p>
            <a:pPr/>
            <a:r>
              <a:t>Σιωπή</a:t>
            </a:r>
          </a:p>
          <a:p>
            <a:pPr/>
            <a:r>
              <a:t>Υπερομιλητικοί ασθενείς</a:t>
            </a:r>
          </a:p>
          <a:p>
            <a:pPr/>
            <a:r>
              <a:t>Πολλαπλά συμπτώματα</a:t>
            </a:r>
          </a:p>
          <a:p>
            <a:pPr/>
            <a:r>
              <a:t>Αγχώδεις ασθενείς</a:t>
            </a:r>
          </a:p>
          <a:p>
            <a:pPr/>
            <a:r>
              <a:t>Ηλικιωμένοι ασθενείς</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Rectangle 2"/>
          <p:cNvSpPr txBox="1"/>
          <p:nvPr>
            <p:ph type="title"/>
          </p:nvPr>
        </p:nvSpPr>
        <p:spPr>
          <a:xfrm>
            <a:off x="457200" y="274638"/>
            <a:ext cx="8229600" cy="1143001"/>
          </a:xfrm>
          <a:prstGeom prst="rect">
            <a:avLst/>
          </a:prstGeom>
        </p:spPr>
        <p:txBody>
          <a:bodyPr/>
          <a:lstStyle>
            <a:lvl1pPr>
              <a:defRPr b="1"/>
            </a:lvl1pPr>
          </a:lstStyle>
          <a:p>
            <a:pPr/>
            <a:r>
              <a:t>Ιατρικό ιστορικό</a:t>
            </a:r>
          </a:p>
        </p:txBody>
      </p:sp>
      <p:sp>
        <p:nvSpPr>
          <p:cNvPr id="98"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Από τον γιατρό </a:t>
            </a:r>
            <a:r>
              <a:rPr b="1"/>
              <a:t>δεν απαιτείται</a:t>
            </a:r>
            <a:r>
              <a:t> </a:t>
            </a:r>
            <a:r>
              <a:rPr b="1"/>
              <a:t>η απλή</a:t>
            </a:r>
            <a:r>
              <a:t> συλλογή πληροφοριών από τον ασθενή.</a:t>
            </a:r>
          </a:p>
          <a:p>
            <a:pPr>
              <a:lnSpc>
                <a:spcPct val="80000"/>
              </a:lnSpc>
              <a:defRPr sz="2000"/>
            </a:pPr>
          </a:p>
          <a:p>
            <a:pPr>
              <a:lnSpc>
                <a:spcPct val="80000"/>
              </a:lnSpc>
              <a:spcBef>
                <a:spcPts val="400"/>
              </a:spcBef>
              <a:defRPr sz="2000"/>
            </a:pPr>
            <a:r>
              <a:t>Ο ασθενής </a:t>
            </a:r>
            <a:r>
              <a:rPr b="1"/>
              <a:t>έχει φόβους και ελπίδες</a:t>
            </a:r>
            <a:r>
              <a:t> και αναζητεί βοήθεια, ανακούφιση και ενθάρρυνση.</a:t>
            </a:r>
          </a:p>
          <a:p>
            <a:pPr>
              <a:lnSpc>
                <a:spcPct val="80000"/>
              </a:lnSpc>
              <a:defRPr sz="2000"/>
            </a:pPr>
          </a:p>
          <a:p>
            <a:pPr>
              <a:lnSpc>
                <a:spcPct val="80000"/>
              </a:lnSpc>
              <a:spcBef>
                <a:spcPts val="400"/>
              </a:spcBef>
              <a:defRPr sz="2000"/>
            </a:pPr>
            <a:r>
              <a:t>Για τον γιατρό τίποτα το ανθρώπινο δεν είναι παράξενο ή απωθητικό.</a:t>
            </a:r>
          </a:p>
          <a:p>
            <a:pPr>
              <a:lnSpc>
                <a:spcPct val="80000"/>
              </a:lnSpc>
              <a:defRPr sz="2000"/>
            </a:pPr>
          </a:p>
          <a:p>
            <a:pPr>
              <a:lnSpc>
                <a:spcPct val="80000"/>
              </a:lnSpc>
              <a:spcBef>
                <a:spcPts val="400"/>
              </a:spcBef>
              <a:defRPr sz="2000"/>
            </a:pPr>
            <a:r>
              <a:t>Ο ασθενής </a:t>
            </a:r>
            <a:r>
              <a:rPr b="1"/>
              <a:t>δεν είναι περιστατικό ή νόσημα</a:t>
            </a:r>
            <a:r>
              <a:t> αλλά ένα </a:t>
            </a:r>
            <a:r>
              <a:rPr b="1"/>
              <a:t>άτομο</a:t>
            </a:r>
            <a:r>
              <a:t> με πρόβλημα που αναζητά βοήθεια για να το λύσει.</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1" name="Rectangle 2"/>
          <p:cNvSpPr txBox="1"/>
          <p:nvPr>
            <p:ph type="title"/>
          </p:nvPr>
        </p:nvSpPr>
        <p:spPr>
          <a:xfrm>
            <a:off x="457200" y="274638"/>
            <a:ext cx="8229600" cy="1143001"/>
          </a:xfrm>
          <a:prstGeom prst="rect">
            <a:avLst/>
          </a:prstGeom>
        </p:spPr>
        <p:txBody>
          <a:bodyPr/>
          <a:lstStyle/>
          <a:p>
            <a:pPr defTabSz="832103">
              <a:defRPr b="1" sz="3500"/>
            </a:pPr>
            <a:r>
              <a:t>Παρούσα νόσος</a:t>
            </a:r>
            <a:br/>
            <a:r>
              <a:t>Προέχον σύμπτωμα</a:t>
            </a:r>
            <a:r>
              <a:rPr b="0"/>
              <a:t> </a:t>
            </a:r>
          </a:p>
        </p:txBody>
      </p:sp>
      <p:sp>
        <p:nvSpPr>
          <p:cNvPr id="152"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Εντόπιση, επέκταση, ακτινοβολία</a:t>
            </a:r>
          </a:p>
          <a:p>
            <a:pPr>
              <a:lnSpc>
                <a:spcPct val="80000"/>
              </a:lnSpc>
              <a:spcBef>
                <a:spcPts val="400"/>
              </a:spcBef>
              <a:defRPr sz="2000"/>
            </a:pPr>
            <a:r>
              <a:t>Ποιότητα</a:t>
            </a:r>
          </a:p>
          <a:p>
            <a:pPr>
              <a:lnSpc>
                <a:spcPct val="80000"/>
              </a:lnSpc>
              <a:spcBef>
                <a:spcPts val="400"/>
              </a:spcBef>
              <a:defRPr sz="2000"/>
            </a:pPr>
            <a:r>
              <a:t>Ένταση, τρόπος εισβολής και εξέλιξης</a:t>
            </a:r>
          </a:p>
          <a:p>
            <a:pPr>
              <a:lnSpc>
                <a:spcPct val="80000"/>
              </a:lnSpc>
              <a:spcBef>
                <a:spcPts val="400"/>
              </a:spcBef>
              <a:defRPr sz="2000"/>
            </a:pPr>
            <a:r>
              <a:t>Χρονοδιάγραμμα ( πόσο αναλυτικό;)</a:t>
            </a:r>
          </a:p>
          <a:p>
            <a:pPr>
              <a:lnSpc>
                <a:spcPct val="80000"/>
              </a:lnSpc>
              <a:spcBef>
                <a:spcPts val="400"/>
              </a:spcBef>
              <a:defRPr sz="2000"/>
            </a:pPr>
            <a:r>
              <a:t>Συνθήκες εμφάνισης</a:t>
            </a:r>
          </a:p>
          <a:p>
            <a:pPr>
              <a:lnSpc>
                <a:spcPct val="80000"/>
              </a:lnSpc>
              <a:spcBef>
                <a:spcPts val="400"/>
              </a:spcBef>
              <a:defRPr sz="2000"/>
            </a:pPr>
            <a:r>
              <a:t>Παράγοντες που το μεταβάλουν (και φάρμακα)</a:t>
            </a:r>
          </a:p>
          <a:p>
            <a:pPr>
              <a:lnSpc>
                <a:spcPct val="80000"/>
              </a:lnSpc>
              <a:spcBef>
                <a:spcPts val="400"/>
              </a:spcBef>
              <a:defRPr sz="2000"/>
            </a:pPr>
            <a:r>
              <a:t>Συνοδεύουσες εκδηλώσεις.</a:t>
            </a:r>
          </a:p>
          <a:p>
            <a:pPr>
              <a:lnSpc>
                <a:spcPct val="80000"/>
              </a:lnSpc>
              <a:spcBef>
                <a:spcPts val="400"/>
              </a:spcBef>
              <a:defRPr sz="2000" u="sng"/>
            </a:pPr>
            <a:r>
              <a:t>Γενικά συμπτώματα</a:t>
            </a:r>
          </a:p>
          <a:p>
            <a:pPr>
              <a:lnSpc>
                <a:spcPct val="80000"/>
              </a:lnSpc>
              <a:spcBef>
                <a:spcPts val="400"/>
              </a:spcBef>
              <a:defRPr sz="2000"/>
            </a:pPr>
            <a:r>
              <a:t>Χορηγηθείσα θεραπεία</a:t>
            </a:r>
          </a:p>
          <a:p>
            <a:pPr>
              <a:lnSpc>
                <a:spcPct val="80000"/>
              </a:lnSpc>
              <a:spcBef>
                <a:spcPts val="400"/>
              </a:spcBef>
              <a:defRPr sz="2000" u="sng"/>
            </a:pPr>
            <a:r>
              <a:t>Προϋπάρχοντα νοσήματα</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2"/>
          <p:cNvSpPr txBox="1"/>
          <p:nvPr>
            <p:ph type="title"/>
          </p:nvPr>
        </p:nvSpPr>
        <p:spPr>
          <a:xfrm>
            <a:off x="457200" y="274638"/>
            <a:ext cx="8229600" cy="1143001"/>
          </a:xfrm>
          <a:prstGeom prst="rect">
            <a:avLst/>
          </a:prstGeom>
        </p:spPr>
        <p:txBody>
          <a:bodyPr/>
          <a:lstStyle/>
          <a:p>
            <a:pPr/>
            <a:r>
              <a:t>Συνοδά συμπτώματα</a:t>
            </a:r>
          </a:p>
        </p:txBody>
      </p:sp>
      <p:sp>
        <p:nvSpPr>
          <p:cNvPr id="155" name="Rectangle 3"/>
          <p:cNvSpPr txBox="1"/>
          <p:nvPr>
            <p:ph type="body" idx="1"/>
          </p:nvPr>
        </p:nvSpPr>
        <p:spPr>
          <a:xfrm>
            <a:off x="457200" y="1600200"/>
            <a:ext cx="8229600" cy="4525963"/>
          </a:xfrm>
          <a:prstGeom prst="rect">
            <a:avLst/>
          </a:prstGeom>
        </p:spPr>
        <p:txBody>
          <a:bodyPr/>
          <a:lstStyle/>
          <a:p>
            <a:pPr/>
          </a:p>
          <a:p>
            <a:pPr/>
            <a:r>
              <a:t>Δεν αρκούν αυτά που αναφέρει ο ασθενής</a:t>
            </a:r>
          </a:p>
          <a:p>
            <a:pPr/>
          </a:p>
          <a:p>
            <a:pPr/>
            <a:r>
              <a:t>Ερωτάτε για τα συμπτώματα που θα οδηγήσουν την διαγνωστική σας σκέψη.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7" name="Rectangle 2"/>
          <p:cNvSpPr txBox="1"/>
          <p:nvPr>
            <p:ph type="title"/>
          </p:nvPr>
        </p:nvSpPr>
        <p:spPr>
          <a:xfrm>
            <a:off x="457200" y="274638"/>
            <a:ext cx="8229600" cy="1143001"/>
          </a:xfrm>
          <a:prstGeom prst="rect">
            <a:avLst/>
          </a:prstGeom>
        </p:spPr>
        <p:txBody>
          <a:bodyPr/>
          <a:lstStyle>
            <a:lvl1pPr>
              <a:defRPr b="1"/>
            </a:lvl1pPr>
          </a:lstStyle>
          <a:p>
            <a:pPr/>
            <a:r>
              <a:t>Παρούσα νόσος</a:t>
            </a:r>
          </a:p>
        </p:txBody>
      </p:sp>
      <p:sp>
        <p:nvSpPr>
          <p:cNvPr id="158" name="Rectangle 3"/>
          <p:cNvSpPr txBox="1"/>
          <p:nvPr>
            <p:ph type="body" idx="1"/>
          </p:nvPr>
        </p:nvSpPr>
        <p:spPr>
          <a:xfrm>
            <a:off x="457200" y="1600200"/>
            <a:ext cx="8229600" cy="4525963"/>
          </a:xfrm>
          <a:prstGeom prst="rect">
            <a:avLst/>
          </a:prstGeom>
        </p:spPr>
        <p:txBody>
          <a:bodyPr/>
          <a:lstStyle/>
          <a:p>
            <a:pPr>
              <a:spcBef>
                <a:spcPts val="600"/>
              </a:spcBef>
              <a:defRPr sz="2800"/>
            </a:pPr>
            <a:r>
              <a:t>Κάνετε κλινικές συσχετίσεις</a:t>
            </a:r>
          </a:p>
          <a:p>
            <a:pPr>
              <a:defRPr sz="2800"/>
            </a:pPr>
          </a:p>
          <a:p>
            <a:pPr>
              <a:spcBef>
                <a:spcPts val="600"/>
              </a:spcBef>
              <a:defRPr sz="2800"/>
            </a:pPr>
            <a:r>
              <a:t>Κάνετε άμεσες ερωτήσεις.</a:t>
            </a:r>
          </a:p>
          <a:p>
            <a:pPr>
              <a:defRPr sz="2800"/>
            </a:pPr>
          </a:p>
          <a:p>
            <a:pPr>
              <a:spcBef>
                <a:spcPts val="600"/>
              </a:spcBef>
              <a:defRPr sz="2800"/>
            </a:pPr>
            <a:r>
              <a:t>Μην καθοδηγείτε τον ασθενή</a:t>
            </a:r>
          </a:p>
          <a:p>
            <a:pPr>
              <a:defRPr sz="2800"/>
            </a:pPr>
          </a:p>
          <a:p>
            <a:pPr>
              <a:spcBef>
                <a:spcPts val="600"/>
              </a:spcBef>
              <a:defRPr sz="2800"/>
            </a:pPr>
            <a:r>
              <a:t>Ζητήστε από τον ασθενή να σας δείξει κάτι</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2"/>
          <p:cNvSpPr txBox="1"/>
          <p:nvPr>
            <p:ph type="title"/>
          </p:nvPr>
        </p:nvSpPr>
        <p:spPr>
          <a:xfrm>
            <a:off x="457200" y="274638"/>
            <a:ext cx="8229600" cy="1143001"/>
          </a:xfrm>
          <a:prstGeom prst="rect">
            <a:avLst/>
          </a:prstGeom>
        </p:spPr>
        <p:txBody>
          <a:bodyPr/>
          <a:lstStyle/>
          <a:p>
            <a:pPr/>
            <a:r>
              <a:t>Θυμηθείτε κατά την συνέντευξη</a:t>
            </a:r>
          </a:p>
        </p:txBody>
      </p:sp>
      <p:sp>
        <p:nvSpPr>
          <p:cNvPr id="161" name="Rectangle 3"/>
          <p:cNvSpPr txBox="1"/>
          <p:nvPr>
            <p:ph type="body" idx="1"/>
          </p:nvPr>
        </p:nvSpPr>
        <p:spPr>
          <a:xfrm>
            <a:off x="457200" y="1600200"/>
            <a:ext cx="8229600" cy="4525963"/>
          </a:xfrm>
          <a:prstGeom prst="rect">
            <a:avLst/>
          </a:prstGeom>
        </p:spPr>
        <p:txBody>
          <a:bodyPr/>
          <a:lstStyle/>
          <a:p>
            <a:pPr>
              <a:lnSpc>
                <a:spcPct val="90000"/>
              </a:lnSpc>
              <a:spcBef>
                <a:spcPts val="600"/>
              </a:spcBef>
              <a:defRPr sz="2800"/>
            </a:pPr>
            <a:r>
              <a:t>Ο ασθενής ξεχνάει, βοηθείστε τον να θυμηθεί.</a:t>
            </a:r>
          </a:p>
          <a:p>
            <a:pPr>
              <a:lnSpc>
                <a:spcPct val="90000"/>
              </a:lnSpc>
              <a:defRPr sz="2800"/>
            </a:pPr>
          </a:p>
          <a:p>
            <a:pPr>
              <a:lnSpc>
                <a:spcPct val="90000"/>
              </a:lnSpc>
              <a:spcBef>
                <a:spcPts val="600"/>
              </a:spcBef>
              <a:defRPr sz="2800"/>
            </a:pPr>
            <a:r>
              <a:t>Ακούγοντας τον ασθενή μαθαίνετε και για την προσωπικότητά του.</a:t>
            </a:r>
          </a:p>
          <a:p>
            <a:pPr>
              <a:lnSpc>
                <a:spcPct val="90000"/>
              </a:lnSpc>
              <a:defRPr sz="2800"/>
            </a:pPr>
          </a:p>
          <a:p>
            <a:pPr>
              <a:lnSpc>
                <a:spcPct val="90000"/>
              </a:lnSpc>
              <a:spcBef>
                <a:spcPts val="600"/>
              </a:spcBef>
              <a:defRPr sz="2800"/>
            </a:pPr>
            <a:r>
              <a:t>Μιλήστε του αργά ατενίζοντας τον κατά πρόσωπο.</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angle 2"/>
          <p:cNvSpPr txBox="1"/>
          <p:nvPr>
            <p:ph type="title"/>
          </p:nvPr>
        </p:nvSpPr>
        <p:spPr>
          <a:xfrm>
            <a:off x="457200" y="274638"/>
            <a:ext cx="8229600" cy="1143001"/>
          </a:xfrm>
          <a:prstGeom prst="rect">
            <a:avLst/>
          </a:prstGeom>
        </p:spPr>
        <p:txBody>
          <a:bodyPr/>
          <a:lstStyle/>
          <a:p>
            <a:pPr>
              <a:defRPr b="1"/>
            </a:pPr>
            <a:r>
              <a:t>Ατομικό αναμνηστικό</a:t>
            </a:r>
            <a:r>
              <a:rPr b="0"/>
              <a:t> </a:t>
            </a:r>
          </a:p>
        </p:txBody>
      </p:sp>
      <p:sp>
        <p:nvSpPr>
          <p:cNvPr id="164"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Γενική κατάσταση</a:t>
            </a:r>
            <a:r>
              <a:rPr b="0"/>
              <a:t> υγείας</a:t>
            </a:r>
          </a:p>
          <a:p>
            <a:pPr>
              <a:lnSpc>
                <a:spcPct val="90000"/>
              </a:lnSpc>
              <a:spcBef>
                <a:spcPts val="500"/>
              </a:spcBef>
              <a:defRPr sz="2400"/>
            </a:pPr>
            <a:r>
              <a:t>Παιδικά</a:t>
            </a:r>
            <a:r>
              <a:rPr b="1"/>
              <a:t> </a:t>
            </a:r>
            <a:r>
              <a:t>νοσήματα:</a:t>
            </a:r>
          </a:p>
          <a:p>
            <a:pPr>
              <a:lnSpc>
                <a:spcPct val="90000"/>
              </a:lnSpc>
              <a:spcBef>
                <a:spcPts val="500"/>
              </a:spcBef>
              <a:defRPr b="1" sz="2400"/>
            </a:pPr>
            <a:r>
              <a:t>Νόσοι ενήλικης ζωής</a:t>
            </a:r>
            <a:r>
              <a:rPr b="0"/>
              <a:t>:         Από πότε</a:t>
            </a:r>
          </a:p>
          <a:p>
            <a:pPr>
              <a:lnSpc>
                <a:spcPct val="90000"/>
              </a:lnSpc>
              <a:spcBef>
                <a:spcPts val="500"/>
              </a:spcBef>
              <a:defRPr sz="2400"/>
            </a:pPr>
            <a:r>
              <a:t>				Πώς διαγνώστηκε</a:t>
            </a:r>
          </a:p>
          <a:p>
            <a:pPr>
              <a:lnSpc>
                <a:spcPct val="90000"/>
              </a:lnSpc>
              <a:spcBef>
                <a:spcPts val="500"/>
              </a:spcBef>
              <a:defRPr sz="2400"/>
            </a:pPr>
            <a:r>
              <a:t>				Πόσο σοβαρή είναι</a:t>
            </a:r>
          </a:p>
          <a:p>
            <a:pPr>
              <a:lnSpc>
                <a:spcPct val="90000"/>
              </a:lnSpc>
              <a:spcBef>
                <a:spcPts val="500"/>
              </a:spcBef>
              <a:defRPr sz="2400"/>
            </a:pPr>
            <a:r>
              <a:t>				Ελεγχόμενη από θεραπεία;</a:t>
            </a:r>
          </a:p>
          <a:p>
            <a:pPr>
              <a:lnSpc>
                <a:spcPct val="90000"/>
              </a:lnSpc>
              <a:spcBef>
                <a:spcPts val="500"/>
              </a:spcBef>
              <a:defRPr sz="2400"/>
            </a:pPr>
            <a:r>
              <a:t>Ψυχιατρικές νόσοι</a:t>
            </a:r>
          </a:p>
          <a:p>
            <a:pPr>
              <a:lnSpc>
                <a:spcPct val="90000"/>
              </a:lnSpc>
              <a:spcBef>
                <a:spcPts val="500"/>
              </a:spcBef>
              <a:defRPr sz="2400"/>
            </a:pPr>
            <a:r>
              <a:t>Μόνιμες αναπηρίες</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2"/>
          <p:cNvSpPr txBox="1"/>
          <p:nvPr>
            <p:ph type="title"/>
          </p:nvPr>
        </p:nvSpPr>
        <p:spPr>
          <a:xfrm>
            <a:off x="457200" y="274638"/>
            <a:ext cx="8229600" cy="1143001"/>
          </a:xfrm>
          <a:prstGeom prst="rect">
            <a:avLst/>
          </a:prstGeom>
        </p:spPr>
        <p:txBody>
          <a:bodyPr/>
          <a:lstStyle>
            <a:lvl1pPr>
              <a:defRPr b="1"/>
            </a:lvl1pPr>
          </a:lstStyle>
          <a:p>
            <a:pPr/>
            <a:r>
              <a:t>Ατομικό αναμνηστικό</a:t>
            </a:r>
          </a:p>
        </p:txBody>
      </p:sp>
      <p:sp>
        <p:nvSpPr>
          <p:cNvPr id="167"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Ατυχήματα </a:t>
            </a:r>
            <a:r>
              <a:rPr b="0"/>
              <a:t>και τραυματισμοί:  Σοβαρότητα, νοσηλεία</a:t>
            </a:r>
          </a:p>
          <a:p>
            <a:pPr>
              <a:lnSpc>
                <a:spcPct val="90000"/>
              </a:lnSpc>
              <a:spcBef>
                <a:spcPts val="500"/>
              </a:spcBef>
              <a:buSzTx/>
              <a:buNone/>
              <a:defRPr sz="2400"/>
            </a:pPr>
            <a:r>
              <a:t>				</a:t>
            </a:r>
            <a:endParaRPr b="1"/>
          </a:p>
          <a:p>
            <a:pPr>
              <a:lnSpc>
                <a:spcPct val="90000"/>
              </a:lnSpc>
              <a:spcBef>
                <a:spcPts val="500"/>
              </a:spcBef>
              <a:defRPr b="1" sz="2400"/>
            </a:pPr>
            <a:r>
              <a:t>Εγχειρήσεις</a:t>
            </a:r>
          </a:p>
          <a:p>
            <a:pPr>
              <a:lnSpc>
                <a:spcPct val="90000"/>
              </a:lnSpc>
              <a:spcBef>
                <a:spcPts val="500"/>
              </a:spcBef>
              <a:defRPr sz="2400"/>
            </a:pPr>
            <a:r>
              <a:t>Εισαγωγές σε νοσοκομεία</a:t>
            </a:r>
            <a:endParaRPr b="1"/>
          </a:p>
          <a:p>
            <a:pPr>
              <a:lnSpc>
                <a:spcPct val="90000"/>
              </a:lnSpc>
              <a:spcBef>
                <a:spcPts val="500"/>
              </a:spcBef>
              <a:defRPr b="1" sz="2400"/>
            </a:pPr>
            <a:r>
              <a:t>Μεταγγίσεις:</a:t>
            </a:r>
            <a:r>
              <a:rPr b="0"/>
              <a:t> 	Πότε</a:t>
            </a:r>
          </a:p>
          <a:p>
            <a:pPr>
              <a:lnSpc>
                <a:spcPct val="90000"/>
              </a:lnSpc>
              <a:spcBef>
                <a:spcPts val="500"/>
              </a:spcBef>
              <a:buSzTx/>
              <a:buNone/>
              <a:defRPr sz="2400"/>
            </a:pPr>
            <a:r>
              <a:t>			              Τι</a:t>
            </a:r>
          </a:p>
          <a:p>
            <a:pPr>
              <a:lnSpc>
                <a:spcPct val="90000"/>
              </a:lnSpc>
              <a:spcBef>
                <a:spcPts val="500"/>
              </a:spcBef>
              <a:buSzTx/>
              <a:buNone/>
              <a:defRPr sz="2400"/>
            </a:pPr>
            <a:r>
              <a:t>			              Πόσο</a:t>
            </a:r>
          </a:p>
          <a:p>
            <a:pPr>
              <a:lnSpc>
                <a:spcPct val="90000"/>
              </a:lnSpc>
              <a:spcBef>
                <a:spcPts val="500"/>
              </a:spcBef>
              <a:buSzTx/>
              <a:buNone/>
              <a:defRPr sz="2400"/>
            </a:pPr>
            <a:r>
              <a:t>			              Αντιδράσεις</a:t>
            </a:r>
          </a:p>
          <a:p>
            <a:pPr>
              <a:lnSpc>
                <a:spcPct val="90000"/>
              </a:lnSpc>
              <a:spcBef>
                <a:spcPts val="500"/>
              </a:spcBef>
              <a:buSzTx/>
              <a:buNone/>
              <a:defRPr sz="2400"/>
            </a:pPr>
            <a:r>
              <a:t>			              Αιμοδοσία</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2"/>
          <p:cNvSpPr txBox="1"/>
          <p:nvPr>
            <p:ph type="title"/>
          </p:nvPr>
        </p:nvSpPr>
        <p:spPr>
          <a:xfrm>
            <a:off x="457200" y="274638"/>
            <a:ext cx="8229600" cy="1143001"/>
          </a:xfrm>
          <a:prstGeom prst="rect">
            <a:avLst/>
          </a:prstGeom>
        </p:spPr>
        <p:txBody>
          <a:bodyPr/>
          <a:lstStyle>
            <a:lvl1pPr>
              <a:defRPr b="1"/>
            </a:lvl1pPr>
          </a:lstStyle>
          <a:p>
            <a:pPr/>
            <a:r>
              <a:t>Ατομικό αναμνηστικό</a:t>
            </a:r>
          </a:p>
        </p:txBody>
      </p:sp>
      <p:sp>
        <p:nvSpPr>
          <p:cNvPr id="170" name="Rectangle 3"/>
          <p:cNvSpPr txBox="1"/>
          <p:nvPr>
            <p:ph type="body" idx="1"/>
          </p:nvPr>
        </p:nvSpPr>
        <p:spPr>
          <a:xfrm>
            <a:off x="457199" y="1600200"/>
            <a:ext cx="8401082" cy="4900634"/>
          </a:xfrm>
          <a:prstGeom prst="rect">
            <a:avLst/>
          </a:prstGeom>
        </p:spPr>
        <p:txBody>
          <a:bodyPr/>
          <a:lstStyle/>
          <a:p>
            <a:pPr>
              <a:lnSpc>
                <a:spcPct val="90000"/>
              </a:lnSpc>
              <a:spcBef>
                <a:spcPts val="500"/>
              </a:spcBef>
              <a:defRPr b="1" sz="2400"/>
            </a:pPr>
            <a:r>
              <a:t>Φάρμακα</a:t>
            </a:r>
            <a:r>
              <a:rPr b="0"/>
              <a:t>:   Είδος</a:t>
            </a:r>
          </a:p>
          <a:p>
            <a:pPr>
              <a:lnSpc>
                <a:spcPct val="90000"/>
              </a:lnSpc>
              <a:spcBef>
                <a:spcPts val="500"/>
              </a:spcBef>
              <a:buSzTx/>
              <a:buNone/>
              <a:defRPr sz="2400"/>
            </a:pPr>
            <a:r>
              <a:t>			Τρόπος χορήγησης ( οδός, δόση)</a:t>
            </a:r>
          </a:p>
          <a:p>
            <a:pPr>
              <a:lnSpc>
                <a:spcPct val="90000"/>
              </a:lnSpc>
              <a:spcBef>
                <a:spcPts val="500"/>
              </a:spcBef>
              <a:buSzTx/>
              <a:buNone/>
              <a:defRPr sz="2400"/>
            </a:pPr>
            <a:r>
              <a:t>		   	Πότε ( έναρξη, διάρκεια, </a:t>
            </a:r>
            <a:r>
              <a:rPr b="1" u="sng"/>
              <a:t>συνέπεια ασθενούς</a:t>
            </a:r>
            <a:r>
              <a:rPr u="sng"/>
              <a:t>)</a:t>
            </a:r>
            <a:endParaRPr u="sng"/>
          </a:p>
          <a:p>
            <a:pPr>
              <a:lnSpc>
                <a:spcPct val="90000"/>
              </a:lnSpc>
              <a:spcBef>
                <a:spcPts val="500"/>
              </a:spcBef>
              <a:buSzTx/>
              <a:buNone/>
              <a:defRPr sz="2400"/>
            </a:pPr>
            <a:r>
              <a:t>			Αντιδράσεις (είδος, βαρύτητα, χρονική σχέση)</a:t>
            </a:r>
          </a:p>
          <a:p>
            <a:pPr>
              <a:lnSpc>
                <a:spcPct val="90000"/>
              </a:lnSpc>
              <a:spcBef>
                <a:spcPts val="500"/>
              </a:spcBef>
              <a:buSzTx/>
              <a:buNone/>
              <a:defRPr sz="2400"/>
            </a:pPr>
            <a:r>
              <a:t>			Και φάρμακα που ελάμβανε στο παρελθόν      </a:t>
            </a:r>
          </a:p>
          <a:p>
            <a:pPr>
              <a:lnSpc>
                <a:spcPct val="90000"/>
              </a:lnSpc>
              <a:spcBef>
                <a:spcPts val="500"/>
              </a:spcBef>
              <a:buSzTx/>
              <a:buNone/>
              <a:defRPr sz="2400"/>
            </a:pPr>
            <a:r>
              <a:t>                           μπορεί να αναφερθούν ανάλογα με την περίπτωση</a:t>
            </a:r>
            <a:endParaRPr b="1"/>
          </a:p>
          <a:p>
            <a:pPr>
              <a:lnSpc>
                <a:spcPct val="90000"/>
              </a:lnSpc>
              <a:defRPr b="1" sz="2400"/>
            </a:pPr>
          </a:p>
          <a:p>
            <a:pPr>
              <a:lnSpc>
                <a:spcPct val="90000"/>
              </a:lnSpc>
              <a:spcBef>
                <a:spcPts val="500"/>
              </a:spcBef>
              <a:defRPr b="1" sz="2400"/>
            </a:pPr>
            <a:r>
              <a:t>Αλλεργίες</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Rectangle 2"/>
          <p:cNvSpPr txBox="1"/>
          <p:nvPr>
            <p:ph type="title"/>
          </p:nvPr>
        </p:nvSpPr>
        <p:spPr>
          <a:xfrm>
            <a:off x="457200" y="274638"/>
            <a:ext cx="8229600" cy="1143001"/>
          </a:xfrm>
          <a:prstGeom prst="rect">
            <a:avLst/>
          </a:prstGeom>
        </p:spPr>
        <p:txBody>
          <a:bodyPr/>
          <a:lstStyle>
            <a:lvl1pPr>
              <a:defRPr b="1"/>
            </a:lvl1pPr>
          </a:lstStyle>
          <a:p>
            <a:pPr/>
            <a:r>
              <a:t>Ατομικό αναμνηστικό</a:t>
            </a:r>
          </a:p>
        </p:txBody>
      </p:sp>
      <p:sp>
        <p:nvSpPr>
          <p:cNvPr id="173" name="Rectangle 3"/>
          <p:cNvSpPr txBox="1"/>
          <p:nvPr>
            <p:ph type="body" idx="1"/>
          </p:nvPr>
        </p:nvSpPr>
        <p:spPr>
          <a:xfrm>
            <a:off x="214281" y="1600200"/>
            <a:ext cx="8715438" cy="4900634"/>
          </a:xfrm>
          <a:prstGeom prst="rect">
            <a:avLst/>
          </a:prstGeom>
        </p:spPr>
        <p:txBody>
          <a:bodyPr/>
          <a:lstStyle/>
          <a:p>
            <a:pPr>
              <a:lnSpc>
                <a:spcPct val="90000"/>
              </a:lnSpc>
              <a:spcBef>
                <a:spcPts val="500"/>
              </a:spcBef>
              <a:defRPr b="1" sz="2400"/>
            </a:pPr>
            <a:r>
              <a:t>Συνήθειες:  Καπνός</a:t>
            </a:r>
          </a:p>
          <a:p>
            <a:pPr>
              <a:lnSpc>
                <a:spcPct val="90000"/>
              </a:lnSpc>
              <a:spcBef>
                <a:spcPts val="500"/>
              </a:spcBef>
              <a:buSzTx/>
              <a:buNone/>
              <a:defRPr sz="2400"/>
            </a:pPr>
            <a:r>
              <a:t>			</a:t>
            </a:r>
            <a:r>
              <a:rPr b="1"/>
              <a:t>Αλκοόλ</a:t>
            </a:r>
            <a:endParaRPr b="1"/>
          </a:p>
          <a:p>
            <a:pPr>
              <a:lnSpc>
                <a:spcPct val="90000"/>
              </a:lnSpc>
              <a:spcBef>
                <a:spcPts val="500"/>
              </a:spcBef>
              <a:buSzTx/>
              <a:buNone/>
              <a:defRPr b="1" sz="2400"/>
            </a:pPr>
            <a:r>
              <a:t>			Άλλες ουσίες</a:t>
            </a:r>
          </a:p>
          <a:p>
            <a:pPr>
              <a:lnSpc>
                <a:spcPct val="90000"/>
              </a:lnSpc>
              <a:spcBef>
                <a:spcPts val="500"/>
              </a:spcBef>
              <a:buSzTx/>
              <a:buNone/>
              <a:defRPr sz="2400"/>
            </a:pPr>
            <a:r>
              <a:t>			Διαιτολόγιο</a:t>
            </a:r>
          </a:p>
          <a:p>
            <a:pPr>
              <a:lnSpc>
                <a:spcPct val="90000"/>
              </a:lnSpc>
              <a:spcBef>
                <a:spcPts val="500"/>
              </a:spcBef>
              <a:buSzTx/>
              <a:buNone/>
              <a:defRPr sz="2400"/>
            </a:pPr>
            <a:r>
              <a:t>			Άσκηση και χρήση ελεύθερου χρόνου.</a:t>
            </a:r>
          </a:p>
          <a:p>
            <a:pPr>
              <a:lnSpc>
                <a:spcPct val="90000"/>
              </a:lnSpc>
              <a:spcBef>
                <a:spcPts val="500"/>
              </a:spcBef>
              <a:buSzTx/>
              <a:buNone/>
              <a:defRPr sz="2400"/>
            </a:pPr>
            <a:r>
              <a:t>			Ύπνος</a:t>
            </a:r>
          </a:p>
          <a:p>
            <a:pPr>
              <a:lnSpc>
                <a:spcPct val="90000"/>
              </a:lnSpc>
              <a:spcBef>
                <a:spcPts val="500"/>
              </a:spcBef>
              <a:defRPr sz="2400"/>
            </a:pPr>
            <a:r>
              <a:t>(Εμβολιασμοί)</a:t>
            </a:r>
          </a:p>
          <a:p>
            <a:pPr>
              <a:lnSpc>
                <a:spcPct val="90000"/>
              </a:lnSpc>
              <a:spcBef>
                <a:spcPts val="500"/>
              </a:spcBef>
              <a:defRPr b="1" sz="2400"/>
            </a:pPr>
            <a:r>
              <a:t>Εργαστηριακές εξετάσεις </a:t>
            </a:r>
          </a:p>
          <a:p>
            <a:pPr>
              <a:lnSpc>
                <a:spcPct val="90000"/>
              </a:lnSpc>
              <a:spcBef>
                <a:spcPts val="500"/>
              </a:spcBef>
              <a:defRPr b="1" sz="2400"/>
            </a:pPr>
            <a:r>
              <a:t>Ταξίδια στο εξωτερικό</a:t>
            </a:r>
          </a:p>
          <a:p>
            <a:pPr>
              <a:lnSpc>
                <a:spcPct val="90000"/>
              </a:lnSpc>
              <a:spcBef>
                <a:spcPts val="500"/>
              </a:spcBef>
              <a:defRPr b="1" sz="2400"/>
            </a:pPr>
            <a:r>
              <a:t>Γυναίκες: Έμμηνος ρύση, εμμηνόπαυση, τοκετοί, βάρος νεογνού, αποβολές</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ectangle 2"/>
          <p:cNvSpPr txBox="1"/>
          <p:nvPr>
            <p:ph type="title"/>
          </p:nvPr>
        </p:nvSpPr>
        <p:spPr>
          <a:xfrm>
            <a:off x="457200" y="274638"/>
            <a:ext cx="8229600" cy="1143001"/>
          </a:xfrm>
          <a:prstGeom prst="rect">
            <a:avLst/>
          </a:prstGeom>
        </p:spPr>
        <p:txBody>
          <a:bodyPr/>
          <a:lstStyle>
            <a:lvl1pPr>
              <a:defRPr b="1"/>
            </a:lvl1pPr>
          </a:lstStyle>
          <a:p>
            <a:pPr/>
            <a:r>
              <a:t>Οικογενειακό ιστορικό</a:t>
            </a:r>
          </a:p>
        </p:txBody>
      </p:sp>
      <p:sp>
        <p:nvSpPr>
          <p:cNvPr id="176" name="Rectangle 3"/>
          <p:cNvSpPr txBox="1"/>
          <p:nvPr>
            <p:ph type="body" idx="1"/>
          </p:nvPr>
        </p:nvSpPr>
        <p:spPr>
          <a:xfrm>
            <a:off x="457200" y="1600200"/>
            <a:ext cx="8229600" cy="4525963"/>
          </a:xfrm>
          <a:prstGeom prst="rect">
            <a:avLst/>
          </a:prstGeom>
        </p:spPr>
        <p:txBody>
          <a:bodyPr/>
          <a:lstStyle/>
          <a:p>
            <a:pPr/>
          </a:p>
          <a:p>
            <a:pPr/>
            <a:r>
              <a:t>Γονείς, αδέλφια, παιδιά, σύζυγος</a:t>
            </a:r>
          </a:p>
          <a:p>
            <a:pPr>
              <a:defRPr b="1"/>
            </a:pPr>
          </a:p>
          <a:p>
            <a:pPr/>
            <a:r>
              <a:t>Νοσήματα, αίτια θανάτου</a:t>
            </a:r>
          </a:p>
          <a:p>
            <a:pPr>
              <a:buSzTx/>
              <a:buNone/>
            </a:pPr>
            <a:r>
              <a:t> </a:t>
            </a:r>
          </a:p>
          <a:p>
            <a:pPr/>
            <a:r>
              <a:t>Σε ποιά ηλικία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2"/>
          <p:cNvSpPr txBox="1"/>
          <p:nvPr>
            <p:ph type="title"/>
          </p:nvPr>
        </p:nvSpPr>
        <p:spPr>
          <a:xfrm>
            <a:off x="457200" y="274638"/>
            <a:ext cx="8229600" cy="1143001"/>
          </a:xfrm>
          <a:prstGeom prst="rect">
            <a:avLst/>
          </a:prstGeom>
        </p:spPr>
        <p:txBody>
          <a:bodyPr/>
          <a:lstStyle/>
          <a:p>
            <a:pPr/>
            <a:r>
              <a:t>Οικογενειακό ιστορικό</a:t>
            </a:r>
          </a:p>
        </p:txBody>
      </p:sp>
      <p:sp>
        <p:nvSpPr>
          <p:cNvPr id="179" name="Rectangle 3"/>
          <p:cNvSpPr txBox="1"/>
          <p:nvPr>
            <p:ph type="body" idx="1"/>
          </p:nvPr>
        </p:nvSpPr>
        <p:spPr>
          <a:xfrm>
            <a:off x="285719" y="1428735"/>
            <a:ext cx="8858282" cy="5429267"/>
          </a:xfrm>
          <a:prstGeom prst="rect">
            <a:avLst/>
          </a:prstGeom>
        </p:spPr>
        <p:txBody>
          <a:bodyPr/>
          <a:lstStyle/>
          <a:p>
            <a:pPr marL="336041" indent="-336041" defTabSz="896111">
              <a:buSzTx/>
              <a:buNone/>
              <a:defRPr b="1" sz="3100"/>
            </a:pPr>
            <a:r>
              <a:t>Νοσήματα: </a:t>
            </a:r>
            <a:r>
              <a:rPr b="0"/>
              <a:t>που κληρονομούνται, που </a:t>
            </a:r>
          </a:p>
          <a:p>
            <a:pPr marL="336041" indent="-336041" defTabSz="896111">
              <a:buSzTx/>
              <a:buNone/>
              <a:defRPr sz="3100"/>
            </a:pPr>
            <a:r>
              <a:t>κληρονομείται η προδιάθεση, που έχουν </a:t>
            </a:r>
          </a:p>
          <a:p>
            <a:pPr marL="336041" indent="-336041" defTabSz="896111">
              <a:buSzTx/>
              <a:buNone/>
              <a:defRPr sz="3100"/>
            </a:pPr>
            <a:r>
              <a:t>ενδοοικογενειακή μετάδοση</a:t>
            </a:r>
          </a:p>
          <a:p>
            <a:pPr marL="336041" indent="-336041" defTabSz="896111">
              <a:buSzTx/>
              <a:buNone/>
              <a:defRPr sz="3100"/>
            </a:pPr>
            <a:r>
              <a:t>	</a:t>
            </a:r>
          </a:p>
          <a:p>
            <a:pPr marL="336041" indent="-336041" defTabSz="896111">
              <a:buSzTx/>
              <a:buNone/>
              <a:defRPr sz="3100"/>
            </a:pPr>
            <a:r>
              <a:t> </a:t>
            </a:r>
            <a:r>
              <a:rPr b="1"/>
              <a:t>(Σακχαρώδης Διαβήτης, στεφανιαία νόσος, </a:t>
            </a:r>
            <a:endParaRPr b="1"/>
          </a:p>
          <a:p>
            <a:pPr marL="336041" indent="-336041" defTabSz="896111">
              <a:buSzTx/>
              <a:buNone/>
              <a:defRPr b="1" sz="3100"/>
            </a:pPr>
            <a:r>
              <a:t>αγγειακά εγκεφαλικά επεισόδια, αρτηριακή </a:t>
            </a:r>
          </a:p>
          <a:p>
            <a:pPr marL="336041" indent="-336041" defTabSz="896111">
              <a:buSzTx/>
              <a:buNone/>
              <a:defRPr b="1" sz="3100"/>
            </a:pPr>
            <a:r>
              <a:t>υπέρταση, δυσλιπιδαιμία, φυματίωση, νεφρική </a:t>
            </a:r>
          </a:p>
          <a:p>
            <a:pPr marL="336041" indent="-336041" defTabSz="896111">
              <a:buSzTx/>
              <a:buNone/>
              <a:defRPr b="1" sz="3100"/>
            </a:pPr>
            <a:r>
              <a:t>νόσος, καρκίνος, αναιμία, αυτοάνοσα </a:t>
            </a:r>
          </a:p>
          <a:p>
            <a:pPr marL="336041" indent="-336041" defTabSz="896111">
              <a:buSzTx/>
              <a:buNone/>
              <a:defRPr b="1" sz="3100"/>
            </a:pPr>
            <a:r>
              <a:t>φλεγμονώδη νοσήματα, ψυχικά νοσήματα)</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txBox="1"/>
          <p:nvPr>
            <p:ph type="title"/>
          </p:nvPr>
        </p:nvSpPr>
        <p:spPr>
          <a:xfrm>
            <a:off x="457200" y="274638"/>
            <a:ext cx="8229600" cy="1143001"/>
          </a:xfrm>
          <a:prstGeom prst="rect">
            <a:avLst/>
          </a:prstGeom>
        </p:spPr>
        <p:txBody>
          <a:bodyPr/>
          <a:lstStyle>
            <a:lvl1pPr>
              <a:defRPr b="1"/>
            </a:lvl1pPr>
          </a:lstStyle>
          <a:p>
            <a:pPr/>
            <a:r>
              <a:t>Ιατρικό ιστορικό</a:t>
            </a:r>
          </a:p>
        </p:txBody>
      </p:sp>
      <p:sp>
        <p:nvSpPr>
          <p:cNvPr id="101" name="Rectangle 3"/>
          <p:cNvSpPr txBox="1"/>
          <p:nvPr>
            <p:ph type="body" idx="1"/>
          </p:nvPr>
        </p:nvSpPr>
        <p:spPr>
          <a:xfrm>
            <a:off x="214280" y="1600200"/>
            <a:ext cx="8786878" cy="4525963"/>
          </a:xfrm>
          <a:prstGeom prst="rect">
            <a:avLst/>
          </a:prstGeom>
        </p:spPr>
        <p:txBody>
          <a:bodyPr/>
          <a:lstStyle/>
          <a:p>
            <a:pPr/>
            <a:r>
              <a:t>Βασική προϋπόθεση στην λήψη ενός άρτιου ιατρικού ιστορικού είναι η εγκαθίδρυση </a:t>
            </a:r>
            <a:r>
              <a:rPr b="1"/>
              <a:t>σχέσης εμπιστοσύνης</a:t>
            </a:r>
            <a:r>
              <a:t> και κατανόησης μεταξύ ασθενούς και γιατρού. </a:t>
            </a:r>
          </a:p>
          <a:p>
            <a:pPr/>
            <a:r>
              <a:t>Τούτο </a:t>
            </a:r>
            <a:r>
              <a:rPr b="1"/>
              <a:t>δεν είναι πάντοτε δυνατό</a:t>
            </a:r>
            <a:r>
              <a:t> και </a:t>
            </a:r>
            <a:r>
              <a:rPr b="1"/>
              <a:t>χρειάζεται οπωσδήποτε χρόνο.</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2"/>
          <p:cNvSpPr txBox="1"/>
          <p:nvPr>
            <p:ph type="title"/>
          </p:nvPr>
        </p:nvSpPr>
        <p:spPr>
          <a:xfrm>
            <a:off x="457200" y="274638"/>
            <a:ext cx="8229600" cy="1143001"/>
          </a:xfrm>
          <a:prstGeom prst="rect">
            <a:avLst/>
          </a:prstGeom>
        </p:spPr>
        <p:txBody>
          <a:bodyPr/>
          <a:lstStyle>
            <a:lvl1pPr>
              <a:defRPr b="1"/>
            </a:lvl1pPr>
          </a:lstStyle>
          <a:p>
            <a:pPr/>
            <a:r>
              <a:t>Ψυχοκοινωνικό ιστορικό</a:t>
            </a:r>
          </a:p>
        </p:txBody>
      </p:sp>
      <p:sp>
        <p:nvSpPr>
          <p:cNvPr id="182" name="Rectangle 3"/>
          <p:cNvSpPr txBox="1"/>
          <p:nvPr>
            <p:ph type="body" idx="1"/>
          </p:nvPr>
        </p:nvSpPr>
        <p:spPr>
          <a:xfrm>
            <a:off x="457200" y="1600200"/>
            <a:ext cx="8229600" cy="4525963"/>
          </a:xfrm>
          <a:prstGeom prst="rect">
            <a:avLst/>
          </a:prstGeom>
        </p:spPr>
        <p:txBody>
          <a:bodyPr/>
          <a:lstStyle/>
          <a:p>
            <a:pPr/>
            <a:r>
              <a:t>Ύπνος</a:t>
            </a:r>
          </a:p>
          <a:p>
            <a:pPr/>
            <a:r>
              <a:t>Όρεξη – Σωματικό βάρος</a:t>
            </a:r>
          </a:p>
          <a:p>
            <a:pPr/>
            <a:r>
              <a:t>Κόπωση</a:t>
            </a:r>
          </a:p>
          <a:p>
            <a:pPr/>
            <a:r>
              <a:t>Χρήση ψυχοτρόπων ουσιών</a:t>
            </a:r>
          </a:p>
          <a:p>
            <a:pPr/>
            <a:r>
              <a:t>Αλλαγή συμπεριφοράς</a:t>
            </a:r>
          </a:p>
          <a:p>
            <a:pPr/>
            <a:r>
              <a:t>Ψευδαισθήσεις - παραισθήσεις</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2"/>
          <p:cNvSpPr txBox="1"/>
          <p:nvPr>
            <p:ph type="title"/>
          </p:nvPr>
        </p:nvSpPr>
        <p:spPr>
          <a:xfrm>
            <a:off x="457200" y="274638"/>
            <a:ext cx="8229600" cy="1143001"/>
          </a:xfrm>
          <a:prstGeom prst="rect">
            <a:avLst/>
          </a:prstGeom>
        </p:spPr>
        <p:txBody>
          <a:bodyPr/>
          <a:lstStyle/>
          <a:p>
            <a:pPr>
              <a:defRPr b="1"/>
            </a:pPr>
            <a:r>
              <a:t>Ανασκόπηση κατά συστήματα</a:t>
            </a:r>
            <a:r>
              <a:rPr b="0"/>
              <a:t>:</a:t>
            </a:r>
          </a:p>
        </p:txBody>
      </p:sp>
      <p:sp>
        <p:nvSpPr>
          <p:cNvPr id="185" name="Rectangle 3"/>
          <p:cNvSpPr txBox="1"/>
          <p:nvPr>
            <p:ph type="body" idx="1"/>
          </p:nvPr>
        </p:nvSpPr>
        <p:spPr>
          <a:xfrm>
            <a:off x="457200" y="1600200"/>
            <a:ext cx="8229600" cy="4525963"/>
          </a:xfrm>
          <a:prstGeom prst="rect">
            <a:avLst/>
          </a:prstGeom>
        </p:spPr>
        <p:txBody>
          <a:bodyPr/>
          <a:lstStyle/>
          <a:p>
            <a:pPr>
              <a:lnSpc>
                <a:spcPct val="90000"/>
              </a:lnSpc>
              <a:spcBef>
                <a:spcPts val="600"/>
              </a:spcBef>
              <a:buSzTx/>
              <a:buNone/>
              <a:defRPr b="1" sz="2800"/>
            </a:pPr>
            <a:r>
              <a:t>Συμπτώματα</a:t>
            </a:r>
            <a:r>
              <a:rPr b="0"/>
              <a:t> από όλα τα συστήματα τα οποία δεν </a:t>
            </a:r>
          </a:p>
          <a:p>
            <a:pPr>
              <a:lnSpc>
                <a:spcPct val="90000"/>
              </a:lnSpc>
              <a:spcBef>
                <a:spcPts val="600"/>
              </a:spcBef>
              <a:buSzTx/>
              <a:buNone/>
              <a:defRPr sz="2800"/>
            </a:pPr>
            <a:r>
              <a:t>έχουν αναφερθεί:</a:t>
            </a:r>
          </a:p>
          <a:p>
            <a:pPr>
              <a:lnSpc>
                <a:spcPct val="90000"/>
              </a:lnSpc>
              <a:buSzTx/>
              <a:buNone/>
              <a:defRPr sz="2800"/>
            </a:pPr>
          </a:p>
          <a:p>
            <a:pPr>
              <a:lnSpc>
                <a:spcPct val="90000"/>
              </a:lnSpc>
              <a:spcBef>
                <a:spcPts val="600"/>
              </a:spcBef>
              <a:defRPr sz="2800"/>
            </a:pPr>
            <a:r>
              <a:t>Βοηθούν στην ολοκλήρωση της εικόνας νοσήματος</a:t>
            </a:r>
          </a:p>
          <a:p>
            <a:pPr>
              <a:lnSpc>
                <a:spcPct val="90000"/>
              </a:lnSpc>
              <a:spcBef>
                <a:spcPts val="600"/>
              </a:spcBef>
              <a:defRPr sz="2800"/>
            </a:pPr>
            <a:r>
              <a:t>Αναδεικνύουν άλλα προβλήματα</a:t>
            </a:r>
          </a:p>
          <a:p>
            <a:pPr>
              <a:lnSpc>
                <a:spcPct val="90000"/>
              </a:lnSpc>
              <a:spcBef>
                <a:spcPts val="600"/>
              </a:spcBef>
              <a:defRPr sz="2800"/>
            </a:pPr>
            <a:r>
              <a:t>Δείχνουν την βαρύτητα των αναφερθέντων νοσημάτων των ενηλίκων</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1 - Τίτλος"/>
          <p:cNvSpPr txBox="1"/>
          <p:nvPr>
            <p:ph type="title"/>
          </p:nvPr>
        </p:nvSpPr>
        <p:spPr>
          <a:xfrm>
            <a:off x="457200" y="274638"/>
            <a:ext cx="8229600" cy="1143001"/>
          </a:xfrm>
          <a:prstGeom prst="rect">
            <a:avLst/>
          </a:prstGeom>
        </p:spPr>
        <p:txBody>
          <a:bodyPr/>
          <a:lstStyle>
            <a:lvl1pPr>
              <a:defRPr b="1"/>
            </a:lvl1pPr>
          </a:lstStyle>
          <a:p>
            <a:pPr/>
            <a:r>
              <a:t>Ανασκόπηση κατά συστήματα</a:t>
            </a:r>
          </a:p>
        </p:txBody>
      </p:sp>
      <p:sp>
        <p:nvSpPr>
          <p:cNvPr id="188" name="2 - Θέση περιεχομένου"/>
          <p:cNvSpPr txBox="1"/>
          <p:nvPr>
            <p:ph type="body" idx="1"/>
          </p:nvPr>
        </p:nvSpPr>
        <p:spPr>
          <a:xfrm>
            <a:off x="457200" y="1600200"/>
            <a:ext cx="8229600" cy="4525963"/>
          </a:xfrm>
          <a:prstGeom prst="rect">
            <a:avLst/>
          </a:prstGeom>
        </p:spPr>
        <p:txBody>
          <a:bodyPr/>
          <a:lstStyle/>
          <a:p>
            <a:pPr/>
            <a:r>
              <a:t>Στοχευμένες ερωτήσεις στον ασθενή σχετικά με συμπτώματα από κάθε σύστημα ξεχωριστά</a:t>
            </a:r>
          </a:p>
          <a:p>
            <a:pPr/>
            <a:r>
              <a:t>Ο ασθενής καλείται να απαντήσει για το αν έχει παρατηρήσει τα συμπτώματα αυτά στον εαυτό του</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angle 2"/>
          <p:cNvSpPr txBox="1"/>
          <p:nvPr>
            <p:ph type="title"/>
          </p:nvPr>
        </p:nvSpPr>
        <p:spPr>
          <a:xfrm>
            <a:off x="457200" y="274638"/>
            <a:ext cx="8229600" cy="1143001"/>
          </a:xfrm>
          <a:prstGeom prst="rect">
            <a:avLst/>
          </a:prstGeom>
        </p:spPr>
        <p:txBody>
          <a:bodyPr/>
          <a:lstStyle/>
          <a:p>
            <a:pPr/>
          </a:p>
        </p:txBody>
      </p:sp>
      <p:sp>
        <p:nvSpPr>
          <p:cNvPr id="191"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Γενικά: </a:t>
            </a:r>
          </a:p>
          <a:p>
            <a:pPr>
              <a:lnSpc>
                <a:spcPct val="80000"/>
              </a:lnSpc>
              <a:spcBef>
                <a:spcPts val="400"/>
              </a:spcBef>
              <a:defRPr sz="2000"/>
            </a:pPr>
            <a:r>
              <a:t>Αλλαγή βάρους σώματος, καταβολή, αδυναμία, πυρετός</a:t>
            </a:r>
            <a:endParaRPr b="1"/>
          </a:p>
          <a:p>
            <a:pPr>
              <a:lnSpc>
                <a:spcPct val="80000"/>
              </a:lnSpc>
              <a:defRPr b="1" sz="2000"/>
            </a:pPr>
          </a:p>
          <a:p>
            <a:pPr>
              <a:lnSpc>
                <a:spcPct val="80000"/>
              </a:lnSpc>
              <a:spcBef>
                <a:spcPts val="400"/>
              </a:spcBef>
              <a:defRPr b="1" sz="2000"/>
            </a:pPr>
            <a:r>
              <a:t>Δέρμα:</a:t>
            </a:r>
          </a:p>
          <a:p>
            <a:pPr>
              <a:lnSpc>
                <a:spcPct val="80000"/>
              </a:lnSpc>
              <a:spcBef>
                <a:spcPts val="400"/>
              </a:spcBef>
              <a:defRPr sz="2000"/>
            </a:pPr>
            <a:r>
              <a:t>Εξανθήματα, όγκοι, έλκη, </a:t>
            </a:r>
            <a:r>
              <a:rPr b="1"/>
              <a:t>κνησμός</a:t>
            </a:r>
            <a:r>
              <a:t>, ξηρότητα, αλλαγή χρώματος, νύχια, </a:t>
            </a:r>
            <a:r>
              <a:rPr b="1"/>
              <a:t>τρίχες</a:t>
            </a:r>
            <a:endParaRPr b="1"/>
          </a:p>
          <a:p>
            <a:pPr>
              <a:lnSpc>
                <a:spcPct val="80000"/>
              </a:lnSpc>
              <a:defRPr b="1" sz="2000"/>
            </a:pPr>
          </a:p>
          <a:p>
            <a:pPr>
              <a:lnSpc>
                <a:spcPct val="80000"/>
              </a:lnSpc>
              <a:spcBef>
                <a:spcPts val="400"/>
              </a:spcBef>
              <a:defRPr b="1" sz="2000"/>
            </a:pPr>
            <a:r>
              <a:t>Κεφαλή:</a:t>
            </a:r>
          </a:p>
          <a:p>
            <a:pPr>
              <a:lnSpc>
                <a:spcPct val="80000"/>
              </a:lnSpc>
              <a:spcBef>
                <a:spcPts val="400"/>
              </a:spcBef>
              <a:defRPr sz="2000"/>
            </a:pPr>
            <a:r>
              <a:t>Κεφαλαλγία, τραυματισμός</a:t>
            </a:r>
            <a:endParaRPr b="1"/>
          </a:p>
          <a:p>
            <a:pPr>
              <a:lnSpc>
                <a:spcPct val="80000"/>
              </a:lnSpc>
              <a:spcBef>
                <a:spcPts val="400"/>
              </a:spcBef>
              <a:defRPr b="1" sz="2000"/>
            </a:pPr>
            <a:r>
              <a:t>Οφθαλμοί:</a:t>
            </a:r>
          </a:p>
          <a:p>
            <a:pPr>
              <a:lnSpc>
                <a:spcPct val="80000"/>
              </a:lnSpc>
              <a:spcBef>
                <a:spcPts val="400"/>
              </a:spcBef>
              <a:defRPr sz="2000"/>
            </a:pPr>
            <a:r>
              <a:t>Όραση, γυαλιά, οφθαλμολογική εξέταση,</a:t>
            </a:r>
          </a:p>
          <a:p>
            <a:pPr>
              <a:lnSpc>
                <a:spcPct val="80000"/>
              </a:lnSpc>
              <a:spcBef>
                <a:spcPts val="400"/>
              </a:spcBef>
              <a:defRPr sz="2000"/>
            </a:pPr>
            <a:r>
              <a:t>Πόνος, ερυθρότητα, δακρύρροια, ξηροφθαλμία, διπλωπία, κηλίδες, φωταψίες</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1 - Τίτλος"/>
          <p:cNvSpPr txBox="1"/>
          <p:nvPr>
            <p:ph type="title"/>
          </p:nvPr>
        </p:nvSpPr>
        <p:spPr>
          <a:xfrm>
            <a:off x="457200" y="274638"/>
            <a:ext cx="8229600" cy="1143001"/>
          </a:xfrm>
          <a:prstGeom prst="rect">
            <a:avLst/>
          </a:prstGeom>
        </p:spPr>
        <p:txBody>
          <a:bodyPr/>
          <a:lstStyle/>
          <a:p>
            <a:pPr/>
            <a:r>
              <a:t>Μελάνωμα</a:t>
            </a:r>
          </a:p>
        </p:txBody>
      </p:sp>
      <p:pic>
        <p:nvPicPr>
          <p:cNvPr id="194" name="Picture 2" descr="Picture 2"/>
          <p:cNvPicPr>
            <a:picLocks noChangeAspect="1"/>
          </p:cNvPicPr>
          <p:nvPr/>
        </p:nvPicPr>
        <p:blipFill>
          <a:blip r:embed="rId2">
            <a:extLst/>
          </a:blip>
          <a:stretch>
            <a:fillRect/>
          </a:stretch>
        </p:blipFill>
        <p:spPr>
          <a:xfrm>
            <a:off x="428595" y="1500174"/>
            <a:ext cx="7786744" cy="5072099"/>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1 - Τίτλος"/>
          <p:cNvSpPr txBox="1"/>
          <p:nvPr>
            <p:ph type="title"/>
          </p:nvPr>
        </p:nvSpPr>
        <p:spPr>
          <a:xfrm>
            <a:off x="457200" y="274638"/>
            <a:ext cx="8229600" cy="1143001"/>
          </a:xfrm>
          <a:prstGeom prst="rect">
            <a:avLst/>
          </a:prstGeom>
        </p:spPr>
        <p:txBody>
          <a:bodyPr/>
          <a:lstStyle/>
          <a:p>
            <a:pPr/>
            <a:r>
              <a:t>Ξανθέλασμα</a:t>
            </a:r>
          </a:p>
        </p:txBody>
      </p:sp>
      <p:pic>
        <p:nvPicPr>
          <p:cNvPr id="197" name="Picture 2" descr="Picture 2"/>
          <p:cNvPicPr>
            <a:picLocks noChangeAspect="1"/>
          </p:cNvPicPr>
          <p:nvPr/>
        </p:nvPicPr>
        <p:blipFill>
          <a:blip r:embed="rId2">
            <a:extLst/>
          </a:blip>
          <a:stretch>
            <a:fillRect/>
          </a:stretch>
        </p:blipFill>
        <p:spPr>
          <a:xfrm>
            <a:off x="928662" y="1571612"/>
            <a:ext cx="7572428" cy="4929224"/>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1 - Τίτλος"/>
          <p:cNvSpPr txBox="1"/>
          <p:nvPr>
            <p:ph type="title"/>
          </p:nvPr>
        </p:nvSpPr>
        <p:spPr>
          <a:xfrm>
            <a:off x="457200" y="274638"/>
            <a:ext cx="8229600" cy="1143001"/>
          </a:xfrm>
          <a:prstGeom prst="rect">
            <a:avLst/>
          </a:prstGeom>
        </p:spPr>
        <p:txBody>
          <a:bodyPr/>
          <a:lstStyle/>
          <a:p>
            <a:pPr/>
            <a:r>
              <a:t>Οζώδες ερύθημα</a:t>
            </a:r>
          </a:p>
        </p:txBody>
      </p:sp>
      <p:pic>
        <p:nvPicPr>
          <p:cNvPr id="200" name="Picture 2" descr="Picture 2"/>
          <p:cNvPicPr>
            <a:picLocks noChangeAspect="1"/>
          </p:cNvPicPr>
          <p:nvPr/>
        </p:nvPicPr>
        <p:blipFill>
          <a:blip r:embed="rId2">
            <a:extLst/>
          </a:blip>
          <a:stretch>
            <a:fillRect/>
          </a:stretch>
        </p:blipFill>
        <p:spPr>
          <a:xfrm>
            <a:off x="1428728" y="1643048"/>
            <a:ext cx="7143802" cy="4643472"/>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1 - Τίτλος"/>
          <p:cNvSpPr txBox="1"/>
          <p:nvPr>
            <p:ph type="title"/>
          </p:nvPr>
        </p:nvSpPr>
        <p:spPr>
          <a:xfrm>
            <a:off x="457200" y="274638"/>
            <a:ext cx="8229600" cy="1143001"/>
          </a:xfrm>
          <a:prstGeom prst="rect">
            <a:avLst/>
          </a:prstGeom>
        </p:spPr>
        <p:txBody>
          <a:bodyPr/>
          <a:lstStyle/>
          <a:p>
            <a:pPr/>
            <a:r>
              <a:t>Raccoon eyes</a:t>
            </a:r>
          </a:p>
        </p:txBody>
      </p:sp>
      <p:pic>
        <p:nvPicPr>
          <p:cNvPr id="203" name="Picture 2" descr="Picture 2"/>
          <p:cNvPicPr>
            <a:picLocks noChangeAspect="1"/>
          </p:cNvPicPr>
          <p:nvPr/>
        </p:nvPicPr>
        <p:blipFill>
          <a:blip r:embed="rId2">
            <a:extLst/>
          </a:blip>
          <a:stretch>
            <a:fillRect/>
          </a:stretch>
        </p:blipFill>
        <p:spPr>
          <a:xfrm>
            <a:off x="1214412" y="1928802"/>
            <a:ext cx="6143670" cy="421484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1 - Τίτλος"/>
          <p:cNvSpPr txBox="1"/>
          <p:nvPr>
            <p:ph type="title"/>
          </p:nvPr>
        </p:nvSpPr>
        <p:spPr>
          <a:xfrm>
            <a:off x="457200" y="274638"/>
            <a:ext cx="8229600" cy="1143001"/>
          </a:xfrm>
          <a:prstGeom prst="rect">
            <a:avLst/>
          </a:prstGeom>
        </p:spPr>
        <p:txBody>
          <a:bodyPr/>
          <a:lstStyle/>
          <a:p>
            <a:pPr/>
            <a:r>
              <a:t>Grave’s disease</a:t>
            </a:r>
          </a:p>
        </p:txBody>
      </p:sp>
      <p:pic>
        <p:nvPicPr>
          <p:cNvPr id="206" name="Picture 2" descr="Picture 2"/>
          <p:cNvPicPr>
            <a:picLocks noChangeAspect="1"/>
          </p:cNvPicPr>
          <p:nvPr/>
        </p:nvPicPr>
        <p:blipFill>
          <a:blip r:embed="rId2">
            <a:extLst/>
          </a:blip>
          <a:stretch>
            <a:fillRect/>
          </a:stretch>
        </p:blipFill>
        <p:spPr>
          <a:xfrm>
            <a:off x="857224" y="1571612"/>
            <a:ext cx="7215238" cy="500066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1 - Τίτλος"/>
          <p:cNvSpPr txBox="1"/>
          <p:nvPr>
            <p:ph type="title"/>
          </p:nvPr>
        </p:nvSpPr>
        <p:spPr>
          <a:xfrm>
            <a:off x="457200" y="274638"/>
            <a:ext cx="8229600" cy="1143001"/>
          </a:xfrm>
          <a:prstGeom prst="rect">
            <a:avLst/>
          </a:prstGeom>
        </p:spPr>
        <p:txBody>
          <a:bodyPr/>
          <a:lstStyle/>
          <a:p>
            <a:pPr defTabSz="832103">
              <a:defRPr b="1" sz="3500"/>
            </a:pPr>
            <a:r>
              <a:t>Janeway’s lesions</a:t>
            </a:r>
            <a:br/>
          </a:p>
        </p:txBody>
      </p:sp>
      <p:pic>
        <p:nvPicPr>
          <p:cNvPr id="209" name="Picture 2" descr="Picture 2"/>
          <p:cNvPicPr>
            <a:picLocks noChangeAspect="1"/>
          </p:cNvPicPr>
          <p:nvPr/>
        </p:nvPicPr>
        <p:blipFill>
          <a:blip r:embed="rId2">
            <a:extLst/>
          </a:blip>
          <a:stretch>
            <a:fillRect/>
          </a:stretch>
        </p:blipFill>
        <p:spPr>
          <a:xfrm>
            <a:off x="1142975" y="857231"/>
            <a:ext cx="7358116" cy="564360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Rectangle 2"/>
          <p:cNvSpPr txBox="1"/>
          <p:nvPr>
            <p:ph type="title"/>
          </p:nvPr>
        </p:nvSpPr>
        <p:spPr>
          <a:xfrm>
            <a:off x="685800" y="173036"/>
            <a:ext cx="6870700" cy="1600203"/>
          </a:xfrm>
          <a:prstGeom prst="rect">
            <a:avLst/>
          </a:prstGeom>
        </p:spPr>
        <p:txBody>
          <a:bodyPr/>
          <a:lstStyle>
            <a:lvl1pPr>
              <a:defRPr b="1"/>
            </a:lvl1pPr>
          </a:lstStyle>
          <a:p>
            <a:pPr/>
            <a:r>
              <a:t>Τι είναι το ιστορικό:</a:t>
            </a:r>
          </a:p>
        </p:txBody>
      </p:sp>
      <p:sp>
        <p:nvSpPr>
          <p:cNvPr id="104" name="Rectangle 3"/>
          <p:cNvSpPr txBox="1"/>
          <p:nvPr>
            <p:ph type="body" idx="1"/>
          </p:nvPr>
        </p:nvSpPr>
        <p:spPr>
          <a:xfrm>
            <a:off x="457200" y="1600200"/>
            <a:ext cx="8229600" cy="4525963"/>
          </a:xfrm>
          <a:prstGeom prst="rect">
            <a:avLst/>
          </a:prstGeom>
        </p:spPr>
        <p:txBody>
          <a:bodyPr/>
          <a:lstStyle/>
          <a:p>
            <a:pPr>
              <a:spcBef>
                <a:spcPts val="600"/>
              </a:spcBef>
              <a:defRPr sz="2800"/>
            </a:pPr>
            <a:r>
              <a:t>Είναι ο </a:t>
            </a:r>
            <a:r>
              <a:rPr b="1"/>
              <a:t>απολογισμός γεγονότων</a:t>
            </a:r>
            <a:r>
              <a:t> από την ζωή του ασθενούς τα οποία έχουν σχέση με την </a:t>
            </a:r>
            <a:r>
              <a:rPr b="1"/>
              <a:t>σωματική και την ψυχική του υγεία.</a:t>
            </a:r>
            <a:endParaRPr b="1"/>
          </a:p>
          <a:p>
            <a:pPr>
              <a:buSzTx/>
              <a:buNone/>
              <a:defRPr b="1" sz="2800"/>
            </a:pPr>
          </a:p>
          <a:p>
            <a:pPr>
              <a:spcBef>
                <a:spcPts val="600"/>
              </a:spcBef>
              <a:defRPr sz="2800"/>
            </a:pPr>
            <a:r>
              <a:t>Τα γεγονότα αυτά καταγράφονται από τον γιατρό </a:t>
            </a:r>
            <a:r>
              <a:rPr b="1"/>
              <a:t>αφού</a:t>
            </a:r>
            <a:r>
              <a:t> αξιολογηθούν και συντεθούν.</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1 - Τίτλος"/>
          <p:cNvSpPr txBox="1"/>
          <p:nvPr>
            <p:ph type="title"/>
          </p:nvPr>
        </p:nvSpPr>
        <p:spPr>
          <a:xfrm>
            <a:off x="457200" y="274638"/>
            <a:ext cx="8229600" cy="1143001"/>
          </a:xfrm>
          <a:prstGeom prst="rect">
            <a:avLst/>
          </a:prstGeom>
        </p:spPr>
        <p:txBody>
          <a:bodyPr/>
          <a:lstStyle/>
          <a:p>
            <a:pPr/>
            <a:r>
              <a:t>Osler nodes</a:t>
            </a:r>
          </a:p>
        </p:txBody>
      </p:sp>
      <p:pic>
        <p:nvPicPr>
          <p:cNvPr id="212" name="Picture 2" descr="Picture 2"/>
          <p:cNvPicPr>
            <a:picLocks noChangeAspect="1"/>
          </p:cNvPicPr>
          <p:nvPr/>
        </p:nvPicPr>
        <p:blipFill>
          <a:blip r:embed="rId2">
            <a:extLst/>
          </a:blip>
          <a:stretch>
            <a:fillRect/>
          </a:stretch>
        </p:blipFill>
        <p:spPr>
          <a:xfrm>
            <a:off x="971599" y="1844824"/>
            <a:ext cx="6840761" cy="468052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1 - Τίτλος"/>
          <p:cNvSpPr txBox="1"/>
          <p:nvPr>
            <p:ph type="title"/>
          </p:nvPr>
        </p:nvSpPr>
        <p:spPr>
          <a:xfrm>
            <a:off x="457200" y="274638"/>
            <a:ext cx="8229600" cy="1143001"/>
          </a:xfrm>
          <a:prstGeom prst="rect">
            <a:avLst/>
          </a:prstGeom>
        </p:spPr>
        <p:txBody>
          <a:bodyPr/>
          <a:lstStyle/>
          <a:p>
            <a:pPr/>
            <a:r>
              <a:t>Spider nevi</a:t>
            </a:r>
          </a:p>
        </p:txBody>
      </p:sp>
      <p:pic>
        <p:nvPicPr>
          <p:cNvPr id="215" name="Picture 2" descr="Picture 2"/>
          <p:cNvPicPr>
            <a:picLocks noChangeAspect="1"/>
          </p:cNvPicPr>
          <p:nvPr/>
        </p:nvPicPr>
        <p:blipFill>
          <a:blip r:embed="rId2">
            <a:extLst/>
          </a:blip>
          <a:stretch>
            <a:fillRect/>
          </a:stretch>
        </p:blipFill>
        <p:spPr>
          <a:xfrm>
            <a:off x="428595" y="1142984"/>
            <a:ext cx="8429685" cy="571501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1 - Τίτλος"/>
          <p:cNvSpPr txBox="1"/>
          <p:nvPr>
            <p:ph type="title"/>
          </p:nvPr>
        </p:nvSpPr>
        <p:spPr>
          <a:xfrm>
            <a:off x="457200" y="274638"/>
            <a:ext cx="8229600" cy="1143001"/>
          </a:xfrm>
          <a:prstGeom prst="rect">
            <a:avLst/>
          </a:prstGeom>
        </p:spPr>
        <p:txBody>
          <a:bodyPr/>
          <a:lstStyle/>
          <a:p>
            <a:pPr/>
            <a:r>
              <a:t>Διπλωπία</a:t>
            </a:r>
          </a:p>
        </p:txBody>
      </p:sp>
      <p:pic>
        <p:nvPicPr>
          <p:cNvPr id="218" name="Picture 2" descr="Picture 2"/>
          <p:cNvPicPr>
            <a:picLocks noChangeAspect="1"/>
          </p:cNvPicPr>
          <p:nvPr/>
        </p:nvPicPr>
        <p:blipFill>
          <a:blip r:embed="rId2">
            <a:extLst/>
          </a:blip>
          <a:stretch>
            <a:fillRect/>
          </a:stretch>
        </p:blipFill>
        <p:spPr>
          <a:xfrm>
            <a:off x="1300059" y="1600200"/>
            <a:ext cx="6543882" cy="4525963"/>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tangle 2"/>
          <p:cNvSpPr txBox="1"/>
          <p:nvPr>
            <p:ph type="title"/>
          </p:nvPr>
        </p:nvSpPr>
        <p:spPr>
          <a:xfrm>
            <a:off x="457200" y="274638"/>
            <a:ext cx="8229600" cy="1143001"/>
          </a:xfrm>
          <a:prstGeom prst="rect">
            <a:avLst/>
          </a:prstGeom>
        </p:spPr>
        <p:txBody>
          <a:bodyPr/>
          <a:lstStyle/>
          <a:p>
            <a:pPr/>
          </a:p>
        </p:txBody>
      </p:sp>
      <p:sp>
        <p:nvSpPr>
          <p:cNvPr id="221" name="Rectangle 3"/>
          <p:cNvSpPr txBox="1"/>
          <p:nvPr>
            <p:ph type="body" idx="1"/>
          </p:nvPr>
        </p:nvSpPr>
        <p:spPr>
          <a:xfrm>
            <a:off x="457200" y="1600200"/>
            <a:ext cx="8229600" cy="4525963"/>
          </a:xfrm>
          <a:prstGeom prst="rect">
            <a:avLst/>
          </a:prstGeom>
        </p:spPr>
        <p:txBody>
          <a:bodyPr/>
          <a:lstStyle/>
          <a:p>
            <a:pPr>
              <a:lnSpc>
                <a:spcPct val="80000"/>
              </a:lnSpc>
              <a:spcBef>
                <a:spcPts val="500"/>
              </a:spcBef>
              <a:defRPr b="1" sz="2400"/>
            </a:pPr>
            <a:r>
              <a:t>Αυτιά:</a:t>
            </a:r>
          </a:p>
          <a:p>
            <a:pPr>
              <a:lnSpc>
                <a:spcPct val="80000"/>
              </a:lnSpc>
              <a:spcBef>
                <a:spcPts val="500"/>
              </a:spcBef>
              <a:defRPr sz="2400"/>
            </a:pPr>
            <a:r>
              <a:t>Ακοή , εμβοές, ίλιγγος, ωταλγίες, έκκριμα</a:t>
            </a:r>
            <a:endParaRPr b="1"/>
          </a:p>
          <a:p>
            <a:pPr>
              <a:lnSpc>
                <a:spcPct val="80000"/>
              </a:lnSpc>
              <a:defRPr b="1" sz="2400"/>
            </a:pPr>
          </a:p>
          <a:p>
            <a:pPr>
              <a:lnSpc>
                <a:spcPct val="80000"/>
              </a:lnSpc>
              <a:spcBef>
                <a:spcPts val="500"/>
              </a:spcBef>
              <a:defRPr b="1" sz="2400"/>
            </a:pPr>
            <a:r>
              <a:t>Μύτη και παραρρίνια:</a:t>
            </a:r>
          </a:p>
          <a:p>
            <a:pPr>
              <a:lnSpc>
                <a:spcPct val="80000"/>
              </a:lnSpc>
              <a:spcBef>
                <a:spcPts val="500"/>
              </a:spcBef>
              <a:defRPr sz="2400"/>
            </a:pPr>
            <a:r>
              <a:t>Ρινική απόφραξη, έκκριμα, αλλεργική ρινίτιδα, ρινορραγίες</a:t>
            </a:r>
            <a:endParaRPr b="1"/>
          </a:p>
          <a:p>
            <a:pPr>
              <a:lnSpc>
                <a:spcPct val="80000"/>
              </a:lnSpc>
              <a:defRPr b="1" sz="2400"/>
            </a:pPr>
          </a:p>
          <a:p>
            <a:pPr>
              <a:lnSpc>
                <a:spcPct val="80000"/>
              </a:lnSpc>
              <a:spcBef>
                <a:spcPts val="500"/>
              </a:spcBef>
              <a:defRPr b="1" sz="2400"/>
            </a:pPr>
            <a:r>
              <a:t>Στόμα, φάρυγγας:</a:t>
            </a:r>
          </a:p>
          <a:p>
            <a:pPr>
              <a:lnSpc>
                <a:spcPct val="80000"/>
              </a:lnSpc>
              <a:spcBef>
                <a:spcPts val="500"/>
              </a:spcBef>
              <a:defRPr sz="2400"/>
            </a:pPr>
            <a:r>
              <a:t>Δόντια, ούλα, οδοντίατρος, ουλορραγίες, έλκη, άφθες,  </a:t>
            </a:r>
            <a:r>
              <a:rPr b="1"/>
              <a:t>επιχείλιος έρπης, ξηροστομία</a:t>
            </a:r>
            <a:r>
              <a:t>, φαρυγγαλγία, βράγχος φωνής</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1 - Τίτλος"/>
          <p:cNvSpPr txBox="1"/>
          <p:nvPr>
            <p:ph type="title"/>
          </p:nvPr>
        </p:nvSpPr>
        <p:spPr>
          <a:xfrm>
            <a:off x="457200" y="274638"/>
            <a:ext cx="8229600" cy="1143001"/>
          </a:xfrm>
          <a:prstGeom prst="rect">
            <a:avLst/>
          </a:prstGeom>
        </p:spPr>
        <p:txBody>
          <a:bodyPr/>
          <a:lstStyle/>
          <a:p>
            <a:pPr/>
            <a:r>
              <a:t>Κακοήθης εξωτερική ωτίτιδα</a:t>
            </a:r>
          </a:p>
        </p:txBody>
      </p:sp>
      <p:pic>
        <p:nvPicPr>
          <p:cNvPr id="224" name="Picture 2" descr="Picture 2"/>
          <p:cNvPicPr>
            <a:picLocks noChangeAspect="1"/>
          </p:cNvPicPr>
          <p:nvPr/>
        </p:nvPicPr>
        <p:blipFill>
          <a:blip r:embed="rId2">
            <a:extLst/>
          </a:blip>
          <a:stretch>
            <a:fillRect/>
          </a:stretch>
        </p:blipFill>
        <p:spPr>
          <a:xfrm>
            <a:off x="285720" y="2000238"/>
            <a:ext cx="4357719" cy="4429159"/>
          </a:xfrm>
          <a:prstGeom prst="rect">
            <a:avLst/>
          </a:prstGeom>
          <a:ln w="12700">
            <a:miter lim="400000"/>
          </a:ln>
        </p:spPr>
      </p:pic>
      <p:pic>
        <p:nvPicPr>
          <p:cNvPr id="225" name="Picture 3" descr="Picture 3"/>
          <p:cNvPicPr>
            <a:picLocks noChangeAspect="1"/>
          </p:cNvPicPr>
          <p:nvPr/>
        </p:nvPicPr>
        <p:blipFill>
          <a:blip r:embed="rId3">
            <a:extLst/>
          </a:blip>
          <a:stretch>
            <a:fillRect/>
          </a:stretch>
        </p:blipFill>
        <p:spPr>
          <a:xfrm>
            <a:off x="5072064" y="2000238"/>
            <a:ext cx="4071936" cy="442915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1 - Τίτλος"/>
          <p:cNvSpPr txBox="1"/>
          <p:nvPr>
            <p:ph type="title"/>
          </p:nvPr>
        </p:nvSpPr>
        <p:spPr>
          <a:xfrm>
            <a:off x="457200" y="274638"/>
            <a:ext cx="8229600" cy="1143001"/>
          </a:xfrm>
          <a:prstGeom prst="rect">
            <a:avLst/>
          </a:prstGeom>
        </p:spPr>
        <p:txBody>
          <a:bodyPr/>
          <a:lstStyle/>
          <a:p>
            <a:pPr/>
            <a:r>
              <a:t>Λευκοπλακία</a:t>
            </a:r>
          </a:p>
        </p:txBody>
      </p:sp>
      <p:pic>
        <p:nvPicPr>
          <p:cNvPr id="228" name="Picture 2" descr="Picture 2"/>
          <p:cNvPicPr>
            <a:picLocks noChangeAspect="1"/>
          </p:cNvPicPr>
          <p:nvPr/>
        </p:nvPicPr>
        <p:blipFill>
          <a:blip r:embed="rId2">
            <a:extLst/>
          </a:blip>
          <a:stretch>
            <a:fillRect/>
          </a:stretch>
        </p:blipFill>
        <p:spPr>
          <a:xfrm>
            <a:off x="285720" y="1285859"/>
            <a:ext cx="8429653" cy="5572143"/>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1 - Τίτλος"/>
          <p:cNvSpPr txBox="1"/>
          <p:nvPr>
            <p:ph type="title"/>
          </p:nvPr>
        </p:nvSpPr>
        <p:spPr>
          <a:xfrm>
            <a:off x="457200" y="274638"/>
            <a:ext cx="8229600" cy="1143001"/>
          </a:xfrm>
          <a:prstGeom prst="rect">
            <a:avLst/>
          </a:prstGeom>
        </p:spPr>
        <p:txBody>
          <a:bodyPr/>
          <a:lstStyle/>
          <a:p>
            <a:pPr/>
            <a:r>
              <a:t>Υπερτροφία ούλων</a:t>
            </a:r>
          </a:p>
        </p:txBody>
      </p:sp>
      <p:pic>
        <p:nvPicPr>
          <p:cNvPr id="231" name="Picture 2" descr="Picture 2"/>
          <p:cNvPicPr>
            <a:picLocks noChangeAspect="1"/>
          </p:cNvPicPr>
          <p:nvPr/>
        </p:nvPicPr>
        <p:blipFill>
          <a:blip r:embed="rId2">
            <a:extLst/>
          </a:blip>
          <a:stretch>
            <a:fillRect/>
          </a:stretch>
        </p:blipFill>
        <p:spPr>
          <a:xfrm>
            <a:off x="785784" y="1571612"/>
            <a:ext cx="7143802" cy="4857785"/>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1 - Τίτλος"/>
          <p:cNvSpPr txBox="1"/>
          <p:nvPr>
            <p:ph type="title"/>
          </p:nvPr>
        </p:nvSpPr>
        <p:spPr>
          <a:xfrm>
            <a:off x="457200" y="274638"/>
            <a:ext cx="8229600" cy="1143001"/>
          </a:xfrm>
          <a:prstGeom prst="rect">
            <a:avLst/>
          </a:prstGeom>
        </p:spPr>
        <p:txBody>
          <a:bodyPr/>
          <a:lstStyle/>
          <a:p>
            <a:pPr/>
            <a:r>
              <a:t>Addison’s disease</a:t>
            </a:r>
          </a:p>
        </p:txBody>
      </p:sp>
      <p:pic>
        <p:nvPicPr>
          <p:cNvPr id="234" name="Picture 2" descr="Picture 2"/>
          <p:cNvPicPr>
            <a:picLocks noChangeAspect="1"/>
          </p:cNvPicPr>
          <p:nvPr/>
        </p:nvPicPr>
        <p:blipFill>
          <a:blip r:embed="rId2">
            <a:extLst/>
          </a:blip>
          <a:stretch>
            <a:fillRect/>
          </a:stretch>
        </p:blipFill>
        <p:spPr>
          <a:xfrm>
            <a:off x="1071537" y="1928802"/>
            <a:ext cx="6858051" cy="4714908"/>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ctangle 2"/>
          <p:cNvSpPr txBox="1"/>
          <p:nvPr>
            <p:ph type="title"/>
          </p:nvPr>
        </p:nvSpPr>
        <p:spPr>
          <a:xfrm>
            <a:off x="457200" y="274638"/>
            <a:ext cx="8229600" cy="1143001"/>
          </a:xfrm>
          <a:prstGeom prst="rect">
            <a:avLst/>
          </a:prstGeom>
        </p:spPr>
        <p:txBody>
          <a:bodyPr/>
          <a:lstStyle/>
          <a:p>
            <a:pPr/>
          </a:p>
        </p:txBody>
      </p:sp>
      <p:sp>
        <p:nvSpPr>
          <p:cNvPr id="237" name="Rectangle 3"/>
          <p:cNvSpPr txBox="1"/>
          <p:nvPr>
            <p:ph type="body" idx="1"/>
          </p:nvPr>
        </p:nvSpPr>
        <p:spPr>
          <a:xfrm>
            <a:off x="457200" y="1600200"/>
            <a:ext cx="8229600" cy="4525963"/>
          </a:xfrm>
          <a:prstGeom prst="rect">
            <a:avLst/>
          </a:prstGeom>
        </p:spPr>
        <p:txBody>
          <a:bodyPr/>
          <a:lstStyle/>
          <a:p>
            <a:pPr>
              <a:lnSpc>
                <a:spcPct val="90000"/>
              </a:lnSpc>
              <a:defRPr b="1"/>
            </a:pPr>
            <a:r>
              <a:t>Τράχηλος:</a:t>
            </a:r>
          </a:p>
          <a:p>
            <a:pPr>
              <a:lnSpc>
                <a:spcPct val="90000"/>
              </a:lnSpc>
            </a:pPr>
            <a:r>
              <a:t>Ψηλαφητές μάζες, άλγος</a:t>
            </a:r>
            <a:endParaRPr b="1"/>
          </a:p>
          <a:p>
            <a:pPr>
              <a:lnSpc>
                <a:spcPct val="90000"/>
              </a:lnSpc>
              <a:defRPr b="1"/>
            </a:pPr>
          </a:p>
          <a:p>
            <a:pPr>
              <a:lnSpc>
                <a:spcPct val="90000"/>
              </a:lnSpc>
              <a:defRPr b="1"/>
            </a:pPr>
            <a:r>
              <a:t>Μαστοί:</a:t>
            </a:r>
          </a:p>
          <a:p>
            <a:pPr>
              <a:lnSpc>
                <a:spcPct val="90000"/>
              </a:lnSpc>
            </a:pPr>
            <a:r>
              <a:t>Ψηλαφητές μάζες, έκκριμα, γαλακτόρροια,</a:t>
            </a:r>
          </a:p>
          <a:p>
            <a:pPr>
              <a:lnSpc>
                <a:spcPct val="90000"/>
              </a:lnSpc>
            </a:pPr>
            <a:r>
              <a:t>Πόνος, μαστογραφία, αυτοεξέταση</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1 - Τίτλος"/>
          <p:cNvSpPr txBox="1"/>
          <p:nvPr>
            <p:ph type="title"/>
          </p:nvPr>
        </p:nvSpPr>
        <p:spPr>
          <a:xfrm>
            <a:off x="457200" y="274638"/>
            <a:ext cx="8229600" cy="1143001"/>
          </a:xfrm>
          <a:prstGeom prst="rect">
            <a:avLst/>
          </a:prstGeom>
        </p:spPr>
        <p:txBody>
          <a:bodyPr/>
          <a:lstStyle/>
          <a:p>
            <a:pPr defTabSz="832103">
              <a:defRPr sz="3500"/>
            </a:pPr>
            <a:r>
              <a:t>Βρογχοκήλη</a:t>
            </a:r>
            <a:br/>
          </a:p>
        </p:txBody>
      </p:sp>
      <p:pic>
        <p:nvPicPr>
          <p:cNvPr id="240" name="Picture 2" descr="Picture 2"/>
          <p:cNvPicPr>
            <a:picLocks noChangeAspect="1"/>
          </p:cNvPicPr>
          <p:nvPr/>
        </p:nvPicPr>
        <p:blipFill>
          <a:blip r:embed="rId2">
            <a:extLst/>
          </a:blip>
          <a:stretch>
            <a:fillRect/>
          </a:stretch>
        </p:blipFill>
        <p:spPr>
          <a:xfrm>
            <a:off x="642909" y="1643048"/>
            <a:ext cx="8358248" cy="492922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Rectangle 2"/>
          <p:cNvSpPr txBox="1"/>
          <p:nvPr>
            <p:ph type="title"/>
          </p:nvPr>
        </p:nvSpPr>
        <p:spPr>
          <a:xfrm>
            <a:off x="457200" y="274638"/>
            <a:ext cx="8229600" cy="1143001"/>
          </a:xfrm>
          <a:prstGeom prst="rect">
            <a:avLst/>
          </a:prstGeom>
        </p:spPr>
        <p:txBody>
          <a:bodyPr/>
          <a:lstStyle/>
          <a:p>
            <a:pPr>
              <a:defRPr b="1"/>
            </a:pPr>
            <a:r>
              <a:t>Τι χρειάζεται το ιστορικό</a:t>
            </a:r>
            <a:r>
              <a:rPr b="0"/>
              <a:t>:</a:t>
            </a:r>
          </a:p>
        </p:txBody>
      </p:sp>
      <p:sp>
        <p:nvSpPr>
          <p:cNvPr id="107" name="Rectangle 3"/>
          <p:cNvSpPr txBox="1"/>
          <p:nvPr>
            <p:ph type="body" idx="1"/>
          </p:nvPr>
        </p:nvSpPr>
        <p:spPr>
          <a:xfrm>
            <a:off x="457200" y="1600200"/>
            <a:ext cx="8229600" cy="4525963"/>
          </a:xfrm>
          <a:prstGeom prst="rect">
            <a:avLst/>
          </a:prstGeom>
        </p:spPr>
        <p:txBody>
          <a:bodyPr/>
          <a:lstStyle/>
          <a:p>
            <a:pPr>
              <a:lnSpc>
                <a:spcPct val="90000"/>
              </a:lnSpc>
            </a:pPr>
            <a:r>
              <a:t>Να χρησιμεύσει στον γιατρό για την διάγνωση.</a:t>
            </a:r>
          </a:p>
          <a:p>
            <a:pPr>
              <a:lnSpc>
                <a:spcPct val="90000"/>
              </a:lnSpc>
            </a:pPr>
          </a:p>
          <a:p>
            <a:pPr>
              <a:lnSpc>
                <a:spcPct val="90000"/>
              </a:lnSpc>
            </a:pPr>
            <a:r>
              <a:t>Να χρησιμεύσει </a:t>
            </a:r>
            <a:r>
              <a:rPr b="1"/>
              <a:t>στο μέλλον</a:t>
            </a:r>
            <a:r>
              <a:t> για άντληση πληροφοριών.</a:t>
            </a:r>
          </a:p>
          <a:p>
            <a:pPr>
              <a:lnSpc>
                <a:spcPct val="90000"/>
              </a:lnSpc>
            </a:pPr>
          </a:p>
          <a:p>
            <a:pPr>
              <a:lnSpc>
                <a:spcPct val="90000"/>
              </a:lnSpc>
            </a:pPr>
            <a:r>
              <a:t>Να χρησιμεύσει στην κλινική έρευνα.</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1 - Τίτλος"/>
          <p:cNvSpPr txBox="1"/>
          <p:nvPr>
            <p:ph type="title"/>
          </p:nvPr>
        </p:nvSpPr>
        <p:spPr>
          <a:xfrm>
            <a:off x="457200" y="274638"/>
            <a:ext cx="8229600" cy="1143001"/>
          </a:xfrm>
          <a:prstGeom prst="rect">
            <a:avLst/>
          </a:prstGeom>
        </p:spPr>
        <p:txBody>
          <a:bodyPr/>
          <a:lstStyle/>
          <a:p>
            <a:pPr/>
            <a:r>
              <a:t>Τραχηλική λεμφαδενοπάθεια</a:t>
            </a:r>
          </a:p>
        </p:txBody>
      </p:sp>
      <p:pic>
        <p:nvPicPr>
          <p:cNvPr id="243" name="Picture 2" descr="Picture 2"/>
          <p:cNvPicPr>
            <a:picLocks noChangeAspect="1"/>
          </p:cNvPicPr>
          <p:nvPr/>
        </p:nvPicPr>
        <p:blipFill>
          <a:blip r:embed="rId2">
            <a:extLst/>
          </a:blip>
          <a:stretch>
            <a:fillRect/>
          </a:stretch>
        </p:blipFill>
        <p:spPr>
          <a:xfrm>
            <a:off x="0" y="1785926"/>
            <a:ext cx="4000497" cy="4143405"/>
          </a:xfrm>
          <a:prstGeom prst="rect">
            <a:avLst/>
          </a:prstGeom>
          <a:ln w="12700">
            <a:miter lim="400000"/>
          </a:ln>
        </p:spPr>
      </p:pic>
      <p:pic>
        <p:nvPicPr>
          <p:cNvPr id="244" name="Picture 3" descr="Picture 3"/>
          <p:cNvPicPr>
            <a:picLocks noChangeAspect="1"/>
          </p:cNvPicPr>
          <p:nvPr/>
        </p:nvPicPr>
        <p:blipFill>
          <a:blip r:embed="rId3">
            <a:extLst/>
          </a:blip>
          <a:stretch>
            <a:fillRect/>
          </a:stretch>
        </p:blipFill>
        <p:spPr>
          <a:xfrm>
            <a:off x="4643437" y="1785926"/>
            <a:ext cx="4071969" cy="4214844"/>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ectangle 2"/>
          <p:cNvSpPr txBox="1"/>
          <p:nvPr>
            <p:ph type="title"/>
          </p:nvPr>
        </p:nvSpPr>
        <p:spPr>
          <a:xfrm>
            <a:off x="457200" y="274638"/>
            <a:ext cx="8229600" cy="1143001"/>
          </a:xfrm>
          <a:prstGeom prst="rect">
            <a:avLst/>
          </a:prstGeom>
        </p:spPr>
        <p:txBody>
          <a:bodyPr/>
          <a:lstStyle/>
          <a:p>
            <a:pPr/>
          </a:p>
        </p:txBody>
      </p:sp>
      <p:sp>
        <p:nvSpPr>
          <p:cNvPr id="247" name="Rectangle 3"/>
          <p:cNvSpPr txBox="1"/>
          <p:nvPr>
            <p:ph type="body" idx="1"/>
          </p:nvPr>
        </p:nvSpPr>
        <p:spPr>
          <a:xfrm>
            <a:off x="457200" y="1600200"/>
            <a:ext cx="8229600" cy="4525963"/>
          </a:xfrm>
          <a:prstGeom prst="rect">
            <a:avLst/>
          </a:prstGeom>
        </p:spPr>
        <p:txBody>
          <a:bodyPr/>
          <a:lstStyle/>
          <a:p>
            <a:pPr marL="332613" indent="-332613" defTabSz="886967">
              <a:lnSpc>
                <a:spcPct val="90000"/>
              </a:lnSpc>
              <a:spcBef>
                <a:spcPts val="500"/>
              </a:spcBef>
              <a:defRPr b="1" sz="2300"/>
            </a:pPr>
            <a:r>
              <a:t>Αναπνευστικό:</a:t>
            </a:r>
          </a:p>
          <a:p>
            <a:pPr marL="332613" indent="-332613" defTabSz="886967">
              <a:lnSpc>
                <a:spcPct val="90000"/>
              </a:lnSpc>
              <a:spcBef>
                <a:spcPts val="500"/>
              </a:spcBef>
              <a:defRPr sz="2300"/>
            </a:pPr>
            <a:r>
              <a:t>Βήχας, πτύελα, αιμόπτυση, δύσπνοια, συριγμός, </a:t>
            </a:r>
          </a:p>
          <a:p>
            <a:pPr marL="332613" indent="-332613" defTabSz="886967">
              <a:lnSpc>
                <a:spcPct val="90000"/>
              </a:lnSpc>
              <a:spcBef>
                <a:spcPts val="500"/>
              </a:spcBef>
              <a:buSzTx/>
              <a:buNone/>
              <a:defRPr sz="2300"/>
            </a:pPr>
            <a:r>
              <a:t>	ακτινογραφία θώρακος</a:t>
            </a:r>
            <a:endParaRPr b="1"/>
          </a:p>
          <a:p>
            <a:pPr marL="332613" indent="-332613" defTabSz="886967">
              <a:lnSpc>
                <a:spcPct val="90000"/>
              </a:lnSpc>
              <a:defRPr b="1" sz="2300"/>
            </a:pPr>
          </a:p>
          <a:p>
            <a:pPr marL="332613" indent="-332613" defTabSz="886967">
              <a:lnSpc>
                <a:spcPct val="90000"/>
              </a:lnSpc>
              <a:spcBef>
                <a:spcPts val="500"/>
              </a:spcBef>
              <a:defRPr b="1" sz="2300"/>
            </a:pPr>
            <a:r>
              <a:t>Καρδιά:</a:t>
            </a:r>
          </a:p>
          <a:p>
            <a:pPr marL="332613" indent="-332613" defTabSz="886967">
              <a:lnSpc>
                <a:spcPct val="90000"/>
              </a:lnSpc>
              <a:spcBef>
                <a:spcPts val="500"/>
              </a:spcBef>
              <a:buSzTx/>
              <a:buNone/>
              <a:defRPr sz="2300"/>
            </a:pPr>
            <a:r>
              <a:t>Προκάρδιο άλγος, αίσθημα παλμών, δύσπνοια στην κόπωση, </a:t>
            </a:r>
          </a:p>
          <a:p>
            <a:pPr marL="332613" indent="-332613" defTabSz="886967">
              <a:lnSpc>
                <a:spcPct val="90000"/>
              </a:lnSpc>
              <a:spcBef>
                <a:spcPts val="500"/>
              </a:spcBef>
              <a:buSzTx/>
              <a:buNone/>
              <a:defRPr sz="2300"/>
            </a:pPr>
            <a:r>
              <a:t>παροξυντική νυκτερινή δύσπνοια,  ορθόπνοια, υπέρταση, </a:t>
            </a:r>
          </a:p>
          <a:p>
            <a:pPr marL="332613" indent="-332613" defTabSz="886967">
              <a:lnSpc>
                <a:spcPct val="90000"/>
              </a:lnSpc>
              <a:spcBef>
                <a:spcPts val="500"/>
              </a:spcBef>
              <a:buSzTx/>
              <a:buNone/>
              <a:defRPr sz="2300"/>
            </a:pPr>
            <a:r>
              <a:t>οιδήματα , καρδιακό φύσημα, ΗΚΓ</a:t>
            </a:r>
            <a:endParaRPr b="1"/>
          </a:p>
          <a:p>
            <a:pPr marL="332613" indent="-332613" defTabSz="886967">
              <a:lnSpc>
                <a:spcPct val="90000"/>
              </a:lnSpc>
              <a:spcBef>
                <a:spcPts val="500"/>
              </a:spcBef>
              <a:buSzTx/>
              <a:buNone/>
              <a:defRPr sz="2300"/>
            </a:pPr>
            <a:r>
              <a:t> </a:t>
            </a:r>
            <a:endParaRPr b="1"/>
          </a:p>
          <a:p>
            <a:pPr marL="332613" indent="-332613" defTabSz="886967">
              <a:lnSpc>
                <a:spcPct val="90000"/>
              </a:lnSpc>
              <a:defRPr sz="2300"/>
            </a:pPr>
          </a:p>
          <a:p>
            <a:pPr marL="332613" indent="-332613" defTabSz="886967">
              <a:lnSpc>
                <a:spcPct val="90000"/>
              </a:lnSpc>
              <a:spcBef>
                <a:spcPts val="500"/>
              </a:spcBef>
              <a:buSzTx/>
              <a:buNone/>
              <a:defRPr sz="2300"/>
            </a:pPr>
            <a:r>
              <a:t>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1 - Τίτλος"/>
          <p:cNvSpPr txBox="1"/>
          <p:nvPr>
            <p:ph type="title"/>
          </p:nvPr>
        </p:nvSpPr>
        <p:spPr>
          <a:xfrm>
            <a:off x="457200" y="274638"/>
            <a:ext cx="8229600" cy="1143001"/>
          </a:xfrm>
          <a:prstGeom prst="rect">
            <a:avLst/>
          </a:prstGeom>
        </p:spPr>
        <p:txBody>
          <a:bodyPr/>
          <a:lstStyle/>
          <a:p>
            <a:pPr/>
            <a:r>
              <a:t>Πληκτροδακτυλία  (Clubbing)</a:t>
            </a:r>
          </a:p>
        </p:txBody>
      </p:sp>
      <p:pic>
        <p:nvPicPr>
          <p:cNvPr id="250" name="Picture 2" descr="Picture 2"/>
          <p:cNvPicPr>
            <a:picLocks noChangeAspect="1"/>
          </p:cNvPicPr>
          <p:nvPr/>
        </p:nvPicPr>
        <p:blipFill>
          <a:blip r:embed="rId2">
            <a:extLst/>
          </a:blip>
          <a:stretch>
            <a:fillRect/>
          </a:stretch>
        </p:blipFill>
        <p:spPr>
          <a:xfrm>
            <a:off x="785784" y="1571612"/>
            <a:ext cx="7500993" cy="5072099"/>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1 - Τίτλος"/>
          <p:cNvSpPr txBox="1"/>
          <p:nvPr>
            <p:ph type="title"/>
          </p:nvPr>
        </p:nvSpPr>
        <p:spPr>
          <a:xfrm>
            <a:off x="457200" y="274638"/>
            <a:ext cx="8229600" cy="1143001"/>
          </a:xfrm>
          <a:prstGeom prst="rect">
            <a:avLst/>
          </a:prstGeom>
        </p:spPr>
        <p:txBody>
          <a:bodyPr/>
          <a:lstStyle/>
          <a:p>
            <a:pPr/>
            <a:r>
              <a:t>Νεόπλασμα Πνεύμονος</a:t>
            </a:r>
          </a:p>
        </p:txBody>
      </p:sp>
      <p:pic>
        <p:nvPicPr>
          <p:cNvPr id="253" name="Picture 2" descr="Picture 2"/>
          <p:cNvPicPr>
            <a:picLocks noChangeAspect="1"/>
          </p:cNvPicPr>
          <p:nvPr/>
        </p:nvPicPr>
        <p:blipFill>
          <a:blip r:embed="rId2">
            <a:extLst/>
          </a:blip>
          <a:stretch>
            <a:fillRect/>
          </a:stretch>
        </p:blipFill>
        <p:spPr>
          <a:xfrm>
            <a:off x="1285852" y="1571612"/>
            <a:ext cx="6143670" cy="4929224"/>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1 - Τίτλος"/>
          <p:cNvSpPr txBox="1"/>
          <p:nvPr>
            <p:ph type="title"/>
          </p:nvPr>
        </p:nvSpPr>
        <p:spPr>
          <a:xfrm>
            <a:off x="457200" y="274638"/>
            <a:ext cx="8229600" cy="1143001"/>
          </a:xfrm>
          <a:prstGeom prst="rect">
            <a:avLst/>
          </a:prstGeom>
        </p:spPr>
        <p:txBody>
          <a:bodyPr/>
          <a:lstStyle/>
          <a:p>
            <a:pPr/>
            <a:r>
              <a:t>Σύνδρομο άνω κοίλης φλέβας</a:t>
            </a:r>
          </a:p>
        </p:txBody>
      </p:sp>
      <p:pic>
        <p:nvPicPr>
          <p:cNvPr id="256" name="Picture 2" descr="Picture 2"/>
          <p:cNvPicPr>
            <a:picLocks noChangeAspect="1"/>
          </p:cNvPicPr>
          <p:nvPr/>
        </p:nvPicPr>
        <p:blipFill>
          <a:blip r:embed="rId2">
            <a:extLst/>
          </a:blip>
          <a:stretch>
            <a:fillRect/>
          </a:stretch>
        </p:blipFill>
        <p:spPr>
          <a:xfrm>
            <a:off x="928662" y="1643048"/>
            <a:ext cx="6572296" cy="4786348"/>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1 - Τίτλος"/>
          <p:cNvSpPr txBox="1"/>
          <p:nvPr>
            <p:ph type="title"/>
          </p:nvPr>
        </p:nvSpPr>
        <p:spPr>
          <a:xfrm>
            <a:off x="457200" y="274638"/>
            <a:ext cx="8229600" cy="1143001"/>
          </a:xfrm>
          <a:prstGeom prst="rect">
            <a:avLst/>
          </a:prstGeom>
        </p:spPr>
        <p:txBody>
          <a:bodyPr/>
          <a:lstStyle>
            <a:lvl1pPr defTabSz="832103">
              <a:defRPr sz="3500"/>
            </a:lvl1pPr>
          </a:lstStyle>
          <a:p>
            <a:pPr/>
            <a:r>
              <a:t>Σύνδρομο άνω κοίλης φλέβας (Επίφλεβος)</a:t>
            </a:r>
          </a:p>
        </p:txBody>
      </p:sp>
      <p:pic>
        <p:nvPicPr>
          <p:cNvPr id="259" name="Picture 2" descr="Picture 2"/>
          <p:cNvPicPr>
            <a:picLocks noChangeAspect="1"/>
          </p:cNvPicPr>
          <p:nvPr/>
        </p:nvPicPr>
        <p:blipFill>
          <a:blip r:embed="rId2">
            <a:extLst/>
          </a:blip>
          <a:stretch>
            <a:fillRect/>
          </a:stretch>
        </p:blipFill>
        <p:spPr>
          <a:xfrm>
            <a:off x="0" y="2000238"/>
            <a:ext cx="4357686" cy="4214845"/>
          </a:xfrm>
          <a:prstGeom prst="rect">
            <a:avLst/>
          </a:prstGeom>
          <a:ln w="12700">
            <a:miter lim="400000"/>
          </a:ln>
        </p:spPr>
      </p:pic>
      <p:pic>
        <p:nvPicPr>
          <p:cNvPr id="260" name="Picture 3" descr="Picture 3"/>
          <p:cNvPicPr>
            <a:picLocks noChangeAspect="1"/>
          </p:cNvPicPr>
          <p:nvPr/>
        </p:nvPicPr>
        <p:blipFill>
          <a:blip r:embed="rId3">
            <a:extLst/>
          </a:blip>
          <a:stretch>
            <a:fillRect/>
          </a:stretch>
        </p:blipFill>
        <p:spPr>
          <a:xfrm>
            <a:off x="4500562" y="2143116"/>
            <a:ext cx="4500596" cy="3786214"/>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ctangle 2"/>
          <p:cNvSpPr txBox="1"/>
          <p:nvPr>
            <p:ph type="title"/>
          </p:nvPr>
        </p:nvSpPr>
        <p:spPr>
          <a:xfrm>
            <a:off x="457200" y="274638"/>
            <a:ext cx="8229600" cy="1143001"/>
          </a:xfrm>
          <a:prstGeom prst="rect">
            <a:avLst/>
          </a:prstGeom>
        </p:spPr>
        <p:txBody>
          <a:bodyPr/>
          <a:lstStyle/>
          <a:p>
            <a:pPr/>
          </a:p>
        </p:txBody>
      </p:sp>
      <p:sp>
        <p:nvSpPr>
          <p:cNvPr id="263"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Γαστρεντερικό:</a:t>
            </a:r>
          </a:p>
          <a:p>
            <a:pPr>
              <a:lnSpc>
                <a:spcPct val="90000"/>
              </a:lnSpc>
              <a:defRPr sz="2400"/>
            </a:pPr>
          </a:p>
          <a:p>
            <a:pPr>
              <a:lnSpc>
                <a:spcPct val="90000"/>
              </a:lnSpc>
              <a:spcBef>
                <a:spcPts val="500"/>
              </a:spcBef>
              <a:defRPr sz="2400"/>
            </a:pPr>
            <a:r>
              <a:t>Κατάποση, καύσος, αναγωγή, </a:t>
            </a:r>
          </a:p>
          <a:p>
            <a:pPr>
              <a:lnSpc>
                <a:spcPct val="90000"/>
              </a:lnSpc>
              <a:spcBef>
                <a:spcPts val="500"/>
              </a:spcBef>
              <a:defRPr sz="2400"/>
            </a:pPr>
            <a:r>
              <a:t>Όρεξη, ναυτία, έμετος, δυσπεψία</a:t>
            </a:r>
          </a:p>
          <a:p>
            <a:pPr>
              <a:lnSpc>
                <a:spcPct val="90000"/>
              </a:lnSpc>
              <a:spcBef>
                <a:spcPts val="500"/>
              </a:spcBef>
              <a:defRPr sz="2400"/>
            </a:pPr>
            <a:r>
              <a:t>Αιμορραγία από ανώτερο ή κατώτερο πεπτικό</a:t>
            </a:r>
          </a:p>
          <a:p>
            <a:pPr>
              <a:lnSpc>
                <a:spcPct val="90000"/>
              </a:lnSpc>
              <a:spcBef>
                <a:spcPts val="500"/>
              </a:spcBef>
              <a:defRPr sz="2400"/>
            </a:pPr>
            <a:r>
              <a:t>Διάρροια, δυσκοιλιότητα, </a:t>
            </a:r>
          </a:p>
          <a:p>
            <a:pPr>
              <a:lnSpc>
                <a:spcPct val="90000"/>
              </a:lnSpc>
              <a:spcBef>
                <a:spcPts val="500"/>
              </a:spcBef>
              <a:defRPr sz="2400"/>
            </a:pPr>
            <a:r>
              <a:t>Κοιλιακός ή επιγαστρικός πόνος, δυσανεξία τροφών,</a:t>
            </a:r>
          </a:p>
          <a:p>
            <a:pPr>
              <a:lnSpc>
                <a:spcPct val="90000"/>
              </a:lnSpc>
              <a:spcBef>
                <a:spcPts val="500"/>
              </a:spcBef>
              <a:defRPr sz="2400"/>
            </a:pPr>
            <a:r>
              <a:t> Ίκτερος</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1 - Τίτλος"/>
          <p:cNvSpPr txBox="1"/>
          <p:nvPr>
            <p:ph type="title"/>
          </p:nvPr>
        </p:nvSpPr>
        <p:spPr>
          <a:xfrm>
            <a:off x="457200" y="274638"/>
            <a:ext cx="8229600" cy="1143001"/>
          </a:xfrm>
          <a:prstGeom prst="rect">
            <a:avLst/>
          </a:prstGeom>
        </p:spPr>
        <p:txBody>
          <a:bodyPr/>
          <a:lstStyle>
            <a:lvl1pPr>
              <a:defRPr u="sng">
                <a:solidFill>
                  <a:srgbClr val="0000FF"/>
                </a:solidFill>
                <a:uFill>
                  <a:solidFill>
                    <a:srgbClr val="0000FF"/>
                  </a:solidFill>
                </a:uFill>
                <a:hlinkClick r:id="rId2" invalidUrl="" action="" tgtFrame="" tooltip="" history="1" highlightClick="0" endSnd="0"/>
              </a:defRPr>
            </a:lvl1pPr>
          </a:lstStyle>
          <a:p>
            <a:pPr/>
            <a:r>
              <a:rPr>
                <a:hlinkClick r:id="rId2" invalidUrl="" action="" tgtFrame="" tooltip="" history="1" highlightClick="0" endSnd="0"/>
              </a:rPr>
              <a:t>Plummer-Vinson Syndrome</a:t>
            </a:r>
          </a:p>
        </p:txBody>
      </p:sp>
      <p:pic>
        <p:nvPicPr>
          <p:cNvPr id="266" name="Picture 2" descr="Picture 2"/>
          <p:cNvPicPr>
            <a:picLocks noChangeAspect="1"/>
          </p:cNvPicPr>
          <p:nvPr/>
        </p:nvPicPr>
        <p:blipFill>
          <a:blip r:embed="rId3">
            <a:extLst/>
          </a:blip>
          <a:stretch>
            <a:fillRect/>
          </a:stretch>
        </p:blipFill>
        <p:spPr>
          <a:xfrm>
            <a:off x="285720" y="2071678"/>
            <a:ext cx="3786214" cy="4286280"/>
          </a:xfrm>
          <a:prstGeom prst="rect">
            <a:avLst/>
          </a:prstGeom>
          <a:ln w="12700">
            <a:miter lim="400000"/>
          </a:ln>
        </p:spPr>
      </p:pic>
      <p:pic>
        <p:nvPicPr>
          <p:cNvPr id="267" name="Picture 4" descr="Picture 4"/>
          <p:cNvPicPr>
            <a:picLocks noChangeAspect="1"/>
          </p:cNvPicPr>
          <p:nvPr/>
        </p:nvPicPr>
        <p:blipFill>
          <a:blip r:embed="rId4">
            <a:extLst/>
          </a:blip>
          <a:stretch>
            <a:fillRect/>
          </a:stretch>
        </p:blipFill>
        <p:spPr>
          <a:xfrm>
            <a:off x="4214810" y="2000238"/>
            <a:ext cx="4929190" cy="4257678"/>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1 - Τίτλος"/>
          <p:cNvSpPr txBox="1"/>
          <p:nvPr>
            <p:ph type="title"/>
          </p:nvPr>
        </p:nvSpPr>
        <p:spPr>
          <a:xfrm>
            <a:off x="457200" y="274638"/>
            <a:ext cx="8229600" cy="1143001"/>
          </a:xfrm>
          <a:prstGeom prst="rect">
            <a:avLst/>
          </a:prstGeom>
        </p:spPr>
        <p:txBody>
          <a:bodyPr/>
          <a:lstStyle/>
          <a:p>
            <a:pPr/>
            <a:r>
              <a:t>Ίκτερος</a:t>
            </a:r>
          </a:p>
        </p:txBody>
      </p:sp>
      <p:pic>
        <p:nvPicPr>
          <p:cNvPr id="270" name="Picture 2" descr="Picture 2"/>
          <p:cNvPicPr>
            <a:picLocks noChangeAspect="1"/>
          </p:cNvPicPr>
          <p:nvPr/>
        </p:nvPicPr>
        <p:blipFill>
          <a:blip r:embed="rId2">
            <a:extLst/>
          </a:blip>
          <a:stretch>
            <a:fillRect/>
          </a:stretch>
        </p:blipFill>
        <p:spPr>
          <a:xfrm>
            <a:off x="214282" y="1428736"/>
            <a:ext cx="8929718" cy="5429264"/>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Rectangle 2"/>
          <p:cNvSpPr txBox="1"/>
          <p:nvPr>
            <p:ph type="title"/>
          </p:nvPr>
        </p:nvSpPr>
        <p:spPr>
          <a:xfrm>
            <a:off x="457200" y="274638"/>
            <a:ext cx="8229600" cy="1143001"/>
          </a:xfrm>
          <a:prstGeom prst="rect">
            <a:avLst/>
          </a:prstGeom>
        </p:spPr>
        <p:txBody>
          <a:bodyPr/>
          <a:lstStyle/>
          <a:p>
            <a:pPr/>
          </a:p>
        </p:txBody>
      </p:sp>
      <p:sp>
        <p:nvSpPr>
          <p:cNvPr id="273" name="Rectangle 3"/>
          <p:cNvSpPr txBox="1"/>
          <p:nvPr>
            <p:ph type="body" idx="1"/>
          </p:nvPr>
        </p:nvSpPr>
        <p:spPr>
          <a:xfrm>
            <a:off x="457200" y="1600200"/>
            <a:ext cx="8229600" cy="4525963"/>
          </a:xfrm>
          <a:prstGeom prst="rect">
            <a:avLst/>
          </a:prstGeom>
        </p:spPr>
        <p:txBody>
          <a:bodyPr/>
          <a:lstStyle/>
          <a:p>
            <a:pPr>
              <a:lnSpc>
                <a:spcPct val="80000"/>
              </a:lnSpc>
              <a:spcBef>
                <a:spcPts val="500"/>
              </a:spcBef>
              <a:defRPr b="1" sz="2400"/>
            </a:pPr>
            <a:r>
              <a:t>Ουροποιητικό:</a:t>
            </a:r>
          </a:p>
          <a:p>
            <a:pPr>
              <a:lnSpc>
                <a:spcPct val="80000"/>
              </a:lnSpc>
              <a:spcBef>
                <a:spcPts val="500"/>
              </a:spcBef>
              <a:defRPr sz="2400"/>
            </a:pPr>
            <a:r>
              <a:t>Συχνουρία, πολυουρία, δυσουρία, αιματουρία, νυκτουρία, στραγγουρία, έναρξη ούρησης, ροή ούρησης, ακράτεια, κωλικός</a:t>
            </a:r>
            <a:endParaRPr b="1"/>
          </a:p>
          <a:p>
            <a:pPr>
              <a:lnSpc>
                <a:spcPct val="80000"/>
              </a:lnSpc>
              <a:spcBef>
                <a:spcPts val="500"/>
              </a:spcBef>
              <a:defRPr b="1" sz="2400"/>
            </a:pPr>
            <a:r>
              <a:t>Γεννητικό:</a:t>
            </a:r>
          </a:p>
          <a:p>
            <a:pPr>
              <a:lnSpc>
                <a:spcPct val="80000"/>
              </a:lnSpc>
              <a:spcBef>
                <a:spcPts val="500"/>
              </a:spcBef>
              <a:defRPr sz="2400"/>
            </a:pPr>
            <a:r>
              <a:t>Έμμηνος ρύση χρονικά, ποσοτικά, ποιοτικά</a:t>
            </a:r>
          </a:p>
          <a:p>
            <a:pPr>
              <a:lnSpc>
                <a:spcPct val="80000"/>
              </a:lnSpc>
              <a:spcBef>
                <a:spcPts val="500"/>
              </a:spcBef>
              <a:defRPr sz="2400"/>
            </a:pPr>
            <a:r>
              <a:t>Εγκυμοσύνες, σεξουαλική ζωή</a:t>
            </a:r>
          </a:p>
          <a:p>
            <a:pPr>
              <a:lnSpc>
                <a:spcPct val="80000"/>
              </a:lnSpc>
              <a:spcBef>
                <a:spcPts val="500"/>
              </a:spcBef>
              <a:defRPr sz="2400"/>
            </a:pPr>
            <a:r>
              <a:t>Έκκριμα, κνησμός, έλκη, όγκοι</a:t>
            </a:r>
            <a:endParaRPr b="1"/>
          </a:p>
          <a:p>
            <a:pPr>
              <a:lnSpc>
                <a:spcPct val="80000"/>
              </a:lnSpc>
              <a:spcBef>
                <a:spcPts val="500"/>
              </a:spcBef>
              <a:defRPr b="1" sz="2400"/>
            </a:pPr>
            <a:r>
              <a:t>Αγγειακό σύστημα:</a:t>
            </a:r>
          </a:p>
          <a:p>
            <a:pPr>
              <a:lnSpc>
                <a:spcPct val="80000"/>
              </a:lnSpc>
              <a:spcBef>
                <a:spcPts val="500"/>
              </a:spcBef>
              <a:defRPr sz="2400"/>
            </a:pPr>
            <a:r>
              <a:t>Διαλείπουσα χωλότητα, κιρσοί, οίδημα</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txBox="1"/>
          <p:nvPr>
            <p:ph type="title"/>
          </p:nvPr>
        </p:nvSpPr>
        <p:spPr>
          <a:xfrm>
            <a:off x="457200" y="274638"/>
            <a:ext cx="8229600" cy="1143001"/>
          </a:xfrm>
          <a:prstGeom prst="rect">
            <a:avLst/>
          </a:prstGeom>
        </p:spPr>
        <p:txBody>
          <a:bodyPr/>
          <a:lstStyle>
            <a:lvl1pPr>
              <a:defRPr b="1"/>
            </a:lvl1pPr>
          </a:lstStyle>
          <a:p>
            <a:pPr/>
            <a:r>
              <a:t>Μεθοδολογία του ιστορικού:</a:t>
            </a:r>
          </a:p>
        </p:txBody>
      </p:sp>
      <p:sp>
        <p:nvSpPr>
          <p:cNvPr id="110" name="Rectangle 3"/>
          <p:cNvSpPr txBox="1"/>
          <p:nvPr>
            <p:ph type="body" idx="1"/>
          </p:nvPr>
        </p:nvSpPr>
        <p:spPr>
          <a:xfrm>
            <a:off x="457200" y="1600200"/>
            <a:ext cx="8229600" cy="4525963"/>
          </a:xfrm>
          <a:prstGeom prst="rect">
            <a:avLst/>
          </a:prstGeom>
        </p:spPr>
        <p:txBody>
          <a:bodyPr/>
          <a:lstStyle/>
          <a:p>
            <a:pPr/>
            <a:r>
              <a:t>Αναζήτηση συμπτωμάτων</a:t>
            </a:r>
          </a:p>
          <a:p>
            <a:pPr/>
          </a:p>
          <a:p>
            <a:pPr/>
            <a:r>
              <a:t>Παρουσίαση ποσοτικών και ποιοτικών περιγραφών</a:t>
            </a:r>
          </a:p>
          <a:p>
            <a:pPr/>
          </a:p>
          <a:p>
            <a:pPr/>
            <a:r>
              <a:t>Χρονολόγηση των γεγονότων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ectangle 2"/>
          <p:cNvSpPr txBox="1"/>
          <p:nvPr>
            <p:ph type="title"/>
          </p:nvPr>
        </p:nvSpPr>
        <p:spPr>
          <a:xfrm>
            <a:off x="457200" y="274638"/>
            <a:ext cx="8229600" cy="1143001"/>
          </a:xfrm>
          <a:prstGeom prst="rect">
            <a:avLst/>
          </a:prstGeom>
        </p:spPr>
        <p:txBody>
          <a:bodyPr/>
          <a:lstStyle/>
          <a:p>
            <a:pPr/>
          </a:p>
        </p:txBody>
      </p:sp>
      <p:sp>
        <p:nvSpPr>
          <p:cNvPr id="276"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Μυοσκελετικό σύστημα</a:t>
            </a:r>
            <a:r>
              <a:rPr b="0"/>
              <a:t>:</a:t>
            </a:r>
          </a:p>
          <a:p>
            <a:pPr>
              <a:lnSpc>
                <a:spcPct val="90000"/>
              </a:lnSpc>
              <a:spcBef>
                <a:spcPts val="500"/>
              </a:spcBef>
              <a:defRPr sz="2400"/>
            </a:pPr>
            <a:r>
              <a:t>Μυαλγίες, αρθραλγίες, αρθρίτιδα, δυσκαμψία,</a:t>
            </a:r>
          </a:p>
          <a:p>
            <a:pPr>
              <a:lnSpc>
                <a:spcPct val="90000"/>
              </a:lnSpc>
              <a:spcBef>
                <a:spcPts val="500"/>
              </a:spcBef>
              <a:defRPr sz="2400"/>
            </a:pPr>
            <a:r>
              <a:t>Ραχιαλγία</a:t>
            </a:r>
            <a:endParaRPr b="1"/>
          </a:p>
          <a:p>
            <a:pPr>
              <a:lnSpc>
                <a:spcPct val="90000"/>
              </a:lnSpc>
              <a:spcBef>
                <a:spcPts val="500"/>
              </a:spcBef>
              <a:defRPr b="1" sz="2400"/>
            </a:pPr>
            <a:r>
              <a:t>Νευρικό σύστημα:</a:t>
            </a:r>
          </a:p>
          <a:p>
            <a:pPr>
              <a:lnSpc>
                <a:spcPct val="90000"/>
              </a:lnSpc>
              <a:spcBef>
                <a:spcPts val="500"/>
              </a:spcBef>
              <a:defRPr sz="2400"/>
            </a:pPr>
            <a:r>
              <a:t>Λιποθυμία, σπασμοί, αδυναμία, παράλυση, αιμωδία, απώλεια αισθητικότητας, τρόμος</a:t>
            </a:r>
            <a:endParaRPr b="1"/>
          </a:p>
          <a:p>
            <a:pPr>
              <a:lnSpc>
                <a:spcPct val="90000"/>
              </a:lnSpc>
              <a:spcBef>
                <a:spcPts val="500"/>
              </a:spcBef>
              <a:defRPr b="1" sz="2400"/>
            </a:pPr>
            <a:r>
              <a:t>Ψυχιατρικό:</a:t>
            </a:r>
          </a:p>
          <a:p>
            <a:pPr>
              <a:lnSpc>
                <a:spcPct val="90000"/>
              </a:lnSpc>
              <a:spcBef>
                <a:spcPts val="500"/>
              </a:spcBef>
              <a:defRPr sz="2400"/>
            </a:pPr>
            <a:r>
              <a:t>Νευρικότητα, ψυχική διάθεση, μνήμη, διαταραχές συμπεριφοράς, αντίληψης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1 - Τίτλος"/>
          <p:cNvSpPr txBox="1"/>
          <p:nvPr>
            <p:ph type="title"/>
          </p:nvPr>
        </p:nvSpPr>
        <p:spPr>
          <a:xfrm>
            <a:off x="457200" y="274638"/>
            <a:ext cx="8229600" cy="1143001"/>
          </a:xfrm>
          <a:prstGeom prst="rect">
            <a:avLst/>
          </a:prstGeom>
        </p:spPr>
        <p:txBody>
          <a:bodyPr/>
          <a:lstStyle/>
          <a:p>
            <a:pPr/>
          </a:p>
        </p:txBody>
      </p:sp>
      <p:pic>
        <p:nvPicPr>
          <p:cNvPr id="279" name="Picture 2" descr="Picture 2"/>
          <p:cNvPicPr>
            <a:picLocks noChangeAspect="1"/>
          </p:cNvPicPr>
          <p:nvPr/>
        </p:nvPicPr>
        <p:blipFill>
          <a:blip r:embed="rId2">
            <a:extLst/>
          </a:blip>
          <a:stretch>
            <a:fillRect/>
          </a:stretch>
        </p:blipFill>
        <p:spPr>
          <a:xfrm>
            <a:off x="2195510" y="1862931"/>
            <a:ext cx="4752978" cy="4000502"/>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1 - Τίτλος"/>
          <p:cNvSpPr txBox="1"/>
          <p:nvPr>
            <p:ph type="title"/>
          </p:nvPr>
        </p:nvSpPr>
        <p:spPr>
          <a:xfrm>
            <a:off x="457200" y="274638"/>
            <a:ext cx="8229600" cy="1143001"/>
          </a:xfrm>
          <a:prstGeom prst="rect">
            <a:avLst/>
          </a:prstGeom>
        </p:spPr>
        <p:txBody>
          <a:bodyPr/>
          <a:lstStyle/>
          <a:p>
            <a:pPr/>
          </a:p>
        </p:txBody>
      </p:sp>
      <p:pic>
        <p:nvPicPr>
          <p:cNvPr id="282" name="Picture 2" descr="Picture 2"/>
          <p:cNvPicPr>
            <a:picLocks noChangeAspect="1"/>
          </p:cNvPicPr>
          <p:nvPr/>
        </p:nvPicPr>
        <p:blipFill>
          <a:blip r:embed="rId2">
            <a:extLst/>
          </a:blip>
          <a:stretch>
            <a:fillRect/>
          </a:stretch>
        </p:blipFill>
        <p:spPr>
          <a:xfrm>
            <a:off x="0" y="548679"/>
            <a:ext cx="8424937" cy="5805266"/>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2"/>
          <p:cNvSpPr txBox="1"/>
          <p:nvPr>
            <p:ph type="title"/>
          </p:nvPr>
        </p:nvSpPr>
        <p:spPr>
          <a:xfrm>
            <a:off x="457200" y="274638"/>
            <a:ext cx="8229600" cy="1143001"/>
          </a:xfrm>
          <a:prstGeom prst="rect">
            <a:avLst/>
          </a:prstGeom>
        </p:spPr>
        <p:txBody>
          <a:bodyPr/>
          <a:lstStyle/>
          <a:p>
            <a:pPr/>
          </a:p>
        </p:txBody>
      </p:sp>
      <p:sp>
        <p:nvSpPr>
          <p:cNvPr id="285" name="Rectangle 3"/>
          <p:cNvSpPr txBox="1"/>
          <p:nvPr>
            <p:ph type="body" idx="1"/>
          </p:nvPr>
        </p:nvSpPr>
        <p:spPr>
          <a:xfrm>
            <a:off x="457200" y="1600200"/>
            <a:ext cx="8229600" cy="4525963"/>
          </a:xfrm>
          <a:prstGeom prst="rect">
            <a:avLst/>
          </a:prstGeom>
        </p:spPr>
        <p:txBody>
          <a:bodyPr/>
          <a:lstStyle/>
          <a:p>
            <a:pPr>
              <a:spcBef>
                <a:spcPts val="600"/>
              </a:spcBef>
              <a:defRPr b="1" sz="2800"/>
            </a:pPr>
            <a:r>
              <a:t>Αιμοποιητικό σύστημα</a:t>
            </a:r>
            <a:r>
              <a:rPr b="0"/>
              <a:t>:</a:t>
            </a:r>
          </a:p>
          <a:p>
            <a:pPr>
              <a:spcBef>
                <a:spcPts val="600"/>
              </a:spcBef>
              <a:defRPr sz="2800"/>
            </a:pPr>
            <a:r>
              <a:t>Αναιμία, μώλωπες ή αιμορραγίες, συχνές λοιμώξεις, μεταγγίσεις</a:t>
            </a:r>
            <a:endParaRPr b="1"/>
          </a:p>
          <a:p>
            <a:pPr>
              <a:defRPr b="1" sz="2800"/>
            </a:pPr>
          </a:p>
          <a:p>
            <a:pPr>
              <a:spcBef>
                <a:spcPts val="600"/>
              </a:spcBef>
              <a:defRPr b="1" sz="2800"/>
            </a:pPr>
            <a:r>
              <a:t>Ενδοκρινείς:</a:t>
            </a:r>
          </a:p>
          <a:p>
            <a:pPr>
              <a:spcBef>
                <a:spcPts val="600"/>
              </a:spcBef>
              <a:defRPr sz="2800"/>
            </a:pPr>
            <a:r>
              <a:t>Δυσανεξία στο κρύο ή στην ζέστη, αλλαγή ΒΣ εφιδρώσεις, πολυουρία, πολυδιψία, </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1 - Τίτλος"/>
          <p:cNvSpPr txBox="1"/>
          <p:nvPr>
            <p:ph type="title"/>
          </p:nvPr>
        </p:nvSpPr>
        <p:spPr>
          <a:xfrm>
            <a:off x="457200" y="274638"/>
            <a:ext cx="8229600" cy="1143001"/>
          </a:xfrm>
          <a:prstGeom prst="rect">
            <a:avLst/>
          </a:prstGeom>
        </p:spPr>
        <p:txBody>
          <a:bodyPr/>
          <a:lstStyle/>
          <a:p>
            <a:pPr/>
          </a:p>
        </p:txBody>
      </p:sp>
      <p:pic>
        <p:nvPicPr>
          <p:cNvPr id="288" name="Picture 2" descr="Picture 2"/>
          <p:cNvPicPr>
            <a:picLocks noChangeAspect="1"/>
          </p:cNvPicPr>
          <p:nvPr/>
        </p:nvPicPr>
        <p:blipFill>
          <a:blip r:embed="rId2">
            <a:extLst/>
          </a:blip>
          <a:stretch>
            <a:fillRect/>
          </a:stretch>
        </p:blipFill>
        <p:spPr>
          <a:xfrm>
            <a:off x="0" y="404664"/>
            <a:ext cx="8676456" cy="6453336"/>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txBox="1"/>
          <p:nvPr>
            <p:ph type="title"/>
          </p:nvPr>
        </p:nvSpPr>
        <p:spPr>
          <a:xfrm>
            <a:off x="457200" y="274638"/>
            <a:ext cx="8229600" cy="1143001"/>
          </a:xfrm>
          <a:prstGeom prst="rect">
            <a:avLst/>
          </a:prstGeom>
        </p:spPr>
        <p:txBody>
          <a:bodyPr/>
          <a:lstStyle/>
          <a:p>
            <a:pPr>
              <a:defRPr b="1"/>
            </a:pPr>
            <a:r>
              <a:t>Προβληματικές καταστάσεις</a:t>
            </a:r>
            <a:r>
              <a:rPr b="0"/>
              <a:t> </a:t>
            </a:r>
          </a:p>
        </p:txBody>
      </p:sp>
      <p:sp>
        <p:nvSpPr>
          <p:cNvPr id="291"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Παραμόρφωση σωματική: Δεν την βλέπω</a:t>
            </a:r>
          </a:p>
          <a:p>
            <a:pPr>
              <a:lnSpc>
                <a:spcPct val="80000"/>
              </a:lnSpc>
              <a:spcBef>
                <a:spcPts val="400"/>
              </a:spcBef>
              <a:defRPr sz="2000"/>
            </a:pPr>
            <a:r>
              <a:t>Διανοητική καθυστέρηση: Δεν τον αγνοώ</a:t>
            </a:r>
          </a:p>
          <a:p>
            <a:pPr>
              <a:lnSpc>
                <a:spcPct val="80000"/>
              </a:lnSpc>
              <a:spcBef>
                <a:spcPts val="400"/>
              </a:spcBef>
              <a:defRPr sz="2000"/>
            </a:pPr>
            <a:r>
              <a:t>Επιθετικότητα: Δεν γίνομαι επιθετικός</a:t>
            </a:r>
          </a:p>
          <a:p>
            <a:pPr>
              <a:lnSpc>
                <a:spcPct val="80000"/>
              </a:lnSpc>
              <a:spcBef>
                <a:spcPts val="400"/>
              </a:spcBef>
              <a:defRPr sz="2000"/>
            </a:pPr>
            <a:r>
              <a:t>Οικειότητα: Βάζω όρια</a:t>
            </a:r>
          </a:p>
          <a:p>
            <a:pPr>
              <a:lnSpc>
                <a:spcPct val="80000"/>
              </a:lnSpc>
              <a:defRPr sz="2000"/>
            </a:pPr>
          </a:p>
          <a:p>
            <a:pPr>
              <a:lnSpc>
                <a:spcPct val="80000"/>
              </a:lnSpc>
              <a:spcBef>
                <a:spcPts val="400"/>
              </a:spcBef>
              <a:defRPr b="1" sz="2000"/>
            </a:pPr>
            <a:r>
              <a:t>Απαντήσεις στις ερωτήσεις του ασθενούς</a:t>
            </a:r>
            <a:r>
              <a:rPr b="0"/>
              <a:t>:</a:t>
            </a:r>
          </a:p>
          <a:p>
            <a:pPr>
              <a:lnSpc>
                <a:spcPct val="80000"/>
              </a:lnSpc>
              <a:spcBef>
                <a:spcPts val="400"/>
              </a:spcBef>
              <a:buSzTx/>
              <a:buNone/>
              <a:defRPr sz="2000"/>
            </a:pPr>
            <a:r>
              <a:t>		Ο ασθενής ίσως δεν σε καταλαβαίνει</a:t>
            </a:r>
          </a:p>
          <a:p>
            <a:pPr>
              <a:lnSpc>
                <a:spcPct val="80000"/>
              </a:lnSpc>
              <a:spcBef>
                <a:spcPts val="400"/>
              </a:spcBef>
              <a:buSzTx/>
              <a:buNone/>
              <a:defRPr sz="2000"/>
            </a:pPr>
            <a:r>
              <a:t>		</a:t>
            </a:r>
            <a:r>
              <a:rPr b="1"/>
              <a:t>Παρακινήστε τον να ερωτήσει</a:t>
            </a:r>
            <a:endParaRPr b="1"/>
          </a:p>
          <a:p>
            <a:pPr>
              <a:lnSpc>
                <a:spcPct val="80000"/>
              </a:lnSpc>
              <a:defRPr b="1" sz="2000"/>
            </a:pPr>
          </a:p>
          <a:p>
            <a:pPr>
              <a:lnSpc>
                <a:spcPct val="80000"/>
              </a:lnSpc>
              <a:spcBef>
                <a:spcPts val="400"/>
              </a:spcBef>
              <a:defRPr sz="2000"/>
            </a:pPr>
            <a:r>
              <a:t>Προβληματική επαφή από ποικίλα αίτια:</a:t>
            </a:r>
          </a:p>
          <a:p>
            <a:pPr>
              <a:lnSpc>
                <a:spcPct val="80000"/>
              </a:lnSpc>
              <a:spcBef>
                <a:spcPts val="400"/>
              </a:spcBef>
              <a:buSzTx/>
              <a:buNone/>
              <a:defRPr sz="2000"/>
            </a:pPr>
            <a:r>
              <a:t>Δείξτε συμπάθεια – υπομονή - εφευρετικότητα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ectangle 2"/>
          <p:cNvSpPr txBox="1"/>
          <p:nvPr>
            <p:ph type="title"/>
          </p:nvPr>
        </p:nvSpPr>
        <p:spPr>
          <a:xfrm>
            <a:off x="457200" y="274638"/>
            <a:ext cx="8229600" cy="1143001"/>
          </a:xfrm>
          <a:prstGeom prst="rect">
            <a:avLst/>
          </a:prstGeom>
        </p:spPr>
        <p:txBody>
          <a:bodyPr/>
          <a:lstStyle/>
          <a:p>
            <a:pPr/>
            <a:r>
              <a:t>Προβληματικές καταστάσεις</a:t>
            </a:r>
          </a:p>
        </p:txBody>
      </p:sp>
      <p:sp>
        <p:nvSpPr>
          <p:cNvPr id="294"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Χρήστης ουσιών: Δεν απορρίπτω</a:t>
            </a:r>
          </a:p>
          <a:p>
            <a:pPr>
              <a:lnSpc>
                <a:spcPct val="90000"/>
              </a:lnSpc>
              <a:spcBef>
                <a:spcPts val="500"/>
              </a:spcBef>
              <a:buSzTx/>
              <a:buNone/>
              <a:defRPr sz="2400"/>
            </a:pPr>
            <a:r>
              <a:t>			          Δεν συγχωρώ</a:t>
            </a:r>
          </a:p>
          <a:p>
            <a:pPr>
              <a:lnSpc>
                <a:spcPct val="90000"/>
              </a:lnSpc>
              <a:spcBef>
                <a:spcPts val="500"/>
              </a:spcBef>
              <a:buSzTx/>
              <a:buNone/>
              <a:defRPr sz="2400"/>
            </a:pPr>
            <a:r>
              <a:t>   			          Βάζω όρια</a:t>
            </a:r>
          </a:p>
          <a:p>
            <a:pPr>
              <a:lnSpc>
                <a:spcPct val="90000"/>
              </a:lnSpc>
              <a:buSzTx/>
              <a:buNone/>
              <a:defRPr sz="2400"/>
            </a:pPr>
          </a:p>
          <a:p>
            <a:pPr>
              <a:lnSpc>
                <a:spcPct val="90000"/>
              </a:lnSpc>
              <a:spcBef>
                <a:spcPts val="500"/>
              </a:spcBef>
              <a:defRPr sz="2400"/>
            </a:pPr>
            <a:r>
              <a:t>Μετανάστες:</a:t>
            </a:r>
          </a:p>
          <a:p>
            <a:pPr>
              <a:lnSpc>
                <a:spcPct val="90000"/>
              </a:lnSpc>
              <a:spcBef>
                <a:spcPts val="500"/>
              </a:spcBef>
              <a:buSzTx/>
              <a:buNone/>
              <a:defRPr sz="2400"/>
            </a:pPr>
            <a:r>
              <a:t>	Μπορεί να είναι δύσπιστοι, φοβισμένοι, ανασφάλιστοι</a:t>
            </a:r>
          </a:p>
          <a:p>
            <a:pPr>
              <a:lnSpc>
                <a:spcPct val="90000"/>
              </a:lnSpc>
              <a:spcBef>
                <a:spcPts val="500"/>
              </a:spcBef>
              <a:defRPr sz="2400"/>
            </a:pPr>
            <a:r>
              <a:t>Ο ασθενής κατακρίνει άλλον γιατρό:</a:t>
            </a:r>
          </a:p>
          <a:p>
            <a:pPr>
              <a:lnSpc>
                <a:spcPct val="90000"/>
              </a:lnSpc>
              <a:spcBef>
                <a:spcPts val="500"/>
              </a:spcBef>
              <a:buSzTx/>
              <a:buNone/>
              <a:defRPr sz="2400"/>
            </a:pPr>
            <a:r>
              <a:t>		Μην συμμετέχετε</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6"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297" name="Rectangle 3"/>
          <p:cNvSpPr txBox="1"/>
          <p:nvPr>
            <p:ph type="body" idx="1"/>
          </p:nvPr>
        </p:nvSpPr>
        <p:spPr>
          <a:xfrm>
            <a:off x="457200" y="1600200"/>
            <a:ext cx="8229600" cy="4525963"/>
          </a:xfrm>
          <a:prstGeom prst="rect">
            <a:avLst/>
          </a:prstGeom>
        </p:spPr>
        <p:txBody>
          <a:bodyPr/>
          <a:lstStyle/>
          <a:p>
            <a:pPr>
              <a:lnSpc>
                <a:spcPct val="90000"/>
              </a:lnSpc>
              <a:buSzTx/>
              <a:buNone/>
            </a:pPr>
            <a:r>
              <a:t>Αναπαυτική τοποθέτηση του ασθενούς</a:t>
            </a:r>
          </a:p>
          <a:p>
            <a:pPr>
              <a:lnSpc>
                <a:spcPct val="90000"/>
              </a:lnSpc>
              <a:buSzTx/>
              <a:buNone/>
            </a:pPr>
            <a:r>
              <a:t>Ζωτικά σημεία:</a:t>
            </a:r>
          </a:p>
          <a:p>
            <a:pPr>
              <a:lnSpc>
                <a:spcPct val="90000"/>
              </a:lnSpc>
            </a:pPr>
            <a:r>
              <a:t>Σφύξεις και Α.Π. αμφοτερόπλευρα, σε όρθια και κατακεκλιμένη θέση</a:t>
            </a:r>
          </a:p>
          <a:p>
            <a:pPr>
              <a:lnSpc>
                <a:spcPct val="90000"/>
              </a:lnSpc>
            </a:pPr>
            <a:r>
              <a:t>Αναπνοές</a:t>
            </a:r>
          </a:p>
          <a:p>
            <a:pPr>
              <a:lnSpc>
                <a:spcPct val="90000"/>
              </a:lnSpc>
            </a:pPr>
            <a:r>
              <a:t>Θερμομέτρηση </a:t>
            </a:r>
          </a:p>
          <a:p>
            <a:pPr>
              <a:lnSpc>
                <a:spcPct val="90000"/>
              </a:lnSpc>
              <a:buSzTx/>
              <a:buNone/>
            </a:pPr>
            <a:r>
              <a:t>Εκτίμηση γενικής κατάστασης</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9"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00" name="Rectangle 3"/>
          <p:cNvSpPr txBox="1"/>
          <p:nvPr>
            <p:ph type="body" idx="1"/>
          </p:nvPr>
        </p:nvSpPr>
        <p:spPr>
          <a:xfrm>
            <a:off x="457200" y="1600200"/>
            <a:ext cx="8229600" cy="4525963"/>
          </a:xfrm>
          <a:prstGeom prst="rect">
            <a:avLst/>
          </a:prstGeom>
        </p:spPr>
        <p:txBody>
          <a:bodyPr/>
          <a:lstStyle/>
          <a:p>
            <a:pPr/>
            <a:r>
              <a:t>Δέρμα </a:t>
            </a:r>
            <a:r>
              <a:rPr u="sng"/>
              <a:t>και σε πτυχές</a:t>
            </a:r>
            <a:r>
              <a:t>:</a:t>
            </a:r>
          </a:p>
          <a:p>
            <a:pPr>
              <a:buSzTx/>
              <a:buNone/>
            </a:pPr>
            <a:r>
              <a:t> Χρώμα, υφή, σπαργή, εξανθήματα, έλκη, μώλωπες, όγκοι</a:t>
            </a:r>
          </a:p>
          <a:p>
            <a:pPr/>
          </a:p>
          <a:p>
            <a:pPr/>
            <a:r>
              <a:t>Εξαρτήματα του δέρματος</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2"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03" name="Rectangle 3"/>
          <p:cNvSpPr txBox="1"/>
          <p:nvPr>
            <p:ph type="body" idx="1"/>
          </p:nvPr>
        </p:nvSpPr>
        <p:spPr>
          <a:xfrm>
            <a:off x="457200" y="1600200"/>
            <a:ext cx="8229600" cy="4525963"/>
          </a:xfrm>
          <a:prstGeom prst="rect">
            <a:avLst/>
          </a:prstGeom>
        </p:spPr>
        <p:txBody>
          <a:bodyPr/>
          <a:lstStyle/>
          <a:p>
            <a:pPr>
              <a:buSzTx/>
              <a:buNone/>
            </a:pPr>
            <a:r>
              <a:t>Κεφαλή:</a:t>
            </a:r>
          </a:p>
          <a:p>
            <a:pPr/>
            <a:r>
              <a:t>Οφθαλμοί</a:t>
            </a:r>
          </a:p>
          <a:p>
            <a:pPr/>
            <a:r>
              <a:t>Στοματική κοιλότητα</a:t>
            </a:r>
          </a:p>
          <a:p>
            <a:pPr/>
            <a:r>
              <a:t>Κροταφικές αρτηρίες</a:t>
            </a:r>
          </a:p>
          <a:p>
            <a:pPr/>
            <a:r>
              <a:t>Ώτα</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2"/>
          <p:cNvSpPr txBox="1"/>
          <p:nvPr>
            <p:ph type="title"/>
          </p:nvPr>
        </p:nvSpPr>
        <p:spPr>
          <a:xfrm>
            <a:off x="457200" y="274638"/>
            <a:ext cx="8229600" cy="1143001"/>
          </a:xfrm>
          <a:prstGeom prst="rect">
            <a:avLst/>
          </a:prstGeom>
        </p:spPr>
        <p:txBody>
          <a:bodyPr/>
          <a:lstStyle/>
          <a:p>
            <a:pPr>
              <a:defRPr b="1"/>
            </a:pPr>
            <a:r>
              <a:t>Διεξαγωγή της συνέντευξης</a:t>
            </a:r>
            <a:r>
              <a:rPr b="0"/>
              <a:t>:</a:t>
            </a:r>
          </a:p>
        </p:txBody>
      </p:sp>
      <p:sp>
        <p:nvSpPr>
          <p:cNvPr id="113"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Εμφάνιση του γιατρού</a:t>
            </a:r>
          </a:p>
          <a:p>
            <a:pPr>
              <a:lnSpc>
                <a:spcPct val="90000"/>
              </a:lnSpc>
              <a:spcBef>
                <a:spcPts val="500"/>
              </a:spcBef>
              <a:defRPr sz="2400"/>
            </a:pPr>
            <a:r>
              <a:t>Συμπεριφορά του γιατρού:   Δεν βιάζεται !</a:t>
            </a:r>
          </a:p>
          <a:p>
            <a:pPr>
              <a:lnSpc>
                <a:spcPct val="90000"/>
              </a:lnSpc>
              <a:spcBef>
                <a:spcPts val="500"/>
              </a:spcBef>
              <a:buSzTx/>
              <a:buNone/>
              <a:defRPr sz="2400"/>
            </a:pPr>
            <a:r>
              <a:t>				                 Ενδιαφέρεται</a:t>
            </a:r>
          </a:p>
          <a:p>
            <a:pPr>
              <a:lnSpc>
                <a:spcPct val="90000"/>
              </a:lnSpc>
              <a:spcBef>
                <a:spcPts val="500"/>
              </a:spcBef>
              <a:buSzTx/>
              <a:buNone/>
              <a:defRPr sz="2400"/>
            </a:pPr>
            <a:r>
              <a:t>				                 Συμπαθεί</a:t>
            </a:r>
          </a:p>
          <a:p>
            <a:pPr>
              <a:lnSpc>
                <a:spcPct val="90000"/>
              </a:lnSpc>
              <a:spcBef>
                <a:spcPts val="500"/>
              </a:spcBef>
              <a:buSzTx/>
              <a:buNone/>
              <a:defRPr sz="2400"/>
            </a:pPr>
            <a:r>
              <a:t>				                 Είναι σοβαρός</a:t>
            </a:r>
          </a:p>
          <a:p>
            <a:pPr>
              <a:lnSpc>
                <a:spcPct val="90000"/>
              </a:lnSpc>
              <a:spcBef>
                <a:spcPts val="500"/>
              </a:spcBef>
              <a:buSzTx/>
              <a:buNone/>
              <a:defRPr sz="2400"/>
            </a:pPr>
            <a:r>
              <a:t>                                                         Είναι ευγενικός</a:t>
            </a:r>
          </a:p>
          <a:p>
            <a:pPr>
              <a:lnSpc>
                <a:spcPct val="90000"/>
              </a:lnSpc>
              <a:buSzTx/>
              <a:buNone/>
              <a:defRPr sz="2400"/>
            </a:pPr>
          </a:p>
          <a:p>
            <a:pPr>
              <a:lnSpc>
                <a:spcPct val="90000"/>
              </a:lnSpc>
              <a:spcBef>
                <a:spcPts val="500"/>
              </a:spcBef>
              <a:defRPr sz="2400"/>
            </a:pPr>
            <a:r>
              <a:t>Χώρος – άνεση του ασθενούς.</a:t>
            </a:r>
          </a:p>
          <a:p>
            <a:pPr>
              <a:lnSpc>
                <a:spcPct val="90000"/>
              </a:lnSpc>
              <a:defRPr sz="2400"/>
            </a:pPr>
          </a:p>
          <a:p>
            <a:pPr>
              <a:lnSpc>
                <a:spcPct val="90000"/>
              </a:lnSpc>
              <a:spcBef>
                <a:spcPts val="500"/>
              </a:spcBef>
              <a:defRPr b="1" sz="2400"/>
            </a:pPr>
            <a:r>
              <a:t>Άτομα που παρευρίσκονται. Ποιός δίνει τις πληροφορίες</a:t>
            </a:r>
            <a:r>
              <a:rPr b="0"/>
              <a:t>?</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5"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06" name="Rectangle 3"/>
          <p:cNvSpPr txBox="1"/>
          <p:nvPr>
            <p:ph type="body" idx="1"/>
          </p:nvPr>
        </p:nvSpPr>
        <p:spPr>
          <a:xfrm>
            <a:off x="457200" y="1600200"/>
            <a:ext cx="8229600" cy="4525963"/>
          </a:xfrm>
          <a:prstGeom prst="rect">
            <a:avLst/>
          </a:prstGeom>
        </p:spPr>
        <p:txBody>
          <a:bodyPr/>
          <a:lstStyle/>
          <a:p>
            <a:pPr>
              <a:buSzTx/>
              <a:buNone/>
            </a:pPr>
            <a:r>
              <a:t>Τράχηλος:</a:t>
            </a:r>
          </a:p>
          <a:p>
            <a:pPr/>
            <a:r>
              <a:t>Διάταση σφαγιτίδων</a:t>
            </a:r>
          </a:p>
          <a:p>
            <a:pPr/>
            <a:r>
              <a:t>Φυσήματα καρωτίδων</a:t>
            </a:r>
          </a:p>
          <a:p>
            <a:pPr/>
            <a:r>
              <a:t>Εξέταση θυρεοειδούς</a:t>
            </a:r>
          </a:p>
          <a:p>
            <a:pPr/>
            <a:r>
              <a:t>Λεμφαδένες</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1 - Τίτλος"/>
          <p:cNvSpPr txBox="1"/>
          <p:nvPr>
            <p:ph type="title"/>
          </p:nvPr>
        </p:nvSpPr>
        <p:spPr>
          <a:xfrm>
            <a:off x="457200" y="274638"/>
            <a:ext cx="8229600" cy="1143001"/>
          </a:xfrm>
          <a:prstGeom prst="rect">
            <a:avLst/>
          </a:prstGeom>
        </p:spPr>
        <p:txBody>
          <a:bodyPr/>
          <a:lstStyle/>
          <a:p>
            <a:pPr/>
          </a:p>
        </p:txBody>
      </p:sp>
      <p:pic>
        <p:nvPicPr>
          <p:cNvPr id="309" name="Picture 2" descr="Picture 2"/>
          <p:cNvPicPr>
            <a:picLocks noChangeAspect="1"/>
          </p:cNvPicPr>
          <p:nvPr/>
        </p:nvPicPr>
        <p:blipFill>
          <a:blip r:embed="rId2">
            <a:extLst/>
          </a:blip>
          <a:stretch>
            <a:fillRect/>
          </a:stretch>
        </p:blipFill>
        <p:spPr>
          <a:xfrm>
            <a:off x="0" y="188638"/>
            <a:ext cx="9144000" cy="6669363"/>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1 - Τίτλος"/>
          <p:cNvSpPr txBox="1"/>
          <p:nvPr>
            <p:ph type="title"/>
          </p:nvPr>
        </p:nvSpPr>
        <p:spPr>
          <a:xfrm>
            <a:off x="457200" y="274638"/>
            <a:ext cx="8229600" cy="1143001"/>
          </a:xfrm>
          <a:prstGeom prst="rect">
            <a:avLst/>
          </a:prstGeom>
        </p:spPr>
        <p:txBody>
          <a:bodyPr/>
          <a:lstStyle/>
          <a:p>
            <a:pPr/>
          </a:p>
        </p:txBody>
      </p:sp>
      <p:pic>
        <p:nvPicPr>
          <p:cNvPr id="312" name="Picture 2" descr="Picture 2"/>
          <p:cNvPicPr>
            <a:picLocks noChangeAspect="1"/>
          </p:cNvPicPr>
          <p:nvPr/>
        </p:nvPicPr>
        <p:blipFill>
          <a:blip r:embed="rId2">
            <a:extLst/>
          </a:blip>
          <a:stretch>
            <a:fillRect/>
          </a:stretch>
        </p:blipFill>
        <p:spPr>
          <a:xfrm>
            <a:off x="-252536" y="0"/>
            <a:ext cx="8784977" cy="6858000"/>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1 - Τίτλος"/>
          <p:cNvSpPr txBox="1"/>
          <p:nvPr>
            <p:ph type="title"/>
          </p:nvPr>
        </p:nvSpPr>
        <p:spPr>
          <a:xfrm>
            <a:off x="457200" y="274638"/>
            <a:ext cx="8229600" cy="1143001"/>
          </a:xfrm>
          <a:prstGeom prst="rect">
            <a:avLst/>
          </a:prstGeom>
        </p:spPr>
        <p:txBody>
          <a:bodyPr/>
          <a:lstStyle/>
          <a:p>
            <a:pPr/>
          </a:p>
        </p:txBody>
      </p:sp>
      <p:pic>
        <p:nvPicPr>
          <p:cNvPr id="315" name="Picture 2" descr="Picture 2"/>
          <p:cNvPicPr>
            <a:picLocks noChangeAspect="1"/>
          </p:cNvPicPr>
          <p:nvPr/>
        </p:nvPicPr>
        <p:blipFill>
          <a:blip r:embed="rId2">
            <a:extLst/>
          </a:blip>
          <a:stretch>
            <a:fillRect/>
          </a:stretch>
        </p:blipFill>
        <p:spPr>
          <a:xfrm>
            <a:off x="251518" y="764704"/>
            <a:ext cx="7920883" cy="5832648"/>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1 - Τίτλος"/>
          <p:cNvSpPr txBox="1"/>
          <p:nvPr>
            <p:ph type="title"/>
          </p:nvPr>
        </p:nvSpPr>
        <p:spPr>
          <a:xfrm>
            <a:off x="457200" y="274638"/>
            <a:ext cx="8229600" cy="1143001"/>
          </a:xfrm>
          <a:prstGeom prst="rect">
            <a:avLst/>
          </a:prstGeom>
        </p:spPr>
        <p:txBody>
          <a:bodyPr/>
          <a:lstStyle/>
          <a:p>
            <a:pPr/>
          </a:p>
        </p:txBody>
      </p:sp>
      <p:pic>
        <p:nvPicPr>
          <p:cNvPr id="318" name="Picture 2" descr="Picture 2"/>
          <p:cNvPicPr>
            <a:picLocks noChangeAspect="1"/>
          </p:cNvPicPr>
          <p:nvPr/>
        </p:nvPicPr>
        <p:blipFill>
          <a:blip r:embed="rId2">
            <a:extLst/>
          </a:blip>
          <a:stretch>
            <a:fillRect/>
          </a:stretch>
        </p:blipFill>
        <p:spPr>
          <a:xfrm>
            <a:off x="395536" y="764704"/>
            <a:ext cx="7776865" cy="5760640"/>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1 - Τίτλος"/>
          <p:cNvSpPr txBox="1"/>
          <p:nvPr>
            <p:ph type="title"/>
          </p:nvPr>
        </p:nvSpPr>
        <p:spPr>
          <a:xfrm>
            <a:off x="457200" y="274638"/>
            <a:ext cx="8229600" cy="1143001"/>
          </a:xfrm>
          <a:prstGeom prst="rect">
            <a:avLst/>
          </a:prstGeom>
        </p:spPr>
        <p:txBody>
          <a:bodyPr/>
          <a:lstStyle/>
          <a:p>
            <a:pPr/>
          </a:p>
        </p:txBody>
      </p:sp>
      <p:pic>
        <p:nvPicPr>
          <p:cNvPr id="321" name="Picture 2" descr="Picture 2"/>
          <p:cNvPicPr>
            <a:picLocks noChangeAspect="1"/>
          </p:cNvPicPr>
          <p:nvPr/>
        </p:nvPicPr>
        <p:blipFill>
          <a:blip r:embed="rId2">
            <a:extLst/>
          </a:blip>
          <a:stretch>
            <a:fillRect/>
          </a:stretch>
        </p:blipFill>
        <p:spPr>
          <a:xfrm>
            <a:off x="179511" y="404664"/>
            <a:ext cx="7704859" cy="6453336"/>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3"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24" name="Rectangle 3"/>
          <p:cNvSpPr txBox="1"/>
          <p:nvPr>
            <p:ph type="body" idx="1"/>
          </p:nvPr>
        </p:nvSpPr>
        <p:spPr>
          <a:xfrm>
            <a:off x="457200" y="1600200"/>
            <a:ext cx="8229600" cy="4525963"/>
          </a:xfrm>
          <a:prstGeom prst="rect">
            <a:avLst/>
          </a:prstGeom>
        </p:spPr>
        <p:txBody>
          <a:bodyPr/>
          <a:lstStyle/>
          <a:p>
            <a:pPr>
              <a:lnSpc>
                <a:spcPct val="90000"/>
              </a:lnSpc>
              <a:buSzTx/>
              <a:buNone/>
            </a:pPr>
            <a:r>
              <a:t>Θώρακας:</a:t>
            </a:r>
          </a:p>
          <a:p>
            <a:pPr>
              <a:lnSpc>
                <a:spcPct val="90000"/>
              </a:lnSpc>
            </a:pPr>
            <a:r>
              <a:t>Αξιολόγηση ευρημάτων από ακρόαση καρδιάς</a:t>
            </a:r>
          </a:p>
          <a:p>
            <a:pPr>
              <a:lnSpc>
                <a:spcPct val="90000"/>
              </a:lnSpc>
            </a:pPr>
            <a:r>
              <a:t>Ανάδειξη ευρημάτων από τον θώρακα</a:t>
            </a:r>
          </a:p>
          <a:p>
            <a:pPr>
              <a:lnSpc>
                <a:spcPct val="90000"/>
              </a:lnSpc>
            </a:pPr>
            <a:r>
              <a:t>Σημασία παραμορφώσεων θώρακα</a:t>
            </a:r>
          </a:p>
          <a:p>
            <a:pPr>
              <a:lnSpc>
                <a:spcPct val="90000"/>
              </a:lnSpc>
            </a:pPr>
            <a:r>
              <a:t>Μαστοί ανδρών και γυναικών</a:t>
            </a:r>
          </a:p>
          <a:p>
            <a:pPr>
              <a:lnSpc>
                <a:spcPct val="90000"/>
              </a:lnSpc>
            </a:pPr>
            <a:r>
              <a:t>Λεμφαδένες μασχάλης</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6"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27" name="Rectangle 3"/>
          <p:cNvSpPr txBox="1"/>
          <p:nvPr>
            <p:ph type="body" idx="1"/>
          </p:nvPr>
        </p:nvSpPr>
        <p:spPr>
          <a:xfrm>
            <a:off x="457200" y="1600200"/>
            <a:ext cx="8229600" cy="4525963"/>
          </a:xfrm>
          <a:prstGeom prst="rect">
            <a:avLst/>
          </a:prstGeom>
        </p:spPr>
        <p:txBody>
          <a:bodyPr/>
          <a:lstStyle/>
          <a:p>
            <a:pPr>
              <a:buSzTx/>
              <a:buNone/>
            </a:pPr>
            <a:r>
              <a:t>Κοιλία:</a:t>
            </a:r>
          </a:p>
          <a:p>
            <a:pPr/>
            <a:r>
              <a:t>Αξιολόγηση ψηλαφητών συμπαγών οργάνων</a:t>
            </a:r>
          </a:p>
          <a:p>
            <a:pPr/>
            <a:r>
              <a:t>Ευαισθησία – σύσπαση – εντερικοί ήχοι</a:t>
            </a:r>
          </a:p>
          <a:p>
            <a:pPr/>
            <a:r>
              <a:t>Ψηλαφητές μάζες</a:t>
            </a:r>
          </a:p>
          <a:p>
            <a:pPr/>
            <a:r>
              <a:t>Ακρόαση – ψηλάφηση αγγείων</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9"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30" name="Rectangle 3"/>
          <p:cNvSpPr txBox="1"/>
          <p:nvPr>
            <p:ph type="body" idx="1"/>
          </p:nvPr>
        </p:nvSpPr>
        <p:spPr>
          <a:xfrm>
            <a:off x="457200" y="1600200"/>
            <a:ext cx="8229600" cy="4525963"/>
          </a:xfrm>
          <a:prstGeom prst="rect">
            <a:avLst/>
          </a:prstGeom>
        </p:spPr>
        <p:txBody>
          <a:bodyPr/>
          <a:lstStyle/>
          <a:p>
            <a:pPr/>
            <a:r>
              <a:t>Γεννητικά όργανα</a:t>
            </a:r>
          </a:p>
          <a:p>
            <a:pPr/>
            <a:r>
              <a:t>Ορθό – περιεδρική περιοχή</a:t>
            </a:r>
          </a:p>
          <a:p>
            <a:pPr/>
            <a:r>
              <a:t>Κήλες</a:t>
            </a:r>
          </a:p>
          <a:p>
            <a:pPr/>
            <a:r>
              <a:t>Βουβωνικοί λεμφαδένες</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2"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33" name="Rectangle 3"/>
          <p:cNvSpPr txBox="1"/>
          <p:nvPr>
            <p:ph type="body" idx="1"/>
          </p:nvPr>
        </p:nvSpPr>
        <p:spPr>
          <a:xfrm>
            <a:off x="457200" y="1600200"/>
            <a:ext cx="8229600" cy="4525963"/>
          </a:xfrm>
          <a:prstGeom prst="rect">
            <a:avLst/>
          </a:prstGeom>
        </p:spPr>
        <p:txBody>
          <a:bodyPr/>
          <a:lstStyle/>
          <a:p>
            <a:pPr>
              <a:buSzTx/>
              <a:buNone/>
            </a:pPr>
            <a:r>
              <a:t>Μυοσκελετικό:</a:t>
            </a:r>
          </a:p>
          <a:p>
            <a:pPr/>
            <a:r>
              <a:t>Αρθρώσεις: επισκόπηση, ψηλάφηση, κινητικότητα</a:t>
            </a:r>
          </a:p>
          <a:p>
            <a:pPr/>
            <a:r>
              <a:t>Μύες: ατροφίες</a:t>
            </a:r>
          </a:p>
          <a:p>
            <a:pPr/>
            <a:r>
              <a:t>Σπονδυλική στήλη: παραμορφώσεις, </a:t>
            </a:r>
            <a:r>
              <a:rPr u="sng"/>
              <a:t>ευαισθησία</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ctangle 2"/>
          <p:cNvSpPr txBox="1"/>
          <p:nvPr>
            <p:ph type="title"/>
          </p:nvPr>
        </p:nvSpPr>
        <p:spPr>
          <a:xfrm>
            <a:off x="457200" y="274638"/>
            <a:ext cx="8229600" cy="1143001"/>
          </a:xfrm>
          <a:prstGeom prst="rect">
            <a:avLst/>
          </a:prstGeom>
        </p:spPr>
        <p:txBody>
          <a:bodyPr/>
          <a:lstStyle/>
          <a:p>
            <a:pPr>
              <a:defRPr b="1"/>
            </a:pPr>
            <a:r>
              <a:t>Διεξαγωγή της συνέντευξης</a:t>
            </a:r>
            <a:r>
              <a:rPr b="0"/>
              <a:t>:</a:t>
            </a:r>
          </a:p>
        </p:txBody>
      </p:sp>
      <p:sp>
        <p:nvSpPr>
          <p:cNvPr id="116" name="Rectangle 3"/>
          <p:cNvSpPr txBox="1"/>
          <p:nvPr>
            <p:ph type="body" idx="1"/>
          </p:nvPr>
        </p:nvSpPr>
        <p:spPr>
          <a:xfrm>
            <a:off x="457200" y="1600200"/>
            <a:ext cx="8435280" cy="4525963"/>
          </a:xfrm>
          <a:prstGeom prst="rect">
            <a:avLst/>
          </a:prstGeom>
        </p:spPr>
        <p:txBody>
          <a:bodyPr/>
          <a:lstStyle/>
          <a:p>
            <a:pPr>
              <a:lnSpc>
                <a:spcPct val="90000"/>
              </a:lnSpc>
              <a:spcBef>
                <a:spcPts val="600"/>
              </a:spcBef>
              <a:buSzTx/>
              <a:buNone/>
              <a:defRPr sz="2800"/>
            </a:pPr>
            <a:r>
              <a:t>Σκεφτείτε ότι ο ασθενής όταν μιλά μπορεί:</a:t>
            </a:r>
          </a:p>
          <a:p>
            <a:pPr>
              <a:lnSpc>
                <a:spcPct val="90000"/>
              </a:lnSpc>
              <a:spcBef>
                <a:spcPts val="600"/>
              </a:spcBef>
              <a:defRPr sz="2800" u="sng"/>
            </a:pPr>
            <a:r>
              <a:t>Να μην θυμάται</a:t>
            </a:r>
          </a:p>
          <a:p>
            <a:pPr>
              <a:lnSpc>
                <a:spcPct val="90000"/>
              </a:lnSpc>
              <a:spcBef>
                <a:spcPts val="600"/>
              </a:spcBef>
              <a:defRPr sz="2800"/>
            </a:pPr>
            <a:r>
              <a:t>Να προσπαθεί να ελαχιστοποιήσει τα συμβαίνοντα     ( φόβος , άγνοια, αδιαφορία)</a:t>
            </a:r>
          </a:p>
          <a:p>
            <a:pPr>
              <a:lnSpc>
                <a:spcPct val="90000"/>
              </a:lnSpc>
              <a:spcBef>
                <a:spcPts val="600"/>
              </a:spcBef>
              <a:defRPr sz="2800"/>
            </a:pPr>
            <a:r>
              <a:t>Να μεγεθύνει τα συμβαίνοντα </a:t>
            </a:r>
          </a:p>
          <a:p>
            <a:pPr>
              <a:lnSpc>
                <a:spcPct val="90000"/>
              </a:lnSpc>
              <a:spcBef>
                <a:spcPts val="600"/>
              </a:spcBef>
              <a:buSzTx/>
              <a:buNone/>
              <a:defRPr sz="2800"/>
            </a:pPr>
            <a:r>
              <a:t>	( ανασφάλεια, δόλος, λάθος εκτίμηση)</a:t>
            </a:r>
          </a:p>
          <a:p>
            <a:pPr>
              <a:lnSpc>
                <a:spcPct val="90000"/>
              </a:lnSpc>
              <a:spcBef>
                <a:spcPts val="600"/>
              </a:spcBef>
              <a:defRPr sz="2800"/>
            </a:pPr>
            <a:r>
              <a:t>Να μεταθέσει την προσοχή από το κύριο πρόβλημα που τον φοβίζει</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5"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36" name="Rectangle 3"/>
          <p:cNvSpPr txBox="1"/>
          <p:nvPr>
            <p:ph type="body" idx="1"/>
          </p:nvPr>
        </p:nvSpPr>
        <p:spPr>
          <a:xfrm>
            <a:off x="457200" y="1600200"/>
            <a:ext cx="8229600" cy="4525963"/>
          </a:xfrm>
          <a:prstGeom prst="rect">
            <a:avLst/>
          </a:prstGeom>
        </p:spPr>
        <p:txBody>
          <a:bodyPr/>
          <a:lstStyle/>
          <a:p>
            <a:pPr>
              <a:buSzTx/>
              <a:buNone/>
            </a:pPr>
            <a:r>
              <a:t>Αγγεία κάτω άκρων:</a:t>
            </a:r>
          </a:p>
          <a:p>
            <a:pPr/>
            <a:r>
              <a:t>Φλεβική ανεπάρκεια – εν τω βάθει φλεβοθρόμβωση</a:t>
            </a:r>
          </a:p>
          <a:p>
            <a:pPr/>
            <a:r>
              <a:t>Αρτηριακή ανεπάρκεια – ισχαιμικές αλλοιώσεις</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8" name="Rectangle 2"/>
          <p:cNvSpPr txBox="1"/>
          <p:nvPr>
            <p:ph type="title"/>
          </p:nvPr>
        </p:nvSpPr>
        <p:spPr>
          <a:xfrm>
            <a:off x="457200" y="274638"/>
            <a:ext cx="8229600" cy="1143001"/>
          </a:xfrm>
          <a:prstGeom prst="rect">
            <a:avLst/>
          </a:prstGeom>
        </p:spPr>
        <p:txBody>
          <a:bodyPr/>
          <a:lstStyle/>
          <a:p>
            <a:pPr/>
            <a:r>
              <a:t>Φυσική εξέταση</a:t>
            </a:r>
          </a:p>
        </p:txBody>
      </p:sp>
      <p:sp>
        <p:nvSpPr>
          <p:cNvPr id="339" name="Rectangle 3"/>
          <p:cNvSpPr txBox="1"/>
          <p:nvPr>
            <p:ph type="body" idx="1"/>
          </p:nvPr>
        </p:nvSpPr>
        <p:spPr>
          <a:xfrm>
            <a:off x="457200" y="1600200"/>
            <a:ext cx="8229600" cy="4525963"/>
          </a:xfrm>
          <a:prstGeom prst="rect">
            <a:avLst/>
          </a:prstGeom>
        </p:spPr>
        <p:txBody>
          <a:bodyPr/>
          <a:lstStyle/>
          <a:p>
            <a:pPr>
              <a:buSzTx/>
              <a:buNone/>
            </a:pPr>
            <a:r>
              <a:t>Νευρικό σύστημα:</a:t>
            </a:r>
          </a:p>
          <a:p>
            <a:pPr>
              <a:buSzTx/>
              <a:buNone/>
            </a:pPr>
            <a:r>
              <a:t>Σημεία μηνιγγιτικού ερεθισμού;</a:t>
            </a:r>
          </a:p>
          <a:p>
            <a:pPr>
              <a:buSzTx/>
              <a:buNone/>
            </a:pPr>
            <a:r>
              <a:t>Γιατί δεν εκλύονται τα αντανακλαστικά;</a:t>
            </a:r>
          </a:p>
          <a:p>
            <a:pPr>
              <a:buSzTx/>
              <a:buNone/>
            </a:pPr>
            <a:r>
              <a:t>Γιατί δεν κινείται ένα άκρο;</a:t>
            </a:r>
          </a:p>
          <a:p>
            <a:pPr>
              <a:buSzTx/>
              <a:buNone/>
            </a:pPr>
            <a:r>
              <a:t>Γιατί δεν μπορεί να σταθεί όρθιος;</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Rectangle 2"/>
          <p:cNvSpPr txBox="1"/>
          <p:nvPr>
            <p:ph type="title"/>
          </p:nvPr>
        </p:nvSpPr>
        <p:spPr>
          <a:xfrm>
            <a:off x="457200" y="274638"/>
            <a:ext cx="8229600" cy="1143001"/>
          </a:xfrm>
          <a:prstGeom prst="rect">
            <a:avLst/>
          </a:prstGeom>
        </p:spPr>
        <p:txBody>
          <a:bodyPr/>
          <a:lstStyle/>
          <a:p>
            <a:pPr/>
            <a:r>
              <a:t>Γλωσσάριο</a:t>
            </a:r>
          </a:p>
        </p:txBody>
      </p:sp>
      <p:sp>
        <p:nvSpPr>
          <p:cNvPr id="342" name="Rectangle 3"/>
          <p:cNvSpPr txBox="1"/>
          <p:nvPr>
            <p:ph type="body" idx="1"/>
          </p:nvPr>
        </p:nvSpPr>
        <p:spPr>
          <a:xfrm>
            <a:off x="457200" y="1600200"/>
            <a:ext cx="8229600" cy="4525963"/>
          </a:xfrm>
          <a:prstGeom prst="rect">
            <a:avLst/>
          </a:prstGeom>
        </p:spPr>
        <p:txBody>
          <a:bodyPr/>
          <a:lstStyle/>
          <a:p>
            <a:pPr>
              <a:lnSpc>
                <a:spcPct val="80000"/>
              </a:lnSpc>
              <a:buSzTx/>
              <a:buNone/>
              <a:defRPr b="1" sz="2800"/>
            </a:pPr>
          </a:p>
          <a:p>
            <a:pPr>
              <a:lnSpc>
                <a:spcPct val="80000"/>
              </a:lnSpc>
              <a:spcBef>
                <a:spcPts val="600"/>
              </a:spcBef>
              <a:defRPr b="1" sz="2800"/>
            </a:pPr>
            <a:r>
              <a:t>Αιμόπτυση:</a:t>
            </a:r>
            <a:r>
              <a:rPr b="0"/>
              <a:t> Είναι η αποβολή αίματος με τον βήχα ή το φτύσιμο.</a:t>
            </a:r>
          </a:p>
          <a:p>
            <a:pPr>
              <a:lnSpc>
                <a:spcPct val="80000"/>
              </a:lnSpc>
              <a:spcBef>
                <a:spcPts val="600"/>
              </a:spcBef>
              <a:defRPr b="1" sz="2800"/>
            </a:pPr>
            <a:r>
              <a:t>Ακράτεια: </a:t>
            </a:r>
            <a:r>
              <a:rPr b="0"/>
              <a:t>Είναι η παρά την θέληση του ασθενούς απώλεια ούρων.</a:t>
            </a:r>
          </a:p>
          <a:p>
            <a:pPr>
              <a:lnSpc>
                <a:spcPct val="80000"/>
              </a:lnSpc>
              <a:spcBef>
                <a:spcPts val="600"/>
              </a:spcBef>
              <a:defRPr b="1" sz="2800"/>
            </a:pPr>
            <a:r>
              <a:t> Αναγωγή</a:t>
            </a:r>
            <a:r>
              <a:rPr b="0"/>
              <a:t>: Αποβολή τροφής ( ή υγρών) από το στόμα χωρίς να προηγηθεί ναυτία και χωρίς να γίνει σύσπαση του διαφράγματος (χαρακτηριστικά του εμέτου)</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4" name="Rectangle 2"/>
          <p:cNvSpPr txBox="1"/>
          <p:nvPr>
            <p:ph type="title"/>
          </p:nvPr>
        </p:nvSpPr>
        <p:spPr>
          <a:xfrm>
            <a:off x="457200" y="274638"/>
            <a:ext cx="8229600" cy="1143001"/>
          </a:xfrm>
          <a:prstGeom prst="rect">
            <a:avLst/>
          </a:prstGeom>
        </p:spPr>
        <p:txBody>
          <a:bodyPr/>
          <a:lstStyle/>
          <a:p>
            <a:pPr/>
            <a:r>
              <a:t>Γλωσσάριο</a:t>
            </a:r>
          </a:p>
        </p:txBody>
      </p:sp>
      <p:sp>
        <p:nvSpPr>
          <p:cNvPr id="345"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Διαλείπουσα χωλότητα</a:t>
            </a:r>
            <a:r>
              <a:rPr b="0"/>
              <a:t>: Είναι η εμφάνιση ισχυρών πόνων στην κνήμη μετά βάδιση ορισμένης απόστασης, που αναγκάζουν τον άρρωστο να σταματήσει την βάδιση. Οι πόνοι παρέρχονται μετά ολιγόλεπτη ανάπαυση για να ξαναεμφανισθούν όταν διανύσει την ίδια απόσταση.  </a:t>
            </a:r>
          </a:p>
          <a:p>
            <a:pPr>
              <a:lnSpc>
                <a:spcPct val="80000"/>
              </a:lnSpc>
              <a:spcBef>
                <a:spcPts val="400"/>
              </a:spcBef>
              <a:defRPr b="1" sz="2000"/>
            </a:pPr>
            <a:r>
              <a:t>Διάρροια:</a:t>
            </a:r>
            <a:r>
              <a:rPr b="0"/>
              <a:t> Αύξηση του όγκου των κοπράνων πάνω από 200gr την ημέρα με συνέπεια την αύξηση της συχνότητας και της ρευστότητας των κενώσεων. Ευκοιλιότητα είναι η αύξηση μόνον της συχνότητας των κενώσεων.</a:t>
            </a:r>
          </a:p>
          <a:p>
            <a:pPr>
              <a:lnSpc>
                <a:spcPct val="80000"/>
              </a:lnSpc>
              <a:spcBef>
                <a:spcPts val="400"/>
              </a:spcBef>
              <a:defRPr b="1" sz="2000"/>
            </a:pPr>
            <a:r>
              <a:t>Δυσουρία</a:t>
            </a:r>
            <a:r>
              <a:rPr b="0"/>
              <a:t>:Δυσχέρεια στη αρχή ή σε όλη την διάρκεια της ούρησης που μπορεί να συνοδεύεται από πόνο. </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7" name="Rectangle 2"/>
          <p:cNvSpPr txBox="1"/>
          <p:nvPr>
            <p:ph type="title"/>
          </p:nvPr>
        </p:nvSpPr>
        <p:spPr>
          <a:xfrm>
            <a:off x="457200" y="274638"/>
            <a:ext cx="8229600" cy="1143001"/>
          </a:xfrm>
          <a:prstGeom prst="rect">
            <a:avLst/>
          </a:prstGeom>
        </p:spPr>
        <p:txBody>
          <a:bodyPr/>
          <a:lstStyle/>
          <a:p>
            <a:pPr/>
            <a:r>
              <a:t>Γλωσσάριο</a:t>
            </a:r>
          </a:p>
        </p:txBody>
      </p:sp>
      <p:sp>
        <p:nvSpPr>
          <p:cNvPr id="348"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Σπασμοί</a:t>
            </a:r>
            <a:r>
              <a:rPr b="0"/>
              <a:t>: Ακούσιες συσπάσεις μυϊκών ομάδων που είναι ή κλονικές ( εναλλαγή σύσπασης και χάλασης) ή τονικές (συνεχής σύσπαση που προκαλεί μετατόπιση)</a:t>
            </a:r>
          </a:p>
          <a:p>
            <a:pPr>
              <a:lnSpc>
                <a:spcPct val="80000"/>
              </a:lnSpc>
              <a:spcBef>
                <a:spcPts val="400"/>
              </a:spcBef>
              <a:defRPr b="1" sz="2000"/>
            </a:pPr>
            <a:r>
              <a:t>Στραγγουρία</a:t>
            </a:r>
            <a:r>
              <a:rPr b="0"/>
              <a:t>: Συχνή και ενοχλητική επιθυμία (έπειξη) προς ούρηση συνοδευόμενη συνήθως από πόνο.</a:t>
            </a:r>
          </a:p>
          <a:p>
            <a:pPr>
              <a:lnSpc>
                <a:spcPct val="80000"/>
              </a:lnSpc>
              <a:spcBef>
                <a:spcPts val="400"/>
              </a:spcBef>
              <a:defRPr b="1" sz="2000"/>
            </a:pPr>
            <a:r>
              <a:t>Τεινεσμός:</a:t>
            </a:r>
            <a:r>
              <a:rPr b="0"/>
              <a:t> Έντονη τάση για αφόδευση χωρίς αποτέλεσμα</a:t>
            </a:r>
          </a:p>
          <a:p>
            <a:pPr>
              <a:lnSpc>
                <a:spcPct val="80000"/>
              </a:lnSpc>
              <a:spcBef>
                <a:spcPts val="400"/>
              </a:spcBef>
              <a:defRPr b="1" sz="2000"/>
            </a:pPr>
            <a:r>
              <a:t>Τρόμος</a:t>
            </a:r>
            <a:r>
              <a:rPr b="0"/>
              <a:t>: Συνίσταται από ταχείες ή βραδείες μικρές, ρυθμικές παλινδρομικές κινήσεις της κεφαλής, της γλώσσας, της κάτω γνάθου και των άκρων, που οφείλονται σε διακοπή της ομαλής σύσπασης κατά την εργασία ή του μυϊκού τόνου κατά την ηρεμία από μικρούς ρυθμικούς σπασμούς.</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0" name="Rectangle 2"/>
          <p:cNvSpPr txBox="1"/>
          <p:nvPr>
            <p:ph type="title"/>
          </p:nvPr>
        </p:nvSpPr>
        <p:spPr>
          <a:xfrm>
            <a:off x="457200" y="274638"/>
            <a:ext cx="8229600" cy="1143001"/>
          </a:xfrm>
          <a:prstGeom prst="rect">
            <a:avLst/>
          </a:prstGeom>
        </p:spPr>
        <p:txBody>
          <a:bodyPr/>
          <a:lstStyle/>
          <a:p>
            <a:pPr/>
            <a:r>
              <a:t>Γλωσσάριο</a:t>
            </a:r>
          </a:p>
        </p:txBody>
      </p:sp>
      <p:sp>
        <p:nvSpPr>
          <p:cNvPr id="351"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Δυσπεψία:</a:t>
            </a:r>
            <a:r>
              <a:rPr b="0"/>
              <a:t> Όρος που χρησιμοποιείται από τους ασθενείς για να περιγράψει ποικίλα συμπτώματα που αναφέρονται σαν δυσφορία στο άνω τμήμα της κοιλίας και τα οποία συνδέονται με την λήψη τροφής. </a:t>
            </a:r>
          </a:p>
          <a:p>
            <a:pPr>
              <a:lnSpc>
                <a:spcPct val="90000"/>
              </a:lnSpc>
              <a:spcBef>
                <a:spcPts val="500"/>
              </a:spcBef>
              <a:defRPr b="1" sz="2400"/>
            </a:pPr>
            <a:r>
              <a:t>Δύσπνοια</a:t>
            </a:r>
            <a:r>
              <a:rPr b="0"/>
              <a:t>: Υποκειμενικό αίσθημα αναπνευστικής δυσχέρειας, από την οποία απαιτείται ιδιαίτερη προσπάθεια στην αναπνοή και προκαλείται δυσφορία στον άρρωστο.</a:t>
            </a:r>
          </a:p>
          <a:p>
            <a:pPr>
              <a:lnSpc>
                <a:spcPct val="90000"/>
              </a:lnSpc>
              <a:spcBef>
                <a:spcPts val="500"/>
              </a:spcBef>
              <a:defRPr b="1" sz="2400"/>
            </a:pPr>
            <a:r>
              <a:t>Δυσφαγία:</a:t>
            </a:r>
            <a:r>
              <a:rPr b="0"/>
              <a:t> Δυσκολία στην κατάποση.</a:t>
            </a:r>
          </a:p>
          <a:p>
            <a:pPr>
              <a:lnSpc>
                <a:spcPct val="90000"/>
              </a:lnSpc>
              <a:spcBef>
                <a:spcPts val="500"/>
              </a:spcBef>
              <a:defRPr sz="2400"/>
            </a:pPr>
            <a:r>
              <a:t>( Οδυνοφαγία είναι πόνος στην κατάποση)</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3" name="Rectangle 2"/>
          <p:cNvSpPr txBox="1"/>
          <p:nvPr>
            <p:ph type="title"/>
          </p:nvPr>
        </p:nvSpPr>
        <p:spPr>
          <a:xfrm>
            <a:off x="457200" y="274638"/>
            <a:ext cx="8229600" cy="1143001"/>
          </a:xfrm>
          <a:prstGeom prst="rect">
            <a:avLst/>
          </a:prstGeom>
        </p:spPr>
        <p:txBody>
          <a:bodyPr/>
          <a:lstStyle/>
          <a:p>
            <a:pPr/>
            <a:r>
              <a:t>Γλωσσάριο</a:t>
            </a:r>
          </a:p>
        </p:txBody>
      </p:sp>
      <p:sp>
        <p:nvSpPr>
          <p:cNvPr id="354"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Εμβοές</a:t>
            </a:r>
            <a:r>
              <a:rPr b="0"/>
              <a:t>: Αντίληψη αίσθησης ήχου ενώ δεν υπάρχει εξωτερικό ερέθισμα</a:t>
            </a:r>
          </a:p>
          <a:p>
            <a:pPr>
              <a:lnSpc>
                <a:spcPct val="80000"/>
              </a:lnSpc>
              <a:spcBef>
                <a:spcPts val="400"/>
              </a:spcBef>
              <a:defRPr b="1" sz="2000"/>
            </a:pPr>
            <a:r>
              <a:t>Ίκτερος:</a:t>
            </a:r>
            <a:r>
              <a:rPr b="0"/>
              <a:t> Κιτρίνη χροιά του δέρματος και των σκληρών λόγω της εναπόθεσης χολερυθρίνης</a:t>
            </a:r>
          </a:p>
          <a:p>
            <a:pPr>
              <a:lnSpc>
                <a:spcPct val="80000"/>
              </a:lnSpc>
              <a:spcBef>
                <a:spcPts val="400"/>
              </a:spcBef>
              <a:defRPr b="1" sz="2000"/>
            </a:pPr>
            <a:r>
              <a:t>Ίλιγγος:</a:t>
            </a:r>
            <a:r>
              <a:rPr b="0"/>
              <a:t> Διαταραχή της αντίληψης που παρουσιάζεται σαν αίσθηση κίνησης (συνήθως περιστροφικής ) του ατόμου ή του περιβάλλοντος.</a:t>
            </a:r>
          </a:p>
          <a:p>
            <a:pPr>
              <a:lnSpc>
                <a:spcPct val="80000"/>
              </a:lnSpc>
              <a:spcBef>
                <a:spcPts val="400"/>
              </a:spcBef>
              <a:defRPr b="1" sz="2000"/>
            </a:pPr>
            <a:r>
              <a:t>Κιρσοί φλεβών</a:t>
            </a:r>
            <a:r>
              <a:rPr b="0"/>
              <a:t> : Συνίστανται σε διάταση, συμφόρηση και οφιοειδή διαδρομή των επιπολής φλεβών του ενός ή αμφοτέρων των κάτω άκρων.</a:t>
            </a:r>
          </a:p>
          <a:p>
            <a:pPr>
              <a:lnSpc>
                <a:spcPct val="80000"/>
              </a:lnSpc>
              <a:spcBef>
                <a:spcPts val="400"/>
              </a:spcBef>
              <a:defRPr b="1" sz="2000"/>
            </a:pPr>
            <a:r>
              <a:t>Κωλικός</a:t>
            </a:r>
            <a:r>
              <a:rPr b="0"/>
              <a:t>: Σφοδρός κοιλιακός πόνος με σφιγκτικό χαρακτήρα και αυξομειούμενη ένταση που οφείλεται σε σπασμό των λείων μυών των κοίλων σπλάχνων </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6" name="Rectangle 2"/>
          <p:cNvSpPr txBox="1"/>
          <p:nvPr>
            <p:ph type="title"/>
          </p:nvPr>
        </p:nvSpPr>
        <p:spPr>
          <a:xfrm>
            <a:off x="457200" y="274638"/>
            <a:ext cx="8229600" cy="1143001"/>
          </a:xfrm>
          <a:prstGeom prst="rect">
            <a:avLst/>
          </a:prstGeom>
        </p:spPr>
        <p:txBody>
          <a:bodyPr/>
          <a:lstStyle/>
          <a:p>
            <a:pPr/>
            <a:r>
              <a:t>Γλωσσάριο</a:t>
            </a:r>
          </a:p>
        </p:txBody>
      </p:sp>
      <p:sp>
        <p:nvSpPr>
          <p:cNvPr id="357"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Λιποθυμία</a:t>
            </a:r>
            <a:r>
              <a:rPr b="0"/>
              <a:t>: Απώλεια της συνείδησης οφειλόμενη σε ισχαιμία του εγκεφάλου. Συνήθως υπάρχει πρόδρομο σύνδρομο</a:t>
            </a:r>
          </a:p>
          <a:p>
            <a:pPr>
              <a:lnSpc>
                <a:spcPct val="80000"/>
              </a:lnSpc>
              <a:spcBef>
                <a:spcPts val="400"/>
              </a:spcBef>
              <a:defRPr sz="2000"/>
            </a:pPr>
            <a:r>
              <a:t> ‘ζάλης’.</a:t>
            </a:r>
            <a:endParaRPr b="1"/>
          </a:p>
          <a:p>
            <a:pPr>
              <a:lnSpc>
                <a:spcPct val="80000"/>
              </a:lnSpc>
              <a:spcBef>
                <a:spcPts val="400"/>
              </a:spcBef>
              <a:defRPr b="1" sz="2000"/>
            </a:pPr>
            <a:r>
              <a:t>Μηνορραγία:</a:t>
            </a:r>
            <a:r>
              <a:rPr b="0"/>
              <a:t> Άφθονο αίμα κατά την περίοδο</a:t>
            </a:r>
          </a:p>
          <a:p>
            <a:pPr>
              <a:lnSpc>
                <a:spcPct val="80000"/>
              </a:lnSpc>
              <a:spcBef>
                <a:spcPts val="400"/>
              </a:spcBef>
              <a:defRPr b="1" sz="2000"/>
            </a:pPr>
            <a:r>
              <a:t>Μητρορραγία:</a:t>
            </a:r>
            <a:r>
              <a:rPr b="0"/>
              <a:t> Αιμορραγία μεταξύ των περιόδων</a:t>
            </a:r>
          </a:p>
          <a:p>
            <a:pPr>
              <a:lnSpc>
                <a:spcPct val="80000"/>
              </a:lnSpc>
              <a:spcBef>
                <a:spcPts val="400"/>
              </a:spcBef>
              <a:defRPr b="1" sz="2000"/>
            </a:pPr>
            <a:r>
              <a:t>Ναυτία:</a:t>
            </a:r>
            <a:r>
              <a:rPr b="0"/>
              <a:t> Αίσθημα επικείμενης επιθυμίας για εμετό το οποίο αναφέρεται κυρίως στον λαιμό ή το επιγάστριο.</a:t>
            </a:r>
          </a:p>
          <a:p>
            <a:pPr>
              <a:lnSpc>
                <a:spcPct val="80000"/>
              </a:lnSpc>
              <a:spcBef>
                <a:spcPts val="400"/>
              </a:spcBef>
              <a:defRPr b="1" sz="2000"/>
            </a:pPr>
            <a:r>
              <a:t>Οίδημα :</a:t>
            </a:r>
            <a:r>
              <a:rPr b="0"/>
              <a:t> Είναι συσσώρευση υπερβολικής ποσότητας υγρού στους διάμεσους χώρους.      ( που εμφανίζεται σαν πρήξιμο)</a:t>
            </a:r>
          </a:p>
          <a:p>
            <a:pPr>
              <a:lnSpc>
                <a:spcPct val="80000"/>
              </a:lnSpc>
              <a:spcBef>
                <a:spcPts val="400"/>
              </a:spcBef>
              <a:defRPr b="1" sz="2000"/>
            </a:pPr>
            <a:r>
              <a:t>Ολιγομηνόρροια</a:t>
            </a:r>
            <a:r>
              <a:rPr b="0"/>
              <a:t>: Αραιές περίοδοι</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Rectangle 2"/>
          <p:cNvSpPr txBox="1"/>
          <p:nvPr>
            <p:ph type="title"/>
          </p:nvPr>
        </p:nvSpPr>
        <p:spPr>
          <a:xfrm>
            <a:off x="457200" y="274638"/>
            <a:ext cx="8229600" cy="1143001"/>
          </a:xfrm>
          <a:prstGeom prst="rect">
            <a:avLst/>
          </a:prstGeom>
        </p:spPr>
        <p:txBody>
          <a:bodyPr/>
          <a:lstStyle/>
          <a:p>
            <a:pPr/>
            <a:r>
              <a:t>Γλωσσάριο</a:t>
            </a:r>
          </a:p>
        </p:txBody>
      </p:sp>
      <p:sp>
        <p:nvSpPr>
          <p:cNvPr id="360"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Οπισθοστερνικός καύσος</a:t>
            </a:r>
            <a:r>
              <a:rPr b="0"/>
              <a:t>: Αίσθημα θερμού ή καύσου πίσω από το στέρνο ή στο επιγάστριο  που μπορεί να ακτινοβολεί στον λαιμό ή τα χέρια.</a:t>
            </a:r>
          </a:p>
          <a:p>
            <a:pPr>
              <a:lnSpc>
                <a:spcPct val="90000"/>
              </a:lnSpc>
              <a:spcBef>
                <a:spcPts val="500"/>
              </a:spcBef>
              <a:defRPr b="1" sz="2400"/>
            </a:pPr>
            <a:r>
              <a:t>Ορθόπνοια:</a:t>
            </a:r>
            <a:r>
              <a:rPr b="0"/>
              <a:t> Δύσπνοια που παρατηρείται όταν ο ασθενής ξαπλώνει και βελτιώνεται όταν κάθεται.</a:t>
            </a:r>
          </a:p>
          <a:p>
            <a:pPr>
              <a:lnSpc>
                <a:spcPct val="90000"/>
              </a:lnSpc>
              <a:spcBef>
                <a:spcPts val="500"/>
              </a:spcBef>
              <a:defRPr b="1" sz="2400"/>
            </a:pPr>
            <a:r>
              <a:t>Πολυμηνόρροια</a:t>
            </a:r>
            <a:r>
              <a:rPr b="0"/>
              <a:t>: Συχνές περίοδοι</a:t>
            </a:r>
          </a:p>
          <a:p>
            <a:pPr>
              <a:lnSpc>
                <a:spcPct val="90000"/>
              </a:lnSpc>
              <a:spcBef>
                <a:spcPts val="500"/>
              </a:spcBef>
              <a:defRPr b="1" sz="2400"/>
            </a:pPr>
            <a:r>
              <a:t>Συριγμός:</a:t>
            </a:r>
            <a:r>
              <a:rPr b="0"/>
              <a:t> Είναι μουσικός αναπνευστικός ήχος που μπορεί να είναι ακουστός τόσο από τον ασθενή όσο και από τους άλλους</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2"/>
          <p:cNvSpPr txBox="1"/>
          <p:nvPr>
            <p:ph type="title"/>
          </p:nvPr>
        </p:nvSpPr>
        <p:spPr>
          <a:xfrm>
            <a:off x="457200" y="274638"/>
            <a:ext cx="8229600" cy="1143001"/>
          </a:xfrm>
          <a:prstGeom prst="rect">
            <a:avLst/>
          </a:prstGeom>
        </p:spPr>
        <p:txBody>
          <a:bodyPr/>
          <a:lstStyle/>
          <a:p>
            <a:pPr>
              <a:defRPr b="1"/>
            </a:pPr>
            <a:r>
              <a:t>Διεξαγωγή της συνέντευξης</a:t>
            </a:r>
            <a:r>
              <a:rPr b="0"/>
              <a:t>:</a:t>
            </a:r>
          </a:p>
        </p:txBody>
      </p:sp>
      <p:sp>
        <p:nvSpPr>
          <p:cNvPr id="119" name="Rectangle 3"/>
          <p:cNvSpPr txBox="1"/>
          <p:nvPr>
            <p:ph type="body" idx="1"/>
          </p:nvPr>
        </p:nvSpPr>
        <p:spPr>
          <a:xfrm>
            <a:off x="179512" y="1600200"/>
            <a:ext cx="8507288" cy="4525963"/>
          </a:xfrm>
          <a:prstGeom prst="rect">
            <a:avLst/>
          </a:prstGeom>
        </p:spPr>
        <p:txBody>
          <a:bodyPr/>
          <a:lstStyle/>
          <a:p>
            <a:pPr>
              <a:spcBef>
                <a:spcPts val="600"/>
              </a:spcBef>
              <a:defRPr sz="2800"/>
            </a:pPr>
            <a:r>
              <a:t>Καταγραφή των πληροφοριών – πότε γίνεται;</a:t>
            </a:r>
          </a:p>
          <a:p>
            <a:pPr>
              <a:spcBef>
                <a:spcPts val="600"/>
              </a:spcBef>
              <a:defRPr sz="2800"/>
            </a:pPr>
            <a:r>
              <a:t>Χρησιμοποιήστε την γλώσσα που κατανοεί ο ασθενής.</a:t>
            </a:r>
          </a:p>
          <a:p>
            <a:pPr>
              <a:spcBef>
                <a:spcPts val="600"/>
              </a:spcBef>
              <a:defRPr sz="2800"/>
            </a:pPr>
            <a:r>
              <a:t>Ποτέ μην απαξιώνετε ότι έχει πει ο προηγούμενος – οι  γιατρός-οί</a:t>
            </a:r>
          </a:p>
          <a:p>
            <a:pPr>
              <a:spcBef>
                <a:spcPts val="600"/>
              </a:spcBef>
              <a:defRPr sz="2800"/>
            </a:pPr>
            <a:r>
              <a:t>Μην αναφέρετε προσωπικά σας θέματα στον ασθενή.</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Comic Sans MS"/>
        <a:ea typeface="Comic Sans MS"/>
        <a:cs typeface="Comic Sans MS"/>
      </a:majorFont>
      <a:minorFont>
        <a:latin typeface="Helvetica"/>
        <a:ea typeface="Helvetica"/>
        <a:cs typeface="Helvetica"/>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Comic Sans MS"/>
        <a:ea typeface="Comic Sans MS"/>
        <a:cs typeface="Comic Sans MS"/>
      </a:majorFont>
      <a:minorFont>
        <a:latin typeface="Helvetica"/>
        <a:ea typeface="Helvetica"/>
        <a:cs typeface="Helvetica"/>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