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40.emf"/><Relationship Id="rId4" Type="http://schemas.openxmlformats.org/officeDocument/2006/relationships/image" Target="../media/image43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image" Target="../media/image47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image" Target="../media/image53.e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image" Target="../media/image55.e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image" Target="../media/image57.e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image" Target="../media/image59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82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89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694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386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788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52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56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65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229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51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696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043B-99B4-4436-8618-432D32603F7F}" type="datetimeFigureOut">
              <a:rPr lang="el-GR" smtClean="0"/>
              <a:pPr/>
              <a:t>15/3/2017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2BDA-16EB-4B25-A9BA-C33A4709D20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26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1.e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3.emf"/><Relationship Id="rId4" Type="http://schemas.openxmlformats.org/officeDocument/2006/relationships/image" Target="../media/image40.emf"/><Relationship Id="rId9" Type="http://schemas.openxmlformats.org/officeDocument/2006/relationships/oleObject" Target="../embeddings/oleObject43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5.e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8.e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4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5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2.e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54.e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56.e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5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58.e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7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60.e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9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61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62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57600" y="838200"/>
            <a:ext cx="503214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l-GR" sz="3200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ΨΗΦΙΑΚΟΣ ΕΛΕΓΧΟΣ</a:t>
            </a:r>
          </a:p>
          <a:p>
            <a:pPr algn="ctr">
              <a:defRPr/>
            </a:pPr>
            <a:r>
              <a:rPr lang="el-G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(22Δ802)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Black" charset="0"/>
            </a:endParaRPr>
          </a:p>
          <a:p>
            <a:pPr algn="ctr">
              <a:defRPr/>
            </a:pPr>
            <a:r>
              <a:rPr lang="el-GR" sz="2400" dirty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Β΄ ΕΞΑΜΗΝΟ </a:t>
            </a:r>
            <a:r>
              <a:rPr lang="el-G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201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6</a:t>
            </a:r>
            <a:r>
              <a:rPr lang="el-GR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-1</a:t>
            </a:r>
            <a:r>
              <a:rPr lang="en-US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7</a:t>
            </a:r>
            <a:endParaRPr lang="el-GR" sz="2400" dirty="0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Black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87450" y="2286001"/>
            <a:ext cx="681355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000" dirty="0">
                <a:solidFill>
                  <a:srgbClr val="000066"/>
                </a:solidFill>
                <a:latin typeface="Arial Black" charset="0"/>
              </a:rPr>
              <a:t>Καθηγητής Πέτρος Π. Γρουμπός</a:t>
            </a:r>
            <a:endParaRPr lang="en-US" sz="2000" dirty="0">
              <a:solidFill>
                <a:srgbClr val="000066"/>
              </a:solidFill>
              <a:latin typeface="Arial Black" charset="0"/>
            </a:endParaRPr>
          </a:p>
          <a:p>
            <a:pPr algn="ctr"/>
            <a:endParaRPr lang="el-GR" sz="2000" dirty="0">
              <a:solidFill>
                <a:srgbClr val="000066"/>
              </a:solidFill>
              <a:latin typeface="Arial Black" charset="0"/>
            </a:endParaRPr>
          </a:p>
          <a:p>
            <a:pPr algn="ctr"/>
            <a:endParaRPr lang="el-GR" dirty="0">
              <a:solidFill>
                <a:srgbClr val="1F497D"/>
              </a:solidFill>
            </a:endParaRPr>
          </a:p>
          <a:p>
            <a:pPr algn="ctr"/>
            <a:r>
              <a:rPr lang="el-GR" dirty="0">
                <a:solidFill>
                  <a:srgbClr val="800000"/>
                </a:solidFill>
                <a:sym typeface="Webdings" charset="2"/>
              </a:rPr>
              <a:t></a:t>
            </a:r>
            <a:r>
              <a:rPr lang="en-US" dirty="0">
                <a:solidFill>
                  <a:srgbClr val="1F497D"/>
                </a:solidFill>
                <a:sym typeface="Webdings" charset="2"/>
              </a:rPr>
              <a:t> </a:t>
            </a:r>
            <a:r>
              <a:rPr lang="el-GR" dirty="0">
                <a:solidFill>
                  <a:srgbClr val="1F497D"/>
                </a:solidFill>
                <a:sym typeface="Webdings" charset="2"/>
              </a:rPr>
              <a:t>2610 </a:t>
            </a:r>
            <a:r>
              <a:rPr lang="el-GR" dirty="0" smtClean="0">
                <a:solidFill>
                  <a:srgbClr val="1F497D"/>
                </a:solidFill>
                <a:sym typeface="Webdings" charset="2"/>
              </a:rPr>
              <a:t>996</a:t>
            </a:r>
            <a:r>
              <a:rPr lang="en-US" dirty="0">
                <a:solidFill>
                  <a:srgbClr val="1F497D"/>
                </a:solidFill>
                <a:sym typeface="Webdings" charset="2"/>
              </a:rPr>
              <a:t>449   </a:t>
            </a:r>
            <a:endParaRPr lang="el-GR" dirty="0">
              <a:solidFill>
                <a:srgbClr val="1F497D"/>
              </a:solidFill>
              <a:sym typeface="Webdings" charset="2"/>
            </a:endParaRPr>
          </a:p>
          <a:p>
            <a:pPr algn="ctr">
              <a:buFont typeface="Wingdings" charset="2"/>
              <a:buChar char=","/>
            </a:pPr>
            <a:endParaRPr lang="en-IE" dirty="0">
              <a:solidFill>
                <a:srgbClr val="1F497D"/>
              </a:solidFill>
              <a:sym typeface="Webdings" charset="2"/>
            </a:endParaRPr>
          </a:p>
          <a:p>
            <a:pPr algn="ctr">
              <a:buFont typeface="Wingdings" charset="2"/>
              <a:buChar char=","/>
            </a:pPr>
            <a:endParaRPr lang="en-IE" dirty="0">
              <a:solidFill>
                <a:srgbClr val="1F497D"/>
              </a:solidFill>
              <a:sym typeface="Webdings" charset="2"/>
            </a:endParaRPr>
          </a:p>
          <a:p>
            <a:pPr algn="ctr"/>
            <a:r>
              <a:rPr lang="el-GR" dirty="0">
                <a:solidFill>
                  <a:srgbClr val="800000"/>
                </a:solidFill>
                <a:sym typeface="Webdings" charset="2"/>
              </a:rPr>
              <a:t>Ώρες Γραφείου: </a:t>
            </a:r>
            <a:r>
              <a:rPr lang="el-GR" dirty="0">
                <a:solidFill>
                  <a:srgbClr val="0000FF"/>
                </a:solidFill>
                <a:sym typeface="Webdings" charset="2"/>
              </a:rPr>
              <a:t>Τετάρτη Πέμπτη Παρασκευή 11:00-12:00</a:t>
            </a:r>
          </a:p>
          <a:p>
            <a:pPr algn="ctr"/>
            <a:r>
              <a:rPr lang="el-GR" dirty="0">
                <a:solidFill>
                  <a:srgbClr val="800000"/>
                </a:solidFill>
                <a:sym typeface="Webdings" charset="2"/>
              </a:rPr>
              <a:t>Γραφείο: </a:t>
            </a:r>
            <a:r>
              <a:rPr lang="el-GR" dirty="0">
                <a:solidFill>
                  <a:srgbClr val="000066"/>
                </a:solidFill>
                <a:ea typeface="Calibri" charset="0"/>
                <a:cs typeface="Calibri" charset="0"/>
              </a:rPr>
              <a:t>1</a:t>
            </a:r>
            <a:r>
              <a:rPr lang="el-GR" baseline="30000" dirty="0">
                <a:solidFill>
                  <a:srgbClr val="000066"/>
                </a:solidFill>
                <a:ea typeface="Calibri" charset="0"/>
                <a:cs typeface="Calibri" charset="0"/>
              </a:rPr>
              <a:t>ος</a:t>
            </a:r>
            <a:r>
              <a:rPr lang="el-GR" dirty="0">
                <a:solidFill>
                  <a:srgbClr val="000066"/>
                </a:solidFill>
                <a:ea typeface="Calibri" charset="0"/>
                <a:cs typeface="Calibri" charset="0"/>
              </a:rPr>
              <a:t> όροφος</a:t>
            </a:r>
          </a:p>
          <a:p>
            <a:pPr algn="ctr"/>
            <a:r>
              <a:rPr lang="el-GR" dirty="0">
                <a:solidFill>
                  <a:srgbClr val="000066"/>
                </a:solidFill>
                <a:ea typeface="Calibri" charset="0"/>
                <a:cs typeface="Calibri" charset="0"/>
              </a:rPr>
              <a:t>Τομέας Συστημάτων &amp; Αυτομάτου Ελέγχου</a:t>
            </a:r>
            <a:endParaRPr lang="en-US" dirty="0">
              <a:solidFill>
                <a:srgbClr val="000066"/>
              </a:solidFill>
              <a:ea typeface="Calibri" charset="0"/>
              <a:cs typeface="Calibri" charset="0"/>
            </a:endParaRPr>
          </a:p>
          <a:p>
            <a:pPr algn="ctr"/>
            <a:r>
              <a:rPr lang="el-GR" dirty="0">
                <a:solidFill>
                  <a:srgbClr val="000066"/>
                </a:solidFill>
                <a:sym typeface="Webdings" charset="2"/>
              </a:rPr>
              <a:t>Τμήμα ΗΜ&amp;ΤΥ</a:t>
            </a:r>
            <a:r>
              <a:rPr lang="el-GR" dirty="0">
                <a:solidFill>
                  <a:srgbClr val="800000"/>
                </a:solidFill>
                <a:sym typeface="Webdings" charset="2"/>
              </a:rPr>
              <a:t> </a:t>
            </a:r>
            <a:endParaRPr lang="el-GR" dirty="0" smtClean="0">
              <a:solidFill>
                <a:srgbClr val="800000"/>
              </a:solidFill>
              <a:sym typeface="Webdings" charset="2"/>
            </a:endParaRPr>
          </a:p>
          <a:p>
            <a:pPr algn="ctr"/>
            <a:endParaRPr lang="el-GR" dirty="0" smtClean="0">
              <a:solidFill>
                <a:srgbClr val="800000"/>
              </a:solidFill>
              <a:sym typeface="Webdings" charset="2"/>
            </a:endParaRPr>
          </a:p>
          <a:p>
            <a:pPr algn="ctr"/>
            <a:endParaRPr lang="el-GR" dirty="0">
              <a:solidFill>
                <a:srgbClr val="800000"/>
              </a:solidFill>
              <a:sym typeface="Webdings" charset="2"/>
            </a:endParaRPr>
          </a:p>
          <a:p>
            <a:pPr algn="ctr"/>
            <a:r>
              <a:rPr lang="el-GR" dirty="0" smtClean="0">
                <a:solidFill>
                  <a:srgbClr val="800000"/>
                </a:solidFill>
                <a:sym typeface="Webdings" charset="2"/>
              </a:rPr>
              <a:t>ΚΕΦΑΛΑΙΟ </a:t>
            </a:r>
            <a:r>
              <a:rPr lang="en-US" dirty="0">
                <a:solidFill>
                  <a:srgbClr val="800000"/>
                </a:solidFill>
                <a:sym typeface="Webdings" charset="2"/>
              </a:rPr>
              <a:t>4</a:t>
            </a:r>
            <a:endParaRPr lang="en-IE" dirty="0">
              <a:solidFill>
                <a:srgbClr val="800000"/>
              </a:solidFill>
              <a:sym typeface="Webdings" charset="2"/>
            </a:endParaRPr>
          </a:p>
          <a:p>
            <a:pPr algn="ctr"/>
            <a:endParaRPr lang="el-GR" dirty="0">
              <a:solidFill>
                <a:srgbClr val="1F497D"/>
              </a:solidFill>
              <a:sym typeface="Webdings" charset="2"/>
            </a:endParaRPr>
          </a:p>
          <a:p>
            <a:pPr algn="ctr"/>
            <a:endParaRPr lang="el-GR" sz="2000" dirty="0">
              <a:solidFill>
                <a:srgbClr val="000066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1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AD55F-878C-4FD2-A874-24AA80283FC0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4.2 Pulse Response Function</a:t>
            </a:r>
          </a:p>
        </p:txBody>
      </p:sp>
      <p:graphicFrame>
        <p:nvGraphicFramePr>
          <p:cNvPr id="409606" name="Object 6"/>
          <p:cNvGraphicFramePr>
            <a:graphicFrameLocks noChangeAspect="1"/>
          </p:cNvGraphicFramePr>
          <p:nvPr/>
        </p:nvGraphicFramePr>
        <p:xfrm>
          <a:off x="1066800" y="1905000"/>
          <a:ext cx="639445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公式" r:id="rId3" imgW="4201560" imgH="1765440" progId="Equation.3">
                  <p:embed/>
                </p:oleObj>
              </mc:Choice>
              <mc:Fallback>
                <p:oleObj name="公式" r:id="rId3" imgW="4201560" imgH="1765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394450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0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5D82D-748F-4CC2-8796-05FF2C1CD966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4.3 Pulse Transfer Function</a:t>
            </a:r>
          </a:p>
        </p:txBody>
      </p:sp>
      <p:graphicFrame>
        <p:nvGraphicFramePr>
          <p:cNvPr id="410630" name="Object 6"/>
          <p:cNvGraphicFramePr>
            <a:graphicFrameLocks noChangeAspect="1"/>
          </p:cNvGraphicFramePr>
          <p:nvPr/>
        </p:nvGraphicFramePr>
        <p:xfrm>
          <a:off x="1033463" y="1657350"/>
          <a:ext cx="6891337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4049280" imgH="2235240" progId="">
                  <p:embed/>
                </p:oleObj>
              </mc:Choice>
              <mc:Fallback>
                <p:oleObj name="Equation" r:id="rId3" imgW="4049280" imgH="22352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1657350"/>
                        <a:ext cx="6891337" cy="381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0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8569-6E42-4BD3-A080-7C1E1266EA54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4.3 Pulse Transfer Function</a:t>
            </a:r>
          </a:p>
        </p:txBody>
      </p:sp>
      <p:graphicFrame>
        <p:nvGraphicFramePr>
          <p:cNvPr id="411652" name="Object 4"/>
          <p:cNvGraphicFramePr>
            <a:graphicFrameLocks noChangeAspect="1"/>
          </p:cNvGraphicFramePr>
          <p:nvPr/>
        </p:nvGraphicFramePr>
        <p:xfrm>
          <a:off x="2209800" y="2133600"/>
          <a:ext cx="43386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公式" r:id="rId3" imgW="2843280" imgH="546120" progId="Equation.3">
                  <p:embed/>
                </p:oleObj>
              </mc:Choice>
              <mc:Fallback>
                <p:oleObj name="公式" r:id="rId3" imgW="2843280" imgH="546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133600"/>
                        <a:ext cx="4338638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660" name="Group 12"/>
          <p:cNvGrpSpPr>
            <a:grpSpLocks/>
          </p:cNvGrpSpPr>
          <p:nvPr/>
        </p:nvGrpSpPr>
        <p:grpSpPr bwMode="auto">
          <a:xfrm>
            <a:off x="1752600" y="3581400"/>
            <a:ext cx="5184775" cy="757238"/>
            <a:chOff x="1104" y="2256"/>
            <a:chExt cx="3266" cy="477"/>
          </a:xfrm>
        </p:grpSpPr>
        <p:sp>
          <p:nvSpPr>
            <p:cNvPr id="411654" name="Line 6"/>
            <p:cNvSpPr>
              <a:spLocks noChangeShapeType="1"/>
            </p:cNvSpPr>
            <p:nvPr/>
          </p:nvSpPr>
          <p:spPr bwMode="auto">
            <a:xfrm>
              <a:off x="1104" y="2619"/>
              <a:ext cx="11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11655" name="Text Box 7"/>
            <p:cNvSpPr txBox="1">
              <a:spLocks noChangeArrowheads="1"/>
            </p:cNvSpPr>
            <p:nvPr/>
          </p:nvSpPr>
          <p:spPr bwMode="auto">
            <a:xfrm>
              <a:off x="2284" y="2437"/>
              <a:ext cx="907" cy="29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i="1" u="none"/>
                <a:t>  G(z)</a:t>
              </a:r>
            </a:p>
          </p:txBody>
        </p:sp>
        <p:sp>
          <p:nvSpPr>
            <p:cNvPr id="411656" name="Line 8"/>
            <p:cNvSpPr>
              <a:spLocks noChangeShapeType="1"/>
            </p:cNvSpPr>
            <p:nvPr/>
          </p:nvSpPr>
          <p:spPr bwMode="auto">
            <a:xfrm>
              <a:off x="3190" y="2619"/>
              <a:ext cx="11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11657" name="Text Box 9"/>
            <p:cNvSpPr txBox="1">
              <a:spLocks noChangeArrowheads="1"/>
            </p:cNvSpPr>
            <p:nvPr/>
          </p:nvSpPr>
          <p:spPr bwMode="auto">
            <a:xfrm>
              <a:off x="1331" y="225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u="none"/>
                <a:t>X(z)</a:t>
              </a:r>
            </a:p>
          </p:txBody>
        </p:sp>
        <p:sp>
          <p:nvSpPr>
            <p:cNvPr id="411658" name="Text Box 10"/>
            <p:cNvSpPr txBox="1">
              <a:spLocks noChangeArrowheads="1"/>
            </p:cNvSpPr>
            <p:nvPr/>
          </p:nvSpPr>
          <p:spPr bwMode="auto">
            <a:xfrm>
              <a:off x="3327" y="2256"/>
              <a:ext cx="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u="none"/>
                <a:t>Y(z)</a:t>
              </a:r>
            </a:p>
          </p:txBody>
        </p:sp>
      </p:grpSp>
      <p:sp>
        <p:nvSpPr>
          <p:cNvPr id="411659" name="Text Box 11"/>
          <p:cNvSpPr txBox="1">
            <a:spLocks noChangeArrowheads="1"/>
          </p:cNvSpPr>
          <p:nvPr/>
        </p:nvSpPr>
        <p:spPr bwMode="auto">
          <a:xfrm>
            <a:off x="1844675" y="5013325"/>
            <a:ext cx="539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u="none">
                <a:latin typeface="Tahoma" pitchFamily="34" charset="0"/>
              </a:rPr>
              <a:t>Fig. 4.2. Diagram of Pulse Transfer System</a:t>
            </a:r>
          </a:p>
        </p:txBody>
      </p:sp>
    </p:spTree>
    <p:extLst>
      <p:ext uri="{BB962C8B-B14F-4D97-AF65-F5344CB8AC3E}">
        <p14:creationId xmlns:p14="http://schemas.microsoft.com/office/powerpoint/2010/main" val="17426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DE289-7624-4FC2-8D0D-24E9FBF3AB4F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4.3 Pulse Transfer Function</a:t>
            </a:r>
          </a:p>
        </p:txBody>
      </p:sp>
      <p:graphicFrame>
        <p:nvGraphicFramePr>
          <p:cNvPr id="412676" name="Object 4"/>
          <p:cNvGraphicFramePr>
            <a:graphicFrameLocks noChangeAspect="1"/>
          </p:cNvGraphicFramePr>
          <p:nvPr/>
        </p:nvGraphicFramePr>
        <p:xfrm>
          <a:off x="1066800" y="1752600"/>
          <a:ext cx="52578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3" imgW="2640240" imgH="711360" progId="">
                  <p:embed/>
                </p:oleObj>
              </mc:Choice>
              <mc:Fallback>
                <p:oleObj name="Equation" r:id="rId3" imgW="2640240" imgH="7113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5257800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77" name="Object 5"/>
          <p:cNvGraphicFramePr>
            <a:graphicFrameLocks noChangeAspect="1"/>
          </p:cNvGraphicFramePr>
          <p:nvPr/>
        </p:nvGraphicFramePr>
        <p:xfrm>
          <a:off x="1066800" y="3403600"/>
          <a:ext cx="75311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5" imgW="4087440" imgH="749160" progId="">
                  <p:embed/>
                </p:oleObj>
              </mc:Choice>
              <mc:Fallback>
                <p:oleObj name="Equation" r:id="rId5" imgW="4087440" imgH="7491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3600"/>
                        <a:ext cx="7531100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79" name="Object 7"/>
          <p:cNvGraphicFramePr>
            <a:graphicFrameLocks noChangeAspect="1"/>
          </p:cNvGraphicFramePr>
          <p:nvPr/>
        </p:nvGraphicFramePr>
        <p:xfrm>
          <a:off x="1066800" y="5181600"/>
          <a:ext cx="23622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公式" r:id="rId7" imgW="1548720" imgH="291960" progId="Equation.3">
                  <p:embed/>
                </p:oleObj>
              </mc:Choice>
              <mc:Fallback>
                <p:oleObj name="公式" r:id="rId7" imgW="1548720" imgH="2919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81600"/>
                        <a:ext cx="23622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24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B6DAA-E298-4170-A05E-D98CB9679370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4.3 Pulse Transfer Function</a:t>
            </a:r>
          </a:p>
        </p:txBody>
      </p:sp>
      <p:graphicFrame>
        <p:nvGraphicFramePr>
          <p:cNvPr id="417796" name="Object 4"/>
          <p:cNvGraphicFramePr>
            <a:graphicFrameLocks noChangeAspect="1"/>
          </p:cNvGraphicFramePr>
          <p:nvPr/>
        </p:nvGraphicFramePr>
        <p:xfrm>
          <a:off x="990600" y="1676400"/>
          <a:ext cx="6034088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公式" r:id="rId3" imgW="3960360" imgH="838080" progId="Equation.3">
                  <p:embed/>
                </p:oleObj>
              </mc:Choice>
              <mc:Fallback>
                <p:oleObj name="公式" r:id="rId3" imgW="3960360" imgH="838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6034088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7797" name="Object 5"/>
          <p:cNvGraphicFramePr>
            <a:graphicFrameLocks noChangeAspect="1"/>
          </p:cNvGraphicFramePr>
          <p:nvPr/>
        </p:nvGraphicFramePr>
        <p:xfrm>
          <a:off x="976313" y="2844800"/>
          <a:ext cx="5957887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公式" r:id="rId5" imgW="3909600" imgH="2387520" progId="Equation.3">
                  <p:embed/>
                </p:oleObj>
              </mc:Choice>
              <mc:Fallback>
                <p:oleObj name="公式" r:id="rId5" imgW="3909600" imgH="23875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844800"/>
                        <a:ext cx="5957887" cy="363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83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E9B23-6020-4543-BE00-7E48C1C6316B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400" b="0"/>
              <a:t>4.4.1 Laplace transform of the sampled signal</a:t>
            </a:r>
            <a:endParaRPr kumimoji="1" lang="en-US" altLang="zh-CN" sz="2400" b="0"/>
          </a:p>
        </p:txBody>
      </p:sp>
      <p:grpSp>
        <p:nvGrpSpPr>
          <p:cNvPr id="418822" name="Group 6"/>
          <p:cNvGrpSpPr>
            <a:grpSpLocks/>
          </p:cNvGrpSpPr>
          <p:nvPr/>
        </p:nvGrpSpPr>
        <p:grpSpPr bwMode="auto">
          <a:xfrm>
            <a:off x="1676400" y="2514600"/>
            <a:ext cx="5903913" cy="1466850"/>
            <a:chOff x="793" y="1842"/>
            <a:chExt cx="3719" cy="924"/>
          </a:xfrm>
        </p:grpSpPr>
        <p:sp>
          <p:nvSpPr>
            <p:cNvPr id="418823" name="Line 7"/>
            <p:cNvSpPr>
              <a:spLocks noChangeShapeType="1"/>
            </p:cNvSpPr>
            <p:nvPr/>
          </p:nvSpPr>
          <p:spPr bwMode="auto">
            <a:xfrm>
              <a:off x="793" y="2204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18824" name="Line 8"/>
            <p:cNvSpPr>
              <a:spLocks noChangeShapeType="1"/>
            </p:cNvSpPr>
            <p:nvPr/>
          </p:nvSpPr>
          <p:spPr bwMode="auto">
            <a:xfrm flipV="1">
              <a:off x="1564" y="2114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18825" name="Line 9"/>
            <p:cNvSpPr>
              <a:spLocks noChangeShapeType="1"/>
            </p:cNvSpPr>
            <p:nvPr/>
          </p:nvSpPr>
          <p:spPr bwMode="auto">
            <a:xfrm>
              <a:off x="1700" y="2204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18826" name="Text Box 10"/>
            <p:cNvSpPr txBox="1">
              <a:spLocks noChangeArrowheads="1"/>
            </p:cNvSpPr>
            <p:nvPr/>
          </p:nvSpPr>
          <p:spPr bwMode="auto">
            <a:xfrm>
              <a:off x="2244" y="2023"/>
              <a:ext cx="544" cy="3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u="none">
                  <a:latin typeface="Tahoma" pitchFamily="34" charset="0"/>
                </a:rPr>
                <a:t>G(s)</a:t>
              </a:r>
            </a:p>
          </p:txBody>
        </p:sp>
        <p:sp>
          <p:nvSpPr>
            <p:cNvPr id="418827" name="Line 11"/>
            <p:cNvSpPr>
              <a:spLocks noChangeShapeType="1"/>
            </p:cNvSpPr>
            <p:nvPr/>
          </p:nvSpPr>
          <p:spPr bwMode="auto">
            <a:xfrm>
              <a:off x="2788" y="2204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18828" name="Text Box 12"/>
            <p:cNvSpPr txBox="1">
              <a:spLocks noChangeArrowheads="1"/>
            </p:cNvSpPr>
            <p:nvPr/>
          </p:nvSpPr>
          <p:spPr bwMode="auto">
            <a:xfrm>
              <a:off x="1155" y="188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x(t)</a:t>
              </a:r>
            </a:p>
          </p:txBody>
        </p:sp>
        <p:sp>
          <p:nvSpPr>
            <p:cNvPr id="418829" name="Text Box 13"/>
            <p:cNvSpPr txBox="1">
              <a:spLocks noChangeArrowheads="1"/>
            </p:cNvSpPr>
            <p:nvPr/>
          </p:nvSpPr>
          <p:spPr bwMode="auto">
            <a:xfrm>
              <a:off x="1745" y="188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</a:t>
              </a:r>
              <a:r>
                <a:rPr lang="en-US" altLang="zh-CN" u="none">
                  <a:latin typeface="Times New Roman" pitchFamily="18" charset="0"/>
                </a:rPr>
                <a:t>*</a:t>
              </a:r>
              <a:r>
                <a:rPr lang="en-US" altLang="zh-CN" sz="2400" u="none">
                  <a:latin typeface="Times New Roman" pitchFamily="18" charset="0"/>
                </a:rPr>
                <a:t>(t)</a:t>
              </a:r>
            </a:p>
          </p:txBody>
        </p:sp>
        <p:sp>
          <p:nvSpPr>
            <p:cNvPr id="418830" name="Text Box 14"/>
            <p:cNvSpPr txBox="1">
              <a:spLocks noChangeArrowheads="1"/>
            </p:cNvSpPr>
            <p:nvPr/>
          </p:nvSpPr>
          <p:spPr bwMode="auto">
            <a:xfrm>
              <a:off x="3650" y="1842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y(t)</a:t>
              </a:r>
            </a:p>
          </p:txBody>
        </p:sp>
        <p:sp>
          <p:nvSpPr>
            <p:cNvPr id="418831" name="Text Box 15"/>
            <p:cNvSpPr txBox="1">
              <a:spLocks noChangeArrowheads="1"/>
            </p:cNvSpPr>
            <p:nvPr/>
          </p:nvSpPr>
          <p:spPr bwMode="auto">
            <a:xfrm>
              <a:off x="3651" y="238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Y(s)</a:t>
              </a:r>
            </a:p>
          </p:txBody>
        </p:sp>
        <p:sp>
          <p:nvSpPr>
            <p:cNvPr id="418832" name="Text Box 16"/>
            <p:cNvSpPr txBox="1">
              <a:spLocks noChangeArrowheads="1"/>
            </p:cNvSpPr>
            <p:nvPr/>
          </p:nvSpPr>
          <p:spPr bwMode="auto">
            <a:xfrm>
              <a:off x="1746" y="2478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X*(s)</a:t>
              </a:r>
            </a:p>
          </p:txBody>
        </p:sp>
        <p:sp>
          <p:nvSpPr>
            <p:cNvPr id="418833" name="Text Box 17"/>
            <p:cNvSpPr txBox="1">
              <a:spLocks noChangeArrowheads="1"/>
            </p:cNvSpPr>
            <p:nvPr/>
          </p:nvSpPr>
          <p:spPr bwMode="auto">
            <a:xfrm>
              <a:off x="1156" y="2478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X(s)</a:t>
              </a:r>
            </a:p>
          </p:txBody>
        </p:sp>
      </p:grpSp>
      <p:graphicFrame>
        <p:nvGraphicFramePr>
          <p:cNvPr id="418834" name="Object 18"/>
          <p:cNvGraphicFramePr>
            <a:graphicFrameLocks noChangeAspect="1"/>
          </p:cNvGraphicFramePr>
          <p:nvPr/>
        </p:nvGraphicFramePr>
        <p:xfrm>
          <a:off x="1066800" y="4419600"/>
          <a:ext cx="64770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3173400" imgH="254160" progId="">
                  <p:embed/>
                </p:oleObj>
              </mc:Choice>
              <mc:Fallback>
                <p:oleObj name="Equation" r:id="rId3" imgW="3173400" imgH="2541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647700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1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5BE7-179A-4D34-8834-8354875CB5AB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graphicFrame>
        <p:nvGraphicFramePr>
          <p:cNvPr id="423943" name="Object 7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27113" y="1717675"/>
          <a:ext cx="6205537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3808080" imgH="2781360" progId="">
                  <p:embed/>
                </p:oleObj>
              </mc:Choice>
              <mc:Fallback>
                <p:oleObj name="Equation" r:id="rId3" imgW="3808080" imgH="2781360" progId="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1717675"/>
                        <a:ext cx="6205537" cy="453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2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8893A-C899-4E76-8456-5787111E7609}" type="slidenum">
              <a:rPr lang="en-US" altLang="zh-CN"/>
              <a:pPr/>
              <a:t>17</a:t>
            </a:fld>
            <a:endParaRPr lang="en-US" altLang="zh-CN"/>
          </a:p>
        </p:txBody>
      </p:sp>
      <p:graphicFrame>
        <p:nvGraphicFramePr>
          <p:cNvPr id="425988" name="Object 4"/>
          <p:cNvGraphicFramePr>
            <a:graphicFrameLocks noChangeAspect="1"/>
          </p:cNvGraphicFramePr>
          <p:nvPr/>
        </p:nvGraphicFramePr>
        <p:xfrm>
          <a:off x="990600" y="1752600"/>
          <a:ext cx="48006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3" imgW="2767320" imgH="952560" progId="">
                  <p:embed/>
                </p:oleObj>
              </mc:Choice>
              <mc:Fallback>
                <p:oleObj name="Equation" r:id="rId3" imgW="2767320" imgH="9525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4800600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5989" name="Object 5"/>
          <p:cNvGraphicFramePr>
            <a:graphicFrameLocks noChangeAspect="1"/>
          </p:cNvGraphicFramePr>
          <p:nvPr/>
        </p:nvGraphicFramePr>
        <p:xfrm>
          <a:off x="990600" y="3505200"/>
          <a:ext cx="46736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公式" r:id="rId5" imgW="3071880" imgH="254160" progId="Equation.3">
                  <p:embed/>
                </p:oleObj>
              </mc:Choice>
              <mc:Fallback>
                <p:oleObj name="公式" r:id="rId5" imgW="3071880" imgH="2541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46736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5990" name="Object 6"/>
          <p:cNvGraphicFramePr>
            <a:graphicFrameLocks noChangeAspect="1"/>
          </p:cNvGraphicFramePr>
          <p:nvPr/>
        </p:nvGraphicFramePr>
        <p:xfrm>
          <a:off x="990600" y="4191000"/>
          <a:ext cx="58801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7" imgW="3858840" imgH="863640" progId="">
                  <p:embed/>
                </p:oleObj>
              </mc:Choice>
              <mc:Fallback>
                <p:oleObj name="Equation" r:id="rId7" imgW="3858840" imgH="86364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91000"/>
                        <a:ext cx="5880100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993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5565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CB82E-9DD3-4727-BF0A-6B623E203CCB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z="2400" b="0"/>
              <a:t>4.4.2 </a:t>
            </a:r>
            <a:r>
              <a:rPr kumimoji="1" lang="en-US" altLang="zh-CN" sz="2400" b="0"/>
              <a:t>Properties of X*(s)</a:t>
            </a:r>
          </a:p>
          <a:p>
            <a:pPr>
              <a:buFont typeface="Wingdings" pitchFamily="2" charset="2"/>
              <a:buNone/>
            </a:pPr>
            <a:endParaRPr lang="en-US" altLang="zh-CN" sz="2400" b="0"/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979488" y="2233613"/>
          <a:ext cx="64119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" imgW="3960360" imgH="254160" progId="">
                  <p:embed/>
                </p:oleObj>
              </mc:Choice>
              <mc:Fallback>
                <p:oleObj name="Equation" r:id="rId3" imgW="3960360" imgH="254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233613"/>
                        <a:ext cx="6411912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990600" y="2667000"/>
          <a:ext cx="6037263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5" imgW="3490920" imgH="1968480" progId="">
                  <p:embed/>
                </p:oleObj>
              </mc:Choice>
              <mc:Fallback>
                <p:oleObj name="Equation" r:id="rId5" imgW="3490920" imgH="1968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6037263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5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38214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B933D-27AF-4939-9BD6-8CCBC811B749}" type="slidenum">
              <a:rPr lang="en-US" altLang="zh-CN"/>
              <a:pPr/>
              <a:t>19</a:t>
            </a:fld>
            <a:endParaRPr lang="en-US" altLang="zh-CN"/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1066800" y="1676400"/>
          <a:ext cx="53657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公式" r:id="rId3" imgW="3528720" imgH="596880" progId="Equation.3">
                  <p:embed/>
                </p:oleObj>
              </mc:Choice>
              <mc:Fallback>
                <p:oleObj name="公式" r:id="rId3" imgW="3528720" imgH="596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536575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1093788" y="2819400"/>
          <a:ext cx="5992812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公式" r:id="rId5" imgW="4138200" imgH="1778040" progId="Equation.3">
                  <p:embed/>
                </p:oleObj>
              </mc:Choice>
              <mc:Fallback>
                <p:oleObj name="公式" r:id="rId5" imgW="4138200" imgH="1778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2819400"/>
                        <a:ext cx="5992812" cy="25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3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4585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2022E-7A9D-4769-B041-0E573BBD9A3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25956" name="WordArt 4"/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6019800" cy="1770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Description </a:t>
            </a:r>
            <a:r>
              <a:rPr lang="en-US" sz="3600" b="1" kern="10" dirty="0"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of Computer-</a:t>
            </a:r>
          </a:p>
          <a:p>
            <a:pPr algn="ctr"/>
            <a:r>
              <a:rPr lang="en-US" sz="3600" b="1" kern="10" dirty="0"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Controlled System</a:t>
            </a:r>
            <a:endParaRPr lang="el-GR" sz="3600" b="1" kern="10" dirty="0"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62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04EF3-32F5-4C56-8049-957EB090829E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altLang="zh-CN" sz="2400" b="0"/>
              <a:t>4.4.3 </a:t>
            </a:r>
            <a:r>
              <a:rPr kumimoji="1" lang="en-US" altLang="zh-CN" sz="2400" b="0"/>
              <a:t>How to get pulse transfer function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kumimoji="1" lang="en-US" altLang="zh-CN" sz="2000" b="0"/>
              <a:t>(1) System with sampler</a:t>
            </a:r>
          </a:p>
        </p:txBody>
      </p:sp>
      <p:grpSp>
        <p:nvGrpSpPr>
          <p:cNvPr id="429060" name="Group 4"/>
          <p:cNvGrpSpPr>
            <a:grpSpLocks/>
          </p:cNvGrpSpPr>
          <p:nvPr/>
        </p:nvGrpSpPr>
        <p:grpSpPr bwMode="auto">
          <a:xfrm>
            <a:off x="1628775" y="2778125"/>
            <a:ext cx="5903913" cy="1031875"/>
            <a:chOff x="295" y="845"/>
            <a:chExt cx="3719" cy="650"/>
          </a:xfrm>
        </p:grpSpPr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295" y="1207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 flipV="1">
              <a:off x="1066" y="1117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63" name="Line 7"/>
            <p:cNvSpPr>
              <a:spLocks noChangeShapeType="1"/>
            </p:cNvSpPr>
            <p:nvPr/>
          </p:nvSpPr>
          <p:spPr bwMode="auto">
            <a:xfrm>
              <a:off x="1202" y="1207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64" name="Text Box 8"/>
            <p:cNvSpPr txBox="1">
              <a:spLocks noChangeArrowheads="1"/>
            </p:cNvSpPr>
            <p:nvPr/>
          </p:nvSpPr>
          <p:spPr bwMode="auto">
            <a:xfrm>
              <a:off x="1746" y="1026"/>
              <a:ext cx="544" cy="3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u="none">
                  <a:latin typeface="Tahoma" pitchFamily="34" charset="0"/>
                </a:rPr>
                <a:t>G(s)</a:t>
              </a:r>
            </a:p>
          </p:txBody>
        </p:sp>
        <p:sp>
          <p:nvSpPr>
            <p:cNvPr id="429065" name="Line 9"/>
            <p:cNvSpPr>
              <a:spLocks noChangeShapeType="1"/>
            </p:cNvSpPr>
            <p:nvPr/>
          </p:nvSpPr>
          <p:spPr bwMode="auto">
            <a:xfrm>
              <a:off x="2290" y="1207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66" name="Line 10"/>
            <p:cNvSpPr>
              <a:spLocks noChangeShapeType="1"/>
            </p:cNvSpPr>
            <p:nvPr/>
          </p:nvSpPr>
          <p:spPr bwMode="auto">
            <a:xfrm>
              <a:off x="2608" y="1480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67" name="Line 11"/>
            <p:cNvSpPr>
              <a:spLocks noChangeShapeType="1"/>
            </p:cNvSpPr>
            <p:nvPr/>
          </p:nvSpPr>
          <p:spPr bwMode="auto">
            <a:xfrm flipV="1">
              <a:off x="3379" y="1390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68" name="Line 12"/>
            <p:cNvSpPr>
              <a:spLocks noChangeShapeType="1"/>
            </p:cNvSpPr>
            <p:nvPr/>
          </p:nvSpPr>
          <p:spPr bwMode="auto">
            <a:xfrm>
              <a:off x="2608" y="1207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69" name="Line 13"/>
            <p:cNvSpPr>
              <a:spLocks noChangeShapeType="1"/>
            </p:cNvSpPr>
            <p:nvPr/>
          </p:nvSpPr>
          <p:spPr bwMode="auto">
            <a:xfrm>
              <a:off x="3515" y="148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29070" name="Text Box 14"/>
            <p:cNvSpPr txBox="1">
              <a:spLocks noChangeArrowheads="1"/>
            </p:cNvSpPr>
            <p:nvPr/>
          </p:nvSpPr>
          <p:spPr bwMode="auto">
            <a:xfrm>
              <a:off x="657" y="89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x(t)</a:t>
              </a:r>
            </a:p>
          </p:txBody>
        </p:sp>
        <p:sp>
          <p:nvSpPr>
            <p:cNvPr id="429071" name="Text Box 15"/>
            <p:cNvSpPr txBox="1">
              <a:spLocks noChangeArrowheads="1"/>
            </p:cNvSpPr>
            <p:nvPr/>
          </p:nvSpPr>
          <p:spPr bwMode="auto">
            <a:xfrm>
              <a:off x="1247" y="89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</a:t>
              </a:r>
              <a:r>
                <a:rPr lang="en-US" altLang="zh-CN" u="none">
                  <a:latin typeface="Times New Roman" pitchFamily="18" charset="0"/>
                </a:rPr>
                <a:t>*</a:t>
              </a:r>
              <a:r>
                <a:rPr lang="en-US" altLang="zh-CN" sz="2400" u="none">
                  <a:latin typeface="Times New Roman" pitchFamily="18" charset="0"/>
                </a:rPr>
                <a:t>(t)</a:t>
              </a:r>
            </a:p>
          </p:txBody>
        </p:sp>
        <p:sp>
          <p:nvSpPr>
            <p:cNvPr id="429072" name="Text Box 16"/>
            <p:cNvSpPr txBox="1">
              <a:spLocks noChangeArrowheads="1"/>
            </p:cNvSpPr>
            <p:nvPr/>
          </p:nvSpPr>
          <p:spPr bwMode="auto">
            <a:xfrm>
              <a:off x="3152" y="845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y(t)</a:t>
              </a:r>
            </a:p>
          </p:txBody>
        </p:sp>
        <p:sp>
          <p:nvSpPr>
            <p:cNvPr id="429073" name="Text Box 17"/>
            <p:cNvSpPr txBox="1">
              <a:spLocks noChangeArrowheads="1"/>
            </p:cNvSpPr>
            <p:nvPr/>
          </p:nvSpPr>
          <p:spPr bwMode="auto">
            <a:xfrm>
              <a:off x="3560" y="120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</a:t>
              </a:r>
              <a:r>
                <a:rPr lang="en-US" altLang="zh-CN" u="none">
                  <a:latin typeface="Times New Roman" pitchFamily="18" charset="0"/>
                </a:rPr>
                <a:t>*</a:t>
              </a:r>
              <a:r>
                <a:rPr lang="en-US" altLang="zh-CN" sz="2400" u="none">
                  <a:latin typeface="Times New Roman" pitchFamily="18" charset="0"/>
                </a:rPr>
                <a:t>(t)</a:t>
              </a:r>
            </a:p>
          </p:txBody>
        </p:sp>
      </p:grpSp>
      <p:graphicFrame>
        <p:nvGraphicFramePr>
          <p:cNvPr id="429074" name="Object 18"/>
          <p:cNvGraphicFramePr>
            <a:graphicFrameLocks noChangeAspect="1"/>
          </p:cNvGraphicFramePr>
          <p:nvPr/>
        </p:nvGraphicFramePr>
        <p:xfrm>
          <a:off x="990600" y="4495800"/>
          <a:ext cx="73152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4392000" imgH="495360" progId="">
                  <p:embed/>
                </p:oleObj>
              </mc:Choice>
              <mc:Fallback>
                <p:oleObj name="Equation" r:id="rId3" imgW="4392000" imgH="4953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73152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75" name="Text Box 19"/>
          <p:cNvSpPr txBox="1">
            <a:spLocks noChangeArrowheads="1"/>
          </p:cNvSpPr>
          <p:nvPr/>
        </p:nvSpPr>
        <p:spPr bwMode="auto">
          <a:xfrm>
            <a:off x="2667000" y="4022725"/>
            <a:ext cx="410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u="none">
                <a:latin typeface="Tahoma" pitchFamily="34" charset="0"/>
              </a:rPr>
              <a:t>Fig. 4.3 system with sampler</a:t>
            </a:r>
          </a:p>
        </p:txBody>
      </p: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graphicFrame>
        <p:nvGraphicFramePr>
          <p:cNvPr id="429078" name="Object 22"/>
          <p:cNvGraphicFramePr>
            <a:graphicFrameLocks noChangeAspect="1"/>
          </p:cNvGraphicFramePr>
          <p:nvPr/>
        </p:nvGraphicFramePr>
        <p:xfrm>
          <a:off x="990600" y="5386388"/>
          <a:ext cx="72390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5" imgW="4442760" imgH="609480" progId="">
                  <p:embed/>
                </p:oleObj>
              </mc:Choice>
              <mc:Fallback>
                <p:oleObj name="Equation" r:id="rId5" imgW="4442760" imgH="6094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86388"/>
                        <a:ext cx="72390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8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5926C-32CC-4C36-A070-452754AC61FA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430088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graphicFrame>
        <p:nvGraphicFramePr>
          <p:cNvPr id="430089" name="Object 9"/>
          <p:cNvGraphicFramePr>
            <a:graphicFrameLocks noChangeAspect="1"/>
          </p:cNvGraphicFramePr>
          <p:nvPr/>
        </p:nvGraphicFramePr>
        <p:xfrm>
          <a:off x="1401763" y="3508375"/>
          <a:ext cx="6218237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4036680" imgH="1854360" progId="">
                  <p:embed/>
                </p:oleObj>
              </mc:Choice>
              <mc:Fallback>
                <p:oleObj name="Equation" r:id="rId3" imgW="4036680" imgH="18543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3508375"/>
                        <a:ext cx="6218237" cy="285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0" name="Text Box 10"/>
          <p:cNvSpPr txBox="1">
            <a:spLocks noChangeArrowheads="1"/>
          </p:cNvSpPr>
          <p:nvPr/>
        </p:nvSpPr>
        <p:spPr bwMode="auto">
          <a:xfrm>
            <a:off x="2357438" y="3108325"/>
            <a:ext cx="453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u="none"/>
              <a:t>Fig. 4.4 system without sampler</a:t>
            </a:r>
          </a:p>
        </p:txBody>
      </p:sp>
      <p:grpSp>
        <p:nvGrpSpPr>
          <p:cNvPr id="430099" name="Group 19"/>
          <p:cNvGrpSpPr>
            <a:grpSpLocks/>
          </p:cNvGrpSpPr>
          <p:nvPr/>
        </p:nvGrpSpPr>
        <p:grpSpPr bwMode="auto">
          <a:xfrm>
            <a:off x="2054225" y="2133600"/>
            <a:ext cx="4575175" cy="954088"/>
            <a:chOff x="1345" y="1130"/>
            <a:chExt cx="3266" cy="871"/>
          </a:xfrm>
        </p:grpSpPr>
        <p:sp>
          <p:nvSpPr>
            <p:cNvPr id="430092" name="Line 12"/>
            <p:cNvSpPr>
              <a:spLocks noChangeShapeType="1"/>
            </p:cNvSpPr>
            <p:nvPr/>
          </p:nvSpPr>
          <p:spPr bwMode="auto">
            <a:xfrm>
              <a:off x="1345" y="1493"/>
              <a:ext cx="11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0093" name="Text Box 13"/>
            <p:cNvSpPr txBox="1">
              <a:spLocks noChangeArrowheads="1"/>
            </p:cNvSpPr>
            <p:nvPr/>
          </p:nvSpPr>
          <p:spPr bwMode="auto">
            <a:xfrm>
              <a:off x="2525" y="1311"/>
              <a:ext cx="907" cy="42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u="none"/>
                <a:t>  G(s)</a:t>
              </a:r>
            </a:p>
          </p:txBody>
        </p:sp>
        <p:sp>
          <p:nvSpPr>
            <p:cNvPr id="430094" name="Line 14"/>
            <p:cNvSpPr>
              <a:spLocks noChangeShapeType="1"/>
            </p:cNvSpPr>
            <p:nvPr/>
          </p:nvSpPr>
          <p:spPr bwMode="auto">
            <a:xfrm>
              <a:off x="3431" y="1493"/>
              <a:ext cx="11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0095" name="Text Box 15"/>
            <p:cNvSpPr txBox="1">
              <a:spLocks noChangeArrowheads="1"/>
            </p:cNvSpPr>
            <p:nvPr/>
          </p:nvSpPr>
          <p:spPr bwMode="auto">
            <a:xfrm>
              <a:off x="1572" y="1130"/>
              <a:ext cx="771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u="none"/>
                <a:t>x(t)</a:t>
              </a:r>
            </a:p>
          </p:txBody>
        </p:sp>
        <p:sp>
          <p:nvSpPr>
            <p:cNvPr id="430096" name="Text Box 16"/>
            <p:cNvSpPr txBox="1">
              <a:spLocks noChangeArrowheads="1"/>
            </p:cNvSpPr>
            <p:nvPr/>
          </p:nvSpPr>
          <p:spPr bwMode="auto">
            <a:xfrm>
              <a:off x="3568" y="1130"/>
              <a:ext cx="771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u="none"/>
                <a:t>y(t)</a:t>
              </a:r>
            </a:p>
          </p:txBody>
        </p:sp>
        <p:sp>
          <p:nvSpPr>
            <p:cNvPr id="430097" name="Text Box 17"/>
            <p:cNvSpPr txBox="1">
              <a:spLocks noChangeArrowheads="1"/>
            </p:cNvSpPr>
            <p:nvPr/>
          </p:nvSpPr>
          <p:spPr bwMode="auto">
            <a:xfrm>
              <a:off x="1617" y="1539"/>
              <a:ext cx="771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u="none"/>
                <a:t>X(s)</a:t>
              </a:r>
            </a:p>
          </p:txBody>
        </p:sp>
        <p:sp>
          <p:nvSpPr>
            <p:cNvPr id="430098" name="Text Box 18"/>
            <p:cNvSpPr txBox="1">
              <a:spLocks noChangeArrowheads="1"/>
            </p:cNvSpPr>
            <p:nvPr/>
          </p:nvSpPr>
          <p:spPr bwMode="auto">
            <a:xfrm>
              <a:off x="3567" y="1584"/>
              <a:ext cx="771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u="none"/>
                <a:t>Y(s)</a:t>
              </a:r>
            </a:p>
          </p:txBody>
        </p:sp>
      </p:grpSp>
      <p:sp>
        <p:nvSpPr>
          <p:cNvPr id="430100" name="Rectangle 20"/>
          <p:cNvSpPr>
            <a:spLocks noChangeArrowheads="1"/>
          </p:cNvSpPr>
          <p:nvPr/>
        </p:nvSpPr>
        <p:spPr bwMode="auto">
          <a:xfrm>
            <a:off x="762000" y="1614488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u="none"/>
              <a:t>(2) System without sampler</a:t>
            </a:r>
          </a:p>
        </p:txBody>
      </p:sp>
    </p:spTree>
    <p:extLst>
      <p:ext uri="{BB962C8B-B14F-4D97-AF65-F5344CB8AC3E}">
        <p14:creationId xmlns:p14="http://schemas.microsoft.com/office/powerpoint/2010/main" val="8443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19133-6368-43CB-8BC3-A72780208B7E}" type="slidenum">
              <a:rPr lang="en-US" altLang="zh-CN"/>
              <a:pPr/>
              <a:t>22</a:t>
            </a:fld>
            <a:endParaRPr lang="en-US" altLang="zh-CN"/>
          </a:p>
        </p:txBody>
      </p:sp>
      <p:grpSp>
        <p:nvGrpSpPr>
          <p:cNvPr id="432132" name="Group 4"/>
          <p:cNvGrpSpPr>
            <a:grpSpLocks/>
          </p:cNvGrpSpPr>
          <p:nvPr/>
        </p:nvGrpSpPr>
        <p:grpSpPr bwMode="auto">
          <a:xfrm>
            <a:off x="1371600" y="2016125"/>
            <a:ext cx="5903913" cy="1031875"/>
            <a:chOff x="295" y="845"/>
            <a:chExt cx="3719" cy="650"/>
          </a:xfrm>
        </p:grpSpPr>
        <p:sp>
          <p:nvSpPr>
            <p:cNvPr id="432133" name="Line 5"/>
            <p:cNvSpPr>
              <a:spLocks noChangeShapeType="1"/>
            </p:cNvSpPr>
            <p:nvPr/>
          </p:nvSpPr>
          <p:spPr bwMode="auto">
            <a:xfrm>
              <a:off x="295" y="1207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34" name="Line 6"/>
            <p:cNvSpPr>
              <a:spLocks noChangeShapeType="1"/>
            </p:cNvSpPr>
            <p:nvPr/>
          </p:nvSpPr>
          <p:spPr bwMode="auto">
            <a:xfrm flipV="1">
              <a:off x="1066" y="1117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35" name="Line 7"/>
            <p:cNvSpPr>
              <a:spLocks noChangeShapeType="1"/>
            </p:cNvSpPr>
            <p:nvPr/>
          </p:nvSpPr>
          <p:spPr bwMode="auto">
            <a:xfrm>
              <a:off x="1202" y="1207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36" name="Text Box 8"/>
            <p:cNvSpPr txBox="1">
              <a:spLocks noChangeArrowheads="1"/>
            </p:cNvSpPr>
            <p:nvPr/>
          </p:nvSpPr>
          <p:spPr bwMode="auto">
            <a:xfrm>
              <a:off x="1746" y="1026"/>
              <a:ext cx="544" cy="3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u="none">
                  <a:latin typeface="Tahoma" pitchFamily="34" charset="0"/>
                </a:rPr>
                <a:t>G(s)</a:t>
              </a:r>
            </a:p>
          </p:txBody>
        </p:sp>
        <p:sp>
          <p:nvSpPr>
            <p:cNvPr id="432137" name="Line 9"/>
            <p:cNvSpPr>
              <a:spLocks noChangeShapeType="1"/>
            </p:cNvSpPr>
            <p:nvPr/>
          </p:nvSpPr>
          <p:spPr bwMode="auto">
            <a:xfrm>
              <a:off x="2290" y="1207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38" name="Line 10"/>
            <p:cNvSpPr>
              <a:spLocks noChangeShapeType="1"/>
            </p:cNvSpPr>
            <p:nvPr/>
          </p:nvSpPr>
          <p:spPr bwMode="auto">
            <a:xfrm>
              <a:off x="2608" y="1480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39" name="Line 11"/>
            <p:cNvSpPr>
              <a:spLocks noChangeShapeType="1"/>
            </p:cNvSpPr>
            <p:nvPr/>
          </p:nvSpPr>
          <p:spPr bwMode="auto">
            <a:xfrm flipV="1">
              <a:off x="3379" y="1390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40" name="Line 12"/>
            <p:cNvSpPr>
              <a:spLocks noChangeShapeType="1"/>
            </p:cNvSpPr>
            <p:nvPr/>
          </p:nvSpPr>
          <p:spPr bwMode="auto">
            <a:xfrm>
              <a:off x="2608" y="1207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41" name="Line 13"/>
            <p:cNvSpPr>
              <a:spLocks noChangeShapeType="1"/>
            </p:cNvSpPr>
            <p:nvPr/>
          </p:nvSpPr>
          <p:spPr bwMode="auto">
            <a:xfrm>
              <a:off x="3515" y="148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32142" name="Text Box 14"/>
            <p:cNvSpPr txBox="1">
              <a:spLocks noChangeArrowheads="1"/>
            </p:cNvSpPr>
            <p:nvPr/>
          </p:nvSpPr>
          <p:spPr bwMode="auto">
            <a:xfrm>
              <a:off x="657" y="89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x(t)</a:t>
              </a:r>
            </a:p>
          </p:txBody>
        </p:sp>
        <p:sp>
          <p:nvSpPr>
            <p:cNvPr id="432143" name="Text Box 15"/>
            <p:cNvSpPr txBox="1">
              <a:spLocks noChangeArrowheads="1"/>
            </p:cNvSpPr>
            <p:nvPr/>
          </p:nvSpPr>
          <p:spPr bwMode="auto">
            <a:xfrm>
              <a:off x="1247" y="89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</a:t>
              </a:r>
              <a:r>
                <a:rPr lang="en-US" altLang="zh-CN" u="none">
                  <a:latin typeface="Times New Roman" pitchFamily="18" charset="0"/>
                </a:rPr>
                <a:t>*</a:t>
              </a:r>
              <a:r>
                <a:rPr lang="en-US" altLang="zh-CN" sz="2400" u="none">
                  <a:latin typeface="Times New Roman" pitchFamily="18" charset="0"/>
                </a:rPr>
                <a:t>(t)</a:t>
              </a:r>
            </a:p>
          </p:txBody>
        </p:sp>
        <p:sp>
          <p:nvSpPr>
            <p:cNvPr id="432144" name="Text Box 16"/>
            <p:cNvSpPr txBox="1">
              <a:spLocks noChangeArrowheads="1"/>
            </p:cNvSpPr>
            <p:nvPr/>
          </p:nvSpPr>
          <p:spPr bwMode="auto">
            <a:xfrm>
              <a:off x="3152" y="845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y(t)</a:t>
              </a:r>
            </a:p>
          </p:txBody>
        </p:sp>
        <p:sp>
          <p:nvSpPr>
            <p:cNvPr id="432145" name="Text Box 17"/>
            <p:cNvSpPr txBox="1">
              <a:spLocks noChangeArrowheads="1"/>
            </p:cNvSpPr>
            <p:nvPr/>
          </p:nvSpPr>
          <p:spPr bwMode="auto">
            <a:xfrm>
              <a:off x="3560" y="120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</a:t>
              </a:r>
              <a:r>
                <a:rPr lang="en-US" altLang="zh-CN" u="none">
                  <a:latin typeface="Times New Roman" pitchFamily="18" charset="0"/>
                </a:rPr>
                <a:t>*</a:t>
              </a:r>
              <a:r>
                <a:rPr lang="en-US" altLang="zh-CN" sz="2400" u="none">
                  <a:latin typeface="Times New Roman" pitchFamily="18" charset="0"/>
                </a:rPr>
                <a:t>(t)</a:t>
              </a:r>
            </a:p>
          </p:txBody>
        </p:sp>
      </p:grpSp>
      <p:graphicFrame>
        <p:nvGraphicFramePr>
          <p:cNvPr id="432146" name="Object 18"/>
          <p:cNvGraphicFramePr>
            <a:graphicFrameLocks noChangeAspect="1"/>
          </p:cNvGraphicFramePr>
          <p:nvPr/>
        </p:nvGraphicFramePr>
        <p:xfrm>
          <a:off x="1219200" y="3516313"/>
          <a:ext cx="5791200" cy="23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3782880" imgH="1523880" progId="">
                  <p:embed/>
                </p:oleObj>
              </mc:Choice>
              <mc:Fallback>
                <p:oleObj name="Equation" r:id="rId3" imgW="3782880" imgH="1523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16313"/>
                        <a:ext cx="5791200" cy="234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48" name="Rectangle 20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sp>
        <p:nvSpPr>
          <p:cNvPr id="432149" name="Rectangle 21"/>
          <p:cNvSpPr>
            <a:spLocks noChangeArrowheads="1"/>
          </p:cNvSpPr>
          <p:nvPr/>
        </p:nvSpPr>
        <p:spPr bwMode="auto">
          <a:xfrm>
            <a:off x="838200" y="1600200"/>
            <a:ext cx="480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u="none"/>
              <a:t>(3) The methods to get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41611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32441-BE79-4ED5-A206-04B3DB2BDB21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zh-CN" sz="2400" b="0"/>
              <a:t>4.4.4 Pulse transfer function and d</a:t>
            </a:r>
            <a:r>
              <a:rPr kumimoji="1" lang="en-US" altLang="zh-CN" sz="2400" b="0"/>
              <a:t>ifference equation</a:t>
            </a:r>
          </a:p>
          <a:p>
            <a:pPr>
              <a:lnSpc>
                <a:spcPct val="125000"/>
              </a:lnSpc>
              <a:spcBef>
                <a:spcPct val="25000"/>
              </a:spcBef>
              <a:buClrTx/>
              <a:buSzTx/>
              <a:buFont typeface="Wingdings" pitchFamily="2" charset="2"/>
              <a:buChar char="p"/>
            </a:pPr>
            <a:r>
              <a:rPr kumimoji="1" lang="en-US" altLang="zh-CN" sz="2000" b="0"/>
              <a:t>Pulse transfer function can be converted to the difference equation, and vice versa.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endParaRPr kumimoji="1" lang="en-US" altLang="zh-CN" sz="2000" b="0"/>
          </a:p>
        </p:txBody>
      </p:sp>
      <p:graphicFrame>
        <p:nvGraphicFramePr>
          <p:cNvPr id="433158" name="Object 6"/>
          <p:cNvGraphicFramePr>
            <a:graphicFrameLocks noChangeAspect="1"/>
          </p:cNvGraphicFramePr>
          <p:nvPr/>
        </p:nvGraphicFramePr>
        <p:xfrm>
          <a:off x="1295400" y="3276600"/>
          <a:ext cx="701040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公式" r:id="rId3" imgW="4544280" imgH="1155600" progId="Equation.3">
                  <p:embed/>
                </p:oleObj>
              </mc:Choice>
              <mc:Fallback>
                <p:oleObj name="公式" r:id="rId3" imgW="4544280" imgH="1155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76600"/>
                        <a:ext cx="7010400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60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32331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C625A-0B42-45E1-8933-6785778EA657}" type="slidenum">
              <a:rPr lang="en-US" altLang="zh-CN"/>
              <a:pPr/>
              <a:t>24</a:t>
            </a:fld>
            <a:endParaRPr lang="en-US" altLang="zh-CN"/>
          </a:p>
        </p:txBody>
      </p:sp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762000" y="1619250"/>
          <a:ext cx="5046663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2970360" imgH="2184480" progId="">
                  <p:embed/>
                </p:oleObj>
              </mc:Choice>
              <mc:Fallback>
                <p:oleObj name="Equation" r:id="rId3" imgW="2970360" imgH="2184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19250"/>
                        <a:ext cx="5046663" cy="371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8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13097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10C86-996B-43FA-9F60-ED18BE7B0431}" type="slidenum">
              <a:rPr lang="en-US" altLang="zh-CN"/>
              <a:pPr/>
              <a:t>25</a:t>
            </a:fld>
            <a:endParaRPr lang="en-US" altLang="zh-CN"/>
          </a:p>
        </p:txBody>
      </p:sp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762000" y="1749425"/>
          <a:ext cx="822960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3" imgW="5166360" imgH="952560" progId="">
                  <p:embed/>
                </p:oleObj>
              </mc:Choice>
              <mc:Fallback>
                <p:oleObj name="Equation" r:id="rId3" imgW="5166360" imgH="9525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49425"/>
                        <a:ext cx="8229600" cy="152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762000" y="3581400"/>
          <a:ext cx="685800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公式" r:id="rId5" imgW="4861800" imgH="1816200" progId="Equation.3">
                  <p:embed/>
                </p:oleObj>
              </mc:Choice>
              <mc:Fallback>
                <p:oleObj name="公式" r:id="rId5" imgW="4861800" imgH="1816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6858000" cy="256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22198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3401A-B928-4638-841E-B6016F0B6CB0}" type="slidenum">
              <a:rPr lang="en-US" altLang="zh-CN"/>
              <a:pPr/>
              <a:t>26</a:t>
            </a:fld>
            <a:endParaRPr lang="en-US" altLang="zh-CN"/>
          </a:p>
        </p:txBody>
      </p:sp>
      <p:graphicFrame>
        <p:nvGraphicFramePr>
          <p:cNvPr id="437254" name="Object 6"/>
          <p:cNvGraphicFramePr>
            <a:graphicFrameLocks noChangeAspect="1"/>
          </p:cNvGraphicFramePr>
          <p:nvPr/>
        </p:nvGraphicFramePr>
        <p:xfrm>
          <a:off x="914400" y="1652588"/>
          <a:ext cx="715010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公式" r:id="rId3" imgW="5559840" imgH="1143000" progId="Equation.3">
                  <p:embed/>
                </p:oleObj>
              </mc:Choice>
              <mc:Fallback>
                <p:oleObj name="公式" r:id="rId3" imgW="5559840" imgH="1143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52588"/>
                        <a:ext cx="7150100" cy="1471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5" name="Object 7"/>
          <p:cNvGraphicFramePr>
            <a:graphicFrameLocks noChangeAspect="1"/>
          </p:cNvGraphicFramePr>
          <p:nvPr/>
        </p:nvGraphicFramePr>
        <p:xfrm>
          <a:off x="914400" y="3200400"/>
          <a:ext cx="67056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公式" r:id="rId5" imgW="5204520" imgH="2425680" progId="Equation.3">
                  <p:embed/>
                </p:oleObj>
              </mc:Choice>
              <mc:Fallback>
                <p:oleObj name="公式" r:id="rId5" imgW="5204520" imgH="2425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6705600" cy="312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7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23803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DA6F8-5FCB-4397-88B0-1157D2BC1445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zh-CN" sz="2000" b="0"/>
              <a:t>4.4.5 Pulse transfer function of the system with ZOH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zh-CN" sz="2000" b="0"/>
              <a:t>The transfer function of the zero order holder is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endParaRPr kumimoji="1" lang="en-US" altLang="zh-CN" sz="2000" b="0"/>
          </a:p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endParaRPr kumimoji="1" lang="en-US" altLang="zh-CN" sz="2000" b="0"/>
          </a:p>
          <a:p>
            <a:pPr>
              <a:lnSpc>
                <a:spcPct val="125000"/>
              </a:lnSpc>
              <a:spcBef>
                <a:spcPct val="25000"/>
              </a:spcBef>
              <a:buClrTx/>
              <a:buSzTx/>
              <a:buFont typeface="Wingdings" pitchFamily="2" charset="2"/>
              <a:buNone/>
            </a:pPr>
            <a:r>
              <a:rPr kumimoji="1" lang="en-US" altLang="zh-CN" sz="2000" b="0"/>
              <a:t>The transfer function of the system with zero order holder is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endParaRPr kumimoji="1" lang="en-US" altLang="zh-CN" sz="2000" b="0"/>
          </a:p>
        </p:txBody>
      </p:sp>
      <p:graphicFrame>
        <p:nvGraphicFramePr>
          <p:cNvPr id="438278" name="Object 6"/>
          <p:cNvGraphicFramePr>
            <a:graphicFrameLocks noChangeAspect="1"/>
          </p:cNvGraphicFramePr>
          <p:nvPr/>
        </p:nvGraphicFramePr>
        <p:xfrm>
          <a:off x="3124200" y="2590800"/>
          <a:ext cx="2133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公式" r:id="rId3" imgW="1472400" imgH="546120" progId="Equation.3">
                  <p:embed/>
                </p:oleObj>
              </mc:Choice>
              <mc:Fallback>
                <p:oleObj name="公式" r:id="rId3" imgW="1472400" imgH="5461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90800"/>
                        <a:ext cx="21336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81" name="Object 9"/>
          <p:cNvGraphicFramePr>
            <a:graphicFrameLocks noChangeAspect="1"/>
          </p:cNvGraphicFramePr>
          <p:nvPr/>
        </p:nvGraphicFramePr>
        <p:xfrm>
          <a:off x="3048000" y="4135438"/>
          <a:ext cx="24384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公式" r:id="rId5" imgW="1650240" imgH="546120" progId="Equation.3">
                  <p:embed/>
                </p:oleObj>
              </mc:Choice>
              <mc:Fallback>
                <p:oleObj name="公式" r:id="rId5" imgW="1650240" imgH="5461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135438"/>
                        <a:ext cx="2438400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83" name="Rectangle 1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graphicFrame>
        <p:nvGraphicFramePr>
          <p:cNvPr id="438284" name="Object 12"/>
          <p:cNvGraphicFramePr>
            <a:graphicFrameLocks noChangeAspect="1"/>
          </p:cNvGraphicFramePr>
          <p:nvPr/>
        </p:nvGraphicFramePr>
        <p:xfrm>
          <a:off x="1524000" y="5181600"/>
          <a:ext cx="64008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7" imgW="2717800" imgH="368300" progId="">
                  <p:embed/>
                </p:oleObj>
              </mc:Choice>
              <mc:Fallback>
                <p:oleObj name="Equation" r:id="rId7" imgW="2717800" imgH="3683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81600"/>
                        <a:ext cx="64008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53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0B38B-EA96-4849-8355-2979E221B105}" type="slidenum">
              <a:rPr lang="en-US" altLang="zh-CN"/>
              <a:pPr/>
              <a:t>28</a:t>
            </a:fld>
            <a:endParaRPr lang="en-US" altLang="zh-CN"/>
          </a:p>
        </p:txBody>
      </p:sp>
      <p:graphicFrame>
        <p:nvGraphicFramePr>
          <p:cNvPr id="439303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93863"/>
          <a:ext cx="7086600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3" imgW="3757320" imgH="2133720" progId="">
                  <p:embed/>
                </p:oleObj>
              </mc:Choice>
              <mc:Fallback>
                <p:oleObj name="Equation" r:id="rId3" imgW="3757320" imgH="2133720" progId="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93863"/>
                        <a:ext cx="7086600" cy="373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838200" y="5410200"/>
          <a:ext cx="59372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5" imgW="3541680" imgH="482760" progId="">
                  <p:embed/>
                </p:oleObj>
              </mc:Choice>
              <mc:Fallback>
                <p:oleObj name="Equation" r:id="rId5" imgW="3541680" imgH="4827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593725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9" name="Rectangle 13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19983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3BC3-B1B8-41FA-AE8F-8C7B61B39757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zh-CN" sz="2000" b="0"/>
              <a:t>4.4.6 Open loop pulse transfer function of the system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zh-CN" sz="2000" b="0"/>
              <a:t>(1) Pulse transfer function of cascaded elements without sampler between them</a:t>
            </a:r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1931988" y="5165725"/>
            <a:ext cx="568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u="none">
                <a:latin typeface="Tahoma" pitchFamily="34" charset="0"/>
              </a:rPr>
              <a:t>Fig. 4.5 </a:t>
            </a:r>
            <a:r>
              <a:rPr kumimoji="1" lang="en-US" altLang="zh-CN" sz="2000" u="none">
                <a:latin typeface="Tahoma" pitchFamily="34" charset="0"/>
              </a:rPr>
              <a:t>cascade connection without sampler</a:t>
            </a:r>
          </a:p>
        </p:txBody>
      </p:sp>
      <p:grpSp>
        <p:nvGrpSpPr>
          <p:cNvPr id="440352" name="Group 32"/>
          <p:cNvGrpSpPr>
            <a:grpSpLocks/>
          </p:cNvGrpSpPr>
          <p:nvPr/>
        </p:nvGrpSpPr>
        <p:grpSpPr bwMode="auto">
          <a:xfrm>
            <a:off x="1322388" y="3286125"/>
            <a:ext cx="6983412" cy="1590675"/>
            <a:chOff x="657" y="1974"/>
            <a:chExt cx="4399" cy="1002"/>
          </a:xfrm>
        </p:grpSpPr>
        <p:sp>
          <p:nvSpPr>
            <p:cNvPr id="440325" name="Line 5"/>
            <p:cNvSpPr>
              <a:spLocks noChangeShapeType="1"/>
            </p:cNvSpPr>
            <p:nvPr/>
          </p:nvSpPr>
          <p:spPr bwMode="auto">
            <a:xfrm>
              <a:off x="702" y="2700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26" name="Line 6"/>
            <p:cNvSpPr>
              <a:spLocks noChangeShapeType="1"/>
            </p:cNvSpPr>
            <p:nvPr/>
          </p:nvSpPr>
          <p:spPr bwMode="auto">
            <a:xfrm flipV="1">
              <a:off x="1246" y="2564"/>
              <a:ext cx="18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27" name="Line 7"/>
            <p:cNvSpPr>
              <a:spLocks noChangeShapeType="1"/>
            </p:cNvSpPr>
            <p:nvPr/>
          </p:nvSpPr>
          <p:spPr bwMode="auto">
            <a:xfrm>
              <a:off x="1382" y="270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28" name="Text Box 8"/>
            <p:cNvSpPr txBox="1">
              <a:spLocks noChangeArrowheads="1"/>
            </p:cNvSpPr>
            <p:nvPr/>
          </p:nvSpPr>
          <p:spPr bwMode="auto">
            <a:xfrm>
              <a:off x="1881" y="2564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1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0329" name="Line 9"/>
            <p:cNvSpPr>
              <a:spLocks noChangeShapeType="1"/>
            </p:cNvSpPr>
            <p:nvPr/>
          </p:nvSpPr>
          <p:spPr bwMode="auto">
            <a:xfrm>
              <a:off x="2925" y="2700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0" name="Text Box 10"/>
            <p:cNvSpPr txBox="1">
              <a:spLocks noChangeArrowheads="1"/>
            </p:cNvSpPr>
            <p:nvPr/>
          </p:nvSpPr>
          <p:spPr bwMode="auto">
            <a:xfrm>
              <a:off x="3334" y="2564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2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0331" name="Line 11"/>
            <p:cNvSpPr>
              <a:spLocks noChangeShapeType="1"/>
            </p:cNvSpPr>
            <p:nvPr/>
          </p:nvSpPr>
          <p:spPr bwMode="auto">
            <a:xfrm>
              <a:off x="3833" y="2700"/>
              <a:ext cx="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2" name="Line 12"/>
            <p:cNvSpPr>
              <a:spLocks noChangeShapeType="1"/>
            </p:cNvSpPr>
            <p:nvPr/>
          </p:nvSpPr>
          <p:spPr bwMode="auto">
            <a:xfrm flipV="1">
              <a:off x="4149" y="2564"/>
              <a:ext cx="18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3" name="Line 13"/>
            <p:cNvSpPr>
              <a:spLocks noChangeShapeType="1"/>
            </p:cNvSpPr>
            <p:nvPr/>
          </p:nvSpPr>
          <p:spPr bwMode="auto">
            <a:xfrm>
              <a:off x="4376" y="2700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4" name="Line 14"/>
            <p:cNvSpPr>
              <a:spLocks noChangeShapeType="1"/>
            </p:cNvSpPr>
            <p:nvPr/>
          </p:nvSpPr>
          <p:spPr bwMode="auto">
            <a:xfrm flipH="1" flipV="1">
              <a:off x="1019" y="2292"/>
              <a:ext cx="31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5" name="Line 15"/>
            <p:cNvSpPr>
              <a:spLocks noChangeShapeType="1"/>
            </p:cNvSpPr>
            <p:nvPr/>
          </p:nvSpPr>
          <p:spPr bwMode="auto">
            <a:xfrm>
              <a:off x="1065" y="2292"/>
              <a:ext cx="2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6" name="Line 16"/>
            <p:cNvSpPr>
              <a:spLocks noChangeShapeType="1"/>
            </p:cNvSpPr>
            <p:nvPr/>
          </p:nvSpPr>
          <p:spPr bwMode="auto">
            <a:xfrm flipH="1" flipV="1">
              <a:off x="3922" y="2292"/>
              <a:ext cx="31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7" name="Line 17"/>
            <p:cNvSpPr>
              <a:spLocks noChangeShapeType="1"/>
            </p:cNvSpPr>
            <p:nvPr/>
          </p:nvSpPr>
          <p:spPr bwMode="auto">
            <a:xfrm>
              <a:off x="1609" y="2019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8" name="Line 18"/>
            <p:cNvSpPr>
              <a:spLocks noChangeShapeType="1"/>
            </p:cNvSpPr>
            <p:nvPr/>
          </p:nvSpPr>
          <p:spPr bwMode="auto">
            <a:xfrm>
              <a:off x="4240" y="2019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39" name="Line 19"/>
            <p:cNvSpPr>
              <a:spLocks noChangeShapeType="1"/>
            </p:cNvSpPr>
            <p:nvPr/>
          </p:nvSpPr>
          <p:spPr bwMode="auto">
            <a:xfrm flipH="1">
              <a:off x="1609" y="2110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40" name="Line 20"/>
            <p:cNvSpPr>
              <a:spLocks noChangeShapeType="1"/>
            </p:cNvSpPr>
            <p:nvPr/>
          </p:nvSpPr>
          <p:spPr bwMode="auto">
            <a:xfrm>
              <a:off x="3242" y="2110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41" name="Text Box 21"/>
            <p:cNvSpPr txBox="1">
              <a:spLocks noChangeArrowheads="1"/>
            </p:cNvSpPr>
            <p:nvPr/>
          </p:nvSpPr>
          <p:spPr bwMode="auto">
            <a:xfrm>
              <a:off x="657" y="242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R(s)</a:t>
              </a:r>
            </a:p>
          </p:txBody>
        </p:sp>
        <p:sp>
          <p:nvSpPr>
            <p:cNvPr id="440342" name="Text Box 22"/>
            <p:cNvSpPr txBox="1">
              <a:spLocks noChangeArrowheads="1"/>
            </p:cNvSpPr>
            <p:nvPr/>
          </p:nvSpPr>
          <p:spPr bwMode="auto">
            <a:xfrm>
              <a:off x="2562" y="247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</a:t>
              </a:r>
              <a:r>
                <a:rPr lang="en-US" altLang="zh-CN" sz="1200" b="1" u="none">
                  <a:latin typeface="Tahoma" pitchFamily="34" charset="0"/>
                </a:rPr>
                <a:t>1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0343" name="Text Box 23"/>
            <p:cNvSpPr txBox="1">
              <a:spLocks noChangeArrowheads="1"/>
            </p:cNvSpPr>
            <p:nvPr/>
          </p:nvSpPr>
          <p:spPr bwMode="auto">
            <a:xfrm>
              <a:off x="4467" y="242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</a:t>
              </a:r>
              <a:r>
                <a:rPr lang="en-US" altLang="zh-CN" sz="1200" b="1" u="none">
                  <a:latin typeface="Tahoma" pitchFamily="34" charset="0"/>
                </a:rPr>
                <a:t>*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0344" name="Text Box 24"/>
            <p:cNvSpPr txBox="1">
              <a:spLocks noChangeArrowheads="1"/>
            </p:cNvSpPr>
            <p:nvPr/>
          </p:nvSpPr>
          <p:spPr bwMode="auto">
            <a:xfrm>
              <a:off x="3787" y="242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C(s)</a:t>
              </a:r>
            </a:p>
          </p:txBody>
        </p:sp>
        <p:sp>
          <p:nvSpPr>
            <p:cNvPr id="440345" name="Text Box 25"/>
            <p:cNvSpPr txBox="1">
              <a:spLocks noChangeArrowheads="1"/>
            </p:cNvSpPr>
            <p:nvPr/>
          </p:nvSpPr>
          <p:spPr bwMode="auto">
            <a:xfrm>
              <a:off x="4467" y="2745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 C(z)</a:t>
              </a:r>
            </a:p>
          </p:txBody>
        </p:sp>
        <p:sp>
          <p:nvSpPr>
            <p:cNvPr id="440346" name="Text Box 26"/>
            <p:cNvSpPr txBox="1">
              <a:spLocks noChangeArrowheads="1"/>
            </p:cNvSpPr>
            <p:nvPr/>
          </p:nvSpPr>
          <p:spPr bwMode="auto">
            <a:xfrm>
              <a:off x="1382" y="2745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R(z)</a:t>
              </a:r>
            </a:p>
          </p:txBody>
        </p:sp>
        <p:sp>
          <p:nvSpPr>
            <p:cNvPr id="440347" name="Text Box 27"/>
            <p:cNvSpPr txBox="1">
              <a:spLocks noChangeArrowheads="1"/>
            </p:cNvSpPr>
            <p:nvPr/>
          </p:nvSpPr>
          <p:spPr bwMode="auto">
            <a:xfrm>
              <a:off x="1382" y="242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R*(s)</a:t>
              </a:r>
            </a:p>
          </p:txBody>
        </p:sp>
        <p:sp>
          <p:nvSpPr>
            <p:cNvPr id="440348" name="Text Box 28"/>
            <p:cNvSpPr txBox="1">
              <a:spLocks noChangeArrowheads="1"/>
            </p:cNvSpPr>
            <p:nvPr/>
          </p:nvSpPr>
          <p:spPr bwMode="auto">
            <a:xfrm>
              <a:off x="2607" y="197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G(z)</a:t>
              </a:r>
            </a:p>
          </p:txBody>
        </p:sp>
        <p:sp>
          <p:nvSpPr>
            <p:cNvPr id="440349" name="Text Box 29"/>
            <p:cNvSpPr txBox="1">
              <a:spLocks noChangeArrowheads="1"/>
            </p:cNvSpPr>
            <p:nvPr/>
          </p:nvSpPr>
          <p:spPr bwMode="auto">
            <a:xfrm>
              <a:off x="1019" y="2065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T</a:t>
              </a:r>
            </a:p>
          </p:txBody>
        </p:sp>
        <p:sp>
          <p:nvSpPr>
            <p:cNvPr id="440350" name="Line 30"/>
            <p:cNvSpPr>
              <a:spLocks noChangeShapeType="1"/>
            </p:cNvSpPr>
            <p:nvPr/>
          </p:nvSpPr>
          <p:spPr bwMode="auto">
            <a:xfrm>
              <a:off x="2381" y="2700"/>
              <a:ext cx="54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0351" name="Text Box 31"/>
            <p:cNvSpPr txBox="1">
              <a:spLocks noChangeArrowheads="1"/>
            </p:cNvSpPr>
            <p:nvPr/>
          </p:nvSpPr>
          <p:spPr bwMode="auto">
            <a:xfrm>
              <a:off x="4468" y="2069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</p:grpSp>
      <p:sp>
        <p:nvSpPr>
          <p:cNvPr id="440354" name="Rectangle 34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19415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86AB8-6B53-4BF5-A19F-61D17F1E6BD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/>
              <a:t>Contents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848600" cy="4302125"/>
          </a:xfrm>
        </p:spPr>
        <p:txBody>
          <a:bodyPr/>
          <a:lstStyle/>
          <a:p>
            <a:pPr>
              <a:lnSpc>
                <a:spcPct val="145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kumimoji="1" lang="en-US" altLang="zh-CN" sz="2000" b="0" dirty="0" smtClean="0"/>
              <a:t>1 </a:t>
            </a:r>
            <a:r>
              <a:rPr kumimoji="1" lang="en-US" altLang="zh-CN" sz="2000" b="0" dirty="0"/>
              <a:t>Description of Linear Discrete Systems</a:t>
            </a:r>
          </a:p>
          <a:p>
            <a:pPr>
              <a:lnSpc>
                <a:spcPct val="145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kumimoji="1" lang="en-US" altLang="zh-CN" sz="2000" b="0" dirty="0" smtClean="0"/>
              <a:t>2 </a:t>
            </a:r>
            <a:r>
              <a:rPr kumimoji="1" lang="en-US" altLang="zh-CN" sz="2000" b="0" dirty="0"/>
              <a:t>Pulse Response Function</a:t>
            </a:r>
          </a:p>
          <a:p>
            <a:pPr>
              <a:lnSpc>
                <a:spcPct val="145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kumimoji="1" lang="en-US" altLang="zh-CN" sz="2000" b="0" dirty="0" smtClean="0"/>
              <a:t>3 </a:t>
            </a:r>
            <a:r>
              <a:rPr kumimoji="1" lang="en-US" altLang="zh-CN" sz="2000" b="0" dirty="0"/>
              <a:t>Pulse Transfer Function</a:t>
            </a:r>
          </a:p>
          <a:p>
            <a:pPr>
              <a:lnSpc>
                <a:spcPct val="145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kumimoji="1" lang="en-US" altLang="zh-CN" sz="2000" b="0" dirty="0" smtClean="0"/>
              <a:t>4 </a:t>
            </a:r>
            <a:r>
              <a:rPr kumimoji="1" lang="en-US" altLang="zh-CN" sz="2000" b="0" dirty="0"/>
              <a:t>Open/closed-loop Pulse Transfer Function</a:t>
            </a:r>
          </a:p>
          <a:p>
            <a:pPr>
              <a:lnSpc>
                <a:spcPct val="145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kumimoji="1" lang="en-US" altLang="zh-CN" sz="2000" b="0" dirty="0" smtClean="0"/>
              <a:t>5 </a:t>
            </a:r>
            <a:r>
              <a:rPr kumimoji="1" lang="en-US" altLang="zh-CN" sz="2000" b="0" dirty="0"/>
              <a:t>Response of the CCS</a:t>
            </a:r>
          </a:p>
          <a:p>
            <a:pPr>
              <a:lnSpc>
                <a:spcPct val="145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kumimoji="1" lang="en-US" altLang="zh-CN" sz="2000" b="0" dirty="0" smtClean="0"/>
              <a:t>6 </a:t>
            </a:r>
            <a:r>
              <a:rPr kumimoji="1" lang="en-US" altLang="zh-CN" sz="2000" b="0" dirty="0"/>
              <a:t>Performance Specifications of the CCS</a:t>
            </a:r>
          </a:p>
          <a:p>
            <a:pPr>
              <a:lnSpc>
                <a:spcPct val="145000"/>
              </a:lnSpc>
              <a:spcBef>
                <a:spcPct val="45000"/>
              </a:spcBef>
              <a:buFont typeface="Wingdings" pitchFamily="2" charset="2"/>
              <a:buNone/>
            </a:pPr>
            <a:r>
              <a:rPr kumimoji="1" lang="en-US" altLang="zh-CN" sz="2000" b="0" dirty="0" smtClean="0"/>
              <a:t>7 </a:t>
            </a:r>
            <a:r>
              <a:rPr kumimoji="1" lang="en-US" altLang="zh-CN" sz="2000" b="0" dirty="0"/>
              <a:t>State Space Description of the CCS</a:t>
            </a:r>
          </a:p>
        </p:txBody>
      </p:sp>
    </p:spTree>
    <p:extLst>
      <p:ext uri="{BB962C8B-B14F-4D97-AF65-F5344CB8AC3E}">
        <p14:creationId xmlns:p14="http://schemas.microsoft.com/office/powerpoint/2010/main" val="17011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E449C-FE91-4188-9126-3CC9033F0C3D}" type="slidenum">
              <a:rPr lang="en-US" altLang="zh-CN"/>
              <a:pPr/>
              <a:t>30</a:t>
            </a:fld>
            <a:endParaRPr lang="en-US" altLang="zh-CN"/>
          </a:p>
        </p:txBody>
      </p:sp>
      <p:graphicFrame>
        <p:nvGraphicFramePr>
          <p:cNvPr id="441348" name="Object 4"/>
          <p:cNvGraphicFramePr>
            <a:graphicFrameLocks noChangeAspect="1"/>
          </p:cNvGraphicFramePr>
          <p:nvPr/>
        </p:nvGraphicFramePr>
        <p:xfrm>
          <a:off x="771525" y="1676400"/>
          <a:ext cx="70770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3" imgW="4316040" imgH="507960" progId="">
                  <p:embed/>
                </p:oleObj>
              </mc:Choice>
              <mc:Fallback>
                <p:oleObj name="Equation" r:id="rId3" imgW="4316040" imgH="5079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1676400"/>
                        <a:ext cx="707707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9" name="Object 5"/>
          <p:cNvGraphicFramePr>
            <a:graphicFrameLocks noChangeAspect="1"/>
          </p:cNvGraphicFramePr>
          <p:nvPr/>
        </p:nvGraphicFramePr>
        <p:xfrm>
          <a:off x="762000" y="2644775"/>
          <a:ext cx="72390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5" imgW="4468320" imgH="507960" progId="">
                  <p:embed/>
                </p:oleObj>
              </mc:Choice>
              <mc:Fallback>
                <p:oleObj name="Equation" r:id="rId5" imgW="4468320" imgH="50796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44775"/>
                        <a:ext cx="72390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0" name="Object 6"/>
          <p:cNvGraphicFramePr>
            <a:graphicFrameLocks noChangeAspect="1"/>
          </p:cNvGraphicFramePr>
          <p:nvPr/>
        </p:nvGraphicFramePr>
        <p:xfrm>
          <a:off x="762000" y="3587750"/>
          <a:ext cx="73152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7" imgW="4455360" imgH="762120" progId="">
                  <p:embed/>
                </p:oleObj>
              </mc:Choice>
              <mc:Fallback>
                <p:oleObj name="Equation" r:id="rId7" imgW="4455360" imgH="76212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7750"/>
                        <a:ext cx="7315200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735013" y="4953000"/>
          <a:ext cx="5235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9" imgW="3287520" imgH="1015920" progId="">
                  <p:embed/>
                </p:oleObj>
              </mc:Choice>
              <mc:Fallback>
                <p:oleObj name="Equation" r:id="rId9" imgW="3287520" imgH="101592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4953000"/>
                        <a:ext cx="523557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97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5BB8A-693E-44DA-802C-4EE00BF5DAE6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en-US" altLang="zh-CN" sz="2000" b="0"/>
              <a:t>(2) Pulse transfer function of cascaded elements with sampler between them</a:t>
            </a:r>
          </a:p>
        </p:txBody>
      </p:sp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1908175" y="4437063"/>
            <a:ext cx="568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u="none">
                <a:latin typeface="Tahoma" pitchFamily="34" charset="0"/>
              </a:rPr>
              <a:t>Fig. 4.6 </a:t>
            </a:r>
            <a:r>
              <a:rPr kumimoji="1" lang="en-US" altLang="zh-CN" sz="2000" u="none">
                <a:latin typeface="Tahoma" pitchFamily="34" charset="0"/>
              </a:rPr>
              <a:t>cascade connection with sampler</a:t>
            </a:r>
          </a:p>
        </p:txBody>
      </p:sp>
      <p:grpSp>
        <p:nvGrpSpPr>
          <p:cNvPr id="443397" name="Group 5"/>
          <p:cNvGrpSpPr>
            <a:grpSpLocks/>
          </p:cNvGrpSpPr>
          <p:nvPr/>
        </p:nvGrpSpPr>
        <p:grpSpPr bwMode="auto">
          <a:xfrm>
            <a:off x="1042988" y="2492375"/>
            <a:ext cx="6983412" cy="1590675"/>
            <a:chOff x="657" y="1570"/>
            <a:chExt cx="4399" cy="1002"/>
          </a:xfrm>
        </p:grpSpPr>
        <p:sp>
          <p:nvSpPr>
            <p:cNvPr id="443398" name="Line 6"/>
            <p:cNvSpPr>
              <a:spLocks noChangeShapeType="1"/>
            </p:cNvSpPr>
            <p:nvPr/>
          </p:nvSpPr>
          <p:spPr bwMode="auto">
            <a:xfrm>
              <a:off x="702" y="2296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399" name="Line 7"/>
            <p:cNvSpPr>
              <a:spLocks noChangeShapeType="1"/>
            </p:cNvSpPr>
            <p:nvPr/>
          </p:nvSpPr>
          <p:spPr bwMode="auto">
            <a:xfrm flipV="1">
              <a:off x="1246" y="2160"/>
              <a:ext cx="18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0" name="Line 8"/>
            <p:cNvSpPr>
              <a:spLocks noChangeShapeType="1"/>
            </p:cNvSpPr>
            <p:nvPr/>
          </p:nvSpPr>
          <p:spPr bwMode="auto">
            <a:xfrm>
              <a:off x="1382" y="2296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1" name="Text Box 9"/>
            <p:cNvSpPr txBox="1">
              <a:spLocks noChangeArrowheads="1"/>
            </p:cNvSpPr>
            <p:nvPr/>
          </p:nvSpPr>
          <p:spPr bwMode="auto">
            <a:xfrm>
              <a:off x="1881" y="2160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1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3402" name="Line 10"/>
            <p:cNvSpPr>
              <a:spLocks noChangeShapeType="1"/>
            </p:cNvSpPr>
            <p:nvPr/>
          </p:nvSpPr>
          <p:spPr bwMode="auto">
            <a:xfrm>
              <a:off x="2925" y="2296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3" name="Text Box 11"/>
            <p:cNvSpPr txBox="1">
              <a:spLocks noChangeArrowheads="1"/>
            </p:cNvSpPr>
            <p:nvPr/>
          </p:nvSpPr>
          <p:spPr bwMode="auto">
            <a:xfrm>
              <a:off x="3334" y="2160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2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3404" name="Line 12"/>
            <p:cNvSpPr>
              <a:spLocks noChangeShapeType="1"/>
            </p:cNvSpPr>
            <p:nvPr/>
          </p:nvSpPr>
          <p:spPr bwMode="auto">
            <a:xfrm>
              <a:off x="3833" y="2296"/>
              <a:ext cx="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5" name="Line 13"/>
            <p:cNvSpPr>
              <a:spLocks noChangeShapeType="1"/>
            </p:cNvSpPr>
            <p:nvPr/>
          </p:nvSpPr>
          <p:spPr bwMode="auto">
            <a:xfrm flipV="1">
              <a:off x="4149" y="2160"/>
              <a:ext cx="18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6" name="Line 14"/>
            <p:cNvSpPr>
              <a:spLocks noChangeShapeType="1"/>
            </p:cNvSpPr>
            <p:nvPr/>
          </p:nvSpPr>
          <p:spPr bwMode="auto">
            <a:xfrm>
              <a:off x="4376" y="229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7" name="Line 15"/>
            <p:cNvSpPr>
              <a:spLocks noChangeShapeType="1"/>
            </p:cNvSpPr>
            <p:nvPr/>
          </p:nvSpPr>
          <p:spPr bwMode="auto">
            <a:xfrm flipH="1" flipV="1">
              <a:off x="1019" y="1888"/>
              <a:ext cx="31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8" name="Line 16"/>
            <p:cNvSpPr>
              <a:spLocks noChangeShapeType="1"/>
            </p:cNvSpPr>
            <p:nvPr/>
          </p:nvSpPr>
          <p:spPr bwMode="auto">
            <a:xfrm>
              <a:off x="1065" y="1888"/>
              <a:ext cx="2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09" name="Line 17"/>
            <p:cNvSpPr>
              <a:spLocks noChangeShapeType="1"/>
            </p:cNvSpPr>
            <p:nvPr/>
          </p:nvSpPr>
          <p:spPr bwMode="auto">
            <a:xfrm flipH="1" flipV="1">
              <a:off x="3922" y="1888"/>
              <a:ext cx="31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10" name="Line 18"/>
            <p:cNvSpPr>
              <a:spLocks noChangeShapeType="1"/>
            </p:cNvSpPr>
            <p:nvPr/>
          </p:nvSpPr>
          <p:spPr bwMode="auto">
            <a:xfrm>
              <a:off x="1609" y="1615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11" name="Line 19"/>
            <p:cNvSpPr>
              <a:spLocks noChangeShapeType="1"/>
            </p:cNvSpPr>
            <p:nvPr/>
          </p:nvSpPr>
          <p:spPr bwMode="auto">
            <a:xfrm>
              <a:off x="4240" y="1615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12" name="Line 20"/>
            <p:cNvSpPr>
              <a:spLocks noChangeShapeType="1"/>
            </p:cNvSpPr>
            <p:nvPr/>
          </p:nvSpPr>
          <p:spPr bwMode="auto">
            <a:xfrm flipH="1">
              <a:off x="1609" y="1706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13" name="Line 21"/>
            <p:cNvSpPr>
              <a:spLocks noChangeShapeType="1"/>
            </p:cNvSpPr>
            <p:nvPr/>
          </p:nvSpPr>
          <p:spPr bwMode="auto">
            <a:xfrm>
              <a:off x="3242" y="1706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14" name="Text Box 22"/>
            <p:cNvSpPr txBox="1">
              <a:spLocks noChangeArrowheads="1"/>
            </p:cNvSpPr>
            <p:nvPr/>
          </p:nvSpPr>
          <p:spPr bwMode="auto">
            <a:xfrm>
              <a:off x="657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R(s)</a:t>
              </a:r>
            </a:p>
          </p:txBody>
        </p:sp>
        <p:sp>
          <p:nvSpPr>
            <p:cNvPr id="443415" name="Text Box 23"/>
            <p:cNvSpPr txBox="1">
              <a:spLocks noChangeArrowheads="1"/>
            </p:cNvSpPr>
            <p:nvPr/>
          </p:nvSpPr>
          <p:spPr bwMode="auto">
            <a:xfrm>
              <a:off x="2336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</a:t>
              </a:r>
              <a:r>
                <a:rPr lang="en-US" altLang="zh-CN" sz="1200" b="1" u="none">
                  <a:latin typeface="Tahoma" pitchFamily="34" charset="0"/>
                </a:rPr>
                <a:t>1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3416" name="Text Box 24"/>
            <p:cNvSpPr txBox="1">
              <a:spLocks noChangeArrowheads="1"/>
            </p:cNvSpPr>
            <p:nvPr/>
          </p:nvSpPr>
          <p:spPr bwMode="auto">
            <a:xfrm>
              <a:off x="4467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</a:t>
              </a:r>
              <a:r>
                <a:rPr lang="en-US" altLang="zh-CN" sz="1200" b="1" u="none">
                  <a:latin typeface="Tahoma" pitchFamily="34" charset="0"/>
                </a:rPr>
                <a:t>*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3417" name="Text Box 25"/>
            <p:cNvSpPr txBox="1">
              <a:spLocks noChangeArrowheads="1"/>
            </p:cNvSpPr>
            <p:nvPr/>
          </p:nvSpPr>
          <p:spPr bwMode="auto">
            <a:xfrm>
              <a:off x="3787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C(s)</a:t>
              </a:r>
            </a:p>
          </p:txBody>
        </p:sp>
        <p:sp>
          <p:nvSpPr>
            <p:cNvPr id="443418" name="Text Box 26"/>
            <p:cNvSpPr txBox="1">
              <a:spLocks noChangeArrowheads="1"/>
            </p:cNvSpPr>
            <p:nvPr/>
          </p:nvSpPr>
          <p:spPr bwMode="auto">
            <a:xfrm>
              <a:off x="4467" y="2341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 C(z)</a:t>
              </a:r>
            </a:p>
          </p:txBody>
        </p:sp>
        <p:sp>
          <p:nvSpPr>
            <p:cNvPr id="443419" name="Text Box 27"/>
            <p:cNvSpPr txBox="1">
              <a:spLocks noChangeArrowheads="1"/>
            </p:cNvSpPr>
            <p:nvPr/>
          </p:nvSpPr>
          <p:spPr bwMode="auto">
            <a:xfrm>
              <a:off x="1382" y="2341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R(z)</a:t>
              </a:r>
            </a:p>
          </p:txBody>
        </p:sp>
        <p:sp>
          <p:nvSpPr>
            <p:cNvPr id="443420" name="Text Box 28"/>
            <p:cNvSpPr txBox="1">
              <a:spLocks noChangeArrowheads="1"/>
            </p:cNvSpPr>
            <p:nvPr/>
          </p:nvSpPr>
          <p:spPr bwMode="auto">
            <a:xfrm>
              <a:off x="1382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R*(s)</a:t>
              </a:r>
            </a:p>
          </p:txBody>
        </p:sp>
        <p:sp>
          <p:nvSpPr>
            <p:cNvPr id="443421" name="Text Box 29"/>
            <p:cNvSpPr txBox="1">
              <a:spLocks noChangeArrowheads="1"/>
            </p:cNvSpPr>
            <p:nvPr/>
          </p:nvSpPr>
          <p:spPr bwMode="auto">
            <a:xfrm>
              <a:off x="2607" y="1570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G(z)</a:t>
              </a:r>
            </a:p>
          </p:txBody>
        </p:sp>
        <p:sp>
          <p:nvSpPr>
            <p:cNvPr id="443422" name="Text Box 30"/>
            <p:cNvSpPr txBox="1">
              <a:spLocks noChangeArrowheads="1"/>
            </p:cNvSpPr>
            <p:nvPr/>
          </p:nvSpPr>
          <p:spPr bwMode="auto">
            <a:xfrm>
              <a:off x="1019" y="1661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T</a:t>
              </a:r>
            </a:p>
          </p:txBody>
        </p:sp>
        <p:sp>
          <p:nvSpPr>
            <p:cNvPr id="443423" name="Line 31"/>
            <p:cNvSpPr>
              <a:spLocks noChangeShapeType="1"/>
            </p:cNvSpPr>
            <p:nvPr/>
          </p:nvSpPr>
          <p:spPr bwMode="auto">
            <a:xfrm>
              <a:off x="2381" y="2296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24" name="Line 32"/>
            <p:cNvSpPr>
              <a:spLocks noChangeShapeType="1"/>
            </p:cNvSpPr>
            <p:nvPr/>
          </p:nvSpPr>
          <p:spPr bwMode="auto">
            <a:xfrm flipV="1">
              <a:off x="2699" y="2115"/>
              <a:ext cx="136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43425" name="Text Box 33"/>
            <p:cNvSpPr txBox="1">
              <a:spLocks noChangeArrowheads="1"/>
            </p:cNvSpPr>
            <p:nvPr/>
          </p:nvSpPr>
          <p:spPr bwMode="auto">
            <a:xfrm>
              <a:off x="2835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</a:t>
              </a:r>
              <a:r>
                <a:rPr lang="en-US" altLang="zh-CN" sz="1200" b="1" u="none">
                  <a:latin typeface="Tahoma" pitchFamily="34" charset="0"/>
                </a:rPr>
                <a:t>1*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43426" name="Text Box 34"/>
            <p:cNvSpPr txBox="1">
              <a:spLocks noChangeArrowheads="1"/>
            </p:cNvSpPr>
            <p:nvPr/>
          </p:nvSpPr>
          <p:spPr bwMode="auto">
            <a:xfrm>
              <a:off x="2880" y="2341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</a:t>
              </a:r>
              <a:r>
                <a:rPr lang="en-US" altLang="zh-CN" sz="1200" b="1" u="none">
                  <a:latin typeface="Tahoma" pitchFamily="34" charset="0"/>
                </a:rPr>
                <a:t>1</a:t>
              </a:r>
              <a:r>
                <a:rPr lang="en-US" altLang="zh-CN" b="1" u="none">
                  <a:latin typeface="Tahoma" pitchFamily="34" charset="0"/>
                </a:rPr>
                <a:t>(z)</a:t>
              </a:r>
            </a:p>
          </p:txBody>
        </p:sp>
        <p:sp>
          <p:nvSpPr>
            <p:cNvPr id="443427" name="Line 35"/>
            <p:cNvSpPr>
              <a:spLocks noChangeShapeType="1"/>
            </p:cNvSpPr>
            <p:nvPr/>
          </p:nvSpPr>
          <p:spPr bwMode="auto">
            <a:xfrm flipH="1" flipV="1">
              <a:off x="2426" y="1888"/>
              <a:ext cx="318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</p:grpSp>
      <p:sp>
        <p:nvSpPr>
          <p:cNvPr id="443429" name="Rectangle 3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590207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4F145-C518-4441-871E-EC030674C591}" type="slidenum">
              <a:rPr lang="en-US" altLang="zh-CN"/>
              <a:pPr/>
              <a:t>32</a:t>
            </a:fld>
            <a:endParaRPr lang="en-US" altLang="zh-CN"/>
          </a:p>
        </p:txBody>
      </p:sp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762000" y="1676400"/>
          <a:ext cx="65532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3" imgW="4290480" imgH="507960" progId="">
                  <p:embed/>
                </p:oleObj>
              </mc:Choice>
              <mc:Fallback>
                <p:oleObj name="Equation" r:id="rId3" imgW="4290480" imgH="5079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655320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762000" y="2667000"/>
          <a:ext cx="6858000" cy="203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5" imgW="4417560" imgH="1346040" progId="">
                  <p:embed/>
                </p:oleObj>
              </mc:Choice>
              <mc:Fallback>
                <p:oleObj name="Equation" r:id="rId5" imgW="4417560" imgH="134604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6858000" cy="203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23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769938" y="4891088"/>
          <a:ext cx="5935662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7" imgW="4049280" imgH="1015920" progId="">
                  <p:embed/>
                </p:oleObj>
              </mc:Choice>
              <mc:Fallback>
                <p:oleObj name="Equation" r:id="rId7" imgW="4049280" imgH="101592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891088"/>
                        <a:ext cx="5935662" cy="150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4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18608-CFA6-43D6-A06C-854A548A266A}" type="slidenum">
              <a:rPr lang="en-US" altLang="zh-CN"/>
              <a:pPr/>
              <a:t>33</a:t>
            </a:fld>
            <a:endParaRPr lang="en-US" altLang="zh-CN"/>
          </a:p>
        </p:txBody>
      </p:sp>
      <p:graphicFrame>
        <p:nvGraphicFramePr>
          <p:cNvPr id="454660" name="Object 4"/>
          <p:cNvGraphicFramePr>
            <a:graphicFrameLocks noChangeAspect="1"/>
          </p:cNvGraphicFramePr>
          <p:nvPr/>
        </p:nvGraphicFramePr>
        <p:xfrm>
          <a:off x="838200" y="4267200"/>
          <a:ext cx="6324600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公式" r:id="rId3" imgW="4620600" imgH="1473120" progId="Equation.3">
                  <p:embed/>
                </p:oleObj>
              </mc:Choice>
              <mc:Fallback>
                <p:oleObj name="公式" r:id="rId3" imgW="4620600" imgH="14731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6324600" cy="202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1" name="Object 5"/>
          <p:cNvGraphicFramePr>
            <a:graphicFrameLocks noChangeAspect="1"/>
          </p:cNvGraphicFramePr>
          <p:nvPr/>
        </p:nvGraphicFramePr>
        <p:xfrm>
          <a:off x="762000" y="1524000"/>
          <a:ext cx="7772400" cy="239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5" imgW="4747320" imgH="1460520" progId="">
                  <p:embed/>
                </p:oleObj>
              </mc:Choice>
              <mc:Fallback>
                <p:oleObj name="Equation" r:id="rId5" imgW="4747320" imgH="146052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772400" cy="239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4663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27771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EDF8-28AC-41C5-9757-E222489D2C7F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en-US" altLang="zh-CN" sz="2400" b="0"/>
              <a:t>(3) Pulse transfer function of parallel elements</a:t>
            </a:r>
          </a:p>
        </p:txBody>
      </p:sp>
      <p:grpSp>
        <p:nvGrpSpPr>
          <p:cNvPr id="455684" name="Group 4"/>
          <p:cNvGrpSpPr>
            <a:grpSpLocks/>
          </p:cNvGrpSpPr>
          <p:nvPr/>
        </p:nvGrpSpPr>
        <p:grpSpPr bwMode="auto">
          <a:xfrm>
            <a:off x="1905000" y="2209800"/>
            <a:ext cx="5500688" cy="1358900"/>
            <a:chOff x="1139" y="2694"/>
            <a:chExt cx="3465" cy="856"/>
          </a:xfrm>
        </p:grpSpPr>
        <p:sp>
          <p:nvSpPr>
            <p:cNvPr id="455685" name="Line 5"/>
            <p:cNvSpPr>
              <a:spLocks noChangeShapeType="1"/>
            </p:cNvSpPr>
            <p:nvPr/>
          </p:nvSpPr>
          <p:spPr bwMode="auto">
            <a:xfrm>
              <a:off x="2054" y="2914"/>
              <a:ext cx="49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686" name="Text Box 6"/>
            <p:cNvSpPr txBox="1">
              <a:spLocks noChangeArrowheads="1"/>
            </p:cNvSpPr>
            <p:nvPr/>
          </p:nvSpPr>
          <p:spPr bwMode="auto">
            <a:xfrm>
              <a:off x="2557" y="2821"/>
              <a:ext cx="454" cy="2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latin typeface="Times New Roman" pitchFamily="18" charset="0"/>
                </a:rPr>
                <a:t>  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G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1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</a:t>
              </a:r>
              <a:r>
                <a:rPr kumimoji="1" lang="en-US" altLang="zh-CN" sz="2000" u="none">
                  <a:latin typeface="Times New Roman" pitchFamily="18" charset="0"/>
                </a:rPr>
                <a:t>)</a:t>
              </a:r>
            </a:p>
          </p:txBody>
        </p:sp>
        <p:grpSp>
          <p:nvGrpSpPr>
            <p:cNvPr id="455687" name="Group 7"/>
            <p:cNvGrpSpPr>
              <a:grpSpLocks/>
            </p:cNvGrpSpPr>
            <p:nvPr/>
          </p:nvGrpSpPr>
          <p:grpSpPr bwMode="auto">
            <a:xfrm>
              <a:off x="1510" y="2778"/>
              <a:ext cx="544" cy="136"/>
              <a:chOff x="703" y="1706"/>
              <a:chExt cx="544" cy="136"/>
            </a:xfrm>
          </p:grpSpPr>
          <p:sp>
            <p:nvSpPr>
              <p:cNvPr id="455688" name="Line 8"/>
              <p:cNvSpPr>
                <a:spLocks noChangeShapeType="1"/>
              </p:cNvSpPr>
              <p:nvPr/>
            </p:nvSpPr>
            <p:spPr bwMode="auto">
              <a:xfrm>
                <a:off x="703" y="1842"/>
                <a:ext cx="3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455689" name="Line 9"/>
              <p:cNvSpPr>
                <a:spLocks noChangeShapeType="1"/>
              </p:cNvSpPr>
              <p:nvPr/>
            </p:nvSpPr>
            <p:spPr bwMode="auto">
              <a:xfrm flipV="1">
                <a:off x="1066" y="1706"/>
                <a:ext cx="181" cy="1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</p:grpSp>
        <p:sp>
          <p:nvSpPr>
            <p:cNvPr id="455690" name="Text Box 10"/>
            <p:cNvSpPr txBox="1">
              <a:spLocks noChangeArrowheads="1"/>
            </p:cNvSpPr>
            <p:nvPr/>
          </p:nvSpPr>
          <p:spPr bwMode="auto">
            <a:xfrm>
              <a:off x="2161" y="2704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U*(s)</a:t>
              </a:r>
            </a:p>
          </p:txBody>
        </p:sp>
        <p:sp>
          <p:nvSpPr>
            <p:cNvPr id="455691" name="Text Box 11"/>
            <p:cNvSpPr txBox="1">
              <a:spLocks noChangeArrowheads="1"/>
            </p:cNvSpPr>
            <p:nvPr/>
          </p:nvSpPr>
          <p:spPr bwMode="auto">
            <a:xfrm>
              <a:off x="2545" y="3253"/>
              <a:ext cx="454" cy="2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latin typeface="Times New Roman" pitchFamily="18" charset="0"/>
                </a:rPr>
                <a:t>  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G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2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</a:t>
              </a:r>
              <a:r>
                <a:rPr kumimoji="1" lang="en-US" altLang="zh-CN" sz="2000" u="none">
                  <a:latin typeface="Times New Roman" pitchFamily="18" charset="0"/>
                </a:rPr>
                <a:t>)</a:t>
              </a:r>
            </a:p>
          </p:txBody>
        </p:sp>
        <p:grpSp>
          <p:nvGrpSpPr>
            <p:cNvPr id="455692" name="Group 12"/>
            <p:cNvGrpSpPr>
              <a:grpSpLocks/>
            </p:cNvGrpSpPr>
            <p:nvPr/>
          </p:nvGrpSpPr>
          <p:grpSpPr bwMode="auto">
            <a:xfrm>
              <a:off x="3377" y="3003"/>
              <a:ext cx="544" cy="136"/>
              <a:chOff x="703" y="1706"/>
              <a:chExt cx="544" cy="136"/>
            </a:xfrm>
          </p:grpSpPr>
          <p:sp>
            <p:nvSpPr>
              <p:cNvPr id="455693" name="Line 13"/>
              <p:cNvSpPr>
                <a:spLocks noChangeShapeType="1"/>
              </p:cNvSpPr>
              <p:nvPr/>
            </p:nvSpPr>
            <p:spPr bwMode="auto">
              <a:xfrm>
                <a:off x="703" y="1842"/>
                <a:ext cx="3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455694" name="Line 14"/>
              <p:cNvSpPr>
                <a:spLocks noChangeShapeType="1"/>
              </p:cNvSpPr>
              <p:nvPr/>
            </p:nvSpPr>
            <p:spPr bwMode="auto">
              <a:xfrm flipV="1">
                <a:off x="1066" y="1706"/>
                <a:ext cx="181" cy="1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</p:grpSp>
        <p:sp>
          <p:nvSpPr>
            <p:cNvPr id="455695" name="Line 15"/>
            <p:cNvSpPr>
              <a:spLocks noChangeShapeType="1"/>
            </p:cNvSpPr>
            <p:nvPr/>
          </p:nvSpPr>
          <p:spPr bwMode="auto">
            <a:xfrm>
              <a:off x="4074" y="3125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696" name="Text Box 16"/>
            <p:cNvSpPr txBox="1">
              <a:spLocks noChangeArrowheads="1"/>
            </p:cNvSpPr>
            <p:nvPr/>
          </p:nvSpPr>
          <p:spPr bwMode="auto">
            <a:xfrm>
              <a:off x="3470" y="2947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Y(s</a:t>
              </a:r>
              <a:r>
                <a:rPr kumimoji="1" lang="en-US" altLang="zh-CN" sz="2000" u="none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455697" name="Text Box 17"/>
            <p:cNvSpPr txBox="1">
              <a:spLocks noChangeArrowheads="1"/>
            </p:cNvSpPr>
            <p:nvPr/>
          </p:nvSpPr>
          <p:spPr bwMode="auto">
            <a:xfrm>
              <a:off x="4150" y="2920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Y*(s)</a:t>
              </a:r>
            </a:p>
          </p:txBody>
        </p:sp>
        <p:sp>
          <p:nvSpPr>
            <p:cNvPr id="455698" name="Line 18"/>
            <p:cNvSpPr>
              <a:spLocks noChangeShapeType="1"/>
            </p:cNvSpPr>
            <p:nvPr/>
          </p:nvSpPr>
          <p:spPr bwMode="auto">
            <a:xfrm>
              <a:off x="2046" y="3365"/>
              <a:ext cx="49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grpSp>
          <p:nvGrpSpPr>
            <p:cNvPr id="455699" name="Group 19"/>
            <p:cNvGrpSpPr>
              <a:grpSpLocks/>
            </p:cNvGrpSpPr>
            <p:nvPr/>
          </p:nvGrpSpPr>
          <p:grpSpPr bwMode="auto">
            <a:xfrm>
              <a:off x="1502" y="3229"/>
              <a:ext cx="544" cy="136"/>
              <a:chOff x="703" y="1706"/>
              <a:chExt cx="544" cy="136"/>
            </a:xfrm>
          </p:grpSpPr>
          <p:sp>
            <p:nvSpPr>
              <p:cNvPr id="455700" name="Line 20"/>
              <p:cNvSpPr>
                <a:spLocks noChangeShapeType="1"/>
              </p:cNvSpPr>
              <p:nvPr/>
            </p:nvSpPr>
            <p:spPr bwMode="auto">
              <a:xfrm>
                <a:off x="703" y="1842"/>
                <a:ext cx="3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455701" name="Line 21"/>
              <p:cNvSpPr>
                <a:spLocks noChangeShapeType="1"/>
              </p:cNvSpPr>
              <p:nvPr/>
            </p:nvSpPr>
            <p:spPr bwMode="auto">
              <a:xfrm flipV="1">
                <a:off x="1066" y="1706"/>
                <a:ext cx="181" cy="1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</p:grpSp>
        <p:sp>
          <p:nvSpPr>
            <p:cNvPr id="455702" name="Text Box 22"/>
            <p:cNvSpPr txBox="1">
              <a:spLocks noChangeArrowheads="1"/>
            </p:cNvSpPr>
            <p:nvPr/>
          </p:nvSpPr>
          <p:spPr bwMode="auto">
            <a:xfrm>
              <a:off x="1170" y="2952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U(s)</a:t>
              </a:r>
            </a:p>
          </p:txBody>
        </p:sp>
        <p:sp>
          <p:nvSpPr>
            <p:cNvPr id="455703" name="Text Box 23"/>
            <p:cNvSpPr txBox="1">
              <a:spLocks noChangeArrowheads="1"/>
            </p:cNvSpPr>
            <p:nvPr/>
          </p:nvSpPr>
          <p:spPr bwMode="auto">
            <a:xfrm>
              <a:off x="2153" y="3155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U*(s)</a:t>
              </a:r>
            </a:p>
          </p:txBody>
        </p:sp>
        <p:sp>
          <p:nvSpPr>
            <p:cNvPr id="455704" name="Line 24"/>
            <p:cNvSpPr>
              <a:spLocks noChangeShapeType="1"/>
            </p:cNvSpPr>
            <p:nvPr/>
          </p:nvSpPr>
          <p:spPr bwMode="auto">
            <a:xfrm>
              <a:off x="1502" y="2912"/>
              <a:ext cx="0" cy="4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705" name="Line 25"/>
            <p:cNvSpPr>
              <a:spLocks noChangeShapeType="1"/>
            </p:cNvSpPr>
            <p:nvPr/>
          </p:nvSpPr>
          <p:spPr bwMode="auto">
            <a:xfrm>
              <a:off x="1139" y="3144"/>
              <a:ext cx="3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706" name="Line 26"/>
            <p:cNvSpPr>
              <a:spLocks noChangeShapeType="1"/>
            </p:cNvSpPr>
            <p:nvPr/>
          </p:nvSpPr>
          <p:spPr bwMode="auto">
            <a:xfrm>
              <a:off x="3015" y="2920"/>
              <a:ext cx="3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707" name="Line 27"/>
            <p:cNvSpPr>
              <a:spLocks noChangeShapeType="1"/>
            </p:cNvSpPr>
            <p:nvPr/>
          </p:nvSpPr>
          <p:spPr bwMode="auto">
            <a:xfrm>
              <a:off x="3007" y="3350"/>
              <a:ext cx="3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708" name="Line 28"/>
            <p:cNvSpPr>
              <a:spLocks noChangeShapeType="1"/>
            </p:cNvSpPr>
            <p:nvPr/>
          </p:nvSpPr>
          <p:spPr bwMode="auto">
            <a:xfrm>
              <a:off x="3348" y="2926"/>
              <a:ext cx="0" cy="1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709" name="Line 29"/>
            <p:cNvSpPr>
              <a:spLocks noChangeShapeType="1"/>
            </p:cNvSpPr>
            <p:nvPr/>
          </p:nvSpPr>
          <p:spPr bwMode="auto">
            <a:xfrm flipV="1">
              <a:off x="3348" y="3171"/>
              <a:ext cx="0" cy="1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5710" name="Text Box 30"/>
            <p:cNvSpPr txBox="1">
              <a:spLocks noChangeArrowheads="1"/>
            </p:cNvSpPr>
            <p:nvPr/>
          </p:nvSpPr>
          <p:spPr bwMode="auto">
            <a:xfrm>
              <a:off x="3305" y="3070"/>
              <a:ext cx="45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1400" u="none">
                  <a:solidFill>
                    <a:srgbClr val="070709"/>
                  </a:solidFill>
                  <a:latin typeface="Times New Roman" pitchFamily="18" charset="0"/>
                  <a:sym typeface="Symbol" pitchFamily="18" charset="2"/>
                </a:rPr>
                <a:t></a:t>
              </a:r>
              <a:endParaRPr kumimoji="1" lang="en-US" altLang="en-US" sz="1400" u="none">
                <a:solidFill>
                  <a:srgbClr val="070709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55711" name="Text Box 31"/>
            <p:cNvSpPr txBox="1">
              <a:spLocks noChangeArrowheads="1"/>
            </p:cNvSpPr>
            <p:nvPr/>
          </p:nvSpPr>
          <p:spPr bwMode="auto">
            <a:xfrm>
              <a:off x="3035" y="2694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1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(s)</a:t>
              </a:r>
            </a:p>
          </p:txBody>
        </p:sp>
        <p:sp>
          <p:nvSpPr>
            <p:cNvPr id="455712" name="Text Box 32"/>
            <p:cNvSpPr txBox="1">
              <a:spLocks noChangeArrowheads="1"/>
            </p:cNvSpPr>
            <p:nvPr/>
          </p:nvSpPr>
          <p:spPr bwMode="auto">
            <a:xfrm>
              <a:off x="3016" y="3358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2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(s)</a:t>
              </a:r>
            </a:p>
          </p:txBody>
        </p:sp>
      </p:grpSp>
      <p:graphicFrame>
        <p:nvGraphicFramePr>
          <p:cNvPr id="455713" name="Object 33"/>
          <p:cNvGraphicFramePr>
            <a:graphicFrameLocks noChangeAspect="1"/>
          </p:cNvGraphicFramePr>
          <p:nvPr/>
        </p:nvGraphicFramePr>
        <p:xfrm>
          <a:off x="1981200" y="3810000"/>
          <a:ext cx="51847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公式" r:id="rId3" imgW="2895600" imgH="1409700" progId="Equation.3">
                  <p:embed/>
                </p:oleObj>
              </mc:Choice>
              <mc:Fallback>
                <p:oleObj name="公式" r:id="rId3" imgW="2895600" imgH="1409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5184775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5715" name="Rectangle 35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3353214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209B9-3928-4C15-82B6-13BD624A0B2C}" type="slidenum">
              <a:rPr lang="en-US" altLang="zh-CN"/>
              <a:pPr/>
              <a:t>35</a:t>
            </a:fld>
            <a:endParaRPr lang="en-US" altLang="zh-CN"/>
          </a:p>
        </p:txBody>
      </p:sp>
      <p:grpSp>
        <p:nvGrpSpPr>
          <p:cNvPr id="456708" name="Group 4"/>
          <p:cNvGrpSpPr>
            <a:grpSpLocks/>
          </p:cNvGrpSpPr>
          <p:nvPr/>
        </p:nvGrpSpPr>
        <p:grpSpPr bwMode="auto">
          <a:xfrm>
            <a:off x="1987550" y="1909763"/>
            <a:ext cx="5500688" cy="1358900"/>
            <a:chOff x="1139" y="2694"/>
            <a:chExt cx="3465" cy="856"/>
          </a:xfrm>
        </p:grpSpPr>
        <p:sp>
          <p:nvSpPr>
            <p:cNvPr id="456709" name="Line 5"/>
            <p:cNvSpPr>
              <a:spLocks noChangeShapeType="1"/>
            </p:cNvSpPr>
            <p:nvPr/>
          </p:nvSpPr>
          <p:spPr bwMode="auto">
            <a:xfrm>
              <a:off x="2054" y="2914"/>
              <a:ext cx="49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10" name="Text Box 6"/>
            <p:cNvSpPr txBox="1">
              <a:spLocks noChangeArrowheads="1"/>
            </p:cNvSpPr>
            <p:nvPr/>
          </p:nvSpPr>
          <p:spPr bwMode="auto">
            <a:xfrm>
              <a:off x="2557" y="2821"/>
              <a:ext cx="454" cy="2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latin typeface="Times New Roman" pitchFamily="18" charset="0"/>
                </a:rPr>
                <a:t>  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G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1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</a:t>
              </a:r>
              <a:r>
                <a:rPr kumimoji="1" lang="en-US" altLang="zh-CN" sz="2000" u="none">
                  <a:latin typeface="Times New Roman" pitchFamily="18" charset="0"/>
                </a:rPr>
                <a:t>)</a:t>
              </a:r>
            </a:p>
          </p:txBody>
        </p:sp>
        <p:grpSp>
          <p:nvGrpSpPr>
            <p:cNvPr id="456711" name="Group 7"/>
            <p:cNvGrpSpPr>
              <a:grpSpLocks/>
            </p:cNvGrpSpPr>
            <p:nvPr/>
          </p:nvGrpSpPr>
          <p:grpSpPr bwMode="auto">
            <a:xfrm>
              <a:off x="1510" y="2778"/>
              <a:ext cx="544" cy="136"/>
              <a:chOff x="703" y="1706"/>
              <a:chExt cx="544" cy="136"/>
            </a:xfrm>
          </p:grpSpPr>
          <p:sp>
            <p:nvSpPr>
              <p:cNvPr id="456712" name="Line 8"/>
              <p:cNvSpPr>
                <a:spLocks noChangeShapeType="1"/>
              </p:cNvSpPr>
              <p:nvPr/>
            </p:nvSpPr>
            <p:spPr bwMode="auto">
              <a:xfrm>
                <a:off x="703" y="1842"/>
                <a:ext cx="3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456713" name="Line 9"/>
              <p:cNvSpPr>
                <a:spLocks noChangeShapeType="1"/>
              </p:cNvSpPr>
              <p:nvPr/>
            </p:nvSpPr>
            <p:spPr bwMode="auto">
              <a:xfrm flipV="1">
                <a:off x="1066" y="1706"/>
                <a:ext cx="181" cy="1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</p:grpSp>
        <p:sp>
          <p:nvSpPr>
            <p:cNvPr id="456714" name="Text Box 10"/>
            <p:cNvSpPr txBox="1">
              <a:spLocks noChangeArrowheads="1"/>
            </p:cNvSpPr>
            <p:nvPr/>
          </p:nvSpPr>
          <p:spPr bwMode="auto">
            <a:xfrm>
              <a:off x="2161" y="2704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U*(s)</a:t>
              </a:r>
            </a:p>
          </p:txBody>
        </p:sp>
        <p:sp>
          <p:nvSpPr>
            <p:cNvPr id="456715" name="Text Box 11"/>
            <p:cNvSpPr txBox="1">
              <a:spLocks noChangeArrowheads="1"/>
            </p:cNvSpPr>
            <p:nvPr/>
          </p:nvSpPr>
          <p:spPr bwMode="auto">
            <a:xfrm>
              <a:off x="2545" y="3253"/>
              <a:ext cx="454" cy="2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latin typeface="Times New Roman" pitchFamily="18" charset="0"/>
                </a:rPr>
                <a:t>  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G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2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</a:t>
              </a:r>
              <a:r>
                <a:rPr kumimoji="1" lang="en-US" altLang="zh-CN" sz="2000" u="none">
                  <a:latin typeface="Times New Roman" pitchFamily="18" charset="0"/>
                </a:rPr>
                <a:t>)</a:t>
              </a:r>
            </a:p>
          </p:txBody>
        </p:sp>
        <p:grpSp>
          <p:nvGrpSpPr>
            <p:cNvPr id="456716" name="Group 12"/>
            <p:cNvGrpSpPr>
              <a:grpSpLocks/>
            </p:cNvGrpSpPr>
            <p:nvPr/>
          </p:nvGrpSpPr>
          <p:grpSpPr bwMode="auto">
            <a:xfrm>
              <a:off x="3377" y="3003"/>
              <a:ext cx="544" cy="136"/>
              <a:chOff x="703" y="1706"/>
              <a:chExt cx="544" cy="136"/>
            </a:xfrm>
          </p:grpSpPr>
          <p:sp>
            <p:nvSpPr>
              <p:cNvPr id="456717" name="Line 13"/>
              <p:cNvSpPr>
                <a:spLocks noChangeShapeType="1"/>
              </p:cNvSpPr>
              <p:nvPr/>
            </p:nvSpPr>
            <p:spPr bwMode="auto">
              <a:xfrm>
                <a:off x="703" y="1842"/>
                <a:ext cx="36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456718" name="Line 14"/>
              <p:cNvSpPr>
                <a:spLocks noChangeShapeType="1"/>
              </p:cNvSpPr>
              <p:nvPr/>
            </p:nvSpPr>
            <p:spPr bwMode="auto">
              <a:xfrm flipV="1">
                <a:off x="1066" y="1706"/>
                <a:ext cx="181" cy="13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l-GR"/>
              </a:p>
            </p:txBody>
          </p:sp>
        </p:grpSp>
        <p:sp>
          <p:nvSpPr>
            <p:cNvPr id="456719" name="Line 15"/>
            <p:cNvSpPr>
              <a:spLocks noChangeShapeType="1"/>
            </p:cNvSpPr>
            <p:nvPr/>
          </p:nvSpPr>
          <p:spPr bwMode="auto">
            <a:xfrm>
              <a:off x="4074" y="3125"/>
              <a:ext cx="49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20" name="Text Box 16"/>
            <p:cNvSpPr txBox="1">
              <a:spLocks noChangeArrowheads="1"/>
            </p:cNvSpPr>
            <p:nvPr/>
          </p:nvSpPr>
          <p:spPr bwMode="auto">
            <a:xfrm>
              <a:off x="3470" y="2947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Y(s</a:t>
              </a:r>
              <a:r>
                <a:rPr kumimoji="1" lang="en-US" altLang="zh-CN" sz="2000" u="none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456721" name="Text Box 17"/>
            <p:cNvSpPr txBox="1">
              <a:spLocks noChangeArrowheads="1"/>
            </p:cNvSpPr>
            <p:nvPr/>
          </p:nvSpPr>
          <p:spPr bwMode="auto">
            <a:xfrm>
              <a:off x="4150" y="2920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Y*(s)</a:t>
              </a:r>
            </a:p>
          </p:txBody>
        </p:sp>
        <p:sp>
          <p:nvSpPr>
            <p:cNvPr id="456722" name="Line 18"/>
            <p:cNvSpPr>
              <a:spLocks noChangeShapeType="1"/>
            </p:cNvSpPr>
            <p:nvPr/>
          </p:nvSpPr>
          <p:spPr bwMode="auto">
            <a:xfrm>
              <a:off x="1502" y="3365"/>
              <a:ext cx="104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23" name="Text Box 19"/>
            <p:cNvSpPr txBox="1">
              <a:spLocks noChangeArrowheads="1"/>
            </p:cNvSpPr>
            <p:nvPr/>
          </p:nvSpPr>
          <p:spPr bwMode="auto">
            <a:xfrm>
              <a:off x="1170" y="2952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U(s)</a:t>
              </a:r>
            </a:p>
          </p:txBody>
        </p:sp>
        <p:sp>
          <p:nvSpPr>
            <p:cNvPr id="456724" name="Line 20"/>
            <p:cNvSpPr>
              <a:spLocks noChangeShapeType="1"/>
            </p:cNvSpPr>
            <p:nvPr/>
          </p:nvSpPr>
          <p:spPr bwMode="auto">
            <a:xfrm>
              <a:off x="1502" y="2912"/>
              <a:ext cx="0" cy="45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25" name="Line 21"/>
            <p:cNvSpPr>
              <a:spLocks noChangeShapeType="1"/>
            </p:cNvSpPr>
            <p:nvPr/>
          </p:nvSpPr>
          <p:spPr bwMode="auto">
            <a:xfrm>
              <a:off x="1139" y="3144"/>
              <a:ext cx="3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26" name="Line 22"/>
            <p:cNvSpPr>
              <a:spLocks noChangeShapeType="1"/>
            </p:cNvSpPr>
            <p:nvPr/>
          </p:nvSpPr>
          <p:spPr bwMode="auto">
            <a:xfrm>
              <a:off x="3015" y="2920"/>
              <a:ext cx="3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27" name="Line 23"/>
            <p:cNvSpPr>
              <a:spLocks noChangeShapeType="1"/>
            </p:cNvSpPr>
            <p:nvPr/>
          </p:nvSpPr>
          <p:spPr bwMode="auto">
            <a:xfrm>
              <a:off x="3007" y="3350"/>
              <a:ext cx="3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28" name="Line 24"/>
            <p:cNvSpPr>
              <a:spLocks noChangeShapeType="1"/>
            </p:cNvSpPr>
            <p:nvPr/>
          </p:nvSpPr>
          <p:spPr bwMode="auto">
            <a:xfrm>
              <a:off x="3348" y="2926"/>
              <a:ext cx="0" cy="1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29" name="Line 25"/>
            <p:cNvSpPr>
              <a:spLocks noChangeShapeType="1"/>
            </p:cNvSpPr>
            <p:nvPr/>
          </p:nvSpPr>
          <p:spPr bwMode="auto">
            <a:xfrm flipV="1">
              <a:off x="3348" y="3171"/>
              <a:ext cx="0" cy="1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456730" name="Text Box 26"/>
            <p:cNvSpPr txBox="1">
              <a:spLocks noChangeArrowheads="1"/>
            </p:cNvSpPr>
            <p:nvPr/>
          </p:nvSpPr>
          <p:spPr bwMode="auto">
            <a:xfrm>
              <a:off x="3305" y="3070"/>
              <a:ext cx="454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1400" u="none">
                  <a:solidFill>
                    <a:srgbClr val="070709"/>
                  </a:solidFill>
                  <a:latin typeface="Times New Roman" pitchFamily="18" charset="0"/>
                  <a:sym typeface="Symbol" pitchFamily="18" charset="2"/>
                </a:rPr>
                <a:t></a:t>
              </a:r>
              <a:endParaRPr kumimoji="1" lang="en-US" altLang="en-US" sz="1400" u="none">
                <a:solidFill>
                  <a:srgbClr val="070709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56731" name="Text Box 27"/>
            <p:cNvSpPr txBox="1">
              <a:spLocks noChangeArrowheads="1"/>
            </p:cNvSpPr>
            <p:nvPr/>
          </p:nvSpPr>
          <p:spPr bwMode="auto">
            <a:xfrm>
              <a:off x="3035" y="2694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1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(s)</a:t>
              </a:r>
            </a:p>
          </p:txBody>
        </p:sp>
        <p:sp>
          <p:nvSpPr>
            <p:cNvPr id="456732" name="Text Box 28"/>
            <p:cNvSpPr txBox="1">
              <a:spLocks noChangeArrowheads="1"/>
            </p:cNvSpPr>
            <p:nvPr/>
          </p:nvSpPr>
          <p:spPr bwMode="auto">
            <a:xfrm>
              <a:off x="3016" y="3358"/>
              <a:ext cx="4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Y</a:t>
              </a:r>
              <a:r>
                <a:rPr kumimoji="1" lang="en-US" altLang="zh-CN" sz="2000" u="none" baseline="-25000">
                  <a:solidFill>
                    <a:srgbClr val="070709"/>
                  </a:solidFill>
                  <a:latin typeface="Times New Roman" pitchFamily="18" charset="0"/>
                </a:rPr>
                <a:t>2</a:t>
              </a:r>
              <a:r>
                <a:rPr kumimoji="1" lang="en-US" altLang="zh-CN" sz="2000" u="none">
                  <a:solidFill>
                    <a:srgbClr val="070709"/>
                  </a:solidFill>
                  <a:latin typeface="Times New Roman" pitchFamily="18" charset="0"/>
                </a:rPr>
                <a:t>(s)</a:t>
              </a:r>
            </a:p>
          </p:txBody>
        </p:sp>
      </p:grpSp>
      <p:graphicFrame>
        <p:nvGraphicFramePr>
          <p:cNvPr id="456733" name="Object 29"/>
          <p:cNvGraphicFramePr>
            <a:graphicFrameLocks noChangeAspect="1"/>
          </p:cNvGraphicFramePr>
          <p:nvPr/>
        </p:nvGraphicFramePr>
        <p:xfrm>
          <a:off x="2693988" y="3533775"/>
          <a:ext cx="4132262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1803400" imgH="990600" progId="">
                  <p:embed/>
                </p:oleObj>
              </mc:Choice>
              <mc:Fallback>
                <p:oleObj name="Equation" r:id="rId3" imgW="1803400" imgH="990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3533775"/>
                        <a:ext cx="4132262" cy="227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6735" name="Rectangle 3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2509796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2B8BE-35BB-4667-A6AA-08E9546A4441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zh-CN" sz="2000" b="0"/>
              <a:t>4.4.7 Closed-loop pulse transfer function of the system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kumimoji="1" lang="en-US" altLang="zh-CN" sz="2000" b="0"/>
              <a:t>(1) Sampler is located after the comparator</a:t>
            </a: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1908175" y="5699125"/>
            <a:ext cx="568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u="none">
                <a:latin typeface="Tahoma" pitchFamily="34" charset="0"/>
              </a:rPr>
              <a:t>Fig. 4.7 </a:t>
            </a:r>
            <a:r>
              <a:rPr kumimoji="1" lang="en-US" altLang="zh-CN" sz="2000" u="none">
                <a:latin typeface="Tahoma" pitchFamily="34" charset="0"/>
              </a:rPr>
              <a:t>sampler is located after the comparator</a:t>
            </a:r>
          </a:p>
        </p:txBody>
      </p:sp>
      <p:grpSp>
        <p:nvGrpSpPr>
          <p:cNvPr id="457733" name="Group 5"/>
          <p:cNvGrpSpPr>
            <a:grpSpLocks/>
          </p:cNvGrpSpPr>
          <p:nvPr/>
        </p:nvGrpSpPr>
        <p:grpSpPr bwMode="auto">
          <a:xfrm>
            <a:off x="914400" y="2781300"/>
            <a:ext cx="6911975" cy="2679700"/>
            <a:chOff x="930" y="1752"/>
            <a:chExt cx="4354" cy="1688"/>
          </a:xfrm>
        </p:grpSpPr>
        <p:sp>
          <p:nvSpPr>
            <p:cNvPr id="457734" name="Line 6"/>
            <p:cNvSpPr>
              <a:spLocks noChangeShapeType="1"/>
            </p:cNvSpPr>
            <p:nvPr/>
          </p:nvSpPr>
          <p:spPr bwMode="auto">
            <a:xfrm>
              <a:off x="2019" y="2700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 flipV="1">
              <a:off x="2563" y="2564"/>
              <a:ext cx="18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36" name="Line 8"/>
            <p:cNvSpPr>
              <a:spLocks noChangeShapeType="1"/>
            </p:cNvSpPr>
            <p:nvPr/>
          </p:nvSpPr>
          <p:spPr bwMode="auto">
            <a:xfrm>
              <a:off x="2699" y="270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37" name="Text Box 9"/>
            <p:cNvSpPr txBox="1">
              <a:spLocks noChangeArrowheads="1"/>
            </p:cNvSpPr>
            <p:nvPr/>
          </p:nvSpPr>
          <p:spPr bwMode="auto">
            <a:xfrm>
              <a:off x="3199" y="2568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 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57738" name="Line 10"/>
            <p:cNvSpPr>
              <a:spLocks noChangeShapeType="1"/>
            </p:cNvSpPr>
            <p:nvPr/>
          </p:nvSpPr>
          <p:spPr bwMode="auto">
            <a:xfrm>
              <a:off x="4242" y="2700"/>
              <a:ext cx="997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39" name="Line 11"/>
            <p:cNvSpPr>
              <a:spLocks noChangeShapeType="1"/>
            </p:cNvSpPr>
            <p:nvPr/>
          </p:nvSpPr>
          <p:spPr bwMode="auto">
            <a:xfrm flipH="1">
              <a:off x="2064" y="1888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40" name="Text Box 12"/>
            <p:cNvSpPr txBox="1">
              <a:spLocks noChangeArrowheads="1"/>
            </p:cNvSpPr>
            <p:nvPr/>
          </p:nvSpPr>
          <p:spPr bwMode="auto">
            <a:xfrm>
              <a:off x="2154" y="247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E(s)</a:t>
              </a:r>
            </a:p>
          </p:txBody>
        </p:sp>
        <p:sp>
          <p:nvSpPr>
            <p:cNvPr id="457741" name="Text Box 13"/>
            <p:cNvSpPr txBox="1">
              <a:spLocks noChangeArrowheads="1"/>
            </p:cNvSpPr>
            <p:nvPr/>
          </p:nvSpPr>
          <p:spPr bwMode="auto">
            <a:xfrm>
              <a:off x="4785" y="270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C(s)</a:t>
              </a:r>
            </a:p>
          </p:txBody>
        </p:sp>
        <p:sp>
          <p:nvSpPr>
            <p:cNvPr id="457742" name="Text Box 14"/>
            <p:cNvSpPr txBox="1">
              <a:spLocks noChangeArrowheads="1"/>
            </p:cNvSpPr>
            <p:nvPr/>
          </p:nvSpPr>
          <p:spPr bwMode="auto">
            <a:xfrm>
              <a:off x="2699" y="2745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E(z)</a:t>
              </a:r>
            </a:p>
          </p:txBody>
        </p:sp>
        <p:sp>
          <p:nvSpPr>
            <p:cNvPr id="457743" name="Text Box 15"/>
            <p:cNvSpPr txBox="1">
              <a:spLocks noChangeArrowheads="1"/>
            </p:cNvSpPr>
            <p:nvPr/>
          </p:nvSpPr>
          <p:spPr bwMode="auto">
            <a:xfrm>
              <a:off x="2699" y="242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E*(s)</a:t>
              </a:r>
            </a:p>
          </p:txBody>
        </p:sp>
        <p:sp>
          <p:nvSpPr>
            <p:cNvPr id="457744" name="Text Box 16"/>
            <p:cNvSpPr txBox="1">
              <a:spLocks noChangeArrowheads="1"/>
            </p:cNvSpPr>
            <p:nvPr/>
          </p:nvSpPr>
          <p:spPr bwMode="auto">
            <a:xfrm>
              <a:off x="3016" y="1752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zh-CN" b="1" u="none">
                  <a:latin typeface="Tahoma" pitchFamily="34" charset="0"/>
                </a:rPr>
                <a:t>Ф</a:t>
              </a:r>
              <a:r>
                <a:rPr lang="en-US" altLang="zh-CN" b="1" u="none">
                  <a:latin typeface="Tahoma" pitchFamily="34" charset="0"/>
                </a:rPr>
                <a:t>(z)</a:t>
              </a:r>
            </a:p>
          </p:txBody>
        </p:sp>
        <p:sp>
          <p:nvSpPr>
            <p:cNvPr id="457745" name="Line 17"/>
            <p:cNvSpPr>
              <a:spLocks noChangeShapeType="1"/>
            </p:cNvSpPr>
            <p:nvPr/>
          </p:nvSpPr>
          <p:spPr bwMode="auto">
            <a:xfrm>
              <a:off x="3698" y="2700"/>
              <a:ext cx="54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46" name="Oval 18"/>
            <p:cNvSpPr>
              <a:spLocks noChangeArrowheads="1"/>
            </p:cNvSpPr>
            <p:nvPr/>
          </p:nvSpPr>
          <p:spPr bwMode="auto">
            <a:xfrm>
              <a:off x="1837" y="2614"/>
              <a:ext cx="182" cy="18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457747" name="Line 19"/>
            <p:cNvSpPr>
              <a:spLocks noChangeShapeType="1"/>
            </p:cNvSpPr>
            <p:nvPr/>
          </p:nvSpPr>
          <p:spPr bwMode="auto">
            <a:xfrm>
              <a:off x="4286" y="2704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48" name="Line 20"/>
            <p:cNvSpPr>
              <a:spLocks noChangeShapeType="1"/>
            </p:cNvSpPr>
            <p:nvPr/>
          </p:nvSpPr>
          <p:spPr bwMode="auto">
            <a:xfrm flipH="1">
              <a:off x="3742" y="3339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49" name="Text Box 21"/>
            <p:cNvSpPr txBox="1">
              <a:spLocks noChangeArrowheads="1"/>
            </p:cNvSpPr>
            <p:nvPr/>
          </p:nvSpPr>
          <p:spPr bwMode="auto">
            <a:xfrm>
              <a:off x="3243" y="3203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H</a:t>
              </a:r>
              <a:r>
                <a:rPr lang="en-US" altLang="zh-CN" sz="1200" b="1" u="none">
                  <a:latin typeface="Tahoma" pitchFamily="34" charset="0"/>
                </a:rPr>
                <a:t> 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57750" name="Line 22"/>
            <p:cNvSpPr>
              <a:spLocks noChangeShapeType="1"/>
            </p:cNvSpPr>
            <p:nvPr/>
          </p:nvSpPr>
          <p:spPr bwMode="auto">
            <a:xfrm flipH="1">
              <a:off x="1927" y="3339"/>
              <a:ext cx="1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51" name="Line 23"/>
            <p:cNvSpPr>
              <a:spLocks noChangeShapeType="1"/>
            </p:cNvSpPr>
            <p:nvPr/>
          </p:nvSpPr>
          <p:spPr bwMode="auto">
            <a:xfrm flipV="1">
              <a:off x="1927" y="2795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52" name="Line 24"/>
            <p:cNvSpPr>
              <a:spLocks noChangeShapeType="1"/>
            </p:cNvSpPr>
            <p:nvPr/>
          </p:nvSpPr>
          <p:spPr bwMode="auto">
            <a:xfrm>
              <a:off x="1247" y="2704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53" name="Line 25"/>
            <p:cNvSpPr>
              <a:spLocks noChangeShapeType="1"/>
            </p:cNvSpPr>
            <p:nvPr/>
          </p:nvSpPr>
          <p:spPr bwMode="auto">
            <a:xfrm flipV="1">
              <a:off x="1474" y="2251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54" name="Line 26"/>
            <p:cNvSpPr>
              <a:spLocks noChangeShapeType="1"/>
            </p:cNvSpPr>
            <p:nvPr/>
          </p:nvSpPr>
          <p:spPr bwMode="auto">
            <a:xfrm>
              <a:off x="1474" y="225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55" name="Line 27"/>
            <p:cNvSpPr>
              <a:spLocks noChangeShapeType="1"/>
            </p:cNvSpPr>
            <p:nvPr/>
          </p:nvSpPr>
          <p:spPr bwMode="auto">
            <a:xfrm flipV="1">
              <a:off x="1746" y="2115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56" name="Line 28"/>
            <p:cNvSpPr>
              <a:spLocks noChangeShapeType="1"/>
            </p:cNvSpPr>
            <p:nvPr/>
          </p:nvSpPr>
          <p:spPr bwMode="auto">
            <a:xfrm>
              <a:off x="1927" y="2251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57" name="Text Box 29"/>
            <p:cNvSpPr txBox="1">
              <a:spLocks noChangeArrowheads="1"/>
            </p:cNvSpPr>
            <p:nvPr/>
          </p:nvSpPr>
          <p:spPr bwMode="auto">
            <a:xfrm>
              <a:off x="930" y="2432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R(s)</a:t>
              </a:r>
            </a:p>
          </p:txBody>
        </p:sp>
        <p:sp>
          <p:nvSpPr>
            <p:cNvPr id="457758" name="Text Box 30"/>
            <p:cNvSpPr txBox="1">
              <a:spLocks noChangeArrowheads="1"/>
            </p:cNvSpPr>
            <p:nvPr/>
          </p:nvSpPr>
          <p:spPr bwMode="auto">
            <a:xfrm>
              <a:off x="1882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R*(s)</a:t>
              </a:r>
            </a:p>
          </p:txBody>
        </p:sp>
        <p:sp>
          <p:nvSpPr>
            <p:cNvPr id="457759" name="Text Box 31"/>
            <p:cNvSpPr txBox="1">
              <a:spLocks noChangeArrowheads="1"/>
            </p:cNvSpPr>
            <p:nvPr/>
          </p:nvSpPr>
          <p:spPr bwMode="auto">
            <a:xfrm>
              <a:off x="1882" y="2296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R(z)</a:t>
              </a:r>
            </a:p>
          </p:txBody>
        </p:sp>
        <p:sp>
          <p:nvSpPr>
            <p:cNvPr id="457760" name="Line 32"/>
            <p:cNvSpPr>
              <a:spLocks noChangeShapeType="1"/>
            </p:cNvSpPr>
            <p:nvPr/>
          </p:nvSpPr>
          <p:spPr bwMode="auto">
            <a:xfrm flipV="1">
              <a:off x="2064" y="1752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61" name="Line 33"/>
            <p:cNvSpPr>
              <a:spLocks noChangeShapeType="1"/>
            </p:cNvSpPr>
            <p:nvPr/>
          </p:nvSpPr>
          <p:spPr bwMode="auto">
            <a:xfrm flipV="1">
              <a:off x="4286" y="2251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62" name="Line 34"/>
            <p:cNvSpPr>
              <a:spLocks noChangeShapeType="1"/>
            </p:cNvSpPr>
            <p:nvPr/>
          </p:nvSpPr>
          <p:spPr bwMode="auto">
            <a:xfrm>
              <a:off x="4286" y="2251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63" name="Line 35"/>
            <p:cNvSpPr>
              <a:spLocks noChangeShapeType="1"/>
            </p:cNvSpPr>
            <p:nvPr/>
          </p:nvSpPr>
          <p:spPr bwMode="auto">
            <a:xfrm flipV="1">
              <a:off x="4558" y="2115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64" name="Line 36"/>
            <p:cNvSpPr>
              <a:spLocks noChangeShapeType="1"/>
            </p:cNvSpPr>
            <p:nvPr/>
          </p:nvSpPr>
          <p:spPr bwMode="auto">
            <a:xfrm>
              <a:off x="4739" y="2251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65" name="Text Box 37"/>
            <p:cNvSpPr txBox="1">
              <a:spLocks noChangeArrowheads="1"/>
            </p:cNvSpPr>
            <p:nvPr/>
          </p:nvSpPr>
          <p:spPr bwMode="auto">
            <a:xfrm>
              <a:off x="4694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C*(s)</a:t>
              </a:r>
            </a:p>
          </p:txBody>
        </p:sp>
        <p:sp>
          <p:nvSpPr>
            <p:cNvPr id="457766" name="Text Box 38"/>
            <p:cNvSpPr txBox="1">
              <a:spLocks noChangeArrowheads="1"/>
            </p:cNvSpPr>
            <p:nvPr/>
          </p:nvSpPr>
          <p:spPr bwMode="auto">
            <a:xfrm>
              <a:off x="4694" y="2296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C(z)</a:t>
              </a:r>
            </a:p>
          </p:txBody>
        </p:sp>
        <p:sp>
          <p:nvSpPr>
            <p:cNvPr id="457767" name="Line 39"/>
            <p:cNvSpPr>
              <a:spLocks noChangeShapeType="1"/>
            </p:cNvSpPr>
            <p:nvPr/>
          </p:nvSpPr>
          <p:spPr bwMode="auto">
            <a:xfrm flipV="1">
              <a:off x="4740" y="1752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68" name="Line 40"/>
            <p:cNvSpPr>
              <a:spLocks noChangeShapeType="1"/>
            </p:cNvSpPr>
            <p:nvPr/>
          </p:nvSpPr>
          <p:spPr bwMode="auto">
            <a:xfrm>
              <a:off x="3606" y="1888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57769" name="Text Box 41"/>
            <p:cNvSpPr txBox="1">
              <a:spLocks noChangeArrowheads="1"/>
            </p:cNvSpPr>
            <p:nvPr/>
          </p:nvSpPr>
          <p:spPr bwMode="auto">
            <a:xfrm>
              <a:off x="1429" y="2886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B(s)</a:t>
              </a:r>
            </a:p>
          </p:txBody>
        </p:sp>
        <p:sp>
          <p:nvSpPr>
            <p:cNvPr id="457770" name="Text Box 42"/>
            <p:cNvSpPr txBox="1">
              <a:spLocks noChangeArrowheads="1"/>
            </p:cNvSpPr>
            <p:nvPr/>
          </p:nvSpPr>
          <p:spPr bwMode="auto">
            <a:xfrm>
              <a:off x="1973" y="2795"/>
              <a:ext cx="18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u="none">
                  <a:latin typeface="Tahoma" pitchFamily="34" charset="0"/>
                </a:rPr>
                <a:t>-</a:t>
              </a:r>
            </a:p>
          </p:txBody>
        </p:sp>
      </p:grpSp>
      <p:sp>
        <p:nvSpPr>
          <p:cNvPr id="457772" name="Rectangle 44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1797269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2926-8A2A-4B17-8955-A534BCE6C9C9}" type="slidenum">
              <a:rPr lang="en-US" altLang="zh-CN"/>
              <a:pPr/>
              <a:t>37</a:t>
            </a:fld>
            <a:endParaRPr lang="en-US" altLang="zh-CN"/>
          </a:p>
        </p:txBody>
      </p:sp>
      <p:graphicFrame>
        <p:nvGraphicFramePr>
          <p:cNvPr id="458756" name="Object 4"/>
          <p:cNvGraphicFramePr>
            <a:graphicFrameLocks noChangeAspect="1"/>
          </p:cNvGraphicFramePr>
          <p:nvPr/>
        </p:nvGraphicFramePr>
        <p:xfrm>
          <a:off x="974725" y="1620838"/>
          <a:ext cx="5730875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3" imgW="3503520" imgH="1270080" progId="">
                  <p:embed/>
                </p:oleObj>
              </mc:Choice>
              <mc:Fallback>
                <p:oleObj name="Equation" r:id="rId3" imgW="3503520" imgH="12700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620838"/>
                        <a:ext cx="5730875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57" name="Object 5"/>
          <p:cNvGraphicFramePr>
            <a:graphicFrameLocks noChangeAspect="1"/>
          </p:cNvGraphicFramePr>
          <p:nvPr/>
        </p:nvGraphicFramePr>
        <p:xfrm>
          <a:off x="1031875" y="3916363"/>
          <a:ext cx="6435725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5" imgW="4201560" imgH="1219320" progId="">
                  <p:embed/>
                </p:oleObj>
              </mc:Choice>
              <mc:Fallback>
                <p:oleObj name="Equation" r:id="rId5" imgW="4201560" imgH="121932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916363"/>
                        <a:ext cx="6435725" cy="202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875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28731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DE980-9378-485E-BE34-5706B4239EC4}" type="slidenum">
              <a:rPr lang="en-US" altLang="zh-CN"/>
              <a:pPr/>
              <a:t>38</a:t>
            </a:fld>
            <a:endParaRPr lang="en-US" altLang="zh-CN"/>
          </a:p>
        </p:txBody>
      </p:sp>
      <p:graphicFrame>
        <p:nvGraphicFramePr>
          <p:cNvPr id="461828" name="Object 4"/>
          <p:cNvGraphicFramePr>
            <a:graphicFrameLocks noChangeAspect="1"/>
          </p:cNvGraphicFramePr>
          <p:nvPr/>
        </p:nvGraphicFramePr>
        <p:xfrm>
          <a:off x="914400" y="1752600"/>
          <a:ext cx="4627563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Equation" r:id="rId3" imgW="2741760" imgH="749160" progId="">
                  <p:embed/>
                </p:oleObj>
              </mc:Choice>
              <mc:Fallback>
                <p:oleObj name="Equation" r:id="rId3" imgW="2741760" imgH="74916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4627563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29" name="Object 5"/>
          <p:cNvGraphicFramePr>
            <a:graphicFrameLocks noChangeAspect="1"/>
          </p:cNvGraphicFramePr>
          <p:nvPr/>
        </p:nvGraphicFramePr>
        <p:xfrm>
          <a:off x="914400" y="3200400"/>
          <a:ext cx="7688263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公式" r:id="rId5" imgW="4163400" imgH="1778040" progId="Equation.3">
                  <p:embed/>
                </p:oleObj>
              </mc:Choice>
              <mc:Fallback>
                <p:oleObj name="公式" r:id="rId5" imgW="4163400" imgH="1778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7688263" cy="270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83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3773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EE239-474F-4983-B615-6889D4617D51}" type="slidenum">
              <a:rPr lang="en-US" altLang="zh-CN"/>
              <a:pPr/>
              <a:t>39</a:t>
            </a:fld>
            <a:endParaRPr lang="en-US" altLang="zh-CN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en-US" altLang="zh-CN" sz="2400" b="0"/>
              <a:t>(2) Sampler is located at the feedback channel</a:t>
            </a:r>
          </a:p>
        </p:txBody>
      </p:sp>
      <p:sp>
        <p:nvSpPr>
          <p:cNvPr id="462852" name="Text Box 4"/>
          <p:cNvSpPr txBox="1">
            <a:spLocks noChangeArrowheads="1"/>
          </p:cNvSpPr>
          <p:nvPr/>
        </p:nvSpPr>
        <p:spPr bwMode="auto">
          <a:xfrm>
            <a:off x="1527175" y="5589588"/>
            <a:ext cx="639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u="none"/>
              <a:t>Fig. 4.8  </a:t>
            </a:r>
            <a:r>
              <a:rPr kumimoji="1" lang="en-US" altLang="zh-CN" sz="2000" u="none"/>
              <a:t>Sampler is located at the feedback channel</a:t>
            </a:r>
          </a:p>
        </p:txBody>
      </p:sp>
      <p:grpSp>
        <p:nvGrpSpPr>
          <p:cNvPr id="462853" name="Group 5"/>
          <p:cNvGrpSpPr>
            <a:grpSpLocks/>
          </p:cNvGrpSpPr>
          <p:nvPr/>
        </p:nvGrpSpPr>
        <p:grpSpPr bwMode="auto">
          <a:xfrm>
            <a:off x="1116013" y="2492375"/>
            <a:ext cx="6911975" cy="2527300"/>
            <a:chOff x="703" y="1570"/>
            <a:chExt cx="4354" cy="1592"/>
          </a:xfrm>
        </p:grpSpPr>
        <p:sp>
          <p:nvSpPr>
            <p:cNvPr id="462854" name="Line 6"/>
            <p:cNvSpPr>
              <a:spLocks noChangeShapeType="1"/>
            </p:cNvSpPr>
            <p:nvPr/>
          </p:nvSpPr>
          <p:spPr bwMode="auto">
            <a:xfrm flipV="1">
              <a:off x="1791" y="2246"/>
              <a:ext cx="1180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55" name="Text Box 7"/>
            <p:cNvSpPr txBox="1">
              <a:spLocks noChangeArrowheads="1"/>
            </p:cNvSpPr>
            <p:nvPr/>
          </p:nvSpPr>
          <p:spPr bwMode="auto">
            <a:xfrm>
              <a:off x="2972" y="2114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 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62856" name="Line 8"/>
            <p:cNvSpPr>
              <a:spLocks noChangeShapeType="1"/>
            </p:cNvSpPr>
            <p:nvPr/>
          </p:nvSpPr>
          <p:spPr bwMode="auto">
            <a:xfrm>
              <a:off x="4015" y="2246"/>
              <a:ext cx="997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57" name="Text Box 9"/>
            <p:cNvSpPr txBox="1">
              <a:spLocks noChangeArrowheads="1"/>
            </p:cNvSpPr>
            <p:nvPr/>
          </p:nvSpPr>
          <p:spPr bwMode="auto">
            <a:xfrm>
              <a:off x="1927" y="202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E(s)</a:t>
              </a:r>
            </a:p>
          </p:txBody>
        </p:sp>
        <p:sp>
          <p:nvSpPr>
            <p:cNvPr id="462858" name="Text Box 10"/>
            <p:cNvSpPr txBox="1">
              <a:spLocks noChangeArrowheads="1"/>
            </p:cNvSpPr>
            <p:nvPr/>
          </p:nvSpPr>
          <p:spPr bwMode="auto">
            <a:xfrm>
              <a:off x="4558" y="2250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C(s)</a:t>
              </a:r>
            </a:p>
          </p:txBody>
        </p:sp>
        <p:sp>
          <p:nvSpPr>
            <p:cNvPr id="462859" name="Text Box 11"/>
            <p:cNvSpPr txBox="1">
              <a:spLocks noChangeArrowheads="1"/>
            </p:cNvSpPr>
            <p:nvPr/>
          </p:nvSpPr>
          <p:spPr bwMode="auto">
            <a:xfrm>
              <a:off x="3288" y="2931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E*(s)</a:t>
              </a:r>
            </a:p>
          </p:txBody>
        </p:sp>
        <p:sp>
          <p:nvSpPr>
            <p:cNvPr id="462860" name="Line 12"/>
            <p:cNvSpPr>
              <a:spLocks noChangeShapeType="1"/>
            </p:cNvSpPr>
            <p:nvPr/>
          </p:nvSpPr>
          <p:spPr bwMode="auto">
            <a:xfrm>
              <a:off x="3471" y="2246"/>
              <a:ext cx="54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61" name="Oval 13"/>
            <p:cNvSpPr>
              <a:spLocks noChangeArrowheads="1"/>
            </p:cNvSpPr>
            <p:nvPr/>
          </p:nvSpPr>
          <p:spPr bwMode="auto">
            <a:xfrm>
              <a:off x="1610" y="2160"/>
              <a:ext cx="182" cy="18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462862" name="Line 14"/>
            <p:cNvSpPr>
              <a:spLocks noChangeShapeType="1"/>
            </p:cNvSpPr>
            <p:nvPr/>
          </p:nvSpPr>
          <p:spPr bwMode="auto">
            <a:xfrm>
              <a:off x="4059" y="2250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63" name="Line 15"/>
            <p:cNvSpPr>
              <a:spLocks noChangeShapeType="1"/>
            </p:cNvSpPr>
            <p:nvPr/>
          </p:nvSpPr>
          <p:spPr bwMode="auto">
            <a:xfrm flipH="1">
              <a:off x="3016" y="288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64" name="Text Box 16"/>
            <p:cNvSpPr txBox="1">
              <a:spLocks noChangeArrowheads="1"/>
            </p:cNvSpPr>
            <p:nvPr/>
          </p:nvSpPr>
          <p:spPr bwMode="auto">
            <a:xfrm>
              <a:off x="2517" y="2750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H</a:t>
              </a:r>
              <a:r>
                <a:rPr lang="en-US" altLang="zh-CN" sz="1200" b="1" u="none">
                  <a:latin typeface="Tahoma" pitchFamily="34" charset="0"/>
                </a:rPr>
                <a:t> 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62865" name="Line 17"/>
            <p:cNvSpPr>
              <a:spLocks noChangeShapeType="1"/>
            </p:cNvSpPr>
            <p:nvPr/>
          </p:nvSpPr>
          <p:spPr bwMode="auto">
            <a:xfrm flipH="1" flipV="1">
              <a:off x="1700" y="2885"/>
              <a:ext cx="81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66" name="Line 18"/>
            <p:cNvSpPr>
              <a:spLocks noChangeShapeType="1"/>
            </p:cNvSpPr>
            <p:nvPr/>
          </p:nvSpPr>
          <p:spPr bwMode="auto">
            <a:xfrm flipV="1">
              <a:off x="1700" y="2341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67" name="Line 19"/>
            <p:cNvSpPr>
              <a:spLocks noChangeShapeType="1"/>
            </p:cNvSpPr>
            <p:nvPr/>
          </p:nvSpPr>
          <p:spPr bwMode="auto">
            <a:xfrm>
              <a:off x="1020" y="2250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68" name="Line 20"/>
            <p:cNvSpPr>
              <a:spLocks noChangeShapeType="1"/>
            </p:cNvSpPr>
            <p:nvPr/>
          </p:nvSpPr>
          <p:spPr bwMode="auto">
            <a:xfrm flipV="1">
              <a:off x="1247" y="1797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69" name="Line 21"/>
            <p:cNvSpPr>
              <a:spLocks noChangeShapeType="1"/>
            </p:cNvSpPr>
            <p:nvPr/>
          </p:nvSpPr>
          <p:spPr bwMode="auto">
            <a:xfrm>
              <a:off x="1247" y="179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70" name="Line 22"/>
            <p:cNvSpPr>
              <a:spLocks noChangeShapeType="1"/>
            </p:cNvSpPr>
            <p:nvPr/>
          </p:nvSpPr>
          <p:spPr bwMode="auto">
            <a:xfrm flipV="1">
              <a:off x="1519" y="1661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71" name="Line 23"/>
            <p:cNvSpPr>
              <a:spLocks noChangeShapeType="1"/>
            </p:cNvSpPr>
            <p:nvPr/>
          </p:nvSpPr>
          <p:spPr bwMode="auto">
            <a:xfrm>
              <a:off x="1700" y="1797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72" name="Text Box 24"/>
            <p:cNvSpPr txBox="1">
              <a:spLocks noChangeArrowheads="1"/>
            </p:cNvSpPr>
            <p:nvPr/>
          </p:nvSpPr>
          <p:spPr bwMode="auto">
            <a:xfrm>
              <a:off x="703" y="197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R(s)</a:t>
              </a:r>
            </a:p>
          </p:txBody>
        </p:sp>
        <p:sp>
          <p:nvSpPr>
            <p:cNvPr id="462873" name="Text Box 25"/>
            <p:cNvSpPr txBox="1">
              <a:spLocks noChangeArrowheads="1"/>
            </p:cNvSpPr>
            <p:nvPr/>
          </p:nvSpPr>
          <p:spPr bwMode="auto">
            <a:xfrm>
              <a:off x="1655" y="1570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R*(s)</a:t>
              </a:r>
            </a:p>
          </p:txBody>
        </p:sp>
        <p:sp>
          <p:nvSpPr>
            <p:cNvPr id="462874" name="Text Box 26"/>
            <p:cNvSpPr txBox="1">
              <a:spLocks noChangeArrowheads="1"/>
            </p:cNvSpPr>
            <p:nvPr/>
          </p:nvSpPr>
          <p:spPr bwMode="auto">
            <a:xfrm>
              <a:off x="1655" y="1842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R(z)</a:t>
              </a:r>
            </a:p>
          </p:txBody>
        </p:sp>
        <p:sp>
          <p:nvSpPr>
            <p:cNvPr id="462875" name="Line 27"/>
            <p:cNvSpPr>
              <a:spLocks noChangeShapeType="1"/>
            </p:cNvSpPr>
            <p:nvPr/>
          </p:nvSpPr>
          <p:spPr bwMode="auto">
            <a:xfrm flipV="1">
              <a:off x="4059" y="1797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76" name="Line 28"/>
            <p:cNvSpPr>
              <a:spLocks noChangeShapeType="1"/>
            </p:cNvSpPr>
            <p:nvPr/>
          </p:nvSpPr>
          <p:spPr bwMode="auto">
            <a:xfrm>
              <a:off x="4059" y="179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77" name="Line 29"/>
            <p:cNvSpPr>
              <a:spLocks noChangeShapeType="1"/>
            </p:cNvSpPr>
            <p:nvPr/>
          </p:nvSpPr>
          <p:spPr bwMode="auto">
            <a:xfrm flipV="1">
              <a:off x="4331" y="1661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78" name="Line 30"/>
            <p:cNvSpPr>
              <a:spLocks noChangeShapeType="1"/>
            </p:cNvSpPr>
            <p:nvPr/>
          </p:nvSpPr>
          <p:spPr bwMode="auto">
            <a:xfrm>
              <a:off x="4512" y="1797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79" name="Text Box 31"/>
            <p:cNvSpPr txBox="1">
              <a:spLocks noChangeArrowheads="1"/>
            </p:cNvSpPr>
            <p:nvPr/>
          </p:nvSpPr>
          <p:spPr bwMode="auto">
            <a:xfrm>
              <a:off x="4467" y="1570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C*(s)</a:t>
              </a:r>
            </a:p>
          </p:txBody>
        </p:sp>
        <p:sp>
          <p:nvSpPr>
            <p:cNvPr id="462880" name="Text Box 32"/>
            <p:cNvSpPr txBox="1">
              <a:spLocks noChangeArrowheads="1"/>
            </p:cNvSpPr>
            <p:nvPr/>
          </p:nvSpPr>
          <p:spPr bwMode="auto">
            <a:xfrm>
              <a:off x="4467" y="1842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C(z)</a:t>
              </a:r>
            </a:p>
          </p:txBody>
        </p:sp>
        <p:sp>
          <p:nvSpPr>
            <p:cNvPr id="462881" name="Text Box 33"/>
            <p:cNvSpPr txBox="1">
              <a:spLocks noChangeArrowheads="1"/>
            </p:cNvSpPr>
            <p:nvPr/>
          </p:nvSpPr>
          <p:spPr bwMode="auto">
            <a:xfrm>
              <a:off x="1202" y="2432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B(s)</a:t>
              </a:r>
            </a:p>
          </p:txBody>
        </p:sp>
        <p:sp>
          <p:nvSpPr>
            <p:cNvPr id="462882" name="Line 34"/>
            <p:cNvSpPr>
              <a:spLocks noChangeShapeType="1"/>
            </p:cNvSpPr>
            <p:nvPr/>
          </p:nvSpPr>
          <p:spPr bwMode="auto">
            <a:xfrm>
              <a:off x="3742" y="2886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2883" name="Text Box 35"/>
            <p:cNvSpPr txBox="1">
              <a:spLocks noChangeArrowheads="1"/>
            </p:cNvSpPr>
            <p:nvPr/>
          </p:nvSpPr>
          <p:spPr bwMode="auto">
            <a:xfrm>
              <a:off x="1746" y="2251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u="none">
                  <a:latin typeface="Tahoma" pitchFamily="34" charset="0"/>
                </a:rPr>
                <a:t>-</a:t>
              </a:r>
            </a:p>
          </p:txBody>
        </p:sp>
        <p:sp>
          <p:nvSpPr>
            <p:cNvPr id="462884" name="Line 36"/>
            <p:cNvSpPr>
              <a:spLocks noChangeShapeType="1"/>
            </p:cNvSpPr>
            <p:nvPr/>
          </p:nvSpPr>
          <p:spPr bwMode="auto">
            <a:xfrm flipV="1">
              <a:off x="3424" y="2704"/>
              <a:ext cx="318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</p:grpSp>
      <p:sp>
        <p:nvSpPr>
          <p:cNvPr id="462886" name="Rectangle 3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74899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DECD4-52C5-4AC7-8309-0577B1821C32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/>
          <a:lstStyle/>
          <a:p>
            <a:r>
              <a:rPr kumimoji="1" lang="en-US" altLang="zh-CN" sz="3600" dirty="0" smtClean="0"/>
              <a:t>1 </a:t>
            </a:r>
            <a:r>
              <a:rPr kumimoji="1" lang="en-US" altLang="zh-CN" sz="3600" dirty="0"/>
              <a:t>Description of Linear Discrete Systems</a:t>
            </a:r>
          </a:p>
        </p:txBody>
      </p:sp>
      <p:graphicFrame>
        <p:nvGraphicFramePr>
          <p:cNvPr id="401414" name="Object 6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36625" y="1725613"/>
          <a:ext cx="7292975" cy="383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4201560" imgH="2209680" progId="">
                  <p:embed/>
                </p:oleObj>
              </mc:Choice>
              <mc:Fallback>
                <p:oleObj name="Equation" r:id="rId3" imgW="4201560" imgH="2209680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725613"/>
                        <a:ext cx="7292975" cy="383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B9679-BD56-4895-96C9-7F09F7F1E4DC}" type="slidenum">
              <a:rPr lang="en-US" altLang="zh-CN"/>
              <a:pPr/>
              <a:t>40</a:t>
            </a:fld>
            <a:endParaRPr lang="en-US" altLang="zh-CN"/>
          </a:p>
        </p:txBody>
      </p:sp>
      <p:graphicFrame>
        <p:nvGraphicFramePr>
          <p:cNvPr id="463876" name="Object 4"/>
          <p:cNvGraphicFramePr>
            <a:graphicFrameLocks noChangeAspect="1"/>
          </p:cNvGraphicFramePr>
          <p:nvPr/>
        </p:nvGraphicFramePr>
        <p:xfrm>
          <a:off x="838200" y="1665288"/>
          <a:ext cx="76581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公式" r:id="rId3" imgW="4150800" imgH="1206360" progId="Equation.3">
                  <p:embed/>
                </p:oleObj>
              </mc:Choice>
              <mc:Fallback>
                <p:oleObj name="公式" r:id="rId3" imgW="4150800" imgH="1206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65288"/>
                        <a:ext cx="7658100" cy="183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77" name="Object 5"/>
          <p:cNvGraphicFramePr>
            <a:graphicFrameLocks noChangeAspect="1"/>
          </p:cNvGraphicFramePr>
          <p:nvPr/>
        </p:nvGraphicFramePr>
        <p:xfrm>
          <a:off x="838200" y="3563938"/>
          <a:ext cx="7874000" cy="283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公式" r:id="rId5" imgW="4265280" imgH="1866960" progId="Equation.3">
                  <p:embed/>
                </p:oleObj>
              </mc:Choice>
              <mc:Fallback>
                <p:oleObj name="公式" r:id="rId5" imgW="4265280" imgH="1866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63938"/>
                        <a:ext cx="7874000" cy="283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7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33388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E0842-F394-405C-B02F-30998208AA8B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en-US" altLang="zh-CN" sz="2400" b="0"/>
              <a:t>(3) Sampler is located at the forward channel</a:t>
            </a: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1908175" y="5589588"/>
            <a:ext cx="5976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u="none"/>
              <a:t>Fig. 4.9 </a:t>
            </a:r>
            <a:r>
              <a:rPr kumimoji="1" lang="en-US" altLang="zh-CN" sz="2000" u="none"/>
              <a:t>sampler is located at the forward channel</a:t>
            </a: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2844800" y="36385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2" name="Line 6"/>
          <p:cNvSpPr>
            <a:spLocks noChangeShapeType="1"/>
          </p:cNvSpPr>
          <p:nvPr/>
        </p:nvSpPr>
        <p:spPr bwMode="auto">
          <a:xfrm flipV="1">
            <a:off x="3708400" y="3422650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3" name="Line 7"/>
          <p:cNvSpPr>
            <a:spLocks noChangeShapeType="1"/>
          </p:cNvSpPr>
          <p:nvPr/>
        </p:nvSpPr>
        <p:spPr bwMode="auto">
          <a:xfrm>
            <a:off x="3924300" y="363855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4" name="Text Box 8"/>
          <p:cNvSpPr txBox="1">
            <a:spLocks noChangeArrowheads="1"/>
          </p:cNvSpPr>
          <p:nvPr/>
        </p:nvSpPr>
        <p:spPr bwMode="auto">
          <a:xfrm>
            <a:off x="4718050" y="3429000"/>
            <a:ext cx="792163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G</a:t>
            </a:r>
            <a:r>
              <a:rPr lang="en-US" altLang="zh-CN" sz="1200" b="1" u="none">
                <a:latin typeface="Tahoma" pitchFamily="34" charset="0"/>
              </a:rPr>
              <a:t> </a:t>
            </a:r>
            <a:r>
              <a:rPr lang="en-US" altLang="zh-CN" b="1" u="none">
                <a:latin typeface="Tahoma" pitchFamily="34" charset="0"/>
              </a:rPr>
              <a:t>(s)</a:t>
            </a:r>
          </a:p>
        </p:txBody>
      </p:sp>
      <p:sp>
        <p:nvSpPr>
          <p:cNvPr id="464905" name="Line 9"/>
          <p:cNvSpPr>
            <a:spLocks noChangeShapeType="1"/>
          </p:cNvSpPr>
          <p:nvPr/>
        </p:nvSpPr>
        <p:spPr bwMode="auto">
          <a:xfrm>
            <a:off x="6516688" y="36449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6" name="Text Box 10"/>
          <p:cNvSpPr txBox="1">
            <a:spLocks noChangeArrowheads="1"/>
          </p:cNvSpPr>
          <p:nvPr/>
        </p:nvSpPr>
        <p:spPr bwMode="auto">
          <a:xfrm>
            <a:off x="3059113" y="328612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E(s)</a:t>
            </a:r>
          </a:p>
        </p:txBody>
      </p:sp>
      <p:sp>
        <p:nvSpPr>
          <p:cNvPr id="464907" name="Text Box 11"/>
          <p:cNvSpPr txBox="1">
            <a:spLocks noChangeArrowheads="1"/>
          </p:cNvSpPr>
          <p:nvPr/>
        </p:nvSpPr>
        <p:spPr bwMode="auto">
          <a:xfrm>
            <a:off x="3924300" y="370998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E(z)</a:t>
            </a:r>
          </a:p>
        </p:txBody>
      </p:sp>
      <p:sp>
        <p:nvSpPr>
          <p:cNvPr id="464908" name="Text Box 12"/>
          <p:cNvSpPr txBox="1">
            <a:spLocks noChangeArrowheads="1"/>
          </p:cNvSpPr>
          <p:nvPr/>
        </p:nvSpPr>
        <p:spPr bwMode="auto">
          <a:xfrm>
            <a:off x="3924300" y="320675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E*(s)</a:t>
            </a:r>
          </a:p>
        </p:txBody>
      </p:sp>
      <p:sp>
        <p:nvSpPr>
          <p:cNvPr id="464909" name="Line 13"/>
          <p:cNvSpPr>
            <a:spLocks noChangeShapeType="1"/>
          </p:cNvSpPr>
          <p:nvPr/>
        </p:nvSpPr>
        <p:spPr bwMode="auto">
          <a:xfrm>
            <a:off x="5510213" y="3638550"/>
            <a:ext cx="7175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0" name="Oval 14"/>
          <p:cNvSpPr>
            <a:spLocks noChangeArrowheads="1"/>
          </p:cNvSpPr>
          <p:nvPr/>
        </p:nvSpPr>
        <p:spPr bwMode="auto">
          <a:xfrm>
            <a:off x="2555875" y="3502025"/>
            <a:ext cx="288925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464911" name="Line 15"/>
          <p:cNvSpPr>
            <a:spLocks noChangeShapeType="1"/>
          </p:cNvSpPr>
          <p:nvPr/>
        </p:nvSpPr>
        <p:spPr bwMode="auto">
          <a:xfrm>
            <a:off x="6948488" y="36449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2" name="Line 16"/>
          <p:cNvSpPr>
            <a:spLocks noChangeShapeType="1"/>
          </p:cNvSpPr>
          <p:nvPr/>
        </p:nvSpPr>
        <p:spPr bwMode="auto">
          <a:xfrm flipH="1">
            <a:off x="5580063" y="46529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3" name="Text Box 17"/>
          <p:cNvSpPr txBox="1">
            <a:spLocks noChangeArrowheads="1"/>
          </p:cNvSpPr>
          <p:nvPr/>
        </p:nvSpPr>
        <p:spPr bwMode="auto">
          <a:xfrm>
            <a:off x="4787900" y="4437063"/>
            <a:ext cx="792163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H</a:t>
            </a:r>
            <a:r>
              <a:rPr lang="en-US" altLang="zh-CN" sz="1200" b="1" u="none">
                <a:latin typeface="Tahoma" pitchFamily="34" charset="0"/>
              </a:rPr>
              <a:t> </a:t>
            </a:r>
            <a:r>
              <a:rPr lang="en-US" altLang="zh-CN" b="1" u="none">
                <a:latin typeface="Tahoma" pitchFamily="34" charset="0"/>
              </a:rPr>
              <a:t>(s)</a:t>
            </a:r>
          </a:p>
        </p:txBody>
      </p:sp>
      <p:sp>
        <p:nvSpPr>
          <p:cNvPr id="464914" name="Line 18"/>
          <p:cNvSpPr>
            <a:spLocks noChangeShapeType="1"/>
          </p:cNvSpPr>
          <p:nvPr/>
        </p:nvSpPr>
        <p:spPr bwMode="auto">
          <a:xfrm flipH="1">
            <a:off x="2698750" y="4652963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5" name="Line 19"/>
          <p:cNvSpPr>
            <a:spLocks noChangeShapeType="1"/>
          </p:cNvSpPr>
          <p:nvPr/>
        </p:nvSpPr>
        <p:spPr bwMode="auto">
          <a:xfrm flipV="1">
            <a:off x="26987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6" name="Line 20"/>
          <p:cNvSpPr>
            <a:spLocks noChangeShapeType="1"/>
          </p:cNvSpPr>
          <p:nvPr/>
        </p:nvSpPr>
        <p:spPr bwMode="auto">
          <a:xfrm>
            <a:off x="1619250" y="36449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7" name="Line 21"/>
          <p:cNvSpPr>
            <a:spLocks noChangeShapeType="1"/>
          </p:cNvSpPr>
          <p:nvPr/>
        </p:nvSpPr>
        <p:spPr bwMode="auto">
          <a:xfrm flipV="1">
            <a:off x="1979613" y="29257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8" name="Line 22"/>
          <p:cNvSpPr>
            <a:spLocks noChangeShapeType="1"/>
          </p:cNvSpPr>
          <p:nvPr/>
        </p:nvSpPr>
        <p:spPr bwMode="auto">
          <a:xfrm>
            <a:off x="1979613" y="2925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9" name="Line 23"/>
          <p:cNvSpPr>
            <a:spLocks noChangeShapeType="1"/>
          </p:cNvSpPr>
          <p:nvPr/>
        </p:nvSpPr>
        <p:spPr bwMode="auto">
          <a:xfrm flipV="1">
            <a:off x="2411413" y="27098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20" name="Line 24"/>
          <p:cNvSpPr>
            <a:spLocks noChangeShapeType="1"/>
          </p:cNvSpPr>
          <p:nvPr/>
        </p:nvSpPr>
        <p:spPr bwMode="auto">
          <a:xfrm>
            <a:off x="2698750" y="29257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21" name="Text Box 25"/>
          <p:cNvSpPr txBox="1">
            <a:spLocks noChangeArrowheads="1"/>
          </p:cNvSpPr>
          <p:nvPr/>
        </p:nvSpPr>
        <p:spPr bwMode="auto">
          <a:xfrm>
            <a:off x="1116013" y="32131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R(s)</a:t>
            </a:r>
          </a:p>
        </p:txBody>
      </p:sp>
      <p:sp>
        <p:nvSpPr>
          <p:cNvPr id="464922" name="Text Box 26"/>
          <p:cNvSpPr txBox="1">
            <a:spLocks noChangeArrowheads="1"/>
          </p:cNvSpPr>
          <p:nvPr/>
        </p:nvSpPr>
        <p:spPr bwMode="auto">
          <a:xfrm>
            <a:off x="2627313" y="25654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R*(s)</a:t>
            </a:r>
          </a:p>
        </p:txBody>
      </p:sp>
      <p:sp>
        <p:nvSpPr>
          <p:cNvPr id="464923" name="Text Box 27"/>
          <p:cNvSpPr txBox="1">
            <a:spLocks noChangeArrowheads="1"/>
          </p:cNvSpPr>
          <p:nvPr/>
        </p:nvSpPr>
        <p:spPr bwMode="auto">
          <a:xfrm>
            <a:off x="2627313" y="29972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R(z)</a:t>
            </a:r>
          </a:p>
        </p:txBody>
      </p:sp>
      <p:sp>
        <p:nvSpPr>
          <p:cNvPr id="464924" name="Line 28"/>
          <p:cNvSpPr>
            <a:spLocks noChangeShapeType="1"/>
          </p:cNvSpPr>
          <p:nvPr/>
        </p:nvSpPr>
        <p:spPr bwMode="auto">
          <a:xfrm flipV="1">
            <a:off x="6243638" y="34290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25" name="Text Box 29"/>
          <p:cNvSpPr txBox="1">
            <a:spLocks noChangeArrowheads="1"/>
          </p:cNvSpPr>
          <p:nvPr/>
        </p:nvSpPr>
        <p:spPr bwMode="auto">
          <a:xfrm>
            <a:off x="6948488" y="31416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C*(s)</a:t>
            </a:r>
          </a:p>
        </p:txBody>
      </p:sp>
      <p:sp>
        <p:nvSpPr>
          <p:cNvPr id="464926" name="Text Box 30"/>
          <p:cNvSpPr txBox="1">
            <a:spLocks noChangeArrowheads="1"/>
          </p:cNvSpPr>
          <p:nvPr/>
        </p:nvSpPr>
        <p:spPr bwMode="auto">
          <a:xfrm>
            <a:off x="7019925" y="3789363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C(z)</a:t>
            </a:r>
          </a:p>
        </p:txBody>
      </p:sp>
      <p:sp>
        <p:nvSpPr>
          <p:cNvPr id="464927" name="Text Box 31"/>
          <p:cNvSpPr txBox="1">
            <a:spLocks noChangeArrowheads="1"/>
          </p:cNvSpPr>
          <p:nvPr/>
        </p:nvSpPr>
        <p:spPr bwMode="auto">
          <a:xfrm>
            <a:off x="1908175" y="393382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B(s)</a:t>
            </a:r>
          </a:p>
        </p:txBody>
      </p:sp>
      <p:sp>
        <p:nvSpPr>
          <p:cNvPr id="464928" name="Text Box 32"/>
          <p:cNvSpPr txBox="1">
            <a:spLocks noChangeArrowheads="1"/>
          </p:cNvSpPr>
          <p:nvPr/>
        </p:nvSpPr>
        <p:spPr bwMode="auto">
          <a:xfrm>
            <a:off x="2771775" y="3789363"/>
            <a:ext cx="288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u="none">
                <a:latin typeface="Tahoma" pitchFamily="34" charset="0"/>
              </a:rPr>
              <a:t>-</a:t>
            </a:r>
          </a:p>
        </p:txBody>
      </p:sp>
      <p:sp>
        <p:nvSpPr>
          <p:cNvPr id="464929" name="Line 33"/>
          <p:cNvSpPr>
            <a:spLocks noChangeShapeType="1"/>
          </p:cNvSpPr>
          <p:nvPr/>
        </p:nvSpPr>
        <p:spPr bwMode="auto">
          <a:xfrm>
            <a:off x="3419475" y="292417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30" name="Line 34"/>
          <p:cNvSpPr>
            <a:spLocks noChangeShapeType="1"/>
          </p:cNvSpPr>
          <p:nvPr/>
        </p:nvSpPr>
        <p:spPr bwMode="auto">
          <a:xfrm>
            <a:off x="5824538" y="2954338"/>
            <a:ext cx="504825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31" name="Line 35"/>
          <p:cNvSpPr>
            <a:spLocks noChangeShapeType="1"/>
          </p:cNvSpPr>
          <p:nvPr/>
        </p:nvSpPr>
        <p:spPr bwMode="auto">
          <a:xfrm>
            <a:off x="3419475" y="2924175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32" name="Text Box 36"/>
          <p:cNvSpPr txBox="1">
            <a:spLocks noChangeArrowheads="1"/>
          </p:cNvSpPr>
          <p:nvPr/>
        </p:nvSpPr>
        <p:spPr bwMode="auto">
          <a:xfrm>
            <a:off x="5003800" y="249237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600" b="1" u="none">
                <a:latin typeface="Tahoma" pitchFamily="34" charset="0"/>
              </a:rPr>
              <a:t>T</a:t>
            </a:r>
          </a:p>
        </p:txBody>
      </p:sp>
      <p:sp>
        <p:nvSpPr>
          <p:cNvPr id="464934" name="Rectangle 3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4139311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E0842-F394-405C-B02F-30998208AA8B}" type="slidenum">
              <a:rPr lang="en-US" altLang="zh-CN"/>
              <a:pPr/>
              <a:t>42</a:t>
            </a:fld>
            <a:endParaRPr lang="en-US" altLang="zh-CN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1" lang="en-US" altLang="zh-CN" sz="2400" b="0"/>
              <a:t>(3) Sampler is located at the forward channel</a:t>
            </a: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1908175" y="5589588"/>
            <a:ext cx="5976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u="none"/>
              <a:t>Fig. 4.9 </a:t>
            </a:r>
            <a:r>
              <a:rPr kumimoji="1" lang="en-US" altLang="zh-CN" sz="2000" u="none"/>
              <a:t>sampler is located at the forward channel</a:t>
            </a: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2844800" y="36385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2" name="Line 6"/>
          <p:cNvSpPr>
            <a:spLocks noChangeShapeType="1"/>
          </p:cNvSpPr>
          <p:nvPr/>
        </p:nvSpPr>
        <p:spPr bwMode="auto">
          <a:xfrm flipV="1">
            <a:off x="3708400" y="3422650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3" name="Line 7"/>
          <p:cNvSpPr>
            <a:spLocks noChangeShapeType="1"/>
          </p:cNvSpPr>
          <p:nvPr/>
        </p:nvSpPr>
        <p:spPr bwMode="auto">
          <a:xfrm>
            <a:off x="3924300" y="363855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4" name="Text Box 8"/>
          <p:cNvSpPr txBox="1">
            <a:spLocks noChangeArrowheads="1"/>
          </p:cNvSpPr>
          <p:nvPr/>
        </p:nvSpPr>
        <p:spPr bwMode="auto">
          <a:xfrm>
            <a:off x="4718050" y="3429000"/>
            <a:ext cx="792163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G</a:t>
            </a:r>
            <a:r>
              <a:rPr lang="en-US" altLang="zh-CN" sz="1200" b="1" u="none">
                <a:latin typeface="Tahoma" pitchFamily="34" charset="0"/>
              </a:rPr>
              <a:t> </a:t>
            </a:r>
            <a:r>
              <a:rPr lang="en-US" altLang="zh-CN" b="1" u="none">
                <a:latin typeface="Tahoma" pitchFamily="34" charset="0"/>
              </a:rPr>
              <a:t>(s)</a:t>
            </a:r>
          </a:p>
        </p:txBody>
      </p:sp>
      <p:sp>
        <p:nvSpPr>
          <p:cNvPr id="464905" name="Line 9"/>
          <p:cNvSpPr>
            <a:spLocks noChangeShapeType="1"/>
          </p:cNvSpPr>
          <p:nvPr/>
        </p:nvSpPr>
        <p:spPr bwMode="auto">
          <a:xfrm>
            <a:off x="6516688" y="36449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06" name="Text Box 10"/>
          <p:cNvSpPr txBox="1">
            <a:spLocks noChangeArrowheads="1"/>
          </p:cNvSpPr>
          <p:nvPr/>
        </p:nvSpPr>
        <p:spPr bwMode="auto">
          <a:xfrm>
            <a:off x="3059113" y="328612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E(s)</a:t>
            </a:r>
          </a:p>
        </p:txBody>
      </p:sp>
      <p:sp>
        <p:nvSpPr>
          <p:cNvPr id="464907" name="Text Box 11"/>
          <p:cNvSpPr txBox="1">
            <a:spLocks noChangeArrowheads="1"/>
          </p:cNvSpPr>
          <p:nvPr/>
        </p:nvSpPr>
        <p:spPr bwMode="auto">
          <a:xfrm>
            <a:off x="3924300" y="3709988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E(z)</a:t>
            </a:r>
          </a:p>
        </p:txBody>
      </p:sp>
      <p:sp>
        <p:nvSpPr>
          <p:cNvPr id="464908" name="Text Box 12"/>
          <p:cNvSpPr txBox="1">
            <a:spLocks noChangeArrowheads="1"/>
          </p:cNvSpPr>
          <p:nvPr/>
        </p:nvSpPr>
        <p:spPr bwMode="auto">
          <a:xfrm>
            <a:off x="3924300" y="320675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E*(s)</a:t>
            </a:r>
          </a:p>
        </p:txBody>
      </p:sp>
      <p:sp>
        <p:nvSpPr>
          <p:cNvPr id="464909" name="Line 13"/>
          <p:cNvSpPr>
            <a:spLocks noChangeShapeType="1"/>
          </p:cNvSpPr>
          <p:nvPr/>
        </p:nvSpPr>
        <p:spPr bwMode="auto">
          <a:xfrm>
            <a:off x="5510213" y="3638550"/>
            <a:ext cx="7175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0" name="Oval 14"/>
          <p:cNvSpPr>
            <a:spLocks noChangeArrowheads="1"/>
          </p:cNvSpPr>
          <p:nvPr/>
        </p:nvSpPr>
        <p:spPr bwMode="auto">
          <a:xfrm>
            <a:off x="2555875" y="3502025"/>
            <a:ext cx="288925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464911" name="Line 15"/>
          <p:cNvSpPr>
            <a:spLocks noChangeShapeType="1"/>
          </p:cNvSpPr>
          <p:nvPr/>
        </p:nvSpPr>
        <p:spPr bwMode="auto">
          <a:xfrm>
            <a:off x="6948488" y="36449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2" name="Line 16"/>
          <p:cNvSpPr>
            <a:spLocks noChangeShapeType="1"/>
          </p:cNvSpPr>
          <p:nvPr/>
        </p:nvSpPr>
        <p:spPr bwMode="auto">
          <a:xfrm flipH="1">
            <a:off x="5580063" y="46529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3" name="Text Box 17"/>
          <p:cNvSpPr txBox="1">
            <a:spLocks noChangeArrowheads="1"/>
          </p:cNvSpPr>
          <p:nvPr/>
        </p:nvSpPr>
        <p:spPr bwMode="auto">
          <a:xfrm>
            <a:off x="4787900" y="4437063"/>
            <a:ext cx="792163" cy="3762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H</a:t>
            </a:r>
            <a:r>
              <a:rPr lang="en-US" altLang="zh-CN" sz="1200" b="1" u="none">
                <a:latin typeface="Tahoma" pitchFamily="34" charset="0"/>
              </a:rPr>
              <a:t> </a:t>
            </a:r>
            <a:r>
              <a:rPr lang="en-US" altLang="zh-CN" b="1" u="none">
                <a:latin typeface="Tahoma" pitchFamily="34" charset="0"/>
              </a:rPr>
              <a:t>(s)</a:t>
            </a:r>
          </a:p>
        </p:txBody>
      </p:sp>
      <p:sp>
        <p:nvSpPr>
          <p:cNvPr id="464914" name="Line 18"/>
          <p:cNvSpPr>
            <a:spLocks noChangeShapeType="1"/>
          </p:cNvSpPr>
          <p:nvPr/>
        </p:nvSpPr>
        <p:spPr bwMode="auto">
          <a:xfrm flipH="1">
            <a:off x="2698750" y="4652963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5" name="Line 19"/>
          <p:cNvSpPr>
            <a:spLocks noChangeShapeType="1"/>
          </p:cNvSpPr>
          <p:nvPr/>
        </p:nvSpPr>
        <p:spPr bwMode="auto">
          <a:xfrm flipV="1">
            <a:off x="26987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6" name="Line 20"/>
          <p:cNvSpPr>
            <a:spLocks noChangeShapeType="1"/>
          </p:cNvSpPr>
          <p:nvPr/>
        </p:nvSpPr>
        <p:spPr bwMode="auto">
          <a:xfrm>
            <a:off x="1619250" y="36449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7" name="Line 21"/>
          <p:cNvSpPr>
            <a:spLocks noChangeShapeType="1"/>
          </p:cNvSpPr>
          <p:nvPr/>
        </p:nvSpPr>
        <p:spPr bwMode="auto">
          <a:xfrm flipV="1">
            <a:off x="1979613" y="29257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8" name="Line 22"/>
          <p:cNvSpPr>
            <a:spLocks noChangeShapeType="1"/>
          </p:cNvSpPr>
          <p:nvPr/>
        </p:nvSpPr>
        <p:spPr bwMode="auto">
          <a:xfrm>
            <a:off x="1979613" y="2925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19" name="Line 23"/>
          <p:cNvSpPr>
            <a:spLocks noChangeShapeType="1"/>
          </p:cNvSpPr>
          <p:nvPr/>
        </p:nvSpPr>
        <p:spPr bwMode="auto">
          <a:xfrm flipV="1">
            <a:off x="2411413" y="27098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20" name="Line 24"/>
          <p:cNvSpPr>
            <a:spLocks noChangeShapeType="1"/>
          </p:cNvSpPr>
          <p:nvPr/>
        </p:nvSpPr>
        <p:spPr bwMode="auto">
          <a:xfrm>
            <a:off x="2698750" y="29257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21" name="Text Box 25"/>
          <p:cNvSpPr txBox="1">
            <a:spLocks noChangeArrowheads="1"/>
          </p:cNvSpPr>
          <p:nvPr/>
        </p:nvSpPr>
        <p:spPr bwMode="auto">
          <a:xfrm>
            <a:off x="1116013" y="32131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R(s)</a:t>
            </a:r>
          </a:p>
        </p:txBody>
      </p:sp>
      <p:sp>
        <p:nvSpPr>
          <p:cNvPr id="464922" name="Text Box 26"/>
          <p:cNvSpPr txBox="1">
            <a:spLocks noChangeArrowheads="1"/>
          </p:cNvSpPr>
          <p:nvPr/>
        </p:nvSpPr>
        <p:spPr bwMode="auto">
          <a:xfrm>
            <a:off x="2627313" y="25654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R*(s)</a:t>
            </a:r>
          </a:p>
        </p:txBody>
      </p:sp>
      <p:sp>
        <p:nvSpPr>
          <p:cNvPr id="464923" name="Text Box 27"/>
          <p:cNvSpPr txBox="1">
            <a:spLocks noChangeArrowheads="1"/>
          </p:cNvSpPr>
          <p:nvPr/>
        </p:nvSpPr>
        <p:spPr bwMode="auto">
          <a:xfrm>
            <a:off x="2627313" y="29972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R(z)</a:t>
            </a:r>
          </a:p>
        </p:txBody>
      </p:sp>
      <p:sp>
        <p:nvSpPr>
          <p:cNvPr id="464924" name="Line 28"/>
          <p:cNvSpPr>
            <a:spLocks noChangeShapeType="1"/>
          </p:cNvSpPr>
          <p:nvPr/>
        </p:nvSpPr>
        <p:spPr bwMode="auto">
          <a:xfrm flipV="1">
            <a:off x="6243638" y="34290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25" name="Text Box 29"/>
          <p:cNvSpPr txBox="1">
            <a:spLocks noChangeArrowheads="1"/>
          </p:cNvSpPr>
          <p:nvPr/>
        </p:nvSpPr>
        <p:spPr bwMode="auto">
          <a:xfrm>
            <a:off x="6948488" y="314166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C*(s)</a:t>
            </a:r>
          </a:p>
        </p:txBody>
      </p:sp>
      <p:sp>
        <p:nvSpPr>
          <p:cNvPr id="464926" name="Text Box 30"/>
          <p:cNvSpPr txBox="1">
            <a:spLocks noChangeArrowheads="1"/>
          </p:cNvSpPr>
          <p:nvPr/>
        </p:nvSpPr>
        <p:spPr bwMode="auto">
          <a:xfrm>
            <a:off x="7019925" y="3789363"/>
            <a:ext cx="792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C(z)</a:t>
            </a:r>
          </a:p>
        </p:txBody>
      </p:sp>
      <p:sp>
        <p:nvSpPr>
          <p:cNvPr id="464927" name="Text Box 31"/>
          <p:cNvSpPr txBox="1">
            <a:spLocks noChangeArrowheads="1"/>
          </p:cNvSpPr>
          <p:nvPr/>
        </p:nvSpPr>
        <p:spPr bwMode="auto">
          <a:xfrm>
            <a:off x="1908175" y="393382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u="none">
                <a:latin typeface="Tahoma" pitchFamily="34" charset="0"/>
              </a:rPr>
              <a:t>B(s)</a:t>
            </a:r>
          </a:p>
        </p:txBody>
      </p:sp>
      <p:sp>
        <p:nvSpPr>
          <p:cNvPr id="464928" name="Text Box 32"/>
          <p:cNvSpPr txBox="1">
            <a:spLocks noChangeArrowheads="1"/>
          </p:cNvSpPr>
          <p:nvPr/>
        </p:nvSpPr>
        <p:spPr bwMode="auto">
          <a:xfrm>
            <a:off x="2771775" y="3789363"/>
            <a:ext cx="288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u="none">
                <a:latin typeface="Tahoma" pitchFamily="34" charset="0"/>
              </a:rPr>
              <a:t>-</a:t>
            </a:r>
          </a:p>
        </p:txBody>
      </p:sp>
      <p:sp>
        <p:nvSpPr>
          <p:cNvPr id="464929" name="Line 33"/>
          <p:cNvSpPr>
            <a:spLocks noChangeShapeType="1"/>
          </p:cNvSpPr>
          <p:nvPr/>
        </p:nvSpPr>
        <p:spPr bwMode="auto">
          <a:xfrm>
            <a:off x="3419475" y="292417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30" name="Line 34"/>
          <p:cNvSpPr>
            <a:spLocks noChangeShapeType="1"/>
          </p:cNvSpPr>
          <p:nvPr/>
        </p:nvSpPr>
        <p:spPr bwMode="auto">
          <a:xfrm>
            <a:off x="5824538" y="2954338"/>
            <a:ext cx="504825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31" name="Line 35"/>
          <p:cNvSpPr>
            <a:spLocks noChangeShapeType="1"/>
          </p:cNvSpPr>
          <p:nvPr/>
        </p:nvSpPr>
        <p:spPr bwMode="auto">
          <a:xfrm>
            <a:off x="3419475" y="2924175"/>
            <a:ext cx="504825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464932" name="Text Box 36"/>
          <p:cNvSpPr txBox="1">
            <a:spLocks noChangeArrowheads="1"/>
          </p:cNvSpPr>
          <p:nvPr/>
        </p:nvSpPr>
        <p:spPr bwMode="auto">
          <a:xfrm>
            <a:off x="5003800" y="2492375"/>
            <a:ext cx="576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600" b="1" u="none">
                <a:latin typeface="Tahoma" pitchFamily="34" charset="0"/>
              </a:rPr>
              <a:t>T</a:t>
            </a:r>
          </a:p>
        </p:txBody>
      </p:sp>
      <p:sp>
        <p:nvSpPr>
          <p:cNvPr id="464934" name="Rectangle 3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2340330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4293C-D0C5-4E05-85DD-C803F79BF27C}" type="slidenum">
              <a:rPr lang="en-US" altLang="zh-CN"/>
              <a:pPr/>
              <a:t>43</a:t>
            </a:fld>
            <a:endParaRPr lang="en-US" altLang="zh-CN"/>
          </a:p>
        </p:txBody>
      </p:sp>
      <p:graphicFrame>
        <p:nvGraphicFramePr>
          <p:cNvPr id="466948" name="Object 4"/>
          <p:cNvGraphicFramePr>
            <a:graphicFrameLocks noChangeAspect="1"/>
          </p:cNvGraphicFramePr>
          <p:nvPr/>
        </p:nvGraphicFramePr>
        <p:xfrm>
          <a:off x="990600" y="1676400"/>
          <a:ext cx="55626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公式" r:id="rId3" imgW="3135240" imgH="1206360" progId="Equation.3">
                  <p:embed/>
                </p:oleObj>
              </mc:Choice>
              <mc:Fallback>
                <p:oleObj name="公式" r:id="rId3" imgW="3135240" imgH="1206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5562600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49" name="Object 5"/>
          <p:cNvGraphicFramePr>
            <a:graphicFrameLocks noChangeAspect="1"/>
          </p:cNvGraphicFramePr>
          <p:nvPr/>
        </p:nvGraphicFramePr>
        <p:xfrm>
          <a:off x="1066800" y="3733800"/>
          <a:ext cx="6248400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5" imgW="3477960" imgH="1498680" progId="">
                  <p:embed/>
                </p:oleObj>
              </mc:Choice>
              <mc:Fallback>
                <p:oleObj name="Equation" r:id="rId5" imgW="3477960" imgH="149868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33800"/>
                        <a:ext cx="6248400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5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16216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6308-3F07-40BE-B27F-A8010A986F8F}" type="slidenum">
              <a:rPr lang="en-US" altLang="zh-CN"/>
              <a:pPr/>
              <a:t>44</a:t>
            </a:fld>
            <a:endParaRPr lang="en-US" altLang="zh-CN"/>
          </a:p>
        </p:txBody>
      </p:sp>
      <p:graphicFrame>
        <p:nvGraphicFramePr>
          <p:cNvPr id="467972" name="Object 4"/>
          <p:cNvGraphicFramePr>
            <a:graphicFrameLocks noChangeAspect="1"/>
          </p:cNvGraphicFramePr>
          <p:nvPr/>
        </p:nvGraphicFramePr>
        <p:xfrm>
          <a:off x="2195513" y="4719638"/>
          <a:ext cx="4265612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公式" r:id="rId3" imgW="2792520" imgH="546120" progId="Equation.3">
                  <p:embed/>
                </p:oleObj>
              </mc:Choice>
              <mc:Fallback>
                <p:oleObj name="公式" r:id="rId3" imgW="2792520" imgH="5461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719638"/>
                        <a:ext cx="4265612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73" name="Object 5"/>
          <p:cNvGraphicFramePr>
            <a:graphicFrameLocks noChangeAspect="1"/>
          </p:cNvGraphicFramePr>
          <p:nvPr/>
        </p:nvGraphicFramePr>
        <p:xfrm>
          <a:off x="838200" y="1676400"/>
          <a:ext cx="71945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公式" r:id="rId5" imgW="4722120" imgH="558720" progId="Equation.3">
                  <p:embed/>
                </p:oleObj>
              </mc:Choice>
              <mc:Fallback>
                <p:oleObj name="公式" r:id="rId5" imgW="4722120" imgH="558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71945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7974" name="Group 6"/>
          <p:cNvGrpSpPr>
            <a:grpSpLocks/>
          </p:cNvGrpSpPr>
          <p:nvPr/>
        </p:nvGrpSpPr>
        <p:grpSpPr bwMode="auto">
          <a:xfrm>
            <a:off x="838200" y="2906713"/>
            <a:ext cx="7272338" cy="1512887"/>
            <a:chOff x="521" y="1253"/>
            <a:chExt cx="4581" cy="953"/>
          </a:xfrm>
        </p:grpSpPr>
        <p:sp>
          <p:nvSpPr>
            <p:cNvPr id="467975" name="Line 7"/>
            <p:cNvSpPr>
              <a:spLocks noChangeShapeType="1"/>
            </p:cNvSpPr>
            <p:nvPr/>
          </p:nvSpPr>
          <p:spPr bwMode="auto">
            <a:xfrm flipV="1">
              <a:off x="2970" y="1570"/>
              <a:ext cx="45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76" name="Text Box 8"/>
            <p:cNvSpPr txBox="1">
              <a:spLocks noChangeArrowheads="1"/>
            </p:cNvSpPr>
            <p:nvPr/>
          </p:nvSpPr>
          <p:spPr bwMode="auto">
            <a:xfrm>
              <a:off x="3424" y="1434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2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67977" name="Line 9"/>
            <p:cNvSpPr>
              <a:spLocks noChangeShapeType="1"/>
            </p:cNvSpPr>
            <p:nvPr/>
          </p:nvSpPr>
          <p:spPr bwMode="auto">
            <a:xfrm>
              <a:off x="4104" y="1570"/>
              <a:ext cx="997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78" name="Text Box 10"/>
            <p:cNvSpPr txBox="1">
              <a:spLocks noChangeArrowheads="1"/>
            </p:cNvSpPr>
            <p:nvPr/>
          </p:nvSpPr>
          <p:spPr bwMode="auto">
            <a:xfrm>
              <a:off x="1383" y="1253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E(s)</a:t>
              </a:r>
            </a:p>
          </p:txBody>
        </p:sp>
        <p:sp>
          <p:nvSpPr>
            <p:cNvPr id="467979" name="Text Box 11"/>
            <p:cNvSpPr txBox="1">
              <a:spLocks noChangeArrowheads="1"/>
            </p:cNvSpPr>
            <p:nvPr/>
          </p:nvSpPr>
          <p:spPr bwMode="auto">
            <a:xfrm>
              <a:off x="4603" y="1570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C(s)</a:t>
              </a:r>
            </a:p>
          </p:txBody>
        </p:sp>
        <p:sp>
          <p:nvSpPr>
            <p:cNvPr id="467980" name="Line 12"/>
            <p:cNvSpPr>
              <a:spLocks noChangeShapeType="1"/>
            </p:cNvSpPr>
            <p:nvPr/>
          </p:nvSpPr>
          <p:spPr bwMode="auto">
            <a:xfrm>
              <a:off x="3922" y="1570"/>
              <a:ext cx="3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81" name="Oval 13"/>
            <p:cNvSpPr>
              <a:spLocks noChangeArrowheads="1"/>
            </p:cNvSpPr>
            <p:nvPr/>
          </p:nvSpPr>
          <p:spPr bwMode="auto">
            <a:xfrm>
              <a:off x="1247" y="1480"/>
              <a:ext cx="182" cy="181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467982" name="Line 14"/>
            <p:cNvSpPr>
              <a:spLocks noChangeShapeType="1"/>
            </p:cNvSpPr>
            <p:nvPr/>
          </p:nvSpPr>
          <p:spPr bwMode="auto">
            <a:xfrm>
              <a:off x="4104" y="1570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83" name="Line 15"/>
            <p:cNvSpPr>
              <a:spLocks noChangeShapeType="1"/>
            </p:cNvSpPr>
            <p:nvPr/>
          </p:nvSpPr>
          <p:spPr bwMode="auto">
            <a:xfrm flipH="1" flipV="1">
              <a:off x="1745" y="2205"/>
              <a:ext cx="81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84" name="Line 16"/>
            <p:cNvSpPr>
              <a:spLocks noChangeShapeType="1"/>
            </p:cNvSpPr>
            <p:nvPr/>
          </p:nvSpPr>
          <p:spPr bwMode="auto">
            <a:xfrm flipV="1">
              <a:off x="1337" y="1661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85" name="Line 17"/>
            <p:cNvSpPr>
              <a:spLocks noChangeShapeType="1"/>
            </p:cNvSpPr>
            <p:nvPr/>
          </p:nvSpPr>
          <p:spPr bwMode="auto">
            <a:xfrm>
              <a:off x="657" y="1570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86" name="Text Box 18"/>
            <p:cNvSpPr txBox="1">
              <a:spLocks noChangeArrowheads="1"/>
            </p:cNvSpPr>
            <p:nvPr/>
          </p:nvSpPr>
          <p:spPr bwMode="auto">
            <a:xfrm>
              <a:off x="521" y="1298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R(s)</a:t>
              </a:r>
            </a:p>
          </p:txBody>
        </p:sp>
        <p:sp>
          <p:nvSpPr>
            <p:cNvPr id="467987" name="Line 19"/>
            <p:cNvSpPr>
              <a:spLocks noChangeShapeType="1"/>
            </p:cNvSpPr>
            <p:nvPr/>
          </p:nvSpPr>
          <p:spPr bwMode="auto">
            <a:xfrm>
              <a:off x="1337" y="2205"/>
              <a:ext cx="276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88" name="Text Box 20"/>
            <p:cNvSpPr txBox="1">
              <a:spLocks noChangeArrowheads="1"/>
            </p:cNvSpPr>
            <p:nvPr/>
          </p:nvSpPr>
          <p:spPr bwMode="auto">
            <a:xfrm>
              <a:off x="1383" y="1571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u="none">
                  <a:latin typeface="Tahoma" pitchFamily="34" charset="0"/>
                </a:rPr>
                <a:t>-</a:t>
              </a:r>
            </a:p>
          </p:txBody>
        </p:sp>
        <p:sp>
          <p:nvSpPr>
            <p:cNvPr id="467989" name="Line 21"/>
            <p:cNvSpPr>
              <a:spLocks noChangeShapeType="1"/>
            </p:cNvSpPr>
            <p:nvPr/>
          </p:nvSpPr>
          <p:spPr bwMode="auto">
            <a:xfrm>
              <a:off x="1428" y="1570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90" name="Line 22"/>
            <p:cNvSpPr>
              <a:spLocks noChangeShapeType="1"/>
            </p:cNvSpPr>
            <p:nvPr/>
          </p:nvSpPr>
          <p:spPr bwMode="auto">
            <a:xfrm flipV="1">
              <a:off x="1764" y="1434"/>
              <a:ext cx="22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91" name="Line 23"/>
            <p:cNvSpPr>
              <a:spLocks noChangeShapeType="1"/>
            </p:cNvSpPr>
            <p:nvPr/>
          </p:nvSpPr>
          <p:spPr bwMode="auto">
            <a:xfrm flipV="1">
              <a:off x="2018" y="1587"/>
              <a:ext cx="454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67992" name="Text Box 24"/>
            <p:cNvSpPr txBox="1">
              <a:spLocks noChangeArrowheads="1"/>
            </p:cNvSpPr>
            <p:nvPr/>
          </p:nvSpPr>
          <p:spPr bwMode="auto">
            <a:xfrm>
              <a:off x="2472" y="1451"/>
              <a:ext cx="499" cy="23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G</a:t>
              </a:r>
              <a:r>
                <a:rPr lang="en-US" altLang="zh-CN" sz="1200" b="1" u="none">
                  <a:latin typeface="Tahoma" pitchFamily="34" charset="0"/>
                </a:rPr>
                <a:t>1</a:t>
              </a:r>
              <a:r>
                <a:rPr lang="en-US" altLang="zh-CN" b="1" u="none">
                  <a:latin typeface="Tahoma" pitchFamily="34" charset="0"/>
                </a:rPr>
                <a:t>(s)</a:t>
              </a:r>
            </a:p>
          </p:txBody>
        </p:sp>
        <p:sp>
          <p:nvSpPr>
            <p:cNvPr id="467993" name="Text Box 25"/>
            <p:cNvSpPr txBox="1">
              <a:spLocks noChangeArrowheads="1"/>
            </p:cNvSpPr>
            <p:nvPr/>
          </p:nvSpPr>
          <p:spPr bwMode="auto">
            <a:xfrm>
              <a:off x="2063" y="1253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E*(s)</a:t>
              </a:r>
            </a:p>
          </p:txBody>
        </p:sp>
        <p:sp>
          <p:nvSpPr>
            <p:cNvPr id="467994" name="Text Box 26"/>
            <p:cNvSpPr txBox="1">
              <a:spLocks noChangeArrowheads="1"/>
            </p:cNvSpPr>
            <p:nvPr/>
          </p:nvSpPr>
          <p:spPr bwMode="auto">
            <a:xfrm>
              <a:off x="2971" y="1253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b="1" u="none">
                  <a:latin typeface="Tahoma" pitchFamily="34" charset="0"/>
                </a:rPr>
                <a:t>U(s)</a:t>
              </a:r>
            </a:p>
          </p:txBody>
        </p:sp>
      </p:grpSp>
      <p:sp>
        <p:nvSpPr>
          <p:cNvPr id="467996" name="Rectangle 2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41464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92435-FE3A-4561-B83C-0A0BAD0FDDA8}" type="slidenum">
              <a:rPr lang="en-US" altLang="zh-CN"/>
              <a:pPr/>
              <a:t>45</a:t>
            </a:fld>
            <a:endParaRPr lang="en-US" altLang="zh-CN"/>
          </a:p>
        </p:txBody>
      </p:sp>
      <p:graphicFrame>
        <p:nvGraphicFramePr>
          <p:cNvPr id="468998" name="Object 6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90600" y="1682750"/>
          <a:ext cx="6553200" cy="38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3" imgW="3846240" imgH="2273400" progId="">
                  <p:embed/>
                </p:oleObj>
              </mc:Choice>
              <mc:Fallback>
                <p:oleObj name="Equation" r:id="rId3" imgW="3846240" imgH="2273400" progId="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82750"/>
                        <a:ext cx="6553200" cy="387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9000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  <a:noFill/>
          <a:ln/>
        </p:spPr>
        <p:txBody>
          <a:bodyPr/>
          <a:lstStyle/>
          <a:p>
            <a:r>
              <a:rPr kumimoji="1" lang="en-US" altLang="zh-CN" sz="3200"/>
              <a:t>4.4 Open/closed-loop Pulse Transfer Function</a:t>
            </a:r>
          </a:p>
        </p:txBody>
      </p:sp>
    </p:spTree>
    <p:extLst>
      <p:ext uri="{BB962C8B-B14F-4D97-AF65-F5344CB8AC3E}">
        <p14:creationId xmlns:p14="http://schemas.microsoft.com/office/powerpoint/2010/main" val="17137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1EF4-F41A-4DF9-AFFA-CB53C20DA1E8}" type="slidenum">
              <a:rPr lang="en-US" altLang="zh-CN"/>
              <a:pPr/>
              <a:t>46</a:t>
            </a:fld>
            <a:endParaRPr lang="en-US" altLang="zh-CN"/>
          </a:p>
        </p:txBody>
      </p:sp>
      <p:graphicFrame>
        <p:nvGraphicFramePr>
          <p:cNvPr id="471044" name="Object 4"/>
          <p:cNvGraphicFramePr>
            <a:graphicFrameLocks noChangeAspect="1"/>
          </p:cNvGraphicFramePr>
          <p:nvPr/>
        </p:nvGraphicFramePr>
        <p:xfrm>
          <a:off x="685800" y="271463"/>
          <a:ext cx="8077200" cy="536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Picture" r:id="rId3" imgW="5374962" imgH="4350651" progId="Word.Picture.8">
                  <p:embed/>
                </p:oleObj>
              </mc:Choice>
              <mc:Fallback>
                <p:oleObj name="Picture" r:id="rId3" imgW="5374962" imgH="4350651" progId="Word.Picture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1463"/>
                        <a:ext cx="8077200" cy="53673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1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547664" y="27089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dirty="0" smtClean="0">
                <a:latin typeface="Arial"/>
                <a:ea typeface="Times New Roman"/>
                <a:cs typeface="Tahoma"/>
              </a:rPr>
              <a:t>.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28596" y="1785926"/>
            <a:ext cx="750099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l-GR" sz="3600" b="1" dirty="0" smtClean="0">
              <a:latin typeface="Arial"/>
              <a:cs typeface="Tahoma"/>
            </a:endParaRPr>
          </a:p>
          <a:p>
            <a:pPr algn="ctr">
              <a:spcAft>
                <a:spcPts val="0"/>
              </a:spcAft>
            </a:pPr>
            <a:r>
              <a:rPr lang="el-GR" sz="3600" b="1" dirty="0" smtClean="0">
                <a:solidFill>
                  <a:srgbClr val="7030A0"/>
                </a:solidFill>
                <a:latin typeface="Arial"/>
                <a:cs typeface="Tahoma"/>
              </a:rPr>
              <a:t>ΕΥΧΑΡΙΣΤΩ ΓΙΑ ΤΗΝ ΠΡΟΣΟΧΗ ΣΑΣ</a:t>
            </a:r>
          </a:p>
          <a:p>
            <a:pPr algn="just">
              <a:spcAft>
                <a:spcPts val="0"/>
              </a:spcAft>
            </a:pPr>
            <a:r>
              <a:rPr lang="el-GR" sz="3200" dirty="0" err="1" smtClean="0">
                <a:solidFill>
                  <a:srgbClr val="7030A0"/>
                </a:solidFill>
                <a:latin typeface="Arial"/>
                <a:cs typeface="Tahoma"/>
              </a:rPr>
              <a:t>Καθ.Γρουμπός</a:t>
            </a:r>
            <a:r>
              <a:rPr lang="el-GR" sz="3200" dirty="0" smtClean="0">
                <a:solidFill>
                  <a:srgbClr val="7030A0"/>
                </a:solidFill>
                <a:latin typeface="Arial"/>
                <a:cs typeface="Tahoma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"/>
                <a:cs typeface="Tahoma"/>
              </a:rPr>
              <a:t> </a:t>
            </a:r>
            <a:r>
              <a:rPr lang="el-GR" sz="3200" dirty="0" smtClean="0">
                <a:solidFill>
                  <a:srgbClr val="7030A0"/>
                </a:solidFill>
                <a:latin typeface="Arial"/>
                <a:cs typeface="Tahoma"/>
              </a:rPr>
              <a:t>Π. Πέτρος</a:t>
            </a:r>
          </a:p>
          <a:p>
            <a:pPr algn="just">
              <a:spcAft>
                <a:spcPts val="0"/>
              </a:spcAft>
            </a:pPr>
            <a:r>
              <a:rPr lang="en-US" sz="3200" dirty="0" smtClean="0">
                <a:solidFill>
                  <a:srgbClr val="7030A0"/>
                </a:solidFill>
                <a:latin typeface="Arial"/>
                <a:cs typeface="Tahoma"/>
              </a:rPr>
              <a:t>groumpos@ece.upatras.gr</a:t>
            </a:r>
            <a:endParaRPr lang="el-G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31588-4B11-4BAA-8B6D-7280B8B7BD8C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686800" cy="1143000"/>
          </a:xfrm>
        </p:spPr>
        <p:txBody>
          <a:bodyPr/>
          <a:lstStyle/>
          <a:p>
            <a:r>
              <a:rPr kumimoji="1" lang="en-US" altLang="zh-CN" sz="3600" dirty="0" smtClean="0"/>
              <a:t>1 </a:t>
            </a:r>
            <a:r>
              <a:rPr kumimoji="1" lang="en-US" altLang="zh-CN" sz="3600" dirty="0"/>
              <a:t>Description of Linear Discrete Systems</a:t>
            </a:r>
          </a:p>
        </p:txBody>
      </p:sp>
      <p:graphicFrame>
        <p:nvGraphicFramePr>
          <p:cNvPr id="538628" name="Object 4"/>
          <p:cNvGraphicFramePr>
            <a:graphicFrameLocks noChangeAspect="1"/>
          </p:cNvGraphicFramePr>
          <p:nvPr/>
        </p:nvGraphicFramePr>
        <p:xfrm>
          <a:off x="990600" y="1600200"/>
          <a:ext cx="6353175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3338280" imgH="1257480" progId="">
                  <p:embed/>
                </p:oleObj>
              </mc:Choice>
              <mc:Fallback>
                <p:oleObj name="Equation" r:id="rId3" imgW="3338280" imgH="1257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6353175" cy="240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30" name="Text Box 6"/>
          <p:cNvSpPr txBox="1">
            <a:spLocks noChangeArrowheads="1"/>
          </p:cNvSpPr>
          <p:nvPr/>
        </p:nvSpPr>
        <p:spPr bwMode="auto">
          <a:xfrm>
            <a:off x="838200" y="4495800"/>
            <a:ext cx="7620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u="none"/>
              <a:t>The system considered in the class is the linear time-invariant system, i.e. the relation between the output and input is unchangeable over  time.</a:t>
            </a:r>
          </a:p>
          <a:p>
            <a:pPr>
              <a:spcBef>
                <a:spcPct val="50000"/>
              </a:spcBef>
            </a:pPr>
            <a:r>
              <a:rPr lang="en-US" altLang="zh-CN" sz="2000" u="none"/>
              <a:t>r(kT)</a:t>
            </a:r>
            <a:r>
              <a:rPr lang="en-US" altLang="zh-CN" sz="2000" u="none">
                <a:cs typeface="Arial" charset="0"/>
              </a:rPr>
              <a:t>→</a:t>
            </a:r>
            <a:r>
              <a:rPr lang="en-US" altLang="zh-CN" sz="2000" u="none"/>
              <a:t>y(kT); </a:t>
            </a:r>
            <a:r>
              <a:rPr lang="en-US" altLang="zh-CN" u="none"/>
              <a:t>r(kT-iT)→y(kT-iT), k=0,1,2,…; i=…,-2,-1,0,1,2,… </a:t>
            </a:r>
          </a:p>
        </p:txBody>
      </p:sp>
    </p:spTree>
    <p:extLst>
      <p:ext uri="{BB962C8B-B14F-4D97-AF65-F5344CB8AC3E}">
        <p14:creationId xmlns:p14="http://schemas.microsoft.com/office/powerpoint/2010/main" val="37605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D338A-1C83-4D93-A3EF-8C536A7653FB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2 </a:t>
            </a:r>
            <a:r>
              <a:rPr kumimoji="1" lang="en-US" altLang="zh-CN" dirty="0"/>
              <a:t>Pulse Response Function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000" b="0"/>
              <a:t>Pulse response function is the basis for studying pulse transfer function.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844675" y="2133600"/>
            <a:ext cx="5903913" cy="1031875"/>
            <a:chOff x="295" y="845"/>
            <a:chExt cx="3719" cy="650"/>
          </a:xfrm>
        </p:grpSpPr>
        <p:sp>
          <p:nvSpPr>
            <p:cNvPr id="404485" name="Line 5"/>
            <p:cNvSpPr>
              <a:spLocks noChangeShapeType="1"/>
            </p:cNvSpPr>
            <p:nvPr/>
          </p:nvSpPr>
          <p:spPr bwMode="auto">
            <a:xfrm>
              <a:off x="295" y="1207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86" name="Line 6"/>
            <p:cNvSpPr>
              <a:spLocks noChangeShapeType="1"/>
            </p:cNvSpPr>
            <p:nvPr/>
          </p:nvSpPr>
          <p:spPr bwMode="auto">
            <a:xfrm flipV="1">
              <a:off x="1066" y="1117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87" name="Line 7"/>
            <p:cNvSpPr>
              <a:spLocks noChangeShapeType="1"/>
            </p:cNvSpPr>
            <p:nvPr/>
          </p:nvSpPr>
          <p:spPr bwMode="auto">
            <a:xfrm>
              <a:off x="1202" y="1207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88" name="Text Box 8"/>
            <p:cNvSpPr txBox="1">
              <a:spLocks noChangeArrowheads="1"/>
            </p:cNvSpPr>
            <p:nvPr/>
          </p:nvSpPr>
          <p:spPr bwMode="auto">
            <a:xfrm>
              <a:off x="1746" y="1026"/>
              <a:ext cx="544" cy="3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u="none">
                  <a:latin typeface="Tahoma" pitchFamily="34" charset="0"/>
                </a:rPr>
                <a:t>G(s)</a:t>
              </a:r>
            </a:p>
          </p:txBody>
        </p:sp>
        <p:sp>
          <p:nvSpPr>
            <p:cNvPr id="404489" name="Line 9"/>
            <p:cNvSpPr>
              <a:spLocks noChangeShapeType="1"/>
            </p:cNvSpPr>
            <p:nvPr/>
          </p:nvSpPr>
          <p:spPr bwMode="auto">
            <a:xfrm>
              <a:off x="2290" y="1207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90" name="Line 10"/>
            <p:cNvSpPr>
              <a:spLocks noChangeShapeType="1"/>
            </p:cNvSpPr>
            <p:nvPr/>
          </p:nvSpPr>
          <p:spPr bwMode="auto">
            <a:xfrm>
              <a:off x="2608" y="1480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91" name="Line 11"/>
            <p:cNvSpPr>
              <a:spLocks noChangeShapeType="1"/>
            </p:cNvSpPr>
            <p:nvPr/>
          </p:nvSpPr>
          <p:spPr bwMode="auto">
            <a:xfrm flipV="1">
              <a:off x="3379" y="1390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92" name="Line 12"/>
            <p:cNvSpPr>
              <a:spLocks noChangeShapeType="1"/>
            </p:cNvSpPr>
            <p:nvPr/>
          </p:nvSpPr>
          <p:spPr bwMode="auto">
            <a:xfrm>
              <a:off x="2608" y="1207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93" name="Line 13"/>
            <p:cNvSpPr>
              <a:spLocks noChangeShapeType="1"/>
            </p:cNvSpPr>
            <p:nvPr/>
          </p:nvSpPr>
          <p:spPr bwMode="auto">
            <a:xfrm>
              <a:off x="3515" y="148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l-GR"/>
            </a:p>
          </p:txBody>
        </p:sp>
        <p:sp>
          <p:nvSpPr>
            <p:cNvPr id="404494" name="Text Box 14"/>
            <p:cNvSpPr txBox="1">
              <a:spLocks noChangeArrowheads="1"/>
            </p:cNvSpPr>
            <p:nvPr/>
          </p:nvSpPr>
          <p:spPr bwMode="auto">
            <a:xfrm>
              <a:off x="657" y="89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x(t)</a:t>
              </a:r>
            </a:p>
          </p:txBody>
        </p:sp>
        <p:sp>
          <p:nvSpPr>
            <p:cNvPr id="404495" name="Text Box 15"/>
            <p:cNvSpPr txBox="1">
              <a:spLocks noChangeArrowheads="1"/>
            </p:cNvSpPr>
            <p:nvPr/>
          </p:nvSpPr>
          <p:spPr bwMode="auto">
            <a:xfrm>
              <a:off x="1247" y="89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x</a:t>
              </a:r>
              <a:r>
                <a:rPr lang="en-US" altLang="zh-CN" u="none">
                  <a:latin typeface="Times New Roman" pitchFamily="18" charset="0"/>
                </a:rPr>
                <a:t>*</a:t>
              </a:r>
              <a:r>
                <a:rPr lang="en-US" altLang="zh-CN" sz="2400" u="none">
                  <a:latin typeface="Times New Roman" pitchFamily="18" charset="0"/>
                </a:rPr>
                <a:t>(t)</a:t>
              </a:r>
            </a:p>
          </p:txBody>
        </p:sp>
        <p:sp>
          <p:nvSpPr>
            <p:cNvPr id="404496" name="Text Box 16"/>
            <p:cNvSpPr txBox="1">
              <a:spLocks noChangeArrowheads="1"/>
            </p:cNvSpPr>
            <p:nvPr/>
          </p:nvSpPr>
          <p:spPr bwMode="auto">
            <a:xfrm>
              <a:off x="3152" y="845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y(t)</a:t>
              </a:r>
            </a:p>
          </p:txBody>
        </p:sp>
        <p:sp>
          <p:nvSpPr>
            <p:cNvPr id="404497" name="Text Box 17"/>
            <p:cNvSpPr txBox="1">
              <a:spLocks noChangeArrowheads="1"/>
            </p:cNvSpPr>
            <p:nvPr/>
          </p:nvSpPr>
          <p:spPr bwMode="auto">
            <a:xfrm>
              <a:off x="3560" y="120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u="none">
                  <a:latin typeface="Times New Roman" pitchFamily="18" charset="0"/>
                </a:rPr>
                <a:t>y</a:t>
              </a:r>
              <a:r>
                <a:rPr lang="en-US" altLang="zh-CN" u="none">
                  <a:latin typeface="Times New Roman" pitchFamily="18" charset="0"/>
                </a:rPr>
                <a:t>*</a:t>
              </a:r>
              <a:r>
                <a:rPr lang="en-US" altLang="zh-CN" sz="2400" u="none">
                  <a:latin typeface="Times New Roman" pitchFamily="18" charset="0"/>
                </a:rPr>
                <a:t>(t)</a:t>
              </a:r>
            </a:p>
          </p:txBody>
        </p:sp>
      </p:grpSp>
      <p:sp>
        <p:nvSpPr>
          <p:cNvPr id="404498" name="Text Box 18"/>
          <p:cNvSpPr txBox="1">
            <a:spLocks noChangeArrowheads="1"/>
          </p:cNvSpPr>
          <p:nvPr/>
        </p:nvSpPr>
        <p:spPr bwMode="auto">
          <a:xfrm>
            <a:off x="1339850" y="3225800"/>
            <a:ext cx="7200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u="none"/>
              <a:t>Fig. 4.1 Continuous system with impulse sampling signal input</a:t>
            </a:r>
          </a:p>
        </p:txBody>
      </p:sp>
      <p:graphicFrame>
        <p:nvGraphicFramePr>
          <p:cNvPr id="404499" name="Object 19"/>
          <p:cNvGraphicFramePr>
            <a:graphicFrameLocks noChangeAspect="1"/>
          </p:cNvGraphicFramePr>
          <p:nvPr/>
        </p:nvGraphicFramePr>
        <p:xfrm>
          <a:off x="1447800" y="4953000"/>
          <a:ext cx="609600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4595040" imgH="1155600" progId="">
                  <p:embed/>
                </p:oleObj>
              </mc:Choice>
              <mc:Fallback>
                <p:oleObj name="Equation" r:id="rId3" imgW="4595040" imgH="1155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6096000" cy="154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500" name="Object 20"/>
          <p:cNvGraphicFramePr>
            <a:graphicFrameLocks noChangeAspect="1"/>
          </p:cNvGraphicFramePr>
          <p:nvPr/>
        </p:nvGraphicFramePr>
        <p:xfrm>
          <a:off x="1433513" y="3733800"/>
          <a:ext cx="3367087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公式" r:id="rId5" imgW="2411640" imgH="863640" progId="Equation.3">
                  <p:embed/>
                </p:oleObj>
              </mc:Choice>
              <mc:Fallback>
                <p:oleObj name="公式" r:id="rId5" imgW="2411640" imgH="863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733800"/>
                        <a:ext cx="3367087" cy="122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59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BEF96-D493-47EF-A0C3-E8C318A7F00E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2 </a:t>
            </a:r>
            <a:r>
              <a:rPr kumimoji="1" lang="en-US" altLang="zh-CN" dirty="0"/>
              <a:t>Pulse Response Function</a:t>
            </a:r>
          </a:p>
        </p:txBody>
      </p:sp>
      <p:graphicFrame>
        <p:nvGraphicFramePr>
          <p:cNvPr id="405511" name="Object 7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90600" y="1679575"/>
          <a:ext cx="7620000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4569840" imgH="1866960" progId="">
                  <p:embed/>
                </p:oleObj>
              </mc:Choice>
              <mc:Fallback>
                <p:oleObj name="Equation" r:id="rId3" imgW="4569840" imgH="1866960" progId="">
                  <p:embed/>
                  <p:pic>
                    <p:nvPicPr>
                      <p:cNvPr id="0" name="Picture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9575"/>
                        <a:ext cx="7620000" cy="312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5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5D78B-F929-4D7E-B111-4CE4AC21B995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2 </a:t>
            </a:r>
            <a:r>
              <a:rPr kumimoji="1" lang="en-US" altLang="zh-CN" dirty="0"/>
              <a:t>Pulse Response Function</a:t>
            </a:r>
          </a:p>
        </p:txBody>
      </p:sp>
      <p:graphicFrame>
        <p:nvGraphicFramePr>
          <p:cNvPr id="407558" name="Object 6"/>
          <p:cNvGraphicFramePr>
            <a:graphicFrameLocks noChangeAspect="1"/>
          </p:cNvGraphicFramePr>
          <p:nvPr/>
        </p:nvGraphicFramePr>
        <p:xfrm>
          <a:off x="928688" y="1727200"/>
          <a:ext cx="7986712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4811040" imgH="2311560" progId="">
                  <p:embed/>
                </p:oleObj>
              </mc:Choice>
              <mc:Fallback>
                <p:oleObj name="Equation" r:id="rId3" imgW="4811040" imgH="23115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727200"/>
                        <a:ext cx="7986712" cy="383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1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232EC-45B2-4A1A-A60E-07A950B339BC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/>
              <a:t>4.2 Pulse Response Function</a:t>
            </a:r>
          </a:p>
        </p:txBody>
      </p:sp>
      <p:graphicFrame>
        <p:nvGraphicFramePr>
          <p:cNvPr id="408582" name="Object 6"/>
          <p:cNvGraphicFramePr>
            <a:graphicFrameLocks noChangeAspect="1"/>
          </p:cNvGraphicFramePr>
          <p:nvPr/>
        </p:nvGraphicFramePr>
        <p:xfrm>
          <a:off x="990600" y="1770063"/>
          <a:ext cx="6858000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3528720" imgH="2235240" progId="">
                  <p:embed/>
                </p:oleObj>
              </mc:Choice>
              <mc:Fallback>
                <p:oleObj name="Equation" r:id="rId3" imgW="3528720" imgH="22352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70063"/>
                        <a:ext cx="6858000" cy="435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0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1013</Words>
  <Application>Microsoft Office PowerPoint</Application>
  <PresentationFormat>Προβολή στην οθόνη (4:3)</PresentationFormat>
  <Paragraphs>287</Paragraphs>
  <Slides>47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47</vt:i4>
      </vt:variant>
    </vt:vector>
  </HeadingPairs>
  <TitlesOfParts>
    <vt:vector size="51" baseType="lpstr">
      <vt:lpstr>Θέμα του Office</vt:lpstr>
      <vt:lpstr>Equation</vt:lpstr>
      <vt:lpstr>公式</vt:lpstr>
      <vt:lpstr>Picture</vt:lpstr>
      <vt:lpstr>Παρουσίαση του PowerPoint</vt:lpstr>
      <vt:lpstr>Παρουσίαση του PowerPoint</vt:lpstr>
      <vt:lpstr>Contents</vt:lpstr>
      <vt:lpstr>1 Description of Linear Discrete Systems</vt:lpstr>
      <vt:lpstr>1 Description of Linear Discrete Systems</vt:lpstr>
      <vt:lpstr>2 Pulse Response Function</vt:lpstr>
      <vt:lpstr>2 Pulse Response Function</vt:lpstr>
      <vt:lpstr>2 Pulse Response Function</vt:lpstr>
      <vt:lpstr>4.2 Pulse Response Function</vt:lpstr>
      <vt:lpstr>4.2 Pulse Response Function</vt:lpstr>
      <vt:lpstr>4.3 Pulse Transfer Function</vt:lpstr>
      <vt:lpstr>4.3 Pulse Transfer Function</vt:lpstr>
      <vt:lpstr>4.3 Pulse Transfer Function</vt:lpstr>
      <vt:lpstr>4.3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4.4 Open/closed-loop Pulse Transfer Function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groumpos</dc:creator>
  <cp:lastModifiedBy>groumpos</cp:lastModifiedBy>
  <cp:revision>11</cp:revision>
  <dcterms:created xsi:type="dcterms:W3CDTF">2015-04-01T08:59:31Z</dcterms:created>
  <dcterms:modified xsi:type="dcterms:W3CDTF">2017-03-15T09:32:37Z</dcterms:modified>
</cp:coreProperties>
</file>