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6.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1" r:id="rId6"/>
    <p:sldId id="262" r:id="rId7"/>
    <p:sldId id="264" r:id="rId8"/>
    <p:sldId id="268" r:id="rId9"/>
    <p:sldId id="267" r:id="rId10"/>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6FC2-55DF-89E9-DCB7-79D8181A9038}" v="5" dt="2023-03-24T12:09:11.679"/>
    <p1510:client id="{BEBA3BF2-1206-AE8B-DBD7-2D4E1D4431A0}" v="14" dt="2023-03-24T10:27:42.797"/>
    <p1510:client id="{DB6DA5EB-582A-4C8B-9B83-EC2FC2C285FB}" v="100" dt="2023-03-24T09:25:10.475"/>
    <p1510:client id="{ECF4FD20-900B-36C3-9825-3A6ADD222F7C}" v="168" dt="2023-03-24T10:09:36.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74" d="100"/>
          <a:sy n="74" d="100"/>
        </p:scale>
        <p:origin x="348" y="3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DD69309-0B75-423F-B37C-711EE7480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BB04A12-EA00-4541-98EB-87E05B26D8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56B202-DB99-46AB-A21C-F97D7E70F60A}" type="datetime1">
              <a:rPr lang="el-GR" smtClean="0"/>
              <a:t>26/3/2023</a:t>
            </a:fld>
            <a:endParaRPr lang="el-GR"/>
          </a:p>
        </p:txBody>
      </p:sp>
      <p:sp>
        <p:nvSpPr>
          <p:cNvPr id="4" name="Θέση υποσέλιδου 3">
            <a:extLst>
              <a:ext uri="{FF2B5EF4-FFF2-40B4-BE49-F238E27FC236}">
                <a16:creationId xmlns:a16="http://schemas.microsoft.com/office/drawing/2014/main" id="{2F3C31B6-811F-4CA0-8863-B4C80BD064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FB3B3F37-006E-43A5-85C2-A157F5DEE6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22C15-8B46-4C9A-91A7-2ECB9AB772EC}" type="slidenum">
              <a:rPr lang="el-GR" smtClean="0"/>
              <a:t>‹#›</a:t>
            </a:fld>
            <a:endParaRPr lang="el-GR"/>
          </a:p>
        </p:txBody>
      </p:sp>
    </p:spTree>
    <p:extLst>
      <p:ext uri="{BB962C8B-B14F-4D97-AF65-F5344CB8AC3E}">
        <p14:creationId xmlns:p14="http://schemas.microsoft.com/office/powerpoint/2010/main" val="140188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912E6-E374-4285-86C5-7EA6F7360DF0}" type="datetime1">
              <a:rPr lang="el-GR" smtClean="0"/>
              <a:pPr/>
              <a:t>26/3/2023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75110-14A7-4001-A83B-E76E8A1F748C}" type="slidenum">
              <a:rPr lang="el-GR" noProof="0" smtClean="0"/>
              <a:t>‹#›</a:t>
            </a:fld>
            <a:endParaRPr lang="el-GR" noProof="0"/>
          </a:p>
        </p:txBody>
      </p:sp>
    </p:spTree>
    <p:extLst>
      <p:ext uri="{BB962C8B-B14F-4D97-AF65-F5344CB8AC3E}">
        <p14:creationId xmlns:p14="http://schemas.microsoft.com/office/powerpoint/2010/main" val="85427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2875110-14A7-4001-A83B-E76E8A1F748C}" type="slidenum">
              <a:rPr lang="el-GR" smtClean="0"/>
              <a:t>1</a:t>
            </a:fld>
            <a:endParaRPr lang="el-GR"/>
          </a:p>
        </p:txBody>
      </p:sp>
    </p:spTree>
    <p:extLst>
      <p:ext uri="{BB962C8B-B14F-4D97-AF65-F5344CB8AC3E}">
        <p14:creationId xmlns:p14="http://schemas.microsoft.com/office/powerpoint/2010/main" val="96080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2875110-14A7-4001-A83B-E76E8A1F748C}" type="slidenum">
              <a:rPr lang="el-GR" noProof="0" smtClean="0"/>
              <a:t>7</a:t>
            </a:fld>
            <a:endParaRPr lang="el-GR" noProof="0"/>
          </a:p>
        </p:txBody>
      </p:sp>
    </p:spTree>
    <p:extLst>
      <p:ext uri="{BB962C8B-B14F-4D97-AF65-F5344CB8AC3E}">
        <p14:creationId xmlns:p14="http://schemas.microsoft.com/office/powerpoint/2010/main" val="25961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Εικόνα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ctrTitle" hasCustomPrompt="1"/>
          </p:nvPr>
        </p:nvSpPr>
        <p:spPr>
          <a:xfrm>
            <a:off x="1751012" y="1300785"/>
            <a:ext cx="8689976" cy="2509213"/>
          </a:xfrm>
        </p:spPr>
        <p:txBody>
          <a:bodyPr rtlCol="0" anchor="b">
            <a:normAutofit/>
          </a:bodyPr>
          <a:lstStyle>
            <a:lvl1pPr algn="ctr">
              <a:defRPr sz="480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A29D00C2-364C-40FC-AE68-6795876AD133}" type="datetime1">
              <a:rPr lang="el-GR" noProof="0" smtClean="0"/>
              <a:t>26/3/2023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Εικόνα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94" y="4289374"/>
            <a:ext cx="10364432" cy="811610"/>
          </a:xfrm>
        </p:spPr>
        <p:txBody>
          <a:bodyPr rtlCol="0" anchor="b"/>
          <a:lstStyle>
            <a:lvl1pPr>
              <a:defRPr sz="320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C6D05FBE-156C-40D9-B53C-AD896186E4B3}"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Εικόνα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74" y="609599"/>
            <a:ext cx="10364452" cy="3427245"/>
          </a:xfrm>
        </p:spPr>
        <p:txBody>
          <a:bodyPr rtlCol="0" anchor="ctr"/>
          <a:lstStyle>
            <a:lvl1pPr algn="ctr">
              <a:defRPr sz="3200"/>
            </a:lvl1pPr>
          </a:lstStyle>
          <a:p>
            <a:pPr rtl="0"/>
            <a:r>
              <a:rPr lang="el-GR" noProof="0"/>
              <a:t>Κάντε κλικ για να επεξεργαστείτε τον τίτλο υποδείγματος</a:t>
            </a:r>
          </a:p>
        </p:txBody>
      </p:sp>
      <p:sp>
        <p:nvSpPr>
          <p:cNvPr id="4" name="Θέση κειμένου 3"/>
          <p:cNvSpPr>
            <a:spLocks noGrp="1"/>
          </p:cNvSpPr>
          <p:nvPr>
            <p:ph type="body" sz="half" idx="2"/>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C393AF48-3534-4566-9AA8-46BAEB8805C6}"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pic>
        <p:nvPicPr>
          <p:cNvPr id="11" name="Εικόνα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1446212" y="609600"/>
            <a:ext cx="9302752" cy="2992904"/>
          </a:xfrm>
        </p:spPr>
        <p:txBody>
          <a:bodyPr rtlCol="0" anchor="ctr"/>
          <a:lstStyle>
            <a:lvl1pPr>
              <a:defRPr sz="3200"/>
            </a:lvl1pPr>
          </a:lstStyle>
          <a:p>
            <a:pPr rtl="0"/>
            <a:r>
              <a:rPr lang="el-GR" noProof="0"/>
              <a:t>Κάντε κλικ για να επεξεργαστείτε τον τίτλο υποδείγματος</a:t>
            </a:r>
          </a:p>
        </p:txBody>
      </p:sp>
      <p:sp>
        <p:nvSpPr>
          <p:cNvPr id="12" name="Θέση κειμένου 3"/>
          <p:cNvSpPr>
            <a:spLocks noGrp="1"/>
          </p:cNvSpPr>
          <p:nvPr>
            <p:ph type="body" sz="half" idx="13"/>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4" name="Θέση κειμένου 3"/>
          <p:cNvSpPr>
            <a:spLocks noGrp="1"/>
          </p:cNvSpPr>
          <p:nvPr>
            <p:ph type="body" sz="half" idx="2"/>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1EFCAC3E-D11D-453F-929C-13A178D92DCF}"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
        <p:nvSpPr>
          <p:cNvPr id="13" name="Πλαίσιο κειμένου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a:solidFill>
                  <a:schemeClr val="tx1"/>
                </a:solidFill>
                <a:effectLst/>
              </a:rPr>
              <a:t>“</a:t>
            </a:r>
          </a:p>
        </p:txBody>
      </p:sp>
      <p:sp>
        <p:nvSpPr>
          <p:cNvPr id="14" name="Πλαίσιο κειμένου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Εικόνα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75" y="2138721"/>
            <a:ext cx="10364452" cy="2511835"/>
          </a:xfrm>
        </p:spPr>
        <p:txBody>
          <a:bodyPr rtlCol="0" anchor="b"/>
          <a:lstStyle>
            <a:lvl1pPr algn="ctr">
              <a:defRPr sz="3200"/>
            </a:lvl1pPr>
          </a:lstStyle>
          <a:p>
            <a:pPr rtl="0"/>
            <a:r>
              <a:rPr lang="el-GR" noProof="0"/>
              <a:t>Κάντε κλικ για να επεξεργαστείτε τον τίτλο υποδείγματος</a:t>
            </a:r>
          </a:p>
        </p:txBody>
      </p:sp>
      <p:sp>
        <p:nvSpPr>
          <p:cNvPr id="4" name="Θέση κειμένου 3"/>
          <p:cNvSpPr>
            <a:spLocks noGrp="1"/>
          </p:cNvSpPr>
          <p:nvPr>
            <p:ph type="body" sz="half" idx="2"/>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A7CA6450-C711-47C1-BA97-28C1FD0E0B58}"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ηλών">
    <p:spTree>
      <p:nvGrpSpPr>
        <p:cNvPr id="1" name=""/>
        <p:cNvGrpSpPr/>
        <p:nvPr/>
      </p:nvGrpSpPr>
      <p:grpSpPr>
        <a:xfrm>
          <a:off x="0" y="0"/>
          <a:ext cx="0" cy="0"/>
          <a:chOff x="0" y="0"/>
          <a:chExt cx="0" cy="0"/>
        </a:xfrm>
      </p:grpSpPr>
      <p:pic>
        <p:nvPicPr>
          <p:cNvPr id="13" name="Εικόνα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Τίτλος 1"/>
          <p:cNvSpPr>
            <a:spLocks noGrp="1"/>
          </p:cNvSpPr>
          <p:nvPr>
            <p:ph type="title"/>
          </p:nvPr>
        </p:nvSpPr>
        <p:spPr>
          <a:xfrm>
            <a:off x="913774" y="609600"/>
            <a:ext cx="10364452" cy="1605094"/>
          </a:xfrm>
        </p:spPr>
        <p:txBody>
          <a:bodyPr rtlCol="0"/>
          <a:lstStyle/>
          <a:p>
            <a:pPr rtl="0"/>
            <a:r>
              <a:rPr lang="el-GR" noProof="0"/>
              <a:t>Κάντε κλικ για να επεξεργαστείτε τον τίτλο υποδείγματος</a:t>
            </a:r>
          </a:p>
        </p:txBody>
      </p:sp>
      <p:sp>
        <p:nvSpPr>
          <p:cNvPr id="7" name="Θέση κειμένου 2"/>
          <p:cNvSpPr>
            <a:spLocks noGrp="1"/>
          </p:cNvSpPr>
          <p:nvPr>
            <p:ph type="body" idx="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8" name="Θέση κειμένου 3"/>
          <p:cNvSpPr>
            <a:spLocks noGrp="1"/>
          </p:cNvSpPr>
          <p:nvPr>
            <p:ph type="body" sz="half" idx="15"/>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9" name="Θέση κειμένου 4"/>
          <p:cNvSpPr>
            <a:spLocks noGrp="1"/>
          </p:cNvSpPr>
          <p:nvPr>
            <p:ph type="body" sz="quarter" idx="3"/>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0" name="Θέση κειμένου 3"/>
          <p:cNvSpPr>
            <a:spLocks noGrp="1"/>
          </p:cNvSpPr>
          <p:nvPr>
            <p:ph type="body" sz="half" idx="16"/>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1" name="Θέση κειμένου 4"/>
          <p:cNvSpPr>
            <a:spLocks noGrp="1"/>
          </p:cNvSpPr>
          <p:nvPr>
            <p:ph type="body" sz="quarter" idx="13"/>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2" name="Θέση κειμένου 3"/>
          <p:cNvSpPr>
            <a:spLocks noGrp="1"/>
          </p:cNvSpPr>
          <p:nvPr>
            <p:ph type="body" sz="half" idx="17"/>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B1EF9A2D-E7B3-4186-8B67-7D11BBBFAC96}" type="datetime1">
              <a:rPr lang="el-GR" noProof="0" smtClean="0"/>
              <a:t>26/3/2023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Εικόνα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Τίτλος 1"/>
          <p:cNvSpPr>
            <a:spLocks noGrp="1"/>
          </p:cNvSpPr>
          <p:nvPr>
            <p:ph type="title"/>
          </p:nvPr>
        </p:nvSpPr>
        <p:spPr>
          <a:xfrm>
            <a:off x="913774" y="610772"/>
            <a:ext cx="10364452" cy="1603922"/>
          </a:xfrm>
        </p:spPr>
        <p:txBody>
          <a:bodyPr rtlCol="0"/>
          <a:lstStyle/>
          <a:p>
            <a:pPr rtl="0"/>
            <a:r>
              <a:rPr lang="el-GR" noProof="0"/>
              <a:t>Κάντε κλικ για να επεξεργαστείτε τον τίτλο υποδείγματος</a:t>
            </a:r>
          </a:p>
        </p:txBody>
      </p:sp>
      <p:sp>
        <p:nvSpPr>
          <p:cNvPr id="19" name="Θέση κειμένου 2"/>
          <p:cNvSpPr>
            <a:spLocks noGrp="1"/>
          </p:cNvSpPr>
          <p:nvPr>
            <p:ph type="body" idx="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0" name="Θέση εικόνας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1" name="Θέση κειμένου 3"/>
          <p:cNvSpPr>
            <a:spLocks noGrp="1"/>
          </p:cNvSpPr>
          <p:nvPr>
            <p:ph type="body" sz="half" idx="18"/>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2" name="Θέση κειμένου 4"/>
          <p:cNvSpPr>
            <a:spLocks noGrp="1"/>
          </p:cNvSpPr>
          <p:nvPr>
            <p:ph type="body" sz="quarter" idx="3"/>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3" name="Θέση εικόνας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4" name="Θέση κειμένου 3"/>
          <p:cNvSpPr>
            <a:spLocks noGrp="1"/>
          </p:cNvSpPr>
          <p:nvPr>
            <p:ph type="body" sz="half" idx="19"/>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5" name="Θέση κειμένου 4"/>
          <p:cNvSpPr>
            <a:spLocks noGrp="1"/>
          </p:cNvSpPr>
          <p:nvPr>
            <p:ph type="body" sz="quarter" idx="13"/>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6" name="Θέση εικόνας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7" name="Θέση κειμένου 3"/>
          <p:cNvSpPr>
            <a:spLocks noGrp="1"/>
          </p:cNvSpPr>
          <p:nvPr>
            <p:ph type="body" sz="half" idx="20"/>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73B7709F-D1BD-4B3A-9816-DA962B1D10AB}" type="datetime1">
              <a:rPr lang="el-GR" noProof="0" smtClean="0"/>
              <a:t>26/3/2023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Εικόνα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11" name="Σύμβολο κράτησης θέσης κατακόρυφου κειμένου 2"/>
          <p:cNvSpPr>
            <a:spLocks noGrp="1"/>
          </p:cNvSpPr>
          <p:nvPr>
            <p:ph type="body" orient="vert" sz="quarter" idx="13"/>
          </p:nvPr>
        </p:nvSpPr>
        <p:spPr>
          <a:xfrm>
            <a:off x="913775" y="2367093"/>
            <a:ext cx="10364452" cy="3424107"/>
          </a:xfrm>
        </p:spPr>
        <p:txBody>
          <a:bodyPr vert="eaVert"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C8D860A6-01C4-4657-BF57-61612E5097AE}" type="datetime1">
              <a:rPr lang="el-GR" noProof="0" smtClean="0"/>
              <a:t>26/3/2023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Εικόνα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Κατακόρυφος τίτλος 1"/>
          <p:cNvSpPr>
            <a:spLocks noGrp="1"/>
          </p:cNvSpPr>
          <p:nvPr>
            <p:ph type="title" orient="vert"/>
          </p:nvPr>
        </p:nvSpPr>
        <p:spPr>
          <a:xfrm>
            <a:off x="8724900" y="609601"/>
            <a:ext cx="2553326" cy="5181599"/>
          </a:xfrm>
        </p:spPr>
        <p:txBody>
          <a:bodyPr vert="eaVert" rtlCol="0"/>
          <a:lstStyle>
            <a:lvl1pPr algn="l">
              <a:defRPr/>
            </a:lvl1pPr>
          </a:lstStyle>
          <a:p>
            <a:pPr rtl="0"/>
            <a:r>
              <a:rPr lang="el-GR" noProof="0"/>
              <a:t>Κάντε κλικ για να επεξεργαστείτε τον τίτλο υποδείγματος</a:t>
            </a:r>
          </a:p>
        </p:txBody>
      </p:sp>
      <p:sp>
        <p:nvSpPr>
          <p:cNvPr id="8" name="Σύμβολο κράτησης θέσης κατακόρυφου κειμένου 2"/>
          <p:cNvSpPr>
            <a:spLocks noGrp="1"/>
          </p:cNvSpPr>
          <p:nvPr>
            <p:ph type="body" orient="vert" sz="quarter" idx="13"/>
          </p:nvPr>
        </p:nvSpPr>
        <p:spPr>
          <a:xfrm>
            <a:off x="913775" y="609601"/>
            <a:ext cx="7658724" cy="5181599"/>
          </a:xfrm>
        </p:spPr>
        <p:txBody>
          <a:bodyPr vert="eaVert"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1CF387D7-2B02-488A-9D51-B868BEE2C3A6}" type="datetime1">
              <a:rPr lang="el-GR" noProof="0" smtClean="0"/>
              <a:t>26/3/2023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Εικόνα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12" name="Θέση περιεχομένου 2"/>
          <p:cNvSpPr>
            <a:spLocks noGrp="1"/>
          </p:cNvSpPr>
          <p:nvPr>
            <p:ph sz="quarter" idx="13"/>
          </p:nvPr>
        </p:nvSpPr>
        <p:spPr>
          <a:xfrm>
            <a:off x="913774" y="2367092"/>
            <a:ext cx="10363826" cy="3424107"/>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665B746F-CE63-4938-93CB-840677E5FEF7}" type="datetime1">
              <a:rPr lang="el-GR" noProof="0" smtClean="0"/>
              <a:t>26/3/2023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Εικόνα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74" y="828563"/>
            <a:ext cx="10351752" cy="2736819"/>
          </a:xfrm>
        </p:spPr>
        <p:txBody>
          <a:bodyPr rtlCol="0" anchor="b">
            <a:normAutofit/>
          </a:bodyPr>
          <a:lstStyle>
            <a:lvl1pPr>
              <a:defRPr sz="4000"/>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1CEB3962-99C8-4FCD-8C11-2AA945141313}" type="datetime1">
              <a:rPr lang="el-GR" noProof="0" smtClean="0"/>
              <a:t>26/3/2023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Εικόνα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Τίτλος 1"/>
          <p:cNvSpPr>
            <a:spLocks noGrp="1"/>
          </p:cNvSpPr>
          <p:nvPr>
            <p:ph type="title"/>
          </p:nvPr>
        </p:nvSpPr>
        <p:spPr>
          <a:xfrm>
            <a:off x="913775" y="618517"/>
            <a:ext cx="10364451" cy="1596177"/>
          </a:xfrm>
        </p:spPr>
        <p:txBody>
          <a:bodyPr rtlCol="0"/>
          <a:lstStyle/>
          <a:p>
            <a:pPr rtl="0"/>
            <a:r>
              <a:rPr lang="el-GR" noProof="0"/>
              <a:t>Κάντε κλικ για να επεξεργαστείτε τον τίτλο υποδείγματος</a:t>
            </a:r>
          </a:p>
        </p:txBody>
      </p:sp>
      <p:sp>
        <p:nvSpPr>
          <p:cNvPr id="12" name="Θέση περιεχομένου 2"/>
          <p:cNvSpPr>
            <a:spLocks noGrp="1"/>
          </p:cNvSpPr>
          <p:nvPr>
            <p:ph sz="quarter" idx="13"/>
          </p:nvPr>
        </p:nvSpPr>
        <p:spPr>
          <a:xfrm>
            <a:off x="913774" y="2367092"/>
            <a:ext cx="5106026" cy="3424107"/>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13" name="Θέση περιεχομένου 3"/>
          <p:cNvSpPr>
            <a:spLocks noGrp="1"/>
          </p:cNvSpPr>
          <p:nvPr>
            <p:ph sz="quarter" idx="14"/>
          </p:nvPr>
        </p:nvSpPr>
        <p:spPr>
          <a:xfrm>
            <a:off x="6172200" y="2367092"/>
            <a:ext cx="5105400" cy="3424107"/>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4F5F3FFD-8B8C-4436-8121-05E6A2A1A1C0}"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Εικόνα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Τίτλος 1"/>
          <p:cNvSpPr>
            <a:spLocks noGrp="1"/>
          </p:cNvSpPr>
          <p:nvPr>
            <p:ph type="title"/>
          </p:nvPr>
        </p:nvSpPr>
        <p:spPr>
          <a:xfrm>
            <a:off x="913775" y="618517"/>
            <a:ext cx="10364451" cy="1596177"/>
          </a:xfrm>
        </p:spPr>
        <p:txBody>
          <a:bodyPr rtlCol="0"/>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2" name="Θέση περιεχομένου 3"/>
          <p:cNvSpPr>
            <a:spLocks noGrp="1"/>
          </p:cNvSpPr>
          <p:nvPr>
            <p:ph sz="quarter" idx="13"/>
          </p:nvPr>
        </p:nvSpPr>
        <p:spPr>
          <a:xfrm>
            <a:off x="913774" y="3051012"/>
            <a:ext cx="5106027" cy="2740187"/>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3" name="Θέση περιεχομένου 5"/>
          <p:cNvSpPr>
            <a:spLocks noGrp="1"/>
          </p:cNvSpPr>
          <p:nvPr>
            <p:ph sz="quarter" idx="14"/>
          </p:nvPr>
        </p:nvSpPr>
        <p:spPr>
          <a:xfrm>
            <a:off x="6172200" y="3051012"/>
            <a:ext cx="5105401" cy="2740187"/>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4A2D33ED-0BD3-4F3A-B37C-FB42FAAE80A1}" type="datetime1">
              <a:rPr lang="el-GR" noProof="0" smtClean="0"/>
              <a:t>26/3/2023</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Εικόνα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Θέση ημερομηνίας 2"/>
          <p:cNvSpPr>
            <a:spLocks noGrp="1"/>
          </p:cNvSpPr>
          <p:nvPr>
            <p:ph type="dt" sz="half" idx="10"/>
          </p:nvPr>
        </p:nvSpPr>
        <p:spPr/>
        <p:txBody>
          <a:bodyPr rtlCol="0"/>
          <a:lstStyle/>
          <a:p>
            <a:pPr rtl="0"/>
            <a:fld id="{DC415884-75F7-4BD0-8460-325E4E38D97A}" type="datetime1">
              <a:rPr lang="el-GR" noProof="0" smtClean="0"/>
              <a:t>26/3/2023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Εικόνα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Θέση ημερομηνίας 1"/>
          <p:cNvSpPr>
            <a:spLocks noGrp="1"/>
          </p:cNvSpPr>
          <p:nvPr>
            <p:ph type="dt" sz="half" idx="10"/>
          </p:nvPr>
        </p:nvSpPr>
        <p:spPr/>
        <p:txBody>
          <a:bodyPr rtlCol="0"/>
          <a:lstStyle/>
          <a:p>
            <a:pPr rtl="0"/>
            <a:fld id="{65A7DB86-85EC-4DD7-9320-24154C450F7C}" type="datetime1">
              <a:rPr lang="el-GR" noProof="0" smtClean="0"/>
              <a:t>26/3/2023</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Εικόνα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75" y="609600"/>
            <a:ext cx="3935688" cy="2023252"/>
          </a:xfrm>
        </p:spPr>
        <p:txBody>
          <a:bodyPr rtlCol="0" anchor="b"/>
          <a:lstStyle>
            <a:lvl1pPr algn="ctr">
              <a:defRPr sz="3200"/>
            </a:lvl1pPr>
          </a:lstStyle>
          <a:p>
            <a:pPr rtl="0"/>
            <a:r>
              <a:rPr lang="el-GR" noProof="0"/>
              <a:t>Κάντε κλικ για να επεξεργαστείτε τον τίτλο υποδείγματος</a:t>
            </a:r>
          </a:p>
        </p:txBody>
      </p:sp>
      <p:sp>
        <p:nvSpPr>
          <p:cNvPr id="10" name="Θέση περιεχομένου 2"/>
          <p:cNvSpPr>
            <a:spLocks noGrp="1"/>
          </p:cNvSpPr>
          <p:nvPr>
            <p:ph sz="quarter" idx="13"/>
          </p:nvPr>
        </p:nvSpPr>
        <p:spPr>
          <a:xfrm>
            <a:off x="5078062" y="609600"/>
            <a:ext cx="6200163" cy="5181599"/>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4E927EFC-9C0C-44C8-BBCF-3FC63B251DB5}"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Εικόνα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p:cNvSpPr>
            <a:spLocks noGrp="1"/>
          </p:cNvSpPr>
          <p:nvPr>
            <p:ph type="title"/>
          </p:nvPr>
        </p:nvSpPr>
        <p:spPr>
          <a:xfrm>
            <a:off x="913774" y="609600"/>
            <a:ext cx="5934969" cy="2023254"/>
          </a:xfrm>
        </p:spPr>
        <p:txBody>
          <a:bodyPr rtlCol="0" anchor="b"/>
          <a:lstStyle>
            <a:lvl1pPr algn="ctr">
              <a:defRPr sz="320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6A12403C-BC61-4238-BC9B-2282DC2755D4}" type="datetime1">
              <a:rPr lang="el-GR" noProof="0" smtClean="0"/>
              <a:t>26/3/2023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Εικόνα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τίτλου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6A9FCA5C-AF10-47AD-9F70-885C375658D7}" type="datetime1">
              <a:rPr lang="el-GR" noProof="0" smtClean="0"/>
              <a:t>26/3/2023</a:t>
            </a:fld>
            <a:endParaRPr lang="el-GR" noProof="0"/>
          </a:p>
        </p:txBody>
      </p:sp>
      <p:sp>
        <p:nvSpPr>
          <p:cNvPr id="5" name="Θέση υποσέλιδου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el-GR" noProof="0"/>
          </a:p>
        </p:txBody>
      </p:sp>
      <p:sp>
        <p:nvSpPr>
          <p:cNvPr id="6" name="Θέση αριθμού διαφάνειας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el-GR" noProof="0" smtClean="0"/>
              <a:pPr rtl="0"/>
              <a:t>‹#›</a:t>
            </a:fld>
            <a:endParaRPr lang="el-G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4" name="Rectangle 20">
            <a:extLst>
              <a:ext uri="{FF2B5EF4-FFF2-40B4-BE49-F238E27FC236}">
                <a16:creationId xmlns:a16="http://schemas.microsoft.com/office/drawing/2014/main" id="{5193C720-BAE2-4A39-9751-F1518A809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2">
            <a:extLst>
              <a:ext uri="{FF2B5EF4-FFF2-40B4-BE49-F238E27FC236}">
                <a16:creationId xmlns:a16="http://schemas.microsoft.com/office/drawing/2014/main" id="{FF1B7961-B8F2-4DF3-8A5C-FECC83259E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46" name="Picture 24">
            <a:extLst>
              <a:ext uri="{FF2B5EF4-FFF2-40B4-BE49-F238E27FC236}">
                <a16:creationId xmlns:a16="http://schemas.microsoft.com/office/drawing/2014/main" id="{840C739E-344C-45ED-B321-957FFBB02F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47" name="Picture 26">
            <a:extLst>
              <a:ext uri="{FF2B5EF4-FFF2-40B4-BE49-F238E27FC236}">
                <a16:creationId xmlns:a16="http://schemas.microsoft.com/office/drawing/2014/main" id="{F099E10D-E5EA-4427-B5BF-FBCA386829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48" name="Picture 28">
            <a:extLst>
              <a:ext uri="{FF2B5EF4-FFF2-40B4-BE49-F238E27FC236}">
                <a16:creationId xmlns:a16="http://schemas.microsoft.com/office/drawing/2014/main" id="{48200506-6F68-497A-8BF1-03E63E8C6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Τίτλος 1"/>
          <p:cNvSpPr>
            <a:spLocks noGrp="1"/>
          </p:cNvSpPr>
          <p:nvPr>
            <p:ph type="ctrTitle"/>
          </p:nvPr>
        </p:nvSpPr>
        <p:spPr>
          <a:xfrm>
            <a:off x="1824035" y="1124125"/>
            <a:ext cx="8689976" cy="1844385"/>
          </a:xfrm>
        </p:spPr>
        <p:txBody>
          <a:bodyPr rtlCol="0">
            <a:normAutofit/>
          </a:bodyPr>
          <a:lstStyle/>
          <a:p>
            <a:r>
              <a:rPr lang="el-GR" sz="4400">
                <a:ea typeface="+mj-lt"/>
                <a:cs typeface="+mj-lt"/>
              </a:rPr>
              <a:t>Δραστηριότητες από τον κόσμο της Φυσικής</a:t>
            </a:r>
          </a:p>
          <a:p>
            <a:endParaRPr lang="el-GR" sz="4400"/>
          </a:p>
        </p:txBody>
      </p:sp>
      <p:sp>
        <p:nvSpPr>
          <p:cNvPr id="3" name="Υπότιτλος 2"/>
          <p:cNvSpPr>
            <a:spLocks noGrp="1"/>
          </p:cNvSpPr>
          <p:nvPr>
            <p:ph type="subTitle" idx="1"/>
          </p:nvPr>
        </p:nvSpPr>
        <p:spPr>
          <a:xfrm>
            <a:off x="1824035" y="3013746"/>
            <a:ext cx="8689976" cy="1078889"/>
          </a:xfrm>
        </p:spPr>
        <p:txBody>
          <a:bodyPr vert="horz" lIns="91440" tIns="45720" rIns="91440" bIns="45720" rtlCol="0">
            <a:normAutofit lnSpcReduction="10000"/>
          </a:bodyPr>
          <a:lstStyle/>
          <a:p>
            <a:r>
              <a:rPr lang="el-GR" sz="2400">
                <a:solidFill>
                  <a:schemeClr val="tx1">
                    <a:lumMod val="75000"/>
                    <a:lumOff val="25000"/>
                  </a:schemeClr>
                </a:solidFill>
              </a:rPr>
              <a:t>Ιδιότητες νερου</a:t>
            </a:r>
          </a:p>
          <a:p>
            <a:r>
              <a:rPr lang="el-GR" sz="2400">
                <a:solidFill>
                  <a:schemeClr val="tx1">
                    <a:lumMod val="75000"/>
                    <a:lumOff val="25000"/>
                  </a:schemeClr>
                </a:solidFill>
              </a:rPr>
              <a:t>Τηξη, πηξη, εξαερωση, εξατμιση, υγροποιηση</a:t>
            </a:r>
          </a:p>
        </p:txBody>
      </p:sp>
      <p:sp>
        <p:nvSpPr>
          <p:cNvPr id="49" name="Rectangle 30">
            <a:extLst>
              <a:ext uri="{FF2B5EF4-FFF2-40B4-BE49-F238E27FC236}">
                <a16:creationId xmlns:a16="http://schemas.microsoft.com/office/drawing/2014/main" id="{72935FD9-9DF6-4DCA-9E6A-82F00F5B2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60639"/>
            <a:ext cx="12188952" cy="1597361"/>
          </a:xfrm>
          <a:prstGeom prst="rect">
            <a:avLst/>
          </a:prstGeom>
          <a:solidFill>
            <a:srgbClr val="1C1C1C"/>
          </a:solidFill>
          <a:ln>
            <a:noFill/>
          </a:ln>
          <a:effectLst>
            <a:outerShdw blurRad="889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8695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Τίτλος 1">
            <a:extLst>
              <a:ext uri="{FF2B5EF4-FFF2-40B4-BE49-F238E27FC236}">
                <a16:creationId xmlns:a16="http://schemas.microsoft.com/office/drawing/2014/main" id="{31419451-8F27-0288-2E79-600CADCD4082}"/>
              </a:ext>
            </a:extLst>
          </p:cNvPr>
          <p:cNvSpPr>
            <a:spLocks noGrp="1"/>
          </p:cNvSpPr>
          <p:nvPr>
            <p:ph type="title"/>
          </p:nvPr>
        </p:nvSpPr>
        <p:spPr>
          <a:xfrm>
            <a:off x="-5907" y="2972655"/>
            <a:ext cx="4137963" cy="4205106"/>
          </a:xfrm>
        </p:spPr>
        <p:txBody>
          <a:bodyPr>
            <a:normAutofit/>
          </a:bodyPr>
          <a:lstStyle/>
          <a:p>
            <a:pPr algn="l"/>
            <a:r>
              <a:rPr lang="el" sz="2400" dirty="0">
                <a:ea typeface="+mj-lt"/>
                <a:cs typeface="+mj-lt"/>
              </a:rPr>
              <a:t>1η δραστηριότητα</a:t>
            </a:r>
            <a:r>
              <a:rPr lang="en-US" sz="2400" dirty="0">
                <a:ea typeface="+mj-lt"/>
                <a:cs typeface="+mj-lt"/>
              </a:rPr>
              <a:t> </a:t>
            </a:r>
            <a:r>
              <a:rPr lang="el" sz="2400" dirty="0">
                <a:ea typeface="+mj-lt"/>
                <a:cs typeface="+mj-lt"/>
              </a:rPr>
              <a:t>(εισαγωγή στο πλαίσιο των δραστηριοτήτων)</a:t>
            </a:r>
            <a:endParaRPr lang="el-GR" sz="2400" dirty="0">
              <a:ea typeface="+mj-lt"/>
              <a:cs typeface="+mj-lt"/>
            </a:endParaRPr>
          </a:p>
        </p:txBody>
      </p:sp>
      <p:sp>
        <p:nvSpPr>
          <p:cNvPr id="3" name="Θέση περιεχομένου 2">
            <a:extLst>
              <a:ext uri="{FF2B5EF4-FFF2-40B4-BE49-F238E27FC236}">
                <a16:creationId xmlns:a16="http://schemas.microsoft.com/office/drawing/2014/main" id="{182CBFCC-0D98-5181-0761-75498B3DD36F}"/>
              </a:ext>
            </a:extLst>
          </p:cNvPr>
          <p:cNvSpPr>
            <a:spLocks noGrp="1"/>
          </p:cNvSpPr>
          <p:nvPr>
            <p:ph sz="quarter" idx="13"/>
          </p:nvPr>
        </p:nvSpPr>
        <p:spPr>
          <a:xfrm>
            <a:off x="4701008" y="1028700"/>
            <a:ext cx="6576591" cy="4635726"/>
          </a:xfrm>
        </p:spPr>
        <p:txBody>
          <a:bodyPr anchor="ctr">
            <a:normAutofit fontScale="92500" lnSpcReduction="10000"/>
          </a:bodyPr>
          <a:lstStyle/>
          <a:p>
            <a:r>
              <a:rPr lang="el" dirty="0">
                <a:latin typeface="Arial Nova"/>
                <a:ea typeface="+mn-lt"/>
                <a:cs typeface="+mn-lt"/>
              </a:rPr>
              <a:t>Θα παρουσιάσουμε το παραμύθι που έχει ως ήρωα ένα παγάκι και μας δείχνει το ταξίδι του. Μέσα από το παραμύθι προσεγγίσαμε τις έννοιες Τήξη,</a:t>
            </a:r>
            <a:r>
              <a:rPr lang="en-US" dirty="0">
                <a:latin typeface="Arial Nova"/>
                <a:ea typeface="+mn-lt"/>
                <a:cs typeface="+mn-lt"/>
              </a:rPr>
              <a:t> </a:t>
            </a:r>
            <a:r>
              <a:rPr lang="el" dirty="0">
                <a:latin typeface="Arial Nova"/>
                <a:ea typeface="+mn-lt"/>
                <a:cs typeface="+mn-lt"/>
              </a:rPr>
              <a:t>Πήξη, Εξαέρωση, Εξάτμιση και Υγροποίηση. Το παγάκι στην διάρκεια της ιστορίας άλλαξε μορφές, Στην αρχή ήταν ένας συμπαγής</a:t>
            </a:r>
            <a:r>
              <a:rPr lang="en-US" dirty="0">
                <a:latin typeface="Arial Nova"/>
                <a:ea typeface="+mn-lt"/>
                <a:cs typeface="+mn-lt"/>
              </a:rPr>
              <a:t>,</a:t>
            </a:r>
            <a:r>
              <a:rPr lang="el" dirty="0">
                <a:latin typeface="Arial Nova"/>
                <a:ea typeface="+mn-lt"/>
                <a:cs typeface="+mn-lt"/>
              </a:rPr>
              <a:t> παγωμένος, τετράγωνος κύβος, μετά έλιωσε και έγινε νερό, μετά εξατμίστηκε, υγροποιήθηκε ξανά και έγινε πάλι παγάκι. </a:t>
            </a:r>
            <a:endParaRPr lang="el-GR" dirty="0">
              <a:latin typeface="Arial Nova"/>
              <a:ea typeface="+mn-lt"/>
              <a:cs typeface="+mn-lt"/>
            </a:endParaRPr>
          </a:p>
          <a:p>
            <a:pPr>
              <a:buClr>
                <a:srgbClr val="000000"/>
              </a:buClr>
            </a:pPr>
            <a:r>
              <a:rPr lang="el" dirty="0">
                <a:latin typeface="Arial Nova"/>
                <a:ea typeface="+mn-lt"/>
                <a:cs typeface="+mn-lt"/>
              </a:rPr>
              <a:t>Αφού τελειώσει το παραμύθι, ρωτάμε τα παιδιά αν θέλουν να ακουλουθήσουμε το ταξίδι του Πάκη παγάκι. </a:t>
            </a:r>
            <a:endParaRPr lang="el-GR" dirty="0">
              <a:latin typeface="Arial Nova"/>
              <a:ea typeface="+mn-lt"/>
              <a:cs typeface="+mn-lt"/>
            </a:endParaRPr>
          </a:p>
          <a:p>
            <a:pPr>
              <a:buClr>
                <a:srgbClr val="000000"/>
              </a:buClr>
            </a:pPr>
            <a:endParaRPr lang="el-GR"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4" name="Εικόνα 4">
            <a:extLst>
              <a:ext uri="{FF2B5EF4-FFF2-40B4-BE49-F238E27FC236}">
                <a16:creationId xmlns:a16="http://schemas.microsoft.com/office/drawing/2014/main" id="{8B27EF73-8BA5-AB74-3EC5-5A80046D3F5E}"/>
              </a:ext>
            </a:extLst>
          </p:cNvPr>
          <p:cNvPicPr>
            <a:picLocks noChangeAspect="1"/>
          </p:cNvPicPr>
          <p:nvPr/>
        </p:nvPicPr>
        <p:blipFill>
          <a:blip r:embed="rId4"/>
          <a:stretch>
            <a:fillRect/>
          </a:stretch>
        </p:blipFill>
        <p:spPr>
          <a:xfrm>
            <a:off x="-5751" y="1437"/>
            <a:ext cx="4065916" cy="3907766"/>
          </a:xfrm>
          <a:prstGeom prst="rect">
            <a:avLst/>
          </a:prstGeom>
        </p:spPr>
      </p:pic>
    </p:spTree>
    <p:extLst>
      <p:ext uri="{BB962C8B-B14F-4D97-AF65-F5344CB8AC3E}">
        <p14:creationId xmlns:p14="http://schemas.microsoft.com/office/powerpoint/2010/main" val="118855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7DD727-442A-B104-EBA2-11164CE86847}"/>
              </a:ext>
            </a:extLst>
          </p:cNvPr>
          <p:cNvSpPr>
            <a:spLocks noGrp="1"/>
          </p:cNvSpPr>
          <p:nvPr>
            <p:ph type="title"/>
          </p:nvPr>
        </p:nvSpPr>
        <p:spPr>
          <a:xfrm>
            <a:off x="367434" y="106393"/>
            <a:ext cx="10364452" cy="1605094"/>
          </a:xfrm>
        </p:spPr>
        <p:txBody>
          <a:bodyPr anchor="b">
            <a:normAutofit/>
          </a:bodyPr>
          <a:lstStyle/>
          <a:p>
            <a:pPr algn="r"/>
            <a:r>
              <a:rPr lang="el" sz="4000">
                <a:ea typeface="+mj-lt"/>
                <a:cs typeface="+mj-lt"/>
              </a:rPr>
              <a:t>2η δραστηριότητα (Πείραμα 1ο): ΠΗΞΗ</a:t>
            </a:r>
            <a:endParaRPr lang="el-GR" sz="4000">
              <a:ea typeface="+mj-lt"/>
              <a:cs typeface="+mj-lt"/>
            </a:endParaRPr>
          </a:p>
        </p:txBody>
      </p:sp>
      <p:sp>
        <p:nvSpPr>
          <p:cNvPr id="3" name="Θέση περιεχομένου 2">
            <a:extLst>
              <a:ext uri="{FF2B5EF4-FFF2-40B4-BE49-F238E27FC236}">
                <a16:creationId xmlns:a16="http://schemas.microsoft.com/office/drawing/2014/main" id="{27E20AEA-30CB-B89B-2BB5-737849B90CF5}"/>
              </a:ext>
            </a:extLst>
          </p:cNvPr>
          <p:cNvSpPr>
            <a:spLocks noGrp="1"/>
          </p:cNvSpPr>
          <p:nvPr>
            <p:ph type="body" idx="1"/>
          </p:nvPr>
        </p:nvSpPr>
        <p:spPr>
          <a:xfrm>
            <a:off x="123019" y="2367093"/>
            <a:ext cx="3298976" cy="576262"/>
          </a:xfrm>
        </p:spPr>
        <p:txBody>
          <a:bodyPr anchor="ctr">
            <a:normAutofit/>
          </a:bodyPr>
          <a:lstStyle/>
          <a:p>
            <a:r>
              <a:rPr lang="el" sz="1800" b="1">
                <a:ea typeface="+mn-lt"/>
                <a:cs typeface="+mn-lt"/>
              </a:rPr>
              <a:t>Υλικά</a:t>
            </a:r>
          </a:p>
        </p:txBody>
      </p:sp>
      <p:sp>
        <p:nvSpPr>
          <p:cNvPr id="6" name="Θέση κειμένου 5">
            <a:extLst>
              <a:ext uri="{FF2B5EF4-FFF2-40B4-BE49-F238E27FC236}">
                <a16:creationId xmlns:a16="http://schemas.microsoft.com/office/drawing/2014/main" id="{8A3DCA81-E7C4-01E7-E08B-12CBA0F45927}"/>
              </a:ext>
            </a:extLst>
          </p:cNvPr>
          <p:cNvSpPr>
            <a:spLocks noGrp="1"/>
          </p:cNvSpPr>
          <p:nvPr>
            <p:ph type="body" sz="half" idx="15"/>
          </p:nvPr>
        </p:nvSpPr>
        <p:spPr>
          <a:xfrm>
            <a:off x="123019" y="2943355"/>
            <a:ext cx="3298976" cy="2847845"/>
          </a:xfrm>
        </p:spPr>
        <p:txBody>
          <a:bodyPr/>
          <a:lstStyle/>
          <a:p>
            <a:pPr marL="457200" indent="-457200">
              <a:buFont typeface="Wingdings"/>
              <a:buChar char="Ø"/>
            </a:pPr>
            <a:r>
              <a:rPr lang="el" sz="2400" dirty="0">
                <a:ea typeface="+mn-lt"/>
                <a:cs typeface="+mn-lt"/>
              </a:rPr>
              <a:t>Νερό</a:t>
            </a:r>
            <a:endParaRPr lang="el-GR" sz="2400" dirty="0">
              <a:ea typeface="+mn-lt"/>
              <a:cs typeface="+mn-lt"/>
            </a:endParaRPr>
          </a:p>
          <a:p>
            <a:pPr marL="457200" indent="-457200">
              <a:buFont typeface="Wingdings"/>
              <a:buChar char="Ø"/>
            </a:pPr>
            <a:r>
              <a:rPr lang="el" sz="2400" dirty="0">
                <a:ea typeface="+mn-lt"/>
                <a:cs typeface="+mn-lt"/>
              </a:rPr>
              <a:t>Μια κατάψυξη</a:t>
            </a:r>
            <a:endParaRPr lang="el-GR" sz="2400" dirty="0">
              <a:ea typeface="+mn-lt"/>
              <a:cs typeface="+mn-lt"/>
            </a:endParaRPr>
          </a:p>
          <a:p>
            <a:pPr marL="457200" indent="-457200">
              <a:buFont typeface="Wingdings"/>
              <a:buChar char="Ø"/>
            </a:pPr>
            <a:r>
              <a:rPr lang="el" sz="2400" dirty="0">
                <a:ea typeface="+mn-lt"/>
                <a:cs typeface="+mn-lt"/>
              </a:rPr>
              <a:t>ΠαγΟθήκΗ</a:t>
            </a:r>
            <a:endParaRPr lang="el-GR" sz="2400" dirty="0">
              <a:ea typeface="+mn-lt"/>
              <a:cs typeface="+mn-lt"/>
            </a:endParaRPr>
          </a:p>
          <a:p>
            <a:endParaRPr lang="el-GR" dirty="0"/>
          </a:p>
        </p:txBody>
      </p:sp>
      <p:sp>
        <p:nvSpPr>
          <p:cNvPr id="4" name="Θέση κειμένου 3">
            <a:extLst>
              <a:ext uri="{FF2B5EF4-FFF2-40B4-BE49-F238E27FC236}">
                <a16:creationId xmlns:a16="http://schemas.microsoft.com/office/drawing/2014/main" id="{51AACA8E-5C64-5EE9-097B-7C1EB9BD7A9C}"/>
              </a:ext>
            </a:extLst>
          </p:cNvPr>
          <p:cNvSpPr>
            <a:spLocks noGrp="1"/>
          </p:cNvSpPr>
          <p:nvPr>
            <p:ph type="body" sz="quarter" idx="3"/>
          </p:nvPr>
        </p:nvSpPr>
        <p:spPr>
          <a:xfrm>
            <a:off x="3891672" y="2295206"/>
            <a:ext cx="3291521" cy="576262"/>
          </a:xfrm>
        </p:spPr>
        <p:txBody>
          <a:bodyPr/>
          <a:lstStyle/>
          <a:p>
            <a:r>
              <a:rPr lang="el" b="1">
                <a:ea typeface="+mn-lt"/>
                <a:cs typeface="+mn-lt"/>
              </a:rPr>
              <a:t>Περιγραφή δραστηριότητας</a:t>
            </a:r>
            <a:endParaRPr lang="el-GR" b="1">
              <a:ea typeface="+mn-lt"/>
              <a:cs typeface="+mn-lt"/>
            </a:endParaRPr>
          </a:p>
        </p:txBody>
      </p:sp>
      <p:sp>
        <p:nvSpPr>
          <p:cNvPr id="7" name="Θέση κειμένου 6">
            <a:extLst>
              <a:ext uri="{FF2B5EF4-FFF2-40B4-BE49-F238E27FC236}">
                <a16:creationId xmlns:a16="http://schemas.microsoft.com/office/drawing/2014/main" id="{FF8BE62B-AE9A-3418-7A9F-F592D98E63E5}"/>
              </a:ext>
            </a:extLst>
          </p:cNvPr>
          <p:cNvSpPr>
            <a:spLocks noGrp="1"/>
          </p:cNvSpPr>
          <p:nvPr>
            <p:ph type="body" sz="half" idx="16"/>
          </p:nvPr>
        </p:nvSpPr>
        <p:spPr>
          <a:xfrm>
            <a:off x="3421995" y="2871468"/>
            <a:ext cx="4410407" cy="3696109"/>
          </a:xfrm>
        </p:spPr>
        <p:txBody>
          <a:bodyPr>
            <a:normAutofit/>
          </a:bodyPr>
          <a:lstStyle/>
          <a:p>
            <a:r>
              <a:rPr lang="el-GR" sz="1600" dirty="0">
                <a:ea typeface="+mn-lt"/>
                <a:cs typeface="+mn-lt"/>
              </a:rPr>
              <a:t>Αφού συμφωνήσουμε με τα παιδιά να ακολουθήσουμε την ιστορία του Πάκη, τους κάνουμε την εξής ερώτηση: Πώς μπορούμε να φτιάξουμε τον Πάκη; Αφού μας απαντήσουν τοποθετούμε το μπολ στην κατάψυξη, περιμένουμε να δούμε τι θα γίνει. Ταυτόχρονα ακούμε τις υποθέσεις των παιδιών. Στο τέλος, θα αφήσουμε τα παιδιά να πειραματιστούν με τη παγοθήκη</a:t>
            </a:r>
            <a:endParaRPr lang="el-GR" sz="1600" dirty="0"/>
          </a:p>
        </p:txBody>
      </p:sp>
      <p:sp>
        <p:nvSpPr>
          <p:cNvPr id="5" name="Θέση κειμένου 4">
            <a:extLst>
              <a:ext uri="{FF2B5EF4-FFF2-40B4-BE49-F238E27FC236}">
                <a16:creationId xmlns:a16="http://schemas.microsoft.com/office/drawing/2014/main" id="{612A4CD9-9A0B-734F-7D52-086429FC4D28}"/>
              </a:ext>
            </a:extLst>
          </p:cNvPr>
          <p:cNvSpPr>
            <a:spLocks noGrp="1"/>
          </p:cNvSpPr>
          <p:nvPr>
            <p:ph type="body" sz="quarter" idx="13"/>
          </p:nvPr>
        </p:nvSpPr>
        <p:spPr>
          <a:xfrm>
            <a:off x="8519638" y="2295206"/>
            <a:ext cx="3304928" cy="576262"/>
          </a:xfrm>
        </p:spPr>
        <p:txBody>
          <a:bodyPr/>
          <a:lstStyle/>
          <a:p>
            <a:r>
              <a:rPr lang="el" b="1">
                <a:ea typeface="+mn-lt"/>
                <a:cs typeface="+mn-lt"/>
              </a:rPr>
              <a:t>Συμπέρασμα</a:t>
            </a:r>
            <a:endParaRPr lang="el-GR" b="1">
              <a:ea typeface="+mn-lt"/>
              <a:cs typeface="+mn-lt"/>
            </a:endParaRPr>
          </a:p>
        </p:txBody>
      </p:sp>
      <p:sp>
        <p:nvSpPr>
          <p:cNvPr id="9" name="Θέση κειμένου 8">
            <a:extLst>
              <a:ext uri="{FF2B5EF4-FFF2-40B4-BE49-F238E27FC236}">
                <a16:creationId xmlns:a16="http://schemas.microsoft.com/office/drawing/2014/main" id="{B4DA3CF6-C775-1AEB-7AF7-E6788FEE0F0B}"/>
              </a:ext>
            </a:extLst>
          </p:cNvPr>
          <p:cNvSpPr>
            <a:spLocks noGrp="1"/>
          </p:cNvSpPr>
          <p:nvPr>
            <p:ph type="body" sz="half" idx="17"/>
          </p:nvPr>
        </p:nvSpPr>
        <p:spPr>
          <a:xfrm>
            <a:off x="8519638" y="3130261"/>
            <a:ext cx="3304928" cy="2847845"/>
          </a:xfrm>
        </p:spPr>
        <p:txBody>
          <a:bodyPr/>
          <a:lstStyle/>
          <a:p>
            <a:pPr marL="285750" indent="-285750">
              <a:buFont typeface="Wingdings" panose="020B0604020202020204" pitchFamily="34" charset="0"/>
              <a:buChar char="Ø"/>
            </a:pPr>
            <a:r>
              <a:rPr lang="el" sz="1600" dirty="0">
                <a:ea typeface="+mn-lt"/>
                <a:cs typeface="+mn-lt"/>
              </a:rPr>
              <a:t>Το νερό στη παγοθήκη που τοποθετήσαμε στην κατάψυξη, έγινε στερεό, πάγωσε/έπηξε.</a:t>
            </a:r>
            <a:endParaRPr lang="el-GR" sz="1600" dirty="0">
              <a:ea typeface="+mn-lt"/>
              <a:cs typeface="+mn-lt"/>
            </a:endParaRPr>
          </a:p>
          <a:p>
            <a:pPr marL="285750" indent="-285750">
              <a:buFont typeface="Wingdings" panose="020B0604020202020204" pitchFamily="34" charset="0"/>
              <a:buChar char="Ø"/>
            </a:pPr>
            <a:r>
              <a:rPr lang="el" sz="1600" dirty="0">
                <a:ea typeface="+mn-lt"/>
                <a:cs typeface="+mn-lt"/>
              </a:rPr>
              <a:t>Το στερεό νερό το ονομάζουμε πάγο. Η διαδικασία ονομάζεται πήξη.</a:t>
            </a:r>
            <a:endParaRPr lang="el-GR" dirty="0">
              <a:ea typeface="+mn-lt"/>
              <a:cs typeface="+mn-lt"/>
            </a:endParaRPr>
          </a:p>
          <a:p>
            <a:endParaRPr lang="el-GR"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19" y="1647428"/>
            <a:ext cx="2198215" cy="773446"/>
          </a:xfrm>
          <a:prstGeom prst="rect">
            <a:avLst/>
          </a:prstGeo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75" y="4611333"/>
            <a:ext cx="3172720" cy="2112667"/>
          </a:xfrm>
          <a:prstGeom prst="rect">
            <a:avLst/>
          </a:prstGeom>
        </p:spPr>
      </p:pic>
    </p:spTree>
    <p:extLst>
      <p:ext uri="{BB962C8B-B14F-4D97-AF65-F5344CB8AC3E}">
        <p14:creationId xmlns:p14="http://schemas.microsoft.com/office/powerpoint/2010/main" val="38278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CCC2-D632-56BE-BC0D-C2DE3E0DA8E7}"/>
              </a:ext>
            </a:extLst>
          </p:cNvPr>
          <p:cNvSpPr>
            <a:spLocks noGrp="1"/>
          </p:cNvSpPr>
          <p:nvPr>
            <p:ph type="title"/>
          </p:nvPr>
        </p:nvSpPr>
        <p:spPr/>
        <p:txBody>
          <a:bodyPr/>
          <a:lstStyle/>
          <a:p>
            <a:r>
              <a:rPr lang="el">
                <a:ea typeface="+mj-lt"/>
                <a:cs typeface="+mj-lt"/>
              </a:rPr>
              <a:t>3η δραστηριότητα (Πείραμα 2ο) ΤΗΞΗ</a:t>
            </a:r>
            <a:endParaRPr lang="el-GR">
              <a:ea typeface="+mj-lt"/>
              <a:cs typeface="+mj-lt"/>
            </a:endParaRPr>
          </a:p>
        </p:txBody>
      </p:sp>
      <p:sp>
        <p:nvSpPr>
          <p:cNvPr id="5" name="Θέση κειμένου 4">
            <a:extLst>
              <a:ext uri="{FF2B5EF4-FFF2-40B4-BE49-F238E27FC236}">
                <a16:creationId xmlns:a16="http://schemas.microsoft.com/office/drawing/2014/main" id="{E82EC664-0D54-D32E-6400-E4BE9B1D99E1}"/>
              </a:ext>
            </a:extLst>
          </p:cNvPr>
          <p:cNvSpPr>
            <a:spLocks noGrp="1"/>
          </p:cNvSpPr>
          <p:nvPr>
            <p:ph sz="quarter" idx="13"/>
          </p:nvPr>
        </p:nvSpPr>
        <p:spPr>
          <a:xfrm>
            <a:off x="4849463" y="609600"/>
            <a:ext cx="6200163" cy="5181599"/>
          </a:xfrm>
        </p:spPr>
        <p:txBody>
          <a:bodyPr vert="horz" lIns="91440" tIns="45720" rIns="91440" bIns="45720" rtlCol="0" anchor="t">
            <a:normAutofit/>
          </a:bodyPr>
          <a:lstStyle/>
          <a:p>
            <a:r>
              <a:rPr lang="el" b="1" dirty="0">
                <a:ea typeface="+mn-lt"/>
                <a:cs typeface="+mn-lt"/>
              </a:rPr>
              <a:t>Περιγραφή</a:t>
            </a:r>
            <a:r>
              <a:rPr lang="el" dirty="0">
                <a:ea typeface="+mn-lt"/>
                <a:cs typeface="+mn-lt"/>
              </a:rPr>
              <a:t> </a:t>
            </a:r>
            <a:r>
              <a:rPr lang="el" b="1" dirty="0">
                <a:ea typeface="+mn-lt"/>
                <a:cs typeface="+mn-lt"/>
              </a:rPr>
              <a:t>δραστηριότητας</a:t>
            </a:r>
          </a:p>
          <a:p>
            <a:pPr marL="0" indent="0">
              <a:buNone/>
            </a:pPr>
            <a:r>
              <a:rPr lang="el" dirty="0">
                <a:ea typeface="+mn-lt"/>
                <a:cs typeface="+mn-lt"/>
              </a:rPr>
              <a:t>ΠΡΟΧΩΡΑΜΕ ΣΤΗ ΣΥΝΕΧΕΙΑ ΤΗΣ ΠΕΡΙΠΕΤΕΙΑΣ ΤΟΥ ΠΑΚΗ ΤΟΠΟΘΕΤΩΝΤΑΣ ΤΟ ΜΠοΛ ΜΕ ΤΟ ΠΑΓΑΚΙ ΕΞΩ ΣΤΟΝ ΗΛΙΟ, ΕΝΩ ΤΑ ΥΠΟΛΟΙΠΑ ΠΑΓΑΚΙΑ ΘΑ ΜΕΙΝΟΥΝ ΣΤΗ ΚΑΤΑΨΥΞΗ. ΕΠΕΙΤΑ, ΚΑΝΟΥΜΕ ΤΙΣ ΕΞΕΙΣ ΕΡΩΤΗΣΕΙΣ ΣΤΑ ΠΑΙΔΙΑ: ΤΙ ΘΑ ΣΥΜΒΕΙ ΣΤΟ ΠΑΓΑΚΙ ΠΟΥ ΕΙΝΑΙ ΕΞΩ; ΤΙ ΘΑ ΣΥΜΒΕΙ ΣΤΑ ΥΠΟΛΟΙΠΑ ΠΑΓΑΚΙΑ ΠΟΥ ΘΑ ΠΑΡΑΜΕΙΝΟΥΝ ΣΤΗΝ ΚΑΤΑΨΥΞΗ;</a:t>
            </a:r>
          </a:p>
        </p:txBody>
      </p:sp>
      <p:sp>
        <p:nvSpPr>
          <p:cNvPr id="3" name="Θέση κειμένου 2">
            <a:extLst>
              <a:ext uri="{FF2B5EF4-FFF2-40B4-BE49-F238E27FC236}">
                <a16:creationId xmlns:a16="http://schemas.microsoft.com/office/drawing/2014/main" id="{C6EEA3F2-B453-00E2-60CD-4E43F9EF017F}"/>
              </a:ext>
            </a:extLst>
          </p:cNvPr>
          <p:cNvSpPr>
            <a:spLocks noGrp="1"/>
          </p:cNvSpPr>
          <p:nvPr>
            <p:ph type="body" sz="half" idx="2"/>
          </p:nvPr>
        </p:nvSpPr>
        <p:spPr/>
        <p:txBody>
          <a:bodyPr vert="horz" lIns="91440" tIns="45720" rIns="91440" bIns="45720" rtlCol="0" anchor="t">
            <a:normAutofit/>
          </a:bodyPr>
          <a:lstStyle/>
          <a:p>
            <a:r>
              <a:rPr lang="el" b="1" dirty="0">
                <a:ea typeface="+mn-lt"/>
                <a:cs typeface="+mn-lt"/>
              </a:rPr>
              <a:t>ΥΛΙΚΑ</a:t>
            </a:r>
            <a:endParaRPr lang="el-GR" b="1" dirty="0">
              <a:ea typeface="+mn-lt"/>
              <a:cs typeface="+mn-lt"/>
            </a:endParaRPr>
          </a:p>
          <a:p>
            <a:r>
              <a:rPr lang="el" dirty="0">
                <a:ea typeface="+mn-lt"/>
                <a:cs typeface="+mn-lt"/>
              </a:rPr>
              <a:t>ΜΠοΛ ΜΕ ΤΟΝ ΠΑΓΟ</a:t>
            </a:r>
            <a:endParaRPr lang="el-GR" dirty="0">
              <a:ea typeface="+mn-lt"/>
              <a:cs typeface="+mn-lt"/>
            </a:endParaRPr>
          </a:p>
          <a:p>
            <a:endParaRPr lang="el-GR" dirty="0"/>
          </a:p>
        </p:txBody>
      </p:sp>
      <p:sp>
        <p:nvSpPr>
          <p:cNvPr id="4" name="Θέση κειμένου 3">
            <a:extLst>
              <a:ext uri="{FF2B5EF4-FFF2-40B4-BE49-F238E27FC236}">
                <a16:creationId xmlns:a16="http://schemas.microsoft.com/office/drawing/2014/main" id="{22D260FF-EBDC-2B3A-8DC4-13FCDF66F133}"/>
              </a:ext>
            </a:extLst>
          </p:cNvPr>
          <p:cNvSpPr>
            <a:spLocks noGrp="1"/>
          </p:cNvSpPr>
          <p:nvPr>
            <p:ph type="body" sz="half" idx="4294967295"/>
          </p:nvPr>
        </p:nvSpPr>
        <p:spPr>
          <a:xfrm>
            <a:off x="373812" y="3575829"/>
            <a:ext cx="3298825" cy="2847975"/>
          </a:xfrm>
        </p:spPr>
        <p:txBody>
          <a:bodyPr vert="horz" lIns="91440" tIns="45720" rIns="91440" bIns="45720" rtlCol="0" anchor="t">
            <a:normAutofit/>
          </a:bodyPr>
          <a:lstStyle/>
          <a:p>
            <a:pPr marL="0" indent="0">
              <a:buNone/>
            </a:pPr>
            <a:r>
              <a:rPr lang="el" sz="1800" b="1" dirty="0">
                <a:ea typeface="+mn-lt"/>
                <a:cs typeface="+mn-lt"/>
              </a:rPr>
              <a:t>Συμπέρασμα</a:t>
            </a:r>
          </a:p>
          <a:p>
            <a:pPr>
              <a:buFont typeface="Wingdings" panose="020B0604020202020204" pitchFamily="34" charset="0"/>
              <a:buChar char="Ø"/>
            </a:pPr>
            <a:r>
              <a:rPr lang="el" sz="1800" dirty="0">
                <a:ea typeface="+mn-lt"/>
                <a:cs typeface="+mn-lt"/>
              </a:rPr>
              <a:t>Ο πάγος μέσα στο μπολ, από τη ζέστη λιώνει και γίνεται νερό (ρευστό/τίκεται)</a:t>
            </a:r>
          </a:p>
          <a:p>
            <a:pPr>
              <a:buFont typeface="Wingdings" panose="020B0604020202020204" pitchFamily="34" charset="0"/>
              <a:buChar char="Ø"/>
            </a:pPr>
            <a:r>
              <a:rPr lang="el" sz="1800" dirty="0">
                <a:ea typeface="+mn-lt"/>
                <a:cs typeface="+mn-lt"/>
              </a:rPr>
              <a:t>Με την θέρμανση ο πάγος γίνεται πάλι νερό.</a:t>
            </a:r>
            <a:endParaRPr lang="el" dirty="0"/>
          </a:p>
          <a:p>
            <a:pPr marL="0" indent="0">
              <a:buNone/>
            </a:pPr>
            <a:endParaRPr lang="el" sz="1800" b="1" dirty="0">
              <a:ea typeface="+mn-lt"/>
              <a:cs typeface="+mn-lt"/>
            </a:endParaRPr>
          </a:p>
        </p:txBody>
      </p:sp>
      <p:pic>
        <p:nvPicPr>
          <p:cNvPr id="7" name="Εικόνα 7">
            <a:extLst>
              <a:ext uri="{FF2B5EF4-FFF2-40B4-BE49-F238E27FC236}">
                <a16:creationId xmlns:a16="http://schemas.microsoft.com/office/drawing/2014/main" id="{A8877664-F22F-44A4-BBD7-D108ECBA68BC}"/>
              </a:ext>
            </a:extLst>
          </p:cNvPr>
          <p:cNvPicPr>
            <a:picLocks noChangeAspect="1"/>
          </p:cNvPicPr>
          <p:nvPr/>
        </p:nvPicPr>
        <p:blipFill>
          <a:blip r:embed="rId2"/>
          <a:stretch>
            <a:fillRect/>
          </a:stretch>
        </p:blipFill>
        <p:spPr>
          <a:xfrm>
            <a:off x="10164812" y="4527416"/>
            <a:ext cx="2027187" cy="2330584"/>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812" y="2656156"/>
            <a:ext cx="2027186" cy="1871260"/>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728" y="4154132"/>
            <a:ext cx="2269672" cy="2269672"/>
          </a:xfrm>
          <a:prstGeom prst="rect">
            <a:avLst/>
          </a:prstGeom>
        </p:spPr>
      </p:pic>
    </p:spTree>
    <p:extLst>
      <p:ext uri="{BB962C8B-B14F-4D97-AF65-F5344CB8AC3E}">
        <p14:creationId xmlns:p14="http://schemas.microsoft.com/office/powerpoint/2010/main" val="222745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14BEF-E097-785F-C092-F691AFF583DC}"/>
              </a:ext>
            </a:extLst>
          </p:cNvPr>
          <p:cNvSpPr>
            <a:spLocks noGrp="1"/>
          </p:cNvSpPr>
          <p:nvPr>
            <p:ph type="title"/>
          </p:nvPr>
        </p:nvSpPr>
        <p:spPr>
          <a:xfrm>
            <a:off x="8002" y="-123645"/>
            <a:ext cx="4496404" cy="1246875"/>
          </a:xfrm>
        </p:spPr>
        <p:txBody>
          <a:bodyPr>
            <a:normAutofit/>
          </a:bodyPr>
          <a:lstStyle/>
          <a:p>
            <a:r>
              <a:rPr lang="el" sz="2400">
                <a:ea typeface="+mj-lt"/>
                <a:cs typeface="+mj-lt"/>
              </a:rPr>
              <a:t>4η δραστηριότητα (Πείραμα 3ο) ΕΞΑΕΡΩΣΗ</a:t>
            </a:r>
            <a:endParaRPr lang="el-GR" sz="2400">
              <a:ea typeface="+mj-lt"/>
              <a:cs typeface="+mj-lt"/>
            </a:endParaRPr>
          </a:p>
        </p:txBody>
      </p:sp>
      <p:sp>
        <p:nvSpPr>
          <p:cNvPr id="3" name="Θέση περιεχομένου 2">
            <a:extLst>
              <a:ext uri="{FF2B5EF4-FFF2-40B4-BE49-F238E27FC236}">
                <a16:creationId xmlns:a16="http://schemas.microsoft.com/office/drawing/2014/main" id="{C5CA57EF-A521-DA60-8FA6-5E8CE42D848E}"/>
              </a:ext>
            </a:extLst>
          </p:cNvPr>
          <p:cNvSpPr>
            <a:spLocks noGrp="1"/>
          </p:cNvSpPr>
          <p:nvPr>
            <p:ph sz="quarter" idx="13"/>
          </p:nvPr>
        </p:nvSpPr>
        <p:spPr>
          <a:xfrm>
            <a:off x="5092440" y="422695"/>
            <a:ext cx="6688993" cy="6058617"/>
          </a:xfrm>
        </p:spPr>
        <p:txBody>
          <a:bodyPr vert="horz" lIns="91440" tIns="45720" rIns="91440" bIns="45720" rtlCol="0" anchor="t">
            <a:normAutofit/>
          </a:bodyPr>
          <a:lstStyle/>
          <a:p>
            <a:pPr marL="0" indent="0">
              <a:buNone/>
            </a:pPr>
            <a:r>
              <a:rPr lang="el" b="1" dirty="0">
                <a:ea typeface="+mn-lt"/>
                <a:cs typeface="+mn-lt"/>
              </a:rPr>
              <a:t>Περιγραφή δραστηριότητας</a:t>
            </a:r>
          </a:p>
          <a:p>
            <a:pPr marL="0" indent="0">
              <a:buNone/>
            </a:pPr>
            <a:r>
              <a:rPr lang="el" sz="1600" dirty="0">
                <a:ea typeface="+mn-lt"/>
                <a:cs typeface="+mn-lt"/>
              </a:rPr>
              <a:t>Μετά ρωτάμε τα παιδιά αν θυμούνται τι έπαθε μετά ο Πάκης στην ιστορία. Αναμένουμε για την απάντηση ότι ο Πάκης ανέβηκε στον ουρανό και θα τα ρωτήσουμε, πως έγινε αυτό και αν θέλουν να το δούμε μαζί. </a:t>
            </a:r>
          </a:p>
          <a:p>
            <a:pPr marL="0" indent="0">
              <a:buNone/>
            </a:pPr>
            <a:r>
              <a:rPr lang="el" sz="1600" dirty="0">
                <a:ea typeface="+mn-lt"/>
                <a:cs typeface="+mn-lt"/>
              </a:rPr>
              <a:t>Θα πάρουμε το νερό που είχε λιώσει και θα το βάλουμε σε μία τσαγιέρα. Έπειτα θα ανοίξουμε το ηλεκτρικό μάτι και θα τοποθετήσουμε την τσαγιέρα πάνω. Μέχρι να ζεσταθεί το νερό, θα ρωτήσουμε τα παιδιά να υποθέσουν τι θα γίνει με το νερό που βρίσκεται μέσα στη τσαγιέρα.</a:t>
            </a:r>
            <a:endParaRPr lang="el" dirty="0"/>
          </a:p>
        </p:txBody>
      </p:sp>
      <p:sp>
        <p:nvSpPr>
          <p:cNvPr id="4" name="Θέση κειμένου 3">
            <a:extLst>
              <a:ext uri="{FF2B5EF4-FFF2-40B4-BE49-F238E27FC236}">
                <a16:creationId xmlns:a16="http://schemas.microsoft.com/office/drawing/2014/main" id="{F5DE5FF4-F905-7882-6933-52219806736C}"/>
              </a:ext>
            </a:extLst>
          </p:cNvPr>
          <p:cNvSpPr>
            <a:spLocks noGrp="1"/>
          </p:cNvSpPr>
          <p:nvPr>
            <p:ph type="body" sz="half" idx="2"/>
          </p:nvPr>
        </p:nvSpPr>
        <p:spPr>
          <a:xfrm>
            <a:off x="353058" y="1310136"/>
            <a:ext cx="4496405" cy="5286196"/>
          </a:xfrm>
        </p:spPr>
        <p:txBody>
          <a:bodyPr vert="horz" lIns="91440" tIns="45720" rIns="91440" bIns="45720" rtlCol="0" anchor="t">
            <a:normAutofit lnSpcReduction="10000"/>
          </a:bodyPr>
          <a:lstStyle/>
          <a:p>
            <a:r>
              <a:rPr lang="el" b="1" dirty="0">
                <a:ea typeface="+mn-lt"/>
                <a:cs typeface="+mn-lt"/>
              </a:rPr>
              <a:t>Υλικά</a:t>
            </a:r>
            <a:endParaRPr lang="el-GR" b="1" dirty="0">
              <a:ea typeface="+mn-lt"/>
              <a:cs typeface="+mn-lt"/>
            </a:endParaRPr>
          </a:p>
          <a:p>
            <a:pPr marL="285750" indent="-285750">
              <a:buFont typeface="Wingdings"/>
              <a:buChar char="•"/>
            </a:pPr>
            <a:r>
              <a:rPr lang="el" dirty="0">
                <a:ea typeface="+mn-lt"/>
                <a:cs typeface="+mn-lt"/>
              </a:rPr>
              <a:t>1 τσαγιέρα</a:t>
            </a:r>
            <a:endParaRPr lang="el-GR" dirty="0">
              <a:ea typeface="+mn-lt"/>
              <a:cs typeface="+mn-lt"/>
            </a:endParaRPr>
          </a:p>
          <a:p>
            <a:pPr marL="285750" indent="-285750">
              <a:buFont typeface="Wingdings"/>
              <a:buChar char="•"/>
            </a:pPr>
            <a:r>
              <a:rPr lang="el" dirty="0">
                <a:ea typeface="+mn-lt"/>
                <a:cs typeface="+mn-lt"/>
              </a:rPr>
              <a:t>Νερό </a:t>
            </a:r>
            <a:endParaRPr lang="el-GR" dirty="0">
              <a:ea typeface="+mn-lt"/>
              <a:cs typeface="+mn-lt"/>
            </a:endParaRPr>
          </a:p>
          <a:p>
            <a:pPr marL="285750" indent="-285750">
              <a:buFont typeface="Wingdings"/>
              <a:buChar char="•"/>
            </a:pPr>
            <a:r>
              <a:rPr lang="el" dirty="0">
                <a:ea typeface="+mn-lt"/>
                <a:cs typeface="+mn-lt"/>
              </a:rPr>
              <a:t>Ηλεκτρικό μάτι ή γκαζάκι</a:t>
            </a:r>
            <a:endParaRPr lang="el-GR" dirty="0">
              <a:ea typeface="+mn-lt"/>
              <a:cs typeface="+mn-lt"/>
            </a:endParaRPr>
          </a:p>
          <a:p>
            <a:r>
              <a:rPr lang="el" b="1" dirty="0">
                <a:ea typeface="+mn-lt"/>
                <a:cs typeface="+mn-lt"/>
              </a:rPr>
              <a:t>Συμπέρασμα</a:t>
            </a:r>
            <a:endParaRPr lang="el-GR" b="1" dirty="0">
              <a:ea typeface="+mn-lt"/>
              <a:cs typeface="+mn-lt"/>
            </a:endParaRPr>
          </a:p>
          <a:p>
            <a:pPr marL="285750" indent="-285750">
              <a:buFont typeface="Wingdings" panose="020B0604020202020204" pitchFamily="34" charset="0"/>
              <a:buChar char="Ø"/>
            </a:pPr>
            <a:r>
              <a:rPr lang="el" dirty="0">
                <a:ea typeface="+mn-lt"/>
                <a:cs typeface="+mn-lt"/>
              </a:rPr>
              <a:t>Η εξαέρωση είναι αποτέλεσμα της θέρμανσης του νερού από κάποια πηγή θερμότητας. </a:t>
            </a:r>
            <a:endParaRPr lang="el-GR" dirty="0">
              <a:ea typeface="+mn-lt"/>
              <a:cs typeface="+mn-lt"/>
            </a:endParaRPr>
          </a:p>
          <a:p>
            <a:pPr marL="285750" indent="-285750">
              <a:buFont typeface="Wingdings" panose="020B0604020202020204" pitchFamily="34" charset="0"/>
              <a:buChar char="Ø"/>
            </a:pPr>
            <a:r>
              <a:rPr lang="el" dirty="0">
                <a:ea typeface="+mn-lt"/>
                <a:cs typeface="+mn-lt"/>
              </a:rPr>
              <a:t>Το νερό μετακινείται από τη τσαγιέρα στην ατμόσφαιρα.</a:t>
            </a:r>
            <a:endParaRPr lang="el-GR" dirty="0">
              <a:ea typeface="+mn-lt"/>
              <a:cs typeface="+mn-lt"/>
            </a:endParaRPr>
          </a:p>
          <a:p>
            <a:pPr marL="285750" indent="-285750">
              <a:buFont typeface="Wingdings" panose="020B0604020202020204" pitchFamily="34" charset="0"/>
              <a:buChar char="Ø"/>
            </a:pPr>
            <a:r>
              <a:rPr lang="el" dirty="0">
                <a:ea typeface="+mn-lt"/>
                <a:cs typeface="+mn-lt"/>
              </a:rPr>
              <a:t>Σε κάθε δοχείο όπου βράζει νερό συναντάμε ατμό - υδρατμό.</a:t>
            </a:r>
            <a:endParaRPr lang="el-GR" dirty="0">
              <a:ea typeface="+mn-lt"/>
              <a:cs typeface="+mn-lt"/>
            </a:endParaRPr>
          </a:p>
          <a:p>
            <a:pPr marL="285750" indent="-285750">
              <a:buFont typeface="Wingdings" panose="020B0604020202020204" pitchFamily="34" charset="0"/>
              <a:buChar char="Ø"/>
            </a:pPr>
            <a:r>
              <a:rPr lang="el" dirty="0">
                <a:ea typeface="+mn-lt"/>
                <a:cs typeface="+mn-lt"/>
              </a:rPr>
              <a:t>Ο υδρατμός είναι νερό σε αερώδη κατάσταση και είναι αέριο αόρατο, όπως είναι αόρατος και ο αέρας.</a:t>
            </a:r>
            <a:endParaRPr lang="el-GR" dirty="0">
              <a:ea typeface="+mn-lt"/>
              <a:cs typeface="+mn-lt"/>
            </a:endParaRPr>
          </a:p>
          <a:p>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768" y="3519778"/>
            <a:ext cx="3311978" cy="2343224"/>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463" y="4714065"/>
            <a:ext cx="3219155" cy="1985146"/>
          </a:xfrm>
          <a:prstGeom prst="rect">
            <a:avLst/>
          </a:prstGeom>
        </p:spPr>
      </p:pic>
    </p:spTree>
    <p:extLst>
      <p:ext uri="{BB962C8B-B14F-4D97-AF65-F5344CB8AC3E}">
        <p14:creationId xmlns:p14="http://schemas.microsoft.com/office/powerpoint/2010/main" val="242791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28C262-FA83-DC30-FA29-0AF9E62D81F3}"/>
              </a:ext>
            </a:extLst>
          </p:cNvPr>
          <p:cNvSpPr>
            <a:spLocks noGrp="1"/>
          </p:cNvSpPr>
          <p:nvPr>
            <p:ph type="title"/>
          </p:nvPr>
        </p:nvSpPr>
        <p:spPr/>
        <p:txBody>
          <a:bodyPr/>
          <a:lstStyle/>
          <a:p>
            <a:endParaRPr lang="el-GR">
              <a:ea typeface="+mj-lt"/>
              <a:cs typeface="+mj-lt"/>
            </a:endParaRPr>
          </a:p>
          <a:p>
            <a:r>
              <a:rPr lang="el">
                <a:ea typeface="+mj-lt"/>
                <a:cs typeface="+mj-lt"/>
              </a:rPr>
              <a:t>5η δραστηριότητα (Πείραμα 4ο)  ΥΓΡΟΠΟΙΗΣΗ</a:t>
            </a:r>
            <a:endParaRPr lang="el-GR">
              <a:ea typeface="+mj-lt"/>
              <a:cs typeface="+mj-lt"/>
            </a:endParaRPr>
          </a:p>
          <a:p>
            <a:endParaRPr lang="el-GR"/>
          </a:p>
        </p:txBody>
      </p:sp>
      <p:sp>
        <p:nvSpPr>
          <p:cNvPr id="3" name="Θέση κειμένου 2">
            <a:extLst>
              <a:ext uri="{FF2B5EF4-FFF2-40B4-BE49-F238E27FC236}">
                <a16:creationId xmlns:a16="http://schemas.microsoft.com/office/drawing/2014/main" id="{9016E097-7A0C-B8EB-73A0-F015B66DC9C5}"/>
              </a:ext>
            </a:extLst>
          </p:cNvPr>
          <p:cNvSpPr>
            <a:spLocks noGrp="1"/>
          </p:cNvSpPr>
          <p:nvPr>
            <p:ph type="body" idx="1"/>
          </p:nvPr>
        </p:nvSpPr>
        <p:spPr>
          <a:xfrm>
            <a:off x="166151" y="2367093"/>
            <a:ext cx="3298976" cy="576262"/>
          </a:xfrm>
        </p:spPr>
        <p:txBody>
          <a:bodyPr/>
          <a:lstStyle/>
          <a:p>
            <a:r>
              <a:rPr lang="el">
                <a:ea typeface="+mn-lt"/>
                <a:cs typeface="+mn-lt"/>
              </a:rPr>
              <a:t>Υλικά</a:t>
            </a:r>
            <a:endParaRPr lang="el-GR">
              <a:ea typeface="+mn-lt"/>
              <a:cs typeface="+mn-lt"/>
            </a:endParaRPr>
          </a:p>
        </p:txBody>
      </p:sp>
      <p:sp>
        <p:nvSpPr>
          <p:cNvPr id="4" name="Θέση κειμένου 3">
            <a:extLst>
              <a:ext uri="{FF2B5EF4-FFF2-40B4-BE49-F238E27FC236}">
                <a16:creationId xmlns:a16="http://schemas.microsoft.com/office/drawing/2014/main" id="{2E87C38B-E590-32E4-1F0B-401745F8CD54}"/>
              </a:ext>
            </a:extLst>
          </p:cNvPr>
          <p:cNvSpPr>
            <a:spLocks noGrp="1"/>
          </p:cNvSpPr>
          <p:nvPr>
            <p:ph type="body" sz="half" idx="15"/>
          </p:nvPr>
        </p:nvSpPr>
        <p:spPr>
          <a:xfrm>
            <a:off x="166151" y="3087129"/>
            <a:ext cx="3298976" cy="2847845"/>
          </a:xfrm>
        </p:spPr>
        <p:txBody>
          <a:bodyPr/>
          <a:lstStyle/>
          <a:p>
            <a:pPr marL="285750" indent="-285750">
              <a:buFont typeface="Wingdings"/>
              <a:buChar char="•"/>
            </a:pPr>
            <a:r>
              <a:rPr lang="el" sz="1600">
                <a:ea typeface="+mn-lt"/>
                <a:cs typeface="+mn-lt"/>
              </a:rPr>
              <a:t>Η τσαγιέρα από το προηγούμενο πείραμα</a:t>
            </a:r>
            <a:endParaRPr lang="el-GR" sz="1600">
              <a:ea typeface="+mn-lt"/>
              <a:cs typeface="+mn-lt"/>
            </a:endParaRPr>
          </a:p>
          <a:p>
            <a:pPr marL="285750" indent="-285750">
              <a:buFont typeface="Wingdings"/>
              <a:buChar char="•"/>
            </a:pPr>
            <a:r>
              <a:rPr lang="el" sz="1600">
                <a:ea typeface="+mn-lt"/>
                <a:cs typeface="+mn-lt"/>
              </a:rPr>
              <a:t>Ένα ηλεκτρικό μάτι </a:t>
            </a:r>
            <a:endParaRPr lang="el-GR" sz="1600">
              <a:ea typeface="+mn-lt"/>
              <a:cs typeface="+mn-lt"/>
            </a:endParaRPr>
          </a:p>
          <a:p>
            <a:pPr marL="285750" indent="-285750">
              <a:buFont typeface="Wingdings"/>
              <a:buChar char="•"/>
            </a:pPr>
            <a:r>
              <a:rPr lang="el" sz="1600">
                <a:ea typeface="+mn-lt"/>
                <a:cs typeface="+mn-lt"/>
              </a:rPr>
              <a:t>Ένα διάφανο ποτήρι</a:t>
            </a:r>
            <a:endParaRPr lang="el-GR">
              <a:ea typeface="+mn-lt"/>
              <a:cs typeface="+mn-lt"/>
            </a:endParaRPr>
          </a:p>
          <a:p>
            <a:endParaRPr lang="el-GR"/>
          </a:p>
        </p:txBody>
      </p:sp>
      <p:sp>
        <p:nvSpPr>
          <p:cNvPr id="5" name="Θέση κειμένου 4">
            <a:extLst>
              <a:ext uri="{FF2B5EF4-FFF2-40B4-BE49-F238E27FC236}">
                <a16:creationId xmlns:a16="http://schemas.microsoft.com/office/drawing/2014/main" id="{EF4E9AD7-7AC3-23A3-0B7D-002CA727B26C}"/>
              </a:ext>
            </a:extLst>
          </p:cNvPr>
          <p:cNvSpPr>
            <a:spLocks noGrp="1"/>
          </p:cNvSpPr>
          <p:nvPr>
            <p:ph type="body" sz="quarter" idx="3"/>
          </p:nvPr>
        </p:nvSpPr>
        <p:spPr>
          <a:xfrm>
            <a:off x="3647258" y="2295206"/>
            <a:ext cx="4096652" cy="576262"/>
          </a:xfrm>
        </p:spPr>
        <p:txBody>
          <a:bodyPr/>
          <a:lstStyle/>
          <a:p>
            <a:r>
              <a:rPr lang="el">
                <a:ea typeface="+mn-lt"/>
                <a:cs typeface="+mn-lt"/>
              </a:rPr>
              <a:t>Περιγραφή δραστηριότητας</a:t>
            </a:r>
            <a:endParaRPr lang="el-GR">
              <a:ea typeface="+mn-lt"/>
              <a:cs typeface="+mn-lt"/>
            </a:endParaRPr>
          </a:p>
        </p:txBody>
      </p:sp>
      <p:sp>
        <p:nvSpPr>
          <p:cNvPr id="6" name="Θέση κειμένου 5">
            <a:extLst>
              <a:ext uri="{FF2B5EF4-FFF2-40B4-BE49-F238E27FC236}">
                <a16:creationId xmlns:a16="http://schemas.microsoft.com/office/drawing/2014/main" id="{2BDCB9F1-9CF2-79FF-9E2C-D954F32B6F92}"/>
              </a:ext>
            </a:extLst>
          </p:cNvPr>
          <p:cNvSpPr>
            <a:spLocks noGrp="1"/>
          </p:cNvSpPr>
          <p:nvPr>
            <p:ph type="body" sz="half" idx="16"/>
          </p:nvPr>
        </p:nvSpPr>
        <p:spPr>
          <a:xfrm>
            <a:off x="3650594" y="2943355"/>
            <a:ext cx="4094105" cy="3537958"/>
          </a:xfrm>
        </p:spPr>
        <p:txBody>
          <a:bodyPr>
            <a:normAutofit/>
          </a:bodyPr>
          <a:lstStyle/>
          <a:p>
            <a:r>
              <a:rPr lang="el" sz="1600">
                <a:ea typeface="+mn-lt"/>
                <a:cs typeface="+mn-lt"/>
              </a:rPr>
              <a:t>Έπειτα, ρωτάμε από τα παιδιά αν θυμούνται πώς έγινε το παγάκι στην ιστορία από ατμός σε νερό. Ακούμε τις απαντήσεις τους και προχωράμε στην εκτέλεση του πειράματος ώστε να δούμε το φαινόμενο της υγροποίησης. Τοποθετούμε το ποτήρι στο στόμιο της τσαγιέρας και παρατηρούμε τα αποτελέσματα.</a:t>
            </a:r>
            <a:endParaRPr lang="el-GR" sz="1600">
              <a:ea typeface="+mn-lt"/>
              <a:cs typeface="+mn-lt"/>
            </a:endParaRPr>
          </a:p>
        </p:txBody>
      </p:sp>
      <p:sp>
        <p:nvSpPr>
          <p:cNvPr id="7" name="Θέση κειμένου 6">
            <a:extLst>
              <a:ext uri="{FF2B5EF4-FFF2-40B4-BE49-F238E27FC236}">
                <a16:creationId xmlns:a16="http://schemas.microsoft.com/office/drawing/2014/main" id="{649413CD-21C9-3AF3-F098-97E5987C8212}"/>
              </a:ext>
            </a:extLst>
          </p:cNvPr>
          <p:cNvSpPr>
            <a:spLocks noGrp="1"/>
          </p:cNvSpPr>
          <p:nvPr>
            <p:ph type="body" sz="quarter" idx="13"/>
          </p:nvPr>
        </p:nvSpPr>
        <p:spPr/>
        <p:txBody>
          <a:bodyPr/>
          <a:lstStyle/>
          <a:p>
            <a:r>
              <a:rPr lang="el">
                <a:ea typeface="+mn-lt"/>
                <a:cs typeface="+mn-lt"/>
              </a:rPr>
              <a:t>Συμπέρασμα</a:t>
            </a:r>
            <a:endParaRPr lang="el-GR">
              <a:ea typeface="+mn-lt"/>
              <a:cs typeface="+mn-lt"/>
            </a:endParaRPr>
          </a:p>
        </p:txBody>
      </p:sp>
      <p:sp>
        <p:nvSpPr>
          <p:cNvPr id="8" name="Θέση κειμένου 7">
            <a:extLst>
              <a:ext uri="{FF2B5EF4-FFF2-40B4-BE49-F238E27FC236}">
                <a16:creationId xmlns:a16="http://schemas.microsoft.com/office/drawing/2014/main" id="{76A6A727-B201-4950-05DB-AD7B63B8E493}"/>
              </a:ext>
            </a:extLst>
          </p:cNvPr>
          <p:cNvSpPr>
            <a:spLocks noGrp="1"/>
          </p:cNvSpPr>
          <p:nvPr>
            <p:ph type="body" sz="half" idx="17"/>
          </p:nvPr>
        </p:nvSpPr>
        <p:spPr/>
        <p:txBody>
          <a:bodyPr/>
          <a:lstStyle/>
          <a:p>
            <a:pPr marL="285750" indent="-285750">
              <a:buFont typeface="Wingdings" panose="020B0604020202020204" pitchFamily="34" charset="0"/>
              <a:buChar char="Ø"/>
            </a:pPr>
            <a:r>
              <a:rPr lang="el">
                <a:ea typeface="+mn-lt"/>
                <a:cs typeface="+mn-lt"/>
              </a:rPr>
              <a:t>Το νερό που βρίσκεται στον αέρα, όπου αιωρείται αόρατο, σαν υδρατμός, μόλις έρθει σε επαφή με μια κρύα επιφάνεια, υγροποιείται αμέσως σε λεπτά σταγονίδια.</a:t>
            </a:r>
            <a:endParaRPr lang="el-GR">
              <a:ea typeface="+mn-lt"/>
              <a:cs typeface="+mn-lt"/>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730" y="4696950"/>
            <a:ext cx="1961690" cy="1476948"/>
          </a:xfrm>
          <a:prstGeom prst="rect">
            <a:avLst/>
          </a:prstGeom>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799" y="4712334"/>
            <a:ext cx="2210459" cy="2020149"/>
          </a:xfrm>
          <a:prstGeom prst="rect">
            <a:avLst/>
          </a:prstGeom>
        </p:spPr>
      </p:pic>
    </p:spTree>
    <p:extLst>
      <p:ext uri="{BB962C8B-B14F-4D97-AF65-F5344CB8AC3E}">
        <p14:creationId xmlns:p14="http://schemas.microsoft.com/office/powerpoint/2010/main" val="264242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D74D33-3740-16E8-4B41-82D6B791D0B4}"/>
              </a:ext>
            </a:extLst>
          </p:cNvPr>
          <p:cNvSpPr>
            <a:spLocks noGrp="1"/>
          </p:cNvSpPr>
          <p:nvPr>
            <p:ph type="title"/>
          </p:nvPr>
        </p:nvSpPr>
        <p:spPr/>
        <p:txBody>
          <a:bodyPr/>
          <a:lstStyle/>
          <a:p>
            <a:r>
              <a:rPr lang="el" dirty="0">
                <a:ea typeface="+mj-lt"/>
                <a:cs typeface="+mj-lt"/>
              </a:rPr>
              <a:t>6Η ΔΡΑΣΤΗΡΙΟΤΗΤΑ (ΠΕΙΡΑΜΑ 5Ο) ΕΞΑΤΜΙΣΗ</a:t>
            </a:r>
            <a:endParaRPr lang="el-GR" dirty="0">
              <a:ea typeface="+mj-lt"/>
              <a:cs typeface="+mj-lt"/>
            </a:endParaRPr>
          </a:p>
          <a:p>
            <a:endParaRPr lang="el-GR" dirty="0"/>
          </a:p>
        </p:txBody>
      </p:sp>
      <p:sp>
        <p:nvSpPr>
          <p:cNvPr id="3" name="Θέση κειμένου 2">
            <a:extLst>
              <a:ext uri="{FF2B5EF4-FFF2-40B4-BE49-F238E27FC236}">
                <a16:creationId xmlns:a16="http://schemas.microsoft.com/office/drawing/2014/main" id="{27F31E5A-D4D5-05E3-1428-A28D649B7C5D}"/>
              </a:ext>
            </a:extLst>
          </p:cNvPr>
          <p:cNvSpPr>
            <a:spLocks noGrp="1"/>
          </p:cNvSpPr>
          <p:nvPr>
            <p:ph type="body" idx="1"/>
          </p:nvPr>
        </p:nvSpPr>
        <p:spPr>
          <a:xfrm>
            <a:off x="252416" y="2367093"/>
            <a:ext cx="3298976" cy="576262"/>
          </a:xfrm>
        </p:spPr>
        <p:txBody>
          <a:bodyPr/>
          <a:lstStyle/>
          <a:p>
            <a:r>
              <a:rPr lang="el" dirty="0">
                <a:ea typeface="+mn-lt"/>
                <a:cs typeface="+mn-lt"/>
              </a:rPr>
              <a:t>Υλικά</a:t>
            </a:r>
            <a:endParaRPr lang="el-GR" dirty="0">
              <a:ea typeface="+mn-lt"/>
              <a:cs typeface="+mn-lt"/>
            </a:endParaRPr>
          </a:p>
        </p:txBody>
      </p:sp>
      <p:sp>
        <p:nvSpPr>
          <p:cNvPr id="4" name="Θέση κειμένου 3">
            <a:extLst>
              <a:ext uri="{FF2B5EF4-FFF2-40B4-BE49-F238E27FC236}">
                <a16:creationId xmlns:a16="http://schemas.microsoft.com/office/drawing/2014/main" id="{7A94696F-1CBA-4CED-D953-5434B7ED94B2}"/>
              </a:ext>
            </a:extLst>
          </p:cNvPr>
          <p:cNvSpPr>
            <a:spLocks noGrp="1"/>
          </p:cNvSpPr>
          <p:nvPr>
            <p:ph type="body" sz="half" idx="15"/>
          </p:nvPr>
        </p:nvSpPr>
        <p:spPr>
          <a:xfrm>
            <a:off x="277782" y="2993467"/>
            <a:ext cx="3298976" cy="2847845"/>
          </a:xfrm>
        </p:spPr>
        <p:txBody>
          <a:bodyPr/>
          <a:lstStyle/>
          <a:p>
            <a:pPr marL="285750" indent="-285750">
              <a:buFont typeface="Wingdings"/>
              <a:buChar char="•"/>
            </a:pPr>
            <a:r>
              <a:rPr lang="el" sz="1600" dirty="0">
                <a:ea typeface="+mn-lt"/>
                <a:cs typeface="+mn-lt"/>
              </a:rPr>
              <a:t>Το ποτήρι με τους υδρατμούς από το προηγούμενο πείραμα</a:t>
            </a:r>
            <a:endParaRPr lang="el-GR" sz="1600" dirty="0">
              <a:ea typeface="+mn-lt"/>
              <a:cs typeface="+mn-lt"/>
            </a:endParaRPr>
          </a:p>
          <a:p>
            <a:pPr marL="285750" indent="-285750">
              <a:buFont typeface="Wingdings"/>
              <a:buChar char="•"/>
            </a:pPr>
            <a:r>
              <a:rPr lang="el" sz="1600" dirty="0">
                <a:ea typeface="+mn-lt"/>
                <a:cs typeface="+mn-lt"/>
              </a:rPr>
              <a:t>Ένα καπάκι μπουκαλιού</a:t>
            </a:r>
            <a:endParaRPr lang="el-GR" sz="1600" dirty="0">
              <a:ea typeface="+mn-lt"/>
              <a:cs typeface="+mn-lt"/>
            </a:endParaRPr>
          </a:p>
          <a:p>
            <a:pPr marL="285750" indent="-285750">
              <a:buFont typeface="Wingdings"/>
              <a:buChar char="•"/>
            </a:pPr>
            <a:r>
              <a:rPr lang="el" sz="1600" dirty="0">
                <a:ea typeface="+mn-lt"/>
                <a:cs typeface="+mn-lt"/>
              </a:rPr>
              <a:t>Νερό</a:t>
            </a:r>
            <a:endParaRPr lang="el-GR" dirty="0">
              <a:ea typeface="+mn-lt"/>
              <a:cs typeface="+mn-lt"/>
            </a:endParaRPr>
          </a:p>
          <a:p>
            <a:endParaRPr lang="el-GR" dirty="0"/>
          </a:p>
        </p:txBody>
      </p:sp>
      <p:sp>
        <p:nvSpPr>
          <p:cNvPr id="5" name="Θέση κειμένου 4">
            <a:extLst>
              <a:ext uri="{FF2B5EF4-FFF2-40B4-BE49-F238E27FC236}">
                <a16:creationId xmlns:a16="http://schemas.microsoft.com/office/drawing/2014/main" id="{8B9BC4B1-9E41-FC55-15D3-6AE82C947E05}"/>
              </a:ext>
            </a:extLst>
          </p:cNvPr>
          <p:cNvSpPr>
            <a:spLocks noGrp="1"/>
          </p:cNvSpPr>
          <p:nvPr>
            <p:ph type="body" sz="quarter" idx="3"/>
          </p:nvPr>
        </p:nvSpPr>
        <p:spPr>
          <a:xfrm>
            <a:off x="3776654" y="2367093"/>
            <a:ext cx="3967256" cy="576262"/>
          </a:xfrm>
        </p:spPr>
        <p:txBody>
          <a:bodyPr/>
          <a:lstStyle/>
          <a:p>
            <a:r>
              <a:rPr lang="el">
                <a:ea typeface="+mn-lt"/>
                <a:cs typeface="+mn-lt"/>
              </a:rPr>
              <a:t>Περιγραφή δραστηριότητας</a:t>
            </a:r>
            <a:endParaRPr lang="el-GR">
              <a:ea typeface="+mn-lt"/>
              <a:cs typeface="+mn-lt"/>
            </a:endParaRPr>
          </a:p>
        </p:txBody>
      </p:sp>
      <p:sp>
        <p:nvSpPr>
          <p:cNvPr id="6" name="Θέση κειμένου 5">
            <a:extLst>
              <a:ext uri="{FF2B5EF4-FFF2-40B4-BE49-F238E27FC236}">
                <a16:creationId xmlns:a16="http://schemas.microsoft.com/office/drawing/2014/main" id="{B4D4B175-C010-D79C-AF87-8B95D1DF3DFB}"/>
              </a:ext>
            </a:extLst>
          </p:cNvPr>
          <p:cNvSpPr>
            <a:spLocks noGrp="1"/>
          </p:cNvSpPr>
          <p:nvPr>
            <p:ph type="body" sz="half" idx="16"/>
          </p:nvPr>
        </p:nvSpPr>
        <p:spPr>
          <a:xfrm>
            <a:off x="3693726" y="2943355"/>
            <a:ext cx="4482293" cy="3379807"/>
          </a:xfrm>
        </p:spPr>
        <p:txBody>
          <a:bodyPr>
            <a:normAutofit/>
          </a:bodyPr>
          <a:lstStyle/>
          <a:p>
            <a:r>
              <a:rPr lang="el-GR" sz="1600" dirty="0">
                <a:ea typeface="+mn-lt"/>
                <a:cs typeface="+mn-lt"/>
              </a:rPr>
              <a:t>Συνεχίζουμε την ιστορία λέγοντας στα παιδιά ότι ο Πάκης το παγάκι θέλει να ξανά γυρίσει ψηλά στον αέρα γιατί του άρεσε η θέα. Πως θα πάει πιο γρήγορα; Αν κάτσει καπάκι ή αν κάτσει στο ποτήρι; Ακούμε τις υποθέσεις των παιδιών και έπειτα προχωράμε στην εκτέλεση του πειράματος, στο οποίο έχουμε κρατήσει τους υδρατμούς από το προηγούμενο πείραμα στο ποτήρι και στο καπάκι.</a:t>
            </a:r>
            <a:endParaRPr lang="el-GR" dirty="0">
              <a:ea typeface="+mn-lt"/>
              <a:cs typeface="+mn-lt"/>
            </a:endParaRPr>
          </a:p>
        </p:txBody>
      </p:sp>
      <p:sp>
        <p:nvSpPr>
          <p:cNvPr id="7" name="Θέση κειμένου 6">
            <a:extLst>
              <a:ext uri="{FF2B5EF4-FFF2-40B4-BE49-F238E27FC236}">
                <a16:creationId xmlns:a16="http://schemas.microsoft.com/office/drawing/2014/main" id="{D5880234-756A-29CF-E85B-D0AD7145952D}"/>
              </a:ext>
            </a:extLst>
          </p:cNvPr>
          <p:cNvSpPr>
            <a:spLocks noGrp="1"/>
          </p:cNvSpPr>
          <p:nvPr>
            <p:ph type="body" sz="quarter" idx="13"/>
          </p:nvPr>
        </p:nvSpPr>
        <p:spPr>
          <a:xfrm>
            <a:off x="8476506" y="2367093"/>
            <a:ext cx="3304928" cy="576262"/>
          </a:xfrm>
        </p:spPr>
        <p:txBody>
          <a:bodyPr/>
          <a:lstStyle/>
          <a:p>
            <a:r>
              <a:rPr lang="el">
                <a:ea typeface="+mn-lt"/>
                <a:cs typeface="+mn-lt"/>
              </a:rPr>
              <a:t>Συμπέρασμα</a:t>
            </a:r>
            <a:endParaRPr lang="el-GR">
              <a:ea typeface="+mn-lt"/>
              <a:cs typeface="+mn-lt"/>
            </a:endParaRPr>
          </a:p>
        </p:txBody>
      </p:sp>
      <p:sp>
        <p:nvSpPr>
          <p:cNvPr id="8" name="Θέση κειμένου 7">
            <a:extLst>
              <a:ext uri="{FF2B5EF4-FFF2-40B4-BE49-F238E27FC236}">
                <a16:creationId xmlns:a16="http://schemas.microsoft.com/office/drawing/2014/main" id="{5724F4C1-C736-03F5-9CAD-40141A653B59}"/>
              </a:ext>
            </a:extLst>
          </p:cNvPr>
          <p:cNvSpPr>
            <a:spLocks noGrp="1"/>
          </p:cNvSpPr>
          <p:nvPr>
            <p:ph type="body" sz="half" idx="17"/>
          </p:nvPr>
        </p:nvSpPr>
        <p:spPr>
          <a:xfrm>
            <a:off x="8476506" y="3015242"/>
            <a:ext cx="3304928" cy="2847845"/>
          </a:xfrm>
        </p:spPr>
        <p:txBody>
          <a:bodyPr/>
          <a:lstStyle/>
          <a:p>
            <a:pPr marL="285750" indent="-285750">
              <a:buFont typeface="Wingdings"/>
              <a:buChar char="Ø"/>
            </a:pPr>
            <a:r>
              <a:rPr lang="el" sz="1600" dirty="0">
                <a:ea typeface="+mn-lt"/>
                <a:cs typeface="+mn-lt"/>
              </a:rPr>
              <a:t>Το νερό εξατμίζεται. Εξατμίζεται δε τόσο γρηγορότερα, όσο μεγαλύτερη είναι η επιφάνεια που παρουσιάζει.</a:t>
            </a:r>
            <a:endParaRPr lang="el-GR" dirty="0">
              <a:ea typeface="+mn-lt"/>
              <a:cs typeface="+mn-lt"/>
            </a:endParaRP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169" y="4976313"/>
            <a:ext cx="883065" cy="784615"/>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81" y="5811040"/>
            <a:ext cx="1412332" cy="998165"/>
          </a:xfrm>
          <a:prstGeom prst="rect">
            <a:avLst/>
          </a:prstGeom>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127" y="5805267"/>
            <a:ext cx="1023282" cy="1023282"/>
          </a:xfrm>
          <a:prstGeom prst="rect">
            <a:avLst/>
          </a:prstGeom>
        </p:spPr>
      </p:pic>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478" y="5118678"/>
            <a:ext cx="756670" cy="480513"/>
          </a:xfrm>
          <a:prstGeom prst="rect">
            <a:avLst/>
          </a:prstGeom>
        </p:spPr>
      </p:pic>
      <p:pic>
        <p:nvPicPr>
          <p:cNvPr id="15" name="Εικόνα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58" y="5124551"/>
            <a:ext cx="747421" cy="474640"/>
          </a:xfrm>
          <a:prstGeom prst="rect">
            <a:avLst/>
          </a:prstGeom>
        </p:spPr>
      </p:pic>
    </p:spTree>
    <p:extLst>
      <p:ext uri="{BB962C8B-B14F-4D97-AF65-F5344CB8AC3E}">
        <p14:creationId xmlns:p14="http://schemas.microsoft.com/office/powerpoint/2010/main" val="117127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79BA1-1D86-B3BE-1455-D185E4189CEE}"/>
              </a:ext>
            </a:extLst>
          </p:cNvPr>
          <p:cNvSpPr>
            <a:spLocks noGrp="1"/>
          </p:cNvSpPr>
          <p:nvPr>
            <p:ph type="title"/>
          </p:nvPr>
        </p:nvSpPr>
        <p:spPr/>
        <p:txBody>
          <a:bodyPr/>
          <a:lstStyle/>
          <a:p>
            <a:r>
              <a:rPr lang="el-GR" dirty="0"/>
              <a:t>7</a:t>
            </a:r>
            <a:r>
              <a:rPr lang="el-GR" baseline="30000" dirty="0"/>
              <a:t>η</a:t>
            </a:r>
            <a:r>
              <a:rPr lang="el-GR" dirty="0"/>
              <a:t> δραστηριότητα ΑΞΙΟΛόΓΗΣΗΣ </a:t>
            </a:r>
          </a:p>
        </p:txBody>
      </p:sp>
      <p:sp>
        <p:nvSpPr>
          <p:cNvPr id="3" name="Θέση κειμένου 2">
            <a:extLst>
              <a:ext uri="{FF2B5EF4-FFF2-40B4-BE49-F238E27FC236}">
                <a16:creationId xmlns:a16="http://schemas.microsoft.com/office/drawing/2014/main" id="{AA612603-6E0A-64EE-23DE-31C74618728A}"/>
              </a:ext>
            </a:extLst>
          </p:cNvPr>
          <p:cNvSpPr>
            <a:spLocks noGrp="1"/>
          </p:cNvSpPr>
          <p:nvPr>
            <p:ph type="body" idx="1"/>
          </p:nvPr>
        </p:nvSpPr>
        <p:spPr/>
        <p:txBody>
          <a:bodyPr/>
          <a:lstStyle/>
          <a:p>
            <a:r>
              <a:rPr lang="el-GR" dirty="0"/>
              <a:t>υλικά</a:t>
            </a:r>
          </a:p>
        </p:txBody>
      </p:sp>
      <p:sp>
        <p:nvSpPr>
          <p:cNvPr id="4" name="Θέση κειμένου 3">
            <a:extLst>
              <a:ext uri="{FF2B5EF4-FFF2-40B4-BE49-F238E27FC236}">
                <a16:creationId xmlns:a16="http://schemas.microsoft.com/office/drawing/2014/main" id="{841A5411-9ECF-F0E0-6A85-8609F252EFDC}"/>
              </a:ext>
            </a:extLst>
          </p:cNvPr>
          <p:cNvSpPr>
            <a:spLocks noGrp="1"/>
          </p:cNvSpPr>
          <p:nvPr>
            <p:ph type="body" sz="half" idx="15"/>
          </p:nvPr>
        </p:nvSpPr>
        <p:spPr/>
        <p:txBody>
          <a:bodyPr>
            <a:normAutofit/>
          </a:bodyPr>
          <a:lstStyle/>
          <a:p>
            <a:pPr marL="285750" indent="-285750">
              <a:buFont typeface="Wingdings" panose="05000000000000000000" pitchFamily="2" charset="2"/>
              <a:buChar char="Ø"/>
            </a:pPr>
            <a:r>
              <a:rPr lang="el-GR" sz="1600" dirty="0"/>
              <a:t>5 χαρτόνια </a:t>
            </a:r>
          </a:p>
          <a:p>
            <a:pPr marL="285750" indent="-285750">
              <a:buFont typeface="Wingdings" panose="05000000000000000000" pitchFamily="2" charset="2"/>
              <a:buChar char="Ø"/>
            </a:pPr>
            <a:r>
              <a:rPr lang="el-GR" sz="1600" dirty="0"/>
              <a:t>Εικόνες </a:t>
            </a:r>
          </a:p>
          <a:p>
            <a:pPr marL="285750" indent="-285750">
              <a:buFont typeface="Wingdings" panose="05000000000000000000" pitchFamily="2" charset="2"/>
              <a:buChar char="Ø"/>
            </a:pPr>
            <a:r>
              <a:rPr lang="el-GR" sz="1600" dirty="0"/>
              <a:t>Κόλλες </a:t>
            </a:r>
          </a:p>
        </p:txBody>
      </p:sp>
      <p:sp>
        <p:nvSpPr>
          <p:cNvPr id="5" name="Θέση κειμένου 4">
            <a:extLst>
              <a:ext uri="{FF2B5EF4-FFF2-40B4-BE49-F238E27FC236}">
                <a16:creationId xmlns:a16="http://schemas.microsoft.com/office/drawing/2014/main" id="{25E5F075-56A0-596E-910A-7CB421A2EA62}"/>
              </a:ext>
            </a:extLst>
          </p:cNvPr>
          <p:cNvSpPr>
            <a:spLocks noGrp="1"/>
          </p:cNvSpPr>
          <p:nvPr>
            <p:ph type="body" sz="quarter" idx="3"/>
          </p:nvPr>
        </p:nvSpPr>
        <p:spPr/>
        <p:txBody>
          <a:bodyPr/>
          <a:lstStyle/>
          <a:p>
            <a:r>
              <a:rPr lang="el-GR" dirty="0"/>
              <a:t>Περιγραφή δραστηριότητας</a:t>
            </a:r>
          </a:p>
        </p:txBody>
      </p:sp>
      <p:sp>
        <p:nvSpPr>
          <p:cNvPr id="6" name="Θέση κειμένου 5">
            <a:extLst>
              <a:ext uri="{FF2B5EF4-FFF2-40B4-BE49-F238E27FC236}">
                <a16:creationId xmlns:a16="http://schemas.microsoft.com/office/drawing/2014/main" id="{BAB4C41A-AFFC-E5AB-E027-B8348892B420}"/>
              </a:ext>
            </a:extLst>
          </p:cNvPr>
          <p:cNvSpPr>
            <a:spLocks noGrp="1"/>
          </p:cNvSpPr>
          <p:nvPr>
            <p:ph type="body" sz="half" idx="16"/>
          </p:nvPr>
        </p:nvSpPr>
        <p:spPr/>
        <p:txBody>
          <a:bodyPr>
            <a:normAutofit lnSpcReduction="10000"/>
          </a:bodyPr>
          <a:lstStyle/>
          <a:p>
            <a:r>
              <a:rPr lang="el-GR" sz="1600" dirty="0"/>
              <a:t>Χωρίζουμε τα παιδιά σε πέντε ομάδες και μοιράζουμε σε κάθε ομάδα από ένα χαρτόνι και τρεις εικόνες ανακατεμένες. Τα παιδιά καλούνται να βάλουν τις  εικόνες με τη σειρά, προκειμένου να περιγράψουν τη διαδικασία της τήξης, πήξης, εξαέρωσης, υγροποίησης και εξάτμισης. </a:t>
            </a:r>
          </a:p>
        </p:txBody>
      </p:sp>
      <p:sp>
        <p:nvSpPr>
          <p:cNvPr id="7" name="Θέση κειμένου 6">
            <a:extLst>
              <a:ext uri="{FF2B5EF4-FFF2-40B4-BE49-F238E27FC236}">
                <a16:creationId xmlns:a16="http://schemas.microsoft.com/office/drawing/2014/main" id="{4626FEFA-75D9-91EA-33BD-EF491AB58C31}"/>
              </a:ext>
            </a:extLst>
          </p:cNvPr>
          <p:cNvSpPr>
            <a:spLocks noGrp="1"/>
          </p:cNvSpPr>
          <p:nvPr>
            <p:ph type="body" sz="quarter" idx="13"/>
          </p:nvPr>
        </p:nvSpPr>
        <p:spPr/>
        <p:txBody>
          <a:bodyPr/>
          <a:lstStyle/>
          <a:p>
            <a:r>
              <a:rPr lang="el-GR" dirty="0"/>
              <a:t>Παράδειγμα</a:t>
            </a:r>
          </a:p>
        </p:txBody>
      </p:sp>
      <p:sp>
        <p:nvSpPr>
          <p:cNvPr id="8" name="Θέση κειμένου 7">
            <a:extLst>
              <a:ext uri="{FF2B5EF4-FFF2-40B4-BE49-F238E27FC236}">
                <a16:creationId xmlns:a16="http://schemas.microsoft.com/office/drawing/2014/main" id="{C3730597-AAAB-4EAD-23AD-B154F9AFBE74}"/>
              </a:ext>
            </a:extLst>
          </p:cNvPr>
          <p:cNvSpPr>
            <a:spLocks noGrp="1"/>
          </p:cNvSpPr>
          <p:nvPr>
            <p:ph type="body" sz="half" idx="17"/>
          </p:nvPr>
        </p:nvSpPr>
        <p:spPr/>
        <p:txBody>
          <a:bodyPr>
            <a:normAutofit fontScale="77500" lnSpcReduction="20000"/>
          </a:bodyPr>
          <a:lstStyle/>
          <a:p>
            <a:r>
              <a:rPr lang="el-GR" sz="1600" dirty="0"/>
              <a:t>Η 1</a:t>
            </a:r>
            <a:r>
              <a:rPr lang="el-GR" sz="1600" baseline="30000" dirty="0"/>
              <a:t>η</a:t>
            </a:r>
            <a:r>
              <a:rPr lang="el-GR" sz="1600" dirty="0"/>
              <a:t> ομάδα θα έχει εικόνες με την κατάψυξη, το νερό και τον πάγο</a:t>
            </a:r>
          </a:p>
          <a:p>
            <a:r>
              <a:rPr lang="el-GR" sz="1600" dirty="0"/>
              <a:t>Η 2</a:t>
            </a:r>
            <a:r>
              <a:rPr lang="el-GR" sz="1600" baseline="30000" dirty="0"/>
              <a:t>η</a:t>
            </a:r>
            <a:r>
              <a:rPr lang="el-GR" sz="1600" dirty="0"/>
              <a:t> ομάδα θα έχει εικόνες με τον ήλιο, τον πάγο και το νερό</a:t>
            </a:r>
          </a:p>
          <a:p>
            <a:r>
              <a:rPr lang="el-GR" sz="1600" dirty="0"/>
              <a:t>Η 3</a:t>
            </a:r>
            <a:r>
              <a:rPr lang="el-GR" sz="1600" baseline="30000" dirty="0"/>
              <a:t>η</a:t>
            </a:r>
            <a:r>
              <a:rPr lang="el-GR" sz="1600" dirty="0"/>
              <a:t> ομάδα με το νερό, την τσαγιέρα πάνω στο ζεστό μάτι κουζίνας και τους υδρατμούς</a:t>
            </a:r>
          </a:p>
          <a:p>
            <a:r>
              <a:rPr lang="el-GR" sz="1600" dirty="0"/>
              <a:t>Η 4</a:t>
            </a:r>
            <a:r>
              <a:rPr lang="el-GR" sz="1600" baseline="30000" dirty="0"/>
              <a:t>η</a:t>
            </a:r>
            <a:r>
              <a:rPr lang="el-GR" sz="1600" dirty="0"/>
              <a:t> ομάδα με την τσαγιέρα πάνω στο ζεστό μάτι, το ποτήρι και τα σταγονίδια</a:t>
            </a:r>
          </a:p>
          <a:p>
            <a:r>
              <a:rPr lang="el-GR" sz="1600" dirty="0"/>
              <a:t>Η 5</a:t>
            </a:r>
            <a:r>
              <a:rPr lang="el-GR" sz="1600" baseline="30000" dirty="0"/>
              <a:t>η</a:t>
            </a:r>
            <a:r>
              <a:rPr lang="el-GR" sz="1600" dirty="0"/>
              <a:t> ομάδα με τις σταγόνες νερού, τον ήλιο και την εξάτμιση/στεγνωμένο νερό/άδειο ποτήρι</a:t>
            </a:r>
          </a:p>
        </p:txBody>
      </p:sp>
    </p:spTree>
    <p:extLst>
      <p:ext uri="{BB962C8B-B14F-4D97-AF65-F5344CB8AC3E}">
        <p14:creationId xmlns:p14="http://schemas.microsoft.com/office/powerpoint/2010/main" val="394550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D45C1B-788C-6D3E-E01F-F060CE7EB09E}"/>
              </a:ext>
            </a:extLst>
          </p:cNvPr>
          <p:cNvPicPr>
            <a:picLocks noChangeAspect="1"/>
          </p:cNvPicPr>
          <p:nvPr/>
        </p:nvPicPr>
        <p:blipFill rotWithShape="1">
          <a:blip r:embed="rId3">
            <a:duotone>
              <a:schemeClr val="bg2">
                <a:shade val="45000"/>
                <a:satMod val="135000"/>
              </a:schemeClr>
              <a:prstClr val="white"/>
            </a:duotone>
            <a:alphaModFix amt="25000"/>
          </a:blip>
          <a:srcRect l="1698" r="9413"/>
          <a:stretch/>
        </p:blipFill>
        <p:spPr>
          <a:xfrm>
            <a:off x="20" y="10"/>
            <a:ext cx="12191980" cy="6857990"/>
          </a:xfrm>
          <a:prstGeom prst="rect">
            <a:avLst/>
          </a:prstGeom>
        </p:spPr>
      </p:pic>
      <p:pic>
        <p:nvPicPr>
          <p:cNvPr id="38" name="Picture 28">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61246369-4417-3FFB-E80E-B869D806D778}"/>
              </a:ext>
            </a:extLst>
          </p:cNvPr>
          <p:cNvSpPr>
            <a:spLocks noGrp="1"/>
          </p:cNvSpPr>
          <p:nvPr>
            <p:ph type="ctrTitle"/>
          </p:nvPr>
        </p:nvSpPr>
        <p:spPr>
          <a:xfrm>
            <a:off x="1751012" y="1300785"/>
            <a:ext cx="8689976" cy="2509213"/>
          </a:xfrm>
        </p:spPr>
        <p:txBody>
          <a:bodyPr>
            <a:normAutofit/>
          </a:bodyPr>
          <a:lstStyle/>
          <a:p>
            <a:r>
              <a:rPr lang="el-GR" b="1" i="1" dirty="0">
                <a:latin typeface="Arial Nova Cond"/>
              </a:rPr>
              <a:t>The end</a:t>
            </a:r>
            <a:br>
              <a:rPr lang="el-GR" dirty="0"/>
            </a:br>
            <a:br>
              <a:rPr lang="el-GR" dirty="0"/>
            </a:br>
            <a:r>
              <a:rPr lang="el-GR" dirty="0"/>
              <a:t>to be continued...</a:t>
            </a:r>
          </a:p>
        </p:txBody>
      </p:sp>
      <p:sp>
        <p:nvSpPr>
          <p:cNvPr id="3" name="Υπότιτλος 2">
            <a:extLst>
              <a:ext uri="{FF2B5EF4-FFF2-40B4-BE49-F238E27FC236}">
                <a16:creationId xmlns:a16="http://schemas.microsoft.com/office/drawing/2014/main" id="{8ADB7B3C-CC06-F20F-2642-F9C129E3BF7C}"/>
              </a:ext>
            </a:extLst>
          </p:cNvPr>
          <p:cNvSpPr>
            <a:spLocks noGrp="1"/>
          </p:cNvSpPr>
          <p:nvPr>
            <p:ph type="subTitle" idx="1"/>
          </p:nvPr>
        </p:nvSpPr>
        <p:spPr>
          <a:xfrm>
            <a:off x="1751012" y="3886200"/>
            <a:ext cx="8689976" cy="1371599"/>
          </a:xfrm>
        </p:spPr>
        <p:txBody>
          <a:bodyPr vert="horz" lIns="91440" tIns="45720" rIns="91440" bIns="45720" rtlCol="0">
            <a:normAutofit/>
          </a:bodyPr>
          <a:lstStyle/>
          <a:p>
            <a:pPr>
              <a:lnSpc>
                <a:spcPct val="110000"/>
              </a:lnSpc>
            </a:pPr>
            <a:r>
              <a:rPr lang="el">
                <a:solidFill>
                  <a:schemeClr val="tx1">
                    <a:lumMod val="65000"/>
                    <a:lumOff val="35000"/>
                  </a:schemeClr>
                </a:solidFill>
                <a:ea typeface="+mn-lt"/>
                <a:cs typeface="+mn-lt"/>
              </a:rPr>
              <a:t>Ονοματεπώνυμο Φοιτητριών:</a:t>
            </a:r>
            <a:endParaRPr lang="el-GR">
              <a:solidFill>
                <a:schemeClr val="tx1">
                  <a:lumMod val="65000"/>
                  <a:lumOff val="35000"/>
                </a:schemeClr>
              </a:solidFill>
              <a:ea typeface="+mn-lt"/>
              <a:cs typeface="+mn-lt"/>
            </a:endParaRPr>
          </a:p>
          <a:p>
            <a:pPr>
              <a:lnSpc>
                <a:spcPct val="110000"/>
              </a:lnSpc>
            </a:pPr>
            <a:r>
              <a:rPr lang="el">
                <a:solidFill>
                  <a:schemeClr val="tx1">
                    <a:lumMod val="65000"/>
                    <a:lumOff val="35000"/>
                  </a:schemeClr>
                </a:solidFill>
                <a:ea typeface="+mn-lt"/>
                <a:cs typeface="+mn-lt"/>
              </a:rPr>
              <a:t>Άννα Μεζαρτάσογλου 1071828</a:t>
            </a:r>
            <a:br>
              <a:rPr lang="el">
                <a:solidFill>
                  <a:schemeClr val="tx1">
                    <a:lumMod val="65000"/>
                    <a:lumOff val="35000"/>
                  </a:schemeClr>
                </a:solidFill>
                <a:ea typeface="+mn-lt"/>
                <a:cs typeface="+mn-lt"/>
              </a:rPr>
            </a:br>
            <a:r>
              <a:rPr lang="el">
                <a:solidFill>
                  <a:schemeClr val="tx1">
                    <a:lumMod val="65000"/>
                    <a:lumOff val="35000"/>
                  </a:schemeClr>
                </a:solidFill>
                <a:ea typeface="+mn-lt"/>
                <a:cs typeface="+mn-lt"/>
              </a:rPr>
              <a:t>Ευθυμία Πιτσάκη 1071813</a:t>
            </a:r>
            <a:endParaRPr lang="el-GR">
              <a:solidFill>
                <a:schemeClr val="tx1">
                  <a:lumMod val="65000"/>
                  <a:lumOff val="35000"/>
                </a:schemeClr>
              </a:solidFill>
              <a:ea typeface="+mn-lt"/>
              <a:cs typeface="+mn-lt"/>
            </a:endParaRPr>
          </a:p>
          <a:p>
            <a:pPr>
              <a:lnSpc>
                <a:spcPct val="110000"/>
              </a:lnSpc>
            </a:pPr>
            <a:endParaRPr lang="el-GR">
              <a:solidFill>
                <a:schemeClr val="tx1">
                  <a:lumMod val="65000"/>
                  <a:lumOff val="35000"/>
                </a:schemeClr>
              </a:solidFill>
            </a:endParaRPr>
          </a:p>
        </p:txBody>
      </p:sp>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1255" y="2186208"/>
            <a:ext cx="2047728" cy="2047728"/>
          </a:xfrm>
          <a:prstGeom prst="rect">
            <a:avLst/>
          </a:prstGeom>
        </p:spPr>
      </p:pic>
    </p:spTree>
    <p:extLst>
      <p:ext uri="{BB962C8B-B14F-4D97-AF65-F5344CB8AC3E}">
        <p14:creationId xmlns:p14="http://schemas.microsoft.com/office/powerpoint/2010/main" val="3774175090"/>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212</TotalTime>
  <Words>846</Words>
  <Application>Microsoft Office PowerPoint</Application>
  <PresentationFormat>Ευρεία οθόνη</PresentationFormat>
  <Paragraphs>74</Paragraphs>
  <Slides>9</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Arial</vt:lpstr>
      <vt:lpstr>Arial Nova</vt:lpstr>
      <vt:lpstr>Arial Nova Cond</vt:lpstr>
      <vt:lpstr>Calibri</vt:lpstr>
      <vt:lpstr>Tw Cen MT</vt:lpstr>
      <vt:lpstr>Wingdings</vt:lpstr>
      <vt:lpstr>Σταγονίδιο</vt:lpstr>
      <vt:lpstr>Δραστηριότητες από τον κόσμο της Φυσικής </vt:lpstr>
      <vt:lpstr>1η δραστηριότητα (εισαγωγή στο πλαίσιο των δραστηριοτήτων)</vt:lpstr>
      <vt:lpstr>2η δραστηριότητα (Πείραμα 1ο): ΠΗΞΗ</vt:lpstr>
      <vt:lpstr>3η δραστηριότητα (Πείραμα 2ο) ΤΗΞΗ</vt:lpstr>
      <vt:lpstr>4η δραστηριότητα (Πείραμα 3ο) ΕΞΑΕΡΩΣΗ</vt:lpstr>
      <vt:lpstr> 5η δραστηριότητα (Πείραμα 4ο)  ΥΓΡΟΠΟΙΗΣΗ </vt:lpstr>
      <vt:lpstr>6Η ΔΡΑΣΤΗΡΙΟΤΗΤΑ (ΠΕΙΡΑΜΑ 5Ο) ΕΞΑΤΜΙΣΗ </vt:lpstr>
      <vt:lpstr>7η δραστηριότητα ΑΞΙΟΛόΓΗΣΗΣ </vt:lpstr>
      <vt:lpstr>The end  to be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Αγγελική</dc:creator>
  <cp:lastModifiedBy>Ραβάνης Κωνσταντίνος</cp:lastModifiedBy>
  <cp:revision>26</cp:revision>
  <dcterms:created xsi:type="dcterms:W3CDTF">2023-03-24T08:59:19Z</dcterms:created>
  <dcterms:modified xsi:type="dcterms:W3CDTF">2023-03-26T08:49:26Z</dcterms:modified>
</cp:coreProperties>
</file>