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69" r:id="rId19"/>
    <p:sldId id="271" r:id="rId20"/>
    <p:sldId id="272" r:id="rId21"/>
    <p:sldId id="273" r:id="rId22"/>
    <p:sldId id="274" r:id="rId23"/>
    <p:sldId id="275" r:id="rId24"/>
    <p:sldId id="276" r:id="rId25"/>
    <p:sldId id="277" r:id="rId26"/>
    <p:sldId id="278" r:id="rId27"/>
    <p:sldId id="279" r:id="rId28"/>
    <p:sldId id="282" r:id="rId29"/>
    <p:sldId id="280" r:id="rId30"/>
    <p:sldId id="281"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31BD49-F5A5-450E-979D-589E228F1CEB}">
          <p14:sldIdLst>
            <p14:sldId id="256"/>
          </p14:sldIdLst>
        </p14:section>
        <p14:section name="Ατομική Υπευθυνότητα" id="{BE724BD4-DB4B-49B6-8B80-4D76FA706FD1}">
          <p14:sldIdLst>
            <p14:sldId id="257"/>
            <p14:sldId id="258"/>
            <p14:sldId id="259"/>
            <p14:sldId id="260"/>
          </p14:sldIdLst>
        </p14:section>
        <p14:section name="Δομικά Μέτρα Ασφαλείας" id="{CB6C4472-B36F-49C8-92D3-85CE31B08C07}">
          <p14:sldIdLst>
            <p14:sldId id="261"/>
            <p14:sldId id="262"/>
            <p14:sldId id="263"/>
            <p14:sldId id="264"/>
            <p14:sldId id="265"/>
          </p14:sldIdLst>
        </p14:section>
        <p14:section name="Εργατίκο Δυναμικό" id="{16771F4A-7C3F-4CE3-A3C2-2053C63E7C9B}">
          <p14:sldIdLst>
            <p14:sldId id="266"/>
            <p14:sldId id="267"/>
            <p14:sldId id="268"/>
            <p14:sldId id="270"/>
            <p14:sldId id="269"/>
            <p14:sldId id="271"/>
          </p14:sldIdLst>
        </p14:section>
        <p14:section name="Ψυχική Υγεία" id="{7A5E0C08-F236-4F73-B5DA-347D65E174D8}">
          <p14:sldIdLst>
            <p14:sldId id="272"/>
            <p14:sldId id="273"/>
            <p14:sldId id="274"/>
            <p14:sldId id="275"/>
          </p14:sldIdLst>
        </p14:section>
        <p14:section name="Νομικό Πλαίσιο" id="{29C7CC97-53E5-4A8E-8599-42D0EFCAE117}">
          <p14:sldIdLst>
            <p14:sldId id="276"/>
            <p14:sldId id="277"/>
            <p14:sldId id="278"/>
            <p14:sldId id="279"/>
          </p14:sldIdLst>
        </p14:section>
        <p14:section name="Επίλογος" id="{E6F43944-19B3-4570-9E41-AC752C6192EB}">
          <p14:sldIdLst>
            <p14:sldId id="282"/>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C47"/>
    <a:srgbClr val="FF7B42"/>
    <a:srgbClr val="F96147"/>
    <a:srgbClr val="C9EF97"/>
    <a:srgbClr val="C5F0C3"/>
    <a:srgbClr val="C5EF97"/>
    <a:srgbClr val="C6FC8B"/>
    <a:srgbClr val="C0FC8B"/>
    <a:srgbClr val="F9E48A"/>
    <a:srgbClr val="E8C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5DE09-6C00-4960-BEEC-6302CCBC3887}" v="22" dt="2023-12-13T15:29:43.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12/13/2023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79031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12/13/2023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65413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12/13/2023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54557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12/13/2023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09647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12/13/2023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33015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12/13/2023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11019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12/13/2023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1852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12/13/2023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7275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12/13/2023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19532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12/13/2023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035558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12/13/2023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45063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12/13/2023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364684517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1" r:id="rId6"/>
    <p:sldLayoutId id="2147483867" r:id="rId7"/>
    <p:sldLayoutId id="2147483868" r:id="rId8"/>
    <p:sldLayoutId id="2147483869" r:id="rId9"/>
    <p:sldLayoutId id="2147483870" r:id="rId10"/>
    <p:sldLayoutId id="214748387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repository.library.teiwest.gr/xmlui/handle/123456789/5228" TargetMode="External"/><Relationship Id="rId13" Type="http://schemas.openxmlformats.org/officeDocument/2006/relationships/hyperlink" Target="https://apothesis.eap.gr/archive/item/91151" TargetMode="External"/><Relationship Id="rId3" Type="http://schemas.openxmlformats.org/officeDocument/2006/relationships/hyperlink" Target="http://repository.library.teiwest.gr/xmlui/handle/123456789/6133" TargetMode="External"/><Relationship Id="rId7" Type="http://schemas.openxmlformats.org/officeDocument/2006/relationships/hyperlink" Target="https://www.researchgate.net/publication/260421955_Diacheirise_tes_technologias_kai_ton_kindynon_pou_schetizontai_me_auten_sto_periballon_tou_Nosokomeiou" TargetMode="External"/><Relationship Id="rId12" Type="http://schemas.openxmlformats.org/officeDocument/2006/relationships/hyperlink" Target="https://repo.lib.duth.gr/jspui/bitstream/123456789/13598/1/PapadopoulosK_2015.pdf"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nestor.teipel.gr/xmlui/bitstream/handle/123456789/12666/SDO_DMYP_00641_Medium.pdf?sequence=1" TargetMode="External"/><Relationship Id="rId11" Type="http://schemas.openxmlformats.org/officeDocument/2006/relationships/hyperlink" Target="https://kavalahospital.gr/Services/Technical-Service" TargetMode="External"/><Relationship Id="rId5" Type="http://schemas.openxmlformats.org/officeDocument/2006/relationships/hyperlink" Target="https://www.pharm24.gr/blog/giati-prepei-na-forame-maska-prostasias/" TargetMode="External"/><Relationship Id="rId10" Type="http://schemas.openxmlformats.org/officeDocument/2006/relationships/hyperlink" Target="https://www.elinyae.gr/sites/default/files/2019-07/YAE%20nosokomeia.qxt%205.1191574690408.pdf" TargetMode="External"/><Relationship Id="rId4" Type="http://schemas.openxmlformats.org/officeDocument/2006/relationships/hyperlink" Target="https://vrettosmed.gr/pos-forame-aposteiromena-gantia/#faq-question-1675934835786" TargetMode="External"/><Relationship Id="rId9" Type="http://schemas.openxmlformats.org/officeDocument/2006/relationships/hyperlink" Target="https://unitedsecurity.gr/6-basic-elements-for-security-in-health-sector/"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Rectangle 24">
            <a:extLst>
              <a:ext uri="{FF2B5EF4-FFF2-40B4-BE49-F238E27FC236}">
                <a16:creationId xmlns:a16="http://schemas.microsoft.com/office/drawing/2014/main" id="{065D938D-4DEA-46C4-A62E-9ABD23F8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3E5AACC-1EDB-E8B2-0D73-B5B2044E220B}"/>
              </a:ext>
            </a:extLst>
          </p:cNvPr>
          <p:cNvSpPr>
            <a:spLocks noGrp="1"/>
          </p:cNvSpPr>
          <p:nvPr>
            <p:ph type="ctrTitle"/>
          </p:nvPr>
        </p:nvSpPr>
        <p:spPr>
          <a:xfrm>
            <a:off x="609600" y="2112963"/>
            <a:ext cx="5547558" cy="1997681"/>
          </a:xfrm>
        </p:spPr>
        <p:txBody>
          <a:bodyPr vert="horz" lIns="91440" tIns="45720" rIns="91440" bIns="45720" rtlCol="0" anchor="b">
            <a:noAutofit/>
          </a:bodyPr>
          <a:lstStyle/>
          <a:p>
            <a:r>
              <a:rPr lang="el-GR" sz="5000">
                <a:latin typeface="Times New Roman"/>
                <a:ea typeface="Calibri Light"/>
                <a:cs typeface="Calibri Light"/>
              </a:rPr>
              <a:t>Ασφάλεια </a:t>
            </a:r>
            <a:br>
              <a:rPr lang="el-GR" sz="5000">
                <a:latin typeface="Times New Roman"/>
                <a:ea typeface="Calibri Light"/>
                <a:cs typeface="Calibri Light"/>
              </a:rPr>
            </a:br>
            <a:r>
              <a:rPr lang="el-GR" sz="5000">
                <a:latin typeface="Times New Roman"/>
                <a:ea typeface="Calibri Light"/>
                <a:cs typeface="Calibri Light"/>
              </a:rPr>
              <a:t>και υγεία εργαζομένων στο χώρο του νοσοκομείου</a:t>
            </a:r>
            <a:endParaRPr lang="el-GR" sz="5000">
              <a:latin typeface="Times New Roman"/>
              <a:cs typeface="Posterama"/>
            </a:endParaRPr>
          </a:p>
        </p:txBody>
      </p:sp>
      <p:sp>
        <p:nvSpPr>
          <p:cNvPr id="3" name="Υπότιτλος 2">
            <a:extLst>
              <a:ext uri="{FF2B5EF4-FFF2-40B4-BE49-F238E27FC236}">
                <a16:creationId xmlns:a16="http://schemas.microsoft.com/office/drawing/2014/main" id="{6D019C1A-B901-AEF1-BA04-F3E79017E156}"/>
              </a:ext>
            </a:extLst>
          </p:cNvPr>
          <p:cNvSpPr>
            <a:spLocks noGrp="1"/>
          </p:cNvSpPr>
          <p:nvPr>
            <p:ph type="subTitle" idx="1"/>
          </p:nvPr>
        </p:nvSpPr>
        <p:spPr>
          <a:xfrm>
            <a:off x="609600" y="4516438"/>
            <a:ext cx="4114800" cy="1655762"/>
          </a:xfrm>
        </p:spPr>
        <p:txBody>
          <a:bodyPr vert="horz" lIns="91440" tIns="45720" rIns="91440" bIns="45720" rtlCol="0" anchor="t">
            <a:noAutofit/>
          </a:bodyPr>
          <a:lstStyle/>
          <a:p>
            <a:r>
              <a:rPr lang="el-GR" sz="1400" u="sng">
                <a:latin typeface="Times New Roman"/>
                <a:cs typeface="Times New Roman"/>
              </a:rPr>
              <a:t>ΟΜΑΔΑ 32</a:t>
            </a:r>
            <a:endParaRPr lang="el-GR" u="sng"/>
          </a:p>
          <a:p>
            <a:r>
              <a:rPr lang="el-GR" sz="1400" i="1">
                <a:latin typeface="Times New Roman"/>
                <a:cs typeface="Times New Roman"/>
              </a:rPr>
              <a:t>Ζαφείρη Μαρία</a:t>
            </a:r>
          </a:p>
          <a:p>
            <a:r>
              <a:rPr lang="el-GR" sz="1400" i="1" err="1">
                <a:latin typeface="Times New Roman"/>
                <a:cs typeface="Times New Roman"/>
              </a:rPr>
              <a:t>Ζυγούνα</a:t>
            </a:r>
            <a:r>
              <a:rPr lang="el-GR" sz="1400" i="1">
                <a:latin typeface="Times New Roman"/>
                <a:cs typeface="Times New Roman"/>
              </a:rPr>
              <a:t> Αθηνά</a:t>
            </a:r>
          </a:p>
          <a:p>
            <a:r>
              <a:rPr lang="el-GR" sz="1400" i="1">
                <a:latin typeface="Times New Roman"/>
                <a:cs typeface="Times New Roman"/>
              </a:rPr>
              <a:t>Κανάκη Δέσποινα</a:t>
            </a:r>
          </a:p>
          <a:p>
            <a:r>
              <a:rPr lang="el-GR" sz="1400" i="1" err="1">
                <a:latin typeface="Times New Roman"/>
                <a:cs typeface="Times New Roman"/>
              </a:rPr>
              <a:t>Λεβεντάκη</a:t>
            </a:r>
            <a:r>
              <a:rPr lang="el-GR" sz="1400" i="1">
                <a:latin typeface="Times New Roman"/>
                <a:cs typeface="Times New Roman"/>
              </a:rPr>
              <a:t> Παναγιώτα</a:t>
            </a:r>
          </a:p>
          <a:p>
            <a:r>
              <a:rPr lang="el-GR" sz="1400" i="1">
                <a:latin typeface="Times New Roman"/>
                <a:cs typeface="Times New Roman"/>
              </a:rPr>
              <a:t>Σύρμα Ειρήνη </a:t>
            </a:r>
          </a:p>
        </p:txBody>
      </p:sp>
      <p:pic>
        <p:nvPicPr>
          <p:cNvPr id="6" name="Picture 3">
            <a:extLst>
              <a:ext uri="{FF2B5EF4-FFF2-40B4-BE49-F238E27FC236}">
                <a16:creationId xmlns:a16="http://schemas.microsoft.com/office/drawing/2014/main" id="{516094BC-1018-A7F0-515D-D90C2742BCB8}"/>
              </a:ext>
            </a:extLst>
          </p:cNvPr>
          <p:cNvPicPr>
            <a:picLocks noChangeAspect="1"/>
          </p:cNvPicPr>
          <p:nvPr/>
        </p:nvPicPr>
        <p:blipFill rotWithShape="1">
          <a:blip r:embed="rId2"/>
          <a:srcRect l="7587" r="8718" b="-1"/>
          <a:stretch/>
        </p:blipFill>
        <p:spPr>
          <a:xfrm>
            <a:off x="5124084" y="1"/>
            <a:ext cx="7067916" cy="5679191"/>
          </a:xfrm>
          <a:custGeom>
            <a:avLst/>
            <a:gdLst/>
            <a:ahLst/>
            <a:cxnLst/>
            <a:rect l="l" t="t" r="r" b="b"/>
            <a:pathLst>
              <a:path w="7067916" h="5679191">
                <a:moveTo>
                  <a:pt x="5937534" y="5135947"/>
                </a:moveTo>
                <a:cubicBezTo>
                  <a:pt x="5955933" y="5133031"/>
                  <a:pt x="5974326" y="5133563"/>
                  <a:pt x="5991684" y="5137321"/>
                </a:cubicBezTo>
                <a:cubicBezTo>
                  <a:pt x="6026400" y="5144836"/>
                  <a:pt x="6056978" y="5165255"/>
                  <a:pt x="6075187" y="5196795"/>
                </a:cubicBezTo>
                <a:cubicBezTo>
                  <a:pt x="6111607" y="5259875"/>
                  <a:pt x="6084765" y="5343555"/>
                  <a:pt x="6015234" y="5383699"/>
                </a:cubicBezTo>
                <a:cubicBezTo>
                  <a:pt x="5945703" y="5423842"/>
                  <a:pt x="5859813" y="5405248"/>
                  <a:pt x="5823394" y="5342168"/>
                </a:cubicBezTo>
                <a:cubicBezTo>
                  <a:pt x="5786974" y="5279088"/>
                  <a:pt x="5813816" y="5195408"/>
                  <a:pt x="5883347" y="5155264"/>
                </a:cubicBezTo>
                <a:cubicBezTo>
                  <a:pt x="5900730" y="5145228"/>
                  <a:pt x="5919135" y="5138864"/>
                  <a:pt x="5937534" y="5135947"/>
                </a:cubicBezTo>
                <a:close/>
                <a:moveTo>
                  <a:pt x="6569625" y="4727663"/>
                </a:moveTo>
                <a:cubicBezTo>
                  <a:pt x="6650640" y="4737356"/>
                  <a:pt x="6723696" y="4780631"/>
                  <a:pt x="6765110" y="4852362"/>
                </a:cubicBezTo>
                <a:cubicBezTo>
                  <a:pt x="6838735" y="4979883"/>
                  <a:pt x="6784472" y="5149048"/>
                  <a:pt x="6643912" y="5230200"/>
                </a:cubicBezTo>
                <a:cubicBezTo>
                  <a:pt x="6503351" y="5311353"/>
                  <a:pt x="6329720" y="5273763"/>
                  <a:pt x="6256095" y="5146242"/>
                </a:cubicBezTo>
                <a:cubicBezTo>
                  <a:pt x="6182471" y="5018721"/>
                  <a:pt x="6236733" y="4849557"/>
                  <a:pt x="6377294" y="4768404"/>
                </a:cubicBezTo>
                <a:cubicBezTo>
                  <a:pt x="6412434" y="4748116"/>
                  <a:pt x="6449641" y="4735249"/>
                  <a:pt x="6486836" y="4729354"/>
                </a:cubicBezTo>
                <a:cubicBezTo>
                  <a:pt x="6514732" y="4724932"/>
                  <a:pt x="6542621" y="4724432"/>
                  <a:pt x="6569625" y="4727663"/>
                </a:cubicBezTo>
                <a:close/>
                <a:moveTo>
                  <a:pt x="4883726" y="0"/>
                </a:moveTo>
                <a:lnTo>
                  <a:pt x="6067704" y="0"/>
                </a:lnTo>
                <a:lnTo>
                  <a:pt x="7067916" y="0"/>
                </a:lnTo>
                <a:lnTo>
                  <a:pt x="7067916" y="4561693"/>
                </a:lnTo>
                <a:lnTo>
                  <a:pt x="7034742" y="4557937"/>
                </a:lnTo>
                <a:cubicBezTo>
                  <a:pt x="6853258" y="4540713"/>
                  <a:pt x="6670056" y="4534243"/>
                  <a:pt x="6488514" y="4547719"/>
                </a:cubicBezTo>
                <a:cubicBezTo>
                  <a:pt x="6264162" y="4564516"/>
                  <a:pt x="6118747" y="4760666"/>
                  <a:pt x="5978019" y="4937720"/>
                </a:cubicBezTo>
                <a:cubicBezTo>
                  <a:pt x="5627350" y="5379064"/>
                  <a:pt x="5218215" y="5536615"/>
                  <a:pt x="4791586" y="5344798"/>
                </a:cubicBezTo>
                <a:cubicBezTo>
                  <a:pt x="4626126" y="5270408"/>
                  <a:pt x="4484365" y="5121197"/>
                  <a:pt x="4355354" y="4980490"/>
                </a:cubicBezTo>
                <a:cubicBezTo>
                  <a:pt x="4009469" y="4603119"/>
                  <a:pt x="3597504" y="4629399"/>
                  <a:pt x="3215143" y="4876126"/>
                </a:cubicBezTo>
                <a:cubicBezTo>
                  <a:pt x="2943692" y="5051874"/>
                  <a:pt x="2687599" y="5260847"/>
                  <a:pt x="2406113" y="5411544"/>
                </a:cubicBezTo>
                <a:cubicBezTo>
                  <a:pt x="1707773" y="5787063"/>
                  <a:pt x="1022273" y="5789747"/>
                  <a:pt x="421590" y="5276775"/>
                </a:cubicBezTo>
                <a:cubicBezTo>
                  <a:pt x="-56880" y="4867782"/>
                  <a:pt x="-271463" y="3840132"/>
                  <a:pt x="566218" y="3250270"/>
                </a:cubicBezTo>
                <a:cubicBezTo>
                  <a:pt x="760203" y="3113637"/>
                  <a:pt x="943222" y="2957027"/>
                  <a:pt x="1126371" y="2802345"/>
                </a:cubicBezTo>
                <a:cubicBezTo>
                  <a:pt x="1299556" y="2655997"/>
                  <a:pt x="1358675" y="2449385"/>
                  <a:pt x="1302357" y="2225687"/>
                </a:cubicBezTo>
                <a:cubicBezTo>
                  <a:pt x="1240067" y="1979799"/>
                  <a:pt x="1155407" y="1739276"/>
                  <a:pt x="1117638" y="1488008"/>
                </a:cubicBezTo>
                <a:cubicBezTo>
                  <a:pt x="1050261" y="1039959"/>
                  <a:pt x="1226674" y="663622"/>
                  <a:pt x="1730966" y="502696"/>
                </a:cubicBezTo>
                <a:cubicBezTo>
                  <a:pt x="2144524" y="370704"/>
                  <a:pt x="2521883" y="462351"/>
                  <a:pt x="2901105" y="610346"/>
                </a:cubicBezTo>
                <a:cubicBezTo>
                  <a:pt x="3229040" y="738211"/>
                  <a:pt x="3585064" y="864609"/>
                  <a:pt x="3927078" y="715576"/>
                </a:cubicBezTo>
                <a:cubicBezTo>
                  <a:pt x="4203888" y="594747"/>
                  <a:pt x="4439765" y="348646"/>
                  <a:pt x="4692158" y="155484"/>
                </a:cubicBezTo>
                <a:close/>
              </a:path>
            </a:pathLst>
          </a:custGeom>
        </p:spPr>
      </p:pic>
    </p:spTree>
    <p:extLst>
      <p:ext uri="{BB962C8B-B14F-4D97-AF65-F5344CB8AC3E}">
        <p14:creationId xmlns:p14="http://schemas.microsoft.com/office/powerpoint/2010/main" val="2325122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58FEFA5-BD08-ABE0-55CE-1910B31B5A24}"/>
              </a:ext>
            </a:extLst>
          </p:cNvPr>
          <p:cNvSpPr>
            <a:spLocks noGrp="1"/>
          </p:cNvSpPr>
          <p:nvPr>
            <p:ph type="title"/>
          </p:nvPr>
        </p:nvSpPr>
        <p:spPr>
          <a:xfrm>
            <a:off x="841248" y="623185"/>
            <a:ext cx="9022436" cy="812167"/>
          </a:xfrm>
        </p:spPr>
        <p:txBody>
          <a:bodyPr>
            <a:normAutofit/>
          </a:bodyPr>
          <a:lstStyle/>
          <a:p>
            <a:r>
              <a:rPr lang="el-GR" sz="4000" i="1">
                <a:solidFill>
                  <a:schemeClr val="accent6">
                    <a:lumMod val="40000"/>
                    <a:lumOff val="60000"/>
                  </a:schemeClr>
                </a:solidFill>
                <a:latin typeface="Century Schoolbook"/>
              </a:rPr>
              <a:t>Γενικότερα μέτρα ασφαλείας </a:t>
            </a:r>
            <a:endParaRPr lang="el-GR" sz="4000" i="1">
              <a:solidFill>
                <a:schemeClr val="accent6">
                  <a:lumMod val="40000"/>
                  <a:lumOff val="60000"/>
                </a:schemeClr>
              </a:solidFill>
            </a:endParaRPr>
          </a:p>
        </p:txBody>
      </p:sp>
      <p:sp>
        <p:nvSpPr>
          <p:cNvPr id="3" name="Θέση περιεχομένου 2">
            <a:extLst>
              <a:ext uri="{FF2B5EF4-FFF2-40B4-BE49-F238E27FC236}">
                <a16:creationId xmlns:a16="http://schemas.microsoft.com/office/drawing/2014/main" id="{CC312BEC-38F6-EE0C-E0C2-B604EC88564A}"/>
              </a:ext>
            </a:extLst>
          </p:cNvPr>
          <p:cNvSpPr>
            <a:spLocks noGrp="1"/>
          </p:cNvSpPr>
          <p:nvPr>
            <p:ph idx="1"/>
          </p:nvPr>
        </p:nvSpPr>
        <p:spPr>
          <a:xfrm>
            <a:off x="903707" y="1892323"/>
            <a:ext cx="10384042" cy="3786886"/>
          </a:xfrm>
        </p:spPr>
        <p:txBody>
          <a:bodyPr vert="horz" lIns="91440" tIns="45720" rIns="91440" bIns="45720" rtlCol="0" anchor="b">
            <a:noAutofit/>
          </a:bodyPr>
          <a:lstStyle/>
          <a:p>
            <a:r>
              <a:rPr lang="el-GR" sz="2400" dirty="0">
                <a:solidFill>
                  <a:srgbClr val="92278F"/>
                </a:solidFill>
                <a:latin typeface="Times New Roman"/>
                <a:cs typeface="Arial"/>
              </a:rPr>
              <a:t>•</a:t>
            </a:r>
            <a:r>
              <a:rPr lang="el-GR" sz="2400" dirty="0">
                <a:solidFill>
                  <a:srgbClr val="000000"/>
                </a:solidFill>
                <a:latin typeface="Times New Roman"/>
                <a:cs typeface="Times New Roman"/>
              </a:rPr>
              <a:t>σύστημα </a:t>
            </a:r>
            <a:r>
              <a:rPr lang="el-GR" sz="2400" dirty="0" err="1">
                <a:solidFill>
                  <a:srgbClr val="000000"/>
                </a:solidFill>
                <a:latin typeface="Times New Roman"/>
                <a:cs typeface="Times New Roman"/>
              </a:rPr>
              <a:t>ενδονοσοκομειακής</a:t>
            </a:r>
            <a:r>
              <a:rPr lang="el-GR" sz="2400" dirty="0">
                <a:solidFill>
                  <a:srgbClr val="000000"/>
                </a:solidFill>
                <a:latin typeface="Times New Roman"/>
                <a:cs typeface="Times New Roman"/>
              </a:rPr>
              <a:t> τηλεπικοινωνίας μεταξύ των χώρων και του προσωπικού </a:t>
            </a:r>
            <a:endParaRPr lang="el-GR" sz="2400" dirty="0">
              <a:latin typeface="Times New Roman"/>
              <a:cs typeface="Times New Roman"/>
            </a:endParaRPr>
          </a:p>
          <a:p>
            <a:r>
              <a:rPr lang="el-GR" sz="2400" dirty="0">
                <a:solidFill>
                  <a:srgbClr val="92278F"/>
                </a:solidFill>
                <a:latin typeface="Times New Roman"/>
                <a:cs typeface="Arial"/>
              </a:rPr>
              <a:t>•</a:t>
            </a:r>
            <a:r>
              <a:rPr lang="el-GR" sz="2400" dirty="0">
                <a:solidFill>
                  <a:srgbClr val="000000"/>
                </a:solidFill>
                <a:latin typeface="Times New Roman"/>
                <a:cs typeface="Times New Roman"/>
              </a:rPr>
              <a:t>νυχτερινός φωτισμός</a:t>
            </a:r>
            <a:endParaRPr lang="el-GR" sz="2400" dirty="0">
              <a:latin typeface="Times New Roman"/>
              <a:cs typeface="Times New Roman"/>
            </a:endParaRPr>
          </a:p>
          <a:p>
            <a:r>
              <a:rPr lang="el-GR" sz="2400" dirty="0">
                <a:solidFill>
                  <a:srgbClr val="92278F"/>
                </a:solidFill>
                <a:latin typeface="Times New Roman"/>
                <a:cs typeface="Arial"/>
              </a:rPr>
              <a:t>•</a:t>
            </a:r>
            <a:r>
              <a:rPr lang="el-GR" sz="2400" dirty="0">
                <a:solidFill>
                  <a:srgbClr val="000000"/>
                </a:solidFill>
                <a:latin typeface="Times New Roman"/>
                <a:cs typeface="Times New Roman"/>
              </a:rPr>
              <a:t>φωτισμός κινδύνου σε περίπτωση διακοπής ρεύματος  όπως και γεννήτριες για υποστήριξη του εξοπλισμού</a:t>
            </a:r>
            <a:endParaRPr lang="el-GR" sz="2400" dirty="0">
              <a:latin typeface="Times New Roman"/>
              <a:cs typeface="Times New Roman"/>
            </a:endParaRPr>
          </a:p>
          <a:p>
            <a:r>
              <a:rPr lang="el-GR" sz="2400" dirty="0">
                <a:solidFill>
                  <a:srgbClr val="92278F"/>
                </a:solidFill>
                <a:latin typeface="Times New Roman"/>
                <a:cs typeface="Arial"/>
              </a:rPr>
              <a:t>•</a:t>
            </a:r>
            <a:r>
              <a:rPr lang="el-GR" sz="2400" dirty="0">
                <a:solidFill>
                  <a:srgbClr val="000000"/>
                </a:solidFill>
                <a:latin typeface="Times New Roman"/>
                <a:cs typeface="Times New Roman"/>
              </a:rPr>
              <a:t>σήμανση συναγερμού (το οποίο που πρέπει να γίνει κατά τρόπο ώστε να μη προκληθεί πανικός και σύγχυση) </a:t>
            </a:r>
            <a:endParaRPr lang="el-GR" sz="2400" dirty="0">
              <a:latin typeface="Times New Roman"/>
              <a:cs typeface="Times New Roman"/>
            </a:endParaRPr>
          </a:p>
          <a:p>
            <a:endParaRPr lang="el-GR" dirty="0"/>
          </a:p>
        </p:txBody>
      </p:sp>
      <p:sp>
        <p:nvSpPr>
          <p:cNvPr id="16" name="Freeform: Shape 11">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4" name="Εικόνα 3" descr="Εικόνα που περιέχει Σήμα οδικής κυκλοφορίας, πινακίδα/σήμα, τρίγωνο&#10;&#10;Περιγραφή που δημιουργήθηκε αυτόματα">
            <a:extLst>
              <a:ext uri="{FF2B5EF4-FFF2-40B4-BE49-F238E27FC236}">
                <a16:creationId xmlns:a16="http://schemas.microsoft.com/office/drawing/2014/main" id="{DD134032-0D8C-D4A4-FC68-EBE53F14C00A}"/>
              </a:ext>
            </a:extLst>
          </p:cNvPr>
          <p:cNvPicPr>
            <a:picLocks noChangeAspect="1"/>
          </p:cNvPicPr>
          <p:nvPr/>
        </p:nvPicPr>
        <p:blipFill>
          <a:blip r:embed="rId2"/>
          <a:stretch>
            <a:fillRect/>
          </a:stretch>
        </p:blipFill>
        <p:spPr>
          <a:xfrm>
            <a:off x="11098026" y="4284850"/>
            <a:ext cx="787214" cy="798420"/>
          </a:xfrm>
          <a:prstGeom prst="rect">
            <a:avLst/>
          </a:prstGeom>
          <a:ln>
            <a:noFill/>
          </a:ln>
          <a:effectLst>
            <a:softEdge rad="112500"/>
          </a:effectLst>
        </p:spPr>
      </p:pic>
    </p:spTree>
    <p:extLst>
      <p:ext uri="{BB962C8B-B14F-4D97-AF65-F5344CB8AC3E}">
        <p14:creationId xmlns:p14="http://schemas.microsoft.com/office/powerpoint/2010/main" val="1821442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35634A6-2ABA-ECBF-AC04-357ECB56DA93}"/>
              </a:ext>
            </a:extLst>
          </p:cNvPr>
          <p:cNvSpPr>
            <a:spLocks noGrp="1"/>
          </p:cNvSpPr>
          <p:nvPr>
            <p:ph type="title"/>
          </p:nvPr>
        </p:nvSpPr>
        <p:spPr>
          <a:xfrm>
            <a:off x="609600" y="370407"/>
            <a:ext cx="10972800" cy="863367"/>
          </a:xfrm>
        </p:spPr>
        <p:txBody>
          <a:bodyPr>
            <a:normAutofit/>
          </a:bodyPr>
          <a:lstStyle/>
          <a:p>
            <a:pPr algn="ctr"/>
            <a:r>
              <a:rPr lang="el-GR" b="1">
                <a:latin typeface="Times New Roman"/>
                <a:ea typeface="+mj-lt"/>
                <a:cs typeface="+mj-lt"/>
              </a:rPr>
              <a:t>Ανθρώπινο και εργατικό δυναμικό</a:t>
            </a:r>
            <a:endParaRPr lang="el-GR" b="1">
              <a:latin typeface="Times New Roman"/>
              <a:cs typeface="Posterama"/>
            </a:endParaRPr>
          </a:p>
        </p:txBody>
      </p:sp>
      <p:sp>
        <p:nvSpPr>
          <p:cNvPr id="3" name="Θέση περιεχομένου 2">
            <a:extLst>
              <a:ext uri="{FF2B5EF4-FFF2-40B4-BE49-F238E27FC236}">
                <a16:creationId xmlns:a16="http://schemas.microsoft.com/office/drawing/2014/main" id="{16242CF3-1C23-5008-F62C-1DC77595C2CD}"/>
              </a:ext>
            </a:extLst>
          </p:cNvPr>
          <p:cNvSpPr>
            <a:spLocks noGrp="1"/>
          </p:cNvSpPr>
          <p:nvPr>
            <p:ph idx="1"/>
          </p:nvPr>
        </p:nvSpPr>
        <p:spPr>
          <a:xfrm>
            <a:off x="609600" y="1506598"/>
            <a:ext cx="5240780" cy="640587"/>
          </a:xfrm>
        </p:spPr>
        <p:txBody>
          <a:bodyPr vert="horz" lIns="91440" tIns="45720" rIns="91440" bIns="45720" rtlCol="0" anchor="t">
            <a:normAutofit fontScale="92500" lnSpcReduction="20000"/>
          </a:bodyPr>
          <a:lstStyle/>
          <a:p>
            <a:r>
              <a:rPr lang="el-GR" sz="4000" i="1" dirty="0" err="1">
                <a:solidFill>
                  <a:srgbClr val="FFC000"/>
                </a:solidFill>
                <a:latin typeface="Times New Roman"/>
                <a:ea typeface="+mn-lt"/>
                <a:cs typeface="+mn-lt"/>
              </a:rPr>
              <a:t>Security</a:t>
            </a:r>
            <a:r>
              <a:rPr lang="el-GR" sz="4000" i="1" dirty="0">
                <a:solidFill>
                  <a:srgbClr val="FFC000"/>
                </a:solidFill>
                <a:latin typeface="Times New Roman"/>
                <a:ea typeface="+mn-lt"/>
                <a:cs typeface="+mn-lt"/>
              </a:rPr>
              <a:t> </a:t>
            </a:r>
            <a:r>
              <a:rPr lang="el-GR" sz="4000" i="1" dirty="0" err="1">
                <a:solidFill>
                  <a:srgbClr val="FFC000"/>
                </a:solidFill>
                <a:latin typeface="Times New Roman"/>
                <a:ea typeface="+mn-lt"/>
                <a:cs typeface="+mn-lt"/>
              </a:rPr>
              <a:t>guards</a:t>
            </a:r>
            <a:endParaRPr lang="el-GR" sz="4000" i="1" dirty="0">
              <a:solidFill>
                <a:srgbClr val="FFC000"/>
              </a:solidFill>
              <a:latin typeface="Times New Roman"/>
              <a:ea typeface="+mn-lt"/>
              <a:cs typeface="+mn-lt"/>
            </a:endParaRPr>
          </a:p>
          <a:p>
            <a:endParaRPr lang="el-GR" sz="4000" i="1" dirty="0">
              <a:solidFill>
                <a:srgbClr val="FFEA94"/>
              </a:solidFill>
              <a:latin typeface="Times New Roman"/>
              <a:cs typeface="Times New Roman"/>
            </a:endParaRPr>
          </a:p>
          <a:p>
            <a:endParaRPr lang="el-GR" sz="4000" i="1" dirty="0">
              <a:solidFill>
                <a:srgbClr val="FFEA94"/>
              </a:solidFill>
              <a:latin typeface="Times New Roman"/>
              <a:cs typeface="Times New Roman"/>
            </a:endParaRPr>
          </a:p>
        </p:txBody>
      </p:sp>
      <p:sp>
        <p:nvSpPr>
          <p:cNvPr id="4" name="TextBox 3">
            <a:extLst>
              <a:ext uri="{FF2B5EF4-FFF2-40B4-BE49-F238E27FC236}">
                <a16:creationId xmlns:a16="http://schemas.microsoft.com/office/drawing/2014/main" id="{5DEA1861-2A20-988C-308F-2266CF960857}"/>
              </a:ext>
            </a:extLst>
          </p:cNvPr>
          <p:cNvSpPr txBox="1"/>
          <p:nvPr/>
        </p:nvSpPr>
        <p:spPr>
          <a:xfrm>
            <a:off x="565212" y="3358254"/>
            <a:ext cx="10961557" cy="29098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pPr>
            <a:r>
              <a:rPr lang="el-GR" sz="2400">
                <a:solidFill>
                  <a:srgbClr val="000000"/>
                </a:solidFill>
                <a:latin typeface="Times New Roman"/>
                <a:cs typeface="Times New Roman"/>
              </a:rPr>
              <a:t>Τα νοσοκομεία και οι </a:t>
            </a:r>
            <a:r>
              <a:rPr lang="el-GR" sz="2400" u="sng">
                <a:solidFill>
                  <a:srgbClr val="000000"/>
                </a:solidFill>
                <a:latin typeface="Times New Roman"/>
                <a:cs typeface="Times New Roman"/>
              </a:rPr>
              <a:t>μονάδες υγειονομικής περίθαλψης</a:t>
            </a:r>
            <a:r>
              <a:rPr lang="el-GR" sz="2400">
                <a:solidFill>
                  <a:srgbClr val="000000"/>
                </a:solidFill>
                <a:latin typeface="Times New Roman"/>
                <a:cs typeface="Times New Roman"/>
              </a:rPr>
              <a:t> γίνονται όλο και πιο επιρρεπή στη </a:t>
            </a:r>
            <a:r>
              <a:rPr lang="el-GR" sz="2400" u="sng">
                <a:solidFill>
                  <a:srgbClr val="000000"/>
                </a:solidFill>
                <a:latin typeface="Times New Roman"/>
                <a:cs typeface="Times New Roman"/>
              </a:rPr>
              <a:t>βία</a:t>
            </a:r>
            <a:r>
              <a:rPr lang="el-GR" sz="2400">
                <a:solidFill>
                  <a:srgbClr val="000000"/>
                </a:solidFill>
                <a:latin typeface="Times New Roman"/>
                <a:cs typeface="Times New Roman"/>
              </a:rPr>
              <a:t>, τις </a:t>
            </a:r>
            <a:r>
              <a:rPr lang="el-GR" sz="2400" u="sng">
                <a:solidFill>
                  <a:srgbClr val="000000"/>
                </a:solidFill>
                <a:latin typeface="Times New Roman"/>
                <a:cs typeface="Times New Roman"/>
              </a:rPr>
              <a:t>παραβιάσεις </a:t>
            </a:r>
            <a:r>
              <a:rPr lang="el-GR" sz="2400">
                <a:solidFill>
                  <a:srgbClr val="000000"/>
                </a:solidFill>
                <a:latin typeface="Times New Roman"/>
                <a:cs typeface="Times New Roman"/>
              </a:rPr>
              <a:t>και τους </a:t>
            </a:r>
            <a:r>
              <a:rPr lang="el-GR" sz="2400" u="sng">
                <a:solidFill>
                  <a:srgbClr val="000000"/>
                </a:solidFill>
                <a:latin typeface="Times New Roman"/>
                <a:cs typeface="Times New Roman"/>
              </a:rPr>
              <a:t>βανδαλισμούς</a:t>
            </a:r>
            <a:r>
              <a:rPr lang="el-GR" sz="2400">
                <a:solidFill>
                  <a:srgbClr val="000000"/>
                </a:solidFill>
                <a:latin typeface="Times New Roman"/>
                <a:cs typeface="Times New Roman"/>
              </a:rPr>
              <a:t> αυτές τις μέρες. Οι </a:t>
            </a:r>
            <a:r>
              <a:rPr lang="el-GR" sz="2400" u="sng">
                <a:solidFill>
                  <a:srgbClr val="000000"/>
                </a:solidFill>
                <a:latin typeface="Times New Roman"/>
                <a:cs typeface="Times New Roman"/>
              </a:rPr>
              <a:t>έλεγχοι ασφαλείας</a:t>
            </a:r>
            <a:r>
              <a:rPr lang="el-GR" sz="2400">
                <a:solidFill>
                  <a:srgbClr val="000000"/>
                </a:solidFill>
                <a:latin typeface="Times New Roman"/>
                <a:cs typeface="Times New Roman"/>
              </a:rPr>
              <a:t> έχουν γίνει πιο σημαντικοί σε τέτοια σενάρια και τα νοσοκομεία πρέπει να συνεργάζονται με </a:t>
            </a:r>
            <a:r>
              <a:rPr lang="el-GR" sz="2400" u="sng">
                <a:solidFill>
                  <a:srgbClr val="000000"/>
                </a:solidFill>
                <a:latin typeface="Times New Roman"/>
                <a:cs typeface="Times New Roman"/>
              </a:rPr>
              <a:t>ειδικούς επαγγελματίες ασφαλείας</a:t>
            </a:r>
            <a:r>
              <a:rPr lang="el-GR" sz="2400">
                <a:solidFill>
                  <a:srgbClr val="000000"/>
                </a:solidFill>
                <a:latin typeface="Times New Roman"/>
                <a:cs typeface="Times New Roman"/>
              </a:rPr>
              <a:t> για να αντιμετωπίσουν απροσδόκητες καταστάσεις.</a:t>
            </a:r>
            <a:r>
              <a:rPr lang="el-GR" sz="2400">
                <a:solidFill>
                  <a:srgbClr val="858285"/>
                </a:solidFill>
                <a:latin typeface="Times New Roman"/>
                <a:cs typeface="Times New Roman"/>
              </a:rPr>
              <a:t> </a:t>
            </a:r>
            <a:r>
              <a:rPr lang="el-GR" sz="2400">
                <a:solidFill>
                  <a:srgbClr val="000000"/>
                </a:solidFill>
                <a:latin typeface="Times New Roman"/>
                <a:cs typeface="Times New Roman"/>
              </a:rPr>
              <a:t>Η ασφάλεια των ασθενών και των εργαζομένων είναι ύψιστη προτεραιότητα και για αυτό το λόγο πρέπει να παρέχονται οι </a:t>
            </a:r>
            <a:r>
              <a:rPr lang="el-GR" sz="2400" u="sng">
                <a:solidFill>
                  <a:srgbClr val="000000"/>
                </a:solidFill>
                <a:latin typeface="Times New Roman"/>
                <a:cs typeface="Times New Roman"/>
              </a:rPr>
              <a:t>κατάλληλες υπηρεσίες ασφαλείας</a:t>
            </a:r>
            <a:r>
              <a:rPr lang="el-GR" sz="2400">
                <a:solidFill>
                  <a:srgbClr val="000000"/>
                </a:solidFill>
                <a:latin typeface="Times New Roman"/>
                <a:cs typeface="Times New Roman"/>
              </a:rPr>
              <a:t>.</a:t>
            </a:r>
            <a:endParaRPr lang="el-GR" sz="2400"/>
          </a:p>
        </p:txBody>
      </p:sp>
      <p:pic>
        <p:nvPicPr>
          <p:cNvPr id="5" name="Εικόνα 4">
            <a:extLst>
              <a:ext uri="{FF2B5EF4-FFF2-40B4-BE49-F238E27FC236}">
                <a16:creationId xmlns:a16="http://schemas.microsoft.com/office/drawing/2014/main" id="{95358209-24C9-5EAC-6634-6A6A0952B239}"/>
              </a:ext>
            </a:extLst>
          </p:cNvPr>
          <p:cNvPicPr>
            <a:picLocks noChangeAspect="1"/>
          </p:cNvPicPr>
          <p:nvPr/>
        </p:nvPicPr>
        <p:blipFill>
          <a:blip r:embed="rId2"/>
          <a:stretch>
            <a:fillRect/>
          </a:stretch>
        </p:blipFill>
        <p:spPr>
          <a:xfrm>
            <a:off x="8503920" y="1375702"/>
            <a:ext cx="2743200" cy="1830756"/>
          </a:xfrm>
          <a:prstGeom prst="rect">
            <a:avLst/>
          </a:prstGeom>
        </p:spPr>
      </p:pic>
    </p:spTree>
    <p:extLst>
      <p:ext uri="{BB962C8B-B14F-4D97-AF65-F5344CB8AC3E}">
        <p14:creationId xmlns:p14="http://schemas.microsoft.com/office/powerpoint/2010/main" val="4072349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2CF396-25AA-B134-66EB-F640A8AEE462}"/>
              </a:ext>
            </a:extLst>
          </p:cNvPr>
          <p:cNvSpPr>
            <a:spLocks noGrp="1"/>
          </p:cNvSpPr>
          <p:nvPr>
            <p:ph type="title"/>
          </p:nvPr>
        </p:nvSpPr>
        <p:spPr>
          <a:xfrm>
            <a:off x="609600" y="557784"/>
            <a:ext cx="10972800" cy="700973"/>
          </a:xfrm>
        </p:spPr>
        <p:txBody>
          <a:bodyPr>
            <a:normAutofit fontScale="90000"/>
          </a:bodyPr>
          <a:lstStyle/>
          <a:p>
            <a:r>
              <a:rPr lang="el-GR" sz="4000" i="1" u="sng">
                <a:highlight>
                  <a:srgbClr val="F9E48A"/>
                </a:highlight>
                <a:latin typeface="Times New Roman"/>
                <a:ea typeface="+mj-lt"/>
                <a:cs typeface="+mj-lt"/>
              </a:rPr>
              <a:t>Οι </a:t>
            </a:r>
            <a:r>
              <a:rPr lang="el-GR" sz="4000" i="1" u="sng" err="1">
                <a:highlight>
                  <a:srgbClr val="F9E48A"/>
                </a:highlight>
                <a:latin typeface="Times New Roman"/>
                <a:ea typeface="+mj-lt"/>
                <a:cs typeface="+mj-lt"/>
              </a:rPr>
              <a:t>security</a:t>
            </a:r>
            <a:r>
              <a:rPr lang="el-GR" sz="4000" i="1" u="sng">
                <a:highlight>
                  <a:srgbClr val="F9E48A"/>
                </a:highlight>
                <a:latin typeface="Times New Roman"/>
                <a:ea typeface="+mj-lt"/>
                <a:cs typeface="+mj-lt"/>
              </a:rPr>
              <a:t> </a:t>
            </a:r>
            <a:r>
              <a:rPr lang="el-GR" sz="4000" i="1" u="sng" err="1">
                <a:highlight>
                  <a:srgbClr val="F9E48A"/>
                </a:highlight>
                <a:latin typeface="Times New Roman"/>
                <a:ea typeface="+mj-lt"/>
                <a:cs typeface="+mj-lt"/>
              </a:rPr>
              <a:t>guards</a:t>
            </a:r>
            <a:r>
              <a:rPr lang="el-GR" sz="4000" i="1" u="sng">
                <a:highlight>
                  <a:srgbClr val="F9E48A"/>
                </a:highlight>
                <a:latin typeface="Times New Roman"/>
                <a:ea typeface="+mj-lt"/>
                <a:cs typeface="+mj-lt"/>
              </a:rPr>
              <a:t> πρέπει να πληρούν τα εξής</a:t>
            </a:r>
            <a:endParaRPr lang="el-GR" sz="4000" i="1" u="sng">
              <a:highlight>
                <a:srgbClr val="F9E48A"/>
              </a:highlight>
              <a:latin typeface="Times New Roman"/>
              <a:cs typeface="Times New Roman"/>
            </a:endParaRPr>
          </a:p>
        </p:txBody>
      </p:sp>
      <p:sp>
        <p:nvSpPr>
          <p:cNvPr id="3" name="Θέση περιεχομένου 2">
            <a:extLst>
              <a:ext uri="{FF2B5EF4-FFF2-40B4-BE49-F238E27FC236}">
                <a16:creationId xmlns:a16="http://schemas.microsoft.com/office/drawing/2014/main" id="{0FD40B48-866D-31FB-4466-85403DB3A8EF}"/>
              </a:ext>
            </a:extLst>
          </p:cNvPr>
          <p:cNvSpPr>
            <a:spLocks noGrp="1"/>
          </p:cNvSpPr>
          <p:nvPr>
            <p:ph idx="1"/>
          </p:nvPr>
        </p:nvSpPr>
        <p:spPr>
          <a:xfrm>
            <a:off x="609600" y="1506598"/>
            <a:ext cx="10972800" cy="4636140"/>
          </a:xfrm>
        </p:spPr>
        <p:txBody>
          <a:bodyPr vert="horz" lIns="91440" tIns="45720" rIns="91440" bIns="45720" rtlCol="0" anchor="t">
            <a:noAutofit/>
          </a:bodyPr>
          <a:lstStyle/>
          <a:p>
            <a:pPr marL="342900" indent="-342900">
              <a:buFont typeface="Arial" panose="020B0504020202020204" pitchFamily="34" charset="0"/>
              <a:buChar char="•"/>
            </a:pPr>
            <a:r>
              <a:rPr lang="el-GR">
                <a:solidFill>
                  <a:srgbClr val="222222"/>
                </a:solidFill>
                <a:latin typeface="Times New Roman"/>
                <a:cs typeface="Times New Roman"/>
                <a:sym typeface="Wingdings"/>
              </a:rPr>
              <a:t>Ένα</a:t>
            </a:r>
            <a:r>
              <a:rPr lang="el-GR">
                <a:solidFill>
                  <a:srgbClr val="222222"/>
                </a:solidFill>
                <a:latin typeface="Times New Roman"/>
                <a:ea typeface="+mn-lt"/>
                <a:cs typeface="+mn-lt"/>
              </a:rPr>
              <a:t> σωστό σχέδιο διαχείρισης ασφάλειας που </a:t>
            </a:r>
            <a:r>
              <a:rPr lang="el-GR">
                <a:solidFill>
                  <a:srgbClr val="000000"/>
                </a:solidFill>
                <a:latin typeface="Times New Roman"/>
                <a:ea typeface="+mn-lt"/>
                <a:cs typeface="+mn-lt"/>
              </a:rPr>
              <a:t>περιλαμβάνει προληπτικά και προστατευτικά μέτρα  για την άμεση αντιμετώπιση δυσχερών και απρόσμενων καταστάσεων, με σκοπό να ελαχιστοποιηθεί η πιθανότητα απειλών π.χ. διαρρήξεις, βανδαλισμοί, κλπ.</a:t>
            </a:r>
            <a:endParaRPr lang="el-GR">
              <a:latin typeface="Times New Roman"/>
              <a:cs typeface="Times New Roman"/>
            </a:endParaRPr>
          </a:p>
          <a:p>
            <a:pPr marL="342900" indent="-342900">
              <a:buFont typeface="Arial" panose="020B0504020202020204" pitchFamily="34" charset="0"/>
              <a:buChar char="•"/>
            </a:pPr>
            <a:r>
              <a:rPr lang="el-GR">
                <a:solidFill>
                  <a:srgbClr val="000000"/>
                </a:solidFill>
                <a:latin typeface="Times New Roman"/>
                <a:cs typeface="Times New Roman"/>
                <a:sym typeface="Wingdings"/>
              </a:rPr>
              <a:t>Πλήρη</a:t>
            </a:r>
            <a:r>
              <a:rPr lang="el-GR">
                <a:solidFill>
                  <a:srgbClr val="000000"/>
                </a:solidFill>
                <a:latin typeface="Times New Roman"/>
                <a:ea typeface="+mn-lt"/>
                <a:cs typeface="+mn-lt"/>
              </a:rPr>
              <a:t> κατανόηση των διαφορετικών πρακτικών που απαιτούνται για καταστάσεις όπως μία επίθεση από έναν ασθενή στους γιατρούς, τους νοσηλευτές και το υπαλληλικό προσωπικό που τον φροντίζουν.</a:t>
            </a:r>
            <a:endParaRPr lang="el-GR">
              <a:latin typeface="Times New Roman"/>
              <a:cs typeface="Times New Roman"/>
            </a:endParaRPr>
          </a:p>
          <a:p>
            <a:pPr marL="342900" indent="-342900">
              <a:buFont typeface="Arial" panose="020B0504020202020204" pitchFamily="34" charset="0"/>
              <a:buChar char="•"/>
            </a:pPr>
            <a:r>
              <a:rPr lang="el-GR">
                <a:solidFill>
                  <a:srgbClr val="000000"/>
                </a:solidFill>
                <a:latin typeface="Times New Roman"/>
                <a:cs typeface="Times New Roman"/>
                <a:sym typeface="Wingdings"/>
              </a:rPr>
              <a:t>Σχέδια</a:t>
            </a:r>
            <a:r>
              <a:rPr lang="el-GR">
                <a:solidFill>
                  <a:srgbClr val="000000"/>
                </a:solidFill>
                <a:latin typeface="Times New Roman"/>
                <a:ea typeface="+mn-lt"/>
                <a:cs typeface="+mn-lt"/>
              </a:rPr>
              <a:t> τεχνολογικής ασφάλειας και υπηρεσίες καταγραφής περιστατικών με την χρήση ειδικού εξοπλισμού, όπως βιντεοκάμερες, συστήματα συναγερμού και συστήματα ελέγχου πρόσβασης για το μετριασμό των εισβολών και άλλων απειλών.</a:t>
            </a:r>
            <a:endParaRPr lang="el-GR">
              <a:latin typeface="Times New Roman"/>
              <a:cs typeface="Times New Roman"/>
            </a:endParaRPr>
          </a:p>
          <a:p>
            <a:pPr marL="342900" indent="-342900">
              <a:buFont typeface="Arial" panose="020B0504020202020204" pitchFamily="34" charset="0"/>
              <a:buChar char="•"/>
            </a:pPr>
            <a:r>
              <a:rPr lang="el-GR">
                <a:solidFill>
                  <a:srgbClr val="000000"/>
                </a:solidFill>
                <a:latin typeface="Times New Roman"/>
                <a:cs typeface="Times New Roman"/>
                <a:sym typeface="Wingdings"/>
              </a:rPr>
              <a:t>Κατάλληλη</a:t>
            </a:r>
            <a:r>
              <a:rPr lang="el-GR">
                <a:solidFill>
                  <a:srgbClr val="000000"/>
                </a:solidFill>
                <a:latin typeface="Times New Roman"/>
                <a:ea typeface="+mn-lt"/>
                <a:cs typeface="+mn-lt"/>
              </a:rPr>
              <a:t> εκπαίδευση για το πότε και πώς να χρησιμοποιούν λεκτικές και μη λεκτικές δεξιότητες επικοινωνίας για να ηρεμήσουν τους ασθενείς ή τους συγγενείς τους και να αποφύγουν ανεπιθύμητες περιστάσεις.</a:t>
            </a:r>
            <a:endParaRPr lang="el-GR">
              <a:latin typeface="Times New Roman"/>
              <a:cs typeface="Times New Roman"/>
            </a:endParaRPr>
          </a:p>
          <a:p>
            <a:pPr marL="342900" indent="-342900">
              <a:buFont typeface="Arial" panose="020B0504020202020204" pitchFamily="34" charset="0"/>
              <a:buChar char="•"/>
            </a:pPr>
            <a:r>
              <a:rPr lang="el-GR">
                <a:solidFill>
                  <a:srgbClr val="000000"/>
                </a:solidFill>
                <a:latin typeface="Times New Roman"/>
                <a:cs typeface="Times New Roman"/>
                <a:sym typeface="Wingdings"/>
              </a:rPr>
              <a:t>Πλήρη</a:t>
            </a:r>
            <a:r>
              <a:rPr lang="el-GR">
                <a:solidFill>
                  <a:srgbClr val="000000"/>
                </a:solidFill>
                <a:latin typeface="Times New Roman"/>
                <a:ea typeface="+mn-lt"/>
                <a:cs typeface="+mn-lt"/>
              </a:rPr>
              <a:t> ενημέρωση και ειδοποιήσεις από το προσωπικό του νοσοκομείου την ίδια στιγμή που συμβαίνει κάτι, για γρήγορη και αποτελεσματική απόκριση.</a:t>
            </a:r>
            <a:endParaRPr lang="el-GR">
              <a:latin typeface="Times New Roman"/>
              <a:cs typeface="Times New Roman"/>
            </a:endParaRPr>
          </a:p>
          <a:p>
            <a:endParaRPr lang="el-GR"/>
          </a:p>
        </p:txBody>
      </p:sp>
    </p:spTree>
    <p:extLst>
      <p:ext uri="{BB962C8B-B14F-4D97-AF65-F5344CB8AC3E}">
        <p14:creationId xmlns:p14="http://schemas.microsoft.com/office/powerpoint/2010/main" val="379438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225E5B-4D39-4B35-8E24-790C81645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91BD27-0A21-43ED-80E7-0A40F57C8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9532" y="468754"/>
            <a:ext cx="6329420" cy="6389247"/>
          </a:xfrm>
          <a:custGeom>
            <a:avLst/>
            <a:gdLst>
              <a:gd name="connsiteX0" fmla="*/ 767991 w 6329420"/>
              <a:gd name="connsiteY0" fmla="*/ 731396 h 6389247"/>
              <a:gd name="connsiteX1" fmla="*/ 1299514 w 6329420"/>
              <a:gd name="connsiteY1" fmla="*/ 1262919 h 6389247"/>
              <a:gd name="connsiteX2" fmla="*/ 767991 w 6329420"/>
              <a:gd name="connsiteY2" fmla="*/ 1794442 h 6389247"/>
              <a:gd name="connsiteX3" fmla="*/ 236469 w 6329420"/>
              <a:gd name="connsiteY3" fmla="*/ 1262919 h 6389247"/>
              <a:gd name="connsiteX4" fmla="*/ 767991 w 6329420"/>
              <a:gd name="connsiteY4" fmla="*/ 731396 h 6389247"/>
              <a:gd name="connsiteX5" fmla="*/ 2926094 w 6329420"/>
              <a:gd name="connsiteY5" fmla="*/ 324026 h 6389247"/>
              <a:gd name="connsiteX6" fmla="*/ 3207855 w 6329420"/>
              <a:gd name="connsiteY6" fmla="*/ 605787 h 6389247"/>
              <a:gd name="connsiteX7" fmla="*/ 2926094 w 6329420"/>
              <a:gd name="connsiteY7" fmla="*/ 887548 h 6389247"/>
              <a:gd name="connsiteX8" fmla="*/ 2644333 w 6329420"/>
              <a:gd name="connsiteY8" fmla="*/ 605787 h 6389247"/>
              <a:gd name="connsiteX9" fmla="*/ 2926094 w 6329420"/>
              <a:gd name="connsiteY9" fmla="*/ 324026 h 6389247"/>
              <a:gd name="connsiteX10" fmla="*/ 5761439 w 6329420"/>
              <a:gd name="connsiteY10" fmla="*/ 17664 h 6389247"/>
              <a:gd name="connsiteX11" fmla="*/ 5784727 w 6329420"/>
              <a:gd name="connsiteY11" fmla="*/ 18309 h 6389247"/>
              <a:gd name="connsiteX12" fmla="*/ 6232947 w 6329420"/>
              <a:gd name="connsiteY12" fmla="*/ 102447 h 6389247"/>
              <a:gd name="connsiteX13" fmla="*/ 6329420 w 6329420"/>
              <a:gd name="connsiteY13" fmla="*/ 159335 h 6389247"/>
              <a:gd name="connsiteX14" fmla="*/ 6329420 w 6329420"/>
              <a:gd name="connsiteY14" fmla="*/ 6389247 h 6389247"/>
              <a:gd name="connsiteX15" fmla="*/ 3180387 w 6329420"/>
              <a:gd name="connsiteY15" fmla="*/ 6389247 h 6389247"/>
              <a:gd name="connsiteX16" fmla="*/ 2702967 w 6329420"/>
              <a:gd name="connsiteY16" fmla="*/ 6389247 h 6389247"/>
              <a:gd name="connsiteX17" fmla="*/ 1013739 w 6329420"/>
              <a:gd name="connsiteY17" fmla="*/ 6389247 h 6389247"/>
              <a:gd name="connsiteX18" fmla="*/ 1024183 w 6329420"/>
              <a:gd name="connsiteY18" fmla="*/ 6281366 h 6389247"/>
              <a:gd name="connsiteX19" fmla="*/ 903050 w 6329420"/>
              <a:gd name="connsiteY19" fmla="*/ 5588470 h 6389247"/>
              <a:gd name="connsiteX20" fmla="*/ 273230 w 6329420"/>
              <a:gd name="connsiteY20" fmla="*/ 5151559 h 6389247"/>
              <a:gd name="connsiteX21" fmla="*/ 40189 w 6329420"/>
              <a:gd name="connsiteY21" fmla="*/ 4431326 h 6389247"/>
              <a:gd name="connsiteX22" fmla="*/ 467268 w 6329420"/>
              <a:gd name="connsiteY22" fmla="*/ 3598198 h 6389247"/>
              <a:gd name="connsiteX23" fmla="*/ 3203 w 6329420"/>
              <a:gd name="connsiteY23" fmla="*/ 2797063 h 6389247"/>
              <a:gd name="connsiteX24" fmla="*/ 345913 w 6329420"/>
              <a:gd name="connsiteY24" fmla="*/ 2096653 h 6389247"/>
              <a:gd name="connsiteX25" fmla="*/ 1552774 w 6329420"/>
              <a:gd name="connsiteY25" fmla="*/ 2014542 h 6389247"/>
              <a:gd name="connsiteX26" fmla="*/ 1737708 w 6329420"/>
              <a:gd name="connsiteY26" fmla="*/ 1339596 h 6389247"/>
              <a:gd name="connsiteX27" fmla="*/ 1365343 w 6329420"/>
              <a:gd name="connsiteY27" fmla="*/ 604294 h 6389247"/>
              <a:gd name="connsiteX28" fmla="*/ 1784365 w 6329420"/>
              <a:gd name="connsiteY28" fmla="*/ 110735 h 6389247"/>
              <a:gd name="connsiteX29" fmla="*/ 1881062 w 6329420"/>
              <a:gd name="connsiteY29" fmla="*/ 100098 h 6389247"/>
              <a:gd name="connsiteX30" fmla="*/ 2326675 w 6329420"/>
              <a:gd name="connsiteY30" fmla="*/ 311301 h 6389247"/>
              <a:gd name="connsiteX31" fmla="*/ 2585018 w 6329420"/>
              <a:gd name="connsiteY31" fmla="*/ 1190279 h 6389247"/>
              <a:gd name="connsiteX32" fmla="*/ 2694528 w 6329420"/>
              <a:gd name="connsiteY32" fmla="*/ 1338063 h 6389247"/>
              <a:gd name="connsiteX33" fmla="*/ 2982926 w 6329420"/>
              <a:gd name="connsiteY33" fmla="*/ 1306959 h 6389247"/>
              <a:gd name="connsiteX34" fmla="*/ 3354163 w 6329420"/>
              <a:gd name="connsiteY34" fmla="*/ 881733 h 6389247"/>
              <a:gd name="connsiteX35" fmla="*/ 4299539 w 6329420"/>
              <a:gd name="connsiteY35" fmla="*/ 1304623 h 6389247"/>
              <a:gd name="connsiteX36" fmla="*/ 4625167 w 6329420"/>
              <a:gd name="connsiteY36" fmla="*/ 991486 h 6389247"/>
              <a:gd name="connsiteX37" fmla="*/ 4692533 w 6329420"/>
              <a:gd name="connsiteY37" fmla="*/ 854498 h 6389247"/>
              <a:gd name="connsiteX38" fmla="*/ 5607288 w 6329420"/>
              <a:gd name="connsiteY38" fmla="*/ 28863 h 6389247"/>
              <a:gd name="connsiteX39" fmla="*/ 5761439 w 6329420"/>
              <a:gd name="connsiteY39" fmla="*/ 17664 h 6389247"/>
              <a:gd name="connsiteX40" fmla="*/ 4156539 w 6329420"/>
              <a:gd name="connsiteY40" fmla="*/ 0 h 6389247"/>
              <a:gd name="connsiteX41" fmla="*/ 4663751 w 6329420"/>
              <a:gd name="connsiteY41" fmla="*/ 507212 h 6389247"/>
              <a:gd name="connsiteX42" fmla="*/ 4156539 w 6329420"/>
              <a:gd name="connsiteY42" fmla="*/ 1014424 h 6389247"/>
              <a:gd name="connsiteX43" fmla="*/ 3649327 w 6329420"/>
              <a:gd name="connsiteY43" fmla="*/ 507212 h 6389247"/>
              <a:gd name="connsiteX44" fmla="*/ 4156539 w 6329420"/>
              <a:gd name="connsiteY44" fmla="*/ 0 h 638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29420" h="6389247">
                <a:moveTo>
                  <a:pt x="767991" y="731396"/>
                </a:moveTo>
                <a:cubicBezTo>
                  <a:pt x="1061543" y="731396"/>
                  <a:pt x="1299514" y="969367"/>
                  <a:pt x="1299514" y="1262919"/>
                </a:cubicBezTo>
                <a:cubicBezTo>
                  <a:pt x="1299514" y="1556471"/>
                  <a:pt x="1061543" y="1794442"/>
                  <a:pt x="767991" y="1794442"/>
                </a:cubicBezTo>
                <a:cubicBezTo>
                  <a:pt x="474439" y="1794442"/>
                  <a:pt x="236469" y="1556471"/>
                  <a:pt x="236469" y="1262919"/>
                </a:cubicBezTo>
                <a:cubicBezTo>
                  <a:pt x="236469" y="969367"/>
                  <a:pt x="474439" y="731396"/>
                  <a:pt x="767991" y="731396"/>
                </a:cubicBezTo>
                <a:close/>
                <a:moveTo>
                  <a:pt x="2926094" y="324026"/>
                </a:moveTo>
                <a:cubicBezTo>
                  <a:pt x="3081706" y="324026"/>
                  <a:pt x="3207855" y="450175"/>
                  <a:pt x="3207855" y="605787"/>
                </a:cubicBezTo>
                <a:cubicBezTo>
                  <a:pt x="3207855" y="761399"/>
                  <a:pt x="3081706" y="887548"/>
                  <a:pt x="2926094" y="887548"/>
                </a:cubicBezTo>
                <a:cubicBezTo>
                  <a:pt x="2770482" y="887548"/>
                  <a:pt x="2644333" y="761399"/>
                  <a:pt x="2644333" y="605787"/>
                </a:cubicBezTo>
                <a:cubicBezTo>
                  <a:pt x="2644333" y="450175"/>
                  <a:pt x="2770482" y="324026"/>
                  <a:pt x="2926094" y="324026"/>
                </a:cubicBezTo>
                <a:close/>
                <a:moveTo>
                  <a:pt x="5761439" y="17664"/>
                </a:moveTo>
                <a:lnTo>
                  <a:pt x="5784727" y="18309"/>
                </a:lnTo>
                <a:cubicBezTo>
                  <a:pt x="5972924" y="25037"/>
                  <a:pt x="6119949" y="54449"/>
                  <a:pt x="6232947" y="102447"/>
                </a:cubicBezTo>
                <a:lnTo>
                  <a:pt x="6329420" y="159335"/>
                </a:lnTo>
                <a:lnTo>
                  <a:pt x="6329420" y="6389247"/>
                </a:lnTo>
                <a:lnTo>
                  <a:pt x="3180387" y="6389247"/>
                </a:lnTo>
                <a:lnTo>
                  <a:pt x="2702967" y="6389247"/>
                </a:lnTo>
                <a:lnTo>
                  <a:pt x="1013739" y="6389247"/>
                </a:lnTo>
                <a:lnTo>
                  <a:pt x="1024183" y="6281366"/>
                </a:lnTo>
                <a:cubicBezTo>
                  <a:pt x="1049848" y="6046008"/>
                  <a:pt x="1072512" y="5801284"/>
                  <a:pt x="903050" y="5588470"/>
                </a:cubicBezTo>
                <a:cubicBezTo>
                  <a:pt x="704901" y="5339877"/>
                  <a:pt x="494907" y="5451483"/>
                  <a:pt x="273230" y="5151559"/>
                </a:cubicBezTo>
                <a:cubicBezTo>
                  <a:pt x="109328" y="4929882"/>
                  <a:pt x="-26532" y="4726254"/>
                  <a:pt x="40189" y="4431326"/>
                </a:cubicBezTo>
                <a:cubicBezTo>
                  <a:pt x="129472" y="4036881"/>
                  <a:pt x="470813" y="3882974"/>
                  <a:pt x="467268" y="3598198"/>
                </a:cubicBezTo>
                <a:cubicBezTo>
                  <a:pt x="463239" y="3255890"/>
                  <a:pt x="44217" y="3187318"/>
                  <a:pt x="3203" y="2797063"/>
                </a:cubicBezTo>
                <a:cubicBezTo>
                  <a:pt x="-23550" y="2542509"/>
                  <a:pt x="119641" y="2237671"/>
                  <a:pt x="345913" y="2096653"/>
                </a:cubicBezTo>
                <a:cubicBezTo>
                  <a:pt x="762919" y="1836457"/>
                  <a:pt x="1233029" y="2275545"/>
                  <a:pt x="1552774" y="2014542"/>
                </a:cubicBezTo>
                <a:cubicBezTo>
                  <a:pt x="1743751" y="1858617"/>
                  <a:pt x="1774856" y="1540160"/>
                  <a:pt x="1737708" y="1339596"/>
                </a:cubicBezTo>
                <a:cubicBezTo>
                  <a:pt x="1666877" y="957721"/>
                  <a:pt x="1353739" y="895190"/>
                  <a:pt x="1365343" y="604294"/>
                </a:cubicBezTo>
                <a:cubicBezTo>
                  <a:pt x="1373885" y="388094"/>
                  <a:pt x="1557287" y="161098"/>
                  <a:pt x="1784365" y="110735"/>
                </a:cubicBezTo>
                <a:cubicBezTo>
                  <a:pt x="1816113" y="103643"/>
                  <a:pt x="1848539" y="100098"/>
                  <a:pt x="1881062" y="100098"/>
                </a:cubicBezTo>
                <a:cubicBezTo>
                  <a:pt x="2100564" y="100098"/>
                  <a:pt x="2273329" y="261260"/>
                  <a:pt x="2326675" y="311301"/>
                </a:cubicBezTo>
                <a:cubicBezTo>
                  <a:pt x="2579216" y="547161"/>
                  <a:pt x="2379374" y="836206"/>
                  <a:pt x="2585018" y="1190279"/>
                </a:cubicBezTo>
                <a:cubicBezTo>
                  <a:pt x="2616968" y="1242737"/>
                  <a:pt x="2653624" y="1292213"/>
                  <a:pt x="2694528" y="1338063"/>
                </a:cubicBezTo>
                <a:cubicBezTo>
                  <a:pt x="2775108" y="1429685"/>
                  <a:pt x="2925230" y="1413569"/>
                  <a:pt x="2982926" y="1306959"/>
                </a:cubicBezTo>
                <a:cubicBezTo>
                  <a:pt x="3078253" y="1130728"/>
                  <a:pt x="3169390" y="933143"/>
                  <a:pt x="3354163" y="881733"/>
                </a:cubicBezTo>
                <a:cubicBezTo>
                  <a:pt x="3713394" y="781733"/>
                  <a:pt x="3927255" y="1375615"/>
                  <a:pt x="4299539" y="1304623"/>
                </a:cubicBezTo>
                <a:cubicBezTo>
                  <a:pt x="4454094" y="1275131"/>
                  <a:pt x="4543700" y="1148457"/>
                  <a:pt x="4625167" y="991486"/>
                </a:cubicBezTo>
                <a:cubicBezTo>
                  <a:pt x="4647810" y="947730"/>
                  <a:pt x="4669890" y="901637"/>
                  <a:pt x="4692533" y="854498"/>
                </a:cubicBezTo>
                <a:cubicBezTo>
                  <a:pt x="4762477" y="605422"/>
                  <a:pt x="4865621" y="105095"/>
                  <a:pt x="5607288" y="28863"/>
                </a:cubicBezTo>
                <a:cubicBezTo>
                  <a:pt x="5658191" y="20163"/>
                  <a:pt x="5709812" y="16455"/>
                  <a:pt x="5761439" y="17664"/>
                </a:cubicBezTo>
                <a:close/>
                <a:moveTo>
                  <a:pt x="4156539" y="0"/>
                </a:moveTo>
                <a:cubicBezTo>
                  <a:pt x="4436664" y="0"/>
                  <a:pt x="4663751" y="227087"/>
                  <a:pt x="4663751" y="507212"/>
                </a:cubicBezTo>
                <a:cubicBezTo>
                  <a:pt x="4663751" y="787337"/>
                  <a:pt x="4436664" y="1014424"/>
                  <a:pt x="4156539" y="1014424"/>
                </a:cubicBezTo>
                <a:cubicBezTo>
                  <a:pt x="3876414" y="1014424"/>
                  <a:pt x="3649327" y="787337"/>
                  <a:pt x="3649327" y="507212"/>
                </a:cubicBezTo>
                <a:cubicBezTo>
                  <a:pt x="3649327" y="227087"/>
                  <a:pt x="3876414" y="0"/>
                  <a:pt x="41565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DCB3E34C-9071-9770-FFCF-DF0167A67654}"/>
              </a:ext>
            </a:extLst>
          </p:cNvPr>
          <p:cNvSpPr>
            <a:spLocks noGrp="1"/>
          </p:cNvSpPr>
          <p:nvPr>
            <p:ph type="title"/>
          </p:nvPr>
        </p:nvSpPr>
        <p:spPr>
          <a:xfrm>
            <a:off x="434066" y="1583756"/>
            <a:ext cx="10844834" cy="744873"/>
          </a:xfrm>
        </p:spPr>
        <p:txBody>
          <a:bodyPr vert="horz" lIns="91440" tIns="45720" rIns="91440" bIns="45720" rtlCol="0" anchor="b">
            <a:normAutofit fontScale="90000"/>
          </a:bodyPr>
          <a:lstStyle/>
          <a:p>
            <a:r>
              <a:rPr lang="en-US" i="1" dirty="0">
                <a:solidFill>
                  <a:srgbClr val="FFC000"/>
                </a:solidFill>
                <a:latin typeface="Times New Roman"/>
                <a:cs typeface="Posterama"/>
              </a:rPr>
              <a:t>Καθα</a:t>
            </a:r>
            <a:r>
              <a:rPr lang="en-US" i="1" dirty="0" err="1">
                <a:solidFill>
                  <a:srgbClr val="FFC000"/>
                </a:solidFill>
                <a:latin typeface="Times New Roman"/>
                <a:cs typeface="Posterama"/>
              </a:rPr>
              <a:t>ρίστριες</a:t>
            </a:r>
            <a:endParaRPr lang="en-US" i="1" dirty="0">
              <a:solidFill>
                <a:srgbClr val="FFC000"/>
              </a:solidFill>
              <a:latin typeface="Times New Roman"/>
              <a:cs typeface="Posterama"/>
            </a:endParaRPr>
          </a:p>
        </p:txBody>
      </p:sp>
      <p:sp>
        <p:nvSpPr>
          <p:cNvPr id="4" name="TextBox 3">
            <a:extLst>
              <a:ext uri="{FF2B5EF4-FFF2-40B4-BE49-F238E27FC236}">
                <a16:creationId xmlns:a16="http://schemas.microsoft.com/office/drawing/2014/main" id="{C7037D45-7BAC-C2B2-F3F6-3082A45E0930}"/>
              </a:ext>
            </a:extLst>
          </p:cNvPr>
          <p:cNvSpPr txBox="1"/>
          <p:nvPr/>
        </p:nvSpPr>
        <p:spPr>
          <a:xfrm>
            <a:off x="424524" y="4188505"/>
            <a:ext cx="1094022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dirty="0">
                <a:solidFill>
                  <a:srgbClr val="000000"/>
                </a:solidFill>
                <a:latin typeface="Times New Roman"/>
                <a:ea typeface="+mn-lt"/>
                <a:cs typeface="+mn-lt"/>
              </a:rPr>
              <a:t>Ο ρόλος των καθαριστριών για την πρόληψη και την αντιμετώπιση των </a:t>
            </a:r>
            <a:r>
              <a:rPr lang="el-GR" sz="2400" dirty="0" err="1">
                <a:solidFill>
                  <a:srgbClr val="000000"/>
                </a:solidFill>
                <a:latin typeface="Times New Roman"/>
                <a:ea typeface="+mn-lt"/>
                <a:cs typeface="+mn-lt"/>
              </a:rPr>
              <a:t>ενδονοσοκομειακών</a:t>
            </a:r>
            <a:r>
              <a:rPr lang="el-GR" sz="2400" dirty="0">
                <a:solidFill>
                  <a:srgbClr val="000000"/>
                </a:solidFill>
                <a:latin typeface="Times New Roman"/>
                <a:ea typeface="+mn-lt"/>
                <a:cs typeface="+mn-lt"/>
              </a:rPr>
              <a:t> λοιμώξεων στον χώρο του Νοσοκομείου αλλά και άλλων δομών υγείας είναι ιδιαίτερα σημαντικός για την εξασφάλιση της υγιεινής.</a:t>
            </a:r>
            <a:endParaRPr lang="el-GR" sz="2400" dirty="0">
              <a:latin typeface="Times New Roman"/>
            </a:endParaRPr>
          </a:p>
          <a:p>
            <a:endParaRPr lang="el-GR" dirty="0">
              <a:solidFill>
                <a:srgbClr val="000000"/>
              </a:solidFill>
              <a:latin typeface="Times New Roman"/>
              <a:cs typeface="Times New Roman"/>
            </a:endParaRPr>
          </a:p>
          <a:p>
            <a:endParaRPr lang="el-GR" sz="2000" u="sng" dirty="0">
              <a:solidFill>
                <a:srgbClr val="262626"/>
              </a:solidFill>
              <a:highlight>
                <a:srgbClr val="FEE274"/>
              </a:highlight>
              <a:latin typeface="Times New Roman"/>
              <a:cs typeface="Times New Roman"/>
            </a:endParaRPr>
          </a:p>
          <a:p>
            <a:endParaRPr lang="el-GR" dirty="0"/>
          </a:p>
        </p:txBody>
      </p:sp>
      <p:pic>
        <p:nvPicPr>
          <p:cNvPr id="5" name="Picture 4" descr="A group of people cleaning a room&#10;&#10;Description automatically generated">
            <a:extLst>
              <a:ext uri="{FF2B5EF4-FFF2-40B4-BE49-F238E27FC236}">
                <a16:creationId xmlns:a16="http://schemas.microsoft.com/office/drawing/2014/main" id="{1679404B-9F08-ADD0-C63B-20A9CCBA1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419" y="1229859"/>
            <a:ext cx="5098296" cy="2693269"/>
          </a:xfrm>
          <a:prstGeom prst="rect">
            <a:avLst/>
          </a:prstGeom>
        </p:spPr>
      </p:pic>
    </p:spTree>
    <p:extLst>
      <p:ext uri="{BB962C8B-B14F-4D97-AF65-F5344CB8AC3E}">
        <p14:creationId xmlns:p14="http://schemas.microsoft.com/office/powerpoint/2010/main" val="2249428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61339E-1C5A-9993-DEA3-037554679B07}"/>
              </a:ext>
            </a:extLst>
          </p:cNvPr>
          <p:cNvSpPr>
            <a:spLocks noGrp="1"/>
          </p:cNvSpPr>
          <p:nvPr>
            <p:ph idx="1"/>
          </p:nvPr>
        </p:nvSpPr>
        <p:spPr>
          <a:xfrm>
            <a:off x="493363" y="569289"/>
            <a:ext cx="11089037" cy="5573449"/>
          </a:xfrm>
        </p:spPr>
        <p:txBody>
          <a:bodyPr vert="horz" lIns="91440" tIns="45720" rIns="91440" bIns="45720" rtlCol="0" anchor="t">
            <a:noAutofit/>
          </a:bodyPr>
          <a:lstStyle/>
          <a:p>
            <a:pPr>
              <a:lnSpc>
                <a:spcPct val="100000"/>
              </a:lnSpc>
              <a:spcBef>
                <a:spcPts val="0"/>
              </a:spcBef>
            </a:pPr>
            <a:r>
              <a:rPr lang="el-GR" sz="3200" u="sng">
                <a:highlight>
                  <a:srgbClr val="FEE274"/>
                </a:highlight>
                <a:latin typeface="Times New Roman"/>
                <a:cs typeface="Times New Roman"/>
              </a:rPr>
              <a:t>Οι καθαρίστριες πρέπει να τηρούν τα εξής</a:t>
            </a:r>
            <a:endParaRPr lang="el-GR" sz="3600">
              <a:latin typeface="Times New Roman"/>
              <a:cs typeface="Times New Roman"/>
            </a:endParaRPr>
          </a:p>
          <a:p>
            <a:pPr marL="285750" indent="-285750">
              <a:lnSpc>
                <a:spcPct val="100000"/>
              </a:lnSpc>
              <a:spcBef>
                <a:spcPts val="0"/>
              </a:spcBef>
              <a:buFont typeface="Arial,Sans-Serif"/>
              <a:buChar char="•"/>
            </a:pPr>
            <a:r>
              <a:rPr lang="el-GR" sz="2400">
                <a:solidFill>
                  <a:srgbClr val="000000"/>
                </a:solidFill>
                <a:latin typeface="Times New Roman"/>
                <a:cs typeface="Arial"/>
              </a:rPr>
              <a:t>Ο αριθμός τους πρέπει να ικανοποιεί την συνεχή και πλήρη απολύμανση όλων των χώρων του νοσοκομείου, υψηλού και χαμηλού κινδύνου εύρεσης μικροβίων, και να προσαρμόζουν τον εξοπλισμό και την αντιμετώπισή τους σε κάθε περίπτωση. π.χ. στα χειρουργεία, στις ΜΕΘ, κ.ά.</a:t>
            </a:r>
          </a:p>
          <a:p>
            <a:pPr marL="285750" indent="-285750">
              <a:lnSpc>
                <a:spcPct val="100000"/>
              </a:lnSpc>
              <a:spcBef>
                <a:spcPts val="0"/>
              </a:spcBef>
              <a:buFont typeface="Arial,Sans-Serif"/>
              <a:buChar char="•"/>
            </a:pPr>
            <a:r>
              <a:rPr lang="el-GR" sz="2400">
                <a:solidFill>
                  <a:srgbClr val="000000"/>
                </a:solidFill>
                <a:latin typeface="Times New Roman"/>
                <a:cs typeface="Arial"/>
              </a:rPr>
              <a:t>Απόλυτη συμμόρφωση στις ορθές πρακτικές καθαριότητας και διαχωρισμός αυτών που προορίζονται να εκτελούνται από το νοσηλευτικό προσωπικό.</a:t>
            </a:r>
          </a:p>
          <a:p>
            <a:pPr marL="285750" indent="-285750">
              <a:lnSpc>
                <a:spcPct val="100000"/>
              </a:lnSpc>
              <a:spcBef>
                <a:spcPts val="0"/>
              </a:spcBef>
              <a:buFont typeface="Arial,Sans-Serif"/>
              <a:buChar char="•"/>
            </a:pPr>
            <a:r>
              <a:rPr lang="el-GR" sz="2400">
                <a:solidFill>
                  <a:srgbClr val="000000"/>
                </a:solidFill>
                <a:latin typeface="Times New Roman"/>
                <a:cs typeface="Arial"/>
              </a:rPr>
              <a:t>Επιτήρηση και συνεργασία σε περιοχές που χρειάζονται ιδιαίτερη έμφαση λόγω συχνότητας επαφής ή κάποιας λοίμωξης ανεξαρτήτου παράγοντα.</a:t>
            </a:r>
          </a:p>
          <a:p>
            <a:pPr marL="285750" indent="-285750">
              <a:lnSpc>
                <a:spcPct val="100000"/>
              </a:lnSpc>
              <a:spcBef>
                <a:spcPts val="0"/>
              </a:spcBef>
              <a:buFont typeface="Arial,Sans-Serif"/>
              <a:buChar char="•"/>
            </a:pPr>
            <a:r>
              <a:rPr lang="el-GR" sz="2400">
                <a:solidFill>
                  <a:srgbClr val="000000"/>
                </a:solidFill>
                <a:latin typeface="Times New Roman"/>
                <a:cs typeface="Arial"/>
              </a:rPr>
              <a:t>Τα μέτρα και τους κανονισμούς υγιεινής του νοσοκομείου. Πρέπει πάντα να φοράνε την κατάλληλη ενδυμασία, γάντια και μάσκες που καλύπτουν το στόμα και την μύτη. Σε κάθε έξοδο από τους διάφορους χώρους του νοσοκομείου πρέπει να τα ξεφορτώνονται και να τα ανανεώνουν με άλλα μη χρησιμοποιημένα.</a:t>
            </a:r>
          </a:p>
          <a:p>
            <a:pPr marL="285750" indent="-285750">
              <a:lnSpc>
                <a:spcPct val="100000"/>
              </a:lnSpc>
              <a:spcBef>
                <a:spcPts val="0"/>
              </a:spcBef>
              <a:buFont typeface="Arial,Sans-Serif"/>
              <a:buChar char="•"/>
            </a:pPr>
            <a:r>
              <a:rPr lang="el-GR" sz="2400">
                <a:solidFill>
                  <a:srgbClr val="000000"/>
                </a:solidFill>
                <a:latin typeface="Times New Roman"/>
                <a:cs typeface="Arial"/>
              </a:rPr>
              <a:t>Την απομάκρυνση των νοσοκομειακών αποβλήτων, τα οποία αποτελούν ύψιστου κινδύνου μεταφοράς μικροβίων και άλλων βλαβερών για την υγεία στοιχείων (έκθεση σε αιχμηρά αντικείμενα π.χ. βελόνες, σύριγγες, κ.λπ.).</a:t>
            </a:r>
          </a:p>
          <a:p>
            <a:pPr>
              <a:lnSpc>
                <a:spcPct val="100000"/>
              </a:lnSpc>
              <a:spcBef>
                <a:spcPts val="0"/>
              </a:spcBef>
            </a:pPr>
            <a:endParaRPr lang="el-GR">
              <a:solidFill>
                <a:srgbClr val="000000"/>
              </a:solidFill>
              <a:latin typeface="Times New Roman"/>
              <a:cs typeface="Times New Roman"/>
            </a:endParaRPr>
          </a:p>
          <a:p>
            <a:endParaRPr lang="el-GR"/>
          </a:p>
        </p:txBody>
      </p:sp>
    </p:spTree>
    <p:extLst>
      <p:ext uri="{BB962C8B-B14F-4D97-AF65-F5344CB8AC3E}">
        <p14:creationId xmlns:p14="http://schemas.microsoft.com/office/powerpoint/2010/main" val="1227668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8FE145C-BED6-4533-8211-7AC773F7A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16078" cy="6858000"/>
          </a:xfrm>
          <a:custGeom>
            <a:avLst/>
            <a:gdLst>
              <a:gd name="connsiteX0" fmla="*/ 8183400 w 8916078"/>
              <a:gd name="connsiteY0" fmla="*/ 3865853 h 6820849"/>
              <a:gd name="connsiteX1" fmla="*/ 8259593 w 8916078"/>
              <a:gd name="connsiteY1" fmla="*/ 3878252 h 6820849"/>
              <a:gd name="connsiteX2" fmla="*/ 8529076 w 8916078"/>
              <a:gd name="connsiteY2" fmla="*/ 4345010 h 6820849"/>
              <a:gd name="connsiteX3" fmla="*/ 8062319 w 8916078"/>
              <a:gd name="connsiteY3" fmla="*/ 4614493 h 6820849"/>
              <a:gd name="connsiteX4" fmla="*/ 7792836 w 8916078"/>
              <a:gd name="connsiteY4" fmla="*/ 4147735 h 6820849"/>
              <a:gd name="connsiteX5" fmla="*/ 8183400 w 8916078"/>
              <a:gd name="connsiteY5" fmla="*/ 3865853 h 6820849"/>
              <a:gd name="connsiteX6" fmla="*/ 8734942 w 8916078"/>
              <a:gd name="connsiteY6" fmla="*/ 2667480 h 6820849"/>
              <a:gd name="connsiteX7" fmla="*/ 8773412 w 8916078"/>
              <a:gd name="connsiteY7" fmla="*/ 2673741 h 6820849"/>
              <a:gd name="connsiteX8" fmla="*/ 8909474 w 8916078"/>
              <a:gd name="connsiteY8" fmla="*/ 2909407 h 6820849"/>
              <a:gd name="connsiteX9" fmla="*/ 8673808 w 8916078"/>
              <a:gd name="connsiteY9" fmla="*/ 3045469 h 6820849"/>
              <a:gd name="connsiteX10" fmla="*/ 8537746 w 8916078"/>
              <a:gd name="connsiteY10" fmla="*/ 2809802 h 6820849"/>
              <a:gd name="connsiteX11" fmla="*/ 8697151 w 8916078"/>
              <a:gd name="connsiteY11" fmla="*/ 2668961 h 6820849"/>
              <a:gd name="connsiteX12" fmla="*/ 8734942 w 8916078"/>
              <a:gd name="connsiteY12" fmla="*/ 2667480 h 6820849"/>
              <a:gd name="connsiteX13" fmla="*/ 8776652 w 8916078"/>
              <a:gd name="connsiteY13" fmla="*/ 1 h 6820849"/>
              <a:gd name="connsiteX14" fmla="*/ 8786961 w 8916078"/>
              <a:gd name="connsiteY14" fmla="*/ 42970 h 6820849"/>
              <a:gd name="connsiteX15" fmla="*/ 8775876 w 8916078"/>
              <a:gd name="connsiteY15" fmla="*/ 219853 h 6820849"/>
              <a:gd name="connsiteX16" fmla="*/ 8229255 w 8916078"/>
              <a:gd name="connsiteY16" fmla="*/ 535444 h 6820849"/>
              <a:gd name="connsiteX17" fmla="*/ 7899142 w 8916078"/>
              <a:gd name="connsiteY17" fmla="*/ 78053 h 6820849"/>
              <a:gd name="connsiteX18" fmla="*/ 7911844 w 8916078"/>
              <a:gd name="connsiteY18" fmla="*/ 1 h 6820849"/>
              <a:gd name="connsiteX19" fmla="*/ 0 w 8916078"/>
              <a:gd name="connsiteY19" fmla="*/ 0 h 6820849"/>
              <a:gd name="connsiteX20" fmla="*/ 3064542 w 8916078"/>
              <a:gd name="connsiteY20" fmla="*/ 1 h 6820849"/>
              <a:gd name="connsiteX21" fmla="*/ 3626351 w 8916078"/>
              <a:gd name="connsiteY21" fmla="*/ 1 h 6820849"/>
              <a:gd name="connsiteX22" fmla="*/ 6388767 w 8916078"/>
              <a:gd name="connsiteY22" fmla="*/ 1 h 6820849"/>
              <a:gd name="connsiteX23" fmla="*/ 7293415 w 8916078"/>
              <a:gd name="connsiteY23" fmla="*/ 1 h 6820849"/>
              <a:gd name="connsiteX24" fmla="*/ 7285291 w 8916078"/>
              <a:gd name="connsiteY24" fmla="*/ 184997 h 6820849"/>
              <a:gd name="connsiteX25" fmla="*/ 7288318 w 8916078"/>
              <a:gd name="connsiteY25" fmla="*/ 419996 h 6820849"/>
              <a:gd name="connsiteX26" fmla="*/ 7736280 w 8916078"/>
              <a:gd name="connsiteY26" fmla="*/ 1068100 h 6820849"/>
              <a:gd name="connsiteX27" fmla="*/ 8184147 w 8916078"/>
              <a:gd name="connsiteY27" fmla="*/ 2589406 h 6820849"/>
              <a:gd name="connsiteX28" fmla="*/ 7738154 w 8916078"/>
              <a:gd name="connsiteY28" fmla="*/ 3164270 h 6820849"/>
              <a:gd name="connsiteX29" fmla="*/ 7579762 w 8916078"/>
              <a:gd name="connsiteY29" fmla="*/ 4641256 h 6820849"/>
              <a:gd name="connsiteX30" fmla="*/ 8191492 w 8916078"/>
              <a:gd name="connsiteY30" fmla="*/ 5670858 h 6820849"/>
              <a:gd name="connsiteX31" fmla="*/ 8477065 w 8916078"/>
              <a:gd name="connsiteY31" fmla="*/ 6707671 h 6820849"/>
              <a:gd name="connsiteX32" fmla="*/ 8478852 w 8916078"/>
              <a:gd name="connsiteY32" fmla="*/ 6820849 h 6820849"/>
              <a:gd name="connsiteX33" fmla="*/ 0 w 8916078"/>
              <a:gd name="connsiteY33" fmla="*/ 6820849 h 682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6078" h="6820849">
                <a:moveTo>
                  <a:pt x="8183400" y="3865853"/>
                </a:moveTo>
                <a:cubicBezTo>
                  <a:pt x="8208679" y="3867370"/>
                  <a:pt x="8234181" y="3871443"/>
                  <a:pt x="8259593" y="3878252"/>
                </a:cubicBezTo>
                <a:cubicBezTo>
                  <a:pt x="8462901" y="3932728"/>
                  <a:pt x="8583552" y="4141703"/>
                  <a:pt x="8529076" y="4345010"/>
                </a:cubicBezTo>
                <a:cubicBezTo>
                  <a:pt x="8474600" y="4548317"/>
                  <a:pt x="8265626" y="4668969"/>
                  <a:pt x="8062319" y="4614493"/>
                </a:cubicBezTo>
                <a:cubicBezTo>
                  <a:pt x="7859012" y="4560017"/>
                  <a:pt x="7738360" y="4351042"/>
                  <a:pt x="7792836" y="4147735"/>
                </a:cubicBezTo>
                <a:cubicBezTo>
                  <a:pt x="7840502" y="3969841"/>
                  <a:pt x="8006457" y="3855230"/>
                  <a:pt x="8183400" y="3865853"/>
                </a:cubicBezTo>
                <a:close/>
                <a:moveTo>
                  <a:pt x="8734942" y="2667480"/>
                </a:moveTo>
                <a:cubicBezTo>
                  <a:pt x="8747705" y="2668246"/>
                  <a:pt x="8760581" y="2670303"/>
                  <a:pt x="8773412" y="2673741"/>
                </a:cubicBezTo>
                <a:cubicBezTo>
                  <a:pt x="8876062" y="2701246"/>
                  <a:pt x="8936980" y="2806757"/>
                  <a:pt x="8909474" y="2909407"/>
                </a:cubicBezTo>
                <a:cubicBezTo>
                  <a:pt x="8881969" y="3012057"/>
                  <a:pt x="8776458" y="3072974"/>
                  <a:pt x="8673808" y="3045469"/>
                </a:cubicBezTo>
                <a:cubicBezTo>
                  <a:pt x="8571158" y="3017965"/>
                  <a:pt x="8510241" y="2912452"/>
                  <a:pt x="8537746" y="2809802"/>
                </a:cubicBezTo>
                <a:cubicBezTo>
                  <a:pt x="8558375" y="2732815"/>
                  <a:pt x="8622882" y="2679302"/>
                  <a:pt x="8697151" y="2668961"/>
                </a:cubicBezTo>
                <a:cubicBezTo>
                  <a:pt x="8709529" y="2667237"/>
                  <a:pt x="8722180" y="2666714"/>
                  <a:pt x="8734942" y="2667480"/>
                </a:cubicBezTo>
                <a:close/>
                <a:moveTo>
                  <a:pt x="8776652" y="1"/>
                </a:moveTo>
                <a:lnTo>
                  <a:pt x="8786961" y="42970"/>
                </a:lnTo>
                <a:cubicBezTo>
                  <a:pt x="8794957" y="100392"/>
                  <a:pt x="8791826" y="160330"/>
                  <a:pt x="8775876" y="219853"/>
                </a:cubicBezTo>
                <a:cubicBezTo>
                  <a:pt x="8712079" y="457946"/>
                  <a:pt x="8467349" y="599241"/>
                  <a:pt x="8229255" y="535444"/>
                </a:cubicBezTo>
                <a:cubicBezTo>
                  <a:pt x="8020924" y="479621"/>
                  <a:pt x="7886703" y="285271"/>
                  <a:pt x="7899142" y="78053"/>
                </a:cubicBezTo>
                <a:lnTo>
                  <a:pt x="7911844" y="1"/>
                </a:lnTo>
                <a:close/>
                <a:moveTo>
                  <a:pt x="0" y="0"/>
                </a:moveTo>
                <a:lnTo>
                  <a:pt x="3064542" y="1"/>
                </a:lnTo>
                <a:lnTo>
                  <a:pt x="3626351" y="1"/>
                </a:lnTo>
                <a:lnTo>
                  <a:pt x="6388767" y="1"/>
                </a:lnTo>
                <a:lnTo>
                  <a:pt x="7293415" y="1"/>
                </a:lnTo>
                <a:lnTo>
                  <a:pt x="7285291" y="184997"/>
                </a:lnTo>
                <a:cubicBezTo>
                  <a:pt x="7283933" y="263521"/>
                  <a:pt x="7284806" y="341911"/>
                  <a:pt x="7288318" y="419996"/>
                </a:cubicBezTo>
                <a:cubicBezTo>
                  <a:pt x="7301507" y="709488"/>
                  <a:pt x="7530168" y="891535"/>
                  <a:pt x="7736280" y="1068100"/>
                </a:cubicBezTo>
                <a:cubicBezTo>
                  <a:pt x="8250069" y="1508062"/>
                  <a:pt x="8424916" y="2032159"/>
                  <a:pt x="8184147" y="2589406"/>
                </a:cubicBezTo>
                <a:cubicBezTo>
                  <a:pt x="8090773" y="2805524"/>
                  <a:pt x="7909218" y="2993264"/>
                  <a:pt x="7738154" y="3164270"/>
                </a:cubicBezTo>
                <a:cubicBezTo>
                  <a:pt x="7279360" y="3622745"/>
                  <a:pt x="7298159" y="4154456"/>
                  <a:pt x="7579762" y="4641256"/>
                </a:cubicBezTo>
                <a:cubicBezTo>
                  <a:pt x="7780382" y="4986833"/>
                  <a:pt x="8020938" y="5311557"/>
                  <a:pt x="8191492" y="5670858"/>
                </a:cubicBezTo>
                <a:cubicBezTo>
                  <a:pt x="8357544" y="6019043"/>
                  <a:pt x="8456063" y="6366409"/>
                  <a:pt x="8477065" y="6707671"/>
                </a:cubicBezTo>
                <a:lnTo>
                  <a:pt x="8478852" y="6820849"/>
                </a:lnTo>
                <a:lnTo>
                  <a:pt x="0" y="68208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21AE464-096E-2A14-B5A7-2B92C5AC4625}"/>
              </a:ext>
            </a:extLst>
          </p:cNvPr>
          <p:cNvSpPr>
            <a:spLocks noGrp="1"/>
          </p:cNvSpPr>
          <p:nvPr>
            <p:ph type="title"/>
          </p:nvPr>
        </p:nvSpPr>
        <p:spPr>
          <a:xfrm>
            <a:off x="609600" y="816089"/>
            <a:ext cx="8789777" cy="721714"/>
          </a:xfrm>
        </p:spPr>
        <p:txBody>
          <a:bodyPr>
            <a:normAutofit fontScale="90000"/>
          </a:bodyPr>
          <a:lstStyle/>
          <a:p>
            <a:r>
              <a:rPr lang="el-GR" i="1" dirty="0">
                <a:solidFill>
                  <a:srgbClr val="FFC000"/>
                </a:solidFill>
                <a:latin typeface="Times New Roman"/>
                <a:ea typeface="+mj-lt"/>
                <a:cs typeface="+mj-lt"/>
              </a:rPr>
              <a:t>Τεχνικές Υπηρεσίες</a:t>
            </a:r>
            <a:endParaRPr lang="el-GR" dirty="0">
              <a:solidFill>
                <a:srgbClr val="FFC000"/>
              </a:solidFill>
              <a:latin typeface="Posterama"/>
              <a:cs typeface="Posterama"/>
            </a:endParaRPr>
          </a:p>
        </p:txBody>
      </p:sp>
      <p:sp>
        <p:nvSpPr>
          <p:cNvPr id="3" name="Θέση περιεχομένου 2">
            <a:extLst>
              <a:ext uri="{FF2B5EF4-FFF2-40B4-BE49-F238E27FC236}">
                <a16:creationId xmlns:a16="http://schemas.microsoft.com/office/drawing/2014/main" id="{7199141F-5509-B72D-A53A-6A98A72BC478}"/>
              </a:ext>
            </a:extLst>
          </p:cNvPr>
          <p:cNvSpPr>
            <a:spLocks noGrp="1"/>
          </p:cNvSpPr>
          <p:nvPr>
            <p:ph idx="1"/>
          </p:nvPr>
        </p:nvSpPr>
        <p:spPr>
          <a:xfrm>
            <a:off x="609600" y="3162575"/>
            <a:ext cx="11205173" cy="5172344"/>
          </a:xfrm>
        </p:spPr>
        <p:txBody>
          <a:bodyPr vert="horz" lIns="91440" tIns="45720" rIns="91440" bIns="45720" rtlCol="0" anchor="t">
            <a:normAutofit/>
          </a:bodyPr>
          <a:lstStyle/>
          <a:p>
            <a:r>
              <a:rPr lang="el-GR" sz="2400">
                <a:solidFill>
                  <a:srgbClr val="000000"/>
                </a:solidFill>
                <a:latin typeface="Times New Roman"/>
                <a:ea typeface="+mn-lt"/>
                <a:cs typeface="Times New Roman"/>
              </a:rPr>
              <a:t>Αρμοδιότητα της Τεχνικής Υπηρεσίας είναι ο προγραμματισμός και η εκτέλεση των απαραίτητων έργων ανάπτυξης, συντήρησης, ανανέωσης και βελτίωσης των κτιριακών και Η/Μ εγκαταστάσεων του Νοσοκομείου καθώς και η προμήθεια του απαραίτητου εξοπλισμού.</a:t>
            </a:r>
            <a:endParaRPr lang="el-GR" sz="2400">
              <a:latin typeface="Times New Roman"/>
              <a:cs typeface="Times New Roman"/>
            </a:endParaRPr>
          </a:p>
          <a:p>
            <a:endParaRPr lang="el-GR">
              <a:solidFill>
                <a:srgbClr val="000000"/>
              </a:solidFill>
              <a:latin typeface="Times New Roman"/>
              <a:cs typeface="Times New Roman"/>
            </a:endParaRPr>
          </a:p>
          <a:p>
            <a:pPr marL="285750" indent="-285750">
              <a:buFont typeface="Arial" panose="020B0504020202020204" pitchFamily="34" charset="0"/>
              <a:buChar char="•"/>
            </a:pPr>
            <a:endParaRPr lang="el-GR">
              <a:solidFill>
                <a:srgbClr val="000000"/>
              </a:solidFill>
              <a:latin typeface="Times New Roman"/>
              <a:cs typeface="Times New Roman"/>
            </a:endParaRPr>
          </a:p>
          <a:p>
            <a:endParaRPr lang="el-GR">
              <a:solidFill>
                <a:srgbClr val="000000"/>
              </a:solidFill>
              <a:latin typeface="Times New Roman"/>
              <a:cs typeface="Times New Roman"/>
            </a:endParaRPr>
          </a:p>
          <a:p>
            <a:endParaRPr lang="el-GR"/>
          </a:p>
        </p:txBody>
      </p:sp>
      <p:pic>
        <p:nvPicPr>
          <p:cNvPr id="5" name="Picture 4" descr="A yellow hard hat and gloves&#10;&#10;Description automatically generated">
            <a:extLst>
              <a:ext uri="{FF2B5EF4-FFF2-40B4-BE49-F238E27FC236}">
                <a16:creationId xmlns:a16="http://schemas.microsoft.com/office/drawing/2014/main" id="{F0E6971E-89CA-89C6-F107-F328DC403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890" y="549737"/>
            <a:ext cx="3398580" cy="1913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0762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0B39A6-D628-4338-9D6E-995B6A739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EB82B4-D9A1-4145-93F1-004DC0B9B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6630" y="4160168"/>
            <a:ext cx="2832322" cy="2697833"/>
          </a:xfrm>
          <a:custGeom>
            <a:avLst/>
            <a:gdLst>
              <a:gd name="connsiteX0" fmla="*/ 638993 w 2832322"/>
              <a:gd name="connsiteY0" fmla="*/ 1429605 h 2697833"/>
              <a:gd name="connsiteX1" fmla="*/ 798503 w 2832322"/>
              <a:gd name="connsiteY1" fmla="*/ 1509001 h 2697833"/>
              <a:gd name="connsiteX2" fmla="*/ 739507 w 2832322"/>
              <a:gd name="connsiteY2" fmla="*/ 1729178 h 2697833"/>
              <a:gd name="connsiteX3" fmla="*/ 519329 w 2832322"/>
              <a:gd name="connsiteY3" fmla="*/ 1670181 h 2697833"/>
              <a:gd name="connsiteX4" fmla="*/ 578327 w 2832322"/>
              <a:gd name="connsiteY4" fmla="*/ 1450005 h 2697833"/>
              <a:gd name="connsiteX5" fmla="*/ 638993 w 2832322"/>
              <a:gd name="connsiteY5" fmla="*/ 1429605 h 2697833"/>
              <a:gd name="connsiteX6" fmla="*/ 1252193 w 2832322"/>
              <a:gd name="connsiteY6" fmla="*/ 835524 h 2697833"/>
              <a:gd name="connsiteX7" fmla="*/ 1511699 w 2832322"/>
              <a:gd name="connsiteY7" fmla="*/ 997686 h 2697833"/>
              <a:gd name="connsiteX8" fmla="*/ 1392436 w 2832322"/>
              <a:gd name="connsiteY8" fmla="*/ 1442788 h 2697833"/>
              <a:gd name="connsiteX9" fmla="*/ 947333 w 2832322"/>
              <a:gd name="connsiteY9" fmla="*/ 1323523 h 2697833"/>
              <a:gd name="connsiteX10" fmla="*/ 1066598 w 2832322"/>
              <a:gd name="connsiteY10" fmla="*/ 878421 h 2697833"/>
              <a:gd name="connsiteX11" fmla="*/ 1252193 w 2832322"/>
              <a:gd name="connsiteY11" fmla="*/ 835524 h 2697833"/>
              <a:gd name="connsiteX12" fmla="*/ 2832322 w 2832322"/>
              <a:gd name="connsiteY12" fmla="*/ 0 h 2697833"/>
              <a:gd name="connsiteX13" fmla="*/ 2832322 w 2832322"/>
              <a:gd name="connsiteY13" fmla="*/ 2697833 h 2697833"/>
              <a:gd name="connsiteX14" fmla="*/ 0 w 2832322"/>
              <a:gd name="connsiteY14" fmla="*/ 2697833 h 2697833"/>
              <a:gd name="connsiteX15" fmla="*/ 12966 w 2832322"/>
              <a:gd name="connsiteY15" fmla="*/ 2631781 h 2697833"/>
              <a:gd name="connsiteX16" fmla="*/ 1052443 w 2832322"/>
              <a:gd name="connsiteY16" fmla="*/ 1806313 h 2697833"/>
              <a:gd name="connsiteX17" fmla="*/ 1721430 w 2832322"/>
              <a:gd name="connsiteY17" fmla="*/ 1489397 h 2697833"/>
              <a:gd name="connsiteX18" fmla="*/ 2115839 w 2832322"/>
              <a:gd name="connsiteY18" fmla="*/ 696540 h 2697833"/>
              <a:gd name="connsiteX19" fmla="*/ 2590689 w 2832322"/>
              <a:gd name="connsiteY19" fmla="*/ 99461 h 2697833"/>
              <a:gd name="connsiteX20" fmla="*/ 2730434 w 2832322"/>
              <a:gd name="connsiteY20" fmla="*/ 32840 h 269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2322" h="2697833">
                <a:moveTo>
                  <a:pt x="638993" y="1429605"/>
                </a:moveTo>
                <a:cubicBezTo>
                  <a:pt x="701328" y="1421871"/>
                  <a:pt x="765121" y="1451183"/>
                  <a:pt x="798503" y="1509001"/>
                </a:cubicBezTo>
                <a:cubicBezTo>
                  <a:pt x="843012" y="1586093"/>
                  <a:pt x="816599" y="1684670"/>
                  <a:pt x="739507" y="1729178"/>
                </a:cubicBezTo>
                <a:cubicBezTo>
                  <a:pt x="662415" y="1773688"/>
                  <a:pt x="563838" y="1747275"/>
                  <a:pt x="519329" y="1670181"/>
                </a:cubicBezTo>
                <a:cubicBezTo>
                  <a:pt x="474820" y="1593091"/>
                  <a:pt x="501234" y="1494514"/>
                  <a:pt x="578327" y="1450005"/>
                </a:cubicBezTo>
                <a:cubicBezTo>
                  <a:pt x="597599" y="1438878"/>
                  <a:pt x="618215" y="1432183"/>
                  <a:pt x="638993" y="1429605"/>
                </a:cubicBezTo>
                <a:close/>
                <a:moveTo>
                  <a:pt x="1252193" y="835524"/>
                </a:moveTo>
                <a:cubicBezTo>
                  <a:pt x="1356532" y="842898"/>
                  <a:pt x="1455464" y="900282"/>
                  <a:pt x="1511699" y="997686"/>
                </a:cubicBezTo>
                <a:cubicBezTo>
                  <a:pt x="1601677" y="1153532"/>
                  <a:pt x="1548280" y="1352810"/>
                  <a:pt x="1392436" y="1442788"/>
                </a:cubicBezTo>
                <a:cubicBezTo>
                  <a:pt x="1236589" y="1532766"/>
                  <a:pt x="1037311" y="1479369"/>
                  <a:pt x="947333" y="1323523"/>
                </a:cubicBezTo>
                <a:cubicBezTo>
                  <a:pt x="857356" y="1167678"/>
                  <a:pt x="910753" y="968399"/>
                  <a:pt x="1066598" y="878421"/>
                </a:cubicBezTo>
                <a:cubicBezTo>
                  <a:pt x="1125040" y="844680"/>
                  <a:pt x="1189590" y="831101"/>
                  <a:pt x="1252193" y="835524"/>
                </a:cubicBezTo>
                <a:close/>
                <a:moveTo>
                  <a:pt x="2832322" y="0"/>
                </a:moveTo>
                <a:lnTo>
                  <a:pt x="2832322" y="2697833"/>
                </a:lnTo>
                <a:lnTo>
                  <a:pt x="0" y="2697833"/>
                </a:lnTo>
                <a:lnTo>
                  <a:pt x="12966" y="2631781"/>
                </a:lnTo>
                <a:cubicBezTo>
                  <a:pt x="140000" y="2184738"/>
                  <a:pt x="505773" y="1908362"/>
                  <a:pt x="1052443" y="1806313"/>
                </a:cubicBezTo>
                <a:cubicBezTo>
                  <a:pt x="1303109" y="1759472"/>
                  <a:pt x="1574698" y="1718763"/>
                  <a:pt x="1721430" y="1489397"/>
                </a:cubicBezTo>
                <a:cubicBezTo>
                  <a:pt x="1879597" y="1241842"/>
                  <a:pt x="2005704" y="970478"/>
                  <a:pt x="2115839" y="696540"/>
                </a:cubicBezTo>
                <a:cubicBezTo>
                  <a:pt x="2216937" y="444582"/>
                  <a:pt x="2354076" y="231931"/>
                  <a:pt x="2590689" y="99461"/>
                </a:cubicBezTo>
                <a:cubicBezTo>
                  <a:pt x="2637069" y="73498"/>
                  <a:pt x="2683655" y="51402"/>
                  <a:pt x="2730434" y="328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79C7ECE5-D9EA-3F08-5F56-B390EA036EA1}"/>
              </a:ext>
            </a:extLst>
          </p:cNvPr>
          <p:cNvSpPr>
            <a:spLocks noGrp="1"/>
          </p:cNvSpPr>
          <p:nvPr>
            <p:ph idx="1"/>
          </p:nvPr>
        </p:nvSpPr>
        <p:spPr>
          <a:xfrm>
            <a:off x="440365" y="374285"/>
            <a:ext cx="11308221" cy="6273719"/>
          </a:xfrm>
        </p:spPr>
        <p:txBody>
          <a:bodyPr vert="horz" lIns="91440" tIns="45720" rIns="91440" bIns="45720" rtlCol="0" anchor="t">
            <a:normAutofit/>
          </a:bodyPr>
          <a:lstStyle/>
          <a:p>
            <a:r>
              <a:rPr lang="el-GR" sz="3200" u="sng" dirty="0">
                <a:solidFill>
                  <a:srgbClr val="000000"/>
                </a:solidFill>
                <a:highlight>
                  <a:srgbClr val="F9E48A"/>
                </a:highlight>
                <a:latin typeface="Times New Roman"/>
                <a:ea typeface="+mn-lt"/>
                <a:cs typeface="+mn-lt"/>
              </a:rPr>
              <a:t>Η τεχνική υπηρεσία ασχολείται με διάφορες δραστηριότητες όπως:</a:t>
            </a:r>
            <a:endParaRPr lang="el-GR" sz="3200" u="sng" dirty="0">
              <a:highlight>
                <a:srgbClr val="F9E48A"/>
              </a:highlight>
              <a:latin typeface="Times New Roman"/>
              <a:cs typeface="Times New Roman"/>
            </a:endParaRPr>
          </a:p>
          <a:p>
            <a:pPr marL="285750" indent="-285750">
              <a:buFont typeface="Arial,Sans-Serif"/>
              <a:buChar char="•"/>
            </a:pPr>
            <a:r>
              <a:rPr lang="el-GR" dirty="0">
                <a:solidFill>
                  <a:srgbClr val="000000"/>
                </a:solidFill>
                <a:latin typeface="Times New Roman"/>
                <a:cs typeface="Times New Roman"/>
              </a:rPr>
              <a:t>Την ορθολογική χρήση και την ομαλή λειτουργία της τεχνικής υποστήριξης του ιατρικού εξοπλισμού του νοσοκομείου και των αναλωσίμων γι’ αυτά υλικών.</a:t>
            </a:r>
            <a:endParaRPr lang="el-GR" dirty="0"/>
          </a:p>
          <a:p>
            <a:pPr marL="285750" indent="-285750">
              <a:buFont typeface="Arial,Sans-Serif"/>
              <a:buChar char="•"/>
            </a:pPr>
            <a:r>
              <a:rPr lang="el-GR" dirty="0">
                <a:solidFill>
                  <a:srgbClr val="000000"/>
                </a:solidFill>
                <a:latin typeface="Times New Roman"/>
                <a:cs typeface="Times New Roman"/>
              </a:rPr>
              <a:t>Την διασφάλιση της ποιότητας των υπηρεσιών με βάση διεθνή πρότυπα και κανόνες ασφάλειας.</a:t>
            </a:r>
          </a:p>
          <a:p>
            <a:pPr marL="285750" indent="-285750">
              <a:buFont typeface="Arial,Sans-Serif"/>
              <a:buChar char="•"/>
            </a:pPr>
            <a:r>
              <a:rPr lang="el-GR" dirty="0">
                <a:solidFill>
                  <a:srgbClr val="000000"/>
                </a:solidFill>
                <a:latin typeface="Times New Roman"/>
                <a:cs typeface="Times New Roman"/>
              </a:rPr>
              <a:t>Την διασφάλιση της ασφαλούς και αποδοτικής λειτουργίας των μηχανημάτων και την εφαρμογή των διεθνών κανόνων ασφάλειας και προστασίας των ασθενών και του προσωπικού συμπεριλαμβανομένης και της ακτινοθεραπείας.</a:t>
            </a:r>
          </a:p>
          <a:p>
            <a:pPr marL="285750" indent="-285750">
              <a:buFont typeface="Arial,Sans-Serif"/>
              <a:buChar char="•"/>
            </a:pPr>
            <a:r>
              <a:rPr lang="el-GR" dirty="0">
                <a:solidFill>
                  <a:srgbClr val="000000"/>
                </a:solidFill>
                <a:latin typeface="Times New Roman"/>
                <a:cs typeface="Times New Roman"/>
              </a:rPr>
              <a:t>Την διενέργεια προληπτικής και επισκευαστικής συντήρησης μηχανημάτων ιατρικού εξοπλισμού.</a:t>
            </a:r>
          </a:p>
          <a:p>
            <a:pPr marL="285750" indent="-285750">
              <a:buFont typeface="Arial,Sans-Serif"/>
              <a:buChar char="•"/>
            </a:pPr>
            <a:r>
              <a:rPr lang="el-GR" dirty="0">
                <a:solidFill>
                  <a:srgbClr val="000000"/>
                </a:solidFill>
                <a:latin typeface="Times New Roman"/>
                <a:cs typeface="Times New Roman"/>
              </a:rPr>
              <a:t>Την παρακολούθηση των τεχνολογικών εξελίξεων στην </a:t>
            </a:r>
            <a:r>
              <a:rPr lang="el-GR" dirty="0" err="1">
                <a:solidFill>
                  <a:srgbClr val="000000"/>
                </a:solidFill>
                <a:latin typeface="Times New Roman"/>
                <a:cs typeface="Times New Roman"/>
              </a:rPr>
              <a:t>βιοϊατρική</a:t>
            </a:r>
            <a:r>
              <a:rPr lang="el-GR" dirty="0">
                <a:solidFill>
                  <a:srgbClr val="000000"/>
                </a:solidFill>
                <a:latin typeface="Times New Roman"/>
                <a:cs typeface="Times New Roman"/>
              </a:rPr>
              <a:t> τεχνολογία και τη μελέτη ένταξη τους στο νοσοκομείο και την εισήγηση προμήθειας νέου εξοπλισμού καθώς και την ανανέωση του υπάρχοντος.</a:t>
            </a:r>
          </a:p>
          <a:p>
            <a:pPr marL="285750" indent="-285750">
              <a:buFont typeface="Arial,Sans-Serif"/>
              <a:buChar char="•"/>
            </a:pPr>
            <a:r>
              <a:rPr lang="el-GR" dirty="0">
                <a:solidFill>
                  <a:srgbClr val="000000"/>
                </a:solidFill>
                <a:latin typeface="Times New Roman"/>
                <a:cs typeface="Times New Roman"/>
              </a:rPr>
              <a:t>Την ενημέρωση και εκπαίδευση του προσωπικού του Νοσοκομείου στην ασφαλή και αποδοτική λειτουργία του </a:t>
            </a:r>
            <a:r>
              <a:rPr lang="el-GR" dirty="0" err="1">
                <a:solidFill>
                  <a:srgbClr val="000000"/>
                </a:solidFill>
                <a:latin typeface="Times New Roman"/>
                <a:cs typeface="Times New Roman"/>
              </a:rPr>
              <a:t>ιατροτεχνολογικού</a:t>
            </a:r>
            <a:r>
              <a:rPr lang="el-GR" dirty="0">
                <a:solidFill>
                  <a:srgbClr val="000000"/>
                </a:solidFill>
                <a:latin typeface="Times New Roman"/>
                <a:cs typeface="Times New Roman"/>
              </a:rPr>
              <a:t> εξοπλισμού και την επιμόρφωση του προσωπικού του Τμήματος σε θέματα συντήρησης των ιατρικών μηχανημάτων, την καταγραφή, αρχειοθέτηση και παρακολούθηση του εξοπλισμού καθώς και με την τεχνολογική υποστήριξη των </a:t>
            </a:r>
            <a:r>
              <a:rPr lang="el-GR" dirty="0" err="1">
                <a:solidFill>
                  <a:srgbClr val="000000"/>
                </a:solidFill>
                <a:latin typeface="Times New Roman"/>
                <a:cs typeface="Times New Roman"/>
              </a:rPr>
              <a:t>αναλόγων</a:t>
            </a:r>
            <a:r>
              <a:rPr lang="el-GR" dirty="0">
                <a:solidFill>
                  <a:srgbClr val="000000"/>
                </a:solidFill>
                <a:latin typeface="Times New Roman"/>
                <a:cs typeface="Times New Roman"/>
              </a:rPr>
              <a:t> ερευνητικών προγραμμάτων.</a:t>
            </a:r>
            <a:endParaRPr lang="el-GR" dirty="0">
              <a:latin typeface="Times New Roman"/>
              <a:cs typeface="Times New Roman"/>
            </a:endParaRPr>
          </a:p>
        </p:txBody>
      </p:sp>
    </p:spTree>
    <p:extLst>
      <p:ext uri="{BB962C8B-B14F-4D97-AF65-F5344CB8AC3E}">
        <p14:creationId xmlns:p14="http://schemas.microsoft.com/office/powerpoint/2010/main" val="3181001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73696B-8CD7-A983-BC09-C71A1413E3B3}"/>
              </a:ext>
            </a:extLst>
          </p:cNvPr>
          <p:cNvSpPr>
            <a:spLocks noGrp="1"/>
          </p:cNvSpPr>
          <p:nvPr>
            <p:ph type="title"/>
          </p:nvPr>
        </p:nvSpPr>
        <p:spPr>
          <a:xfrm>
            <a:off x="609600" y="557784"/>
            <a:ext cx="10972800" cy="692716"/>
          </a:xfrm>
        </p:spPr>
        <p:txBody>
          <a:bodyPr/>
          <a:lstStyle/>
          <a:p>
            <a:pPr algn="ctr"/>
            <a:r>
              <a:rPr lang="el-GR" sz="3800" b="1">
                <a:solidFill>
                  <a:srgbClr val="000000"/>
                </a:solidFill>
                <a:latin typeface="Times New Roman"/>
                <a:cs typeface="Times New Roman"/>
              </a:rPr>
              <a:t>Προστασία της Ψυχικής Υγειάς </a:t>
            </a:r>
            <a:endParaRPr lang="el-GR" sz="3800">
              <a:solidFill>
                <a:srgbClr val="000000"/>
              </a:solidFill>
              <a:latin typeface="Times New Roman"/>
              <a:cs typeface="Times New Roman"/>
            </a:endParaRPr>
          </a:p>
        </p:txBody>
      </p:sp>
      <p:sp>
        <p:nvSpPr>
          <p:cNvPr id="3" name="Θέση περιεχομένου 2">
            <a:extLst>
              <a:ext uri="{FF2B5EF4-FFF2-40B4-BE49-F238E27FC236}">
                <a16:creationId xmlns:a16="http://schemas.microsoft.com/office/drawing/2014/main" id="{706BE8E6-9F85-DF87-D236-8FAF2D4C42CB}"/>
              </a:ext>
            </a:extLst>
          </p:cNvPr>
          <p:cNvSpPr>
            <a:spLocks noGrp="1"/>
          </p:cNvSpPr>
          <p:nvPr>
            <p:ph idx="1"/>
          </p:nvPr>
        </p:nvSpPr>
        <p:spPr>
          <a:xfrm>
            <a:off x="609600" y="1473357"/>
            <a:ext cx="10972800" cy="4669381"/>
          </a:xfrm>
        </p:spPr>
        <p:txBody>
          <a:bodyPr vert="horz" lIns="91440" tIns="45720" rIns="91440" bIns="45720" rtlCol="0" anchor="t">
            <a:normAutofit/>
          </a:bodyPr>
          <a:lstStyle/>
          <a:p>
            <a:pPr>
              <a:lnSpc>
                <a:spcPct val="100000"/>
              </a:lnSpc>
              <a:spcBef>
                <a:spcPts val="900"/>
              </a:spcBef>
            </a:pPr>
            <a:r>
              <a:rPr lang="el-GR" sz="2400" dirty="0">
                <a:solidFill>
                  <a:srgbClr val="000000"/>
                </a:solidFill>
                <a:latin typeface="Times New Roman"/>
                <a:cs typeface="Times New Roman"/>
              </a:rPr>
              <a:t>  Μια ιδιαίτερα σημαντική  πτυχή της εργασίας στο νοσοκομείο που δεν αναφέρετε συχνά είναι τα μετρά ασφάλειας που παρέχονται για την διατήρηση και βελτιστοποίηση της ψυχικής υγείας των εργαζομένων. </a:t>
            </a:r>
            <a:endParaRPr lang="en-US" sz="2400" dirty="0">
              <a:solidFill>
                <a:srgbClr val="000000"/>
              </a:solidFill>
              <a:latin typeface="Times New Roman"/>
              <a:cs typeface="Times New Roman"/>
            </a:endParaRPr>
          </a:p>
          <a:p>
            <a:pPr>
              <a:lnSpc>
                <a:spcPct val="100000"/>
              </a:lnSpc>
              <a:spcBef>
                <a:spcPts val="900"/>
              </a:spcBef>
            </a:pPr>
            <a:r>
              <a:rPr lang="el-GR" sz="2400" dirty="0">
                <a:solidFill>
                  <a:srgbClr val="000000"/>
                </a:solidFill>
                <a:latin typeface="Times New Roman"/>
                <a:cs typeface="Times New Roman"/>
              </a:rPr>
              <a:t>  Έρευνα έδειξε ότι το 74.2% των εργαζομένων αισθάνονταν εξαντλημένοι από την δουλειά τους με το 45,5% να παρουσιάζουν συμπτώματα κατάθλιψης. Άλλη ερευνά που διεξάγει στον Καναδά αναφέρει ότι το 39,9% ένιωθε απαίσια μετρά την εργασία. </a:t>
            </a:r>
            <a:endParaRPr lang="en-US" sz="2400" dirty="0">
              <a:solidFill>
                <a:srgbClr val="000000"/>
              </a:solidFill>
              <a:latin typeface="Times New Roman"/>
              <a:cs typeface="Times New Roman"/>
            </a:endParaRPr>
          </a:p>
          <a:p>
            <a:pPr>
              <a:lnSpc>
                <a:spcPct val="100000"/>
              </a:lnSpc>
              <a:spcBef>
                <a:spcPts val="900"/>
              </a:spcBef>
            </a:pPr>
            <a:r>
              <a:rPr lang="el-GR" sz="2400" dirty="0">
                <a:solidFill>
                  <a:srgbClr val="000000"/>
                </a:solidFill>
                <a:latin typeface="Times New Roman"/>
                <a:cs typeface="Times New Roman"/>
              </a:rPr>
              <a:t> Με βάση αυτά και τις πολλαπλές αναφορές που συνδέουν άμεσα την ψυχική υγειά των εργαζομένων και την ασφάλεια των ασθενών γεννιέται το ερώτημα:</a:t>
            </a:r>
            <a:endParaRPr lang="en-US" sz="2400" dirty="0">
              <a:solidFill>
                <a:srgbClr val="000000"/>
              </a:solidFill>
              <a:latin typeface="Times New Roman"/>
              <a:cs typeface="Times New Roman"/>
            </a:endParaRPr>
          </a:p>
          <a:p>
            <a:pPr>
              <a:lnSpc>
                <a:spcPct val="100000"/>
              </a:lnSpc>
              <a:spcBef>
                <a:spcPts val="900"/>
              </a:spcBef>
            </a:pPr>
            <a:r>
              <a:rPr lang="el-GR" sz="2400" i="1" dirty="0">
                <a:highlight>
                  <a:srgbClr val="C0FC8B"/>
                </a:highlight>
                <a:latin typeface="Times New Roman"/>
                <a:cs typeface="Times New Roman"/>
              </a:rPr>
              <a:t>Τι μετρά λαμβάνουν λοιπόν τα νοσοκομεία για να διασφαλίσουνε αυτή την σταθερότητα;</a:t>
            </a:r>
            <a:r>
              <a:rPr lang="el-GR" sz="2400" i="1" dirty="0">
                <a:latin typeface="Times New Roman"/>
                <a:cs typeface="Times New Roman"/>
              </a:rPr>
              <a:t> </a:t>
            </a:r>
            <a:endParaRPr lang="el-GR" dirty="0"/>
          </a:p>
        </p:txBody>
      </p:sp>
    </p:spTree>
    <p:extLst>
      <p:ext uri="{BB962C8B-B14F-4D97-AF65-F5344CB8AC3E}">
        <p14:creationId xmlns:p14="http://schemas.microsoft.com/office/powerpoint/2010/main" val="954071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70362CA1-339D-17EA-AC04-2045BA081B18}"/>
              </a:ext>
            </a:extLst>
          </p:cNvPr>
          <p:cNvSpPr>
            <a:spLocks noGrp="1"/>
          </p:cNvSpPr>
          <p:nvPr>
            <p:ph type="title"/>
          </p:nvPr>
        </p:nvSpPr>
        <p:spPr>
          <a:xfrm>
            <a:off x="609600" y="557784"/>
            <a:ext cx="10972800" cy="666886"/>
          </a:xfrm>
        </p:spPr>
        <p:txBody>
          <a:bodyPr>
            <a:normAutofit fontScale="90000"/>
          </a:bodyPr>
          <a:lstStyle/>
          <a:p>
            <a:r>
              <a:rPr lang="el-GR" sz="4000" i="1">
                <a:solidFill>
                  <a:srgbClr val="C0FC8B"/>
                </a:solidFill>
                <a:latin typeface="Times New Roman"/>
                <a:cs typeface="Times New Roman"/>
              </a:rPr>
              <a:t>Δυο βασικοί μέθοδοι</a:t>
            </a:r>
            <a:endParaRPr lang="el-GR" sz="4000">
              <a:solidFill>
                <a:srgbClr val="C0FC8B"/>
              </a:solidFill>
              <a:latin typeface="Times New Roman"/>
              <a:cs typeface="Times New Roman"/>
            </a:endParaRPr>
          </a:p>
        </p:txBody>
      </p:sp>
      <p:sp>
        <p:nvSpPr>
          <p:cNvPr id="3" name="Θέση περιεχομένου 2">
            <a:extLst>
              <a:ext uri="{FF2B5EF4-FFF2-40B4-BE49-F238E27FC236}">
                <a16:creationId xmlns:a16="http://schemas.microsoft.com/office/drawing/2014/main" id="{729C8EB1-4AB9-0B82-6E88-741850ABA203}"/>
              </a:ext>
            </a:extLst>
          </p:cNvPr>
          <p:cNvSpPr>
            <a:spLocks noGrp="1"/>
          </p:cNvSpPr>
          <p:nvPr>
            <p:ph idx="1"/>
          </p:nvPr>
        </p:nvSpPr>
        <p:spPr>
          <a:xfrm>
            <a:off x="609600" y="1628339"/>
            <a:ext cx="4610263" cy="4772622"/>
          </a:xfrm>
        </p:spPr>
        <p:txBody>
          <a:bodyPr vert="horz" lIns="91440" tIns="45720" rIns="91440" bIns="45720" rtlCol="0" anchor="t">
            <a:noAutofit/>
          </a:bodyPr>
          <a:lstStyle/>
          <a:p>
            <a:pPr>
              <a:lnSpc>
                <a:spcPct val="100000"/>
              </a:lnSpc>
              <a:spcBef>
                <a:spcPts val="900"/>
              </a:spcBef>
            </a:pPr>
            <a:r>
              <a:rPr lang="el-GR" sz="2400" u="sng" dirty="0" err="1">
                <a:solidFill>
                  <a:srgbClr val="000000"/>
                </a:solidFill>
                <a:highlight>
                  <a:srgbClr val="C6FC8B"/>
                </a:highlight>
                <a:latin typeface="Times New Roman"/>
                <a:cs typeface="Times New Roman"/>
              </a:rPr>
              <a:t>Peer</a:t>
            </a:r>
            <a:r>
              <a:rPr lang="el-GR" sz="2400" u="sng" dirty="0">
                <a:solidFill>
                  <a:srgbClr val="000000"/>
                </a:solidFill>
                <a:highlight>
                  <a:srgbClr val="C6FC8B"/>
                </a:highlight>
                <a:latin typeface="Times New Roman"/>
                <a:cs typeface="Times New Roman"/>
              </a:rPr>
              <a:t> </a:t>
            </a:r>
            <a:r>
              <a:rPr lang="el-GR" sz="2400" u="sng" dirty="0" err="1">
                <a:solidFill>
                  <a:srgbClr val="000000"/>
                </a:solidFill>
                <a:highlight>
                  <a:srgbClr val="C6FC8B"/>
                </a:highlight>
                <a:latin typeface="Times New Roman"/>
                <a:cs typeface="Times New Roman"/>
              </a:rPr>
              <a:t>Support</a:t>
            </a:r>
            <a:r>
              <a:rPr lang="el-GR" sz="2400" u="sng" dirty="0">
                <a:solidFill>
                  <a:srgbClr val="000000"/>
                </a:solidFill>
                <a:highlight>
                  <a:srgbClr val="C6FC8B"/>
                </a:highlight>
                <a:latin typeface="Times New Roman"/>
                <a:cs typeface="Times New Roman"/>
              </a:rPr>
              <a:t> </a:t>
            </a:r>
            <a:r>
              <a:rPr lang="el-GR" sz="2400" u="sng" dirty="0" err="1">
                <a:solidFill>
                  <a:srgbClr val="000000"/>
                </a:solidFill>
                <a:highlight>
                  <a:srgbClr val="C6FC8B"/>
                </a:highlight>
                <a:latin typeface="Times New Roman"/>
                <a:cs typeface="Times New Roman"/>
              </a:rPr>
              <a:t>Program</a:t>
            </a:r>
            <a:endParaRPr lang="el-GR" sz="2400" u="sng" dirty="0">
              <a:solidFill>
                <a:srgbClr val="000000"/>
              </a:solidFill>
              <a:highlight>
                <a:srgbClr val="C6FC8B"/>
              </a:highlight>
              <a:latin typeface="Times New Roman"/>
              <a:cs typeface="Times New Roman"/>
            </a:endParaRPr>
          </a:p>
          <a:p>
            <a:pPr marL="285750" indent="-285750">
              <a:lnSpc>
                <a:spcPct val="100000"/>
              </a:lnSpc>
              <a:spcBef>
                <a:spcPts val="900"/>
              </a:spcBef>
              <a:buFont typeface="Arial"/>
              <a:buChar char="•"/>
            </a:pPr>
            <a:r>
              <a:rPr lang="el-GR" dirty="0" err="1">
                <a:solidFill>
                  <a:srgbClr val="000000"/>
                </a:solidFill>
                <a:latin typeface="Times New Roman"/>
                <a:cs typeface="Times New Roman"/>
              </a:rPr>
              <a:t>Ενδονοσοκομειακά</a:t>
            </a:r>
            <a:r>
              <a:rPr lang="el-GR" dirty="0">
                <a:solidFill>
                  <a:srgbClr val="000000"/>
                </a:solidFill>
                <a:latin typeface="Times New Roman"/>
                <a:cs typeface="Times New Roman"/>
              </a:rPr>
              <a:t> προγράμματα  προσαρμοσμένα στις ξεχωριστές ανάγκες κάθε νοσοκομείου  με σκοπό την παροχή και πρόληψη της ψυχικής υγείας των εργαζομένων </a:t>
            </a:r>
            <a:endParaRPr lang="en-US" dirty="0">
              <a:solidFill>
                <a:srgbClr val="000000"/>
              </a:solidFill>
              <a:latin typeface="Times New Roman"/>
              <a:cs typeface="Times New Roman"/>
            </a:endParaRPr>
          </a:p>
          <a:p>
            <a:pPr>
              <a:lnSpc>
                <a:spcPct val="100000"/>
              </a:lnSpc>
              <a:spcBef>
                <a:spcPts val="900"/>
              </a:spcBef>
            </a:pPr>
            <a:endParaRPr lang="el-GR" dirty="0">
              <a:solidFill>
                <a:srgbClr val="000000"/>
              </a:solidFill>
              <a:latin typeface="Times New Roman"/>
              <a:cs typeface="Times New Roman"/>
            </a:endParaRPr>
          </a:p>
          <a:p>
            <a:pPr marL="285750" indent="-285750">
              <a:lnSpc>
                <a:spcPct val="100000"/>
              </a:lnSpc>
              <a:spcBef>
                <a:spcPts val="900"/>
              </a:spcBef>
              <a:buFont typeface="Arial"/>
              <a:buChar char="•"/>
            </a:pPr>
            <a:r>
              <a:rPr lang="el-GR" dirty="0">
                <a:solidFill>
                  <a:srgbClr val="000000"/>
                </a:solidFill>
                <a:latin typeface="Times New Roman"/>
                <a:cs typeface="Times New Roman"/>
              </a:rPr>
              <a:t>Αυτό επιτυγχάνεται μέσω διάφορων τροπών όπως συνεδρίες υποστήριξης (ατομικές ή ομαδικές), σεμινάρια </a:t>
            </a:r>
            <a:r>
              <a:rPr lang="en-US" dirty="0">
                <a:solidFill>
                  <a:srgbClr val="000000"/>
                </a:solidFill>
                <a:latin typeface="Times New Roman"/>
                <a:cs typeface="Times New Roman"/>
              </a:rPr>
              <a:t>,</a:t>
            </a:r>
            <a:r>
              <a:rPr lang="el-GR" dirty="0">
                <a:solidFill>
                  <a:srgbClr val="000000"/>
                </a:solidFill>
                <a:latin typeface="Times New Roman"/>
                <a:cs typeface="Times New Roman"/>
              </a:rPr>
              <a:t>παρουσίες</a:t>
            </a:r>
            <a:r>
              <a:rPr lang="en-US" dirty="0">
                <a:solidFill>
                  <a:srgbClr val="000000"/>
                </a:solidFill>
                <a:latin typeface="Times New Roman"/>
                <a:cs typeface="Times New Roman"/>
              </a:rPr>
              <a:t> </a:t>
            </a:r>
            <a:r>
              <a:rPr lang="el-GR" dirty="0">
                <a:solidFill>
                  <a:srgbClr val="000000"/>
                </a:solidFill>
                <a:latin typeface="Times New Roman"/>
                <a:cs typeface="Times New Roman"/>
              </a:rPr>
              <a:t>και εκδοτικό υλικό  αλλά και πιο ευκολά προστασίες πήγες όπως ιστοσελίδες και βίντεο.</a:t>
            </a:r>
            <a:endParaRPr lang="el-GR" dirty="0"/>
          </a:p>
          <a:p>
            <a:endParaRPr lang="el-GR" dirty="0"/>
          </a:p>
        </p:txBody>
      </p:sp>
      <p:sp>
        <p:nvSpPr>
          <p:cNvPr id="7" name="TextBox 6">
            <a:extLst>
              <a:ext uri="{FF2B5EF4-FFF2-40B4-BE49-F238E27FC236}">
                <a16:creationId xmlns:a16="http://schemas.microsoft.com/office/drawing/2014/main" id="{4D5ADF18-3C5E-18E4-8F3A-AAEC264544D2}"/>
              </a:ext>
            </a:extLst>
          </p:cNvPr>
          <p:cNvSpPr txBox="1"/>
          <p:nvPr/>
        </p:nvSpPr>
        <p:spPr>
          <a:xfrm>
            <a:off x="6376906" y="1630550"/>
            <a:ext cx="5488983"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900"/>
              </a:spcBef>
            </a:pPr>
            <a:r>
              <a:rPr lang="el-GR" sz="2400" u="sng" dirty="0" err="1">
                <a:highlight>
                  <a:srgbClr val="C6FC8B"/>
                </a:highlight>
                <a:latin typeface="Times New Roman"/>
                <a:cs typeface="Times New Roman"/>
              </a:rPr>
              <a:t>Proactive</a:t>
            </a:r>
            <a:r>
              <a:rPr lang="el-GR" sz="2400" u="sng" dirty="0">
                <a:highlight>
                  <a:srgbClr val="C6FC8B"/>
                </a:highlight>
                <a:latin typeface="Times New Roman"/>
                <a:cs typeface="Times New Roman"/>
              </a:rPr>
              <a:t> </a:t>
            </a:r>
            <a:r>
              <a:rPr lang="el-GR" sz="2400" u="sng" dirty="0" err="1">
                <a:highlight>
                  <a:srgbClr val="C6FC8B"/>
                </a:highlight>
                <a:latin typeface="Times New Roman"/>
                <a:cs typeface="Times New Roman"/>
              </a:rPr>
              <a:t>Education</a:t>
            </a:r>
            <a:endParaRPr lang="el-GR" sz="2400" u="sng" dirty="0">
              <a:highlight>
                <a:srgbClr val="C6FC8B"/>
              </a:highlight>
              <a:latin typeface="Times New Roman"/>
              <a:cs typeface="Times New Roman"/>
            </a:endParaRPr>
          </a:p>
          <a:p>
            <a:pPr marL="285750" indent="-285750">
              <a:spcBef>
                <a:spcPts val="900"/>
              </a:spcBef>
              <a:buFont typeface="Arial"/>
              <a:buChar char="•"/>
            </a:pPr>
            <a:r>
              <a:rPr lang="el-GR" sz="2000" dirty="0">
                <a:solidFill>
                  <a:srgbClr val="000000"/>
                </a:solidFill>
                <a:latin typeface="Times New Roman"/>
                <a:cs typeface="Times New Roman"/>
              </a:rPr>
              <a:t>Αναφέρεται στις τακτικές αύξησης της γνώσης και της ευαισθητοποίησης σχετικά με μηχανισμούς αντιμετώπισης πριν το συμβάν καθώς και την  ενημέρωση για το φαινόμενο του </a:t>
            </a:r>
            <a:r>
              <a:rPr lang="en-US" sz="2000" dirty="0">
                <a:solidFill>
                  <a:srgbClr val="000000"/>
                </a:solidFill>
                <a:latin typeface="Times New Roman"/>
                <a:cs typeface="Times New Roman"/>
              </a:rPr>
              <a:t>  second victim  </a:t>
            </a:r>
            <a:endParaRPr lang="el-GR" sz="2000" dirty="0">
              <a:solidFill>
                <a:srgbClr val="000000"/>
              </a:solidFill>
              <a:latin typeface="Times New Roman"/>
              <a:cs typeface="Times New Roman"/>
            </a:endParaRPr>
          </a:p>
          <a:p>
            <a:pPr>
              <a:spcBef>
                <a:spcPts val="900"/>
              </a:spcBef>
            </a:pPr>
            <a:endParaRPr lang="el-GR" sz="2000" dirty="0">
              <a:solidFill>
                <a:srgbClr val="000000"/>
              </a:solidFill>
              <a:latin typeface="Arial"/>
              <a:cs typeface="Arial"/>
            </a:endParaRPr>
          </a:p>
          <a:p>
            <a:pPr>
              <a:spcBef>
                <a:spcPts val="900"/>
              </a:spcBef>
            </a:pPr>
            <a:endParaRPr lang="el-GR" sz="2000" dirty="0">
              <a:solidFill>
                <a:srgbClr val="000000"/>
              </a:solidFill>
              <a:latin typeface="Arial"/>
              <a:cs typeface="Arial"/>
            </a:endParaRPr>
          </a:p>
          <a:p>
            <a:pPr>
              <a:spcBef>
                <a:spcPts val="900"/>
              </a:spcBef>
            </a:pPr>
            <a:endParaRPr lang="el-GR" dirty="0"/>
          </a:p>
        </p:txBody>
      </p:sp>
      <p:sp>
        <p:nvSpPr>
          <p:cNvPr id="9" name="TextBox 8">
            <a:extLst>
              <a:ext uri="{FF2B5EF4-FFF2-40B4-BE49-F238E27FC236}">
                <a16:creationId xmlns:a16="http://schemas.microsoft.com/office/drawing/2014/main" id="{236AC2CB-B9CD-136A-DF9C-8D115731E21A}"/>
              </a:ext>
            </a:extLst>
          </p:cNvPr>
          <p:cNvSpPr txBox="1"/>
          <p:nvPr/>
        </p:nvSpPr>
        <p:spPr>
          <a:xfrm>
            <a:off x="6318788" y="4126423"/>
            <a:ext cx="52694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0000"/>
                </a:solidFill>
                <a:highlight>
                  <a:srgbClr val="FFFF00"/>
                </a:highlight>
                <a:latin typeface="Times New Roman"/>
                <a:cs typeface="Times New Roman"/>
              </a:rPr>
              <a:t>Second</a:t>
            </a:r>
            <a:r>
              <a:rPr lang="el-GR" sz="2000">
                <a:solidFill>
                  <a:srgbClr val="000000"/>
                </a:solidFill>
                <a:highlight>
                  <a:srgbClr val="FFFF00"/>
                </a:highlight>
                <a:latin typeface="Times New Roman"/>
                <a:cs typeface="Times New Roman"/>
              </a:rPr>
              <a:t> </a:t>
            </a:r>
            <a:r>
              <a:rPr lang="el-GR" sz="2000" err="1">
                <a:solidFill>
                  <a:srgbClr val="000000"/>
                </a:solidFill>
                <a:highlight>
                  <a:srgbClr val="FFFF00"/>
                </a:highlight>
                <a:latin typeface="Times New Roman"/>
                <a:cs typeface="Times New Roman"/>
              </a:rPr>
              <a:t>Victim</a:t>
            </a:r>
            <a:r>
              <a:rPr lang="el-GR" sz="2000">
                <a:solidFill>
                  <a:srgbClr val="000000"/>
                </a:solidFill>
                <a:highlight>
                  <a:srgbClr val="C6FC8B"/>
                </a:highlight>
                <a:latin typeface="Times New Roman"/>
                <a:cs typeface="Times New Roman"/>
              </a:rPr>
              <a:t> (Φαινόμενο του Δευτέρους Θύματος) είναι χαρακτηρισμός που αποδίδεται σε έναν επαγγελματία υγείας ο οποίος έχει επηρεαστεί αρνητικά (σωματικά ή/και ψυχικά) από ένα ανεπιθύμητο συμβάν κατά την ώρα εργασίας.</a:t>
            </a:r>
            <a:endParaRPr lang="el-GR" sz="2000">
              <a:highlight>
                <a:srgbClr val="C6FC8B"/>
              </a:highlight>
            </a:endParaRPr>
          </a:p>
        </p:txBody>
      </p:sp>
    </p:spTree>
    <p:extLst>
      <p:ext uri="{BB962C8B-B14F-4D97-AF65-F5344CB8AC3E}">
        <p14:creationId xmlns:p14="http://schemas.microsoft.com/office/powerpoint/2010/main" val="616368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471701-3392-4423-9BBA-6C527C5CB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9D76E52-D962-40CA-BF38-0872E0A2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7"/>
            <a:ext cx="10547975" cy="6467097"/>
          </a:xfrm>
          <a:custGeom>
            <a:avLst/>
            <a:gdLst>
              <a:gd name="connsiteX0" fmla="*/ 2504457 w 8648699"/>
              <a:gd name="connsiteY0" fmla="*/ 3933023 h 5302627"/>
              <a:gd name="connsiteX1" fmla="*/ 2800662 w 8648699"/>
              <a:gd name="connsiteY1" fmla="*/ 4229228 h 5302627"/>
              <a:gd name="connsiteX2" fmla="*/ 2504457 w 8648699"/>
              <a:gd name="connsiteY2" fmla="*/ 4525434 h 5302627"/>
              <a:gd name="connsiteX3" fmla="*/ 2208251 w 8648699"/>
              <a:gd name="connsiteY3" fmla="*/ 4229228 h 5302627"/>
              <a:gd name="connsiteX4" fmla="*/ 2504457 w 8648699"/>
              <a:gd name="connsiteY4" fmla="*/ 3933023 h 5302627"/>
              <a:gd name="connsiteX5" fmla="*/ 69505 w 8648699"/>
              <a:gd name="connsiteY5" fmla="*/ 1036657 h 5302627"/>
              <a:gd name="connsiteX6" fmla="*/ 452007 w 8648699"/>
              <a:gd name="connsiteY6" fmla="*/ 1419158 h 5302627"/>
              <a:gd name="connsiteX7" fmla="*/ 69505 w 8648699"/>
              <a:gd name="connsiteY7" fmla="*/ 1801660 h 5302627"/>
              <a:gd name="connsiteX8" fmla="*/ 0 w 8648699"/>
              <a:gd name="connsiteY8" fmla="*/ 1794654 h 5302627"/>
              <a:gd name="connsiteX9" fmla="*/ 0 w 8648699"/>
              <a:gd name="connsiteY9" fmla="*/ 1043663 h 5302627"/>
              <a:gd name="connsiteX10" fmla="*/ 7016675 w 8648699"/>
              <a:gd name="connsiteY10" fmla="*/ 0 h 5302627"/>
              <a:gd name="connsiteX11" fmla="*/ 7780099 w 8648699"/>
              <a:gd name="connsiteY11" fmla="*/ 0 h 5302627"/>
              <a:gd name="connsiteX12" fmla="*/ 7773118 w 8648699"/>
              <a:gd name="connsiteY12" fmla="*/ 69249 h 5302627"/>
              <a:gd name="connsiteX13" fmla="*/ 7398387 w 8648699"/>
              <a:gd name="connsiteY13" fmla="*/ 374663 h 5302627"/>
              <a:gd name="connsiteX14" fmla="*/ 7023656 w 8648699"/>
              <a:gd name="connsiteY14" fmla="*/ 69249 h 5302627"/>
              <a:gd name="connsiteX15" fmla="*/ 0 w 8648699"/>
              <a:gd name="connsiteY15" fmla="*/ 0 h 5302627"/>
              <a:gd name="connsiteX16" fmla="*/ 6294179 w 8648699"/>
              <a:gd name="connsiteY16" fmla="*/ 0 h 5302627"/>
              <a:gd name="connsiteX17" fmla="*/ 6365011 w 8648699"/>
              <a:gd name="connsiteY17" fmla="*/ 98436 h 5302627"/>
              <a:gd name="connsiteX18" fmla="*/ 6465592 w 8648699"/>
              <a:gd name="connsiteY18" fmla="*/ 282106 h 5302627"/>
              <a:gd name="connsiteX19" fmla="*/ 6902743 w 8648699"/>
              <a:gd name="connsiteY19" fmla="*/ 796697 h 5302627"/>
              <a:gd name="connsiteX20" fmla="*/ 7694396 w 8648699"/>
              <a:gd name="connsiteY20" fmla="*/ 957015 h 5302627"/>
              <a:gd name="connsiteX21" fmla="*/ 8332550 w 8648699"/>
              <a:gd name="connsiteY21" fmla="*/ 1234423 h 5302627"/>
              <a:gd name="connsiteX22" fmla="*/ 8647293 w 8648699"/>
              <a:gd name="connsiteY22" fmla="*/ 2231590 h 5302627"/>
              <a:gd name="connsiteX23" fmla="*/ 8589037 w 8648699"/>
              <a:gd name="connsiteY23" fmla="*/ 2743986 h 5302627"/>
              <a:gd name="connsiteX24" fmla="*/ 6453687 w 8648699"/>
              <a:gd name="connsiteY24" fmla="*/ 3925051 h 5302627"/>
              <a:gd name="connsiteX25" fmla="*/ 5484031 w 8648699"/>
              <a:gd name="connsiteY25" fmla="*/ 4456750 h 5302627"/>
              <a:gd name="connsiteX26" fmla="*/ 5328450 w 8648699"/>
              <a:gd name="connsiteY26" fmla="*/ 4943717 h 5302627"/>
              <a:gd name="connsiteX27" fmla="*/ 4105081 w 8648699"/>
              <a:gd name="connsiteY27" fmla="*/ 5103111 h 5302627"/>
              <a:gd name="connsiteX28" fmla="*/ 3701337 w 8648699"/>
              <a:gd name="connsiteY28" fmla="*/ 4617069 h 5302627"/>
              <a:gd name="connsiteX29" fmla="*/ 3039141 w 8648699"/>
              <a:gd name="connsiteY29" fmla="*/ 3869685 h 5302627"/>
              <a:gd name="connsiteX30" fmla="*/ 1904079 w 8648699"/>
              <a:gd name="connsiteY30" fmla="*/ 3703935 h 5302627"/>
              <a:gd name="connsiteX31" fmla="*/ 613090 w 8648699"/>
              <a:gd name="connsiteY31" fmla="*/ 3502814 h 5302627"/>
              <a:gd name="connsiteX32" fmla="*/ 236971 w 8648699"/>
              <a:gd name="connsiteY32" fmla="*/ 2379773 h 5302627"/>
              <a:gd name="connsiteX33" fmla="*/ 648691 w 8648699"/>
              <a:gd name="connsiteY33" fmla="*/ 1707520 h 5302627"/>
              <a:gd name="connsiteX34" fmla="*/ 625574 w 8648699"/>
              <a:gd name="connsiteY34" fmla="*/ 1098146 h 5302627"/>
              <a:gd name="connsiteX35" fmla="*/ 151668 w 8648699"/>
              <a:gd name="connsiteY35" fmla="*/ 513972 h 5302627"/>
              <a:gd name="connsiteX36" fmla="*/ 28936 w 8648699"/>
              <a:gd name="connsiteY36" fmla="*/ 363239 h 5302627"/>
              <a:gd name="connsiteX37" fmla="*/ 0 w 8648699"/>
              <a:gd name="connsiteY37" fmla="*/ 316565 h 530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48699" h="5302627">
                <a:moveTo>
                  <a:pt x="2504457" y="3933023"/>
                </a:moveTo>
                <a:cubicBezTo>
                  <a:pt x="2668046" y="3933023"/>
                  <a:pt x="2800662" y="4065639"/>
                  <a:pt x="2800662" y="4229228"/>
                </a:cubicBezTo>
                <a:cubicBezTo>
                  <a:pt x="2800662" y="4392818"/>
                  <a:pt x="2668046" y="4525434"/>
                  <a:pt x="2504457" y="4525434"/>
                </a:cubicBezTo>
                <a:cubicBezTo>
                  <a:pt x="2340867" y="4525434"/>
                  <a:pt x="2208251" y="4392818"/>
                  <a:pt x="2208251" y="4229228"/>
                </a:cubicBezTo>
                <a:cubicBezTo>
                  <a:pt x="2208251" y="4065639"/>
                  <a:pt x="2340867" y="3933023"/>
                  <a:pt x="2504457" y="3933023"/>
                </a:cubicBezTo>
                <a:close/>
                <a:moveTo>
                  <a:pt x="69505" y="1036657"/>
                </a:moveTo>
                <a:cubicBezTo>
                  <a:pt x="280754" y="1036657"/>
                  <a:pt x="452007" y="1207909"/>
                  <a:pt x="452007" y="1419158"/>
                </a:cubicBezTo>
                <a:cubicBezTo>
                  <a:pt x="452007" y="1630408"/>
                  <a:pt x="280754" y="1801660"/>
                  <a:pt x="69505" y="1801660"/>
                </a:cubicBezTo>
                <a:lnTo>
                  <a:pt x="0" y="1794654"/>
                </a:lnTo>
                <a:lnTo>
                  <a:pt x="0" y="1043663"/>
                </a:lnTo>
                <a:close/>
                <a:moveTo>
                  <a:pt x="7016675" y="0"/>
                </a:moveTo>
                <a:lnTo>
                  <a:pt x="7780099" y="0"/>
                </a:lnTo>
                <a:lnTo>
                  <a:pt x="7773118" y="69249"/>
                </a:lnTo>
                <a:cubicBezTo>
                  <a:pt x="7737451" y="243548"/>
                  <a:pt x="7583231" y="374663"/>
                  <a:pt x="7398387" y="374663"/>
                </a:cubicBezTo>
                <a:cubicBezTo>
                  <a:pt x="7213544" y="374663"/>
                  <a:pt x="7059323" y="243548"/>
                  <a:pt x="7023656" y="69249"/>
                </a:cubicBezTo>
                <a:close/>
                <a:moveTo>
                  <a:pt x="0" y="0"/>
                </a:moveTo>
                <a:lnTo>
                  <a:pt x="6294179" y="0"/>
                </a:lnTo>
                <a:lnTo>
                  <a:pt x="6365011" y="98436"/>
                </a:lnTo>
                <a:cubicBezTo>
                  <a:pt x="6400768" y="155469"/>
                  <a:pt x="6434312" y="216741"/>
                  <a:pt x="6465592" y="282106"/>
                </a:cubicBezTo>
                <a:cubicBezTo>
                  <a:pt x="6566037" y="491894"/>
                  <a:pt x="6666020" y="721566"/>
                  <a:pt x="6902743" y="796697"/>
                </a:cubicBezTo>
                <a:cubicBezTo>
                  <a:pt x="7158189" y="877608"/>
                  <a:pt x="7427043" y="924651"/>
                  <a:pt x="7694396" y="957015"/>
                </a:cubicBezTo>
                <a:cubicBezTo>
                  <a:pt x="7940248" y="986605"/>
                  <a:pt x="8159979" y="1057229"/>
                  <a:pt x="8332550" y="1234423"/>
                </a:cubicBezTo>
                <a:cubicBezTo>
                  <a:pt x="8603138" y="1512294"/>
                  <a:pt x="8658851" y="1860210"/>
                  <a:pt x="8647293" y="2231590"/>
                </a:cubicBezTo>
                <a:cubicBezTo>
                  <a:pt x="8629145" y="2403353"/>
                  <a:pt x="8638277" y="2582279"/>
                  <a:pt x="8589037" y="2743986"/>
                </a:cubicBezTo>
                <a:cubicBezTo>
                  <a:pt x="8301458" y="3687636"/>
                  <a:pt x="7538354" y="4241181"/>
                  <a:pt x="6453687" y="3925051"/>
                </a:cubicBezTo>
                <a:cubicBezTo>
                  <a:pt x="6080573" y="3817210"/>
                  <a:pt x="5567715" y="3967010"/>
                  <a:pt x="5484031" y="4456750"/>
                </a:cubicBezTo>
                <a:cubicBezTo>
                  <a:pt x="5455596" y="4624120"/>
                  <a:pt x="5418146" y="4805013"/>
                  <a:pt x="5328450" y="4943717"/>
                </a:cubicBezTo>
                <a:cubicBezTo>
                  <a:pt x="5126059" y="5255917"/>
                  <a:pt x="4482009" y="5484548"/>
                  <a:pt x="4105081" y="5103111"/>
                </a:cubicBezTo>
                <a:cubicBezTo>
                  <a:pt x="3957593" y="4953889"/>
                  <a:pt x="3837498" y="4777850"/>
                  <a:pt x="3701337" y="4617069"/>
                </a:cubicBezTo>
                <a:cubicBezTo>
                  <a:pt x="3485305" y="4362316"/>
                  <a:pt x="3302331" y="4060173"/>
                  <a:pt x="3039141" y="3869685"/>
                </a:cubicBezTo>
                <a:cubicBezTo>
                  <a:pt x="2713878" y="3634583"/>
                  <a:pt x="2294068" y="3664866"/>
                  <a:pt x="1904079" y="3703935"/>
                </a:cubicBezTo>
                <a:cubicBezTo>
                  <a:pt x="1453058" y="3749245"/>
                  <a:pt x="1020302" y="3739998"/>
                  <a:pt x="613090" y="3502814"/>
                </a:cubicBezTo>
                <a:cubicBezTo>
                  <a:pt x="116530" y="3213615"/>
                  <a:pt x="35156" y="2799815"/>
                  <a:pt x="236971" y="2379773"/>
                </a:cubicBezTo>
                <a:cubicBezTo>
                  <a:pt x="350131" y="2144206"/>
                  <a:pt x="510680" y="1931411"/>
                  <a:pt x="648691" y="1707520"/>
                </a:cubicBezTo>
                <a:cubicBezTo>
                  <a:pt x="773871" y="1503742"/>
                  <a:pt x="769826" y="1286438"/>
                  <a:pt x="625574" y="1098146"/>
                </a:cubicBezTo>
                <a:cubicBezTo>
                  <a:pt x="472999" y="899107"/>
                  <a:pt x="321119" y="698218"/>
                  <a:pt x="151668" y="513972"/>
                </a:cubicBezTo>
                <a:cubicBezTo>
                  <a:pt x="105932" y="464255"/>
                  <a:pt x="65115" y="413944"/>
                  <a:pt x="28936" y="363239"/>
                </a:cubicBezTo>
                <a:lnTo>
                  <a:pt x="0" y="316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5BBEAF6-3C12-1B42-5604-7477D16EC83C}"/>
              </a:ext>
            </a:extLst>
          </p:cNvPr>
          <p:cNvSpPr>
            <a:spLocks noGrp="1"/>
          </p:cNvSpPr>
          <p:nvPr>
            <p:ph idx="1"/>
          </p:nvPr>
        </p:nvSpPr>
        <p:spPr>
          <a:xfrm>
            <a:off x="610242" y="1301342"/>
            <a:ext cx="5070514" cy="5171769"/>
          </a:xfrm>
        </p:spPr>
        <p:txBody>
          <a:bodyPr vert="horz" lIns="91440" tIns="45720" rIns="91440" bIns="45720" rtlCol="0" anchor="t">
            <a:noAutofit/>
          </a:bodyPr>
          <a:lstStyle/>
          <a:p>
            <a:pPr>
              <a:lnSpc>
                <a:spcPct val="100000"/>
              </a:lnSpc>
              <a:spcBef>
                <a:spcPts val="900"/>
              </a:spcBef>
            </a:pPr>
            <a:r>
              <a:rPr lang="el-GR" dirty="0">
                <a:solidFill>
                  <a:srgbClr val="000000"/>
                </a:solidFill>
                <a:latin typeface="Times New Roman"/>
                <a:cs typeface="Times New Roman"/>
              </a:rPr>
              <a:t>Ένα ερωτηματολόγιο το οποίο χρησιμοποιείτε στην </a:t>
            </a:r>
            <a:r>
              <a:rPr lang="el-GR" u="sng" dirty="0">
                <a:latin typeface="Times New Roman"/>
                <a:cs typeface="Times New Roman"/>
              </a:rPr>
              <a:t>εκτίμηση του επαγγελματικού κίνδυνου και στην έρευνα για την εργασία και υγεία</a:t>
            </a:r>
            <a:r>
              <a:rPr lang="el-GR" dirty="0">
                <a:latin typeface="Times New Roman"/>
                <a:cs typeface="Times New Roman"/>
              </a:rPr>
              <a:t>.</a:t>
            </a:r>
            <a:endParaRPr lang="en-US" dirty="0">
              <a:latin typeface="Times New Roman"/>
              <a:cs typeface="Times New Roman"/>
            </a:endParaRPr>
          </a:p>
          <a:p>
            <a:pPr>
              <a:lnSpc>
                <a:spcPct val="100000"/>
              </a:lnSpc>
              <a:spcBef>
                <a:spcPts val="900"/>
              </a:spcBef>
            </a:pPr>
            <a:r>
              <a:rPr lang="el-GR" dirty="0">
                <a:solidFill>
                  <a:srgbClr val="000000"/>
                </a:solidFill>
                <a:latin typeface="Times New Roman"/>
                <a:cs typeface="Times New Roman"/>
              </a:rPr>
              <a:t>Το συγκεκριμένο ερωτηματολόγιο μπορεί να λειτουργήσει ως μέσο πρόληψης και προστασίας  αλλά και αποτελεί και ένα μέσο που </a:t>
            </a:r>
            <a:r>
              <a:rPr lang="el-GR" dirty="0">
                <a:solidFill>
                  <a:srgbClr val="000000"/>
                </a:solidFill>
                <a:highlight>
                  <a:srgbClr val="C6FC8B"/>
                </a:highlight>
                <a:latin typeface="Times New Roman"/>
                <a:cs typeface="Times New Roman"/>
              </a:rPr>
              <a:t>ρίχνει φως στις ψυχοκοινωνικές συνθήκες που επικρατούν εντός των χωρών παροχής υγείας</a:t>
            </a:r>
            <a:r>
              <a:rPr lang="el-GR" dirty="0">
                <a:solidFill>
                  <a:srgbClr val="000000"/>
                </a:solidFill>
                <a:latin typeface="Times New Roman"/>
                <a:cs typeface="Times New Roman"/>
              </a:rPr>
              <a:t>.{περιλαμβάνει ερωτήσεις για  επαφή και συγκρούσεις με πελάτες (ασθενείς, πολίτες κ.λπ.),  σεξουαλική παρενόχληση στο χώρο εργασίας , εργασία σε  κινητή εργασία ,  εκπαίδευση και διδασκαλία  και  προσφορές προαγωγής της υγείας στο χώρο εργασίας.}</a:t>
            </a:r>
            <a:endParaRPr lang="el-GR" dirty="0"/>
          </a:p>
        </p:txBody>
      </p:sp>
      <p:sp>
        <p:nvSpPr>
          <p:cNvPr id="11" name="Τίτλος 10">
            <a:extLst>
              <a:ext uri="{FF2B5EF4-FFF2-40B4-BE49-F238E27FC236}">
                <a16:creationId xmlns:a16="http://schemas.microsoft.com/office/drawing/2014/main" id="{CE045BBC-57DD-5747-96C2-C662E35430D7}"/>
              </a:ext>
            </a:extLst>
          </p:cNvPr>
          <p:cNvSpPr>
            <a:spLocks noGrp="1"/>
          </p:cNvSpPr>
          <p:nvPr>
            <p:ph type="title"/>
          </p:nvPr>
        </p:nvSpPr>
        <p:spPr>
          <a:xfrm>
            <a:off x="609600" y="686937"/>
            <a:ext cx="4269784" cy="550648"/>
          </a:xfrm>
        </p:spPr>
        <p:txBody>
          <a:bodyPr vert="horz" lIns="91440" tIns="45720" rIns="91440" bIns="45720" rtlCol="0" anchor="b">
            <a:noAutofit/>
          </a:bodyPr>
          <a:lstStyle/>
          <a:p>
            <a:r>
              <a:rPr lang="en-US" sz="2800" i="1">
                <a:solidFill>
                  <a:srgbClr val="C6FC8B"/>
                </a:solidFill>
                <a:latin typeface="Times New Roman"/>
                <a:cs typeface="Times New Roman"/>
              </a:rPr>
              <a:t>Copenhagen Psychosocial Questionnaire</a:t>
            </a:r>
            <a:r>
              <a:rPr lang="el-GR" sz="2800" i="1">
                <a:solidFill>
                  <a:srgbClr val="C6FC8B"/>
                </a:solidFill>
                <a:latin typeface="Times New Roman"/>
                <a:cs typeface="Times New Roman"/>
              </a:rPr>
              <a:t> </a:t>
            </a:r>
            <a:endParaRPr lang="el-GR" sz="2800" i="1">
              <a:solidFill>
                <a:srgbClr val="262626"/>
              </a:solidFill>
              <a:cs typeface="Posterama"/>
            </a:endParaRPr>
          </a:p>
        </p:txBody>
      </p:sp>
      <p:pic>
        <p:nvPicPr>
          <p:cNvPr id="13" name="Εικόνα 12" descr="A table of text with a number of words">
            <a:extLst>
              <a:ext uri="{FF2B5EF4-FFF2-40B4-BE49-F238E27FC236}">
                <a16:creationId xmlns:a16="http://schemas.microsoft.com/office/drawing/2014/main" id="{0BA45CB4-C8E5-90A4-BCD8-3CFF611AE85C}"/>
              </a:ext>
            </a:extLst>
          </p:cNvPr>
          <p:cNvPicPr>
            <a:picLocks noChangeAspect="1"/>
          </p:cNvPicPr>
          <p:nvPr/>
        </p:nvPicPr>
        <p:blipFill>
          <a:blip r:embed="rId2"/>
          <a:stretch>
            <a:fillRect/>
          </a:stretch>
        </p:blipFill>
        <p:spPr>
          <a:xfrm>
            <a:off x="5680129" y="268707"/>
            <a:ext cx="6178657" cy="6333502"/>
          </a:xfrm>
          <a:prstGeom prst="rect">
            <a:avLst/>
          </a:prstGeom>
          <a:ln w="28575">
            <a:solidFill>
              <a:srgbClr val="92D050"/>
            </a:solidFill>
          </a:ln>
        </p:spPr>
      </p:pic>
    </p:spTree>
    <p:extLst>
      <p:ext uri="{BB962C8B-B14F-4D97-AF65-F5344CB8AC3E}">
        <p14:creationId xmlns:p14="http://schemas.microsoft.com/office/powerpoint/2010/main" val="3835562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A7B5FD-BA7F-C169-F5FD-ADBA5FD6ACBD}"/>
              </a:ext>
            </a:extLst>
          </p:cNvPr>
          <p:cNvSpPr>
            <a:spLocks noGrp="1"/>
          </p:cNvSpPr>
          <p:nvPr>
            <p:ph type="title"/>
          </p:nvPr>
        </p:nvSpPr>
        <p:spPr/>
        <p:txBody>
          <a:bodyPr>
            <a:normAutofit/>
          </a:bodyPr>
          <a:lstStyle/>
          <a:p>
            <a:pPr algn="ctr"/>
            <a:r>
              <a:rPr lang="el-GR" b="1">
                <a:solidFill>
                  <a:srgbClr val="000000"/>
                </a:solidFill>
                <a:latin typeface="Times New Roman"/>
                <a:ea typeface="calibri light"/>
                <a:cs typeface="calibri light"/>
              </a:rPr>
              <a:t>Ατομική Υπευθυνότητα</a:t>
            </a:r>
            <a:br>
              <a:rPr lang="el-GR" sz="5400" b="1">
                <a:solidFill>
                  <a:srgbClr val="000000"/>
                </a:solidFill>
                <a:latin typeface="Times New Roman"/>
                <a:ea typeface="calibri light"/>
                <a:cs typeface="calibri light"/>
              </a:rPr>
            </a:br>
            <a:r>
              <a:rPr lang="el-GR" sz="2400" b="1">
                <a:solidFill>
                  <a:srgbClr val="000000"/>
                </a:solidFill>
                <a:latin typeface="Times New Roman"/>
                <a:ea typeface="calibri light"/>
                <a:cs typeface="calibri light"/>
              </a:rPr>
              <a:t>Ορισμοί</a:t>
            </a:r>
            <a:endParaRPr lang="el-GR" sz="2400">
              <a:latin typeface="Times New Roman"/>
              <a:cs typeface="Times New Roman"/>
            </a:endParaRPr>
          </a:p>
        </p:txBody>
      </p:sp>
      <p:sp>
        <p:nvSpPr>
          <p:cNvPr id="3" name="Θέση περιεχομένου 2">
            <a:extLst>
              <a:ext uri="{FF2B5EF4-FFF2-40B4-BE49-F238E27FC236}">
                <a16:creationId xmlns:a16="http://schemas.microsoft.com/office/drawing/2014/main" id="{30E50EE0-6041-AC00-2B5D-6E664295FC4B}"/>
              </a:ext>
            </a:extLst>
          </p:cNvPr>
          <p:cNvSpPr>
            <a:spLocks noGrp="1"/>
          </p:cNvSpPr>
          <p:nvPr>
            <p:ph idx="1"/>
          </p:nvPr>
        </p:nvSpPr>
        <p:spPr/>
        <p:txBody>
          <a:bodyPr vert="horz" lIns="91440" tIns="45720" rIns="91440" bIns="45720" rtlCol="0" anchor="t">
            <a:normAutofit/>
          </a:bodyPr>
          <a:lstStyle/>
          <a:p>
            <a:r>
              <a:rPr lang="el-GR" sz="2400" b="1">
                <a:solidFill>
                  <a:srgbClr val="000000"/>
                </a:solidFill>
                <a:highlight>
                  <a:srgbClr val="B3D7F3"/>
                </a:highlight>
                <a:latin typeface="Times New Roman"/>
                <a:ea typeface="Calibri"/>
                <a:cs typeface="Calibri"/>
              </a:rPr>
              <a:t>Ατομική υπευθυνότητα</a:t>
            </a:r>
            <a:r>
              <a:rPr lang="el-GR" sz="2400">
                <a:solidFill>
                  <a:srgbClr val="000000"/>
                </a:solidFill>
                <a:latin typeface="Times New Roman"/>
                <a:ea typeface="Calibri"/>
                <a:cs typeface="Calibri"/>
              </a:rPr>
              <a:t>: είναι όταν αναλαμβάνει ένας άνθρωπος την πλήρη ευθύνη για τις πράξεις, τις αποφάσεις, τις σκέψεις και πολλά άλλα πράγματα που τον διέπουν.(2/3/23)</a:t>
            </a:r>
            <a:endParaRPr lang="el-GR">
              <a:latin typeface="Times New Roman"/>
            </a:endParaRPr>
          </a:p>
          <a:p>
            <a:r>
              <a:rPr lang="el-GR" sz="2400" b="1">
                <a:solidFill>
                  <a:srgbClr val="000000"/>
                </a:solidFill>
                <a:highlight>
                  <a:srgbClr val="B3D7F3"/>
                </a:highlight>
                <a:latin typeface="Times New Roman"/>
                <a:ea typeface="Calibri"/>
                <a:cs typeface="Calibri"/>
              </a:rPr>
              <a:t>Μέσα ατομικής προστασίας εργαζομένων</a:t>
            </a:r>
            <a:r>
              <a:rPr lang="el-GR" sz="2400">
                <a:solidFill>
                  <a:srgbClr val="000000"/>
                </a:solidFill>
                <a:latin typeface="Times New Roman"/>
                <a:ea typeface="Calibri"/>
                <a:cs typeface="Calibri"/>
              </a:rPr>
              <a:t>: νοείται κάθε εξοπλισμός τον οποίο ο εργαζόμενος πρέπει να φορά ή να φέρει κατά την εργασία, για να προστατεύεται από έναν ή περισσότερους κινδύνους για την ασφάλεια και την υγεία του, καθώς και κάθε συμπλήρωμα ή εξάρτημα του εξοπλισμού που εξυπηρετεί αυτόν τον σκοπό.(Χατζηδάκη,Σημαντήρα,Κοτσαρίδη,2009)</a:t>
            </a:r>
            <a:endParaRPr lang="el-GR">
              <a:latin typeface="Times New Roman"/>
              <a:cs typeface="Times New Roman"/>
            </a:endParaRPr>
          </a:p>
          <a:p>
            <a:endParaRPr lang="el-GR"/>
          </a:p>
        </p:txBody>
      </p:sp>
    </p:spTree>
    <p:extLst>
      <p:ext uri="{BB962C8B-B14F-4D97-AF65-F5344CB8AC3E}">
        <p14:creationId xmlns:p14="http://schemas.microsoft.com/office/powerpoint/2010/main" val="4027641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7B505E-90E2-43BB-86E7-BA1EDEA24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CB45420-F5A6-487E-B1AC-83901129F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0"/>
            <a:ext cx="11582400" cy="6323200"/>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0F96556B-3C3F-0279-3D1A-B9BE7E61F5D5}"/>
              </a:ext>
            </a:extLst>
          </p:cNvPr>
          <p:cNvSpPr>
            <a:spLocks noGrp="1"/>
          </p:cNvSpPr>
          <p:nvPr>
            <p:ph idx="1"/>
          </p:nvPr>
        </p:nvSpPr>
        <p:spPr>
          <a:xfrm>
            <a:off x="7096348" y="306868"/>
            <a:ext cx="4641661" cy="5962356"/>
          </a:xfrm>
        </p:spPr>
        <p:txBody>
          <a:bodyPr vert="horz" lIns="91440" tIns="45720" rIns="91440" bIns="45720" rtlCol="0" anchor="t">
            <a:normAutofit lnSpcReduction="10000"/>
          </a:bodyPr>
          <a:lstStyle/>
          <a:p>
            <a:pPr>
              <a:lnSpc>
                <a:spcPct val="100000"/>
              </a:lnSpc>
              <a:spcBef>
                <a:spcPts val="900"/>
              </a:spcBef>
            </a:pPr>
            <a:r>
              <a:rPr lang="el-GR">
                <a:solidFill>
                  <a:srgbClr val="000000"/>
                </a:solidFill>
                <a:latin typeface="Times New Roman"/>
                <a:cs typeface="Times New Roman"/>
              </a:rPr>
              <a:t>Ένα διάγραμμα που αποσκοπεί στην σωστή διαχείριση των ψυχοκοινωνικών κίνδυνων στο χώρο εργασίας, το οποίο παράλληλα προάγει την ψυχική υγειά. </a:t>
            </a:r>
          </a:p>
          <a:p>
            <a:pPr>
              <a:lnSpc>
                <a:spcPct val="100000"/>
              </a:lnSpc>
              <a:spcBef>
                <a:spcPts val="900"/>
              </a:spcBef>
            </a:pPr>
            <a:r>
              <a:rPr lang="el-GR">
                <a:solidFill>
                  <a:srgbClr val="000000"/>
                </a:solidFill>
                <a:latin typeface="Times New Roman"/>
                <a:cs typeface="Times New Roman"/>
              </a:rPr>
              <a:t>Βασισμένο στην ανασκόπηση, κριτική αξιολόγηση και εναρμόνιση των ήδη υπάρχων Ευρωπαϊκών μεθόδων προσέγγισης των ψυχοκοινωνικών κίνδυνων, το </a:t>
            </a:r>
            <a:r>
              <a:rPr lang="en-US">
                <a:solidFill>
                  <a:srgbClr val="000000"/>
                </a:solidFill>
                <a:latin typeface="Times New Roman"/>
                <a:cs typeface="Times New Roman"/>
              </a:rPr>
              <a:t>PRIMA-EF</a:t>
            </a:r>
            <a:r>
              <a:rPr lang="el-GR">
                <a:solidFill>
                  <a:srgbClr val="000000"/>
                </a:solidFill>
                <a:latin typeface="Times New Roman"/>
                <a:cs typeface="Times New Roman"/>
              </a:rPr>
              <a:t> είναι ένα χρήσιμο εργαλείο για την πρόληψη και αντιμετώπιση αυτών των κίνδυνων αλλά μπορεί να χρησιμοποιηθεί και ως γνώμονας για την δημιουργία καινούργιων τροπών αντιμετώπισης.</a:t>
            </a:r>
            <a:endParaRPr lang="el-GR">
              <a:solidFill>
                <a:srgbClr val="262626"/>
              </a:solidFill>
              <a:latin typeface="Avenir Next LT Pro"/>
              <a:cs typeface="Times New Roman"/>
            </a:endParaRPr>
          </a:p>
          <a:p>
            <a:pPr>
              <a:lnSpc>
                <a:spcPct val="100000"/>
              </a:lnSpc>
              <a:spcBef>
                <a:spcPts val="900"/>
              </a:spcBef>
            </a:pPr>
            <a:endParaRPr lang="el-GR">
              <a:solidFill>
                <a:srgbClr val="000000"/>
              </a:solidFill>
              <a:highlight>
                <a:srgbClr val="C9EF97"/>
              </a:highlight>
              <a:latin typeface="Times New Roman"/>
              <a:cs typeface="Times New Roman"/>
            </a:endParaRPr>
          </a:p>
          <a:p>
            <a:pPr>
              <a:lnSpc>
                <a:spcPct val="100000"/>
              </a:lnSpc>
              <a:spcBef>
                <a:spcPts val="900"/>
              </a:spcBef>
            </a:pPr>
            <a:r>
              <a:rPr lang="el-GR">
                <a:solidFill>
                  <a:srgbClr val="000000"/>
                </a:solidFill>
                <a:highlight>
                  <a:srgbClr val="C9EF97"/>
                </a:highlight>
                <a:latin typeface="Times New Roman"/>
                <a:cs typeface="Times New Roman"/>
              </a:rPr>
              <a:t>Στην εικόνα φαίνεται το μοντέλο PRIMA-EF για πολιτικές που αφορούν τη διαχείριση ψυχοκοινωνικών κινδύνων</a:t>
            </a:r>
            <a:r>
              <a:rPr lang="en-US">
                <a:solidFill>
                  <a:srgbClr val="000000"/>
                </a:solidFill>
                <a:highlight>
                  <a:srgbClr val="C9EF97"/>
                </a:highlight>
                <a:latin typeface="Times New Roman"/>
                <a:cs typeface="Times New Roman"/>
              </a:rPr>
              <a:t>.</a:t>
            </a:r>
            <a:endParaRPr lang="el-GR">
              <a:highlight>
                <a:srgbClr val="C9EF97"/>
              </a:highlight>
            </a:endParaRPr>
          </a:p>
        </p:txBody>
      </p:sp>
      <p:sp>
        <p:nvSpPr>
          <p:cNvPr id="7" name="Τίτλος 6">
            <a:extLst>
              <a:ext uri="{FF2B5EF4-FFF2-40B4-BE49-F238E27FC236}">
                <a16:creationId xmlns:a16="http://schemas.microsoft.com/office/drawing/2014/main" id="{10AC3A3F-B580-4494-4051-FF17AE397DFA}"/>
              </a:ext>
            </a:extLst>
          </p:cNvPr>
          <p:cNvSpPr>
            <a:spLocks noGrp="1"/>
          </p:cNvSpPr>
          <p:nvPr>
            <p:ph type="title"/>
          </p:nvPr>
        </p:nvSpPr>
        <p:spPr>
          <a:xfrm>
            <a:off x="286718" y="2427"/>
            <a:ext cx="6039173" cy="2022986"/>
          </a:xfrm>
        </p:spPr>
        <p:txBody>
          <a:bodyPr>
            <a:normAutofit/>
          </a:bodyPr>
          <a:lstStyle/>
          <a:p>
            <a:r>
              <a:rPr lang="en-US" sz="3200" i="1">
                <a:solidFill>
                  <a:srgbClr val="C5EF97"/>
                </a:solidFill>
                <a:latin typeface="Times New Roman"/>
                <a:cs typeface="Times New Roman"/>
              </a:rPr>
              <a:t>Psychosocial Risk Management Framework </a:t>
            </a:r>
            <a:br>
              <a:rPr lang="en-US" sz="3200" i="1">
                <a:solidFill>
                  <a:srgbClr val="C5EF97"/>
                </a:solidFill>
                <a:latin typeface="Times New Roman"/>
                <a:cs typeface="Times New Roman"/>
              </a:rPr>
            </a:br>
            <a:r>
              <a:rPr lang="en-US" sz="3200" i="1">
                <a:solidFill>
                  <a:srgbClr val="C5EF97"/>
                </a:solidFill>
                <a:latin typeface="Times New Roman"/>
                <a:cs typeface="Times New Roman"/>
              </a:rPr>
              <a:t>(PRIMA-EF)</a:t>
            </a:r>
            <a:endParaRPr lang="el-GR" i="1">
              <a:solidFill>
                <a:srgbClr val="C5EF97"/>
              </a:solidFill>
            </a:endParaRPr>
          </a:p>
        </p:txBody>
      </p:sp>
      <p:pic>
        <p:nvPicPr>
          <p:cNvPr id="9" name="Εικόνα 8" descr="Εικόνα που περιέχει κείμενο, γραμματοσειρά, διάγραμμα, απόδειξη&#10;&#10;Περιγραφή που δημιουργήθηκε αυτόματα">
            <a:extLst>
              <a:ext uri="{FF2B5EF4-FFF2-40B4-BE49-F238E27FC236}">
                <a16:creationId xmlns:a16="http://schemas.microsoft.com/office/drawing/2014/main" id="{C46AB0D9-E887-D76A-43DF-B3C3DFCC8A47}"/>
              </a:ext>
            </a:extLst>
          </p:cNvPr>
          <p:cNvPicPr>
            <a:picLocks noChangeAspect="1"/>
          </p:cNvPicPr>
          <p:nvPr/>
        </p:nvPicPr>
        <p:blipFill>
          <a:blip r:embed="rId2"/>
          <a:stretch>
            <a:fillRect/>
          </a:stretch>
        </p:blipFill>
        <p:spPr>
          <a:xfrm>
            <a:off x="165316" y="2610461"/>
            <a:ext cx="6876082" cy="3522707"/>
          </a:xfrm>
          <a:prstGeom prst="rect">
            <a:avLst/>
          </a:prstGeom>
          <a:ln w="28575">
            <a:solidFill>
              <a:srgbClr val="92D050"/>
            </a:solidFill>
          </a:ln>
        </p:spPr>
      </p:pic>
    </p:spTree>
    <p:extLst>
      <p:ext uri="{BB962C8B-B14F-4D97-AF65-F5344CB8AC3E}">
        <p14:creationId xmlns:p14="http://schemas.microsoft.com/office/powerpoint/2010/main" val="337510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252D050-0313-A9A5-6DF7-FD83B64232FA}"/>
              </a:ext>
            </a:extLst>
          </p:cNvPr>
          <p:cNvSpPr>
            <a:spLocks noGrp="1"/>
          </p:cNvSpPr>
          <p:nvPr>
            <p:ph type="title"/>
          </p:nvPr>
        </p:nvSpPr>
        <p:spPr>
          <a:xfrm>
            <a:off x="1990705" y="830060"/>
            <a:ext cx="8197977" cy="781044"/>
          </a:xfrm>
        </p:spPr>
        <p:txBody>
          <a:bodyPr>
            <a:normAutofit/>
          </a:bodyPr>
          <a:lstStyle/>
          <a:p>
            <a:pPr algn="ctr"/>
            <a:r>
              <a:rPr lang="el-GR" sz="4000" b="1" dirty="0">
                <a:solidFill>
                  <a:srgbClr val="000000"/>
                </a:solidFill>
                <a:latin typeface="Times New Roman"/>
                <a:ea typeface="Calibri"/>
                <a:cs typeface="Calibri"/>
              </a:rPr>
              <a:t>Νομικό πλαίσιο </a:t>
            </a:r>
            <a:endParaRPr lang="el-GR" b="1" dirty="0">
              <a:latin typeface="Times New Roman"/>
            </a:endParaRPr>
          </a:p>
        </p:txBody>
      </p:sp>
      <p:sp>
        <p:nvSpPr>
          <p:cNvPr id="3" name="Θέση περιεχομένου 2">
            <a:extLst>
              <a:ext uri="{FF2B5EF4-FFF2-40B4-BE49-F238E27FC236}">
                <a16:creationId xmlns:a16="http://schemas.microsoft.com/office/drawing/2014/main" id="{BEC00CF0-C464-2B2A-0847-BB0A7EBDCA35}"/>
              </a:ext>
            </a:extLst>
          </p:cNvPr>
          <p:cNvSpPr>
            <a:spLocks noGrp="1"/>
          </p:cNvSpPr>
          <p:nvPr>
            <p:ph idx="1"/>
          </p:nvPr>
        </p:nvSpPr>
        <p:spPr>
          <a:xfrm>
            <a:off x="841248" y="1412694"/>
            <a:ext cx="10496892" cy="4040110"/>
          </a:xfrm>
        </p:spPr>
        <p:txBody>
          <a:bodyPr anchor="b">
            <a:normAutofit/>
          </a:bodyPr>
          <a:lstStyle/>
          <a:p>
            <a:pPr algn="ctr"/>
            <a:r>
              <a:rPr lang="el-GR" sz="2400" dirty="0">
                <a:solidFill>
                  <a:srgbClr val="000000"/>
                </a:solidFill>
                <a:latin typeface="Times New Roman"/>
                <a:ea typeface="Calibri"/>
                <a:cs typeface="Calibri"/>
              </a:rPr>
              <a:t>Η νομοθεσία για την υγεία και την ασφάλεια στην εργασία εξελίσσεται διαρκώς, με σκοπό να αναπτυχθεί η ενημέρωση των εργαζομένων και βέβαια να βελτιωθεί η υγεία και η ασφάλεια γενικότερα ανεξάρτητα από τις οικονομικές εκτιμήσεις. Παρακάτω θα παρουσιαστούν, εν συντομία , ορισμένα κομμάτια από το </a:t>
            </a:r>
            <a:r>
              <a:rPr lang="el-GR" sz="2400" dirty="0">
                <a:solidFill>
                  <a:srgbClr val="FC5C47"/>
                </a:solidFill>
                <a:latin typeface="Times New Roman"/>
                <a:ea typeface="Calibri"/>
                <a:cs typeface="Calibri"/>
              </a:rPr>
              <a:t>Εθνικό </a:t>
            </a:r>
            <a:r>
              <a:rPr lang="el-GR" sz="2400" dirty="0">
                <a:solidFill>
                  <a:srgbClr val="000000"/>
                </a:solidFill>
                <a:latin typeface="Times New Roman"/>
                <a:ea typeface="Calibri"/>
                <a:cs typeface="Calibri"/>
              </a:rPr>
              <a:t>και </a:t>
            </a:r>
            <a:r>
              <a:rPr lang="el-GR" sz="2400" dirty="0">
                <a:solidFill>
                  <a:srgbClr val="FC5C47"/>
                </a:solidFill>
                <a:latin typeface="Times New Roman"/>
                <a:ea typeface="Calibri"/>
                <a:cs typeface="Calibri"/>
              </a:rPr>
              <a:t>Ευρωπαϊκό Νομοθετικό Πλαίσιο</a:t>
            </a:r>
            <a:r>
              <a:rPr lang="el-GR" sz="2400" dirty="0">
                <a:solidFill>
                  <a:srgbClr val="000000"/>
                </a:solidFill>
                <a:latin typeface="Times New Roman"/>
                <a:ea typeface="Calibri"/>
                <a:cs typeface="Calibri"/>
              </a:rPr>
              <a:t> που αφορούν την υγεία και την ασφάλεια στους χώρους των νοσοκομείων.</a:t>
            </a:r>
            <a:endParaRPr lang="el-GR" sz="2400" dirty="0">
              <a:latin typeface="Times New Roman"/>
              <a:cs typeface="Times New Roman"/>
            </a:endParaRPr>
          </a:p>
          <a:p>
            <a:endParaRPr lang="el-GR" dirty="0"/>
          </a:p>
        </p:txBody>
      </p:sp>
      <p:sp>
        <p:nvSpPr>
          <p:cNvPr id="12" name="Freeform: Shape 11">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5" name="Picture 4" descr="A gavel and scales of justice&#10;&#10;Description automatically generated">
            <a:extLst>
              <a:ext uri="{FF2B5EF4-FFF2-40B4-BE49-F238E27FC236}">
                <a16:creationId xmlns:a16="http://schemas.microsoft.com/office/drawing/2014/main" id="{04690967-1641-B0D6-B5BE-9AF5DA83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533" y="5075702"/>
            <a:ext cx="276225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1479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0B39A6-D628-4338-9D6E-995B6A739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E27C98-F314-9C49-1D36-54C337E082E3}"/>
              </a:ext>
            </a:extLst>
          </p:cNvPr>
          <p:cNvSpPr>
            <a:spLocks noGrp="1"/>
          </p:cNvSpPr>
          <p:nvPr>
            <p:ph type="title"/>
          </p:nvPr>
        </p:nvSpPr>
        <p:spPr>
          <a:xfrm>
            <a:off x="841248" y="423104"/>
            <a:ext cx="9409679" cy="1089852"/>
          </a:xfrm>
        </p:spPr>
        <p:txBody>
          <a:bodyPr>
            <a:normAutofit fontScale="90000"/>
          </a:bodyPr>
          <a:lstStyle/>
          <a:p>
            <a:r>
              <a:rPr lang="el-GR" sz="4000" i="1">
                <a:solidFill>
                  <a:srgbClr val="FC5C47"/>
                </a:solidFill>
                <a:latin typeface="Times New Roman"/>
                <a:ea typeface="calibri light"/>
                <a:cs typeface="calibri light"/>
              </a:rPr>
              <a:t>Επιτροπές Υγιεινής και Ασφάλειας της Εργασίας (Ε.Υ.Α.Ε.)</a:t>
            </a:r>
            <a:endParaRPr lang="el-GR" sz="4000" i="1">
              <a:solidFill>
                <a:srgbClr val="FC5C47"/>
              </a:solidFill>
              <a:latin typeface="Times New Roman"/>
            </a:endParaRPr>
          </a:p>
        </p:txBody>
      </p:sp>
      <p:sp>
        <p:nvSpPr>
          <p:cNvPr id="12" name="Freeform: Shape 11">
            <a:extLst>
              <a:ext uri="{FF2B5EF4-FFF2-40B4-BE49-F238E27FC236}">
                <a16:creationId xmlns:a16="http://schemas.microsoft.com/office/drawing/2014/main" id="{C2EB82B4-D9A1-4145-93F1-004DC0B9B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6630" y="4160168"/>
            <a:ext cx="2832322" cy="2697833"/>
          </a:xfrm>
          <a:custGeom>
            <a:avLst/>
            <a:gdLst>
              <a:gd name="connsiteX0" fmla="*/ 638993 w 2832322"/>
              <a:gd name="connsiteY0" fmla="*/ 1429605 h 2697833"/>
              <a:gd name="connsiteX1" fmla="*/ 798503 w 2832322"/>
              <a:gd name="connsiteY1" fmla="*/ 1509001 h 2697833"/>
              <a:gd name="connsiteX2" fmla="*/ 739507 w 2832322"/>
              <a:gd name="connsiteY2" fmla="*/ 1729178 h 2697833"/>
              <a:gd name="connsiteX3" fmla="*/ 519329 w 2832322"/>
              <a:gd name="connsiteY3" fmla="*/ 1670181 h 2697833"/>
              <a:gd name="connsiteX4" fmla="*/ 578327 w 2832322"/>
              <a:gd name="connsiteY4" fmla="*/ 1450005 h 2697833"/>
              <a:gd name="connsiteX5" fmla="*/ 638993 w 2832322"/>
              <a:gd name="connsiteY5" fmla="*/ 1429605 h 2697833"/>
              <a:gd name="connsiteX6" fmla="*/ 1252193 w 2832322"/>
              <a:gd name="connsiteY6" fmla="*/ 835524 h 2697833"/>
              <a:gd name="connsiteX7" fmla="*/ 1511699 w 2832322"/>
              <a:gd name="connsiteY7" fmla="*/ 997686 h 2697833"/>
              <a:gd name="connsiteX8" fmla="*/ 1392436 w 2832322"/>
              <a:gd name="connsiteY8" fmla="*/ 1442788 h 2697833"/>
              <a:gd name="connsiteX9" fmla="*/ 947333 w 2832322"/>
              <a:gd name="connsiteY9" fmla="*/ 1323523 h 2697833"/>
              <a:gd name="connsiteX10" fmla="*/ 1066598 w 2832322"/>
              <a:gd name="connsiteY10" fmla="*/ 878421 h 2697833"/>
              <a:gd name="connsiteX11" fmla="*/ 1252193 w 2832322"/>
              <a:gd name="connsiteY11" fmla="*/ 835524 h 2697833"/>
              <a:gd name="connsiteX12" fmla="*/ 2832322 w 2832322"/>
              <a:gd name="connsiteY12" fmla="*/ 0 h 2697833"/>
              <a:gd name="connsiteX13" fmla="*/ 2832322 w 2832322"/>
              <a:gd name="connsiteY13" fmla="*/ 2697833 h 2697833"/>
              <a:gd name="connsiteX14" fmla="*/ 0 w 2832322"/>
              <a:gd name="connsiteY14" fmla="*/ 2697833 h 2697833"/>
              <a:gd name="connsiteX15" fmla="*/ 12966 w 2832322"/>
              <a:gd name="connsiteY15" fmla="*/ 2631781 h 2697833"/>
              <a:gd name="connsiteX16" fmla="*/ 1052443 w 2832322"/>
              <a:gd name="connsiteY16" fmla="*/ 1806313 h 2697833"/>
              <a:gd name="connsiteX17" fmla="*/ 1721430 w 2832322"/>
              <a:gd name="connsiteY17" fmla="*/ 1489397 h 2697833"/>
              <a:gd name="connsiteX18" fmla="*/ 2115839 w 2832322"/>
              <a:gd name="connsiteY18" fmla="*/ 696540 h 2697833"/>
              <a:gd name="connsiteX19" fmla="*/ 2590689 w 2832322"/>
              <a:gd name="connsiteY19" fmla="*/ 99461 h 2697833"/>
              <a:gd name="connsiteX20" fmla="*/ 2730434 w 2832322"/>
              <a:gd name="connsiteY20" fmla="*/ 32840 h 269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2322" h="2697833">
                <a:moveTo>
                  <a:pt x="638993" y="1429605"/>
                </a:moveTo>
                <a:cubicBezTo>
                  <a:pt x="701328" y="1421871"/>
                  <a:pt x="765121" y="1451183"/>
                  <a:pt x="798503" y="1509001"/>
                </a:cubicBezTo>
                <a:cubicBezTo>
                  <a:pt x="843012" y="1586093"/>
                  <a:pt x="816599" y="1684670"/>
                  <a:pt x="739507" y="1729178"/>
                </a:cubicBezTo>
                <a:cubicBezTo>
                  <a:pt x="662415" y="1773688"/>
                  <a:pt x="563838" y="1747275"/>
                  <a:pt x="519329" y="1670181"/>
                </a:cubicBezTo>
                <a:cubicBezTo>
                  <a:pt x="474820" y="1593091"/>
                  <a:pt x="501234" y="1494514"/>
                  <a:pt x="578327" y="1450005"/>
                </a:cubicBezTo>
                <a:cubicBezTo>
                  <a:pt x="597599" y="1438878"/>
                  <a:pt x="618215" y="1432183"/>
                  <a:pt x="638993" y="1429605"/>
                </a:cubicBezTo>
                <a:close/>
                <a:moveTo>
                  <a:pt x="1252193" y="835524"/>
                </a:moveTo>
                <a:cubicBezTo>
                  <a:pt x="1356532" y="842898"/>
                  <a:pt x="1455464" y="900282"/>
                  <a:pt x="1511699" y="997686"/>
                </a:cubicBezTo>
                <a:cubicBezTo>
                  <a:pt x="1601677" y="1153532"/>
                  <a:pt x="1548280" y="1352810"/>
                  <a:pt x="1392436" y="1442788"/>
                </a:cubicBezTo>
                <a:cubicBezTo>
                  <a:pt x="1236589" y="1532766"/>
                  <a:pt x="1037311" y="1479369"/>
                  <a:pt x="947333" y="1323523"/>
                </a:cubicBezTo>
                <a:cubicBezTo>
                  <a:pt x="857356" y="1167678"/>
                  <a:pt x="910753" y="968399"/>
                  <a:pt x="1066598" y="878421"/>
                </a:cubicBezTo>
                <a:cubicBezTo>
                  <a:pt x="1125040" y="844680"/>
                  <a:pt x="1189590" y="831101"/>
                  <a:pt x="1252193" y="835524"/>
                </a:cubicBezTo>
                <a:close/>
                <a:moveTo>
                  <a:pt x="2832322" y="0"/>
                </a:moveTo>
                <a:lnTo>
                  <a:pt x="2832322" y="2697833"/>
                </a:lnTo>
                <a:lnTo>
                  <a:pt x="0" y="2697833"/>
                </a:lnTo>
                <a:lnTo>
                  <a:pt x="12966" y="2631781"/>
                </a:lnTo>
                <a:cubicBezTo>
                  <a:pt x="140000" y="2184738"/>
                  <a:pt x="505773" y="1908362"/>
                  <a:pt x="1052443" y="1806313"/>
                </a:cubicBezTo>
                <a:cubicBezTo>
                  <a:pt x="1303109" y="1759472"/>
                  <a:pt x="1574698" y="1718763"/>
                  <a:pt x="1721430" y="1489397"/>
                </a:cubicBezTo>
                <a:cubicBezTo>
                  <a:pt x="1879597" y="1241842"/>
                  <a:pt x="2005704" y="970478"/>
                  <a:pt x="2115839" y="696540"/>
                </a:cubicBezTo>
                <a:cubicBezTo>
                  <a:pt x="2216937" y="444582"/>
                  <a:pt x="2354076" y="231931"/>
                  <a:pt x="2590689" y="99461"/>
                </a:cubicBezTo>
                <a:cubicBezTo>
                  <a:pt x="2637069" y="73498"/>
                  <a:pt x="2683655" y="51402"/>
                  <a:pt x="2730434" y="328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BFD32FA-965D-9F79-C22B-CDCF4B1F099E}"/>
              </a:ext>
            </a:extLst>
          </p:cNvPr>
          <p:cNvSpPr>
            <a:spLocks noGrp="1"/>
          </p:cNvSpPr>
          <p:nvPr>
            <p:ph idx="1"/>
          </p:nvPr>
        </p:nvSpPr>
        <p:spPr>
          <a:xfrm>
            <a:off x="879994" y="1759884"/>
            <a:ext cx="10429984" cy="4801381"/>
          </a:xfrm>
        </p:spPr>
        <p:txBody>
          <a:bodyPr vert="horz" lIns="91440" tIns="45720" rIns="91440" bIns="45720" rtlCol="0" anchor="t">
            <a:noAutofit/>
          </a:bodyPr>
          <a:lstStyle/>
          <a:p>
            <a:pPr>
              <a:lnSpc>
                <a:spcPct val="100000"/>
              </a:lnSpc>
            </a:pPr>
            <a:r>
              <a:rPr lang="el-GR" sz="2400" u="sng">
                <a:highlight>
                  <a:srgbClr val="FF7B42"/>
                </a:highlight>
                <a:latin typeface="Times New Roman"/>
                <a:ea typeface="Calibri"/>
                <a:cs typeface="Calibri"/>
              </a:rPr>
              <a:t>Η επιτροπή αυτή αποτελεί ένα συμβουλευτικό όργανο με αρμοδιότητες</a:t>
            </a:r>
            <a:r>
              <a:rPr lang="el-GR" sz="2400">
                <a:latin typeface="Times New Roman"/>
                <a:ea typeface="Calibri"/>
                <a:cs typeface="Calibri"/>
              </a:rPr>
              <a:t>:</a:t>
            </a:r>
            <a:endParaRPr lang="el-GR" sz="2400">
              <a:latin typeface="Times New Roman"/>
              <a:cs typeface="Times New Roman"/>
            </a:endParaRPr>
          </a:p>
          <a:p>
            <a:pPr>
              <a:lnSpc>
                <a:spcPct val="100000"/>
              </a:lnSpc>
            </a:pPr>
            <a:r>
              <a:rPr lang="el-GR" sz="2400">
                <a:latin typeface="Times New Roman"/>
                <a:cs typeface="Arial"/>
              </a:rPr>
              <a:t>•</a:t>
            </a:r>
            <a:r>
              <a:rPr lang="el-GR" sz="2400">
                <a:latin typeface="Times New Roman"/>
                <a:ea typeface="Calibri"/>
                <a:cs typeface="Calibri"/>
              </a:rPr>
              <a:t>Τη μελέτη των συνθηκών εργασίας με σκοπό την πρόταση μέτρων για τη βελτίωσή τους </a:t>
            </a:r>
            <a:endParaRPr lang="el-GR" sz="2400">
              <a:latin typeface="Times New Roman"/>
              <a:cs typeface="Times New Roman"/>
            </a:endParaRPr>
          </a:p>
          <a:p>
            <a:pPr>
              <a:lnSpc>
                <a:spcPct val="100000"/>
              </a:lnSpc>
            </a:pPr>
            <a:r>
              <a:rPr lang="el-GR" sz="2400">
                <a:latin typeface="Times New Roman"/>
                <a:cs typeface="Arial"/>
              </a:rPr>
              <a:t>•</a:t>
            </a:r>
            <a:r>
              <a:rPr lang="el-GR" sz="2400">
                <a:latin typeface="Times New Roman"/>
                <a:ea typeface="Calibri"/>
                <a:cs typeface="Calibri"/>
              </a:rPr>
              <a:t>Την εξέταση και αξιολόγηση των τηρούμενων μέτρων υγιεινής και ασφαλείας </a:t>
            </a:r>
            <a:endParaRPr lang="el-GR" sz="2400">
              <a:latin typeface="Times New Roman"/>
              <a:cs typeface="Times New Roman"/>
            </a:endParaRPr>
          </a:p>
          <a:p>
            <a:pPr>
              <a:lnSpc>
                <a:spcPct val="100000"/>
              </a:lnSpc>
            </a:pPr>
            <a:r>
              <a:rPr lang="el-GR" sz="2400">
                <a:latin typeface="Times New Roman"/>
                <a:cs typeface="Arial"/>
              </a:rPr>
              <a:t>•</a:t>
            </a:r>
            <a:r>
              <a:rPr lang="el-GR" sz="2400">
                <a:latin typeface="Times New Roman"/>
                <a:ea typeface="Calibri"/>
                <a:cs typeface="Calibri"/>
              </a:rPr>
              <a:t>Να ζητά την συνδρομή εμπειρογνωμόνων (Τεχνικός ιατρός, Γιατρός εργασίας) για θέματα υγιεινής και ασφάλειας μετά τη σύμφωνη γνώμη του εργοδότη </a:t>
            </a:r>
            <a:endParaRPr lang="el-GR" sz="2400">
              <a:latin typeface="Times New Roman"/>
              <a:cs typeface="Times New Roman"/>
            </a:endParaRPr>
          </a:p>
          <a:p>
            <a:pPr>
              <a:lnSpc>
                <a:spcPct val="100000"/>
              </a:lnSpc>
            </a:pPr>
            <a:r>
              <a:rPr lang="el-GR" sz="2400">
                <a:latin typeface="Times New Roman"/>
                <a:cs typeface="Arial"/>
              </a:rPr>
              <a:t>•</a:t>
            </a:r>
            <a:r>
              <a:rPr lang="el-GR" sz="2400">
                <a:latin typeface="Times New Roman"/>
                <a:ea typeface="Calibri"/>
                <a:cs typeface="Calibri"/>
              </a:rPr>
              <a:t>Την επισήμανση επαγγελματικού κινδύνου ανάλογα με το περιβάλλον εργασίας και πρόταση μέτρων για την αντιμετώπισή του. </a:t>
            </a:r>
            <a:endParaRPr lang="el-GR" sz="2400">
              <a:latin typeface="Times New Roman"/>
              <a:cs typeface="Times New Roman"/>
            </a:endParaRPr>
          </a:p>
          <a:p>
            <a:pPr>
              <a:lnSpc>
                <a:spcPct val="100000"/>
              </a:lnSpc>
            </a:pPr>
            <a:r>
              <a:rPr lang="el-GR" sz="2400">
                <a:latin typeface="Times New Roman"/>
                <a:cs typeface="Arial"/>
              </a:rPr>
              <a:t>•</a:t>
            </a:r>
            <a:r>
              <a:rPr lang="el-GR" sz="2400">
                <a:latin typeface="Times New Roman"/>
                <a:ea typeface="Calibri"/>
                <a:cs typeface="Calibri"/>
              </a:rPr>
              <a:t>Τη συμμετοχή στη διαμόρφωση της πολιτικής υγιεινής και ασφαλείας στο χώρο εργασίας</a:t>
            </a:r>
            <a:endParaRPr lang="el-GR" sz="2400">
              <a:latin typeface="Times New Roman"/>
            </a:endParaRPr>
          </a:p>
          <a:p>
            <a:pPr>
              <a:lnSpc>
                <a:spcPct val="100000"/>
              </a:lnSpc>
            </a:pPr>
            <a:endParaRPr lang="el-GR" sz="1400"/>
          </a:p>
        </p:txBody>
      </p:sp>
    </p:spTree>
    <p:extLst>
      <p:ext uri="{BB962C8B-B14F-4D97-AF65-F5344CB8AC3E}">
        <p14:creationId xmlns:p14="http://schemas.microsoft.com/office/powerpoint/2010/main" val="3890618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B3D052-0053-13E3-2C27-4CD40BEE7081}"/>
              </a:ext>
            </a:extLst>
          </p:cNvPr>
          <p:cNvSpPr>
            <a:spLocks noGrp="1"/>
          </p:cNvSpPr>
          <p:nvPr>
            <p:ph type="title"/>
          </p:nvPr>
        </p:nvSpPr>
        <p:spPr>
          <a:xfrm>
            <a:off x="609600" y="557784"/>
            <a:ext cx="10972800" cy="808953"/>
          </a:xfrm>
        </p:spPr>
        <p:txBody>
          <a:bodyPr>
            <a:normAutofit/>
          </a:bodyPr>
          <a:lstStyle/>
          <a:p>
            <a:r>
              <a:rPr lang="el-GR" sz="4000" i="1">
                <a:solidFill>
                  <a:srgbClr val="FC5C47"/>
                </a:solidFill>
                <a:latin typeface="Times New Roman"/>
                <a:ea typeface="calibri light"/>
                <a:cs typeface="calibri light"/>
              </a:rPr>
              <a:t>Υποχρεώσεις Εργοδότη </a:t>
            </a:r>
            <a:endParaRPr lang="el-GR" sz="4000" i="1">
              <a:latin typeface="Times New Roman"/>
            </a:endParaRPr>
          </a:p>
        </p:txBody>
      </p:sp>
      <p:sp>
        <p:nvSpPr>
          <p:cNvPr id="3" name="Θέση περιεχομένου 2">
            <a:extLst>
              <a:ext uri="{FF2B5EF4-FFF2-40B4-BE49-F238E27FC236}">
                <a16:creationId xmlns:a16="http://schemas.microsoft.com/office/drawing/2014/main" id="{667CE3BF-46DB-E39E-D1F9-EA00974BC050}"/>
              </a:ext>
            </a:extLst>
          </p:cNvPr>
          <p:cNvSpPr>
            <a:spLocks noGrp="1"/>
          </p:cNvSpPr>
          <p:nvPr>
            <p:ph idx="1"/>
          </p:nvPr>
        </p:nvSpPr>
        <p:spPr>
          <a:xfrm>
            <a:off x="609600" y="1473357"/>
            <a:ext cx="10972800" cy="4669381"/>
          </a:xfrm>
        </p:spPr>
        <p:txBody>
          <a:bodyPr vert="horz" lIns="91440" tIns="45720" rIns="91440" bIns="45720" rtlCol="0" anchor="t">
            <a:normAutofit/>
          </a:bodyPr>
          <a:lstStyle/>
          <a:p>
            <a:r>
              <a:rPr lang="el-GR" u="sng" dirty="0">
                <a:solidFill>
                  <a:srgbClr val="000000"/>
                </a:solidFill>
                <a:highlight>
                  <a:srgbClr val="FF7B42"/>
                </a:highlight>
                <a:latin typeface="Times New Roman"/>
                <a:ea typeface="Calibri"/>
                <a:cs typeface="Calibri"/>
              </a:rPr>
              <a:t>Ο εργοδότης</a:t>
            </a:r>
            <a:r>
              <a:rPr lang="el-GR" dirty="0">
                <a:solidFill>
                  <a:srgbClr val="000000"/>
                </a:solidFill>
                <a:latin typeface="Times New Roman"/>
                <a:ea typeface="Calibri"/>
                <a:cs typeface="Calibri"/>
              </a:rPr>
              <a:t>:</a:t>
            </a:r>
            <a:endParaRPr lang="el-GR" dirty="0">
              <a:latin typeface="Times New Roman"/>
              <a:cs typeface="Times New Roman"/>
            </a:endParaRPr>
          </a:p>
          <a:p>
            <a:r>
              <a:rPr lang="el-GR" dirty="0">
                <a:latin typeface="Times New Roman"/>
                <a:cs typeface="Times New Roman"/>
                <a:sym typeface="Symbol"/>
              </a:rPr>
              <a:t>·</a:t>
            </a:r>
            <a:r>
              <a:rPr lang="el-GR" dirty="0">
                <a:solidFill>
                  <a:srgbClr val="000000"/>
                </a:solidFill>
                <a:latin typeface="Times New Roman"/>
                <a:ea typeface="Calibri"/>
                <a:cs typeface="Calibri"/>
              </a:rPr>
              <a:t>υποχρεούται να εκτιμά τους κινδύνους για την υγεία και ασφάλεια των εργαζομένων. Η εκτίμηση </a:t>
            </a:r>
            <a:r>
              <a:rPr lang="el-GR" dirty="0">
                <a:latin typeface="Times New Roman"/>
                <a:ea typeface="Calibri"/>
                <a:cs typeface="Calibri"/>
              </a:rPr>
              <a:t>αυτή</a:t>
            </a:r>
            <a:r>
              <a:rPr lang="el-GR" dirty="0">
                <a:solidFill>
                  <a:srgbClr val="000000"/>
                </a:solidFill>
                <a:latin typeface="Times New Roman"/>
                <a:ea typeface="Calibri"/>
                <a:cs typeface="Calibri"/>
              </a:rPr>
              <a:t> είναι γραπτή και πραγματοποιείται από τον Τεχνικό </a:t>
            </a:r>
            <a:r>
              <a:rPr lang="el-GR" dirty="0">
                <a:latin typeface="Times New Roman"/>
                <a:ea typeface="Calibri"/>
                <a:cs typeface="Calibri"/>
              </a:rPr>
              <a:t>Ασφα</a:t>
            </a:r>
            <a:r>
              <a:rPr lang="el-GR" dirty="0">
                <a:solidFill>
                  <a:srgbClr val="000000"/>
                </a:solidFill>
                <a:latin typeface="Times New Roman"/>
                <a:ea typeface="Calibri"/>
                <a:cs typeface="Calibri"/>
              </a:rPr>
              <a:t>λείας και τον Γιατρό Εργασίας, στους οποίους ο εργοδότης οφείλει να παρέχει κάθε βοήθεια και μέσο για την εκπλήρωση αυτού του σκοπού</a:t>
            </a:r>
            <a:endParaRPr lang="el-GR" dirty="0">
              <a:latin typeface="Times New Roman"/>
              <a:cs typeface="Times New Roman"/>
            </a:endParaRPr>
          </a:p>
          <a:p>
            <a:r>
              <a:rPr lang="el-GR" dirty="0">
                <a:latin typeface="Times New Roman"/>
                <a:cs typeface="Times New Roman"/>
                <a:sym typeface="Symbol"/>
              </a:rPr>
              <a:t>·</a:t>
            </a:r>
            <a:r>
              <a:rPr lang="el-GR" dirty="0">
                <a:solidFill>
                  <a:srgbClr val="000000"/>
                </a:solidFill>
                <a:latin typeface="Times New Roman"/>
                <a:ea typeface="Calibri"/>
                <a:cs typeface="Calibri"/>
              </a:rPr>
              <a:t>υποχρεούται να αναγγείλει στις αρμόδιες υπηρεσίες ( ΣΕΠΕ, ΕΦΚΑ, ΑΣΤΥΝΟΜΙΚΗ ΑΡΧΗ) τυχόν εργατικό ατύχημα εντός 24ωρών καθώς επίσης και</a:t>
            </a:r>
            <a:r>
              <a:rPr lang="el-GR" dirty="0">
                <a:latin typeface="Times New Roman"/>
                <a:ea typeface="Calibri"/>
                <a:cs typeface="Calibri"/>
              </a:rPr>
              <a:t> να</a:t>
            </a:r>
            <a:r>
              <a:rPr lang="el-GR" dirty="0">
                <a:solidFill>
                  <a:srgbClr val="000000"/>
                </a:solidFill>
                <a:latin typeface="Times New Roman"/>
                <a:ea typeface="Calibri"/>
                <a:cs typeface="Calibri"/>
              </a:rPr>
              <a:t> τηρεί ειδικό βιβλίο ατυχημάτων, έτσι ώστε να καταγράφονται τα αίτια του συμβάντος</a:t>
            </a:r>
            <a:endParaRPr lang="el-GR" dirty="0">
              <a:latin typeface="Times New Roman"/>
              <a:cs typeface="Times New Roman"/>
            </a:endParaRPr>
          </a:p>
          <a:p>
            <a:r>
              <a:rPr lang="el-GR" dirty="0">
                <a:latin typeface="Times New Roman"/>
                <a:cs typeface="Times New Roman"/>
                <a:sym typeface="Symbol"/>
              </a:rPr>
              <a:t>·</a:t>
            </a:r>
            <a:r>
              <a:rPr lang="el-GR" dirty="0">
                <a:solidFill>
                  <a:srgbClr val="000000"/>
                </a:solidFill>
                <a:latin typeface="Times New Roman"/>
                <a:ea typeface="Calibri"/>
                <a:cs typeface="Calibri"/>
              </a:rPr>
              <a:t>είναι υπεύθυνος για τη σωστή συντήρηση και την καλή λειτουργία των μηχανημάτων και του ιατρικού εξοπλισμού, καθώς επίσης και την καλή κατάσταση των εγκαταστάσεων</a:t>
            </a:r>
            <a:endParaRPr lang="el-GR" dirty="0">
              <a:latin typeface="Times New Roman"/>
              <a:cs typeface="Times New Roman"/>
            </a:endParaRPr>
          </a:p>
          <a:p>
            <a:r>
              <a:rPr lang="el-GR" b="1" dirty="0">
                <a:solidFill>
                  <a:srgbClr val="000000"/>
                </a:solidFill>
                <a:highlight>
                  <a:srgbClr val="FF7B42"/>
                </a:highlight>
                <a:latin typeface="Times New Roman"/>
                <a:ea typeface="Calibri"/>
                <a:cs typeface="Calibri"/>
              </a:rPr>
              <a:t>Σε κάθε εργοδότη που παραβαίνει την εργατική νομοθεσία αποδίδονται διοικητικές και ποινικές κυρώσεις. Οι ποινές ποικίλλουν ανάλογα με το μέγεθος της ευθύνης που θα αποδοθεί στο εργοδότη από χρηματικό πρόστιμο, φυλάκιση, έως και κλείσιμο της επιχείρησης.</a:t>
            </a:r>
            <a:endParaRPr lang="el-GR" dirty="0">
              <a:highlight>
                <a:srgbClr val="FF7B42"/>
              </a:highlight>
              <a:latin typeface="Times New Roman"/>
              <a:cs typeface="Times New Roman"/>
            </a:endParaRPr>
          </a:p>
          <a:p>
            <a:endParaRPr lang="el-GR" dirty="0"/>
          </a:p>
        </p:txBody>
      </p:sp>
    </p:spTree>
    <p:extLst>
      <p:ext uri="{BB962C8B-B14F-4D97-AF65-F5344CB8AC3E}">
        <p14:creationId xmlns:p14="http://schemas.microsoft.com/office/powerpoint/2010/main" val="1772202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8FE145C-BED6-4533-8211-7AC773F7A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16078" cy="6858000"/>
          </a:xfrm>
          <a:custGeom>
            <a:avLst/>
            <a:gdLst>
              <a:gd name="connsiteX0" fmla="*/ 8183400 w 8916078"/>
              <a:gd name="connsiteY0" fmla="*/ 3865853 h 6820849"/>
              <a:gd name="connsiteX1" fmla="*/ 8259593 w 8916078"/>
              <a:gd name="connsiteY1" fmla="*/ 3878252 h 6820849"/>
              <a:gd name="connsiteX2" fmla="*/ 8529076 w 8916078"/>
              <a:gd name="connsiteY2" fmla="*/ 4345010 h 6820849"/>
              <a:gd name="connsiteX3" fmla="*/ 8062319 w 8916078"/>
              <a:gd name="connsiteY3" fmla="*/ 4614493 h 6820849"/>
              <a:gd name="connsiteX4" fmla="*/ 7792836 w 8916078"/>
              <a:gd name="connsiteY4" fmla="*/ 4147735 h 6820849"/>
              <a:gd name="connsiteX5" fmla="*/ 8183400 w 8916078"/>
              <a:gd name="connsiteY5" fmla="*/ 3865853 h 6820849"/>
              <a:gd name="connsiteX6" fmla="*/ 8734942 w 8916078"/>
              <a:gd name="connsiteY6" fmla="*/ 2667480 h 6820849"/>
              <a:gd name="connsiteX7" fmla="*/ 8773412 w 8916078"/>
              <a:gd name="connsiteY7" fmla="*/ 2673741 h 6820849"/>
              <a:gd name="connsiteX8" fmla="*/ 8909474 w 8916078"/>
              <a:gd name="connsiteY8" fmla="*/ 2909407 h 6820849"/>
              <a:gd name="connsiteX9" fmla="*/ 8673808 w 8916078"/>
              <a:gd name="connsiteY9" fmla="*/ 3045469 h 6820849"/>
              <a:gd name="connsiteX10" fmla="*/ 8537746 w 8916078"/>
              <a:gd name="connsiteY10" fmla="*/ 2809802 h 6820849"/>
              <a:gd name="connsiteX11" fmla="*/ 8697151 w 8916078"/>
              <a:gd name="connsiteY11" fmla="*/ 2668961 h 6820849"/>
              <a:gd name="connsiteX12" fmla="*/ 8734942 w 8916078"/>
              <a:gd name="connsiteY12" fmla="*/ 2667480 h 6820849"/>
              <a:gd name="connsiteX13" fmla="*/ 8776652 w 8916078"/>
              <a:gd name="connsiteY13" fmla="*/ 1 h 6820849"/>
              <a:gd name="connsiteX14" fmla="*/ 8786961 w 8916078"/>
              <a:gd name="connsiteY14" fmla="*/ 42970 h 6820849"/>
              <a:gd name="connsiteX15" fmla="*/ 8775876 w 8916078"/>
              <a:gd name="connsiteY15" fmla="*/ 219853 h 6820849"/>
              <a:gd name="connsiteX16" fmla="*/ 8229255 w 8916078"/>
              <a:gd name="connsiteY16" fmla="*/ 535444 h 6820849"/>
              <a:gd name="connsiteX17" fmla="*/ 7899142 w 8916078"/>
              <a:gd name="connsiteY17" fmla="*/ 78053 h 6820849"/>
              <a:gd name="connsiteX18" fmla="*/ 7911844 w 8916078"/>
              <a:gd name="connsiteY18" fmla="*/ 1 h 6820849"/>
              <a:gd name="connsiteX19" fmla="*/ 0 w 8916078"/>
              <a:gd name="connsiteY19" fmla="*/ 0 h 6820849"/>
              <a:gd name="connsiteX20" fmla="*/ 3064542 w 8916078"/>
              <a:gd name="connsiteY20" fmla="*/ 1 h 6820849"/>
              <a:gd name="connsiteX21" fmla="*/ 3626351 w 8916078"/>
              <a:gd name="connsiteY21" fmla="*/ 1 h 6820849"/>
              <a:gd name="connsiteX22" fmla="*/ 6388767 w 8916078"/>
              <a:gd name="connsiteY22" fmla="*/ 1 h 6820849"/>
              <a:gd name="connsiteX23" fmla="*/ 7293415 w 8916078"/>
              <a:gd name="connsiteY23" fmla="*/ 1 h 6820849"/>
              <a:gd name="connsiteX24" fmla="*/ 7285291 w 8916078"/>
              <a:gd name="connsiteY24" fmla="*/ 184997 h 6820849"/>
              <a:gd name="connsiteX25" fmla="*/ 7288318 w 8916078"/>
              <a:gd name="connsiteY25" fmla="*/ 419996 h 6820849"/>
              <a:gd name="connsiteX26" fmla="*/ 7736280 w 8916078"/>
              <a:gd name="connsiteY26" fmla="*/ 1068100 h 6820849"/>
              <a:gd name="connsiteX27" fmla="*/ 8184147 w 8916078"/>
              <a:gd name="connsiteY27" fmla="*/ 2589406 h 6820849"/>
              <a:gd name="connsiteX28" fmla="*/ 7738154 w 8916078"/>
              <a:gd name="connsiteY28" fmla="*/ 3164270 h 6820849"/>
              <a:gd name="connsiteX29" fmla="*/ 7579762 w 8916078"/>
              <a:gd name="connsiteY29" fmla="*/ 4641256 h 6820849"/>
              <a:gd name="connsiteX30" fmla="*/ 8191492 w 8916078"/>
              <a:gd name="connsiteY30" fmla="*/ 5670858 h 6820849"/>
              <a:gd name="connsiteX31" fmla="*/ 8477065 w 8916078"/>
              <a:gd name="connsiteY31" fmla="*/ 6707671 h 6820849"/>
              <a:gd name="connsiteX32" fmla="*/ 8478852 w 8916078"/>
              <a:gd name="connsiteY32" fmla="*/ 6820849 h 6820849"/>
              <a:gd name="connsiteX33" fmla="*/ 0 w 8916078"/>
              <a:gd name="connsiteY33" fmla="*/ 6820849 h 682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6078" h="6820849">
                <a:moveTo>
                  <a:pt x="8183400" y="3865853"/>
                </a:moveTo>
                <a:cubicBezTo>
                  <a:pt x="8208679" y="3867370"/>
                  <a:pt x="8234181" y="3871443"/>
                  <a:pt x="8259593" y="3878252"/>
                </a:cubicBezTo>
                <a:cubicBezTo>
                  <a:pt x="8462901" y="3932728"/>
                  <a:pt x="8583552" y="4141703"/>
                  <a:pt x="8529076" y="4345010"/>
                </a:cubicBezTo>
                <a:cubicBezTo>
                  <a:pt x="8474600" y="4548317"/>
                  <a:pt x="8265626" y="4668969"/>
                  <a:pt x="8062319" y="4614493"/>
                </a:cubicBezTo>
                <a:cubicBezTo>
                  <a:pt x="7859012" y="4560017"/>
                  <a:pt x="7738360" y="4351042"/>
                  <a:pt x="7792836" y="4147735"/>
                </a:cubicBezTo>
                <a:cubicBezTo>
                  <a:pt x="7840502" y="3969841"/>
                  <a:pt x="8006457" y="3855230"/>
                  <a:pt x="8183400" y="3865853"/>
                </a:cubicBezTo>
                <a:close/>
                <a:moveTo>
                  <a:pt x="8734942" y="2667480"/>
                </a:moveTo>
                <a:cubicBezTo>
                  <a:pt x="8747705" y="2668246"/>
                  <a:pt x="8760581" y="2670303"/>
                  <a:pt x="8773412" y="2673741"/>
                </a:cubicBezTo>
                <a:cubicBezTo>
                  <a:pt x="8876062" y="2701246"/>
                  <a:pt x="8936980" y="2806757"/>
                  <a:pt x="8909474" y="2909407"/>
                </a:cubicBezTo>
                <a:cubicBezTo>
                  <a:pt x="8881969" y="3012057"/>
                  <a:pt x="8776458" y="3072974"/>
                  <a:pt x="8673808" y="3045469"/>
                </a:cubicBezTo>
                <a:cubicBezTo>
                  <a:pt x="8571158" y="3017965"/>
                  <a:pt x="8510241" y="2912452"/>
                  <a:pt x="8537746" y="2809802"/>
                </a:cubicBezTo>
                <a:cubicBezTo>
                  <a:pt x="8558375" y="2732815"/>
                  <a:pt x="8622882" y="2679302"/>
                  <a:pt x="8697151" y="2668961"/>
                </a:cubicBezTo>
                <a:cubicBezTo>
                  <a:pt x="8709529" y="2667237"/>
                  <a:pt x="8722180" y="2666714"/>
                  <a:pt x="8734942" y="2667480"/>
                </a:cubicBezTo>
                <a:close/>
                <a:moveTo>
                  <a:pt x="8776652" y="1"/>
                </a:moveTo>
                <a:lnTo>
                  <a:pt x="8786961" y="42970"/>
                </a:lnTo>
                <a:cubicBezTo>
                  <a:pt x="8794957" y="100392"/>
                  <a:pt x="8791826" y="160330"/>
                  <a:pt x="8775876" y="219853"/>
                </a:cubicBezTo>
                <a:cubicBezTo>
                  <a:pt x="8712079" y="457946"/>
                  <a:pt x="8467349" y="599241"/>
                  <a:pt x="8229255" y="535444"/>
                </a:cubicBezTo>
                <a:cubicBezTo>
                  <a:pt x="8020924" y="479621"/>
                  <a:pt x="7886703" y="285271"/>
                  <a:pt x="7899142" y="78053"/>
                </a:cubicBezTo>
                <a:lnTo>
                  <a:pt x="7911844" y="1"/>
                </a:lnTo>
                <a:close/>
                <a:moveTo>
                  <a:pt x="0" y="0"/>
                </a:moveTo>
                <a:lnTo>
                  <a:pt x="3064542" y="1"/>
                </a:lnTo>
                <a:lnTo>
                  <a:pt x="3626351" y="1"/>
                </a:lnTo>
                <a:lnTo>
                  <a:pt x="6388767" y="1"/>
                </a:lnTo>
                <a:lnTo>
                  <a:pt x="7293415" y="1"/>
                </a:lnTo>
                <a:lnTo>
                  <a:pt x="7285291" y="184997"/>
                </a:lnTo>
                <a:cubicBezTo>
                  <a:pt x="7283933" y="263521"/>
                  <a:pt x="7284806" y="341911"/>
                  <a:pt x="7288318" y="419996"/>
                </a:cubicBezTo>
                <a:cubicBezTo>
                  <a:pt x="7301507" y="709488"/>
                  <a:pt x="7530168" y="891535"/>
                  <a:pt x="7736280" y="1068100"/>
                </a:cubicBezTo>
                <a:cubicBezTo>
                  <a:pt x="8250069" y="1508062"/>
                  <a:pt x="8424916" y="2032159"/>
                  <a:pt x="8184147" y="2589406"/>
                </a:cubicBezTo>
                <a:cubicBezTo>
                  <a:pt x="8090773" y="2805524"/>
                  <a:pt x="7909218" y="2993264"/>
                  <a:pt x="7738154" y="3164270"/>
                </a:cubicBezTo>
                <a:cubicBezTo>
                  <a:pt x="7279360" y="3622745"/>
                  <a:pt x="7298159" y="4154456"/>
                  <a:pt x="7579762" y="4641256"/>
                </a:cubicBezTo>
                <a:cubicBezTo>
                  <a:pt x="7780382" y="4986833"/>
                  <a:pt x="8020938" y="5311557"/>
                  <a:pt x="8191492" y="5670858"/>
                </a:cubicBezTo>
                <a:cubicBezTo>
                  <a:pt x="8357544" y="6019043"/>
                  <a:pt x="8456063" y="6366409"/>
                  <a:pt x="8477065" y="6707671"/>
                </a:cubicBezTo>
                <a:lnTo>
                  <a:pt x="8478852" y="6820849"/>
                </a:lnTo>
                <a:lnTo>
                  <a:pt x="0" y="68208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79443AA-9738-27EC-FDEC-7DCEFD82930D}"/>
              </a:ext>
            </a:extLst>
          </p:cNvPr>
          <p:cNvSpPr>
            <a:spLocks noGrp="1"/>
          </p:cNvSpPr>
          <p:nvPr>
            <p:ph type="title"/>
          </p:nvPr>
        </p:nvSpPr>
        <p:spPr>
          <a:xfrm>
            <a:off x="609600" y="557784"/>
            <a:ext cx="6558850" cy="679801"/>
          </a:xfrm>
        </p:spPr>
        <p:txBody>
          <a:bodyPr>
            <a:normAutofit fontScale="90000"/>
          </a:bodyPr>
          <a:lstStyle/>
          <a:p>
            <a:pPr>
              <a:lnSpc>
                <a:spcPct val="90000"/>
              </a:lnSpc>
            </a:pPr>
            <a:r>
              <a:rPr lang="el-GR" i="1">
                <a:solidFill>
                  <a:srgbClr val="FC5C47"/>
                </a:solidFill>
                <a:latin typeface="Times New Roman"/>
                <a:ea typeface="calibri light"/>
                <a:cs typeface="calibri light"/>
              </a:rPr>
              <a:t>Υποχρεώσεις Εργαζομένων </a:t>
            </a:r>
            <a:endParaRPr lang="el-GR" i="1">
              <a:solidFill>
                <a:srgbClr val="FC5C47"/>
              </a:solidFill>
              <a:latin typeface="Times New Roman"/>
            </a:endParaRPr>
          </a:p>
        </p:txBody>
      </p:sp>
      <p:sp>
        <p:nvSpPr>
          <p:cNvPr id="3" name="Θέση περιεχομένου 2">
            <a:extLst>
              <a:ext uri="{FF2B5EF4-FFF2-40B4-BE49-F238E27FC236}">
                <a16:creationId xmlns:a16="http://schemas.microsoft.com/office/drawing/2014/main" id="{CA78F3CB-B427-B0D7-23B8-4CA95E5C2E84}"/>
              </a:ext>
            </a:extLst>
          </p:cNvPr>
          <p:cNvSpPr>
            <a:spLocks noGrp="1"/>
          </p:cNvSpPr>
          <p:nvPr>
            <p:ph idx="1"/>
          </p:nvPr>
        </p:nvSpPr>
        <p:spPr>
          <a:xfrm>
            <a:off x="609600" y="1628340"/>
            <a:ext cx="11117935" cy="4139856"/>
          </a:xfrm>
        </p:spPr>
        <p:txBody>
          <a:bodyPr vert="horz" lIns="91440" tIns="45720" rIns="91440" bIns="45720" rtlCol="0" anchor="t">
            <a:noAutofit/>
          </a:bodyPr>
          <a:lstStyle/>
          <a:p>
            <a:pPr>
              <a:lnSpc>
                <a:spcPct val="100000"/>
              </a:lnSpc>
            </a:pPr>
            <a:r>
              <a:rPr lang="el-GR" sz="1900" u="sng">
                <a:highlight>
                  <a:srgbClr val="FF7B42"/>
                </a:highlight>
                <a:latin typeface="Times New Roman"/>
                <a:ea typeface="Calibri"/>
                <a:cs typeface="Calibri"/>
              </a:rPr>
              <a:t>Οι εργαζόμενοι οφείλουν</a:t>
            </a:r>
            <a:r>
              <a:rPr lang="el-GR" sz="1900">
                <a:latin typeface="Times New Roman"/>
                <a:ea typeface="Calibri"/>
                <a:cs typeface="Calibri"/>
              </a:rPr>
              <a:t> : </a:t>
            </a:r>
            <a:endParaRPr lang="el-GR" sz="1900">
              <a:latin typeface="Times New Roman"/>
              <a:cs typeface="Times New Roman"/>
            </a:endParaRPr>
          </a:p>
          <a:p>
            <a:pPr>
              <a:lnSpc>
                <a:spcPct val="100000"/>
              </a:lnSpc>
            </a:pPr>
            <a:r>
              <a:rPr lang="el-GR" sz="1900">
                <a:latin typeface="Times New Roman"/>
                <a:cs typeface="Arial"/>
              </a:rPr>
              <a:t>•</a:t>
            </a:r>
            <a:r>
              <a:rPr lang="el-GR" sz="1900">
                <a:latin typeface="Times New Roman"/>
                <a:ea typeface="Calibri"/>
                <a:cs typeface="Calibri"/>
              </a:rPr>
              <a:t>Να συμμορφώνονται με τους κανονισμούς ασφαλείας και να τηρούν τα μέτρα προστασίας (ατομικά και γενικά)</a:t>
            </a:r>
            <a:endParaRPr lang="el-GR" sz="1900">
              <a:latin typeface="Times New Roman"/>
              <a:cs typeface="Times New Roman"/>
            </a:endParaRPr>
          </a:p>
          <a:p>
            <a:pPr>
              <a:lnSpc>
                <a:spcPct val="100000"/>
              </a:lnSpc>
            </a:pPr>
            <a:r>
              <a:rPr lang="el-GR" sz="1900">
                <a:latin typeface="Times New Roman"/>
                <a:cs typeface="Arial"/>
              </a:rPr>
              <a:t>•</a:t>
            </a:r>
            <a:r>
              <a:rPr lang="el-GR" sz="1900">
                <a:latin typeface="Times New Roman"/>
                <a:ea typeface="Calibri"/>
                <a:cs typeface="Calibri"/>
              </a:rPr>
              <a:t>Να φροντίζουν για την ασφάλεια και την υγεία τους, καθώς και των άλλων ατόμων που επηρεάζονται από τις πράξεις τους ή τις παραλείψεις τους κατά την εργασία </a:t>
            </a:r>
          </a:p>
          <a:p>
            <a:pPr>
              <a:lnSpc>
                <a:spcPct val="100000"/>
              </a:lnSpc>
            </a:pPr>
            <a:r>
              <a:rPr lang="el-GR" sz="1900">
                <a:latin typeface="Times New Roman"/>
                <a:cs typeface="Arial"/>
              </a:rPr>
              <a:t>•</a:t>
            </a:r>
            <a:r>
              <a:rPr lang="el-GR" sz="1900">
                <a:latin typeface="Times New Roman"/>
                <a:ea typeface="Calibri"/>
                <a:cs typeface="Calibri"/>
              </a:rPr>
              <a:t>Να κάνουν σωστή χρήση των μηχανών, των εργαλείων, των επικίνδυνων – τοξικών ουσιών και άλλα </a:t>
            </a:r>
            <a:endParaRPr lang="el-GR" sz="1900">
              <a:latin typeface="Times New Roman"/>
              <a:cs typeface="Times New Roman"/>
            </a:endParaRPr>
          </a:p>
          <a:p>
            <a:pPr>
              <a:lnSpc>
                <a:spcPct val="100000"/>
              </a:lnSpc>
            </a:pPr>
            <a:r>
              <a:rPr lang="el-GR" sz="1900">
                <a:latin typeface="Times New Roman"/>
                <a:cs typeface="Arial"/>
              </a:rPr>
              <a:t>•</a:t>
            </a:r>
            <a:r>
              <a:rPr lang="el-GR" sz="1900">
                <a:latin typeface="Times New Roman"/>
                <a:ea typeface="Calibri"/>
                <a:cs typeface="Calibri"/>
              </a:rPr>
              <a:t>Να μην μετατοπίζουν αυθαίρετα τα μηχανήματα και τους μηχανισμούς ασφαλείας των μηχανημάτων</a:t>
            </a:r>
            <a:endParaRPr lang="el-GR" sz="1900">
              <a:latin typeface="Times New Roman"/>
              <a:cs typeface="Times New Roman"/>
            </a:endParaRPr>
          </a:p>
          <a:p>
            <a:pPr>
              <a:lnSpc>
                <a:spcPct val="100000"/>
              </a:lnSpc>
            </a:pPr>
            <a:r>
              <a:rPr lang="el-GR" sz="1900">
                <a:latin typeface="Times New Roman"/>
                <a:cs typeface="Arial"/>
              </a:rPr>
              <a:t>•</a:t>
            </a:r>
            <a:r>
              <a:rPr lang="el-GR" sz="1900">
                <a:latin typeface="Times New Roman"/>
                <a:ea typeface="Calibri"/>
                <a:cs typeface="Calibri"/>
              </a:rPr>
              <a:t>Να αναφέρουν άμεσα στον εργοδότη, στον Τεχνικό Ασφαλείας, τον Γιατρό Εργασίας τις καταστάσεις που θεωρούν ότι μπορεί να παρουσιάσουν σοβαρό κίνδυνο, καθώς και την έλλειψη συστημάτων προστασίας</a:t>
            </a:r>
            <a:endParaRPr lang="el-GR" sz="1900">
              <a:latin typeface="Times New Roman"/>
              <a:cs typeface="Times New Roman"/>
            </a:endParaRPr>
          </a:p>
          <a:p>
            <a:pPr>
              <a:lnSpc>
                <a:spcPct val="100000"/>
              </a:lnSpc>
            </a:pPr>
            <a:r>
              <a:rPr lang="el-GR" sz="1900">
                <a:latin typeface="Times New Roman"/>
                <a:cs typeface="Arial"/>
              </a:rPr>
              <a:t>•</a:t>
            </a:r>
            <a:r>
              <a:rPr lang="el-GR" sz="1900">
                <a:latin typeface="Times New Roman"/>
                <a:ea typeface="Calibri"/>
                <a:cs typeface="Calibri"/>
              </a:rPr>
              <a:t>Να συνεργάζονται με τον Τεχνικό Ασφαλείας και τον Γιατρό Εργασίας στην εκπλήρωση των καθηκόντων τους</a:t>
            </a:r>
            <a:endParaRPr lang="el-GR" sz="1900">
              <a:latin typeface="Times New Roman"/>
              <a:cs typeface="Times New Roman"/>
            </a:endParaRPr>
          </a:p>
          <a:p>
            <a:pPr>
              <a:lnSpc>
                <a:spcPct val="100000"/>
              </a:lnSpc>
            </a:pPr>
            <a:r>
              <a:rPr lang="el-GR" sz="1900">
                <a:latin typeface="Times New Roman"/>
                <a:cs typeface="Arial"/>
              </a:rPr>
              <a:t>•</a:t>
            </a:r>
            <a:r>
              <a:rPr lang="el-GR" sz="1900">
                <a:latin typeface="Times New Roman"/>
                <a:ea typeface="Calibri"/>
                <a:cs typeface="Calibri"/>
              </a:rPr>
              <a:t>Να παρακολουθούν τα σχετικά επιμορφωτικά προγράμματα</a:t>
            </a:r>
            <a:endParaRPr lang="el-GR" sz="1900">
              <a:latin typeface="Times New Roman"/>
              <a:cs typeface="Times New Roman"/>
            </a:endParaRPr>
          </a:p>
          <a:p>
            <a:pPr>
              <a:lnSpc>
                <a:spcPct val="100000"/>
              </a:lnSpc>
            </a:pPr>
            <a:r>
              <a:rPr lang="el-GR" sz="1900" b="1">
                <a:highlight>
                  <a:srgbClr val="FF7B42"/>
                </a:highlight>
                <a:latin typeface="Times New Roman"/>
                <a:ea typeface="Calibri"/>
                <a:cs typeface="Calibri"/>
              </a:rPr>
              <a:t>Κάθε εργαζόμενος έχει δικαίωμα να ζητήσει προληπτικό έλεγχο της κατάστασης της υγείας του αν θεωρεί πως αυτή κινδυνεύει.</a:t>
            </a:r>
            <a:endParaRPr lang="el-GR" sz="1900">
              <a:highlight>
                <a:srgbClr val="FF7B42"/>
              </a:highlight>
              <a:latin typeface="Times New Roman"/>
              <a:cs typeface="Times New Roman"/>
            </a:endParaRPr>
          </a:p>
          <a:p>
            <a:pPr>
              <a:lnSpc>
                <a:spcPct val="100000"/>
              </a:lnSpc>
            </a:pPr>
            <a:endParaRPr lang="el-GR" sz="1100"/>
          </a:p>
        </p:txBody>
      </p:sp>
    </p:spTree>
    <p:extLst>
      <p:ext uri="{BB962C8B-B14F-4D97-AF65-F5344CB8AC3E}">
        <p14:creationId xmlns:p14="http://schemas.microsoft.com/office/powerpoint/2010/main" val="306555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0832-32DB-DD4F-1183-E98358CA9E8F}"/>
              </a:ext>
            </a:extLst>
          </p:cNvPr>
          <p:cNvSpPr>
            <a:spLocks noGrp="1"/>
          </p:cNvSpPr>
          <p:nvPr>
            <p:ph type="title"/>
          </p:nvPr>
        </p:nvSpPr>
        <p:spPr>
          <a:xfrm>
            <a:off x="611124" y="774093"/>
            <a:ext cx="10969752" cy="838397"/>
          </a:xfrm>
        </p:spPr>
        <p:txBody>
          <a:bodyPr>
            <a:normAutofit/>
          </a:bodyPr>
          <a:lstStyle/>
          <a:p>
            <a:pPr algn="ctr"/>
            <a:r>
              <a:rPr lang="el-GR"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Επίλογος</a:t>
            </a:r>
            <a:r>
              <a:rPr lang="el-GR" sz="4000" dirty="0">
                <a:solidFill>
                  <a:srgbClr val="002060"/>
                </a:solidFill>
                <a:latin typeface="Times New Roman" panose="02020603050405020304" pitchFamily="18"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5DD88E2E-ED3C-9038-76AB-C8D7C6301154}"/>
              </a:ext>
            </a:extLst>
          </p:cNvPr>
          <p:cNvSpPr>
            <a:spLocks noGrp="1"/>
          </p:cNvSpPr>
          <p:nvPr>
            <p:ph type="body" idx="1"/>
          </p:nvPr>
        </p:nvSpPr>
        <p:spPr>
          <a:xfrm>
            <a:off x="612648" y="2310581"/>
            <a:ext cx="10969752" cy="4388669"/>
          </a:xfrm>
        </p:spPr>
        <p:txBody>
          <a:bodyPr>
            <a:normAutofit/>
          </a:bodyPr>
          <a:lstStyle/>
          <a:p>
            <a:pPr algn="ctr"/>
            <a:r>
              <a:rPr lang="el-GR" sz="3200" dirty="0">
                <a:latin typeface="Times New Roman" panose="02020603050405020304" pitchFamily="18" charset="0"/>
                <a:cs typeface="Times New Roman" panose="02020603050405020304" pitchFamily="18" charset="0"/>
              </a:rPr>
              <a:t>Η ασφάλεια και η υγεία των εργαζομένων επηρεάζονται από ποικίλους παράγοντες. Για αυτό τον λόγο, τόσο το νοσοκομείο ως δομή, όσο και το εργατικό δυναμικό του, οφείλουν να τηρούν τα παραπάνω και να τα επανεξετάζουν.</a:t>
            </a:r>
          </a:p>
        </p:txBody>
      </p:sp>
    </p:spTree>
    <p:extLst>
      <p:ext uri="{BB962C8B-B14F-4D97-AF65-F5344CB8AC3E}">
        <p14:creationId xmlns:p14="http://schemas.microsoft.com/office/powerpoint/2010/main" val="1428694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a:extLst>
              <a:ext uri="{FF2B5EF4-FFF2-40B4-BE49-F238E27FC236}">
                <a16:creationId xmlns:a16="http://schemas.microsoft.com/office/drawing/2014/main" id="{B4095686-6F15-3391-60A8-D8AD07814777}"/>
              </a:ext>
            </a:extLst>
          </p:cNvPr>
          <p:cNvSpPr>
            <a:spLocks noGrp="1"/>
          </p:cNvSpPr>
          <p:nvPr>
            <p:ph type="title"/>
          </p:nvPr>
        </p:nvSpPr>
        <p:spPr>
          <a:xfrm>
            <a:off x="6297494" y="113663"/>
            <a:ext cx="5356254" cy="534730"/>
          </a:xfrm>
        </p:spPr>
        <p:txBody>
          <a:bodyPr vert="horz" lIns="91440" tIns="45720" rIns="91440" bIns="45720" rtlCol="0" anchor="b">
            <a:normAutofit fontScale="90000"/>
          </a:bodyPr>
          <a:lstStyle/>
          <a:p>
            <a:r>
              <a:rPr lang="en-US" sz="3600" b="1" i="1" kern="1200" err="1">
                <a:latin typeface="Times New Roman"/>
                <a:cs typeface="Times New Roman"/>
              </a:rPr>
              <a:t>Βι</a:t>
            </a:r>
            <a:r>
              <a:rPr lang="en-US" sz="3600" b="1" i="1" kern="1200">
                <a:latin typeface="Times New Roman"/>
                <a:cs typeface="Times New Roman"/>
              </a:rPr>
              <a:t>β</a:t>
            </a:r>
            <a:r>
              <a:rPr lang="en-US" sz="3600" b="1" i="1" kern="1200" err="1">
                <a:latin typeface="Times New Roman"/>
                <a:cs typeface="Times New Roman"/>
              </a:rPr>
              <a:t>λιογρ</a:t>
            </a:r>
            <a:r>
              <a:rPr lang="en-US" sz="3600" b="1" i="1" kern="1200">
                <a:latin typeface="Times New Roman"/>
                <a:cs typeface="Times New Roman"/>
              </a:rPr>
              <a:t>α</a:t>
            </a:r>
            <a:r>
              <a:rPr lang="en-US" sz="3600" b="1" i="1" kern="1200" err="1">
                <a:latin typeface="Times New Roman"/>
                <a:cs typeface="Times New Roman"/>
              </a:rPr>
              <a:t>φί</a:t>
            </a:r>
            <a:r>
              <a:rPr lang="en-US" sz="3600" b="1" i="1" kern="1200">
                <a:latin typeface="Times New Roman"/>
                <a:cs typeface="Times New Roman"/>
              </a:rPr>
              <a:t>α </a:t>
            </a:r>
          </a:p>
        </p:txBody>
      </p:sp>
      <p:pic>
        <p:nvPicPr>
          <p:cNvPr id="24" name="Picture 23" descr="Red drawing pins on a map">
            <a:extLst>
              <a:ext uri="{FF2B5EF4-FFF2-40B4-BE49-F238E27FC236}">
                <a16:creationId xmlns:a16="http://schemas.microsoft.com/office/drawing/2014/main" id="{8DB5171F-E56E-637E-3C67-0B6D56CCE058}"/>
              </a:ext>
            </a:extLst>
          </p:cNvPr>
          <p:cNvPicPr>
            <a:picLocks noChangeAspect="1"/>
          </p:cNvPicPr>
          <p:nvPr/>
        </p:nvPicPr>
        <p:blipFill rotWithShape="1">
          <a:blip r:embed="rId2"/>
          <a:srcRect l="15431" r="20926" b="8"/>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4" name="TextBox 3">
            <a:extLst>
              <a:ext uri="{FF2B5EF4-FFF2-40B4-BE49-F238E27FC236}">
                <a16:creationId xmlns:a16="http://schemas.microsoft.com/office/drawing/2014/main" id="{74631B73-5B2B-0AF7-6B0C-7B003356B9E2}"/>
              </a:ext>
            </a:extLst>
          </p:cNvPr>
          <p:cNvSpPr txBox="1"/>
          <p:nvPr/>
        </p:nvSpPr>
        <p:spPr>
          <a:xfrm>
            <a:off x="6298092" y="725928"/>
            <a:ext cx="5691072" cy="588699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571500" indent="-285750">
              <a:spcAft>
                <a:spcPts val="600"/>
              </a:spcAft>
              <a:buClr>
                <a:schemeClr val="accent5"/>
              </a:buClr>
              <a:buFont typeface="Arial"/>
              <a:buChar char="•"/>
            </a:pPr>
            <a:r>
              <a:rPr lang="en-US" sz="1400">
                <a:hlinkClick r:id="rId3"/>
              </a:rPr>
              <a:t>http://repository.library.teiwest.gr/xmlui/handle/123456789/6133</a:t>
            </a:r>
            <a:endParaRPr lang="en-US" sz="1400"/>
          </a:p>
          <a:p>
            <a:pPr marL="571500" indent="-285750">
              <a:spcAft>
                <a:spcPts val="600"/>
              </a:spcAft>
              <a:buClr>
                <a:schemeClr val="accent5"/>
              </a:buClr>
              <a:buFont typeface="Arial"/>
              <a:buChar char="•"/>
            </a:pPr>
            <a:r>
              <a:rPr lang="en-US" sz="1400">
                <a:hlinkClick r:id="rId4"/>
              </a:rPr>
              <a:t>https://vrettosmed.gr/pos-forame-aposteiromena-gantia/#faq-question-1675934835786</a:t>
            </a:r>
            <a:endParaRPr lang="en-US" sz="1400"/>
          </a:p>
          <a:p>
            <a:pPr marL="571500" indent="-285750">
              <a:spcAft>
                <a:spcPts val="600"/>
              </a:spcAft>
              <a:buClr>
                <a:schemeClr val="accent5"/>
              </a:buClr>
              <a:buFont typeface="Arial"/>
              <a:buChar char="•"/>
            </a:pPr>
            <a:r>
              <a:rPr lang="en-US" sz="1400">
                <a:hlinkClick r:id="rId5"/>
              </a:rPr>
              <a:t>https://www.pharm24.gr/blog/giati-prepei-na-forame-maska-prostasias/</a:t>
            </a:r>
            <a:endParaRPr lang="en-US" sz="1400"/>
          </a:p>
          <a:p>
            <a:pPr marL="571500" indent="-285750">
              <a:spcAft>
                <a:spcPts val="600"/>
              </a:spcAft>
              <a:buClr>
                <a:schemeClr val="accent5"/>
              </a:buClr>
              <a:buFont typeface="Arial"/>
              <a:buChar char="•"/>
            </a:pPr>
            <a:r>
              <a:rPr lang="en-US" sz="1400">
                <a:hlinkClick r:id="rId6"/>
              </a:rPr>
              <a:t>http://nestor.teipel.gr/xmlui/bitstream/handle/123456789/12666/SDO_DMYP_00641_Medium.pdf?sequence=1</a:t>
            </a:r>
            <a:endParaRPr lang="en-US" sz="1400"/>
          </a:p>
          <a:p>
            <a:pPr marL="571500" indent="-285750">
              <a:spcAft>
                <a:spcPts val="600"/>
              </a:spcAft>
              <a:buClr>
                <a:schemeClr val="accent5"/>
              </a:buClr>
              <a:buFont typeface="Arial"/>
              <a:buChar char="•"/>
            </a:pPr>
            <a:r>
              <a:rPr lang="en-US" sz="1400">
                <a:hlinkClick r:id="rId7"/>
              </a:rPr>
              <a:t>(PDF) Διαχείριση της τεχνολογίας και των κινδύνων που σχετίζονται με αυτήν στο περιβάλλον του Νοσοκομείου (researchgate.net)</a:t>
            </a:r>
            <a:endParaRPr lang="en-US" sz="1400"/>
          </a:p>
          <a:p>
            <a:pPr marL="571500" indent="-285750">
              <a:spcAft>
                <a:spcPts val="600"/>
              </a:spcAft>
              <a:buClr>
                <a:schemeClr val="accent5"/>
              </a:buClr>
              <a:buFont typeface="Arial"/>
              <a:buChar char="•"/>
            </a:pPr>
            <a:r>
              <a:rPr lang="en-US" sz="1400">
                <a:hlinkClick r:id="rId8"/>
              </a:rPr>
              <a:t>http://repository.library.teiwest.gr/xmlui/handle/123456789/5228</a:t>
            </a:r>
            <a:endParaRPr lang="en-US" sz="1400"/>
          </a:p>
          <a:p>
            <a:pPr marL="571500" indent="-285750">
              <a:spcAft>
                <a:spcPts val="600"/>
              </a:spcAft>
              <a:buClr>
                <a:schemeClr val="accent5"/>
              </a:buClr>
              <a:buFont typeface="Arial"/>
              <a:buChar char="•"/>
            </a:pPr>
            <a:r>
              <a:rPr lang="en-US" sz="1400">
                <a:hlinkClick r:id="rId9"/>
              </a:rPr>
              <a:t>https://unitedsecurity.gr/6-basic-elements-for-security-in-health-sector/</a:t>
            </a:r>
            <a:endParaRPr lang="en-US" sz="1400"/>
          </a:p>
          <a:p>
            <a:pPr marL="571500" indent="-285750">
              <a:spcAft>
                <a:spcPts val="600"/>
              </a:spcAft>
              <a:buClr>
                <a:schemeClr val="accent5"/>
              </a:buClr>
              <a:buFont typeface="Arial"/>
              <a:buChar char="•"/>
            </a:pPr>
            <a:r>
              <a:rPr lang="en-US" sz="1400">
                <a:hlinkClick r:id="rId10"/>
              </a:rPr>
              <a:t>https://www.elinyae.gr/sites/default/files/2019-07/YAE%20nosokomeia.qxt%205.1191574690408.pdf</a:t>
            </a:r>
            <a:endParaRPr lang="en-US" sz="1400"/>
          </a:p>
          <a:p>
            <a:pPr marL="571500" indent="-285750">
              <a:spcAft>
                <a:spcPts val="600"/>
              </a:spcAft>
              <a:buClr>
                <a:schemeClr val="accent5"/>
              </a:buClr>
              <a:buFont typeface="Arial"/>
              <a:buChar char="•"/>
            </a:pPr>
            <a:r>
              <a:rPr lang="en-US" sz="1400">
                <a:hlinkClick r:id="rId11"/>
              </a:rPr>
              <a:t>https://kavalahospital.gr/Services/Technical-Service</a:t>
            </a:r>
            <a:endParaRPr lang="en-US" sz="1400"/>
          </a:p>
          <a:p>
            <a:pPr marL="285750">
              <a:spcAft>
                <a:spcPts val="600"/>
              </a:spcAft>
              <a:buClr>
                <a:schemeClr val="accent5"/>
              </a:buClr>
            </a:pPr>
            <a:endParaRPr lang="en-US" sz="1400"/>
          </a:p>
          <a:p>
            <a:pPr marL="571500" indent="-285750">
              <a:spcAft>
                <a:spcPts val="600"/>
              </a:spcAft>
              <a:buClr>
                <a:schemeClr val="accent5"/>
              </a:buClr>
              <a:buFont typeface="Arial"/>
              <a:buChar char="•"/>
            </a:pPr>
            <a:r>
              <a:rPr lang="en-US" sz="1400" u="sng">
                <a:hlinkClick r:id="rId12"/>
              </a:rPr>
              <a:t>https://repo.lib.duth.gr/jspui/bitstream/123456789/13598/1/PapadopoulosK_2015.pdf</a:t>
            </a:r>
            <a:endParaRPr lang="en-US" sz="1400"/>
          </a:p>
          <a:p>
            <a:pPr marL="571500" indent="-285750">
              <a:spcAft>
                <a:spcPts val="600"/>
              </a:spcAft>
              <a:buClr>
                <a:schemeClr val="accent5"/>
              </a:buClr>
              <a:buFont typeface="Arial"/>
              <a:buChar char="•"/>
            </a:pPr>
            <a:r>
              <a:rPr lang="en-US" sz="1400" u="sng">
                <a:hlinkClick r:id="rId13"/>
              </a:rPr>
              <a:t>https://apothesis.eap.gr/archive/item/91151</a:t>
            </a:r>
            <a:endParaRPr lang="en-US" sz="1400"/>
          </a:p>
          <a:p>
            <a:pPr marL="285750">
              <a:spcAft>
                <a:spcPts val="600"/>
              </a:spcAft>
              <a:buClr>
                <a:schemeClr val="accent5"/>
              </a:buClr>
            </a:pPr>
            <a:endParaRPr lang="en-US" sz="700"/>
          </a:p>
        </p:txBody>
      </p:sp>
    </p:spTree>
    <p:extLst>
      <p:ext uri="{BB962C8B-B14F-4D97-AF65-F5344CB8AC3E}">
        <p14:creationId xmlns:p14="http://schemas.microsoft.com/office/powerpoint/2010/main" val="4151704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t wearing glasses and a bow tie&#10;&#10;Description automatically generated">
            <a:extLst>
              <a:ext uri="{FF2B5EF4-FFF2-40B4-BE49-F238E27FC236}">
                <a16:creationId xmlns:a16="http://schemas.microsoft.com/office/drawing/2014/main" id="{8BE72351-40F5-26A5-18F3-9B0B2D5F995C}"/>
              </a:ext>
            </a:extLst>
          </p:cNvPr>
          <p:cNvPicPr>
            <a:picLocks noChangeAspect="1"/>
          </p:cNvPicPr>
          <p:nvPr/>
        </p:nvPicPr>
        <p:blipFill rotWithShape="1">
          <a:blip r:embed="rId2">
            <a:extLst>
              <a:ext uri="{28A0092B-C50C-407E-A947-70E740481C1C}">
                <a14:useLocalDpi xmlns:a14="http://schemas.microsoft.com/office/drawing/2010/main" val="0"/>
              </a:ext>
            </a:extLst>
          </a:blip>
          <a:srcRect l="-270" r="270" b="35279"/>
          <a:stretch/>
        </p:blipFill>
        <p:spPr>
          <a:xfrm>
            <a:off x="3245151" y="987819"/>
            <a:ext cx="5701698" cy="48823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03935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8FE145C-BED6-4533-8211-7AC773F7A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16078" cy="6858000"/>
          </a:xfrm>
          <a:custGeom>
            <a:avLst/>
            <a:gdLst>
              <a:gd name="connsiteX0" fmla="*/ 8183400 w 8916078"/>
              <a:gd name="connsiteY0" fmla="*/ 3865853 h 6820849"/>
              <a:gd name="connsiteX1" fmla="*/ 8259593 w 8916078"/>
              <a:gd name="connsiteY1" fmla="*/ 3878252 h 6820849"/>
              <a:gd name="connsiteX2" fmla="*/ 8529076 w 8916078"/>
              <a:gd name="connsiteY2" fmla="*/ 4345010 h 6820849"/>
              <a:gd name="connsiteX3" fmla="*/ 8062319 w 8916078"/>
              <a:gd name="connsiteY3" fmla="*/ 4614493 h 6820849"/>
              <a:gd name="connsiteX4" fmla="*/ 7792836 w 8916078"/>
              <a:gd name="connsiteY4" fmla="*/ 4147735 h 6820849"/>
              <a:gd name="connsiteX5" fmla="*/ 8183400 w 8916078"/>
              <a:gd name="connsiteY5" fmla="*/ 3865853 h 6820849"/>
              <a:gd name="connsiteX6" fmla="*/ 8734942 w 8916078"/>
              <a:gd name="connsiteY6" fmla="*/ 2667480 h 6820849"/>
              <a:gd name="connsiteX7" fmla="*/ 8773412 w 8916078"/>
              <a:gd name="connsiteY7" fmla="*/ 2673741 h 6820849"/>
              <a:gd name="connsiteX8" fmla="*/ 8909474 w 8916078"/>
              <a:gd name="connsiteY8" fmla="*/ 2909407 h 6820849"/>
              <a:gd name="connsiteX9" fmla="*/ 8673808 w 8916078"/>
              <a:gd name="connsiteY9" fmla="*/ 3045469 h 6820849"/>
              <a:gd name="connsiteX10" fmla="*/ 8537746 w 8916078"/>
              <a:gd name="connsiteY10" fmla="*/ 2809802 h 6820849"/>
              <a:gd name="connsiteX11" fmla="*/ 8697151 w 8916078"/>
              <a:gd name="connsiteY11" fmla="*/ 2668961 h 6820849"/>
              <a:gd name="connsiteX12" fmla="*/ 8734942 w 8916078"/>
              <a:gd name="connsiteY12" fmla="*/ 2667480 h 6820849"/>
              <a:gd name="connsiteX13" fmla="*/ 8776652 w 8916078"/>
              <a:gd name="connsiteY13" fmla="*/ 1 h 6820849"/>
              <a:gd name="connsiteX14" fmla="*/ 8786961 w 8916078"/>
              <a:gd name="connsiteY14" fmla="*/ 42970 h 6820849"/>
              <a:gd name="connsiteX15" fmla="*/ 8775876 w 8916078"/>
              <a:gd name="connsiteY15" fmla="*/ 219853 h 6820849"/>
              <a:gd name="connsiteX16" fmla="*/ 8229255 w 8916078"/>
              <a:gd name="connsiteY16" fmla="*/ 535444 h 6820849"/>
              <a:gd name="connsiteX17" fmla="*/ 7899142 w 8916078"/>
              <a:gd name="connsiteY17" fmla="*/ 78053 h 6820849"/>
              <a:gd name="connsiteX18" fmla="*/ 7911844 w 8916078"/>
              <a:gd name="connsiteY18" fmla="*/ 1 h 6820849"/>
              <a:gd name="connsiteX19" fmla="*/ 0 w 8916078"/>
              <a:gd name="connsiteY19" fmla="*/ 0 h 6820849"/>
              <a:gd name="connsiteX20" fmla="*/ 3064542 w 8916078"/>
              <a:gd name="connsiteY20" fmla="*/ 1 h 6820849"/>
              <a:gd name="connsiteX21" fmla="*/ 3626351 w 8916078"/>
              <a:gd name="connsiteY21" fmla="*/ 1 h 6820849"/>
              <a:gd name="connsiteX22" fmla="*/ 6388767 w 8916078"/>
              <a:gd name="connsiteY22" fmla="*/ 1 h 6820849"/>
              <a:gd name="connsiteX23" fmla="*/ 7293415 w 8916078"/>
              <a:gd name="connsiteY23" fmla="*/ 1 h 6820849"/>
              <a:gd name="connsiteX24" fmla="*/ 7285291 w 8916078"/>
              <a:gd name="connsiteY24" fmla="*/ 184997 h 6820849"/>
              <a:gd name="connsiteX25" fmla="*/ 7288318 w 8916078"/>
              <a:gd name="connsiteY25" fmla="*/ 419996 h 6820849"/>
              <a:gd name="connsiteX26" fmla="*/ 7736280 w 8916078"/>
              <a:gd name="connsiteY26" fmla="*/ 1068100 h 6820849"/>
              <a:gd name="connsiteX27" fmla="*/ 8184147 w 8916078"/>
              <a:gd name="connsiteY27" fmla="*/ 2589406 h 6820849"/>
              <a:gd name="connsiteX28" fmla="*/ 7738154 w 8916078"/>
              <a:gd name="connsiteY28" fmla="*/ 3164270 h 6820849"/>
              <a:gd name="connsiteX29" fmla="*/ 7579762 w 8916078"/>
              <a:gd name="connsiteY29" fmla="*/ 4641256 h 6820849"/>
              <a:gd name="connsiteX30" fmla="*/ 8191492 w 8916078"/>
              <a:gd name="connsiteY30" fmla="*/ 5670858 h 6820849"/>
              <a:gd name="connsiteX31" fmla="*/ 8477065 w 8916078"/>
              <a:gd name="connsiteY31" fmla="*/ 6707671 h 6820849"/>
              <a:gd name="connsiteX32" fmla="*/ 8478852 w 8916078"/>
              <a:gd name="connsiteY32" fmla="*/ 6820849 h 6820849"/>
              <a:gd name="connsiteX33" fmla="*/ 0 w 8916078"/>
              <a:gd name="connsiteY33" fmla="*/ 6820849 h 682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6078" h="6820849">
                <a:moveTo>
                  <a:pt x="8183400" y="3865853"/>
                </a:moveTo>
                <a:cubicBezTo>
                  <a:pt x="8208679" y="3867370"/>
                  <a:pt x="8234181" y="3871443"/>
                  <a:pt x="8259593" y="3878252"/>
                </a:cubicBezTo>
                <a:cubicBezTo>
                  <a:pt x="8462901" y="3932728"/>
                  <a:pt x="8583552" y="4141703"/>
                  <a:pt x="8529076" y="4345010"/>
                </a:cubicBezTo>
                <a:cubicBezTo>
                  <a:pt x="8474600" y="4548317"/>
                  <a:pt x="8265626" y="4668969"/>
                  <a:pt x="8062319" y="4614493"/>
                </a:cubicBezTo>
                <a:cubicBezTo>
                  <a:pt x="7859012" y="4560017"/>
                  <a:pt x="7738360" y="4351042"/>
                  <a:pt x="7792836" y="4147735"/>
                </a:cubicBezTo>
                <a:cubicBezTo>
                  <a:pt x="7840502" y="3969841"/>
                  <a:pt x="8006457" y="3855230"/>
                  <a:pt x="8183400" y="3865853"/>
                </a:cubicBezTo>
                <a:close/>
                <a:moveTo>
                  <a:pt x="8734942" y="2667480"/>
                </a:moveTo>
                <a:cubicBezTo>
                  <a:pt x="8747705" y="2668246"/>
                  <a:pt x="8760581" y="2670303"/>
                  <a:pt x="8773412" y="2673741"/>
                </a:cubicBezTo>
                <a:cubicBezTo>
                  <a:pt x="8876062" y="2701246"/>
                  <a:pt x="8936980" y="2806757"/>
                  <a:pt x="8909474" y="2909407"/>
                </a:cubicBezTo>
                <a:cubicBezTo>
                  <a:pt x="8881969" y="3012057"/>
                  <a:pt x="8776458" y="3072974"/>
                  <a:pt x="8673808" y="3045469"/>
                </a:cubicBezTo>
                <a:cubicBezTo>
                  <a:pt x="8571158" y="3017965"/>
                  <a:pt x="8510241" y="2912452"/>
                  <a:pt x="8537746" y="2809802"/>
                </a:cubicBezTo>
                <a:cubicBezTo>
                  <a:pt x="8558375" y="2732815"/>
                  <a:pt x="8622882" y="2679302"/>
                  <a:pt x="8697151" y="2668961"/>
                </a:cubicBezTo>
                <a:cubicBezTo>
                  <a:pt x="8709529" y="2667237"/>
                  <a:pt x="8722180" y="2666714"/>
                  <a:pt x="8734942" y="2667480"/>
                </a:cubicBezTo>
                <a:close/>
                <a:moveTo>
                  <a:pt x="8776652" y="1"/>
                </a:moveTo>
                <a:lnTo>
                  <a:pt x="8786961" y="42970"/>
                </a:lnTo>
                <a:cubicBezTo>
                  <a:pt x="8794957" y="100392"/>
                  <a:pt x="8791826" y="160330"/>
                  <a:pt x="8775876" y="219853"/>
                </a:cubicBezTo>
                <a:cubicBezTo>
                  <a:pt x="8712079" y="457946"/>
                  <a:pt x="8467349" y="599241"/>
                  <a:pt x="8229255" y="535444"/>
                </a:cubicBezTo>
                <a:cubicBezTo>
                  <a:pt x="8020924" y="479621"/>
                  <a:pt x="7886703" y="285271"/>
                  <a:pt x="7899142" y="78053"/>
                </a:cubicBezTo>
                <a:lnTo>
                  <a:pt x="7911844" y="1"/>
                </a:lnTo>
                <a:close/>
                <a:moveTo>
                  <a:pt x="0" y="0"/>
                </a:moveTo>
                <a:lnTo>
                  <a:pt x="3064542" y="1"/>
                </a:lnTo>
                <a:lnTo>
                  <a:pt x="3626351" y="1"/>
                </a:lnTo>
                <a:lnTo>
                  <a:pt x="6388767" y="1"/>
                </a:lnTo>
                <a:lnTo>
                  <a:pt x="7293415" y="1"/>
                </a:lnTo>
                <a:lnTo>
                  <a:pt x="7285291" y="184997"/>
                </a:lnTo>
                <a:cubicBezTo>
                  <a:pt x="7283933" y="263521"/>
                  <a:pt x="7284806" y="341911"/>
                  <a:pt x="7288318" y="419996"/>
                </a:cubicBezTo>
                <a:cubicBezTo>
                  <a:pt x="7301507" y="709488"/>
                  <a:pt x="7530168" y="891535"/>
                  <a:pt x="7736280" y="1068100"/>
                </a:cubicBezTo>
                <a:cubicBezTo>
                  <a:pt x="8250069" y="1508062"/>
                  <a:pt x="8424916" y="2032159"/>
                  <a:pt x="8184147" y="2589406"/>
                </a:cubicBezTo>
                <a:cubicBezTo>
                  <a:pt x="8090773" y="2805524"/>
                  <a:pt x="7909218" y="2993264"/>
                  <a:pt x="7738154" y="3164270"/>
                </a:cubicBezTo>
                <a:cubicBezTo>
                  <a:pt x="7279360" y="3622745"/>
                  <a:pt x="7298159" y="4154456"/>
                  <a:pt x="7579762" y="4641256"/>
                </a:cubicBezTo>
                <a:cubicBezTo>
                  <a:pt x="7780382" y="4986833"/>
                  <a:pt x="8020938" y="5311557"/>
                  <a:pt x="8191492" y="5670858"/>
                </a:cubicBezTo>
                <a:cubicBezTo>
                  <a:pt x="8357544" y="6019043"/>
                  <a:pt x="8456063" y="6366409"/>
                  <a:pt x="8477065" y="6707671"/>
                </a:cubicBezTo>
                <a:lnTo>
                  <a:pt x="8478852" y="6820849"/>
                </a:lnTo>
                <a:lnTo>
                  <a:pt x="0" y="68208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CE438D37-A705-8B24-E27C-B238A7C01D80}"/>
              </a:ext>
            </a:extLst>
          </p:cNvPr>
          <p:cNvSpPr>
            <a:spLocks noGrp="1"/>
          </p:cNvSpPr>
          <p:nvPr>
            <p:ph type="title"/>
          </p:nvPr>
        </p:nvSpPr>
        <p:spPr>
          <a:xfrm>
            <a:off x="609600" y="195522"/>
            <a:ext cx="9601980" cy="1325563"/>
          </a:xfrm>
        </p:spPr>
        <p:txBody>
          <a:bodyPr>
            <a:normAutofit/>
          </a:bodyPr>
          <a:lstStyle/>
          <a:p>
            <a:r>
              <a:rPr lang="el-GR" sz="4000" b="1" i="1">
                <a:solidFill>
                  <a:srgbClr val="98C9EF"/>
                </a:solidFill>
                <a:latin typeface="calibri light"/>
                <a:ea typeface="calibri light"/>
                <a:cs typeface="calibri light"/>
              </a:rPr>
              <a:t>Μέσα Ατομικής Προστασίας</a:t>
            </a:r>
            <a:r>
              <a:rPr lang="el-GR" sz="4000" i="1">
                <a:solidFill>
                  <a:srgbClr val="98C9EF"/>
                </a:solidFill>
                <a:latin typeface="calibri light"/>
                <a:ea typeface="calibri light"/>
                <a:cs typeface="calibri light"/>
              </a:rPr>
              <a:t> </a:t>
            </a:r>
            <a:endParaRPr lang="el-GR" sz="4000" i="1">
              <a:solidFill>
                <a:srgbClr val="98C9EF"/>
              </a:solidFill>
              <a:cs typeface="Posterama"/>
            </a:endParaRPr>
          </a:p>
        </p:txBody>
      </p:sp>
      <p:sp>
        <p:nvSpPr>
          <p:cNvPr id="3" name="Θέση περιεχομένου 2">
            <a:extLst>
              <a:ext uri="{FF2B5EF4-FFF2-40B4-BE49-F238E27FC236}">
                <a16:creationId xmlns:a16="http://schemas.microsoft.com/office/drawing/2014/main" id="{07F395BC-40B5-DAA3-F8CA-B82D9E3FF01A}"/>
              </a:ext>
            </a:extLst>
          </p:cNvPr>
          <p:cNvSpPr>
            <a:spLocks noGrp="1"/>
          </p:cNvSpPr>
          <p:nvPr>
            <p:ph idx="1"/>
          </p:nvPr>
        </p:nvSpPr>
        <p:spPr>
          <a:xfrm>
            <a:off x="609600" y="2106204"/>
            <a:ext cx="11225915" cy="4036534"/>
          </a:xfrm>
        </p:spPr>
        <p:txBody>
          <a:bodyPr vert="horz" lIns="91440" tIns="45720" rIns="91440" bIns="45720" rtlCol="0" anchor="t">
            <a:normAutofit/>
          </a:bodyPr>
          <a:lstStyle/>
          <a:p>
            <a:r>
              <a:rPr lang="el-GR" sz="2800" b="1">
                <a:solidFill>
                  <a:srgbClr val="000000"/>
                </a:solidFill>
                <a:highlight>
                  <a:srgbClr val="B3D7F3"/>
                </a:highlight>
                <a:latin typeface="Times New Roman"/>
                <a:cs typeface="Times New Roman"/>
              </a:rPr>
              <a:t>Προστατευτική ενδυμασία μιας χρήσεως(ρόμπας)</a:t>
            </a:r>
            <a:endParaRPr lang="el-GR" sz="2800">
              <a:solidFill>
                <a:srgbClr val="000000"/>
              </a:solidFill>
              <a:highlight>
                <a:srgbClr val="B3D7F3"/>
              </a:highlight>
              <a:latin typeface="Times New Roman"/>
              <a:cs typeface="Times New Roman"/>
            </a:endParaRPr>
          </a:p>
          <a:p>
            <a:r>
              <a:rPr lang="el-GR" sz="2400">
                <a:latin typeface="Times New Roman"/>
                <a:cs typeface="Arial"/>
              </a:rPr>
              <a:t>•</a:t>
            </a:r>
            <a:r>
              <a:rPr lang="el-GR" sz="2400">
                <a:solidFill>
                  <a:srgbClr val="262626"/>
                </a:solidFill>
                <a:latin typeface="Times New Roman"/>
                <a:ea typeface="Calibri"/>
                <a:cs typeface="Arial"/>
              </a:rPr>
              <a:t>Μ</a:t>
            </a:r>
            <a:r>
              <a:rPr lang="el-GR" sz="2400">
                <a:solidFill>
                  <a:srgbClr val="000000"/>
                </a:solidFill>
                <a:latin typeface="Times New Roman"/>
                <a:ea typeface="Calibri"/>
                <a:cs typeface="Calibri"/>
              </a:rPr>
              <a:t>είωση υψηλής πιθανότητας έκθεσης μικροβίων, μείωση της ανόδου πρόκλησης μολύνσεων διαμέσου μολυσματικών υγρών, μείωση πιθανής επιμόλυνσης της στολής εργασίας εξαιτίας σωματικών υγρών.</a:t>
            </a:r>
            <a:endParaRPr lang="el-GR" sz="2400">
              <a:latin typeface="Times New Roman"/>
              <a:cs typeface="Times New Roman"/>
            </a:endParaRPr>
          </a:p>
          <a:p>
            <a:endParaRPr lang="el-GR" sz="2400">
              <a:solidFill>
                <a:srgbClr val="000000"/>
              </a:solidFill>
              <a:latin typeface="Times New Roman"/>
              <a:ea typeface="Calibri"/>
              <a:cs typeface="Calibri"/>
            </a:endParaRPr>
          </a:p>
          <a:p>
            <a:r>
              <a:rPr lang="el-GR" sz="2400">
                <a:latin typeface="Times New Roman"/>
                <a:cs typeface="Arial"/>
              </a:rPr>
              <a:t>•</a:t>
            </a:r>
            <a:r>
              <a:rPr lang="el-GR" sz="2400" b="1" u="sng">
                <a:solidFill>
                  <a:srgbClr val="000000"/>
                </a:solidFill>
                <a:latin typeface="Times New Roman"/>
                <a:ea typeface="Calibri"/>
                <a:cs typeface="Calibri"/>
              </a:rPr>
              <a:t>Τρόπος αφαίρεσης</a:t>
            </a:r>
            <a:r>
              <a:rPr lang="el-GR" sz="2400" b="1">
                <a:solidFill>
                  <a:srgbClr val="000000"/>
                </a:solidFill>
                <a:latin typeface="Times New Roman"/>
                <a:ea typeface="Calibri"/>
                <a:cs typeface="Calibri"/>
              </a:rPr>
              <a:t>:</a:t>
            </a:r>
            <a:r>
              <a:rPr lang="el-GR" sz="2400">
                <a:solidFill>
                  <a:srgbClr val="000000"/>
                </a:solidFill>
                <a:latin typeface="Times New Roman"/>
                <a:ea typeface="Calibri"/>
                <a:cs typeface="Calibri"/>
              </a:rPr>
              <a:t>1)λύνουμε τα κορδόνια,2)την αφαιρούμε με τα χέρια πίσω από τον λαιμό από την εσωτερική πλευρά,3)την γυρίζουμε από την ανάποδη ,το μέσα -έξω,4)την διπλώνουμε ως ρολό και την απορρίπτουμε στον ειδικό σάκο για μολυσματικά</a:t>
            </a:r>
            <a:endParaRPr lang="el-GR" sz="2400">
              <a:latin typeface="Times New Roman"/>
            </a:endParaRPr>
          </a:p>
          <a:p>
            <a:endParaRPr lang="el-GR"/>
          </a:p>
        </p:txBody>
      </p:sp>
      <p:pic>
        <p:nvPicPr>
          <p:cNvPr id="5" name="Εικόνα 4" descr="Εικόνα που περιέχει ρουχισμός, παλτό, κουμπί, κολάρο&#10;&#10;Περιγραφή που δημιουργήθηκε αυτόματα">
            <a:extLst>
              <a:ext uri="{FF2B5EF4-FFF2-40B4-BE49-F238E27FC236}">
                <a16:creationId xmlns:a16="http://schemas.microsoft.com/office/drawing/2014/main" id="{96F74D2C-32F1-DF2F-FFB6-19710D9DD07D}"/>
              </a:ext>
            </a:extLst>
          </p:cNvPr>
          <p:cNvPicPr>
            <a:picLocks noChangeAspect="1"/>
          </p:cNvPicPr>
          <p:nvPr/>
        </p:nvPicPr>
        <p:blipFill>
          <a:blip r:embed="rId2"/>
          <a:stretch>
            <a:fillRect/>
          </a:stretch>
        </p:blipFill>
        <p:spPr>
          <a:xfrm>
            <a:off x="10656793" y="-5043"/>
            <a:ext cx="1411942" cy="2766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6103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225E5B-4D39-4B35-8E24-790C81645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E91BD27-0A21-43ED-80E7-0A40F57C8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9532" y="468754"/>
            <a:ext cx="6329420" cy="6389247"/>
          </a:xfrm>
          <a:custGeom>
            <a:avLst/>
            <a:gdLst>
              <a:gd name="connsiteX0" fmla="*/ 767991 w 6329420"/>
              <a:gd name="connsiteY0" fmla="*/ 731396 h 6389247"/>
              <a:gd name="connsiteX1" fmla="*/ 1299514 w 6329420"/>
              <a:gd name="connsiteY1" fmla="*/ 1262919 h 6389247"/>
              <a:gd name="connsiteX2" fmla="*/ 767991 w 6329420"/>
              <a:gd name="connsiteY2" fmla="*/ 1794442 h 6389247"/>
              <a:gd name="connsiteX3" fmla="*/ 236469 w 6329420"/>
              <a:gd name="connsiteY3" fmla="*/ 1262919 h 6389247"/>
              <a:gd name="connsiteX4" fmla="*/ 767991 w 6329420"/>
              <a:gd name="connsiteY4" fmla="*/ 731396 h 6389247"/>
              <a:gd name="connsiteX5" fmla="*/ 2926094 w 6329420"/>
              <a:gd name="connsiteY5" fmla="*/ 324026 h 6389247"/>
              <a:gd name="connsiteX6" fmla="*/ 3207855 w 6329420"/>
              <a:gd name="connsiteY6" fmla="*/ 605787 h 6389247"/>
              <a:gd name="connsiteX7" fmla="*/ 2926094 w 6329420"/>
              <a:gd name="connsiteY7" fmla="*/ 887548 h 6389247"/>
              <a:gd name="connsiteX8" fmla="*/ 2644333 w 6329420"/>
              <a:gd name="connsiteY8" fmla="*/ 605787 h 6389247"/>
              <a:gd name="connsiteX9" fmla="*/ 2926094 w 6329420"/>
              <a:gd name="connsiteY9" fmla="*/ 324026 h 6389247"/>
              <a:gd name="connsiteX10" fmla="*/ 5761439 w 6329420"/>
              <a:gd name="connsiteY10" fmla="*/ 17664 h 6389247"/>
              <a:gd name="connsiteX11" fmla="*/ 5784727 w 6329420"/>
              <a:gd name="connsiteY11" fmla="*/ 18309 h 6389247"/>
              <a:gd name="connsiteX12" fmla="*/ 6232947 w 6329420"/>
              <a:gd name="connsiteY12" fmla="*/ 102447 h 6389247"/>
              <a:gd name="connsiteX13" fmla="*/ 6329420 w 6329420"/>
              <a:gd name="connsiteY13" fmla="*/ 159335 h 6389247"/>
              <a:gd name="connsiteX14" fmla="*/ 6329420 w 6329420"/>
              <a:gd name="connsiteY14" fmla="*/ 6389247 h 6389247"/>
              <a:gd name="connsiteX15" fmla="*/ 3180387 w 6329420"/>
              <a:gd name="connsiteY15" fmla="*/ 6389247 h 6389247"/>
              <a:gd name="connsiteX16" fmla="*/ 2702967 w 6329420"/>
              <a:gd name="connsiteY16" fmla="*/ 6389247 h 6389247"/>
              <a:gd name="connsiteX17" fmla="*/ 1013739 w 6329420"/>
              <a:gd name="connsiteY17" fmla="*/ 6389247 h 6389247"/>
              <a:gd name="connsiteX18" fmla="*/ 1024183 w 6329420"/>
              <a:gd name="connsiteY18" fmla="*/ 6281366 h 6389247"/>
              <a:gd name="connsiteX19" fmla="*/ 903050 w 6329420"/>
              <a:gd name="connsiteY19" fmla="*/ 5588470 h 6389247"/>
              <a:gd name="connsiteX20" fmla="*/ 273230 w 6329420"/>
              <a:gd name="connsiteY20" fmla="*/ 5151559 h 6389247"/>
              <a:gd name="connsiteX21" fmla="*/ 40189 w 6329420"/>
              <a:gd name="connsiteY21" fmla="*/ 4431326 h 6389247"/>
              <a:gd name="connsiteX22" fmla="*/ 467268 w 6329420"/>
              <a:gd name="connsiteY22" fmla="*/ 3598198 h 6389247"/>
              <a:gd name="connsiteX23" fmla="*/ 3203 w 6329420"/>
              <a:gd name="connsiteY23" fmla="*/ 2797063 h 6389247"/>
              <a:gd name="connsiteX24" fmla="*/ 345913 w 6329420"/>
              <a:gd name="connsiteY24" fmla="*/ 2096653 h 6389247"/>
              <a:gd name="connsiteX25" fmla="*/ 1552774 w 6329420"/>
              <a:gd name="connsiteY25" fmla="*/ 2014542 h 6389247"/>
              <a:gd name="connsiteX26" fmla="*/ 1737708 w 6329420"/>
              <a:gd name="connsiteY26" fmla="*/ 1339596 h 6389247"/>
              <a:gd name="connsiteX27" fmla="*/ 1365343 w 6329420"/>
              <a:gd name="connsiteY27" fmla="*/ 604294 h 6389247"/>
              <a:gd name="connsiteX28" fmla="*/ 1784365 w 6329420"/>
              <a:gd name="connsiteY28" fmla="*/ 110735 h 6389247"/>
              <a:gd name="connsiteX29" fmla="*/ 1881062 w 6329420"/>
              <a:gd name="connsiteY29" fmla="*/ 100098 h 6389247"/>
              <a:gd name="connsiteX30" fmla="*/ 2326675 w 6329420"/>
              <a:gd name="connsiteY30" fmla="*/ 311301 h 6389247"/>
              <a:gd name="connsiteX31" fmla="*/ 2585018 w 6329420"/>
              <a:gd name="connsiteY31" fmla="*/ 1190279 h 6389247"/>
              <a:gd name="connsiteX32" fmla="*/ 2694528 w 6329420"/>
              <a:gd name="connsiteY32" fmla="*/ 1338063 h 6389247"/>
              <a:gd name="connsiteX33" fmla="*/ 2982926 w 6329420"/>
              <a:gd name="connsiteY33" fmla="*/ 1306959 h 6389247"/>
              <a:gd name="connsiteX34" fmla="*/ 3354163 w 6329420"/>
              <a:gd name="connsiteY34" fmla="*/ 881733 h 6389247"/>
              <a:gd name="connsiteX35" fmla="*/ 4299539 w 6329420"/>
              <a:gd name="connsiteY35" fmla="*/ 1304623 h 6389247"/>
              <a:gd name="connsiteX36" fmla="*/ 4625167 w 6329420"/>
              <a:gd name="connsiteY36" fmla="*/ 991486 h 6389247"/>
              <a:gd name="connsiteX37" fmla="*/ 4692533 w 6329420"/>
              <a:gd name="connsiteY37" fmla="*/ 854498 h 6389247"/>
              <a:gd name="connsiteX38" fmla="*/ 5607288 w 6329420"/>
              <a:gd name="connsiteY38" fmla="*/ 28863 h 6389247"/>
              <a:gd name="connsiteX39" fmla="*/ 5761439 w 6329420"/>
              <a:gd name="connsiteY39" fmla="*/ 17664 h 6389247"/>
              <a:gd name="connsiteX40" fmla="*/ 4156539 w 6329420"/>
              <a:gd name="connsiteY40" fmla="*/ 0 h 6389247"/>
              <a:gd name="connsiteX41" fmla="*/ 4663751 w 6329420"/>
              <a:gd name="connsiteY41" fmla="*/ 507212 h 6389247"/>
              <a:gd name="connsiteX42" fmla="*/ 4156539 w 6329420"/>
              <a:gd name="connsiteY42" fmla="*/ 1014424 h 6389247"/>
              <a:gd name="connsiteX43" fmla="*/ 3649327 w 6329420"/>
              <a:gd name="connsiteY43" fmla="*/ 507212 h 6389247"/>
              <a:gd name="connsiteX44" fmla="*/ 4156539 w 6329420"/>
              <a:gd name="connsiteY44" fmla="*/ 0 h 638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29420" h="6389247">
                <a:moveTo>
                  <a:pt x="767991" y="731396"/>
                </a:moveTo>
                <a:cubicBezTo>
                  <a:pt x="1061543" y="731396"/>
                  <a:pt x="1299514" y="969367"/>
                  <a:pt x="1299514" y="1262919"/>
                </a:cubicBezTo>
                <a:cubicBezTo>
                  <a:pt x="1299514" y="1556471"/>
                  <a:pt x="1061543" y="1794442"/>
                  <a:pt x="767991" y="1794442"/>
                </a:cubicBezTo>
                <a:cubicBezTo>
                  <a:pt x="474439" y="1794442"/>
                  <a:pt x="236469" y="1556471"/>
                  <a:pt x="236469" y="1262919"/>
                </a:cubicBezTo>
                <a:cubicBezTo>
                  <a:pt x="236469" y="969367"/>
                  <a:pt x="474439" y="731396"/>
                  <a:pt x="767991" y="731396"/>
                </a:cubicBezTo>
                <a:close/>
                <a:moveTo>
                  <a:pt x="2926094" y="324026"/>
                </a:moveTo>
                <a:cubicBezTo>
                  <a:pt x="3081706" y="324026"/>
                  <a:pt x="3207855" y="450175"/>
                  <a:pt x="3207855" y="605787"/>
                </a:cubicBezTo>
                <a:cubicBezTo>
                  <a:pt x="3207855" y="761399"/>
                  <a:pt x="3081706" y="887548"/>
                  <a:pt x="2926094" y="887548"/>
                </a:cubicBezTo>
                <a:cubicBezTo>
                  <a:pt x="2770482" y="887548"/>
                  <a:pt x="2644333" y="761399"/>
                  <a:pt x="2644333" y="605787"/>
                </a:cubicBezTo>
                <a:cubicBezTo>
                  <a:pt x="2644333" y="450175"/>
                  <a:pt x="2770482" y="324026"/>
                  <a:pt x="2926094" y="324026"/>
                </a:cubicBezTo>
                <a:close/>
                <a:moveTo>
                  <a:pt x="5761439" y="17664"/>
                </a:moveTo>
                <a:lnTo>
                  <a:pt x="5784727" y="18309"/>
                </a:lnTo>
                <a:cubicBezTo>
                  <a:pt x="5972924" y="25037"/>
                  <a:pt x="6119949" y="54449"/>
                  <a:pt x="6232947" y="102447"/>
                </a:cubicBezTo>
                <a:lnTo>
                  <a:pt x="6329420" y="159335"/>
                </a:lnTo>
                <a:lnTo>
                  <a:pt x="6329420" y="6389247"/>
                </a:lnTo>
                <a:lnTo>
                  <a:pt x="3180387" y="6389247"/>
                </a:lnTo>
                <a:lnTo>
                  <a:pt x="2702967" y="6389247"/>
                </a:lnTo>
                <a:lnTo>
                  <a:pt x="1013739" y="6389247"/>
                </a:lnTo>
                <a:lnTo>
                  <a:pt x="1024183" y="6281366"/>
                </a:lnTo>
                <a:cubicBezTo>
                  <a:pt x="1049848" y="6046008"/>
                  <a:pt x="1072512" y="5801284"/>
                  <a:pt x="903050" y="5588470"/>
                </a:cubicBezTo>
                <a:cubicBezTo>
                  <a:pt x="704901" y="5339877"/>
                  <a:pt x="494907" y="5451483"/>
                  <a:pt x="273230" y="5151559"/>
                </a:cubicBezTo>
                <a:cubicBezTo>
                  <a:pt x="109328" y="4929882"/>
                  <a:pt x="-26532" y="4726254"/>
                  <a:pt x="40189" y="4431326"/>
                </a:cubicBezTo>
                <a:cubicBezTo>
                  <a:pt x="129472" y="4036881"/>
                  <a:pt x="470813" y="3882974"/>
                  <a:pt x="467268" y="3598198"/>
                </a:cubicBezTo>
                <a:cubicBezTo>
                  <a:pt x="463239" y="3255890"/>
                  <a:pt x="44217" y="3187318"/>
                  <a:pt x="3203" y="2797063"/>
                </a:cubicBezTo>
                <a:cubicBezTo>
                  <a:pt x="-23550" y="2542509"/>
                  <a:pt x="119641" y="2237671"/>
                  <a:pt x="345913" y="2096653"/>
                </a:cubicBezTo>
                <a:cubicBezTo>
                  <a:pt x="762919" y="1836457"/>
                  <a:pt x="1233029" y="2275545"/>
                  <a:pt x="1552774" y="2014542"/>
                </a:cubicBezTo>
                <a:cubicBezTo>
                  <a:pt x="1743751" y="1858617"/>
                  <a:pt x="1774856" y="1540160"/>
                  <a:pt x="1737708" y="1339596"/>
                </a:cubicBezTo>
                <a:cubicBezTo>
                  <a:pt x="1666877" y="957721"/>
                  <a:pt x="1353739" y="895190"/>
                  <a:pt x="1365343" y="604294"/>
                </a:cubicBezTo>
                <a:cubicBezTo>
                  <a:pt x="1373885" y="388094"/>
                  <a:pt x="1557287" y="161098"/>
                  <a:pt x="1784365" y="110735"/>
                </a:cubicBezTo>
                <a:cubicBezTo>
                  <a:pt x="1816113" y="103643"/>
                  <a:pt x="1848539" y="100098"/>
                  <a:pt x="1881062" y="100098"/>
                </a:cubicBezTo>
                <a:cubicBezTo>
                  <a:pt x="2100564" y="100098"/>
                  <a:pt x="2273329" y="261260"/>
                  <a:pt x="2326675" y="311301"/>
                </a:cubicBezTo>
                <a:cubicBezTo>
                  <a:pt x="2579216" y="547161"/>
                  <a:pt x="2379374" y="836206"/>
                  <a:pt x="2585018" y="1190279"/>
                </a:cubicBezTo>
                <a:cubicBezTo>
                  <a:pt x="2616968" y="1242737"/>
                  <a:pt x="2653624" y="1292213"/>
                  <a:pt x="2694528" y="1338063"/>
                </a:cubicBezTo>
                <a:cubicBezTo>
                  <a:pt x="2775108" y="1429685"/>
                  <a:pt x="2925230" y="1413569"/>
                  <a:pt x="2982926" y="1306959"/>
                </a:cubicBezTo>
                <a:cubicBezTo>
                  <a:pt x="3078253" y="1130728"/>
                  <a:pt x="3169390" y="933143"/>
                  <a:pt x="3354163" y="881733"/>
                </a:cubicBezTo>
                <a:cubicBezTo>
                  <a:pt x="3713394" y="781733"/>
                  <a:pt x="3927255" y="1375615"/>
                  <a:pt x="4299539" y="1304623"/>
                </a:cubicBezTo>
                <a:cubicBezTo>
                  <a:pt x="4454094" y="1275131"/>
                  <a:pt x="4543700" y="1148457"/>
                  <a:pt x="4625167" y="991486"/>
                </a:cubicBezTo>
                <a:cubicBezTo>
                  <a:pt x="4647810" y="947730"/>
                  <a:pt x="4669890" y="901637"/>
                  <a:pt x="4692533" y="854498"/>
                </a:cubicBezTo>
                <a:cubicBezTo>
                  <a:pt x="4762477" y="605422"/>
                  <a:pt x="4865621" y="105095"/>
                  <a:pt x="5607288" y="28863"/>
                </a:cubicBezTo>
                <a:cubicBezTo>
                  <a:pt x="5658191" y="20163"/>
                  <a:pt x="5709812" y="16455"/>
                  <a:pt x="5761439" y="17664"/>
                </a:cubicBezTo>
                <a:close/>
                <a:moveTo>
                  <a:pt x="4156539" y="0"/>
                </a:moveTo>
                <a:cubicBezTo>
                  <a:pt x="4436664" y="0"/>
                  <a:pt x="4663751" y="227087"/>
                  <a:pt x="4663751" y="507212"/>
                </a:cubicBezTo>
                <a:cubicBezTo>
                  <a:pt x="4663751" y="787337"/>
                  <a:pt x="4436664" y="1014424"/>
                  <a:pt x="4156539" y="1014424"/>
                </a:cubicBezTo>
                <a:cubicBezTo>
                  <a:pt x="3876414" y="1014424"/>
                  <a:pt x="3649327" y="787337"/>
                  <a:pt x="3649327" y="507212"/>
                </a:cubicBezTo>
                <a:cubicBezTo>
                  <a:pt x="3649327" y="227087"/>
                  <a:pt x="3876414" y="0"/>
                  <a:pt x="41565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58B15F5-687C-BDDA-F676-CE605CDD42C1}"/>
              </a:ext>
            </a:extLst>
          </p:cNvPr>
          <p:cNvSpPr txBox="1"/>
          <p:nvPr/>
        </p:nvSpPr>
        <p:spPr>
          <a:xfrm>
            <a:off x="602729" y="1186721"/>
            <a:ext cx="10508729"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800" b="1">
                <a:solidFill>
                  <a:srgbClr val="000000"/>
                </a:solidFill>
                <a:highlight>
                  <a:srgbClr val="B3D7F3"/>
                </a:highlight>
                <a:latin typeface="Times New Roman"/>
                <a:cs typeface="Times New Roman"/>
              </a:rPr>
              <a:t>Ιατρικά γάντια μιας χρήσης</a:t>
            </a:r>
            <a:endParaRPr lang="el-GR" sz="2800">
              <a:highlight>
                <a:srgbClr val="B3D7F3"/>
              </a:highlight>
            </a:endParaRPr>
          </a:p>
          <a:p>
            <a:endParaRPr lang="el-GR" sz="2400" b="1">
              <a:solidFill>
                <a:srgbClr val="000000"/>
              </a:solidFill>
              <a:latin typeface="Times New Roman"/>
              <a:cs typeface="Times New Roman"/>
            </a:endParaRPr>
          </a:p>
          <a:p>
            <a:endParaRPr lang="el-GR" sz="2400" b="1">
              <a:solidFill>
                <a:srgbClr val="000000"/>
              </a:solidFill>
              <a:latin typeface="Times New Roman"/>
              <a:cs typeface="Times New Roman"/>
            </a:endParaRPr>
          </a:p>
          <a:p>
            <a:r>
              <a:rPr lang="el-GR" sz="2400">
                <a:latin typeface="Times New Roman"/>
                <a:cs typeface="Arial"/>
              </a:rPr>
              <a:t>•</a:t>
            </a:r>
            <a:r>
              <a:rPr lang="el-GR" sz="2400" b="1">
                <a:solidFill>
                  <a:srgbClr val="000000"/>
                </a:solidFill>
                <a:latin typeface="Times New Roman"/>
                <a:ea typeface="Calibri"/>
                <a:cs typeface="Calibri"/>
              </a:rPr>
              <a:t> </a:t>
            </a:r>
            <a:r>
              <a:rPr lang="el-GR" sz="2400">
                <a:solidFill>
                  <a:srgbClr val="000000"/>
                </a:solidFill>
                <a:latin typeface="Times New Roman"/>
                <a:ea typeface="Calibri"/>
                <a:cs typeface="Calibri"/>
              </a:rPr>
              <a:t>Η χρήση τους συμβάλλει στην μείωση του κινδύνου έκθεσης σε παθογόνα αίματος και σωματικών υγρών για τον εργαζόμενο στον τομέα υγείας.</a:t>
            </a:r>
            <a:endParaRPr lang="el-GR" sz="2400">
              <a:latin typeface="Times New Roman"/>
              <a:cs typeface="Times New Roman"/>
            </a:endParaRPr>
          </a:p>
          <a:p>
            <a:endParaRPr lang="el-GR" sz="2400">
              <a:solidFill>
                <a:srgbClr val="000000"/>
              </a:solidFill>
              <a:latin typeface="Times New Roman"/>
              <a:ea typeface="Calibri"/>
              <a:cs typeface="Calibri"/>
            </a:endParaRPr>
          </a:p>
          <a:p>
            <a:r>
              <a:rPr lang="el-GR" sz="2400">
                <a:latin typeface="Times New Roman"/>
                <a:cs typeface="Arial"/>
              </a:rPr>
              <a:t>•</a:t>
            </a:r>
            <a:r>
              <a:rPr lang="el-GR" sz="2400" b="1" u="sng">
                <a:solidFill>
                  <a:srgbClr val="000000"/>
                </a:solidFill>
                <a:latin typeface="Times New Roman"/>
                <a:ea typeface="Calibri"/>
                <a:cs typeface="Calibri"/>
              </a:rPr>
              <a:t>Τρόπος αφαίρεσης</a:t>
            </a:r>
            <a:r>
              <a:rPr lang="el-GR" sz="2400" b="1">
                <a:solidFill>
                  <a:srgbClr val="000000"/>
                </a:solidFill>
                <a:latin typeface="Times New Roman"/>
                <a:ea typeface="Calibri"/>
                <a:cs typeface="Calibri"/>
              </a:rPr>
              <a:t>: </a:t>
            </a:r>
            <a:r>
              <a:rPr lang="el-GR" sz="2400">
                <a:solidFill>
                  <a:srgbClr val="000000"/>
                </a:solidFill>
                <a:latin typeface="Times New Roman"/>
                <a:ea typeface="Calibri"/>
                <a:cs typeface="Calibri"/>
              </a:rPr>
              <a:t>η εξωτερική πλευρά θεωρείται μολυσματική. Για την αφαίρεση των γαντιών χρησιμοποιούμε το αντίθετο χέρι από το γάντι που θέλουμε να αφαιρέσουμε τοποθετώντας τα δάκτυλα στο σημείο μέσα από τον καρπό. Αφαιρείται το δεύτερο γάντι μέσω του πρώτου γαντιού και απορρίπτεται στον ειδικό κάδο για τα μολυσματικά.</a:t>
            </a:r>
            <a:endParaRPr lang="el-GR" sz="2400">
              <a:latin typeface="Times New Roman"/>
            </a:endParaRPr>
          </a:p>
          <a:p>
            <a:pPr algn="l"/>
            <a:endParaRPr lang="el-GR"/>
          </a:p>
        </p:txBody>
      </p:sp>
      <p:pic>
        <p:nvPicPr>
          <p:cNvPr id="2" name="Εικόνα 1" descr="Εικόνα που περιέχει ιατρικό, χέρι, ιατρικός εξοπλισμός, δάκτυλο&#10;&#10;Περιγραφή που δημιουργήθηκε αυτόματα">
            <a:extLst>
              <a:ext uri="{FF2B5EF4-FFF2-40B4-BE49-F238E27FC236}">
                <a16:creationId xmlns:a16="http://schemas.microsoft.com/office/drawing/2014/main" id="{CEBED84B-C019-7ABA-72F6-1A3663515505}"/>
              </a:ext>
            </a:extLst>
          </p:cNvPr>
          <p:cNvPicPr>
            <a:picLocks noChangeAspect="1"/>
          </p:cNvPicPr>
          <p:nvPr/>
        </p:nvPicPr>
        <p:blipFill>
          <a:blip r:embed="rId2"/>
          <a:stretch>
            <a:fillRect/>
          </a:stretch>
        </p:blipFill>
        <p:spPr>
          <a:xfrm>
            <a:off x="9818914" y="4463143"/>
            <a:ext cx="2438400" cy="2438400"/>
          </a:xfrm>
          <a:prstGeom prst="ellipse">
            <a:avLst/>
          </a:prstGeom>
          <a:ln>
            <a:noFill/>
          </a:ln>
          <a:effectLst>
            <a:softEdge rad="112500"/>
          </a:effectLst>
        </p:spPr>
      </p:pic>
    </p:spTree>
    <p:extLst>
      <p:ext uri="{BB962C8B-B14F-4D97-AF65-F5344CB8AC3E}">
        <p14:creationId xmlns:p14="http://schemas.microsoft.com/office/powerpoint/2010/main" val="2746055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2B6D96-D9A2-4E4A-8064-FCA9A1D3F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0DDBD39-050B-B832-0D0E-E479229BC413}"/>
              </a:ext>
            </a:extLst>
          </p:cNvPr>
          <p:cNvSpPr>
            <a:spLocks noGrp="1"/>
          </p:cNvSpPr>
          <p:nvPr>
            <p:ph idx="1"/>
          </p:nvPr>
        </p:nvSpPr>
        <p:spPr>
          <a:xfrm>
            <a:off x="317694" y="937068"/>
            <a:ext cx="10883714" cy="4398985"/>
          </a:xfrm>
        </p:spPr>
        <p:txBody>
          <a:bodyPr anchor="b">
            <a:normAutofit/>
          </a:bodyPr>
          <a:lstStyle/>
          <a:p>
            <a:r>
              <a:rPr lang="el-GR" sz="3200" b="1" dirty="0">
                <a:solidFill>
                  <a:srgbClr val="000000"/>
                </a:solidFill>
                <a:highlight>
                  <a:srgbClr val="B3D7F3"/>
                </a:highlight>
                <a:latin typeface="Times New Roman"/>
                <a:cs typeface="Times New Roman"/>
              </a:rPr>
              <a:t>Μάσκες μιας χρήσης</a:t>
            </a:r>
            <a:endParaRPr lang="el-GR" sz="3200" dirty="0">
              <a:highlight>
                <a:srgbClr val="B3D7F3"/>
              </a:highlight>
            </a:endParaRPr>
          </a:p>
          <a:p>
            <a:endParaRPr lang="el-GR" sz="3200" b="1" dirty="0">
              <a:solidFill>
                <a:srgbClr val="000000"/>
              </a:solidFill>
              <a:highlight>
                <a:srgbClr val="B3D7F3"/>
              </a:highlight>
              <a:latin typeface="Times New Roman"/>
              <a:cs typeface="Times New Roman"/>
            </a:endParaRPr>
          </a:p>
          <a:p>
            <a:r>
              <a:rPr lang="el-GR" sz="2400" dirty="0">
                <a:latin typeface="Times New Roman"/>
                <a:cs typeface="Arial"/>
              </a:rPr>
              <a:t>•</a:t>
            </a:r>
            <a:r>
              <a:rPr lang="el-GR" sz="2400" dirty="0">
                <a:solidFill>
                  <a:srgbClr val="000000"/>
                </a:solidFill>
                <a:latin typeface="Times New Roman"/>
                <a:ea typeface="Calibri"/>
                <a:cs typeface="Calibri"/>
              </a:rPr>
              <a:t>Με τη χρήση της μειώνεται η εξάπλωση των σωματιδίων μέσω του αέρα που μπορεί να περιέχουν τον ιό.</a:t>
            </a:r>
            <a:endParaRPr lang="el-GR" dirty="0"/>
          </a:p>
          <a:p>
            <a:endParaRPr lang="el-GR" sz="2400" dirty="0">
              <a:solidFill>
                <a:srgbClr val="000000"/>
              </a:solidFill>
              <a:latin typeface="Times New Roman"/>
              <a:ea typeface="Calibri"/>
              <a:cs typeface="Calibri"/>
            </a:endParaRPr>
          </a:p>
          <a:p>
            <a:r>
              <a:rPr lang="el-GR" sz="2400" dirty="0">
                <a:latin typeface="Times New Roman"/>
                <a:cs typeface="Arial"/>
              </a:rPr>
              <a:t>•</a:t>
            </a:r>
            <a:r>
              <a:rPr lang="el-GR" sz="2400" b="1" u="sng" dirty="0">
                <a:solidFill>
                  <a:srgbClr val="000000"/>
                </a:solidFill>
                <a:latin typeface="Times New Roman"/>
                <a:ea typeface="Calibri"/>
                <a:cs typeface="Calibri"/>
              </a:rPr>
              <a:t>Τρόπος αφαίρεσης</a:t>
            </a:r>
            <a:r>
              <a:rPr lang="el-GR" sz="2400" b="1" dirty="0">
                <a:solidFill>
                  <a:srgbClr val="000000"/>
                </a:solidFill>
                <a:latin typeface="Times New Roman"/>
                <a:ea typeface="Calibri"/>
                <a:cs typeface="Calibri"/>
              </a:rPr>
              <a:t>: </a:t>
            </a:r>
            <a:r>
              <a:rPr lang="el-GR" sz="2400" dirty="0">
                <a:solidFill>
                  <a:srgbClr val="000000"/>
                </a:solidFill>
                <a:latin typeface="Times New Roman"/>
                <a:ea typeface="Calibri"/>
                <a:cs typeface="Calibri"/>
              </a:rPr>
              <a:t>Κατά την απόρριψη δεν πρέπει να αγγίζουμε την μπροστινή επιφάνεια που θεωρείται μολυσματική. Αφαιρείται από τα κορδόνια με φορά από κάτω προς τα πάνω και απορρίπτονται στον ειδικό σάκο για τα μολυσματικά.</a:t>
            </a:r>
            <a:endParaRPr lang="el-GR" sz="2400" dirty="0">
              <a:latin typeface="Times New Roman"/>
            </a:endParaRPr>
          </a:p>
          <a:p>
            <a:endParaRPr lang="el-GR" dirty="0"/>
          </a:p>
        </p:txBody>
      </p:sp>
      <p:sp>
        <p:nvSpPr>
          <p:cNvPr id="12" name="Freeform: Shape 11">
            <a:extLst>
              <a:ext uri="{FF2B5EF4-FFF2-40B4-BE49-F238E27FC236}">
                <a16:creationId xmlns:a16="http://schemas.microsoft.com/office/drawing/2014/main" id="{64ADF8E3-1B35-4C33-95FB-BAAD781AF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188" y="0"/>
            <a:ext cx="2933812" cy="2750153"/>
          </a:xfrm>
          <a:custGeom>
            <a:avLst/>
            <a:gdLst>
              <a:gd name="connsiteX0" fmla="*/ 1067830 w 2933812"/>
              <a:gd name="connsiteY0" fmla="*/ 776732 h 2750153"/>
              <a:gd name="connsiteX1" fmla="*/ 1305537 w 2933812"/>
              <a:gd name="connsiteY1" fmla="*/ 842083 h 2750153"/>
              <a:gd name="connsiteX2" fmla="*/ 1421053 w 2933812"/>
              <a:gd name="connsiteY2" fmla="*/ 1397856 h 2750153"/>
              <a:gd name="connsiteX3" fmla="*/ 865267 w 2933812"/>
              <a:gd name="connsiteY3" fmla="*/ 1513301 h 2750153"/>
              <a:gd name="connsiteX4" fmla="*/ 749819 w 2933812"/>
              <a:gd name="connsiteY4" fmla="*/ 957568 h 2750153"/>
              <a:gd name="connsiteX5" fmla="*/ 836727 w 2933812"/>
              <a:gd name="connsiteY5" fmla="*/ 862679 h 2750153"/>
              <a:gd name="connsiteX6" fmla="*/ 1067830 w 2933812"/>
              <a:gd name="connsiteY6" fmla="*/ 776732 h 2750153"/>
              <a:gd name="connsiteX7" fmla="*/ 209205 w 2933812"/>
              <a:gd name="connsiteY7" fmla="*/ 551704 h 2750153"/>
              <a:gd name="connsiteX8" fmla="*/ 328901 w 2933812"/>
              <a:gd name="connsiteY8" fmla="*/ 567267 h 2750153"/>
              <a:gd name="connsiteX9" fmla="*/ 460887 w 2933812"/>
              <a:gd name="connsiteY9" fmla="*/ 878648 h 2750153"/>
              <a:gd name="connsiteX10" fmla="*/ 149506 w 2933812"/>
              <a:gd name="connsiteY10" fmla="*/ 1010633 h 2750153"/>
              <a:gd name="connsiteX11" fmla="*/ 17517 w 2933812"/>
              <a:gd name="connsiteY11" fmla="*/ 699260 h 2750153"/>
              <a:gd name="connsiteX12" fmla="*/ 97142 w 2933812"/>
              <a:gd name="connsiteY12" fmla="*/ 596577 h 2750153"/>
              <a:gd name="connsiteX13" fmla="*/ 209205 w 2933812"/>
              <a:gd name="connsiteY13" fmla="*/ 551704 h 2750153"/>
              <a:gd name="connsiteX14" fmla="*/ 603014 w 2933812"/>
              <a:gd name="connsiteY14" fmla="*/ 0 h 2750153"/>
              <a:gd name="connsiteX15" fmla="*/ 2933812 w 2933812"/>
              <a:gd name="connsiteY15" fmla="*/ 0 h 2750153"/>
              <a:gd name="connsiteX16" fmla="*/ 2933812 w 2933812"/>
              <a:gd name="connsiteY16" fmla="*/ 2748233 h 2750153"/>
              <a:gd name="connsiteX17" fmla="*/ 2877044 w 2933812"/>
              <a:gd name="connsiteY17" fmla="*/ 2704219 h 2750153"/>
              <a:gd name="connsiteX18" fmla="*/ 1987800 w 2933812"/>
              <a:gd name="connsiteY18" fmla="*/ 2707378 h 2750153"/>
              <a:gd name="connsiteX19" fmla="*/ 1571775 w 2933812"/>
              <a:gd name="connsiteY19" fmla="*/ 2085562 h 2750153"/>
              <a:gd name="connsiteX20" fmla="*/ 2085622 w 2933812"/>
              <a:gd name="connsiteY20" fmla="*/ 1038354 h 2750153"/>
              <a:gd name="connsiteX21" fmla="*/ 1614635 w 2933812"/>
              <a:gd name="connsiteY21" fmla="*/ 560521 h 2750153"/>
              <a:gd name="connsiteX22" fmla="*/ 825009 w 2933812"/>
              <a:gd name="connsiteY22" fmla="*/ 518839 h 2750153"/>
              <a:gd name="connsiteX23" fmla="*/ 599925 w 2933812"/>
              <a:gd name="connsiteY23" fmla="*/ 14372 h 275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33812" h="2750153">
                <a:moveTo>
                  <a:pt x="1067830" y="776732"/>
                </a:moveTo>
                <a:cubicBezTo>
                  <a:pt x="1150031" y="773119"/>
                  <a:pt x="1233332" y="794722"/>
                  <a:pt x="1305537" y="842083"/>
                </a:cubicBezTo>
                <a:cubicBezTo>
                  <a:pt x="1490941" y="963689"/>
                  <a:pt x="1542616" y="1212493"/>
                  <a:pt x="1421053" y="1397856"/>
                </a:cubicBezTo>
                <a:cubicBezTo>
                  <a:pt x="1299424" y="1583173"/>
                  <a:pt x="1050671" y="1634906"/>
                  <a:pt x="865267" y="1513301"/>
                </a:cubicBezTo>
                <a:cubicBezTo>
                  <a:pt x="679936" y="1391729"/>
                  <a:pt x="628260" y="1142925"/>
                  <a:pt x="749819" y="957568"/>
                </a:cubicBezTo>
                <a:cubicBezTo>
                  <a:pt x="773570" y="921529"/>
                  <a:pt x="802922" y="889506"/>
                  <a:pt x="836727" y="862679"/>
                </a:cubicBezTo>
                <a:cubicBezTo>
                  <a:pt x="904529" y="809175"/>
                  <a:pt x="985629" y="780345"/>
                  <a:pt x="1067830" y="776732"/>
                </a:cubicBezTo>
                <a:close/>
                <a:moveTo>
                  <a:pt x="209205" y="551704"/>
                </a:moveTo>
                <a:cubicBezTo>
                  <a:pt x="249147" y="546653"/>
                  <a:pt x="290360" y="551675"/>
                  <a:pt x="328901" y="567267"/>
                </a:cubicBezTo>
                <a:cubicBezTo>
                  <a:pt x="451346" y="616809"/>
                  <a:pt x="510410" y="756201"/>
                  <a:pt x="460887" y="878648"/>
                </a:cubicBezTo>
                <a:cubicBezTo>
                  <a:pt x="411366" y="1001087"/>
                  <a:pt x="271948" y="1060182"/>
                  <a:pt x="149506" y="1010633"/>
                </a:cubicBezTo>
                <a:cubicBezTo>
                  <a:pt x="27060" y="961092"/>
                  <a:pt x="-32003" y="821699"/>
                  <a:pt x="17517" y="699260"/>
                </a:cubicBezTo>
                <a:cubicBezTo>
                  <a:pt x="34058" y="658332"/>
                  <a:pt x="61655" y="622811"/>
                  <a:pt x="97142" y="596577"/>
                </a:cubicBezTo>
                <a:cubicBezTo>
                  <a:pt x="130594" y="571878"/>
                  <a:pt x="169264" y="556754"/>
                  <a:pt x="209205" y="551704"/>
                </a:cubicBezTo>
                <a:close/>
                <a:moveTo>
                  <a:pt x="603014" y="0"/>
                </a:moveTo>
                <a:lnTo>
                  <a:pt x="2933812" y="0"/>
                </a:lnTo>
                <a:lnTo>
                  <a:pt x="2933812" y="2748233"/>
                </a:lnTo>
                <a:lnTo>
                  <a:pt x="2877044" y="2704219"/>
                </a:lnTo>
                <a:cubicBezTo>
                  <a:pt x="2590402" y="2543052"/>
                  <a:pt x="2331640" y="2859871"/>
                  <a:pt x="1987800" y="2707378"/>
                </a:cubicBezTo>
                <a:cubicBezTo>
                  <a:pt x="1763640" y="2607782"/>
                  <a:pt x="1580044" y="2342268"/>
                  <a:pt x="1571775" y="2085562"/>
                </a:cubicBezTo>
                <a:cubicBezTo>
                  <a:pt x="1556983" y="1612648"/>
                  <a:pt x="2147977" y="1430482"/>
                  <a:pt x="2085622" y="1038354"/>
                </a:cubicBezTo>
                <a:cubicBezTo>
                  <a:pt x="2048252" y="804151"/>
                  <a:pt x="1799013" y="625551"/>
                  <a:pt x="1614635" y="560521"/>
                </a:cubicBezTo>
                <a:cubicBezTo>
                  <a:pt x="1263737" y="436354"/>
                  <a:pt x="1061091" y="667936"/>
                  <a:pt x="825009" y="518839"/>
                </a:cubicBezTo>
                <a:cubicBezTo>
                  <a:pt x="671642" y="421917"/>
                  <a:pt x="576178" y="209445"/>
                  <a:pt x="599925" y="14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 name="Εικόνα 1" descr="Εικόνα που περιέχει ρουχισμός, ύφασμα, εσώρουχα, πάνες&#10;&#10;Περιγραφή που δημιουργήθηκε αυτόματα">
            <a:extLst>
              <a:ext uri="{FF2B5EF4-FFF2-40B4-BE49-F238E27FC236}">
                <a16:creationId xmlns:a16="http://schemas.microsoft.com/office/drawing/2014/main" id="{649986C1-9817-85A8-22F1-D577D7502728}"/>
              </a:ext>
            </a:extLst>
          </p:cNvPr>
          <p:cNvPicPr>
            <a:picLocks noChangeAspect="1"/>
          </p:cNvPicPr>
          <p:nvPr/>
        </p:nvPicPr>
        <p:blipFill>
          <a:blip r:embed="rId2"/>
          <a:stretch>
            <a:fillRect/>
          </a:stretch>
        </p:blipFill>
        <p:spPr>
          <a:xfrm>
            <a:off x="1797144" y="4822733"/>
            <a:ext cx="2243978" cy="1806949"/>
          </a:xfrm>
          <a:prstGeom prst="rect">
            <a:avLst/>
          </a:prstGeom>
          <a:ln>
            <a:noFill/>
          </a:ln>
          <a:effectLst>
            <a:softEdge rad="112500"/>
          </a:effectLst>
        </p:spPr>
      </p:pic>
    </p:spTree>
    <p:extLst>
      <p:ext uri="{BB962C8B-B14F-4D97-AF65-F5344CB8AC3E}">
        <p14:creationId xmlns:p14="http://schemas.microsoft.com/office/powerpoint/2010/main" val="322007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F4471701-3392-4423-9BBA-6C527C5CB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1">
            <a:extLst>
              <a:ext uri="{FF2B5EF4-FFF2-40B4-BE49-F238E27FC236}">
                <a16:creationId xmlns:a16="http://schemas.microsoft.com/office/drawing/2014/main" id="{99D76E52-D962-40CA-BF38-0872E0A2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7"/>
            <a:ext cx="10547975" cy="6467097"/>
          </a:xfrm>
          <a:custGeom>
            <a:avLst/>
            <a:gdLst>
              <a:gd name="connsiteX0" fmla="*/ 2504457 w 8648699"/>
              <a:gd name="connsiteY0" fmla="*/ 3933023 h 5302627"/>
              <a:gd name="connsiteX1" fmla="*/ 2800662 w 8648699"/>
              <a:gd name="connsiteY1" fmla="*/ 4229228 h 5302627"/>
              <a:gd name="connsiteX2" fmla="*/ 2504457 w 8648699"/>
              <a:gd name="connsiteY2" fmla="*/ 4525434 h 5302627"/>
              <a:gd name="connsiteX3" fmla="*/ 2208251 w 8648699"/>
              <a:gd name="connsiteY3" fmla="*/ 4229228 h 5302627"/>
              <a:gd name="connsiteX4" fmla="*/ 2504457 w 8648699"/>
              <a:gd name="connsiteY4" fmla="*/ 3933023 h 5302627"/>
              <a:gd name="connsiteX5" fmla="*/ 69505 w 8648699"/>
              <a:gd name="connsiteY5" fmla="*/ 1036657 h 5302627"/>
              <a:gd name="connsiteX6" fmla="*/ 452007 w 8648699"/>
              <a:gd name="connsiteY6" fmla="*/ 1419158 h 5302627"/>
              <a:gd name="connsiteX7" fmla="*/ 69505 w 8648699"/>
              <a:gd name="connsiteY7" fmla="*/ 1801660 h 5302627"/>
              <a:gd name="connsiteX8" fmla="*/ 0 w 8648699"/>
              <a:gd name="connsiteY8" fmla="*/ 1794654 h 5302627"/>
              <a:gd name="connsiteX9" fmla="*/ 0 w 8648699"/>
              <a:gd name="connsiteY9" fmla="*/ 1043663 h 5302627"/>
              <a:gd name="connsiteX10" fmla="*/ 7016675 w 8648699"/>
              <a:gd name="connsiteY10" fmla="*/ 0 h 5302627"/>
              <a:gd name="connsiteX11" fmla="*/ 7780099 w 8648699"/>
              <a:gd name="connsiteY11" fmla="*/ 0 h 5302627"/>
              <a:gd name="connsiteX12" fmla="*/ 7773118 w 8648699"/>
              <a:gd name="connsiteY12" fmla="*/ 69249 h 5302627"/>
              <a:gd name="connsiteX13" fmla="*/ 7398387 w 8648699"/>
              <a:gd name="connsiteY13" fmla="*/ 374663 h 5302627"/>
              <a:gd name="connsiteX14" fmla="*/ 7023656 w 8648699"/>
              <a:gd name="connsiteY14" fmla="*/ 69249 h 5302627"/>
              <a:gd name="connsiteX15" fmla="*/ 0 w 8648699"/>
              <a:gd name="connsiteY15" fmla="*/ 0 h 5302627"/>
              <a:gd name="connsiteX16" fmla="*/ 6294179 w 8648699"/>
              <a:gd name="connsiteY16" fmla="*/ 0 h 5302627"/>
              <a:gd name="connsiteX17" fmla="*/ 6365011 w 8648699"/>
              <a:gd name="connsiteY17" fmla="*/ 98436 h 5302627"/>
              <a:gd name="connsiteX18" fmla="*/ 6465592 w 8648699"/>
              <a:gd name="connsiteY18" fmla="*/ 282106 h 5302627"/>
              <a:gd name="connsiteX19" fmla="*/ 6902743 w 8648699"/>
              <a:gd name="connsiteY19" fmla="*/ 796697 h 5302627"/>
              <a:gd name="connsiteX20" fmla="*/ 7694396 w 8648699"/>
              <a:gd name="connsiteY20" fmla="*/ 957015 h 5302627"/>
              <a:gd name="connsiteX21" fmla="*/ 8332550 w 8648699"/>
              <a:gd name="connsiteY21" fmla="*/ 1234423 h 5302627"/>
              <a:gd name="connsiteX22" fmla="*/ 8647293 w 8648699"/>
              <a:gd name="connsiteY22" fmla="*/ 2231590 h 5302627"/>
              <a:gd name="connsiteX23" fmla="*/ 8589037 w 8648699"/>
              <a:gd name="connsiteY23" fmla="*/ 2743986 h 5302627"/>
              <a:gd name="connsiteX24" fmla="*/ 6453687 w 8648699"/>
              <a:gd name="connsiteY24" fmla="*/ 3925051 h 5302627"/>
              <a:gd name="connsiteX25" fmla="*/ 5484031 w 8648699"/>
              <a:gd name="connsiteY25" fmla="*/ 4456750 h 5302627"/>
              <a:gd name="connsiteX26" fmla="*/ 5328450 w 8648699"/>
              <a:gd name="connsiteY26" fmla="*/ 4943717 h 5302627"/>
              <a:gd name="connsiteX27" fmla="*/ 4105081 w 8648699"/>
              <a:gd name="connsiteY27" fmla="*/ 5103111 h 5302627"/>
              <a:gd name="connsiteX28" fmla="*/ 3701337 w 8648699"/>
              <a:gd name="connsiteY28" fmla="*/ 4617069 h 5302627"/>
              <a:gd name="connsiteX29" fmla="*/ 3039141 w 8648699"/>
              <a:gd name="connsiteY29" fmla="*/ 3869685 h 5302627"/>
              <a:gd name="connsiteX30" fmla="*/ 1904079 w 8648699"/>
              <a:gd name="connsiteY30" fmla="*/ 3703935 h 5302627"/>
              <a:gd name="connsiteX31" fmla="*/ 613090 w 8648699"/>
              <a:gd name="connsiteY31" fmla="*/ 3502814 h 5302627"/>
              <a:gd name="connsiteX32" fmla="*/ 236971 w 8648699"/>
              <a:gd name="connsiteY32" fmla="*/ 2379773 h 5302627"/>
              <a:gd name="connsiteX33" fmla="*/ 648691 w 8648699"/>
              <a:gd name="connsiteY33" fmla="*/ 1707520 h 5302627"/>
              <a:gd name="connsiteX34" fmla="*/ 625574 w 8648699"/>
              <a:gd name="connsiteY34" fmla="*/ 1098146 h 5302627"/>
              <a:gd name="connsiteX35" fmla="*/ 151668 w 8648699"/>
              <a:gd name="connsiteY35" fmla="*/ 513972 h 5302627"/>
              <a:gd name="connsiteX36" fmla="*/ 28936 w 8648699"/>
              <a:gd name="connsiteY36" fmla="*/ 363239 h 5302627"/>
              <a:gd name="connsiteX37" fmla="*/ 0 w 8648699"/>
              <a:gd name="connsiteY37" fmla="*/ 316565 h 530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48699" h="5302627">
                <a:moveTo>
                  <a:pt x="2504457" y="3933023"/>
                </a:moveTo>
                <a:cubicBezTo>
                  <a:pt x="2668046" y="3933023"/>
                  <a:pt x="2800662" y="4065639"/>
                  <a:pt x="2800662" y="4229228"/>
                </a:cubicBezTo>
                <a:cubicBezTo>
                  <a:pt x="2800662" y="4392818"/>
                  <a:pt x="2668046" y="4525434"/>
                  <a:pt x="2504457" y="4525434"/>
                </a:cubicBezTo>
                <a:cubicBezTo>
                  <a:pt x="2340867" y="4525434"/>
                  <a:pt x="2208251" y="4392818"/>
                  <a:pt x="2208251" y="4229228"/>
                </a:cubicBezTo>
                <a:cubicBezTo>
                  <a:pt x="2208251" y="4065639"/>
                  <a:pt x="2340867" y="3933023"/>
                  <a:pt x="2504457" y="3933023"/>
                </a:cubicBezTo>
                <a:close/>
                <a:moveTo>
                  <a:pt x="69505" y="1036657"/>
                </a:moveTo>
                <a:cubicBezTo>
                  <a:pt x="280754" y="1036657"/>
                  <a:pt x="452007" y="1207909"/>
                  <a:pt x="452007" y="1419158"/>
                </a:cubicBezTo>
                <a:cubicBezTo>
                  <a:pt x="452007" y="1630408"/>
                  <a:pt x="280754" y="1801660"/>
                  <a:pt x="69505" y="1801660"/>
                </a:cubicBezTo>
                <a:lnTo>
                  <a:pt x="0" y="1794654"/>
                </a:lnTo>
                <a:lnTo>
                  <a:pt x="0" y="1043663"/>
                </a:lnTo>
                <a:close/>
                <a:moveTo>
                  <a:pt x="7016675" y="0"/>
                </a:moveTo>
                <a:lnTo>
                  <a:pt x="7780099" y="0"/>
                </a:lnTo>
                <a:lnTo>
                  <a:pt x="7773118" y="69249"/>
                </a:lnTo>
                <a:cubicBezTo>
                  <a:pt x="7737451" y="243548"/>
                  <a:pt x="7583231" y="374663"/>
                  <a:pt x="7398387" y="374663"/>
                </a:cubicBezTo>
                <a:cubicBezTo>
                  <a:pt x="7213544" y="374663"/>
                  <a:pt x="7059323" y="243548"/>
                  <a:pt x="7023656" y="69249"/>
                </a:cubicBezTo>
                <a:close/>
                <a:moveTo>
                  <a:pt x="0" y="0"/>
                </a:moveTo>
                <a:lnTo>
                  <a:pt x="6294179" y="0"/>
                </a:lnTo>
                <a:lnTo>
                  <a:pt x="6365011" y="98436"/>
                </a:lnTo>
                <a:cubicBezTo>
                  <a:pt x="6400768" y="155469"/>
                  <a:pt x="6434312" y="216741"/>
                  <a:pt x="6465592" y="282106"/>
                </a:cubicBezTo>
                <a:cubicBezTo>
                  <a:pt x="6566037" y="491894"/>
                  <a:pt x="6666020" y="721566"/>
                  <a:pt x="6902743" y="796697"/>
                </a:cubicBezTo>
                <a:cubicBezTo>
                  <a:pt x="7158189" y="877608"/>
                  <a:pt x="7427043" y="924651"/>
                  <a:pt x="7694396" y="957015"/>
                </a:cubicBezTo>
                <a:cubicBezTo>
                  <a:pt x="7940248" y="986605"/>
                  <a:pt x="8159979" y="1057229"/>
                  <a:pt x="8332550" y="1234423"/>
                </a:cubicBezTo>
                <a:cubicBezTo>
                  <a:pt x="8603138" y="1512294"/>
                  <a:pt x="8658851" y="1860210"/>
                  <a:pt x="8647293" y="2231590"/>
                </a:cubicBezTo>
                <a:cubicBezTo>
                  <a:pt x="8629145" y="2403353"/>
                  <a:pt x="8638277" y="2582279"/>
                  <a:pt x="8589037" y="2743986"/>
                </a:cubicBezTo>
                <a:cubicBezTo>
                  <a:pt x="8301458" y="3687636"/>
                  <a:pt x="7538354" y="4241181"/>
                  <a:pt x="6453687" y="3925051"/>
                </a:cubicBezTo>
                <a:cubicBezTo>
                  <a:pt x="6080573" y="3817210"/>
                  <a:pt x="5567715" y="3967010"/>
                  <a:pt x="5484031" y="4456750"/>
                </a:cubicBezTo>
                <a:cubicBezTo>
                  <a:pt x="5455596" y="4624120"/>
                  <a:pt x="5418146" y="4805013"/>
                  <a:pt x="5328450" y="4943717"/>
                </a:cubicBezTo>
                <a:cubicBezTo>
                  <a:pt x="5126059" y="5255917"/>
                  <a:pt x="4482009" y="5484548"/>
                  <a:pt x="4105081" y="5103111"/>
                </a:cubicBezTo>
                <a:cubicBezTo>
                  <a:pt x="3957593" y="4953889"/>
                  <a:pt x="3837498" y="4777850"/>
                  <a:pt x="3701337" y="4617069"/>
                </a:cubicBezTo>
                <a:cubicBezTo>
                  <a:pt x="3485305" y="4362316"/>
                  <a:pt x="3302331" y="4060173"/>
                  <a:pt x="3039141" y="3869685"/>
                </a:cubicBezTo>
                <a:cubicBezTo>
                  <a:pt x="2713878" y="3634583"/>
                  <a:pt x="2294068" y="3664866"/>
                  <a:pt x="1904079" y="3703935"/>
                </a:cubicBezTo>
                <a:cubicBezTo>
                  <a:pt x="1453058" y="3749245"/>
                  <a:pt x="1020302" y="3739998"/>
                  <a:pt x="613090" y="3502814"/>
                </a:cubicBezTo>
                <a:cubicBezTo>
                  <a:pt x="116530" y="3213615"/>
                  <a:pt x="35156" y="2799815"/>
                  <a:pt x="236971" y="2379773"/>
                </a:cubicBezTo>
                <a:cubicBezTo>
                  <a:pt x="350131" y="2144206"/>
                  <a:pt x="510680" y="1931411"/>
                  <a:pt x="648691" y="1707520"/>
                </a:cubicBezTo>
                <a:cubicBezTo>
                  <a:pt x="773871" y="1503742"/>
                  <a:pt x="769826" y="1286438"/>
                  <a:pt x="625574" y="1098146"/>
                </a:cubicBezTo>
                <a:cubicBezTo>
                  <a:pt x="472999" y="899107"/>
                  <a:pt x="321119" y="698218"/>
                  <a:pt x="151668" y="513972"/>
                </a:cubicBezTo>
                <a:cubicBezTo>
                  <a:pt x="105932" y="464255"/>
                  <a:pt x="65115" y="413944"/>
                  <a:pt x="28936" y="363239"/>
                </a:cubicBezTo>
                <a:lnTo>
                  <a:pt x="0" y="316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4F9EFA9-BBB4-4D60-7C6C-A9DFBB308AEB}"/>
              </a:ext>
            </a:extLst>
          </p:cNvPr>
          <p:cNvSpPr>
            <a:spLocks noGrp="1"/>
          </p:cNvSpPr>
          <p:nvPr>
            <p:ph type="title"/>
          </p:nvPr>
        </p:nvSpPr>
        <p:spPr>
          <a:xfrm>
            <a:off x="794323" y="2049580"/>
            <a:ext cx="11133630" cy="1133948"/>
          </a:xfrm>
        </p:spPr>
        <p:txBody>
          <a:bodyPr vert="horz" lIns="91440" tIns="45720" rIns="91440" bIns="45720" rtlCol="0" anchor="t">
            <a:noAutofit/>
          </a:bodyPr>
          <a:lstStyle/>
          <a:p>
            <a:r>
              <a:rPr lang="el-GR" sz="3600" b="1" i="1">
                <a:solidFill>
                  <a:schemeClr val="accent6">
                    <a:lumMod val="40000"/>
                    <a:lumOff val="60000"/>
                  </a:schemeClr>
                </a:solidFill>
                <a:latin typeface="Times New Roman"/>
                <a:cs typeface="Times New Roman"/>
              </a:rPr>
              <a:t>Σε περίπτωση έξαρσης ασθενειών</a:t>
            </a:r>
          </a:p>
        </p:txBody>
      </p:sp>
      <p:sp>
        <p:nvSpPr>
          <p:cNvPr id="21" name="Θέση περιεχομένου 2">
            <a:extLst>
              <a:ext uri="{FF2B5EF4-FFF2-40B4-BE49-F238E27FC236}">
                <a16:creationId xmlns:a16="http://schemas.microsoft.com/office/drawing/2014/main" id="{59A606B6-6901-01D2-9142-29151C5D2209}"/>
              </a:ext>
            </a:extLst>
          </p:cNvPr>
          <p:cNvSpPr>
            <a:spLocks noGrp="1"/>
          </p:cNvSpPr>
          <p:nvPr>
            <p:ph idx="1"/>
          </p:nvPr>
        </p:nvSpPr>
        <p:spPr>
          <a:xfrm>
            <a:off x="757604" y="2896694"/>
            <a:ext cx="10684414" cy="2922610"/>
          </a:xfrm>
        </p:spPr>
        <p:txBody>
          <a:bodyPr vert="horz" lIns="91440" tIns="45720" rIns="91440" bIns="45720" rtlCol="0" anchor="t">
            <a:noAutofit/>
          </a:bodyPr>
          <a:lstStyle/>
          <a:p>
            <a:pPr marL="342900" indent="-342900">
              <a:buFont typeface="Wingdings" panose="020B0504020202020204" pitchFamily="34" charset="0"/>
              <a:buChar char="Ø"/>
            </a:pPr>
            <a:r>
              <a:rPr lang="el-GR" sz="2400" i="1">
                <a:latin typeface="Times New Roman"/>
                <a:cs typeface="Times New Roman"/>
              </a:rPr>
              <a:t>το ιατρονοσηλευτικό προσωπικό βρίσκεται ανάμεσα στις ομάδες προτεραιότητας.</a:t>
            </a:r>
            <a:endParaRPr lang="el-GR"/>
          </a:p>
          <a:p>
            <a:endParaRPr lang="el-GR" sz="2400" i="1">
              <a:solidFill>
                <a:srgbClr val="262626"/>
              </a:solidFill>
              <a:latin typeface="Times New Roman"/>
              <a:cs typeface="Times New Roman"/>
            </a:endParaRPr>
          </a:p>
          <a:p>
            <a:r>
              <a:rPr lang="el-GR" sz="2400" b="1">
                <a:solidFill>
                  <a:srgbClr val="000000"/>
                </a:solidFill>
                <a:highlight>
                  <a:srgbClr val="C9B8FF"/>
                </a:highlight>
                <a:latin typeface="Times New Roman"/>
                <a:cs typeface="Times New Roman"/>
              </a:rPr>
              <a:t>Μετά από απροστάτευτη επαφή του προσωπικού</a:t>
            </a:r>
            <a:r>
              <a:rPr lang="el-GR" sz="2400">
                <a:solidFill>
                  <a:srgbClr val="000000"/>
                </a:solidFill>
                <a:latin typeface="Times New Roman"/>
                <a:cs typeface="Times New Roman"/>
              </a:rPr>
              <a:t>:</a:t>
            </a:r>
            <a:endParaRPr lang="el-GR" sz="2400">
              <a:latin typeface="Times New Roman"/>
              <a:cs typeface="Times New Roman"/>
            </a:endParaRPr>
          </a:p>
          <a:p>
            <a:r>
              <a:rPr lang="el-GR" sz="2400">
                <a:solidFill>
                  <a:srgbClr val="92278F"/>
                </a:solidFill>
                <a:latin typeface="Times New Roman"/>
                <a:cs typeface="Arial"/>
              </a:rPr>
              <a:t>•</a:t>
            </a:r>
            <a:r>
              <a:rPr lang="el-GR" sz="2400">
                <a:solidFill>
                  <a:srgbClr val="000000"/>
                </a:solidFill>
                <a:latin typeface="Times New Roman"/>
                <a:cs typeface="Times New Roman"/>
              </a:rPr>
              <a:t>συστήνεται </a:t>
            </a:r>
            <a:r>
              <a:rPr lang="el-GR" sz="2400" u="sng">
                <a:solidFill>
                  <a:srgbClr val="000000"/>
                </a:solidFill>
                <a:latin typeface="Times New Roman"/>
                <a:cs typeface="Times New Roman"/>
              </a:rPr>
              <a:t>απομάκρυνση και στενή ιατρική παρακολούθηση</a:t>
            </a:r>
            <a:r>
              <a:rPr lang="el-GR" sz="2400">
                <a:solidFill>
                  <a:srgbClr val="000000"/>
                </a:solidFill>
                <a:latin typeface="Times New Roman"/>
                <a:cs typeface="Times New Roman"/>
              </a:rPr>
              <a:t> των εκτεθειμένων </a:t>
            </a:r>
            <a:endParaRPr lang="el-GR" sz="2400">
              <a:latin typeface="Times New Roman"/>
              <a:cs typeface="Times New Roman"/>
            </a:endParaRPr>
          </a:p>
          <a:p>
            <a:r>
              <a:rPr lang="el-GR" sz="2400">
                <a:solidFill>
                  <a:srgbClr val="92278F"/>
                </a:solidFill>
                <a:latin typeface="Times New Roman"/>
                <a:cs typeface="Arial"/>
              </a:rPr>
              <a:t>•</a:t>
            </a:r>
            <a:r>
              <a:rPr lang="el-GR" sz="2400">
                <a:solidFill>
                  <a:srgbClr val="000000"/>
                </a:solidFill>
                <a:latin typeface="Times New Roman"/>
                <a:cs typeface="Times New Roman"/>
              </a:rPr>
              <a:t>χρησιμοποιείται η </a:t>
            </a:r>
            <a:r>
              <a:rPr lang="el-GR" sz="2400" u="sng">
                <a:solidFill>
                  <a:srgbClr val="000000"/>
                </a:solidFill>
                <a:latin typeface="Times New Roman"/>
                <a:cs typeface="Times New Roman"/>
              </a:rPr>
              <a:t>κατάλληλη φαρμακευτική αγωγή</a:t>
            </a:r>
            <a:r>
              <a:rPr lang="el-GR" sz="2400">
                <a:solidFill>
                  <a:srgbClr val="000000"/>
                </a:solidFill>
                <a:latin typeface="Times New Roman"/>
                <a:cs typeface="Times New Roman"/>
              </a:rPr>
              <a:t>, πχ. </a:t>
            </a:r>
            <a:r>
              <a:rPr lang="el-GR" sz="2400" err="1">
                <a:solidFill>
                  <a:srgbClr val="000000"/>
                </a:solidFill>
                <a:latin typeface="Times New Roman"/>
                <a:cs typeface="Times New Roman"/>
              </a:rPr>
              <a:t>αντιικά</a:t>
            </a:r>
            <a:r>
              <a:rPr lang="el-GR" sz="2400">
                <a:solidFill>
                  <a:srgbClr val="000000"/>
                </a:solidFill>
                <a:latin typeface="Times New Roman"/>
                <a:cs typeface="Times New Roman"/>
              </a:rPr>
              <a:t>, για άμεση θεραπεία σε περίπτωση εμφάνισης συμπτωμάτων </a:t>
            </a:r>
            <a:endParaRPr lang="el-GR" sz="2400">
              <a:latin typeface="Times New Roman"/>
              <a:cs typeface="Times New Roman"/>
            </a:endParaRPr>
          </a:p>
          <a:p>
            <a:endParaRPr lang="el-GR" sz="2400">
              <a:latin typeface="Times New Roman"/>
              <a:cs typeface="Times New Roman"/>
            </a:endParaRPr>
          </a:p>
        </p:txBody>
      </p:sp>
      <p:sp>
        <p:nvSpPr>
          <p:cNvPr id="4" name="TextBox 3">
            <a:extLst>
              <a:ext uri="{FF2B5EF4-FFF2-40B4-BE49-F238E27FC236}">
                <a16:creationId xmlns:a16="http://schemas.microsoft.com/office/drawing/2014/main" id="{458FC6F6-E222-B896-EFB8-97A6FE907DE1}"/>
              </a:ext>
            </a:extLst>
          </p:cNvPr>
          <p:cNvSpPr txBox="1"/>
          <p:nvPr/>
        </p:nvSpPr>
        <p:spPr>
          <a:xfrm>
            <a:off x="1024327" y="212361"/>
            <a:ext cx="1014958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4400" b="1">
                <a:latin typeface="Times New Roman"/>
                <a:cs typeface="Times New Roman"/>
              </a:rPr>
              <a:t>Μέτρα του Νοσοκομείου ως δομή για τους εργαζομένους</a:t>
            </a:r>
          </a:p>
        </p:txBody>
      </p:sp>
    </p:spTree>
    <p:extLst>
      <p:ext uri="{BB962C8B-B14F-4D97-AF65-F5344CB8AC3E}">
        <p14:creationId xmlns:p14="http://schemas.microsoft.com/office/powerpoint/2010/main" val="758045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A59E297-D9BD-9775-236E-2CBBA25638C4}"/>
              </a:ext>
            </a:extLst>
          </p:cNvPr>
          <p:cNvSpPr>
            <a:spLocks noGrp="1"/>
          </p:cNvSpPr>
          <p:nvPr>
            <p:ph idx="1"/>
          </p:nvPr>
        </p:nvSpPr>
        <p:spPr>
          <a:xfrm>
            <a:off x="609600" y="1406663"/>
            <a:ext cx="10972800" cy="4036534"/>
          </a:xfrm>
        </p:spPr>
        <p:txBody>
          <a:bodyPr vert="horz" lIns="91440" tIns="45720" rIns="91440" bIns="45720" rtlCol="0" anchor="t">
            <a:normAutofit/>
          </a:bodyPr>
          <a:lstStyle/>
          <a:p>
            <a:r>
              <a:rPr lang="el-GR" sz="2400">
                <a:solidFill>
                  <a:srgbClr val="92278F"/>
                </a:solidFill>
                <a:latin typeface="Times New Roman"/>
                <a:cs typeface="Times New Roman"/>
              </a:rPr>
              <a:t>•</a:t>
            </a:r>
            <a:r>
              <a:rPr lang="el-GR" sz="2400">
                <a:solidFill>
                  <a:srgbClr val="000000"/>
                </a:solidFill>
                <a:latin typeface="Times New Roman"/>
                <a:cs typeface="Times New Roman"/>
              </a:rPr>
              <a:t>συγκεκριμένα, για την περίπτωση πανδημίας γρίπης,</a:t>
            </a:r>
            <a:r>
              <a:rPr lang="el-GR" sz="2400" u="sng">
                <a:solidFill>
                  <a:srgbClr val="000000"/>
                </a:solidFill>
                <a:latin typeface="Times New Roman"/>
                <a:cs typeface="Times New Roman"/>
              </a:rPr>
              <a:t> όταν το εμβόλιο αυτό θα είναι διαθέσιμο</a:t>
            </a:r>
            <a:r>
              <a:rPr lang="el-GR" sz="2400">
                <a:solidFill>
                  <a:srgbClr val="000000"/>
                </a:solidFill>
                <a:latin typeface="Times New Roman"/>
                <a:cs typeface="Times New Roman"/>
              </a:rPr>
              <a:t>, το ιατρονοσηλευτικό προσωπικό βρίσκεται </a:t>
            </a:r>
            <a:r>
              <a:rPr lang="el-GR" sz="2400" u="sng">
                <a:solidFill>
                  <a:srgbClr val="000000"/>
                </a:solidFill>
                <a:latin typeface="Times New Roman"/>
                <a:cs typeface="Times New Roman"/>
              </a:rPr>
              <a:t>πρώτο ανάμεσα στις ομάδες προτεραιότητας</a:t>
            </a:r>
            <a:r>
              <a:rPr lang="el-GR" sz="2400">
                <a:solidFill>
                  <a:srgbClr val="000000"/>
                </a:solidFill>
                <a:latin typeface="Times New Roman"/>
                <a:cs typeface="Times New Roman"/>
              </a:rPr>
              <a:t> για τον εμβολιασμό κατά του πανδημικού στελέχους</a:t>
            </a:r>
          </a:p>
          <a:p>
            <a:endParaRPr lang="el-GR" sz="2400">
              <a:solidFill>
                <a:srgbClr val="262626"/>
              </a:solidFill>
              <a:latin typeface="Times New Roman"/>
              <a:cs typeface="Segoe UI"/>
            </a:endParaRPr>
          </a:p>
          <a:p>
            <a:r>
              <a:rPr lang="el-GR" sz="2400">
                <a:solidFill>
                  <a:srgbClr val="000000"/>
                </a:solidFill>
                <a:latin typeface="Times New Roman"/>
                <a:cs typeface="Times New Roman"/>
              </a:rPr>
              <a:t>Επιπλέον είναι ομάδες προτεραιότητας για τη λήψη χημειοπροφύλαξης κατά της συγκεκριμένης έξαρσης που επικρατεί.</a:t>
            </a:r>
            <a:endParaRPr lang="el-GR" sz="2400">
              <a:latin typeface="Times New Roman"/>
              <a:cs typeface="Times New Roman"/>
            </a:endParaRPr>
          </a:p>
          <a:p>
            <a:r>
              <a:rPr lang="el-GR" sz="2400" i="1">
                <a:solidFill>
                  <a:schemeClr val="tx2">
                    <a:lumMod val="40000"/>
                    <a:lumOff val="60000"/>
                  </a:schemeClr>
                </a:solidFill>
                <a:highlight>
                  <a:srgbClr val="E4DEFF"/>
                </a:highlight>
                <a:latin typeface="Times New Roman"/>
                <a:cs typeface="Times New Roman"/>
              </a:rPr>
              <a:t>Όλα αυτά γίνονται για την προστασία και υγεία των εργαζομένων και έπειτα για να είναι σε θέση να συνεχίσουν το έργο τους .</a:t>
            </a:r>
            <a:endParaRPr lang="el-GR" sz="2400">
              <a:solidFill>
                <a:schemeClr val="tx2">
                  <a:lumMod val="40000"/>
                  <a:lumOff val="60000"/>
                </a:schemeClr>
              </a:solidFill>
              <a:highlight>
                <a:srgbClr val="E4DEFF"/>
              </a:highlight>
              <a:latin typeface="Times New Roman"/>
              <a:cs typeface="Times New Roman"/>
            </a:endParaRPr>
          </a:p>
          <a:p>
            <a:endParaRPr lang="el-GR">
              <a:solidFill>
                <a:schemeClr val="tx2">
                  <a:lumMod val="40000"/>
                  <a:lumOff val="60000"/>
                </a:schemeClr>
              </a:solidFill>
              <a:highlight>
                <a:srgbClr val="FFFF00"/>
              </a:highlight>
            </a:endParaRPr>
          </a:p>
        </p:txBody>
      </p:sp>
    </p:spTree>
    <p:extLst>
      <p:ext uri="{BB962C8B-B14F-4D97-AF65-F5344CB8AC3E}">
        <p14:creationId xmlns:p14="http://schemas.microsoft.com/office/powerpoint/2010/main" val="3333264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0B39A6-D628-4338-9D6E-995B6A739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D79040-8A03-A7E0-B277-B86E8DE46261}"/>
              </a:ext>
            </a:extLst>
          </p:cNvPr>
          <p:cNvSpPr>
            <a:spLocks noGrp="1"/>
          </p:cNvSpPr>
          <p:nvPr>
            <p:ph type="title"/>
          </p:nvPr>
        </p:nvSpPr>
        <p:spPr>
          <a:xfrm>
            <a:off x="841248" y="210955"/>
            <a:ext cx="9166407" cy="1315975"/>
          </a:xfrm>
        </p:spPr>
        <p:txBody>
          <a:bodyPr>
            <a:normAutofit/>
          </a:bodyPr>
          <a:lstStyle/>
          <a:p>
            <a:r>
              <a:rPr lang="el-GR" sz="4000" b="1" i="1">
                <a:solidFill>
                  <a:schemeClr val="accent6">
                    <a:lumMod val="40000"/>
                    <a:lumOff val="60000"/>
                  </a:schemeClr>
                </a:solidFill>
                <a:latin typeface="Times New Roman"/>
                <a:cs typeface="Times New Roman"/>
              </a:rPr>
              <a:t>Μέτρα ασφαλείας και σεισμοί</a:t>
            </a:r>
            <a:endParaRPr lang="el-GR" sz="4000" i="1">
              <a:solidFill>
                <a:schemeClr val="accent6">
                  <a:lumMod val="40000"/>
                  <a:lumOff val="60000"/>
                </a:schemeClr>
              </a:solidFill>
              <a:latin typeface="Times New Roman"/>
              <a:cs typeface="Times New Roman"/>
            </a:endParaRPr>
          </a:p>
          <a:p>
            <a:endParaRPr lang="el-GR">
              <a:cs typeface="Posterama"/>
            </a:endParaRPr>
          </a:p>
        </p:txBody>
      </p:sp>
      <p:sp>
        <p:nvSpPr>
          <p:cNvPr id="12" name="Freeform: Shape 11">
            <a:extLst>
              <a:ext uri="{FF2B5EF4-FFF2-40B4-BE49-F238E27FC236}">
                <a16:creationId xmlns:a16="http://schemas.microsoft.com/office/drawing/2014/main" id="{C2EB82B4-D9A1-4145-93F1-004DC0B9B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6630" y="4160168"/>
            <a:ext cx="2832322" cy="2697833"/>
          </a:xfrm>
          <a:custGeom>
            <a:avLst/>
            <a:gdLst>
              <a:gd name="connsiteX0" fmla="*/ 638993 w 2832322"/>
              <a:gd name="connsiteY0" fmla="*/ 1429605 h 2697833"/>
              <a:gd name="connsiteX1" fmla="*/ 798503 w 2832322"/>
              <a:gd name="connsiteY1" fmla="*/ 1509001 h 2697833"/>
              <a:gd name="connsiteX2" fmla="*/ 739507 w 2832322"/>
              <a:gd name="connsiteY2" fmla="*/ 1729178 h 2697833"/>
              <a:gd name="connsiteX3" fmla="*/ 519329 w 2832322"/>
              <a:gd name="connsiteY3" fmla="*/ 1670181 h 2697833"/>
              <a:gd name="connsiteX4" fmla="*/ 578327 w 2832322"/>
              <a:gd name="connsiteY4" fmla="*/ 1450005 h 2697833"/>
              <a:gd name="connsiteX5" fmla="*/ 638993 w 2832322"/>
              <a:gd name="connsiteY5" fmla="*/ 1429605 h 2697833"/>
              <a:gd name="connsiteX6" fmla="*/ 1252193 w 2832322"/>
              <a:gd name="connsiteY6" fmla="*/ 835524 h 2697833"/>
              <a:gd name="connsiteX7" fmla="*/ 1511699 w 2832322"/>
              <a:gd name="connsiteY7" fmla="*/ 997686 h 2697833"/>
              <a:gd name="connsiteX8" fmla="*/ 1392436 w 2832322"/>
              <a:gd name="connsiteY8" fmla="*/ 1442788 h 2697833"/>
              <a:gd name="connsiteX9" fmla="*/ 947333 w 2832322"/>
              <a:gd name="connsiteY9" fmla="*/ 1323523 h 2697833"/>
              <a:gd name="connsiteX10" fmla="*/ 1066598 w 2832322"/>
              <a:gd name="connsiteY10" fmla="*/ 878421 h 2697833"/>
              <a:gd name="connsiteX11" fmla="*/ 1252193 w 2832322"/>
              <a:gd name="connsiteY11" fmla="*/ 835524 h 2697833"/>
              <a:gd name="connsiteX12" fmla="*/ 2832322 w 2832322"/>
              <a:gd name="connsiteY12" fmla="*/ 0 h 2697833"/>
              <a:gd name="connsiteX13" fmla="*/ 2832322 w 2832322"/>
              <a:gd name="connsiteY13" fmla="*/ 2697833 h 2697833"/>
              <a:gd name="connsiteX14" fmla="*/ 0 w 2832322"/>
              <a:gd name="connsiteY14" fmla="*/ 2697833 h 2697833"/>
              <a:gd name="connsiteX15" fmla="*/ 12966 w 2832322"/>
              <a:gd name="connsiteY15" fmla="*/ 2631781 h 2697833"/>
              <a:gd name="connsiteX16" fmla="*/ 1052443 w 2832322"/>
              <a:gd name="connsiteY16" fmla="*/ 1806313 h 2697833"/>
              <a:gd name="connsiteX17" fmla="*/ 1721430 w 2832322"/>
              <a:gd name="connsiteY17" fmla="*/ 1489397 h 2697833"/>
              <a:gd name="connsiteX18" fmla="*/ 2115839 w 2832322"/>
              <a:gd name="connsiteY18" fmla="*/ 696540 h 2697833"/>
              <a:gd name="connsiteX19" fmla="*/ 2590689 w 2832322"/>
              <a:gd name="connsiteY19" fmla="*/ 99461 h 2697833"/>
              <a:gd name="connsiteX20" fmla="*/ 2730434 w 2832322"/>
              <a:gd name="connsiteY20" fmla="*/ 32840 h 269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2322" h="2697833">
                <a:moveTo>
                  <a:pt x="638993" y="1429605"/>
                </a:moveTo>
                <a:cubicBezTo>
                  <a:pt x="701328" y="1421871"/>
                  <a:pt x="765121" y="1451183"/>
                  <a:pt x="798503" y="1509001"/>
                </a:cubicBezTo>
                <a:cubicBezTo>
                  <a:pt x="843012" y="1586093"/>
                  <a:pt x="816599" y="1684670"/>
                  <a:pt x="739507" y="1729178"/>
                </a:cubicBezTo>
                <a:cubicBezTo>
                  <a:pt x="662415" y="1773688"/>
                  <a:pt x="563838" y="1747275"/>
                  <a:pt x="519329" y="1670181"/>
                </a:cubicBezTo>
                <a:cubicBezTo>
                  <a:pt x="474820" y="1593091"/>
                  <a:pt x="501234" y="1494514"/>
                  <a:pt x="578327" y="1450005"/>
                </a:cubicBezTo>
                <a:cubicBezTo>
                  <a:pt x="597599" y="1438878"/>
                  <a:pt x="618215" y="1432183"/>
                  <a:pt x="638993" y="1429605"/>
                </a:cubicBezTo>
                <a:close/>
                <a:moveTo>
                  <a:pt x="1252193" y="835524"/>
                </a:moveTo>
                <a:cubicBezTo>
                  <a:pt x="1356532" y="842898"/>
                  <a:pt x="1455464" y="900282"/>
                  <a:pt x="1511699" y="997686"/>
                </a:cubicBezTo>
                <a:cubicBezTo>
                  <a:pt x="1601677" y="1153532"/>
                  <a:pt x="1548280" y="1352810"/>
                  <a:pt x="1392436" y="1442788"/>
                </a:cubicBezTo>
                <a:cubicBezTo>
                  <a:pt x="1236589" y="1532766"/>
                  <a:pt x="1037311" y="1479369"/>
                  <a:pt x="947333" y="1323523"/>
                </a:cubicBezTo>
                <a:cubicBezTo>
                  <a:pt x="857356" y="1167678"/>
                  <a:pt x="910753" y="968399"/>
                  <a:pt x="1066598" y="878421"/>
                </a:cubicBezTo>
                <a:cubicBezTo>
                  <a:pt x="1125040" y="844680"/>
                  <a:pt x="1189590" y="831101"/>
                  <a:pt x="1252193" y="835524"/>
                </a:cubicBezTo>
                <a:close/>
                <a:moveTo>
                  <a:pt x="2832322" y="0"/>
                </a:moveTo>
                <a:lnTo>
                  <a:pt x="2832322" y="2697833"/>
                </a:lnTo>
                <a:lnTo>
                  <a:pt x="0" y="2697833"/>
                </a:lnTo>
                <a:lnTo>
                  <a:pt x="12966" y="2631781"/>
                </a:lnTo>
                <a:cubicBezTo>
                  <a:pt x="140000" y="2184738"/>
                  <a:pt x="505773" y="1908362"/>
                  <a:pt x="1052443" y="1806313"/>
                </a:cubicBezTo>
                <a:cubicBezTo>
                  <a:pt x="1303109" y="1759472"/>
                  <a:pt x="1574698" y="1718763"/>
                  <a:pt x="1721430" y="1489397"/>
                </a:cubicBezTo>
                <a:cubicBezTo>
                  <a:pt x="1879597" y="1241842"/>
                  <a:pt x="2005704" y="970478"/>
                  <a:pt x="2115839" y="696540"/>
                </a:cubicBezTo>
                <a:cubicBezTo>
                  <a:pt x="2216937" y="444582"/>
                  <a:pt x="2354076" y="231931"/>
                  <a:pt x="2590689" y="99461"/>
                </a:cubicBezTo>
                <a:cubicBezTo>
                  <a:pt x="2637069" y="73498"/>
                  <a:pt x="2683655" y="51402"/>
                  <a:pt x="2730434" y="328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5A12A735-9C07-35D4-5083-8DFA9E478720}"/>
              </a:ext>
            </a:extLst>
          </p:cNvPr>
          <p:cNvSpPr>
            <a:spLocks noGrp="1"/>
          </p:cNvSpPr>
          <p:nvPr>
            <p:ph idx="1"/>
          </p:nvPr>
        </p:nvSpPr>
        <p:spPr>
          <a:xfrm>
            <a:off x="841248" y="1085961"/>
            <a:ext cx="10090800" cy="5230336"/>
          </a:xfrm>
        </p:spPr>
        <p:txBody>
          <a:bodyPr vert="horz" lIns="91440" tIns="45720" rIns="91440" bIns="45720" rtlCol="0" anchor="t">
            <a:noAutofit/>
          </a:bodyPr>
          <a:lstStyle/>
          <a:p>
            <a:pPr>
              <a:lnSpc>
                <a:spcPct val="100000"/>
              </a:lnSpc>
            </a:pPr>
            <a:r>
              <a:rPr lang="el-GR">
                <a:latin typeface="Times New Roman"/>
                <a:cs typeface="Times New Roman"/>
              </a:rPr>
              <a:t>Στα νοσοκομεία, ο βαθμός επικινδυνότητας είναι αυξημένος.</a:t>
            </a:r>
            <a:br>
              <a:rPr lang="el-GR">
                <a:latin typeface="Times New Roman"/>
              </a:rPr>
            </a:br>
            <a:r>
              <a:rPr lang="el-GR">
                <a:latin typeface="Times New Roman"/>
                <a:cs typeface="Times New Roman"/>
              </a:rPr>
              <a:t> Ιδιαίτερα ο κίνδυνος αυτός αφορά ασθενείς που δεν έχουν την ικανότητα της αυτοεξυπηρέτησης.</a:t>
            </a:r>
          </a:p>
          <a:p>
            <a:pPr>
              <a:lnSpc>
                <a:spcPct val="100000"/>
              </a:lnSpc>
            </a:pPr>
            <a:r>
              <a:rPr lang="el-GR" b="1">
                <a:highlight>
                  <a:srgbClr val="C9B8FF"/>
                </a:highlight>
                <a:latin typeface="Times New Roman"/>
                <a:cs typeface="Times New Roman"/>
              </a:rPr>
              <a:t>Επομένως, επιβάλλεται να γίνει προετοιμασία αντιμετώπισης των συνεπειών ενός σεισμού.</a:t>
            </a:r>
          </a:p>
          <a:p>
            <a:pPr>
              <a:lnSpc>
                <a:spcPct val="100000"/>
              </a:lnSpc>
            </a:pPr>
            <a:r>
              <a:rPr lang="el-GR">
                <a:latin typeface="Times New Roman"/>
                <a:cs typeface="Arial"/>
              </a:rPr>
              <a:t>•</a:t>
            </a:r>
            <a:r>
              <a:rPr lang="el-GR">
                <a:latin typeface="Times New Roman"/>
                <a:cs typeface="Times New Roman"/>
              </a:rPr>
              <a:t>ο έλεγχος των εγκαταστάσεων</a:t>
            </a:r>
          </a:p>
          <a:p>
            <a:pPr>
              <a:lnSpc>
                <a:spcPct val="100000"/>
              </a:lnSpc>
            </a:pPr>
            <a:r>
              <a:rPr lang="el-GR">
                <a:latin typeface="Times New Roman"/>
                <a:cs typeface="Arial"/>
              </a:rPr>
              <a:t>•</a:t>
            </a:r>
            <a:r>
              <a:rPr lang="el-GR">
                <a:latin typeface="Times New Roman"/>
                <a:cs typeface="Times New Roman"/>
              </a:rPr>
              <a:t>των διαρρυθμίσεων</a:t>
            </a:r>
          </a:p>
          <a:p>
            <a:pPr>
              <a:lnSpc>
                <a:spcPct val="100000"/>
              </a:lnSpc>
            </a:pPr>
            <a:r>
              <a:rPr lang="el-GR">
                <a:latin typeface="Times New Roman"/>
                <a:cs typeface="Arial"/>
              </a:rPr>
              <a:t>•</a:t>
            </a:r>
            <a:r>
              <a:rPr lang="el-GR">
                <a:latin typeface="Times New Roman"/>
                <a:cs typeface="Times New Roman"/>
              </a:rPr>
              <a:t>της επάρκειας και της βατότητας των εξόδων κίνδυνου</a:t>
            </a:r>
          </a:p>
          <a:p>
            <a:pPr>
              <a:lnSpc>
                <a:spcPct val="100000"/>
              </a:lnSpc>
            </a:pPr>
            <a:r>
              <a:rPr lang="el-GR">
                <a:latin typeface="Times New Roman"/>
                <a:cs typeface="Arial"/>
              </a:rPr>
              <a:t>•</a:t>
            </a:r>
            <a:r>
              <a:rPr lang="el-GR">
                <a:latin typeface="Times New Roman"/>
                <a:cs typeface="Times New Roman"/>
              </a:rPr>
              <a:t>η διερεύνηση του βαθμού υιοθέτησης των προβλεπόμενων από τη νομοθεσία μέσων ασφάλειας</a:t>
            </a:r>
          </a:p>
          <a:p>
            <a:pPr>
              <a:lnSpc>
                <a:spcPct val="100000"/>
              </a:lnSpc>
            </a:pPr>
            <a:r>
              <a:rPr lang="el-GR">
                <a:latin typeface="Times New Roman"/>
                <a:cs typeface="Arial"/>
              </a:rPr>
              <a:t>•</a:t>
            </a:r>
            <a:r>
              <a:rPr lang="el-GR">
                <a:latin typeface="Times New Roman"/>
                <a:cs typeface="Times New Roman"/>
              </a:rPr>
              <a:t>κάποιες ασκήσεις εκκένωσης του κτηρίου (συνηθίζεται να πραγματοποιείται μία τον χρόνο)</a:t>
            </a:r>
          </a:p>
          <a:p>
            <a:pPr>
              <a:lnSpc>
                <a:spcPct val="100000"/>
              </a:lnSpc>
            </a:pPr>
            <a:endParaRPr lang="el-GR">
              <a:latin typeface="Times New Roman"/>
              <a:cs typeface="Times New Roman"/>
            </a:endParaRPr>
          </a:p>
          <a:p>
            <a:pPr>
              <a:lnSpc>
                <a:spcPct val="100000"/>
              </a:lnSpc>
            </a:pPr>
            <a:r>
              <a:rPr lang="el-GR">
                <a:latin typeface="Times New Roman"/>
                <a:cs typeface="Times New Roman"/>
              </a:rPr>
              <a:t>Κατά τον προσεισμικό έλεγχο απαιτούνται πρόσθετοι και εξειδικευμένοι έλεγχοι.</a:t>
            </a:r>
          </a:p>
          <a:p>
            <a:pPr>
              <a:lnSpc>
                <a:spcPct val="100000"/>
              </a:lnSpc>
            </a:pPr>
            <a:r>
              <a:rPr lang="el-GR">
                <a:latin typeface="Times New Roman"/>
                <a:cs typeface="Times New Roman"/>
              </a:rPr>
              <a:t>Ενδεικτικά αναφέρονται: ο έλεγχος </a:t>
            </a:r>
            <a:r>
              <a:rPr lang="el-GR" i="1">
                <a:latin typeface="Times New Roman"/>
                <a:cs typeface="Times New Roman"/>
              </a:rPr>
              <a:t>δικτύων παροχής ηλεκτρισμού </a:t>
            </a:r>
            <a:r>
              <a:rPr lang="el-GR">
                <a:latin typeface="Times New Roman"/>
                <a:cs typeface="Times New Roman"/>
              </a:rPr>
              <a:t>για πιθανές αστοχίες, ο έλεγχος </a:t>
            </a:r>
            <a:r>
              <a:rPr lang="el-GR" i="1">
                <a:latin typeface="Times New Roman"/>
                <a:cs typeface="Times New Roman"/>
              </a:rPr>
              <a:t>δικτύων παροχής αέριων</a:t>
            </a:r>
            <a:r>
              <a:rPr lang="el-GR">
                <a:latin typeface="Times New Roman"/>
                <a:cs typeface="Times New Roman"/>
              </a:rPr>
              <a:t>, ο έλεγχος </a:t>
            </a:r>
            <a:r>
              <a:rPr lang="el-GR" i="1">
                <a:latin typeface="Times New Roman"/>
                <a:cs typeface="Times New Roman"/>
              </a:rPr>
              <a:t>ασφαλούς λειτουργίας </a:t>
            </a:r>
            <a:r>
              <a:rPr lang="el-GR">
                <a:latin typeface="Times New Roman"/>
                <a:cs typeface="Times New Roman"/>
              </a:rPr>
              <a:t>και </a:t>
            </a:r>
            <a:r>
              <a:rPr lang="el-GR" i="1">
                <a:latin typeface="Times New Roman"/>
                <a:cs typeface="Times New Roman"/>
              </a:rPr>
              <a:t>στήριξης ιατρικού εξοπλισμού.</a:t>
            </a:r>
            <a:endParaRPr lang="el-GR">
              <a:latin typeface="Times New Roman"/>
            </a:endParaRPr>
          </a:p>
          <a:p>
            <a:pPr>
              <a:lnSpc>
                <a:spcPct val="100000"/>
              </a:lnSpc>
            </a:pPr>
            <a:endParaRPr lang="el-GR" sz="800">
              <a:latin typeface="Times New Roman"/>
              <a:cs typeface="Times New Roman"/>
            </a:endParaRPr>
          </a:p>
          <a:p>
            <a:pPr>
              <a:lnSpc>
                <a:spcPct val="100000"/>
              </a:lnSpc>
            </a:pPr>
            <a:endParaRPr lang="el-GR" sz="800">
              <a:latin typeface="Times New Roman"/>
              <a:cs typeface="Times New Roman"/>
            </a:endParaRPr>
          </a:p>
        </p:txBody>
      </p:sp>
    </p:spTree>
    <p:extLst>
      <p:ext uri="{BB962C8B-B14F-4D97-AF65-F5344CB8AC3E}">
        <p14:creationId xmlns:p14="http://schemas.microsoft.com/office/powerpoint/2010/main" val="1752259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7D26A892-10DB-4D8F-8589-C84BC5328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5">
            <a:extLst>
              <a:ext uri="{FF2B5EF4-FFF2-40B4-BE49-F238E27FC236}">
                <a16:creationId xmlns:a16="http://schemas.microsoft.com/office/drawing/2014/main" id="{3E91BD27-0A21-43ED-80E7-0A40F57C8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72946"/>
            <a:ext cx="6721522" cy="6785055"/>
          </a:xfrm>
          <a:custGeom>
            <a:avLst/>
            <a:gdLst>
              <a:gd name="connsiteX0" fmla="*/ 767991 w 6329420"/>
              <a:gd name="connsiteY0" fmla="*/ 731396 h 6389247"/>
              <a:gd name="connsiteX1" fmla="*/ 1299514 w 6329420"/>
              <a:gd name="connsiteY1" fmla="*/ 1262919 h 6389247"/>
              <a:gd name="connsiteX2" fmla="*/ 767991 w 6329420"/>
              <a:gd name="connsiteY2" fmla="*/ 1794442 h 6389247"/>
              <a:gd name="connsiteX3" fmla="*/ 236469 w 6329420"/>
              <a:gd name="connsiteY3" fmla="*/ 1262919 h 6389247"/>
              <a:gd name="connsiteX4" fmla="*/ 767991 w 6329420"/>
              <a:gd name="connsiteY4" fmla="*/ 731396 h 6389247"/>
              <a:gd name="connsiteX5" fmla="*/ 2926094 w 6329420"/>
              <a:gd name="connsiteY5" fmla="*/ 324026 h 6389247"/>
              <a:gd name="connsiteX6" fmla="*/ 3207855 w 6329420"/>
              <a:gd name="connsiteY6" fmla="*/ 605787 h 6389247"/>
              <a:gd name="connsiteX7" fmla="*/ 2926094 w 6329420"/>
              <a:gd name="connsiteY7" fmla="*/ 887548 h 6389247"/>
              <a:gd name="connsiteX8" fmla="*/ 2644333 w 6329420"/>
              <a:gd name="connsiteY8" fmla="*/ 605787 h 6389247"/>
              <a:gd name="connsiteX9" fmla="*/ 2926094 w 6329420"/>
              <a:gd name="connsiteY9" fmla="*/ 324026 h 6389247"/>
              <a:gd name="connsiteX10" fmla="*/ 5761439 w 6329420"/>
              <a:gd name="connsiteY10" fmla="*/ 17664 h 6389247"/>
              <a:gd name="connsiteX11" fmla="*/ 5784727 w 6329420"/>
              <a:gd name="connsiteY11" fmla="*/ 18309 h 6389247"/>
              <a:gd name="connsiteX12" fmla="*/ 6232947 w 6329420"/>
              <a:gd name="connsiteY12" fmla="*/ 102447 h 6389247"/>
              <a:gd name="connsiteX13" fmla="*/ 6329420 w 6329420"/>
              <a:gd name="connsiteY13" fmla="*/ 159335 h 6389247"/>
              <a:gd name="connsiteX14" fmla="*/ 6329420 w 6329420"/>
              <a:gd name="connsiteY14" fmla="*/ 6389247 h 6389247"/>
              <a:gd name="connsiteX15" fmla="*/ 3180387 w 6329420"/>
              <a:gd name="connsiteY15" fmla="*/ 6389247 h 6389247"/>
              <a:gd name="connsiteX16" fmla="*/ 2702967 w 6329420"/>
              <a:gd name="connsiteY16" fmla="*/ 6389247 h 6389247"/>
              <a:gd name="connsiteX17" fmla="*/ 1013739 w 6329420"/>
              <a:gd name="connsiteY17" fmla="*/ 6389247 h 6389247"/>
              <a:gd name="connsiteX18" fmla="*/ 1024183 w 6329420"/>
              <a:gd name="connsiteY18" fmla="*/ 6281366 h 6389247"/>
              <a:gd name="connsiteX19" fmla="*/ 903050 w 6329420"/>
              <a:gd name="connsiteY19" fmla="*/ 5588470 h 6389247"/>
              <a:gd name="connsiteX20" fmla="*/ 273230 w 6329420"/>
              <a:gd name="connsiteY20" fmla="*/ 5151559 h 6389247"/>
              <a:gd name="connsiteX21" fmla="*/ 40189 w 6329420"/>
              <a:gd name="connsiteY21" fmla="*/ 4431326 h 6389247"/>
              <a:gd name="connsiteX22" fmla="*/ 467268 w 6329420"/>
              <a:gd name="connsiteY22" fmla="*/ 3598198 h 6389247"/>
              <a:gd name="connsiteX23" fmla="*/ 3203 w 6329420"/>
              <a:gd name="connsiteY23" fmla="*/ 2797063 h 6389247"/>
              <a:gd name="connsiteX24" fmla="*/ 345913 w 6329420"/>
              <a:gd name="connsiteY24" fmla="*/ 2096653 h 6389247"/>
              <a:gd name="connsiteX25" fmla="*/ 1552774 w 6329420"/>
              <a:gd name="connsiteY25" fmla="*/ 2014542 h 6389247"/>
              <a:gd name="connsiteX26" fmla="*/ 1737708 w 6329420"/>
              <a:gd name="connsiteY26" fmla="*/ 1339596 h 6389247"/>
              <a:gd name="connsiteX27" fmla="*/ 1365343 w 6329420"/>
              <a:gd name="connsiteY27" fmla="*/ 604294 h 6389247"/>
              <a:gd name="connsiteX28" fmla="*/ 1784365 w 6329420"/>
              <a:gd name="connsiteY28" fmla="*/ 110735 h 6389247"/>
              <a:gd name="connsiteX29" fmla="*/ 1881062 w 6329420"/>
              <a:gd name="connsiteY29" fmla="*/ 100098 h 6389247"/>
              <a:gd name="connsiteX30" fmla="*/ 2326675 w 6329420"/>
              <a:gd name="connsiteY30" fmla="*/ 311301 h 6389247"/>
              <a:gd name="connsiteX31" fmla="*/ 2585018 w 6329420"/>
              <a:gd name="connsiteY31" fmla="*/ 1190279 h 6389247"/>
              <a:gd name="connsiteX32" fmla="*/ 2694528 w 6329420"/>
              <a:gd name="connsiteY32" fmla="*/ 1338063 h 6389247"/>
              <a:gd name="connsiteX33" fmla="*/ 2982926 w 6329420"/>
              <a:gd name="connsiteY33" fmla="*/ 1306959 h 6389247"/>
              <a:gd name="connsiteX34" fmla="*/ 3354163 w 6329420"/>
              <a:gd name="connsiteY34" fmla="*/ 881733 h 6389247"/>
              <a:gd name="connsiteX35" fmla="*/ 4299539 w 6329420"/>
              <a:gd name="connsiteY35" fmla="*/ 1304623 h 6389247"/>
              <a:gd name="connsiteX36" fmla="*/ 4625167 w 6329420"/>
              <a:gd name="connsiteY36" fmla="*/ 991486 h 6389247"/>
              <a:gd name="connsiteX37" fmla="*/ 4692533 w 6329420"/>
              <a:gd name="connsiteY37" fmla="*/ 854498 h 6389247"/>
              <a:gd name="connsiteX38" fmla="*/ 5607288 w 6329420"/>
              <a:gd name="connsiteY38" fmla="*/ 28863 h 6389247"/>
              <a:gd name="connsiteX39" fmla="*/ 5761439 w 6329420"/>
              <a:gd name="connsiteY39" fmla="*/ 17664 h 6389247"/>
              <a:gd name="connsiteX40" fmla="*/ 4156539 w 6329420"/>
              <a:gd name="connsiteY40" fmla="*/ 0 h 6389247"/>
              <a:gd name="connsiteX41" fmla="*/ 4663751 w 6329420"/>
              <a:gd name="connsiteY41" fmla="*/ 507212 h 6389247"/>
              <a:gd name="connsiteX42" fmla="*/ 4156539 w 6329420"/>
              <a:gd name="connsiteY42" fmla="*/ 1014424 h 6389247"/>
              <a:gd name="connsiteX43" fmla="*/ 3649327 w 6329420"/>
              <a:gd name="connsiteY43" fmla="*/ 507212 h 6389247"/>
              <a:gd name="connsiteX44" fmla="*/ 4156539 w 6329420"/>
              <a:gd name="connsiteY44" fmla="*/ 0 h 638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29420" h="6389247">
                <a:moveTo>
                  <a:pt x="767991" y="731396"/>
                </a:moveTo>
                <a:cubicBezTo>
                  <a:pt x="1061543" y="731396"/>
                  <a:pt x="1299514" y="969367"/>
                  <a:pt x="1299514" y="1262919"/>
                </a:cubicBezTo>
                <a:cubicBezTo>
                  <a:pt x="1299514" y="1556471"/>
                  <a:pt x="1061543" y="1794442"/>
                  <a:pt x="767991" y="1794442"/>
                </a:cubicBezTo>
                <a:cubicBezTo>
                  <a:pt x="474439" y="1794442"/>
                  <a:pt x="236469" y="1556471"/>
                  <a:pt x="236469" y="1262919"/>
                </a:cubicBezTo>
                <a:cubicBezTo>
                  <a:pt x="236469" y="969367"/>
                  <a:pt x="474439" y="731396"/>
                  <a:pt x="767991" y="731396"/>
                </a:cubicBezTo>
                <a:close/>
                <a:moveTo>
                  <a:pt x="2926094" y="324026"/>
                </a:moveTo>
                <a:cubicBezTo>
                  <a:pt x="3081706" y="324026"/>
                  <a:pt x="3207855" y="450175"/>
                  <a:pt x="3207855" y="605787"/>
                </a:cubicBezTo>
                <a:cubicBezTo>
                  <a:pt x="3207855" y="761399"/>
                  <a:pt x="3081706" y="887548"/>
                  <a:pt x="2926094" y="887548"/>
                </a:cubicBezTo>
                <a:cubicBezTo>
                  <a:pt x="2770482" y="887548"/>
                  <a:pt x="2644333" y="761399"/>
                  <a:pt x="2644333" y="605787"/>
                </a:cubicBezTo>
                <a:cubicBezTo>
                  <a:pt x="2644333" y="450175"/>
                  <a:pt x="2770482" y="324026"/>
                  <a:pt x="2926094" y="324026"/>
                </a:cubicBezTo>
                <a:close/>
                <a:moveTo>
                  <a:pt x="5761439" y="17664"/>
                </a:moveTo>
                <a:lnTo>
                  <a:pt x="5784727" y="18309"/>
                </a:lnTo>
                <a:cubicBezTo>
                  <a:pt x="5972924" y="25037"/>
                  <a:pt x="6119949" y="54449"/>
                  <a:pt x="6232947" y="102447"/>
                </a:cubicBezTo>
                <a:lnTo>
                  <a:pt x="6329420" y="159335"/>
                </a:lnTo>
                <a:lnTo>
                  <a:pt x="6329420" y="6389247"/>
                </a:lnTo>
                <a:lnTo>
                  <a:pt x="3180387" y="6389247"/>
                </a:lnTo>
                <a:lnTo>
                  <a:pt x="2702967" y="6389247"/>
                </a:lnTo>
                <a:lnTo>
                  <a:pt x="1013739" y="6389247"/>
                </a:lnTo>
                <a:lnTo>
                  <a:pt x="1024183" y="6281366"/>
                </a:lnTo>
                <a:cubicBezTo>
                  <a:pt x="1049848" y="6046008"/>
                  <a:pt x="1072512" y="5801284"/>
                  <a:pt x="903050" y="5588470"/>
                </a:cubicBezTo>
                <a:cubicBezTo>
                  <a:pt x="704901" y="5339877"/>
                  <a:pt x="494907" y="5451483"/>
                  <a:pt x="273230" y="5151559"/>
                </a:cubicBezTo>
                <a:cubicBezTo>
                  <a:pt x="109328" y="4929882"/>
                  <a:pt x="-26532" y="4726254"/>
                  <a:pt x="40189" y="4431326"/>
                </a:cubicBezTo>
                <a:cubicBezTo>
                  <a:pt x="129472" y="4036881"/>
                  <a:pt x="470813" y="3882974"/>
                  <a:pt x="467268" y="3598198"/>
                </a:cubicBezTo>
                <a:cubicBezTo>
                  <a:pt x="463239" y="3255890"/>
                  <a:pt x="44217" y="3187318"/>
                  <a:pt x="3203" y="2797063"/>
                </a:cubicBezTo>
                <a:cubicBezTo>
                  <a:pt x="-23550" y="2542509"/>
                  <a:pt x="119641" y="2237671"/>
                  <a:pt x="345913" y="2096653"/>
                </a:cubicBezTo>
                <a:cubicBezTo>
                  <a:pt x="762919" y="1836457"/>
                  <a:pt x="1233029" y="2275545"/>
                  <a:pt x="1552774" y="2014542"/>
                </a:cubicBezTo>
                <a:cubicBezTo>
                  <a:pt x="1743751" y="1858617"/>
                  <a:pt x="1774856" y="1540160"/>
                  <a:pt x="1737708" y="1339596"/>
                </a:cubicBezTo>
                <a:cubicBezTo>
                  <a:pt x="1666877" y="957721"/>
                  <a:pt x="1353739" y="895190"/>
                  <a:pt x="1365343" y="604294"/>
                </a:cubicBezTo>
                <a:cubicBezTo>
                  <a:pt x="1373885" y="388094"/>
                  <a:pt x="1557287" y="161098"/>
                  <a:pt x="1784365" y="110735"/>
                </a:cubicBezTo>
                <a:cubicBezTo>
                  <a:pt x="1816113" y="103643"/>
                  <a:pt x="1848539" y="100098"/>
                  <a:pt x="1881062" y="100098"/>
                </a:cubicBezTo>
                <a:cubicBezTo>
                  <a:pt x="2100564" y="100098"/>
                  <a:pt x="2273329" y="261260"/>
                  <a:pt x="2326675" y="311301"/>
                </a:cubicBezTo>
                <a:cubicBezTo>
                  <a:pt x="2579216" y="547161"/>
                  <a:pt x="2379374" y="836206"/>
                  <a:pt x="2585018" y="1190279"/>
                </a:cubicBezTo>
                <a:cubicBezTo>
                  <a:pt x="2616968" y="1242737"/>
                  <a:pt x="2653624" y="1292213"/>
                  <a:pt x="2694528" y="1338063"/>
                </a:cubicBezTo>
                <a:cubicBezTo>
                  <a:pt x="2775108" y="1429685"/>
                  <a:pt x="2925230" y="1413569"/>
                  <a:pt x="2982926" y="1306959"/>
                </a:cubicBezTo>
                <a:cubicBezTo>
                  <a:pt x="3078253" y="1130728"/>
                  <a:pt x="3169390" y="933143"/>
                  <a:pt x="3354163" y="881733"/>
                </a:cubicBezTo>
                <a:cubicBezTo>
                  <a:pt x="3713394" y="781733"/>
                  <a:pt x="3927255" y="1375615"/>
                  <a:pt x="4299539" y="1304623"/>
                </a:cubicBezTo>
                <a:cubicBezTo>
                  <a:pt x="4454094" y="1275131"/>
                  <a:pt x="4543700" y="1148457"/>
                  <a:pt x="4625167" y="991486"/>
                </a:cubicBezTo>
                <a:cubicBezTo>
                  <a:pt x="4647810" y="947730"/>
                  <a:pt x="4669890" y="901637"/>
                  <a:pt x="4692533" y="854498"/>
                </a:cubicBezTo>
                <a:cubicBezTo>
                  <a:pt x="4762477" y="605422"/>
                  <a:pt x="4865621" y="105095"/>
                  <a:pt x="5607288" y="28863"/>
                </a:cubicBezTo>
                <a:cubicBezTo>
                  <a:pt x="5658191" y="20163"/>
                  <a:pt x="5709812" y="16455"/>
                  <a:pt x="5761439" y="17664"/>
                </a:cubicBezTo>
                <a:close/>
                <a:moveTo>
                  <a:pt x="4156539" y="0"/>
                </a:moveTo>
                <a:cubicBezTo>
                  <a:pt x="4436664" y="0"/>
                  <a:pt x="4663751" y="227087"/>
                  <a:pt x="4663751" y="507212"/>
                </a:cubicBezTo>
                <a:cubicBezTo>
                  <a:pt x="4663751" y="787337"/>
                  <a:pt x="4436664" y="1014424"/>
                  <a:pt x="4156539" y="1014424"/>
                </a:cubicBezTo>
                <a:cubicBezTo>
                  <a:pt x="3876414" y="1014424"/>
                  <a:pt x="3649327" y="787337"/>
                  <a:pt x="3649327" y="507212"/>
                </a:cubicBezTo>
                <a:cubicBezTo>
                  <a:pt x="3649327" y="227087"/>
                  <a:pt x="3876414" y="0"/>
                  <a:pt x="41565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F1766F9-4F95-6422-6DB7-F744516EE8B3}"/>
              </a:ext>
            </a:extLst>
          </p:cNvPr>
          <p:cNvSpPr>
            <a:spLocks noGrp="1"/>
          </p:cNvSpPr>
          <p:nvPr>
            <p:ph type="title"/>
          </p:nvPr>
        </p:nvSpPr>
        <p:spPr>
          <a:xfrm>
            <a:off x="612648" y="557783"/>
            <a:ext cx="10969752" cy="644939"/>
          </a:xfrm>
        </p:spPr>
        <p:txBody>
          <a:bodyPr vert="horz" lIns="91440" tIns="45720" rIns="91440" bIns="45720" rtlCol="0" anchor="b">
            <a:noAutofit/>
          </a:bodyPr>
          <a:lstStyle/>
          <a:p>
            <a:r>
              <a:rPr lang="en-US" sz="4000" b="1" i="1" err="1">
                <a:solidFill>
                  <a:schemeClr val="accent6">
                    <a:lumMod val="40000"/>
                    <a:lumOff val="60000"/>
                  </a:schemeClr>
                </a:solidFill>
                <a:latin typeface="Times New Roman"/>
                <a:cs typeface="Times New Roman"/>
              </a:rPr>
              <a:t>Πυρ</a:t>
            </a:r>
            <a:r>
              <a:rPr lang="en-US" sz="4000" b="1" i="1">
                <a:solidFill>
                  <a:schemeClr val="accent6">
                    <a:lumMod val="40000"/>
                    <a:lumOff val="60000"/>
                  </a:schemeClr>
                </a:solidFill>
                <a:latin typeface="Times New Roman"/>
                <a:cs typeface="Times New Roman"/>
              </a:rPr>
              <a:t>ασφάλεια </a:t>
            </a:r>
            <a:r>
              <a:rPr lang="en-US" sz="4000" b="1" i="1" err="1">
                <a:solidFill>
                  <a:schemeClr val="accent6">
                    <a:lumMod val="40000"/>
                    <a:lumOff val="60000"/>
                  </a:schemeClr>
                </a:solidFill>
                <a:latin typeface="Times New Roman"/>
                <a:cs typeface="Times New Roman"/>
              </a:rPr>
              <a:t>στο</a:t>
            </a:r>
            <a:r>
              <a:rPr lang="en-US" sz="4000" b="1" i="1">
                <a:solidFill>
                  <a:schemeClr val="accent6">
                    <a:lumMod val="40000"/>
                    <a:lumOff val="60000"/>
                  </a:schemeClr>
                </a:solidFill>
                <a:latin typeface="Times New Roman"/>
                <a:cs typeface="Times New Roman"/>
              </a:rPr>
              <a:t> </a:t>
            </a:r>
            <a:r>
              <a:rPr lang="en-US" sz="4000" b="1" i="1" err="1">
                <a:solidFill>
                  <a:schemeClr val="accent6">
                    <a:lumMod val="40000"/>
                    <a:lumOff val="60000"/>
                  </a:schemeClr>
                </a:solidFill>
                <a:latin typeface="Times New Roman"/>
                <a:cs typeface="Times New Roman"/>
              </a:rPr>
              <a:t>νοσοκομει</a:t>
            </a:r>
            <a:r>
              <a:rPr lang="en-US" sz="4000" b="1" i="1">
                <a:solidFill>
                  <a:schemeClr val="accent6">
                    <a:lumMod val="40000"/>
                    <a:lumOff val="60000"/>
                  </a:schemeClr>
                </a:solidFill>
                <a:latin typeface="Times New Roman"/>
                <a:cs typeface="Times New Roman"/>
              </a:rPr>
              <a:t>α</a:t>
            </a:r>
            <a:r>
              <a:rPr lang="en-US" sz="4000" b="1" i="1" err="1">
                <a:solidFill>
                  <a:schemeClr val="accent6">
                    <a:lumMod val="40000"/>
                    <a:lumOff val="60000"/>
                  </a:schemeClr>
                </a:solidFill>
                <a:latin typeface="Times New Roman"/>
                <a:cs typeface="Times New Roman"/>
              </a:rPr>
              <a:t>κό</a:t>
            </a:r>
            <a:r>
              <a:rPr lang="en-US" sz="4000" b="1" i="1">
                <a:solidFill>
                  <a:schemeClr val="accent6">
                    <a:lumMod val="40000"/>
                    <a:lumOff val="60000"/>
                  </a:schemeClr>
                </a:solidFill>
                <a:latin typeface="Times New Roman"/>
                <a:cs typeface="Times New Roman"/>
              </a:rPr>
              <a:t> </a:t>
            </a:r>
            <a:r>
              <a:rPr lang="en-US" sz="4000" b="1" i="1" err="1">
                <a:solidFill>
                  <a:schemeClr val="accent6">
                    <a:lumMod val="40000"/>
                    <a:lumOff val="60000"/>
                  </a:schemeClr>
                </a:solidFill>
                <a:latin typeface="Times New Roman"/>
                <a:cs typeface="Times New Roman"/>
              </a:rPr>
              <a:t>χώρο</a:t>
            </a:r>
            <a:r>
              <a:rPr lang="en-US" sz="4000" i="1">
                <a:solidFill>
                  <a:schemeClr val="accent6">
                    <a:lumMod val="40000"/>
                    <a:lumOff val="60000"/>
                  </a:schemeClr>
                </a:solidFill>
                <a:latin typeface="Times New Roman"/>
                <a:cs typeface="Times New Roman"/>
              </a:rPr>
              <a:t> </a:t>
            </a:r>
            <a:endParaRPr lang="el-GR" sz="4000">
              <a:solidFill>
                <a:schemeClr val="accent6">
                  <a:lumMod val="40000"/>
                  <a:lumOff val="60000"/>
                </a:schemeClr>
              </a:solidFill>
              <a:latin typeface="Times New Roman"/>
              <a:cs typeface="Times New Roman"/>
            </a:endParaRPr>
          </a:p>
        </p:txBody>
      </p:sp>
      <p:sp>
        <p:nvSpPr>
          <p:cNvPr id="4" name="TextBox 3">
            <a:extLst>
              <a:ext uri="{FF2B5EF4-FFF2-40B4-BE49-F238E27FC236}">
                <a16:creationId xmlns:a16="http://schemas.microsoft.com/office/drawing/2014/main" id="{EA1D8A7C-3C5C-EBAB-15BF-D0A186B29697}"/>
              </a:ext>
            </a:extLst>
          </p:cNvPr>
          <p:cNvSpPr txBox="1"/>
          <p:nvPr/>
        </p:nvSpPr>
        <p:spPr>
          <a:xfrm>
            <a:off x="708909" y="1883140"/>
            <a:ext cx="991536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a:solidFill>
                  <a:srgbClr val="000000"/>
                </a:solidFill>
                <a:highlight>
                  <a:srgbClr val="C9B8FF"/>
                </a:highlight>
                <a:latin typeface="Times New Roman"/>
                <a:cs typeface="Times New Roman"/>
              </a:rPr>
              <a:t>Σε περίπτωση που προκληθεί εσωτερική πυρκαγιά, έχει προβλεφθεί να υπάρχει το κατάλληλο πυροσβεστικό υλικό. </a:t>
            </a:r>
            <a:endParaRPr lang="el-GR" sz="2400">
              <a:highlight>
                <a:srgbClr val="C9B8FF"/>
              </a:highlight>
              <a:latin typeface="Times New Roman"/>
              <a:cs typeface="Times New Roman"/>
            </a:endParaRPr>
          </a:p>
          <a:p>
            <a:endParaRPr lang="el-GR" sz="2400">
              <a:solidFill>
                <a:srgbClr val="000000"/>
              </a:solidFill>
              <a:latin typeface="Times New Roman"/>
              <a:cs typeface="Times New Roman"/>
            </a:endParaRPr>
          </a:p>
          <a:p>
            <a:r>
              <a:rPr lang="el-GR" sz="2400">
                <a:solidFill>
                  <a:srgbClr val="92278F"/>
                </a:solidFill>
                <a:latin typeface="Times New Roman"/>
                <a:cs typeface="Arial"/>
              </a:rPr>
              <a:t>•</a:t>
            </a:r>
            <a:r>
              <a:rPr lang="el-GR" sz="2400">
                <a:solidFill>
                  <a:srgbClr val="000000"/>
                </a:solidFill>
                <a:latin typeface="Times New Roman"/>
                <a:cs typeface="Times New Roman"/>
              </a:rPr>
              <a:t>στους χώρους του νοσοκομείου υπάρχει </a:t>
            </a:r>
            <a:r>
              <a:rPr lang="el-GR" sz="2400" u="sng">
                <a:solidFill>
                  <a:srgbClr val="000000"/>
                </a:solidFill>
                <a:latin typeface="Times New Roman"/>
                <a:cs typeface="Times New Roman"/>
              </a:rPr>
              <a:t>κεντρική πυρασφάλεια με πυροσβεστικές φωλιές</a:t>
            </a:r>
            <a:r>
              <a:rPr lang="el-GR" sz="2400">
                <a:solidFill>
                  <a:srgbClr val="000000"/>
                </a:solidFill>
                <a:latin typeface="Times New Roman"/>
                <a:cs typeface="Times New Roman"/>
              </a:rPr>
              <a:t> σε καίρια σημεία</a:t>
            </a:r>
            <a:endParaRPr lang="el-GR" sz="2400">
              <a:latin typeface="Times New Roman"/>
              <a:cs typeface="Times New Roman"/>
            </a:endParaRPr>
          </a:p>
          <a:p>
            <a:endParaRPr lang="el-GR" sz="2400">
              <a:solidFill>
                <a:srgbClr val="000000"/>
              </a:solidFill>
              <a:latin typeface="Times New Roman"/>
              <a:cs typeface="Times New Roman"/>
            </a:endParaRPr>
          </a:p>
          <a:p>
            <a:r>
              <a:rPr lang="el-GR" sz="2400">
                <a:solidFill>
                  <a:srgbClr val="92278F"/>
                </a:solidFill>
                <a:latin typeface="Times New Roman"/>
                <a:cs typeface="Arial"/>
              </a:rPr>
              <a:t>•</a:t>
            </a:r>
            <a:r>
              <a:rPr lang="el-GR" sz="2400">
                <a:solidFill>
                  <a:srgbClr val="000000"/>
                </a:solidFill>
                <a:latin typeface="Times New Roman"/>
                <a:cs typeface="Times New Roman"/>
              </a:rPr>
              <a:t>υπάρχουν </a:t>
            </a:r>
            <a:r>
              <a:rPr lang="el-GR" sz="2400" u="sng">
                <a:solidFill>
                  <a:srgbClr val="000000"/>
                </a:solidFill>
                <a:latin typeface="Times New Roman"/>
                <a:cs typeface="Times New Roman"/>
              </a:rPr>
              <a:t>πυροσβεστήρες σε διάφορα σημεία</a:t>
            </a:r>
            <a:r>
              <a:rPr lang="el-GR" sz="2400">
                <a:solidFill>
                  <a:srgbClr val="000000"/>
                </a:solidFill>
                <a:latin typeface="Times New Roman"/>
                <a:cs typeface="Times New Roman"/>
              </a:rPr>
              <a:t> του νοσοκομείου</a:t>
            </a:r>
            <a:endParaRPr lang="el-GR" sz="2400">
              <a:latin typeface="Times New Roman"/>
              <a:cs typeface="Times New Roman"/>
            </a:endParaRPr>
          </a:p>
          <a:p>
            <a:endParaRPr lang="el-GR" sz="2400">
              <a:solidFill>
                <a:srgbClr val="000000"/>
              </a:solidFill>
              <a:latin typeface="Times New Roman"/>
              <a:cs typeface="Times New Roman"/>
            </a:endParaRPr>
          </a:p>
          <a:p>
            <a:r>
              <a:rPr lang="el-GR" sz="2400">
                <a:solidFill>
                  <a:srgbClr val="92278F"/>
                </a:solidFill>
                <a:latin typeface="Times New Roman"/>
                <a:cs typeface="Arial"/>
              </a:rPr>
              <a:t>•</a:t>
            </a:r>
            <a:r>
              <a:rPr lang="el-GR" sz="2400">
                <a:solidFill>
                  <a:srgbClr val="000000"/>
                </a:solidFill>
                <a:latin typeface="Times New Roman"/>
                <a:cs typeface="Times New Roman"/>
              </a:rPr>
              <a:t>επίσης σε μερικές Μονάδες Υγείας λειτουργεί και </a:t>
            </a:r>
            <a:r>
              <a:rPr lang="el-GR" sz="2400" u="sng">
                <a:solidFill>
                  <a:srgbClr val="000000"/>
                </a:solidFill>
                <a:latin typeface="Times New Roman"/>
                <a:cs typeface="Times New Roman"/>
              </a:rPr>
              <a:t>σύστημα πυρανίχνευσης</a:t>
            </a:r>
            <a:endParaRPr lang="el-GR" sz="2400" u="sng">
              <a:latin typeface="Times New Roman"/>
              <a:cs typeface="Times New Roman"/>
            </a:endParaRPr>
          </a:p>
          <a:p>
            <a:pPr algn="l"/>
            <a:endParaRPr lang="el-GR"/>
          </a:p>
        </p:txBody>
      </p:sp>
      <p:pic>
        <p:nvPicPr>
          <p:cNvPr id="3" name="Εικόνα 2" descr="Εικόνα που περιέχει κόκκινο, πυροσβεστήρας&#10;&#10;Περιγραφή που δημιουργήθηκε αυτόματα">
            <a:extLst>
              <a:ext uri="{FF2B5EF4-FFF2-40B4-BE49-F238E27FC236}">
                <a16:creationId xmlns:a16="http://schemas.microsoft.com/office/drawing/2014/main" id="{8E028157-DA98-A1E8-2D9A-F0897B6BBA26}"/>
              </a:ext>
            </a:extLst>
          </p:cNvPr>
          <p:cNvPicPr>
            <a:picLocks noChangeAspect="1"/>
          </p:cNvPicPr>
          <p:nvPr/>
        </p:nvPicPr>
        <p:blipFill>
          <a:blip r:embed="rId2"/>
          <a:stretch>
            <a:fillRect/>
          </a:stretch>
        </p:blipFill>
        <p:spPr>
          <a:xfrm>
            <a:off x="9955026" y="2659997"/>
            <a:ext cx="1930214" cy="19302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0425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65865F4DAF68EF46A70A707DF9D20FF8" ma:contentTypeVersion="3" ma:contentTypeDescription="Δημιουργία νέου εγγράφου" ma:contentTypeScope="" ma:versionID="076ad6b45396fa0ba50a91187b88dd5f">
  <xsd:schema xmlns:xsd="http://www.w3.org/2001/XMLSchema" xmlns:xs="http://www.w3.org/2001/XMLSchema" xmlns:p="http://schemas.microsoft.com/office/2006/metadata/properties" xmlns:ns3="2455b79b-cdbc-4d7f-a897-65deb7c2d0de" targetNamespace="http://schemas.microsoft.com/office/2006/metadata/properties" ma:root="true" ma:fieldsID="ab4481d9791a5962ac64360fc3698046" ns3:_="">
    <xsd:import namespace="2455b79b-cdbc-4d7f-a897-65deb7c2d0de"/>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5b79b-cdbc-4d7f-a897-65deb7c2d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48B5C3-426C-4A6F-A49F-1BB3E2E96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55b79b-cdbc-4d7f-a897-65deb7c2d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6373BC-4191-4FA6-9273-3C59A38AD7A5}">
  <ds:schemaRefs>
    <ds:schemaRef ds:uri="http://schemas.microsoft.com/sharepoint/v3/contenttype/forms"/>
  </ds:schemaRefs>
</ds:datastoreItem>
</file>

<file path=customXml/itemProps3.xml><?xml version="1.0" encoding="utf-8"?>
<ds:datastoreItem xmlns:ds="http://schemas.openxmlformats.org/officeDocument/2006/customXml" ds:itemID="{2320F30E-2CD3-4801-9E0D-F286AE7CBCFE}">
  <ds:schemaRefs>
    <ds:schemaRef ds:uri="2455b79b-cdbc-4d7f-a897-65deb7c2d0de"/>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114</TotalTime>
  <Words>2464</Words>
  <Application>Microsoft Office PowerPoint</Application>
  <PresentationFormat>Widescreen</PresentationFormat>
  <Paragraphs>152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Arial,Sans-Serif</vt:lpstr>
      <vt:lpstr>Avenir Next LT Pro</vt:lpstr>
      <vt:lpstr>calibri light</vt:lpstr>
      <vt:lpstr>Century Schoolbook</vt:lpstr>
      <vt:lpstr>Posterama</vt:lpstr>
      <vt:lpstr>Times New Roman</vt:lpstr>
      <vt:lpstr>Wingdings</vt:lpstr>
      <vt:lpstr>SplashVTI</vt:lpstr>
      <vt:lpstr>Ασφάλεια  και υγεία εργαζομένων στο χώρο του νοσοκομείου</vt:lpstr>
      <vt:lpstr>Ατομική Υπευθυνότητα Ορισμοί</vt:lpstr>
      <vt:lpstr>Μέσα Ατομικής Προστασίας </vt:lpstr>
      <vt:lpstr>PowerPoint Presentation</vt:lpstr>
      <vt:lpstr>PowerPoint Presentation</vt:lpstr>
      <vt:lpstr>Σε περίπτωση έξαρσης ασθενειών</vt:lpstr>
      <vt:lpstr>PowerPoint Presentation</vt:lpstr>
      <vt:lpstr>Μέτρα ασφαλείας και σεισμοί </vt:lpstr>
      <vt:lpstr>Πυρασφάλεια στο νοσοκομειακό χώρο </vt:lpstr>
      <vt:lpstr>Γενικότερα μέτρα ασφαλείας </vt:lpstr>
      <vt:lpstr>Ανθρώπινο και εργατικό δυναμικό</vt:lpstr>
      <vt:lpstr>Οι security guards πρέπει να πληρούν τα εξής</vt:lpstr>
      <vt:lpstr>Καθαρίστριες</vt:lpstr>
      <vt:lpstr>PowerPoint Presentation</vt:lpstr>
      <vt:lpstr>Τεχνικές Υπηρεσίες</vt:lpstr>
      <vt:lpstr>PowerPoint Presentation</vt:lpstr>
      <vt:lpstr>Προστασία της Ψυχικής Υγειάς </vt:lpstr>
      <vt:lpstr>Δυο βασικοί μέθοδοι</vt:lpstr>
      <vt:lpstr>Copenhagen Psychosocial Questionnaire </vt:lpstr>
      <vt:lpstr>Psychosocial Risk Management Framework  (PRIMA-EF)</vt:lpstr>
      <vt:lpstr>Νομικό πλαίσιο </vt:lpstr>
      <vt:lpstr>Επιτροπές Υγιεινής και Ασφάλειας της Εργασίας (Ε.Υ.Α.Ε.)</vt:lpstr>
      <vt:lpstr>Υποχρεώσεις Εργοδότη </vt:lpstr>
      <vt:lpstr>Υποχρεώσεις Εργαζομένων </vt:lpstr>
      <vt:lpstr>Επίλογος </vt:lpstr>
      <vt:lpstr>Βιβλιογραφία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ΖΑΦΕΙΡΗ ΜΑΡΙΑ</cp:lastModifiedBy>
  <cp:revision>4</cp:revision>
  <dcterms:created xsi:type="dcterms:W3CDTF">2023-12-10T16:12:50Z</dcterms:created>
  <dcterms:modified xsi:type="dcterms:W3CDTF">2023-12-13T15:34:23Z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0x01010065865F4DAF68EF46A70A707DF9D20FF8</vt:lpwstr>
  </property>
</Properties>
</file>