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4" r:id="rId4"/>
    <p:sldId id="309" r:id="rId5"/>
    <p:sldId id="295" r:id="rId6"/>
    <p:sldId id="296" r:id="rId7"/>
    <p:sldId id="264" r:id="rId8"/>
    <p:sldId id="282" r:id="rId9"/>
    <p:sldId id="311" r:id="rId10"/>
    <p:sldId id="297" r:id="rId11"/>
    <p:sldId id="310" r:id="rId12"/>
    <p:sldId id="298" r:id="rId13"/>
    <p:sldId id="265" r:id="rId14"/>
    <p:sldId id="305" r:id="rId15"/>
    <p:sldId id="312" r:id="rId16"/>
    <p:sldId id="266" r:id="rId17"/>
    <p:sldId id="283" r:id="rId18"/>
    <p:sldId id="299" r:id="rId19"/>
    <p:sldId id="304" r:id="rId20"/>
    <p:sldId id="313" r:id="rId21"/>
    <p:sldId id="267" r:id="rId22"/>
    <p:sldId id="268" r:id="rId23"/>
    <p:sldId id="314" r:id="rId24"/>
    <p:sldId id="269" r:id="rId25"/>
    <p:sldId id="301" r:id="rId26"/>
    <p:sldId id="306" r:id="rId27"/>
    <p:sldId id="315" r:id="rId28"/>
    <p:sldId id="300" r:id="rId29"/>
    <p:sldId id="270" r:id="rId30"/>
    <p:sldId id="271" r:id="rId31"/>
    <p:sldId id="316" r:id="rId32"/>
    <p:sldId id="272" r:id="rId33"/>
    <p:sldId id="302" r:id="rId34"/>
    <p:sldId id="307" r:id="rId35"/>
    <p:sldId id="308" r:id="rId36"/>
    <p:sldId id="303" r:id="rId3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10EB26-FF23-44BB-865D-D8CEB5990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A601A4C-6733-43BE-A14C-596289D12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CAB23C-6FF7-4BBE-B677-F64DF68F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52666A-D6ED-4D3E-A5D6-58360D1C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0E66ED6-C76E-4440-9F56-291C14D7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88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1E3CD9-AC97-49E1-9063-9D4FF856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47B9044-0331-467C-ABB9-9BEF8804F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883A2F-AAA0-46FD-9102-098B9ABB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B6B396-0ABB-43EE-99C6-85D07A43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77601A5-C98B-4FF8-A9CC-81524E30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04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518F911-7909-4024-BF85-90808726F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DBF6906-DAEA-4B5C-B3C6-055D9A66F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5DCA4D-A682-419E-BBC9-8893DF44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1937DF-CE3E-4AE0-8DD9-43F355FD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31E076-BB85-4E42-ACD8-B91B4ED9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42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3C1AF6-DBA8-45AC-AEA1-73B28725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B0EB25-81EC-4972-9604-39451A654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2846C8-4EA1-41A1-A0D8-959A50AB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FA49F9E-04FE-4C5D-8637-EEF79560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C2823C-26EF-45FE-9688-6AECB5E3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32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A8C39C-13AB-4AEB-8FA4-F33DD48E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EDA779-8E8D-4D2F-BB6E-EEE9E7464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B614EA-A5AC-4217-B5C6-3F48CE91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F5B972-6B2D-4EDC-A069-73AC0442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51E7E0-D35D-4003-90C8-A9AF3B69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02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E8723-AE41-4744-BA79-6C51E662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DA4807-9B5C-48FF-A892-793EF0615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46E9216-7481-4B61-A6C5-A5F4DF56A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F246941-38F6-4A2B-A338-D419B445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7529B68-816E-4063-A523-4766E432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5076AFE-B420-4FBA-AA4B-FB8CE8CA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84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8C597F-49EB-415E-B7A8-C51947BA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2BBC29-CC81-4240-8A46-FE1F9A791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5F2EC97-39C6-47B0-8312-E6F6009BB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BBB4CB9-FA30-4A71-962D-CD15808DD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37D0F6D-32CB-4EF3-A474-24BDA1896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7B64F96-F931-4176-A18D-F9832126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C3C55AE-7161-4B63-990F-9CF4B438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F14FC42-5C1D-4DA1-A5B7-3D0E895E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63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BE3837-589E-4183-850C-5AB8FEBB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ADE137A-E009-441D-B39F-3FA1982F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333506E-61C8-4D84-B34E-371577D4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4FB30EA-1715-46E8-9577-C7A3FBDA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67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47B173B-7506-4BEB-9F20-0E7AE193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35A6F1A-8564-4D12-860E-DD7E46A3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DBC6FBF-5943-461A-92E3-9386C39E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83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538039-E5CD-40DB-B445-3B55FE40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A1020B-8D06-40B8-8131-2DAAD9FB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BA0FB73-C9DD-4F25-9FCA-3C974C2AB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DD128A-81E1-450E-8A04-2057EF19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40A5BBB-2DC2-4781-BBF2-74E419B3A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56C787D-DD32-4839-BE5F-8BD82A42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96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C8D3D3-3EFF-4FC9-B4FD-746D022D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8B93766-6C7C-4BF0-919A-7A38D20C6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55A1949-8D82-444D-87F5-70A43F51B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C97787B-BBA3-4847-A73E-7E366778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017DA85-6DFB-4DB0-841E-AC25A758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732FBC-74E5-4B65-BCB3-02806EBB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87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8F19AC4-B719-4B34-8DB6-35B5BF5A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A0E2CAF-7E6F-4B48-ABA5-1F4966EC9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A84224-08E4-4EBE-A938-698A749E1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47BF-6623-414A-8EAD-BDDDD9B2296E}" type="datetimeFigureOut">
              <a:rPr lang="el-GR" smtClean="0"/>
              <a:t>14/11/2023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45417B-D117-4C2A-82E3-92E7DE4A4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F5802A-5EF9-41D8-BA31-73CEEB186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52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C02216-4BED-4722-80D2-94F0CAA83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5463"/>
          </a:xfrm>
        </p:spPr>
        <p:txBody>
          <a:bodyPr>
            <a:normAutofit fontScale="90000"/>
          </a:bodyPr>
          <a:lstStyle/>
          <a:p>
            <a:r>
              <a:rPr lang="el-GR" dirty="0"/>
              <a:t>ΒΙΟΧΗΜΕΙΑ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E253DE3-2EB7-457B-83EA-7B91BD57E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2871"/>
            <a:ext cx="9144000" cy="3004930"/>
          </a:xfrm>
        </p:spPr>
        <p:txBody>
          <a:bodyPr/>
          <a:lstStyle/>
          <a:p>
            <a:pPr algn="l"/>
            <a:r>
              <a:rPr lang="el-GR" dirty="0"/>
              <a:t>ΒΙΒΛΙΟΓΡΑΦΙΑ: </a:t>
            </a:r>
            <a:r>
              <a:rPr lang="en-US" dirty="0"/>
              <a:t>HARPER’S </a:t>
            </a:r>
            <a:r>
              <a:rPr lang="el-GR" dirty="0"/>
              <a:t>ΒΙΟΛΟΓΙΚΗ ΧΗΜΕΙΑ</a:t>
            </a:r>
          </a:p>
          <a:p>
            <a:pPr algn="l"/>
            <a:r>
              <a:rPr lang="el-GR" dirty="0"/>
              <a:t>ΚΕΦ. 19: ΜΕΤΑΒΟΛΙΣΜΟΣ ΓΛΥΚΟΓΟΝΟΥ</a:t>
            </a:r>
          </a:p>
          <a:p>
            <a:pPr algn="l"/>
            <a:r>
              <a:rPr lang="el-GR" dirty="0"/>
              <a:t>ΚΕΦ. 20: ΓΛΥΚΟΝΕΟΓΕΝΕΣΗ ΚΑΙ ΡΥΘΜΙΣΗ ΤΗΣ ΓΛΥΚΟΖΗΣ ΤΟΥ ΑΙΜΑΤΟΣ</a:t>
            </a:r>
          </a:p>
        </p:txBody>
      </p:sp>
    </p:spTree>
    <p:extLst>
      <p:ext uri="{BB962C8B-B14F-4D97-AF65-F5344CB8AC3E}">
        <p14:creationId xmlns:p14="http://schemas.microsoft.com/office/powerpoint/2010/main" val="82200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DB1AC8-3004-4D56-9E69-68EA17BB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71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Ρύθμιση </a:t>
            </a:r>
            <a:r>
              <a:rPr lang="el-GR" dirty="0" err="1"/>
              <a:t>γλυκονεογένεσης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3D324D-33A4-4A66-BD2D-70AF2119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431234"/>
            <a:ext cx="11502887" cy="4837043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ρύθμιση των ενζύμων της </a:t>
            </a:r>
            <a:r>
              <a:rPr lang="el-GR" dirty="0" err="1"/>
              <a:t>γλυκονεογένεσης</a:t>
            </a:r>
            <a:r>
              <a:rPr lang="el-GR" dirty="0"/>
              <a:t> γίνεται:</a:t>
            </a:r>
          </a:p>
          <a:p>
            <a:pPr marL="0" indent="0">
              <a:buNone/>
            </a:pPr>
            <a:r>
              <a:rPr lang="el-GR" dirty="0"/>
              <a:t> α. με μεταβολές στη ταχύτητα σύνθεσης των ενζύμων</a:t>
            </a:r>
          </a:p>
          <a:p>
            <a:pPr marL="0" indent="0">
              <a:buNone/>
            </a:pPr>
            <a:r>
              <a:rPr lang="el-GR" dirty="0"/>
              <a:t> β. με </a:t>
            </a:r>
            <a:r>
              <a:rPr lang="el-GR" dirty="0" err="1"/>
              <a:t>ομοιπολική</a:t>
            </a:r>
            <a:r>
              <a:rPr lang="el-GR" dirty="0"/>
              <a:t> τροποποίηση μέσω αντιστρεπτής </a:t>
            </a:r>
            <a:r>
              <a:rPr lang="el-GR" dirty="0" err="1"/>
              <a:t>φωσφορυλίωσης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γ. με </a:t>
            </a:r>
            <a:r>
              <a:rPr lang="el-GR" dirty="0" err="1"/>
              <a:t>αλλοστερικές</a:t>
            </a:r>
            <a:r>
              <a:rPr lang="el-GR" dirty="0"/>
              <a:t> επιδράσεις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b="1" dirty="0" err="1"/>
              <a:t>ενεργότητα</a:t>
            </a:r>
            <a:r>
              <a:rPr lang="el-GR" b="1" dirty="0"/>
              <a:t> της </a:t>
            </a:r>
            <a:r>
              <a:rPr lang="el-GR" b="1" dirty="0" err="1"/>
              <a:t>πυροσταφυλικής</a:t>
            </a:r>
            <a:r>
              <a:rPr lang="el-GR" b="1" dirty="0"/>
              <a:t> </a:t>
            </a:r>
            <a:r>
              <a:rPr lang="el-GR" b="1" dirty="0" err="1"/>
              <a:t>καρβοξυλάσης</a:t>
            </a:r>
            <a:r>
              <a:rPr lang="el-GR" b="1" dirty="0"/>
              <a:t> </a:t>
            </a:r>
            <a:r>
              <a:rPr lang="el-GR" dirty="0"/>
              <a:t>εξαρτάται από την παρουσία του θετικού </a:t>
            </a:r>
            <a:r>
              <a:rPr lang="el-GR" dirty="0" err="1"/>
              <a:t>τροποποιητή</a:t>
            </a:r>
            <a:r>
              <a:rPr lang="el-GR" dirty="0"/>
              <a:t>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  1. Αν υπάρχουν ενεργειακές ανάγκες και το </a:t>
            </a:r>
            <a:r>
              <a:rPr lang="el-GR" dirty="0" err="1"/>
              <a:t>οξαλοξικό</a:t>
            </a:r>
            <a:r>
              <a:rPr lang="el-GR" dirty="0"/>
              <a:t> εξαντλείται </a:t>
            </a:r>
            <a:r>
              <a:rPr lang="en-US" dirty="0"/>
              <a:t>(</a:t>
            </a:r>
            <a:r>
              <a:rPr lang="el-GR" dirty="0"/>
              <a:t>άρα άθροιση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CoA)</a:t>
            </a:r>
            <a:r>
              <a:rPr lang="el-GR" dirty="0"/>
              <a:t> η </a:t>
            </a:r>
            <a:r>
              <a:rPr lang="el-GR" dirty="0" err="1"/>
              <a:t>πυροσταφυλική</a:t>
            </a:r>
            <a:r>
              <a:rPr lang="el-GR" dirty="0"/>
              <a:t> </a:t>
            </a:r>
            <a:r>
              <a:rPr lang="el-GR" dirty="0" err="1"/>
              <a:t>καρβοξυλάση</a:t>
            </a:r>
            <a:r>
              <a:rPr lang="el-GR" dirty="0"/>
              <a:t> επιταχύνει την δράση της και το </a:t>
            </a:r>
            <a:r>
              <a:rPr lang="el-GR" dirty="0" err="1"/>
              <a:t>οξαλοξικό</a:t>
            </a:r>
            <a:r>
              <a:rPr lang="el-GR" dirty="0"/>
              <a:t> που παράγεται στο μιτοχόνδριο οδηγεί στην επιτάχυνση της οξείδωσης του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στο κύκλο του</a:t>
            </a:r>
            <a:r>
              <a:rPr lang="en-US" dirty="0"/>
              <a:t> Krebs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2. Αντίθετα αν η συγκέντρωση του </a:t>
            </a:r>
            <a:r>
              <a:rPr lang="en-US" dirty="0"/>
              <a:t>ATP </a:t>
            </a:r>
            <a:r>
              <a:rPr lang="el-GR" dirty="0"/>
              <a:t>είναι μεγάλη έχουμε  αναστολή της </a:t>
            </a:r>
            <a:r>
              <a:rPr lang="el-GR" dirty="0" err="1"/>
              <a:t>γλυκόλυσης</a:t>
            </a:r>
            <a:r>
              <a:rPr lang="el-GR" dirty="0"/>
              <a:t> και του κύκλου του </a:t>
            </a:r>
            <a:r>
              <a:rPr lang="en-US" dirty="0"/>
              <a:t>Krebs</a:t>
            </a:r>
            <a:r>
              <a:rPr lang="el-GR" dirty="0"/>
              <a:t>, και άθροιση του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</a:t>
            </a:r>
            <a:r>
              <a:rPr lang="el-GR" dirty="0"/>
              <a:t> που παράγεται.</a:t>
            </a:r>
            <a:r>
              <a:rPr lang="en-US" dirty="0"/>
              <a:t> </a:t>
            </a:r>
            <a:r>
              <a:rPr lang="el-GR" dirty="0"/>
              <a:t>Σε αυτή τη περίπτωση το </a:t>
            </a:r>
            <a:r>
              <a:rPr lang="el-GR" dirty="0" err="1"/>
              <a:t>οξαλοξικό</a:t>
            </a:r>
            <a:r>
              <a:rPr lang="el-GR" dirty="0"/>
              <a:t> που παράγεται </a:t>
            </a:r>
            <a:r>
              <a:rPr lang="el-GR" dirty="0" err="1"/>
              <a:t>ενδομιτοχονδριακά</a:t>
            </a:r>
            <a:r>
              <a:rPr lang="el-GR" dirty="0"/>
              <a:t> από την </a:t>
            </a:r>
            <a:r>
              <a:rPr lang="el-GR" dirty="0" err="1"/>
              <a:t>καρβοξυλάση</a:t>
            </a:r>
            <a:r>
              <a:rPr lang="el-GR" dirty="0"/>
              <a:t> δεν μπορεί να χρησιμοποιηθεί στο μιτοχόνδριο και ωθείται (μέσω μηλικού) στο κυτταρόπλασμα για </a:t>
            </a:r>
            <a:r>
              <a:rPr lang="el-GR" dirty="0" err="1"/>
              <a:t>γλυκονεογένεση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99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1"/>
            <a:ext cx="9143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B588FA-0D54-4508-9298-7DDEAFE40030}"/>
              </a:ext>
            </a:extLst>
          </p:cNvPr>
          <p:cNvSpPr txBox="1"/>
          <p:nvPr/>
        </p:nvSpPr>
        <p:spPr>
          <a:xfrm>
            <a:off x="119271" y="755374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Η ρύθμιση των ενζύμων της </a:t>
            </a:r>
            <a:r>
              <a:rPr lang="el-GR" sz="2400" b="1" dirty="0" err="1"/>
              <a:t>γλυκόλυσης</a:t>
            </a:r>
            <a:r>
              <a:rPr lang="el-GR" sz="2400" b="1" dirty="0"/>
              <a:t> και της </a:t>
            </a:r>
            <a:r>
              <a:rPr lang="el-GR" sz="2400" b="1" dirty="0" err="1"/>
              <a:t>γλυκονεογένεσης</a:t>
            </a:r>
            <a:r>
              <a:rPr lang="el-GR" sz="2400" b="1" dirty="0"/>
              <a:t> γίνεται με αντίθετο τρόπο, με τη δράση </a:t>
            </a:r>
            <a:r>
              <a:rPr lang="el-GR" sz="2400" b="1" dirty="0" err="1"/>
              <a:t>αλλοστερικών</a:t>
            </a:r>
            <a:r>
              <a:rPr lang="el-GR" sz="2400" b="1" dirty="0"/>
              <a:t> </a:t>
            </a:r>
            <a:r>
              <a:rPr lang="el-GR" sz="2400" b="1" dirty="0" err="1"/>
              <a:t>τροποποιητών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69110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5D5B21-2E1D-4407-A840-51221BC2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Ενεργειακή απόδοση </a:t>
            </a:r>
            <a:r>
              <a:rPr lang="el-GR" dirty="0" err="1"/>
              <a:t>γλυκονεογένεσης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EAFF52-CA6F-426F-85EB-C498290D1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4" y="23424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Συνολική αντίδραση </a:t>
            </a:r>
            <a:r>
              <a:rPr lang="el-GR" dirty="0" err="1"/>
              <a:t>γλυκονεογένεσης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      2Πυροσταφυλικού οξέος + 4ΑΤΡ + 2</a:t>
            </a:r>
            <a:r>
              <a:rPr lang="en-US" dirty="0"/>
              <a:t>GTP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/>
              <a:t>2NADH+2H+7H2O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 </a:t>
            </a:r>
            <a:r>
              <a:rPr lang="en-US" b="1" dirty="0"/>
              <a:t>→</a:t>
            </a:r>
            <a:r>
              <a:rPr lang="el-GR" dirty="0"/>
              <a:t> Γλυκόζη + 4</a:t>
            </a:r>
            <a:r>
              <a:rPr lang="en-US" dirty="0"/>
              <a:t>ADP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/>
              <a:t>2GDP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/>
              <a:t>6Pi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/>
              <a:t>2NAD</a:t>
            </a:r>
            <a:r>
              <a:rPr lang="el-GR" dirty="0"/>
              <a:t>  Δ</a:t>
            </a:r>
            <a:r>
              <a:rPr lang="en-US" dirty="0"/>
              <a:t>G</a:t>
            </a:r>
            <a:r>
              <a:rPr lang="en-US" baseline="30000" dirty="0"/>
              <a:t>0</a:t>
            </a:r>
            <a:r>
              <a:rPr lang="en-US" dirty="0"/>
              <a:t>= -9kcal/mol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Απαίτηση </a:t>
            </a:r>
            <a:r>
              <a:rPr lang="el-GR" b="1" dirty="0"/>
              <a:t>6 ΑΤΡ </a:t>
            </a:r>
            <a:r>
              <a:rPr lang="el-GR" dirty="0"/>
              <a:t>για την σύνθεση 1 μορίου γλυκόζης από 2 μόρια </a:t>
            </a:r>
            <a:r>
              <a:rPr lang="el-GR" dirty="0" err="1"/>
              <a:t>πυροσταφυλικού</a:t>
            </a:r>
            <a:r>
              <a:rPr lang="el-GR" dirty="0"/>
              <a:t> οξέος</a:t>
            </a:r>
          </a:p>
        </p:txBody>
      </p:sp>
    </p:spTree>
    <p:extLst>
      <p:ext uri="{BB962C8B-B14F-4D97-AF65-F5344CB8AC3E}">
        <p14:creationId xmlns:p14="http://schemas.microsoft.com/office/powerpoint/2010/main" val="86810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D2BE52-6F81-4E01-8E63-89AE8A10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661"/>
            <a:ext cx="10515600" cy="49626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Γλυκονεογένεση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B4DD45-3786-41D3-9318-13231FAA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7"/>
            <a:ext cx="10836965" cy="53803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Μόρια που μπορούν να εισέλθουν στην </a:t>
            </a:r>
            <a:r>
              <a:rPr lang="el-GR" dirty="0" err="1"/>
              <a:t>γλυκονεογενετική</a:t>
            </a:r>
            <a:r>
              <a:rPr lang="el-GR" dirty="0"/>
              <a:t> οδό:</a:t>
            </a:r>
          </a:p>
          <a:p>
            <a:r>
              <a:rPr lang="el-GR" dirty="0"/>
              <a:t>Τα </a:t>
            </a:r>
            <a:r>
              <a:rPr lang="el-GR" b="1" dirty="0" err="1"/>
              <a:t>γλυκογενετικά</a:t>
            </a:r>
            <a:r>
              <a:rPr lang="el-GR" b="1" dirty="0"/>
              <a:t> αμινοξέα </a:t>
            </a:r>
            <a:r>
              <a:rPr lang="el-GR" dirty="0"/>
              <a:t>(</a:t>
            </a:r>
            <a:r>
              <a:rPr lang="el-GR" dirty="0" err="1"/>
              <a:t>αλανίνη</a:t>
            </a:r>
            <a:r>
              <a:rPr lang="el-GR" dirty="0"/>
              <a:t>, </a:t>
            </a:r>
            <a:r>
              <a:rPr lang="el-GR" dirty="0" err="1"/>
              <a:t>γλουταμικό</a:t>
            </a:r>
            <a:r>
              <a:rPr lang="el-GR" dirty="0"/>
              <a:t>, </a:t>
            </a:r>
            <a:r>
              <a:rPr lang="el-GR" dirty="0" err="1"/>
              <a:t>ασπαρτικό</a:t>
            </a:r>
            <a:r>
              <a:rPr lang="el-GR" dirty="0"/>
              <a:t>) μετά από </a:t>
            </a:r>
            <a:r>
              <a:rPr lang="el-GR" dirty="0" err="1"/>
              <a:t>τρανσαμίνωση</a:t>
            </a:r>
            <a:r>
              <a:rPr lang="el-GR" dirty="0"/>
              <a:t> ή </a:t>
            </a:r>
            <a:r>
              <a:rPr lang="el-GR" dirty="0" err="1"/>
              <a:t>απαμίνωση</a:t>
            </a:r>
            <a:r>
              <a:rPr lang="el-GR" dirty="0"/>
              <a:t> αποδίδουν </a:t>
            </a:r>
            <a:r>
              <a:rPr lang="el-GR" dirty="0" err="1"/>
              <a:t>πυροσταφυλικό</a:t>
            </a:r>
            <a:r>
              <a:rPr lang="el-GR" dirty="0"/>
              <a:t> είτε ενδιάμεσα προϊόντα του κύκλου του κιτρικού οξέος</a:t>
            </a:r>
            <a:endParaRPr lang="en-US" dirty="0"/>
          </a:p>
          <a:p>
            <a:r>
              <a:rPr lang="el-GR" dirty="0"/>
              <a:t>Το </a:t>
            </a:r>
            <a:r>
              <a:rPr lang="el-GR" b="1" dirty="0"/>
              <a:t>γαλακτικό</a:t>
            </a:r>
            <a:r>
              <a:rPr lang="el-GR" dirty="0"/>
              <a:t> αποδίδει </a:t>
            </a:r>
            <a:r>
              <a:rPr lang="el-GR" dirty="0" err="1"/>
              <a:t>πυροσταφυλικό</a:t>
            </a:r>
            <a:r>
              <a:rPr lang="el-GR" dirty="0"/>
              <a:t> και μετατρέπεται σε γλυκόζη ή γλυκογόνο στο ήπαρ</a:t>
            </a:r>
          </a:p>
          <a:p>
            <a:r>
              <a:rPr lang="el-GR" dirty="0"/>
              <a:t>Το </a:t>
            </a:r>
            <a:r>
              <a:rPr lang="el-GR" b="1" dirty="0" err="1"/>
              <a:t>προπιονικό</a:t>
            </a:r>
            <a:r>
              <a:rPr lang="el-GR" dirty="0"/>
              <a:t> (βασικό πρόδρομο μόριο της γλυκόζης στα μηρυκαστικά) εισέρχεται στη </a:t>
            </a:r>
            <a:r>
              <a:rPr lang="el-GR" dirty="0" err="1"/>
              <a:t>γλυκονεογένεση</a:t>
            </a:r>
            <a:r>
              <a:rPr lang="el-GR" dirty="0"/>
              <a:t> μέσω του κύκλου του κιτρικού οξέος. Στον άνθρωπο το </a:t>
            </a:r>
            <a:r>
              <a:rPr lang="el-GR" dirty="0" err="1"/>
              <a:t>προπιονικό</a:t>
            </a:r>
            <a:r>
              <a:rPr lang="el-GR" dirty="0"/>
              <a:t> προέρχεται από την β-οξείδωση των λιπαρών οξέων, της χοληστερόλης και της </a:t>
            </a:r>
            <a:r>
              <a:rPr lang="el-GR" dirty="0" err="1"/>
              <a:t>ισολευκίνης</a:t>
            </a:r>
            <a:r>
              <a:rPr lang="el-GR" dirty="0"/>
              <a:t>, αλλά δεν αποτελεί σημαντικό υπόστρωμα για </a:t>
            </a:r>
            <a:r>
              <a:rPr lang="el-GR" dirty="0" err="1"/>
              <a:t>γλυκονεογένεση</a:t>
            </a:r>
            <a:endParaRPr lang="el-GR" dirty="0"/>
          </a:p>
          <a:p>
            <a:r>
              <a:rPr lang="el-GR" dirty="0"/>
              <a:t>Η </a:t>
            </a:r>
            <a:r>
              <a:rPr lang="el-GR" b="1" dirty="0" err="1"/>
              <a:t>γλυκερόλη</a:t>
            </a:r>
            <a:r>
              <a:rPr lang="el-GR" dirty="0"/>
              <a:t> σε κατάσταση νηστείας απελευθερώνεται από τον λιπώδη ιστό ως αποτέλεσμα </a:t>
            </a:r>
            <a:r>
              <a:rPr lang="el-GR" dirty="0" err="1"/>
              <a:t>λιπόλυσης</a:t>
            </a:r>
            <a:r>
              <a:rPr lang="el-GR" dirty="0"/>
              <a:t> των </a:t>
            </a:r>
            <a:r>
              <a:rPr lang="el-GR" dirty="0" err="1"/>
              <a:t>τριακυλογλυκερολών</a:t>
            </a:r>
            <a:r>
              <a:rPr lang="el-GR" dirty="0"/>
              <a:t> και χρησιμοποιείται αποκλειστικά ως υπόστρωμα για </a:t>
            </a:r>
            <a:r>
              <a:rPr lang="el-GR" dirty="0" err="1"/>
              <a:t>γλυκονεογένεση</a:t>
            </a:r>
            <a:r>
              <a:rPr lang="el-GR" dirty="0"/>
              <a:t> στο ήπαρ και τους </a:t>
            </a:r>
            <a:r>
              <a:rPr lang="el-GR" dirty="0" err="1"/>
              <a:t>νεφρούς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Στο </a:t>
            </a:r>
            <a:r>
              <a:rPr lang="el-GR" u="sng" dirty="0"/>
              <a:t>ήπαρ</a:t>
            </a:r>
            <a:r>
              <a:rPr lang="el-GR" dirty="0"/>
              <a:t> η </a:t>
            </a:r>
            <a:r>
              <a:rPr lang="el-GR" dirty="0" err="1"/>
              <a:t>γλυκερόλη</a:t>
            </a:r>
            <a:r>
              <a:rPr lang="el-GR" dirty="0"/>
              <a:t> μετατρέπεται με τη </a:t>
            </a:r>
            <a:r>
              <a:rPr lang="el-GR" b="1" dirty="0" err="1"/>
              <a:t>γλυκεροκινάση</a:t>
            </a:r>
            <a:r>
              <a:rPr lang="el-GR" dirty="0"/>
              <a:t> σε 3Ρ-γλυκερόλη:</a:t>
            </a:r>
          </a:p>
          <a:p>
            <a:pPr marL="0" indent="0">
              <a:buNone/>
            </a:pPr>
            <a:r>
              <a:rPr lang="en-US" dirty="0"/>
              <a:t>                                </a:t>
            </a:r>
            <a:r>
              <a:rPr lang="el-GR" dirty="0" err="1"/>
              <a:t>Γλυκερόλη</a:t>
            </a:r>
            <a:r>
              <a:rPr lang="el-GR" dirty="0"/>
              <a:t> + </a:t>
            </a:r>
            <a:r>
              <a:rPr lang="en-US" dirty="0"/>
              <a:t>ATP → 3P-</a:t>
            </a:r>
            <a:r>
              <a:rPr lang="el-GR" dirty="0" err="1"/>
              <a:t>γλυκερόλη</a:t>
            </a:r>
            <a:r>
              <a:rPr lang="el-GR" dirty="0"/>
              <a:t> + </a:t>
            </a:r>
            <a:r>
              <a:rPr lang="en-US" dirty="0"/>
              <a:t>ADP</a:t>
            </a:r>
          </a:p>
          <a:p>
            <a:pPr marL="0" indent="0">
              <a:buNone/>
            </a:pPr>
            <a:r>
              <a:rPr lang="el-GR" dirty="0"/>
              <a:t>Η </a:t>
            </a:r>
            <a:r>
              <a:rPr lang="en-US" dirty="0"/>
              <a:t>3P-</a:t>
            </a:r>
            <a:r>
              <a:rPr lang="el-GR" dirty="0" err="1"/>
              <a:t>γλυκερόλη</a:t>
            </a:r>
            <a:r>
              <a:rPr lang="el-GR" dirty="0"/>
              <a:t> μπορεί να χρησιμοποιηθεί για την </a:t>
            </a:r>
            <a:r>
              <a:rPr lang="el-GR" u="sng" dirty="0"/>
              <a:t>σύνθεση λιπιδίων στο ήπαρ </a:t>
            </a:r>
            <a:r>
              <a:rPr lang="el-GR" dirty="0"/>
              <a:t>ή να </a:t>
            </a:r>
            <a:r>
              <a:rPr lang="el-GR" dirty="0" err="1"/>
              <a:t>μετατρεπεί</a:t>
            </a:r>
            <a:r>
              <a:rPr lang="el-GR" dirty="0"/>
              <a:t> σε Ρ-</a:t>
            </a:r>
            <a:r>
              <a:rPr lang="el-GR" dirty="0" err="1"/>
              <a:t>διυδρόξυακετόνη</a:t>
            </a:r>
            <a:r>
              <a:rPr lang="el-GR" dirty="0"/>
              <a:t> με την </a:t>
            </a:r>
            <a:r>
              <a:rPr lang="el-GR" b="1" dirty="0" err="1"/>
              <a:t>αφυδρογονάση</a:t>
            </a:r>
            <a:r>
              <a:rPr lang="el-GR" b="1" dirty="0"/>
              <a:t> της </a:t>
            </a:r>
            <a:r>
              <a:rPr lang="en-US" b="1" dirty="0"/>
              <a:t>3P-</a:t>
            </a:r>
            <a:r>
              <a:rPr lang="el-GR" b="1" dirty="0" err="1"/>
              <a:t>γλυκερόλης</a:t>
            </a:r>
            <a:r>
              <a:rPr lang="el-GR" b="1" dirty="0"/>
              <a:t> </a:t>
            </a:r>
            <a:r>
              <a:rPr lang="el-GR" dirty="0"/>
              <a:t>και να εισέλθει στην </a:t>
            </a:r>
            <a:r>
              <a:rPr lang="el-GR" u="sng" dirty="0" err="1"/>
              <a:t>γλυκόλυση</a:t>
            </a: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29494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77E6114-D78E-4992-9529-67BC8EBAC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8" y="769796"/>
            <a:ext cx="3498569" cy="510145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8086490-2CE5-405D-A2C7-F923C78BF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33" y="2396019"/>
            <a:ext cx="4644528" cy="18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6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8" y="182150"/>
            <a:ext cx="5246916" cy="6471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389" y="766354"/>
            <a:ext cx="535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Οδοί των </a:t>
            </a:r>
            <a:r>
              <a:rPr lang="el-GR" sz="2400" b="1" dirty="0" err="1"/>
              <a:t>γλυκονεογενετικών</a:t>
            </a:r>
            <a:r>
              <a:rPr lang="el-GR" sz="2400" b="1" dirty="0"/>
              <a:t> αμινοξέων</a:t>
            </a:r>
          </a:p>
        </p:txBody>
      </p:sp>
    </p:spTree>
    <p:extLst>
      <p:ext uri="{BB962C8B-B14F-4D97-AF65-F5344CB8AC3E}">
        <p14:creationId xmlns:p14="http://schemas.microsoft.com/office/powerpoint/2010/main" val="2051632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42562-3240-4D7C-89EC-210BBB01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l-GR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868E9C-EF21-419F-9FA1-A87F0F07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3"/>
            <a:ext cx="11181522" cy="5141843"/>
          </a:xfrm>
        </p:spPr>
        <p:txBody>
          <a:bodyPr>
            <a:normAutofit fontScale="70000" lnSpcReduction="20000"/>
          </a:bodyPr>
          <a:lstStyle/>
          <a:p>
            <a:r>
              <a:rPr lang="el-GR" sz="3400" dirty="0"/>
              <a:t>Οι εύπεπτοι διαιτητικοί υδατάνθρακες αποδίδουν γλυκόζη, φρουκτόζη και γαλακτόζη και </a:t>
            </a:r>
            <a:r>
              <a:rPr lang="el-GR" sz="3400" b="1" dirty="0"/>
              <a:t>μεταφέρονται στο ήπαρ </a:t>
            </a:r>
            <a:r>
              <a:rPr lang="el-GR" sz="3400" dirty="0"/>
              <a:t>μέσω της πυλαίας φλέβας όπου </a:t>
            </a:r>
            <a:r>
              <a:rPr lang="el-GR" sz="3400" u="sng" dirty="0"/>
              <a:t>μετατρέπονται όλοι σε γλυκόζη</a:t>
            </a:r>
          </a:p>
          <a:p>
            <a:r>
              <a:rPr lang="el-GR" sz="3400" dirty="0"/>
              <a:t>Η γλυκόζη σχηματίζεται επίσης από 2 ομάδες ενώσεων που υφίστανται </a:t>
            </a:r>
            <a:r>
              <a:rPr lang="el-GR" sz="3400" dirty="0" err="1"/>
              <a:t>γλυκονεογένεση</a:t>
            </a:r>
            <a:r>
              <a:rPr lang="el-GR" sz="3400" dirty="0"/>
              <a:t>:</a:t>
            </a:r>
          </a:p>
          <a:p>
            <a:pPr marL="0" indent="0">
              <a:buNone/>
            </a:pPr>
            <a:r>
              <a:rPr lang="el-GR" sz="3400" dirty="0"/>
              <a:t>    α. Ενώσεις που μετατρέπονται καθαρά σε γλυκόζη (πχ αμινοξέα, </a:t>
            </a:r>
            <a:r>
              <a:rPr lang="el-GR" sz="3400" dirty="0" err="1"/>
              <a:t>προπιονικό</a:t>
            </a:r>
            <a:r>
              <a:rPr lang="el-GR" sz="3400" dirty="0"/>
              <a:t>) και </a:t>
            </a:r>
          </a:p>
          <a:p>
            <a:pPr marL="0" indent="0">
              <a:buNone/>
            </a:pPr>
            <a:r>
              <a:rPr lang="el-GR" sz="3400" dirty="0"/>
              <a:t>    β. Ενώσεις που αποτελούν προϊόντα μεταβολισμού της γλυκόζης όπως πχ το γαλακτικό.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400" dirty="0"/>
              <a:t>Σε κατάσταση νηστείας στους σκελετικούς </a:t>
            </a:r>
            <a:r>
              <a:rPr lang="el-GR" sz="3400" dirty="0" err="1"/>
              <a:t>μύς</a:t>
            </a:r>
            <a:r>
              <a:rPr lang="el-GR" sz="3400" dirty="0"/>
              <a:t> παράγεται μια  σημαντική ποσότητα </a:t>
            </a:r>
            <a:r>
              <a:rPr lang="el-GR" sz="3400" dirty="0" err="1"/>
              <a:t>αλανίνης</a:t>
            </a:r>
            <a:r>
              <a:rPr lang="el-GR" sz="3400" dirty="0"/>
              <a:t> (από την </a:t>
            </a:r>
            <a:r>
              <a:rPr lang="el-GR" sz="3400" dirty="0" err="1"/>
              <a:t>τρανσαμίνωση</a:t>
            </a:r>
            <a:r>
              <a:rPr lang="el-GR" sz="3400" dirty="0"/>
              <a:t> του </a:t>
            </a:r>
            <a:r>
              <a:rPr lang="el-GR" sz="3400" dirty="0" err="1"/>
              <a:t>πυροσταφυλικού</a:t>
            </a:r>
            <a:r>
              <a:rPr lang="el-GR" sz="3400" dirty="0"/>
              <a:t> που παράγεται στη </a:t>
            </a:r>
            <a:r>
              <a:rPr lang="el-GR" sz="3400" dirty="0" err="1"/>
              <a:t>γλυκόλυση</a:t>
            </a:r>
            <a:r>
              <a:rPr lang="el-GR" sz="3400" dirty="0"/>
              <a:t> του γλυκογόνου) η οποία μεταφέρεται στο ήπαρ και μετατρέπεται πάλι σε </a:t>
            </a:r>
            <a:r>
              <a:rPr lang="el-GR" sz="3400" dirty="0" err="1"/>
              <a:t>πυροσταφυλικό</a:t>
            </a:r>
            <a:r>
              <a:rPr lang="el-GR" sz="3400" dirty="0"/>
              <a:t> (</a:t>
            </a:r>
            <a:r>
              <a:rPr lang="el-GR" sz="3400" b="1" dirty="0"/>
              <a:t>κύκλος γλυκόζης-</a:t>
            </a:r>
            <a:r>
              <a:rPr lang="el-GR" sz="3400" b="1" dirty="0" err="1"/>
              <a:t>αλανίνης</a:t>
            </a:r>
            <a:r>
              <a:rPr lang="el-GR" sz="34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400" dirty="0"/>
              <a:t>Ειδικά το γαλακτικό που σχηματίζεται στους </a:t>
            </a:r>
            <a:r>
              <a:rPr lang="el-GR" sz="3400" dirty="0" err="1"/>
              <a:t>μύς</a:t>
            </a:r>
            <a:r>
              <a:rPr lang="el-GR" sz="3400" dirty="0"/>
              <a:t> και τα </a:t>
            </a:r>
            <a:r>
              <a:rPr lang="el-GR" sz="3400" dirty="0" err="1"/>
              <a:t>ερυθροκύτταρα</a:t>
            </a:r>
            <a:r>
              <a:rPr lang="el-GR" sz="3400" dirty="0"/>
              <a:t> μεταφέρεται στο ήπαρ και τους </a:t>
            </a:r>
            <a:r>
              <a:rPr lang="el-GR" sz="3400" dirty="0" err="1"/>
              <a:t>νεφρούς</a:t>
            </a:r>
            <a:r>
              <a:rPr lang="el-GR" sz="3400" dirty="0"/>
              <a:t>, όπου και ξαναμετατρέπεται σε διαθέσιμη γλυκόζη (</a:t>
            </a:r>
            <a:r>
              <a:rPr lang="el-GR" sz="3400" b="1" dirty="0"/>
              <a:t>κύκλος του </a:t>
            </a:r>
            <a:r>
              <a:rPr lang="en-US" sz="3400" b="1" dirty="0"/>
              <a:t>Cori</a:t>
            </a:r>
            <a:r>
              <a:rPr lang="en-US" sz="3400" dirty="0"/>
              <a:t>)</a:t>
            </a:r>
            <a:endParaRPr lang="el-GR" sz="3400" dirty="0"/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427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7C9F35-F9EE-45FC-B571-32DFAAFAC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24" y="0"/>
            <a:ext cx="7083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903CE62-D27A-4E9F-82AB-AA406259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5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3F9545-B361-4692-8D7C-74843B47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Διαταραχές ηπατικής </a:t>
            </a:r>
            <a:r>
              <a:rPr lang="el-GR" dirty="0" err="1"/>
              <a:t>γλυκονεογένεσης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871035-651E-43B2-ACC1-F0B8E141D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/>
              <a:t>Έλλειψη της </a:t>
            </a:r>
            <a:r>
              <a:rPr lang="el-GR" b="1" dirty="0" err="1"/>
              <a:t>φωσφατάσης</a:t>
            </a:r>
            <a:r>
              <a:rPr lang="el-GR" b="1" dirty="0"/>
              <a:t> της 6-φωσφορικής γλυκόζης</a:t>
            </a:r>
            <a:r>
              <a:rPr lang="el-GR" dirty="0"/>
              <a:t>, </a:t>
            </a:r>
            <a:r>
              <a:rPr lang="en-US" dirty="0"/>
              <a:t>(</a:t>
            </a:r>
            <a:r>
              <a:rPr lang="el-GR" dirty="0"/>
              <a:t>νόσος </a:t>
            </a:r>
            <a:r>
              <a:rPr lang="en-US" dirty="0"/>
              <a:t>von </a:t>
            </a:r>
            <a:r>
              <a:rPr lang="en-US" dirty="0" err="1"/>
              <a:t>Gierke</a:t>
            </a:r>
            <a:r>
              <a:rPr lang="en-US" dirty="0"/>
              <a:t>). </a:t>
            </a:r>
            <a:r>
              <a:rPr lang="el-GR" dirty="0"/>
              <a:t>Υπογλυκαιμία, το ήπαρ αδυνατεί να αποδώσει γλυκόζη στο αίμα</a:t>
            </a:r>
          </a:p>
          <a:p>
            <a:r>
              <a:rPr lang="el-GR" b="1" dirty="0"/>
              <a:t>Έλλειψη της </a:t>
            </a:r>
            <a:r>
              <a:rPr lang="el-GR" b="1" dirty="0" err="1"/>
              <a:t>φωσφατάσης</a:t>
            </a:r>
            <a:r>
              <a:rPr lang="el-GR" b="1" dirty="0"/>
              <a:t> της 1,6-διφωσφορικής φρουκτόζης. </a:t>
            </a:r>
            <a:r>
              <a:rPr lang="el-GR" dirty="0"/>
              <a:t>Υπογλυκαιμία, αύξηση γαλακτικού και </a:t>
            </a:r>
            <a:r>
              <a:rPr lang="el-GR" dirty="0" err="1"/>
              <a:t>αλανίνης</a:t>
            </a:r>
            <a:r>
              <a:rPr lang="el-GR" dirty="0"/>
              <a:t> στο αίμα</a:t>
            </a:r>
          </a:p>
          <a:p>
            <a:r>
              <a:rPr lang="el-GR" b="1" dirty="0"/>
              <a:t>Έλλειψη </a:t>
            </a:r>
            <a:r>
              <a:rPr lang="el-GR" b="1" dirty="0" err="1"/>
              <a:t>πυροσταφυλικής</a:t>
            </a:r>
            <a:r>
              <a:rPr lang="el-GR" b="1" dirty="0"/>
              <a:t> </a:t>
            </a:r>
            <a:r>
              <a:rPr lang="el-GR" b="1" dirty="0" err="1"/>
              <a:t>καρβοξυλάσης</a:t>
            </a:r>
            <a:r>
              <a:rPr lang="el-GR" b="1" dirty="0"/>
              <a:t> </a:t>
            </a:r>
            <a:r>
              <a:rPr lang="el-GR" dirty="0"/>
              <a:t>(εγκεφαλοπάθεια </a:t>
            </a:r>
            <a:r>
              <a:rPr lang="en-US" dirty="0"/>
              <a:t>Leigh). </a:t>
            </a:r>
            <a:r>
              <a:rPr lang="el-GR" dirty="0"/>
              <a:t>Υπογλυκαιμία, πνευματική καθυστέρηση, αναπτυξιακές διαταραχές, κατάληξη πριν την ηλικία των 4 ετών.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Προκαλείται από μεταλλάξεις σε περισσότερα από 75 γονίδια, τα οποία κωδικοποιούν πρωτεΐνες που εμπλέκονται στη διαδικασία της ενεργειακής παραγωγής στα μιτοχόνδρια. Στο 20% των περιπτώσεων έχει παρατηρηθεί </a:t>
            </a:r>
            <a:r>
              <a:rPr lang="el-GR" dirty="0" err="1"/>
              <a:t>μιτοχονδριακό</a:t>
            </a:r>
            <a:r>
              <a:rPr lang="el-GR" dirty="0"/>
              <a:t> πρότυπο κληρονομικότητας, ενώ ένας μικρός αριθμός πασχόντων έχει παρουσιάσει φυλοσύνδετη υπολειπόμενη κληρονομικότητα.</a:t>
            </a:r>
          </a:p>
        </p:txBody>
      </p:sp>
    </p:spTree>
    <p:extLst>
      <p:ext uri="{BB962C8B-B14F-4D97-AF65-F5344CB8AC3E}">
        <p14:creationId xmlns:p14="http://schemas.microsoft.com/office/powerpoint/2010/main" val="344357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85FB78-9683-4344-942D-A8F77772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pPr algn="ctr"/>
            <a:r>
              <a:rPr lang="el-GR" dirty="0" err="1"/>
              <a:t>Γλυκονεογένεση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F29B90-7031-4347-8C8D-0FE3DB587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5" y="1510748"/>
            <a:ext cx="11145078" cy="466621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l-GR" dirty="0"/>
              <a:t>Διαδικασία σύνθεσης γλυκόζης ή γλυκογόνου από </a:t>
            </a:r>
            <a:r>
              <a:rPr lang="el-GR" b="1" dirty="0"/>
              <a:t>μη </a:t>
            </a:r>
            <a:r>
              <a:rPr lang="el-GR" b="1" dirty="0" err="1"/>
              <a:t>υδατανθρακικά</a:t>
            </a:r>
            <a:r>
              <a:rPr lang="el-GR" b="1" dirty="0"/>
              <a:t> </a:t>
            </a:r>
            <a:r>
              <a:rPr lang="el-GR" dirty="0"/>
              <a:t>πρόδρομα μόρια όπως: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</a:t>
            </a:r>
            <a:r>
              <a:rPr lang="el-GR" dirty="0" err="1"/>
              <a:t>γλυκογενετικά</a:t>
            </a:r>
            <a:r>
              <a:rPr lang="el-GR" dirty="0"/>
              <a:t> αμινοξέα,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</a:t>
            </a:r>
            <a:r>
              <a:rPr lang="el-GR" dirty="0" err="1"/>
              <a:t>πυροσταφυλικό</a:t>
            </a:r>
            <a:r>
              <a:rPr lang="el-GR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γαλακτικό,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dirty="0" err="1"/>
              <a:t>γλυκερόλη</a:t>
            </a:r>
            <a:r>
              <a:rPr lang="el-GR" dirty="0"/>
              <a:t> και το </a:t>
            </a:r>
            <a:r>
              <a:rPr lang="el-GR" dirty="0" err="1"/>
              <a:t>προπιονικό</a:t>
            </a:r>
            <a:r>
              <a:rPr lang="el-GR" dirty="0"/>
              <a:t>.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  Οι περισσότεροι ιστοί μπορούν να κάνουν </a:t>
            </a:r>
            <a:r>
              <a:rPr lang="el-GR" dirty="0" err="1"/>
              <a:t>γλυκονεογένεση</a:t>
            </a:r>
            <a:r>
              <a:rPr lang="el-GR" dirty="0"/>
              <a:t> αλλά: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Το </a:t>
            </a:r>
            <a:r>
              <a:rPr lang="el-GR" b="1" dirty="0"/>
              <a:t>ήπαρ</a:t>
            </a:r>
            <a:r>
              <a:rPr lang="el-GR" dirty="0"/>
              <a:t> και οι </a:t>
            </a:r>
            <a:r>
              <a:rPr lang="el-GR" b="1" dirty="0" err="1"/>
              <a:t>νεφροί</a:t>
            </a:r>
            <a:r>
              <a:rPr lang="el-GR" dirty="0"/>
              <a:t> αποτελούν τους σημαντικά κυριότερους </a:t>
            </a:r>
            <a:r>
              <a:rPr lang="el-GR" dirty="0" err="1"/>
              <a:t>γλυκονεογενετικούς</a:t>
            </a:r>
            <a:r>
              <a:rPr lang="el-GR" dirty="0"/>
              <a:t> ιστούς του οργανισμού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Το </a:t>
            </a:r>
            <a:r>
              <a:rPr lang="el-GR" b="1" dirty="0"/>
              <a:t>εντερικό βλεννογόνο </a:t>
            </a:r>
            <a:r>
              <a:rPr lang="el-GR" dirty="0"/>
              <a:t>έχει επίσης μικρότερη </a:t>
            </a:r>
            <a:r>
              <a:rPr lang="el-GR" dirty="0" err="1"/>
              <a:t>γλυκονεογενετική</a:t>
            </a:r>
            <a:r>
              <a:rPr lang="el-GR" dirty="0"/>
              <a:t> συμμετοχή</a:t>
            </a:r>
          </a:p>
        </p:txBody>
      </p:sp>
    </p:spTree>
    <p:extLst>
      <p:ext uri="{BB962C8B-B14F-4D97-AF65-F5344CB8AC3E}">
        <p14:creationId xmlns:p14="http://schemas.microsoft.com/office/powerpoint/2010/main" val="210065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90088"/>
            <a:ext cx="9321813" cy="469163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978" y="0"/>
            <a:ext cx="3855072" cy="21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29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6D620F-23BB-4589-A421-EB5C696D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pPr algn="ctr"/>
            <a:r>
              <a:rPr lang="el-GR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6132FA-4543-4E95-A732-AB87A7EE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61320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διατήρηση σταθερών επιπέδων γλυκόζης στο αίμα αποτελεί έναν λεπτά </a:t>
            </a:r>
            <a:r>
              <a:rPr lang="el-GR" b="1" dirty="0"/>
              <a:t>ρυθμιζόμενο </a:t>
            </a:r>
            <a:r>
              <a:rPr lang="el-GR" b="1" dirty="0" err="1"/>
              <a:t>ομοιοστατικό</a:t>
            </a:r>
            <a:r>
              <a:rPr lang="el-GR" b="1" dirty="0"/>
              <a:t> μηχανισμό </a:t>
            </a:r>
            <a:r>
              <a:rPr lang="el-GR" dirty="0"/>
              <a:t>που εμπλέκει το ήπαρ και άλλους ιστούς, αλλά και τη δράση ορμονών</a:t>
            </a:r>
          </a:p>
          <a:p>
            <a:r>
              <a:rPr lang="el-GR" dirty="0"/>
              <a:t>Το </a:t>
            </a:r>
            <a:r>
              <a:rPr lang="el-GR" b="1" dirty="0"/>
              <a:t>ήπαρ</a:t>
            </a:r>
            <a:r>
              <a:rPr lang="el-GR" dirty="0"/>
              <a:t>, τα </a:t>
            </a:r>
            <a:r>
              <a:rPr lang="el-GR" b="1" dirty="0"/>
              <a:t>β κύτταρα του παγκρέατος</a:t>
            </a:r>
            <a:r>
              <a:rPr lang="el-GR" dirty="0"/>
              <a:t>, οι </a:t>
            </a:r>
            <a:r>
              <a:rPr lang="el-GR" b="1" dirty="0" err="1"/>
              <a:t>νεφροί</a:t>
            </a:r>
            <a:r>
              <a:rPr lang="el-GR" b="1" dirty="0"/>
              <a:t> </a:t>
            </a:r>
            <a:r>
              <a:rPr lang="el-GR" dirty="0"/>
              <a:t>και το </a:t>
            </a:r>
            <a:r>
              <a:rPr lang="el-GR" b="1" dirty="0"/>
              <a:t>λεπτό έντερο </a:t>
            </a:r>
            <a:r>
              <a:rPr lang="el-GR" dirty="0"/>
              <a:t>αφήνουν την γλυκόζη </a:t>
            </a:r>
            <a:r>
              <a:rPr lang="el-GR" b="1" dirty="0"/>
              <a:t>ελεύθερα</a:t>
            </a:r>
            <a:r>
              <a:rPr lang="el-GR" dirty="0"/>
              <a:t> να διέρχεται ταχέως από την πλασματική μεμβράνη μέσω του </a:t>
            </a:r>
            <a:r>
              <a:rPr lang="el-GR" u="sng" dirty="0" err="1"/>
              <a:t>μεμβρανικού</a:t>
            </a:r>
            <a:r>
              <a:rPr lang="el-GR" u="sng" dirty="0"/>
              <a:t> υποδοχέα </a:t>
            </a:r>
            <a:r>
              <a:rPr lang="en-US" u="sng" dirty="0"/>
              <a:t>GLUT-2</a:t>
            </a:r>
          </a:p>
          <a:p>
            <a:r>
              <a:rPr lang="el-GR" dirty="0"/>
              <a:t>Στους σκελετικούς μύες το λιπώδη ιστό, και την καρδιά η πρόσληψη γλυκόζης </a:t>
            </a:r>
            <a:r>
              <a:rPr lang="el-GR" b="1" dirty="0"/>
              <a:t>διεγείρεται</a:t>
            </a:r>
            <a:r>
              <a:rPr lang="el-GR" dirty="0"/>
              <a:t> από την ινσουλίνη μέσω των </a:t>
            </a:r>
            <a:r>
              <a:rPr lang="el-GR" u="sng" dirty="0"/>
              <a:t>υποδοχέων </a:t>
            </a:r>
            <a:r>
              <a:rPr lang="en-US" u="sng" dirty="0"/>
              <a:t>GLUT-4</a:t>
            </a:r>
            <a:endParaRPr lang="el-GR" u="sng" dirty="0"/>
          </a:p>
          <a:p>
            <a:r>
              <a:rPr lang="el-GR" dirty="0"/>
              <a:t>Στον εγκέφαλο, στους </a:t>
            </a:r>
            <a:r>
              <a:rPr lang="el-GR" dirty="0" err="1"/>
              <a:t>νεφρούς</a:t>
            </a:r>
            <a:r>
              <a:rPr lang="el-GR" dirty="0"/>
              <a:t> και στον πλακούντα η πρόσληψη γίνεται μέσω των </a:t>
            </a:r>
            <a:r>
              <a:rPr lang="en-US" u="sng" dirty="0"/>
              <a:t>GLUT-3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u="sng" dirty="0"/>
              <a:t>GLUT-1 </a:t>
            </a:r>
            <a:r>
              <a:rPr lang="el-GR" u="sng" dirty="0"/>
              <a:t>υποδοχέων</a:t>
            </a:r>
          </a:p>
          <a:p>
            <a:r>
              <a:rPr lang="el-GR" dirty="0"/>
              <a:t>Ο υποδοχέας </a:t>
            </a:r>
            <a:r>
              <a:rPr lang="en-US" dirty="0"/>
              <a:t>SGLT-1 </a:t>
            </a:r>
            <a:r>
              <a:rPr lang="el-GR" dirty="0"/>
              <a:t>εξαρτάται από </a:t>
            </a:r>
            <a:r>
              <a:rPr lang="en-US" dirty="0"/>
              <a:t>Na</a:t>
            </a:r>
            <a:r>
              <a:rPr lang="el-GR" dirty="0"/>
              <a:t> και βρίσκεται στους </a:t>
            </a:r>
            <a:r>
              <a:rPr lang="el-GR" dirty="0" err="1"/>
              <a:t>νεφρούς</a:t>
            </a:r>
            <a:r>
              <a:rPr lang="el-GR" dirty="0"/>
              <a:t> και το λεπτό έντερο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8129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3451B6-639A-4434-A0BD-D024BFD2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pPr algn="ctr"/>
            <a:r>
              <a:rPr lang="el-GR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319CB8-F3AA-4D77-86FB-D03D1F772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747146"/>
            <a:ext cx="10515600" cy="4745728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b="1" dirty="0" err="1"/>
              <a:t>γλυκοκινάση</a:t>
            </a:r>
            <a:r>
              <a:rPr lang="el-GR" dirty="0"/>
              <a:t> </a:t>
            </a:r>
            <a:r>
              <a:rPr lang="el-GR" b="1" dirty="0"/>
              <a:t>του ήπατος </a:t>
            </a:r>
            <a:r>
              <a:rPr lang="el-GR" dirty="0"/>
              <a:t>επειδή έχει χαμηλότερη χημική συγγένεια για την γλυκόζη (</a:t>
            </a:r>
            <a:r>
              <a:rPr lang="en-US" dirty="0"/>
              <a:t>Km=10-</a:t>
            </a:r>
            <a:r>
              <a:rPr lang="el-GR" dirty="0"/>
              <a:t>2</a:t>
            </a:r>
            <a:r>
              <a:rPr lang="en-US" dirty="0"/>
              <a:t>0m</a:t>
            </a:r>
            <a:r>
              <a:rPr lang="el-GR" dirty="0"/>
              <a:t>Μ)</a:t>
            </a:r>
            <a:r>
              <a:rPr lang="en-US" dirty="0"/>
              <a:t>, </a:t>
            </a:r>
            <a:r>
              <a:rPr lang="el-GR" dirty="0"/>
              <a:t>σε σχέση με την </a:t>
            </a:r>
            <a:r>
              <a:rPr lang="el-GR" dirty="0" err="1"/>
              <a:t>εξοκινάση</a:t>
            </a:r>
            <a:r>
              <a:rPr lang="en-US" dirty="0"/>
              <a:t> (Km=10</a:t>
            </a:r>
            <a:r>
              <a:rPr lang="el-GR" dirty="0" err="1"/>
              <a:t>μΜ</a:t>
            </a:r>
            <a:r>
              <a:rPr lang="el-GR" dirty="0"/>
              <a:t>)</a:t>
            </a:r>
            <a:r>
              <a:rPr lang="en-US" dirty="0"/>
              <a:t>, </a:t>
            </a:r>
            <a:r>
              <a:rPr lang="el-GR" dirty="0"/>
              <a:t>μπορεί και αυξάνει την δραστικότητα της με την αύξηση της συγκέντρωσης της γλυκόζης στην ηπατική πυλαία φλέβα.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</a:t>
            </a:r>
            <a:r>
              <a:rPr lang="el-GR" dirty="0"/>
              <a:t>Γλυκόζη + ΑΤΡ → 6Ρ-γλυκόζη + </a:t>
            </a:r>
            <a:r>
              <a:rPr lang="en-US" dirty="0"/>
              <a:t>ADP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dirty="0" err="1"/>
              <a:t>γλυκοκινάση</a:t>
            </a:r>
            <a:r>
              <a:rPr lang="el-GR" dirty="0"/>
              <a:t> προωθεί έτσι, την ηπατική πρόσληψη μεγάλων ποσοτήτων γλυκόζης, κατόπιν ενός </a:t>
            </a:r>
            <a:r>
              <a:rPr lang="el-GR" dirty="0" err="1"/>
              <a:t>υδατανθρακικού</a:t>
            </a:r>
            <a:r>
              <a:rPr lang="el-GR" dirty="0"/>
              <a:t> γεύματος</a:t>
            </a:r>
          </a:p>
        </p:txBody>
      </p:sp>
    </p:spTree>
    <p:extLst>
      <p:ext uri="{BB962C8B-B14F-4D97-AF65-F5344CB8AC3E}">
        <p14:creationId xmlns:p14="http://schemas.microsoft.com/office/powerpoint/2010/main" val="3216022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B2B1134-2912-44CA-B993-709C77F5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32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94F2B7-FCCA-4AC6-B86D-BA0DF81E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l-GR" sz="3700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630159-C4C3-4C8F-9BCB-12E5CF56A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l-GR" sz="2000" b="1" dirty="0"/>
              <a:t>ΙΝΣΟΥΛΙΝΗ</a:t>
            </a:r>
          </a:p>
          <a:p>
            <a:pPr marL="0" indent="0">
              <a:buNone/>
            </a:pPr>
            <a:r>
              <a:rPr lang="el-GR" sz="2000" dirty="0"/>
              <a:t>Ορμόνη που διαδραματίζει κεντρικό ρόλο στη ρύθμιση της γλυκόζης του αίματος. Παράγεται από τα </a:t>
            </a:r>
            <a:r>
              <a:rPr lang="el-GR" sz="2000" u="sng" dirty="0"/>
              <a:t>β κύτταρα </a:t>
            </a:r>
            <a:r>
              <a:rPr lang="el-GR" sz="2000" dirty="0"/>
              <a:t>των νησιδίων του </a:t>
            </a:r>
            <a:r>
              <a:rPr lang="en-US" sz="2000" dirty="0"/>
              <a:t>Langerhans </a:t>
            </a:r>
            <a:r>
              <a:rPr lang="el-GR" sz="2000" dirty="0"/>
              <a:t>στο πάγκρεας ως απάντηση στην υπεργλυκαιμία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E2F8DB5-F253-4660-A5E4-8F8E9D03D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34" y="557784"/>
            <a:ext cx="5708219" cy="57082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3753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FFFC96-BC49-4908-9644-5EECC1A5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429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18E7BC-CBB2-4BAA-BDB6-58683601A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0992"/>
            <a:ext cx="11022497" cy="5049078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/>
              <a:t>ΙΝΣΟΥΛΙΝΗ</a:t>
            </a:r>
          </a:p>
          <a:p>
            <a:pPr marL="0" indent="0">
              <a:buNone/>
            </a:pPr>
            <a:r>
              <a:rPr lang="el-GR" dirty="0"/>
              <a:t>    Η </a:t>
            </a:r>
            <a:r>
              <a:rPr lang="el-GR" u="sng" dirty="0"/>
              <a:t>γλυκόζη εισέρχεται ελεύθερα </a:t>
            </a:r>
            <a:r>
              <a:rPr lang="el-GR" dirty="0"/>
              <a:t>στα παγκρεατικά κύτταρα μέσω των </a:t>
            </a:r>
            <a:r>
              <a:rPr lang="el-GR" b="1" dirty="0"/>
              <a:t>GLUT-2 </a:t>
            </a:r>
            <a:r>
              <a:rPr lang="el-GR" dirty="0"/>
              <a:t>υποδοχέων και </a:t>
            </a:r>
            <a:r>
              <a:rPr lang="el-GR" dirty="0" err="1"/>
              <a:t>φωσφορυλιώνεται</a:t>
            </a:r>
            <a:r>
              <a:rPr lang="el-GR" dirty="0"/>
              <a:t> από την </a:t>
            </a:r>
            <a:r>
              <a:rPr lang="el-GR" dirty="0" err="1"/>
              <a:t>γλυκοκινάση</a:t>
            </a:r>
            <a:r>
              <a:rPr lang="el-GR" dirty="0"/>
              <a:t>, αυξάνοντας τον μεταβολισμό μέσω της </a:t>
            </a:r>
            <a:r>
              <a:rPr lang="el-GR" dirty="0" err="1"/>
              <a:t>γλυκόλυσης</a:t>
            </a:r>
            <a:r>
              <a:rPr lang="el-GR" dirty="0"/>
              <a:t>, του κύκλου </a:t>
            </a:r>
            <a:r>
              <a:rPr lang="el-GR" dirty="0" err="1"/>
              <a:t>Krebs</a:t>
            </a:r>
            <a:r>
              <a:rPr lang="el-GR" dirty="0"/>
              <a:t> και της παραγωγής του ΑΤΡ. Η αύξηση της συγκέντρωσης του ΑΤΡ αναστέλλει τους διαύλους Κ</a:t>
            </a:r>
            <a:r>
              <a:rPr lang="el-GR" baseline="30000" dirty="0"/>
              <a:t>+</a:t>
            </a:r>
            <a:r>
              <a:rPr lang="el-GR" dirty="0"/>
              <a:t> προκαλώντας </a:t>
            </a:r>
            <a:r>
              <a:rPr lang="el-GR" dirty="0" err="1"/>
              <a:t>εκπόλωση</a:t>
            </a:r>
            <a:r>
              <a:rPr lang="el-GR" dirty="0"/>
              <a:t> της κυτταρικής μεμβράνης και αύξηση της εισροής Ca</a:t>
            </a:r>
            <a:r>
              <a:rPr lang="el-GR" baseline="30000" dirty="0"/>
              <a:t>2+</a:t>
            </a:r>
            <a:r>
              <a:rPr lang="el-GR" dirty="0"/>
              <a:t>, διεγείροντας με αυτό τον τρόπο την </a:t>
            </a:r>
            <a:r>
              <a:rPr lang="el-GR" b="1" dirty="0" err="1"/>
              <a:t>εξωκυττάρωση</a:t>
            </a:r>
            <a:r>
              <a:rPr lang="el-GR" b="1" dirty="0"/>
              <a:t> της ινσουλίνης</a:t>
            </a:r>
            <a:r>
              <a:rPr lang="el-GR" dirty="0"/>
              <a:t>. Άρα αύξηση της συγκέντρωσης της γλυκόζης συνοδεύεται από παράλληλη αύξηση έκκρισης της ινσουλίνης.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 </a:t>
            </a:r>
            <a:r>
              <a:rPr lang="el-GR" dirty="0"/>
              <a:t> Η ινσουλίνη ελαττώνει τη γλυκόζη αίματος ταχύτατα, ενισχύοντας τη μεταφορά της στους </a:t>
            </a:r>
            <a:r>
              <a:rPr lang="el-GR" b="1" dirty="0"/>
              <a:t>μυς</a:t>
            </a:r>
            <a:r>
              <a:rPr lang="el-GR" dirty="0"/>
              <a:t> και στο </a:t>
            </a:r>
            <a:r>
              <a:rPr lang="el-GR" b="1" dirty="0"/>
              <a:t>λιπώδη ιστό </a:t>
            </a:r>
            <a:r>
              <a:rPr lang="el-GR" dirty="0"/>
              <a:t>μέσω των υποδοχέων </a:t>
            </a:r>
            <a:r>
              <a:rPr lang="el-GR" b="1" dirty="0"/>
              <a:t>GLUT-4 </a:t>
            </a:r>
            <a:r>
              <a:rPr lang="el-GR" dirty="0"/>
              <a:t>τους οποίους στρατολογεί στην κυτταρική επιφάνεια.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Στο </a:t>
            </a:r>
            <a:r>
              <a:rPr lang="el-GR" b="1" dirty="0"/>
              <a:t>ήπαρ</a:t>
            </a:r>
            <a:r>
              <a:rPr lang="el-GR" dirty="0"/>
              <a:t> δεν επηρεάζει τόσο την πρόσληψη της γλυκόζης από τα ηπατικά κύτταρα, επηρεάζει όμως τα ένζυμα που ρυθμίζουν την </a:t>
            </a:r>
            <a:r>
              <a:rPr lang="el-GR" dirty="0" err="1"/>
              <a:t>γλυκόλυση</a:t>
            </a:r>
            <a:r>
              <a:rPr lang="en-US" dirty="0"/>
              <a:t> (</a:t>
            </a:r>
            <a:r>
              <a:rPr lang="el-GR" dirty="0"/>
              <a:t>αύξηση), τη </a:t>
            </a:r>
            <a:r>
              <a:rPr lang="el-GR" dirty="0" err="1"/>
              <a:t>γλυκογονογένεση</a:t>
            </a:r>
            <a:r>
              <a:rPr lang="en-US" dirty="0"/>
              <a:t> </a:t>
            </a:r>
            <a:r>
              <a:rPr lang="el-GR" dirty="0"/>
              <a:t>(αύξηση) και τη </a:t>
            </a:r>
            <a:r>
              <a:rPr lang="el-GR" dirty="0" err="1"/>
              <a:t>γλυκονεογένεση</a:t>
            </a:r>
            <a:r>
              <a:rPr lang="el-GR" dirty="0"/>
              <a:t> (μείωση)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Στο λιπώδη ιστό </a:t>
            </a:r>
            <a:r>
              <a:rPr lang="el-GR" dirty="0" err="1"/>
              <a:t>αναστέλει</a:t>
            </a:r>
            <a:r>
              <a:rPr lang="el-GR" dirty="0"/>
              <a:t> την </a:t>
            </a:r>
            <a:r>
              <a:rPr lang="el-GR" dirty="0" err="1"/>
              <a:t>λιπάση</a:t>
            </a:r>
            <a:r>
              <a:rPr lang="el-GR" dirty="0"/>
              <a:t> και την κινητοποίηση των λιπιδίων. Αντίθετα ευνοεί την σύνθεση των λιπιδίων τόσο στον λιπώδη ιστό και το ήπαρ.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7277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A8CA218-5192-460E-BB40-8CE76E55E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78" y="1220244"/>
            <a:ext cx="8162388" cy="5247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1334" y="368071"/>
            <a:ext cx="638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Μηχανισμός </a:t>
            </a:r>
            <a:r>
              <a:rPr lang="el-GR" sz="2400" b="1" dirty="0" err="1"/>
              <a:t>εξωκυττάρωσης</a:t>
            </a:r>
            <a:r>
              <a:rPr lang="el-GR" sz="2400" b="1" dirty="0"/>
              <a:t> της ινσουλίνης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19519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502C6BD-1221-464A-846F-13B7EC355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84" y="1023293"/>
            <a:ext cx="8253432" cy="55710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4D542F-6163-45EA-8EAE-6B4850D1185A}"/>
              </a:ext>
            </a:extLst>
          </p:cNvPr>
          <p:cNvSpPr txBox="1"/>
          <p:nvPr/>
        </p:nvSpPr>
        <p:spPr>
          <a:xfrm>
            <a:off x="1174169" y="263640"/>
            <a:ext cx="10125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Αλληλεπίδραση υποδοχέα ινσουλίνης με υποδοχείς </a:t>
            </a:r>
            <a:r>
              <a:rPr lang="en-US" sz="2000" b="1" dirty="0"/>
              <a:t>Glut4 </a:t>
            </a:r>
            <a:r>
              <a:rPr lang="el-GR" sz="2000" b="1" dirty="0"/>
              <a:t>και είσοδος γλυκόζης στα κύτταρα</a:t>
            </a:r>
          </a:p>
        </p:txBody>
      </p:sp>
    </p:spTree>
    <p:extLst>
      <p:ext uri="{BB962C8B-B14F-4D97-AF65-F5344CB8AC3E}">
        <p14:creationId xmlns:p14="http://schemas.microsoft.com/office/powerpoint/2010/main" val="1817313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F5F92AE-F6C5-4FBC-9B03-64C7E6074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6836"/>
            <a:ext cx="5291666" cy="346432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3F3C41-4471-42B1-994F-566CF2326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76" y="1192696"/>
            <a:ext cx="6342824" cy="4505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717A7-72D6-496E-AB70-2D6148702C7E}"/>
              </a:ext>
            </a:extLst>
          </p:cNvPr>
          <p:cNvSpPr txBox="1"/>
          <p:nvPr/>
        </p:nvSpPr>
        <p:spPr>
          <a:xfrm>
            <a:off x="3981831" y="424592"/>
            <a:ext cx="4228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Πάγκρεας: ένας μεικτός αδένας</a:t>
            </a:r>
          </a:p>
        </p:txBody>
      </p:sp>
    </p:spTree>
    <p:extLst>
      <p:ext uri="{BB962C8B-B14F-4D97-AF65-F5344CB8AC3E}">
        <p14:creationId xmlns:p14="http://schemas.microsoft.com/office/powerpoint/2010/main" val="1871754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0CD53C-939C-420F-AD5C-76037C31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41641"/>
            <a:ext cx="3730752" cy="1693776"/>
          </a:xfrm>
        </p:spPr>
        <p:txBody>
          <a:bodyPr>
            <a:normAutofit/>
          </a:bodyPr>
          <a:lstStyle/>
          <a:p>
            <a:r>
              <a:rPr lang="el-GR" sz="3600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A74F7F-898D-4E24-924A-BE194E75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839" y="-151375"/>
            <a:ext cx="7282232" cy="2679807"/>
          </a:xfrm>
        </p:spPr>
        <p:txBody>
          <a:bodyPr anchor="ctr">
            <a:noAutofit/>
          </a:bodyPr>
          <a:lstStyle/>
          <a:p>
            <a:r>
              <a:rPr lang="el-GR" sz="1600" dirty="0"/>
              <a:t> </a:t>
            </a:r>
            <a:r>
              <a:rPr lang="el-GR" sz="1600" b="1" dirty="0"/>
              <a:t>ΓΛΥΚΑΓΟΝΗ</a:t>
            </a:r>
          </a:p>
          <a:p>
            <a:pPr marL="0" indent="0">
              <a:buNone/>
            </a:pPr>
            <a:r>
              <a:rPr lang="el-GR" sz="1600" dirty="0"/>
              <a:t>Είναι ορμόνη που παράγεται από </a:t>
            </a:r>
            <a:r>
              <a:rPr lang="el-GR" sz="1600" u="sng" dirty="0"/>
              <a:t>α κύτταρα </a:t>
            </a:r>
            <a:r>
              <a:rPr lang="el-GR" sz="1600" dirty="0"/>
              <a:t>των παγκρεατικών νησιδίων ως απάντηση στην υπογλυκαιμία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Στο </a:t>
            </a:r>
            <a:r>
              <a:rPr lang="el-GR" sz="1600" b="1" dirty="0"/>
              <a:t>ήπαρ</a:t>
            </a:r>
            <a:r>
              <a:rPr lang="el-GR" sz="1600" dirty="0"/>
              <a:t> διεγείρει την </a:t>
            </a:r>
            <a:r>
              <a:rPr lang="el-GR" sz="1600" dirty="0" err="1"/>
              <a:t>γλυκογονόλυση</a:t>
            </a:r>
            <a:r>
              <a:rPr lang="el-GR" sz="1600" dirty="0"/>
              <a:t> ενεργοποιώντας της </a:t>
            </a:r>
            <a:r>
              <a:rPr lang="el-GR" sz="1600" dirty="0" err="1"/>
              <a:t>φωσφορυλάση</a:t>
            </a:r>
            <a:r>
              <a:rPr lang="el-GR" sz="1600" dirty="0"/>
              <a:t> του γλυκογόνου. Ενισχύει επίσης την </a:t>
            </a:r>
            <a:r>
              <a:rPr lang="el-GR" sz="1600" dirty="0" err="1"/>
              <a:t>γλυκονεογένεση</a:t>
            </a:r>
            <a:r>
              <a:rPr lang="el-GR" sz="1600" dirty="0"/>
              <a:t> από τα αμινοξέα και το γαλακτικό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Στο λιπώδη ιστό ευνοεί την </a:t>
            </a:r>
            <a:r>
              <a:rPr lang="el-GR" sz="1600" dirty="0" err="1"/>
              <a:t>φωσφορυλίωση</a:t>
            </a:r>
            <a:r>
              <a:rPr lang="el-GR" sz="1600" dirty="0"/>
              <a:t> της </a:t>
            </a:r>
            <a:r>
              <a:rPr lang="el-GR" sz="1600" dirty="0" err="1"/>
              <a:t>λιπάσης</a:t>
            </a:r>
            <a:r>
              <a:rPr lang="el-GR" sz="1600" dirty="0"/>
              <a:t> και την υδρόλυση </a:t>
            </a:r>
            <a:r>
              <a:rPr lang="en-US" sz="1600" dirty="0"/>
              <a:t>TG</a:t>
            </a:r>
            <a:endParaRPr lang="el-GR" sz="1600" dirty="0"/>
          </a:p>
          <a:p>
            <a:pPr marL="0" indent="0">
              <a:buNone/>
            </a:pPr>
            <a:r>
              <a:rPr lang="el-GR" sz="1600" dirty="0"/>
              <a:t>Η δράση της </a:t>
            </a:r>
            <a:r>
              <a:rPr lang="el-GR" sz="1600" dirty="0" err="1"/>
              <a:t>γλυκαγόνης</a:t>
            </a:r>
            <a:r>
              <a:rPr lang="el-GR" sz="1600" dirty="0"/>
              <a:t> διεξάγεται μέσω του </a:t>
            </a:r>
            <a:r>
              <a:rPr lang="en-US" sz="1600" dirty="0"/>
              <a:t>cAMP </a:t>
            </a:r>
            <a:r>
              <a:rPr lang="el-GR" sz="1600" dirty="0"/>
              <a:t>και ως αποτέλεσμα έχει την </a:t>
            </a:r>
            <a:r>
              <a:rPr lang="el-GR" sz="1600" dirty="0" err="1"/>
              <a:t>υπεργλυκαιμική</a:t>
            </a:r>
            <a:r>
              <a:rPr lang="el-GR" sz="1600" dirty="0"/>
              <a:t> αύξηση λόγω απελευθέρωσης από το ήπαρ, γλυκόζης στο αίμα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36855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263370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A92C747-BA75-4A85-8D5F-52EEC1B4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5" y="3546829"/>
            <a:ext cx="7811200" cy="17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1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6E9592-C8EB-4BD6-B45B-E796125A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884"/>
          </a:xfrm>
        </p:spPr>
        <p:txBody>
          <a:bodyPr/>
          <a:lstStyle/>
          <a:p>
            <a:pPr algn="ctr"/>
            <a:r>
              <a:rPr lang="el-GR" dirty="0" err="1"/>
              <a:t>Γλυκονεογένεση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3BED80-0E12-4D18-842C-5C867BCBA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Καλύπτει τις ανάγκες του οργανισμού για γλυκόζη όταν </a:t>
            </a:r>
            <a:r>
              <a:rPr lang="el-GR" b="1" dirty="0"/>
              <a:t>δεν επαρκούν οι υδατάνθρακες </a:t>
            </a:r>
            <a:r>
              <a:rPr lang="el-GR" dirty="0"/>
              <a:t>που είναι διαθέσιμοι από τη διατροφή ή τις πηγές γλυκογόνου.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υπογλυκαιμία προκαλεί εγκεφαλική δυσλειτουργία, η οποία μπορεί να οδηγήσει σε κώμα και θάνατο.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Η αδυναμία για </a:t>
            </a:r>
            <a:r>
              <a:rPr lang="el-GR" dirty="0" err="1"/>
              <a:t>γλυκονεογένεση</a:t>
            </a:r>
            <a:r>
              <a:rPr lang="el-GR" dirty="0"/>
              <a:t> είναι επίσης θανατηφόρα</a:t>
            </a:r>
          </a:p>
          <a:p>
            <a:r>
              <a:rPr lang="el-GR" dirty="0"/>
              <a:t>Η </a:t>
            </a:r>
            <a:r>
              <a:rPr lang="el-GR" dirty="0" err="1"/>
              <a:t>γλυκονεογένεση</a:t>
            </a:r>
            <a:r>
              <a:rPr lang="el-GR" dirty="0"/>
              <a:t> </a:t>
            </a:r>
            <a:r>
              <a:rPr lang="el-GR" b="1" dirty="0"/>
              <a:t>εκκαθαρίζει το γαλακτικό</a:t>
            </a:r>
            <a:r>
              <a:rPr lang="el-GR" dirty="0"/>
              <a:t>, που παράγεται από τους </a:t>
            </a:r>
            <a:r>
              <a:rPr lang="el-GR" dirty="0" err="1"/>
              <a:t>μύς</a:t>
            </a:r>
            <a:r>
              <a:rPr lang="el-GR" dirty="0"/>
              <a:t> και τα </a:t>
            </a:r>
            <a:r>
              <a:rPr lang="el-GR" dirty="0" err="1"/>
              <a:t>ερυθροκύτταρα</a:t>
            </a:r>
            <a:r>
              <a:rPr lang="el-GR" dirty="0"/>
              <a:t>, καθώς και τη </a:t>
            </a:r>
            <a:r>
              <a:rPr lang="el-GR" dirty="0" err="1"/>
              <a:t>γλυκερόλη</a:t>
            </a:r>
            <a:r>
              <a:rPr lang="el-GR" dirty="0"/>
              <a:t> που παράγεται από το λιπώδη ιστό</a:t>
            </a:r>
          </a:p>
          <a:p>
            <a:r>
              <a:rPr lang="el-GR" dirty="0"/>
              <a:t>Στα </a:t>
            </a:r>
            <a:r>
              <a:rPr lang="el-GR" b="1" dirty="0" err="1"/>
              <a:t>μυρικαστικά</a:t>
            </a:r>
            <a:r>
              <a:rPr lang="el-GR" b="1" dirty="0"/>
              <a:t> ζώα</a:t>
            </a:r>
            <a:r>
              <a:rPr lang="el-GR" dirty="0"/>
              <a:t> το </a:t>
            </a:r>
            <a:r>
              <a:rPr lang="el-GR" b="1" dirty="0" err="1"/>
              <a:t>προπιονικό</a:t>
            </a:r>
            <a:r>
              <a:rPr lang="el-GR" b="1" dirty="0"/>
              <a:t> </a:t>
            </a:r>
            <a:r>
              <a:rPr lang="el-GR" dirty="0"/>
              <a:t>που παράγεται στον </a:t>
            </a:r>
            <a:r>
              <a:rPr lang="el-GR" dirty="0" err="1"/>
              <a:t>προστόμαχο</a:t>
            </a:r>
            <a:r>
              <a:rPr lang="el-GR" dirty="0"/>
              <a:t> αποτελεί βασικό υπόστρωμα στη </a:t>
            </a:r>
            <a:r>
              <a:rPr lang="el-GR" dirty="0" err="1"/>
              <a:t>γλυκονεογένεση</a:t>
            </a:r>
            <a:r>
              <a:rPr lang="el-GR" dirty="0"/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699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D590C0-111D-402D-99A4-9B32E5EC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pPr algn="ctr"/>
            <a:r>
              <a:rPr lang="el-GR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71CFA0-5982-4B36-9410-D67B6D2F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903226" cy="4956313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</a:t>
            </a:r>
            <a:r>
              <a:rPr lang="el-GR" b="1" dirty="0" err="1"/>
              <a:t>επινεφρίνη</a:t>
            </a:r>
            <a:r>
              <a:rPr lang="el-GR" dirty="0"/>
              <a:t> εκκρίνεται από τον </a:t>
            </a:r>
            <a:r>
              <a:rPr lang="el-GR" u="sng" dirty="0"/>
              <a:t>μυελό των επινεφριδίων </a:t>
            </a:r>
            <a:r>
              <a:rPr lang="el-GR" dirty="0"/>
              <a:t>ως απάντηση σε </a:t>
            </a:r>
            <a:r>
              <a:rPr lang="el-GR" dirty="0" err="1"/>
              <a:t>στρεσσογόνες</a:t>
            </a:r>
            <a:r>
              <a:rPr lang="el-GR" dirty="0"/>
              <a:t> καταστάσεις. Στους </a:t>
            </a:r>
            <a:r>
              <a:rPr lang="el-GR" dirty="0" err="1"/>
              <a:t>μύς</a:t>
            </a:r>
            <a:r>
              <a:rPr lang="el-GR" dirty="0"/>
              <a:t> ευνοεί την </a:t>
            </a:r>
            <a:r>
              <a:rPr lang="el-GR" dirty="0" err="1"/>
              <a:t>γλυκογονόλυση</a:t>
            </a:r>
            <a:r>
              <a:rPr lang="el-GR" dirty="0"/>
              <a:t> και την αύξηση της </a:t>
            </a:r>
            <a:r>
              <a:rPr lang="el-GR" dirty="0" err="1"/>
              <a:t>γλυκόλυσης</a:t>
            </a:r>
            <a:r>
              <a:rPr lang="el-GR" dirty="0"/>
              <a:t>, ενώ στο ήπαρ καταλήγει στην απελευθέρωση γλυκόζης στο αίμα</a:t>
            </a:r>
          </a:p>
          <a:p>
            <a:r>
              <a:rPr lang="el-GR" b="1" dirty="0"/>
              <a:t>Ορμόνες</a:t>
            </a:r>
            <a:r>
              <a:rPr lang="el-GR" dirty="0"/>
              <a:t> όπως η </a:t>
            </a:r>
            <a:r>
              <a:rPr lang="el-GR" u="sng" dirty="0"/>
              <a:t>αυξητική ορμόνη </a:t>
            </a:r>
            <a:r>
              <a:rPr lang="en-US" u="sng" dirty="0"/>
              <a:t>(HGH) </a:t>
            </a:r>
            <a:r>
              <a:rPr lang="el-GR" dirty="0"/>
              <a:t> και η </a:t>
            </a:r>
            <a:r>
              <a:rPr lang="el-GR" u="sng" dirty="0" err="1"/>
              <a:t>κορτικοτροπίνη</a:t>
            </a:r>
            <a:r>
              <a:rPr lang="el-GR" u="sng" dirty="0"/>
              <a:t> (</a:t>
            </a:r>
            <a:r>
              <a:rPr lang="en-US" u="sng" dirty="0"/>
              <a:t>ACTH) </a:t>
            </a:r>
            <a:r>
              <a:rPr lang="el-GR" dirty="0"/>
              <a:t>που εκκρίνονται από την </a:t>
            </a:r>
            <a:r>
              <a:rPr lang="el-GR" u="sng" dirty="0"/>
              <a:t>πρόσθια υπόφυση</a:t>
            </a:r>
            <a:r>
              <a:rPr lang="el-GR" dirty="0"/>
              <a:t>, τείνουν να αυξάνουν την γλυκόζη του αίματος εμποδίζοντας την πρόσληψη της από τους ιστούς (δρουν ανταγωνιστικά στη δράση της ινσουλίνης).</a:t>
            </a:r>
          </a:p>
          <a:p>
            <a:r>
              <a:rPr lang="el-GR" dirty="0"/>
              <a:t>Τα </a:t>
            </a:r>
            <a:r>
              <a:rPr lang="el-GR" b="1" dirty="0" err="1"/>
              <a:t>γλυκοκορτικοειδή</a:t>
            </a:r>
            <a:r>
              <a:rPr lang="el-GR" b="1" dirty="0"/>
              <a:t> </a:t>
            </a:r>
            <a:r>
              <a:rPr lang="el-GR" dirty="0"/>
              <a:t>εκκρίνονται από το </a:t>
            </a:r>
            <a:r>
              <a:rPr lang="el-GR" u="sng" dirty="0"/>
              <a:t>φλοιό των επινεφριδίων </a:t>
            </a:r>
            <a:r>
              <a:rPr lang="el-GR" dirty="0"/>
              <a:t>και δρουν αυξάνοντας την </a:t>
            </a:r>
            <a:r>
              <a:rPr lang="el-GR" dirty="0" err="1"/>
              <a:t>γλυκονεογένεση</a:t>
            </a:r>
            <a:r>
              <a:rPr lang="el-GR" dirty="0"/>
              <a:t> και τη </a:t>
            </a:r>
            <a:r>
              <a:rPr lang="el-GR" dirty="0" err="1"/>
              <a:t>γλυκογονοσύνθεση</a:t>
            </a:r>
            <a:r>
              <a:rPr lang="el-GR" dirty="0"/>
              <a:t> στο ήπαρ. Ευνοούν την απελευθέρωση της γλυκόζης από το ήπαρ. Αναστέλλουν επίσης την χρησιμοποίηση της γλυκόζης σε </a:t>
            </a:r>
            <a:r>
              <a:rPr lang="el-GR" dirty="0" err="1"/>
              <a:t>εξωηπατικούς</a:t>
            </a:r>
            <a:r>
              <a:rPr lang="el-GR" dirty="0"/>
              <a:t> ιστούς (μύες, λιπώδης ιστός) δρώντας ανταγωνιστικά στην ινσουλίνη</a:t>
            </a:r>
          </a:p>
          <a:p>
            <a:r>
              <a:rPr lang="el-GR" b="1" dirty="0" err="1"/>
              <a:t>Κυτταροκίνες</a:t>
            </a:r>
            <a:r>
              <a:rPr lang="el-GR" dirty="0"/>
              <a:t> που παράγονται από </a:t>
            </a:r>
            <a:r>
              <a:rPr lang="el-GR" dirty="0" err="1"/>
              <a:t>μακροφάγα</a:t>
            </a:r>
            <a:r>
              <a:rPr lang="el-GR" dirty="0"/>
              <a:t> τα οποία διηθούν το λιπώδη ιστό, έχουν ανταγωνιστική δράση προς την ινσουλίνη και μαζί με τα </a:t>
            </a:r>
            <a:r>
              <a:rPr lang="el-GR" dirty="0" err="1"/>
              <a:t>γλυκοκορτικοειδή</a:t>
            </a:r>
            <a:r>
              <a:rPr lang="el-GR" dirty="0"/>
              <a:t> που εκκρίνονται από τα λιπώδη κύτταρα εξηγούν την αντίσταση στην ινσουλίνη που εμφανίζεται στους παχύσαρκους</a:t>
            </a:r>
          </a:p>
        </p:txBody>
      </p:sp>
    </p:spTree>
    <p:extLst>
      <p:ext uri="{BB962C8B-B14F-4D97-AF65-F5344CB8AC3E}">
        <p14:creationId xmlns:p14="http://schemas.microsoft.com/office/powerpoint/2010/main" val="734054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56AC4E-B568-6A22-57E4-D7D02103444F}"/>
              </a:ext>
            </a:extLst>
          </p:cNvPr>
          <p:cNvSpPr txBox="1"/>
          <p:nvPr/>
        </p:nvSpPr>
        <p:spPr>
          <a:xfrm>
            <a:off x="3034748" y="193131"/>
            <a:ext cx="689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Κύριες πηγές γλυκόζης αίματος- εναλλακτικές πηγές ενέργειας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F7326-9772-6EFD-8E93-52B071CB7E58}"/>
              </a:ext>
            </a:extLst>
          </p:cNvPr>
          <p:cNvSpPr txBox="1"/>
          <p:nvPr/>
        </p:nvSpPr>
        <p:spPr>
          <a:xfrm>
            <a:off x="914399" y="889843"/>
            <a:ext cx="2765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Α. Υδατάνθρακες τροφών</a:t>
            </a:r>
          </a:p>
          <a:p>
            <a:r>
              <a:rPr lang="el-GR" dirty="0"/>
              <a:t>Β. Γλυκογόνο ήπατος</a:t>
            </a:r>
          </a:p>
          <a:p>
            <a:r>
              <a:rPr lang="el-GR" dirty="0"/>
              <a:t>Γ. Ηπατική </a:t>
            </a:r>
            <a:r>
              <a:rPr lang="el-GR" dirty="0" err="1"/>
              <a:t>γλυκονεογένεση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93100-3357-3DCF-A355-29397CD0E796}"/>
              </a:ext>
            </a:extLst>
          </p:cNvPr>
          <p:cNvSpPr txBox="1"/>
          <p:nvPr/>
        </p:nvSpPr>
        <p:spPr>
          <a:xfrm>
            <a:off x="477078" y="1813173"/>
            <a:ext cx="112378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Μεταξύ γευμάτων (</a:t>
            </a:r>
            <a:r>
              <a:rPr lang="el-GR" u="sng" dirty="0" err="1"/>
              <a:t>μεταπορροφητική</a:t>
            </a:r>
            <a:r>
              <a:rPr lang="el-GR" u="sng" dirty="0"/>
              <a:t> φάση</a:t>
            </a:r>
            <a:r>
              <a:rPr lang="el-GR" dirty="0"/>
              <a:t>) ή σε νηστεία η κύρια πηγή γλυκόζης είναι το γλυκογόνο του ήπατος, η ηπατική </a:t>
            </a:r>
            <a:r>
              <a:rPr lang="el-GR" dirty="0" err="1"/>
              <a:t>γλυκονεογένεση</a:t>
            </a:r>
            <a:r>
              <a:rPr lang="el-GR" dirty="0"/>
              <a:t> και δευτερευόντως η νεφρική </a:t>
            </a:r>
            <a:r>
              <a:rPr lang="el-GR" dirty="0" err="1"/>
              <a:t>γλυκονεογένεση</a:t>
            </a:r>
            <a:r>
              <a:rPr lang="el-GR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Το γλυκογόνο εξαντλείται σχετικά σύντομα (30 ώρες) και την παροχή γλυκόζης αναλαμβάνει η </a:t>
            </a:r>
            <a:r>
              <a:rPr lang="el-GR" dirty="0" err="1"/>
              <a:t>γλυκονεογένεση</a:t>
            </a:r>
            <a:r>
              <a:rPr lang="el-GR" dirty="0"/>
              <a:t>. Η γλυκόζη προέρχεται από </a:t>
            </a:r>
            <a:r>
              <a:rPr lang="el-GR" dirty="0" err="1"/>
              <a:t>γλυκογενετικά</a:t>
            </a:r>
            <a:r>
              <a:rPr lang="el-GR" dirty="0"/>
              <a:t> αμινοξέα των πρωτεϊνών των μυών και το γαλακτικό. Ακόμη χρησιμοποιείται και η </a:t>
            </a:r>
            <a:r>
              <a:rPr lang="el-GR" dirty="0" err="1"/>
              <a:t>γλυκερόλη</a:t>
            </a:r>
            <a:r>
              <a:rPr lang="el-GR" dirty="0"/>
              <a:t> των λιπιδίων ως </a:t>
            </a:r>
            <a:r>
              <a:rPr lang="el-GR" dirty="0" err="1"/>
              <a:t>γλυκονεογενετικό</a:t>
            </a:r>
            <a:r>
              <a:rPr lang="el-GR" dirty="0"/>
              <a:t> υλικό. Η φάση αυτή διαρκεί 4-5 ημέρες (</a:t>
            </a:r>
            <a:r>
              <a:rPr lang="el-GR" u="sng" dirty="0"/>
              <a:t>ενδιάμεση νηστεία</a:t>
            </a:r>
            <a:r>
              <a:rPr lang="el-GR" dirty="0"/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 Ο εγκέφαλος τα ερυθρά αιμοσφαίρια και η μυελώδης μοίρα των νεφρών και οι μυς εξαρτώνται από γλυκόζη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Μετά την πέμπτη ημέρα ακολουθεί η φάση της </a:t>
            </a:r>
            <a:r>
              <a:rPr lang="el-GR" u="sng" dirty="0"/>
              <a:t>παρατεταμένης νηστείας </a:t>
            </a:r>
            <a:r>
              <a:rPr lang="el-GR" dirty="0"/>
              <a:t>όπου η ηπατική και νεφρική </a:t>
            </a:r>
            <a:r>
              <a:rPr lang="el-GR" dirty="0" err="1"/>
              <a:t>γλυκονεογένεση</a:t>
            </a:r>
            <a:r>
              <a:rPr lang="el-GR" dirty="0"/>
              <a:t> συνεχίζεται με μειωμένους ρυθμούς. Με την παράταση της νηστείας αυξάνεται η παραγωγή την </a:t>
            </a:r>
            <a:r>
              <a:rPr lang="el-GR" dirty="0" err="1"/>
              <a:t>κετονοσωμάτων</a:t>
            </a:r>
            <a:r>
              <a:rPr lang="el-GR" dirty="0"/>
              <a:t>  </a:t>
            </a:r>
            <a:r>
              <a:rPr lang="el-GR" dirty="0" err="1"/>
              <a:t>ακετοξικού</a:t>
            </a:r>
            <a:r>
              <a:rPr lang="el-GR" dirty="0"/>
              <a:t> και β-</a:t>
            </a:r>
            <a:r>
              <a:rPr lang="el-GR" dirty="0" err="1"/>
              <a:t>υδρόξυβουτυρικου</a:t>
            </a:r>
            <a:r>
              <a:rPr lang="el-GR" dirty="0"/>
              <a:t> ως εναλλακτικά καύσιμα του εγκεφάλου και των μυών.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dirty="0" err="1"/>
              <a:t>γλυκονεογένεση</a:t>
            </a:r>
            <a:r>
              <a:rPr lang="el-GR" dirty="0"/>
              <a:t> περιορίζεται στο 50% και στηρίζεται κυρίως στην ανακύκλωση του γαλακτικού και του </a:t>
            </a:r>
            <a:r>
              <a:rPr lang="el-GR" dirty="0" err="1"/>
              <a:t>πυροσταφυλικού</a:t>
            </a:r>
            <a:r>
              <a:rPr lang="el-GR" dirty="0"/>
              <a:t> που παράγεται στα ερυθρά αιμοσφαίρια και άλλους ιστούς. Άλλες συμπληρωματικές πηγές είναι η </a:t>
            </a:r>
            <a:r>
              <a:rPr lang="el-GR" dirty="0" err="1"/>
              <a:t>γλυκερόλη</a:t>
            </a:r>
            <a:r>
              <a:rPr lang="el-GR" dirty="0"/>
              <a:t> και τα αμινοξέα.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  <a:p>
            <a:r>
              <a:rPr lang="el-GR" dirty="0"/>
              <a:t> Μύες: γλυκόζη και </a:t>
            </a:r>
            <a:r>
              <a:rPr lang="el-GR" dirty="0" err="1"/>
              <a:t>κετονοσώματα</a:t>
            </a:r>
            <a:endParaRPr lang="el-GR" dirty="0"/>
          </a:p>
          <a:p>
            <a:r>
              <a:rPr lang="el-GR" dirty="0"/>
              <a:t> Καρδιά: γλυκόζη, γαλακτικό, λιπαρά οξέα</a:t>
            </a:r>
          </a:p>
          <a:p>
            <a:r>
              <a:rPr lang="el-GR" dirty="0"/>
              <a:t> Εγκέφαλος: γλυκόζη </a:t>
            </a:r>
            <a:r>
              <a:rPr lang="el-GR" dirty="0" err="1"/>
              <a:t>κετονοσώματα</a:t>
            </a:r>
            <a:endParaRPr lang="el-GR" dirty="0"/>
          </a:p>
          <a:p>
            <a:r>
              <a:rPr lang="el-GR" dirty="0"/>
              <a:t> Ερυθρά αιμοσφαίρια: γλυκόζη (υποχρεωτικοί </a:t>
            </a:r>
            <a:r>
              <a:rPr lang="el-GR" dirty="0" err="1"/>
              <a:t>γλυκολύτες</a:t>
            </a:r>
            <a:r>
              <a:rPr lang="el-GR" dirty="0"/>
              <a:t>)</a:t>
            </a:r>
          </a:p>
          <a:p>
            <a:endParaRPr lang="el-GR" dirty="0"/>
          </a:p>
          <a:p>
            <a:r>
              <a:rPr lang="el-G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80594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E6B98E-DCFA-4782-A3FE-CAFE0B2E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l-GR" sz="4000" dirty="0"/>
              <a:t>Κλινικές όψεις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7B909C-8603-4CC0-87B5-3F72141A0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972338" cy="3347257"/>
          </a:xfrm>
        </p:spPr>
        <p:txBody>
          <a:bodyPr>
            <a:normAutofit lnSpcReduction="10000"/>
          </a:bodyPr>
          <a:lstStyle/>
          <a:p>
            <a:r>
              <a:rPr lang="el-GR" sz="2400" b="1" dirty="0"/>
              <a:t>Σακχαρώδης διαβήτης τύπου Ι: </a:t>
            </a:r>
            <a:r>
              <a:rPr lang="en-US" sz="2400" b="1" dirty="0"/>
              <a:t>IDDM-insulin-dependent diabetes </a:t>
            </a:r>
            <a:r>
              <a:rPr lang="en-US" sz="2400" b="1" dirty="0" err="1"/>
              <a:t>melitus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l-GR" sz="2400" dirty="0"/>
              <a:t>Χαρακτηρίζεται από μειωμένη ανοχή στη γλυκόζη λόγω της μειωμένης έκκρισης της ινσουλίνης από τα β- κύτταρα του παγκρέατος λόγω προοδευτικής καταστροφής τους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17D451A-33C7-401B-B4F9-97EC2DDDF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" r="2" b="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27895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CBE9D17-5E9C-46B3-997E-E7EDB0A1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l-GR" sz="4000" dirty="0"/>
              <a:t>Κλινικές όψεις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B4BA3D-5AF7-435C-BAB7-4522A5E2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1" y="2407834"/>
            <a:ext cx="3807185" cy="3347257"/>
          </a:xfrm>
        </p:spPr>
        <p:txBody>
          <a:bodyPr>
            <a:normAutofit fontScale="85000" lnSpcReduction="10000"/>
          </a:bodyPr>
          <a:lstStyle/>
          <a:p>
            <a:r>
              <a:rPr lang="el-GR" sz="2400" b="1" dirty="0"/>
              <a:t>Σακχαρώδης διαβήτης τύπου ΙΙ: </a:t>
            </a:r>
            <a:r>
              <a:rPr lang="en-US" sz="2400" b="1" dirty="0"/>
              <a:t>NIDDM</a:t>
            </a:r>
          </a:p>
          <a:p>
            <a:pPr marL="0" indent="0">
              <a:buNone/>
            </a:pPr>
            <a:r>
              <a:rPr lang="el-GR" sz="2400" dirty="0"/>
              <a:t>Χαρακτηρίζεται από μειωμένη ανοχή στη γλυκόζη, ως αποτέλεσμα της μειωμένης ευαισθησίας των ιστών στη δράση της ινσουλίνης λόγω: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Παχυσαρκίας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Λοιμώξεων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Υπερδραστηριότητα υπόφυσης-φλοιού επινεφριδίων</a:t>
            </a:r>
          </a:p>
          <a:p>
            <a:endParaRPr lang="el-GR" sz="2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8DEB722-6F50-4861-87AE-01486D0C5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2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7280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0A648B1-8DD5-430B-AD19-B021E86E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39046"/>
            <a:ext cx="10905066" cy="51799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8D59E-C848-4763-8B1B-EC35518C7C9E}"/>
              </a:ext>
            </a:extLst>
          </p:cNvPr>
          <p:cNvSpPr txBox="1"/>
          <p:nvPr/>
        </p:nvSpPr>
        <p:spPr>
          <a:xfrm>
            <a:off x="1258956" y="6003436"/>
            <a:ext cx="945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IFG</a:t>
            </a:r>
            <a:r>
              <a:rPr lang="el-GR" b="1" dirty="0"/>
              <a:t>: Διαταραγμένη γλυκόζη νηστείας                                      </a:t>
            </a:r>
            <a:r>
              <a:rPr lang="en-US" b="1" dirty="0"/>
              <a:t>IGT</a:t>
            </a:r>
            <a:r>
              <a:rPr lang="el-GR" b="1" dirty="0"/>
              <a:t>: Διαταραγμένη ανοχή στη γλυκόζη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D7DE6-BE77-5539-DDEC-EC0091F000AD}"/>
              </a:ext>
            </a:extLst>
          </p:cNvPr>
          <p:cNvSpPr txBox="1"/>
          <p:nvPr/>
        </p:nvSpPr>
        <p:spPr>
          <a:xfrm>
            <a:off x="940903" y="2040834"/>
            <a:ext cx="314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Νεφρική ουδός: 160-180</a:t>
            </a:r>
            <a:r>
              <a:rPr lang="en-US" b="1" dirty="0"/>
              <a:t>mg/dl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856924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E4469A2-1E26-4D24-A722-6C4469C64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77" y="484045"/>
            <a:ext cx="8802935" cy="387329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F4DF05-F5CB-432A-8815-91DA93D90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32" y="4091344"/>
            <a:ext cx="4476767" cy="2865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9207E4-17BD-4E83-B114-35872DF328B8}"/>
              </a:ext>
            </a:extLst>
          </p:cNvPr>
          <p:cNvSpPr txBox="1"/>
          <p:nvPr/>
        </p:nvSpPr>
        <p:spPr>
          <a:xfrm>
            <a:off x="4248443" y="83935"/>
            <a:ext cx="242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ΚΑΜΠΥΛΗ ΓΛΥΚΟΖΗΣ</a:t>
            </a:r>
          </a:p>
        </p:txBody>
      </p:sp>
    </p:spTree>
    <p:extLst>
      <p:ext uri="{BB962C8B-B14F-4D97-AF65-F5344CB8AC3E}">
        <p14:creationId xmlns:p14="http://schemas.microsoft.com/office/powerpoint/2010/main" val="3582029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22CBE68-C1F6-48DC-912C-D20A0F83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253888"/>
            <a:ext cx="10515600" cy="1306443"/>
          </a:xfrm>
        </p:spPr>
        <p:txBody>
          <a:bodyPr>
            <a:normAutofit/>
          </a:bodyPr>
          <a:lstStyle/>
          <a:p>
            <a:r>
              <a:rPr lang="el-GR" sz="4000" dirty="0"/>
              <a:t>Κλινικές όψεις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6893E0-FDC3-4852-BE77-7A118A727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15" y="1924787"/>
            <a:ext cx="4152774" cy="4303464"/>
          </a:xfrm>
        </p:spPr>
        <p:txBody>
          <a:bodyPr>
            <a:normAutofit/>
          </a:bodyPr>
          <a:lstStyle/>
          <a:p>
            <a:r>
              <a:rPr lang="el-GR" sz="2400" b="1" dirty="0"/>
              <a:t>Μεταβολικό σύνδρομο: </a:t>
            </a:r>
            <a:r>
              <a:rPr lang="el-GR" sz="2400" dirty="0"/>
              <a:t>Η παχυσαρκία σε συνδυασμό με την μειωμένη ανοχή στην γλυκόζη, την ανάπτυξη </a:t>
            </a:r>
            <a:r>
              <a:rPr lang="el-GR" sz="2400" dirty="0" err="1"/>
              <a:t>υπερλιπιδαιμίας</a:t>
            </a:r>
            <a:r>
              <a:rPr lang="el-GR" sz="2400" dirty="0"/>
              <a:t>, την αθηροσκλήρωση και την στεφανιαία νόσο αποτελούν ένα από τα πιο διαδεδομένα σύγχρονα νοσήματα</a:t>
            </a:r>
          </a:p>
          <a:p>
            <a:endParaRPr lang="el-GR" sz="2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8556C58-5910-429C-9A7F-D9F3AB54D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9" b="2"/>
          <a:stretch/>
        </p:blipFill>
        <p:spPr>
          <a:xfrm>
            <a:off x="4192266" y="728910"/>
            <a:ext cx="7886919" cy="54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9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69" y="675519"/>
            <a:ext cx="4123645" cy="231696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2" y="3266719"/>
            <a:ext cx="4924626" cy="326524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941" y="1364974"/>
            <a:ext cx="6894059" cy="4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1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C4464B-77C8-4A42-B039-3A829A1C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Γλυκονεογένεση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003890-5FAC-4068-B25F-98D7E098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4351338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γλυκονεογένεση</a:t>
            </a:r>
            <a:r>
              <a:rPr lang="el-GR" dirty="0"/>
              <a:t> </a:t>
            </a:r>
            <a:r>
              <a:rPr lang="el-GR" u="sng" dirty="0"/>
              <a:t>κυρίως του ήπατος </a:t>
            </a:r>
            <a:r>
              <a:rPr lang="el-GR" dirty="0"/>
              <a:t>χρησιμεύει στην </a:t>
            </a:r>
            <a:r>
              <a:rPr lang="el-GR" b="1" dirty="0"/>
              <a:t>διατήρηση του επιπέδου της γλυκόζης στο αίμα </a:t>
            </a:r>
            <a:r>
              <a:rPr lang="el-GR" dirty="0"/>
              <a:t>ώστε να καλύπτονται οι ανάγκες του εγκεφάλου και των σκελετικών μυών </a:t>
            </a:r>
          </a:p>
          <a:p>
            <a:r>
              <a:rPr lang="el-GR" dirty="0"/>
              <a:t>Η ύπαρξη επίσης της </a:t>
            </a:r>
            <a:r>
              <a:rPr lang="el-GR" dirty="0" err="1"/>
              <a:t>φωσφατάσης</a:t>
            </a:r>
            <a:r>
              <a:rPr lang="el-GR" dirty="0"/>
              <a:t> της 6-φωσφορικής γλυκόζης του ήπατος εξυπηρετεί την απελευθέρωση της γλυκόζης από τα ηπατικά κύτταρα στο αίμα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55" y="3701144"/>
            <a:ext cx="2979197" cy="31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2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67CF88-6B8D-492B-A34A-8F0A9E8F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5360"/>
          </a:xfrm>
        </p:spPr>
        <p:txBody>
          <a:bodyPr/>
          <a:lstStyle/>
          <a:p>
            <a:pPr algn="ctr"/>
            <a:r>
              <a:rPr lang="el-GR" dirty="0" err="1"/>
              <a:t>Γλυκονεογένεση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F1DA1E-C0DC-4098-8476-47490644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1172482"/>
            <a:ext cx="10883537" cy="56855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 Η </a:t>
            </a:r>
            <a:r>
              <a:rPr lang="el-GR" sz="2400" dirty="0" err="1"/>
              <a:t>γλυκονεογένεση</a:t>
            </a:r>
            <a:r>
              <a:rPr lang="el-GR" sz="2400" dirty="0"/>
              <a:t> είναι πρακτικά μια αντιστροφή του δρόμου της </a:t>
            </a:r>
            <a:r>
              <a:rPr lang="el-GR" sz="2400" dirty="0" err="1"/>
              <a:t>γλυκόλυσης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Υπάρχουν όμως 3 αντιδράσεις </a:t>
            </a:r>
          </a:p>
          <a:p>
            <a:pPr marL="0" indent="0">
              <a:buNone/>
            </a:pPr>
            <a:r>
              <a:rPr lang="el-GR" sz="2000" dirty="0"/>
              <a:t>    της </a:t>
            </a:r>
            <a:r>
              <a:rPr lang="el-GR" sz="2000" dirty="0" err="1"/>
              <a:t>γλυκόλυσης</a:t>
            </a:r>
            <a:r>
              <a:rPr lang="el-GR" sz="2000" dirty="0"/>
              <a:t> πρακτικά </a:t>
            </a:r>
          </a:p>
          <a:p>
            <a:pPr marL="0" indent="0">
              <a:buNone/>
            </a:pPr>
            <a:r>
              <a:rPr lang="el-GR" sz="2000" dirty="0"/>
              <a:t>    </a:t>
            </a:r>
            <a:r>
              <a:rPr lang="el-GR" sz="2000" u="sng" dirty="0"/>
              <a:t>μη αντιστρεπτές</a:t>
            </a:r>
            <a:r>
              <a:rPr lang="el-GR" sz="2000" dirty="0"/>
              <a:t>: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α. Η αντίδραση που καταλύει η </a:t>
            </a:r>
          </a:p>
          <a:p>
            <a:pPr marL="0" indent="0">
              <a:buNone/>
            </a:pPr>
            <a:r>
              <a:rPr lang="el-GR" sz="2000" dirty="0" err="1"/>
              <a:t>πυροσταφυλική</a:t>
            </a:r>
            <a:r>
              <a:rPr lang="el-GR" sz="2000" dirty="0"/>
              <a:t> </a:t>
            </a:r>
            <a:r>
              <a:rPr lang="el-GR" sz="2000" dirty="0" err="1"/>
              <a:t>κινάση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β. Η αντίδραση που καταλύει η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err="1"/>
              <a:t>φωσφοφρουκτοκινάση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γ. Η αντίδραση που καταλύει η </a:t>
            </a:r>
          </a:p>
          <a:p>
            <a:pPr marL="0" indent="0">
              <a:buNone/>
            </a:pPr>
            <a:r>
              <a:rPr lang="el-GR" sz="2000" dirty="0" err="1"/>
              <a:t>εξοκινάση</a:t>
            </a: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878" y="1650401"/>
            <a:ext cx="8362122" cy="4367222"/>
          </a:xfrm>
          <a:prstGeom prst="rect">
            <a:avLst/>
          </a:prstGeom>
        </p:spPr>
      </p:pic>
      <p:sp>
        <p:nvSpPr>
          <p:cNvPr id="6" name="Αστέρι: 5 ακτίνες 5">
            <a:extLst>
              <a:ext uri="{FF2B5EF4-FFF2-40B4-BE49-F238E27FC236}">
                <a16:creationId xmlns:a16="http://schemas.microsoft.com/office/drawing/2014/main" id="{4F801635-0A50-42A2-B169-349181ADF9D2}"/>
              </a:ext>
            </a:extLst>
          </p:cNvPr>
          <p:cNvSpPr/>
          <p:nvPr/>
        </p:nvSpPr>
        <p:spPr>
          <a:xfrm>
            <a:off x="5249436" y="1650401"/>
            <a:ext cx="304801" cy="3693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078D9A1-1888-42F8-9447-2C6C4CDE2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149" y="1650401"/>
            <a:ext cx="341406" cy="42675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331D129-607B-4EEC-A2B9-86B2E891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30" y="4653602"/>
            <a:ext cx="341406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9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3FA66D-2858-4F8F-B707-ECC8CA4C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Γλυκονεογένεση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DD9D04-09DF-4C58-B8E2-2F065C93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556"/>
            <a:ext cx="10515600" cy="575144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l-GR" dirty="0" err="1"/>
              <a:t>γλυκονεογένεση</a:t>
            </a:r>
            <a:r>
              <a:rPr lang="el-GR" dirty="0"/>
              <a:t> διεξάγεται με την παράκαμψη και αντιστροφή 3 αντιδράσεων της </a:t>
            </a:r>
            <a:r>
              <a:rPr lang="el-GR" dirty="0" err="1"/>
              <a:t>γλυκόλυσης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1. Η </a:t>
            </a:r>
            <a:r>
              <a:rPr lang="el-GR" b="1" dirty="0" err="1"/>
              <a:t>πυροσταφυλική</a:t>
            </a:r>
            <a:r>
              <a:rPr lang="el-GR" b="1" dirty="0"/>
              <a:t> </a:t>
            </a:r>
            <a:r>
              <a:rPr lang="el-GR" b="1" dirty="0" err="1"/>
              <a:t>καρβοξυλάση</a:t>
            </a:r>
            <a:r>
              <a:rPr lang="el-GR" b="1" dirty="0"/>
              <a:t> </a:t>
            </a:r>
            <a:r>
              <a:rPr lang="el-GR" dirty="0"/>
              <a:t>καταλύει την </a:t>
            </a:r>
            <a:r>
              <a:rPr lang="el-GR" dirty="0" err="1"/>
              <a:t>καρβοξυλίωση</a:t>
            </a:r>
            <a:r>
              <a:rPr lang="el-GR" dirty="0"/>
              <a:t> του </a:t>
            </a:r>
            <a:r>
              <a:rPr lang="el-GR" dirty="0" err="1"/>
              <a:t>πυροσταφυλικού</a:t>
            </a:r>
            <a:r>
              <a:rPr lang="el-GR" dirty="0"/>
              <a:t> σε </a:t>
            </a:r>
            <a:r>
              <a:rPr lang="el-GR" dirty="0" err="1"/>
              <a:t>οξαλοξικό</a:t>
            </a:r>
            <a:r>
              <a:rPr lang="el-GR" dirty="0"/>
              <a:t> με δαπάνη ΑΤΡ </a:t>
            </a:r>
            <a:r>
              <a:rPr lang="el-GR" u="sng" dirty="0"/>
              <a:t>στο μιτοχόνδριο </a:t>
            </a:r>
            <a:r>
              <a:rPr lang="el-GR" dirty="0"/>
              <a:t>και ακολούθως η </a:t>
            </a:r>
            <a:r>
              <a:rPr lang="el-GR" b="1" dirty="0" err="1"/>
              <a:t>καρβοξυκινάση</a:t>
            </a:r>
            <a:r>
              <a:rPr lang="el-GR" b="1" dirty="0"/>
              <a:t> του </a:t>
            </a:r>
            <a:r>
              <a:rPr lang="el-GR" b="1" dirty="0" err="1"/>
              <a:t>φωσφοενολοσταφυλικού</a:t>
            </a:r>
            <a:r>
              <a:rPr lang="el-GR" b="1" dirty="0"/>
              <a:t> </a:t>
            </a:r>
            <a:r>
              <a:rPr lang="el-GR" dirty="0"/>
              <a:t>μετατρέπει το </a:t>
            </a:r>
            <a:r>
              <a:rPr lang="el-GR" dirty="0" err="1"/>
              <a:t>οξαλοξικό</a:t>
            </a:r>
            <a:r>
              <a:rPr lang="el-GR" dirty="0"/>
              <a:t> σε </a:t>
            </a:r>
            <a:r>
              <a:rPr lang="el-GR" dirty="0" err="1"/>
              <a:t>φωσφοενολοπυροσταφυλικό</a:t>
            </a:r>
            <a:r>
              <a:rPr lang="el-GR" dirty="0"/>
              <a:t> </a:t>
            </a:r>
            <a:r>
              <a:rPr lang="el-GR" u="sng" dirty="0"/>
              <a:t>εκτός μιτοχονδρίου</a:t>
            </a:r>
            <a:r>
              <a:rPr lang="en-US" u="sng" dirty="0"/>
              <a:t> </a:t>
            </a:r>
            <a:r>
              <a:rPr lang="el-GR" dirty="0"/>
              <a:t>με δαπάνη </a:t>
            </a:r>
            <a:r>
              <a:rPr lang="en-US" dirty="0"/>
              <a:t>GTP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2. Η </a:t>
            </a:r>
            <a:r>
              <a:rPr lang="el-GR" b="1" dirty="0" err="1"/>
              <a:t>φωσφατάση</a:t>
            </a:r>
            <a:r>
              <a:rPr lang="el-GR" b="1" dirty="0"/>
              <a:t> της 1,6-διφωσφορικής φρουκτόζης </a:t>
            </a:r>
            <a:r>
              <a:rPr lang="el-GR" dirty="0"/>
              <a:t>πραγματοποιεί αντιστροφή της </a:t>
            </a:r>
            <a:r>
              <a:rPr lang="el-GR" dirty="0" err="1"/>
              <a:t>γλυκόλυσης</a:t>
            </a:r>
            <a:r>
              <a:rPr lang="el-GR" dirty="0"/>
              <a:t> και μετατρέπει την 1,6 </a:t>
            </a:r>
            <a:r>
              <a:rPr lang="el-GR" dirty="0" err="1"/>
              <a:t>διφωσφορική</a:t>
            </a:r>
            <a:r>
              <a:rPr lang="el-GR" dirty="0"/>
              <a:t> φρουκτόζη σε 6-φωσφορική φρουκτόζη. Βρίσκεται στο ήπαρ, τους </a:t>
            </a:r>
            <a:r>
              <a:rPr lang="el-GR" dirty="0" err="1"/>
              <a:t>νεφρούς</a:t>
            </a:r>
            <a:r>
              <a:rPr lang="el-GR" dirty="0"/>
              <a:t> τους σκελετικούς μύες και γενικά σε </a:t>
            </a:r>
            <a:r>
              <a:rPr lang="el-GR" dirty="0" err="1"/>
              <a:t>γλυκονεογενετικούς</a:t>
            </a:r>
            <a:r>
              <a:rPr lang="el-GR" dirty="0"/>
              <a:t> ιστούς</a:t>
            </a:r>
          </a:p>
          <a:p>
            <a:pPr marL="0" indent="0">
              <a:buNone/>
            </a:pPr>
            <a:r>
              <a:rPr lang="el-GR" dirty="0"/>
              <a:t>3. Η </a:t>
            </a:r>
            <a:r>
              <a:rPr lang="el-GR" b="1" dirty="0" err="1"/>
              <a:t>φωσφατάση</a:t>
            </a:r>
            <a:r>
              <a:rPr lang="el-GR" b="1" dirty="0"/>
              <a:t>   της 6-φωσφορικής γλυκόζης</a:t>
            </a:r>
            <a:r>
              <a:rPr lang="el-GR" dirty="0"/>
              <a:t>, μετατρέπει την 6-φωσφορική γλυκόζη σε γλυκόζη. Βρίσκεται κυρίως στο ήπαρ και τους </a:t>
            </a:r>
            <a:r>
              <a:rPr lang="el-GR" dirty="0" err="1"/>
              <a:t>νεφρούς</a:t>
            </a:r>
            <a:r>
              <a:rPr lang="el-GR" dirty="0"/>
              <a:t> ενώ απουσιάζει από τους </a:t>
            </a:r>
            <a:r>
              <a:rPr lang="el-GR" dirty="0" err="1"/>
              <a:t>μύς</a:t>
            </a:r>
            <a:r>
              <a:rPr lang="el-GR" dirty="0"/>
              <a:t> και το λιπώδη ιστό </a:t>
            </a:r>
          </a:p>
        </p:txBody>
      </p:sp>
    </p:spTree>
    <p:extLst>
      <p:ext uri="{BB962C8B-B14F-4D97-AF65-F5344CB8AC3E}">
        <p14:creationId xmlns:p14="http://schemas.microsoft.com/office/powerpoint/2010/main" val="41075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395377-9446-4ECC-8FBB-429A355A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39" y="-82826"/>
            <a:ext cx="8040995" cy="7023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FF438A-FC8B-4938-834E-F5FD57568B73}"/>
              </a:ext>
            </a:extLst>
          </p:cNvPr>
          <p:cNvSpPr txBox="1"/>
          <p:nvPr/>
        </p:nvSpPr>
        <p:spPr>
          <a:xfrm>
            <a:off x="7686260" y="437322"/>
            <a:ext cx="428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Η </a:t>
            </a:r>
            <a:r>
              <a:rPr lang="el-GR" b="1" dirty="0" err="1"/>
              <a:t>γλυκονεογένεση</a:t>
            </a:r>
            <a:r>
              <a:rPr lang="el-GR" b="1" dirty="0"/>
              <a:t> διεξάγεται με την παράκαμψη και αντιστροφή 3 αντιδράσεων της </a:t>
            </a:r>
            <a:r>
              <a:rPr lang="el-GR" b="1" dirty="0" err="1"/>
              <a:t>γλυκόλυσης</a:t>
            </a:r>
            <a:r>
              <a:rPr lang="el-GR" b="1" dirty="0"/>
              <a:t> στους </a:t>
            </a:r>
            <a:r>
              <a:rPr lang="el-GR" b="1" dirty="0" err="1"/>
              <a:t>γλυκογενετικούς</a:t>
            </a:r>
            <a:r>
              <a:rPr lang="el-GR" b="1" dirty="0"/>
              <a:t> ιστούς</a:t>
            </a:r>
          </a:p>
        </p:txBody>
      </p:sp>
    </p:spTree>
    <p:extLst>
      <p:ext uri="{BB962C8B-B14F-4D97-AF65-F5344CB8AC3E}">
        <p14:creationId xmlns:p14="http://schemas.microsoft.com/office/powerpoint/2010/main" val="346122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019E75-8EF2-443F-8524-A03FDE9924B4}"/>
              </a:ext>
            </a:extLst>
          </p:cNvPr>
          <p:cNvSpPr txBox="1"/>
          <p:nvPr/>
        </p:nvSpPr>
        <p:spPr>
          <a:xfrm>
            <a:off x="8501863" y="4569428"/>
            <a:ext cx="3822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</a:t>
            </a:r>
            <a:r>
              <a:rPr lang="el-GR" dirty="0" err="1"/>
              <a:t>οξαλοξικό</a:t>
            </a:r>
            <a:r>
              <a:rPr lang="el-GR" dirty="0"/>
              <a:t> μεταφέρεται εκτός μιτοχονδρίου ως μηλικό (φορέας </a:t>
            </a:r>
            <a:r>
              <a:rPr lang="el-GR" dirty="0" err="1"/>
              <a:t>δικαρβοξυλικών</a:t>
            </a:r>
            <a:r>
              <a:rPr lang="el-GR" dirty="0"/>
              <a:t>) είτε ως </a:t>
            </a:r>
          </a:p>
          <a:p>
            <a:r>
              <a:rPr lang="el-GR" dirty="0"/>
              <a:t>κιτρικό (φορέας </a:t>
            </a:r>
            <a:r>
              <a:rPr lang="el-GR" dirty="0" err="1"/>
              <a:t>τρικαρβοξυλικών</a:t>
            </a:r>
            <a:r>
              <a:rPr lang="el-GR" dirty="0"/>
              <a:t>) </a:t>
            </a:r>
          </a:p>
          <a:p>
            <a:r>
              <a:rPr lang="el-GR" dirty="0"/>
              <a:t>τα οποία μετατρέπονται ως </a:t>
            </a:r>
            <a:r>
              <a:rPr lang="el-GR" dirty="0" err="1"/>
              <a:t>οξαλοξικό</a:t>
            </a:r>
            <a:r>
              <a:rPr lang="el-GR" dirty="0"/>
              <a:t> </a:t>
            </a:r>
          </a:p>
          <a:p>
            <a:r>
              <a:rPr lang="el-GR" dirty="0"/>
              <a:t>στο κυτταρόπλασμα</a:t>
            </a:r>
          </a:p>
        </p:txBody>
      </p:sp>
    </p:spTree>
    <p:extLst>
      <p:ext uri="{BB962C8B-B14F-4D97-AF65-F5344CB8AC3E}">
        <p14:creationId xmlns:p14="http://schemas.microsoft.com/office/powerpoint/2010/main" val="219275810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2078</Words>
  <Application>Microsoft Office PowerPoint</Application>
  <PresentationFormat>Ευρεία οθόνη</PresentationFormat>
  <Paragraphs>146</Paragraphs>
  <Slides>36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Θέμα του Office</vt:lpstr>
      <vt:lpstr>ΒΙΟΧΗΜΕΙΑ</vt:lpstr>
      <vt:lpstr>Γλυκονεογένεση</vt:lpstr>
      <vt:lpstr>Γλυκονεογένεση</vt:lpstr>
      <vt:lpstr>Παρουσίαση του PowerPoint</vt:lpstr>
      <vt:lpstr>Γλυκονεογένεση</vt:lpstr>
      <vt:lpstr>Γλυκονεογένεση</vt:lpstr>
      <vt:lpstr>Γλυκονεογένεση</vt:lpstr>
      <vt:lpstr>Παρουσίαση του PowerPoint</vt:lpstr>
      <vt:lpstr>Παρουσίαση του PowerPoint</vt:lpstr>
      <vt:lpstr>Ρύθμιση γλυκονεογένεσης</vt:lpstr>
      <vt:lpstr>Παρουσίαση του PowerPoint</vt:lpstr>
      <vt:lpstr>Ενεργειακή απόδοση γλυκονεογένεσης</vt:lpstr>
      <vt:lpstr>Γλυκονεογένεση</vt:lpstr>
      <vt:lpstr>Παρουσίαση του PowerPoint</vt:lpstr>
      <vt:lpstr>Παρουσίαση του PowerPoint</vt:lpstr>
      <vt:lpstr>Ρύθμιση της γλυκόζης του αίματος</vt:lpstr>
      <vt:lpstr>Παρουσίαση του PowerPoint</vt:lpstr>
      <vt:lpstr>Παρουσίαση του PowerPoint</vt:lpstr>
      <vt:lpstr>Διαταραχές ηπατικής γλυκονεογένεσης</vt:lpstr>
      <vt:lpstr>Παρουσίαση του PowerPoint</vt:lpstr>
      <vt:lpstr>Ρύθμιση της γλυκόζης του αίματος</vt:lpstr>
      <vt:lpstr>Ρύθμιση της γλυκόζης του αίματος</vt:lpstr>
      <vt:lpstr>Παρουσίαση του PowerPoint</vt:lpstr>
      <vt:lpstr>Ρύθμιση της γλυκόζης του αίματος</vt:lpstr>
      <vt:lpstr>Ρύθμιση της γλυκόζης του αίματος</vt:lpstr>
      <vt:lpstr>Παρουσίαση του PowerPoint</vt:lpstr>
      <vt:lpstr>Παρουσίαση του PowerPoint</vt:lpstr>
      <vt:lpstr>Παρουσίαση του PowerPoint</vt:lpstr>
      <vt:lpstr>Ρύθμιση της γλυκόζης του αίματος</vt:lpstr>
      <vt:lpstr>Ρύθμιση της γλυκόζης του αίματος</vt:lpstr>
      <vt:lpstr>Παρουσίαση του PowerPoint</vt:lpstr>
      <vt:lpstr>Κλινικές όψεις</vt:lpstr>
      <vt:lpstr>Κλινικές όψεις</vt:lpstr>
      <vt:lpstr>Παρουσίαση του PowerPoint</vt:lpstr>
      <vt:lpstr>Παρουσίαση του PowerPoint</vt:lpstr>
      <vt:lpstr>Κλινικές όψεις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ΒΙΟΧΗΜΕΙΑ</dc:title>
  <dc:creator>Χριστόπουλος Θεόδωρος</dc:creator>
  <cp:lastModifiedBy>Χριστόπουλος Θεόδωρος</cp:lastModifiedBy>
  <cp:revision>335</cp:revision>
  <dcterms:created xsi:type="dcterms:W3CDTF">2020-10-25T17:33:44Z</dcterms:created>
  <dcterms:modified xsi:type="dcterms:W3CDTF">2023-11-14T08:34:28Z</dcterms:modified>
</cp:coreProperties>
</file>