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6" r:id="rId11"/>
    <p:sldId id="265" r:id="rId12"/>
    <p:sldId id="267" r:id="rId13"/>
    <p:sldId id="269" r:id="rId14"/>
    <p:sldId id="270" r:id="rId15"/>
    <p:sldId id="268"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4" d="100"/>
          <a:sy n="94" d="100"/>
        </p:scale>
        <p:origin x="-474" y="7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2EC696-BA99-4829-BE2A-903AE7C1D77C}" type="datetimeFigureOut">
              <a:rPr lang="en-US" smtClean="0"/>
              <a:t>4/24/2015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D39D9B-DD4D-4AA7-BBFC-77267CCC001B}" type="slidenum">
              <a:rPr lang="en-US" smtClean="0"/>
              <a:t>‹#›</a:t>
            </a:fld>
            <a:endParaRPr lang="en-US"/>
          </a:p>
        </p:txBody>
      </p:sp>
    </p:spTree>
    <p:extLst>
      <p:ext uri="{BB962C8B-B14F-4D97-AF65-F5344CB8AC3E}">
        <p14:creationId xmlns:p14="http://schemas.microsoft.com/office/powerpoint/2010/main" val="3810290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0E2BB90-FF73-4026-AA6D-0A05750491CD}" type="datetime1">
              <a:rPr lang="en-US" smtClean="0"/>
              <a:t>4/24/2015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94FD3E-AFD9-4210-9EB7-26C042144119}" type="slidenum">
              <a:rPr lang="en-US" smtClean="0"/>
              <a:t>‹#›</a:t>
            </a:fld>
            <a:endParaRPr lang="en-US"/>
          </a:p>
        </p:txBody>
      </p:sp>
    </p:spTree>
    <p:extLst>
      <p:ext uri="{BB962C8B-B14F-4D97-AF65-F5344CB8AC3E}">
        <p14:creationId xmlns:p14="http://schemas.microsoft.com/office/powerpoint/2010/main" val="1096497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5684BB-E74A-4D08-B425-5B200CB17161}" type="datetime1">
              <a:rPr lang="en-US" smtClean="0"/>
              <a:t>4/24/2015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94FD3E-AFD9-4210-9EB7-26C042144119}" type="slidenum">
              <a:rPr lang="en-US" smtClean="0"/>
              <a:t>‹#›</a:t>
            </a:fld>
            <a:endParaRPr lang="en-US"/>
          </a:p>
        </p:txBody>
      </p:sp>
    </p:spTree>
    <p:extLst>
      <p:ext uri="{BB962C8B-B14F-4D97-AF65-F5344CB8AC3E}">
        <p14:creationId xmlns:p14="http://schemas.microsoft.com/office/powerpoint/2010/main" val="1953526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35775A-F3A9-43D1-9E7D-6F75FA38D391}" type="datetime1">
              <a:rPr lang="en-US" smtClean="0"/>
              <a:t>4/24/2015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94FD3E-AFD9-4210-9EB7-26C042144119}" type="slidenum">
              <a:rPr lang="en-US" smtClean="0"/>
              <a:t>‹#›</a:t>
            </a:fld>
            <a:endParaRPr lang="en-US"/>
          </a:p>
        </p:txBody>
      </p:sp>
    </p:spTree>
    <p:extLst>
      <p:ext uri="{BB962C8B-B14F-4D97-AF65-F5344CB8AC3E}">
        <p14:creationId xmlns:p14="http://schemas.microsoft.com/office/powerpoint/2010/main" val="3056389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4CDE66-1C0D-4A2E-8F48-28467481E024}" type="datetime1">
              <a:rPr lang="en-US" smtClean="0"/>
              <a:t>4/24/2015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94FD3E-AFD9-4210-9EB7-26C042144119}" type="slidenum">
              <a:rPr lang="en-US" smtClean="0"/>
              <a:t>‹#›</a:t>
            </a:fld>
            <a:endParaRPr lang="en-US"/>
          </a:p>
        </p:txBody>
      </p:sp>
    </p:spTree>
    <p:extLst>
      <p:ext uri="{BB962C8B-B14F-4D97-AF65-F5344CB8AC3E}">
        <p14:creationId xmlns:p14="http://schemas.microsoft.com/office/powerpoint/2010/main" val="917451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FE04F9-9DFE-4748-A6BC-3101EF796E74}" type="datetime1">
              <a:rPr lang="en-US" smtClean="0"/>
              <a:t>4/24/2015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94FD3E-AFD9-4210-9EB7-26C042144119}" type="slidenum">
              <a:rPr lang="en-US" smtClean="0"/>
              <a:t>‹#›</a:t>
            </a:fld>
            <a:endParaRPr lang="en-US"/>
          </a:p>
        </p:txBody>
      </p:sp>
    </p:spTree>
    <p:extLst>
      <p:ext uri="{BB962C8B-B14F-4D97-AF65-F5344CB8AC3E}">
        <p14:creationId xmlns:p14="http://schemas.microsoft.com/office/powerpoint/2010/main" val="3856667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18679EF-E0B3-4AAC-BEB1-8934E81698BB}" type="datetime1">
              <a:rPr lang="en-US" smtClean="0"/>
              <a:t>4/24/2015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94FD3E-AFD9-4210-9EB7-26C042144119}" type="slidenum">
              <a:rPr lang="en-US" smtClean="0"/>
              <a:t>‹#›</a:t>
            </a:fld>
            <a:endParaRPr lang="en-US"/>
          </a:p>
        </p:txBody>
      </p:sp>
    </p:spTree>
    <p:extLst>
      <p:ext uri="{BB962C8B-B14F-4D97-AF65-F5344CB8AC3E}">
        <p14:creationId xmlns:p14="http://schemas.microsoft.com/office/powerpoint/2010/main" val="1010040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E4CB44B-80DB-4D21-8A7B-B6F6CA95975F}" type="datetime1">
              <a:rPr lang="en-US" smtClean="0"/>
              <a:t>4/24/2015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94FD3E-AFD9-4210-9EB7-26C042144119}" type="slidenum">
              <a:rPr lang="en-US" smtClean="0"/>
              <a:t>‹#›</a:t>
            </a:fld>
            <a:endParaRPr lang="en-US"/>
          </a:p>
        </p:txBody>
      </p:sp>
    </p:spTree>
    <p:extLst>
      <p:ext uri="{BB962C8B-B14F-4D97-AF65-F5344CB8AC3E}">
        <p14:creationId xmlns:p14="http://schemas.microsoft.com/office/powerpoint/2010/main" val="730370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FE3F1B5-E51E-4A9F-99CE-9CB6ECCC9158}" type="datetime1">
              <a:rPr lang="en-US" smtClean="0"/>
              <a:t>4/24/2015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94FD3E-AFD9-4210-9EB7-26C042144119}" type="slidenum">
              <a:rPr lang="en-US" smtClean="0"/>
              <a:t>‹#›</a:t>
            </a:fld>
            <a:endParaRPr lang="en-US"/>
          </a:p>
        </p:txBody>
      </p:sp>
    </p:spTree>
    <p:extLst>
      <p:ext uri="{BB962C8B-B14F-4D97-AF65-F5344CB8AC3E}">
        <p14:creationId xmlns:p14="http://schemas.microsoft.com/office/powerpoint/2010/main" val="497038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0D44BA-26D2-4FA0-849B-3B8DB1558106}" type="datetime1">
              <a:rPr lang="en-US" smtClean="0"/>
              <a:t>4/24/2015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94FD3E-AFD9-4210-9EB7-26C042144119}" type="slidenum">
              <a:rPr lang="en-US" smtClean="0"/>
              <a:t>‹#›</a:t>
            </a:fld>
            <a:endParaRPr lang="en-US"/>
          </a:p>
        </p:txBody>
      </p:sp>
    </p:spTree>
    <p:extLst>
      <p:ext uri="{BB962C8B-B14F-4D97-AF65-F5344CB8AC3E}">
        <p14:creationId xmlns:p14="http://schemas.microsoft.com/office/powerpoint/2010/main" val="1043068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C48579-4305-4C06-A2E5-1D291584F79A}" type="datetime1">
              <a:rPr lang="en-US" smtClean="0"/>
              <a:t>4/24/2015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94FD3E-AFD9-4210-9EB7-26C042144119}" type="slidenum">
              <a:rPr lang="en-US" smtClean="0"/>
              <a:t>‹#›</a:t>
            </a:fld>
            <a:endParaRPr lang="en-US"/>
          </a:p>
        </p:txBody>
      </p:sp>
    </p:spTree>
    <p:extLst>
      <p:ext uri="{BB962C8B-B14F-4D97-AF65-F5344CB8AC3E}">
        <p14:creationId xmlns:p14="http://schemas.microsoft.com/office/powerpoint/2010/main" val="431434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527F80-3729-4DB8-989B-761AB1B88B51}" type="datetime1">
              <a:rPr lang="en-US" smtClean="0"/>
              <a:t>4/24/2015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94FD3E-AFD9-4210-9EB7-26C042144119}" type="slidenum">
              <a:rPr lang="en-US" smtClean="0"/>
              <a:t>‹#›</a:t>
            </a:fld>
            <a:endParaRPr lang="en-US"/>
          </a:p>
        </p:txBody>
      </p:sp>
    </p:spTree>
    <p:extLst>
      <p:ext uri="{BB962C8B-B14F-4D97-AF65-F5344CB8AC3E}">
        <p14:creationId xmlns:p14="http://schemas.microsoft.com/office/powerpoint/2010/main" val="565499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743716-43AD-44DD-8C87-C4D0876988FD}" type="datetime1">
              <a:rPr lang="en-US" smtClean="0"/>
              <a:t>4/24/2015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94FD3E-AFD9-4210-9EB7-26C042144119}" type="slidenum">
              <a:rPr lang="en-US" smtClean="0"/>
              <a:t>‹#›</a:t>
            </a:fld>
            <a:endParaRPr lang="en-US"/>
          </a:p>
        </p:txBody>
      </p:sp>
    </p:spTree>
    <p:extLst>
      <p:ext uri="{BB962C8B-B14F-4D97-AF65-F5344CB8AC3E}">
        <p14:creationId xmlns:p14="http://schemas.microsoft.com/office/powerpoint/2010/main" val="22959519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5b1%5d%20http:/creativecommons.org/licenses/by-nc-sa/4.0/"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a:solidFill>
                  <a:srgbClr val="4BACC6">
                    <a:lumMod val="75000"/>
                  </a:srgbClr>
                </a:solidFill>
              </a:rPr>
              <a:t>Το </a:t>
            </a:r>
            <a:r>
              <a:rPr lang="el-GR" dirty="0" smtClean="0">
                <a:solidFill>
                  <a:srgbClr val="4BACC6">
                    <a:lumMod val="75000"/>
                  </a:srgbClr>
                </a:solidFill>
              </a:rPr>
              <a:t>ευρωπαϊκό θέατρο </a:t>
            </a:r>
            <a:r>
              <a:rPr lang="el-GR" dirty="0">
                <a:solidFill>
                  <a:srgbClr val="4BACC6">
                    <a:lumMod val="75000"/>
                  </a:srgbClr>
                </a:solidFill>
              </a:rPr>
              <a:t>του 20ού αιώνα (1900-1960)</a:t>
            </a:r>
            <a:endParaRPr lang="en-US" dirty="0"/>
          </a:p>
        </p:txBody>
      </p:sp>
      <p:sp>
        <p:nvSpPr>
          <p:cNvPr id="3" name="Subtitle 2"/>
          <p:cNvSpPr>
            <a:spLocks noGrp="1"/>
          </p:cNvSpPr>
          <p:nvPr>
            <p:ph type="subTitle" idx="1"/>
          </p:nvPr>
        </p:nvSpPr>
        <p:spPr/>
        <p:txBody>
          <a:bodyPr>
            <a:normAutofit lnSpcReduction="10000"/>
          </a:bodyPr>
          <a:lstStyle/>
          <a:p>
            <a:r>
              <a:rPr lang="el-GR" sz="2000" dirty="0" smtClean="0">
                <a:solidFill>
                  <a:schemeClr val="tx2">
                    <a:lumMod val="60000"/>
                    <a:lumOff val="40000"/>
                  </a:schemeClr>
                </a:solidFill>
              </a:rPr>
              <a:t>Ενότητα 2</a:t>
            </a:r>
            <a:endParaRPr lang="el-GR" sz="2000" dirty="0" smtClean="0">
              <a:solidFill>
                <a:schemeClr val="tx1"/>
              </a:solidFill>
            </a:endParaRPr>
          </a:p>
          <a:p>
            <a:r>
              <a:rPr lang="el-GR" sz="2000" dirty="0" smtClean="0">
                <a:solidFill>
                  <a:schemeClr val="tx1"/>
                </a:solidFill>
              </a:rPr>
              <a:t>  Το κίνημα του Συμβολισμού</a:t>
            </a:r>
            <a:endParaRPr lang="el-GR" sz="2000" dirty="0">
              <a:solidFill>
                <a:schemeClr val="tx1"/>
              </a:solidFill>
            </a:endParaRPr>
          </a:p>
          <a:p>
            <a:r>
              <a:rPr lang="el-GR" sz="2000" dirty="0" smtClean="0">
                <a:solidFill>
                  <a:schemeClr val="tx1"/>
                </a:solidFill>
              </a:rPr>
              <a:t>Αγγελική </a:t>
            </a:r>
            <a:r>
              <a:rPr lang="el-GR" sz="2000" dirty="0" err="1" smtClean="0">
                <a:solidFill>
                  <a:schemeClr val="tx1"/>
                </a:solidFill>
              </a:rPr>
              <a:t>Ρόζη</a:t>
            </a:r>
            <a:endParaRPr lang="el-GR" sz="2000" dirty="0" smtClean="0">
              <a:solidFill>
                <a:schemeClr val="tx1"/>
              </a:solidFill>
            </a:endParaRPr>
          </a:p>
          <a:p>
            <a:r>
              <a:rPr lang="el-GR" sz="2000" dirty="0" smtClean="0">
                <a:solidFill>
                  <a:schemeClr val="tx1"/>
                </a:solidFill>
              </a:rPr>
              <a:t>Πανεπιστήμιο Πατρών</a:t>
            </a:r>
          </a:p>
          <a:p>
            <a:r>
              <a:rPr lang="el-GR" sz="2000" dirty="0" smtClean="0">
                <a:solidFill>
                  <a:schemeClr val="tx1"/>
                </a:solidFill>
              </a:rPr>
              <a:t>Τμήμα Θεατρικών Σπουδών</a:t>
            </a:r>
            <a:endParaRPr lang="en-US" dirty="0">
              <a:solidFill>
                <a:schemeClr val="tx1"/>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88640"/>
            <a:ext cx="3694113" cy="139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5975" y="417240"/>
            <a:ext cx="4518025"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6"/>
          <p:cNvSpPr>
            <a:spLocks noGrp="1"/>
          </p:cNvSpPr>
          <p:nvPr>
            <p:ph type="sldNum" sz="quarter" idx="12"/>
          </p:nvPr>
        </p:nvSpPr>
        <p:spPr/>
        <p:txBody>
          <a:bodyPr/>
          <a:lstStyle/>
          <a:p>
            <a:fld id="{DB94FD3E-AFD9-4210-9EB7-26C042144119}" type="slidenum">
              <a:rPr lang="en-US" smtClean="0"/>
              <a:t>1</a:t>
            </a:fld>
            <a:endParaRPr lang="en-US"/>
          </a:p>
        </p:txBody>
      </p:sp>
    </p:spTree>
    <p:extLst>
      <p:ext uri="{BB962C8B-B14F-4D97-AF65-F5344CB8AC3E}">
        <p14:creationId xmlns:p14="http://schemas.microsoft.com/office/powerpoint/2010/main" val="31365266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3200" dirty="0">
                <a:solidFill>
                  <a:schemeClr val="tx2">
                    <a:lumMod val="60000"/>
                    <a:lumOff val="40000"/>
                  </a:schemeClr>
                </a:solidFill>
              </a:rPr>
              <a:t>Το κίνημα του </a:t>
            </a:r>
            <a:r>
              <a:rPr lang="el-GR" sz="3200" dirty="0" smtClean="0">
                <a:solidFill>
                  <a:schemeClr val="tx2">
                    <a:lumMod val="60000"/>
                    <a:lumOff val="40000"/>
                  </a:schemeClr>
                </a:solidFill>
              </a:rPr>
              <a:t>Συμβολισμού</a:t>
            </a:r>
            <a:br>
              <a:rPr lang="el-GR" sz="3200" dirty="0" smtClean="0">
                <a:solidFill>
                  <a:schemeClr val="tx2">
                    <a:lumMod val="60000"/>
                    <a:lumOff val="40000"/>
                  </a:schemeClr>
                </a:solidFill>
              </a:rPr>
            </a:br>
            <a:r>
              <a:rPr lang="el-GR" sz="3200" dirty="0" smtClean="0">
                <a:solidFill>
                  <a:schemeClr val="tx2">
                    <a:lumMod val="60000"/>
                    <a:lumOff val="40000"/>
                  </a:schemeClr>
                </a:solidFill>
              </a:rPr>
              <a:t> Δραματουργία</a:t>
            </a:r>
            <a:endParaRPr lang="en-US" dirty="0">
              <a:solidFill>
                <a:schemeClr val="tx2">
                  <a:lumMod val="60000"/>
                  <a:lumOff val="40000"/>
                </a:schemeClr>
              </a:solidFill>
            </a:endParaRPr>
          </a:p>
        </p:txBody>
      </p:sp>
      <p:sp>
        <p:nvSpPr>
          <p:cNvPr id="3" name="Content Placeholder 2"/>
          <p:cNvSpPr>
            <a:spLocks noGrp="1"/>
          </p:cNvSpPr>
          <p:nvPr>
            <p:ph idx="1"/>
          </p:nvPr>
        </p:nvSpPr>
        <p:spPr/>
        <p:txBody>
          <a:bodyPr/>
          <a:lstStyle/>
          <a:p>
            <a:pPr lvl="0"/>
            <a:r>
              <a:rPr lang="el-GR" sz="2400" b="1" dirty="0">
                <a:solidFill>
                  <a:prstClr val="black"/>
                </a:solidFill>
              </a:rPr>
              <a:t>Οι διαφορετικές αναγνώσεις του έργου</a:t>
            </a:r>
          </a:p>
          <a:p>
            <a:pPr lvl="0"/>
            <a:r>
              <a:rPr lang="el-GR" sz="2400" dirty="0">
                <a:solidFill>
                  <a:prstClr val="black"/>
                </a:solidFill>
              </a:rPr>
              <a:t>Με βάση τις αισθητικές αρχές του συμβολισμού διακρίνονται οι διαφορετικοί τρόποι αντίληψης του πραγματικού, όπως εκφράζονται από τα βασικά πρόσωπα του έργου. Το φεγγάρι και ο χορός της Σαλώμης ως σύμβολα που σηματοδοτούν την εξέλιξη του μύθου και της σκηνικής του παρουσίασης.</a:t>
            </a:r>
          </a:p>
          <a:p>
            <a:pPr lvl="0"/>
            <a:r>
              <a:rPr lang="el-GR" sz="2400" dirty="0">
                <a:solidFill>
                  <a:prstClr val="black"/>
                </a:solidFill>
              </a:rPr>
              <a:t>Η ερμηνεία των προσώπων μέσα από </a:t>
            </a:r>
            <a:r>
              <a:rPr lang="el-GR" sz="2400" dirty="0" smtClean="0">
                <a:solidFill>
                  <a:prstClr val="black"/>
                </a:solidFill>
              </a:rPr>
              <a:t>τη </a:t>
            </a:r>
            <a:r>
              <a:rPr lang="el-GR" sz="2400" dirty="0">
                <a:solidFill>
                  <a:prstClr val="black"/>
                </a:solidFill>
              </a:rPr>
              <a:t>φεμινιστική </a:t>
            </a:r>
            <a:r>
              <a:rPr lang="el-GR" sz="2400" dirty="0" smtClean="0">
                <a:solidFill>
                  <a:prstClr val="black"/>
                </a:solidFill>
              </a:rPr>
              <a:t>οπτική </a:t>
            </a:r>
            <a:endParaRPr lang="el-GR" sz="2400" dirty="0">
              <a:solidFill>
                <a:prstClr val="black"/>
              </a:solidFill>
            </a:endParaRPr>
          </a:p>
          <a:p>
            <a:pPr lvl="0"/>
            <a:r>
              <a:rPr lang="el-GR" sz="2400" dirty="0">
                <a:solidFill>
                  <a:prstClr val="black"/>
                </a:solidFill>
              </a:rPr>
              <a:t>Το σκηνικό της ανατολής: απηχήσεις του </a:t>
            </a:r>
            <a:r>
              <a:rPr lang="el-GR" sz="2400" dirty="0" err="1">
                <a:solidFill>
                  <a:prstClr val="black"/>
                </a:solidFill>
              </a:rPr>
              <a:t>οριενταλισμού</a:t>
            </a:r>
            <a:r>
              <a:rPr lang="el-GR" sz="2400" dirty="0">
                <a:solidFill>
                  <a:prstClr val="black"/>
                </a:solidFill>
              </a:rPr>
              <a:t> και της αποικιακής </a:t>
            </a:r>
            <a:r>
              <a:rPr lang="el-GR" sz="2400" dirty="0" smtClean="0">
                <a:solidFill>
                  <a:prstClr val="black"/>
                </a:solidFill>
              </a:rPr>
              <a:t>ιδεολογίας</a:t>
            </a:r>
            <a:endParaRPr lang="el-GR" sz="2400" dirty="0">
              <a:solidFill>
                <a:prstClr val="black"/>
              </a:solidFill>
            </a:endParaRPr>
          </a:p>
          <a:p>
            <a:endParaRPr lang="en-US" dirty="0"/>
          </a:p>
        </p:txBody>
      </p:sp>
      <p:sp>
        <p:nvSpPr>
          <p:cNvPr id="4" name="Slide Number Placeholder 3"/>
          <p:cNvSpPr>
            <a:spLocks noGrp="1"/>
          </p:cNvSpPr>
          <p:nvPr>
            <p:ph type="sldNum" sz="quarter" idx="12"/>
          </p:nvPr>
        </p:nvSpPr>
        <p:spPr/>
        <p:txBody>
          <a:bodyPr/>
          <a:lstStyle/>
          <a:p>
            <a:fld id="{DB94FD3E-AFD9-4210-9EB7-26C042144119}" type="slidenum">
              <a:rPr lang="en-US" smtClean="0"/>
              <a:t>10</a:t>
            </a:fld>
            <a:endParaRPr lang="en-US"/>
          </a:p>
        </p:txBody>
      </p:sp>
      <p:pic>
        <p:nvPicPr>
          <p:cNvPr id="5" name="Εικόνα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39205464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3600" dirty="0">
                <a:solidFill>
                  <a:schemeClr val="tx2">
                    <a:lumMod val="60000"/>
                    <a:lumOff val="40000"/>
                  </a:schemeClr>
                </a:solidFill>
              </a:rPr>
              <a:t>Το κίνημα του </a:t>
            </a:r>
            <a:r>
              <a:rPr lang="el-GR" sz="3600" dirty="0" smtClean="0">
                <a:solidFill>
                  <a:schemeClr val="tx2">
                    <a:lumMod val="60000"/>
                    <a:lumOff val="40000"/>
                  </a:schemeClr>
                </a:solidFill>
              </a:rPr>
              <a:t>Συμβολισμού</a:t>
            </a:r>
            <a:br>
              <a:rPr lang="el-GR" sz="3600" dirty="0" smtClean="0">
                <a:solidFill>
                  <a:schemeClr val="tx2">
                    <a:lumMod val="60000"/>
                    <a:lumOff val="40000"/>
                  </a:schemeClr>
                </a:solidFill>
              </a:rPr>
            </a:br>
            <a:r>
              <a:rPr lang="el-GR" sz="3600" dirty="0" smtClean="0">
                <a:solidFill>
                  <a:schemeClr val="tx2">
                    <a:lumMod val="60000"/>
                    <a:lumOff val="40000"/>
                  </a:schemeClr>
                </a:solidFill>
              </a:rPr>
              <a:t> Σκηνική πρακτική</a:t>
            </a:r>
            <a:endParaRPr lang="en-US" dirty="0">
              <a:solidFill>
                <a:schemeClr val="tx2">
                  <a:lumMod val="60000"/>
                  <a:lumOff val="40000"/>
                </a:schemeClr>
              </a:solidFill>
            </a:endParaRPr>
          </a:p>
        </p:txBody>
      </p:sp>
      <p:sp>
        <p:nvSpPr>
          <p:cNvPr id="3" name="Content Placeholder 2"/>
          <p:cNvSpPr>
            <a:spLocks noGrp="1"/>
          </p:cNvSpPr>
          <p:nvPr>
            <p:ph sz="half" idx="1"/>
          </p:nvPr>
        </p:nvSpPr>
        <p:spPr/>
        <p:txBody>
          <a:bodyPr>
            <a:normAutofit fontScale="92500" lnSpcReduction="20000"/>
          </a:bodyPr>
          <a:lstStyle/>
          <a:p>
            <a:pPr lvl="0">
              <a:spcBef>
                <a:spcPts val="0"/>
              </a:spcBef>
            </a:pPr>
            <a:r>
              <a:rPr lang="el-GR" sz="2200" dirty="0">
                <a:solidFill>
                  <a:prstClr val="black"/>
                </a:solidFill>
              </a:rPr>
              <a:t>Ο </a:t>
            </a:r>
            <a:r>
              <a:rPr lang="en-US" sz="2200" dirty="0">
                <a:solidFill>
                  <a:prstClr val="black"/>
                </a:solidFill>
              </a:rPr>
              <a:t>Paul </a:t>
            </a:r>
            <a:r>
              <a:rPr lang="fr-FR" sz="2200" dirty="0">
                <a:solidFill>
                  <a:prstClr val="black"/>
                </a:solidFill>
              </a:rPr>
              <a:t>Fort</a:t>
            </a:r>
            <a:r>
              <a:rPr lang="el-GR" sz="2200" dirty="0">
                <a:solidFill>
                  <a:prstClr val="black"/>
                </a:solidFill>
              </a:rPr>
              <a:t> (</a:t>
            </a:r>
            <a:r>
              <a:rPr lang="fr-FR" sz="2200" i="1" dirty="0">
                <a:solidFill>
                  <a:prstClr val="black"/>
                </a:solidFill>
              </a:rPr>
              <a:t>Th</a:t>
            </a:r>
            <a:r>
              <a:rPr lang="el-GR" sz="2200" i="1" dirty="0" err="1">
                <a:solidFill>
                  <a:prstClr val="black"/>
                </a:solidFill>
              </a:rPr>
              <a:t>éâ</a:t>
            </a:r>
            <a:r>
              <a:rPr lang="fr-FR" sz="2200" i="1" dirty="0" err="1">
                <a:solidFill>
                  <a:prstClr val="black"/>
                </a:solidFill>
              </a:rPr>
              <a:t>tre</a:t>
            </a:r>
            <a:r>
              <a:rPr lang="fr-FR" sz="2200" i="1" dirty="0">
                <a:solidFill>
                  <a:prstClr val="black"/>
                </a:solidFill>
              </a:rPr>
              <a:t> d</a:t>
            </a:r>
            <a:r>
              <a:rPr lang="el-GR" sz="2200" i="1" dirty="0">
                <a:solidFill>
                  <a:prstClr val="black"/>
                </a:solidFill>
              </a:rPr>
              <a:t>’</a:t>
            </a:r>
            <a:r>
              <a:rPr lang="fr-FR" sz="2200" i="1" dirty="0">
                <a:solidFill>
                  <a:prstClr val="black"/>
                </a:solidFill>
              </a:rPr>
              <a:t>art</a:t>
            </a:r>
            <a:r>
              <a:rPr lang="el-GR" sz="2200" dirty="0">
                <a:solidFill>
                  <a:prstClr val="black"/>
                </a:solidFill>
              </a:rPr>
              <a:t>) και ιδιαίτερα ο </a:t>
            </a:r>
            <a:r>
              <a:rPr lang="en-US" sz="2200" dirty="0" err="1">
                <a:solidFill>
                  <a:prstClr val="black"/>
                </a:solidFill>
              </a:rPr>
              <a:t>Aur</a:t>
            </a:r>
            <a:r>
              <a:rPr lang="el-GR" sz="2200" dirty="0">
                <a:solidFill>
                  <a:prstClr val="black"/>
                </a:solidFill>
              </a:rPr>
              <a:t>é</a:t>
            </a:r>
            <a:r>
              <a:rPr lang="en-US" sz="2200" dirty="0">
                <a:solidFill>
                  <a:prstClr val="black"/>
                </a:solidFill>
              </a:rPr>
              <a:t>lien </a:t>
            </a:r>
            <a:r>
              <a:rPr lang="fr-FR" sz="2200" dirty="0" err="1">
                <a:solidFill>
                  <a:prstClr val="black"/>
                </a:solidFill>
              </a:rPr>
              <a:t>Lugn</a:t>
            </a:r>
            <a:r>
              <a:rPr lang="el-GR" sz="2200" dirty="0">
                <a:solidFill>
                  <a:prstClr val="black"/>
                </a:solidFill>
              </a:rPr>
              <a:t>é-</a:t>
            </a:r>
            <a:r>
              <a:rPr lang="fr-FR" sz="2200" dirty="0">
                <a:solidFill>
                  <a:prstClr val="black"/>
                </a:solidFill>
              </a:rPr>
              <a:t>Po</a:t>
            </a:r>
            <a:r>
              <a:rPr lang="el-GR" sz="2200" dirty="0">
                <a:solidFill>
                  <a:prstClr val="black"/>
                </a:solidFill>
              </a:rPr>
              <a:t>ë (</a:t>
            </a:r>
            <a:r>
              <a:rPr lang="fr-FR" sz="2200" i="1" dirty="0">
                <a:solidFill>
                  <a:prstClr val="black"/>
                </a:solidFill>
              </a:rPr>
              <a:t>Th</a:t>
            </a:r>
            <a:r>
              <a:rPr lang="el-GR" sz="2200" i="1" dirty="0" err="1">
                <a:solidFill>
                  <a:prstClr val="black"/>
                </a:solidFill>
              </a:rPr>
              <a:t>éâ</a:t>
            </a:r>
            <a:r>
              <a:rPr lang="fr-FR" sz="2200" i="1" dirty="0" err="1">
                <a:solidFill>
                  <a:prstClr val="black"/>
                </a:solidFill>
              </a:rPr>
              <a:t>tre</a:t>
            </a:r>
            <a:r>
              <a:rPr lang="fr-FR" sz="2200" i="1" dirty="0">
                <a:solidFill>
                  <a:prstClr val="black"/>
                </a:solidFill>
              </a:rPr>
              <a:t> de l</a:t>
            </a:r>
            <a:r>
              <a:rPr lang="el-GR" sz="2200" i="1" dirty="0">
                <a:solidFill>
                  <a:prstClr val="black"/>
                </a:solidFill>
              </a:rPr>
              <a:t>’Œ</a:t>
            </a:r>
            <a:r>
              <a:rPr lang="fr-FR" sz="2200" i="1" dirty="0" err="1">
                <a:solidFill>
                  <a:prstClr val="black"/>
                </a:solidFill>
              </a:rPr>
              <a:t>uvre</a:t>
            </a:r>
            <a:r>
              <a:rPr lang="el-GR" sz="2200" dirty="0">
                <a:solidFill>
                  <a:prstClr val="black"/>
                </a:solidFill>
              </a:rPr>
              <a:t>) καλλιέργησαν μια σκηνοθετική γραμμή που </a:t>
            </a:r>
            <a:r>
              <a:rPr lang="el-GR" sz="2200" dirty="0" smtClean="0">
                <a:solidFill>
                  <a:prstClr val="black"/>
                </a:solidFill>
              </a:rPr>
              <a:t>ανταποκρινόταν </a:t>
            </a:r>
            <a:r>
              <a:rPr lang="el-GR" sz="2200" dirty="0">
                <a:solidFill>
                  <a:prstClr val="black"/>
                </a:solidFill>
              </a:rPr>
              <a:t>στις απαιτήσεις της συμβολιστών δραματουργών. </a:t>
            </a:r>
          </a:p>
          <a:p>
            <a:pPr lvl="0">
              <a:spcBef>
                <a:spcPts val="0"/>
              </a:spcBef>
            </a:pPr>
            <a:r>
              <a:rPr lang="el-GR" sz="2200" dirty="0">
                <a:solidFill>
                  <a:prstClr val="black"/>
                </a:solidFill>
              </a:rPr>
              <a:t>Πρωταρχικό τους μέλημα ήταν η εξάλειψη κάθε ρεαλιστικού στοιχείου από τη σκηνή και η υιοθέτηση της </a:t>
            </a:r>
            <a:r>
              <a:rPr lang="el-GR" sz="2200" dirty="0" err="1">
                <a:solidFill>
                  <a:prstClr val="black"/>
                </a:solidFill>
              </a:rPr>
              <a:t>βαγκνερικής</a:t>
            </a:r>
            <a:r>
              <a:rPr lang="el-GR" sz="2200" dirty="0">
                <a:solidFill>
                  <a:prstClr val="black"/>
                </a:solidFill>
              </a:rPr>
              <a:t> αντίληψης για την αρμονική συνεργασία όλων των </a:t>
            </a:r>
            <a:r>
              <a:rPr lang="el-GR" sz="2200" dirty="0" smtClean="0">
                <a:solidFill>
                  <a:prstClr val="black"/>
                </a:solidFill>
              </a:rPr>
              <a:t>τεχνών και </a:t>
            </a:r>
            <a:r>
              <a:rPr lang="el-GR" sz="2200" dirty="0">
                <a:solidFill>
                  <a:prstClr val="black"/>
                </a:solidFill>
              </a:rPr>
              <a:t>βασικός στόχος η δημιουργία μιας ονειρικής </a:t>
            </a:r>
            <a:r>
              <a:rPr lang="el-GR" sz="2200" dirty="0" smtClean="0">
                <a:solidFill>
                  <a:prstClr val="black"/>
                </a:solidFill>
              </a:rPr>
              <a:t>ατμόσφαιρας, </a:t>
            </a:r>
            <a:r>
              <a:rPr lang="el-GR" sz="2200" dirty="0">
                <a:solidFill>
                  <a:prstClr val="black"/>
                </a:solidFill>
              </a:rPr>
              <a:t>ώστε να μπορέσει να αναδειχθεί η βασική «ιδέα» του έργου. </a:t>
            </a:r>
          </a:p>
          <a:p>
            <a:endParaRPr lang="en-US" dirty="0"/>
          </a:p>
        </p:txBody>
      </p:sp>
      <p:sp>
        <p:nvSpPr>
          <p:cNvPr id="5" name="Slide Number Placeholder 4"/>
          <p:cNvSpPr>
            <a:spLocks noGrp="1"/>
          </p:cNvSpPr>
          <p:nvPr>
            <p:ph type="sldNum" sz="quarter" idx="12"/>
          </p:nvPr>
        </p:nvSpPr>
        <p:spPr/>
        <p:txBody>
          <a:bodyPr/>
          <a:lstStyle/>
          <a:p>
            <a:fld id="{DB94FD3E-AFD9-4210-9EB7-26C042144119}" type="slidenum">
              <a:rPr lang="en-US" smtClean="0"/>
              <a:t>11</a:t>
            </a:fld>
            <a:endParaRPr lang="en-US"/>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795866" y="1738541"/>
            <a:ext cx="3743268" cy="4249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
        <p:nvSpPr>
          <p:cNvPr id="4" name="Rectangle 3"/>
          <p:cNvSpPr/>
          <p:nvPr/>
        </p:nvSpPr>
        <p:spPr>
          <a:xfrm>
            <a:off x="4139952" y="6022437"/>
            <a:ext cx="4572000" cy="338554"/>
          </a:xfrm>
          <a:prstGeom prst="rect">
            <a:avLst/>
          </a:prstGeom>
        </p:spPr>
        <p:txBody>
          <a:bodyPr>
            <a:spAutoFit/>
          </a:bodyPr>
          <a:lstStyle/>
          <a:p>
            <a:r>
              <a:rPr lang="el-GR" sz="800" dirty="0" smtClean="0"/>
              <a:t>Εικόνα 2: </a:t>
            </a:r>
            <a:r>
              <a:rPr lang="en-US" sz="800" dirty="0" smtClean="0"/>
              <a:t>http</a:t>
            </a:r>
            <a:r>
              <a:rPr lang="en-US" sz="800" dirty="0"/>
              <a:t>://www.bedetheque.com/BD-AUT-Collectif-La-princesse-Maleine-84290.html</a:t>
            </a:r>
            <a:endParaRPr lang="el-GR" sz="800" dirty="0"/>
          </a:p>
          <a:p>
            <a:endParaRPr lang="en-US" sz="800" dirty="0"/>
          </a:p>
        </p:txBody>
      </p:sp>
    </p:spTree>
    <p:extLst>
      <p:ext uri="{BB962C8B-B14F-4D97-AF65-F5344CB8AC3E}">
        <p14:creationId xmlns:p14="http://schemas.microsoft.com/office/powerpoint/2010/main" val="41038968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3200" dirty="0">
                <a:solidFill>
                  <a:schemeClr val="tx2">
                    <a:lumMod val="60000"/>
                    <a:lumOff val="40000"/>
                  </a:schemeClr>
                </a:solidFill>
              </a:rPr>
              <a:t>Το κίνημα του </a:t>
            </a:r>
            <a:r>
              <a:rPr lang="el-GR" sz="3200" dirty="0" smtClean="0">
                <a:solidFill>
                  <a:schemeClr val="tx2">
                    <a:lumMod val="60000"/>
                    <a:lumOff val="40000"/>
                  </a:schemeClr>
                </a:solidFill>
              </a:rPr>
              <a:t>Συμβολισμού</a:t>
            </a:r>
            <a:br>
              <a:rPr lang="el-GR" sz="3200" dirty="0" smtClean="0">
                <a:solidFill>
                  <a:schemeClr val="tx2">
                    <a:lumMod val="60000"/>
                    <a:lumOff val="40000"/>
                  </a:schemeClr>
                </a:solidFill>
              </a:rPr>
            </a:br>
            <a:r>
              <a:rPr lang="el-GR" sz="3200" dirty="0" smtClean="0">
                <a:solidFill>
                  <a:schemeClr val="tx2">
                    <a:lumMod val="60000"/>
                    <a:lumOff val="40000"/>
                  </a:schemeClr>
                </a:solidFill>
              </a:rPr>
              <a:t> </a:t>
            </a:r>
            <a:r>
              <a:rPr lang="el-GR" sz="3200" dirty="0">
                <a:solidFill>
                  <a:schemeClr val="tx2">
                    <a:lumMod val="60000"/>
                    <a:lumOff val="40000"/>
                  </a:schemeClr>
                </a:solidFill>
              </a:rPr>
              <a:t>Σκηνική </a:t>
            </a:r>
            <a:r>
              <a:rPr lang="el-GR" sz="3200" dirty="0" smtClean="0">
                <a:solidFill>
                  <a:schemeClr val="tx2">
                    <a:lumMod val="60000"/>
                    <a:lumOff val="40000"/>
                  </a:schemeClr>
                </a:solidFill>
              </a:rPr>
              <a:t>πρακτική</a:t>
            </a:r>
            <a:endParaRPr lang="en-US" dirty="0">
              <a:solidFill>
                <a:schemeClr val="tx2">
                  <a:lumMod val="60000"/>
                  <a:lumOff val="40000"/>
                </a:schemeClr>
              </a:solidFill>
            </a:endParaRPr>
          </a:p>
        </p:txBody>
      </p:sp>
      <p:sp>
        <p:nvSpPr>
          <p:cNvPr id="3" name="Content Placeholder 2"/>
          <p:cNvSpPr>
            <a:spLocks noGrp="1"/>
          </p:cNvSpPr>
          <p:nvPr>
            <p:ph idx="1"/>
          </p:nvPr>
        </p:nvSpPr>
        <p:spPr/>
        <p:txBody>
          <a:bodyPr>
            <a:normAutofit lnSpcReduction="10000"/>
          </a:bodyPr>
          <a:lstStyle/>
          <a:p>
            <a:pPr lvl="0">
              <a:spcBef>
                <a:spcPts val="0"/>
              </a:spcBef>
            </a:pPr>
            <a:r>
              <a:rPr lang="el-GR" dirty="0">
                <a:solidFill>
                  <a:prstClr val="black"/>
                </a:solidFill>
              </a:rPr>
              <a:t>Κυρίαρχο ρόλο έπαιζε η παρέμβαση του φωτισμού, η εικαστική διαμόρφωση της σκηνής και η διαμόρφωση μιας νέας αισθητικής στην υποκριτική. </a:t>
            </a:r>
            <a:endParaRPr lang="el-GR" dirty="0" smtClean="0">
              <a:solidFill>
                <a:prstClr val="black"/>
              </a:solidFill>
            </a:endParaRPr>
          </a:p>
          <a:p>
            <a:pPr lvl="0">
              <a:spcBef>
                <a:spcPts val="0"/>
              </a:spcBef>
            </a:pPr>
            <a:r>
              <a:rPr lang="el-GR" dirty="0" smtClean="0">
                <a:solidFill>
                  <a:prstClr val="black"/>
                </a:solidFill>
              </a:rPr>
              <a:t>Ο </a:t>
            </a:r>
            <a:r>
              <a:rPr lang="el-GR" dirty="0">
                <a:solidFill>
                  <a:prstClr val="black"/>
                </a:solidFill>
              </a:rPr>
              <a:t>ηθοποιός έπρεπε να αποβάλει κάθε ρεαλιστικό στοιχείο στην κίνηση, την εκφορά του λόγου και τη γενικότερη παρουσία του στη σκηνή, και να μετατραπεί σε μια απρόσωπη, </a:t>
            </a:r>
            <a:r>
              <a:rPr lang="el-GR" dirty="0" smtClean="0">
                <a:solidFill>
                  <a:prstClr val="black"/>
                </a:solidFill>
              </a:rPr>
              <a:t>«άυλη» </a:t>
            </a:r>
            <a:r>
              <a:rPr lang="el-GR" dirty="0">
                <a:solidFill>
                  <a:prstClr val="black"/>
                </a:solidFill>
              </a:rPr>
              <a:t>μορφή, έχοντας ως «πρότυπο» </a:t>
            </a:r>
            <a:r>
              <a:rPr lang="el-GR" dirty="0" smtClean="0">
                <a:solidFill>
                  <a:prstClr val="black"/>
                </a:solidFill>
              </a:rPr>
              <a:t>τη </a:t>
            </a:r>
            <a:r>
              <a:rPr lang="el-GR" dirty="0">
                <a:solidFill>
                  <a:prstClr val="black"/>
                </a:solidFill>
              </a:rPr>
              <a:t>μαριονέτα. </a:t>
            </a:r>
          </a:p>
          <a:p>
            <a:endParaRPr lang="en-US" dirty="0"/>
          </a:p>
        </p:txBody>
      </p:sp>
      <p:sp>
        <p:nvSpPr>
          <p:cNvPr id="4" name="Slide Number Placeholder 3"/>
          <p:cNvSpPr>
            <a:spLocks noGrp="1"/>
          </p:cNvSpPr>
          <p:nvPr>
            <p:ph type="sldNum" sz="quarter" idx="12"/>
          </p:nvPr>
        </p:nvSpPr>
        <p:spPr/>
        <p:txBody>
          <a:bodyPr/>
          <a:lstStyle/>
          <a:p>
            <a:fld id="{DB94FD3E-AFD9-4210-9EB7-26C042144119}" type="slidenum">
              <a:rPr lang="en-US" smtClean="0"/>
              <a:t>12</a:t>
            </a:fld>
            <a:endParaRPr lang="en-US"/>
          </a:p>
        </p:txBody>
      </p:sp>
      <p:pic>
        <p:nvPicPr>
          <p:cNvPr id="5" name="Εικόνα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38324078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B94FD3E-AFD9-4210-9EB7-26C042144119}" type="slidenum">
              <a:rPr lang="en-US" smtClean="0"/>
              <a:t>13</a:t>
            </a:fld>
            <a:endParaRPr lang="en-US"/>
          </a:p>
        </p:txBody>
      </p:sp>
      <p:sp>
        <p:nvSpPr>
          <p:cNvPr id="3" name="Rectangle 2"/>
          <p:cNvSpPr/>
          <p:nvPr/>
        </p:nvSpPr>
        <p:spPr>
          <a:xfrm>
            <a:off x="2702321" y="3044280"/>
            <a:ext cx="3739357" cy="769441"/>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4400" dirty="0">
                <a:solidFill>
                  <a:srgbClr val="4F81BD"/>
                </a:solidFill>
                <a:ea typeface="+mj-ea"/>
                <a:cs typeface="+mj-cs"/>
              </a:rPr>
              <a:t>Τέλος Ενότητας</a:t>
            </a:r>
            <a:endParaRPr lang="en-US" dirty="0"/>
          </a:p>
        </p:txBody>
      </p:sp>
      <p:pic>
        <p:nvPicPr>
          <p:cNvPr id="5" name="Εικόνα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2032776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B94FD3E-AFD9-4210-9EB7-26C042144119}" type="slidenum">
              <a:rPr lang="en-US" smtClean="0"/>
              <a:t>14</a:t>
            </a:fld>
            <a:endParaRPr lang="en-US"/>
          </a:p>
        </p:txBody>
      </p:sp>
      <p:sp>
        <p:nvSpPr>
          <p:cNvPr id="3" name="Title 1"/>
          <p:cNvSpPr txBox="1">
            <a:spLocks/>
          </p:cNvSpPr>
          <p:nvPr/>
        </p:nvSpPr>
        <p:spPr>
          <a:xfrm>
            <a:off x="457200" y="-162272"/>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mtClean="0"/>
              <a:t>Σημείωμα Αδειοδότησης</a:t>
            </a:r>
            <a:endParaRPr lang="el-GR" dirty="0"/>
          </a:p>
        </p:txBody>
      </p:sp>
      <p:sp>
        <p:nvSpPr>
          <p:cNvPr id="4" name="Content Placeholder 2"/>
          <p:cNvSpPr txBox="1">
            <a:spLocks/>
          </p:cNvSpPr>
          <p:nvPr/>
        </p:nvSpPr>
        <p:spPr>
          <a:xfrm>
            <a:off x="107504" y="764704"/>
            <a:ext cx="8928992" cy="1440159"/>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l-GR" sz="2000" smtClean="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                     </a:t>
            </a:r>
          </a:p>
          <a:p>
            <a:pPr marL="0" indent="0">
              <a:buFont typeface="Arial" panose="020B0604020202020204" pitchFamily="34" charset="0"/>
              <a:buNone/>
            </a:pPr>
            <a:endParaRPr lang="el-GR" sz="2000" dirty="0"/>
          </a:p>
        </p:txBody>
      </p:sp>
      <p:pic>
        <p:nvPicPr>
          <p:cNvPr id="5" name="Picture 22" descr="Λογότυπο για Άδειες χρήσης Creative Commons BY-NC-ND">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7670" y="2357922"/>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852936"/>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dirty="0"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Tree>
    <p:extLst>
      <p:ext uri="{BB962C8B-B14F-4D97-AF65-F5344CB8AC3E}">
        <p14:creationId xmlns:p14="http://schemas.microsoft.com/office/powerpoint/2010/main" val="12765871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B94FD3E-AFD9-4210-9EB7-26C042144119}" type="slidenum">
              <a:rPr lang="en-US" smtClean="0"/>
              <a:t>15</a:t>
            </a:fld>
            <a:endParaRPr lang="en-US"/>
          </a:p>
        </p:txBody>
      </p:sp>
      <p:pic>
        <p:nvPicPr>
          <p:cNvPr id="4" name="Εικόνα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5163" y="1397000"/>
            <a:ext cx="5273675"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6732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B94FD3E-AFD9-4210-9EB7-26C042144119}" type="slidenum">
              <a:rPr lang="en-US" smtClean="0"/>
              <a:t>16</a:t>
            </a:fld>
            <a:endParaRPr lang="en-US"/>
          </a:p>
        </p:txBody>
      </p:sp>
      <p:sp>
        <p:nvSpPr>
          <p:cNvPr id="3" name="Rectangle 2"/>
          <p:cNvSpPr/>
          <p:nvPr/>
        </p:nvSpPr>
        <p:spPr>
          <a:xfrm>
            <a:off x="179512" y="332656"/>
            <a:ext cx="8856984" cy="769441"/>
          </a:xfrm>
          <a:prstGeom prst="rect">
            <a:avLst/>
          </a:prstGeom>
        </p:spPr>
        <p:txBody>
          <a:bodyPr wrap="square">
            <a:spAutoFit/>
          </a:bodyPr>
          <a:lstStyle/>
          <a:p>
            <a:r>
              <a:rPr lang="el-GR" sz="4400" dirty="0">
                <a:solidFill>
                  <a:srgbClr val="5075BC"/>
                </a:solidFill>
                <a:ea typeface="+mj-ea"/>
                <a:cs typeface="+mj-cs"/>
              </a:rPr>
              <a:t>Σημείωμα Χρήσης Έργων Τρίτων</a:t>
            </a:r>
            <a:r>
              <a:rPr lang="en-US" sz="4400" dirty="0">
                <a:solidFill>
                  <a:srgbClr val="5075BC"/>
                </a:solidFill>
                <a:ea typeface="+mj-ea"/>
                <a:cs typeface="+mj-cs"/>
              </a:rPr>
              <a:t> (1/2)</a:t>
            </a:r>
            <a:endParaRPr lang="en-US" dirty="0"/>
          </a:p>
        </p:txBody>
      </p:sp>
      <p:sp>
        <p:nvSpPr>
          <p:cNvPr id="4" name="Rectangle 3"/>
          <p:cNvSpPr/>
          <p:nvPr/>
        </p:nvSpPr>
        <p:spPr>
          <a:xfrm>
            <a:off x="179512" y="1120353"/>
            <a:ext cx="8712968" cy="861774"/>
          </a:xfrm>
          <a:prstGeom prst="rect">
            <a:avLst/>
          </a:prstGeom>
        </p:spPr>
        <p:txBody>
          <a:bodyPr wrap="square">
            <a:spAutoFit/>
          </a:bodyPr>
          <a:lstStyle/>
          <a:p>
            <a:pPr lvl="0">
              <a:spcBef>
                <a:spcPts val="1200"/>
              </a:spcBef>
            </a:pPr>
            <a:r>
              <a:rPr lang="el-GR" sz="2000" dirty="0">
                <a:solidFill>
                  <a:prstClr val="black"/>
                </a:solidFill>
              </a:rPr>
              <a:t>Το Έργο αυτό κάνει χρήση των ακόλουθων έργων:</a:t>
            </a:r>
          </a:p>
          <a:p>
            <a:pPr lvl="0">
              <a:spcBef>
                <a:spcPts val="1200"/>
              </a:spcBef>
            </a:pPr>
            <a:r>
              <a:rPr lang="el-GR" sz="2000" b="1" dirty="0">
                <a:solidFill>
                  <a:prstClr val="black"/>
                </a:solidFill>
              </a:rPr>
              <a:t>Εικόνες/Σχήματα/Διαγράμματα</a:t>
            </a:r>
            <a:r>
              <a:rPr lang="en-US" sz="2000" b="1" dirty="0">
                <a:solidFill>
                  <a:prstClr val="black"/>
                </a:solidFill>
              </a:rPr>
              <a:t>/</a:t>
            </a:r>
            <a:r>
              <a:rPr lang="el-GR" sz="2000" b="1" dirty="0">
                <a:solidFill>
                  <a:prstClr val="black"/>
                </a:solidFill>
              </a:rPr>
              <a:t>Φωτογραφίες</a:t>
            </a:r>
          </a:p>
        </p:txBody>
      </p:sp>
      <p:sp>
        <p:nvSpPr>
          <p:cNvPr id="5" name="Rectangle 4"/>
          <p:cNvSpPr/>
          <p:nvPr/>
        </p:nvSpPr>
        <p:spPr>
          <a:xfrm>
            <a:off x="179512" y="2132856"/>
            <a:ext cx="8640960" cy="954107"/>
          </a:xfrm>
          <a:prstGeom prst="rect">
            <a:avLst/>
          </a:prstGeom>
        </p:spPr>
        <p:txBody>
          <a:bodyPr wrap="square">
            <a:spAutoFit/>
          </a:bodyPr>
          <a:lstStyle/>
          <a:p>
            <a:r>
              <a:rPr lang="el-GR" sz="1400" dirty="0" smtClean="0">
                <a:solidFill>
                  <a:prstClr val="black"/>
                </a:solidFill>
              </a:rPr>
              <a:t>Εικόνα </a:t>
            </a:r>
            <a:r>
              <a:rPr lang="el-GR" sz="1400" dirty="0" smtClean="0">
                <a:solidFill>
                  <a:prstClr val="black"/>
                </a:solidFill>
              </a:rPr>
              <a:t>1:</a:t>
            </a:r>
            <a:r>
              <a:rPr lang="en-US" sz="1400" dirty="0"/>
              <a:t>http://en.wikipedia.org/wiki/Gustave_Moreau#/media/File:Gustave_Moreau_-_The_Apparition_-_Google_Art_Project.jpg</a:t>
            </a:r>
          </a:p>
          <a:p>
            <a:endParaRPr lang="en-US" sz="1400" dirty="0"/>
          </a:p>
          <a:p>
            <a:pPr lvl="0"/>
            <a:endParaRPr lang="en-US" sz="1400" dirty="0">
              <a:solidFill>
                <a:prstClr val="black"/>
              </a:solidFill>
            </a:endParaRPr>
          </a:p>
        </p:txBody>
      </p:sp>
      <p:sp>
        <p:nvSpPr>
          <p:cNvPr id="6" name="Rectangle 5"/>
          <p:cNvSpPr/>
          <p:nvPr/>
        </p:nvSpPr>
        <p:spPr>
          <a:xfrm>
            <a:off x="179512" y="2924944"/>
            <a:ext cx="6850209" cy="307777"/>
          </a:xfrm>
          <a:prstGeom prst="rect">
            <a:avLst/>
          </a:prstGeom>
        </p:spPr>
        <p:txBody>
          <a:bodyPr wrap="none">
            <a:spAutoFit/>
          </a:bodyPr>
          <a:lstStyle/>
          <a:p>
            <a:pPr lvl="0"/>
            <a:r>
              <a:rPr lang="el-GR" sz="1400" dirty="0" smtClean="0">
                <a:solidFill>
                  <a:prstClr val="black"/>
                </a:solidFill>
              </a:rPr>
              <a:t>Εικόνα 2</a:t>
            </a:r>
            <a:r>
              <a:rPr lang="el-GR" sz="1400" dirty="0" smtClean="0">
                <a:solidFill>
                  <a:prstClr val="black"/>
                </a:solidFill>
              </a:rPr>
              <a:t>:</a:t>
            </a:r>
            <a:r>
              <a:rPr lang="en-US" sz="1400" dirty="0"/>
              <a:t> </a:t>
            </a:r>
            <a:r>
              <a:rPr lang="el-GR" sz="1400" dirty="0" smtClean="0"/>
              <a:t> </a:t>
            </a:r>
            <a:r>
              <a:rPr lang="en-US" sz="1400" dirty="0" smtClean="0"/>
              <a:t>http</a:t>
            </a:r>
            <a:r>
              <a:rPr lang="en-US" sz="1400" dirty="0"/>
              <a:t>://www.bedetheque.com/BD-AUT-Collectif-La-princesse-Maleine-84290.html</a:t>
            </a:r>
            <a:endParaRPr lang="en-US" sz="1400" dirty="0">
              <a:solidFill>
                <a:prstClr val="black"/>
              </a:solidFill>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5876925"/>
            <a:ext cx="72548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9823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rgbClr val="5075BC"/>
                </a:solidFill>
              </a:rPr>
              <a:t>Στόχοι της ενότητας</a:t>
            </a:r>
            <a:endParaRPr lang="en-US" dirty="0"/>
          </a:p>
        </p:txBody>
      </p:sp>
      <p:sp>
        <p:nvSpPr>
          <p:cNvPr id="3" name="Content Placeholder 2"/>
          <p:cNvSpPr>
            <a:spLocks noGrp="1"/>
          </p:cNvSpPr>
          <p:nvPr>
            <p:ph idx="1"/>
          </p:nvPr>
        </p:nvSpPr>
        <p:spPr/>
        <p:txBody>
          <a:bodyPr/>
          <a:lstStyle/>
          <a:p>
            <a:r>
              <a:rPr lang="el-GR" dirty="0" smtClean="0"/>
              <a:t>Η λειτουργία και η φύση του κινήματος του συμβολισμού, τόσο σε δραματουργικό επίπεδο όσο και στο επίπεδο της σκηνικής πρακτικής </a:t>
            </a:r>
            <a:endParaRPr lang="en-US" dirty="0"/>
          </a:p>
        </p:txBody>
      </p:sp>
      <p:sp>
        <p:nvSpPr>
          <p:cNvPr id="4" name="Slide Number Placeholder 3"/>
          <p:cNvSpPr>
            <a:spLocks noGrp="1"/>
          </p:cNvSpPr>
          <p:nvPr>
            <p:ph type="sldNum" sz="quarter" idx="12"/>
          </p:nvPr>
        </p:nvSpPr>
        <p:spPr/>
        <p:txBody>
          <a:bodyPr/>
          <a:lstStyle/>
          <a:p>
            <a:fld id="{DB94FD3E-AFD9-4210-9EB7-26C042144119}" type="slidenum">
              <a:rPr lang="en-US" smtClean="0"/>
              <a:t>2</a:t>
            </a:fld>
            <a:endParaRPr lang="en-US"/>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5962897"/>
            <a:ext cx="72548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15795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rgbClr val="5075BC"/>
                </a:solidFill>
              </a:rPr>
              <a:t>Περιεχόμενα της ενότητας</a:t>
            </a:r>
            <a:endParaRPr lang="en-US" dirty="0"/>
          </a:p>
        </p:txBody>
      </p:sp>
      <p:sp>
        <p:nvSpPr>
          <p:cNvPr id="3" name="Content Placeholder 2"/>
          <p:cNvSpPr>
            <a:spLocks noGrp="1"/>
          </p:cNvSpPr>
          <p:nvPr>
            <p:ph idx="1"/>
          </p:nvPr>
        </p:nvSpPr>
        <p:spPr/>
        <p:txBody>
          <a:bodyPr/>
          <a:lstStyle/>
          <a:p>
            <a:r>
              <a:rPr lang="el-GR" dirty="0" smtClean="0"/>
              <a:t>Το κίνημα του Συμβολισμού</a:t>
            </a:r>
          </a:p>
          <a:p>
            <a:r>
              <a:rPr lang="el-GR" dirty="0" smtClean="0"/>
              <a:t>Δραματουργία</a:t>
            </a:r>
          </a:p>
          <a:p>
            <a:r>
              <a:rPr lang="el-GR" dirty="0" smtClean="0"/>
              <a:t>Σκηνική πρακτική</a:t>
            </a:r>
            <a:endParaRPr lang="en-US" dirty="0"/>
          </a:p>
        </p:txBody>
      </p:sp>
      <p:sp>
        <p:nvSpPr>
          <p:cNvPr id="4" name="Slide Number Placeholder 3"/>
          <p:cNvSpPr>
            <a:spLocks noGrp="1"/>
          </p:cNvSpPr>
          <p:nvPr>
            <p:ph type="sldNum" sz="quarter" idx="12"/>
          </p:nvPr>
        </p:nvSpPr>
        <p:spPr/>
        <p:txBody>
          <a:bodyPr/>
          <a:lstStyle/>
          <a:p>
            <a:fld id="{DB94FD3E-AFD9-4210-9EB7-26C042144119}" type="slidenum">
              <a:rPr lang="en-US" smtClean="0"/>
              <a:t>3</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5877272"/>
            <a:ext cx="72548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9240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l-GR" dirty="0" smtClean="0">
                <a:solidFill>
                  <a:schemeClr val="tx2">
                    <a:lumMod val="60000"/>
                    <a:lumOff val="40000"/>
                  </a:schemeClr>
                </a:solidFill>
              </a:rPr>
              <a:t>Το κίνημα του Συμβολισμού</a:t>
            </a:r>
            <a:endParaRPr lang="en-US" dirty="0">
              <a:solidFill>
                <a:schemeClr val="tx2">
                  <a:lumMod val="60000"/>
                  <a:lumOff val="40000"/>
                </a:schemeClr>
              </a:solidFill>
            </a:endParaRPr>
          </a:p>
        </p:txBody>
      </p:sp>
      <p:sp>
        <p:nvSpPr>
          <p:cNvPr id="4" name="Slide Number Placeholder 3"/>
          <p:cNvSpPr>
            <a:spLocks noGrp="1"/>
          </p:cNvSpPr>
          <p:nvPr>
            <p:ph type="sldNum" sz="quarter" idx="12"/>
          </p:nvPr>
        </p:nvSpPr>
        <p:spPr/>
        <p:txBody>
          <a:bodyPr/>
          <a:lstStyle/>
          <a:p>
            <a:fld id="{DB94FD3E-AFD9-4210-9EB7-26C042144119}" type="slidenum">
              <a:rPr lang="en-US" smtClean="0"/>
              <a:t>4</a:t>
            </a:fld>
            <a:endParaRPr lang="en-US"/>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5877272"/>
            <a:ext cx="72548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24216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dirty="0">
                <a:solidFill>
                  <a:schemeClr val="tx2">
                    <a:lumMod val="60000"/>
                    <a:lumOff val="40000"/>
                  </a:schemeClr>
                </a:solidFill>
              </a:rPr>
              <a:t>Το κίνημα του </a:t>
            </a:r>
            <a:r>
              <a:rPr lang="el-GR" dirty="0" smtClean="0">
                <a:solidFill>
                  <a:schemeClr val="tx2">
                    <a:lumMod val="60000"/>
                    <a:lumOff val="40000"/>
                  </a:schemeClr>
                </a:solidFill>
              </a:rPr>
              <a:t>Συμβολισμού</a:t>
            </a:r>
            <a:endParaRPr lang="en-US" dirty="0">
              <a:solidFill>
                <a:schemeClr val="tx2">
                  <a:lumMod val="60000"/>
                  <a:lumOff val="40000"/>
                </a:schemeClr>
              </a:solidFill>
            </a:endParaRPr>
          </a:p>
        </p:txBody>
      </p:sp>
      <p:sp>
        <p:nvSpPr>
          <p:cNvPr id="5" name="Content Placeholder 4"/>
          <p:cNvSpPr>
            <a:spLocks noGrp="1"/>
          </p:cNvSpPr>
          <p:nvPr>
            <p:ph idx="1"/>
          </p:nvPr>
        </p:nvSpPr>
        <p:spPr/>
        <p:txBody>
          <a:bodyPr>
            <a:noAutofit/>
          </a:bodyPr>
          <a:lstStyle/>
          <a:p>
            <a:pPr lvl="0"/>
            <a:r>
              <a:rPr lang="el-GR" sz="2400" dirty="0">
                <a:solidFill>
                  <a:prstClr val="black"/>
                </a:solidFill>
              </a:rPr>
              <a:t>Οι συμβολιστές θέτουν ως στόχο την επιστροφή στην ανθρώπινη ψυχή και την ανάδειξη της αλήθειας που κρύβεται πίσω από τις ιστορικές λεπτομέρειες και προτείνουν την αυτονόμηση της λογοτεχνίας ως μέσου για </a:t>
            </a:r>
            <a:r>
              <a:rPr lang="el-GR" sz="2400" dirty="0" smtClean="0">
                <a:solidFill>
                  <a:prstClr val="black"/>
                </a:solidFill>
              </a:rPr>
              <a:t>τη </a:t>
            </a:r>
            <a:r>
              <a:rPr lang="el-GR" sz="2400" dirty="0">
                <a:solidFill>
                  <a:prstClr val="black"/>
                </a:solidFill>
              </a:rPr>
              <a:t>διερεύνηση και την ανακάλυψη της αλήθειας. Καλλιεργούν την ιδέα ενός γλωσσικού ιδιώματος που </a:t>
            </a:r>
            <a:r>
              <a:rPr lang="el-GR" sz="2400" dirty="0" smtClean="0">
                <a:solidFill>
                  <a:prstClr val="black"/>
                </a:solidFill>
              </a:rPr>
              <a:t>υποβάλλει, </a:t>
            </a:r>
            <a:r>
              <a:rPr lang="el-GR" sz="2400" dirty="0">
                <a:solidFill>
                  <a:prstClr val="black"/>
                </a:solidFill>
              </a:rPr>
              <a:t>χωρίς να </a:t>
            </a:r>
            <a:r>
              <a:rPr lang="el-GR" sz="2400" dirty="0" smtClean="0">
                <a:solidFill>
                  <a:prstClr val="black"/>
                </a:solidFill>
              </a:rPr>
              <a:t>κατονομάζει, </a:t>
            </a:r>
            <a:r>
              <a:rPr lang="el-GR" sz="2400" dirty="0">
                <a:solidFill>
                  <a:prstClr val="black"/>
                </a:solidFill>
              </a:rPr>
              <a:t>ιδέες και συναισθήματα. </a:t>
            </a:r>
          </a:p>
          <a:p>
            <a:pPr lvl="0"/>
            <a:r>
              <a:rPr lang="el-GR" sz="2400" dirty="0">
                <a:solidFill>
                  <a:prstClr val="black"/>
                </a:solidFill>
              </a:rPr>
              <a:t>Η επίδραση που άσκησε το κίνημα του συμβολισμού στο θέατρο δεν περιορίζεται χρονικά στην περίοδο ακμής του κινήματος, αλλά εντοπίζεται και στο έργο μεταγενέστερων δραματουργών και πρακτικών του θεάτρου. </a:t>
            </a:r>
            <a:endParaRPr lang="el-GR" sz="2400" dirty="0" smtClean="0">
              <a:solidFill>
                <a:prstClr val="black"/>
              </a:solidFill>
            </a:endParaRPr>
          </a:p>
        </p:txBody>
      </p:sp>
      <p:sp>
        <p:nvSpPr>
          <p:cNvPr id="3" name="Slide Number Placeholder 2"/>
          <p:cNvSpPr>
            <a:spLocks noGrp="1"/>
          </p:cNvSpPr>
          <p:nvPr>
            <p:ph type="sldNum" sz="quarter" idx="12"/>
          </p:nvPr>
        </p:nvSpPr>
        <p:spPr/>
        <p:txBody>
          <a:bodyPr/>
          <a:lstStyle/>
          <a:p>
            <a:fld id="{DB94FD3E-AFD9-4210-9EB7-26C042144119}" type="slidenum">
              <a:rPr lang="en-US" smtClean="0"/>
              <a:t>5</a:t>
            </a:fld>
            <a:endParaRPr lang="en-US"/>
          </a:p>
        </p:txBody>
      </p:sp>
      <p:pic>
        <p:nvPicPr>
          <p:cNvPr id="6" name="Εικόνα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11831269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schemeClr val="tx2">
                    <a:lumMod val="60000"/>
                    <a:lumOff val="40000"/>
                  </a:schemeClr>
                </a:solidFill>
              </a:rPr>
              <a:t>Το κίνημα του </a:t>
            </a:r>
            <a:r>
              <a:rPr lang="el-GR" dirty="0" smtClean="0">
                <a:solidFill>
                  <a:schemeClr val="tx2">
                    <a:lumMod val="60000"/>
                    <a:lumOff val="40000"/>
                  </a:schemeClr>
                </a:solidFill>
              </a:rPr>
              <a:t>Συμβολισμού</a:t>
            </a:r>
            <a:endParaRPr lang="en-US" dirty="0">
              <a:solidFill>
                <a:schemeClr val="tx2">
                  <a:lumMod val="60000"/>
                  <a:lumOff val="40000"/>
                </a:schemeClr>
              </a:solidFill>
            </a:endParaRPr>
          </a:p>
        </p:txBody>
      </p:sp>
      <p:sp>
        <p:nvSpPr>
          <p:cNvPr id="3" name="Content Placeholder 2"/>
          <p:cNvSpPr>
            <a:spLocks noGrp="1"/>
          </p:cNvSpPr>
          <p:nvPr>
            <p:ph idx="1"/>
          </p:nvPr>
        </p:nvSpPr>
        <p:spPr/>
        <p:txBody>
          <a:bodyPr/>
          <a:lstStyle/>
          <a:p>
            <a:pPr lvl="0"/>
            <a:r>
              <a:rPr lang="el-GR" sz="2800" dirty="0">
                <a:solidFill>
                  <a:prstClr val="black"/>
                </a:solidFill>
              </a:rPr>
              <a:t>Την εποχή της ακμής του κινήματος, οι συμβολιστές ακολουθούν δύο διαφορετικές κατευθύνσεις. Η πρώτη καλλιεργεί την ιδέα μιας άδειας σκηνής με μοναδικό πρωταγωνιστή </a:t>
            </a:r>
            <a:r>
              <a:rPr lang="el-GR" sz="2800" dirty="0" smtClean="0">
                <a:solidFill>
                  <a:prstClr val="black"/>
                </a:solidFill>
              </a:rPr>
              <a:t>το </a:t>
            </a:r>
            <a:r>
              <a:rPr lang="el-GR" sz="2800" dirty="0">
                <a:solidFill>
                  <a:prstClr val="black"/>
                </a:solidFill>
              </a:rPr>
              <a:t>λόγο του ποιητή. Η </a:t>
            </a:r>
            <a:r>
              <a:rPr lang="el-GR" sz="2800" dirty="0" smtClean="0">
                <a:solidFill>
                  <a:prstClr val="black"/>
                </a:solidFill>
              </a:rPr>
              <a:t>δεύτερη, </a:t>
            </a:r>
            <a:r>
              <a:rPr lang="el-GR" sz="2800" dirty="0">
                <a:solidFill>
                  <a:prstClr val="black"/>
                </a:solidFill>
              </a:rPr>
              <a:t>επηρεασμένη από το έργο του </a:t>
            </a:r>
            <a:r>
              <a:rPr lang="en-US" sz="2800" dirty="0">
                <a:solidFill>
                  <a:prstClr val="black"/>
                </a:solidFill>
              </a:rPr>
              <a:t>Richard </a:t>
            </a:r>
            <a:r>
              <a:rPr lang="en-US" sz="2800" dirty="0" smtClean="0">
                <a:solidFill>
                  <a:prstClr val="black"/>
                </a:solidFill>
              </a:rPr>
              <a:t>Wagner</a:t>
            </a:r>
            <a:r>
              <a:rPr lang="el-GR" sz="2800" dirty="0" smtClean="0">
                <a:solidFill>
                  <a:prstClr val="black"/>
                </a:solidFill>
              </a:rPr>
              <a:t> </a:t>
            </a:r>
            <a:r>
              <a:rPr lang="el-GR" sz="2800" dirty="0">
                <a:solidFill>
                  <a:prstClr val="black"/>
                </a:solidFill>
              </a:rPr>
              <a:t>και ειδικότερα </a:t>
            </a:r>
            <a:r>
              <a:rPr lang="el-GR" sz="2800" dirty="0" smtClean="0">
                <a:solidFill>
                  <a:prstClr val="black"/>
                </a:solidFill>
              </a:rPr>
              <a:t>από την </a:t>
            </a:r>
            <a:r>
              <a:rPr lang="el-GR" sz="2800" dirty="0">
                <a:solidFill>
                  <a:prstClr val="black"/>
                </a:solidFill>
              </a:rPr>
              <a:t>ιδέα του </a:t>
            </a:r>
            <a:r>
              <a:rPr lang="el-GR" sz="2800" dirty="0" smtClean="0">
                <a:solidFill>
                  <a:prstClr val="black"/>
                </a:solidFill>
              </a:rPr>
              <a:t>περί </a:t>
            </a:r>
            <a:r>
              <a:rPr lang="el-GR" sz="2800" i="1" dirty="0" smtClean="0">
                <a:solidFill>
                  <a:prstClr val="black"/>
                </a:solidFill>
              </a:rPr>
              <a:t>ολοκληρωμένου έργου </a:t>
            </a:r>
            <a:r>
              <a:rPr lang="el-GR" sz="2800" i="1" dirty="0">
                <a:solidFill>
                  <a:prstClr val="black"/>
                </a:solidFill>
              </a:rPr>
              <a:t>τέχνης</a:t>
            </a:r>
            <a:r>
              <a:rPr lang="el-GR" sz="2800" dirty="0">
                <a:solidFill>
                  <a:prstClr val="black"/>
                </a:solidFill>
              </a:rPr>
              <a:t>, προωθεί την αντίληψη για μια αρμονική σκηνική σύνθεση στην οποία θα συμμετέχουν οι διαφορετικές μορφές τέχνης.</a:t>
            </a:r>
          </a:p>
          <a:p>
            <a:endParaRPr lang="en-US" dirty="0"/>
          </a:p>
        </p:txBody>
      </p:sp>
      <p:sp>
        <p:nvSpPr>
          <p:cNvPr id="4" name="Slide Number Placeholder 3"/>
          <p:cNvSpPr>
            <a:spLocks noGrp="1"/>
          </p:cNvSpPr>
          <p:nvPr>
            <p:ph type="sldNum" sz="quarter" idx="12"/>
          </p:nvPr>
        </p:nvSpPr>
        <p:spPr/>
        <p:txBody>
          <a:bodyPr/>
          <a:lstStyle/>
          <a:p>
            <a:fld id="{DB94FD3E-AFD9-4210-9EB7-26C042144119}" type="slidenum">
              <a:rPr lang="en-US" smtClean="0"/>
              <a:t>6</a:t>
            </a:fld>
            <a:endParaRPr lang="en-US"/>
          </a:p>
        </p:txBody>
      </p:sp>
      <p:pic>
        <p:nvPicPr>
          <p:cNvPr id="5" name="Εικόνα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19966764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solidFill>
                  <a:schemeClr val="tx2">
                    <a:lumMod val="60000"/>
                    <a:lumOff val="40000"/>
                  </a:schemeClr>
                </a:solidFill>
              </a:rPr>
              <a:t>Το κίνημα του </a:t>
            </a:r>
            <a:r>
              <a:rPr lang="el-GR" dirty="0" smtClean="0">
                <a:solidFill>
                  <a:schemeClr val="tx2">
                    <a:lumMod val="60000"/>
                    <a:lumOff val="40000"/>
                  </a:schemeClr>
                </a:solidFill>
              </a:rPr>
              <a:t>Συμβολισμού Δραματουργία</a:t>
            </a:r>
            <a:endParaRPr lang="en-US" dirty="0">
              <a:solidFill>
                <a:schemeClr val="tx2">
                  <a:lumMod val="60000"/>
                  <a:lumOff val="40000"/>
                </a:schemeClr>
              </a:solidFill>
            </a:endParaRPr>
          </a:p>
        </p:txBody>
      </p:sp>
      <p:sp>
        <p:nvSpPr>
          <p:cNvPr id="3" name="Content Placeholder 2"/>
          <p:cNvSpPr>
            <a:spLocks noGrp="1"/>
          </p:cNvSpPr>
          <p:nvPr>
            <p:ph idx="1"/>
          </p:nvPr>
        </p:nvSpPr>
        <p:spPr/>
        <p:txBody>
          <a:bodyPr/>
          <a:lstStyle/>
          <a:p>
            <a:pPr lvl="0"/>
            <a:r>
              <a:rPr lang="el-GR" sz="2400" dirty="0">
                <a:solidFill>
                  <a:prstClr val="black"/>
                </a:solidFill>
              </a:rPr>
              <a:t>Ο σημαντικότερος εκπρόσωπος του γαλλικού συμβολισμού στη δραματουργία είναι ο </a:t>
            </a:r>
            <a:r>
              <a:rPr lang="en-US" sz="2400" b="1" i="1" dirty="0">
                <a:solidFill>
                  <a:prstClr val="black"/>
                </a:solidFill>
              </a:rPr>
              <a:t>Maurice Maeterlinck</a:t>
            </a:r>
            <a:r>
              <a:rPr lang="el-GR" sz="2400" dirty="0">
                <a:solidFill>
                  <a:prstClr val="black"/>
                </a:solidFill>
              </a:rPr>
              <a:t>. Στο δοκίμιό </a:t>
            </a:r>
            <a:r>
              <a:rPr lang="el-GR" sz="2400" dirty="0" smtClean="0">
                <a:solidFill>
                  <a:prstClr val="black"/>
                </a:solidFill>
              </a:rPr>
              <a:t>του </a:t>
            </a:r>
            <a:r>
              <a:rPr lang="el-GR" sz="2400" dirty="0">
                <a:solidFill>
                  <a:prstClr val="black"/>
                </a:solidFill>
              </a:rPr>
              <a:t>«Το τραγικό στοιχείο στην καθημερινή ζωή», ο συγγραφέας διατυπώνει τις απόψεις του για </a:t>
            </a:r>
            <a:r>
              <a:rPr lang="el-GR" sz="2400" dirty="0" smtClean="0">
                <a:solidFill>
                  <a:prstClr val="black"/>
                </a:solidFill>
              </a:rPr>
              <a:t>τη </a:t>
            </a:r>
            <a:r>
              <a:rPr lang="el-GR" sz="2400" dirty="0">
                <a:solidFill>
                  <a:prstClr val="black"/>
                </a:solidFill>
              </a:rPr>
              <a:t>σύγχρονη δραματουργία, υπογραμμίζοντας ότι ο </a:t>
            </a:r>
            <a:r>
              <a:rPr lang="el-GR" sz="2400" dirty="0" smtClean="0">
                <a:solidFill>
                  <a:prstClr val="black"/>
                </a:solidFill>
              </a:rPr>
              <a:t>ποιητής</a:t>
            </a:r>
            <a:r>
              <a:rPr lang="fr-BE" sz="2400" dirty="0" smtClean="0">
                <a:solidFill>
                  <a:prstClr val="black"/>
                </a:solidFill>
              </a:rPr>
              <a:t>-</a:t>
            </a:r>
            <a:r>
              <a:rPr lang="el-GR" sz="2400" dirty="0" smtClean="0">
                <a:solidFill>
                  <a:prstClr val="black"/>
                </a:solidFill>
              </a:rPr>
              <a:t>δραματουργός, </a:t>
            </a:r>
            <a:r>
              <a:rPr lang="el-GR" sz="2400" dirty="0">
                <a:solidFill>
                  <a:prstClr val="black"/>
                </a:solidFill>
              </a:rPr>
              <a:t>αντί να επικεντρώνεται στην περιγραφή των πράξεων ή των ιδεών που εκφράζουν τα δραματικά πρόσωπα, είναι προτιμότερο να προσπαθεί να αποκαλύπτει τις κρυμμένες, μυστηριακές όψεις του πραγματικού. </a:t>
            </a:r>
          </a:p>
          <a:p>
            <a:endParaRPr lang="en-US" dirty="0"/>
          </a:p>
        </p:txBody>
      </p:sp>
      <p:sp>
        <p:nvSpPr>
          <p:cNvPr id="4" name="Slide Number Placeholder 3"/>
          <p:cNvSpPr>
            <a:spLocks noGrp="1"/>
          </p:cNvSpPr>
          <p:nvPr>
            <p:ph type="sldNum" sz="quarter" idx="12"/>
          </p:nvPr>
        </p:nvSpPr>
        <p:spPr/>
        <p:txBody>
          <a:bodyPr/>
          <a:lstStyle/>
          <a:p>
            <a:fld id="{DB94FD3E-AFD9-4210-9EB7-26C042144119}" type="slidenum">
              <a:rPr lang="en-US" smtClean="0"/>
              <a:t>7</a:t>
            </a:fld>
            <a:endParaRPr lang="en-US"/>
          </a:p>
        </p:txBody>
      </p:sp>
      <p:pic>
        <p:nvPicPr>
          <p:cNvPr id="5" name="Εικόνα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9954180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4000" dirty="0">
                <a:solidFill>
                  <a:schemeClr val="tx2">
                    <a:lumMod val="60000"/>
                    <a:lumOff val="40000"/>
                  </a:schemeClr>
                </a:solidFill>
              </a:rPr>
              <a:t>Το κίνημα του </a:t>
            </a:r>
            <a:r>
              <a:rPr lang="el-GR" sz="4000" dirty="0" smtClean="0">
                <a:solidFill>
                  <a:schemeClr val="tx2">
                    <a:lumMod val="60000"/>
                    <a:lumOff val="40000"/>
                  </a:schemeClr>
                </a:solidFill>
              </a:rPr>
              <a:t>Συμβολισμού</a:t>
            </a:r>
            <a:br>
              <a:rPr lang="el-GR" sz="4000" dirty="0" smtClean="0">
                <a:solidFill>
                  <a:schemeClr val="tx2">
                    <a:lumMod val="60000"/>
                    <a:lumOff val="40000"/>
                  </a:schemeClr>
                </a:solidFill>
              </a:rPr>
            </a:br>
            <a:r>
              <a:rPr lang="el-GR" sz="4000" dirty="0" smtClean="0">
                <a:solidFill>
                  <a:schemeClr val="tx2">
                    <a:lumMod val="60000"/>
                    <a:lumOff val="40000"/>
                  </a:schemeClr>
                </a:solidFill>
              </a:rPr>
              <a:t>Δραματουργία</a:t>
            </a:r>
            <a:endParaRPr lang="en-US" dirty="0">
              <a:solidFill>
                <a:schemeClr val="tx2">
                  <a:lumMod val="60000"/>
                  <a:lumOff val="40000"/>
                </a:schemeClr>
              </a:solidFill>
            </a:endParaRPr>
          </a:p>
        </p:txBody>
      </p:sp>
      <p:sp>
        <p:nvSpPr>
          <p:cNvPr id="3" name="Content Placeholder 2"/>
          <p:cNvSpPr>
            <a:spLocks noGrp="1"/>
          </p:cNvSpPr>
          <p:nvPr>
            <p:ph idx="1"/>
          </p:nvPr>
        </p:nvSpPr>
        <p:spPr/>
        <p:txBody>
          <a:bodyPr>
            <a:normAutofit fontScale="92500"/>
          </a:bodyPr>
          <a:lstStyle/>
          <a:p>
            <a:pPr lvl="0"/>
            <a:r>
              <a:rPr lang="el-GR" sz="2400" dirty="0">
                <a:solidFill>
                  <a:prstClr val="black"/>
                </a:solidFill>
              </a:rPr>
              <a:t>Ανάμεσα στα πρώτα θεατρικά έργα του </a:t>
            </a:r>
            <a:r>
              <a:rPr lang="en-US" sz="2400" dirty="0">
                <a:solidFill>
                  <a:prstClr val="black"/>
                </a:solidFill>
              </a:rPr>
              <a:t>Maeterlinck</a:t>
            </a:r>
            <a:r>
              <a:rPr lang="el-GR" sz="2400" dirty="0">
                <a:solidFill>
                  <a:prstClr val="black"/>
                </a:solidFill>
              </a:rPr>
              <a:t> είναι το </a:t>
            </a:r>
            <a:r>
              <a:rPr lang="el-GR" sz="2400" b="1" i="1" dirty="0">
                <a:solidFill>
                  <a:prstClr val="black"/>
                </a:solidFill>
              </a:rPr>
              <a:t>Εσωτερικό (1894</a:t>
            </a:r>
            <a:r>
              <a:rPr lang="el-GR" sz="2400" dirty="0">
                <a:solidFill>
                  <a:prstClr val="black"/>
                </a:solidFill>
              </a:rPr>
              <a:t>). Ιδιαίτερο ενδιαφέρον παρουσιάζει ο τρόπος </a:t>
            </a:r>
            <a:r>
              <a:rPr lang="el-GR" sz="2400" dirty="0" smtClean="0">
                <a:solidFill>
                  <a:prstClr val="black"/>
                </a:solidFill>
              </a:rPr>
              <a:t>με τον οποίο </a:t>
            </a:r>
            <a:r>
              <a:rPr lang="el-GR" sz="2400" dirty="0">
                <a:solidFill>
                  <a:prstClr val="black"/>
                </a:solidFill>
              </a:rPr>
              <a:t>ο συγγραφέας κατασκευάζει τον δραματικό μύθο του έργου , αντιπαραβάλλοντας δύο διαφορετικά επίπεδα. Σε ένα πρώτο επίπεδο, τα πρόσωπα που παρακολουθούν από το παράθυρο </a:t>
            </a:r>
            <a:r>
              <a:rPr lang="el-GR" sz="2400" dirty="0" smtClean="0">
                <a:solidFill>
                  <a:prstClr val="black"/>
                </a:solidFill>
              </a:rPr>
              <a:t>τη </a:t>
            </a:r>
            <a:r>
              <a:rPr lang="el-GR" sz="2400" dirty="0">
                <a:solidFill>
                  <a:prstClr val="black"/>
                </a:solidFill>
              </a:rPr>
              <a:t>ζωή της οικογένειας είναι οι θεατές μιας παράστασης που αναδεικνύει το βάθος των πραγμάτων, την όψη της ανθρώπινης ευτυχίας, με τον τρόπο που οραματίστηκαν οι συμβολιστές. Σε ένα δεύτερο επίπεδο, ο Γέρος, ο Ξένος, η Μάρθα, η Μαρία και το πλήθος των χωρικών που </a:t>
            </a:r>
            <a:r>
              <a:rPr lang="el-GR" sz="2400" dirty="0" smtClean="0">
                <a:solidFill>
                  <a:prstClr val="black"/>
                </a:solidFill>
              </a:rPr>
              <a:t>φέρνουν </a:t>
            </a:r>
            <a:r>
              <a:rPr lang="el-GR" sz="2400" dirty="0">
                <a:solidFill>
                  <a:prstClr val="black"/>
                </a:solidFill>
              </a:rPr>
              <a:t>τα </a:t>
            </a:r>
            <a:r>
              <a:rPr lang="el-GR" sz="2400" dirty="0" smtClean="0">
                <a:solidFill>
                  <a:prstClr val="black"/>
                </a:solidFill>
              </a:rPr>
              <a:t>νέα </a:t>
            </a:r>
            <a:r>
              <a:rPr lang="el-GR" sz="2400" dirty="0">
                <a:solidFill>
                  <a:prstClr val="black"/>
                </a:solidFill>
              </a:rPr>
              <a:t>θυμίζουν τα πρόσωπα των συμβολιστικών δραμάτων, μοιάζουν με ονειρικές φιγούρες ενός </a:t>
            </a:r>
            <a:r>
              <a:rPr lang="el-GR" sz="2400" dirty="0" smtClean="0">
                <a:solidFill>
                  <a:prstClr val="black"/>
                </a:solidFill>
              </a:rPr>
              <a:t>παραμυθιού </a:t>
            </a:r>
            <a:r>
              <a:rPr lang="el-GR" sz="2400" dirty="0">
                <a:solidFill>
                  <a:prstClr val="black"/>
                </a:solidFill>
              </a:rPr>
              <a:t>που έχουν φτάσει από έναν άλλο </a:t>
            </a:r>
            <a:r>
              <a:rPr lang="el-GR" sz="2400" dirty="0" smtClean="0">
                <a:solidFill>
                  <a:prstClr val="black"/>
                </a:solidFill>
              </a:rPr>
              <a:t>κόσμο, </a:t>
            </a:r>
            <a:r>
              <a:rPr lang="el-GR" sz="2400" dirty="0">
                <a:solidFill>
                  <a:prstClr val="black"/>
                </a:solidFill>
              </a:rPr>
              <a:t>για να αναδείξουν τις κρυφές πτυχές του πραγματικού. </a:t>
            </a:r>
          </a:p>
          <a:p>
            <a:endParaRPr lang="en-US" dirty="0"/>
          </a:p>
        </p:txBody>
      </p:sp>
      <p:sp>
        <p:nvSpPr>
          <p:cNvPr id="4" name="Slide Number Placeholder 3"/>
          <p:cNvSpPr>
            <a:spLocks noGrp="1"/>
          </p:cNvSpPr>
          <p:nvPr>
            <p:ph type="sldNum" sz="quarter" idx="12"/>
          </p:nvPr>
        </p:nvSpPr>
        <p:spPr/>
        <p:txBody>
          <a:bodyPr/>
          <a:lstStyle/>
          <a:p>
            <a:fld id="{DB94FD3E-AFD9-4210-9EB7-26C042144119}" type="slidenum">
              <a:rPr lang="en-US" smtClean="0"/>
              <a:t>8</a:t>
            </a:fld>
            <a:endParaRPr lang="en-US"/>
          </a:p>
        </p:txBody>
      </p:sp>
      <p:pic>
        <p:nvPicPr>
          <p:cNvPr id="5" name="Εικόνα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602449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3600" dirty="0">
                <a:solidFill>
                  <a:schemeClr val="tx2">
                    <a:lumMod val="60000"/>
                    <a:lumOff val="40000"/>
                  </a:schemeClr>
                </a:solidFill>
              </a:rPr>
              <a:t>Το κίνημα του </a:t>
            </a:r>
            <a:r>
              <a:rPr lang="el-GR" sz="3600" dirty="0" smtClean="0">
                <a:solidFill>
                  <a:schemeClr val="tx2">
                    <a:lumMod val="60000"/>
                    <a:lumOff val="40000"/>
                  </a:schemeClr>
                </a:solidFill>
              </a:rPr>
              <a:t>Συμβολισμού </a:t>
            </a:r>
            <a:br>
              <a:rPr lang="el-GR" sz="3600" dirty="0" smtClean="0">
                <a:solidFill>
                  <a:schemeClr val="tx2">
                    <a:lumMod val="60000"/>
                    <a:lumOff val="40000"/>
                  </a:schemeClr>
                </a:solidFill>
              </a:rPr>
            </a:br>
            <a:r>
              <a:rPr lang="el-GR" sz="3600" dirty="0" smtClean="0">
                <a:solidFill>
                  <a:schemeClr val="tx2">
                    <a:lumMod val="60000"/>
                    <a:lumOff val="40000"/>
                  </a:schemeClr>
                </a:solidFill>
              </a:rPr>
              <a:t>Δραματουργία</a:t>
            </a:r>
            <a:endParaRPr lang="en-US" dirty="0">
              <a:solidFill>
                <a:schemeClr val="tx2">
                  <a:lumMod val="60000"/>
                  <a:lumOff val="40000"/>
                </a:schemeClr>
              </a:solidFill>
            </a:endParaRPr>
          </a:p>
        </p:txBody>
      </p:sp>
      <p:sp>
        <p:nvSpPr>
          <p:cNvPr id="4" name="Content Placeholder 3"/>
          <p:cNvSpPr>
            <a:spLocks noGrp="1"/>
          </p:cNvSpPr>
          <p:nvPr>
            <p:ph sz="half" idx="2"/>
          </p:nvPr>
        </p:nvSpPr>
        <p:spPr>
          <a:xfrm>
            <a:off x="457200" y="1556792"/>
            <a:ext cx="4040188" cy="4569371"/>
          </a:xfrm>
        </p:spPr>
        <p:txBody>
          <a:bodyPr>
            <a:normAutofit fontScale="92500" lnSpcReduction="10000"/>
          </a:bodyPr>
          <a:lstStyle/>
          <a:p>
            <a:pPr lvl="0"/>
            <a:endParaRPr lang="el-GR" sz="2600" b="1" dirty="0">
              <a:solidFill>
                <a:prstClr val="black"/>
              </a:solidFill>
            </a:endParaRPr>
          </a:p>
          <a:p>
            <a:pPr lvl="0"/>
            <a:r>
              <a:rPr lang="el-GR" sz="2600" b="1" dirty="0">
                <a:solidFill>
                  <a:prstClr val="black"/>
                </a:solidFill>
              </a:rPr>
              <a:t>Ο </a:t>
            </a:r>
            <a:r>
              <a:rPr lang="en-US" sz="2600" b="1" dirty="0">
                <a:solidFill>
                  <a:prstClr val="black"/>
                </a:solidFill>
              </a:rPr>
              <a:t>Oscar Wilde</a:t>
            </a:r>
            <a:r>
              <a:rPr lang="el-GR" sz="2600" b="1" dirty="0">
                <a:solidFill>
                  <a:prstClr val="black"/>
                </a:solidFill>
              </a:rPr>
              <a:t> και η </a:t>
            </a:r>
            <a:r>
              <a:rPr lang="el-GR" sz="2600" b="1" i="1" dirty="0">
                <a:solidFill>
                  <a:prstClr val="black"/>
                </a:solidFill>
              </a:rPr>
              <a:t>Σαλώμη </a:t>
            </a:r>
            <a:r>
              <a:rPr lang="el-GR" sz="2600" b="1" dirty="0">
                <a:solidFill>
                  <a:prstClr val="black"/>
                </a:solidFill>
              </a:rPr>
              <a:t>(1893)</a:t>
            </a:r>
            <a:endParaRPr lang="el-GR" sz="2600" dirty="0">
              <a:solidFill>
                <a:prstClr val="black"/>
              </a:solidFill>
            </a:endParaRPr>
          </a:p>
          <a:p>
            <a:pPr lvl="0"/>
            <a:r>
              <a:rPr lang="el-GR" sz="2600" dirty="0">
                <a:solidFill>
                  <a:prstClr val="black"/>
                </a:solidFill>
              </a:rPr>
              <a:t>Η θέση που κατέχει το έργο </a:t>
            </a:r>
            <a:r>
              <a:rPr lang="el-GR" sz="2600" dirty="0" smtClean="0">
                <a:solidFill>
                  <a:prstClr val="black"/>
                </a:solidFill>
              </a:rPr>
              <a:t>στη </a:t>
            </a:r>
            <a:r>
              <a:rPr lang="el-GR" sz="2600" dirty="0">
                <a:solidFill>
                  <a:prstClr val="black"/>
                </a:solidFill>
              </a:rPr>
              <a:t>δραματουργία του </a:t>
            </a:r>
            <a:r>
              <a:rPr lang="en-US" sz="2600" dirty="0">
                <a:solidFill>
                  <a:prstClr val="black"/>
                </a:solidFill>
              </a:rPr>
              <a:t>Wilde</a:t>
            </a:r>
            <a:r>
              <a:rPr lang="el-GR" sz="2600" dirty="0">
                <a:solidFill>
                  <a:prstClr val="black"/>
                </a:solidFill>
              </a:rPr>
              <a:t> και η άποψη των κριτικών για τον τρόπο με τον οποίο ο συγγραφέας χρησιμοποιεί τις πηγές του. Η Σαλώμη ως </a:t>
            </a:r>
            <a:r>
              <a:rPr lang="el-GR" sz="2600" dirty="0" smtClean="0">
                <a:solidFill>
                  <a:prstClr val="black"/>
                </a:solidFill>
              </a:rPr>
              <a:t>εμβληματική </a:t>
            </a:r>
            <a:r>
              <a:rPr lang="el-GR" sz="2600" dirty="0">
                <a:solidFill>
                  <a:prstClr val="black"/>
                </a:solidFill>
              </a:rPr>
              <a:t>εκδοχή της </a:t>
            </a:r>
            <a:r>
              <a:rPr lang="el-GR" sz="2600" i="1" dirty="0">
                <a:solidFill>
                  <a:prstClr val="black"/>
                </a:solidFill>
              </a:rPr>
              <a:t>μοιραίας </a:t>
            </a:r>
            <a:r>
              <a:rPr lang="el-GR" sz="2600" i="1" dirty="0" smtClean="0">
                <a:solidFill>
                  <a:prstClr val="black"/>
                </a:solidFill>
              </a:rPr>
              <a:t>γυναίκας</a:t>
            </a:r>
            <a:r>
              <a:rPr lang="el-GR" sz="2600" dirty="0" smtClean="0">
                <a:solidFill>
                  <a:prstClr val="black"/>
                </a:solidFill>
              </a:rPr>
              <a:t> </a:t>
            </a:r>
            <a:endParaRPr lang="el-GR" sz="2600" dirty="0">
              <a:solidFill>
                <a:prstClr val="black"/>
              </a:solidFill>
            </a:endParaRPr>
          </a:p>
          <a:p>
            <a:endParaRPr lang="en-US" dirty="0"/>
          </a:p>
        </p:txBody>
      </p:sp>
      <p:sp>
        <p:nvSpPr>
          <p:cNvPr id="7" name="Slide Number Placeholder 6"/>
          <p:cNvSpPr>
            <a:spLocks noGrp="1"/>
          </p:cNvSpPr>
          <p:nvPr>
            <p:ph type="sldNum" sz="quarter" idx="12"/>
          </p:nvPr>
        </p:nvSpPr>
        <p:spPr/>
        <p:txBody>
          <a:bodyPr/>
          <a:lstStyle/>
          <a:p>
            <a:fld id="{DB94FD3E-AFD9-4210-9EB7-26C042144119}" type="slidenum">
              <a:rPr lang="en-US" smtClean="0"/>
              <a:t>9</a:t>
            </a:fld>
            <a:endParaRPr lang="en-US"/>
          </a:p>
        </p:txBody>
      </p:sp>
      <p:pic>
        <p:nvPicPr>
          <p:cNvPr id="8" name="Content Placeholder 5" descr="GMoreau_Apparition.jpg"/>
          <p:cNvPicPr>
            <a:picLocks noGrp="1" noChangeAspect="1"/>
          </p:cNvPicPr>
          <p:nvPr>
            <p:ph sz="quarter" idx="4"/>
          </p:nvPr>
        </p:nvPicPr>
        <p:blipFill>
          <a:blip r:embed="rId2" cstate="print">
            <a:extLst>
              <a:ext uri="{28A0092B-C50C-407E-A947-70E740481C1C}">
                <a14:useLocalDpi xmlns:a14="http://schemas.microsoft.com/office/drawing/2010/main" val="0"/>
              </a:ext>
            </a:extLst>
          </a:blip>
          <a:srcRect/>
          <a:stretch>
            <a:fillRect/>
          </a:stretch>
        </p:blipFill>
        <p:spPr>
          <a:xfrm>
            <a:off x="4932040" y="1844824"/>
            <a:ext cx="3357452" cy="3951288"/>
          </a:xfrm>
        </p:spPr>
      </p:pic>
      <p:pic>
        <p:nvPicPr>
          <p:cNvPr id="9"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
        <p:nvSpPr>
          <p:cNvPr id="5" name="Rectangle 4"/>
          <p:cNvSpPr/>
          <p:nvPr/>
        </p:nvSpPr>
        <p:spPr>
          <a:xfrm>
            <a:off x="4067944" y="5846125"/>
            <a:ext cx="4572000" cy="461665"/>
          </a:xfrm>
          <a:prstGeom prst="rect">
            <a:avLst/>
          </a:prstGeom>
        </p:spPr>
        <p:txBody>
          <a:bodyPr>
            <a:spAutoFit/>
          </a:bodyPr>
          <a:lstStyle/>
          <a:p>
            <a:r>
              <a:rPr lang="el-GR" sz="800" dirty="0" smtClean="0"/>
              <a:t>Εικόνα 1: </a:t>
            </a:r>
            <a:r>
              <a:rPr lang="en-US" sz="800" dirty="0" smtClean="0"/>
              <a:t>http</a:t>
            </a:r>
            <a:r>
              <a:rPr lang="en-US" sz="800" dirty="0"/>
              <a:t>://en.wikipedia.org/wiki/Gustave_Moreau#/media/File:Gustave_Moreau_-_The_Apparition_-_Google_Art_Project.jpg</a:t>
            </a:r>
          </a:p>
          <a:p>
            <a:endParaRPr lang="en-US" sz="800" dirty="0"/>
          </a:p>
        </p:txBody>
      </p:sp>
    </p:spTree>
    <p:extLst>
      <p:ext uri="{BB962C8B-B14F-4D97-AF65-F5344CB8AC3E}">
        <p14:creationId xmlns:p14="http://schemas.microsoft.com/office/powerpoint/2010/main" val="18685982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TotalTime>
  <Words>896</Words>
  <Application>Microsoft Office PowerPoint</Application>
  <PresentationFormat>On-screen Show (4:3)</PresentationFormat>
  <Paragraphs>71</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Το ευρωπαϊκό θέατρο του 20ού αιώνα (1900-1960)</vt:lpstr>
      <vt:lpstr>Στόχοι της ενότητας</vt:lpstr>
      <vt:lpstr>Περιεχόμενα της ενότητας</vt:lpstr>
      <vt:lpstr>Το κίνημα του Συμβολισμού</vt:lpstr>
      <vt:lpstr>Το κίνημα του Συμβολισμού</vt:lpstr>
      <vt:lpstr>Το κίνημα του Συμβολισμού</vt:lpstr>
      <vt:lpstr>Το κίνημα του Συμβολισμού Δραματουργία</vt:lpstr>
      <vt:lpstr>Το κίνημα του Συμβολισμού Δραματουργία</vt:lpstr>
      <vt:lpstr>Το κίνημα του Συμβολισμού  Δραματουργία</vt:lpstr>
      <vt:lpstr>Το κίνημα του Συμβολισμού  Δραματουργία</vt:lpstr>
      <vt:lpstr>Το κίνημα του Συμβολισμού  Σκηνική πρακτική</vt:lpstr>
      <vt:lpstr>Το κίνημα του Συμβολισμού  Σκηνική πρακτική</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Iria</dc:creator>
  <cp:lastModifiedBy>Iria</cp:lastModifiedBy>
  <cp:revision>20</cp:revision>
  <dcterms:created xsi:type="dcterms:W3CDTF">2015-03-03T16:13:45Z</dcterms:created>
  <dcterms:modified xsi:type="dcterms:W3CDTF">2015-04-24T07:55:31Z</dcterms:modified>
</cp:coreProperties>
</file>