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9" r:id="rId10"/>
    <p:sldId id="286" r:id="rId11"/>
    <p:sldId id="287" r:id="rId12"/>
    <p:sldId id="278" r:id="rId13"/>
    <p:sldId id="277" r:id="rId14"/>
    <p:sldId id="281" r:id="rId15"/>
    <p:sldId id="280" r:id="rId16"/>
    <p:sldId id="275" r:id="rId17"/>
    <p:sldId id="282" r:id="rId18"/>
    <p:sldId id="283" r:id="rId19"/>
    <p:sldId id="284" r:id="rId20"/>
    <p:sldId id="270" r:id="rId21"/>
    <p:sldId id="285" r:id="rId22"/>
    <p:sldId id="261" r:id="rId23"/>
    <p:sldId id="288" r:id="rId24"/>
    <p:sldId id="262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49AAF-5F19-48C3-A805-BC0E9F4F3F04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53855-2DE6-4F2F-AAFF-4FD5EC0FF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22B1-F9A9-4CE2-88B0-CE64119DE85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7178-9CE0-497B-A09F-7ACB8B770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Ενόργανη Ανάλυση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3429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Φασματοσκοπία </a:t>
            </a:r>
            <a:r>
              <a:rPr lang="en-US" sz="2800" b="1" dirty="0" smtClean="0"/>
              <a:t>Raman</a:t>
            </a:r>
            <a:endParaRPr lang="en-US" sz="2800" dirty="0" smtClean="0"/>
          </a:p>
          <a:p>
            <a:pPr algn="ctr"/>
            <a:r>
              <a:rPr lang="el-GR" sz="2800" dirty="0" smtClean="0"/>
              <a:t>Κοντογιάννης Χρίστος, Καθηγητής</a:t>
            </a:r>
          </a:p>
          <a:p>
            <a:pPr algn="ctr"/>
            <a:r>
              <a:rPr lang="el-GR" sz="2800" dirty="0" smtClean="0"/>
              <a:t>Τμήμα Φαρμακευτικής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Πρότυπο αρμονικού ταλαντωτή</a:t>
            </a:r>
            <a:endParaRPr lang="en-US" sz="3200" b="1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990600"/>
            <a:ext cx="6172200" cy="5867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cs typeface="Arial" pitchFamily="34" charset="0"/>
              </a:rPr>
              <a:t>Το απλό κλασικό μοντέλο για την αλληλεπίδραση ακτινοβολίας και ύλης </a:t>
            </a:r>
            <a:r>
              <a:rPr lang="en-US" sz="2000" dirty="0" smtClean="0">
                <a:cs typeface="Arial" pitchFamily="34" charset="0"/>
              </a:rPr>
              <a:t>.</a:t>
            </a:r>
            <a:r>
              <a:rPr lang="el-GR" sz="2000" dirty="0" smtClean="0">
                <a:cs typeface="Arial" pitchFamily="34" charset="0"/>
              </a:rPr>
              <a:t>Ο νόμος του Hook δηλώνει ότι η ενέργεια (E) του συστήματος δίνεται από τον τύπο:</a:t>
            </a:r>
          </a:p>
          <a:p>
            <a:pPr algn="ctr">
              <a:buNone/>
            </a:pPr>
            <a:r>
              <a:rPr lang="el-GR" sz="2000" dirty="0" smtClean="0">
                <a:cs typeface="Arial" pitchFamily="34" charset="0"/>
              </a:rPr>
              <a:t> </a:t>
            </a:r>
            <a:r>
              <a:rPr lang="el-GR" sz="2000" b="1" dirty="0" smtClean="0">
                <a:cs typeface="Arial" pitchFamily="34" charset="0"/>
              </a:rPr>
              <a:t>E = (h/2π)√(</a:t>
            </a:r>
            <a:r>
              <a:rPr lang="en-US" sz="2000" b="1" dirty="0" smtClean="0">
                <a:cs typeface="Arial" pitchFamily="34" charset="0"/>
              </a:rPr>
              <a:t>f</a:t>
            </a:r>
            <a:r>
              <a:rPr lang="el-GR" sz="2000" b="1" dirty="0" smtClean="0">
                <a:cs typeface="Arial" pitchFamily="34" charset="0"/>
              </a:rPr>
              <a:t>/μ) </a:t>
            </a:r>
          </a:p>
          <a:p>
            <a:pPr>
              <a:buNone/>
            </a:pPr>
            <a:r>
              <a:rPr lang="el-GR" sz="1400" dirty="0" smtClean="0">
                <a:cs typeface="Arial" pitchFamily="34" charset="0"/>
              </a:rPr>
              <a:t>όπου</a:t>
            </a:r>
            <a:r>
              <a:rPr lang="el-GR" sz="1400" b="1" dirty="0" smtClean="0">
                <a:cs typeface="Arial" pitchFamily="34" charset="0"/>
              </a:rPr>
              <a:t> μ</a:t>
            </a:r>
            <a:r>
              <a:rPr lang="en-US" sz="1400" b="1" dirty="0" smtClean="0">
                <a:cs typeface="Arial" pitchFamily="34" charset="0"/>
              </a:rPr>
              <a:t>=m1m2/m1+m2</a:t>
            </a:r>
            <a:r>
              <a:rPr lang="el-GR" sz="1400" b="1" dirty="0" smtClean="0">
                <a:cs typeface="Arial" pitchFamily="34" charset="0"/>
              </a:rPr>
              <a:t> </a:t>
            </a:r>
            <a:r>
              <a:rPr lang="el-GR" sz="1400" dirty="0" smtClean="0">
                <a:cs typeface="Arial" pitchFamily="34" charset="0"/>
              </a:rPr>
              <a:t>είναι η ανηγμένη μάζα</a:t>
            </a:r>
            <a:r>
              <a:rPr lang="el-GR" sz="1400" b="1" dirty="0" smtClean="0">
                <a:cs typeface="Arial" pitchFamily="34" charset="0"/>
              </a:rPr>
              <a:t>, </a:t>
            </a:r>
            <a:r>
              <a:rPr lang="en-US" sz="1400" b="1" dirty="0" smtClean="0">
                <a:cs typeface="Arial" pitchFamily="34" charset="0"/>
              </a:rPr>
              <a:t>f</a:t>
            </a:r>
            <a:r>
              <a:rPr lang="el-GR" sz="1400" b="1" dirty="0" smtClean="0">
                <a:cs typeface="Arial" pitchFamily="34" charset="0"/>
              </a:rPr>
              <a:t> </a:t>
            </a:r>
            <a:r>
              <a:rPr lang="el-GR" sz="1400" dirty="0" smtClean="0">
                <a:cs typeface="Arial" pitchFamily="34" charset="0"/>
              </a:rPr>
              <a:t>η σταθερά δύναμης του ελατήριου και </a:t>
            </a:r>
            <a:r>
              <a:rPr lang="en-US" sz="1400" b="1" dirty="0" smtClean="0">
                <a:cs typeface="Arial" pitchFamily="34" charset="0"/>
              </a:rPr>
              <a:t>h </a:t>
            </a:r>
            <a:r>
              <a:rPr lang="el-GR" sz="1400" dirty="0" smtClean="0">
                <a:cs typeface="Arial" pitchFamily="34" charset="0"/>
              </a:rPr>
              <a:t>σταθερά </a:t>
            </a:r>
            <a:r>
              <a:rPr lang="en-US" sz="1400" dirty="0" smtClean="0">
                <a:cs typeface="Arial" pitchFamily="34" charset="0"/>
              </a:rPr>
              <a:t>Plank.</a:t>
            </a:r>
            <a:endParaRPr lang="el-GR" sz="1400" b="1" dirty="0" smtClean="0">
              <a:cs typeface="Arial" pitchFamily="34" charset="0"/>
            </a:endParaRPr>
          </a:p>
          <a:p>
            <a:pPr algn="ctr">
              <a:buNone/>
            </a:pPr>
            <a:endParaRPr lang="el-GR" sz="1600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cs typeface="Arial" pitchFamily="34" charset="0"/>
              </a:rPr>
              <a:t>Η δόνηση του μορίου μπορεί να περιγραφεί από ένα απλοποιημένο μοντέλο υποθετικού </a:t>
            </a:r>
            <a:r>
              <a:rPr lang="el-GR" sz="2000" b="1" i="1" dirty="0" smtClean="0">
                <a:cs typeface="Arial" pitchFamily="34" charset="0"/>
              </a:rPr>
              <a:t>αρμονικού ταλαντωτή </a:t>
            </a:r>
            <a:r>
              <a:rPr lang="el-GR" sz="2000" dirty="0" smtClean="0">
                <a:cs typeface="Arial" pitchFamily="34" charset="0"/>
              </a:rPr>
              <a:t>για τον οποίο η δυναμική ενέργεια (V), ως συνάρτηση της εκτόπισης των ατόμων (x), δίνεται από τη σχέση:    </a:t>
            </a:r>
            <a:r>
              <a:rPr lang="en-US" sz="2000" b="1" dirty="0" smtClean="0">
                <a:cs typeface="Arial" pitchFamily="34" charset="0"/>
              </a:rPr>
              <a:t>V =½fx</a:t>
            </a:r>
            <a:r>
              <a:rPr lang="en-US" sz="2000" b="1" baseline="30000" dirty="0" smtClean="0">
                <a:cs typeface="Arial" pitchFamily="34" charset="0"/>
              </a:rPr>
              <a:t>2</a:t>
            </a:r>
            <a:endParaRPr lang="el-GR" sz="2000" b="1" baseline="30000" dirty="0" smtClean="0">
              <a:cs typeface="Arial" pitchFamily="34" charset="0"/>
            </a:endParaRPr>
          </a:p>
          <a:p>
            <a:pPr algn="ctr">
              <a:buNone/>
            </a:pPr>
            <a:endParaRPr lang="en-US" sz="2000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cs typeface="Arial" pitchFamily="34" charset="0"/>
              </a:rPr>
              <a:t>Η καμπύλη δυναμικής ενέργειας είναι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l-GR" sz="2000" dirty="0" smtClean="0">
                <a:cs typeface="Arial" pitchFamily="34" charset="0"/>
              </a:rPr>
              <a:t>παραβολική ως προς το σχήμα και συμμετρική γύρω από το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l-GR" sz="2000" dirty="0" smtClean="0">
                <a:cs typeface="Arial" pitchFamily="34" charset="0"/>
              </a:rPr>
              <a:t>μήκος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l-GR" sz="2000" dirty="0" smtClean="0">
                <a:cs typeface="Arial" pitchFamily="34" charset="0"/>
              </a:rPr>
              <a:t>του δεσμού σε ισορροπία.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cs typeface="Arial" pitchFamily="34" charset="0"/>
              </a:rPr>
              <a:t>Η  δυναμική ενέργεια είναι μέγιστη όταν το ελατήριο επιμηκύνεται ή συσπειρώνεται στο μέγιστο πλάτος Α και ελαττώνεται καθώς η μάζα επανέρχεται στη θέση ισορροπίας όπου μηδενίζεται.</a:t>
            </a:r>
            <a:endParaRPr lang="en-US" sz="2000" baseline="30000" dirty="0">
              <a:cs typeface="Arial" pitchFamily="34" charset="0"/>
            </a:endParaRPr>
          </a:p>
        </p:txBody>
      </p:sp>
      <p:pic>
        <p:nvPicPr>
          <p:cNvPr id="1026" name="Picture 2" descr="C:\Users\Fotis\Desktop\rama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658550" cy="40688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Αναρμονικότητα</a:t>
            </a:r>
            <a:endParaRPr lang="en-US" sz="3200" b="1" dirty="0"/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2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l-GR" sz="8000" dirty="0" smtClean="0"/>
              <a:t>Στα πραγματικά μόρια η δόνησή τους </a:t>
            </a:r>
            <a:r>
              <a:rPr lang="el-GR" sz="8000" i="1" u="sng" dirty="0" smtClean="0"/>
              <a:t>δεν είναι αρμονική</a:t>
            </a:r>
            <a:r>
              <a:rPr lang="el-GR" sz="8000" dirty="0" smtClean="0"/>
              <a:t>, λόγω της ανελαστικότητας των δομών τους. 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l-GR" sz="8000" dirty="0" smtClean="0"/>
              <a:t>Μόνο ένα μέρος των διαστολών και συστολών των δεσμών είναι ιδανικό (περίπου 10%), ενώ για μεσαίες ή μεγάλες διαστολές ή συστολές η δόνηση του μορίου είναι δυσαρμονική.</a:t>
            </a:r>
            <a:endParaRPr lang="en-US" sz="8000" b="1" dirty="0" smtClean="0"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l-GR" sz="8000" dirty="0" smtClean="0">
                <a:cs typeface="Arial" pitchFamily="34" charset="0"/>
              </a:rPr>
              <a:t>Η εικόνα του αρμονικού ταλαντωτή δεν μπορεί να παραμείνει σε μεγαλύτερα μεγέθη ταλάντωσης λόγω: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8000" dirty="0" smtClean="0">
                <a:cs typeface="Arial" pitchFamily="34" charset="0"/>
              </a:rPr>
              <a:t>Δυνάμεων απώθησης μεταξύ των ταλαντούμενων ατόμων.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8000" dirty="0" smtClean="0">
                <a:cs typeface="Arial" pitchFamily="34" charset="0"/>
              </a:rPr>
              <a:t>Της πιθανότητας διάστασης όταν ο ταλαντούμενος δεσμός επεκτείνεται πολύ.</a:t>
            </a:r>
          </a:p>
          <a:p>
            <a:pPr>
              <a:buNone/>
            </a:pPr>
            <a:endParaRPr lang="el-GR" sz="1400" dirty="0" smtClean="0">
              <a:cs typeface="Arial" pitchFamily="34" charset="0"/>
            </a:endParaRPr>
          </a:p>
          <a:p>
            <a:pPr>
              <a:buNone/>
            </a:pPr>
            <a:endParaRPr lang="el-GR" sz="16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Προϋποθέσεις για να παρατηρηθεί σκέδαση </a:t>
            </a:r>
            <a:r>
              <a:rPr lang="en-US" sz="3200" b="1" dirty="0" smtClean="0"/>
              <a:t>Raman</a:t>
            </a:r>
            <a:endParaRPr lang="en-US" sz="32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52400" y="1676400"/>
            <a:ext cx="6172200" cy="467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hangingPunct="0">
              <a:lnSpc>
                <a:spcPct val="124000"/>
              </a:lnSpc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l-GR" sz="2400" dirty="0">
                <a:latin typeface="+mn-lt"/>
              </a:rPr>
              <a:t>Μεταβολή της πολωσιμότητας  κατά τη διάρκεια της </a:t>
            </a:r>
            <a:r>
              <a:rPr lang="el-GR" sz="2400" dirty="0" smtClean="0">
                <a:latin typeface="+mn-lt"/>
              </a:rPr>
              <a:t>δόνησης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571500" indent="-571500" hangingPunct="0">
              <a:lnSpc>
                <a:spcPct val="124000"/>
              </a:lnSpc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l-GR" sz="2400" dirty="0">
                <a:latin typeface="+mn-lt"/>
              </a:rPr>
              <a:t>Μόνο το 1 στα 10 εκατ.  φωτόνια σκεδάζεται κατά </a:t>
            </a:r>
            <a:r>
              <a:rPr lang="en-US" sz="2400" dirty="0">
                <a:latin typeface="+mn-lt"/>
              </a:rPr>
              <a:t>Raman  </a:t>
            </a:r>
            <a:r>
              <a:rPr lang="el-GR" sz="2400" dirty="0">
                <a:latin typeface="+mn-lt"/>
                <a:sym typeface="Wingdings" pitchFamily="2" charset="2"/>
              </a:rPr>
              <a:t> </a:t>
            </a:r>
            <a:r>
              <a:rPr lang="el-GR" sz="2400" dirty="0">
                <a:latin typeface="+mn-lt"/>
              </a:rPr>
              <a:t>Απαιτούνται ισχυρές μονοχρωματικές πηγές ακτινοβολίας </a:t>
            </a:r>
            <a:r>
              <a:rPr lang="en-US" sz="2400" dirty="0">
                <a:latin typeface="+mn-lt"/>
              </a:rPr>
              <a:t>laser</a:t>
            </a:r>
            <a:r>
              <a:rPr lang="el-GR" sz="2400" dirty="0">
                <a:latin typeface="+mn-lt"/>
              </a:rPr>
              <a:t>.</a:t>
            </a:r>
          </a:p>
          <a:p>
            <a:pPr marL="571500" indent="-571500" hangingPunct="0">
              <a:lnSpc>
                <a:spcPct val="124000"/>
              </a:lnSpc>
              <a:buClr>
                <a:schemeClr val="tx1"/>
              </a:buClr>
              <a:buSzPct val="100000"/>
              <a:buFont typeface="Wingdings" pitchFamily="2" charset="2"/>
              <a:buChar char="ü"/>
              <a:defRPr/>
            </a:pPr>
            <a:r>
              <a:rPr lang="el-GR" sz="2400" dirty="0">
                <a:latin typeface="+mn-lt"/>
              </a:rPr>
              <a:t>Η συχνότητα της προσπίπτουσας δέσμης  </a:t>
            </a:r>
            <a:r>
              <a:rPr lang="el-GR" sz="2400" u="sng" dirty="0">
                <a:latin typeface="+mn-lt"/>
              </a:rPr>
              <a:t>πρέπει </a:t>
            </a:r>
            <a:r>
              <a:rPr lang="el-GR" sz="2400" dirty="0">
                <a:latin typeface="+mn-lt"/>
              </a:rPr>
              <a:t> να είναι διαφορετική από τη συχνότητα απορρόφησης του </a:t>
            </a:r>
            <a:r>
              <a:rPr lang="el-GR" sz="2400" dirty="0" smtClean="0">
                <a:latin typeface="+mn-lt"/>
              </a:rPr>
              <a:t>δείγματος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571500" indent="-571500" hangingPunct="0">
              <a:lnSpc>
                <a:spcPct val="124000"/>
              </a:lnSpc>
              <a:buClr>
                <a:srgbClr val="FF0000"/>
              </a:buClr>
              <a:buSzPct val="100000"/>
              <a:buFont typeface="Gill Sans MT" pitchFamily="34" charset="0"/>
              <a:buAutoNum type="romanLcPeriod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5" name="Picture 3" descr="C:\Users\Fotis\Desktop\raman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684790" cy="2439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Πολωσιμότητα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44780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l-GR" sz="2000" i="1" u="sng" dirty="0" smtClean="0"/>
              <a:t>Πολωσιμότητα </a:t>
            </a:r>
            <a:r>
              <a:rPr lang="el-GR" sz="2000" dirty="0" smtClean="0"/>
              <a:t>ονομάζεται </a:t>
            </a:r>
            <a:r>
              <a:rPr lang="el-GR" sz="2000" dirty="0"/>
              <a:t>η </a:t>
            </a:r>
            <a:r>
              <a:rPr lang="el-GR" sz="2000" dirty="0" smtClean="0"/>
              <a:t>ευκολία </a:t>
            </a:r>
            <a:r>
              <a:rPr lang="el-GR" sz="2000" dirty="0"/>
              <a:t>με την </a:t>
            </a:r>
            <a:r>
              <a:rPr lang="el-GR" sz="2000" dirty="0" smtClean="0"/>
              <a:t>οποία </a:t>
            </a:r>
            <a:r>
              <a:rPr lang="el-GR" sz="2000" dirty="0"/>
              <a:t>τα </a:t>
            </a:r>
            <a:r>
              <a:rPr lang="el-GR" sz="2000" dirty="0" smtClean="0"/>
              <a:t>μοριακά τροχιακά μπορούν </a:t>
            </a:r>
            <a:r>
              <a:rPr lang="el-GR" sz="2000" dirty="0"/>
              <a:t>να </a:t>
            </a:r>
            <a:r>
              <a:rPr lang="el-GR" sz="2000" dirty="0" smtClean="0"/>
              <a:t>παραμορφωθούν </a:t>
            </a:r>
            <a:r>
              <a:rPr lang="el-GR" sz="2000" dirty="0"/>
              <a:t>και να </a:t>
            </a:r>
            <a:r>
              <a:rPr lang="el-GR" sz="2000" dirty="0" smtClean="0"/>
              <a:t>αποκτήσουν δομή δίπολου.</a:t>
            </a:r>
            <a:endParaRPr lang="el-GR" sz="20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l-GR" sz="2000" dirty="0" smtClean="0"/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l-GR" sz="2000" dirty="0" smtClean="0"/>
              <a:t>Ένα μόριο όταν βρεθεί </a:t>
            </a:r>
            <a:r>
              <a:rPr lang="el-GR" sz="2000" dirty="0"/>
              <a:t>σε </a:t>
            </a:r>
            <a:r>
              <a:rPr lang="el-GR" sz="2000" dirty="0" smtClean="0"/>
              <a:t>ηλεκτρικό πεδίο υπόκειται </a:t>
            </a:r>
            <a:r>
              <a:rPr lang="el-GR" sz="2000" dirty="0"/>
              <a:t>σε </a:t>
            </a:r>
            <a:r>
              <a:rPr lang="el-GR" sz="2000" dirty="0" smtClean="0"/>
              <a:t>εξαναγκασμένη ταλάντωση </a:t>
            </a:r>
            <a:r>
              <a:rPr lang="el-GR" sz="2000" dirty="0"/>
              <a:t>και </a:t>
            </a:r>
            <a:r>
              <a:rPr lang="el-GR" sz="2000" dirty="0" smtClean="0"/>
              <a:t>μεταβάλλεται </a:t>
            </a:r>
            <a:r>
              <a:rPr lang="el-GR" sz="2000" dirty="0"/>
              <a:t>η </a:t>
            </a:r>
            <a:r>
              <a:rPr lang="el-GR" sz="2000" dirty="0" smtClean="0"/>
              <a:t>πολωσιμότητα </a:t>
            </a:r>
            <a:r>
              <a:rPr lang="el-GR" sz="2000" dirty="0"/>
              <a:t>του  </a:t>
            </a:r>
            <a:r>
              <a:rPr lang="el-GR" sz="2000" dirty="0" smtClean="0"/>
              <a:t>έχοντας </a:t>
            </a:r>
            <a:r>
              <a:rPr lang="el-GR" sz="2000" dirty="0"/>
              <a:t>μια </a:t>
            </a:r>
            <a:r>
              <a:rPr lang="el-GR" sz="2000" dirty="0" smtClean="0"/>
              <a:t>θέση ισορροπίας </a:t>
            </a:r>
            <a:r>
              <a:rPr lang="el-GR" sz="2000" dirty="0" err="1"/>
              <a:t>αο</a:t>
            </a:r>
            <a:r>
              <a:rPr lang="el-GR" sz="2000" dirty="0"/>
              <a:t> και μια </a:t>
            </a:r>
            <a:r>
              <a:rPr lang="el-GR" sz="2000" dirty="0" smtClean="0"/>
              <a:t>μέγιστη </a:t>
            </a:r>
            <a:r>
              <a:rPr lang="el-GR" sz="2000" dirty="0"/>
              <a:t>α</a:t>
            </a:r>
            <a:r>
              <a:rPr lang="en-US" sz="2000" b="1" dirty="0"/>
              <a:t>max</a:t>
            </a:r>
            <a:r>
              <a:rPr lang="en-US" sz="2000" dirty="0"/>
              <a:t> </a:t>
            </a:r>
            <a:r>
              <a:rPr lang="el-GR" sz="2000" dirty="0"/>
              <a:t>και μια </a:t>
            </a:r>
            <a:r>
              <a:rPr lang="el-GR" sz="2000" dirty="0" smtClean="0"/>
              <a:t>ελάχιστη </a:t>
            </a:r>
            <a:r>
              <a:rPr lang="el-GR" sz="2000" dirty="0"/>
              <a:t>α</a:t>
            </a:r>
            <a:r>
              <a:rPr lang="en-US" sz="2000" b="1" dirty="0"/>
              <a:t>min</a:t>
            </a:r>
            <a:r>
              <a:rPr lang="en-US" sz="2000" dirty="0"/>
              <a:t> </a:t>
            </a:r>
            <a:r>
              <a:rPr lang="el-GR" sz="2000" dirty="0" smtClean="0"/>
              <a:t>τιμή.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l-GR" sz="2000" dirty="0"/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l-GR" sz="2000" dirty="0"/>
              <a:t>Η </a:t>
            </a:r>
            <a:r>
              <a:rPr lang="el-GR" sz="2000" dirty="0" smtClean="0"/>
              <a:t>μεταβολή </a:t>
            </a:r>
            <a:r>
              <a:rPr lang="el-GR" sz="2000" dirty="0"/>
              <a:t>της </a:t>
            </a:r>
            <a:r>
              <a:rPr lang="el-GR" sz="2000" dirty="0" smtClean="0"/>
              <a:t>πολωσιμότητας δημιουργεί δίπολο.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l-GR" sz="2000" dirty="0" smtClean="0"/>
              <a:t>Ροπή δίπολου ονομάζεται </a:t>
            </a:r>
            <a:r>
              <a:rPr lang="el-GR" sz="2000" dirty="0"/>
              <a:t>το </a:t>
            </a:r>
            <a:r>
              <a:rPr lang="el-GR" sz="2000" dirty="0" smtClean="0"/>
              <a:t>γινόμενο </a:t>
            </a:r>
            <a:r>
              <a:rPr lang="el-GR" sz="2000" dirty="0"/>
              <a:t>της </a:t>
            </a:r>
            <a:r>
              <a:rPr lang="el-GR" sz="2000" dirty="0" smtClean="0"/>
              <a:t>μεταβολής </a:t>
            </a:r>
            <a:r>
              <a:rPr lang="el-GR" sz="2000" dirty="0"/>
              <a:t>της </a:t>
            </a:r>
            <a:r>
              <a:rPr lang="el-GR" sz="2000" dirty="0" smtClean="0"/>
              <a:t>πολωσιμότητας </a:t>
            </a:r>
            <a:r>
              <a:rPr lang="el-GR" sz="2000" dirty="0"/>
              <a:t>του </a:t>
            </a:r>
            <a:r>
              <a:rPr lang="el-GR" sz="2000" dirty="0" smtClean="0"/>
              <a:t>μορίου </a:t>
            </a:r>
            <a:r>
              <a:rPr lang="el-GR" sz="2000" dirty="0"/>
              <a:t>α(</a:t>
            </a:r>
            <a:r>
              <a:rPr lang="en-US" sz="2000" dirty="0"/>
              <a:t>t) </a:t>
            </a:r>
            <a:r>
              <a:rPr lang="el-GR" sz="2000" dirty="0" smtClean="0"/>
              <a:t>επί </a:t>
            </a:r>
            <a:r>
              <a:rPr lang="el-GR" sz="2000" dirty="0"/>
              <a:t>το </a:t>
            </a:r>
            <a:r>
              <a:rPr lang="el-GR" sz="2000" dirty="0" smtClean="0"/>
              <a:t>πλάτος </a:t>
            </a:r>
            <a:r>
              <a:rPr lang="el-GR" sz="2000" dirty="0"/>
              <a:t>της </a:t>
            </a:r>
            <a:r>
              <a:rPr lang="el-GR" sz="2000" dirty="0" smtClean="0"/>
              <a:t>ταλάντωσης </a:t>
            </a:r>
            <a:r>
              <a:rPr lang="el-GR" sz="2000" dirty="0"/>
              <a:t>της </a:t>
            </a:r>
            <a:r>
              <a:rPr lang="el-GR" sz="2000" dirty="0" smtClean="0"/>
              <a:t>προσπίπτουσας ακτινοβολίας </a:t>
            </a:r>
            <a:r>
              <a:rPr lang="el-GR" sz="2000" dirty="0"/>
              <a:t>Ε(</a:t>
            </a:r>
            <a:r>
              <a:rPr lang="en-US" sz="2000" dirty="0"/>
              <a:t>t</a:t>
            </a:r>
            <a:r>
              <a:rPr lang="en-US" sz="2000" dirty="0" smtClean="0"/>
              <a:t>).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/>
              <a:t>Λ</a:t>
            </a:r>
            <a:r>
              <a:rPr lang="el-GR" sz="3200" b="1" dirty="0" smtClean="0"/>
              <a:t>όγος αποπόλωσης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86800" cy="5867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Πόλωση διαφέρει από την πολωσιμότητα.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Πολωσιμότητα είναι η ιδιότητα του μορίου να παραμορφώνει το δεσμό του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 Πόλωση είναι η ιδιότητα μιας δέσμης ακτινοβολίας να αποκτά προσανατολισμό σε ένα συγκεκριμένο επίπεδο. </a:t>
            </a:r>
            <a:r>
              <a:rPr lang="el-GR" sz="2000" dirty="0"/>
              <a:t>Μ</a:t>
            </a:r>
            <a:r>
              <a:rPr lang="el-GR" sz="2000" dirty="0" smtClean="0"/>
              <a:t>πορεί να προέλθει από σκέδαση, ανάκλαση και από πολωτικό φίλτρο.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πόλωση από σκέδαση(</a:t>
            </a:r>
            <a:r>
              <a:rPr lang="en-US" sz="2000" dirty="0" smtClean="0"/>
              <a:t>RAMAN) </a:t>
            </a:r>
            <a:r>
              <a:rPr lang="el-GR" sz="2000" dirty="0" smtClean="0"/>
              <a:t>,σε μια μονοχρωματική ακτινοβολία </a:t>
            </a:r>
            <a:r>
              <a:rPr lang="en-US" sz="2000" dirty="0" smtClean="0"/>
              <a:t>LASER ,</a:t>
            </a:r>
            <a:r>
              <a:rPr lang="el-GR" sz="2000" dirty="0" smtClean="0"/>
              <a:t> εμφανίζεται σε διαφορετικό βαθμό ανάλογα με τον τύπο δόνησης </a:t>
            </a:r>
            <a:r>
              <a:rPr lang="el-GR" sz="2000" dirty="0"/>
              <a:t>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 λόγος αποπόλωσης ειναι το κλάσμα της έντασης της ακτινοβολίας στο επίπεδο χ</a:t>
            </a:r>
            <a:r>
              <a:rPr lang="en-US" sz="2000" dirty="0" smtClean="0"/>
              <a:t>y</a:t>
            </a:r>
            <a:r>
              <a:rPr lang="el-GR" sz="2000" dirty="0" smtClean="0"/>
              <a:t> προς την ένταση της ακτινοβολίας στο επίπεδο χ</a:t>
            </a:r>
            <a:r>
              <a:rPr lang="en-US" sz="2000" dirty="0" smtClean="0"/>
              <a:t>z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μετριέται με παρεμβολή ειδικού φύλλου </a:t>
            </a:r>
            <a:r>
              <a:rPr lang="en-US" sz="2000" dirty="0" smtClean="0"/>
              <a:t>Polaroid.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Μας δίνει πληροφορίες για </a:t>
            </a:r>
            <a:r>
              <a:rPr lang="el-GR" sz="2000" u="sng" dirty="0" smtClean="0"/>
              <a:t>την συμμετρία των δονήσεων</a:t>
            </a:r>
            <a:r>
              <a:rPr lang="el-GR" sz="2000" dirty="0" smtClean="0"/>
              <a:t> και μπορούμε </a:t>
            </a:r>
            <a:r>
              <a:rPr lang="el-GR" sz="2000" u="sng" dirty="0" smtClean="0"/>
              <a:t>να συσχετίσουμε τις κορυφές των φασμάτων με τον τύπο δόνησης.</a:t>
            </a:r>
            <a:r>
              <a:rPr lang="el-GR" sz="2000" dirty="0" smtClean="0"/>
              <a:t> </a:t>
            </a:r>
          </a:p>
          <a:p>
            <a:pPr>
              <a:lnSpc>
                <a:spcPct val="150000"/>
              </a:lnSpc>
            </a:pPr>
            <a:endParaRPr lang="el-G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+mn-lt"/>
              </a:rPr>
              <a:t>Οργανολογία</a:t>
            </a:r>
            <a:endParaRPr lang="el-GR" sz="3200" b="1" dirty="0"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8600" y="1219200"/>
            <a:ext cx="472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Λέιζερ συνεχούς </a:t>
            </a:r>
            <a:r>
              <a:rPr lang="el-GR" sz="2000" dirty="0"/>
              <a:t>λειτουργίας. 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Οπτικά </a:t>
            </a:r>
            <a:r>
              <a:rPr lang="el-GR" sz="2000" dirty="0"/>
              <a:t>στοιχεία για την καθοδήγηση (κάτοπτρα) και εστίαση της δέσμης (φακούς εστίασης). 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Οπτική </a:t>
            </a:r>
            <a:r>
              <a:rPr lang="el-GR" sz="2000" dirty="0"/>
              <a:t>ίνα για την συλλογή </a:t>
            </a:r>
            <a:r>
              <a:rPr lang="el-GR" sz="2000" dirty="0" smtClean="0"/>
              <a:t>και μεταφορά </a:t>
            </a:r>
            <a:r>
              <a:rPr lang="el-GR" sz="2000" dirty="0"/>
              <a:t>της </a:t>
            </a:r>
            <a:r>
              <a:rPr lang="el-GR" sz="2000" dirty="0" smtClean="0"/>
              <a:t>σκεδαζόμενης ακτινοβολίας </a:t>
            </a:r>
            <a:r>
              <a:rPr lang="el-GR" sz="2000" dirty="0"/>
              <a:t>στην είσοδο του φασματογράφου</a:t>
            </a:r>
            <a:r>
              <a:rPr lang="el-GR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1027" name="Picture 3" descr="C:\Users\Fotis\Desktop\rama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33825"/>
            <a:ext cx="4038600" cy="3442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228600" y="4648200"/>
            <a:ext cx="8001000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Απεικονιστικό φασματογράφο.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Ανιχνευτή CCD για την καταγραφή του σήματος εκπομπής.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 Ηλεκτρονικό υπολογιστή με κατάλληλο λογισμικό για τον έλεγχο του πειράματος και την απεικόνιση των φασμάτων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FT-RAMAN</a:t>
            </a:r>
            <a:endParaRPr lang="en-US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150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Ένα από τα μειονεκτήματα της Φασματοσκοπίας Raman είναι η ύπαρξη του φαινόμενου του φθορισμού.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 Ο φθορισμός δημιουργείται όταν προσπίπτουσα ακτινοβολία, μεγάλης ενέργειας, διεγείρει το υλικό σε υψηλοτερη  ενεργειακή στάθμη και στη συνεχεια  αποδιεγειρεται και εκπεμπεται ακτινοβολια 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/>
              <a:t>Α</a:t>
            </a:r>
            <a:r>
              <a:rPr lang="el-GR" sz="2000" dirty="0" smtClean="0"/>
              <a:t>ποτέλεσμα συχνά οι κορυφές Raman να καλύπτονται από τον φθορισμό. Μία λύση ήταν η χρήση μικρής ενέργειας  φωτονίων όπου η σκεδαζόμενη ακτινοβολία είναι πολύ μικρότερης έντασης ,με αποτέλεσμα ο λόγος σήματος προς θόρυβο να είναι μικρός.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λύση σε αυτό το πρόβλημα, δόθηκε με την χρήση του συμβολόμετρου Michelson (αντί του μονοχρωμάτορα) και την συνεπακόλουθη μαθηματική επεξεργασία του φάσματος με χρήση των μετασχηματισμών Fourier. </a:t>
            </a:r>
            <a:endParaRPr lang="el-G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Πλεονεκτήματα </a:t>
            </a:r>
            <a:r>
              <a:rPr lang="en-US" sz="3200" b="1" dirty="0" smtClean="0"/>
              <a:t>FT-Raman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229600" cy="54864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u="sng" dirty="0"/>
              <a:t>Ι</a:t>
            </a:r>
            <a:r>
              <a:rPr lang="el-GR" sz="2000" u="sng" dirty="0" smtClean="0"/>
              <a:t>κανότητα μέτρησης ασθενών σημάτων </a:t>
            </a:r>
            <a:r>
              <a:rPr lang="el-GR" sz="2000" dirty="0" smtClean="0"/>
              <a:t>γνωστό και ως</a:t>
            </a:r>
            <a:r>
              <a:rPr lang="en-US" sz="2000" dirty="0" smtClean="0"/>
              <a:t> </a:t>
            </a:r>
            <a:r>
              <a:rPr lang="el-GR" sz="2000" dirty="0" smtClean="0"/>
              <a:t>πλεονέκτημα Jaquinot (Jaquinot advantage), επειδή τα όργανα μετασχηματισμού Fourier αποτελούνται από λίγα μόνο οπτικά στοιχεία και καμία σχισμή δεν εξασθενίζει την ακτινοβολία. Κατά συνέπεια, η ισχύς της ακτινοβολίας, η οποία φθάνει στον ανιχνευτή, είναι κατά πολύ μεγαλύτερη από αυτή των οργάνων που διασπείρουν την ακτινοβολία και συνεπώς ο λόγος σήματος προς θόρυβο είναι επίσης μεγαλύτερος. 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u="sng" dirty="0"/>
              <a:t>Ε</a:t>
            </a:r>
            <a:r>
              <a:rPr lang="el-GR" sz="2000" u="sng" dirty="0" smtClean="0"/>
              <a:t>ξαιρετικά υψηλή διακριτική τους ισχύς </a:t>
            </a:r>
            <a:r>
              <a:rPr lang="el-GR" sz="2000" dirty="0" smtClean="0"/>
              <a:t>=&gt; ανάλυση πολύπλοκων φασμάτων</a:t>
            </a:r>
            <a:r>
              <a:rPr lang="el-GR" sz="2000" dirty="0"/>
              <a:t>.</a:t>
            </a:r>
            <a:endParaRPr lang="el-GR" sz="2000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dirty="0" smtClean="0"/>
              <a:t>  </a:t>
            </a:r>
            <a:r>
              <a:rPr lang="en-US" sz="2000" dirty="0" smtClean="0"/>
              <a:t>K</a:t>
            </a:r>
            <a:r>
              <a:rPr lang="el-GR" sz="2000" dirty="0" smtClean="0"/>
              <a:t>αθιστά δυνατή τη συλλογή δεδομένων για ολόκληρο το φάσμα σε ένα δευτερόλεπτο ή και λιγότερο. </a:t>
            </a:r>
            <a:endParaRPr lang="el-G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Micro-Raman</a:t>
            </a:r>
            <a:endParaRPr lang="en-US" sz="3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685800"/>
            <a:ext cx="8229600" cy="594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μικροσκοπία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RAMAN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μας δίνει τη δυνατότητα να αναλύσουμε μικροσκοπικά δείγματα, ή  μικροσκοπικές περιοχές μεγαλυτέρων δειγμάτων.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Απαιτούνται πολύ μικρότερες  ποσότητες  δειγμάτων για  ανάλυση. Το φασματοφωτόμετρο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Micro-</a:t>
            </a:r>
            <a:r>
              <a:rPr lang="en-US" sz="2200" dirty="0" err="1"/>
              <a:t>R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διαθέτει  ένα μικροσκόπιο, στο οποίο είναι ενσωματωμένο  ένα φασματοφωτόμετρο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Raman.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 στόχος του μικροσκοπίου =&gt; φάσμα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Raman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μικροσκοπικές περιοχές  και εικόνες  μικροσκοπίου από τις ίδιες περιοχές.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Περιορισμοί κατά τη φασματοσκοπία </a:t>
            </a:r>
            <a:r>
              <a:rPr lang="en-US" sz="3200" b="1" dirty="0" smtClean="0"/>
              <a:t> RAMAN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l-GR" sz="2000" u="sng" dirty="0" smtClean="0"/>
              <a:t>Η επαγόμενη από το laser θέρμανση </a:t>
            </a:r>
            <a:r>
              <a:rPr lang="el-GR" sz="2000" dirty="0" smtClean="0"/>
              <a:t>στο δείγμα μπορεί να προκαλέσει   ολική διάσπαση =&gt; χημικές αλλαγές στο δείγμα.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l-GR" sz="2000" dirty="0"/>
              <a:t>Ε</a:t>
            </a:r>
            <a:r>
              <a:rPr lang="el-GR" sz="2000" dirty="0" smtClean="0"/>
              <a:t>πιλέγεται χαμηλής ισχύος ακτινοβολία στο δείγμα ή κατάλληλος φακός εστίασης. </a:t>
            </a:r>
            <a:endParaRPr lang="en-US" sz="2000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l-GR" sz="2000" u="sng" dirty="0" smtClean="0"/>
              <a:t>Το φαινόμενο του φθορισμού</a:t>
            </a:r>
            <a:r>
              <a:rPr lang="el-GR" sz="2000" dirty="0" smtClean="0"/>
              <a:t>, οφείλεται σε οργανικές προσμίξεις, βασικές ομάδες ΟΗ, υπερπολωσιμότητα πρωτονίων ή σε  οξείδια μετάλλων μετάπτωσης, μπορεί να προκαλέσει ολική ή μερική επικάλυψη του φάσματος Raman. </a:t>
            </a:r>
            <a:endParaRPr lang="en-US" sz="2000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l-GR" sz="2000" dirty="0" smtClean="0"/>
              <a:t>Η σκεδαστική ικανότητα των περισσότερων  οξειδίων μετάλλων είναι σχετικά χαμηλή.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l-GR" sz="2000" dirty="0" smtClean="0"/>
              <a:t>Η   τεχνική  </a:t>
            </a:r>
            <a:r>
              <a:rPr lang="en-US" sz="2000" dirty="0" smtClean="0"/>
              <a:t>Raman  </a:t>
            </a:r>
            <a:r>
              <a:rPr lang="el-GR" sz="2000" dirty="0" smtClean="0"/>
              <a:t> έχει  σχετικά  μικρή  ευαισθησία  και  εμφανίζει στις  ποσοτικοποιήσεις υψηλό  </a:t>
            </a:r>
            <a:r>
              <a:rPr lang="el-GR" sz="2000" dirty="0"/>
              <a:t>ό</a:t>
            </a:r>
            <a:r>
              <a:rPr lang="el-GR" sz="2000" dirty="0" smtClean="0"/>
              <a:t>ριο  ανίχνευσης.</a:t>
            </a:r>
          </a:p>
          <a:p>
            <a:pPr>
              <a:lnSpc>
                <a:spcPct val="110000"/>
              </a:lnSpc>
              <a:buNone/>
            </a:pPr>
            <a:r>
              <a:rPr lang="el-GR" sz="2000" dirty="0" smtClean="0"/>
              <a:t>(Η χρήση υπέρυθρης ακτινοβολίας ενδείκνυται κατά τη φασματοσκοπία </a:t>
            </a:r>
            <a:r>
              <a:rPr lang="en-US" sz="2000" dirty="0" smtClean="0"/>
              <a:t>Raman =&gt;</a:t>
            </a:r>
            <a:r>
              <a:rPr lang="el-GR" sz="2000" dirty="0" smtClean="0"/>
              <a:t> μεγ</a:t>
            </a:r>
            <a:r>
              <a:rPr lang="el-GR" sz="2000" dirty="0"/>
              <a:t>ά</a:t>
            </a:r>
            <a:r>
              <a:rPr lang="el-GR" sz="2000" dirty="0" smtClean="0"/>
              <a:t>λης ισχύος ακτινοβολία χωρίς να προκαλεί χημική υποβάθμιση του δείγματος και φθορισμό.)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572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Εφαρμογές</a:t>
            </a:r>
            <a:endParaRPr lang="en-US" sz="32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1066800" y="990600"/>
            <a:ext cx="7010400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Δομική χημεία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Αρχαιολογία</a:t>
            </a:r>
            <a:endParaRPr lang="el-GR" sz="2000" dirty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Μελέτη στερεάς κατάστασης</a:t>
            </a:r>
            <a:endParaRPr lang="el-GR" sz="2000" dirty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Αναλυτική χημεία</a:t>
            </a:r>
            <a:endParaRPr lang="el-GR" sz="2000" dirty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Εφαρμοσμένη ανάλυση υλικών </a:t>
            </a:r>
            <a:endParaRPr lang="el-GR" sz="2000" dirty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Έλεγχος διαδικασιών</a:t>
            </a:r>
            <a:endParaRPr lang="el-GR" sz="2000" dirty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Μικρο-φασματογραφία/  απεικόνιση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Παρακολούθηση του περιβάλλοντος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 Βιοϊατρική</a:t>
            </a:r>
            <a:endParaRPr lang="el-G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Παράδειγμα το φάσμα της χοληστερίνης</a:t>
            </a:r>
            <a:endParaRPr lang="en-US" sz="3200" b="1" dirty="0"/>
          </a:p>
        </p:txBody>
      </p:sp>
      <p:pic>
        <p:nvPicPr>
          <p:cNvPr id="2050" name="Picture 2" descr="C:\Users\Fotis\Desktop\ram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5562600" cy="381770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9/9a/Cholesterol.svg/440px-Cholestero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1137851" cy="58881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04800" y="1618595"/>
            <a:ext cx="335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Φάσματα </a:t>
            </a:r>
            <a:r>
              <a:rPr lang="en-US" sz="2000" b="1" dirty="0" smtClean="0"/>
              <a:t>Raman</a:t>
            </a:r>
            <a:r>
              <a:rPr lang="el-GR" sz="2000" b="1" dirty="0" smtClean="0"/>
              <a:t> </a:t>
            </a:r>
            <a:r>
              <a:rPr lang="el-GR" sz="2000" b="1" dirty="0" smtClean="0">
                <a:sym typeface="Wingdings" pitchFamily="2" charset="2"/>
              </a:rPr>
              <a:t></a:t>
            </a:r>
            <a:endParaRPr lang="en-US" sz="2000" b="1" dirty="0"/>
          </a:p>
          <a:p>
            <a:r>
              <a:rPr lang="el-GR" sz="2000" b="1" dirty="0"/>
              <a:t>“Δακτυλικό</a:t>
            </a:r>
          </a:p>
          <a:p>
            <a:r>
              <a:rPr lang="el-GR" sz="2000" b="1" dirty="0"/>
              <a:t>αποτύπωμα” ενός</a:t>
            </a:r>
          </a:p>
          <a:p>
            <a:r>
              <a:rPr lang="el-GR" sz="2000" b="1" dirty="0"/>
              <a:t>μορίου</a:t>
            </a:r>
          </a:p>
          <a:p>
            <a:pPr>
              <a:buFont typeface="Wingdings" pitchFamily="2" charset="2"/>
              <a:buChar char="q"/>
            </a:pPr>
            <a:r>
              <a:rPr lang="el-GR" sz="2000" b="1" dirty="0" smtClean="0"/>
              <a:t>Τα </a:t>
            </a:r>
            <a:r>
              <a:rPr lang="el-GR" sz="2000" b="1" dirty="0"/>
              <a:t>φάσματα </a:t>
            </a:r>
            <a:r>
              <a:rPr lang="en-US" sz="2000" b="1" dirty="0" smtClean="0"/>
              <a:t>Raman</a:t>
            </a:r>
            <a:r>
              <a:rPr lang="el-GR" sz="2000" b="1" dirty="0" smtClean="0"/>
              <a:t>:</a:t>
            </a:r>
            <a:endParaRPr lang="en-US" sz="2000" b="1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Είναι </a:t>
            </a:r>
            <a:r>
              <a:rPr lang="el-GR" sz="2000" dirty="0"/>
              <a:t>χαρακτηριστικά </a:t>
            </a:r>
            <a:r>
              <a:rPr lang="el-GR" sz="2000" dirty="0" smtClean="0"/>
              <a:t>του μορίου</a:t>
            </a: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Περιέχουν </a:t>
            </a:r>
            <a:r>
              <a:rPr lang="el-GR" sz="2000" dirty="0"/>
              <a:t>πληροφορίες </a:t>
            </a:r>
            <a:r>
              <a:rPr lang="el-GR" sz="2000" dirty="0" smtClean="0"/>
              <a:t>για τα </a:t>
            </a:r>
            <a:r>
              <a:rPr lang="el-GR" sz="2000" dirty="0"/>
              <a:t>δονητικά επίπεδα </a:t>
            </a:r>
            <a:r>
              <a:rPr lang="el-GR" sz="2000" dirty="0" smtClean="0"/>
              <a:t>του μορίου.</a:t>
            </a:r>
            <a:endParaRPr lang="el-GR" sz="2000" dirty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Έχουν </a:t>
            </a:r>
            <a:r>
              <a:rPr lang="el-GR" sz="2000" dirty="0"/>
              <a:t>αιχμηρές </a:t>
            </a:r>
            <a:r>
              <a:rPr lang="el-GR" sz="2000" dirty="0" smtClean="0"/>
              <a:t>κορυφές που </a:t>
            </a:r>
            <a:r>
              <a:rPr lang="el-GR" sz="2000" dirty="0"/>
              <a:t>επιτρέπουν </a:t>
            </a:r>
            <a:r>
              <a:rPr lang="el-GR" sz="2000" dirty="0" smtClean="0"/>
              <a:t>την αναγνώριση </a:t>
            </a:r>
            <a:r>
              <a:rPr lang="el-GR" sz="2000" dirty="0"/>
              <a:t>ενός </a:t>
            </a:r>
            <a:r>
              <a:rPr lang="el-GR" sz="2000" dirty="0" smtClean="0"/>
              <a:t>μορίου από </a:t>
            </a:r>
            <a:r>
              <a:rPr lang="el-GR" sz="2000" dirty="0"/>
              <a:t>το φάσμα </a:t>
            </a:r>
            <a:r>
              <a:rPr lang="el-GR" sz="2000" dirty="0" smtClean="0"/>
              <a:t>του.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Το υλικό της παρουσίασης προέρχεται από το εξής σύγγραμμα: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&lt;&lt;</a:t>
            </a:r>
            <a:r>
              <a:rPr lang="en-US" sz="2000" i="1" dirty="0" smtClean="0"/>
              <a:t>PRINCIPLES OF INSTRUMENTAL ANALYSIS</a:t>
            </a:r>
            <a:r>
              <a:rPr lang="el-GR" sz="2000" i="1" dirty="0" smtClean="0"/>
              <a:t>&gt;&gt;,</a:t>
            </a:r>
            <a:r>
              <a:rPr lang="en-US" sz="2000" i="1" dirty="0" smtClean="0"/>
              <a:t> Sixth Edition, authors</a:t>
            </a:r>
            <a:r>
              <a:rPr lang="el-GR" sz="2000" i="1" dirty="0" smtClean="0"/>
              <a:t>:</a:t>
            </a:r>
            <a:r>
              <a:rPr lang="en-US" sz="2000" i="1" dirty="0" smtClean="0"/>
              <a:t> Douglas A. </a:t>
            </a:r>
            <a:r>
              <a:rPr lang="en-US" sz="2000" i="1" dirty="0" err="1" smtClean="0"/>
              <a:t>Skoog</a:t>
            </a:r>
            <a:r>
              <a:rPr lang="en-US" sz="2000" i="1" dirty="0" smtClean="0"/>
              <a:t>, F. James Holler, and Stanley R. Crouch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l-GR" dirty="0" err="1" smtClean="0"/>
              <a:t>Copyright</a:t>
            </a:r>
            <a:r>
              <a:rPr lang="el-GR" dirty="0" smtClean="0"/>
              <a:t>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Κοντογιάννης Χρίστος </a:t>
            </a:r>
          </a:p>
          <a:p>
            <a:pPr>
              <a:buNone/>
              <a:defRPr/>
            </a:pPr>
            <a:r>
              <a:rPr lang="el-GR" b="1" dirty="0" smtClean="0"/>
              <a:t>«Φασματοσκοπία </a:t>
            </a:r>
            <a:r>
              <a:rPr lang="en-US" b="1" dirty="0" smtClean="0"/>
              <a:t>Raman</a:t>
            </a:r>
            <a:r>
              <a:rPr lang="el-GR" b="1" smtClean="0"/>
              <a:t>»</a:t>
            </a:r>
            <a:r>
              <a:rPr lang="el-GR" smtClean="0"/>
              <a:t>. </a:t>
            </a:r>
            <a:endParaRPr lang="el-GR" dirty="0"/>
          </a:p>
          <a:p>
            <a:pPr>
              <a:buNone/>
              <a:defRPr/>
            </a:pP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</a:t>
            </a:r>
            <a:r>
              <a:rPr lang="en-US" dirty="0" smtClean="0">
                <a:hlinkClick r:id="rId2"/>
              </a:rPr>
              <a:t>4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Διατήρηση Σημειωμάτων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914400" y="13716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l-GR" sz="2000" dirty="0" smtClean="0"/>
              <a:t>Οποιαδήποτε αναπαραγωγή ή διασκευή του υλικού θα πρέπει να συμπεριλαμβάνει: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Αναφοράς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Αδειοδότησης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τη δήλωση Διατήρησης Σημειωμάτων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 </a:t>
            </a:r>
          </a:p>
          <a:p>
            <a:endParaRPr lang="en-US" sz="2000" dirty="0" smtClean="0"/>
          </a:p>
          <a:p>
            <a:r>
              <a:rPr lang="el-GR" sz="2000" dirty="0" smtClean="0"/>
              <a:t>μαζί με τους συνοδευόμενους υπερσυνδέσμους.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1363"/>
            <a:ext cx="990600" cy="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80048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 ενότητας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Θεμελιώδεις αρχές και εφαρμογές της φασματοσκοπίας </a:t>
            </a:r>
            <a:r>
              <a:rPr lang="en-US" dirty="0" smtClean="0"/>
              <a:t>Raman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29600" cy="72576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Περιεχόμενα ενότητας</a:t>
            </a:r>
            <a:endParaRPr lang="en-US" dirty="0"/>
          </a:p>
        </p:txBody>
      </p:sp>
      <p:sp>
        <p:nvSpPr>
          <p:cNvPr id="3" name="2 - Ορθογώνιο"/>
          <p:cNvSpPr/>
          <p:nvPr/>
        </p:nvSpPr>
        <p:spPr>
          <a:xfrm>
            <a:off x="1066800" y="1295400"/>
            <a:ext cx="632460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Αρχές λειτουργίας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Πρότυπο αρμονικού ταλαντωτή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Αναρμονικότητα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Προϋποθέσεις για να παρατηρηθεί σκέδαση </a:t>
            </a:r>
            <a:r>
              <a:rPr lang="en-US" sz="2000" dirty="0" smtClean="0"/>
              <a:t>Raman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Πολωσιμότητα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Λόγος αποπόλωσης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Οργανολογία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FT-RAMAN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Micro-Raman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Περιορισμοί κατά τη φασματοσκοπία </a:t>
            </a:r>
            <a:r>
              <a:rPr lang="en-US" sz="2000" dirty="0" smtClean="0"/>
              <a:t> RAMAN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/>
              <a:t>Εφαρμογές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λειτουργίας</a:t>
            </a:r>
            <a:endParaRPr lang="en-US" sz="32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381000" y="1143000"/>
            <a:ext cx="845820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Στηρίζεται στο φαινόμενο </a:t>
            </a:r>
            <a:r>
              <a:rPr lang="el-GR" sz="2000" dirty="0"/>
              <a:t>διάχυσης μιας ακτίνας φωτός καθώς περνάει μέσα από </a:t>
            </a:r>
            <a:r>
              <a:rPr lang="el-GR" sz="2000" dirty="0" smtClean="0"/>
              <a:t>μια διαφανή </a:t>
            </a:r>
            <a:r>
              <a:rPr lang="el-GR" sz="2000" dirty="0"/>
              <a:t>ουσία</a:t>
            </a:r>
            <a:r>
              <a:rPr lang="el-GR" sz="2000" dirty="0" smtClean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Ακτίνα </a:t>
            </a:r>
            <a:r>
              <a:rPr lang="el-GR" sz="2000" dirty="0"/>
              <a:t>μονοχρωματικής </a:t>
            </a:r>
            <a:r>
              <a:rPr lang="el-GR" sz="2000" dirty="0" smtClean="0"/>
              <a:t>ακτινοβολίας =&gt;τότε </a:t>
            </a:r>
            <a:r>
              <a:rPr lang="el-GR" sz="2000" dirty="0"/>
              <a:t>η ενέργεια που διαχέεται αποτελείται σχεδόν εξ’ ολοκλήρου (98%) </a:t>
            </a:r>
            <a:r>
              <a:rPr lang="el-GR" sz="2000" dirty="0" smtClean="0"/>
              <a:t>από ακτινοβολία </a:t>
            </a:r>
            <a:r>
              <a:rPr lang="el-GR" sz="2000" dirty="0"/>
              <a:t>συχνότητας παρόμοιας με αυτή της </a:t>
            </a:r>
            <a:r>
              <a:rPr lang="el-GR" sz="2000" dirty="0" smtClean="0"/>
              <a:t>προσπίπτουσας ακτινοβολίας </a:t>
            </a:r>
            <a:r>
              <a:rPr lang="el-GR" sz="2000" dirty="0"/>
              <a:t>(διάχυση Rayleigh</a:t>
            </a:r>
            <a:r>
              <a:rPr lang="el-GR" sz="20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Ένα πολύ μικρό μέρος θα σκεδαστεί από τα μόρια του δείγματος στο χώρο προς διευθύνσεις διαφορετικές από αυτήν της προσπίπτουσας δέσμης και θα αποτελείται από μερικές </a:t>
            </a:r>
            <a:r>
              <a:rPr lang="el-GR" sz="2000" dirty="0"/>
              <a:t>διακεκριμένες συχνότητες άνω και κάτω από τη συχνότητα </a:t>
            </a:r>
            <a:r>
              <a:rPr lang="el-GR" sz="2000" dirty="0" smtClean="0"/>
              <a:t>της προσπίπτουσας.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 </a:t>
            </a:r>
            <a:r>
              <a:rPr lang="el-GR" sz="2000" dirty="0"/>
              <a:t>Η διάχυση αυτή ονομάζεται </a:t>
            </a:r>
            <a:r>
              <a:rPr lang="el-GR" sz="2000" dirty="0" err="1"/>
              <a:t>Raman</a:t>
            </a:r>
            <a:r>
              <a:rPr lang="el-GR" sz="2000" dirty="0"/>
              <a:t> (παρατηρήθηκε από </a:t>
            </a:r>
            <a:r>
              <a:rPr lang="el-GR" sz="2000" dirty="0" smtClean="0"/>
              <a:t>τον </a:t>
            </a:r>
            <a:r>
              <a:rPr lang="en-US" sz="2000" dirty="0" smtClean="0"/>
              <a:t>Raman </a:t>
            </a:r>
            <a:r>
              <a:rPr lang="el-GR" sz="2000" dirty="0"/>
              <a:t>το 1928).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λειτουργίας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609600" y="11430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Το προσπίπτον φως συνίσταται από φωτόνια ενέργειας </a:t>
            </a:r>
            <a:r>
              <a:rPr lang="el-GR" sz="2000" b="1" i="1" dirty="0" err="1" smtClean="0"/>
              <a:t>hν</a:t>
            </a:r>
            <a:r>
              <a:rPr lang="el-GR" sz="2000" b="1" i="1" baseline="-25000" dirty="0" err="1" smtClean="0"/>
              <a:t>ο</a:t>
            </a:r>
            <a:r>
              <a:rPr lang="el-GR" sz="2000" b="1" i="1" dirty="0" smtClean="0"/>
              <a:t>.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b="1" i="1" dirty="0" smtClean="0"/>
              <a:t>Κατά την πρόσκρουση του φωτός στα </a:t>
            </a:r>
            <a:r>
              <a:rPr lang="el-GR" sz="2000" dirty="0" smtClean="0"/>
              <a:t>μόρια ενός μέσου, τα φωτόνια κατά το σκεδάζονται ελαστικά, χωρίς απώλειες ενέργειας, εγείροντας το φαινόμενο της σκέδασης Rayleigh (κλασσική σκέδαση φωτός).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 σκέδαση  περιλαμβάνει  μια  στιγμιαία παραμόρφωση της  κατανομής ηλεκτρονίων γύρω από   ένα  δεσμό  του  μορίου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 Επανεκπομπή  της  ακτινοβολίας  καθώς ο  δεσμός  επιστρέφει  στην  αρχική  κατάσταση (πολωσιμότητα δεσμού μορίου).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3400" y="10668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Όταν το μόριο υφίσταται κβαντισμένη μετάβαση σε κάποιο υψηλότερο ενεργειακό επίπεδο, το φωτόνιο χάνει ενέργεια και σκεδάζεται με χαμηλότερη συχνότητα (</a:t>
            </a:r>
            <a:r>
              <a:rPr lang="el-GR" sz="2000" b="1" i="1" dirty="0" err="1" smtClean="0"/>
              <a:t>Δν</a:t>
            </a:r>
            <a:r>
              <a:rPr lang="el-GR" sz="2000" b="1" i="1" dirty="0" smtClean="0"/>
              <a:t> αρνητικό).</a:t>
            </a:r>
            <a:endParaRPr lang="en-US" sz="2000" b="1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Αν το μόριο βρίσκεται σε κάποια ενεργειακή κατάσταση υψηλότερη της θεμελιώδους, η συνάντηση με ένα φωτόνιο  προκαλεί την </a:t>
            </a:r>
            <a:r>
              <a:rPr lang="el-GR" sz="2000" dirty="0" err="1" smtClean="0"/>
              <a:t>αποδιέγερσή</a:t>
            </a:r>
            <a:r>
              <a:rPr lang="el-GR" sz="2000" dirty="0" smtClean="0"/>
              <a:t> του, οπότε το φωτόνιο σκεδάζεται με υψηλότερη συχνότητα (</a:t>
            </a:r>
            <a:r>
              <a:rPr lang="el-GR" sz="2000" b="1" i="1" dirty="0" err="1" smtClean="0"/>
              <a:t>Δν</a:t>
            </a:r>
            <a:r>
              <a:rPr lang="el-GR" sz="2000" b="1" i="1" dirty="0" smtClean="0"/>
              <a:t> θετικό).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μορφή του φάσματος στην πλευρά όπου η συχνότητα είναι χαμηλότερη από αυτή του διεγείροντος φωτός (</a:t>
            </a:r>
            <a:r>
              <a:rPr lang="el-GR" sz="2000" b="1" i="1" dirty="0" err="1" smtClean="0"/>
              <a:t>Δν</a:t>
            </a:r>
            <a:r>
              <a:rPr lang="el-GR" sz="2000" b="1" i="1" dirty="0" smtClean="0"/>
              <a:t> αρνητικό - γραμμές </a:t>
            </a:r>
            <a:r>
              <a:rPr lang="el-GR" sz="2000" b="1" i="1" dirty="0" err="1" smtClean="0"/>
              <a:t>Stokes</a:t>
            </a:r>
            <a:r>
              <a:rPr lang="el-GR" sz="2000" b="1" i="1" dirty="0" smtClean="0"/>
              <a:t>) </a:t>
            </a:r>
            <a:r>
              <a:rPr lang="el-GR" sz="2000" dirty="0" smtClean="0"/>
              <a:t>αποτελεί το αντικατοπτρικό είδωλο της μορφής του φάσματος που κείται στην άλλη πλευρά της γραμμής Rayleigh </a:t>
            </a:r>
            <a:r>
              <a:rPr lang="el-GR" sz="2000" b="1" i="1" dirty="0" smtClean="0"/>
              <a:t>(</a:t>
            </a:r>
            <a:r>
              <a:rPr lang="el-GR" sz="2000" b="1" i="1" dirty="0" err="1" smtClean="0"/>
              <a:t>Δν</a:t>
            </a:r>
            <a:r>
              <a:rPr lang="el-GR" sz="2000" b="1" i="1" dirty="0" smtClean="0"/>
              <a:t> θετικό - γραμμές </a:t>
            </a:r>
            <a:r>
              <a:rPr lang="el-GR" sz="2000" b="1" i="1" dirty="0" err="1" smtClean="0"/>
              <a:t>anti</a:t>
            </a:r>
            <a:r>
              <a:rPr lang="el-GR" sz="2000" b="1" i="1" dirty="0" smtClean="0"/>
              <a:t>-</a:t>
            </a:r>
            <a:r>
              <a:rPr lang="el-GR" sz="2000" b="1" i="1" dirty="0" err="1" smtClean="0"/>
              <a:t>Stokes</a:t>
            </a:r>
            <a:r>
              <a:rPr lang="el-GR" sz="2000" b="1" i="1" dirty="0" smtClean="0"/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Οι εντάσεις των κορυφών για αρνητικό </a:t>
            </a:r>
            <a:r>
              <a:rPr lang="el-GR" sz="2000" dirty="0" err="1" smtClean="0"/>
              <a:t>Δν</a:t>
            </a:r>
            <a:r>
              <a:rPr lang="el-GR" sz="2000" dirty="0" smtClean="0"/>
              <a:t> είναι μεγαλύτερες από </a:t>
            </a:r>
            <a:r>
              <a:rPr lang="el-GR" sz="2000" dirty="0" err="1" smtClean="0"/>
              <a:t>ό,τι</a:t>
            </a:r>
            <a:r>
              <a:rPr lang="el-GR" sz="2000" dirty="0" smtClean="0"/>
              <a:t> για θετικό</a:t>
            </a:r>
            <a:r>
              <a:rPr lang="el-GR" sz="2000" b="1" i="1" dirty="0" smtClean="0"/>
              <a:t>.</a:t>
            </a:r>
            <a:endParaRPr lang="en-US" sz="20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λειτουργίας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λειτουργίας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381000" y="12192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χημικό είδος δίνει το δικό του χαρακτηριστικό δονητικό φάσμα </a:t>
            </a:r>
            <a:r>
              <a:rPr lang="el-GR" sz="2000" dirty="0" err="1" smtClean="0"/>
              <a:t>Raman</a:t>
            </a:r>
            <a:r>
              <a:rPr lang="el-GR" sz="2000" dirty="0" smtClean="0"/>
              <a:t>, το οποίο μπορεί να χρησιμοποιηθεί για τον ποιοτικό του προσδιορισμό. Γενικά, το φάσμα ενός είδους επηρεάζεται ελάχιστα από την ανάμιξη του με άλλα είδη. </a:t>
            </a:r>
            <a:endParaRPr lang="en-US" sz="2000" dirty="0"/>
          </a:p>
        </p:txBody>
      </p:sp>
      <p:pic>
        <p:nvPicPr>
          <p:cNvPr id="6" name="Picture 2" descr="C:\Users\Fotis\Desktop\Raman_energy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807" y="2743200"/>
            <a:ext cx="4181593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Users\Fotis\Desktop\stokes-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4403912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1702</Words>
  <Application>Microsoft Office PowerPoint</Application>
  <PresentationFormat>Προβολή στην οθόνη (4:3)</PresentationFormat>
  <Paragraphs>157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Ενόργανη Ανάλυση II</vt:lpstr>
      <vt:lpstr>Άδειες Χρήσης</vt:lpstr>
      <vt:lpstr>Χρηματοδότηση</vt:lpstr>
      <vt:lpstr>Σκοπός  ενότητας</vt:lpstr>
      <vt:lpstr>Περιεχόμενα ενότητας</vt:lpstr>
      <vt:lpstr>Αρχές λειτουργίας</vt:lpstr>
      <vt:lpstr>Αρχές λειτουργίας</vt:lpstr>
      <vt:lpstr>Αρχές λειτουργίας</vt:lpstr>
      <vt:lpstr>Αρχές λειτουργίας</vt:lpstr>
      <vt:lpstr>Πρότυπο αρμονικού ταλαντωτή</vt:lpstr>
      <vt:lpstr>Αναρμονικότητα</vt:lpstr>
      <vt:lpstr>Προϋποθέσεις για να παρατηρηθεί σκέδαση Raman</vt:lpstr>
      <vt:lpstr>Πολωσιμότητα</vt:lpstr>
      <vt:lpstr>Λόγος αποπόλωσης</vt:lpstr>
      <vt:lpstr>Οργανολογία</vt:lpstr>
      <vt:lpstr>FT-RAMAN</vt:lpstr>
      <vt:lpstr>Πλεονεκτήματα FT-Raman</vt:lpstr>
      <vt:lpstr>Micro-Raman</vt:lpstr>
      <vt:lpstr>Περιορισμοί κατά τη φασματοσκοπία  RAMAN</vt:lpstr>
      <vt:lpstr>Εφαρμογές</vt:lpstr>
      <vt:lpstr>Παράδειγμα το φάσμα της χοληστερίνης</vt:lpstr>
      <vt:lpstr>Βιβλιογραφία</vt:lpstr>
      <vt:lpstr>Σημείωμα Αναφοράς</vt:lpstr>
      <vt:lpstr>Σημείωμα Αδειοδότησης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Ενόργανη Ανάλυση II</dc:title>
  <dc:creator>Fotis</dc:creator>
  <cp:lastModifiedBy>pc4</cp:lastModifiedBy>
  <cp:revision>59</cp:revision>
  <dcterms:created xsi:type="dcterms:W3CDTF">2015-08-25T08:32:33Z</dcterms:created>
  <dcterms:modified xsi:type="dcterms:W3CDTF">2015-09-07T09:27:46Z</dcterms:modified>
</cp:coreProperties>
</file>