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98" r:id="rId3"/>
    <p:sldId id="308" r:id="rId4"/>
    <p:sldId id="299" r:id="rId5"/>
    <p:sldId id="309" r:id="rId6"/>
    <p:sldId id="300" r:id="rId7"/>
    <p:sldId id="301" r:id="rId8"/>
    <p:sldId id="258" r:id="rId9"/>
    <p:sldId id="310"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612325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516743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202866-8460-400F-916E-944389BE6393}"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5425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372129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202866-8460-400F-916E-944389BE6393}"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7227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269570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3226798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2721401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3911146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26455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89036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0EBD5F9-2AC8-41C7-BF99-91F86C0E0151}" type="datetimeFigureOut">
              <a:rPr lang="el-GR" smtClean="0"/>
              <a:t>3/10/2023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2296286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0EBD5F9-2AC8-41C7-BF99-91F86C0E0151}" type="datetimeFigureOut">
              <a:rPr lang="el-GR" smtClean="0"/>
              <a:t>3/10/2023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278794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BD5F9-2AC8-41C7-BF99-91F86C0E0151}" type="datetimeFigureOut">
              <a:rPr lang="el-GR" smtClean="0"/>
              <a:t>3/10/2023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282380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530324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565939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EBD5F9-2AC8-41C7-BF99-91F86C0E0151}" type="datetimeFigureOut">
              <a:rPr lang="el-GR" smtClean="0"/>
              <a:t>3/10/2023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202866-8460-400F-916E-944389BE6393}" type="slidenum">
              <a:rPr lang="el-GR" smtClean="0"/>
              <a:t>‹#›</a:t>
            </a:fld>
            <a:endParaRPr lang="el-GR"/>
          </a:p>
        </p:txBody>
      </p:sp>
    </p:spTree>
    <p:extLst>
      <p:ext uri="{BB962C8B-B14F-4D97-AF65-F5344CB8AC3E}">
        <p14:creationId xmlns:p14="http://schemas.microsoft.com/office/powerpoint/2010/main" val="2350286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3328" y="190511"/>
            <a:ext cx="11430000" cy="5009769"/>
          </a:xfrm>
          <a:solidFill>
            <a:schemeClr val="accent2">
              <a:lumMod val="20000"/>
              <a:lumOff val="80000"/>
            </a:schemeClr>
          </a:solidFill>
        </p:spPr>
        <p:txBody>
          <a:bodyPr>
            <a:normAutofit/>
          </a:bodyPr>
          <a:lstStyle/>
          <a:p>
            <a:r>
              <a:rPr lang="el-GR" b="1" dirty="0">
                <a:solidFill>
                  <a:srgbClr val="44546A"/>
                </a:solidFill>
                <a:latin typeface="Garamond" panose="02020404030301010803" pitchFamily="18" charset="0"/>
                <a:ea typeface="Times New Roman" panose="02020603050405020304" pitchFamily="18" charset="0"/>
              </a:rPr>
              <a:t>Σύνδεση αισθητικών θεωρήσεων </a:t>
            </a:r>
            <a:br>
              <a:rPr lang="el-GR" b="1" dirty="0">
                <a:solidFill>
                  <a:srgbClr val="44546A"/>
                </a:solidFill>
                <a:latin typeface="Garamond" panose="02020404030301010803" pitchFamily="18" charset="0"/>
                <a:ea typeface="Times New Roman" panose="02020603050405020304" pitchFamily="18" charset="0"/>
              </a:rPr>
            </a:br>
            <a:r>
              <a:rPr lang="el-GR" b="1" dirty="0">
                <a:solidFill>
                  <a:srgbClr val="44546A"/>
                </a:solidFill>
                <a:latin typeface="Garamond" panose="02020404030301010803" pitchFamily="18" charset="0"/>
                <a:ea typeface="Times New Roman" panose="02020603050405020304" pitchFamily="18" charset="0"/>
              </a:rPr>
              <a:t>και Αισθητικής Αγωγής</a:t>
            </a:r>
            <a:r>
              <a:rPr lang="el-GR" sz="5400" b="1" dirty="0">
                <a:solidFill>
                  <a:srgbClr val="44546A"/>
                </a:solidFill>
                <a:latin typeface="Garamond" panose="02020404030301010803" pitchFamily="18" charset="0"/>
                <a:ea typeface="Times New Roman" panose="02020603050405020304" pitchFamily="18" charset="0"/>
              </a:rPr>
              <a:t/>
            </a:r>
            <a:br>
              <a:rPr lang="el-GR" sz="5400" b="1" dirty="0">
                <a:solidFill>
                  <a:srgbClr val="44546A"/>
                </a:solidFill>
                <a:latin typeface="Garamond" panose="02020404030301010803"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362498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83177"/>
            <a:ext cx="10515600" cy="5793786"/>
          </a:xfrm>
          <a:solidFill>
            <a:schemeClr val="bg2"/>
          </a:solidFill>
        </p:spPr>
        <p:txBody>
          <a:bodyPr>
            <a:normAutofit/>
          </a:bodyPr>
          <a:lstStyle/>
          <a:p>
            <a:pPr marL="0" marR="0" indent="0" algn="just">
              <a:buNone/>
            </a:pPr>
            <a:endParaRPr lang="el-GR" dirty="0" smtClean="0">
              <a:latin typeface="Calibri" panose="020F0502020204030204" pitchFamily="34" charset="0"/>
              <a:ea typeface="Times New Roman" panose="02020603050405020304" pitchFamily="18" charset="0"/>
            </a:endParaRPr>
          </a:p>
          <a:p>
            <a:pPr marL="0" marR="0" indent="0" algn="just">
              <a:buNone/>
            </a:pPr>
            <a:r>
              <a:rPr lang="el-GR" sz="2800" dirty="0" smtClean="0">
                <a:latin typeface="Calibri" panose="020F0502020204030204" pitchFamily="34" charset="0"/>
                <a:ea typeface="Times New Roman" panose="02020603050405020304" pitchFamily="18" charset="0"/>
              </a:rPr>
              <a:t>Μέχρι </a:t>
            </a:r>
            <a:r>
              <a:rPr lang="el-GR" sz="2800" dirty="0">
                <a:latin typeface="Calibri" panose="020F0502020204030204" pitchFamily="34" charset="0"/>
                <a:ea typeface="Calibri" panose="020F0502020204030204" pitchFamily="34" charset="0"/>
              </a:rPr>
              <a:t> </a:t>
            </a:r>
            <a:r>
              <a:rPr lang="el-GR" sz="2800" dirty="0">
                <a:latin typeface="Calibri" panose="020F0502020204030204" pitchFamily="34" charset="0"/>
                <a:ea typeface="Times New Roman" panose="02020603050405020304" pitchFamily="18" charset="0"/>
              </a:rPr>
              <a:t>και σήμερα η Αισθητική λογίζεται ως ένα πεδίο μελέτης και έρευνας που δεν σχετίζεται (όχι άμεσα τουλάχιστον) με αυτό  της Αισθητικής </a:t>
            </a:r>
            <a:r>
              <a:rPr lang="el-GR" sz="2800" dirty="0" smtClean="0">
                <a:latin typeface="Calibri" panose="020F0502020204030204" pitchFamily="34" charset="0"/>
                <a:ea typeface="Times New Roman" panose="02020603050405020304" pitchFamily="18" charset="0"/>
              </a:rPr>
              <a:t>Αγωγής. </a:t>
            </a:r>
          </a:p>
          <a:p>
            <a:pPr marL="0" marR="0" indent="0" algn="just">
              <a:buNone/>
            </a:pPr>
            <a:endParaRPr lang="el-GR" sz="2800" dirty="0">
              <a:latin typeface="Calibri" panose="020F0502020204030204" pitchFamily="34" charset="0"/>
              <a:ea typeface="Times New Roman" panose="02020603050405020304" pitchFamily="18" charset="0"/>
            </a:endParaRPr>
          </a:p>
          <a:p>
            <a:pPr marL="0" marR="0" indent="0" algn="just">
              <a:buNone/>
            </a:pPr>
            <a:r>
              <a:rPr lang="el-GR" sz="2800" dirty="0" smtClean="0">
                <a:latin typeface="Calibri" panose="020F0502020204030204" pitchFamily="34" charset="0"/>
                <a:ea typeface="Times New Roman" panose="02020603050405020304" pitchFamily="18" charset="0"/>
              </a:rPr>
              <a:t>Ειδικότερα</a:t>
            </a:r>
            <a:r>
              <a:rPr lang="el-GR" sz="2800" dirty="0">
                <a:latin typeface="Calibri" panose="020F0502020204030204" pitchFamily="34" charset="0"/>
                <a:ea typeface="Times New Roman" panose="02020603050405020304" pitchFamily="18" charset="0"/>
              </a:rPr>
              <a:t>, </a:t>
            </a:r>
            <a:r>
              <a:rPr lang="el-GR" sz="2800" b="1" dirty="0">
                <a:latin typeface="Calibri" panose="020F0502020204030204" pitchFamily="34" charset="0"/>
                <a:ea typeface="Times New Roman" panose="02020603050405020304" pitchFamily="18" charset="0"/>
              </a:rPr>
              <a:t>οι λιγοστές απόπειρες που έχουν γίνει για να αναζητηθεί η σύνδεση της Αισθητικής με τους λόγους και τους τρόπους ενσωμάτωσης των τεχνών στις σχολικές διδακτικές διαδικασίες έχουν παραμείνει σε ένα θεωρητικό μάλλον παρά πρακτικό επίπεδο </a:t>
            </a:r>
            <a:r>
              <a:rPr lang="el-GR" sz="2800" dirty="0">
                <a:latin typeface="Calibri" panose="020F0502020204030204" pitchFamily="34" charset="0"/>
                <a:ea typeface="Times New Roman" panose="02020603050405020304" pitchFamily="18" charset="0"/>
              </a:rPr>
              <a:t>(Smith, 2004). </a:t>
            </a:r>
            <a:endParaRPr lang="en-US" sz="2800" dirty="0" smtClean="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98059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35130"/>
            <a:ext cx="10515600" cy="6287589"/>
          </a:xfrm>
          <a:solidFill>
            <a:schemeClr val="accent2">
              <a:lumMod val="20000"/>
              <a:lumOff val="80000"/>
            </a:schemeClr>
          </a:solidFill>
        </p:spPr>
        <p:txBody>
          <a:bodyPr/>
          <a:lstStyle/>
          <a:p>
            <a:pPr marL="0" lvl="0" indent="0" algn="just">
              <a:buNone/>
            </a:pPr>
            <a:endParaRPr lang="el-GR" sz="2400" dirty="0" smtClean="0">
              <a:solidFill>
                <a:prstClr val="black"/>
              </a:solidFill>
              <a:latin typeface="Book Antiqua" panose="02040602050305030304" pitchFamily="18" charset="0"/>
              <a:ea typeface="Times New Roman" panose="02020603050405020304" pitchFamily="18" charset="0"/>
            </a:endParaRPr>
          </a:p>
          <a:p>
            <a:pPr marL="0" lvl="0" indent="0" algn="just">
              <a:buNone/>
            </a:pPr>
            <a:endParaRPr lang="el-GR" sz="2400" dirty="0">
              <a:solidFill>
                <a:prstClr val="black"/>
              </a:solidFill>
              <a:latin typeface="Book Antiqua" panose="02040602050305030304" pitchFamily="18" charset="0"/>
              <a:ea typeface="Times New Roman" panose="02020603050405020304" pitchFamily="18" charset="0"/>
            </a:endParaRPr>
          </a:p>
          <a:p>
            <a:pPr marL="0" lvl="0" indent="0" algn="just">
              <a:buNone/>
            </a:pPr>
            <a:r>
              <a:rPr lang="el-GR" sz="2400" dirty="0" smtClean="0">
                <a:solidFill>
                  <a:prstClr val="black"/>
                </a:solidFill>
                <a:latin typeface="Book Antiqua" panose="02040602050305030304" pitchFamily="18" charset="0"/>
                <a:ea typeface="Times New Roman" panose="02020603050405020304" pitchFamily="18" charset="0"/>
              </a:rPr>
              <a:t>Από </a:t>
            </a:r>
            <a:r>
              <a:rPr lang="el-GR" sz="2400" dirty="0">
                <a:solidFill>
                  <a:prstClr val="black"/>
                </a:solidFill>
                <a:latin typeface="Book Antiqua" panose="02040602050305030304" pitchFamily="18" charset="0"/>
                <a:ea typeface="Times New Roman" panose="02020603050405020304" pitchFamily="18" charset="0"/>
              </a:rPr>
              <a:t>την πλευρά των Πανεπιστημιακών Τμημάτων Επιστημών της Εκπαίδευσης συχνά προσφέρονται μαθήματα σε σχέση με την αισθητική θεωρία. </a:t>
            </a:r>
            <a:endParaRPr lang="el-GR" sz="2400" dirty="0" smtClean="0">
              <a:solidFill>
                <a:prstClr val="black"/>
              </a:solidFill>
              <a:latin typeface="Book Antiqua" panose="02040602050305030304" pitchFamily="18" charset="0"/>
              <a:ea typeface="Times New Roman" panose="02020603050405020304" pitchFamily="18" charset="0"/>
            </a:endParaRPr>
          </a:p>
          <a:p>
            <a:pPr marL="0" lvl="0" indent="0" algn="just">
              <a:buNone/>
            </a:pPr>
            <a:r>
              <a:rPr lang="el-GR" sz="2400" dirty="0" smtClean="0">
                <a:solidFill>
                  <a:prstClr val="black"/>
                </a:solidFill>
                <a:latin typeface="Book Antiqua" panose="02040602050305030304" pitchFamily="18" charset="0"/>
                <a:ea typeface="Times New Roman" panose="02020603050405020304" pitchFamily="18" charset="0"/>
              </a:rPr>
              <a:t>Τα </a:t>
            </a:r>
            <a:r>
              <a:rPr lang="el-GR" sz="2400" dirty="0">
                <a:solidFill>
                  <a:prstClr val="black"/>
                </a:solidFill>
                <a:latin typeface="Book Antiqua" panose="02040602050305030304" pitchFamily="18" charset="0"/>
                <a:ea typeface="Times New Roman" panose="02020603050405020304" pitchFamily="18" charset="0"/>
              </a:rPr>
              <a:t>μαθήματα αυτά, όμως, στοχεύουν σχεδόν αποκλειστικά στη θεωρητική εκπαίδευση των μελλοντικών εκπαιδευτικών και δεν συμβάλλουν στην ετοιμότητά τους να ασκούν αισθητική αγωγή </a:t>
            </a:r>
            <a:endParaRPr lang="el-GR" sz="2400" dirty="0" smtClean="0">
              <a:solidFill>
                <a:prstClr val="black"/>
              </a:solidFill>
              <a:latin typeface="Book Antiqua" panose="02040602050305030304" pitchFamily="18" charset="0"/>
              <a:ea typeface="Times New Roman" panose="02020603050405020304" pitchFamily="18" charset="0"/>
            </a:endParaRPr>
          </a:p>
          <a:p>
            <a:pPr marL="0" lvl="0" indent="0" algn="just">
              <a:buNone/>
            </a:pPr>
            <a:endParaRPr lang="el-GR" sz="2400" dirty="0">
              <a:solidFill>
                <a:prstClr val="black"/>
              </a:solidFill>
              <a:latin typeface="Book Antiqua" panose="0204060205030503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5744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52846"/>
            <a:ext cx="10515600" cy="6139543"/>
          </a:xfrm>
          <a:solidFill>
            <a:schemeClr val="bg2">
              <a:lumMod val="90000"/>
            </a:schemeClr>
          </a:solidFill>
        </p:spPr>
        <p:txBody>
          <a:bodyPr/>
          <a:lstStyle/>
          <a:p>
            <a:pPr marL="0" marR="0" indent="0">
              <a:buNone/>
            </a:pPr>
            <a:endParaRPr lang="el-GR" dirty="0" smtClean="0">
              <a:latin typeface="Calibri" panose="020F0502020204030204" pitchFamily="34" charset="0"/>
              <a:ea typeface="Times New Roman" panose="02020603050405020304" pitchFamily="18" charset="0"/>
            </a:endParaRPr>
          </a:p>
          <a:p>
            <a:pPr marL="0" marR="0" indent="0">
              <a:buNone/>
            </a:pPr>
            <a:r>
              <a:rPr lang="el-GR" sz="2800" dirty="0" smtClean="0">
                <a:latin typeface="Calibri" panose="020F0502020204030204" pitchFamily="34" charset="0"/>
                <a:ea typeface="Times New Roman" panose="02020603050405020304" pitchFamily="18" charset="0"/>
              </a:rPr>
              <a:t>Το </a:t>
            </a:r>
            <a:r>
              <a:rPr lang="el-GR" sz="2800" dirty="0">
                <a:latin typeface="Calibri" panose="020F0502020204030204" pitchFamily="34" charset="0"/>
                <a:ea typeface="Times New Roman" panose="02020603050405020304" pitchFamily="18" charset="0"/>
              </a:rPr>
              <a:t>περιεχόμενο των μαθημάτων αυτών, τις περισσότερες φορές, </a:t>
            </a:r>
            <a:r>
              <a:rPr lang="el-GR" sz="2800" b="1" dirty="0">
                <a:latin typeface="Calibri" panose="020F0502020204030204" pitchFamily="34" charset="0"/>
                <a:ea typeface="Times New Roman" panose="02020603050405020304" pitchFamily="18" charset="0"/>
              </a:rPr>
              <a:t>δεν αφορά στη γεφύρωση των αισθητικών θεωρητικών αρχών με την εφαρμογή δραστηριοτήτων τέχνης στην σχολική πράξη</a:t>
            </a:r>
            <a:r>
              <a:rPr lang="el-GR" sz="2800" dirty="0">
                <a:latin typeface="Calibri" panose="020F0502020204030204" pitchFamily="34" charset="0"/>
                <a:ea typeface="Times New Roman" panose="02020603050405020304" pitchFamily="18" charset="0"/>
              </a:rPr>
              <a:t>. </a:t>
            </a:r>
            <a:endParaRPr lang="el-GR" sz="2800" dirty="0" smtClean="0">
              <a:latin typeface="Calibri" panose="020F0502020204030204" pitchFamily="34" charset="0"/>
              <a:ea typeface="Times New Roman" panose="02020603050405020304" pitchFamily="18" charset="0"/>
            </a:endParaRPr>
          </a:p>
          <a:p>
            <a:pPr marL="0" marR="0" indent="0">
              <a:buNone/>
            </a:pPr>
            <a:endParaRPr lang="en-US" sz="1400" dirty="0" smtClean="0">
              <a:latin typeface="Calibri" panose="020F0502020204030204" pitchFamily="34" charset="0"/>
              <a:ea typeface="Times New Roman" panose="02020603050405020304" pitchFamily="18" charset="0"/>
            </a:endParaRPr>
          </a:p>
          <a:p>
            <a:pPr marL="0" marR="0" indent="0">
              <a:buNone/>
            </a:pPr>
            <a:r>
              <a:rPr lang="el-GR" sz="2800" dirty="0" smtClean="0">
                <a:latin typeface="Calibri" panose="020F0502020204030204" pitchFamily="34" charset="0"/>
                <a:ea typeface="Times New Roman" panose="02020603050405020304" pitchFamily="18" charset="0"/>
              </a:rPr>
              <a:t>Τόσο </a:t>
            </a:r>
            <a:r>
              <a:rPr lang="el-GR" sz="2800" dirty="0">
                <a:latin typeface="Calibri" panose="020F0502020204030204" pitchFamily="34" charset="0"/>
                <a:ea typeface="Times New Roman" panose="02020603050405020304" pitchFamily="18" charset="0"/>
              </a:rPr>
              <a:t>οι εκπαιδευτικοί της τάξης —που, ιδιαίτερα στο πλαίσιο της πρωτοβάθμιας εκπαίδευσης, είναι τα άτομα που κυρίως αναλαμβάνουν την εφαρμογή της αισθητικής </a:t>
            </a:r>
            <a:r>
              <a:rPr lang="el-GR" sz="2800" dirty="0" smtClean="0">
                <a:latin typeface="Calibri" panose="020F0502020204030204" pitchFamily="34" charset="0"/>
                <a:ea typeface="Times New Roman" panose="02020603050405020304" pitchFamily="18" charset="0"/>
              </a:rPr>
              <a:t>αγωγής— </a:t>
            </a:r>
            <a:r>
              <a:rPr lang="el-GR" sz="2800" dirty="0">
                <a:latin typeface="Calibri" panose="020F0502020204030204" pitchFamily="34" charset="0"/>
                <a:ea typeface="Times New Roman" panose="02020603050405020304" pitchFamily="18" charset="0"/>
              </a:rPr>
              <a:t>όσο και οι εξειδικευμένοι εκπαιδευτικοί (θεατρικής, εικαστικής, μουσικής και φυσικής αγωγής) </a:t>
            </a:r>
            <a:r>
              <a:rPr lang="el-GR" sz="2800" b="1" dirty="0">
                <a:latin typeface="Calibri" panose="020F0502020204030204" pitchFamily="34" charset="0"/>
                <a:ea typeface="Times New Roman" panose="02020603050405020304" pitchFamily="18" charset="0"/>
              </a:rPr>
              <a:t>δεν φαίνεται να κατανοούν ότι οι αισθητικές θεωρίες και οι θεωρίες για την τέχνη </a:t>
            </a:r>
            <a:r>
              <a:rPr lang="el-GR" sz="2800" b="1" dirty="0" smtClean="0">
                <a:latin typeface="Calibri" panose="020F0502020204030204" pitchFamily="34" charset="0"/>
                <a:ea typeface="Times New Roman" panose="02020603050405020304" pitchFamily="18" charset="0"/>
              </a:rPr>
              <a:t>συσχετίζονται </a:t>
            </a:r>
            <a:r>
              <a:rPr lang="el-GR" sz="2800" b="1" dirty="0">
                <a:latin typeface="Calibri" panose="020F0502020204030204" pitchFamily="34" charset="0"/>
                <a:ea typeface="Times New Roman" panose="02020603050405020304" pitchFamily="18" charset="0"/>
              </a:rPr>
              <a:t>με τον τρόπο που και οι ίδιοι αντιλαμβάνονται και ασκούν την αισθητική αγωγή στην τάξη. </a:t>
            </a:r>
            <a:endParaRPr lang="en-US" sz="2800" b="1" dirty="0">
              <a:latin typeface="Times New Roman" panose="02020603050405020304" pitchFamily="18" charset="0"/>
              <a:ea typeface="Times New Roman" panose="02020603050405020304" pitchFamily="18" charset="0"/>
            </a:endParaRP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09669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13806"/>
            <a:ext cx="10700658" cy="6113417"/>
          </a:xfrm>
          <a:solidFill>
            <a:schemeClr val="tx2">
              <a:lumMod val="20000"/>
              <a:lumOff val="80000"/>
            </a:schemeClr>
          </a:solidFill>
        </p:spPr>
        <p:txBody>
          <a:bodyPr/>
          <a:lstStyle/>
          <a:p>
            <a:pPr marL="0" indent="0">
              <a:buNone/>
            </a:pPr>
            <a:endParaRPr lang="el-GR" dirty="0" smtClean="0"/>
          </a:p>
          <a:p>
            <a:pPr marL="0" indent="0">
              <a:buNone/>
            </a:pPr>
            <a:endParaRPr lang="el-GR" dirty="0"/>
          </a:p>
          <a:p>
            <a:pPr marL="0" indent="0">
              <a:buNone/>
            </a:pPr>
            <a:r>
              <a:rPr lang="el-GR" sz="2400" dirty="0" smtClean="0">
                <a:latin typeface="Book Antiqua" panose="02040602050305030304" pitchFamily="18" charset="0"/>
              </a:rPr>
              <a:t>Δεν </a:t>
            </a:r>
            <a:r>
              <a:rPr lang="el-GR" sz="2400" dirty="0">
                <a:latin typeface="Book Antiqua" panose="02040602050305030304" pitchFamily="18" charset="0"/>
              </a:rPr>
              <a:t>είναι λίγες οι φορές που «οι εκπαιδευτικοί χρησιμοποιούν αισθητικές έννοιες για να διαμορφώσουν προγράμματα διδασκαλίας επικεντρωμένα στην τέχνη» (Anderson &amp; McRorie 1997, σ. 6). </a:t>
            </a:r>
            <a:endParaRPr lang="el-GR" sz="2400" dirty="0" smtClean="0">
              <a:latin typeface="Book Antiqua" panose="02040602050305030304" pitchFamily="18" charset="0"/>
            </a:endParaRPr>
          </a:p>
          <a:p>
            <a:pPr marL="0" indent="0">
              <a:buNone/>
            </a:pPr>
            <a:endParaRPr lang="el-GR" sz="2400" dirty="0">
              <a:latin typeface="Book Antiqua" panose="02040602050305030304" pitchFamily="18" charset="0"/>
            </a:endParaRPr>
          </a:p>
          <a:p>
            <a:pPr marL="0" indent="0">
              <a:buNone/>
            </a:pPr>
            <a:r>
              <a:rPr lang="el-GR" sz="2400" b="1" dirty="0" smtClean="0">
                <a:latin typeface="Book Antiqua" panose="02040602050305030304" pitchFamily="18" charset="0"/>
              </a:rPr>
              <a:t>Η </a:t>
            </a:r>
            <a:r>
              <a:rPr lang="el-GR" sz="2400" b="1" dirty="0">
                <a:latin typeface="Book Antiqua" panose="02040602050305030304" pitchFamily="18" charset="0"/>
              </a:rPr>
              <a:t>χρήση, όμως, που κάνουν στις έννοιες αυτές δεν είναι συνειδητή και δεν βασίζεται σε μια εδραιωμένη πεποίθηση για την αναγκαιότητα στήριξης των εκπαιδευτικών δράσεων στην αισθητική. </a:t>
            </a:r>
          </a:p>
          <a:p>
            <a:endParaRPr lang="en-US" dirty="0"/>
          </a:p>
        </p:txBody>
      </p:sp>
    </p:spTree>
    <p:extLst>
      <p:ext uri="{BB962C8B-B14F-4D97-AF65-F5344CB8AC3E}">
        <p14:creationId xmlns:p14="http://schemas.microsoft.com/office/powerpoint/2010/main" val="2793121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64792" y="391886"/>
            <a:ext cx="8942832" cy="6174377"/>
          </a:xfrm>
          <a:solidFill>
            <a:schemeClr val="accent2">
              <a:lumMod val="20000"/>
              <a:lumOff val="80000"/>
            </a:schemeClr>
          </a:solidFill>
        </p:spPr>
        <p:txBody>
          <a:bodyPr>
            <a:normAutofit/>
          </a:bodyPr>
          <a:lstStyle/>
          <a:p>
            <a:pPr marL="0" indent="0">
              <a:buNone/>
            </a:pPr>
            <a:endParaRPr lang="el-GR" sz="2000" dirty="0" smtClean="0">
              <a:latin typeface="Book Antiqua" panose="02040602050305030304" pitchFamily="18" charset="0"/>
            </a:endParaRPr>
          </a:p>
          <a:p>
            <a:pPr marL="0" indent="0">
              <a:buNone/>
            </a:pPr>
            <a:r>
              <a:rPr lang="el-GR" sz="2400" dirty="0" smtClean="0">
                <a:latin typeface="Book Antiqua" panose="02040602050305030304" pitchFamily="18" charset="0"/>
              </a:rPr>
              <a:t>Σε </a:t>
            </a:r>
            <a:r>
              <a:rPr lang="el-GR" sz="2400" dirty="0">
                <a:latin typeface="Book Antiqua" panose="02040602050305030304" pitchFamily="18" charset="0"/>
              </a:rPr>
              <a:t>πρακτικό επίπεδο, οι εκπαιδευτικοί δεν αντιμετωπίζουν και δεν αξιοποιούν την αισθητική θεωρία ή/και τις φιλοσοφικές θεωρίες για την τέχνη ως κατευθυντήριες γραμμές για το σχεδιασμό των δραστηριοτήτων τέχνης που εφαρμόζουν. </a:t>
            </a:r>
            <a:endParaRPr lang="el-GR" sz="2400" dirty="0" smtClean="0">
              <a:latin typeface="Book Antiqua" panose="02040602050305030304" pitchFamily="18" charset="0"/>
            </a:endParaRPr>
          </a:p>
          <a:p>
            <a:pPr marL="0" indent="0">
              <a:buNone/>
            </a:pPr>
            <a:endParaRPr lang="el-GR" sz="2400" dirty="0" smtClean="0">
              <a:latin typeface="Book Antiqua" panose="02040602050305030304" pitchFamily="18" charset="0"/>
            </a:endParaRPr>
          </a:p>
          <a:p>
            <a:pPr marL="0" indent="0">
              <a:buNone/>
            </a:pPr>
            <a:r>
              <a:rPr lang="el-GR" sz="2400" dirty="0" smtClean="0">
                <a:latin typeface="Book Antiqua" panose="02040602050305030304" pitchFamily="18" charset="0"/>
              </a:rPr>
              <a:t>Παρά </a:t>
            </a:r>
            <a:r>
              <a:rPr lang="el-GR" sz="2400" dirty="0">
                <a:latin typeface="Book Antiqua" panose="02040602050305030304" pitchFamily="18" charset="0"/>
              </a:rPr>
              <a:t>το γεγονός ότι η σχέση μεταξύ αισθητικής και αισθητικής αγωγής φαίνεται να ενεργοποιεί συζητήσεις οι οποίες διεξάγονται τόσο στο πεδίο της φιλοσοφικής αισθητικής όσο και σε αυτό της θεωρίας της αισθητικής </a:t>
            </a:r>
            <a:r>
              <a:rPr lang="el-GR" sz="2400" dirty="0" smtClean="0">
                <a:latin typeface="Book Antiqua" panose="02040602050305030304" pitchFamily="18" charset="0"/>
              </a:rPr>
              <a:t>αγωγής (</a:t>
            </a:r>
            <a:r>
              <a:rPr lang="el-GR" sz="2400" dirty="0" err="1" smtClean="0">
                <a:latin typeface="Book Antiqua" panose="02040602050305030304" pitchFamily="18" charset="0"/>
              </a:rPr>
              <a:t>Attwood</a:t>
            </a:r>
            <a:r>
              <a:rPr lang="el-GR" sz="2400" dirty="0" smtClean="0">
                <a:latin typeface="Book Antiqua" panose="02040602050305030304" pitchFamily="18" charset="0"/>
              </a:rPr>
              <a:t>, 2015· Hagaman, 1990· Μουρίκη, 2003· Barrett, 2017· </a:t>
            </a:r>
            <a:r>
              <a:rPr lang="el-GR" sz="2400" dirty="0" err="1" smtClean="0">
                <a:latin typeface="Book Antiqua" panose="02040602050305030304" pitchFamily="18" charset="0"/>
              </a:rPr>
              <a:t>White</a:t>
            </a:r>
            <a:r>
              <a:rPr lang="el-GR" sz="2400" dirty="0" smtClean="0">
                <a:latin typeface="Book Antiqua" panose="02040602050305030304" pitchFamily="18" charset="0"/>
              </a:rPr>
              <a:t>, 2009· Constantino &amp; </a:t>
            </a:r>
            <a:r>
              <a:rPr lang="el-GR" sz="2400" dirty="0" err="1" smtClean="0">
                <a:latin typeface="Book Antiqua" panose="02040602050305030304" pitchFamily="18" charset="0"/>
              </a:rPr>
              <a:t>White</a:t>
            </a:r>
            <a:r>
              <a:rPr lang="el-GR" sz="2400" dirty="0" smtClean="0">
                <a:latin typeface="Book Antiqua" panose="02040602050305030304" pitchFamily="18" charset="0"/>
              </a:rPr>
              <a:t>, 2010), η </a:t>
            </a:r>
            <a:r>
              <a:rPr lang="el-GR" sz="2400" dirty="0">
                <a:latin typeface="Book Antiqua" panose="02040602050305030304" pitchFamily="18" charset="0"/>
              </a:rPr>
              <a:t>έρευνα αλλά και η κατανόηση της σχέσης αυτής από την εκπαιδευτική κοινότητα παραμένει λανθάνουσα (Brown, 2006· </a:t>
            </a:r>
            <a:r>
              <a:rPr lang="el-GR" sz="2400" dirty="0" err="1">
                <a:latin typeface="Book Antiqua" panose="02040602050305030304" pitchFamily="18" charset="0"/>
              </a:rPr>
              <a:t>Freedman</a:t>
            </a:r>
            <a:r>
              <a:rPr lang="el-GR" sz="2400" dirty="0">
                <a:latin typeface="Book Antiqua" panose="02040602050305030304" pitchFamily="18" charset="0"/>
              </a:rPr>
              <a:t>, 2003· </a:t>
            </a:r>
            <a:r>
              <a:rPr lang="el-GR" sz="2400" dirty="0" err="1">
                <a:latin typeface="Book Antiqua" panose="02040602050305030304" pitchFamily="18" charset="0"/>
              </a:rPr>
              <a:t>Hobbs</a:t>
            </a:r>
            <a:r>
              <a:rPr lang="el-GR" sz="2400" dirty="0">
                <a:latin typeface="Book Antiqua" panose="02040602050305030304" pitchFamily="18" charset="0"/>
              </a:rPr>
              <a:t>, 1997</a:t>
            </a:r>
            <a:r>
              <a:rPr lang="el-GR" sz="2400" dirty="0"/>
              <a:t>).</a:t>
            </a:r>
            <a:endParaRPr lang="en-US" sz="2400" dirty="0"/>
          </a:p>
        </p:txBody>
      </p:sp>
    </p:spTree>
    <p:extLst>
      <p:ext uri="{BB962C8B-B14F-4D97-AF65-F5344CB8AC3E}">
        <p14:creationId xmlns:p14="http://schemas.microsoft.com/office/powerpoint/2010/main" val="860246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02337"/>
            <a:ext cx="10515600" cy="6129092"/>
          </a:xfrm>
          <a:solidFill>
            <a:schemeClr val="accent6">
              <a:lumMod val="20000"/>
              <a:lumOff val="80000"/>
            </a:schemeClr>
          </a:solidFill>
        </p:spPr>
        <p:txBody>
          <a:bodyPr>
            <a:normAutofit/>
          </a:bodyPr>
          <a:lstStyle/>
          <a:p>
            <a:endParaRPr lang="el-GR" sz="2000" dirty="0" smtClean="0"/>
          </a:p>
          <a:p>
            <a:pPr marL="0" indent="0">
              <a:buNone/>
            </a:pPr>
            <a:r>
              <a:rPr lang="el-GR" sz="2000" dirty="0" smtClean="0"/>
              <a:t>Αυτό </a:t>
            </a:r>
            <a:r>
              <a:rPr lang="el-GR" sz="2000" dirty="0"/>
              <a:t>σημαίνει ότι </a:t>
            </a:r>
            <a:endParaRPr lang="el-GR" sz="2000" dirty="0" smtClean="0"/>
          </a:p>
          <a:p>
            <a:r>
              <a:rPr lang="el-GR" sz="2000" dirty="0" smtClean="0"/>
              <a:t>	παρόλο </a:t>
            </a:r>
            <a:r>
              <a:rPr lang="el-GR" sz="2000" dirty="0"/>
              <a:t>που η αισθητική αγωγή επηρεάζεται σε μεγαλύτερο ή μικρότερο βαθμό από διάφορες αισθητικές θεωρίες </a:t>
            </a:r>
            <a:r>
              <a:rPr lang="el-GR" sz="2000" dirty="0" smtClean="0"/>
              <a:t>(</a:t>
            </a:r>
            <a:r>
              <a:rPr lang="el-GR" sz="2000" dirty="0" err="1"/>
              <a:t>Eisner</a:t>
            </a:r>
            <a:r>
              <a:rPr lang="el-GR" sz="2000" dirty="0"/>
              <a:t>, 1992a· </a:t>
            </a:r>
            <a:r>
              <a:rPr lang="el-GR" sz="2000" dirty="0" err="1"/>
              <a:t>Hutchens</a:t>
            </a:r>
            <a:r>
              <a:rPr lang="el-GR" sz="2000" dirty="0"/>
              <a:t> &amp; </a:t>
            </a:r>
            <a:r>
              <a:rPr lang="el-GR" sz="2000" dirty="0" err="1"/>
              <a:t>Suggs</a:t>
            </a:r>
            <a:r>
              <a:rPr lang="el-GR" sz="2000" dirty="0"/>
              <a:t>, 1997· </a:t>
            </a:r>
            <a:r>
              <a:rPr lang="el-GR" sz="2000" dirty="0" err="1"/>
              <a:t>Moore</a:t>
            </a:r>
            <a:r>
              <a:rPr lang="el-GR" sz="2000" dirty="0"/>
              <a:t>, 2014· </a:t>
            </a:r>
            <a:r>
              <a:rPr lang="el-GR" sz="2000" dirty="0" err="1"/>
              <a:t>Parsons</a:t>
            </a:r>
            <a:r>
              <a:rPr lang="el-GR" sz="2000" dirty="0"/>
              <a:t> &amp; </a:t>
            </a:r>
            <a:r>
              <a:rPr lang="el-GR" sz="2000" dirty="0" err="1"/>
              <a:t>Blocker</a:t>
            </a:r>
            <a:r>
              <a:rPr lang="el-GR" sz="2000" dirty="0"/>
              <a:t>, 1993· Smith, 1970· Smith, 2004· Smith &amp; </a:t>
            </a:r>
            <a:r>
              <a:rPr lang="el-GR" sz="2000" dirty="0" err="1"/>
              <a:t>Simpson</a:t>
            </a:r>
            <a:r>
              <a:rPr lang="el-GR" sz="2000" dirty="0"/>
              <a:t>, </a:t>
            </a:r>
            <a:r>
              <a:rPr lang="el-GR" sz="2000" dirty="0" smtClean="0"/>
              <a:t>1991), </a:t>
            </a:r>
          </a:p>
          <a:p>
            <a:r>
              <a:rPr lang="el-GR" sz="2000" dirty="0" smtClean="0"/>
              <a:t>αυτή </a:t>
            </a:r>
            <a:r>
              <a:rPr lang="el-GR" sz="2000" dirty="0"/>
              <a:t>η επιρροή δεν φαίνεται να είναι ούτε εστιασμένη ούτε συστηματική. </a:t>
            </a:r>
            <a:endParaRPr lang="el-GR" sz="2000" dirty="0" smtClean="0"/>
          </a:p>
          <a:p>
            <a:endParaRPr lang="el-GR" sz="2000" dirty="0" smtClean="0"/>
          </a:p>
          <a:p>
            <a:pPr marL="0" indent="0">
              <a:buNone/>
            </a:pPr>
            <a:r>
              <a:rPr lang="el-GR" sz="2000" b="1" dirty="0" smtClean="0"/>
              <a:t>Προκύπτει</a:t>
            </a:r>
            <a:r>
              <a:rPr lang="el-GR" sz="2000" b="1" dirty="0"/>
              <a:t>, κατά συνέπεια, η ανάγκη </a:t>
            </a:r>
            <a:endParaRPr lang="el-GR" sz="2000" b="1" dirty="0" smtClean="0"/>
          </a:p>
          <a:p>
            <a:r>
              <a:rPr lang="el-GR" sz="2000" b="1" dirty="0" smtClean="0"/>
              <a:t>να </a:t>
            </a:r>
            <a:r>
              <a:rPr lang="el-GR" sz="2000" b="1" dirty="0"/>
              <a:t>διερευνηθεί πώς η σχέση μεταξύ αισθητικής θεωρίας και εφαρμογής της αισθητικής αγωγής μπορεί να γίνει περισσότερο συστηματική και </a:t>
            </a:r>
            <a:endParaRPr lang="el-GR" sz="2000" b="1" dirty="0" smtClean="0"/>
          </a:p>
          <a:p>
            <a:r>
              <a:rPr lang="el-GR" sz="2000" b="1" dirty="0" smtClean="0"/>
              <a:t>πώς </a:t>
            </a:r>
            <a:r>
              <a:rPr lang="el-GR" sz="2000" b="1" dirty="0"/>
              <a:t>διάφορες πτυχές της αισθητικής θεωρίας μπορούν να χρησιμοποιηθούν αποτελεσματικά στο σχεδιασμό και την εφαρμογή </a:t>
            </a:r>
            <a:r>
              <a:rPr lang="el-GR" sz="2000" b="1" dirty="0" smtClean="0"/>
              <a:t>δραστηριοτήτων τέχνης αλλά και ενσωμάτωσης των </a:t>
            </a:r>
            <a:r>
              <a:rPr lang="el-GR" sz="2000" b="1" dirty="0"/>
              <a:t>τεχνών στο μέγιστο </a:t>
            </a:r>
            <a:r>
              <a:rPr lang="el-GR" sz="2000" b="1" dirty="0" smtClean="0"/>
              <a:t>βαθμό</a:t>
            </a:r>
            <a:r>
              <a:rPr lang="el-GR" sz="2000" dirty="0" smtClean="0"/>
              <a:t> (</a:t>
            </a:r>
            <a:r>
              <a:rPr lang="el-GR" sz="2000" dirty="0" err="1" smtClean="0"/>
              <a:t>Sotiropoulou-Zormpala</a:t>
            </a:r>
            <a:r>
              <a:rPr lang="el-GR" sz="2000" dirty="0" smtClean="0"/>
              <a:t> &amp; </a:t>
            </a:r>
            <a:r>
              <a:rPr lang="el-GR" sz="2000" dirty="0" err="1" smtClean="0"/>
              <a:t>Mouriki</a:t>
            </a:r>
            <a:r>
              <a:rPr lang="el-GR" sz="2000" dirty="0" smtClean="0"/>
              <a:t>, 2018).</a:t>
            </a:r>
            <a:endParaRPr lang="en-US" sz="2000" dirty="0" smtClean="0"/>
          </a:p>
          <a:p>
            <a:endParaRPr lang="en-US" sz="2000" dirty="0"/>
          </a:p>
        </p:txBody>
      </p:sp>
    </p:spTree>
    <p:extLst>
      <p:ext uri="{BB962C8B-B14F-4D97-AF65-F5344CB8AC3E}">
        <p14:creationId xmlns:p14="http://schemas.microsoft.com/office/powerpoint/2010/main" val="229043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74470" y="265176"/>
            <a:ext cx="11547564" cy="6362047"/>
          </a:xfrm>
          <a:solidFill>
            <a:schemeClr val="accent5">
              <a:lumMod val="20000"/>
              <a:lumOff val="80000"/>
            </a:schemeClr>
          </a:solidFill>
        </p:spPr>
        <p:txBody>
          <a:bodyPr>
            <a:normAutofit/>
          </a:bodyPr>
          <a:lstStyle/>
          <a:p>
            <a:pPr marL="0" indent="0" algn="ctr" hangingPunct="0">
              <a:buNone/>
            </a:pPr>
            <a:r>
              <a:rPr lang="el-GR" sz="2400" b="1" dirty="0"/>
              <a:t>Βασικές θεωρητικές </a:t>
            </a:r>
            <a:r>
              <a:rPr lang="el-GR" sz="2400" b="1" dirty="0" smtClean="0"/>
              <a:t>προσεγγίσεις</a:t>
            </a:r>
          </a:p>
          <a:p>
            <a:pPr marL="0" indent="0" algn="ctr" hangingPunct="0">
              <a:buNone/>
            </a:pPr>
            <a:endParaRPr lang="el-GR" sz="2400" b="1" dirty="0"/>
          </a:p>
          <a:p>
            <a:r>
              <a:rPr lang="el-GR" sz="2000" dirty="0"/>
              <a:t>Σε σχέση με την αισθητική αγωγή, οι αισθητικές θεωρίες μπορούν να κατηγοριοποιηθούν επί τη βάσεις τεσσάρων αξόνων : </a:t>
            </a:r>
            <a:endParaRPr lang="el-GR" sz="2000" dirty="0" smtClean="0"/>
          </a:p>
          <a:p>
            <a:r>
              <a:rPr lang="el-GR" sz="2400" dirty="0" smtClean="0"/>
              <a:t>τον </a:t>
            </a:r>
            <a:r>
              <a:rPr lang="el-GR" sz="2400" b="1" dirty="0"/>
              <a:t>αναπαραστασιακό</a:t>
            </a:r>
            <a:r>
              <a:rPr lang="el-GR" sz="2400" dirty="0"/>
              <a:t>, </a:t>
            </a:r>
            <a:endParaRPr lang="el-GR" sz="2400" dirty="0" smtClean="0"/>
          </a:p>
          <a:p>
            <a:r>
              <a:rPr lang="el-GR" sz="2400" dirty="0" smtClean="0"/>
              <a:t>τον </a:t>
            </a:r>
            <a:r>
              <a:rPr lang="el-GR" sz="2400" b="1" dirty="0" smtClean="0"/>
              <a:t>εκφρασιοκεντρικό/γνωσιακό</a:t>
            </a:r>
            <a:r>
              <a:rPr lang="el-GR" sz="2400" dirty="0" smtClean="0"/>
              <a:t>, </a:t>
            </a:r>
          </a:p>
          <a:p>
            <a:r>
              <a:rPr lang="el-GR" sz="2400" dirty="0" smtClean="0"/>
              <a:t>τον </a:t>
            </a:r>
            <a:r>
              <a:rPr lang="el-GR" sz="2400" b="1" dirty="0"/>
              <a:t>φορμαλιστικό/γνωσιακό</a:t>
            </a:r>
            <a:r>
              <a:rPr lang="el-GR" sz="2400" dirty="0"/>
              <a:t> και </a:t>
            </a:r>
            <a:endParaRPr lang="el-GR" sz="2400" dirty="0" smtClean="0"/>
          </a:p>
          <a:p>
            <a:r>
              <a:rPr lang="el-GR" sz="2400" dirty="0" smtClean="0"/>
              <a:t>τον </a:t>
            </a:r>
            <a:r>
              <a:rPr lang="el-GR" sz="2400" b="1" dirty="0"/>
              <a:t>πλαισιακό/ πραγματιστικό </a:t>
            </a:r>
            <a:r>
              <a:rPr lang="en-GB" sz="2400" dirty="0"/>
              <a:t>(</a:t>
            </a:r>
            <a:r>
              <a:rPr lang="la-Latn" sz="2400" dirty="0"/>
              <a:t>Anderson &amp; McRorie 1997</a:t>
            </a:r>
            <a:r>
              <a:rPr lang="en-US" sz="2400" dirty="0"/>
              <a:t>; </a:t>
            </a:r>
            <a:r>
              <a:rPr lang="en-GB" sz="2400" dirty="0"/>
              <a:t>Brown 2006; Efland 1990). </a:t>
            </a:r>
            <a:endParaRPr lang="el-GR" sz="2400" dirty="0"/>
          </a:p>
          <a:p>
            <a:r>
              <a:rPr lang="el-GR" sz="2000" dirty="0" smtClean="0"/>
              <a:t>Μας ενδιαφέρει η </a:t>
            </a:r>
            <a:r>
              <a:rPr lang="el-GR" sz="2000" b="1" dirty="0" smtClean="0"/>
              <a:t>παρουσίαση </a:t>
            </a:r>
            <a:r>
              <a:rPr lang="el-GR" sz="2000" b="1" dirty="0"/>
              <a:t>των κεντρικών ιδεών </a:t>
            </a:r>
            <a:r>
              <a:rPr lang="el-GR" sz="2000" dirty="0"/>
              <a:t>καθεμιάς απ’ αυτές καθώς και των τρόπων με τους οποίους αυτές συνδέονται με θεωρίες της αισθητικής </a:t>
            </a:r>
            <a:r>
              <a:rPr lang="el-GR" sz="2000" dirty="0" smtClean="0"/>
              <a:t>αγωγής. </a:t>
            </a:r>
          </a:p>
          <a:p>
            <a:endParaRPr lang="en-US" sz="2000" dirty="0"/>
          </a:p>
        </p:txBody>
      </p:sp>
    </p:spTree>
    <p:extLst>
      <p:ext uri="{BB962C8B-B14F-4D97-AF65-F5344CB8AC3E}">
        <p14:creationId xmlns:p14="http://schemas.microsoft.com/office/powerpoint/2010/main" val="195029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96389"/>
            <a:ext cx="10515600" cy="5921828"/>
          </a:xfrm>
          <a:solidFill>
            <a:schemeClr val="accent2">
              <a:lumMod val="20000"/>
              <a:lumOff val="80000"/>
            </a:schemeClr>
          </a:solidFill>
        </p:spPr>
        <p:txBody>
          <a:bodyPr/>
          <a:lstStyle/>
          <a:p>
            <a:endParaRPr lang="el-GR" b="1" dirty="0" smtClean="0"/>
          </a:p>
          <a:p>
            <a:r>
              <a:rPr lang="el-GR" sz="2400" dirty="0" smtClean="0"/>
              <a:t>Σκοπός </a:t>
            </a:r>
            <a:r>
              <a:rPr lang="el-GR" sz="2400" dirty="0"/>
              <a:t>της μελέτης των αισθητικών αυτών θεωρήσεων, δηλαδή, είναι να εξεταστεί σε ποιο βαθμό μπορούν να υπηρετήσουν τους στόχους μιας σωστά νοηματοδοτημένης και τεκμηριωμένης διαδικασίας διδασκαλίας των τεχνών και μέσω των τεχνών στην εκπαίδευση. </a:t>
            </a:r>
            <a:endParaRPr lang="el-GR" sz="2400" dirty="0" smtClean="0"/>
          </a:p>
          <a:p>
            <a:pPr marL="0" indent="0">
              <a:buNone/>
            </a:pPr>
            <a:endParaRPr lang="el-GR" sz="2400" dirty="0"/>
          </a:p>
          <a:p>
            <a:r>
              <a:rPr lang="el-GR" sz="2400" dirty="0"/>
              <a:t>Εστίαση σε ζητήματα που αφορούν το νόημα και τη χρησιμότητα της αισθητικής και των θεωριών για την τέχνη, καθώς και σε σχέση με τον αντίκτυπο αυτών των ζητημάτων στην αισθητική αγωγή. </a:t>
            </a:r>
            <a:endParaRPr lang="en-US" sz="2400" dirty="0"/>
          </a:p>
          <a:p>
            <a:endParaRPr lang="en-US" dirty="0"/>
          </a:p>
        </p:txBody>
      </p:sp>
    </p:spTree>
    <p:extLst>
      <p:ext uri="{BB962C8B-B14F-4D97-AF65-F5344CB8AC3E}">
        <p14:creationId xmlns:p14="http://schemas.microsoft.com/office/powerpoint/2010/main" val="677077085"/>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1490</TotalTime>
  <Words>476</Words>
  <Application>Microsoft Office PowerPoint</Application>
  <PresentationFormat>Ευρεία οθόνη</PresentationFormat>
  <Paragraphs>42</Paragraphs>
  <Slides>9</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9</vt:i4>
      </vt:variant>
    </vt:vector>
  </HeadingPairs>
  <TitlesOfParts>
    <vt:vector size="17" baseType="lpstr">
      <vt:lpstr>Arial</vt:lpstr>
      <vt:lpstr>Book Antiqua</vt:lpstr>
      <vt:lpstr>Calibri</vt:lpstr>
      <vt:lpstr>Century Gothic</vt:lpstr>
      <vt:lpstr>Garamond</vt:lpstr>
      <vt:lpstr>Times New Roman</vt:lpstr>
      <vt:lpstr>Wingdings 3</vt:lpstr>
      <vt:lpstr>Θρόισμα</vt:lpstr>
      <vt:lpstr>Σύνδεση αισθητικών θεωρήσεων  και Αισθητικής Αγωγής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Αλέκα</dc:creator>
  <cp:lastModifiedBy>user</cp:lastModifiedBy>
  <cp:revision>116</cp:revision>
  <dcterms:created xsi:type="dcterms:W3CDTF">2018-02-19T09:31:03Z</dcterms:created>
  <dcterms:modified xsi:type="dcterms:W3CDTF">2023-10-03T13:45:09Z</dcterms:modified>
</cp:coreProperties>
</file>