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1634" y="490220"/>
            <a:ext cx="584073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67" y="1404366"/>
            <a:ext cx="8630285" cy="4679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4374" y="1955673"/>
            <a:ext cx="7115809" cy="1801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ΗΥ-SPSS</a:t>
            </a:r>
            <a:endParaRPr sz="4400"/>
          </a:p>
          <a:p>
            <a:pPr marL="37465" marR="30480" algn="ctr">
              <a:lnSpc>
                <a:spcPct val="100000"/>
              </a:lnSpc>
              <a:spcBef>
                <a:spcPts val="55"/>
              </a:spcBef>
            </a:pPr>
            <a:r>
              <a:rPr spc="-15" dirty="0"/>
              <a:t>Statistical </a:t>
            </a:r>
            <a:r>
              <a:rPr spc="-25" dirty="0"/>
              <a:t>Package for </a:t>
            </a:r>
            <a:r>
              <a:rPr dirty="0"/>
              <a:t>Social </a:t>
            </a:r>
            <a:r>
              <a:rPr spc="-5" dirty="0"/>
              <a:t>Sciences  7</a:t>
            </a:r>
            <a:r>
              <a:rPr sz="3600" spc="-7" baseline="25462" dirty="0"/>
              <a:t>ο</a:t>
            </a:r>
            <a:r>
              <a:rPr sz="3600" spc="390" baseline="25462" dirty="0"/>
              <a:t> </a:t>
            </a:r>
            <a:r>
              <a:rPr sz="3600" spc="-20" dirty="0"/>
              <a:t>ΜΑΘΗΜΑ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491" y="157352"/>
            <a:ext cx="73488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/>
              <a:t>Περιγραφική </a:t>
            </a:r>
            <a:r>
              <a:rPr sz="3200" spc="-5" dirty="0"/>
              <a:t>έρευνα (Descriptive</a:t>
            </a:r>
            <a:r>
              <a:rPr sz="3200" spc="-55" dirty="0"/>
              <a:t> </a:t>
            </a:r>
            <a:r>
              <a:rPr sz="3200" spc="-15" dirty="0"/>
              <a:t>research)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23139" y="862460"/>
            <a:ext cx="8910955" cy="568007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76200" algn="just">
              <a:lnSpc>
                <a:spcPct val="100000"/>
              </a:lnSpc>
              <a:spcBef>
                <a:spcPts val="590"/>
              </a:spcBef>
            </a:pP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Σχεδιασμοί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με αντιπροσωπευτικά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δείγματα (Cross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sectional</a:t>
            </a:r>
            <a:r>
              <a:rPr sz="2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designs)</a:t>
            </a:r>
            <a:endParaRPr sz="2000">
              <a:latin typeface="Calibri"/>
              <a:cs typeface="Calibri"/>
            </a:endParaRPr>
          </a:p>
          <a:p>
            <a:pPr marL="419100" marR="80010" indent="-342900" algn="just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419100" algn="l"/>
              </a:tabLst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Εξετάζει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σχέσεις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διαφορές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μεταξύ μεταβλητών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σε μια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δεδομένη στιγμή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- Μια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μέτρηση 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«Σχέση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Φυσικής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Δραστηριότητας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και</a:t>
            </a:r>
            <a:r>
              <a:rPr sz="18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ΔΜΣ»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1F5F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76200" algn="just">
              <a:lnSpc>
                <a:spcPct val="100000"/>
              </a:lnSpc>
            </a:pP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Σχεδιασμοί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με πολλούς παράγοντες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μεταβλητές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(Factorial</a:t>
            </a:r>
            <a:r>
              <a:rPr sz="20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Designs)</a:t>
            </a:r>
            <a:endParaRPr sz="2000">
              <a:latin typeface="Calibri"/>
              <a:cs typeface="Calibri"/>
            </a:endParaRPr>
          </a:p>
          <a:p>
            <a:pPr marL="419100" marR="81915" indent="-342900" algn="just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419100" algn="l"/>
              </a:tabLst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Εξετάζει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σχέσεις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διαφορές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μεταξύ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πολλών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μεταβλητών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σε μια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δεδομένη στιγμή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Μια 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μέτρηση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π.χ. «Η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επίδραση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του 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φύλου,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ηλικίας,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κοινωνικό-οικονομικής 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κατάστασης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της φυσικής δραστηριότητας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στο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ΔΜΣ</a:t>
            </a:r>
            <a:r>
              <a:rPr sz="1800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ηλικιωμένων»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1F5F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Διαχρονικοί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Σχεδιασμοί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(Longitudinal</a:t>
            </a:r>
            <a:r>
              <a:rPr sz="20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Designs)</a:t>
            </a:r>
            <a:endParaRPr sz="2000">
              <a:latin typeface="Calibri"/>
              <a:cs typeface="Calibri"/>
            </a:endParaRPr>
          </a:p>
          <a:p>
            <a:pPr marL="419100" indent="-3429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Εξετάζει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σχέσεις </a:t>
            </a:r>
            <a:r>
              <a:rPr sz="1800" i="1" spc="-10" dirty="0">
                <a:solidFill>
                  <a:srgbClr val="001F5F"/>
                </a:solidFill>
                <a:latin typeface="Calibri"/>
                <a:cs typeface="Calibri"/>
              </a:rPr>
              <a:t>αιτίας </a:t>
            </a:r>
            <a:r>
              <a:rPr sz="18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1800" i="1" spc="-5" dirty="0">
                <a:solidFill>
                  <a:srgbClr val="001F5F"/>
                </a:solidFill>
                <a:latin typeface="Calibri"/>
                <a:cs typeface="Calibri"/>
              </a:rPr>
              <a:t>αποτελέσματος</a:t>
            </a:r>
            <a:r>
              <a:rPr sz="1800" i="1" spc="1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i="1" spc="-15" dirty="0">
                <a:solidFill>
                  <a:srgbClr val="001F5F"/>
                </a:solidFill>
                <a:latin typeface="Calibri"/>
                <a:cs typeface="Calibri"/>
              </a:rPr>
              <a:t>διαχρονικά</a:t>
            </a:r>
            <a:endParaRPr sz="1800">
              <a:latin typeface="Calibri"/>
              <a:cs typeface="Calibri"/>
            </a:endParaRPr>
          </a:p>
          <a:p>
            <a:pPr marL="4191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1800" i="1" spc="-5" dirty="0">
                <a:solidFill>
                  <a:srgbClr val="001F5F"/>
                </a:solidFill>
                <a:latin typeface="Calibri"/>
                <a:cs typeface="Calibri"/>
              </a:rPr>
              <a:t>Συνήθως αναφέρονται ως </a:t>
            </a:r>
            <a:r>
              <a:rPr sz="1800" i="1" spc="-10" dirty="0">
                <a:solidFill>
                  <a:srgbClr val="001F5F"/>
                </a:solidFill>
                <a:latin typeface="Calibri"/>
                <a:cs typeface="Calibri"/>
              </a:rPr>
              <a:t>σχεδιασμοί «πριν </a:t>
            </a:r>
            <a:r>
              <a:rPr sz="1800" i="1" spc="-25" dirty="0">
                <a:solidFill>
                  <a:srgbClr val="001F5F"/>
                </a:solidFill>
                <a:latin typeface="Calibri"/>
                <a:cs typeface="Calibri"/>
              </a:rPr>
              <a:t>και</a:t>
            </a:r>
            <a:r>
              <a:rPr sz="1800" i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1F5F"/>
                </a:solidFill>
                <a:latin typeface="Calibri"/>
                <a:cs typeface="Calibri"/>
              </a:rPr>
              <a:t>μετά»</a:t>
            </a:r>
            <a:endParaRPr sz="1800">
              <a:latin typeface="Calibri"/>
              <a:cs typeface="Calibri"/>
            </a:endParaRPr>
          </a:p>
          <a:p>
            <a:pPr marL="419100" marR="81280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1800" i="1" spc="-10" dirty="0">
                <a:solidFill>
                  <a:srgbClr val="001F5F"/>
                </a:solidFill>
                <a:latin typeface="Calibri"/>
                <a:cs typeface="Calibri"/>
              </a:rPr>
              <a:t>Σχεδιασμοί </a:t>
            </a:r>
            <a:r>
              <a:rPr sz="1800" i="1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1800" i="1" spc="-5" dirty="0">
                <a:solidFill>
                  <a:srgbClr val="001F5F"/>
                </a:solidFill>
                <a:latin typeface="Calibri"/>
                <a:cs typeface="Calibri"/>
              </a:rPr>
              <a:t>επαναλαμβανόμενες μετρήσεις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(τα ίδια άτομα συμμετέχουν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σε δύο ή 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περισσότερες</a:t>
            </a:r>
            <a:r>
              <a:rPr sz="18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μετρήσεις)</a:t>
            </a:r>
            <a:endParaRPr sz="1800">
              <a:latin typeface="Calibri"/>
              <a:cs typeface="Calibri"/>
            </a:endParaRPr>
          </a:p>
          <a:p>
            <a:pPr marL="419100" marR="81915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Περιλαμβάνει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τουλάχιστον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δύο ή περισσότερες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μετρήσεις 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σε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μεγάλο 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χρονικό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διάστημα 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1800" spc="-7" baseline="25462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μέτρηση: Αρχή της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σχολικής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χρονιάς, 2</a:t>
            </a:r>
            <a:r>
              <a:rPr sz="1800" spc="-7" baseline="25462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μέτρηση: Στο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τέλος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σχολικής</a:t>
            </a:r>
            <a:r>
              <a:rPr sz="1800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χρονιάς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Calibri"/>
              <a:cs typeface="Calibri"/>
            </a:endParaRPr>
          </a:p>
          <a:p>
            <a:pPr marL="3714115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(Καμπίτσης,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1985;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Thomas, Nelson,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515" y="301878"/>
            <a:ext cx="77304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Πειραματική έρευνα </a:t>
            </a:r>
            <a:r>
              <a:rPr sz="3200" spc="-10" dirty="0"/>
              <a:t>(Experimental</a:t>
            </a:r>
            <a:r>
              <a:rPr sz="3200" spc="-30" dirty="0"/>
              <a:t> </a:t>
            </a:r>
            <a:r>
              <a:rPr sz="3200" spc="-15" dirty="0"/>
              <a:t>Research)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6639" y="1139190"/>
            <a:ext cx="8772525" cy="449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Θέτουμε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υπό έλεγχο όλες τις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παραμέτρους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της έρευνας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εκτός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μιας 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μεταβλητής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οποία μεταχειριζόμαστε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τέτοιο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τρόπο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ώστε η 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επίδραση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της λειτουργίας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μπορεί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απομονωθεί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να 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μετρηθεί</a:t>
            </a:r>
            <a:endParaRPr sz="24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Μπορούμε να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καθορίσουμε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ποια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από τις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μεταβλητές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μετράμε  είναι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αίτιο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ποια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αποτέλεσμα</a:t>
            </a:r>
            <a:endParaRPr sz="2400">
              <a:latin typeface="Calibri"/>
              <a:cs typeface="Calibri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Π.χ. «Η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επίδραση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της πρόσληψης συμπληρώματος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κρεατίνης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στην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μυϊκή 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μάζα»</a:t>
            </a:r>
            <a:endParaRPr sz="22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Ομάδα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Παρέμβασης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: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λάβει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συμπλήρωμα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κρεατίνης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π.χ. για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2200" spc="2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μήνες</a:t>
            </a:r>
            <a:endParaRPr sz="22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Ομάδα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ελέγχου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: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Δεν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λάβει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συμπλήρωμα</a:t>
            </a:r>
            <a:r>
              <a:rPr sz="2200" spc="1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κρεατίνης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Calibri"/>
              <a:cs typeface="Calibri"/>
            </a:endParaRPr>
          </a:p>
          <a:p>
            <a:pPr marL="3650615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(Καμπίτσης, 1985; Thomas, Nelson,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4379" y="121665"/>
            <a:ext cx="68599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Τα </a:t>
            </a:r>
            <a:r>
              <a:rPr sz="3200" spc="-10" dirty="0"/>
              <a:t>βήματα </a:t>
            </a:r>
            <a:r>
              <a:rPr sz="3200" dirty="0"/>
              <a:t>της </a:t>
            </a:r>
            <a:r>
              <a:rPr sz="3200" spc="-5" dirty="0"/>
              <a:t>Ερευνητικής</a:t>
            </a:r>
            <a:r>
              <a:rPr sz="3200" spc="-35" dirty="0"/>
              <a:t> </a:t>
            </a:r>
            <a:r>
              <a:rPr sz="3200" spc="-20" dirty="0"/>
              <a:t>Διαδικασίας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8739" y="792519"/>
            <a:ext cx="8712200" cy="496506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Περιλαμβάνει τα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παρακάτω</a:t>
            </a:r>
            <a:r>
              <a:rPr sz="20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βήματα: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Καθορισμός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του</a:t>
            </a:r>
            <a:r>
              <a:rPr sz="2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προβλήματος</a:t>
            </a:r>
            <a:endParaRPr sz="2000">
              <a:latin typeface="Calibri"/>
              <a:cs typeface="Calibri"/>
            </a:endParaRPr>
          </a:p>
          <a:p>
            <a:pPr marL="355600" marR="248920" indent="-34290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Ανασκόπηση υπάρχουσας βιβλιογραφίας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Καινοτομία: Τι δεν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έχει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μελετηθεί  μέχρι</a:t>
            </a:r>
            <a:r>
              <a:rPr sz="20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σήμερα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Διατύπωση υποθέσεων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(Μηδενική, Εναλλακτική)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λειτουργικών</a:t>
            </a:r>
            <a:r>
              <a:rPr sz="20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ορισμών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(Δίνουμε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τις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ορολογίες των μεταβλητών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εξετάζουμε π.χ. Τι είναι</a:t>
            </a:r>
            <a:r>
              <a:rPr sz="2000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ΔΜΣ)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AutoNum type="arabicPeriod" startAt="4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Μεθοδολογία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Δείγμα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Όργανα</a:t>
            </a:r>
            <a:r>
              <a:rPr sz="20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μέτρησης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Διαδικασία</a:t>
            </a:r>
            <a:r>
              <a:rPr sz="20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μέτρησης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Πειραματικός Σχεδιασμός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(π.χ.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1 ή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περισσότερες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μετρήσεις,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χωρισμός δείγματος 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σε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ομάδα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Παρέμβασης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ομάδα</a:t>
            </a:r>
            <a:r>
              <a:rPr sz="2000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Ελέγχου)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Συλλογή</a:t>
            </a:r>
            <a:r>
              <a:rPr sz="2000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δεδομένων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Στατιστική</a:t>
            </a:r>
            <a:r>
              <a:rPr sz="2000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ανάλυση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5731561"/>
            <a:ext cx="3244215" cy="75692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Αποτελέσματα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Συζήτηση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20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Συμπεράσματα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9516" y="6183579"/>
            <a:ext cx="3460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(Thomas,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Nelson, 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5319" y="230505"/>
            <a:ext cx="705548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Πως </a:t>
            </a:r>
            <a:r>
              <a:rPr sz="3200" spc="-5" dirty="0"/>
              <a:t>να διαβάσετε </a:t>
            </a:r>
            <a:r>
              <a:rPr sz="3200" dirty="0"/>
              <a:t>ένα </a:t>
            </a:r>
            <a:r>
              <a:rPr sz="3200" spc="-15" dirty="0"/>
              <a:t>Ερευνητικό</a:t>
            </a:r>
            <a:r>
              <a:rPr sz="3200" spc="-65" dirty="0"/>
              <a:t> </a:t>
            </a:r>
            <a:r>
              <a:rPr sz="3200" dirty="0"/>
              <a:t>άρθρο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6639" y="997407"/>
            <a:ext cx="8771255" cy="5636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Διαβάστε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αρχικά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ένα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αριθμό δημοσιεύσεων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οι οποίες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είναι σχετικές</a:t>
            </a:r>
            <a:r>
              <a:rPr sz="2200" spc="2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με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 αντικείμενο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ασχολείστε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π.χ. μελέτες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σχετικά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τη</a:t>
            </a:r>
            <a:r>
              <a:rPr sz="2200" spc="1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διατροφή</a:t>
            </a:r>
            <a:endParaRPr sz="2200">
              <a:latin typeface="Calibri"/>
              <a:cs typeface="Calibri"/>
            </a:endParaRPr>
          </a:p>
          <a:p>
            <a:pPr marL="355600" marR="37084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Διαβάστε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μόνο μελέτες οι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οποίες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σας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ενδιαφέρουν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π.χ. η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κατανάλωση  γαλακτοκομικών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προϊόντων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παιδιά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</a:t>
            </a:r>
            <a:r>
              <a:rPr sz="2200" spc="1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εφήβους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Διαβάστε 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περίληψη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του άρθρου</a:t>
            </a:r>
            <a:r>
              <a:rPr sz="2200" spc="1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αρχικά</a:t>
            </a:r>
            <a:endParaRPr sz="2200">
              <a:latin typeface="Calibri"/>
              <a:cs typeface="Calibri"/>
            </a:endParaRPr>
          </a:p>
          <a:p>
            <a:pPr marL="355600" marR="16637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Δεν χρειάζεται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δώσετε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ιδιαίτερη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προσοχή στις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στατιστικές αναλύσεις 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που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περιγράφονται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Δώστε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έμφαση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στη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μεθοδολογία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πειραματικό σχεδιασμό</a:t>
            </a:r>
            <a:r>
              <a:rPr sz="2200" spc="1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που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ακολούθησαν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οι</a:t>
            </a:r>
            <a:r>
              <a:rPr sz="22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ερευνητές</a:t>
            </a:r>
            <a:endParaRPr sz="2200">
              <a:latin typeface="Calibri"/>
              <a:cs typeface="Calibri"/>
            </a:endParaRPr>
          </a:p>
          <a:p>
            <a:pPr marL="355600" marR="33655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δείτε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ότι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όσο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περισσότερα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άρθρα διαβάζετε,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τόσο πιο 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εύκολο,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πιο 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οικείο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είναι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για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σας να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κατανοήσετε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τη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γλώσσα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τη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μεθοδολογία 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που χρησιμοποιούν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τα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ερευνητικά</a:t>
            </a:r>
            <a:r>
              <a:rPr sz="2200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άρθρα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Ζητήστε βοήθεια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από ένα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επιβλέποντα 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καθηγητή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τον</a:t>
            </a:r>
            <a:r>
              <a:rPr sz="2200" spc="20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βιβλιοθηκάριο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της σχολής</a:t>
            </a:r>
            <a:r>
              <a:rPr sz="22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σας</a:t>
            </a:r>
            <a:endParaRPr sz="2200">
              <a:latin typeface="Calibri"/>
              <a:cs typeface="Calibri"/>
            </a:endParaRPr>
          </a:p>
          <a:p>
            <a:pPr marL="5324475">
              <a:lnSpc>
                <a:spcPct val="100000"/>
              </a:lnSpc>
              <a:spcBef>
                <a:spcPts val="1889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(Thomas,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Nelson, 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3455" y="264033"/>
            <a:ext cx="8195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Τα </a:t>
            </a:r>
            <a:r>
              <a:rPr sz="2800" spc="-20" dirty="0"/>
              <a:t>Βασικά </a:t>
            </a:r>
            <a:r>
              <a:rPr sz="2800" dirty="0"/>
              <a:t>Μέρη </a:t>
            </a:r>
            <a:r>
              <a:rPr sz="2800" spc="-5" dirty="0"/>
              <a:t>ενός </a:t>
            </a:r>
            <a:r>
              <a:rPr sz="2800" spc="-15" dirty="0"/>
              <a:t>Ερευνητικού </a:t>
            </a:r>
            <a:r>
              <a:rPr sz="2800" spc="-5" dirty="0"/>
              <a:t>Άρθρου -</a:t>
            </a:r>
            <a:r>
              <a:rPr sz="2800" spc="80" dirty="0"/>
              <a:t> </a:t>
            </a:r>
            <a:r>
              <a:rPr sz="2800" spc="-10" dirty="0"/>
              <a:t>Διατριβής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29590" y="977036"/>
            <a:ext cx="4525645" cy="25863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Εισαγωγή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Μεθοδολογία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Αποτελέσματα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Συζήτηση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Συμπεράσματα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Βιβλιογραφία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5082" y="4259326"/>
            <a:ext cx="34594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(Thomas,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Nelson, 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065" y="132968"/>
            <a:ext cx="8195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Τα </a:t>
            </a:r>
            <a:r>
              <a:rPr sz="2800" spc="-20" dirty="0"/>
              <a:t>Βασικά </a:t>
            </a:r>
            <a:r>
              <a:rPr sz="2800" dirty="0"/>
              <a:t>Μέρη </a:t>
            </a:r>
            <a:r>
              <a:rPr sz="2800" spc="-5" dirty="0"/>
              <a:t>ενός </a:t>
            </a:r>
            <a:r>
              <a:rPr sz="2800" spc="-15" dirty="0"/>
              <a:t>Ερευνητικού </a:t>
            </a:r>
            <a:r>
              <a:rPr sz="2800" spc="-5" dirty="0"/>
              <a:t>Άρθρου -</a:t>
            </a:r>
            <a:r>
              <a:rPr sz="2800" spc="80" dirty="0"/>
              <a:t> </a:t>
            </a:r>
            <a:r>
              <a:rPr sz="2800" spc="-10" dirty="0"/>
              <a:t>Διατριβής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86639" y="640519"/>
            <a:ext cx="8771255" cy="61620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Εισαγωγή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Περίληψη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(Σκοπός, Δείγμα,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Όργανα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Μέτρησης,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Αποτελέσματα,</a:t>
            </a:r>
            <a:r>
              <a:rPr sz="2000" spc="-1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Συμπεράσματα)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Πρόβλημα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Ανασκόπηση υπάρχουσας</a:t>
            </a:r>
            <a:r>
              <a:rPr sz="20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βιβλιογραφίας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Διατύπωση</a:t>
            </a:r>
            <a:r>
              <a:rPr sz="20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Υποθέσεων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Σκοπός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60"/>
              </a:spcBef>
            </a:pP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Μεθοδολογία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Δείγμα (τυχαία δειγματοληψία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μέθοδος</a:t>
            </a:r>
            <a:r>
              <a:rPr sz="2000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λοταρίας)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Όργανα μέτρησης -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Δοκιμασίες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(Τεστ) -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Μηχανήματα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</a:t>
            </a:r>
            <a:r>
              <a:rPr sz="2000" spc="-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Ζυγαριά,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Αναστημόμετρο</a:t>
            </a:r>
            <a:endParaRPr sz="2000">
              <a:latin typeface="Calibri"/>
              <a:cs typeface="Calibri"/>
            </a:endParaRPr>
          </a:p>
          <a:p>
            <a:pPr marL="756285" marR="232410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Δοκιμασίες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Πεδίου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(τεστ εκτός εργαστηρίου, π.χ. Δρόμος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12’ ή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Cooper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test 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για μέτρηση της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αερόβιας</a:t>
            </a:r>
            <a:r>
              <a:rPr sz="2000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ικανότητας)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Δοκιμασίες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Εργαστηρίου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(π.χ.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Αιματολογικές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εξετάσεις,</a:t>
            </a:r>
            <a:r>
              <a:rPr sz="2000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DEXA)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Διαδικασία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μέτρησης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(Συλλογή δεδομένων, Πειραματικός</a:t>
            </a:r>
            <a:r>
              <a:rPr sz="20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Σχεδιασμός)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Στατιστική</a:t>
            </a:r>
            <a:r>
              <a:rPr sz="20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ανάλυση</a:t>
            </a:r>
            <a:endParaRPr sz="2000">
              <a:latin typeface="Calibri"/>
              <a:cs typeface="Calibri"/>
            </a:endParaRPr>
          </a:p>
          <a:p>
            <a:pPr marL="3650615">
              <a:lnSpc>
                <a:spcPct val="100000"/>
              </a:lnSpc>
              <a:spcBef>
                <a:spcPts val="188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(Καμπίτσης,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1985;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Thomas, Nelson,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201" y="264033"/>
            <a:ext cx="8195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Τα </a:t>
            </a:r>
            <a:r>
              <a:rPr sz="2800" spc="-20" dirty="0"/>
              <a:t>Βασικά </a:t>
            </a:r>
            <a:r>
              <a:rPr sz="2800" dirty="0"/>
              <a:t>Μέρη </a:t>
            </a:r>
            <a:r>
              <a:rPr sz="2800" spc="-5" dirty="0"/>
              <a:t>ενός </a:t>
            </a:r>
            <a:r>
              <a:rPr sz="2800" spc="-15" dirty="0"/>
              <a:t>Ερευνητικού </a:t>
            </a:r>
            <a:r>
              <a:rPr sz="2800" spc="-5" dirty="0"/>
              <a:t>Άρθρου -</a:t>
            </a:r>
            <a:r>
              <a:rPr sz="2800" spc="80" dirty="0"/>
              <a:t> </a:t>
            </a:r>
            <a:r>
              <a:rPr sz="2800" spc="-10" dirty="0"/>
              <a:t>Διατριβής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58267" y="992886"/>
            <a:ext cx="8627745" cy="51149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Αποτελέσματα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Διεξοδική παρουσίαση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των</a:t>
            </a:r>
            <a:r>
              <a:rPr sz="24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αποτελεσμάτων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Έλεγχος Κανονικής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κατανομής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Αξιοπιστία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Εγκυρότητα των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οργάνων</a:t>
            </a:r>
            <a:r>
              <a:rPr sz="24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μέτρησης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Περιγραφική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στατιστική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(Μέσοι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όροι,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τυπικές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αποκλίσεις)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Σχέσεις μεταξύ των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εξεταζόμενων</a:t>
            </a:r>
            <a:r>
              <a:rPr sz="24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μεταβλητών</a:t>
            </a:r>
            <a:endParaRPr sz="2400">
              <a:latin typeface="Calibri"/>
              <a:cs typeface="Calibri"/>
            </a:endParaRPr>
          </a:p>
          <a:p>
            <a:pPr marL="355600" marR="68326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Διαφορές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μεταξύ των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ανεξάρτητων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μεταβλητών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(π.χ.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μεταξύ  ανδρών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γυναικών, μεταξύ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πειραματικής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ομάδας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ομάδας 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ελέγχου)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ή</a:t>
            </a:r>
            <a:endParaRPr sz="24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Άλλες πιο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περίπλοκες στατιστικές</a:t>
            </a:r>
            <a:r>
              <a:rPr sz="24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αναλύσεις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50">
              <a:latin typeface="Calibri"/>
              <a:cs typeface="Calibri"/>
            </a:endParaRPr>
          </a:p>
          <a:p>
            <a:pPr marL="350774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(Καμπίτσης,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1985;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Thomas, Nelson,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2446" y="228041"/>
            <a:ext cx="68681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Αξιοπιστία &amp; </a:t>
            </a:r>
            <a:r>
              <a:rPr sz="2800" spc="-15" dirty="0"/>
              <a:t>Εγκυρότητα Οργάνων</a:t>
            </a:r>
            <a:r>
              <a:rPr sz="2800" spc="60" dirty="0"/>
              <a:t> </a:t>
            </a:r>
            <a:r>
              <a:rPr sz="2800" spc="-10" dirty="0"/>
              <a:t>Μέτρησης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58267" y="844855"/>
            <a:ext cx="8629015" cy="58140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Εγκυρότητα</a:t>
            </a:r>
            <a:r>
              <a:rPr sz="24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libri"/>
                <a:cs typeface="Calibri"/>
              </a:rPr>
              <a:t>(Validity)</a:t>
            </a:r>
            <a:endParaRPr sz="2400">
              <a:latin typeface="Calibri"/>
              <a:cs typeface="Calibri"/>
            </a:endParaRPr>
          </a:p>
          <a:p>
            <a:pPr marL="355600" marR="29718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Είναι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ακρίβεια με 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οποία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ένα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τεστ μετράει αυτό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πρέπει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μετράει  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τίποτα</a:t>
            </a:r>
            <a:r>
              <a:rPr sz="2000" i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άλλο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endParaRPr sz="2000">
              <a:latin typeface="Calibri"/>
              <a:cs typeface="Calibri"/>
            </a:endParaRPr>
          </a:p>
          <a:p>
            <a:pPr marL="355600" marR="2032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Εάν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θέλουμε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να μετρήσουμε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βάρος ενός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ατόμου,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χρησιμοποιήσουμε 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μια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ζυγαριά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ακριβείας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(και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όχι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ένα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αναστημόμετρο)</a:t>
            </a:r>
            <a:endParaRPr sz="2000">
              <a:latin typeface="Calibri"/>
              <a:cs typeface="Calibri"/>
            </a:endParaRPr>
          </a:p>
          <a:p>
            <a:pPr marL="355600" marR="110489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Εάν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θέλουμε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να μετρήσουμε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ύψος ενός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ατόμου,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χρησιμοποιήσουμε 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ένα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αναστημόμετρο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(και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όχι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μια</a:t>
            </a:r>
            <a:r>
              <a:rPr sz="2000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ζυγαριά)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Εάν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θέλουμε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να μετρήσουμε τη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θερμοκρασία σώματος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ενός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ατόμου,</a:t>
            </a:r>
            <a:r>
              <a:rPr sz="2000" spc="-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θα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χρησιμοποιήσουμε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ένα</a:t>
            </a:r>
            <a:r>
              <a:rPr sz="20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θερμόμετρο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Αξιοπιστία</a:t>
            </a:r>
            <a:r>
              <a:rPr sz="24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(Reliability)</a:t>
            </a:r>
            <a:endParaRPr sz="2400">
              <a:latin typeface="Calibri"/>
              <a:cs typeface="Calibri"/>
            </a:endParaRPr>
          </a:p>
          <a:p>
            <a:pPr marL="355600" marR="310515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ικανότητα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ενός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τεστ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μετράει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σταθερά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αυτό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πρέπει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μετράει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000" i="1" spc="-1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με  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ίδια ακρίβεια</a:t>
            </a:r>
            <a:r>
              <a:rPr sz="2000" i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πάντοτε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endParaRPr sz="2000">
              <a:latin typeface="Calibri"/>
              <a:cs typeface="Calibri"/>
            </a:endParaRPr>
          </a:p>
          <a:p>
            <a:pPr marL="355600" marR="45593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Μέτρηση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του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βάρους ενός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αθλητή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το ίδιο όργανο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(ζυγαριά)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σε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δύο  διαφορετικές ημέρες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πρέπει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μας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δώσει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ίδιο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παρόμοιο</a:t>
            </a:r>
            <a:r>
              <a:rPr sz="20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αποτέλεσμα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00">
              <a:latin typeface="Calibri"/>
              <a:cs typeface="Calibri"/>
            </a:endParaRPr>
          </a:p>
          <a:p>
            <a:pPr marL="5179695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(Καμπίτσης, 1985; Μπαγιάτης,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1997)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201" y="335406"/>
            <a:ext cx="8195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Τα </a:t>
            </a:r>
            <a:r>
              <a:rPr sz="2800" spc="-20" dirty="0"/>
              <a:t>Βασικά </a:t>
            </a:r>
            <a:r>
              <a:rPr sz="2800" dirty="0"/>
              <a:t>Μέρη </a:t>
            </a:r>
            <a:r>
              <a:rPr sz="2800" spc="-5" dirty="0"/>
              <a:t>ενός </a:t>
            </a:r>
            <a:r>
              <a:rPr sz="2800" spc="-15" dirty="0"/>
              <a:t>Ερευνητικού </a:t>
            </a:r>
            <a:r>
              <a:rPr sz="2800" spc="-5" dirty="0"/>
              <a:t>Άρθρου -</a:t>
            </a:r>
            <a:r>
              <a:rPr sz="2800" spc="80" dirty="0"/>
              <a:t> </a:t>
            </a:r>
            <a:r>
              <a:rPr sz="2800" spc="-10" dirty="0"/>
              <a:t>Διατριβής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86639" y="992886"/>
            <a:ext cx="8771255" cy="368807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Συζήτηση </a:t>
            </a:r>
            <a:r>
              <a:rPr sz="2400" b="1" dirty="0">
                <a:solidFill>
                  <a:srgbClr val="001F5F"/>
                </a:solidFill>
                <a:latin typeface="Calibri"/>
                <a:cs typeface="Calibri"/>
              </a:rPr>
              <a:t>&amp;</a:t>
            </a:r>
            <a:r>
              <a:rPr sz="24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Συμπεράσματα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Ανάλυση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των δεδομένων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που</a:t>
            </a:r>
            <a:r>
              <a:rPr sz="24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βρήκαμε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Σύγκριση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αποτελεσμάτων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βρήκαμε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άλλες</a:t>
            </a:r>
            <a:r>
              <a:rPr sz="24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μελέτες</a:t>
            </a:r>
            <a:endParaRPr sz="2400">
              <a:latin typeface="Calibri"/>
              <a:cs typeface="Calibri"/>
            </a:endParaRPr>
          </a:p>
          <a:p>
            <a:pPr marL="355600" marR="9588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Περιορισμοί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«προβλήματα» της παρούσας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μελέτης π.χ. μικρός 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αριθμός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δείγματος, χαμηλή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αξιοπιστία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οργάνων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μέτρησης</a:t>
            </a:r>
            <a:r>
              <a:rPr sz="2400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κ.α.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Προτάσεις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για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μελλοντικές</a:t>
            </a:r>
            <a:r>
              <a:rPr sz="24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έρευνες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1F5F"/>
              </a:buClr>
              <a:buFont typeface="Arial"/>
              <a:buChar char="•"/>
            </a:pPr>
            <a:endParaRPr sz="25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Βιβλιογραφία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(References)</a:t>
            </a:r>
            <a:endParaRPr sz="2400">
              <a:latin typeface="Calibri"/>
              <a:cs typeface="Calibri"/>
            </a:endParaRPr>
          </a:p>
          <a:p>
            <a:pPr marL="5324475">
              <a:lnSpc>
                <a:spcPct val="100000"/>
              </a:lnSpc>
              <a:spcBef>
                <a:spcPts val="465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(Thomas,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Nelson, 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Βιβλιογραφία </a:t>
            </a:r>
            <a:r>
              <a:rPr dirty="0"/>
              <a:t>7</a:t>
            </a:r>
            <a:r>
              <a:rPr sz="3600" baseline="25462" dirty="0"/>
              <a:t>ου</a:t>
            </a:r>
            <a:r>
              <a:rPr sz="3600" spc="284" baseline="25462" dirty="0"/>
              <a:t> </a:t>
            </a:r>
            <a:r>
              <a:rPr sz="3600" spc="-10" dirty="0"/>
              <a:t>Μαθήματος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9367" y="1481684"/>
            <a:ext cx="8832850" cy="3881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7985" marR="120650" indent="-287020" algn="just">
              <a:lnSpc>
                <a:spcPct val="114999"/>
              </a:lnSpc>
              <a:spcBef>
                <a:spcPts val="100"/>
              </a:spcBef>
              <a:buFont typeface="Arial"/>
              <a:buChar char="•"/>
              <a:tabLst>
                <a:tab pos="388620" algn="l"/>
              </a:tabLst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Thomas,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J.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R.,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Nelson, </a:t>
            </a:r>
            <a:r>
              <a:rPr sz="2000" spc="-15" dirty="0">
                <a:solidFill>
                  <a:srgbClr val="001A4F"/>
                </a:solidFill>
                <a:latin typeface="Calibri"/>
                <a:cs typeface="Calibri"/>
              </a:rPr>
              <a:t>J.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K., &amp;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Silverman,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S.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J.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(2005).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Research methods </a:t>
            </a:r>
            <a:r>
              <a:rPr sz="2000" i="1" spc="-20" dirty="0">
                <a:solidFill>
                  <a:srgbClr val="001A4F"/>
                </a:solidFill>
                <a:latin typeface="Calibri"/>
                <a:cs typeface="Calibri"/>
              </a:rPr>
              <a:t>in 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physical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activity </a:t>
            </a:r>
            <a:r>
              <a:rPr sz="2000" spc="5" dirty="0">
                <a:solidFill>
                  <a:srgbClr val="001A4F"/>
                </a:solidFill>
                <a:latin typeface="Calibri"/>
                <a:cs typeface="Calibri"/>
              </a:rPr>
              <a:t>(5</a:t>
            </a:r>
            <a:r>
              <a:rPr sz="1950" spc="7" baseline="25641" dirty="0">
                <a:solidFill>
                  <a:srgbClr val="001A4F"/>
                </a:solidFill>
                <a:latin typeface="Calibri"/>
                <a:cs typeface="Calibri"/>
              </a:rPr>
              <a:t>th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edition). Champaign, IL: Human</a:t>
            </a:r>
            <a:r>
              <a:rPr sz="2000" spc="-13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Kinetics.</a:t>
            </a:r>
            <a:endParaRPr sz="2000">
              <a:latin typeface="Calibri"/>
              <a:cs typeface="Calibri"/>
            </a:endParaRPr>
          </a:p>
          <a:p>
            <a:pPr marL="387985" marR="119380" indent="-287020" algn="just">
              <a:lnSpc>
                <a:spcPts val="2760"/>
              </a:lnSpc>
              <a:spcBef>
                <a:spcPts val="150"/>
              </a:spcBef>
              <a:buFont typeface="Arial"/>
              <a:buChar char="•"/>
              <a:tabLst>
                <a:tab pos="388620" algn="l"/>
              </a:tabLst>
            </a:pP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Καμπίτσης,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Χ. (1985).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Μέθοδοι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έρευνας </a:t>
            </a:r>
            <a:r>
              <a:rPr sz="2000" i="1" spc="5" dirty="0">
                <a:solidFill>
                  <a:srgbClr val="001A4F"/>
                </a:solidFill>
                <a:latin typeface="Calibri"/>
                <a:cs typeface="Calibri"/>
              </a:rPr>
              <a:t>στη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Φυσική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Αγωγή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.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Θεσσαλονίκη: 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Γραφικές</a:t>
            </a:r>
            <a:r>
              <a:rPr sz="2000" spc="-4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τέχνες.</a:t>
            </a:r>
            <a:endParaRPr sz="2000">
              <a:latin typeface="Calibri"/>
              <a:cs typeface="Calibri"/>
            </a:endParaRPr>
          </a:p>
          <a:p>
            <a:pPr marL="387985" marR="118110" indent="-287020" algn="just">
              <a:lnSpc>
                <a:spcPts val="2760"/>
              </a:lnSpc>
              <a:spcBef>
                <a:spcPts val="5"/>
              </a:spcBef>
              <a:buFont typeface="Arial"/>
              <a:buChar char="•"/>
              <a:tabLst>
                <a:tab pos="388620" algn="l"/>
              </a:tabLst>
            </a:pP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Μπαγιάτης,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Κ. Β.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(1997).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Μεθοδολογία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έρευνας </a:t>
            </a:r>
            <a:r>
              <a:rPr sz="2000" i="1" spc="5" dirty="0">
                <a:solidFill>
                  <a:srgbClr val="001A4F"/>
                </a:solidFill>
                <a:latin typeface="Calibri"/>
                <a:cs typeface="Calibri"/>
              </a:rPr>
              <a:t>στη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Φυσική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Αγωγή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.  Θεσσαλονίκη: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3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Χριστοδουλίδη.</a:t>
            </a:r>
            <a:endParaRPr sz="2000">
              <a:latin typeface="Calibri"/>
              <a:cs typeface="Calibri"/>
            </a:endParaRPr>
          </a:p>
          <a:p>
            <a:pPr marL="387985" marR="120014" indent="-287020" algn="just">
              <a:lnSpc>
                <a:spcPts val="2760"/>
              </a:lnSpc>
              <a:buFont typeface="Arial"/>
              <a:buChar char="•"/>
              <a:tabLst>
                <a:tab pos="388620" algn="l"/>
              </a:tabLst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Παπαϊωάννου,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Α.,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Ζουρμπάνος,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Ν.,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Μίνος, Γ. (2016).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Εφαρμογές της  Στατιστικής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στις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Επιστήμες του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Αθλητισμού </a:t>
            </a:r>
            <a:r>
              <a:rPr sz="2000" i="1" spc="-20" dirty="0">
                <a:solidFill>
                  <a:srgbClr val="001A4F"/>
                </a:solidFill>
                <a:latin typeface="Calibri"/>
                <a:cs typeface="Calibri"/>
              </a:rPr>
              <a:t>και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της Υγείας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με </a:t>
            </a:r>
            <a:r>
              <a:rPr sz="2000" i="1" spc="-15" dirty="0">
                <a:solidFill>
                  <a:srgbClr val="001A4F"/>
                </a:solidFill>
                <a:latin typeface="Calibri"/>
                <a:cs typeface="Calibri"/>
              </a:rPr>
              <a:t>την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χρήση του 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SPSS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Θεσσαλονίκη: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7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Δίσιγμα.</a:t>
            </a:r>
            <a:endParaRPr sz="2000">
              <a:latin typeface="Calibri"/>
              <a:cs typeface="Calibri"/>
            </a:endParaRPr>
          </a:p>
          <a:p>
            <a:pPr marL="387985" marR="120014" indent="-287020" algn="just">
              <a:lnSpc>
                <a:spcPts val="2760"/>
              </a:lnSpc>
              <a:buFont typeface="Arial"/>
              <a:buChar char="•"/>
              <a:tabLst>
                <a:tab pos="388620" algn="l"/>
              </a:tabLst>
            </a:pP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Ρούσσoς,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Π. Λ., &amp;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Τσαούσης, Γ. (2011).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Στατιστική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στις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επιστήμες της 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συμπεριφοράς με τη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χρήση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του SPSS.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Αθήνα: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15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001A4F"/>
                </a:solidFill>
                <a:latin typeface="Calibri"/>
                <a:cs typeface="Calibri"/>
              </a:rPr>
              <a:t>Τόπος.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2516" y="304038"/>
            <a:ext cx="5483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Περιεχόμενα </a:t>
            </a:r>
            <a:r>
              <a:rPr dirty="0"/>
              <a:t>7</a:t>
            </a:r>
            <a:r>
              <a:rPr sz="3600" baseline="25462" dirty="0"/>
              <a:t>ου</a:t>
            </a:r>
            <a:r>
              <a:rPr sz="3600" spc="390" baseline="25462" dirty="0"/>
              <a:t> </a:t>
            </a:r>
            <a:r>
              <a:rPr sz="3600" spc="-10" dirty="0"/>
              <a:t>μαθήματος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86639" y="1208596"/>
            <a:ext cx="7188834" cy="44157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είναι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 έρευνα;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Επιστημονική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Μέθοδος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Επίλυσης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Προβλημάτων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Αναλυτική έρευνα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(Analytical</a:t>
            </a:r>
            <a:r>
              <a:rPr sz="2400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Περιγραφική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έρευνα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(Descriptive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Άλλα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είδη Περιγραφικής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 έρευνας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Πειραματική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έρευνα (Experimental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βήματα της Ερευνητικής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Διαδικασίας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Πως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διαβάσετε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ένα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Ερευνητικό</a:t>
            </a:r>
            <a:r>
              <a:rPr sz="24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άρθρο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Τα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Βασικά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Μέρη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ενός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Ερευνητικού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Άρθρου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4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Διατριβής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Αξιοπιστία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&amp;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Εγκυρότητα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7492" y="232664"/>
            <a:ext cx="3072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Τι </a:t>
            </a:r>
            <a:r>
              <a:rPr spc="-15" dirty="0"/>
              <a:t>είναι</a:t>
            </a:r>
            <a:r>
              <a:rPr spc="-85" dirty="0"/>
              <a:t> </a:t>
            </a:r>
            <a:r>
              <a:rPr spc="-5" dirty="0"/>
              <a:t>Έρευνα;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639" y="1281760"/>
            <a:ext cx="8772525" cy="3322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0576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75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2400" i="1" spc="-7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σύνολο των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θεωρητικών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πειραματικών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ενεργειών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 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τείνουν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διερευνήσουν τους νόμους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ρυθμίζουν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τα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φυσικά 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κοινωνικά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φαινόμενα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75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2400" i="1" spc="-7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ψάξιμο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για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απαντήσεις σε υποβαλλόμενα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ερωτήματα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endParaRPr sz="24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475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(Καμπίτσης, 1985, σελ.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27)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«Μέθοδος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επίλυσης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προβλημάτων»</a:t>
            </a:r>
            <a:endParaRPr sz="2400">
              <a:latin typeface="Calibri"/>
              <a:cs typeface="Calibri"/>
            </a:endParaRPr>
          </a:p>
          <a:p>
            <a:pPr marR="6350" algn="r">
              <a:lnSpc>
                <a:spcPct val="100000"/>
              </a:lnSpc>
              <a:spcBef>
                <a:spcPts val="47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(Thomas,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Nelson, 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439" y="318642"/>
            <a:ext cx="80384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Η Επιστημονική </a:t>
            </a:r>
            <a:r>
              <a:rPr sz="3000" spc="-10" dirty="0"/>
              <a:t>Μέθοδος </a:t>
            </a:r>
            <a:r>
              <a:rPr sz="3000" spc="-5" dirty="0"/>
              <a:t>Επίλυσης</a:t>
            </a:r>
            <a:r>
              <a:rPr sz="3000" spc="40" dirty="0"/>
              <a:t> </a:t>
            </a:r>
            <a:r>
              <a:rPr sz="3000" spc="-10" dirty="0"/>
              <a:t>Προβλημάτων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58267" y="1064196"/>
            <a:ext cx="8685530" cy="36842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Περιλαμβάνει </a:t>
            </a:r>
            <a:r>
              <a:rPr sz="2400" b="1" dirty="0">
                <a:solidFill>
                  <a:srgbClr val="001F5F"/>
                </a:solidFill>
                <a:latin typeface="Calibri"/>
                <a:cs typeface="Calibri"/>
              </a:rPr>
              <a:t>4</a:t>
            </a:r>
            <a:r>
              <a:rPr sz="24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βήματα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55600" algn="l"/>
              </a:tabLst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Καθορισμός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του προβλήματος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.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Ποιο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είναι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πρόβλημα;</a:t>
            </a:r>
            <a:r>
              <a:rPr sz="24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Π.χ.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Μεγάλο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ποσοστό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παχύσαρκων παιδιών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εφήβων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παγκοσμίως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endParaRPr sz="2400">
              <a:latin typeface="Calibri"/>
              <a:cs typeface="Calibri"/>
            </a:endParaRPr>
          </a:p>
          <a:p>
            <a:pPr marL="355600" marR="106045" indent="-342900">
              <a:lnSpc>
                <a:spcPct val="100000"/>
              </a:lnSpc>
              <a:spcBef>
                <a:spcPts val="575"/>
              </a:spcBef>
              <a:buAutoNum type="arabicPeriod" startAt="2"/>
              <a:tabLst>
                <a:tab pos="355600" algn="l"/>
              </a:tabLst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Διατύπωση </a:t>
            </a:r>
            <a:r>
              <a:rPr sz="2400" b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έλεγχος υποθέσεων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υπάρχουν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διαφορές 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στο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ΔΜΣ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μεταξύ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ανδρών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</a:t>
            </a:r>
            <a:r>
              <a:rPr sz="2400" i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γυναικών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endParaRPr sz="2400">
              <a:latin typeface="Calibri"/>
              <a:cs typeface="Calibri"/>
            </a:endParaRPr>
          </a:p>
          <a:p>
            <a:pPr marL="355600" marR="866140" indent="-342900">
              <a:lnSpc>
                <a:spcPct val="100000"/>
              </a:lnSpc>
              <a:spcBef>
                <a:spcPts val="575"/>
              </a:spcBef>
              <a:buAutoNum type="arabicPeriod" startAt="2"/>
              <a:tabLst>
                <a:tab pos="3556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Συλλογή δεδομένων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(Δείγμα, όργανα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μέτρησης,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διαδικασία 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μέτρησης,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πειραματικός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σχεδιασμός)</a:t>
            </a:r>
            <a:endParaRPr sz="2400">
              <a:latin typeface="Calibri"/>
              <a:cs typeface="Calibri"/>
            </a:endParaRPr>
          </a:p>
          <a:p>
            <a:pPr marL="355600" marR="894715" indent="-342900">
              <a:lnSpc>
                <a:spcPct val="100000"/>
              </a:lnSpc>
              <a:spcBef>
                <a:spcPts val="580"/>
              </a:spcBef>
              <a:buAutoNum type="arabicPeriod" startAt="2"/>
              <a:tabLst>
                <a:tab pos="355600" algn="l"/>
              </a:tabLst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Ανάλυση </a:t>
            </a:r>
            <a:r>
              <a:rPr sz="2400" b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παρουσίαση των αποτελεσμάτων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(Στατιστική 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ανάλυση, συζήτηση,</a:t>
            </a:r>
            <a:r>
              <a:rPr sz="24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συμπεράσματα)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98719" y="5440476"/>
            <a:ext cx="3460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(Thomas,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Nelson, 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675" y="230505"/>
            <a:ext cx="66929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Αναλυτική έρευνα </a:t>
            </a:r>
            <a:r>
              <a:rPr sz="3200" dirty="0"/>
              <a:t>(Analytical</a:t>
            </a:r>
            <a:r>
              <a:rPr sz="3200" spc="-45" dirty="0"/>
              <a:t> </a:t>
            </a:r>
            <a:r>
              <a:rPr sz="3200" spc="-15" dirty="0"/>
              <a:t>research)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1069086"/>
            <a:ext cx="22256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1839595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ξ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ιοπ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ο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ί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της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25344" y="1069086"/>
            <a:ext cx="62591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18615" algn="l"/>
                <a:tab pos="3333750" algn="l"/>
                <a:tab pos="3588385" algn="l"/>
                <a:tab pos="5435600" algn="l"/>
                <a:tab pos="596265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υ</a:t>
            </a:r>
            <a:r>
              <a:rPr sz="2200" spc="-35" dirty="0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sz="2200" spc="5" dirty="0">
                <a:solidFill>
                  <a:srgbClr val="001F5F"/>
                </a:solidFill>
                <a:latin typeface="Calibri"/>
                <a:cs typeface="Calibri"/>
              </a:rPr>
              <a:t>ά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ρ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χ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ο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υ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σας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sz="2200" spc="5" dirty="0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ηρ</a:t>
            </a:r>
            <a:r>
              <a:rPr sz="2200" spc="5" dirty="0">
                <a:solidFill>
                  <a:srgbClr val="001F5F"/>
                </a:solidFill>
                <a:latin typeface="Calibri"/>
                <a:cs typeface="Calibri"/>
              </a:rPr>
              <a:t>ο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φ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ορίας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β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ι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β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ιο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γ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ραφ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ί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ς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γι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να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εξηγήσει </a:t>
            </a:r>
            <a:r>
              <a:rPr spc="-5" dirty="0"/>
              <a:t>σε </a:t>
            </a:r>
            <a:r>
              <a:rPr spc="-10" dirty="0"/>
              <a:t>βάθος σύνθετα φαινόμενα. Απαντά </a:t>
            </a:r>
            <a:r>
              <a:rPr spc="-5" dirty="0"/>
              <a:t>στο </a:t>
            </a:r>
            <a:r>
              <a:rPr spc="-10" dirty="0"/>
              <a:t>ερώτημα</a:t>
            </a:r>
            <a:r>
              <a:rPr spc="315" dirty="0"/>
              <a:t> </a:t>
            </a:r>
            <a:r>
              <a:rPr spc="-5" dirty="0"/>
              <a:t>«</a:t>
            </a:r>
            <a:r>
              <a:rPr i="1" spc="-5" dirty="0">
                <a:latin typeface="Calibri"/>
                <a:cs typeface="Calibri"/>
              </a:rPr>
              <a:t>γιατί</a:t>
            </a:r>
            <a:r>
              <a:rPr spc="-5" dirty="0"/>
              <a:t>»</a:t>
            </a:r>
          </a:p>
          <a:p>
            <a:pPr marL="12700" algn="just">
              <a:lnSpc>
                <a:spcPct val="100000"/>
              </a:lnSpc>
              <a:spcBef>
                <a:spcPts val="1970"/>
              </a:spcBef>
            </a:pPr>
            <a:r>
              <a:rPr b="1" spc="-10" dirty="0">
                <a:latin typeface="Calibri"/>
                <a:cs typeface="Calibri"/>
              </a:rPr>
              <a:t>Είδη </a:t>
            </a:r>
            <a:r>
              <a:rPr b="1" spc="-5" dirty="0">
                <a:latin typeface="Calibri"/>
                <a:cs typeface="Calibri"/>
              </a:rPr>
              <a:t>Αναλυτικής</a:t>
            </a:r>
            <a:r>
              <a:rPr b="1" spc="8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έρευνας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</a:tabLst>
            </a:pPr>
            <a:r>
              <a:rPr b="1" spc="-5" dirty="0">
                <a:latin typeface="Calibri"/>
                <a:cs typeface="Calibri"/>
              </a:rPr>
              <a:t>Ιστορική: </a:t>
            </a:r>
            <a:r>
              <a:rPr i="1" spc="-5" dirty="0">
                <a:latin typeface="Calibri"/>
                <a:cs typeface="Calibri"/>
              </a:rPr>
              <a:t>Προσπαθεί να φέρει </a:t>
            </a:r>
            <a:r>
              <a:rPr i="1" dirty="0">
                <a:latin typeface="Calibri"/>
                <a:cs typeface="Calibri"/>
              </a:rPr>
              <a:t>στο </a:t>
            </a:r>
            <a:r>
              <a:rPr i="1" spc="-5" dirty="0">
                <a:latin typeface="Calibri"/>
                <a:cs typeface="Calibri"/>
              </a:rPr>
              <a:t>φως πληροφορίες για γεγονότα του  </a:t>
            </a:r>
            <a:r>
              <a:rPr i="1" spc="-15" dirty="0">
                <a:latin typeface="Calibri"/>
                <a:cs typeface="Calibri"/>
              </a:rPr>
              <a:t>παρελθόντος </a:t>
            </a:r>
            <a:r>
              <a:rPr spc="-10" dirty="0"/>
              <a:t>π.χ. </a:t>
            </a:r>
            <a:r>
              <a:rPr spc="-5" dirty="0"/>
              <a:t>Η </a:t>
            </a:r>
            <a:r>
              <a:rPr spc="-10" dirty="0"/>
              <a:t>διατροφή </a:t>
            </a:r>
            <a:r>
              <a:rPr spc="-15" dirty="0"/>
              <a:t>των </a:t>
            </a:r>
            <a:r>
              <a:rPr spc="-20" dirty="0"/>
              <a:t>αρχαίων</a:t>
            </a:r>
            <a:r>
              <a:rPr spc="190" dirty="0"/>
              <a:t> </a:t>
            </a:r>
            <a:r>
              <a:rPr spc="-15" dirty="0"/>
              <a:t>Ελλήνων</a:t>
            </a:r>
          </a:p>
          <a:p>
            <a:pPr marL="355600" marR="9525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b="1" spc="-5" dirty="0">
                <a:latin typeface="Calibri"/>
                <a:cs typeface="Calibri"/>
              </a:rPr>
              <a:t>Φιλοσοφική: </a:t>
            </a:r>
            <a:r>
              <a:rPr spc="-5" dirty="0"/>
              <a:t>Θεωρητική. Απάντηση σε </a:t>
            </a:r>
            <a:r>
              <a:rPr spc="-15" dirty="0"/>
              <a:t>φιλοσοφικά </a:t>
            </a:r>
            <a:r>
              <a:rPr spc="-5" dirty="0"/>
              <a:t>ερωτήματα.  </a:t>
            </a:r>
            <a:r>
              <a:rPr spc="-10" dirty="0"/>
              <a:t>Οργάνωση της υπάρχουσας </a:t>
            </a:r>
            <a:r>
              <a:rPr spc="-5" dirty="0"/>
              <a:t>πληροφορίας σε </a:t>
            </a:r>
            <a:r>
              <a:rPr spc="-10" dirty="0"/>
              <a:t>ένα </a:t>
            </a:r>
            <a:r>
              <a:rPr spc="-20" dirty="0"/>
              <a:t>θεωρητικό</a:t>
            </a:r>
            <a:r>
              <a:rPr spc="245" dirty="0"/>
              <a:t> </a:t>
            </a:r>
            <a:r>
              <a:rPr spc="-10" dirty="0"/>
              <a:t>πλαίσιο</a:t>
            </a:r>
          </a:p>
          <a:p>
            <a:pPr marL="355600" marR="762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b="1" spc="-10" dirty="0">
                <a:latin typeface="Calibri"/>
                <a:cs typeface="Calibri"/>
              </a:rPr>
              <a:t>Ανασκόπησης </a:t>
            </a:r>
            <a:r>
              <a:rPr b="1" spc="-5" dirty="0">
                <a:latin typeface="Calibri"/>
                <a:cs typeface="Calibri"/>
              </a:rPr>
              <a:t>- Μετανάλυσης </a:t>
            </a:r>
            <a:r>
              <a:rPr b="1" spc="-10" dirty="0">
                <a:latin typeface="Calibri"/>
                <a:cs typeface="Calibri"/>
              </a:rPr>
              <a:t>(Review </a:t>
            </a:r>
            <a:r>
              <a:rPr b="1" spc="-5" dirty="0">
                <a:latin typeface="Calibri"/>
                <a:cs typeface="Calibri"/>
              </a:rPr>
              <a:t>- Meta-analysis): </a:t>
            </a:r>
            <a:r>
              <a:rPr spc="-5" dirty="0"/>
              <a:t>Συγκέντρωση,  </a:t>
            </a:r>
            <a:r>
              <a:rPr spc="-10" dirty="0"/>
              <a:t>αξιολόγηση </a:t>
            </a:r>
            <a:r>
              <a:rPr spc="-30" dirty="0"/>
              <a:t>και </a:t>
            </a:r>
            <a:r>
              <a:rPr spc="-5" dirty="0"/>
              <a:t>ανάλυση ενός μεγάλου </a:t>
            </a:r>
            <a:r>
              <a:rPr spc="-10" dirty="0"/>
              <a:t>αριθμού </a:t>
            </a:r>
            <a:r>
              <a:rPr spc="-5" dirty="0"/>
              <a:t>μελετών, ήδη  δημοσιευμένων, σε </a:t>
            </a:r>
            <a:r>
              <a:rPr spc="-10" dirty="0"/>
              <a:t>ένα συγκεκριμένο </a:t>
            </a:r>
            <a:r>
              <a:rPr spc="-5" dirty="0"/>
              <a:t>θέμα. </a:t>
            </a:r>
            <a:r>
              <a:rPr spc="-10" dirty="0"/>
              <a:t>Π.χ. </a:t>
            </a:r>
            <a:r>
              <a:rPr spc="-5" dirty="0"/>
              <a:t>«Η </a:t>
            </a:r>
            <a:r>
              <a:rPr spc="-10" dirty="0"/>
              <a:t>επίδραση </a:t>
            </a:r>
            <a:r>
              <a:rPr dirty="0"/>
              <a:t>της  </a:t>
            </a:r>
            <a:r>
              <a:rPr spc="-5" dirty="0"/>
              <a:t>αερόβιας άσκησης </a:t>
            </a:r>
            <a:r>
              <a:rPr spc="5" dirty="0"/>
              <a:t>στη </a:t>
            </a:r>
            <a:r>
              <a:rPr dirty="0"/>
              <a:t>μείωση </a:t>
            </a:r>
            <a:r>
              <a:rPr spc="-10" dirty="0"/>
              <a:t>του σωματικού λίπους: Μελέτη  </a:t>
            </a:r>
            <a:r>
              <a:rPr spc="-15" dirty="0"/>
              <a:t>ανασκόπησης»</a:t>
            </a:r>
          </a:p>
          <a:p>
            <a:pPr marL="3507740">
              <a:lnSpc>
                <a:spcPct val="100000"/>
              </a:lnSpc>
              <a:spcBef>
                <a:spcPts val="1889"/>
              </a:spcBef>
            </a:pPr>
            <a:r>
              <a:rPr sz="1800" spc="-5" dirty="0"/>
              <a:t>(Καμπίτσης, </a:t>
            </a:r>
            <a:r>
              <a:rPr sz="1800" dirty="0"/>
              <a:t>1985; </a:t>
            </a:r>
            <a:r>
              <a:rPr sz="1800" spc="-5" dirty="0"/>
              <a:t>Thomas, Nelson, </a:t>
            </a:r>
            <a:r>
              <a:rPr sz="1800" dirty="0"/>
              <a:t>&amp; </a:t>
            </a:r>
            <a:r>
              <a:rPr sz="1800" spc="-5" dirty="0"/>
              <a:t>Silverman,</a:t>
            </a:r>
            <a:r>
              <a:rPr sz="1800" spc="10" dirty="0"/>
              <a:t> </a:t>
            </a:r>
            <a:r>
              <a:rPr sz="1800" dirty="0"/>
              <a:t>2005)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491" y="41528"/>
            <a:ext cx="73488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/>
              <a:t>Περιγραφική </a:t>
            </a:r>
            <a:r>
              <a:rPr sz="3200" spc="-5" dirty="0"/>
              <a:t>έρευνα (Descriptive</a:t>
            </a:r>
            <a:r>
              <a:rPr sz="3200" spc="-55" dirty="0"/>
              <a:t> </a:t>
            </a:r>
            <a:r>
              <a:rPr sz="3200" spc="-15" dirty="0"/>
              <a:t>research)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6639" y="708406"/>
            <a:ext cx="8879205" cy="5907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6771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“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Μελέτη του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φαινομένου όπως αυτό εξελίσσεται </a:t>
            </a:r>
            <a:r>
              <a:rPr sz="2000" i="1" spc="5" dirty="0">
                <a:solidFill>
                  <a:srgbClr val="001F5F"/>
                </a:solidFill>
                <a:latin typeface="Calibri"/>
                <a:cs typeface="Calibri"/>
              </a:rPr>
              <a:t>στο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φυσικό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του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χώρο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».</a:t>
            </a:r>
            <a:r>
              <a:rPr sz="2000" spc="-1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Ο 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ερευνητής δεν επεμβαίνει, δεν τροποποιεί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τις</a:t>
            </a:r>
            <a:r>
              <a:rPr sz="2000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συνθήκες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Είδη Περιγραφικής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έρευνας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Ερωτηματολόγια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(Ποσοτική -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Quantitative</a:t>
            </a:r>
            <a:r>
              <a:rPr sz="20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Συγκέντρωση στοιχείων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ένα μεγάλο αριθμό</a:t>
            </a:r>
            <a:r>
              <a:rPr sz="1800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ατόμων</a:t>
            </a:r>
            <a:endParaRPr sz="1800">
              <a:latin typeface="Calibri"/>
              <a:cs typeface="Calibri"/>
            </a:endParaRPr>
          </a:p>
          <a:p>
            <a:pPr marL="355600" marR="109855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Απαντήσεις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σε 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Κλίμακες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τύπου 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Likert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(1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=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Διαφωνώ Απόλυτα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έως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5 =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Συμφωνώ Απόλυτα). 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Οι απαντήσεις μπορεί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είναι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σε 5βάθμια ή 7βάθμια</a:t>
            </a:r>
            <a:r>
              <a:rPr sz="1800" spc="1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Κλίμακα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Συνεντεύξεις (Ποιοτική -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Qualitative</a:t>
            </a:r>
            <a:r>
              <a:rPr sz="2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Μικρό αριθμό</a:t>
            </a:r>
            <a:r>
              <a:rPr sz="18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συμμετεχόντων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Σε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βάθος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λεπτομερή 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συλλογή</a:t>
            </a:r>
            <a:r>
              <a:rPr sz="1800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πληροφοριών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Δομημένη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(κατευθυνόμενη, προκαθορισμένες</a:t>
            </a:r>
            <a:r>
              <a:rPr sz="1800" spc="1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ερωτήσεις)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Ημι-δομημένη (πιο ελεύθερη</a:t>
            </a:r>
            <a:r>
              <a:rPr sz="18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συζήτηση)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Ανάλογα με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το βαθμό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ελευθερίας στην απάντηση,</a:t>
            </a:r>
            <a:r>
              <a:rPr sz="1800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έχουμε: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Ανοικτές ερωτήσεις (π.χ.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Πώς</a:t>
            </a:r>
            <a:r>
              <a:rPr sz="1800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αισθάνεστε;)</a:t>
            </a:r>
            <a:endParaRPr sz="1800">
              <a:latin typeface="Calibri"/>
              <a:cs typeface="Calibri"/>
            </a:endParaRPr>
          </a:p>
          <a:p>
            <a:pPr marL="355600" marR="630555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Κλειστές ερωτήσεις (στοχεύουν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σε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συγκεκριμένες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πληροφορίες, σύντομες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Πόσο  χρονών</a:t>
            </a:r>
            <a:r>
              <a:rPr sz="1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είστε;)</a:t>
            </a:r>
            <a:endParaRPr sz="1800">
              <a:latin typeface="Calibri"/>
              <a:cs typeface="Calibri"/>
            </a:endParaRPr>
          </a:p>
          <a:p>
            <a:pPr marL="4332605">
              <a:lnSpc>
                <a:spcPct val="100000"/>
              </a:lnSpc>
              <a:spcBef>
                <a:spcPts val="405"/>
              </a:spcBef>
            </a:pP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(Καμπίτσης, 1985;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Thomas, Nelson, &amp; Silverman,</a:t>
            </a:r>
            <a:r>
              <a:rPr sz="16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4014" y="264033"/>
            <a:ext cx="7720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/>
              <a:t>Ερωτηματολόγια </a:t>
            </a:r>
            <a:r>
              <a:rPr sz="2800" spc="-5" dirty="0"/>
              <a:t>(Ποσοτική - </a:t>
            </a:r>
            <a:r>
              <a:rPr sz="2800" spc="-15" dirty="0"/>
              <a:t>Quantitative</a:t>
            </a:r>
            <a:r>
              <a:rPr sz="2800" spc="130" dirty="0"/>
              <a:t> </a:t>
            </a:r>
            <a:r>
              <a:rPr sz="2800" spc="-15" dirty="0"/>
              <a:t>research)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691880" y="1159972"/>
            <a:ext cx="5715386" cy="2119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8197" y="3644900"/>
            <a:ext cx="7773213" cy="2780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8227" y="322579"/>
            <a:ext cx="5008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Άλλα είδη </a:t>
            </a:r>
            <a:r>
              <a:rPr sz="2800" spc="-10" dirty="0"/>
              <a:t>Περιγραφικής</a:t>
            </a:r>
            <a:r>
              <a:rPr sz="2800" spc="-30" dirty="0"/>
              <a:t> </a:t>
            </a:r>
            <a:r>
              <a:rPr sz="2800" spc="-5" dirty="0"/>
              <a:t>έρευνας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86639" y="1062534"/>
            <a:ext cx="8773160" cy="47409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Περιπτωσιολογική μελέτη (Case</a:t>
            </a:r>
            <a:r>
              <a:rPr sz="24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study)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Ποιοτική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μελέτη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(Qualitative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Μελέτη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περίπτωσης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ενός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ατόμου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ή μιας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μικρής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ομάδας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(όταν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ο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αριθμός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των 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ατόμων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εστιάζουμε είναι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πολύ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περιορισμένος ή</a:t>
            </a:r>
            <a:r>
              <a:rPr sz="2000" spc="-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ιδιαίτερος)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Σε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βάθος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λεπτομερή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συλλογή</a:t>
            </a:r>
            <a:r>
              <a:rPr sz="2000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πληροφοριών</a:t>
            </a:r>
            <a:endParaRPr sz="2000">
              <a:latin typeface="Calibri"/>
              <a:cs typeface="Calibri"/>
            </a:endParaRPr>
          </a:p>
          <a:p>
            <a:pPr marL="355600" marR="698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  <a:tab pos="4189095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 Τα  μέλη 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000" spc="3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εθνικής </a:t>
            </a:r>
            <a:r>
              <a:rPr sz="20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ομάδας	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ποδοσφαίρου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κέρδισε το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Ευρωπαϊκό 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πρωτάθλημα του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2004 ή Μελέτη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ομάδας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ατόμων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με ένα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πολύ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σπάνιο</a:t>
            </a:r>
            <a:r>
              <a:rPr sz="2000" spc="-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νόσημα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1F5F"/>
              </a:buClr>
              <a:buFont typeface="Arial"/>
              <a:buChar char="•"/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Μελέτη Παρατήρησης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(Observational</a:t>
            </a:r>
            <a:r>
              <a:rPr sz="24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Ποιοτική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μελέτη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(Qualitative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research)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Παρατήρηση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συμμετεχόντων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στο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φυσικό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τους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χώρο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σχολική</a:t>
            </a:r>
            <a:r>
              <a:rPr sz="2000" spc="-1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τάξη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300">
              <a:latin typeface="Calibri"/>
              <a:cs typeface="Calibri"/>
            </a:endParaRPr>
          </a:p>
          <a:p>
            <a:pPr marL="3650615">
              <a:lnSpc>
                <a:spcPct val="100000"/>
              </a:lnSpc>
              <a:spcBef>
                <a:spcPts val="167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(Καμπίτσης, 1985; Thomas, Nelson,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3135" y="229615"/>
            <a:ext cx="57194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Άλλα </a:t>
            </a:r>
            <a:r>
              <a:rPr sz="3200" spc="-5" dirty="0"/>
              <a:t>είδη </a:t>
            </a:r>
            <a:r>
              <a:rPr sz="3200" spc="-10" dirty="0"/>
              <a:t>Περιγραφικής</a:t>
            </a:r>
            <a:r>
              <a:rPr sz="3200" spc="-80" dirty="0"/>
              <a:t> </a:t>
            </a:r>
            <a:r>
              <a:rPr sz="3200" spc="-5" dirty="0"/>
              <a:t>έρευνας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6639" y="989381"/>
            <a:ext cx="8773160" cy="40455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Μελέτη Συσχετίσεων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(Correlational</a:t>
            </a:r>
            <a:r>
              <a:rPr sz="24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study)</a:t>
            </a:r>
            <a:endParaRPr sz="24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Σχέσεις μεταξύ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δύο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περισσότερων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μεταβλητών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καρδιακής 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συχνότητας </a:t>
            </a:r>
            <a:r>
              <a:rPr sz="2000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αντιλαμβανόμενης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κόπωσης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στάσεων (ως προς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την 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άσκηση)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συμπεριφοράς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(συμμετοχή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σε</a:t>
            </a:r>
            <a:r>
              <a:rPr sz="2000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άσκηση)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1F5F"/>
              </a:buClr>
              <a:buFont typeface="Arial"/>
              <a:buChar char="•"/>
            </a:pP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Επιδημιολογική μελέτη (Epidemiological</a:t>
            </a:r>
            <a:r>
              <a:rPr sz="24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study)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Συχνότητα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εμφάνισης ενός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ιατρικού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προβλήματος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σε ένα</a:t>
            </a:r>
            <a:r>
              <a:rPr sz="2000" spc="-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πληθυσμό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Μεγάλο αριθμό</a:t>
            </a:r>
            <a:r>
              <a:rPr sz="20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δεδομένων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“π.χ. </a:t>
            </a:r>
            <a:r>
              <a:rPr sz="2000" spc="-60" dirty="0">
                <a:solidFill>
                  <a:srgbClr val="001F5F"/>
                </a:solidFill>
                <a:latin typeface="Calibri"/>
                <a:cs typeface="Calibri"/>
              </a:rPr>
              <a:t>«Το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ποσοστό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υπέρβαρων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παχύσαρκων ενηλίκων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παγκοσμίως»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00">
              <a:latin typeface="Calibri"/>
              <a:cs typeface="Calibri"/>
            </a:endParaRPr>
          </a:p>
          <a:p>
            <a:pPr marL="365061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(Καμπίτσης,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1985;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Thomas, Nelson,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Silverman,</a:t>
            </a:r>
            <a:r>
              <a:rPr sz="1800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1779</Words>
  <Application>Microsoft Office PowerPoint</Application>
  <PresentationFormat>Προβολή στην οθόνη (4:3)</PresentationFormat>
  <Paragraphs>190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ΗΥ-SPSS Statistical Package for Social Sciences  7ο ΜΑΘΗΜΑ</vt:lpstr>
      <vt:lpstr>Περιεχόμενα 7ου μαθήματος</vt:lpstr>
      <vt:lpstr>Τι είναι Έρευνα;</vt:lpstr>
      <vt:lpstr>Η Επιστημονική Μέθοδος Επίλυσης Προβλημάτων</vt:lpstr>
      <vt:lpstr>Αναλυτική έρευνα (Analytical research)</vt:lpstr>
      <vt:lpstr>Περιγραφική έρευνα (Descriptive research)</vt:lpstr>
      <vt:lpstr>Ερωτηματολόγια (Ποσοτική - Quantitative research)</vt:lpstr>
      <vt:lpstr>Άλλα είδη Περιγραφικής έρευνας</vt:lpstr>
      <vt:lpstr>Άλλα είδη Περιγραφικής έρευνας</vt:lpstr>
      <vt:lpstr>Περιγραφική έρευνα (Descriptive research)</vt:lpstr>
      <vt:lpstr>Πειραματική έρευνα (Experimental Research)</vt:lpstr>
      <vt:lpstr>Τα βήματα της Ερευνητικής Διαδικασίας</vt:lpstr>
      <vt:lpstr>Πως να διαβάσετε ένα Ερευνητικό άρθρο</vt:lpstr>
      <vt:lpstr>Τα Βασικά Μέρη ενός Ερευνητικού Άρθρου - Διατριβής</vt:lpstr>
      <vt:lpstr>Τα Βασικά Μέρη ενός Ερευνητικού Άρθρου - Διατριβής</vt:lpstr>
      <vt:lpstr>Τα Βασικά Μέρη ενός Ερευνητικού Άρθρου - Διατριβής</vt:lpstr>
      <vt:lpstr>Αξιοπιστία &amp; Εγκυρότητα Οργάνων Μέτρησης</vt:lpstr>
      <vt:lpstr>Τα Βασικά Μέρη ενός Ερευνητικού Άρθρου - Διατριβής</vt:lpstr>
      <vt:lpstr>Βιβλιογραφία 7ου Μαθήματος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&amp; Research methods</dc:title>
  <dc:creator>γ</dc:creator>
  <cp:lastModifiedBy>Dapontas Dimitrios</cp:lastModifiedBy>
  <cp:revision>1</cp:revision>
  <dcterms:created xsi:type="dcterms:W3CDTF">2022-02-27T14:18:02Z</dcterms:created>
  <dcterms:modified xsi:type="dcterms:W3CDTF">2022-02-27T14:18:09Z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2022-02-27T00:00:00Z</vt:filetime>
  </property>
</Properties>
</file>