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2" r:id="rId3"/>
    <p:sldId id="293" r:id="rId4"/>
    <p:sldId id="257" r:id="rId5"/>
    <p:sldId id="258" r:id="rId6"/>
    <p:sldId id="259" r:id="rId7"/>
    <p:sldId id="260" r:id="rId8"/>
    <p:sldId id="261" r:id="rId9"/>
    <p:sldId id="263" r:id="rId10"/>
    <p:sldId id="262" r:id="rId11"/>
    <p:sldId id="264" r:id="rId12"/>
    <p:sldId id="265" r:id="rId13"/>
    <p:sldId id="267" r:id="rId14"/>
    <p:sldId id="266" r:id="rId15"/>
    <p:sldId id="268" r:id="rId16"/>
    <p:sldId id="269" r:id="rId17"/>
    <p:sldId id="270" r:id="rId18"/>
    <p:sldId id="271" r:id="rId19"/>
    <p:sldId id="272" r:id="rId20"/>
    <p:sldId id="273" r:id="rId21"/>
    <p:sldId id="275" r:id="rId22"/>
    <p:sldId id="276" r:id="rId23"/>
    <p:sldId id="277" r:id="rId24"/>
    <p:sldId id="278" r:id="rId25"/>
    <p:sldId id="280" r:id="rId26"/>
    <p:sldId id="279" r:id="rId27"/>
    <p:sldId id="294" r:id="rId28"/>
    <p:sldId id="281" r:id="rId29"/>
    <p:sldId id="282" r:id="rId30"/>
    <p:sldId id="283" r:id="rId31"/>
    <p:sldId id="284" r:id="rId32"/>
    <p:sldId id="285" r:id="rId33"/>
    <p:sldId id="286" r:id="rId34"/>
    <p:sldId id="287" r:id="rId35"/>
    <p:sldId id="288" r:id="rId36"/>
    <p:sldId id="289" r:id="rId37"/>
    <p:sldId id="291" r:id="rId38"/>
    <p:sldId id="29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660"/>
  </p:normalViewPr>
  <p:slideViewPr>
    <p:cSldViewPr>
      <p:cViewPr varScale="1">
        <p:scale>
          <a:sx n="81" d="100"/>
          <a:sy n="81" d="100"/>
        </p:scale>
        <p:origin x="1483" y="62"/>
      </p:cViewPr>
      <p:guideLst>
        <p:guide orient="horz" pos="2160"/>
        <p:guide pos="2880"/>
      </p:guideLst>
    </p:cSldViewPr>
  </p:slideViewPr>
  <p:notesTextViewPr>
    <p:cViewPr>
      <p:scale>
        <a:sx n="1" d="1"/>
        <a:sy n="1" d="1"/>
      </p:scale>
      <p:origin x="0" y="0"/>
    </p:cViewPr>
  </p:notesTextViewPr>
  <p:sorterViewPr>
    <p:cViewPr>
      <p:scale>
        <a:sx n="100" d="100"/>
        <a:sy n="100" d="100"/>
      </p:scale>
      <p:origin x="0" y="7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akos Thodoris" userId="73dfc49f-6c51-40ce-a976-354b19fac3d2" providerId="ADAL" clId="{EE075950-4991-4250-A176-07712C742ABE}"/>
    <pc:docChg chg="undo custSel addSld delSld modSld sldOrd">
      <pc:chgData name="Dimitrakos Thodoris" userId="73dfc49f-6c51-40ce-a976-354b19fac3d2" providerId="ADAL" clId="{EE075950-4991-4250-A176-07712C742ABE}" dt="2022-12-04T16:20:12.707" v="4026" actId="20577"/>
      <pc:docMkLst>
        <pc:docMk/>
      </pc:docMkLst>
      <pc:sldChg chg="modSp mod">
        <pc:chgData name="Dimitrakos Thodoris" userId="73dfc49f-6c51-40ce-a976-354b19fac3d2" providerId="ADAL" clId="{EE075950-4991-4250-A176-07712C742ABE}" dt="2022-12-04T13:30:48.503" v="54" actId="20577"/>
        <pc:sldMkLst>
          <pc:docMk/>
          <pc:sldMk cId="438195647" sldId="256"/>
        </pc:sldMkLst>
        <pc:spChg chg="mod">
          <ac:chgData name="Dimitrakos Thodoris" userId="73dfc49f-6c51-40ce-a976-354b19fac3d2" providerId="ADAL" clId="{EE075950-4991-4250-A176-07712C742ABE}" dt="2022-12-04T13:30:48.503" v="54" actId="20577"/>
          <ac:spMkLst>
            <pc:docMk/>
            <pc:sldMk cId="438195647" sldId="256"/>
            <ac:spMk id="3" creationId="{00000000-0000-0000-0000-000000000000}"/>
          </ac:spMkLst>
        </pc:spChg>
      </pc:sldChg>
      <pc:sldChg chg="modSp mod">
        <pc:chgData name="Dimitrakos Thodoris" userId="73dfc49f-6c51-40ce-a976-354b19fac3d2" providerId="ADAL" clId="{EE075950-4991-4250-A176-07712C742ABE}" dt="2022-12-04T13:33:38.641" v="449" actId="20577"/>
        <pc:sldMkLst>
          <pc:docMk/>
          <pc:sldMk cId="1334605633" sldId="257"/>
        </pc:sldMkLst>
        <pc:spChg chg="mod">
          <ac:chgData name="Dimitrakos Thodoris" userId="73dfc49f-6c51-40ce-a976-354b19fac3d2" providerId="ADAL" clId="{EE075950-4991-4250-A176-07712C742ABE}" dt="2022-12-04T13:33:38.641" v="449" actId="20577"/>
          <ac:spMkLst>
            <pc:docMk/>
            <pc:sldMk cId="1334605633" sldId="257"/>
            <ac:spMk id="3" creationId="{00000000-0000-0000-0000-000000000000}"/>
          </ac:spMkLst>
        </pc:spChg>
      </pc:sldChg>
      <pc:sldChg chg="modSp mod">
        <pc:chgData name="Dimitrakos Thodoris" userId="73dfc49f-6c51-40ce-a976-354b19fac3d2" providerId="ADAL" clId="{EE075950-4991-4250-A176-07712C742ABE}" dt="2022-12-04T13:34:17.200" v="542" actId="20577"/>
        <pc:sldMkLst>
          <pc:docMk/>
          <pc:sldMk cId="1338232877" sldId="258"/>
        </pc:sldMkLst>
        <pc:spChg chg="mod">
          <ac:chgData name="Dimitrakos Thodoris" userId="73dfc49f-6c51-40ce-a976-354b19fac3d2" providerId="ADAL" clId="{EE075950-4991-4250-A176-07712C742ABE}" dt="2022-12-04T13:34:17.200" v="542" actId="20577"/>
          <ac:spMkLst>
            <pc:docMk/>
            <pc:sldMk cId="1338232877" sldId="258"/>
            <ac:spMk id="3" creationId="{00000000-0000-0000-0000-000000000000}"/>
          </ac:spMkLst>
        </pc:spChg>
      </pc:sldChg>
      <pc:sldChg chg="delSp modSp mod">
        <pc:chgData name="Dimitrakos Thodoris" userId="73dfc49f-6c51-40ce-a976-354b19fac3d2" providerId="ADAL" clId="{EE075950-4991-4250-A176-07712C742ABE}" dt="2022-12-04T15:31:04.796" v="641" actId="20577"/>
        <pc:sldMkLst>
          <pc:docMk/>
          <pc:sldMk cId="879443411" sldId="259"/>
        </pc:sldMkLst>
        <pc:spChg chg="mod">
          <ac:chgData name="Dimitrakos Thodoris" userId="73dfc49f-6c51-40ce-a976-354b19fac3d2" providerId="ADAL" clId="{EE075950-4991-4250-A176-07712C742ABE}" dt="2022-12-04T15:31:04.796" v="641" actId="20577"/>
          <ac:spMkLst>
            <pc:docMk/>
            <pc:sldMk cId="879443411" sldId="259"/>
            <ac:spMk id="3" creationId="{00000000-0000-0000-0000-000000000000}"/>
          </ac:spMkLst>
        </pc:spChg>
        <pc:spChg chg="del">
          <ac:chgData name="Dimitrakos Thodoris" userId="73dfc49f-6c51-40ce-a976-354b19fac3d2" providerId="ADAL" clId="{EE075950-4991-4250-A176-07712C742ABE}" dt="2022-12-04T15:30:42.229" v="592" actId="478"/>
          <ac:spMkLst>
            <pc:docMk/>
            <pc:sldMk cId="879443411" sldId="259"/>
            <ac:spMk id="4" creationId="{00000000-0000-0000-0000-000000000000}"/>
          </ac:spMkLst>
        </pc:spChg>
      </pc:sldChg>
      <pc:sldChg chg="modSp mod">
        <pc:chgData name="Dimitrakos Thodoris" userId="73dfc49f-6c51-40ce-a976-354b19fac3d2" providerId="ADAL" clId="{EE075950-4991-4250-A176-07712C742ABE}" dt="2022-12-04T15:31:59.402" v="702" actId="20577"/>
        <pc:sldMkLst>
          <pc:docMk/>
          <pc:sldMk cId="827699389" sldId="265"/>
        </pc:sldMkLst>
        <pc:spChg chg="mod">
          <ac:chgData name="Dimitrakos Thodoris" userId="73dfc49f-6c51-40ce-a976-354b19fac3d2" providerId="ADAL" clId="{EE075950-4991-4250-A176-07712C742ABE}" dt="2022-12-04T15:31:31.612" v="659" actId="20577"/>
          <ac:spMkLst>
            <pc:docMk/>
            <pc:sldMk cId="827699389" sldId="265"/>
            <ac:spMk id="4" creationId="{00000000-0000-0000-0000-000000000000}"/>
          </ac:spMkLst>
        </pc:spChg>
        <pc:spChg chg="mod">
          <ac:chgData name="Dimitrakos Thodoris" userId="73dfc49f-6c51-40ce-a976-354b19fac3d2" providerId="ADAL" clId="{EE075950-4991-4250-A176-07712C742ABE}" dt="2022-12-04T15:31:59.402" v="702" actId="20577"/>
          <ac:spMkLst>
            <pc:docMk/>
            <pc:sldMk cId="827699389" sldId="265"/>
            <ac:spMk id="5" creationId="{00000000-0000-0000-0000-000000000000}"/>
          </ac:spMkLst>
        </pc:spChg>
      </pc:sldChg>
      <pc:sldChg chg="modSp mod">
        <pc:chgData name="Dimitrakos Thodoris" userId="73dfc49f-6c51-40ce-a976-354b19fac3d2" providerId="ADAL" clId="{EE075950-4991-4250-A176-07712C742ABE}" dt="2022-12-04T15:35:07.393" v="726" actId="20577"/>
        <pc:sldMkLst>
          <pc:docMk/>
          <pc:sldMk cId="3055707341" sldId="266"/>
        </pc:sldMkLst>
        <pc:spChg chg="mod">
          <ac:chgData name="Dimitrakos Thodoris" userId="73dfc49f-6c51-40ce-a976-354b19fac3d2" providerId="ADAL" clId="{EE075950-4991-4250-A176-07712C742ABE}" dt="2022-12-04T15:32:14.446" v="722" actId="20577"/>
          <ac:spMkLst>
            <pc:docMk/>
            <pc:sldMk cId="3055707341" sldId="266"/>
            <ac:spMk id="2" creationId="{00000000-0000-0000-0000-000000000000}"/>
          </ac:spMkLst>
        </pc:spChg>
        <pc:spChg chg="mod">
          <ac:chgData name="Dimitrakos Thodoris" userId="73dfc49f-6c51-40ce-a976-354b19fac3d2" providerId="ADAL" clId="{EE075950-4991-4250-A176-07712C742ABE}" dt="2022-12-04T15:35:07.393" v="726" actId="20577"/>
          <ac:spMkLst>
            <pc:docMk/>
            <pc:sldMk cId="3055707341" sldId="266"/>
            <ac:spMk id="3" creationId="{00000000-0000-0000-0000-000000000000}"/>
          </ac:spMkLst>
        </pc:spChg>
      </pc:sldChg>
      <pc:sldChg chg="delSp modSp mod ord">
        <pc:chgData name="Dimitrakos Thodoris" userId="73dfc49f-6c51-40ce-a976-354b19fac3d2" providerId="ADAL" clId="{EE075950-4991-4250-A176-07712C742ABE}" dt="2022-12-04T15:37:03.090" v="758" actId="20577"/>
        <pc:sldMkLst>
          <pc:docMk/>
          <pc:sldMk cId="180168310" sldId="267"/>
        </pc:sldMkLst>
        <pc:spChg chg="mod">
          <ac:chgData name="Dimitrakos Thodoris" userId="73dfc49f-6c51-40ce-a976-354b19fac3d2" providerId="ADAL" clId="{EE075950-4991-4250-A176-07712C742ABE}" dt="2022-12-04T15:37:03.090" v="758" actId="20577"/>
          <ac:spMkLst>
            <pc:docMk/>
            <pc:sldMk cId="180168310" sldId="267"/>
            <ac:spMk id="2" creationId="{00000000-0000-0000-0000-000000000000}"/>
          </ac:spMkLst>
        </pc:spChg>
        <pc:spChg chg="mod">
          <ac:chgData name="Dimitrakos Thodoris" userId="73dfc49f-6c51-40ce-a976-354b19fac3d2" providerId="ADAL" clId="{EE075950-4991-4250-A176-07712C742ABE}" dt="2022-12-04T15:36:49.562" v="731" actId="20577"/>
          <ac:spMkLst>
            <pc:docMk/>
            <pc:sldMk cId="180168310" sldId="267"/>
            <ac:spMk id="3" creationId="{00000000-0000-0000-0000-000000000000}"/>
          </ac:spMkLst>
        </pc:spChg>
        <pc:picChg chg="del mod">
          <ac:chgData name="Dimitrakos Thodoris" userId="73dfc49f-6c51-40ce-a976-354b19fac3d2" providerId="ADAL" clId="{EE075950-4991-4250-A176-07712C742ABE}" dt="2022-12-04T15:36:06.996" v="728" actId="478"/>
          <ac:picMkLst>
            <pc:docMk/>
            <pc:sldMk cId="180168310" sldId="267"/>
            <ac:picMk id="4" creationId="{00000000-0000-0000-0000-000000000000}"/>
          </ac:picMkLst>
        </pc:picChg>
      </pc:sldChg>
      <pc:sldChg chg="modSp add del mod">
        <pc:chgData name="Dimitrakos Thodoris" userId="73dfc49f-6c51-40ce-a976-354b19fac3d2" providerId="ADAL" clId="{EE075950-4991-4250-A176-07712C742ABE}" dt="2022-12-04T15:39:17.697" v="902" actId="27636"/>
        <pc:sldMkLst>
          <pc:docMk/>
          <pc:sldMk cId="648705614" sldId="268"/>
        </pc:sldMkLst>
        <pc:spChg chg="mod">
          <ac:chgData name="Dimitrakos Thodoris" userId="73dfc49f-6c51-40ce-a976-354b19fac3d2" providerId="ADAL" clId="{EE075950-4991-4250-A176-07712C742ABE}" dt="2022-12-04T15:37:18.854" v="778" actId="20577"/>
          <ac:spMkLst>
            <pc:docMk/>
            <pc:sldMk cId="648705614" sldId="268"/>
            <ac:spMk id="4" creationId="{00000000-0000-0000-0000-000000000000}"/>
          </ac:spMkLst>
        </pc:spChg>
        <pc:spChg chg="mod">
          <ac:chgData name="Dimitrakos Thodoris" userId="73dfc49f-6c51-40ce-a976-354b19fac3d2" providerId="ADAL" clId="{EE075950-4991-4250-A176-07712C742ABE}" dt="2022-12-04T15:38:25.889" v="834" actId="207"/>
          <ac:spMkLst>
            <pc:docMk/>
            <pc:sldMk cId="648705614" sldId="268"/>
            <ac:spMk id="5" creationId="{00000000-0000-0000-0000-000000000000}"/>
          </ac:spMkLst>
        </pc:spChg>
        <pc:spChg chg="mod">
          <ac:chgData name="Dimitrakos Thodoris" userId="73dfc49f-6c51-40ce-a976-354b19fac3d2" providerId="ADAL" clId="{EE075950-4991-4250-A176-07712C742ABE}" dt="2022-12-04T15:39:17.697" v="901" actId="27636"/>
          <ac:spMkLst>
            <pc:docMk/>
            <pc:sldMk cId="648705614" sldId="268"/>
            <ac:spMk id="6" creationId="{00000000-0000-0000-0000-000000000000}"/>
          </ac:spMkLst>
        </pc:spChg>
        <pc:spChg chg="mod">
          <ac:chgData name="Dimitrakos Thodoris" userId="73dfc49f-6c51-40ce-a976-354b19fac3d2" providerId="ADAL" clId="{EE075950-4991-4250-A176-07712C742ABE}" dt="2022-12-04T15:39:03.311" v="898" actId="207"/>
          <ac:spMkLst>
            <pc:docMk/>
            <pc:sldMk cId="648705614" sldId="268"/>
            <ac:spMk id="7" creationId="{00000000-0000-0000-0000-000000000000}"/>
          </ac:spMkLst>
        </pc:spChg>
        <pc:spChg chg="mod">
          <ac:chgData name="Dimitrakos Thodoris" userId="73dfc49f-6c51-40ce-a976-354b19fac3d2" providerId="ADAL" clId="{EE075950-4991-4250-A176-07712C742ABE}" dt="2022-12-04T15:39:17.697" v="902" actId="27636"/>
          <ac:spMkLst>
            <pc:docMk/>
            <pc:sldMk cId="648705614" sldId="268"/>
            <ac:spMk id="8" creationId="{00000000-0000-0000-0000-000000000000}"/>
          </ac:spMkLst>
        </pc:spChg>
      </pc:sldChg>
      <pc:sldChg chg="modSp mod">
        <pc:chgData name="Dimitrakos Thodoris" userId="73dfc49f-6c51-40ce-a976-354b19fac3d2" providerId="ADAL" clId="{EE075950-4991-4250-A176-07712C742ABE}" dt="2022-12-04T15:41:25.836" v="1180" actId="20577"/>
        <pc:sldMkLst>
          <pc:docMk/>
          <pc:sldMk cId="918437579" sldId="269"/>
        </pc:sldMkLst>
        <pc:spChg chg="mod">
          <ac:chgData name="Dimitrakos Thodoris" userId="73dfc49f-6c51-40ce-a976-354b19fac3d2" providerId="ADAL" clId="{EE075950-4991-4250-A176-07712C742ABE}" dt="2022-12-04T15:39:33.447" v="927" actId="20577"/>
          <ac:spMkLst>
            <pc:docMk/>
            <pc:sldMk cId="918437579" sldId="269"/>
            <ac:spMk id="7" creationId="{00000000-0000-0000-0000-000000000000}"/>
          </ac:spMkLst>
        </pc:spChg>
        <pc:spChg chg="mod">
          <ac:chgData name="Dimitrakos Thodoris" userId="73dfc49f-6c51-40ce-a976-354b19fac3d2" providerId="ADAL" clId="{EE075950-4991-4250-A176-07712C742ABE}" dt="2022-12-04T15:41:25.836" v="1180" actId="20577"/>
          <ac:spMkLst>
            <pc:docMk/>
            <pc:sldMk cId="918437579" sldId="269"/>
            <ac:spMk id="8" creationId="{00000000-0000-0000-0000-000000000000}"/>
          </ac:spMkLst>
        </pc:spChg>
      </pc:sldChg>
      <pc:sldChg chg="modSp mod modAnim">
        <pc:chgData name="Dimitrakos Thodoris" userId="73dfc49f-6c51-40ce-a976-354b19fac3d2" providerId="ADAL" clId="{EE075950-4991-4250-A176-07712C742ABE}" dt="2022-12-04T15:43:53.073" v="1280" actId="20577"/>
        <pc:sldMkLst>
          <pc:docMk/>
          <pc:sldMk cId="2826066224" sldId="270"/>
        </pc:sldMkLst>
        <pc:spChg chg="mod">
          <ac:chgData name="Dimitrakos Thodoris" userId="73dfc49f-6c51-40ce-a976-354b19fac3d2" providerId="ADAL" clId="{EE075950-4991-4250-A176-07712C742ABE}" dt="2022-12-04T15:41:37.928" v="1191" actId="20577"/>
          <ac:spMkLst>
            <pc:docMk/>
            <pc:sldMk cId="2826066224" sldId="270"/>
            <ac:spMk id="2" creationId="{00000000-0000-0000-0000-000000000000}"/>
          </ac:spMkLst>
        </pc:spChg>
        <pc:spChg chg="mod">
          <ac:chgData name="Dimitrakos Thodoris" userId="73dfc49f-6c51-40ce-a976-354b19fac3d2" providerId="ADAL" clId="{EE075950-4991-4250-A176-07712C742ABE}" dt="2022-12-04T15:43:53.073" v="1280" actId="20577"/>
          <ac:spMkLst>
            <pc:docMk/>
            <pc:sldMk cId="2826066224" sldId="270"/>
            <ac:spMk id="3" creationId="{00000000-0000-0000-0000-000000000000}"/>
          </ac:spMkLst>
        </pc:spChg>
      </pc:sldChg>
      <pc:sldChg chg="modSp mod">
        <pc:chgData name="Dimitrakos Thodoris" userId="73dfc49f-6c51-40ce-a976-354b19fac3d2" providerId="ADAL" clId="{EE075950-4991-4250-A176-07712C742ABE}" dt="2022-12-04T15:46:14.479" v="1300" actId="20577"/>
        <pc:sldMkLst>
          <pc:docMk/>
          <pc:sldMk cId="1952565546" sldId="271"/>
        </pc:sldMkLst>
        <pc:spChg chg="mod">
          <ac:chgData name="Dimitrakos Thodoris" userId="73dfc49f-6c51-40ce-a976-354b19fac3d2" providerId="ADAL" clId="{EE075950-4991-4250-A176-07712C742ABE}" dt="2022-12-04T15:46:14.479" v="1300" actId="20577"/>
          <ac:spMkLst>
            <pc:docMk/>
            <pc:sldMk cId="1952565546" sldId="271"/>
            <ac:spMk id="2" creationId="{00000000-0000-0000-0000-000000000000}"/>
          </ac:spMkLst>
        </pc:spChg>
        <pc:spChg chg="mod">
          <ac:chgData name="Dimitrakos Thodoris" userId="73dfc49f-6c51-40ce-a976-354b19fac3d2" providerId="ADAL" clId="{EE075950-4991-4250-A176-07712C742ABE}" dt="2022-12-04T15:45:47.840" v="1295" actId="20577"/>
          <ac:spMkLst>
            <pc:docMk/>
            <pc:sldMk cId="1952565546" sldId="271"/>
            <ac:spMk id="3" creationId="{00000000-0000-0000-0000-000000000000}"/>
          </ac:spMkLst>
        </pc:spChg>
      </pc:sldChg>
      <pc:sldChg chg="modSp mod">
        <pc:chgData name="Dimitrakos Thodoris" userId="73dfc49f-6c51-40ce-a976-354b19fac3d2" providerId="ADAL" clId="{EE075950-4991-4250-A176-07712C742ABE}" dt="2022-12-04T15:49:14.554" v="1634" actId="20577"/>
        <pc:sldMkLst>
          <pc:docMk/>
          <pc:sldMk cId="3713530534" sldId="273"/>
        </pc:sldMkLst>
        <pc:spChg chg="mod">
          <ac:chgData name="Dimitrakos Thodoris" userId="73dfc49f-6c51-40ce-a976-354b19fac3d2" providerId="ADAL" clId="{EE075950-4991-4250-A176-07712C742ABE}" dt="2022-12-04T15:46:29.962" v="1313" actId="20577"/>
          <ac:spMkLst>
            <pc:docMk/>
            <pc:sldMk cId="3713530534" sldId="273"/>
            <ac:spMk id="2" creationId="{00000000-0000-0000-0000-000000000000}"/>
          </ac:spMkLst>
        </pc:spChg>
        <pc:spChg chg="mod">
          <ac:chgData name="Dimitrakos Thodoris" userId="73dfc49f-6c51-40ce-a976-354b19fac3d2" providerId="ADAL" clId="{EE075950-4991-4250-A176-07712C742ABE}" dt="2022-12-04T15:49:14.554" v="1634" actId="20577"/>
          <ac:spMkLst>
            <pc:docMk/>
            <pc:sldMk cId="3713530534" sldId="273"/>
            <ac:spMk id="7" creationId="{00000000-0000-0000-0000-000000000000}"/>
          </ac:spMkLst>
        </pc:spChg>
      </pc:sldChg>
      <pc:sldChg chg="del">
        <pc:chgData name="Dimitrakos Thodoris" userId="73dfc49f-6c51-40ce-a976-354b19fac3d2" providerId="ADAL" clId="{EE075950-4991-4250-A176-07712C742ABE}" dt="2022-12-04T15:49:17.773" v="1635" actId="47"/>
        <pc:sldMkLst>
          <pc:docMk/>
          <pc:sldMk cId="489978308" sldId="274"/>
        </pc:sldMkLst>
      </pc:sldChg>
      <pc:sldChg chg="modSp mod">
        <pc:chgData name="Dimitrakos Thodoris" userId="73dfc49f-6c51-40ce-a976-354b19fac3d2" providerId="ADAL" clId="{EE075950-4991-4250-A176-07712C742ABE}" dt="2022-12-04T15:51:15.012" v="2035" actId="20577"/>
        <pc:sldMkLst>
          <pc:docMk/>
          <pc:sldMk cId="3019859070" sldId="275"/>
        </pc:sldMkLst>
        <pc:spChg chg="mod">
          <ac:chgData name="Dimitrakos Thodoris" userId="73dfc49f-6c51-40ce-a976-354b19fac3d2" providerId="ADAL" clId="{EE075950-4991-4250-A176-07712C742ABE}" dt="2022-12-04T15:49:36.204" v="1662" actId="20577"/>
          <ac:spMkLst>
            <pc:docMk/>
            <pc:sldMk cId="3019859070" sldId="275"/>
            <ac:spMk id="2" creationId="{00000000-0000-0000-0000-000000000000}"/>
          </ac:spMkLst>
        </pc:spChg>
        <pc:spChg chg="mod">
          <ac:chgData name="Dimitrakos Thodoris" userId="73dfc49f-6c51-40ce-a976-354b19fac3d2" providerId="ADAL" clId="{EE075950-4991-4250-A176-07712C742ABE}" dt="2022-12-04T15:51:15.012" v="2035" actId="20577"/>
          <ac:spMkLst>
            <pc:docMk/>
            <pc:sldMk cId="3019859070" sldId="275"/>
            <ac:spMk id="3" creationId="{00000000-0000-0000-0000-000000000000}"/>
          </ac:spMkLst>
        </pc:spChg>
      </pc:sldChg>
      <pc:sldChg chg="modSp mod">
        <pc:chgData name="Dimitrakos Thodoris" userId="73dfc49f-6c51-40ce-a976-354b19fac3d2" providerId="ADAL" clId="{EE075950-4991-4250-A176-07712C742ABE}" dt="2022-12-04T15:52:08.682" v="2175" actId="20577"/>
        <pc:sldMkLst>
          <pc:docMk/>
          <pc:sldMk cId="3852629951" sldId="276"/>
        </pc:sldMkLst>
        <pc:spChg chg="mod">
          <ac:chgData name="Dimitrakos Thodoris" userId="73dfc49f-6c51-40ce-a976-354b19fac3d2" providerId="ADAL" clId="{EE075950-4991-4250-A176-07712C742ABE}" dt="2022-12-04T15:51:29.819" v="2058" actId="20577"/>
          <ac:spMkLst>
            <pc:docMk/>
            <pc:sldMk cId="3852629951" sldId="276"/>
            <ac:spMk id="2" creationId="{00000000-0000-0000-0000-000000000000}"/>
          </ac:spMkLst>
        </pc:spChg>
        <pc:spChg chg="mod">
          <ac:chgData name="Dimitrakos Thodoris" userId="73dfc49f-6c51-40ce-a976-354b19fac3d2" providerId="ADAL" clId="{EE075950-4991-4250-A176-07712C742ABE}" dt="2022-12-04T15:52:08.682" v="2175" actId="20577"/>
          <ac:spMkLst>
            <pc:docMk/>
            <pc:sldMk cId="3852629951" sldId="276"/>
            <ac:spMk id="3" creationId="{00000000-0000-0000-0000-000000000000}"/>
          </ac:spMkLst>
        </pc:spChg>
      </pc:sldChg>
      <pc:sldChg chg="modSp mod">
        <pc:chgData name="Dimitrakos Thodoris" userId="73dfc49f-6c51-40ce-a976-354b19fac3d2" providerId="ADAL" clId="{EE075950-4991-4250-A176-07712C742ABE}" dt="2022-12-04T15:52:16.824" v="2189" actId="20577"/>
        <pc:sldMkLst>
          <pc:docMk/>
          <pc:sldMk cId="2739421296" sldId="277"/>
        </pc:sldMkLst>
        <pc:spChg chg="mod">
          <ac:chgData name="Dimitrakos Thodoris" userId="73dfc49f-6c51-40ce-a976-354b19fac3d2" providerId="ADAL" clId="{EE075950-4991-4250-A176-07712C742ABE}" dt="2022-12-04T15:52:16.824" v="2189" actId="20577"/>
          <ac:spMkLst>
            <pc:docMk/>
            <pc:sldMk cId="2739421296" sldId="277"/>
            <ac:spMk id="2" creationId="{00000000-0000-0000-0000-000000000000}"/>
          </ac:spMkLst>
        </pc:spChg>
      </pc:sldChg>
      <pc:sldChg chg="modSp mod">
        <pc:chgData name="Dimitrakos Thodoris" userId="73dfc49f-6c51-40ce-a976-354b19fac3d2" providerId="ADAL" clId="{EE075950-4991-4250-A176-07712C742ABE}" dt="2022-12-04T15:56:29.852" v="2609" actId="20577"/>
        <pc:sldMkLst>
          <pc:docMk/>
          <pc:sldMk cId="3674609426" sldId="279"/>
        </pc:sldMkLst>
        <pc:spChg chg="mod">
          <ac:chgData name="Dimitrakos Thodoris" userId="73dfc49f-6c51-40ce-a976-354b19fac3d2" providerId="ADAL" clId="{EE075950-4991-4250-A176-07712C742ABE}" dt="2022-12-04T15:55:48.510" v="2477" actId="5793"/>
          <ac:spMkLst>
            <pc:docMk/>
            <pc:sldMk cId="3674609426" sldId="279"/>
            <ac:spMk id="4" creationId="{00000000-0000-0000-0000-000000000000}"/>
          </ac:spMkLst>
        </pc:spChg>
        <pc:spChg chg="mod">
          <ac:chgData name="Dimitrakos Thodoris" userId="73dfc49f-6c51-40ce-a976-354b19fac3d2" providerId="ADAL" clId="{EE075950-4991-4250-A176-07712C742ABE}" dt="2022-12-04T15:56:29.852" v="2609" actId="20577"/>
          <ac:spMkLst>
            <pc:docMk/>
            <pc:sldMk cId="3674609426" sldId="279"/>
            <ac:spMk id="5" creationId="{00000000-0000-0000-0000-000000000000}"/>
          </ac:spMkLst>
        </pc:spChg>
      </pc:sldChg>
      <pc:sldChg chg="modSp mod">
        <pc:chgData name="Dimitrakos Thodoris" userId="73dfc49f-6c51-40ce-a976-354b19fac3d2" providerId="ADAL" clId="{EE075950-4991-4250-A176-07712C742ABE}" dt="2022-12-04T15:55:39.947" v="2462" actId="5793"/>
        <pc:sldMkLst>
          <pc:docMk/>
          <pc:sldMk cId="628186034" sldId="280"/>
        </pc:sldMkLst>
        <pc:spChg chg="mod">
          <ac:chgData name="Dimitrakos Thodoris" userId="73dfc49f-6c51-40ce-a976-354b19fac3d2" providerId="ADAL" clId="{EE075950-4991-4250-A176-07712C742ABE}" dt="2022-12-04T15:52:55.905" v="2228" actId="20577"/>
          <ac:spMkLst>
            <pc:docMk/>
            <pc:sldMk cId="628186034" sldId="280"/>
            <ac:spMk id="2" creationId="{00000000-0000-0000-0000-000000000000}"/>
          </ac:spMkLst>
        </pc:spChg>
        <pc:spChg chg="mod">
          <ac:chgData name="Dimitrakos Thodoris" userId="73dfc49f-6c51-40ce-a976-354b19fac3d2" providerId="ADAL" clId="{EE075950-4991-4250-A176-07712C742ABE}" dt="2022-12-04T15:55:39.947" v="2462" actId="5793"/>
          <ac:spMkLst>
            <pc:docMk/>
            <pc:sldMk cId="628186034" sldId="280"/>
            <ac:spMk id="3" creationId="{00000000-0000-0000-0000-000000000000}"/>
          </ac:spMkLst>
        </pc:spChg>
      </pc:sldChg>
      <pc:sldChg chg="modSp mod">
        <pc:chgData name="Dimitrakos Thodoris" userId="73dfc49f-6c51-40ce-a976-354b19fac3d2" providerId="ADAL" clId="{EE075950-4991-4250-A176-07712C742ABE}" dt="2022-12-04T15:57:52.706" v="2682"/>
        <pc:sldMkLst>
          <pc:docMk/>
          <pc:sldMk cId="2145265790" sldId="281"/>
        </pc:sldMkLst>
        <pc:spChg chg="mod">
          <ac:chgData name="Dimitrakos Thodoris" userId="73dfc49f-6c51-40ce-a976-354b19fac3d2" providerId="ADAL" clId="{EE075950-4991-4250-A176-07712C742ABE}" dt="2022-12-04T15:57:11.156" v="2681" actId="20577"/>
          <ac:spMkLst>
            <pc:docMk/>
            <pc:sldMk cId="2145265790" sldId="281"/>
            <ac:spMk id="2" creationId="{00000000-0000-0000-0000-000000000000}"/>
          </ac:spMkLst>
        </pc:spChg>
        <pc:spChg chg="mod">
          <ac:chgData name="Dimitrakos Thodoris" userId="73dfc49f-6c51-40ce-a976-354b19fac3d2" providerId="ADAL" clId="{EE075950-4991-4250-A176-07712C742ABE}" dt="2022-12-04T15:57:52.706" v="2682"/>
          <ac:spMkLst>
            <pc:docMk/>
            <pc:sldMk cId="2145265790" sldId="281"/>
            <ac:spMk id="3" creationId="{00000000-0000-0000-0000-000000000000}"/>
          </ac:spMkLst>
        </pc:spChg>
      </pc:sldChg>
      <pc:sldChg chg="modSp mod">
        <pc:chgData name="Dimitrakos Thodoris" userId="73dfc49f-6c51-40ce-a976-354b19fac3d2" providerId="ADAL" clId="{EE075950-4991-4250-A176-07712C742ABE}" dt="2022-12-04T15:58:44.122" v="2691" actId="20577"/>
        <pc:sldMkLst>
          <pc:docMk/>
          <pc:sldMk cId="4006063048" sldId="283"/>
        </pc:sldMkLst>
        <pc:spChg chg="mod">
          <ac:chgData name="Dimitrakos Thodoris" userId="73dfc49f-6c51-40ce-a976-354b19fac3d2" providerId="ADAL" clId="{EE075950-4991-4250-A176-07712C742ABE}" dt="2022-12-04T15:58:44.122" v="2691" actId="20577"/>
          <ac:spMkLst>
            <pc:docMk/>
            <pc:sldMk cId="4006063048" sldId="283"/>
            <ac:spMk id="2" creationId="{00000000-0000-0000-0000-000000000000}"/>
          </ac:spMkLst>
        </pc:spChg>
      </pc:sldChg>
      <pc:sldChg chg="modSp mod">
        <pc:chgData name="Dimitrakos Thodoris" userId="73dfc49f-6c51-40ce-a976-354b19fac3d2" providerId="ADAL" clId="{EE075950-4991-4250-A176-07712C742ABE}" dt="2022-12-04T16:02:53.588" v="2951" actId="313"/>
        <pc:sldMkLst>
          <pc:docMk/>
          <pc:sldMk cId="2640740408" sldId="284"/>
        </pc:sldMkLst>
        <pc:spChg chg="mod">
          <ac:chgData name="Dimitrakos Thodoris" userId="73dfc49f-6c51-40ce-a976-354b19fac3d2" providerId="ADAL" clId="{EE075950-4991-4250-A176-07712C742ABE}" dt="2022-12-04T15:58:52.579" v="2699" actId="20577"/>
          <ac:spMkLst>
            <pc:docMk/>
            <pc:sldMk cId="2640740408" sldId="284"/>
            <ac:spMk id="2" creationId="{00000000-0000-0000-0000-000000000000}"/>
          </ac:spMkLst>
        </pc:spChg>
        <pc:spChg chg="mod">
          <ac:chgData name="Dimitrakos Thodoris" userId="73dfc49f-6c51-40ce-a976-354b19fac3d2" providerId="ADAL" clId="{EE075950-4991-4250-A176-07712C742ABE}" dt="2022-12-04T16:02:53.588" v="2951" actId="313"/>
          <ac:spMkLst>
            <pc:docMk/>
            <pc:sldMk cId="2640740408" sldId="284"/>
            <ac:spMk id="3" creationId="{00000000-0000-0000-0000-000000000000}"/>
          </ac:spMkLst>
        </pc:spChg>
      </pc:sldChg>
      <pc:sldChg chg="modSp mod">
        <pc:chgData name="Dimitrakos Thodoris" userId="73dfc49f-6c51-40ce-a976-354b19fac3d2" providerId="ADAL" clId="{EE075950-4991-4250-A176-07712C742ABE}" dt="2022-12-04T16:05:01.046" v="3061"/>
        <pc:sldMkLst>
          <pc:docMk/>
          <pc:sldMk cId="2547191458" sldId="285"/>
        </pc:sldMkLst>
        <pc:spChg chg="mod">
          <ac:chgData name="Dimitrakos Thodoris" userId="73dfc49f-6c51-40ce-a976-354b19fac3d2" providerId="ADAL" clId="{EE075950-4991-4250-A176-07712C742ABE}" dt="2022-12-04T16:05:01.046" v="3061"/>
          <ac:spMkLst>
            <pc:docMk/>
            <pc:sldMk cId="2547191458" sldId="285"/>
            <ac:spMk id="3" creationId="{00000000-0000-0000-0000-000000000000}"/>
          </ac:spMkLst>
        </pc:spChg>
      </pc:sldChg>
      <pc:sldChg chg="modSp mod">
        <pc:chgData name="Dimitrakos Thodoris" userId="73dfc49f-6c51-40ce-a976-354b19fac3d2" providerId="ADAL" clId="{EE075950-4991-4250-A176-07712C742ABE}" dt="2022-12-04T16:08:24.842" v="3309" actId="20577"/>
        <pc:sldMkLst>
          <pc:docMk/>
          <pc:sldMk cId="4174940555" sldId="286"/>
        </pc:sldMkLst>
        <pc:spChg chg="mod">
          <ac:chgData name="Dimitrakos Thodoris" userId="73dfc49f-6c51-40ce-a976-354b19fac3d2" providerId="ADAL" clId="{EE075950-4991-4250-A176-07712C742ABE}" dt="2022-12-04T16:05:27.380" v="3118" actId="20577"/>
          <ac:spMkLst>
            <pc:docMk/>
            <pc:sldMk cId="4174940555" sldId="286"/>
            <ac:spMk id="2" creationId="{00000000-0000-0000-0000-000000000000}"/>
          </ac:spMkLst>
        </pc:spChg>
        <pc:spChg chg="mod">
          <ac:chgData name="Dimitrakos Thodoris" userId="73dfc49f-6c51-40ce-a976-354b19fac3d2" providerId="ADAL" clId="{EE075950-4991-4250-A176-07712C742ABE}" dt="2022-12-04T16:08:24.842" v="3309" actId="20577"/>
          <ac:spMkLst>
            <pc:docMk/>
            <pc:sldMk cId="4174940555" sldId="286"/>
            <ac:spMk id="3" creationId="{00000000-0000-0000-0000-000000000000}"/>
          </ac:spMkLst>
        </pc:spChg>
      </pc:sldChg>
      <pc:sldChg chg="modSp mod">
        <pc:chgData name="Dimitrakos Thodoris" userId="73dfc49f-6c51-40ce-a976-354b19fac3d2" providerId="ADAL" clId="{EE075950-4991-4250-A176-07712C742ABE}" dt="2022-12-04T16:11:21.423" v="3366" actId="113"/>
        <pc:sldMkLst>
          <pc:docMk/>
          <pc:sldMk cId="1450397176" sldId="287"/>
        </pc:sldMkLst>
        <pc:spChg chg="mod">
          <ac:chgData name="Dimitrakos Thodoris" userId="73dfc49f-6c51-40ce-a976-354b19fac3d2" providerId="ADAL" clId="{EE075950-4991-4250-A176-07712C742ABE}" dt="2022-12-04T16:08:44.524" v="3351" actId="20577"/>
          <ac:spMkLst>
            <pc:docMk/>
            <pc:sldMk cId="1450397176" sldId="287"/>
            <ac:spMk id="2" creationId="{00000000-0000-0000-0000-000000000000}"/>
          </ac:spMkLst>
        </pc:spChg>
        <pc:graphicFrameChg chg="mod">
          <ac:chgData name="Dimitrakos Thodoris" userId="73dfc49f-6c51-40ce-a976-354b19fac3d2" providerId="ADAL" clId="{EE075950-4991-4250-A176-07712C742ABE}" dt="2022-12-04T16:09:43.568" v="3352"/>
          <ac:graphicFrameMkLst>
            <pc:docMk/>
            <pc:sldMk cId="1450397176" sldId="287"/>
            <ac:graphicFrameMk id="5" creationId="{00000000-0000-0000-0000-000000000000}"/>
          </ac:graphicFrameMkLst>
        </pc:graphicFrameChg>
        <pc:graphicFrameChg chg="mod modGraphic">
          <ac:chgData name="Dimitrakos Thodoris" userId="73dfc49f-6c51-40ce-a976-354b19fac3d2" providerId="ADAL" clId="{EE075950-4991-4250-A176-07712C742ABE}" dt="2022-12-04T16:11:12.390" v="3361" actId="1076"/>
          <ac:graphicFrameMkLst>
            <pc:docMk/>
            <pc:sldMk cId="1450397176" sldId="287"/>
            <ac:graphicFrameMk id="7" creationId="{00000000-0000-0000-0000-000000000000}"/>
          </ac:graphicFrameMkLst>
        </pc:graphicFrameChg>
        <pc:graphicFrameChg chg="mod modGraphic">
          <ac:chgData name="Dimitrakos Thodoris" userId="73dfc49f-6c51-40ce-a976-354b19fac3d2" providerId="ADAL" clId="{EE075950-4991-4250-A176-07712C742ABE}" dt="2022-12-04T16:11:21.423" v="3366" actId="113"/>
          <ac:graphicFrameMkLst>
            <pc:docMk/>
            <pc:sldMk cId="1450397176" sldId="287"/>
            <ac:graphicFrameMk id="9" creationId="{00000000-0000-0000-0000-000000000000}"/>
          </ac:graphicFrameMkLst>
        </pc:graphicFrameChg>
      </pc:sldChg>
      <pc:sldChg chg="modSp mod">
        <pc:chgData name="Dimitrakos Thodoris" userId="73dfc49f-6c51-40ce-a976-354b19fac3d2" providerId="ADAL" clId="{EE075950-4991-4250-A176-07712C742ABE}" dt="2022-12-04T16:18:37.566" v="3773" actId="27636"/>
        <pc:sldMkLst>
          <pc:docMk/>
          <pc:sldMk cId="65038816" sldId="289"/>
        </pc:sldMkLst>
        <pc:spChg chg="mod">
          <ac:chgData name="Dimitrakos Thodoris" userId="73dfc49f-6c51-40ce-a976-354b19fac3d2" providerId="ADAL" clId="{EE075950-4991-4250-A176-07712C742ABE}" dt="2022-12-04T16:11:37.711" v="3410" actId="20577"/>
          <ac:spMkLst>
            <pc:docMk/>
            <pc:sldMk cId="65038816" sldId="289"/>
            <ac:spMk id="2" creationId="{00000000-0000-0000-0000-000000000000}"/>
          </ac:spMkLst>
        </pc:spChg>
        <pc:spChg chg="mod">
          <ac:chgData name="Dimitrakos Thodoris" userId="73dfc49f-6c51-40ce-a976-354b19fac3d2" providerId="ADAL" clId="{EE075950-4991-4250-A176-07712C742ABE}" dt="2022-12-04T16:11:53.731" v="3464" actId="20577"/>
          <ac:spMkLst>
            <pc:docMk/>
            <pc:sldMk cId="65038816" sldId="289"/>
            <ac:spMk id="4" creationId="{00000000-0000-0000-0000-000000000000}"/>
          </ac:spMkLst>
        </pc:spChg>
        <pc:spChg chg="mod">
          <ac:chgData name="Dimitrakos Thodoris" userId="73dfc49f-6c51-40ce-a976-354b19fac3d2" providerId="ADAL" clId="{EE075950-4991-4250-A176-07712C742ABE}" dt="2022-12-04T16:18:37.566" v="3773" actId="27636"/>
          <ac:spMkLst>
            <pc:docMk/>
            <pc:sldMk cId="65038816" sldId="289"/>
            <ac:spMk id="5" creationId="{00000000-0000-0000-0000-000000000000}"/>
          </ac:spMkLst>
        </pc:spChg>
        <pc:spChg chg="mod">
          <ac:chgData name="Dimitrakos Thodoris" userId="73dfc49f-6c51-40ce-a976-354b19fac3d2" providerId="ADAL" clId="{EE075950-4991-4250-A176-07712C742ABE}" dt="2022-12-04T16:12:01.140" v="3473" actId="20577"/>
          <ac:spMkLst>
            <pc:docMk/>
            <pc:sldMk cId="65038816" sldId="289"/>
            <ac:spMk id="6" creationId="{00000000-0000-0000-0000-000000000000}"/>
          </ac:spMkLst>
        </pc:spChg>
        <pc:spChg chg="mod">
          <ac:chgData name="Dimitrakos Thodoris" userId="73dfc49f-6c51-40ce-a976-354b19fac3d2" providerId="ADAL" clId="{EE075950-4991-4250-A176-07712C742ABE}" dt="2022-12-04T16:18:37.562" v="3772" actId="27636"/>
          <ac:spMkLst>
            <pc:docMk/>
            <pc:sldMk cId="65038816" sldId="289"/>
            <ac:spMk id="7" creationId="{00000000-0000-0000-0000-000000000000}"/>
          </ac:spMkLst>
        </pc:spChg>
      </pc:sldChg>
      <pc:sldChg chg="modSp add del mod">
        <pc:chgData name="Dimitrakos Thodoris" userId="73dfc49f-6c51-40ce-a976-354b19fac3d2" providerId="ADAL" clId="{EE075950-4991-4250-A176-07712C742ABE}" dt="2022-12-04T16:20:12.707" v="4026" actId="20577"/>
        <pc:sldMkLst>
          <pc:docMk/>
          <pc:sldMk cId="748661387" sldId="290"/>
        </pc:sldMkLst>
        <pc:spChg chg="mod">
          <ac:chgData name="Dimitrakos Thodoris" userId="73dfc49f-6c51-40ce-a976-354b19fac3d2" providerId="ADAL" clId="{EE075950-4991-4250-A176-07712C742ABE}" dt="2022-12-04T16:19:21.051" v="3861" actId="20577"/>
          <ac:spMkLst>
            <pc:docMk/>
            <pc:sldMk cId="748661387" sldId="290"/>
            <ac:spMk id="7" creationId="{00000000-0000-0000-0000-000000000000}"/>
          </ac:spMkLst>
        </pc:spChg>
        <pc:spChg chg="mod">
          <ac:chgData name="Dimitrakos Thodoris" userId="73dfc49f-6c51-40ce-a976-354b19fac3d2" providerId="ADAL" clId="{EE075950-4991-4250-A176-07712C742ABE}" dt="2022-12-04T16:20:12.707" v="4026" actId="20577"/>
          <ac:spMkLst>
            <pc:docMk/>
            <pc:sldMk cId="748661387" sldId="290"/>
            <ac:spMk id="8" creationId="{00000000-0000-0000-0000-000000000000}"/>
          </ac:spMkLst>
        </pc:spChg>
      </pc:sldChg>
      <pc:sldChg chg="add del">
        <pc:chgData name="Dimitrakos Thodoris" userId="73dfc49f-6c51-40ce-a976-354b19fac3d2" providerId="ADAL" clId="{EE075950-4991-4250-A176-07712C742ABE}" dt="2022-12-04T16:18:57.051" v="3776" actId="47"/>
        <pc:sldMkLst>
          <pc:docMk/>
          <pc:sldMk cId="1224616470" sldId="291"/>
        </pc:sldMkLst>
      </pc:sldChg>
      <pc:sldChg chg="modSp mod">
        <pc:chgData name="Dimitrakos Thodoris" userId="73dfc49f-6c51-40ce-a976-354b19fac3d2" providerId="ADAL" clId="{EE075950-4991-4250-A176-07712C742ABE}" dt="2022-12-04T13:32:30.909" v="309" actId="20577"/>
        <pc:sldMkLst>
          <pc:docMk/>
          <pc:sldMk cId="413215690" sldId="292"/>
        </pc:sldMkLst>
        <pc:spChg chg="mod">
          <ac:chgData name="Dimitrakos Thodoris" userId="73dfc49f-6c51-40ce-a976-354b19fac3d2" providerId="ADAL" clId="{EE075950-4991-4250-A176-07712C742ABE}" dt="2022-12-04T13:30:59.908" v="82" actId="20577"/>
          <ac:spMkLst>
            <pc:docMk/>
            <pc:sldMk cId="413215690" sldId="292"/>
            <ac:spMk id="2" creationId="{E5FCEFBC-D3E9-46EF-9A63-A5E26916145A}"/>
          </ac:spMkLst>
        </pc:spChg>
        <pc:spChg chg="mod">
          <ac:chgData name="Dimitrakos Thodoris" userId="73dfc49f-6c51-40ce-a976-354b19fac3d2" providerId="ADAL" clId="{EE075950-4991-4250-A176-07712C742ABE}" dt="2022-12-04T13:32:30.909" v="309" actId="20577"/>
          <ac:spMkLst>
            <pc:docMk/>
            <pc:sldMk cId="413215690" sldId="292"/>
            <ac:spMk id="3" creationId="{3C5EAB4C-CE48-4696-B2D8-FE17A5676A56}"/>
          </ac:spMkLst>
        </pc:spChg>
      </pc:sldChg>
      <pc:sldChg chg="modSp mod">
        <pc:chgData name="Dimitrakos Thodoris" userId="73dfc49f-6c51-40ce-a976-354b19fac3d2" providerId="ADAL" clId="{EE075950-4991-4250-A176-07712C742ABE}" dt="2022-12-04T13:33:22.591" v="425" actId="20577"/>
        <pc:sldMkLst>
          <pc:docMk/>
          <pc:sldMk cId="75268927" sldId="293"/>
        </pc:sldMkLst>
        <pc:spChg chg="mod">
          <ac:chgData name="Dimitrakos Thodoris" userId="73dfc49f-6c51-40ce-a976-354b19fac3d2" providerId="ADAL" clId="{EE075950-4991-4250-A176-07712C742ABE}" dt="2022-12-04T13:32:47.699" v="338" actId="20577"/>
          <ac:spMkLst>
            <pc:docMk/>
            <pc:sldMk cId="75268927" sldId="293"/>
            <ac:spMk id="2" creationId="{5DF0394C-D1C8-4AFD-9DE3-1F73ABB901BC}"/>
          </ac:spMkLst>
        </pc:spChg>
        <pc:spChg chg="mod">
          <ac:chgData name="Dimitrakos Thodoris" userId="73dfc49f-6c51-40ce-a976-354b19fac3d2" providerId="ADAL" clId="{EE075950-4991-4250-A176-07712C742ABE}" dt="2022-12-04T13:33:22.591" v="425" actId="20577"/>
          <ac:spMkLst>
            <pc:docMk/>
            <pc:sldMk cId="75268927" sldId="293"/>
            <ac:spMk id="3" creationId="{91321337-F661-48E1-91CA-05ECCB9CA32A}"/>
          </ac:spMkLst>
        </pc:spChg>
      </pc:sldChg>
      <pc:sldChg chg="ord">
        <pc:chgData name="Dimitrakos Thodoris" userId="73dfc49f-6c51-40ce-a976-354b19fac3d2" providerId="ADAL" clId="{EE075950-4991-4250-A176-07712C742ABE}" dt="2022-12-04T15:56:35.241" v="2611"/>
        <pc:sldMkLst>
          <pc:docMk/>
          <pc:sldMk cId="1089614113"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B32214-9668-4DCC-BB5C-29AA4BA15FCB}"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371547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B32214-9668-4DCC-BB5C-29AA4BA15FCB}"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157428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B32214-9668-4DCC-BB5C-29AA4BA15FCB}"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373037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B32214-9668-4DCC-BB5C-29AA4BA15FCB}"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9434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B32214-9668-4DCC-BB5C-29AA4BA15FCB}"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2036606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DB32214-9668-4DCC-BB5C-29AA4BA15FCB}"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2869567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DB32214-9668-4DCC-BB5C-29AA4BA15FCB}"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388603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32214-9668-4DCC-BB5C-29AA4BA15FCB}"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256812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32214-9668-4DCC-BB5C-29AA4BA15FCB}"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304785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32214-9668-4DCC-BB5C-29AA4BA15FCB}"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95489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B32214-9668-4DCC-BB5C-29AA4BA15FCB}"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369215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B32214-9668-4DCC-BB5C-29AA4BA15FCB}"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423439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B32214-9668-4DCC-BB5C-29AA4BA15FCB}"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251796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B32214-9668-4DCC-BB5C-29AA4BA15FCB}"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63850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32214-9668-4DCC-BB5C-29AA4BA15FCB}"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123308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B32214-9668-4DCC-BB5C-29AA4BA15FCB}"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314359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B32214-9668-4DCC-BB5C-29AA4BA15FCB}"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F71C-83D8-4215-BCC7-0A8033F41EF4}" type="slidenum">
              <a:rPr lang="en-US" smtClean="0"/>
              <a:t>‹#›</a:t>
            </a:fld>
            <a:endParaRPr lang="en-US"/>
          </a:p>
        </p:txBody>
      </p:sp>
    </p:spTree>
    <p:extLst>
      <p:ext uri="{BB962C8B-B14F-4D97-AF65-F5344CB8AC3E}">
        <p14:creationId xmlns:p14="http://schemas.microsoft.com/office/powerpoint/2010/main" val="6919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DB32214-9668-4DCC-BB5C-29AA4BA15FCB}" type="datetimeFigureOut">
              <a:rPr lang="en-US" smtClean="0"/>
              <a:t>12/12/2023</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E39F71C-83D8-4215-BCC7-0A8033F41EF4}" type="slidenum">
              <a:rPr lang="en-US" smtClean="0"/>
              <a:t>‹#›</a:t>
            </a:fld>
            <a:endParaRPr lang="en-US"/>
          </a:p>
        </p:txBody>
      </p:sp>
    </p:spTree>
    <p:extLst>
      <p:ext uri="{BB962C8B-B14F-4D97-AF65-F5344CB8AC3E}">
        <p14:creationId xmlns:p14="http://schemas.microsoft.com/office/powerpoint/2010/main" val="411458648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762000" y="5301208"/>
            <a:ext cx="6858000" cy="1440160"/>
          </a:xfrm>
        </p:spPr>
        <p:txBody>
          <a:bodyPr>
            <a:normAutofit/>
          </a:bodyPr>
          <a:lstStyle/>
          <a:p>
            <a:pPr algn="ctr"/>
            <a:r>
              <a:rPr lang="el-GR" sz="4400" b="1" dirty="0"/>
              <a:t>Επιστημονική Επανάσταση (16</a:t>
            </a:r>
            <a:r>
              <a:rPr lang="el-GR" sz="4400" b="1" baseline="30000" dirty="0"/>
              <a:t>ος</a:t>
            </a:r>
            <a:r>
              <a:rPr lang="el-GR" sz="4400" b="1" dirty="0"/>
              <a:t>-17</a:t>
            </a:r>
            <a:r>
              <a:rPr lang="el-GR" sz="4400" b="1" baseline="30000" dirty="0"/>
              <a:t>ος</a:t>
            </a:r>
            <a:r>
              <a:rPr lang="el-GR" sz="4400" b="1" dirty="0"/>
              <a:t> αι)</a:t>
            </a:r>
            <a:endParaRPr lang="en-US" sz="4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08504" cy="5301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819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01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496" y="0"/>
            <a:ext cx="91450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78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476672"/>
            <a:ext cx="6781800" cy="576064"/>
          </a:xfrm>
        </p:spPr>
        <p:txBody>
          <a:bodyPr>
            <a:noAutofit/>
          </a:bodyPr>
          <a:lstStyle/>
          <a:p>
            <a:pPr algn="ctr"/>
            <a:r>
              <a:rPr lang="el-GR" sz="3600" b="1" u="sng" dirty="0"/>
              <a:t>Η κοσμική διαίρεση</a:t>
            </a:r>
            <a:endParaRPr lang="en-US" sz="3600" b="1" u="sng" dirty="0"/>
          </a:p>
        </p:txBody>
      </p:sp>
      <p:sp>
        <p:nvSpPr>
          <p:cNvPr id="5" name="Content Placeholder 4"/>
          <p:cNvSpPr>
            <a:spLocks noGrp="1"/>
          </p:cNvSpPr>
          <p:nvPr>
            <p:ph idx="1"/>
          </p:nvPr>
        </p:nvSpPr>
        <p:spPr>
          <a:xfrm>
            <a:off x="762000" y="1196752"/>
            <a:ext cx="7543800" cy="5040560"/>
          </a:xfrm>
        </p:spPr>
        <p:txBody>
          <a:bodyPr>
            <a:normAutofit/>
          </a:bodyPr>
          <a:lstStyle/>
          <a:p>
            <a:endParaRPr lang="en-US" sz="3200" b="1" dirty="0"/>
          </a:p>
          <a:p>
            <a:r>
              <a:rPr lang="el-GR" sz="3200" b="1" dirty="0" err="1"/>
              <a:t>Υποσελήνια</a:t>
            </a:r>
            <a:r>
              <a:rPr lang="el-GR" sz="3200" b="1" dirty="0"/>
              <a:t> περιοχή</a:t>
            </a:r>
            <a:endParaRPr lang="en-US" sz="3200" dirty="0"/>
          </a:p>
          <a:p>
            <a:pPr marL="0" indent="0">
              <a:buNone/>
            </a:pPr>
            <a:endParaRPr lang="en-US" sz="3200" b="1" dirty="0"/>
          </a:p>
          <a:p>
            <a:r>
              <a:rPr lang="el-GR" sz="3200" b="1" dirty="0" err="1"/>
              <a:t>Υπερσελήνια</a:t>
            </a:r>
            <a:r>
              <a:rPr lang="el-GR" sz="3200" b="1" dirty="0"/>
              <a:t> περιοχή </a:t>
            </a:r>
            <a:endParaRPr lang="en-US" sz="3200"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2769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err="1"/>
              <a:t>Υποσελήνιος</a:t>
            </a:r>
            <a:r>
              <a:rPr lang="el-GR" dirty="0"/>
              <a:t> χώρος</a:t>
            </a:r>
            <a:endParaRPr lang="en-US" dirty="0"/>
          </a:p>
        </p:txBody>
      </p:sp>
      <p:sp>
        <p:nvSpPr>
          <p:cNvPr id="3" name="Content Placeholder 2"/>
          <p:cNvSpPr>
            <a:spLocks noGrp="1"/>
          </p:cNvSpPr>
          <p:nvPr>
            <p:ph idx="1"/>
          </p:nvPr>
        </p:nvSpPr>
        <p:spPr/>
        <p:txBody>
          <a:bodyPr/>
          <a:lstStyle/>
          <a:p>
            <a:r>
              <a:rPr lang="el-GR" dirty="0"/>
              <a:t>βασιλεύει η μεταβολή, η αλλοίωση, η γέννηση και η φθορά. </a:t>
            </a:r>
          </a:p>
          <a:p>
            <a:endParaRPr lang="el-GR" dirty="0"/>
          </a:p>
          <a:p>
            <a:r>
              <a:rPr lang="el-GR" dirty="0"/>
              <a:t>Σ΄ αυτό το τόπο λαμβάνει χώρα η κυκλοφορική κίνηση των τεσσάρων απλών σωμάτων γης, ύδατος, αέρος και πυρός </a:t>
            </a:r>
            <a:endParaRPr lang="en-US" dirty="0"/>
          </a:p>
          <a:p>
            <a:pPr marL="0" indent="0">
              <a:buNone/>
            </a:pPr>
            <a:endParaRPr lang="en-US" dirty="0"/>
          </a:p>
        </p:txBody>
      </p:sp>
    </p:spTree>
    <p:extLst>
      <p:ext uri="{BB962C8B-B14F-4D97-AF65-F5344CB8AC3E}">
        <p14:creationId xmlns:p14="http://schemas.microsoft.com/office/powerpoint/2010/main" val="18016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err="1"/>
              <a:t>Υπερσελήνια</a:t>
            </a:r>
            <a:r>
              <a:rPr lang="el-GR" dirty="0"/>
              <a:t> περιοχή </a:t>
            </a:r>
            <a:endParaRPr lang="en-US" dirty="0"/>
          </a:p>
        </p:txBody>
      </p:sp>
      <p:sp>
        <p:nvSpPr>
          <p:cNvPr id="3" name="Content Placeholder 2"/>
          <p:cNvSpPr>
            <a:spLocks noGrp="1"/>
          </p:cNvSpPr>
          <p:nvPr>
            <p:ph idx="1"/>
          </p:nvPr>
        </p:nvSpPr>
        <p:spPr/>
        <p:txBody>
          <a:bodyPr/>
          <a:lstStyle/>
          <a:p>
            <a:r>
              <a:rPr lang="el-GR" dirty="0"/>
              <a:t>βασιλεύει η «αϊδία κίνηση των αθανάτων αϊδίων ουσιών που φθάνει μέχρι της σφαίρας των απλανών. </a:t>
            </a:r>
          </a:p>
          <a:p>
            <a:r>
              <a:rPr lang="el-GR" dirty="0"/>
              <a:t>Σ΄ αυτόν δεν υπάρχουν τα τέσσερα γνωστά στοιχεία, αλλά την ύλη του την αποτελεί ένα «πέμπτο σώμα» ή πέμπτη ουσία, κοινώς λεγόμενη «πεμπτουσία» </a:t>
            </a:r>
            <a:endParaRPr lang="en-US" dirty="0"/>
          </a:p>
          <a:p>
            <a:pPr marL="0" indent="0">
              <a:buNone/>
            </a:pPr>
            <a:endParaRPr lang="en-US" dirty="0"/>
          </a:p>
        </p:txBody>
      </p:sp>
    </p:spTree>
    <p:extLst>
      <p:ext uri="{BB962C8B-B14F-4D97-AF65-F5344CB8AC3E}">
        <p14:creationId xmlns:p14="http://schemas.microsoft.com/office/powerpoint/2010/main" val="305570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l-GR" dirty="0"/>
              <a:t>Κίνηση (στον χώρο)</a:t>
            </a:r>
            <a:endParaRPr lang="en-US" dirty="0"/>
          </a:p>
        </p:txBody>
      </p:sp>
      <p:sp>
        <p:nvSpPr>
          <p:cNvPr id="5" name="Text Placeholder 4"/>
          <p:cNvSpPr>
            <a:spLocks noGrp="1"/>
          </p:cNvSpPr>
          <p:nvPr>
            <p:ph type="body" idx="1"/>
          </p:nvPr>
        </p:nvSpPr>
        <p:spPr/>
        <p:txBody>
          <a:bodyPr/>
          <a:lstStyle/>
          <a:p>
            <a:r>
              <a:rPr lang="el-GR" sz="2000" b="1" dirty="0">
                <a:solidFill>
                  <a:schemeClr val="tx1"/>
                </a:solidFill>
              </a:rPr>
              <a:t>Τα ουράνια σώματα</a:t>
            </a:r>
            <a:endParaRPr lang="en-US" sz="2000" b="1" dirty="0">
              <a:solidFill>
                <a:schemeClr val="tx1"/>
              </a:solidFill>
            </a:endParaRPr>
          </a:p>
        </p:txBody>
      </p:sp>
      <p:sp>
        <p:nvSpPr>
          <p:cNvPr id="6" name="Content Placeholder 5"/>
          <p:cNvSpPr>
            <a:spLocks noGrp="1"/>
          </p:cNvSpPr>
          <p:nvPr>
            <p:ph sz="half" idx="2"/>
          </p:nvPr>
        </p:nvSpPr>
        <p:spPr/>
        <p:txBody>
          <a:bodyPr>
            <a:normAutofit/>
          </a:bodyPr>
          <a:lstStyle/>
          <a:p>
            <a:endParaRPr lang="en-US" dirty="0"/>
          </a:p>
          <a:p>
            <a:endParaRPr lang="en-US" dirty="0"/>
          </a:p>
          <a:p>
            <a:r>
              <a:rPr lang="el-GR" dirty="0"/>
              <a:t>Συνεχής κίνηση</a:t>
            </a:r>
            <a:endParaRPr lang="en-US" dirty="0"/>
          </a:p>
          <a:p>
            <a:endParaRPr lang="en-US" dirty="0"/>
          </a:p>
          <a:p>
            <a:r>
              <a:rPr lang="el-GR" dirty="0"/>
              <a:t>Κυκλική κίνηση </a:t>
            </a:r>
            <a:endParaRPr lang="en-US" dirty="0"/>
          </a:p>
          <a:p>
            <a:endParaRPr lang="en-US" dirty="0"/>
          </a:p>
        </p:txBody>
      </p:sp>
      <p:sp>
        <p:nvSpPr>
          <p:cNvPr id="7" name="Text Placeholder 6"/>
          <p:cNvSpPr>
            <a:spLocks noGrp="1"/>
          </p:cNvSpPr>
          <p:nvPr>
            <p:ph type="body" sz="quarter" idx="3"/>
          </p:nvPr>
        </p:nvSpPr>
        <p:spPr/>
        <p:txBody>
          <a:bodyPr/>
          <a:lstStyle/>
          <a:p>
            <a:r>
              <a:rPr lang="el-GR" sz="2000" b="1" dirty="0">
                <a:solidFill>
                  <a:schemeClr val="tx1"/>
                </a:solidFill>
              </a:rPr>
              <a:t>Γήινα σώματα </a:t>
            </a:r>
            <a:endParaRPr lang="en-US" sz="2000" b="1" dirty="0">
              <a:solidFill>
                <a:schemeClr val="tx1"/>
              </a:solidFill>
            </a:endParaRPr>
          </a:p>
        </p:txBody>
      </p:sp>
      <p:sp>
        <p:nvSpPr>
          <p:cNvPr id="8" name="Content Placeholder 7"/>
          <p:cNvSpPr>
            <a:spLocks noGrp="1"/>
          </p:cNvSpPr>
          <p:nvPr>
            <p:ph sz="quarter" idx="4"/>
          </p:nvPr>
        </p:nvSpPr>
        <p:spPr/>
        <p:txBody>
          <a:bodyPr>
            <a:normAutofit/>
          </a:bodyPr>
          <a:lstStyle/>
          <a:p>
            <a:endParaRPr lang="en-US" dirty="0"/>
          </a:p>
          <a:p>
            <a:endParaRPr lang="en-US" dirty="0"/>
          </a:p>
          <a:p>
            <a:r>
              <a:rPr lang="el-GR" dirty="0"/>
              <a:t>Ασυνεχής κίνηση</a:t>
            </a:r>
            <a:endParaRPr lang="en-US" dirty="0"/>
          </a:p>
          <a:p>
            <a:endParaRPr lang="en-US" dirty="0"/>
          </a:p>
          <a:p>
            <a:r>
              <a:rPr lang="el-GR" dirty="0"/>
              <a:t>Γραμμική κίνηση</a:t>
            </a:r>
            <a:endParaRPr lang="en-US" dirty="0"/>
          </a:p>
          <a:p>
            <a:endParaRPr lang="en-US" dirty="0"/>
          </a:p>
        </p:txBody>
      </p:sp>
    </p:spTree>
    <p:extLst>
      <p:ext uri="{BB962C8B-B14F-4D97-AF65-F5344CB8AC3E}">
        <p14:creationId xmlns:p14="http://schemas.microsoft.com/office/powerpoint/2010/main" val="648705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l-GR" dirty="0"/>
              <a:t>Επίγεια κίνηση </a:t>
            </a:r>
            <a:endParaRPr lang="en-US" dirty="0"/>
          </a:p>
        </p:txBody>
      </p:sp>
      <p:sp>
        <p:nvSpPr>
          <p:cNvPr id="8" name="Content Placeholder 7"/>
          <p:cNvSpPr>
            <a:spLocks noGrp="1"/>
          </p:cNvSpPr>
          <p:nvPr>
            <p:ph idx="1"/>
          </p:nvPr>
        </p:nvSpPr>
        <p:spPr/>
        <p:txBody>
          <a:bodyPr>
            <a:normAutofit/>
          </a:bodyPr>
          <a:lstStyle/>
          <a:p>
            <a:r>
              <a:rPr lang="el-GR" sz="2400" b="1" dirty="0"/>
              <a:t>Όλα τα γήινα σώματα είναι σύνθετα</a:t>
            </a:r>
            <a:endParaRPr lang="en-US" sz="2400" b="1" dirty="0"/>
          </a:p>
          <a:p>
            <a:pPr marL="0" indent="0">
              <a:buNone/>
            </a:pPr>
            <a:r>
              <a:rPr lang="el-GR" sz="1800" dirty="0"/>
              <a:t>Αποτελούνται από τα τέσσερα στοιχεία </a:t>
            </a:r>
            <a:endParaRPr lang="en-US" sz="1800" u="sng" dirty="0"/>
          </a:p>
          <a:p>
            <a:pPr marL="0" indent="0">
              <a:buNone/>
            </a:pPr>
            <a:endParaRPr lang="en-US" u="sng" dirty="0"/>
          </a:p>
          <a:p>
            <a:r>
              <a:rPr lang="el-GR" sz="2400" b="1" dirty="0" err="1"/>
              <a:t>Τοστοιχείο</a:t>
            </a:r>
            <a:r>
              <a:rPr lang="el-GR" sz="2400" b="1" dirty="0"/>
              <a:t> που κυριαρχεί καθορίζει την φυσική κίνηση του σώματος</a:t>
            </a:r>
            <a:endParaRPr lang="en-US" sz="2400" b="1" dirty="0"/>
          </a:p>
          <a:p>
            <a:pPr marL="0" indent="0">
              <a:buNone/>
            </a:pPr>
            <a:endParaRPr lang="en-US" sz="1800" dirty="0"/>
          </a:p>
          <a:p>
            <a:pPr marL="0" indent="0">
              <a:buNone/>
            </a:pPr>
            <a:r>
              <a:rPr lang="el-GR" sz="2400" b="1" dirty="0"/>
              <a:t>Φυσική</a:t>
            </a:r>
            <a:r>
              <a:rPr lang="en-US" sz="2400" b="1" dirty="0"/>
              <a:t> </a:t>
            </a:r>
            <a:r>
              <a:rPr lang="en-US" sz="2400" b="1" dirty="0">
                <a:solidFill>
                  <a:srgbClr val="FF0000"/>
                </a:solidFill>
              </a:rPr>
              <a:t>Vs</a:t>
            </a:r>
            <a:r>
              <a:rPr lang="el-GR" sz="2400" b="1" dirty="0">
                <a:solidFill>
                  <a:srgbClr val="FF0000"/>
                </a:solidFill>
              </a:rPr>
              <a:t> Βίαιη</a:t>
            </a:r>
            <a:r>
              <a:rPr lang="en-US" sz="2400" b="1" dirty="0"/>
              <a:t> (</a:t>
            </a:r>
            <a:r>
              <a:rPr lang="el-GR" sz="2400" b="1" dirty="0"/>
              <a:t>εξαναγκασμένη</a:t>
            </a:r>
            <a:r>
              <a:rPr lang="en-US" sz="2400" b="1" dirty="0"/>
              <a:t>) </a:t>
            </a:r>
            <a:r>
              <a:rPr lang="el-GR" sz="2400" b="1" dirty="0"/>
              <a:t>κίνηση</a:t>
            </a:r>
            <a:endParaRPr lang="en-US" sz="2400" b="1" dirty="0"/>
          </a:p>
          <a:p>
            <a:pPr marL="0" indent="0">
              <a:buNone/>
            </a:pPr>
            <a:r>
              <a:rPr lang="en-US" sz="1800" dirty="0">
                <a:latin typeface="Times New Roman"/>
                <a:cs typeface="Times New Roman"/>
              </a:rPr>
              <a:t>▬</a:t>
            </a:r>
            <a:r>
              <a:rPr lang="el-GR" sz="1800" dirty="0">
                <a:latin typeface="Times New Roman"/>
                <a:cs typeface="Times New Roman"/>
              </a:rPr>
              <a:t>Η 2</a:t>
            </a:r>
            <a:r>
              <a:rPr lang="el-GR" sz="1800" baseline="30000" dirty="0">
                <a:latin typeface="Times New Roman"/>
                <a:cs typeface="Times New Roman"/>
              </a:rPr>
              <a:t>η</a:t>
            </a:r>
            <a:r>
              <a:rPr lang="el-GR" sz="1800" dirty="0">
                <a:latin typeface="Times New Roman"/>
                <a:cs typeface="Times New Roman"/>
              </a:rPr>
              <a:t> χρειάζεται μια εξωτερική δύναμη</a:t>
            </a:r>
            <a:endParaRPr lang="en-US" sz="1800" dirty="0">
              <a:latin typeface="Times New Roman"/>
              <a:cs typeface="Times New Roman"/>
            </a:endParaRPr>
          </a:p>
          <a:p>
            <a:pPr marL="0" indent="0">
              <a:buNone/>
            </a:pPr>
            <a:endParaRPr lang="en-US" dirty="0"/>
          </a:p>
          <a:p>
            <a:pPr marL="0" indent="0">
              <a:buNone/>
            </a:pPr>
            <a:endParaRPr lang="en-US" sz="1800" dirty="0"/>
          </a:p>
        </p:txBody>
      </p:sp>
    </p:spTree>
    <p:extLst>
      <p:ext uri="{BB962C8B-B14F-4D97-AF65-F5344CB8AC3E}">
        <p14:creationId xmlns:p14="http://schemas.microsoft.com/office/powerpoint/2010/main" val="91843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Τελεολογία</a:t>
            </a:r>
            <a:endParaRPr lang="en-US" dirty="0"/>
          </a:p>
        </p:txBody>
      </p:sp>
      <p:sp>
        <p:nvSpPr>
          <p:cNvPr id="3" name="Content Placeholder 2"/>
          <p:cNvSpPr>
            <a:spLocks noGrp="1"/>
          </p:cNvSpPr>
          <p:nvPr>
            <p:ph idx="1"/>
          </p:nvPr>
        </p:nvSpPr>
        <p:spPr/>
        <p:txBody>
          <a:bodyPr/>
          <a:lstStyle/>
          <a:p>
            <a:pPr marL="0" indent="0">
              <a:buNone/>
            </a:pPr>
            <a:r>
              <a:rPr lang="el-GR" dirty="0"/>
              <a:t>Τι είναι γνώση;</a:t>
            </a:r>
            <a:endParaRPr lang="en-US" dirty="0"/>
          </a:p>
          <a:p>
            <a:pPr marL="0" indent="0">
              <a:buNone/>
            </a:pPr>
            <a:endParaRPr lang="en-US" dirty="0"/>
          </a:p>
          <a:p>
            <a:pPr marL="0" indent="0">
              <a:buNone/>
            </a:pPr>
            <a:r>
              <a:rPr lang="el-GR" dirty="0"/>
              <a:t>Τι σημαίνει να γνωρίζουμε επαρκώς κάτι;</a:t>
            </a:r>
            <a:endParaRPr lang="en-US" dirty="0"/>
          </a:p>
          <a:p>
            <a:pPr marL="0" indent="0">
              <a:buNone/>
            </a:pPr>
            <a:endParaRPr lang="en-US" dirty="0"/>
          </a:p>
          <a:p>
            <a:pPr marL="0" indent="0">
              <a:buNone/>
            </a:pPr>
            <a:r>
              <a:rPr lang="el-GR" dirty="0"/>
              <a:t>«…θεωρούμε ότι έχουμε επιστημονική γνώση (ενός</a:t>
            </a:r>
          </a:p>
          <a:p>
            <a:pPr marL="0" indent="0">
              <a:buNone/>
            </a:pPr>
            <a:r>
              <a:rPr lang="el-GR" dirty="0"/>
              <a:t>πράγματος) όταν γνωρίζουμε την αιτία του… » Αναλυτικά Ύστερα</a:t>
            </a:r>
            <a:r>
              <a:rPr lang="en-US" dirty="0"/>
              <a:t>, 94a 20</a:t>
            </a:r>
            <a:r>
              <a:rPr lang="el-GR" dirty="0"/>
              <a:t>. </a:t>
            </a:r>
            <a:endParaRPr lang="en-US" dirty="0"/>
          </a:p>
        </p:txBody>
      </p:sp>
    </p:spTree>
    <p:extLst>
      <p:ext uri="{BB962C8B-B14F-4D97-AF65-F5344CB8AC3E}">
        <p14:creationId xmlns:p14="http://schemas.microsoft.com/office/powerpoint/2010/main" val="282606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Αίτια</a:t>
            </a:r>
            <a:endParaRPr lang="en-US" dirty="0"/>
          </a:p>
        </p:txBody>
      </p:sp>
      <p:sp>
        <p:nvSpPr>
          <p:cNvPr id="3" name="Content Placeholder 2"/>
          <p:cNvSpPr>
            <a:spLocks noGrp="1"/>
          </p:cNvSpPr>
          <p:nvPr>
            <p:ph idx="1"/>
          </p:nvPr>
        </p:nvSpPr>
        <p:spPr/>
        <p:txBody>
          <a:bodyPr>
            <a:normAutofit/>
          </a:bodyPr>
          <a:lstStyle/>
          <a:p>
            <a:r>
              <a:rPr lang="el-GR" sz="2000" dirty="0"/>
              <a:t>Οι αιτίες είναι τέσσερις. Μία από αυτές λέμε ότι είναι η ουσία ή η ουσιαστική φύση ενός πράγματος (γιατί ο λόγος ύπαρξης ενός πράγματος ανάγεται τελικά στον τύπο του)∙ άλλη αιτία είναι η ύλη ή από πού προκύπτει το υποκείμενο∙ τρίτη αιτία είναι η πηγή της κίνησης∙ και τέταρτη είναι η αιτία που στέκει απέναντι, ο σκοπός και το «αγαθό» (γιατί αυτό είναι ο τελικός σκοπός κάθε κίνησης και γένεσης)</a:t>
            </a:r>
            <a:r>
              <a:rPr lang="en-US" sz="2400" dirty="0"/>
              <a:t>, </a:t>
            </a:r>
            <a:r>
              <a:rPr lang="el-GR" sz="2400" i="1" dirty="0"/>
              <a:t>Μετά τα Φυσικά</a:t>
            </a:r>
            <a:r>
              <a:rPr lang="en-US" sz="2400" dirty="0"/>
              <a:t>, A iii 983a 26 – 30. </a:t>
            </a:r>
          </a:p>
        </p:txBody>
      </p:sp>
    </p:spTree>
    <p:extLst>
      <p:ext uri="{BB962C8B-B14F-4D97-AF65-F5344CB8AC3E}">
        <p14:creationId xmlns:p14="http://schemas.microsoft.com/office/powerpoint/2010/main" val="195256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Αίτια</a:t>
            </a:r>
            <a:r>
              <a:rPr lang="en-US" dirty="0"/>
              <a:t>…</a:t>
            </a:r>
          </a:p>
        </p:txBody>
      </p:sp>
      <p:sp>
        <p:nvSpPr>
          <p:cNvPr id="3" name="Content Placeholder 2"/>
          <p:cNvSpPr>
            <a:spLocks noGrp="1"/>
          </p:cNvSpPr>
          <p:nvPr>
            <p:ph idx="1"/>
          </p:nvPr>
        </p:nvSpPr>
        <p:spPr/>
        <p:txBody>
          <a:bodyPr>
            <a:normAutofit/>
          </a:bodyPr>
          <a:lstStyle/>
          <a:p>
            <a:r>
              <a:rPr lang="en-US" b="1" u="sng" dirty="0"/>
              <a:t>The material cause</a:t>
            </a:r>
            <a:r>
              <a:rPr lang="en-US" dirty="0"/>
              <a:t>: “that out of which”</a:t>
            </a:r>
          </a:p>
          <a:p>
            <a:endParaRPr lang="en-US" dirty="0"/>
          </a:p>
          <a:p>
            <a:r>
              <a:rPr lang="en-US" b="1" u="sng" dirty="0"/>
              <a:t>The formal cause</a:t>
            </a:r>
            <a:r>
              <a:rPr lang="en-US" dirty="0"/>
              <a:t>: “the form”, “the account of what-it-is-to-be”</a:t>
            </a:r>
          </a:p>
          <a:p>
            <a:endParaRPr lang="en-US" dirty="0"/>
          </a:p>
          <a:p>
            <a:r>
              <a:rPr lang="en-US" b="1" u="sng" dirty="0"/>
              <a:t>The efficient cause</a:t>
            </a:r>
            <a:r>
              <a:rPr lang="en-US" dirty="0"/>
              <a:t>: “the primary source of the change or rest”</a:t>
            </a:r>
          </a:p>
          <a:p>
            <a:endParaRPr lang="en-US" dirty="0"/>
          </a:p>
          <a:p>
            <a:r>
              <a:rPr lang="en-US" b="1" u="sng" dirty="0"/>
              <a:t>The final cause</a:t>
            </a:r>
            <a:r>
              <a:rPr lang="en-US" dirty="0"/>
              <a:t>: “the end, that for the sake of which a thing is done”</a:t>
            </a:r>
          </a:p>
        </p:txBody>
      </p:sp>
    </p:spTree>
    <p:extLst>
      <p:ext uri="{BB962C8B-B14F-4D97-AF65-F5344CB8AC3E}">
        <p14:creationId xmlns:p14="http://schemas.microsoft.com/office/powerpoint/2010/main" val="126324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EFBC-D3E9-46EF-9A63-A5E26916145A}"/>
              </a:ext>
            </a:extLst>
          </p:cNvPr>
          <p:cNvSpPr>
            <a:spLocks noGrp="1"/>
          </p:cNvSpPr>
          <p:nvPr>
            <p:ph type="title"/>
          </p:nvPr>
        </p:nvSpPr>
        <p:spPr/>
        <p:txBody>
          <a:bodyPr/>
          <a:lstStyle/>
          <a:p>
            <a:r>
              <a:rPr lang="el-GR" dirty="0"/>
              <a:t>Ο Μεσαιωνικός Αριστοτελισμός</a:t>
            </a:r>
            <a:endParaRPr lang="en-GB" dirty="0"/>
          </a:p>
        </p:txBody>
      </p:sp>
      <p:sp>
        <p:nvSpPr>
          <p:cNvPr id="3" name="Content Placeholder 2">
            <a:extLst>
              <a:ext uri="{FF2B5EF4-FFF2-40B4-BE49-F238E27FC236}">
                <a16:creationId xmlns:a16="http://schemas.microsoft.com/office/drawing/2014/main" id="{3C5EAB4C-CE48-4696-B2D8-FE17A5676A56}"/>
              </a:ext>
            </a:extLst>
          </p:cNvPr>
          <p:cNvSpPr>
            <a:spLocks noGrp="1"/>
          </p:cNvSpPr>
          <p:nvPr>
            <p:ph idx="1"/>
          </p:nvPr>
        </p:nvSpPr>
        <p:spPr/>
        <p:txBody>
          <a:bodyPr/>
          <a:lstStyle/>
          <a:p>
            <a:r>
              <a:rPr lang="el-GR" dirty="0"/>
              <a:t>Οι δυσκολίες</a:t>
            </a:r>
            <a:endParaRPr lang="en-US" dirty="0"/>
          </a:p>
          <a:p>
            <a:pPr marL="0" indent="0">
              <a:buNone/>
            </a:pPr>
            <a:endParaRPr lang="en-US" dirty="0"/>
          </a:p>
          <a:p>
            <a:pPr marL="0" indent="0">
              <a:buNone/>
            </a:pPr>
            <a:r>
              <a:rPr lang="en-US" dirty="0"/>
              <a:t>-</a:t>
            </a:r>
            <a:r>
              <a:rPr lang="el-GR" dirty="0"/>
              <a:t>Ασυμβατότητες μεταξύ Αριστοτελισμού και </a:t>
            </a:r>
            <a:r>
              <a:rPr lang="el-GR" dirty="0" err="1"/>
              <a:t>Χριστινικής</a:t>
            </a:r>
            <a:r>
              <a:rPr lang="el-GR" dirty="0"/>
              <a:t> θεολογίας</a:t>
            </a:r>
            <a:endParaRPr lang="en-US" dirty="0"/>
          </a:p>
          <a:p>
            <a:pPr marL="0" indent="0">
              <a:buNone/>
            </a:pPr>
            <a:endParaRPr lang="en-US" dirty="0"/>
          </a:p>
          <a:p>
            <a:pPr marL="0" indent="0">
              <a:buNone/>
            </a:pPr>
            <a:r>
              <a:rPr lang="el-GR" dirty="0"/>
              <a:t>Βασικές ασυμβατότητες</a:t>
            </a:r>
            <a:r>
              <a:rPr lang="en-GB" dirty="0"/>
              <a:t>:</a:t>
            </a:r>
          </a:p>
          <a:p>
            <a:pPr marL="514350" indent="-514350">
              <a:buAutoNum type="alphaLcParenR"/>
            </a:pPr>
            <a:r>
              <a:rPr lang="el-GR" dirty="0"/>
              <a:t>Η αιωνιότητα του Κόσμου</a:t>
            </a:r>
            <a:endParaRPr lang="en-GB" dirty="0"/>
          </a:p>
          <a:p>
            <a:pPr marL="514350" indent="-514350">
              <a:buAutoNum type="alphaLcParenR"/>
            </a:pPr>
            <a:r>
              <a:rPr lang="el-GR" dirty="0"/>
              <a:t>Το σώμα ως μορφή της ψυχής</a:t>
            </a:r>
            <a:endParaRPr lang="en-US" dirty="0"/>
          </a:p>
          <a:p>
            <a:pPr marL="514350" indent="-514350">
              <a:buFont typeface="Wingdings 2"/>
              <a:buAutoNum type="alphaLcParenR"/>
            </a:pPr>
            <a:r>
              <a:rPr lang="el-GR" dirty="0"/>
              <a:t>Το σύμπαν είναι </a:t>
            </a:r>
            <a:r>
              <a:rPr lang="el-GR" dirty="0" err="1"/>
              <a:t>αιτιακά</a:t>
            </a:r>
            <a:r>
              <a:rPr lang="el-GR" dirty="0"/>
              <a:t> «εύτακτο»</a:t>
            </a:r>
            <a:endParaRPr lang="en-US" dirty="0"/>
          </a:p>
          <a:p>
            <a:pPr marL="514350" indent="-514350">
              <a:buAutoNum type="alphaLcParenR"/>
            </a:pPr>
            <a:endParaRPr lang="en-US" dirty="0"/>
          </a:p>
        </p:txBody>
      </p:sp>
    </p:spTree>
    <p:extLst>
      <p:ext uri="{BB962C8B-B14F-4D97-AF65-F5344CB8AC3E}">
        <p14:creationId xmlns:p14="http://schemas.microsoft.com/office/powerpoint/2010/main" val="41321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59240"/>
          </a:xfrm>
        </p:spPr>
        <p:txBody>
          <a:bodyPr>
            <a:normAutofit/>
          </a:bodyPr>
          <a:lstStyle/>
          <a:p>
            <a:pPr algn="ctr"/>
            <a:r>
              <a:rPr lang="el-GR" dirty="0"/>
              <a:t>Παράδειγμα</a:t>
            </a:r>
            <a:endParaRPr lang="en-US" dirty="0"/>
          </a:p>
        </p:txBody>
      </p:sp>
      <p:sp>
        <p:nvSpPr>
          <p:cNvPr id="7" name="Content Placeholder 6"/>
          <p:cNvSpPr>
            <a:spLocks noGrp="1"/>
          </p:cNvSpPr>
          <p:nvPr>
            <p:ph idx="1"/>
          </p:nvPr>
        </p:nvSpPr>
        <p:spPr/>
        <p:txBody>
          <a:bodyPr>
            <a:noAutofit/>
          </a:bodyPr>
          <a:lstStyle/>
          <a:p>
            <a:pPr marL="0" indent="0">
              <a:buNone/>
            </a:pPr>
            <a:r>
              <a:rPr lang="el-GR" u="sng" dirty="0"/>
              <a:t>Υλικό αίτιο</a:t>
            </a:r>
            <a:r>
              <a:rPr lang="el-GR" dirty="0"/>
              <a:t>: μάρμαρο</a:t>
            </a:r>
          </a:p>
          <a:p>
            <a:pPr marL="0" indent="0">
              <a:buNone/>
            </a:pPr>
            <a:endParaRPr lang="en-US" dirty="0"/>
          </a:p>
          <a:p>
            <a:pPr marL="0" indent="0">
              <a:buNone/>
            </a:pPr>
            <a:r>
              <a:rPr lang="el-GR" u="sng" dirty="0"/>
              <a:t>Μορφικό ή ειδικό αίτιο</a:t>
            </a:r>
            <a:r>
              <a:rPr lang="en-US" dirty="0"/>
              <a:t>:</a:t>
            </a:r>
            <a:r>
              <a:rPr lang="el-GR" dirty="0"/>
              <a:t> η γυναικεία μορφή</a:t>
            </a:r>
          </a:p>
          <a:p>
            <a:pPr marL="0" indent="0">
              <a:buNone/>
            </a:pPr>
            <a:r>
              <a:rPr lang="el-GR" dirty="0"/>
              <a:t>Της </a:t>
            </a:r>
            <a:r>
              <a:rPr lang="el-GR" dirty="0" err="1"/>
              <a:t>αφροδίτης</a:t>
            </a:r>
            <a:endParaRPr lang="el-GR" dirty="0"/>
          </a:p>
          <a:p>
            <a:pPr marL="0" indent="0">
              <a:buNone/>
            </a:pPr>
            <a:r>
              <a:rPr lang="en-US" dirty="0"/>
              <a:t> </a:t>
            </a:r>
          </a:p>
          <a:p>
            <a:pPr marL="0" indent="0">
              <a:buNone/>
            </a:pPr>
            <a:r>
              <a:rPr lang="el-GR" u="sng" dirty="0"/>
              <a:t>Ποιητικό αίτιο</a:t>
            </a:r>
            <a:r>
              <a:rPr lang="en-US" dirty="0"/>
              <a:t>: </a:t>
            </a:r>
            <a:r>
              <a:rPr lang="el-GR" dirty="0"/>
              <a:t>Η εργασία του Αλέξανδρου </a:t>
            </a:r>
          </a:p>
          <a:p>
            <a:pPr marL="0" indent="0">
              <a:buNone/>
            </a:pPr>
            <a:r>
              <a:rPr lang="el-GR" dirty="0"/>
              <a:t>Της Αντιόχειας (πιθανόν)</a:t>
            </a:r>
          </a:p>
          <a:p>
            <a:pPr marL="0" indent="0">
              <a:buNone/>
            </a:pPr>
            <a:endParaRPr lang="el-GR" u="sng" dirty="0"/>
          </a:p>
          <a:p>
            <a:pPr marL="0" indent="0">
              <a:buNone/>
            </a:pPr>
            <a:r>
              <a:rPr lang="el-GR" u="sng" dirty="0"/>
              <a:t>Τελικό αίτιο</a:t>
            </a:r>
            <a:r>
              <a:rPr lang="en-US" dirty="0"/>
              <a:t>: </a:t>
            </a:r>
            <a:r>
              <a:rPr lang="el-GR" dirty="0"/>
              <a:t>Διακόσμηση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306" y="1556792"/>
            <a:ext cx="3124951" cy="4896544"/>
          </a:xfrm>
          <a:prstGeom prst="rect">
            <a:avLst/>
          </a:prstGeom>
        </p:spPr>
      </p:pic>
    </p:spTree>
    <p:extLst>
      <p:ext uri="{BB962C8B-B14F-4D97-AF65-F5344CB8AC3E}">
        <p14:creationId xmlns:p14="http://schemas.microsoft.com/office/powerpoint/2010/main" val="3713530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Σύμφωνα με τον Αριστοτέλη</a:t>
            </a:r>
            <a:endParaRPr lang="en-US" dirty="0"/>
          </a:p>
        </p:txBody>
      </p:sp>
      <p:sp>
        <p:nvSpPr>
          <p:cNvPr id="3" name="Content Placeholder 2"/>
          <p:cNvSpPr>
            <a:spLocks noGrp="1"/>
          </p:cNvSpPr>
          <p:nvPr>
            <p:ph idx="1"/>
          </p:nvPr>
        </p:nvSpPr>
        <p:spPr/>
        <p:txBody>
          <a:bodyPr/>
          <a:lstStyle/>
          <a:p>
            <a:r>
              <a:rPr lang="el-GR" dirty="0"/>
              <a:t>Υπάρχει εξηγητική προτεραιότητα του τελικού </a:t>
            </a:r>
            <a:r>
              <a:rPr lang="el-GR" dirty="0" err="1"/>
              <a:t>αίτίου</a:t>
            </a:r>
            <a:r>
              <a:rPr lang="el-GR" dirty="0"/>
              <a:t> έναντι του ποιητικού</a:t>
            </a:r>
          </a:p>
          <a:p>
            <a:endParaRPr lang="en-US" dirty="0"/>
          </a:p>
          <a:p>
            <a:r>
              <a:rPr lang="el-GR" dirty="0"/>
              <a:t>Το τελικό αίτιο είναι απαραίτητο για την κατανόηση των φαινομένων της φύσης</a:t>
            </a:r>
            <a:r>
              <a:rPr lang="en-US" dirty="0"/>
              <a:t> </a:t>
            </a:r>
          </a:p>
          <a:p>
            <a:endParaRPr lang="en-US" dirty="0"/>
          </a:p>
          <a:p>
            <a:r>
              <a:rPr lang="el-GR" dirty="0"/>
              <a:t>Η φύση είναι ανθρωπόμορφη ή «</a:t>
            </a:r>
            <a:r>
              <a:rPr lang="el-GR" dirty="0" err="1"/>
              <a:t>οργανισμικόμορφη</a:t>
            </a:r>
            <a:r>
              <a:rPr lang="el-GR" dirty="0"/>
              <a:t>»</a:t>
            </a:r>
          </a:p>
          <a:p>
            <a:r>
              <a:rPr lang="el-GR" dirty="0"/>
              <a:t>Η φύση είναι επικράτεια σκοπών (τελεολογία)</a:t>
            </a:r>
            <a:endParaRPr lang="en-US" dirty="0"/>
          </a:p>
        </p:txBody>
      </p:sp>
    </p:spTree>
    <p:extLst>
      <p:ext uri="{BB962C8B-B14F-4D97-AF65-F5344CB8AC3E}">
        <p14:creationId xmlns:p14="http://schemas.microsoft.com/office/powerpoint/2010/main" val="301985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Επιστημονική Επανάσταση</a:t>
            </a:r>
            <a:endParaRPr lang="en-US" dirty="0"/>
          </a:p>
        </p:txBody>
      </p:sp>
      <p:sp>
        <p:nvSpPr>
          <p:cNvPr id="3" name="Content Placeholder 2"/>
          <p:cNvSpPr>
            <a:spLocks noGrp="1"/>
          </p:cNvSpPr>
          <p:nvPr>
            <p:ph idx="1"/>
          </p:nvPr>
        </p:nvSpPr>
        <p:spPr/>
        <p:txBody>
          <a:bodyPr/>
          <a:lstStyle/>
          <a:p>
            <a:endParaRPr lang="en-US" dirty="0"/>
          </a:p>
          <a:p>
            <a:r>
              <a:rPr lang="el-GR" b="1" u="sng" dirty="0"/>
              <a:t>Νέα αντίληψη για το σύμπαν</a:t>
            </a:r>
            <a:endParaRPr lang="en-US" b="1" u="sng" dirty="0"/>
          </a:p>
          <a:p>
            <a:endParaRPr lang="en-US" dirty="0"/>
          </a:p>
          <a:p>
            <a:r>
              <a:rPr lang="el-GR" b="1" u="sng" dirty="0"/>
              <a:t>Νέα αντίληψη για την επιστημονική μέθοδο</a:t>
            </a:r>
          </a:p>
          <a:p>
            <a:pPr marL="36900" indent="0">
              <a:buNone/>
            </a:pPr>
            <a:endParaRPr lang="en-US" b="1" u="sng" dirty="0"/>
          </a:p>
          <a:p>
            <a:r>
              <a:rPr lang="el-GR" b="1" u="sng" dirty="0"/>
              <a:t>Νέα </a:t>
            </a:r>
            <a:r>
              <a:rPr lang="el-GR" b="1" u="sng" dirty="0" err="1"/>
              <a:t>μεταφυική</a:t>
            </a:r>
            <a:r>
              <a:rPr lang="el-GR" b="1" u="sng" dirty="0"/>
              <a:t> αντίληψη για τη φύση</a:t>
            </a:r>
            <a:endParaRPr lang="en-US" b="1" u="sng" dirty="0"/>
          </a:p>
          <a:p>
            <a:endParaRPr lang="en-US" dirty="0"/>
          </a:p>
        </p:txBody>
      </p:sp>
    </p:spTree>
    <p:extLst>
      <p:ext uri="{BB962C8B-B14F-4D97-AF65-F5344CB8AC3E}">
        <p14:creationId xmlns:p14="http://schemas.microsoft.com/office/powerpoint/2010/main" val="385262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err="1"/>
              <a:t>Ηλιοκεντρισμός</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70485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421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780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dirty="0"/>
              <a:t>Το Κοπερνίκειο Μοντέλο </a:t>
            </a:r>
            <a:endParaRPr lang="en-US" dirty="0"/>
          </a:p>
        </p:txBody>
      </p:sp>
      <p:sp>
        <p:nvSpPr>
          <p:cNvPr id="3" name="Content Placeholder 2"/>
          <p:cNvSpPr>
            <a:spLocks noGrp="1"/>
          </p:cNvSpPr>
          <p:nvPr>
            <p:ph idx="1"/>
          </p:nvPr>
        </p:nvSpPr>
        <p:spPr/>
        <p:txBody>
          <a:bodyPr>
            <a:normAutofit/>
          </a:bodyPr>
          <a:lstStyle/>
          <a:p>
            <a:r>
              <a:rPr lang="el-GR" sz="2400" dirty="0"/>
              <a:t>Η Γη είναι ένας ακόμα πλανήτης που κινείται γύρω από τον ήλιο</a:t>
            </a:r>
            <a:endParaRPr lang="en-US" sz="2400" dirty="0"/>
          </a:p>
          <a:p>
            <a:endParaRPr lang="el-GR" sz="2400" dirty="0"/>
          </a:p>
          <a:p>
            <a:r>
              <a:rPr lang="el-GR" sz="2400" dirty="0"/>
              <a:t>Τρεις κινήσεις της γης </a:t>
            </a:r>
            <a:r>
              <a:rPr lang="en-US" sz="2400" dirty="0"/>
              <a:t>(</a:t>
            </a:r>
            <a:r>
              <a:rPr lang="el-GR" sz="2400" dirty="0"/>
              <a:t>ημερήσια περιστροφή</a:t>
            </a:r>
            <a:r>
              <a:rPr lang="en-US" sz="2400" dirty="0"/>
              <a:t>,</a:t>
            </a:r>
            <a:r>
              <a:rPr lang="el-GR" sz="2400" dirty="0"/>
              <a:t> ετήσια τροχιά γύρω από τον ήλιο και </a:t>
            </a:r>
            <a:r>
              <a:rPr lang="el-GR" sz="2400" dirty="0" err="1"/>
              <a:t>ετήσιακλίση</a:t>
            </a:r>
            <a:r>
              <a:rPr lang="el-GR" sz="2400" dirty="0"/>
              <a:t> του άξονα</a:t>
            </a:r>
            <a:r>
              <a:rPr lang="en-US" sz="2400" dirty="0"/>
              <a:t>)</a:t>
            </a:r>
          </a:p>
          <a:p>
            <a:pPr marL="36900" indent="0">
              <a:buNone/>
            </a:pPr>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2818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l-GR" dirty="0"/>
              <a:t>Παραμένουν…</a:t>
            </a:r>
            <a:endParaRPr lang="en-US" dirty="0"/>
          </a:p>
        </p:txBody>
      </p:sp>
      <p:sp>
        <p:nvSpPr>
          <p:cNvPr id="5" name="Content Placeholder 4"/>
          <p:cNvSpPr>
            <a:spLocks noGrp="1"/>
          </p:cNvSpPr>
          <p:nvPr>
            <p:ph idx="1"/>
          </p:nvPr>
        </p:nvSpPr>
        <p:spPr/>
        <p:txBody>
          <a:bodyPr/>
          <a:lstStyle/>
          <a:p>
            <a:pPr marL="0" indent="0">
              <a:buNone/>
            </a:pPr>
            <a:endParaRPr lang="en-US" dirty="0"/>
          </a:p>
          <a:p>
            <a:r>
              <a:rPr lang="el-GR" dirty="0"/>
              <a:t>Το κέντρο του μοντέλου (ο ήλιος) είναι το κέντρο του σύμπαντος</a:t>
            </a:r>
            <a:endParaRPr lang="en-US" dirty="0"/>
          </a:p>
          <a:p>
            <a:endParaRPr lang="en-US" dirty="0"/>
          </a:p>
          <a:p>
            <a:r>
              <a:rPr lang="el-GR" dirty="0"/>
              <a:t>Κυκλικές τροχιές</a:t>
            </a:r>
            <a:endParaRPr lang="en-US" dirty="0"/>
          </a:p>
          <a:p>
            <a:endParaRPr lang="en-US" dirty="0"/>
          </a:p>
          <a:p>
            <a:r>
              <a:rPr lang="el-GR" dirty="0"/>
              <a:t>Ομοιόμορφή κίνηση των πλανητών </a:t>
            </a:r>
            <a:endParaRPr lang="en-US" dirty="0"/>
          </a:p>
          <a:p>
            <a:endParaRPr lang="en-US" dirty="0"/>
          </a:p>
          <a:p>
            <a:r>
              <a:rPr lang="el-GR" dirty="0" err="1"/>
              <a:t>Επίκυκλοι</a:t>
            </a:r>
            <a:endParaRPr lang="en-US" dirty="0"/>
          </a:p>
          <a:p>
            <a:pPr marL="0" indent="0">
              <a:buNone/>
            </a:pPr>
            <a:endParaRPr lang="en-US" dirty="0"/>
          </a:p>
        </p:txBody>
      </p:sp>
    </p:spTree>
    <p:extLst>
      <p:ext uri="{BB962C8B-B14F-4D97-AF65-F5344CB8AC3E}">
        <p14:creationId xmlns:p14="http://schemas.microsoft.com/office/powerpoint/2010/main" val="3674609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4F7045-1B8B-4422-9330-0BC8BF6065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D0B3BD-E968-4364-878A-47D3A6AEF0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AABBC59-E7C9-4718-96CE-8743EE092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384300"/>
            <a:ext cx="8178799" cy="4089399"/>
          </a:xfrm>
          <a:prstGeom prst="rect">
            <a:avLst/>
          </a:prstGeom>
        </p:spPr>
      </p:pic>
      <p:sp>
        <p:nvSpPr>
          <p:cNvPr id="12" name="Rectangle 11">
            <a:extLst>
              <a:ext uri="{FF2B5EF4-FFF2-40B4-BE49-F238E27FC236}">
                <a16:creationId xmlns:a16="http://schemas.microsoft.com/office/drawing/2014/main" id="{C8E5BCBF-E5D0-444B-A584-4A5FF79F9D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614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l-GR" dirty="0"/>
              <a:t>Οι νόμοι του </a:t>
            </a:r>
            <a:r>
              <a:rPr lang="en-US" dirty="0"/>
              <a:t>Kepler</a:t>
            </a:r>
            <a:r>
              <a:rPr lang="el-GR" dirty="0"/>
              <a:t> για την πλανητική κίνηση </a:t>
            </a:r>
            <a:endParaRPr lang="en-US" dirty="0"/>
          </a:p>
        </p:txBody>
      </p:sp>
      <p:sp>
        <p:nvSpPr>
          <p:cNvPr id="3" name="Content Placeholder 2"/>
          <p:cNvSpPr>
            <a:spLocks noGrp="1"/>
          </p:cNvSpPr>
          <p:nvPr>
            <p:ph idx="1"/>
          </p:nvPr>
        </p:nvSpPr>
        <p:spPr/>
        <p:txBody>
          <a:bodyPr>
            <a:normAutofit/>
          </a:bodyPr>
          <a:lstStyle/>
          <a:p>
            <a:pPr marL="0" indent="0">
              <a:buNone/>
            </a:pPr>
            <a:r>
              <a:rPr lang="el-GR" dirty="0"/>
              <a:t>1ος Νόμος: Η τροχιά των πλανητών είναι ελλειπτική με τον Ήλιο να βρίσκεται στη μία εστία της έλλειψης.</a:t>
            </a:r>
          </a:p>
          <a:p>
            <a:pPr marL="0" indent="0">
              <a:buNone/>
            </a:pPr>
            <a:endParaRPr lang="el-GR" dirty="0"/>
          </a:p>
          <a:p>
            <a:pPr marL="0" indent="0">
              <a:buNone/>
            </a:pPr>
            <a:r>
              <a:rPr lang="el-GR" dirty="0"/>
              <a:t>2ος Νόμος: Η ακτίνα που ενώνει τον Ήλιο και τον κάθε πλανήτη διαγράφει σε ίσους χρόνους ίσα εμβαδά.</a:t>
            </a:r>
          </a:p>
          <a:p>
            <a:pPr marL="0" indent="0">
              <a:buNone/>
            </a:pPr>
            <a:endParaRPr lang="el-GR" dirty="0"/>
          </a:p>
          <a:p>
            <a:pPr marL="0" indent="0">
              <a:buNone/>
            </a:pPr>
            <a:r>
              <a:rPr lang="el-GR" dirty="0"/>
              <a:t>3ος Νόμος: Το τετράγωνο της περιόδου περιφοράς του κάθε πλανήτη είναι ανάλογο με τον κύβο του μήκους του μεγάλου </a:t>
            </a:r>
            <a:r>
              <a:rPr lang="el-GR" dirty="0" err="1"/>
              <a:t>ημιάξονα</a:t>
            </a:r>
            <a:r>
              <a:rPr lang="el-GR" dirty="0"/>
              <a:t> της έλλειψης που διαγράφει.</a:t>
            </a:r>
            <a:endParaRPr lang="en-US" sz="1800" dirty="0"/>
          </a:p>
          <a:p>
            <a:pPr marL="0" indent="0">
              <a:buNone/>
            </a:pPr>
            <a:endParaRPr lang="en-US" sz="1800" dirty="0"/>
          </a:p>
        </p:txBody>
      </p:sp>
    </p:spTree>
    <p:extLst>
      <p:ext uri="{BB962C8B-B14F-4D97-AF65-F5344CB8AC3E}">
        <p14:creationId xmlns:p14="http://schemas.microsoft.com/office/powerpoint/2010/main" val="2145265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1" y="1412776"/>
            <a:ext cx="5760641" cy="3816424"/>
          </a:xfrm>
          <a:prstGeom prst="rect">
            <a:avLst/>
          </a:prstGeom>
        </p:spPr>
      </p:pic>
    </p:spTree>
    <p:extLst>
      <p:ext uri="{BB962C8B-B14F-4D97-AF65-F5344CB8AC3E}">
        <p14:creationId xmlns:p14="http://schemas.microsoft.com/office/powerpoint/2010/main" val="421931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394C-D1C8-4AFD-9DE3-1F73ABB901BC}"/>
              </a:ext>
            </a:extLst>
          </p:cNvPr>
          <p:cNvSpPr>
            <a:spLocks noGrp="1"/>
          </p:cNvSpPr>
          <p:nvPr>
            <p:ph type="title"/>
          </p:nvPr>
        </p:nvSpPr>
        <p:spPr/>
        <p:txBody>
          <a:bodyPr>
            <a:normAutofit/>
          </a:bodyPr>
          <a:lstStyle/>
          <a:p>
            <a:r>
              <a:rPr lang="el-GR" dirty="0"/>
              <a:t>Η πρόσληψη του αριστοτελισμού</a:t>
            </a:r>
            <a:endParaRPr lang="en-GB" dirty="0"/>
          </a:p>
        </p:txBody>
      </p:sp>
      <p:sp>
        <p:nvSpPr>
          <p:cNvPr id="3" name="Content Placeholder 2">
            <a:extLst>
              <a:ext uri="{FF2B5EF4-FFF2-40B4-BE49-F238E27FC236}">
                <a16:creationId xmlns:a16="http://schemas.microsoft.com/office/drawing/2014/main" id="{91321337-F661-48E1-91CA-05ECCB9CA32A}"/>
              </a:ext>
            </a:extLst>
          </p:cNvPr>
          <p:cNvSpPr>
            <a:spLocks noGrp="1"/>
          </p:cNvSpPr>
          <p:nvPr>
            <p:ph idx="1"/>
          </p:nvPr>
        </p:nvSpPr>
        <p:spPr/>
        <p:txBody>
          <a:bodyPr/>
          <a:lstStyle/>
          <a:p>
            <a:endParaRPr lang="en-US" dirty="0"/>
          </a:p>
          <a:p>
            <a:pPr marL="0" indent="0">
              <a:buNone/>
            </a:pPr>
            <a:r>
              <a:rPr lang="en-US" dirty="0"/>
              <a:t>a) </a:t>
            </a:r>
            <a:r>
              <a:rPr lang="el-GR" dirty="0"/>
              <a:t>Νέο-πλατωνικοί θεολόγοι</a:t>
            </a:r>
            <a:endParaRPr lang="en-US" dirty="0"/>
          </a:p>
          <a:p>
            <a:pPr marL="0" indent="0">
              <a:buNone/>
            </a:pPr>
            <a:r>
              <a:rPr lang="en-US" dirty="0"/>
              <a:t>(e.g. Saint Bonaventure, Roger Bacon) </a:t>
            </a:r>
          </a:p>
          <a:p>
            <a:pPr marL="0" indent="0">
              <a:buNone/>
            </a:pPr>
            <a:endParaRPr lang="en-US" dirty="0"/>
          </a:p>
          <a:p>
            <a:pPr marL="0" indent="0">
              <a:buNone/>
            </a:pPr>
            <a:r>
              <a:rPr lang="en-US" dirty="0"/>
              <a:t>b) </a:t>
            </a:r>
            <a:r>
              <a:rPr lang="el-GR" dirty="0"/>
              <a:t>Οι κοσμικοί αριστοτελικοί</a:t>
            </a:r>
            <a:endParaRPr lang="en-US" dirty="0"/>
          </a:p>
          <a:p>
            <a:pPr marL="0" indent="0">
              <a:buNone/>
            </a:pPr>
            <a:r>
              <a:rPr lang="en-US" dirty="0"/>
              <a:t>(e.g. </a:t>
            </a:r>
            <a:r>
              <a:rPr lang="en-US" dirty="0" err="1"/>
              <a:t>Siger</a:t>
            </a:r>
            <a:r>
              <a:rPr lang="en-US" dirty="0"/>
              <a:t> of Brabant, </a:t>
            </a:r>
            <a:r>
              <a:rPr lang="en-US" dirty="0" err="1"/>
              <a:t>Boetius</a:t>
            </a:r>
            <a:r>
              <a:rPr lang="en-US" dirty="0"/>
              <a:t> of Dacia)</a:t>
            </a:r>
          </a:p>
          <a:p>
            <a:pPr marL="0" indent="0">
              <a:buNone/>
            </a:pPr>
            <a:endParaRPr lang="en-US" dirty="0"/>
          </a:p>
          <a:p>
            <a:pPr marL="0" indent="0">
              <a:buNone/>
            </a:pPr>
            <a:r>
              <a:rPr lang="en-US" dirty="0"/>
              <a:t>c) </a:t>
            </a:r>
            <a:r>
              <a:rPr lang="el-GR" dirty="0"/>
              <a:t>Χριστιανοί θεολόγοι</a:t>
            </a:r>
            <a:endParaRPr lang="en-US" dirty="0"/>
          </a:p>
          <a:p>
            <a:pPr marL="0" indent="0">
              <a:buNone/>
            </a:pPr>
            <a:r>
              <a:rPr lang="en-US" dirty="0"/>
              <a:t>(e.g. Albertus magnus, Thomas Aquinas)</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75268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Γαλιλαίος</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9281" y="2961481"/>
            <a:ext cx="2857500" cy="1600200"/>
          </a:xfrm>
        </p:spPr>
      </p:pic>
    </p:spTree>
    <p:extLst>
      <p:ext uri="{BB962C8B-B14F-4D97-AF65-F5344CB8AC3E}">
        <p14:creationId xmlns:p14="http://schemas.microsoft.com/office/powerpoint/2010/main" val="400606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Συμβολές</a:t>
            </a:r>
            <a:endParaRPr lang="en-US" dirty="0"/>
          </a:p>
        </p:txBody>
      </p:sp>
      <p:sp>
        <p:nvSpPr>
          <p:cNvPr id="3" name="Content Placeholder 2"/>
          <p:cNvSpPr>
            <a:spLocks noGrp="1"/>
          </p:cNvSpPr>
          <p:nvPr>
            <p:ph idx="1"/>
          </p:nvPr>
        </p:nvSpPr>
        <p:spPr/>
        <p:txBody>
          <a:bodyPr/>
          <a:lstStyle/>
          <a:p>
            <a:pPr marL="0" indent="0">
              <a:buNone/>
            </a:pPr>
            <a:r>
              <a:rPr lang="el-GR" dirty="0"/>
              <a:t>Μερικές από αυτές…</a:t>
            </a:r>
            <a:endParaRPr lang="en-US" b="1" u="sng" dirty="0"/>
          </a:p>
          <a:p>
            <a:r>
              <a:rPr lang="el-GR" b="1" u="sng" dirty="0"/>
              <a:t>Αστρονομία</a:t>
            </a:r>
            <a:r>
              <a:rPr lang="en-US" dirty="0"/>
              <a:t>: </a:t>
            </a:r>
            <a:r>
              <a:rPr lang="el-GR" dirty="0"/>
              <a:t>οι δορυφόροι του Δία</a:t>
            </a:r>
            <a:r>
              <a:rPr lang="en-US" dirty="0"/>
              <a:t>,</a:t>
            </a:r>
            <a:r>
              <a:rPr lang="el-GR" dirty="0"/>
              <a:t> Τα δακτυλίδια του Κρόνου, ηλιακές κηλίδες</a:t>
            </a:r>
            <a:r>
              <a:rPr lang="en-US" dirty="0"/>
              <a:t> </a:t>
            </a:r>
            <a:endParaRPr lang="el-GR" dirty="0"/>
          </a:p>
          <a:p>
            <a:r>
              <a:rPr lang="en-US" b="1" u="sng" dirty="0"/>
              <a:t>Engineering: </a:t>
            </a:r>
            <a:r>
              <a:rPr lang="el-GR" dirty="0"/>
              <a:t>πυξίδα, τηλεσκόπιο</a:t>
            </a:r>
            <a:endParaRPr lang="en-US" dirty="0"/>
          </a:p>
          <a:p>
            <a:r>
              <a:rPr lang="en-US" b="1" u="sng" dirty="0"/>
              <a:t>Mathematics: </a:t>
            </a:r>
            <a:r>
              <a:rPr lang="el-GR" dirty="0"/>
              <a:t>Το παράδοξο του Γαλιλαίου</a:t>
            </a:r>
            <a:endParaRPr lang="en-US" b="1" u="sng" dirty="0"/>
          </a:p>
          <a:p>
            <a:r>
              <a:rPr lang="en-US" b="1" u="sng" dirty="0"/>
              <a:t>Physics: </a:t>
            </a:r>
            <a:r>
              <a:rPr lang="el-GR" dirty="0"/>
              <a:t> η έννοια της αδράνειας</a:t>
            </a:r>
            <a:r>
              <a:rPr lang="en-US" dirty="0"/>
              <a:t>, </a:t>
            </a:r>
            <a:r>
              <a:rPr lang="el-GR" dirty="0"/>
              <a:t>η ελεύθερη πτώση</a:t>
            </a:r>
            <a:r>
              <a:rPr lang="en-US" dirty="0"/>
              <a:t>, </a:t>
            </a:r>
            <a:r>
              <a:rPr lang="el-GR" dirty="0"/>
              <a:t>εκκρεμή</a:t>
            </a:r>
            <a:endParaRPr lang="en-US" dirty="0"/>
          </a:p>
          <a:p>
            <a:pPr marL="0" indent="0">
              <a:buNone/>
            </a:pPr>
            <a:r>
              <a:rPr lang="el-GR" b="1" u="sng" dirty="0" err="1"/>
              <a:t>Κλπ</a:t>
            </a:r>
            <a:r>
              <a:rPr lang="el-GR" b="1" u="sng" dirty="0"/>
              <a:t>, </a:t>
            </a:r>
            <a:r>
              <a:rPr lang="el-GR" b="1" u="sng" dirty="0" err="1"/>
              <a:t>κλπ</a:t>
            </a:r>
            <a:r>
              <a:rPr lang="el-GR" b="1" u="sng" dirty="0"/>
              <a:t>, </a:t>
            </a:r>
            <a:r>
              <a:rPr lang="el-GR" b="1" u="sng" dirty="0" err="1"/>
              <a:t>κλπ</a:t>
            </a:r>
            <a:r>
              <a:rPr lang="el-GR" b="1" u="sng" dirty="0"/>
              <a:t> </a:t>
            </a:r>
            <a:endParaRPr lang="en-US" b="1" u="sng" dirty="0"/>
          </a:p>
          <a:p>
            <a:endParaRPr lang="en-US" b="1" u="sng" dirty="0"/>
          </a:p>
          <a:p>
            <a:endParaRPr lang="en-US" b="1" u="sng" dirty="0"/>
          </a:p>
          <a:p>
            <a:pPr marL="0" indent="0">
              <a:buNone/>
            </a:pPr>
            <a:endParaRPr lang="en-US" b="1" u="sng" dirty="0"/>
          </a:p>
          <a:p>
            <a:pPr marL="0" indent="0">
              <a:buNone/>
            </a:pPr>
            <a:endParaRPr lang="en-US" dirty="0"/>
          </a:p>
        </p:txBody>
      </p:sp>
    </p:spTree>
    <p:extLst>
      <p:ext uri="{BB962C8B-B14F-4D97-AF65-F5344CB8AC3E}">
        <p14:creationId xmlns:p14="http://schemas.microsoft.com/office/powerpoint/2010/main" val="2640740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Επιστημονική Μέθοδος</a:t>
            </a:r>
            <a:endParaRPr lang="en-US" dirty="0"/>
          </a:p>
        </p:txBody>
      </p:sp>
      <p:sp>
        <p:nvSpPr>
          <p:cNvPr id="3" name="Content Placeholder 2"/>
          <p:cNvSpPr>
            <a:spLocks noGrp="1"/>
          </p:cNvSpPr>
          <p:nvPr>
            <p:ph idx="1"/>
          </p:nvPr>
        </p:nvSpPr>
        <p:spPr>
          <a:xfrm>
            <a:off x="457200" y="1646236"/>
            <a:ext cx="8229600" cy="5023123"/>
          </a:xfrm>
        </p:spPr>
        <p:txBody>
          <a:bodyPr>
            <a:normAutofit/>
          </a:bodyPr>
          <a:lstStyle/>
          <a:p>
            <a:pPr marL="0" indent="0">
              <a:buNone/>
            </a:pPr>
            <a:r>
              <a:rPr lang="el-GR" dirty="0"/>
              <a:t>Η φυσική επιστήμη (φιλοσοφία τότε) βασίζεται σε δύο μεθοδολογικούς πυλώνες </a:t>
            </a:r>
          </a:p>
          <a:p>
            <a:pPr marL="0" indent="0">
              <a:buNone/>
            </a:pPr>
            <a:endParaRPr lang="el-GR" i="1" u="sng" dirty="0"/>
          </a:p>
          <a:p>
            <a:pPr marL="0" indent="0">
              <a:buNone/>
            </a:pPr>
            <a:r>
              <a:rPr lang="el-GR" i="1" u="sng" dirty="0"/>
              <a:t>ΜΑΘΗΜΑΤΙΚΑ</a:t>
            </a:r>
          </a:p>
          <a:p>
            <a:pPr marL="0" indent="0">
              <a:buNone/>
            </a:pPr>
            <a:endParaRPr lang="en-US" dirty="0"/>
          </a:p>
          <a:p>
            <a:pPr marL="0" indent="0">
              <a:buNone/>
            </a:pPr>
            <a:r>
              <a:rPr lang="el-GR" sz="2000" dirty="0"/>
              <a:t>«η φιλοσοφία της φύσης είναι γραμμένη σε εκείνο το μεγάλο βιβλίο που βρίσκεται συνεχώς μπροστά στα μάτια μας, το Σύμπαν. Δεν μπορούμε όμως να τα κατανοήσουμε χωρίς να μάθουμε πρώτα τη γλώσσα του και να αντιληφθούμε το νόημα των συμβόλων της. Το βιβλίο είναι γραμμένο στη γλώσσα των Μαθηματικών»</a:t>
            </a:r>
            <a:r>
              <a:rPr lang="en-US" sz="2000" dirty="0"/>
              <a:t>, </a:t>
            </a:r>
            <a:r>
              <a:rPr lang="en-US" sz="2000" i="1" dirty="0"/>
              <a:t>Il </a:t>
            </a:r>
            <a:r>
              <a:rPr lang="en-US" sz="2000" i="1" dirty="0" err="1"/>
              <a:t>Saggiatore</a:t>
            </a:r>
            <a:r>
              <a:rPr lang="en-US" sz="2000" i="1" dirty="0"/>
              <a:t> (1623)</a:t>
            </a:r>
          </a:p>
          <a:p>
            <a:pPr marL="0" indent="0">
              <a:buNone/>
            </a:pPr>
            <a:endParaRPr lang="el-GR" i="1" u="sng" dirty="0"/>
          </a:p>
          <a:p>
            <a:pPr marL="0" indent="0">
              <a:buNone/>
            </a:pPr>
            <a:r>
              <a:rPr lang="el-GR" i="1" u="sng" dirty="0"/>
              <a:t>ΠΕΙΡΑΜΑ </a:t>
            </a:r>
            <a:endParaRPr lang="en-US" i="1" u="sng" dirty="0"/>
          </a:p>
          <a:p>
            <a:pPr marL="0" indent="0">
              <a:buNone/>
            </a:pPr>
            <a:endParaRPr lang="en-US" dirty="0"/>
          </a:p>
          <a:p>
            <a:pPr marL="0" indent="0">
              <a:buNone/>
            </a:pPr>
            <a:endParaRPr lang="en-US" sz="3800" dirty="0">
              <a:solidFill>
                <a:schemeClr val="bg1"/>
              </a:solidFill>
            </a:endParaRP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254719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3600" dirty="0"/>
              <a:t>Η διάκριση μεταξύ πρωτογενών και δευτερογενών ποιοτήτων</a:t>
            </a:r>
            <a:endParaRPr lang="en-US" sz="3600" dirty="0"/>
          </a:p>
        </p:txBody>
      </p:sp>
      <p:sp>
        <p:nvSpPr>
          <p:cNvPr id="3" name="Content Placeholder 2"/>
          <p:cNvSpPr>
            <a:spLocks noGrp="1"/>
          </p:cNvSpPr>
          <p:nvPr>
            <p:ph idx="1"/>
          </p:nvPr>
        </p:nvSpPr>
        <p:spPr/>
        <p:txBody>
          <a:bodyPr>
            <a:normAutofit/>
          </a:bodyPr>
          <a:lstStyle/>
          <a:p>
            <a:pPr marL="0" indent="0">
              <a:buNone/>
            </a:pPr>
            <a:r>
              <a:rPr lang="el-GR" b="1" u="sng" dirty="0"/>
              <a:t>Πρωτογενείς:</a:t>
            </a:r>
            <a:endParaRPr lang="en-US" b="1" u="sng" dirty="0"/>
          </a:p>
          <a:p>
            <a:pPr marL="0" indent="0">
              <a:buNone/>
            </a:pPr>
            <a:r>
              <a:rPr lang="el-GR" dirty="0"/>
              <a:t>εξαρτώνται μόνο από το αντικείμενο της μελέτης μας και, το σημαντικότερο, είναι μετρήσιμες.</a:t>
            </a:r>
          </a:p>
          <a:p>
            <a:pPr marL="0" indent="0">
              <a:buNone/>
            </a:pPr>
            <a:r>
              <a:rPr lang="el-GR" i="1" dirty="0"/>
              <a:t>Σχήμα, μέγεθος, κίνηση, μάζα</a:t>
            </a:r>
            <a:endParaRPr lang="en-US" i="1" dirty="0"/>
          </a:p>
          <a:p>
            <a:pPr marL="0" indent="0">
              <a:buNone/>
            </a:pPr>
            <a:endParaRPr lang="en-US" i="1" dirty="0"/>
          </a:p>
          <a:p>
            <a:pPr marL="0" indent="0">
              <a:buNone/>
            </a:pPr>
            <a:r>
              <a:rPr lang="el-GR" b="1" u="sng" dirty="0"/>
              <a:t>Δευτερογενείς: </a:t>
            </a:r>
            <a:endParaRPr lang="en-US" b="1" u="sng" dirty="0"/>
          </a:p>
          <a:p>
            <a:pPr marL="0" indent="0">
              <a:buNone/>
            </a:pPr>
            <a:r>
              <a:rPr lang="el-GR" dirty="0"/>
              <a:t>εξαρτώνται από την αλληλεπίδραση με τον παρατηρητή (τα </a:t>
            </a:r>
            <a:r>
              <a:rPr lang="el-GR" dirty="0" err="1"/>
              <a:t>αισητήρια</a:t>
            </a:r>
            <a:r>
              <a:rPr lang="el-GR" dirty="0"/>
              <a:t> όργανά του) , γι’ αυτό αποτελούν επισφαλείς δείκτες της πραγματικότητας</a:t>
            </a:r>
            <a:r>
              <a:rPr lang="en-US" dirty="0"/>
              <a:t> </a:t>
            </a:r>
            <a:endParaRPr lang="el-GR" dirty="0"/>
          </a:p>
          <a:p>
            <a:pPr marL="0" indent="0">
              <a:buNone/>
            </a:pPr>
            <a:r>
              <a:rPr lang="el-GR" i="1" dirty="0"/>
              <a:t>Χρώματα, γεύσεις, ήχοι μυρωδιές</a:t>
            </a:r>
            <a:endParaRPr lang="en-US" i="1" dirty="0"/>
          </a:p>
        </p:txBody>
      </p:sp>
    </p:spTree>
    <p:extLst>
      <p:ext uri="{BB962C8B-B14F-4D97-AF65-F5344CB8AC3E}">
        <p14:creationId xmlns:p14="http://schemas.microsoft.com/office/powerpoint/2010/main" val="417494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Το </a:t>
            </a:r>
            <a:r>
              <a:rPr lang="el-GR" dirty="0" err="1"/>
              <a:t>απώγειο</a:t>
            </a:r>
            <a:r>
              <a:rPr lang="el-GR" dirty="0"/>
              <a:t> της επιστημονικής επανάστασης</a:t>
            </a:r>
            <a:endParaRPr lang="en-US" dirty="0"/>
          </a:p>
        </p:txBody>
      </p:sp>
      <p:sp>
        <p:nvSpPr>
          <p:cNvPr id="4" name="Content Placeholder 3"/>
          <p:cNvSpPr>
            <a:spLocks noGrp="1"/>
          </p:cNvSpPr>
          <p:nvPr>
            <p:ph idx="1"/>
          </p:nvPr>
        </p:nvSpPr>
        <p:spPr>
          <a:xfrm>
            <a:off x="457200" y="1646237"/>
            <a:ext cx="8229600" cy="4807099"/>
          </a:xfrm>
        </p:spPr>
        <p:txBody>
          <a:bodyPr>
            <a:normAutofit fontScale="25000" lnSpcReduction="20000"/>
          </a:bodyPr>
          <a:lstStyle/>
          <a:p>
            <a:pPr marL="0" indent="0">
              <a:buNone/>
            </a:pPr>
            <a:r>
              <a:rPr lang="en-US" sz="9600" dirty="0"/>
              <a:t>“If I have seen further it is by standing </a:t>
            </a:r>
          </a:p>
          <a:p>
            <a:pPr marL="0" indent="0">
              <a:buNone/>
            </a:pPr>
            <a:r>
              <a:rPr lang="en-US" sz="9600" dirty="0"/>
              <a:t>on the shoulders of Giants”</a:t>
            </a:r>
          </a:p>
          <a:p>
            <a:pPr marL="0" indent="0">
              <a:buNone/>
            </a:pPr>
            <a:endParaRPr lang="en-US" sz="9600" u="sng" dirty="0"/>
          </a:p>
          <a:p>
            <a:pPr marL="0" indent="0">
              <a:buNone/>
            </a:pPr>
            <a:r>
              <a:rPr lang="el-GR" sz="9600" u="sng" dirty="0"/>
              <a:t>Νόμοι της μηχανικής</a:t>
            </a:r>
            <a:r>
              <a:rPr lang="en-US" sz="9600" dirty="0"/>
              <a:t>: </a:t>
            </a:r>
          </a:p>
          <a:p>
            <a:pPr marL="0" indent="0">
              <a:buNone/>
            </a:pPr>
            <a:endParaRPr lang="en-US" sz="9600" dirty="0"/>
          </a:p>
          <a:p>
            <a:pPr marL="0" indent="0">
              <a:buNone/>
            </a:pPr>
            <a:r>
              <a:rPr lang="en-US" sz="9600" dirty="0">
                <a:solidFill>
                  <a:schemeClr val="bg1"/>
                </a:solidFill>
              </a:rPr>
              <a:t>3 Laws of Motion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6400" dirty="0"/>
          </a:p>
          <a:p>
            <a:pPr marL="0" indent="0">
              <a:buNone/>
            </a:pPr>
            <a:endParaRPr lang="en-US" sz="2400" dirty="0"/>
          </a:p>
          <a:p>
            <a:pPr marL="0" indent="0">
              <a:buNone/>
            </a:pPr>
            <a:endParaRPr lang="en-US" sz="5100" dirty="0"/>
          </a:p>
          <a:p>
            <a:pPr marL="0" indent="0">
              <a:buNone/>
            </a:pPr>
            <a:endParaRPr lang="en-US" sz="5100" dirty="0"/>
          </a:p>
          <a:p>
            <a:pPr marL="0" indent="0">
              <a:buNone/>
            </a:pPr>
            <a:endParaRPr lang="en-US" sz="5100" dirty="0"/>
          </a:p>
          <a:p>
            <a:pPr marL="0" indent="0">
              <a:buNone/>
            </a:pPr>
            <a:r>
              <a:rPr lang="en-US" sz="5100" dirty="0"/>
              <a:t>.</a:t>
            </a:r>
          </a:p>
          <a:p>
            <a:pPr marL="0" indent="0">
              <a:buNone/>
            </a:pPr>
            <a:r>
              <a:rPr lang="en-US" sz="2400" dirty="0"/>
              <a:t>1</a:t>
            </a:r>
            <a:endParaRPr lang="en-US" sz="96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5100" dirty="0"/>
          </a:p>
          <a:p>
            <a:pPr marL="0" indent="0">
              <a:buNone/>
            </a:pPr>
            <a:endParaRPr lang="en-US" sz="2400" dirty="0"/>
          </a:p>
          <a:p>
            <a:pPr marL="0" indent="0">
              <a:buNone/>
            </a:pPr>
            <a:r>
              <a:rPr lang="en-US" sz="2400" dirty="0">
                <a:solidFill>
                  <a:schemeClr val="bg1"/>
                </a:solidFill>
              </a:rPr>
              <a:t>                                                                                                                       </a:t>
            </a:r>
          </a:p>
          <a:p>
            <a:pPr marL="0" indent="0">
              <a:buNone/>
            </a:pPr>
            <a:r>
              <a:rPr lang="en-US" sz="2400" dirty="0"/>
              <a:t>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628800"/>
            <a:ext cx="2912146"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496747034"/>
              </p:ext>
            </p:extLst>
          </p:nvPr>
        </p:nvGraphicFramePr>
        <p:xfrm>
          <a:off x="467544" y="3635375"/>
          <a:ext cx="5256584" cy="1097280"/>
        </p:xfrm>
        <a:graphic>
          <a:graphicData uri="http://schemas.openxmlformats.org/drawingml/2006/table">
            <a:tbl>
              <a:tblPr/>
              <a:tblGrid>
                <a:gridCol w="5256584">
                  <a:extLst>
                    <a:ext uri="{9D8B030D-6E8A-4147-A177-3AD203B41FA5}">
                      <a16:colId xmlns:a16="http://schemas.microsoft.com/office/drawing/2014/main" val="20000"/>
                    </a:ext>
                  </a:extLst>
                </a:gridCol>
              </a:tblGrid>
              <a:tr h="929427">
                <a:tc>
                  <a:txBody>
                    <a:bodyPr/>
                    <a:lstStyle/>
                    <a:p>
                      <a:r>
                        <a:rPr lang="en-US" b="1" dirty="0"/>
                        <a:t>1. </a:t>
                      </a:r>
                      <a:r>
                        <a:rPr lang="el-GR" b="1" dirty="0"/>
                        <a:t>Κάθε σώμα διατηρεί την κατάσταση ηρεμίας ή ομαλής ευθύγραμμης κίνησης εκτός αν αναγκαστεί να τη μεταβάλλει από δυνάμεις που ασκούνται πάνω του.</a:t>
                      </a:r>
                      <a:endParaRPr lang="en-US" b="1"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Rectangle 4"/>
          <p:cNvSpPr>
            <a:spLocks noChangeArrowheads="1"/>
          </p:cNvSpPr>
          <p:nvPr/>
        </p:nvSpPr>
        <p:spPr bwMode="auto">
          <a:xfrm>
            <a:off x="2984500"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7222988"/>
              </p:ext>
            </p:extLst>
          </p:nvPr>
        </p:nvGraphicFramePr>
        <p:xfrm>
          <a:off x="467544" y="5229200"/>
          <a:ext cx="8229600" cy="8229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US" b="1" dirty="0"/>
                        <a:t>2. </a:t>
                      </a:r>
                      <a:r>
                        <a:rPr lang="el-GR" b="1" dirty="0"/>
                        <a:t>Η συνισταμένη των δυνάμεων που ασκούνται σ' ένα σώμα, ισούται με το ρυθμό μεταβολής της ορμής του σώματος. </a:t>
                      </a:r>
                      <a:r>
                        <a:rPr lang="en-US" b="1" dirty="0"/>
                        <a:t> F=</a:t>
                      </a:r>
                      <a:r>
                        <a:rPr lang="en-US" b="1" dirty="0" err="1"/>
                        <a:t>m</a:t>
                      </a:r>
                      <a:r>
                        <a:rPr lang="en-US" b="1" dirty="0" err="1">
                          <a:latin typeface="Times New Roman"/>
                          <a:cs typeface="Times New Roman"/>
                        </a:rPr>
                        <a:t>▪a</a:t>
                      </a:r>
                      <a:endParaRPr lang="el-GR" b="1" dirty="0">
                        <a:latin typeface="Times New Roman"/>
                        <a:cs typeface="Times New Roman"/>
                      </a:endParaRPr>
                    </a:p>
                    <a:p>
                      <a:endParaRPr lang="en-US" b="1"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Rectangle 5"/>
          <p:cNvSpPr>
            <a:spLocks noChangeArrowheads="1"/>
          </p:cNvSpPr>
          <p:nvPr/>
        </p:nvSpPr>
        <p:spPr bwMode="auto">
          <a:xfrm>
            <a:off x="2984500" y="3635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87644183"/>
              </p:ext>
            </p:extLst>
          </p:nvPr>
        </p:nvGraphicFramePr>
        <p:xfrm>
          <a:off x="467544" y="5949280"/>
          <a:ext cx="8208912" cy="274320"/>
        </p:xfrm>
        <a:graphic>
          <a:graphicData uri="http://schemas.openxmlformats.org/drawingml/2006/table">
            <a:tbl>
              <a:tblPr/>
              <a:tblGrid>
                <a:gridCol w="8208912">
                  <a:extLst>
                    <a:ext uri="{9D8B030D-6E8A-4147-A177-3AD203B41FA5}">
                      <a16:colId xmlns:a16="http://schemas.microsoft.com/office/drawing/2014/main" val="20000"/>
                    </a:ext>
                  </a:extLst>
                </a:gridCol>
              </a:tblGrid>
              <a:tr h="0">
                <a:tc>
                  <a:txBody>
                    <a:bodyPr/>
                    <a:lstStyle/>
                    <a:p>
                      <a:r>
                        <a:rPr lang="el-GR" b="0" dirty="0"/>
                        <a:t>3. </a:t>
                      </a:r>
                      <a:r>
                        <a:rPr lang="el-GR" sz="1800" b="0" i="0" kern="1200" dirty="0">
                          <a:solidFill>
                            <a:schemeClr val="tx1"/>
                          </a:solidFill>
                          <a:effectLst/>
                          <a:latin typeface="+mn-lt"/>
                          <a:ea typeface="+mn-ea"/>
                          <a:cs typeface="+mn-cs"/>
                        </a:rPr>
                        <a:t>Για κάθε δράση μιας δύναμης, υπάρχει μια αντίθετη δύναμη αντίδρασης</a:t>
                      </a:r>
                      <a:endParaRPr lang="en-US" b="0"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Rectangle 6"/>
          <p:cNvSpPr>
            <a:spLocks noChangeArrowheads="1"/>
          </p:cNvSpPr>
          <p:nvPr/>
        </p:nvSpPr>
        <p:spPr bwMode="auto">
          <a:xfrm>
            <a:off x="2984500" y="3635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0397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dirty="0">
                <a:solidFill>
                  <a:schemeClr val="bg1"/>
                </a:solidFill>
              </a:rPr>
              <a:t>και</a:t>
            </a:r>
            <a:r>
              <a:rPr lang="en-US" dirty="0">
                <a:solidFill>
                  <a:schemeClr val="bg1"/>
                </a:solidFill>
              </a:rPr>
              <a:t>…</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20194" y="2004219"/>
            <a:ext cx="34956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920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Θεμελιώδεις διαφορές στις δύο </a:t>
            </a:r>
            <a:r>
              <a:rPr lang="el-GR" dirty="0" err="1"/>
              <a:t>κοσμοεικόνες</a:t>
            </a:r>
            <a:endParaRPr lang="en-US" dirty="0"/>
          </a:p>
        </p:txBody>
      </p:sp>
      <p:sp>
        <p:nvSpPr>
          <p:cNvPr id="4" name="Text Placeholder 3"/>
          <p:cNvSpPr>
            <a:spLocks noGrp="1"/>
          </p:cNvSpPr>
          <p:nvPr>
            <p:ph type="body" idx="1"/>
          </p:nvPr>
        </p:nvSpPr>
        <p:spPr/>
        <p:txBody>
          <a:bodyPr/>
          <a:lstStyle/>
          <a:p>
            <a:r>
              <a:rPr lang="el-GR" sz="2000" dirty="0"/>
              <a:t>Αριστοτελική</a:t>
            </a:r>
            <a:endParaRPr lang="en-US" sz="2000" dirty="0"/>
          </a:p>
        </p:txBody>
      </p:sp>
      <p:sp>
        <p:nvSpPr>
          <p:cNvPr id="5" name="Content Placeholder 4"/>
          <p:cNvSpPr>
            <a:spLocks noGrp="1"/>
          </p:cNvSpPr>
          <p:nvPr>
            <p:ph sz="half" idx="2"/>
          </p:nvPr>
        </p:nvSpPr>
        <p:spPr/>
        <p:txBody>
          <a:bodyPr>
            <a:normAutofit fontScale="92500" lnSpcReduction="10000"/>
          </a:bodyPr>
          <a:lstStyle/>
          <a:p>
            <a:r>
              <a:rPr lang="el-GR" sz="1800" dirty="0"/>
              <a:t>Το σύμπαν είναι οντολογικά διαφοροποιημένο </a:t>
            </a:r>
            <a:endParaRPr lang="en-US" sz="1800" dirty="0"/>
          </a:p>
          <a:p>
            <a:endParaRPr lang="en-US" sz="1800" dirty="0"/>
          </a:p>
          <a:p>
            <a:endParaRPr lang="en-US" sz="1800" dirty="0"/>
          </a:p>
          <a:p>
            <a:r>
              <a:rPr lang="el-GR" sz="1800" dirty="0"/>
              <a:t>Τα πράγματα στην φύση γίνονται κατανοητά με την επίκληση των τελικών αιτίων. </a:t>
            </a:r>
            <a:endParaRPr lang="en-US" sz="1800" dirty="0"/>
          </a:p>
          <a:p>
            <a:endParaRPr lang="en-US" sz="1800" dirty="0"/>
          </a:p>
          <a:p>
            <a:pPr marL="36900" indent="0">
              <a:buNone/>
            </a:pPr>
            <a:endParaRPr lang="en-US" sz="1800" dirty="0"/>
          </a:p>
          <a:p>
            <a:r>
              <a:rPr lang="el-GR" sz="1800" dirty="0"/>
              <a:t>Η φύση μοιάζει με οργανισμό </a:t>
            </a:r>
            <a:endParaRPr lang="en-US" sz="1800" dirty="0"/>
          </a:p>
        </p:txBody>
      </p:sp>
      <p:sp>
        <p:nvSpPr>
          <p:cNvPr id="6" name="Text Placeholder 5"/>
          <p:cNvSpPr>
            <a:spLocks noGrp="1"/>
          </p:cNvSpPr>
          <p:nvPr>
            <p:ph type="body" sz="quarter" idx="3"/>
          </p:nvPr>
        </p:nvSpPr>
        <p:spPr/>
        <p:txBody>
          <a:bodyPr/>
          <a:lstStyle/>
          <a:p>
            <a:r>
              <a:rPr lang="el-GR" dirty="0" err="1"/>
              <a:t>Νεώτερη</a:t>
            </a:r>
            <a:endParaRPr lang="en-US" dirty="0"/>
          </a:p>
        </p:txBody>
      </p:sp>
      <p:sp>
        <p:nvSpPr>
          <p:cNvPr id="7" name="Content Placeholder 6"/>
          <p:cNvSpPr>
            <a:spLocks noGrp="1"/>
          </p:cNvSpPr>
          <p:nvPr>
            <p:ph sz="quarter" idx="4"/>
          </p:nvPr>
        </p:nvSpPr>
        <p:spPr/>
        <p:txBody>
          <a:bodyPr>
            <a:normAutofit fontScale="92500" lnSpcReduction="10000"/>
          </a:bodyPr>
          <a:lstStyle/>
          <a:p>
            <a:r>
              <a:rPr lang="el-GR" sz="1800" dirty="0"/>
              <a:t>Το σύμπαν είναι οντολογικά ομοιογενές </a:t>
            </a:r>
            <a:endParaRPr lang="en-US" sz="1800" dirty="0"/>
          </a:p>
          <a:p>
            <a:endParaRPr lang="en-US" sz="1800" dirty="0"/>
          </a:p>
          <a:p>
            <a:pPr marL="36900" indent="0">
              <a:buNone/>
            </a:pPr>
            <a:endParaRPr lang="en-US" sz="1800" dirty="0"/>
          </a:p>
          <a:p>
            <a:r>
              <a:rPr lang="en-US" sz="1800" dirty="0"/>
              <a:t>“I consider the customary search  for final causes to be totally useless in physics”. Descartes, </a:t>
            </a:r>
            <a:r>
              <a:rPr lang="en-US" sz="1800" i="1" dirty="0"/>
              <a:t>Meditations on First Philosophy</a:t>
            </a:r>
            <a:r>
              <a:rPr lang="en-US" sz="1800" dirty="0"/>
              <a:t>, </a:t>
            </a:r>
            <a:r>
              <a:rPr lang="el-GR" sz="1800" dirty="0"/>
              <a:t>§55</a:t>
            </a:r>
            <a:endParaRPr lang="en-US" sz="1800" dirty="0"/>
          </a:p>
          <a:p>
            <a:endParaRPr lang="en-US" sz="1800" dirty="0"/>
          </a:p>
          <a:p>
            <a:r>
              <a:rPr lang="el-GR" sz="1800" dirty="0"/>
              <a:t>Η φύση μοιάζει με τεράστιο ωρολογιακό μηχανισμό</a:t>
            </a:r>
            <a:endParaRPr lang="en-US" sz="1800" dirty="0"/>
          </a:p>
        </p:txBody>
      </p:sp>
    </p:spTree>
    <p:extLst>
      <p:ext uri="{BB962C8B-B14F-4D97-AF65-F5344CB8AC3E}">
        <p14:creationId xmlns:p14="http://schemas.microsoft.com/office/powerpoint/2010/main" val="65038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t>E.A. </a:t>
            </a:r>
            <a:r>
              <a:rPr lang="en-US" sz="3200" dirty="0" err="1"/>
              <a:t>Burrt</a:t>
            </a:r>
            <a:r>
              <a:rPr lang="en-US" sz="3200" dirty="0"/>
              <a:t>, The Metaphysical Foundations of Modern Science, 1924</a:t>
            </a:r>
            <a:r>
              <a:rPr lang="el-GR" sz="3200" dirty="0"/>
              <a:t>, </a:t>
            </a:r>
            <a:r>
              <a:rPr lang="en-US" sz="3200" dirty="0"/>
              <a:t>pp. 89-90. </a:t>
            </a:r>
          </a:p>
        </p:txBody>
      </p:sp>
      <p:sp>
        <p:nvSpPr>
          <p:cNvPr id="3" name="Content Placeholder 2"/>
          <p:cNvSpPr>
            <a:spLocks noGrp="1"/>
          </p:cNvSpPr>
          <p:nvPr>
            <p:ph idx="1"/>
          </p:nvPr>
        </p:nvSpPr>
        <p:spPr/>
        <p:txBody>
          <a:bodyPr>
            <a:noAutofit/>
          </a:bodyPr>
          <a:lstStyle/>
          <a:p>
            <a:pPr marL="0" indent="0" algn="just">
              <a:buNone/>
            </a:pPr>
            <a:r>
              <a:rPr lang="el-GR" sz="1800" dirty="0">
                <a:effectLst/>
                <a:latin typeface="Times New Roman" panose="02020603050405020304" pitchFamily="18" charset="0"/>
                <a:ea typeface="Calibri" panose="020F0502020204030204" pitchFamily="34" charset="0"/>
              </a:rPr>
              <a:t>«αυτή η μορφή του αξιώματος (</a:t>
            </a:r>
            <a:r>
              <a:rPr lang="en-US" sz="1800" dirty="0">
                <a:effectLst/>
                <a:latin typeface="Times New Roman" panose="02020603050405020304" pitchFamily="18" charset="0"/>
                <a:ea typeface="Calibri" panose="020F0502020204030204" pitchFamily="34" charset="0"/>
              </a:rPr>
              <a:t>doctrine</a:t>
            </a:r>
            <a:r>
              <a:rPr lang="el-GR" sz="1800" dirty="0">
                <a:effectLst/>
                <a:latin typeface="Times New Roman" panose="02020603050405020304" pitchFamily="18" charset="0"/>
                <a:ea typeface="Calibri" panose="020F0502020204030204" pitchFamily="34" charset="0"/>
              </a:rPr>
              <a:t>) των πρωτογενών και δευτερογενών ποιοτήτων στον Γαλιλαίο αξίζει μιας στιγμής παύση, διότι οι επιδράσεις της στην </a:t>
            </a:r>
            <a:r>
              <a:rPr lang="el-GR" sz="1800" dirty="0" err="1">
                <a:effectLst/>
                <a:latin typeface="Times New Roman" panose="02020603050405020304" pitchFamily="18" charset="0"/>
                <a:ea typeface="Calibri" panose="020F0502020204030204" pitchFamily="34" charset="0"/>
              </a:rPr>
              <a:t>νεώτερη</a:t>
            </a:r>
            <a:r>
              <a:rPr lang="el-GR" sz="1800" dirty="0">
                <a:effectLst/>
                <a:latin typeface="Times New Roman" panose="02020603050405020304" pitchFamily="18" charset="0"/>
                <a:ea typeface="Calibri" panose="020F0502020204030204" pitchFamily="34" charset="0"/>
              </a:rPr>
              <a:t> σκέψη είναι ανυπολόγιστης σημασίας. Είναι ένα θεμελιακό βήμα προς τον εξορισμό του ανθρώπου από τον μεγάλο κόσμο της φύσης και της αντιμετώπισής του ως ενός αποτελέσματος αυτού που συμβαίνει στην τελευταία, το οποίο είναι ένα σταθερό χαρακτηριστικό της φιλοσοφίας της </a:t>
            </a:r>
            <a:r>
              <a:rPr lang="el-GR" sz="1800" dirty="0" err="1">
                <a:effectLst/>
                <a:latin typeface="Times New Roman" panose="02020603050405020304" pitchFamily="18" charset="0"/>
                <a:ea typeface="Calibri" panose="020F0502020204030204" pitchFamily="34" charset="0"/>
              </a:rPr>
              <a:t>νεώτερης</a:t>
            </a:r>
            <a:r>
              <a:rPr lang="el-GR" sz="1800" dirty="0">
                <a:effectLst/>
                <a:latin typeface="Times New Roman" panose="02020603050405020304" pitchFamily="18" charset="0"/>
                <a:ea typeface="Calibri" panose="020F0502020204030204" pitchFamily="34" charset="0"/>
              </a:rPr>
              <a:t> επιστήμης, μια διαδικασία που απλοποιεί θεαματικά το πεδίο της επιστήμης, αλλά έχει ως επακόλουθο τα μεγάλα μεταφυσικά και κυρίως γνωσιολογικά προβλήματα της </a:t>
            </a:r>
            <a:r>
              <a:rPr lang="el-GR" sz="1800" dirty="0" err="1">
                <a:effectLst/>
                <a:latin typeface="Times New Roman" panose="02020603050405020304" pitchFamily="18" charset="0"/>
                <a:ea typeface="Calibri" panose="020F0502020204030204" pitchFamily="34" charset="0"/>
              </a:rPr>
              <a:t>νεώτερης</a:t>
            </a:r>
            <a:r>
              <a:rPr lang="el-GR" sz="1800" dirty="0">
                <a:effectLst/>
                <a:latin typeface="Times New Roman" panose="02020603050405020304" pitchFamily="18" charset="0"/>
                <a:ea typeface="Calibri" panose="020F0502020204030204" pitchFamily="34" charset="0"/>
              </a:rPr>
              <a:t> φιλοσοφίας. Μέχρι την εποχή του Γαλιλαίου θεωρούνταν δεδομένο πως ο άνθρωπος και η φύση είναι αναπόσπαστα κομμάτια ενός ευρύτερου όλου, στο οποίο η θέση του ανθρώπου είναι περισσότερο θεμελιώδης […] Τώρα, στην πορεία της μετάφρασης της διάκρισης μεταξύ πρωτογενών και δευτερογενών ποιοτήτων σε όρους που προσιδιάζουν στην νέα μαθηματική ερμηνεία της φύσης, έχουμε το πρώτο στάδιο στην ανάγνωση του ανθρώπου περίπου έξω από την επικράτεια του πρωτεύοντος και του πραγματικού»</a:t>
            </a:r>
            <a:endParaRPr lang="en-US" sz="1400" dirty="0"/>
          </a:p>
        </p:txBody>
      </p:sp>
    </p:spTree>
    <p:extLst>
      <p:ext uri="{BB962C8B-B14F-4D97-AF65-F5344CB8AC3E}">
        <p14:creationId xmlns:p14="http://schemas.microsoft.com/office/powerpoint/2010/main" val="1224616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l-GR" dirty="0"/>
              <a:t>Το μεγάλο μεταφυσικό ερώτημα της </a:t>
            </a:r>
            <a:r>
              <a:rPr lang="el-GR" dirty="0" err="1"/>
              <a:t>Νεωτερικότητας</a:t>
            </a:r>
            <a:r>
              <a:rPr lang="el-GR" dirty="0"/>
              <a:t> </a:t>
            </a:r>
            <a:endParaRPr lang="en-US" dirty="0"/>
          </a:p>
        </p:txBody>
      </p:sp>
      <p:sp>
        <p:nvSpPr>
          <p:cNvPr id="8" name="Content Placeholder 7"/>
          <p:cNvSpPr>
            <a:spLocks noGrp="1"/>
          </p:cNvSpPr>
          <p:nvPr>
            <p:ph idx="1"/>
          </p:nvPr>
        </p:nvSpPr>
        <p:spPr/>
        <p:txBody>
          <a:bodyPr/>
          <a:lstStyle/>
          <a:p>
            <a:r>
              <a:rPr lang="el-GR" dirty="0"/>
              <a:t>Ποια η σχέση μεταξύ φύσης και λόγους</a:t>
            </a:r>
            <a:endParaRPr lang="en-US" dirty="0"/>
          </a:p>
          <a:p>
            <a:endParaRPr lang="en-US" dirty="0"/>
          </a:p>
          <a:p>
            <a:pPr marL="0" indent="0">
              <a:buNone/>
            </a:pPr>
            <a:r>
              <a:rPr lang="el-GR" dirty="0"/>
              <a:t>Αν η φύση είναι μια επικράτεια δίχως σκοπούς, τι συμβαίνει με τους ανθρώπους</a:t>
            </a:r>
            <a:r>
              <a:rPr lang="en-US" dirty="0"/>
              <a:t>?</a:t>
            </a:r>
          </a:p>
          <a:p>
            <a:pPr marL="0" indent="0">
              <a:buNone/>
            </a:pPr>
            <a:endParaRPr lang="en-US" dirty="0"/>
          </a:p>
          <a:p>
            <a:pPr marL="0" indent="0">
              <a:buNone/>
            </a:pPr>
            <a:r>
              <a:rPr lang="el-GR" dirty="0"/>
              <a:t>Πώς κατανοούμε τις ανθρώπινες πράξεις </a:t>
            </a:r>
            <a:r>
              <a:rPr lang="el-GR"/>
              <a:t>και πεποιθήσεις</a:t>
            </a:r>
            <a:r>
              <a:rPr lang="en-US"/>
              <a:t>? </a:t>
            </a:r>
            <a:endParaRPr lang="en-US" dirty="0"/>
          </a:p>
        </p:txBody>
      </p:sp>
    </p:spTree>
    <p:extLst>
      <p:ext uri="{BB962C8B-B14F-4D97-AF65-F5344CB8AC3E}">
        <p14:creationId xmlns:p14="http://schemas.microsoft.com/office/powerpoint/2010/main" val="74866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119464"/>
          </a:xfrm>
        </p:spPr>
        <p:txBody>
          <a:bodyPr>
            <a:normAutofit fontScale="85000" lnSpcReduction="10000"/>
          </a:bodyPr>
          <a:lstStyle/>
          <a:p>
            <a:pPr marL="0" indent="0">
              <a:buNone/>
            </a:pPr>
            <a:r>
              <a:rPr lang="el-GR" sz="3200" dirty="0"/>
              <a:t>Επιστημονική Επανάσταση </a:t>
            </a:r>
            <a:r>
              <a:rPr lang="en-US" sz="3200" dirty="0"/>
              <a:t>(1500s-1700s)</a:t>
            </a:r>
          </a:p>
          <a:p>
            <a:pPr marL="0" indent="0">
              <a:buNone/>
            </a:pPr>
            <a:endParaRPr lang="en-US" sz="3200" dirty="0"/>
          </a:p>
          <a:p>
            <a:pPr marL="0" indent="0">
              <a:buNone/>
            </a:pPr>
            <a:r>
              <a:rPr lang="en-US" sz="3200" b="1" dirty="0"/>
              <a:t>1543: Copernicus</a:t>
            </a:r>
          </a:p>
          <a:p>
            <a:pPr marL="0" indent="0">
              <a:buNone/>
            </a:pPr>
            <a:r>
              <a:rPr lang="en-US" sz="3200" dirty="0"/>
              <a:t>  </a:t>
            </a:r>
            <a:r>
              <a:rPr lang="en-US" sz="3200" i="1" dirty="0"/>
              <a:t>De </a:t>
            </a:r>
            <a:r>
              <a:rPr lang="en-US" sz="3200" i="1" dirty="0" err="1"/>
              <a:t>revolutionibus</a:t>
            </a:r>
            <a:r>
              <a:rPr lang="en-US" sz="3200" i="1" dirty="0"/>
              <a:t> </a:t>
            </a:r>
            <a:r>
              <a:rPr lang="en-US" sz="3200" i="1" dirty="0" err="1"/>
              <a:t>orbium</a:t>
            </a:r>
            <a:r>
              <a:rPr lang="en-US" sz="3200" i="1" dirty="0"/>
              <a:t> </a:t>
            </a:r>
            <a:r>
              <a:rPr lang="en-US" sz="3200" i="1" dirty="0" err="1"/>
              <a:t>coelestium</a:t>
            </a:r>
            <a:r>
              <a:rPr lang="en-US" sz="3200" i="1" dirty="0"/>
              <a:t> </a:t>
            </a:r>
            <a:r>
              <a:rPr lang="en-US" sz="3200" dirty="0"/>
              <a:t>(On the Revolutions of the Heavenly Spheres)</a:t>
            </a:r>
          </a:p>
          <a:p>
            <a:pPr marL="0" indent="0">
              <a:buNone/>
            </a:pPr>
            <a:endParaRPr lang="en-US" sz="3200" dirty="0"/>
          </a:p>
          <a:p>
            <a:pPr marL="0" indent="0">
              <a:buNone/>
            </a:pPr>
            <a:endParaRPr lang="en-US" sz="3200" dirty="0"/>
          </a:p>
          <a:p>
            <a:pPr marL="0" indent="0">
              <a:buNone/>
            </a:pPr>
            <a:r>
              <a:rPr lang="en-US" sz="3200" b="1" dirty="0"/>
              <a:t>168</a:t>
            </a:r>
            <a:r>
              <a:rPr lang="el-GR" sz="3200" b="1" dirty="0"/>
              <a:t>7: </a:t>
            </a:r>
            <a:r>
              <a:rPr lang="en-US" sz="3200" b="1" dirty="0"/>
              <a:t>Isaak Newton</a:t>
            </a:r>
          </a:p>
          <a:p>
            <a:pPr marL="0" indent="0">
              <a:buNone/>
            </a:pPr>
            <a:r>
              <a:rPr lang="en-US" sz="3000" dirty="0" err="1"/>
              <a:t>Philosophiæ</a:t>
            </a:r>
            <a:r>
              <a:rPr lang="en-US" sz="3000" dirty="0"/>
              <a:t> Naturalis Principia Mathematica (Mathematical Principles of Natural Philosophy)</a:t>
            </a:r>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33460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84976" cy="5688632"/>
          </a:xfrm>
        </p:spPr>
        <p:txBody>
          <a:bodyPr>
            <a:normAutofit/>
          </a:bodyPr>
          <a:lstStyle/>
          <a:p>
            <a:pPr marL="0" indent="0" algn="ctr">
              <a:buNone/>
            </a:pPr>
            <a:r>
              <a:rPr lang="el-GR" sz="4000" b="1" dirty="0"/>
              <a:t>Αρχαία και Μεσαιωνική </a:t>
            </a:r>
            <a:r>
              <a:rPr lang="el-GR" sz="4000" b="1" dirty="0" err="1"/>
              <a:t>Κοσμοεικόνα</a:t>
            </a:r>
            <a:endParaRPr lang="en-US" sz="4000" b="1" dirty="0"/>
          </a:p>
          <a:p>
            <a:pPr marL="0" indent="0" algn="ctr">
              <a:buNone/>
            </a:pPr>
            <a:endParaRPr lang="en-US" sz="4000" b="1" dirty="0"/>
          </a:p>
          <a:p>
            <a:pPr marL="0" indent="0" algn="ctr">
              <a:buNone/>
            </a:pPr>
            <a:r>
              <a:rPr lang="el-GR" sz="3200" b="1" dirty="0">
                <a:solidFill>
                  <a:srgbClr val="FF0000"/>
                </a:solidFill>
              </a:rPr>
              <a:t>Τομή</a:t>
            </a:r>
            <a:r>
              <a:rPr lang="en-US" sz="3200" b="1" dirty="0">
                <a:solidFill>
                  <a:srgbClr val="FF0000"/>
                </a:solidFill>
              </a:rPr>
              <a:t> [</a:t>
            </a:r>
            <a:r>
              <a:rPr lang="el-GR" sz="3200" b="1" dirty="0">
                <a:solidFill>
                  <a:srgbClr val="FF0000"/>
                </a:solidFill>
              </a:rPr>
              <a:t>Επιστημονική Επανάσταση</a:t>
            </a:r>
            <a:r>
              <a:rPr lang="en-US" sz="3200" b="1" dirty="0">
                <a:solidFill>
                  <a:srgbClr val="FF0000"/>
                </a:solidFill>
              </a:rPr>
              <a:t>]</a:t>
            </a: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r>
              <a:rPr lang="el-GR" sz="4000" b="1" dirty="0" err="1">
                <a:solidFill>
                  <a:schemeClr val="tx1"/>
                </a:solidFill>
              </a:rPr>
              <a:t>Νεώτερη</a:t>
            </a:r>
            <a:r>
              <a:rPr lang="el-GR" sz="4000" b="1" dirty="0">
                <a:solidFill>
                  <a:schemeClr val="tx1"/>
                </a:solidFill>
              </a:rPr>
              <a:t> επιστημονική </a:t>
            </a:r>
            <a:r>
              <a:rPr lang="el-GR" sz="4000" b="1" dirty="0" err="1">
                <a:solidFill>
                  <a:schemeClr val="tx1"/>
                </a:solidFill>
              </a:rPr>
              <a:t>κοσμοεικόνα</a:t>
            </a:r>
            <a:endParaRPr lang="en-US" sz="4000" b="1" dirty="0">
              <a:solidFill>
                <a:schemeClr val="tx1"/>
              </a:solidFill>
            </a:endParaRP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endParaRPr lang="en-US" sz="4000" b="1" dirty="0"/>
          </a:p>
          <a:p>
            <a:pPr marL="0" indent="0" algn="ctr">
              <a:buNone/>
            </a:pPr>
            <a:endParaRPr lang="en-US" sz="4000" b="1" dirty="0"/>
          </a:p>
          <a:p>
            <a:pPr marL="0" indent="0" algn="ctr">
              <a:buNone/>
            </a:pPr>
            <a:endParaRPr lang="en-US" sz="4000" b="1" dirty="0"/>
          </a:p>
        </p:txBody>
      </p:sp>
    </p:spTree>
    <p:extLst>
      <p:ext uri="{BB962C8B-B14F-4D97-AF65-F5344CB8AC3E}">
        <p14:creationId xmlns:p14="http://schemas.microsoft.com/office/powerpoint/2010/main" val="133823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48680"/>
            <a:ext cx="7543800" cy="5686400"/>
          </a:xfrm>
        </p:spPr>
        <p:txBody>
          <a:bodyPr/>
          <a:lstStyle/>
          <a:p>
            <a:pPr marL="0" indent="0">
              <a:buNone/>
            </a:pPr>
            <a:endParaRPr lang="en-US" sz="3600" dirty="0"/>
          </a:p>
          <a:p>
            <a:pPr marL="0" indent="0">
              <a:buNone/>
            </a:pPr>
            <a:r>
              <a:rPr lang="el-GR" sz="3600" dirty="0"/>
              <a:t>Αριστοτελικό Κοσμοείδωλο</a:t>
            </a:r>
            <a:r>
              <a:rPr lang="en-US" sz="3600" dirty="0"/>
              <a:t>:</a:t>
            </a:r>
            <a:endParaRPr lang="el-GR" sz="3600" dirty="0"/>
          </a:p>
          <a:p>
            <a:pPr marL="0" indent="0">
              <a:buNone/>
            </a:pPr>
            <a:endParaRPr lang="el-GR" dirty="0"/>
          </a:p>
          <a:p>
            <a:pPr marL="457200" indent="-457200">
              <a:buFont typeface="+mj-lt"/>
              <a:buAutoNum type="arabicPeriod"/>
            </a:pPr>
            <a:endParaRPr lang="el-GR" dirty="0"/>
          </a:p>
          <a:p>
            <a:pPr marL="457200" indent="-457200">
              <a:buFont typeface="+mj-lt"/>
              <a:buAutoNum type="arabicPeriod"/>
            </a:pPr>
            <a:r>
              <a:rPr lang="el-GR" dirty="0"/>
              <a:t>Αστρονομία</a:t>
            </a:r>
          </a:p>
          <a:p>
            <a:pPr marL="457200" indent="-457200">
              <a:buFont typeface="+mj-lt"/>
              <a:buAutoNum type="arabicPeriod"/>
            </a:pPr>
            <a:r>
              <a:rPr lang="el-GR" dirty="0"/>
              <a:t>Φυσική φιλοσοφία</a:t>
            </a:r>
          </a:p>
          <a:p>
            <a:pPr marL="457200" indent="-457200">
              <a:buFont typeface="+mj-lt"/>
              <a:buAutoNum type="arabicPeriod"/>
            </a:pPr>
            <a:r>
              <a:rPr lang="el-GR" dirty="0"/>
              <a:t>Μεταφυσική (τελεολογία)</a:t>
            </a:r>
            <a:endParaRPr lang="en-US" dirty="0"/>
          </a:p>
          <a:p>
            <a:endParaRPr lang="en-US" dirty="0"/>
          </a:p>
        </p:txBody>
      </p:sp>
    </p:spTree>
    <p:extLst>
      <p:ext uri="{BB962C8B-B14F-4D97-AF65-F5344CB8AC3E}">
        <p14:creationId xmlns:p14="http://schemas.microsoft.com/office/powerpoint/2010/main" val="87944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6672"/>
            <a:ext cx="6781800" cy="720080"/>
          </a:xfrm>
        </p:spPr>
        <p:txBody>
          <a:bodyPr>
            <a:normAutofit/>
          </a:bodyPr>
          <a:lstStyle/>
          <a:p>
            <a:pPr algn="ctr"/>
            <a:r>
              <a:rPr lang="el-GR" dirty="0"/>
              <a:t>Κοσμολογία</a:t>
            </a:r>
            <a:endParaRPr lang="en-US" dirty="0"/>
          </a:p>
        </p:txBody>
      </p:sp>
      <p:sp>
        <p:nvSpPr>
          <p:cNvPr id="3" name="Content Placeholder 2"/>
          <p:cNvSpPr>
            <a:spLocks noGrp="1"/>
          </p:cNvSpPr>
          <p:nvPr>
            <p:ph idx="1"/>
          </p:nvPr>
        </p:nvSpPr>
        <p:spPr>
          <a:xfrm>
            <a:off x="899592" y="1268760"/>
            <a:ext cx="7543800" cy="4896544"/>
          </a:xfrm>
        </p:spPr>
        <p:txBody>
          <a:bodyPr/>
          <a:lstStyle/>
          <a:p>
            <a:pPr marL="0" indent="0">
              <a:buNone/>
            </a:pPr>
            <a:endParaRPr lang="en-US" b="1"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733256"/>
          </a:xfrm>
          <a:prstGeom prst="rect">
            <a:avLst/>
          </a:prstGeom>
        </p:spPr>
      </p:pic>
    </p:spTree>
    <p:extLst>
      <p:ext uri="{BB962C8B-B14F-4D97-AF65-F5344CB8AC3E}">
        <p14:creationId xmlns:p14="http://schemas.microsoft.com/office/powerpoint/2010/main" val="167654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Tree>
    <p:extLst>
      <p:ext uri="{BB962C8B-B14F-4D97-AF65-F5344CB8AC3E}">
        <p14:creationId xmlns:p14="http://schemas.microsoft.com/office/powerpoint/2010/main" val="199727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16832"/>
            <a:ext cx="7344816" cy="4320480"/>
          </a:xfrm>
          <a:prstGeom prst="rect">
            <a:avLst/>
          </a:prstGeom>
        </p:spPr>
      </p:pic>
      <p:sp>
        <p:nvSpPr>
          <p:cNvPr id="3" name="Title 2"/>
          <p:cNvSpPr>
            <a:spLocks noGrp="1"/>
          </p:cNvSpPr>
          <p:nvPr>
            <p:ph type="title"/>
          </p:nvPr>
        </p:nvSpPr>
        <p:spPr>
          <a:xfrm>
            <a:off x="762000" y="332656"/>
            <a:ext cx="6781800" cy="980728"/>
          </a:xfrm>
        </p:spPr>
        <p:txBody>
          <a:bodyPr>
            <a:normAutofit/>
          </a:bodyPr>
          <a:lstStyle/>
          <a:p>
            <a:r>
              <a:rPr lang="en-US" sz="4000" dirty="0"/>
              <a:t>Mathematical ….“Tricks”</a:t>
            </a:r>
          </a:p>
        </p:txBody>
      </p:sp>
    </p:spTree>
    <p:extLst>
      <p:ext uri="{BB962C8B-B14F-4D97-AF65-F5344CB8AC3E}">
        <p14:creationId xmlns:p14="http://schemas.microsoft.com/office/powerpoint/2010/main" val="1948105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4235</TotalTime>
  <Words>1291</Words>
  <Application>Microsoft Office PowerPoint</Application>
  <PresentationFormat>Προβολή στην οθόνη (4:3)</PresentationFormat>
  <Paragraphs>243</Paragraphs>
  <Slides>38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Arial</vt:lpstr>
      <vt:lpstr>Calisto MT</vt:lpstr>
      <vt:lpstr>Times New Roman</vt:lpstr>
      <vt:lpstr>Wingdings 2</vt:lpstr>
      <vt:lpstr>Slate</vt:lpstr>
      <vt:lpstr>Παρουσίαση του PowerPoint</vt:lpstr>
      <vt:lpstr>Ο Μεσαιωνικός Αριστοτελισμός</vt:lpstr>
      <vt:lpstr>Η πρόσληψη του αριστοτελισμού</vt:lpstr>
      <vt:lpstr>Παρουσίαση του PowerPoint</vt:lpstr>
      <vt:lpstr>Παρουσίαση του PowerPoint</vt:lpstr>
      <vt:lpstr>Παρουσίαση του PowerPoint</vt:lpstr>
      <vt:lpstr>Κοσμολογία</vt:lpstr>
      <vt:lpstr>Παρουσίαση του PowerPoint</vt:lpstr>
      <vt:lpstr>Mathematical ….“Tricks”</vt:lpstr>
      <vt:lpstr>Παρουσίαση του PowerPoint</vt:lpstr>
      <vt:lpstr>Παρουσίαση του PowerPoint</vt:lpstr>
      <vt:lpstr>Η κοσμική διαίρεση</vt:lpstr>
      <vt:lpstr>Υποσελήνιος χώρος</vt:lpstr>
      <vt:lpstr>Υπερσελήνια περιοχή </vt:lpstr>
      <vt:lpstr>Κίνηση (στον χώρο)</vt:lpstr>
      <vt:lpstr>Επίγεια κίνηση </vt:lpstr>
      <vt:lpstr>Τελεολογία</vt:lpstr>
      <vt:lpstr>Αίτια</vt:lpstr>
      <vt:lpstr>Αίτια…</vt:lpstr>
      <vt:lpstr>Παράδειγμα</vt:lpstr>
      <vt:lpstr>Σύμφωνα με τον Αριστοτέλη</vt:lpstr>
      <vt:lpstr>Επιστημονική Επανάσταση</vt:lpstr>
      <vt:lpstr>Ηλιοκεντρισμός</vt:lpstr>
      <vt:lpstr>Παρουσίαση του PowerPoint</vt:lpstr>
      <vt:lpstr>Το Κοπερνίκειο Μοντέλο </vt:lpstr>
      <vt:lpstr>Παραμένουν…</vt:lpstr>
      <vt:lpstr>Παρουσίαση του PowerPoint</vt:lpstr>
      <vt:lpstr>Οι νόμοι του Kepler για την πλανητική κίνηση </vt:lpstr>
      <vt:lpstr>Παρουσίαση του PowerPoint</vt:lpstr>
      <vt:lpstr>Γαλιλαίος</vt:lpstr>
      <vt:lpstr>Συμβολές</vt:lpstr>
      <vt:lpstr>Επιστημονική Μέθοδος</vt:lpstr>
      <vt:lpstr>Η διάκριση μεταξύ πρωτογενών και δευτερογενών ποιοτήτων</vt:lpstr>
      <vt:lpstr>Το απώγειο της επιστημονικής επανάστασης</vt:lpstr>
      <vt:lpstr>και…</vt:lpstr>
      <vt:lpstr>Θεμελιώδεις διαφορές στις δύο κοσμοεικόνες</vt:lpstr>
      <vt:lpstr>E.A. Burrt, The Metaphysical Foundations of Modern Science, 1924, pp. 89-90. </vt:lpstr>
      <vt:lpstr>Το μεγάλο μεταφυσικό ερώτημα της Νεωτερικότητας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dc:creator>
  <cp:lastModifiedBy>Dimitrakos Thodoris</cp:lastModifiedBy>
  <cp:revision>66</cp:revision>
  <dcterms:created xsi:type="dcterms:W3CDTF">2016-07-27T16:14:18Z</dcterms:created>
  <dcterms:modified xsi:type="dcterms:W3CDTF">2023-12-12T11:43:48Z</dcterms:modified>
</cp:coreProperties>
</file>