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50" r:id="rId2"/>
    <p:sldId id="261" r:id="rId3"/>
    <p:sldId id="262" r:id="rId4"/>
    <p:sldId id="303" r:id="rId5"/>
    <p:sldId id="265" r:id="rId6"/>
    <p:sldId id="351" r:id="rId7"/>
    <p:sldId id="304" r:id="rId8"/>
    <p:sldId id="352" r:id="rId9"/>
    <p:sldId id="305" r:id="rId10"/>
    <p:sldId id="306" r:id="rId11"/>
    <p:sldId id="307" r:id="rId12"/>
    <p:sldId id="354" r:id="rId13"/>
    <p:sldId id="274" r:id="rId14"/>
    <p:sldId id="288" r:id="rId15"/>
    <p:sldId id="269" r:id="rId16"/>
    <p:sldId id="278" r:id="rId17"/>
    <p:sldId id="270" r:id="rId18"/>
    <p:sldId id="272" r:id="rId19"/>
    <p:sldId id="279" r:id="rId20"/>
    <p:sldId id="273" r:id="rId21"/>
    <p:sldId id="302" r:id="rId22"/>
    <p:sldId id="281" r:id="rId23"/>
    <p:sldId id="284" r:id="rId24"/>
    <p:sldId id="355" r:id="rId25"/>
    <p:sldId id="310" r:id="rId26"/>
    <p:sldId id="357" r:id="rId27"/>
    <p:sldId id="356" r:id="rId28"/>
    <p:sldId id="311" r:id="rId29"/>
    <p:sldId id="358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9" r:id="rId45"/>
    <p:sldId id="360" r:id="rId46"/>
    <p:sldId id="348" r:id="rId47"/>
    <p:sldId id="331" r:id="rId48"/>
    <p:sldId id="332" r:id="rId49"/>
    <p:sldId id="333" r:id="rId50"/>
    <p:sldId id="328" r:id="rId51"/>
    <p:sldId id="334" r:id="rId52"/>
    <p:sldId id="290" r:id="rId53"/>
    <p:sldId id="295" r:id="rId54"/>
    <p:sldId id="299" r:id="rId55"/>
    <p:sldId id="292" r:id="rId56"/>
    <p:sldId id="291" r:id="rId57"/>
    <p:sldId id="294" r:id="rId58"/>
    <p:sldId id="293" r:id="rId59"/>
    <p:sldId id="353" r:id="rId60"/>
    <p:sldId id="359" r:id="rId61"/>
    <p:sldId id="361" r:id="rId6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80" d="100"/>
          <a:sy n="80" d="100"/>
        </p:scale>
        <p:origin x="-2586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04480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95585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0156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0156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41799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68669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1241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7016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85088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102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Μαγματικών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Βασίλειος </a:t>
            </a:r>
            <a:r>
              <a:rPr lang="el-GR" sz="2400" dirty="0" err="1" smtClean="0"/>
              <a:t>Τσικούρας</a:t>
            </a:r>
            <a:r>
              <a:rPr lang="en-US" sz="2400" dirty="0" smtClean="0"/>
              <a:t> </a:t>
            </a:r>
            <a:r>
              <a:rPr lang="el-GR" sz="2400" dirty="0" smtClean="0"/>
              <a:t>&amp;</a:t>
            </a:r>
            <a:r>
              <a:rPr lang="en-US" sz="2400" dirty="0" smtClean="0"/>
              <a:t> </a:t>
            </a: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4900" kern="0" dirty="0" smtClean="0"/>
              <a:t>Δομή-Πετρογένεση </a:t>
            </a:r>
            <a:r>
              <a:rPr lang="en-US" sz="4900" kern="0" dirty="0" smtClean="0"/>
              <a:t>MORB</a:t>
            </a:r>
            <a:r>
              <a:rPr lang="el-GR" kern="0" dirty="0" smtClean="0">
                <a:solidFill>
                  <a:schemeClr val="tx2"/>
                </a:solidFill>
              </a:rPr>
              <a:t/>
            </a:r>
            <a:br>
              <a:rPr lang="el-GR" kern="0" dirty="0" smtClean="0">
                <a:solidFill>
                  <a:schemeClr val="tx2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l-GR" dirty="0" smtClean="0"/>
              <a:t>Έτσι ο γεωχημικός χαρακτήρας των </a:t>
            </a:r>
            <a:r>
              <a:rPr lang="en-US" dirty="0" smtClean="0"/>
              <a:t>MORB</a:t>
            </a:r>
            <a:r>
              <a:rPr lang="el-GR" dirty="0" smtClean="0"/>
              <a:t> είναι αποπλυμένος σε ασύμβατα ιχνοστοιχεία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  <a:defRPr/>
            </a:pPr>
            <a:endParaRPr lang="el-GR" dirty="0" smtClean="0"/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l-GR" dirty="0" smtClean="0"/>
              <a:t>Φυσαλίδες </a:t>
            </a:r>
            <a:r>
              <a:rPr lang="el-GR" dirty="0" err="1" smtClean="0"/>
              <a:t>τήγματος</a:t>
            </a:r>
            <a:r>
              <a:rPr lang="el-GR" dirty="0" smtClean="0"/>
              <a:t> αποχωρίζονται γύρω στα 25-35</a:t>
            </a:r>
            <a:r>
              <a:rPr lang="en-US" dirty="0" smtClean="0"/>
              <a:t> km </a:t>
            </a:r>
            <a:r>
              <a:rPr lang="el-GR" dirty="0" smtClean="0"/>
              <a:t>(θέση τελευταίας ισορροπίας με το </a:t>
            </a:r>
            <a:r>
              <a:rPr lang="el-GR" dirty="0" err="1" smtClean="0"/>
              <a:t>χαρτζβουργίτη</a:t>
            </a:r>
            <a:r>
              <a:rPr lang="el-GR" dirty="0" smtClean="0"/>
              <a:t>)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4900" kern="0" dirty="0" smtClean="0"/>
              <a:t>Δομή-Πετρογένεση </a:t>
            </a:r>
            <a:r>
              <a:rPr lang="en-US" sz="4900" kern="0" dirty="0" smtClean="0"/>
              <a:t>MORB</a:t>
            </a:r>
            <a:r>
              <a:rPr lang="el-GR" sz="4900" kern="0" dirty="0" smtClean="0"/>
              <a:t/>
            </a:r>
            <a:br>
              <a:rPr lang="el-GR" sz="4900" kern="0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l-GR" dirty="0" smtClean="0"/>
              <a:t>Στη συνέχεια το </a:t>
            </a:r>
            <a:r>
              <a:rPr lang="el-GR" dirty="0" err="1" smtClean="0"/>
              <a:t>τήγμα</a:t>
            </a:r>
            <a:r>
              <a:rPr lang="el-GR" dirty="0" smtClean="0"/>
              <a:t> ανέρχεται σε βάθος 1-2 </a:t>
            </a:r>
            <a:r>
              <a:rPr lang="en-US" dirty="0" smtClean="0"/>
              <a:t>km </a:t>
            </a:r>
            <a:r>
              <a:rPr lang="el-GR" dirty="0" smtClean="0"/>
              <a:t>ακριβώς κάτω από τη ράχη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  <a:defRPr/>
            </a:pPr>
            <a:endParaRPr lang="el-GR" dirty="0" smtClean="0"/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l-GR" dirty="0" smtClean="0"/>
              <a:t>Σχηματισμός του </a:t>
            </a:r>
            <a:r>
              <a:rPr lang="el-GR" dirty="0" smtClean="0">
                <a:solidFill>
                  <a:schemeClr val="tx2"/>
                </a:solidFill>
              </a:rPr>
              <a:t>ΑΞΟΝΙΚΟΥ ΜΑΓΜΑΤΙΚΟΥ ΘΑΛΑΜΟΥ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kern="0" dirty="0" smtClean="0"/>
              <a:t>Η συνήθης σειρά κρυστάλλωσης είναι:</a:t>
            </a:r>
          </a:p>
          <a:p>
            <a:pPr>
              <a:buClr>
                <a:srgbClr val="FFFF00"/>
              </a:buClr>
              <a:defRPr/>
            </a:pPr>
            <a:r>
              <a:rPr lang="en-US" sz="2800" kern="0" dirty="0" smtClean="0"/>
              <a:t>     			    </a:t>
            </a:r>
            <a:r>
              <a:rPr lang="en-US" sz="2800" kern="0" dirty="0" err="1" smtClean="0"/>
              <a:t>Ol</a:t>
            </a:r>
            <a:r>
              <a:rPr lang="en-US" sz="2800" kern="0" dirty="0" smtClean="0"/>
              <a:t> → </a:t>
            </a:r>
            <a:r>
              <a:rPr lang="en-US" sz="2800" kern="0" dirty="0" err="1" smtClean="0"/>
              <a:t>Plg</a:t>
            </a:r>
            <a:r>
              <a:rPr lang="en-US" sz="2800" kern="0" dirty="0" smtClean="0"/>
              <a:t> → </a:t>
            </a:r>
            <a:r>
              <a:rPr lang="en-US" sz="2800" kern="0" dirty="0" err="1" smtClean="0"/>
              <a:t>Cpx</a:t>
            </a:r>
            <a:endParaRPr lang="en-US" sz="2800" kern="0" dirty="0" smtClean="0"/>
          </a:p>
          <a:p>
            <a:pPr>
              <a:buClr>
                <a:srgbClr val="FFFF00"/>
              </a:buClr>
              <a:defRPr/>
            </a:pPr>
            <a:endParaRPr lang="el-GR" sz="2800" kern="0" dirty="0" smtClean="0"/>
          </a:p>
          <a:p>
            <a:pPr>
              <a:buClr>
                <a:srgbClr val="FFFF00"/>
              </a:buClr>
              <a:defRPr/>
            </a:pPr>
            <a:r>
              <a:rPr lang="el-GR" sz="2800" kern="0" dirty="0" smtClean="0"/>
              <a:t>Γιατί;</a:t>
            </a:r>
            <a:endParaRPr lang="el-GR" sz="2800" dirty="0" smtClean="0"/>
          </a:p>
          <a:p>
            <a:endParaRPr lang="el-GR" sz="2800" dirty="0"/>
          </a:p>
        </p:txBody>
      </p:sp>
      <p:grpSp>
        <p:nvGrpSpPr>
          <p:cNvPr id="15" name="16 - Ομάδα"/>
          <p:cNvGrpSpPr/>
          <p:nvPr/>
        </p:nvGrpSpPr>
        <p:grpSpPr>
          <a:xfrm>
            <a:off x="3707904" y="1700808"/>
            <a:ext cx="5071712" cy="4085568"/>
            <a:chOff x="107504" y="1772816"/>
            <a:chExt cx="5760640" cy="4954573"/>
          </a:xfrm>
        </p:grpSpPr>
        <p:pic>
          <p:nvPicPr>
            <p:cNvPr id="16" name="Picture 181" descr="Fig 7-2c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1772816"/>
              <a:ext cx="5760640" cy="4954573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7" name="63 - TextBox"/>
            <p:cNvSpPr txBox="1"/>
            <p:nvPr/>
          </p:nvSpPr>
          <p:spPr>
            <a:xfrm rot="19827983">
              <a:off x="2101037" y="3455895"/>
              <a:ext cx="1477841" cy="348506"/>
            </a:xfrm>
            <a:custGeom>
              <a:avLst/>
              <a:gdLst>
                <a:gd name="connsiteX0" fmla="*/ 0 w 1464671"/>
                <a:gd name="connsiteY0" fmla="*/ 0 h 348506"/>
                <a:gd name="connsiteX1" fmla="*/ 1464671 w 1464671"/>
                <a:gd name="connsiteY1" fmla="*/ 0 h 348506"/>
                <a:gd name="connsiteX2" fmla="*/ 1464671 w 1464671"/>
                <a:gd name="connsiteY2" fmla="*/ 348506 h 348506"/>
                <a:gd name="connsiteX3" fmla="*/ 0 w 1464671"/>
                <a:gd name="connsiteY3" fmla="*/ 348506 h 348506"/>
                <a:gd name="connsiteX4" fmla="*/ 0 w 1464671"/>
                <a:gd name="connsiteY4" fmla="*/ 0 h 348506"/>
                <a:gd name="connsiteX0" fmla="*/ 13170 w 1477841"/>
                <a:gd name="connsiteY0" fmla="*/ 0 h 348506"/>
                <a:gd name="connsiteX1" fmla="*/ 1477841 w 1477841"/>
                <a:gd name="connsiteY1" fmla="*/ 0 h 348506"/>
                <a:gd name="connsiteX2" fmla="*/ 1477841 w 1477841"/>
                <a:gd name="connsiteY2" fmla="*/ 348506 h 348506"/>
                <a:gd name="connsiteX3" fmla="*/ 13170 w 1477841"/>
                <a:gd name="connsiteY3" fmla="*/ 348506 h 348506"/>
                <a:gd name="connsiteX4" fmla="*/ 0 w 1477841"/>
                <a:gd name="connsiteY4" fmla="*/ 217448 h 348506"/>
                <a:gd name="connsiteX5" fmla="*/ 13170 w 1477841"/>
                <a:gd name="connsiteY5" fmla="*/ 0 h 348506"/>
                <a:gd name="connsiteX0" fmla="*/ 13170 w 1477841"/>
                <a:gd name="connsiteY0" fmla="*/ 0 h 348506"/>
                <a:gd name="connsiteX1" fmla="*/ 1477841 w 1477841"/>
                <a:gd name="connsiteY1" fmla="*/ 0 h 348506"/>
                <a:gd name="connsiteX2" fmla="*/ 1477841 w 1477841"/>
                <a:gd name="connsiteY2" fmla="*/ 348506 h 348506"/>
                <a:gd name="connsiteX3" fmla="*/ 236036 w 1477841"/>
                <a:gd name="connsiteY3" fmla="*/ 338840 h 348506"/>
                <a:gd name="connsiteX4" fmla="*/ 13170 w 1477841"/>
                <a:gd name="connsiteY4" fmla="*/ 348506 h 348506"/>
                <a:gd name="connsiteX5" fmla="*/ 0 w 1477841"/>
                <a:gd name="connsiteY5" fmla="*/ 217448 h 348506"/>
                <a:gd name="connsiteX6" fmla="*/ 13170 w 1477841"/>
                <a:gd name="connsiteY6" fmla="*/ 0 h 348506"/>
                <a:gd name="connsiteX0" fmla="*/ 13170 w 1477841"/>
                <a:gd name="connsiteY0" fmla="*/ 0 h 348506"/>
                <a:gd name="connsiteX1" fmla="*/ 1477841 w 1477841"/>
                <a:gd name="connsiteY1" fmla="*/ 0 h 348506"/>
                <a:gd name="connsiteX2" fmla="*/ 1477841 w 1477841"/>
                <a:gd name="connsiteY2" fmla="*/ 348506 h 348506"/>
                <a:gd name="connsiteX3" fmla="*/ 236036 w 1477841"/>
                <a:gd name="connsiteY3" fmla="*/ 338840 h 348506"/>
                <a:gd name="connsiteX4" fmla="*/ 0 w 1477841"/>
                <a:gd name="connsiteY4" fmla="*/ 217448 h 348506"/>
                <a:gd name="connsiteX5" fmla="*/ 13170 w 1477841"/>
                <a:gd name="connsiteY5" fmla="*/ 0 h 34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841" h="348506">
                  <a:moveTo>
                    <a:pt x="13170" y="0"/>
                  </a:moveTo>
                  <a:lnTo>
                    <a:pt x="1477841" y="0"/>
                  </a:lnTo>
                  <a:lnTo>
                    <a:pt x="1477841" y="348506"/>
                  </a:lnTo>
                  <a:lnTo>
                    <a:pt x="236036" y="338840"/>
                  </a:lnTo>
                  <a:lnTo>
                    <a:pt x="0" y="217448"/>
                  </a:lnTo>
                  <a:lnTo>
                    <a:pt x="13170" y="0"/>
                  </a:lnTo>
                  <a:close/>
                </a:path>
              </a:pathLst>
            </a:custGeom>
            <a:solidFill>
              <a:srgbClr val="FFFFDB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Ανορθίτης</a:t>
              </a: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 + Υ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18" name="64 - TextBox"/>
            <p:cNvSpPr txBox="1"/>
            <p:nvPr/>
          </p:nvSpPr>
          <p:spPr>
            <a:xfrm>
              <a:off x="1691680" y="5229200"/>
              <a:ext cx="1656183" cy="276999"/>
            </a:xfrm>
            <a:prstGeom prst="rect">
              <a:avLst/>
            </a:prstGeom>
            <a:solidFill>
              <a:srgbClr val="FFFFDB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Φορστερίτης+ Υ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19" name="69 - TextBox"/>
            <p:cNvSpPr txBox="1"/>
            <p:nvPr/>
          </p:nvSpPr>
          <p:spPr>
            <a:xfrm rot="17884584">
              <a:off x="474511" y="5555084"/>
              <a:ext cx="1464671" cy="276999"/>
            </a:xfrm>
            <a:prstGeom prst="rect">
              <a:avLst/>
            </a:prstGeom>
            <a:solidFill>
              <a:srgbClr val="FFFFDB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Διοψίδιος</a:t>
              </a: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 + Υ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20" name="70 - Ορθογώνιο"/>
            <p:cNvSpPr/>
            <p:nvPr/>
          </p:nvSpPr>
          <p:spPr bwMode="auto">
            <a:xfrm>
              <a:off x="3347864" y="5733256"/>
              <a:ext cx="216024" cy="184850"/>
            </a:xfrm>
            <a:prstGeom prst="rect">
              <a:avLst/>
            </a:prstGeom>
            <a:solidFill>
              <a:srgbClr val="FFFFDB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21" name="71 - Έλλειψη"/>
            <p:cNvSpPr/>
            <p:nvPr/>
          </p:nvSpPr>
          <p:spPr bwMode="auto">
            <a:xfrm>
              <a:off x="3459222" y="5970488"/>
              <a:ext cx="64800" cy="117727"/>
            </a:xfrm>
            <a:prstGeom prst="ellipse">
              <a:avLst/>
            </a:prstGeom>
            <a:solidFill>
              <a:srgbClr val="FFFFDB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</p:grpSp>
      <p:sp>
        <p:nvSpPr>
          <p:cNvPr id="22" name="21 - Ελεύθερη σχεδίαση"/>
          <p:cNvSpPr/>
          <p:nvPr/>
        </p:nvSpPr>
        <p:spPr bwMode="auto">
          <a:xfrm>
            <a:off x="5323231" y="3031308"/>
            <a:ext cx="3087843" cy="2533878"/>
          </a:xfrm>
          <a:custGeom>
            <a:avLst/>
            <a:gdLst>
              <a:gd name="connsiteX0" fmla="*/ 0 w 3200400"/>
              <a:gd name="connsiteY0" fmla="*/ 1031358 h 2626242"/>
              <a:gd name="connsiteX1" fmla="*/ 1637414 w 3200400"/>
              <a:gd name="connsiteY1" fmla="*/ 0 h 2626242"/>
              <a:gd name="connsiteX2" fmla="*/ 3200400 w 3200400"/>
              <a:gd name="connsiteY2" fmla="*/ 2626242 h 2626242"/>
              <a:gd name="connsiteX3" fmla="*/ 0 w 3200400"/>
              <a:gd name="connsiteY3" fmla="*/ 1031358 h 262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2626242">
                <a:moveTo>
                  <a:pt x="0" y="1031358"/>
                </a:moveTo>
                <a:lnTo>
                  <a:pt x="1637414" y="0"/>
                </a:lnTo>
                <a:lnTo>
                  <a:pt x="3200400" y="2626242"/>
                </a:lnTo>
                <a:lnTo>
                  <a:pt x="0" y="1031358"/>
                </a:lnTo>
                <a:close/>
              </a:path>
            </a:pathLst>
          </a:custGeom>
          <a:solidFill>
            <a:srgbClr val="FF0000">
              <a:alpha val="56078"/>
            </a:srgb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</a:endParaRPr>
          </a:p>
        </p:txBody>
      </p:sp>
      <p:sp>
        <p:nvSpPr>
          <p:cNvPr id="2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Δομή-Πετρογένεση </a:t>
            </a:r>
            <a:r>
              <a:rPr lang="en-US" dirty="0" smtClean="0"/>
              <a:t>MORB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kern="0" dirty="0" smtClean="0"/>
              <a:t>Δομή-Πετρογένεση </a:t>
            </a:r>
            <a:r>
              <a:rPr lang="en-US" kern="0" dirty="0" smtClean="0"/>
              <a:t>MORB</a:t>
            </a:r>
            <a:endParaRPr lang="el-GR" kern="0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kern="0" dirty="0" smtClean="0"/>
              <a:t>Τα ρεύματα μεταγωγής που προκάλεσαν τη διάρρηξη και απομάκρυνση των  πλακών, όταν φτάσουν στο κατώτερο τμήμα του ανώτερου Μανδύα  (Στρώμα μετάβασης) έλκουν το ανώτερο μέρος του κατώτερου μανδύα 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949280"/>
            <a:ext cx="726005" cy="704483"/>
          </a:xfrm>
          <a:prstGeom prst="rect">
            <a:avLst/>
          </a:prstGeom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kern="0" dirty="0" smtClean="0"/>
              <a:t>Δομή-Πετρογένεση </a:t>
            </a:r>
            <a:r>
              <a:rPr lang="en-US" kern="0" dirty="0" smtClean="0"/>
              <a:t>MORB</a:t>
            </a:r>
            <a:endParaRPr lang="el-GR" kern="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kern="0" dirty="0" smtClean="0"/>
              <a:t>Με τον τρόπο αυτό το ανώτερο τμήμα του κατώτερου μανδύα ανέρχεται και δημιουργείται μια τολύπη σύστασης </a:t>
            </a:r>
            <a:r>
              <a:rPr lang="en-US" kern="0" dirty="0" smtClean="0"/>
              <a:t>E-MORB (</a:t>
            </a:r>
            <a:r>
              <a:rPr lang="el-GR" kern="0" dirty="0" smtClean="0"/>
              <a:t>εμπλουτισμένος μανδύας</a:t>
            </a:r>
            <a:r>
              <a:rPr lang="en-US" kern="0" dirty="0" smtClean="0"/>
              <a:t>)</a:t>
            </a:r>
            <a:endParaRPr lang="el-GR" kern="0" dirty="0" smtClean="0"/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kern="0" dirty="0" smtClean="0"/>
              <a:t>Δομή-Πετρογένεση </a:t>
            </a:r>
            <a:r>
              <a:rPr lang="en-US" kern="0" dirty="0" smtClean="0"/>
              <a:t>MORB</a:t>
            </a:r>
            <a:endParaRPr lang="el-GR" kern="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l-GR" kern="0" dirty="0" smtClean="0"/>
              <a:t>Λόγω </a:t>
            </a:r>
            <a:r>
              <a:rPr lang="el-GR" kern="0" dirty="0" err="1" smtClean="0"/>
              <a:t>αδιαβατικής</a:t>
            </a:r>
            <a:r>
              <a:rPr lang="el-GR" kern="0" dirty="0" smtClean="0"/>
              <a:t> εκτόνωσης υφίσταται και αυτή μερική τήξη και αποδίδει μάγμα σύστασης </a:t>
            </a:r>
            <a:r>
              <a:rPr lang="en-US" kern="0" dirty="0" smtClean="0"/>
              <a:t>E-MORB </a:t>
            </a:r>
            <a:r>
              <a:rPr lang="el-GR" kern="0" dirty="0" smtClean="0"/>
              <a:t>στα πιο αβαθή τμήματα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None/>
              <a:defRPr/>
            </a:pPr>
            <a:endParaRPr lang="el-GR" kern="0" dirty="0" smtClean="0"/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l-GR" kern="0" dirty="0" smtClean="0"/>
              <a:t>Τα </a:t>
            </a:r>
            <a:r>
              <a:rPr lang="en-US" kern="0" dirty="0" smtClean="0"/>
              <a:t>N-MORB </a:t>
            </a:r>
            <a:r>
              <a:rPr lang="el-GR" kern="0" dirty="0" smtClean="0"/>
              <a:t>και</a:t>
            </a:r>
            <a:r>
              <a:rPr lang="en-US" kern="0" dirty="0" smtClean="0"/>
              <a:t> E-MORB</a:t>
            </a:r>
            <a:r>
              <a:rPr lang="el-GR" kern="0" dirty="0" smtClean="0"/>
              <a:t> </a:t>
            </a:r>
            <a:r>
              <a:rPr lang="el-GR" kern="0" dirty="0" err="1" smtClean="0"/>
              <a:t>τήγματα</a:t>
            </a:r>
            <a:r>
              <a:rPr lang="el-GR" kern="0" dirty="0" smtClean="0"/>
              <a:t> μπορούν έτσι να αναμιχθούν σε ποικίλα ποσοστά (</a:t>
            </a:r>
            <a:r>
              <a:rPr lang="en-US" kern="0" dirty="0" smtClean="0"/>
              <a:t>T-MORB)</a:t>
            </a:r>
            <a:endParaRPr lang="el-GR" kern="0" dirty="0" smtClean="0"/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Τίτλος 1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kern="0" dirty="0" smtClean="0"/>
              <a:t>Αξονικός Μαγματικός Θάλαμος</a:t>
            </a:r>
            <a:endParaRPr lang="el-GR" kern="0" dirty="0"/>
          </a:p>
        </p:txBody>
      </p:sp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l-GR" kern="0" dirty="0" err="1" smtClean="0"/>
              <a:t>Ημιμόνιμος</a:t>
            </a:r>
            <a:r>
              <a:rPr lang="el-GR" kern="0" dirty="0" smtClean="0"/>
              <a:t> και μεγάλος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l-GR" kern="0" dirty="0" smtClean="0"/>
              <a:t>Κλασματική κρυστάλλωση δίνει παράγωγα </a:t>
            </a:r>
            <a:r>
              <a:rPr lang="en-US" kern="0" dirty="0" smtClean="0"/>
              <a:t>MORB</a:t>
            </a:r>
            <a:endParaRPr lang="el-GR" kern="0" dirty="0" smtClean="0"/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l-GR" kern="0" dirty="0" smtClean="0"/>
              <a:t>Περιοδική </a:t>
            </a:r>
            <a:r>
              <a:rPr lang="el-GR" kern="0" dirty="0" err="1" smtClean="0"/>
              <a:t>επανείσδυση</a:t>
            </a:r>
            <a:r>
              <a:rPr lang="el-GR" kern="0" dirty="0" smtClean="0"/>
              <a:t> φρέσκου, πρωτογενούς μάγματος </a:t>
            </a:r>
            <a:r>
              <a:rPr lang="en-US" kern="0" dirty="0" smtClean="0"/>
              <a:t>MORB</a:t>
            </a:r>
            <a:endParaRPr lang="el-GR" kern="0" dirty="0" smtClean="0"/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l-GR" kern="0" dirty="0" smtClean="0"/>
              <a:t>Φλέβες στο ανώτερο τμήμα του </a:t>
            </a:r>
            <a:r>
              <a:rPr lang="el-GR" kern="0" dirty="0" err="1" smtClean="0"/>
              <a:t>ρηγματωμένου</a:t>
            </a:r>
            <a:r>
              <a:rPr lang="el-GR" kern="0" dirty="0" smtClean="0"/>
              <a:t> φλοιού (Στρώμα 2)</a:t>
            </a:r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3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kern="0" dirty="0" smtClean="0"/>
              <a:t>Αξονικός Μαγματικός Θάλαμος</a:t>
            </a:r>
            <a:endParaRPr lang="el-GR" kern="0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l-GR" kern="0" dirty="0" smtClean="0"/>
              <a:t>Διαφοροποιημένα </a:t>
            </a:r>
            <a:r>
              <a:rPr lang="el-GR" kern="0" dirty="0" err="1" smtClean="0"/>
              <a:t>τήγματα</a:t>
            </a:r>
            <a:r>
              <a:rPr lang="el-GR" kern="0" dirty="0" smtClean="0"/>
              <a:t> στα περιθώρια του θαλάμου κρυσταλλώνουν </a:t>
            </a:r>
            <a:r>
              <a:rPr lang="el-GR" kern="0" dirty="0" err="1" smtClean="0"/>
              <a:t>γαββρικά</a:t>
            </a:r>
            <a:r>
              <a:rPr lang="el-GR" kern="0" dirty="0" smtClean="0"/>
              <a:t> πετρώματα (Στρώμα 3)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l-GR" kern="0" dirty="0" smtClean="0">
                <a:solidFill>
                  <a:schemeClr val="tx2"/>
                </a:solidFill>
              </a:rPr>
              <a:t>ΤΟ ΑΤΕΛΕΙΩΤΟ ΚΡΕΜΜΥΔΙ </a:t>
            </a:r>
            <a:r>
              <a:rPr lang="el-GR" sz="2800" kern="0" dirty="0" smtClean="0"/>
              <a:t>(</a:t>
            </a:r>
            <a:r>
              <a:rPr lang="en-US" sz="2800" kern="0" dirty="0" err="1" smtClean="0"/>
              <a:t>Cann</a:t>
            </a:r>
            <a:r>
              <a:rPr lang="en-US" sz="2800" kern="0" dirty="0" smtClean="0"/>
              <a:t>, 1970)</a:t>
            </a:r>
            <a:endParaRPr lang="el-GR" sz="2800" kern="0" dirty="0" smtClean="0"/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l-GR" kern="0" dirty="0" err="1" smtClean="0"/>
              <a:t>Ολιβίνης</a:t>
            </a:r>
            <a:r>
              <a:rPr lang="el-GR" kern="0" dirty="0" smtClean="0"/>
              <a:t> και </a:t>
            </a:r>
            <a:r>
              <a:rPr lang="el-GR" kern="0" dirty="0" err="1" smtClean="0"/>
              <a:t>Πυρόξενος</a:t>
            </a:r>
            <a:r>
              <a:rPr lang="el-GR" kern="0" dirty="0" smtClean="0"/>
              <a:t> με μεγάλη πυκνότητα δημιουργούν τους </a:t>
            </a:r>
            <a:r>
              <a:rPr lang="el-GR" kern="0" dirty="0" err="1" smtClean="0"/>
              <a:t>υπερβασικούς</a:t>
            </a:r>
            <a:r>
              <a:rPr lang="el-GR" kern="0" dirty="0" smtClean="0"/>
              <a:t> σωρείτες (Στρώμα 4)</a:t>
            </a:r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kern="0" dirty="0" smtClean="0"/>
              <a:t>Δομή-Πετρογένεση </a:t>
            </a:r>
            <a:r>
              <a:rPr lang="en-US" kern="0" dirty="0" smtClean="0"/>
              <a:t>MORB</a:t>
            </a:r>
            <a:endParaRPr lang="el-GR" kern="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l-GR" kern="0" dirty="0" smtClean="0"/>
              <a:t>Αργότερα προτάθηκε ότι κάτω από αργά διανοιγόμενες ράχες υπάρχουν πολυάριθμα, εφήμερα, μαγματικά σώματα </a:t>
            </a:r>
            <a:endParaRPr lang="en-US" kern="0" dirty="0" smtClean="0"/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l-GR" kern="0" dirty="0" smtClean="0">
                <a:solidFill>
                  <a:srgbClr val="5075BC"/>
                </a:solidFill>
              </a:rPr>
              <a:t>ΤΟ ΑΤΕΛΕΙΩΤΟ ΠΡΑΣΟ </a:t>
            </a:r>
            <a:r>
              <a:rPr lang="el-GR" sz="2800" kern="0" dirty="0" smtClean="0"/>
              <a:t>(</a:t>
            </a:r>
            <a:r>
              <a:rPr lang="en-US" sz="2800" kern="0" dirty="0" err="1" smtClean="0"/>
              <a:t>Nisbet</a:t>
            </a:r>
            <a:r>
              <a:rPr lang="en-US" sz="2800" kern="0" dirty="0" smtClean="0"/>
              <a:t> &amp; Fowler 1978)</a:t>
            </a:r>
            <a:r>
              <a:rPr lang="el-GR" sz="2800" kern="0" dirty="0" smtClean="0"/>
              <a:t> 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l-GR" kern="0" dirty="0" smtClean="0"/>
              <a:t>Αυτές οι ράχες είναι γενικά λιγότερο διαφοροποιημένες σε σχέση με τις ταχέως διανοιγόμενες, γιατί δεν υπάρχουν μεγάλοι, συνεχείς                                                            φακοί υγρού και το μάγμα εξέρχεται αμέσως στο θαλάσσιο πυθμένα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l-GR" kern="0" dirty="0" smtClean="0"/>
              <a:t>Στις ταχέως διανοιγόμενες ράχες (</a:t>
            </a:r>
            <a:r>
              <a:rPr lang="en-US" kern="0" dirty="0" smtClean="0"/>
              <a:t>EPR)</a:t>
            </a:r>
            <a:r>
              <a:rPr lang="el-GR" kern="0" dirty="0" smtClean="0"/>
              <a:t>, πλήρως τηγμένο υλικό υπάρχει σε ένα λεπτό (δεκάδες έως εκατοντάδες μέτρα πάχους) και στενό (&lt; 2 </a:t>
            </a:r>
            <a:r>
              <a:rPr lang="el-GR" kern="0" dirty="0" err="1" smtClean="0"/>
              <a:t>km</a:t>
            </a:r>
            <a:r>
              <a:rPr lang="el-GR" kern="0" dirty="0" smtClean="0"/>
              <a:t> πλάτους) φακό με μορφή κοίτης κάτω από το θαλάσσιο πυθμένα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l-GR" kern="0" dirty="0" smtClean="0"/>
              <a:t>Η επιφάνειά του αποτελεί ανακλαστήρα των σεισμικών κυμάτων</a:t>
            </a:r>
          </a:p>
          <a:p>
            <a:endParaRPr lang="el-GR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sz="4000" kern="0" dirty="0" smtClean="0"/>
              <a:t/>
            </a:r>
            <a:br>
              <a:rPr lang="el-GR" sz="4000" kern="0" dirty="0" smtClean="0"/>
            </a:br>
            <a:r>
              <a:rPr lang="el-GR" kern="0" dirty="0" smtClean="0"/>
              <a:t>Δομή-Πετρογένεση </a:t>
            </a:r>
            <a:r>
              <a:rPr lang="en-US" kern="0" dirty="0" smtClean="0"/>
              <a:t>MORB</a:t>
            </a:r>
            <a: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xmlns="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ΠΕΡΙΒΑΛΛΟΝΤΑ ΜΑΓΜΑΤΙΣΜΟΥ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l-GR" sz="4000" kern="0" dirty="0" smtClean="0"/>
              <a:t/>
            </a:r>
            <a:br>
              <a:rPr lang="el-GR" sz="4000" kern="0" dirty="0" smtClean="0"/>
            </a:br>
            <a:r>
              <a:rPr lang="el-GR" sz="4000" kern="0" dirty="0" smtClean="0"/>
              <a:t>Δομή-Πετρογένεση </a:t>
            </a:r>
            <a:r>
              <a:rPr lang="en-US" sz="4000" kern="0" dirty="0" smtClean="0"/>
              <a:t>MORB</a:t>
            </a:r>
            <a:r>
              <a:rPr lang="el-GR" sz="4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sz="4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sz="400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l-GR" kern="0" dirty="0" smtClean="0"/>
              <a:t>Το </a:t>
            </a:r>
            <a:r>
              <a:rPr lang="el-GR" kern="0" dirty="0" err="1" smtClean="0"/>
              <a:t>τήγμα</a:t>
            </a:r>
            <a:r>
              <a:rPr lang="el-GR" kern="0" dirty="0" smtClean="0"/>
              <a:t> περιβάλλεται από μια ευρύτερη περιοχή με «χυλό» και μια μεταβατική ζώνη (χαμηλών σεισμικών ταχυτήτων)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l-GR" kern="0" dirty="0" smtClean="0"/>
              <a:t>Ο μαγματικός</a:t>
            </a:r>
            <a:r>
              <a:rPr lang="en-US" kern="0" dirty="0" smtClean="0"/>
              <a:t> </a:t>
            </a:r>
            <a:r>
              <a:rPr lang="el-GR" kern="0" dirty="0" smtClean="0"/>
              <a:t>θάλαμος αποτελείται από το </a:t>
            </a:r>
            <a:r>
              <a:rPr lang="el-GR" kern="0" dirty="0" err="1" smtClean="0"/>
              <a:t>τήγμα</a:t>
            </a:r>
            <a:r>
              <a:rPr lang="el-GR" kern="0" dirty="0" smtClean="0"/>
              <a:t> κ τη ζώνη του «χυλού» </a:t>
            </a:r>
            <a:r>
              <a:rPr lang="en-US" kern="0" dirty="0" smtClean="0"/>
              <a:t>(</a:t>
            </a:r>
            <a:r>
              <a:rPr lang="el-GR" kern="0" dirty="0" smtClean="0"/>
              <a:t>το υγρό είναι συνεχές μεταξύ τους</a:t>
            </a:r>
            <a:r>
              <a:rPr lang="en-US" kern="0" dirty="0" smtClean="0"/>
              <a:t>)</a:t>
            </a:r>
            <a:endParaRPr lang="el-GR" kern="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sz="4000" b="1" kern="0" dirty="0" smtClean="0"/>
              <a:t/>
            </a:r>
            <a:br>
              <a:rPr lang="el-GR" sz="4000" b="1" kern="0" dirty="0" smtClean="0"/>
            </a:br>
            <a:r>
              <a:rPr lang="el-GR" kern="0" dirty="0" smtClean="0"/>
              <a:t>Δομή-Πετρογένεση </a:t>
            </a:r>
            <a:r>
              <a:rPr lang="en-US" kern="0" dirty="0" smtClean="0"/>
              <a:t>MORB</a:t>
            </a:r>
            <a:r>
              <a:rPr lang="el-GR" kern="0" dirty="0" smtClean="0"/>
              <a:t/>
            </a:r>
            <a:br>
              <a:rPr lang="el-GR" kern="0" dirty="0" smtClean="0"/>
            </a:br>
            <a:endParaRPr lang="el-GR" sz="400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l-GR" kern="0" dirty="0" smtClean="0"/>
              <a:t>Με την ψύξη το υγρό μετατρέπεται σε «χυλό» και το όριο του μετακινείται προς το υγρό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l-GR" kern="0" dirty="0" smtClean="0"/>
              <a:t>Η φακοειδής μορφή διατηρείται λόγω </a:t>
            </a:r>
            <a:r>
              <a:rPr lang="el-GR" kern="0" dirty="0" err="1" smtClean="0"/>
              <a:t>επαναδιεισδύσεων</a:t>
            </a:r>
            <a:r>
              <a:rPr lang="el-GR" kern="0" dirty="0" smtClean="0"/>
              <a:t> μάγματος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kern="0" dirty="0" smtClean="0"/>
              <a:t>Δομή-Πετρογένεση </a:t>
            </a:r>
            <a:r>
              <a:rPr lang="en-US" kern="0" dirty="0" smtClean="0"/>
              <a:t>MORB</a:t>
            </a:r>
            <a:r>
              <a:rPr lang="el-GR" kern="0" dirty="0" smtClean="0"/>
              <a:t/>
            </a:r>
            <a:br>
              <a:rPr lang="el-GR" kern="0" dirty="0" smtClean="0"/>
            </a:br>
            <a:endParaRPr lang="el-G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l-GR" sz="2800" kern="0" dirty="0" smtClean="0"/>
              <a:t>Στις αργά διανοιγόμενες ράχες  </a:t>
            </a:r>
            <a:r>
              <a:rPr lang="en-US" sz="2800" kern="0" dirty="0" smtClean="0"/>
              <a:t>(MAR) </a:t>
            </a:r>
            <a:r>
              <a:rPr lang="el-GR" sz="2800" kern="0" dirty="0" smtClean="0"/>
              <a:t>υπάρχει χαμηλότερη θερμότητα και προσφορά μάγματος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l-GR" sz="2800" kern="0" dirty="0" smtClean="0"/>
              <a:t>Έτσι απουσιάζει μια σταθερή περιοχή με </a:t>
            </a:r>
            <a:r>
              <a:rPr lang="el-GR" sz="2800" kern="0" dirty="0" err="1" smtClean="0"/>
              <a:t>τήγμα</a:t>
            </a:r>
            <a:r>
              <a:rPr lang="el-GR" sz="2800" kern="0" dirty="0" smtClean="0"/>
              <a:t> όπως στην </a:t>
            </a:r>
            <a:r>
              <a:rPr lang="en-US" sz="2800" kern="0" dirty="0" smtClean="0"/>
              <a:t>EPR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l-GR" sz="2800" kern="0" dirty="0" smtClean="0"/>
              <a:t>Αντίθετα, κάτω από τη ράχη, υπάρχει μια  ζώνη «χυλού» με τη μορφή φλέβας που περιβάλλεται από μια μεταβατική ζώνη</a:t>
            </a:r>
          </a:p>
          <a:p>
            <a:pPr>
              <a:spcBef>
                <a:spcPts val="0"/>
              </a:spcBef>
              <a:buFont typeface="Monotype Sorts" pitchFamily="2" charset="2"/>
              <a:buNone/>
            </a:pPr>
            <a:endParaRPr lang="en-US" sz="28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73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kern="0" dirty="0" smtClean="0"/>
              <a:t>Δομή-Πετρογένεση </a:t>
            </a:r>
            <a:r>
              <a:rPr lang="en-US" kern="0" dirty="0" smtClean="0"/>
              <a:t>MORB</a:t>
            </a:r>
            <a: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l-GR" kern="0" dirty="0" smtClean="0"/>
              <a:t>Η θερμοκρασία του θαλάμου είναι σαφώς κάτω από τη θερμοκρασία </a:t>
            </a:r>
            <a:r>
              <a:rPr lang="en-US" kern="0" dirty="0" err="1" smtClean="0"/>
              <a:t>liquidus</a:t>
            </a:r>
            <a:endParaRPr lang="el-GR" kern="0" dirty="0" smtClean="0"/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l-GR" kern="0" dirty="0" smtClean="0"/>
              <a:t>Στην κατάσταση αυτή η μεταγωγή θερμότητας και η μίξη είναι λιγότερο πιθανή σε σχέση με τις ταχέως διανοιγόμενες ράχες </a:t>
            </a:r>
            <a:r>
              <a:rPr lang="en-US" kern="0" dirty="0" smtClean="0"/>
              <a:t>(</a:t>
            </a:r>
            <a:r>
              <a:rPr lang="el-GR" kern="0" dirty="0" smtClean="0"/>
              <a:t>μοντέλο των </a:t>
            </a:r>
            <a:r>
              <a:rPr lang="en-US" kern="0" dirty="0" smtClean="0"/>
              <a:t>Sinton &amp;</a:t>
            </a:r>
            <a:r>
              <a:rPr lang="el-GR" kern="0" dirty="0" smtClean="0"/>
              <a:t> </a:t>
            </a:r>
            <a:r>
              <a:rPr lang="en-US" kern="0" dirty="0" err="1" smtClean="0"/>
              <a:t>Detrick</a:t>
            </a:r>
            <a:r>
              <a:rPr lang="en-US" kern="0" dirty="0" smtClean="0"/>
              <a:t>, 1992) </a:t>
            </a:r>
            <a:endParaRPr lang="el-GR" kern="0" dirty="0" smtClean="0"/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941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kern="0" dirty="0" smtClean="0"/>
              <a:t>Ταχεία ή Αργή Διάνοιξη;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3200" dirty="0" smtClean="0"/>
              <a:t>Αργή διάνοιξη</a:t>
            </a:r>
            <a:endParaRPr lang="el-GR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sz="3000" dirty="0" smtClean="0">
                <a:solidFill>
                  <a:prstClr val="black"/>
                </a:solidFill>
              </a:rPr>
              <a:t>Απουσία αξονικής κοιλάδας</a:t>
            </a:r>
            <a:endParaRPr lang="en-US" sz="3000" dirty="0" smtClean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r>
              <a:rPr lang="el-GR" sz="3000" dirty="0" smtClean="0">
                <a:solidFill>
                  <a:prstClr val="black"/>
                </a:solidFill>
              </a:rPr>
              <a:t>Σημαντική ποσότητα μάγματος</a:t>
            </a:r>
            <a:endParaRPr lang="en-US" sz="3000" dirty="0" smtClean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r>
              <a:rPr lang="el-GR" sz="3000" dirty="0" smtClean="0">
                <a:solidFill>
                  <a:prstClr val="black"/>
                </a:solidFill>
              </a:rPr>
              <a:t>Σχηματισμός πλήρους ακολουθίας (</a:t>
            </a:r>
            <a:r>
              <a:rPr lang="el-GR" sz="3000" dirty="0" err="1" smtClean="0">
                <a:solidFill>
                  <a:prstClr val="black"/>
                </a:solidFill>
              </a:rPr>
              <a:t>περιδοτίτες</a:t>
            </a:r>
            <a:r>
              <a:rPr lang="el-GR" sz="3000" dirty="0" smtClean="0">
                <a:solidFill>
                  <a:prstClr val="black"/>
                </a:solidFill>
              </a:rPr>
              <a:t>-</a:t>
            </a:r>
            <a:r>
              <a:rPr lang="el-GR" sz="3000" dirty="0" err="1" smtClean="0">
                <a:solidFill>
                  <a:prstClr val="black"/>
                </a:solidFill>
              </a:rPr>
              <a:t>γάββροι</a:t>
            </a:r>
            <a:r>
              <a:rPr lang="el-GR" sz="3000" dirty="0" smtClean="0">
                <a:solidFill>
                  <a:prstClr val="black"/>
                </a:solidFill>
              </a:rPr>
              <a:t>-βασάλτες)</a:t>
            </a:r>
            <a:endParaRPr lang="en-US" sz="3000" dirty="0" smtClean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Ταχεία διάνοιξη</a:t>
            </a:r>
            <a:endParaRPr lang="el-GR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Bef>
                <a:spcPts val="1200"/>
              </a:spcBef>
            </a:pPr>
            <a:r>
              <a:rPr lang="el-GR" sz="3200" dirty="0" smtClean="0">
                <a:solidFill>
                  <a:prstClr val="black"/>
                </a:solidFill>
              </a:rPr>
              <a:t>Παρουσία βαθιάς αξονικής κοιλάδας</a:t>
            </a:r>
            <a:endParaRPr lang="en-US" sz="3200" dirty="0" smtClean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</a:pPr>
            <a:r>
              <a:rPr lang="el-GR" sz="3200" dirty="0" smtClean="0">
                <a:solidFill>
                  <a:prstClr val="black"/>
                </a:solidFill>
              </a:rPr>
              <a:t>Μέτρια παραγωγή μάγματος</a:t>
            </a:r>
          </a:p>
          <a:p>
            <a:pPr lvl="0">
              <a:spcBef>
                <a:spcPts val="1200"/>
              </a:spcBef>
            </a:pPr>
            <a:r>
              <a:rPr lang="el-GR" sz="3200" dirty="0" smtClean="0">
                <a:solidFill>
                  <a:prstClr val="black"/>
                </a:solidFill>
              </a:rPr>
              <a:t>Πετρώματα με μεγαλύτερο εύρος διαφοροποίησης</a:t>
            </a:r>
            <a:endParaRPr lang="en-US" sz="3200" dirty="0" smtClean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</a:pPr>
            <a:r>
              <a:rPr lang="el-GR" sz="3200" dirty="0" smtClean="0">
                <a:solidFill>
                  <a:prstClr val="black"/>
                </a:solidFill>
              </a:rPr>
              <a:t>Σχηματισμός ημιτελούς ακολουθίας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Εικόνα 6: Iceland_Mid-Atlantic_Ridge_Fig16 &#10;(1).gif&#10;&lt;http://en.wikipedia.org/wiki/Mid-Atlantic_Ridge&gt;&#10;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0225" y="2004219"/>
            <a:ext cx="3581400" cy="3714750"/>
          </a:xfrm>
        </p:spPr>
      </p:pic>
      <p:sp>
        <p:nvSpPr>
          <p:cNvPr id="5" name="4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Η </a:t>
            </a:r>
            <a:r>
              <a:rPr lang="el-GR" sz="2800" dirty="0" err="1" smtClean="0"/>
              <a:t>Μεσο</a:t>
            </a:r>
            <a:r>
              <a:rPr lang="el-GR" sz="2800" dirty="0" smtClean="0"/>
              <a:t>-Ατλαντική Ράχη στην ξηρά</a:t>
            </a:r>
          </a:p>
          <a:p>
            <a:endParaRPr lang="el-GR" sz="18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Ισλανδία</a:t>
            </a:r>
            <a:endParaRPr lang="el-GR" dirty="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835696" y="5842992"/>
            <a:ext cx="5486400" cy="538336"/>
          </a:xfrm>
        </p:spPr>
        <p:txBody>
          <a:bodyPr/>
          <a:lstStyle/>
          <a:p>
            <a:r>
              <a:rPr lang="nn-NO" dirty="0" smtClean="0"/>
              <a:t>Bárðarbunga Volcano, September 4 2014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Ισλανδία</a:t>
            </a:r>
            <a:endParaRPr lang="el-GR" dirty="0"/>
          </a:p>
        </p:txBody>
      </p:sp>
      <p:pic>
        <p:nvPicPr>
          <p:cNvPr id="119810" name="Picture 2" descr="Εικόνα 7: Bárðarbunga IV - Holuhraun&#10;https://upload.wikimedia.org/wikipedia/commons/e/e9/B%C3%A1r%C3%B0arbunga_IV_-_Holuhrau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899" b="8899"/>
          <a:stretch>
            <a:fillRect/>
          </a:stretch>
        </p:blipFill>
        <p:spPr bwMode="auto">
          <a:xfrm>
            <a:off x="1008063" y="1182688"/>
            <a:ext cx="7127875" cy="449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835696" y="5842992"/>
            <a:ext cx="5486400" cy="538336"/>
          </a:xfrm>
        </p:spPr>
        <p:txBody>
          <a:bodyPr/>
          <a:lstStyle/>
          <a:p>
            <a:r>
              <a:rPr lang="nn-NO" dirty="0" smtClean="0"/>
              <a:t>Bárðarbunga Volcano, September 4 2014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Ισλανδία</a:t>
            </a:r>
            <a:endParaRPr lang="el-GR" dirty="0"/>
          </a:p>
        </p:txBody>
      </p:sp>
      <p:pic>
        <p:nvPicPr>
          <p:cNvPr id="114690" name="Picture 2" descr="Εικόνα 8: Bárðarbunga Volcano, September 4 2014&#10;https://upload.wikimedia.org/wikipedia/commons/3/39/B%C3%A1r%C3%B0arbunga_Volcano%2C_September_4_2014_-_1514625939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756" b="2756"/>
          <a:stretch>
            <a:fillRect/>
          </a:stretch>
        </p:blipFill>
        <p:spPr bwMode="auto">
          <a:xfrm>
            <a:off x="1007604" y="1183462"/>
            <a:ext cx="7128792" cy="4491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Μαγματισμός</a:t>
            </a:r>
            <a:r>
              <a:rPr lang="el-GR" dirty="0" smtClean="0"/>
              <a:t> σε Συγκλίνοντα Περιθώρια</a:t>
            </a:r>
            <a:endParaRPr lang="el-GR" dirty="0"/>
          </a:p>
        </p:txBody>
      </p:sp>
      <p:pic>
        <p:nvPicPr>
          <p:cNvPr id="3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5" name="14 - Θέση περιεχομένου" descr="Εικόνα 9: &quot;Tectonic plates boundaries detailed-en&quot; by Eric Gaba (Sting - fr:Sting) - Background map: Image:Tectonic plates (empty).svg (modified) created by Ævar Arnfjörð Bjarmason under PD and based on an USGS mapData: Prof. Peter Bird's map. Licensed under CC BY-SA 2.5 via Wikimedia Commons - https://commons.wikimedia.org/wiki/File:Tectonic_plates_boundaries_detailed-en.svg#/media/File:Tectonic_plates_boundaries_detailed-en.svg1024px-2008_age_of_oceans_plate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16511" y="1713414"/>
            <a:ext cx="7523677" cy="3799456"/>
          </a:xfrm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Συγκλίνοντα Περιθώρια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Τεκτονική των πλακών και πετρογένεση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1"/>
          </p:nvPr>
        </p:nvSpPr>
        <p:spPr>
          <a:xfrm>
            <a:off x="747714" y="1600200"/>
            <a:ext cx="4038600" cy="306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1.</a:t>
            </a:r>
            <a:r>
              <a:rPr lang="el-GR" sz="2000" dirty="0" smtClean="0"/>
              <a:t> </a:t>
            </a:r>
            <a:r>
              <a:rPr lang="el-GR" sz="2000" dirty="0" err="1" smtClean="0"/>
              <a:t>Μεσωκεάνια</a:t>
            </a:r>
            <a:r>
              <a:rPr lang="el-GR" sz="2000" dirty="0" smtClean="0"/>
              <a:t> ράχη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2. </a:t>
            </a:r>
            <a:r>
              <a:rPr lang="el-GR" sz="2000" dirty="0" err="1" smtClean="0"/>
              <a:t>Ενδοηπειρωτική</a:t>
            </a:r>
            <a:r>
              <a:rPr lang="el-GR" sz="2000" dirty="0" smtClean="0"/>
              <a:t> τάφρος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3. </a:t>
            </a:r>
            <a:r>
              <a:rPr lang="el-GR" sz="2000" dirty="0" smtClean="0"/>
              <a:t>Νησιωτικό τόξο</a:t>
            </a:r>
            <a:endParaRPr lang="en-US" sz="2000" dirty="0" smtClean="0"/>
          </a:p>
          <a:p>
            <a:pPr marL="360363" indent="-360363">
              <a:buNone/>
            </a:pPr>
            <a:r>
              <a:rPr lang="en-US" sz="2000" dirty="0" smtClean="0"/>
              <a:t>4. </a:t>
            </a:r>
            <a:r>
              <a:rPr lang="el-GR" sz="2000" dirty="0" smtClean="0"/>
              <a:t>Ηπειρωτικό τόξο (Ενεργό Ηπειρωτικό </a:t>
            </a:r>
            <a:r>
              <a:rPr lang="en-US" sz="2000" dirty="0" smtClean="0"/>
              <a:t> </a:t>
            </a:r>
            <a:r>
              <a:rPr lang="el-GR" sz="2000" dirty="0" smtClean="0"/>
              <a:t>Περιθώριο)</a:t>
            </a:r>
            <a:endParaRPr lang="en-US" sz="2000" dirty="0" smtClean="0"/>
          </a:p>
          <a:p>
            <a:pPr defTabSz="690563">
              <a:spcBef>
                <a:spcPct val="20000"/>
              </a:spcBef>
              <a:buNone/>
            </a:pPr>
            <a:endParaRPr lang="en-US" sz="2400" dirty="0" smtClean="0"/>
          </a:p>
          <a:p>
            <a:pPr>
              <a:buNone/>
            </a:pPr>
            <a:endParaRPr lang="el-GR" sz="2400" dirty="0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429124" y="1627876"/>
            <a:ext cx="4038600" cy="1944000"/>
          </a:xfrm>
        </p:spPr>
        <p:txBody>
          <a:bodyPr>
            <a:normAutofit/>
          </a:bodyPr>
          <a:lstStyle/>
          <a:p>
            <a:pPr defTabSz="690563">
              <a:buNone/>
            </a:pPr>
            <a:r>
              <a:rPr lang="el-GR" sz="2000" dirty="0" smtClean="0"/>
              <a:t>5. Λεκάνη </a:t>
            </a:r>
            <a:r>
              <a:rPr lang="el-GR" sz="2000" dirty="0" err="1" smtClean="0"/>
              <a:t>οπισθοτόξου</a:t>
            </a:r>
            <a:endParaRPr lang="en-US" sz="2000" dirty="0" smtClean="0"/>
          </a:p>
          <a:p>
            <a:pPr defTabSz="690563">
              <a:buNone/>
            </a:pPr>
            <a:r>
              <a:rPr lang="en-US" sz="2000" dirty="0" smtClean="0"/>
              <a:t>6. </a:t>
            </a:r>
            <a:r>
              <a:rPr lang="el-GR" sz="2000" dirty="0" smtClean="0"/>
              <a:t>Βασάλτης Ωκεάνιων Νησιών</a:t>
            </a:r>
            <a:endParaRPr lang="en-US" sz="2000" dirty="0" smtClean="0"/>
          </a:p>
          <a:p>
            <a:pPr defTabSz="690563">
              <a:buNone/>
            </a:pPr>
            <a:r>
              <a:rPr lang="en-US" sz="2000" dirty="0" smtClean="0"/>
              <a:t>7. </a:t>
            </a:r>
            <a:r>
              <a:rPr lang="el-GR" sz="2000" dirty="0" smtClean="0"/>
              <a:t>Διάφορες </a:t>
            </a:r>
            <a:r>
              <a:rPr lang="el-GR" sz="2000" dirty="0" err="1" smtClean="0"/>
              <a:t>ενδοηπειρωτικές</a:t>
            </a:r>
            <a:r>
              <a:rPr lang="el-GR" sz="2000" dirty="0" smtClean="0"/>
              <a:t> δράσεις</a:t>
            </a: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2" name="11 - Εικόνα" descr="platetect_diag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980" y="3695082"/>
            <a:ext cx="7786110" cy="2448000"/>
          </a:xfrm>
          <a:prstGeom prst="rect">
            <a:avLst/>
          </a:prstGeom>
        </p:spPr>
      </p:pic>
      <p:sp>
        <p:nvSpPr>
          <p:cNvPr id="14" name="13 - TextBox"/>
          <p:cNvSpPr txBox="1"/>
          <p:nvPr/>
        </p:nvSpPr>
        <p:spPr>
          <a:xfrm>
            <a:off x="8072462" y="344329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xmlns="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Συγκλίνοντα Περιθώρια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indent="-454025">
              <a:spcBef>
                <a:spcPts val="600"/>
              </a:spcBef>
            </a:pPr>
            <a:r>
              <a:rPr lang="el-GR" sz="2800" dirty="0" err="1" smtClean="0"/>
              <a:t>Μαγματισμός</a:t>
            </a:r>
            <a:r>
              <a:rPr lang="el-GR" sz="2800" dirty="0" smtClean="0"/>
              <a:t> ως αποτέλεσμα της καταβύθισης μιας ωκεάνιας </a:t>
            </a:r>
            <a:r>
              <a:rPr lang="el-GR" sz="2800" dirty="0" err="1" smtClean="0"/>
              <a:t>λιθοσφαιρικής</a:t>
            </a:r>
            <a:r>
              <a:rPr lang="el-GR" sz="2800" dirty="0" smtClean="0"/>
              <a:t> πλάκας</a:t>
            </a:r>
          </a:p>
          <a:p>
            <a:pPr marL="454025" indent="-454025">
              <a:spcBef>
                <a:spcPts val="600"/>
              </a:spcBef>
            </a:pPr>
            <a:r>
              <a:rPr lang="el-GR" sz="2800" dirty="0" smtClean="0"/>
              <a:t>Ο ωκεάνιος φλοιός υφίσταται μερική τήξη</a:t>
            </a:r>
            <a:r>
              <a:rPr lang="en-US" sz="2800" dirty="0" smtClean="0"/>
              <a:t>           </a:t>
            </a:r>
            <a:r>
              <a:rPr lang="el-GR" sz="2800" dirty="0" smtClean="0"/>
              <a:t> (και τι παράγει;)</a:t>
            </a:r>
          </a:p>
          <a:p>
            <a:pPr marL="454025" indent="-454025">
              <a:spcBef>
                <a:spcPts val="600"/>
              </a:spcBef>
            </a:pPr>
            <a:r>
              <a:rPr lang="el-GR" sz="2800" dirty="0" smtClean="0"/>
              <a:t>Το </a:t>
            </a:r>
            <a:r>
              <a:rPr lang="el-GR" sz="2800" dirty="0" err="1" smtClean="0"/>
              <a:t>τήγμα</a:t>
            </a:r>
            <a:r>
              <a:rPr lang="el-GR" sz="2800" dirty="0" smtClean="0"/>
              <a:t> ανέρχεται μέσω της </a:t>
            </a:r>
            <a:r>
              <a:rPr lang="el-GR" sz="2800" dirty="0" err="1" smtClean="0"/>
              <a:t>επωθούμενης</a:t>
            </a:r>
            <a:r>
              <a:rPr lang="el-GR" sz="2800" dirty="0" smtClean="0"/>
              <a:t> πλάκας σχηματίζοντας ηφαίστεια λίγο πιο πίσω από το μέτωπο αυτής</a:t>
            </a:r>
          </a:p>
          <a:p>
            <a:pPr marL="454025" indent="-454025">
              <a:spcBef>
                <a:spcPts val="600"/>
              </a:spcBef>
            </a:pPr>
            <a:r>
              <a:rPr lang="el-GR" sz="2800" dirty="0" smtClean="0"/>
              <a:t>Υπάρχει απεριόριστη παροχή φλοιού προς τήξη</a:t>
            </a:r>
            <a:endParaRPr lang="en-US" sz="2800" dirty="0" smtClean="0"/>
          </a:p>
          <a:p>
            <a:pPr>
              <a:buNone/>
            </a:pPr>
            <a:endParaRPr lang="el-GR" sz="28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του Νησιωτικού Τόξου</a:t>
            </a:r>
            <a:endParaRPr lang="el-GR" dirty="0"/>
          </a:p>
        </p:txBody>
      </p:sp>
      <p:pic>
        <p:nvPicPr>
          <p:cNvPr id="4" name="3 - Θέση περιεχομένου" descr="Εικόνα 10: Δομή Νησιωτικού Τόξου&#10;800px-Subduc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2555" y="2095292"/>
            <a:ext cx="5088337" cy="3600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kern="0" dirty="0" smtClean="0"/>
              <a:t/>
            </a:r>
            <a:br>
              <a:rPr lang="el-GR" kern="0" dirty="0" smtClean="0"/>
            </a:br>
            <a:r>
              <a:rPr lang="el-GR" kern="0" dirty="0" smtClean="0"/>
              <a:t>Δομή-Πετρογένεση </a:t>
            </a:r>
            <a:br>
              <a:rPr lang="el-GR" kern="0" dirty="0" smtClean="0"/>
            </a:br>
            <a:r>
              <a:rPr lang="el-GR" kern="0" dirty="0" smtClean="0"/>
              <a:t>στο Νησιωτικό Τόξο</a:t>
            </a:r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Ο </a:t>
            </a:r>
            <a:r>
              <a:rPr lang="el-GR" sz="2600" dirty="0" err="1" smtClean="0"/>
              <a:t>εξαλλοιωμένος</a:t>
            </a:r>
            <a:r>
              <a:rPr lang="el-GR" sz="2600" dirty="0" smtClean="0"/>
              <a:t> ωκεάνιος φλοιός, έπειτα από τη βύθιση του αρχίζει να αφυδατώνεται σε βάθος ~50 </a:t>
            </a:r>
            <a:r>
              <a:rPr lang="en-US" sz="2600" dirty="0" smtClean="0"/>
              <a:t>km</a:t>
            </a:r>
            <a:r>
              <a:rPr lang="el-GR" sz="2600" dirty="0" smtClean="0"/>
              <a:t> λόγω αποσύνθεσης των ένυδρων ορυκτών </a:t>
            </a:r>
            <a:r>
              <a:rPr lang="en-US" sz="2600" dirty="0" smtClean="0"/>
              <a:t>(</a:t>
            </a:r>
            <a:r>
              <a:rPr lang="el-GR" sz="2600" dirty="0" err="1" smtClean="0"/>
              <a:t>χλωρίτης</a:t>
            </a:r>
            <a:r>
              <a:rPr lang="el-GR" sz="2600" dirty="0" smtClean="0"/>
              <a:t>, </a:t>
            </a:r>
            <a:r>
              <a:rPr lang="el-GR" sz="2600" dirty="0" err="1" smtClean="0"/>
              <a:t>φενγκίτης</a:t>
            </a:r>
            <a:r>
              <a:rPr lang="en-US" sz="2600" dirty="0" smtClean="0"/>
              <a:t>)</a:t>
            </a:r>
            <a:endParaRPr lang="el-GR" sz="2600" dirty="0" smtClean="0"/>
          </a:p>
          <a:p>
            <a:endParaRPr lang="el-GR" sz="2600" dirty="0"/>
          </a:p>
        </p:txBody>
      </p:sp>
      <p:pic>
        <p:nvPicPr>
          <p:cNvPr id="5" name="4 - Θέση περιεχομένου" descr="Εικόνα 11: Νησιωτικό τόξο&#10;image7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57364"/>
            <a:ext cx="4162306" cy="2880000"/>
          </a:xfrm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kern="0" dirty="0" smtClean="0"/>
              <a:t/>
            </a:r>
            <a:br>
              <a:rPr lang="el-GR" kern="0" dirty="0" smtClean="0"/>
            </a:br>
            <a:r>
              <a:rPr lang="el-GR" kern="0" dirty="0" smtClean="0"/>
              <a:t>Δομή-Πετρογένεση </a:t>
            </a:r>
            <a:br>
              <a:rPr lang="el-GR" kern="0" dirty="0" smtClean="0"/>
            </a:br>
            <a:r>
              <a:rPr lang="el-GR" kern="0" dirty="0" smtClean="0"/>
              <a:t>στο Νησιωτικό Τόξο</a:t>
            </a:r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Ακόμα περισσότερη αφυδάτωση λαμβάνει χώρα σε μεγαλύτερο βάθος λόγω αποσύνθεσης                                                       περισσότερων                                                             ένυδρων ορυκτών                                                                                                                       (αμφίβολος) σε                                                        πιέσεις ~3</a:t>
            </a:r>
            <a:r>
              <a:rPr lang="en-US" sz="2600" dirty="0" err="1" smtClean="0"/>
              <a:t>GPa</a:t>
            </a:r>
            <a:endParaRPr lang="el-GR" sz="2600" dirty="0" smtClean="0"/>
          </a:p>
          <a:p>
            <a:endParaRPr lang="el-GR" sz="2600" dirty="0"/>
          </a:p>
        </p:txBody>
      </p:sp>
      <p:pic>
        <p:nvPicPr>
          <p:cNvPr id="5" name="4 - Θέση περιεχομένου" descr="Εικόνα 11: Νησιωτικό τόξο&#10;image7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2143116"/>
            <a:ext cx="4162306" cy="2880000"/>
          </a:xfrm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kern="0" dirty="0" smtClean="0"/>
              <a:t>Δομή-Πετρογένεση </a:t>
            </a:r>
            <a:br>
              <a:rPr lang="el-GR" kern="0" dirty="0" smtClean="0"/>
            </a:br>
            <a:r>
              <a:rPr lang="el-GR" kern="0" dirty="0" smtClean="0"/>
              <a:t>στο Νησιωτικό Τόξο</a:t>
            </a:r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</a:t>
            </a:r>
            <a:r>
              <a:rPr lang="el-GR" sz="2400" dirty="0" err="1" smtClean="0"/>
              <a:t>καταβυθιζόμενη</a:t>
            </a:r>
            <a:r>
              <a:rPr lang="el-GR" sz="2400" dirty="0" smtClean="0"/>
              <a:t> πλάκα στη συνέχεια μεταμορφώνεται στην </a:t>
            </a:r>
            <a:r>
              <a:rPr lang="el-GR" sz="2400" dirty="0" err="1" smtClean="0"/>
              <a:t>κυανοσχιστολιθική</a:t>
            </a:r>
            <a:r>
              <a:rPr lang="el-GR" sz="2400" dirty="0" smtClean="0"/>
              <a:t> φάση, μετέπειτα στην </a:t>
            </a:r>
            <a:r>
              <a:rPr lang="el-GR" sz="2400" dirty="0" err="1" smtClean="0"/>
              <a:t>αμφιβολιτική</a:t>
            </a:r>
            <a:r>
              <a:rPr lang="el-GR" sz="2400" dirty="0" smtClean="0"/>
              <a:t> και τέλος                                                        στην </a:t>
            </a:r>
            <a:r>
              <a:rPr lang="el-GR" sz="2400" dirty="0" err="1" smtClean="0"/>
              <a:t>εκλογιτική</a:t>
            </a:r>
            <a:r>
              <a:rPr lang="el-GR" sz="2400" dirty="0" smtClean="0"/>
              <a:t> (τελείως άνυδρη) σε βάθος                                                ~80-100 </a:t>
            </a:r>
            <a:r>
              <a:rPr lang="en-US" sz="2400" dirty="0" smtClean="0"/>
              <a:t>km</a:t>
            </a:r>
            <a:endParaRPr lang="el-GR" sz="2400" dirty="0" smtClean="0"/>
          </a:p>
          <a:p>
            <a:endParaRPr lang="el-GR" sz="2400" dirty="0"/>
          </a:p>
        </p:txBody>
      </p:sp>
      <p:pic>
        <p:nvPicPr>
          <p:cNvPr id="5" name="4 - Θέση περιεχομένου" descr="Εικόνα 11: Νησιωτικό τόξο&#10;image7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143116"/>
            <a:ext cx="4162306" cy="2880000"/>
          </a:xfrm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kern="0" dirty="0" smtClean="0"/>
              <a:t>Δομή-Πετρογένεση </a:t>
            </a:r>
            <a:br>
              <a:rPr lang="el-GR" kern="0" dirty="0" smtClean="0"/>
            </a:br>
            <a:r>
              <a:rPr lang="el-GR" kern="0" dirty="0" smtClean="0"/>
              <a:t>στο Νησιωτικό Τόξο</a:t>
            </a:r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Στα πιο πολλά τόξα, η θερμοκρασία του </a:t>
            </a:r>
            <a:r>
              <a:rPr lang="el-GR" dirty="0" err="1" smtClean="0"/>
              <a:t>καταβυθιζόμενου</a:t>
            </a:r>
            <a:r>
              <a:rPr lang="el-GR" dirty="0" smtClean="0"/>
              <a:t> φλοιού είναι κάτω από την ένυδρη </a:t>
            </a:r>
            <a:r>
              <a:rPr lang="en-US" dirty="0" smtClean="0"/>
              <a:t>solidus</a:t>
            </a:r>
            <a:r>
              <a:rPr lang="el-GR" dirty="0" smtClean="0"/>
              <a:t>                                                                   του βασάλτη,                                                                  επομένως δεν                                                                   υπάρχει τήξη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5" name="4 - Θέση περιεχομένου" descr="Εικόνα 11: Νησιωτικό τόξο&#10;image7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071678"/>
            <a:ext cx="4162306" cy="2880000"/>
          </a:xfrm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kern="0" dirty="0" smtClean="0"/>
              <a:t>Δομή-Πετρογένεση </a:t>
            </a:r>
            <a:br>
              <a:rPr lang="el-GR" kern="0" dirty="0" smtClean="0"/>
            </a:br>
            <a:r>
              <a:rPr lang="el-GR" kern="0" dirty="0" smtClean="0"/>
              <a:t>στο Νησιωτικό Τόξο</a:t>
            </a:r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Έτσι το νερό που απελευθερώνεται (καθώς και το νερό που είχε παγιδευτεί στα </a:t>
            </a:r>
            <a:r>
              <a:rPr lang="el-GR" sz="2400" dirty="0" err="1" smtClean="0"/>
              <a:t>καταβυθιζόμενα</a:t>
            </a:r>
            <a:r>
              <a:rPr lang="el-GR" sz="2400" dirty="0" smtClean="0"/>
              <a:t>                                                                ιζήματα)</a:t>
            </a:r>
            <a:r>
              <a:rPr lang="en-US" sz="2400" dirty="0" smtClean="0"/>
              <a:t> </a:t>
            </a:r>
            <a:r>
              <a:rPr lang="el-GR" sz="2400" dirty="0" smtClean="0"/>
              <a:t>πιστεύεται                                                         ότι ανέρχεται στην                                             υπερκείμενη </a:t>
            </a:r>
            <a:r>
              <a:rPr lang="el-GR" sz="2400" dirty="0" err="1" smtClean="0"/>
              <a:t>μανδυακή</a:t>
            </a:r>
            <a:r>
              <a:rPr lang="el-GR" sz="2400" dirty="0" smtClean="0"/>
              <a:t> σφήνα</a:t>
            </a:r>
          </a:p>
          <a:p>
            <a:endParaRPr lang="el-GR" sz="2400" dirty="0"/>
          </a:p>
        </p:txBody>
      </p:sp>
      <p:pic>
        <p:nvPicPr>
          <p:cNvPr id="5" name="4 - Θέση περιεχομένου" descr="Εικόνα 11: Νησιωτικό τόξο&#10;image7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143116"/>
            <a:ext cx="4162306" cy="2880000"/>
          </a:xfrm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kern="0" dirty="0" smtClean="0"/>
              <a:t>Δομή-Πετρογένεση </a:t>
            </a:r>
            <a:br>
              <a:rPr lang="el-GR" kern="0" dirty="0" smtClean="0"/>
            </a:br>
            <a:r>
              <a:rPr lang="el-GR" kern="0" dirty="0" smtClean="0"/>
              <a:t>στο Νησιωτικό Τόξο</a:t>
            </a:r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Στο σημείο αυτό το νερό αντιδρά με το </a:t>
            </a:r>
            <a:r>
              <a:rPr lang="el-GR" dirty="0" err="1" smtClean="0"/>
              <a:t>λερζόλιθο</a:t>
            </a:r>
            <a:r>
              <a:rPr lang="el-GR" dirty="0" smtClean="0"/>
              <a:t> σχηματίζοντας ένυδρα ορυκτά (αμφίβολο και                                                      </a:t>
            </a:r>
            <a:r>
              <a:rPr lang="el-GR" dirty="0" err="1" smtClean="0"/>
              <a:t>φλογοπίτη</a:t>
            </a:r>
            <a:r>
              <a:rPr lang="el-GR" dirty="0" smtClean="0"/>
              <a:t>)                                                                      (</a:t>
            </a:r>
            <a:r>
              <a:rPr lang="el-GR" dirty="0" err="1" smtClean="0"/>
              <a:t>μετασωμάτωση</a:t>
            </a:r>
            <a:r>
              <a:rPr lang="el-GR" dirty="0" smtClean="0"/>
              <a:t>)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5" name="4 - Θέση περιεχομένου" descr="Εικόνα 11: Νησιωτικό τόξο&#10;image7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71678"/>
            <a:ext cx="4162306" cy="2880000"/>
          </a:xfrm>
        </p:spPr>
      </p:pic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kern="0" dirty="0" smtClean="0"/>
              <a:t>Δομή-Πετρογένεση </a:t>
            </a:r>
            <a:br>
              <a:rPr lang="el-GR" kern="0" dirty="0" smtClean="0"/>
            </a:br>
            <a:r>
              <a:rPr lang="el-GR" kern="0" dirty="0" smtClean="0"/>
              <a:t>στο Νησιωτικό Τόξο</a:t>
            </a:r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4025" indent="-454025">
              <a:spcBef>
                <a:spcPct val="50000"/>
              </a:spcBef>
            </a:pPr>
            <a:r>
              <a:rPr lang="el-GR" dirty="0" smtClean="0"/>
              <a:t>Ο ένυδρος αυτός μανδύας ανακυκλώνεται προς τα κάτω μέσω των ρευμάτων μεταγωγής, όπου θερμαίνεται,                                                      αφυδατώνεται και τήκεται στο βάθος των                                                     ~120 </a:t>
            </a:r>
            <a:r>
              <a:rPr lang="en-US" dirty="0" smtClean="0"/>
              <a:t>km (</a:t>
            </a:r>
            <a:r>
              <a:rPr lang="el-GR" dirty="0" smtClean="0"/>
              <a:t>σημείο Α</a:t>
            </a:r>
            <a:r>
              <a:rPr lang="en-US" dirty="0" smtClean="0"/>
              <a:t>)</a:t>
            </a:r>
            <a:endParaRPr lang="el-GR" dirty="0" smtClean="0"/>
          </a:p>
          <a:p>
            <a:pPr marL="454025" indent="-454025">
              <a:spcBef>
                <a:spcPct val="50000"/>
              </a:spcBef>
            </a:pPr>
            <a:r>
              <a:rPr lang="el-GR" dirty="0" smtClean="0"/>
              <a:t>Σχηματισμός </a:t>
            </a:r>
            <a:r>
              <a:rPr lang="el-GR" dirty="0" smtClean="0">
                <a:solidFill>
                  <a:schemeClr val="tx2"/>
                </a:solidFill>
              </a:rPr>
              <a:t>ΙΑΤ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5" name="4 - Θέση περιεχομένου" descr="Εικόνα 11: Νησιωτικό τόξο&#10;image7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43116"/>
            <a:ext cx="4162306" cy="2880000"/>
          </a:xfrm>
        </p:spPr>
      </p:pic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kern="0" dirty="0" smtClean="0"/>
              <a:t>Δομή-Πετρογένεση </a:t>
            </a:r>
            <a:br>
              <a:rPr lang="el-GR" kern="0" dirty="0" smtClean="0"/>
            </a:br>
            <a:r>
              <a:rPr lang="el-GR" kern="0" dirty="0" smtClean="0"/>
              <a:t>στο Νησιωτικό Τόξο</a:t>
            </a:r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4025" indent="-454025">
              <a:spcBef>
                <a:spcPct val="50000"/>
              </a:spcBef>
            </a:pPr>
            <a:r>
              <a:rPr lang="el-GR" dirty="0" smtClean="0"/>
              <a:t>Ο </a:t>
            </a:r>
            <a:r>
              <a:rPr lang="el-GR" dirty="0" err="1" smtClean="0"/>
              <a:t>φλογοπίτης</a:t>
            </a:r>
            <a:r>
              <a:rPr lang="el-GR" dirty="0" smtClean="0"/>
              <a:t> είναι ακόμα σταθερός σε αυτό το βάθος και αποσυντίθεται σε βάθος ~200 </a:t>
            </a:r>
            <a:r>
              <a:rPr lang="en-US" dirty="0" smtClean="0"/>
              <a:t>km</a:t>
            </a:r>
            <a:r>
              <a:rPr lang="el-GR" dirty="0" smtClean="0"/>
              <a:t> (σημείο Β)</a:t>
            </a:r>
          </a:p>
          <a:p>
            <a:pPr marL="454025" indent="-454025">
              <a:spcBef>
                <a:spcPct val="50000"/>
              </a:spcBef>
            </a:pPr>
            <a:r>
              <a:rPr lang="el-GR" dirty="0" smtClean="0"/>
              <a:t>Εκεί η θερμοκρασία βρίσκεται οριακά πάνω ή κάτω από τη                                                                 </a:t>
            </a:r>
            <a:r>
              <a:rPr lang="en-US" dirty="0" smtClean="0"/>
              <a:t>solidus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5" name="4 - Θέση περιεχομένου" descr="Εικόνα 11: Νησιωτικό τόξο&#10;image7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28868"/>
            <a:ext cx="4162306" cy="2880000"/>
          </a:xfrm>
        </p:spPr>
      </p:pic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ΜΑΓΜΑΤΙΣΜΟΣ ΣΕ ΑΠΟΚΛΙΝΟΝΤΑ ΠΕΡΙΘΩΡΙΑ (</a:t>
            </a:r>
            <a:r>
              <a:rPr lang="en-US" dirty="0" smtClean="0"/>
              <a:t>MORB)</a:t>
            </a:r>
            <a:br>
              <a:rPr lang="en-US" dirty="0" smtClean="0"/>
            </a:br>
            <a:r>
              <a:rPr lang="en-US" sz="2800" dirty="0" smtClean="0"/>
              <a:t>(</a:t>
            </a:r>
            <a:r>
              <a:rPr lang="el-GR" sz="2800" i="1" dirty="0" smtClean="0"/>
              <a:t>Κρεμμύδια και Πράσα…!)</a:t>
            </a:r>
            <a:endParaRPr lang="el-GR" dirty="0"/>
          </a:p>
        </p:txBody>
      </p:sp>
      <p:pic>
        <p:nvPicPr>
          <p:cNvPr id="3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kern="0" dirty="0" smtClean="0"/>
              <a:t>Δομή-Πετρογένεση </a:t>
            </a:r>
            <a:br>
              <a:rPr lang="el-GR" kern="0" dirty="0" smtClean="0"/>
            </a:br>
            <a:r>
              <a:rPr lang="el-GR" kern="0" dirty="0" smtClean="0"/>
              <a:t>στο Νησιωτικό Τόξο</a:t>
            </a:r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Έτσι ανάλογα με τη θερμική ροή μπορεί να   πραγματοποιείται περαιτέρω τήξη της </a:t>
            </a:r>
            <a:r>
              <a:rPr lang="el-GR" sz="2600" dirty="0" err="1" smtClean="0"/>
              <a:t>μανδυακής</a:t>
            </a:r>
            <a:r>
              <a:rPr lang="el-GR" sz="2600" dirty="0" smtClean="0"/>
              <a:t> σφήνας                                                                       </a:t>
            </a:r>
            <a:r>
              <a:rPr lang="el-GR" sz="2600" dirty="0" err="1" smtClean="0"/>
              <a:t>σφήνας</a:t>
            </a:r>
            <a:r>
              <a:rPr lang="el-GR" sz="2600" dirty="0" smtClean="0"/>
              <a:t> τροφοδοτώντας ένα δεύτερο </a:t>
            </a:r>
            <a:r>
              <a:rPr lang="el-GR" sz="2600" dirty="0" err="1" smtClean="0"/>
              <a:t>ηφαιστεικό</a:t>
            </a:r>
            <a:r>
              <a:rPr lang="el-GR" sz="2600" dirty="0" smtClean="0"/>
              <a:t>                                                         τόξο</a:t>
            </a:r>
          </a:p>
          <a:p>
            <a:pPr>
              <a:buNone/>
            </a:pPr>
            <a:endParaRPr lang="el-GR" sz="2600" dirty="0"/>
          </a:p>
        </p:txBody>
      </p:sp>
      <p:pic>
        <p:nvPicPr>
          <p:cNvPr id="5" name="4 - Θέση περιεχομένου" descr="Εικόνα 11: Νησιωτικό τόξο&#10;image7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43116"/>
            <a:ext cx="4162306" cy="2880000"/>
          </a:xfrm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kern="0" dirty="0" smtClean="0"/>
              <a:t>Δομή-Πετρογένεση </a:t>
            </a:r>
            <a:br>
              <a:rPr lang="el-GR" kern="0" dirty="0" smtClean="0"/>
            </a:br>
            <a:r>
              <a:rPr lang="el-GR" kern="0" dirty="0" smtClean="0"/>
              <a:t>στο Νησιωτικό Τόξο</a:t>
            </a:r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4025" indent="-454025">
              <a:spcBef>
                <a:spcPct val="50000"/>
              </a:spcBef>
            </a:pPr>
            <a:r>
              <a:rPr lang="el-GR" dirty="0" smtClean="0"/>
              <a:t>Αυτό (αν σχηματιστεί) θα βρίσκεται σε μια ζώνη παράλληλη και πίσω από το κυρίως ηφαιστειακό μέτωπο</a:t>
            </a:r>
          </a:p>
          <a:p>
            <a:pPr marL="454025" indent="-454025">
              <a:spcBef>
                <a:spcPct val="50000"/>
              </a:spcBef>
            </a:pPr>
            <a:r>
              <a:rPr lang="el-GR" dirty="0" smtClean="0"/>
              <a:t>Στην περίπτωση                                                    αυτή θα παραχθούν πιο Κ-</a:t>
            </a:r>
            <a:r>
              <a:rPr lang="el-GR" dirty="0" err="1" smtClean="0"/>
              <a:t>ούχα </a:t>
            </a:r>
            <a:r>
              <a:rPr lang="el-GR" dirty="0" smtClean="0"/>
              <a:t>μάγματα (αλκαλικά)</a:t>
            </a:r>
          </a:p>
          <a:p>
            <a:endParaRPr lang="el-GR" dirty="0"/>
          </a:p>
        </p:txBody>
      </p:sp>
      <p:pic>
        <p:nvPicPr>
          <p:cNvPr id="5" name="4 - Θέση περιεχομένου" descr="Εικόνα 11: Νησιωτικό τόξο&#10;image7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57430"/>
            <a:ext cx="4038600" cy="2794405"/>
          </a:xfrm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kern="0" dirty="0" smtClean="0"/>
              <a:t>Δομή-Πετρογένεση </a:t>
            </a:r>
            <a:br>
              <a:rPr lang="el-GR" kern="0" dirty="0" smtClean="0"/>
            </a:br>
            <a:r>
              <a:rPr lang="el-GR" kern="0" dirty="0" smtClean="0"/>
              <a:t>στο Νησιωτικό Τόξο</a:t>
            </a:r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Σε μικρά βάθη εμφανίζονται </a:t>
            </a:r>
            <a:r>
              <a:rPr lang="el-GR" sz="2600" dirty="0" err="1" smtClean="0"/>
              <a:t>ασβεσταλκαλικά</a:t>
            </a:r>
            <a:r>
              <a:rPr lang="el-GR" sz="2600" dirty="0" smtClean="0"/>
              <a:t>                                              πετρώματα με κρυστάλλωση μαγνητίτη (απορροφά όλο τον </a:t>
            </a:r>
            <a:r>
              <a:rPr lang="en-US" sz="2600" dirty="0" smtClean="0"/>
              <a:t>Fe), </a:t>
            </a:r>
            <a:r>
              <a:rPr lang="el-GR" sz="2600" dirty="0" err="1" smtClean="0"/>
              <a:t>κεροστίλβης</a:t>
            </a:r>
            <a:r>
              <a:rPr lang="el-GR" sz="2600" dirty="0" smtClean="0"/>
              <a:t> και </a:t>
            </a:r>
            <a:r>
              <a:rPr lang="el-GR" sz="2600" dirty="0" err="1" smtClean="0"/>
              <a:t>ανορθιτικού</a:t>
            </a:r>
            <a:r>
              <a:rPr lang="el-GR" sz="2600" dirty="0" smtClean="0"/>
              <a:t>                                                           </a:t>
            </a:r>
            <a:r>
              <a:rPr lang="el-GR" sz="2600" dirty="0" err="1" smtClean="0"/>
              <a:t>πλαγιόκλαστου</a:t>
            </a:r>
            <a:r>
              <a:rPr lang="el-GR" sz="2600" dirty="0" smtClean="0"/>
              <a:t>                 </a:t>
            </a:r>
          </a:p>
          <a:p>
            <a:endParaRPr lang="el-GR" sz="2600" dirty="0"/>
          </a:p>
        </p:txBody>
      </p:sp>
      <p:pic>
        <p:nvPicPr>
          <p:cNvPr id="5" name="4 - Θέση περιεχομένου" descr="Εικόνα 11: Νησιωτικό τόξο&#10;image7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43116"/>
            <a:ext cx="4162306" cy="2880000"/>
          </a:xfrm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kern="0" dirty="0" smtClean="0"/>
              <a:t>Δομή-Πετρογένεση </a:t>
            </a:r>
            <a:br>
              <a:rPr lang="el-GR" kern="0" dirty="0" smtClean="0"/>
            </a:br>
            <a:r>
              <a:rPr lang="el-GR" kern="0" dirty="0" smtClean="0"/>
              <a:t>στο Νησιωτικό Τόξο</a:t>
            </a:r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Η πάχυνση του φλοιού σε αυτό το σημείο επιτρέπει στα </a:t>
            </a:r>
            <a:r>
              <a:rPr lang="el-GR" sz="2600" dirty="0" err="1" smtClean="0"/>
              <a:t>θολεϊτικά</a:t>
            </a:r>
            <a:r>
              <a:rPr lang="el-GR" sz="2600" dirty="0" smtClean="0"/>
              <a:t> μάγματα να λιμνάσουν και  να υποστούν εκτεταμένη διαφοροποίηση                                                           προς </a:t>
            </a:r>
            <a:r>
              <a:rPr lang="el-GR" sz="2600" dirty="0" err="1" smtClean="0"/>
              <a:t>ασβεσταλκαλικά</a:t>
            </a:r>
            <a:endParaRPr lang="el-GR" sz="2600" dirty="0" smtClean="0"/>
          </a:p>
          <a:p>
            <a:endParaRPr lang="el-GR" sz="2600" dirty="0"/>
          </a:p>
        </p:txBody>
      </p:sp>
      <p:pic>
        <p:nvPicPr>
          <p:cNvPr id="5" name="4 - Θέση περιεχομένου" descr="Εικόνα 11: Νησιωτικό τόξο&#10;image7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06322"/>
            <a:ext cx="4162306" cy="2880000"/>
          </a:xfrm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kern="0" dirty="0" smtClean="0"/>
              <a:t>Δομή-Πετρογένεση </a:t>
            </a:r>
            <a:br>
              <a:rPr lang="el-GR" kern="0" dirty="0" smtClean="0"/>
            </a:br>
            <a:r>
              <a:rPr lang="el-GR" kern="0" dirty="0" smtClean="0"/>
              <a:t>στο Νησιωτικό Τόξο</a:t>
            </a:r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 γεωχημικός χαρακτήρας των </a:t>
            </a:r>
            <a:r>
              <a:rPr lang="en-US" dirty="0" smtClean="0"/>
              <a:t>IAT</a:t>
            </a:r>
            <a:r>
              <a:rPr lang="el-GR" dirty="0" smtClean="0"/>
              <a:t> υποδεικνύει ότι στη γένεση τους συμμετείχαν τόσο ο </a:t>
            </a:r>
            <a:r>
              <a:rPr lang="el-GR" dirty="0" err="1" smtClean="0"/>
              <a:t>καταβυθιζόμενος</a:t>
            </a:r>
            <a:r>
              <a:rPr lang="el-GR" dirty="0" smtClean="0"/>
              <a:t> φλοιός όσο και η </a:t>
            </a:r>
            <a:r>
              <a:rPr lang="el-GR" dirty="0" err="1" smtClean="0"/>
              <a:t>μανδυακή</a:t>
            </a:r>
            <a:r>
              <a:rPr lang="el-GR" dirty="0" smtClean="0"/>
              <a:t> σφήνα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Παρουσιάζουν υψηλές τιμές του λόγου </a:t>
            </a:r>
            <a:r>
              <a:rPr lang="en-US" dirty="0" smtClean="0">
                <a:solidFill>
                  <a:schemeClr val="tx2"/>
                </a:solidFill>
              </a:rPr>
              <a:t>LILE/HFSE </a:t>
            </a:r>
            <a:r>
              <a:rPr lang="en-US" dirty="0" smtClean="0"/>
              <a:t>(</a:t>
            </a:r>
            <a:r>
              <a:rPr lang="el-GR" dirty="0" smtClean="0"/>
              <a:t>τα </a:t>
            </a:r>
            <a:r>
              <a:rPr lang="en-US" dirty="0" smtClean="0"/>
              <a:t>LILE</a:t>
            </a:r>
            <a:r>
              <a:rPr lang="el-GR" dirty="0" smtClean="0"/>
              <a:t> προέρχονται</a:t>
            </a:r>
            <a:r>
              <a:rPr lang="en-US" dirty="0" smtClean="0"/>
              <a:t> </a:t>
            </a:r>
            <a:r>
              <a:rPr lang="el-GR" dirty="0" smtClean="0"/>
              <a:t>από τα ρευστά που ενυδάτωσαν τη </a:t>
            </a:r>
            <a:r>
              <a:rPr lang="el-GR" dirty="0" err="1" smtClean="0"/>
              <a:t>μανδυακή</a:t>
            </a:r>
            <a:r>
              <a:rPr lang="el-GR" dirty="0" smtClean="0"/>
              <a:t> σφήνα.</a:t>
            </a:r>
          </a:p>
          <a:p>
            <a:r>
              <a:rPr lang="el-GR" dirty="0" smtClean="0"/>
              <a:t>Λόγω του περιορισμένου βάθους των διεργασιών αυτών δεν συμμετέχουν </a:t>
            </a:r>
            <a:r>
              <a:rPr lang="el-GR" dirty="0" err="1" smtClean="0"/>
              <a:t>γρανατούχες</a:t>
            </a:r>
            <a:r>
              <a:rPr lang="el-GR" dirty="0" smtClean="0"/>
              <a:t> πηγές στο σχηματισμό τους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Εικόνα 12: Λεκάνη οπισθοτόξου και ζώνη καταβύθισης &#10;SubZone.jpg&#10;Cross-section of a subduction zone and back-arc basin. Made by zyzzy2 the formula to solve a subduction zone current is s=l+a(9)(6)&#10;https://upload.wikimedia.org/wikipedia/en/a/a4/SubZ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273776"/>
            <a:ext cx="5111750" cy="317563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Στις λεκάνες </a:t>
            </a:r>
            <a:r>
              <a:rPr lang="el-GR" sz="3200" dirty="0" err="1" smtClean="0">
                <a:solidFill>
                  <a:prstClr val="black"/>
                </a:solidFill>
              </a:rPr>
              <a:t>οπισθοτόξου</a:t>
            </a:r>
            <a:r>
              <a:rPr lang="el-GR" sz="3200" dirty="0" smtClean="0">
                <a:solidFill>
                  <a:prstClr val="black"/>
                </a:solidFill>
              </a:rPr>
              <a:t> (περιθωριακές λεκάνες) παρατηρούνται συνήθως μικτοί χαρακτήρες </a:t>
            </a:r>
            <a:r>
              <a:rPr lang="en-US" sz="3200" dirty="0" smtClean="0">
                <a:solidFill>
                  <a:prstClr val="black"/>
                </a:solidFill>
              </a:rPr>
              <a:t>MORB </a:t>
            </a:r>
            <a:r>
              <a:rPr lang="el-GR" sz="3200" dirty="0" smtClean="0">
                <a:solidFill>
                  <a:prstClr val="black"/>
                </a:solidFill>
              </a:rPr>
              <a:t>και </a:t>
            </a:r>
            <a:r>
              <a:rPr lang="en-US" sz="3200" dirty="0" smtClean="0">
                <a:solidFill>
                  <a:prstClr val="black"/>
                </a:solidFill>
              </a:rPr>
              <a:t>IAT</a:t>
            </a:r>
            <a:endParaRPr lang="el-GR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Με την εξέλιξη της λεκάνης αυτής και όσο διαφεύγει από την επήρεια της καταβύθισης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l-GR" sz="3200" dirty="0" smtClean="0">
                <a:solidFill>
                  <a:prstClr val="black"/>
                </a:solidFill>
              </a:rPr>
              <a:t>αναπτύσσονται όλο και περισσότερο χαρακτήρες </a:t>
            </a:r>
            <a:r>
              <a:rPr lang="en-US" sz="3200" dirty="0" smtClean="0">
                <a:solidFill>
                  <a:prstClr val="black"/>
                </a:solidFill>
              </a:rPr>
              <a:t>MORB</a:t>
            </a:r>
            <a:endParaRPr lang="el-GR" sz="3200" dirty="0" smtClean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kern="0" dirty="0" smtClean="0"/>
              <a:t>Δομή-Πετρογένεση </a:t>
            </a:r>
            <a:br>
              <a:rPr lang="el-GR" kern="0" dirty="0" smtClean="0"/>
            </a:br>
            <a:r>
              <a:rPr lang="el-GR" kern="0" dirty="0" smtClean="0"/>
              <a:t>στο Νησιωτικό Τόξο</a:t>
            </a:r>
            <a:endParaRPr lang="el-G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kern="0" dirty="0" smtClean="0"/>
              <a:t>Δομή του Ηπειρωτικού Τόξου</a:t>
            </a:r>
            <a: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pic>
        <p:nvPicPr>
          <p:cNvPr id="5" name="Content Placeholder 4" descr="Εικόνα 13: Oceanic-continental convergence&#10;&#10;Oceanic-continental_convergence.svg.png&#10;https://upload.wikimedia.org/wikipedia/commons/7/75/Oceanic-continental_convergence.sv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6975" y="1834356"/>
            <a:ext cx="6762750" cy="3971925"/>
          </a:xfrm>
        </p:spPr>
      </p:pic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dirty="0" smtClean="0"/>
              <a:t>Δομή-Πετρογένεση Ηπειρωτικού Τόξου</a:t>
            </a:r>
            <a:r>
              <a:rPr lang="el-GR" kern="0" dirty="0" smtClean="0"/>
              <a:t/>
            </a:r>
            <a:br>
              <a:rPr lang="el-GR" kern="0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διαδικασία παρόμοια με αυτήν του νησιωτικού τόξου (αφυδάτωση-</a:t>
            </a:r>
            <a:r>
              <a:rPr lang="el-GR" dirty="0" err="1" smtClean="0"/>
              <a:t>τήξη</a:t>
            </a:r>
            <a:r>
              <a:rPr lang="el-GR" dirty="0" smtClean="0"/>
              <a:t>) παράγονται </a:t>
            </a:r>
            <a:r>
              <a:rPr lang="el-GR" dirty="0" err="1" smtClean="0"/>
              <a:t>πλουτωνίτες</a:t>
            </a:r>
            <a:r>
              <a:rPr lang="el-GR" dirty="0" smtClean="0"/>
              <a:t> στο κατώτερο τμήμα                                                        κατώτερο τμήμα του φλοιού της </a:t>
            </a:r>
            <a:r>
              <a:rPr lang="el-GR" dirty="0" err="1" smtClean="0"/>
              <a:t>επωθούμενης</a:t>
            </a:r>
            <a:r>
              <a:rPr lang="el-GR" dirty="0" smtClean="0"/>
              <a:t>  λιθόσφαιρας</a:t>
            </a:r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Δομή-Πετρογένεση Ηπειρωτικού Τόξου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indent="-454025">
              <a:spcBef>
                <a:spcPct val="50000"/>
              </a:spcBef>
            </a:pPr>
            <a:r>
              <a:rPr lang="el-GR" dirty="0" smtClean="0"/>
              <a:t>Επακόλουθα πραγματοποιείται </a:t>
            </a:r>
            <a:r>
              <a:rPr lang="el-GR" dirty="0" err="1" smtClean="0"/>
              <a:t>ανάτηξη</a:t>
            </a:r>
            <a:r>
              <a:rPr lang="el-GR" dirty="0" smtClean="0"/>
              <a:t> αυτών και σχηματισμός </a:t>
            </a:r>
            <a:r>
              <a:rPr lang="el-GR" dirty="0" err="1" smtClean="0"/>
              <a:t>τοναλιτικών</a:t>
            </a:r>
            <a:r>
              <a:rPr lang="el-GR" dirty="0" smtClean="0"/>
              <a:t> </a:t>
            </a:r>
            <a:r>
              <a:rPr lang="el-GR" dirty="0" err="1" smtClean="0"/>
              <a:t>τηγμάτων</a:t>
            </a:r>
            <a:endParaRPr lang="el-GR" dirty="0" smtClean="0"/>
          </a:p>
          <a:p>
            <a:pPr marL="454025" indent="-454025">
              <a:spcBef>
                <a:spcPct val="50000"/>
              </a:spcBef>
            </a:pPr>
            <a:r>
              <a:rPr lang="el-GR" dirty="0" smtClean="0"/>
              <a:t>Λόγω χαμηλού Σ.Τ.  του ηπειρωτικού φλοιού                                                  παρατηρούνται  φαινόμενα  μερικής τήξης του και παραγωγή </a:t>
            </a:r>
            <a:r>
              <a:rPr lang="el-GR" dirty="0" err="1" smtClean="0"/>
              <a:t>τηγμάτων</a:t>
            </a:r>
            <a:r>
              <a:rPr lang="el-GR" dirty="0" smtClean="0"/>
              <a:t> από </a:t>
            </a:r>
            <a:r>
              <a:rPr lang="el-GR" dirty="0" err="1" smtClean="0"/>
              <a:t>φλοιικά</a:t>
            </a:r>
            <a:r>
              <a:rPr lang="el-GR" dirty="0" smtClean="0"/>
              <a:t> συστατικά</a:t>
            </a: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Δομή-Πετρογένεση Ηπειρωτικού Τόξου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indent="-454025">
              <a:spcBef>
                <a:spcPct val="50000"/>
              </a:spcBef>
            </a:pPr>
            <a:r>
              <a:rPr lang="el-GR" dirty="0" smtClean="0"/>
              <a:t>Συχνά παρατηρούνται φαινόμενα μίξης του </a:t>
            </a:r>
            <a:r>
              <a:rPr lang="el-GR" dirty="0" err="1" smtClean="0"/>
              <a:t>μανδυακού</a:t>
            </a:r>
            <a:r>
              <a:rPr lang="el-GR" dirty="0" smtClean="0"/>
              <a:t> </a:t>
            </a:r>
            <a:r>
              <a:rPr lang="el-GR" dirty="0" err="1" smtClean="0"/>
              <a:t>τήγματος</a:t>
            </a:r>
            <a:r>
              <a:rPr lang="el-GR" dirty="0" smtClean="0"/>
              <a:t> με το </a:t>
            </a:r>
            <a:r>
              <a:rPr lang="el-GR" dirty="0" err="1" smtClean="0"/>
              <a:t>φλοιικό</a:t>
            </a:r>
            <a:r>
              <a:rPr lang="el-GR" dirty="0" smtClean="0"/>
              <a:t> </a:t>
            </a:r>
            <a:r>
              <a:rPr lang="el-GR" dirty="0" err="1" smtClean="0"/>
              <a:t>τήγμα</a:t>
            </a:r>
            <a:endParaRPr lang="en-US" dirty="0" smtClean="0"/>
          </a:p>
          <a:p>
            <a:pPr marL="454025" indent="-454025">
              <a:spcBef>
                <a:spcPct val="50000"/>
              </a:spcBef>
            </a:pPr>
            <a:r>
              <a:rPr lang="el-GR" dirty="0" smtClean="0"/>
              <a:t>Η μικρή πυκνότητα  του ηπειρωτικού φλοιού                                                                                                                μπορεί να επιβραδύνει την άνοδο του μάγματος και να δώσει χρόνο για περισσότερη διαφοροποίηση</a:t>
            </a:r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3" name="1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Μαγματισμός</a:t>
            </a:r>
            <a:r>
              <a:rPr lang="el-GR" dirty="0" smtClean="0"/>
              <a:t> σε αποκλίνοντα περιθώρια</a:t>
            </a:r>
            <a:endParaRPr lang="el-GR" dirty="0"/>
          </a:p>
        </p:txBody>
      </p:sp>
      <p:pic>
        <p:nvPicPr>
          <p:cNvPr id="15" name="14 - Θέση περιεχομένου" descr="1024px-2008_age_of_oceans_plate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12942"/>
          <a:stretch>
            <a:fillRect/>
          </a:stretch>
        </p:blipFill>
        <p:spPr>
          <a:xfrm>
            <a:off x="816511" y="1643050"/>
            <a:ext cx="7523677" cy="3940184"/>
          </a:xfrm>
        </p:spPr>
      </p:pic>
      <p:sp>
        <p:nvSpPr>
          <p:cNvPr id="10" name="9 - TextBox"/>
          <p:cNvSpPr txBox="1"/>
          <p:nvPr/>
        </p:nvSpPr>
        <p:spPr>
          <a:xfrm>
            <a:off x="7658128" y="135729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/>
              <a:t>Δομή-Πετρογένεση Ηπειρωτικού Τόξου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indent="-454025">
              <a:spcBef>
                <a:spcPct val="50000"/>
              </a:spcBef>
            </a:pPr>
            <a:r>
              <a:rPr lang="el-GR" dirty="0" smtClean="0"/>
              <a:t>Λόγω διείσδυσης στον παχύ ηπειρωτικό φλοιό παρατηρούνται συχνότερα και πιο έντονα φαινόμενα μόλυνσης του μάγματος                                                  από αφομοίωση</a:t>
            </a:r>
            <a:r>
              <a:rPr lang="en-US" dirty="0" smtClean="0"/>
              <a:t> </a:t>
            </a:r>
            <a:endParaRPr lang="el-GR" dirty="0" smtClean="0"/>
          </a:p>
          <a:p>
            <a:pPr marL="454025" indent="-454025">
              <a:spcBef>
                <a:spcPct val="50000"/>
              </a:spcBef>
            </a:pPr>
            <a:r>
              <a:rPr lang="el-GR" dirty="0" smtClean="0"/>
              <a:t>Επικρατούν </a:t>
            </a:r>
            <a:r>
              <a:rPr lang="el-GR" dirty="0" err="1" smtClean="0"/>
              <a:t>ασβεσταλκαλικά</a:t>
            </a:r>
            <a:r>
              <a:rPr lang="el-GR" dirty="0" smtClean="0"/>
              <a:t> πετρώματα</a:t>
            </a:r>
            <a:endParaRPr lang="el-G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Διαφορές Νησιωτικού-Ηπειρωτικού Τόξου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el-GR" i="1" dirty="0" smtClean="0">
              <a:solidFill>
                <a:schemeClr val="tx2"/>
              </a:solidFill>
            </a:endParaRPr>
          </a:p>
          <a:p>
            <a:pPr algn="ctr"/>
            <a:r>
              <a:rPr lang="el-GR" sz="8600" dirty="0" smtClean="0">
                <a:solidFill>
                  <a:schemeClr val="tx2"/>
                </a:solidFill>
              </a:rPr>
              <a:t>Νησιωτικό Τόξο</a:t>
            </a:r>
            <a:endParaRPr lang="el-GR" sz="86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l-GR" sz="2800" dirty="0" smtClean="0"/>
              <a:t>Σύγκρουση ωκεάνιας με ωκεάνια πλάκα</a:t>
            </a:r>
          </a:p>
          <a:p>
            <a:pPr>
              <a:spcBef>
                <a:spcPts val="600"/>
              </a:spcBef>
            </a:pPr>
            <a:r>
              <a:rPr lang="el-GR" sz="2800" dirty="0" smtClean="0"/>
              <a:t>Βασάλτες – </a:t>
            </a:r>
            <a:r>
              <a:rPr lang="el-GR" sz="2800" dirty="0" err="1" smtClean="0"/>
              <a:t>Ρυόλιθοι</a:t>
            </a:r>
            <a:r>
              <a:rPr lang="en-US" sz="2800" dirty="0" smtClean="0"/>
              <a:t>, </a:t>
            </a:r>
            <a:r>
              <a:rPr lang="el-GR" sz="2800" dirty="0" smtClean="0"/>
              <a:t>με κυριαρχία βασαλτών</a:t>
            </a:r>
          </a:p>
          <a:p>
            <a:pPr>
              <a:spcBef>
                <a:spcPts val="600"/>
              </a:spcBef>
            </a:pPr>
            <a:r>
              <a:rPr lang="el-GR" sz="2800" dirty="0" smtClean="0"/>
              <a:t>Κυριαρχία </a:t>
            </a:r>
            <a:r>
              <a:rPr lang="en-US" sz="2800" dirty="0" smtClean="0"/>
              <a:t>IAT</a:t>
            </a:r>
            <a:endParaRPr lang="el-GR" sz="2800" dirty="0" smtClean="0"/>
          </a:p>
          <a:p>
            <a:pPr>
              <a:spcBef>
                <a:spcPts val="600"/>
              </a:spcBef>
            </a:pPr>
            <a:r>
              <a:rPr lang="el-GR" sz="2800" dirty="0" smtClean="0"/>
              <a:t>Πιθανή μίξη </a:t>
            </a:r>
            <a:r>
              <a:rPr lang="el-GR" sz="2800" dirty="0" err="1" smtClean="0"/>
              <a:t>μανδυακών</a:t>
            </a:r>
            <a:r>
              <a:rPr lang="el-GR" sz="2800" dirty="0" smtClean="0"/>
              <a:t> μαγμάτων</a:t>
            </a:r>
            <a:endParaRPr lang="en-US" sz="2800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7500" lnSpcReduction="20000"/>
          </a:bodyPr>
          <a:lstStyle/>
          <a:p>
            <a:endParaRPr lang="el-GR" i="1" dirty="0" smtClean="0">
              <a:solidFill>
                <a:schemeClr val="tx2"/>
              </a:solidFill>
            </a:endParaRPr>
          </a:p>
          <a:p>
            <a:pPr algn="ctr"/>
            <a:r>
              <a:rPr lang="el-GR" sz="5100" dirty="0" smtClean="0">
                <a:solidFill>
                  <a:schemeClr val="tx2"/>
                </a:solidFill>
              </a:rPr>
              <a:t>Ηπειρωτικό Τόξο</a:t>
            </a:r>
            <a:endParaRPr lang="el-GR" sz="5100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lvl="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l-GR" sz="2800" kern="0" dirty="0" smtClean="0"/>
              <a:t>Σύγκρουση ωκεάνιας με ηπειρωτική πλάκα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l-GR" sz="2800" kern="0" dirty="0" smtClean="0"/>
              <a:t>Βασάλτες – </a:t>
            </a:r>
            <a:r>
              <a:rPr lang="el-GR" sz="2800" kern="0" dirty="0" err="1" smtClean="0"/>
              <a:t>Ρυόλιθοι</a:t>
            </a:r>
            <a:r>
              <a:rPr lang="en-US" sz="2800" kern="0" dirty="0" smtClean="0"/>
              <a:t>, </a:t>
            </a:r>
            <a:r>
              <a:rPr lang="el-GR" sz="2800" kern="0" dirty="0" smtClean="0"/>
              <a:t>με κυριαρχία </a:t>
            </a:r>
            <a:r>
              <a:rPr lang="el-GR" sz="2800" kern="0" dirty="0" err="1" smtClean="0"/>
              <a:t>ρυολίθων</a:t>
            </a:r>
            <a:r>
              <a:rPr lang="el-GR" sz="2800" kern="0" dirty="0" smtClean="0"/>
              <a:t>, </a:t>
            </a:r>
            <a:r>
              <a:rPr lang="el-GR" sz="2800" kern="0" dirty="0" err="1" smtClean="0"/>
              <a:t>δακιτών</a:t>
            </a:r>
            <a:endParaRPr lang="el-GR" sz="2800" kern="0" dirty="0" smtClean="0"/>
          </a:p>
          <a:p>
            <a:pPr lvl="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l-GR" sz="2800" kern="0" dirty="0" smtClean="0"/>
              <a:t>Κυριαρχία </a:t>
            </a:r>
            <a:r>
              <a:rPr lang="en-US" sz="2800" kern="0" dirty="0" smtClean="0"/>
              <a:t>CAB</a:t>
            </a:r>
            <a:endParaRPr lang="el-GR" sz="2800" kern="0" dirty="0" smtClean="0"/>
          </a:p>
          <a:p>
            <a:pPr lvl="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l-GR" sz="2800" kern="0" dirty="0" smtClean="0"/>
              <a:t>Πιθανή μίξη </a:t>
            </a:r>
            <a:r>
              <a:rPr lang="el-GR" sz="2800" kern="0" dirty="0" err="1" smtClean="0"/>
              <a:t>μανδυακού</a:t>
            </a:r>
            <a:r>
              <a:rPr lang="el-GR" sz="2800" kern="0" dirty="0" smtClean="0"/>
              <a:t> με </a:t>
            </a:r>
            <a:r>
              <a:rPr lang="el-GR" sz="2800" kern="0" dirty="0" err="1" smtClean="0"/>
              <a:t>φλοιικό</a:t>
            </a:r>
            <a:r>
              <a:rPr lang="el-GR" sz="2800" kern="0" dirty="0" smtClean="0"/>
              <a:t> μάγμα</a:t>
            </a:r>
            <a:endParaRPr lang="en-US" sz="2800" kern="0" dirty="0" smtClean="0"/>
          </a:p>
          <a:p>
            <a:pPr>
              <a:buSzPct val="100000"/>
            </a:pPr>
            <a:endParaRPr lang="el-G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Πατρών</a:t>
            </a:r>
            <a:r>
              <a:rPr lang="el-GR" sz="2000" dirty="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[Η άδεια αυτή ανήκει στις άδειες που ακολουθούν τις προδιαγραφές του </a:t>
            </a:r>
            <a:r>
              <a:rPr lang="el-GR" dirty="0" err="1" smtClean="0"/>
              <a:t>Oρισμού</a:t>
            </a:r>
            <a:r>
              <a:rPr lang="el-GR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[1] </a:t>
            </a:r>
            <a:r>
              <a:rPr lang="en-US" dirty="0" smtClean="0">
                <a:hlinkClick r:id="rId3"/>
              </a:rPr>
              <a:t>http://creativecommons.org/licenses/by-sa/4.0/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[2] http://opendefinition.org/okd/ellinika/ </a:t>
            </a:r>
          </a:p>
          <a:p>
            <a:endParaRPr lang="en-US" dirty="0" smtClean="0"/>
          </a:p>
          <a:p>
            <a:r>
              <a:rPr lang="en-US" dirty="0" smtClean="0"/>
              <a:t>[3] http://freedomdefined.org/Definition/El </a:t>
            </a:r>
          </a:p>
          <a:p>
            <a:endParaRPr lang="en-US" dirty="0" smtClean="0"/>
          </a:p>
          <a:p>
            <a:r>
              <a:rPr lang="en-US" dirty="0" smtClean="0"/>
              <a:t>[4] http://opendefinition.org/buttons/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5301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1: </a:t>
            </a:r>
            <a:r>
              <a:rPr lang="en-US" sz="1800" dirty="0" smtClean="0"/>
              <a:t>&lt;http://faculty.ung.edu/jjones/astr1010home/platetect.html&gt;</a:t>
            </a:r>
            <a:endParaRPr lang="el-GR" sz="1800" dirty="0" smtClean="0"/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Εικόνα </a:t>
            </a:r>
            <a:r>
              <a:rPr lang="el-GR" sz="1800" dirty="0" smtClean="0">
                <a:solidFill>
                  <a:srgbClr val="FF0000"/>
                </a:solidFill>
              </a:rPr>
              <a:t>2: </a:t>
            </a:r>
            <a:r>
              <a:rPr lang="en-US" sz="1800" dirty="0" smtClean="0"/>
              <a:t>&lt;http://en.wikipedia.org/wiki/Oceanic_crust&gt;</a:t>
            </a:r>
            <a:endParaRPr lang="el-GR" sz="1800" dirty="0"/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3</a:t>
            </a:r>
            <a:r>
              <a:rPr lang="el-GR" sz="1800" dirty="0" smtClean="0"/>
              <a:t>: </a:t>
            </a:r>
            <a:r>
              <a:rPr lang="en-US" sz="1800" dirty="0" smtClean="0"/>
              <a:t>By Fradeve11 (Own work) [&lt;a </a:t>
            </a:r>
            <a:r>
              <a:rPr lang="en-US" sz="1800" dirty="0" err="1" smtClean="0"/>
              <a:t>href</a:t>
            </a:r>
            <a:r>
              <a:rPr lang="en-US" sz="1800" dirty="0" smtClean="0"/>
              <a:t>="http://www.gnu.org/copyleft/fdl.html"&gt;GFDL&lt;/a&gt; or &lt;a </a:t>
            </a:r>
            <a:r>
              <a:rPr lang="en-US" sz="1800" dirty="0" err="1" smtClean="0"/>
              <a:t>href</a:t>
            </a:r>
            <a:r>
              <a:rPr lang="en-US" sz="1800" dirty="0" smtClean="0"/>
              <a:t>="http://creativecommons.org/licenses/by-sa/3.0"&gt;CC BY-SA 3.0&lt;/a&gt;], &lt;a </a:t>
            </a:r>
            <a:r>
              <a:rPr lang="en-US" sz="1800" dirty="0" err="1" smtClean="0"/>
              <a:t>href</a:t>
            </a:r>
            <a:r>
              <a:rPr lang="en-US" sz="1800" dirty="0" smtClean="0"/>
              <a:t>="https://commons.wikimedia.org/wiki/File%3AOfioliti.svg"&gt;via Wikimedia Commons&lt;/a&gt;</a:t>
            </a:r>
            <a:r>
              <a:rPr lang="el-GR" sz="1800" dirty="0" smtClean="0"/>
              <a:t>&gt;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4</a:t>
            </a:r>
            <a:r>
              <a:rPr lang="el-GR" sz="1800" dirty="0" smtClean="0"/>
              <a:t>: &lt;</a:t>
            </a:r>
            <a:r>
              <a:rPr lang="en-US" sz="1800" dirty="0" smtClean="0"/>
              <a:t>https://upload.wikimedia.org/wikipedia/commons/c/c5/Rifting_to_Spreading_Transition.jpg</a:t>
            </a:r>
            <a:r>
              <a:rPr lang="el-GR" sz="1800" dirty="0" smtClean="0"/>
              <a:t>&gt;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5301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6</a:t>
            </a:r>
            <a:r>
              <a:rPr lang="el-GR" sz="1800" dirty="0" smtClean="0"/>
              <a:t>: &lt;</a:t>
            </a:r>
            <a:r>
              <a:rPr lang="en-US" sz="1800" dirty="0" smtClean="0"/>
              <a:t>http://en.wikipedia.org/wiki/Mid-Atlantic_Ridge</a:t>
            </a:r>
            <a:r>
              <a:rPr lang="el-GR" sz="1800" dirty="0" smtClean="0"/>
              <a:t>&gt;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7: </a:t>
            </a:r>
            <a:r>
              <a:rPr lang="en-US" sz="1800" dirty="0" smtClean="0"/>
              <a:t>&lt;https://upload.wikimedia.org/wikipedia/commons/e/e9/B%C3%A1r%C3%B0arbunga_IV_-_Holuhraun.jpg&gt;</a:t>
            </a: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8</a:t>
            </a:r>
            <a:r>
              <a:rPr lang="el-GR" sz="1800" dirty="0" smtClean="0"/>
              <a:t>: &lt;</a:t>
            </a:r>
            <a:r>
              <a:rPr lang="it-IT" sz="1800" dirty="0" smtClean="0"/>
              <a:t>https://upload.wikimedia.org/wikipedia/commons/3/39/B%C3%A1r%C3%B0arbunga_Volcano%2C_September_4_2014_-_15146259395.jpg</a:t>
            </a:r>
            <a:r>
              <a:rPr lang="en-US" sz="1800" dirty="0" smtClean="0"/>
              <a:t>&gt;</a:t>
            </a:r>
            <a:endParaRPr lang="el-GR" sz="18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466728" cy="4608512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400" kern="0" dirty="0" smtClean="0">
                <a:solidFill>
                  <a:prstClr val="black"/>
                </a:solidFill>
                <a:latin typeface="Calibri" pitchFamily="34" charset="0"/>
              </a:rPr>
              <a:t>Τι άλλο; ΟΦΙΟΛΙΘΟΙ! </a:t>
            </a: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400" kern="0" dirty="0" smtClean="0">
                <a:solidFill>
                  <a:prstClr val="black"/>
                </a:solidFill>
                <a:latin typeface="Calibri" pitchFamily="34" charset="0"/>
              </a:rPr>
              <a:t>Τέσσερα Στρώματα</a:t>
            </a:r>
          </a:p>
          <a:p>
            <a:pPr marL="342900" lvl="0" indent="17463">
              <a:spcBef>
                <a:spcPts val="1200"/>
              </a:spcBef>
              <a:buFont typeface="+mj-lt"/>
              <a:buAutoNum type="arabicPeriod"/>
              <a:defRPr/>
            </a:pPr>
            <a:r>
              <a:rPr lang="el-GR" kern="0" dirty="0" smtClean="0">
                <a:solidFill>
                  <a:prstClr val="black"/>
                </a:solidFill>
                <a:latin typeface="Calibri" pitchFamily="34" charset="0"/>
              </a:rPr>
              <a:t> Ιζήματα βαθιάς θάλασσας</a:t>
            </a:r>
          </a:p>
          <a:p>
            <a:pPr marL="342900" lvl="0" indent="17463">
              <a:spcBef>
                <a:spcPts val="1200"/>
              </a:spcBef>
              <a:buFont typeface="+mj-lt"/>
              <a:buAutoNum type="arabicPeriod"/>
              <a:defRPr/>
            </a:pPr>
            <a:r>
              <a:rPr lang="el-GR" kern="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l-GR" kern="0" dirty="0" err="1" smtClean="0">
                <a:solidFill>
                  <a:prstClr val="black"/>
                </a:solidFill>
                <a:latin typeface="Calibri" pitchFamily="34" charset="0"/>
              </a:rPr>
              <a:t>Βασαλτικό</a:t>
            </a:r>
            <a:r>
              <a:rPr lang="el-GR" kern="0" dirty="0" smtClean="0">
                <a:solidFill>
                  <a:prstClr val="black"/>
                </a:solidFill>
                <a:latin typeface="Calibri" pitchFamily="34" charset="0"/>
              </a:rPr>
              <a:t> Στρώμα</a:t>
            </a:r>
          </a:p>
          <a:p>
            <a:pPr marL="342900" lvl="0" indent="17463">
              <a:spcBef>
                <a:spcPts val="1200"/>
              </a:spcBef>
              <a:buFont typeface="+mj-lt"/>
              <a:buAutoNum type="arabicPeriod"/>
              <a:defRPr/>
            </a:pPr>
            <a:r>
              <a:rPr lang="el-GR" kern="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l-GR" kern="0" dirty="0" err="1" smtClean="0">
                <a:solidFill>
                  <a:prstClr val="black"/>
                </a:solidFill>
                <a:latin typeface="Calibri" pitchFamily="34" charset="0"/>
              </a:rPr>
              <a:t>Γαββρικό</a:t>
            </a:r>
            <a:r>
              <a:rPr lang="el-GR" kern="0" dirty="0" smtClean="0">
                <a:solidFill>
                  <a:prstClr val="black"/>
                </a:solidFill>
                <a:latin typeface="Calibri" pitchFamily="34" charset="0"/>
              </a:rPr>
              <a:t> Στρώμα</a:t>
            </a:r>
          </a:p>
          <a:p>
            <a:pPr marL="342900" lvl="0" indent="17463">
              <a:spcBef>
                <a:spcPts val="1200"/>
              </a:spcBef>
              <a:buFont typeface="+mj-lt"/>
              <a:buAutoNum type="arabicPeriod"/>
              <a:defRPr/>
            </a:pPr>
            <a:r>
              <a:rPr lang="el-GR" kern="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l-GR" kern="0" dirty="0" err="1" smtClean="0">
                <a:solidFill>
                  <a:prstClr val="black"/>
                </a:solidFill>
                <a:latin typeface="Calibri" pitchFamily="34" charset="0"/>
              </a:rPr>
              <a:t>Υπερβασικό</a:t>
            </a:r>
            <a:r>
              <a:rPr lang="el-GR" kern="0" dirty="0" smtClean="0">
                <a:solidFill>
                  <a:prstClr val="black"/>
                </a:solidFill>
                <a:latin typeface="Calibri" pitchFamily="34" charset="0"/>
              </a:rPr>
              <a:t> Στρώμα</a:t>
            </a:r>
            <a:endParaRPr lang="el-GR" dirty="0"/>
          </a:p>
        </p:txBody>
      </p:sp>
      <p:sp>
        <p:nvSpPr>
          <p:cNvPr id="1028" name="AutoShape 4" descr="https://upload.wikimedia.org/wikipedia/commons/a/aa/Ofiolite_sequence_N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0" name="Picture 6" descr="Εικόνα 3: Οφιολιθική ακολουθία https://upload.wikimedia.org/wikipedia/commons/thumb/a/aa/Ofiolite_sequence_NL.svg/1127px-Ofiolite_sequence_NL.svg.png"/>
          <p:cNvPicPr>
            <a:picLocks noChangeAspect="1" noChangeArrowheads="1"/>
          </p:cNvPicPr>
          <p:nvPr/>
        </p:nvPicPr>
        <p:blipFill>
          <a:blip r:embed="rId2" cstate="print"/>
          <a:srcRect r="7708"/>
          <a:stretch>
            <a:fillRect/>
          </a:stretch>
        </p:blipFill>
        <p:spPr bwMode="auto">
          <a:xfrm>
            <a:off x="3995936" y="1701408"/>
            <a:ext cx="4680520" cy="4607912"/>
          </a:xfrm>
          <a:prstGeom prst="rect">
            <a:avLst/>
          </a:prstGeom>
          <a:noFill/>
        </p:spPr>
      </p:pic>
      <p:sp>
        <p:nvSpPr>
          <p:cNvPr id="12" name="Text Placeholder 5"/>
          <p:cNvSpPr txBox="1">
            <a:spLocks/>
          </p:cNvSpPr>
          <p:nvPr/>
        </p:nvSpPr>
        <p:spPr>
          <a:xfrm>
            <a:off x="3707904" y="1700808"/>
            <a:ext cx="1512168" cy="42484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l-GR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ζήματα</a:t>
            </a:r>
            <a:r>
              <a:rPr kumimoji="0" lang="el-G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βαθιάς θάλασσας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Μαξιλαροειδείς</a:t>
            </a:r>
            <a:r>
              <a:rPr kumimoji="0" lang="el-G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λάβες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Βασαλτικές</a:t>
            </a:r>
            <a:r>
              <a:rPr kumimoji="0" lang="el-G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φλέβες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Γάββροι</a:t>
            </a:r>
            <a:endParaRPr kumimoji="0" lang="el-G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l-GR" sz="1500" dirty="0" smtClean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Υπερβασικά</a:t>
            </a:r>
            <a:r>
              <a:rPr kumimoji="0" lang="el-G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πετρώματα</a:t>
            </a:r>
            <a:endParaRPr kumimoji="0" lang="el-GR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 rot="5400000">
            <a:off x="7704348" y="3537012"/>
            <a:ext cx="1512168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1500" dirty="0" smtClean="0"/>
              <a:t>Βάθος</a:t>
            </a:r>
            <a:endParaRPr kumimoji="0" lang="el-GR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Δομή Ωκεάνιου Φλοιού </a:t>
            </a:r>
            <a:br>
              <a:rPr lang="el-GR" dirty="0" smtClean="0"/>
            </a:br>
            <a:r>
              <a:rPr lang="el-GR" dirty="0" smtClean="0"/>
              <a:t>και Ανώτερου Μανδύα</a:t>
            </a:r>
            <a:endParaRPr lang="el-G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smtClean="0"/>
              <a:t>3</a:t>
            </a:r>
            <a:r>
              <a:rPr lang="en-US" smtClean="0"/>
              <a:t>/</a:t>
            </a:r>
            <a:r>
              <a:rPr lang="el-GR" smtClean="0"/>
              <a:t>4</a:t>
            </a:r>
            <a:r>
              <a:rPr lang="en-US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9</a:t>
            </a:r>
            <a:r>
              <a:rPr lang="el-GR" sz="1800" dirty="0" smtClean="0"/>
              <a:t>: &lt;</a:t>
            </a:r>
            <a:r>
              <a:rPr lang="it-IT" sz="1800" dirty="0" smtClean="0"/>
              <a:t>Tectonic plates boundaries detailed-en" by Eric Gaba (Sting - fr:Sting) - Background map: Image:Tectonic plates (empty).svg (modified) created by Ævar Arnfjörð Bjarmason under PD and based on an USGS mapData: Prof. Peter Bird's map. Licensed under CC BY-SA 2.5 via Wikimedia Commons - https://commons.wikimedia.org/wiki/File:Tectonic_plates_boundaries_detailed-en.svg#/media/File:Tectonic_plates_boundaries_detailed-en.svg</a:t>
            </a:r>
            <a:r>
              <a:rPr lang="el-GR" sz="1800" dirty="0" smtClean="0"/>
              <a:t>&gt;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10: </a:t>
            </a:r>
            <a:r>
              <a:rPr lang="en-US" sz="1800" dirty="0" smtClean="0"/>
              <a:t>&lt;http://en.wikipedia.org/wiki/Accretionary_wedge&gt;</a:t>
            </a:r>
            <a:endParaRPr lang="el-GR" sz="1800" dirty="0"/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Εικόνα </a:t>
            </a:r>
            <a:r>
              <a:rPr lang="el-GR" sz="1800" dirty="0" smtClean="0">
                <a:solidFill>
                  <a:srgbClr val="FF0000"/>
                </a:solidFill>
              </a:rPr>
              <a:t>11: </a:t>
            </a:r>
            <a:r>
              <a:rPr lang="en-US" sz="1800" dirty="0" smtClean="0"/>
              <a:t>&lt; http://www.le.ac.uk/gl/art/gl209/lecture6/image78.gif &gt;</a:t>
            </a: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12: </a:t>
            </a:r>
            <a:r>
              <a:rPr lang="el-GR" sz="1800" dirty="0" smtClean="0"/>
              <a:t>&lt;</a:t>
            </a:r>
            <a:r>
              <a:rPr lang="en-US" sz="1800" dirty="0" smtClean="0"/>
              <a:t> https://upload.wikimedia.org/wikipedia/en/a/a4/SubZone.jpg</a:t>
            </a:r>
            <a:r>
              <a:rPr lang="el-GR" sz="1800" dirty="0" smtClean="0"/>
              <a:t>&gt;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4</a:t>
            </a:r>
            <a:r>
              <a:rPr lang="en-US" dirty="0" smtClean="0"/>
              <a:t>/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13</a:t>
            </a:r>
            <a:r>
              <a:rPr lang="el-GR" sz="1800" dirty="0" smtClean="0"/>
              <a:t>: &lt;</a:t>
            </a:r>
            <a:r>
              <a:rPr lang="it-IT" sz="1800" dirty="0" smtClean="0"/>
              <a:t> https://commons.wikimedia.org/wiki/File:Oceanic-continental_convergence.svg</a:t>
            </a:r>
            <a:r>
              <a:rPr lang="el-GR" sz="1800" dirty="0" smtClean="0"/>
              <a:t>&gt;</a:t>
            </a:r>
          </a:p>
          <a:p>
            <a:pPr marL="0" indent="0">
              <a:buNone/>
            </a:pPr>
            <a:r>
              <a:rPr lang="el-GR" sz="18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Δομή-Πετρογένεση </a:t>
            </a:r>
            <a:r>
              <a:rPr lang="en-US" dirty="0" smtClean="0"/>
              <a:t>MORB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Διάρρηξη και λέπτυνση του φλοιού                                                       λόγω διαστολής</a:t>
            </a:r>
          </a:p>
          <a:p>
            <a:r>
              <a:rPr lang="el-GR" dirty="0" smtClean="0"/>
              <a:t>Δημιουργία και</a:t>
            </a:r>
            <a:r>
              <a:rPr lang="en-US" dirty="0" smtClean="0"/>
              <a:t> </a:t>
            </a:r>
            <a:r>
              <a:rPr lang="el-GR" dirty="0" smtClean="0"/>
              <a:t>επέκταση του ωκεάνιου πυθμένα                                            </a:t>
            </a:r>
          </a:p>
          <a:p>
            <a:r>
              <a:rPr lang="el-GR" dirty="0" smtClean="0"/>
              <a:t>Σχηματισμός </a:t>
            </a:r>
            <a:r>
              <a:rPr lang="el-GR" dirty="0" err="1" smtClean="0"/>
              <a:t>Μεσωκεάνιας</a:t>
            </a:r>
            <a:r>
              <a:rPr lang="el-GR" dirty="0" smtClean="0"/>
              <a:t> ράχης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Διάρρηξη και λέπτυνση του φλοιού                                                       λόγω διαστολής</a:t>
            </a: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Δημιουργία και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l-GR" sz="3200" dirty="0" smtClean="0">
                <a:solidFill>
                  <a:prstClr val="black"/>
                </a:solidFill>
              </a:rPr>
              <a:t>επέκταση του ωκεάνιου πυθμένα                                            </a:t>
            </a: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Σχηματισμός </a:t>
            </a:r>
            <a:r>
              <a:rPr lang="el-GR" sz="3200" dirty="0" err="1" smtClean="0">
                <a:solidFill>
                  <a:prstClr val="black"/>
                </a:solidFill>
              </a:rPr>
              <a:t>Μεσωκεάνιας</a:t>
            </a:r>
            <a:r>
              <a:rPr lang="el-GR" sz="3200" dirty="0" smtClean="0">
                <a:solidFill>
                  <a:prstClr val="black"/>
                </a:solidFill>
              </a:rPr>
              <a:t> ράχης</a:t>
            </a:r>
          </a:p>
          <a:p>
            <a:endParaRPr lang="el-GR" dirty="0"/>
          </a:p>
        </p:txBody>
      </p:sp>
      <p:pic>
        <p:nvPicPr>
          <p:cNvPr id="113666" name="Picture 2" descr="Εικόνα 4: Σχηματισμός Μεσωκεάνιας ράχης https://upload.wikimedia.org/wikipedia/commons/c/c5/Rifting_to_Spreading_Trans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6722" y="1700809"/>
            <a:ext cx="5011386" cy="4422504"/>
          </a:xfrm>
          <a:prstGeom prst="rect">
            <a:avLst/>
          </a:prstGeom>
          <a:noFill/>
        </p:spPr>
      </p:pic>
      <p:sp>
        <p:nvSpPr>
          <p:cNvPr id="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Δομή-Πετρογένεση </a:t>
            </a:r>
            <a:r>
              <a:rPr lang="en-US" dirty="0" smtClean="0"/>
              <a:t>MORB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4900" kern="0" dirty="0" smtClean="0"/>
              <a:t>Δομή-Πετρογένεση </a:t>
            </a:r>
            <a:r>
              <a:rPr lang="en-US" sz="4900" kern="0" dirty="0" smtClean="0"/>
              <a:t>MORB</a:t>
            </a:r>
            <a:r>
              <a:rPr lang="el-GR" sz="4900" kern="0" dirty="0" smtClean="0"/>
              <a:t/>
            </a:r>
            <a:br>
              <a:rPr lang="el-GR" sz="4900" kern="0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l-GR" dirty="0" smtClean="0"/>
              <a:t>Άνοδος του μανδύα κάτω από τις αποκλίνουσες πλάκες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l-GR" dirty="0" smtClean="0"/>
              <a:t>Μερική τήξη λόγω </a:t>
            </a:r>
            <a:r>
              <a:rPr lang="el-GR" dirty="0" err="1" smtClean="0"/>
              <a:t>αδιαβατικής</a:t>
            </a:r>
            <a:r>
              <a:rPr lang="el-GR" dirty="0" smtClean="0"/>
              <a:t> εκτόνωσης σε μια ζώνη του μανδύα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l-GR" dirty="0" smtClean="0"/>
              <a:t>Τήξη και παραγωγή </a:t>
            </a:r>
            <a:r>
              <a:rPr lang="en-US" dirty="0" smtClean="0"/>
              <a:t>N-MORB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περίπου στο βάθος των </a:t>
            </a:r>
            <a:r>
              <a:rPr lang="en-US" dirty="0" smtClean="0"/>
              <a:t>60-80 km </a:t>
            </a:r>
            <a:r>
              <a:rPr lang="el-GR" dirty="0" smtClean="0"/>
              <a:t>μέσα στον εκχυμωτή μανδύα</a:t>
            </a:r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6542</TotalTime>
  <Words>1898</Words>
  <Application>Microsoft Office PowerPoint</Application>
  <PresentationFormat>On-screen Show (4:3)</PresentationFormat>
  <Paragraphs>272</Paragraphs>
  <Slides>61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Θέμα του Office</vt:lpstr>
      <vt:lpstr>ΠΕΤΡΟΛΟΓΙΑ ΜΑΓΜΑΤΙΚΩΝ &amp; ΜΕΤΑΜΟΡΦΩΜΕΝΩΝ ΠΕΤΡΩΜΑΤΩΝ </vt:lpstr>
      <vt:lpstr>ΠΕΡΙΒΑΛΛΟΝΤΑ ΜΑΓΜΑΤΙΣΜΟΥ</vt:lpstr>
      <vt:lpstr>Τεκτονική των πλακών και πετρογένεση</vt:lpstr>
      <vt:lpstr>ΜΑΓΜΑΤΙΣΜΟΣ ΣΕ ΑΠΟΚΛΙΝΟΝΤΑ ΠΕΡΙΘΩΡΙΑ (MORB) (Κρεμμύδια και Πράσα…!)</vt:lpstr>
      <vt:lpstr>Μαγματισμός σε αποκλίνοντα περιθώρια</vt:lpstr>
      <vt:lpstr>Δομή Ωκεάνιου Φλοιού  και Ανώτερου Μανδύα</vt:lpstr>
      <vt:lpstr>Δομή-Πετρογένεση MORB</vt:lpstr>
      <vt:lpstr>Δομή-Πετρογένεση MORB</vt:lpstr>
      <vt:lpstr> Δομή-Πετρογένεση MORB </vt:lpstr>
      <vt:lpstr> Δομή-Πετρογένεση MORB </vt:lpstr>
      <vt:lpstr> Δομή-Πετρογένεση MORB </vt:lpstr>
      <vt:lpstr>Δομή-Πετρογένεση MORB</vt:lpstr>
      <vt:lpstr>Δομή-Πετρογένεση MORB</vt:lpstr>
      <vt:lpstr>Δομή-Πετρογένεση MORB</vt:lpstr>
      <vt:lpstr>Δομή-Πετρογένεση MORB</vt:lpstr>
      <vt:lpstr>Αξονικός Μαγματικός Θάλαμος</vt:lpstr>
      <vt:lpstr>Αξονικός Μαγματικός Θάλαμος</vt:lpstr>
      <vt:lpstr>Δομή-Πετρογένεση MORB</vt:lpstr>
      <vt:lpstr> Δομή-Πετρογένεση MORB </vt:lpstr>
      <vt:lpstr> Δομή-Πετρογένεση MORB </vt:lpstr>
      <vt:lpstr> Δομή-Πετρογένεση MORB </vt:lpstr>
      <vt:lpstr> Δομή-Πετρογένεση MORB </vt:lpstr>
      <vt:lpstr> Δομή-Πετρογένεση MORB </vt:lpstr>
      <vt:lpstr>Ταχεία ή Αργή Διάνοιξη;</vt:lpstr>
      <vt:lpstr>Ισλανδία</vt:lpstr>
      <vt:lpstr>Ισλανδία</vt:lpstr>
      <vt:lpstr>Ισλανδία</vt:lpstr>
      <vt:lpstr>Μαγματισμός σε Συγκλίνοντα Περιθώρια</vt:lpstr>
      <vt:lpstr>Συγκλίνοντα Περιθώρια</vt:lpstr>
      <vt:lpstr>Συγκλίνοντα Περιθώρια</vt:lpstr>
      <vt:lpstr>Δομή του Νησιωτικού Τόξου</vt:lpstr>
      <vt:lpstr> Δομή-Πετρογένεση  στο Νησιωτικό Τόξο </vt:lpstr>
      <vt:lpstr> Δομή-Πετρογένεση  στο Νησιωτικό Τόξο </vt:lpstr>
      <vt:lpstr> Δομή-Πετρογένεση  στο Νησιωτικό Τόξο </vt:lpstr>
      <vt:lpstr> Δομή-Πετρογένεση  στο Νησιωτικό Τόξο </vt:lpstr>
      <vt:lpstr> Δομή-Πετρογένεση  στο Νησιωτικό Τόξο </vt:lpstr>
      <vt:lpstr> Δομή-Πετρογένεση  στο Νησιωτικό Τόξο </vt:lpstr>
      <vt:lpstr> Δομή-Πετρογένεση  στο Νησιωτικό Τόξο </vt:lpstr>
      <vt:lpstr> Δομή-Πετρογένεση  στο Νησιωτικό Τόξο </vt:lpstr>
      <vt:lpstr> Δομή-Πετρογένεση  στο Νησιωτικό Τόξο </vt:lpstr>
      <vt:lpstr> Δομή-Πετρογένεση  στο Νησιωτικό Τόξο </vt:lpstr>
      <vt:lpstr> Δομή-Πετρογένεση  στο Νησιωτικό Τόξο </vt:lpstr>
      <vt:lpstr> Δομή-Πετρογένεση  στο Νησιωτικό Τόξο </vt:lpstr>
      <vt:lpstr> Δομή-Πετρογένεση  στο Νησιωτικό Τόξο </vt:lpstr>
      <vt:lpstr>Δομή-Πετρογένεση  στο Νησιωτικό Τόξο</vt:lpstr>
      <vt:lpstr> Δομή του Ηπειρωτικού Τόξου </vt:lpstr>
      <vt:lpstr> Δομή-Πετρογένεση Ηπειρωτικού Τόξου </vt:lpstr>
      <vt:lpstr>Δομή-Πετρογένεση Ηπειρωτικού Τόξου</vt:lpstr>
      <vt:lpstr>Δομή-Πετρογένεση Ηπειρωτικού Τόξου</vt:lpstr>
      <vt:lpstr>Δομή-Πετρογένεση Ηπειρωτικού Τόξου</vt:lpstr>
      <vt:lpstr>Διαφορές Νησιωτικού-Ηπειρωτικού Τόξου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(1/4)</vt:lpstr>
      <vt:lpstr>Σημείωμα Χρήσης Έργων Τρίτων (2/4)</vt:lpstr>
      <vt:lpstr>Σημείωμα Χρήσης Έργων Τρίτων (3/4)</vt:lpstr>
      <vt:lpstr>Σημείωμα Χρήσης Έργων Τρίτων (4/4)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333</cp:revision>
  <dcterms:created xsi:type="dcterms:W3CDTF">2012-09-06T09:03:05Z</dcterms:created>
  <dcterms:modified xsi:type="dcterms:W3CDTF">2015-09-09T08:57:11Z</dcterms:modified>
</cp:coreProperties>
</file>