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9C13F-51D4-47EC-B8D7-1BF423076CDA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BADB4-D8B2-406B-95C3-ED1F0EEE994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A0FC-F26D-41E3-A9D6-F5F6F030E3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964F-BAF8-4376-857C-E64ABC3EF40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2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+mj-lt"/>
              </a:rPr>
              <a:t>ΜΚΤ, ΠΕΡΙΒΑΛΛΟΝ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+mj-lt"/>
              </a:rPr>
              <a:t>ΚΑΙ ΕΙΣΑΓΩΓΗ ΣΤΗΝ ΕΡΕΥΝΑ ΑΓΟΡΑΣ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l-GR" sz="28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2800" b="1" dirty="0" smtClean="0">
                <a:solidFill>
                  <a:schemeClr val="tx1"/>
                </a:solidFill>
              </a:rPr>
              <a:t> Φαίδων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4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Εφαρμογές 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800"/>
              <a:t>	</a:t>
            </a:r>
            <a:r>
              <a:rPr lang="el-GR" sz="2800" u="sng"/>
              <a:t>ΣΧΕΔΙΑΣΜΟΣ</a:t>
            </a:r>
          </a:p>
          <a:p>
            <a:r>
              <a:rPr lang="el-GR" sz="2800"/>
              <a:t>Ποίοι καταναλωτές αγοράζουν τα προϊόντα μας; Πού βρίσκονται / κατοικούν; Τι εισόδημα έχουν; Πόσοι είναι;</a:t>
            </a:r>
          </a:p>
          <a:p>
            <a:r>
              <a:rPr lang="el-GR" sz="2800"/>
              <a:t>Η αγορά για τα προϊόντα μας αυξάνεται ή μειώνεται; Υπάρχουν καινούργια τμήματα αγοράς στα οποία μπορούμε να εισέλθουμε;</a:t>
            </a:r>
            <a:endParaRPr lang="el-GR" sz="2800" u="sng"/>
          </a:p>
          <a:p>
            <a:r>
              <a:rPr lang="el-GR" sz="2800"/>
              <a:t>Μπορούμε να εισέλθουμε σε αγορές ξένων χωρών;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633413"/>
          </a:xfrm>
        </p:spPr>
        <p:txBody>
          <a:bodyPr>
            <a:normAutofit fontScale="90000"/>
          </a:bodyPr>
          <a:lstStyle/>
          <a:p>
            <a:r>
              <a:rPr lang="el-GR" sz="4000" b="1"/>
              <a:t>Εφαρμογές ΙΙ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sz="2400" u="sng"/>
              <a:t>ΕΠΙΛΥΣΗ ΠΡΟΒΛΗΜΑΤΩΝ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/>
              <a:t>Α. Προϊόν</a:t>
            </a:r>
          </a:p>
          <a:p>
            <a:pPr>
              <a:lnSpc>
                <a:spcPct val="80000"/>
              </a:lnSpc>
            </a:pPr>
            <a:r>
              <a:rPr lang="el-GR" sz="2400"/>
              <a:t>Ποια συσκευασία, από τις πολλές, θα είναι πιο επιτυχημένη;</a:t>
            </a:r>
          </a:p>
          <a:p>
            <a:pPr>
              <a:lnSpc>
                <a:spcPct val="80000"/>
              </a:lnSpc>
            </a:pPr>
            <a:r>
              <a:rPr lang="el-GR" sz="2400"/>
              <a:t>Τι συστατικά είναι επιθυμητά;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/>
              <a:t>Β. Τιμή</a:t>
            </a:r>
          </a:p>
          <a:p>
            <a:pPr>
              <a:lnSpc>
                <a:spcPct val="80000"/>
              </a:lnSpc>
            </a:pPr>
            <a:r>
              <a:rPr lang="el-GR" sz="2400"/>
              <a:t>Πόσο πρέπει να κοστίζει το προϊόν;</a:t>
            </a:r>
          </a:p>
          <a:p>
            <a:pPr>
              <a:lnSpc>
                <a:spcPct val="80000"/>
              </a:lnSpc>
            </a:pPr>
            <a:r>
              <a:rPr lang="el-GR" sz="2400"/>
              <a:t>Η μείωση του κόστους παραγωγής πρέπει να οδηγήσει στη μείωση της τιμής ή στην ανάπτυξη ενός καλύτερου προϊόντος;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/>
              <a:t>Γ. Κανάλι διανομής</a:t>
            </a:r>
          </a:p>
          <a:p>
            <a:pPr>
              <a:lnSpc>
                <a:spcPct val="80000"/>
              </a:lnSpc>
            </a:pPr>
            <a:r>
              <a:rPr lang="el-GR" sz="2400"/>
              <a:t>Μέσω ποιών καναλιών πρέπει να διακινηθεί το προϊόν;</a:t>
            </a:r>
          </a:p>
          <a:p>
            <a:pPr>
              <a:lnSpc>
                <a:spcPct val="80000"/>
              </a:lnSpc>
            </a:pPr>
            <a:r>
              <a:rPr lang="el-GR" sz="2400"/>
              <a:t>Τι προσφορές πρέπει να κάνουμε στους μεσάζοντες για να προωθήσουν το προϊόν;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/>
              <a:t>Δ. Προώθηση</a:t>
            </a:r>
          </a:p>
          <a:p>
            <a:pPr>
              <a:lnSpc>
                <a:spcPct val="80000"/>
              </a:lnSpc>
            </a:pPr>
            <a:r>
              <a:rPr lang="el-GR" sz="2400"/>
              <a:t>Πόσο αποτελεσματική είναι η διαφήμιση;</a:t>
            </a:r>
          </a:p>
          <a:p>
            <a:pPr>
              <a:lnSpc>
                <a:spcPct val="80000"/>
              </a:lnSpc>
            </a:pPr>
            <a:r>
              <a:rPr lang="el-GR" sz="2400"/>
              <a:t>Ποια στρατηγική προώθησης πρέπει να χρησιμοποιηθεί;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el-GR" sz="4000"/>
              <a:t/>
            </a:r>
            <a:br>
              <a:rPr lang="el-GR" sz="4000"/>
            </a:br>
            <a:r>
              <a:rPr lang="el-GR" sz="4000"/>
              <a:t> </a:t>
            </a:r>
            <a:r>
              <a:rPr lang="el-GR" sz="4000" b="1"/>
              <a:t>Εφαρμογές ΙΙΙ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u="sng"/>
              <a:t>ΕΛΕΓΧΟΣ</a:t>
            </a:r>
          </a:p>
          <a:p>
            <a:r>
              <a:rPr lang="el-GR"/>
              <a:t>Ποιο είναι το μερίδιο αγοράς μας;</a:t>
            </a:r>
          </a:p>
          <a:p>
            <a:r>
              <a:rPr lang="el-GR"/>
              <a:t>Πόσο ικανοποιημένοι είναι οι πελάτες μας;</a:t>
            </a:r>
          </a:p>
          <a:p>
            <a:r>
              <a:rPr lang="el-GR"/>
              <a:t>Τι επίπεδο εξυπηρέτησης παρέχουμε;</a:t>
            </a:r>
          </a:p>
          <a:p>
            <a:r>
              <a:rPr lang="el-GR"/>
              <a:t>Τι εικόνα/φήμη έχουμε στην αγορά;</a:t>
            </a:r>
          </a:p>
          <a:p>
            <a:r>
              <a:rPr lang="el-GR"/>
              <a:t>Θεωρούμαστε «αξιόπιστη» εταιρεία;</a:t>
            </a:r>
          </a:p>
          <a:p>
            <a:endParaRPr lang="el-GR"/>
          </a:p>
          <a:p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Κουρεμένος </a:t>
            </a:r>
            <a:r>
              <a:rPr lang="el-GR" dirty="0" err="1" smtClean="0"/>
              <a:t>Αθ</a:t>
            </a:r>
            <a:r>
              <a:rPr lang="el-GR" dirty="0" smtClean="0"/>
              <a:t>. (2001), Μάρκετινγκ ΙΙ: Έρευνα Αγοράς, Ελληνικό Ανοικτό Πανεπιστήμιο, Τόμος Γ, Πάτρα</a:t>
            </a:r>
          </a:p>
          <a:p>
            <a:r>
              <a:rPr lang="el-GR" dirty="0" smtClean="0"/>
              <a:t> </a:t>
            </a:r>
            <a:r>
              <a:rPr lang="el-GR" dirty="0" err="1" smtClean="0"/>
              <a:t>Σταθακόπουλος</a:t>
            </a:r>
            <a:r>
              <a:rPr lang="el-GR" dirty="0" smtClean="0"/>
              <a:t>, Β. (2001), Μέθοδοι Έρευνας Αγοράς,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 Αθήνα. </a:t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Ποια μέρη που αποτελούν το περιβάλλον της    επιχείρησης</a:t>
            </a:r>
          </a:p>
          <a:p>
            <a:pPr marL="0"/>
            <a:r>
              <a:rPr lang="el-GR" sz="2800" dirty="0" smtClean="0"/>
              <a:t>Ορισμός και έννοιες της έρευνας αγοράς</a:t>
            </a:r>
          </a:p>
          <a:p>
            <a:pPr marL="0"/>
            <a:r>
              <a:rPr lang="el-GR" sz="2800" dirty="0" smtClean="0"/>
              <a:t>Τρόποι λήψης αποφάσεων και εφαρμογή</a:t>
            </a:r>
          </a:p>
          <a:p>
            <a:pPr marL="0">
              <a:buNone/>
            </a:pP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ΕΝΟΤΗΤΑ:</a:t>
            </a:r>
            <a:br>
              <a:rPr lang="el-GR" b="1" dirty="0"/>
            </a:br>
            <a:r>
              <a:rPr lang="el-GR" b="1" dirty="0"/>
              <a:t>ΜΚΤ, ΠΕΡΙΒΑΛΛΟΝ</a:t>
            </a:r>
            <a:r>
              <a:rPr lang="en-US" b="1" dirty="0"/>
              <a:t> </a:t>
            </a:r>
            <a:r>
              <a:rPr lang="el-GR" b="1" dirty="0"/>
              <a:t>ΚΑΙ ΕΙΣΑΓΩΓΗ ΣΤΗΝ ΕΡΕΥΝΑ ΑΓΟΡΑΣ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  <a:p>
            <a:endParaRPr lang="el-GR" sz="2800" i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ΕΣΩΤΕΡΙΚΟ ΠΕΡΙΒΑΛΛΟΝ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/>
              <a:t>Γενικός στόχος της επιχείρησης.</a:t>
            </a:r>
          </a:p>
          <a:p>
            <a:pPr algn="just">
              <a:lnSpc>
                <a:spcPct val="90000"/>
              </a:lnSpc>
            </a:pPr>
            <a:r>
              <a:rPr lang="el-GR"/>
              <a:t>Χρηματοοικονομική θέση της επιχείρησης.</a:t>
            </a:r>
          </a:p>
          <a:p>
            <a:pPr algn="just">
              <a:lnSpc>
                <a:spcPct val="90000"/>
              </a:lnSpc>
            </a:pPr>
            <a:r>
              <a:rPr lang="el-GR"/>
              <a:t>Κατάσταση των παγίων.</a:t>
            </a:r>
          </a:p>
          <a:p>
            <a:pPr algn="just">
              <a:lnSpc>
                <a:spcPct val="90000"/>
              </a:lnSpc>
            </a:pPr>
            <a:r>
              <a:rPr lang="el-GR"/>
              <a:t>Διαθεσιμότητα υλικών εισροών.</a:t>
            </a:r>
          </a:p>
          <a:p>
            <a:pPr algn="just">
              <a:lnSpc>
                <a:spcPct val="90000"/>
              </a:lnSpc>
            </a:pPr>
            <a:r>
              <a:rPr lang="el-GR"/>
              <a:t>Βαθμός εξειδίκευσης ανθρωπίνων πόρων.</a:t>
            </a:r>
          </a:p>
          <a:p>
            <a:pPr algn="just">
              <a:lnSpc>
                <a:spcPct val="90000"/>
              </a:lnSpc>
            </a:pPr>
            <a:r>
              <a:rPr lang="el-GR"/>
              <a:t>Διάφορες λειτουργίες της επιχείρησης.</a:t>
            </a:r>
          </a:p>
          <a:p>
            <a:pPr algn="just">
              <a:lnSpc>
                <a:spcPct val="90000"/>
              </a:lnSpc>
            </a:pPr>
            <a:r>
              <a:rPr lang="el-GR"/>
              <a:t>Διαμορφωτές του Ε.Π. είναι η ανώτατη ηγεσία.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777875"/>
          </a:xfrm>
        </p:spPr>
        <p:txBody>
          <a:bodyPr/>
          <a:lstStyle/>
          <a:p>
            <a:r>
              <a:rPr lang="el-GR" b="1"/>
              <a:t>ΕΞΩΤΕΡΙΚΟ ΠΕΡΙΒΑΛΛΟΝ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Κοινωνικοπολιτιστικό </a:t>
            </a:r>
            <a:r>
              <a:rPr lang="el-GR" sz="2800"/>
              <a:t>(Ατομισμός, Πόθος επιτυχίας, Απασχολισμός, Επιδίωξη ανέσεων, παντοδυναμία της οικονομικής αρχής, </a:t>
            </a:r>
            <a:r>
              <a:rPr lang="en-US" sz="2800"/>
              <a:t>lifestyle</a:t>
            </a:r>
            <a:r>
              <a:rPr lang="el-GR" sz="2800"/>
              <a:t> κ.ά.).</a:t>
            </a:r>
            <a:r>
              <a:rPr lang="el-GR" sz="2800" b="1"/>
              <a:t> 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Πολιτικονομικό </a:t>
            </a:r>
            <a:r>
              <a:rPr lang="el-GR" sz="2800"/>
              <a:t>(τρόπος σκέψης και δράσης κυβερνήσεων, νόμοι, διατάξεις κ.ά.).</a:t>
            </a:r>
            <a:r>
              <a:rPr lang="el-GR" sz="2800" b="1"/>
              <a:t> 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Οικονομικό </a:t>
            </a:r>
            <a:r>
              <a:rPr lang="el-GR" sz="2800"/>
              <a:t>(ΑΕΠ, Επενδύσεις, Ισοζύγια, Πληθωρισμός, Ανεργία, Συναλλαγματικές Ισοτιμίες, Φορολογία, Παραοικονομία κ.ά.).</a:t>
            </a:r>
            <a:r>
              <a:rPr lang="el-GR" sz="2800" b="1"/>
              <a:t> 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Τεχνολογικό</a:t>
            </a:r>
            <a:r>
              <a:rPr lang="el-GR" sz="2800"/>
              <a:t> (ανταγωνιστική αιχμή, ανταγωνιστικό πλεονέκτημα, καινοτομία, </a:t>
            </a:r>
            <a:r>
              <a:rPr lang="en-US" sz="2800"/>
              <a:t>R&amp;D,</a:t>
            </a:r>
            <a:r>
              <a:rPr lang="el-GR" sz="2800"/>
              <a:t> εξοπλισμός, νέες τεχνικές παραγωγής, κ.ά.).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el-GR" sz="2800" b="1"/>
              <a:t>Ανταγωνιστικό</a:t>
            </a:r>
            <a:r>
              <a:rPr lang="el-GR" sz="2800"/>
              <a:t> (πλήθος και μέγεθος επιχειρήσεων, πολιτικές μίγματος ΜΚΤ, μερίδια αγοράς, </a:t>
            </a:r>
            <a:r>
              <a:rPr lang="en-US" sz="2800"/>
              <a:t>brand positioning </a:t>
            </a:r>
            <a:r>
              <a:rPr lang="el-GR" sz="2800"/>
              <a:t>κ.ά).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l-GR" sz="2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Ορισμός Έρευνας Αγοράς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532765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«Η Έρευνα Αγοράς είναι μια ευρύτερη διοικητική δραστηριότητα, η οποία αφορά τον συστηματικό</a:t>
            </a:r>
            <a:r>
              <a:rPr lang="el-GR" sz="2800" b="1"/>
              <a:t> σχεδιασμό, συλλογή, ανάλυση και αναφορά</a:t>
            </a:r>
            <a:r>
              <a:rPr lang="el-GR" sz="2800"/>
              <a:t> των </a:t>
            </a:r>
            <a:r>
              <a:rPr lang="el-GR" sz="2800" i="1"/>
              <a:t>δεδομένων</a:t>
            </a:r>
            <a:r>
              <a:rPr lang="el-GR" sz="2800"/>
              <a:t> σε μορφή </a:t>
            </a:r>
            <a:r>
              <a:rPr lang="el-GR" sz="2800" i="1"/>
              <a:t>πληροφορίας:</a:t>
            </a:r>
            <a:r>
              <a:rPr lang="el-GR" sz="2800"/>
              <a:t>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/>
              <a:t>για να εντοπιστούν και να προσδιοριστούν </a:t>
            </a:r>
            <a:r>
              <a:rPr lang="el-GR" sz="2800" u="sng"/>
              <a:t>ευκαιρίες και προβλήματα</a:t>
            </a:r>
            <a:r>
              <a:rPr lang="el-GR" sz="2800"/>
              <a:t> του μάρκετινγκ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/>
              <a:t>για να σχεδιαστούν, να αναθεωρηθούν και να αξιολογηθούν </a:t>
            </a:r>
            <a:r>
              <a:rPr lang="el-GR" sz="2800" u="sng"/>
              <a:t>προγράμματα μάρκετινγκ</a:t>
            </a:r>
            <a:r>
              <a:rPr lang="el-GR" sz="2800"/>
              <a:t>,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/>
              <a:t>για να ελεγχθεί η αποτελεσματικότητα των </a:t>
            </a:r>
            <a:r>
              <a:rPr lang="el-GR" sz="2800" u="sng"/>
              <a:t>στρατηγικών του μάρκετινγκ</a:t>
            </a:r>
            <a:r>
              <a:rPr lang="el-GR" sz="2800"/>
              <a:t>, και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/>
              <a:t>για να κατανοήσουμε καλύτερα το μάρκετινγκ ως διαδικασία </a:t>
            </a:r>
            <a:r>
              <a:rPr lang="el-GR" sz="2800" u="sng"/>
              <a:t>λήψης αποφάσεων</a:t>
            </a:r>
            <a:r>
              <a:rPr lang="el-GR" sz="2800"/>
              <a:t>»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	Αποτελεί συνδετικό κρίκο της επιχείρησης με το περιβάλλον/αγορά. </a:t>
            </a:r>
          </a:p>
          <a:p>
            <a:pPr>
              <a:lnSpc>
                <a:spcPct val="80000"/>
              </a:lnSpc>
            </a:pPr>
            <a:endParaRPr lang="el-GR" sz="2800"/>
          </a:p>
          <a:p>
            <a:pPr>
              <a:lnSpc>
                <a:spcPct val="80000"/>
              </a:lnSpc>
            </a:pPr>
            <a:endParaRPr lang="el-GR" sz="24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Βασικές Έννοιες της Έρευνας Αγοράς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Πληροφορία ≠ Δεδομένα</a:t>
            </a:r>
          </a:p>
          <a:p>
            <a:pPr>
              <a:lnSpc>
                <a:spcPct val="80000"/>
              </a:lnSpc>
            </a:pPr>
            <a:r>
              <a:rPr lang="el-GR" sz="2800"/>
              <a:t>Μεταβλητές-Τιμές των Μεταβλητών π.χ. μεταβλητή «χρώμα», τιμές: κόκκινο, κίτρινο, μπλε κτλ.</a:t>
            </a:r>
          </a:p>
          <a:p>
            <a:pPr>
              <a:lnSpc>
                <a:spcPct val="80000"/>
              </a:lnSpc>
            </a:pPr>
            <a:r>
              <a:rPr lang="el-GR" sz="2800"/>
              <a:t>Υπό εξέταση υποκείμενο: αυτός που ρωτάται ή παρατηρείται, π.χ. άνθρωπος, διαφήμιση, ζώο κτλ.</a:t>
            </a:r>
          </a:p>
          <a:p>
            <a:pPr>
              <a:lnSpc>
                <a:spcPct val="80000"/>
              </a:lnSpc>
            </a:pPr>
            <a:r>
              <a:rPr lang="el-GR" sz="2800"/>
              <a:t>Πρωτογενή ≠ Δευτερογενή Στοιχεία</a:t>
            </a:r>
          </a:p>
          <a:p>
            <a:pPr>
              <a:lnSpc>
                <a:spcPct val="80000"/>
              </a:lnSpc>
            </a:pPr>
            <a:r>
              <a:rPr lang="el-GR" sz="2800"/>
              <a:t>Πρόβλημα Μάρκετινγκ: προσδιορισμός με ακρίβεια, σαφήνεια, οδηγός για συλλογή συγκεκριμένων τύπων στοιχείων.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Τέσσερις Τρόποι Λήψης Απόφασης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83163" y="1593850"/>
            <a:ext cx="3978275" cy="4425950"/>
          </a:xfrm>
        </p:spPr>
        <p:txBody>
          <a:bodyPr/>
          <a:lstStyle/>
          <a:p>
            <a:pPr>
              <a:buFontTx/>
              <a:buNone/>
            </a:pPr>
            <a:endParaRPr lang="el-GR"/>
          </a:p>
        </p:txBody>
      </p:sp>
      <p:pic>
        <p:nvPicPr>
          <p:cNvPr id="9220" name="Picture 4" descr="σάρωση00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8496300" cy="5040312"/>
          </a:xfrm>
          <a:noFill/>
          <a:ln/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Τέταρτη επιλογή: Έρευνα Αγοράς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56165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400"/>
              <a:t>	Οι</a:t>
            </a:r>
            <a:r>
              <a:rPr lang="el-GR" sz="2800"/>
              <a:t> κυριότερες διαφορές μεταξύ των τριών προηγούμενων μεθόδων και της έρευνας αγοράς έγκειται στο γεγονός ότι η έρευνα αγοράς χρησιμοποιεί ένα: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1.</a:t>
            </a:r>
            <a:r>
              <a:rPr lang="el-GR" sz="2800" b="1"/>
              <a:t>συστηματικό και επιστημονικό τρόπο</a:t>
            </a:r>
            <a:r>
              <a:rPr lang="el-GR" sz="2800"/>
              <a:t> συλλογής, συγκέντρωσης, ανάλυσης και αναφοράς πληροφοριών.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2.ελεγχόμενο </a:t>
            </a:r>
            <a:r>
              <a:rPr lang="el-GR" sz="2800" b="1"/>
              <a:t>εννοιολογικό πλαίσιο</a:t>
            </a:r>
            <a:r>
              <a:rPr lang="el-GR" sz="2800"/>
              <a:t> ώστε να εξασφαλίσει τις καλύτερες δυνατόν πληροφορίες για τη λήψη αποφάσεων.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3.Τα αποτελέσματα της έρευνας αγοράς, αν εκτελεστεί σωστά, είναι πιο </a:t>
            </a:r>
            <a:r>
              <a:rPr lang="el-GR" sz="2800" b="1"/>
              <a:t>αξιόπιστες πληροφορίες</a:t>
            </a:r>
            <a:r>
              <a:rPr lang="el-GR" sz="2800"/>
              <a:t> με βάση τις οποίες μπορούν να αποφασίσουν τα διοικητικά στελέχη των επιχειρήσεων.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683</Words>
  <Application>Microsoft Office PowerPoint</Application>
  <PresentationFormat>Προβολή στην οθόνη (4:3)</PresentationFormat>
  <Paragraphs>96</Paragraphs>
  <Slides>16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ΕΙΣΑΓΩΓΗ ΣΤΟ ΜΑΡΚΕΤΙΝΓΚ</vt:lpstr>
      <vt:lpstr>Σκοποί  ενότητας</vt:lpstr>
      <vt:lpstr>ΕΝΟΤΗΤΑ: ΜΚΤ, ΠΕΡΙΒΑΛΛΟΝ ΚΑΙ ΕΙΣΑΓΩΓΗ ΣΤΗΝ ΕΡΕΥΝΑ ΑΓΟΡΑΣ</vt:lpstr>
      <vt:lpstr>ΕΣΩΤΕΡΙΚΟ ΠΕΡΙΒΑΛΛΟΝ</vt:lpstr>
      <vt:lpstr>ΕΞΩΤΕΡΙΚΟ ΠΕΡΙΒΑΛΛΟΝ</vt:lpstr>
      <vt:lpstr>Ορισμός Έρευνας Αγοράς</vt:lpstr>
      <vt:lpstr>Βασικές Έννοιες της Έρευνας Αγοράς</vt:lpstr>
      <vt:lpstr>Τέσσερις Τρόποι Λήψης Απόφασης</vt:lpstr>
      <vt:lpstr>Τέταρτη επιλογή: Έρευνα Αγοράς</vt:lpstr>
      <vt:lpstr>Εφαρμογές Ι</vt:lpstr>
      <vt:lpstr>Εφαρμογές ΙΙ</vt:lpstr>
      <vt:lpstr>  Εφαρμογές ΙΙΙ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5</cp:revision>
  <dcterms:created xsi:type="dcterms:W3CDTF">2015-09-02T20:29:40Z</dcterms:created>
  <dcterms:modified xsi:type="dcterms:W3CDTF">2015-09-20T13:50:07Z</dcterms:modified>
</cp:coreProperties>
</file>