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1" r:id="rId2"/>
    <p:sldId id="303" r:id="rId3"/>
    <p:sldId id="302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280" r:id="rId16"/>
    <p:sldId id="304" r:id="rId17"/>
    <p:sldId id="295" r:id="rId18"/>
    <p:sldId id="299" r:id="rId19"/>
    <p:sldId id="305" r:id="rId20"/>
    <p:sldId id="306" r:id="rId21"/>
    <p:sldId id="307" r:id="rId22"/>
    <p:sldId id="293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01"/>
            <p14:sldId id="303"/>
            <p14:sldId id="302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280"/>
            <p14:sldId id="304"/>
            <p14:sldId id="295"/>
            <p14:sldId id="299"/>
            <p14:sldId id="305"/>
            <p14:sldId id="306"/>
            <p14:sldId id="307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5" autoAdjust="0"/>
    <p:restoredTop sz="86391" autoAdjust="0"/>
  </p:normalViewPr>
  <p:slideViewPr>
    <p:cSldViewPr>
      <p:cViewPr varScale="1">
        <p:scale>
          <a:sx n="63" d="100"/>
          <a:sy n="63" d="100"/>
        </p:scale>
        <p:origin x="77" y="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6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3/12/2015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5622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1355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6950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870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794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5756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839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0132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9247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671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23036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0972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921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0286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361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170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1896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1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courses/EE662/index.ph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Εισαγωγή στη Ρομποτική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Επίγεια Ρομποτικά Οχήματα</a:t>
            </a:r>
            <a:endParaRPr lang="en-US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Τζες Αντώνιος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Ηλεκτρολόγων Μηχανικών και Τεχνολογίας Υπολογιστών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Ρύθμιση θέσης και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προσανατολισμού  (2/2)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86162" y="1640763"/>
            <a:ext cx="7698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Προκύπτει ο ακόλουθος γραμμικός νόμος ελέγχου 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23439" y="2129827"/>
                <a:ext cx="2097113" cy="804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</m:oMath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439" y="2129827"/>
                <a:ext cx="2097113" cy="804451"/>
              </a:xfrm>
              <a:prstGeom prst="rect">
                <a:avLst/>
              </a:prstGeom>
              <a:blipFill rotWithShape="0">
                <a:blip r:embed="rId4"/>
                <a:stretch>
                  <a:fillRect l="-3198" r="-1453" b="-12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86162" y="3024022"/>
            <a:ext cx="8046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Το σύστημα κλειστού βρόχου έχει την μορφή: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01209" y="3683502"/>
                <a:ext cx="2941574" cy="911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b="0" i="1" smtClean="0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209" y="3683502"/>
                <a:ext cx="2941574" cy="9117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" y="4819653"/>
                <a:ext cx="8046278" cy="494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400" dirty="0" smtClean="0"/>
                  <a:t>Είναι ευσταθές όσο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l-GR" sz="2400" dirty="0" smtClean="0"/>
                  <a:t>,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l-GR" sz="2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𝜌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19653"/>
                <a:ext cx="8046278" cy="494559"/>
              </a:xfrm>
              <a:prstGeom prst="rect">
                <a:avLst/>
              </a:prstGeom>
              <a:blipFill rotWithShape="0">
                <a:blip r:embed="rId6"/>
                <a:stretch>
                  <a:fillRect l="-985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5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Δίτροχα οχήματα </a:t>
            </a:r>
            <a:r>
              <a:rPr lang="el-GR" dirty="0" smtClean="0"/>
              <a:t>εδάφους (1/2)</a:t>
            </a:r>
            <a:endParaRPr lang="el-GR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Δύο τροχοί κινούμενοι ανεξάρτητα </a:t>
            </a:r>
          </a:p>
          <a:p>
            <a:r>
              <a:rPr lang="el-GR" sz="2400" dirty="0" smtClean="0"/>
              <a:t>Τρίτος παθητικός τροχός για ισορροπία</a:t>
            </a:r>
          </a:p>
          <a:p>
            <a:r>
              <a:rPr lang="el-GR" sz="2400" dirty="0" smtClean="0"/>
              <a:t>Απλό κινηματικό μοντέλο</a:t>
            </a:r>
          </a:p>
          <a:p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Δίτροχα οχήματα </a:t>
            </a:r>
            <a:r>
              <a:rPr lang="el-GR" dirty="0" smtClean="0"/>
              <a:t>εδάφους (2/2)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0506" y="1633662"/>
            <a:ext cx="7853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Κινηματικό μοντέλο ως προς αδρανειακό σύστημα </a:t>
            </a:r>
            <a:r>
              <a:rPr lang="el-GR" sz="2400" dirty="0" smtClean="0"/>
              <a:t>συντεταγμένων</a:t>
            </a:r>
            <a:endParaRPr lang="el-GR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226" y="2127899"/>
            <a:ext cx="3227456" cy="2691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3509" y="2635414"/>
                <a:ext cx="2792046" cy="10539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̇"/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os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⁡</m:t>
                                </m:r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mr>
                            <m:mr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09" y="2635414"/>
                <a:ext cx="2792046" cy="1053943"/>
              </a:xfrm>
              <a:prstGeom prst="rect">
                <a:avLst/>
              </a:prstGeom>
              <a:blipFill rotWithShape="0">
                <a:blip r:embed="rId5"/>
                <a:stretch>
                  <a:fillRect b="-10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902358" y="5128661"/>
            <a:ext cx="3003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Εικόνα 3: Δίτροχο όχημα εδάφους.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3678" y="4005809"/>
                <a:ext cx="2304255" cy="1393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𝜐</m:t>
                      </m:r>
                      <m:r>
                        <a:rPr lang="el-G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l-GR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R</m:t>
                              </m:r>
                            </m:sub>
                          </m:sSub>
                        </m:num>
                        <m:den>
                          <m:r>
                            <a:rPr lang="el-GR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l-G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𝜔</m:t>
                      </m:r>
                      <m:r>
                        <a:rPr lang="el-GR" sz="2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  <m:r>
                            <a:rPr lang="el-GR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78" y="4005809"/>
                <a:ext cx="2304255" cy="13931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6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Έλεγχος παρακολούθησης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τροχιάς (1/2)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1010" y="2421155"/>
            <a:ext cx="4134044" cy="279178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70506" y="1609925"/>
            <a:ext cx="8216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Σφάλματα παρακολούθησης εκφρασμένα ως προς το σύστημα συντεταγμένων του πραγματικού ρομπότ </a:t>
            </a:r>
            <a:r>
              <a:rPr lang="en-US" sz="2400" dirty="0" smtClean="0"/>
              <a:t>(real robot)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68973" y="3002541"/>
                <a:ext cx="4688784" cy="989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l-GR" sz="2400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973" y="3002541"/>
                <a:ext cx="4688784" cy="9892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1600" y="4353193"/>
                <a:ext cx="254037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353193"/>
                <a:ext cx="2540375" cy="738664"/>
              </a:xfrm>
              <a:prstGeom prst="rect">
                <a:avLst/>
              </a:prstGeom>
              <a:blipFill rotWithShape="0">
                <a:blip r:embed="rId6"/>
                <a:stretch>
                  <a:fillRect l="-959" r="-480"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42660" y="5244272"/>
                <a:ext cx="447574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dirty="0" smtClean="0"/>
                  <a:t>Όπου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,</a:t>
                </a:r>
                <a:r>
                  <a:rPr lang="el-G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sz="2000" dirty="0" smtClean="0"/>
                  <a:t> οι είσοδοι του συστήματος και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  <a:r>
                  <a:rPr lang="el-GR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sz="2000" dirty="0" smtClean="0"/>
                  <a:t> η ανατροφοδότηση του ελεγκτή κλειστού βρόχου</a:t>
                </a:r>
                <a:endParaRPr lang="el-GR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60" y="5244272"/>
                <a:ext cx="4475748" cy="1015663"/>
              </a:xfrm>
              <a:prstGeom prst="rect">
                <a:avLst/>
              </a:prstGeom>
              <a:blipFill rotWithShape="0">
                <a:blip r:embed="rId7"/>
                <a:stretch>
                  <a:fillRect l="-1499" t="-2994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148064" y="5244272"/>
            <a:ext cx="3003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Εικόνα 4: Δίτροχο όχημα εδάφους - Έλεγχος παρακολούθησης τροχιάς.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631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Έλεγχος παρακολούθησης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τροχιάς (2/2)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98942" y="1687796"/>
                <a:ext cx="5188921" cy="977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𝜐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𝜐</m:t>
                                    </m:r>
                                  </m:e>
                                  <m:sub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𝑠𝑖𝑔𝑛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942" y="1687796"/>
                <a:ext cx="5188921" cy="9775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11460" y="2903990"/>
                <a:ext cx="2331792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sSubSup>
                            <m:sSubSup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460" y="2903990"/>
                <a:ext cx="2331792" cy="7515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77822" y="4028180"/>
                <a:ext cx="21883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𝜁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822" y="4028180"/>
                <a:ext cx="218835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3073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43788" y="4638940"/>
                <a:ext cx="14564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788" y="4638940"/>
                <a:ext cx="1456424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62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3509" y="5194591"/>
                <a:ext cx="76989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 smtClean="0"/>
                  <a:t>Όπου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400" dirty="0" smtClean="0"/>
                  <a:t>,</a:t>
                </a:r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𝜁</m:t>
                    </m:r>
                  </m:oMath>
                </a14:m>
                <a:r>
                  <a:rPr lang="el-GR" sz="2400" dirty="0" smtClean="0"/>
                  <a:t> παράμετροι του ελεγκτή κλειστού βρόχου</a:t>
                </a:r>
                <a:endParaRPr lang="el-GR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09" y="5194591"/>
                <a:ext cx="7698931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26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5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</a:t>
            </a:r>
            <a:r>
              <a:rPr lang="el-GR" sz="2000" dirty="0" smtClean="0"/>
              <a:t>έκδοση 1.0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Πανεπιστήμιο Πατρών</a:t>
            </a:r>
            <a:r>
              <a:rPr lang="en-US" sz="2000" dirty="0" smtClean="0"/>
              <a:t>, </a:t>
            </a:r>
            <a:r>
              <a:rPr lang="el-GR" sz="2000" dirty="0" smtClean="0"/>
              <a:t>Τζες Αντώνιος. «Εισαγωγή στη Ρομποτική. Επίγεια Ρομποτικά Οχήματα».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</a:t>
            </a:r>
            <a:r>
              <a:rPr lang="el-GR" sz="2000" dirty="0" smtClean="0"/>
              <a:t>Πάτρα 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eclass.upatras.gr/courses/EE662/index.php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4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Μοντελοποίηση και έλεγχος επίγειων ρομποτικών οχημάτων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8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244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/>
              <a:t>Το παρόν υλικό διατίθεται με τους όρους της άδειας χρήσης </a:t>
            </a:r>
            <a:r>
              <a:rPr lang="en-US" sz="1800" dirty="0" smtClean="0"/>
              <a:t>Creative Commons</a:t>
            </a:r>
            <a:r>
              <a:rPr lang="el-GR" sz="1800" dirty="0" smtClean="0"/>
              <a:t> </a:t>
            </a:r>
            <a:r>
              <a:rPr lang="el-GR" sz="1800" dirty="0"/>
              <a:t>Αναφορά, Παρόμοια Διανομή 4.0 [1] ή μεταγενέστερη, Διεθνής Έκδοση. Εξαιρούνται τα αυτοτελή έργα τρίτων π.χ. φωτογραφίες, διαγράμματα </a:t>
            </a:r>
            <a:r>
              <a:rPr lang="el-GR" sz="1800" dirty="0" smtClean="0"/>
              <a:t>κ.λπ</a:t>
            </a:r>
            <a:r>
              <a:rPr lang="el-GR" sz="1800" dirty="0"/>
              <a:t>., τα οποία εμπεριέχονται σε αυτό και τα οποία αναφέρονται μαζί με τους όρους χρήσης τους στο «Σημείωμα Χρήσης Έργων Τρίτων».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</a:t>
            </a:r>
            <a:r>
              <a:rPr lang="el-GR" dirty="0" smtClean="0"/>
              <a:t>creativecommons.org/licenses/by-sa/4.0</a:t>
            </a:r>
            <a:r>
              <a:rPr lang="el-GR" dirty="0"/>
              <a:t>/ </a:t>
            </a:r>
            <a:endParaRPr lang="en-US" dirty="0" smtClean="0"/>
          </a:p>
          <a:p>
            <a:endParaRPr lang="el-GR" dirty="0" smtClean="0"/>
          </a:p>
          <a:p>
            <a:pPr algn="just"/>
            <a:r>
              <a:rPr lang="el-GR" b="1" dirty="0"/>
              <a:t>Σύμφωνα με αυτήν την άδεια ο δικαιούχος σας δίνει το δικαίωμα να:</a:t>
            </a:r>
          </a:p>
          <a:p>
            <a:pPr algn="just"/>
            <a:r>
              <a:rPr lang="el-GR" b="1" dirty="0"/>
              <a:t>Μοιραστείτε</a:t>
            </a:r>
            <a:r>
              <a:rPr lang="el-GR" dirty="0"/>
              <a:t> — αντιγράψετε και αναδιανέμετε το υλικό</a:t>
            </a:r>
          </a:p>
          <a:p>
            <a:pPr algn="just"/>
            <a:r>
              <a:rPr lang="el-GR" b="1" dirty="0"/>
              <a:t>Προσαρμόστε</a:t>
            </a:r>
            <a:r>
              <a:rPr lang="el-GR" dirty="0"/>
              <a:t> — αναμείξτε, τροποποιήστε και δημιουργήστε πάνω στο υλικό για κάθε σκοπό</a:t>
            </a:r>
            <a:r>
              <a:rPr lang="el-GR" b="1" dirty="0"/>
              <a:t> </a:t>
            </a:r>
          </a:p>
          <a:p>
            <a:pPr algn="just"/>
            <a:r>
              <a:rPr lang="el-GR" b="1" dirty="0"/>
              <a:t>Υπό τους ακόλουθους όρους:</a:t>
            </a:r>
          </a:p>
          <a:p>
            <a:pPr algn="just"/>
            <a:r>
              <a:rPr lang="el-GR" b="1" dirty="0"/>
              <a:t>Αναφορά Δημιουργού</a:t>
            </a:r>
            <a:r>
              <a:rPr lang="el-GR" dirty="0"/>
              <a:t> — Θα πρέπει να καταχωρίσετε αναφορά στο δημιουργό , με σύνδεσμο της άδειας</a:t>
            </a:r>
          </a:p>
          <a:p>
            <a:pPr algn="just"/>
            <a:r>
              <a:rPr lang="el-GR" b="1" dirty="0"/>
              <a:t>Παρόμοια Διανομή</a:t>
            </a:r>
            <a:r>
              <a:rPr lang="el-GR" dirty="0"/>
              <a:t> — Αν αναμείξετε, τροποποιήσετε, ή δημιουργήσετε πάνω στο υλικό, πρέπει να διανείμετε τις δικές σας συνεισφορές υπό την ίδια άδεια όπως και το </a:t>
            </a:r>
            <a:r>
              <a:rPr lang="el-GR" dirty="0" smtClean="0"/>
              <a:t>πρωτότυπο</a:t>
            </a:r>
            <a:endParaRPr lang="el-GR" b="1" dirty="0"/>
          </a:p>
        </p:txBody>
      </p:sp>
      <p:sp>
        <p:nvSpPr>
          <p:cNvPr id="7" name="Ορθογώνιο 6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8" descr="http://mirrors.creativecommons.org/presskit/buttons/88x31/png/by-s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4235" y="2132856"/>
            <a:ext cx="2675530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3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/>
              <a:t>Το 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/>
              <a:t>Τη Δήλωση Διατήρησης 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smtClean="0"/>
              <a:t>υπερσυνδέσμους.</a:t>
            </a:r>
            <a:endParaRPr lang="el-GR" sz="2400" dirty="0"/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908719"/>
            <a:ext cx="8856984" cy="5811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400" dirty="0" smtClean="0"/>
              <a:t>Το </a:t>
            </a:r>
            <a:r>
              <a:rPr lang="el-GR" sz="14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1400" b="1" dirty="0" smtClean="0"/>
              <a:t>Εικόνες/Σχήματα/Διαγράμματα</a:t>
            </a:r>
            <a:r>
              <a:rPr lang="en-US" sz="1400" b="1" dirty="0" smtClean="0"/>
              <a:t>/</a:t>
            </a:r>
            <a:r>
              <a:rPr lang="el-GR" sz="1400" b="1" dirty="0" smtClean="0"/>
              <a:t>Φωτογραφίες</a:t>
            </a:r>
          </a:p>
          <a:p>
            <a:pPr marL="0" indent="0">
              <a:buNone/>
            </a:pPr>
            <a:r>
              <a:rPr lang="el-GR" sz="1400" dirty="0" smtClean="0">
                <a:solidFill>
                  <a:srgbClr val="FF0000"/>
                </a:solidFill>
              </a:rPr>
              <a:t>Εικόνα 1: </a:t>
            </a:r>
            <a:r>
              <a:rPr lang="el-GR" sz="1400" dirty="0" smtClean="0"/>
              <a:t>Τετράτροχο </a:t>
            </a:r>
            <a:r>
              <a:rPr lang="el-GR" sz="1400" dirty="0"/>
              <a:t>όχημα </a:t>
            </a:r>
            <a:r>
              <a:rPr lang="el-GR" sz="1400" dirty="0" smtClean="0"/>
              <a:t>εδάφους, Πηγή: </a:t>
            </a:r>
            <a:r>
              <a:rPr lang="en-US" sz="1400" dirty="0" smtClean="0"/>
              <a:t>Peter </a:t>
            </a:r>
            <a:r>
              <a:rPr lang="en-US" sz="1400" dirty="0"/>
              <a:t>Corke </a:t>
            </a:r>
            <a:r>
              <a:rPr lang="el-GR" sz="1400" dirty="0" smtClean="0"/>
              <a:t>-</a:t>
            </a:r>
            <a:r>
              <a:rPr lang="en-US" sz="1400" dirty="0" smtClean="0"/>
              <a:t> </a:t>
            </a:r>
            <a:r>
              <a:rPr lang="en-US" sz="1400" dirty="0"/>
              <a:t>Robotics, Vision and </a:t>
            </a:r>
            <a:r>
              <a:rPr lang="en-US" sz="1400" dirty="0" smtClean="0"/>
              <a:t>Control, </a:t>
            </a:r>
            <a:r>
              <a:rPr lang="en-US" sz="1400" dirty="0"/>
              <a:t>Springer </a:t>
            </a:r>
            <a:r>
              <a:rPr lang="en-US" sz="1400" dirty="0" smtClean="0"/>
              <a:t>2011</a:t>
            </a:r>
            <a:r>
              <a:rPr lang="el-GR" sz="1400" dirty="0" smtClean="0"/>
              <a:t>.</a:t>
            </a:r>
            <a:endParaRPr lang="el-GR" sz="1400" dirty="0" smtClean="0"/>
          </a:p>
          <a:p>
            <a:pPr marL="0" indent="0">
              <a:buNone/>
            </a:pPr>
            <a:r>
              <a:rPr lang="el-GR" sz="1400" dirty="0" smtClean="0">
                <a:solidFill>
                  <a:srgbClr val="FF0000"/>
                </a:solidFill>
              </a:rPr>
              <a:t>Εικόνα 2: </a:t>
            </a:r>
            <a:r>
              <a:rPr lang="el-GR" sz="1400" dirty="0"/>
              <a:t>Τετράτροχο όχημα εδάφους </a:t>
            </a:r>
            <a:r>
              <a:rPr lang="el-GR" sz="1400" dirty="0" smtClean="0"/>
              <a:t>- </a:t>
            </a:r>
            <a:r>
              <a:rPr lang="el-GR" sz="1400" dirty="0"/>
              <a:t>Ρύθμιση θέσης και </a:t>
            </a:r>
            <a:r>
              <a:rPr lang="el-GR" sz="1400" dirty="0" smtClean="0"/>
              <a:t>προσανατολισμού</a:t>
            </a:r>
            <a:r>
              <a:rPr lang="el-GR" sz="1400" dirty="0"/>
              <a:t>, Πηγή: </a:t>
            </a:r>
            <a:r>
              <a:rPr lang="en-US" sz="1400" dirty="0"/>
              <a:t>Peter Corke </a:t>
            </a:r>
            <a:r>
              <a:rPr lang="el-GR" sz="1400" dirty="0"/>
              <a:t>-</a:t>
            </a:r>
            <a:r>
              <a:rPr lang="en-US" sz="1400" dirty="0"/>
              <a:t> Robotics, Vision and </a:t>
            </a:r>
            <a:r>
              <a:rPr lang="en-US" sz="1400" dirty="0" smtClean="0"/>
              <a:t>Control, </a:t>
            </a:r>
            <a:r>
              <a:rPr lang="en-US" sz="1400" dirty="0" smtClean="0"/>
              <a:t>Springer 2011</a:t>
            </a:r>
            <a:r>
              <a:rPr lang="el-GR" sz="1400" dirty="0" smtClean="0"/>
              <a:t>.</a:t>
            </a:r>
            <a:endParaRPr lang="el-GR" sz="1400" dirty="0"/>
          </a:p>
          <a:p>
            <a:pPr marL="0" indent="0">
              <a:buNone/>
            </a:pPr>
            <a:r>
              <a:rPr lang="el-GR" sz="1400" dirty="0" smtClean="0">
                <a:solidFill>
                  <a:srgbClr val="FF0000"/>
                </a:solidFill>
              </a:rPr>
              <a:t>Εικόνα 3: </a:t>
            </a:r>
            <a:r>
              <a:rPr lang="el-GR" sz="1400" dirty="0"/>
              <a:t>Δίτροχο όχημα </a:t>
            </a:r>
            <a:r>
              <a:rPr lang="el-GR" sz="1400" dirty="0" smtClean="0"/>
              <a:t>εδάφους, Πηγή: </a:t>
            </a:r>
            <a:r>
              <a:rPr lang="en-US" sz="1400" dirty="0" smtClean="0"/>
              <a:t>Gregor </a:t>
            </a:r>
            <a:r>
              <a:rPr lang="en-US" sz="1400" dirty="0"/>
              <a:t>Klancar et al </a:t>
            </a:r>
            <a:r>
              <a:rPr lang="el-GR" sz="1400" dirty="0" smtClean="0"/>
              <a:t>-</a:t>
            </a:r>
            <a:r>
              <a:rPr lang="en-US" sz="1400" dirty="0" smtClean="0"/>
              <a:t> </a:t>
            </a:r>
            <a:r>
              <a:rPr lang="en-US" sz="1400" dirty="0"/>
              <a:t>Mobile robot control on a reference </a:t>
            </a:r>
            <a:r>
              <a:rPr lang="en-US" sz="1400" dirty="0" smtClean="0"/>
              <a:t>path</a:t>
            </a:r>
            <a:r>
              <a:rPr lang="en-US" sz="1400" dirty="0" smtClean="0"/>
              <a:t>, </a:t>
            </a:r>
            <a:r>
              <a:rPr lang="en-US" sz="1400" dirty="0"/>
              <a:t>Proceedings of the 2005 IEEE International Symposium on, Mediterrean Conference on Control and </a:t>
            </a:r>
            <a:r>
              <a:rPr lang="en-US" sz="1400" dirty="0" smtClean="0"/>
              <a:t>Automation</a:t>
            </a:r>
            <a:r>
              <a:rPr lang="en-US" sz="1400" dirty="0"/>
              <a:t>, </a:t>
            </a:r>
            <a:r>
              <a:rPr lang="en-US" sz="1400" dirty="0" smtClean="0"/>
              <a:t>Limassol, 2005, pp. 1343-1348 </a:t>
            </a:r>
            <a:endParaRPr lang="el-GR" sz="1400" dirty="0" smtClean="0"/>
          </a:p>
          <a:p>
            <a:pPr marL="0" indent="0">
              <a:buNone/>
            </a:pPr>
            <a:r>
              <a:rPr lang="el-GR" sz="1400" dirty="0">
                <a:solidFill>
                  <a:srgbClr val="FF0000"/>
                </a:solidFill>
              </a:rPr>
              <a:t>Εικόνα 4:</a:t>
            </a:r>
            <a:r>
              <a:rPr lang="el-GR" sz="1400" dirty="0"/>
              <a:t> Δίτροχο όχημα εδάφους </a:t>
            </a:r>
            <a:r>
              <a:rPr lang="el-GR" sz="1400" dirty="0" smtClean="0"/>
              <a:t>- </a:t>
            </a:r>
            <a:r>
              <a:rPr lang="el-GR" sz="1400" dirty="0"/>
              <a:t>Έλεγχος παρακολούθησης </a:t>
            </a:r>
            <a:r>
              <a:rPr lang="el-GR" sz="1400" dirty="0" smtClean="0"/>
              <a:t>τροχιάς, Πηγή: </a:t>
            </a:r>
            <a:r>
              <a:rPr lang="en-US" sz="1400" dirty="0" smtClean="0"/>
              <a:t>Gregor </a:t>
            </a:r>
            <a:r>
              <a:rPr lang="en-US" sz="1400" dirty="0"/>
              <a:t>Klancar et al </a:t>
            </a:r>
            <a:r>
              <a:rPr lang="el-GR" sz="1400" dirty="0"/>
              <a:t>-</a:t>
            </a:r>
            <a:r>
              <a:rPr lang="en-US" sz="1400" dirty="0"/>
              <a:t> Mobile robot control on a reference </a:t>
            </a:r>
            <a:r>
              <a:rPr lang="en-US" sz="1400" dirty="0" smtClean="0"/>
              <a:t>path</a:t>
            </a:r>
            <a:r>
              <a:rPr lang="en-US" sz="1400" dirty="0" smtClean="0"/>
              <a:t>, </a:t>
            </a:r>
            <a:r>
              <a:rPr lang="en-US" sz="1400" dirty="0"/>
              <a:t>Proceedings of the 2005 IEEE International Symposium on, Mediterrean Conference on Control and Automation, Limassol, 2005, pp. </a:t>
            </a:r>
            <a:r>
              <a:rPr lang="en-US" sz="1400" smtClean="0"/>
              <a:t>1343-1348.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l-GR" sz="1400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525344"/>
            <a:ext cx="806828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Τετράτροχα οχήματα</a:t>
            </a:r>
          </a:p>
          <a:p>
            <a:r>
              <a:rPr lang="el-GR" altLang="en-US" dirty="0" smtClean="0"/>
              <a:t>Δίτροχα οχήματα</a:t>
            </a:r>
          </a:p>
          <a:p>
            <a:r>
              <a:rPr lang="el-GR" altLang="en-US" dirty="0" smtClean="0"/>
              <a:t>Ρύθμιση θέσης</a:t>
            </a:r>
          </a:p>
          <a:p>
            <a:r>
              <a:rPr lang="el-GR" altLang="en-US" dirty="0"/>
              <a:t>Π</a:t>
            </a:r>
            <a:r>
              <a:rPr lang="el-GR" altLang="en-US" dirty="0" smtClean="0"/>
              <a:t>αρακολούθηση τροχιάς</a:t>
            </a:r>
          </a:p>
          <a:p>
            <a:endParaRPr lang="el-GR" altLang="en-US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06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Τροχοφόρα οχήματα εδάφους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Βασική κατηγορία επίγειων οχημάτων</a:t>
            </a:r>
          </a:p>
          <a:p>
            <a:r>
              <a:rPr lang="el-GR" sz="2400" dirty="0"/>
              <a:t>Κατηγορίες ανάλογα με τον αριθμό τροχών (δίτροχα - τετράτροχα)</a:t>
            </a:r>
          </a:p>
          <a:p>
            <a:r>
              <a:rPr lang="el-GR" sz="2400" dirty="0"/>
              <a:t>Χρησιμοποιούνται σε μεγάλη γκάμα εφαρμογών</a:t>
            </a:r>
            <a:endParaRPr lang="en-US" sz="2400" dirty="0"/>
          </a:p>
          <a:p>
            <a:r>
              <a:rPr lang="el-GR" sz="2400" dirty="0"/>
              <a:t>Απλά κινηματικά μοντέλα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1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Τετράτροχα οχήματα </a:t>
            </a:r>
            <a:r>
              <a:rPr lang="el-GR" dirty="0" smtClean="0"/>
              <a:t>εδάφους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Κίνηση τύπου ποδηλάτου</a:t>
            </a:r>
            <a:endParaRPr lang="en-US" sz="2400" dirty="0"/>
          </a:p>
          <a:p>
            <a:r>
              <a:rPr lang="el-GR" sz="2400" dirty="0"/>
              <a:t>Βασισμένο στην γεωμετρία </a:t>
            </a:r>
            <a:r>
              <a:rPr lang="en-US" sz="2400" dirty="0"/>
              <a:t>Ackerman</a:t>
            </a:r>
            <a:endParaRPr lang="el-GR" sz="2400" dirty="0"/>
          </a:p>
          <a:p>
            <a:r>
              <a:rPr lang="el-GR" sz="2400" dirty="0"/>
              <a:t>Ενιαία κίνηση εμπρόσθιων/οπίσθιων τροχών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Τετράτροχα οχήματα </a:t>
            </a:r>
            <a:r>
              <a:rPr lang="el-GR" dirty="0" smtClean="0"/>
              <a:t>εδάφους (2/2)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8244" y="2037704"/>
            <a:ext cx="3187106" cy="32635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89419" y="2609536"/>
                <a:ext cx="2240923" cy="136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sz="24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sz="24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l-GR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419" y="2609536"/>
                <a:ext cx="2240923" cy="13694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82008" y="1631643"/>
            <a:ext cx="7681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Κινηματικό μοντέλο ως προς αδρανειακό σύστημα </a:t>
            </a:r>
            <a:r>
              <a:rPr lang="el-GR" sz="2400" dirty="0" smtClean="0"/>
              <a:t>συντεταγμένων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2009" y="4121219"/>
                <a:ext cx="484623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l-GR" sz="2400" dirty="0" smtClean="0"/>
                  <a:t>όπου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l-GR" sz="2400" dirty="0" smtClean="0"/>
                  <a:t>η </a:t>
                </a:r>
                <a:r>
                  <a:rPr lang="el-GR" sz="2400" dirty="0"/>
                  <a:t>επιτρόχια ταχύτητα και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l-GR" sz="2400" dirty="0" smtClean="0"/>
                  <a:t> η </a:t>
                </a:r>
                <a:r>
                  <a:rPr lang="el-GR" sz="2400" dirty="0"/>
                  <a:t>γωνία στρέψης του οχήματος ως προς το διάνυσμα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09" y="4121219"/>
                <a:ext cx="4846236" cy="1200329"/>
              </a:xfrm>
              <a:prstGeom prst="rect">
                <a:avLst/>
              </a:prstGeom>
              <a:blipFill rotWithShape="0">
                <a:blip r:embed="rId6"/>
                <a:stretch>
                  <a:fillRect t="-4061" r="-1887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659667" y="5510876"/>
            <a:ext cx="2524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Εικόνα 1: Τετράτροχο όχημα εδάφους.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08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Ελεγκτής ρύθμισης θέσης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l-GR" sz="2400" dirty="0" smtClean="0"/>
                  <a:t>Μετακίνηση σε επιθυμητή θέση αναφοράς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,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)</a:t>
                </a:r>
                <a:endParaRPr lang="el-GR" sz="2400" dirty="0"/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2191657"/>
                <a:ext cx="4058996" cy="1521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191657"/>
                <a:ext cx="4058996" cy="1521314"/>
              </a:xfrm>
              <a:prstGeom prst="rect">
                <a:avLst/>
              </a:prstGeom>
              <a:blipFill rotWithShape="0">
                <a:blip r:embed="rId5"/>
                <a:stretch>
                  <a:fillRect l="-2553" b="-5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200" y="3933939"/>
                <a:ext cx="790379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400" dirty="0" smtClean="0"/>
                  <a:t>Το σύμβολο </a:t>
                </a:r>
                <a14:m>
                  <m:oMath xmlns:m="http://schemas.openxmlformats.org/officeDocument/2006/math">
                    <m: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⊝</m:t>
                    </m:r>
                  </m:oMath>
                </a14:m>
                <a:r>
                  <a:rPr lang="el-GR" sz="2400" dirty="0" smtClean="0"/>
                  <a:t> δηλώνει ότι εάν</a:t>
                </a:r>
                <a14:m>
                  <m:oMath xmlns:m="http://schemas.openxmlformats.org/officeDocument/2006/math">
                    <m:r>
                      <a:rPr lang="el-GR" sz="2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l-GR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𝕊</m:t>
                    </m:r>
                  </m:oMath>
                </a14:m>
                <a:r>
                  <a:rPr lang="el-GR" sz="2400" dirty="0" smtClean="0"/>
                  <a:t> η διαφορά τους ανήκει και αυτή στο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𝕊</m:t>
                    </m:r>
                  </m:oMath>
                </a14:m>
                <a:r>
                  <a:rPr lang="en-US" sz="2400" dirty="0" smtClean="0"/>
                  <a:t>.</a:t>
                </a:r>
                <a:endParaRPr lang="el-GR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933939"/>
                <a:ext cx="7903790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02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87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Ελεγκτής παρακολούθησης τροχιάς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l-GR" sz="2400" dirty="0" smtClean="0"/>
                  <a:t>Η επιθυμητή θέση αναφοράς αλλάζει στο χρόνο</a:t>
                </a:r>
                <a:r>
                  <a:rPr lang="en-US" sz="2400" dirty="0" smtClean="0"/>
                  <a:t>:</a:t>
                </a:r>
                <a:r>
                  <a:rPr lang="el-GR" sz="2400" dirty="0" smtClean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l-GR" sz="24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l-GR" sz="24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)</a:t>
                </a:r>
                <a:endParaRPr lang="el-GR" sz="2400" dirty="0"/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65933" y="4186695"/>
                <a:ext cx="4312591" cy="447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endParaRPr lang="el-GR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33" y="4186695"/>
                <a:ext cx="4312591" cy="44730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" y="2471747"/>
                <a:ext cx="835666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400" dirty="0" smtClean="0"/>
                  <a:t>Το ρομπότ ακολουθεί το σημείο παρακολούθησης διατηρώντας μια απόσταση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l-GR" sz="2400" dirty="0" smtClean="0"/>
              </a:p>
              <a:p>
                <a:endParaRPr lang="el-GR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400" dirty="0" smtClean="0"/>
                  <a:t>Υπολογίζουμε το σφάλμα παρακολούθησης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71747"/>
                <a:ext cx="8356669" cy="1569660"/>
              </a:xfrm>
              <a:prstGeom prst="rect">
                <a:avLst/>
              </a:prstGeom>
              <a:blipFill rotWithShape="0">
                <a:blip r:embed="rId6"/>
                <a:stretch>
                  <a:fillRect l="-948" t="-310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65933" y="4731291"/>
                <a:ext cx="2978316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33" y="4731291"/>
                <a:ext cx="2978316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613025" y="5548246"/>
                <a:ext cx="2598660" cy="79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025" y="5548246"/>
                <a:ext cx="2598660" cy="79707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840465" y="5784569"/>
                <a:ext cx="33962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l-GR" sz="24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l-GR" sz="2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465" y="5784569"/>
                <a:ext cx="3396251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Ρύθμιση θέσης και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προσανατολισμού (1/2)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l-GR" sz="2400" dirty="0" smtClean="0"/>
                  <a:t>Επίτευξη θέσης και προσανατολισμού </a:t>
                </a:r>
                <a:r>
                  <a:rPr lang="el-GR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l-GR" sz="2400" dirty="0" smtClean="0"/>
                  <a:t>,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)</a:t>
                </a:r>
                <a:r>
                  <a:rPr lang="el-GR" sz="2400" dirty="0" smtClean="0"/>
                  <a:t> </a:t>
                </a:r>
                <a:endParaRPr lang="el-GR" sz="2400" dirty="0"/>
              </a:p>
            </p:txBody>
          </p:sp>
        </mc:Choice>
        <mc:Fallback xmlns="">
          <p:sp>
            <p:nvSpPr>
              <p:cNvPr id="1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/>
          <a:srcRect r="11351"/>
          <a:stretch/>
        </p:blipFill>
        <p:spPr>
          <a:xfrm>
            <a:off x="5103495" y="2271045"/>
            <a:ext cx="3536200" cy="340106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64156" y="2241965"/>
            <a:ext cx="6859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/>
              <a:t>Αλλαγή μεταβλητών στην εξίσωση του οχήματος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97068" y="2937612"/>
                <a:ext cx="1921232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4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68" y="2937612"/>
                <a:ext cx="1921232" cy="7515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97068" y="4003661"/>
                <a:ext cx="2323778" cy="766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68" y="4003661"/>
                <a:ext cx="2323778" cy="76636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97068" y="5200730"/>
                <a:ext cx="16208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68" y="5200730"/>
                <a:ext cx="162082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6015" r="-1880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347864" y="5794362"/>
            <a:ext cx="5345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/>
              <a:t>Εικόνα </a:t>
            </a:r>
            <a:r>
              <a:rPr lang="el-GR" sz="2000" dirty="0" smtClean="0"/>
              <a:t>2: </a:t>
            </a:r>
            <a:r>
              <a:rPr lang="el-GR" sz="2000" dirty="0"/>
              <a:t>Τετράτροχο όχημα </a:t>
            </a:r>
            <a:r>
              <a:rPr lang="el-GR" sz="2000" dirty="0" smtClean="0"/>
              <a:t>εδάφους - Ρύθμιση θέσης και προσανατολισμού.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505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3938</TotalTime>
  <Words>733</Words>
  <Application>Microsoft Office PowerPoint</Application>
  <PresentationFormat>On-screen Show (4:3)</PresentationFormat>
  <Paragraphs>144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Cambria Math</vt:lpstr>
      <vt:lpstr>Wingdings</vt:lpstr>
      <vt:lpstr>Θέμα του Office</vt:lpstr>
      <vt:lpstr>Εισαγωγή στη Ρομποτική</vt:lpstr>
      <vt:lpstr>Σκοποί  ενότητας</vt:lpstr>
      <vt:lpstr>Περιεχόμενα ενότητας</vt:lpstr>
      <vt:lpstr>Τροχοφόρα οχήματα εδάφους</vt:lpstr>
      <vt:lpstr>Τετράτροχα οχήματα εδάφους (1/2)</vt:lpstr>
      <vt:lpstr>Τετράτροχα οχήματα εδάφους (2/2)</vt:lpstr>
      <vt:lpstr>Ελεγκτής ρύθμισης θέσης</vt:lpstr>
      <vt:lpstr>Ελεγκτής παρακολούθησης τροχιάς</vt:lpstr>
      <vt:lpstr>Ρύθμιση θέσης και  προσανατολισμού (1/2)</vt:lpstr>
      <vt:lpstr>Ρύθμιση θέσης και  προσανατολισμού  (2/2)</vt:lpstr>
      <vt:lpstr>Δίτροχα οχήματα εδάφους (1/2)</vt:lpstr>
      <vt:lpstr>Δίτροχα οχήματα εδάφους (2/2)</vt:lpstr>
      <vt:lpstr>Έλεγχος παρακολούθησης  τροχιάς (1/2)</vt:lpstr>
      <vt:lpstr>Έλεγχος παρακολούθησης  τροχιάς (2/2)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Stathis</cp:lastModifiedBy>
  <cp:revision>560</cp:revision>
  <dcterms:created xsi:type="dcterms:W3CDTF">2012-09-06T09:03:05Z</dcterms:created>
  <dcterms:modified xsi:type="dcterms:W3CDTF">2015-12-03T08:23:47Z</dcterms:modified>
</cp:coreProperties>
</file>