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8" r:id="rId4"/>
    <p:sldId id="294" r:id="rId5"/>
    <p:sldId id="295" r:id="rId6"/>
    <p:sldId id="260" r:id="rId7"/>
    <p:sldId id="296" r:id="rId8"/>
    <p:sldId id="297" r:id="rId9"/>
    <p:sldId id="298" r:id="rId10"/>
    <p:sldId id="299" r:id="rId11"/>
    <p:sldId id="300" r:id="rId12"/>
    <p:sldId id="301" r:id="rId13"/>
    <p:sldId id="275" r:id="rId14"/>
    <p:sldId id="272" r:id="rId15"/>
    <p:sldId id="276" r:id="rId16"/>
    <p:sldId id="278" r:id="rId17"/>
    <p:sldId id="273" r:id="rId18"/>
    <p:sldId id="268" r:id="rId19"/>
    <p:sldId id="277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F58E2B84-2A7E-4A0B-BAE5-7B743EC1E32F}">
          <p14:sldIdLst>
            <p14:sldId id="256"/>
            <p14:sldId id="258"/>
            <p14:sldId id="294"/>
            <p14:sldId id="295"/>
            <p14:sldId id="260"/>
            <p14:sldId id="296"/>
            <p14:sldId id="297"/>
            <p14:sldId id="298"/>
            <p14:sldId id="299"/>
            <p14:sldId id="300"/>
            <p14:sldId id="301"/>
            <p14:sldId id="275"/>
            <p14:sldId id="272"/>
            <p14:sldId id="276"/>
            <p14:sldId id="278"/>
            <p14:sldId id="273"/>
            <p14:sldId id="268"/>
            <p14:sldId id="277"/>
          </p14:sldIdLst>
        </p14:section>
        <p14:section name="Untitled Section" id="{6B72420A-13FA-44EC-AA99-3FC5CC790866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O COMPUTERS" initials="IC" lastIdx="2" clrIdx="0">
    <p:extLst>
      <p:ext uri="{19B8F6BF-5375-455C-9EA6-DF929625EA0E}">
        <p15:presenceInfo xmlns:p15="http://schemas.microsoft.com/office/powerpoint/2012/main" xmlns="" userId="INFO COMPUTER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5.wmf"/><Relationship Id="rId5" Type="http://schemas.openxmlformats.org/officeDocument/2006/relationships/image" Target="../media/image7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30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30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GB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1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31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5F7C5E5-2A24-4A7C-9536-360BCC38158A}" type="slidenum">
              <a:rPr lang="en-GB" sz="1400">
                <a:latin typeface="Times New Roman"/>
              </a:rPr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6699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86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54E9F532-B5E4-4610-BC5B-E0A7C5394354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04915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10347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076858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11289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8253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91484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1413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91708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</a:t>
            </a:r>
            <a:endParaRPr/>
          </a:p>
        </p:txBody>
      </p:sp>
      <p:sp>
        <p:nvSpPr>
          <p:cNvPr id="390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6DED2FC-1E7E-4D10-83FE-5C841F61B98E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92387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</a:t>
            </a:r>
            <a:endParaRPr/>
          </a:p>
        </p:txBody>
      </p:sp>
      <p:sp>
        <p:nvSpPr>
          <p:cNvPr id="392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D722289-6424-484A-ABBE-A1DF537F1015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8925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</a:t>
            </a:r>
            <a:endParaRPr/>
          </a:p>
        </p:txBody>
      </p:sp>
      <p:sp>
        <p:nvSpPr>
          <p:cNvPr id="392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D722289-6424-484A-ABBE-A1DF537F1015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11651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79639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28977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33591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83095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body"/>
          </p:nvPr>
        </p:nvSpPr>
        <p:spPr>
          <a:xfrm rot="10800000">
            <a:off x="11796480" y="11796480"/>
            <a:ext cx="11796120" cy="117961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GB" sz="2000" strike="noStrike">
                <a:latin typeface="Arial"/>
              </a:rPr>
              <a:t>  </a:t>
            </a:r>
            <a:endParaRPr/>
          </a:p>
        </p:txBody>
      </p:sp>
      <p:sp>
        <p:nvSpPr>
          <p:cNvPr id="394" name="CustomShape 2"/>
          <p:cNvSpPr/>
          <p:nvPr/>
        </p:nvSpPr>
        <p:spPr>
          <a:xfrm rot="10800000">
            <a:off x="11796480" y="11796480"/>
            <a:ext cx="11796120" cy="1179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422124D-F853-46E6-B29D-65792140E8D8}" type="slidenum">
              <a:rPr lang="en-GB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65107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3" name="Picture 72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4" name="Picture 73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2417278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8644680" y="6441840"/>
            <a:ext cx="431640" cy="26712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fld id="{AC0A6B1B-53AB-4ABF-BCA1-3F0D64C6304B}" type="slidenum">
              <a:rPr lang="en-GB" sz="1200" strike="noStrike">
                <a:solidFill>
                  <a:srgbClr val="5075BC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37" name="CustomShape 2"/>
          <p:cNvSpPr/>
          <p:nvPr/>
        </p:nvSpPr>
        <p:spPr>
          <a:xfrm>
            <a:off x="539640" y="6441480"/>
            <a:ext cx="7991640" cy="26712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GB" sz="1000" strike="noStrike">
                <a:solidFill>
                  <a:srgbClr val="5075BC"/>
                </a:solidFill>
                <a:latin typeface="Calibri"/>
                <a:ea typeface="DejaVu Sans"/>
              </a:rPr>
              <a:t>Τίτλος Ενότητας</a:t>
            </a:r>
            <a:endParaRPr/>
          </a:p>
        </p:txBody>
      </p:sp>
      <p:pic>
        <p:nvPicPr>
          <p:cNvPr id="38" name="Picture 5"/>
          <p:cNvPicPr/>
          <p:nvPr/>
        </p:nvPicPr>
        <p:blipFill>
          <a:blip r:embed="rId15" cstate="print"/>
          <a:stretch/>
        </p:blipFill>
        <p:spPr>
          <a:xfrm>
            <a:off x="58680" y="6255360"/>
            <a:ext cx="430920" cy="568800"/>
          </a:xfrm>
          <a:prstGeom prst="rect">
            <a:avLst/>
          </a:prstGeom>
          <a:ln>
            <a:noFill/>
          </a:ln>
        </p:spPr>
      </p:pic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GB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GB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GB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GB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GB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75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10.png"/><Relationship Id="rId9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image" Target="../media/image10.png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png"/><Relationship Id="rId4" Type="http://schemas.openxmlformats.org/officeDocument/2006/relationships/image" Target="../media/image4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0.png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0.png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685800" y="200664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4400" strike="noStrike" dirty="0" err="1">
                <a:solidFill>
                  <a:srgbClr val="5075BC"/>
                </a:solidFill>
                <a:latin typeface="+mj-lt"/>
                <a:ea typeface="DejaVu Sans"/>
              </a:rPr>
              <a:t>Ψηφι</a:t>
            </a:r>
            <a:r>
              <a:rPr lang="en-GB" sz="4400" strike="noStrike" dirty="0">
                <a:solidFill>
                  <a:srgbClr val="5075BC"/>
                </a:solidFill>
                <a:latin typeface="+mj-lt"/>
                <a:ea typeface="DejaVu Sans"/>
              </a:rPr>
              <a:t>ακές Επικοινωνίες Ι</a:t>
            </a:r>
            <a:endParaRPr dirty="0">
              <a:latin typeface="+mj-lt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683640" y="3384720"/>
            <a:ext cx="7775640" cy="27239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2800" strike="noStrike" dirty="0" err="1">
                <a:solidFill>
                  <a:srgbClr val="5075BC"/>
                </a:solidFill>
                <a:ea typeface="DejaVu Sans"/>
              </a:rPr>
              <a:t>Ενότητ</a:t>
            </a:r>
            <a:r>
              <a:rPr lang="en-GB" sz="2800" strike="noStrike" dirty="0">
                <a:solidFill>
                  <a:srgbClr val="5075BC"/>
                </a:solidFill>
                <a:ea typeface="DejaVu Sans"/>
              </a:rPr>
              <a:t>α </a:t>
            </a:r>
            <a:r>
              <a:rPr lang="en-GB" sz="2800" strike="noStrike" dirty="0" smtClean="0">
                <a:solidFill>
                  <a:srgbClr val="5075BC"/>
                </a:solidFill>
                <a:ea typeface="DejaVu Sans"/>
              </a:rPr>
              <a:t>5: </a:t>
            </a:r>
            <a:r>
              <a:rPr lang="el-GR" sz="2800" dirty="0" smtClean="0">
                <a:solidFill>
                  <a:srgbClr val="000000"/>
                </a:solidFill>
                <a:ea typeface="DejaVu Sans"/>
              </a:rPr>
              <a:t>Ανίχνευση σήματος με Προσθετικό Λευκό </a:t>
            </a:r>
            <a:r>
              <a:rPr lang="el-GR" sz="2800" dirty="0" err="1" smtClean="0">
                <a:solidFill>
                  <a:srgbClr val="000000"/>
                </a:solidFill>
                <a:ea typeface="DejaVu Sans"/>
              </a:rPr>
              <a:t>Γκαουσσιανό</a:t>
            </a:r>
            <a:r>
              <a:rPr lang="el-GR" sz="2800" dirty="0" smtClean="0">
                <a:solidFill>
                  <a:srgbClr val="000000"/>
                </a:solidFill>
                <a:ea typeface="DejaVu Sans"/>
              </a:rPr>
              <a:t> Θόρυβο </a:t>
            </a:r>
            <a:r>
              <a:rPr lang="en-US" sz="2800" dirty="0" smtClean="0">
                <a:solidFill>
                  <a:srgbClr val="000000"/>
                </a:solidFill>
                <a:ea typeface="DejaVu Sans"/>
              </a:rPr>
              <a:t>(AWGN)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Επ</a:t>
            </a: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ίκουρος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 Κα</a:t>
            </a: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θηγητής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 Βα</a:t>
            </a: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σίλης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n-GB" sz="2800" strike="noStrike" dirty="0" err="1" smtClean="0">
                <a:solidFill>
                  <a:srgbClr val="000000"/>
                </a:solidFill>
                <a:ea typeface="DejaVu Sans"/>
              </a:rPr>
              <a:t>Στυλι</a:t>
            </a:r>
            <a:r>
              <a:rPr lang="en-GB" sz="2800" strike="noStrike" dirty="0" smtClean="0">
                <a:solidFill>
                  <a:srgbClr val="000000"/>
                </a:solidFill>
                <a:ea typeface="DejaVu Sans"/>
              </a:rPr>
              <a:t>ανάκης</a:t>
            </a:r>
            <a:endParaRPr lang="el-GR" sz="2800" strike="noStrike" dirty="0" smtClean="0">
              <a:solidFill>
                <a:srgbClr val="000000"/>
              </a:solidFill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en-GB" sz="2800" strike="noStrike" dirty="0" err="1" smtClean="0">
                <a:solidFill>
                  <a:srgbClr val="000000"/>
                </a:solidFill>
                <a:ea typeface="DejaVu Sans"/>
              </a:rPr>
              <a:t>Πολυτεχνική</a:t>
            </a:r>
            <a:r>
              <a:rPr lang="en-GB" sz="2800" strike="noStrike" dirty="0" smtClean="0">
                <a:solidFill>
                  <a:srgbClr val="000000"/>
                </a:solidFill>
                <a:ea typeface="DejaVu Sans"/>
              </a:rPr>
              <a:t> </a:t>
            </a: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Σχολή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n-GB" sz="2800" strike="noStrike" dirty="0" smtClean="0">
                <a:solidFill>
                  <a:srgbClr val="000000"/>
                </a:solidFill>
                <a:ea typeface="DejaVu Sans"/>
              </a:rPr>
              <a:t>Πα</a:t>
            </a:r>
            <a:r>
              <a:rPr lang="en-GB" sz="2800" strike="noStrike" dirty="0" err="1" smtClean="0">
                <a:solidFill>
                  <a:srgbClr val="000000"/>
                </a:solidFill>
                <a:ea typeface="DejaVu Sans"/>
              </a:rPr>
              <a:t>νε</a:t>
            </a:r>
            <a:r>
              <a:rPr lang="en-GB" sz="2800" strike="noStrike" dirty="0" smtClean="0">
                <a:solidFill>
                  <a:srgbClr val="000000"/>
                </a:solidFill>
                <a:ea typeface="DejaVu Sans"/>
              </a:rPr>
              <a:t>πιστημίου 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Πατρών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GB" sz="2800" strike="noStrike" dirty="0" err="1">
                <a:solidFill>
                  <a:srgbClr val="000000"/>
                </a:solidFill>
                <a:ea typeface="DejaVu Sans"/>
              </a:rPr>
              <a:t>Τμήμ</a:t>
            </a:r>
            <a:r>
              <a:rPr lang="en-GB" sz="2800" strike="noStrike" dirty="0">
                <a:solidFill>
                  <a:srgbClr val="000000"/>
                </a:solidFill>
                <a:ea typeface="DejaVu Sans"/>
              </a:rPr>
              <a:t>α Ηλεκτρολόγων Μηχανικών και Τεχνολογίας Υπολογιστών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pic>
        <p:nvPicPr>
          <p:cNvPr id="314" name="Εικόνα 3"/>
          <p:cNvPicPr/>
          <p:nvPr/>
        </p:nvPicPr>
        <p:blipFill>
          <a:blip r:embed="rId3" cstate="print"/>
          <a:stretch/>
        </p:blipFill>
        <p:spPr>
          <a:xfrm>
            <a:off x="4500000" y="506520"/>
            <a:ext cx="4513680" cy="933840"/>
          </a:xfrm>
          <a:prstGeom prst="rect">
            <a:avLst/>
          </a:prstGeom>
          <a:ln>
            <a:noFill/>
          </a:ln>
        </p:spPr>
      </p:pic>
      <p:pic>
        <p:nvPicPr>
          <p:cNvPr id="315" name="Εικόνα 12"/>
          <p:cNvPicPr/>
          <p:nvPr/>
        </p:nvPicPr>
        <p:blipFill>
          <a:blip r:embed="rId4" cstate="print"/>
          <a:stretch/>
        </p:blipFill>
        <p:spPr>
          <a:xfrm>
            <a:off x="591480" y="279720"/>
            <a:ext cx="3691440" cy="1387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Διάγραμμα Βαθμίδων για τον ανιχνευτή (</a:t>
            </a:r>
            <a:r>
              <a:rPr lang="en-US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ML</a:t>
            </a: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)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1752600" y="2514600"/>
            <a:ext cx="1588" cy="20574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1752600" y="2209800"/>
            <a:ext cx="4113213" cy="915988"/>
            <a:chOff x="1104" y="1392"/>
            <a:chExt cx="2591" cy="577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1104" y="1584"/>
              <a:ext cx="575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680" y="1392"/>
              <a:ext cx="671" cy="431"/>
            </a:xfrm>
            <a:prstGeom prst="rect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2352" y="1584"/>
              <a:ext cx="575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6" name="AutoShape 8"/>
            <p:cNvSpPr>
              <a:spLocks noChangeArrowheads="1"/>
            </p:cNvSpPr>
            <p:nvPr/>
          </p:nvSpPr>
          <p:spPr bwMode="auto">
            <a:xfrm>
              <a:off x="2928" y="1488"/>
              <a:ext cx="191" cy="191"/>
            </a:xfrm>
            <a:prstGeom prst="flowChartOr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l-GR" sz="2400">
                <a:solidFill>
                  <a:schemeClr val="bg1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 flipV="1">
              <a:off x="3024" y="1677"/>
              <a:ext cx="0" cy="29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3120" y="1584"/>
              <a:ext cx="575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9" name="Object 11"/>
            <p:cNvGraphicFramePr>
              <a:graphicFrameLocks noChangeAspect="1"/>
            </p:cNvGraphicFramePr>
            <p:nvPr/>
          </p:nvGraphicFramePr>
          <p:xfrm>
            <a:off x="1760" y="1440"/>
            <a:ext cx="543" cy="329"/>
          </p:xfrm>
          <a:graphic>
            <a:graphicData uri="http://schemas.openxmlformats.org/presentationml/2006/ole">
              <p:oleObj spid="_x0000_s8266" r:id="rId5" imgW="355292" imgH="215713" progId="Equation.3">
                <p:embed/>
              </p:oleObj>
            </a:graphicData>
          </a:graphic>
        </p:graphicFrame>
      </p:grp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1752600" y="4572000"/>
            <a:ext cx="914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2667000" y="4267200"/>
            <a:ext cx="1066800" cy="6858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>
            <a:off x="3733800" y="4572000"/>
            <a:ext cx="914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>
            <a:off x="4648200" y="4419600"/>
            <a:ext cx="304800" cy="304800"/>
          </a:xfrm>
          <a:prstGeom prst="flowChartOr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 flipV="1">
            <a:off x="4800600" y="4719638"/>
            <a:ext cx="1588" cy="46672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4953000" y="4572000"/>
            <a:ext cx="914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26" name="Object 18"/>
          <p:cNvGraphicFramePr>
            <a:graphicFrameLocks noChangeAspect="1"/>
          </p:cNvGraphicFramePr>
          <p:nvPr/>
        </p:nvGraphicFramePr>
        <p:xfrm>
          <a:off x="2717800" y="4343400"/>
          <a:ext cx="1017588" cy="523875"/>
        </p:xfrm>
        <a:graphic>
          <a:graphicData uri="http://schemas.openxmlformats.org/presentationml/2006/ole">
            <p:oleObj spid="_x0000_s8267" r:id="rId6" imgW="418918" imgH="215806" progId="Equation.3">
              <p:embed/>
            </p:oleObj>
          </a:graphicData>
        </a:graphic>
      </p:graphicFrame>
      <p:graphicFrame>
        <p:nvGraphicFramePr>
          <p:cNvPr id="27" name="Object 19"/>
          <p:cNvGraphicFramePr>
            <a:graphicFrameLocks noChangeAspect="1"/>
          </p:cNvGraphicFramePr>
          <p:nvPr/>
        </p:nvGraphicFramePr>
        <p:xfrm>
          <a:off x="4191000" y="2895600"/>
          <a:ext cx="812800" cy="787400"/>
        </p:xfrm>
        <a:graphic>
          <a:graphicData uri="http://schemas.openxmlformats.org/presentationml/2006/ole">
            <p:oleObj spid="_x0000_s8268" r:id="rId7" imgW="406048" imgH="393359" progId="Equation.3">
              <p:embed/>
            </p:oleObj>
          </a:graphicData>
        </a:graphic>
      </p:graphicFrame>
      <p:graphicFrame>
        <p:nvGraphicFramePr>
          <p:cNvPr id="28" name="Object 20"/>
          <p:cNvGraphicFramePr>
            <a:graphicFrameLocks noChangeAspect="1"/>
          </p:cNvGraphicFramePr>
          <p:nvPr/>
        </p:nvGraphicFramePr>
        <p:xfrm>
          <a:off x="4127500" y="4953000"/>
          <a:ext cx="939800" cy="787400"/>
        </p:xfrm>
        <a:graphic>
          <a:graphicData uri="http://schemas.openxmlformats.org/presentationml/2006/ole">
            <p:oleObj spid="_x0000_s8269" r:id="rId8" imgW="469696" imgH="393529" progId="Equation.3">
              <p:embed/>
            </p:oleObj>
          </a:graphicData>
        </a:graphic>
      </p:graphicFrame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5867400" y="1981200"/>
            <a:ext cx="1371600" cy="29718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l-GR" altLang="el-GR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Επιλογή του </a:t>
            </a:r>
          </a:p>
          <a:p>
            <a:pPr algn="ctr">
              <a:buSzPct val="100000"/>
            </a:pPr>
            <a:r>
              <a:rPr lang="el-GR" altLang="el-GR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μέγιστου</a:t>
            </a:r>
            <a:endParaRPr lang="en-GB" altLang="el-GR" b="1" dirty="0">
              <a:solidFill>
                <a:srgbClr val="00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>
            <a:off x="7239000" y="3505200"/>
            <a:ext cx="381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1219200" y="3505200"/>
            <a:ext cx="533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32" name="Object 24"/>
          <p:cNvGraphicFramePr>
            <a:graphicFrameLocks noChangeAspect="1"/>
          </p:cNvGraphicFramePr>
          <p:nvPr/>
        </p:nvGraphicFramePr>
        <p:xfrm>
          <a:off x="831850" y="3352800"/>
          <a:ext cx="328613" cy="327025"/>
        </p:xfrm>
        <a:graphic>
          <a:graphicData uri="http://schemas.openxmlformats.org/presentationml/2006/ole">
            <p:oleObj spid="_x0000_s8270" r:id="rId9" imgW="126725" imgH="126725" progId="Equation.3">
              <p:embed/>
            </p:oleObj>
          </a:graphicData>
        </a:graphic>
      </p:graphicFrame>
      <p:graphicFrame>
        <p:nvGraphicFramePr>
          <p:cNvPr id="33" name="Object 25"/>
          <p:cNvGraphicFramePr>
            <a:graphicFrameLocks noChangeAspect="1"/>
          </p:cNvGraphicFramePr>
          <p:nvPr/>
        </p:nvGraphicFramePr>
        <p:xfrm>
          <a:off x="7696200" y="3276600"/>
          <a:ext cx="436563" cy="469900"/>
        </p:xfrm>
        <a:graphic>
          <a:graphicData uri="http://schemas.openxmlformats.org/presentationml/2006/ole">
            <p:oleObj spid="_x0000_s8271" r:id="rId10" imgW="164814" imgH="177492" progId="Equation.3">
              <p:embed/>
            </p:oleObj>
          </a:graphicData>
        </a:graphic>
      </p:graphicFrame>
      <p:sp>
        <p:nvSpPr>
          <p:cNvPr id="34" name="Line 26"/>
          <p:cNvSpPr>
            <a:spLocks noChangeShapeType="1"/>
          </p:cNvSpPr>
          <p:nvPr/>
        </p:nvSpPr>
        <p:spPr bwMode="auto">
          <a:xfrm>
            <a:off x="3124200" y="3352800"/>
            <a:ext cx="1588" cy="4572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>
            <a:off x="4800600" y="3657600"/>
            <a:ext cx="1588" cy="3810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183253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Σχηματικό παράδειγμα των ζωνών </a:t>
            </a:r>
            <a:r>
              <a:rPr lang="en-US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ML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37" name="Line 3"/>
          <p:cNvSpPr>
            <a:spLocks noChangeShapeType="1"/>
          </p:cNvSpPr>
          <p:nvPr/>
        </p:nvSpPr>
        <p:spPr bwMode="auto">
          <a:xfrm>
            <a:off x="3078163" y="4038600"/>
            <a:ext cx="4237037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 flipV="1">
            <a:off x="4572000" y="1519238"/>
            <a:ext cx="1588" cy="4962525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3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92507510"/>
              </p:ext>
            </p:extLst>
          </p:nvPr>
        </p:nvGraphicFramePr>
        <p:xfrm>
          <a:off x="7416800" y="3835400"/>
          <a:ext cx="609600" cy="431800"/>
        </p:xfrm>
        <a:graphic>
          <a:graphicData uri="http://schemas.openxmlformats.org/presentationml/2006/ole">
            <p:oleObj spid="_x0000_s9328" name="Equation" r:id="rId5" imgW="304536" imgH="215713" progId="Equation.3">
              <p:embed/>
            </p:oleObj>
          </a:graphicData>
        </a:graphic>
      </p:graphicFrame>
      <p:graphicFrame>
        <p:nvGraphicFramePr>
          <p:cNvPr id="4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29876474"/>
              </p:ext>
            </p:extLst>
          </p:nvPr>
        </p:nvGraphicFramePr>
        <p:xfrm>
          <a:off x="4637088" y="1463672"/>
          <a:ext cx="660400" cy="431800"/>
        </p:xfrm>
        <a:graphic>
          <a:graphicData uri="http://schemas.openxmlformats.org/presentationml/2006/ole">
            <p:oleObj spid="_x0000_s9329" name="Equation" r:id="rId6" imgW="330057" imgH="215806" progId="Equation.3">
              <p:embed/>
            </p:oleObj>
          </a:graphicData>
        </a:graphic>
      </p:graphicFrame>
      <p:graphicFrame>
        <p:nvGraphicFramePr>
          <p:cNvPr id="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0765874"/>
              </p:ext>
            </p:extLst>
          </p:nvPr>
        </p:nvGraphicFramePr>
        <p:xfrm>
          <a:off x="5759980" y="3422564"/>
          <a:ext cx="344488" cy="533400"/>
        </p:xfrm>
        <a:graphic>
          <a:graphicData uri="http://schemas.openxmlformats.org/presentationml/2006/ole">
            <p:oleObj spid="_x0000_s9330" r:id="rId7" imgW="139579" imgH="215713" progId="Equation.3">
              <p:embed/>
            </p:oleObj>
          </a:graphicData>
        </a:graphic>
      </p:graphicFrame>
      <p:graphicFrame>
        <p:nvGraphicFramePr>
          <p:cNvPr id="42" name="Object 8"/>
          <p:cNvGraphicFramePr>
            <a:graphicFrameLocks noChangeAspect="1"/>
          </p:cNvGraphicFramePr>
          <p:nvPr/>
        </p:nvGraphicFramePr>
        <p:xfrm>
          <a:off x="3306763" y="3509963"/>
          <a:ext cx="317500" cy="477837"/>
        </p:xfrm>
        <a:graphic>
          <a:graphicData uri="http://schemas.openxmlformats.org/presentationml/2006/ole">
            <p:oleObj spid="_x0000_s9331" r:id="rId8" imgW="152334" imgH="228501" progId="Equation.3">
              <p:embed/>
            </p:oleObj>
          </a:graphicData>
        </a:graphic>
      </p:graphicFrame>
      <p:graphicFrame>
        <p:nvGraphicFramePr>
          <p:cNvPr id="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0871304"/>
              </p:ext>
            </p:extLst>
          </p:nvPr>
        </p:nvGraphicFramePr>
        <p:xfrm>
          <a:off x="4689712" y="2534009"/>
          <a:ext cx="366713" cy="522287"/>
        </p:xfrm>
        <a:graphic>
          <a:graphicData uri="http://schemas.openxmlformats.org/presentationml/2006/ole">
            <p:oleObj spid="_x0000_s9332" r:id="rId9" imgW="152268" imgH="215713" progId="Equation.3">
              <p:embed/>
            </p:oleObj>
          </a:graphicData>
        </a:graphic>
      </p:graphicFrame>
      <p:graphicFrame>
        <p:nvGraphicFramePr>
          <p:cNvPr id="44" name="Object 10"/>
          <p:cNvGraphicFramePr>
            <a:graphicFrameLocks noChangeAspect="1"/>
          </p:cNvGraphicFramePr>
          <p:nvPr/>
        </p:nvGraphicFramePr>
        <p:xfrm>
          <a:off x="4173538" y="4902200"/>
          <a:ext cx="373062" cy="531813"/>
        </p:xfrm>
        <a:graphic>
          <a:graphicData uri="http://schemas.openxmlformats.org/presentationml/2006/ole">
            <p:oleObj spid="_x0000_s9333" r:id="rId10" imgW="152268" imgH="215713" progId="Equation.3">
              <p:embed/>
            </p:oleObj>
          </a:graphicData>
        </a:graphic>
      </p:graphicFrame>
      <p:sp>
        <p:nvSpPr>
          <p:cNvPr id="45" name="Line 11"/>
          <p:cNvSpPr>
            <a:spLocks noChangeShapeType="1"/>
          </p:cNvSpPr>
          <p:nvPr/>
        </p:nvSpPr>
        <p:spPr bwMode="auto">
          <a:xfrm>
            <a:off x="4602163" y="4038600"/>
            <a:ext cx="1143000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3459163" y="4038600"/>
            <a:ext cx="1143000" cy="1588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7" name="Line 13"/>
          <p:cNvSpPr>
            <a:spLocks noChangeShapeType="1"/>
          </p:cNvSpPr>
          <p:nvPr/>
        </p:nvSpPr>
        <p:spPr bwMode="auto">
          <a:xfrm>
            <a:off x="4602163" y="2819400"/>
            <a:ext cx="1587" cy="2362200"/>
          </a:xfrm>
          <a:prstGeom prst="line">
            <a:avLst/>
          </a:prstGeom>
          <a:noFill/>
          <a:ln w="2844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8" name="Line 14"/>
          <p:cNvSpPr>
            <a:spLocks noChangeShapeType="1"/>
          </p:cNvSpPr>
          <p:nvPr/>
        </p:nvSpPr>
        <p:spPr bwMode="auto">
          <a:xfrm>
            <a:off x="2743200" y="2057400"/>
            <a:ext cx="4038600" cy="4267200"/>
          </a:xfrm>
          <a:prstGeom prst="line">
            <a:avLst/>
          </a:prstGeom>
          <a:noFill/>
          <a:ln w="2844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H="1">
            <a:off x="2128838" y="2057400"/>
            <a:ext cx="4581525" cy="4343400"/>
          </a:xfrm>
          <a:prstGeom prst="line">
            <a:avLst/>
          </a:prstGeom>
          <a:noFill/>
          <a:ln w="2844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0" name="AutoShape 16"/>
          <p:cNvSpPr>
            <a:spLocks/>
          </p:cNvSpPr>
          <p:nvPr/>
        </p:nvSpPr>
        <p:spPr bwMode="auto">
          <a:xfrm flipH="1">
            <a:off x="2362200" y="2895600"/>
            <a:ext cx="1485900" cy="22860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9623 w 21600"/>
              <a:gd name="T19" fmla="*/ 0 h 21600"/>
              <a:gd name="T20" fmla="*/ 215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19" y="21600"/>
                  <a:pt x="10039" y="21579"/>
                  <a:pt x="9660" y="21539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19" y="21600"/>
                  <a:pt x="10039" y="21579"/>
                  <a:pt x="9660" y="21539"/>
                </a:cubicBezTo>
              </a:path>
            </a:pathLst>
          </a:custGeom>
          <a:noFill/>
          <a:ln w="2844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" name="AutoShape 17"/>
          <p:cNvSpPr>
            <a:spLocks/>
          </p:cNvSpPr>
          <p:nvPr/>
        </p:nvSpPr>
        <p:spPr bwMode="auto">
          <a:xfrm>
            <a:off x="5510213" y="2895600"/>
            <a:ext cx="1487487" cy="22860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9623 w 21600"/>
              <a:gd name="T19" fmla="*/ 0 h 21600"/>
              <a:gd name="T20" fmla="*/ 215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19" y="21600"/>
                  <a:pt x="10039" y="21579"/>
                  <a:pt x="9660" y="21539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19" y="21600"/>
                  <a:pt x="10039" y="21579"/>
                  <a:pt x="9660" y="21539"/>
                </a:cubicBezTo>
              </a:path>
            </a:pathLst>
          </a:custGeom>
          <a:noFill/>
          <a:ln w="2844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2" name="AutoShape 18"/>
          <p:cNvSpPr>
            <a:spLocks/>
          </p:cNvSpPr>
          <p:nvPr/>
        </p:nvSpPr>
        <p:spPr bwMode="auto">
          <a:xfrm rot="16200000" flipV="1">
            <a:off x="3833019" y="1592523"/>
            <a:ext cx="1487488" cy="22860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9623 w 21600"/>
              <a:gd name="T19" fmla="*/ 0 h 21600"/>
              <a:gd name="T20" fmla="*/ 215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19" y="21600"/>
                  <a:pt x="10039" y="21579"/>
                  <a:pt x="9660" y="21539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19" y="21600"/>
                  <a:pt x="10039" y="21579"/>
                  <a:pt x="9660" y="21539"/>
                </a:cubicBezTo>
              </a:path>
            </a:pathLst>
          </a:custGeom>
          <a:noFill/>
          <a:ln w="2844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3" name="AutoShape 19"/>
          <p:cNvSpPr>
            <a:spLocks/>
          </p:cNvSpPr>
          <p:nvPr/>
        </p:nvSpPr>
        <p:spPr bwMode="auto">
          <a:xfrm rot="5400000">
            <a:off x="3833019" y="4290219"/>
            <a:ext cx="1487488" cy="22860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9623 w 21600"/>
              <a:gd name="T19" fmla="*/ 0 h 21600"/>
              <a:gd name="T20" fmla="*/ 21599 w 21600"/>
              <a:gd name="T21" fmla="*/ 215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19" y="21600"/>
                  <a:pt x="10039" y="21579"/>
                  <a:pt x="9660" y="21539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10419" y="21600"/>
                  <a:pt x="10039" y="21579"/>
                  <a:pt x="9660" y="21539"/>
                </a:cubicBezTo>
              </a:path>
            </a:pathLst>
          </a:custGeom>
          <a:noFill/>
          <a:ln w="2844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5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63728828"/>
              </p:ext>
            </p:extLst>
          </p:nvPr>
        </p:nvGraphicFramePr>
        <p:xfrm>
          <a:off x="7072841" y="3139989"/>
          <a:ext cx="465138" cy="565150"/>
        </p:xfrm>
        <a:graphic>
          <a:graphicData uri="http://schemas.openxmlformats.org/presentationml/2006/ole">
            <p:oleObj spid="_x0000_s9334" r:id="rId11" imgW="177569" imgH="215619" progId="Equation.3">
              <p:embed/>
            </p:oleObj>
          </a:graphicData>
        </a:graphic>
      </p:graphicFrame>
      <p:graphicFrame>
        <p:nvGraphicFramePr>
          <p:cNvPr id="5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49430555"/>
              </p:ext>
            </p:extLst>
          </p:nvPr>
        </p:nvGraphicFramePr>
        <p:xfrm>
          <a:off x="3004081" y="1590950"/>
          <a:ext cx="498475" cy="565150"/>
        </p:xfrm>
        <a:graphic>
          <a:graphicData uri="http://schemas.openxmlformats.org/presentationml/2006/ole">
            <p:oleObj spid="_x0000_s9335" r:id="rId12" imgW="190335" imgH="215713" progId="Equation.3">
              <p:embed/>
            </p:oleObj>
          </a:graphicData>
        </a:graphic>
      </p:graphicFrame>
      <p:graphicFrame>
        <p:nvGraphicFramePr>
          <p:cNvPr id="5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99138621"/>
              </p:ext>
            </p:extLst>
          </p:nvPr>
        </p:nvGraphicFramePr>
        <p:xfrm>
          <a:off x="1795462" y="3561402"/>
          <a:ext cx="498475" cy="598488"/>
        </p:xfrm>
        <a:graphic>
          <a:graphicData uri="http://schemas.openxmlformats.org/presentationml/2006/ole">
            <p:oleObj spid="_x0000_s9336" r:id="rId13" imgW="190500" imgH="228600" progId="Equation.3">
              <p:embed/>
            </p:oleObj>
          </a:graphicData>
        </a:graphic>
      </p:graphicFrame>
      <p:graphicFrame>
        <p:nvGraphicFramePr>
          <p:cNvPr id="5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04476020"/>
              </p:ext>
            </p:extLst>
          </p:nvPr>
        </p:nvGraphicFramePr>
        <p:xfrm>
          <a:off x="5228168" y="6084093"/>
          <a:ext cx="498475" cy="565150"/>
        </p:xfrm>
        <a:graphic>
          <a:graphicData uri="http://schemas.openxmlformats.org/presentationml/2006/ole">
            <p:oleObj spid="_x0000_s9337" r:id="rId14" imgW="190335" imgH="215713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088243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6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 smtClean="0">
                <a:solidFill>
                  <a:schemeClr val="accent1"/>
                </a:solidFill>
              </a:rPr>
              <a:t>Τέλος Ενότητας</a:t>
            </a:r>
            <a:endParaRPr lang="el-G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18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1"/>
                </a:solidFill>
              </a:rPr>
              <a:t>Χρηματοδότηση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897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 smtClean="0">
                <a:solidFill>
                  <a:schemeClr val="accent1"/>
                </a:solidFill>
              </a:rPr>
              <a:t>Σημειώματα</a:t>
            </a:r>
            <a:endParaRPr lang="el-G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53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Σημείωμα Ιστορικού </a:t>
            </a:r>
            <a:r>
              <a:rPr lang="el-GR" dirty="0" smtClean="0">
                <a:solidFill>
                  <a:schemeClr val="accent1"/>
                </a:solidFill>
              </a:rPr>
              <a:t>Εκδόσεων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Έργου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34220" y="1556792"/>
            <a:ext cx="858625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 smtClean="0"/>
              <a:t>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 smtClean="0"/>
              <a:t> </a:t>
            </a:r>
            <a:r>
              <a:rPr lang="el-GR" sz="2000" dirty="0"/>
              <a:t>διαθέσιμη </a:t>
            </a:r>
            <a:r>
              <a:rPr lang="el-GR" sz="2000" dirty="0">
                <a:hlinkClick r:id="rId3"/>
              </a:rPr>
              <a:t>εδώ</a:t>
            </a:r>
            <a:r>
              <a:rPr lang="el-GR" sz="2000" dirty="0"/>
              <a:t>. 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946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Σημείωμα </a:t>
            </a:r>
            <a:r>
              <a:rPr lang="el-GR" dirty="0" smtClean="0">
                <a:solidFill>
                  <a:schemeClr val="accent1"/>
                </a:solidFill>
              </a:rPr>
              <a:t>Αναφοράς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4156" y="155679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Πανεπιστήμιον Πατρών</a:t>
            </a:r>
            <a:r>
              <a:rPr lang="en-US" sz="2000" dirty="0" smtClean="0"/>
              <a:t>, </a:t>
            </a:r>
            <a:r>
              <a:rPr lang="el-GR" sz="2000" dirty="0" smtClean="0">
                <a:solidFill>
                  <a:srgbClr val="FF0000"/>
                </a:solidFill>
              </a:rPr>
              <a:t>Βασίλης Στυλιανάκης</a:t>
            </a:r>
            <a:r>
              <a:rPr lang="el-GR" sz="2000" dirty="0" smtClean="0"/>
              <a:t>. «</a:t>
            </a:r>
            <a:r>
              <a:rPr lang="el-GR" sz="2000" dirty="0" smtClean="0">
                <a:solidFill>
                  <a:srgbClr val="FF0000"/>
                </a:solidFill>
              </a:rPr>
              <a:t>Ψηφιακές Επικοινωνίες Ι. Ανίχνευση σήματος με Προσθετικό Λευκό </a:t>
            </a:r>
            <a:r>
              <a:rPr lang="el-GR" sz="2000" dirty="0" err="1" smtClean="0">
                <a:solidFill>
                  <a:srgbClr val="FF0000"/>
                </a:solidFill>
              </a:rPr>
              <a:t>Γκαουσσιανό</a:t>
            </a:r>
            <a:r>
              <a:rPr lang="el-GR" sz="2000" dirty="0" smtClean="0">
                <a:solidFill>
                  <a:srgbClr val="FF0000"/>
                </a:solidFill>
              </a:rPr>
              <a:t> Θόρυβο </a:t>
            </a:r>
            <a:r>
              <a:rPr lang="en-US" sz="2000" dirty="0" smtClean="0">
                <a:solidFill>
                  <a:srgbClr val="FF0000"/>
                </a:solidFill>
              </a:rPr>
              <a:t>(AWGN)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/>
              <a:t>. </a:t>
            </a:r>
            <a:r>
              <a:rPr lang="el-GR" sz="2000" dirty="0" smtClean="0"/>
              <a:t>Πάτρα </a:t>
            </a:r>
            <a:r>
              <a:rPr lang="el-GR" sz="2000" dirty="0" smtClean="0">
                <a:solidFill>
                  <a:srgbClr val="FF0000"/>
                </a:solidFill>
              </a:rPr>
              <a:t>2014</a:t>
            </a:r>
            <a:r>
              <a:rPr lang="el-GR" sz="2000" dirty="0" smtClean="0"/>
              <a:t>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</a:t>
            </a:r>
            <a:r>
              <a:rPr lang="el-GR" sz="2000" dirty="0" smtClean="0"/>
              <a:t>: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eclass.upatras.gr/modules/document/document.php?course=EE899</a:t>
            </a:r>
            <a:endParaRPr lang="en-US" sz="2000" dirty="0" smtClean="0"/>
          </a:p>
          <a:p>
            <a:pPr marL="0" indent="0">
              <a:buNone/>
            </a:pPr>
            <a:endParaRPr lang="el-GR" sz="2000" dirty="0"/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549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Σημείωμα </a:t>
            </a:r>
            <a:r>
              <a:rPr lang="el-GR" dirty="0" smtClean="0">
                <a:solidFill>
                  <a:schemeClr val="accent1"/>
                </a:solidFill>
              </a:rPr>
              <a:t>Αδειοδότησης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764704"/>
            <a:ext cx="8928992" cy="1440159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l-GR" sz="2000" dirty="0"/>
              <a:t>Το παρόν εκπαιδευτικό υλικό υπόκειται σε άδειες χρήσης Creative Commons. </a:t>
            </a:r>
          </a:p>
          <a:p>
            <a:pPr lvl="0"/>
            <a:r>
              <a:rPr lang="el-GR" sz="2000" dirty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63" y="3901975"/>
            <a:ext cx="9036496" cy="31911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20000"/>
          </a:bodyPr>
          <a:lstStyle/>
          <a:p>
            <a:r>
              <a:rPr lang="el-GR" dirty="0" smtClean="0"/>
              <a:t>[1</a:t>
            </a:r>
            <a:r>
              <a:rPr lang="el-GR" dirty="0"/>
              <a:t>] http://</a:t>
            </a:r>
            <a:r>
              <a:rPr lang="el-GR" dirty="0" smtClean="0"/>
              <a:t>creativecommons.org/licenses/by/4.0</a:t>
            </a:r>
            <a:r>
              <a:rPr lang="el-GR" dirty="0"/>
              <a:t>/ 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Picture 8" descr="C:\Users\eorfanou\Downloads\by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420887"/>
            <a:ext cx="2239422" cy="8752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pic>
        <p:nvPicPr>
          <p:cNvPr id="11" name="Εικόνα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01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1"/>
                </a:solidFill>
              </a:rPr>
              <a:t>Διατήρηση </a:t>
            </a:r>
            <a:r>
              <a:rPr lang="el-GR" dirty="0" smtClean="0">
                <a:solidFill>
                  <a:schemeClr val="accent1"/>
                </a:solidFill>
              </a:rPr>
              <a:t>Σημειωμάτων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4156" y="155679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/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/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/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/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48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Σκ</a:t>
            </a:r>
            <a:r>
              <a:rPr lang="en-GB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ο</a:t>
            </a: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ποί</a:t>
            </a:r>
            <a:r>
              <a:rPr lang="en-GB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  </a:t>
            </a:r>
            <a:r>
              <a:rPr lang="en-GB" sz="4400" strike="noStrike" dirty="0">
                <a:solidFill>
                  <a:srgbClr val="5075BC"/>
                </a:solidFill>
                <a:latin typeface="+mj-lt"/>
                <a:ea typeface="DejaVu Sans"/>
              </a:rPr>
              <a:t>ενότητας</a:t>
            </a:r>
            <a:endParaRPr dirty="0">
              <a:latin typeface="+mj-lt"/>
            </a:endParaRPr>
          </a:p>
        </p:txBody>
      </p:sp>
      <p:sp>
        <p:nvSpPr>
          <p:cNvPr id="321" name="CustomShape 2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2" name="CustomShape 3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"/>
          <p:cNvSpPr/>
          <p:nvPr/>
        </p:nvSpPr>
        <p:spPr>
          <a:xfrm>
            <a:off x="571500" y="1175300"/>
            <a:ext cx="79597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Ανίχνευση σήματος στα κανάλια με Λευκό Προσθετικό </a:t>
            </a:r>
            <a:r>
              <a:rPr lang="en-US" altLang="el-GR" sz="2800" dirty="0" smtClean="0"/>
              <a:t>Gauss-</a:t>
            </a:r>
            <a:r>
              <a:rPr lang="el-GR" altLang="el-GR" sz="2800" dirty="0" smtClean="0"/>
              <a:t>ιανό Θόρυβο (</a:t>
            </a:r>
            <a:r>
              <a:rPr lang="en-US" altLang="el-GR" sz="2800" dirty="0" smtClean="0"/>
              <a:t>AWGN</a:t>
            </a:r>
            <a:r>
              <a:rPr lang="el-GR" altLang="el-GR" sz="2800" dirty="0" smtClean="0"/>
              <a:t>)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Ανίχνευση ελάχιστης απόστασης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Μέγιστη πιθανότητα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endParaRPr lang="el-GR" altLang="el-GR" sz="280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Μέση πιθανότητα σφάλματος συμβόλου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Όριο ένωσης στην πιθανότητα σφάλματος</a:t>
            </a:r>
          </a:p>
          <a:p>
            <a:pPr marL="1257300" lvl="2" indent="-342900">
              <a:buSzPct val="100000"/>
              <a:buFont typeface="Arial" panose="020B0604020202020204" pitchFamily="34" charset="0"/>
              <a:buChar char="•"/>
            </a:pPr>
            <a:r>
              <a:rPr lang="el-GR" altLang="el-GR" sz="2800" dirty="0" smtClean="0"/>
              <a:t>Το άνω όριο στην πιθανότητα σφάλματος στηρίζεται στην ελάχιστη απόσταση</a:t>
            </a:r>
            <a:r>
              <a:rPr lang="en-US" altLang="el-GR" sz="2800" dirty="0" smtClean="0"/>
              <a:t> </a:t>
            </a:r>
            <a:endParaRPr lang="en-US" alt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7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</p:spPr>
            <p:txBody>
              <a:bodyPr lIns="0" tIns="0" rIns="0" bIns="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l-GR" dirty="0" smtClean="0"/>
                  <a:t>Το πρόβλημα της ανίχνευσης:</a:t>
                </a:r>
                <a:endParaRPr lang="en-US" dirty="0" smtClean="0"/>
              </a:p>
              <a:p>
                <a:pPr lvl="1">
                  <a:defRPr/>
                </a:pPr>
                <a:r>
                  <a:rPr lang="el-GR" dirty="0" smtClean="0"/>
                  <a:t>Με βάση το διάνυσμα παρατήρησης </a:t>
                </a:r>
                <a:r>
                  <a:rPr lang="en-US" dirty="0" smtClean="0"/>
                  <a:t>p </a:t>
                </a:r>
                <a:r>
                  <a:rPr lang="el-GR" dirty="0" smtClean="0"/>
                  <a:t>δημιουργείται μια απεικόνιση από το </a:t>
                </a:r>
                <a:r>
                  <a:rPr lang="en-US" dirty="0" smtClean="0"/>
                  <a:t>p </a:t>
                </a:r>
                <a:r>
                  <a:rPr lang="el-GR" dirty="0" smtClean="0"/>
                  <a:t>στην εκτίμηση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</m:acc>
                  </m:oMath>
                </a14:m>
                <a:r>
                  <a:rPr lang="en-US" b="1" dirty="0" smtClean="0"/>
                  <a:t> </a:t>
                </a:r>
                <a:r>
                  <a:rPr lang="el-GR" dirty="0" smtClean="0"/>
                  <a:t>του μεταδιδόμενου συμβόλου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b="1" dirty="0" smtClean="0"/>
                  <a:t> </a:t>
                </a:r>
                <a:r>
                  <a:rPr lang="el-GR" dirty="0" smtClean="0"/>
                  <a:t>ώστε η μέση πιθανότητα σφάλματος να είναι ελάχιστη</a:t>
                </a:r>
                <a:endParaRPr lang="en-US" dirty="0" smtClean="0"/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2444" t="-3369" r="-303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 txBox="1">
            <a:spLocks/>
          </p:cNvSpPr>
          <p:nvPr/>
        </p:nvSpPr>
        <p:spPr>
          <a:xfrm>
            <a:off x="457200" y="273600"/>
            <a:ext cx="8229240" cy="1123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 smtClean="0">
                <a:solidFill>
                  <a:schemeClr val="accent1"/>
                </a:solidFill>
              </a:rPr>
              <a:t>Ανίχνευση </a:t>
            </a:r>
            <a:r>
              <a:rPr lang="el-GR" dirty="0">
                <a:solidFill>
                  <a:schemeClr val="accent1"/>
                </a:solidFill>
              </a:rPr>
              <a:t>σήματος στον </a:t>
            </a:r>
            <a:r>
              <a:rPr lang="el-GR" dirty="0" smtClean="0">
                <a:solidFill>
                  <a:schemeClr val="accent1"/>
                </a:solidFill>
              </a:rPr>
              <a:t>AWGN</a:t>
            </a:r>
            <a:endParaRPr lang="el-GR" dirty="0">
              <a:solidFill>
                <a:schemeClr val="accent1"/>
              </a:solidFill>
            </a:endParaRPr>
          </a:p>
          <a:p>
            <a:pPr algn="ctr"/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408238" y="4648200"/>
            <a:ext cx="1401762" cy="762000"/>
          </a:xfrm>
          <a:prstGeom prst="rect">
            <a:avLst/>
          </a:prstGeom>
          <a:noFill/>
          <a:ln w="284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tx1"/>
              </a:buClr>
            </a:pPr>
            <a:r>
              <a:rPr lang="el-GR" altLang="el-GR" b="1" dirty="0" smtClean="0">
                <a:solidFill>
                  <a:srgbClr val="3333CC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Διαμορφωτής</a:t>
            </a:r>
            <a:endParaRPr lang="en-GB" altLang="el-GR" b="1" dirty="0">
              <a:solidFill>
                <a:srgbClr val="3333CC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>
            <a:off x="3810000" y="5029200"/>
            <a:ext cx="762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4572000" y="4876800"/>
            <a:ext cx="381000" cy="381000"/>
          </a:xfrm>
          <a:prstGeom prst="flowChartOr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chemeClr val="tx1"/>
              </a:buClr>
              <a:buFont typeface="Times New Roman" panose="02020603050405020304" pitchFamily="18" charset="0"/>
              <a:buNone/>
            </a:pPr>
            <a:endParaRPr lang="en-US" altLang="el-GR" sz="2400">
              <a:solidFill>
                <a:schemeClr val="bg1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7" name="Line 8"/>
          <p:cNvSpPr>
            <a:spLocks noChangeShapeType="1"/>
          </p:cNvSpPr>
          <p:nvPr/>
        </p:nvSpPr>
        <p:spPr bwMode="auto">
          <a:xfrm>
            <a:off x="4724400" y="4419600"/>
            <a:ext cx="1588" cy="4572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4953000" y="5029200"/>
            <a:ext cx="762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5715000" y="4648200"/>
            <a:ext cx="1371600" cy="762000"/>
          </a:xfrm>
          <a:prstGeom prst="rect">
            <a:avLst/>
          </a:prstGeom>
          <a:noFill/>
          <a:ln w="2844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tx1"/>
              </a:buClr>
            </a:pPr>
            <a:r>
              <a:rPr lang="el-GR" alt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Κανόνας </a:t>
            </a:r>
          </a:p>
          <a:p>
            <a:pPr algn="ctr">
              <a:buClr>
                <a:schemeClr val="tx1"/>
              </a:buClr>
            </a:pPr>
            <a:r>
              <a:rPr lang="el-GR" alt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Απόφασης</a:t>
            </a:r>
            <a:endParaRPr lang="en-GB" altLang="el-GR" b="1" dirty="0">
              <a:solidFill>
                <a:srgbClr val="FF0000"/>
              </a:solidFill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1634069" y="5029200"/>
            <a:ext cx="762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7086600" y="5029200"/>
            <a:ext cx="7620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32" name="Object 13"/>
          <p:cNvGraphicFramePr>
            <a:graphicFrameLocks noChangeAspect="1"/>
          </p:cNvGraphicFramePr>
          <p:nvPr/>
        </p:nvGraphicFramePr>
        <p:xfrm>
          <a:off x="7945438" y="4711700"/>
          <a:ext cx="436562" cy="469900"/>
        </p:xfrm>
        <a:graphic>
          <a:graphicData uri="http://schemas.openxmlformats.org/presentationml/2006/ole">
            <p:oleObj spid="_x0000_s1136" r:id="rId6" imgW="164814" imgH="177492" progId="Equation.3">
              <p:embed/>
            </p:oleObj>
          </a:graphicData>
        </a:graphic>
      </p:graphicFrame>
      <p:graphicFrame>
        <p:nvGraphicFramePr>
          <p:cNvPr id="33" name="Object 14"/>
          <p:cNvGraphicFramePr>
            <a:graphicFrameLocks noChangeAspect="1"/>
          </p:cNvGraphicFramePr>
          <p:nvPr/>
        </p:nvGraphicFramePr>
        <p:xfrm>
          <a:off x="1143000" y="4652963"/>
          <a:ext cx="503238" cy="604837"/>
        </p:xfrm>
        <a:graphic>
          <a:graphicData uri="http://schemas.openxmlformats.org/presentationml/2006/ole">
            <p:oleObj spid="_x0000_s1137" r:id="rId7" imgW="190500" imgH="228600" progId="Equation.3">
              <p:embed/>
            </p:oleObj>
          </a:graphicData>
        </a:graphic>
      </p:graphicFrame>
      <p:graphicFrame>
        <p:nvGraphicFramePr>
          <p:cNvPr id="34" name="Object 15"/>
          <p:cNvGraphicFramePr>
            <a:graphicFrameLocks noChangeAspect="1"/>
          </p:cNvGraphicFramePr>
          <p:nvPr/>
        </p:nvGraphicFramePr>
        <p:xfrm>
          <a:off x="5165725" y="4625975"/>
          <a:ext cx="327025" cy="327025"/>
        </p:xfrm>
        <a:graphic>
          <a:graphicData uri="http://schemas.openxmlformats.org/presentationml/2006/ole">
            <p:oleObj spid="_x0000_s1138" r:id="rId8" imgW="126725" imgH="126725" progId="Equation.3">
              <p:embed/>
            </p:oleObj>
          </a:graphicData>
        </a:graphic>
      </p:graphicFrame>
      <p:graphicFrame>
        <p:nvGraphicFramePr>
          <p:cNvPr id="35" name="Object 16"/>
          <p:cNvGraphicFramePr>
            <a:graphicFrameLocks noChangeAspect="1"/>
          </p:cNvGraphicFramePr>
          <p:nvPr/>
        </p:nvGraphicFramePr>
        <p:xfrm>
          <a:off x="3940175" y="4495800"/>
          <a:ext cx="360363" cy="588963"/>
        </p:xfrm>
        <a:graphic>
          <a:graphicData uri="http://schemas.openxmlformats.org/presentationml/2006/ole">
            <p:oleObj spid="_x0000_s1139" r:id="rId9" imgW="139700" imgH="228600" progId="Equation.3">
              <p:embed/>
            </p:oleObj>
          </a:graphicData>
        </a:graphic>
      </p:graphicFrame>
      <p:graphicFrame>
        <p:nvGraphicFramePr>
          <p:cNvPr id="36" name="Object 17"/>
          <p:cNvGraphicFramePr>
            <a:graphicFrameLocks noChangeAspect="1"/>
          </p:cNvGraphicFramePr>
          <p:nvPr/>
        </p:nvGraphicFramePr>
        <p:xfrm>
          <a:off x="4556125" y="4038600"/>
          <a:ext cx="328613" cy="327025"/>
        </p:xfrm>
        <a:graphic>
          <a:graphicData uri="http://schemas.openxmlformats.org/presentationml/2006/ole">
            <p:oleObj spid="_x0000_s1140" r:id="rId10" imgW="126725" imgH="126725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242192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7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273600"/>
            <a:ext cx="8229240" cy="1123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 smtClean="0">
                <a:solidFill>
                  <a:schemeClr val="accent1"/>
                </a:solidFill>
              </a:rPr>
              <a:t>Στατιστικά του διανύσματος παρατήρησης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57200" y="1464727"/>
            <a:ext cx="83820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8188" indent="-280988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dirty="0" smtClean="0"/>
              <a:t>Μοντέλο καναλιού με </a:t>
            </a:r>
            <a:r>
              <a:rPr lang="en-GB" altLang="el-GR" dirty="0" smtClean="0"/>
              <a:t>AWGN</a:t>
            </a:r>
            <a:r>
              <a:rPr lang="en-US" altLang="el-GR" dirty="0" smtClean="0"/>
              <a:t>:</a:t>
            </a:r>
            <a:endParaRPr lang="en-GB" altLang="el-GR" dirty="0"/>
          </a:p>
          <a:p>
            <a:pPr lvl="1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Το Σήμα</a:t>
            </a:r>
            <a:r>
              <a:rPr lang="en-GB" altLang="el-GR" sz="2400" dirty="0" smtClean="0"/>
              <a:t>                            </a:t>
            </a:r>
            <a:r>
              <a:rPr lang="el-GR" altLang="el-GR" sz="2400" dirty="0" smtClean="0"/>
              <a:t>είναι αιτιοκρατικό</a:t>
            </a:r>
            <a:endParaRPr lang="en-GB" altLang="el-GR" sz="2400" dirty="0"/>
          </a:p>
          <a:p>
            <a:pPr lvl="1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Τα στοιχεία του διανύσματος θορύβου                     είναι </a:t>
            </a:r>
            <a:r>
              <a:rPr lang="en-US" altLang="el-GR" sz="2400" dirty="0" smtClean="0"/>
              <a:t>Gauss</a:t>
            </a:r>
            <a:r>
              <a:rPr lang="el-GR" altLang="el-GR" sz="2400" dirty="0" smtClean="0"/>
              <a:t>ιανές τυχαίες μεταβλητές με μηδενικό μέσο και διασπορά         . Το διάνυσμα θορύβου </a:t>
            </a:r>
            <a:r>
              <a:rPr lang="en-US" altLang="el-GR" sz="2400" dirty="0" smtClean="0"/>
              <a:t>pdf </a:t>
            </a:r>
            <a:r>
              <a:rPr lang="el-GR" altLang="el-GR" sz="2400" dirty="0" smtClean="0"/>
              <a:t>είναι:</a:t>
            </a:r>
            <a:endParaRPr lang="en-GB" altLang="el-GR" sz="2400" dirty="0"/>
          </a:p>
          <a:p>
            <a:pPr lvl="1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l-GR" sz="2400" dirty="0"/>
          </a:p>
          <a:p>
            <a:pPr lvl="1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l-GR" altLang="el-GR" sz="2400" dirty="0" smtClean="0"/>
          </a:p>
          <a:p>
            <a:pPr lvl="1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sz="2400" dirty="0" smtClean="0"/>
              <a:t>Τα στοιχεία διανύσματος παρατήρησης                            είναι ανεξάρτητες </a:t>
            </a:r>
            <a:r>
              <a:rPr lang="en-US" altLang="el-GR" sz="2400" dirty="0" smtClean="0"/>
              <a:t>Gauss</a:t>
            </a:r>
            <a:r>
              <a:rPr lang="el-GR" altLang="el-GR" sz="2400" dirty="0" smtClean="0"/>
              <a:t>-ιανές τυχαίες μεταβλητές. Το </a:t>
            </a:r>
            <a:r>
              <a:rPr lang="en-US" altLang="el-GR" sz="2400" dirty="0" smtClean="0"/>
              <a:t>pdf </a:t>
            </a:r>
            <a:r>
              <a:rPr lang="el-GR" altLang="el-GR" sz="2400" dirty="0" smtClean="0"/>
              <a:t>είναι:</a:t>
            </a:r>
            <a:endParaRPr lang="en-GB" altLang="el-GR" sz="2400" dirty="0"/>
          </a:p>
        </p:txBody>
      </p:sp>
      <p:graphicFrame>
        <p:nvGraphicFramePr>
          <p:cNvPr id="2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7893732"/>
              </p:ext>
            </p:extLst>
          </p:nvPr>
        </p:nvGraphicFramePr>
        <p:xfrm>
          <a:off x="2526492" y="3596231"/>
          <a:ext cx="3711575" cy="1119188"/>
        </p:xfrm>
        <a:graphic>
          <a:graphicData uri="http://schemas.openxmlformats.org/presentationml/2006/ole">
            <p:oleObj spid="_x0000_s2179" name="Equation" r:id="rId5" imgW="755318" imgH="227630" progId="Equation.3">
              <p:embed/>
            </p:oleObj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1518150"/>
              </p:ext>
            </p:extLst>
          </p:nvPr>
        </p:nvGraphicFramePr>
        <p:xfrm>
          <a:off x="2492626" y="2067452"/>
          <a:ext cx="2214562" cy="428625"/>
        </p:xfrm>
        <a:graphic>
          <a:graphicData uri="http://schemas.openxmlformats.org/presentationml/2006/ole">
            <p:oleObj spid="_x0000_s2180" name="Equation" r:id="rId6" imgW="603249" imgH="116758" progId="Equation.3">
              <p:embed/>
            </p:oleObj>
          </a:graphicData>
        </a:graphic>
      </p:graphicFrame>
      <p:graphicFrame>
        <p:nvGraphicFramePr>
          <p:cNvPr id="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089828"/>
              </p:ext>
            </p:extLst>
          </p:nvPr>
        </p:nvGraphicFramePr>
        <p:xfrm>
          <a:off x="2247378" y="5389903"/>
          <a:ext cx="4500563" cy="1119187"/>
        </p:xfrm>
        <a:graphic>
          <a:graphicData uri="http://schemas.openxmlformats.org/presentationml/2006/ole">
            <p:oleObj spid="_x0000_s2181" name="Equation" r:id="rId7" imgW="787226" imgH="195695" progId="Equation.3">
              <p:embed/>
            </p:oleObj>
          </a:graphicData>
        </a:graphic>
      </p:graphicFrame>
      <p:graphicFrame>
        <p:nvGraphicFramePr>
          <p:cNvPr id="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9664938"/>
              </p:ext>
            </p:extLst>
          </p:nvPr>
        </p:nvGraphicFramePr>
        <p:xfrm>
          <a:off x="6502398" y="2464854"/>
          <a:ext cx="2193649" cy="464613"/>
        </p:xfrm>
        <a:graphic>
          <a:graphicData uri="http://schemas.openxmlformats.org/presentationml/2006/ole">
            <p:oleObj spid="_x0000_s2182" name="Equation" r:id="rId8" imgW="594163" imgH="125823" progId="Equation.3">
              <p:embed/>
            </p:oleObj>
          </a:graphicData>
        </a:graphic>
      </p:graphicFrame>
      <p:graphicFrame>
        <p:nvGraphicFramePr>
          <p:cNvPr id="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1742866"/>
              </p:ext>
            </p:extLst>
          </p:nvPr>
        </p:nvGraphicFramePr>
        <p:xfrm>
          <a:off x="3139268" y="3219708"/>
          <a:ext cx="785813" cy="455613"/>
        </p:xfrm>
        <a:graphic>
          <a:graphicData uri="http://schemas.openxmlformats.org/presentationml/2006/ole">
            <p:oleObj spid="_x0000_s2183" name="Equation" r:id="rId9" imgW="393529" imgH="228501" progId="Equation.3">
              <p:embed/>
            </p:oleObj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88966479"/>
              </p:ext>
            </p:extLst>
          </p:nvPr>
        </p:nvGraphicFramePr>
        <p:xfrm>
          <a:off x="6570912" y="4561756"/>
          <a:ext cx="2142068" cy="464859"/>
        </p:xfrm>
        <a:graphic>
          <a:graphicData uri="http://schemas.openxmlformats.org/presentationml/2006/ole">
            <p:oleObj spid="_x0000_s2184" name="Equation" r:id="rId10" imgW="591775" imgH="128337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182949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Ανίχνευση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3400" y="1143000"/>
            <a:ext cx="77724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775" indent="-280988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Font typeface="Wingdings" panose="05000000000000000000" pitchFamily="2" charset="2"/>
              <a:buChar char=""/>
            </a:pPr>
            <a:r>
              <a:rPr lang="el-GR" altLang="el-GR" dirty="0" smtClean="0"/>
              <a:t>Βέλτιστος κανόνας απόφασης </a:t>
            </a:r>
            <a:r>
              <a:rPr lang="en-GB" altLang="el-GR" dirty="0" smtClean="0"/>
              <a:t>(</a:t>
            </a:r>
            <a:r>
              <a:rPr lang="el-GR" altLang="el-GR" dirty="0" smtClean="0"/>
              <a:t>μέγιστη εκ των υστέρων πιθανότητα</a:t>
            </a:r>
            <a:r>
              <a:rPr lang="en-GB" altLang="el-GR" dirty="0" smtClean="0"/>
              <a:t>):</a:t>
            </a:r>
            <a:endParaRPr lang="en-GB" altLang="el-GR" dirty="0"/>
          </a:p>
          <a:p>
            <a:pPr>
              <a:buClr>
                <a:schemeClr val="tx1"/>
              </a:buClr>
            </a:pPr>
            <a:endParaRPr lang="en-GB" altLang="el-GR" dirty="0"/>
          </a:p>
          <a:p>
            <a:pPr>
              <a:buClr>
                <a:schemeClr val="tx1"/>
              </a:buClr>
            </a:pPr>
            <a:endParaRPr lang="en-GB" altLang="el-GR" dirty="0"/>
          </a:p>
          <a:p>
            <a:pPr lvl="1">
              <a:buClr>
                <a:schemeClr val="tx1"/>
              </a:buClr>
            </a:pPr>
            <a:endParaRPr lang="en-GB" altLang="el-GR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"/>
            </a:pPr>
            <a:r>
              <a:rPr lang="el-GR" altLang="el-GR" dirty="0" smtClean="0"/>
              <a:t>Εφαρμογή του κανόνα </a:t>
            </a:r>
            <a:r>
              <a:rPr lang="en-GB" altLang="el-GR" dirty="0" smtClean="0"/>
              <a:t>Bayes</a:t>
            </a:r>
            <a:r>
              <a:rPr lang="el-GR" altLang="el-GR" dirty="0" smtClean="0"/>
              <a:t>:</a:t>
            </a:r>
            <a:endParaRPr lang="en-GB" altLang="el-GR" dirty="0"/>
          </a:p>
          <a:p>
            <a:pPr>
              <a:buClr>
                <a:schemeClr val="tx1"/>
              </a:buClr>
            </a:pPr>
            <a:endParaRPr lang="en-GB" altLang="el-GR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9487992"/>
              </p:ext>
            </p:extLst>
          </p:nvPr>
        </p:nvGraphicFramePr>
        <p:xfrm>
          <a:off x="974997" y="2284920"/>
          <a:ext cx="7556283" cy="1600457"/>
        </p:xfrm>
        <a:graphic>
          <a:graphicData uri="http://schemas.openxmlformats.org/presentationml/2006/ole">
            <p:oleObj spid="_x0000_s3118" name="Equation" r:id="rId5" imgW="3149600" imgH="673100" progId="Equation.3">
              <p:embed/>
            </p:oleObj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85805968"/>
              </p:ext>
            </p:extLst>
          </p:nvPr>
        </p:nvGraphicFramePr>
        <p:xfrm>
          <a:off x="1104900" y="4473575"/>
          <a:ext cx="3197225" cy="1582738"/>
        </p:xfrm>
        <a:graphic>
          <a:graphicData uri="http://schemas.openxmlformats.org/presentationml/2006/ole">
            <p:oleObj spid="_x0000_s3119" name="Equation" r:id="rId6" imgW="1333500" imgH="660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Ανίχνευση (συνέχεια)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3400" y="1143000"/>
            <a:ext cx="77724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775" indent="-280988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Font typeface="Wingdings" panose="05000000000000000000" pitchFamily="2" charset="2"/>
              <a:buChar char=""/>
            </a:pPr>
            <a:r>
              <a:rPr lang="el-GR" altLang="el-GR" dirty="0" smtClean="0"/>
              <a:t>Κατακερματισμός του χώρου σήματος σε </a:t>
            </a:r>
            <a:r>
              <a:rPr lang="el-GR" altLang="el-GR" i="1" dirty="0" smtClean="0"/>
              <a:t>Μ</a:t>
            </a:r>
            <a:r>
              <a:rPr lang="el-GR" altLang="el-GR" dirty="0" smtClean="0"/>
              <a:t> επίπεδα απόφασης               ώστε:</a:t>
            </a:r>
            <a:endParaRPr lang="en-GB" altLang="el-GR" dirty="0"/>
          </a:p>
          <a:p>
            <a:pPr marL="0" indent="0">
              <a:buClr>
                <a:schemeClr val="tx1"/>
              </a:buClr>
              <a:buNone/>
            </a:pPr>
            <a:endParaRPr lang="en-GB" altLang="el-GR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3618132"/>
              </p:ext>
            </p:extLst>
          </p:nvPr>
        </p:nvGraphicFramePr>
        <p:xfrm>
          <a:off x="1261411" y="2330449"/>
          <a:ext cx="6414152" cy="2597151"/>
        </p:xfrm>
        <a:graphic>
          <a:graphicData uri="http://schemas.openxmlformats.org/presentationml/2006/ole">
            <p:oleObj spid="_x0000_s4136" name="Equation" r:id="rId5" imgW="2794000" imgH="1168400" progId="Equation.3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1672252"/>
              </p:ext>
            </p:extLst>
          </p:nvPr>
        </p:nvGraphicFramePr>
        <p:xfrm>
          <a:off x="5604933" y="1708129"/>
          <a:ext cx="1471613" cy="542925"/>
        </p:xfrm>
        <a:graphic>
          <a:graphicData uri="http://schemas.openxmlformats.org/presentationml/2006/ole">
            <p:oleObj spid="_x0000_s4137" name="Equation" r:id="rId6" imgW="516103" imgH="190734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281974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Ανίχνευση (μέγιστη πιθανοφάνεια </a:t>
            </a:r>
            <a:r>
              <a:rPr lang="en-US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ML</a:t>
            </a: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)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3400" y="1244598"/>
            <a:ext cx="77724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775" indent="-280988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dirty="0" smtClean="0"/>
              <a:t>Βέλτιστος κανόνας απόφασης για ισά πιθανοτικά σύμβολα:</a:t>
            </a:r>
            <a:endParaRPr lang="en-GB" altLang="el-GR" dirty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l-GR" dirty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l-GR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dirty="0" smtClean="0"/>
              <a:t>Ή ισοδύναμα η μέγιστη πιθανοφάνεια </a:t>
            </a:r>
            <a:r>
              <a:rPr lang="en-US" altLang="el-GR" dirty="0" smtClean="0"/>
              <a:t>(ML)</a:t>
            </a:r>
            <a:r>
              <a:rPr lang="el-GR" altLang="el-GR" dirty="0" smtClean="0"/>
              <a:t>:</a:t>
            </a:r>
            <a:endParaRPr lang="en-GB" altLang="el-GR" dirty="0"/>
          </a:p>
          <a:p>
            <a:pPr marL="0" indent="0">
              <a:buClr>
                <a:schemeClr val="tx1"/>
              </a:buClr>
              <a:buNone/>
            </a:pPr>
            <a:endParaRPr lang="en-GB" altLang="el-GR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83819275"/>
              </p:ext>
            </p:extLst>
          </p:nvPr>
        </p:nvGraphicFramePr>
        <p:xfrm>
          <a:off x="2454275" y="2352150"/>
          <a:ext cx="4573588" cy="1081087"/>
        </p:xfrm>
        <a:graphic>
          <a:graphicData uri="http://schemas.openxmlformats.org/presentationml/2006/ole">
            <p:oleObj spid="_x0000_s5160" name="Equation" r:id="rId5" imgW="1917700" imgH="457200" progId="Equation.3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8928232"/>
              </p:ext>
            </p:extLst>
          </p:nvPr>
        </p:nvGraphicFramePr>
        <p:xfrm>
          <a:off x="2379663" y="4079875"/>
          <a:ext cx="5027612" cy="1081088"/>
        </p:xfrm>
        <a:graphic>
          <a:graphicData uri="http://schemas.openxmlformats.org/presentationml/2006/ole">
            <p:oleObj spid="_x0000_s5161" name="Equation" r:id="rId6" imgW="2108200" imgH="457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988689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Ανίχνευση (μέγιστη πιθανοφάνεια </a:t>
            </a:r>
            <a:r>
              <a:rPr lang="en-US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ML</a:t>
            </a: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)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3400" y="1380062"/>
            <a:ext cx="77724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775" indent="-280988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dirty="0" smtClean="0"/>
              <a:t>Κατακερματισμός του χώρου σήματος σε </a:t>
            </a:r>
            <a:r>
              <a:rPr lang="el-GR" altLang="el-GR" i="1" dirty="0" smtClean="0"/>
              <a:t>Μ</a:t>
            </a:r>
            <a:r>
              <a:rPr lang="el-GR" altLang="el-GR" dirty="0" smtClean="0"/>
              <a:t> ζώνες-επίπεδα απόφασης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dirty="0" smtClean="0"/>
              <a:t>Επανακαθορισμός του κανόνα μέγιστης πιθανοφάνειας απόφασης ώστε:            </a:t>
            </a:r>
            <a:endParaRPr lang="en-GB" altLang="el-GR" dirty="0"/>
          </a:p>
          <a:p>
            <a:pPr marL="0" indent="0">
              <a:buClr>
                <a:schemeClr val="tx1"/>
              </a:buClr>
              <a:buNone/>
            </a:pPr>
            <a:endParaRPr lang="en-GB" altLang="el-GR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2577004"/>
              </p:ext>
            </p:extLst>
          </p:nvPr>
        </p:nvGraphicFramePr>
        <p:xfrm>
          <a:off x="1422400" y="3487211"/>
          <a:ext cx="6356350" cy="2013395"/>
        </p:xfrm>
        <a:graphic>
          <a:graphicData uri="http://schemas.openxmlformats.org/presentationml/2006/ole">
            <p:oleObj spid="_x0000_s6178" name="Equation" r:id="rId5" imgW="2794000" imgH="914400" progId="Equation.3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3350672"/>
              </p:ext>
            </p:extLst>
          </p:nvPr>
        </p:nvGraphicFramePr>
        <p:xfrm>
          <a:off x="6671734" y="1693861"/>
          <a:ext cx="1471613" cy="542925"/>
        </p:xfrm>
        <a:graphic>
          <a:graphicData uri="http://schemas.openxmlformats.org/presentationml/2006/ole">
            <p:oleObj spid="_x0000_s6179" name="Equation" r:id="rId6" imgW="516103" imgH="190734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999960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Κανόνας Ανίχνευσης (απλοποίηση </a:t>
            </a:r>
            <a:r>
              <a:rPr lang="en-US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ML</a:t>
            </a:r>
            <a:r>
              <a:rPr lang="el-GR" sz="4400" strike="noStrike" dirty="0" smtClean="0">
                <a:solidFill>
                  <a:srgbClr val="5075BC"/>
                </a:solidFill>
                <a:latin typeface="+mj-lt"/>
                <a:ea typeface="DejaVu Sans"/>
              </a:rPr>
              <a:t>)</a:t>
            </a:r>
            <a:endParaRPr dirty="0">
              <a:latin typeface="+mj-lt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1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3400" y="1244598"/>
            <a:ext cx="7772400" cy="442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775" indent="-280988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dirty="0" smtClean="0"/>
              <a:t>Μπορεί να απλοποιηθεί ο Βέλτιστος κανόνας απόφασης ανίχνευσης:</a:t>
            </a:r>
            <a:endParaRPr lang="en-GB" altLang="el-GR" dirty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l-GR" dirty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altLang="el-GR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altLang="el-GR" dirty="0" smtClean="0"/>
              <a:t>Ή ισοδύναμα :</a:t>
            </a:r>
            <a:endParaRPr lang="en-GB" altLang="el-GR" dirty="0"/>
          </a:p>
          <a:p>
            <a:pPr marL="0" indent="0">
              <a:buClr>
                <a:schemeClr val="tx1"/>
              </a:buClr>
              <a:buNone/>
            </a:pPr>
            <a:endParaRPr lang="en-GB" altLang="el-GR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54095599"/>
              </p:ext>
            </p:extLst>
          </p:nvPr>
        </p:nvGraphicFramePr>
        <p:xfrm>
          <a:off x="1539875" y="2270125"/>
          <a:ext cx="4772025" cy="963613"/>
        </p:xfrm>
        <a:graphic>
          <a:graphicData uri="http://schemas.openxmlformats.org/presentationml/2006/ole">
            <p:oleObj spid="_x0000_s7198" name="Equation" r:id="rId5" imgW="2146300" imgH="482600" progId="Equation.3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1228472"/>
              </p:ext>
            </p:extLst>
          </p:nvPr>
        </p:nvGraphicFramePr>
        <p:xfrm>
          <a:off x="1879599" y="4090988"/>
          <a:ext cx="4894263" cy="1845844"/>
        </p:xfrm>
        <a:graphic>
          <a:graphicData uri="http://schemas.openxmlformats.org/presentationml/2006/ole">
            <p:oleObj spid="_x0000_s7199" name="Equation" r:id="rId6" imgW="2247900" imgH="9144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529778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5776</TotalTime>
  <Words>480</Words>
  <Application>Microsoft Office PowerPoint</Application>
  <PresentationFormat>Προβολή στην οθόνη (4:3)</PresentationFormat>
  <Paragraphs>101</Paragraphs>
  <Slides>18</Slides>
  <Notes>16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18</vt:i4>
      </vt:variant>
    </vt:vector>
  </HeadingPairs>
  <TitlesOfParts>
    <vt:vector size="22" baseType="lpstr">
      <vt:lpstr>Office Theme</vt:lpstr>
      <vt:lpstr>Office Theme</vt:lpstr>
      <vt:lpstr>Microsoft Equation 3.0</vt:lpstr>
      <vt:lpstr>Equation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Χρηματοδότηση</vt:lpstr>
      <vt:lpstr>Διαφάνεια 14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Manager>Στυλιανάκης Βασίλης</Manager>
  <Company>Πανεπιστήμιο Πατρών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Ψηφιακές Επικοινωνίες Ι</dc:title>
  <dc:subject>Ανίχνευση σήματος με Προσθετικό Λευκό Γκαουσσιανό Θόρυβο (AWGN)</dc:subject>
  <dc:creator>Στυλιανάκης Βασίλης</dc:creator>
  <cp:keywords>σήμα,ανίχνευση, μέγιστη πιθανοφάνεια, λευκός θόρυβος; ανίχνευση; λευκός θόρυβος; φίλτρο</cp:keywords>
  <cp:lastModifiedBy>Stylianakis</cp:lastModifiedBy>
  <cp:revision>114</cp:revision>
  <dcterms:modified xsi:type="dcterms:W3CDTF">2015-09-09T18:37:55Z</dcterms:modified>
  <dc:language>en-GB</dc:language>
</cp:coreProperties>
</file>