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9" r:id="rId3"/>
    <p:sldId id="260" r:id="rId4"/>
    <p:sldId id="262" r:id="rId5"/>
    <p:sldId id="267" r:id="rId6"/>
    <p:sldId id="268" r:id="rId7"/>
    <p:sldId id="269" r:id="rId8"/>
    <p:sldId id="265"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9D4A21-7220-4E7D-9814-78BEC098CD93}" type="datetimeFigureOut">
              <a:rPr lang="el-GR" smtClean="0"/>
              <a:pPr/>
              <a:t>19/4/2013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ADC0D-F69A-4D38-98E3-08F4CABFDD1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FDA9ACA-3D30-402A-B9DE-6FD14B602EF0}" type="datetimeFigureOut">
              <a:rPr lang="el-GR" smtClean="0"/>
              <a:pPr/>
              <a:t>19/4/2013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FDA9ACA-3D30-402A-B9DE-6FD14B602EF0}" type="datetimeFigureOut">
              <a:rPr lang="el-GR" smtClean="0"/>
              <a:pPr/>
              <a:t>19/4/2013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FDA9ACA-3D30-402A-B9DE-6FD14B602EF0}" type="datetimeFigureOut">
              <a:rPr lang="el-GR" smtClean="0"/>
              <a:pPr/>
              <a:t>19/4/2013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FDA9ACA-3D30-402A-B9DE-6FD14B602EF0}" type="datetimeFigureOut">
              <a:rPr lang="el-GR" smtClean="0"/>
              <a:pPr/>
              <a:t>19/4/2013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DA9ACA-3D30-402A-B9DE-6FD14B602EF0}" type="datetimeFigureOut">
              <a:rPr lang="el-GR" smtClean="0"/>
              <a:pPr/>
              <a:t>19/4/2013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5FDA9ACA-3D30-402A-B9DE-6FD14B602EF0}" type="datetimeFigureOut">
              <a:rPr lang="el-GR" smtClean="0"/>
              <a:pPr/>
              <a:t>19/4/2013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FDA9ACA-3D30-402A-B9DE-6FD14B602EF0}" type="datetimeFigureOut">
              <a:rPr lang="el-GR" smtClean="0"/>
              <a:pPr/>
              <a:t>19/4/2013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FDA9ACA-3D30-402A-B9DE-6FD14B602EF0}" type="datetimeFigureOut">
              <a:rPr lang="el-GR" smtClean="0"/>
              <a:pPr/>
              <a:t>19/4/2013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DA9ACA-3D30-402A-B9DE-6FD14B602EF0}" type="datetimeFigureOut">
              <a:rPr lang="el-GR" smtClean="0"/>
              <a:pPr/>
              <a:t>19/4/2013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DA9ACA-3D30-402A-B9DE-6FD14B602EF0}" type="datetimeFigureOut">
              <a:rPr lang="el-GR" smtClean="0"/>
              <a:pPr/>
              <a:t>19/4/2013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DA9ACA-3D30-402A-B9DE-6FD14B602EF0}" type="datetimeFigureOut">
              <a:rPr lang="el-GR" smtClean="0"/>
              <a:pPr/>
              <a:t>19/4/2013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DA9ACA-3D30-402A-B9DE-6FD14B602EF0}" type="datetimeFigureOut">
              <a:rPr lang="el-GR" smtClean="0"/>
              <a:pPr/>
              <a:t>19/4/2013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004DD-1BB1-4670-A759-09927D0224C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3352800"/>
          </a:xfrm>
          <a:solidFill>
            <a:schemeClr val="accent5">
              <a:lumMod val="40000"/>
              <a:lumOff val="60000"/>
            </a:schemeClr>
          </a:solidFill>
        </p:spPr>
        <p:txBody>
          <a:bodyPr>
            <a:normAutofit/>
          </a:bodyPr>
          <a:lstStyle/>
          <a:p>
            <a:r>
              <a:rPr lang="el-GR" sz="4000" dirty="0" smtClean="0">
                <a:latin typeface="Tahoma" pitchFamily="34" charset="0"/>
                <a:cs typeface="Tahoma" pitchFamily="34" charset="0"/>
              </a:rPr>
              <a:t/>
            </a:r>
            <a:br>
              <a:rPr lang="el-GR" sz="4000" dirty="0" smtClean="0">
                <a:latin typeface="Tahoma" pitchFamily="34" charset="0"/>
                <a:cs typeface="Tahoma" pitchFamily="34" charset="0"/>
              </a:rPr>
            </a:br>
            <a:r>
              <a:rPr lang="el-GR" sz="4000" dirty="0" smtClean="0">
                <a:latin typeface="Tahoma" pitchFamily="34" charset="0"/>
                <a:cs typeface="Tahoma" pitchFamily="34" charset="0"/>
              </a:rPr>
              <a:t>ΚΟΙΝΩΝΙΟΛΟΓΙΑ ΤΗΣ ΟΙΚΟΓΕΝΕΙΑΣ</a:t>
            </a:r>
            <a:endParaRPr lang="el-GR" sz="4000" dirty="0">
              <a:latin typeface="Tahoma" pitchFamily="34" charset="0"/>
              <a:cs typeface="Tahoma" pitchFamily="34" charset="0"/>
            </a:endParaRPr>
          </a:p>
        </p:txBody>
      </p:sp>
      <p:sp>
        <p:nvSpPr>
          <p:cNvPr id="6" name="TextBox 5"/>
          <p:cNvSpPr txBox="1"/>
          <p:nvPr/>
        </p:nvSpPr>
        <p:spPr>
          <a:xfrm>
            <a:off x="3505200" y="4503003"/>
            <a:ext cx="5638800" cy="707886"/>
          </a:xfrm>
          <a:prstGeom prst="rect">
            <a:avLst/>
          </a:prstGeom>
          <a:noFill/>
        </p:spPr>
        <p:txBody>
          <a:bodyPr wrap="square" rtlCol="0">
            <a:spAutoFit/>
          </a:bodyPr>
          <a:lstStyle/>
          <a:p>
            <a:pPr algn="ctr"/>
            <a:r>
              <a:rPr lang="el-GR" sz="2000" dirty="0" smtClean="0">
                <a:latin typeface="Tahoma" pitchFamily="34" charset="0"/>
                <a:cs typeface="Tahoma" pitchFamily="34" charset="0"/>
              </a:rPr>
              <a:t>ΑΝΤΙΓΟΝΗ-ΑΛΜΠΑ ΠΑΠΑΚΩΝΣΤΑΝΤΙΝΟΥ</a:t>
            </a:r>
            <a:endParaRPr lang="en-US" sz="2000" dirty="0" smtClean="0">
              <a:latin typeface="Tahoma" pitchFamily="34" charset="0"/>
              <a:cs typeface="Tahoma" pitchFamily="34" charset="0"/>
            </a:endParaRPr>
          </a:p>
          <a:p>
            <a:pPr algn="ctr"/>
            <a:r>
              <a:rPr lang="el-GR" sz="2000" dirty="0" smtClean="0">
                <a:latin typeface="Tahoma" pitchFamily="34" charset="0"/>
                <a:cs typeface="Tahoma" pitchFamily="34" charset="0"/>
              </a:rPr>
              <a:t>Διδάσκουσα Π.Δ. 407/80</a:t>
            </a:r>
            <a:endParaRPr lang="el-GR" sz="2000" dirty="0">
              <a:latin typeface="Tahoma" pitchFamily="34" charset="0"/>
              <a:cs typeface="Tahoma" pitchFamily="34" charset="0"/>
            </a:endParaRPr>
          </a:p>
        </p:txBody>
      </p:sp>
      <p:sp>
        <p:nvSpPr>
          <p:cNvPr id="5" name="TextBox 4"/>
          <p:cNvSpPr txBox="1"/>
          <p:nvPr/>
        </p:nvSpPr>
        <p:spPr>
          <a:xfrm>
            <a:off x="0" y="6183868"/>
            <a:ext cx="9144000" cy="369332"/>
          </a:xfrm>
          <a:prstGeom prst="rect">
            <a:avLst/>
          </a:prstGeom>
          <a:noFill/>
        </p:spPr>
        <p:txBody>
          <a:bodyPr wrap="square" rtlCol="0">
            <a:spAutoFit/>
          </a:bodyPr>
          <a:lstStyle/>
          <a:p>
            <a:pPr algn="ctr"/>
            <a:r>
              <a:rPr lang="el-GR" dirty="0" smtClean="0">
                <a:latin typeface="Tahoma" pitchFamily="34" charset="0"/>
                <a:cs typeface="Tahoma" pitchFamily="34" charset="0"/>
              </a:rPr>
              <a:t>ΜΑΘΗΜΑ </a:t>
            </a:r>
            <a:r>
              <a:rPr lang="en-US" dirty="0">
                <a:latin typeface="Tahoma" pitchFamily="34" charset="0"/>
                <a:cs typeface="Tahoma" pitchFamily="34" charset="0"/>
              </a:rPr>
              <a:t>9</a:t>
            </a:r>
            <a:r>
              <a:rPr lang="el-GR" baseline="30000" dirty="0" smtClean="0">
                <a:latin typeface="Tahoma" pitchFamily="34" charset="0"/>
                <a:cs typeface="Tahoma" pitchFamily="34" charset="0"/>
              </a:rPr>
              <a:t>Ο</a:t>
            </a:r>
            <a:r>
              <a:rPr lang="el-GR" dirty="0" smtClean="0">
                <a:latin typeface="Tahoma" pitchFamily="34" charset="0"/>
                <a:cs typeface="Tahoma" pitchFamily="34" charset="0"/>
              </a:rPr>
              <a:t> (</a:t>
            </a:r>
            <a:r>
              <a:rPr lang="en-US" dirty="0" smtClean="0">
                <a:latin typeface="Tahoma" pitchFamily="34" charset="0"/>
                <a:cs typeface="Tahoma" pitchFamily="34" charset="0"/>
              </a:rPr>
              <a:t>19</a:t>
            </a:r>
            <a:r>
              <a:rPr lang="el-GR" dirty="0" smtClean="0">
                <a:latin typeface="Tahoma" pitchFamily="34" charset="0"/>
                <a:cs typeface="Tahoma" pitchFamily="34" charset="0"/>
              </a:rPr>
              <a:t>/0</a:t>
            </a:r>
            <a:r>
              <a:rPr lang="en-US" dirty="0" smtClean="0">
                <a:latin typeface="Tahoma" pitchFamily="34" charset="0"/>
                <a:cs typeface="Tahoma" pitchFamily="34" charset="0"/>
              </a:rPr>
              <a:t>4</a:t>
            </a:r>
            <a:r>
              <a:rPr lang="el-GR" dirty="0" smtClean="0">
                <a:latin typeface="Tahoma" pitchFamily="34" charset="0"/>
                <a:cs typeface="Tahoma" pitchFamily="34" charset="0"/>
              </a:rPr>
              <a:t>/2013): ΠΡΟΣΕΓΓΙΣΗ ΤΩΝ ΕΝΔΟΟΙΚΟΓΕΝΕΙΑΚΩΝ ΣΧΕΣΕΩΝ</a:t>
            </a:r>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ΠΡΟΣΕΓΓΙΣΗ ΤΩΝ ΕΝΔΟΟΙΚΟΓΕΝΕΙΑΚΩΝ ΣΧΕΣΕΩΝ</a:t>
            </a:r>
            <a:endParaRPr lang="el-GR" sz="3600" b="1" dirty="0">
              <a:latin typeface="Tahoma" pitchFamily="34" charset="0"/>
              <a:cs typeface="Tahoma" pitchFamily="34" charset="0"/>
            </a:endParaRPr>
          </a:p>
        </p:txBody>
      </p:sp>
      <p:sp>
        <p:nvSpPr>
          <p:cNvPr id="5" name="TextBox 4"/>
          <p:cNvSpPr txBox="1"/>
          <p:nvPr/>
        </p:nvSpPr>
        <p:spPr>
          <a:xfrm>
            <a:off x="0" y="1600200"/>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Οι ενδοοικογενειακές σχέσεις διαφοροποιούνται τόσο με την πάροδο των ετών (ηλικία γονέων και παιδιών), όσο και με το πέρασμα από μια παραδοσιακή οργάνωση σε μια πιο σύγχρονη</a:t>
            </a:r>
            <a:r>
              <a:rPr lang="en-US" sz="2400" dirty="0" smtClean="0">
                <a:latin typeface="Tahoma" pitchFamily="34" charset="0"/>
                <a:cs typeface="Tahoma" pitchFamily="34" charset="0"/>
              </a:rPr>
              <a:t>.</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2861608"/>
            <a:ext cx="9107488"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Σύμφωνα με τον Λ. Μουσούρου, «οι οικογενειακοί ρόλοι χαρακτηρίζονται από μια εγγενή ασάφεια, ρευστότητα και αντιφατικότητα οι οποίες επιτείνονται από τη στιγμή κατά την οποία η οικογένεια και ο κοινωνικός της περίγυρος εισέρχονται στη διαδικασία του εκσυγχρονισμού».</a:t>
            </a:r>
            <a:endParaRPr lang="el-GR" sz="2400" dirty="0">
              <a:latin typeface="Tahoma" pitchFamily="34" charset="0"/>
              <a:ea typeface="Tahoma" pitchFamily="34" charset="0"/>
              <a:cs typeface="Tahoma" pitchFamily="34" charset="0"/>
            </a:endParaRPr>
          </a:p>
        </p:txBody>
      </p:sp>
      <p:sp>
        <p:nvSpPr>
          <p:cNvPr id="7" name="TextBox 6"/>
          <p:cNvSpPr txBox="1"/>
          <p:nvPr/>
        </p:nvSpPr>
        <p:spPr>
          <a:xfrm>
            <a:off x="0" y="4919008"/>
            <a:ext cx="9107488"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Παραδοσιακά, οι θέσεις και οι ρόλοι μέσα στην οικογένεια εξαρτώνται από το φύλο και την ηλικία, δηλαδή από χαρακτηριστικά που είναι δεδομένα για το άτομο, και δεν επηρεάζονται από την προσωπικότητα, τις ικανότητες ή τις επιθυμίες του. </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ΠΡΟΣΕΓΓΙΣΗ ΤΩΝ ΕΝΔΟΟΙΚΟΓΕΝΕΙΑΚΩΝ ΣΧΕΣΕΩΝ</a:t>
            </a:r>
            <a:endParaRPr lang="el-GR" sz="3600" b="1" dirty="0">
              <a:latin typeface="Tahoma" pitchFamily="34" charset="0"/>
              <a:cs typeface="Tahoma" pitchFamily="34" charset="0"/>
            </a:endParaRPr>
          </a:p>
        </p:txBody>
      </p:sp>
      <p:sp>
        <p:nvSpPr>
          <p:cNvPr id="5" name="TextBox 4"/>
          <p:cNvSpPr txBox="1"/>
          <p:nvPr/>
        </p:nvSpPr>
        <p:spPr>
          <a:xfrm>
            <a:off x="0" y="1676400"/>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Η παραδοσιακή οικογένεια χαρακτηρίζεται από τις σχέσεις εξουσίας μεταξύ των μελών της και από την ακαμψία των οικογενειακών ρόλων.</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0" y="4034135"/>
            <a:ext cx="9144000" cy="461665"/>
          </a:xfrm>
          <a:prstGeom prst="rect">
            <a:avLst/>
          </a:prstGeom>
          <a:noFill/>
        </p:spPr>
        <p:txBody>
          <a:bodyPr wrap="square" rtlCol="0">
            <a:spAutoFit/>
          </a:bodyPr>
          <a:lstStyle/>
          <a:p>
            <a:pPr marL="457200" indent="-457200" algn="just">
              <a:buClr>
                <a:schemeClr val="accent5">
                  <a:lumMod val="60000"/>
                  <a:lumOff val="40000"/>
                </a:schemeClr>
              </a:buClr>
              <a:buFont typeface="+mj-lt"/>
              <a:buAutoNum type="arabicPeriod"/>
            </a:pPr>
            <a:r>
              <a:rPr lang="el-GR" sz="2400" dirty="0" smtClean="0">
                <a:latin typeface="Tahoma" pitchFamily="34" charset="0"/>
                <a:cs typeface="Tahoma" pitchFamily="34" charset="0"/>
              </a:rPr>
              <a:t>Αριθμός και ηλικία των παιδιών</a:t>
            </a:r>
            <a:endParaRPr lang="el-GR" sz="2400" dirty="0">
              <a:latin typeface="Tahoma" pitchFamily="34" charset="0"/>
              <a:ea typeface="Tahoma" pitchFamily="34" charset="0"/>
              <a:cs typeface="Tahoma" pitchFamily="34" charset="0"/>
            </a:endParaRPr>
          </a:p>
        </p:txBody>
      </p:sp>
      <p:sp>
        <p:nvSpPr>
          <p:cNvPr id="7" name="TextBox 6"/>
          <p:cNvSpPr txBox="1"/>
          <p:nvPr/>
        </p:nvSpPr>
        <p:spPr>
          <a:xfrm>
            <a:off x="0" y="3048000"/>
            <a:ext cx="9144000" cy="830997"/>
          </a:xfrm>
          <a:prstGeom prst="rect">
            <a:avLst/>
          </a:prstGeom>
          <a:noFill/>
        </p:spPr>
        <p:txBody>
          <a:bodyPr wrap="square" rtlCol="0">
            <a:spAutoFit/>
          </a:bodyPr>
          <a:lstStyle/>
          <a:p>
            <a:pPr algn="just">
              <a:buClr>
                <a:schemeClr val="accent5">
                  <a:lumMod val="60000"/>
                  <a:lumOff val="40000"/>
                </a:schemeClr>
              </a:buClr>
            </a:pPr>
            <a:r>
              <a:rPr lang="el-GR" sz="2400" dirty="0" smtClean="0">
                <a:latin typeface="Tahoma" pitchFamily="34" charset="0"/>
                <a:cs typeface="Tahoma" pitchFamily="34" charset="0"/>
              </a:rPr>
              <a:t>Το πέρασμα από την παραδοσιακή στη σύγχρονη οικογένεια μπορεί να μελετηθεί μέσα από τέσσερις παράγοντες: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4721423"/>
            <a:ext cx="9144000" cy="461665"/>
          </a:xfrm>
          <a:prstGeom prst="rect">
            <a:avLst/>
          </a:prstGeom>
          <a:noFill/>
        </p:spPr>
        <p:txBody>
          <a:bodyPr wrap="square" rtlCol="0">
            <a:spAutoFit/>
          </a:bodyPr>
          <a:lstStyle/>
          <a:p>
            <a:pPr marL="457200" indent="-457200" algn="just">
              <a:buClr>
                <a:schemeClr val="accent5">
                  <a:lumMod val="60000"/>
                  <a:lumOff val="40000"/>
                </a:schemeClr>
              </a:buClr>
              <a:buFont typeface="+mj-lt"/>
              <a:buAutoNum type="arabicPeriod" startAt="2"/>
            </a:pPr>
            <a:r>
              <a:rPr lang="el-GR" sz="2400" dirty="0" smtClean="0">
                <a:latin typeface="Tahoma" pitchFamily="34" charset="0"/>
                <a:cs typeface="Tahoma" pitchFamily="34" charset="0"/>
              </a:rPr>
              <a:t>Εκπαιδευτικό επίπεδο των συζύγων </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0" y="5408711"/>
            <a:ext cx="9144000" cy="461665"/>
          </a:xfrm>
          <a:prstGeom prst="rect">
            <a:avLst/>
          </a:prstGeom>
          <a:noFill/>
        </p:spPr>
        <p:txBody>
          <a:bodyPr wrap="square" rtlCol="0">
            <a:spAutoFit/>
          </a:bodyPr>
          <a:lstStyle/>
          <a:p>
            <a:pPr marL="457200" indent="-457200" algn="just">
              <a:buClr>
                <a:schemeClr val="accent5">
                  <a:lumMod val="60000"/>
                  <a:lumOff val="40000"/>
                </a:schemeClr>
              </a:buClr>
              <a:buFont typeface="+mj-lt"/>
              <a:buAutoNum type="arabicPeriod" startAt="3"/>
            </a:pPr>
            <a:r>
              <a:rPr lang="el-GR" sz="2400" dirty="0" smtClean="0">
                <a:latin typeface="Tahoma" pitchFamily="34" charset="0"/>
                <a:cs typeface="Tahoma" pitchFamily="34" charset="0"/>
              </a:rPr>
              <a:t>Απασχόληση των συζύγων</a:t>
            </a:r>
            <a:endParaRPr lang="el-GR" sz="2400" dirty="0">
              <a:latin typeface="Tahoma" pitchFamily="34" charset="0"/>
              <a:ea typeface="Tahoma" pitchFamily="34" charset="0"/>
              <a:cs typeface="Tahoma" pitchFamily="34" charset="0"/>
            </a:endParaRPr>
          </a:p>
        </p:txBody>
      </p:sp>
      <p:sp>
        <p:nvSpPr>
          <p:cNvPr id="13" name="TextBox 12"/>
          <p:cNvSpPr txBox="1"/>
          <p:nvPr/>
        </p:nvSpPr>
        <p:spPr>
          <a:xfrm>
            <a:off x="0" y="6096000"/>
            <a:ext cx="9144000" cy="461665"/>
          </a:xfrm>
          <a:prstGeom prst="rect">
            <a:avLst/>
          </a:prstGeom>
          <a:noFill/>
        </p:spPr>
        <p:txBody>
          <a:bodyPr wrap="square" rtlCol="0">
            <a:spAutoFit/>
          </a:bodyPr>
          <a:lstStyle/>
          <a:p>
            <a:pPr marL="457200" indent="-457200" algn="just">
              <a:buClr>
                <a:schemeClr val="accent5">
                  <a:lumMod val="60000"/>
                  <a:lumOff val="40000"/>
                </a:schemeClr>
              </a:buClr>
              <a:buFont typeface="+mj-lt"/>
              <a:buAutoNum type="arabicPeriod" startAt="4"/>
            </a:pPr>
            <a:r>
              <a:rPr lang="el-GR" sz="2400" dirty="0" smtClean="0">
                <a:latin typeface="Tahoma" pitchFamily="34" charset="0"/>
                <a:cs typeface="Tahoma" pitchFamily="34" charset="0"/>
              </a:rPr>
              <a:t>Διαφορά εισοδήματος μεταξύ των συζύγων</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1"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strips(downRigh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trips(downRigh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strips(downRight)">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1"/>
      <p:bldP spid="7"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ΠΡΟΣΕΓΓΙΣΗ ΤΩΝ ΕΝΔΟΟΙΚΟΓΕΝΕΙΑΚΩΝ ΣΧΕΣΕΩΝ</a:t>
            </a:r>
            <a:endParaRPr lang="el-GR" sz="3600" b="1" dirty="0">
              <a:latin typeface="Tahoma" pitchFamily="34" charset="0"/>
              <a:cs typeface="Tahoma" pitchFamily="34" charset="0"/>
            </a:endParaRPr>
          </a:p>
        </p:txBody>
      </p:sp>
      <p:sp>
        <p:nvSpPr>
          <p:cNvPr id="4" name="TextBox 3"/>
          <p:cNvSpPr txBox="1"/>
          <p:nvPr/>
        </p:nvSpPr>
        <p:spPr>
          <a:xfrm>
            <a:off x="-36512" y="1600200"/>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Ρόλοι και σχέσεις των συζύγων</a:t>
            </a:r>
            <a:endParaRPr lang="el-GR" sz="2400" u="sng" dirty="0">
              <a:latin typeface="Tahoma" pitchFamily="34" charset="0"/>
              <a:ea typeface="Tahoma" pitchFamily="34" charset="0"/>
              <a:cs typeface="Tahoma" pitchFamily="34" charset="0"/>
            </a:endParaRPr>
          </a:p>
        </p:txBody>
      </p:sp>
      <p:sp>
        <p:nvSpPr>
          <p:cNvPr id="5" name="TextBox 4"/>
          <p:cNvSpPr txBox="1"/>
          <p:nvPr/>
        </p:nvSpPr>
        <p:spPr>
          <a:xfrm>
            <a:off x="0" y="2133600"/>
            <a:ext cx="18288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Τ. </a:t>
            </a:r>
            <a:r>
              <a:rPr lang="en-US" sz="2400" dirty="0" smtClean="0">
                <a:latin typeface="Tahoma" pitchFamily="34" charset="0"/>
                <a:cs typeface="Tahoma" pitchFamily="34" charset="0"/>
              </a:rPr>
              <a:t>Parsons</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3276600"/>
            <a:ext cx="9107488"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Δύο βασικοί τρόποι προσέγγισης των ενδοοικογενειακών-συζυγικών σχέσεων:</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2148136" y="2133600"/>
            <a:ext cx="539566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Πατέρας: εκτελεστικός ρόλος</a:t>
            </a:r>
            <a:endParaRPr lang="el-GR" sz="2400" dirty="0">
              <a:latin typeface="Tahoma" pitchFamily="34" charset="0"/>
              <a:ea typeface="Tahoma" pitchFamily="34" charset="0"/>
              <a:cs typeface="Tahoma" pitchFamily="34" charset="0"/>
            </a:endParaRPr>
          </a:p>
        </p:txBody>
      </p:sp>
      <p:sp>
        <p:nvSpPr>
          <p:cNvPr id="11" name="Right Arrow 10"/>
          <p:cNvSpPr/>
          <p:nvPr/>
        </p:nvSpPr>
        <p:spPr>
          <a:xfrm>
            <a:off x="1676400" y="2244517"/>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TextBox 11"/>
          <p:cNvSpPr txBox="1"/>
          <p:nvPr/>
        </p:nvSpPr>
        <p:spPr>
          <a:xfrm>
            <a:off x="2149152" y="2667273"/>
            <a:ext cx="4327848"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Μητέρα: εκφραστικός ρόλος</a:t>
            </a:r>
            <a:endParaRPr lang="el-GR" sz="2400" dirty="0">
              <a:latin typeface="Tahoma" pitchFamily="34" charset="0"/>
              <a:ea typeface="Tahoma" pitchFamily="34" charset="0"/>
              <a:cs typeface="Tahoma" pitchFamily="34" charset="0"/>
            </a:endParaRPr>
          </a:p>
        </p:txBody>
      </p:sp>
      <p:sp>
        <p:nvSpPr>
          <p:cNvPr id="13" name="Right Arrow 12"/>
          <p:cNvSpPr/>
          <p:nvPr/>
        </p:nvSpPr>
        <p:spPr>
          <a:xfrm>
            <a:off x="1677416" y="2778190"/>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TextBox 13"/>
          <p:cNvSpPr txBox="1"/>
          <p:nvPr/>
        </p:nvSpPr>
        <p:spPr>
          <a:xfrm>
            <a:off x="547936" y="4110335"/>
            <a:ext cx="539566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με γνώμονα την κοινωνική τάξη</a:t>
            </a:r>
            <a:endParaRPr lang="el-GR" sz="2400" dirty="0">
              <a:latin typeface="Tahoma" pitchFamily="34" charset="0"/>
              <a:ea typeface="Tahoma" pitchFamily="34" charset="0"/>
              <a:cs typeface="Tahoma" pitchFamily="34" charset="0"/>
            </a:endParaRPr>
          </a:p>
        </p:txBody>
      </p:sp>
      <p:sp>
        <p:nvSpPr>
          <p:cNvPr id="15" name="Right Arrow 14"/>
          <p:cNvSpPr/>
          <p:nvPr/>
        </p:nvSpPr>
        <p:spPr>
          <a:xfrm>
            <a:off x="76200" y="4221252"/>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0" y="4643735"/>
            <a:ext cx="9107488" cy="461665"/>
          </a:xfrm>
          <a:prstGeom prst="rect">
            <a:avLst/>
          </a:prstGeom>
          <a:noFill/>
        </p:spPr>
        <p:txBody>
          <a:bodyPr wrap="square" rtlCol="0">
            <a:spAutoFit/>
          </a:bodyPr>
          <a:lstStyle/>
          <a:p>
            <a:pPr algn="just">
              <a:buFont typeface="Arial" pitchFamily="34" charset="0"/>
              <a:buChar char="•"/>
            </a:pPr>
            <a:r>
              <a:rPr lang="el-GR" sz="2400" dirty="0" smtClean="0">
                <a:latin typeface="Tahoma" pitchFamily="34" charset="0"/>
                <a:cs typeface="Tahoma" pitchFamily="34" charset="0"/>
              </a:rPr>
              <a:t> </a:t>
            </a:r>
            <a:r>
              <a:rPr lang="en-US" sz="2400" dirty="0" err="1" smtClean="0">
                <a:latin typeface="Tahoma" pitchFamily="34" charset="0"/>
                <a:cs typeface="Tahoma" pitchFamily="34" charset="0"/>
              </a:rPr>
              <a:t>Bourdieu</a:t>
            </a:r>
            <a:r>
              <a:rPr lang="el-GR" sz="2400" dirty="0" smtClean="0">
                <a:latin typeface="Tahoma" pitchFamily="34" charset="0"/>
                <a:cs typeface="Tahoma" pitchFamily="34" charset="0"/>
              </a:rPr>
              <a:t> και </a:t>
            </a:r>
            <a:r>
              <a:rPr lang="en-US" sz="2400" dirty="0" err="1" smtClean="0">
                <a:latin typeface="Tahoma" pitchFamily="34" charset="0"/>
                <a:cs typeface="Tahoma" pitchFamily="34" charset="0"/>
              </a:rPr>
              <a:t>Passeron</a:t>
            </a:r>
            <a:r>
              <a:rPr lang="el-GR" sz="2400" dirty="0" smtClean="0">
                <a:latin typeface="Tahoma" pitchFamily="34" charset="0"/>
                <a:cs typeface="Tahoma" pitchFamily="34" charset="0"/>
              </a:rPr>
              <a:t>: διατήρηση κοινωνικού επιπέδου</a:t>
            </a:r>
            <a:endParaRPr lang="el-GR" sz="2400" dirty="0">
              <a:latin typeface="Tahoma" pitchFamily="34" charset="0"/>
              <a:ea typeface="Tahoma" pitchFamily="34" charset="0"/>
              <a:cs typeface="Tahoma" pitchFamily="34" charset="0"/>
            </a:endParaRPr>
          </a:p>
        </p:txBody>
      </p:sp>
      <p:sp>
        <p:nvSpPr>
          <p:cNvPr id="20" name="TextBox 19"/>
          <p:cNvSpPr txBox="1"/>
          <p:nvPr/>
        </p:nvSpPr>
        <p:spPr>
          <a:xfrm>
            <a:off x="0" y="5150703"/>
            <a:ext cx="9144000" cy="830997"/>
          </a:xfrm>
          <a:prstGeom prst="rect">
            <a:avLst/>
          </a:prstGeom>
          <a:noFill/>
        </p:spPr>
        <p:txBody>
          <a:bodyPr wrap="square" rtlCol="0">
            <a:spAutoFit/>
          </a:bodyPr>
          <a:lstStyle/>
          <a:p>
            <a:pPr algn="just">
              <a:buFont typeface="Arial" pitchFamily="34" charset="0"/>
              <a:buChar char="•"/>
            </a:pPr>
            <a:r>
              <a:rPr lang="el-GR" sz="2400" dirty="0" smtClean="0">
                <a:latin typeface="Tahoma" pitchFamily="34" charset="0"/>
                <a:cs typeface="Tahoma" pitchFamily="34" charset="0"/>
              </a:rPr>
              <a:t> </a:t>
            </a:r>
            <a:r>
              <a:rPr lang="en-US" sz="2400" dirty="0" err="1" smtClean="0">
                <a:latin typeface="Tahoma" pitchFamily="34" charset="0"/>
                <a:cs typeface="Tahoma" pitchFamily="34" charset="0"/>
              </a:rPr>
              <a:t>Menahem</a:t>
            </a:r>
            <a:r>
              <a:rPr lang="el-GR" sz="2400" dirty="0" smtClean="0">
                <a:latin typeface="Tahoma" pitchFamily="34" charset="0"/>
                <a:cs typeface="Tahoma" pitchFamily="34" charset="0"/>
              </a:rPr>
              <a:t>: συζυγικός και συνεταιριστικός τύπος συζυγικών σχέσεων</a:t>
            </a:r>
            <a:endParaRPr lang="el-GR" sz="2400" dirty="0">
              <a:latin typeface="Tahoma" pitchFamily="34" charset="0"/>
              <a:ea typeface="Tahoma" pitchFamily="34" charset="0"/>
              <a:cs typeface="Tahoma" pitchFamily="34" charset="0"/>
            </a:endParaRPr>
          </a:p>
        </p:txBody>
      </p:sp>
      <p:sp>
        <p:nvSpPr>
          <p:cNvPr id="21" name="TextBox 20"/>
          <p:cNvSpPr txBox="1"/>
          <p:nvPr/>
        </p:nvSpPr>
        <p:spPr>
          <a:xfrm>
            <a:off x="0" y="6027003"/>
            <a:ext cx="9144000" cy="830997"/>
          </a:xfrm>
          <a:prstGeom prst="rect">
            <a:avLst/>
          </a:prstGeom>
          <a:noFill/>
        </p:spPr>
        <p:txBody>
          <a:bodyPr wrap="square" rtlCol="0">
            <a:spAutoFit/>
          </a:bodyPr>
          <a:lstStyle/>
          <a:p>
            <a:pPr algn="just">
              <a:buFont typeface="Arial" pitchFamily="34" charset="0"/>
              <a:buChar char="•"/>
            </a:pPr>
            <a:r>
              <a:rPr lang="el-GR" sz="2400" dirty="0" smtClean="0">
                <a:latin typeface="Tahoma" pitchFamily="34" charset="0"/>
                <a:cs typeface="Tahoma" pitchFamily="34" charset="0"/>
              </a:rPr>
              <a:t> </a:t>
            </a:r>
            <a:r>
              <a:rPr lang="en-US" sz="2400" dirty="0" err="1" smtClean="0">
                <a:latin typeface="Tahoma" pitchFamily="34" charset="0"/>
                <a:cs typeface="Tahoma" pitchFamily="34" charset="0"/>
              </a:rPr>
              <a:t>Kellerhals</a:t>
            </a:r>
            <a:r>
              <a:rPr lang="el-GR" sz="2400" dirty="0" smtClean="0">
                <a:latin typeface="Tahoma" pitchFamily="34" charset="0"/>
                <a:cs typeface="Tahoma" pitchFamily="34" charset="0"/>
              </a:rPr>
              <a:t>: διαφορετική αντίληψη των συζυγικών  σχέσεων για μεσσαία και χαμηλή τάξη.</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500"/>
                                        <p:tgtEl>
                                          <p:spTgt spid="13"/>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strips(downRight)">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left)">
                                      <p:cBhvr>
                                        <p:cTn id="33" dur="500"/>
                                        <p:tgtEl>
                                          <p:spTgt spid="15"/>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strips(downRight)">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left)">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1" grpId="0" animBg="1"/>
      <p:bldP spid="12" grpId="0"/>
      <p:bldP spid="13" grpId="0" animBg="1"/>
      <p:bldP spid="14" grpId="0"/>
      <p:bldP spid="15" grpId="0" animBg="1"/>
      <p:bldP spid="18" grpId="0"/>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ΠΡΟΣΕΓΓΙΣΗ ΤΩΝ ΕΝΔΟΟΙΚΟΓΕΝΕΙΑΚΩΝ ΣΧΕΣΕΩΝ</a:t>
            </a:r>
            <a:endParaRPr lang="el-GR" sz="3600" b="1" dirty="0">
              <a:latin typeface="Tahoma" pitchFamily="34" charset="0"/>
              <a:cs typeface="Tahoma" pitchFamily="34" charset="0"/>
            </a:endParaRPr>
          </a:p>
        </p:txBody>
      </p:sp>
      <p:sp>
        <p:nvSpPr>
          <p:cNvPr id="14" name="TextBox 13"/>
          <p:cNvSpPr txBox="1"/>
          <p:nvPr/>
        </p:nvSpPr>
        <p:spPr>
          <a:xfrm>
            <a:off x="547936" y="1676400"/>
            <a:ext cx="539566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με γνώμονα το φύλο</a:t>
            </a:r>
            <a:endParaRPr lang="el-GR" sz="2400" dirty="0">
              <a:latin typeface="Tahoma" pitchFamily="34" charset="0"/>
              <a:ea typeface="Tahoma" pitchFamily="34" charset="0"/>
              <a:cs typeface="Tahoma" pitchFamily="34" charset="0"/>
            </a:endParaRPr>
          </a:p>
        </p:txBody>
      </p:sp>
      <p:sp>
        <p:nvSpPr>
          <p:cNvPr id="15" name="Right Arrow 14"/>
          <p:cNvSpPr/>
          <p:nvPr/>
        </p:nvSpPr>
        <p:spPr>
          <a:xfrm>
            <a:off x="76200" y="1787317"/>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0" y="2133600"/>
            <a:ext cx="9107488" cy="830997"/>
          </a:xfrm>
          <a:prstGeom prst="rect">
            <a:avLst/>
          </a:prstGeom>
          <a:noFill/>
        </p:spPr>
        <p:txBody>
          <a:bodyPr wrap="square" rtlCol="0">
            <a:spAutoFit/>
          </a:bodyPr>
          <a:lstStyle/>
          <a:p>
            <a:pPr algn="just">
              <a:buFont typeface="Arial" pitchFamily="34" charset="0"/>
              <a:buChar char="•"/>
            </a:pPr>
            <a:r>
              <a:rPr lang="el-GR" sz="2400" dirty="0" smtClean="0">
                <a:latin typeface="Tahoma" pitchFamily="34" charset="0"/>
                <a:cs typeface="Tahoma" pitchFamily="34" charset="0"/>
              </a:rPr>
              <a:t> </a:t>
            </a:r>
            <a:r>
              <a:rPr lang="en-US" sz="2400" dirty="0" smtClean="0">
                <a:latin typeface="Tahoma" pitchFamily="34" charset="0"/>
                <a:cs typeface="Tahoma" pitchFamily="34" charset="0"/>
              </a:rPr>
              <a:t>Nicole</a:t>
            </a:r>
            <a:r>
              <a:rPr lang="el-GR" sz="2400" dirty="0" smtClean="0">
                <a:latin typeface="Tahoma" pitchFamily="34" charset="0"/>
                <a:cs typeface="Tahoma" pitchFamily="34" charset="0"/>
              </a:rPr>
              <a:t>-</a:t>
            </a:r>
            <a:r>
              <a:rPr lang="en-US" sz="2400" dirty="0" err="1" smtClean="0">
                <a:latin typeface="Tahoma" pitchFamily="34" charset="0"/>
                <a:cs typeface="Tahoma" pitchFamily="34" charset="0"/>
              </a:rPr>
              <a:t>Drancourt</a:t>
            </a:r>
            <a:r>
              <a:rPr lang="el-GR" sz="2400" dirty="0" smtClean="0">
                <a:latin typeface="Tahoma" pitchFamily="34" charset="0"/>
                <a:cs typeface="Tahoma" pitchFamily="34" charset="0"/>
              </a:rPr>
              <a:t>: διαφορετική κινητοποίηση για την επαγγελματική πρόοδο των συζύγων</a:t>
            </a:r>
            <a:endParaRPr lang="el-GR" sz="2400" dirty="0">
              <a:latin typeface="Tahoma" pitchFamily="34" charset="0"/>
              <a:ea typeface="Tahoma" pitchFamily="34" charset="0"/>
              <a:cs typeface="Tahoma" pitchFamily="34" charset="0"/>
            </a:endParaRPr>
          </a:p>
        </p:txBody>
      </p:sp>
      <p:sp>
        <p:nvSpPr>
          <p:cNvPr id="20" name="TextBox 19"/>
          <p:cNvSpPr txBox="1"/>
          <p:nvPr/>
        </p:nvSpPr>
        <p:spPr>
          <a:xfrm>
            <a:off x="0" y="2979003"/>
            <a:ext cx="9144000" cy="830997"/>
          </a:xfrm>
          <a:prstGeom prst="rect">
            <a:avLst/>
          </a:prstGeom>
          <a:noFill/>
        </p:spPr>
        <p:txBody>
          <a:bodyPr wrap="square" rtlCol="0">
            <a:spAutoFit/>
          </a:bodyPr>
          <a:lstStyle/>
          <a:p>
            <a:pPr algn="just">
              <a:buFont typeface="Arial" pitchFamily="34" charset="0"/>
              <a:buChar char="•"/>
            </a:pPr>
            <a:r>
              <a:rPr lang="el-GR" sz="2400" dirty="0" smtClean="0">
                <a:latin typeface="Tahoma" pitchFamily="34" charset="0"/>
                <a:cs typeface="Tahoma" pitchFamily="34" charset="0"/>
              </a:rPr>
              <a:t> </a:t>
            </a:r>
            <a:r>
              <a:rPr lang="en-US" sz="2400" dirty="0" smtClean="0">
                <a:latin typeface="Tahoma" pitchFamily="34" charset="0"/>
                <a:cs typeface="Tahoma" pitchFamily="34" charset="0"/>
              </a:rPr>
              <a:t>de </a:t>
            </a:r>
            <a:r>
              <a:rPr lang="fr-FR" sz="2400" dirty="0" err="1" smtClean="0">
                <a:latin typeface="Tahoma" pitchFamily="34" charset="0"/>
                <a:cs typeface="Tahoma" pitchFamily="34" charset="0"/>
              </a:rPr>
              <a:t>Singly</a:t>
            </a:r>
            <a:r>
              <a:rPr lang="el-GR" sz="2400" dirty="0" smtClean="0">
                <a:latin typeface="Tahoma" pitchFamily="34" charset="0"/>
                <a:cs typeface="Tahoma" pitchFamily="34" charset="0"/>
              </a:rPr>
              <a:t>: τα ενδιαφέροντα και οι αξίες είναι διαφορετικά για τον άντρα και τις γυναίκες</a:t>
            </a:r>
            <a:endParaRPr lang="el-GR" sz="2400" dirty="0">
              <a:latin typeface="Tahoma" pitchFamily="34" charset="0"/>
              <a:ea typeface="Tahoma" pitchFamily="34" charset="0"/>
              <a:cs typeface="Tahoma" pitchFamily="34" charset="0"/>
            </a:endParaRPr>
          </a:p>
        </p:txBody>
      </p:sp>
      <p:sp>
        <p:nvSpPr>
          <p:cNvPr id="21" name="TextBox 20"/>
          <p:cNvSpPr txBox="1"/>
          <p:nvPr/>
        </p:nvSpPr>
        <p:spPr>
          <a:xfrm>
            <a:off x="0" y="3893403"/>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Ο Τ. </a:t>
            </a:r>
            <a:r>
              <a:rPr lang="en-US" sz="2400" dirty="0" err="1" smtClean="0">
                <a:latin typeface="Tahoma" pitchFamily="34" charset="0"/>
                <a:cs typeface="Tahoma" pitchFamily="34" charset="0"/>
              </a:rPr>
              <a:t>Caplow</a:t>
            </a:r>
            <a:r>
              <a:rPr lang="en-US" sz="2400" dirty="0" smtClean="0">
                <a:latin typeface="Tahoma" pitchFamily="34" charset="0"/>
                <a:cs typeface="Tahoma" pitchFamily="34" charset="0"/>
              </a:rPr>
              <a:t> </a:t>
            </a:r>
            <a:r>
              <a:rPr lang="el-GR" sz="2400" dirty="0" smtClean="0">
                <a:latin typeface="Tahoma" pitchFamily="34" charset="0"/>
                <a:cs typeface="Tahoma" pitchFamily="34" charset="0"/>
              </a:rPr>
              <a:t>πραγματοποίησε μια ιεράρχηση των σχέσεων με βάση τα δώρα:</a:t>
            </a:r>
            <a:endParaRPr lang="el-GR" sz="2400" dirty="0">
              <a:latin typeface="Tahoma" pitchFamily="34" charset="0"/>
              <a:ea typeface="Tahoma" pitchFamily="34" charset="0"/>
              <a:cs typeface="Tahoma" pitchFamily="34" charset="0"/>
            </a:endParaRPr>
          </a:p>
        </p:txBody>
      </p:sp>
      <p:sp>
        <p:nvSpPr>
          <p:cNvPr id="16" name="TextBox 15"/>
          <p:cNvSpPr txBox="1"/>
          <p:nvPr/>
        </p:nvSpPr>
        <p:spPr>
          <a:xfrm>
            <a:off x="0" y="4731603"/>
            <a:ext cx="9107488" cy="1200329"/>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Η συζυγική σχέση έχει τη μεγαλύτερη αξία από όλες τα άλλες, ωστόσο, είναι δυνατόν ο άντρας να της αποδίδει περισσότερη αξία από ό,τι η γυναίκα.</a:t>
            </a:r>
            <a:endParaRPr lang="el-GR" sz="2400" dirty="0">
              <a:latin typeface="Tahoma" pitchFamily="34" charset="0"/>
              <a:ea typeface="Tahoma" pitchFamily="34" charset="0"/>
              <a:cs typeface="Tahoma" pitchFamily="34" charset="0"/>
            </a:endParaRPr>
          </a:p>
        </p:txBody>
      </p:sp>
      <p:sp>
        <p:nvSpPr>
          <p:cNvPr id="17" name="TextBox 16"/>
          <p:cNvSpPr txBox="1"/>
          <p:nvPr/>
        </p:nvSpPr>
        <p:spPr>
          <a:xfrm>
            <a:off x="0" y="5950803"/>
            <a:ext cx="9107488" cy="830997"/>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Η σχέση γονέα-παιδιού έχει μικρότερη αξία από τη συζυγική, αλλά μεγαλύτερη αξία από όλες τις άλλες σχέσεις.</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strips(downRigh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left)">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strips(downRigh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strips(downRight)">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1" grpId="0"/>
      <p:bldP spid="16"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ΠΡΟΣΕΓΓΙΣΗ ΤΩΝ ΕΝΔΟΟΙΚΟΓΕΝΕΙΑΚΩΝ ΣΧΕΣΕΩΝ</a:t>
            </a:r>
            <a:endParaRPr lang="el-GR" sz="3600" b="1" dirty="0">
              <a:latin typeface="Tahoma" pitchFamily="34" charset="0"/>
              <a:cs typeface="Tahoma" pitchFamily="34" charset="0"/>
            </a:endParaRPr>
          </a:p>
        </p:txBody>
      </p:sp>
      <p:sp>
        <p:nvSpPr>
          <p:cNvPr id="16" name="TextBox 15"/>
          <p:cNvSpPr txBox="1"/>
          <p:nvPr/>
        </p:nvSpPr>
        <p:spPr>
          <a:xfrm>
            <a:off x="0" y="1600200"/>
            <a:ext cx="9107488" cy="830997"/>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Ο σύζυγος ενός κοντινού συγγενή έχει τόση αξία όση και αυτό ο ίδιος ο συγγενής.</a:t>
            </a:r>
            <a:endParaRPr lang="el-GR" sz="2400" dirty="0">
              <a:latin typeface="Tahoma" pitchFamily="34" charset="0"/>
              <a:ea typeface="Tahoma" pitchFamily="34" charset="0"/>
              <a:cs typeface="Tahoma" pitchFamily="34" charset="0"/>
            </a:endParaRPr>
          </a:p>
        </p:txBody>
      </p:sp>
      <p:sp>
        <p:nvSpPr>
          <p:cNvPr id="17" name="TextBox 16"/>
          <p:cNvSpPr txBox="1"/>
          <p:nvPr/>
        </p:nvSpPr>
        <p:spPr>
          <a:xfrm>
            <a:off x="0" y="2425184"/>
            <a:ext cx="9107488" cy="830997"/>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Οι πολύτεκνοι γονείς οφείλουν να αποδίδουν στα παιδιά τους ίση αξία σε όλη τους τη ζωή.</a:t>
            </a:r>
          </a:p>
        </p:txBody>
      </p:sp>
      <p:sp>
        <p:nvSpPr>
          <p:cNvPr id="10" name="TextBox 9"/>
          <p:cNvSpPr txBox="1"/>
          <p:nvPr/>
        </p:nvSpPr>
        <p:spPr>
          <a:xfrm>
            <a:off x="0" y="3250168"/>
            <a:ext cx="9107488" cy="1569660"/>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Τα παιδιά, των οποίων και οι δύο γονείς εξακολουθούν να είναι παντρεμένοι μεταξύ τους, οφείλουν να αποδίδουν και στους δύο ίση αξία ή να τοποθετούν μέσα τους τη μητέρα τους λίγο ψηλότερα από τον πατέρα τους.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4813815"/>
            <a:ext cx="9107488" cy="830997"/>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Ένα παιδί οφείλει ν’ αποδίδει ίση αξία σε όλους τους αδελφούς και τις αδελφές του, όχι όμως και ένας ενήλικας.</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0" y="5638800"/>
            <a:ext cx="9107488" cy="1200329"/>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Κάποιοι συγγενείς πιο μακρινοί μπορούν να έχουν τόση αξία όση οι αδελφοί και οι αδελφές, λιγότερη όμως από τους συζύγους, τους γονείς ή τα παιδιά.</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trips(downRigh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strips(downRigh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strips(downRigh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strips(downRigh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trips(downRight)">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ΠΡΟΣΕΓΓΙΣΗ ΤΩΝ ΕΝΔΟΟΙΚΟΓΕΝΕΙΑΚΩΝ ΣΧΕΣΕΩΝ</a:t>
            </a:r>
            <a:endParaRPr lang="el-GR" sz="3600" b="1" dirty="0">
              <a:latin typeface="Tahoma" pitchFamily="34" charset="0"/>
              <a:cs typeface="Tahoma" pitchFamily="34" charset="0"/>
            </a:endParaRPr>
          </a:p>
        </p:txBody>
      </p:sp>
      <p:sp>
        <p:nvSpPr>
          <p:cNvPr id="4" name="TextBox 3"/>
          <p:cNvSpPr txBox="1"/>
          <p:nvPr/>
        </p:nvSpPr>
        <p:spPr>
          <a:xfrm>
            <a:off x="-36512" y="1600200"/>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Το παιδί στο πλέγμα των οικογενειακών σχέσεων</a:t>
            </a:r>
            <a:endParaRPr lang="el-GR" sz="2400" u="sng" dirty="0">
              <a:latin typeface="Tahoma" pitchFamily="34" charset="0"/>
              <a:ea typeface="Tahoma" pitchFamily="34" charset="0"/>
              <a:cs typeface="Tahoma" pitchFamily="34" charset="0"/>
            </a:endParaRPr>
          </a:p>
        </p:txBody>
      </p:sp>
      <p:sp>
        <p:nvSpPr>
          <p:cNvPr id="5" name="TextBox 4"/>
          <p:cNvSpPr txBox="1"/>
          <p:nvPr/>
        </p:nvSpPr>
        <p:spPr>
          <a:xfrm>
            <a:off x="0" y="2240340"/>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Ιστορική αναδρομή: </a:t>
            </a:r>
          </a:p>
          <a:p>
            <a:pPr algn="just">
              <a:buFont typeface="Arial" pitchFamily="34" charset="0"/>
              <a:buChar char="•"/>
            </a:pPr>
            <a:r>
              <a:rPr lang="el-GR" sz="2400" dirty="0" smtClean="0">
                <a:latin typeface="Tahoma" pitchFamily="34" charset="0"/>
                <a:cs typeface="Tahoma" pitchFamily="34" charset="0"/>
              </a:rPr>
              <a:t> το παιδί στα μεσαιωνικά χρόνια </a:t>
            </a:r>
          </a:p>
          <a:p>
            <a:pPr algn="just">
              <a:buFont typeface="Arial" pitchFamily="34" charset="0"/>
              <a:buChar char="•"/>
            </a:pPr>
            <a:r>
              <a:rPr lang="el-GR" sz="2400" dirty="0" smtClean="0">
                <a:latin typeface="Tahoma" pitchFamily="34" charset="0"/>
                <a:cs typeface="Tahoma" pitchFamily="34" charset="0"/>
              </a:rPr>
              <a:t> την αναγέννηση </a:t>
            </a:r>
          </a:p>
          <a:p>
            <a:pPr algn="just">
              <a:buFont typeface="Arial" pitchFamily="34" charset="0"/>
              <a:buChar char="•"/>
            </a:pPr>
            <a:r>
              <a:rPr lang="el-GR" sz="2400" dirty="0" smtClean="0">
                <a:latin typeface="Tahoma" pitchFamily="34" charset="0"/>
                <a:cs typeface="Tahoma" pitchFamily="34" charset="0"/>
              </a:rPr>
              <a:t> μετά το 18</a:t>
            </a:r>
            <a:r>
              <a:rPr lang="el-GR" sz="2400" baseline="30000" dirty="0" smtClean="0">
                <a:latin typeface="Tahoma" pitchFamily="34" charset="0"/>
                <a:cs typeface="Tahoma" pitchFamily="34" charset="0"/>
              </a:rPr>
              <a:t>ο</a:t>
            </a:r>
            <a:r>
              <a:rPr lang="el-GR" sz="2400" dirty="0" smtClean="0">
                <a:latin typeface="Tahoma" pitchFamily="34" charset="0"/>
                <a:cs typeface="Tahoma" pitchFamily="34" charset="0"/>
              </a:rPr>
              <a:t> αιώνα </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4114800"/>
            <a:ext cx="9107488"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Στην παραδοσιακή οικογένεια     οικογενειοκεντρική αντίληψη</a:t>
            </a:r>
            <a:endParaRPr lang="el-GR" sz="2400" dirty="0">
              <a:latin typeface="Tahoma" pitchFamily="34" charset="0"/>
              <a:ea typeface="Tahoma" pitchFamily="34" charset="0"/>
              <a:cs typeface="Tahoma" pitchFamily="34" charset="0"/>
            </a:endParaRPr>
          </a:p>
        </p:txBody>
      </p:sp>
      <p:sp>
        <p:nvSpPr>
          <p:cNvPr id="15" name="Right Arrow 14"/>
          <p:cNvSpPr/>
          <p:nvPr/>
        </p:nvSpPr>
        <p:spPr>
          <a:xfrm>
            <a:off x="4114800" y="4207768"/>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TextBox 15"/>
          <p:cNvSpPr txBox="1"/>
          <p:nvPr/>
        </p:nvSpPr>
        <p:spPr>
          <a:xfrm>
            <a:off x="0" y="4800600"/>
            <a:ext cx="9107488"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Στην σύγχρονη οικογένεια     παιδοκεντρική αντίληψη</a:t>
            </a:r>
            <a:endParaRPr lang="el-GR" sz="2400" dirty="0">
              <a:latin typeface="Tahoma" pitchFamily="34" charset="0"/>
              <a:ea typeface="Tahoma" pitchFamily="34" charset="0"/>
              <a:cs typeface="Tahoma" pitchFamily="34" charset="0"/>
            </a:endParaRPr>
          </a:p>
        </p:txBody>
      </p:sp>
      <p:sp>
        <p:nvSpPr>
          <p:cNvPr id="17" name="Right Arrow 16"/>
          <p:cNvSpPr/>
          <p:nvPr/>
        </p:nvSpPr>
        <p:spPr>
          <a:xfrm>
            <a:off x="3657600" y="4893568"/>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TextBox 18"/>
          <p:cNvSpPr txBox="1"/>
          <p:nvPr/>
        </p:nvSpPr>
        <p:spPr>
          <a:xfrm>
            <a:off x="0" y="5715000"/>
            <a:ext cx="9144000" cy="461665"/>
          </a:xfrm>
          <a:prstGeom prst="rect">
            <a:avLst/>
          </a:prstGeom>
          <a:noFill/>
        </p:spPr>
        <p:txBody>
          <a:bodyPr wrap="square" rtlCol="0">
            <a:spAutoFit/>
          </a:bodyPr>
          <a:lstStyle/>
          <a:p>
            <a:pPr algn="ctr"/>
            <a:r>
              <a:rPr lang="el-GR" sz="2400" i="1" dirty="0" smtClean="0">
                <a:latin typeface="Tahoma" pitchFamily="34" charset="0"/>
                <a:cs typeface="Tahoma" pitchFamily="34" charset="0"/>
              </a:rPr>
              <a:t>Ποιο το παράδοξο του πυρηνικού παιδοκεντρικού σχήματος;</a:t>
            </a:r>
            <a:endParaRPr lang="el-GR" sz="2400" i="1"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strips(downRight)">
                                      <p:cBhvr>
                                        <p:cTn id="20" dur="500"/>
                                        <p:tgtEl>
                                          <p:spTgt spid="16"/>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left)">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slide(fromBottom)">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5" grpId="0" animBg="1"/>
      <p:bldP spid="16" grpId="0"/>
      <p:bldP spid="17" grpId="0" animBg="1"/>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219200"/>
          </a:xfrm>
          <a:prstGeom prst="rect">
            <a:avLst/>
          </a:prstGeom>
          <a:solidFill>
            <a:schemeClr val="accent5">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noProof="0" dirty="0" smtClean="0">
                <a:latin typeface="Tahoma" pitchFamily="34" charset="0"/>
                <a:ea typeface="+mj-ea"/>
                <a:cs typeface="Tahoma" pitchFamily="34" charset="0"/>
              </a:rPr>
              <a:t>ΒΙΒΛΙΟΓΡΑΦΙΑ ΜΑΘΗΜΑΤΟΣ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10" name="TextBox 9"/>
          <p:cNvSpPr txBox="1"/>
          <p:nvPr/>
        </p:nvSpPr>
        <p:spPr>
          <a:xfrm>
            <a:off x="0" y="1219201"/>
            <a:ext cx="9144000" cy="6401753"/>
          </a:xfrm>
          <a:prstGeom prst="rect">
            <a:avLst/>
          </a:prstGeom>
          <a:noFill/>
        </p:spPr>
        <p:txBody>
          <a:bodyPr wrap="square" rtlCol="0">
            <a:spAutoFit/>
          </a:bodyPr>
          <a:lstStyle/>
          <a:p>
            <a:pPr marL="457200" lvl="0" indent="-457200">
              <a:spcAft>
                <a:spcPts val="1200"/>
              </a:spcAft>
              <a:buFont typeface="+mj-lt"/>
              <a:buAutoNum type="arabicPeriod"/>
            </a:pPr>
            <a:r>
              <a:rPr lang="fr-FR" sz="1400" dirty="0" smtClean="0">
                <a:latin typeface="Tahoma" pitchFamily="34" charset="0"/>
                <a:cs typeface="Tahoma" pitchFamily="34" charset="0"/>
              </a:rPr>
              <a:t>Bourdieu, P. &amp; J. C. </a:t>
            </a:r>
            <a:r>
              <a:rPr lang="fr-FR" sz="1400" dirty="0" err="1" smtClean="0">
                <a:latin typeface="Tahoma" pitchFamily="34" charset="0"/>
                <a:cs typeface="Tahoma" pitchFamily="34" charset="0"/>
              </a:rPr>
              <a:t>Passeron</a:t>
            </a:r>
            <a:r>
              <a:rPr lang="fr-FR" sz="1400" dirty="0" smtClean="0">
                <a:latin typeface="Tahoma" pitchFamily="34" charset="0"/>
                <a:cs typeface="Tahoma" pitchFamily="34" charset="0"/>
              </a:rPr>
              <a:t>. 1970. </a:t>
            </a:r>
            <a:r>
              <a:rPr lang="fr-FR" sz="1400" i="1" dirty="0" smtClean="0">
                <a:latin typeface="Tahoma" pitchFamily="34" charset="0"/>
                <a:cs typeface="Tahoma" pitchFamily="34" charset="0"/>
              </a:rPr>
              <a:t>La reproduction : Eléments d’une théorie du système d’enseignement</a:t>
            </a:r>
            <a:r>
              <a:rPr lang="fr-FR" sz="1400" dirty="0" smtClean="0">
                <a:latin typeface="Tahoma" pitchFamily="34" charset="0"/>
                <a:cs typeface="Tahoma" pitchFamily="34" charset="0"/>
              </a:rPr>
              <a:t>. Paris : Editions du minuit.</a:t>
            </a:r>
            <a:endParaRPr lang="el-GR" sz="1400" dirty="0" smtClean="0">
              <a:latin typeface="Tahoma" pitchFamily="34" charset="0"/>
              <a:cs typeface="Tahoma" pitchFamily="34" charset="0"/>
            </a:endParaRPr>
          </a:p>
          <a:p>
            <a:pPr marL="457200" lvl="0" indent="-457200">
              <a:spcAft>
                <a:spcPts val="1200"/>
              </a:spcAft>
              <a:buFont typeface="+mj-lt"/>
              <a:buAutoNum type="arabicPeriod"/>
            </a:pPr>
            <a:r>
              <a:rPr lang="fr-FR" sz="1400" dirty="0" err="1" smtClean="0">
                <a:latin typeface="Tahoma" pitchFamily="34" charset="0"/>
                <a:cs typeface="Tahoma" pitchFamily="34" charset="0"/>
              </a:rPr>
              <a:t>Caplow</a:t>
            </a:r>
            <a:r>
              <a:rPr lang="fr-FR" sz="1400" dirty="0" smtClean="0">
                <a:latin typeface="Tahoma" pitchFamily="34" charset="0"/>
                <a:cs typeface="Tahoma" pitchFamily="34" charset="0"/>
              </a:rPr>
              <a:t>, T. 1986. Les cadeaux de Noel à Middletown. Ou comment faire respecter une règle sans pression apparente ?. </a:t>
            </a:r>
            <a:r>
              <a:rPr lang="fr-FR" sz="1400" i="1" dirty="0" smtClean="0">
                <a:latin typeface="Tahoma" pitchFamily="34" charset="0"/>
                <a:cs typeface="Tahoma" pitchFamily="34" charset="0"/>
              </a:rPr>
              <a:t>Dialogue</a:t>
            </a:r>
            <a:r>
              <a:rPr lang="fr-FR" sz="1400" dirty="0" smtClean="0">
                <a:latin typeface="Tahoma" pitchFamily="34" charset="0"/>
                <a:cs typeface="Tahoma" pitchFamily="34" charset="0"/>
              </a:rPr>
              <a:t> </a:t>
            </a:r>
            <a:r>
              <a:rPr lang="fr-FR" sz="1400" b="1" dirty="0" smtClean="0">
                <a:latin typeface="Tahoma" pitchFamily="34" charset="0"/>
                <a:cs typeface="Tahoma" pitchFamily="34" charset="0"/>
              </a:rPr>
              <a:t>(91)</a:t>
            </a:r>
            <a:r>
              <a:rPr lang="fr-FR" sz="1400" dirty="0" smtClean="0">
                <a:latin typeface="Tahoma" pitchFamily="34" charset="0"/>
                <a:cs typeface="Tahoma" pitchFamily="34" charset="0"/>
              </a:rPr>
              <a:t>, pp. 43-61</a:t>
            </a:r>
            <a:endParaRPr lang="el-GR" sz="1400" dirty="0" smtClean="0">
              <a:latin typeface="Tahoma" pitchFamily="34" charset="0"/>
              <a:cs typeface="Tahoma" pitchFamily="34" charset="0"/>
            </a:endParaRPr>
          </a:p>
          <a:p>
            <a:pPr marL="457200" indent="-457200">
              <a:spcAft>
                <a:spcPts val="1200"/>
              </a:spcAft>
              <a:buFont typeface="+mj-lt"/>
              <a:buAutoNum type="arabicPeriod"/>
            </a:pPr>
            <a:r>
              <a:rPr lang="en-US" sz="1400" dirty="0" err="1" smtClean="0">
                <a:latin typeface="Tahoma" pitchFamily="34" charset="0"/>
                <a:cs typeface="Tahoma" pitchFamily="34" charset="0"/>
              </a:rPr>
              <a:t>Doumanis</a:t>
            </a:r>
            <a:r>
              <a:rPr lang="en-US" sz="1400" dirty="0" smtClean="0">
                <a:latin typeface="Tahoma" pitchFamily="34" charset="0"/>
                <a:cs typeface="Tahoma" pitchFamily="34" charset="0"/>
              </a:rPr>
              <a:t>, M. 1983. </a:t>
            </a:r>
            <a:r>
              <a:rPr lang="en-US" sz="1400" i="1" dirty="0" smtClean="0">
                <a:latin typeface="Tahoma" pitchFamily="34" charset="0"/>
                <a:cs typeface="Tahoma" pitchFamily="34" charset="0"/>
              </a:rPr>
              <a:t>Mothering in Greece : from collectivism to individualism</a:t>
            </a:r>
            <a:r>
              <a:rPr lang="en-US" sz="1400" dirty="0" smtClean="0">
                <a:latin typeface="Tahoma" pitchFamily="34" charset="0"/>
                <a:cs typeface="Tahoma" pitchFamily="34" charset="0"/>
              </a:rPr>
              <a:t>. New York: Academic Press</a:t>
            </a:r>
            <a:endParaRPr lang="el-GR" sz="1400" dirty="0" smtClean="0">
              <a:latin typeface="Tahoma" pitchFamily="34" charset="0"/>
              <a:cs typeface="Tahoma" pitchFamily="34" charset="0"/>
            </a:endParaRPr>
          </a:p>
          <a:p>
            <a:pPr marL="457200" lvl="0" indent="-457200">
              <a:spcAft>
                <a:spcPts val="1200"/>
              </a:spcAft>
              <a:buFont typeface="+mj-lt"/>
              <a:buAutoNum type="arabicPeriod"/>
            </a:pPr>
            <a:r>
              <a:rPr lang="el-GR" sz="1400" dirty="0" smtClean="0">
                <a:latin typeface="Tahoma" pitchFamily="34" charset="0"/>
                <a:cs typeface="Tahoma" pitchFamily="34" charset="0"/>
              </a:rPr>
              <a:t>Κατάκη, Χ. 1984. </a:t>
            </a:r>
            <a:r>
              <a:rPr lang="el-GR" sz="1400" i="1" dirty="0" smtClean="0">
                <a:latin typeface="Tahoma" pitchFamily="34" charset="0"/>
                <a:cs typeface="Tahoma" pitchFamily="34" charset="0"/>
              </a:rPr>
              <a:t>Οι τρεις ταυτότητες της ελληνικής οικογένειας</a:t>
            </a:r>
            <a:r>
              <a:rPr lang="el-GR" sz="1400" dirty="0" smtClean="0">
                <a:latin typeface="Tahoma" pitchFamily="34" charset="0"/>
                <a:cs typeface="Tahoma" pitchFamily="34" charset="0"/>
              </a:rPr>
              <a:t>. Αθήνα: Κέδρος</a:t>
            </a:r>
          </a:p>
          <a:p>
            <a:pPr marL="457200" lvl="0" indent="-457200">
              <a:spcAft>
                <a:spcPts val="1200"/>
              </a:spcAft>
              <a:buFont typeface="+mj-lt"/>
              <a:buAutoNum type="arabicPeriod"/>
            </a:pPr>
            <a:r>
              <a:rPr lang="fr-FR" sz="1400" dirty="0" smtClean="0">
                <a:latin typeface="Tahoma" pitchFamily="34" charset="0"/>
                <a:cs typeface="Tahoma" pitchFamily="34" charset="0"/>
              </a:rPr>
              <a:t>Menahem, G. 1988. Trois modes d’organisation domestique selon deux normes familiales font six types de familles. </a:t>
            </a:r>
            <a:r>
              <a:rPr lang="fr-FR" sz="1400" i="1" dirty="0" smtClean="0">
                <a:latin typeface="Tahoma" pitchFamily="34" charset="0"/>
                <a:cs typeface="Tahoma" pitchFamily="34" charset="0"/>
              </a:rPr>
              <a:t>Population</a:t>
            </a:r>
            <a:r>
              <a:rPr lang="fr-FR" sz="1400" dirty="0" smtClean="0">
                <a:latin typeface="Tahoma" pitchFamily="34" charset="0"/>
                <a:cs typeface="Tahoma" pitchFamily="34" charset="0"/>
              </a:rPr>
              <a:t> (</a:t>
            </a:r>
            <a:r>
              <a:rPr lang="fr-FR" sz="1400" b="1" dirty="0" smtClean="0">
                <a:latin typeface="Tahoma" pitchFamily="34" charset="0"/>
                <a:cs typeface="Tahoma" pitchFamily="34" charset="0"/>
              </a:rPr>
              <a:t>6</a:t>
            </a:r>
            <a:r>
              <a:rPr lang="fr-FR" sz="1400" dirty="0" smtClean="0">
                <a:latin typeface="Tahoma" pitchFamily="34" charset="0"/>
                <a:cs typeface="Tahoma" pitchFamily="34" charset="0"/>
              </a:rPr>
              <a:t>)</a:t>
            </a:r>
            <a:endParaRPr lang="el-GR" sz="1400" dirty="0" smtClean="0">
              <a:latin typeface="Tahoma" pitchFamily="34" charset="0"/>
              <a:cs typeface="Tahoma" pitchFamily="34" charset="0"/>
            </a:endParaRPr>
          </a:p>
          <a:p>
            <a:pPr marL="457200" lvl="0" indent="-457200">
              <a:spcAft>
                <a:spcPts val="1200"/>
              </a:spcAft>
              <a:buFont typeface="+mj-lt"/>
              <a:buAutoNum type="arabicPeriod"/>
            </a:pPr>
            <a:r>
              <a:rPr lang="fr-FR" sz="1400" dirty="0" smtClean="0"/>
              <a:t>Morel, M.F. 1991. L’entrée dans la parentalité. Approche historique. In : F. </a:t>
            </a:r>
            <a:r>
              <a:rPr lang="fr-FR" sz="1400" dirty="0" err="1" smtClean="0"/>
              <a:t>Singly</a:t>
            </a:r>
            <a:r>
              <a:rPr lang="fr-FR" sz="1400" dirty="0" smtClean="0"/>
              <a:t> de (</a:t>
            </a:r>
            <a:r>
              <a:rPr lang="fr-FR" sz="1400" dirty="0" err="1" smtClean="0"/>
              <a:t>sd</a:t>
            </a:r>
            <a:r>
              <a:rPr lang="fr-FR" sz="1400" dirty="0" smtClean="0"/>
              <a:t>), </a:t>
            </a:r>
            <a:r>
              <a:rPr lang="fr-FR" sz="1400" i="1" dirty="0" smtClean="0"/>
              <a:t>La famille, l’état des savoirs</a:t>
            </a:r>
            <a:r>
              <a:rPr lang="fr-FR" sz="1400" dirty="0" smtClean="0"/>
              <a:t>. Paris : La Découverte, pp. 115-123</a:t>
            </a:r>
            <a:endParaRPr lang="el-GR" sz="1400" dirty="0" smtClean="0">
              <a:latin typeface="Tahoma" pitchFamily="34" charset="0"/>
              <a:cs typeface="Tahoma" pitchFamily="34" charset="0"/>
            </a:endParaRPr>
          </a:p>
          <a:p>
            <a:pPr marL="457200" indent="-457200">
              <a:spcAft>
                <a:spcPts val="1200"/>
              </a:spcAft>
              <a:buFont typeface="+mj-lt"/>
              <a:buAutoNum type="arabicPeriod"/>
            </a:pPr>
            <a:r>
              <a:rPr lang="el-GR" sz="1400" dirty="0" smtClean="0">
                <a:latin typeface="Tahoma" pitchFamily="34" charset="0"/>
                <a:cs typeface="Tahoma" pitchFamily="34" charset="0"/>
              </a:rPr>
              <a:t>Μουσούρου, Λ. 2005. </a:t>
            </a:r>
            <a:r>
              <a:rPr lang="el-GR" sz="1400" i="1" dirty="0" smtClean="0">
                <a:latin typeface="Tahoma" pitchFamily="34" charset="0"/>
                <a:cs typeface="Tahoma" pitchFamily="34" charset="0"/>
              </a:rPr>
              <a:t>Κοινωνιολογία της σύγχρονης οικογένειας</a:t>
            </a:r>
            <a:r>
              <a:rPr lang="el-GR" sz="1400" dirty="0" smtClean="0">
                <a:latin typeface="Tahoma" pitchFamily="34" charset="0"/>
                <a:cs typeface="Tahoma" pitchFamily="34" charset="0"/>
              </a:rPr>
              <a:t>. Αθήνα: </a:t>
            </a:r>
            <a:r>
              <a:rPr lang="en-US" sz="1400" dirty="0" smtClean="0">
                <a:latin typeface="Tahoma" pitchFamily="34" charset="0"/>
                <a:cs typeface="Tahoma" pitchFamily="34" charset="0"/>
              </a:rPr>
              <a:t>Gutenberg</a:t>
            </a:r>
            <a:endParaRPr lang="el-GR" sz="1400" dirty="0" smtClean="0">
              <a:latin typeface="Tahoma" pitchFamily="34" charset="0"/>
              <a:cs typeface="Tahoma" pitchFamily="34" charset="0"/>
            </a:endParaRPr>
          </a:p>
          <a:p>
            <a:pPr marL="457200" indent="-457200">
              <a:spcAft>
                <a:spcPts val="1200"/>
              </a:spcAft>
              <a:buFont typeface="+mj-lt"/>
              <a:buAutoNum type="arabicPeriod"/>
            </a:pPr>
            <a:r>
              <a:rPr lang="fr-FR" sz="1400" dirty="0" smtClean="0">
                <a:latin typeface="Tahoma" pitchFamily="34" charset="0"/>
                <a:cs typeface="Tahoma" pitchFamily="34" charset="0"/>
              </a:rPr>
              <a:t>Nicole-</a:t>
            </a:r>
            <a:r>
              <a:rPr lang="fr-FR" sz="1400" dirty="0" err="1" smtClean="0">
                <a:latin typeface="Tahoma" pitchFamily="34" charset="0"/>
                <a:cs typeface="Tahoma" pitchFamily="34" charset="0"/>
              </a:rPr>
              <a:t>Drancourt</a:t>
            </a:r>
            <a:r>
              <a:rPr lang="fr-FR" sz="1400" dirty="0" smtClean="0">
                <a:latin typeface="Tahoma" pitchFamily="34" charset="0"/>
                <a:cs typeface="Tahoma" pitchFamily="34" charset="0"/>
              </a:rPr>
              <a:t>, Ch. 1989. Stratégies professionnelles et organisation des familles. </a:t>
            </a:r>
            <a:r>
              <a:rPr lang="fr-FR" sz="1400" i="1" dirty="0" smtClean="0">
                <a:latin typeface="Tahoma" pitchFamily="34" charset="0"/>
                <a:cs typeface="Tahoma" pitchFamily="34" charset="0"/>
              </a:rPr>
              <a:t>Revue française de sociologie</a:t>
            </a:r>
            <a:endParaRPr lang="el-GR" sz="1400" dirty="0" smtClean="0">
              <a:latin typeface="Tahoma" pitchFamily="34" charset="0"/>
              <a:cs typeface="Tahoma" pitchFamily="34" charset="0"/>
            </a:endParaRPr>
          </a:p>
          <a:p>
            <a:pPr marL="457200" indent="-457200">
              <a:spcAft>
                <a:spcPts val="1200"/>
              </a:spcAft>
              <a:buFont typeface="+mj-lt"/>
              <a:buAutoNum type="arabicPeriod"/>
            </a:pPr>
            <a:r>
              <a:rPr lang="fr-FR" sz="1400" dirty="0" smtClean="0">
                <a:latin typeface="Tahoma" pitchFamily="34" charset="0"/>
                <a:cs typeface="Tahoma" pitchFamily="34" charset="0"/>
              </a:rPr>
              <a:t>Parsons, T. 1955. </a:t>
            </a:r>
            <a:r>
              <a:rPr lang="fr-FR" sz="1400" i="1" dirty="0" smtClean="0">
                <a:latin typeface="Tahoma" pitchFamily="34" charset="0"/>
                <a:cs typeface="Tahoma" pitchFamily="34" charset="0"/>
              </a:rPr>
              <a:t>Eléments pour une sociologie de l’action</a:t>
            </a:r>
            <a:r>
              <a:rPr lang="fr-FR" sz="1400" dirty="0" smtClean="0">
                <a:latin typeface="Tahoma" pitchFamily="34" charset="0"/>
                <a:cs typeface="Tahoma" pitchFamily="34" charset="0"/>
              </a:rPr>
              <a:t>. Paris : Plon</a:t>
            </a:r>
            <a:endParaRPr lang="el-GR" sz="1400" dirty="0" smtClean="0">
              <a:latin typeface="Tahoma" pitchFamily="34" charset="0"/>
              <a:cs typeface="Tahoma" pitchFamily="34" charset="0"/>
            </a:endParaRPr>
          </a:p>
          <a:p>
            <a:pPr marL="457200" lvl="0" indent="-457200">
              <a:spcAft>
                <a:spcPts val="1200"/>
              </a:spcAft>
              <a:buFont typeface="+mj-lt"/>
              <a:buAutoNum type="arabicPeriod"/>
            </a:pPr>
            <a:r>
              <a:rPr lang="el-GR" sz="1400" dirty="0" smtClean="0">
                <a:latin typeface="Tahoma" pitchFamily="34" charset="0"/>
                <a:cs typeface="Tahoma" pitchFamily="34" charset="0"/>
              </a:rPr>
              <a:t>Σαφιλίου-</a:t>
            </a:r>
            <a:r>
              <a:rPr lang="fr-FR" sz="1400" dirty="0" smtClean="0">
                <a:latin typeface="Tahoma" pitchFamily="34" charset="0"/>
                <a:cs typeface="Tahoma" pitchFamily="34" charset="0"/>
              </a:rPr>
              <a:t>Rothschild</a:t>
            </a:r>
            <a:r>
              <a:rPr lang="el-GR" sz="1400" dirty="0" smtClean="0">
                <a:latin typeface="Tahoma" pitchFamily="34" charset="0"/>
                <a:cs typeface="Tahoma" pitchFamily="34" charset="0"/>
              </a:rPr>
              <a:t>, </a:t>
            </a:r>
            <a:r>
              <a:rPr lang="fr-FR" sz="1400" dirty="0" smtClean="0">
                <a:latin typeface="Tahoma" pitchFamily="34" charset="0"/>
                <a:cs typeface="Tahoma" pitchFamily="34" charset="0"/>
              </a:rPr>
              <a:t>K</a:t>
            </a:r>
            <a:r>
              <a:rPr lang="el-GR" sz="1400" dirty="0" smtClean="0">
                <a:latin typeface="Tahoma" pitchFamily="34" charset="0"/>
                <a:cs typeface="Tahoma" pitchFamily="34" charset="0"/>
              </a:rPr>
              <a:t>. 1972. Η διάρθροσις της οικογενειακής εξουσίας και αι εκ του γάμου ικανοποιήσεις. </a:t>
            </a:r>
            <a:r>
              <a:rPr lang="el-GR" sz="1400" i="1" dirty="0" smtClean="0">
                <a:latin typeface="Tahoma" pitchFamily="34" charset="0"/>
                <a:cs typeface="Tahoma" pitchFamily="34" charset="0"/>
              </a:rPr>
              <a:t>Επιθεώρησις Κοινωνικών Ερευνών</a:t>
            </a:r>
            <a:r>
              <a:rPr lang="el-GR" sz="1400" dirty="0" smtClean="0">
                <a:latin typeface="Tahoma" pitchFamily="34" charset="0"/>
                <a:cs typeface="Tahoma" pitchFamily="34" charset="0"/>
              </a:rPr>
              <a:t>, </a:t>
            </a:r>
            <a:r>
              <a:rPr lang="el-GR" sz="1400" b="1" dirty="0" smtClean="0">
                <a:latin typeface="Tahoma" pitchFamily="34" charset="0"/>
                <a:cs typeface="Tahoma" pitchFamily="34" charset="0"/>
              </a:rPr>
              <a:t>13/1972</a:t>
            </a:r>
            <a:r>
              <a:rPr lang="el-GR" sz="1400" dirty="0" smtClean="0">
                <a:latin typeface="Tahoma" pitchFamily="34" charset="0"/>
                <a:cs typeface="Tahoma" pitchFamily="34" charset="0"/>
              </a:rPr>
              <a:t>, σσ. 92-100</a:t>
            </a:r>
          </a:p>
          <a:p>
            <a:pPr marL="457200" indent="-457200">
              <a:spcAft>
                <a:spcPts val="1200"/>
              </a:spcAft>
              <a:buFont typeface="+mj-lt"/>
              <a:buAutoNum type="arabicPeriod"/>
            </a:pPr>
            <a:r>
              <a:rPr lang="fr-FR" sz="1400" dirty="0" err="1" smtClean="0"/>
              <a:t>Singly</a:t>
            </a:r>
            <a:r>
              <a:rPr lang="fr-FR" sz="1400" dirty="0" smtClean="0"/>
              <a:t> de, F. 1990. Fortune et infortune de la femme mariée. </a:t>
            </a:r>
            <a:r>
              <a:rPr lang="fr-FR" sz="1400" i="1" dirty="0" smtClean="0"/>
              <a:t>Sociologie de la vie conjugale</a:t>
            </a:r>
            <a:r>
              <a:rPr lang="fr-FR" sz="1400" dirty="0" smtClean="0"/>
              <a:t>. Paris : </a:t>
            </a:r>
            <a:r>
              <a:rPr lang="fr-FR" sz="1400" dirty="0" err="1" smtClean="0"/>
              <a:t>Puf</a:t>
            </a:r>
            <a:endParaRPr lang="el-GR" sz="1400" dirty="0" smtClean="0"/>
          </a:p>
          <a:p>
            <a:pPr marL="457200" indent="-457200">
              <a:spcAft>
                <a:spcPts val="1200"/>
              </a:spcAft>
              <a:buFont typeface="+mj-lt"/>
              <a:buAutoNum type="arabicPeriod"/>
            </a:pPr>
            <a:r>
              <a:rPr lang="fr-FR" sz="1400" dirty="0" err="1" smtClean="0"/>
              <a:t>Singly</a:t>
            </a:r>
            <a:r>
              <a:rPr lang="fr-FR" sz="1400" dirty="0" smtClean="0"/>
              <a:t> de, F. (</a:t>
            </a:r>
            <a:r>
              <a:rPr lang="fr-FR" sz="1400" dirty="0" err="1" smtClean="0"/>
              <a:t>sd</a:t>
            </a:r>
            <a:r>
              <a:rPr lang="fr-FR" sz="1400" dirty="0" smtClean="0"/>
              <a:t>).1991. </a:t>
            </a:r>
            <a:r>
              <a:rPr lang="fr-FR" sz="1400" i="1" dirty="0" smtClean="0"/>
              <a:t>La famille, l’état des savoirs</a:t>
            </a:r>
            <a:r>
              <a:rPr lang="fr-FR" sz="1400" dirty="0" smtClean="0"/>
              <a:t>. Paris : La Découverte</a:t>
            </a:r>
            <a:endParaRPr lang="el-GR" sz="1400" dirty="0" smtClean="0"/>
          </a:p>
          <a:p>
            <a:pPr marL="457200" lvl="0" indent="-457200">
              <a:spcAft>
                <a:spcPts val="1200"/>
              </a:spcAft>
              <a:buFont typeface="+mj-lt"/>
              <a:buAutoNum type="arabicPeriod"/>
            </a:pPr>
            <a:endParaRPr lang="el-GR" sz="1400" dirty="0" smtClean="0">
              <a:latin typeface="Tahoma" pitchFamily="34" charset="0"/>
              <a:cs typeface="Tahoma" pitchFamily="34" charset="0"/>
            </a:endParaRPr>
          </a:p>
          <a:p>
            <a:pPr marL="457200" indent="-457200">
              <a:spcAft>
                <a:spcPts val="1200"/>
              </a:spcAft>
              <a:buFont typeface="+mj-lt"/>
              <a:buAutoNum type="arabicPeriod"/>
            </a:pPr>
            <a:endParaRPr lang="fr-FR" sz="14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562</Words>
  <Application>Microsoft Office PowerPoint</Application>
  <PresentationFormat>On-screen Show (4:3)</PresentationFormat>
  <Paragraphs>69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ΚΟΙΝΩΝΙΟΛΟΓΙΑ ΤΗΣ ΟΙΚΟΓΕΝΕΙΑΣ</vt:lpstr>
      <vt:lpstr>ΠΡΟΣΕΓΓΙΣΗ ΤΩΝ ΕΝΔΟΟΙΚΟΓΕΝΕΙΑΚΩΝ ΣΧΕΣΕΩΝ</vt:lpstr>
      <vt:lpstr>ΠΡΟΣΕΓΓΙΣΗ ΤΩΝ ΕΝΔΟΟΙΚΟΓΕΝΕΙΑΚΩΝ ΣΧΕΣΕΩΝ</vt:lpstr>
      <vt:lpstr>ΠΡΟΣΕΓΓΙΣΗ ΤΩΝ ΕΝΔΟΟΙΚΟΓΕΝΕΙΑΚΩΝ ΣΧΕΣΕΩΝ</vt:lpstr>
      <vt:lpstr>ΠΡΟΣΕΓΓΙΣΗ ΤΩΝ ΕΝΔΟΟΙΚΟΓΕΝΕΙΑΚΩΝ ΣΧΕΣΕΩΝ</vt:lpstr>
      <vt:lpstr>ΠΡΟΣΕΓΓΙΣΗ ΤΩΝ ΕΝΔΟΟΙΚΟΓΕΝΕΙΑΚΩΝ ΣΧΕΣΕΩΝ</vt:lpstr>
      <vt:lpstr>ΠΡΟΣΕΓΓΙΣΗ ΤΩΝ ΕΝΔΟΟΙΚΟΓΕΝΕΙΑΚΩΝ ΣΧΕΣΕΩΝ</vt:lpstr>
      <vt:lpstr>Slide 8</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ΚΟΙΝΩΝΙΟΛΟΓΙΑ ΤΗΣ ΟΙΚΟΓΕΝΕΙΑΣ</dc:title>
  <dc:creator>Valued Acer Customer</dc:creator>
  <cp:lastModifiedBy>Valued Acer Customer</cp:lastModifiedBy>
  <cp:revision>20</cp:revision>
  <dcterms:created xsi:type="dcterms:W3CDTF">2013-04-11T20:19:22Z</dcterms:created>
  <dcterms:modified xsi:type="dcterms:W3CDTF">2013-04-19T12:10:54Z</dcterms:modified>
</cp:coreProperties>
</file>