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sldIdLst>
    <p:sldId id="256" r:id="rId2"/>
    <p:sldId id="261" r:id="rId3"/>
    <p:sldId id="262" r:id="rId4"/>
    <p:sldId id="301" r:id="rId5"/>
    <p:sldId id="302" r:id="rId6"/>
    <p:sldId id="307" r:id="rId7"/>
    <p:sldId id="370" r:id="rId8"/>
    <p:sldId id="321" r:id="rId9"/>
    <p:sldId id="371" r:id="rId10"/>
    <p:sldId id="343" r:id="rId11"/>
    <p:sldId id="345" r:id="rId12"/>
    <p:sldId id="346" r:id="rId13"/>
    <p:sldId id="347" r:id="rId14"/>
    <p:sldId id="372" r:id="rId15"/>
    <p:sldId id="391" r:id="rId16"/>
    <p:sldId id="392" r:id="rId17"/>
    <p:sldId id="393" r:id="rId18"/>
    <p:sldId id="394" r:id="rId19"/>
    <p:sldId id="395" r:id="rId20"/>
    <p:sldId id="396" r:id="rId21"/>
    <p:sldId id="398" r:id="rId22"/>
    <p:sldId id="397" r:id="rId23"/>
    <p:sldId id="399" r:id="rId24"/>
    <p:sldId id="400" r:id="rId25"/>
    <p:sldId id="353" r:id="rId26"/>
    <p:sldId id="401" r:id="rId27"/>
    <p:sldId id="354" r:id="rId28"/>
    <p:sldId id="355" r:id="rId29"/>
    <p:sldId id="373" r:id="rId30"/>
    <p:sldId id="374" r:id="rId31"/>
    <p:sldId id="358" r:id="rId32"/>
    <p:sldId id="361" r:id="rId33"/>
    <p:sldId id="362" r:id="rId34"/>
    <p:sldId id="363" r:id="rId35"/>
    <p:sldId id="364" r:id="rId36"/>
    <p:sldId id="365" r:id="rId37"/>
    <p:sldId id="402" r:id="rId38"/>
    <p:sldId id="366" r:id="rId39"/>
    <p:sldId id="367" r:id="rId40"/>
    <p:sldId id="368" r:id="rId41"/>
    <p:sldId id="369" r:id="rId42"/>
    <p:sldId id="376" r:id="rId43"/>
    <p:sldId id="377" r:id="rId44"/>
    <p:sldId id="378" r:id="rId45"/>
    <p:sldId id="379" r:id="rId46"/>
    <p:sldId id="380" r:id="rId47"/>
    <p:sldId id="382" r:id="rId48"/>
    <p:sldId id="383" r:id="rId49"/>
    <p:sldId id="384" r:id="rId50"/>
    <p:sldId id="386" r:id="rId51"/>
    <p:sldId id="403" r:id="rId52"/>
    <p:sldId id="387" r:id="rId53"/>
    <p:sldId id="388" r:id="rId54"/>
    <p:sldId id="389" r:id="rId55"/>
    <p:sldId id="390" r:id="rId56"/>
    <p:sldId id="404" r:id="rId57"/>
    <p:sldId id="405" r:id="rId58"/>
    <p:sldId id="406" r:id="rId59"/>
    <p:sldId id="407" r:id="rId60"/>
    <p:sldId id="408" r:id="rId61"/>
    <p:sldId id="280" r:id="rId62"/>
    <p:sldId id="290" r:id="rId63"/>
    <p:sldId id="295" r:id="rId64"/>
    <p:sldId id="299" r:id="rId65"/>
    <p:sldId id="292" r:id="rId66"/>
    <p:sldId id="291" r:id="rId67"/>
    <p:sldId id="294" r:id="rId68"/>
    <p:sldId id="293" r:id="rId69"/>
    <p:sldId id="300" r:id="rId7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1"/>
            <p14:sldId id="262"/>
            <p14:sldId id="301"/>
            <p14:sldId id="302"/>
            <p14:sldId id="307"/>
            <p14:sldId id="370"/>
            <p14:sldId id="321"/>
            <p14:sldId id="371"/>
            <p14:sldId id="343"/>
            <p14:sldId id="345"/>
            <p14:sldId id="346"/>
            <p14:sldId id="347"/>
            <p14:sldId id="372"/>
            <p14:sldId id="391"/>
            <p14:sldId id="392"/>
            <p14:sldId id="393"/>
            <p14:sldId id="394"/>
            <p14:sldId id="395"/>
            <p14:sldId id="396"/>
            <p14:sldId id="398"/>
            <p14:sldId id="397"/>
            <p14:sldId id="399"/>
            <p14:sldId id="400"/>
            <p14:sldId id="353"/>
            <p14:sldId id="401"/>
            <p14:sldId id="354"/>
            <p14:sldId id="355"/>
            <p14:sldId id="373"/>
            <p14:sldId id="374"/>
            <p14:sldId id="358"/>
            <p14:sldId id="361"/>
            <p14:sldId id="362"/>
            <p14:sldId id="363"/>
            <p14:sldId id="364"/>
            <p14:sldId id="365"/>
            <p14:sldId id="402"/>
            <p14:sldId id="366"/>
            <p14:sldId id="367"/>
            <p14:sldId id="368"/>
            <p14:sldId id="369"/>
            <p14:sldId id="376"/>
            <p14:sldId id="377"/>
            <p14:sldId id="378"/>
            <p14:sldId id="379"/>
            <p14:sldId id="380"/>
            <p14:sldId id="382"/>
            <p14:sldId id="383"/>
            <p14:sldId id="384"/>
            <p14:sldId id="386"/>
            <p14:sldId id="403"/>
            <p14:sldId id="387"/>
            <p14:sldId id="388"/>
            <p14:sldId id="389"/>
            <p14:sldId id="390"/>
            <p14:sldId id="404"/>
            <p14:sldId id="405"/>
            <p14:sldId id="406"/>
            <p14:sldId id="407"/>
            <p14:sldId id="408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129" autoAdjust="0"/>
  </p:normalViewPr>
  <p:slideViewPr>
    <p:cSldViewPr>
      <p:cViewPr>
        <p:scale>
          <a:sx n="100" d="100"/>
          <a:sy n="100" d="100"/>
        </p:scale>
        <p:origin x="-2094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59.wmf"/><Relationship Id="rId4" Type="http://schemas.openxmlformats.org/officeDocument/2006/relationships/image" Target="../media/image62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30.wmf"/><Relationship Id="rId1" Type="http://schemas.openxmlformats.org/officeDocument/2006/relationships/image" Target="../media/image73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7" Type="http://schemas.openxmlformats.org/officeDocument/2006/relationships/image" Target="../media/image91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5" Type="http://schemas.openxmlformats.org/officeDocument/2006/relationships/image" Target="../media/image98.wmf"/><Relationship Id="rId4" Type="http://schemas.openxmlformats.org/officeDocument/2006/relationships/image" Target="../media/image9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image" Target="../media/image108.wmf"/><Relationship Id="rId1" Type="http://schemas.openxmlformats.org/officeDocument/2006/relationships/image" Target="../media/image107.wmf"/><Relationship Id="rId5" Type="http://schemas.openxmlformats.org/officeDocument/2006/relationships/image" Target="../media/image111.wmf"/><Relationship Id="rId4" Type="http://schemas.openxmlformats.org/officeDocument/2006/relationships/image" Target="../media/image110.wmf"/></Relationships>
</file>

<file path=ppt/drawings/_rels/vmlDrawing4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13" Type="http://schemas.openxmlformats.org/officeDocument/2006/relationships/image" Target="../media/image124.wmf"/><Relationship Id="rId3" Type="http://schemas.openxmlformats.org/officeDocument/2006/relationships/image" Target="../media/image114.wmf"/><Relationship Id="rId7" Type="http://schemas.openxmlformats.org/officeDocument/2006/relationships/image" Target="../media/image118.wmf"/><Relationship Id="rId12" Type="http://schemas.openxmlformats.org/officeDocument/2006/relationships/image" Target="../media/image123.wmf"/><Relationship Id="rId2" Type="http://schemas.openxmlformats.org/officeDocument/2006/relationships/image" Target="../media/image113.emf"/><Relationship Id="rId1" Type="http://schemas.openxmlformats.org/officeDocument/2006/relationships/image" Target="../media/image112.emf"/><Relationship Id="rId6" Type="http://schemas.openxmlformats.org/officeDocument/2006/relationships/image" Target="../media/image117.wmf"/><Relationship Id="rId11" Type="http://schemas.openxmlformats.org/officeDocument/2006/relationships/image" Target="../media/image122.wmf"/><Relationship Id="rId5" Type="http://schemas.openxmlformats.org/officeDocument/2006/relationships/image" Target="../media/image116.wmf"/><Relationship Id="rId10" Type="http://schemas.openxmlformats.org/officeDocument/2006/relationships/image" Target="../media/image121.wmf"/><Relationship Id="rId4" Type="http://schemas.openxmlformats.org/officeDocument/2006/relationships/image" Target="../media/image115.wmf"/><Relationship Id="rId9" Type="http://schemas.openxmlformats.org/officeDocument/2006/relationships/image" Target="../media/image120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image" Target="../media/image127.wmf"/><Relationship Id="rId7" Type="http://schemas.openxmlformats.org/officeDocument/2006/relationships/image" Target="../media/image131.wmf"/><Relationship Id="rId2" Type="http://schemas.openxmlformats.org/officeDocument/2006/relationships/image" Target="../media/image126.wmf"/><Relationship Id="rId1" Type="http://schemas.openxmlformats.org/officeDocument/2006/relationships/image" Target="../media/image125.wmf"/><Relationship Id="rId6" Type="http://schemas.openxmlformats.org/officeDocument/2006/relationships/image" Target="../media/image130.emf"/><Relationship Id="rId5" Type="http://schemas.openxmlformats.org/officeDocument/2006/relationships/image" Target="../media/image129.emf"/><Relationship Id="rId4" Type="http://schemas.openxmlformats.org/officeDocument/2006/relationships/image" Target="../media/image12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5" Type="http://schemas.openxmlformats.org/officeDocument/2006/relationships/image" Target="../media/image137.emf"/><Relationship Id="rId4" Type="http://schemas.openxmlformats.org/officeDocument/2006/relationships/image" Target="../media/image136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5" Type="http://schemas.openxmlformats.org/officeDocument/2006/relationships/image" Target="../media/image142.emf"/><Relationship Id="rId4" Type="http://schemas.openxmlformats.org/officeDocument/2006/relationships/image" Target="../media/image14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wmf"/><Relationship Id="rId2" Type="http://schemas.openxmlformats.org/officeDocument/2006/relationships/image" Target="../media/image144.wmf"/><Relationship Id="rId1" Type="http://schemas.openxmlformats.org/officeDocument/2006/relationships/image" Target="../media/image143.wmf"/><Relationship Id="rId6" Type="http://schemas.openxmlformats.org/officeDocument/2006/relationships/image" Target="../media/image148.emf"/><Relationship Id="rId5" Type="http://schemas.openxmlformats.org/officeDocument/2006/relationships/image" Target="../media/image147.wmf"/><Relationship Id="rId4" Type="http://schemas.openxmlformats.org/officeDocument/2006/relationships/image" Target="../media/image146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wmf"/><Relationship Id="rId2" Type="http://schemas.openxmlformats.org/officeDocument/2006/relationships/image" Target="../media/image150.wmf"/><Relationship Id="rId1" Type="http://schemas.openxmlformats.org/officeDocument/2006/relationships/image" Target="../media/image149.emf"/><Relationship Id="rId4" Type="http://schemas.openxmlformats.org/officeDocument/2006/relationships/image" Target="../media/image152.wmf"/></Relationships>
</file>

<file path=ppt/drawings/_rels/vmlDrawing4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wmf"/><Relationship Id="rId1" Type="http://schemas.openxmlformats.org/officeDocument/2006/relationships/image" Target="../media/image14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19/6/2015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Τίτλος Ενότητας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2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notesSlide" Target="../notesSlides/notesSlide18.xml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notesSlide" Target="../notesSlides/notesSlide19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notesSlide" Target="../notesSlides/notesSlide20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1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notesSlide" Target="../notesSlides/notesSlide23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35.bin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4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8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6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0" Type="http://schemas.openxmlformats.org/officeDocument/2006/relationships/image" Target="../media/image4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46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30.xml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5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2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notesSlide" Target="../notesSlides/notesSlide31.xml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5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notesSlide" Target="../notesSlides/notesSlide33.xml"/><Relationship Id="rId7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notesSlide" Target="../notesSlides/notesSlide34.xml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9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6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59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61.bin"/><Relationship Id="rId10" Type="http://schemas.openxmlformats.org/officeDocument/2006/relationships/image" Target="../media/image6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3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notesSlide" Target="../notesSlides/notesSlide36.xml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4.bin"/><Relationship Id="rId10" Type="http://schemas.openxmlformats.org/officeDocument/2006/relationships/image" Target="../media/image68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6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notesSlide" Target="../notesSlides/notesSlide37.xml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0" Type="http://schemas.openxmlformats.org/officeDocument/2006/relationships/image" Target="../media/image7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oleObject" Target="../embeddings/oleObject75.bin"/><Relationship Id="rId3" Type="http://schemas.openxmlformats.org/officeDocument/2006/relationships/notesSlide" Target="../notesSlides/notesSlide38.xml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0" Type="http://schemas.openxmlformats.org/officeDocument/2006/relationships/image" Target="../media/image7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6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notesSlide" Target="../notesSlides/notesSlide40.xml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78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80.bin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81.bin"/><Relationship Id="rId4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8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82.bin"/><Relationship Id="rId4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91.wmf"/><Relationship Id="rId3" Type="http://schemas.openxmlformats.org/officeDocument/2006/relationships/notesSlide" Target="../notesSlides/notesSlide45.xml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8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0.wmf"/><Relationship Id="rId1" Type="http://schemas.openxmlformats.org/officeDocument/2006/relationships/vmlDrawing" Target="../drawings/vmlDrawing35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87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89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notesSlide" Target="../notesSlides/notesSlide46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97.bin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94.bin"/><Relationship Id="rId12" Type="http://schemas.openxmlformats.org/officeDocument/2006/relationships/image" Target="../media/image9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96.bin"/><Relationship Id="rId5" Type="http://schemas.openxmlformats.org/officeDocument/2006/relationships/oleObject" Target="../embeddings/oleObject93.bin"/><Relationship Id="rId10" Type="http://schemas.openxmlformats.org/officeDocument/2006/relationships/image" Target="../media/image96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98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02.bin"/><Relationship Id="rId3" Type="http://schemas.openxmlformats.org/officeDocument/2006/relationships/notesSlide" Target="../notesSlides/notesSlide48.xml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0.bin"/><Relationship Id="rId14" Type="http://schemas.openxmlformats.org/officeDocument/2006/relationships/image" Target="../media/image103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3" Type="http://schemas.openxmlformats.org/officeDocument/2006/relationships/notesSlide" Target="../notesSlides/notesSlide49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04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05.bin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oleObject" Target="../embeddings/oleObject110.bin"/><Relationship Id="rId3" Type="http://schemas.openxmlformats.org/officeDocument/2006/relationships/notesSlide" Target="../notesSlides/notesSlide53.xml"/><Relationship Id="rId7" Type="http://schemas.openxmlformats.org/officeDocument/2006/relationships/oleObject" Target="../embeddings/oleObject107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9.bin"/><Relationship Id="rId5" Type="http://schemas.openxmlformats.org/officeDocument/2006/relationships/oleObject" Target="../embeddings/oleObject106.bin"/><Relationship Id="rId10" Type="http://schemas.openxmlformats.org/officeDocument/2006/relationships/image" Target="../media/image109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11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emf"/><Relationship Id="rId13" Type="http://schemas.openxmlformats.org/officeDocument/2006/relationships/oleObject" Target="../embeddings/oleObject115.bin"/><Relationship Id="rId18" Type="http://schemas.openxmlformats.org/officeDocument/2006/relationships/image" Target="../media/image118.wmf"/><Relationship Id="rId26" Type="http://schemas.openxmlformats.org/officeDocument/2006/relationships/image" Target="../media/image122.wmf"/><Relationship Id="rId3" Type="http://schemas.openxmlformats.org/officeDocument/2006/relationships/notesSlide" Target="../notesSlides/notesSlide54.xml"/><Relationship Id="rId21" Type="http://schemas.openxmlformats.org/officeDocument/2006/relationships/oleObject" Target="../embeddings/oleObject119.bin"/><Relationship Id="rId7" Type="http://schemas.openxmlformats.org/officeDocument/2006/relationships/oleObject" Target="../embeddings/oleObject112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17.bin"/><Relationship Id="rId25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7.wmf"/><Relationship Id="rId20" Type="http://schemas.openxmlformats.org/officeDocument/2006/relationships/image" Target="../media/image119.wmf"/><Relationship Id="rId29" Type="http://schemas.openxmlformats.org/officeDocument/2006/relationships/oleObject" Target="../embeddings/oleObject123.bin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12.emf"/><Relationship Id="rId11" Type="http://schemas.openxmlformats.org/officeDocument/2006/relationships/oleObject" Target="../embeddings/oleObject114.bin"/><Relationship Id="rId24" Type="http://schemas.openxmlformats.org/officeDocument/2006/relationships/image" Target="../media/image121.wmf"/><Relationship Id="rId5" Type="http://schemas.openxmlformats.org/officeDocument/2006/relationships/oleObject" Target="../embeddings/oleObject111.bin"/><Relationship Id="rId15" Type="http://schemas.openxmlformats.org/officeDocument/2006/relationships/oleObject" Target="../embeddings/oleObject116.bin"/><Relationship Id="rId23" Type="http://schemas.openxmlformats.org/officeDocument/2006/relationships/oleObject" Target="../embeddings/oleObject120.bin"/><Relationship Id="rId28" Type="http://schemas.openxmlformats.org/officeDocument/2006/relationships/image" Target="../media/image123.wmf"/><Relationship Id="rId10" Type="http://schemas.openxmlformats.org/officeDocument/2006/relationships/image" Target="../media/image114.wmf"/><Relationship Id="rId19" Type="http://schemas.openxmlformats.org/officeDocument/2006/relationships/oleObject" Target="../embeddings/oleObject118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13.bin"/><Relationship Id="rId14" Type="http://schemas.openxmlformats.org/officeDocument/2006/relationships/image" Target="../media/image116.wmf"/><Relationship Id="rId22" Type="http://schemas.openxmlformats.org/officeDocument/2006/relationships/image" Target="../media/image120.wmf"/><Relationship Id="rId27" Type="http://schemas.openxmlformats.org/officeDocument/2006/relationships/oleObject" Target="../embeddings/oleObject122.bin"/><Relationship Id="rId30" Type="http://schemas.openxmlformats.org/officeDocument/2006/relationships/image" Target="../media/image124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128.bin"/><Relationship Id="rId18" Type="http://schemas.openxmlformats.org/officeDocument/2006/relationships/image" Target="../media/image131.wmf"/><Relationship Id="rId3" Type="http://schemas.openxmlformats.org/officeDocument/2006/relationships/notesSlide" Target="../notesSlides/notesSlide55.xml"/><Relationship Id="rId7" Type="http://schemas.openxmlformats.org/officeDocument/2006/relationships/oleObject" Target="../embeddings/oleObject125.bin"/><Relationship Id="rId12" Type="http://schemas.openxmlformats.org/officeDocument/2006/relationships/image" Target="../media/image128.wmf"/><Relationship Id="rId17" Type="http://schemas.openxmlformats.org/officeDocument/2006/relationships/oleObject" Target="../embeddings/oleObject1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0.emf"/><Relationship Id="rId20" Type="http://schemas.openxmlformats.org/officeDocument/2006/relationships/image" Target="../media/image132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127.bin"/><Relationship Id="rId5" Type="http://schemas.openxmlformats.org/officeDocument/2006/relationships/oleObject" Target="../embeddings/oleObject124.bin"/><Relationship Id="rId15" Type="http://schemas.openxmlformats.org/officeDocument/2006/relationships/oleObject" Target="../embeddings/oleObject129.bin"/><Relationship Id="rId10" Type="http://schemas.openxmlformats.org/officeDocument/2006/relationships/image" Target="../media/image127.wmf"/><Relationship Id="rId19" Type="http://schemas.openxmlformats.org/officeDocument/2006/relationships/oleObject" Target="../embeddings/oleObject131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126.bin"/><Relationship Id="rId14" Type="http://schemas.openxmlformats.org/officeDocument/2006/relationships/image" Target="../media/image129.e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136.bin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1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135.bin"/><Relationship Id="rId5" Type="http://schemas.openxmlformats.org/officeDocument/2006/relationships/oleObject" Target="../embeddings/oleObject132.bin"/><Relationship Id="rId10" Type="http://schemas.openxmlformats.org/officeDocument/2006/relationships/image" Target="../media/image13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4.bin"/><Relationship Id="rId14" Type="http://schemas.openxmlformats.org/officeDocument/2006/relationships/image" Target="../media/image137.e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13" Type="http://schemas.openxmlformats.org/officeDocument/2006/relationships/oleObject" Target="../embeddings/oleObject141.bin"/><Relationship Id="rId3" Type="http://schemas.openxmlformats.org/officeDocument/2006/relationships/notesSlide" Target="../notesSlides/notesSlide57.xml"/><Relationship Id="rId7" Type="http://schemas.openxmlformats.org/officeDocument/2006/relationships/oleObject" Target="../embeddings/oleObject138.bin"/><Relationship Id="rId12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40.bin"/><Relationship Id="rId5" Type="http://schemas.openxmlformats.org/officeDocument/2006/relationships/oleObject" Target="../embeddings/oleObject137.bin"/><Relationship Id="rId10" Type="http://schemas.openxmlformats.org/officeDocument/2006/relationships/image" Target="../media/image140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39.bin"/><Relationship Id="rId14" Type="http://schemas.openxmlformats.org/officeDocument/2006/relationships/image" Target="../media/image142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13" Type="http://schemas.openxmlformats.org/officeDocument/2006/relationships/oleObject" Target="../embeddings/oleObject146.bin"/><Relationship Id="rId3" Type="http://schemas.openxmlformats.org/officeDocument/2006/relationships/notesSlide" Target="../notesSlides/notesSlide58.xml"/><Relationship Id="rId7" Type="http://schemas.openxmlformats.org/officeDocument/2006/relationships/oleObject" Target="../embeddings/oleObject143.bin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8.emf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45.bin"/><Relationship Id="rId5" Type="http://schemas.openxmlformats.org/officeDocument/2006/relationships/oleObject" Target="../embeddings/oleObject142.bin"/><Relationship Id="rId15" Type="http://schemas.openxmlformats.org/officeDocument/2006/relationships/oleObject" Target="../embeddings/oleObject147.bin"/><Relationship Id="rId10" Type="http://schemas.openxmlformats.org/officeDocument/2006/relationships/image" Target="../media/image14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44.bin"/><Relationship Id="rId14" Type="http://schemas.openxmlformats.org/officeDocument/2006/relationships/image" Target="../media/image147.wmf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149.bin"/><Relationship Id="rId12" Type="http://schemas.openxmlformats.org/officeDocument/2006/relationships/image" Target="../media/image15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49.e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151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15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oogle.gr/url?sa=i&amp;rct=j&amp;q=&amp;esrc=s&amp;source=images&amp;cd=&amp;cad=rja&amp;uact=8&amp;ved=0CAYQjB0&amp;url=https://commons.wikimedia.org/wiki/File:Tem_wave.gif&amp;ei=7sKDVcO9J4SU7QbG75b4BQ&amp;psig=AFQjCNG-16PnszZ6Or4IN2Xy5x3vlAncHw&amp;ust=1434784666855252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gr/url?sa=i&amp;rct=j&amp;q=&amp;esrc=s&amp;source=images&amp;cd=&amp;cad=rja&amp;uact=8&amp;ved=0CAYQjB0&amp;url=https://en.wikipedia.org/?title=Plane_wave&amp;ei=ycKDVenOAtGQ7AbRsYOgAQ&amp;psig=AFQjCNGsX9gri00NMiheWI6PeAVXP2_clg&amp;ust=1434784662649021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3.wmf"/><Relationship Id="rId3" Type="http://schemas.openxmlformats.org/officeDocument/2006/relationships/notesSlide" Target="../notesSlides/notesSlide60.xml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49.emf"/><Relationship Id="rId5" Type="http://schemas.openxmlformats.org/officeDocument/2006/relationships/oleObject" Target="../embeddings/oleObject152.bin"/><Relationship Id="rId4" Type="http://schemas.openxmlformats.org/officeDocument/2006/relationships/image" Target="../media/image3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5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4.wmf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4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3.pn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Ηλεκτρομαγνητικά πεδία ΙΙ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6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Χρονομεταβλητά ηλεκτρομαγνητικά πεδία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smtClean="0"/>
              <a:t>Σταύρος Κουλουρίδης</a:t>
            </a:r>
          </a:p>
          <a:p>
            <a:r>
              <a:rPr lang="el-GR" sz="2800" dirty="0" smtClean="0"/>
              <a:t>Σχολή Πολυτεχνική</a:t>
            </a:r>
          </a:p>
          <a:p>
            <a:r>
              <a:rPr lang="el-GR" sz="2800" dirty="0" smtClean="0"/>
              <a:t>Τμήμα Ηλεκτρολόγων Μηχανικών</a:t>
            </a:r>
            <a:endParaRPr lang="en-US" sz="2800" dirty="0" smtClean="0"/>
          </a:p>
          <a:p>
            <a:endParaRPr lang="el-GR" sz="2800" dirty="0" smtClean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06460"/>
            <a:ext cx="4514857" cy="935086"/>
          </a:xfrm>
          <a:prstGeom prst="rect">
            <a:avLst/>
          </a:prstGeom>
        </p:spPr>
      </p:pic>
      <p:pic>
        <p:nvPicPr>
          <p:cNvPr id="13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05" y="279862"/>
            <a:ext cx="3692664" cy="138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Μέσα χωρίς απώλειες (σ=0)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352860"/>
              </p:ext>
            </p:extLst>
          </p:nvPr>
        </p:nvGraphicFramePr>
        <p:xfrm>
          <a:off x="2009775" y="2695575"/>
          <a:ext cx="44926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9" name="Equation" r:id="rId5" imgW="2247840" imgH="291960" progId="Equation.DSMT4">
                  <p:embed/>
                </p:oleObj>
              </mc:Choice>
              <mc:Fallback>
                <p:oleObj name="Equation" r:id="rId5" imgW="224784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695575"/>
                        <a:ext cx="4492625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1128713" y="1831975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Για υλικά μέσα χωρίς απώλειες σ=0, </a:t>
            </a:r>
            <a:r>
              <a:rPr lang="el-GR" sz="2400" dirty="0" smtClean="0"/>
              <a:t>η </a:t>
            </a:r>
            <a:r>
              <a:rPr lang="el-GR" sz="2400" dirty="0"/>
              <a:t>σταθερά διάδοσης γράφεται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1200150" y="3457853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οπότε το πραγματικό και φανταστικό μέρος της σταθεράς διάδοσης </a:t>
            </a:r>
            <a:r>
              <a:rPr lang="el-GR" sz="2400" dirty="0" smtClean="0"/>
              <a:t>είναι</a:t>
            </a:r>
            <a:endParaRPr lang="el-GR" sz="2400" dirty="0"/>
          </a:p>
        </p:txBody>
      </p:sp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7806"/>
              </p:ext>
            </p:extLst>
          </p:nvPr>
        </p:nvGraphicFramePr>
        <p:xfrm>
          <a:off x="3054705" y="4447667"/>
          <a:ext cx="23098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0" name="Equation" r:id="rId7" imgW="1155600" imgH="317160" progId="Equation.DSMT4">
                  <p:embed/>
                </p:oleObj>
              </mc:Choice>
              <mc:Fallback>
                <p:oleObj name="Equation" r:id="rId7" imgW="115560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705" y="4447667"/>
                        <a:ext cx="2309812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54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ΗΠ και ΜΠ (διάδοση κατά άξονα </a:t>
            </a:r>
            <a:r>
              <a:rPr lang="en-US" dirty="0"/>
              <a:t>z)</a:t>
            </a:r>
            <a:r>
              <a:rPr lang="el-GR" dirty="0"/>
              <a:t>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407987" y="1997775"/>
            <a:ext cx="85693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dirty="0" smtClean="0"/>
              <a:t>Έστω ότι </a:t>
            </a:r>
            <a:r>
              <a:rPr lang="el-GR" sz="2400" dirty="0"/>
              <a:t>το ΗΠ σε κάθε σημείο του χώρου έχει διεύθυνση </a:t>
            </a:r>
            <a:r>
              <a:rPr lang="el-GR" sz="2400" u="sng" dirty="0" smtClean="0"/>
              <a:t>μόνο</a:t>
            </a:r>
            <a:r>
              <a:rPr lang="el-GR" sz="2400" dirty="0" smtClean="0"/>
              <a:t> κατά </a:t>
            </a:r>
            <a:r>
              <a:rPr lang="el-GR" sz="2400" dirty="0"/>
              <a:t>τον </a:t>
            </a:r>
            <a:r>
              <a:rPr lang="en-US" sz="2400" dirty="0" smtClean="0"/>
              <a:t>x </a:t>
            </a:r>
            <a:r>
              <a:rPr lang="el-GR" sz="2400" dirty="0" smtClean="0"/>
              <a:t>άξονα </a:t>
            </a:r>
            <a:r>
              <a:rPr lang="el-GR" sz="2400" dirty="0"/>
              <a:t>κι εξαρτάται μόνο από τη συντεταγμένη </a:t>
            </a:r>
            <a:r>
              <a:rPr lang="en-US" sz="2400" dirty="0"/>
              <a:t>z</a:t>
            </a:r>
            <a:r>
              <a:rPr lang="el-GR" sz="2400" dirty="0"/>
              <a:t>. Ο </a:t>
            </a:r>
            <a:r>
              <a:rPr lang="el-GR" sz="2400" dirty="0" err="1"/>
              <a:t>φάσορας</a:t>
            </a:r>
            <a:r>
              <a:rPr lang="el-GR" sz="2400" dirty="0"/>
              <a:t> του ΗΠ γράφεται</a:t>
            </a:r>
            <a:r>
              <a:rPr lang="en-US" sz="2400" dirty="0"/>
              <a:t> 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61945" y="3429000"/>
                <a:ext cx="2872705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1945" y="3429000"/>
                <a:ext cx="2872705" cy="914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538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0" name="Rectangle 164"/>
          <p:cNvSpPr>
            <a:spLocks noChangeArrowheads="1"/>
          </p:cNvSpPr>
          <p:nvPr/>
        </p:nvSpPr>
        <p:spPr bwMode="auto">
          <a:xfrm>
            <a:off x="3600450" y="254254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1" name="Rectangle 165"/>
          <p:cNvSpPr>
            <a:spLocks noChangeArrowheads="1"/>
          </p:cNvSpPr>
          <p:nvPr/>
        </p:nvSpPr>
        <p:spPr bwMode="auto">
          <a:xfrm>
            <a:off x="3717131" y="4071620"/>
            <a:ext cx="1847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4" name="Text Box 7"/>
          <p:cNvSpPr txBox="1">
            <a:spLocks noChangeArrowheads="1"/>
          </p:cNvSpPr>
          <p:nvPr/>
        </p:nvSpPr>
        <p:spPr bwMode="auto">
          <a:xfrm>
            <a:off x="281465" y="1426865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>
                <a:solidFill>
                  <a:srgbClr val="C00000"/>
                </a:solidFill>
              </a:rPr>
              <a:t>Από το νόμο του </a:t>
            </a:r>
            <a:r>
              <a:rPr lang="en-US" sz="2400">
                <a:solidFill>
                  <a:srgbClr val="C00000"/>
                </a:solidFill>
              </a:rPr>
              <a:t>Faraday</a:t>
            </a:r>
            <a:r>
              <a:rPr lang="el-GR" sz="2400">
                <a:solidFill>
                  <a:srgbClr val="C00000"/>
                </a:solidFill>
              </a:rPr>
              <a:t> για φάσορες</a:t>
            </a:r>
          </a:p>
        </p:txBody>
      </p:sp>
      <p:graphicFrame>
        <p:nvGraphicFramePr>
          <p:cNvPr id="3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989909"/>
              </p:ext>
            </p:extLst>
          </p:nvPr>
        </p:nvGraphicFramePr>
        <p:xfrm>
          <a:off x="1900715" y="1884065"/>
          <a:ext cx="2919412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Equation" r:id="rId5" imgW="1460160" imgH="241200" progId="Equation.DSMT4">
                  <p:embed/>
                </p:oleObj>
              </mc:Choice>
              <mc:Fallback>
                <p:oleObj name="Equation" r:id="rId5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0715" y="1884065"/>
                        <a:ext cx="2919412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9"/>
          <p:cNvSpPr txBox="1">
            <a:spLocks noChangeArrowheads="1"/>
          </p:cNvSpPr>
          <p:nvPr/>
        </p:nvSpPr>
        <p:spPr bwMode="auto">
          <a:xfrm>
            <a:off x="354490" y="2722265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>
                <a:solidFill>
                  <a:srgbClr val="C00000"/>
                </a:solidFill>
              </a:rPr>
              <a:t>Το αριστερό μέλος γράφεται ως εξής: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79512" y="3614420"/>
                <a:ext cx="8784976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×</m:t>
                      </m:r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𝒙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𝑧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𝑧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/>
                                          <a:ea typeface="Cambria Math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/>
                                </a:rPr>
                                <m:t>𝑦</m:t>
                              </m:r>
                            </m:den>
                          </m:f>
                        </m:e>
                      </m:d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𝒛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3614420"/>
                <a:ext cx="8784976" cy="914400"/>
              </a:xfrm>
              <a:prstGeom prst="rect">
                <a:avLst/>
              </a:prstGeom>
              <a:blipFill rotWithShape="1">
                <a:blip r:embed="rId7"/>
                <a:stretch>
                  <a:fillRect r="-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1619672" y="3614420"/>
            <a:ext cx="432048" cy="39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4788024" y="3671193"/>
            <a:ext cx="432048" cy="39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508283" y="3623310"/>
            <a:ext cx="432048" cy="39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6140962" y="3680976"/>
            <a:ext cx="432048" cy="3906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907863" y="3671193"/>
            <a:ext cx="864096" cy="6589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51720" y="3373199"/>
            <a:ext cx="28803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940331" y="3363416"/>
            <a:ext cx="28803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20072" y="3374548"/>
            <a:ext cx="28803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73010" y="3386652"/>
            <a:ext cx="28803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dirty="0" smtClean="0"/>
              <a:t>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769702" y="3389231"/>
            <a:ext cx="288032" cy="3077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en-US" sz="2000" dirty="0" smtClean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573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428626" y="1905000"/>
            <a:ext cx="88201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Εξισώνοντας το δεξί και το αριστερό μέλος της </a:t>
            </a:r>
            <a:r>
              <a:rPr lang="el-GR" sz="2400" dirty="0" smtClean="0"/>
              <a:t>αρχικής εξίσωσης </a:t>
            </a:r>
            <a:r>
              <a:rPr lang="el-GR" sz="2400" dirty="0"/>
              <a:t>παρατηρούμε ότι το ΜΠ Η πρέπει να έχει διεύθυνση κατά τον </a:t>
            </a:r>
            <a:r>
              <a:rPr lang="en-US" sz="2400" dirty="0"/>
              <a:t>y </a:t>
            </a:r>
            <a:r>
              <a:rPr lang="el-GR" sz="2400" dirty="0"/>
              <a:t>άξονα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128713" y="3921125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Σύμφωνα με τα παραπάνω, οι υπόλοιπες συνιστώσες του ΗΠ και του ΜΠ μηδενίζονται</a:t>
            </a:r>
          </a:p>
        </p:txBody>
      </p:sp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44625"/>
              </p:ext>
            </p:extLst>
          </p:nvPr>
        </p:nvGraphicFramePr>
        <p:xfrm>
          <a:off x="3576638" y="4856163"/>
          <a:ext cx="1600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60" name="Equation" r:id="rId5" imgW="799920" imgH="507960" progId="Equation.DSMT4">
                  <p:embed/>
                </p:oleObj>
              </mc:Choice>
              <mc:Fallback>
                <p:oleObj name="Equation" r:id="rId5" imgW="7999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6638" y="4856163"/>
                        <a:ext cx="160020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64156" y="2971800"/>
                <a:ext cx="7996276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𝑯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e>
                      </m:d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l-GR" sz="2400" b="0" i="1" smtClean="0">
                              <a:latin typeface="Cambria Math"/>
                            </a:rPr>
                            <m:t>𝜔𝜇</m:t>
                          </m:r>
                        </m:den>
                      </m:f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4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𝑧</m:t>
                          </m:r>
                        </m:den>
                      </m:f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𝒚</m:t>
                          </m:r>
                        </m:e>
                      </m:acc>
                    </m:oMath>
                  </m:oMathPara>
                </a14:m>
                <a:endParaRPr lang="en-US" sz="2400" i="1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156" y="2971800"/>
                <a:ext cx="7996276" cy="91440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724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3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577850" y="1892424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/>
              <a:t>Προφανώς οι </a:t>
            </a:r>
            <a:r>
              <a:rPr lang="el-GR" sz="2400" dirty="0"/>
              <a:t>εξισώσεις </a:t>
            </a:r>
            <a:r>
              <a:rPr lang="el-GR" sz="2400" dirty="0" smtClean="0"/>
              <a:t>για </a:t>
            </a:r>
            <a:r>
              <a:rPr lang="el-GR" sz="2400" dirty="0"/>
              <a:t>τους </a:t>
            </a:r>
            <a:r>
              <a:rPr lang="el-GR" sz="2400" dirty="0" err="1"/>
              <a:t>φάσορες</a:t>
            </a:r>
            <a:r>
              <a:rPr lang="el-GR" sz="2400" dirty="0"/>
              <a:t> του ΗΠ και του ΜΠ απλοποιούνται στη μορφή</a:t>
            </a:r>
          </a:p>
        </p:txBody>
      </p:sp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904742"/>
              </p:ext>
            </p:extLst>
          </p:nvPr>
        </p:nvGraphicFramePr>
        <p:xfrm>
          <a:off x="1103312" y="2814762"/>
          <a:ext cx="1776413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2" name="Equation" r:id="rId5" imgW="888840" imgH="863280" progId="Equation.DSMT4">
                  <p:embed/>
                </p:oleObj>
              </mc:Choice>
              <mc:Fallback>
                <p:oleObj name="Equation" r:id="rId5" imgW="888840" imgH="863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3312" y="2814762"/>
                        <a:ext cx="1776413" cy="172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722312" y="4700712"/>
            <a:ext cx="7488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όπου αντικαταστήσαμε τη μερική με κανονική παράγωγο δεδομένου ότι τα Ε, Η εξαρτώνται αποκλειστικά από το </a:t>
            </a:r>
            <a:r>
              <a:rPr lang="en-US" sz="2400"/>
              <a:t>z.</a:t>
            </a:r>
            <a:endParaRPr lang="el-GR" sz="240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3472933" y="2924109"/>
            <a:ext cx="34887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όπου υπενθυμίζεται ότι:</a:t>
            </a:r>
            <a:endParaRPr lang="el-GR" sz="2400" baseline="-25000" dirty="0"/>
          </a:p>
        </p:txBody>
      </p:sp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28249"/>
              </p:ext>
            </p:extLst>
          </p:nvPr>
        </p:nvGraphicFramePr>
        <p:xfrm>
          <a:off x="3783012" y="3319587"/>
          <a:ext cx="40925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Equation" r:id="rId7" imgW="2044440" imgH="304560" progId="Equation.DSMT4">
                  <p:embed/>
                </p:oleObj>
              </mc:Choice>
              <mc:Fallback>
                <p:oleObj name="Equation" r:id="rId7" imgW="20444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3012" y="3319587"/>
                        <a:ext cx="4092575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351462" y="3828984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β σταθερά φάσης</a:t>
            </a:r>
            <a:endParaRPr lang="el-GR" sz="2400" baseline="-25000" dirty="0"/>
          </a:p>
        </p:txBody>
      </p:sp>
    </p:spTree>
    <p:extLst>
      <p:ext uri="{BB962C8B-B14F-4D97-AF65-F5344CB8AC3E}">
        <p14:creationId xmlns:p14="http://schemas.microsoft.com/office/powerpoint/2010/main" val="272204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/>
              <a:t>4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1128713" y="4183063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/>
              <a:t>όπου τα πλάτη</a:t>
            </a:r>
            <a:r>
              <a:rPr lang="en-US" sz="2400" dirty="0" smtClean="0"/>
              <a:t>                                   </a:t>
            </a:r>
            <a:r>
              <a:rPr lang="el-GR" sz="2400" dirty="0" smtClean="0"/>
              <a:t>είναι </a:t>
            </a:r>
            <a:r>
              <a:rPr lang="el-GR" sz="2400" dirty="0"/>
              <a:t>εν γένει μιγαδικά.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55688" y="1905000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Οι δευτεροβάθμιες κανονικές διαφορικές εξισώσεις της προηγούμενης διαφάνειας έχουν γενικές λύσεις</a:t>
            </a:r>
          </a:p>
        </p:txBody>
      </p:sp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9376641"/>
              </p:ext>
            </p:extLst>
          </p:nvPr>
        </p:nvGraphicFramePr>
        <p:xfrm>
          <a:off x="1949450" y="3128963"/>
          <a:ext cx="570865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6" name="Equation" r:id="rId5" imgW="2857320" imgH="507960" progId="Equation.DSMT4">
                  <p:embed/>
                </p:oleObj>
              </mc:Choice>
              <mc:Fallback>
                <p:oleObj name="Equation" r:id="rId5" imgW="28573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3128963"/>
                        <a:ext cx="5708650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589815"/>
              </p:ext>
            </p:extLst>
          </p:nvPr>
        </p:nvGraphicFramePr>
        <p:xfrm>
          <a:off x="3131840" y="4167957"/>
          <a:ext cx="2208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7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167957"/>
                        <a:ext cx="22082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33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5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900386" y="1950739"/>
            <a:ext cx="748823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800" dirty="0"/>
              <a:t>Οι σχέσεις </a:t>
            </a:r>
            <a:r>
              <a:rPr lang="el-GR" sz="2800" dirty="0" smtClean="0"/>
              <a:t>μεταξύ των </a:t>
            </a:r>
            <a:r>
              <a:rPr lang="el-GR" sz="2800" dirty="0"/>
              <a:t>πλατών                       μπορούν να υπολογιστούν με αντικατάσταση στις διαφορικές εξισώσεις, </a:t>
            </a:r>
            <a:r>
              <a:rPr lang="el-GR" sz="2800" u="sng" dirty="0"/>
              <a:t>αλλά είναι πιο εύκολο να υπολογιστούν </a:t>
            </a:r>
            <a:r>
              <a:rPr lang="el-GR" sz="2800" u="sng" dirty="0" err="1"/>
              <a:t>απ’ευθείας</a:t>
            </a:r>
            <a:r>
              <a:rPr lang="el-GR" sz="2800" u="sng" dirty="0"/>
              <a:t> από το νόμο του </a:t>
            </a:r>
            <a:r>
              <a:rPr lang="en-US" sz="2800" u="sng" dirty="0" smtClean="0"/>
              <a:t>Faraday</a:t>
            </a:r>
            <a:endParaRPr lang="el-GR" sz="2800" u="sng" dirty="0"/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4919871"/>
              </p:ext>
            </p:extLst>
          </p:nvPr>
        </p:nvGraphicFramePr>
        <p:xfrm>
          <a:off x="3131840" y="4197508"/>
          <a:ext cx="1979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0" name="Equation" r:id="rId5" imgW="990360" imgH="419040" progId="Equation.DSMT4">
                  <p:embed/>
                </p:oleObj>
              </mc:Choice>
              <mc:Fallback>
                <p:oleObj name="Equation" r:id="rId5" imgW="99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4197508"/>
                        <a:ext cx="19796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545551"/>
              </p:ext>
            </p:extLst>
          </p:nvPr>
        </p:nvGraphicFramePr>
        <p:xfrm>
          <a:off x="5508104" y="1950739"/>
          <a:ext cx="2208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950739"/>
                        <a:ext cx="22082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960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/>
              <a:t>6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342423"/>
              </p:ext>
            </p:extLst>
          </p:nvPr>
        </p:nvGraphicFramePr>
        <p:xfrm>
          <a:off x="1599594" y="2683562"/>
          <a:ext cx="580866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9" name="Equation" r:id="rId5" imgW="2908080" imgH="279360" progId="Equation.DSMT4">
                  <p:embed/>
                </p:oleObj>
              </mc:Choice>
              <mc:Fallback>
                <p:oleObj name="Equation" r:id="rId5" imgW="290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9594" y="2683562"/>
                        <a:ext cx="580866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69332" y="1589774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Αντικαθιστώντας τις λύσεις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r>
              <a:rPr lang="el-GR" sz="2400" dirty="0" smtClean="0"/>
              <a:t>τα  </a:t>
            </a:r>
            <a:endParaRPr lang="el-GR" sz="2400" dirty="0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769332" y="3389999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Εξισώνοντας τους αντίστοιχους όρους κάθε μέλους λαμβάνουμε</a:t>
            </a:r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648938"/>
              </p:ext>
            </p:extLst>
          </p:nvPr>
        </p:nvGraphicFramePr>
        <p:xfrm>
          <a:off x="3261707" y="3813862"/>
          <a:ext cx="25098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0" name="Equation" r:id="rId7" imgW="1257120" imgH="1091880" progId="Equation.DSMT4">
                  <p:embed/>
                </p:oleObj>
              </mc:Choice>
              <mc:Fallback>
                <p:oleObj name="Equation" r:id="rId7" imgW="12571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1707" y="3813862"/>
                        <a:ext cx="2509837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88162"/>
              </p:ext>
            </p:extLst>
          </p:nvPr>
        </p:nvGraphicFramePr>
        <p:xfrm>
          <a:off x="5231550" y="1589774"/>
          <a:ext cx="8874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31" name="Equation" r:id="rId9" imgW="444240" imgH="253800" progId="Equation.DSMT4">
                  <p:embed/>
                </p:oleObj>
              </mc:Choice>
              <mc:Fallback>
                <p:oleObj name="Equation" r:id="rId9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1550" y="1589774"/>
                        <a:ext cx="88741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61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Εμπέδηση υλικού μέσου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411172"/>
              </p:ext>
            </p:extLst>
          </p:nvPr>
        </p:nvGraphicFramePr>
        <p:xfrm>
          <a:off x="3203848" y="4221088"/>
          <a:ext cx="208121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1" name="Equation" r:id="rId5" imgW="1041120" imgH="520560" progId="Equation.DSMT4">
                  <p:embed/>
                </p:oleObj>
              </mc:Choice>
              <mc:Fallback>
                <p:oleObj name="Equation" r:id="rId5" imgW="10411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4221088"/>
                        <a:ext cx="208121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202223" y="1564049"/>
            <a:ext cx="876226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/>
              <a:t>Η ποσότητα              έχει διαστάσεις [Ω] αφού είναι ο λόγος των εντάσεων του ΗΠ [</a:t>
            </a:r>
            <a:r>
              <a:rPr lang="en-US" sz="2400" dirty="0"/>
              <a:t>V/m]</a:t>
            </a:r>
            <a:r>
              <a:rPr lang="el-GR" sz="2400" dirty="0"/>
              <a:t> και του ΜΠ [</a:t>
            </a:r>
            <a:r>
              <a:rPr lang="en-US" sz="2400" dirty="0"/>
              <a:t>A/m]</a:t>
            </a:r>
            <a:r>
              <a:rPr lang="el-GR" sz="2400" dirty="0"/>
              <a:t> κι ονομάζεται </a:t>
            </a:r>
            <a:r>
              <a:rPr lang="el-GR" sz="2400" b="1" dirty="0"/>
              <a:t>χαρακτηριστική αντίσταση ή </a:t>
            </a:r>
            <a:r>
              <a:rPr lang="el-GR" sz="2400" b="1" dirty="0" err="1"/>
              <a:t>εμπέδηση</a:t>
            </a:r>
            <a:r>
              <a:rPr lang="el-GR" sz="2400" dirty="0"/>
              <a:t> του μέσου, είναι δε εν γένει </a:t>
            </a:r>
            <a:r>
              <a:rPr lang="el-GR" sz="2400" u="sng" dirty="0"/>
              <a:t>μιγαδική </a:t>
            </a:r>
            <a:r>
              <a:rPr lang="el-GR" sz="2400" u="sng" dirty="0" smtClean="0"/>
              <a:t>ποσότητα</a:t>
            </a:r>
            <a:r>
              <a:rPr lang="el-GR" sz="2400" dirty="0" smtClean="0"/>
              <a:t> (πραγματική όμως όταν σ=0)</a:t>
            </a:r>
            <a:endParaRPr lang="el-GR" sz="2400" u="sng" dirty="0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298110"/>
              </p:ext>
            </p:extLst>
          </p:nvPr>
        </p:nvGraphicFramePr>
        <p:xfrm>
          <a:off x="1763688" y="1728688"/>
          <a:ext cx="10144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2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1728688"/>
                        <a:ext cx="10144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(σ=0)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958851" y="1847532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Από τις παραπάνω σχέσεις, μπορούμε να </a:t>
            </a:r>
            <a:r>
              <a:rPr lang="el-GR" sz="2400" dirty="0" smtClean="0"/>
              <a:t>αναπτύξουμε τις τελικές εκφράσεις </a:t>
            </a:r>
            <a:r>
              <a:rPr lang="el-GR" sz="2400" dirty="0"/>
              <a:t>των </a:t>
            </a:r>
            <a:r>
              <a:rPr lang="el-GR" sz="2400" dirty="0" smtClean="0"/>
              <a:t>μιγαδικών πεδίων</a:t>
            </a:r>
            <a:endParaRPr lang="el-GR" sz="2400" dirty="0"/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824159"/>
              </p:ext>
            </p:extLst>
          </p:nvPr>
        </p:nvGraphicFramePr>
        <p:xfrm>
          <a:off x="1128713" y="2719070"/>
          <a:ext cx="5659438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2" name="Equation" r:id="rId5" imgW="2831760" imgH="711000" progId="Equation.DSMT4">
                  <p:embed/>
                </p:oleObj>
              </mc:Choice>
              <mc:Fallback>
                <p:oleObj name="Equation" r:id="rId5" imgW="2831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8713" y="2719070"/>
                        <a:ext cx="5659438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109888"/>
              </p:ext>
            </p:extLst>
          </p:nvPr>
        </p:nvGraphicFramePr>
        <p:xfrm>
          <a:off x="1001713" y="4100195"/>
          <a:ext cx="5862638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3" name="Equation" r:id="rId7" imgW="2933640" imgH="736560" progId="Equation.DSMT4">
                  <p:embed/>
                </p:oleObj>
              </mc:Choice>
              <mc:Fallback>
                <p:oleObj name="Equation" r:id="rId7" imgW="2933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4100195"/>
                        <a:ext cx="5862638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4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 smtClean="0"/>
              <a:t>Νόμος </a:t>
            </a:r>
            <a:r>
              <a:rPr lang="en-US" dirty="0" smtClean="0"/>
              <a:t>Faraday</a:t>
            </a: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(σ=0</a:t>
            </a:r>
            <a:r>
              <a:rPr lang="el-GR" dirty="0" smtClean="0"/>
              <a:t>)</a:t>
            </a:r>
            <a:r>
              <a:rPr lang="en-US" dirty="0" smtClean="0"/>
              <a:t>(2)</a:t>
            </a:r>
            <a:r>
              <a:rPr lang="el-GR" dirty="0" smtClean="0"/>
              <a:t>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1687530"/>
              </p:ext>
            </p:extLst>
          </p:nvPr>
        </p:nvGraphicFramePr>
        <p:xfrm>
          <a:off x="107504" y="2384028"/>
          <a:ext cx="83788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Equation" r:id="rId5" imgW="4190760" imgH="787320" progId="Equation.DSMT4">
                  <p:embed/>
                </p:oleObj>
              </mc:Choice>
              <mc:Fallback>
                <p:oleObj name="Equation" r:id="rId5" imgW="419076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2384028"/>
                        <a:ext cx="83788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750442" y="156646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 smtClean="0"/>
              <a:t>Ενώ για τις </a:t>
            </a:r>
            <a:r>
              <a:rPr lang="el-GR" sz="2400" dirty="0"/>
              <a:t>εκφράσεις των χρονικά μεταβαλλόμενων πεδίων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664717" y="528756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Το ΗΠ και το ΜΠ είναι συμφασικά για σ=0.</a:t>
            </a:r>
          </a:p>
        </p:txBody>
      </p: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2572853"/>
              </p:ext>
            </p:extLst>
          </p:nvPr>
        </p:nvGraphicFramePr>
        <p:xfrm>
          <a:off x="812354" y="3898503"/>
          <a:ext cx="68548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7" imgW="3429000" imgH="787320" progId="Equation.DSMT4">
                  <p:embed/>
                </p:oleObj>
              </mc:Choice>
              <mc:Fallback>
                <p:oleObj name="Equation" r:id="rId7" imgW="342900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54" y="3898503"/>
                        <a:ext cx="68548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2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Φυσική ερμηνεία Ι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945713"/>
              </p:ext>
            </p:extLst>
          </p:nvPr>
        </p:nvGraphicFramePr>
        <p:xfrm>
          <a:off x="2526276" y="2494855"/>
          <a:ext cx="35782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5" imgW="1790640" imgH="787320" progId="Equation.DSMT4">
                  <p:embed/>
                </p:oleObj>
              </mc:Choice>
              <mc:Fallback>
                <p:oleObj name="Equation" r:id="rId5" imgW="17906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276" y="2494855"/>
                        <a:ext cx="35782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3176" y="2040830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Εξετάζω την ειδική περίπτωση όπου                οπότε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10151" y="3985518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Οι παραπάνω εκφράσεις αντιπροσωπεύουν οδεύοντα κύματα που κατευθύνονται προς το </a:t>
            </a:r>
            <a:r>
              <a:rPr lang="el-GR" sz="2400" u="sng" dirty="0"/>
              <a:t>θετικό</a:t>
            </a:r>
            <a:r>
              <a:rPr lang="el-GR" sz="2400" dirty="0"/>
              <a:t> </a:t>
            </a:r>
            <a:r>
              <a:rPr lang="el-GR" sz="2400" dirty="0" err="1"/>
              <a:t>ημιάξονα</a:t>
            </a:r>
            <a:r>
              <a:rPr lang="el-GR" sz="2400" dirty="0"/>
              <a:t> </a:t>
            </a:r>
            <a:r>
              <a:rPr lang="en-US" sz="2400" dirty="0"/>
              <a:t>z</a:t>
            </a:r>
            <a:r>
              <a:rPr lang="el-GR" sz="2400" dirty="0"/>
              <a:t>, όπως φαίνεται σχεδιάζοντας το ΗΠ σε δύο διαφορετικές χρονικές στιγμές </a:t>
            </a:r>
            <a:r>
              <a:rPr lang="en-US" sz="2400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, t</a:t>
            </a:r>
            <a:r>
              <a:rPr lang="en-US" sz="2400" baseline="-25000" dirty="0"/>
              <a:t>1</a:t>
            </a:r>
            <a:r>
              <a:rPr lang="en-US" sz="2400" dirty="0"/>
              <a:t>&gt; t</a:t>
            </a:r>
            <a:r>
              <a:rPr lang="en-US" sz="2400" baseline="-25000" dirty="0"/>
              <a:t>0</a:t>
            </a:r>
            <a:r>
              <a:rPr lang="en-US" sz="2400" dirty="0"/>
              <a:t> (</a:t>
            </a:r>
            <a:r>
              <a:rPr lang="el-GR" sz="2400" dirty="0"/>
              <a:t>βλ. ακόλουθη διαφάνεια).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831732"/>
              </p:ext>
            </p:extLst>
          </p:nvPr>
        </p:nvGraphicFramePr>
        <p:xfrm>
          <a:off x="5220072" y="2040830"/>
          <a:ext cx="965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9" name="Equation" r:id="rId7" imgW="482400" imgH="266400" progId="Equation.DSMT4">
                  <p:embed/>
                </p:oleObj>
              </mc:Choice>
              <mc:Fallback>
                <p:oleObj name="Equation" r:id="rId7" imgW="482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040830"/>
                        <a:ext cx="965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52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Στιγμιότυπα κύματος Ι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76502"/>
              </p:ext>
            </p:extLst>
          </p:nvPr>
        </p:nvGraphicFramePr>
        <p:xfrm>
          <a:off x="450393" y="1124744"/>
          <a:ext cx="8082047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20" name="Visio" r:id="rId5" imgW="6124454" imgH="4092660" progId="Visio.Drawing.11">
                  <p:embed/>
                </p:oleObj>
              </mc:Choice>
              <mc:Fallback>
                <p:oleObj name="Visio" r:id="rId5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393" y="1124744"/>
                        <a:ext cx="8082047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76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Φυσική ερμηνεία </a:t>
            </a:r>
            <a:r>
              <a:rPr lang="el-GR" dirty="0" smtClean="0"/>
              <a:t>Ι</a:t>
            </a:r>
            <a:r>
              <a:rPr lang="en-US" dirty="0" smtClean="0"/>
              <a:t>I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311549"/>
              </p:ext>
            </p:extLst>
          </p:nvPr>
        </p:nvGraphicFramePr>
        <p:xfrm>
          <a:off x="2526276" y="2494855"/>
          <a:ext cx="35782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tion" r:id="rId5" imgW="1790640" imgH="787320" progId="Equation.DSMT4">
                  <p:embed/>
                </p:oleObj>
              </mc:Choice>
              <mc:Fallback>
                <p:oleObj name="Equation" r:id="rId5" imgW="17906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276" y="2494855"/>
                        <a:ext cx="35782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583176" y="2040830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Εξετάζω την ειδική περίπτωση όπου                οπότε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510151" y="3985518"/>
            <a:ext cx="8064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Οι παραπάνω εκφράσεις αντιπροσωπεύουν οδεύοντα κύματα που κατευθύνονται προς το </a:t>
            </a:r>
            <a:r>
              <a:rPr lang="el-GR" sz="2400" u="sng" dirty="0"/>
              <a:t>θετικό</a:t>
            </a:r>
            <a:r>
              <a:rPr lang="el-GR" sz="2400" dirty="0"/>
              <a:t> </a:t>
            </a:r>
            <a:r>
              <a:rPr lang="el-GR" sz="2400" dirty="0" err="1"/>
              <a:t>ημιάξονα</a:t>
            </a:r>
            <a:r>
              <a:rPr lang="el-GR" sz="2400" dirty="0"/>
              <a:t> </a:t>
            </a:r>
            <a:r>
              <a:rPr lang="en-US" sz="2400" dirty="0"/>
              <a:t>z</a:t>
            </a:r>
            <a:r>
              <a:rPr lang="el-GR" sz="2400" dirty="0"/>
              <a:t>, όπως φαίνεται σχεδιάζοντας το ΗΠ σε δύο διαφορετικές χρονικές στιγμές </a:t>
            </a:r>
            <a:r>
              <a:rPr lang="en-US" sz="2400" dirty="0"/>
              <a:t>t</a:t>
            </a:r>
            <a:r>
              <a:rPr lang="en-US" sz="2400" baseline="-25000" dirty="0"/>
              <a:t>0</a:t>
            </a:r>
            <a:r>
              <a:rPr lang="en-US" sz="2400" dirty="0"/>
              <a:t>, t</a:t>
            </a:r>
            <a:r>
              <a:rPr lang="en-US" sz="2400" baseline="-25000" dirty="0"/>
              <a:t>1</a:t>
            </a:r>
            <a:r>
              <a:rPr lang="en-US" sz="2400" dirty="0"/>
              <a:t>&gt; t</a:t>
            </a:r>
            <a:r>
              <a:rPr lang="en-US" sz="2400" baseline="-25000" dirty="0"/>
              <a:t>0</a:t>
            </a:r>
            <a:r>
              <a:rPr lang="en-US" sz="2400" dirty="0"/>
              <a:t> (</a:t>
            </a:r>
            <a:r>
              <a:rPr lang="el-GR" sz="2400" dirty="0"/>
              <a:t>βλ. ακόλουθη διαφάνεια).</a:t>
            </a:r>
          </a:p>
        </p:txBody>
      </p:sp>
      <p:graphicFrame>
        <p:nvGraphicFramePr>
          <p:cNvPr id="1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149565"/>
              </p:ext>
            </p:extLst>
          </p:nvPr>
        </p:nvGraphicFramePr>
        <p:xfrm>
          <a:off x="5220072" y="2040830"/>
          <a:ext cx="965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3" name="Equation" r:id="rId7" imgW="482400" imgH="266400" progId="Equation.DSMT4">
                  <p:embed/>
                </p:oleObj>
              </mc:Choice>
              <mc:Fallback>
                <p:oleObj name="Equation" r:id="rId7" imgW="48240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040830"/>
                        <a:ext cx="965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33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Στιγμιότυπα κύματος </a:t>
            </a:r>
            <a:r>
              <a:rPr lang="el-GR" dirty="0" smtClean="0"/>
              <a:t>Ι</a:t>
            </a:r>
            <a:r>
              <a:rPr lang="en-US" dirty="0" smtClean="0"/>
              <a:t>I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427" name="Rectangle 160"/>
          <p:cNvSpPr>
            <a:spLocks noChangeArrowheads="1"/>
          </p:cNvSpPr>
          <p:nvPr/>
        </p:nvSpPr>
        <p:spPr bwMode="auto">
          <a:xfrm>
            <a:off x="3360421" y="1778000"/>
            <a:ext cx="599313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2" name="Rectangle 172"/>
          <p:cNvSpPr>
            <a:spLocks noChangeArrowheads="1"/>
          </p:cNvSpPr>
          <p:nvPr/>
        </p:nvSpPr>
        <p:spPr bwMode="auto">
          <a:xfrm>
            <a:off x="2984111" y="5582920"/>
            <a:ext cx="62407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358655"/>
              </p:ext>
            </p:extLst>
          </p:nvPr>
        </p:nvGraphicFramePr>
        <p:xfrm>
          <a:off x="450393" y="1124744"/>
          <a:ext cx="8082047" cy="540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2" name="Visio" r:id="rId5" imgW="6124454" imgH="4092660" progId="Visio.Drawing.11">
                  <p:embed/>
                </p:oleObj>
              </mc:Choice>
              <mc:Fallback>
                <p:oleObj name="Visio" r:id="rId5" imgW="6124454" imgH="40926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0393" y="1124744"/>
                        <a:ext cx="8082047" cy="540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107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Ταχύτητα φάσης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70332"/>
              </p:ext>
            </p:extLst>
          </p:nvPr>
        </p:nvGraphicFramePr>
        <p:xfrm>
          <a:off x="2998788" y="2323827"/>
          <a:ext cx="3578225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19" name="Equation" r:id="rId5" imgW="1790640" imgH="787320" progId="Equation.DSMT4">
                  <p:embed/>
                </p:oleObj>
              </mc:Choice>
              <mc:Fallback>
                <p:oleObj name="Equation" r:id="rId5" imgW="17906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8788" y="2323827"/>
                        <a:ext cx="3578225" cy="157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055688" y="1488048"/>
            <a:ext cx="8064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Για το </a:t>
            </a:r>
            <a:r>
              <a:rPr lang="el-GR" sz="2400" dirty="0" err="1"/>
              <a:t>οδεύον</a:t>
            </a:r>
            <a:r>
              <a:rPr lang="el-GR" sz="2400" dirty="0"/>
              <a:t> κύμα που κινείται προς τα </a:t>
            </a:r>
            <a:r>
              <a:rPr lang="el-GR" sz="2400" dirty="0" smtClean="0"/>
              <a:t>θετικά</a:t>
            </a:r>
            <a:r>
              <a:rPr lang="en-US" sz="2400" dirty="0" smtClean="0"/>
              <a:t> z</a:t>
            </a:r>
            <a:r>
              <a:rPr lang="el-GR" sz="2400" dirty="0" smtClean="0"/>
              <a:t> για τις Ε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 (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y</a:t>
            </a:r>
            <a:r>
              <a:rPr lang="en-US" sz="2400" dirty="0" smtClean="0"/>
              <a:t>) </a:t>
            </a:r>
            <a:r>
              <a:rPr lang="el-GR" sz="2400" dirty="0" smtClean="0"/>
              <a:t>και Η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 (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x</a:t>
            </a:r>
            <a:r>
              <a:rPr lang="en-US" sz="2400" dirty="0" smtClean="0"/>
              <a:t>)</a:t>
            </a:r>
            <a:r>
              <a:rPr lang="el-GR" sz="2400" dirty="0" smtClean="0"/>
              <a:t> </a:t>
            </a:r>
            <a:endParaRPr lang="el-GR" sz="24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82663" y="4030390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Παρατηρώ πόσο γρήγορα </a:t>
            </a:r>
            <a:r>
              <a:rPr lang="el-GR" sz="2400" dirty="0" smtClean="0"/>
              <a:t>«κινείται» ένα </a:t>
            </a:r>
            <a:r>
              <a:rPr lang="el-GR" sz="2400" dirty="0"/>
              <a:t>συγκεκριμένο σημείο του κύματος, π. χ. αυτό που αντιστοιχεί στη </a:t>
            </a:r>
            <a:r>
              <a:rPr lang="el-GR" sz="2400" dirty="0" smtClean="0"/>
              <a:t>φάση</a:t>
            </a:r>
            <a:r>
              <a:rPr lang="en-US" sz="2400" dirty="0" smtClean="0"/>
              <a:t>                       </a:t>
            </a:r>
            <a:r>
              <a:rPr lang="el-GR" sz="2400" dirty="0" smtClean="0"/>
              <a:t>. </a:t>
            </a:r>
            <a:r>
              <a:rPr lang="el-GR" sz="2400" dirty="0"/>
              <a:t>Παίρνω το </a:t>
            </a:r>
            <a:r>
              <a:rPr lang="el-GR" sz="2400" u="sng" dirty="0"/>
              <a:t>ολικό διαφορικό </a:t>
            </a:r>
            <a:r>
              <a:rPr lang="el-GR" sz="2400" dirty="0"/>
              <a:t>της σχέσης</a:t>
            </a:r>
          </a:p>
        </p:txBody>
      </p:sp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1094273"/>
              </p:ext>
            </p:extLst>
          </p:nvPr>
        </p:nvGraphicFramePr>
        <p:xfrm>
          <a:off x="7308304" y="4401954"/>
          <a:ext cx="15732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0" name="Equation" r:id="rId7" imgW="787320" imgH="228600" progId="Equation.DSMT4">
                  <p:embed/>
                </p:oleObj>
              </mc:Choice>
              <mc:Fallback>
                <p:oleObj name="Equation" r:id="rId7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4401954"/>
                        <a:ext cx="1573212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560715"/>
              </p:ext>
            </p:extLst>
          </p:nvPr>
        </p:nvGraphicFramePr>
        <p:xfrm>
          <a:off x="3071813" y="5325790"/>
          <a:ext cx="28162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1" name="Equation" r:id="rId9" imgW="1409400" imgH="228600" progId="Equation.DSMT4">
                  <p:embed/>
                </p:oleObj>
              </mc:Choice>
              <mc:Fallback>
                <p:oleObj name="Equation" r:id="rId9" imgW="1409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1813" y="5325790"/>
                        <a:ext cx="281622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536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Ταχύτητα </a:t>
            </a:r>
            <a:r>
              <a:rPr lang="el-GR" dirty="0" smtClean="0"/>
              <a:t>φάσης</a:t>
            </a:r>
            <a:r>
              <a:rPr lang="en-US" dirty="0" smtClean="0"/>
              <a:t>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1128713" y="183197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Βρίσκω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1200150" y="247967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Ορίζω την ταχύτητα φάσης</a:t>
            </a: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1360066"/>
              </p:ext>
            </p:extLst>
          </p:nvPr>
        </p:nvGraphicFramePr>
        <p:xfrm>
          <a:off x="2581275" y="2984500"/>
          <a:ext cx="39084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1" name="Equation" r:id="rId5" imgW="1955520" imgH="520560" progId="Equation.DSMT4">
                  <p:embed/>
                </p:oleObj>
              </mc:Choice>
              <mc:Fallback>
                <p:oleObj name="Equation" r:id="rId5" imgW="195552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1275" y="2984500"/>
                        <a:ext cx="390842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142321"/>
              </p:ext>
            </p:extLst>
          </p:nvPr>
        </p:nvGraphicFramePr>
        <p:xfrm>
          <a:off x="2424113" y="1905000"/>
          <a:ext cx="17764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2" name="Equation" r:id="rId7" imgW="888840" imgH="203040" progId="Equation.DSMT4">
                  <p:embed/>
                </p:oleObj>
              </mc:Choice>
              <mc:Fallback>
                <p:oleObj name="Equation" r:id="rId7" imgW="8888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1905000"/>
                        <a:ext cx="17764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1200150" y="4106863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Για το κενό                   </a:t>
            </a:r>
            <a:r>
              <a:rPr lang="en-US" sz="2400" dirty="0" smtClean="0"/>
              <a:t>      </a:t>
            </a:r>
            <a:r>
              <a:rPr lang="el-GR" sz="2400" dirty="0" smtClean="0"/>
              <a:t>. </a:t>
            </a:r>
            <a:r>
              <a:rPr lang="el-GR" sz="2400" dirty="0"/>
              <a:t>Με αντικατάσταση των αριθμητικών τιμών            </a:t>
            </a:r>
            <a:r>
              <a:rPr lang="en-US" sz="2400" dirty="0" smtClean="0"/>
              <a:t> </a:t>
            </a:r>
            <a:r>
              <a:rPr lang="el-GR" sz="2400" dirty="0" smtClean="0"/>
              <a:t>γεγονός </a:t>
            </a:r>
            <a:r>
              <a:rPr lang="el-GR" sz="2400" dirty="0"/>
              <a:t>που οδήγησε το </a:t>
            </a:r>
            <a:r>
              <a:rPr lang="en-US" sz="2400" dirty="0"/>
              <a:t>Maxwell </a:t>
            </a:r>
            <a:r>
              <a:rPr lang="el-GR" sz="2400" dirty="0"/>
              <a:t> στη διάσημη υπόθεση ότι το φως είναι ΗΜ κύμα!</a:t>
            </a:r>
          </a:p>
        </p:txBody>
      </p:sp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908167"/>
              </p:ext>
            </p:extLst>
          </p:nvPr>
        </p:nvGraphicFramePr>
        <p:xfrm>
          <a:off x="2051720" y="4440327"/>
          <a:ext cx="812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3" name="Equation" r:id="rId9" imgW="406080" imgH="266400" progId="Equation.DSMT4">
                  <p:embed/>
                </p:oleObj>
              </mc:Choice>
              <mc:Fallback>
                <p:oleObj name="Equation" r:id="rId9" imgW="406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4440327"/>
                        <a:ext cx="8128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0951952"/>
              </p:ext>
            </p:extLst>
          </p:nvPr>
        </p:nvGraphicFramePr>
        <p:xfrm>
          <a:off x="2627784" y="4106863"/>
          <a:ext cx="1725612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54" name="Equation" r:id="rId11" imgW="863225" imgH="228501" progId="Equation.DSMT4">
                  <p:embed/>
                </p:oleObj>
              </mc:Choice>
              <mc:Fallback>
                <p:oleObj name="Equation" r:id="rId11" imgW="863225" imgH="228501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4106863"/>
                        <a:ext cx="1725612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11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Μήκος κύματος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73004" y="1700808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Το μήκος κύματος λ ορίζεται ως η χωρική περίοδος του κύματος (π.χ. η απόσταση δύο διαδοχικών μεγίστων) στο σχήμα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768519"/>
              </p:ext>
            </p:extLst>
          </p:nvPr>
        </p:nvGraphicFramePr>
        <p:xfrm>
          <a:off x="1417135" y="1916832"/>
          <a:ext cx="7726865" cy="5161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2" name="Visio" r:id="rId5" imgW="6124454" imgH="4092660" progId="Visio.Drawing.11">
                  <p:embed/>
                </p:oleObj>
              </mc:Choice>
              <mc:Fallback>
                <p:oleObj name="Visio" r:id="rId5" imgW="6124454" imgH="409266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135" y="1916832"/>
                        <a:ext cx="7726865" cy="51618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789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Σταθερά φάσης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85830" y="1831975"/>
            <a:ext cx="80645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Το φανταστικό μέρος της σταθεράς διάδοσης</a:t>
            </a:r>
          </a:p>
          <a:p>
            <a:r>
              <a:rPr lang="el-GR" sz="2400" dirty="0"/>
              <a:t>εμφανίζεται στο όρισμα                            </a:t>
            </a:r>
            <a:r>
              <a:rPr lang="en-US" sz="2400" dirty="0" smtClean="0"/>
              <a:t>      </a:t>
            </a:r>
            <a:r>
              <a:rPr lang="el-GR" sz="2400" dirty="0" smtClean="0"/>
              <a:t>στην </a:t>
            </a:r>
            <a:r>
              <a:rPr lang="el-GR" sz="2400" dirty="0"/>
              <a:t>έκφραση του ΗΠ. </a:t>
            </a:r>
            <a:r>
              <a:rPr lang="el-GR" sz="2400" u="sng" dirty="0"/>
              <a:t>Αφού το γινόμενο β</a:t>
            </a:r>
            <a:r>
              <a:rPr lang="en-US" sz="2400" u="sng" dirty="0"/>
              <a:t>z</a:t>
            </a:r>
            <a:r>
              <a:rPr lang="el-GR" sz="2400" u="sng" dirty="0"/>
              <a:t> έχει μονάδες </a:t>
            </a:r>
            <a:r>
              <a:rPr lang="en-US" sz="2400" u="sng" dirty="0"/>
              <a:t>[</a:t>
            </a:r>
            <a:r>
              <a:rPr lang="en-US" sz="2400" u="sng" dirty="0" err="1"/>
              <a:t>rad</a:t>
            </a:r>
            <a:r>
              <a:rPr lang="en-US" sz="2400" u="sng" dirty="0"/>
              <a:t>]</a:t>
            </a:r>
            <a:r>
              <a:rPr lang="el-GR" sz="2400" u="sng" dirty="0"/>
              <a:t>, η σταθερά β έχει μονάδες </a:t>
            </a:r>
            <a:r>
              <a:rPr lang="en-US" sz="2400" u="sng" dirty="0"/>
              <a:t>[</a:t>
            </a:r>
            <a:r>
              <a:rPr lang="en-US" sz="2400" u="sng" dirty="0" err="1"/>
              <a:t>rad</a:t>
            </a:r>
            <a:r>
              <a:rPr lang="en-US" sz="2400" u="sng" dirty="0"/>
              <a:t>/m]</a:t>
            </a:r>
            <a:r>
              <a:rPr lang="el-GR" sz="2400" u="sng" dirty="0"/>
              <a:t> και λέγεται σταθερά φάσης</a:t>
            </a:r>
            <a:r>
              <a:rPr lang="el-GR" sz="2400" dirty="0"/>
              <a:t>.</a:t>
            </a:r>
          </a:p>
          <a:p>
            <a:endParaRPr lang="el-GR" sz="2400" dirty="0"/>
          </a:p>
          <a:p>
            <a:r>
              <a:rPr lang="el-GR" sz="2400" dirty="0"/>
              <a:t>Φυσική ερμηνεία: Για το στιγμιότυπο </a:t>
            </a:r>
            <a:r>
              <a:rPr lang="en-US" sz="2400" dirty="0"/>
              <a:t>t=0</a:t>
            </a:r>
            <a:r>
              <a:rPr lang="el-GR" sz="2400" dirty="0"/>
              <a:t>,  το ΗΠ γράφεται                                        κι αφού ορίσαμε το μήκος κύματος λ ως τη χωρική περίοδο, θα πρέπει βλ=2π δηλ. </a:t>
            </a:r>
          </a:p>
          <a:p>
            <a:endParaRPr lang="el-GR" sz="2400" dirty="0"/>
          </a:p>
        </p:txBody>
      </p:sp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2406215"/>
              </p:ext>
            </p:extLst>
          </p:nvPr>
        </p:nvGraphicFramePr>
        <p:xfrm>
          <a:off x="3419872" y="2132856"/>
          <a:ext cx="228441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4" name="Equation" r:id="rId5" imgW="1143000" imgH="279360" progId="Equation.DSMT4">
                  <p:embed/>
                </p:oleObj>
              </mc:Choice>
              <mc:Fallback>
                <p:oleObj name="Equation" r:id="rId5" imgW="1143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2132856"/>
                        <a:ext cx="2284412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6221399"/>
              </p:ext>
            </p:extLst>
          </p:nvPr>
        </p:nvGraphicFramePr>
        <p:xfrm>
          <a:off x="6156176" y="1772816"/>
          <a:ext cx="19288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5" name="Equation" r:id="rId7" imgW="965160" imgH="253800" progId="Equation.DSMT4">
                  <p:embed/>
                </p:oleObj>
              </mc:Choice>
              <mc:Fallback>
                <p:oleObj name="Equation" r:id="rId7" imgW="965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1772816"/>
                        <a:ext cx="19288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128100"/>
              </p:ext>
            </p:extLst>
          </p:nvPr>
        </p:nvGraphicFramePr>
        <p:xfrm>
          <a:off x="2785385" y="4365104"/>
          <a:ext cx="34258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6" name="Equation" r:id="rId9" imgW="1714320" imgH="279360" progId="Equation.DSMT4">
                  <p:embed/>
                </p:oleObj>
              </mc:Choice>
              <mc:Fallback>
                <p:oleObj name="Equation" r:id="rId9" imgW="17143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5385" y="4365104"/>
                        <a:ext cx="34258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093247"/>
              </p:ext>
            </p:extLst>
          </p:nvPr>
        </p:nvGraphicFramePr>
        <p:xfrm>
          <a:off x="3044905" y="5173663"/>
          <a:ext cx="1016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87" name="Equation" r:id="rId11" imgW="507960" imgH="393480" progId="Equation.DSMT4">
                  <p:embed/>
                </p:oleObj>
              </mc:Choice>
              <mc:Fallback>
                <p:oleObj name="Equation" r:id="rId11" imgW="50796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4905" y="5173663"/>
                        <a:ext cx="1016000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039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Συμπέρασμα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436226" y="1625600"/>
            <a:ext cx="8370887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ts val="12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Η σταθερά φάσης β είναι </a:t>
            </a:r>
            <a:r>
              <a:rPr lang="el-GR" u="sng" dirty="0" smtClean="0"/>
              <a:t>για το χώρο</a:t>
            </a:r>
            <a:r>
              <a:rPr lang="el-GR" dirty="0" smtClean="0"/>
              <a:t> ό,τι η κυκλική συχνότητα </a:t>
            </a:r>
            <a:r>
              <a:rPr lang="el-GR" u="sng" dirty="0" smtClean="0"/>
              <a:t>για το χρόνο</a:t>
            </a:r>
            <a:r>
              <a:rPr lang="el-GR" dirty="0" smtClean="0"/>
              <a:t>.</a:t>
            </a:r>
          </a:p>
          <a:p>
            <a:r>
              <a:rPr lang="el-GR" dirty="0" smtClean="0"/>
              <a:t>Για δεδομένο υλικό μέσο </a:t>
            </a:r>
            <a:r>
              <a:rPr lang="el-GR" u="sng" dirty="0" smtClean="0"/>
              <a:t>χωρίς απώλειες</a:t>
            </a:r>
            <a:r>
              <a:rPr lang="el-GR" dirty="0" smtClean="0"/>
              <a:t>, μπορώ να υπολογίσω τη σταθερά φάσης από τη σχέση                      και το μήκος κύματος από τη σχέση </a:t>
            </a:r>
            <a:endParaRPr lang="el-GR" dirty="0"/>
          </a:p>
        </p:txBody>
      </p:sp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99384"/>
              </p:ext>
            </p:extLst>
          </p:nvPr>
        </p:nvGraphicFramePr>
        <p:xfrm>
          <a:off x="2483768" y="3769097"/>
          <a:ext cx="14208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4" name="Equation" r:id="rId5" imgW="711000" imgH="253800" progId="Equation.DSMT4">
                  <p:embed/>
                </p:oleObj>
              </mc:Choice>
              <mc:Fallback>
                <p:oleObj name="Equation" r:id="rId5" imgW="7110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69097"/>
                        <a:ext cx="1420812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30637"/>
              </p:ext>
            </p:extLst>
          </p:nvPr>
        </p:nvGraphicFramePr>
        <p:xfrm>
          <a:off x="2411760" y="4365104"/>
          <a:ext cx="1320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5" name="Equation" r:id="rId7" imgW="660240" imgH="203040" progId="Equation.DSMT4">
                  <p:embed/>
                </p:oleObj>
              </mc:Choice>
              <mc:Fallback>
                <p:oleObj name="Equation" r:id="rId7" imgW="660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4365104"/>
                        <a:ext cx="13208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2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l-GR" sz="2000" dirty="0"/>
              <a:t>Επίπεδα κύματα</a:t>
            </a:r>
          </a:p>
          <a:p>
            <a:pPr>
              <a:spcBef>
                <a:spcPts val="600"/>
              </a:spcBef>
            </a:pPr>
            <a:r>
              <a:rPr lang="el-GR" sz="2000" dirty="0"/>
              <a:t>Εξισώσεις Μονοχρωματικού επίπεδου κύματος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Μέσα χωρίς απώλειες</a:t>
            </a:r>
          </a:p>
          <a:p>
            <a:pPr lvl="2">
              <a:spcBef>
                <a:spcPts val="600"/>
              </a:spcBef>
            </a:pPr>
            <a:r>
              <a:rPr lang="el-GR" sz="2000" dirty="0"/>
              <a:t>Φασική ταχύτητα, σταθερά φάσης, μήκος κύματος, εμπέδηση.</a:t>
            </a:r>
          </a:p>
          <a:p>
            <a:pPr lvl="2">
              <a:spcBef>
                <a:spcPts val="600"/>
              </a:spcBef>
            </a:pPr>
            <a:r>
              <a:rPr lang="el-GR" sz="2000" dirty="0"/>
              <a:t>Διαδιδόμενη ισχύς (</a:t>
            </a:r>
            <a:r>
              <a:rPr lang="en-US" sz="2000" dirty="0" err="1"/>
              <a:t>Poynting</a:t>
            </a:r>
            <a:r>
              <a:rPr lang="en-US" sz="2000" dirty="0"/>
              <a:t>)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Μέσα με απώλειες</a:t>
            </a:r>
          </a:p>
          <a:p>
            <a:pPr lvl="2">
              <a:spcBef>
                <a:spcPts val="600"/>
              </a:spcBef>
            </a:pPr>
            <a:r>
              <a:rPr lang="el-GR" sz="2000" dirty="0"/>
              <a:t>Καλοί μονωτές</a:t>
            </a:r>
          </a:p>
          <a:p>
            <a:pPr lvl="2">
              <a:spcBef>
                <a:spcPts val="600"/>
              </a:spcBef>
            </a:pPr>
            <a:r>
              <a:rPr lang="el-GR" sz="2000" dirty="0"/>
              <a:t>Καλοί αγωγοί</a:t>
            </a:r>
          </a:p>
          <a:p>
            <a:pPr>
              <a:spcBef>
                <a:spcPts val="600"/>
              </a:spcBef>
            </a:pPr>
            <a:r>
              <a:rPr lang="el-GR" sz="2000" dirty="0"/>
              <a:t>Πόλωση επίπεδου κύματος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Γραμμική πόλωση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Κυκλική πόλωση</a:t>
            </a:r>
          </a:p>
          <a:p>
            <a:pPr lvl="1">
              <a:spcBef>
                <a:spcPts val="600"/>
              </a:spcBef>
              <a:buFont typeface="Wingdings" pitchFamily="2" charset="2"/>
              <a:buChar char="q"/>
            </a:pPr>
            <a:r>
              <a:rPr lang="el-GR" sz="2000" dirty="0"/>
              <a:t>Ελλειπτική πόλωση</a:t>
            </a:r>
          </a:p>
          <a:p>
            <a:pPr marL="0" indent="0">
              <a:spcBef>
                <a:spcPts val="600"/>
              </a:spcBef>
              <a:buNone/>
            </a:pPr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Διάνυσμα </a:t>
            </a:r>
            <a:r>
              <a:rPr lang="en-US" dirty="0" err="1"/>
              <a:t>Poynting</a:t>
            </a:r>
            <a:r>
              <a:rPr lang="el-GR" dirty="0"/>
              <a:t>.</a:t>
            </a:r>
            <a:r>
              <a:rPr lang="en-US" dirty="0"/>
              <a:t> </a:t>
            </a:r>
            <a:r>
              <a:rPr lang="el-GR" dirty="0"/>
              <a:t>Διαδιδόμενη ισχύς.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2492"/>
              </p:ext>
            </p:extLst>
          </p:nvPr>
        </p:nvGraphicFramePr>
        <p:xfrm>
          <a:off x="2086092" y="2476004"/>
          <a:ext cx="4899025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8" name="Equation" r:id="rId5" imgW="2450880" imgH="520560" progId="Equation.DSMT4">
                  <p:embed/>
                </p:oleObj>
              </mc:Choice>
              <mc:Fallback>
                <p:oleObj name="Equation" r:id="rId5" imgW="2450880" imgH="52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6092" y="2476004"/>
                        <a:ext cx="4899025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16030" y="1407616"/>
            <a:ext cx="90963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Έστω επίπεδο αρμονικό κύμα που διαδίδεται κατά τα θετικά </a:t>
            </a:r>
            <a:r>
              <a:rPr lang="en-US" sz="2400" dirty="0" smtClean="0"/>
              <a:t>z</a:t>
            </a:r>
            <a:r>
              <a:rPr lang="el-GR" sz="2400" dirty="0" smtClean="0"/>
              <a:t>. Το ΗΠ έχει συνιστώσα κατά τον </a:t>
            </a:r>
            <a:r>
              <a:rPr lang="en-US" sz="2400" dirty="0" smtClean="0"/>
              <a:t>x</a:t>
            </a:r>
            <a:r>
              <a:rPr lang="el-GR" sz="2400" dirty="0" smtClean="0"/>
              <a:t> άξονα. Τότε το πραγματικό διάνυσμα </a:t>
            </a:r>
            <a:r>
              <a:rPr lang="en-US" sz="2400" dirty="0" err="1" smtClean="0"/>
              <a:t>Poynting</a:t>
            </a:r>
            <a:r>
              <a:rPr lang="en-US" sz="2400" dirty="0" smtClean="0"/>
              <a:t> </a:t>
            </a:r>
            <a:r>
              <a:rPr lang="el-GR" sz="2400" dirty="0" smtClean="0"/>
              <a:t>θα είναι</a:t>
            </a:r>
            <a:endParaRPr lang="el-GR" sz="2400" dirty="0"/>
          </a:p>
        </p:txBody>
      </p:sp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5109444"/>
              </p:ext>
            </p:extLst>
          </p:nvPr>
        </p:nvGraphicFramePr>
        <p:xfrm>
          <a:off x="1325679" y="3530104"/>
          <a:ext cx="634523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9" name="Equation" r:id="rId7" imgW="3174840" imgH="685800" progId="Equation.DSMT4">
                  <p:embed/>
                </p:oleObj>
              </mc:Choice>
              <mc:Fallback>
                <p:oleObj name="Equation" r:id="rId7" imgW="317484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679" y="3530104"/>
                        <a:ext cx="6345238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2680" y="4865191"/>
            <a:ext cx="37337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ενώ η μέση τιμή θα είναι:</a:t>
            </a:r>
            <a:endParaRPr lang="el-GR" sz="2400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3299617"/>
              </p:ext>
            </p:extLst>
          </p:nvPr>
        </p:nvGraphicFramePr>
        <p:xfrm>
          <a:off x="1817804" y="5262066"/>
          <a:ext cx="5153025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60" name="Equation" r:id="rId9" imgW="2577960" imgH="583920" progId="Equation.DSMT4">
                  <p:embed/>
                </p:oleObj>
              </mc:Choice>
              <mc:Fallback>
                <p:oleObj name="Equation" r:id="rId9" imgW="25779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7804" y="5262066"/>
                        <a:ext cx="5153025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1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64156" y="260648"/>
            <a:ext cx="8229600" cy="1143000"/>
          </a:xfrm>
        </p:spPr>
        <p:txBody>
          <a:bodyPr>
            <a:normAutofit/>
          </a:bodyPr>
          <a:lstStyle/>
          <a:p>
            <a:pPr eaLnBrk="0" hangingPunct="0"/>
            <a:r>
              <a:rPr lang="el-GR" dirty="0"/>
              <a:t>Βασικές σχέσεις ΗΜ κυματικής</a:t>
            </a:r>
            <a:r>
              <a:rPr lang="en-US" dirty="0"/>
              <a:t> </a:t>
            </a:r>
            <a:r>
              <a:rPr lang="el-GR" dirty="0"/>
              <a:t>σ=0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96 Helvetica BlackItalic" charset="0"/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4156" y="1556792"/>
            <a:ext cx="8212300" cy="4525963"/>
          </a:xfrm>
        </p:spPr>
        <p:txBody>
          <a:bodyPr>
            <a:noAutofit/>
          </a:bodyPr>
          <a:lstStyle/>
          <a:p>
            <a:pPr algn="just"/>
            <a:endParaRPr lang="en-US" sz="2400" dirty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09164"/>
              </p:ext>
            </p:extLst>
          </p:nvPr>
        </p:nvGraphicFramePr>
        <p:xfrm>
          <a:off x="2700338" y="1976438"/>
          <a:ext cx="33274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6" name="Equation" r:id="rId5" imgW="1663560" imgH="558720" progId="Equation.DSMT4">
                  <p:embed/>
                </p:oleObj>
              </mc:Choice>
              <mc:Fallback>
                <p:oleObj name="Equation" r:id="rId5" imgW="166356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338" y="1976438"/>
                        <a:ext cx="33274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727322"/>
              </p:ext>
            </p:extLst>
          </p:nvPr>
        </p:nvGraphicFramePr>
        <p:xfrm>
          <a:off x="2928938" y="3344863"/>
          <a:ext cx="2895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7" name="Equation" r:id="rId7" imgW="1447560" imgH="736560" progId="Equation.DSMT4">
                  <p:embed/>
                </p:oleObj>
              </mc:Choice>
              <mc:Fallback>
                <p:oleObj name="Equation" r:id="rId7" imgW="144756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3344863"/>
                        <a:ext cx="2895600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912813" y="4784725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όπου ω η κυκλική συχνότητα και </a:t>
            </a:r>
            <a:r>
              <a:rPr lang="en-US" sz="2400" dirty="0"/>
              <a:t>f</a:t>
            </a:r>
            <a:r>
              <a:rPr lang="el-GR" sz="2400" dirty="0"/>
              <a:t> η συχνότητα του κύματος</a:t>
            </a:r>
          </a:p>
        </p:txBody>
      </p:sp>
    </p:spTree>
    <p:extLst>
      <p:ext uri="{BB962C8B-B14F-4D97-AF65-F5344CB8AC3E}">
        <p14:creationId xmlns:p14="http://schemas.microsoft.com/office/powerpoint/2010/main" val="21484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Μέσα με απώλειες (σ≠0)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πεδίου (διάδοση κατά </a:t>
            </a:r>
            <a:r>
              <a:rPr lang="en-US" dirty="0"/>
              <a:t>z, </a:t>
            </a:r>
            <a:r>
              <a:rPr lang="el-GR" dirty="0"/>
              <a:t>εξάρτηση από </a:t>
            </a:r>
            <a:r>
              <a:rPr lang="en-US" dirty="0"/>
              <a:t>z)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577090"/>
              </p:ext>
            </p:extLst>
          </p:nvPr>
        </p:nvGraphicFramePr>
        <p:xfrm>
          <a:off x="388566" y="1938462"/>
          <a:ext cx="86788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7" name="Equation" r:id="rId5" imgW="4343400" imgH="711000" progId="Equation.DSMT4">
                  <p:embed/>
                </p:oleObj>
              </mc:Choice>
              <mc:Fallback>
                <p:oleObj name="Equation" r:id="rId5" imgW="43434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566" y="1938462"/>
                        <a:ext cx="8678862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5634718"/>
              </p:ext>
            </p:extLst>
          </p:nvPr>
        </p:nvGraphicFramePr>
        <p:xfrm>
          <a:off x="42491" y="3406899"/>
          <a:ext cx="9110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8" name="Equation" r:id="rId7" imgW="4559040" imgH="736560" progId="Equation.DSMT4">
                  <p:embed/>
                </p:oleObj>
              </mc:Choice>
              <mc:Fallback>
                <p:oleObj name="Equation" r:id="rId7" imgW="45590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1" y="3406899"/>
                        <a:ext cx="9110662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008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Εξίσωση κύματος για μονοχρωματικό κύμα </a:t>
            </a:r>
            <a:r>
              <a:rPr lang="el-GR" dirty="0" smtClean="0"/>
              <a:t>(ημιτονοειδής μεταβολή)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011440"/>
              </p:ext>
            </p:extLst>
          </p:nvPr>
        </p:nvGraphicFramePr>
        <p:xfrm>
          <a:off x="2303998" y="2683148"/>
          <a:ext cx="24145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2" name="Equation" r:id="rId5" imgW="1206360" imgH="317160" progId="Equation.DSMT4">
                  <p:embed/>
                </p:oleObj>
              </mc:Choice>
              <mc:Fallback>
                <p:oleObj name="Equation" r:id="rId5" imgW="12063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998" y="2683148"/>
                        <a:ext cx="24145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371366"/>
              </p:ext>
            </p:extLst>
          </p:nvPr>
        </p:nvGraphicFramePr>
        <p:xfrm>
          <a:off x="5236110" y="2691085"/>
          <a:ext cx="24876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3" name="Equation" r:id="rId7" imgW="1244520" imgH="317160" progId="Equation.DSMT4">
                  <p:embed/>
                </p:oleObj>
              </mc:Choice>
              <mc:Fallback>
                <p:oleObj name="Equation" r:id="rId7" imgW="1244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6110" y="2691085"/>
                        <a:ext cx="24876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58831" y="1938420"/>
            <a:ext cx="43455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Σε μη αγώγιμα μέσα (</a:t>
            </a:r>
            <a:r>
              <a:rPr lang="el-GR" sz="2400" u="sng" dirty="0" err="1" smtClean="0"/>
              <a:t>σ=0</a:t>
            </a:r>
            <a:r>
              <a:rPr lang="el-GR" sz="2400" u="sng" dirty="0" smtClean="0"/>
              <a:t>):</a:t>
            </a:r>
            <a:endParaRPr lang="el-GR" sz="2400" u="sng" baseline="-250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527584" y="3919620"/>
            <a:ext cx="6010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Σε μέταλλα (σ~10</a:t>
            </a:r>
            <a:r>
              <a:rPr lang="el-GR" sz="2400" u="sng" baseline="30000" dirty="0" smtClean="0"/>
              <a:t>7</a:t>
            </a:r>
            <a:r>
              <a:rPr lang="el-GR" sz="2400" u="sng" dirty="0" smtClean="0"/>
              <a:t> </a:t>
            </a:r>
            <a:r>
              <a:rPr lang="en-US" sz="2400" u="sng" dirty="0" smtClean="0"/>
              <a:t>S/m</a:t>
            </a:r>
            <a:r>
              <a:rPr lang="el-GR" sz="2400" u="sng" dirty="0" smtClean="0"/>
              <a:t>, ε~10</a:t>
            </a:r>
            <a:r>
              <a:rPr lang="en-US" sz="2400" u="sng" baseline="30000" dirty="0" smtClean="0"/>
              <a:t>-11</a:t>
            </a:r>
            <a:r>
              <a:rPr lang="en-US" sz="2400" u="sng" dirty="0" smtClean="0"/>
              <a:t> F/m)</a:t>
            </a:r>
            <a:r>
              <a:rPr lang="el-GR" sz="2400" u="sng" dirty="0" smtClean="0"/>
              <a:t>:</a:t>
            </a:r>
            <a:endParaRPr lang="el-GR" sz="2400" u="sng" baseline="-25000" dirty="0"/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389597"/>
              </p:ext>
            </p:extLst>
          </p:nvPr>
        </p:nvGraphicFramePr>
        <p:xfrm>
          <a:off x="2227798" y="4664348"/>
          <a:ext cx="24907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4" name="Equation" r:id="rId9" imgW="1244520" imgH="317160" progId="Equation.DSMT4">
                  <p:embed/>
                </p:oleObj>
              </mc:Choice>
              <mc:Fallback>
                <p:oleObj name="Equation" r:id="rId9" imgW="12445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798" y="4664348"/>
                        <a:ext cx="24907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54575"/>
              </p:ext>
            </p:extLst>
          </p:nvPr>
        </p:nvGraphicFramePr>
        <p:xfrm>
          <a:off x="5159910" y="4672285"/>
          <a:ext cx="25638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5" name="Equation" r:id="rId11" imgW="1282680" imgH="317160" progId="Equation.DSMT4">
                  <p:embed/>
                </p:oleObj>
              </mc:Choice>
              <mc:Fallback>
                <p:oleObj name="Equation" r:id="rId11" imgW="128268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910" y="4672285"/>
                        <a:ext cx="25638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289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Μιγαδική σταθερά διάδοσης γ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88385" y="2069571"/>
            <a:ext cx="814827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α: σταθερά εξασθένησης (μειώνει το πλάτος του κύματος)</a:t>
            </a:r>
          </a:p>
          <a:p>
            <a:r>
              <a:rPr lang="el-GR" sz="2400" dirty="0" smtClean="0"/>
              <a:t>β: σταθερά φάσης (συνδέεται με το μήκος κύματος)</a:t>
            </a:r>
            <a:endParaRPr lang="el-GR" sz="2400" dirty="0"/>
          </a:p>
        </p:txBody>
      </p:sp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815702"/>
              </p:ext>
            </p:extLst>
          </p:nvPr>
        </p:nvGraphicFramePr>
        <p:xfrm>
          <a:off x="2885131" y="1464734"/>
          <a:ext cx="155098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7" name="Equation" r:id="rId5" imgW="774360" imgH="279360" progId="Equation.DSMT4">
                  <p:embed/>
                </p:oleObj>
              </mc:Choice>
              <mc:Fallback>
                <p:oleObj name="Equation" r:id="rId5" imgW="7743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5131" y="1464734"/>
                        <a:ext cx="155098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1858713"/>
              </p:ext>
            </p:extLst>
          </p:nvPr>
        </p:nvGraphicFramePr>
        <p:xfrm>
          <a:off x="2123728" y="2858192"/>
          <a:ext cx="38655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8" name="Equation" r:id="rId7" imgW="1930320" imgH="749160" progId="Equation.DSMT4">
                  <p:embed/>
                </p:oleObj>
              </mc:Choice>
              <mc:Fallback>
                <p:oleObj name="Equation" r:id="rId7" imgW="19303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2858192"/>
                        <a:ext cx="3865563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8856794"/>
              </p:ext>
            </p:extLst>
          </p:nvPr>
        </p:nvGraphicFramePr>
        <p:xfrm>
          <a:off x="2154881" y="4528609"/>
          <a:ext cx="3890963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49" name="Equation" r:id="rId9" imgW="1942920" imgH="749160" progId="Equation.DSMT4">
                  <p:embed/>
                </p:oleObj>
              </mc:Choice>
              <mc:Fallback>
                <p:oleObj name="Equation" r:id="rId9" imgW="1942920" imgH="749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4881" y="4528609"/>
                        <a:ext cx="3890963" cy="149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0789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1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66247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000" dirty="0" smtClean="0"/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589756" y="1988244"/>
            <a:ext cx="74882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Οι σχέσεις </a:t>
            </a:r>
            <a:r>
              <a:rPr lang="el-GR" sz="2400" dirty="0" smtClean="0"/>
              <a:t>μεταξύ των </a:t>
            </a:r>
            <a:r>
              <a:rPr lang="el-GR" sz="2400" dirty="0"/>
              <a:t>πλατών                       </a:t>
            </a:r>
            <a:r>
              <a:rPr lang="en-US" sz="2400" dirty="0" smtClean="0"/>
              <a:t>          </a:t>
            </a:r>
            <a:r>
              <a:rPr lang="el-GR" sz="2400" dirty="0" smtClean="0"/>
              <a:t>μπορούν </a:t>
            </a:r>
            <a:r>
              <a:rPr lang="el-GR" sz="2400" dirty="0"/>
              <a:t>να υπολογιστούν με αντικατάσταση στις διαφορικές εξισώσεις, </a:t>
            </a:r>
            <a:r>
              <a:rPr lang="el-GR" sz="2400" u="sng" dirty="0"/>
              <a:t>αλλά είναι πιο εύκολο να υπολογιστούν απ’ευθείας από το νόμο του </a:t>
            </a:r>
            <a:r>
              <a:rPr lang="en-US" sz="2400" u="sng" dirty="0" smtClean="0"/>
              <a:t>Faraday</a:t>
            </a:r>
            <a:endParaRPr lang="el-GR" sz="2400" u="sng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762370"/>
              </p:ext>
            </p:extLst>
          </p:nvPr>
        </p:nvGraphicFramePr>
        <p:xfrm>
          <a:off x="2893218" y="3717032"/>
          <a:ext cx="19796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5" name="Equation" r:id="rId5" imgW="990360" imgH="419040" progId="Equation.DSMT4">
                  <p:embed/>
                </p:oleObj>
              </mc:Choice>
              <mc:Fallback>
                <p:oleObj name="Equation" r:id="rId5" imgW="99036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218" y="3717032"/>
                        <a:ext cx="19796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1326312"/>
              </p:ext>
            </p:extLst>
          </p:nvPr>
        </p:nvGraphicFramePr>
        <p:xfrm>
          <a:off x="4498298" y="1964258"/>
          <a:ext cx="2208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6" name="Equation" r:id="rId7" imgW="1104840" imgH="253800" progId="Equation.DSMT4">
                  <p:embed/>
                </p:oleObj>
              </mc:Choice>
              <mc:Fallback>
                <p:oleObj name="Equation" r:id="rId7" imgW="1104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8298" y="1964258"/>
                        <a:ext cx="2208213" cy="50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989608"/>
              </p:ext>
            </p:extLst>
          </p:nvPr>
        </p:nvGraphicFramePr>
        <p:xfrm>
          <a:off x="2972593" y="4831457"/>
          <a:ext cx="18018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7" name="Equation" r:id="rId9" imgW="901440" imgH="431640" progId="Equation.DSMT4">
                  <p:embed/>
                </p:oleObj>
              </mc:Choice>
              <mc:Fallback>
                <p:oleObj name="Equation" r:id="rId9" imgW="9014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593" y="4831457"/>
                        <a:ext cx="1801813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8034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/>
              <a:t>2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66247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000" dirty="0" smtClean="0"/>
          </a:p>
          <a:p>
            <a:pPr algn="just"/>
            <a:endParaRPr lang="el-GR" sz="20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0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8562982"/>
              </p:ext>
            </p:extLst>
          </p:nvPr>
        </p:nvGraphicFramePr>
        <p:xfrm>
          <a:off x="1108869" y="2183631"/>
          <a:ext cx="581025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4" name="Equation" r:id="rId5" imgW="2908080" imgH="279360" progId="Equation.DSMT4">
                  <p:embed/>
                </p:oleObj>
              </mc:Choice>
              <mc:Fallback>
                <p:oleObj name="Equation" r:id="rId5" imgW="29080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869" y="2183631"/>
                        <a:ext cx="581025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70669" y="1708968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Αντικαθιστώντας τις λύσεις </a:t>
            </a:r>
            <a:r>
              <a:rPr lang="el-GR" sz="2400" dirty="0" smtClean="0"/>
              <a:t>για</a:t>
            </a:r>
            <a:r>
              <a:rPr lang="en-US" sz="2400" dirty="0" smtClean="0"/>
              <a:t> </a:t>
            </a:r>
            <a:r>
              <a:rPr lang="el-GR" sz="2400" dirty="0" smtClean="0"/>
              <a:t>τα  </a:t>
            </a:r>
            <a:endParaRPr lang="el-GR" sz="2400" dirty="0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70669" y="3509193"/>
            <a:ext cx="74882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Εξισώνοντας τους αντίστοιχους όρους κάθε μέλους λαμβάνουμε</a:t>
            </a:r>
          </a:p>
        </p:txBody>
      </p:sp>
      <p:graphicFrame>
        <p:nvGraphicFramePr>
          <p:cNvPr id="1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6630"/>
              </p:ext>
            </p:extLst>
          </p:nvPr>
        </p:nvGraphicFramePr>
        <p:xfrm>
          <a:off x="2362994" y="3933056"/>
          <a:ext cx="25098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5" name="Equation" r:id="rId7" imgW="1257120" imgH="1091880" progId="Equation.DSMT4">
                  <p:embed/>
                </p:oleObj>
              </mc:Choice>
              <mc:Fallback>
                <p:oleObj name="Equation" r:id="rId7" imgW="12571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994" y="3933056"/>
                        <a:ext cx="2509837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6748618"/>
              </p:ext>
            </p:extLst>
          </p:nvPr>
        </p:nvGraphicFramePr>
        <p:xfrm>
          <a:off x="1196181" y="2891656"/>
          <a:ext cx="56340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6" name="Equation" r:id="rId9" imgW="2819160" imgH="279360" progId="Equation.DSMT4">
                  <p:embed/>
                </p:oleObj>
              </mc:Choice>
              <mc:Fallback>
                <p:oleObj name="Equation" r:id="rId9" imgW="281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6181" y="2891656"/>
                        <a:ext cx="5634038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982749"/>
              </p:ext>
            </p:extLst>
          </p:nvPr>
        </p:nvGraphicFramePr>
        <p:xfrm>
          <a:off x="5017294" y="3933056"/>
          <a:ext cx="25098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97" name="Equation" r:id="rId11" imgW="1257120" imgH="1091880" progId="Equation.DSMT4">
                  <p:embed/>
                </p:oleObj>
              </mc:Choice>
              <mc:Fallback>
                <p:oleObj name="Equation" r:id="rId11" imgW="125712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7294" y="3933056"/>
                        <a:ext cx="2509837" cy="218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95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Εμπέδηση υλικού μέσου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107504" y="1196753"/>
            <a:ext cx="8424936" cy="4818649"/>
          </a:xfrm>
        </p:spPr>
        <p:txBody>
          <a:bodyPr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srgbClr val="000000"/>
              </a:solidFill>
              <a:latin typeface="Tahoma" pitchFamily="34" charset="0"/>
            </a:endParaRPr>
          </a:p>
          <a:p>
            <a:pPr algn="just"/>
            <a:endParaRPr lang="en-US" sz="2400" dirty="0" smtClean="0"/>
          </a:p>
          <a:p>
            <a:pPr algn="just"/>
            <a:endParaRPr lang="el-GR" sz="24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l-GR" sz="24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169847"/>
              </p:ext>
            </p:extLst>
          </p:nvPr>
        </p:nvGraphicFramePr>
        <p:xfrm>
          <a:off x="3051291" y="2348880"/>
          <a:ext cx="289401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2" name="Equation" r:id="rId5" imgW="1447560" imgH="533160" progId="Equation.DSMT4">
                  <p:embed/>
                </p:oleObj>
              </mc:Choice>
              <mc:Fallback>
                <p:oleObj name="Equation" r:id="rId5" imgW="1447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291" y="2348880"/>
                        <a:ext cx="289401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104850" y="1248064"/>
            <a:ext cx="90391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Η ποσότητα              έχει διαστάσεις [Ω] αφού είναι ο λόγος των εντάσεων του ΗΠ [</a:t>
            </a:r>
            <a:r>
              <a:rPr lang="en-US" sz="2400" dirty="0"/>
              <a:t>V/m]</a:t>
            </a:r>
            <a:r>
              <a:rPr lang="el-GR" sz="2400" dirty="0"/>
              <a:t> και του ΜΠ [</a:t>
            </a:r>
            <a:r>
              <a:rPr lang="en-US" sz="2400" dirty="0"/>
              <a:t>A/m]</a:t>
            </a:r>
            <a:r>
              <a:rPr lang="el-GR" sz="2400" dirty="0"/>
              <a:t> κι ονομάζεται </a:t>
            </a:r>
            <a:r>
              <a:rPr lang="el-GR" sz="2400" b="1" dirty="0"/>
              <a:t>χαρακτηριστική αντίσταση ή </a:t>
            </a:r>
            <a:r>
              <a:rPr lang="el-GR" sz="2400" b="1" dirty="0" err="1"/>
              <a:t>εμπέδηση</a:t>
            </a:r>
            <a:r>
              <a:rPr lang="el-GR" sz="2400" b="1" dirty="0"/>
              <a:t> </a:t>
            </a:r>
            <a:r>
              <a:rPr lang="el-GR" sz="2400" dirty="0"/>
              <a:t>του μέσου, είναι δε εν γένει μιγαδική ποσότητα</a:t>
            </a:r>
          </a:p>
        </p:txBody>
      </p:sp>
      <p:graphicFrame>
        <p:nvGraphicFramePr>
          <p:cNvPr id="2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484887"/>
              </p:ext>
            </p:extLst>
          </p:nvPr>
        </p:nvGraphicFramePr>
        <p:xfrm>
          <a:off x="1657608" y="1248064"/>
          <a:ext cx="1014412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3" name="Equation" r:id="rId7" imgW="507960" imgH="203040" progId="Equation.DSMT4">
                  <p:embed/>
                </p:oleObj>
              </mc:Choice>
              <mc:Fallback>
                <p:oleObj name="Equation" r:id="rId7" imgW="5079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608" y="1248064"/>
                        <a:ext cx="1014412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6792697"/>
              </p:ext>
            </p:extLst>
          </p:nvPr>
        </p:nvGraphicFramePr>
        <p:xfrm>
          <a:off x="2915816" y="3416099"/>
          <a:ext cx="4059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4" name="Equation" r:id="rId9" imgW="2031840" imgH="457200" progId="Equation.DSMT4">
                  <p:embed/>
                </p:oleObj>
              </mc:Choice>
              <mc:Fallback>
                <p:oleObj name="Equation" r:id="rId9" imgW="2031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3416099"/>
                        <a:ext cx="40592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67963"/>
              </p:ext>
            </p:extLst>
          </p:nvPr>
        </p:nvGraphicFramePr>
        <p:xfrm>
          <a:off x="1409287" y="4748113"/>
          <a:ext cx="304482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5" name="Equation" r:id="rId11" imgW="1523880" imgH="850680" progId="Equation.DSMT4">
                  <p:embed/>
                </p:oleObj>
              </mc:Choice>
              <mc:Fallback>
                <p:oleObj name="Equation" r:id="rId11" imgW="1523880" imgH="850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287" y="4748113"/>
                        <a:ext cx="3044825" cy="170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852289"/>
              </p:ext>
            </p:extLst>
          </p:nvPr>
        </p:nvGraphicFramePr>
        <p:xfrm>
          <a:off x="5650965" y="5196517"/>
          <a:ext cx="25622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6" name="Equation" r:id="rId13" imgW="1282680" imgH="507960" progId="Equation.DSMT4">
                  <p:embed/>
                </p:oleObj>
              </mc:Choice>
              <mc:Fallback>
                <p:oleObj name="Equation" r:id="rId13" imgW="12826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965" y="5196517"/>
                        <a:ext cx="2562225" cy="101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901286" y="3642467"/>
            <a:ext cx="25270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rgbClr val="C00000"/>
                </a:solidFill>
              </a:rPr>
              <a:t>Γράφεται και:</a:t>
            </a:r>
            <a:endParaRPr lang="el-G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60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ΗΠ και ΜΠ (διάδοση κατά άξονα </a:t>
            </a:r>
            <a:r>
              <a:rPr lang="en-US" dirty="0"/>
              <a:t>z)</a:t>
            </a:r>
            <a:r>
              <a:rPr lang="el-GR" dirty="0"/>
              <a:t>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07988" y="1976438"/>
            <a:ext cx="85693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spcBef>
                <a:spcPct val="40000"/>
              </a:spcBef>
              <a:buSzPct val="100000"/>
              <a:buFont typeface="Times New Roman" pitchFamily="18" charset="0"/>
              <a:buNone/>
            </a:pPr>
            <a:r>
              <a:rPr lang="el-GR" sz="2400" dirty="0" smtClean="0"/>
              <a:t>Έστω τώρα ότι </a:t>
            </a:r>
            <a:r>
              <a:rPr lang="el-GR" sz="2400" dirty="0"/>
              <a:t>το ΗΠ σε κάθε σημείο του χώρου έχει διεύθυνση </a:t>
            </a:r>
            <a:r>
              <a:rPr lang="el-GR" sz="2400" u="sng" dirty="0" smtClean="0"/>
              <a:t>μόνο</a:t>
            </a:r>
            <a:r>
              <a:rPr lang="el-GR" sz="2400" dirty="0" smtClean="0"/>
              <a:t> κατά </a:t>
            </a:r>
            <a:r>
              <a:rPr lang="el-GR" sz="2400" dirty="0"/>
              <a:t>τον </a:t>
            </a:r>
            <a:r>
              <a:rPr lang="en-US" sz="2400" u="sng" dirty="0" smtClean="0"/>
              <a:t>x</a:t>
            </a:r>
            <a:r>
              <a:rPr lang="en-US" sz="2400" dirty="0" smtClean="0"/>
              <a:t> </a:t>
            </a:r>
            <a:r>
              <a:rPr lang="el-GR" sz="2400" dirty="0" smtClean="0"/>
              <a:t>άξονα. </a:t>
            </a:r>
            <a:r>
              <a:rPr lang="el-GR" sz="2400" dirty="0"/>
              <a:t>Ο </a:t>
            </a:r>
            <a:r>
              <a:rPr lang="el-GR" sz="2400" dirty="0" err="1"/>
              <a:t>φάσορας</a:t>
            </a:r>
            <a:r>
              <a:rPr lang="el-GR" sz="2400" dirty="0"/>
              <a:t> του ΗΠ </a:t>
            </a:r>
            <a:r>
              <a:rPr lang="el-GR" sz="2400" dirty="0" smtClean="0"/>
              <a:t>θα είναι</a:t>
            </a:r>
            <a:endParaRPr lang="el-GR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61486" y="3068960"/>
                <a:ext cx="4273624" cy="914400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𝑬</m:t>
                          </m:r>
                        </m:e>
                      </m:acc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𝑧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  <m:acc>
                        <m:accPr>
                          <m:chr m:val="̂"/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1486" y="3068960"/>
                <a:ext cx="4273624" cy="9144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116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Ολοκληρωτική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tabLst>
                <a:tab pos="1709738" algn="l"/>
              </a:tabLst>
            </a:pPr>
            <a:endParaRPr lang="el-GR" sz="2000" dirty="0"/>
          </a:p>
          <a:p>
            <a:endParaRPr lang="el-GR" sz="2000" dirty="0"/>
          </a:p>
          <a:p>
            <a:endParaRPr lang="el-GR" sz="2000" dirty="0"/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505201" y="2120906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8648727"/>
              </p:ext>
            </p:extLst>
          </p:nvPr>
        </p:nvGraphicFramePr>
        <p:xfrm>
          <a:off x="1520825" y="2047875"/>
          <a:ext cx="2551113" cy="354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1" name="Equation" r:id="rId5" imgW="1701720" imgH="2361960" progId="Equation.DSMT4">
                  <p:embed/>
                </p:oleObj>
              </mc:Choice>
              <mc:Fallback>
                <p:oleObj name="Equation" r:id="rId5" imgW="1701720" imgH="236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0825" y="2047875"/>
                        <a:ext cx="2551113" cy="354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68800" y="31289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ère-Maxwell</a:t>
            </a: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000375" y="4064005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71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1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3490" y="3737883"/>
            <a:ext cx="87915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Εκφράζουμε τα μιγαδικά </a:t>
            </a:r>
            <a:r>
              <a:rPr lang="el-GR" sz="2400" dirty="0" smtClean="0"/>
              <a:t>πλάτη           </a:t>
            </a:r>
            <a:r>
              <a:rPr lang="en-US" sz="2400" dirty="0" smtClean="0"/>
              <a:t>    </a:t>
            </a:r>
            <a:r>
              <a:rPr lang="el-GR" sz="2400" dirty="0" smtClean="0"/>
              <a:t>και την εμπέδηση     σε </a:t>
            </a:r>
            <a:r>
              <a:rPr lang="el-GR" sz="2400" dirty="0"/>
              <a:t>πολική </a:t>
            </a:r>
            <a:r>
              <a:rPr lang="el-GR" sz="2400" dirty="0" smtClean="0"/>
              <a:t>μορφή:</a:t>
            </a:r>
            <a:endParaRPr lang="el-GR" sz="2400" dirty="0"/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71115" y="1439183"/>
            <a:ext cx="88011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/>
              <a:t>Οι γενικές λύσεις των εξισώσεων </a:t>
            </a:r>
            <a:r>
              <a:rPr lang="en-US" sz="2400" dirty="0"/>
              <a:t>Helmholtz</a:t>
            </a:r>
            <a:r>
              <a:rPr lang="el-GR" sz="2400" dirty="0"/>
              <a:t> γράφονται βάσει της </a:t>
            </a:r>
            <a:r>
              <a:rPr lang="el-GR" sz="2400" dirty="0" err="1"/>
              <a:t>εμπέδησης</a:t>
            </a:r>
            <a:r>
              <a:rPr lang="el-GR" sz="2400" dirty="0"/>
              <a:t> του μέσου ως εξής</a:t>
            </a:r>
          </a:p>
        </p:txBody>
      </p:sp>
      <p:graphicFrame>
        <p:nvGraphicFramePr>
          <p:cNvPr id="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32251"/>
              </p:ext>
            </p:extLst>
          </p:nvPr>
        </p:nvGraphicFramePr>
        <p:xfrm>
          <a:off x="658490" y="2374221"/>
          <a:ext cx="8474075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1" name="Equation" r:id="rId5" imgW="4241520" imgH="711000" progId="Equation.DSMT4">
                  <p:embed/>
                </p:oleObj>
              </mc:Choice>
              <mc:Fallback>
                <p:oleObj name="Equation" r:id="rId5" imgW="42415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490" y="2374221"/>
                        <a:ext cx="8474075" cy="142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326384"/>
              </p:ext>
            </p:extLst>
          </p:nvPr>
        </p:nvGraphicFramePr>
        <p:xfrm>
          <a:off x="2869878" y="4611008"/>
          <a:ext cx="340042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2" name="Equation" r:id="rId7" imgW="1701720" imgH="736560" progId="Equation.DSMT4">
                  <p:embed/>
                </p:oleObj>
              </mc:Choice>
              <mc:Fallback>
                <p:oleObj name="Equation" r:id="rId7" imgW="170172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9878" y="4611008"/>
                        <a:ext cx="340042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3496057"/>
              </p:ext>
            </p:extLst>
          </p:nvPr>
        </p:nvGraphicFramePr>
        <p:xfrm>
          <a:off x="3991091" y="3713391"/>
          <a:ext cx="1014413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3" name="Equation" r:id="rId9" imgW="507960" imgH="241200" progId="Equation.DSMT4">
                  <p:embed/>
                </p:oleObj>
              </mc:Choice>
              <mc:Fallback>
                <p:oleObj name="Equation" r:id="rId9" imgW="50796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1091" y="3713391"/>
                        <a:ext cx="1014413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5930797"/>
              </p:ext>
            </p:extLst>
          </p:nvPr>
        </p:nvGraphicFramePr>
        <p:xfrm>
          <a:off x="7308304" y="3823181"/>
          <a:ext cx="254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84" name="Equation" r:id="rId11" imgW="126720" imgH="164880" progId="Equation.DSMT4">
                  <p:embed/>
                </p:oleObj>
              </mc:Choice>
              <mc:Fallback>
                <p:oleObj name="Equation" r:id="rId11" imgW="126720" imgH="1648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3823181"/>
                        <a:ext cx="2540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30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846482" y="1916291"/>
            <a:ext cx="7488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Με αντικατάσταση, οι γενικές λύσεις των εξισώσεων </a:t>
            </a:r>
            <a:r>
              <a:rPr lang="en-US" sz="2400" dirty="0"/>
              <a:t>Helmholtz</a:t>
            </a:r>
            <a:r>
              <a:rPr lang="el-GR" sz="2400" dirty="0"/>
              <a:t> γράφονται βάσει της εμπέδησης του μέσου ως εξής</a:t>
            </a:r>
          </a:p>
        </p:txBody>
      </p:sp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819278"/>
              </p:ext>
            </p:extLst>
          </p:nvPr>
        </p:nvGraphicFramePr>
        <p:xfrm>
          <a:off x="1702144" y="3105329"/>
          <a:ext cx="606583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83" name="Equation" r:id="rId5" imgW="3035160" imgH="812520" progId="Equation.DSMT4">
                  <p:embed/>
                </p:oleObj>
              </mc:Choice>
              <mc:Fallback>
                <p:oleObj name="Equation" r:id="rId5" imgW="3035160" imgH="812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144" y="3105329"/>
                        <a:ext cx="6065838" cy="162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697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Εξισώσεις ΗΠ και ΜΠ (συνέχεια) 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405391"/>
              </p:ext>
            </p:extLst>
          </p:nvPr>
        </p:nvGraphicFramePr>
        <p:xfrm>
          <a:off x="47625" y="3005138"/>
          <a:ext cx="908685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98" name="Equation" r:id="rId5" imgW="4546440" imgH="1117440" progId="Equation.DSMT4">
                  <p:embed/>
                </p:oleObj>
              </mc:Choice>
              <mc:Fallback>
                <p:oleObj name="Equation" r:id="rId5" imgW="454644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" y="3005138"/>
                        <a:ext cx="9086850" cy="223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28713" y="1831975"/>
            <a:ext cx="8064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 dirty="0"/>
              <a:t>Από τις παραπάνω σχέσεις για τους φάσορες, μπορούμε να υπολογίσουμε τις εκφράσεις των χρονικά μεταβαλλό-μενων πεδίων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00150" y="5213350"/>
            <a:ext cx="8064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2400"/>
              <a:t>που είναι και το τελικό αποτέλεσμα.</a:t>
            </a:r>
          </a:p>
        </p:txBody>
      </p:sp>
    </p:spTree>
    <p:extLst>
      <p:ext uri="{BB962C8B-B14F-4D97-AF65-F5344CB8AC3E}">
        <p14:creationId xmlns:p14="http://schemas.microsoft.com/office/powerpoint/2010/main" val="41182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Διάδοση σε «καλούς» αγωγούς και «καλά» μονωτικά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1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Εξισώσεις πεδίου (διάδοση κατά </a:t>
            </a:r>
            <a:r>
              <a:rPr lang="en-US" dirty="0"/>
              <a:t>z, </a:t>
            </a:r>
            <a:r>
              <a:rPr lang="el-GR" dirty="0"/>
              <a:t>εξάρτηση από </a:t>
            </a:r>
            <a:r>
              <a:rPr lang="en-US" dirty="0"/>
              <a:t>z)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2801427"/>
              </p:ext>
            </p:extLst>
          </p:nvPr>
        </p:nvGraphicFramePr>
        <p:xfrm>
          <a:off x="410642" y="1816547"/>
          <a:ext cx="8678862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4" name="Equation" r:id="rId5" imgW="4343400" imgH="711000" progId="Equation.DSMT4">
                  <p:embed/>
                </p:oleObj>
              </mc:Choice>
              <mc:Fallback>
                <p:oleObj name="Equation" r:id="rId5" imgW="4343400" imgH="71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642" y="1816547"/>
                        <a:ext cx="8678862" cy="142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324110"/>
              </p:ext>
            </p:extLst>
          </p:nvPr>
        </p:nvGraphicFramePr>
        <p:xfrm>
          <a:off x="64567" y="3284984"/>
          <a:ext cx="9110662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65" name="Equation" r:id="rId7" imgW="4559040" imgH="736560" progId="Equation.DSMT4">
                  <p:embed/>
                </p:oleObj>
              </mc:Choice>
              <mc:Fallback>
                <p:oleObj name="Equation" r:id="rId7" imgW="4559040" imgH="7365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67" y="3284984"/>
                        <a:ext cx="9110662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958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Υπόλοιπα μεγέθη (1)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82" name="Rectangle 3"/>
          <p:cNvSpPr txBox="1">
            <a:spLocks noChangeArrowheads="1"/>
          </p:cNvSpPr>
          <p:nvPr/>
        </p:nvSpPr>
        <p:spPr>
          <a:xfrm>
            <a:off x="2563406" y="1486710"/>
            <a:ext cx="368300" cy="234950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>
            <a:normAutofit fontScale="92500" lnSpcReduction="10000"/>
          </a:bodyPr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10000"/>
              </a:spcAft>
              <a:buClr>
                <a:srgbClr val="0033CC"/>
              </a:buClr>
              <a:buSzPct val="75000"/>
              <a:buFontTx/>
              <a:buNone/>
              <a:tabLst/>
              <a:defRPr/>
            </a:pPr>
            <a:endParaRPr kumimoji="0" lang="el-GR" sz="2000" b="1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66560"/>
              </p:ext>
            </p:extLst>
          </p:nvPr>
        </p:nvGraphicFramePr>
        <p:xfrm>
          <a:off x="2563045" y="1224327"/>
          <a:ext cx="11715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6" name="Equation" r:id="rId5" imgW="583920" imgH="469800" progId="Equation.DSMT4">
                  <p:embed/>
                </p:oleObj>
              </mc:Choice>
              <mc:Fallback>
                <p:oleObj name="Equation" r:id="rId5" imgW="5839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3045" y="1224327"/>
                        <a:ext cx="11715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6188"/>
              </p:ext>
            </p:extLst>
          </p:nvPr>
        </p:nvGraphicFramePr>
        <p:xfrm>
          <a:off x="490015" y="3041640"/>
          <a:ext cx="34337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7" name="Equation" r:id="rId7" imgW="1714320" imgH="647640" progId="Equation.DSMT4">
                  <p:embed/>
                </p:oleObj>
              </mc:Choice>
              <mc:Fallback>
                <p:oleObj name="Equation" r:id="rId7" imgW="17143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015" y="3041640"/>
                        <a:ext cx="34337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8179328"/>
              </p:ext>
            </p:extLst>
          </p:nvPr>
        </p:nvGraphicFramePr>
        <p:xfrm>
          <a:off x="543004" y="4650267"/>
          <a:ext cx="343217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8" name="Equation" r:id="rId9" imgW="1714320" imgH="647640" progId="Equation.DSMT4">
                  <p:embed/>
                </p:oleObj>
              </mc:Choice>
              <mc:Fallback>
                <p:oleObj name="Equation" r:id="rId9" imgW="1714320" imgH="647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004" y="4650267"/>
                        <a:ext cx="3432175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Text Box 8"/>
          <p:cNvSpPr txBox="1">
            <a:spLocks noChangeArrowheads="1"/>
          </p:cNvSpPr>
          <p:nvPr/>
        </p:nvSpPr>
        <p:spPr bwMode="auto">
          <a:xfrm>
            <a:off x="1057597" y="1478441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θέτουμε:</a:t>
            </a:r>
            <a:endParaRPr lang="el-GR" sz="2400" dirty="0"/>
          </a:p>
        </p:txBody>
      </p:sp>
      <p:graphicFrame>
        <p:nvGraphicFramePr>
          <p:cNvPr id="46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0738462"/>
              </p:ext>
            </p:extLst>
          </p:nvPr>
        </p:nvGraphicFramePr>
        <p:xfrm>
          <a:off x="1094853" y="2439978"/>
          <a:ext cx="1398587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99" name="Equation" r:id="rId11" imgW="698400" imgH="203040" progId="Equation.DSMT4">
                  <p:embed/>
                </p:oleObj>
              </mc:Choice>
              <mc:Fallback>
                <p:oleObj name="Equation" r:id="rId11" imgW="6984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853" y="2439978"/>
                        <a:ext cx="1398587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4783022"/>
              </p:ext>
            </p:extLst>
          </p:nvPr>
        </p:nvGraphicFramePr>
        <p:xfrm>
          <a:off x="4597855" y="2143603"/>
          <a:ext cx="40592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0" name="Equation" r:id="rId13" imgW="2031840" imgH="457200" progId="Equation.DSMT4">
                  <p:embed/>
                </p:oleObj>
              </mc:Choice>
              <mc:Fallback>
                <p:oleObj name="Equation" r:id="rId13" imgW="2031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7855" y="2143603"/>
                        <a:ext cx="4059237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253006"/>
              </p:ext>
            </p:extLst>
          </p:nvPr>
        </p:nvGraphicFramePr>
        <p:xfrm>
          <a:off x="5089003" y="3159115"/>
          <a:ext cx="25892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1" name="Equation" r:id="rId15" imgW="1295280" imgH="799920" progId="Equation.DSMT4">
                  <p:embed/>
                </p:oleObj>
              </mc:Choice>
              <mc:Fallback>
                <p:oleObj name="Equation" r:id="rId15" imgW="1295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003" y="3159115"/>
                        <a:ext cx="2589212" cy="16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3426"/>
              </p:ext>
            </p:extLst>
          </p:nvPr>
        </p:nvGraphicFramePr>
        <p:xfrm>
          <a:off x="5284876" y="4839911"/>
          <a:ext cx="24098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902" name="Equation" r:id="rId17" imgW="1206360" imgH="533160" progId="Equation.DSMT4">
                  <p:embed/>
                </p:oleObj>
              </mc:Choice>
              <mc:Fallback>
                <p:oleObj name="Equation" r:id="rId17" imgW="12063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876" y="4839911"/>
                        <a:ext cx="2409825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Text Box 8"/>
          <p:cNvSpPr txBox="1">
            <a:spLocks noChangeArrowheads="1"/>
          </p:cNvSpPr>
          <p:nvPr/>
        </p:nvSpPr>
        <p:spPr bwMode="auto">
          <a:xfrm>
            <a:off x="468512" y="2041148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οπότε: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723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Υπόλοιπα μεγέθη (2)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3730985"/>
              </p:ext>
            </p:extLst>
          </p:nvPr>
        </p:nvGraphicFramePr>
        <p:xfrm>
          <a:off x="223268" y="1228072"/>
          <a:ext cx="7980552" cy="194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4" name="Equation" r:id="rId5" imgW="4064000" imgH="990600" progId="Equation.DSMT4">
                  <p:embed/>
                </p:oleObj>
              </mc:Choice>
              <mc:Fallback>
                <p:oleObj name="Equation" r:id="rId5" imgW="4064000" imgH="990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268" y="1228072"/>
                        <a:ext cx="7980552" cy="1942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55529"/>
              </p:ext>
            </p:extLst>
          </p:nvPr>
        </p:nvGraphicFramePr>
        <p:xfrm>
          <a:off x="-108520" y="3971272"/>
          <a:ext cx="9252520" cy="19429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5" name="Equation" r:id="rId7" imgW="4711700" imgH="990600" progId="Equation.DSMT4">
                  <p:embed/>
                </p:oleObj>
              </mc:Choice>
              <mc:Fallback>
                <p:oleObj name="Equation" r:id="rId7" imgW="4711700" imgH="990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8520" y="3971272"/>
                        <a:ext cx="9252520" cy="19429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912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0" hangingPunct="0"/>
            <a:r>
              <a:rPr lang="el-GR" dirty="0"/>
              <a:t>Διάδοση σε καλό διηλεκτρικό (</a:t>
            </a:r>
            <a:r>
              <a:rPr lang="en-US" dirty="0"/>
              <a:t>Q&gt;&gt;1)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6272890"/>
              </p:ext>
            </p:extLst>
          </p:nvPr>
        </p:nvGraphicFramePr>
        <p:xfrm>
          <a:off x="1192491" y="1504578"/>
          <a:ext cx="26971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3" name="Equation" r:id="rId5" imgW="1346200" imgH="533400" progId="Equation.DSMT4">
                  <p:embed/>
                </p:oleObj>
              </mc:Choice>
              <mc:Fallback>
                <p:oleObj name="Equation" r:id="rId5" imgW="1346200" imgH="53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491" y="1504578"/>
                        <a:ext cx="2697162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855947"/>
              </p:ext>
            </p:extLst>
          </p:nvPr>
        </p:nvGraphicFramePr>
        <p:xfrm>
          <a:off x="4278591" y="1520453"/>
          <a:ext cx="4119562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4" name="Equation" r:id="rId7" imgW="2057400" imgH="558800" progId="Equation.DSMT4">
                  <p:embed/>
                </p:oleObj>
              </mc:Choice>
              <mc:Fallback>
                <p:oleObj name="Equation" r:id="rId7" imgW="2057400" imgH="558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8591" y="1520453"/>
                        <a:ext cx="4119562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699520"/>
              </p:ext>
            </p:extLst>
          </p:nvPr>
        </p:nvGraphicFramePr>
        <p:xfrm>
          <a:off x="2713316" y="2780928"/>
          <a:ext cx="4264025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5" name="Equation" r:id="rId9" imgW="2133600" imgH="762000" progId="Equation.DSMT4">
                  <p:embed/>
                </p:oleObj>
              </mc:Choice>
              <mc:Fallback>
                <p:oleObj name="Equation" r:id="rId9" imgW="2133600" imgH="762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3316" y="2780928"/>
                        <a:ext cx="4264025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362070"/>
              </p:ext>
            </p:extLst>
          </p:nvPr>
        </p:nvGraphicFramePr>
        <p:xfrm>
          <a:off x="300316" y="4538290"/>
          <a:ext cx="3967162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6" name="Equation" r:id="rId11" imgW="1981200" imgH="546100" progId="Equation.DSMT4">
                  <p:embed/>
                </p:oleObj>
              </mc:Choice>
              <mc:Fallback>
                <p:oleObj name="Equation" r:id="rId11" imgW="1981200" imgH="5461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16" y="4538290"/>
                        <a:ext cx="3967162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4856485"/>
              </p:ext>
            </p:extLst>
          </p:nvPr>
        </p:nvGraphicFramePr>
        <p:xfrm>
          <a:off x="5275541" y="4546228"/>
          <a:ext cx="36353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17" name="Equation" r:id="rId13" imgW="1815312" imgH="545863" progId="Equation.DSMT4">
                  <p:embed/>
                </p:oleObj>
              </mc:Choice>
              <mc:Fallback>
                <p:oleObj name="Equation" r:id="rId13" imgW="1815312" imgH="545863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5541" y="4546228"/>
                        <a:ext cx="36353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133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/>
              <a:t>Διάδοση σε καλό αγωγό (</a:t>
            </a:r>
            <a:r>
              <a:rPr lang="en-US" dirty="0"/>
              <a:t>Q</a:t>
            </a:r>
            <a:r>
              <a:rPr lang="el-GR" dirty="0"/>
              <a:t>&lt;&lt;</a:t>
            </a:r>
            <a:r>
              <a:rPr lang="en-US" dirty="0"/>
              <a:t>1)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76629"/>
              </p:ext>
            </p:extLst>
          </p:nvPr>
        </p:nvGraphicFramePr>
        <p:xfrm>
          <a:off x="473150" y="1407294"/>
          <a:ext cx="394335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5" name="Equation" r:id="rId5" imgW="1968500" imgH="520700" progId="Equation.DSMT4">
                  <p:embed/>
                </p:oleObj>
              </mc:Choice>
              <mc:Fallback>
                <p:oleObj name="Equation" r:id="rId5" imgW="1968500" imgH="5207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150" y="1407294"/>
                        <a:ext cx="394335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2362955"/>
              </p:ext>
            </p:extLst>
          </p:nvPr>
        </p:nvGraphicFramePr>
        <p:xfrm>
          <a:off x="4714950" y="1404119"/>
          <a:ext cx="396716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6" name="Equation" r:id="rId7" imgW="1981200" imgH="520700" progId="Equation.DSMT4">
                  <p:embed/>
                </p:oleObj>
              </mc:Choice>
              <mc:Fallback>
                <p:oleObj name="Equation" r:id="rId7" imgW="1981200" imgH="520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950" y="1404119"/>
                        <a:ext cx="3967162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5713630"/>
              </p:ext>
            </p:extLst>
          </p:nvPr>
        </p:nvGraphicFramePr>
        <p:xfrm>
          <a:off x="2211462" y="2924944"/>
          <a:ext cx="5075238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9" imgW="2539800" imgH="507960" progId="Equation.DSMT4">
                  <p:embed/>
                </p:oleObj>
              </mc:Choice>
              <mc:Fallback>
                <p:oleObj name="Equation" r:id="rId9" imgW="253980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462" y="2924944"/>
                        <a:ext cx="5075238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75216"/>
              </p:ext>
            </p:extLst>
          </p:nvPr>
        </p:nvGraphicFramePr>
        <p:xfrm>
          <a:off x="123900" y="4441006"/>
          <a:ext cx="465455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Equation" r:id="rId11" imgW="2324100" imgH="533400" progId="Equation.DSMT4">
                  <p:embed/>
                </p:oleObj>
              </mc:Choice>
              <mc:Fallback>
                <p:oleObj name="Equation" r:id="rId11" imgW="2324100" imgH="53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00" y="4441006"/>
                        <a:ext cx="465455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1556421"/>
              </p:ext>
            </p:extLst>
          </p:nvPr>
        </p:nvGraphicFramePr>
        <p:xfrm>
          <a:off x="5165800" y="4448944"/>
          <a:ext cx="36607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Equation" r:id="rId13" imgW="1828800" imgH="533400" progId="Equation.DSMT4">
                  <p:embed/>
                </p:oleObj>
              </mc:Choice>
              <mc:Fallback>
                <p:oleObj name="Equation" r:id="rId13" imgW="1828800" imgH="5334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5800" y="4448944"/>
                        <a:ext cx="36607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91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Διάδοση σε καλό αγωγό (</a:t>
            </a:r>
            <a:r>
              <a:rPr lang="en-US" dirty="0"/>
              <a:t>Q</a:t>
            </a:r>
            <a:r>
              <a:rPr lang="el-GR" dirty="0"/>
              <a:t>&lt;&lt;</a:t>
            </a:r>
            <a:r>
              <a:rPr lang="en-US" dirty="0"/>
              <a:t>1)</a:t>
            </a:r>
            <a:r>
              <a:rPr lang="el-GR" dirty="0" smtClean="0"/>
              <a:t>.Βάθος </a:t>
            </a:r>
            <a:r>
              <a:rPr lang="el-GR" dirty="0"/>
              <a:t>διείσδυσης δ (επιδερμικό βάθος)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750888" y="1603375"/>
            <a:ext cx="8370887" cy="1131033"/>
          </a:xfrm>
        </p:spPr>
        <p:txBody>
          <a:bodyPr>
            <a:normAutofit lnSpcReduction="10000"/>
          </a:bodyPr>
          <a:lstStyle/>
          <a:p>
            <a:r>
              <a:rPr lang="el-GR" sz="2400" dirty="0" smtClean="0"/>
              <a:t>Ορίζεται ως η απόσταση μέσα στο αγώγιμο υλικό κατά τη διεύθυνση διάδοσης στην οποία το πλάτος του κύματος που αποσβένεται γίνεται ίσο με 1/</a:t>
            </a:r>
            <a:r>
              <a:rPr lang="en-US" sz="2400" dirty="0" smtClean="0"/>
              <a:t>e</a:t>
            </a:r>
            <a:r>
              <a:rPr lang="el-GR" sz="2400" dirty="0" smtClean="0"/>
              <a:t> της αρχικής τιμής </a:t>
            </a:r>
            <a:endParaRPr lang="en-US" sz="2400" dirty="0"/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41082"/>
              </p:ext>
            </p:extLst>
          </p:nvPr>
        </p:nvGraphicFramePr>
        <p:xfrm>
          <a:off x="2035419" y="4190635"/>
          <a:ext cx="2722563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8" name="Equation" r:id="rId5" imgW="1358640" imgH="533160" progId="Equation.DSMT4">
                  <p:embed/>
                </p:oleObj>
              </mc:Choice>
              <mc:Fallback>
                <p:oleObj name="Equation" r:id="rId5" imgW="1358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419" y="4190635"/>
                        <a:ext cx="2722563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270869"/>
              </p:ext>
            </p:extLst>
          </p:nvPr>
        </p:nvGraphicFramePr>
        <p:xfrm>
          <a:off x="2674938" y="3070225"/>
          <a:ext cx="11969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9" name="Equation" r:id="rId7" imgW="596880" imgH="203040" progId="Equation.DSMT4">
                  <p:embed/>
                </p:oleObj>
              </mc:Choice>
              <mc:Fallback>
                <p:oleObj name="Equation" r:id="rId7" imgW="596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4938" y="3070225"/>
                        <a:ext cx="11969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703392" y="3069859"/>
            <a:ext cx="22241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οπότε πρέπει: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8626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l-GR" dirty="0"/>
              <a:t>Εξισώσεις </a:t>
            </a:r>
            <a:r>
              <a:rPr lang="en-US" dirty="0"/>
              <a:t>Maxwell</a:t>
            </a:r>
            <a:r>
              <a:rPr lang="el-GR" dirty="0"/>
              <a:t>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Διαφορική μορφή</a:t>
            </a:r>
            <a:r>
              <a:rPr lang="en-US" dirty="0"/>
              <a:t>)</a:t>
            </a:r>
            <a:r>
              <a:rPr lang="el-GR" dirty="0"/>
              <a:t> 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dirty="0"/>
          </a:p>
          <a:p>
            <a:endParaRPr lang="el-GR" sz="2400" dirty="0" smtClean="0"/>
          </a:p>
          <a:p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432175" y="2336804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Faraday</a:t>
            </a:r>
            <a:endParaRPr kumimoji="0" lang="el-GR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90657"/>
              </p:ext>
            </p:extLst>
          </p:nvPr>
        </p:nvGraphicFramePr>
        <p:xfrm>
          <a:off x="1541463" y="2381250"/>
          <a:ext cx="1541462" cy="287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7" name="Equation" r:id="rId5" imgW="1028520" imgH="1917360" progId="Equation.DSMT4">
                  <p:embed/>
                </p:oleObj>
              </mc:Choice>
              <mc:Fallback>
                <p:oleObj name="Equation" r:id="rId5" imgW="1028520" imgH="1917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1463" y="2381250"/>
                        <a:ext cx="1541462" cy="287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008438" y="334486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Amp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ahoma" pitchFamily="34" charset="0"/>
              </a:rPr>
              <a:t>ère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-Maxwell</a:t>
            </a:r>
          </a:p>
        </p:txBody>
      </p:sp>
      <p:sp>
        <p:nvSpPr>
          <p:cNvPr id="17" name="Text Box 10"/>
          <p:cNvSpPr txBox="1">
            <a:spLocks noChangeArrowheads="1"/>
          </p:cNvSpPr>
          <p:nvPr/>
        </p:nvSpPr>
        <p:spPr bwMode="auto">
          <a:xfrm>
            <a:off x="2928938" y="4208467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ΗΠ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2640013" y="5000629"/>
            <a:ext cx="3873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Νόμος </a:t>
            </a: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Gauss</a:t>
            </a:r>
            <a:r>
              <a:rPr kumimoji="0" lang="el-GR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ΜΠ</a:t>
            </a: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73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Συμπεράσματα- Παρατηρήσεις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Η σταθερά απόσβεσης α στα αγώγιμα μέσα</a:t>
            </a:r>
            <a:r>
              <a:rPr lang="en-US" dirty="0"/>
              <a:t> </a:t>
            </a:r>
            <a:r>
              <a:rPr lang="el-GR" dirty="0"/>
              <a:t>είναι μεγαλύτερη από τη σταθερά απόσβεσης στα μονωτικά μέσα. Η απόσβεση στα αγώγιμα μέσα είναι ταχύτατη. </a:t>
            </a:r>
          </a:p>
          <a:p>
            <a:r>
              <a:rPr lang="el-GR" dirty="0"/>
              <a:t>Η φασική σταθερά β στα αγώγιμα μέσα είναι αρκετά μεγαλύτερη από τη φασική σταθερά στα διηλεκτρικά. Αυτό σημαίνει ότι τα ηλεκτρομαγνητικά κύματα διαδίδονται </a:t>
            </a:r>
            <a:r>
              <a:rPr lang="el-GR" u="sng" dirty="0"/>
              <a:t>ταχύτερα</a:t>
            </a:r>
            <a:r>
              <a:rPr lang="en-US" u="sng" dirty="0"/>
              <a:t> </a:t>
            </a:r>
            <a:r>
              <a:rPr lang="el-GR" u="sng" dirty="0"/>
              <a:t>στα διηλεκτρικά μέσα</a:t>
            </a:r>
            <a:r>
              <a:rPr lang="el-GR" dirty="0"/>
              <a:t> παρά στα αγώγιμα μέσα</a:t>
            </a:r>
          </a:p>
          <a:p>
            <a:r>
              <a:rPr lang="el-GR" dirty="0"/>
              <a:t>Για τη σταθερά απόσβεσης </a:t>
            </a:r>
            <a:r>
              <a:rPr lang="el-GR" u="sng" dirty="0"/>
              <a:t>δ</a:t>
            </a:r>
            <a:r>
              <a:rPr lang="en-US" u="sng" dirty="0"/>
              <a:t>  </a:t>
            </a:r>
            <a:r>
              <a:rPr lang="el-GR" u="sng" dirty="0"/>
              <a:t>σε αγώγιμα μέσα </a:t>
            </a:r>
            <a:r>
              <a:rPr lang="el-GR" dirty="0"/>
              <a:t>ισχύει              , δηλαδή είναι της τάξης του μήκους κύματος.</a:t>
            </a:r>
          </a:p>
          <a:p>
            <a:r>
              <a:rPr lang="el-GR" dirty="0"/>
              <a:t>Τα διανύσματα </a:t>
            </a:r>
            <a:r>
              <a:rPr lang="en-US" b="1" i="1" dirty="0"/>
              <a:t>E </a:t>
            </a:r>
            <a:r>
              <a:rPr lang="el-GR" dirty="0"/>
              <a:t>και </a:t>
            </a:r>
            <a:r>
              <a:rPr lang="el-GR" b="1" i="1" dirty="0"/>
              <a:t>Η </a:t>
            </a:r>
            <a:r>
              <a:rPr lang="el-GR" dirty="0"/>
              <a:t>σε αγώγιμο μέσο δεν είναι ομοφασικά (όπως στα καλά διηλεκτρικά) αλλά εμφανίζουν μια χρονική φασική απόκλιση 45</a:t>
            </a:r>
            <a:r>
              <a:rPr lang="el-GR" baseline="30000" dirty="0"/>
              <a:t>ο</a:t>
            </a:r>
            <a:endParaRPr lang="en-US" b="1" i="1" baseline="30000" dirty="0"/>
          </a:p>
          <a:p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38684"/>
              </p:ext>
            </p:extLst>
          </p:nvPr>
        </p:nvGraphicFramePr>
        <p:xfrm>
          <a:off x="7884368" y="3789040"/>
          <a:ext cx="9921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7" name="Equation" r:id="rId5" imgW="495085" imgH="393529" progId="Equation.DSMT4">
                  <p:embed/>
                </p:oleObj>
              </mc:Choice>
              <mc:Fallback>
                <p:oleObj name="Equation" r:id="rId5" imgW="49508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789040"/>
                        <a:ext cx="992187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367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Πόλωση επίπεδου κύματος</a:t>
            </a:r>
          </a:p>
        </p:txBody>
      </p:sp>
    </p:spTree>
    <p:extLst>
      <p:ext uri="{BB962C8B-B14F-4D97-AF65-F5344CB8AC3E}">
        <p14:creationId xmlns:p14="http://schemas.microsoft.com/office/powerpoint/2010/main" val="110074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Τι είναι πόλωση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Όπως είδαμε οι συνιστώσες ηλεκτρικού-μαγνητικού πεδίου είναι κάθετες μεταξύ τους. </a:t>
            </a:r>
          </a:p>
          <a:p>
            <a:r>
              <a:rPr lang="el-GR" dirty="0"/>
              <a:t>Η υπέρθεση πολλών απλών ομοιόμορφων επίπεδων κυμάτων τυχαίου προσανατολισμού με κοινή διεύθυνση διάδοσης, οποιουδήποτε μέτρου και φασικής απόκλισης  </a:t>
            </a:r>
            <a:r>
              <a:rPr lang="el-GR" u="sng" dirty="0"/>
              <a:t>εν γένει </a:t>
            </a:r>
            <a:r>
              <a:rPr lang="el-GR" dirty="0"/>
              <a:t>δημιουργεί μη πολωμένο κύμα</a:t>
            </a:r>
          </a:p>
          <a:p>
            <a:r>
              <a:rPr lang="el-GR" dirty="0"/>
              <a:t>Στις ειδικές περιπτώσεις όπου οι συνιστώσες των διανυσμάτων </a:t>
            </a:r>
            <a:r>
              <a:rPr lang="el-GR" b="1" i="1" dirty="0"/>
              <a:t>Ε </a:t>
            </a:r>
            <a:r>
              <a:rPr lang="el-GR" b="1" dirty="0"/>
              <a:t>και </a:t>
            </a:r>
            <a:r>
              <a:rPr lang="el-GR" b="1" i="1" dirty="0"/>
              <a:t>Η</a:t>
            </a:r>
            <a:r>
              <a:rPr lang="el-GR" b="1" dirty="0"/>
              <a:t> </a:t>
            </a:r>
            <a:r>
              <a:rPr lang="el-GR" dirty="0"/>
              <a:t>στα επίπεδα τα κάθετα προς τη διεύθυνση διάδοσης διαγράφουν συγκεκριμένες επίπεδες τροχιές έχουμε </a:t>
            </a:r>
            <a:r>
              <a:rPr lang="el-GR" u="sng" dirty="0"/>
              <a:t>πολωμένο κύμα</a:t>
            </a:r>
            <a:r>
              <a:rPr lang="el-GR" dirty="0"/>
              <a:t>.</a:t>
            </a:r>
          </a:p>
          <a:p>
            <a:r>
              <a:rPr lang="el-GR" dirty="0"/>
              <a:t>Ανάλογα με το είδος της τροχιάς διακρίνουμε τα </a:t>
            </a:r>
            <a:r>
              <a:rPr lang="el-GR" u="sng" dirty="0"/>
              <a:t>γραμμικά</a:t>
            </a:r>
            <a:r>
              <a:rPr lang="el-GR" dirty="0"/>
              <a:t>, </a:t>
            </a:r>
            <a:r>
              <a:rPr lang="el-GR" u="sng" dirty="0"/>
              <a:t>κυκλικά</a:t>
            </a:r>
            <a:r>
              <a:rPr lang="el-GR" dirty="0"/>
              <a:t> και </a:t>
            </a:r>
            <a:r>
              <a:rPr lang="el-GR" u="sng" dirty="0"/>
              <a:t>ελλειπτικά</a:t>
            </a:r>
            <a:r>
              <a:rPr lang="el-GR" dirty="0"/>
              <a:t> πολωμένα κύματα</a:t>
            </a:r>
            <a:endParaRPr lang="en-US" dirty="0"/>
          </a:p>
          <a:p>
            <a:endParaRPr lang="en-US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779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n-US" dirty="0" smtClean="0"/>
              <a:t>H</a:t>
            </a:r>
            <a:r>
              <a:rPr lang="el-GR" dirty="0" smtClean="0"/>
              <a:t>μιτονοειδής </a:t>
            </a:r>
            <a:r>
              <a:rPr lang="el-GR" dirty="0"/>
              <a:t>μεταβολή </a:t>
            </a:r>
            <a:r>
              <a:rPr lang="el-GR" dirty="0" smtClean="0"/>
              <a:t>των </a:t>
            </a:r>
            <a:r>
              <a:rPr lang="el-GR" dirty="0"/>
              <a:t>πλατών επίπεδου κύματος 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360713"/>
              </p:ext>
            </p:extLst>
          </p:nvPr>
        </p:nvGraphicFramePr>
        <p:xfrm>
          <a:off x="1835696" y="2132856"/>
          <a:ext cx="7164186" cy="54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2" name="Equation" r:id="rId5" imgW="3657600" imgH="279360" progId="Equation.DSMT4">
                  <p:embed/>
                </p:oleObj>
              </mc:Choice>
              <mc:Fallback>
                <p:oleObj name="Equation" r:id="rId5" imgW="3657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696" y="2132856"/>
                        <a:ext cx="7164186" cy="5475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827923"/>
              </p:ext>
            </p:extLst>
          </p:nvPr>
        </p:nvGraphicFramePr>
        <p:xfrm>
          <a:off x="470506" y="3043585"/>
          <a:ext cx="8682259" cy="547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3" name="Equation" r:id="rId7" imgW="4431960" imgH="279360" progId="Equation.DSMT4">
                  <p:embed/>
                </p:oleObj>
              </mc:Choice>
              <mc:Fallback>
                <p:oleObj name="Equation" r:id="rId7" imgW="44319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06" y="3043585"/>
                        <a:ext cx="8682259" cy="54750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928294"/>
              </p:ext>
            </p:extLst>
          </p:nvPr>
        </p:nvGraphicFramePr>
        <p:xfrm>
          <a:off x="2090292" y="4241656"/>
          <a:ext cx="5622782" cy="572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4" name="Equation" r:id="rId9" imgW="2869920" imgH="291960" progId="Equation.DSMT4">
                  <p:embed/>
                </p:oleObj>
              </mc:Choice>
              <mc:Fallback>
                <p:oleObj name="Equation" r:id="rId9" imgW="28699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0292" y="4241656"/>
                        <a:ext cx="5622782" cy="57238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4477792"/>
              </p:ext>
            </p:extLst>
          </p:nvPr>
        </p:nvGraphicFramePr>
        <p:xfrm>
          <a:off x="1472754" y="5561847"/>
          <a:ext cx="2613077" cy="696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5" name="Equation" r:id="rId11" imgW="1333440" imgH="355320" progId="Equation.DSMT4">
                  <p:embed/>
                </p:oleObj>
              </mc:Choice>
              <mc:Fallback>
                <p:oleObj name="Equation" r:id="rId11" imgW="1333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2754" y="5561847"/>
                        <a:ext cx="2613077" cy="69682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61467" y="1484784"/>
            <a:ext cx="908253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Μιγαδική μορφή με τυχαία καταγραμμένη  τη φάση της κάθε συνιστώσας</a:t>
            </a:r>
            <a:endParaRPr lang="el-GR" sz="2400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035827"/>
              </p:ext>
            </p:extLst>
          </p:nvPr>
        </p:nvGraphicFramePr>
        <p:xfrm>
          <a:off x="4689029" y="5561849"/>
          <a:ext cx="3085919" cy="696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6" name="Equation" r:id="rId13" imgW="1574640" imgH="355320" progId="Equation.DSMT4">
                  <p:embed/>
                </p:oleObj>
              </mc:Choice>
              <mc:Fallback>
                <p:oleObj name="Equation" r:id="rId13" imgW="15746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029" y="5561849"/>
                        <a:ext cx="3085919" cy="69682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61466" y="2559819"/>
            <a:ext cx="31745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Αντίστοιχα στο χρόνο</a:t>
            </a:r>
            <a:endParaRPr lang="el-GR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61466" y="3761259"/>
            <a:ext cx="9407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Για </a:t>
            </a:r>
            <a:r>
              <a:rPr lang="en-US" sz="2400" dirty="0" smtClean="0"/>
              <a:t>z=0 </a:t>
            </a:r>
            <a:r>
              <a:rPr lang="el-GR" sz="2400" dirty="0" smtClean="0"/>
              <a:t>και αν επιλέξουμε φ</a:t>
            </a:r>
            <a:r>
              <a:rPr lang="en-US" sz="2400" baseline="-25000" dirty="0" smtClean="0"/>
              <a:t>x</a:t>
            </a:r>
            <a:r>
              <a:rPr lang="en-US" sz="2400" dirty="0" smtClean="0"/>
              <a:t>=0 </a:t>
            </a:r>
            <a:r>
              <a:rPr lang="el-GR" sz="2400" dirty="0" smtClean="0"/>
              <a:t>και άρα θα είναι φ</a:t>
            </a:r>
            <a:r>
              <a:rPr lang="en-US" sz="2400" baseline="-25000" dirty="0" smtClean="0"/>
              <a:t>y</a:t>
            </a:r>
            <a:r>
              <a:rPr lang="en-US" sz="2400" dirty="0" smtClean="0"/>
              <a:t>=</a:t>
            </a:r>
            <a:r>
              <a:rPr lang="el-GR" sz="2400" dirty="0" smtClean="0"/>
              <a:t>φ (</a:t>
            </a:r>
            <a:r>
              <a:rPr lang="el-GR" sz="2400" dirty="0" err="1" smtClean="0"/>
              <a:t>φ=φ</a:t>
            </a:r>
            <a:r>
              <a:rPr lang="en-US" sz="2400" dirty="0" smtClean="0"/>
              <a:t>x</a:t>
            </a:r>
            <a:r>
              <a:rPr lang="el-GR" sz="2400" dirty="0" smtClean="0"/>
              <a:t>-φ</a:t>
            </a:r>
            <a:r>
              <a:rPr lang="en-US" sz="2400" dirty="0" smtClean="0"/>
              <a:t>y):</a:t>
            </a:r>
            <a:endParaRPr lang="el-GR" sz="24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1466" y="5132859"/>
            <a:ext cx="940707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Οι στιγμιαίες τιμές των συνιστωσών στον </a:t>
            </a:r>
            <a:r>
              <a:rPr lang="en-US" sz="2400" dirty="0" smtClean="0"/>
              <a:t>x</a:t>
            </a:r>
            <a:r>
              <a:rPr lang="el-GR" sz="2400" dirty="0" smtClean="0"/>
              <a:t> και </a:t>
            </a:r>
            <a:r>
              <a:rPr lang="en-US" sz="2400" dirty="0" smtClean="0"/>
              <a:t>y </a:t>
            </a:r>
            <a:r>
              <a:rPr lang="el-GR" sz="2400" dirty="0" smtClean="0"/>
              <a:t>άξονα δηλαδή θα είναι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90414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Γραμμικά πολωμένα κύματα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4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3227233"/>
              </p:ext>
            </p:extLst>
          </p:nvPr>
        </p:nvGraphicFramePr>
        <p:xfrm>
          <a:off x="72654" y="2615374"/>
          <a:ext cx="2085975" cy="144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0" name="Visio" r:id="rId5" imgW="2114871" imgH="1644888" progId="Visio.Drawing.11">
                  <p:embed/>
                </p:oleObj>
              </mc:Choice>
              <mc:Fallback>
                <p:oleObj name="Visio" r:id="rId5" imgW="2114871" imgH="164488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54" y="2615374"/>
                        <a:ext cx="2085975" cy="1444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755949"/>
              </p:ext>
            </p:extLst>
          </p:nvPr>
        </p:nvGraphicFramePr>
        <p:xfrm>
          <a:off x="80592" y="963847"/>
          <a:ext cx="2036762" cy="183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1" name="Visio" r:id="rId7" imgW="2061925" imgH="1807083" progId="Visio.Drawing.11">
                  <p:embed/>
                </p:oleObj>
              </mc:Choice>
              <mc:Fallback>
                <p:oleObj name="Visio" r:id="rId7" imgW="2061925" imgH="180708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92" y="963847"/>
                        <a:ext cx="2036762" cy="183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156807"/>
              </p:ext>
            </p:extLst>
          </p:nvPr>
        </p:nvGraphicFramePr>
        <p:xfrm>
          <a:off x="3286086" y="1403831"/>
          <a:ext cx="2667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2" name="Equation" r:id="rId9" imgW="1333440" imgH="355320" progId="Equation.DSMT4">
                  <p:embed/>
                </p:oleObj>
              </mc:Choice>
              <mc:Fallback>
                <p:oleObj name="Equation" r:id="rId9" imgW="13334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086" y="1403831"/>
                        <a:ext cx="2667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366479"/>
              </p:ext>
            </p:extLst>
          </p:nvPr>
        </p:nvGraphicFramePr>
        <p:xfrm>
          <a:off x="315542" y="1413109"/>
          <a:ext cx="13747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3" name="Equation" r:id="rId11" imgW="1282680" imgH="279360" progId="Equation.DSMT4">
                  <p:embed/>
                </p:oleObj>
              </mc:Choice>
              <mc:Fallback>
                <p:oleObj name="Equation" r:id="rId11" imgW="1282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542" y="1413109"/>
                        <a:ext cx="137477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59393" y="2147773"/>
            <a:ext cx="813661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φ=0</a:t>
            </a:r>
            <a:endParaRPr lang="el-GR" sz="2400" dirty="0"/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456023" y="2490790"/>
            <a:ext cx="1232115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φ=</a:t>
            </a:r>
            <a:r>
              <a:rPr lang="en-US" sz="2400" dirty="0" smtClean="0"/>
              <a:t> </a:t>
            </a:r>
            <a:r>
              <a:rPr lang="el-GR" sz="2400" dirty="0" smtClean="0"/>
              <a:t>±π</a:t>
            </a:r>
            <a:endParaRPr lang="el-GR" sz="2400" dirty="0"/>
          </a:p>
        </p:txBody>
      </p:sp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245112"/>
              </p:ext>
            </p:extLst>
          </p:nvPr>
        </p:nvGraphicFramePr>
        <p:xfrm>
          <a:off x="6248400" y="2135190"/>
          <a:ext cx="28956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4" name="Equation" r:id="rId13" imgW="1447560" imgH="355320" progId="Equation.DSMT4">
                  <p:embed/>
                </p:oleObj>
              </mc:Choice>
              <mc:Fallback>
                <p:oleObj name="Equation" r:id="rId13" imgW="14475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135190"/>
                        <a:ext cx="28956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719911"/>
              </p:ext>
            </p:extLst>
          </p:nvPr>
        </p:nvGraphicFramePr>
        <p:xfrm>
          <a:off x="1137867" y="2206859"/>
          <a:ext cx="1409700" cy="309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5" name="Equation" r:id="rId15" imgW="1269720" imgH="279360" progId="Equation.DSMT4">
                  <p:embed/>
                </p:oleObj>
              </mc:Choice>
              <mc:Fallback>
                <p:oleObj name="Equation" r:id="rId15" imgW="1269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7867" y="2206859"/>
                        <a:ext cx="1409700" cy="309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692643"/>
              </p:ext>
            </p:extLst>
          </p:nvPr>
        </p:nvGraphicFramePr>
        <p:xfrm>
          <a:off x="688604" y="2849797"/>
          <a:ext cx="14097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6" name="Equation" r:id="rId17" imgW="1269720" imgH="279360" progId="Equation.DSMT4">
                  <p:embed/>
                </p:oleObj>
              </mc:Choice>
              <mc:Fallback>
                <p:oleObj name="Equation" r:id="rId17" imgW="12697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604" y="2849797"/>
                        <a:ext cx="14097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356124"/>
              </p:ext>
            </p:extLst>
          </p:nvPr>
        </p:nvGraphicFramePr>
        <p:xfrm>
          <a:off x="59954" y="3884847"/>
          <a:ext cx="1484313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7" name="Equation" r:id="rId19" imgW="1384200" imgH="279360" progId="Equation.DSMT4">
                  <p:embed/>
                </p:oleObj>
              </mc:Choice>
              <mc:Fallback>
                <p:oleObj name="Equation" r:id="rId19" imgW="13842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54" y="3884847"/>
                        <a:ext cx="1484313" cy="30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6803825"/>
              </p:ext>
            </p:extLst>
          </p:nvPr>
        </p:nvGraphicFramePr>
        <p:xfrm>
          <a:off x="1123189" y="3822439"/>
          <a:ext cx="2971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name="Equation" r:id="rId21" imgW="1485720" imgH="533160" progId="Equation.DSMT4">
                  <p:embed/>
                </p:oleObj>
              </mc:Choice>
              <mc:Fallback>
                <p:oleObj name="Equation" r:id="rId21" imgW="148572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189" y="3822439"/>
                        <a:ext cx="2971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805134"/>
              </p:ext>
            </p:extLst>
          </p:nvPr>
        </p:nvGraphicFramePr>
        <p:xfrm>
          <a:off x="4860032" y="3687055"/>
          <a:ext cx="37846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name="Equation" r:id="rId23" imgW="1892160" imgH="634680" progId="Equation.DSMT4">
                  <p:embed/>
                </p:oleObj>
              </mc:Choice>
              <mc:Fallback>
                <p:oleObj name="Equation" r:id="rId23" imgW="189216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3687055"/>
                        <a:ext cx="37846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4193382" y="4149080"/>
            <a:ext cx="426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</a:t>
            </a:r>
            <a:endParaRPr lang="el-GR" sz="2400" dirty="0"/>
          </a:p>
        </p:txBody>
      </p:sp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98494"/>
              </p:ext>
            </p:extLst>
          </p:nvPr>
        </p:nvGraphicFramePr>
        <p:xfrm>
          <a:off x="697905" y="5172604"/>
          <a:ext cx="33274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0" name="Equation" r:id="rId25" imgW="1663560" imgH="533160" progId="Equation.DSMT4">
                  <p:embed/>
                </p:oleObj>
              </mc:Choice>
              <mc:Fallback>
                <p:oleObj name="Equation" r:id="rId25" imgW="16635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05" y="5172604"/>
                        <a:ext cx="33274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0717531"/>
              </p:ext>
            </p:extLst>
          </p:nvPr>
        </p:nvGraphicFramePr>
        <p:xfrm>
          <a:off x="4638080" y="5124979"/>
          <a:ext cx="41402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1" name="Equation" r:id="rId27" imgW="2070000" imgH="634680" progId="Equation.DSMT4">
                  <p:embed/>
                </p:oleObj>
              </mc:Choice>
              <mc:Fallback>
                <p:oleObj name="Equation" r:id="rId27" imgW="207000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080" y="5124979"/>
                        <a:ext cx="4140200" cy="127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094989" y="5483135"/>
            <a:ext cx="426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</a:t>
            </a:r>
            <a:endParaRPr lang="el-GR" sz="2400" dirty="0"/>
          </a:p>
        </p:txBody>
      </p:sp>
      <p:sp>
        <p:nvSpPr>
          <p:cNvPr id="31" name="Text Box 8"/>
          <p:cNvSpPr txBox="1">
            <a:spLocks noChangeArrowheads="1"/>
          </p:cNvSpPr>
          <p:nvPr/>
        </p:nvSpPr>
        <p:spPr bwMode="auto">
          <a:xfrm>
            <a:off x="669863" y="4894200"/>
            <a:ext cx="829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ενώ</a:t>
            </a:r>
            <a:endParaRPr lang="el-GR" sz="2400" dirty="0"/>
          </a:p>
        </p:txBody>
      </p:sp>
      <p:graphicFrame>
        <p:nvGraphicFramePr>
          <p:cNvPr id="3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277069"/>
              </p:ext>
            </p:extLst>
          </p:nvPr>
        </p:nvGraphicFramePr>
        <p:xfrm>
          <a:off x="6372200" y="1403831"/>
          <a:ext cx="2692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2" name="Equation" r:id="rId29" imgW="1346040" imgH="355320" progId="Equation.DSMT4">
                  <p:embed/>
                </p:oleObj>
              </mc:Choice>
              <mc:Fallback>
                <p:oleObj name="Equation" r:id="rId29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1403831"/>
                        <a:ext cx="26924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758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Κυκλικά πολωμένα κύματα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5610767"/>
              </p:ext>
            </p:extLst>
          </p:nvPr>
        </p:nvGraphicFramePr>
        <p:xfrm>
          <a:off x="3202499" y="2586849"/>
          <a:ext cx="2336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0" name="Equation" r:id="rId5" imgW="1168200" imgH="355320" progId="Equation.DSMT4">
                  <p:embed/>
                </p:oleObj>
              </mc:Choice>
              <mc:Fallback>
                <p:oleObj name="Equation" r:id="rId5" imgW="11682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2499" y="2586849"/>
                        <a:ext cx="23368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664748" y="2013846"/>
            <a:ext cx="1379349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φ=</a:t>
            </a:r>
            <a:r>
              <a:rPr lang="en-US" sz="2400" dirty="0" smtClean="0"/>
              <a:t> </a:t>
            </a:r>
            <a:r>
              <a:rPr lang="el-GR" sz="2400" dirty="0" smtClean="0"/>
              <a:t>±π/2</a:t>
            </a:r>
            <a:endParaRPr lang="el-GR" sz="2400" dirty="0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8921279"/>
              </p:ext>
            </p:extLst>
          </p:nvPr>
        </p:nvGraphicFramePr>
        <p:xfrm>
          <a:off x="5876356" y="1850142"/>
          <a:ext cx="26162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1" name="Equation" r:id="rId7" imgW="1307880" imgH="355320" progId="Equation.DSMT4">
                  <p:embed/>
                </p:oleObj>
              </mc:Choice>
              <mc:Fallback>
                <p:oleObj name="Equation" r:id="rId7" imgW="130788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356" y="1850142"/>
                        <a:ext cx="26162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02092"/>
              </p:ext>
            </p:extLst>
          </p:nvPr>
        </p:nvGraphicFramePr>
        <p:xfrm>
          <a:off x="5958932" y="2556098"/>
          <a:ext cx="27940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2" name="Equation" r:id="rId9" imgW="1396800" imgH="355320" progId="Equation.DSMT4">
                  <p:embed/>
                </p:oleObj>
              </mc:Choice>
              <mc:Fallback>
                <p:oleObj name="Equation" r:id="rId9" imgW="139680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8932" y="2556098"/>
                        <a:ext cx="2794000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545706"/>
              </p:ext>
            </p:extLst>
          </p:nvPr>
        </p:nvGraphicFramePr>
        <p:xfrm>
          <a:off x="1230824" y="4026123"/>
          <a:ext cx="8001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3" name="Equation" r:id="rId11" imgW="4000320" imgH="558720" progId="Equation.DSMT4">
                  <p:embed/>
                </p:oleObj>
              </mc:Choice>
              <mc:Fallback>
                <p:oleObj name="Equation" r:id="rId11" imgW="4000320" imgH="558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824" y="4026123"/>
                        <a:ext cx="80010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71383" y="5245242"/>
            <a:ext cx="4262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</a:t>
            </a:r>
            <a:endParaRPr lang="el-GR" sz="2400" dirty="0"/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2145919" y="6012409"/>
            <a:ext cx="829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ενώ</a:t>
            </a:r>
            <a:endParaRPr lang="el-GR" sz="2400" dirty="0"/>
          </a:p>
        </p:txBody>
      </p:sp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828366"/>
              </p:ext>
            </p:extLst>
          </p:nvPr>
        </p:nvGraphicFramePr>
        <p:xfrm>
          <a:off x="239632" y="693960"/>
          <a:ext cx="1982568" cy="18055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Visio" r:id="rId13" imgW="2551946" imgH="2236994" progId="Visio.Drawing.11">
                  <p:embed/>
                </p:oleObj>
              </mc:Choice>
              <mc:Fallback>
                <p:oleObj name="Visio" r:id="rId13" imgW="2551946" imgH="22369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632" y="693960"/>
                        <a:ext cx="1982568" cy="18055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703589"/>
              </p:ext>
            </p:extLst>
          </p:nvPr>
        </p:nvGraphicFramePr>
        <p:xfrm>
          <a:off x="131143" y="2404424"/>
          <a:ext cx="2193010" cy="19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5" name="Visio" r:id="rId15" imgW="2585442" imgH="2236994" progId="Visio.Drawing.11">
                  <p:embed/>
                </p:oleObj>
              </mc:Choice>
              <mc:Fallback>
                <p:oleObj name="Visio" r:id="rId15" imgW="2585442" imgH="2236994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43" y="2404424"/>
                        <a:ext cx="2193010" cy="194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590013"/>
              </p:ext>
            </p:extLst>
          </p:nvPr>
        </p:nvGraphicFramePr>
        <p:xfrm>
          <a:off x="3242402" y="5180692"/>
          <a:ext cx="1498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6" name="Equation" r:id="rId17" imgW="749160" imgH="279360" progId="Equation.DSMT4">
                  <p:embed/>
                </p:oleObj>
              </mc:Choice>
              <mc:Fallback>
                <p:oleObj name="Equation" r:id="rId17" imgW="749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2402" y="5180692"/>
                        <a:ext cx="14986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1208917"/>
              </p:ext>
            </p:extLst>
          </p:nvPr>
        </p:nvGraphicFramePr>
        <p:xfrm>
          <a:off x="2902462" y="5861273"/>
          <a:ext cx="2844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7" name="Equation" r:id="rId19" imgW="1422360" imgH="380880" progId="Equation.DSMT4">
                  <p:embed/>
                </p:oleObj>
              </mc:Choice>
              <mc:Fallback>
                <p:oleObj name="Equation" r:id="rId19" imgW="142236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462" y="5861273"/>
                        <a:ext cx="28448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0475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Ελλειπτικά πολωμένα κύματα (1)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309504"/>
              </p:ext>
            </p:extLst>
          </p:nvPr>
        </p:nvGraphicFramePr>
        <p:xfrm>
          <a:off x="3195638" y="2465388"/>
          <a:ext cx="12573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7" name="Equation" r:id="rId5" imgW="787320" imgH="355320" progId="Equation.DSMT4">
                  <p:embed/>
                </p:oleObj>
              </mc:Choice>
              <mc:Fallback>
                <p:oleObj name="Equation" r:id="rId5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5638" y="2465388"/>
                        <a:ext cx="12573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809020"/>
              </p:ext>
            </p:extLst>
          </p:nvPr>
        </p:nvGraphicFramePr>
        <p:xfrm>
          <a:off x="4119563" y="1277938"/>
          <a:ext cx="4672012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8" name="Equation" r:id="rId7" imgW="2527200" imgH="1511280" progId="Equation.DSMT4">
                  <p:embed/>
                </p:oleObj>
              </mc:Choice>
              <mc:Fallback>
                <p:oleObj name="Equation" r:id="rId7" imgW="2527200" imgH="1511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9563" y="1277938"/>
                        <a:ext cx="4672012" cy="279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1019109" y="4320694"/>
            <a:ext cx="231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ενώ αντίστοιχα</a:t>
            </a:r>
            <a:endParaRPr lang="el-GR" sz="2400" dirty="0"/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159027" y="5286644"/>
            <a:ext cx="12881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δηλαδή:</a:t>
            </a:r>
            <a:endParaRPr lang="el-GR" sz="2400" dirty="0"/>
          </a:p>
        </p:txBody>
      </p:sp>
      <p:graphicFrame>
        <p:nvGraphicFramePr>
          <p:cNvPr id="2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42688"/>
              </p:ext>
            </p:extLst>
          </p:nvPr>
        </p:nvGraphicFramePr>
        <p:xfrm>
          <a:off x="3200400" y="4156075"/>
          <a:ext cx="3398838" cy="849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9" imgW="1879560" imgH="469800" progId="Equation.DSMT4">
                  <p:embed/>
                </p:oleObj>
              </mc:Choice>
              <mc:Fallback>
                <p:oleObj name="Equation" r:id="rId9" imgW="1879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56075"/>
                        <a:ext cx="3398838" cy="849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809513"/>
              </p:ext>
            </p:extLst>
          </p:nvPr>
        </p:nvGraphicFramePr>
        <p:xfrm>
          <a:off x="1882775" y="5014913"/>
          <a:ext cx="7137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0" name="Equation" r:id="rId11" imgW="3568680" imgH="609480" progId="Equation.DSMT4">
                  <p:embed/>
                </p:oleObj>
              </mc:Choice>
              <mc:Fallback>
                <p:oleObj name="Equation" r:id="rId11" imgW="356868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775" y="5014913"/>
                        <a:ext cx="7137400" cy="1219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125733"/>
              </p:ext>
            </p:extLst>
          </p:nvPr>
        </p:nvGraphicFramePr>
        <p:xfrm>
          <a:off x="0" y="1088999"/>
          <a:ext cx="2727325" cy="265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11" name="Visio" r:id="rId13" imgW="3244297" imgH="3106801" progId="Visio.Drawing.11">
                  <p:embed/>
                </p:oleObj>
              </mc:Choice>
              <mc:Fallback>
                <p:oleObj name="Visio" r:id="rId13" imgW="3244297" imgH="31068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88999"/>
                        <a:ext cx="2727325" cy="265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0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Ελλειπτικά πολωμένα κύματα </a:t>
            </a:r>
            <a:r>
              <a:rPr lang="el-GR" dirty="0" smtClean="0"/>
              <a:t>(</a:t>
            </a:r>
            <a:r>
              <a:rPr lang="en-US" dirty="0" smtClean="0"/>
              <a:t>2</a:t>
            </a:r>
            <a:r>
              <a:rPr lang="el-GR" dirty="0" smtClean="0"/>
              <a:t>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1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558870"/>
              </p:ext>
            </p:extLst>
          </p:nvPr>
        </p:nvGraphicFramePr>
        <p:xfrm>
          <a:off x="1442668" y="1887964"/>
          <a:ext cx="12573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1" name="Equation" r:id="rId5" imgW="787320" imgH="355320" progId="Equation.DSMT4">
                  <p:embed/>
                </p:oleObj>
              </mc:Choice>
              <mc:Fallback>
                <p:oleObj name="Equation" r:id="rId5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2668" y="1887964"/>
                        <a:ext cx="12573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5813679"/>
              </p:ext>
            </p:extLst>
          </p:nvPr>
        </p:nvGraphicFramePr>
        <p:xfrm>
          <a:off x="4174755" y="2432476"/>
          <a:ext cx="41084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Equation" r:id="rId7" imgW="2222280" imgH="533160" progId="Equation.DSMT4">
                  <p:embed/>
                </p:oleObj>
              </mc:Choice>
              <mc:Fallback>
                <p:oleObj name="Equation" r:id="rId7" imgW="222228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4755" y="2432476"/>
                        <a:ext cx="41084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509649" y="3787014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Αν φ=</a:t>
            </a:r>
            <a:r>
              <a:rPr lang="en-US" sz="2400" dirty="0" smtClean="0"/>
              <a:t> </a:t>
            </a:r>
            <a:r>
              <a:rPr lang="el-GR" sz="2400" dirty="0" smtClean="0"/>
              <a:t>±π/2</a:t>
            </a:r>
            <a:endParaRPr lang="el-GR" sz="2400" dirty="0"/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47158"/>
              </p:ext>
            </p:extLst>
          </p:nvPr>
        </p:nvGraphicFramePr>
        <p:xfrm>
          <a:off x="4327630" y="3474599"/>
          <a:ext cx="2066925" cy="105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3" name="Equation" r:id="rId9" imgW="1117440" imgH="571320" progId="Equation.DSMT4">
                  <p:embed/>
                </p:oleObj>
              </mc:Choice>
              <mc:Fallback>
                <p:oleObj name="Equation" r:id="rId9" imgW="1117440" imgH="57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7630" y="3474599"/>
                        <a:ext cx="2066925" cy="105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147525"/>
              </p:ext>
            </p:extLst>
          </p:nvPr>
        </p:nvGraphicFramePr>
        <p:xfrm>
          <a:off x="6490918" y="3467526"/>
          <a:ext cx="2652712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4" name="Equation" r:id="rId11" imgW="1434960" imgH="533160" progId="Equation.DSMT4">
                  <p:embed/>
                </p:oleObj>
              </mc:Choice>
              <mc:Fallback>
                <p:oleObj name="Equation" r:id="rId11" imgW="143496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0918" y="3467526"/>
                        <a:ext cx="2652712" cy="985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3059832" y="2663388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οπότε:</a:t>
            </a:r>
            <a:endParaRPr lang="el-GR" sz="2400" dirty="0"/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820342" y="5011381"/>
            <a:ext cx="85550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smtClean="0"/>
              <a:t>δηλαδή η γωνιακή ταχύτητα περιστροφής δεν είναι σταθερή</a:t>
            </a:r>
            <a:endParaRPr lang="el-GR" sz="2400" u="sng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860201"/>
              </p:ext>
            </p:extLst>
          </p:nvPr>
        </p:nvGraphicFramePr>
        <p:xfrm>
          <a:off x="-225795" y="1781601"/>
          <a:ext cx="272732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5" name="Visio" r:id="rId13" imgW="3244297" imgH="3106801" progId="Visio.Drawing.11">
                  <p:embed/>
                </p:oleObj>
              </mc:Choice>
              <mc:Fallback>
                <p:oleObj name="Visio" r:id="rId13" imgW="3244297" imgH="31068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25795" y="1781601"/>
                        <a:ext cx="2727325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634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Ελλειπτικά πολωμένα κύματα </a:t>
            </a:r>
            <a:r>
              <a:rPr lang="el-GR" dirty="0" smtClean="0"/>
              <a:t>(</a:t>
            </a:r>
            <a:r>
              <a:rPr lang="en-US" dirty="0"/>
              <a:t>3</a:t>
            </a:r>
            <a:r>
              <a:rPr lang="el-GR" dirty="0" smtClean="0"/>
              <a:t>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graphicFrame>
        <p:nvGraphicFramePr>
          <p:cNvPr id="21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16916"/>
              </p:ext>
            </p:extLst>
          </p:nvPr>
        </p:nvGraphicFramePr>
        <p:xfrm>
          <a:off x="1779762" y="1347154"/>
          <a:ext cx="125730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6" name="Equation" r:id="rId5" imgW="787320" imgH="355320" progId="Equation.DSMT4">
                  <p:embed/>
                </p:oleObj>
              </mc:Choice>
              <mc:Fallback>
                <p:oleObj name="Equation" r:id="rId5" imgW="78732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9762" y="1347154"/>
                        <a:ext cx="125730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490275" y="2130327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οπότε:</a:t>
            </a:r>
            <a:endParaRPr lang="el-GR" sz="2400" dirty="0"/>
          </a:p>
        </p:txBody>
      </p:sp>
      <p:graphicFrame>
        <p:nvGraphicFramePr>
          <p:cNvPr id="2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770222"/>
              </p:ext>
            </p:extLst>
          </p:nvPr>
        </p:nvGraphicFramePr>
        <p:xfrm>
          <a:off x="3889549" y="1267779"/>
          <a:ext cx="38846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7" name="Equation" r:id="rId7" imgW="1942920" imgH="279360" progId="Equation.DSMT4">
                  <p:embed/>
                </p:oleObj>
              </mc:Choice>
              <mc:Fallback>
                <p:oleObj name="Equation" r:id="rId7" imgW="19429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549" y="1267779"/>
                        <a:ext cx="3884613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981453"/>
              </p:ext>
            </p:extLst>
          </p:nvPr>
        </p:nvGraphicFramePr>
        <p:xfrm>
          <a:off x="3626024" y="1863091"/>
          <a:ext cx="424021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8" name="Equation" r:id="rId9" imgW="2120760" imgH="482400" progId="Equation.DSMT4">
                  <p:embed/>
                </p:oleObj>
              </mc:Choice>
              <mc:Fallback>
                <p:oleObj name="Equation" r:id="rId9" imgW="212076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6024" y="1863091"/>
                        <a:ext cx="424021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362661"/>
              </p:ext>
            </p:extLst>
          </p:nvPr>
        </p:nvGraphicFramePr>
        <p:xfrm>
          <a:off x="4314999" y="4803141"/>
          <a:ext cx="46720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59" name="Equation" r:id="rId11" imgW="2336760" imgH="495000" progId="Equation.DSMT4">
                  <p:embed/>
                </p:oleObj>
              </mc:Choice>
              <mc:Fallback>
                <p:oleObj name="Equation" r:id="rId11" imgW="233676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4999" y="4803141"/>
                        <a:ext cx="4672013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598296"/>
              </p:ext>
            </p:extLst>
          </p:nvPr>
        </p:nvGraphicFramePr>
        <p:xfrm>
          <a:off x="3448224" y="3561716"/>
          <a:ext cx="45450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0" name="Equation" r:id="rId13" imgW="2273040" imgH="419040" progId="Equation.DSMT4">
                  <p:embed/>
                </p:oleObj>
              </mc:Choice>
              <mc:Fallback>
                <p:oleObj name="Equation" r:id="rId13" imgW="227304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224" y="3561716"/>
                        <a:ext cx="454501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1978831" y="3718903"/>
            <a:ext cx="2007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επομένως:</a:t>
            </a:r>
            <a:endParaRPr lang="el-GR" sz="2400" dirty="0"/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250784" y="4811533"/>
            <a:ext cx="384357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Επομένως μέση ισχύς (διαδιδόμενη ισχύς) </a:t>
            </a:r>
            <a:r>
              <a:rPr lang="el-GR" sz="2400" u="sng" dirty="0" smtClean="0"/>
              <a:t>ανεξάρτητη της γωνίας φ</a:t>
            </a:r>
            <a:endParaRPr lang="el-GR" sz="2400" u="sng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1087051"/>
              </p:ext>
            </p:extLst>
          </p:nvPr>
        </p:nvGraphicFramePr>
        <p:xfrm>
          <a:off x="111299" y="1240791"/>
          <a:ext cx="2727325" cy="265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61" name="Visio" r:id="rId15" imgW="3244297" imgH="3106801" progId="Visio.Drawing.11">
                  <p:embed/>
                </p:oleObj>
              </mc:Choice>
              <mc:Fallback>
                <p:oleObj name="Visio" r:id="rId15" imgW="3244297" imgH="31068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299" y="1240791"/>
                        <a:ext cx="2727325" cy="265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059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Πλάγια διάδοση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39" name="Content Placeholder 2"/>
          <p:cNvSpPr>
            <a:spLocks noGrp="1"/>
          </p:cNvSpPr>
          <p:nvPr>
            <p:ph idx="1"/>
          </p:nvPr>
        </p:nvSpPr>
        <p:spPr>
          <a:xfrm>
            <a:off x="320546" y="1196752"/>
            <a:ext cx="8823454" cy="230149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Ειδικά στην κυματική χρησιμοποιούμε πολλές φορές το </a:t>
            </a:r>
            <a:r>
              <a:rPr kumimoji="0" lang="el-GR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σύμβολο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 </a:t>
            </a:r>
            <a:r>
              <a:rPr kumimoji="0" lang="el-GR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αντί για το β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όπου το </a:t>
            </a: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ονομάζεται </a:t>
            </a:r>
            <a:r>
              <a:rPr kumimoji="0" lang="el-GR" sz="2000" b="0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κυματαριθμός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του κύματος).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Επίσης σε πολλές εφαρμογές είναι χρήσιμο να θεωρηθεί ότι τα κύματα διαδίδονται κατά μήκος ενός άξονα που είναι </a:t>
            </a:r>
            <a:r>
              <a:rPr kumimoji="0" lang="el-GR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πλάγιος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σε σχέση με τους άξονες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x, y, z.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5604080"/>
              </p:ext>
            </p:extLst>
          </p:nvPr>
        </p:nvGraphicFramePr>
        <p:xfrm>
          <a:off x="109836" y="2780928"/>
          <a:ext cx="2210349" cy="164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8" name="Visio" r:id="rId5" imgW="2675763" imgH="1988950" progId="Visio.Drawing.11">
                  <p:embed/>
                </p:oleObj>
              </mc:Choice>
              <mc:Fallback>
                <p:oleObj name="Visio" r:id="rId5" imgW="2675763" imgH="1988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36" y="2780928"/>
                        <a:ext cx="2210349" cy="1642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 Box 8"/>
          <p:cNvSpPr txBox="1">
            <a:spLocks noChangeArrowheads="1"/>
          </p:cNvSpPr>
          <p:nvPr/>
        </p:nvSpPr>
        <p:spPr bwMode="auto">
          <a:xfrm>
            <a:off x="2482640" y="2780928"/>
            <a:ext cx="6850251" cy="1631216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Η φάση του κύματος από το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΄=+∞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θα είναι ίση με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φ=ω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+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kx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΄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(k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=ω/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v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–για σ=0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Επειδή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x’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=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xcos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zsin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z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΄=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zcos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+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xsin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 θα έχουμε </a:t>
            </a:r>
            <a:r>
              <a:rPr kumimoji="0" lang="el-GR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φ=ω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+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xcos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zsin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)=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ω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t-(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x+k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 (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Δηλ.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x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=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-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kcos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,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</a:t>
            </a:r>
            <a:r>
              <a:rPr kumimoji="0" lang="en-US" sz="20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z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=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ksin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ψ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)</a:t>
            </a:r>
          </a:p>
        </p:txBody>
      </p: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479818" y="4599975"/>
            <a:ext cx="881916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ct val="40000"/>
              </a:spcBef>
              <a:spcAft>
                <a:spcPts val="0"/>
              </a:spcAft>
              <a:buClrTx/>
              <a:buSzPct val="100000"/>
              <a:buFont typeface="Times New Roman" pitchFamily="18" charset="0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E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ν γένει δηλαδή μπορούμε να γράψουμε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όπου </a:t>
            </a: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              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και                              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 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.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Το διάνυσμα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r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είναι ένα διάνυσμα με αρχή την αρχή των αξόνων και πέρας το σημείο παρατήρησης. Επίσης το διάνυσμα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k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έχει την κατεύθυνση διάδοσης</a:t>
            </a: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graphicFrame>
        <p:nvGraphicFramePr>
          <p:cNvPr id="4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091259"/>
              </p:ext>
            </p:extLst>
          </p:nvPr>
        </p:nvGraphicFramePr>
        <p:xfrm>
          <a:off x="4889400" y="4725144"/>
          <a:ext cx="1437978" cy="4015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79" name="Equation" r:id="rId7" imgW="774360" imgH="215640" progId="Equation.DSMT4">
                  <p:embed/>
                </p:oleObj>
              </mc:Choice>
              <mc:Fallback>
                <p:oleObj name="Equation" r:id="rId7" imgW="774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400" y="4725144"/>
                        <a:ext cx="1437978" cy="4015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508514"/>
              </p:ext>
            </p:extLst>
          </p:nvPr>
        </p:nvGraphicFramePr>
        <p:xfrm>
          <a:off x="6804248" y="4725144"/>
          <a:ext cx="2405063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0" name="Equation" r:id="rId9" imgW="1295280" imgH="253800" progId="Equation.DSMT4">
                  <p:embed/>
                </p:oleObj>
              </mc:Choice>
              <mc:Fallback>
                <p:oleObj name="Equation" r:id="rId9" imgW="12952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4725144"/>
                        <a:ext cx="2405063" cy="473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529346"/>
              </p:ext>
            </p:extLst>
          </p:nvPr>
        </p:nvGraphicFramePr>
        <p:xfrm>
          <a:off x="971600" y="5144021"/>
          <a:ext cx="209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81" name="Equation" r:id="rId11" imgW="1130040" imgH="228600" progId="Equation.DSMT4">
                  <p:embed/>
                </p:oleObj>
              </mc:Choice>
              <mc:Fallback>
                <p:oleObj name="Equation" r:id="rId11" imgW="11300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5144021"/>
                        <a:ext cx="2098675" cy="425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88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/>
              <a:t>Επίπεδα κύματα</a:t>
            </a:r>
            <a:endParaRPr lang="en-GB" kern="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61397"/>
            <a:ext cx="3782114" cy="23241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132856"/>
            <a:ext cx="3695700" cy="215265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1560" y="4653136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Πηγή:[</a:t>
            </a:r>
            <a:r>
              <a:rPr lang="en-US" dirty="0" smtClean="0">
                <a:hlinkClick r:id="rId6"/>
              </a:rPr>
              <a:t>en.wikipedia.org</a:t>
            </a:r>
            <a:r>
              <a:rPr lang="el-GR" dirty="0" smtClean="0"/>
              <a:t>]</a:t>
            </a:r>
            <a:endParaRPr lang="en-US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5292080" y="4781897"/>
            <a:ext cx="3456384" cy="43204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 smtClean="0"/>
              <a:t>Πηγή:[</a:t>
            </a:r>
            <a:r>
              <a:rPr lang="en-US" dirty="0">
                <a:hlinkClick r:id="rId7"/>
              </a:rPr>
              <a:t>commons.wikimedia.org</a:t>
            </a:r>
            <a:r>
              <a:rPr lang="el-GR" dirty="0" smtClean="0"/>
              <a:t>]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061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eaLnBrk="0" fontAlgn="base" hangingPunct="0">
              <a:spcAft>
                <a:spcPct val="0"/>
              </a:spcAft>
              <a:defRPr/>
            </a:pPr>
            <a:r>
              <a:rPr lang="el-GR" dirty="0"/>
              <a:t>Πλάγια </a:t>
            </a:r>
            <a:r>
              <a:rPr lang="el-GR" dirty="0" smtClean="0"/>
              <a:t>διάδοση</a:t>
            </a:r>
            <a:r>
              <a:rPr lang="en-US" dirty="0" smtClean="0"/>
              <a:t>(2)</a:t>
            </a:r>
            <a:endParaRPr lang="en-US" kern="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8257" y="2358757"/>
            <a:ext cx="9187664" cy="480371"/>
          </a:xfrm>
        </p:spPr>
        <p:txBody>
          <a:bodyPr>
            <a:noAutofit/>
          </a:bodyPr>
          <a:lstStyle/>
          <a:p>
            <a:r>
              <a:rPr lang="el-GR" sz="2400" dirty="0" smtClean="0"/>
              <a:t>Αν θεωρήσουμε ότι </a:t>
            </a:r>
            <a:r>
              <a:rPr lang="el-GR" sz="2400" dirty="0"/>
              <a:t>η</a:t>
            </a:r>
            <a:r>
              <a:rPr lang="en-US" sz="2400" dirty="0" smtClean="0"/>
              <a:t> </a:t>
            </a:r>
            <a:r>
              <a:rPr lang="el-GR" sz="2400" dirty="0" smtClean="0"/>
              <a:t>διεύθυνση διάδοσης είναι κατά     δηλαδή</a:t>
            </a:r>
            <a:r>
              <a:rPr lang="en-US" sz="2400" dirty="0" smtClean="0"/>
              <a:t>            </a:t>
            </a:r>
            <a:r>
              <a:rPr lang="el-GR" sz="2400" dirty="0" smtClean="0"/>
              <a:t> το ηλεκτρικό πεδίο δίνονται από:</a:t>
            </a:r>
            <a:r>
              <a:rPr lang="en-US" sz="2400" dirty="0" smtClean="0"/>
              <a:t>             </a:t>
            </a:r>
            <a:endParaRPr lang="el-GR" sz="2400" dirty="0" smtClean="0"/>
          </a:p>
        </p:txBody>
      </p:sp>
      <p:graphicFrame>
        <p:nvGraphicFramePr>
          <p:cNvPr id="1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13540"/>
              </p:ext>
            </p:extLst>
          </p:nvPr>
        </p:nvGraphicFramePr>
        <p:xfrm>
          <a:off x="550416" y="3616530"/>
          <a:ext cx="2210349" cy="1642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0" name="Visio" r:id="rId5" imgW="2675763" imgH="1988950" progId="Visio.Drawing.11">
                  <p:embed/>
                </p:oleObj>
              </mc:Choice>
              <mc:Fallback>
                <p:oleObj name="Visio" r:id="rId5" imgW="2675763" imgH="198895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416" y="3616530"/>
                        <a:ext cx="2210349" cy="16426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615369"/>
              </p:ext>
            </p:extLst>
          </p:nvPr>
        </p:nvGraphicFramePr>
        <p:xfrm>
          <a:off x="3139547" y="3634316"/>
          <a:ext cx="565785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01" name="Equation" r:id="rId7" imgW="2831760" imgH="711000" progId="Equation.DSMT4">
                  <p:embed/>
                </p:oleObj>
              </mc:Choice>
              <mc:Fallback>
                <p:oleObj name="Equation" r:id="rId7" imgW="28317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547" y="3634316"/>
                        <a:ext cx="565785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4063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>
                <a:solidFill>
                  <a:srgbClr val="FF0000"/>
                </a:solidFill>
              </a:rPr>
              <a:t>Χ.ΥΖ</a:t>
            </a:r>
            <a:r>
              <a:rPr lang="el-GR" sz="2000" dirty="0"/>
              <a:t>.  </a:t>
            </a:r>
          </a:p>
          <a:p>
            <a:pPr marL="0" indent="0">
              <a:buNone/>
            </a:pPr>
            <a:r>
              <a:rPr lang="el-GR" sz="2000" dirty="0"/>
              <a:t>Έχουν προηγηθεί οι κάτωθι εκδόσεις: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Χ1.Υ1Ζ1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Χ2.Υ2Ζ2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r>
              <a:rPr lang="el-GR" sz="2000" dirty="0" smtClean="0"/>
              <a:t>Έκδοση </a:t>
            </a:r>
            <a:r>
              <a:rPr lang="el-GR" sz="2000" dirty="0">
                <a:solidFill>
                  <a:srgbClr val="FF0000"/>
                </a:solidFill>
              </a:rPr>
              <a:t>Χ3.Υ3Ζ3</a:t>
            </a:r>
            <a:r>
              <a:rPr lang="el-GR" sz="2000" dirty="0"/>
              <a:t> διαθέσιμη εδώ. </a:t>
            </a:r>
            <a:r>
              <a:rPr lang="el-GR" sz="2000" dirty="0">
                <a:solidFill>
                  <a:srgbClr val="92D050"/>
                </a:solidFill>
              </a:rPr>
              <a:t>(Συνδέστε στο «εδώ» τον </a:t>
            </a:r>
            <a:r>
              <a:rPr lang="el-GR" sz="2000" dirty="0" err="1">
                <a:solidFill>
                  <a:srgbClr val="92D050"/>
                </a:solidFill>
              </a:rPr>
              <a:t>υπερσύνδεσμο</a:t>
            </a:r>
            <a:r>
              <a:rPr lang="el-GR" sz="2000" dirty="0">
                <a:solidFill>
                  <a:srgbClr val="92D050"/>
                </a:solidFill>
              </a:rPr>
              <a:t>). </a:t>
            </a:r>
          </a:p>
          <a:p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Αθηνών</a:t>
            </a:r>
            <a:r>
              <a:rPr lang="en-US" sz="2000" dirty="0" smtClean="0"/>
              <a:t>, </a:t>
            </a:r>
            <a:r>
              <a:rPr lang="el-GR" sz="200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smtClean="0"/>
              <a:t>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 smtClean="0">
                <a:solidFill>
                  <a:srgbClr val="FF0000"/>
                </a:solidFill>
              </a:rPr>
              <a:t>Όνομα μέλους ή μελών ΔΕΠ</a:t>
            </a:r>
            <a:r>
              <a:rPr lang="el-GR" sz="2000" dirty="0" smtClean="0"/>
              <a:t>. «</a:t>
            </a:r>
            <a:r>
              <a:rPr lang="el-GR" sz="2000" dirty="0" smtClean="0">
                <a:solidFill>
                  <a:srgbClr val="FF0000"/>
                </a:solidFill>
              </a:rPr>
              <a:t>Τίτλος Μαθήματος. Τίτλος ενότητας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>
                <a:solidFill>
                  <a:srgbClr val="FF0000"/>
                </a:solidFill>
              </a:rPr>
              <a:t>1.0</a:t>
            </a:r>
            <a:r>
              <a:rPr lang="el-GR" sz="2000" dirty="0"/>
              <a:t>. Αθήνα </a:t>
            </a:r>
            <a:r>
              <a:rPr lang="el-GR" sz="2000" dirty="0" smtClean="0">
                <a:solidFill>
                  <a:srgbClr val="FF0000"/>
                </a:solidFill>
              </a:rPr>
              <a:t>2014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l-GR" sz="2000" dirty="0" smtClean="0">
                <a:solidFill>
                  <a:srgbClr val="FF0000"/>
                </a:solidFill>
              </a:rPr>
              <a:t>σύνδεσμο μαθήματος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357922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852936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7" name="Ορθογώνιο 6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Εικόνα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4: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5: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6: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>
                <a:solidFill>
                  <a:srgbClr val="FF0000"/>
                </a:solidFill>
              </a:rPr>
              <a:t>Εικόνα </a:t>
            </a:r>
            <a:r>
              <a:rPr lang="el-GR" sz="2000" dirty="0" smtClean="0">
                <a:solidFill>
                  <a:srgbClr val="FF0000"/>
                </a:solidFill>
              </a:rPr>
              <a:t>7: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>
                <a:solidFill>
                  <a:srgbClr val="FF0000"/>
                </a:solidFill>
              </a:rPr>
              <a:t> πηγή</a:t>
            </a:r>
            <a:r>
              <a:rPr lang="el-GR" sz="2000" dirty="0" smtClean="0">
                <a:solidFill>
                  <a:srgbClr val="FF0000"/>
                </a:solidFill>
              </a:rPr>
              <a:t>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r>
              <a:rPr lang="en-US" dirty="0" smtClean="0"/>
              <a:t> (2/2)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Πίνακες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1: &lt;αναφορά</a:t>
            </a:r>
            <a:r>
              <a:rPr lang="el-GR" sz="2000" dirty="0">
                <a:solidFill>
                  <a:srgbClr val="FF0000"/>
                </a:solidFill>
              </a:rPr>
              <a:t>&gt;&lt;άδεια με την οποία διατίθεται&gt; </a:t>
            </a:r>
            <a:r>
              <a:rPr lang="el-GR" sz="2000" dirty="0" smtClean="0">
                <a:solidFill>
                  <a:srgbClr val="FF0000"/>
                </a:solidFill>
              </a:rPr>
              <a:t>&lt;σύνδεσμος&gt;&lt;πηγή&gt;&lt;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2: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>
                <a:solidFill>
                  <a:srgbClr val="FF0000"/>
                </a:solidFill>
              </a:rPr>
              <a:t>κ.τ.λ</a:t>
            </a:r>
            <a:r>
              <a:rPr lang="el-GR" sz="2000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l-GR" sz="2000" dirty="0" smtClean="0">
                <a:solidFill>
                  <a:srgbClr val="FF0000"/>
                </a:solidFill>
              </a:rPr>
              <a:t>Πίνακας 3: </a:t>
            </a:r>
            <a:r>
              <a:rPr lang="el-GR" sz="2000" dirty="0">
                <a:solidFill>
                  <a:srgbClr val="FF0000"/>
                </a:solidFill>
              </a:rPr>
              <a:t>&lt;αναφορά&gt;&lt;άδεια με την οποία διατίθεται&gt; &lt;σύνδεσμος</a:t>
            </a:r>
            <a:r>
              <a:rPr lang="el-GR" sz="2000" dirty="0" smtClean="0">
                <a:solidFill>
                  <a:srgbClr val="FF0000"/>
                </a:solidFill>
              </a:rPr>
              <a:t>&gt;&lt;πηγή&gt;&lt;</a:t>
            </a:r>
            <a:r>
              <a:rPr lang="el-GR" sz="2000" dirty="0" err="1" smtClean="0">
                <a:solidFill>
                  <a:srgbClr val="FF0000"/>
                </a:solidFill>
              </a:rPr>
              <a:t>κ.τ.λ</a:t>
            </a:r>
            <a:r>
              <a:rPr lang="el-GR" sz="2000" dirty="0" smtClean="0">
                <a:solidFill>
                  <a:srgbClr val="FF0000"/>
                </a:solidFill>
              </a:rPr>
              <a:t>&gt;</a:t>
            </a:r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Εξισώσεις μονοχρωματικού κύματος</a:t>
            </a:r>
            <a:endParaRPr lang="el-G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35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M</a:t>
            </a:r>
            <a:r>
              <a:rPr lang="el-GR" dirty="0"/>
              <a:t>ονοχρωματικό επίπεδο κύμα </a:t>
            </a:r>
            <a:r>
              <a:rPr lang="el-GR" dirty="0" smtClean="0"/>
              <a:t>(ημιτονοειδής μεταβολή)</a:t>
            </a:r>
            <a:endParaRPr lang="en-GB" kern="0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  <a:p>
            <a:pPr>
              <a:spcBef>
                <a:spcPts val="0"/>
              </a:spcBef>
            </a:pPr>
            <a:endParaRPr lang="el-GR" sz="2000" dirty="0"/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861844" y="1966556"/>
            <a:ext cx="1325718" cy="35224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539552" y="1700808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l-GR" sz="2800" dirty="0">
              <a:solidFill>
                <a:srgbClr val="FF0043"/>
              </a:solidFill>
              <a:latin typeface="96 Helvetica BlackItalic" charset="0"/>
            </a:endParaRPr>
          </a:p>
        </p:txBody>
      </p:sp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519027"/>
              </p:ext>
            </p:extLst>
          </p:nvPr>
        </p:nvGraphicFramePr>
        <p:xfrm>
          <a:off x="578897" y="1883264"/>
          <a:ext cx="297338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6" name="Equation" r:id="rId5" imgW="1485720" imgH="241200" progId="Equation.DSMT4">
                  <p:embed/>
                </p:oleObj>
              </mc:Choice>
              <mc:Fallback>
                <p:oleObj name="Equation" r:id="rId5" imgW="14857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897" y="1883264"/>
                        <a:ext cx="2973387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075592"/>
              </p:ext>
            </p:extLst>
          </p:nvPr>
        </p:nvGraphicFramePr>
        <p:xfrm>
          <a:off x="4441284" y="1884851"/>
          <a:ext cx="35274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7" name="Equation" r:id="rId7" imgW="1765080" imgH="266400" progId="Equation.DSMT4">
                  <p:embed/>
                </p:oleObj>
              </mc:Choice>
              <mc:Fallback>
                <p:oleObj name="Equation" r:id="rId7" imgW="176508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1284" y="1884851"/>
                        <a:ext cx="35274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470431" y="1452861"/>
            <a:ext cx="1897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προκύπτει</a:t>
            </a:r>
            <a:endParaRPr lang="el-GR" sz="2400" baseline="-25000" dirty="0"/>
          </a:p>
        </p:txBody>
      </p:sp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8420645"/>
              </p:ext>
            </p:extLst>
          </p:nvPr>
        </p:nvGraphicFramePr>
        <p:xfrm>
          <a:off x="58197" y="2981814"/>
          <a:ext cx="43195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8" name="Equation" r:id="rId9" imgW="2158920" imgH="304560" progId="Equation.DSMT4">
                  <p:embed/>
                </p:oleObj>
              </mc:Choice>
              <mc:Fallback>
                <p:oleObj name="Equation" r:id="rId9" imgW="21589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97" y="2981814"/>
                        <a:ext cx="43195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0692105"/>
              </p:ext>
            </p:extLst>
          </p:nvPr>
        </p:nvGraphicFramePr>
        <p:xfrm>
          <a:off x="4700047" y="3037376"/>
          <a:ext cx="44402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9" name="Equation" r:id="rId11" imgW="2222280" imgH="304560" progId="Equation.DSMT4">
                  <p:embed/>
                </p:oleObj>
              </mc:Choice>
              <mc:Fallback>
                <p:oleObj name="Equation" r:id="rId11" imgW="22222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0047" y="3037376"/>
                        <a:ext cx="444023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384706" y="2529186"/>
            <a:ext cx="18975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ή:</a:t>
            </a:r>
            <a:endParaRPr lang="el-GR" sz="2400" baseline="-25000" dirty="0"/>
          </a:p>
        </p:txBody>
      </p:sp>
      <p:graphicFrame>
        <p:nvGraphicFramePr>
          <p:cNvPr id="2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786916"/>
              </p:ext>
            </p:extLst>
          </p:nvPr>
        </p:nvGraphicFramePr>
        <p:xfrm>
          <a:off x="404272" y="3893039"/>
          <a:ext cx="2008187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0" name="Equation" r:id="rId13" imgW="1002960" imgH="317160" progId="Equation.DSMT4">
                  <p:embed/>
                </p:oleObj>
              </mc:Choice>
              <mc:Fallback>
                <p:oleObj name="Equation" r:id="rId13" imgW="100296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72" y="3893039"/>
                        <a:ext cx="2008187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067151"/>
              </p:ext>
            </p:extLst>
          </p:nvPr>
        </p:nvGraphicFramePr>
        <p:xfrm>
          <a:off x="2936334" y="3910501"/>
          <a:ext cx="208121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1" name="Equation" r:id="rId15" imgW="1041120" imgH="317160" progId="Equation.DSMT4">
                  <p:embed/>
                </p:oleObj>
              </mc:Choice>
              <mc:Fallback>
                <p:oleObj name="Equation" r:id="rId15" imgW="1041120" imgH="317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334" y="3910501"/>
                        <a:ext cx="2081213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04356" y="3948411"/>
            <a:ext cx="307867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u="sng" dirty="0" err="1" smtClean="0"/>
              <a:t>Εξίσωσεις</a:t>
            </a:r>
            <a:r>
              <a:rPr lang="el-GR" sz="2400" u="sng" dirty="0" smtClean="0"/>
              <a:t> </a:t>
            </a:r>
            <a:r>
              <a:rPr lang="en-US" sz="2400" u="sng" dirty="0" smtClean="0"/>
              <a:t>Helmholtz</a:t>
            </a:r>
            <a:endParaRPr lang="el-GR" sz="2400" u="sng" baseline="-25000" dirty="0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594256" y="4758036"/>
            <a:ext cx="10022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όπου:</a:t>
            </a:r>
            <a:endParaRPr lang="el-GR" sz="2400" baseline="-25000" dirty="0"/>
          </a:p>
        </p:txBody>
      </p:sp>
      <p:graphicFrame>
        <p:nvGraphicFramePr>
          <p:cNvPr id="2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0542085"/>
              </p:ext>
            </p:extLst>
          </p:nvPr>
        </p:nvGraphicFramePr>
        <p:xfrm>
          <a:off x="1840959" y="4667739"/>
          <a:ext cx="47545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2" name="Equation" r:id="rId17" imgW="2374560" imgH="304560" progId="Equation.DSMT4">
                  <p:embed/>
                </p:oleObj>
              </mc:Choice>
              <mc:Fallback>
                <p:oleObj name="Equation" r:id="rId17" imgW="2374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0959" y="4667739"/>
                        <a:ext cx="47545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6635209" y="4719936"/>
            <a:ext cx="27908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2400" dirty="0" smtClean="0"/>
              <a:t>σταθερά διάδοσης</a:t>
            </a:r>
            <a:endParaRPr lang="el-GR" sz="2400" baseline="-25000" dirty="0"/>
          </a:p>
        </p:txBody>
      </p:sp>
      <p:graphicFrame>
        <p:nvGraphicFramePr>
          <p:cNvPr id="3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081003"/>
              </p:ext>
            </p:extLst>
          </p:nvPr>
        </p:nvGraphicFramePr>
        <p:xfrm>
          <a:off x="3361784" y="5440851"/>
          <a:ext cx="167798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73" name="Equation" r:id="rId19" imgW="838080" imgH="304560" progId="Equation.DSMT4">
                  <p:embed/>
                </p:oleObj>
              </mc:Choice>
              <mc:Fallback>
                <p:oleObj name="Equation" r:id="rId19" imgW="838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1784" y="5440851"/>
                        <a:ext cx="1677988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84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0" hangingPunct="0"/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Μέσα χωρίς απώλειες (σ=0)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3922</TotalTime>
  <Words>2527</Words>
  <Application>Microsoft Office PowerPoint</Application>
  <PresentationFormat>On-screen Show (4:3)</PresentationFormat>
  <Paragraphs>394</Paragraphs>
  <Slides>69</Slides>
  <Notes>69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Θέμα του Office</vt:lpstr>
      <vt:lpstr>Equation</vt:lpstr>
      <vt:lpstr>Visio</vt:lpstr>
      <vt:lpstr>Ηλεκτρομαγνητικά πεδία ΙΙ</vt:lpstr>
      <vt:lpstr>Σκοποί  ενότητας</vt:lpstr>
      <vt:lpstr>Περιεχόμενα ενότητας</vt:lpstr>
      <vt:lpstr>Εξισώσεις Maxwell  (Ολοκληρωτική μορφή) </vt:lpstr>
      <vt:lpstr>Εξισώσεις Maxwell  (Διαφορική μορφή) </vt:lpstr>
      <vt:lpstr>Επίπεδα κύματα</vt:lpstr>
      <vt:lpstr>Εξισώσεις μονοχρωματικού κύματος</vt:lpstr>
      <vt:lpstr>Mονοχρωματικό επίπεδο κύμα (ημιτονοειδής μεταβολή)</vt:lpstr>
      <vt:lpstr>Μέσα χωρίς απώλειες (σ=0)</vt:lpstr>
      <vt:lpstr>Μέσα χωρίς απώλειες (σ=0) </vt:lpstr>
      <vt:lpstr>Εξισώσεις ΗΠ και ΜΠ (διάδοση κατά άξονα z) </vt:lpstr>
      <vt:lpstr>Εξισώσεις ΗΠ και ΜΠ </vt:lpstr>
      <vt:lpstr>Εξισώσεις ΗΠ και ΜΠ (2) </vt:lpstr>
      <vt:lpstr>Εξισώσεις ΗΠ και ΜΠ (3) </vt:lpstr>
      <vt:lpstr>Εξισώσεις ΗΠ και ΜΠ (4) </vt:lpstr>
      <vt:lpstr>Εξισώσεις ΗΠ και ΜΠ (5) </vt:lpstr>
      <vt:lpstr>Εξισώσεις ΗΠ και ΜΠ (6) </vt:lpstr>
      <vt:lpstr>Εμπέδηση υλικού μέσου </vt:lpstr>
      <vt:lpstr>Εξισώσεις ΗΠ και ΜΠ (σ=0) </vt:lpstr>
      <vt:lpstr>Εξισώσεις ΗΠ και ΜΠ (σ=0)(2) </vt:lpstr>
      <vt:lpstr>Φυσική ερμηνεία Ι</vt:lpstr>
      <vt:lpstr>Στιγμιότυπα κύματος Ι</vt:lpstr>
      <vt:lpstr>Φυσική ερμηνεία ΙI</vt:lpstr>
      <vt:lpstr>Στιγμιότυπα κύματος ΙI</vt:lpstr>
      <vt:lpstr>Ταχύτητα φάσης</vt:lpstr>
      <vt:lpstr>Ταχύτητα φάσης(2)</vt:lpstr>
      <vt:lpstr>Μήκος κύματος</vt:lpstr>
      <vt:lpstr>Σταθερά φάσης</vt:lpstr>
      <vt:lpstr>Συμπέρασμα</vt:lpstr>
      <vt:lpstr>Διάνυσμα Poynting. Διαδιδόμενη ισχύς.</vt:lpstr>
      <vt:lpstr>Βασικές σχέσεις ΗΜ κυματικής σ=0</vt:lpstr>
      <vt:lpstr>Μέσα με απώλειες (σ≠0)</vt:lpstr>
      <vt:lpstr>Εξισώσεις πεδίου (διάδοση κατά z, εξάρτηση από z)</vt:lpstr>
      <vt:lpstr>Εξίσωση κύματος για μονοχρωματικό κύμα (ημιτονοειδής μεταβολή)</vt:lpstr>
      <vt:lpstr>Μιγαδική σταθερά διάδοσης γ</vt:lpstr>
      <vt:lpstr>Εξισώσεις ΗΠ και ΜΠ (1) </vt:lpstr>
      <vt:lpstr>Εξισώσεις ΗΠ και ΜΠ (2) </vt:lpstr>
      <vt:lpstr>Εμπέδηση υλικού μέσου </vt:lpstr>
      <vt:lpstr>Εξισώσεις ΗΠ και ΜΠ (διάδοση κατά άξονα z) </vt:lpstr>
      <vt:lpstr>Εξισώσεις ΗΠ και ΜΠ (1) </vt:lpstr>
      <vt:lpstr>Εξισώσεις ΗΠ και ΜΠ (2) </vt:lpstr>
      <vt:lpstr>Εξισώσεις ΗΠ και ΜΠ (συνέχεια) </vt:lpstr>
      <vt:lpstr>Διάδοση σε «καλούς» αγωγούς και «καλά» μονωτικά</vt:lpstr>
      <vt:lpstr>Εξισώσεις πεδίου (διάδοση κατά z, εξάρτηση από z)</vt:lpstr>
      <vt:lpstr>Υπόλοιπα μεγέθη (1)</vt:lpstr>
      <vt:lpstr>Υπόλοιπα μεγέθη (2)</vt:lpstr>
      <vt:lpstr>Διάδοση σε καλό διηλεκτρικό (Q&gt;&gt;1)</vt:lpstr>
      <vt:lpstr>Διάδοση σε καλό αγωγό (Q&lt;&lt;1)</vt:lpstr>
      <vt:lpstr>Διάδοση σε καλό αγωγό (Q&lt;&lt;1).Βάθος διείσδυσης δ (επιδερμικό βάθος)</vt:lpstr>
      <vt:lpstr>Συμπεράσματα- Παρατηρήσεις</vt:lpstr>
      <vt:lpstr>Πόλωση επίπεδου κύματος</vt:lpstr>
      <vt:lpstr>Τι είναι πόλωση</vt:lpstr>
      <vt:lpstr>Hμιτονοειδής μεταβολή των πλατών επίπεδου κύματος </vt:lpstr>
      <vt:lpstr>Γραμμικά πολωμένα κύματα</vt:lpstr>
      <vt:lpstr>Κυκλικά πολωμένα κύματα</vt:lpstr>
      <vt:lpstr>Ελλειπτικά πολωμένα κύματα (1)</vt:lpstr>
      <vt:lpstr>Ελλειπτικά πολωμένα κύματα (2)</vt:lpstr>
      <vt:lpstr>Ελλειπτικά πολωμένα κύματα (3)</vt:lpstr>
      <vt:lpstr>Πλάγια διάδοση</vt:lpstr>
      <vt:lpstr>Πλάγια διάδοση(2)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 (1/2)</vt:lpstr>
      <vt:lpstr>Σημείωμα Χρήσης Έργων Τρίτων (2/2)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Στεφανόπουλος Σπύρος</cp:lastModifiedBy>
  <cp:revision>308</cp:revision>
  <dcterms:created xsi:type="dcterms:W3CDTF">2012-09-06T09:03:05Z</dcterms:created>
  <dcterms:modified xsi:type="dcterms:W3CDTF">2015-06-19T10:08:05Z</dcterms:modified>
</cp:coreProperties>
</file>