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66" r:id="rId5"/>
    <p:sldId id="267" r:id="rId6"/>
    <p:sldId id="268" r:id="rId7"/>
    <p:sldId id="269" r:id="rId8"/>
    <p:sldId id="270" r:id="rId9"/>
    <p:sldId id="271" r:id="rId10"/>
    <p:sldId id="272" r:id="rId11"/>
    <p:sldId id="273" r:id="rId12"/>
    <p:sldId id="274"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9" r:id="rId32"/>
    <p:sldId id="300" r:id="rId33"/>
    <p:sldId id="301" r:id="rId34"/>
    <p:sldId id="303" r:id="rId35"/>
    <p:sldId id="305" r:id="rId36"/>
    <p:sldId id="306" r:id="rId37"/>
    <p:sldId id="307" r:id="rId38"/>
    <p:sldId id="309" r:id="rId39"/>
    <p:sldId id="310" r:id="rId40"/>
    <p:sldId id="311" r:id="rId41"/>
    <p:sldId id="312" r:id="rId42"/>
    <p:sldId id="313" r:id="rId43"/>
    <p:sldId id="314" r:id="rId44"/>
    <p:sldId id="259" r:id="rId45"/>
    <p:sldId id="260" r:id="rId46"/>
    <p:sldId id="262" r:id="rId47"/>
    <p:sldId id="263" r:id="rId48"/>
    <p:sldId id="264" r:id="rId49"/>
    <p:sldId id="265"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72F92-0860-4287-9F6F-98FB00A91473}" type="datetimeFigureOut">
              <a:rPr lang="el-GR" smtClean="0"/>
              <a:pPr/>
              <a:t>10/7/2015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89B27-C3F6-4426-90CF-B30E59899F8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68C0C2A-11F8-4093-8E76-DDAACA42761B}" type="datetime1">
              <a:rPr lang="el-GR" smtClean="0"/>
              <a:pPr/>
              <a:t>10/7/2015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1E0843-8CE0-416F-B4F3-E956276E3714}" type="datetime1">
              <a:rPr lang="el-GR" smtClean="0"/>
              <a:pPr/>
              <a:t>10/7/2015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3A0D97B-D101-4FF4-B1C0-291CF1632A5E}" type="datetime1">
              <a:rPr lang="el-GR" smtClean="0"/>
              <a:pPr/>
              <a:t>10/7/2015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5667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34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2843213" y="4652963"/>
            <a:ext cx="1981200" cy="476250"/>
          </a:xfrm>
        </p:spPr>
        <p:txBody>
          <a:bodyPr/>
          <a:lstStyle>
            <a:lvl1pPr>
              <a:defRPr/>
            </a:lvl1pPr>
          </a:lstStyle>
          <a:p>
            <a:fld id="{199228FA-C285-4FA9-BC35-C532A8E0D09B}" type="datetime1">
              <a:rPr lang="el-GR" smtClean="0"/>
              <a:pPr/>
              <a:t>10/7/2015</a:t>
            </a:fld>
            <a:endParaRPr lang="el-GR"/>
          </a:p>
        </p:txBody>
      </p:sp>
      <p:sp>
        <p:nvSpPr>
          <p:cNvPr id="6" name="Footer Placeholder 5"/>
          <p:cNvSpPr>
            <a:spLocks noGrp="1"/>
          </p:cNvSpPr>
          <p:nvPr>
            <p:ph type="ftr" sz="quarter" idx="11"/>
          </p:nvPr>
        </p:nvSpPr>
        <p:spPr>
          <a:xfrm>
            <a:off x="571500" y="6248400"/>
            <a:ext cx="8001000" cy="476250"/>
          </a:xfrm>
        </p:spPr>
        <p:txBody>
          <a:bodyPr/>
          <a:lstStyle>
            <a:lvl1pPr>
              <a:defRPr>
                <a:solidFill>
                  <a:schemeClr val="tx2"/>
                </a:solidFill>
              </a:defRPr>
            </a:lvl1pPr>
          </a:lstStyle>
          <a:p>
            <a:endParaRPr lang="el-GR">
              <a:solidFill>
                <a:schemeClr val="tx1"/>
              </a:solidFill>
            </a:endParaRPr>
          </a:p>
        </p:txBody>
      </p:sp>
      <p:sp>
        <p:nvSpPr>
          <p:cNvPr id="7" name="Slide Number Placeholder 6"/>
          <p:cNvSpPr>
            <a:spLocks noGrp="1"/>
          </p:cNvSpPr>
          <p:nvPr>
            <p:ph type="sldNum" sz="quarter" idx="12"/>
          </p:nvPr>
        </p:nvSpPr>
        <p:spPr>
          <a:xfrm>
            <a:off x="8458200" y="6248400"/>
            <a:ext cx="506413" cy="476250"/>
          </a:xfrm>
        </p:spPr>
        <p:txBody>
          <a:bodyPr/>
          <a:lstStyle>
            <a:lvl1pPr>
              <a:defRPr/>
            </a:lvl1pPr>
          </a:lstStyle>
          <a:p>
            <a:fld id="{AA77687D-2064-420F-BC43-D2DD091A756F}"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5667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3438" y="1268413"/>
            <a:ext cx="39243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3438" y="3719513"/>
            <a:ext cx="39243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2843213" y="4652963"/>
            <a:ext cx="1981200" cy="476250"/>
          </a:xfrm>
        </p:spPr>
        <p:txBody>
          <a:bodyPr/>
          <a:lstStyle>
            <a:lvl1pPr>
              <a:defRPr/>
            </a:lvl1pPr>
          </a:lstStyle>
          <a:p>
            <a:fld id="{77E7D8D5-A22D-42A7-9320-493451098BE8}" type="datetime1">
              <a:rPr lang="el-GR" smtClean="0"/>
              <a:pPr/>
              <a:t>10/7/2015</a:t>
            </a:fld>
            <a:endParaRPr lang="el-GR"/>
          </a:p>
        </p:txBody>
      </p:sp>
      <p:sp>
        <p:nvSpPr>
          <p:cNvPr id="7" name="Footer Placeholder 6"/>
          <p:cNvSpPr>
            <a:spLocks noGrp="1"/>
          </p:cNvSpPr>
          <p:nvPr>
            <p:ph type="ftr" sz="quarter" idx="11"/>
          </p:nvPr>
        </p:nvSpPr>
        <p:spPr>
          <a:xfrm>
            <a:off x="571500" y="6248400"/>
            <a:ext cx="8001000" cy="476250"/>
          </a:xfrm>
        </p:spPr>
        <p:txBody>
          <a:bodyPr/>
          <a:lstStyle>
            <a:lvl1pPr>
              <a:defRPr>
                <a:solidFill>
                  <a:schemeClr val="tx2"/>
                </a:solidFill>
              </a:defRPr>
            </a:lvl1pPr>
          </a:lstStyle>
          <a:p>
            <a:endParaRPr lang="el-GR">
              <a:solidFill>
                <a:schemeClr val="tx1"/>
              </a:solidFill>
            </a:endParaRPr>
          </a:p>
        </p:txBody>
      </p:sp>
      <p:sp>
        <p:nvSpPr>
          <p:cNvPr id="8" name="Slide Number Placeholder 7"/>
          <p:cNvSpPr>
            <a:spLocks noGrp="1"/>
          </p:cNvSpPr>
          <p:nvPr>
            <p:ph type="sldNum" sz="quarter" idx="12"/>
          </p:nvPr>
        </p:nvSpPr>
        <p:spPr>
          <a:xfrm>
            <a:off x="8458200" y="6248400"/>
            <a:ext cx="506413" cy="476250"/>
          </a:xfrm>
        </p:spPr>
        <p:txBody>
          <a:bodyPr/>
          <a:lstStyle>
            <a:lvl1pPr>
              <a:defRPr/>
            </a:lvl1pPr>
          </a:lstStyle>
          <a:p>
            <a:fld id="{B8B6E884-75CF-431D-9B4E-FC0998B2D14D}"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566738" y="1268413"/>
            <a:ext cx="8001000" cy="4751387"/>
          </a:xfrm>
        </p:spPr>
        <p:txBody>
          <a:bodyPr/>
          <a:lstStyle/>
          <a:p>
            <a:endParaRPr lang="el-GR"/>
          </a:p>
        </p:txBody>
      </p:sp>
      <p:sp>
        <p:nvSpPr>
          <p:cNvPr id="4" name="Date Placeholder 3"/>
          <p:cNvSpPr>
            <a:spLocks noGrp="1"/>
          </p:cNvSpPr>
          <p:nvPr>
            <p:ph type="dt" sz="half" idx="10"/>
          </p:nvPr>
        </p:nvSpPr>
        <p:spPr>
          <a:xfrm>
            <a:off x="2843213" y="4652963"/>
            <a:ext cx="1981200" cy="476250"/>
          </a:xfrm>
        </p:spPr>
        <p:txBody>
          <a:bodyPr/>
          <a:lstStyle>
            <a:lvl1pPr>
              <a:defRPr/>
            </a:lvl1pPr>
          </a:lstStyle>
          <a:p>
            <a:fld id="{DAD1ADC0-4A0A-4B3A-BB4D-5FB0ECC1CE8C}" type="datetime1">
              <a:rPr lang="el-GR" smtClean="0"/>
              <a:pPr/>
              <a:t>10/7/2015</a:t>
            </a:fld>
            <a:endParaRPr lang="el-GR"/>
          </a:p>
        </p:txBody>
      </p:sp>
      <p:sp>
        <p:nvSpPr>
          <p:cNvPr id="5" name="Footer Placeholder 4"/>
          <p:cNvSpPr>
            <a:spLocks noGrp="1"/>
          </p:cNvSpPr>
          <p:nvPr>
            <p:ph type="ftr" sz="quarter" idx="11"/>
          </p:nvPr>
        </p:nvSpPr>
        <p:spPr>
          <a:xfrm>
            <a:off x="571500" y="6248400"/>
            <a:ext cx="8001000" cy="476250"/>
          </a:xfrm>
        </p:spPr>
        <p:txBody>
          <a:bodyPr/>
          <a:lstStyle>
            <a:lvl1pPr>
              <a:defRPr>
                <a:solidFill>
                  <a:schemeClr val="tx2"/>
                </a:solidFill>
              </a:defRPr>
            </a:lvl1pPr>
          </a:lstStyle>
          <a:p>
            <a:endParaRPr lang="el-GR">
              <a:solidFill>
                <a:schemeClr val="tx1"/>
              </a:solidFill>
            </a:endParaRPr>
          </a:p>
        </p:txBody>
      </p:sp>
      <p:sp>
        <p:nvSpPr>
          <p:cNvPr id="6" name="Slide Number Placeholder 5"/>
          <p:cNvSpPr>
            <a:spLocks noGrp="1"/>
          </p:cNvSpPr>
          <p:nvPr>
            <p:ph type="sldNum" sz="quarter" idx="12"/>
          </p:nvPr>
        </p:nvSpPr>
        <p:spPr>
          <a:xfrm>
            <a:off x="8458200" y="6248400"/>
            <a:ext cx="506413" cy="476250"/>
          </a:xfrm>
        </p:spPr>
        <p:txBody>
          <a:bodyPr/>
          <a:lstStyle>
            <a:lvl1pPr>
              <a:defRPr/>
            </a:lvl1pPr>
          </a:lstStyle>
          <a:p>
            <a:fld id="{EE20211F-252E-421C-987A-3B2B832485A2}"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3273AC1-AD27-457E-AF5E-94A1B799713D}" type="datetime1">
              <a:rPr lang="el-GR" smtClean="0"/>
              <a:pPr/>
              <a:t>10/7/2015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29F05-D5B7-47A3-A2AE-79810CCD3F74}" type="datetime1">
              <a:rPr lang="el-GR" smtClean="0"/>
              <a:pPr/>
              <a:t>10/7/2015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F7854D5-3F3F-4838-B0D0-7DA80E9966B1}" type="datetime1">
              <a:rPr lang="el-GR" smtClean="0"/>
              <a:pPr/>
              <a:t>10/7/2015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ECE83DA-4402-49C4-87EF-E5A897987C66}" type="datetime1">
              <a:rPr lang="el-GR" smtClean="0"/>
              <a:pPr/>
              <a:t>10/7/2015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7EA49EA-2D91-4479-8560-113814552ED8}" type="datetime1">
              <a:rPr lang="el-GR" smtClean="0"/>
              <a:pPr/>
              <a:t>10/7/2015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BBF77-4069-403E-8A36-5EBC96227807}" type="datetime1">
              <a:rPr lang="el-GR" smtClean="0"/>
              <a:pPr/>
              <a:t>10/7/2015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D39BD-DA6B-41E7-92EA-CC025D4714BF}" type="datetime1">
              <a:rPr lang="el-GR" smtClean="0"/>
              <a:pPr/>
              <a:t>10/7/2015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C1173-B428-4D72-A885-6A9916112FDD}" type="datetime1">
              <a:rPr lang="el-GR" smtClean="0"/>
              <a:pPr/>
              <a:t>10/7/2015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425251-8E99-4AE1-8F58-127E3C783A2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66CFB-1809-405D-B74B-CB62410239E0}" type="datetime1">
              <a:rPr lang="el-GR" smtClean="0"/>
              <a:pPr/>
              <a:t>10/7/2015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25251-8E99-4AE1-8F58-127E3C783A2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Humic_acid" TargetMode="External"/><Relationship Id="rId7" Type="http://schemas.openxmlformats.org/officeDocument/2006/relationships/image" Target="../media/image3.png"/><Relationship Id="rId2" Type="http://schemas.openxmlformats.org/officeDocument/2006/relationships/hyperlink" Target="https://en.wikipedia.org/wiki/Vapour_pressure_of_water" TargetMode="External"/><Relationship Id="rId1" Type="http://schemas.openxmlformats.org/officeDocument/2006/relationships/slideLayout" Target="../slideLayouts/slideLayout7.xml"/><Relationship Id="rId6" Type="http://schemas.openxmlformats.org/officeDocument/2006/relationships/hyperlink" Target="https://upload.wikimedia.org/wikipedia/commons/4/4c/Solar_Spectrum.png" TargetMode="External"/><Relationship Id="rId5" Type="http://schemas.openxmlformats.org/officeDocument/2006/relationships/hyperlink" Target="https://upload.wikimedia.org/wikipedia/commons/3/30/EM_spectrumrevised.png" TargetMode="External"/><Relationship Id="rId4" Type="http://schemas.openxmlformats.org/officeDocument/2006/relationships/hyperlink" Target="http://www.acadiau.ca/~jmurimbo/Research%20Interests%202.ht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85926"/>
            <a:ext cx="7772400" cy="1470025"/>
          </a:xfrm>
        </p:spPr>
        <p:txBody>
          <a:bodyPr>
            <a:normAutofit fontScale="90000"/>
          </a:bodyPr>
          <a:lstStyle/>
          <a:p>
            <a:r>
              <a:rPr lang="el-GR" dirty="0" smtClean="0">
                <a:solidFill>
                  <a:srgbClr val="5075BC"/>
                </a:solidFill>
              </a:rPr>
              <a:t>Τεχνολογία Περιβάλλοντος: Επεξεργασία Βιομηχανικών Υγρών Αποβλήτων</a:t>
            </a:r>
            <a:endParaRPr lang="el-GR" dirty="0">
              <a:solidFill>
                <a:srgbClr val="5075BC"/>
              </a:solidFill>
            </a:endParaRPr>
          </a:p>
        </p:txBody>
      </p:sp>
      <p:sp>
        <p:nvSpPr>
          <p:cNvPr id="3" name="Υπότιτλος 2"/>
          <p:cNvSpPr>
            <a:spLocks noGrp="1"/>
          </p:cNvSpPr>
          <p:nvPr>
            <p:ph type="subTitle" idx="1"/>
          </p:nvPr>
        </p:nvSpPr>
        <p:spPr>
          <a:xfrm>
            <a:off x="683568" y="3357562"/>
            <a:ext cx="7776864" cy="1752600"/>
          </a:xfrm>
        </p:spPr>
        <p:txBody>
          <a:bodyPr>
            <a:noAutofit/>
          </a:bodyPr>
          <a:lstStyle/>
          <a:p>
            <a:r>
              <a:rPr lang="el-GR" sz="2800" dirty="0" smtClean="0">
                <a:solidFill>
                  <a:srgbClr val="5075BC"/>
                </a:solidFill>
                <a:latin typeface="+mj-lt"/>
                <a:ea typeface="+mj-ea"/>
                <a:cs typeface="+mj-cs"/>
              </a:rPr>
              <a:t>Ενότητα 3: </a:t>
            </a:r>
            <a:r>
              <a:rPr lang="el-GR" sz="2800" dirty="0" smtClean="0">
                <a:solidFill>
                  <a:schemeClr val="tx1"/>
                </a:solidFill>
                <a:latin typeface="+mj-lt"/>
                <a:ea typeface="+mj-ea"/>
                <a:cs typeface="+mj-cs"/>
              </a:rPr>
              <a:t>Οζονισμός </a:t>
            </a:r>
            <a:endParaRPr lang="en-US" sz="2800" dirty="0" smtClean="0"/>
          </a:p>
          <a:p>
            <a:endParaRPr lang="el-GR" sz="2800" dirty="0" smtClean="0"/>
          </a:p>
          <a:p>
            <a:r>
              <a:rPr lang="el-GR" sz="2800" dirty="0" smtClean="0">
                <a:solidFill>
                  <a:schemeClr val="tx1"/>
                </a:solidFill>
              </a:rPr>
              <a:t>Μαντζαβίνος Διονύσιος</a:t>
            </a:r>
          </a:p>
          <a:p>
            <a:r>
              <a:rPr lang="el-GR" sz="2800" dirty="0" smtClean="0">
                <a:solidFill>
                  <a:schemeClr val="tx1"/>
                </a:solidFill>
              </a:rPr>
              <a:t>Πολυτεχνική Σχολή</a:t>
            </a:r>
          </a:p>
          <a:p>
            <a:r>
              <a:rPr lang="el-GR" sz="2800" dirty="0" smtClean="0">
                <a:solidFill>
                  <a:schemeClr val="tx1"/>
                </a:solidFill>
              </a:rPr>
              <a:t>Τμήμα Χημικών Μηχανικών</a:t>
            </a:r>
            <a:endParaRPr lang="en-US" sz="2800"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l-GR" dirty="0">
                <a:solidFill>
                  <a:schemeClr val="accent1"/>
                </a:solidFill>
              </a:rPr>
              <a:t>Ηλεκτρομαγνητικό φάσμα</a:t>
            </a:r>
          </a:p>
        </p:txBody>
      </p:sp>
      <p:pic>
        <p:nvPicPr>
          <p:cNvPr id="411652" name="Picture 4"/>
          <p:cNvPicPr>
            <a:picLocks noChangeAspect="1" noChangeArrowheads="1"/>
          </p:cNvPicPr>
          <p:nvPr/>
        </p:nvPicPr>
        <p:blipFill>
          <a:blip r:embed="rId3"/>
          <a:srcRect/>
          <a:stretch>
            <a:fillRect/>
          </a:stretch>
        </p:blipFill>
        <p:spPr bwMode="auto">
          <a:xfrm>
            <a:off x="684213" y="1504950"/>
            <a:ext cx="7991475" cy="4549775"/>
          </a:xfrm>
          <a:prstGeom prst="rect">
            <a:avLst/>
          </a:prstGeom>
          <a:noFill/>
          <a:ln w="9525">
            <a:noFill/>
            <a:miter lim="800000"/>
            <a:headEnd/>
            <a:tailEnd/>
          </a:ln>
          <a:effectLst/>
        </p:spPr>
      </p:pic>
      <p:graphicFrame>
        <p:nvGraphicFramePr>
          <p:cNvPr id="411654" name="Object 6"/>
          <p:cNvGraphicFramePr>
            <a:graphicFrameLocks noChangeAspect="1"/>
          </p:cNvGraphicFramePr>
          <p:nvPr>
            <p:ph idx="1"/>
          </p:nvPr>
        </p:nvGraphicFramePr>
        <p:xfrm>
          <a:off x="6588125" y="4940300"/>
          <a:ext cx="1512888" cy="1235075"/>
        </p:xfrm>
        <a:graphic>
          <a:graphicData uri="http://schemas.openxmlformats.org/presentationml/2006/ole">
            <p:oleObj spid="_x0000_s55298" name="Εξίσωση" r:id="rId4" imgW="482400" imgH="393480" progId="Equation.3">
              <p:embed/>
            </p:oleObj>
          </a:graphicData>
        </a:graphic>
      </p:graphicFrame>
      <p:sp>
        <p:nvSpPr>
          <p:cNvPr id="411656" name="Rectangle 8"/>
          <p:cNvSpPr>
            <a:spLocks noChangeArrowheads="1"/>
          </p:cNvSpPr>
          <p:nvPr/>
        </p:nvSpPr>
        <p:spPr bwMode="auto">
          <a:xfrm>
            <a:off x="1547813" y="5373688"/>
            <a:ext cx="4103687" cy="576262"/>
          </a:xfrm>
          <a:prstGeom prst="rect">
            <a:avLst/>
          </a:prstGeom>
          <a:solidFill>
            <a:schemeClr val="bg1"/>
          </a:solidFill>
          <a:ln w="9525">
            <a:solidFill>
              <a:schemeClr val="bg1"/>
            </a:solidFill>
            <a:miter lim="800000"/>
            <a:headEnd/>
            <a:tailEnd/>
          </a:ln>
          <a:effectLst/>
        </p:spPr>
        <p:txBody>
          <a:bodyPr wrap="none" anchor="ctr"/>
          <a:lstStyle/>
          <a:p>
            <a:endParaRPr lang="el-GR"/>
          </a:p>
        </p:txBody>
      </p:sp>
      <p:sp>
        <p:nvSpPr>
          <p:cNvPr id="411657" name="Line 9"/>
          <p:cNvSpPr>
            <a:spLocks noChangeShapeType="1"/>
          </p:cNvSpPr>
          <p:nvPr/>
        </p:nvSpPr>
        <p:spPr bwMode="auto">
          <a:xfrm>
            <a:off x="1042988" y="1341438"/>
            <a:ext cx="7345362" cy="0"/>
          </a:xfrm>
          <a:prstGeom prst="line">
            <a:avLst/>
          </a:prstGeom>
          <a:noFill/>
          <a:ln w="9525">
            <a:solidFill>
              <a:schemeClr val="tx1"/>
            </a:solidFill>
            <a:round/>
            <a:headEnd/>
            <a:tailEnd type="triangle" w="med" len="med"/>
          </a:ln>
          <a:effectLst/>
        </p:spPr>
        <p:txBody>
          <a:bodyPr/>
          <a:lstStyle/>
          <a:p>
            <a:endParaRPr lang="el-GR"/>
          </a:p>
        </p:txBody>
      </p:sp>
      <p:sp>
        <p:nvSpPr>
          <p:cNvPr id="411658" name="Rectangle 10"/>
          <p:cNvSpPr>
            <a:spLocks noChangeArrowheads="1"/>
          </p:cNvSpPr>
          <p:nvPr/>
        </p:nvSpPr>
        <p:spPr bwMode="auto">
          <a:xfrm>
            <a:off x="6443663" y="1268413"/>
            <a:ext cx="2312987" cy="142875"/>
          </a:xfrm>
          <a:prstGeom prst="rect">
            <a:avLst/>
          </a:prstGeom>
          <a:noFill/>
          <a:ln w="9525">
            <a:noFill/>
            <a:miter lim="800000"/>
            <a:headEnd/>
            <a:tailEnd/>
          </a:ln>
          <a:effectLst/>
        </p:spPr>
        <p:txBody>
          <a:bodyPr anchor="b"/>
          <a:lstStyle/>
          <a:p>
            <a:r>
              <a:rPr lang="el-GR" sz="2400" b="1">
                <a:solidFill>
                  <a:schemeClr val="tx2"/>
                </a:solidFill>
                <a:latin typeface="Times New Roman" pitchFamily="18" charset="0"/>
              </a:rPr>
              <a:t>Ενέργεια</a:t>
            </a:r>
          </a:p>
        </p:txBody>
      </p:sp>
      <p:pic>
        <p:nvPicPr>
          <p:cNvPr id="11" name="Εικόνα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2" name="TextBox 11"/>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normAutofit fontScale="90000"/>
          </a:bodyPr>
          <a:lstStyle/>
          <a:p>
            <a:r>
              <a:rPr lang="el-GR" dirty="0">
                <a:solidFill>
                  <a:schemeClr val="accent1"/>
                </a:solidFill>
              </a:rPr>
              <a:t>Υπεριώδης ακτινοβολία (200-400 </a:t>
            </a:r>
            <a:r>
              <a:rPr lang="en-US" dirty="0">
                <a:solidFill>
                  <a:schemeClr val="accent1"/>
                </a:solidFill>
              </a:rPr>
              <a:t>nm)</a:t>
            </a:r>
            <a:endParaRPr lang="el-GR" dirty="0">
              <a:solidFill>
                <a:schemeClr val="accent1"/>
              </a:solidFill>
            </a:endParaRPr>
          </a:p>
        </p:txBody>
      </p:sp>
      <p:sp>
        <p:nvSpPr>
          <p:cNvPr id="415747" name="Rectangle 3"/>
          <p:cNvSpPr>
            <a:spLocks noGrp="1" noChangeArrowheads="1"/>
          </p:cNvSpPr>
          <p:nvPr>
            <p:ph type="body" idx="1"/>
          </p:nvPr>
        </p:nvSpPr>
        <p:spPr/>
        <p:txBody>
          <a:bodyPr>
            <a:normAutofit lnSpcReduction="10000"/>
          </a:bodyPr>
          <a:lstStyle/>
          <a:p>
            <a:r>
              <a:rPr lang="en-US" sz="2800" b="1" i="1"/>
              <a:t>UV-A (315-400 nm)</a:t>
            </a:r>
            <a:r>
              <a:rPr lang="en-US" sz="2800"/>
              <a:t>: </a:t>
            </a:r>
            <a:r>
              <a:rPr lang="el-GR" sz="2800"/>
              <a:t>δεν είναι ιδιαίτερα βλαβερή στον άνθρωπο και τους ζωντανούς οργανισμούς. Προκαλεί μαύρισμα του δέρματος. Χρόνια έκθεση προκαλεί καρκίνο του δέρματος.</a:t>
            </a:r>
          </a:p>
          <a:p>
            <a:r>
              <a:rPr lang="en-US" sz="2800" b="1" i="1"/>
              <a:t>UV-B (280-315 nm)</a:t>
            </a:r>
            <a:r>
              <a:rPr lang="en-US" sz="2800"/>
              <a:t>: </a:t>
            </a:r>
            <a:r>
              <a:rPr lang="el-GR" sz="2800"/>
              <a:t>βλαβερή στον άνθρωπο και στους ζωντανούς οργανισμούς. Προκαλεί καταστροφή του </a:t>
            </a:r>
            <a:r>
              <a:rPr lang="en-US" sz="2800"/>
              <a:t>DNA</a:t>
            </a:r>
            <a:r>
              <a:rPr lang="el-GR" sz="2800"/>
              <a:t> και καρκίνο του δέρματος.</a:t>
            </a:r>
          </a:p>
          <a:p>
            <a:r>
              <a:rPr lang="en-US" sz="2800" b="1" i="1"/>
              <a:t>UV-C (200-280 nm)</a:t>
            </a:r>
            <a:r>
              <a:rPr lang="en-US" sz="2800"/>
              <a:t>:</a:t>
            </a:r>
            <a:r>
              <a:rPr lang="el-GR" sz="2800"/>
              <a:t> εξαιρετικά βλαβερή στους ζωντανούς οργανισμούς. Καταστρέφει το </a:t>
            </a:r>
            <a:r>
              <a:rPr lang="en-US" sz="2800"/>
              <a:t>DNA </a:t>
            </a:r>
            <a:r>
              <a:rPr lang="el-GR" sz="2800"/>
              <a:t>και προκαλεί καρκίνο του δέρματος.</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l-GR" dirty="0">
                <a:solidFill>
                  <a:schemeClr val="accent1"/>
                </a:solidFill>
              </a:rPr>
              <a:t>Ηλιακό φάσμα</a:t>
            </a:r>
          </a:p>
        </p:txBody>
      </p:sp>
      <p:pic>
        <p:nvPicPr>
          <p:cNvPr id="412676" name="Picture 4" descr="Solar_Spectrum"/>
          <p:cNvPicPr>
            <a:picLocks noChangeAspect="1" noChangeArrowheads="1"/>
          </p:cNvPicPr>
          <p:nvPr/>
        </p:nvPicPr>
        <p:blipFill>
          <a:blip r:embed="rId2"/>
          <a:srcRect/>
          <a:stretch>
            <a:fillRect/>
          </a:stretch>
        </p:blipFill>
        <p:spPr bwMode="auto">
          <a:xfrm>
            <a:off x="1042988" y="1192213"/>
            <a:ext cx="6697662" cy="4981575"/>
          </a:xfrm>
          <a:prstGeom prst="rect">
            <a:avLst/>
          </a:prstGeom>
          <a:noFill/>
        </p:spPr>
      </p:pic>
      <p:pic>
        <p:nvPicPr>
          <p:cNvPr id="7"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l-GR" sz="3400" dirty="0">
                <a:solidFill>
                  <a:schemeClr val="accent1"/>
                </a:solidFill>
              </a:rPr>
              <a:t>Σχηματισμός και καταστροφή του όζοντος</a:t>
            </a:r>
          </a:p>
        </p:txBody>
      </p:sp>
      <p:sp>
        <p:nvSpPr>
          <p:cNvPr id="410627" name="Rectangle 3"/>
          <p:cNvSpPr>
            <a:spLocks noGrp="1" noChangeArrowheads="1"/>
          </p:cNvSpPr>
          <p:nvPr>
            <p:ph type="body" idx="1"/>
          </p:nvPr>
        </p:nvSpPr>
        <p:spPr/>
        <p:txBody>
          <a:bodyPr/>
          <a:lstStyle/>
          <a:p>
            <a:r>
              <a:rPr lang="el-GR" dirty="0"/>
              <a:t>Σχηματισμός</a:t>
            </a:r>
          </a:p>
          <a:p>
            <a:pPr>
              <a:buFont typeface="Wingdings" pitchFamily="2" charset="2"/>
              <a:buNone/>
            </a:pPr>
            <a:r>
              <a:rPr lang="en-US" dirty="0"/>
              <a:t>		</a:t>
            </a:r>
            <a:r>
              <a:rPr lang="el-GR" dirty="0"/>
              <a:t>Ο</a:t>
            </a:r>
            <a:r>
              <a:rPr lang="en-US" baseline="-25000" dirty="0"/>
              <a:t>2</a:t>
            </a:r>
            <a:r>
              <a:rPr lang="el-GR" dirty="0"/>
              <a:t> + </a:t>
            </a:r>
            <a:r>
              <a:rPr lang="en-US" dirty="0"/>
              <a:t>h</a:t>
            </a:r>
            <a:r>
              <a:rPr lang="el-GR" dirty="0"/>
              <a:t>ν</a:t>
            </a:r>
            <a:r>
              <a:rPr lang="en-US" dirty="0"/>
              <a:t> (</a:t>
            </a:r>
            <a:r>
              <a:rPr lang="el-GR" dirty="0"/>
              <a:t>λ&lt;240 </a:t>
            </a:r>
            <a:r>
              <a:rPr lang="en-US" dirty="0"/>
              <a:t>nm) </a:t>
            </a:r>
            <a:r>
              <a:rPr lang="en-US" dirty="0">
                <a:cs typeface="Times New Roman" pitchFamily="18" charset="0"/>
              </a:rPr>
              <a:t>→ 2 O</a:t>
            </a:r>
            <a:r>
              <a:rPr lang="en-US" baseline="30000" dirty="0">
                <a:cs typeface="Times New Roman" pitchFamily="18" charset="0"/>
              </a:rPr>
              <a:t>•</a:t>
            </a:r>
          </a:p>
          <a:p>
            <a:pPr>
              <a:buFont typeface="Wingdings" pitchFamily="2" charset="2"/>
              <a:buNone/>
            </a:pPr>
            <a:r>
              <a:rPr lang="en-US" dirty="0">
                <a:cs typeface="Times New Roman" pitchFamily="18" charset="0"/>
              </a:rPr>
              <a:t>		O</a:t>
            </a:r>
            <a:r>
              <a:rPr lang="en-US" baseline="30000" dirty="0">
                <a:cs typeface="Times New Roman" pitchFamily="18" charset="0"/>
              </a:rPr>
              <a:t>•</a:t>
            </a:r>
            <a:r>
              <a:rPr lang="en-US" dirty="0">
                <a:cs typeface="Times New Roman" pitchFamily="18" charset="0"/>
              </a:rPr>
              <a:t> + O</a:t>
            </a:r>
            <a:r>
              <a:rPr lang="en-US" baseline="-25000" dirty="0">
                <a:cs typeface="Times New Roman" pitchFamily="18" charset="0"/>
              </a:rPr>
              <a:t>2</a:t>
            </a:r>
            <a:r>
              <a:rPr lang="en-US" dirty="0">
                <a:cs typeface="Times New Roman" pitchFamily="18" charset="0"/>
              </a:rPr>
              <a:t> → O</a:t>
            </a:r>
            <a:r>
              <a:rPr lang="en-US" baseline="-25000" dirty="0">
                <a:cs typeface="Times New Roman" pitchFamily="18" charset="0"/>
              </a:rPr>
              <a:t>3</a:t>
            </a:r>
          </a:p>
          <a:p>
            <a:pPr>
              <a:buFont typeface="Wingdings" pitchFamily="2" charset="2"/>
              <a:buNone/>
            </a:pPr>
            <a:endParaRPr lang="en-US" dirty="0">
              <a:cs typeface="Times New Roman" pitchFamily="18" charset="0"/>
            </a:endParaRPr>
          </a:p>
          <a:p>
            <a:r>
              <a:rPr lang="el-GR" dirty="0"/>
              <a:t>Καταστροφή</a:t>
            </a:r>
            <a:endParaRPr lang="en-US" dirty="0"/>
          </a:p>
          <a:p>
            <a:pPr>
              <a:buFont typeface="Wingdings" pitchFamily="2" charset="2"/>
              <a:buNone/>
            </a:pPr>
            <a:r>
              <a:rPr lang="en-US" dirty="0"/>
              <a:t>		O</a:t>
            </a:r>
            <a:r>
              <a:rPr lang="en-US" baseline="-25000" dirty="0"/>
              <a:t>3</a:t>
            </a:r>
            <a:r>
              <a:rPr lang="en-US" dirty="0"/>
              <a:t> </a:t>
            </a:r>
            <a:r>
              <a:rPr lang="el-GR" dirty="0"/>
              <a:t>+ </a:t>
            </a:r>
            <a:r>
              <a:rPr lang="en-US" dirty="0"/>
              <a:t>h</a:t>
            </a:r>
            <a:r>
              <a:rPr lang="el-GR" dirty="0"/>
              <a:t>ν</a:t>
            </a:r>
            <a:r>
              <a:rPr lang="en-US" dirty="0"/>
              <a:t> (230&lt;</a:t>
            </a:r>
            <a:r>
              <a:rPr lang="el-GR" dirty="0"/>
              <a:t>λ&lt;</a:t>
            </a:r>
            <a:r>
              <a:rPr lang="en-US" dirty="0"/>
              <a:t>320</a:t>
            </a:r>
            <a:r>
              <a:rPr lang="el-GR" dirty="0"/>
              <a:t> </a:t>
            </a:r>
            <a:r>
              <a:rPr lang="en-US" dirty="0"/>
              <a:t>nm) </a:t>
            </a:r>
            <a:r>
              <a:rPr lang="en-US" dirty="0">
                <a:cs typeface="Times New Roman" pitchFamily="18" charset="0"/>
              </a:rPr>
              <a:t>→ O</a:t>
            </a:r>
            <a:r>
              <a:rPr lang="en-US" baseline="-25000" dirty="0">
                <a:cs typeface="Times New Roman" pitchFamily="18" charset="0"/>
              </a:rPr>
              <a:t>2</a:t>
            </a:r>
            <a:r>
              <a:rPr lang="en-US" dirty="0">
                <a:cs typeface="Times New Roman" pitchFamily="18" charset="0"/>
              </a:rPr>
              <a:t> + O</a:t>
            </a:r>
            <a:r>
              <a:rPr lang="en-US" baseline="30000" dirty="0">
                <a:cs typeface="Times New Roman" pitchFamily="18" charset="0"/>
              </a:rPr>
              <a:t>•</a:t>
            </a:r>
          </a:p>
          <a:p>
            <a:pPr>
              <a:buFont typeface="Wingdings" pitchFamily="2" charset="2"/>
              <a:buNone/>
            </a:pPr>
            <a:r>
              <a:rPr lang="en-US" dirty="0">
                <a:cs typeface="Times New Roman" pitchFamily="18" charset="0"/>
              </a:rPr>
              <a:t>		O</a:t>
            </a:r>
            <a:r>
              <a:rPr lang="en-US" baseline="30000" dirty="0">
                <a:cs typeface="Times New Roman" pitchFamily="18" charset="0"/>
              </a:rPr>
              <a:t>•</a:t>
            </a:r>
            <a:r>
              <a:rPr lang="en-US" dirty="0">
                <a:cs typeface="Times New Roman" pitchFamily="18" charset="0"/>
              </a:rPr>
              <a:t> + O</a:t>
            </a:r>
            <a:r>
              <a:rPr lang="en-US" baseline="-25000" dirty="0">
                <a:cs typeface="Times New Roman" pitchFamily="18" charset="0"/>
              </a:rPr>
              <a:t>3</a:t>
            </a:r>
            <a:r>
              <a:rPr lang="en-US" dirty="0">
                <a:cs typeface="Times New Roman" pitchFamily="18" charset="0"/>
              </a:rPr>
              <a:t> </a:t>
            </a:r>
            <a:r>
              <a:rPr lang="en-US" dirty="0"/>
              <a:t> </a:t>
            </a:r>
            <a:r>
              <a:rPr lang="en-US" dirty="0">
                <a:cs typeface="Times New Roman" pitchFamily="18" charset="0"/>
              </a:rPr>
              <a:t>→ 2 O</a:t>
            </a:r>
            <a:r>
              <a:rPr lang="en-US" baseline="-25000" dirty="0">
                <a:cs typeface="Times New Roman" pitchFamily="18" charset="0"/>
              </a:rPr>
              <a:t>2</a:t>
            </a:r>
            <a:endParaRPr lang="el-GR" baseline="-25000" dirty="0">
              <a:cs typeface="Times New Roman" pitchFamily="18" charset="0"/>
            </a:endParaRP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l-GR" sz="3200" dirty="0">
                <a:solidFill>
                  <a:schemeClr val="accent1"/>
                </a:solidFill>
              </a:rPr>
              <a:t>Ποιοι ευθύνονται για την καταστροφή του Ο</a:t>
            </a:r>
            <a:r>
              <a:rPr lang="el-GR" sz="3200" baseline="-25000" dirty="0">
                <a:solidFill>
                  <a:schemeClr val="accent1"/>
                </a:solidFill>
              </a:rPr>
              <a:t>3</a:t>
            </a:r>
            <a:r>
              <a:rPr lang="el-GR" sz="3200" dirty="0">
                <a:solidFill>
                  <a:schemeClr val="accent1"/>
                </a:solidFill>
              </a:rPr>
              <a:t>?</a:t>
            </a:r>
            <a:endParaRPr lang="el-GR" sz="3200" baseline="-25000" dirty="0">
              <a:solidFill>
                <a:schemeClr val="accent1"/>
              </a:solidFill>
            </a:endParaRPr>
          </a:p>
        </p:txBody>
      </p:sp>
      <p:sp>
        <p:nvSpPr>
          <p:cNvPr id="419843" name="Rectangle 3"/>
          <p:cNvSpPr>
            <a:spLocks noGrp="1" noChangeArrowheads="1"/>
          </p:cNvSpPr>
          <p:nvPr>
            <p:ph type="body" idx="1"/>
          </p:nvPr>
        </p:nvSpPr>
        <p:spPr/>
        <p:txBody>
          <a:bodyPr>
            <a:normAutofit lnSpcReduction="10000"/>
          </a:bodyPr>
          <a:lstStyle/>
          <a:p>
            <a:pPr marL="609600" indent="-609600">
              <a:lnSpc>
                <a:spcPct val="90000"/>
              </a:lnSpc>
            </a:pPr>
            <a:r>
              <a:rPr lang="el-GR"/>
              <a:t>Χλωροφθοράνθρακες (</a:t>
            </a:r>
            <a:r>
              <a:rPr lang="en-US"/>
              <a:t>chlorofluorocarbons, CFCs)</a:t>
            </a:r>
          </a:p>
          <a:p>
            <a:pPr marL="609600" indent="-609600">
              <a:lnSpc>
                <a:spcPct val="90000"/>
              </a:lnSpc>
              <a:buFont typeface="Wingdings" pitchFamily="2" charset="2"/>
              <a:buNone/>
            </a:pPr>
            <a:r>
              <a:rPr lang="en-US"/>
              <a:t>	CFCl</a:t>
            </a:r>
            <a:r>
              <a:rPr lang="en-US" baseline="-25000"/>
              <a:t>3</a:t>
            </a:r>
            <a:r>
              <a:rPr lang="en-US"/>
              <a:t> + h</a:t>
            </a:r>
            <a:r>
              <a:rPr lang="el-GR"/>
              <a:t>ν</a:t>
            </a:r>
            <a:r>
              <a:rPr lang="en-US"/>
              <a:t> (</a:t>
            </a:r>
            <a:r>
              <a:rPr lang="el-GR"/>
              <a:t>λ&lt;</a:t>
            </a:r>
            <a:r>
              <a:rPr lang="en-US"/>
              <a:t>290</a:t>
            </a:r>
            <a:r>
              <a:rPr lang="el-GR"/>
              <a:t> </a:t>
            </a:r>
            <a:r>
              <a:rPr lang="en-US"/>
              <a:t>nm) </a:t>
            </a:r>
            <a:r>
              <a:rPr lang="en-US">
                <a:cs typeface="Times New Roman" pitchFamily="18" charset="0"/>
              </a:rPr>
              <a:t>→ </a:t>
            </a:r>
            <a:r>
              <a:rPr lang="en-US" baseline="30000">
                <a:cs typeface="Times New Roman" pitchFamily="18" charset="0"/>
              </a:rPr>
              <a:t>•</a:t>
            </a:r>
            <a:r>
              <a:rPr lang="en-US">
                <a:cs typeface="Times New Roman" pitchFamily="18" charset="0"/>
              </a:rPr>
              <a:t>CFCl</a:t>
            </a:r>
            <a:r>
              <a:rPr lang="en-US" baseline="-25000">
                <a:cs typeface="Times New Roman" pitchFamily="18" charset="0"/>
              </a:rPr>
              <a:t>2</a:t>
            </a:r>
            <a:r>
              <a:rPr lang="en-US">
                <a:cs typeface="Times New Roman" pitchFamily="18" charset="0"/>
              </a:rPr>
              <a:t> + Cl</a:t>
            </a:r>
            <a:r>
              <a:rPr lang="en-US" baseline="30000">
                <a:cs typeface="Times New Roman" pitchFamily="18" charset="0"/>
              </a:rPr>
              <a:t>•</a:t>
            </a:r>
          </a:p>
          <a:p>
            <a:pPr marL="609600" indent="-609600">
              <a:lnSpc>
                <a:spcPct val="90000"/>
              </a:lnSpc>
              <a:buFont typeface="Wingdings" pitchFamily="2" charset="2"/>
              <a:buNone/>
            </a:pPr>
            <a:endParaRPr lang="en-US">
              <a:cs typeface="Times New Roman" pitchFamily="18" charset="0"/>
            </a:endParaRPr>
          </a:p>
          <a:p>
            <a:pPr marL="609600" indent="-609600">
              <a:lnSpc>
                <a:spcPct val="90000"/>
              </a:lnSpc>
              <a:buFont typeface="Wingdings" pitchFamily="2" charset="2"/>
              <a:buNone/>
            </a:pPr>
            <a:r>
              <a:rPr lang="el-GR">
                <a:cs typeface="Times New Roman" pitchFamily="18" charset="0"/>
              </a:rPr>
              <a:t>Καταστροφή του Ο</a:t>
            </a:r>
            <a:r>
              <a:rPr lang="el-GR" baseline="-25000">
                <a:cs typeface="Times New Roman" pitchFamily="18" charset="0"/>
              </a:rPr>
              <a:t>3</a:t>
            </a:r>
            <a:r>
              <a:rPr lang="el-GR">
                <a:cs typeface="Times New Roman" pitchFamily="18" charset="0"/>
              </a:rPr>
              <a:t>:</a:t>
            </a:r>
            <a:endParaRPr lang="en-US">
              <a:cs typeface="Times New Roman" pitchFamily="18" charset="0"/>
            </a:endParaRPr>
          </a:p>
          <a:p>
            <a:pPr marL="609600" indent="-609600">
              <a:lnSpc>
                <a:spcPct val="90000"/>
              </a:lnSpc>
              <a:buFont typeface="Wingdings" pitchFamily="2" charset="2"/>
              <a:buNone/>
            </a:pPr>
            <a:r>
              <a:rPr lang="en-US">
                <a:cs typeface="Times New Roman" pitchFamily="18" charset="0"/>
              </a:rPr>
              <a:t>	Cl</a:t>
            </a:r>
            <a:r>
              <a:rPr lang="en-US" baseline="30000">
                <a:cs typeface="Times New Roman" pitchFamily="18" charset="0"/>
              </a:rPr>
              <a:t>•</a:t>
            </a:r>
            <a:r>
              <a:rPr lang="en-US">
                <a:cs typeface="Times New Roman" pitchFamily="18" charset="0"/>
              </a:rPr>
              <a:t> + O</a:t>
            </a:r>
            <a:r>
              <a:rPr lang="en-US" baseline="-25000">
                <a:cs typeface="Times New Roman" pitchFamily="18" charset="0"/>
              </a:rPr>
              <a:t>3</a:t>
            </a:r>
            <a:r>
              <a:rPr lang="en-US">
                <a:cs typeface="Times New Roman" pitchFamily="18" charset="0"/>
              </a:rPr>
              <a:t> → ClO</a:t>
            </a:r>
            <a:r>
              <a:rPr lang="en-US" baseline="30000">
                <a:cs typeface="Times New Roman" pitchFamily="18" charset="0"/>
              </a:rPr>
              <a:t>•</a:t>
            </a:r>
            <a:r>
              <a:rPr lang="en-US">
                <a:cs typeface="Times New Roman" pitchFamily="18" charset="0"/>
              </a:rPr>
              <a:t> + O</a:t>
            </a:r>
            <a:r>
              <a:rPr lang="en-US" baseline="-25000">
                <a:cs typeface="Times New Roman" pitchFamily="18" charset="0"/>
              </a:rPr>
              <a:t>2</a:t>
            </a:r>
          </a:p>
          <a:p>
            <a:pPr marL="609600" indent="-609600">
              <a:lnSpc>
                <a:spcPct val="90000"/>
              </a:lnSpc>
              <a:buFont typeface="Wingdings" pitchFamily="2" charset="2"/>
              <a:buNone/>
            </a:pPr>
            <a:r>
              <a:rPr lang="en-US">
                <a:cs typeface="Times New Roman" pitchFamily="18" charset="0"/>
              </a:rPr>
              <a:t>	ClO</a:t>
            </a:r>
            <a:r>
              <a:rPr lang="en-US" baseline="30000">
                <a:cs typeface="Times New Roman" pitchFamily="18" charset="0"/>
              </a:rPr>
              <a:t>•</a:t>
            </a:r>
            <a:r>
              <a:rPr lang="en-US">
                <a:cs typeface="Times New Roman" pitchFamily="18" charset="0"/>
              </a:rPr>
              <a:t> + O</a:t>
            </a:r>
            <a:r>
              <a:rPr lang="en-US" baseline="30000">
                <a:cs typeface="Times New Roman" pitchFamily="18" charset="0"/>
              </a:rPr>
              <a:t>•</a:t>
            </a:r>
            <a:r>
              <a:rPr lang="en-US">
                <a:cs typeface="Times New Roman" pitchFamily="18" charset="0"/>
              </a:rPr>
              <a:t> → Cl</a:t>
            </a:r>
            <a:r>
              <a:rPr lang="en-US" baseline="30000">
                <a:cs typeface="Times New Roman" pitchFamily="18" charset="0"/>
              </a:rPr>
              <a:t>•</a:t>
            </a:r>
            <a:r>
              <a:rPr lang="en-US">
                <a:cs typeface="Times New Roman" pitchFamily="18" charset="0"/>
              </a:rPr>
              <a:t> + O</a:t>
            </a:r>
            <a:r>
              <a:rPr lang="en-US" baseline="-25000">
                <a:cs typeface="Times New Roman" pitchFamily="18" charset="0"/>
              </a:rPr>
              <a:t>2</a:t>
            </a:r>
          </a:p>
          <a:p>
            <a:pPr marL="609600" indent="-609600">
              <a:lnSpc>
                <a:spcPct val="90000"/>
              </a:lnSpc>
            </a:pPr>
            <a:r>
              <a:rPr lang="el-GR">
                <a:cs typeface="Times New Roman" pitchFamily="18" charset="0"/>
              </a:rPr>
              <a:t>1 μόριο </a:t>
            </a:r>
            <a:r>
              <a:rPr lang="en-US">
                <a:cs typeface="Times New Roman" pitchFamily="18" charset="0"/>
              </a:rPr>
              <a:t>CFC </a:t>
            </a:r>
            <a:r>
              <a:rPr lang="el-GR">
                <a:cs typeface="Times New Roman" pitchFamily="18" charset="0"/>
              </a:rPr>
              <a:t>εμποδίζει το σχηματισμό 10</a:t>
            </a:r>
            <a:r>
              <a:rPr lang="el-GR" baseline="30000">
                <a:cs typeface="Times New Roman" pitchFamily="18" charset="0"/>
              </a:rPr>
              <a:t>5</a:t>
            </a:r>
            <a:r>
              <a:rPr lang="el-GR">
                <a:cs typeface="Times New Roman" pitchFamily="18" charset="0"/>
              </a:rPr>
              <a:t> μορίων Ο</a:t>
            </a:r>
            <a:r>
              <a:rPr lang="el-GR" baseline="-25000">
                <a:cs typeface="Times New Roman" pitchFamily="18" charset="0"/>
              </a:rPr>
              <a:t>3</a:t>
            </a:r>
            <a:r>
              <a:rPr lang="el-GR">
                <a:cs typeface="Times New Roman" pitchFamily="18" charset="0"/>
              </a:rPr>
              <a:t>.</a:t>
            </a:r>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4</a:t>
            </a:r>
            <a:endParaRPr lang="el-GR" dirty="0" smtClean="0">
              <a:solidFill>
                <a:srgbClr val="50ABB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250825" y="260350"/>
            <a:ext cx="8321675" cy="739775"/>
          </a:xfrm>
        </p:spPr>
        <p:txBody>
          <a:bodyPr/>
          <a:lstStyle/>
          <a:p>
            <a:r>
              <a:rPr lang="el-GR" sz="2800" dirty="0">
                <a:solidFill>
                  <a:schemeClr val="accent1"/>
                </a:solidFill>
              </a:rPr>
              <a:t>Το Ο</a:t>
            </a:r>
            <a:r>
              <a:rPr lang="el-GR" sz="2800" baseline="-25000" dirty="0">
                <a:solidFill>
                  <a:schemeClr val="accent1"/>
                </a:solidFill>
              </a:rPr>
              <a:t>3</a:t>
            </a:r>
            <a:r>
              <a:rPr lang="el-GR" sz="2800" dirty="0">
                <a:solidFill>
                  <a:schemeClr val="accent1"/>
                </a:solidFill>
              </a:rPr>
              <a:t> στην επεξεργασία νερού και υγρών αποβλήτων</a:t>
            </a:r>
          </a:p>
        </p:txBody>
      </p:sp>
      <p:sp>
        <p:nvSpPr>
          <p:cNvPr id="427011" name="Rectangle 3"/>
          <p:cNvSpPr>
            <a:spLocks noGrp="1" noChangeArrowheads="1"/>
          </p:cNvSpPr>
          <p:nvPr>
            <p:ph type="body" sz="half" idx="1"/>
          </p:nvPr>
        </p:nvSpPr>
        <p:spPr>
          <a:xfrm>
            <a:off x="566738" y="1268413"/>
            <a:ext cx="8326437" cy="504825"/>
          </a:xfrm>
        </p:spPr>
        <p:txBody>
          <a:bodyPr/>
          <a:lstStyle/>
          <a:p>
            <a:pPr>
              <a:lnSpc>
                <a:spcPct val="90000"/>
              </a:lnSpc>
            </a:pPr>
            <a:r>
              <a:rPr lang="el-GR" sz="2800"/>
              <a:t>Το Ο</a:t>
            </a:r>
            <a:r>
              <a:rPr lang="el-GR" sz="2800" baseline="-25000"/>
              <a:t>3</a:t>
            </a:r>
            <a:r>
              <a:rPr lang="el-GR" sz="2800"/>
              <a:t> είναι ισχυρό οξειδωτικό</a:t>
            </a:r>
          </a:p>
        </p:txBody>
      </p:sp>
      <p:graphicFrame>
        <p:nvGraphicFramePr>
          <p:cNvPr id="427062" name="Group 54"/>
          <p:cNvGraphicFramePr>
            <a:graphicFrameLocks noGrp="1"/>
          </p:cNvGraphicFramePr>
          <p:nvPr>
            <p:ph sz="half" idx="2"/>
          </p:nvPr>
        </p:nvGraphicFramePr>
        <p:xfrm>
          <a:off x="323850" y="1844675"/>
          <a:ext cx="8243888" cy="4248152"/>
        </p:xfrm>
        <a:graphic>
          <a:graphicData uri="http://schemas.openxmlformats.org/drawingml/2006/table">
            <a:tbl>
              <a:tblPr/>
              <a:tblGrid>
                <a:gridCol w="4405313"/>
                <a:gridCol w="3838575"/>
              </a:tblGrid>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Χημικό είδος</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Δυναμικό οξείδωσης</a:t>
                      </a:r>
                      <a:r>
                        <a:rPr kumimoji="0" lang="en-US" sz="2000" b="0" i="0" u="none" strike="noStrike" cap="none" normalizeH="0" baseline="0" smtClean="0">
                          <a:ln>
                            <a:noFill/>
                          </a:ln>
                          <a:solidFill>
                            <a:schemeClr val="tx1"/>
                          </a:solidFill>
                          <a:effectLst/>
                          <a:latin typeface="Times New Roman" pitchFamily="18" charset="0"/>
                        </a:rPr>
                        <a:t> (volt)</a:t>
                      </a:r>
                      <a:endParaRPr kumimoji="0" lang="el-GR" sz="20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Φθόριο, </a:t>
                      </a:r>
                      <a:r>
                        <a:rPr kumimoji="0" lang="en-US" sz="2000" b="0" i="0" u="none" strike="noStrike" cap="none" normalizeH="0" baseline="0" smtClean="0">
                          <a:ln>
                            <a:noFill/>
                          </a:ln>
                          <a:solidFill>
                            <a:schemeClr val="tx1"/>
                          </a:solidFill>
                          <a:effectLst/>
                          <a:latin typeface="Times New Roman" pitchFamily="18" charset="0"/>
                        </a:rPr>
                        <a:t>F</a:t>
                      </a:r>
                      <a:r>
                        <a:rPr kumimoji="0" lang="en-US" sz="2000" b="0" i="0" u="none" strike="noStrike" cap="none" normalizeH="0" baseline="-25000" smtClean="0">
                          <a:ln>
                            <a:noFill/>
                          </a:ln>
                          <a:solidFill>
                            <a:schemeClr val="tx1"/>
                          </a:solidFill>
                          <a:effectLst/>
                          <a:latin typeface="Times New Roman" pitchFamily="18" charset="0"/>
                        </a:rPr>
                        <a:t>2</a:t>
                      </a:r>
                      <a:endParaRPr kumimoji="0" lang="el-GR" sz="2000" b="0" i="0" u="none" strike="noStrike" cap="none" normalizeH="0" baseline="-2500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3,053</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Ρίζες υδροξυλίου </a:t>
                      </a:r>
                      <a:r>
                        <a:rPr kumimoji="0" lang="en-US" sz="2000" b="0" i="0" u="none" strike="noStrike" cap="none" normalizeH="0" baseline="0" smtClean="0">
                          <a:ln>
                            <a:noFill/>
                          </a:ln>
                          <a:solidFill>
                            <a:schemeClr val="tx1"/>
                          </a:solidFill>
                          <a:effectLst/>
                          <a:latin typeface="Times New Roman" pitchFamily="18" charset="0"/>
                        </a:rPr>
                        <a:t>HO</a:t>
                      </a:r>
                      <a:r>
                        <a:rPr kumimoji="0" lang="en-US" sz="2000" b="0" i="0" u="none" strike="noStrike" cap="none" normalizeH="0" baseline="30000" smtClean="0">
                          <a:ln>
                            <a:noFill/>
                          </a:ln>
                          <a:solidFill>
                            <a:schemeClr val="tx1"/>
                          </a:solidFill>
                          <a:effectLst/>
                          <a:latin typeface="Times New Roman" pitchFamily="18" charset="0"/>
                          <a:cs typeface="Times New Roman" pitchFamily="18" charset="0"/>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2,80</a:t>
                      </a:r>
                    </a:p>
                  </a:txBody>
                  <a:tcPr horzOverflow="overflow">
                    <a:lnL>
                      <a:noFill/>
                    </a:lnL>
                    <a:lnR cap="flat">
                      <a:noFill/>
                    </a:lnR>
                    <a:lnT>
                      <a:noFill/>
                    </a:lnT>
                    <a:lnB>
                      <a:noFill/>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Όζον, Ο</a:t>
                      </a:r>
                      <a:r>
                        <a:rPr kumimoji="0" lang="el-GR" sz="2000" b="0" i="0" u="none" strike="noStrike" cap="none" normalizeH="0" baseline="-25000" smtClean="0">
                          <a:ln>
                            <a:noFill/>
                          </a:ln>
                          <a:solidFill>
                            <a:schemeClr val="tx1"/>
                          </a:solidFill>
                          <a:effectLst/>
                          <a:latin typeface="Times New Roman" pitchFamily="18" charset="0"/>
                        </a:rPr>
                        <a: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2,076</a:t>
                      </a:r>
                    </a:p>
                  </a:txBody>
                  <a:tcPr horzOverflow="overflow">
                    <a:lnL>
                      <a:noFill/>
                    </a:lnL>
                    <a:lnR cap="flat">
                      <a:noFill/>
                    </a:lnR>
                    <a:lnT>
                      <a:noFill/>
                    </a:lnT>
                    <a:lnB>
                      <a:noFill/>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Υπεροξείδιο του υδρογόνου, Η</a:t>
                      </a:r>
                      <a:r>
                        <a:rPr kumimoji="0" lang="el-GR" sz="2000" b="0" i="0" u="none" strike="noStrike" cap="none" normalizeH="0" baseline="-25000" smtClean="0">
                          <a:ln>
                            <a:noFill/>
                          </a:ln>
                          <a:solidFill>
                            <a:schemeClr val="tx1"/>
                          </a:solidFill>
                          <a:effectLst/>
                          <a:latin typeface="Times New Roman" pitchFamily="18" charset="0"/>
                        </a:rPr>
                        <a:t>2</a:t>
                      </a:r>
                      <a:r>
                        <a:rPr kumimoji="0" lang="el-GR" sz="2000" b="0" i="0" u="none" strike="noStrike" cap="none" normalizeH="0" baseline="0" smtClean="0">
                          <a:ln>
                            <a:noFill/>
                          </a:ln>
                          <a:solidFill>
                            <a:schemeClr val="tx1"/>
                          </a:solidFill>
                          <a:effectLst/>
                          <a:latin typeface="Times New Roman" pitchFamily="18" charset="0"/>
                        </a:rPr>
                        <a:t>Ο</a:t>
                      </a:r>
                      <a:r>
                        <a:rPr kumimoji="0" lang="el-GR" sz="2000" b="0" i="0" u="none" strike="noStrike" cap="none" normalizeH="0" baseline="-25000" smtClean="0">
                          <a:ln>
                            <a:noFill/>
                          </a:ln>
                          <a:solidFill>
                            <a:schemeClr val="tx1"/>
                          </a:solidFill>
                          <a:effectLst/>
                          <a:latin typeface="Times New Roman" pitchFamily="18" charset="0"/>
                        </a:rPr>
                        <a:t>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1,776</a:t>
                      </a:r>
                    </a:p>
                  </a:txBody>
                  <a:tcPr horzOverflow="overflow">
                    <a:lnL>
                      <a:noFill/>
                    </a:lnL>
                    <a:lnR cap="flat">
                      <a:noFill/>
                    </a:lnR>
                    <a:lnT>
                      <a:noFill/>
                    </a:lnT>
                    <a:lnB>
                      <a:noFill/>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Ρίζες υπεροξειδίου </a:t>
                      </a:r>
                      <a:r>
                        <a:rPr kumimoji="0" lang="en-GB" sz="2000" b="0" i="0" u="none" strike="noStrike" cap="none" normalizeH="0" baseline="0" smtClean="0">
                          <a:ln>
                            <a:noFill/>
                          </a:ln>
                          <a:solidFill>
                            <a:schemeClr val="tx1"/>
                          </a:solidFill>
                          <a:effectLst/>
                          <a:latin typeface="Times New Roman" pitchFamily="18" charset="0"/>
                        </a:rPr>
                        <a:t>HO</a:t>
                      </a:r>
                      <a:r>
                        <a:rPr kumimoji="0" lang="en-GB" sz="2000" b="0" i="0" u="none" strike="noStrike" cap="none" normalizeH="0" baseline="-25000" smtClean="0">
                          <a:ln>
                            <a:noFill/>
                          </a:ln>
                          <a:solidFill>
                            <a:schemeClr val="tx1"/>
                          </a:solidFill>
                          <a:effectLst/>
                          <a:latin typeface="Times New Roman" pitchFamily="18" charset="0"/>
                        </a:rPr>
                        <a:t>2</a:t>
                      </a:r>
                      <a:r>
                        <a:rPr kumimoji="0" lang="en-GB" sz="2000" b="0" i="0" u="none" strike="noStrike" cap="none" normalizeH="0" baseline="30000" smtClean="0">
                          <a:ln>
                            <a:noFill/>
                          </a:ln>
                          <a:solidFill>
                            <a:schemeClr val="tx1"/>
                          </a:solidFill>
                          <a:effectLst/>
                          <a:latin typeface="Times New Roman" pitchFamily="18" charset="0"/>
                        </a:rPr>
                        <a:t>•</a:t>
                      </a:r>
                      <a:endParaRPr kumimoji="0" lang="el-GR" sz="2000" b="0" i="0" u="none" strike="noStrike" cap="none" normalizeH="0" baseline="3000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1,70</a:t>
                      </a:r>
                    </a:p>
                  </a:txBody>
                  <a:tcPr horzOverflow="overflow">
                    <a:lnL>
                      <a:noFill/>
                    </a:lnL>
                    <a:lnR cap="flat">
                      <a:noFill/>
                    </a:lnR>
                    <a:lnT>
                      <a:noFill/>
                    </a:lnT>
                    <a:lnB>
                      <a:noFill/>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Υπερμαγγανικά ιόντα, </a:t>
                      </a:r>
                      <a:r>
                        <a:rPr kumimoji="0" lang="en-US" sz="2000" b="0" i="0" u="none" strike="noStrike" cap="none" normalizeH="0" baseline="0" smtClean="0">
                          <a:ln>
                            <a:noFill/>
                          </a:ln>
                          <a:solidFill>
                            <a:schemeClr val="tx1"/>
                          </a:solidFill>
                          <a:effectLst/>
                          <a:latin typeface="Times New Roman" pitchFamily="18" charset="0"/>
                        </a:rPr>
                        <a:t>MnO</a:t>
                      </a:r>
                      <a:r>
                        <a:rPr kumimoji="0" lang="en-US" sz="2000" b="0" i="0" u="none" strike="noStrike" cap="none" normalizeH="0" baseline="-25000" smtClean="0">
                          <a:ln>
                            <a:noFill/>
                          </a:ln>
                          <a:solidFill>
                            <a:schemeClr val="tx1"/>
                          </a:solidFill>
                          <a:effectLst/>
                          <a:latin typeface="Times New Roman" pitchFamily="18" charset="0"/>
                        </a:rPr>
                        <a:t>4</a:t>
                      </a:r>
                      <a:r>
                        <a:rPr kumimoji="0" lang="en-US" sz="2000" b="0" i="0" u="none" strike="noStrike" cap="none" normalizeH="0" baseline="30000" smtClean="0">
                          <a:ln>
                            <a:noFill/>
                          </a:ln>
                          <a:solidFill>
                            <a:schemeClr val="tx1"/>
                          </a:solidFill>
                          <a:effectLst/>
                          <a:latin typeface="Times New Roman" pitchFamily="18" charset="0"/>
                        </a:rPr>
                        <a:t>-</a:t>
                      </a:r>
                      <a:endParaRPr kumimoji="0" lang="el-GR" sz="2000" b="0" i="0" u="none" strike="noStrike" cap="none" normalizeH="0" baseline="3000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1,507</a:t>
                      </a:r>
                      <a:endParaRPr kumimoji="0" lang="el-GR" sz="20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Υποχλωριώδες οξύ, </a:t>
                      </a:r>
                      <a:r>
                        <a:rPr kumimoji="0" lang="en-US" sz="2000" b="0" i="0" u="none" strike="noStrike" cap="none" normalizeH="0" baseline="0" smtClean="0">
                          <a:ln>
                            <a:noFill/>
                          </a:ln>
                          <a:solidFill>
                            <a:schemeClr val="tx1"/>
                          </a:solidFill>
                          <a:effectLst/>
                          <a:latin typeface="Times New Roman" pitchFamily="18" charset="0"/>
                        </a:rPr>
                        <a:t>HClO</a:t>
                      </a:r>
                      <a:endParaRPr kumimoji="0" lang="el-GR" sz="20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1,482</a:t>
                      </a:r>
                    </a:p>
                  </a:txBody>
                  <a:tcPr horzOverflow="overflow">
                    <a:lnL>
                      <a:noFill/>
                    </a:lnL>
                    <a:lnR cap="flat">
                      <a:noFill/>
                    </a:lnR>
                    <a:lnT>
                      <a:noFill/>
                    </a:lnT>
                    <a:lnB>
                      <a:noFill/>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Χλώριο</a:t>
                      </a:r>
                      <a:r>
                        <a:rPr kumimoji="0" lang="en-US" sz="2000" b="0" i="0" u="none" strike="noStrike" cap="none" normalizeH="0" baseline="0" smtClean="0">
                          <a:ln>
                            <a:noFill/>
                          </a:ln>
                          <a:solidFill>
                            <a:schemeClr val="tx1"/>
                          </a:solidFill>
                          <a:effectLst/>
                          <a:latin typeface="Times New Roman" pitchFamily="18" charset="0"/>
                        </a:rPr>
                        <a:t>, Cl</a:t>
                      </a:r>
                      <a:r>
                        <a:rPr kumimoji="0" lang="en-US" sz="2000" b="0" i="0" u="none" strike="noStrike" cap="none" normalizeH="0" baseline="-25000" smtClean="0">
                          <a:ln>
                            <a:noFill/>
                          </a:ln>
                          <a:solidFill>
                            <a:schemeClr val="tx1"/>
                          </a:solidFill>
                          <a:effectLst/>
                          <a:latin typeface="Times New Roman" pitchFamily="18" charset="0"/>
                        </a:rPr>
                        <a:t>2</a:t>
                      </a:r>
                      <a:endParaRPr kumimoji="0" lang="el-GR" sz="2000" b="0" i="0" u="none" strike="noStrike" cap="none" normalizeH="0" baseline="-2500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1,36</a:t>
                      </a:r>
                    </a:p>
                  </a:txBody>
                  <a:tcPr horzOverflow="overflow">
                    <a:lnL>
                      <a:noFill/>
                    </a:lnL>
                    <a:lnR cap="flat">
                      <a:noFill/>
                    </a:lnR>
                    <a:lnT>
                      <a:noFill/>
                    </a:lnT>
                    <a:lnB>
                      <a:noFill/>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Οξυγόνο</a:t>
                      </a:r>
                      <a:r>
                        <a:rPr kumimoji="0" lang="en-US" sz="2000" b="0" i="0" u="none" strike="noStrike" cap="none" normalizeH="0" baseline="0" smtClean="0">
                          <a:ln>
                            <a:noFill/>
                          </a:ln>
                          <a:solidFill>
                            <a:schemeClr val="tx1"/>
                          </a:solidFill>
                          <a:effectLst/>
                          <a:latin typeface="Times New Roman" pitchFamily="18" charset="0"/>
                        </a:rPr>
                        <a:t>, O</a:t>
                      </a:r>
                      <a:r>
                        <a:rPr kumimoji="0" lang="en-US" sz="2000" b="0" i="0" u="none" strike="noStrike" cap="none" normalizeH="0" baseline="-25000" smtClean="0">
                          <a:ln>
                            <a:noFill/>
                          </a:ln>
                          <a:solidFill>
                            <a:schemeClr val="tx1"/>
                          </a:solidFill>
                          <a:effectLst/>
                          <a:latin typeface="Times New Roman" pitchFamily="18" charset="0"/>
                        </a:rPr>
                        <a:t>2</a:t>
                      </a:r>
                      <a:endParaRPr kumimoji="0" lang="el-GR" sz="2000" b="0" i="0" u="none" strike="noStrike" cap="none" normalizeH="0" baseline="-25000" smtClean="0">
                        <a:ln>
                          <a:noFill/>
                        </a:ln>
                        <a:solidFill>
                          <a:schemeClr val="tx1"/>
                        </a:solidFill>
                        <a:effectLst/>
                        <a:latin typeface="Times New Roman" pitchFamily="18" charset="0"/>
                      </a:endParaRP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000" b="0" i="0" u="none" strike="noStrike" cap="none" normalizeH="0" baseline="0" smtClean="0">
                          <a:ln>
                            <a:noFill/>
                          </a:ln>
                          <a:solidFill>
                            <a:schemeClr val="tx1"/>
                          </a:solidFill>
                          <a:effectLst/>
                          <a:latin typeface="Times New Roman" pitchFamily="18" charset="0"/>
                        </a:rPr>
                        <a:t>1,229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7063" name="AutoShape 55"/>
          <p:cNvSpPr>
            <a:spLocks noChangeArrowheads="1"/>
          </p:cNvSpPr>
          <p:nvPr/>
        </p:nvSpPr>
        <p:spPr bwMode="auto">
          <a:xfrm>
            <a:off x="1763713" y="3141663"/>
            <a:ext cx="5545137" cy="431800"/>
          </a:xfrm>
          <a:prstGeom prst="roundRect">
            <a:avLst>
              <a:gd name="adj" fmla="val 16667"/>
            </a:avLst>
          </a:prstGeom>
          <a:noFill/>
          <a:ln w="25400">
            <a:solidFill>
              <a:schemeClr val="accent2"/>
            </a:solidFill>
            <a:round/>
            <a:headEnd/>
            <a:tailEnd/>
          </a:ln>
          <a:effectLst/>
        </p:spPr>
        <p:txBody>
          <a:bodyPr wrap="none" anchor="ctr"/>
          <a:lstStyle/>
          <a:p>
            <a:endParaRPr lang="el-GR"/>
          </a:p>
        </p:txBody>
      </p:sp>
      <p:pic>
        <p:nvPicPr>
          <p:cNvPr id="8"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5</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7063"/>
                                        </p:tgtEl>
                                        <p:attrNameLst>
                                          <p:attrName>style.visibility</p:attrName>
                                        </p:attrNameLst>
                                      </p:cBhvr>
                                      <p:to>
                                        <p:strVal val="visible"/>
                                      </p:to>
                                    </p:set>
                                    <p:anim calcmode="lin" valueType="num">
                                      <p:cBhvr additive="base">
                                        <p:cTn id="7" dur="1000" fill="hold"/>
                                        <p:tgtEl>
                                          <p:spTgt spid="427063"/>
                                        </p:tgtEl>
                                        <p:attrNameLst>
                                          <p:attrName>ppt_x</p:attrName>
                                        </p:attrNameLst>
                                      </p:cBhvr>
                                      <p:tavLst>
                                        <p:tav tm="0">
                                          <p:val>
                                            <p:strVal val="0-#ppt_w/2"/>
                                          </p:val>
                                        </p:tav>
                                        <p:tav tm="100000">
                                          <p:val>
                                            <p:strVal val="#ppt_x"/>
                                          </p:val>
                                        </p:tav>
                                      </p:tavLst>
                                    </p:anim>
                                    <p:anim calcmode="lin" valueType="num">
                                      <p:cBhvr additive="base">
                                        <p:cTn id="8" dur="1000" fill="hold"/>
                                        <p:tgtEl>
                                          <p:spTgt spid="427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el-GR" dirty="0">
                <a:solidFill>
                  <a:schemeClr val="accent1"/>
                </a:solidFill>
              </a:rPr>
              <a:t>Μηχανισμός δράσης Ο</a:t>
            </a:r>
            <a:r>
              <a:rPr lang="el-GR" baseline="-25000" dirty="0">
                <a:solidFill>
                  <a:schemeClr val="accent1"/>
                </a:solidFill>
              </a:rPr>
              <a:t>3</a:t>
            </a:r>
          </a:p>
        </p:txBody>
      </p:sp>
      <p:sp>
        <p:nvSpPr>
          <p:cNvPr id="455683" name="Rectangle 3"/>
          <p:cNvSpPr>
            <a:spLocks noGrp="1" noChangeArrowheads="1"/>
          </p:cNvSpPr>
          <p:nvPr>
            <p:ph type="body" idx="1"/>
          </p:nvPr>
        </p:nvSpPr>
        <p:spPr/>
        <p:txBody>
          <a:bodyPr/>
          <a:lstStyle/>
          <a:p>
            <a:r>
              <a:rPr lang="el-GR" b="1" i="1"/>
              <a:t>Άμεση οξείδωση</a:t>
            </a:r>
            <a:r>
              <a:rPr lang="el-GR"/>
              <a:t>: Το Ο</a:t>
            </a:r>
            <a:r>
              <a:rPr lang="el-GR" sz="3800" baseline="-25000">
                <a:solidFill>
                  <a:schemeClr val="tx2"/>
                </a:solidFill>
              </a:rPr>
              <a:t>3</a:t>
            </a:r>
            <a:r>
              <a:rPr lang="el-GR"/>
              <a:t> οξειδώνει απευθείας τις οργανικές και ανόργανες ενώσεις. </a:t>
            </a:r>
          </a:p>
          <a:p>
            <a:r>
              <a:rPr lang="el-GR" b="1" i="1"/>
              <a:t>Έμμεση οξείδωση</a:t>
            </a:r>
            <a:r>
              <a:rPr lang="el-GR"/>
              <a:t>: σχηματισμός ριζών υδροξυλίου σε αλκαλικό </a:t>
            </a:r>
            <a:r>
              <a:rPr lang="en-US"/>
              <a:t>pH. </a:t>
            </a:r>
            <a:r>
              <a:rPr lang="el-GR"/>
              <a:t>Οξείδωση των οργανικών και ανόργανων ενώσεων από τις ρίζες υδροξυλίου. </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6</a:t>
            </a:r>
            <a:endParaRPr lang="el-GR" dirty="0" smtClean="0">
              <a:solidFill>
                <a:srgbClr val="50ABB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normAutofit fontScale="90000"/>
          </a:bodyPr>
          <a:lstStyle/>
          <a:p>
            <a:r>
              <a:rPr lang="el-GR" dirty="0">
                <a:solidFill>
                  <a:schemeClr val="accent1"/>
                </a:solidFill>
              </a:rPr>
              <a:t>Άμεση οξείδωση</a:t>
            </a:r>
          </a:p>
        </p:txBody>
      </p:sp>
      <p:sp>
        <p:nvSpPr>
          <p:cNvPr id="456707" name="Rectangle 3"/>
          <p:cNvSpPr>
            <a:spLocks noGrp="1" noChangeArrowheads="1"/>
          </p:cNvSpPr>
          <p:nvPr>
            <p:ph type="body" sz="half" idx="1"/>
          </p:nvPr>
        </p:nvSpPr>
        <p:spPr>
          <a:xfrm>
            <a:off x="179388" y="1268413"/>
            <a:ext cx="8640762" cy="1584325"/>
          </a:xfrm>
        </p:spPr>
        <p:txBody>
          <a:bodyPr/>
          <a:lstStyle/>
          <a:p>
            <a:r>
              <a:rPr lang="el-GR" sz="2800" i="1"/>
              <a:t>Οργανικές ενώσεις</a:t>
            </a:r>
            <a:r>
              <a:rPr lang="el-GR" sz="2800"/>
              <a:t>: Προστίθεται στον διπλό δεσμό των οργανικών ενώσεων και τις διασπά προς αλδε</a:t>
            </a:r>
            <a:r>
              <a:rPr lang="el-GR" sz="2800">
                <a:cs typeface="Times New Roman" pitchFamily="18" charset="0"/>
              </a:rPr>
              <a:t>ΰ</a:t>
            </a:r>
            <a:r>
              <a:rPr lang="el-GR" sz="2800"/>
              <a:t>δες, κετόνες και καρβοξυλικά οξέα (</a:t>
            </a:r>
            <a:r>
              <a:rPr lang="el-GR" sz="2800" b="1" i="1"/>
              <a:t>οζονόλυση</a:t>
            </a:r>
            <a:r>
              <a:rPr lang="el-GR" sz="2800"/>
              <a:t>):</a:t>
            </a:r>
          </a:p>
        </p:txBody>
      </p:sp>
      <p:graphicFrame>
        <p:nvGraphicFramePr>
          <p:cNvPr id="456714" name="Object 10"/>
          <p:cNvGraphicFramePr>
            <a:graphicFrameLocks noGrp="1" noChangeAspect="1"/>
          </p:cNvGraphicFramePr>
          <p:nvPr>
            <p:ph sz="half" idx="2"/>
          </p:nvPr>
        </p:nvGraphicFramePr>
        <p:xfrm>
          <a:off x="1763713" y="2708275"/>
          <a:ext cx="6264275" cy="3424238"/>
        </p:xfrm>
        <a:graphic>
          <a:graphicData uri="http://schemas.openxmlformats.org/presentationml/2006/ole">
            <p:oleObj spid="_x0000_s56322" name="CS ChemDraw Drawing" r:id="rId3" imgW="3385800" imgH="1850400" progId="">
              <p:embed/>
            </p:oleObj>
          </a:graphicData>
        </a:graphic>
      </p:graphicFrame>
      <p:pic>
        <p:nvPicPr>
          <p:cNvPr id="8"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17</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rmAutofit fontScale="90000"/>
          </a:bodyPr>
          <a:lstStyle/>
          <a:p>
            <a:r>
              <a:rPr lang="el-GR" dirty="0">
                <a:solidFill>
                  <a:schemeClr val="accent1"/>
                </a:solidFill>
              </a:rPr>
              <a:t>Άμεση οξείδωση: Ανόργανες ενώσεις</a:t>
            </a:r>
          </a:p>
        </p:txBody>
      </p:sp>
      <p:sp>
        <p:nvSpPr>
          <p:cNvPr id="458755" name="Rectangle 3"/>
          <p:cNvSpPr>
            <a:spLocks noGrp="1" noChangeArrowheads="1"/>
          </p:cNvSpPr>
          <p:nvPr>
            <p:ph type="body" idx="1"/>
          </p:nvPr>
        </p:nvSpPr>
        <p:spPr/>
        <p:txBody>
          <a:bodyPr/>
          <a:lstStyle/>
          <a:p>
            <a:r>
              <a:rPr lang="el-GR"/>
              <a:t>Το Ο</a:t>
            </a:r>
            <a:r>
              <a:rPr lang="el-GR" baseline="-25000"/>
              <a:t>3</a:t>
            </a:r>
            <a:r>
              <a:rPr lang="el-GR"/>
              <a:t> συμμετέχει σε οξειοδοαναγωγικές αντιδράσεις:</a:t>
            </a:r>
            <a:endParaRPr lang="en-US"/>
          </a:p>
          <a:p>
            <a:endParaRPr lang="el-GR"/>
          </a:p>
          <a:p>
            <a:pPr algn="ctr">
              <a:buFont typeface="Wingdings" pitchFamily="2" charset="2"/>
              <a:buNone/>
            </a:pPr>
            <a:r>
              <a:rPr lang="en-US" sz="2800"/>
              <a:t>2Fe</a:t>
            </a:r>
            <a:r>
              <a:rPr lang="en-US" sz="2800" baseline="30000"/>
              <a:t>2+</a:t>
            </a:r>
            <a:r>
              <a:rPr lang="en-US" sz="2800"/>
              <a:t> + O</a:t>
            </a:r>
            <a:r>
              <a:rPr lang="en-US" sz="2800" baseline="-25000"/>
              <a:t>3</a:t>
            </a:r>
            <a:r>
              <a:rPr lang="en-US" sz="2800"/>
              <a:t>(aq) + 5H</a:t>
            </a:r>
            <a:r>
              <a:rPr lang="en-US" sz="2800" baseline="-25000"/>
              <a:t>2</a:t>
            </a:r>
            <a:r>
              <a:rPr lang="en-US" sz="2800"/>
              <a:t>O </a:t>
            </a:r>
            <a:r>
              <a:rPr lang="en-US" sz="2800">
                <a:cs typeface="Times New Roman" pitchFamily="18" charset="0"/>
              </a:rPr>
              <a:t>→ 2Fe(OH)</a:t>
            </a:r>
            <a:r>
              <a:rPr lang="en-US" sz="2800" baseline="-25000">
                <a:cs typeface="Times New Roman" pitchFamily="18" charset="0"/>
              </a:rPr>
              <a:t>3</a:t>
            </a:r>
            <a:r>
              <a:rPr lang="en-US" sz="2800">
                <a:cs typeface="Times New Roman" pitchFamily="18" charset="0"/>
              </a:rPr>
              <a:t>(s) + 4O</a:t>
            </a:r>
            <a:r>
              <a:rPr lang="en-US" sz="2800" baseline="-25000">
                <a:cs typeface="Times New Roman" pitchFamily="18" charset="0"/>
              </a:rPr>
              <a:t>2</a:t>
            </a:r>
            <a:r>
              <a:rPr lang="en-US" sz="2800">
                <a:cs typeface="Times New Roman" pitchFamily="18" charset="0"/>
              </a:rPr>
              <a:t> + 4H</a:t>
            </a:r>
            <a:r>
              <a:rPr lang="en-US" sz="2800" baseline="30000">
                <a:cs typeface="Times New Roman" pitchFamily="18" charset="0"/>
              </a:rPr>
              <a:t>+</a:t>
            </a:r>
          </a:p>
          <a:p>
            <a:pPr algn="ctr">
              <a:buFont typeface="Wingdings" pitchFamily="2" charset="2"/>
              <a:buNone/>
            </a:pPr>
            <a:endParaRPr lang="en-US" sz="2800"/>
          </a:p>
          <a:p>
            <a:pPr algn="ctr">
              <a:buFont typeface="Wingdings" pitchFamily="2" charset="2"/>
              <a:buNone/>
            </a:pPr>
            <a:r>
              <a:rPr lang="en-US" sz="2800"/>
              <a:t>Mn</a:t>
            </a:r>
            <a:r>
              <a:rPr lang="en-US" sz="2800" baseline="30000"/>
              <a:t>2+</a:t>
            </a:r>
            <a:r>
              <a:rPr lang="en-US" sz="2800"/>
              <a:t> + O</a:t>
            </a:r>
            <a:r>
              <a:rPr lang="en-US" sz="2800" baseline="-25000"/>
              <a:t>3</a:t>
            </a:r>
            <a:r>
              <a:rPr lang="en-US" sz="2800"/>
              <a:t>(aq) + H</a:t>
            </a:r>
            <a:r>
              <a:rPr lang="en-US" sz="2800" baseline="-25000"/>
              <a:t>2</a:t>
            </a:r>
            <a:r>
              <a:rPr lang="en-US" sz="2800"/>
              <a:t>O </a:t>
            </a:r>
            <a:r>
              <a:rPr lang="en-US" sz="2800">
                <a:cs typeface="Times New Roman" pitchFamily="18" charset="0"/>
              </a:rPr>
              <a:t>→ MnO</a:t>
            </a:r>
            <a:r>
              <a:rPr lang="en-US" sz="2800" baseline="-25000">
                <a:cs typeface="Times New Roman" pitchFamily="18" charset="0"/>
              </a:rPr>
              <a:t>2</a:t>
            </a:r>
            <a:r>
              <a:rPr lang="en-US" sz="2800">
                <a:cs typeface="Times New Roman" pitchFamily="18" charset="0"/>
              </a:rPr>
              <a:t>(s) + O</a:t>
            </a:r>
            <a:r>
              <a:rPr lang="en-US" sz="2800" baseline="-25000">
                <a:cs typeface="Times New Roman" pitchFamily="18" charset="0"/>
              </a:rPr>
              <a:t>2</a:t>
            </a:r>
            <a:r>
              <a:rPr lang="en-US" sz="2800">
                <a:cs typeface="Times New Roman" pitchFamily="18" charset="0"/>
              </a:rPr>
              <a:t> + 2H</a:t>
            </a:r>
            <a:r>
              <a:rPr lang="en-US" sz="2800" baseline="30000">
                <a:cs typeface="Times New Roman" pitchFamily="18" charset="0"/>
              </a:rPr>
              <a:t>+</a:t>
            </a:r>
          </a:p>
          <a:p>
            <a:pPr algn="ctr">
              <a:buFont typeface="Wingdings" pitchFamily="2" charset="2"/>
              <a:buNone/>
            </a:pPr>
            <a:endParaRPr lang="en-US" sz="2800"/>
          </a:p>
          <a:p>
            <a:pPr algn="ctr">
              <a:buFont typeface="Wingdings" pitchFamily="2" charset="2"/>
              <a:buNone/>
            </a:pPr>
            <a:r>
              <a:rPr lang="en-US" sz="2800"/>
              <a:t>H</a:t>
            </a:r>
            <a:r>
              <a:rPr lang="en-US" sz="2800" baseline="-25000"/>
              <a:t>2</a:t>
            </a:r>
            <a:r>
              <a:rPr lang="en-US" sz="2800"/>
              <a:t>S + O</a:t>
            </a:r>
            <a:r>
              <a:rPr lang="en-US" sz="2800" baseline="-25000"/>
              <a:t>3</a:t>
            </a:r>
            <a:r>
              <a:rPr lang="en-US" sz="2800"/>
              <a:t>(aq) </a:t>
            </a:r>
            <a:r>
              <a:rPr lang="en-US" sz="2800">
                <a:cs typeface="Times New Roman" pitchFamily="18" charset="0"/>
              </a:rPr>
              <a:t>→ S</a:t>
            </a:r>
            <a:r>
              <a:rPr lang="en-US" sz="2800" baseline="-25000">
                <a:cs typeface="Times New Roman" pitchFamily="18" charset="0"/>
              </a:rPr>
              <a:t>0</a:t>
            </a:r>
            <a:r>
              <a:rPr lang="en-US" sz="2800">
                <a:cs typeface="Times New Roman" pitchFamily="18" charset="0"/>
              </a:rPr>
              <a:t> + 4O</a:t>
            </a:r>
            <a:r>
              <a:rPr lang="en-US" sz="2800" baseline="-25000">
                <a:cs typeface="Times New Roman" pitchFamily="18" charset="0"/>
              </a:rPr>
              <a:t>2</a:t>
            </a:r>
            <a:r>
              <a:rPr lang="en-US" sz="2800">
                <a:cs typeface="Times New Roman" pitchFamily="18" charset="0"/>
              </a:rPr>
              <a:t> +</a:t>
            </a:r>
            <a:r>
              <a:rPr lang="en-US" sz="2800"/>
              <a:t> H</a:t>
            </a:r>
            <a:r>
              <a:rPr lang="en-US" sz="2800" baseline="-25000"/>
              <a:t>2</a:t>
            </a:r>
            <a:r>
              <a:rPr lang="en-US" sz="2800"/>
              <a:t>O</a:t>
            </a:r>
            <a:endParaRPr lang="en-US" sz="2800">
              <a:cs typeface="Times New Roman" pitchFamily="18" charset="0"/>
            </a:endParaRPr>
          </a:p>
          <a:p>
            <a:pPr>
              <a:buFont typeface="Wingdings" pitchFamily="2" charset="2"/>
              <a:buNone/>
            </a:pPr>
            <a:endParaRPr lang="en-US" sz="2800">
              <a:cs typeface="Times New Roman" pitchFamily="18" charset="0"/>
            </a:endParaRPr>
          </a:p>
          <a:p>
            <a:pPr>
              <a:buFont typeface="Wingdings" pitchFamily="2" charset="2"/>
              <a:buNone/>
            </a:pPr>
            <a:endParaRPr lang="en-US">
              <a:cs typeface="Times New Roman" pitchFamily="18" charset="0"/>
            </a:endParaRP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l-GR" dirty="0">
                <a:solidFill>
                  <a:schemeClr val="accent1"/>
                </a:solidFill>
              </a:rPr>
              <a:t>Έμμεση οξείδωση</a:t>
            </a:r>
          </a:p>
        </p:txBody>
      </p:sp>
      <p:sp>
        <p:nvSpPr>
          <p:cNvPr id="459779" name="Rectangle 3"/>
          <p:cNvSpPr>
            <a:spLocks noGrp="1" noChangeArrowheads="1"/>
          </p:cNvSpPr>
          <p:nvPr>
            <p:ph type="body" idx="1"/>
          </p:nvPr>
        </p:nvSpPr>
        <p:spPr/>
        <p:txBody>
          <a:bodyPr>
            <a:normAutofit lnSpcReduction="10000"/>
          </a:bodyPr>
          <a:lstStyle/>
          <a:p>
            <a:r>
              <a:rPr lang="el-GR"/>
              <a:t>Το Ο</a:t>
            </a:r>
            <a:r>
              <a:rPr lang="el-GR" baseline="-25000"/>
              <a:t>3</a:t>
            </a:r>
            <a:r>
              <a:rPr lang="el-GR"/>
              <a:t> σε αλκαλικό </a:t>
            </a:r>
            <a:r>
              <a:rPr lang="en-US"/>
              <a:t>pH</a:t>
            </a:r>
            <a:r>
              <a:rPr lang="el-GR"/>
              <a:t> (</a:t>
            </a:r>
            <a:r>
              <a:rPr lang="en-US">
                <a:cs typeface="Times New Roman" pitchFamily="18" charset="0"/>
              </a:rPr>
              <a:t>~</a:t>
            </a:r>
            <a:r>
              <a:rPr lang="el-GR">
                <a:cs typeface="Times New Roman" pitchFamily="18" charset="0"/>
              </a:rPr>
              <a:t>11)</a:t>
            </a:r>
            <a:r>
              <a:rPr lang="en-US"/>
              <a:t> </a:t>
            </a:r>
            <a:r>
              <a:rPr lang="el-GR"/>
              <a:t>σχηματίζει ρίζες ΗΟ</a:t>
            </a:r>
            <a:r>
              <a:rPr lang="el-GR" baseline="30000">
                <a:cs typeface="Times New Roman" pitchFamily="18" charset="0"/>
              </a:rPr>
              <a:t>•</a:t>
            </a:r>
          </a:p>
          <a:p>
            <a:pPr algn="ctr">
              <a:buFont typeface="Wingdings" pitchFamily="2" charset="2"/>
              <a:buNone/>
            </a:pPr>
            <a:r>
              <a:rPr lang="el-GR">
                <a:cs typeface="Times New Roman" pitchFamily="18" charset="0"/>
              </a:rPr>
              <a:t>Ο</a:t>
            </a:r>
            <a:r>
              <a:rPr lang="el-GR" baseline="-25000">
                <a:cs typeface="Times New Roman" pitchFamily="18" charset="0"/>
              </a:rPr>
              <a:t>3</a:t>
            </a:r>
            <a:r>
              <a:rPr lang="el-GR">
                <a:cs typeface="Times New Roman" pitchFamily="18" charset="0"/>
              </a:rPr>
              <a:t> + ΗΟ</a:t>
            </a:r>
            <a:r>
              <a:rPr lang="el-GR" baseline="30000">
                <a:cs typeface="Times New Roman" pitchFamily="18" charset="0"/>
              </a:rPr>
              <a:t>-</a:t>
            </a:r>
            <a:r>
              <a:rPr lang="el-GR">
                <a:cs typeface="Times New Roman" pitchFamily="18" charset="0"/>
              </a:rPr>
              <a:t> → ΗΟ</a:t>
            </a:r>
            <a:r>
              <a:rPr lang="el-GR" baseline="-25000">
                <a:cs typeface="Times New Roman" pitchFamily="18" charset="0"/>
              </a:rPr>
              <a:t>2</a:t>
            </a:r>
            <a:r>
              <a:rPr lang="el-GR" baseline="30000">
                <a:cs typeface="Times New Roman" pitchFamily="18" charset="0"/>
              </a:rPr>
              <a:t>-</a:t>
            </a:r>
            <a:r>
              <a:rPr lang="el-GR">
                <a:cs typeface="Times New Roman" pitchFamily="18" charset="0"/>
              </a:rPr>
              <a:t> + Ο</a:t>
            </a:r>
            <a:r>
              <a:rPr lang="el-GR" baseline="-25000">
                <a:cs typeface="Times New Roman" pitchFamily="18" charset="0"/>
              </a:rPr>
              <a:t>2</a:t>
            </a:r>
          </a:p>
          <a:p>
            <a:pPr algn="ctr">
              <a:buFont typeface="Wingdings" pitchFamily="2" charset="2"/>
              <a:buNone/>
            </a:pPr>
            <a:r>
              <a:rPr lang="el-GR">
                <a:cs typeface="Times New Roman" pitchFamily="18" charset="0"/>
              </a:rPr>
              <a:t>ΗΟ</a:t>
            </a:r>
            <a:r>
              <a:rPr lang="el-GR" baseline="-25000">
                <a:cs typeface="Times New Roman" pitchFamily="18" charset="0"/>
              </a:rPr>
              <a:t>2</a:t>
            </a:r>
            <a:r>
              <a:rPr lang="el-GR" baseline="30000">
                <a:cs typeface="Times New Roman" pitchFamily="18" charset="0"/>
              </a:rPr>
              <a:t>-</a:t>
            </a:r>
            <a:r>
              <a:rPr lang="el-GR">
                <a:cs typeface="Times New Roman" pitchFamily="18" charset="0"/>
              </a:rPr>
              <a:t> + Ο</a:t>
            </a:r>
            <a:r>
              <a:rPr lang="el-GR" baseline="-25000">
                <a:cs typeface="Times New Roman" pitchFamily="18" charset="0"/>
              </a:rPr>
              <a:t>3</a:t>
            </a:r>
            <a:r>
              <a:rPr lang="el-GR">
                <a:cs typeface="Times New Roman" pitchFamily="18" charset="0"/>
              </a:rPr>
              <a:t> → Ο</a:t>
            </a:r>
            <a:r>
              <a:rPr lang="el-GR" baseline="-25000">
                <a:cs typeface="Times New Roman" pitchFamily="18" charset="0"/>
              </a:rPr>
              <a:t>3</a:t>
            </a:r>
            <a:r>
              <a:rPr lang="el-GR" baseline="30000">
                <a:cs typeface="Times New Roman" pitchFamily="18" charset="0"/>
              </a:rPr>
              <a:t>-•</a:t>
            </a:r>
            <a:r>
              <a:rPr lang="el-GR">
                <a:cs typeface="Times New Roman" pitchFamily="18" charset="0"/>
              </a:rPr>
              <a:t> + ΗΟ</a:t>
            </a:r>
            <a:r>
              <a:rPr lang="el-GR" baseline="-25000">
                <a:cs typeface="Times New Roman" pitchFamily="18" charset="0"/>
              </a:rPr>
              <a:t>2</a:t>
            </a:r>
            <a:r>
              <a:rPr lang="el-GR" baseline="30000">
                <a:cs typeface="Times New Roman" pitchFamily="18" charset="0"/>
              </a:rPr>
              <a:t>•</a:t>
            </a:r>
          </a:p>
          <a:p>
            <a:pPr algn="ctr">
              <a:buFont typeface="Wingdings" pitchFamily="2" charset="2"/>
              <a:buNone/>
            </a:pPr>
            <a:r>
              <a:rPr lang="el-GR">
                <a:cs typeface="Times New Roman" pitchFamily="18" charset="0"/>
              </a:rPr>
              <a:t>ΗΟ</a:t>
            </a:r>
            <a:r>
              <a:rPr lang="el-GR" baseline="-25000">
                <a:cs typeface="Times New Roman" pitchFamily="18" charset="0"/>
              </a:rPr>
              <a:t>2</a:t>
            </a:r>
            <a:r>
              <a:rPr lang="el-GR" baseline="30000">
                <a:cs typeface="Times New Roman" pitchFamily="18" charset="0"/>
              </a:rPr>
              <a:t>•</a:t>
            </a:r>
            <a:r>
              <a:rPr lang="el-GR">
                <a:cs typeface="Times New Roman" pitchFamily="18" charset="0"/>
              </a:rPr>
              <a:t>        Ο</a:t>
            </a:r>
            <a:r>
              <a:rPr lang="el-GR" baseline="-25000">
                <a:cs typeface="Times New Roman" pitchFamily="18" charset="0"/>
              </a:rPr>
              <a:t>2</a:t>
            </a:r>
            <a:r>
              <a:rPr lang="el-GR" baseline="30000">
                <a:cs typeface="Times New Roman" pitchFamily="18" charset="0"/>
              </a:rPr>
              <a:t>-•</a:t>
            </a:r>
            <a:r>
              <a:rPr lang="el-GR">
                <a:cs typeface="Times New Roman" pitchFamily="18" charset="0"/>
              </a:rPr>
              <a:t> + Η</a:t>
            </a:r>
            <a:r>
              <a:rPr lang="el-GR" baseline="30000">
                <a:cs typeface="Times New Roman" pitchFamily="18" charset="0"/>
              </a:rPr>
              <a:t>+</a:t>
            </a:r>
          </a:p>
          <a:p>
            <a:pPr algn="ctr">
              <a:buFont typeface="Wingdings" pitchFamily="2" charset="2"/>
              <a:buNone/>
            </a:pPr>
            <a:r>
              <a:rPr lang="el-GR">
                <a:cs typeface="Times New Roman" pitchFamily="18" charset="0"/>
              </a:rPr>
              <a:t>Ο</a:t>
            </a:r>
            <a:r>
              <a:rPr lang="el-GR" baseline="-25000">
                <a:cs typeface="Times New Roman" pitchFamily="18" charset="0"/>
              </a:rPr>
              <a:t>2</a:t>
            </a:r>
            <a:r>
              <a:rPr lang="el-GR" baseline="30000">
                <a:cs typeface="Times New Roman" pitchFamily="18" charset="0"/>
              </a:rPr>
              <a:t>-•</a:t>
            </a:r>
            <a:r>
              <a:rPr lang="el-GR">
                <a:cs typeface="Times New Roman" pitchFamily="18" charset="0"/>
              </a:rPr>
              <a:t> + Ο</a:t>
            </a:r>
            <a:r>
              <a:rPr lang="el-GR" baseline="-25000">
                <a:cs typeface="Times New Roman" pitchFamily="18" charset="0"/>
              </a:rPr>
              <a:t>3</a:t>
            </a:r>
            <a:r>
              <a:rPr lang="el-GR">
                <a:cs typeface="Times New Roman" pitchFamily="18" charset="0"/>
              </a:rPr>
              <a:t> → Ο</a:t>
            </a:r>
            <a:r>
              <a:rPr lang="el-GR" baseline="-25000">
                <a:cs typeface="Times New Roman" pitchFamily="18" charset="0"/>
              </a:rPr>
              <a:t>3</a:t>
            </a:r>
            <a:r>
              <a:rPr lang="el-GR" baseline="30000">
                <a:cs typeface="Times New Roman" pitchFamily="18" charset="0"/>
              </a:rPr>
              <a:t>-•</a:t>
            </a:r>
            <a:r>
              <a:rPr lang="el-GR">
                <a:cs typeface="Times New Roman" pitchFamily="18" charset="0"/>
              </a:rPr>
              <a:t> + Ο</a:t>
            </a:r>
            <a:r>
              <a:rPr lang="el-GR" baseline="-25000">
                <a:cs typeface="Times New Roman" pitchFamily="18" charset="0"/>
              </a:rPr>
              <a:t>2</a:t>
            </a:r>
          </a:p>
          <a:p>
            <a:pPr algn="ctr">
              <a:buFont typeface="Wingdings" pitchFamily="2" charset="2"/>
              <a:buNone/>
            </a:pPr>
            <a:r>
              <a:rPr lang="el-GR">
                <a:cs typeface="Times New Roman" pitchFamily="18" charset="0"/>
              </a:rPr>
              <a:t>Ο</a:t>
            </a:r>
            <a:r>
              <a:rPr lang="el-GR" baseline="-25000">
                <a:cs typeface="Times New Roman" pitchFamily="18" charset="0"/>
              </a:rPr>
              <a:t>3</a:t>
            </a:r>
            <a:r>
              <a:rPr lang="el-GR" baseline="30000">
                <a:cs typeface="Times New Roman" pitchFamily="18" charset="0"/>
              </a:rPr>
              <a:t>-•</a:t>
            </a:r>
            <a:r>
              <a:rPr lang="el-GR">
                <a:cs typeface="Times New Roman" pitchFamily="18" charset="0"/>
              </a:rPr>
              <a:t> + Η</a:t>
            </a:r>
            <a:r>
              <a:rPr lang="el-GR" baseline="30000">
                <a:cs typeface="Times New Roman" pitchFamily="18" charset="0"/>
              </a:rPr>
              <a:t>+</a:t>
            </a:r>
            <a:r>
              <a:rPr lang="el-GR">
                <a:cs typeface="Times New Roman" pitchFamily="18" charset="0"/>
              </a:rPr>
              <a:t> → ΗΟ</a:t>
            </a:r>
            <a:r>
              <a:rPr lang="el-GR" baseline="-25000">
                <a:cs typeface="Times New Roman" pitchFamily="18" charset="0"/>
              </a:rPr>
              <a:t>3</a:t>
            </a:r>
            <a:r>
              <a:rPr lang="el-GR" baseline="30000">
                <a:cs typeface="Times New Roman" pitchFamily="18" charset="0"/>
              </a:rPr>
              <a:t>•</a:t>
            </a:r>
          </a:p>
          <a:p>
            <a:pPr algn="ctr">
              <a:buFont typeface="Wingdings" pitchFamily="2" charset="2"/>
              <a:buNone/>
            </a:pPr>
            <a:r>
              <a:rPr lang="el-GR">
                <a:cs typeface="Times New Roman" pitchFamily="18" charset="0"/>
              </a:rPr>
              <a:t>ΗΟ</a:t>
            </a:r>
            <a:r>
              <a:rPr lang="el-GR" baseline="-25000">
                <a:cs typeface="Times New Roman" pitchFamily="18" charset="0"/>
              </a:rPr>
              <a:t>3</a:t>
            </a:r>
            <a:r>
              <a:rPr lang="el-GR" baseline="30000">
                <a:cs typeface="Times New Roman" pitchFamily="18" charset="0"/>
              </a:rPr>
              <a:t>•</a:t>
            </a:r>
            <a:r>
              <a:rPr lang="el-GR">
                <a:cs typeface="Times New Roman" pitchFamily="18" charset="0"/>
              </a:rPr>
              <a:t> → ΗΟ</a:t>
            </a:r>
            <a:r>
              <a:rPr lang="el-GR" baseline="30000">
                <a:cs typeface="Times New Roman" pitchFamily="18" charset="0"/>
              </a:rPr>
              <a:t>•</a:t>
            </a:r>
            <a:r>
              <a:rPr lang="el-GR">
                <a:cs typeface="Times New Roman" pitchFamily="18" charset="0"/>
              </a:rPr>
              <a:t> + Ο</a:t>
            </a:r>
            <a:r>
              <a:rPr lang="el-GR" baseline="-25000">
                <a:cs typeface="Times New Roman" pitchFamily="18" charset="0"/>
              </a:rPr>
              <a:t>2</a:t>
            </a:r>
          </a:p>
          <a:p>
            <a:pPr>
              <a:buFont typeface="Wingdings" pitchFamily="2" charset="2"/>
              <a:buNone/>
            </a:pPr>
            <a:endParaRPr lang="el-GR">
              <a:cs typeface="Times New Roman" pitchFamily="18" charset="0"/>
            </a:endParaRPr>
          </a:p>
          <a:p>
            <a:pPr>
              <a:buFont typeface="Wingdings" pitchFamily="2" charset="2"/>
              <a:buNone/>
            </a:pPr>
            <a:endParaRPr lang="el-GR">
              <a:cs typeface="Times New Roman" pitchFamily="18" charset="0"/>
            </a:endParaRPr>
          </a:p>
        </p:txBody>
      </p:sp>
      <p:sp>
        <p:nvSpPr>
          <p:cNvPr id="459780" name="Line 4"/>
          <p:cNvSpPr>
            <a:spLocks noChangeShapeType="1"/>
          </p:cNvSpPr>
          <p:nvPr/>
        </p:nvSpPr>
        <p:spPr bwMode="auto">
          <a:xfrm>
            <a:off x="3995738" y="3789363"/>
            <a:ext cx="576262" cy="0"/>
          </a:xfrm>
          <a:prstGeom prst="line">
            <a:avLst/>
          </a:prstGeom>
          <a:noFill/>
          <a:ln w="25400">
            <a:solidFill>
              <a:schemeClr val="tx1"/>
            </a:solidFill>
            <a:round/>
            <a:headEnd type="triangle" w="med" len="med"/>
            <a:tailEnd type="triangle" w="med" len="med"/>
          </a:ln>
          <a:effectLst/>
        </p:spPr>
        <p:txBody>
          <a:bodyPr/>
          <a:lstStyle/>
          <a:p>
            <a:endParaRPr lang="el-GR"/>
          </a:p>
        </p:txBody>
      </p:sp>
      <p:pic>
        <p:nvPicPr>
          <p:cNvPr id="8"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rPr>
              <a:t>Σκοπός  </a:t>
            </a:r>
            <a:r>
              <a:rPr lang="el-GR" dirty="0">
                <a:solidFill>
                  <a:schemeClr val="accent1"/>
                </a:solidFill>
              </a:rPr>
              <a:t>Ε</a:t>
            </a:r>
            <a:r>
              <a:rPr lang="el-GR" dirty="0" smtClean="0">
                <a:solidFill>
                  <a:schemeClr val="accent1"/>
                </a:solidFill>
              </a:rPr>
              <a:t>νότητας</a:t>
            </a:r>
            <a:endParaRPr lang="el-GR" dirty="0">
              <a:solidFill>
                <a:schemeClr val="accent1"/>
              </a:solidFill>
            </a:endParaRPr>
          </a:p>
        </p:txBody>
      </p:sp>
      <p:sp>
        <p:nvSpPr>
          <p:cNvPr id="3" name="Content Placeholder 2"/>
          <p:cNvSpPr>
            <a:spLocks noGrp="1"/>
          </p:cNvSpPr>
          <p:nvPr>
            <p:ph idx="1"/>
          </p:nvPr>
        </p:nvSpPr>
        <p:spPr>
          <a:xfrm>
            <a:off x="464156" y="1571612"/>
            <a:ext cx="8394124" cy="4525963"/>
          </a:xfrm>
        </p:spPr>
        <p:txBody>
          <a:bodyPr>
            <a:normAutofit/>
          </a:bodyPr>
          <a:lstStyle/>
          <a:p>
            <a:pPr marL="0" algn="just">
              <a:buNone/>
            </a:pPr>
            <a:r>
              <a:rPr lang="el-GR" sz="3400" dirty="0" smtClean="0"/>
              <a:t>Στην παρουσίαση αυτή αναλύεται η εφαρμογή του οζονισμου ως μέσο επεξεργασίας για την οξείδωση οργανικών ρύπων με τελικό αποτέλεσμα τη μείωση του οργανικού φορτίου των αποβλήτων. Επίσης παρουσιάζονται τεχνικές για τη βελτίωση της βιοαποδομησιμότητας των αποβλήτων καθώς και η απολύπανση.</a:t>
            </a:r>
            <a:endParaRPr lang="el-GR" sz="34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2</a:t>
            </a:r>
            <a:endParaRPr lang="el-GR" dirty="0" smtClean="0">
              <a:solidFill>
                <a:srgbClr val="50ABBC"/>
              </a:solidFill>
            </a:endParaRP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l-GR" dirty="0">
                <a:solidFill>
                  <a:schemeClr val="accent1"/>
                </a:solidFill>
              </a:rPr>
              <a:t>Κινητική αντιδράσεων οζονισμού</a:t>
            </a:r>
          </a:p>
        </p:txBody>
      </p:sp>
      <p:sp>
        <p:nvSpPr>
          <p:cNvPr id="460803" name="Rectangle 3"/>
          <p:cNvSpPr>
            <a:spLocks noGrp="1" noChangeArrowheads="1"/>
          </p:cNvSpPr>
          <p:nvPr>
            <p:ph type="body" idx="1"/>
          </p:nvPr>
        </p:nvSpPr>
        <p:spPr/>
        <p:txBody>
          <a:bodyPr/>
          <a:lstStyle/>
          <a:p>
            <a:pPr marL="609600" indent="-609600"/>
            <a:r>
              <a:rPr lang="el-GR"/>
              <a:t>Ο οζονισμός είναι μια ετερογενής διεργασία.</a:t>
            </a:r>
          </a:p>
          <a:p>
            <a:pPr marL="609600" indent="-609600"/>
            <a:r>
              <a:rPr lang="el-GR"/>
              <a:t>Περιλαμβάνει δύο στάδια:</a:t>
            </a:r>
          </a:p>
          <a:p>
            <a:pPr marL="609600" indent="-609600">
              <a:buFont typeface="Wingdings" pitchFamily="2" charset="2"/>
              <a:buAutoNum type="arabicPeriod"/>
            </a:pPr>
            <a:r>
              <a:rPr lang="el-GR"/>
              <a:t>Μεταφορά μάζας του όζοντος από την αέρια στην υγρή φάση.</a:t>
            </a:r>
          </a:p>
          <a:p>
            <a:pPr marL="609600" indent="-609600">
              <a:buFont typeface="Wingdings" pitchFamily="2" charset="2"/>
              <a:buAutoNum type="arabicPeriod"/>
            </a:pPr>
            <a:r>
              <a:rPr lang="el-GR"/>
              <a:t>Χημική αντίδραση μεταξύ όζοντος και των οργανικών ή ανόργανων ενώσεων στην υδατική φάση. </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0</a:t>
            </a:r>
            <a:endParaRPr lang="el-GR" dirty="0" smtClean="0">
              <a:solidFill>
                <a:srgbClr val="50ABB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l-GR" sz="2800" dirty="0">
                <a:solidFill>
                  <a:schemeClr val="accent1"/>
                </a:solidFill>
              </a:rPr>
              <a:t>Αντιδράσεις μεταξύ Ο</a:t>
            </a:r>
            <a:r>
              <a:rPr lang="el-GR" sz="2800" baseline="-25000" dirty="0">
                <a:solidFill>
                  <a:schemeClr val="accent1"/>
                </a:solidFill>
              </a:rPr>
              <a:t>3</a:t>
            </a:r>
            <a:r>
              <a:rPr lang="el-GR" sz="2800" dirty="0">
                <a:solidFill>
                  <a:schemeClr val="accent1"/>
                </a:solidFill>
              </a:rPr>
              <a:t> και οργανικών ενώσεων</a:t>
            </a:r>
          </a:p>
        </p:txBody>
      </p:sp>
      <p:sp>
        <p:nvSpPr>
          <p:cNvPr id="461827" name="Rectangle 3"/>
          <p:cNvSpPr>
            <a:spLocks noGrp="1" noChangeArrowheads="1"/>
          </p:cNvSpPr>
          <p:nvPr>
            <p:ph type="body" idx="1"/>
          </p:nvPr>
        </p:nvSpPr>
        <p:spPr/>
        <p:txBody>
          <a:bodyPr/>
          <a:lstStyle/>
          <a:p>
            <a:r>
              <a:rPr lang="el-GR"/>
              <a:t>Οι αντιδράσεις μεταξύ όζοντος και οργανικών ενώσεων στο νερό είναι συνήθως δεύτερης τάξης μη αντιστρεπτές αντιδράσεις:</a:t>
            </a:r>
          </a:p>
          <a:p>
            <a:pPr>
              <a:buFont typeface="Wingdings" pitchFamily="2" charset="2"/>
              <a:buNone/>
            </a:pPr>
            <a:r>
              <a:rPr lang="el-GR"/>
              <a:t>			</a:t>
            </a:r>
            <a:r>
              <a:rPr lang="en-US"/>
              <a:t>zO</a:t>
            </a:r>
            <a:r>
              <a:rPr lang="en-US" baseline="-25000"/>
              <a:t>3</a:t>
            </a:r>
            <a:r>
              <a:rPr lang="en-US"/>
              <a:t> + M </a:t>
            </a:r>
            <a:r>
              <a:rPr lang="en-US">
                <a:cs typeface="Times New Roman" pitchFamily="18" charset="0"/>
              </a:rPr>
              <a:t>→ </a:t>
            </a:r>
            <a:r>
              <a:rPr lang="el-GR">
                <a:cs typeface="Times New Roman" pitchFamily="18" charset="0"/>
              </a:rPr>
              <a:t>Προϊόντα</a:t>
            </a:r>
          </a:p>
          <a:p>
            <a:pPr>
              <a:buFont typeface="Wingdings" pitchFamily="2" charset="2"/>
              <a:buNone/>
            </a:pPr>
            <a:r>
              <a:rPr lang="el-GR">
                <a:cs typeface="Times New Roman" pitchFamily="18" charset="0"/>
              </a:rPr>
              <a:t>όπου </a:t>
            </a:r>
            <a:r>
              <a:rPr lang="en-US">
                <a:cs typeface="Times New Roman" pitchFamily="18" charset="0"/>
              </a:rPr>
              <a:t>z: </a:t>
            </a:r>
            <a:r>
              <a:rPr lang="el-GR">
                <a:cs typeface="Times New Roman" pitchFamily="18" charset="0"/>
              </a:rPr>
              <a:t>στοιχειομετρικός συντελεστής	</a:t>
            </a:r>
          </a:p>
          <a:p>
            <a:pPr>
              <a:buFont typeface="Wingdings" pitchFamily="2" charset="2"/>
              <a:buNone/>
            </a:pPr>
            <a:r>
              <a:rPr lang="el-GR"/>
              <a:t>		Μ: οργανική ένωση </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1</a:t>
            </a:r>
            <a:endParaRPr lang="el-GR" dirty="0" smtClean="0">
              <a:solidFill>
                <a:srgbClr val="50ABB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normAutofit fontScale="90000"/>
          </a:bodyPr>
          <a:lstStyle/>
          <a:p>
            <a:r>
              <a:rPr lang="el-GR" dirty="0">
                <a:solidFill>
                  <a:schemeClr val="accent1"/>
                </a:solidFill>
              </a:rPr>
              <a:t>Αριθμός </a:t>
            </a:r>
            <a:r>
              <a:rPr lang="en-US" dirty="0" err="1">
                <a:solidFill>
                  <a:schemeClr val="accent1"/>
                </a:solidFill>
              </a:rPr>
              <a:t>Hatta</a:t>
            </a:r>
            <a:endParaRPr lang="el-GR" dirty="0">
              <a:solidFill>
                <a:schemeClr val="accent1"/>
              </a:solidFill>
            </a:endParaRPr>
          </a:p>
        </p:txBody>
      </p:sp>
      <p:sp>
        <p:nvSpPr>
          <p:cNvPr id="462854" name="Rectangle 6"/>
          <p:cNvSpPr>
            <a:spLocks noGrp="1" noChangeArrowheads="1"/>
          </p:cNvSpPr>
          <p:nvPr>
            <p:ph type="body" sz="half" idx="1"/>
          </p:nvPr>
        </p:nvSpPr>
        <p:spPr>
          <a:xfrm>
            <a:off x="179388" y="2997200"/>
            <a:ext cx="8785225" cy="3022600"/>
          </a:xfrm>
        </p:spPr>
        <p:txBody>
          <a:bodyPr/>
          <a:lstStyle/>
          <a:p>
            <a:r>
              <a:rPr lang="el-GR" sz="2800"/>
              <a:t>Όπου:</a:t>
            </a:r>
          </a:p>
          <a:p>
            <a:pPr>
              <a:buFont typeface="Wingdings" pitchFamily="2" charset="2"/>
              <a:buChar char="ü"/>
            </a:pPr>
            <a:r>
              <a:rPr lang="en-US" sz="2800"/>
              <a:t>k</a:t>
            </a:r>
            <a:r>
              <a:rPr lang="en-US" sz="2800" baseline="-25000"/>
              <a:t>D</a:t>
            </a:r>
            <a:r>
              <a:rPr lang="en-US" sz="2800"/>
              <a:t>: </a:t>
            </a:r>
            <a:r>
              <a:rPr lang="el-GR" sz="2800"/>
              <a:t>σταθερά ταχύτητας αντίδρασης</a:t>
            </a:r>
            <a:endParaRPr lang="en-US" sz="2800"/>
          </a:p>
          <a:p>
            <a:pPr>
              <a:buFont typeface="Wingdings" pitchFamily="2" charset="2"/>
              <a:buChar char="ü"/>
            </a:pPr>
            <a:r>
              <a:rPr lang="en-US" sz="2800"/>
              <a:t>k</a:t>
            </a:r>
            <a:r>
              <a:rPr lang="en-US" sz="2800" baseline="-25000"/>
              <a:t>L</a:t>
            </a:r>
            <a:r>
              <a:rPr lang="en-US" sz="2800"/>
              <a:t>:</a:t>
            </a:r>
            <a:r>
              <a:rPr lang="el-GR" sz="2800"/>
              <a:t> συντελεστής μεταφοράς μάζας Ο</a:t>
            </a:r>
            <a:r>
              <a:rPr lang="el-GR" sz="2800" baseline="-25000"/>
              <a:t>3</a:t>
            </a:r>
            <a:r>
              <a:rPr lang="el-GR" sz="2800"/>
              <a:t> στην υγρή φάση</a:t>
            </a:r>
            <a:endParaRPr lang="en-US" sz="2800"/>
          </a:p>
          <a:p>
            <a:pPr>
              <a:buFont typeface="Wingdings" pitchFamily="2" charset="2"/>
              <a:buChar char="ü"/>
            </a:pPr>
            <a:r>
              <a:rPr lang="en-US" sz="2800"/>
              <a:t>C</a:t>
            </a:r>
            <a:r>
              <a:rPr lang="en-US" sz="2800" baseline="-25000"/>
              <a:t>M</a:t>
            </a:r>
            <a:r>
              <a:rPr lang="en-US" sz="2800"/>
              <a:t>:</a:t>
            </a:r>
            <a:r>
              <a:rPr lang="el-GR" sz="2800"/>
              <a:t> συγκέντρωση οργανικής ένωσης</a:t>
            </a:r>
            <a:endParaRPr lang="en-US" sz="2800"/>
          </a:p>
          <a:p>
            <a:pPr>
              <a:buFont typeface="Wingdings" pitchFamily="2" charset="2"/>
              <a:buChar char="ü"/>
            </a:pPr>
            <a:r>
              <a:rPr lang="en-US" sz="2800"/>
              <a:t>D</a:t>
            </a:r>
            <a:r>
              <a:rPr lang="en-US" sz="2800" baseline="-25000"/>
              <a:t>O3</a:t>
            </a:r>
            <a:r>
              <a:rPr lang="en-US" sz="2800"/>
              <a:t>: </a:t>
            </a:r>
            <a:r>
              <a:rPr lang="el-GR" sz="2800"/>
              <a:t>ικανότητα διάχυσης Ο</a:t>
            </a:r>
            <a:r>
              <a:rPr lang="el-GR" sz="2800" baseline="-25000"/>
              <a:t>3</a:t>
            </a:r>
            <a:r>
              <a:rPr lang="el-GR" sz="2800"/>
              <a:t> στο νερό</a:t>
            </a:r>
          </a:p>
        </p:txBody>
      </p:sp>
      <p:graphicFrame>
        <p:nvGraphicFramePr>
          <p:cNvPr id="462852" name="Object 4"/>
          <p:cNvGraphicFramePr>
            <a:graphicFrameLocks noChangeAspect="1"/>
          </p:cNvGraphicFramePr>
          <p:nvPr>
            <p:ph sz="half" idx="2"/>
          </p:nvPr>
        </p:nvGraphicFramePr>
        <p:xfrm>
          <a:off x="2700338" y="1341438"/>
          <a:ext cx="3819525" cy="1677987"/>
        </p:xfrm>
        <a:graphic>
          <a:graphicData uri="http://schemas.openxmlformats.org/presentationml/2006/ole">
            <p:oleObj spid="_x0000_s57346" name="Εξίσωση" r:id="rId3" imgW="1155600" imgH="507960" progId="Equation.3">
              <p:embed/>
            </p:oleObj>
          </a:graphicData>
        </a:graphic>
      </p:graphicFrame>
      <p:pic>
        <p:nvPicPr>
          <p:cNvPr id="8"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2</a:t>
            </a:r>
            <a:endParaRPr lang="el-GR" dirty="0" smtClean="0">
              <a:solidFill>
                <a:srgbClr val="50ABB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50825" y="260350"/>
            <a:ext cx="8321675" cy="739775"/>
          </a:xfrm>
        </p:spPr>
        <p:txBody>
          <a:bodyPr/>
          <a:lstStyle/>
          <a:p>
            <a:r>
              <a:rPr lang="el-GR" sz="3400" dirty="0">
                <a:solidFill>
                  <a:schemeClr val="accent1"/>
                </a:solidFill>
              </a:rPr>
              <a:t>Αριθμός </a:t>
            </a:r>
            <a:r>
              <a:rPr lang="en-US" sz="3400" dirty="0" err="1">
                <a:solidFill>
                  <a:schemeClr val="accent1"/>
                </a:solidFill>
              </a:rPr>
              <a:t>Hatta</a:t>
            </a:r>
            <a:r>
              <a:rPr lang="el-GR" sz="3400" dirty="0">
                <a:solidFill>
                  <a:schemeClr val="accent1"/>
                </a:solidFill>
              </a:rPr>
              <a:t> </a:t>
            </a:r>
            <a:r>
              <a:rPr lang="el-GR" sz="3400" dirty="0">
                <a:solidFill>
                  <a:schemeClr val="accent1"/>
                </a:solidFill>
                <a:cs typeface="Times New Roman" pitchFamily="18" charset="0"/>
              </a:rPr>
              <a:t>→</a:t>
            </a:r>
            <a:r>
              <a:rPr lang="el-GR" sz="3400" dirty="0">
                <a:solidFill>
                  <a:schemeClr val="accent1"/>
                </a:solidFill>
              </a:rPr>
              <a:t>ταχύτητα αντίδρασης με Ο</a:t>
            </a:r>
            <a:r>
              <a:rPr lang="el-GR" sz="3400" baseline="-25000" dirty="0">
                <a:solidFill>
                  <a:schemeClr val="accent1"/>
                </a:solidFill>
              </a:rPr>
              <a:t>3</a:t>
            </a:r>
          </a:p>
        </p:txBody>
      </p:sp>
      <p:sp>
        <p:nvSpPr>
          <p:cNvPr id="465923" name="Rectangle 3"/>
          <p:cNvSpPr>
            <a:spLocks noGrp="1" noChangeArrowheads="1"/>
          </p:cNvSpPr>
          <p:nvPr>
            <p:ph type="body" idx="1"/>
          </p:nvPr>
        </p:nvSpPr>
        <p:spPr/>
        <p:txBody>
          <a:bodyPr>
            <a:normAutofit lnSpcReduction="10000"/>
          </a:bodyPr>
          <a:lstStyle/>
          <a:p>
            <a:pPr>
              <a:lnSpc>
                <a:spcPct val="90000"/>
              </a:lnSpc>
            </a:pPr>
            <a:r>
              <a:rPr lang="el-GR"/>
              <a:t>Αν </a:t>
            </a:r>
            <a:r>
              <a:rPr lang="en-US"/>
              <a:t>Ha&lt; 0</a:t>
            </a:r>
            <a:r>
              <a:rPr lang="el-GR"/>
              <a:t>,</a:t>
            </a:r>
            <a:r>
              <a:rPr lang="en-US"/>
              <a:t>3 </a:t>
            </a:r>
            <a:r>
              <a:rPr lang="el-GR"/>
              <a:t>τότε η αντίδραση με όζον είναι πιο αργή από την μεταφορά μάζας του όζοντος από την αέρια στην υγρή φάση.</a:t>
            </a:r>
          </a:p>
          <a:p>
            <a:pPr>
              <a:lnSpc>
                <a:spcPct val="90000"/>
              </a:lnSpc>
            </a:pPr>
            <a:r>
              <a:rPr lang="el-GR"/>
              <a:t>Αυτό δε σημαίνει ότι συνολικά η αντίδραση με όζον είναι μια αργή αντίδραση.</a:t>
            </a:r>
          </a:p>
          <a:p>
            <a:pPr>
              <a:lnSpc>
                <a:spcPct val="90000"/>
              </a:lnSpc>
            </a:pPr>
            <a:r>
              <a:rPr lang="el-GR"/>
              <a:t>Μεταξύ των δυο σταδίων (μεταφορά μάζας και χημική αντίδραση) αυτό που καθορίζει την ταχύτητα της αντίδρασης είναι η χημική αντίδραση (πιο αργό στάδιο, </a:t>
            </a:r>
            <a:r>
              <a:rPr lang="en-US"/>
              <a:t>rate determining step</a:t>
            </a:r>
            <a:r>
              <a:rPr lang="el-GR"/>
              <a:t>).</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3</a:t>
            </a:r>
            <a:endParaRPr lang="el-GR" dirty="0" smtClean="0">
              <a:solidFill>
                <a:srgbClr val="50ABB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type="body" idx="1"/>
          </p:nvPr>
        </p:nvSpPr>
        <p:spPr/>
        <p:txBody>
          <a:bodyPr>
            <a:normAutofit lnSpcReduction="10000"/>
          </a:bodyPr>
          <a:lstStyle/>
          <a:p>
            <a:r>
              <a:rPr lang="el-GR"/>
              <a:t>Αν </a:t>
            </a:r>
            <a:r>
              <a:rPr lang="en-US"/>
              <a:t>Ha&gt;3 </a:t>
            </a:r>
            <a:r>
              <a:rPr lang="el-GR"/>
              <a:t>τότε η αντίδραση με όζον είναι πιο γρήγορη από την μεταφορά μάζας του όζοντος από την αέρια στην υγρή φάση.</a:t>
            </a:r>
          </a:p>
          <a:p>
            <a:r>
              <a:rPr lang="el-GR"/>
              <a:t>Αν 0,3&lt;</a:t>
            </a:r>
            <a:r>
              <a:rPr lang="en-US"/>
              <a:t>Ha&lt;</a:t>
            </a:r>
            <a:r>
              <a:rPr lang="el-GR"/>
              <a:t>3 τότε οι δύο ταχύτητες είναι συγκρίσιμες και η συνολική αντίδραση ακολουθεί μια ενδιάμεση κινητική.</a:t>
            </a:r>
          </a:p>
          <a:p>
            <a:r>
              <a:rPr lang="el-GR"/>
              <a:t>Συνήθως στις περισσότερες αντιδράσεις μεταξύ όζοντος και οργανικών ενώσεων έχει βρεθεί ότι </a:t>
            </a:r>
            <a:r>
              <a:rPr lang="en-US"/>
              <a:t>Ha&lt;0,3.</a:t>
            </a:r>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4</a:t>
            </a:r>
            <a:endParaRPr lang="el-GR" dirty="0" smtClean="0">
              <a:solidFill>
                <a:srgbClr val="50ABB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l-GR" dirty="0">
                <a:solidFill>
                  <a:schemeClr val="accent1"/>
                </a:solidFill>
              </a:rPr>
              <a:t>Συμπεράσματα για </a:t>
            </a:r>
            <a:r>
              <a:rPr lang="en-US" dirty="0">
                <a:solidFill>
                  <a:schemeClr val="accent1"/>
                </a:solidFill>
              </a:rPr>
              <a:t>Ha&lt;0,3</a:t>
            </a:r>
            <a:endParaRPr lang="el-GR" dirty="0">
              <a:solidFill>
                <a:schemeClr val="accent1"/>
              </a:solidFill>
            </a:endParaRPr>
          </a:p>
        </p:txBody>
      </p:sp>
      <p:sp>
        <p:nvSpPr>
          <p:cNvPr id="467971" name="Rectangle 3"/>
          <p:cNvSpPr>
            <a:spLocks noGrp="1" noChangeArrowheads="1"/>
          </p:cNvSpPr>
          <p:nvPr>
            <p:ph type="body" idx="1"/>
          </p:nvPr>
        </p:nvSpPr>
        <p:spPr/>
        <p:txBody>
          <a:bodyPr/>
          <a:lstStyle/>
          <a:p>
            <a:r>
              <a:rPr lang="el-GR"/>
              <a:t>Για να πραγματοποιηθεί η αντίδραση με ικανοποιητικό ρυθμό απαιτείται μεγάλος όγκος υγρού και όχι τόσο μεγάλη διεπιφάνεια μεταξύ αερίου/υγρού.</a:t>
            </a:r>
          </a:p>
          <a:p>
            <a:r>
              <a:rPr lang="el-GR"/>
              <a:t>Η παραπάνω απαίτηση ικανοποιείται σε αντιδραστήρες στήλης νερού στις οποίες το όζον εισάγεται με την μορφή φυσαλίδων (</a:t>
            </a:r>
            <a:r>
              <a:rPr lang="en-US"/>
              <a:t>bubble column).</a:t>
            </a:r>
            <a:r>
              <a:rPr lang="el-GR"/>
              <a:t>   </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5</a:t>
            </a:r>
            <a:endParaRPr lang="el-GR" dirty="0" smtClean="0">
              <a:solidFill>
                <a:srgbClr val="50ABB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l-GR" dirty="0">
                <a:solidFill>
                  <a:schemeClr val="accent1"/>
                </a:solidFill>
              </a:rPr>
              <a:t>Συμπεράσματα για </a:t>
            </a:r>
            <a:r>
              <a:rPr lang="en-US" dirty="0">
                <a:solidFill>
                  <a:schemeClr val="accent1"/>
                </a:solidFill>
              </a:rPr>
              <a:t>Ha&gt;3</a:t>
            </a:r>
            <a:endParaRPr lang="el-GR" dirty="0">
              <a:solidFill>
                <a:schemeClr val="accent1"/>
              </a:solidFill>
            </a:endParaRPr>
          </a:p>
        </p:txBody>
      </p:sp>
      <p:sp>
        <p:nvSpPr>
          <p:cNvPr id="468995" name="Rectangle 3"/>
          <p:cNvSpPr>
            <a:spLocks noGrp="1" noChangeArrowheads="1"/>
          </p:cNvSpPr>
          <p:nvPr>
            <p:ph type="body" idx="1"/>
          </p:nvPr>
        </p:nvSpPr>
        <p:spPr/>
        <p:txBody>
          <a:bodyPr>
            <a:normAutofit lnSpcReduction="10000"/>
          </a:bodyPr>
          <a:lstStyle/>
          <a:p>
            <a:r>
              <a:rPr lang="el-GR"/>
              <a:t>Για να πραγματοποιηθεί η αντίδραση με ικανοποιητικό ρυθμό απαιτείται μεγάλη διεπιφάνεια επαφής μεταξύ αερίου/υγρού (δηλαδή καλή ανάμιξη μεταξύ υγρής και αέριας φάσης).</a:t>
            </a:r>
          </a:p>
          <a:p>
            <a:r>
              <a:rPr lang="el-GR"/>
              <a:t>Αυτό επιτυγχάνεται σε αντιδραστήρες σταθερής κλίνης (packed columns), πλακών (plate columns), αιωρήματος (spray columns) και ανάδευσης (stirred tanks)</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6</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l-GR" sz="4000" dirty="0">
                <a:solidFill>
                  <a:schemeClr val="accent1"/>
                </a:solidFill>
              </a:rPr>
              <a:t>Διάσπαση του όζοντος</a:t>
            </a:r>
          </a:p>
        </p:txBody>
      </p:sp>
      <p:sp>
        <p:nvSpPr>
          <p:cNvPr id="471043" name="Rectangle 3"/>
          <p:cNvSpPr>
            <a:spLocks noGrp="1" noChangeArrowheads="1"/>
          </p:cNvSpPr>
          <p:nvPr>
            <p:ph type="body" idx="1"/>
          </p:nvPr>
        </p:nvSpPr>
        <p:spPr/>
        <p:txBody>
          <a:bodyPr/>
          <a:lstStyle/>
          <a:p>
            <a:r>
              <a:rPr lang="el-GR"/>
              <a:t>Το όζον τόσο στην αέρια όσο και στην υγρή φάση διασπάται πολύ γρήγορα προς Ο</a:t>
            </a:r>
            <a:r>
              <a:rPr lang="el-GR" baseline="-25000"/>
              <a:t>2</a:t>
            </a:r>
            <a:r>
              <a:rPr lang="el-GR"/>
              <a:t>.</a:t>
            </a:r>
          </a:p>
          <a:p>
            <a:r>
              <a:rPr lang="el-GR"/>
              <a:t>Δεν είναι δυνατόν να παράγουμε και στη συνέχεια να αποθηκεύσουμε ή να μεταφέρουμε όζον σε συγκεντρώσεις που θα ήταν πρακτικά χρήσιμες.</a:t>
            </a:r>
          </a:p>
          <a:p>
            <a:r>
              <a:rPr lang="el-GR"/>
              <a:t>Το όζον παράγεται επί τόπου στις μονάδες επεξεργασίας νερού και υγρών αποβλήτων.</a:t>
            </a:r>
          </a:p>
          <a:p>
            <a:endParaRPr lang="el-GR"/>
          </a:p>
          <a:p>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27</a:t>
            </a:r>
            <a:endParaRPr lang="el-GR" dirty="0" smtClean="0">
              <a:solidFill>
                <a:srgbClr val="50ABB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95288" y="260350"/>
            <a:ext cx="8177212" cy="739775"/>
          </a:xfrm>
        </p:spPr>
        <p:txBody>
          <a:bodyPr/>
          <a:lstStyle/>
          <a:p>
            <a:r>
              <a:rPr lang="el-GR" sz="3200" dirty="0">
                <a:solidFill>
                  <a:schemeClr val="accent1"/>
                </a:solidFill>
              </a:rPr>
              <a:t>Χρόνος ημιζωής του Ο</a:t>
            </a:r>
            <a:r>
              <a:rPr lang="el-GR" sz="3200" baseline="-25000" dirty="0">
                <a:solidFill>
                  <a:schemeClr val="accent1"/>
                </a:solidFill>
              </a:rPr>
              <a:t>3</a:t>
            </a:r>
            <a:r>
              <a:rPr lang="el-GR" sz="3200" dirty="0">
                <a:solidFill>
                  <a:schemeClr val="accent1"/>
                </a:solidFill>
              </a:rPr>
              <a:t> σε αέρια και υγρή φάση</a:t>
            </a:r>
          </a:p>
        </p:txBody>
      </p:sp>
      <p:sp>
        <p:nvSpPr>
          <p:cNvPr id="420867" name="Rectangle 3"/>
          <p:cNvSpPr>
            <a:spLocks noGrp="1" noChangeArrowheads="1"/>
          </p:cNvSpPr>
          <p:nvPr>
            <p:ph type="body" sz="half" idx="1"/>
          </p:nvPr>
        </p:nvSpPr>
        <p:spPr>
          <a:xfrm>
            <a:off x="4859338" y="1268413"/>
            <a:ext cx="3924300" cy="1296987"/>
          </a:xfrm>
        </p:spPr>
        <p:txBody>
          <a:bodyPr/>
          <a:lstStyle/>
          <a:p>
            <a:pPr marL="0" indent="0" algn="ctr">
              <a:lnSpc>
                <a:spcPct val="80000"/>
              </a:lnSpc>
              <a:buFont typeface="Wingdings" pitchFamily="2" charset="2"/>
              <a:buNone/>
            </a:pPr>
            <a:r>
              <a:rPr lang="el-GR" sz="2800"/>
              <a:t>Χρόνος ημιζωής του διαλυμένου Ο</a:t>
            </a:r>
            <a:r>
              <a:rPr lang="el-GR" sz="2800" baseline="-25000"/>
              <a:t>3</a:t>
            </a:r>
            <a:r>
              <a:rPr lang="el-GR" sz="2800"/>
              <a:t> στο νερό σε </a:t>
            </a:r>
            <a:r>
              <a:rPr lang="en-US" sz="2800"/>
              <a:t>pH=7</a:t>
            </a:r>
            <a:endParaRPr lang="el-GR" sz="2800"/>
          </a:p>
        </p:txBody>
      </p:sp>
      <p:graphicFrame>
        <p:nvGraphicFramePr>
          <p:cNvPr id="420956" name="Group 92"/>
          <p:cNvGraphicFramePr>
            <a:graphicFrameLocks noGrp="1"/>
          </p:cNvGraphicFramePr>
          <p:nvPr>
            <p:ph sz="quarter" idx="2"/>
          </p:nvPr>
        </p:nvGraphicFramePr>
        <p:xfrm>
          <a:off x="4787900" y="2492375"/>
          <a:ext cx="3924300" cy="3568703"/>
        </p:xfrm>
        <a:graphic>
          <a:graphicData uri="http://schemas.openxmlformats.org/drawingml/2006/table">
            <a:tbl>
              <a:tblPr/>
              <a:tblGrid>
                <a:gridCol w="1962150"/>
                <a:gridCol w="1962150"/>
              </a:tblGrid>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800" b="0" i="0" u="none" strike="noStrike" cap="none" normalizeH="0" baseline="0" smtClean="0">
                          <a:ln>
                            <a:noFill/>
                          </a:ln>
                          <a:solidFill>
                            <a:schemeClr val="tx1"/>
                          </a:solidFill>
                          <a:effectLst/>
                          <a:latin typeface="Times New Roman" pitchFamily="18" charset="0"/>
                        </a:rPr>
                        <a:t>Θερμ. (</a:t>
                      </a:r>
                      <a:r>
                        <a:rPr kumimoji="0" lang="el-GR" sz="28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a:t>
                      </a:r>
                      <a:r>
                        <a:rPr kumimoji="0" lang="en-US" sz="2800" b="0" i="0" u="none" strike="noStrike" cap="none" normalizeH="0" baseline="-25000" smtClean="0">
                          <a:ln>
                            <a:noFill/>
                          </a:ln>
                          <a:solidFill>
                            <a:schemeClr val="tx1"/>
                          </a:solidFill>
                          <a:effectLst/>
                          <a:latin typeface="Times New Roman" pitchFamily="18" charset="0"/>
                        </a:rPr>
                        <a:t>1/2</a:t>
                      </a:r>
                      <a:r>
                        <a:rPr kumimoji="0" lang="en-US" sz="2800" b="0" i="0" u="none" strike="noStrike" cap="none" normalizeH="0" baseline="0" smtClean="0">
                          <a:ln>
                            <a:noFill/>
                          </a:ln>
                          <a:solidFill>
                            <a:schemeClr val="tx1"/>
                          </a:solidFill>
                          <a:effectLst/>
                          <a:latin typeface="Times New Roman" pitchFamily="18" charset="0"/>
                        </a:rPr>
                        <a:t>, min</a:t>
                      </a:r>
                      <a:endParaRPr kumimoji="0" lang="el-GR" sz="2800" b="0" i="0" u="none" strike="noStrike" cap="none" normalizeH="0" baseline="-25000" smtClean="0">
                        <a:ln>
                          <a:noFill/>
                        </a:ln>
                        <a:solidFill>
                          <a:schemeClr val="tx1"/>
                        </a:solidFill>
                        <a:effectLst/>
                        <a:latin typeface="Times New Roman" pitchFamily="18" charset="0"/>
                      </a:endParaRPr>
                    </a:p>
                  </a:txBody>
                  <a:tcPr horzOverflow="overflow">
                    <a:lnL cap="flat">
                      <a:noFill/>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15</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r h="623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25</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15</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30</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12</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35</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8</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925" name="Rectangle 61"/>
          <p:cNvSpPr>
            <a:spLocks noChangeArrowheads="1"/>
          </p:cNvSpPr>
          <p:nvPr/>
        </p:nvSpPr>
        <p:spPr bwMode="auto">
          <a:xfrm>
            <a:off x="250825" y="1412875"/>
            <a:ext cx="4321175" cy="1152525"/>
          </a:xfrm>
          <a:prstGeom prst="rect">
            <a:avLst/>
          </a:prstGeom>
          <a:noFill/>
          <a:ln w="9525">
            <a:noFill/>
            <a:miter lim="800000"/>
            <a:headEnd/>
            <a:tailEnd/>
          </a:ln>
          <a:effectLst/>
        </p:spPr>
        <p:txBody>
          <a:bodyPr/>
          <a:lstStyle/>
          <a:p>
            <a:pPr algn="ctr">
              <a:lnSpc>
                <a:spcPct val="80000"/>
              </a:lnSpc>
              <a:spcBef>
                <a:spcPct val="20000"/>
              </a:spcBef>
              <a:buClr>
                <a:schemeClr val="accent2"/>
              </a:buClr>
              <a:buFont typeface="Wingdings" pitchFamily="2" charset="2"/>
              <a:buNone/>
            </a:pPr>
            <a:r>
              <a:rPr lang="el-GR" sz="2800">
                <a:latin typeface="Times New Roman" pitchFamily="18" charset="0"/>
              </a:rPr>
              <a:t>Χρόνος ημιζωής του Ο</a:t>
            </a:r>
            <a:r>
              <a:rPr lang="el-GR" sz="2800" baseline="-25000">
                <a:latin typeface="Times New Roman" pitchFamily="18" charset="0"/>
              </a:rPr>
              <a:t>3</a:t>
            </a:r>
            <a:r>
              <a:rPr lang="el-GR" sz="2800">
                <a:latin typeface="Times New Roman" pitchFamily="18" charset="0"/>
              </a:rPr>
              <a:t> στην αέρια φάση</a:t>
            </a:r>
          </a:p>
        </p:txBody>
      </p:sp>
      <p:graphicFrame>
        <p:nvGraphicFramePr>
          <p:cNvPr id="420957" name="Group 93"/>
          <p:cNvGraphicFramePr>
            <a:graphicFrameLocks noGrp="1"/>
          </p:cNvGraphicFramePr>
          <p:nvPr>
            <p:ph sz="quarter" idx="3"/>
          </p:nvPr>
        </p:nvGraphicFramePr>
        <p:xfrm>
          <a:off x="539750" y="2492375"/>
          <a:ext cx="3924300" cy="2941639"/>
        </p:xfrm>
        <a:graphic>
          <a:graphicData uri="http://schemas.openxmlformats.org/drawingml/2006/table">
            <a:tbl>
              <a:tblPr/>
              <a:tblGrid>
                <a:gridCol w="1962150"/>
                <a:gridCol w="1962150"/>
              </a:tblGrid>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800" b="0" i="0" u="none" strike="noStrike" cap="none" normalizeH="0" baseline="0" smtClean="0">
                          <a:ln>
                            <a:noFill/>
                          </a:ln>
                          <a:solidFill>
                            <a:schemeClr val="tx1"/>
                          </a:solidFill>
                          <a:effectLst/>
                          <a:latin typeface="Times New Roman" pitchFamily="18" charset="0"/>
                        </a:rPr>
                        <a:t>Θερμ. (</a:t>
                      </a:r>
                      <a:r>
                        <a:rPr kumimoji="0" lang="el-GR" sz="28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rPr>
                        <a:t>C)</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t</a:t>
                      </a:r>
                      <a:r>
                        <a:rPr kumimoji="0" lang="en-US" sz="2800" b="0" i="0" u="none" strike="noStrike" cap="none" normalizeH="0" baseline="-25000" smtClean="0">
                          <a:ln>
                            <a:noFill/>
                          </a:ln>
                          <a:solidFill>
                            <a:schemeClr val="tx1"/>
                          </a:solidFill>
                          <a:effectLst/>
                          <a:latin typeface="Times New Roman" pitchFamily="18" charset="0"/>
                        </a:rPr>
                        <a:t>1/2</a:t>
                      </a:r>
                      <a:r>
                        <a:rPr kumimoji="0" lang="en-US" sz="2800" b="0" i="0" u="none" strike="noStrike" cap="none" normalizeH="0" baseline="0" smtClean="0">
                          <a:ln>
                            <a:noFill/>
                          </a:ln>
                          <a:solidFill>
                            <a:schemeClr val="tx1"/>
                          </a:solidFill>
                          <a:effectLst/>
                          <a:latin typeface="Times New Roman" pitchFamily="18" charset="0"/>
                        </a:rPr>
                        <a:t>, min</a:t>
                      </a:r>
                      <a:endParaRPr kumimoji="0" lang="el-GR" sz="2800" b="0" i="0" u="none" strike="noStrike" cap="none" normalizeH="0" baseline="-25000" smtClean="0">
                        <a:ln>
                          <a:noFill/>
                        </a:ln>
                        <a:solidFill>
                          <a:schemeClr val="tx1"/>
                        </a:solidFill>
                        <a:effectLst/>
                        <a:latin typeface="Times New Roman" pitchFamily="18" charset="0"/>
                      </a:endParaRPr>
                    </a:p>
                  </a:txBody>
                  <a:tcPr horzOverflow="overflow">
                    <a:lnL cap="flat">
                      <a:noFill/>
                    </a:lnL>
                    <a:lnR cap="flat">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-50</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 </a:t>
                      </a:r>
                      <a:r>
                        <a:rPr kumimoji="0" lang="el-GR" sz="2800" b="0" i="0" u="none" strike="noStrike" cap="none" normalizeH="0" baseline="0" smtClean="0">
                          <a:ln>
                            <a:noFill/>
                          </a:ln>
                          <a:solidFill>
                            <a:schemeClr val="tx1"/>
                          </a:solidFill>
                          <a:effectLst/>
                          <a:latin typeface="Times New Roman" pitchFamily="18" charset="0"/>
                        </a:rPr>
                        <a:t>μήνες</a:t>
                      </a:r>
                    </a:p>
                  </a:txBody>
                  <a:tcPr horzOverflow="overflow">
                    <a:lnL cap="flat">
                      <a:noFill/>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-35</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800" b="0" i="0" u="none" strike="noStrike" cap="none" normalizeH="0" baseline="0" smtClean="0">
                          <a:ln>
                            <a:noFill/>
                          </a:ln>
                          <a:solidFill>
                            <a:schemeClr val="tx1"/>
                          </a:solidFill>
                          <a:effectLst/>
                          <a:latin typeface="Times New Roman" pitchFamily="18" charset="0"/>
                        </a:rPr>
                        <a:t>18 ημέρες</a:t>
                      </a:r>
                    </a:p>
                  </a:txBody>
                  <a:tcPr horzOverflow="overflow">
                    <a:lnL cap="flat">
                      <a:noFill/>
                    </a:lnL>
                    <a:lnR cap="flat">
                      <a:noFill/>
                    </a:lnR>
                    <a:lnT cap="flat">
                      <a:noFill/>
                    </a:lnT>
                    <a:lnB cap="flat">
                      <a:noFill/>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-25</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800" b="0" i="0" u="none" strike="noStrike" cap="none" normalizeH="0" baseline="0" smtClean="0">
                          <a:ln>
                            <a:noFill/>
                          </a:ln>
                          <a:solidFill>
                            <a:schemeClr val="tx1"/>
                          </a:solidFill>
                          <a:effectLst/>
                          <a:latin typeface="Times New Roman" pitchFamily="18" charset="0"/>
                        </a:rPr>
                        <a:t>8 ημέρες</a:t>
                      </a:r>
                    </a:p>
                  </a:txBody>
                  <a:tcPr horzOverflow="overflow">
                    <a:lnL cap="flat">
                      <a:noFill/>
                    </a:lnL>
                    <a:lnR cap="flat">
                      <a:noFill/>
                    </a:lnR>
                    <a:lnT cap="flat">
                      <a:noFill/>
                    </a:lnT>
                    <a:lnB cap="flat">
                      <a:noFill/>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20</a:t>
                      </a: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l-GR" sz="2800" b="0" i="0" u="none" strike="noStrike" cap="none" normalizeH="0" baseline="0" smtClean="0">
                          <a:ln>
                            <a:noFill/>
                          </a:ln>
                          <a:solidFill>
                            <a:schemeClr val="tx1"/>
                          </a:solidFill>
                          <a:effectLst/>
                          <a:latin typeface="Times New Roman" pitchFamily="18" charset="0"/>
                        </a:rPr>
                        <a:t>3 ημέρες</a:t>
                      </a:r>
                    </a:p>
                  </a:txBody>
                  <a:tcPr horzOverflow="overflow">
                    <a:lnL cap="flat">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28</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normAutofit fontScale="90000"/>
          </a:bodyPr>
          <a:lstStyle/>
          <a:p>
            <a:r>
              <a:rPr lang="el-GR" dirty="0">
                <a:solidFill>
                  <a:schemeClr val="accent1"/>
                </a:solidFill>
              </a:rPr>
              <a:t>Παραγωγή όζοντος</a:t>
            </a:r>
          </a:p>
        </p:txBody>
      </p:sp>
      <p:graphicFrame>
        <p:nvGraphicFramePr>
          <p:cNvPr id="434220" name="Group 44"/>
          <p:cNvGraphicFramePr>
            <a:graphicFrameLocks noGrp="1"/>
          </p:cNvGraphicFramePr>
          <p:nvPr>
            <p:ph idx="1"/>
          </p:nvPr>
        </p:nvGraphicFramePr>
        <p:xfrm>
          <a:off x="566738" y="1268413"/>
          <a:ext cx="8326437" cy="4853941"/>
        </p:xfrm>
        <a:graphic>
          <a:graphicData uri="http://schemas.openxmlformats.org/drawingml/2006/table">
            <a:tbl>
              <a:tblPr/>
              <a:tblGrid>
                <a:gridCol w="2081212"/>
                <a:gridCol w="2082800"/>
                <a:gridCol w="2081213"/>
                <a:gridCol w="2081212"/>
              </a:tblGrid>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0" i="0" u="none" strike="noStrike" cap="none" normalizeH="0" baseline="0" smtClean="0">
                          <a:ln>
                            <a:noFill/>
                          </a:ln>
                          <a:solidFill>
                            <a:schemeClr val="hlink"/>
                          </a:solidFill>
                          <a:effectLst/>
                          <a:latin typeface="Times New Roman" pitchFamily="18" charset="0"/>
                          <a:cs typeface="Times New Roman" pitchFamily="18" charset="0"/>
                        </a:rPr>
                        <a:t>Μέθοδος</a:t>
                      </a:r>
                      <a:endParaRPr kumimoji="0" lang="el-GR" sz="20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0" i="0" u="none" strike="noStrike" cap="none" normalizeH="0" baseline="0" smtClean="0">
                          <a:ln>
                            <a:noFill/>
                          </a:ln>
                          <a:solidFill>
                            <a:schemeClr val="hlink"/>
                          </a:solidFill>
                          <a:effectLst/>
                          <a:latin typeface="Times New Roman" pitchFamily="18" charset="0"/>
                          <a:cs typeface="Times New Roman" pitchFamily="18" charset="0"/>
                        </a:rPr>
                        <a:t>Αρχή λειτουργίας</a:t>
                      </a:r>
                      <a:endParaRPr kumimoji="0" lang="el-GR" sz="20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0" i="0" u="none" strike="noStrike" cap="none" normalizeH="0" baseline="0" smtClean="0">
                          <a:ln>
                            <a:noFill/>
                          </a:ln>
                          <a:solidFill>
                            <a:schemeClr val="hlink"/>
                          </a:solidFill>
                          <a:effectLst/>
                          <a:latin typeface="Times New Roman" pitchFamily="18" charset="0"/>
                          <a:cs typeface="Times New Roman" pitchFamily="18" charset="0"/>
                        </a:rPr>
                        <a:t>Πηγή όζοντος</a:t>
                      </a:r>
                      <a:endParaRPr kumimoji="0" lang="el-GR" sz="20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0" i="0" u="none" strike="noStrike" cap="none" normalizeH="0" baseline="0" smtClean="0">
                          <a:ln>
                            <a:noFill/>
                          </a:ln>
                          <a:solidFill>
                            <a:schemeClr val="hlink"/>
                          </a:solidFill>
                          <a:effectLst/>
                          <a:latin typeface="Times New Roman" pitchFamily="18" charset="0"/>
                          <a:cs typeface="Times New Roman" pitchFamily="18" charset="0"/>
                        </a:rPr>
                        <a:t>Παρατηρήσεις</a:t>
                      </a:r>
                      <a:endParaRPr kumimoji="0" lang="el-GR" sz="2000" b="0" i="0" u="none" strike="noStrike" cap="none" normalizeH="0" baseline="0" smtClean="0">
                        <a:ln>
                          <a:noFill/>
                        </a:ln>
                        <a:solidFill>
                          <a:schemeClr val="hlink"/>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10144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Ηλεκτρική</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Ηλεκτρική εκκένωση</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Αέρας ή Ο</a:t>
                      </a:r>
                      <a:r>
                        <a:rPr kumimoji="0" lang="el-GR" sz="2000" b="1" i="0" u="none" strike="noStrike" cap="none" normalizeH="0" baseline="-30000" dirty="0" smtClean="0">
                          <a:ln>
                            <a:noFill/>
                          </a:ln>
                          <a:solidFill>
                            <a:schemeClr val="tx1"/>
                          </a:solidFill>
                          <a:effectLst/>
                          <a:latin typeface="Times New Roman" pitchFamily="18" charset="0"/>
                          <a:cs typeface="Times New Roman" pitchFamily="18" charset="0"/>
                        </a:rPr>
                        <a:t>2 </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(αέριο ή υγρό)</a:t>
                      </a:r>
                      <a:endParaRPr kumimoji="0" lang="el-GR"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Πειραματική και μεγάλης κλίμακας χρήση</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239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Ηλεκτροχημική</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Ηλεκτρόλυση</a:t>
                      </a:r>
                      <a:endParaRPr kumimoji="0" lang="el-GR"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Ύδωρ</a:t>
                      </a:r>
                      <a:endParaRPr kumimoji="0" lang="el-GR"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Πειραματική και μικρής βιομηχανικής  κλίμακας χρήση</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Φωτοχημική</a:t>
                      </a:r>
                      <a:endParaRPr kumimoji="0" lang="en-GB"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(λ&lt; 185</a:t>
                      </a: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nm</a:t>
                      </a: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Ακτινοβολία</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Πόσιμο νερό ή Ο</a:t>
                      </a:r>
                      <a:r>
                        <a:rPr kumimoji="0" lang="el-GR" sz="2000" b="1"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Νέα τεχνολογία σε κάθε κλίμακα</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Ραδιενέργεια</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Ακτίνες Χ ή γ</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Ύδωρ (υπερκαθαρό)</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Πειραματική χρήση</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Θερμική</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Ιονισμός</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Νερό</a:t>
                      </a:r>
                      <a:endParaRPr kumimoji="0" lang="el-GR"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Πειραματική χρήση</a:t>
                      </a:r>
                      <a:endParaRPr kumimoji="0" lang="el-GR" sz="20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4222" name="AutoShape 46"/>
          <p:cNvSpPr>
            <a:spLocks noChangeArrowheads="1"/>
          </p:cNvSpPr>
          <p:nvPr/>
        </p:nvSpPr>
        <p:spPr bwMode="auto">
          <a:xfrm>
            <a:off x="323850" y="1700213"/>
            <a:ext cx="8712200" cy="1008062"/>
          </a:xfrm>
          <a:prstGeom prst="roundRect">
            <a:avLst>
              <a:gd name="adj" fmla="val 16667"/>
            </a:avLst>
          </a:prstGeom>
          <a:noFill/>
          <a:ln w="25400">
            <a:solidFill>
              <a:schemeClr val="accent2"/>
            </a:solidFill>
            <a:round/>
            <a:headEnd/>
            <a:tailEnd/>
          </a:ln>
          <a:effectLst/>
        </p:spPr>
        <p:txBody>
          <a:bodyPr wrap="none" anchor="ctr"/>
          <a:lstStyle/>
          <a:p>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9</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34222"/>
                                        </p:tgtEl>
                                        <p:attrNameLst>
                                          <p:attrName>style.visibility</p:attrName>
                                        </p:attrNameLst>
                                      </p:cBhvr>
                                      <p:to>
                                        <p:strVal val="visible"/>
                                      </p:to>
                                    </p:set>
                                    <p:animEffect transition="in" filter="wheel(8)">
                                      <p:cBhvr>
                                        <p:cTn id="7" dur="1000"/>
                                        <p:tgtEl>
                                          <p:spTgt spid="434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2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l-GR" dirty="0" smtClean="0">
                <a:solidFill>
                  <a:schemeClr val="accent1"/>
                </a:solidFill>
              </a:rPr>
              <a:t>Περιεχόμενα ενότητας</a:t>
            </a:r>
            <a:endParaRPr lang="el-GR" dirty="0">
              <a:solidFill>
                <a:schemeClr val="accent1"/>
              </a:solidFill>
            </a:endParaRPr>
          </a:p>
        </p:txBody>
      </p:sp>
      <p:sp>
        <p:nvSpPr>
          <p:cNvPr id="3" name="Content Placeholder 2"/>
          <p:cNvSpPr>
            <a:spLocks noGrp="1"/>
          </p:cNvSpPr>
          <p:nvPr>
            <p:ph idx="1"/>
          </p:nvPr>
        </p:nvSpPr>
        <p:spPr>
          <a:xfrm>
            <a:off x="457200" y="1142984"/>
            <a:ext cx="8401080" cy="4883153"/>
          </a:xfrm>
        </p:spPr>
        <p:txBody>
          <a:bodyPr>
            <a:normAutofit fontScale="92500" lnSpcReduction="10000"/>
          </a:bodyPr>
          <a:lstStyle/>
          <a:p>
            <a:pPr marL="0" indent="0"/>
            <a:r>
              <a:rPr lang="el-GR" sz="1800" dirty="0" smtClean="0"/>
              <a:t>Προηγμένες Διεργασίες Οξείδωσης-Γενικά χαρακτηριστικά</a:t>
            </a:r>
          </a:p>
          <a:p>
            <a:pPr marL="0" indent="0"/>
            <a:r>
              <a:rPr lang="el-GR" sz="1800" dirty="0" smtClean="0"/>
              <a:t>Όζον-Ιδιότητες</a:t>
            </a:r>
          </a:p>
          <a:p>
            <a:pPr marL="0" indent="0"/>
            <a:r>
              <a:rPr lang="el-GR" sz="1800" dirty="0" smtClean="0"/>
              <a:t>Ηλεκτρομαγνητικό φάσμα-Υπεριώδης ακτινοβολία</a:t>
            </a:r>
          </a:p>
          <a:p>
            <a:pPr marL="0" indent="0"/>
            <a:r>
              <a:rPr lang="el-GR" sz="1800" dirty="0" smtClean="0"/>
              <a:t>Σχηματισμός και καταστροφή του όζοντος</a:t>
            </a:r>
          </a:p>
          <a:p>
            <a:pPr marL="0" indent="0"/>
            <a:r>
              <a:rPr lang="el-GR" sz="1800" dirty="0" smtClean="0"/>
              <a:t>Ποιοι ευθύνονται για την καταστροφή του Ο</a:t>
            </a:r>
            <a:r>
              <a:rPr lang="el-GR" sz="1800" baseline="-25000" dirty="0" smtClean="0"/>
              <a:t>3</a:t>
            </a:r>
            <a:r>
              <a:rPr lang="el-GR" sz="1800" dirty="0" smtClean="0"/>
              <a:t>?-Το Ο</a:t>
            </a:r>
            <a:r>
              <a:rPr lang="el-GR" sz="1800" baseline="-25000" dirty="0" smtClean="0"/>
              <a:t>3</a:t>
            </a:r>
            <a:r>
              <a:rPr lang="el-GR" sz="1800" dirty="0" smtClean="0"/>
              <a:t> στην επεξεργασία νερού και υγρών αποβλήτων</a:t>
            </a:r>
          </a:p>
          <a:p>
            <a:pPr marL="0" indent="0"/>
            <a:r>
              <a:rPr lang="el-GR" sz="1800" dirty="0" smtClean="0"/>
              <a:t>Μηχανισμός δράσης Ο</a:t>
            </a:r>
            <a:r>
              <a:rPr lang="el-GR" sz="1800" baseline="-25000" dirty="0" smtClean="0"/>
              <a:t>3</a:t>
            </a:r>
            <a:r>
              <a:rPr lang="el-GR" sz="1800" dirty="0" smtClean="0"/>
              <a:t>-</a:t>
            </a:r>
          </a:p>
          <a:p>
            <a:pPr marL="0" indent="0"/>
            <a:r>
              <a:rPr lang="el-GR" sz="1800" dirty="0" smtClean="0"/>
              <a:t>Άμεση οξείδωση: Ανόργανες ενώσεις-Έμμεση οξείδωση</a:t>
            </a:r>
          </a:p>
          <a:p>
            <a:pPr marL="0" indent="0"/>
            <a:r>
              <a:rPr lang="el-GR" sz="1800" dirty="0" smtClean="0"/>
              <a:t>Κινητική αντιδράσεων οζονισμού-Αντιδράσεις μεταξύ Ο</a:t>
            </a:r>
            <a:r>
              <a:rPr lang="el-GR" sz="1800" baseline="-25000" dirty="0" smtClean="0"/>
              <a:t>3</a:t>
            </a:r>
            <a:r>
              <a:rPr lang="el-GR" sz="1800" dirty="0" smtClean="0"/>
              <a:t> και οργανικών ενώσεων</a:t>
            </a:r>
          </a:p>
          <a:p>
            <a:pPr marL="0" indent="0"/>
            <a:r>
              <a:rPr lang="el-GR" sz="1800" dirty="0" smtClean="0"/>
              <a:t>Αριθμός </a:t>
            </a:r>
            <a:r>
              <a:rPr lang="en-US" sz="1800" dirty="0" err="1" smtClean="0"/>
              <a:t>Hatta</a:t>
            </a:r>
            <a:endParaRPr lang="el-GR" sz="1800" dirty="0" smtClean="0"/>
          </a:p>
          <a:p>
            <a:pPr marL="0" indent="0"/>
            <a:r>
              <a:rPr lang="el-GR" sz="1800" dirty="0" smtClean="0"/>
              <a:t>Διάσπαση του όζοντος-Χρόνος ημιζωής του Ο</a:t>
            </a:r>
            <a:r>
              <a:rPr lang="el-GR" sz="1800" baseline="-25000" dirty="0" smtClean="0"/>
              <a:t>3</a:t>
            </a:r>
            <a:r>
              <a:rPr lang="el-GR" sz="1800" dirty="0" smtClean="0"/>
              <a:t> σε αέρια και υγρή φάση-Παραγωγή όζοντος</a:t>
            </a:r>
          </a:p>
          <a:p>
            <a:pPr marL="0" indent="0"/>
            <a:r>
              <a:rPr lang="el-GR" sz="1800" dirty="0" smtClean="0"/>
              <a:t>Ηλεκτρική εκκένωση (</a:t>
            </a:r>
            <a:r>
              <a:rPr lang="en-US" sz="1800" dirty="0" smtClean="0"/>
              <a:t>corona discharge)</a:t>
            </a:r>
            <a:endParaRPr lang="el-GR" sz="1800" dirty="0" smtClean="0"/>
          </a:p>
          <a:p>
            <a:pPr marL="0" indent="0"/>
            <a:r>
              <a:rPr lang="el-GR" sz="1800" dirty="0" smtClean="0"/>
              <a:t>Αντιδραστήρες επαφής Ο</a:t>
            </a:r>
            <a:r>
              <a:rPr lang="el-GR" sz="1800" baseline="-25000" dirty="0" smtClean="0"/>
              <a:t>3</a:t>
            </a:r>
            <a:r>
              <a:rPr lang="el-GR" sz="1800" dirty="0" smtClean="0"/>
              <a:t> νερού</a:t>
            </a:r>
            <a:r>
              <a:rPr lang="en-US" sz="1800" dirty="0" smtClean="0"/>
              <a:t>-</a:t>
            </a:r>
            <a:r>
              <a:rPr lang="el-GR" sz="1800" dirty="0" smtClean="0"/>
              <a:t>Χρήσεις Ο</a:t>
            </a:r>
            <a:r>
              <a:rPr lang="el-GR" sz="1800" baseline="-25000" dirty="0" smtClean="0"/>
              <a:t>3</a:t>
            </a:r>
          </a:p>
          <a:p>
            <a:pPr marL="0" indent="0"/>
            <a:r>
              <a:rPr lang="en-US" sz="1800" dirty="0" smtClean="0"/>
              <a:t>A</a:t>
            </a:r>
            <a:r>
              <a:rPr lang="el-GR" sz="1800" dirty="0" smtClean="0"/>
              <a:t>πολύμανση</a:t>
            </a:r>
            <a:r>
              <a:rPr lang="en-US" sz="1800" dirty="0" smtClean="0"/>
              <a:t>-</a:t>
            </a:r>
            <a:r>
              <a:rPr lang="el-GR" sz="1800" dirty="0" smtClean="0"/>
              <a:t>Απολυμαντική δράση Ο</a:t>
            </a:r>
            <a:r>
              <a:rPr lang="el-GR" sz="1800" baseline="-25000" dirty="0" smtClean="0"/>
              <a:t>3</a:t>
            </a:r>
            <a:r>
              <a:rPr lang="el-GR" sz="1800" b="1" dirty="0" smtClean="0"/>
              <a:t> </a:t>
            </a:r>
          </a:p>
          <a:p>
            <a:pPr marL="0" indent="0"/>
            <a:r>
              <a:rPr lang="el-GR" sz="1800" dirty="0" smtClean="0"/>
              <a:t>Άλλες χρήσεις του Ο</a:t>
            </a:r>
            <a:r>
              <a:rPr lang="el-GR" sz="1800" baseline="-25000" dirty="0" smtClean="0"/>
              <a:t>3</a:t>
            </a:r>
            <a:r>
              <a:rPr lang="el-GR" sz="1800" dirty="0" smtClean="0"/>
              <a:t>-Οξείδωση </a:t>
            </a:r>
            <a:r>
              <a:rPr lang="en-US" sz="1800" dirty="0" smtClean="0"/>
              <a:t>Fe</a:t>
            </a:r>
            <a:r>
              <a:rPr lang="en-US" sz="1800" baseline="30000" dirty="0" smtClean="0"/>
              <a:t>2+</a:t>
            </a:r>
            <a:r>
              <a:rPr lang="el-GR" sz="1800" dirty="0" smtClean="0"/>
              <a:t>, </a:t>
            </a:r>
            <a:r>
              <a:rPr lang="en-US" sz="1800" dirty="0" smtClean="0"/>
              <a:t>Mn</a:t>
            </a:r>
            <a:r>
              <a:rPr lang="en-US" sz="1800" baseline="30000" dirty="0" smtClean="0"/>
              <a:t>2+</a:t>
            </a:r>
            <a:r>
              <a:rPr lang="el-GR" sz="1800" dirty="0" smtClean="0"/>
              <a:t> και θειούχων ενώσεων-Απομάκρυνση οργανικών υλικών</a:t>
            </a:r>
          </a:p>
          <a:p>
            <a:pPr marL="0" indent="0"/>
            <a:r>
              <a:rPr lang="el-GR" sz="1800" dirty="0" smtClean="0"/>
              <a:t>Πλεονεκτήματα/Μειονεκτήματα Ο</a:t>
            </a:r>
            <a:r>
              <a:rPr lang="el-GR" sz="1800" baseline="-25000" dirty="0" smtClean="0"/>
              <a:t>3</a:t>
            </a:r>
            <a:endParaRPr lang="el-GR" sz="1800"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3</a:t>
            </a:r>
            <a:endParaRPr lang="el-GR" dirty="0" smtClean="0">
              <a:solidFill>
                <a:srgbClr val="50ABBC"/>
              </a:solidFill>
            </a:endParaRP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l-GR" sz="3400" dirty="0">
                <a:solidFill>
                  <a:schemeClr val="accent1"/>
                </a:solidFill>
              </a:rPr>
              <a:t>Ηλεκτρική εκκένωση (</a:t>
            </a:r>
            <a:r>
              <a:rPr lang="en-US" sz="3400" dirty="0">
                <a:solidFill>
                  <a:schemeClr val="accent1"/>
                </a:solidFill>
              </a:rPr>
              <a:t>corona discharge)</a:t>
            </a:r>
            <a:endParaRPr lang="el-GR" sz="3400" dirty="0">
              <a:solidFill>
                <a:schemeClr val="accent1"/>
              </a:solidFill>
            </a:endParaRPr>
          </a:p>
        </p:txBody>
      </p:sp>
      <p:sp>
        <p:nvSpPr>
          <p:cNvPr id="435203" name="Rectangle 3"/>
          <p:cNvSpPr>
            <a:spLocks noGrp="1" noChangeArrowheads="1"/>
          </p:cNvSpPr>
          <p:nvPr>
            <p:ph type="body" idx="1"/>
          </p:nvPr>
        </p:nvSpPr>
        <p:spPr/>
        <p:txBody>
          <a:bodyPr/>
          <a:lstStyle/>
          <a:p>
            <a:r>
              <a:rPr lang="el-GR"/>
              <a:t>Το οξυγόνο διέρχεται μέσα από ηλεκτρικό πεδίο το οποίο παράγεται με την εφαρμογή διαφοράς δυναμικού μεταξύ δυο μονωμένων ηλεκτροδίων.</a:t>
            </a:r>
          </a:p>
          <a:p>
            <a:r>
              <a:rPr lang="el-GR"/>
              <a:t>Το οξυγόνο ή ο αέρας πρέπει να είναι απαλλαγμένα σωματιδίων και υδρατμών (προκαλούν καταστροφή της συσκευής ηλεκτρικής εκκένωσης)</a:t>
            </a:r>
          </a:p>
          <a:p>
            <a:endParaRPr lang="el-GR"/>
          </a:p>
          <a:p>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3</a:t>
            </a:r>
            <a:r>
              <a:rPr lang="en-US" dirty="0" smtClean="0">
                <a:solidFill>
                  <a:srgbClr val="50ABBC"/>
                </a:solidFill>
              </a:rPr>
              <a:t>0</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p:cNvSpPr>
            <a:spLocks noGrp="1" noChangeArrowheads="1"/>
          </p:cNvSpPr>
          <p:nvPr>
            <p:ph type="body" idx="1"/>
          </p:nvPr>
        </p:nvSpPr>
        <p:spPr/>
        <p:txBody>
          <a:bodyPr/>
          <a:lstStyle/>
          <a:p>
            <a:r>
              <a:rPr lang="el-GR" dirty="0"/>
              <a:t>Η διαφορά δυναμικού κυμαίνεται ανάμεσα στις 10.000 και 20.000 </a:t>
            </a:r>
            <a:r>
              <a:rPr lang="en-US" dirty="0"/>
              <a:t>V</a:t>
            </a:r>
            <a:r>
              <a:rPr lang="el-GR" dirty="0"/>
              <a:t>.</a:t>
            </a:r>
          </a:p>
          <a:p>
            <a:r>
              <a:rPr lang="el-GR" dirty="0"/>
              <a:t>Η συνήθης συγκέντρωση όζοντος στον οζονισμένο αέρα κυμαίνεται από 10 μέχρι 20 </a:t>
            </a:r>
            <a:r>
              <a:rPr lang="en-US" dirty="0"/>
              <a:t>g</a:t>
            </a:r>
            <a:r>
              <a:rPr lang="el-GR" dirty="0"/>
              <a:t>/</a:t>
            </a:r>
            <a:r>
              <a:rPr lang="en-US" dirty="0"/>
              <a:t>m</a:t>
            </a:r>
            <a:r>
              <a:rPr lang="el-GR" baseline="30000" dirty="0"/>
              <a:t>3</a:t>
            </a:r>
            <a:r>
              <a:rPr lang="en-US" dirty="0"/>
              <a:t>.</a:t>
            </a:r>
            <a:endParaRPr lang="el-GR" dirty="0"/>
          </a:p>
          <a:p>
            <a:endParaRPr lang="en-US" dirty="0"/>
          </a:p>
          <a:p>
            <a:endParaRPr lang="el-GR" dirty="0"/>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3</a:t>
            </a:r>
            <a:r>
              <a:rPr lang="en-US" dirty="0" smtClean="0">
                <a:solidFill>
                  <a:srgbClr val="50ABBC"/>
                </a:solidFill>
              </a:rPr>
              <a:t>1</a:t>
            </a:r>
            <a:endParaRPr lang="el-GR" dirty="0" smtClean="0">
              <a:solidFill>
                <a:srgbClr val="50ABB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l-GR" dirty="0">
                <a:solidFill>
                  <a:schemeClr val="accent1"/>
                </a:solidFill>
              </a:rPr>
              <a:t>Αντιδραστήρες επαφής Ο</a:t>
            </a:r>
            <a:r>
              <a:rPr lang="el-GR" baseline="-25000" dirty="0">
                <a:solidFill>
                  <a:schemeClr val="accent1"/>
                </a:solidFill>
              </a:rPr>
              <a:t>3</a:t>
            </a:r>
            <a:r>
              <a:rPr lang="el-GR" dirty="0">
                <a:solidFill>
                  <a:schemeClr val="accent1"/>
                </a:solidFill>
              </a:rPr>
              <a:t> νερού</a:t>
            </a:r>
          </a:p>
        </p:txBody>
      </p:sp>
      <p:sp>
        <p:nvSpPr>
          <p:cNvPr id="477187" name="Rectangle 3"/>
          <p:cNvSpPr>
            <a:spLocks noGrp="1" noChangeArrowheads="1"/>
          </p:cNvSpPr>
          <p:nvPr>
            <p:ph type="body" idx="1"/>
          </p:nvPr>
        </p:nvSpPr>
        <p:spPr/>
        <p:txBody>
          <a:bodyPr/>
          <a:lstStyle/>
          <a:p>
            <a:r>
              <a:rPr lang="el-GR"/>
              <a:t>Η επιλογή του κατάλληλου αντιδραστήρα καθορίζεται από την κινητική της αντίδρασης οζονισμού.</a:t>
            </a:r>
          </a:p>
          <a:p>
            <a:r>
              <a:rPr lang="el-GR"/>
              <a:t>Αν </a:t>
            </a:r>
            <a:r>
              <a:rPr lang="en-US"/>
              <a:t>Ha&lt;0,3 </a:t>
            </a:r>
            <a:r>
              <a:rPr lang="el-GR"/>
              <a:t>τότε απαιτείται μεγάλος όγκος υγρού και σχετικά μικρή διεπιφάνεια επαφής </a:t>
            </a:r>
            <a:r>
              <a:rPr lang="el-GR">
                <a:cs typeface="Times New Roman" pitchFamily="18" charset="0"/>
              </a:rPr>
              <a:t>→ αντιδραστήρες στήλης νερού </a:t>
            </a:r>
            <a:r>
              <a:rPr lang="el-GR"/>
              <a:t>στις οποίες το όζον εισάγεται με την μορφή φυσαλίδων (</a:t>
            </a:r>
            <a:r>
              <a:rPr lang="en-US"/>
              <a:t>bubble column).</a:t>
            </a:r>
            <a:r>
              <a:rPr lang="el-GR"/>
              <a:t>   </a:t>
            </a:r>
          </a:p>
          <a:p>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3</a:t>
            </a:r>
            <a:r>
              <a:rPr lang="en-US" dirty="0" smtClean="0">
                <a:solidFill>
                  <a:srgbClr val="50ABBC"/>
                </a:solidFill>
              </a:rPr>
              <a:t>2</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dirty="0">
                <a:solidFill>
                  <a:schemeClr val="accent1"/>
                </a:solidFill>
              </a:rPr>
              <a:t>Bubble column</a:t>
            </a:r>
            <a:endParaRPr lang="el-GR" dirty="0">
              <a:solidFill>
                <a:schemeClr val="accent1"/>
              </a:solidFill>
            </a:endParaRPr>
          </a:p>
        </p:txBody>
      </p:sp>
      <p:sp>
        <p:nvSpPr>
          <p:cNvPr id="478211" name="Rectangle 3"/>
          <p:cNvSpPr>
            <a:spLocks noGrp="1" noChangeArrowheads="1"/>
          </p:cNvSpPr>
          <p:nvPr>
            <p:ph type="body" idx="1"/>
          </p:nvPr>
        </p:nvSpPr>
        <p:spPr/>
        <p:txBody>
          <a:bodyPr/>
          <a:lstStyle/>
          <a:p>
            <a:r>
              <a:rPr lang="el-GR"/>
              <a:t>Διοχέτευση φυσαλίδων Ο</a:t>
            </a:r>
            <a:r>
              <a:rPr lang="el-GR" baseline="-25000"/>
              <a:t>3</a:t>
            </a:r>
            <a:r>
              <a:rPr lang="el-GR"/>
              <a:t> σε στήλη νερού</a:t>
            </a:r>
          </a:p>
        </p:txBody>
      </p:sp>
      <p:pic>
        <p:nvPicPr>
          <p:cNvPr id="478212" name="Picture 4" descr="peiramatikh diataksh"/>
          <p:cNvPicPr>
            <a:picLocks noChangeAspect="1" noChangeArrowheads="1"/>
          </p:cNvPicPr>
          <p:nvPr/>
        </p:nvPicPr>
        <p:blipFill>
          <a:blip r:embed="rId2"/>
          <a:srcRect/>
          <a:stretch>
            <a:fillRect/>
          </a:stretch>
        </p:blipFill>
        <p:spPr bwMode="auto">
          <a:xfrm>
            <a:off x="1727200" y="2216171"/>
            <a:ext cx="5688013" cy="4213225"/>
          </a:xfrm>
          <a:prstGeom prst="rect">
            <a:avLst/>
          </a:prstGeom>
          <a:noFill/>
        </p:spPr>
      </p:pic>
      <p:pic>
        <p:nvPicPr>
          <p:cNvPr id="8"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3</a:t>
            </a:r>
            <a:r>
              <a:rPr lang="en-US" dirty="0" smtClean="0">
                <a:solidFill>
                  <a:srgbClr val="50ABBC"/>
                </a:solidFill>
              </a:rPr>
              <a:t>3</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normAutofit fontScale="90000"/>
          </a:bodyPr>
          <a:lstStyle/>
          <a:p>
            <a:r>
              <a:rPr lang="el-GR" dirty="0">
                <a:solidFill>
                  <a:schemeClr val="accent1"/>
                </a:solidFill>
              </a:rPr>
              <a:t>Αντιδραστήρες </a:t>
            </a:r>
            <a:r>
              <a:rPr lang="en-US" dirty="0">
                <a:solidFill>
                  <a:schemeClr val="accent1"/>
                </a:solidFill>
              </a:rPr>
              <a:t>bubble column </a:t>
            </a:r>
            <a:r>
              <a:rPr lang="el-GR" dirty="0">
                <a:solidFill>
                  <a:schemeClr val="accent1"/>
                </a:solidFill>
              </a:rPr>
              <a:t>σε σειρά</a:t>
            </a:r>
          </a:p>
        </p:txBody>
      </p:sp>
      <p:pic>
        <p:nvPicPr>
          <p:cNvPr id="480260" name="Picture 4"/>
          <p:cNvPicPr>
            <a:picLocks noGrp="1" noChangeAspect="1" noChangeArrowheads="1"/>
          </p:cNvPicPr>
          <p:nvPr>
            <p:ph type="body" idx="1"/>
          </p:nvPr>
        </p:nvPicPr>
        <p:blipFill>
          <a:blip r:embed="rId2"/>
          <a:srcRect/>
          <a:stretch>
            <a:fillRect/>
          </a:stretch>
        </p:blipFill>
        <p:spPr>
          <a:xfrm>
            <a:off x="179388" y="1550988"/>
            <a:ext cx="8785225" cy="4191000"/>
          </a:xfrm>
          <a:noFill/>
          <a:ln/>
        </p:spPr>
      </p:pic>
      <p:pic>
        <p:nvPicPr>
          <p:cNvPr id="7"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34</a:t>
            </a:r>
            <a:endParaRPr lang="el-GR" dirty="0" smtClean="0">
              <a:solidFill>
                <a:srgbClr val="50ABB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l-GR" dirty="0">
                <a:solidFill>
                  <a:schemeClr val="accent1"/>
                </a:solidFill>
              </a:rPr>
              <a:t>Χρήσεις Ο</a:t>
            </a:r>
            <a:r>
              <a:rPr lang="el-GR" baseline="-25000" dirty="0">
                <a:solidFill>
                  <a:schemeClr val="accent1"/>
                </a:solidFill>
              </a:rPr>
              <a:t>3</a:t>
            </a:r>
          </a:p>
        </p:txBody>
      </p:sp>
      <p:sp>
        <p:nvSpPr>
          <p:cNvPr id="428035" name="Rectangle 3"/>
          <p:cNvSpPr>
            <a:spLocks noGrp="1" noChangeArrowheads="1"/>
          </p:cNvSpPr>
          <p:nvPr>
            <p:ph type="body" idx="1"/>
          </p:nvPr>
        </p:nvSpPr>
        <p:spPr/>
        <p:txBody>
          <a:bodyPr>
            <a:normAutofit lnSpcReduction="10000"/>
          </a:bodyPr>
          <a:lstStyle/>
          <a:p>
            <a:pPr marL="609600" indent="-609600"/>
            <a:r>
              <a:rPr lang="el-GR"/>
              <a:t>Το Ο</a:t>
            </a:r>
            <a:r>
              <a:rPr lang="el-GR" baseline="-25000"/>
              <a:t>3</a:t>
            </a:r>
            <a:r>
              <a:rPr lang="el-GR"/>
              <a:t> χρησιμοποιείται για:</a:t>
            </a:r>
          </a:p>
          <a:p>
            <a:pPr marL="609600" indent="-609600">
              <a:buFont typeface="Wingdings" pitchFamily="2" charset="2"/>
              <a:buAutoNum type="arabicPeriod"/>
            </a:pPr>
            <a:r>
              <a:rPr lang="el-GR"/>
              <a:t>Απολύμανση</a:t>
            </a:r>
          </a:p>
          <a:p>
            <a:pPr marL="609600" indent="-609600">
              <a:buFont typeface="Wingdings" pitchFamily="2" charset="2"/>
              <a:buAutoNum type="arabicPeriod"/>
            </a:pPr>
            <a:r>
              <a:rPr lang="el-GR"/>
              <a:t>Οξείδωση </a:t>
            </a:r>
            <a:r>
              <a:rPr lang="en-US"/>
              <a:t>Fe</a:t>
            </a:r>
            <a:r>
              <a:rPr lang="en-US" baseline="30000"/>
              <a:t>2+</a:t>
            </a:r>
            <a:r>
              <a:rPr lang="en-US"/>
              <a:t> </a:t>
            </a:r>
            <a:r>
              <a:rPr lang="el-GR"/>
              <a:t>και </a:t>
            </a:r>
            <a:r>
              <a:rPr lang="en-US"/>
              <a:t>Mn</a:t>
            </a:r>
            <a:r>
              <a:rPr lang="en-US" baseline="30000"/>
              <a:t>2+</a:t>
            </a:r>
            <a:endParaRPr lang="el-GR" baseline="30000"/>
          </a:p>
          <a:p>
            <a:pPr marL="609600" indent="-609600">
              <a:buFont typeface="Wingdings" pitchFamily="2" charset="2"/>
              <a:buAutoNum type="arabicPeriod"/>
            </a:pPr>
            <a:r>
              <a:rPr lang="el-GR"/>
              <a:t>Οξείδωση Η</a:t>
            </a:r>
            <a:r>
              <a:rPr lang="el-GR" sz="3800" baseline="-25000">
                <a:solidFill>
                  <a:schemeClr val="tx2"/>
                </a:solidFill>
              </a:rPr>
              <a:t>2</a:t>
            </a:r>
            <a:r>
              <a:rPr lang="en-US"/>
              <a:t>S </a:t>
            </a:r>
            <a:r>
              <a:rPr lang="el-GR"/>
              <a:t>και σουλφιδίων</a:t>
            </a:r>
          </a:p>
          <a:p>
            <a:pPr marL="609600" indent="-609600">
              <a:buFont typeface="Wingdings" pitchFamily="2" charset="2"/>
              <a:buAutoNum type="arabicPeriod"/>
            </a:pPr>
            <a:r>
              <a:rPr lang="el-GR"/>
              <a:t>Οξείδωση ενώσεων που προκαλούν οσμές και γεύσεις στο νερό</a:t>
            </a:r>
          </a:p>
          <a:p>
            <a:pPr marL="609600" indent="-609600">
              <a:buFont typeface="Wingdings" pitchFamily="2" charset="2"/>
              <a:buAutoNum type="arabicPeriod"/>
            </a:pPr>
            <a:r>
              <a:rPr lang="el-GR"/>
              <a:t>Οξείδωση μικρο-ρυπαντών</a:t>
            </a:r>
            <a:r>
              <a:rPr lang="el-GR">
                <a:solidFill>
                  <a:srgbClr val="FF0000"/>
                </a:solidFill>
              </a:rPr>
              <a:t>?????</a:t>
            </a:r>
          </a:p>
          <a:p>
            <a:pPr marL="609600" indent="-609600">
              <a:buFont typeface="Wingdings" pitchFamily="2" charset="2"/>
              <a:buAutoNum type="arabicPeriod"/>
            </a:pPr>
            <a:r>
              <a:rPr lang="el-GR"/>
              <a:t>Απομάκρυνση χρώματος</a:t>
            </a:r>
          </a:p>
          <a:p>
            <a:pPr marL="609600" indent="-609600"/>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l-GR" dirty="0">
                <a:solidFill>
                  <a:schemeClr val="accent1"/>
                </a:solidFill>
              </a:rPr>
              <a:t>Απολύμανση</a:t>
            </a:r>
          </a:p>
        </p:txBody>
      </p:sp>
      <p:sp>
        <p:nvSpPr>
          <p:cNvPr id="446467" name="Rectangle 3"/>
          <p:cNvSpPr>
            <a:spLocks noGrp="1" noChangeArrowheads="1"/>
          </p:cNvSpPr>
          <p:nvPr>
            <p:ph type="body" idx="1"/>
          </p:nvPr>
        </p:nvSpPr>
        <p:spPr/>
        <p:txBody>
          <a:bodyPr>
            <a:normAutofit lnSpcReduction="10000"/>
          </a:bodyPr>
          <a:lstStyle/>
          <a:p>
            <a:r>
              <a:rPr lang="el-GR"/>
              <a:t>Το όζον καταστρέφει τους παθογόνους μικροοργανισμούς (βακτήρια και ιούς), που απαντούν στο νερό και στα υγρά απόβλητα.</a:t>
            </a:r>
          </a:p>
          <a:p>
            <a:r>
              <a:rPr lang="el-GR"/>
              <a:t>Δρα πιο γρήγορα και πιο αποτελεσματικά από τα άλλα απολυμαντικά (π.χ. </a:t>
            </a:r>
            <a:r>
              <a:rPr lang="en-US"/>
              <a:t>Cl</a:t>
            </a:r>
            <a:r>
              <a:rPr lang="en-US" baseline="-25000"/>
              <a:t>2</a:t>
            </a:r>
            <a:r>
              <a:rPr lang="en-US"/>
              <a:t>)</a:t>
            </a:r>
            <a:r>
              <a:rPr lang="el-GR"/>
              <a:t>.</a:t>
            </a:r>
            <a:endParaRPr lang="en-US"/>
          </a:p>
          <a:p>
            <a:r>
              <a:rPr lang="el-GR"/>
              <a:t>Συγκεντρώσεις όζοντος 0,1-0,2 mg/L, είναι αρκετές για να έχουμε νερό σχεδόν ελεύθερο από μικροοργανισμούς σε διάστημα λίγων δευτερολέπτων.</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36</a:t>
            </a:r>
            <a:endParaRPr lang="el-GR" dirty="0" smtClean="0">
              <a:solidFill>
                <a:srgbClr val="50ABBC"/>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l-GR" dirty="0">
                <a:solidFill>
                  <a:schemeClr val="accent1"/>
                </a:solidFill>
              </a:rPr>
              <a:t>Απολυμαντική δράση Ο</a:t>
            </a:r>
            <a:r>
              <a:rPr lang="el-GR" baseline="-25000" dirty="0">
                <a:solidFill>
                  <a:schemeClr val="accent1"/>
                </a:solidFill>
              </a:rPr>
              <a:t>3</a:t>
            </a:r>
          </a:p>
        </p:txBody>
      </p:sp>
      <p:sp>
        <p:nvSpPr>
          <p:cNvPr id="447491" name="Rectangle 3"/>
          <p:cNvSpPr>
            <a:spLocks noGrp="1" noChangeArrowheads="1"/>
          </p:cNvSpPr>
          <p:nvPr>
            <p:ph type="body" idx="1"/>
          </p:nvPr>
        </p:nvSpPr>
        <p:spPr/>
        <p:txBody>
          <a:bodyPr>
            <a:normAutofit lnSpcReduction="10000"/>
          </a:bodyPr>
          <a:lstStyle/>
          <a:p>
            <a:pPr>
              <a:lnSpc>
                <a:spcPct val="90000"/>
              </a:lnSpc>
            </a:pPr>
            <a:r>
              <a:rPr lang="el-GR"/>
              <a:t>Μικροοργανισμοί ανθεκτικοί στο χλώριο, οι οποίοι οξειδώνονται και καταστρέφονται ταχύτατα από το όζον, είναι οι αμοιβάδες, οι κόκκοι, οι ευμύκητες, οι μυξομύκητες, τα άλγη, τα σπόρια και οι κύστες.</a:t>
            </a:r>
            <a:endParaRPr lang="en-US"/>
          </a:p>
          <a:p>
            <a:pPr>
              <a:lnSpc>
                <a:spcPct val="90000"/>
              </a:lnSpc>
            </a:pPr>
            <a:r>
              <a:rPr lang="el-GR"/>
              <a:t>Συγκεντρώσεις όζοντος 0,3-0,5 mg/L καταστρέφουν ή εξουδετερώνουν τους ιούς μέσα σε λίγα λεπτά σε σύγκριση με τις ώρες που χρειάζονται άλλα απολυμαντικά μέσα ακόμα και σε πολύ μεγάλες συγκεντρώσεις.</a:t>
            </a:r>
          </a:p>
          <a:p>
            <a:pPr>
              <a:lnSpc>
                <a:spcPct val="90000"/>
              </a:lnSpc>
            </a:pPr>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37</a:t>
            </a:r>
            <a:endParaRPr lang="el-GR" dirty="0" smtClean="0">
              <a:solidFill>
                <a:srgbClr val="50ABBC"/>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l-GR" dirty="0">
                <a:solidFill>
                  <a:schemeClr val="accent1"/>
                </a:solidFill>
              </a:rPr>
              <a:t>Άλλες χρήσεις του Ο</a:t>
            </a:r>
            <a:r>
              <a:rPr lang="el-GR" baseline="-25000" dirty="0">
                <a:solidFill>
                  <a:schemeClr val="accent1"/>
                </a:solidFill>
              </a:rPr>
              <a:t>3</a:t>
            </a:r>
          </a:p>
        </p:txBody>
      </p:sp>
      <p:sp>
        <p:nvSpPr>
          <p:cNvPr id="449539" name="Rectangle 3"/>
          <p:cNvSpPr>
            <a:spLocks noGrp="1" noChangeArrowheads="1"/>
          </p:cNvSpPr>
          <p:nvPr>
            <p:ph type="body" idx="1"/>
          </p:nvPr>
        </p:nvSpPr>
        <p:spPr/>
        <p:txBody>
          <a:bodyPr/>
          <a:lstStyle/>
          <a:p>
            <a:r>
              <a:rPr lang="el-GR" b="1"/>
              <a:t>Απομάκρυνση του χρώματος του νερού, </a:t>
            </a:r>
            <a:r>
              <a:rPr lang="el-GR"/>
              <a:t>στο οποίο προσδίδει μια ελκυστική γαλάζια απόχρωση.</a:t>
            </a:r>
            <a:endParaRPr lang="el-GR" b="1"/>
          </a:p>
          <a:p>
            <a:r>
              <a:rPr lang="el-GR" b="1"/>
              <a:t>Απομάκρυνση οσμών. </a:t>
            </a:r>
            <a:r>
              <a:rPr lang="el-GR"/>
              <a:t>Το όζον καταστρέφει την πλειοψηφία των ενώσεων που είναι υπεύθυνες για την ανεπιθύμητη γεύση και οσμή του νερού, ειδικά όλες τις φαινολικές ενώσεις.</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38</a:t>
            </a:r>
            <a:endParaRPr lang="el-GR" dirty="0" smtClean="0">
              <a:solidFill>
                <a:srgbClr val="50ABB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marL="723900" indent="-723900"/>
            <a:r>
              <a:rPr lang="el-GR" sz="3400" dirty="0">
                <a:solidFill>
                  <a:schemeClr val="accent1"/>
                </a:solidFill>
              </a:rPr>
              <a:t>Οξείδωση </a:t>
            </a:r>
            <a:r>
              <a:rPr lang="en-US" sz="3400" dirty="0">
                <a:solidFill>
                  <a:schemeClr val="accent1"/>
                </a:solidFill>
              </a:rPr>
              <a:t>Fe</a:t>
            </a:r>
            <a:r>
              <a:rPr lang="en-US" sz="3400" baseline="30000" dirty="0">
                <a:solidFill>
                  <a:schemeClr val="accent1"/>
                </a:solidFill>
              </a:rPr>
              <a:t>2+</a:t>
            </a:r>
            <a:r>
              <a:rPr lang="el-GR" sz="3400" dirty="0">
                <a:solidFill>
                  <a:schemeClr val="accent1"/>
                </a:solidFill>
              </a:rPr>
              <a:t>, </a:t>
            </a:r>
            <a:r>
              <a:rPr lang="en-US" sz="3400" dirty="0">
                <a:solidFill>
                  <a:schemeClr val="accent1"/>
                </a:solidFill>
              </a:rPr>
              <a:t>Mn</a:t>
            </a:r>
            <a:r>
              <a:rPr lang="en-US" sz="3400" baseline="30000" dirty="0">
                <a:solidFill>
                  <a:schemeClr val="accent1"/>
                </a:solidFill>
              </a:rPr>
              <a:t>2+</a:t>
            </a:r>
            <a:r>
              <a:rPr lang="el-GR" sz="3400" dirty="0">
                <a:solidFill>
                  <a:schemeClr val="accent1"/>
                </a:solidFill>
              </a:rPr>
              <a:t> και θειούχων ενώσεων</a:t>
            </a:r>
            <a:endParaRPr lang="el-GR" sz="3400" baseline="30000" dirty="0">
              <a:solidFill>
                <a:schemeClr val="accent1"/>
              </a:solidFill>
            </a:endParaRPr>
          </a:p>
        </p:txBody>
      </p:sp>
      <p:sp>
        <p:nvSpPr>
          <p:cNvPr id="450563" name="Rectangle 3"/>
          <p:cNvSpPr>
            <a:spLocks noGrp="1" noChangeArrowheads="1"/>
          </p:cNvSpPr>
          <p:nvPr>
            <p:ph type="body" idx="1"/>
          </p:nvPr>
        </p:nvSpPr>
        <p:spPr/>
        <p:txBody>
          <a:bodyPr/>
          <a:lstStyle/>
          <a:p>
            <a:r>
              <a:rPr lang="el-GR" sz="2800"/>
              <a:t>Το όζον προκαλεί την καθίζηση του σιδήρου:</a:t>
            </a:r>
          </a:p>
          <a:p>
            <a:pPr algn="ctr">
              <a:buFont typeface="Wingdings" pitchFamily="2" charset="2"/>
              <a:buNone/>
            </a:pPr>
            <a:r>
              <a:rPr lang="en-US" sz="2800"/>
              <a:t>2Fe</a:t>
            </a:r>
            <a:r>
              <a:rPr lang="en-US" sz="2800" baseline="30000"/>
              <a:t>2+</a:t>
            </a:r>
            <a:r>
              <a:rPr lang="en-US" sz="2800"/>
              <a:t> + O</a:t>
            </a:r>
            <a:r>
              <a:rPr lang="en-US" sz="2800" baseline="-25000"/>
              <a:t>3</a:t>
            </a:r>
            <a:r>
              <a:rPr lang="en-US" sz="2800"/>
              <a:t>(aq) + 5H</a:t>
            </a:r>
            <a:r>
              <a:rPr lang="en-US" sz="2800" baseline="-25000"/>
              <a:t>2</a:t>
            </a:r>
            <a:r>
              <a:rPr lang="en-US" sz="2800"/>
              <a:t>O </a:t>
            </a:r>
            <a:r>
              <a:rPr lang="en-US" sz="2800">
                <a:cs typeface="Times New Roman" pitchFamily="18" charset="0"/>
              </a:rPr>
              <a:t>→ 2Fe(OH)</a:t>
            </a:r>
            <a:r>
              <a:rPr lang="en-US" sz="2800" baseline="-25000">
                <a:cs typeface="Times New Roman" pitchFamily="18" charset="0"/>
              </a:rPr>
              <a:t>3</a:t>
            </a:r>
            <a:r>
              <a:rPr lang="en-US" sz="2800">
                <a:cs typeface="Times New Roman" pitchFamily="18" charset="0"/>
              </a:rPr>
              <a:t>(s) + 4O</a:t>
            </a:r>
            <a:r>
              <a:rPr lang="en-US" sz="2800" baseline="-25000">
                <a:cs typeface="Times New Roman" pitchFamily="18" charset="0"/>
              </a:rPr>
              <a:t>2</a:t>
            </a:r>
            <a:r>
              <a:rPr lang="en-US" sz="2800">
                <a:cs typeface="Times New Roman" pitchFamily="18" charset="0"/>
              </a:rPr>
              <a:t> + 4H</a:t>
            </a:r>
            <a:r>
              <a:rPr lang="en-US" sz="2800" baseline="30000">
                <a:cs typeface="Times New Roman" pitchFamily="18" charset="0"/>
              </a:rPr>
              <a:t>+</a:t>
            </a:r>
            <a:endParaRPr lang="el-GR" sz="2800"/>
          </a:p>
          <a:p>
            <a:r>
              <a:rPr lang="el-GR" sz="2800"/>
              <a:t>Οι ενώσεις του μαγγανίου απομακρύνονται χωρίς να χρειάζεται καταλύτης ή υψηλές τιμές </a:t>
            </a:r>
            <a:r>
              <a:rPr lang="en-US" sz="2800"/>
              <a:t>p</a:t>
            </a:r>
            <a:r>
              <a:rPr lang="el-GR" sz="2800"/>
              <a:t>Η:</a:t>
            </a:r>
          </a:p>
          <a:p>
            <a:pPr algn="ctr">
              <a:buFont typeface="Wingdings" pitchFamily="2" charset="2"/>
              <a:buNone/>
            </a:pPr>
            <a:r>
              <a:rPr lang="en-US" sz="2800"/>
              <a:t>Mn</a:t>
            </a:r>
            <a:r>
              <a:rPr lang="en-US" sz="2800" baseline="30000"/>
              <a:t>2+</a:t>
            </a:r>
            <a:r>
              <a:rPr lang="en-US" sz="2800"/>
              <a:t> + O</a:t>
            </a:r>
            <a:r>
              <a:rPr lang="en-US" sz="2800" baseline="-25000"/>
              <a:t>3</a:t>
            </a:r>
            <a:r>
              <a:rPr lang="en-US" sz="2800"/>
              <a:t>(aq) + H</a:t>
            </a:r>
            <a:r>
              <a:rPr lang="en-US" sz="2800" baseline="-25000"/>
              <a:t>2</a:t>
            </a:r>
            <a:r>
              <a:rPr lang="en-US" sz="2800"/>
              <a:t>O </a:t>
            </a:r>
            <a:r>
              <a:rPr lang="en-US" sz="2800">
                <a:cs typeface="Times New Roman" pitchFamily="18" charset="0"/>
              </a:rPr>
              <a:t>→ MnO</a:t>
            </a:r>
            <a:r>
              <a:rPr lang="en-US" sz="2800" baseline="-25000">
                <a:cs typeface="Times New Roman" pitchFamily="18" charset="0"/>
              </a:rPr>
              <a:t>2</a:t>
            </a:r>
            <a:r>
              <a:rPr lang="en-US" sz="2800">
                <a:cs typeface="Times New Roman" pitchFamily="18" charset="0"/>
              </a:rPr>
              <a:t>(s) + O</a:t>
            </a:r>
            <a:r>
              <a:rPr lang="en-US" sz="2800" baseline="-25000">
                <a:cs typeface="Times New Roman" pitchFamily="18" charset="0"/>
              </a:rPr>
              <a:t>2</a:t>
            </a:r>
            <a:r>
              <a:rPr lang="en-US" sz="2800">
                <a:cs typeface="Times New Roman" pitchFamily="18" charset="0"/>
              </a:rPr>
              <a:t> + 2H</a:t>
            </a:r>
            <a:r>
              <a:rPr lang="en-US" sz="2800" baseline="30000">
                <a:cs typeface="Times New Roman" pitchFamily="18" charset="0"/>
              </a:rPr>
              <a:t>+</a:t>
            </a:r>
            <a:endParaRPr lang="el-GR" sz="2800"/>
          </a:p>
          <a:p>
            <a:r>
              <a:rPr lang="el-GR" sz="2800"/>
              <a:t>Το υδρόθειο και άλλες θειούχες ενώσεις καταστρέφονται από το όζον χωρίς προβλήματα:</a:t>
            </a:r>
          </a:p>
          <a:p>
            <a:pPr algn="ctr">
              <a:buFont typeface="Wingdings" pitchFamily="2" charset="2"/>
              <a:buNone/>
            </a:pPr>
            <a:r>
              <a:rPr lang="en-US" sz="2800"/>
              <a:t>H</a:t>
            </a:r>
            <a:r>
              <a:rPr lang="en-US" sz="2800" baseline="-25000"/>
              <a:t>2</a:t>
            </a:r>
            <a:r>
              <a:rPr lang="en-US" sz="2800"/>
              <a:t>S + O</a:t>
            </a:r>
            <a:r>
              <a:rPr lang="en-US" sz="2800" baseline="-25000"/>
              <a:t>3</a:t>
            </a:r>
            <a:r>
              <a:rPr lang="en-US" sz="2800"/>
              <a:t>(aq) </a:t>
            </a:r>
            <a:r>
              <a:rPr lang="en-US" sz="2800">
                <a:cs typeface="Times New Roman" pitchFamily="18" charset="0"/>
              </a:rPr>
              <a:t>→ S</a:t>
            </a:r>
            <a:r>
              <a:rPr lang="en-US" sz="2800" baseline="-25000">
                <a:cs typeface="Times New Roman" pitchFamily="18" charset="0"/>
              </a:rPr>
              <a:t>0</a:t>
            </a:r>
            <a:r>
              <a:rPr lang="en-US" sz="2800">
                <a:cs typeface="Times New Roman" pitchFamily="18" charset="0"/>
              </a:rPr>
              <a:t> + 4O</a:t>
            </a:r>
            <a:r>
              <a:rPr lang="en-US" sz="2800" baseline="-25000">
                <a:cs typeface="Times New Roman" pitchFamily="18" charset="0"/>
              </a:rPr>
              <a:t>2</a:t>
            </a:r>
            <a:r>
              <a:rPr lang="en-US" sz="2800">
                <a:cs typeface="Times New Roman" pitchFamily="18" charset="0"/>
              </a:rPr>
              <a:t> +</a:t>
            </a:r>
            <a:r>
              <a:rPr lang="en-US" sz="2800"/>
              <a:t> H</a:t>
            </a:r>
            <a:r>
              <a:rPr lang="en-US" sz="2800" baseline="-25000"/>
              <a:t>2</a:t>
            </a:r>
            <a:r>
              <a:rPr lang="en-US" sz="2800"/>
              <a:t>O</a:t>
            </a:r>
            <a:endParaRPr lang="el-GR" sz="2800"/>
          </a:p>
          <a:p>
            <a:endParaRPr lang="el-GR" sz="2800"/>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39</a:t>
            </a:r>
            <a:endParaRPr lang="el-GR" dirty="0" smtClean="0">
              <a:solidFill>
                <a:srgbClr val="50ABB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a:xfrm>
            <a:off x="457200" y="142852"/>
            <a:ext cx="8229600" cy="1143000"/>
          </a:xfrm>
        </p:spPr>
        <p:txBody>
          <a:bodyPr>
            <a:normAutofit/>
          </a:bodyPr>
          <a:lstStyle/>
          <a:p>
            <a:r>
              <a:rPr lang="el-GR" dirty="0">
                <a:solidFill>
                  <a:schemeClr val="accent1"/>
                </a:solidFill>
              </a:rPr>
              <a:t>Προηγμένες Διεργασίες Οξείδωσης</a:t>
            </a:r>
          </a:p>
        </p:txBody>
      </p:sp>
      <p:graphicFrame>
        <p:nvGraphicFramePr>
          <p:cNvPr id="303305" name="Object 201"/>
          <p:cNvGraphicFramePr>
            <a:graphicFrameLocks noChangeAspect="1"/>
          </p:cNvGraphicFramePr>
          <p:nvPr>
            <p:ph idx="1"/>
          </p:nvPr>
        </p:nvGraphicFramePr>
        <p:xfrm>
          <a:off x="323850" y="1192213"/>
          <a:ext cx="8569325" cy="4949825"/>
        </p:xfrm>
        <a:graphic>
          <a:graphicData uri="http://schemas.openxmlformats.org/presentationml/2006/ole">
            <p:oleObj spid="_x0000_s54274" name="CS ChemDraw Drawing" r:id="rId3" imgW="4156560" imgH="2400480" progId="">
              <p:embed/>
            </p:oleObj>
          </a:graphicData>
        </a:graphic>
      </p:graphicFrame>
      <p:sp>
        <p:nvSpPr>
          <p:cNvPr id="303308" name="AutoShape 204"/>
          <p:cNvSpPr>
            <a:spLocks noChangeArrowheads="1"/>
          </p:cNvSpPr>
          <p:nvPr/>
        </p:nvSpPr>
        <p:spPr bwMode="auto">
          <a:xfrm>
            <a:off x="1187450" y="4005263"/>
            <a:ext cx="865188" cy="503237"/>
          </a:xfrm>
          <a:prstGeom prst="wedgeRoundRectCallout">
            <a:avLst>
              <a:gd name="adj1" fmla="val -41194"/>
              <a:gd name="adj2" fmla="val 85014"/>
              <a:gd name="adj3" fmla="val 16667"/>
            </a:avLst>
          </a:prstGeom>
          <a:noFill/>
          <a:ln w="25400">
            <a:solidFill>
              <a:schemeClr val="accent2"/>
            </a:solidFill>
            <a:miter lim="800000"/>
            <a:headEnd/>
            <a:tailEnd/>
          </a:ln>
          <a:effectLst/>
        </p:spPr>
        <p:txBody>
          <a:bodyPr/>
          <a:lstStyle/>
          <a:p>
            <a:pPr algn="ctr"/>
            <a:r>
              <a:rPr lang="el-GR" sz="2400">
                <a:latin typeface="Times New Roman" pitchFamily="18" charset="0"/>
              </a:rPr>
              <a:t>ΟΚ</a:t>
            </a:r>
          </a:p>
        </p:txBody>
      </p:sp>
      <p:sp>
        <p:nvSpPr>
          <p:cNvPr id="303309" name="AutoShape 205"/>
          <p:cNvSpPr>
            <a:spLocks noChangeArrowheads="1"/>
          </p:cNvSpPr>
          <p:nvPr/>
        </p:nvSpPr>
        <p:spPr bwMode="auto">
          <a:xfrm>
            <a:off x="755650" y="1773238"/>
            <a:ext cx="1584325" cy="576262"/>
          </a:xfrm>
          <a:prstGeom prst="roundRect">
            <a:avLst>
              <a:gd name="adj" fmla="val 16667"/>
            </a:avLst>
          </a:prstGeom>
          <a:noFill/>
          <a:ln w="25400">
            <a:solidFill>
              <a:schemeClr val="accent2"/>
            </a:solidFill>
            <a:round/>
            <a:headEnd/>
            <a:tailEnd/>
          </a:ln>
          <a:effectLst/>
        </p:spPr>
        <p:txBody>
          <a:bodyPr wrap="none" anchor="ctr"/>
          <a:lstStyle/>
          <a:p>
            <a:endParaRPr lang="el-GR"/>
          </a:p>
        </p:txBody>
      </p:sp>
      <p:sp>
        <p:nvSpPr>
          <p:cNvPr id="303310" name="AutoShape 206"/>
          <p:cNvSpPr>
            <a:spLocks noChangeArrowheads="1"/>
          </p:cNvSpPr>
          <p:nvPr/>
        </p:nvSpPr>
        <p:spPr bwMode="auto">
          <a:xfrm>
            <a:off x="2627313" y="1196975"/>
            <a:ext cx="2520950" cy="431800"/>
          </a:xfrm>
          <a:prstGeom prst="roundRect">
            <a:avLst>
              <a:gd name="adj" fmla="val 16667"/>
            </a:avLst>
          </a:prstGeom>
          <a:noFill/>
          <a:ln w="25400">
            <a:solidFill>
              <a:schemeClr val="accent2"/>
            </a:solidFill>
            <a:round/>
            <a:headEnd/>
            <a:tailEnd/>
          </a:ln>
          <a:effectLst/>
        </p:spPr>
        <p:txBody>
          <a:bodyPr wrap="none" anchor="ctr"/>
          <a:lstStyle/>
          <a:p>
            <a:endParaRPr lang="el-GR"/>
          </a:p>
        </p:txBody>
      </p:sp>
      <p:pic>
        <p:nvPicPr>
          <p:cNvPr id="10"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3308"/>
                                        </p:tgtEl>
                                        <p:attrNameLst>
                                          <p:attrName>style.visibility</p:attrName>
                                        </p:attrNameLst>
                                      </p:cBhvr>
                                      <p:to>
                                        <p:strVal val="visible"/>
                                      </p:to>
                                    </p:set>
                                    <p:animEffect transition="in" filter="diamond(in)">
                                      <p:cBhvr>
                                        <p:cTn id="7" dur="2000"/>
                                        <p:tgtEl>
                                          <p:spTgt spid="30330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03309"/>
                                        </p:tgtEl>
                                        <p:attrNameLst>
                                          <p:attrName>style.visibility</p:attrName>
                                        </p:attrNameLst>
                                      </p:cBhvr>
                                      <p:to>
                                        <p:strVal val="visible"/>
                                      </p:to>
                                    </p:set>
                                    <p:animEffect transition="in" filter="wheel(8)">
                                      <p:cBhvr>
                                        <p:cTn id="12" dur="1000"/>
                                        <p:tgtEl>
                                          <p:spTgt spid="303309"/>
                                        </p:tgtEl>
                                      </p:cBhvr>
                                    </p:animEffect>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303310"/>
                                        </p:tgtEl>
                                        <p:attrNameLst>
                                          <p:attrName>style.visibility</p:attrName>
                                        </p:attrNameLst>
                                      </p:cBhvr>
                                      <p:to>
                                        <p:strVal val="visible"/>
                                      </p:to>
                                    </p:set>
                                    <p:animEffect transition="in" filter="wheel(8)">
                                      <p:cBhvr>
                                        <p:cTn id="16" dur="1000"/>
                                        <p:tgtEl>
                                          <p:spTgt spid="303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308" grpId="0" animBg="1"/>
      <p:bldP spid="303309" grpId="0" animBg="1"/>
      <p:bldP spid="3033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l-GR" dirty="0">
                <a:solidFill>
                  <a:schemeClr val="accent1"/>
                </a:solidFill>
              </a:rPr>
              <a:t>Απομάκρυνση οργανικών υλικών</a:t>
            </a:r>
          </a:p>
        </p:txBody>
      </p:sp>
      <p:sp>
        <p:nvSpPr>
          <p:cNvPr id="451587" name="Rectangle 3"/>
          <p:cNvSpPr>
            <a:spLocks noGrp="1" noChangeArrowheads="1"/>
          </p:cNvSpPr>
          <p:nvPr>
            <p:ph type="body" idx="1"/>
          </p:nvPr>
        </p:nvSpPr>
        <p:spPr/>
        <p:txBody>
          <a:bodyPr>
            <a:normAutofit lnSpcReduction="10000"/>
          </a:bodyPr>
          <a:lstStyle/>
          <a:p>
            <a:pPr>
              <a:lnSpc>
                <a:spcPct val="90000"/>
              </a:lnSpc>
            </a:pPr>
            <a:r>
              <a:rPr lang="el-GR" dirty="0"/>
              <a:t>Το όζον οξειδώνει σε ικανοποιητικό βαθμό διάφορες οργανικές ενώσεις:</a:t>
            </a:r>
          </a:p>
          <a:p>
            <a:pPr>
              <a:lnSpc>
                <a:spcPct val="90000"/>
              </a:lnSpc>
            </a:pPr>
            <a:r>
              <a:rPr lang="el-GR" b="1" dirty="0"/>
              <a:t>Απορρυπαντικά: </a:t>
            </a:r>
            <a:r>
              <a:rPr lang="el-GR" dirty="0"/>
              <a:t>Αν χρησιμοποιηθεί σε ικανοποιητικές ποσότητες, το όζον απομακρύνει τα απορρυπαντικά σε πολύ μεγάλο ποσοστό </a:t>
            </a:r>
          </a:p>
          <a:p>
            <a:pPr>
              <a:lnSpc>
                <a:spcPct val="90000"/>
              </a:lnSpc>
            </a:pPr>
            <a:r>
              <a:rPr lang="el-GR" b="1" dirty="0"/>
              <a:t>Οργανοφωσφορικά φυτοφαρμάκα </a:t>
            </a:r>
            <a:r>
              <a:rPr lang="el-GR" dirty="0"/>
              <a:t>(παραθείο, μαλαθείο και μεθυλοπαραθείο): απομάκρυνσή τους με ικανή ποσότητα </a:t>
            </a:r>
            <a:r>
              <a:rPr lang="el-GR" dirty="0" smtClean="0"/>
              <a:t>όζοντος</a:t>
            </a:r>
            <a:endParaRPr lang="el-GR" dirty="0"/>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4</a:t>
            </a:r>
            <a:r>
              <a:rPr lang="en-US" dirty="0" smtClean="0">
                <a:solidFill>
                  <a:srgbClr val="50ABBC"/>
                </a:solidFill>
              </a:rPr>
              <a:t>0</a:t>
            </a:r>
            <a:endParaRPr lang="el-GR" dirty="0" smtClean="0">
              <a:solidFill>
                <a:srgbClr val="50ABB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l-GR" dirty="0">
                <a:solidFill>
                  <a:schemeClr val="accent1"/>
                </a:solidFill>
              </a:rPr>
              <a:t>Πλεονεκτήματα Ο</a:t>
            </a:r>
            <a:r>
              <a:rPr lang="el-GR" baseline="-25000" dirty="0">
                <a:solidFill>
                  <a:schemeClr val="accent1"/>
                </a:solidFill>
              </a:rPr>
              <a:t>3</a:t>
            </a:r>
          </a:p>
        </p:txBody>
      </p:sp>
      <p:sp>
        <p:nvSpPr>
          <p:cNvPr id="485379" name="Rectangle 3"/>
          <p:cNvSpPr>
            <a:spLocks noGrp="1" noChangeArrowheads="1"/>
          </p:cNvSpPr>
          <p:nvPr>
            <p:ph type="body" idx="1"/>
          </p:nvPr>
        </p:nvSpPr>
        <p:spPr/>
        <p:txBody>
          <a:bodyPr/>
          <a:lstStyle/>
          <a:p>
            <a:pPr>
              <a:lnSpc>
                <a:spcPct val="90000"/>
              </a:lnSpc>
              <a:spcBef>
                <a:spcPct val="0"/>
              </a:spcBef>
            </a:pPr>
            <a:r>
              <a:rPr lang="en-GB" dirty="0" err="1">
                <a:cs typeface="Times New Roman" pitchFamily="18" charset="0"/>
              </a:rPr>
              <a:t>Ισχυρό</a:t>
            </a:r>
            <a:r>
              <a:rPr lang="en-GB" dirty="0">
                <a:cs typeface="Times New Roman" pitchFamily="18" charset="0"/>
              </a:rPr>
              <a:t> </a:t>
            </a:r>
            <a:r>
              <a:rPr lang="en-GB" dirty="0" err="1">
                <a:cs typeface="Times New Roman" pitchFamily="18" charset="0"/>
              </a:rPr>
              <a:t>απολυμαντικό</a:t>
            </a:r>
            <a:endParaRPr lang="el-GR" dirty="0">
              <a:cs typeface="Times New Roman" pitchFamily="18" charset="0"/>
            </a:endParaRPr>
          </a:p>
          <a:p>
            <a:pPr>
              <a:lnSpc>
                <a:spcPct val="90000"/>
              </a:lnSpc>
              <a:spcBef>
                <a:spcPct val="0"/>
              </a:spcBef>
            </a:pPr>
            <a:r>
              <a:rPr lang="en-GB" dirty="0" err="1">
                <a:cs typeface="Times New Roman" pitchFamily="18" charset="0"/>
              </a:rPr>
              <a:t>Δεν</a:t>
            </a:r>
            <a:r>
              <a:rPr lang="en-GB" dirty="0">
                <a:cs typeface="Times New Roman" pitchFamily="18" charset="0"/>
              </a:rPr>
              <a:t> </a:t>
            </a:r>
            <a:r>
              <a:rPr lang="en-GB" dirty="0" err="1">
                <a:cs typeface="Times New Roman" pitchFamily="18" charset="0"/>
              </a:rPr>
              <a:t>απαιτεί</a:t>
            </a:r>
            <a:r>
              <a:rPr lang="en-GB" dirty="0">
                <a:cs typeface="Times New Roman" pitchFamily="18" charset="0"/>
              </a:rPr>
              <a:t> </a:t>
            </a:r>
            <a:r>
              <a:rPr lang="en-GB" dirty="0" err="1">
                <a:cs typeface="Times New Roman" pitchFamily="18" charset="0"/>
              </a:rPr>
              <a:t>αγορά</a:t>
            </a:r>
            <a:r>
              <a:rPr lang="en-GB" dirty="0">
                <a:cs typeface="Times New Roman" pitchFamily="18" charset="0"/>
              </a:rPr>
              <a:t> </a:t>
            </a:r>
            <a:r>
              <a:rPr lang="en-GB" dirty="0" err="1">
                <a:cs typeface="Times New Roman" pitchFamily="18" charset="0"/>
              </a:rPr>
              <a:t>και</a:t>
            </a:r>
            <a:r>
              <a:rPr lang="en-GB" dirty="0">
                <a:cs typeface="Times New Roman" pitchFamily="18" charset="0"/>
              </a:rPr>
              <a:t> </a:t>
            </a:r>
            <a:r>
              <a:rPr lang="en-GB" dirty="0" err="1">
                <a:cs typeface="Times New Roman" pitchFamily="18" charset="0"/>
              </a:rPr>
              <a:t>χειρισμό</a:t>
            </a:r>
            <a:r>
              <a:rPr lang="en-GB" dirty="0">
                <a:cs typeface="Times New Roman" pitchFamily="18" charset="0"/>
              </a:rPr>
              <a:t> </a:t>
            </a:r>
            <a:r>
              <a:rPr lang="en-GB" dirty="0" err="1">
                <a:cs typeface="Times New Roman" pitchFamily="18" charset="0"/>
              </a:rPr>
              <a:t>χημικών</a:t>
            </a:r>
            <a:r>
              <a:rPr lang="el-GR" dirty="0">
                <a:cs typeface="Times New Roman" pitchFamily="18" charset="0"/>
              </a:rPr>
              <a:t> αντιδραστηρίων</a:t>
            </a:r>
            <a:endParaRPr lang="en-GB" dirty="0"/>
          </a:p>
          <a:p>
            <a:pPr>
              <a:lnSpc>
                <a:spcPct val="90000"/>
              </a:lnSpc>
              <a:spcBef>
                <a:spcPct val="0"/>
              </a:spcBef>
            </a:pPr>
            <a:r>
              <a:rPr lang="en-GB" dirty="0" err="1">
                <a:cs typeface="Times New Roman" pitchFamily="18" charset="0"/>
              </a:rPr>
              <a:t>Δεν</a:t>
            </a:r>
            <a:r>
              <a:rPr lang="en-GB" dirty="0">
                <a:cs typeface="Times New Roman" pitchFamily="18" charset="0"/>
              </a:rPr>
              <a:t> </a:t>
            </a:r>
            <a:r>
              <a:rPr lang="en-GB" dirty="0" err="1">
                <a:cs typeface="Times New Roman" pitchFamily="18" charset="0"/>
              </a:rPr>
              <a:t>απαιτεί</a:t>
            </a:r>
            <a:r>
              <a:rPr lang="en-GB" dirty="0">
                <a:cs typeface="Times New Roman" pitchFamily="18" charset="0"/>
              </a:rPr>
              <a:t> </a:t>
            </a:r>
            <a:r>
              <a:rPr lang="en-GB" dirty="0" err="1">
                <a:cs typeface="Times New Roman" pitchFamily="18" charset="0"/>
              </a:rPr>
              <a:t>μεγάλο</a:t>
            </a:r>
            <a:r>
              <a:rPr lang="en-GB" dirty="0">
                <a:cs typeface="Times New Roman" pitchFamily="18" charset="0"/>
              </a:rPr>
              <a:t> </a:t>
            </a:r>
            <a:r>
              <a:rPr lang="en-GB" dirty="0" err="1">
                <a:cs typeface="Times New Roman" pitchFamily="18" charset="0"/>
              </a:rPr>
              <a:t>χώρο</a:t>
            </a:r>
            <a:endParaRPr lang="en-GB" dirty="0"/>
          </a:p>
          <a:p>
            <a:pPr>
              <a:lnSpc>
                <a:spcPct val="90000"/>
              </a:lnSpc>
              <a:spcBef>
                <a:spcPct val="0"/>
              </a:spcBef>
            </a:pPr>
            <a:r>
              <a:rPr lang="en-GB" dirty="0" err="1">
                <a:cs typeface="Times New Roman" pitchFamily="18" charset="0"/>
              </a:rPr>
              <a:t>Προσαρμόζεται</a:t>
            </a:r>
            <a:r>
              <a:rPr lang="en-GB" dirty="0">
                <a:cs typeface="Times New Roman" pitchFamily="18" charset="0"/>
              </a:rPr>
              <a:t> </a:t>
            </a:r>
            <a:r>
              <a:rPr lang="en-GB" dirty="0" err="1">
                <a:cs typeface="Times New Roman" pitchFamily="18" charset="0"/>
              </a:rPr>
              <a:t>εύκολα</a:t>
            </a:r>
            <a:r>
              <a:rPr lang="en-GB" dirty="0">
                <a:cs typeface="Times New Roman" pitchFamily="18" charset="0"/>
              </a:rPr>
              <a:t> </a:t>
            </a:r>
            <a:r>
              <a:rPr lang="en-GB" dirty="0" err="1">
                <a:cs typeface="Times New Roman" pitchFamily="18" charset="0"/>
              </a:rPr>
              <a:t>σε</a:t>
            </a:r>
            <a:r>
              <a:rPr lang="en-GB" dirty="0">
                <a:cs typeface="Times New Roman" pitchFamily="18" charset="0"/>
              </a:rPr>
              <a:t> </a:t>
            </a:r>
            <a:r>
              <a:rPr lang="en-GB" dirty="0" err="1">
                <a:cs typeface="Times New Roman" pitchFamily="18" charset="0"/>
              </a:rPr>
              <a:t>υπάρχουσες</a:t>
            </a:r>
            <a:r>
              <a:rPr lang="en-GB" dirty="0">
                <a:cs typeface="Times New Roman" pitchFamily="18" charset="0"/>
              </a:rPr>
              <a:t> </a:t>
            </a:r>
            <a:r>
              <a:rPr lang="en-GB" dirty="0" err="1">
                <a:cs typeface="Times New Roman" pitchFamily="18" charset="0"/>
              </a:rPr>
              <a:t>εγκαταστάσεις</a:t>
            </a:r>
            <a:endParaRPr lang="el-GR" dirty="0">
              <a:cs typeface="Times New Roman" pitchFamily="18" charset="0"/>
            </a:endParaRPr>
          </a:p>
          <a:p>
            <a:pPr>
              <a:lnSpc>
                <a:spcPct val="90000"/>
              </a:lnSpc>
              <a:spcBef>
                <a:spcPct val="0"/>
              </a:spcBef>
            </a:pPr>
            <a:r>
              <a:rPr lang="en-GB" dirty="0" err="1">
                <a:cs typeface="Times New Roman" pitchFamily="18" charset="0"/>
              </a:rPr>
              <a:t>Παράγεται</a:t>
            </a:r>
            <a:r>
              <a:rPr lang="en-GB" dirty="0">
                <a:cs typeface="Times New Roman" pitchFamily="18" charset="0"/>
              </a:rPr>
              <a:t> </a:t>
            </a:r>
            <a:r>
              <a:rPr lang="en-GB" dirty="0" err="1">
                <a:cs typeface="Times New Roman" pitchFamily="18" charset="0"/>
              </a:rPr>
              <a:t>από</a:t>
            </a:r>
            <a:r>
              <a:rPr lang="en-GB" dirty="0">
                <a:cs typeface="Times New Roman" pitchFamily="18" charset="0"/>
              </a:rPr>
              <a:t> </a:t>
            </a:r>
            <a:r>
              <a:rPr lang="en-GB" dirty="0" err="1">
                <a:cs typeface="Times New Roman" pitchFamily="18" charset="0"/>
              </a:rPr>
              <a:t>μόρια</a:t>
            </a:r>
            <a:r>
              <a:rPr lang="en-GB" dirty="0">
                <a:cs typeface="Times New Roman" pitchFamily="18" charset="0"/>
              </a:rPr>
              <a:t> </a:t>
            </a:r>
            <a:r>
              <a:rPr lang="en-GB" dirty="0" err="1">
                <a:cs typeface="Times New Roman" pitchFamily="18" charset="0"/>
              </a:rPr>
              <a:t>οξυγόνου</a:t>
            </a:r>
            <a:r>
              <a:rPr lang="en-GB" dirty="0">
                <a:cs typeface="Times New Roman" pitchFamily="18" charset="0"/>
              </a:rPr>
              <a:t> (</a:t>
            </a:r>
            <a:r>
              <a:rPr lang="en-GB" dirty="0" err="1">
                <a:cs typeface="Times New Roman" pitchFamily="18" charset="0"/>
              </a:rPr>
              <a:t>δεν</a:t>
            </a:r>
            <a:r>
              <a:rPr lang="en-GB" dirty="0">
                <a:cs typeface="Times New Roman" pitchFamily="18" charset="0"/>
              </a:rPr>
              <a:t> </a:t>
            </a:r>
            <a:r>
              <a:rPr lang="en-GB" dirty="0" err="1">
                <a:cs typeface="Times New Roman" pitchFamily="18" charset="0"/>
              </a:rPr>
              <a:t>προστίθενται</a:t>
            </a:r>
            <a:r>
              <a:rPr lang="en-GB" dirty="0">
                <a:cs typeface="Times New Roman" pitchFamily="18" charset="0"/>
              </a:rPr>
              <a:t> </a:t>
            </a:r>
            <a:r>
              <a:rPr lang="en-GB" dirty="0" err="1">
                <a:cs typeface="Times New Roman" pitchFamily="18" charset="0"/>
              </a:rPr>
              <a:t>τοξικές</a:t>
            </a:r>
            <a:r>
              <a:rPr lang="en-GB" dirty="0">
                <a:cs typeface="Times New Roman" pitchFamily="18" charset="0"/>
              </a:rPr>
              <a:t> </a:t>
            </a:r>
            <a:r>
              <a:rPr lang="en-GB" dirty="0" err="1">
                <a:cs typeface="Times New Roman" pitchFamily="18" charset="0"/>
              </a:rPr>
              <a:t>ουσίες</a:t>
            </a:r>
            <a:r>
              <a:rPr lang="en-GB" dirty="0">
                <a:cs typeface="Times New Roman" pitchFamily="18" charset="0"/>
              </a:rPr>
              <a:t>)</a:t>
            </a:r>
            <a:endParaRPr lang="el-GR" dirty="0">
              <a:cs typeface="Times New Roman" pitchFamily="18" charset="0"/>
            </a:endParaRPr>
          </a:p>
          <a:p>
            <a:pPr>
              <a:lnSpc>
                <a:spcPct val="90000"/>
              </a:lnSpc>
              <a:spcBef>
                <a:spcPct val="0"/>
              </a:spcBef>
            </a:pPr>
            <a:r>
              <a:rPr lang="en-GB" dirty="0" err="1">
                <a:cs typeface="Times New Roman" pitchFamily="18" charset="0"/>
              </a:rPr>
              <a:t>Αποτελεσματικό</a:t>
            </a:r>
            <a:r>
              <a:rPr lang="en-GB" dirty="0">
                <a:cs typeface="Times New Roman" pitchFamily="18" charset="0"/>
              </a:rPr>
              <a:t> </a:t>
            </a:r>
            <a:r>
              <a:rPr lang="en-GB" dirty="0" err="1">
                <a:cs typeface="Times New Roman" pitchFamily="18" charset="0"/>
              </a:rPr>
              <a:t>σε</a:t>
            </a:r>
            <a:r>
              <a:rPr lang="en-GB" dirty="0">
                <a:cs typeface="Times New Roman" pitchFamily="18" charset="0"/>
              </a:rPr>
              <a:t> </a:t>
            </a:r>
            <a:r>
              <a:rPr lang="en-GB" dirty="0" err="1">
                <a:cs typeface="Times New Roman" pitchFamily="18" charset="0"/>
              </a:rPr>
              <a:t>μεγάλο</a:t>
            </a:r>
            <a:r>
              <a:rPr lang="en-GB" dirty="0">
                <a:cs typeface="Times New Roman" pitchFamily="18" charset="0"/>
              </a:rPr>
              <a:t> </a:t>
            </a:r>
            <a:r>
              <a:rPr lang="en-GB" dirty="0" err="1">
                <a:cs typeface="Times New Roman" pitchFamily="18" charset="0"/>
              </a:rPr>
              <a:t>εύρος</a:t>
            </a:r>
            <a:r>
              <a:rPr lang="en-GB" dirty="0">
                <a:cs typeface="Times New Roman" pitchFamily="18" charset="0"/>
              </a:rPr>
              <a:t> </a:t>
            </a:r>
            <a:r>
              <a:rPr lang="en-GB" dirty="0" err="1" smtClean="0">
                <a:cs typeface="Times New Roman" pitchFamily="18" charset="0"/>
              </a:rPr>
              <a:t>μικροβίων</a:t>
            </a:r>
            <a:endParaRPr lang="en-GB" sz="1400" b="1" dirty="0"/>
          </a:p>
          <a:p>
            <a:pPr>
              <a:lnSpc>
                <a:spcPct val="90000"/>
              </a:lnSpc>
              <a:spcBef>
                <a:spcPct val="0"/>
              </a:spcBef>
              <a:buClrTx/>
              <a:buFontTx/>
              <a:buNone/>
            </a:pPr>
            <a:endParaRPr lang="en-GB" sz="1400" b="1" dirty="0"/>
          </a:p>
          <a:p>
            <a:pPr>
              <a:lnSpc>
                <a:spcPct val="90000"/>
              </a:lnSpc>
              <a:spcBef>
                <a:spcPct val="0"/>
              </a:spcBef>
              <a:buClrTx/>
              <a:buFontTx/>
              <a:buNone/>
            </a:pPr>
            <a:endParaRPr lang="en-GB" sz="1400" b="1" dirty="0"/>
          </a:p>
          <a:p>
            <a:pPr>
              <a:lnSpc>
                <a:spcPct val="90000"/>
              </a:lnSpc>
            </a:pPr>
            <a:endParaRPr lang="el-GR" sz="2800" dirty="0"/>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41</a:t>
            </a:r>
            <a:endParaRPr lang="el-GR" dirty="0" smtClean="0">
              <a:solidFill>
                <a:srgbClr val="50ABBC"/>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l-GR" dirty="0" smtClean="0">
                <a:solidFill>
                  <a:schemeClr val="accent1"/>
                </a:solidFill>
              </a:rPr>
              <a:t>Πλεονεκτήματα Ο</a:t>
            </a:r>
            <a:r>
              <a:rPr lang="el-GR" baseline="-25000" dirty="0" smtClean="0">
                <a:solidFill>
                  <a:schemeClr val="accent1"/>
                </a:solidFill>
              </a:rPr>
              <a:t>3</a:t>
            </a:r>
            <a:endParaRPr lang="el-GR" dirty="0">
              <a:solidFill>
                <a:schemeClr val="accent1"/>
              </a:solidFill>
            </a:endParaRPr>
          </a:p>
        </p:txBody>
      </p:sp>
      <p:sp>
        <p:nvSpPr>
          <p:cNvPr id="486403" name="Rectangle 3"/>
          <p:cNvSpPr>
            <a:spLocks noGrp="1" noChangeArrowheads="1"/>
          </p:cNvSpPr>
          <p:nvPr>
            <p:ph type="body" idx="1"/>
          </p:nvPr>
        </p:nvSpPr>
        <p:spPr/>
        <p:txBody>
          <a:bodyPr/>
          <a:lstStyle/>
          <a:p>
            <a:pPr>
              <a:spcBef>
                <a:spcPct val="0"/>
              </a:spcBef>
            </a:pPr>
            <a:r>
              <a:rPr lang="en-GB">
                <a:cs typeface="Times New Roman" pitchFamily="18" charset="0"/>
              </a:rPr>
              <a:t>Δεν έχει παραπροϊόντα με αποσαφηνισμένη αρνητική επίδραση στην υγεία (εκτός της περίπτωσης παρουσίας βρωμικών ιόντων)</a:t>
            </a:r>
            <a:endParaRPr lang="el-GR">
              <a:cs typeface="Times New Roman" pitchFamily="18" charset="0"/>
            </a:endParaRPr>
          </a:p>
          <a:p>
            <a:pPr>
              <a:spcBef>
                <a:spcPct val="0"/>
              </a:spcBef>
            </a:pPr>
            <a:r>
              <a:rPr lang="en-GB">
                <a:cs typeface="Times New Roman" pitchFamily="18" charset="0"/>
              </a:rPr>
              <a:t>Βελτιώνει την ποιότητα των υδάτων </a:t>
            </a:r>
            <a:r>
              <a:rPr lang="el-GR">
                <a:cs typeface="Times New Roman" pitchFamily="18" charset="0"/>
              </a:rPr>
              <a:t>αποδεκτών </a:t>
            </a:r>
            <a:r>
              <a:rPr lang="en-GB">
                <a:cs typeface="Times New Roman" pitchFamily="18" charset="0"/>
              </a:rPr>
              <a:t>με απομάκρυνση χρώματός και οσμών, μείωση της θολότητας και αύξηση του διαλυμένου</a:t>
            </a:r>
            <a:r>
              <a:rPr lang="el-GR">
                <a:cs typeface="Times New Roman" pitchFamily="18" charset="0"/>
              </a:rPr>
              <a:t> οξυγόνου</a:t>
            </a:r>
            <a:endParaRPr lang="en-GB"/>
          </a:p>
          <a:p>
            <a:pPr>
              <a:spcBef>
                <a:spcPct val="0"/>
              </a:spcBef>
            </a:pPr>
            <a:r>
              <a:rPr lang="en-GB">
                <a:cs typeface="Times New Roman" pitchFamily="18" charset="0"/>
              </a:rPr>
              <a:t>Απουσία τοξικότητας για την υδρόβια ζωή μετά τον οζονισμό</a:t>
            </a:r>
            <a:endParaRPr lang="en-GB"/>
          </a:p>
          <a:p>
            <a:endParaRPr lang="el-GR" sz="2800"/>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42</a:t>
            </a:r>
            <a:endParaRPr lang="el-GR" dirty="0" smtClean="0">
              <a:solidFill>
                <a:srgbClr val="50ABBC"/>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l-GR" dirty="0" smtClean="0">
                <a:solidFill>
                  <a:schemeClr val="accent1"/>
                </a:solidFill>
              </a:rPr>
              <a:t>Μειονεκτήματα Ο</a:t>
            </a:r>
            <a:r>
              <a:rPr lang="el-GR" baseline="-25000" dirty="0" smtClean="0">
                <a:solidFill>
                  <a:schemeClr val="accent1"/>
                </a:solidFill>
              </a:rPr>
              <a:t>3</a:t>
            </a:r>
            <a:endParaRPr lang="el-GR" dirty="0">
              <a:solidFill>
                <a:schemeClr val="accent1"/>
              </a:solidFill>
            </a:endParaRPr>
          </a:p>
        </p:txBody>
      </p:sp>
      <p:sp>
        <p:nvSpPr>
          <p:cNvPr id="487427" name="Rectangle 3"/>
          <p:cNvSpPr>
            <a:spLocks noGrp="1" noChangeArrowheads="1"/>
          </p:cNvSpPr>
          <p:nvPr>
            <p:ph type="body" idx="1"/>
          </p:nvPr>
        </p:nvSpPr>
        <p:spPr/>
        <p:txBody>
          <a:bodyPr/>
          <a:lstStyle/>
          <a:p>
            <a:r>
              <a:rPr lang="en-GB">
                <a:cs typeface="Times New Roman" pitchFamily="18" charset="0"/>
              </a:rPr>
              <a:t>Ασταθές, απαιτεί επί τόπου παρασκευή</a:t>
            </a:r>
            <a:r>
              <a:rPr lang="el-GR">
                <a:cs typeface="Times New Roman" pitchFamily="18" charset="0"/>
              </a:rPr>
              <a:t>.</a:t>
            </a:r>
          </a:p>
          <a:p>
            <a:pPr>
              <a:spcBef>
                <a:spcPct val="0"/>
              </a:spcBef>
            </a:pPr>
            <a:r>
              <a:rPr lang="en-GB">
                <a:cs typeface="Times New Roman" pitchFamily="18" charset="0"/>
              </a:rPr>
              <a:t>Είναι τοξικό και διαβρωτικό αντιδραστήριο</a:t>
            </a:r>
            <a:r>
              <a:rPr lang="el-GR">
                <a:cs typeface="Times New Roman" pitchFamily="18" charset="0"/>
              </a:rPr>
              <a:t>.</a:t>
            </a:r>
          </a:p>
          <a:p>
            <a:pPr>
              <a:spcBef>
                <a:spcPct val="0"/>
              </a:spcBef>
            </a:pPr>
            <a:r>
              <a:rPr lang="en-GB">
                <a:cs typeface="Times New Roman" pitchFamily="18" charset="0"/>
              </a:rPr>
              <a:t>Πρέπει να ακολουθώνται ειδικές συνθήκες ασφάλειας, λόγω της τοξικότητάς του</a:t>
            </a:r>
            <a:r>
              <a:rPr lang="el-GR">
                <a:cs typeface="Times New Roman" pitchFamily="18" charset="0"/>
              </a:rPr>
              <a:t>.</a:t>
            </a:r>
          </a:p>
          <a:p>
            <a:pPr>
              <a:spcBef>
                <a:spcPct val="0"/>
              </a:spcBef>
            </a:pPr>
            <a:r>
              <a:rPr lang="en-GB">
                <a:cs typeface="Times New Roman" pitchFamily="18" charset="0"/>
              </a:rPr>
              <a:t>Δεν υπολογίζεται εύκολα η απαραίτητη συγκέντρωσή του στο νερό</a:t>
            </a:r>
            <a:r>
              <a:rPr lang="el-GR">
                <a:cs typeface="Times New Roman" pitchFamily="18" charset="0"/>
              </a:rPr>
              <a:t>.</a:t>
            </a:r>
          </a:p>
          <a:p>
            <a:pPr>
              <a:spcBef>
                <a:spcPct val="0"/>
              </a:spcBef>
            </a:pPr>
            <a:r>
              <a:rPr lang="en-GB">
                <a:cs typeface="Times New Roman" pitchFamily="18" charset="0"/>
              </a:rPr>
              <a:t>Υψηλό κόστος εγκατάστασης</a:t>
            </a:r>
            <a:r>
              <a:rPr lang="el-GR">
                <a:cs typeface="Times New Roman" pitchFamily="18" charset="0"/>
              </a:rPr>
              <a:t> και λειτουργίας.</a:t>
            </a:r>
            <a:endParaRPr lang="en-GB"/>
          </a:p>
          <a:p>
            <a:pPr>
              <a:spcBef>
                <a:spcPct val="0"/>
              </a:spcBef>
            </a:pPr>
            <a:r>
              <a:rPr lang="en-GB">
                <a:cs typeface="Times New Roman" pitchFamily="18" charset="0"/>
              </a:rPr>
              <a:t>Απαιτεί υψηλή συντήρηση εξοπλισμού</a:t>
            </a:r>
            <a:r>
              <a:rPr lang="el-GR">
                <a:cs typeface="Times New Roman" pitchFamily="18" charset="0"/>
              </a:rPr>
              <a:t>.</a:t>
            </a:r>
            <a:endParaRPr lang="en-GB"/>
          </a:p>
          <a:p>
            <a:pPr>
              <a:spcBef>
                <a:spcPct val="0"/>
              </a:spcBef>
              <a:buClrTx/>
              <a:buFontTx/>
              <a:buNone/>
            </a:pPr>
            <a:endParaRPr lang="en-GB"/>
          </a:p>
          <a:p>
            <a:pPr>
              <a:spcBef>
                <a:spcPct val="0"/>
              </a:spcBef>
              <a:buClrTx/>
              <a:buFontTx/>
              <a:buNone/>
            </a:pPr>
            <a:endParaRPr lang="en-GB" sz="1600" b="1"/>
          </a:p>
          <a:p>
            <a:pPr>
              <a:spcBef>
                <a:spcPct val="0"/>
              </a:spcBef>
              <a:buClrTx/>
              <a:buFontTx/>
              <a:buNone/>
            </a:pPr>
            <a:endParaRPr lang="en-GB" sz="1600" b="1"/>
          </a:p>
          <a:p>
            <a:endParaRPr lang="el-GR" sz="1600" b="1">
              <a:cs typeface="Times New Roman" pitchFamily="18" charset="0"/>
            </a:endParaRP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43</a:t>
            </a:r>
            <a:endParaRPr lang="el-GR" dirty="0" smtClean="0">
              <a:solidFill>
                <a:srgbClr val="50ABBC"/>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chemeClr val="accent1"/>
                </a:solidFill>
              </a:rPr>
              <a:t>Τέλος Ενότητας</a:t>
            </a:r>
            <a:endParaRPr lang="el-GR" dirty="0">
              <a:solidFill>
                <a:schemeClr val="accent1"/>
              </a:solidFill>
            </a:endParaRPr>
          </a:p>
        </p:txBody>
      </p:sp>
      <p:pic>
        <p:nvPicPr>
          <p:cNvPr id="4"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44</a:t>
            </a:r>
            <a:endParaRPr lang="el-GR" dirty="0" smtClean="0">
              <a:solidFill>
                <a:srgbClr val="50ABBC"/>
              </a:solidFill>
            </a:endParaRPr>
          </a:p>
        </p:txBody>
      </p:sp>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470" y="71414"/>
            <a:ext cx="9144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accent1"/>
                </a:solidFill>
                <a:effectLst/>
                <a:uLnTx/>
                <a:uFillTx/>
                <a:latin typeface="+mj-lt"/>
                <a:ea typeface="+mj-ea"/>
                <a:cs typeface="+mj-cs"/>
              </a:rPr>
              <a:t>Σημείωμα Χρήσης Έργων Τρίτων</a:t>
            </a: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 (1/1)</a:t>
            </a:r>
            <a:endParaRPr kumimoji="0" lang="el-GR" sz="44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179512" y="1000108"/>
            <a:ext cx="8856984" cy="4525963"/>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Το Έργο αυτό κάνει χρήση των ακόλουθων έργων: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Εικόνες/Σχήματα/Διαγράμματα</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Φωτογραφίες</a:t>
            </a:r>
            <a:endParaRPr kumimoji="0" lang="el-GR" sz="1700" b="0" i="0" u="none" strike="noStrike" kern="1200" cap="none" spc="0" normalizeH="0" baseline="0" noProof="0" dirty="0" smtClean="0">
              <a:ln>
                <a:noFill/>
              </a:ln>
              <a:effectLst/>
              <a:uLnTx/>
              <a:uFillTx/>
              <a:latin typeface="+mn-lt"/>
              <a:ea typeface="+mn-ea"/>
              <a:cs typeface="+mn-cs"/>
            </a:endParaRPr>
          </a:p>
          <a:p>
            <a:pPr>
              <a:spcBef>
                <a:spcPct val="20000"/>
              </a:spcBef>
              <a:defRPr/>
            </a:pPr>
            <a:r>
              <a:rPr lang="el-GR" sz="1700" dirty="0" smtClean="0">
                <a:solidFill>
                  <a:srgbClr val="FF0000"/>
                </a:solidFill>
              </a:rPr>
              <a:t>Διαφάνεια 10: </a:t>
            </a:r>
            <a:r>
              <a:rPr lang="el-GR" sz="1700" dirty="0" smtClean="0"/>
              <a:t>εικόνα,</a:t>
            </a:r>
            <a:r>
              <a:rPr lang="en-US" sz="1700" dirty="0" smtClean="0"/>
              <a:t> </a:t>
            </a:r>
            <a:r>
              <a:rPr lang="en-US" sz="1600" dirty="0" smtClean="0">
                <a:hlinkClick r:id="rId2"/>
              </a:rPr>
              <a:t>https://en.wikipedia.org/wiki/Vapour_pressure_of_water#/media/File:Vapor_Pressure_of_Water.png</a:t>
            </a:r>
            <a:r>
              <a:rPr lang="en-US" sz="1600" dirty="0" smtClean="0">
                <a:hlinkClick r:id="rId3"/>
              </a:rPr>
              <a:t>https://en.wikipedia.org/wiki/Humic_acid#/media/File:Humic_acid.svg</a:t>
            </a:r>
            <a:r>
              <a:rPr lang="en-US" sz="1600" dirty="0" smtClean="0">
                <a:hlinkClick r:id="rId4"/>
              </a:rPr>
              <a:t>http://www.acadiau.ca/~jmurimbo/Research%20Interests%202.htm</a:t>
            </a:r>
            <a:r>
              <a:rPr lang="en-US" sz="1600" dirty="0" smtClean="0">
                <a:hlinkClick r:id="rId5"/>
              </a:rPr>
              <a:t>https://upload.wikimedia.org/wikipedia/commons/3/30/EM_spectrumrevised.png</a:t>
            </a:r>
            <a:endParaRPr lang="el-GR" sz="1700" dirty="0" smtClean="0">
              <a:solidFill>
                <a:srgbClr val="FF0000"/>
              </a:solidFill>
            </a:endParaRPr>
          </a:p>
          <a:p>
            <a:pPr>
              <a:spcBef>
                <a:spcPct val="20000"/>
              </a:spcBef>
              <a:defRPr/>
            </a:pPr>
            <a:r>
              <a:rPr lang="el-GR" sz="1700" dirty="0" smtClean="0">
                <a:solidFill>
                  <a:srgbClr val="FF0000"/>
                </a:solidFill>
              </a:rPr>
              <a:t>Διαφάνεια 12: </a:t>
            </a:r>
            <a:r>
              <a:rPr lang="el-GR" sz="1700" dirty="0"/>
              <a:t>εικόνα, </a:t>
            </a:r>
            <a:r>
              <a:rPr lang="en-US" sz="1600" dirty="0" smtClean="0"/>
              <a:t> </a:t>
            </a:r>
            <a:r>
              <a:rPr lang="en-US" sz="1600" dirty="0" smtClean="0">
                <a:hlinkClick r:id="rId6"/>
              </a:rPr>
              <a:t>https://upload.wikimedia.org/wikipedia/commons/4/4c/Solar_Spectrum.png</a:t>
            </a:r>
            <a:endParaRPr lang="el-GR" sz="1700" dirty="0" smtClean="0"/>
          </a:p>
          <a:p>
            <a:pPr>
              <a:spcBef>
                <a:spcPct val="20000"/>
              </a:spcBef>
              <a:defRPr/>
            </a:pPr>
            <a:r>
              <a:rPr lang="el-GR" sz="1700" dirty="0" smtClean="0">
                <a:solidFill>
                  <a:srgbClr val="FF0000"/>
                </a:solidFill>
              </a:rPr>
              <a:t>Διαφάνεια 3</a:t>
            </a:r>
            <a:r>
              <a:rPr lang="en-US" sz="1700" dirty="0" smtClean="0">
                <a:solidFill>
                  <a:srgbClr val="FF0000"/>
                </a:solidFill>
              </a:rPr>
              <a:t>3</a:t>
            </a:r>
            <a:r>
              <a:rPr lang="el-GR" sz="1700" dirty="0" smtClean="0">
                <a:solidFill>
                  <a:srgbClr val="FF0000"/>
                </a:solidFill>
              </a:rPr>
              <a:t>: </a:t>
            </a:r>
            <a:r>
              <a:rPr lang="el-GR" sz="1700" dirty="0" smtClean="0"/>
              <a:t>εικόνα, </a:t>
            </a:r>
            <a:r>
              <a:rPr lang="en-US" sz="1700" dirty="0" smtClean="0"/>
              <a:t>P. Karageorgos, A. Coz, M. Charalabaki, N. Kalogerakis, N. Xekoukoulotakis, D. Mantzavinos, Ozonation of weathered olive mill wastewaters, Journal of Chemical Technology &amp; Biotechnology, 81 (2006) pp. 1570-1576</a:t>
            </a:r>
            <a:endParaRPr lang="el-GR" sz="1700" dirty="0" smtClean="0"/>
          </a:p>
          <a:p>
            <a:pPr>
              <a:spcBef>
                <a:spcPct val="20000"/>
              </a:spcBef>
              <a:defRPr/>
            </a:pPr>
            <a:r>
              <a:rPr lang="el-GR" sz="1700" dirty="0" smtClean="0">
                <a:solidFill>
                  <a:srgbClr val="FF0000"/>
                </a:solidFill>
              </a:rPr>
              <a:t>Διαφάνεια </a:t>
            </a:r>
            <a:r>
              <a:rPr lang="en-US" sz="1700" dirty="0" smtClean="0">
                <a:solidFill>
                  <a:srgbClr val="FF0000"/>
                </a:solidFill>
              </a:rPr>
              <a:t>34</a:t>
            </a:r>
            <a:r>
              <a:rPr lang="el-GR" sz="1700" dirty="0" smtClean="0">
                <a:solidFill>
                  <a:srgbClr val="FF0000"/>
                </a:solidFill>
              </a:rPr>
              <a:t>: </a:t>
            </a:r>
            <a:r>
              <a:rPr lang="el-GR" sz="1700" dirty="0" smtClean="0"/>
              <a:t>εικόνα, </a:t>
            </a:r>
            <a:r>
              <a:rPr lang="en-US" sz="1700" dirty="0" smtClean="0"/>
              <a:t>P. Karageorgos, A. Coz, M. Charalabaki, N. Kalogerakis, N. Xekoukoulotakis, D. Mantzavinos, Ozonation of weathered olive mill wastewaters, Journal of Chemical Technology &amp; Biotechnology, 81 (2006) pp. 1570-1576</a:t>
            </a:r>
            <a:endParaRPr lang="el-GR" sz="1700" dirty="0" smtClean="0">
              <a:solidFill>
                <a:srgbClr val="FF0000"/>
              </a:solidFill>
            </a:endParaRPr>
          </a:p>
          <a:p>
            <a:pPr>
              <a:spcBef>
                <a:spcPct val="20000"/>
              </a:spcBef>
              <a:defRPr/>
            </a:pPr>
            <a:endParaRPr lang="el-GR" sz="1700" dirty="0" smtClean="0">
              <a:solidFill>
                <a:srgbClr val="FF0000"/>
              </a:solidFill>
            </a:endParaRPr>
          </a:p>
          <a:p>
            <a:pPr>
              <a:spcBef>
                <a:spcPct val="20000"/>
              </a:spcBef>
              <a:defRPr/>
            </a:pPr>
            <a:endParaRPr lang="el-GR" sz="1700" dirty="0" smtClean="0">
              <a:solidFill>
                <a:srgbClr val="FF0000"/>
              </a:solidFill>
            </a:endParaRPr>
          </a:p>
          <a:p>
            <a:pPr>
              <a:spcBef>
                <a:spcPct val="20000"/>
              </a:spcBef>
              <a:defRPr/>
            </a:pPr>
            <a:endParaRPr lang="el-GR" sz="1700" dirty="0" smtClean="0">
              <a:solidFill>
                <a:srgbClr val="FF00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rgbClr val="FF0000"/>
              </a:solidFill>
              <a:effectLst/>
              <a:uLnTx/>
              <a:uFillTx/>
              <a:latin typeface="+mn-lt"/>
              <a:ea typeface="+mn-ea"/>
              <a:cs typeface="+mn-cs"/>
            </a:endParaRPr>
          </a:p>
          <a:p>
            <a:pPr>
              <a:spcBef>
                <a:spcPct val="20000"/>
              </a:spcBef>
            </a:pPr>
            <a:endParaRPr lang="el-GR" sz="2000" dirty="0" smtClean="0">
              <a:solidFill>
                <a:srgbClr val="FF0000"/>
              </a:solidFill>
            </a:endParaRPr>
          </a:p>
          <a:p>
            <a:pPr>
              <a:spcBef>
                <a:spcPct val="20000"/>
              </a:spcBef>
            </a:pPr>
            <a:endParaRPr lang="el-GR" sz="2000" dirty="0" smtClean="0">
              <a:solidFill>
                <a:srgbClr val="FF0000"/>
              </a:solidFill>
            </a:endParaRPr>
          </a:p>
        </p:txBody>
      </p:sp>
      <p:pic>
        <p:nvPicPr>
          <p:cNvPr id="4" name="Εικόνα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45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rPr>
              <a:t>Χρηματοδότηση</a:t>
            </a:r>
            <a:endParaRPr lang="el-GR" dirty="0">
              <a:solidFill>
                <a:schemeClr val="accent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46</a:t>
            </a:r>
            <a:endParaRPr lang="el-GR" dirty="0" smtClean="0">
              <a:solidFill>
                <a:srgbClr val="50ABBC"/>
              </a:solidFill>
            </a:endParaRPr>
          </a:p>
        </p:txBody>
      </p:sp>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solidFill>
                  <a:schemeClr val="accent1"/>
                </a:solidFill>
              </a:rPr>
              <a:t>Σημείωμα Ιστορικού </a:t>
            </a:r>
            <a:r>
              <a:rPr lang="el-GR" dirty="0" smtClean="0">
                <a:solidFill>
                  <a:schemeClr val="accent1"/>
                </a:solidFill>
              </a:rPr>
              <a:t>Εκδόσεων</a:t>
            </a:r>
            <a:r>
              <a:rPr lang="en-US" dirty="0" smtClean="0">
                <a:solidFill>
                  <a:schemeClr val="accent1"/>
                </a:solidFill>
              </a:rPr>
              <a:t> </a:t>
            </a:r>
            <a:r>
              <a:rPr lang="el-GR" dirty="0" smtClean="0">
                <a:solidFill>
                  <a:schemeClr val="accent1"/>
                </a:solidFill>
              </a:rPr>
              <a:t>Έργου</a:t>
            </a:r>
            <a:endParaRPr lang="el-GR" dirty="0">
              <a:solidFill>
                <a:schemeClr val="accent1"/>
              </a:solidFill>
            </a:endParaRP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1.0.0.  </a:t>
            </a:r>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47</a:t>
            </a:r>
            <a:endParaRPr lang="el-GR" dirty="0" smtClean="0">
              <a:solidFill>
                <a:srgbClr val="50ABBC"/>
              </a:solidFill>
            </a:endParaRPr>
          </a:p>
        </p:txBody>
      </p:sp>
    </p:spTree>
    <p:extLst>
      <p:ext uri="{BB962C8B-B14F-4D97-AF65-F5344CB8AC3E}">
        <p14:creationId xmlns="" xmlns:p14="http://schemas.microsoft.com/office/powerpoint/2010/main" val="11605714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accent1"/>
                </a:solidFill>
              </a:rPr>
              <a:t>Σημείωμα </a:t>
            </a:r>
            <a:r>
              <a:rPr lang="el-GR" dirty="0" smtClean="0">
                <a:solidFill>
                  <a:schemeClr val="accent1"/>
                </a:solidFill>
              </a:rPr>
              <a:t>Αναφοράς</a:t>
            </a:r>
            <a:endParaRPr lang="el-GR"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 Καθηγητής, Διονύσιος</a:t>
            </a:r>
            <a:r>
              <a:rPr lang="el-GR" sz="2000" dirty="0"/>
              <a:t> </a:t>
            </a:r>
            <a:r>
              <a:rPr lang="el-GR" sz="2000" dirty="0" smtClean="0"/>
              <a:t>Μαντζαβίνος. «Τεχνολογία Πειβάλλοντος: Επεξεργασία Βιομηχανικών Υγρών Αποβλήτων, Οζονισμός». </a:t>
            </a:r>
            <a:r>
              <a:rPr lang="el-GR" sz="2000" dirty="0"/>
              <a:t>Έκδοση: </a:t>
            </a:r>
            <a:r>
              <a:rPr lang="el-GR" sz="2000" dirty="0" smtClean="0"/>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en-US" sz="2000" dirty="0" smtClean="0"/>
              <a:t>https://eclass.upatras.gr/courses/CMNG21</a:t>
            </a:r>
            <a:r>
              <a:rPr lang="el-GR" sz="2000" dirty="0" smtClean="0"/>
              <a:t>70</a:t>
            </a:r>
            <a:r>
              <a:rPr lang="en-US"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48</a:t>
            </a:r>
            <a:endParaRPr lang="el-GR" dirty="0" smtClean="0">
              <a:solidFill>
                <a:srgbClr val="50ABBC"/>
              </a:solidFill>
            </a:endParaRPr>
          </a:p>
        </p:txBody>
      </p:sp>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accent1"/>
                </a:solidFill>
              </a:rPr>
              <a:t>Σημείωμα </a:t>
            </a:r>
            <a:r>
              <a:rPr lang="el-GR" dirty="0" smtClean="0">
                <a:solidFill>
                  <a:schemeClr val="accent1"/>
                </a:solidFill>
              </a:rPr>
              <a:t>Αδειοδότησης</a:t>
            </a:r>
            <a:endParaRPr lang="el-GR" dirty="0">
              <a:solidFill>
                <a:schemeClr val="accent1"/>
              </a:solidFill>
            </a:endParaRP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6153517"/>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49</a:t>
            </a:r>
            <a:endParaRPr lang="el-GR" dirty="0" smtClean="0">
              <a:solidFill>
                <a:srgbClr val="50ABBC"/>
              </a:solidFill>
            </a:endParaRPr>
          </a:p>
        </p:txBody>
      </p:sp>
    </p:spTree>
    <p:extLst>
      <p:ext uri="{BB962C8B-B14F-4D97-AF65-F5344CB8AC3E}">
        <p14:creationId xmlns="" xmlns:p14="http://schemas.microsoft.com/office/powerpoint/2010/main" val="262364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l-GR" dirty="0">
                <a:solidFill>
                  <a:schemeClr val="accent1"/>
                </a:solidFill>
              </a:rPr>
              <a:t>Γενικά χαρακτηριστικά</a:t>
            </a:r>
          </a:p>
        </p:txBody>
      </p:sp>
      <p:sp>
        <p:nvSpPr>
          <p:cNvPr id="405507" name="Rectangle 3"/>
          <p:cNvSpPr>
            <a:spLocks noGrp="1" noChangeArrowheads="1"/>
          </p:cNvSpPr>
          <p:nvPr>
            <p:ph type="body" idx="1"/>
          </p:nvPr>
        </p:nvSpPr>
        <p:spPr/>
        <p:txBody>
          <a:bodyPr/>
          <a:lstStyle/>
          <a:p>
            <a:pPr>
              <a:lnSpc>
                <a:spcPct val="90000"/>
              </a:lnSpc>
            </a:pPr>
            <a:r>
              <a:rPr lang="el-GR"/>
              <a:t>ΠΔΟ οι οποίες λαμβάνουν χώρα σε συνηθισμένες συνθήκες θερμοκρασίας και πίεσης.</a:t>
            </a:r>
          </a:p>
          <a:p>
            <a:pPr>
              <a:lnSpc>
                <a:spcPct val="90000"/>
              </a:lnSpc>
            </a:pPr>
            <a:r>
              <a:rPr lang="el-GR"/>
              <a:t>Χρησιμοποιούνται για:</a:t>
            </a:r>
          </a:p>
          <a:p>
            <a:pPr>
              <a:lnSpc>
                <a:spcPct val="90000"/>
              </a:lnSpc>
              <a:buFont typeface="Wingdings" pitchFamily="2" charset="2"/>
              <a:buChar char="ü"/>
            </a:pPr>
            <a:r>
              <a:rPr lang="el-GR"/>
              <a:t>καταστροφή (οξείδωση) οργανικών ρύπων</a:t>
            </a:r>
          </a:p>
          <a:p>
            <a:pPr>
              <a:lnSpc>
                <a:spcPct val="90000"/>
              </a:lnSpc>
              <a:buFont typeface="Wingdings" pitchFamily="2" charset="2"/>
              <a:buChar char="ü"/>
            </a:pPr>
            <a:r>
              <a:rPr lang="el-GR"/>
              <a:t>μείωση οργανικού φορτίου αποβλήτων</a:t>
            </a:r>
          </a:p>
          <a:p>
            <a:pPr>
              <a:lnSpc>
                <a:spcPct val="90000"/>
              </a:lnSpc>
              <a:buFont typeface="Wingdings" pitchFamily="2" charset="2"/>
              <a:buChar char="ü"/>
            </a:pPr>
            <a:r>
              <a:rPr lang="el-GR"/>
              <a:t>βελτίωση βιο-αποδομησιμότητας αποβλήτων</a:t>
            </a:r>
          </a:p>
          <a:p>
            <a:pPr>
              <a:lnSpc>
                <a:spcPct val="90000"/>
              </a:lnSpc>
              <a:buFont typeface="Wingdings" pitchFamily="2" charset="2"/>
              <a:buChar char="ü"/>
            </a:pPr>
            <a:r>
              <a:rPr lang="el-GR"/>
              <a:t>απολύμανση   </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l-GR" dirty="0">
                <a:solidFill>
                  <a:schemeClr val="accent1"/>
                </a:solidFill>
              </a:rPr>
              <a:t>Εύρος συγκεντρώσεων </a:t>
            </a:r>
            <a:r>
              <a:rPr lang="en-US" dirty="0">
                <a:solidFill>
                  <a:schemeClr val="accent1"/>
                </a:solidFill>
              </a:rPr>
              <a:t>COD</a:t>
            </a:r>
            <a:endParaRPr lang="el-GR" dirty="0">
              <a:solidFill>
                <a:schemeClr val="accent1"/>
              </a:solidFill>
            </a:endParaRPr>
          </a:p>
        </p:txBody>
      </p:sp>
      <p:sp>
        <p:nvSpPr>
          <p:cNvPr id="406531" name="Rectangle 3"/>
          <p:cNvSpPr>
            <a:spLocks noGrp="1" noChangeArrowheads="1"/>
          </p:cNvSpPr>
          <p:nvPr>
            <p:ph type="body" idx="1"/>
          </p:nvPr>
        </p:nvSpPr>
        <p:spPr/>
        <p:txBody>
          <a:bodyPr/>
          <a:lstStyle/>
          <a:p>
            <a:r>
              <a:rPr lang="el-GR"/>
              <a:t>Είναι πιο αποτελεσματικές για σχετικά αραιά υγρά απόβλητα (</a:t>
            </a:r>
            <a:r>
              <a:rPr lang="en-US"/>
              <a:t>COD&lt; 1000 mg/L).</a:t>
            </a:r>
          </a:p>
          <a:p>
            <a:endParaRPr lang="el-GR"/>
          </a:p>
        </p:txBody>
      </p:sp>
      <p:pic>
        <p:nvPicPr>
          <p:cNvPr id="8"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l-GR" dirty="0">
                <a:solidFill>
                  <a:schemeClr val="accent1"/>
                </a:solidFill>
              </a:rPr>
              <a:t>Όζον, Ο</a:t>
            </a:r>
            <a:r>
              <a:rPr lang="el-GR" baseline="-25000" dirty="0">
                <a:solidFill>
                  <a:schemeClr val="accent1"/>
                </a:solidFill>
              </a:rPr>
              <a:t>3</a:t>
            </a:r>
          </a:p>
        </p:txBody>
      </p:sp>
      <p:sp>
        <p:nvSpPr>
          <p:cNvPr id="407555" name="Rectangle 3"/>
          <p:cNvSpPr>
            <a:spLocks noGrp="1" noChangeArrowheads="1"/>
          </p:cNvSpPr>
          <p:nvPr>
            <p:ph type="body" idx="1"/>
          </p:nvPr>
        </p:nvSpPr>
        <p:spPr/>
        <p:txBody>
          <a:bodyPr/>
          <a:lstStyle/>
          <a:p>
            <a:pPr>
              <a:lnSpc>
                <a:spcPct val="90000"/>
              </a:lnSpc>
            </a:pPr>
            <a:r>
              <a:rPr lang="el-GR"/>
              <a:t>Το όζον είναι μια αλλοτροπική μορφή του οξυγόνου με χημικό τύπο </a:t>
            </a:r>
            <a:r>
              <a:rPr lang="el-GR" b="1"/>
              <a:t>Ο</a:t>
            </a:r>
            <a:r>
              <a:rPr lang="el-GR" b="1" baseline="-25000"/>
              <a:t>3</a:t>
            </a:r>
            <a:r>
              <a:rPr lang="el-GR" b="1"/>
              <a:t>.</a:t>
            </a:r>
          </a:p>
          <a:p>
            <a:pPr>
              <a:lnSpc>
                <a:spcPct val="90000"/>
              </a:lnSpc>
            </a:pPr>
            <a:r>
              <a:rPr lang="el-GR"/>
              <a:t>Στην αέρια μορφή έχει μπλε χρώμα, στην υγρή μαύρο-μπλε και στη στερεά μαύρο.</a:t>
            </a:r>
          </a:p>
          <a:p>
            <a:pPr>
              <a:lnSpc>
                <a:spcPct val="90000"/>
              </a:lnSpc>
            </a:pPr>
            <a:r>
              <a:rPr lang="el-GR"/>
              <a:t>Το σημείο ζέσης του είναι -111,5 °</a:t>
            </a:r>
            <a:r>
              <a:rPr lang="en-US"/>
              <a:t>C</a:t>
            </a:r>
            <a:r>
              <a:rPr lang="el-GR"/>
              <a:t> και το σημείο τήξης του -192,5 °</a:t>
            </a:r>
            <a:r>
              <a:rPr lang="en-US"/>
              <a:t>C</a:t>
            </a:r>
            <a:r>
              <a:rPr lang="el-GR"/>
              <a:t>.</a:t>
            </a:r>
            <a:endParaRPr lang="en-US"/>
          </a:p>
          <a:p>
            <a:pPr>
              <a:lnSpc>
                <a:spcPct val="90000"/>
              </a:lnSpc>
            </a:pPr>
            <a:r>
              <a:rPr lang="el-GR"/>
              <a:t>Είναι 1,6 φορές βαρύτερο από τον αέρα, οπότε σε περιπτώσεις διαρροής όζοντος αυτό συγκεντρώνεται σε χαμηλά σημεία. </a:t>
            </a:r>
          </a:p>
          <a:p>
            <a:pPr>
              <a:lnSpc>
                <a:spcPct val="90000"/>
              </a:lnSpc>
            </a:pPr>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l-GR" i="1" dirty="0">
                <a:solidFill>
                  <a:schemeClr val="accent1"/>
                </a:solidFill>
              </a:rPr>
              <a:t>Το όζον μυρίζει (όζει)</a:t>
            </a:r>
          </a:p>
        </p:txBody>
      </p:sp>
      <p:sp>
        <p:nvSpPr>
          <p:cNvPr id="408579" name="Rectangle 3"/>
          <p:cNvSpPr>
            <a:spLocks noGrp="1" noChangeArrowheads="1"/>
          </p:cNvSpPr>
          <p:nvPr>
            <p:ph type="body" idx="1"/>
          </p:nvPr>
        </p:nvSpPr>
        <p:spPr/>
        <p:txBody>
          <a:bodyPr/>
          <a:lstStyle/>
          <a:p>
            <a:r>
              <a:rPr lang="el-GR"/>
              <a:t>Έχει μια χαρακτηριστική οσμή, η οποία το καθιστά ανιχνεύσιμο από την ανθρώπινη όσφρηση σε συγκεντρώσεις στον αέρα μεγαλύτερες από 2 mg/L.</a:t>
            </a:r>
          </a:p>
          <a:p>
            <a:r>
              <a:rPr lang="el-GR"/>
              <a:t>Από την ιδιότητα του αυτή έχει πάρει την ονομασία του.</a:t>
            </a:r>
          </a:p>
          <a:p>
            <a:endParaRPr lang="el-G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fontScale="90000"/>
          </a:bodyPr>
          <a:lstStyle/>
          <a:p>
            <a:r>
              <a:rPr lang="el-GR" dirty="0">
                <a:solidFill>
                  <a:schemeClr val="accent1"/>
                </a:solidFill>
              </a:rPr>
              <a:t>Το όζον και προστατεύει και βλάπτει</a:t>
            </a:r>
          </a:p>
        </p:txBody>
      </p:sp>
      <p:sp>
        <p:nvSpPr>
          <p:cNvPr id="409603" name="Rectangle 3"/>
          <p:cNvSpPr>
            <a:spLocks noGrp="1" noChangeArrowheads="1"/>
          </p:cNvSpPr>
          <p:nvPr>
            <p:ph type="body" idx="1"/>
          </p:nvPr>
        </p:nvSpPr>
        <p:spPr/>
        <p:txBody>
          <a:bodyPr/>
          <a:lstStyle/>
          <a:p>
            <a:r>
              <a:rPr lang="el-GR"/>
              <a:t>Το όζον κοντά στην επιφάνεια της Γης είναι αέριος ρύπος και προκαλεί σοβαρά αναπνευστικά προβλήματα.</a:t>
            </a:r>
          </a:p>
          <a:p>
            <a:r>
              <a:rPr lang="el-GR"/>
              <a:t>Στα υψηλά στρώματα της ατμόσφαιρας (στρατόσφαιρα) το όζον απορροφά την υπεριώδη ακτινοβολία (</a:t>
            </a:r>
            <a:r>
              <a:rPr lang="en-US"/>
              <a:t>UV-C, UV-B, </a:t>
            </a:r>
            <a:r>
              <a:rPr lang="el-GR"/>
              <a:t>200 </a:t>
            </a:r>
            <a:r>
              <a:rPr lang="en-US"/>
              <a:t>nm</a:t>
            </a:r>
            <a:r>
              <a:rPr lang="el-GR"/>
              <a:t>&lt;λ&lt;</a:t>
            </a:r>
            <a:r>
              <a:rPr lang="en-US"/>
              <a:t>315 nm)</a:t>
            </a:r>
            <a:r>
              <a:rPr lang="el-GR"/>
              <a:t> που εκπέμπει ο ήλιος και την εμποδίζει να φτάσει στην επιφάνεια της Γης.</a:t>
            </a:r>
          </a:p>
        </p:txBody>
      </p:sp>
      <p:pic>
        <p:nvPicPr>
          <p:cNvPr id="7"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smtClean="0">
                <a:solidFill>
                  <a:srgbClr val="50ABBC"/>
                </a:solidFill>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2174</Words>
  <Application>Microsoft Office PowerPoint</Application>
  <PresentationFormat>On-screen Show (4:3)</PresentationFormat>
  <Paragraphs>344</Paragraphs>
  <Slides>49</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CS ChemDraw Drawing</vt:lpstr>
      <vt:lpstr>Εξίσωση</vt:lpstr>
      <vt:lpstr>Τεχνολογία Περιβάλλοντος: Επεξεργασία Βιομηχανικών Υγρών Αποβλήτων</vt:lpstr>
      <vt:lpstr>Σκοπός  Ενότητας</vt:lpstr>
      <vt:lpstr>Περιεχόμενα ενότητας</vt:lpstr>
      <vt:lpstr>Προηγμένες Διεργασίες Οξείδωσης</vt:lpstr>
      <vt:lpstr>Γενικά χαρακτηριστικά</vt:lpstr>
      <vt:lpstr>Εύρος συγκεντρώσεων COD</vt:lpstr>
      <vt:lpstr>Όζον, Ο3</vt:lpstr>
      <vt:lpstr>Το όζον μυρίζει (όζει)</vt:lpstr>
      <vt:lpstr>Το όζον και προστατεύει και βλάπτει</vt:lpstr>
      <vt:lpstr>Ηλεκτρομαγνητικό φάσμα</vt:lpstr>
      <vt:lpstr>Υπεριώδης ακτινοβολία (200-400 nm)</vt:lpstr>
      <vt:lpstr>Ηλιακό φάσμα</vt:lpstr>
      <vt:lpstr>Σχηματισμός και καταστροφή του όζοντος</vt:lpstr>
      <vt:lpstr>Ποιοι ευθύνονται για την καταστροφή του Ο3?</vt:lpstr>
      <vt:lpstr>Το Ο3 στην επεξεργασία νερού και υγρών αποβλήτων</vt:lpstr>
      <vt:lpstr>Μηχανισμός δράσης Ο3</vt:lpstr>
      <vt:lpstr>Άμεση οξείδωση</vt:lpstr>
      <vt:lpstr>Άμεση οξείδωση: Ανόργανες ενώσεις</vt:lpstr>
      <vt:lpstr>Έμμεση οξείδωση</vt:lpstr>
      <vt:lpstr>Κινητική αντιδράσεων οζονισμού</vt:lpstr>
      <vt:lpstr>Αντιδράσεις μεταξύ Ο3 και οργανικών ενώσεων</vt:lpstr>
      <vt:lpstr>Αριθμός Hatta</vt:lpstr>
      <vt:lpstr>Αριθμός Hatta →ταχύτητα αντίδρασης με Ο3</vt:lpstr>
      <vt:lpstr>Slide 24</vt:lpstr>
      <vt:lpstr>Συμπεράσματα για Ha&lt;0,3</vt:lpstr>
      <vt:lpstr>Συμπεράσματα για Ha&gt;3</vt:lpstr>
      <vt:lpstr>Διάσπαση του όζοντος</vt:lpstr>
      <vt:lpstr>Χρόνος ημιζωής του Ο3 σε αέρια και υγρή φάση</vt:lpstr>
      <vt:lpstr>Παραγωγή όζοντος</vt:lpstr>
      <vt:lpstr>Ηλεκτρική εκκένωση (corona discharge)</vt:lpstr>
      <vt:lpstr>Slide 31</vt:lpstr>
      <vt:lpstr>Αντιδραστήρες επαφής Ο3 νερού</vt:lpstr>
      <vt:lpstr>Bubble column</vt:lpstr>
      <vt:lpstr>Αντιδραστήρες bubble column σε σειρά</vt:lpstr>
      <vt:lpstr>Χρήσεις Ο3</vt:lpstr>
      <vt:lpstr>Απολύμανση</vt:lpstr>
      <vt:lpstr>Απολυμαντική δράση Ο3</vt:lpstr>
      <vt:lpstr>Άλλες χρήσεις του Ο3</vt:lpstr>
      <vt:lpstr>Οξείδωση Fe2+, Mn2+ και θειούχων ενώσεων</vt:lpstr>
      <vt:lpstr>Απομάκρυνση οργανικών υλικών</vt:lpstr>
      <vt:lpstr>Πλεονεκτήματα Ο3</vt:lpstr>
      <vt:lpstr>Πλεονεκτήματα Ο3</vt:lpstr>
      <vt:lpstr>Μειονεκτήματα Ο3</vt:lpstr>
      <vt:lpstr>Τέλος Ενότητας</vt:lpstr>
      <vt:lpstr>Slide 45</vt:lpstr>
      <vt:lpstr>Χρηματοδότηση</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Περιβάλλοντος: Επεξεργασία Βιομηχανικών Υγρών Αποβλήτων</dc:title>
  <dc:creator>Spyretos</dc:creator>
  <cp:lastModifiedBy>Spyretos</cp:lastModifiedBy>
  <cp:revision>36</cp:revision>
  <dcterms:created xsi:type="dcterms:W3CDTF">2015-07-06T14:19:15Z</dcterms:created>
  <dcterms:modified xsi:type="dcterms:W3CDTF">2015-07-10T09:36:07Z</dcterms:modified>
</cp:coreProperties>
</file>